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diagrams/quickStyle2.xml" ContentType="application/vnd.openxmlformats-officedocument.drawingml.diagramStyle+xml"/>
  <Override PartName="/ppt/charts/colors6.xml" ContentType="application/vnd.ms-office.chartcolor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style11.xml" ContentType="application/vnd.ms-office.chartstyl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charts/chart13.xml" ContentType="application/vnd.openxmlformats-officedocument.drawingml.chart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olors12.xml" ContentType="application/vnd.ms-office.chartcolorstyle+xml"/>
  <Override PartName="/ppt/charts/chart7.xml" ContentType="application/vnd.openxmlformats-officedocument.drawingml.chart+xml"/>
  <Override PartName="/ppt/charts/style9.xml" ContentType="application/vnd.ms-office.chart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style5.xml" ContentType="application/vnd.ms-office.chart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charts/style3.xml" ContentType="application/vnd.ms-office.chart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charts/style14.xml" ContentType="application/vnd.ms-office.chartstyle+xml"/>
  <Override PartName="/ppt/charts/style1.xml" ContentType="application/vnd.ms-office.chartstyle+xml"/>
  <Override PartName="/ppt/charts/colors9.xml" ContentType="application/vnd.ms-office.chartcolor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charts/chart18.xml" ContentType="application/vnd.openxmlformats-officedocument.drawingml.chart+xml"/>
  <Override PartName="/ppt/charts/colors7.xml" ContentType="application/vnd.ms-office.chartcolorstyle+xml"/>
  <Override PartName="/ppt/charts/style12.xml" ContentType="application/vnd.ms-office.chart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charts/chart16.xml" ContentType="application/vnd.openxmlformats-officedocument.drawingml.chart+xml"/>
  <Override PartName="/ppt/charts/colors5.xml" ContentType="application/vnd.ms-office.chartcolorstyle+xml"/>
  <Override PartName="/ppt/charts/style10.xml" ContentType="application/vnd.ms-office.chart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charts/colors3.xml" ContentType="application/vnd.ms-office.chartcolorstyle+xml"/>
  <Override PartName="/ppt/charts/colors1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diagrams/layout4.xml" ContentType="application/vnd.openxmlformats-officedocument.drawingml.diagramLayout+xml"/>
  <Override PartName="/ppt/charts/colors11.xml" ContentType="application/vnd.ms-office.chartcolorstyle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charts/style8.xml" ContentType="application/vnd.ms-office.chartstyl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charts/style6.xml" ContentType="application/vnd.ms-office.chart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charts/style4.xml" ContentType="application/vnd.ms-office.chartstyle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charts/style2.xml" ContentType="application/vnd.ms-office.chartstyle+xml"/>
  <Override PartName="/ppt/charts/colors8.xml" ContentType="application/vnd.ms-office.chartcolor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charts/style13.xml" ContentType="application/vnd.ms-office.chart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charts/colors4.xml" ContentType="application/vnd.ms-office.chartcolorstyle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charts/colors14.xml" ContentType="application/vnd.ms-office.chartcolorstyle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charts/style7.xml" ContentType="application/vnd.ms-office.chartstyle+xml"/>
  <Override PartName="/ppt/charts/colors10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9"/>
  </p:notesMasterIdLst>
  <p:handoutMasterIdLst>
    <p:handoutMasterId r:id="rId30"/>
  </p:handoutMasterIdLst>
  <p:sldIdLst>
    <p:sldId id="268" r:id="rId2"/>
    <p:sldId id="269" r:id="rId3"/>
    <p:sldId id="270" r:id="rId4"/>
    <p:sldId id="271" r:id="rId5"/>
    <p:sldId id="272" r:id="rId6"/>
    <p:sldId id="273" r:id="rId7"/>
    <p:sldId id="299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86" r:id="rId17"/>
    <p:sldId id="302" r:id="rId18"/>
    <p:sldId id="285" r:id="rId19"/>
    <p:sldId id="287" r:id="rId20"/>
    <p:sldId id="288" r:id="rId21"/>
    <p:sldId id="289" r:id="rId22"/>
    <p:sldId id="290" r:id="rId23"/>
    <p:sldId id="301" r:id="rId24"/>
    <p:sldId id="294" r:id="rId25"/>
    <p:sldId id="291" r:id="rId26"/>
    <p:sldId id="300" r:id="rId27"/>
    <p:sldId id="298" r:id="rId28"/>
  </p:sldIdLst>
  <p:sldSz cx="9144000" cy="6858000" type="screen4x3"/>
  <p:notesSz cx="6797675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A285B"/>
    <a:srgbClr val="C8A0BA"/>
    <a:srgbClr val="A496AA"/>
    <a:srgbClr val="6D5288"/>
    <a:srgbClr val="660066"/>
    <a:srgbClr val="E51B2E"/>
    <a:srgbClr val="9933FF"/>
    <a:srgbClr val="990099"/>
    <a:srgbClr val="800080"/>
    <a:srgbClr val="66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250" autoAdjust="0"/>
    <p:restoredTop sz="95520" autoAdjust="0"/>
  </p:normalViewPr>
  <p:slideViewPr>
    <p:cSldViewPr>
      <p:cViewPr varScale="1">
        <p:scale>
          <a:sx n="47" d="100"/>
          <a:sy n="47" d="100"/>
        </p:scale>
        <p:origin x="-7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784"/>
    </p:cViewPr>
  </p:sorterViewPr>
  <p:notesViewPr>
    <p:cSldViewPr>
      <p:cViewPr varScale="1">
        <p:scale>
          <a:sx n="83" d="100"/>
          <a:sy n="83" d="100"/>
        </p:scale>
        <p:origin x="-2028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Feuille_Microsoft_Office_Excel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Feuille_Microsoft_Office_Excel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Feuille_Microsoft_Office_Excel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package" Target="../embeddings/Feuille_Microsoft_Office_Excel12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package" Target="../embeddings/Feuille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4.xlsx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package" Target="../embeddings/Feuille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6.xlsx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package" Target="../embeddings/Feuille_Microsoft_Office_Excel17.xlsx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package" Target="../embeddings/Feuille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9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Feuille_Microsoft_Office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Feuille_Microsoft_Office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Feuille_Microsoft_Office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Feuille_Microsoft_Office_Excel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Feuille_Microsoft_Office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Feuille_Microsoft_Office_Excel9.xlsx"/><Relationship Id="rId4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 dirty="0"/>
              <a:t>Ralentissement de la croissance économique mondiale dans un contexte de forte incertitude</a:t>
            </a:r>
          </a:p>
        </c:rich>
      </c:tx>
      <c:layout>
        <c:manualLayout>
          <c:xMode val="edge"/>
          <c:yMode val="edge"/>
          <c:x val="0.13309034049630325"/>
          <c:y val="2.0634903817056672E-2"/>
        </c:manualLayout>
      </c:layout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Monde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Feuil1!$B$2:$I$2</c:f>
              <c:numCache>
                <c:formatCode>0.0</c:formatCode>
                <c:ptCount val="8"/>
                <c:pt idx="0">
                  <c:v>3.5129999999999981</c:v>
                </c:pt>
                <c:pt idx="1">
                  <c:v>3.4909999999999997</c:v>
                </c:pt>
                <c:pt idx="2">
                  <c:v>3.58</c:v>
                </c:pt>
                <c:pt idx="3">
                  <c:v>3.4509999999999987</c:v>
                </c:pt>
                <c:pt idx="4">
                  <c:v>3.2</c:v>
                </c:pt>
                <c:pt idx="5">
                  <c:v>3.738</c:v>
                </c:pt>
                <c:pt idx="6">
                  <c:v>3.6</c:v>
                </c:pt>
                <c:pt idx="7">
                  <c:v>3.5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Pays avancés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Feuil1!$B$3:$I$3</c:f>
              <c:numCache>
                <c:formatCode>0.0</c:formatCode>
                <c:ptCount val="8"/>
                <c:pt idx="0">
                  <c:v>1.216</c:v>
                </c:pt>
                <c:pt idx="1">
                  <c:v>1.397999999999999</c:v>
                </c:pt>
                <c:pt idx="2">
                  <c:v>2.0699999999999998</c:v>
                </c:pt>
                <c:pt idx="3">
                  <c:v>2.3049999999999997</c:v>
                </c:pt>
                <c:pt idx="4">
                  <c:v>1.7120000000000004</c:v>
                </c:pt>
                <c:pt idx="5">
                  <c:v>2.3389999999999982</c:v>
                </c:pt>
                <c:pt idx="6">
                  <c:v>2.2000000000000002</c:v>
                </c:pt>
                <c:pt idx="7">
                  <c:v>2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Pays émergents et en développement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accent4"/>
              </a:solidFill>
              <a:ln w="38100">
                <a:solidFill>
                  <a:schemeClr val="accent4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Feuil1!$B$4:$I$4</c:f>
              <c:numCache>
                <c:formatCode>0.0</c:formatCode>
                <c:ptCount val="8"/>
                <c:pt idx="0">
                  <c:v>5.3469999999999995</c:v>
                </c:pt>
                <c:pt idx="1">
                  <c:v>5.1029999999999962</c:v>
                </c:pt>
                <c:pt idx="2">
                  <c:v>4.7160000000000002</c:v>
                </c:pt>
                <c:pt idx="3">
                  <c:v>4.2969999999999997</c:v>
                </c:pt>
                <c:pt idx="4">
                  <c:v>3.7</c:v>
                </c:pt>
                <c:pt idx="5">
                  <c:v>4.3</c:v>
                </c:pt>
                <c:pt idx="6">
                  <c:v>4.2</c:v>
                </c:pt>
                <c:pt idx="7">
                  <c:v>4.2</c:v>
                </c:pt>
              </c:numCache>
            </c:numRef>
          </c:val>
        </c:ser>
        <c:marker val="1"/>
        <c:axId val="62001152"/>
        <c:axId val="12894976"/>
      </c:lineChart>
      <c:catAx>
        <c:axId val="6200115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894976"/>
        <c:crosses val="autoZero"/>
        <c:auto val="1"/>
        <c:lblAlgn val="ctr"/>
        <c:lblOffset val="100"/>
      </c:catAx>
      <c:valAx>
        <c:axId val="1289497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200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="1" i="0" cap="none" baseline="0" dirty="0" smtClean="0">
                <a:effectLst/>
              </a:rPr>
              <a:t>Répartition de la valeur ajoutée tertiaire </a:t>
            </a:r>
            <a:endParaRPr lang="fr-FR" sz="1600" cap="none" dirty="0" smtClean="0">
              <a:effectLst/>
            </a:endParaRPr>
          </a:p>
          <a:p>
            <a:pPr>
              <a:defRPr sz="1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="1" i="0" cap="none" baseline="0" dirty="0" smtClean="0">
                <a:effectLst/>
              </a:rPr>
              <a:t>(moyenne sur la période 2008-2017)</a:t>
            </a:r>
            <a:endParaRPr lang="fr-FR" sz="1600" cap="none" dirty="0">
              <a:effectLst/>
            </a:endParaRPr>
          </a:p>
        </c:rich>
      </c:tx>
      <c:layout>
        <c:manualLayout>
          <c:xMode val="edge"/>
          <c:yMode val="edge"/>
          <c:x val="0.25767014674210509"/>
          <c:y val="0"/>
        </c:manualLayout>
      </c:layout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596485201950032E-2"/>
          <c:y val="0.21652422217637202"/>
          <c:w val="0.8345762295524759"/>
          <c:h val="0.71172779744049686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spPr>
              <a:solidFill>
                <a:srgbClr val="8A285B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spPr>
              <a:solidFill>
                <a:schemeClr val="accent1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0.12944535214741695"/>
                  <c:y val="7.558683955750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accent5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330490027856987E-2"/>
                  <c:y val="-8.81846461504279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1521231437247698"/>
                  <c:y val="-6.17294258971226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rgbClr val="8A285B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>
                    <c:manualLayout>
                      <c:w val="0.27890020964748768"/>
                      <c:h val="0.28647407232529715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"/>
                  <c:y val="1.76369292300855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60980055714012E-3"/>
                  <c:y val="-0.10141234307299189"/>
                </c:manualLayout>
              </c:layout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9868475368180324E-2"/>
                  <c:y val="-1.9246426625040219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Administration</c:v>
                </c:pt>
                <c:pt idx="1">
                  <c:v>Commerce</c:v>
                </c:pt>
                <c:pt idx="2">
                  <c:v>Immobilier, location et services aux entreprises</c:v>
                </c:pt>
                <c:pt idx="3">
                  <c:v>Education, santé et action sociale</c:v>
                </c:pt>
                <c:pt idx="4">
                  <c:v>Hôtels, restaurants</c:v>
                </c:pt>
                <c:pt idx="5">
                  <c:v>Autres </c:v>
                </c:pt>
              </c:strCache>
            </c:strRef>
          </c:cat>
          <c:val>
            <c:numRef>
              <c:f>Feuil1!$B$2:$B$7</c:f>
              <c:numCache>
                <c:formatCode>0%</c:formatCode>
                <c:ptCount val="6"/>
                <c:pt idx="0">
                  <c:v>0.17106927122882898</c:v>
                </c:pt>
                <c:pt idx="1">
                  <c:v>0.16663162315122979</c:v>
                </c:pt>
                <c:pt idx="2">
                  <c:v>0.20692705189695149</c:v>
                </c:pt>
                <c:pt idx="3">
                  <c:v>0.1618557363352861</c:v>
                </c:pt>
                <c:pt idx="4">
                  <c:v>4.1921054414163786E-2</c:v>
                </c:pt>
                <c:pt idx="5">
                  <c:v>0.25159526297353979</c:v>
                </c:pt>
              </c:numCache>
            </c:numRef>
          </c:val>
        </c:ser>
        <c:dLbls>
          <c:showCatName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hart>
    <c:autoTitleDeleted val="1"/>
    <c:plotArea>
      <c:layout>
        <c:manualLayout>
          <c:layoutTarget val="inner"/>
          <c:xMode val="edge"/>
          <c:yMode val="edge"/>
          <c:x val="6.406361567480306E-3"/>
          <c:y val="1.4387290301077655E-2"/>
          <c:w val="0.96476501137886106"/>
          <c:h val="0.90371903121875363"/>
        </c:manualLayout>
      </c:layout>
      <c:barChart>
        <c:barDir val="bar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Primaire</c:v>
                </c:pt>
              </c:strCache>
            </c:strRef>
          </c:tx>
          <c:spPr>
            <a:solidFill>
              <a:schemeClr val="accent1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/>
              <c:txPr>
                <a:bodyPr anchorCtr="0"/>
                <a:lstStyle/>
                <a:p>
                  <a:pPr algn="ctr" rtl="0">
                    <a:defRPr lang="fr-FR"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dLbl>
              <c:idx val="5"/>
              <c:delete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 rtl="0">
                  <a:defRPr lang="fr-FR"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Feuil1!$B$2:$G$2</c:f>
              <c:numCache>
                <c:formatCode>0.0</c:formatCode>
                <c:ptCount val="6"/>
                <c:pt idx="0">
                  <c:v>2.1975961249279092</c:v>
                </c:pt>
                <c:pt idx="1">
                  <c:v>-0.30893517595606768</c:v>
                </c:pt>
                <c:pt idx="2">
                  <c:v>1.3493974341240751</c:v>
                </c:pt>
                <c:pt idx="3">
                  <c:v>-1.6</c:v>
                </c:pt>
                <c:pt idx="4">
                  <c:v>1.6</c:v>
                </c:pt>
                <c:pt idx="5">
                  <c:v>0.5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Secondaire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/>
              <c:txPr>
                <a:bodyPr anchorCtr="0"/>
                <a:lstStyle/>
                <a:p>
                  <a:pPr algn="ctr">
                    <a:defRPr lang="fr-FR"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dLbl>
              <c:idx val="5"/>
              <c:spPr/>
              <c:txPr>
                <a:bodyPr anchorCtr="0"/>
                <a:lstStyle/>
                <a:p>
                  <a:pPr algn="ctr">
                    <a:defRPr lang="fr-FR"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fr-FR"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Feuil1!$B$3:$G$3</c:f>
              <c:numCache>
                <c:formatCode>0.0</c:formatCode>
                <c:ptCount val="6"/>
                <c:pt idx="0">
                  <c:v>0.15650781182736745</c:v>
                </c:pt>
                <c:pt idx="1">
                  <c:v>0.91054578176525125</c:v>
                </c:pt>
                <c:pt idx="2">
                  <c:v>0.47580659105055711</c:v>
                </c:pt>
                <c:pt idx="3">
                  <c:v>0.3246894549812202</c:v>
                </c:pt>
                <c:pt idx="4">
                  <c:v>0.8</c:v>
                </c:pt>
                <c:pt idx="5">
                  <c:v>0.70000000000000029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Tertiaire</c:v>
                </c:pt>
              </c:strCache>
            </c:strRef>
          </c:tx>
          <c:spPr>
            <a:solidFill>
              <a:srgbClr val="8A285B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/>
              <c:txPr>
                <a:bodyPr anchorCtr="0"/>
                <a:lstStyle/>
                <a:p>
                  <a:pPr algn="ctr">
                    <a:defRPr lang="fr-FR" sz="1400" b="1" i="0" u="none" strike="noStrike" kern="1200" baseline="0">
                      <a:solidFill>
                        <a:srgbClr val="8A285B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dLbl>
              <c:idx val="5"/>
              <c:spPr/>
              <c:txPr>
                <a:bodyPr anchorCtr="0"/>
                <a:lstStyle/>
                <a:p>
                  <a:pPr algn="ctr">
                    <a:defRPr lang="fr-FR" sz="1400" b="1" i="0" u="none" strike="noStrike" kern="1200" baseline="0">
                      <a:solidFill>
                        <a:srgbClr val="8A285B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fr-FR" sz="1400" b="1" i="0" u="none" strike="noStrike" kern="1200" baseline="0">
                    <a:solidFill>
                      <a:srgbClr val="8A285B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Feuil1!$B$4:$G$4</c:f>
              <c:numCache>
                <c:formatCode>0.0</c:formatCode>
                <c:ptCount val="6"/>
                <c:pt idx="0">
                  <c:v>1.040122375663566</c:v>
                </c:pt>
                <c:pt idx="1">
                  <c:v>1.2109056121738717</c:v>
                </c:pt>
                <c:pt idx="2">
                  <c:v>0.86786344145514893</c:v>
                </c:pt>
                <c:pt idx="3">
                  <c:v>1.4</c:v>
                </c:pt>
                <c:pt idx="4">
                  <c:v>1.4</c:v>
                </c:pt>
                <c:pt idx="5">
                  <c:v>1.5</c:v>
                </c:pt>
              </c:numCache>
            </c:numRef>
          </c:val>
        </c:ser>
        <c:dLbls>
          <c:showVal val="1"/>
        </c:dLbls>
        <c:axId val="91694208"/>
        <c:axId val="91695744"/>
      </c:barChart>
      <c:catAx>
        <c:axId val="91694208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 algn="ctr">
              <a:defRPr lang="fr-FR"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1695744"/>
        <c:crosses val="autoZero"/>
        <c:auto val="1"/>
        <c:lblAlgn val="ctr"/>
        <c:lblOffset val="100"/>
      </c:catAx>
      <c:valAx>
        <c:axId val="91695744"/>
        <c:scaling>
          <c:orientation val="minMax"/>
        </c:scaling>
        <c:delete val="1"/>
        <c:axPos val="b"/>
        <c:numFmt formatCode="0.0" sourceLinked="1"/>
        <c:tickLblPos val="none"/>
        <c:crossAx val="91694208"/>
        <c:crosses val="autoZero"/>
        <c:crossBetween val="between"/>
      </c:valAx>
    </c:plotArea>
    <c:legend>
      <c:legendPos val="b"/>
      <c:txPr>
        <a:bodyPr/>
        <a:lstStyle/>
        <a:p>
          <a:pPr>
            <a:defRPr sz="14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baseline="0" dirty="0" smtClean="0"/>
              <a:t>Amélioration</a:t>
            </a:r>
            <a:r>
              <a:rPr lang="fr-FR" sz="1800" b="1" dirty="0" smtClean="0"/>
              <a:t> des</a:t>
            </a:r>
            <a:r>
              <a:rPr lang="fr-FR" sz="1800" b="1" baseline="0" dirty="0" smtClean="0"/>
              <a:t> composantes de la demande intérieure</a:t>
            </a:r>
            <a:endParaRPr lang="fr-FR" sz="1800" b="1" dirty="0"/>
          </a:p>
        </c:rich>
      </c:tx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5769927596755265E-2"/>
          <c:y val="9.4143084675065811E-2"/>
          <c:w val="0.93694406684153164"/>
          <c:h val="0.75495896857713685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Investissement brut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Feuil1!$B$2:$H$2</c:f>
              <c:numCache>
                <c:formatCode>General</c:formatCode>
                <c:ptCount val="7"/>
                <c:pt idx="0">
                  <c:v>-0.9</c:v>
                </c:pt>
                <c:pt idx="1">
                  <c:v>5</c:v>
                </c:pt>
                <c:pt idx="2">
                  <c:v>-2.2000000000000002</c:v>
                </c:pt>
                <c:pt idx="3">
                  <c:v>0.9</c:v>
                </c:pt>
                <c:pt idx="4">
                  <c:v>9.8000000000000007</c:v>
                </c:pt>
                <c:pt idx="5">
                  <c:v>4</c:v>
                </c:pt>
                <c:pt idx="6">
                  <c:v>4.8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Consommation des Ménages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Feuil1!$B$3:$H$3</c:f>
              <c:numCache>
                <c:formatCode>General</c:formatCode>
                <c:ptCount val="7"/>
                <c:pt idx="0">
                  <c:v>4.0999999999999996</c:v>
                </c:pt>
                <c:pt idx="1">
                  <c:v>3.2</c:v>
                </c:pt>
                <c:pt idx="2">
                  <c:v>3.1</c:v>
                </c:pt>
                <c:pt idx="3">
                  <c:v>2.2000000000000002</c:v>
                </c:pt>
                <c:pt idx="4">
                  <c:v>3.7</c:v>
                </c:pt>
                <c:pt idx="5">
                  <c:v>3.5</c:v>
                </c:pt>
                <c:pt idx="6">
                  <c:v>3.4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Consommation des administrations publiques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Feuil1!$B$4:$H$4</c:f>
              <c:numCache>
                <c:formatCode>General</c:formatCode>
                <c:ptCount val="7"/>
                <c:pt idx="0">
                  <c:v>8.5</c:v>
                </c:pt>
                <c:pt idx="1">
                  <c:v>4.2</c:v>
                </c:pt>
                <c:pt idx="2">
                  <c:v>2</c:v>
                </c:pt>
                <c:pt idx="3">
                  <c:v>2.4</c:v>
                </c:pt>
                <c:pt idx="4">
                  <c:v>1.5</c:v>
                </c:pt>
                <c:pt idx="5">
                  <c:v>1.5</c:v>
                </c:pt>
                <c:pt idx="6">
                  <c:v>2.2000000000000002</c:v>
                </c:pt>
              </c:numCache>
            </c:numRef>
          </c:val>
        </c:ser>
        <c:gapWidth val="219"/>
        <c:overlap val="-27"/>
        <c:axId val="96276864"/>
        <c:axId val="96278400"/>
      </c:barChart>
      <c:catAx>
        <c:axId val="962768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278400"/>
        <c:crosses val="autoZero"/>
        <c:auto val="1"/>
        <c:lblAlgn val="ctr"/>
        <c:lblOffset val="100"/>
      </c:catAx>
      <c:valAx>
        <c:axId val="96278400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276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48953522298948"/>
          <c:y val="0.82710752039040769"/>
          <c:w val="0.73264228906804285"/>
          <c:h val="0.15443193035527594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9.0948290924929204E-2"/>
          <c:y val="3.0484740046804855E-2"/>
          <c:w val="0.8675880517164507"/>
          <c:h val="0.77472994929815509"/>
        </c:manualLayout>
      </c:layout>
      <c:barChart>
        <c:barDir val="col"/>
        <c:grouping val="clustered"/>
        <c:ser>
          <c:idx val="1"/>
          <c:order val="0"/>
          <c:tx>
            <c:strRef>
              <c:f>Feuil1!$A$2</c:f>
              <c:strCache>
                <c:ptCount val="1"/>
                <c:pt idx="0">
                  <c:v>Evolution des importations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0749774393795678E-2"/>
                  <c:y val="3.0172599146091688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6.1427282250259181E-3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Feuil1!$B$1:$I$1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strCache>
            </c:strRef>
          </c:cat>
          <c:val>
            <c:numRef>
              <c:f>Feuil1!$B$2:$I$2</c:f>
              <c:numCache>
                <c:formatCode>0.0</c:formatCode>
                <c:ptCount val="8"/>
                <c:pt idx="0">
                  <c:v>9.1</c:v>
                </c:pt>
                <c:pt idx="1">
                  <c:v>3.3</c:v>
                </c:pt>
                <c:pt idx="2">
                  <c:v>-0.1</c:v>
                </c:pt>
                <c:pt idx="3">
                  <c:v>3.8</c:v>
                </c:pt>
                <c:pt idx="4">
                  <c:v>-1.1000000000000001</c:v>
                </c:pt>
                <c:pt idx="5">
                  <c:v>14.7</c:v>
                </c:pt>
                <c:pt idx="6">
                  <c:v>7.4</c:v>
                </c:pt>
                <c:pt idx="7">
                  <c:v>6.1</c:v>
                </c:pt>
              </c:numCache>
            </c:numRef>
          </c:val>
        </c:ser>
        <c:ser>
          <c:idx val="2"/>
          <c:order val="1"/>
          <c:tx>
            <c:strRef>
              <c:f>Feuil1!$A$3</c:f>
              <c:strCache>
                <c:ptCount val="1"/>
                <c:pt idx="0">
                  <c:v>Evolution des exportations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5356820562564965E-2"/>
                  <c:y val="-9.0517797438275337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Feuil1!$B$1:$I$1</c:f>
              <c:strCach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strCache>
            </c:strRef>
          </c:cat>
          <c:val>
            <c:numRef>
              <c:f>Feuil1!$B$3:$I$3</c:f>
              <c:numCache>
                <c:formatCode>0.0</c:formatCode>
                <c:ptCount val="8"/>
                <c:pt idx="0">
                  <c:v>5.6</c:v>
                </c:pt>
                <c:pt idx="1">
                  <c:v>2.7</c:v>
                </c:pt>
                <c:pt idx="2">
                  <c:v>0</c:v>
                </c:pt>
                <c:pt idx="3">
                  <c:v>9</c:v>
                </c:pt>
                <c:pt idx="4">
                  <c:v>5.5</c:v>
                </c:pt>
                <c:pt idx="5">
                  <c:v>5.5</c:v>
                </c:pt>
                <c:pt idx="6">
                  <c:v>10.9</c:v>
                </c:pt>
                <c:pt idx="7">
                  <c:v>4.9000000000000004</c:v>
                </c:pt>
              </c:numCache>
            </c:numRef>
          </c:val>
        </c:ser>
        <c:axId val="96329088"/>
        <c:axId val="97387648"/>
      </c:barChart>
      <c:catAx>
        <c:axId val="963290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7387648"/>
        <c:crosses val="autoZero"/>
        <c:auto val="1"/>
        <c:lblAlgn val="ctr"/>
        <c:lblOffset val="100"/>
      </c:catAx>
      <c:valAx>
        <c:axId val="97387648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6329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440182705051939"/>
          <c:y val="0.85371585056857624"/>
          <c:w val="0.50642320181002443"/>
          <c:h val="0.11430248789561018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10"/>
  <c:chart>
    <c:plotArea>
      <c:layout>
        <c:manualLayout>
          <c:layoutTarget val="inner"/>
          <c:xMode val="edge"/>
          <c:yMode val="edge"/>
          <c:x val="7.4819073882247594E-2"/>
          <c:y val="2.6714843686954308E-2"/>
          <c:w val="0.85208140858740011"/>
          <c:h val="0.81322214705697771"/>
        </c:manualLayout>
      </c:layout>
      <c:barChart>
        <c:barDir val="bar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Demande Extérieure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7.4073555623990969E-3"/>
                  <c:y val="-2.3487466390396084E-17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3.2593064382168219E-2"/>
                  <c:y val="-2.5622986603213156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Feuil1!$B$2:$H$2</c:f>
              <c:numCache>
                <c:formatCode>0.0</c:formatCode>
                <c:ptCount val="7"/>
                <c:pt idx="0">
                  <c:v>-0.71151855252616525</c:v>
                </c:pt>
                <c:pt idx="1">
                  <c:v>2.9013505432955812E-2</c:v>
                </c:pt>
                <c:pt idx="2">
                  <c:v>1.1443074740261707</c:v>
                </c:pt>
                <c:pt idx="3">
                  <c:v>2.4113441455149043</c:v>
                </c:pt>
                <c:pt idx="4">
                  <c:v>-4.3</c:v>
                </c:pt>
                <c:pt idx="5">
                  <c:v>0.5</c:v>
                </c:pt>
                <c:pt idx="6">
                  <c:v>-1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Demande Intérieure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Feuil1!$B$3:$H$3</c:f>
              <c:numCache>
                <c:formatCode>0.0</c:formatCode>
                <c:ptCount val="7"/>
                <c:pt idx="0">
                  <c:v>3.7214798122615336</c:v>
                </c:pt>
                <c:pt idx="1">
                  <c:v>4.5064106873488141</c:v>
                </c:pt>
                <c:pt idx="2">
                  <c:v>1.530754864281237</c:v>
                </c:pt>
                <c:pt idx="3">
                  <c:v>2.1330788782073467</c:v>
                </c:pt>
                <c:pt idx="4">
                  <c:v>5.4</c:v>
                </c:pt>
                <c:pt idx="5">
                  <c:v>3.6</c:v>
                </c:pt>
                <c:pt idx="6">
                  <c:v>4</c:v>
                </c:pt>
              </c:numCache>
            </c:numRef>
          </c:val>
        </c:ser>
        <c:axId val="97488896"/>
        <c:axId val="97490432"/>
      </c:barChart>
      <c:catAx>
        <c:axId val="97488896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100" b="1"/>
            </a:pPr>
            <a:endParaRPr lang="fr-FR"/>
          </a:p>
        </c:txPr>
        <c:crossAx val="97490432"/>
        <c:crosses val="autoZero"/>
        <c:auto val="1"/>
        <c:lblAlgn val="ctr"/>
        <c:lblOffset val="100"/>
      </c:catAx>
      <c:valAx>
        <c:axId val="97490432"/>
        <c:scaling>
          <c:orientation val="minMax"/>
        </c:scaling>
        <c:axPos val="b"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97488896"/>
        <c:crosses val="autoZero"/>
        <c:crossBetween val="between"/>
      </c:valAx>
    </c:plotArea>
    <c:legend>
      <c:legendPos val="b"/>
      <c:txPr>
        <a:bodyPr/>
        <a:lstStyle/>
        <a:p>
          <a:pPr>
            <a:defRPr sz="14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>
                <a:effectLst/>
              </a:rPr>
              <a:t>Tendance haussière</a:t>
            </a:r>
            <a:r>
              <a:rPr lang="fr-FR" sz="1800" b="1" baseline="0" dirty="0" smtClean="0">
                <a:effectLst/>
              </a:rPr>
              <a:t> </a:t>
            </a:r>
            <a:r>
              <a:rPr lang="fr-FR" sz="1800" b="1" dirty="0" smtClean="0">
                <a:effectLst/>
              </a:rPr>
              <a:t>de la dette par rapport au PIB</a:t>
            </a:r>
            <a:endParaRPr lang="fr-FR" b="1" dirty="0">
              <a:effectLst/>
            </a:endParaRPr>
          </a:p>
        </c:rich>
      </c:tx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Encours de la dette du Trésor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Feuil1!$B$2:$H$2</c:f>
              <c:numCache>
                <c:formatCode>General</c:formatCode>
                <c:ptCount val="7"/>
                <c:pt idx="0">
                  <c:v>58.2</c:v>
                </c:pt>
                <c:pt idx="1">
                  <c:v>61.7</c:v>
                </c:pt>
                <c:pt idx="2">
                  <c:v>63.4</c:v>
                </c:pt>
                <c:pt idx="3">
                  <c:v>63.7</c:v>
                </c:pt>
                <c:pt idx="4">
                  <c:v>64.900000000000006</c:v>
                </c:pt>
                <c:pt idx="5">
                  <c:v>65.099999999999994</c:v>
                </c:pt>
                <c:pt idx="6">
                  <c:v>65.8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Encours de la dette publique globale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Feuil1!$B$3:$H$3</c:f>
              <c:numCache>
                <c:formatCode>General</c:formatCode>
                <c:ptCount val="7"/>
                <c:pt idx="0">
                  <c:v>69.5</c:v>
                </c:pt>
                <c:pt idx="1">
                  <c:v>73.400000000000006</c:v>
                </c:pt>
                <c:pt idx="2">
                  <c:v>78.2</c:v>
                </c:pt>
                <c:pt idx="3">
                  <c:v>79.900000000000006</c:v>
                </c:pt>
                <c:pt idx="4">
                  <c:v>81.599999999999994</c:v>
                </c:pt>
                <c:pt idx="5">
                  <c:v>82</c:v>
                </c:pt>
                <c:pt idx="6">
                  <c:v>82.2</c:v>
                </c:pt>
              </c:numCache>
            </c:numRef>
          </c:val>
        </c:ser>
        <c:gapWidth val="219"/>
        <c:overlap val="-27"/>
        <c:axId val="97576064"/>
        <c:axId val="97577600"/>
      </c:barChart>
      <c:catAx>
        <c:axId val="975760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7577600"/>
        <c:crosses val="autoZero"/>
        <c:auto val="1"/>
        <c:lblAlgn val="ctr"/>
        <c:lblOffset val="100"/>
      </c:catAx>
      <c:valAx>
        <c:axId val="97577600"/>
        <c:scaling>
          <c:orientation val="minMax"/>
          <c:min val="50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757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10"/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fr-FR" sz="1800" dirty="0" smtClean="0">
                <a:solidFill>
                  <a:schemeClr val="tx1"/>
                </a:solidFill>
              </a:rPr>
              <a:t>Quasi-stagnation de la valeur ajoutée primaire, 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fr-FR" sz="1800" dirty="0" smtClean="0">
                <a:solidFill>
                  <a:schemeClr val="tx1"/>
                </a:solidFill>
              </a:rPr>
              <a:t>et amélioration</a:t>
            </a:r>
            <a:r>
              <a:rPr lang="fr-FR" sz="1800" baseline="0" dirty="0" smtClean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des</a:t>
            </a:r>
            <a:r>
              <a:rPr lang="fr-FR" sz="1800" baseline="0" dirty="0" smtClean="0">
                <a:solidFill>
                  <a:schemeClr val="tx1"/>
                </a:solidFill>
              </a:rPr>
              <a:t> activités</a:t>
            </a:r>
            <a:r>
              <a:rPr lang="fr-FR" sz="1800" dirty="0" smtClean="0">
                <a:solidFill>
                  <a:schemeClr val="tx1"/>
                </a:solidFill>
              </a:rPr>
              <a:t> non</a:t>
            </a:r>
            <a:r>
              <a:rPr lang="fr-FR" sz="1800" baseline="0" dirty="0" smtClean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agricoles</a:t>
            </a:r>
            <a:endParaRPr lang="fr-FR" sz="18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9608329592712706"/>
          <c:y val="0"/>
        </c:manualLayout>
      </c:layout>
    </c:title>
    <c:plotArea>
      <c:layout>
        <c:manualLayout>
          <c:layoutTarget val="inner"/>
          <c:xMode val="edge"/>
          <c:yMode val="edge"/>
          <c:x val="8.8849475259096464E-2"/>
          <c:y val="0.1602359696679467"/>
          <c:w val="0.90964394394855164"/>
          <c:h val="0.73749082157511048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Valeur ajoutée primaire</c:v>
                </c:pt>
              </c:strCache>
            </c:strRef>
          </c:tx>
          <c:spPr>
            <a:solidFill>
              <a:schemeClr val="accent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2052646338818978E-2"/>
                  <c:y val="8.3694324602176535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2018*</c:v>
                </c:pt>
                <c:pt idx="7">
                  <c:v>2019*</c:v>
                </c:pt>
              </c:strCache>
            </c:strRef>
          </c:cat>
          <c:val>
            <c:numRef>
              <c:f>Feuil1!$B$2:$I$2</c:f>
              <c:numCache>
                <c:formatCode>0.0</c:formatCode>
                <c:ptCount val="8"/>
                <c:pt idx="0">
                  <c:v>-7.8368682268528014</c:v>
                </c:pt>
                <c:pt idx="1">
                  <c:v>17.82379950258272</c:v>
                </c:pt>
                <c:pt idx="2">
                  <c:v>-2.3147686063146704</c:v>
                </c:pt>
                <c:pt idx="3">
                  <c:v>11.5</c:v>
                </c:pt>
                <c:pt idx="4">
                  <c:v>-12.5</c:v>
                </c:pt>
                <c:pt idx="5">
                  <c:v>13.2</c:v>
                </c:pt>
                <c:pt idx="6">
                  <c:v>3.8</c:v>
                </c:pt>
                <c:pt idx="7">
                  <c:v>0.1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Valeur ajoutée non agricole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Pt>
            <c:idx val="5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</c:dPt>
          <c:dPt>
            <c:idx val="6"/>
            <c:spPr>
              <a:solidFill>
                <a:schemeClr val="accent4"/>
              </a:solidFill>
              <a:ln w="9525" cap="flat" cmpd="sng" algn="ctr">
                <a:solidFill>
                  <a:schemeClr val="accent4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7"/>
            <c:spPr>
              <a:solidFill>
                <a:schemeClr val="accent4"/>
              </a:solidFill>
              <a:ln w="9525" cap="flat" cmpd="sng" algn="ctr">
                <a:solidFill>
                  <a:schemeClr val="accent4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2.1092131092933022E-2"/>
                  <c:y val="-8.3694324602177038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2018*</c:v>
                </c:pt>
                <c:pt idx="7">
                  <c:v>2019*</c:v>
                </c:pt>
              </c:strCache>
            </c:strRef>
          </c:cat>
          <c:val>
            <c:numRef>
              <c:f>Feuil1!$B$3:$I$3</c:f>
              <c:numCache>
                <c:formatCode>0.0</c:formatCode>
                <c:ptCount val="8"/>
                <c:pt idx="0">
                  <c:v>4.4374454814231603</c:v>
                </c:pt>
                <c:pt idx="1">
                  <c:v>1.4980665108457041</c:v>
                </c:pt>
                <c:pt idx="2">
                  <c:v>2.7283599619012202</c:v>
                </c:pt>
                <c:pt idx="3">
                  <c:v>1.7202474256470881</c:v>
                </c:pt>
                <c:pt idx="4">
                  <c:v>2.2048685954373202</c:v>
                </c:pt>
                <c:pt idx="5">
                  <c:v>2.8</c:v>
                </c:pt>
                <c:pt idx="6">
                  <c:v>2.9</c:v>
                </c:pt>
                <c:pt idx="7">
                  <c:v>3.1</c:v>
                </c:pt>
              </c:numCache>
            </c:numRef>
          </c:val>
        </c:ser>
        <c:axId val="100618624"/>
        <c:axId val="100620160"/>
      </c:barChart>
      <c:lineChart>
        <c:grouping val="standard"/>
        <c:ser>
          <c:idx val="2"/>
          <c:order val="2"/>
          <c:tx>
            <c:strRef>
              <c:f>Feuil1!$A$4</c:f>
              <c:strCache>
                <c:ptCount val="1"/>
                <c:pt idx="0">
                  <c:v>PIB en volume</c:v>
                </c:pt>
              </c:strCache>
            </c:strRef>
          </c:tx>
          <c:spPr>
            <a:ln>
              <a:solidFill>
                <a:srgbClr val="8A285B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x"/>
            <c:size val="7"/>
            <c:spPr>
              <a:solidFill>
                <a:srgbClr val="8A285B"/>
              </a:solidFill>
              <a:ln>
                <a:solidFill>
                  <a:srgbClr val="8A285B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7118454262342426E-2"/>
                  <c:y val="-0.1032230003426855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7664519808808854E-2"/>
                  <c:y val="-6.1375838041596791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solidFill>
                  <a:srgbClr val="8A285B"/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8A285B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Feuil1!$B$1:$I$1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2018*</c:v>
                </c:pt>
                <c:pt idx="7">
                  <c:v>2019*</c:v>
                </c:pt>
              </c:strCache>
            </c:strRef>
          </c:cat>
          <c:val>
            <c:numRef>
              <c:f>Feuil1!$B$4:$I$4</c:f>
              <c:numCache>
                <c:formatCode>General</c:formatCode>
                <c:ptCount val="8"/>
                <c:pt idx="0">
                  <c:v>3</c:v>
                </c:pt>
                <c:pt idx="1">
                  <c:v>4.5</c:v>
                </c:pt>
                <c:pt idx="2">
                  <c:v>2.7</c:v>
                </c:pt>
                <c:pt idx="3">
                  <c:v>4.5</c:v>
                </c:pt>
                <c:pt idx="4">
                  <c:v>1.1000000000000001</c:v>
                </c:pt>
                <c:pt idx="5">
                  <c:v>4.0999999999999996</c:v>
                </c:pt>
                <c:pt idx="6">
                  <c:v>3</c:v>
                </c:pt>
                <c:pt idx="7" formatCode="0.0">
                  <c:v>2.9</c:v>
                </c:pt>
              </c:numCache>
            </c:numRef>
          </c:val>
        </c:ser>
        <c:marker val="1"/>
        <c:axId val="100618624"/>
        <c:axId val="100620160"/>
      </c:lineChart>
      <c:catAx>
        <c:axId val="10061862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100620160"/>
        <c:crosses val="autoZero"/>
        <c:auto val="1"/>
        <c:lblAlgn val="ctr"/>
        <c:lblOffset val="100"/>
      </c:catAx>
      <c:valAx>
        <c:axId val="100620160"/>
        <c:scaling>
          <c:orientation val="minMax"/>
        </c:scaling>
        <c:axPos val="l"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100618624"/>
        <c:crosses val="autoZero"/>
        <c:crossBetween val="between"/>
      </c:valAx>
    </c:plotArea>
    <c:legend>
      <c:legendPos val="b"/>
      <c:txPr>
        <a:bodyPr/>
        <a:lstStyle/>
        <a:p>
          <a:pPr>
            <a:defRPr sz="14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/>
              <a:t>Allègement</a:t>
            </a:r>
            <a:r>
              <a:rPr lang="fr-FR" sz="1800" b="1" baseline="0" dirty="0" smtClean="0"/>
              <a:t> </a:t>
            </a:r>
            <a:r>
              <a:rPr lang="fr-FR" sz="1800" b="1" dirty="0" smtClean="0"/>
              <a:t>du déficit budgétaire</a:t>
            </a:r>
            <a:endParaRPr lang="fr-FR" sz="1800" b="1" dirty="0"/>
          </a:p>
        </c:rich>
      </c:tx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5365482806777255E-2"/>
          <c:y val="0.10951052386980477"/>
          <c:w val="0.91171779811425868"/>
          <c:h val="0.69242932318944261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Recettes ordinaires  (%PIB) 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7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Feuil1!$B$2:$J$2</c:f>
              <c:numCache>
                <c:formatCode>0.0</c:formatCode>
                <c:ptCount val="9"/>
                <c:pt idx="0">
                  <c:v>21.379271942026211</c:v>
                </c:pt>
                <c:pt idx="1">
                  <c:v>21.78876478318001</c:v>
                </c:pt>
                <c:pt idx="2">
                  <c:v>22.963965729800901</c:v>
                </c:pt>
                <c:pt idx="3">
                  <c:v>23.229683933882001</c:v>
                </c:pt>
                <c:pt idx="4">
                  <c:v>21.373753732476327</c:v>
                </c:pt>
                <c:pt idx="5">
                  <c:v>21.550025208201983</c:v>
                </c:pt>
                <c:pt idx="6">
                  <c:v>21.620111784383852</c:v>
                </c:pt>
                <c:pt idx="7">
                  <c:v>20.693956714892682</c:v>
                </c:pt>
                <c:pt idx="8" formatCode="General">
                  <c:v>20.8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Dépenses totales (%PIB)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7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Feuil1!$B$3:$J$3</c:f>
              <c:numCache>
                <c:formatCode>0.0</c:formatCode>
                <c:ptCount val="9"/>
                <c:pt idx="0">
                  <c:v>27.200216499633029</c:v>
                </c:pt>
                <c:pt idx="1">
                  <c:v>28.86188965350301</c:v>
                </c:pt>
                <c:pt idx="2">
                  <c:v>28.721505073374889</c:v>
                </c:pt>
                <c:pt idx="3">
                  <c:v>28.52916003873019</c:v>
                </c:pt>
                <c:pt idx="4">
                  <c:v>26.267624879801584</c:v>
                </c:pt>
                <c:pt idx="5">
                  <c:v>26.305234327750036</c:v>
                </c:pt>
                <c:pt idx="6">
                  <c:v>25.641001526384457</c:v>
                </c:pt>
                <c:pt idx="7">
                  <c:v>25.003817699442656</c:v>
                </c:pt>
                <c:pt idx="8" formatCode="General">
                  <c:v>24.8</c:v>
                </c:pt>
              </c:numCache>
            </c:numRef>
          </c:val>
        </c:ser>
        <c:gapWidth val="219"/>
        <c:overlap val="-27"/>
        <c:axId val="101095296"/>
        <c:axId val="101096832"/>
      </c:barChart>
      <c:lineChart>
        <c:grouping val="standard"/>
        <c:ser>
          <c:idx val="2"/>
          <c:order val="2"/>
          <c:tx>
            <c:strRef>
              <c:f>Feuil1!$A$4</c:f>
              <c:strCache>
                <c:ptCount val="1"/>
                <c:pt idx="0">
                  <c:v>Déficit budgétaire (%PIB) </c:v>
                </c:pt>
              </c:strCache>
            </c:strRef>
          </c:tx>
          <c:spPr>
            <a:ln w="57150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dLbls>
            <c:dLbl>
              <c:idx val="7"/>
              <c:layout>
                <c:manualLayout>
                  <c:x val="1.1660779656254923E-2"/>
                  <c:y val="3.9745192631178698E-2"/>
                </c:manualLayout>
              </c:layout>
              <c:spPr>
                <a:noFill/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8948766941414223E-2"/>
                  <c:y val="-2.4840745394486686E-3"/>
                </c:manualLayout>
              </c:layout>
              <c:spPr>
                <a:noFill/>
                <a:ln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Feuil1!$B$4:$J$4</c:f>
              <c:numCache>
                <c:formatCode>0.0</c:formatCode>
                <c:ptCount val="9"/>
                <c:pt idx="0">
                  <c:v>-5.4123349106771901</c:v>
                </c:pt>
                <c:pt idx="1">
                  <c:v>-6.220174285911888</c:v>
                </c:pt>
                <c:pt idx="2">
                  <c:v>-5.0883282865011834</c:v>
                </c:pt>
                <c:pt idx="3">
                  <c:v>-4.7163617815893319</c:v>
                </c:pt>
                <c:pt idx="4">
                  <c:v>-4.1670125006326195</c:v>
                </c:pt>
                <c:pt idx="5">
                  <c:v>-4.3309614931148639</c:v>
                </c:pt>
                <c:pt idx="6">
                  <c:v>-3.5590244306153407</c:v>
                </c:pt>
                <c:pt idx="7">
                  <c:v>-3.8615028651716932</c:v>
                </c:pt>
                <c:pt idx="8" formatCode="General">
                  <c:v>-3.7</c:v>
                </c:pt>
              </c:numCache>
            </c:numRef>
          </c:val>
        </c:ser>
        <c:marker val="1"/>
        <c:axId val="101116544"/>
        <c:axId val="101115008"/>
      </c:lineChart>
      <c:catAx>
        <c:axId val="1010952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1096832"/>
        <c:crosses val="autoZero"/>
        <c:auto val="1"/>
        <c:lblAlgn val="ctr"/>
        <c:lblOffset val="100"/>
      </c:catAx>
      <c:valAx>
        <c:axId val="101096832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1095296"/>
        <c:crosses val="autoZero"/>
        <c:crossBetween val="between"/>
      </c:valAx>
      <c:valAx>
        <c:axId val="101115008"/>
        <c:scaling>
          <c:orientation val="minMax"/>
        </c:scaling>
        <c:axPos val="r"/>
        <c:numFmt formatCode="0" sourceLinked="0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1116544"/>
        <c:crosses val="max"/>
        <c:crossBetween val="between"/>
      </c:valAx>
      <c:catAx>
        <c:axId val="101116544"/>
        <c:scaling>
          <c:orientation val="minMax"/>
        </c:scaling>
        <c:delete val="1"/>
        <c:axPos val="b"/>
        <c:numFmt formatCode="General" sourceLinked="1"/>
        <c:tickLblPos val="none"/>
        <c:crossAx val="101115008"/>
        <c:crosses val="autoZero"/>
        <c:auto val="1"/>
        <c:lblAlgn val="ctr"/>
        <c:lblOffset val="10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999586355484315E-2"/>
          <c:y val="0.86653493569201967"/>
          <c:w val="0.94752939157553961"/>
          <c:h val="0.11748453957633574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 b="1" dirty="0" smtClean="0">
                <a:solidFill>
                  <a:schemeClr val="tx1"/>
                </a:solidFill>
              </a:rPr>
              <a:t>Légère</a:t>
            </a:r>
            <a:r>
              <a:rPr lang="fr-FR" b="1" baseline="0" dirty="0" smtClean="0">
                <a:solidFill>
                  <a:schemeClr val="tx1"/>
                </a:solidFill>
              </a:rPr>
              <a:t> a</a:t>
            </a:r>
            <a:r>
              <a:rPr lang="fr-FR" b="1" dirty="0" smtClean="0">
                <a:solidFill>
                  <a:schemeClr val="tx1"/>
                </a:solidFill>
              </a:rPr>
              <a:t>tténuation des déficits </a:t>
            </a:r>
            <a:r>
              <a:rPr lang="fr-FR" b="1" baseline="0" dirty="0" smtClean="0">
                <a:solidFill>
                  <a:schemeClr val="tx1"/>
                </a:solidFill>
              </a:rPr>
              <a:t>externes</a:t>
            </a:r>
            <a:endParaRPr lang="fr-FR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7941140711828679"/>
          <c:y val="0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Déficit commercial (%PIB)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Feuil1!$B$2:$G$2</c:f>
              <c:numCache>
                <c:formatCode>0.0</c:formatCode>
                <c:ptCount val="6"/>
                <c:pt idx="0">
                  <c:v>-20.6</c:v>
                </c:pt>
                <c:pt idx="1">
                  <c:v>-15.605377911002597</c:v>
                </c:pt>
                <c:pt idx="2">
                  <c:v>-18.2</c:v>
                </c:pt>
                <c:pt idx="3">
                  <c:v>-17.782744618757697</c:v>
                </c:pt>
                <c:pt idx="4">
                  <c:v>-18.3</c:v>
                </c:pt>
                <c:pt idx="5" formatCode="General">
                  <c:v>-18.100000000000001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Déficit en ressource (%PIB)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layout>
                <c:manualLayout>
                  <c:x val="1.3310889984970101E-2"/>
                  <c:y val="-1.528801876602022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5.7494790935179112E-2"/>
                      <c:h val="3.4945733908362364E-2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9.9831674887276758E-3"/>
                  <c:y val="-1.5287918451594678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Feuil1!$B$4:$G$4</c:f>
              <c:numCache>
                <c:formatCode>0.0</c:formatCode>
                <c:ptCount val="6"/>
                <c:pt idx="0">
                  <c:v>-13.902185316218709</c:v>
                </c:pt>
                <c:pt idx="1">
                  <c:v>-8.9231449861918133</c:v>
                </c:pt>
                <c:pt idx="2">
                  <c:v>-11.697967881173353</c:v>
                </c:pt>
                <c:pt idx="3">
                  <c:v>-11.030319103111445</c:v>
                </c:pt>
                <c:pt idx="4">
                  <c:v>-11.503590748189072</c:v>
                </c:pt>
                <c:pt idx="5">
                  <c:v>-11.26294914638542</c:v>
                </c:pt>
              </c:numCache>
            </c:numRef>
          </c:val>
        </c:ser>
        <c:gapWidth val="219"/>
        <c:axId val="101206272"/>
        <c:axId val="101216256"/>
      </c:barChart>
      <c:lineChart>
        <c:grouping val="stacked"/>
        <c:ser>
          <c:idx val="1"/>
          <c:order val="1"/>
          <c:tx>
            <c:strRef>
              <c:f>Feuil1!$A$3</c:f>
              <c:strCache>
                <c:ptCount val="1"/>
                <c:pt idx="0">
                  <c:v>Déficit courant (%PIB) </c:v>
                </c:pt>
              </c:strCache>
            </c:strRef>
          </c:tx>
          <c:spPr>
            <a:ln w="38100" cap="rnd">
              <a:solidFill>
                <a:srgbClr val="8A285B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rgbClr val="8A285B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3.1613363714304309E-2"/>
                  <c:y val="5.095972817198226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8285641218061611E-2"/>
                  <c:y val="-1.273993204299558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Feuil1!$B$3:$G$3</c:f>
              <c:numCache>
                <c:formatCode>0.0</c:formatCode>
                <c:ptCount val="6"/>
                <c:pt idx="0">
                  <c:v>-6</c:v>
                </c:pt>
                <c:pt idx="1">
                  <c:v>-2</c:v>
                </c:pt>
                <c:pt idx="2">
                  <c:v>-4.3</c:v>
                </c:pt>
                <c:pt idx="3">
                  <c:v>-3.7</c:v>
                </c:pt>
                <c:pt idx="4">
                  <c:v>-4.5</c:v>
                </c:pt>
                <c:pt idx="5" formatCode="General">
                  <c:v>-4.3</c:v>
                </c:pt>
              </c:numCache>
            </c:numRef>
          </c:val>
        </c:ser>
        <c:marker val="1"/>
        <c:axId val="101206272"/>
        <c:axId val="101216256"/>
      </c:lineChart>
      <c:catAx>
        <c:axId val="1012062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1216256"/>
        <c:crosses val="autoZero"/>
        <c:lblAlgn val="ctr"/>
        <c:lblOffset val="100"/>
      </c:catAx>
      <c:valAx>
        <c:axId val="1012162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1206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5113876235973775"/>
          <c:w val="1"/>
          <c:h val="0.2047688274126422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hart>
    <c:title>
      <c:tx>
        <c:rich>
          <a:bodyPr/>
          <a:lstStyle/>
          <a:p>
            <a:pPr>
              <a:defRPr sz="2000">
                <a:solidFill>
                  <a:schemeClr val="tx1"/>
                </a:solidFill>
              </a:defRPr>
            </a:pPr>
            <a:r>
              <a:rPr lang="fr-FR" sz="2000" dirty="0" smtClean="0">
                <a:solidFill>
                  <a:schemeClr val="tx1"/>
                </a:solidFill>
              </a:rPr>
              <a:t>Augmentation des principales contreparties de la masse monétaire</a:t>
            </a:r>
            <a:endParaRPr lang="fr-FR" sz="20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5565239193736183"/>
          <c:y val="3.1168703676434498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Créances sur  l'économie 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9.4394914935393287E-3"/>
                  <c:y val="9.8239443168397968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489786291538639E-2"/>
                  <c:y val="2.5816405051284585E-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1.6267536865111364E-2"/>
                      <c:h val="5.2074324806035743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fr-F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strCache>
            </c:strRef>
          </c:cat>
          <c:val>
            <c:numRef>
              <c:f>Feuil1!$B$2:$H$2</c:f>
              <c:numCache>
                <c:formatCode>General</c:formatCode>
                <c:ptCount val="7"/>
                <c:pt idx="0">
                  <c:v>3.4</c:v>
                </c:pt>
                <c:pt idx="1">
                  <c:v>3.7</c:v>
                </c:pt>
                <c:pt idx="2">
                  <c:v>1.6</c:v>
                </c:pt>
                <c:pt idx="3">
                  <c:v>5.9</c:v>
                </c:pt>
                <c:pt idx="4">
                  <c:v>3.3</c:v>
                </c:pt>
                <c:pt idx="5">
                  <c:v>1.4</c:v>
                </c:pt>
                <c:pt idx="6">
                  <c:v>2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Créances nettes sur l'Administration Centrale</c:v>
                </c:pt>
              </c:strCache>
            </c:strRef>
          </c:tx>
          <c:spPr>
            <a:solidFill>
              <a:schemeClr val="accent1"/>
            </a:solidFill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1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Feuil1!$B$1:$H$1</c:f>
              <c:strCach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strCache>
            </c:strRef>
          </c:cat>
          <c:val>
            <c:numRef>
              <c:f>Feuil1!$B$3:$H$3</c:f>
              <c:numCache>
                <c:formatCode>General</c:formatCode>
                <c:ptCount val="7"/>
                <c:pt idx="0">
                  <c:v>19</c:v>
                </c:pt>
                <c:pt idx="1">
                  <c:v>-3.7</c:v>
                </c:pt>
                <c:pt idx="2">
                  <c:v>3</c:v>
                </c:pt>
                <c:pt idx="3">
                  <c:v>-3.8</c:v>
                </c:pt>
                <c:pt idx="4">
                  <c:v>17.8</c:v>
                </c:pt>
                <c:pt idx="5">
                  <c:v>18</c:v>
                </c:pt>
                <c:pt idx="6">
                  <c:v>6.9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Réserves Internationales Nettes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tx2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153698689172741E-16"/>
                  <c:y val="-4.4879660989218789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4159192933435438E-2"/>
                  <c:y val="9.1448649356173067E-3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strCache>
            </c:strRef>
          </c:cat>
          <c:val>
            <c:numRef>
              <c:f>Feuil1!$B$4:$H$4</c:f>
              <c:numCache>
                <c:formatCode>General</c:formatCode>
                <c:ptCount val="7"/>
                <c:pt idx="0">
                  <c:v>3.5</c:v>
                </c:pt>
                <c:pt idx="1">
                  <c:v>22.4</c:v>
                </c:pt>
                <c:pt idx="2">
                  <c:v>22.1</c:v>
                </c:pt>
                <c:pt idx="3">
                  <c:v>12.2</c:v>
                </c:pt>
                <c:pt idx="4">
                  <c:v>-3.3</c:v>
                </c:pt>
                <c:pt idx="5">
                  <c:v>-4.4000000000000004</c:v>
                </c:pt>
                <c:pt idx="6">
                  <c:v>2.9</c:v>
                </c:pt>
              </c:numCache>
            </c:numRef>
          </c:val>
        </c:ser>
        <c:axId val="101882496"/>
        <c:axId val="101720448"/>
      </c:barChart>
      <c:lineChart>
        <c:grouping val="standard"/>
        <c:ser>
          <c:idx val="3"/>
          <c:order val="3"/>
          <c:tx>
            <c:strRef>
              <c:f>Feuil1!$A$5</c:f>
              <c:strCache>
                <c:ptCount val="1"/>
                <c:pt idx="0">
                  <c:v>Masse monétaire</c:v>
                </c:pt>
              </c:strCache>
            </c:strRef>
          </c:tx>
          <c:spPr>
            <a:ln>
              <a:solidFill>
                <a:srgbClr val="8A285B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square"/>
            <c:size val="10"/>
            <c:spPr>
              <a:solidFill>
                <a:srgbClr val="8A285B"/>
              </a:solidFill>
              <a:ln>
                <a:solidFill>
                  <a:srgbClr val="8A285B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7.5034764137966517E-3"/>
                  <c:y val="-4.9207869539476333E-2"/>
                </c:manualLayout>
              </c:layout>
              <c:spPr>
                <a:noFill/>
                <a:ln>
                  <a:solidFill>
                    <a:srgbClr val="8A285B"/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8A285B"/>
                      </a:solidFill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9.0041716965562155E-3"/>
                  <c:y val="-5.1668263016450146E-2"/>
                </c:manualLayout>
              </c:layout>
              <c:spPr>
                <a:noFill/>
                <a:ln>
                  <a:solidFill>
                    <a:srgbClr val="8A285B"/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 b="1">
                      <a:solidFill>
                        <a:srgbClr val="8A285B"/>
                      </a:solidFill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4.6423949489669075E-2"/>
                      <c:h val="5.4300884036812137E-2"/>
                    </c:manualLayout>
                  </c15:layout>
                </c:ext>
              </c:extLst>
            </c:dLbl>
            <c:spPr>
              <a:noFill/>
              <a:ln>
                <a:solidFill>
                  <a:srgbClr val="8A285B"/>
                </a:solidFill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strCache>
            </c:strRef>
          </c:cat>
          <c:val>
            <c:numRef>
              <c:f>Feuil1!$B$5:$H$5</c:f>
              <c:numCache>
                <c:formatCode>General</c:formatCode>
                <c:ptCount val="7"/>
                <c:pt idx="0">
                  <c:v>3.1</c:v>
                </c:pt>
                <c:pt idx="1">
                  <c:v>6.2</c:v>
                </c:pt>
                <c:pt idx="2">
                  <c:v>5.7</c:v>
                </c:pt>
                <c:pt idx="3">
                  <c:v>4.7</c:v>
                </c:pt>
                <c:pt idx="4">
                  <c:v>5.5</c:v>
                </c:pt>
                <c:pt idx="5">
                  <c:v>3.5</c:v>
                </c:pt>
                <c:pt idx="6">
                  <c:v>4.2</c:v>
                </c:pt>
              </c:numCache>
            </c:numRef>
          </c:val>
        </c:ser>
        <c:marker val="1"/>
        <c:axId val="101882496"/>
        <c:axId val="101720448"/>
      </c:lineChart>
      <c:catAx>
        <c:axId val="101882496"/>
        <c:scaling>
          <c:orientation val="minMax"/>
        </c:scaling>
        <c:axPos val="b"/>
        <c:numFmt formatCode="General" sourceLinked="1"/>
        <c:tickLblPos val="low"/>
        <c:txPr>
          <a:bodyPr/>
          <a:lstStyle/>
          <a:p>
            <a:pPr>
              <a:defRPr sz="1200" b="1" i="0"/>
            </a:pPr>
            <a:endParaRPr lang="fr-FR"/>
          </a:p>
        </c:txPr>
        <c:crossAx val="101720448"/>
        <c:crosses val="autoZero"/>
        <c:auto val="1"/>
        <c:lblAlgn val="ctr"/>
        <c:lblOffset val="100"/>
      </c:catAx>
      <c:valAx>
        <c:axId val="10172044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1018824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8901382341235887E-2"/>
          <c:y val="0.90674314422012892"/>
          <c:w val="0.96465801027538856"/>
          <c:h val="8.8865778235900528E-2"/>
        </c:manualLayout>
      </c:layout>
      <c:txPr>
        <a:bodyPr/>
        <a:lstStyle/>
        <a:p>
          <a:pPr>
            <a:defRPr sz="12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000" b="1" i="0" u="none" strike="noStrike" baseline="0" dirty="0" smtClean="0">
                <a:effectLst/>
              </a:rPr>
              <a:t>Le commerce mondial </a:t>
            </a:r>
            <a:r>
              <a:rPr lang="fr-FR" sz="2000" b="1" baseline="0" dirty="0" smtClean="0"/>
              <a:t>devrait être impacté par les tensions commerciales </a:t>
            </a:r>
            <a:endParaRPr lang="fr-FR" sz="2000" b="1" dirty="0"/>
          </a:p>
        </c:rich>
      </c:tx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8.6204849141902462E-2"/>
          <c:y val="0.17023619117735381"/>
          <c:w val="0.87431530026535842"/>
          <c:h val="0.81119410550600968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Evolution du volume du commerce mondial 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10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Feuil1!$B$1:$N$1</c:f>
              <c:strCach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strCache>
            </c:strRef>
          </c:cat>
          <c:val>
            <c:numRef>
              <c:f>Feuil1!$B$2:$N$2</c:f>
              <c:numCache>
                <c:formatCode>0.0</c:formatCode>
                <c:ptCount val="13"/>
                <c:pt idx="0">
                  <c:v>8.0240000000000009</c:v>
                </c:pt>
                <c:pt idx="1">
                  <c:v>2.94</c:v>
                </c:pt>
                <c:pt idx="2">
                  <c:v>-10.47</c:v>
                </c:pt>
                <c:pt idx="3">
                  <c:v>12.382000000000007</c:v>
                </c:pt>
                <c:pt idx="4">
                  <c:v>7.0469999999999997</c:v>
                </c:pt>
                <c:pt idx="5">
                  <c:v>2.7789999999999999</c:v>
                </c:pt>
                <c:pt idx="6">
                  <c:v>3.5379999999999998</c:v>
                </c:pt>
                <c:pt idx="7">
                  <c:v>3.8489999999999998</c:v>
                </c:pt>
                <c:pt idx="8">
                  <c:v>2.7</c:v>
                </c:pt>
                <c:pt idx="9">
                  <c:v>2.6</c:v>
                </c:pt>
                <c:pt idx="10">
                  <c:v>5.4</c:v>
                </c:pt>
                <c:pt idx="11">
                  <c:v>3.8</c:v>
                </c:pt>
                <c:pt idx="12">
                  <c:v>3.6</c:v>
                </c:pt>
              </c:numCache>
            </c:numRef>
          </c:val>
        </c:ser>
        <c:gapWidth val="219"/>
        <c:axId val="70351488"/>
        <c:axId val="77095680"/>
      </c:barChart>
      <c:lineChart>
        <c:grouping val="standard"/>
        <c:ser>
          <c:idx val="1"/>
          <c:order val="1"/>
          <c:tx>
            <c:strRef>
              <c:f>Feuil1!$A$3</c:f>
              <c:strCache>
                <c:ptCount val="1"/>
                <c:pt idx="0">
                  <c:v>Croissance économique mondiale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diamond"/>
            <c:size val="7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0"/>
              <c:layout>
                <c:manualLayout>
                  <c:x val="-1.2093463398201378E-16"/>
                  <c:y val="3.0000029527588134E-2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2093463398201378E-16"/>
                  <c:y val="3.8888888888888841E-2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649127695853188E-3"/>
                  <c:y val="1.9444444444444358E-2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Feuil1!$B$1:$N$1</c:f>
              <c:strCache>
                <c:ptCount val="13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</c:strCache>
            </c:strRef>
          </c:cat>
          <c:val>
            <c:numRef>
              <c:f>Feuil1!$B$3:$N$3</c:f>
              <c:numCache>
                <c:formatCode>0.0</c:formatCode>
                <c:ptCount val="13"/>
                <c:pt idx="0">
                  <c:v>5.6509999999999962</c:v>
                </c:pt>
                <c:pt idx="1">
                  <c:v>3.0369999999999981</c:v>
                </c:pt>
                <c:pt idx="2">
                  <c:v>-0.11</c:v>
                </c:pt>
                <c:pt idx="3">
                  <c:v>5.3849999999999962</c:v>
                </c:pt>
                <c:pt idx="4">
                  <c:v>4.282</c:v>
                </c:pt>
                <c:pt idx="5">
                  <c:v>3.5129999999999981</c:v>
                </c:pt>
                <c:pt idx="6">
                  <c:v>3.4909999999999997</c:v>
                </c:pt>
                <c:pt idx="7">
                  <c:v>3.58</c:v>
                </c:pt>
                <c:pt idx="8">
                  <c:v>3.4509999999999987</c:v>
                </c:pt>
                <c:pt idx="9">
                  <c:v>3.2</c:v>
                </c:pt>
                <c:pt idx="10">
                  <c:v>3.7</c:v>
                </c:pt>
                <c:pt idx="11">
                  <c:v>3.6</c:v>
                </c:pt>
                <c:pt idx="12">
                  <c:v>3.5</c:v>
                </c:pt>
              </c:numCache>
            </c:numRef>
          </c:val>
        </c:ser>
        <c:marker val="1"/>
        <c:axId val="70351488"/>
        <c:axId val="77095680"/>
      </c:lineChart>
      <c:catAx>
        <c:axId val="703514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7095680"/>
        <c:crosses val="autoZero"/>
        <c:auto val="1"/>
        <c:lblAlgn val="ctr"/>
        <c:lblOffset val="100"/>
      </c:catAx>
      <c:valAx>
        <c:axId val="77095680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035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342252040990305"/>
          <c:y val="0.77785352150937204"/>
          <c:w val="0.65588002972585135"/>
          <c:h val="0.15734858006750027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6"/>
  <c:chart>
    <c:title>
      <c:tx>
        <c:rich>
          <a:bodyPr/>
          <a:lstStyle/>
          <a:p>
            <a:pPr algn="ctr" rtl="0">
              <a:defRPr lang="en-US" sz="14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Prix du </a:t>
            </a:r>
            <a:r>
              <a:rPr lang="en-US" sz="1400" b="1" i="0" u="none" strike="noStrike" kern="1200" baseline="0" dirty="0" err="1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pétrole</a:t>
            </a:r>
            <a:r>
              <a:rPr lang="en-US" sz="14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(en $/</a:t>
            </a:r>
            <a:r>
              <a:rPr lang="en-US" sz="1400" b="1" i="0" u="none" strike="noStrike" kern="1200" baseline="0" dirty="0" err="1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baril</a:t>
            </a:r>
            <a:r>
              <a:rPr lang="en-US" sz="14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) </a:t>
            </a:r>
          </a:p>
        </c:rich>
      </c:tx>
    </c:title>
    <c:plotArea>
      <c:layout>
        <c:manualLayout>
          <c:layoutTarget val="inner"/>
          <c:xMode val="edge"/>
          <c:yMode val="edge"/>
          <c:x val="0.14872291696205778"/>
          <c:y val="0.14504438605593445"/>
          <c:w val="0.7657567265637073"/>
          <c:h val="0.73049565967930596"/>
        </c:manualLayout>
      </c:layou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$/baril</c:v>
                </c:pt>
              </c:strCache>
            </c:strRef>
          </c:tx>
          <c:marker>
            <c:symbol val="diamond"/>
            <c:size val="13"/>
          </c:marker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Feuil1!$B$2:$J$2</c:f>
              <c:numCache>
                <c:formatCode>General</c:formatCode>
                <c:ptCount val="9"/>
                <c:pt idx="0">
                  <c:v>111.22</c:v>
                </c:pt>
                <c:pt idx="1">
                  <c:v>111.66</c:v>
                </c:pt>
                <c:pt idx="2">
                  <c:v>108.63</c:v>
                </c:pt>
                <c:pt idx="3">
                  <c:v>99.02</c:v>
                </c:pt>
                <c:pt idx="4">
                  <c:v>52.35</c:v>
                </c:pt>
                <c:pt idx="5">
                  <c:v>43.54</c:v>
                </c:pt>
                <c:pt idx="6">
                  <c:v>54.25</c:v>
                </c:pt>
                <c:pt idx="7">
                  <c:v>71.05</c:v>
                </c:pt>
                <c:pt idx="8">
                  <c:v>67</c:v>
                </c:pt>
              </c:numCache>
            </c:numRef>
          </c:val>
        </c:ser>
        <c:marker val="1"/>
        <c:axId val="78877824"/>
        <c:axId val="78879360"/>
      </c:lineChart>
      <c:catAx>
        <c:axId val="78877824"/>
        <c:scaling>
          <c:orientation val="minMax"/>
        </c:scaling>
        <c:axPos val="b"/>
        <c:numFmt formatCode="General" sourceLinked="0"/>
        <c:tickLblPos val="nextTo"/>
        <c:txPr>
          <a:bodyPr rot="-2400000"/>
          <a:lstStyle/>
          <a:p>
            <a:pPr>
              <a:defRPr sz="1050" b="1"/>
            </a:pPr>
            <a:endParaRPr lang="fr-FR"/>
          </a:p>
        </c:txPr>
        <c:crossAx val="78879360"/>
        <c:crosses val="autoZero"/>
        <c:auto val="1"/>
        <c:lblAlgn val="ctr"/>
        <c:lblOffset val="100"/>
      </c:catAx>
      <c:valAx>
        <c:axId val="78879360"/>
        <c:scaling>
          <c:orientation val="minMax"/>
          <c:min val="20"/>
        </c:scaling>
        <c:axPos val="l"/>
        <c:numFmt formatCode="General" sourceLinked="1"/>
        <c:tickLblPos val="nextTo"/>
        <c:txPr>
          <a:bodyPr/>
          <a:lstStyle/>
          <a:p>
            <a:pPr>
              <a:defRPr sz="1050" b="1"/>
            </a:pPr>
            <a:endParaRPr lang="fr-FR"/>
          </a:p>
        </c:txPr>
        <c:crossAx val="78877824"/>
        <c:crosses val="autoZero"/>
        <c:crossBetween val="between"/>
      </c:valAx>
    </c:plotArea>
    <c:plotVisOnly val="1"/>
    <c:dispBlanksAs val="gap"/>
  </c:chart>
  <c:spPr>
    <a:ln>
      <a:solidFill>
        <a:schemeClr val="tx1"/>
      </a:solidFill>
    </a:ln>
    <a:effectLst>
      <a:outerShdw blurRad="50800" dist="38100" dir="2700000" algn="tl" rotWithShape="0">
        <a:prstClr val="black">
          <a:alpha val="40000"/>
        </a:prstClr>
      </a:outerShdw>
    </a:effectLst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fr-FR" sz="1400" b="1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Evolution </a:t>
            </a:r>
            <a:r>
              <a:rPr lang="fr-FR" dirty="0" smtClean="0"/>
              <a:t>des</a:t>
            </a:r>
            <a:r>
              <a:rPr lang="fr-FR" baseline="0" dirty="0" smtClean="0"/>
              <a:t> cours</a:t>
            </a:r>
            <a:r>
              <a:rPr lang="fr-FR" dirty="0" smtClean="0"/>
              <a:t> des matières premières non énergétiques  (en %)</a:t>
            </a:r>
            <a:endParaRPr lang="fr-FR" dirty="0"/>
          </a:p>
        </c:rich>
      </c:tx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Evolution de l'ensemble des MP non énergitiques  en 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7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cat>
            <c:numRef>
              <c:f>Feuil1!$B$1:$J$1</c:f>
              <c:numCache>
                <c:formatCode>General</c:formatCod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numCache>
            </c:numRef>
          </c:cat>
          <c:val>
            <c:numRef>
              <c:f>Feuil1!$B$2:$J$2</c:f>
              <c:numCache>
                <c:formatCode>0.0</c:formatCode>
                <c:ptCount val="9"/>
                <c:pt idx="0">
                  <c:v>17.899999999999999</c:v>
                </c:pt>
                <c:pt idx="1">
                  <c:v>-10</c:v>
                </c:pt>
                <c:pt idx="2">
                  <c:v>-1.2</c:v>
                </c:pt>
                <c:pt idx="3">
                  <c:v>-4</c:v>
                </c:pt>
                <c:pt idx="4">
                  <c:v>-17.5</c:v>
                </c:pt>
                <c:pt idx="5">
                  <c:v>-2.8</c:v>
                </c:pt>
                <c:pt idx="6">
                  <c:v>5.3</c:v>
                </c:pt>
                <c:pt idx="7">
                  <c:v>1.7</c:v>
                </c:pt>
                <c:pt idx="8">
                  <c:v>1</c:v>
                </c:pt>
              </c:numCache>
            </c:numRef>
          </c:val>
        </c:ser>
        <c:marker val="1"/>
        <c:axId val="76523008"/>
        <c:axId val="76524928"/>
      </c:lineChart>
      <c:catAx>
        <c:axId val="765230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524928"/>
        <c:crosses val="autoZero"/>
        <c:auto val="1"/>
        <c:lblAlgn val="ctr"/>
        <c:lblOffset val="100"/>
      </c:catAx>
      <c:valAx>
        <c:axId val="76524928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523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solidFill>
        <a:schemeClr val="tx1"/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/>
              <a:t>Ralentissement de la demande adressée au Maroc suite à la situation économique</a:t>
            </a:r>
            <a:r>
              <a:rPr lang="fr-FR" sz="1800" b="1" baseline="0" dirty="0" smtClean="0"/>
              <a:t> de ses principaux partenaires</a:t>
            </a:r>
            <a:endParaRPr lang="fr-FR" sz="1800" b="1" dirty="0"/>
          </a:p>
        </c:rich>
      </c:tx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5667788171428823E-2"/>
          <c:y val="0.15640919984334631"/>
          <c:w val="0.9364647045747726"/>
          <c:h val="0.63145613120590871"/>
        </c:manualLayout>
      </c:layout>
      <c:barChart>
        <c:barDir val="col"/>
        <c:grouping val="clustered"/>
        <c:ser>
          <c:idx val="1"/>
          <c:order val="1"/>
          <c:tx>
            <c:strRef>
              <c:f>Feuil1!$A$3</c:f>
              <c:strCache>
                <c:ptCount val="1"/>
                <c:pt idx="0">
                  <c:v>Croissance de la zone euro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7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Feuil1!$B$3:$J$3</c:f>
              <c:numCache>
                <c:formatCode>0.0</c:formatCode>
                <c:ptCount val="9"/>
                <c:pt idx="0">
                  <c:v>1.635</c:v>
                </c:pt>
                <c:pt idx="1">
                  <c:v>-0.85500000000000043</c:v>
                </c:pt>
                <c:pt idx="2">
                  <c:v>-0.2420000000000001</c:v>
                </c:pt>
                <c:pt idx="3">
                  <c:v>1.4149999999999991</c:v>
                </c:pt>
                <c:pt idx="4">
                  <c:v>2.0519999999999987</c:v>
                </c:pt>
                <c:pt idx="5">
                  <c:v>1.889</c:v>
                </c:pt>
                <c:pt idx="6">
                  <c:v>2.3879999999999999</c:v>
                </c:pt>
                <c:pt idx="7">
                  <c:v>1.9000000000000001</c:v>
                </c:pt>
                <c:pt idx="8">
                  <c:v>1.6</c:v>
                </c:pt>
              </c:numCache>
            </c:numRef>
          </c:val>
        </c:ser>
        <c:axId val="79262848"/>
        <c:axId val="79264384"/>
      </c:barChart>
      <c:lineChart>
        <c:grouping val="standard"/>
        <c:ser>
          <c:idx val="0"/>
          <c:order val="0"/>
          <c:tx>
            <c:strRef>
              <c:f>Feuil1!$A$2</c:f>
              <c:strCache>
                <c:ptCount val="1"/>
                <c:pt idx="0">
                  <c:v>Evolution de la demande mondiale adressée au Maroc</c:v>
                </c:pt>
              </c:strCache>
            </c:strRef>
          </c:tx>
          <c:spPr>
            <a:ln w="38100" cap="rnd">
              <a:solidFill>
                <a:srgbClr val="8A285B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dLbls>
            <c:dLbl>
              <c:idx val="7"/>
              <c:layout>
                <c:manualLayout>
                  <c:x val="-1.0925531381468939E-2"/>
                  <c:y val="-3.9909825791253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7.8039509867634024E-3"/>
                  <c:y val="-4.739291812711359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Feuil1!$B$1:$J$1</c:f>
              <c:strCache>
                <c:ptCount val="9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</c:strCache>
            </c:strRef>
          </c:cat>
          <c:val>
            <c:numRef>
              <c:f>Feuil1!$B$2:$J$2</c:f>
              <c:numCache>
                <c:formatCode>0.0</c:formatCode>
                <c:ptCount val="9"/>
                <c:pt idx="0">
                  <c:v>6</c:v>
                </c:pt>
                <c:pt idx="1">
                  <c:v>0</c:v>
                </c:pt>
                <c:pt idx="2">
                  <c:v>2</c:v>
                </c:pt>
                <c:pt idx="3">
                  <c:v>4</c:v>
                </c:pt>
                <c:pt idx="4">
                  <c:v>4</c:v>
                </c:pt>
                <c:pt idx="5">
                  <c:v>2</c:v>
                </c:pt>
                <c:pt idx="6">
                  <c:v>5</c:v>
                </c:pt>
                <c:pt idx="7">
                  <c:v>3.7</c:v>
                </c:pt>
                <c:pt idx="8">
                  <c:v>3.6</c:v>
                </c:pt>
              </c:numCache>
            </c:numRef>
          </c:val>
        </c:ser>
        <c:marker val="1"/>
        <c:axId val="79262848"/>
        <c:axId val="79264384"/>
      </c:lineChart>
      <c:catAx>
        <c:axId val="792628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9264384"/>
        <c:crosses val="autoZero"/>
        <c:auto val="1"/>
        <c:lblAlgn val="ctr"/>
        <c:lblOffset val="100"/>
      </c:catAx>
      <c:valAx>
        <c:axId val="79264384"/>
        <c:scaling>
          <c:orientation val="minMax"/>
        </c:scaling>
        <c:axPos val="l"/>
        <c:numFmt formatCode="0.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9262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93131048369258"/>
          <c:y val="0.75155956678983993"/>
          <c:w val="0.66371343332145616"/>
          <c:h val="0.17763666159428773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/>
              <a:t>Décélération de</a:t>
            </a:r>
            <a:r>
              <a:rPr lang="fr-FR" sz="1800" b="1" baseline="0" dirty="0" smtClean="0"/>
              <a:t> la croissance économique suite notamment au ralentissement des activités primaires et secondaires </a:t>
            </a:r>
            <a:endParaRPr lang="fr-FR" sz="1800" b="1" dirty="0"/>
          </a:p>
        </c:rich>
      </c:tx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5.0634714242947687E-2"/>
          <c:y val="0.15573713706060063"/>
          <c:w val="0.93425417506899944"/>
          <c:h val="0.68619991620215903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Valeur ajoutée primaire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Feuil1!$B$2:$H$2</c:f>
              <c:numCache>
                <c:formatCode>General</c:formatCode>
                <c:ptCount val="7"/>
                <c:pt idx="0">
                  <c:v>-7.8</c:v>
                </c:pt>
                <c:pt idx="1">
                  <c:v>17.8</c:v>
                </c:pt>
                <c:pt idx="2">
                  <c:v>-2.2999999999999998</c:v>
                </c:pt>
                <c:pt idx="3">
                  <c:v>11.5</c:v>
                </c:pt>
                <c:pt idx="4">
                  <c:v>-12.5</c:v>
                </c:pt>
                <c:pt idx="5">
                  <c:v>13.2</c:v>
                </c:pt>
                <c:pt idx="6">
                  <c:v>3.8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Valeur ajoutée secondaire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layout>
                <c:manualLayout>
                  <c:x val="1.511111068805291E-3"/>
                  <c:y val="-2.427800030841345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1081353158501529E-16"/>
                  <c:y val="-4.3160889437179405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Feuil1!$B$3:$H$3</c:f>
              <c:numCache>
                <c:formatCode>General</c:formatCode>
                <c:ptCount val="7"/>
                <c:pt idx="0">
                  <c:v>0.8</c:v>
                </c:pt>
                <c:pt idx="1">
                  <c:v>0.60000000000000042</c:v>
                </c:pt>
                <c:pt idx="2">
                  <c:v>3.5</c:v>
                </c:pt>
                <c:pt idx="3">
                  <c:v>1.8</c:v>
                </c:pt>
                <c:pt idx="4">
                  <c:v>1</c:v>
                </c:pt>
                <c:pt idx="5">
                  <c:v>3.1</c:v>
                </c:pt>
                <c:pt idx="6">
                  <c:v>2.8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Valeur ajoutée tertiaire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Feuil1!$B$4:$H$4</c:f>
              <c:numCache>
                <c:formatCode>General</c:formatCode>
                <c:ptCount val="7"/>
                <c:pt idx="0">
                  <c:v>6.3</c:v>
                </c:pt>
                <c:pt idx="1">
                  <c:v>1.9000000000000001</c:v>
                </c:pt>
                <c:pt idx="2">
                  <c:v>2.2999999999999998</c:v>
                </c:pt>
                <c:pt idx="3">
                  <c:v>1.7</c:v>
                </c:pt>
                <c:pt idx="4">
                  <c:v>2.9</c:v>
                </c:pt>
                <c:pt idx="5">
                  <c:v>2.7</c:v>
                </c:pt>
                <c:pt idx="6">
                  <c:v>3</c:v>
                </c:pt>
              </c:numCache>
            </c:numRef>
          </c:val>
        </c:ser>
        <c:gapWidth val="219"/>
        <c:axId val="90320896"/>
        <c:axId val="90322432"/>
      </c:barChart>
      <c:lineChart>
        <c:grouping val="standard"/>
        <c:ser>
          <c:idx val="3"/>
          <c:order val="3"/>
          <c:tx>
            <c:strRef>
              <c:f>Feuil1!$A$5</c:f>
              <c:strCache>
                <c:ptCount val="1"/>
                <c:pt idx="0">
                  <c:v>PIB en volume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triangle"/>
            <c:size val="7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5"/>
              <c:layout>
                <c:manualLayout>
                  <c:x val="-7.5555553440266694E-3"/>
                  <c:y val="-9.4414445643830225E-2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7199999238495209E-2"/>
                  <c:y val="-0.12948266831153835"/>
                </c:manualLayout>
              </c:layout>
              <c:spPr>
                <a:noFill/>
                <a:ln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Feuil1!$B$5:$H$5</c:f>
              <c:numCache>
                <c:formatCode>General</c:formatCode>
                <c:ptCount val="7"/>
                <c:pt idx="0">
                  <c:v>3</c:v>
                </c:pt>
                <c:pt idx="1">
                  <c:v>4.5</c:v>
                </c:pt>
                <c:pt idx="2">
                  <c:v>2.7</c:v>
                </c:pt>
                <c:pt idx="3">
                  <c:v>4.5</c:v>
                </c:pt>
                <c:pt idx="4">
                  <c:v>1.1000000000000001</c:v>
                </c:pt>
                <c:pt idx="5">
                  <c:v>4.0999999999999996</c:v>
                </c:pt>
                <c:pt idx="6">
                  <c:v>3</c:v>
                </c:pt>
              </c:numCache>
            </c:numRef>
          </c:val>
        </c:ser>
        <c:marker val="1"/>
        <c:axId val="90320896"/>
        <c:axId val="90322432"/>
      </c:lineChart>
      <c:catAx>
        <c:axId val="903208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0322432"/>
        <c:crosses val="autoZero"/>
        <c:auto val="1"/>
        <c:lblAlgn val="ctr"/>
        <c:lblOffset val="100"/>
      </c:catAx>
      <c:valAx>
        <c:axId val="9032243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0320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aseline="0" dirty="0" smtClean="0"/>
              <a:t>Répartition de la valeur ajoutée secondaire </a:t>
            </a:r>
          </a:p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aseline="0" dirty="0" smtClean="0"/>
              <a:t>(moyenne sur la période 2008-2017)</a:t>
            </a:r>
            <a:endParaRPr lang="fr-FR" sz="1600" dirty="0"/>
          </a:p>
        </c:rich>
      </c:tx>
      <c:layout>
        <c:manualLayout>
          <c:xMode val="edge"/>
          <c:yMode val="edge"/>
          <c:x val="0.18634837898669712"/>
          <c:y val="2.7133737277054724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54764411262929524"/>
          <c:y val="0.23201192270137391"/>
          <c:w val="0.39027157273697777"/>
          <c:h val="0.734416853580540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Colonne2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A44-4ECE-A2FD-1E75E3F3C1BA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A44-4ECE-A2FD-1E75E3F3C1BA}"/>
              </c:ext>
            </c:extLst>
          </c:dPt>
          <c:dPt>
            <c:idx val="2"/>
            <c:spPr>
              <a:solidFill>
                <a:srgbClr val="8A285B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A44-4ECE-A2FD-1E75E3F3C1BA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A44-4ECE-A2FD-1E75E3F3C1B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Percent val="1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Mines</c:v>
                </c:pt>
                <c:pt idx="1">
                  <c:v>Energie </c:v>
                </c:pt>
                <c:pt idx="2">
                  <c:v>Industries de transformation</c:v>
                </c:pt>
                <c:pt idx="3">
                  <c:v>BTP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10.847770467431131</c:v>
                </c:pt>
                <c:pt idx="1">
                  <c:v>7.3014903043934734</c:v>
                </c:pt>
                <c:pt idx="2">
                  <c:v>60.407392385054763</c:v>
                </c:pt>
                <c:pt idx="3">
                  <c:v>21.443346843120594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A44-4ECE-A2FD-1E75E3F3C1BA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131230274825437"/>
          <c:y val="0.31111073128626765"/>
          <c:w val="0.42455851833345493"/>
          <c:h val="0.62728594424247264"/>
        </c:manualLayout>
      </c:layout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</c:chart>
  <c:spPr>
    <a:noFill/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="1" dirty="0" smtClean="0"/>
              <a:t>Ralentissement du secteur</a:t>
            </a:r>
            <a:r>
              <a:rPr lang="fr-FR" sz="1600" b="1" baseline="0" dirty="0" smtClean="0"/>
              <a:t> secondaire suite à la décélération des activités extractives</a:t>
            </a:r>
            <a:endParaRPr lang="fr-FR" sz="1600" b="1" dirty="0"/>
          </a:p>
        </c:rich>
      </c:tx>
      <c:layout>
        <c:manualLayout>
          <c:xMode val="edge"/>
          <c:yMode val="edge"/>
          <c:x val="9.0827253064467567E-2"/>
          <c:y val="4.3371266466675357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2598929762801184E-2"/>
          <c:y val="0.15527737009151193"/>
          <c:w val="0.94340448021498668"/>
          <c:h val="0.83021879483500738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Mines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>
                  <c:v>-2.1453396524486572</c:v>
                </c:pt>
                <c:pt idx="1">
                  <c:v>-1.196888090963498</c:v>
                </c:pt>
                <c:pt idx="2">
                  <c:v>3.0405967962167351</c:v>
                </c:pt>
                <c:pt idx="3">
                  <c:v>-2.1197831739456197</c:v>
                </c:pt>
                <c:pt idx="4">
                  <c:v>0.14983254010223857</c:v>
                </c:pt>
                <c:pt idx="5">
                  <c:v>16.454285575851532</c:v>
                </c:pt>
                <c:pt idx="6">
                  <c:v>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4C-45CC-A3D1-FB48E4A1A6B5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Energie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Sheet1!$B$5:$H$5</c:f>
              <c:numCache>
                <c:formatCode>0.0</c:formatCode>
                <c:ptCount val="7"/>
                <c:pt idx="0">
                  <c:v>-6.6547020818377547</c:v>
                </c:pt>
                <c:pt idx="1">
                  <c:v>14.853440783756035</c:v>
                </c:pt>
                <c:pt idx="2">
                  <c:v>1.3294911258104634</c:v>
                </c:pt>
                <c:pt idx="3">
                  <c:v>6.194690265486738</c:v>
                </c:pt>
                <c:pt idx="4">
                  <c:v>2.5124437070395782</c:v>
                </c:pt>
                <c:pt idx="5">
                  <c:v>3.2655674723867492</c:v>
                </c:pt>
                <c:pt idx="6">
                  <c:v>4.4000000000000004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E4C-45CC-A3D1-FB48E4A1A6B5}"/>
            </c:ext>
          </c:extLst>
        </c:ser>
        <c:ser>
          <c:idx val="2"/>
          <c:order val="2"/>
          <c:tx>
            <c:strRef>
              <c:f>Sheet1!$A$3</c:f>
              <c:strCache>
                <c:ptCount val="1"/>
                <c:pt idx="0">
                  <c:v>Industries de transformation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Sheet1!$B$3:$H$3</c:f>
              <c:numCache>
                <c:formatCode>0.0</c:formatCode>
                <c:ptCount val="7"/>
                <c:pt idx="0">
                  <c:v>1.775581038431568</c:v>
                </c:pt>
                <c:pt idx="1">
                  <c:v>-0.71701794867824731</c:v>
                </c:pt>
                <c:pt idx="2">
                  <c:v>4.1264645072363857</c:v>
                </c:pt>
                <c:pt idx="3">
                  <c:v>2.3119417558437467</c:v>
                </c:pt>
                <c:pt idx="4">
                  <c:v>0.72636035753488715</c:v>
                </c:pt>
                <c:pt idx="5">
                  <c:v>2.1949907421308157</c:v>
                </c:pt>
                <c:pt idx="6">
                  <c:v>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E4C-45CC-A3D1-FB48E4A1A6B5}"/>
            </c:ext>
          </c:extLst>
        </c:ser>
        <c:ser>
          <c:idx val="3"/>
          <c:order val="3"/>
          <c:tx>
            <c:strRef>
              <c:f>Sheet1!$A$4</c:f>
              <c:strCache>
                <c:ptCount val="1"/>
                <c:pt idx="0">
                  <c:v>BTP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Sheet1!$B$4:$H$4</c:f>
              <c:numCache>
                <c:formatCode>0.0</c:formatCode>
                <c:ptCount val="7"/>
                <c:pt idx="0">
                  <c:v>2.2323092778983966</c:v>
                </c:pt>
                <c:pt idx="1">
                  <c:v>1.5879211175020473</c:v>
                </c:pt>
                <c:pt idx="2">
                  <c:v>2.6041563287747351</c:v>
                </c:pt>
                <c:pt idx="3">
                  <c:v>0.65141107958788824</c:v>
                </c:pt>
                <c:pt idx="4">
                  <c:v>1.6305144364648925</c:v>
                </c:pt>
                <c:pt idx="5">
                  <c:v>0.74447687976093846</c:v>
                </c:pt>
                <c:pt idx="6">
                  <c:v>0.9</c:v>
                </c:pt>
              </c:numCache>
            </c:numRef>
          </c:val>
        </c:ser>
        <c:gapWidth val="219"/>
        <c:overlap val="-27"/>
        <c:axId val="90460928"/>
        <c:axId val="90462464"/>
      </c:barChart>
      <c:catAx>
        <c:axId val="904609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0462464"/>
        <c:crosses val="autoZero"/>
        <c:auto val="1"/>
        <c:lblAlgn val="ctr"/>
        <c:lblOffset val="100"/>
      </c:catAx>
      <c:valAx>
        <c:axId val="90462464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90460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fr-FR" sz="1600" b="1" i="0" u="none" strike="noStrike" kern="1200" spc="0" baseline="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i="0" u="none" strike="noStrike" kern="1200" spc="0" baseline="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Tendance haussière des composantes du secteur tertiaire</a:t>
            </a:r>
          </a:p>
        </c:rich>
      </c:tx>
      <c:layout>
        <c:manualLayout>
          <c:xMode val="edge"/>
          <c:yMode val="edge"/>
          <c:x val="0.14604879730175571"/>
          <c:y val="4.4590259550889434E-4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6.0385311146736988E-2"/>
          <c:y val="2.7755572638742582E-2"/>
          <c:w val="0.9396146888532626"/>
          <c:h val="0.69165097787226559"/>
        </c:manualLayout>
      </c:layout>
      <c:barChart>
        <c:barDir val="col"/>
        <c:grouping val="clustered"/>
        <c:ser>
          <c:idx val="0"/>
          <c:order val="0"/>
          <c:tx>
            <c:strRef>
              <c:f>Feuil1!$A$2</c:f>
              <c:strCache>
                <c:ptCount val="1"/>
                <c:pt idx="0">
                  <c:v>Commerce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Feuil1!$B$2:$G$2</c:f>
              <c:numCache>
                <c:formatCode>0.0</c:formatCode>
                <c:ptCount val="6"/>
                <c:pt idx="0">
                  <c:v>-2.0250735742159662</c:v>
                </c:pt>
                <c:pt idx="1">
                  <c:v>1.6127756092414955</c:v>
                </c:pt>
                <c:pt idx="2">
                  <c:v>0.5080550047306075</c:v>
                </c:pt>
                <c:pt idx="3">
                  <c:v>5.1800748362956099</c:v>
                </c:pt>
                <c:pt idx="4">
                  <c:v>2.5900776900960532</c:v>
                </c:pt>
                <c:pt idx="5">
                  <c:v>4.2</c:v>
                </c:pt>
              </c:numCache>
            </c:numRef>
          </c:val>
        </c:ser>
        <c:ser>
          <c:idx val="1"/>
          <c:order val="1"/>
          <c:tx>
            <c:strRef>
              <c:f>Feuil1!$A$3</c:f>
              <c:strCache>
                <c:ptCount val="1"/>
                <c:pt idx="0">
                  <c:v>Tourisme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layout>
                <c:manualLayout>
                  <c:x val="4.1513358611057448E-2"/>
                  <c:y val="8.518518518518519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Feuil1!$B$3:$G$3</c:f>
              <c:numCache>
                <c:formatCode>0.0</c:formatCode>
                <c:ptCount val="6"/>
                <c:pt idx="0">
                  <c:v>4.7036996616828519</c:v>
                </c:pt>
                <c:pt idx="1">
                  <c:v>2.1644363341443551</c:v>
                </c:pt>
                <c:pt idx="2">
                  <c:v>-1.3048861796361573</c:v>
                </c:pt>
                <c:pt idx="3">
                  <c:v>3.636363636363638</c:v>
                </c:pt>
                <c:pt idx="4">
                  <c:v>11.458935479567772</c:v>
                </c:pt>
                <c:pt idx="5">
                  <c:v>6.5</c:v>
                </c:pt>
              </c:numCache>
            </c:numRef>
          </c:val>
        </c:ser>
        <c:ser>
          <c:idx val="2"/>
          <c:order val="2"/>
          <c:tx>
            <c:strRef>
              <c:f>Feuil1!$A$4</c:f>
              <c:strCache>
                <c:ptCount val="1"/>
                <c:pt idx="0">
                  <c:v>Immobilier, location et services aux entreprises</c:v>
                </c:pt>
              </c:strCache>
            </c:strRef>
          </c:tx>
          <c:spPr>
            <a:solidFill>
              <a:srgbClr val="8A285B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showVal val="1"/>
              <c:extLst>
                <c:ext xmlns:c15="http://schemas.microsoft.com/office/drawing/2012/chart" uri="{CE6537A1-D6FC-4f65-9D91-7224C49458BB}"/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Feuil1!$B$4:$G$4</c:f>
              <c:numCache>
                <c:formatCode>0.0</c:formatCode>
                <c:ptCount val="6"/>
                <c:pt idx="0">
                  <c:v>1.46</c:v>
                </c:pt>
                <c:pt idx="1">
                  <c:v>2.69</c:v>
                </c:pt>
                <c:pt idx="2">
                  <c:v>4.17</c:v>
                </c:pt>
                <c:pt idx="3">
                  <c:v>4.4400000000000004</c:v>
                </c:pt>
                <c:pt idx="4">
                  <c:v>3.9899999999999998</c:v>
                </c:pt>
                <c:pt idx="5">
                  <c:v>3</c:v>
                </c:pt>
              </c:numCache>
            </c:numRef>
          </c:val>
        </c:ser>
        <c:ser>
          <c:idx val="3"/>
          <c:order val="3"/>
          <c:tx>
            <c:strRef>
              <c:f>Feuil1!$A$5</c:f>
              <c:strCache>
                <c:ptCount val="1"/>
                <c:pt idx="0">
                  <c:v>Education, santé et action sociale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Feuil1!$B$1:$G$1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strCache>
            </c:strRef>
          </c:cat>
          <c:val>
            <c:numRef>
              <c:f>Feuil1!$B$5:$G$5</c:f>
              <c:numCache>
                <c:formatCode>0.0</c:formatCode>
                <c:ptCount val="6"/>
                <c:pt idx="0">
                  <c:v>4.99</c:v>
                </c:pt>
                <c:pt idx="1">
                  <c:v>1.42</c:v>
                </c:pt>
                <c:pt idx="2">
                  <c:v>0.14000000000000001</c:v>
                </c:pt>
                <c:pt idx="3">
                  <c:v>1.3800000000000001</c:v>
                </c:pt>
                <c:pt idx="4">
                  <c:v>-2.0499999999999998</c:v>
                </c:pt>
                <c:pt idx="5">
                  <c:v>0.30000000000000021</c:v>
                </c:pt>
              </c:numCache>
            </c:numRef>
          </c:val>
        </c:ser>
        <c:gapWidth val="219"/>
        <c:axId val="91572096"/>
        <c:axId val="91573632"/>
      </c:barChart>
      <c:catAx>
        <c:axId val="915720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1573632"/>
        <c:crosses val="autoZero"/>
        <c:auto val="1"/>
        <c:lblAlgn val="ctr"/>
        <c:lblOffset val="100"/>
      </c:catAx>
      <c:valAx>
        <c:axId val="91573632"/>
        <c:scaling>
          <c:orientation val="minMax"/>
        </c:scaling>
        <c:axPos val="l"/>
        <c:numFmt formatCode="0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157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3.957644426304658E-2"/>
          <c:y val="0.66532264242256056"/>
          <c:w val="0.91757856851163799"/>
          <c:h val="0.23929789903836493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BB5D85-CDBE-429C-9EAB-025B7094EA78}" type="doc">
      <dgm:prSet loTypeId="urn:microsoft.com/office/officeart/2008/layout/AlternatingPictureBlocks" loCatId="list" qsTypeId="urn:microsoft.com/office/officeart/2005/8/quickstyle/3d3" qsCatId="3D" csTypeId="urn:microsoft.com/office/officeart/2005/8/colors/colorful1#7" csCatId="colorful" phldr="1"/>
      <dgm:spPr/>
      <dgm:t>
        <a:bodyPr/>
        <a:lstStyle/>
        <a:p>
          <a:endParaRPr lang="fr-FR"/>
        </a:p>
      </dgm:t>
    </dgm:pt>
    <dgm:pt modelId="{AD3AD73A-517B-4A63-9EE6-A23DD98B3F4E}">
      <dgm:prSet phldrT="[Texte]" custT="1"/>
      <dgm:spPr>
        <a:solidFill>
          <a:srgbClr val="8A285B"/>
        </a:solidFill>
      </dgm:spPr>
      <dgm:t>
        <a:bodyPr/>
        <a:lstStyle/>
        <a:p>
          <a:r>
            <a:rPr lang="fr-FR" sz="2000" b="1" baseline="0" dirty="0" smtClean="0"/>
            <a:t>Evolution du PIB nominal </a:t>
          </a:r>
        </a:p>
      </dgm:t>
    </dgm:pt>
    <dgm:pt modelId="{69F31809-5846-4E56-AEE9-A37C79467FF1}" type="parTrans" cxnId="{013E8F8D-00A6-4C3F-B3E0-F6BB349963A7}">
      <dgm:prSet/>
      <dgm:spPr/>
      <dgm:t>
        <a:bodyPr/>
        <a:lstStyle/>
        <a:p>
          <a:endParaRPr lang="fr-FR"/>
        </a:p>
      </dgm:t>
    </dgm:pt>
    <dgm:pt modelId="{66DBCE5B-47D0-463F-9F28-9DD93C2171AD}" type="sibTrans" cxnId="{013E8F8D-00A6-4C3F-B3E0-F6BB349963A7}">
      <dgm:prSet/>
      <dgm:spPr/>
      <dgm:t>
        <a:bodyPr/>
        <a:lstStyle/>
        <a:p>
          <a:endParaRPr lang="fr-FR"/>
        </a:p>
      </dgm:t>
    </dgm:pt>
    <dgm:pt modelId="{F50309F4-7BF8-492A-9ECC-C89A07C5ECC0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FR" sz="2000" b="1" baseline="0" dirty="0" smtClean="0"/>
            <a:t>Evolution du PIB réel</a:t>
          </a:r>
        </a:p>
      </dgm:t>
    </dgm:pt>
    <dgm:pt modelId="{D2F247A9-8924-422C-B2B6-F299D9948C9E}" type="sibTrans" cxnId="{368748C2-3A71-44EC-885C-D5F9388BE762}">
      <dgm:prSet/>
      <dgm:spPr/>
      <dgm:t>
        <a:bodyPr/>
        <a:lstStyle/>
        <a:p>
          <a:endParaRPr lang="fr-FR"/>
        </a:p>
      </dgm:t>
    </dgm:pt>
    <dgm:pt modelId="{317B8668-4738-42A2-9B44-AE64DBC34157}" type="parTrans" cxnId="{368748C2-3A71-44EC-885C-D5F9388BE762}">
      <dgm:prSet/>
      <dgm:spPr/>
      <dgm:t>
        <a:bodyPr/>
        <a:lstStyle/>
        <a:p>
          <a:endParaRPr lang="fr-FR"/>
        </a:p>
      </dgm:t>
    </dgm:pt>
    <dgm:pt modelId="{B508EDE2-DD88-4E4D-9441-5C03B74AB361}">
      <dgm:prSet phldrT="[Texte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sz="2400" b="1" baseline="0" dirty="0" smtClean="0"/>
            <a:t>Inflation</a:t>
          </a:r>
        </a:p>
      </dgm:t>
    </dgm:pt>
    <dgm:pt modelId="{DA819586-48D5-4A9F-8D23-37CF4CA043A4}" type="sibTrans" cxnId="{37875CFD-AC1D-463F-A535-1D6F176B2153}">
      <dgm:prSet/>
      <dgm:spPr/>
      <dgm:t>
        <a:bodyPr/>
        <a:lstStyle/>
        <a:p>
          <a:endParaRPr lang="fr-FR"/>
        </a:p>
      </dgm:t>
    </dgm:pt>
    <dgm:pt modelId="{B74DA552-1F92-4DF0-92A4-10EA4CD3815C}" type="parTrans" cxnId="{37875CFD-AC1D-463F-A535-1D6F176B2153}">
      <dgm:prSet/>
      <dgm:spPr/>
      <dgm:t>
        <a:bodyPr/>
        <a:lstStyle/>
        <a:p>
          <a:endParaRPr lang="fr-FR"/>
        </a:p>
      </dgm:t>
    </dgm:pt>
    <dgm:pt modelId="{76866F71-8A79-4446-AD38-21CAFC3623E9}" type="pres">
      <dgm:prSet presAssocID="{EBBB5D85-CDBE-429C-9EAB-025B7094EA7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1123A9C-4EE4-447D-814D-C9838CC8564E}" type="pres">
      <dgm:prSet presAssocID="{AD3AD73A-517B-4A63-9EE6-A23DD98B3F4E}" presName="comp" presStyleCnt="0"/>
      <dgm:spPr/>
    </dgm:pt>
    <dgm:pt modelId="{60FA2855-134B-42EB-909E-FB33C0381DE2}" type="pres">
      <dgm:prSet presAssocID="{AD3AD73A-517B-4A63-9EE6-A23DD98B3F4E}" presName="rect2" presStyleLbl="node1" presStyleIdx="0" presStyleCnt="3" custLinFactNeighborX="597" custLinFactNeighborY="-18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6649EA-C9D5-4373-991F-3516FAF08618}" type="pres">
      <dgm:prSet presAssocID="{AD3AD73A-517B-4A63-9EE6-A23DD98B3F4E}" presName="rect1" presStyleLbl="lnNod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fr-FR"/>
        </a:p>
      </dgm:t>
    </dgm:pt>
    <dgm:pt modelId="{6A9557CA-CD41-4ADB-87CB-6D87B2A43C0E}" type="pres">
      <dgm:prSet presAssocID="{66DBCE5B-47D0-463F-9F28-9DD93C2171AD}" presName="sibTrans" presStyleCnt="0"/>
      <dgm:spPr/>
    </dgm:pt>
    <dgm:pt modelId="{6422DD95-466D-4969-A666-0416C918652A}" type="pres">
      <dgm:prSet presAssocID="{F50309F4-7BF8-492A-9ECC-C89A07C5ECC0}" presName="comp" presStyleCnt="0"/>
      <dgm:spPr/>
    </dgm:pt>
    <dgm:pt modelId="{D8AE7C2B-210B-4141-9624-CA46F642B750}" type="pres">
      <dgm:prSet presAssocID="{F50309F4-7BF8-492A-9ECC-C89A07C5ECC0}" presName="rect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669E80-DBE1-4831-8F1F-3234B5FD1BC9}" type="pres">
      <dgm:prSet presAssocID="{F50309F4-7BF8-492A-9ECC-C89A07C5ECC0}" presName="rect1" presStyleLbl="lnNod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fr-FR"/>
        </a:p>
      </dgm:t>
    </dgm:pt>
    <dgm:pt modelId="{D534B733-DD71-4CE8-BCD7-6F8B1D30702B}" type="pres">
      <dgm:prSet presAssocID="{D2F247A9-8924-422C-B2B6-F299D9948C9E}" presName="sibTrans" presStyleCnt="0"/>
      <dgm:spPr/>
    </dgm:pt>
    <dgm:pt modelId="{E58B270A-6289-4B2D-B04D-8C8392BA70D7}" type="pres">
      <dgm:prSet presAssocID="{B508EDE2-DD88-4E4D-9441-5C03B74AB361}" presName="comp" presStyleCnt="0"/>
      <dgm:spPr/>
    </dgm:pt>
    <dgm:pt modelId="{8A3FF7D5-6D95-4ACF-922C-562651A76A95}" type="pres">
      <dgm:prSet presAssocID="{B508EDE2-DD88-4E4D-9441-5C03B74AB361}" presName="rect2" presStyleLbl="node1" presStyleIdx="2" presStyleCnt="3" custLinFactNeighborX="1508" custLinFactNeighborY="72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CEDA47-52A0-4637-941B-84D206065D00}" type="pres">
      <dgm:prSet presAssocID="{B508EDE2-DD88-4E4D-9441-5C03B74AB361}" presName="rect1" presStyleLbl="lnNod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fr-FR"/>
        </a:p>
      </dgm:t>
    </dgm:pt>
  </dgm:ptLst>
  <dgm:cxnLst>
    <dgm:cxn modelId="{368748C2-3A71-44EC-885C-D5F9388BE762}" srcId="{EBBB5D85-CDBE-429C-9EAB-025B7094EA78}" destId="{F50309F4-7BF8-492A-9ECC-C89A07C5ECC0}" srcOrd="1" destOrd="0" parTransId="{317B8668-4738-42A2-9B44-AE64DBC34157}" sibTransId="{D2F247A9-8924-422C-B2B6-F299D9948C9E}"/>
    <dgm:cxn modelId="{013E8F8D-00A6-4C3F-B3E0-F6BB349963A7}" srcId="{EBBB5D85-CDBE-429C-9EAB-025B7094EA78}" destId="{AD3AD73A-517B-4A63-9EE6-A23DD98B3F4E}" srcOrd="0" destOrd="0" parTransId="{69F31809-5846-4E56-AEE9-A37C79467FF1}" sibTransId="{66DBCE5B-47D0-463F-9F28-9DD93C2171AD}"/>
    <dgm:cxn modelId="{E1BAA570-AA6A-4BF1-9283-A571A8C8544F}" type="presOf" srcId="{F50309F4-7BF8-492A-9ECC-C89A07C5ECC0}" destId="{D8AE7C2B-210B-4141-9624-CA46F642B750}" srcOrd="0" destOrd="0" presId="urn:microsoft.com/office/officeart/2008/layout/AlternatingPictureBlocks"/>
    <dgm:cxn modelId="{DEF83B00-F40D-4432-BD3C-B8A3F0981508}" type="presOf" srcId="{B508EDE2-DD88-4E4D-9441-5C03B74AB361}" destId="{8A3FF7D5-6D95-4ACF-922C-562651A76A95}" srcOrd="0" destOrd="0" presId="urn:microsoft.com/office/officeart/2008/layout/AlternatingPictureBlocks"/>
    <dgm:cxn modelId="{37875CFD-AC1D-463F-A535-1D6F176B2153}" srcId="{EBBB5D85-CDBE-429C-9EAB-025B7094EA78}" destId="{B508EDE2-DD88-4E4D-9441-5C03B74AB361}" srcOrd="2" destOrd="0" parTransId="{B74DA552-1F92-4DF0-92A4-10EA4CD3815C}" sibTransId="{DA819586-48D5-4A9F-8D23-37CF4CA043A4}"/>
    <dgm:cxn modelId="{4B6980A2-64BC-427E-A90C-D0036B5A6159}" type="presOf" srcId="{EBBB5D85-CDBE-429C-9EAB-025B7094EA78}" destId="{76866F71-8A79-4446-AD38-21CAFC3623E9}" srcOrd="0" destOrd="0" presId="urn:microsoft.com/office/officeart/2008/layout/AlternatingPictureBlocks"/>
    <dgm:cxn modelId="{1C7BE688-2C55-4CB7-A220-3DC0942FFCCB}" type="presOf" srcId="{AD3AD73A-517B-4A63-9EE6-A23DD98B3F4E}" destId="{60FA2855-134B-42EB-909E-FB33C0381DE2}" srcOrd="0" destOrd="0" presId="urn:microsoft.com/office/officeart/2008/layout/AlternatingPictureBlocks"/>
    <dgm:cxn modelId="{323F3253-6EF4-4AFB-81B7-2896D9D644A7}" type="presParOf" srcId="{76866F71-8A79-4446-AD38-21CAFC3623E9}" destId="{B1123A9C-4EE4-447D-814D-C9838CC8564E}" srcOrd="0" destOrd="0" presId="urn:microsoft.com/office/officeart/2008/layout/AlternatingPictureBlocks"/>
    <dgm:cxn modelId="{04BEC96E-D566-4C71-BA8D-16D32B481700}" type="presParOf" srcId="{B1123A9C-4EE4-447D-814D-C9838CC8564E}" destId="{60FA2855-134B-42EB-909E-FB33C0381DE2}" srcOrd="0" destOrd="0" presId="urn:microsoft.com/office/officeart/2008/layout/AlternatingPictureBlocks"/>
    <dgm:cxn modelId="{B620AE27-2C8D-4AB2-81BF-A67D456F2FD8}" type="presParOf" srcId="{B1123A9C-4EE4-447D-814D-C9838CC8564E}" destId="{EE6649EA-C9D5-4373-991F-3516FAF08618}" srcOrd="1" destOrd="0" presId="urn:microsoft.com/office/officeart/2008/layout/AlternatingPictureBlocks"/>
    <dgm:cxn modelId="{995D9594-C28E-4B8C-AF6C-CC5A26748BC3}" type="presParOf" srcId="{76866F71-8A79-4446-AD38-21CAFC3623E9}" destId="{6A9557CA-CD41-4ADB-87CB-6D87B2A43C0E}" srcOrd="1" destOrd="0" presId="urn:microsoft.com/office/officeart/2008/layout/AlternatingPictureBlocks"/>
    <dgm:cxn modelId="{205F3616-CFFD-4466-AEAE-08405576825D}" type="presParOf" srcId="{76866F71-8A79-4446-AD38-21CAFC3623E9}" destId="{6422DD95-466D-4969-A666-0416C918652A}" srcOrd="2" destOrd="0" presId="urn:microsoft.com/office/officeart/2008/layout/AlternatingPictureBlocks"/>
    <dgm:cxn modelId="{296D61E5-124D-46EC-9796-664176C52F39}" type="presParOf" srcId="{6422DD95-466D-4969-A666-0416C918652A}" destId="{D8AE7C2B-210B-4141-9624-CA46F642B750}" srcOrd="0" destOrd="0" presId="urn:microsoft.com/office/officeart/2008/layout/AlternatingPictureBlocks"/>
    <dgm:cxn modelId="{9CC9CF92-4AB4-4DD2-AF49-8EB7BEDCD887}" type="presParOf" srcId="{6422DD95-466D-4969-A666-0416C918652A}" destId="{36669E80-DBE1-4831-8F1F-3234B5FD1BC9}" srcOrd="1" destOrd="0" presId="urn:microsoft.com/office/officeart/2008/layout/AlternatingPictureBlocks"/>
    <dgm:cxn modelId="{7652850C-CB03-41F2-9895-478A4FF5217C}" type="presParOf" srcId="{76866F71-8A79-4446-AD38-21CAFC3623E9}" destId="{D534B733-DD71-4CE8-BCD7-6F8B1D30702B}" srcOrd="3" destOrd="0" presId="urn:microsoft.com/office/officeart/2008/layout/AlternatingPictureBlocks"/>
    <dgm:cxn modelId="{8F0AB13C-E4ED-4942-A529-F9D764724463}" type="presParOf" srcId="{76866F71-8A79-4446-AD38-21CAFC3623E9}" destId="{E58B270A-6289-4B2D-B04D-8C8392BA70D7}" srcOrd="4" destOrd="0" presId="urn:microsoft.com/office/officeart/2008/layout/AlternatingPictureBlocks"/>
    <dgm:cxn modelId="{E028DECD-0269-4C58-98F7-37B8547B7756}" type="presParOf" srcId="{E58B270A-6289-4B2D-B04D-8C8392BA70D7}" destId="{8A3FF7D5-6D95-4ACF-922C-562651A76A95}" srcOrd="0" destOrd="0" presId="urn:microsoft.com/office/officeart/2008/layout/AlternatingPictureBlocks"/>
    <dgm:cxn modelId="{1DA1E7C7-1B0D-47FC-82F0-5F65A249407D}" type="presParOf" srcId="{E58B270A-6289-4B2D-B04D-8C8392BA70D7}" destId="{CCCEDA47-52A0-4637-941B-84D206065D00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BB5D85-CDBE-429C-9EAB-025B7094EA78}" type="doc">
      <dgm:prSet loTypeId="urn:microsoft.com/office/officeart/2005/8/layout/default#4" loCatId="list" qsTypeId="urn:microsoft.com/office/officeart/2005/8/quickstyle/3d3" qsCatId="3D" csTypeId="urn:microsoft.com/office/officeart/2005/8/colors/colorful1#8" csCatId="colorful" phldr="1"/>
      <dgm:spPr/>
      <dgm:t>
        <a:bodyPr/>
        <a:lstStyle/>
        <a:p>
          <a:endParaRPr lang="fr-FR"/>
        </a:p>
      </dgm:t>
    </dgm:pt>
    <dgm:pt modelId="{AD3AD73A-517B-4A63-9EE6-A23DD98B3F4E}">
      <dgm:prSet phldrT="[Texte]"/>
      <dgm:spPr>
        <a:solidFill>
          <a:schemeClr val="accent2"/>
        </a:solidFill>
      </dgm:spPr>
      <dgm:t>
        <a:bodyPr/>
        <a:lstStyle/>
        <a:p>
          <a:r>
            <a:rPr lang="fr-FR" b="1" baseline="0" dirty="0" smtClean="0"/>
            <a:t>Epargne nationale</a:t>
          </a:r>
        </a:p>
        <a:p>
          <a:r>
            <a:rPr lang="fr-FR" dirty="0" smtClean="0"/>
            <a:t>27,9% du PIB</a:t>
          </a:r>
          <a:endParaRPr lang="fr-FR" dirty="0"/>
        </a:p>
      </dgm:t>
    </dgm:pt>
    <dgm:pt modelId="{69F31809-5846-4E56-AEE9-A37C79467FF1}" type="parTrans" cxnId="{013E8F8D-00A6-4C3F-B3E0-F6BB349963A7}">
      <dgm:prSet/>
      <dgm:spPr/>
      <dgm:t>
        <a:bodyPr/>
        <a:lstStyle/>
        <a:p>
          <a:endParaRPr lang="fr-FR"/>
        </a:p>
      </dgm:t>
    </dgm:pt>
    <dgm:pt modelId="{66DBCE5B-47D0-463F-9F28-9DD93C2171AD}" type="sibTrans" cxnId="{013E8F8D-00A6-4C3F-B3E0-F6BB349963A7}">
      <dgm:prSet/>
      <dgm:spPr/>
      <dgm:t>
        <a:bodyPr/>
        <a:lstStyle/>
        <a:p>
          <a:endParaRPr lang="fr-FR"/>
        </a:p>
      </dgm:t>
    </dgm:pt>
    <dgm:pt modelId="{F50309F4-7BF8-492A-9ECC-C89A07C5ECC0}">
      <dgm:prSet phldrT="[Texte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b="1" baseline="0" dirty="0" smtClean="0"/>
            <a:t>Investissement brut</a:t>
          </a:r>
        </a:p>
        <a:p>
          <a:r>
            <a:rPr lang="fr-FR" dirty="0" smtClean="0"/>
            <a:t>32,4% du PIB</a:t>
          </a:r>
          <a:endParaRPr lang="fr-FR" dirty="0"/>
        </a:p>
      </dgm:t>
    </dgm:pt>
    <dgm:pt modelId="{317B8668-4738-42A2-9B44-AE64DBC34157}" type="parTrans" cxnId="{368748C2-3A71-44EC-885C-D5F9388BE762}">
      <dgm:prSet/>
      <dgm:spPr/>
      <dgm:t>
        <a:bodyPr/>
        <a:lstStyle/>
        <a:p>
          <a:endParaRPr lang="fr-FR"/>
        </a:p>
      </dgm:t>
    </dgm:pt>
    <dgm:pt modelId="{D2F247A9-8924-422C-B2B6-F299D9948C9E}" type="sibTrans" cxnId="{368748C2-3A71-44EC-885C-D5F9388BE762}">
      <dgm:prSet/>
      <dgm:spPr/>
      <dgm:t>
        <a:bodyPr/>
        <a:lstStyle/>
        <a:p>
          <a:endParaRPr lang="fr-FR"/>
        </a:p>
      </dgm:t>
    </dgm:pt>
    <dgm:pt modelId="{B508EDE2-DD88-4E4D-9441-5C03B74AB361}">
      <dgm:prSet phldrT="[Texte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b="1" baseline="0" dirty="0" smtClean="0"/>
            <a:t>Solde de financement </a:t>
          </a:r>
        </a:p>
        <a:p>
          <a:r>
            <a:rPr lang="fr-FR" dirty="0" smtClean="0"/>
            <a:t>-4,5% du PIB</a:t>
          </a:r>
          <a:endParaRPr lang="fr-FR" dirty="0"/>
        </a:p>
      </dgm:t>
    </dgm:pt>
    <dgm:pt modelId="{B74DA552-1F92-4DF0-92A4-10EA4CD3815C}" type="parTrans" cxnId="{37875CFD-AC1D-463F-A535-1D6F176B2153}">
      <dgm:prSet/>
      <dgm:spPr/>
      <dgm:t>
        <a:bodyPr/>
        <a:lstStyle/>
        <a:p>
          <a:endParaRPr lang="fr-FR"/>
        </a:p>
      </dgm:t>
    </dgm:pt>
    <dgm:pt modelId="{DA819586-48D5-4A9F-8D23-37CF4CA043A4}" type="sibTrans" cxnId="{37875CFD-AC1D-463F-A535-1D6F176B2153}">
      <dgm:prSet/>
      <dgm:spPr/>
      <dgm:t>
        <a:bodyPr/>
        <a:lstStyle/>
        <a:p>
          <a:endParaRPr lang="fr-FR"/>
        </a:p>
      </dgm:t>
    </dgm:pt>
    <dgm:pt modelId="{E3142E46-5327-48FB-992C-1FB1EE3816DD}" type="pres">
      <dgm:prSet presAssocID="{EBBB5D85-CDBE-429C-9EAB-025B7094EA7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66C07B9-1DE8-4491-A0C7-23BDB047ADB8}" type="pres">
      <dgm:prSet presAssocID="{AD3AD73A-517B-4A63-9EE6-A23DD98B3F4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83D353-ABDF-4551-9382-DBD315A9D45A}" type="pres">
      <dgm:prSet presAssocID="{66DBCE5B-47D0-463F-9F28-9DD93C2171AD}" presName="sibTrans" presStyleCnt="0"/>
      <dgm:spPr/>
      <dgm:t>
        <a:bodyPr/>
        <a:lstStyle/>
        <a:p>
          <a:endParaRPr lang="fr-FR"/>
        </a:p>
      </dgm:t>
    </dgm:pt>
    <dgm:pt modelId="{2F0EEAC7-39C5-44EA-AA45-50B3F75DE05A}" type="pres">
      <dgm:prSet presAssocID="{F50309F4-7BF8-492A-9ECC-C89A07C5ECC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B3D174-C41B-41BF-BEF3-B5C45E6DE640}" type="pres">
      <dgm:prSet presAssocID="{D2F247A9-8924-422C-B2B6-F299D9948C9E}" presName="sibTrans" presStyleCnt="0"/>
      <dgm:spPr/>
      <dgm:t>
        <a:bodyPr/>
        <a:lstStyle/>
        <a:p>
          <a:endParaRPr lang="fr-FR"/>
        </a:p>
      </dgm:t>
    </dgm:pt>
    <dgm:pt modelId="{165AAB33-DBFC-4921-B7B8-4493CAE713CB}" type="pres">
      <dgm:prSet presAssocID="{B508EDE2-DD88-4E4D-9441-5C03B74AB36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3EE04DE-92A0-4C99-A349-539F2B145BDE}" type="presOf" srcId="{EBBB5D85-CDBE-429C-9EAB-025B7094EA78}" destId="{E3142E46-5327-48FB-992C-1FB1EE3816DD}" srcOrd="0" destOrd="0" presId="urn:microsoft.com/office/officeart/2005/8/layout/default#4"/>
    <dgm:cxn modelId="{368748C2-3A71-44EC-885C-D5F9388BE762}" srcId="{EBBB5D85-CDBE-429C-9EAB-025B7094EA78}" destId="{F50309F4-7BF8-492A-9ECC-C89A07C5ECC0}" srcOrd="1" destOrd="0" parTransId="{317B8668-4738-42A2-9B44-AE64DBC34157}" sibTransId="{D2F247A9-8924-422C-B2B6-F299D9948C9E}"/>
    <dgm:cxn modelId="{013E8F8D-00A6-4C3F-B3E0-F6BB349963A7}" srcId="{EBBB5D85-CDBE-429C-9EAB-025B7094EA78}" destId="{AD3AD73A-517B-4A63-9EE6-A23DD98B3F4E}" srcOrd="0" destOrd="0" parTransId="{69F31809-5846-4E56-AEE9-A37C79467FF1}" sibTransId="{66DBCE5B-47D0-463F-9F28-9DD93C2171AD}"/>
    <dgm:cxn modelId="{FDA23670-C410-4AF4-B5F9-EF03150F7227}" type="presOf" srcId="{AD3AD73A-517B-4A63-9EE6-A23DD98B3F4E}" destId="{B66C07B9-1DE8-4491-A0C7-23BDB047ADB8}" srcOrd="0" destOrd="0" presId="urn:microsoft.com/office/officeart/2005/8/layout/default#4"/>
    <dgm:cxn modelId="{37875CFD-AC1D-463F-A535-1D6F176B2153}" srcId="{EBBB5D85-CDBE-429C-9EAB-025B7094EA78}" destId="{B508EDE2-DD88-4E4D-9441-5C03B74AB361}" srcOrd="2" destOrd="0" parTransId="{B74DA552-1F92-4DF0-92A4-10EA4CD3815C}" sibTransId="{DA819586-48D5-4A9F-8D23-37CF4CA043A4}"/>
    <dgm:cxn modelId="{EFD99BB7-981F-4ED2-A4D3-F2ADAB5E0351}" type="presOf" srcId="{B508EDE2-DD88-4E4D-9441-5C03B74AB361}" destId="{165AAB33-DBFC-4921-B7B8-4493CAE713CB}" srcOrd="0" destOrd="0" presId="urn:microsoft.com/office/officeart/2005/8/layout/default#4"/>
    <dgm:cxn modelId="{2FAFCF79-11AE-47C6-BD3B-AE92D698B7C3}" type="presOf" srcId="{F50309F4-7BF8-492A-9ECC-C89A07C5ECC0}" destId="{2F0EEAC7-39C5-44EA-AA45-50B3F75DE05A}" srcOrd="0" destOrd="0" presId="urn:microsoft.com/office/officeart/2005/8/layout/default#4"/>
    <dgm:cxn modelId="{7DCC7413-45C1-48D0-B561-BA908AA30F95}" type="presParOf" srcId="{E3142E46-5327-48FB-992C-1FB1EE3816DD}" destId="{B66C07B9-1DE8-4491-A0C7-23BDB047ADB8}" srcOrd="0" destOrd="0" presId="urn:microsoft.com/office/officeart/2005/8/layout/default#4"/>
    <dgm:cxn modelId="{FB3E1AA6-C0A5-4C03-BD2E-18FF071B10B4}" type="presParOf" srcId="{E3142E46-5327-48FB-992C-1FB1EE3816DD}" destId="{8583D353-ABDF-4551-9382-DBD315A9D45A}" srcOrd="1" destOrd="0" presId="urn:microsoft.com/office/officeart/2005/8/layout/default#4"/>
    <dgm:cxn modelId="{E9EBCC3E-DFD3-4F52-8235-4E1DDE43DC17}" type="presParOf" srcId="{E3142E46-5327-48FB-992C-1FB1EE3816DD}" destId="{2F0EEAC7-39C5-44EA-AA45-50B3F75DE05A}" srcOrd="2" destOrd="0" presId="urn:microsoft.com/office/officeart/2005/8/layout/default#4"/>
    <dgm:cxn modelId="{56BDC12D-0A41-43C6-B2D5-9CF216237774}" type="presParOf" srcId="{E3142E46-5327-48FB-992C-1FB1EE3816DD}" destId="{F7B3D174-C41B-41BF-BEF3-B5C45E6DE640}" srcOrd="3" destOrd="0" presId="urn:microsoft.com/office/officeart/2005/8/layout/default#4"/>
    <dgm:cxn modelId="{AE789A3A-667F-4DFE-8C2E-9D5DB912FCB5}" type="presParOf" srcId="{E3142E46-5327-48FB-992C-1FB1EE3816DD}" destId="{165AAB33-DBFC-4921-B7B8-4493CAE713CB}" srcOrd="4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5DB496-8005-488A-B09E-BAFA8ABC974A}" type="doc">
      <dgm:prSet loTypeId="urn:microsoft.com/office/officeart/2005/8/layout/lProcess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312EFB4C-267B-4017-BAB3-5DA0E776AA41}">
      <dgm:prSet phldrT="[Texte]" custT="1"/>
      <dgm:spPr/>
      <dgm:t>
        <a:bodyPr/>
        <a:lstStyle/>
        <a:p>
          <a:r>
            <a:rPr lang="fr-FR" sz="2400" b="1" dirty="0" smtClean="0"/>
            <a:t>Demande intérieure</a:t>
          </a:r>
          <a:endParaRPr lang="fr-FR" sz="2400" b="1" dirty="0"/>
        </a:p>
      </dgm:t>
    </dgm:pt>
    <dgm:pt modelId="{042CF6E5-DAE5-4EC3-834E-EB67FB865621}" type="parTrans" cxnId="{F93248E5-3CF1-4721-A580-921061B173EA}">
      <dgm:prSet/>
      <dgm:spPr/>
      <dgm:t>
        <a:bodyPr/>
        <a:lstStyle/>
        <a:p>
          <a:endParaRPr lang="fr-FR"/>
        </a:p>
      </dgm:t>
    </dgm:pt>
    <dgm:pt modelId="{7362ACB7-121B-4F11-88B2-B6F685F71EEA}" type="sibTrans" cxnId="{F93248E5-3CF1-4721-A580-921061B173EA}">
      <dgm:prSet/>
      <dgm:spPr/>
      <dgm:t>
        <a:bodyPr/>
        <a:lstStyle/>
        <a:p>
          <a:endParaRPr lang="fr-FR"/>
        </a:p>
      </dgm:t>
    </dgm:pt>
    <dgm:pt modelId="{D2697956-2CB4-4ED1-AE86-364009CDFA68}">
      <dgm:prSet phldrT="[Texte]" custT="1"/>
      <dgm:spPr/>
      <dgm:t>
        <a:bodyPr/>
        <a:lstStyle/>
        <a:p>
          <a:r>
            <a:rPr lang="fr-FR" sz="2000" b="1" dirty="0" smtClean="0"/>
            <a:t>Contribution à la croissance: 3,8 points</a:t>
          </a:r>
          <a:endParaRPr lang="fr-FR" sz="2000" b="1" dirty="0"/>
        </a:p>
      </dgm:t>
    </dgm:pt>
    <dgm:pt modelId="{96BEE6B1-823E-4318-B6F8-861C330DA2FB}" type="parTrans" cxnId="{4504FE2F-746A-490B-B91A-9B88943742AB}">
      <dgm:prSet/>
      <dgm:spPr/>
      <dgm:t>
        <a:bodyPr/>
        <a:lstStyle/>
        <a:p>
          <a:endParaRPr lang="fr-FR"/>
        </a:p>
      </dgm:t>
    </dgm:pt>
    <dgm:pt modelId="{5202A55E-A62F-4F9A-A28A-0A4366540110}" type="sibTrans" cxnId="{4504FE2F-746A-490B-B91A-9B88943742AB}">
      <dgm:prSet/>
      <dgm:spPr/>
      <dgm:t>
        <a:bodyPr/>
        <a:lstStyle/>
        <a:p>
          <a:endParaRPr lang="fr-FR"/>
        </a:p>
      </dgm:t>
    </dgm:pt>
    <dgm:pt modelId="{C8951352-1CBF-4860-A3C7-5AF7ED322726}">
      <dgm:prSet phldrT="[Texte]" custT="1"/>
      <dgm:spPr/>
      <dgm:t>
        <a:bodyPr/>
        <a:lstStyle/>
        <a:p>
          <a:r>
            <a:rPr lang="fr-FR" sz="2400" b="1" dirty="0" smtClean="0"/>
            <a:t>Demande extérieure</a:t>
          </a:r>
          <a:endParaRPr lang="fr-FR" sz="2400" b="1" dirty="0"/>
        </a:p>
      </dgm:t>
    </dgm:pt>
    <dgm:pt modelId="{9351F3A2-AD34-485C-ABDB-67334906ADF0}" type="parTrans" cxnId="{94D39722-0C71-4E88-B45A-D630E7A14FA6}">
      <dgm:prSet/>
      <dgm:spPr/>
      <dgm:t>
        <a:bodyPr/>
        <a:lstStyle/>
        <a:p>
          <a:endParaRPr lang="fr-FR"/>
        </a:p>
      </dgm:t>
    </dgm:pt>
    <dgm:pt modelId="{665534D2-BEB4-4468-B0BA-157C7A66F0D2}" type="sibTrans" cxnId="{94D39722-0C71-4E88-B45A-D630E7A14FA6}">
      <dgm:prSet/>
      <dgm:spPr/>
      <dgm:t>
        <a:bodyPr/>
        <a:lstStyle/>
        <a:p>
          <a:endParaRPr lang="fr-FR"/>
        </a:p>
      </dgm:t>
    </dgm:pt>
    <dgm:pt modelId="{B97ED05F-5165-45D9-B5F0-4DF32834DF06}">
      <dgm:prSet phldrT="[Texte]" custT="1"/>
      <dgm:spPr/>
      <dgm:t>
        <a:bodyPr/>
        <a:lstStyle/>
        <a:p>
          <a:r>
            <a:rPr lang="fr-FR" sz="2000" b="1" dirty="0" smtClean="0"/>
            <a:t>Contribution à la croissance: -0,8 point</a:t>
          </a:r>
          <a:endParaRPr lang="fr-FR" sz="2000" b="1" dirty="0"/>
        </a:p>
      </dgm:t>
    </dgm:pt>
    <dgm:pt modelId="{6A38EBFC-132D-4B83-AF45-D5B8B21B21B9}" type="parTrans" cxnId="{451B43F1-FAA2-439A-9452-478E01E43477}">
      <dgm:prSet/>
      <dgm:spPr/>
      <dgm:t>
        <a:bodyPr/>
        <a:lstStyle/>
        <a:p>
          <a:endParaRPr lang="fr-FR"/>
        </a:p>
      </dgm:t>
    </dgm:pt>
    <dgm:pt modelId="{18CE412C-862C-47BF-934B-3884E84424C3}" type="sibTrans" cxnId="{451B43F1-FAA2-439A-9452-478E01E43477}">
      <dgm:prSet/>
      <dgm:spPr/>
      <dgm:t>
        <a:bodyPr/>
        <a:lstStyle/>
        <a:p>
          <a:endParaRPr lang="fr-FR"/>
        </a:p>
      </dgm:t>
    </dgm:pt>
    <dgm:pt modelId="{A29F51E7-44B2-4BB5-AE36-2D008C57CC34}" type="pres">
      <dgm:prSet presAssocID="{015DB496-8005-488A-B09E-BAFA8ABC97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78BA278-BF34-4012-8D99-0B12C615B653}" type="pres">
      <dgm:prSet presAssocID="{312EFB4C-267B-4017-BAB3-5DA0E776AA41}" presName="vertFlow" presStyleCnt="0"/>
      <dgm:spPr/>
      <dgm:t>
        <a:bodyPr/>
        <a:lstStyle/>
        <a:p>
          <a:endParaRPr lang="fr-FR"/>
        </a:p>
      </dgm:t>
    </dgm:pt>
    <dgm:pt modelId="{086CE2C8-80F8-4B11-B3A3-5459A0B95D73}" type="pres">
      <dgm:prSet presAssocID="{312EFB4C-267B-4017-BAB3-5DA0E776AA41}" presName="header" presStyleLbl="node1" presStyleIdx="0" presStyleCnt="2" custScaleY="153607"/>
      <dgm:spPr/>
      <dgm:t>
        <a:bodyPr/>
        <a:lstStyle/>
        <a:p>
          <a:endParaRPr lang="fr-FR"/>
        </a:p>
      </dgm:t>
    </dgm:pt>
    <dgm:pt modelId="{D4A41D1D-9CF2-413F-BB3A-0F849890032D}" type="pres">
      <dgm:prSet presAssocID="{96BEE6B1-823E-4318-B6F8-861C330DA2FB}" presName="parTrans" presStyleLbl="sibTrans2D1" presStyleIdx="0" presStyleCnt="2" custScaleX="157560" custScaleY="250538"/>
      <dgm:spPr/>
      <dgm:t>
        <a:bodyPr/>
        <a:lstStyle/>
        <a:p>
          <a:endParaRPr lang="fr-FR"/>
        </a:p>
      </dgm:t>
    </dgm:pt>
    <dgm:pt modelId="{D5B5DD41-2CAD-4E69-8F8F-7C3EDF00C1EA}" type="pres">
      <dgm:prSet presAssocID="{D2697956-2CB4-4ED1-AE86-364009CDFA68}" presName="child" presStyleLbl="alignAccFollowNode1" presStyleIdx="0" presStyleCnt="2" custScaleY="153607" custLinFactY="28686" custLinFactNeighborX="77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4D2E91-D902-482C-83AC-97C496852249}" type="pres">
      <dgm:prSet presAssocID="{312EFB4C-267B-4017-BAB3-5DA0E776AA41}" presName="hSp" presStyleCnt="0"/>
      <dgm:spPr/>
      <dgm:t>
        <a:bodyPr/>
        <a:lstStyle/>
        <a:p>
          <a:endParaRPr lang="fr-FR"/>
        </a:p>
      </dgm:t>
    </dgm:pt>
    <dgm:pt modelId="{E6525957-0198-4950-9B53-F498A0E6C79D}" type="pres">
      <dgm:prSet presAssocID="{C8951352-1CBF-4860-A3C7-5AF7ED322726}" presName="vertFlow" presStyleCnt="0"/>
      <dgm:spPr/>
      <dgm:t>
        <a:bodyPr/>
        <a:lstStyle/>
        <a:p>
          <a:endParaRPr lang="fr-FR"/>
        </a:p>
      </dgm:t>
    </dgm:pt>
    <dgm:pt modelId="{2A072EF4-9A74-4339-BFCE-09A570929AC4}" type="pres">
      <dgm:prSet presAssocID="{C8951352-1CBF-4860-A3C7-5AF7ED322726}" presName="header" presStyleLbl="node1" presStyleIdx="1" presStyleCnt="2" custScaleY="153607"/>
      <dgm:spPr/>
      <dgm:t>
        <a:bodyPr/>
        <a:lstStyle/>
        <a:p>
          <a:endParaRPr lang="fr-FR"/>
        </a:p>
      </dgm:t>
    </dgm:pt>
    <dgm:pt modelId="{FA0D3B28-41C9-4188-B29D-00B4806935E6}" type="pres">
      <dgm:prSet presAssocID="{6A38EBFC-132D-4B83-AF45-D5B8B21B21B9}" presName="parTrans" presStyleLbl="sibTrans2D1" presStyleIdx="1" presStyleCnt="2" custScaleX="157560" custScaleY="250538"/>
      <dgm:spPr/>
      <dgm:t>
        <a:bodyPr/>
        <a:lstStyle/>
        <a:p>
          <a:endParaRPr lang="fr-FR"/>
        </a:p>
      </dgm:t>
    </dgm:pt>
    <dgm:pt modelId="{4634DD05-82DD-49C7-B2EB-E58FF82B3D98}" type="pres">
      <dgm:prSet presAssocID="{B97ED05F-5165-45D9-B5F0-4DF32834DF06}" presName="child" presStyleLbl="alignAccFollowNode1" presStyleIdx="1" presStyleCnt="2" custScaleY="153607" custLinFactY="28686" custLinFactNeighborX="77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9C3420E-01E5-49D4-88A4-C5FF8066531D}" type="presOf" srcId="{6A38EBFC-132D-4B83-AF45-D5B8B21B21B9}" destId="{FA0D3B28-41C9-4188-B29D-00B4806935E6}" srcOrd="0" destOrd="0" presId="urn:microsoft.com/office/officeart/2005/8/layout/lProcess1"/>
    <dgm:cxn modelId="{F93248E5-3CF1-4721-A580-921061B173EA}" srcId="{015DB496-8005-488A-B09E-BAFA8ABC974A}" destId="{312EFB4C-267B-4017-BAB3-5DA0E776AA41}" srcOrd="0" destOrd="0" parTransId="{042CF6E5-DAE5-4EC3-834E-EB67FB865621}" sibTransId="{7362ACB7-121B-4F11-88B2-B6F685F71EEA}"/>
    <dgm:cxn modelId="{38C9EC5E-5EDA-4773-BF5E-4B4E661F0FD4}" type="presOf" srcId="{96BEE6B1-823E-4318-B6F8-861C330DA2FB}" destId="{D4A41D1D-9CF2-413F-BB3A-0F849890032D}" srcOrd="0" destOrd="0" presId="urn:microsoft.com/office/officeart/2005/8/layout/lProcess1"/>
    <dgm:cxn modelId="{EFAC7646-E232-42B5-9493-B98B34F03C70}" type="presOf" srcId="{B97ED05F-5165-45D9-B5F0-4DF32834DF06}" destId="{4634DD05-82DD-49C7-B2EB-E58FF82B3D98}" srcOrd="0" destOrd="0" presId="urn:microsoft.com/office/officeart/2005/8/layout/lProcess1"/>
    <dgm:cxn modelId="{1E66E760-3AD6-403B-87B4-6FBE7D0BCAA8}" type="presOf" srcId="{015DB496-8005-488A-B09E-BAFA8ABC974A}" destId="{A29F51E7-44B2-4BB5-AE36-2D008C57CC34}" srcOrd="0" destOrd="0" presId="urn:microsoft.com/office/officeart/2005/8/layout/lProcess1"/>
    <dgm:cxn modelId="{94D39722-0C71-4E88-B45A-D630E7A14FA6}" srcId="{015DB496-8005-488A-B09E-BAFA8ABC974A}" destId="{C8951352-1CBF-4860-A3C7-5AF7ED322726}" srcOrd="1" destOrd="0" parTransId="{9351F3A2-AD34-485C-ABDB-67334906ADF0}" sibTransId="{665534D2-BEB4-4468-B0BA-157C7A66F0D2}"/>
    <dgm:cxn modelId="{4504FE2F-746A-490B-B91A-9B88943742AB}" srcId="{312EFB4C-267B-4017-BAB3-5DA0E776AA41}" destId="{D2697956-2CB4-4ED1-AE86-364009CDFA68}" srcOrd="0" destOrd="0" parTransId="{96BEE6B1-823E-4318-B6F8-861C330DA2FB}" sibTransId="{5202A55E-A62F-4F9A-A28A-0A4366540110}"/>
    <dgm:cxn modelId="{451B43F1-FAA2-439A-9452-478E01E43477}" srcId="{C8951352-1CBF-4860-A3C7-5AF7ED322726}" destId="{B97ED05F-5165-45D9-B5F0-4DF32834DF06}" srcOrd="0" destOrd="0" parTransId="{6A38EBFC-132D-4B83-AF45-D5B8B21B21B9}" sibTransId="{18CE412C-862C-47BF-934B-3884E84424C3}"/>
    <dgm:cxn modelId="{679743B9-D5FF-48F1-B9F2-56C29752C920}" type="presOf" srcId="{D2697956-2CB4-4ED1-AE86-364009CDFA68}" destId="{D5B5DD41-2CAD-4E69-8F8F-7C3EDF00C1EA}" srcOrd="0" destOrd="0" presId="urn:microsoft.com/office/officeart/2005/8/layout/lProcess1"/>
    <dgm:cxn modelId="{3DDED3E4-33E7-4C99-836A-7ECA1FC48483}" type="presOf" srcId="{C8951352-1CBF-4860-A3C7-5AF7ED322726}" destId="{2A072EF4-9A74-4339-BFCE-09A570929AC4}" srcOrd="0" destOrd="0" presId="urn:microsoft.com/office/officeart/2005/8/layout/lProcess1"/>
    <dgm:cxn modelId="{FB1AF321-22AF-48E8-BFA1-6E6CC0A87D83}" type="presOf" srcId="{312EFB4C-267B-4017-BAB3-5DA0E776AA41}" destId="{086CE2C8-80F8-4B11-B3A3-5459A0B95D73}" srcOrd="0" destOrd="0" presId="urn:microsoft.com/office/officeart/2005/8/layout/lProcess1"/>
    <dgm:cxn modelId="{EEFA59A8-0B1E-4033-A1F8-4885200F9D5F}" type="presParOf" srcId="{A29F51E7-44B2-4BB5-AE36-2D008C57CC34}" destId="{078BA278-BF34-4012-8D99-0B12C615B653}" srcOrd="0" destOrd="0" presId="urn:microsoft.com/office/officeart/2005/8/layout/lProcess1"/>
    <dgm:cxn modelId="{2FF68C5D-DEC5-4A27-9809-2A7FC34584AB}" type="presParOf" srcId="{078BA278-BF34-4012-8D99-0B12C615B653}" destId="{086CE2C8-80F8-4B11-B3A3-5459A0B95D73}" srcOrd="0" destOrd="0" presId="urn:microsoft.com/office/officeart/2005/8/layout/lProcess1"/>
    <dgm:cxn modelId="{DCB47715-91A3-4090-9F3C-E85C2620B378}" type="presParOf" srcId="{078BA278-BF34-4012-8D99-0B12C615B653}" destId="{D4A41D1D-9CF2-413F-BB3A-0F849890032D}" srcOrd="1" destOrd="0" presId="urn:microsoft.com/office/officeart/2005/8/layout/lProcess1"/>
    <dgm:cxn modelId="{23BCA535-387C-440F-9D95-F2929154BB6B}" type="presParOf" srcId="{078BA278-BF34-4012-8D99-0B12C615B653}" destId="{D5B5DD41-2CAD-4E69-8F8F-7C3EDF00C1EA}" srcOrd="2" destOrd="0" presId="urn:microsoft.com/office/officeart/2005/8/layout/lProcess1"/>
    <dgm:cxn modelId="{96359515-B479-43B0-9623-A5A885BAAE47}" type="presParOf" srcId="{A29F51E7-44B2-4BB5-AE36-2D008C57CC34}" destId="{2A4D2E91-D902-482C-83AC-97C496852249}" srcOrd="1" destOrd="0" presId="urn:microsoft.com/office/officeart/2005/8/layout/lProcess1"/>
    <dgm:cxn modelId="{5E602A0D-601A-459A-8F19-D0EFDF231873}" type="presParOf" srcId="{A29F51E7-44B2-4BB5-AE36-2D008C57CC34}" destId="{E6525957-0198-4950-9B53-F498A0E6C79D}" srcOrd="2" destOrd="0" presId="urn:microsoft.com/office/officeart/2005/8/layout/lProcess1"/>
    <dgm:cxn modelId="{7CFAAF89-40D2-4CE1-B002-B85CAD3A57C4}" type="presParOf" srcId="{E6525957-0198-4950-9B53-F498A0E6C79D}" destId="{2A072EF4-9A74-4339-BFCE-09A570929AC4}" srcOrd="0" destOrd="0" presId="urn:microsoft.com/office/officeart/2005/8/layout/lProcess1"/>
    <dgm:cxn modelId="{304B8461-B035-4D57-9087-99C018B35CF0}" type="presParOf" srcId="{E6525957-0198-4950-9B53-F498A0E6C79D}" destId="{FA0D3B28-41C9-4188-B29D-00B4806935E6}" srcOrd="1" destOrd="0" presId="urn:microsoft.com/office/officeart/2005/8/layout/lProcess1"/>
    <dgm:cxn modelId="{29AEFDFC-4457-4A88-AEB7-12E3AD4908A9}" type="presParOf" srcId="{E6525957-0198-4950-9B53-F498A0E6C79D}" destId="{4634DD05-82DD-49C7-B2EB-E58FF82B3D98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BAD988-A9E9-439C-97C0-F5248412E9DA}" type="doc">
      <dgm:prSet loTypeId="urn:microsoft.com/office/officeart/2005/8/layout/vList6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FECE8FBF-4E8A-48F4-B563-7E87CF446EA5}">
      <dgm:prSet phldrT="[Texte]"/>
      <dgm:spPr>
        <a:solidFill>
          <a:schemeClr val="tx2"/>
        </a:solidFill>
      </dgm:spPr>
      <dgm:t>
        <a:bodyPr/>
        <a:lstStyle/>
        <a:p>
          <a:r>
            <a:rPr lang="fr-FR" b="1" dirty="0" smtClean="0"/>
            <a:t>Epargne nationale</a:t>
          </a:r>
          <a:endParaRPr lang="fr-FR" b="1" dirty="0"/>
        </a:p>
      </dgm:t>
    </dgm:pt>
    <dgm:pt modelId="{F676F784-F0BA-4062-B9C6-21D4CD47AC4B}" type="parTrans" cxnId="{1B1CD594-394A-4C7A-AE31-92C4EE665820}">
      <dgm:prSet/>
      <dgm:spPr/>
      <dgm:t>
        <a:bodyPr/>
        <a:lstStyle/>
        <a:p>
          <a:endParaRPr lang="fr-FR"/>
        </a:p>
      </dgm:t>
    </dgm:pt>
    <dgm:pt modelId="{8B73AC1D-CC28-4EA7-A66D-6D01E72E6652}" type="sibTrans" cxnId="{1B1CD594-394A-4C7A-AE31-92C4EE665820}">
      <dgm:prSet/>
      <dgm:spPr/>
      <dgm:t>
        <a:bodyPr/>
        <a:lstStyle/>
        <a:p>
          <a:endParaRPr lang="fr-FR"/>
        </a:p>
      </dgm:t>
    </dgm:pt>
    <dgm:pt modelId="{26D7597C-A6EA-4115-90AF-397A1E0932EC}">
      <dgm:prSet phldrT="[Texte]"/>
      <dgm:spPr/>
      <dgm:t>
        <a:bodyPr/>
        <a:lstStyle/>
        <a:p>
          <a:r>
            <a:rPr lang="fr-FR" b="1" dirty="0" smtClean="0"/>
            <a:t>Epargne intérieure</a:t>
          </a:r>
          <a:endParaRPr lang="fr-FR" b="1" dirty="0"/>
        </a:p>
      </dgm:t>
    </dgm:pt>
    <dgm:pt modelId="{F44448A7-052E-4D34-96E3-01EED3016A22}" type="parTrans" cxnId="{ADDA376C-E153-4844-858F-D14C6B167501}">
      <dgm:prSet/>
      <dgm:spPr/>
      <dgm:t>
        <a:bodyPr/>
        <a:lstStyle/>
        <a:p>
          <a:endParaRPr lang="fr-FR"/>
        </a:p>
      </dgm:t>
    </dgm:pt>
    <dgm:pt modelId="{C5861C39-709F-4132-8DE9-A7122803BA07}" type="sibTrans" cxnId="{ADDA376C-E153-4844-858F-D14C6B167501}">
      <dgm:prSet/>
      <dgm:spPr/>
      <dgm:t>
        <a:bodyPr/>
        <a:lstStyle/>
        <a:p>
          <a:endParaRPr lang="fr-FR"/>
        </a:p>
      </dgm:t>
    </dgm:pt>
    <dgm:pt modelId="{4740E751-FBB0-49E8-A449-838DD97B416D}">
      <dgm:prSet phldrT="[Texte]" custT="1"/>
      <dgm:spPr/>
      <dgm:t>
        <a:bodyPr/>
        <a:lstStyle/>
        <a:p>
          <a:r>
            <a:rPr lang="fr-FR" sz="2800" dirty="0" smtClean="0"/>
            <a:t>22,2% du PIB</a:t>
          </a:r>
          <a:endParaRPr lang="fr-FR" sz="2800" dirty="0"/>
        </a:p>
      </dgm:t>
    </dgm:pt>
    <dgm:pt modelId="{6F1B0921-0F04-48E1-91B8-7C16BF5EBCF9}" type="parTrans" cxnId="{DACD776A-8539-4169-BCE7-D0D8ED878B5E}">
      <dgm:prSet/>
      <dgm:spPr/>
      <dgm:t>
        <a:bodyPr/>
        <a:lstStyle/>
        <a:p>
          <a:endParaRPr lang="fr-FR"/>
        </a:p>
      </dgm:t>
    </dgm:pt>
    <dgm:pt modelId="{88A6C2E8-AF72-43AC-87FC-718257321658}" type="sibTrans" cxnId="{DACD776A-8539-4169-BCE7-D0D8ED878B5E}">
      <dgm:prSet/>
      <dgm:spPr/>
      <dgm:t>
        <a:bodyPr/>
        <a:lstStyle/>
        <a:p>
          <a:endParaRPr lang="fr-FR"/>
        </a:p>
      </dgm:t>
    </dgm:pt>
    <dgm:pt modelId="{A6FA8E86-F67D-40BF-83FF-97144F40AF07}">
      <dgm:prSet phldrT="[Texte]" custT="1"/>
      <dgm:spPr/>
      <dgm:t>
        <a:bodyPr/>
        <a:lstStyle/>
        <a:p>
          <a:pPr algn="l"/>
          <a:r>
            <a:rPr lang="fr-FR" sz="2800" dirty="0" smtClean="0"/>
            <a:t>27,7% du PIB</a:t>
          </a:r>
          <a:endParaRPr lang="fr-FR" sz="3200" dirty="0"/>
        </a:p>
      </dgm:t>
    </dgm:pt>
    <dgm:pt modelId="{C0412750-CFE3-4D5B-94C8-BBFFB83E9E87}" type="parTrans" cxnId="{CE2378F6-3014-4812-A019-C5BB5109F83A}">
      <dgm:prSet/>
      <dgm:spPr/>
      <dgm:t>
        <a:bodyPr/>
        <a:lstStyle/>
        <a:p>
          <a:endParaRPr lang="fr-FR"/>
        </a:p>
      </dgm:t>
    </dgm:pt>
    <dgm:pt modelId="{300856D2-E61A-41EB-823A-1DAEE77B3EA0}" type="sibTrans" cxnId="{CE2378F6-3014-4812-A019-C5BB5109F83A}">
      <dgm:prSet/>
      <dgm:spPr/>
      <dgm:t>
        <a:bodyPr/>
        <a:lstStyle/>
        <a:p>
          <a:endParaRPr lang="fr-FR"/>
        </a:p>
      </dgm:t>
    </dgm:pt>
    <dgm:pt modelId="{F2CF0B14-FC93-4B29-B49F-A76A0311A2F6}">
      <dgm:prSet phldrT="[Texte]" custT="1"/>
      <dgm:spPr/>
      <dgm:t>
        <a:bodyPr/>
        <a:lstStyle/>
        <a:p>
          <a:endParaRPr lang="fr-FR" sz="3200" dirty="0"/>
        </a:p>
      </dgm:t>
    </dgm:pt>
    <dgm:pt modelId="{8140A821-B8BE-457A-8624-04EE90FA42AA}" type="parTrans" cxnId="{40BF00DC-FB90-4808-928C-AEF408590178}">
      <dgm:prSet/>
      <dgm:spPr/>
      <dgm:t>
        <a:bodyPr/>
        <a:lstStyle/>
        <a:p>
          <a:endParaRPr lang="fr-FR"/>
        </a:p>
      </dgm:t>
    </dgm:pt>
    <dgm:pt modelId="{891D38CC-321D-46A6-8403-9530FFD6B78F}" type="sibTrans" cxnId="{40BF00DC-FB90-4808-928C-AEF408590178}">
      <dgm:prSet/>
      <dgm:spPr/>
      <dgm:t>
        <a:bodyPr/>
        <a:lstStyle/>
        <a:p>
          <a:endParaRPr lang="fr-FR"/>
        </a:p>
      </dgm:t>
    </dgm:pt>
    <dgm:pt modelId="{1A7C9EB4-E9D7-474D-A8AE-1414F91FA6B4}">
      <dgm:prSet phldrT="[Texte]" custT="1"/>
      <dgm:spPr/>
      <dgm:t>
        <a:bodyPr/>
        <a:lstStyle/>
        <a:p>
          <a:pPr algn="l"/>
          <a:endParaRPr lang="fr-FR" sz="3200" dirty="0"/>
        </a:p>
      </dgm:t>
    </dgm:pt>
    <dgm:pt modelId="{9413B673-DFC6-44F1-BD6B-14AF01C63723}" type="parTrans" cxnId="{4C49CA7F-F20E-4F68-A579-06ACCC0706BD}">
      <dgm:prSet/>
      <dgm:spPr/>
      <dgm:t>
        <a:bodyPr/>
        <a:lstStyle/>
        <a:p>
          <a:endParaRPr lang="fr-FR"/>
        </a:p>
      </dgm:t>
    </dgm:pt>
    <dgm:pt modelId="{A62845BE-8086-49E4-B7F5-BF371FB13055}" type="sibTrans" cxnId="{4C49CA7F-F20E-4F68-A579-06ACCC0706BD}">
      <dgm:prSet/>
      <dgm:spPr/>
      <dgm:t>
        <a:bodyPr/>
        <a:lstStyle/>
        <a:p>
          <a:endParaRPr lang="fr-FR"/>
        </a:p>
      </dgm:t>
    </dgm:pt>
    <dgm:pt modelId="{065679C1-0115-4AA7-B8E9-B0E11939E372}" type="pres">
      <dgm:prSet presAssocID="{62BAD988-A9E9-439C-97C0-F5248412E9D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0721F453-D11D-4266-A24E-170CB2422060}" type="pres">
      <dgm:prSet presAssocID="{FECE8FBF-4E8A-48F4-B563-7E87CF446EA5}" presName="linNode" presStyleCnt="0"/>
      <dgm:spPr/>
      <dgm:t>
        <a:bodyPr/>
        <a:lstStyle/>
        <a:p>
          <a:endParaRPr lang="fr-FR"/>
        </a:p>
      </dgm:t>
    </dgm:pt>
    <dgm:pt modelId="{DC568544-4A23-4D45-B36F-EAF17D6E6E30}" type="pres">
      <dgm:prSet presAssocID="{FECE8FBF-4E8A-48F4-B563-7E87CF446EA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E60698-1D6E-40BA-9AA3-7BDA7CB4D709}" type="pres">
      <dgm:prSet presAssocID="{FECE8FBF-4E8A-48F4-B563-7E87CF446EA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B16DAA-70BC-4CD4-AF0B-E7A81EE37ED0}" type="pres">
      <dgm:prSet presAssocID="{8B73AC1D-CC28-4EA7-A66D-6D01E72E6652}" presName="spacing" presStyleCnt="0"/>
      <dgm:spPr/>
      <dgm:t>
        <a:bodyPr/>
        <a:lstStyle/>
        <a:p>
          <a:endParaRPr lang="fr-FR"/>
        </a:p>
      </dgm:t>
    </dgm:pt>
    <dgm:pt modelId="{CBF661D3-5842-4957-87F1-6D2CA86FDA49}" type="pres">
      <dgm:prSet presAssocID="{26D7597C-A6EA-4115-90AF-397A1E0932EC}" presName="linNode" presStyleCnt="0"/>
      <dgm:spPr/>
      <dgm:t>
        <a:bodyPr/>
        <a:lstStyle/>
        <a:p>
          <a:endParaRPr lang="fr-FR"/>
        </a:p>
      </dgm:t>
    </dgm:pt>
    <dgm:pt modelId="{4D5D306D-9BD0-4BC5-92E2-81FB8EEB6D5B}" type="pres">
      <dgm:prSet presAssocID="{26D7597C-A6EA-4115-90AF-397A1E0932E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779559-131D-41DD-9F4C-41D7A65903C3}" type="pres">
      <dgm:prSet presAssocID="{26D7597C-A6EA-4115-90AF-397A1E0932E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7971320-131D-4799-BE4D-01066465A519}" type="presOf" srcId="{26D7597C-A6EA-4115-90AF-397A1E0932EC}" destId="{4D5D306D-9BD0-4BC5-92E2-81FB8EEB6D5B}" srcOrd="0" destOrd="0" presId="urn:microsoft.com/office/officeart/2005/8/layout/vList6"/>
    <dgm:cxn modelId="{3C66C7B2-2864-4E88-98F5-53970417AF55}" type="presOf" srcId="{1A7C9EB4-E9D7-474D-A8AE-1414F91FA6B4}" destId="{01E60698-1D6E-40BA-9AA3-7BDA7CB4D709}" srcOrd="0" destOrd="0" presId="urn:microsoft.com/office/officeart/2005/8/layout/vList6"/>
    <dgm:cxn modelId="{82A360A8-1C56-45C8-878A-1600818AB24E}" type="presOf" srcId="{4740E751-FBB0-49E8-A449-838DD97B416D}" destId="{4C779559-131D-41DD-9F4C-41D7A65903C3}" srcOrd="0" destOrd="1" presId="urn:microsoft.com/office/officeart/2005/8/layout/vList6"/>
    <dgm:cxn modelId="{46E22021-4D8E-4AE3-8862-3BFBD7606439}" type="presOf" srcId="{F2CF0B14-FC93-4B29-B49F-A76A0311A2F6}" destId="{4C779559-131D-41DD-9F4C-41D7A65903C3}" srcOrd="0" destOrd="0" presId="urn:microsoft.com/office/officeart/2005/8/layout/vList6"/>
    <dgm:cxn modelId="{DACD776A-8539-4169-BCE7-D0D8ED878B5E}" srcId="{26D7597C-A6EA-4115-90AF-397A1E0932EC}" destId="{4740E751-FBB0-49E8-A449-838DD97B416D}" srcOrd="1" destOrd="0" parTransId="{6F1B0921-0F04-48E1-91B8-7C16BF5EBCF9}" sibTransId="{88A6C2E8-AF72-43AC-87FC-718257321658}"/>
    <dgm:cxn modelId="{ADDA376C-E153-4844-858F-D14C6B167501}" srcId="{62BAD988-A9E9-439C-97C0-F5248412E9DA}" destId="{26D7597C-A6EA-4115-90AF-397A1E0932EC}" srcOrd="1" destOrd="0" parTransId="{F44448A7-052E-4D34-96E3-01EED3016A22}" sibTransId="{C5861C39-709F-4132-8DE9-A7122803BA07}"/>
    <dgm:cxn modelId="{40BF00DC-FB90-4808-928C-AEF408590178}" srcId="{26D7597C-A6EA-4115-90AF-397A1E0932EC}" destId="{F2CF0B14-FC93-4B29-B49F-A76A0311A2F6}" srcOrd="0" destOrd="0" parTransId="{8140A821-B8BE-457A-8624-04EE90FA42AA}" sibTransId="{891D38CC-321D-46A6-8403-9530FFD6B78F}"/>
    <dgm:cxn modelId="{4C49CA7F-F20E-4F68-A579-06ACCC0706BD}" srcId="{FECE8FBF-4E8A-48F4-B563-7E87CF446EA5}" destId="{1A7C9EB4-E9D7-474D-A8AE-1414F91FA6B4}" srcOrd="0" destOrd="0" parTransId="{9413B673-DFC6-44F1-BD6B-14AF01C63723}" sibTransId="{A62845BE-8086-49E4-B7F5-BF371FB13055}"/>
    <dgm:cxn modelId="{1C17600A-0F16-4F5E-9660-FE9F14826189}" type="presOf" srcId="{A6FA8E86-F67D-40BF-83FF-97144F40AF07}" destId="{01E60698-1D6E-40BA-9AA3-7BDA7CB4D709}" srcOrd="0" destOrd="1" presId="urn:microsoft.com/office/officeart/2005/8/layout/vList6"/>
    <dgm:cxn modelId="{CE2378F6-3014-4812-A019-C5BB5109F83A}" srcId="{FECE8FBF-4E8A-48F4-B563-7E87CF446EA5}" destId="{A6FA8E86-F67D-40BF-83FF-97144F40AF07}" srcOrd="1" destOrd="0" parTransId="{C0412750-CFE3-4D5B-94C8-BBFFB83E9E87}" sibTransId="{300856D2-E61A-41EB-823A-1DAEE77B3EA0}"/>
    <dgm:cxn modelId="{BC21E046-1CA2-478A-82C2-8F498AEC68A0}" type="presOf" srcId="{FECE8FBF-4E8A-48F4-B563-7E87CF446EA5}" destId="{DC568544-4A23-4D45-B36F-EAF17D6E6E30}" srcOrd="0" destOrd="0" presId="urn:microsoft.com/office/officeart/2005/8/layout/vList6"/>
    <dgm:cxn modelId="{1B1CD594-394A-4C7A-AE31-92C4EE665820}" srcId="{62BAD988-A9E9-439C-97C0-F5248412E9DA}" destId="{FECE8FBF-4E8A-48F4-B563-7E87CF446EA5}" srcOrd="0" destOrd="0" parTransId="{F676F784-F0BA-4062-B9C6-21D4CD47AC4B}" sibTransId="{8B73AC1D-CC28-4EA7-A66D-6D01E72E6652}"/>
    <dgm:cxn modelId="{687FFC4C-336C-4084-8349-B032DA2215A7}" type="presOf" srcId="{62BAD988-A9E9-439C-97C0-F5248412E9DA}" destId="{065679C1-0115-4AA7-B8E9-B0E11939E372}" srcOrd="0" destOrd="0" presId="urn:microsoft.com/office/officeart/2005/8/layout/vList6"/>
    <dgm:cxn modelId="{4B511BE5-68D8-46A9-8E2B-66EBAE1D8846}" type="presParOf" srcId="{065679C1-0115-4AA7-B8E9-B0E11939E372}" destId="{0721F453-D11D-4266-A24E-170CB2422060}" srcOrd="0" destOrd="0" presId="urn:microsoft.com/office/officeart/2005/8/layout/vList6"/>
    <dgm:cxn modelId="{72EA5D6A-506E-4470-9075-63BC5CD66231}" type="presParOf" srcId="{0721F453-D11D-4266-A24E-170CB2422060}" destId="{DC568544-4A23-4D45-B36F-EAF17D6E6E30}" srcOrd="0" destOrd="0" presId="urn:microsoft.com/office/officeart/2005/8/layout/vList6"/>
    <dgm:cxn modelId="{51A3E4BC-129A-4908-8C69-77B215886DD3}" type="presParOf" srcId="{0721F453-D11D-4266-A24E-170CB2422060}" destId="{01E60698-1D6E-40BA-9AA3-7BDA7CB4D709}" srcOrd="1" destOrd="0" presId="urn:microsoft.com/office/officeart/2005/8/layout/vList6"/>
    <dgm:cxn modelId="{08302EEB-5C12-44EA-B551-88485B777AA6}" type="presParOf" srcId="{065679C1-0115-4AA7-B8E9-B0E11939E372}" destId="{93B16DAA-70BC-4CD4-AF0B-E7A81EE37ED0}" srcOrd="1" destOrd="0" presId="urn:microsoft.com/office/officeart/2005/8/layout/vList6"/>
    <dgm:cxn modelId="{1415B422-F312-41AA-859E-E1562D68AEE5}" type="presParOf" srcId="{065679C1-0115-4AA7-B8E9-B0E11939E372}" destId="{CBF661D3-5842-4957-87F1-6D2CA86FDA49}" srcOrd="2" destOrd="0" presId="urn:microsoft.com/office/officeart/2005/8/layout/vList6"/>
    <dgm:cxn modelId="{0FE29FFE-A1D2-49C3-B5E3-D86F525A1BD8}" type="presParOf" srcId="{CBF661D3-5842-4957-87F1-6D2CA86FDA49}" destId="{4D5D306D-9BD0-4BC5-92E2-81FB8EEB6D5B}" srcOrd="0" destOrd="0" presId="urn:microsoft.com/office/officeart/2005/8/layout/vList6"/>
    <dgm:cxn modelId="{5D77E7AF-5955-439F-B3C5-5F8F8C379C53}" type="presParOf" srcId="{CBF661D3-5842-4957-87F1-6D2CA86FDA49}" destId="{4C779559-131D-41DD-9F4C-41D7A65903C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0.45452</cdr:x>
      <cdr:y>0.10816</cdr:y>
    </cdr:from>
    <cdr:to>
      <cdr:x>0.55759</cdr:x>
      <cdr:y>0.38285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032449" y="3600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r-FR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0.49945</cdr:x>
      <cdr:y>0.10606</cdr:y>
    </cdr:from>
    <cdr:to>
      <cdr:x>0.55393</cdr:x>
      <cdr:y>0.16667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960440" y="504056"/>
          <a:ext cx="43204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1200" b="1" dirty="0" smtClean="0">
              <a:solidFill>
                <a:schemeClr val="accent1"/>
              </a:solidFill>
            </a:rPr>
            <a:t>0.5</a:t>
          </a:r>
          <a:endParaRPr lang="fr-FR" sz="1200" b="1" dirty="0">
            <a:solidFill>
              <a:schemeClr val="accent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EEEAD4-1163-4C63-9B44-3FD95672E27C}" type="datetimeFigureOut">
              <a:rPr lang="fr-FR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 smtClean="0"/>
              <a:t>dthdth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0AA44F-6166-418A-AE7D-55CD115548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044084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 smtClean="0"/>
              <a:t>dthdth</a:t>
            </a:r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2D1A5C8-A9DB-4539-A5B9-6A3E7BE394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9376945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dthdth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41487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dthdth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2D1A5C8-A9DB-4539-A5B9-6A3E7BE39448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5570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104775" y="6513513"/>
            <a:ext cx="992188" cy="274637"/>
          </a:xfrm>
        </p:spPr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70BD012D-E82B-4C01-B8C1-3D716FBF3903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710C8-79E8-4571-AA06-289526D79F9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5892F-D102-4CCE-80E3-E8EFEB3EB68B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87D5A-9E82-4A44-AF0C-55B3C6B38D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CB856-3261-46A8-857F-CD80330FA7C1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4FE5B-E48F-4003-A239-ED24ECDED4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36103-F451-4A1B-9F08-3B6DABBA2C2A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C5115-225B-468E-A996-5B60E978CC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92C72-7F05-458B-8434-A265C673502B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D20C5-0EB8-4297-B23B-55F03B992F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22575-0B85-4ADA-96FF-79F92D3C8FB0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370B6-798A-4744-80A4-29D240F0B3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30746-85CC-40AA-B5F6-5D8E54510536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AEE9D-060F-4FAB-AF36-3E411B7D21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05484-EB15-4F5C-A9B0-B98D850A03B8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8C293-E085-494A-8862-BEC06294222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1F9C3-02A4-4676-9FB3-8BD5915C228C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733E2-070E-4846-A1D6-DDB77529360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158FA-AD1D-434A-AC04-11F004D516E8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B2144-76B5-4961-9C5E-EBEF31F3FC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57F07-A810-4C1E-96F3-6C2845556C57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D417F-D726-4646-B5D2-024C9BD94A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7BCD8-0852-4F35-A3C5-203F61255338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470C2-55F1-4117-AC04-BC16CE0C28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B4711-6D1D-4584-91B0-9550A666C7B5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E01FF-84DD-4388-B953-668770331B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55" name="Picture 3" descr="contenu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9921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</a:defRPr>
            </a:lvl1pPr>
          </a:lstStyle>
          <a:p>
            <a:pPr>
              <a:defRPr/>
            </a:pPr>
            <a:fld id="{B8656720-50FD-47F6-AF6C-55C841C51A2D}" type="datetime1">
              <a:rPr lang="fr-FR" smtClean="0"/>
              <a:pPr>
                <a:defRPr/>
              </a:pPr>
              <a:t>16/01/2019</a:t>
            </a:fld>
            <a:endParaRPr lang="fr-FR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pPr>
              <a:defRPr/>
            </a:pPr>
            <a:fld id="{85E8FE47-72AF-49F5-B60E-7337A71CC3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ransition spd="slow">
    <p:wedge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6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17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18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8208963" cy="5448321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sz="4400" b="1" dirty="0" smtClean="0"/>
          </a:p>
          <a:p>
            <a:pPr algn="ctr" eaLnBrk="1" hangingPunct="1">
              <a:buFontTx/>
              <a:buNone/>
            </a:pPr>
            <a:endParaRPr lang="fr-FR" sz="3400" b="1" dirty="0" smtClean="0">
              <a:solidFill>
                <a:srgbClr val="800000"/>
              </a:solidFill>
            </a:endParaRPr>
          </a:p>
          <a:p>
            <a:pPr algn="ctr" eaLnBrk="1" hangingPunct="1">
              <a:buFontTx/>
              <a:buNone/>
            </a:pPr>
            <a:r>
              <a:rPr lang="fr-FR" sz="3400" b="1" dirty="0" smtClean="0">
                <a:solidFill>
                  <a:srgbClr val="800000"/>
                </a:solidFill>
              </a:rPr>
              <a:t>Budget Économique Prévisionnel 2019 </a:t>
            </a:r>
          </a:p>
          <a:p>
            <a:pPr algn="ctr" eaLnBrk="1" hangingPunct="1">
              <a:buFontTx/>
              <a:buNone/>
            </a:pPr>
            <a:endParaRPr lang="fr-FR" sz="2800" b="1" dirty="0" smtClean="0">
              <a:solidFill>
                <a:srgbClr val="800000"/>
              </a:solidFill>
            </a:endParaRPr>
          </a:p>
          <a:p>
            <a:pPr algn="ctr" eaLnBrk="1" hangingPunct="1">
              <a:buFontTx/>
              <a:buNone/>
            </a:pPr>
            <a:r>
              <a:rPr lang="fr-FR" sz="2800" b="1" dirty="0" smtClean="0">
                <a:solidFill>
                  <a:srgbClr val="800000"/>
                </a:solidFill>
              </a:rPr>
              <a:t>  Situation macroéconomique en 2018</a:t>
            </a:r>
          </a:p>
          <a:p>
            <a:pPr algn="ctr" eaLnBrk="1" hangingPunct="1">
              <a:buFontTx/>
              <a:buNone/>
            </a:pPr>
            <a:r>
              <a:rPr lang="fr-FR" sz="2800" b="1" dirty="0" smtClean="0">
                <a:solidFill>
                  <a:srgbClr val="800000"/>
                </a:solidFill>
              </a:rPr>
              <a:t>   et perspectives d’évolution en 2019</a:t>
            </a:r>
          </a:p>
          <a:p>
            <a:pPr algn="ctr" eaLnBrk="1" hangingPunct="1">
              <a:buFontTx/>
              <a:buNone/>
            </a:pPr>
            <a:endParaRPr lang="fr-FR" sz="2800" b="1" dirty="0" smtClean="0"/>
          </a:p>
          <a:p>
            <a:pPr algn="ctr" eaLnBrk="1" hangingPunct="1">
              <a:buFontTx/>
              <a:buNone/>
            </a:pPr>
            <a:endParaRPr lang="fr-FR" sz="1600" b="1" dirty="0" smtClean="0"/>
          </a:p>
          <a:p>
            <a:pPr algn="ctr" eaLnBrk="1" hangingPunct="1">
              <a:buFontTx/>
              <a:buNone/>
            </a:pPr>
            <a:endParaRPr lang="fr-FR" sz="1200" b="1" dirty="0" smtClean="0">
              <a:latin typeface="Berlin Sans FB Demi" pitchFamily="34" charset="0"/>
            </a:endParaRPr>
          </a:p>
          <a:p>
            <a:pPr algn="ctr" eaLnBrk="1" hangingPunct="1">
              <a:buFontTx/>
              <a:buNone/>
            </a:pPr>
            <a:endParaRPr lang="fr-FR" sz="1200" b="1" dirty="0" smtClean="0">
              <a:latin typeface="Berlin Sans FB Demi" pitchFamily="34" charset="0"/>
            </a:endParaRPr>
          </a:p>
          <a:p>
            <a:pPr algn="ctr" eaLnBrk="1" hangingPunct="1">
              <a:buFontTx/>
              <a:buNone/>
            </a:pPr>
            <a:endParaRPr lang="fr-FR" sz="2000" b="1" dirty="0" smtClean="0">
              <a:latin typeface="Berlin Sans FB Demi" pitchFamily="34" charset="0"/>
            </a:endParaRPr>
          </a:p>
          <a:p>
            <a:pPr algn="ctr" eaLnBrk="1" hangingPunct="1">
              <a:buNone/>
            </a:pPr>
            <a:r>
              <a:rPr lang="fr-FR" sz="18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Janvier 2019</a:t>
            </a:r>
            <a:endParaRPr lang="fr-FR" sz="1200" b="1" dirty="0" smtClean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  <a:p>
            <a:pPr algn="ctr" eaLnBrk="1" hangingPunct="1">
              <a:buFontTx/>
              <a:buNone/>
            </a:pPr>
            <a:endParaRPr lang="fr-FR" sz="1800" b="1" dirty="0" smtClean="0">
              <a:latin typeface="Arial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D4370B6-798A-4744-80A4-29D240F0B360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graphicFrame>
        <p:nvGraphicFramePr>
          <p:cNvPr id="3" name="Chart 3"/>
          <p:cNvGraphicFramePr/>
          <p:nvPr>
            <p:extLst>
              <p:ext uri="{D42A27DB-BD31-4B8C-83A1-F6EECF244321}">
                <p14:modId xmlns="" xmlns:p14="http://schemas.microsoft.com/office/powerpoint/2010/main" val="2018668961"/>
              </p:ext>
            </p:extLst>
          </p:nvPr>
        </p:nvGraphicFramePr>
        <p:xfrm>
          <a:off x="827584" y="836712"/>
          <a:ext cx="777686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Placeholder 4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870784987"/>
              </p:ext>
            </p:extLst>
          </p:nvPr>
        </p:nvGraphicFramePr>
        <p:xfrm>
          <a:off x="-1" y="3645024"/>
          <a:ext cx="9123363" cy="306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03793302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="" xmlns:p14="http://schemas.microsoft.com/office/powerpoint/2010/main" val="3675306386"/>
              </p:ext>
            </p:extLst>
          </p:nvPr>
        </p:nvGraphicFramePr>
        <p:xfrm>
          <a:off x="107504" y="3645024"/>
          <a:ext cx="8871843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phique 8"/>
          <p:cNvGraphicFramePr/>
          <p:nvPr>
            <p:extLst>
              <p:ext uri="{D42A27DB-BD31-4B8C-83A1-F6EECF244321}">
                <p14:modId xmlns="" xmlns:p14="http://schemas.microsoft.com/office/powerpoint/2010/main" val="510028559"/>
              </p:ext>
            </p:extLst>
          </p:nvPr>
        </p:nvGraphicFramePr>
        <p:xfrm>
          <a:off x="683568" y="692696"/>
          <a:ext cx="7776864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31369695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827584" y="764704"/>
            <a:ext cx="7344815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  <a:latin typeface="+mn-lt"/>
              </a:rPr>
              <a:t>Contribution positive </a:t>
            </a:r>
            <a:r>
              <a:rPr lang="fr-FR" sz="1800" b="1" dirty="0">
                <a:solidFill>
                  <a:schemeClr val="tx1"/>
                </a:solidFill>
                <a:latin typeface="+mn-lt"/>
              </a:rPr>
              <a:t>pour la deuxième année consécutive </a:t>
            </a:r>
            <a:r>
              <a:rPr lang="fr-FR" sz="1800" b="1" dirty="0" smtClean="0">
                <a:solidFill>
                  <a:schemeClr val="tx1"/>
                </a:solidFill>
                <a:latin typeface="+mn-lt"/>
              </a:rPr>
              <a:t>du secteur primaire à </a:t>
            </a:r>
            <a:r>
              <a:rPr lang="fr-FR" sz="1800" b="1" dirty="0">
                <a:solidFill>
                  <a:schemeClr val="tx1"/>
                </a:solidFill>
                <a:latin typeface="+mn-lt"/>
              </a:rPr>
              <a:t>la </a:t>
            </a:r>
            <a:r>
              <a:rPr lang="fr-FR" sz="1800" b="1" dirty="0" smtClean="0">
                <a:solidFill>
                  <a:schemeClr val="tx1"/>
                </a:solidFill>
                <a:latin typeface="+mn-lt"/>
              </a:rPr>
              <a:t>croissance du PIB (en points)</a:t>
            </a:r>
            <a:endParaRPr lang="fr-FR" sz="1800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="" xmlns:p14="http://schemas.microsoft.com/office/powerpoint/2010/main" val="3808814809"/>
              </p:ext>
            </p:extLst>
          </p:nvPr>
        </p:nvGraphicFramePr>
        <p:xfrm>
          <a:off x="611560" y="1556792"/>
          <a:ext cx="792961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10072267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="" xmlns:p14="http://schemas.microsoft.com/office/powerpoint/2010/main" val="3886519040"/>
              </p:ext>
            </p:extLst>
          </p:nvPr>
        </p:nvGraphicFramePr>
        <p:xfrm>
          <a:off x="251520" y="1124745"/>
          <a:ext cx="871296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59215026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="" xmlns:p14="http://schemas.microsoft.com/office/powerpoint/2010/main" val="2572191659"/>
              </p:ext>
            </p:extLst>
          </p:nvPr>
        </p:nvGraphicFramePr>
        <p:xfrm>
          <a:off x="395536" y="1916832"/>
          <a:ext cx="8269941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à coins arrondis 3"/>
          <p:cNvSpPr/>
          <p:nvPr/>
        </p:nvSpPr>
        <p:spPr bwMode="auto">
          <a:xfrm>
            <a:off x="1187624" y="1124744"/>
            <a:ext cx="6840760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Ralentissement plus remarquable </a:t>
            </a: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 exportations </a:t>
            </a:r>
            <a:endParaRPr lang="fr-FR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</a:t>
            </a:r>
            <a:r>
              <a:rPr lang="fr-F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ar rapport à celui des importations en volume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787348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971601" y="84503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Croissance économique tirée par la contribution consolidée de la demande intérieure, atténuée toutefois par la contribution négative de la demande extérieure (en points)</a:t>
            </a:r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="" xmlns:p14="http://schemas.microsoft.com/office/powerpoint/2010/main" val="2674994924"/>
              </p:ext>
            </p:extLst>
          </p:nvPr>
        </p:nvGraphicFramePr>
        <p:xfrm>
          <a:off x="323528" y="1916833"/>
          <a:ext cx="8572560" cy="4596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29450862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="" xmlns:p14="http://schemas.microsoft.com/office/powerpoint/2010/main" val="3846665901"/>
              </p:ext>
            </p:extLst>
          </p:nvPr>
        </p:nvGraphicFramePr>
        <p:xfrm>
          <a:off x="1511970" y="172185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à coins arrondis 3"/>
          <p:cNvSpPr/>
          <p:nvPr/>
        </p:nvSpPr>
        <p:spPr bwMode="auto">
          <a:xfrm>
            <a:off x="2915816" y="1052736"/>
            <a:ext cx="3672408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</a:rPr>
              <a:t>Hausse de l’inflation en 2018</a:t>
            </a:r>
            <a:endParaRPr kumimoji="0" lang="fr-FR" sz="18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006933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="" xmlns:p14="http://schemas.microsoft.com/office/powerpoint/2010/main" val="4088201591"/>
              </p:ext>
            </p:extLst>
          </p:nvPr>
        </p:nvGraphicFramePr>
        <p:xfrm>
          <a:off x="1511970" y="172185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à coins arrondis 3"/>
          <p:cNvSpPr/>
          <p:nvPr/>
        </p:nvSpPr>
        <p:spPr bwMode="auto">
          <a:xfrm>
            <a:off x="2411760" y="980728"/>
            <a:ext cx="3672408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Aggravation du besoin de financement</a:t>
            </a:r>
          </a:p>
        </p:txBody>
      </p:sp>
    </p:spTree>
    <p:extLst>
      <p:ext uri="{BB962C8B-B14F-4D97-AF65-F5344CB8AC3E}">
        <p14:creationId xmlns="" xmlns:p14="http://schemas.microsoft.com/office/powerpoint/2010/main" val="213683523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="" xmlns:p14="http://schemas.microsoft.com/office/powerpoint/2010/main" val="1558773459"/>
              </p:ext>
            </p:extLst>
          </p:nvPr>
        </p:nvGraphicFramePr>
        <p:xfrm>
          <a:off x="557213" y="980729"/>
          <a:ext cx="8335267" cy="4962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93601677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 bwMode="auto">
          <a:xfrm>
            <a:off x="899592" y="2852936"/>
            <a:ext cx="7429552" cy="1143000"/>
          </a:xfrm>
          <a:prstGeom prst="roundRect">
            <a:avLst/>
          </a:prstGeom>
          <a:solidFill>
            <a:srgbClr val="8A285B"/>
          </a:solidFill>
          <a:ln w="38100">
            <a:solidFill>
              <a:srgbClr val="8A285B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>
                <a:solidFill>
                  <a:schemeClr val="bg1"/>
                </a:solidFill>
                <a:latin typeface="Sylfaen" pitchFamily="18" charset="0"/>
              </a:rPr>
              <a:t>Perspectives de l’économie nationale en 2019</a:t>
            </a:r>
          </a:p>
        </p:txBody>
      </p:sp>
    </p:spTree>
    <p:extLst>
      <p:ext uri="{BB962C8B-B14F-4D97-AF65-F5344CB8AC3E}">
        <p14:creationId xmlns="" xmlns:p14="http://schemas.microsoft.com/office/powerpoint/2010/main" val="386681307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 rot="16200000">
            <a:off x="4719940" y="2113570"/>
            <a:ext cx="661474" cy="6134334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4" name="Freeform 42"/>
          <p:cNvSpPr>
            <a:spLocks/>
          </p:cNvSpPr>
          <p:nvPr/>
        </p:nvSpPr>
        <p:spPr bwMode="auto">
          <a:xfrm rot="16200000">
            <a:off x="1246736" y="4715250"/>
            <a:ext cx="812822" cy="1016056"/>
          </a:xfrm>
          <a:custGeom>
            <a:avLst/>
            <a:gdLst>
              <a:gd name="T0" fmla="*/ 433 w 433"/>
              <a:gd name="T1" fmla="*/ 216 h 527"/>
              <a:gd name="T2" fmla="*/ 216 w 433"/>
              <a:gd name="T3" fmla="*/ 0 h 527"/>
              <a:gd name="T4" fmla="*/ 0 w 433"/>
              <a:gd name="T5" fmla="*/ 216 h 527"/>
              <a:gd name="T6" fmla="*/ 157 w 433"/>
              <a:gd name="T7" fmla="*/ 425 h 527"/>
              <a:gd name="T8" fmla="*/ 216 w 433"/>
              <a:gd name="T9" fmla="*/ 527 h 527"/>
              <a:gd name="T10" fmla="*/ 275 w 433"/>
              <a:gd name="T11" fmla="*/ 425 h 527"/>
              <a:gd name="T12" fmla="*/ 433 w 433"/>
              <a:gd name="T13" fmla="*/ 216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527">
                <a:moveTo>
                  <a:pt x="433" y="216"/>
                </a:moveTo>
                <a:cubicBezTo>
                  <a:pt x="433" y="97"/>
                  <a:pt x="336" y="0"/>
                  <a:pt x="216" y="0"/>
                </a:cubicBezTo>
                <a:cubicBezTo>
                  <a:pt x="97" y="0"/>
                  <a:pt x="0" y="97"/>
                  <a:pt x="0" y="216"/>
                </a:cubicBezTo>
                <a:cubicBezTo>
                  <a:pt x="0" y="316"/>
                  <a:pt x="66" y="399"/>
                  <a:pt x="157" y="425"/>
                </a:cubicBezTo>
                <a:cubicBezTo>
                  <a:pt x="216" y="527"/>
                  <a:pt x="216" y="527"/>
                  <a:pt x="216" y="527"/>
                </a:cubicBezTo>
                <a:cubicBezTo>
                  <a:pt x="275" y="425"/>
                  <a:pt x="275" y="425"/>
                  <a:pt x="275" y="425"/>
                </a:cubicBezTo>
                <a:cubicBezTo>
                  <a:pt x="366" y="399"/>
                  <a:pt x="433" y="316"/>
                  <a:pt x="433" y="21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schemeClr val="accent4"/>
              </a:solidFill>
            </a:endParaRPr>
          </a:p>
        </p:txBody>
      </p:sp>
      <p:sp>
        <p:nvSpPr>
          <p:cNvPr id="5" name="Freeform 43"/>
          <p:cNvSpPr>
            <a:spLocks noEditPoints="1"/>
          </p:cNvSpPr>
          <p:nvPr/>
        </p:nvSpPr>
        <p:spPr bwMode="auto">
          <a:xfrm rot="16200000">
            <a:off x="1245132" y="4924640"/>
            <a:ext cx="626735" cy="597276"/>
          </a:xfrm>
          <a:custGeom>
            <a:avLst/>
            <a:gdLst>
              <a:gd name="T0" fmla="*/ 183 w 367"/>
              <a:gd name="T1" fmla="*/ 17 h 367"/>
              <a:gd name="T2" fmla="*/ 350 w 367"/>
              <a:gd name="T3" fmla="*/ 183 h 367"/>
              <a:gd name="T4" fmla="*/ 183 w 367"/>
              <a:gd name="T5" fmla="*/ 350 h 367"/>
              <a:gd name="T6" fmla="*/ 16 w 367"/>
              <a:gd name="T7" fmla="*/ 183 h 367"/>
              <a:gd name="T8" fmla="*/ 183 w 367"/>
              <a:gd name="T9" fmla="*/ 17 h 367"/>
              <a:gd name="T10" fmla="*/ 183 w 367"/>
              <a:gd name="T11" fmla="*/ 0 h 367"/>
              <a:gd name="T12" fmla="*/ 0 w 367"/>
              <a:gd name="T13" fmla="*/ 183 h 367"/>
              <a:gd name="T14" fmla="*/ 183 w 367"/>
              <a:gd name="T15" fmla="*/ 367 h 367"/>
              <a:gd name="T16" fmla="*/ 367 w 367"/>
              <a:gd name="T17" fmla="*/ 183 h 367"/>
              <a:gd name="T18" fmla="*/ 183 w 367"/>
              <a:gd name="T19" fmla="*/ 0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7" h="367">
                <a:moveTo>
                  <a:pt x="183" y="17"/>
                </a:moveTo>
                <a:cubicBezTo>
                  <a:pt x="275" y="17"/>
                  <a:pt x="350" y="91"/>
                  <a:pt x="350" y="183"/>
                </a:cubicBezTo>
                <a:cubicBezTo>
                  <a:pt x="350" y="275"/>
                  <a:pt x="275" y="350"/>
                  <a:pt x="183" y="350"/>
                </a:cubicBezTo>
                <a:cubicBezTo>
                  <a:pt x="91" y="350"/>
                  <a:pt x="16" y="275"/>
                  <a:pt x="16" y="183"/>
                </a:cubicBezTo>
                <a:cubicBezTo>
                  <a:pt x="16" y="91"/>
                  <a:pt x="91" y="17"/>
                  <a:pt x="183" y="17"/>
                </a:cubicBezTo>
                <a:moveTo>
                  <a:pt x="183" y="0"/>
                </a:moveTo>
                <a:cubicBezTo>
                  <a:pt x="82" y="0"/>
                  <a:pt x="0" y="82"/>
                  <a:pt x="0" y="183"/>
                </a:cubicBezTo>
                <a:cubicBezTo>
                  <a:pt x="0" y="285"/>
                  <a:pt x="82" y="367"/>
                  <a:pt x="183" y="367"/>
                </a:cubicBezTo>
                <a:cubicBezTo>
                  <a:pt x="284" y="367"/>
                  <a:pt x="367" y="285"/>
                  <a:pt x="367" y="183"/>
                </a:cubicBezTo>
                <a:cubicBezTo>
                  <a:pt x="367" y="82"/>
                  <a:pt x="284" y="0"/>
                  <a:pt x="18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Rectangle 44"/>
          <p:cNvSpPr>
            <a:spLocks noChangeArrowheads="1"/>
          </p:cNvSpPr>
          <p:nvPr/>
        </p:nvSpPr>
        <p:spPr bwMode="auto">
          <a:xfrm rot="16200000">
            <a:off x="4678598" y="-69477"/>
            <a:ext cx="682236" cy="6072406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7" name="Freeform 45"/>
          <p:cNvSpPr>
            <a:spLocks/>
          </p:cNvSpPr>
          <p:nvPr/>
        </p:nvSpPr>
        <p:spPr bwMode="auto">
          <a:xfrm rot="16200000">
            <a:off x="1323440" y="2511118"/>
            <a:ext cx="786725" cy="953203"/>
          </a:xfrm>
          <a:custGeom>
            <a:avLst/>
            <a:gdLst>
              <a:gd name="T0" fmla="*/ 433 w 433"/>
              <a:gd name="T1" fmla="*/ 216 h 527"/>
              <a:gd name="T2" fmla="*/ 216 w 433"/>
              <a:gd name="T3" fmla="*/ 0 h 527"/>
              <a:gd name="T4" fmla="*/ 0 w 433"/>
              <a:gd name="T5" fmla="*/ 216 h 527"/>
              <a:gd name="T6" fmla="*/ 157 w 433"/>
              <a:gd name="T7" fmla="*/ 425 h 527"/>
              <a:gd name="T8" fmla="*/ 216 w 433"/>
              <a:gd name="T9" fmla="*/ 527 h 527"/>
              <a:gd name="T10" fmla="*/ 275 w 433"/>
              <a:gd name="T11" fmla="*/ 425 h 527"/>
              <a:gd name="T12" fmla="*/ 433 w 433"/>
              <a:gd name="T13" fmla="*/ 216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527">
                <a:moveTo>
                  <a:pt x="433" y="216"/>
                </a:moveTo>
                <a:cubicBezTo>
                  <a:pt x="433" y="97"/>
                  <a:pt x="336" y="0"/>
                  <a:pt x="216" y="0"/>
                </a:cubicBezTo>
                <a:cubicBezTo>
                  <a:pt x="97" y="0"/>
                  <a:pt x="0" y="97"/>
                  <a:pt x="0" y="216"/>
                </a:cubicBezTo>
                <a:cubicBezTo>
                  <a:pt x="0" y="316"/>
                  <a:pt x="66" y="399"/>
                  <a:pt x="157" y="425"/>
                </a:cubicBezTo>
                <a:cubicBezTo>
                  <a:pt x="216" y="527"/>
                  <a:pt x="216" y="527"/>
                  <a:pt x="216" y="527"/>
                </a:cubicBezTo>
                <a:cubicBezTo>
                  <a:pt x="275" y="425"/>
                  <a:pt x="275" y="425"/>
                  <a:pt x="275" y="425"/>
                </a:cubicBezTo>
                <a:cubicBezTo>
                  <a:pt x="366" y="399"/>
                  <a:pt x="433" y="316"/>
                  <a:pt x="433" y="216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8" name="Freeform 46"/>
          <p:cNvSpPr>
            <a:spLocks noEditPoints="1"/>
          </p:cNvSpPr>
          <p:nvPr/>
        </p:nvSpPr>
        <p:spPr bwMode="auto">
          <a:xfrm rot="16200000">
            <a:off x="1337145" y="2721265"/>
            <a:ext cx="562073" cy="553935"/>
          </a:xfrm>
          <a:custGeom>
            <a:avLst/>
            <a:gdLst>
              <a:gd name="T0" fmla="*/ 183 w 367"/>
              <a:gd name="T1" fmla="*/ 17 h 367"/>
              <a:gd name="T2" fmla="*/ 350 w 367"/>
              <a:gd name="T3" fmla="*/ 183 h 367"/>
              <a:gd name="T4" fmla="*/ 183 w 367"/>
              <a:gd name="T5" fmla="*/ 350 h 367"/>
              <a:gd name="T6" fmla="*/ 16 w 367"/>
              <a:gd name="T7" fmla="*/ 183 h 367"/>
              <a:gd name="T8" fmla="*/ 183 w 367"/>
              <a:gd name="T9" fmla="*/ 17 h 367"/>
              <a:gd name="T10" fmla="*/ 183 w 367"/>
              <a:gd name="T11" fmla="*/ 0 h 367"/>
              <a:gd name="T12" fmla="*/ 0 w 367"/>
              <a:gd name="T13" fmla="*/ 183 h 367"/>
              <a:gd name="T14" fmla="*/ 183 w 367"/>
              <a:gd name="T15" fmla="*/ 367 h 367"/>
              <a:gd name="T16" fmla="*/ 367 w 367"/>
              <a:gd name="T17" fmla="*/ 183 h 367"/>
              <a:gd name="T18" fmla="*/ 183 w 367"/>
              <a:gd name="T19" fmla="*/ 0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7" h="367">
                <a:moveTo>
                  <a:pt x="183" y="17"/>
                </a:moveTo>
                <a:cubicBezTo>
                  <a:pt x="275" y="17"/>
                  <a:pt x="350" y="91"/>
                  <a:pt x="350" y="183"/>
                </a:cubicBezTo>
                <a:cubicBezTo>
                  <a:pt x="350" y="275"/>
                  <a:pt x="275" y="350"/>
                  <a:pt x="183" y="350"/>
                </a:cubicBezTo>
                <a:cubicBezTo>
                  <a:pt x="91" y="350"/>
                  <a:pt x="16" y="275"/>
                  <a:pt x="16" y="183"/>
                </a:cubicBezTo>
                <a:cubicBezTo>
                  <a:pt x="16" y="91"/>
                  <a:pt x="91" y="17"/>
                  <a:pt x="183" y="17"/>
                </a:cubicBezTo>
                <a:moveTo>
                  <a:pt x="183" y="0"/>
                </a:moveTo>
                <a:cubicBezTo>
                  <a:pt x="82" y="0"/>
                  <a:pt x="0" y="82"/>
                  <a:pt x="0" y="183"/>
                </a:cubicBezTo>
                <a:cubicBezTo>
                  <a:pt x="0" y="285"/>
                  <a:pt x="82" y="367"/>
                  <a:pt x="183" y="367"/>
                </a:cubicBezTo>
                <a:cubicBezTo>
                  <a:pt x="285" y="367"/>
                  <a:pt x="367" y="285"/>
                  <a:pt x="367" y="183"/>
                </a:cubicBezTo>
                <a:cubicBezTo>
                  <a:pt x="367" y="82"/>
                  <a:pt x="285" y="0"/>
                  <a:pt x="18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 rot="16200000">
            <a:off x="4698805" y="-1221070"/>
            <a:ext cx="641825" cy="607240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sz="1400" dirty="0">
              <a:solidFill>
                <a:schemeClr val="tx1"/>
              </a:solidFill>
              <a:latin typeface="Sylfaen" pitchFamily="18" charset="0"/>
            </a:endParaRPr>
          </a:p>
        </p:txBody>
      </p:sp>
      <p:sp>
        <p:nvSpPr>
          <p:cNvPr id="10" name="Freeform 48"/>
          <p:cNvSpPr>
            <a:spLocks/>
          </p:cNvSpPr>
          <p:nvPr/>
        </p:nvSpPr>
        <p:spPr bwMode="auto">
          <a:xfrm rot="16200000">
            <a:off x="1343471" y="1318228"/>
            <a:ext cx="781812" cy="957379"/>
          </a:xfrm>
          <a:custGeom>
            <a:avLst/>
            <a:gdLst>
              <a:gd name="T0" fmla="*/ 433 w 433"/>
              <a:gd name="T1" fmla="*/ 216 h 527"/>
              <a:gd name="T2" fmla="*/ 217 w 433"/>
              <a:gd name="T3" fmla="*/ 0 h 527"/>
              <a:gd name="T4" fmla="*/ 0 w 433"/>
              <a:gd name="T5" fmla="*/ 216 h 527"/>
              <a:gd name="T6" fmla="*/ 157 w 433"/>
              <a:gd name="T7" fmla="*/ 425 h 527"/>
              <a:gd name="T8" fmla="*/ 217 w 433"/>
              <a:gd name="T9" fmla="*/ 527 h 527"/>
              <a:gd name="T10" fmla="*/ 276 w 433"/>
              <a:gd name="T11" fmla="*/ 425 h 527"/>
              <a:gd name="T12" fmla="*/ 433 w 433"/>
              <a:gd name="T13" fmla="*/ 216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527">
                <a:moveTo>
                  <a:pt x="433" y="216"/>
                </a:moveTo>
                <a:cubicBezTo>
                  <a:pt x="433" y="97"/>
                  <a:pt x="336" y="0"/>
                  <a:pt x="217" y="0"/>
                </a:cubicBezTo>
                <a:cubicBezTo>
                  <a:pt x="97" y="0"/>
                  <a:pt x="0" y="97"/>
                  <a:pt x="0" y="216"/>
                </a:cubicBezTo>
                <a:cubicBezTo>
                  <a:pt x="0" y="316"/>
                  <a:pt x="67" y="399"/>
                  <a:pt x="157" y="425"/>
                </a:cubicBezTo>
                <a:cubicBezTo>
                  <a:pt x="217" y="527"/>
                  <a:pt x="217" y="527"/>
                  <a:pt x="217" y="527"/>
                </a:cubicBezTo>
                <a:cubicBezTo>
                  <a:pt x="276" y="425"/>
                  <a:pt x="276" y="425"/>
                  <a:pt x="276" y="425"/>
                </a:cubicBezTo>
                <a:cubicBezTo>
                  <a:pt x="366" y="399"/>
                  <a:pt x="433" y="316"/>
                  <a:pt x="433" y="21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schemeClr val="accent1"/>
              </a:solidFill>
            </a:endParaRPr>
          </a:p>
        </p:txBody>
      </p:sp>
      <p:sp>
        <p:nvSpPr>
          <p:cNvPr id="11" name="Rectangle 53"/>
          <p:cNvSpPr>
            <a:spLocks noChangeArrowheads="1"/>
          </p:cNvSpPr>
          <p:nvPr/>
        </p:nvSpPr>
        <p:spPr bwMode="auto">
          <a:xfrm rot="16200000">
            <a:off x="4577025" y="1136826"/>
            <a:ext cx="732327" cy="6072410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2" name="Freeform 54"/>
          <p:cNvSpPr>
            <a:spLocks/>
          </p:cNvSpPr>
          <p:nvPr/>
        </p:nvSpPr>
        <p:spPr bwMode="auto">
          <a:xfrm rot="16200000">
            <a:off x="1238952" y="3600355"/>
            <a:ext cx="828390" cy="929886"/>
          </a:xfrm>
          <a:custGeom>
            <a:avLst/>
            <a:gdLst>
              <a:gd name="T0" fmla="*/ 433 w 433"/>
              <a:gd name="T1" fmla="*/ 217 h 528"/>
              <a:gd name="T2" fmla="*/ 216 w 433"/>
              <a:gd name="T3" fmla="*/ 0 h 528"/>
              <a:gd name="T4" fmla="*/ 0 w 433"/>
              <a:gd name="T5" fmla="*/ 217 h 528"/>
              <a:gd name="T6" fmla="*/ 157 w 433"/>
              <a:gd name="T7" fmla="*/ 425 h 528"/>
              <a:gd name="T8" fmla="*/ 216 w 433"/>
              <a:gd name="T9" fmla="*/ 528 h 528"/>
              <a:gd name="T10" fmla="*/ 275 w 433"/>
              <a:gd name="T11" fmla="*/ 425 h 528"/>
              <a:gd name="T12" fmla="*/ 433 w 433"/>
              <a:gd name="T13" fmla="*/ 217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3" h="528">
                <a:moveTo>
                  <a:pt x="433" y="217"/>
                </a:moveTo>
                <a:cubicBezTo>
                  <a:pt x="433" y="97"/>
                  <a:pt x="336" y="0"/>
                  <a:pt x="216" y="0"/>
                </a:cubicBezTo>
                <a:cubicBezTo>
                  <a:pt x="97" y="0"/>
                  <a:pt x="0" y="97"/>
                  <a:pt x="0" y="217"/>
                </a:cubicBezTo>
                <a:cubicBezTo>
                  <a:pt x="0" y="316"/>
                  <a:pt x="66" y="400"/>
                  <a:pt x="157" y="425"/>
                </a:cubicBezTo>
                <a:cubicBezTo>
                  <a:pt x="216" y="528"/>
                  <a:pt x="216" y="528"/>
                  <a:pt x="216" y="528"/>
                </a:cubicBezTo>
                <a:cubicBezTo>
                  <a:pt x="275" y="425"/>
                  <a:pt x="275" y="425"/>
                  <a:pt x="275" y="425"/>
                </a:cubicBezTo>
                <a:cubicBezTo>
                  <a:pt x="366" y="400"/>
                  <a:pt x="433" y="316"/>
                  <a:pt x="433" y="217"/>
                </a:cubicBezTo>
                <a:close/>
              </a:path>
            </a:pathLst>
          </a:custGeom>
          <a:solidFill>
            <a:srgbClr val="8A285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3" name="Rectangle 12"/>
          <p:cNvSpPr/>
          <p:nvPr/>
        </p:nvSpPr>
        <p:spPr>
          <a:xfrm>
            <a:off x="1358411" y="4973941"/>
            <a:ext cx="3746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/>
                </a:solidFill>
                <a:latin typeface="Bebas" pitchFamily="2" charset="0"/>
              </a:rPr>
              <a:t>4</a:t>
            </a:r>
            <a:endParaRPr lang="id-ID" sz="2800" b="1" dirty="0">
              <a:solidFill>
                <a:schemeClr val="bg2"/>
              </a:solidFill>
              <a:latin typeface="Bebas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58499" y="2736622"/>
            <a:ext cx="1554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/>
                </a:solidFill>
                <a:latin typeface="Bebas" pitchFamily="2" charset="0"/>
              </a:rPr>
              <a:t>2</a:t>
            </a:r>
            <a:endParaRPr lang="id-ID" sz="2400" b="1" dirty="0">
              <a:solidFill>
                <a:schemeClr val="bg2"/>
              </a:solidFill>
              <a:latin typeface="Bebas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35723" y="1559251"/>
            <a:ext cx="3677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/>
                </a:solidFill>
                <a:latin typeface="Bebas" pitchFamily="2" charset="0"/>
              </a:rPr>
              <a:t>1</a:t>
            </a:r>
            <a:endParaRPr lang="id-ID" sz="2800" b="1" dirty="0">
              <a:solidFill>
                <a:schemeClr val="bg2"/>
              </a:solidFill>
              <a:latin typeface="Bebas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74148" y="3819131"/>
            <a:ext cx="4908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2"/>
                </a:solidFill>
                <a:latin typeface="Bebas" pitchFamily="2" charset="0"/>
              </a:rPr>
              <a:t> 3</a:t>
            </a:r>
            <a:endParaRPr lang="id-ID" sz="2800" b="1" dirty="0">
              <a:solidFill>
                <a:schemeClr val="bg2"/>
              </a:solidFill>
              <a:latin typeface="Bebas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01507" y="5038695"/>
            <a:ext cx="14983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Conclusio</a:t>
            </a:r>
            <a:r>
              <a:rPr lang="fr-FR" b="1" dirty="0" smtClean="0">
                <a:solidFill>
                  <a:schemeClr val="tx1"/>
                </a:solidFill>
                <a:latin typeface="Sylfaen" panose="010A0502050306030303" pitchFamily="18" charset="0"/>
              </a:rPr>
              <a:t>n</a:t>
            </a:r>
            <a:endParaRPr lang="id-ID" b="1" dirty="0">
              <a:solidFill>
                <a:schemeClr val="tx1"/>
              </a:solidFill>
              <a:latin typeface="Sylfaen" panose="010A0502050306030303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684493" y="1618383"/>
            <a:ext cx="2670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C</a:t>
            </a:r>
            <a:r>
              <a:rPr lang="fr-FR" b="1" dirty="0" smtClean="0">
                <a:solidFill>
                  <a:schemeClr val="tx1"/>
                </a:solidFill>
                <a:latin typeface="Sylfaen" pitchFamily="18" charset="0"/>
              </a:rPr>
              <a:t>ontexte </a:t>
            </a:r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international</a:t>
            </a:r>
          </a:p>
          <a:p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2379557" y="2800440"/>
            <a:ext cx="5280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Sylfaen" pitchFamily="18" charset="0"/>
              </a:rPr>
              <a:t>Situation </a:t>
            </a:r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macroéconomique nationale en 2018</a:t>
            </a:r>
          </a:p>
          <a:p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2243445" y="3973019"/>
            <a:ext cx="5552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P</a:t>
            </a:r>
            <a:r>
              <a:rPr lang="fr-FR" b="1" dirty="0" smtClean="0">
                <a:solidFill>
                  <a:schemeClr val="tx1"/>
                </a:solidFill>
                <a:latin typeface="Sylfaen" pitchFamily="18" charset="0"/>
              </a:rPr>
              <a:t>erspectives </a:t>
            </a:r>
            <a:r>
              <a:rPr lang="fr-FR" b="1" dirty="0">
                <a:solidFill>
                  <a:schemeClr val="tx1"/>
                </a:solidFill>
                <a:latin typeface="Sylfaen" pitchFamily="18" charset="0"/>
              </a:rPr>
              <a:t>de l’économie nationale en 2019</a:t>
            </a:r>
          </a:p>
        </p:txBody>
      </p:sp>
      <p:sp>
        <p:nvSpPr>
          <p:cNvPr id="21" name="Freeform 46"/>
          <p:cNvSpPr>
            <a:spLocks noEditPoints="1"/>
          </p:cNvSpPr>
          <p:nvPr/>
        </p:nvSpPr>
        <p:spPr bwMode="auto">
          <a:xfrm rot="16200000">
            <a:off x="1348979" y="1534037"/>
            <a:ext cx="562073" cy="553935"/>
          </a:xfrm>
          <a:custGeom>
            <a:avLst/>
            <a:gdLst>
              <a:gd name="T0" fmla="*/ 183 w 367"/>
              <a:gd name="T1" fmla="*/ 17 h 367"/>
              <a:gd name="T2" fmla="*/ 350 w 367"/>
              <a:gd name="T3" fmla="*/ 183 h 367"/>
              <a:gd name="T4" fmla="*/ 183 w 367"/>
              <a:gd name="T5" fmla="*/ 350 h 367"/>
              <a:gd name="T6" fmla="*/ 16 w 367"/>
              <a:gd name="T7" fmla="*/ 183 h 367"/>
              <a:gd name="T8" fmla="*/ 183 w 367"/>
              <a:gd name="T9" fmla="*/ 17 h 367"/>
              <a:gd name="T10" fmla="*/ 183 w 367"/>
              <a:gd name="T11" fmla="*/ 0 h 367"/>
              <a:gd name="T12" fmla="*/ 0 w 367"/>
              <a:gd name="T13" fmla="*/ 183 h 367"/>
              <a:gd name="T14" fmla="*/ 183 w 367"/>
              <a:gd name="T15" fmla="*/ 367 h 367"/>
              <a:gd name="T16" fmla="*/ 367 w 367"/>
              <a:gd name="T17" fmla="*/ 183 h 367"/>
              <a:gd name="T18" fmla="*/ 183 w 367"/>
              <a:gd name="T19" fmla="*/ 0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7" h="367">
                <a:moveTo>
                  <a:pt x="183" y="17"/>
                </a:moveTo>
                <a:cubicBezTo>
                  <a:pt x="275" y="17"/>
                  <a:pt x="350" y="91"/>
                  <a:pt x="350" y="183"/>
                </a:cubicBezTo>
                <a:cubicBezTo>
                  <a:pt x="350" y="275"/>
                  <a:pt x="275" y="350"/>
                  <a:pt x="183" y="350"/>
                </a:cubicBezTo>
                <a:cubicBezTo>
                  <a:pt x="91" y="350"/>
                  <a:pt x="16" y="275"/>
                  <a:pt x="16" y="183"/>
                </a:cubicBezTo>
                <a:cubicBezTo>
                  <a:pt x="16" y="91"/>
                  <a:pt x="91" y="17"/>
                  <a:pt x="183" y="17"/>
                </a:cubicBezTo>
                <a:moveTo>
                  <a:pt x="183" y="0"/>
                </a:moveTo>
                <a:cubicBezTo>
                  <a:pt x="82" y="0"/>
                  <a:pt x="0" y="82"/>
                  <a:pt x="0" y="183"/>
                </a:cubicBezTo>
                <a:cubicBezTo>
                  <a:pt x="0" y="285"/>
                  <a:pt x="82" y="367"/>
                  <a:pt x="183" y="367"/>
                </a:cubicBezTo>
                <a:cubicBezTo>
                  <a:pt x="285" y="367"/>
                  <a:pt x="367" y="285"/>
                  <a:pt x="367" y="183"/>
                </a:cubicBezTo>
                <a:cubicBezTo>
                  <a:pt x="367" y="82"/>
                  <a:pt x="285" y="0"/>
                  <a:pt x="18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2" name="Freeform 46"/>
          <p:cNvSpPr>
            <a:spLocks noEditPoints="1"/>
          </p:cNvSpPr>
          <p:nvPr/>
        </p:nvSpPr>
        <p:spPr bwMode="auto">
          <a:xfrm rot="16200000">
            <a:off x="1277462" y="3803773"/>
            <a:ext cx="562073" cy="553935"/>
          </a:xfrm>
          <a:custGeom>
            <a:avLst/>
            <a:gdLst>
              <a:gd name="T0" fmla="*/ 183 w 367"/>
              <a:gd name="T1" fmla="*/ 17 h 367"/>
              <a:gd name="T2" fmla="*/ 350 w 367"/>
              <a:gd name="T3" fmla="*/ 183 h 367"/>
              <a:gd name="T4" fmla="*/ 183 w 367"/>
              <a:gd name="T5" fmla="*/ 350 h 367"/>
              <a:gd name="T6" fmla="*/ 16 w 367"/>
              <a:gd name="T7" fmla="*/ 183 h 367"/>
              <a:gd name="T8" fmla="*/ 183 w 367"/>
              <a:gd name="T9" fmla="*/ 17 h 367"/>
              <a:gd name="T10" fmla="*/ 183 w 367"/>
              <a:gd name="T11" fmla="*/ 0 h 367"/>
              <a:gd name="T12" fmla="*/ 0 w 367"/>
              <a:gd name="T13" fmla="*/ 183 h 367"/>
              <a:gd name="T14" fmla="*/ 183 w 367"/>
              <a:gd name="T15" fmla="*/ 367 h 367"/>
              <a:gd name="T16" fmla="*/ 367 w 367"/>
              <a:gd name="T17" fmla="*/ 183 h 367"/>
              <a:gd name="T18" fmla="*/ 183 w 367"/>
              <a:gd name="T19" fmla="*/ 0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7" h="367">
                <a:moveTo>
                  <a:pt x="183" y="17"/>
                </a:moveTo>
                <a:cubicBezTo>
                  <a:pt x="275" y="17"/>
                  <a:pt x="350" y="91"/>
                  <a:pt x="350" y="183"/>
                </a:cubicBezTo>
                <a:cubicBezTo>
                  <a:pt x="350" y="275"/>
                  <a:pt x="275" y="350"/>
                  <a:pt x="183" y="350"/>
                </a:cubicBezTo>
                <a:cubicBezTo>
                  <a:pt x="91" y="350"/>
                  <a:pt x="16" y="275"/>
                  <a:pt x="16" y="183"/>
                </a:cubicBezTo>
                <a:cubicBezTo>
                  <a:pt x="16" y="91"/>
                  <a:pt x="91" y="17"/>
                  <a:pt x="183" y="17"/>
                </a:cubicBezTo>
                <a:moveTo>
                  <a:pt x="183" y="0"/>
                </a:moveTo>
                <a:cubicBezTo>
                  <a:pt x="82" y="0"/>
                  <a:pt x="0" y="82"/>
                  <a:pt x="0" y="183"/>
                </a:cubicBezTo>
                <a:cubicBezTo>
                  <a:pt x="0" y="285"/>
                  <a:pt x="82" y="367"/>
                  <a:pt x="183" y="367"/>
                </a:cubicBezTo>
                <a:cubicBezTo>
                  <a:pt x="285" y="367"/>
                  <a:pt x="367" y="285"/>
                  <a:pt x="367" y="183"/>
                </a:cubicBezTo>
                <a:cubicBezTo>
                  <a:pt x="367" y="82"/>
                  <a:pt x="285" y="0"/>
                  <a:pt x="18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131053327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3" name="TextBox 15"/>
          <p:cNvSpPr txBox="1"/>
          <p:nvPr/>
        </p:nvSpPr>
        <p:spPr>
          <a:xfrm>
            <a:off x="506387" y="3837136"/>
            <a:ext cx="2300677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Les dispositions de la loi de finances 2019</a:t>
            </a:r>
          </a:p>
        </p:txBody>
      </p:sp>
      <p:cxnSp>
        <p:nvCxnSpPr>
          <p:cNvPr id="4" name="Straight Connector 18"/>
          <p:cNvCxnSpPr/>
          <p:nvPr/>
        </p:nvCxnSpPr>
        <p:spPr>
          <a:xfrm>
            <a:off x="4372766" y="4309092"/>
            <a:ext cx="0" cy="97200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19"/>
          <p:cNvSpPr/>
          <p:nvPr/>
        </p:nvSpPr>
        <p:spPr>
          <a:xfrm>
            <a:off x="4306501" y="5328589"/>
            <a:ext cx="84841" cy="74403"/>
          </a:xfrm>
          <a:prstGeom prst="ellipse">
            <a:avLst/>
          </a:prstGeom>
          <a:solidFill>
            <a:schemeClr val="accent6"/>
          </a:solidFill>
          <a:ln w="22225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6" name="Straight Connector 20"/>
          <p:cNvCxnSpPr/>
          <p:nvPr/>
        </p:nvCxnSpPr>
        <p:spPr>
          <a:xfrm>
            <a:off x="4366528" y="5413431"/>
            <a:ext cx="393569" cy="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116950" y="4005335"/>
            <a:ext cx="644081" cy="672275"/>
          </a:xfrm>
          <a:prstGeom prst="ellipse">
            <a:avLst/>
          </a:prstGeom>
          <a:solidFill>
            <a:srgbClr val="8A285B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800041" y="5033361"/>
            <a:ext cx="650332" cy="651635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9" name="Rectangle 8"/>
          <p:cNvSpPr/>
          <p:nvPr/>
        </p:nvSpPr>
        <p:spPr>
          <a:xfrm>
            <a:off x="5662845" y="4897513"/>
            <a:ext cx="3067303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 cours de pétrole aux alentours de 67$/Baril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98255" y="2501101"/>
            <a:ext cx="303189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Ralentissement </a:t>
            </a: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 la demande mondiale adressée au Maroc </a:t>
            </a: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à 3,6%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282921" y="4109482"/>
            <a:ext cx="31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3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945621" y="5134957"/>
            <a:ext cx="224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4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3" name="Oval 6"/>
          <p:cNvSpPr/>
          <p:nvPr/>
        </p:nvSpPr>
        <p:spPr>
          <a:xfrm>
            <a:off x="4324107" y="2188285"/>
            <a:ext cx="84842" cy="84842"/>
          </a:xfrm>
          <a:prstGeom prst="ellipse">
            <a:avLst/>
          </a:prstGeom>
          <a:solidFill>
            <a:schemeClr val="accent3"/>
          </a:solidFill>
          <a:ln w="22225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cxnSp>
        <p:nvCxnSpPr>
          <p:cNvPr id="14" name="Straight Connector 7"/>
          <p:cNvCxnSpPr/>
          <p:nvPr/>
        </p:nvCxnSpPr>
        <p:spPr>
          <a:xfrm>
            <a:off x="3930539" y="2230706"/>
            <a:ext cx="393569" cy="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8"/>
          <p:cNvCxnSpPr/>
          <p:nvPr/>
        </p:nvCxnSpPr>
        <p:spPr>
          <a:xfrm>
            <a:off x="4366528" y="2280787"/>
            <a:ext cx="0" cy="97200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0"/>
          <p:cNvCxnSpPr/>
          <p:nvPr/>
        </p:nvCxnSpPr>
        <p:spPr>
          <a:xfrm>
            <a:off x="4408949" y="3270926"/>
            <a:ext cx="393569" cy="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2"/>
          <p:cNvSpPr txBox="1"/>
          <p:nvPr/>
        </p:nvSpPr>
        <p:spPr>
          <a:xfrm>
            <a:off x="414604" y="1680453"/>
            <a:ext cx="2682949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fr-F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Une campagne agricole 2018/2019  moyenne</a:t>
            </a:r>
          </a:p>
        </p:txBody>
      </p:sp>
      <p:cxnSp>
        <p:nvCxnSpPr>
          <p:cNvPr id="18" name="Straight Connector 13"/>
          <p:cNvCxnSpPr/>
          <p:nvPr/>
        </p:nvCxnSpPr>
        <p:spPr>
          <a:xfrm>
            <a:off x="4366528" y="3311584"/>
            <a:ext cx="0" cy="97200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7"/>
          <p:cNvCxnSpPr/>
          <p:nvPr/>
        </p:nvCxnSpPr>
        <p:spPr>
          <a:xfrm>
            <a:off x="3930539" y="4309092"/>
            <a:ext cx="393569" cy="0"/>
          </a:xfrm>
          <a:prstGeom prst="line">
            <a:avLst/>
          </a:prstGeom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3211481" y="1850511"/>
            <a:ext cx="680283" cy="74139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841293" y="2887821"/>
            <a:ext cx="754380" cy="754380"/>
          </a:xfrm>
          <a:prstGeom prst="ellipse">
            <a:avLst/>
          </a:prstGeom>
          <a:noFill/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2" name="ZoneTexte 21"/>
          <p:cNvSpPr txBox="1"/>
          <p:nvPr/>
        </p:nvSpPr>
        <p:spPr>
          <a:xfrm>
            <a:off x="5058103" y="3043839"/>
            <a:ext cx="224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2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895366" y="2930464"/>
            <a:ext cx="659623" cy="66909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3065074" y="3963125"/>
            <a:ext cx="754380" cy="754380"/>
          </a:xfrm>
          <a:prstGeom prst="ellipse">
            <a:avLst/>
          </a:prstGeom>
          <a:noFill/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4756452" y="4987905"/>
            <a:ext cx="754380" cy="754380"/>
          </a:xfrm>
          <a:prstGeom prst="ellipse">
            <a:avLst/>
          </a:prstGeom>
          <a:noFill/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6" name="ZoneTexte 25"/>
          <p:cNvSpPr txBox="1"/>
          <p:nvPr/>
        </p:nvSpPr>
        <p:spPr>
          <a:xfrm>
            <a:off x="3372633" y="2003619"/>
            <a:ext cx="388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1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058103" y="3021954"/>
            <a:ext cx="350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2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3168562" y="1837529"/>
            <a:ext cx="745872" cy="754380"/>
          </a:xfrm>
          <a:prstGeom prst="ellipse">
            <a:avLst/>
          </a:prstGeom>
          <a:noFill/>
          <a:ln w="22225">
            <a:solidFill>
              <a:schemeClr val="tx1">
                <a:lumMod val="40000"/>
                <a:lumOff val="60000"/>
              </a:schemeClr>
            </a:solidFill>
            <a:prstDash val="sysDot"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 dirty="0"/>
          </a:p>
        </p:txBody>
      </p:sp>
      <p:sp>
        <p:nvSpPr>
          <p:cNvPr id="29" name="Oval 16"/>
          <p:cNvSpPr/>
          <p:nvPr/>
        </p:nvSpPr>
        <p:spPr>
          <a:xfrm>
            <a:off x="4335474" y="4264911"/>
            <a:ext cx="84842" cy="84842"/>
          </a:xfrm>
          <a:prstGeom prst="ellipse">
            <a:avLst/>
          </a:prstGeom>
          <a:solidFill>
            <a:schemeClr val="accent5"/>
          </a:solidFill>
          <a:ln w="22225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0" name="Oval 9"/>
          <p:cNvSpPr/>
          <p:nvPr/>
        </p:nvSpPr>
        <p:spPr>
          <a:xfrm>
            <a:off x="4293054" y="3239765"/>
            <a:ext cx="84842" cy="84842"/>
          </a:xfrm>
          <a:prstGeom prst="ellipse">
            <a:avLst/>
          </a:prstGeom>
          <a:solidFill>
            <a:schemeClr val="accent4"/>
          </a:solidFill>
          <a:ln w="22225"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1" name="ZoneTexte 30"/>
          <p:cNvSpPr txBox="1"/>
          <p:nvPr/>
        </p:nvSpPr>
        <p:spPr>
          <a:xfrm>
            <a:off x="1596142" y="1083744"/>
            <a:ext cx="6598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chemeClr val="tx1"/>
                </a:solidFill>
              </a:rPr>
              <a:t>Hypothèses retenues pour les perspectives de l’année 2019: </a:t>
            </a:r>
            <a:endParaRPr lang="fr-FR" sz="16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989695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 animBg="1"/>
      <p:bldP spid="17" grpId="0"/>
      <p:bldP spid="20" grpId="0" animBg="1"/>
      <p:bldP spid="21" grpId="0" animBg="1"/>
      <p:bldP spid="23" grpId="0" animBg="1"/>
      <p:bldP spid="24" grpId="0" animBg="1"/>
      <p:bldP spid="25" grpId="0" animBg="1"/>
      <p:bldP spid="27" grpId="0"/>
      <p:bldP spid="28" grpId="0" animBg="1"/>
      <p:bldP spid="29" grpId="0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="" xmlns:p14="http://schemas.microsoft.com/office/powerpoint/2010/main" val="3237412041"/>
              </p:ext>
            </p:extLst>
          </p:nvPr>
        </p:nvGraphicFramePr>
        <p:xfrm>
          <a:off x="107504" y="1052736"/>
          <a:ext cx="875077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68161074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835696" y="980728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Maintien de la contribution </a:t>
            </a:r>
            <a:r>
              <a:rPr lang="fr-FR" b="1" dirty="0">
                <a:solidFill>
                  <a:schemeClr val="tx1"/>
                </a:solidFill>
              </a:rPr>
              <a:t>négative de la demande extérieure à </a:t>
            </a:r>
            <a:r>
              <a:rPr lang="fr-FR" b="1" dirty="0" smtClean="0">
                <a:solidFill>
                  <a:schemeClr val="tx1"/>
                </a:solidFill>
              </a:rPr>
              <a:t>la croissance du PIB</a:t>
            </a:r>
            <a:endParaRPr lang="fr-FR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="" xmlns:p14="http://schemas.microsoft.com/office/powerpoint/2010/main" val="2042866298"/>
              </p:ext>
            </p:extLst>
          </p:nvPr>
        </p:nvGraphicFramePr>
        <p:xfrm>
          <a:off x="899592" y="1412776"/>
          <a:ext cx="7544320" cy="4701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82100730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graphicFrame>
        <p:nvGraphicFramePr>
          <p:cNvPr id="8" name="Graphique 7"/>
          <p:cNvGraphicFramePr/>
          <p:nvPr>
            <p:extLst>
              <p:ext uri="{D42A27DB-BD31-4B8C-83A1-F6EECF244321}">
                <p14:modId xmlns="" xmlns:p14="http://schemas.microsoft.com/office/powerpoint/2010/main" val="1173367659"/>
              </p:ext>
            </p:extLst>
          </p:nvPr>
        </p:nvGraphicFramePr>
        <p:xfrm>
          <a:off x="179512" y="1268760"/>
          <a:ext cx="871296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88565637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="" xmlns:p14="http://schemas.microsoft.com/office/powerpoint/2010/main" val="1746960763"/>
              </p:ext>
            </p:extLst>
          </p:nvPr>
        </p:nvGraphicFramePr>
        <p:xfrm>
          <a:off x="827584" y="1196752"/>
          <a:ext cx="763284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90653137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331640" y="1268760"/>
            <a:ext cx="680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Léger repli des niveaux des épargnes intérieure et nationale</a:t>
            </a:r>
          </a:p>
          <a:p>
            <a:pPr algn="ctr"/>
            <a:endParaRPr lang="fr-FR" b="1" u="sng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="" xmlns:p14="http://schemas.microsoft.com/office/powerpoint/2010/main" val="1447546356"/>
              </p:ext>
            </p:extLst>
          </p:nvPr>
        </p:nvGraphicFramePr>
        <p:xfrm>
          <a:off x="2022566" y="2060848"/>
          <a:ext cx="5697744" cy="3591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63351827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="" xmlns:p14="http://schemas.microsoft.com/office/powerpoint/2010/main" val="4172546655"/>
              </p:ext>
            </p:extLst>
          </p:nvPr>
        </p:nvGraphicFramePr>
        <p:xfrm>
          <a:off x="323528" y="980728"/>
          <a:ext cx="8462744" cy="5388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52932121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1180148" y="3096632"/>
            <a:ext cx="6783706" cy="664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4400" dirty="0" smtClean="0">
                <a:solidFill>
                  <a:schemeClr val="tx1"/>
                </a:solidFill>
                <a:latin typeface="Algerian" panose="04020705040A02060702" pitchFamily="82" charset="0"/>
                <a:cs typeface="Aharoni" panose="02010803020104030203" pitchFamily="2" charset="-79"/>
              </a:rPr>
              <a:t>Merci pour votre attention </a:t>
            </a:r>
            <a:endParaRPr lang="id-ID" sz="4400" dirty="0">
              <a:solidFill>
                <a:schemeClr val="tx1"/>
              </a:solidFill>
              <a:latin typeface="Algerian" panose="04020705040A02060702" pitchFamily="82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934611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827584" y="2780928"/>
            <a:ext cx="7429552" cy="1143000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z="2800" dirty="0">
                <a:solidFill>
                  <a:schemeClr val="bg1"/>
                </a:solidFill>
                <a:latin typeface="Sylfaen" pitchFamily="18" charset="0"/>
              </a:rPr>
              <a:t>Contexte International</a:t>
            </a:r>
          </a:p>
        </p:txBody>
      </p:sp>
    </p:spTree>
    <p:extLst>
      <p:ext uri="{BB962C8B-B14F-4D97-AF65-F5344CB8AC3E}">
        <p14:creationId xmlns="" xmlns:p14="http://schemas.microsoft.com/office/powerpoint/2010/main" val="149592495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3" name="TextBox 10"/>
          <p:cNvSpPr txBox="1"/>
          <p:nvPr/>
        </p:nvSpPr>
        <p:spPr>
          <a:xfrm>
            <a:off x="986532" y="5569593"/>
            <a:ext cx="914602" cy="285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fr-FR" sz="1400" b="1" dirty="0" smtClean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Monde</a:t>
            </a:r>
            <a:endParaRPr lang="id-ID" b="1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TextBox 11"/>
          <p:cNvSpPr txBox="1"/>
          <p:nvPr/>
        </p:nvSpPr>
        <p:spPr>
          <a:xfrm>
            <a:off x="816370" y="4910837"/>
            <a:ext cx="1469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accent1"/>
                </a:solidFill>
                <a:latin typeface="+mn-lt"/>
              </a:rPr>
              <a:t>3,5%</a:t>
            </a:r>
            <a:endParaRPr lang="en-US" sz="40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5" name="TextBox 13"/>
          <p:cNvSpPr txBox="1"/>
          <p:nvPr/>
        </p:nvSpPr>
        <p:spPr>
          <a:xfrm>
            <a:off x="2843808" y="5618723"/>
            <a:ext cx="2493862" cy="28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400" b="1" dirty="0" smtClean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Pays avancés</a:t>
            </a:r>
            <a:endParaRPr lang="id-ID" sz="1400" b="1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TextBox 14"/>
          <p:cNvSpPr txBox="1"/>
          <p:nvPr/>
        </p:nvSpPr>
        <p:spPr>
          <a:xfrm>
            <a:off x="3646830" y="4932528"/>
            <a:ext cx="163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2</a:t>
            </a:r>
            <a:r>
              <a:rPr lang="id-ID" sz="40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%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TextBox 16"/>
          <p:cNvSpPr txBox="1"/>
          <p:nvPr/>
        </p:nvSpPr>
        <p:spPr>
          <a:xfrm>
            <a:off x="5928520" y="5616242"/>
            <a:ext cx="24938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400" b="1" dirty="0" smtClean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Pays émergents et en développement</a:t>
            </a:r>
            <a:endParaRPr lang="id-ID" sz="1400" b="1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TextBox 17"/>
          <p:cNvSpPr txBox="1"/>
          <p:nvPr/>
        </p:nvSpPr>
        <p:spPr>
          <a:xfrm>
            <a:off x="6488400" y="4954549"/>
            <a:ext cx="163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4,2%</a:t>
            </a:r>
            <a:endParaRPr lang="en-US" sz="40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9" name="Graphique 8"/>
          <p:cNvGraphicFramePr/>
          <p:nvPr>
            <p:extLst>
              <p:ext uri="{D42A27DB-BD31-4B8C-83A1-F6EECF244321}">
                <p14:modId xmlns="" xmlns:p14="http://schemas.microsoft.com/office/powerpoint/2010/main" val="2403250110"/>
              </p:ext>
            </p:extLst>
          </p:nvPr>
        </p:nvGraphicFramePr>
        <p:xfrm>
          <a:off x="411866" y="692696"/>
          <a:ext cx="8171983" cy="3661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10"/>
          <p:cNvSpPr txBox="1"/>
          <p:nvPr/>
        </p:nvSpPr>
        <p:spPr>
          <a:xfrm>
            <a:off x="2272693" y="4616204"/>
            <a:ext cx="4638283" cy="295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fr-FR" sz="2000" b="1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C</a:t>
            </a:r>
            <a:r>
              <a:rPr lang="fr-FR" sz="2000" b="1" dirty="0" smtClean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roissance économique en 2019:</a:t>
            </a:r>
            <a:endParaRPr lang="id-ID" sz="2000" b="1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1866" y="602475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100" b="1" dirty="0">
                <a:solidFill>
                  <a:schemeClr val="tx1"/>
                </a:solidFill>
              </a:rPr>
              <a:t>Source : Banque </a:t>
            </a:r>
            <a:r>
              <a:rPr lang="fr-FR" sz="1100" b="1" dirty="0" smtClean="0">
                <a:solidFill>
                  <a:schemeClr val="tx1"/>
                </a:solidFill>
              </a:rPr>
              <a:t>Mondiale, Janvier</a:t>
            </a:r>
            <a:r>
              <a:rPr lang="fr-FR" sz="1100" b="1" dirty="0" smtClean="0"/>
              <a:t> </a:t>
            </a:r>
            <a:r>
              <a:rPr lang="fr-FR" sz="1100" b="1" dirty="0" smtClean="0">
                <a:solidFill>
                  <a:schemeClr val="tx1"/>
                </a:solidFill>
              </a:rPr>
              <a:t>2019</a:t>
            </a:r>
            <a:endParaRPr lang="fr-FR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756068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="" xmlns:p14="http://schemas.microsoft.com/office/powerpoint/2010/main" val="2772607755"/>
              </p:ext>
            </p:extLst>
          </p:nvPr>
        </p:nvGraphicFramePr>
        <p:xfrm>
          <a:off x="755576" y="836712"/>
          <a:ext cx="7701041" cy="5079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411866" y="602475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100" b="1" dirty="0">
                <a:solidFill>
                  <a:schemeClr val="tx1"/>
                </a:solidFill>
              </a:rPr>
              <a:t>Source : Banque </a:t>
            </a:r>
            <a:r>
              <a:rPr lang="fr-FR" sz="1100" b="1" dirty="0" smtClean="0">
                <a:solidFill>
                  <a:schemeClr val="tx1"/>
                </a:solidFill>
              </a:rPr>
              <a:t>Mondiale, Janvier</a:t>
            </a:r>
            <a:r>
              <a:rPr lang="fr-FR" sz="1100" b="1" dirty="0" smtClean="0"/>
              <a:t>  </a:t>
            </a:r>
            <a:r>
              <a:rPr lang="fr-FR" sz="1100" b="1" dirty="0" smtClean="0">
                <a:solidFill>
                  <a:schemeClr val="tx1"/>
                </a:solidFill>
              </a:rPr>
              <a:t>2019</a:t>
            </a:r>
            <a:endParaRPr lang="fr-FR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124017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79512" y="1052736"/>
            <a:ext cx="871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Baisse du prix de pétrole et léger ralentissement des cours des matières premières</a:t>
            </a:r>
            <a:r>
              <a:rPr lang="fr-FR" sz="2000" b="1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r>
              <a:rPr lang="fr-FR" sz="2000" b="1" dirty="0" smtClean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non énergétiques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2339" y="6093296"/>
            <a:ext cx="31432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tx1"/>
                </a:solidFill>
              </a:rPr>
              <a:t>Source : Banque Mondiale, Janvier</a:t>
            </a:r>
            <a:r>
              <a:rPr lang="fr-FR" sz="1000" b="1" dirty="0" smtClean="0"/>
              <a:t> </a:t>
            </a:r>
            <a:r>
              <a:rPr lang="fr-FR" sz="1000" b="1" dirty="0" smtClean="0">
                <a:solidFill>
                  <a:schemeClr val="tx1"/>
                </a:solidFill>
              </a:rPr>
              <a:t>2019</a:t>
            </a:r>
            <a:endParaRPr lang="fr-FR" sz="9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Graphique 4"/>
          <p:cNvGraphicFramePr/>
          <p:nvPr>
            <p:extLst>
              <p:ext uri="{D42A27DB-BD31-4B8C-83A1-F6EECF244321}">
                <p14:modId xmlns="" xmlns:p14="http://schemas.microsoft.com/office/powerpoint/2010/main" val="3569307609"/>
              </p:ext>
            </p:extLst>
          </p:nvPr>
        </p:nvGraphicFramePr>
        <p:xfrm>
          <a:off x="-15429" y="2078372"/>
          <a:ext cx="4415709" cy="3447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>
            <p:extLst>
              <p:ext uri="{D42A27DB-BD31-4B8C-83A1-F6EECF244321}">
                <p14:modId xmlns="" xmlns:p14="http://schemas.microsoft.com/office/powerpoint/2010/main" val="4001624387"/>
              </p:ext>
            </p:extLst>
          </p:nvPr>
        </p:nvGraphicFramePr>
        <p:xfrm>
          <a:off x="4555358" y="2060848"/>
          <a:ext cx="4556570" cy="3433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72750664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785786" y="6072206"/>
            <a:ext cx="33541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solidFill>
                  <a:schemeClr val="tx1"/>
                </a:solidFill>
              </a:rPr>
              <a:t>Source : HCP &amp; Banque Mondiale, Janvier 2019</a:t>
            </a:r>
            <a:endParaRPr lang="fr-FR" sz="9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Graphique 8"/>
          <p:cNvGraphicFramePr/>
          <p:nvPr>
            <p:extLst>
              <p:ext uri="{D42A27DB-BD31-4B8C-83A1-F6EECF244321}">
                <p14:modId xmlns="" xmlns:p14="http://schemas.microsoft.com/office/powerpoint/2010/main" val="4137014508"/>
              </p:ext>
            </p:extLst>
          </p:nvPr>
        </p:nvGraphicFramePr>
        <p:xfrm>
          <a:off x="251520" y="980728"/>
          <a:ext cx="8136904" cy="5091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16398938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827584" y="2852936"/>
            <a:ext cx="7429552" cy="1143000"/>
          </a:xfrm>
          <a:prstGeom prst="roundRect">
            <a:avLst/>
          </a:prstGeom>
          <a:solidFill>
            <a:schemeClr val="tx2"/>
          </a:solidFill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>
                <a:solidFill>
                  <a:schemeClr val="bg1"/>
                </a:solidFill>
                <a:latin typeface="Sylfaen" pitchFamily="18" charset="0"/>
              </a:rPr>
              <a:t>Situation macroéconomique nationale en 2018</a:t>
            </a:r>
          </a:p>
        </p:txBody>
      </p:sp>
    </p:spTree>
    <p:extLst>
      <p:ext uri="{BB962C8B-B14F-4D97-AF65-F5344CB8AC3E}">
        <p14:creationId xmlns="" xmlns:p14="http://schemas.microsoft.com/office/powerpoint/2010/main" val="345996388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8D417F-D726-4646-B5D2-024C9BD94A87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graphicFrame>
        <p:nvGraphicFramePr>
          <p:cNvPr id="3" name="Graphique 2"/>
          <p:cNvGraphicFramePr/>
          <p:nvPr>
            <p:extLst>
              <p:ext uri="{D42A27DB-BD31-4B8C-83A1-F6EECF244321}">
                <p14:modId xmlns="" xmlns:p14="http://schemas.microsoft.com/office/powerpoint/2010/main" val="755972687"/>
              </p:ext>
            </p:extLst>
          </p:nvPr>
        </p:nvGraphicFramePr>
        <p:xfrm>
          <a:off x="322728" y="980728"/>
          <a:ext cx="8641759" cy="512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11522519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p_model">
  <a:themeElements>
    <a:clrScheme name="Personnalisé 4">
      <a:dk1>
        <a:sysClr val="windowText" lastClr="000000"/>
      </a:dk1>
      <a:lt1>
        <a:sysClr val="window" lastClr="FFFFFF"/>
      </a:lt1>
      <a:dk2>
        <a:srgbClr val="7B7B7B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A5A5A5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hcp presentationt</Template>
  <TotalTime>11877</TotalTime>
  <Words>508</Words>
  <Application>Microsoft Office PowerPoint</Application>
  <PresentationFormat>Affichage à l'écran (4:3)</PresentationFormat>
  <Paragraphs>121</Paragraphs>
  <Slides>27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hcp_model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hp</cp:lastModifiedBy>
  <cp:revision>1146</cp:revision>
  <dcterms:created xsi:type="dcterms:W3CDTF">2008-03-11T16:08:11Z</dcterms:created>
  <dcterms:modified xsi:type="dcterms:W3CDTF">2019-01-16T19:53:34Z</dcterms:modified>
</cp:coreProperties>
</file>