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318" r:id="rId2"/>
    <p:sldId id="315" r:id="rId3"/>
    <p:sldId id="316" r:id="rId4"/>
    <p:sldId id="317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400" u="sng" kern="1200">
        <a:solidFill>
          <a:srgbClr val="F18E00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3300"/>
    <a:srgbClr val="CCFF99"/>
    <a:srgbClr val="D6D7C7"/>
    <a:srgbClr val="080808"/>
    <a:srgbClr val="FFFF00"/>
    <a:srgbClr val="663300"/>
    <a:srgbClr val="00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84" autoAdjust="0"/>
    <p:restoredTop sz="94803" autoAdjust="0"/>
  </p:normalViewPr>
  <p:slideViewPr>
    <p:cSldViewPr>
      <p:cViewPr>
        <p:scale>
          <a:sx n="100" d="100"/>
          <a:sy n="100" d="100"/>
        </p:scale>
        <p:origin x="-336" y="1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6931156-99EF-4E28-893D-3C646CD4A9F9}" type="datetime1">
              <a:rPr lang="fr-FR"/>
              <a:pPr>
                <a:defRPr/>
              </a:pPr>
              <a:t>02/05/2015</a:t>
            </a:fld>
            <a:endParaRPr lang="fr-FR" dirty="0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atelier </a:t>
            </a:r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D5759DD-39A9-4CE6-A321-16D91A26F28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26CC6F80-76D8-41E9-9F42-1C857AB2A45A}" type="datetime1">
              <a:rPr lang="fr-FR"/>
              <a:pPr>
                <a:defRPr/>
              </a:pPr>
              <a:t>02/05/2015</a:t>
            </a:fld>
            <a:endParaRPr lang="fr-FR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Click to edit Master text styles</a:t>
            </a:r>
          </a:p>
          <a:p>
            <a:pPr lvl="1"/>
            <a:r>
              <a:rPr lang="fr-FR" noProof="0" smtClean="0"/>
              <a:t>Second level</a:t>
            </a:r>
          </a:p>
          <a:p>
            <a:pPr lvl="2"/>
            <a:r>
              <a:rPr lang="fr-FR" noProof="0" smtClean="0"/>
              <a:t>Third level</a:t>
            </a:r>
          </a:p>
          <a:p>
            <a:pPr lvl="3"/>
            <a:r>
              <a:rPr lang="fr-FR" noProof="0" smtClean="0"/>
              <a:t>Fourth level</a:t>
            </a:r>
          </a:p>
          <a:p>
            <a:pPr lvl="4"/>
            <a:r>
              <a:rPr lang="fr-FR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FR"/>
              <a:t>atelier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E2E9738B-A833-4595-BFC7-B075E59396D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b="1" u="none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21063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 sz="1800" u="none" dirty="0">
              <a:latin typeface="Arial" charset="0"/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>
          <a:xfrm>
            <a:off x="-1470025" y="6513513"/>
            <a:ext cx="2566988" cy="274637"/>
          </a:xfrm>
        </p:spPr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F3E69B85-6F14-4830-B379-7F34AE2B3EC7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9063" y="6513513"/>
            <a:ext cx="1384300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528ED-D8F2-44F0-A0BF-7EF99A2EDC4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27DF4-A76F-4282-87CB-362DC2BC4B4E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EB502-33FC-4AAF-9712-E91532E68C0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0C83-C81D-457E-8BF2-30AF75EF32B6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BF41-B25E-43CE-919D-1FCB5FF223B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 dirty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D8446-41A3-457D-BADE-3ED069DA6EAE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18973-0757-4181-8F23-7AAA9F0F112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15E62-3772-4B34-8BB1-88CE27A4F082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990CB-421C-4CC4-9770-E5006782B79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AFE31D-E14D-42C2-994E-9C3AF08EEB6C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D688A-97B1-4191-9225-B59C0EF67C5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8C601-46CE-4F02-9FAE-300937E2B683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45D79-2866-45FF-A4E4-6FFDA9BB068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5EDB-810D-4E34-91D0-739F199D754F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5D12C-E40C-4FA1-B0DC-246540A2666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FAC7B-AA3E-4ACA-A0EC-66FC941707F8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1B12B-C33D-47EF-9C27-625BB14BC96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716AE-2AFE-412B-8821-10EE2C6A3745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4BF6F-8610-4EF6-A5AC-9944A108B324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A2C9C-A6D8-4DA9-8A00-7881308A4527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90147-6C03-4804-B29C-60F0CED7B5D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73B7E-5B67-4419-9A2D-3842948A1B9E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3395D-2FD6-4450-81C9-97983C65C01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99AB4-81BA-4806-9CCF-F31FCDB2CFFB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237F8-8B3B-44EB-B64B-327A0791D05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Ovr>
    <a:masterClrMapping/>
  </p:clrMapOvr>
  <p:transition spd="slow"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1" name="Picture 3" descr="contenu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48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b="1" u="none" dirty="0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25669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 u="none">
                <a:latin typeface="Century Gothic" pitchFamily="34" charset="0"/>
              </a:defRPr>
            </a:lvl1pPr>
          </a:lstStyle>
          <a:p>
            <a:pPr>
              <a:defRPr/>
            </a:pPr>
            <a:fld id="{2C369FA8-2B74-47D8-BAF7-EFF098BDC8CA}" type="datetime1">
              <a:rPr lang="fr-FR"/>
              <a:pPr>
                <a:defRPr/>
              </a:pPr>
              <a:t>02/05/2015</a:t>
            </a:fld>
            <a:r>
              <a:rPr lang="fr-FR" dirty="0"/>
              <a:t>Atelier des comptes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9063" y="6513513"/>
            <a:ext cx="13843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 u="none">
                <a:latin typeface="+mn-lt"/>
              </a:defRPr>
            </a:lvl1pPr>
          </a:lstStyle>
          <a:p>
            <a:pPr>
              <a:defRPr/>
            </a:pPr>
            <a:fld id="{C93925E1-3341-43BB-9BAB-3A0CFB66EDA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ransition spd="slow">
    <p:cover dir="r"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6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17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18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986EC72-D061-4D87-A6AA-C0F1B1C126E0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14388" y="2500313"/>
          <a:ext cx="7000925" cy="3238031"/>
        </p:xfrm>
        <a:graphic>
          <a:graphicData uri="http://schemas.openxmlformats.org/drawingml/2006/table">
            <a:tbl>
              <a:tblPr rtl="1"/>
              <a:tblGrid>
                <a:gridCol w="3324909"/>
                <a:gridCol w="965541"/>
                <a:gridCol w="965541"/>
                <a:gridCol w="862630"/>
                <a:gridCol w="882304"/>
              </a:tblGrid>
              <a:tr h="46740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المجاميع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2007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1998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الفرق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الفرق </a:t>
                      </a:r>
                      <a:r>
                        <a:rPr lang="ar-MA" sz="1400" b="1" dirty="0" err="1">
                          <a:latin typeface="Calibri"/>
                          <a:ea typeface="Calibri"/>
                          <a:cs typeface="Simplified Arabic"/>
                        </a:rPr>
                        <a:t>ب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</a:t>
                      </a:r>
                      <a:r>
                        <a:rPr lang="fr-FR" sz="14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الناتج الداخلي الإجمالي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647530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616254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31276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5,1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نفقات الاستهلاك النهائي للأسر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372865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360008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12857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3,6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911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نفقات الاستهلاك النهائي للإدارات العمومية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113412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112234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1178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1,0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30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نفقات الاستهلاك النهائي للمؤسسات غير الهادفة للربح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2339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2339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إجمالي تكوين رأس المال الثابت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208216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192573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15643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8,1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صادرات السلع والخدمات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223862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220302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3560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1,6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7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واردات السلع والخدمات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284366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276477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>
                          <a:latin typeface="Calibri"/>
                          <a:ea typeface="Calibri"/>
                          <a:cs typeface="Simplified Arabic"/>
                        </a:rPr>
                        <a:t>7889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200" b="1" dirty="0">
                          <a:latin typeface="Calibri"/>
                          <a:ea typeface="Calibri"/>
                          <a:cs typeface="Simplified Arabic"/>
                        </a:rPr>
                        <a:t>2,9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131" name="Rectangle 1"/>
          <p:cNvSpPr>
            <a:spLocks noChangeArrowheads="1"/>
          </p:cNvSpPr>
          <p:nvPr/>
        </p:nvSpPr>
        <p:spPr bwMode="auto">
          <a:xfrm>
            <a:off x="1643063" y="2071688"/>
            <a:ext cx="65722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rtl="1" eaLnBrk="0" hangingPunct="0"/>
            <a:r>
              <a:rPr lang="ar-MA" sz="2000" b="1">
                <a:latin typeface="Simplified Arabic" pitchFamily="18" charset="-78"/>
              </a:rPr>
              <a:t>إعادة تقييم أهم المجاميع الاقتصادية برسم سنة 2007 (بمليون درهم)</a:t>
            </a:r>
            <a:endParaRPr lang="ar-MA" sz="2000"/>
          </a:p>
        </p:txBody>
      </p:sp>
      <p:sp>
        <p:nvSpPr>
          <p:cNvPr id="3132" name="Titre 1"/>
          <p:cNvSpPr>
            <a:spLocks noGrp="1"/>
          </p:cNvSpPr>
          <p:nvPr>
            <p:ph type="title"/>
          </p:nvPr>
        </p:nvSpPr>
        <p:spPr>
          <a:xfrm>
            <a:off x="857250" y="1000125"/>
            <a:ext cx="6985000" cy="1285875"/>
          </a:xfrm>
        </p:spPr>
        <p:txBody>
          <a:bodyPr/>
          <a:lstStyle/>
          <a:p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تغيير سنة الأساس للحسابات الوطنية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2007 بدل 1998  </a:t>
            </a:r>
            <a:br>
              <a:rPr lang="ar-MA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 التأثير على أهم المجاميع </a:t>
            </a:r>
            <a:r>
              <a:rPr lang="fr-FR" sz="2400" smtClean="0">
                <a:latin typeface="Book Antiqua" pitchFamily="18" charset="0"/>
              </a:rPr>
              <a:t/>
            </a:r>
            <a:br>
              <a:rPr lang="fr-FR" sz="2400" smtClean="0">
                <a:latin typeface="Book Antiqua" pitchFamily="18" charset="0"/>
              </a:rPr>
            </a:br>
            <a:endParaRPr lang="ar-MA" sz="240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694017F-BA8A-4EAE-BB7A-8EDE4B2E284B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785762" y="3000375"/>
          <a:ext cx="7072363" cy="2501632"/>
        </p:xfrm>
        <a:graphic>
          <a:graphicData uri="http://schemas.openxmlformats.org/drawingml/2006/table">
            <a:tbl>
              <a:tblPr rtl="1"/>
              <a:tblGrid>
                <a:gridCol w="3049093"/>
                <a:gridCol w="1848633"/>
                <a:gridCol w="2174637"/>
              </a:tblGrid>
              <a:tr h="35719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السنوات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2007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1998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2008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5,9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5,6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2009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4,2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4,8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2010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3,8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3,6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2011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5,6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5,0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2012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3,0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2,7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40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متوسط 2008 - 2012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4,5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4,3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133" name="Rectangle 3"/>
          <p:cNvSpPr>
            <a:spLocks noChangeArrowheads="1"/>
          </p:cNvSpPr>
          <p:nvPr/>
        </p:nvSpPr>
        <p:spPr bwMode="auto">
          <a:xfrm>
            <a:off x="-142875" y="2357438"/>
            <a:ext cx="8072438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rtl="1" eaLnBrk="0" hangingPunct="0"/>
            <a:r>
              <a:rPr lang="ar-MA" sz="2000" b="1">
                <a:latin typeface="Arial" charset="0"/>
              </a:rPr>
              <a:t>إعادة تقييم النمو الاقتصادي السنوي (ب </a:t>
            </a:r>
            <a:r>
              <a:rPr lang="fr-FR" sz="2000" b="1">
                <a:latin typeface="Arial" charset="0"/>
              </a:rPr>
              <a:t>%</a:t>
            </a:r>
            <a:r>
              <a:rPr lang="ar-MA" sz="2000" b="1">
                <a:latin typeface="Arial" charset="0"/>
              </a:rPr>
              <a:t>)</a:t>
            </a:r>
            <a:endParaRPr lang="ar-MA" sz="2000">
              <a:latin typeface="Arial" charset="0"/>
            </a:endParaRPr>
          </a:p>
        </p:txBody>
      </p:sp>
      <p:sp>
        <p:nvSpPr>
          <p:cNvPr id="4134" name="Titre 1"/>
          <p:cNvSpPr>
            <a:spLocks noGrp="1"/>
          </p:cNvSpPr>
          <p:nvPr>
            <p:ph type="title"/>
          </p:nvPr>
        </p:nvSpPr>
        <p:spPr>
          <a:xfrm>
            <a:off x="857250" y="1000125"/>
            <a:ext cx="6985000" cy="1285875"/>
          </a:xfrm>
        </p:spPr>
        <p:txBody>
          <a:bodyPr/>
          <a:lstStyle/>
          <a:p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تغيير سنة الأساس للحسابات الوطنية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2007 بدل 1998  </a:t>
            </a:r>
            <a:br>
              <a:rPr lang="ar-MA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 التأثير على أهم المجاميع </a:t>
            </a:r>
            <a:r>
              <a:rPr lang="fr-FR" sz="2400" smtClean="0">
                <a:latin typeface="Book Antiqua" pitchFamily="18" charset="0"/>
              </a:rPr>
              <a:t/>
            </a:r>
            <a:br>
              <a:rPr lang="fr-FR" sz="2400" smtClean="0">
                <a:latin typeface="Book Antiqua" pitchFamily="18" charset="0"/>
              </a:rPr>
            </a:br>
            <a:endParaRPr lang="ar-MA" sz="240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A467600-3F41-4F55-AB95-4F3104EF1861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000076" y="2714625"/>
          <a:ext cx="7215237" cy="2976318"/>
        </p:xfrm>
        <a:graphic>
          <a:graphicData uri="http://schemas.openxmlformats.org/drawingml/2006/table">
            <a:tbl>
              <a:tblPr rtl="1"/>
              <a:tblGrid>
                <a:gridCol w="3414739"/>
                <a:gridCol w="1400164"/>
                <a:gridCol w="1370048"/>
                <a:gridCol w="1030286"/>
              </a:tblGrid>
              <a:tr h="517776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2007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1998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الفرق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الناتج الداخلي </a:t>
                      </a:r>
                      <a:r>
                        <a:rPr lang="ar-MA" sz="1400" b="1" dirty="0" err="1">
                          <a:latin typeface="Calibri"/>
                          <a:ea typeface="Calibri"/>
                          <a:cs typeface="Simplified Arabic"/>
                        </a:rPr>
                        <a:t>الاجمالي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الفردي بالدرهم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23988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23284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704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معدل الاستثمار 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(ب </a:t>
                      </a:r>
                      <a:r>
                        <a:rPr lang="fr-FR" sz="13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)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32,2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31,3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0,9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معدل الادخار الوطني 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(ب </a:t>
                      </a:r>
                      <a:r>
                        <a:rPr lang="fr-FR" sz="13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)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28,1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28,1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Arial"/>
                        </a:rPr>
                        <a:t>0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الصادرات</a:t>
                      </a:r>
                      <a:r>
                        <a:rPr lang="fr-FR" sz="1400" b="1" dirty="0">
                          <a:latin typeface="Simplified Arabic"/>
                          <a:ea typeface="Calibri"/>
                          <a:cs typeface="Arial"/>
                        </a:rPr>
                        <a:t>\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الناتج الداخلي </a:t>
                      </a:r>
                      <a:r>
                        <a:rPr lang="ar-MA" sz="1400" b="1" dirty="0" err="1">
                          <a:latin typeface="Calibri"/>
                          <a:ea typeface="Calibri"/>
                          <a:cs typeface="Simplified Arabic"/>
                        </a:rPr>
                        <a:t>الاجمالي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(ب </a:t>
                      </a:r>
                      <a:r>
                        <a:rPr lang="fr-FR" sz="13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)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33,4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34,5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-1 ,1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الواردات</a:t>
                      </a:r>
                      <a:r>
                        <a:rPr lang="fr-FR" sz="1400" b="1" dirty="0">
                          <a:latin typeface="Simplified Arabic"/>
                          <a:ea typeface="Calibri"/>
                          <a:cs typeface="Arial"/>
                        </a:rPr>
                        <a:t>\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الناتج الداخلي </a:t>
                      </a:r>
                      <a:r>
                        <a:rPr lang="ar-MA" sz="1400" b="1" dirty="0" err="1">
                          <a:latin typeface="Calibri"/>
                          <a:ea typeface="Calibri"/>
                          <a:cs typeface="Simplified Arabic"/>
                        </a:rPr>
                        <a:t>الاجمالي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(ب </a:t>
                      </a:r>
                      <a:r>
                        <a:rPr lang="fr-FR" sz="13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)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45,9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46,3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-0,4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75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الرصيد التجاري</a:t>
                      </a:r>
                      <a:r>
                        <a:rPr lang="fr-FR" sz="1400" b="1" dirty="0">
                          <a:latin typeface="Simplified Arabic"/>
                          <a:ea typeface="Calibri"/>
                          <a:cs typeface="Arial"/>
                        </a:rPr>
                        <a:t>\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الناتج الداخلي </a:t>
                      </a:r>
                      <a:r>
                        <a:rPr lang="ar-MA" sz="1400" b="1" dirty="0" err="1">
                          <a:latin typeface="Calibri"/>
                          <a:ea typeface="Calibri"/>
                          <a:cs typeface="Simplified Arabic"/>
                        </a:rPr>
                        <a:t>الاجمالي</a:t>
                      </a: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 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(ب </a:t>
                      </a:r>
                      <a:r>
                        <a:rPr lang="fr-FR" sz="1300" b="1" dirty="0">
                          <a:latin typeface="Simplified Arabic"/>
                          <a:ea typeface="Calibri"/>
                          <a:cs typeface="Arial"/>
                        </a:rPr>
                        <a:t>%</a:t>
                      </a:r>
                      <a:r>
                        <a:rPr lang="ar-MA" sz="1300" b="1" dirty="0">
                          <a:latin typeface="Calibri"/>
                          <a:ea typeface="Calibri"/>
                          <a:cs typeface="Simplified Arabic"/>
                        </a:rPr>
                        <a:t>)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>
                          <a:latin typeface="Calibri"/>
                          <a:ea typeface="Calibri"/>
                          <a:cs typeface="Arial"/>
                        </a:rPr>
                        <a:t>12,6-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>
                          <a:latin typeface="Calibri"/>
                          <a:ea typeface="Calibri"/>
                          <a:cs typeface="Arial"/>
                        </a:rPr>
                        <a:t>-11,8</a:t>
                      </a:r>
                      <a:endParaRPr lang="fr-FR" sz="11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latin typeface="Calibri"/>
                          <a:ea typeface="Calibri"/>
                          <a:cs typeface="Arial"/>
                        </a:rPr>
                        <a:t>-0,8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65" name="Rectangle 1"/>
          <p:cNvSpPr>
            <a:spLocks noChangeArrowheads="1"/>
          </p:cNvSpPr>
          <p:nvPr/>
        </p:nvSpPr>
        <p:spPr bwMode="auto">
          <a:xfrm>
            <a:off x="857250" y="2143125"/>
            <a:ext cx="74295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rtl="1" eaLnBrk="0" hangingPunct="0"/>
            <a:r>
              <a:rPr lang="ar-MA" sz="2000" b="1">
                <a:latin typeface="Simplified Arabic" pitchFamily="18" charset="-78"/>
              </a:rPr>
              <a:t>إعادة تقييم بعض النسب للاقتصاد المغربي  (المتوسط السنوي للسلسلة 2007-2012)</a:t>
            </a:r>
            <a:endParaRPr lang="ar-MA" sz="2000"/>
          </a:p>
        </p:txBody>
      </p:sp>
      <p:sp>
        <p:nvSpPr>
          <p:cNvPr id="5166" name="Titre 1"/>
          <p:cNvSpPr>
            <a:spLocks noGrp="1"/>
          </p:cNvSpPr>
          <p:nvPr>
            <p:ph type="title"/>
          </p:nvPr>
        </p:nvSpPr>
        <p:spPr>
          <a:xfrm>
            <a:off x="857250" y="1000125"/>
            <a:ext cx="6985000" cy="1285875"/>
          </a:xfrm>
        </p:spPr>
        <p:txBody>
          <a:bodyPr/>
          <a:lstStyle/>
          <a:p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تغيير سنة الأساس للحسابات الوطنية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2007 بدل 1998  </a:t>
            </a:r>
            <a:br>
              <a:rPr lang="ar-MA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 التأثير على أهم المجاميع </a:t>
            </a:r>
            <a:r>
              <a:rPr lang="fr-FR" sz="2400" smtClean="0">
                <a:latin typeface="Book Antiqua" pitchFamily="18" charset="0"/>
              </a:rPr>
              <a:t/>
            </a:r>
            <a:br>
              <a:rPr lang="fr-FR" sz="2400" smtClean="0">
                <a:latin typeface="Book Antiqua" pitchFamily="18" charset="0"/>
              </a:rPr>
            </a:br>
            <a:endParaRPr lang="ar-MA" sz="2400" smtClean="0">
              <a:latin typeface="Book Antiqua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/>
          <p:cNvSpPr>
            <a:spLocks noGrp="1"/>
          </p:cNvSpPr>
          <p:nvPr>
            <p:ph type="title"/>
          </p:nvPr>
        </p:nvSpPr>
        <p:spPr>
          <a:xfrm>
            <a:off x="857250" y="1000125"/>
            <a:ext cx="6985000" cy="1285875"/>
          </a:xfrm>
        </p:spPr>
        <p:txBody>
          <a:bodyPr/>
          <a:lstStyle/>
          <a:p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تغيير سنة الأساس للحسابات الوطنية</a:t>
            </a:r>
            <a:r>
              <a:rPr lang="fr-FR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2007 بدل 1998  </a:t>
            </a:r>
            <a:br>
              <a:rPr lang="ar-MA" sz="2400" smtClean="0">
                <a:latin typeface="Times New Roman" pitchFamily="18" charset="0"/>
                <a:cs typeface="Times New Roman" pitchFamily="18" charset="0"/>
              </a:rPr>
            </a:br>
            <a:r>
              <a:rPr lang="ar-MA" sz="2400" smtClean="0">
                <a:latin typeface="Times New Roman" pitchFamily="18" charset="0"/>
                <a:cs typeface="Times New Roman" pitchFamily="18" charset="0"/>
              </a:rPr>
              <a:t> التأثير على أهم المجاميع </a:t>
            </a:r>
            <a:r>
              <a:rPr lang="fr-FR" sz="2400" smtClean="0">
                <a:latin typeface="Book Antiqua" pitchFamily="18" charset="0"/>
              </a:rPr>
              <a:t/>
            </a:r>
            <a:br>
              <a:rPr lang="fr-FR" sz="2400" smtClean="0">
                <a:latin typeface="Book Antiqua" pitchFamily="18" charset="0"/>
              </a:rPr>
            </a:br>
            <a:endParaRPr lang="ar-MA" sz="240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F18712D-F97D-4443-BF3F-0C4EDCB14479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fr-FR" sz="1200" b="1">
                <a:latin typeface="Book Antiqua" pitchFamily="18" charset="0"/>
                <a:cs typeface="Times New Roman" pitchFamily="18" charset="0"/>
              </a:rPr>
              <a:t>Tableau 1</a:t>
            </a:r>
            <a:r>
              <a:rPr lang="fr-FR" sz="1200" b="1">
                <a:cs typeface="Times New Roman" pitchFamily="18" charset="0"/>
              </a:rPr>
              <a:t> </a:t>
            </a:r>
            <a:r>
              <a:rPr lang="fr-FR" sz="1200" b="1">
                <a:latin typeface="Book Antiqua" pitchFamily="18" charset="0"/>
                <a:cs typeface="Times New Roman" pitchFamily="18" charset="0"/>
              </a:rPr>
              <a:t>: R</a:t>
            </a:r>
            <a:r>
              <a:rPr lang="fr-FR" sz="1200" b="1">
                <a:cs typeface="Times New Roman" pitchFamily="18" charset="0"/>
              </a:rPr>
              <a:t>éé</a:t>
            </a:r>
            <a:r>
              <a:rPr lang="fr-FR" sz="1200" b="1">
                <a:latin typeface="Book Antiqua" pitchFamily="18" charset="0"/>
                <a:cs typeface="Times New Roman" pitchFamily="18" charset="0"/>
              </a:rPr>
              <a:t>valuations des principaux agr</a:t>
            </a:r>
            <a:r>
              <a:rPr lang="fr-FR" sz="1200" b="1">
                <a:cs typeface="Times New Roman" pitchFamily="18" charset="0"/>
              </a:rPr>
              <a:t>é</a:t>
            </a:r>
            <a:r>
              <a:rPr lang="fr-FR" sz="1200" b="1">
                <a:latin typeface="Book Antiqua" pitchFamily="18" charset="0"/>
                <a:cs typeface="Times New Roman" pitchFamily="18" charset="0"/>
              </a:rPr>
              <a:t>gats au titre de l</a:t>
            </a:r>
            <a:r>
              <a:rPr lang="fr-FR" sz="1200" b="1">
                <a:cs typeface="Times New Roman" pitchFamily="18" charset="0"/>
              </a:rPr>
              <a:t>’</a:t>
            </a:r>
            <a:r>
              <a:rPr lang="fr-FR" sz="1200" b="1">
                <a:latin typeface="Book Antiqua" pitchFamily="18" charset="0"/>
                <a:cs typeface="Times New Roman" pitchFamily="18" charset="0"/>
              </a:rPr>
              <a:t>exercice 2007</a:t>
            </a:r>
            <a:endParaRPr lang="fr-FR" sz="800"/>
          </a:p>
          <a:p>
            <a:pPr eaLnBrk="0" hangingPunct="0"/>
            <a:r>
              <a:rPr lang="fr-FR" sz="1200" b="1">
                <a:latin typeface="Book Antiqua" pitchFamily="18" charset="0"/>
                <a:cs typeface="Times New Roman" pitchFamily="18" charset="0"/>
              </a:rPr>
              <a:t>(En millions de DH)</a:t>
            </a:r>
            <a:endParaRPr lang="fr-FR" sz="800"/>
          </a:p>
          <a:p>
            <a:pPr eaLnBrk="0" hangingPunct="0"/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714325" y="2928938"/>
          <a:ext cx="7358113" cy="2643205"/>
        </p:xfrm>
        <a:graphic>
          <a:graphicData uri="http://schemas.openxmlformats.org/drawingml/2006/table">
            <a:tbl>
              <a:tblPr rtl="1"/>
              <a:tblGrid>
                <a:gridCol w="3395687"/>
                <a:gridCol w="1509702"/>
                <a:gridCol w="1417786"/>
                <a:gridCol w="1034938"/>
              </a:tblGrid>
              <a:tr h="6536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المجاميع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2007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سنة الأساس 1998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الفرق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الناتج الداخلي الإجمالي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4,5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4,3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0,2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واردات السلع والخدمات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5,1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3,4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1,8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نفقات الاستهلاك النهائي للأسر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4,8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0,3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نفقات الاستهلاك النهائي للإدارات العمومية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5,8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5,7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0,1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4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إجمالي تكوين رأس المال الثابت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4,5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3,5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1,0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b="1" dirty="0">
                          <a:latin typeface="Calibri"/>
                          <a:ea typeface="Calibri"/>
                          <a:cs typeface="Simplified Arabic"/>
                        </a:rPr>
                        <a:t>صادرات السلع والخدمات</a:t>
                      </a:r>
                      <a:endParaRPr lang="fr-FR" sz="11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4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2,9</a:t>
                      </a:r>
                      <a:endParaRPr lang="fr-FR" sz="14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2,8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ar-MA" sz="14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0,1</a:t>
                      </a:r>
                      <a:endParaRPr lang="fr-FR" sz="14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91" name="Rectangle 6"/>
          <p:cNvSpPr>
            <a:spLocks noChangeArrowheads="1"/>
          </p:cNvSpPr>
          <p:nvPr/>
        </p:nvSpPr>
        <p:spPr bwMode="auto">
          <a:xfrm>
            <a:off x="3143250" y="2428875"/>
            <a:ext cx="4938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ar-MA" sz="2000" b="1"/>
              <a:t>متوسط النمو السنوي بالحجم خلال الفترة 2007-2012</a:t>
            </a:r>
            <a:endParaRPr lang="fr-FR" sz="2000"/>
          </a:p>
        </p:txBody>
      </p:sp>
    </p:spTree>
  </p:cSld>
  <p:clrMapOvr>
    <a:masterClrMapping/>
  </p:clrMapOvr>
  <p:transition spd="slow">
    <p:cover dir="r"/>
  </p:transition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sng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400" b="0" i="0" u="sng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7440</TotalTime>
  <Words>285</Words>
  <Application>Microsoft Office PowerPoint</Application>
  <PresentationFormat>Affichage à l'écran (4:3)</PresentationFormat>
  <Paragraphs>128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hcp_model</vt:lpstr>
      <vt:lpstr>تغيير سنة الأساس للحسابات الوطنية 2007 بدل 1998    التأثير على أهم المجاميع  </vt:lpstr>
      <vt:lpstr>تغيير سنة الأساس للحسابات الوطنية 2007 بدل 1998    التأثير على أهم المجاميع  </vt:lpstr>
      <vt:lpstr>تغيير سنة الأساس للحسابات الوطنية 2007 بدل 1998    التأثير على أهم المجاميع  </vt:lpstr>
      <vt:lpstr>تغيير سنة الأساس للحسابات الوطنية 2007 بدل 1998    التأثير على أهم المجاميع  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zafri</dc:creator>
  <cp:lastModifiedBy>hp</cp:lastModifiedBy>
  <cp:revision>193</cp:revision>
  <dcterms:created xsi:type="dcterms:W3CDTF">2008-04-25T11:02:32Z</dcterms:created>
  <dcterms:modified xsi:type="dcterms:W3CDTF">2015-05-02T11:59:12Z</dcterms:modified>
</cp:coreProperties>
</file>