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395" r:id="rId2"/>
    <p:sldId id="442" r:id="rId3"/>
    <p:sldId id="333" r:id="rId4"/>
    <p:sldId id="445" r:id="rId5"/>
    <p:sldId id="335" r:id="rId6"/>
    <p:sldId id="338" r:id="rId7"/>
    <p:sldId id="339" r:id="rId8"/>
    <p:sldId id="411" r:id="rId9"/>
    <p:sldId id="412" r:id="rId10"/>
    <p:sldId id="414" r:id="rId11"/>
    <p:sldId id="415" r:id="rId12"/>
    <p:sldId id="416" r:id="rId13"/>
    <p:sldId id="417" r:id="rId14"/>
    <p:sldId id="422" r:id="rId15"/>
    <p:sldId id="421" r:id="rId16"/>
    <p:sldId id="444" r:id="rId17"/>
    <p:sldId id="423" r:id="rId18"/>
    <p:sldId id="399" r:id="rId19"/>
    <p:sldId id="400" r:id="rId20"/>
    <p:sldId id="401" r:id="rId21"/>
    <p:sldId id="462" r:id="rId22"/>
    <p:sldId id="461" r:id="rId23"/>
    <p:sldId id="446" r:id="rId24"/>
    <p:sldId id="447" r:id="rId25"/>
    <p:sldId id="448" r:id="rId26"/>
    <p:sldId id="456" r:id="rId27"/>
    <p:sldId id="449" r:id="rId28"/>
    <p:sldId id="450" r:id="rId29"/>
    <p:sldId id="458" r:id="rId30"/>
    <p:sldId id="459" r:id="rId31"/>
    <p:sldId id="460" r:id="rId32"/>
    <p:sldId id="451" r:id="rId33"/>
    <p:sldId id="452" r:id="rId34"/>
    <p:sldId id="453" r:id="rId35"/>
    <p:sldId id="463" r:id="rId36"/>
    <p:sldId id="455" r:id="rId37"/>
    <p:sldId id="408" r:id="rId38"/>
    <p:sldId id="438" r:id="rId39"/>
    <p:sldId id="440" r:id="rId40"/>
    <p:sldId id="371" r:id="rId41"/>
    <p:sldId id="372" r:id="rId42"/>
    <p:sldId id="373" r:id="rId43"/>
    <p:sldId id="375" r:id="rId44"/>
    <p:sldId id="376" r:id="rId4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4707" autoAdjust="0"/>
  </p:normalViewPr>
  <p:slideViewPr>
    <p:cSldViewPr>
      <p:cViewPr>
        <p:scale>
          <a:sx n="90" d="100"/>
          <a:sy n="90" d="100"/>
        </p:scale>
        <p:origin x="-72" y="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elmarizgui\Desktop\Hicham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AppData\Roaming\Microsoft\Excel\dur&#233;es_pop7p%20(version%201).xlsb" TargetMode="External"/><Relationship Id="rId1" Type="http://schemas.openxmlformats.org/officeDocument/2006/relationships/themeOverride" Target="../theme/themeOverride6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AppData\Roaming\Microsoft\Excel\dur&#233;es_pop7p%20(version%201).xlsb" TargetMode="External"/><Relationship Id="rId1" Type="http://schemas.openxmlformats.org/officeDocument/2006/relationships/themeOverride" Target="../theme/themeOverride7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mhmmoudi\Downloads\decomposition%20temps%20libre%20enfants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Courbes_activit&#233;_ver_fin-13%20mai.xls" TargetMode="External"/><Relationship Id="rId1" Type="http://schemas.openxmlformats.org/officeDocument/2006/relationships/themeOverride" Target="../theme/themeOverride8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K:\Courbes_activit&#233;_ver_fin-13%20mai.xls" TargetMode="External"/><Relationship Id="rId1" Type="http://schemas.openxmlformats.org/officeDocument/2006/relationships/themeOverride" Target="../theme/themeOverride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AppData\Roaming\Microsoft\Excel\dur&#233;es_pop7p%20(version%201).xlsb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AppData\Roaming\Microsoft\Excel\dur&#233;es_pop7p%20(version%201).xlsb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mhmmoudi\Downloads\d&#233;comp_tps_libre_adultes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\ENBT_2012\Courbes_activit&#233;_ver_fin.xls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ichier%20juiellet%202014\personne%20age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elmarizgui\Desktop\OUTPUT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AppData\Roaming\Microsoft\Excel\dur&#233;es_pop7p%20(version%201).xlsb" TargetMode="External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AppData\Roaming\Microsoft\Excel\dur&#233;es_pop7p%20(version%201).xlsb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autoTitleDeleted val="1"/>
    <c:plotArea>
      <c:layout>
        <c:manualLayout>
          <c:layoutTarget val="inner"/>
          <c:xMode val="edge"/>
          <c:yMode val="edge"/>
          <c:x val="6.4134200952142117E-2"/>
          <c:y val="2.5647579374281672E-2"/>
          <c:w val="0.85762257159833133"/>
          <c:h val="0.93334976044864881"/>
        </c:manualLayout>
      </c:layout>
      <c:pieChart>
        <c:varyColors val="1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0.24094352878753394"/>
                  <c:y val="1.9439532296329401E-2"/>
                </c:manualLayout>
              </c:layout>
              <c:tx>
                <c:rich>
                  <a:bodyPr/>
                  <a:lstStyle/>
                  <a:p>
                    <a:r>
                      <a:rPr lang="ar-MA" sz="1400" b="1" dirty="0" smtClean="0"/>
                      <a:t>الوقت الفيزيولوجي</a:t>
                    </a:r>
                    <a:endParaRPr lang="en-US" sz="1400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2.0629499128337277E-2"/>
                  <c:y val="-0.17755116204107971"/>
                </c:manualLayout>
              </c:layout>
              <c:tx>
                <c:rich>
                  <a:bodyPr/>
                  <a:lstStyle/>
                  <a:p>
                    <a:r>
                      <a:rPr lang="ar-MA" sz="1400" b="1" dirty="0" smtClean="0"/>
                      <a:t>وقت العمل المهني </a:t>
                    </a:r>
                    <a:endParaRPr lang="en-US" sz="1400" dirty="0"/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ar-MA" sz="1400" b="1" dirty="0" smtClean="0"/>
                      <a:t>وقت الدراسة والتكوين</a:t>
                    </a:r>
                    <a:endParaRPr lang="en-US" sz="1400" dirty="0"/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ar-MA" sz="1400" b="1" dirty="0" smtClean="0"/>
                      <a:t>وقت العمل المنزلي</a:t>
                    </a:r>
                    <a:endParaRPr lang="fr-FR" sz="1400" dirty="0"/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0.15050413345438479"/>
                  <c:y val="0.23509499233334141"/>
                </c:manualLayout>
              </c:layout>
              <c:tx>
                <c:rich>
                  <a:bodyPr/>
                  <a:lstStyle/>
                  <a:p>
                    <a:r>
                      <a:rPr lang="ar-MA" sz="1400" b="1" dirty="0" smtClean="0"/>
                      <a:t>وقت الفراغ</a:t>
                    </a:r>
                    <a:endParaRPr lang="fr-FR" sz="1400" dirty="0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Feuil1!$C$5:$C$9</c:f>
              <c:strCache>
                <c:ptCount val="5"/>
                <c:pt idx="0">
                  <c:v>dureeBesoinsphysiologiques</c:v>
                </c:pt>
                <c:pt idx="1">
                  <c:v>Travail professionnel</c:v>
                </c:pt>
                <c:pt idx="2">
                  <c:v>Formation et education</c:v>
                </c:pt>
                <c:pt idx="3">
                  <c:v>Travail domestique et soins aux autres membres du ménage</c:v>
                </c:pt>
                <c:pt idx="4">
                  <c:v>temps libre(loisirs, sociabilité et pratiques religieuses)</c:v>
                </c:pt>
              </c:strCache>
            </c:strRef>
          </c:cat>
          <c:val>
            <c:numRef>
              <c:f>Feuil1!$F$5:$F$9</c:f>
              <c:numCache>
                <c:formatCode>hh:mm</c:formatCode>
                <c:ptCount val="5"/>
                <c:pt idx="0">
                  <c:v>0.44166666666667004</c:v>
                </c:pt>
                <c:pt idx="1">
                  <c:v>0.1388888888888889</c:v>
                </c:pt>
                <c:pt idx="2">
                  <c:v>2.0138888888888887E-2</c:v>
                </c:pt>
                <c:pt idx="3">
                  <c:v>0.12152777777777779</c:v>
                </c:pt>
                <c:pt idx="4">
                  <c:v>0.27777777777778068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fr-F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ar-MA" dirty="0"/>
              <a:t>توزيع</a:t>
            </a:r>
            <a:r>
              <a:rPr lang="ar-MA" baseline="0" dirty="0"/>
              <a:t> الأطفال حسب مكان مزاولة الأنشطة</a:t>
            </a:r>
            <a:endParaRPr lang="fr-FR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strRef>
              <c:f>Feuil6!$A$2:$A$5</c:f>
              <c:strCache>
                <c:ptCount val="4"/>
                <c:pt idx="0">
                  <c:v>الفضاء الأسري</c:v>
                </c:pt>
                <c:pt idx="1">
                  <c:v>الأماكن العمومية</c:v>
                </c:pt>
                <c:pt idx="2">
                  <c:v>الفضاء التربوي</c:v>
                </c:pt>
                <c:pt idx="3">
                  <c:v>الفضاء المهني</c:v>
                </c:pt>
              </c:strCache>
            </c:strRef>
          </c:cat>
          <c:val>
            <c:numRef>
              <c:f>Feuil6!$B$2:$B$5</c:f>
              <c:numCache>
                <c:formatCode>0%</c:formatCode>
                <c:ptCount val="4"/>
                <c:pt idx="0">
                  <c:v>0.61000000000000054</c:v>
                </c:pt>
                <c:pt idx="1">
                  <c:v>0.22</c:v>
                </c:pt>
                <c:pt idx="2">
                  <c:v>0.16</c:v>
                </c:pt>
                <c:pt idx="3">
                  <c:v>2.0000000000000011E-2</c:v>
                </c:pt>
              </c:numCache>
            </c:numRef>
          </c:val>
        </c:ser>
        <c:gapWidth val="75"/>
        <c:overlap val="-25"/>
        <c:axId val="74622080"/>
        <c:axId val="74623616"/>
      </c:barChart>
      <c:catAx>
        <c:axId val="746220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74623616"/>
        <c:crosses val="autoZero"/>
        <c:auto val="1"/>
        <c:lblAlgn val="ctr"/>
        <c:lblOffset val="100"/>
      </c:catAx>
      <c:valAx>
        <c:axId val="74623616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74622080"/>
        <c:crosses val="autoZero"/>
        <c:crossBetween val="between"/>
      </c:valAx>
    </c:plotArea>
    <c:plotVisOnly val="1"/>
  </c:chart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Feuil7!$A$2</c:f>
              <c:strCache>
                <c:ptCount val="1"/>
                <c:pt idx="0">
                  <c:v>العمل المهني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strRef>
              <c:f>Feuil7!$B$1:$D$1</c:f>
              <c:strCache>
                <c:ptCount val="3"/>
                <c:pt idx="0">
                  <c:v>الذكور</c:v>
                </c:pt>
                <c:pt idx="1">
                  <c:v>الإناث</c:v>
                </c:pt>
                <c:pt idx="2">
                  <c:v>المجموع</c:v>
                </c:pt>
              </c:strCache>
            </c:strRef>
          </c:cat>
          <c:val>
            <c:numRef>
              <c:f>Feuil7!$B$2:$D$2</c:f>
              <c:numCache>
                <c:formatCode>General</c:formatCode>
                <c:ptCount val="3"/>
                <c:pt idx="0">
                  <c:v>38</c:v>
                </c:pt>
                <c:pt idx="1">
                  <c:v>25</c:v>
                </c:pt>
                <c:pt idx="2">
                  <c:v>32</c:v>
                </c:pt>
              </c:numCache>
            </c:numRef>
          </c:val>
        </c:ser>
        <c:ser>
          <c:idx val="1"/>
          <c:order val="1"/>
          <c:tx>
            <c:strRef>
              <c:f>Feuil7!$A$3</c:f>
              <c:strCache>
                <c:ptCount val="1"/>
                <c:pt idx="0">
                  <c:v>العمل المنزلي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strRef>
              <c:f>Feuil7!$B$1:$D$1</c:f>
              <c:strCache>
                <c:ptCount val="3"/>
                <c:pt idx="0">
                  <c:v>الذكور</c:v>
                </c:pt>
                <c:pt idx="1">
                  <c:v>الإناث</c:v>
                </c:pt>
                <c:pt idx="2">
                  <c:v>المجموع</c:v>
                </c:pt>
              </c:strCache>
            </c:strRef>
          </c:cat>
          <c:val>
            <c:numRef>
              <c:f>Feuil7!$B$3:$D$3</c:f>
              <c:numCache>
                <c:formatCode>General</c:formatCode>
                <c:ptCount val="3"/>
                <c:pt idx="0">
                  <c:v>22</c:v>
                </c:pt>
                <c:pt idx="1">
                  <c:v>76</c:v>
                </c:pt>
                <c:pt idx="2">
                  <c:v>49</c:v>
                </c:pt>
              </c:numCache>
            </c:numRef>
          </c:val>
        </c:ser>
        <c:gapWidth val="75"/>
        <c:overlap val="-25"/>
        <c:axId val="80232448"/>
        <c:axId val="80233984"/>
      </c:barChart>
      <c:catAx>
        <c:axId val="80232448"/>
        <c:scaling>
          <c:orientation val="minMax"/>
        </c:scaling>
        <c:axPos val="b"/>
        <c:majorTickMark val="none"/>
        <c:tickLblPos val="nextTo"/>
        <c:crossAx val="80233984"/>
        <c:crosses val="autoZero"/>
        <c:auto val="1"/>
        <c:lblAlgn val="ctr"/>
        <c:lblOffset val="100"/>
      </c:catAx>
      <c:valAx>
        <c:axId val="80233984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9525">
            <a:noFill/>
          </a:ln>
        </c:spPr>
        <c:crossAx val="80232448"/>
        <c:crosses val="autoZero"/>
        <c:crossBetween val="between"/>
      </c:valAx>
    </c:plotArea>
    <c:legend>
      <c:legendPos val="b"/>
    </c:legend>
    <c:plotVisOnly val="1"/>
  </c:chart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900" baseline="0"/>
                </a:pPr>
                <a:endParaRPr lang="fr-FR"/>
              </a:p>
            </c:txPr>
            <c:showVal val="1"/>
          </c:dLbls>
          <c:cat>
            <c:strRef>
              <c:f>Feuil2!$F$45:$F$57</c:f>
              <c:strCache>
                <c:ptCount val="13"/>
                <c:pt idx="0">
                  <c:v>تلفاز</c:v>
                </c:pt>
                <c:pt idx="1">
                  <c:v>ألعاب</c:v>
                </c:pt>
                <c:pt idx="2">
                  <c:v>قيلولة</c:v>
                </c:pt>
                <c:pt idx="3">
                  <c:v>نزهة- مقهى</c:v>
                </c:pt>
                <c:pt idx="4">
                  <c:v>استرخاء</c:v>
                </c:pt>
                <c:pt idx="5">
                  <c:v>تحاور</c:v>
                </c:pt>
                <c:pt idx="6">
                  <c:v>انترنيت</c:v>
                </c:pt>
                <c:pt idx="7">
                  <c:v>استقبالات</c:v>
                </c:pt>
                <c:pt idx="8">
                  <c:v>ممارسات  دينية</c:v>
                </c:pt>
                <c:pt idx="9">
                  <c:v>اخر</c:v>
                </c:pt>
                <c:pt idx="10">
                  <c:v>رياضة</c:v>
                </c:pt>
                <c:pt idx="11">
                  <c:v>حياة مدنية-عمل تطوعي</c:v>
                </c:pt>
                <c:pt idx="12">
                  <c:v>قراءة</c:v>
                </c:pt>
              </c:strCache>
            </c:strRef>
          </c:cat>
          <c:val>
            <c:numRef>
              <c:f>Feuil2!$G$45:$G$57</c:f>
              <c:numCache>
                <c:formatCode>0.0%</c:formatCode>
                <c:ptCount val="13"/>
                <c:pt idx="0">
                  <c:v>0.43603831886537298</c:v>
                </c:pt>
                <c:pt idx="1">
                  <c:v>0.27833162222006147</c:v>
                </c:pt>
                <c:pt idx="2">
                  <c:v>7.4437489033839843E-2</c:v>
                </c:pt>
                <c:pt idx="3">
                  <c:v>3.7502944378762414E-2</c:v>
                </c:pt>
                <c:pt idx="4">
                  <c:v>3.4851217896844228E-2</c:v>
                </c:pt>
                <c:pt idx="5">
                  <c:v>3.3558003842286369E-2</c:v>
                </c:pt>
                <c:pt idx="6">
                  <c:v>2.7837253838623906E-2</c:v>
                </c:pt>
                <c:pt idx="7">
                  <c:v>2.7206044210721602E-2</c:v>
                </c:pt>
                <c:pt idx="8">
                  <c:v>2.3161354368074351E-2</c:v>
                </c:pt>
                <c:pt idx="9">
                  <c:v>1.069223647259436E-2</c:v>
                </c:pt>
                <c:pt idx="10">
                  <c:v>8.0571611953788539E-3</c:v>
                </c:pt>
                <c:pt idx="11">
                  <c:v>5.7340417757741971E-3</c:v>
                </c:pt>
                <c:pt idx="12">
                  <c:v>2.592311901666435E-3</c:v>
                </c:pt>
              </c:numCache>
            </c:numRef>
          </c:val>
        </c:ser>
        <c:gapWidth val="100"/>
        <c:axId val="80258560"/>
        <c:axId val="80260096"/>
      </c:barChart>
      <c:catAx>
        <c:axId val="80258560"/>
        <c:scaling>
          <c:orientation val="minMax"/>
        </c:scaling>
        <c:axPos val="b"/>
        <c:tickLblPos val="nextTo"/>
        <c:crossAx val="80260096"/>
        <c:crosses val="autoZero"/>
        <c:auto val="1"/>
        <c:lblAlgn val="ctr"/>
        <c:lblOffset val="100"/>
      </c:catAx>
      <c:valAx>
        <c:axId val="80260096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80258560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ar-MA" sz="1800" dirty="0" smtClean="0"/>
              <a:t>السكان النشيطون البالغون 15 سنة و أكثر حسب وقت</a:t>
            </a:r>
            <a:r>
              <a:rPr lang="ar-MA" sz="1800" baseline="0" dirty="0" smtClean="0"/>
              <a:t> التنقل للعمل و الوسيلة المستعملة</a:t>
            </a:r>
            <a:endParaRPr lang="fr-FR" sz="18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Trajet_Ens.PAO_dp!$B$1</c:f>
              <c:strCache>
                <c:ptCount val="1"/>
                <c:pt idx="0">
                  <c:v>trajet</c:v>
                </c:pt>
              </c:strCache>
            </c:strRef>
          </c:tx>
          <c:marker>
            <c:symbol val="none"/>
          </c:marker>
          <c:dLbls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2,4</a:t>
                    </a:r>
                    <a:endParaRPr lang="en-US" dirty="0"/>
                  </a:p>
                </c:rich>
              </c:tx>
              <c:showVal val="1"/>
            </c:dLbl>
            <c:dLbl>
              <c:idx val="2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1,5</a:t>
                    </a:r>
                    <a:endParaRPr lang="en-US" dirty="0"/>
                  </a:p>
                </c:rich>
              </c:tx>
              <c:showVal val="1"/>
            </c:dLbl>
            <c:dLbl>
              <c:idx val="3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1,5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numRef>
              <c:f>Trajet_Ens.PAO_dp!$A$2:$A$49</c:f>
              <c:numCache>
                <c:formatCode>hh:mm</c:formatCode>
                <c:ptCount val="48"/>
                <c:pt idx="0">
                  <c:v>0</c:v>
                </c:pt>
                <c:pt idx="1">
                  <c:v>2.0833333333333415E-2</c:v>
                </c:pt>
                <c:pt idx="2">
                  <c:v>4.1666666666666671E-2</c:v>
                </c:pt>
                <c:pt idx="3">
                  <c:v>6.2500000000000014E-2</c:v>
                </c:pt>
                <c:pt idx="4">
                  <c:v>8.3333333333333398E-2</c:v>
                </c:pt>
                <c:pt idx="5">
                  <c:v>0.10416666666666732</c:v>
                </c:pt>
                <c:pt idx="6">
                  <c:v>0.125</c:v>
                </c:pt>
                <c:pt idx="7">
                  <c:v>0.14583333333333462</c:v>
                </c:pt>
                <c:pt idx="8">
                  <c:v>0.16666666666666669</c:v>
                </c:pt>
                <c:pt idx="9">
                  <c:v>0.18750000000000044</c:v>
                </c:pt>
                <c:pt idx="10">
                  <c:v>0.20833333333333462</c:v>
                </c:pt>
                <c:pt idx="11">
                  <c:v>0.22916666666666669</c:v>
                </c:pt>
                <c:pt idx="12">
                  <c:v>0.25</c:v>
                </c:pt>
                <c:pt idx="13">
                  <c:v>0.27083333333333326</c:v>
                </c:pt>
                <c:pt idx="14">
                  <c:v>0.29166666666666946</c:v>
                </c:pt>
                <c:pt idx="15">
                  <c:v>0.31250000000000216</c:v>
                </c:pt>
                <c:pt idx="16">
                  <c:v>0.33333333333333331</c:v>
                </c:pt>
                <c:pt idx="17">
                  <c:v>0.35416666666666946</c:v>
                </c:pt>
                <c:pt idx="18">
                  <c:v>0.37500000000000216</c:v>
                </c:pt>
                <c:pt idx="19">
                  <c:v>0.39583333333333331</c:v>
                </c:pt>
                <c:pt idx="20">
                  <c:v>0.41666666666666946</c:v>
                </c:pt>
                <c:pt idx="21">
                  <c:v>0.43750000000000216</c:v>
                </c:pt>
                <c:pt idx="22">
                  <c:v>0.45833333333333326</c:v>
                </c:pt>
                <c:pt idx="23">
                  <c:v>0.47916666666666946</c:v>
                </c:pt>
                <c:pt idx="24">
                  <c:v>0.5</c:v>
                </c:pt>
                <c:pt idx="25">
                  <c:v>0.5208333333333337</c:v>
                </c:pt>
                <c:pt idx="26">
                  <c:v>0.54166666666666652</c:v>
                </c:pt>
                <c:pt idx="27">
                  <c:v>0.5625</c:v>
                </c:pt>
                <c:pt idx="28">
                  <c:v>0.58333333333333348</c:v>
                </c:pt>
                <c:pt idx="29">
                  <c:v>0.60416666666666652</c:v>
                </c:pt>
                <c:pt idx="30">
                  <c:v>0.62500000000000444</c:v>
                </c:pt>
                <c:pt idx="31">
                  <c:v>0.64583333333333903</c:v>
                </c:pt>
                <c:pt idx="32">
                  <c:v>0.66666666666666663</c:v>
                </c:pt>
                <c:pt idx="33">
                  <c:v>0.68750000000000011</c:v>
                </c:pt>
                <c:pt idx="34">
                  <c:v>0.7083333333333337</c:v>
                </c:pt>
                <c:pt idx="35">
                  <c:v>0.72916666666666652</c:v>
                </c:pt>
                <c:pt idx="36">
                  <c:v>0.75000000000000444</c:v>
                </c:pt>
                <c:pt idx="37">
                  <c:v>0.77083333333333903</c:v>
                </c:pt>
                <c:pt idx="38">
                  <c:v>0.79166666666666652</c:v>
                </c:pt>
                <c:pt idx="39">
                  <c:v>0.8125</c:v>
                </c:pt>
                <c:pt idx="40">
                  <c:v>0.8333333333333337</c:v>
                </c:pt>
                <c:pt idx="41">
                  <c:v>0.85416666666666652</c:v>
                </c:pt>
                <c:pt idx="42">
                  <c:v>0.87500000000000444</c:v>
                </c:pt>
                <c:pt idx="43">
                  <c:v>0.89583333333333381</c:v>
                </c:pt>
                <c:pt idx="44">
                  <c:v>0.91666666666666652</c:v>
                </c:pt>
                <c:pt idx="45">
                  <c:v>0.9375</c:v>
                </c:pt>
                <c:pt idx="46">
                  <c:v>0.9583333333333337</c:v>
                </c:pt>
                <c:pt idx="47">
                  <c:v>0.97916666666666641</c:v>
                </c:pt>
              </c:numCache>
            </c:numRef>
          </c:cat>
          <c:val>
            <c:numRef>
              <c:f>Trajet_Ens.PAO_dp!$B$2:$B$49</c:f>
              <c:numCache>
                <c:formatCode>General</c:formatCode>
                <c:ptCount val="48"/>
                <c:pt idx="0">
                  <c:v>32746</c:v>
                </c:pt>
                <c:pt idx="1">
                  <c:v>16708</c:v>
                </c:pt>
                <c:pt idx="2">
                  <c:v>34085</c:v>
                </c:pt>
                <c:pt idx="3">
                  <c:v>30729</c:v>
                </c:pt>
                <c:pt idx="4">
                  <c:v>28744</c:v>
                </c:pt>
                <c:pt idx="5">
                  <c:v>33997</c:v>
                </c:pt>
                <c:pt idx="6">
                  <c:v>59738</c:v>
                </c:pt>
                <c:pt idx="7">
                  <c:v>69341</c:v>
                </c:pt>
                <c:pt idx="8">
                  <c:v>114199</c:v>
                </c:pt>
                <c:pt idx="9">
                  <c:v>164561</c:v>
                </c:pt>
                <c:pt idx="10">
                  <c:v>343634</c:v>
                </c:pt>
                <c:pt idx="11">
                  <c:v>478542</c:v>
                </c:pt>
                <c:pt idx="12">
                  <c:v>878135</c:v>
                </c:pt>
                <c:pt idx="13">
                  <c:v>1405710</c:v>
                </c:pt>
                <c:pt idx="14">
                  <c:v>1924571</c:v>
                </c:pt>
                <c:pt idx="15">
                  <c:v>2337125</c:v>
                </c:pt>
                <c:pt idx="16">
                  <c:v>2385265</c:v>
                </c:pt>
                <c:pt idx="17">
                  <c:v>1690438</c:v>
                </c:pt>
                <c:pt idx="18">
                  <c:v>1208558</c:v>
                </c:pt>
                <c:pt idx="19">
                  <c:v>749020</c:v>
                </c:pt>
                <c:pt idx="20">
                  <c:v>732348</c:v>
                </c:pt>
                <c:pt idx="21">
                  <c:v>580685</c:v>
                </c:pt>
                <c:pt idx="22">
                  <c:v>670521</c:v>
                </c:pt>
                <c:pt idx="23">
                  <c:v>593412</c:v>
                </c:pt>
                <c:pt idx="24">
                  <c:v>1330058</c:v>
                </c:pt>
                <c:pt idx="25">
                  <c:v>1412110</c:v>
                </c:pt>
                <c:pt idx="26">
                  <c:v>1381485</c:v>
                </c:pt>
                <c:pt idx="27">
                  <c:v>1211228</c:v>
                </c:pt>
                <c:pt idx="28">
                  <c:v>1473064</c:v>
                </c:pt>
                <c:pt idx="29">
                  <c:v>1146578</c:v>
                </c:pt>
                <c:pt idx="30">
                  <c:v>1128164</c:v>
                </c:pt>
                <c:pt idx="31">
                  <c:v>919157</c:v>
                </c:pt>
                <c:pt idx="32">
                  <c:v>1211014</c:v>
                </c:pt>
                <c:pt idx="33">
                  <c:v>1234187</c:v>
                </c:pt>
                <c:pt idx="34">
                  <c:v>1429054</c:v>
                </c:pt>
                <c:pt idx="35">
                  <c:v>1321094</c:v>
                </c:pt>
                <c:pt idx="36">
                  <c:v>1481464</c:v>
                </c:pt>
                <c:pt idx="37">
                  <c:v>1212749</c:v>
                </c:pt>
                <c:pt idx="38">
                  <c:v>1132654</c:v>
                </c:pt>
                <c:pt idx="39">
                  <c:v>747726</c:v>
                </c:pt>
                <c:pt idx="40">
                  <c:v>680582</c:v>
                </c:pt>
                <c:pt idx="41">
                  <c:v>520497</c:v>
                </c:pt>
                <c:pt idx="42">
                  <c:v>374978</c:v>
                </c:pt>
                <c:pt idx="43">
                  <c:v>243873</c:v>
                </c:pt>
                <c:pt idx="44">
                  <c:v>258658</c:v>
                </c:pt>
                <c:pt idx="45">
                  <c:v>159863</c:v>
                </c:pt>
                <c:pt idx="46">
                  <c:v>150355</c:v>
                </c:pt>
                <c:pt idx="47">
                  <c:v>75452</c:v>
                </c:pt>
              </c:numCache>
            </c:numRef>
          </c:val>
        </c:ser>
        <c:ser>
          <c:idx val="1"/>
          <c:order val="1"/>
          <c:tx>
            <c:strRef>
              <c:f>Trajet_Ens.PAO_dp!$C$1</c:f>
              <c:strCache>
                <c:ptCount val="1"/>
                <c:pt idx="0">
                  <c:v>trajet_marche</c:v>
                </c:pt>
              </c:strCache>
            </c:strRef>
          </c:tx>
          <c:marker>
            <c:symbol val="none"/>
          </c:marker>
          <c:cat>
            <c:numRef>
              <c:f>Trajet_Ens.PAO_dp!$A$2:$A$49</c:f>
              <c:numCache>
                <c:formatCode>hh:mm</c:formatCode>
                <c:ptCount val="48"/>
                <c:pt idx="0">
                  <c:v>0</c:v>
                </c:pt>
                <c:pt idx="1">
                  <c:v>2.0833333333333415E-2</c:v>
                </c:pt>
                <c:pt idx="2">
                  <c:v>4.1666666666666671E-2</c:v>
                </c:pt>
                <c:pt idx="3">
                  <c:v>6.2500000000000014E-2</c:v>
                </c:pt>
                <c:pt idx="4">
                  <c:v>8.3333333333333398E-2</c:v>
                </c:pt>
                <c:pt idx="5">
                  <c:v>0.10416666666666732</c:v>
                </c:pt>
                <c:pt idx="6">
                  <c:v>0.125</c:v>
                </c:pt>
                <c:pt idx="7">
                  <c:v>0.14583333333333462</c:v>
                </c:pt>
                <c:pt idx="8">
                  <c:v>0.16666666666666669</c:v>
                </c:pt>
                <c:pt idx="9">
                  <c:v>0.18750000000000044</c:v>
                </c:pt>
                <c:pt idx="10">
                  <c:v>0.20833333333333462</c:v>
                </c:pt>
                <c:pt idx="11">
                  <c:v>0.22916666666666669</c:v>
                </c:pt>
                <c:pt idx="12">
                  <c:v>0.25</c:v>
                </c:pt>
                <c:pt idx="13">
                  <c:v>0.27083333333333326</c:v>
                </c:pt>
                <c:pt idx="14">
                  <c:v>0.29166666666666946</c:v>
                </c:pt>
                <c:pt idx="15">
                  <c:v>0.31250000000000216</c:v>
                </c:pt>
                <c:pt idx="16">
                  <c:v>0.33333333333333331</c:v>
                </c:pt>
                <c:pt idx="17">
                  <c:v>0.35416666666666946</c:v>
                </c:pt>
                <c:pt idx="18">
                  <c:v>0.37500000000000216</c:v>
                </c:pt>
                <c:pt idx="19">
                  <c:v>0.39583333333333331</c:v>
                </c:pt>
                <c:pt idx="20">
                  <c:v>0.41666666666666946</c:v>
                </c:pt>
                <c:pt idx="21">
                  <c:v>0.43750000000000216</c:v>
                </c:pt>
                <c:pt idx="22">
                  <c:v>0.45833333333333326</c:v>
                </c:pt>
                <c:pt idx="23">
                  <c:v>0.47916666666666946</c:v>
                </c:pt>
                <c:pt idx="24">
                  <c:v>0.5</c:v>
                </c:pt>
                <c:pt idx="25">
                  <c:v>0.5208333333333337</c:v>
                </c:pt>
                <c:pt idx="26">
                  <c:v>0.54166666666666652</c:v>
                </c:pt>
                <c:pt idx="27">
                  <c:v>0.5625</c:v>
                </c:pt>
                <c:pt idx="28">
                  <c:v>0.58333333333333348</c:v>
                </c:pt>
                <c:pt idx="29">
                  <c:v>0.60416666666666652</c:v>
                </c:pt>
                <c:pt idx="30">
                  <c:v>0.62500000000000444</c:v>
                </c:pt>
                <c:pt idx="31">
                  <c:v>0.64583333333333903</c:v>
                </c:pt>
                <c:pt idx="32">
                  <c:v>0.66666666666666663</c:v>
                </c:pt>
                <c:pt idx="33">
                  <c:v>0.68750000000000011</c:v>
                </c:pt>
                <c:pt idx="34">
                  <c:v>0.7083333333333337</c:v>
                </c:pt>
                <c:pt idx="35">
                  <c:v>0.72916666666666652</c:v>
                </c:pt>
                <c:pt idx="36">
                  <c:v>0.75000000000000444</c:v>
                </c:pt>
                <c:pt idx="37">
                  <c:v>0.77083333333333903</c:v>
                </c:pt>
                <c:pt idx="38">
                  <c:v>0.79166666666666652</c:v>
                </c:pt>
                <c:pt idx="39">
                  <c:v>0.8125</c:v>
                </c:pt>
                <c:pt idx="40">
                  <c:v>0.8333333333333337</c:v>
                </c:pt>
                <c:pt idx="41">
                  <c:v>0.85416666666666652</c:v>
                </c:pt>
                <c:pt idx="42">
                  <c:v>0.87500000000000444</c:v>
                </c:pt>
                <c:pt idx="43">
                  <c:v>0.89583333333333381</c:v>
                </c:pt>
                <c:pt idx="44">
                  <c:v>0.91666666666666652</c:v>
                </c:pt>
                <c:pt idx="45">
                  <c:v>0.9375</c:v>
                </c:pt>
                <c:pt idx="46">
                  <c:v>0.9583333333333337</c:v>
                </c:pt>
                <c:pt idx="47">
                  <c:v>0.97916666666666641</c:v>
                </c:pt>
              </c:numCache>
            </c:numRef>
          </c:cat>
          <c:val>
            <c:numRef>
              <c:f>Trajet_Ens.PAO_dp!$C$2:$C$49</c:f>
              <c:numCache>
                <c:formatCode>General</c:formatCode>
                <c:ptCount val="48"/>
                <c:pt idx="0">
                  <c:v>13805</c:v>
                </c:pt>
                <c:pt idx="1">
                  <c:v>2504</c:v>
                </c:pt>
                <c:pt idx="2">
                  <c:v>12278</c:v>
                </c:pt>
                <c:pt idx="3">
                  <c:v>17931</c:v>
                </c:pt>
                <c:pt idx="4">
                  <c:v>12714</c:v>
                </c:pt>
                <c:pt idx="5">
                  <c:v>16750</c:v>
                </c:pt>
                <c:pt idx="6">
                  <c:v>27875</c:v>
                </c:pt>
                <c:pt idx="7">
                  <c:v>31572</c:v>
                </c:pt>
                <c:pt idx="8">
                  <c:v>54810</c:v>
                </c:pt>
                <c:pt idx="9">
                  <c:v>87376</c:v>
                </c:pt>
                <c:pt idx="10">
                  <c:v>197748</c:v>
                </c:pt>
                <c:pt idx="11">
                  <c:v>265303</c:v>
                </c:pt>
                <c:pt idx="12">
                  <c:v>507317</c:v>
                </c:pt>
                <c:pt idx="13">
                  <c:v>848415</c:v>
                </c:pt>
                <c:pt idx="14">
                  <c:v>1175259</c:v>
                </c:pt>
                <c:pt idx="15">
                  <c:v>1443179</c:v>
                </c:pt>
                <c:pt idx="16">
                  <c:v>1460096</c:v>
                </c:pt>
                <c:pt idx="17">
                  <c:v>1048815</c:v>
                </c:pt>
                <c:pt idx="18">
                  <c:v>832173</c:v>
                </c:pt>
                <c:pt idx="19">
                  <c:v>533081</c:v>
                </c:pt>
                <c:pt idx="20">
                  <c:v>533748</c:v>
                </c:pt>
                <c:pt idx="21">
                  <c:v>424771</c:v>
                </c:pt>
                <c:pt idx="22">
                  <c:v>465073</c:v>
                </c:pt>
                <c:pt idx="23">
                  <c:v>409056</c:v>
                </c:pt>
                <c:pt idx="24">
                  <c:v>869565</c:v>
                </c:pt>
                <c:pt idx="25">
                  <c:v>962103</c:v>
                </c:pt>
                <c:pt idx="26">
                  <c:v>913606</c:v>
                </c:pt>
                <c:pt idx="27">
                  <c:v>810988</c:v>
                </c:pt>
                <c:pt idx="28">
                  <c:v>960092</c:v>
                </c:pt>
                <c:pt idx="29">
                  <c:v>712963</c:v>
                </c:pt>
                <c:pt idx="30">
                  <c:v>735460</c:v>
                </c:pt>
                <c:pt idx="31">
                  <c:v>658812</c:v>
                </c:pt>
                <c:pt idx="32">
                  <c:v>881159</c:v>
                </c:pt>
                <c:pt idx="33">
                  <c:v>868167</c:v>
                </c:pt>
                <c:pt idx="34">
                  <c:v>995198</c:v>
                </c:pt>
                <c:pt idx="35">
                  <c:v>958931</c:v>
                </c:pt>
                <c:pt idx="36">
                  <c:v>1030549</c:v>
                </c:pt>
                <c:pt idx="37">
                  <c:v>786737</c:v>
                </c:pt>
                <c:pt idx="38">
                  <c:v>787007</c:v>
                </c:pt>
                <c:pt idx="39">
                  <c:v>531501</c:v>
                </c:pt>
                <c:pt idx="40">
                  <c:v>472249</c:v>
                </c:pt>
                <c:pt idx="41">
                  <c:v>373406</c:v>
                </c:pt>
                <c:pt idx="42">
                  <c:v>248895</c:v>
                </c:pt>
                <c:pt idx="43">
                  <c:v>152879</c:v>
                </c:pt>
                <c:pt idx="44">
                  <c:v>182881</c:v>
                </c:pt>
                <c:pt idx="45">
                  <c:v>105143</c:v>
                </c:pt>
                <c:pt idx="46">
                  <c:v>85665</c:v>
                </c:pt>
                <c:pt idx="47">
                  <c:v>53729</c:v>
                </c:pt>
              </c:numCache>
            </c:numRef>
          </c:val>
        </c:ser>
        <c:ser>
          <c:idx val="2"/>
          <c:order val="2"/>
          <c:tx>
            <c:strRef>
              <c:f>Trajet_Ens.PAO_dp!$D$1</c:f>
              <c:strCache>
                <c:ptCount val="1"/>
                <c:pt idx="0">
                  <c:v>trajet_transport_privé</c:v>
                </c:pt>
              </c:strCache>
            </c:strRef>
          </c:tx>
          <c:marker>
            <c:symbol val="none"/>
          </c:marker>
          <c:cat>
            <c:numRef>
              <c:f>Trajet_Ens.PAO_dp!$A$2:$A$49</c:f>
              <c:numCache>
                <c:formatCode>hh:mm</c:formatCode>
                <c:ptCount val="48"/>
                <c:pt idx="0">
                  <c:v>0</c:v>
                </c:pt>
                <c:pt idx="1">
                  <c:v>2.0833333333333415E-2</c:v>
                </c:pt>
                <c:pt idx="2">
                  <c:v>4.1666666666666671E-2</c:v>
                </c:pt>
                <c:pt idx="3">
                  <c:v>6.2500000000000014E-2</c:v>
                </c:pt>
                <c:pt idx="4">
                  <c:v>8.3333333333333398E-2</c:v>
                </c:pt>
                <c:pt idx="5">
                  <c:v>0.10416666666666732</c:v>
                </c:pt>
                <c:pt idx="6">
                  <c:v>0.125</c:v>
                </c:pt>
                <c:pt idx="7">
                  <c:v>0.14583333333333462</c:v>
                </c:pt>
                <c:pt idx="8">
                  <c:v>0.16666666666666669</c:v>
                </c:pt>
                <c:pt idx="9">
                  <c:v>0.18750000000000044</c:v>
                </c:pt>
                <c:pt idx="10">
                  <c:v>0.20833333333333462</c:v>
                </c:pt>
                <c:pt idx="11">
                  <c:v>0.22916666666666669</c:v>
                </c:pt>
                <c:pt idx="12">
                  <c:v>0.25</c:v>
                </c:pt>
                <c:pt idx="13">
                  <c:v>0.27083333333333326</c:v>
                </c:pt>
                <c:pt idx="14">
                  <c:v>0.29166666666666946</c:v>
                </c:pt>
                <c:pt idx="15">
                  <c:v>0.31250000000000216</c:v>
                </c:pt>
                <c:pt idx="16">
                  <c:v>0.33333333333333331</c:v>
                </c:pt>
                <c:pt idx="17">
                  <c:v>0.35416666666666946</c:v>
                </c:pt>
                <c:pt idx="18">
                  <c:v>0.37500000000000216</c:v>
                </c:pt>
                <c:pt idx="19">
                  <c:v>0.39583333333333331</c:v>
                </c:pt>
                <c:pt idx="20">
                  <c:v>0.41666666666666946</c:v>
                </c:pt>
                <c:pt idx="21">
                  <c:v>0.43750000000000216</c:v>
                </c:pt>
                <c:pt idx="22">
                  <c:v>0.45833333333333326</c:v>
                </c:pt>
                <c:pt idx="23">
                  <c:v>0.47916666666666946</c:v>
                </c:pt>
                <c:pt idx="24">
                  <c:v>0.5</c:v>
                </c:pt>
                <c:pt idx="25">
                  <c:v>0.5208333333333337</c:v>
                </c:pt>
                <c:pt idx="26">
                  <c:v>0.54166666666666652</c:v>
                </c:pt>
                <c:pt idx="27">
                  <c:v>0.5625</c:v>
                </c:pt>
                <c:pt idx="28">
                  <c:v>0.58333333333333348</c:v>
                </c:pt>
                <c:pt idx="29">
                  <c:v>0.60416666666666652</c:v>
                </c:pt>
                <c:pt idx="30">
                  <c:v>0.62500000000000444</c:v>
                </c:pt>
                <c:pt idx="31">
                  <c:v>0.64583333333333903</c:v>
                </c:pt>
                <c:pt idx="32">
                  <c:v>0.66666666666666663</c:v>
                </c:pt>
                <c:pt idx="33">
                  <c:v>0.68750000000000011</c:v>
                </c:pt>
                <c:pt idx="34">
                  <c:v>0.7083333333333337</c:v>
                </c:pt>
                <c:pt idx="35">
                  <c:v>0.72916666666666652</c:v>
                </c:pt>
                <c:pt idx="36">
                  <c:v>0.75000000000000444</c:v>
                </c:pt>
                <c:pt idx="37">
                  <c:v>0.77083333333333903</c:v>
                </c:pt>
                <c:pt idx="38">
                  <c:v>0.79166666666666652</c:v>
                </c:pt>
                <c:pt idx="39">
                  <c:v>0.8125</c:v>
                </c:pt>
                <c:pt idx="40">
                  <c:v>0.8333333333333337</c:v>
                </c:pt>
                <c:pt idx="41">
                  <c:v>0.85416666666666652</c:v>
                </c:pt>
                <c:pt idx="42">
                  <c:v>0.87500000000000444</c:v>
                </c:pt>
                <c:pt idx="43">
                  <c:v>0.89583333333333381</c:v>
                </c:pt>
                <c:pt idx="44">
                  <c:v>0.91666666666666652</c:v>
                </c:pt>
                <c:pt idx="45">
                  <c:v>0.9375</c:v>
                </c:pt>
                <c:pt idx="46">
                  <c:v>0.9583333333333337</c:v>
                </c:pt>
                <c:pt idx="47">
                  <c:v>0.97916666666666641</c:v>
                </c:pt>
              </c:numCache>
            </c:numRef>
          </c:cat>
          <c:val>
            <c:numRef>
              <c:f>Trajet_Ens.PAO_dp!$D$2:$D$49</c:f>
              <c:numCache>
                <c:formatCode>General</c:formatCode>
                <c:ptCount val="48"/>
                <c:pt idx="0">
                  <c:v>12706</c:v>
                </c:pt>
                <c:pt idx="1">
                  <c:v>9863</c:v>
                </c:pt>
                <c:pt idx="2">
                  <c:v>8073</c:v>
                </c:pt>
                <c:pt idx="3">
                  <c:v>4380</c:v>
                </c:pt>
                <c:pt idx="4">
                  <c:v>7855</c:v>
                </c:pt>
                <c:pt idx="5">
                  <c:v>5288</c:v>
                </c:pt>
                <c:pt idx="6">
                  <c:v>10643</c:v>
                </c:pt>
                <c:pt idx="7">
                  <c:v>17514</c:v>
                </c:pt>
                <c:pt idx="8">
                  <c:v>29991</c:v>
                </c:pt>
                <c:pt idx="9">
                  <c:v>38565</c:v>
                </c:pt>
                <c:pt idx="10">
                  <c:v>88652</c:v>
                </c:pt>
                <c:pt idx="11">
                  <c:v>122513</c:v>
                </c:pt>
                <c:pt idx="12">
                  <c:v>227177</c:v>
                </c:pt>
                <c:pt idx="13">
                  <c:v>365371</c:v>
                </c:pt>
                <c:pt idx="14">
                  <c:v>460994</c:v>
                </c:pt>
                <c:pt idx="15">
                  <c:v>597540</c:v>
                </c:pt>
                <c:pt idx="16">
                  <c:v>661108</c:v>
                </c:pt>
                <c:pt idx="17">
                  <c:v>451215</c:v>
                </c:pt>
                <c:pt idx="18">
                  <c:v>257649</c:v>
                </c:pt>
                <c:pt idx="19">
                  <c:v>138919</c:v>
                </c:pt>
                <c:pt idx="20">
                  <c:v>105740</c:v>
                </c:pt>
                <c:pt idx="21">
                  <c:v>70800</c:v>
                </c:pt>
                <c:pt idx="22">
                  <c:v>96537</c:v>
                </c:pt>
                <c:pt idx="23">
                  <c:v>106987</c:v>
                </c:pt>
                <c:pt idx="24">
                  <c:v>338714</c:v>
                </c:pt>
                <c:pt idx="25">
                  <c:v>347285</c:v>
                </c:pt>
                <c:pt idx="26">
                  <c:v>353598</c:v>
                </c:pt>
                <c:pt idx="27">
                  <c:v>311089</c:v>
                </c:pt>
                <c:pt idx="28">
                  <c:v>395180</c:v>
                </c:pt>
                <c:pt idx="29">
                  <c:v>330496</c:v>
                </c:pt>
                <c:pt idx="30">
                  <c:v>287131</c:v>
                </c:pt>
                <c:pt idx="31">
                  <c:v>161746</c:v>
                </c:pt>
                <c:pt idx="32">
                  <c:v>221256</c:v>
                </c:pt>
                <c:pt idx="33">
                  <c:v>248675</c:v>
                </c:pt>
                <c:pt idx="34">
                  <c:v>282823</c:v>
                </c:pt>
                <c:pt idx="35">
                  <c:v>231558</c:v>
                </c:pt>
                <c:pt idx="36">
                  <c:v>292208</c:v>
                </c:pt>
                <c:pt idx="37">
                  <c:v>271069</c:v>
                </c:pt>
                <c:pt idx="38">
                  <c:v>247541</c:v>
                </c:pt>
                <c:pt idx="39">
                  <c:v>149070</c:v>
                </c:pt>
                <c:pt idx="40">
                  <c:v>144746</c:v>
                </c:pt>
                <c:pt idx="41">
                  <c:v>98268</c:v>
                </c:pt>
                <c:pt idx="42">
                  <c:v>97248</c:v>
                </c:pt>
                <c:pt idx="43">
                  <c:v>60900</c:v>
                </c:pt>
                <c:pt idx="44">
                  <c:v>45478</c:v>
                </c:pt>
                <c:pt idx="45">
                  <c:v>42254</c:v>
                </c:pt>
                <c:pt idx="46">
                  <c:v>44448</c:v>
                </c:pt>
                <c:pt idx="47">
                  <c:v>17660</c:v>
                </c:pt>
              </c:numCache>
            </c:numRef>
          </c:val>
        </c:ser>
        <c:ser>
          <c:idx val="3"/>
          <c:order val="3"/>
          <c:tx>
            <c:strRef>
              <c:f>Trajet_Ens.PAO_dp!$E$1</c:f>
              <c:strCache>
                <c:ptCount val="1"/>
                <c:pt idx="0">
                  <c:v>trajet_transsport_commun</c:v>
                </c:pt>
              </c:strCache>
            </c:strRef>
          </c:tx>
          <c:marker>
            <c:symbol val="none"/>
          </c:marker>
          <c:cat>
            <c:numRef>
              <c:f>Trajet_Ens.PAO_dp!$A$2:$A$49</c:f>
              <c:numCache>
                <c:formatCode>hh:mm</c:formatCode>
                <c:ptCount val="48"/>
                <c:pt idx="0">
                  <c:v>0</c:v>
                </c:pt>
                <c:pt idx="1">
                  <c:v>2.0833333333333415E-2</c:v>
                </c:pt>
                <c:pt idx="2">
                  <c:v>4.1666666666666671E-2</c:v>
                </c:pt>
                <c:pt idx="3">
                  <c:v>6.2500000000000014E-2</c:v>
                </c:pt>
                <c:pt idx="4">
                  <c:v>8.3333333333333398E-2</c:v>
                </c:pt>
                <c:pt idx="5">
                  <c:v>0.10416666666666732</c:v>
                </c:pt>
                <c:pt idx="6">
                  <c:v>0.125</c:v>
                </c:pt>
                <c:pt idx="7">
                  <c:v>0.14583333333333462</c:v>
                </c:pt>
                <c:pt idx="8">
                  <c:v>0.16666666666666669</c:v>
                </c:pt>
                <c:pt idx="9">
                  <c:v>0.18750000000000044</c:v>
                </c:pt>
                <c:pt idx="10">
                  <c:v>0.20833333333333462</c:v>
                </c:pt>
                <c:pt idx="11">
                  <c:v>0.22916666666666669</c:v>
                </c:pt>
                <c:pt idx="12">
                  <c:v>0.25</c:v>
                </c:pt>
                <c:pt idx="13">
                  <c:v>0.27083333333333326</c:v>
                </c:pt>
                <c:pt idx="14">
                  <c:v>0.29166666666666946</c:v>
                </c:pt>
                <c:pt idx="15">
                  <c:v>0.31250000000000216</c:v>
                </c:pt>
                <c:pt idx="16">
                  <c:v>0.33333333333333331</c:v>
                </c:pt>
                <c:pt idx="17">
                  <c:v>0.35416666666666946</c:v>
                </c:pt>
                <c:pt idx="18">
                  <c:v>0.37500000000000216</c:v>
                </c:pt>
                <c:pt idx="19">
                  <c:v>0.39583333333333331</c:v>
                </c:pt>
                <c:pt idx="20">
                  <c:v>0.41666666666666946</c:v>
                </c:pt>
                <c:pt idx="21">
                  <c:v>0.43750000000000216</c:v>
                </c:pt>
                <c:pt idx="22">
                  <c:v>0.45833333333333326</c:v>
                </c:pt>
                <c:pt idx="23">
                  <c:v>0.47916666666666946</c:v>
                </c:pt>
                <c:pt idx="24">
                  <c:v>0.5</c:v>
                </c:pt>
                <c:pt idx="25">
                  <c:v>0.5208333333333337</c:v>
                </c:pt>
                <c:pt idx="26">
                  <c:v>0.54166666666666652</c:v>
                </c:pt>
                <c:pt idx="27">
                  <c:v>0.5625</c:v>
                </c:pt>
                <c:pt idx="28">
                  <c:v>0.58333333333333348</c:v>
                </c:pt>
                <c:pt idx="29">
                  <c:v>0.60416666666666652</c:v>
                </c:pt>
                <c:pt idx="30">
                  <c:v>0.62500000000000444</c:v>
                </c:pt>
                <c:pt idx="31">
                  <c:v>0.64583333333333903</c:v>
                </c:pt>
                <c:pt idx="32">
                  <c:v>0.66666666666666663</c:v>
                </c:pt>
                <c:pt idx="33">
                  <c:v>0.68750000000000011</c:v>
                </c:pt>
                <c:pt idx="34">
                  <c:v>0.7083333333333337</c:v>
                </c:pt>
                <c:pt idx="35">
                  <c:v>0.72916666666666652</c:v>
                </c:pt>
                <c:pt idx="36">
                  <c:v>0.75000000000000444</c:v>
                </c:pt>
                <c:pt idx="37">
                  <c:v>0.77083333333333903</c:v>
                </c:pt>
                <c:pt idx="38">
                  <c:v>0.79166666666666652</c:v>
                </c:pt>
                <c:pt idx="39">
                  <c:v>0.8125</c:v>
                </c:pt>
                <c:pt idx="40">
                  <c:v>0.8333333333333337</c:v>
                </c:pt>
                <c:pt idx="41">
                  <c:v>0.85416666666666652</c:v>
                </c:pt>
                <c:pt idx="42">
                  <c:v>0.87500000000000444</c:v>
                </c:pt>
                <c:pt idx="43">
                  <c:v>0.89583333333333381</c:v>
                </c:pt>
                <c:pt idx="44">
                  <c:v>0.91666666666666652</c:v>
                </c:pt>
                <c:pt idx="45">
                  <c:v>0.9375</c:v>
                </c:pt>
                <c:pt idx="46">
                  <c:v>0.9583333333333337</c:v>
                </c:pt>
                <c:pt idx="47">
                  <c:v>0.97916666666666641</c:v>
                </c:pt>
              </c:numCache>
            </c:numRef>
          </c:cat>
          <c:val>
            <c:numRef>
              <c:f>Trajet_Ens.PAO_dp!$E$2:$E$49</c:f>
              <c:numCache>
                <c:formatCode>General</c:formatCode>
                <c:ptCount val="48"/>
                <c:pt idx="0">
                  <c:v>6235</c:v>
                </c:pt>
                <c:pt idx="1">
                  <c:v>4341</c:v>
                </c:pt>
                <c:pt idx="2">
                  <c:v>12188</c:v>
                </c:pt>
                <c:pt idx="3">
                  <c:v>12061</c:v>
                </c:pt>
                <c:pt idx="4">
                  <c:v>7412</c:v>
                </c:pt>
                <c:pt idx="5">
                  <c:v>15547</c:v>
                </c:pt>
                <c:pt idx="6">
                  <c:v>22666</c:v>
                </c:pt>
                <c:pt idx="7">
                  <c:v>30428</c:v>
                </c:pt>
                <c:pt idx="8">
                  <c:v>37900</c:v>
                </c:pt>
                <c:pt idx="9">
                  <c:v>45493</c:v>
                </c:pt>
                <c:pt idx="10">
                  <c:v>71848</c:v>
                </c:pt>
                <c:pt idx="11">
                  <c:v>125867</c:v>
                </c:pt>
                <c:pt idx="12">
                  <c:v>196582</c:v>
                </c:pt>
                <c:pt idx="13">
                  <c:v>340330</c:v>
                </c:pt>
                <c:pt idx="14">
                  <c:v>403452</c:v>
                </c:pt>
                <c:pt idx="15">
                  <c:v>479796</c:v>
                </c:pt>
                <c:pt idx="16">
                  <c:v>394275</c:v>
                </c:pt>
                <c:pt idx="17">
                  <c:v>216223</c:v>
                </c:pt>
                <c:pt idx="18">
                  <c:v>130290</c:v>
                </c:pt>
                <c:pt idx="19">
                  <c:v>83485</c:v>
                </c:pt>
                <c:pt idx="20">
                  <c:v>76030</c:v>
                </c:pt>
                <c:pt idx="21">
                  <c:v>49611</c:v>
                </c:pt>
                <c:pt idx="22">
                  <c:v>60398</c:v>
                </c:pt>
                <c:pt idx="23">
                  <c:v>61229</c:v>
                </c:pt>
                <c:pt idx="24">
                  <c:v>112606</c:v>
                </c:pt>
                <c:pt idx="25">
                  <c:v>122924</c:v>
                </c:pt>
                <c:pt idx="26">
                  <c:v>124867</c:v>
                </c:pt>
                <c:pt idx="27">
                  <c:v>100586</c:v>
                </c:pt>
                <c:pt idx="28">
                  <c:v>153280</c:v>
                </c:pt>
                <c:pt idx="29">
                  <c:v>125033</c:v>
                </c:pt>
                <c:pt idx="30">
                  <c:v>133870</c:v>
                </c:pt>
                <c:pt idx="31">
                  <c:v>111285</c:v>
                </c:pt>
                <c:pt idx="32">
                  <c:v>154514</c:v>
                </c:pt>
                <c:pt idx="33">
                  <c:v>174219</c:v>
                </c:pt>
                <c:pt idx="34">
                  <c:v>206180</c:v>
                </c:pt>
                <c:pt idx="35">
                  <c:v>185173</c:v>
                </c:pt>
                <c:pt idx="36">
                  <c:v>225995</c:v>
                </c:pt>
                <c:pt idx="37">
                  <c:v>234050</c:v>
                </c:pt>
                <c:pt idx="38">
                  <c:v>174357</c:v>
                </c:pt>
                <c:pt idx="39">
                  <c:v>99013</c:v>
                </c:pt>
                <c:pt idx="40">
                  <c:v>94357</c:v>
                </c:pt>
                <c:pt idx="41">
                  <c:v>59302</c:v>
                </c:pt>
                <c:pt idx="42">
                  <c:v>57354</c:v>
                </c:pt>
                <c:pt idx="43">
                  <c:v>50231</c:v>
                </c:pt>
                <c:pt idx="44">
                  <c:v>55095</c:v>
                </c:pt>
                <c:pt idx="45">
                  <c:v>32562</c:v>
                </c:pt>
                <c:pt idx="46">
                  <c:v>34406</c:v>
                </c:pt>
                <c:pt idx="47">
                  <c:v>12005</c:v>
                </c:pt>
              </c:numCache>
            </c:numRef>
          </c:val>
        </c:ser>
        <c:marker val="1"/>
        <c:axId val="81348480"/>
        <c:axId val="81350016"/>
      </c:lineChart>
      <c:catAx>
        <c:axId val="81348480"/>
        <c:scaling>
          <c:orientation val="minMax"/>
        </c:scaling>
        <c:axPos val="b"/>
        <c:numFmt formatCode="hh:mm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81350016"/>
        <c:crosses val="autoZero"/>
        <c:auto val="1"/>
        <c:lblAlgn val="ctr"/>
        <c:lblOffset val="100"/>
      </c:catAx>
      <c:valAx>
        <c:axId val="813500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1"/>
            </a:pPr>
            <a:endParaRPr lang="fr-FR"/>
          </a:p>
        </c:txPr>
        <c:crossAx val="8134848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6.2131096613855423E-3"/>
                <c:y val="0.41602082043115396"/>
              </c:manualLayout>
            </c:layout>
            <c:tx>
              <c:rich>
                <a:bodyPr/>
                <a:lstStyle/>
                <a:p>
                  <a:pPr>
                    <a:defRPr sz="1100"/>
                  </a:pPr>
                  <a:r>
                    <a:rPr lang="ar-MA" sz="1100" dirty="0" smtClean="0"/>
                    <a:t>مليون</a:t>
                  </a:r>
                  <a:endParaRPr lang="fr-FR" sz="1100" dirty="0"/>
                </a:p>
              </c:rich>
            </c:tx>
          </c:dispUnitsLbl>
        </c:dispUnits>
      </c:valAx>
    </c:plotArea>
    <c:legend>
      <c:legendPos val="b"/>
      <c:layout/>
    </c:legend>
    <c:plotVisOnly val="1"/>
    <c:dispBlanksAs val="gap"/>
  </c:chart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ar-MA" sz="1400" dirty="0" smtClean="0"/>
              <a:t>السكان الحضريون النشيطون المشتغلون المقيمون بجهة الدار البيضاء الكبرى و البالغون 15 سنة و أكثر</a:t>
            </a:r>
          </a:p>
          <a:p>
            <a:pPr>
              <a:defRPr/>
            </a:pPr>
            <a:r>
              <a:rPr lang="ar-MA" sz="1400" dirty="0" smtClean="0"/>
              <a:t>حسب وقت التنقل</a:t>
            </a:r>
            <a:r>
              <a:rPr lang="ar-MA" sz="1400" baseline="0" dirty="0" smtClean="0"/>
              <a:t> إلى العمل و الوسيلة المستعملة</a:t>
            </a:r>
            <a:endParaRPr lang="fr-FR" sz="14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'Trajet_Casa_urbain PAO_dp'!$B$1</c:f>
              <c:strCache>
                <c:ptCount val="1"/>
                <c:pt idx="0">
                  <c:v>trajet</c:v>
                </c:pt>
              </c:strCache>
            </c:strRef>
          </c:tx>
          <c:marker>
            <c:symbol val="none"/>
          </c:marker>
          <c:dLbls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/>
                      <a:t>393</a:t>
                    </a:r>
                  </a:p>
                </c:rich>
              </c:tx>
              <c:showVal val="1"/>
            </c:dLbl>
            <c:dLbl>
              <c:idx val="28"/>
              <c:layout/>
              <c:tx>
                <c:rich>
                  <a:bodyPr/>
                  <a:lstStyle/>
                  <a:p>
                    <a:r>
                      <a:rPr lang="en-US"/>
                      <a:t>190</a:t>
                    </a:r>
                  </a:p>
                </c:rich>
              </c:tx>
              <c:showVal val="1"/>
            </c:dLbl>
            <c:dLbl>
              <c:idx val="38"/>
              <c:layout/>
              <c:tx>
                <c:rich>
                  <a:bodyPr/>
                  <a:lstStyle/>
                  <a:p>
                    <a:r>
                      <a:rPr lang="en-US"/>
                      <a:t>172</a:t>
                    </a:r>
                  </a:p>
                </c:rich>
              </c:tx>
              <c:showVal val="1"/>
            </c:dLbl>
            <c:delete val="1"/>
          </c:dLbls>
          <c:cat>
            <c:numRef>
              <c:f>'Trajet_Casa_urbain PAO_dp'!$A$2:$A$49</c:f>
              <c:numCache>
                <c:formatCode>hh:mm</c:formatCode>
                <c:ptCount val="48"/>
                <c:pt idx="0">
                  <c:v>0</c:v>
                </c:pt>
                <c:pt idx="1">
                  <c:v>2.0833333333333412E-2</c:v>
                </c:pt>
                <c:pt idx="2">
                  <c:v>4.1666666666666664E-2</c:v>
                </c:pt>
                <c:pt idx="3">
                  <c:v>6.25E-2</c:v>
                </c:pt>
                <c:pt idx="4">
                  <c:v>8.3333333333333343E-2</c:v>
                </c:pt>
                <c:pt idx="5">
                  <c:v>0.10416666666666725</c:v>
                </c:pt>
                <c:pt idx="6">
                  <c:v>0.125</c:v>
                </c:pt>
                <c:pt idx="7">
                  <c:v>0.14583333333333451</c:v>
                </c:pt>
                <c:pt idx="8">
                  <c:v>0.16666666666666666</c:v>
                </c:pt>
                <c:pt idx="9">
                  <c:v>0.18750000000000044</c:v>
                </c:pt>
                <c:pt idx="10">
                  <c:v>0.20833333333333451</c:v>
                </c:pt>
                <c:pt idx="11">
                  <c:v>0.22916666666666666</c:v>
                </c:pt>
                <c:pt idx="12">
                  <c:v>0.25</c:v>
                </c:pt>
                <c:pt idx="13">
                  <c:v>0.27083333333333326</c:v>
                </c:pt>
                <c:pt idx="14">
                  <c:v>0.29166666666666913</c:v>
                </c:pt>
                <c:pt idx="15">
                  <c:v>0.31250000000000194</c:v>
                </c:pt>
                <c:pt idx="16">
                  <c:v>0.33333333333333331</c:v>
                </c:pt>
                <c:pt idx="17">
                  <c:v>0.35416666666666913</c:v>
                </c:pt>
                <c:pt idx="18">
                  <c:v>0.37500000000000194</c:v>
                </c:pt>
                <c:pt idx="19">
                  <c:v>0.39583333333333331</c:v>
                </c:pt>
                <c:pt idx="20">
                  <c:v>0.41666666666666913</c:v>
                </c:pt>
                <c:pt idx="21">
                  <c:v>0.43750000000000194</c:v>
                </c:pt>
                <c:pt idx="22">
                  <c:v>0.45833333333333326</c:v>
                </c:pt>
                <c:pt idx="23">
                  <c:v>0.47916666666666913</c:v>
                </c:pt>
                <c:pt idx="24">
                  <c:v>0.5</c:v>
                </c:pt>
                <c:pt idx="25">
                  <c:v>0.5208333333333337</c:v>
                </c:pt>
                <c:pt idx="26">
                  <c:v>0.54166666666666652</c:v>
                </c:pt>
                <c:pt idx="27">
                  <c:v>0.5625</c:v>
                </c:pt>
                <c:pt idx="28">
                  <c:v>0.58333333333333337</c:v>
                </c:pt>
                <c:pt idx="29">
                  <c:v>0.60416666666666652</c:v>
                </c:pt>
                <c:pt idx="30">
                  <c:v>0.625000000000004</c:v>
                </c:pt>
                <c:pt idx="31">
                  <c:v>0.64583333333333848</c:v>
                </c:pt>
                <c:pt idx="32">
                  <c:v>0.66666666666666663</c:v>
                </c:pt>
                <c:pt idx="33">
                  <c:v>0.6875</c:v>
                </c:pt>
                <c:pt idx="34">
                  <c:v>0.7083333333333337</c:v>
                </c:pt>
                <c:pt idx="35">
                  <c:v>0.72916666666666652</c:v>
                </c:pt>
                <c:pt idx="36">
                  <c:v>0.750000000000004</c:v>
                </c:pt>
                <c:pt idx="37">
                  <c:v>0.77083333333333848</c:v>
                </c:pt>
                <c:pt idx="38">
                  <c:v>0.79166666666666652</c:v>
                </c:pt>
                <c:pt idx="39">
                  <c:v>0.8125</c:v>
                </c:pt>
                <c:pt idx="40">
                  <c:v>0.8333333333333337</c:v>
                </c:pt>
                <c:pt idx="41">
                  <c:v>0.85416666666666652</c:v>
                </c:pt>
                <c:pt idx="42">
                  <c:v>0.875000000000004</c:v>
                </c:pt>
                <c:pt idx="43">
                  <c:v>0.8958333333333337</c:v>
                </c:pt>
                <c:pt idx="44">
                  <c:v>0.91666666666666652</c:v>
                </c:pt>
                <c:pt idx="45">
                  <c:v>0.9375</c:v>
                </c:pt>
                <c:pt idx="46">
                  <c:v>0.9583333333333337</c:v>
                </c:pt>
                <c:pt idx="47">
                  <c:v>0.97916666666666652</c:v>
                </c:pt>
              </c:numCache>
            </c:numRef>
          </c:cat>
          <c:val>
            <c:numRef>
              <c:f>'Trajet_Casa_urbain PAO_dp'!$B$2:$B$49</c:f>
              <c:numCache>
                <c:formatCode>General</c:formatCode>
                <c:ptCount val="48"/>
                <c:pt idx="0">
                  <c:v>4084</c:v>
                </c:pt>
                <c:pt idx="1">
                  <c:v>2982</c:v>
                </c:pt>
                <c:pt idx="2">
                  <c:v>4439</c:v>
                </c:pt>
                <c:pt idx="3">
                  <c:v>2052</c:v>
                </c:pt>
                <c:pt idx="4">
                  <c:v>5441</c:v>
                </c:pt>
                <c:pt idx="5">
                  <c:v>882</c:v>
                </c:pt>
                <c:pt idx="6">
                  <c:v>1858</c:v>
                </c:pt>
                <c:pt idx="7">
                  <c:v>6837</c:v>
                </c:pt>
                <c:pt idx="8">
                  <c:v>3508</c:v>
                </c:pt>
                <c:pt idx="9">
                  <c:v>6703</c:v>
                </c:pt>
                <c:pt idx="10">
                  <c:v>16742</c:v>
                </c:pt>
                <c:pt idx="11">
                  <c:v>28718</c:v>
                </c:pt>
                <c:pt idx="12">
                  <c:v>70874</c:v>
                </c:pt>
                <c:pt idx="13">
                  <c:v>116405</c:v>
                </c:pt>
                <c:pt idx="14">
                  <c:v>225155</c:v>
                </c:pt>
                <c:pt idx="15">
                  <c:v>333029</c:v>
                </c:pt>
                <c:pt idx="16">
                  <c:v>393060</c:v>
                </c:pt>
                <c:pt idx="17">
                  <c:v>245619</c:v>
                </c:pt>
                <c:pt idx="18">
                  <c:v>166703</c:v>
                </c:pt>
                <c:pt idx="19">
                  <c:v>98440</c:v>
                </c:pt>
                <c:pt idx="20">
                  <c:v>55626</c:v>
                </c:pt>
                <c:pt idx="21">
                  <c:v>42503</c:v>
                </c:pt>
                <c:pt idx="22">
                  <c:v>40849</c:v>
                </c:pt>
                <c:pt idx="23">
                  <c:v>40917</c:v>
                </c:pt>
                <c:pt idx="24">
                  <c:v>123329</c:v>
                </c:pt>
                <c:pt idx="25">
                  <c:v>179955</c:v>
                </c:pt>
                <c:pt idx="26">
                  <c:v>168286</c:v>
                </c:pt>
                <c:pt idx="27">
                  <c:v>156945</c:v>
                </c:pt>
                <c:pt idx="28">
                  <c:v>190321</c:v>
                </c:pt>
                <c:pt idx="29">
                  <c:v>143985</c:v>
                </c:pt>
                <c:pt idx="30">
                  <c:v>102205</c:v>
                </c:pt>
                <c:pt idx="31">
                  <c:v>69892</c:v>
                </c:pt>
                <c:pt idx="32">
                  <c:v>99475</c:v>
                </c:pt>
                <c:pt idx="33">
                  <c:v>93314</c:v>
                </c:pt>
                <c:pt idx="34">
                  <c:v>128699</c:v>
                </c:pt>
                <c:pt idx="35">
                  <c:v>136110</c:v>
                </c:pt>
                <c:pt idx="36">
                  <c:v>160406</c:v>
                </c:pt>
                <c:pt idx="37">
                  <c:v>158965</c:v>
                </c:pt>
                <c:pt idx="38">
                  <c:v>171612</c:v>
                </c:pt>
                <c:pt idx="39">
                  <c:v>105636</c:v>
                </c:pt>
                <c:pt idx="40">
                  <c:v>89486</c:v>
                </c:pt>
                <c:pt idx="41">
                  <c:v>60028</c:v>
                </c:pt>
                <c:pt idx="42">
                  <c:v>55359</c:v>
                </c:pt>
                <c:pt idx="43">
                  <c:v>36459</c:v>
                </c:pt>
                <c:pt idx="44" formatCode="0">
                  <c:v>29402</c:v>
                </c:pt>
                <c:pt idx="45" formatCode="0">
                  <c:v>17821</c:v>
                </c:pt>
                <c:pt idx="46" formatCode="0">
                  <c:v>29113</c:v>
                </c:pt>
                <c:pt idx="47" formatCode="0">
                  <c:v>17203</c:v>
                </c:pt>
              </c:numCache>
            </c:numRef>
          </c:val>
        </c:ser>
        <c:ser>
          <c:idx val="1"/>
          <c:order val="1"/>
          <c:tx>
            <c:strRef>
              <c:f>'Trajet_Casa_urbain PAO_dp'!$C$1</c:f>
              <c:strCache>
                <c:ptCount val="1"/>
                <c:pt idx="0">
                  <c:v>trajet_marche</c:v>
                </c:pt>
              </c:strCache>
            </c:strRef>
          </c:tx>
          <c:marker>
            <c:symbol val="none"/>
          </c:marker>
          <c:cat>
            <c:numRef>
              <c:f>'Trajet_Casa_urbain PAO_dp'!$A$2:$A$49</c:f>
              <c:numCache>
                <c:formatCode>hh:mm</c:formatCode>
                <c:ptCount val="48"/>
                <c:pt idx="0">
                  <c:v>0</c:v>
                </c:pt>
                <c:pt idx="1">
                  <c:v>2.0833333333333412E-2</c:v>
                </c:pt>
                <c:pt idx="2">
                  <c:v>4.1666666666666664E-2</c:v>
                </c:pt>
                <c:pt idx="3">
                  <c:v>6.25E-2</c:v>
                </c:pt>
                <c:pt idx="4">
                  <c:v>8.3333333333333343E-2</c:v>
                </c:pt>
                <c:pt idx="5">
                  <c:v>0.10416666666666725</c:v>
                </c:pt>
                <c:pt idx="6">
                  <c:v>0.125</c:v>
                </c:pt>
                <c:pt idx="7">
                  <c:v>0.14583333333333451</c:v>
                </c:pt>
                <c:pt idx="8">
                  <c:v>0.16666666666666666</c:v>
                </c:pt>
                <c:pt idx="9">
                  <c:v>0.18750000000000044</c:v>
                </c:pt>
                <c:pt idx="10">
                  <c:v>0.20833333333333451</c:v>
                </c:pt>
                <c:pt idx="11">
                  <c:v>0.22916666666666666</c:v>
                </c:pt>
                <c:pt idx="12">
                  <c:v>0.25</c:v>
                </c:pt>
                <c:pt idx="13">
                  <c:v>0.27083333333333326</c:v>
                </c:pt>
                <c:pt idx="14">
                  <c:v>0.29166666666666913</c:v>
                </c:pt>
                <c:pt idx="15">
                  <c:v>0.31250000000000194</c:v>
                </c:pt>
                <c:pt idx="16">
                  <c:v>0.33333333333333331</c:v>
                </c:pt>
                <c:pt idx="17">
                  <c:v>0.35416666666666913</c:v>
                </c:pt>
                <c:pt idx="18">
                  <c:v>0.37500000000000194</c:v>
                </c:pt>
                <c:pt idx="19">
                  <c:v>0.39583333333333331</c:v>
                </c:pt>
                <c:pt idx="20">
                  <c:v>0.41666666666666913</c:v>
                </c:pt>
                <c:pt idx="21">
                  <c:v>0.43750000000000194</c:v>
                </c:pt>
                <c:pt idx="22">
                  <c:v>0.45833333333333326</c:v>
                </c:pt>
                <c:pt idx="23">
                  <c:v>0.47916666666666913</c:v>
                </c:pt>
                <c:pt idx="24">
                  <c:v>0.5</c:v>
                </c:pt>
                <c:pt idx="25">
                  <c:v>0.5208333333333337</c:v>
                </c:pt>
                <c:pt idx="26">
                  <c:v>0.54166666666666652</c:v>
                </c:pt>
                <c:pt idx="27">
                  <c:v>0.5625</c:v>
                </c:pt>
                <c:pt idx="28">
                  <c:v>0.58333333333333337</c:v>
                </c:pt>
                <c:pt idx="29">
                  <c:v>0.60416666666666652</c:v>
                </c:pt>
                <c:pt idx="30">
                  <c:v>0.625000000000004</c:v>
                </c:pt>
                <c:pt idx="31">
                  <c:v>0.64583333333333848</c:v>
                </c:pt>
                <c:pt idx="32">
                  <c:v>0.66666666666666663</c:v>
                </c:pt>
                <c:pt idx="33">
                  <c:v>0.6875</c:v>
                </c:pt>
                <c:pt idx="34">
                  <c:v>0.7083333333333337</c:v>
                </c:pt>
                <c:pt idx="35">
                  <c:v>0.72916666666666652</c:v>
                </c:pt>
                <c:pt idx="36">
                  <c:v>0.750000000000004</c:v>
                </c:pt>
                <c:pt idx="37">
                  <c:v>0.77083333333333848</c:v>
                </c:pt>
                <c:pt idx="38">
                  <c:v>0.79166666666666652</c:v>
                </c:pt>
                <c:pt idx="39">
                  <c:v>0.8125</c:v>
                </c:pt>
                <c:pt idx="40">
                  <c:v>0.8333333333333337</c:v>
                </c:pt>
                <c:pt idx="41">
                  <c:v>0.85416666666666652</c:v>
                </c:pt>
                <c:pt idx="42">
                  <c:v>0.875000000000004</c:v>
                </c:pt>
                <c:pt idx="43">
                  <c:v>0.8958333333333337</c:v>
                </c:pt>
                <c:pt idx="44">
                  <c:v>0.91666666666666652</c:v>
                </c:pt>
                <c:pt idx="45">
                  <c:v>0.9375</c:v>
                </c:pt>
                <c:pt idx="46">
                  <c:v>0.9583333333333337</c:v>
                </c:pt>
                <c:pt idx="47">
                  <c:v>0.97916666666666652</c:v>
                </c:pt>
              </c:numCache>
            </c:numRef>
          </c:cat>
          <c:val>
            <c:numRef>
              <c:f>'Trajet_Casa_urbain PAO_dp'!$C$2:$C$49</c:f>
              <c:numCache>
                <c:formatCode>General</c:formatCode>
                <c:ptCount val="48"/>
                <c:pt idx="0">
                  <c:v>2871</c:v>
                </c:pt>
                <c:pt idx="1">
                  <c:v>1134</c:v>
                </c:pt>
                <c:pt idx="2">
                  <c:v>3856</c:v>
                </c:pt>
                <c:pt idx="3">
                  <c:v>1469</c:v>
                </c:pt>
                <c:pt idx="4">
                  <c:v>2773</c:v>
                </c:pt>
                <c:pt idx="5">
                  <c:v>882</c:v>
                </c:pt>
                <c:pt idx="6">
                  <c:v>882</c:v>
                </c:pt>
                <c:pt idx="7">
                  <c:v>5861</c:v>
                </c:pt>
                <c:pt idx="8">
                  <c:v>2509</c:v>
                </c:pt>
                <c:pt idx="9">
                  <c:v>2506</c:v>
                </c:pt>
                <c:pt idx="10">
                  <c:v>9903</c:v>
                </c:pt>
                <c:pt idx="11">
                  <c:v>18497</c:v>
                </c:pt>
                <c:pt idx="12">
                  <c:v>44057</c:v>
                </c:pt>
                <c:pt idx="13">
                  <c:v>73401</c:v>
                </c:pt>
                <c:pt idx="14">
                  <c:v>153288</c:v>
                </c:pt>
                <c:pt idx="15">
                  <c:v>196295</c:v>
                </c:pt>
                <c:pt idx="16">
                  <c:v>216982</c:v>
                </c:pt>
                <c:pt idx="17">
                  <c:v>125747</c:v>
                </c:pt>
                <c:pt idx="18">
                  <c:v>86147</c:v>
                </c:pt>
                <c:pt idx="19">
                  <c:v>61895</c:v>
                </c:pt>
                <c:pt idx="20">
                  <c:v>39541</c:v>
                </c:pt>
                <c:pt idx="21">
                  <c:v>19654</c:v>
                </c:pt>
                <c:pt idx="22">
                  <c:v>23049</c:v>
                </c:pt>
                <c:pt idx="23">
                  <c:v>23976</c:v>
                </c:pt>
                <c:pt idx="24">
                  <c:v>52828</c:v>
                </c:pt>
                <c:pt idx="25">
                  <c:v>92337</c:v>
                </c:pt>
                <c:pt idx="26">
                  <c:v>84039</c:v>
                </c:pt>
                <c:pt idx="27">
                  <c:v>90442</c:v>
                </c:pt>
                <c:pt idx="28">
                  <c:v>101117</c:v>
                </c:pt>
                <c:pt idx="29">
                  <c:v>66277</c:v>
                </c:pt>
                <c:pt idx="30">
                  <c:v>58795</c:v>
                </c:pt>
                <c:pt idx="31">
                  <c:v>38150</c:v>
                </c:pt>
                <c:pt idx="32">
                  <c:v>62445</c:v>
                </c:pt>
                <c:pt idx="33">
                  <c:v>43013</c:v>
                </c:pt>
                <c:pt idx="34">
                  <c:v>76070</c:v>
                </c:pt>
                <c:pt idx="35">
                  <c:v>91316</c:v>
                </c:pt>
                <c:pt idx="36">
                  <c:v>83377</c:v>
                </c:pt>
                <c:pt idx="37">
                  <c:v>79298</c:v>
                </c:pt>
                <c:pt idx="38">
                  <c:v>95799</c:v>
                </c:pt>
                <c:pt idx="39">
                  <c:v>54772</c:v>
                </c:pt>
                <c:pt idx="40">
                  <c:v>53993</c:v>
                </c:pt>
                <c:pt idx="41">
                  <c:v>42310</c:v>
                </c:pt>
                <c:pt idx="42">
                  <c:v>35466</c:v>
                </c:pt>
                <c:pt idx="43">
                  <c:v>19064</c:v>
                </c:pt>
                <c:pt idx="44">
                  <c:v>19786</c:v>
                </c:pt>
                <c:pt idx="45">
                  <c:v>14680</c:v>
                </c:pt>
                <c:pt idx="46">
                  <c:v>19776</c:v>
                </c:pt>
                <c:pt idx="47">
                  <c:v>13618</c:v>
                </c:pt>
              </c:numCache>
            </c:numRef>
          </c:val>
        </c:ser>
        <c:ser>
          <c:idx val="2"/>
          <c:order val="2"/>
          <c:tx>
            <c:strRef>
              <c:f>'Trajet_Casa_urbain PAO_dp'!$D$1</c:f>
              <c:strCache>
                <c:ptCount val="1"/>
                <c:pt idx="0">
                  <c:v>trajet_transport_privé</c:v>
                </c:pt>
              </c:strCache>
            </c:strRef>
          </c:tx>
          <c:marker>
            <c:symbol val="none"/>
          </c:marker>
          <c:cat>
            <c:numRef>
              <c:f>'Trajet_Casa_urbain PAO_dp'!$A$2:$A$49</c:f>
              <c:numCache>
                <c:formatCode>hh:mm</c:formatCode>
                <c:ptCount val="48"/>
                <c:pt idx="0">
                  <c:v>0</c:v>
                </c:pt>
                <c:pt idx="1">
                  <c:v>2.0833333333333412E-2</c:v>
                </c:pt>
                <c:pt idx="2">
                  <c:v>4.1666666666666664E-2</c:v>
                </c:pt>
                <c:pt idx="3">
                  <c:v>6.25E-2</c:v>
                </c:pt>
                <c:pt idx="4">
                  <c:v>8.3333333333333343E-2</c:v>
                </c:pt>
                <c:pt idx="5">
                  <c:v>0.10416666666666725</c:v>
                </c:pt>
                <c:pt idx="6">
                  <c:v>0.125</c:v>
                </c:pt>
                <c:pt idx="7">
                  <c:v>0.14583333333333451</c:v>
                </c:pt>
                <c:pt idx="8">
                  <c:v>0.16666666666666666</c:v>
                </c:pt>
                <c:pt idx="9">
                  <c:v>0.18750000000000044</c:v>
                </c:pt>
                <c:pt idx="10">
                  <c:v>0.20833333333333451</c:v>
                </c:pt>
                <c:pt idx="11">
                  <c:v>0.22916666666666666</c:v>
                </c:pt>
                <c:pt idx="12">
                  <c:v>0.25</c:v>
                </c:pt>
                <c:pt idx="13">
                  <c:v>0.27083333333333326</c:v>
                </c:pt>
                <c:pt idx="14">
                  <c:v>0.29166666666666913</c:v>
                </c:pt>
                <c:pt idx="15">
                  <c:v>0.31250000000000194</c:v>
                </c:pt>
                <c:pt idx="16">
                  <c:v>0.33333333333333331</c:v>
                </c:pt>
                <c:pt idx="17">
                  <c:v>0.35416666666666913</c:v>
                </c:pt>
                <c:pt idx="18">
                  <c:v>0.37500000000000194</c:v>
                </c:pt>
                <c:pt idx="19">
                  <c:v>0.39583333333333331</c:v>
                </c:pt>
                <c:pt idx="20">
                  <c:v>0.41666666666666913</c:v>
                </c:pt>
                <c:pt idx="21">
                  <c:v>0.43750000000000194</c:v>
                </c:pt>
                <c:pt idx="22">
                  <c:v>0.45833333333333326</c:v>
                </c:pt>
                <c:pt idx="23">
                  <c:v>0.47916666666666913</c:v>
                </c:pt>
                <c:pt idx="24">
                  <c:v>0.5</c:v>
                </c:pt>
                <c:pt idx="25">
                  <c:v>0.5208333333333337</c:v>
                </c:pt>
                <c:pt idx="26">
                  <c:v>0.54166666666666652</c:v>
                </c:pt>
                <c:pt idx="27">
                  <c:v>0.5625</c:v>
                </c:pt>
                <c:pt idx="28">
                  <c:v>0.58333333333333337</c:v>
                </c:pt>
                <c:pt idx="29">
                  <c:v>0.60416666666666652</c:v>
                </c:pt>
                <c:pt idx="30">
                  <c:v>0.625000000000004</c:v>
                </c:pt>
                <c:pt idx="31">
                  <c:v>0.64583333333333848</c:v>
                </c:pt>
                <c:pt idx="32">
                  <c:v>0.66666666666666663</c:v>
                </c:pt>
                <c:pt idx="33">
                  <c:v>0.6875</c:v>
                </c:pt>
                <c:pt idx="34">
                  <c:v>0.7083333333333337</c:v>
                </c:pt>
                <c:pt idx="35">
                  <c:v>0.72916666666666652</c:v>
                </c:pt>
                <c:pt idx="36">
                  <c:v>0.750000000000004</c:v>
                </c:pt>
                <c:pt idx="37">
                  <c:v>0.77083333333333848</c:v>
                </c:pt>
                <c:pt idx="38">
                  <c:v>0.79166666666666652</c:v>
                </c:pt>
                <c:pt idx="39">
                  <c:v>0.8125</c:v>
                </c:pt>
                <c:pt idx="40">
                  <c:v>0.8333333333333337</c:v>
                </c:pt>
                <c:pt idx="41">
                  <c:v>0.85416666666666652</c:v>
                </c:pt>
                <c:pt idx="42">
                  <c:v>0.875000000000004</c:v>
                </c:pt>
                <c:pt idx="43">
                  <c:v>0.8958333333333337</c:v>
                </c:pt>
                <c:pt idx="44">
                  <c:v>0.91666666666666652</c:v>
                </c:pt>
                <c:pt idx="45">
                  <c:v>0.9375</c:v>
                </c:pt>
                <c:pt idx="46">
                  <c:v>0.9583333333333337</c:v>
                </c:pt>
                <c:pt idx="47">
                  <c:v>0.97916666666666652</c:v>
                </c:pt>
              </c:numCache>
            </c:numRef>
          </c:cat>
          <c:val>
            <c:numRef>
              <c:f>'Trajet_Casa_urbain PAO_dp'!$D$2:$D$49</c:f>
              <c:numCache>
                <c:formatCode>General</c:formatCode>
                <c:ptCount val="48"/>
                <c:pt idx="0">
                  <c:v>0</c:v>
                </c:pt>
                <c:pt idx="1">
                  <c:v>1848</c:v>
                </c:pt>
                <c:pt idx="2">
                  <c:v>583</c:v>
                </c:pt>
                <c:pt idx="3">
                  <c:v>583</c:v>
                </c:pt>
                <c:pt idx="4">
                  <c:v>2668</c:v>
                </c:pt>
                <c:pt idx="5" formatCode="0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999</c:v>
                </c:pt>
                <c:pt idx="9">
                  <c:v>3100</c:v>
                </c:pt>
                <c:pt idx="10">
                  <c:v>4393</c:v>
                </c:pt>
                <c:pt idx="11">
                  <c:v>9053</c:v>
                </c:pt>
                <c:pt idx="12">
                  <c:v>17158</c:v>
                </c:pt>
                <c:pt idx="13">
                  <c:v>36782</c:v>
                </c:pt>
                <c:pt idx="14">
                  <c:v>60840</c:v>
                </c:pt>
                <c:pt idx="15">
                  <c:v>119684</c:v>
                </c:pt>
                <c:pt idx="16">
                  <c:v>154441</c:v>
                </c:pt>
                <c:pt idx="17">
                  <c:v>101564</c:v>
                </c:pt>
                <c:pt idx="18">
                  <c:v>70058</c:v>
                </c:pt>
                <c:pt idx="19">
                  <c:v>30821</c:v>
                </c:pt>
                <c:pt idx="20">
                  <c:v>12898</c:v>
                </c:pt>
                <c:pt idx="21">
                  <c:v>16925</c:v>
                </c:pt>
                <c:pt idx="22">
                  <c:v>11565</c:v>
                </c:pt>
                <c:pt idx="23">
                  <c:v>10649</c:v>
                </c:pt>
                <c:pt idx="24">
                  <c:v>64367</c:v>
                </c:pt>
                <c:pt idx="25">
                  <c:v>84503</c:v>
                </c:pt>
                <c:pt idx="26">
                  <c:v>83109</c:v>
                </c:pt>
                <c:pt idx="27">
                  <c:v>59804</c:v>
                </c:pt>
                <c:pt idx="28">
                  <c:v>91742</c:v>
                </c:pt>
                <c:pt idx="29">
                  <c:v>72391</c:v>
                </c:pt>
                <c:pt idx="30">
                  <c:v>39611</c:v>
                </c:pt>
                <c:pt idx="31">
                  <c:v>27937</c:v>
                </c:pt>
                <c:pt idx="32">
                  <c:v>31049</c:v>
                </c:pt>
                <c:pt idx="33">
                  <c:v>38182</c:v>
                </c:pt>
                <c:pt idx="34">
                  <c:v>37319</c:v>
                </c:pt>
                <c:pt idx="35">
                  <c:v>29293</c:v>
                </c:pt>
                <c:pt idx="36">
                  <c:v>56768</c:v>
                </c:pt>
                <c:pt idx="37">
                  <c:v>53734</c:v>
                </c:pt>
                <c:pt idx="38">
                  <c:v>60768</c:v>
                </c:pt>
                <c:pt idx="39">
                  <c:v>35778</c:v>
                </c:pt>
                <c:pt idx="40">
                  <c:v>29324</c:v>
                </c:pt>
                <c:pt idx="41">
                  <c:v>12400</c:v>
                </c:pt>
                <c:pt idx="42">
                  <c:v>12287</c:v>
                </c:pt>
                <c:pt idx="43">
                  <c:v>14069</c:v>
                </c:pt>
                <c:pt idx="44">
                  <c:v>9074</c:v>
                </c:pt>
                <c:pt idx="45">
                  <c:v>2599</c:v>
                </c:pt>
                <c:pt idx="46">
                  <c:v>7285</c:v>
                </c:pt>
                <c:pt idx="47">
                  <c:v>1533</c:v>
                </c:pt>
              </c:numCache>
            </c:numRef>
          </c:val>
        </c:ser>
        <c:ser>
          <c:idx val="3"/>
          <c:order val="3"/>
          <c:tx>
            <c:strRef>
              <c:f>'Trajet_Casa_urbain PAO_dp'!$E$1</c:f>
              <c:strCache>
                <c:ptCount val="1"/>
                <c:pt idx="0">
                  <c:v>trajet_transport_commun</c:v>
                </c:pt>
              </c:strCache>
            </c:strRef>
          </c:tx>
          <c:marker>
            <c:symbol val="none"/>
          </c:marker>
          <c:cat>
            <c:numRef>
              <c:f>'Trajet_Casa_urbain PAO_dp'!$A$2:$A$49</c:f>
              <c:numCache>
                <c:formatCode>hh:mm</c:formatCode>
                <c:ptCount val="48"/>
                <c:pt idx="0">
                  <c:v>0</c:v>
                </c:pt>
                <c:pt idx="1">
                  <c:v>2.0833333333333412E-2</c:v>
                </c:pt>
                <c:pt idx="2">
                  <c:v>4.1666666666666664E-2</c:v>
                </c:pt>
                <c:pt idx="3">
                  <c:v>6.25E-2</c:v>
                </c:pt>
                <c:pt idx="4">
                  <c:v>8.3333333333333343E-2</c:v>
                </c:pt>
                <c:pt idx="5">
                  <c:v>0.10416666666666725</c:v>
                </c:pt>
                <c:pt idx="6">
                  <c:v>0.125</c:v>
                </c:pt>
                <c:pt idx="7">
                  <c:v>0.14583333333333451</c:v>
                </c:pt>
                <c:pt idx="8">
                  <c:v>0.16666666666666666</c:v>
                </c:pt>
                <c:pt idx="9">
                  <c:v>0.18750000000000044</c:v>
                </c:pt>
                <c:pt idx="10">
                  <c:v>0.20833333333333451</c:v>
                </c:pt>
                <c:pt idx="11">
                  <c:v>0.22916666666666666</c:v>
                </c:pt>
                <c:pt idx="12">
                  <c:v>0.25</c:v>
                </c:pt>
                <c:pt idx="13">
                  <c:v>0.27083333333333326</c:v>
                </c:pt>
                <c:pt idx="14">
                  <c:v>0.29166666666666913</c:v>
                </c:pt>
                <c:pt idx="15">
                  <c:v>0.31250000000000194</c:v>
                </c:pt>
                <c:pt idx="16">
                  <c:v>0.33333333333333331</c:v>
                </c:pt>
                <c:pt idx="17">
                  <c:v>0.35416666666666913</c:v>
                </c:pt>
                <c:pt idx="18">
                  <c:v>0.37500000000000194</c:v>
                </c:pt>
                <c:pt idx="19">
                  <c:v>0.39583333333333331</c:v>
                </c:pt>
                <c:pt idx="20">
                  <c:v>0.41666666666666913</c:v>
                </c:pt>
                <c:pt idx="21">
                  <c:v>0.43750000000000194</c:v>
                </c:pt>
                <c:pt idx="22">
                  <c:v>0.45833333333333326</c:v>
                </c:pt>
                <c:pt idx="23">
                  <c:v>0.47916666666666913</c:v>
                </c:pt>
                <c:pt idx="24">
                  <c:v>0.5</c:v>
                </c:pt>
                <c:pt idx="25">
                  <c:v>0.5208333333333337</c:v>
                </c:pt>
                <c:pt idx="26">
                  <c:v>0.54166666666666652</c:v>
                </c:pt>
                <c:pt idx="27">
                  <c:v>0.5625</c:v>
                </c:pt>
                <c:pt idx="28">
                  <c:v>0.58333333333333337</c:v>
                </c:pt>
                <c:pt idx="29">
                  <c:v>0.60416666666666652</c:v>
                </c:pt>
                <c:pt idx="30">
                  <c:v>0.625000000000004</c:v>
                </c:pt>
                <c:pt idx="31">
                  <c:v>0.64583333333333848</c:v>
                </c:pt>
                <c:pt idx="32">
                  <c:v>0.66666666666666663</c:v>
                </c:pt>
                <c:pt idx="33">
                  <c:v>0.6875</c:v>
                </c:pt>
                <c:pt idx="34">
                  <c:v>0.7083333333333337</c:v>
                </c:pt>
                <c:pt idx="35">
                  <c:v>0.72916666666666652</c:v>
                </c:pt>
                <c:pt idx="36">
                  <c:v>0.750000000000004</c:v>
                </c:pt>
                <c:pt idx="37">
                  <c:v>0.77083333333333848</c:v>
                </c:pt>
                <c:pt idx="38">
                  <c:v>0.79166666666666652</c:v>
                </c:pt>
                <c:pt idx="39">
                  <c:v>0.8125</c:v>
                </c:pt>
                <c:pt idx="40">
                  <c:v>0.8333333333333337</c:v>
                </c:pt>
                <c:pt idx="41">
                  <c:v>0.85416666666666652</c:v>
                </c:pt>
                <c:pt idx="42">
                  <c:v>0.875000000000004</c:v>
                </c:pt>
                <c:pt idx="43">
                  <c:v>0.8958333333333337</c:v>
                </c:pt>
                <c:pt idx="44">
                  <c:v>0.91666666666666652</c:v>
                </c:pt>
                <c:pt idx="45">
                  <c:v>0.9375</c:v>
                </c:pt>
                <c:pt idx="46">
                  <c:v>0.9583333333333337</c:v>
                </c:pt>
                <c:pt idx="47">
                  <c:v>0.97916666666666652</c:v>
                </c:pt>
              </c:numCache>
            </c:numRef>
          </c:cat>
          <c:val>
            <c:numRef>
              <c:f>'Trajet_Casa_urbain PAO_dp'!$E$2:$E$49</c:f>
              <c:numCache>
                <c:formatCode>0</c:formatCode>
                <c:ptCount val="48"/>
                <c:pt idx="0">
                  <c:v>1213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 formatCode="General">
                  <c:v>882</c:v>
                </c:pt>
                <c:pt idx="6" formatCode="General">
                  <c:v>1858</c:v>
                </c:pt>
                <c:pt idx="7" formatCode="General">
                  <c:v>976</c:v>
                </c:pt>
                <c:pt idx="8" formatCode="General">
                  <c:v>1097</c:v>
                </c:pt>
                <c:pt idx="9" formatCode="General">
                  <c:v>2191</c:v>
                </c:pt>
                <c:pt idx="10" formatCode="General">
                  <c:v>7913</c:v>
                </c:pt>
                <c:pt idx="11" formatCode="General">
                  <c:v>10471</c:v>
                </c:pt>
                <c:pt idx="12" formatCode="General">
                  <c:v>21500</c:v>
                </c:pt>
                <c:pt idx="13" formatCode="General">
                  <c:v>50544</c:v>
                </c:pt>
                <c:pt idx="14" formatCode="General">
                  <c:v>72128</c:v>
                </c:pt>
                <c:pt idx="15" formatCode="General">
                  <c:v>115561</c:v>
                </c:pt>
                <c:pt idx="16" formatCode="General">
                  <c:v>82449</c:v>
                </c:pt>
                <c:pt idx="17" formatCode="General">
                  <c:v>44891</c:v>
                </c:pt>
                <c:pt idx="18" formatCode="General">
                  <c:v>24441</c:v>
                </c:pt>
                <c:pt idx="19" formatCode="General">
                  <c:v>16540</c:v>
                </c:pt>
                <c:pt idx="20" formatCode="General">
                  <c:v>12041</c:v>
                </c:pt>
                <c:pt idx="21" formatCode="General">
                  <c:v>8300</c:v>
                </c:pt>
                <c:pt idx="22" formatCode="General">
                  <c:v>11743</c:v>
                </c:pt>
                <c:pt idx="23" formatCode="General">
                  <c:v>10443</c:v>
                </c:pt>
                <c:pt idx="24" formatCode="General">
                  <c:v>15678</c:v>
                </c:pt>
                <c:pt idx="25" formatCode="General">
                  <c:v>20672</c:v>
                </c:pt>
                <c:pt idx="26" formatCode="General">
                  <c:v>10550</c:v>
                </c:pt>
                <c:pt idx="27" formatCode="General">
                  <c:v>14686</c:v>
                </c:pt>
                <c:pt idx="28" formatCode="General">
                  <c:v>19567</c:v>
                </c:pt>
                <c:pt idx="29" formatCode="General">
                  <c:v>12796</c:v>
                </c:pt>
                <c:pt idx="30" formatCode="General">
                  <c:v>16210</c:v>
                </c:pt>
                <c:pt idx="31" formatCode="General">
                  <c:v>12062</c:v>
                </c:pt>
                <c:pt idx="32" formatCode="General">
                  <c:v>20304</c:v>
                </c:pt>
                <c:pt idx="33" formatCode="General">
                  <c:v>26193</c:v>
                </c:pt>
                <c:pt idx="34" formatCode="General">
                  <c:v>45377</c:v>
                </c:pt>
                <c:pt idx="35" formatCode="General">
                  <c:v>41918</c:v>
                </c:pt>
                <c:pt idx="36" formatCode="General">
                  <c:v>55066</c:v>
                </c:pt>
                <c:pt idx="37" formatCode="General">
                  <c:v>60784</c:v>
                </c:pt>
                <c:pt idx="38" formatCode="General">
                  <c:v>62716</c:v>
                </c:pt>
                <c:pt idx="39" formatCode="General">
                  <c:v>35023</c:v>
                </c:pt>
                <c:pt idx="40" formatCode="General">
                  <c:v>30474</c:v>
                </c:pt>
                <c:pt idx="41" formatCode="General">
                  <c:v>18314</c:v>
                </c:pt>
                <c:pt idx="42" formatCode="General">
                  <c:v>13955</c:v>
                </c:pt>
                <c:pt idx="43" formatCode="General">
                  <c:v>8071</c:v>
                </c:pt>
                <c:pt idx="44" formatCode="General">
                  <c:v>4829</c:v>
                </c:pt>
                <c:pt idx="45" formatCode="General">
                  <c:v>3790</c:v>
                </c:pt>
                <c:pt idx="46" formatCode="General">
                  <c:v>8945</c:v>
                </c:pt>
                <c:pt idx="47" formatCode="General">
                  <c:v>3859</c:v>
                </c:pt>
              </c:numCache>
            </c:numRef>
          </c:val>
        </c:ser>
        <c:marker val="1"/>
        <c:axId val="81426304"/>
        <c:axId val="81427840"/>
      </c:lineChart>
      <c:catAx>
        <c:axId val="81426304"/>
        <c:scaling>
          <c:orientation val="minMax"/>
        </c:scaling>
        <c:axPos val="b"/>
        <c:numFmt formatCode="hh:mm" sourceLinked="1"/>
        <c:majorTickMark val="none"/>
        <c:tickLblPos val="nextTo"/>
        <c:txPr>
          <a:bodyPr/>
          <a:lstStyle/>
          <a:p>
            <a:pPr>
              <a:defRPr sz="700"/>
            </a:pPr>
            <a:endParaRPr lang="fr-FR"/>
          </a:p>
        </c:txPr>
        <c:crossAx val="81427840"/>
        <c:crosses val="autoZero"/>
        <c:auto val="1"/>
        <c:lblAlgn val="ctr"/>
        <c:lblOffset val="100"/>
      </c:catAx>
      <c:valAx>
        <c:axId val="814278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700"/>
            </a:pPr>
            <a:endParaRPr lang="fr-FR"/>
          </a:p>
        </c:txPr>
        <c:crossAx val="81426304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261822891397343E-2"/>
                <c:y val="0.4459702187100329"/>
              </c:manualLayout>
            </c:layout>
            <c:tx>
              <c:rich>
                <a:bodyPr/>
                <a:lstStyle/>
                <a:p>
                  <a:pPr>
                    <a:defRPr sz="1050"/>
                  </a:pPr>
                  <a:r>
                    <a:rPr lang="ar-MA" sz="1050" dirty="0" smtClean="0"/>
                    <a:t>الف</a:t>
                  </a:r>
                  <a:endParaRPr lang="fr-FR" sz="1050" dirty="0"/>
                </a:p>
              </c:rich>
            </c:tx>
          </c:dispUnitsLbl>
        </c:dispUnits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800" b="1"/>
      </a:pPr>
      <a:endParaRPr lang="fr-FR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ar-MA" sz="1400"/>
              <a:t>توزيع</a:t>
            </a:r>
            <a:r>
              <a:rPr lang="ar-MA" sz="1400" baseline="0"/>
              <a:t> الساكنة حسب عدد الوجبات في اليوم</a:t>
            </a:r>
            <a:endParaRPr lang="en-US" sz="1400"/>
          </a:p>
        </c:rich>
      </c:tx>
    </c:title>
    <c:plotArea>
      <c:layout/>
      <c:barChart>
        <c:barDir val="col"/>
        <c:grouping val="stacked"/>
        <c:ser>
          <c:idx val="0"/>
          <c:order val="0"/>
          <c:tx>
            <c:strRef>
              <c:f>Feuil2!$B$1</c:f>
              <c:strCache>
                <c:ptCount val="1"/>
                <c:pt idx="0">
                  <c:v>عدد الوجبات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Feuil2!$A$2:$A$5</c:f>
              <c:strCache>
                <c:ptCount val="4"/>
                <c:pt idx="0">
                  <c:v>وجبة أو وجبتان</c:v>
                </c:pt>
                <c:pt idx="1">
                  <c:v>ثلاث وجبات</c:v>
                </c:pt>
                <c:pt idx="2">
                  <c:v>أربع وجبات</c:v>
                </c:pt>
                <c:pt idx="3">
                  <c:v>خمس وجبات فأكثر</c:v>
                </c:pt>
              </c:strCache>
            </c:strRef>
          </c:cat>
          <c:val>
            <c:numRef>
              <c:f>Feuil2!$B$2:$B$5</c:f>
              <c:numCache>
                <c:formatCode>0%</c:formatCode>
                <c:ptCount val="4"/>
                <c:pt idx="0">
                  <c:v>6.0000000000000032E-2</c:v>
                </c:pt>
                <c:pt idx="1">
                  <c:v>0.28000000000000008</c:v>
                </c:pt>
                <c:pt idx="2">
                  <c:v>0.47000000000000008</c:v>
                </c:pt>
                <c:pt idx="3">
                  <c:v>0.19</c:v>
                </c:pt>
              </c:numCache>
            </c:numRef>
          </c:val>
        </c:ser>
        <c:gapWidth val="75"/>
        <c:overlap val="100"/>
        <c:axId val="73582848"/>
        <c:axId val="74334208"/>
      </c:barChart>
      <c:catAx>
        <c:axId val="73582848"/>
        <c:scaling>
          <c:orientation val="minMax"/>
        </c:scaling>
        <c:axPos val="b"/>
        <c:majorTickMark val="none"/>
        <c:tickLblPos val="nextTo"/>
        <c:crossAx val="74334208"/>
        <c:crosses val="autoZero"/>
        <c:auto val="1"/>
        <c:lblAlgn val="ctr"/>
        <c:lblOffset val="100"/>
      </c:catAx>
      <c:valAx>
        <c:axId val="74334208"/>
        <c:scaling>
          <c:orientation val="minMax"/>
        </c:scaling>
        <c:axPos val="l"/>
        <c:numFmt formatCode="0%" sourceLinked="1"/>
        <c:majorTickMark val="none"/>
        <c:tickLblPos val="nextTo"/>
        <c:spPr>
          <a:ln w="9525">
            <a:noFill/>
          </a:ln>
        </c:spPr>
        <c:crossAx val="73582848"/>
        <c:crosses val="autoZero"/>
        <c:crossBetween val="between"/>
      </c:valAx>
    </c:plotArea>
    <c:legend>
      <c:legendPos val="b"/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ar-MA" sz="1400"/>
              <a:t>معدل</a:t>
            </a:r>
            <a:r>
              <a:rPr lang="ar-MA" sz="1400" baseline="0"/>
              <a:t> وقت العمل المهني</a:t>
            </a:r>
            <a:endParaRPr lang="en-US" sz="1400"/>
          </a:p>
        </c:rich>
      </c:tx>
    </c:title>
    <c:plotArea>
      <c:layout/>
      <c:barChart>
        <c:barDir val="col"/>
        <c:grouping val="stacked"/>
        <c:ser>
          <c:idx val="0"/>
          <c:order val="0"/>
          <c:tx>
            <c:strRef>
              <c:f>Feuil3!$D$1</c:f>
              <c:strCache>
                <c:ptCount val="1"/>
                <c:pt idx="0">
                  <c:v>Durée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0.1111111111111111"/>
                </c:manualLayout>
              </c:layout>
              <c:showVal val="1"/>
            </c:dLbl>
            <c:dLbl>
              <c:idx val="1"/>
              <c:layout>
                <c:manualLayout>
                  <c:x val="-2.7777777777777887E-3"/>
                  <c:y val="-0.22222222222222221"/>
                </c:manualLayout>
              </c:layout>
              <c:showVal val="1"/>
            </c:dLbl>
            <c:dLbl>
              <c:idx val="2"/>
              <c:layout>
                <c:manualLayout>
                  <c:x val="-2.7779965004374567E-3"/>
                  <c:y val="-0.31018518518518567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0.15740740740740797"/>
                </c:manualLayout>
              </c:layout>
              <c:showVal val="1"/>
            </c:dLbl>
            <c:dLbl>
              <c:idx val="4"/>
              <c:layout>
                <c:manualLayout>
                  <c:x val="-2.7777777777777887E-3"/>
                  <c:y val="-0.29629629629629628"/>
                </c:manualLayout>
              </c:layout>
              <c:showVal val="1"/>
            </c:dLbl>
            <c:dLbl>
              <c:idx val="5"/>
              <c:layout>
                <c:manualLayout>
                  <c:x val="-5.5555555555554465E-3"/>
                  <c:y val="-0.26388888888888989"/>
                </c:manualLayout>
              </c:layout>
              <c:showVal val="1"/>
            </c:dLbl>
            <c:dLbl>
              <c:idx val="6"/>
              <c:layout>
                <c:manualLayout>
                  <c:x val="-5.5555555555555558E-3"/>
                  <c:y val="-0.29629629629629628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</a:defRPr>
                </a:pPr>
                <a:endParaRPr lang="fr-FR"/>
              </a:p>
            </c:txPr>
            <c:showVal val="1"/>
          </c:dLbls>
          <c:cat>
            <c:multiLvlStrRef>
              <c:f>Feuil3!$A$2:$C$8</c:f>
              <c:multiLvlStrCache>
                <c:ptCount val="7"/>
                <c:lvl>
                  <c:pt idx="0">
                    <c:v>7-14 سنة</c:v>
                  </c:pt>
                  <c:pt idx="1">
                    <c:v>15-24 سنة</c:v>
                  </c:pt>
                  <c:pt idx="2">
                    <c:v>25-29 سنة</c:v>
                  </c:pt>
                  <c:pt idx="3">
                    <c:v>60 سنة فما فوق</c:v>
                  </c:pt>
                  <c:pt idx="4">
                    <c:v>المغرب</c:v>
                  </c:pt>
                  <c:pt idx="5">
                    <c:v>فرنسا</c:v>
                  </c:pt>
                  <c:pt idx="6">
                    <c:v>تونس</c:v>
                  </c:pt>
                </c:lvl>
                <c:lvl>
                  <c:pt idx="0">
                    <c:v>الفئة العمرية</c:v>
                  </c:pt>
                  <c:pt idx="4">
                    <c:v>دولة</c:v>
                  </c:pt>
                </c:lvl>
              </c:multiLvlStrCache>
            </c:multiLvlStrRef>
          </c:cat>
          <c:val>
            <c:numRef>
              <c:f>Feuil3!$D$2:$D$8</c:f>
              <c:numCache>
                <c:formatCode>h:mm;@</c:formatCode>
                <c:ptCount val="7"/>
                <c:pt idx="0">
                  <c:v>2.2222222222222247E-2</c:v>
                </c:pt>
                <c:pt idx="1">
                  <c:v>9.861111111111108E-2</c:v>
                </c:pt>
                <c:pt idx="2">
                  <c:v>0.16666666666666666</c:v>
                </c:pt>
                <c:pt idx="3">
                  <c:v>8.3333333333333343E-2</c:v>
                </c:pt>
                <c:pt idx="4">
                  <c:v>0.1388888888888889</c:v>
                </c:pt>
                <c:pt idx="5">
                  <c:v>0.12083333333333333</c:v>
                </c:pt>
                <c:pt idx="6">
                  <c:v>0.14444444444444479</c:v>
                </c:pt>
              </c:numCache>
            </c:numRef>
          </c:val>
        </c:ser>
        <c:gapWidth val="75"/>
        <c:overlap val="100"/>
        <c:axId val="74363264"/>
        <c:axId val="74364800"/>
      </c:barChart>
      <c:catAx>
        <c:axId val="743632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74364800"/>
        <c:crosses val="autoZero"/>
        <c:auto val="1"/>
        <c:lblAlgn val="ctr"/>
        <c:lblOffset val="100"/>
      </c:catAx>
      <c:valAx>
        <c:axId val="74364800"/>
        <c:scaling>
          <c:orientation val="minMax"/>
        </c:scaling>
        <c:axPos val="l"/>
        <c:numFmt formatCode="h:mm;@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74363264"/>
        <c:crosses val="autoZero"/>
        <c:crossBetween val="between"/>
      </c:valAx>
    </c:plotArea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sz="2400"/>
            </a:pPr>
            <a:r>
              <a:rPr lang="ar-MA" sz="2400" dirty="0" smtClean="0"/>
              <a:t>توزيع</a:t>
            </a:r>
            <a:r>
              <a:rPr lang="ar-MA" sz="2400" baseline="0" dirty="0" smtClean="0"/>
              <a:t> الوقت الحر لدى المغاربة البالغين 15 سنة فما فوق</a:t>
            </a:r>
            <a:endParaRPr lang="fr-FR" sz="2400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dLbl>
              <c:idx val="13"/>
              <c:layout>
                <c:manualLayout>
                  <c:x val="0.11678641732283465"/>
                  <c:y val="3.9607400614395365E-3"/>
                </c:manualLayout>
              </c:layout>
              <c:showVal val="1"/>
            </c:dLbl>
            <c:txPr>
              <a:bodyPr/>
              <a:lstStyle/>
              <a:p>
                <a:pPr>
                  <a:defRPr sz="900" baseline="0"/>
                </a:pPr>
                <a:endParaRPr lang="fr-FR"/>
              </a:p>
            </c:txPr>
            <c:showVal val="1"/>
          </c:dLbls>
          <c:cat>
            <c:strRef>
              <c:f>Feuil5!$J$21:$J$34</c:f>
              <c:strCache>
                <c:ptCount val="14"/>
                <c:pt idx="0">
                  <c:v>تلفاز</c:v>
                </c:pt>
                <c:pt idx="1">
                  <c:v>ممارسات  دينية</c:v>
                </c:pt>
                <c:pt idx="2">
                  <c:v>قيلولة</c:v>
                </c:pt>
                <c:pt idx="3">
                  <c:v>استرخاء</c:v>
                </c:pt>
                <c:pt idx="4">
                  <c:v>تحاور</c:v>
                </c:pt>
                <c:pt idx="5">
                  <c:v>استقبالات</c:v>
                </c:pt>
                <c:pt idx="6">
                  <c:v>نزهة- مقهى</c:v>
                </c:pt>
                <c:pt idx="7">
                  <c:v>مقهى</c:v>
                </c:pt>
                <c:pt idx="8">
                  <c:v>انترنيت</c:v>
                </c:pt>
                <c:pt idx="9">
                  <c:v>اخر</c:v>
                </c:pt>
                <c:pt idx="10">
                  <c:v>عمل تطوعي و تضامن</c:v>
                </c:pt>
                <c:pt idx="11">
                  <c:v>ألعاب</c:v>
                </c:pt>
                <c:pt idx="12">
                  <c:v>رياضة</c:v>
                </c:pt>
                <c:pt idx="13">
                  <c:v>قراءة</c:v>
                </c:pt>
              </c:strCache>
            </c:strRef>
          </c:cat>
          <c:val>
            <c:numRef>
              <c:f>Feuil5!$K$21:$K$34</c:f>
              <c:numCache>
                <c:formatCode>0.0%</c:formatCode>
                <c:ptCount val="14"/>
                <c:pt idx="0">
                  <c:v>0.33560081391666752</c:v>
                </c:pt>
                <c:pt idx="1">
                  <c:v>0.14819634054213254</c:v>
                </c:pt>
                <c:pt idx="2">
                  <c:v>0.10833822233583602</c:v>
                </c:pt>
                <c:pt idx="3">
                  <c:v>9.552109922884866E-2</c:v>
                </c:pt>
                <c:pt idx="4">
                  <c:v>9.2439020098405517E-2</c:v>
                </c:pt>
                <c:pt idx="5">
                  <c:v>6.7052249390118904E-2</c:v>
                </c:pt>
                <c:pt idx="6">
                  <c:v>5.3960250633141457E-2</c:v>
                </c:pt>
                <c:pt idx="7">
                  <c:v>3.5595385091356693E-2</c:v>
                </c:pt>
                <c:pt idx="8">
                  <c:v>2.0884647253302281E-2</c:v>
                </c:pt>
                <c:pt idx="9">
                  <c:v>1.2717795710593579E-2</c:v>
                </c:pt>
                <c:pt idx="10">
                  <c:v>1.1371289676710921E-2</c:v>
                </c:pt>
                <c:pt idx="11">
                  <c:v>7.9487718709569093E-3</c:v>
                </c:pt>
                <c:pt idx="12">
                  <c:v>6.3376908429729414E-3</c:v>
                </c:pt>
                <c:pt idx="13">
                  <c:v>4.0364234089598832E-3</c:v>
                </c:pt>
              </c:numCache>
            </c:numRef>
          </c:val>
        </c:ser>
        <c:gapWidth val="100"/>
        <c:axId val="74385664"/>
        <c:axId val="74384128"/>
      </c:barChart>
      <c:valAx>
        <c:axId val="74384128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74385664"/>
        <c:crosses val="autoZero"/>
        <c:crossBetween val="between"/>
      </c:valAx>
      <c:catAx>
        <c:axId val="74385664"/>
        <c:scaling>
          <c:orientation val="minMax"/>
        </c:scaling>
        <c:axPos val="b"/>
        <c:tickLblPos val="nextTo"/>
        <c:crossAx val="74384128"/>
        <c:crosses val="autoZero"/>
        <c:auto val="1"/>
        <c:lblAlgn val="ctr"/>
        <c:lblOffset val="100"/>
      </c:cat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1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ar-MA"/>
              <a:t>توزيع عدد السكان البالغون 15 سنة وأكثر حسب وقت مشاهدة التلفاز</a:t>
            </a:r>
            <a:endParaRPr lang="en-US"/>
          </a:p>
        </c:rich>
      </c:tx>
    </c:title>
    <c:plotArea>
      <c:layout/>
      <c:lineChart>
        <c:grouping val="standard"/>
        <c:ser>
          <c:idx val="2"/>
          <c:order val="0"/>
          <c:tx>
            <c:strRef>
              <c:f>TV!$D$1</c:f>
              <c:strCache>
                <c:ptCount val="1"/>
                <c:pt idx="0">
                  <c:v>TV_AS_S_SOM</c:v>
                </c:pt>
              </c:strCache>
            </c:strRef>
          </c:tx>
          <c:marker>
            <c:symbol val="none"/>
          </c:marker>
          <c:dLbls>
            <c:dLbl>
              <c:idx val="14"/>
              <c:layout>
                <c:manualLayout>
                  <c:x val="-3.5534955581305573E-2"/>
                  <c:y val="-4.6296296296296349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3</a:t>
                    </a:r>
                    <a:r>
                      <a:rPr lang="en-US"/>
                      <a:t>.5</a:t>
                    </a:r>
                  </a:p>
                </c:rich>
              </c:tx>
              <c:showVal val="1"/>
            </c:dLbl>
            <c:dLbl>
              <c:idx val="26"/>
              <c:layout>
                <c:manualLayout>
                  <c:x val="-3.3989957512553161E-2"/>
                  <c:y val="-4.166666666666666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4</a:t>
                    </a:r>
                    <a:r>
                      <a:rPr lang="en-US"/>
                      <a:t>.5</a:t>
                    </a:r>
                  </a:p>
                </c:rich>
              </c:tx>
              <c:showVal val="1"/>
            </c:dLbl>
            <c:dLbl>
              <c:idx val="42"/>
              <c:layout>
                <c:manualLayout>
                  <c:x val="-3.0899961375048281E-2"/>
                  <c:y val="-5.0925925925925923E-2"/>
                </c:manualLayout>
              </c:layout>
              <c:tx>
                <c:rich>
                  <a:bodyPr/>
                  <a:lstStyle/>
                  <a:p>
                    <a:r>
                      <a:rPr lang="fr-FR" sz="1200" b="1"/>
                      <a:t>1</a:t>
                    </a:r>
                    <a:r>
                      <a:rPr lang="fr-FR"/>
                      <a:t>2.1</a:t>
                    </a:r>
                    <a:endParaRPr lang="en-US"/>
                  </a:p>
                </c:rich>
              </c:tx>
              <c:showVal val="1"/>
            </c:dLbl>
            <c:delete val="1"/>
          </c:dLbls>
          <c:cat>
            <c:numRef>
              <c:f>TV!$A$2:$A$49</c:f>
              <c:numCache>
                <c:formatCode>h:mm</c:formatCode>
                <c:ptCount val="48"/>
                <c:pt idx="0">
                  <c:v>0</c:v>
                </c:pt>
                <c:pt idx="1">
                  <c:v>2.0833333333333336E-2</c:v>
                </c:pt>
                <c:pt idx="2">
                  <c:v>4.1666666666666664E-2</c:v>
                </c:pt>
                <c:pt idx="3">
                  <c:v>6.25E-2</c:v>
                </c:pt>
                <c:pt idx="4">
                  <c:v>8.3333333333333343E-2</c:v>
                </c:pt>
                <c:pt idx="5">
                  <c:v>0.10416666666666669</c:v>
                </c:pt>
                <c:pt idx="6">
                  <c:v>0.125</c:v>
                </c:pt>
                <c:pt idx="7">
                  <c:v>0.14583333333333337</c:v>
                </c:pt>
                <c:pt idx="8">
                  <c:v>0.16666666666666666</c:v>
                </c:pt>
                <c:pt idx="9">
                  <c:v>0.18750000000000003</c:v>
                </c:pt>
                <c:pt idx="10">
                  <c:v>0.20833333333333337</c:v>
                </c:pt>
                <c:pt idx="11">
                  <c:v>0.22916666666666666</c:v>
                </c:pt>
                <c:pt idx="12">
                  <c:v>0.25</c:v>
                </c:pt>
                <c:pt idx="13">
                  <c:v>0.27083333333333326</c:v>
                </c:pt>
                <c:pt idx="14">
                  <c:v>0.2916666666666668</c:v>
                </c:pt>
                <c:pt idx="15">
                  <c:v>0.31250000000000006</c:v>
                </c:pt>
                <c:pt idx="16">
                  <c:v>0.33333333333333331</c:v>
                </c:pt>
                <c:pt idx="17">
                  <c:v>0.3541666666666668</c:v>
                </c:pt>
                <c:pt idx="18">
                  <c:v>0.37500000000000006</c:v>
                </c:pt>
                <c:pt idx="19">
                  <c:v>0.39583333333333331</c:v>
                </c:pt>
                <c:pt idx="20">
                  <c:v>0.4166666666666668</c:v>
                </c:pt>
                <c:pt idx="21">
                  <c:v>0.43750000000000006</c:v>
                </c:pt>
                <c:pt idx="22">
                  <c:v>0.45833333333333326</c:v>
                </c:pt>
                <c:pt idx="23">
                  <c:v>0.4791666666666668</c:v>
                </c:pt>
                <c:pt idx="24">
                  <c:v>0.5</c:v>
                </c:pt>
                <c:pt idx="25">
                  <c:v>0.52083333333333348</c:v>
                </c:pt>
                <c:pt idx="26">
                  <c:v>0.54166666666666652</c:v>
                </c:pt>
                <c:pt idx="27">
                  <c:v>0.5625</c:v>
                </c:pt>
                <c:pt idx="28">
                  <c:v>0.58333333333333337</c:v>
                </c:pt>
                <c:pt idx="29">
                  <c:v>0.60416666666666652</c:v>
                </c:pt>
                <c:pt idx="30">
                  <c:v>0.62500000000000011</c:v>
                </c:pt>
                <c:pt idx="31">
                  <c:v>0.64583333333333359</c:v>
                </c:pt>
                <c:pt idx="32">
                  <c:v>0.66666666666666663</c:v>
                </c:pt>
                <c:pt idx="33">
                  <c:v>0.6875</c:v>
                </c:pt>
                <c:pt idx="34">
                  <c:v>0.70833333333333348</c:v>
                </c:pt>
                <c:pt idx="35">
                  <c:v>0.72916666666666652</c:v>
                </c:pt>
                <c:pt idx="36">
                  <c:v>0.75000000000000011</c:v>
                </c:pt>
                <c:pt idx="37">
                  <c:v>0.77083333333333359</c:v>
                </c:pt>
                <c:pt idx="38">
                  <c:v>0.79166666666666652</c:v>
                </c:pt>
                <c:pt idx="39">
                  <c:v>0.8125</c:v>
                </c:pt>
                <c:pt idx="40">
                  <c:v>0.83333333333333348</c:v>
                </c:pt>
                <c:pt idx="41">
                  <c:v>0.85416666666666652</c:v>
                </c:pt>
                <c:pt idx="42">
                  <c:v>0.87500000000000011</c:v>
                </c:pt>
                <c:pt idx="43">
                  <c:v>0.89583333333333348</c:v>
                </c:pt>
                <c:pt idx="44">
                  <c:v>0.91666666666666652</c:v>
                </c:pt>
                <c:pt idx="45">
                  <c:v>0.9375</c:v>
                </c:pt>
                <c:pt idx="46">
                  <c:v>0.95833333333333348</c:v>
                </c:pt>
                <c:pt idx="47">
                  <c:v>0.97916666666666652</c:v>
                </c:pt>
              </c:numCache>
            </c:numRef>
          </c:cat>
          <c:val>
            <c:numRef>
              <c:f>TV!$D$2:$D$49</c:f>
              <c:numCache>
                <c:formatCode>General</c:formatCode>
                <c:ptCount val="48"/>
                <c:pt idx="0">
                  <c:v>3156648</c:v>
                </c:pt>
                <c:pt idx="1">
                  <c:v>1460598</c:v>
                </c:pt>
                <c:pt idx="2">
                  <c:v>1297414</c:v>
                </c:pt>
                <c:pt idx="3">
                  <c:v>882593</c:v>
                </c:pt>
                <c:pt idx="4">
                  <c:v>773622</c:v>
                </c:pt>
                <c:pt idx="5">
                  <c:v>620130</c:v>
                </c:pt>
                <c:pt idx="6">
                  <c:v>806742</c:v>
                </c:pt>
                <c:pt idx="7">
                  <c:v>795408</c:v>
                </c:pt>
                <c:pt idx="8">
                  <c:v>613568</c:v>
                </c:pt>
                <c:pt idx="9">
                  <c:v>554900</c:v>
                </c:pt>
                <c:pt idx="10">
                  <c:v>937613</c:v>
                </c:pt>
                <c:pt idx="11">
                  <c:v>1084074</c:v>
                </c:pt>
                <c:pt idx="12">
                  <c:v>1924519</c:v>
                </c:pt>
                <c:pt idx="13">
                  <c:v>1902359</c:v>
                </c:pt>
                <c:pt idx="14">
                  <c:v>3470384</c:v>
                </c:pt>
                <c:pt idx="15">
                  <c:v>2876740</c:v>
                </c:pt>
                <c:pt idx="16">
                  <c:v>2864294</c:v>
                </c:pt>
                <c:pt idx="17">
                  <c:v>2407795</c:v>
                </c:pt>
                <c:pt idx="18">
                  <c:v>2894240</c:v>
                </c:pt>
                <c:pt idx="19">
                  <c:v>2364556</c:v>
                </c:pt>
                <c:pt idx="20">
                  <c:v>2436866</c:v>
                </c:pt>
                <c:pt idx="21">
                  <c:v>2211572</c:v>
                </c:pt>
                <c:pt idx="22">
                  <c:v>2560026</c:v>
                </c:pt>
                <c:pt idx="23">
                  <c:v>2745067</c:v>
                </c:pt>
                <c:pt idx="24">
                  <c:v>3488949</c:v>
                </c:pt>
                <c:pt idx="25">
                  <c:v>4156101</c:v>
                </c:pt>
                <c:pt idx="26">
                  <c:v>4498051</c:v>
                </c:pt>
                <c:pt idx="27">
                  <c:v>4343898</c:v>
                </c:pt>
                <c:pt idx="28">
                  <c:v>4129001</c:v>
                </c:pt>
                <c:pt idx="29">
                  <c:v>3559779</c:v>
                </c:pt>
                <c:pt idx="30">
                  <c:v>3455037</c:v>
                </c:pt>
                <c:pt idx="31">
                  <c:v>3151725</c:v>
                </c:pt>
                <c:pt idx="32">
                  <c:v>3372270</c:v>
                </c:pt>
                <c:pt idx="33">
                  <c:v>3348431</c:v>
                </c:pt>
                <c:pt idx="34">
                  <c:v>3912760</c:v>
                </c:pt>
                <c:pt idx="35">
                  <c:v>4378036</c:v>
                </c:pt>
                <c:pt idx="36">
                  <c:v>5816282</c:v>
                </c:pt>
                <c:pt idx="37">
                  <c:v>7161048</c:v>
                </c:pt>
                <c:pt idx="38">
                  <c:v>9070610</c:v>
                </c:pt>
                <c:pt idx="39" formatCode="0.00E+00">
                  <c:v>10065765</c:v>
                </c:pt>
                <c:pt idx="40" formatCode="0.00E+00">
                  <c:v>11380810</c:v>
                </c:pt>
                <c:pt idx="41" formatCode="0.00E+00">
                  <c:v>12080392</c:v>
                </c:pt>
                <c:pt idx="42" formatCode="0.00E+00">
                  <c:v>12095314</c:v>
                </c:pt>
                <c:pt idx="43" formatCode="0.00E+00">
                  <c:v>11678879</c:v>
                </c:pt>
                <c:pt idx="44" formatCode="0.00E+00">
                  <c:v>11388645</c:v>
                </c:pt>
                <c:pt idx="45">
                  <c:v>9412684</c:v>
                </c:pt>
                <c:pt idx="46">
                  <c:v>7408402</c:v>
                </c:pt>
                <c:pt idx="47">
                  <c:v>4607121</c:v>
                </c:pt>
              </c:numCache>
            </c:numRef>
          </c:val>
        </c:ser>
        <c:marker val="1"/>
        <c:axId val="74431872"/>
        <c:axId val="74257536"/>
      </c:lineChart>
      <c:catAx>
        <c:axId val="74431872"/>
        <c:scaling>
          <c:orientation val="minMax"/>
        </c:scaling>
        <c:axPos val="b"/>
        <c:numFmt formatCode="h:mm" sourceLinked="1"/>
        <c:tickLblPos val="nextTo"/>
        <c:txPr>
          <a:bodyPr rot="5400000" vert="horz"/>
          <a:lstStyle/>
          <a:p>
            <a:pPr>
              <a:defRPr b="1"/>
            </a:pPr>
            <a:endParaRPr lang="fr-FR"/>
          </a:p>
        </c:txPr>
        <c:crossAx val="74257536"/>
        <c:crosses val="autoZero"/>
        <c:auto val="1"/>
        <c:lblAlgn val="ctr"/>
        <c:lblOffset val="100"/>
      </c:catAx>
      <c:valAx>
        <c:axId val="74257536"/>
        <c:scaling>
          <c:orientation val="minMax"/>
        </c:scaling>
        <c:axPos val="l"/>
        <c:minorGridlines/>
        <c:numFmt formatCode="General" sourceLinked="1"/>
        <c:tickLblPos val="nextTo"/>
        <c:crossAx val="7443187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2359984550019302E-2"/>
                <c:y val="0.1901738845144357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ar-MA"/>
                    <a:t>مليون</a:t>
                  </a:r>
                  <a:endParaRPr lang="en-US"/>
                </a:p>
              </c:rich>
            </c:tx>
          </c:dispUnitsLbl>
        </c:dispUnits>
      </c:valAx>
    </c:plotArea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Feuil3!$C$28</c:f>
              <c:strCache>
                <c:ptCount val="1"/>
                <c:pt idx="0">
                  <c:v>الذكور</c:v>
                </c:pt>
              </c:strCache>
            </c:strRef>
          </c:tx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5:2</a:t>
                    </a:r>
                    <a:r>
                      <a:rPr lang="ar-MA"/>
                      <a:t>5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Feuil3!$B$29:$B$31</c:f>
              <c:strCache>
                <c:ptCount val="3"/>
                <c:pt idx="0">
                  <c:v>حضري</c:v>
                </c:pt>
                <c:pt idx="1">
                  <c:v>قروي</c:v>
                </c:pt>
                <c:pt idx="2">
                  <c:v>المجموع</c:v>
                </c:pt>
              </c:strCache>
            </c:strRef>
          </c:cat>
          <c:val>
            <c:numRef>
              <c:f>Feuil3!$C$29:$C$31</c:f>
              <c:numCache>
                <c:formatCode>h:mm;@</c:formatCode>
                <c:ptCount val="3"/>
                <c:pt idx="0">
                  <c:v>0.2166666666666667</c:v>
                </c:pt>
                <c:pt idx="1">
                  <c:v>0.23819444444444493</c:v>
                </c:pt>
                <c:pt idx="2">
                  <c:v>0.22500000000000001</c:v>
                </c:pt>
              </c:numCache>
            </c:numRef>
          </c:val>
        </c:ser>
        <c:ser>
          <c:idx val="1"/>
          <c:order val="1"/>
          <c:tx>
            <c:strRef>
              <c:f>Feuil3!$D$28</c:f>
              <c:strCache>
                <c:ptCount val="1"/>
                <c:pt idx="0">
                  <c:v>الإناث</c:v>
                </c:pt>
              </c:strCache>
            </c:strRef>
          </c:tx>
          <c:dLbls>
            <c:showVal val="1"/>
          </c:dLbls>
          <c:cat>
            <c:strRef>
              <c:f>Feuil3!$B$29:$B$31</c:f>
              <c:strCache>
                <c:ptCount val="3"/>
                <c:pt idx="0">
                  <c:v>حضري</c:v>
                </c:pt>
                <c:pt idx="1">
                  <c:v>قروي</c:v>
                </c:pt>
                <c:pt idx="2">
                  <c:v>المجموع</c:v>
                </c:pt>
              </c:strCache>
            </c:strRef>
          </c:cat>
          <c:val>
            <c:numRef>
              <c:f>Feuil3!$D$29:$D$31</c:f>
              <c:numCache>
                <c:formatCode>h:mm;@</c:formatCode>
                <c:ptCount val="3"/>
                <c:pt idx="0">
                  <c:v>4.7222222222222332E-2</c:v>
                </c:pt>
                <c:pt idx="1">
                  <c:v>6.9444444444444503E-2</c:v>
                </c:pt>
                <c:pt idx="2">
                  <c:v>5.6249999999999946E-2</c:v>
                </c:pt>
              </c:numCache>
            </c:numRef>
          </c:val>
        </c:ser>
        <c:ser>
          <c:idx val="2"/>
          <c:order val="2"/>
          <c:tx>
            <c:strRef>
              <c:f>Feuil3!$E$28</c:f>
              <c:strCache>
                <c:ptCount val="1"/>
                <c:pt idx="0">
                  <c:v>المجموع</c:v>
                </c:pt>
              </c:strCache>
            </c:strRef>
          </c:tx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3:</a:t>
                    </a:r>
                    <a:r>
                      <a:rPr lang="ar-MA" sz="900"/>
                      <a:t>20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Feuil3!$B$29:$B$31</c:f>
              <c:strCache>
                <c:ptCount val="3"/>
                <c:pt idx="0">
                  <c:v>حضري</c:v>
                </c:pt>
                <c:pt idx="1">
                  <c:v>قروي</c:v>
                </c:pt>
                <c:pt idx="2">
                  <c:v>المجموع</c:v>
                </c:pt>
              </c:strCache>
            </c:strRef>
          </c:cat>
          <c:val>
            <c:numRef>
              <c:f>Feuil3!$E$29:$E$31</c:f>
              <c:numCache>
                <c:formatCode>h:mm;@</c:formatCode>
                <c:ptCount val="3"/>
                <c:pt idx="0">
                  <c:v>0.1298611111111112</c:v>
                </c:pt>
                <c:pt idx="1">
                  <c:v>0.15208333333333379</c:v>
                </c:pt>
                <c:pt idx="2">
                  <c:v>0.13819444444444484</c:v>
                </c:pt>
              </c:numCache>
            </c:numRef>
          </c:val>
        </c:ser>
        <c:gapWidth val="75"/>
        <c:overlap val="-25"/>
        <c:axId val="74313728"/>
        <c:axId val="74315264"/>
      </c:barChart>
      <c:catAx>
        <c:axId val="74313728"/>
        <c:scaling>
          <c:orientation val="minMax"/>
        </c:scaling>
        <c:axPos val="l"/>
        <c:majorTickMark val="none"/>
        <c:tickLblPos val="nextTo"/>
        <c:crossAx val="74315264"/>
        <c:crosses val="autoZero"/>
        <c:auto val="1"/>
        <c:lblAlgn val="ctr"/>
        <c:lblOffset val="100"/>
      </c:catAx>
      <c:valAx>
        <c:axId val="74315264"/>
        <c:scaling>
          <c:orientation val="minMax"/>
        </c:scaling>
        <c:delete val="1"/>
        <c:axPos val="b"/>
        <c:numFmt formatCode="h:mm;@" sourceLinked="1"/>
        <c:majorTickMark val="none"/>
        <c:tickLblPos val="none"/>
        <c:crossAx val="74313728"/>
        <c:crosses val="autoZero"/>
        <c:crossBetween val="between"/>
      </c:valAx>
    </c:plotArea>
    <c:legend>
      <c:legendPos val="b"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bar"/>
        <c:grouping val="clustered"/>
        <c:ser>
          <c:idx val="0"/>
          <c:order val="0"/>
          <c:tx>
            <c:strRef>
              <c:f>Sheet!$B$1</c:f>
              <c:strCache>
                <c:ptCount val="1"/>
                <c:pt idx="0">
                  <c:v>الرجال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05:2</a:t>
                    </a:r>
                    <a:r>
                      <a:rPr lang="ar-MA" smtClean="0"/>
                      <a:t>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08:0</a:t>
                    </a:r>
                    <a:r>
                      <a:rPr lang="ar-MA" smtClean="0"/>
                      <a:t>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06:39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08:0</a:t>
                    </a:r>
                    <a:r>
                      <a:rPr lang="ar-MA" smtClean="0"/>
                      <a:t>4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Sheet!$A$2:$A$5</c:f>
              <c:strCache>
                <c:ptCount val="4"/>
                <c:pt idx="0">
                  <c:v>الأطر و أصحاب المهن الحرة</c:v>
                </c:pt>
                <c:pt idx="1">
                  <c:v>المستخدمون و العمال الفلاحيون</c:v>
                </c:pt>
                <c:pt idx="2">
                  <c:v>المستغلون و العمال الفلاحيون</c:v>
                </c:pt>
                <c:pt idx="3">
                  <c:v>العمال غير الفللاحيون</c:v>
                </c:pt>
              </c:strCache>
            </c:strRef>
          </c:cat>
          <c:val>
            <c:numRef>
              <c:f>Sheet!$B$2:$B$5</c:f>
              <c:numCache>
                <c:formatCode>[$-F400]h:mm:ss\ AM/PM</c:formatCode>
                <c:ptCount val="4"/>
                <c:pt idx="0">
                  <c:v>0.22475078635481532</c:v>
                </c:pt>
                <c:pt idx="1">
                  <c:v>0.33397455688447386</c:v>
                </c:pt>
                <c:pt idx="2">
                  <c:v>0.27710145296793476</c:v>
                </c:pt>
                <c:pt idx="3">
                  <c:v>0.33599076450841064</c:v>
                </c:pt>
              </c:numCache>
            </c:numRef>
          </c:val>
        </c:ser>
        <c:ser>
          <c:idx val="1"/>
          <c:order val="1"/>
          <c:tx>
            <c:strRef>
              <c:f>Sheet!$C$1</c:f>
              <c:strCache>
                <c:ptCount val="1"/>
                <c:pt idx="0">
                  <c:v>النساء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04:4</a:t>
                    </a:r>
                    <a:r>
                      <a:rPr lang="ar-MA" smtClean="0"/>
                      <a:t>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05:36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03:40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r>
                      <a:rPr lang="ar-MA" dirty="0" smtClean="0"/>
                      <a:t>7</a:t>
                    </a:r>
                    <a:r>
                      <a:rPr lang="en-US" dirty="0" smtClean="0"/>
                      <a:t>:</a:t>
                    </a:r>
                    <a:r>
                      <a:rPr lang="ar-MA" dirty="0" smtClean="0"/>
                      <a:t>00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Sheet!$A$2:$A$5</c:f>
              <c:strCache>
                <c:ptCount val="4"/>
                <c:pt idx="0">
                  <c:v>الأطر و أصحاب المهن الحرة</c:v>
                </c:pt>
                <c:pt idx="1">
                  <c:v>المستخدمون و العمال الفلاحيون</c:v>
                </c:pt>
                <c:pt idx="2">
                  <c:v>المستغلون و العمال الفلاحيون</c:v>
                </c:pt>
                <c:pt idx="3">
                  <c:v>العمال غير الفللاحيون</c:v>
                </c:pt>
              </c:strCache>
            </c:strRef>
          </c:cat>
          <c:val>
            <c:numRef>
              <c:f>Sheet!$C$2:$C$5</c:f>
              <c:numCache>
                <c:formatCode>[$-F400]h:mm:ss\ AM/PM</c:formatCode>
                <c:ptCount val="4"/>
                <c:pt idx="0">
                  <c:v>0.1991289888650542</c:v>
                </c:pt>
                <c:pt idx="1">
                  <c:v>0.23363784525090281</c:v>
                </c:pt>
                <c:pt idx="2">
                  <c:v>0.15296494542352448</c:v>
                </c:pt>
                <c:pt idx="3">
                  <c:v>0.29116903402428285</c:v>
                </c:pt>
              </c:numCache>
            </c:numRef>
          </c:val>
        </c:ser>
        <c:dLbls>
          <c:showVal val="1"/>
        </c:dLbls>
        <c:gapWidth val="75"/>
        <c:axId val="74517120"/>
        <c:axId val="74535296"/>
      </c:barChart>
      <c:catAx>
        <c:axId val="74517120"/>
        <c:scaling>
          <c:orientation val="minMax"/>
        </c:scaling>
        <c:axPos val="l"/>
        <c:majorTickMark val="none"/>
        <c:tickLblPos val="nextTo"/>
        <c:crossAx val="74535296"/>
        <c:crosses val="autoZero"/>
        <c:auto val="1"/>
        <c:lblAlgn val="ctr"/>
        <c:lblOffset val="100"/>
      </c:catAx>
      <c:valAx>
        <c:axId val="74535296"/>
        <c:scaling>
          <c:orientation val="minMax"/>
        </c:scaling>
        <c:delete val="1"/>
        <c:axPos val="b"/>
        <c:numFmt formatCode="[$-F400]h:mm:ss\ AM/PM" sourceLinked="1"/>
        <c:majorTickMark val="none"/>
        <c:tickLblPos val="none"/>
        <c:crossAx val="74517120"/>
        <c:crosses val="autoZero"/>
        <c:crossBetween val="between"/>
      </c:valAx>
    </c:plotArea>
    <c:legend>
      <c:legendPos val="b"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Feuil5!$F$20</c:f>
              <c:strCache>
                <c:ptCount val="1"/>
                <c:pt idx="0">
                  <c:v>الرجال</c:v>
                </c:pt>
              </c:strCache>
            </c:strRef>
          </c:tx>
          <c:dLbls>
            <c:dLblPos val="inEnd"/>
            <c:showVal val="1"/>
          </c:dLbls>
          <c:cat>
            <c:strRef>
              <c:f>Feuil5!$E$21:$E$23</c:f>
              <c:strCache>
                <c:ptCount val="3"/>
                <c:pt idx="0">
                  <c:v>الوسط الحضري</c:v>
                </c:pt>
                <c:pt idx="1">
                  <c:v>الوسط القروي</c:v>
                </c:pt>
                <c:pt idx="2">
                  <c:v>الوطني</c:v>
                </c:pt>
              </c:strCache>
            </c:strRef>
          </c:cat>
          <c:val>
            <c:numRef>
              <c:f>Feuil5!$F$21:$F$23</c:f>
              <c:numCache>
                <c:formatCode>0%</c:formatCode>
                <c:ptCount val="3"/>
                <c:pt idx="0">
                  <c:v>0.29000000000000026</c:v>
                </c:pt>
                <c:pt idx="1">
                  <c:v>0.6500000000000008</c:v>
                </c:pt>
                <c:pt idx="2">
                  <c:v>0.43000000000000027</c:v>
                </c:pt>
              </c:numCache>
            </c:numRef>
          </c:val>
        </c:ser>
        <c:ser>
          <c:idx val="1"/>
          <c:order val="1"/>
          <c:tx>
            <c:strRef>
              <c:f>Feuil5!$G$20</c:f>
              <c:strCache>
                <c:ptCount val="1"/>
                <c:pt idx="0">
                  <c:v>النساء</c:v>
                </c:pt>
              </c:strCache>
            </c:strRef>
          </c:tx>
          <c:dLbls>
            <c:dLblPos val="inEnd"/>
            <c:showVal val="1"/>
          </c:dLbls>
          <c:cat>
            <c:strRef>
              <c:f>Feuil5!$E$21:$E$23</c:f>
              <c:strCache>
                <c:ptCount val="3"/>
                <c:pt idx="0">
                  <c:v>الوسط الحضري</c:v>
                </c:pt>
                <c:pt idx="1">
                  <c:v>الوسط القروي</c:v>
                </c:pt>
                <c:pt idx="2">
                  <c:v>الوطني</c:v>
                </c:pt>
              </c:strCache>
            </c:strRef>
          </c:cat>
          <c:val>
            <c:numRef>
              <c:f>Feuil5!$G$21:$G$23</c:f>
              <c:numCache>
                <c:formatCode>0%</c:formatCode>
                <c:ptCount val="3"/>
                <c:pt idx="0">
                  <c:v>8.0000000000000043E-2</c:v>
                </c:pt>
                <c:pt idx="1">
                  <c:v>0.43000000000000027</c:v>
                </c:pt>
                <c:pt idx="2">
                  <c:v>0.24000000000000013</c:v>
                </c:pt>
              </c:numCache>
            </c:numRef>
          </c:val>
        </c:ser>
        <c:dLbls>
          <c:showVal val="1"/>
        </c:dLbls>
        <c:gapWidth val="75"/>
        <c:overlap val="-25"/>
        <c:axId val="74718208"/>
        <c:axId val="74728192"/>
      </c:barChart>
      <c:catAx>
        <c:axId val="74718208"/>
        <c:scaling>
          <c:orientation val="minMax"/>
        </c:scaling>
        <c:axPos val="b"/>
        <c:majorTickMark val="none"/>
        <c:tickLblPos val="nextTo"/>
        <c:crossAx val="74728192"/>
        <c:crosses val="autoZero"/>
        <c:auto val="1"/>
        <c:lblAlgn val="ctr"/>
        <c:lblOffset val="100"/>
      </c:catAx>
      <c:valAx>
        <c:axId val="74728192"/>
        <c:scaling>
          <c:orientation val="minMax"/>
        </c:scaling>
        <c:axPos val="l"/>
        <c:numFmt formatCode="0%" sourceLinked="1"/>
        <c:majorTickMark val="none"/>
        <c:tickLblPos val="nextTo"/>
        <c:spPr>
          <a:ln w="9525">
            <a:noFill/>
          </a:ln>
        </c:spPr>
        <c:crossAx val="74718208"/>
        <c:crosses val="autoZero"/>
        <c:crossBetween val="between"/>
      </c:valAx>
      <c:spPr>
        <a:noFill/>
        <a:ln w="25400">
          <a:noFill/>
        </a:ln>
      </c:spPr>
    </c:plotArea>
    <c:legend>
      <c:legendPos val="b"/>
    </c:legend>
    <c:plotVisOnly val="1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percentStacked"/>
        <c:ser>
          <c:idx val="0"/>
          <c:order val="0"/>
          <c:tx>
            <c:strRef>
              <c:f>Feuil4!$B$2</c:f>
              <c:strCache>
                <c:ptCount val="1"/>
                <c:pt idx="0">
                  <c:v>العمل المهني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b="1"/>
                      <a:t>8</a:t>
                    </a:r>
                    <a:r>
                      <a:rPr lang="en-US"/>
                      <a:t>8%</a:t>
                    </a: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/>
                      <a:t>2</a:t>
                    </a:r>
                    <a:r>
                      <a:rPr lang="en-US"/>
                      <a:t>1%</a:t>
                    </a:r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/>
                      <a:t>5</a:t>
                    </a:r>
                    <a:r>
                      <a:rPr lang="en-US"/>
                      <a:t>3%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strRef>
              <c:f>Feuil4!$C$1:$H$1</c:f>
              <c:strCache>
                <c:ptCount val="3"/>
                <c:pt idx="0">
                  <c:v>الرجال</c:v>
                </c:pt>
                <c:pt idx="1">
                  <c:v>النساء</c:v>
                </c:pt>
                <c:pt idx="2">
                  <c:v>المجموع</c:v>
                </c:pt>
              </c:strCache>
            </c:strRef>
          </c:cat>
          <c:val>
            <c:numRef>
              <c:f>Feuil4!$C$2:$H$2</c:f>
              <c:numCache>
                <c:formatCode>h:mm;@</c:formatCode>
                <c:ptCount val="3"/>
                <c:pt idx="0">
                  <c:v>0.22569444444444459</c:v>
                </c:pt>
                <c:pt idx="1">
                  <c:v>5.6249999999999953E-2</c:v>
                </c:pt>
                <c:pt idx="2">
                  <c:v>0.1388888888888889</c:v>
                </c:pt>
              </c:numCache>
            </c:numRef>
          </c:val>
        </c:ser>
        <c:ser>
          <c:idx val="1"/>
          <c:order val="1"/>
          <c:tx>
            <c:strRef>
              <c:f>Feuil4!$B$3</c:f>
              <c:strCache>
                <c:ptCount val="1"/>
                <c:pt idx="0">
                  <c:v>العمل المنزلي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2%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3.8314176245210752E-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7</a:t>
                    </a:r>
                    <a:r>
                      <a:rPr lang="en-US"/>
                      <a:t>9%</a:t>
                    </a:r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/>
                      <a:t>4</a:t>
                    </a:r>
                    <a:r>
                      <a:rPr lang="en-US"/>
                      <a:t>7%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strRef>
              <c:f>Feuil4!$C$1:$H$1</c:f>
              <c:strCache>
                <c:ptCount val="3"/>
                <c:pt idx="0">
                  <c:v>الرجال</c:v>
                </c:pt>
                <c:pt idx="1">
                  <c:v>النساء</c:v>
                </c:pt>
                <c:pt idx="2">
                  <c:v>المجموع</c:v>
                </c:pt>
              </c:strCache>
            </c:strRef>
          </c:cat>
          <c:val>
            <c:numRef>
              <c:f>Feuil4!$C$3:$H$3</c:f>
              <c:numCache>
                <c:formatCode>h:mm;@</c:formatCode>
                <c:ptCount val="3"/>
                <c:pt idx="0">
                  <c:v>2.9861111111111154E-2</c:v>
                </c:pt>
                <c:pt idx="1">
                  <c:v>0.20833333333333351</c:v>
                </c:pt>
                <c:pt idx="2">
                  <c:v>0.12152777777777779</c:v>
                </c:pt>
              </c:numCache>
            </c:numRef>
          </c:val>
        </c:ser>
        <c:gapWidth val="75"/>
        <c:shape val="cylinder"/>
        <c:axId val="74582272"/>
        <c:axId val="74608640"/>
        <c:axId val="0"/>
      </c:bar3DChart>
      <c:catAx>
        <c:axId val="74582272"/>
        <c:scaling>
          <c:orientation val="minMax"/>
        </c:scaling>
        <c:axPos val="b"/>
        <c:majorTickMark val="none"/>
        <c:tickLblPos val="nextTo"/>
        <c:crossAx val="74608640"/>
        <c:crosses val="autoZero"/>
        <c:auto val="1"/>
        <c:lblAlgn val="ctr"/>
        <c:lblOffset val="100"/>
      </c:catAx>
      <c:valAx>
        <c:axId val="74608640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74582272"/>
        <c:crosses val="autoZero"/>
        <c:crossBetween val="between"/>
      </c:valAx>
    </c:plotArea>
    <c:legend>
      <c:legendPos val="b"/>
    </c:legend>
    <c:plotVisOnly val="1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25C25-7A16-43A8-BFAB-037580A05A99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EA10F-52FE-425C-9FA4-B6FD7D06C4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B4F89-F32B-48B4-9F06-2EBAC1CF76CF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7BA3B-7DAB-4C5F-9263-630579D377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9DA72-6E12-46A4-A20D-6BAA9E3E9C7A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9DA72-6E12-46A4-A20D-6BAA9E3E9C7A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9DA72-6E12-46A4-A20D-6BAA9E3E9C7A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9DA72-6E12-46A4-A20D-6BAA9E3E9C7A}" type="slidenum">
              <a:rPr lang="fr-FR" smtClean="0"/>
              <a:pPr/>
              <a:t>23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graphique</a:t>
            </a:r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tableau</a:t>
            </a:r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  <a:cs typeface="Arial" charset="0"/>
              </a:defRPr>
            </a:lvl1pPr>
          </a:lstStyle>
          <a:p>
            <a:fld id="{AB99BD50-433D-42E8-B76A-4323A8FAD5FC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Arial" charset="0"/>
              </a:defRPr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1928802"/>
            <a:ext cx="6985000" cy="571496"/>
          </a:xfrm>
        </p:spPr>
        <p:txBody>
          <a:bodyPr/>
          <a:lstStyle/>
          <a:p>
            <a:r>
              <a:rPr lang="ar-MA" sz="4400" dirty="0" smtClean="0"/>
              <a:t>البحث الوطني حول استعمال الوقت 2012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ar-MA" sz="6000" b="1" dirty="0" smtClean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ar-MA" sz="54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أهم النتائج</a:t>
            </a:r>
          </a:p>
          <a:p>
            <a:pPr algn="ctr">
              <a:buNone/>
            </a:pPr>
            <a:r>
              <a:rPr lang="ar-MA" sz="28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28 أكتوبر 2014</a:t>
            </a:r>
            <a:r>
              <a:rPr lang="fr-FR" sz="60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ar-MA" sz="60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                     </a:t>
            </a:r>
            <a:r>
              <a:rPr lang="fr-FR" sz="60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                 </a:t>
            </a:r>
          </a:p>
          <a:p>
            <a:pPr algn="ctr">
              <a:buNone/>
            </a:pPr>
            <a:endParaRPr lang="fr-FR" sz="6000" b="1" dirty="0" smtClean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642918"/>
            <a:ext cx="6985000" cy="1143000"/>
          </a:xfrm>
        </p:spPr>
        <p:txBody>
          <a:bodyPr/>
          <a:lstStyle/>
          <a:p>
            <a:r>
              <a:rPr lang="ar-MA" sz="3200" dirty="0" smtClean="0"/>
              <a:t>توقيت الوجبات: 7,5 ملايين مغربي يتناولون الغذاء عند الواحدة ظهرا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869160"/>
            <a:ext cx="8229600" cy="1544291"/>
          </a:xfrm>
        </p:spPr>
        <p:txBody>
          <a:bodyPr/>
          <a:lstStyle/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52% من المغاربة يتناولون الفطور ما بين الساعة السابعة والتاسعة صباحا 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75%  يتناولون وجبة الغذاء ما بين الساعة الثانية عشرة والنصف والثانية والنصف زوالا 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يتناول </a:t>
            </a:r>
            <a:r>
              <a:rPr lang="fr-FR" sz="2000" dirty="0" smtClean="0">
                <a:solidFill>
                  <a:schemeClr val="tx1"/>
                </a:solidFill>
              </a:rPr>
              <a:t>67%</a:t>
            </a:r>
            <a:r>
              <a:rPr lang="ar-MA" sz="2000" dirty="0" smtClean="0">
                <a:solidFill>
                  <a:schemeClr val="tx1"/>
                </a:solidFill>
              </a:rPr>
              <a:t> من المغاربة وجبة العشاء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ar-MA" sz="2000" dirty="0" smtClean="0">
                <a:solidFill>
                  <a:schemeClr val="tx1"/>
                </a:solidFill>
              </a:rPr>
              <a:t>ما بين الساعة الثامنة و العاشرة مساء</a:t>
            </a:r>
          </a:p>
          <a:p>
            <a:pPr algn="r" rtl="1"/>
            <a:endParaRPr lang="ar-MA" sz="2000" dirty="0" smtClean="0">
              <a:solidFill>
                <a:schemeClr val="tx1"/>
              </a:solidFill>
            </a:endParaRPr>
          </a:p>
          <a:p>
            <a:pPr algn="r" rtl="1"/>
            <a:endParaRPr lang="fr-FR" sz="2000" dirty="0">
              <a:solidFill>
                <a:schemeClr val="tx1"/>
              </a:solidFill>
            </a:endParaRPr>
          </a:p>
        </p:txBody>
      </p:sp>
      <p:pic>
        <p:nvPicPr>
          <p:cNvPr id="4" name="Graphiqu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168" y="1772816"/>
            <a:ext cx="820891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571472" y="2071678"/>
            <a:ext cx="7772400" cy="1470025"/>
          </a:xfrm>
        </p:spPr>
        <p:txBody>
          <a:bodyPr/>
          <a:lstStyle/>
          <a:p>
            <a:r>
              <a:rPr lang="ar-MA" sz="4400" dirty="0" smtClean="0"/>
              <a:t>الوقت المخصص للعمل المهني </a:t>
            </a:r>
            <a:br>
              <a:rPr lang="ar-MA" sz="4400" dirty="0" smtClean="0"/>
            </a:b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31640" y="980728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الوقت المخصص للعمل المهني </a:t>
            </a:r>
            <a:endParaRPr lang="fr-FR" sz="2800" b="1" dirty="0" smtClean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11560" y="5072074"/>
            <a:ext cx="82089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ar-MA" sz="2000" b="1" dirty="0" smtClean="0"/>
              <a:t>يستغرق الوقت المخصص للعمل المهني لدى المغاربة </a:t>
            </a:r>
            <a:r>
              <a:rPr lang="fr-FR" sz="2000" b="1" dirty="0" smtClean="0"/>
              <a:t>3</a:t>
            </a:r>
            <a:r>
              <a:rPr lang="ar-MA" sz="2000" b="1" dirty="0" smtClean="0"/>
              <a:t>س </a:t>
            </a:r>
            <a:r>
              <a:rPr lang="fr-FR" sz="2000" b="1" dirty="0" smtClean="0"/>
              <a:t>20</a:t>
            </a:r>
            <a:r>
              <a:rPr lang="ar-MA" sz="2000" b="1" dirty="0" smtClean="0"/>
              <a:t>د من يومهم</a:t>
            </a:r>
            <a:r>
              <a:rPr lang="fr-FR" sz="2000" b="1" dirty="0" smtClean="0"/>
              <a:t>.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000" b="1" dirty="0" smtClean="0"/>
              <a:t>يخصص القرويون</a:t>
            </a:r>
            <a:r>
              <a:rPr lang="fr-FR" sz="2000" b="1" dirty="0" smtClean="0"/>
              <a:t> </a:t>
            </a:r>
            <a:r>
              <a:rPr lang="ar-MA" sz="2000" b="1" dirty="0" smtClean="0"/>
              <a:t> </a:t>
            </a:r>
            <a:r>
              <a:rPr lang="fr-FR" sz="2000" b="1" dirty="0" smtClean="0"/>
              <a:t>3</a:t>
            </a:r>
            <a:r>
              <a:rPr lang="ar-MA" sz="2000" b="1" dirty="0" smtClean="0"/>
              <a:t>س </a:t>
            </a:r>
            <a:r>
              <a:rPr lang="fr-FR" sz="2000" b="1" dirty="0" smtClean="0"/>
              <a:t>39</a:t>
            </a:r>
            <a:r>
              <a:rPr lang="ar-MA" sz="2000" b="1" dirty="0" smtClean="0"/>
              <a:t>د للعمل المهني أي 32 دقيقة أكثر من سكان الوسط الحضري</a:t>
            </a:r>
            <a:r>
              <a:rPr lang="fr-FR" sz="2000" b="1" dirty="0" smtClean="0"/>
              <a:t>.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000" b="1" dirty="0" smtClean="0"/>
              <a:t>يقضي الأشخاص الذين تتراوح أعمارهم بين </a:t>
            </a:r>
            <a:r>
              <a:rPr lang="ar-MA" sz="2000" b="1" dirty="0" err="1" smtClean="0"/>
              <a:t>25و59سنة</a:t>
            </a:r>
            <a:r>
              <a:rPr lang="ar-MA" sz="2000" b="1" dirty="0" smtClean="0"/>
              <a:t> وقتا أكثر في العمل المهني بالمقارنة مع الفئات الأخرى.</a:t>
            </a:r>
            <a:endParaRPr lang="fr-FR" sz="2000" b="1" dirty="0" smtClean="0"/>
          </a:p>
          <a:p>
            <a:pPr algn="r" rtl="1"/>
            <a:endParaRPr lang="fr-FR" dirty="0"/>
          </a:p>
        </p:txBody>
      </p:sp>
      <p:graphicFrame>
        <p:nvGraphicFramePr>
          <p:cNvPr id="5" name="Graphique 4"/>
          <p:cNvGraphicFramePr/>
          <p:nvPr/>
        </p:nvGraphicFramePr>
        <p:xfrm>
          <a:off x="857224" y="1571612"/>
          <a:ext cx="7500990" cy="3228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836712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الوقت المخصص  للعمل المهني بالنسبة لفئة النشيطين المشتغلين </a:t>
            </a:r>
            <a:endParaRPr lang="fr-FR" sz="2800" b="1" dirty="0" smtClean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11560" y="5229200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MA" dirty="0" smtClean="0"/>
              <a:t>يخصص النشيطون المشتغلون  في المتوسط </a:t>
            </a:r>
            <a:r>
              <a:rPr lang="fr-FR" dirty="0" smtClean="0"/>
              <a:t>6</a:t>
            </a:r>
            <a:r>
              <a:rPr lang="ar-MA" dirty="0" smtClean="0"/>
              <a:t>س </a:t>
            </a:r>
            <a:r>
              <a:rPr lang="fr-FR" dirty="0" smtClean="0"/>
              <a:t>39</a:t>
            </a:r>
            <a:r>
              <a:rPr lang="ar-MA" dirty="0" smtClean="0"/>
              <a:t>د للعمل </a:t>
            </a:r>
            <a:r>
              <a:rPr lang="ar-MA" dirty="0" err="1" smtClean="0"/>
              <a:t>المهني :</a:t>
            </a:r>
            <a:r>
              <a:rPr lang="ar-MA" dirty="0" smtClean="0"/>
              <a:t> </a:t>
            </a:r>
            <a:r>
              <a:rPr lang="fr-FR" dirty="0" smtClean="0"/>
              <a:t>7</a:t>
            </a:r>
            <a:r>
              <a:rPr lang="ar-MA" dirty="0" smtClean="0"/>
              <a:t>س </a:t>
            </a:r>
            <a:r>
              <a:rPr lang="fr-FR" dirty="0" smtClean="0"/>
              <a:t>20</a:t>
            </a:r>
            <a:r>
              <a:rPr lang="ar-MA" dirty="0" smtClean="0"/>
              <a:t>د في الوسط الحضري و </a:t>
            </a:r>
            <a:r>
              <a:rPr lang="fr-FR" dirty="0" smtClean="0"/>
              <a:t>5</a:t>
            </a:r>
            <a:r>
              <a:rPr lang="ar-MA" dirty="0" smtClean="0"/>
              <a:t>س </a:t>
            </a:r>
            <a:r>
              <a:rPr lang="fr-FR" dirty="0" smtClean="0"/>
              <a:t>56</a:t>
            </a:r>
            <a:r>
              <a:rPr lang="ar-MA" dirty="0" smtClean="0"/>
              <a:t>د في الوسط القروي</a:t>
            </a:r>
            <a:r>
              <a:rPr lang="fr-FR" dirty="0" smtClean="0"/>
              <a:t>.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dirty="0" smtClean="0"/>
              <a:t>يبلغ هذا المعدل </a:t>
            </a:r>
            <a:r>
              <a:rPr lang="fr-FR" dirty="0" smtClean="0"/>
              <a:t>7</a:t>
            </a:r>
            <a:r>
              <a:rPr lang="ar-MA" dirty="0" smtClean="0"/>
              <a:t>س </a:t>
            </a:r>
            <a:r>
              <a:rPr lang="fr-FR" dirty="0" smtClean="0"/>
              <a:t>27</a:t>
            </a:r>
            <a:r>
              <a:rPr lang="ar-MA" dirty="0" smtClean="0"/>
              <a:t>د بالنسبة </a:t>
            </a:r>
            <a:r>
              <a:rPr lang="ar-MA" dirty="0" err="1" smtClean="0"/>
              <a:t>للمستأجرين ،</a:t>
            </a:r>
            <a:r>
              <a:rPr lang="ar-MA" dirty="0" smtClean="0"/>
              <a:t> </a:t>
            </a:r>
            <a:r>
              <a:rPr lang="fr-FR" dirty="0" smtClean="0"/>
              <a:t>6</a:t>
            </a:r>
            <a:r>
              <a:rPr lang="ar-MA" dirty="0" smtClean="0"/>
              <a:t>س </a:t>
            </a:r>
            <a:r>
              <a:rPr lang="fr-FR" dirty="0" smtClean="0"/>
              <a:t>57</a:t>
            </a:r>
            <a:r>
              <a:rPr lang="ar-MA" dirty="0" smtClean="0"/>
              <a:t>د بالنسبة </a:t>
            </a:r>
            <a:r>
              <a:rPr lang="ar-MA" dirty="0" err="1" smtClean="0"/>
              <a:t>للمشغلين ،</a:t>
            </a:r>
            <a:r>
              <a:rPr lang="ar-MA" dirty="0" smtClean="0"/>
              <a:t> </a:t>
            </a:r>
            <a:r>
              <a:rPr lang="fr-FR" dirty="0" smtClean="0"/>
              <a:t>6</a:t>
            </a:r>
            <a:r>
              <a:rPr lang="ar-MA" dirty="0" smtClean="0"/>
              <a:t>س </a:t>
            </a:r>
            <a:r>
              <a:rPr lang="fr-FR" dirty="0" smtClean="0"/>
              <a:t>35</a:t>
            </a:r>
            <a:r>
              <a:rPr lang="ar-MA" dirty="0" smtClean="0"/>
              <a:t>د بالنسبة للمستقلين و </a:t>
            </a:r>
            <a:r>
              <a:rPr lang="fr-FR" dirty="0" smtClean="0"/>
              <a:t>4</a:t>
            </a:r>
            <a:r>
              <a:rPr lang="ar-MA" dirty="0" smtClean="0"/>
              <a:t>س </a:t>
            </a:r>
            <a:r>
              <a:rPr lang="fr-FR" dirty="0" smtClean="0"/>
              <a:t>55</a:t>
            </a:r>
            <a:r>
              <a:rPr lang="ar-MA" dirty="0" smtClean="0"/>
              <a:t>د بالنسبة للمساعدين العائليين</a:t>
            </a:r>
            <a:r>
              <a:rPr lang="fr-FR" dirty="0" smtClean="0"/>
              <a:t>.</a:t>
            </a:r>
            <a:r>
              <a:rPr lang="ar-MA" dirty="0" smtClean="0"/>
              <a:t> </a:t>
            </a:r>
            <a:endParaRPr lang="fr-FR" dirty="0" smtClean="0"/>
          </a:p>
          <a:p>
            <a:pPr algn="r" rtl="1"/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9375" y="1484784"/>
            <a:ext cx="6443663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642910" y="2714620"/>
            <a:ext cx="7772400" cy="928694"/>
          </a:xfrm>
        </p:spPr>
        <p:txBody>
          <a:bodyPr/>
          <a:lstStyle/>
          <a:p>
            <a:r>
              <a:rPr lang="ar-MA" sz="4400" dirty="0" smtClean="0"/>
              <a:t>الوقت المخصص للتربية </a:t>
            </a:r>
            <a:r>
              <a:rPr lang="ar-MA" sz="4400" dirty="0" err="1" smtClean="0"/>
              <a:t>و</a:t>
            </a:r>
            <a:r>
              <a:rPr lang="ar-MA" sz="4400" dirty="0" smtClean="0"/>
              <a:t> التكوين</a:t>
            </a:r>
            <a:br>
              <a:rPr lang="ar-MA" sz="4400" dirty="0" smtClean="0"/>
            </a:b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57158" y="1124744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0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الوقت المخصص للتربية </a:t>
            </a:r>
            <a:r>
              <a:rPr lang="ar-MA" sz="4000" b="1" dirty="0" err="1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و</a:t>
            </a:r>
            <a:r>
              <a:rPr lang="ar-MA" sz="40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 التكوين</a:t>
            </a:r>
            <a:endParaRPr lang="fr-FR" sz="4000" b="1" dirty="0" smtClean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2564904"/>
            <a:ext cx="84604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ar-MA" sz="2400" dirty="0" smtClean="0"/>
              <a:t>يبلغ الوقت المخصص للتربية </a:t>
            </a:r>
            <a:r>
              <a:rPr lang="ar-MA" sz="2400" dirty="0" err="1" smtClean="0"/>
              <a:t>و</a:t>
            </a:r>
            <a:r>
              <a:rPr lang="ar-MA" sz="2400" dirty="0" smtClean="0"/>
              <a:t> التكوين في المتوسط  3س 54د في اليوم عند الأطفال البالغين ما بين 7 </a:t>
            </a:r>
            <a:r>
              <a:rPr lang="ar-MA" sz="2400" dirty="0" err="1" smtClean="0"/>
              <a:t>و</a:t>
            </a:r>
            <a:r>
              <a:rPr lang="ar-MA" sz="2400" dirty="0" smtClean="0"/>
              <a:t> 14 سنة ، 1س41د عند الفئة العمرية 15-24 سنة </a:t>
            </a:r>
            <a:r>
              <a:rPr lang="ar-MA" sz="2400" dirty="0" err="1" smtClean="0"/>
              <a:t>و</a:t>
            </a:r>
            <a:r>
              <a:rPr lang="ar-MA" sz="2400" dirty="0" smtClean="0"/>
              <a:t> 3د عند البالغين 25 سنة فما فوق  </a:t>
            </a:r>
          </a:p>
          <a:p>
            <a:pPr algn="r" rtl="1"/>
            <a:endParaRPr lang="ar-MA" sz="2400" dirty="0" smtClean="0"/>
          </a:p>
          <a:p>
            <a:pPr algn="r" rtl="1">
              <a:buFont typeface="Wingdings" pitchFamily="2" charset="2"/>
              <a:buChar char="Ø"/>
            </a:pPr>
            <a:r>
              <a:rPr lang="ar-MA" sz="2400" dirty="0" smtClean="0"/>
              <a:t>ينتقل  هذا الوقت  من 4س بالنسبة للتلاميذ </a:t>
            </a:r>
            <a:r>
              <a:rPr lang="ar-MA" sz="2400" dirty="0" err="1" smtClean="0"/>
              <a:t>و</a:t>
            </a:r>
            <a:r>
              <a:rPr lang="ar-MA" sz="2400" dirty="0" smtClean="0"/>
              <a:t> الطلبة البالغين 7-14 سنة إل 4س38د عند البالغين ما بين 15-24 سنة مع فارق لصالح الفتيات يصل إلى 22 </a:t>
            </a:r>
            <a:r>
              <a:rPr lang="ar-MA" sz="2400" dirty="0" err="1" smtClean="0"/>
              <a:t>د</a:t>
            </a:r>
            <a:r>
              <a:rPr lang="ar-MA" sz="2400" dirty="0" smtClean="0"/>
              <a:t> و 48 </a:t>
            </a:r>
            <a:r>
              <a:rPr lang="ar-MA" sz="2400" dirty="0" err="1" smtClean="0"/>
              <a:t>د</a:t>
            </a:r>
            <a:r>
              <a:rPr lang="ar-MA" sz="2400" dirty="0" smtClean="0"/>
              <a:t> على التوالي</a:t>
            </a:r>
          </a:p>
          <a:p>
            <a:pPr algn="r" rtl="1">
              <a:buFont typeface="Wingdings" pitchFamily="2" charset="2"/>
              <a:buChar char="Ø"/>
            </a:pPr>
            <a:endParaRPr lang="ar-MA" dirty="0" smtClean="0"/>
          </a:p>
          <a:p>
            <a:pPr algn="r" rtl="1">
              <a:buFont typeface="Wingdings" pitchFamily="2" charset="2"/>
              <a:buChar char="Ø"/>
            </a:pPr>
            <a:endParaRPr lang="fr-FR" dirty="0" smtClean="0"/>
          </a:p>
          <a:p>
            <a:pPr algn="r" rtl="1"/>
            <a:endParaRPr lang="fr-FR" dirty="0" smtClean="0"/>
          </a:p>
          <a:p>
            <a:pPr algn="r" rtl="1">
              <a:buFont typeface="Wingdings" pitchFamily="2" charset="2"/>
              <a:buChar char="Ø"/>
            </a:pP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571472" y="2071678"/>
            <a:ext cx="7772400" cy="1470025"/>
          </a:xfrm>
        </p:spPr>
        <p:txBody>
          <a:bodyPr/>
          <a:lstStyle/>
          <a:p>
            <a:r>
              <a:rPr lang="ar-MA" sz="4400" dirty="0" smtClean="0"/>
              <a:t>الوقت المخصص للأشغال المنزلية</a:t>
            </a:r>
            <a:br>
              <a:rPr lang="ar-MA" sz="4400" dirty="0" smtClean="0"/>
            </a:b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57158" y="112474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36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الوقت المخصص الأشغال المنزلية: توزيع غير متكافئ للمسؤوليات المنزلية بين الجنسين</a:t>
            </a:r>
            <a:endParaRPr lang="fr-FR" sz="3600" b="1" dirty="0" smtClean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2333685"/>
            <a:ext cx="8460432" cy="4102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endParaRPr lang="ar-MA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MA" sz="2000" dirty="0" smtClean="0"/>
              <a:t>يشغل الوقت المخصص للأشغال المنزلية 12% من يوم المغاربة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000" dirty="0" smtClean="0"/>
              <a:t> </a:t>
            </a:r>
            <a:r>
              <a:rPr lang="ar-MA" sz="2000" dirty="0" smtClean="0"/>
              <a:t>يبلغ هذا الوقت في المتوسط  2س 5</a:t>
            </a:r>
            <a:r>
              <a:rPr lang="fr-FR" sz="2000" dirty="0" smtClean="0"/>
              <a:t>5</a:t>
            </a:r>
            <a:r>
              <a:rPr lang="ar-MA" sz="2000" dirty="0" smtClean="0"/>
              <a:t>د في اليوم، 2س 42د في الوسط الحضري </a:t>
            </a:r>
            <a:r>
              <a:rPr lang="ar-MA" sz="2000" dirty="0" err="1" smtClean="0"/>
              <a:t>و</a:t>
            </a:r>
            <a:r>
              <a:rPr lang="ar-MA" sz="2000" dirty="0" smtClean="0"/>
              <a:t> 3س15د في الوسط القروي</a:t>
            </a:r>
            <a:endParaRPr lang="fr-FR" sz="2000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MA" sz="2000" dirty="0" smtClean="0"/>
              <a:t>ينتقل هذا الوقت من 2س18د عند الفئة العمرية الشابة إلى 3س20د عند 25-59 سنة </a:t>
            </a:r>
            <a:r>
              <a:rPr lang="ar-MA" sz="2000" dirty="0" err="1" smtClean="0"/>
              <a:t>و</a:t>
            </a:r>
            <a:r>
              <a:rPr lang="ar-MA" sz="2000" dirty="0" smtClean="0"/>
              <a:t> إلى 2س13د عند البالغين 60 سنة فما فوق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MA" sz="2000" dirty="0" smtClean="0"/>
              <a:t>يساهم الأطفال البالغون ما بين 7 و14 سنة في هذه الأنشطة ب49 </a:t>
            </a:r>
            <a:r>
              <a:rPr lang="ar-MA" sz="2000" dirty="0" err="1" smtClean="0"/>
              <a:t>د</a:t>
            </a:r>
            <a:r>
              <a:rPr lang="ar-MA" sz="2000" dirty="0" smtClean="0"/>
              <a:t>، 43د في الوسط الحضري و56د في الوسط القروي   </a:t>
            </a:r>
            <a:endParaRPr lang="fr-FR" sz="2000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971600" y="2492896"/>
            <a:ext cx="6985000" cy="1143000"/>
          </a:xfrm>
        </p:spPr>
        <p:txBody>
          <a:bodyPr/>
          <a:lstStyle/>
          <a:p>
            <a:r>
              <a:rPr lang="ar-MA" dirty="0" smtClean="0"/>
              <a:t>الوقت الحر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sz="3600" dirty="0" err="1" smtClean="0"/>
              <a:t>6س40د</a:t>
            </a:r>
            <a:r>
              <a:rPr lang="ar-MA" sz="3600" dirty="0" smtClean="0"/>
              <a:t> من الوقت الحر لدى المغاربة البالغين 15 فما فوق</a:t>
            </a:r>
            <a:endParaRPr lang="fr-FR" sz="3600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00034" y="2285992"/>
            <a:ext cx="8229600" cy="417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Blip>
                <a:blip r:embed="rId2"/>
              </a:buBlip>
            </a:pPr>
            <a:r>
              <a:rPr kumimoji="0" lang="ar-MA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يستهلك</a:t>
            </a:r>
            <a:r>
              <a:rPr kumimoji="0" lang="ar-MA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الوقت الحر</a:t>
            </a:r>
            <a:r>
              <a:rPr lang="fr-FR" sz="2400" dirty="0" smtClean="0"/>
              <a:t> 28%</a:t>
            </a:r>
            <a:r>
              <a:rPr lang="ar-MA" sz="2400" dirty="0" smtClean="0"/>
              <a:t> من اليوم لدى المغاربة البالغين 15 سنة فما فوق.</a:t>
            </a:r>
            <a:r>
              <a:rPr kumimoji="0" lang="ar-MA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Blip>
                <a:blip r:embed="rId2"/>
              </a:buBlip>
            </a:pPr>
            <a:endParaRPr lang="ar-MA" sz="2400" kern="0" dirty="0" smtClean="0"/>
          </a:p>
          <a:p>
            <a:pPr marL="342900" lvl="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Blip>
                <a:blip r:embed="rId2"/>
              </a:buBlip>
            </a:pPr>
            <a:r>
              <a:rPr kumimoji="0" lang="ar-MA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يخصص الحضريون للوقت الحر 28د أكثر من القرويين.</a:t>
            </a:r>
          </a:p>
          <a:p>
            <a:pPr marL="342900" marR="0" lvl="0" indent="-342900" algn="just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tabLst/>
              <a:defRPr/>
            </a:pPr>
            <a:endParaRPr kumimoji="0" lang="ar-MA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Blip>
                <a:blip r:embed="rId2"/>
              </a:buBlip>
              <a:defRPr/>
            </a:pPr>
            <a:r>
              <a:rPr lang="ar-MA" sz="2400" kern="0" noProof="0" dirty="0" smtClean="0"/>
              <a:t>يخصص </a:t>
            </a:r>
            <a:r>
              <a:rPr lang="ar-MA" sz="2400" kern="0" dirty="0" smtClean="0"/>
              <a:t>الأطفال الذين تتراوح أعمارهم مابين 7 </a:t>
            </a:r>
            <a:r>
              <a:rPr lang="ar-MA" sz="2400" kern="0" dirty="0" err="1" smtClean="0"/>
              <a:t>و</a:t>
            </a:r>
            <a:r>
              <a:rPr lang="ar-MA" sz="2400" kern="0" dirty="0" smtClean="0"/>
              <a:t> 14 سنة لهذا الوقت 8س37د مقابل 6س57د عند الأشخاص البالغون 60 سنة</a:t>
            </a:r>
            <a:endParaRPr kumimoji="0" lang="ar-MA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ar-MA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ar-MA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7500990" cy="5715040"/>
          </a:xfrm>
        </p:spPr>
        <p:txBody>
          <a:bodyPr/>
          <a:lstStyle/>
          <a:p>
            <a:pPr algn="r" rtl="1"/>
            <a:r>
              <a:rPr lang="ar-MA" sz="2000" dirty="0" smtClean="0">
                <a:solidFill>
                  <a:schemeClr val="tx1"/>
                </a:solidFill>
              </a:rPr>
              <a:t>                                                   </a:t>
            </a:r>
            <a:r>
              <a:rPr lang="ar-MA" sz="2200" dirty="0" smtClean="0">
                <a:solidFill>
                  <a:schemeClr val="tx1"/>
                </a:solidFill>
              </a:rPr>
              <a:t>الفهرس</a:t>
            </a:r>
            <a:r>
              <a:rPr lang="ar-MA" sz="2000" dirty="0" smtClean="0">
                <a:solidFill>
                  <a:schemeClr val="tx1"/>
                </a:solidFill>
              </a:rPr>
              <a:t/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-I</a:t>
            </a:r>
            <a:r>
              <a:rPr lang="ar-MA" sz="2000" dirty="0" smtClean="0">
                <a:solidFill>
                  <a:schemeClr val="tx1"/>
                </a:solidFill>
              </a:rPr>
              <a:t> إطار البحث</a:t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-II</a:t>
            </a:r>
            <a:r>
              <a:rPr lang="ar-MA" sz="2000" dirty="0" smtClean="0">
                <a:solidFill>
                  <a:schemeClr val="tx1"/>
                </a:solidFill>
              </a:rPr>
              <a:t> تصنيف الانشغالات اليومية عند المغاربة</a:t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-III</a:t>
            </a:r>
            <a:r>
              <a:rPr lang="ar-MA" sz="2000" dirty="0" smtClean="0">
                <a:solidFill>
                  <a:schemeClr val="tx1"/>
                </a:solidFill>
              </a:rPr>
              <a:t> الجوانب المنهجية للبحث الوطني حول استعمال الوقت</a:t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ar-MA" sz="2000" dirty="0" smtClean="0">
                <a:solidFill>
                  <a:schemeClr val="tx1"/>
                </a:solidFill>
              </a:rPr>
              <a:t/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-IV</a:t>
            </a:r>
            <a:r>
              <a:rPr lang="ar-M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MA" sz="2000" dirty="0" smtClean="0">
                <a:solidFill>
                  <a:schemeClr val="tx1"/>
                </a:solidFill>
              </a:rPr>
              <a:t>استعمال الوقت عند المغاربة (15 سنة فأكثر)</a:t>
            </a:r>
            <a:r>
              <a:rPr lang="fr-FR" sz="2000" dirty="0" smtClean="0">
                <a:solidFill>
                  <a:schemeClr val="tx1"/>
                </a:solidFill>
              </a:rPr>
              <a:t/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ar-M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MA" sz="2000" dirty="0" smtClean="0">
                <a:solidFill>
                  <a:schemeClr val="tx1"/>
                </a:solidFill>
              </a:rPr>
              <a:t>الوقت </a:t>
            </a:r>
            <a:r>
              <a:rPr lang="ar-MA" sz="2000" dirty="0" err="1" smtClean="0">
                <a:solidFill>
                  <a:schemeClr val="tx1"/>
                </a:solidFill>
              </a:rPr>
              <a:t>الفيزيولوجي</a:t>
            </a:r>
            <a:r>
              <a:rPr lang="ar-MA" sz="2000" dirty="0" smtClean="0">
                <a:solidFill>
                  <a:schemeClr val="tx1"/>
                </a:solidFill>
              </a:rPr>
              <a:t> </a:t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-</a:t>
            </a: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MA" sz="2000" dirty="0" smtClean="0">
                <a:solidFill>
                  <a:schemeClr val="tx1"/>
                </a:solidFill>
              </a:rPr>
              <a:t> الوقت المخصص للعمل المهني</a:t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-</a:t>
            </a: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r-MA" sz="2000" dirty="0" smtClean="0">
                <a:solidFill>
                  <a:schemeClr val="tx1"/>
                </a:solidFill>
              </a:rPr>
              <a:t>الوقت المخصص للتربية </a:t>
            </a:r>
            <a:r>
              <a:rPr lang="ar-MA" sz="2000" dirty="0" err="1" smtClean="0">
                <a:solidFill>
                  <a:schemeClr val="tx1"/>
                </a:solidFill>
              </a:rPr>
              <a:t>و</a:t>
            </a:r>
            <a:r>
              <a:rPr lang="ar-MA" sz="2000" dirty="0" smtClean="0">
                <a:solidFill>
                  <a:schemeClr val="tx1"/>
                </a:solidFill>
              </a:rPr>
              <a:t> التكوين</a:t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-4</a:t>
            </a:r>
            <a:r>
              <a:rPr lang="ar-M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MA" sz="2000" dirty="0" smtClean="0">
                <a:solidFill>
                  <a:schemeClr val="tx1"/>
                </a:solidFill>
              </a:rPr>
              <a:t>الوقت المخصص للعمل المنزلي</a:t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-</a:t>
            </a: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ar-MA" sz="2000" dirty="0" smtClean="0">
                <a:solidFill>
                  <a:schemeClr val="tx1"/>
                </a:solidFill>
              </a:rPr>
              <a:t>الوقت الحر  </a:t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ar-MA" sz="2000" dirty="0" smtClean="0">
                <a:solidFill>
                  <a:schemeClr val="tx1"/>
                </a:solidFill>
              </a:rPr>
              <a:t/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-V </a:t>
            </a:r>
            <a:r>
              <a:rPr lang="ar-MA" sz="2000" dirty="0" smtClean="0">
                <a:solidFill>
                  <a:schemeClr val="tx1"/>
                </a:solidFill>
              </a:rPr>
              <a:t>تقسيم الشغل التجاري وغير التجاري حسب النوع  </a:t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  <a:latin typeface="Calibri" pitchFamily="34" charset="0"/>
              </a:rPr>
              <a:t> -</a:t>
            </a: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ar-M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نموذج التربية </a:t>
            </a:r>
            <a:r>
              <a:rPr lang="ar-M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M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التكوين لدى الأطفال المغاربة</a:t>
            </a:r>
            <a:r>
              <a:rPr lang="ar-MA" sz="2000" dirty="0" smtClean="0">
                <a:solidFill>
                  <a:schemeClr val="tx1"/>
                </a:solidFill>
              </a:rPr>
              <a:t/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latin typeface="Calibri" pitchFamily="34" charset="0"/>
              </a:rPr>
              <a:t>-</a:t>
            </a: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ar-M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MA" sz="2000" dirty="0" smtClean="0">
                <a:solidFill>
                  <a:schemeClr val="tx1"/>
                </a:solidFill>
              </a:rPr>
              <a:t>الحركية الجغرافية </a:t>
            </a:r>
            <a:r>
              <a:rPr lang="ar-MA" sz="2000" dirty="0" err="1" smtClean="0">
                <a:solidFill>
                  <a:schemeClr val="tx1"/>
                </a:solidFill>
              </a:rPr>
              <a:t>و</a:t>
            </a:r>
            <a:r>
              <a:rPr lang="ar-MA" sz="2000" dirty="0" smtClean="0">
                <a:solidFill>
                  <a:schemeClr val="tx1"/>
                </a:solidFill>
              </a:rPr>
              <a:t> الزمنية للساكنة</a:t>
            </a:r>
            <a:br>
              <a:rPr lang="ar-MA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-VIII</a:t>
            </a:r>
            <a:r>
              <a:rPr lang="ar-M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MA" sz="2000" dirty="0" smtClean="0">
                <a:solidFill>
                  <a:schemeClr val="tx1"/>
                </a:solidFill>
              </a:rPr>
              <a:t>تطور استعمال وقت النساء المغربيات بين 1997 </a:t>
            </a:r>
            <a:r>
              <a:rPr lang="ar-MA" sz="2000" dirty="0" err="1" smtClean="0">
                <a:solidFill>
                  <a:schemeClr val="tx1"/>
                </a:solidFill>
              </a:rPr>
              <a:t>و</a:t>
            </a:r>
            <a:r>
              <a:rPr lang="ar-MA" sz="2000" dirty="0" smtClean="0">
                <a:solidFill>
                  <a:schemeClr val="tx1"/>
                </a:solidFill>
              </a:rPr>
              <a:t> 2012</a:t>
            </a: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ar-MA" sz="2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fr-FR" sz="2000" dirty="0" smtClean="0">
                <a:solidFill>
                  <a:schemeClr val="tx1"/>
                </a:solidFill>
                <a:latin typeface="Calibri" pitchFamily="34" charset="0"/>
              </a:rPr>
              <a:t>-</a:t>
            </a: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ar-M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</a:rPr>
              <a:t>ما مدى مساهمة مقاربة استعمال الوقت في تقييم العمل المنزلي؟</a:t>
            </a:r>
            <a:r>
              <a:rPr lang="fr-FR" sz="2000" dirty="0" smtClean="0">
                <a:latin typeface="Calibri" pitchFamily="34" charset="0"/>
              </a:rPr>
              <a:t/>
            </a:r>
            <a:br>
              <a:rPr lang="fr-FR" sz="2000" dirty="0" smtClean="0">
                <a:latin typeface="Calibri" pitchFamily="34" charset="0"/>
              </a:rPr>
            </a:br>
            <a:r>
              <a:rPr lang="fr-FR" sz="2400" dirty="0" smtClean="0">
                <a:latin typeface="Calibri" pitchFamily="34" charset="0"/>
              </a:rPr>
              <a:t/>
            </a:r>
            <a:br>
              <a:rPr lang="fr-FR" sz="2400" dirty="0" smtClean="0">
                <a:latin typeface="Calibri" pitchFamily="34" charset="0"/>
              </a:rPr>
            </a:br>
            <a:endParaRPr lang="fr-FR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phique 2"/>
          <p:cNvGraphicFramePr/>
          <p:nvPr/>
        </p:nvGraphicFramePr>
        <p:xfrm>
          <a:off x="428596" y="928670"/>
          <a:ext cx="8001056" cy="447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827584" y="537321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dirty="0" smtClean="0"/>
              <a:t>تستهلك ست أنشطة 84 من الوقت الحر لدى المغاربة: </a:t>
            </a:r>
            <a:r>
              <a:rPr lang="ar-MA" dirty="0" err="1" smtClean="0"/>
              <a:t>التلفاز </a:t>
            </a:r>
            <a:r>
              <a:rPr lang="ar-MA" dirty="0" smtClean="0"/>
              <a:t>(</a:t>
            </a:r>
            <a:r>
              <a:rPr lang="ar-MA" dirty="0" err="1" smtClean="0"/>
              <a:t>2س14د</a:t>
            </a:r>
            <a:r>
              <a:rPr lang="ar-MA" dirty="0" smtClean="0"/>
              <a:t>)، الأنشطة </a:t>
            </a:r>
            <a:r>
              <a:rPr lang="ar-MA" dirty="0" err="1" smtClean="0"/>
              <a:t>الدينية </a:t>
            </a:r>
            <a:r>
              <a:rPr lang="ar-MA" dirty="0" smtClean="0"/>
              <a:t>(</a:t>
            </a:r>
            <a:r>
              <a:rPr lang="ar-MA" dirty="0" err="1" smtClean="0"/>
              <a:t>59د</a:t>
            </a:r>
            <a:r>
              <a:rPr lang="ar-MA" dirty="0" smtClean="0"/>
              <a:t>)، </a:t>
            </a:r>
            <a:r>
              <a:rPr lang="ar-MA" dirty="0" err="1" smtClean="0"/>
              <a:t>القيلولة </a:t>
            </a:r>
            <a:r>
              <a:rPr lang="ar-MA" dirty="0" smtClean="0"/>
              <a:t>(</a:t>
            </a:r>
            <a:r>
              <a:rPr lang="ar-MA" dirty="0" err="1" smtClean="0"/>
              <a:t>43د</a:t>
            </a:r>
            <a:r>
              <a:rPr lang="ar-MA" dirty="0" smtClean="0"/>
              <a:t>)، عدم القيام بأي </a:t>
            </a:r>
            <a:r>
              <a:rPr lang="ar-MA" dirty="0" err="1" smtClean="0"/>
              <a:t>شيء </a:t>
            </a:r>
            <a:r>
              <a:rPr lang="ar-MA" dirty="0" smtClean="0"/>
              <a:t>(</a:t>
            </a:r>
            <a:r>
              <a:rPr lang="ar-MA" dirty="0" err="1" smtClean="0"/>
              <a:t>38د</a:t>
            </a:r>
            <a:r>
              <a:rPr lang="ar-MA" dirty="0" smtClean="0"/>
              <a:t>)، </a:t>
            </a:r>
            <a:r>
              <a:rPr lang="ar-MA" dirty="0" err="1" smtClean="0"/>
              <a:t>المحاورات </a:t>
            </a:r>
            <a:r>
              <a:rPr lang="ar-MA" dirty="0" smtClean="0"/>
              <a:t>(</a:t>
            </a:r>
            <a:r>
              <a:rPr lang="ar-MA" dirty="0" err="1" smtClean="0"/>
              <a:t>37د</a:t>
            </a:r>
            <a:r>
              <a:rPr lang="ar-MA" dirty="0" smtClean="0"/>
              <a:t>)، الاستقبالات و </a:t>
            </a:r>
            <a:r>
              <a:rPr lang="ar-MA" dirty="0" err="1" smtClean="0"/>
              <a:t>الزيارات </a:t>
            </a:r>
            <a:r>
              <a:rPr lang="ar-MA" dirty="0" smtClean="0"/>
              <a:t>(</a:t>
            </a:r>
            <a:r>
              <a:rPr lang="ar-MA" dirty="0" err="1" smtClean="0"/>
              <a:t>26د).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>
            <a:graphicFrameLocks/>
          </p:cNvGraphicFramePr>
          <p:nvPr/>
        </p:nvGraphicFramePr>
        <p:xfrm>
          <a:off x="467544" y="1844824"/>
          <a:ext cx="8220075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MA" dirty="0" smtClean="0"/>
              <a:t>استعمال المغاربة للانترنت ضعيف، حضري أساسا و موجه للترفيه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682281"/>
            <a:ext cx="8229600" cy="417571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ar-MA" sz="2800" dirty="0" smtClean="0">
                <a:solidFill>
                  <a:schemeClr val="tx1"/>
                </a:solidFill>
              </a:rPr>
              <a:t>يخصص المغاربة في المعدل 9 دقائق يوميا لاستعمال الانترنت.</a:t>
            </a:r>
          </a:p>
          <a:p>
            <a:pPr algn="r" rtl="1"/>
            <a:r>
              <a:rPr lang="ar-MA" sz="2800" dirty="0" smtClean="0">
                <a:solidFill>
                  <a:schemeClr val="tx1"/>
                </a:solidFill>
              </a:rPr>
              <a:t>تستخدم الانترنيت في </a:t>
            </a:r>
            <a:r>
              <a:rPr lang="fr-FR" sz="2800" dirty="0" smtClean="0">
                <a:solidFill>
                  <a:schemeClr val="tx1"/>
                </a:solidFill>
              </a:rPr>
              <a:t>81%</a:t>
            </a:r>
            <a:r>
              <a:rPr lang="ar-MA" sz="2800" dirty="0" smtClean="0">
                <a:solidFill>
                  <a:schemeClr val="tx1"/>
                </a:solidFill>
              </a:rPr>
              <a:t> من الحالات لغايات ترفيهية.</a:t>
            </a:r>
          </a:p>
          <a:p>
            <a:pPr algn="r" rtl="1"/>
            <a:r>
              <a:rPr lang="ar-MA" sz="2800" dirty="0" smtClean="0">
                <a:solidFill>
                  <a:schemeClr val="tx1"/>
                </a:solidFill>
              </a:rPr>
              <a:t>تنتقل نسبة مستخدمي الانترنيت من </a:t>
            </a:r>
            <a:r>
              <a:rPr lang="fr-FR" sz="2800" dirty="0" smtClean="0">
                <a:solidFill>
                  <a:schemeClr val="tx1"/>
                </a:solidFill>
              </a:rPr>
              <a:t>8%</a:t>
            </a:r>
            <a:r>
              <a:rPr lang="ar-MA" sz="2800" dirty="0" smtClean="0">
                <a:solidFill>
                  <a:schemeClr val="tx1"/>
                </a:solidFill>
              </a:rPr>
              <a:t> على المستوى الوطني إلى </a:t>
            </a:r>
            <a:r>
              <a:rPr lang="fr-FR" sz="2800" dirty="0" smtClean="0">
                <a:solidFill>
                  <a:schemeClr val="tx1"/>
                </a:solidFill>
              </a:rPr>
              <a:t>17%</a:t>
            </a:r>
            <a:r>
              <a:rPr lang="ar-MA" sz="2800" dirty="0" smtClean="0">
                <a:solidFill>
                  <a:schemeClr val="tx1"/>
                </a:solidFill>
              </a:rPr>
              <a:t> بين الشباب المتراوح أعمارهم بين 15 و 24 </a:t>
            </a:r>
            <a:r>
              <a:rPr lang="ar-MA" sz="2800" dirty="0" err="1" smtClean="0">
                <a:solidFill>
                  <a:schemeClr val="tx1"/>
                </a:solidFill>
              </a:rPr>
              <a:t>سنة.</a:t>
            </a:r>
            <a:r>
              <a:rPr lang="ar-MA" sz="2800" dirty="0" smtClean="0">
                <a:solidFill>
                  <a:schemeClr val="tx1"/>
                </a:solidFill>
              </a:rPr>
              <a:t> </a:t>
            </a:r>
            <a:endParaRPr lang="ar-MA" sz="3200" dirty="0" smtClean="0">
              <a:solidFill>
                <a:schemeClr val="tx1"/>
              </a:solidFill>
            </a:endParaRPr>
          </a:p>
          <a:p>
            <a:pPr algn="r" rtl="1">
              <a:buNone/>
            </a:pPr>
            <a:endParaRPr lang="ar-MA" sz="3200" dirty="0" smtClean="0">
              <a:solidFill>
                <a:schemeClr val="tx1"/>
              </a:solidFill>
            </a:endParaRPr>
          </a:p>
          <a:p>
            <a:pPr algn="r" rtl="1"/>
            <a:endParaRPr lang="ar-MA" sz="3200" dirty="0" smtClean="0">
              <a:solidFill>
                <a:schemeClr val="tx1"/>
              </a:solidFill>
            </a:endParaRPr>
          </a:p>
          <a:p>
            <a:pPr algn="r" rtl="1"/>
            <a:endParaRPr lang="ar-MA" sz="3200" dirty="0" smtClean="0">
              <a:solidFill>
                <a:schemeClr val="tx1"/>
              </a:solidFill>
            </a:endParaRPr>
          </a:p>
          <a:p>
            <a:pPr algn="r" rtl="1"/>
            <a:endParaRPr lang="ar-MA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785786" y="2214554"/>
            <a:ext cx="7772400" cy="1470025"/>
          </a:xfrm>
        </p:spPr>
        <p:txBody>
          <a:bodyPr/>
          <a:lstStyle/>
          <a:p>
            <a:pPr rtl="1"/>
            <a:r>
              <a:rPr lang="ar-MA" sz="4800" dirty="0" smtClean="0"/>
              <a:t> تقسيم الشغل التجاري وغير التجاري حسب النوع</a:t>
            </a:r>
            <a:endParaRPr lang="fr-F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8662" y="765175"/>
            <a:ext cx="7243788" cy="1143000"/>
          </a:xfrm>
        </p:spPr>
        <p:txBody>
          <a:bodyPr>
            <a:normAutofit fontScale="90000"/>
          </a:bodyPr>
          <a:lstStyle/>
          <a:p>
            <a:r>
              <a:rPr lang="ar-MA" dirty="0" smtClean="0"/>
              <a:t>يخصص الرجل للعمل المهني وقتا   4 مرات أكثر من المرأة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4941168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800" dirty="0" smtClean="0"/>
              <a:t>حسب وسط الإقامة يبقى الفرق أكثر حدة (4،6 مرات مقابل 3،4 مرات في البوادي) </a:t>
            </a:r>
            <a:endParaRPr lang="fr-FR" sz="28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2724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MA" dirty="0" smtClean="0"/>
              <a:t>الوقت المخصص للعمل المهني حسب الفئة </a:t>
            </a:r>
            <a:r>
              <a:rPr lang="ar-MA" dirty="0" err="1" smtClean="0"/>
              <a:t>السوسيومهنية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4797152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itchFamily="2" charset="2"/>
              <a:buChar char="Ø"/>
            </a:pPr>
            <a:r>
              <a:rPr lang="ar-MA" dirty="0" smtClean="0"/>
              <a:t>يشكل العمال غير </a:t>
            </a:r>
            <a:r>
              <a:rPr lang="ar-MA" dirty="0" err="1" smtClean="0"/>
              <a:t>الفلاحيون</a:t>
            </a:r>
            <a:r>
              <a:rPr lang="ar-MA" dirty="0" smtClean="0"/>
              <a:t> بالنسبة للجنسين الفئة السوسيومهنية الأكثر عملا،</a:t>
            </a:r>
          </a:p>
          <a:p>
            <a:pPr marL="342900" indent="-342900" algn="r" rtl="1">
              <a:buFont typeface="Wingdings" pitchFamily="2" charset="2"/>
              <a:buChar char="Ø"/>
            </a:pPr>
            <a:r>
              <a:rPr lang="ar-MA" dirty="0" smtClean="0"/>
              <a:t>يعتبر الرجال الأطر وأولئك الممارسون لمهن حرة و و كذا عاملات الفلاحة الفئات التي تخصص أقل وقت للعمل المهني.</a:t>
            </a: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2663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8" name="ZoneTexte 4"/>
          <p:cNvSpPr txBox="1">
            <a:spLocks noChangeArrowheads="1"/>
          </p:cNvSpPr>
          <p:nvPr/>
        </p:nvSpPr>
        <p:spPr bwMode="auto">
          <a:xfrm>
            <a:off x="0" y="857232"/>
            <a:ext cx="892899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ar-MA" sz="28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مساهمة الأشخاص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ar-MA" sz="28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المسنين في العمل المهني حسب وسط الإقامة </a:t>
            </a:r>
            <a:r>
              <a:rPr lang="ar-MA" sz="2800" b="1" dirty="0" err="1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و</a:t>
            </a:r>
            <a:r>
              <a:rPr lang="ar-MA" sz="28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 الجنس</a:t>
            </a:r>
            <a:endParaRPr lang="fr-FR" sz="2800" b="1" dirty="0" smtClean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2D4D18-4CA9-4D66-8BB8-A130FC6EA70B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graphicFrame>
        <p:nvGraphicFramePr>
          <p:cNvPr id="8" name="Graphique 7"/>
          <p:cNvGraphicFramePr/>
          <p:nvPr/>
        </p:nvGraphicFramePr>
        <p:xfrm>
          <a:off x="1500166" y="2000240"/>
          <a:ext cx="5857916" cy="3657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48" y="765175"/>
            <a:ext cx="7458102" cy="1143000"/>
          </a:xfrm>
        </p:spPr>
        <p:txBody>
          <a:bodyPr>
            <a:normAutofit fontScale="90000"/>
          </a:bodyPr>
          <a:lstStyle/>
          <a:p>
            <a:r>
              <a:rPr lang="ar-MA" dirty="0" smtClean="0"/>
              <a:t>تقتصر مشاركة الرجل المغربي في الأعمال المنزلية أساسا على الأنشطة المنزلية الخارجية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95536" y="2285992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MA" sz="2400" dirty="0" smtClean="0"/>
              <a:t>تقوم 95 % من النساء بالأشغال المنزلية </a:t>
            </a:r>
            <a:r>
              <a:rPr lang="ar-MA" sz="2400" dirty="0" err="1" smtClean="0"/>
              <a:t>و</a:t>
            </a:r>
            <a:r>
              <a:rPr lang="ar-MA" sz="2400" dirty="0" smtClean="0"/>
              <a:t> تخصص لها 5 ساعات يوميا</a:t>
            </a:r>
          </a:p>
          <a:p>
            <a:pPr algn="r" rtl="1"/>
            <a:endParaRPr lang="ar-MA" sz="2400" dirty="0" smtClean="0"/>
          </a:p>
          <a:p>
            <a:pPr algn="r" rtl="1">
              <a:buFont typeface="Wingdings" pitchFamily="2" charset="2"/>
              <a:buChar char="Ø"/>
            </a:pPr>
            <a:r>
              <a:rPr lang="ar-MA" sz="2400" dirty="0" smtClean="0"/>
              <a:t>تشغل الأنشطة الداخلية المنزلية 4س33د من يوم المرأة </a:t>
            </a:r>
            <a:r>
              <a:rPr lang="ar-MA" sz="2400" dirty="0" err="1" smtClean="0"/>
              <a:t>و</a:t>
            </a:r>
            <a:r>
              <a:rPr lang="ar-MA" sz="2400" dirty="0" smtClean="0"/>
              <a:t> 27دقيقة للأنشطة المنزلية الخارجية.</a:t>
            </a:r>
          </a:p>
          <a:p>
            <a:pPr algn="r" rtl="1"/>
            <a:endParaRPr lang="ar-MA" sz="2400" dirty="0"/>
          </a:p>
          <a:p>
            <a:pPr algn="r" rtl="1">
              <a:buFont typeface="Wingdings" pitchFamily="2" charset="2"/>
              <a:buChar char="Ø"/>
            </a:pPr>
            <a:r>
              <a:rPr lang="ar-MA" sz="2400" dirty="0" smtClean="0"/>
              <a:t> يقوم 45 %  من الرجال بالأشغال المنزلية بمعل 43دقيقة في اليوم (39د في الوسط الحضري </a:t>
            </a:r>
            <a:r>
              <a:rPr lang="ar-MA" sz="2400" dirty="0" err="1" smtClean="0"/>
              <a:t>و</a:t>
            </a:r>
            <a:r>
              <a:rPr lang="ar-MA" sz="2400" dirty="0" smtClean="0"/>
              <a:t> 50 بالوسط القروي)</a:t>
            </a:r>
          </a:p>
          <a:p>
            <a:pPr algn="r" rtl="1">
              <a:buFont typeface="Wingdings" pitchFamily="2" charset="2"/>
              <a:buChar char="Ø"/>
            </a:pPr>
            <a:endParaRPr lang="ar-MA" sz="2400" dirty="0" smtClean="0"/>
          </a:p>
          <a:p>
            <a:pPr algn="r" rtl="1">
              <a:buFont typeface="Wingdings" pitchFamily="2" charset="2"/>
              <a:buChar char="Ø"/>
            </a:pPr>
            <a:r>
              <a:rPr lang="ar-MA" sz="2400" dirty="0" smtClean="0"/>
              <a:t>يشارك 13 % من الرجال بالأنشطة المنزلية الداخلية بمعدل 11د في اليوم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MA" sz="3200" dirty="0" smtClean="0"/>
              <a:t> تفاوت عبء العمل بين الجنسين</a:t>
            </a:r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642910" y="4857760"/>
            <a:ext cx="748883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MA" sz="2000" dirty="0" smtClean="0"/>
              <a:t>يصل عبء العمل الذي يجمع الوقت المخصص للعمل المهني </a:t>
            </a:r>
            <a:r>
              <a:rPr lang="ar-MA" sz="2000" dirty="0" err="1" smtClean="0"/>
              <a:t>و</a:t>
            </a:r>
            <a:r>
              <a:rPr lang="ar-MA" sz="2000" dirty="0" smtClean="0"/>
              <a:t> الوقت المخصص للعمل المنزلي إلى 6 س21د بالنسبة للمرأة </a:t>
            </a:r>
            <a:r>
              <a:rPr lang="ar-MA" sz="2000" dirty="0" err="1" smtClean="0"/>
              <a:t>و</a:t>
            </a:r>
            <a:r>
              <a:rPr lang="ar-MA" sz="2000" dirty="0" smtClean="0"/>
              <a:t> </a:t>
            </a:r>
            <a:r>
              <a:rPr lang="ar-MA" sz="2000" dirty="0" err="1" smtClean="0"/>
              <a:t>و</a:t>
            </a:r>
            <a:r>
              <a:rPr lang="ar-MA" sz="2000" dirty="0" smtClean="0"/>
              <a:t> 6س08د بالنسبة للرجل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000" dirty="0" smtClean="0"/>
              <a:t>يخصص الرجل للأعمال المهنية وقتا أكبر بأربع مرات من الوقت التي تخصصه المرأة لذلك </a:t>
            </a:r>
            <a:r>
              <a:rPr lang="ar-MA" sz="2000" dirty="0" err="1" smtClean="0"/>
              <a:t>و</a:t>
            </a:r>
            <a:r>
              <a:rPr lang="ar-MA" sz="2000" dirty="0" smtClean="0"/>
              <a:t> وقتا أقل بسبع مرات بالنسبة للأشغال المنزلية</a:t>
            </a:r>
          </a:p>
          <a:p>
            <a:pPr algn="r" rtl="1">
              <a:buFont typeface="Wingdings" pitchFamily="2" charset="2"/>
              <a:buChar char="Ø"/>
            </a:pPr>
            <a:endParaRPr lang="ar-MA" sz="2400" dirty="0"/>
          </a:p>
          <a:p>
            <a:pPr algn="r" rtl="1">
              <a:buFont typeface="Wingdings" pitchFamily="2" charset="2"/>
              <a:buChar char="Ø"/>
            </a:pPr>
            <a:endParaRPr lang="ar-MA" dirty="0" smtClean="0"/>
          </a:p>
          <a:p>
            <a:pPr algn="r" rtl="1">
              <a:buFont typeface="Wingdings" pitchFamily="2" charset="2"/>
              <a:buChar char="Ø"/>
            </a:pPr>
            <a:endParaRPr lang="ar-MA" dirty="0" smtClean="0"/>
          </a:p>
          <a:p>
            <a:pPr algn="r" rtl="1">
              <a:buFont typeface="Wingdings" pitchFamily="2" charset="2"/>
              <a:buChar char="Ø"/>
            </a:pPr>
            <a:endParaRPr lang="ar-MA" dirty="0" smtClean="0"/>
          </a:p>
          <a:p>
            <a:pPr algn="r" rtl="1">
              <a:buFont typeface="Wingdings" pitchFamily="2" charset="2"/>
              <a:buChar char="Ø"/>
            </a:pPr>
            <a:endParaRPr lang="ar-MA" dirty="0" smtClean="0"/>
          </a:p>
          <a:p>
            <a:pPr algn="r" rtl="1">
              <a:buFont typeface="Wingdings" pitchFamily="2" charset="2"/>
              <a:buChar char="Ø"/>
            </a:pPr>
            <a:endParaRPr lang="ar-MA" dirty="0" smtClean="0"/>
          </a:p>
          <a:p>
            <a:pPr algn="r" rtl="1">
              <a:buFont typeface="Wingdings" pitchFamily="2" charset="2"/>
              <a:buChar char="Ø"/>
            </a:pPr>
            <a:endParaRPr lang="fr-FR" dirty="0"/>
          </a:p>
        </p:txBody>
      </p:sp>
      <p:graphicFrame>
        <p:nvGraphicFramePr>
          <p:cNvPr id="4" name="Graphique 3"/>
          <p:cNvGraphicFramePr/>
          <p:nvPr/>
        </p:nvGraphicFramePr>
        <p:xfrm>
          <a:off x="1714480" y="1428736"/>
          <a:ext cx="550071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971600" y="2492896"/>
            <a:ext cx="6985000" cy="1143000"/>
          </a:xfrm>
        </p:spPr>
        <p:txBody>
          <a:bodyPr/>
          <a:lstStyle/>
          <a:p>
            <a:r>
              <a:rPr lang="ar-MA" dirty="0" smtClean="0"/>
              <a:t>نموذج التربية </a:t>
            </a:r>
            <a:r>
              <a:rPr lang="ar-MA" dirty="0" err="1" smtClean="0"/>
              <a:t>و</a:t>
            </a:r>
            <a:r>
              <a:rPr lang="ar-MA" dirty="0" smtClean="0"/>
              <a:t> التكوين لدى الأطفال المغاربة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dirty="0" smtClean="0"/>
              <a:t> </a:t>
            </a:r>
            <a:r>
              <a:rPr lang="fr-FR" dirty="0" smtClean="0">
                <a:latin typeface="Andalus" pitchFamily="18" charset="-78"/>
                <a:cs typeface="Andalus" pitchFamily="18" charset="-78"/>
              </a:rPr>
              <a:t>I</a:t>
            </a:r>
            <a:r>
              <a:rPr lang="ar-MA" dirty="0" smtClean="0"/>
              <a:t>- إطار البحث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71472" y="1857364"/>
            <a:ext cx="8229600" cy="4135439"/>
          </a:xfrm>
        </p:spPr>
        <p:txBody>
          <a:bodyPr/>
          <a:lstStyle/>
          <a:p>
            <a:pPr algn="just" rtl="1"/>
            <a:r>
              <a:rPr lang="ar-MA" dirty="0" smtClean="0">
                <a:solidFill>
                  <a:schemeClr val="tx1"/>
                </a:solidFill>
              </a:rPr>
              <a:t>يندرج هذا البحث في إطار استراتيجية المندوبية السامية للتخطيط في مجال البحوث  السوسيوقتصادية؛</a:t>
            </a:r>
          </a:p>
          <a:p>
            <a:pPr algn="just" rtl="1"/>
            <a:endParaRPr lang="ar-MA" dirty="0" smtClean="0">
              <a:solidFill>
                <a:schemeClr val="tx1"/>
              </a:solidFill>
            </a:endParaRPr>
          </a:p>
          <a:p>
            <a:pPr algn="just" rtl="1"/>
            <a:r>
              <a:rPr lang="ar-MA" dirty="0" smtClean="0">
                <a:solidFill>
                  <a:schemeClr val="tx1"/>
                </a:solidFill>
              </a:rPr>
              <a:t>تحديد الانشغالات اليومية لمختلف مكونات الساكنة نساء ورجالا وأطفالا، مع توضيح طبيعتها وحجم الوقت الذي تخصصه لها كل واحدة من هذه الفئات؛</a:t>
            </a:r>
          </a:p>
          <a:p>
            <a:pPr algn="just" rtl="1"/>
            <a:endParaRPr lang="ar-MA" dirty="0" smtClean="0">
              <a:solidFill>
                <a:schemeClr val="tx1"/>
              </a:solidFill>
            </a:endParaRPr>
          </a:p>
          <a:p>
            <a:pPr algn="just" rtl="1"/>
            <a:r>
              <a:rPr lang="ar-MA" dirty="0" smtClean="0">
                <a:solidFill>
                  <a:schemeClr val="tx1"/>
                </a:solidFill>
              </a:rPr>
              <a:t>قياس ووصف مختلف الأنشطة التي يمارسها السكان بربطها مع مختلف العوامل </a:t>
            </a:r>
            <a:r>
              <a:rPr lang="ar-MA" dirty="0" err="1" smtClean="0">
                <a:solidFill>
                  <a:schemeClr val="tx1"/>
                </a:solidFill>
              </a:rPr>
              <a:t>الديموغرافية</a:t>
            </a:r>
            <a:r>
              <a:rPr lang="ar-MA" dirty="0" smtClean="0">
                <a:solidFill>
                  <a:schemeClr val="tx1"/>
                </a:solidFill>
              </a:rPr>
              <a:t> و الاقتصادية </a:t>
            </a:r>
            <a:r>
              <a:rPr lang="ar-MA" dirty="0" err="1" smtClean="0">
                <a:solidFill>
                  <a:schemeClr val="tx1"/>
                </a:solidFill>
              </a:rPr>
              <a:t>و</a:t>
            </a:r>
            <a:r>
              <a:rPr lang="ar-MA" dirty="0" smtClean="0">
                <a:solidFill>
                  <a:schemeClr val="tx1"/>
                </a:solidFill>
              </a:rPr>
              <a:t> </a:t>
            </a:r>
            <a:r>
              <a:rPr lang="ar-MA" dirty="0" err="1" smtClean="0">
                <a:solidFill>
                  <a:schemeClr val="tx1"/>
                </a:solidFill>
              </a:rPr>
              <a:t>السوسيوثقافية</a:t>
            </a:r>
            <a:r>
              <a:rPr lang="ar-MA" dirty="0" smtClean="0">
                <a:solidFill>
                  <a:schemeClr val="tx1"/>
                </a:solidFill>
              </a:rPr>
              <a:t>.</a:t>
            </a:r>
          </a:p>
          <a:p>
            <a:pPr algn="just" rtl="1">
              <a:buNone/>
            </a:pPr>
            <a:endParaRPr lang="ar-M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072494" cy="500066"/>
          </a:xfrm>
        </p:spPr>
        <p:txBody>
          <a:bodyPr/>
          <a:lstStyle/>
          <a:p>
            <a:r>
              <a:rPr lang="ar-MA" sz="2800" dirty="0" smtClean="0">
                <a:latin typeface="Berlin Sans FB Demi" pitchFamily="34" charset="0"/>
              </a:rPr>
              <a:t>نموذج التربية </a:t>
            </a:r>
            <a:r>
              <a:rPr lang="ar-MA" sz="2800" dirty="0" err="1" smtClean="0">
                <a:latin typeface="Berlin Sans FB Demi" pitchFamily="34" charset="0"/>
              </a:rPr>
              <a:t>و</a:t>
            </a:r>
            <a:r>
              <a:rPr lang="ar-MA" sz="2800" dirty="0" smtClean="0">
                <a:latin typeface="Berlin Sans FB Demi" pitchFamily="34" charset="0"/>
              </a:rPr>
              <a:t> التكوين يتجه إلى إعادة إنتاج </a:t>
            </a:r>
            <a:r>
              <a:rPr lang="ar-MA" sz="2800" dirty="0" err="1" smtClean="0">
                <a:latin typeface="Berlin Sans FB Demi" pitchFamily="34" charset="0"/>
              </a:rPr>
              <a:t>السلوكات</a:t>
            </a:r>
            <a:r>
              <a:rPr lang="ar-MA" sz="2800" dirty="0" smtClean="0">
                <a:latin typeface="Berlin Sans FB Demi" pitchFamily="34" charset="0"/>
              </a:rPr>
              <a:t> و العلاقات </a:t>
            </a:r>
            <a:r>
              <a:rPr lang="ar-MA" sz="2800" dirty="0" err="1" smtClean="0">
                <a:latin typeface="Berlin Sans FB Demi" pitchFamily="34" charset="0"/>
              </a:rPr>
              <a:t>الإجتماعية</a:t>
            </a:r>
            <a:r>
              <a:rPr lang="ar-MA" sz="2800" dirty="0" smtClean="0">
                <a:latin typeface="Berlin Sans FB Demi" pitchFamily="34" charset="0"/>
              </a:rPr>
              <a:t> السائدة في المجتمع التقليدي</a:t>
            </a:r>
            <a:endParaRPr lang="fr-FR" sz="2800" dirty="0" smtClean="0">
              <a:latin typeface="Berlin Sans FB Demi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2D4D18-4CA9-4D66-8BB8-A130FC6EA70B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  <p:graphicFrame>
        <p:nvGraphicFramePr>
          <p:cNvPr id="8" name="Graphique 7"/>
          <p:cNvGraphicFramePr/>
          <p:nvPr/>
        </p:nvGraphicFramePr>
        <p:xfrm>
          <a:off x="1428728" y="1928802"/>
          <a:ext cx="6143668" cy="3586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785794"/>
            <a:ext cx="8786874" cy="785818"/>
          </a:xfrm>
        </p:spPr>
        <p:txBody>
          <a:bodyPr/>
          <a:lstStyle/>
          <a:p>
            <a:r>
              <a:rPr lang="ar-MA" sz="3200" b="0" dirty="0" smtClean="0">
                <a:latin typeface="Berlin Sans FB Demi" pitchFamily="34" charset="0"/>
              </a:rPr>
              <a:t>نقل نموذج علاقات العمل بين الرجال </a:t>
            </a:r>
            <a:r>
              <a:rPr lang="ar-MA" sz="3200" b="0" dirty="0" err="1" smtClean="0">
                <a:latin typeface="Berlin Sans FB Demi" pitchFamily="34" charset="0"/>
              </a:rPr>
              <a:t>و</a:t>
            </a:r>
            <a:r>
              <a:rPr lang="ar-MA" sz="3200" b="0" dirty="0" smtClean="0">
                <a:latin typeface="Berlin Sans FB Demi" pitchFamily="34" charset="0"/>
              </a:rPr>
              <a:t> النساء إلى الأطفال 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2D4D18-4CA9-4D66-8BB8-A130FC6EA70B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  <p:graphicFrame>
        <p:nvGraphicFramePr>
          <p:cNvPr id="9" name="Graphique 8"/>
          <p:cNvGraphicFramePr/>
          <p:nvPr/>
        </p:nvGraphicFramePr>
        <p:xfrm>
          <a:off x="1500166" y="2057400"/>
          <a:ext cx="6000792" cy="3014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sz="2800" dirty="0" smtClean="0"/>
              <a:t>الجلوس أمام التلفاز هو النشاط المهيمن في الوقت الحر لدى الأطفال المغاربة</a:t>
            </a:r>
            <a:br>
              <a:rPr lang="ar-MA" sz="2800" dirty="0" smtClean="0"/>
            </a:br>
            <a:endParaRPr lang="fr-FR" sz="2800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39552" y="5445224"/>
            <a:ext cx="8229600" cy="107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r" rtl="1" fontAlgn="base"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Blip>
                <a:blip r:embed="rId2"/>
              </a:buBlip>
            </a:pPr>
            <a:r>
              <a:rPr kumimoji="0" lang="ar-MA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يقضي</a:t>
            </a:r>
            <a:r>
              <a:rPr kumimoji="0" lang="ar-MA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الأطفال المغاربة في المعدل3 ساعات من يومهم في مشاهدة التلفاز.( </a:t>
            </a:r>
            <a:r>
              <a:rPr lang="fr-FR" dirty="0" smtClean="0"/>
              <a:t>43,6%</a:t>
            </a:r>
            <a:r>
              <a:rPr lang="ar-MA" dirty="0" smtClean="0"/>
              <a:t>من وقتهم الحر</a:t>
            </a:r>
            <a:r>
              <a:rPr lang="ar-MA" dirty="0" err="1" smtClean="0"/>
              <a:t>)</a:t>
            </a:r>
            <a:endParaRPr lang="ar-MA" dirty="0" smtClean="0"/>
          </a:p>
          <a:p>
            <a:pPr marL="342900" lvl="0" indent="-342900" algn="r" rtl="1" fontAlgn="base"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Blip>
                <a:blip r:embed="rId2"/>
              </a:buBlip>
            </a:pPr>
            <a:r>
              <a:rPr kumimoji="0" lang="ar-MA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يخصص للألعاب قرابة الساعتين، مع ساعة إضافية لدى الأولاد مقارنة بالبنات.</a:t>
            </a:r>
          </a:p>
          <a:p>
            <a:pPr marL="342900" lvl="0" indent="-342900" algn="r" rtl="1" fontAlgn="base"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Blip>
                <a:blip r:embed="rId2"/>
              </a:buBlip>
            </a:pPr>
            <a:r>
              <a:rPr lang="ar-MA" kern="0" dirty="0" err="1" smtClean="0"/>
              <a:t>يأخد</a:t>
            </a:r>
            <a:r>
              <a:rPr lang="ar-MA" kern="0" dirty="0" smtClean="0"/>
              <a:t> الولوج إلى </a:t>
            </a:r>
            <a:r>
              <a:rPr lang="ar-MA" kern="0" dirty="0" err="1" smtClean="0"/>
              <a:t>الأنترنت</a:t>
            </a:r>
            <a:r>
              <a:rPr lang="ar-MA" kern="0" dirty="0" smtClean="0"/>
              <a:t> 12 </a:t>
            </a:r>
            <a:r>
              <a:rPr lang="ar-MA" kern="0" dirty="0" err="1" smtClean="0"/>
              <a:t>د</a:t>
            </a:r>
            <a:r>
              <a:rPr lang="ar-MA" kern="0" dirty="0" smtClean="0"/>
              <a:t> تستغل جلها في شبكات المواقع الاجتماعية</a:t>
            </a:r>
            <a:endParaRPr kumimoji="0" lang="ar-MA" sz="1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r" rtl="1" fontAlgn="base"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</a:pPr>
            <a:endParaRPr kumimoji="0" lang="ar-MA" sz="1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ar-MA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tabLst/>
              <a:defRPr/>
            </a:pPr>
            <a:endParaRPr kumimoji="0" lang="ar-M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ar-M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ar-M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ar-M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ar-M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Graphique 3"/>
          <p:cNvGraphicFramePr/>
          <p:nvPr/>
        </p:nvGraphicFramePr>
        <p:xfrm>
          <a:off x="928662" y="1772816"/>
          <a:ext cx="6811690" cy="385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2500306"/>
            <a:ext cx="6985000" cy="1143000"/>
          </a:xfrm>
        </p:spPr>
        <p:txBody>
          <a:bodyPr/>
          <a:lstStyle/>
          <a:p>
            <a:r>
              <a:rPr lang="ar-MA" dirty="0" smtClean="0"/>
              <a:t>الحركية الجغرافية </a:t>
            </a:r>
            <a:r>
              <a:rPr lang="ar-MA" dirty="0" err="1" smtClean="0"/>
              <a:t>و</a:t>
            </a:r>
            <a:r>
              <a:rPr lang="ar-MA" dirty="0" smtClean="0"/>
              <a:t> الزمنية للساكنة</a:t>
            </a:r>
            <a:endParaRPr lang="fr-F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dirty="0" smtClean="0"/>
              <a:t>ساعة في اليوم لتنقل المغاربة، ثلثها للنشاط </a:t>
            </a:r>
            <a:r>
              <a:rPr lang="ar-MA" dirty="0" err="1" smtClean="0"/>
              <a:t>الإقتصادي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248472"/>
          </a:xfrm>
        </p:spPr>
        <p:txBody>
          <a:bodyPr/>
          <a:lstStyle/>
          <a:p>
            <a:pPr algn="r" rtl="1">
              <a:buNone/>
            </a:pPr>
            <a:r>
              <a:rPr lang="ar-MA" sz="2000" dirty="0" smtClean="0">
                <a:solidFill>
                  <a:schemeClr val="tx1"/>
                </a:solidFill>
              </a:rPr>
              <a:t>يستهلك تنقل المغاربة في المعدل مدة </a:t>
            </a:r>
            <a:r>
              <a:rPr lang="ar-MA" sz="2000" dirty="0" err="1" smtClean="0">
                <a:solidFill>
                  <a:schemeClr val="tx1"/>
                </a:solidFill>
              </a:rPr>
              <a:t>1س04د</a:t>
            </a:r>
            <a:r>
              <a:rPr lang="ar-MA" sz="2000" dirty="0" smtClean="0">
                <a:solidFill>
                  <a:schemeClr val="tx1"/>
                </a:solidFill>
              </a:rPr>
              <a:t> في اليوم.</a:t>
            </a:r>
          </a:p>
          <a:p>
            <a:pPr algn="r" rtl="1">
              <a:buNone/>
            </a:pPr>
            <a:endParaRPr lang="ar-MA" sz="20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000" dirty="0" smtClean="0">
                <a:solidFill>
                  <a:schemeClr val="tx1"/>
                </a:solidFill>
              </a:rPr>
              <a:t>يتنقل 67% من المغاربة مشيا مخصصين لذلك 41دقيقة في اليوم،</a:t>
            </a:r>
          </a:p>
          <a:p>
            <a:pPr algn="r" rtl="1"/>
            <a:endParaRPr lang="ar-MA" sz="20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000" dirty="0" smtClean="0">
                <a:solidFill>
                  <a:schemeClr val="tx1"/>
                </a:solidFill>
              </a:rPr>
              <a:t> 16% من المغاربة لتنقلهم مركباتهم الخاصة (12دقيقة)</a:t>
            </a:r>
          </a:p>
          <a:p>
            <a:pPr algn="r" rtl="1"/>
            <a:endParaRPr lang="ar-MA" sz="20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000" dirty="0" smtClean="0">
                <a:solidFill>
                  <a:schemeClr val="tx1"/>
                </a:solidFill>
              </a:rPr>
              <a:t>  14% النقل العمومي(10دقائق)</a:t>
            </a:r>
          </a:p>
          <a:p>
            <a:pPr algn="r" rtl="1">
              <a:buNone/>
            </a:pPr>
            <a:endParaRPr lang="ar-MA" sz="20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000" dirty="0" smtClean="0">
                <a:solidFill>
                  <a:schemeClr val="tx1"/>
                </a:solidFill>
              </a:rPr>
              <a:t> 3 % العربات و الدواب (دقيقتان).</a:t>
            </a:r>
          </a:p>
          <a:p>
            <a:pPr algn="r" rtl="1"/>
            <a:endParaRPr lang="fr-FR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42910" y="785794"/>
            <a:ext cx="7956550" cy="431577"/>
          </a:xfrm>
        </p:spPr>
        <p:txBody>
          <a:bodyPr/>
          <a:lstStyle/>
          <a:p>
            <a:r>
              <a:rPr lang="ar-MA" sz="2400" dirty="0" smtClean="0">
                <a:latin typeface="Berlin Sans FB Demi" pitchFamily="34" charset="0"/>
              </a:rPr>
              <a:t>حركية </a:t>
            </a:r>
            <a:r>
              <a:rPr lang="ar-MA" sz="2400" dirty="0" err="1" smtClean="0">
                <a:latin typeface="Berlin Sans FB Demi" pitchFamily="34" charset="0"/>
              </a:rPr>
              <a:t>المغاربة </a:t>
            </a:r>
            <a:r>
              <a:rPr lang="ar-MA" sz="2400" dirty="0" smtClean="0">
                <a:latin typeface="Berlin Sans FB Demi" pitchFamily="34" charset="0"/>
              </a:rPr>
              <a:t>: ثلاث أوقات ذروة يوميا</a:t>
            </a:r>
            <a:endParaRPr lang="fr-FR" sz="2400" dirty="0">
              <a:latin typeface="Berlin Sans FB Demi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251520" y="5445224"/>
            <a:ext cx="8424936" cy="1008112"/>
          </a:xfrm>
        </p:spPr>
        <p:txBody>
          <a:bodyPr>
            <a:normAutofit fontScale="47500" lnSpcReduction="20000"/>
          </a:bodyPr>
          <a:lstStyle/>
          <a:p>
            <a:pPr lvl="0" algn="just" rtl="1">
              <a:buFont typeface="Wingdings" pitchFamily="2" charset="2"/>
              <a:buChar char="Ø"/>
            </a:pPr>
            <a:r>
              <a:rPr lang="ar-MA" sz="3200" b="1" dirty="0" smtClean="0">
                <a:solidFill>
                  <a:schemeClr val="tx1"/>
                </a:solidFill>
              </a:rPr>
              <a:t>يبلغ تنقل المغاربة ذروته عند  الساعة الثامنة صباحا حيث يتنقل 4.5 مليون شخص</a:t>
            </a:r>
            <a:r>
              <a:rPr lang="fr-FR" sz="3200" b="1" dirty="0" smtClean="0">
                <a:solidFill>
                  <a:schemeClr val="tx1"/>
                </a:solidFill>
              </a:rPr>
              <a:t>.</a:t>
            </a:r>
          </a:p>
          <a:p>
            <a:pPr lvl="0" algn="just" rtl="1">
              <a:buFont typeface="Wingdings" pitchFamily="2" charset="2"/>
              <a:buChar char="Ø"/>
            </a:pPr>
            <a:r>
              <a:rPr lang="ar-MA" sz="3200" b="1" dirty="0" smtClean="0">
                <a:solidFill>
                  <a:schemeClr val="tx1"/>
                </a:solidFill>
              </a:rPr>
              <a:t>يعرف منتصف اليوم ساعة الذروة الثانية حيث يتنقل 5.1 مليون شخص</a:t>
            </a:r>
            <a:r>
              <a:rPr lang="fr-FR" sz="3200" b="1" dirty="0" smtClean="0">
                <a:solidFill>
                  <a:schemeClr val="tx1"/>
                </a:solidFill>
              </a:rPr>
              <a:t>.</a:t>
            </a:r>
          </a:p>
          <a:p>
            <a:pPr lvl="0" algn="just" rtl="1">
              <a:buFont typeface="Wingdings" pitchFamily="2" charset="2"/>
              <a:buChar char="Ø"/>
            </a:pPr>
            <a:r>
              <a:rPr lang="ar-MA" sz="3200" b="1" dirty="0" smtClean="0">
                <a:solidFill>
                  <a:schemeClr val="tx1"/>
                </a:solidFill>
              </a:rPr>
              <a:t>تعرف شوارع و طرقات المملكة أكبر حركية في اليوم عند الساعة السادسة بعد الزوال حيث يتنقل  5.6 مليون </a:t>
            </a:r>
            <a:r>
              <a:rPr lang="ar-MA" sz="3200" b="1" dirty="0" err="1" smtClean="0">
                <a:solidFill>
                  <a:schemeClr val="tx1"/>
                </a:solidFill>
              </a:rPr>
              <a:t>مغربي.</a:t>
            </a:r>
            <a:r>
              <a:rPr lang="ar-MA" sz="3200" b="1" dirty="0" smtClean="0">
                <a:solidFill>
                  <a:schemeClr val="tx1"/>
                </a:solidFill>
              </a:rPr>
              <a:t>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endParaRPr lang="fr-FR" b="1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784887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/>
          <p:nvPr/>
        </p:nvSpPr>
        <p:spPr>
          <a:xfrm>
            <a:off x="107504" y="2348880"/>
            <a:ext cx="369332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ar-MA" sz="1200" dirty="0" smtClean="0"/>
              <a:t>مليون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467544" y="4214818"/>
            <a:ext cx="8136904" cy="2166510"/>
          </a:xfrm>
        </p:spPr>
        <p:txBody>
          <a:bodyPr>
            <a:noAutofit/>
          </a:bodyPr>
          <a:lstStyle/>
          <a:p>
            <a:pPr lvl="0" algn="r" rtl="1"/>
            <a:r>
              <a:rPr lang="ar-MA" sz="2000" dirty="0" smtClean="0">
                <a:solidFill>
                  <a:schemeClr val="tx1"/>
                </a:solidFill>
              </a:rPr>
              <a:t>تتركز التنقلات في الساعة الثامنة صباحا حيث يتنقل 2.4 </a:t>
            </a:r>
            <a:r>
              <a:rPr lang="ar-MA" sz="2000" dirty="0" err="1" smtClean="0">
                <a:solidFill>
                  <a:schemeClr val="tx1"/>
                </a:solidFill>
              </a:rPr>
              <a:t>م</a:t>
            </a:r>
            <a:r>
              <a:rPr lang="ar-MA" sz="2000" dirty="0" smtClean="0">
                <a:solidFill>
                  <a:schemeClr val="tx1"/>
                </a:solidFill>
              </a:rPr>
              <a:t> نشيط مشتغل.</a:t>
            </a:r>
          </a:p>
          <a:p>
            <a:pPr lvl="0" algn="r" rtl="1"/>
            <a:r>
              <a:rPr lang="ar-MA" sz="2000" dirty="0" smtClean="0">
                <a:solidFill>
                  <a:schemeClr val="tx1"/>
                </a:solidFill>
              </a:rPr>
              <a:t>في منتصف اليوم، ساعة الذروة تكون عند الساعة الثانية زوالا حيث يتنقل 1.5 مليون نشيط مشتغل.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000" dirty="0" smtClean="0">
                <a:solidFill>
                  <a:schemeClr val="tx1"/>
                </a:solidFill>
              </a:rPr>
              <a:t>في المساء فتكون ساعة الذروة الثالثة عند الساعة السادسة مساء حيث يتنقل 1.5 مليون نشيط مشتغل.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sz="half" idx="1"/>
          </p:nvPr>
        </p:nvGraphicFramePr>
        <p:xfrm>
          <a:off x="214282" y="857232"/>
          <a:ext cx="8572560" cy="3286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5536" y="5085184"/>
            <a:ext cx="8291264" cy="1152128"/>
          </a:xfrm>
        </p:spPr>
        <p:txBody>
          <a:bodyPr>
            <a:noAutofit/>
          </a:bodyPr>
          <a:lstStyle/>
          <a:p>
            <a:pPr algn="r" rtl="1"/>
            <a:r>
              <a:rPr lang="ar-MA" sz="1600" dirty="0" smtClean="0">
                <a:solidFill>
                  <a:schemeClr val="tx1"/>
                </a:solidFill>
              </a:rPr>
              <a:t>تُسجًل أكبر حركية للنشيطين المشتغلين بالمجال الحضري لجهة الدار البيضاء الكبرى عند الساعة الثامنة صباحا بتنقل 400 ألف </a:t>
            </a:r>
            <a:r>
              <a:rPr lang="ar-MA" sz="1600" dirty="0" err="1" smtClean="0">
                <a:solidFill>
                  <a:schemeClr val="tx1"/>
                </a:solidFill>
              </a:rPr>
              <a:t>شخص.</a:t>
            </a:r>
            <a:r>
              <a:rPr lang="ar-MA" sz="1600" dirty="0" smtClean="0">
                <a:solidFill>
                  <a:schemeClr val="tx1"/>
                </a:solidFill>
              </a:rPr>
              <a:t> </a:t>
            </a:r>
            <a:endParaRPr lang="fr-FR" sz="16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1600" dirty="0" smtClean="0">
                <a:solidFill>
                  <a:schemeClr val="tx1"/>
                </a:solidFill>
              </a:rPr>
              <a:t>بينما يُسجًل تنقل 190 ألف شخص عند الثانية زوالا أي ساعة الذروة الثانية في اليوم.</a:t>
            </a:r>
            <a:endParaRPr lang="fr-FR" sz="16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1600" dirty="0" smtClean="0">
                <a:solidFill>
                  <a:schemeClr val="tx1"/>
                </a:solidFill>
              </a:rPr>
              <a:t>أما عند الساعة السابعة مساء، ثالث سعات الذروة، فيُسجًل تنقل 172 ألف شخص.</a:t>
            </a:r>
            <a:endParaRPr lang="fr-FR" sz="16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1"/>
          </p:nvPr>
        </p:nvGraphicFramePr>
        <p:xfrm>
          <a:off x="457200" y="908720"/>
          <a:ext cx="7931224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sz="3200" dirty="0" smtClean="0"/>
              <a:t>تطور استعمال وقت المرأة المغربية ما بين 1997 و 2012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928802"/>
            <a:ext cx="8215370" cy="4752528"/>
          </a:xfrm>
        </p:spPr>
        <p:txBody>
          <a:bodyPr/>
          <a:lstStyle/>
          <a:p>
            <a:pPr algn="just" rtl="1"/>
            <a:r>
              <a:rPr lang="ar-MA" sz="2000" b="1" dirty="0" smtClean="0">
                <a:solidFill>
                  <a:schemeClr val="tx1"/>
                </a:solidFill>
              </a:rPr>
              <a:t>تخصص المرأة المغربية </a:t>
            </a:r>
            <a:r>
              <a:rPr lang="fr-FR" sz="2000" b="1" dirty="0" smtClean="0">
                <a:solidFill>
                  <a:schemeClr val="tx1"/>
                </a:solidFill>
              </a:rPr>
              <a:t>% </a:t>
            </a:r>
            <a:r>
              <a:rPr lang="ar-MA" sz="2000" b="1" dirty="0" smtClean="0">
                <a:solidFill>
                  <a:schemeClr val="tx1"/>
                </a:solidFill>
              </a:rPr>
              <a:t>32،7 إضافية للعمل المهني و</a:t>
            </a:r>
            <a:r>
              <a:rPr lang="fr-FR" sz="2000" b="1" dirty="0" smtClean="0">
                <a:solidFill>
                  <a:schemeClr val="tx1"/>
                </a:solidFill>
              </a:rPr>
              <a:t> %</a:t>
            </a:r>
            <a:r>
              <a:rPr lang="ar-MA" sz="2000" b="1" dirty="0" smtClean="0">
                <a:solidFill>
                  <a:schemeClr val="tx1"/>
                </a:solidFill>
              </a:rPr>
              <a:t> 2،7 أقل للوقت </a:t>
            </a:r>
            <a:r>
              <a:rPr lang="ar-MA" sz="2000" b="1" dirty="0" err="1" smtClean="0">
                <a:solidFill>
                  <a:schemeClr val="tx1"/>
                </a:solidFill>
              </a:rPr>
              <a:t>الفيزيولوجي</a:t>
            </a:r>
            <a:endParaRPr lang="ar-MA" sz="2000" b="1" dirty="0" smtClean="0">
              <a:solidFill>
                <a:schemeClr val="tx1"/>
              </a:solidFill>
            </a:endParaRPr>
          </a:p>
          <a:p>
            <a:pPr algn="just" rtl="1"/>
            <a:r>
              <a:rPr lang="ar-MA" sz="2000" b="1" dirty="0" smtClean="0">
                <a:solidFill>
                  <a:schemeClr val="tx1"/>
                </a:solidFill>
              </a:rPr>
              <a:t>استطاعت المرأة القروية أن ترفع من وقت فراغها بنسبة </a:t>
            </a:r>
            <a:r>
              <a:rPr lang="fr-FR" sz="2000" b="1" dirty="0" smtClean="0">
                <a:solidFill>
                  <a:schemeClr val="tx1"/>
                </a:solidFill>
              </a:rPr>
              <a:t>29,7% </a:t>
            </a:r>
            <a:r>
              <a:rPr lang="ar-MA" sz="2000" b="1" dirty="0" smtClean="0">
                <a:solidFill>
                  <a:schemeClr val="tx1"/>
                </a:solidFill>
              </a:rPr>
              <a:t>( بساعة إضافية) في الوقت الذي انخفض فيه الوقت المخصص للعمل المهني بنسبة </a:t>
            </a:r>
            <a:r>
              <a:rPr lang="fr-FR" sz="2000" b="1" dirty="0" smtClean="0">
                <a:solidFill>
                  <a:schemeClr val="tx1"/>
                </a:solidFill>
              </a:rPr>
              <a:t>33% </a:t>
            </a:r>
            <a:r>
              <a:rPr lang="ar-MA" sz="2000" b="1" dirty="0" smtClean="0">
                <a:solidFill>
                  <a:schemeClr val="tx1"/>
                </a:solidFill>
              </a:rPr>
              <a:t> (بأقل من 33 دقيقة</a:t>
            </a:r>
            <a:r>
              <a:rPr lang="ar-MA" sz="2000" b="1" dirty="0" err="1" smtClean="0">
                <a:solidFill>
                  <a:schemeClr val="tx1"/>
                </a:solidFill>
              </a:rPr>
              <a:t>)</a:t>
            </a:r>
            <a:endParaRPr lang="ar-MA" sz="2000" b="1" dirty="0" smtClean="0">
              <a:solidFill>
                <a:schemeClr val="tx1"/>
              </a:solidFill>
            </a:endParaRPr>
          </a:p>
          <a:p>
            <a:pPr algn="just" rtl="1"/>
            <a:r>
              <a:rPr lang="ar-MA" sz="2000" b="1" dirty="0" smtClean="0">
                <a:solidFill>
                  <a:schemeClr val="tx1"/>
                </a:solidFill>
              </a:rPr>
              <a:t>انخفض الوقت المخصص للأعمال المنزلية ب 32 دقيقة لدى ربات  البيوت في الوسط القروي  و بساعة بالنسبة للنشيطات المشتغلات في الوسط الحضري</a:t>
            </a:r>
          </a:p>
          <a:p>
            <a:pPr algn="just" rtl="1"/>
            <a:r>
              <a:rPr lang="ar-MA" sz="2000" b="1" dirty="0" smtClean="0">
                <a:solidFill>
                  <a:schemeClr val="tx1"/>
                </a:solidFill>
              </a:rPr>
              <a:t>انتقل الوقت المستغرق في  العمل المهني من </a:t>
            </a:r>
            <a:r>
              <a:rPr lang="ar-MA" sz="2000" b="1" dirty="0" err="1" smtClean="0">
                <a:solidFill>
                  <a:schemeClr val="tx1"/>
                </a:solidFill>
              </a:rPr>
              <a:t>3س38د</a:t>
            </a:r>
            <a:r>
              <a:rPr lang="ar-MA" sz="2000" b="1" dirty="0" smtClean="0">
                <a:solidFill>
                  <a:schemeClr val="tx1"/>
                </a:solidFill>
              </a:rPr>
              <a:t> إلى </a:t>
            </a:r>
            <a:r>
              <a:rPr lang="ar-MA" sz="2000" b="1" dirty="0" err="1" smtClean="0">
                <a:solidFill>
                  <a:schemeClr val="tx1"/>
                </a:solidFill>
              </a:rPr>
              <a:t>5س39د</a:t>
            </a:r>
            <a:r>
              <a:rPr lang="ar-MA" sz="2000" b="1" dirty="0" smtClean="0">
                <a:solidFill>
                  <a:schemeClr val="tx1"/>
                </a:solidFill>
              </a:rPr>
              <a:t> بالنسبة للنساء المستأجرات و من </a:t>
            </a:r>
            <a:r>
              <a:rPr lang="ar-MA" sz="2000" b="1" dirty="0" err="1" smtClean="0">
                <a:solidFill>
                  <a:schemeClr val="tx1"/>
                </a:solidFill>
              </a:rPr>
              <a:t>3س12د</a:t>
            </a:r>
            <a:r>
              <a:rPr lang="ar-MA" sz="2000" b="1" dirty="0" smtClean="0">
                <a:solidFill>
                  <a:schemeClr val="tx1"/>
                </a:solidFill>
              </a:rPr>
              <a:t> إلى </a:t>
            </a:r>
            <a:r>
              <a:rPr lang="ar-MA" sz="2000" b="1" dirty="0" err="1" smtClean="0">
                <a:solidFill>
                  <a:schemeClr val="tx1"/>
                </a:solidFill>
              </a:rPr>
              <a:t>3س43د</a:t>
            </a:r>
            <a:r>
              <a:rPr lang="ar-MA" sz="2000" b="1" dirty="0" smtClean="0">
                <a:solidFill>
                  <a:schemeClr val="tx1"/>
                </a:solidFill>
              </a:rPr>
              <a:t> بالنسبة للمساعدات العائليات</a:t>
            </a:r>
          </a:p>
          <a:p>
            <a:pPr algn="just" rtl="1"/>
            <a:r>
              <a:rPr lang="ar-MA" sz="2000" b="1" dirty="0" smtClean="0">
                <a:solidFill>
                  <a:schemeClr val="tx1"/>
                </a:solidFill>
              </a:rPr>
              <a:t>في الوسط الحضري، ارتفع الوقت المهني لدى النشيطات المشتغلات ب </a:t>
            </a:r>
            <a:r>
              <a:rPr lang="ar-MA" sz="2000" b="1" dirty="0" err="1" smtClean="0">
                <a:solidFill>
                  <a:schemeClr val="tx1"/>
                </a:solidFill>
              </a:rPr>
              <a:t>2س44د</a:t>
            </a:r>
            <a:r>
              <a:rPr lang="ar-MA" sz="2000" b="1" dirty="0" smtClean="0">
                <a:solidFill>
                  <a:schemeClr val="tx1"/>
                </a:solidFill>
              </a:rPr>
              <a:t> فيما انخفض الوقت المخصص للأعمال المنزلية ب </a:t>
            </a:r>
            <a:r>
              <a:rPr lang="ar-MA" sz="2000" b="1" dirty="0" err="1" smtClean="0">
                <a:solidFill>
                  <a:schemeClr val="tx1"/>
                </a:solidFill>
              </a:rPr>
              <a:t>1س01د</a:t>
            </a:r>
            <a:endParaRPr lang="ar-MA" sz="2000" b="1" dirty="0" smtClean="0">
              <a:solidFill>
                <a:schemeClr val="tx1"/>
              </a:solidFill>
            </a:endParaRPr>
          </a:p>
          <a:p>
            <a:pPr algn="r" rtl="1"/>
            <a:endParaRPr lang="ar-MA" dirty="0" smtClean="0">
              <a:solidFill>
                <a:schemeClr val="tx1"/>
              </a:solidFill>
            </a:endParaRPr>
          </a:p>
          <a:p>
            <a:pPr algn="r" rtl="1"/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sz="3200" dirty="0" smtClean="0"/>
              <a:t>تطور استعمال وقت المرأة المغربية ما بين 1997  </a:t>
            </a:r>
            <a:r>
              <a:rPr lang="ar-MA" sz="3200" dirty="0" err="1" smtClean="0"/>
              <a:t>و</a:t>
            </a:r>
            <a:r>
              <a:rPr lang="ar-MA" sz="3200" dirty="0" smtClean="0"/>
              <a:t> 2012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752528"/>
          </a:xfrm>
        </p:spPr>
        <p:txBody>
          <a:bodyPr/>
          <a:lstStyle/>
          <a:p>
            <a:pPr algn="just" rtl="1"/>
            <a:r>
              <a:rPr lang="ar-MA" b="1" dirty="0" smtClean="0">
                <a:solidFill>
                  <a:schemeClr val="tx1"/>
                </a:solidFill>
              </a:rPr>
              <a:t>في الوسط القروي، ارتفع الوقت المهني لدى النشيطات المشتغلات ب 28 دقيقة فيما انخفض الوقت المخصص للأعمال المنزلية ب 19 دقيقة</a:t>
            </a:r>
          </a:p>
          <a:p>
            <a:pPr algn="just" rtl="1"/>
            <a:r>
              <a:rPr lang="ar-MA" b="1" dirty="0" smtClean="0">
                <a:solidFill>
                  <a:schemeClr val="tx1"/>
                </a:solidFill>
              </a:rPr>
              <a:t>تخصص النساء اللائي تتراوح أعمارهن بين 15 و 24 سنة وقتا أكبرا </a:t>
            </a:r>
            <a:r>
              <a:rPr lang="ar-MA" b="1" dirty="0" err="1" smtClean="0">
                <a:solidFill>
                  <a:schemeClr val="tx1"/>
                </a:solidFill>
              </a:rPr>
              <a:t>للدراسة </a:t>
            </a:r>
            <a:r>
              <a:rPr lang="ar-MA" b="1" dirty="0" smtClean="0">
                <a:solidFill>
                  <a:schemeClr val="tx1"/>
                </a:solidFill>
              </a:rPr>
              <a:t>(</a:t>
            </a:r>
            <a:r>
              <a:rPr lang="ar-MA" b="1" dirty="0" err="1" smtClean="0">
                <a:solidFill>
                  <a:schemeClr val="tx1"/>
                </a:solidFill>
              </a:rPr>
              <a:t>32دقيقة</a:t>
            </a:r>
            <a:r>
              <a:rPr lang="ar-MA" b="1" dirty="0" smtClean="0">
                <a:solidFill>
                  <a:schemeClr val="tx1"/>
                </a:solidFill>
              </a:rPr>
              <a:t> إضافية) و وقتا أقل للأعمال </a:t>
            </a:r>
            <a:r>
              <a:rPr lang="ar-MA" b="1" dirty="0" err="1" smtClean="0">
                <a:solidFill>
                  <a:schemeClr val="tx1"/>
                </a:solidFill>
              </a:rPr>
              <a:t>المنزلية </a:t>
            </a:r>
            <a:r>
              <a:rPr lang="ar-MA" b="1" dirty="0" smtClean="0">
                <a:solidFill>
                  <a:schemeClr val="tx1"/>
                </a:solidFill>
              </a:rPr>
              <a:t>(أقل ب 25 دقيقة</a:t>
            </a:r>
            <a:r>
              <a:rPr lang="ar-MA" b="1" dirty="0" err="1" smtClean="0">
                <a:solidFill>
                  <a:schemeClr val="tx1"/>
                </a:solidFill>
              </a:rPr>
              <a:t>)</a:t>
            </a:r>
            <a:endParaRPr lang="ar-MA" b="1" dirty="0" smtClean="0">
              <a:solidFill>
                <a:schemeClr val="tx1"/>
              </a:solidFill>
            </a:endParaRPr>
          </a:p>
          <a:p>
            <a:pPr algn="just" rtl="1"/>
            <a:r>
              <a:rPr lang="ar-MA" b="1" dirty="0" smtClean="0">
                <a:solidFill>
                  <a:schemeClr val="tx1"/>
                </a:solidFill>
              </a:rPr>
              <a:t>انتقل الحيز الذي يشغله وقت الفراغ من </a:t>
            </a:r>
            <a:r>
              <a:rPr lang="ar-MA" b="1" dirty="0" err="1" smtClean="0">
                <a:solidFill>
                  <a:schemeClr val="tx1"/>
                </a:solidFill>
              </a:rPr>
              <a:t>5س01د</a:t>
            </a:r>
            <a:r>
              <a:rPr lang="ar-MA" b="1" dirty="0" smtClean="0">
                <a:solidFill>
                  <a:schemeClr val="tx1"/>
                </a:solidFill>
              </a:rPr>
              <a:t> إلى </a:t>
            </a:r>
            <a:r>
              <a:rPr lang="ar-MA" b="1" dirty="0" err="1" smtClean="0">
                <a:solidFill>
                  <a:schemeClr val="tx1"/>
                </a:solidFill>
              </a:rPr>
              <a:t>5س07د</a:t>
            </a:r>
            <a:r>
              <a:rPr lang="ar-MA" b="1" dirty="0" smtClean="0">
                <a:solidFill>
                  <a:schemeClr val="tx1"/>
                </a:solidFill>
              </a:rPr>
              <a:t> لدى النساء بالوسط الحضري و من </a:t>
            </a:r>
            <a:r>
              <a:rPr lang="ar-MA" b="1" dirty="0" err="1" smtClean="0">
                <a:solidFill>
                  <a:schemeClr val="tx1"/>
                </a:solidFill>
              </a:rPr>
              <a:t>3س22د</a:t>
            </a:r>
            <a:r>
              <a:rPr lang="ar-MA" b="1" dirty="0" smtClean="0">
                <a:solidFill>
                  <a:schemeClr val="tx1"/>
                </a:solidFill>
              </a:rPr>
              <a:t> إلى </a:t>
            </a:r>
            <a:r>
              <a:rPr lang="ar-MA" b="1" dirty="0" err="1" smtClean="0">
                <a:solidFill>
                  <a:schemeClr val="tx1"/>
                </a:solidFill>
              </a:rPr>
              <a:t>4س22د</a:t>
            </a:r>
            <a:r>
              <a:rPr lang="ar-MA" b="1" dirty="0" smtClean="0">
                <a:solidFill>
                  <a:schemeClr val="tx1"/>
                </a:solidFill>
              </a:rPr>
              <a:t> لدى النساء القرويات</a:t>
            </a:r>
          </a:p>
          <a:p>
            <a:pPr algn="just" rtl="1"/>
            <a:r>
              <a:rPr lang="ar-MA" b="1" dirty="0" smtClean="0">
                <a:solidFill>
                  <a:schemeClr val="tx1"/>
                </a:solidFill>
              </a:rPr>
              <a:t>ارتفعت نسبة النساء اللواتي يمارسن نشاطا دينيا من </a:t>
            </a:r>
            <a:r>
              <a:rPr lang="fr-FR" b="1" dirty="0" smtClean="0">
                <a:solidFill>
                  <a:schemeClr val="tx1"/>
                </a:solidFill>
              </a:rPr>
              <a:t>47%</a:t>
            </a:r>
            <a:r>
              <a:rPr lang="ar-MA" b="1" dirty="0" smtClean="0">
                <a:solidFill>
                  <a:schemeClr val="tx1"/>
                </a:solidFill>
              </a:rPr>
              <a:t> إلى </a:t>
            </a:r>
            <a:r>
              <a:rPr lang="fr-FR" b="1" dirty="0" smtClean="0">
                <a:solidFill>
                  <a:schemeClr val="tx1"/>
                </a:solidFill>
              </a:rPr>
              <a:t>68%</a:t>
            </a:r>
            <a:r>
              <a:rPr lang="ar-MA" b="1" dirty="0" smtClean="0">
                <a:solidFill>
                  <a:schemeClr val="tx1"/>
                </a:solidFill>
              </a:rPr>
              <a:t>، كما ارتفع بدوره المعدل اليومي للوقت الذي يخصصنه من 27 إلى 48 دقيقة</a:t>
            </a:r>
          </a:p>
          <a:p>
            <a:pPr algn="r" rtl="1"/>
            <a:endParaRPr lang="ar-MA" sz="4000" dirty="0" smtClean="0">
              <a:solidFill>
                <a:schemeClr val="tx1"/>
              </a:solidFill>
            </a:endParaRPr>
          </a:p>
          <a:p>
            <a:pPr algn="r" rtl="1"/>
            <a:endParaRPr lang="fr-FR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877875"/>
          </a:xfrm>
        </p:spPr>
        <p:txBody>
          <a:bodyPr/>
          <a:lstStyle/>
          <a:p>
            <a:pPr rtl="1"/>
            <a:r>
              <a:rPr lang="fr-FR" sz="3600" dirty="0" smtClean="0">
                <a:latin typeface="Andalus" pitchFamily="18" charset="-78"/>
                <a:cs typeface="Andalus" pitchFamily="18" charset="-78"/>
              </a:rPr>
              <a:t>-II</a:t>
            </a:r>
            <a:r>
              <a:rPr lang="ar-MA" sz="3600" dirty="0" smtClean="0"/>
              <a:t>تصنيف الانشغالات اليومية للمغاربة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643050"/>
            <a:ext cx="8786842" cy="4214842"/>
          </a:xfrm>
        </p:spPr>
        <p:txBody>
          <a:bodyPr/>
          <a:lstStyle/>
          <a:p>
            <a:pPr algn="just" rtl="1">
              <a:buNone/>
            </a:pP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</a:rPr>
              <a:t>تم اعتماد مدونة خاصة بأنشطة استعمال الوقت بهدف جرد وترميز الأنشطة اليومية (ما يقارب 500 نشاط)، وقد تم تقسيم هذه الأنشطة إلى 5 مجموعات كبرى: </a:t>
            </a:r>
          </a:p>
          <a:p>
            <a:pPr algn="just" rtl="1">
              <a:buNone/>
            </a:pPr>
            <a:endParaRPr lang="ar-MA" sz="1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الوقت المخصص للحاجيات </a:t>
            </a:r>
            <a:r>
              <a:rPr lang="ar-MA" sz="2000" dirty="0" err="1" smtClean="0">
                <a:solidFill>
                  <a:schemeClr val="tx1"/>
                </a:solidFill>
              </a:rPr>
              <a:t>الفزيولوجية</a:t>
            </a:r>
            <a:r>
              <a:rPr lang="fr-FR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</a:rPr>
              <a:t>:النوم، الوجبات، العناية الشخصية (النظافة، اللباس، تصفيف الشعر، التطبيب...)</a:t>
            </a: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</a:rPr>
              <a:t>الوقت المخصص للعمل المهني: أي الوقت المخصص لمختلف الأنشطة القابلة </a:t>
            </a: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للتسويق</a:t>
            </a: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الوقت</a:t>
            </a:r>
            <a:r>
              <a:rPr lang="ar-MA" sz="2000" dirty="0" smtClean="0"/>
              <a:t> </a:t>
            </a:r>
            <a:r>
              <a:rPr lang="ar-MA" sz="2000" dirty="0" smtClean="0">
                <a:solidFill>
                  <a:schemeClr val="tx1"/>
                </a:solidFill>
              </a:rPr>
              <a:t>المخصص للدراسة والتكوين</a:t>
            </a:r>
            <a:r>
              <a:rPr lang="fr-FR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:</a:t>
            </a: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الوقت الذي يكرس  لمتابعة الدروس، الواجبات المدرسية،...</a:t>
            </a: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الوقت</a:t>
            </a:r>
            <a:r>
              <a:rPr lang="ar-MA" sz="2000" dirty="0" smtClean="0"/>
              <a:t> </a:t>
            </a:r>
            <a:r>
              <a:rPr lang="ar-MA" sz="2000" dirty="0" smtClean="0">
                <a:solidFill>
                  <a:schemeClr val="tx1"/>
                </a:solidFill>
              </a:rPr>
              <a:t>المخصص</a:t>
            </a: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للعمل المنزلي: الأعمال المنزلية (الطبخ، التنظيف، التسوق...) ورعاية الأطفال وباقي أفراد الأسرة</a:t>
            </a: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الوقت</a:t>
            </a:r>
            <a:r>
              <a:rPr lang="ar-MA" sz="2000" dirty="0" smtClean="0"/>
              <a:t> </a:t>
            </a:r>
            <a:r>
              <a:rPr lang="ar-MA" sz="2000" dirty="0" smtClean="0">
                <a:solidFill>
                  <a:schemeClr val="tx1"/>
                </a:solidFill>
              </a:rPr>
              <a:t>الحر: الترفيه</a:t>
            </a: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(مشاهدة التلفاز، الانترنيت، الرياضة، القراءة...)، الأنشطة الاجتماعية (استقبالات وزيارات،</a:t>
            </a:r>
            <a:r>
              <a:rPr lang="fr-FR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المحادثات، الحياة المدنية </a:t>
            </a:r>
            <a:r>
              <a:rPr lang="ar-MA" sz="2000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والجمعوية</a:t>
            </a: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...) ممارسة </a:t>
            </a:r>
            <a:r>
              <a:rPr lang="ar-MA" sz="2000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الشعائرالدينية</a:t>
            </a:r>
            <a:r>
              <a:rPr lang="ar-MA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(الصلاة، الوضوء،...)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2009780"/>
          </a:xfrm>
        </p:spPr>
        <p:txBody>
          <a:bodyPr/>
          <a:lstStyle/>
          <a:p>
            <a:pPr algn="ctr">
              <a:buNone/>
            </a:pPr>
            <a:r>
              <a:rPr lang="ar-MA" sz="4000" b="1" dirty="0" smtClean="0">
                <a:solidFill>
                  <a:srgbClr val="7B003B"/>
                </a:solidFill>
                <a:latin typeface="Calibri" pitchFamily="34" charset="0"/>
                <a:ea typeface="+mj-ea"/>
                <a:cs typeface="+mj-cs"/>
              </a:rPr>
              <a:t>ما مدى مساهمة مقاربة استعمال الوقت في تقييم العمل المنزلي؟</a:t>
            </a:r>
            <a:endParaRPr lang="fr-FR" sz="4000" b="1" dirty="0" smtClean="0">
              <a:solidFill>
                <a:srgbClr val="7B003B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2D4D18-4CA9-4D66-8BB8-A130FC6EA70B}" type="slidenum">
              <a:rPr lang="fr-FR" smtClean="0"/>
              <a:pPr>
                <a:defRPr/>
              </a:pPr>
              <a:t>40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86874" cy="785818"/>
          </a:xfrm>
        </p:spPr>
        <p:txBody>
          <a:bodyPr/>
          <a:lstStyle/>
          <a:p>
            <a:r>
              <a:rPr lang="fr-FR" sz="3200" b="0" dirty="0" smtClean="0">
                <a:latin typeface="Berlin Sans FB Demi" pitchFamily="34" charset="0"/>
              </a:rPr>
              <a:t/>
            </a:r>
            <a:br>
              <a:rPr lang="fr-FR" sz="3200" b="0" dirty="0" smtClean="0">
                <a:latin typeface="Berlin Sans FB Demi" pitchFamily="34" charset="0"/>
              </a:rPr>
            </a:br>
            <a:r>
              <a:rPr lang="ar-MA" sz="2800" dirty="0" smtClean="0">
                <a:latin typeface="Calibri" pitchFamily="34" charset="0"/>
              </a:rPr>
              <a:t>ما مدى مساهمة مقاربة استعمال الوقت في تقييم العمل المنزلي؟</a:t>
            </a:r>
            <a:r>
              <a:rPr lang="fr-FR" sz="2800" dirty="0" smtClean="0">
                <a:latin typeface="Calibri" pitchFamily="34" charset="0"/>
              </a:rPr>
              <a:t/>
            </a:r>
            <a:br>
              <a:rPr lang="fr-FR" sz="2800" dirty="0" smtClean="0">
                <a:latin typeface="Calibri" pitchFamily="34" charset="0"/>
              </a:rPr>
            </a:br>
            <a:r>
              <a:rPr lang="fr-FR" sz="2800" b="0" dirty="0" smtClean="0">
                <a:latin typeface="Berlin Sans FB Demi" pitchFamily="34" charset="0"/>
              </a:rPr>
              <a:t> </a:t>
            </a:r>
            <a:r>
              <a:rPr lang="ar-MA" sz="2800" b="0" dirty="0" smtClean="0">
                <a:latin typeface="Berlin Sans FB Demi" pitchFamily="34" charset="0"/>
              </a:rPr>
              <a:t>تقييم الإنتاج المنزلي غير المسوق</a:t>
            </a:r>
            <a:r>
              <a:rPr lang="fr-FR" sz="3200" b="0" dirty="0" smtClean="0">
                <a:latin typeface="Berlin Sans FB Demi" pitchFamily="34" charset="0"/>
              </a:rPr>
              <a:t/>
            </a:r>
            <a:br>
              <a:rPr lang="fr-FR" sz="3200" b="0" dirty="0" smtClean="0">
                <a:latin typeface="Berlin Sans FB Demi" pitchFamily="34" charset="0"/>
              </a:rPr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556792"/>
            <a:ext cx="8147248" cy="4752528"/>
          </a:xfrm>
        </p:spPr>
        <p:txBody>
          <a:bodyPr/>
          <a:lstStyle/>
          <a:p>
            <a:pPr algn="r" rtl="1">
              <a:lnSpc>
                <a:spcPct val="150000"/>
              </a:lnSpc>
              <a:buFontTx/>
              <a:buNone/>
            </a:pPr>
            <a:r>
              <a:rPr lang="ar-MA" sz="2000" b="1" dirty="0" smtClean="0">
                <a:solidFill>
                  <a:schemeClr val="tx1"/>
                </a:solidFill>
                <a:latin typeface="Berlin Sans FB Demi" pitchFamily="34" charset="0"/>
              </a:rPr>
              <a:t>مفهوم غير معر</a:t>
            </a:r>
            <a:r>
              <a:rPr lang="ar-MA" sz="2000" b="1" dirty="0" smtClean="0">
                <a:solidFill>
                  <a:schemeClr val="tx1"/>
                </a:solidFill>
                <a:latin typeface="Berlin Sans FB Demi" pitchFamily="34" charset="0"/>
                <a:cs typeface="Simplified Arabic"/>
              </a:rPr>
              <a:t>ﹼ</a:t>
            </a:r>
            <a:r>
              <a:rPr lang="ar-MA" sz="2000" b="1" dirty="0" smtClean="0">
                <a:solidFill>
                  <a:schemeClr val="tx1"/>
                </a:solidFill>
                <a:latin typeface="Berlin Sans FB Demi" pitchFamily="34" charset="0"/>
              </a:rPr>
              <a:t>ف :  </a:t>
            </a:r>
            <a:r>
              <a:rPr lang="ar-MA" sz="2000" dirty="0" smtClean="0">
                <a:solidFill>
                  <a:schemeClr val="tx1"/>
                </a:solidFill>
                <a:latin typeface="Berlin Sans FB Demi" pitchFamily="34" charset="0"/>
              </a:rPr>
              <a:t>لا توجد أي توصيات دولية فيما يخص كيفية حساب وتقييم الإنتاج المنزلي.</a:t>
            </a:r>
            <a:endParaRPr lang="fr-FR" sz="1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buClr>
                <a:schemeClr val="accent1"/>
              </a:buClr>
              <a:buFont typeface="Wingdings" pitchFamily="2" charset="2"/>
              <a:buChar char="Ø"/>
            </a:pPr>
            <a:r>
              <a:rPr lang="ar-MA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اختلاف في لائحة الأنشطة التي تكون العمل المنزلي</a:t>
            </a:r>
            <a:endParaRPr lang="fr-FR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buClr>
                <a:schemeClr val="accent1"/>
              </a:buClr>
              <a:buFont typeface="Wingdings" pitchFamily="2" charset="2"/>
              <a:buChar char="Ø"/>
            </a:pPr>
            <a:r>
              <a:rPr lang="ar-MA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اختلاف في تقييم ساعات العمل المنزلي </a:t>
            </a:r>
            <a:endParaRPr lang="fr-FR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buNone/>
            </a:pPr>
            <a:r>
              <a:rPr lang="ar-MA" sz="2000" b="1" dirty="0" smtClean="0">
                <a:solidFill>
                  <a:schemeClr val="tx1"/>
                </a:solidFill>
                <a:latin typeface="Berlin Sans FB Demi" pitchFamily="34" charset="0"/>
              </a:rPr>
              <a:t>تحديد 3 أطر: </a:t>
            </a:r>
            <a:endParaRPr lang="fr-FR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1" algn="r" rtl="1"/>
            <a:r>
              <a:rPr lang="ar-MA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إطار ضيق</a:t>
            </a:r>
            <a:endParaRPr lang="fr-FR" sz="18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1" algn="r" rtl="1"/>
            <a:r>
              <a:rPr lang="ar-MA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إطار متوسط</a:t>
            </a:r>
            <a:endParaRPr lang="fr-FR" sz="18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1" algn="r" rtl="1"/>
            <a:r>
              <a:rPr lang="ar-MA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إطار واسع</a:t>
            </a:r>
            <a:endParaRPr lang="fr-FR" sz="18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buFontTx/>
              <a:buNone/>
            </a:pPr>
            <a:r>
              <a:rPr lang="ar-MA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تختلف هذه </a:t>
            </a:r>
            <a:r>
              <a:rPr lang="ar-MA" sz="20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التعاريف</a:t>
            </a:r>
            <a:r>
              <a:rPr lang="ar-MA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الثلاث من حيث درجة التوافق وإمكانية التفويض والمتعة  في القيام بمختلف الأنشطة       ترتيب غير موضوعي</a:t>
            </a:r>
            <a:endParaRPr lang="fr-FR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2D4D18-4CA9-4D66-8BB8-A130FC6EA70B}" type="slidenum">
              <a:rPr lang="fr-FR" smtClean="0"/>
              <a:pPr>
                <a:defRPr/>
              </a:pPr>
              <a:t>41</a:t>
            </a:fld>
            <a:endParaRPr lang="fr-FR"/>
          </a:p>
        </p:txBody>
      </p:sp>
      <p:sp>
        <p:nvSpPr>
          <p:cNvPr id="8" name="Flèche gauche 7"/>
          <p:cNvSpPr/>
          <p:nvPr/>
        </p:nvSpPr>
        <p:spPr bwMode="auto">
          <a:xfrm>
            <a:off x="7215206" y="4572008"/>
            <a:ext cx="357190" cy="142876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600" b="1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072494" cy="500066"/>
          </a:xfrm>
        </p:spPr>
        <p:txBody>
          <a:bodyPr/>
          <a:lstStyle/>
          <a:p>
            <a:r>
              <a:rPr lang="ar-MA" sz="3200" dirty="0" smtClean="0">
                <a:latin typeface="Berlin Sans FB Demi" pitchFamily="34" charset="0"/>
              </a:rPr>
              <a:t>تقييم الإنتاج المنزلي غير المسوق</a:t>
            </a:r>
            <a:endParaRPr lang="fr-FR" sz="3200" dirty="0" smtClean="0">
              <a:latin typeface="Berlin Sans FB Demi" pitchFamily="34" charset="0"/>
            </a:endParaRPr>
          </a:p>
        </p:txBody>
      </p:sp>
      <p:sp>
        <p:nvSpPr>
          <p:cNvPr id="39939" name="Espace réservé du contenu 2"/>
          <p:cNvSpPr>
            <a:spLocks noGrp="1"/>
          </p:cNvSpPr>
          <p:nvPr>
            <p:ph idx="1"/>
          </p:nvPr>
        </p:nvSpPr>
        <p:spPr>
          <a:xfrm>
            <a:off x="285720" y="1071546"/>
            <a:ext cx="8640960" cy="5472608"/>
          </a:xfrm>
        </p:spPr>
        <p:txBody>
          <a:bodyPr/>
          <a:lstStyle/>
          <a:p>
            <a:pPr algn="r" rtl="1"/>
            <a:r>
              <a:rPr lang="ar-MA" sz="1600" b="1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إطار ضيق =</a:t>
            </a:r>
            <a:r>
              <a:rPr lang="ar-MA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أساس العمل المنزلي </a:t>
            </a:r>
            <a:endParaRPr lang="fr-FR" sz="16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2" algn="r" rtl="1"/>
            <a:r>
              <a:rPr lang="ar-MA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توافق فيما يخص المهام المنزلية المكونة لهذا الإطار</a:t>
            </a:r>
            <a:endParaRPr lang="fr-FR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2" algn="r" rtl="1"/>
            <a:r>
              <a:rPr lang="ar-MA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قابل للتفويض</a:t>
            </a:r>
            <a:endParaRPr lang="fr-FR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2" algn="r" rtl="1"/>
            <a:r>
              <a:rPr lang="ar-MA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منتج</a:t>
            </a:r>
            <a:endParaRPr lang="fr-FR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2" algn="r" rtl="1"/>
            <a:r>
              <a:rPr lang="ar-MA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توفر بديل مسوق</a:t>
            </a:r>
            <a:endParaRPr lang="fr-FR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buNone/>
            </a:pPr>
            <a:r>
              <a:rPr lang="ar-MA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أمثلة :  الطبخ، أعمال النظافة، غسل الملابس، الاعتناء بالأطفال ...</a:t>
            </a:r>
            <a:endParaRPr lang="fr-FR" sz="16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None/>
            </a:pPr>
            <a:endParaRPr lang="fr-FR" sz="9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/>
            <a:r>
              <a:rPr lang="ar-MA" sz="1600" b="1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إطار متوسط =</a:t>
            </a:r>
            <a:r>
              <a:rPr lang="ar-MA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الإطار الضيق + الأنشطة شبه الترفيهية </a:t>
            </a:r>
          </a:p>
          <a:p>
            <a:pPr algn="r" rtl="1"/>
            <a:r>
              <a:rPr lang="fr-FR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     </a:t>
            </a:r>
            <a:r>
              <a:rPr lang="ar-MA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بحكم طابعها الممتع بالنسبة لبعض الأشخاص، فإن للأنشطة </a:t>
            </a:r>
            <a:r>
              <a:rPr lang="ar-MA" sz="16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شيه</a:t>
            </a:r>
            <a:r>
              <a:rPr lang="ar-MA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الترفيهية إنتاجية أقل       إمكانية تفويض النشاط تكون أقل حيث يفقد الشخص متعة القيام </a:t>
            </a:r>
            <a:r>
              <a:rPr lang="ar-MA" sz="16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به</a:t>
            </a:r>
            <a:r>
              <a:rPr lang="ar-MA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في حالة تفويضه لشخص آخر.</a:t>
            </a:r>
            <a:endParaRPr lang="fr-FR" sz="16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rtl="1">
              <a:buNone/>
            </a:pPr>
            <a:r>
              <a:rPr lang="ar-MA" sz="16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أمثلة </a:t>
            </a:r>
            <a:r>
              <a:rPr lang="ar-MA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:  </a:t>
            </a:r>
            <a:r>
              <a:rPr lang="ar-MA" sz="16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البستنة</a:t>
            </a:r>
            <a:r>
              <a:rPr lang="ar-MA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، أعمال الإصلاح المنزلية، اللعب مع </a:t>
            </a:r>
            <a:r>
              <a:rPr lang="ar-MA" sz="16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الأطفال ...</a:t>
            </a:r>
            <a:endParaRPr lang="fr-FR" sz="16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None/>
            </a:pPr>
            <a:endParaRPr lang="fr-FR" sz="9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defRPr/>
            </a:pPr>
            <a:r>
              <a:rPr lang="ar-MA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إطار واسع =</a:t>
            </a:r>
            <a:r>
              <a:rPr lang="ar-MA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الإطار المتوسط + التنقل + الأنشطة </a:t>
            </a:r>
            <a:r>
              <a:rPr lang="ar-MA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المحادية</a:t>
            </a:r>
            <a:r>
              <a:rPr lang="ar-MA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للترفيه  </a:t>
            </a:r>
            <a:endParaRPr lang="fr-FR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rtl="1">
              <a:buFontTx/>
              <a:buNone/>
              <a:defRPr/>
            </a:pPr>
            <a:endParaRPr lang="fr-FR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FontTx/>
              <a:buNone/>
            </a:pPr>
            <a:endParaRPr lang="fr-FR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2">
              <a:buFontTx/>
              <a:buNone/>
            </a:pPr>
            <a:endParaRPr lang="fr-FR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2">
              <a:buFontTx/>
              <a:buNone/>
            </a:pPr>
            <a:endParaRPr lang="fr-FR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2">
              <a:buFontTx/>
              <a:buNone/>
            </a:pPr>
            <a:endParaRPr lang="fr-FR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2">
              <a:buFontTx/>
              <a:buNone/>
            </a:pPr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2D4D18-4CA9-4D66-8BB8-A130FC6EA70B}" type="slidenum">
              <a:rPr lang="fr-FR" smtClean="0"/>
              <a:pPr>
                <a:defRPr/>
              </a:pPr>
              <a:t>42</a:t>
            </a:fld>
            <a:endParaRPr lang="fr-FR"/>
          </a:p>
        </p:txBody>
      </p:sp>
      <p:sp>
        <p:nvSpPr>
          <p:cNvPr id="5" name="Flèche gauche 4"/>
          <p:cNvSpPr/>
          <p:nvPr/>
        </p:nvSpPr>
        <p:spPr bwMode="auto">
          <a:xfrm>
            <a:off x="2071670" y="3357562"/>
            <a:ext cx="357190" cy="142876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600" b="1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8" name="ZoneTexte 4"/>
          <p:cNvSpPr txBox="1">
            <a:spLocks noChangeArrowheads="1"/>
          </p:cNvSpPr>
          <p:nvPr/>
        </p:nvSpPr>
        <p:spPr bwMode="auto">
          <a:xfrm>
            <a:off x="0" y="571480"/>
            <a:ext cx="892899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fr-FR" b="1" dirty="0" smtClean="0">
                <a:solidFill>
                  <a:srgbClr val="7B003B"/>
                </a:solidFill>
                <a:latin typeface="Calibri" pitchFamily="34" charset="0"/>
                <a:ea typeface="+mj-ea"/>
                <a:cs typeface="Arial" pitchFamily="34" charset="0"/>
              </a:rPr>
              <a:t/>
            </a:r>
            <a:br>
              <a:rPr lang="fr-FR" b="1" dirty="0" smtClean="0">
                <a:solidFill>
                  <a:srgbClr val="7B003B"/>
                </a:solidFill>
                <a:latin typeface="Calibri" pitchFamily="34" charset="0"/>
                <a:ea typeface="+mj-ea"/>
                <a:cs typeface="Arial" pitchFamily="34" charset="0"/>
              </a:rPr>
            </a:br>
            <a:r>
              <a:rPr lang="ar-MA" sz="2400" b="1" dirty="0" smtClean="0">
                <a:solidFill>
                  <a:srgbClr val="7B003B"/>
                </a:solidFill>
                <a:latin typeface="Calibri" pitchFamily="34" charset="0"/>
                <a:ea typeface="+mj-ea"/>
                <a:cs typeface="+mj-cs"/>
              </a:rPr>
              <a:t>مساهمة العمل المنزلي في الناتج الداخلي الخام</a:t>
            </a:r>
            <a:br>
              <a:rPr lang="ar-MA" sz="2400" b="1" dirty="0" smtClean="0">
                <a:solidFill>
                  <a:srgbClr val="7B003B"/>
                </a:solidFill>
                <a:latin typeface="Calibri" pitchFamily="34" charset="0"/>
                <a:ea typeface="+mj-ea"/>
                <a:cs typeface="+mj-cs"/>
              </a:rPr>
            </a:br>
            <a:r>
              <a:rPr lang="ar-MA" sz="2400" b="1" dirty="0" smtClean="0">
                <a:solidFill>
                  <a:srgbClr val="7B003B"/>
                </a:solidFill>
                <a:latin typeface="Calibri" pitchFamily="34" charset="0"/>
                <a:ea typeface="+mj-ea"/>
                <a:cs typeface="+mj-cs"/>
              </a:rPr>
              <a:t>المدة اليومية للعمل المنزلي غير المسوق للسكان البالغين 15 فما فوق</a:t>
            </a:r>
            <a:endParaRPr lang="fr-FR" sz="2400" b="1" dirty="0">
              <a:solidFill>
                <a:srgbClr val="7B003B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2D4D18-4CA9-4D66-8BB8-A130FC6EA70B}" type="slidenum">
              <a:rPr lang="fr-FR" smtClean="0"/>
              <a:pPr>
                <a:defRPr/>
              </a:pPr>
              <a:t>43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28593" y="1714487"/>
          <a:ext cx="8241478" cy="3786215"/>
        </p:xfrm>
        <a:graphic>
          <a:graphicData uri="http://schemas.openxmlformats.org/drawingml/2006/table">
            <a:tbl>
              <a:tblPr rtl="1"/>
              <a:tblGrid>
                <a:gridCol w="2866202"/>
                <a:gridCol w="1610950"/>
                <a:gridCol w="1710483"/>
                <a:gridCol w="2053843"/>
              </a:tblGrid>
              <a:tr h="489325">
                <a:tc>
                  <a:txBody>
                    <a:bodyPr/>
                    <a:lstStyle/>
                    <a:p>
                      <a:pPr algn="ctr" rtl="0" fontAlgn="b"/>
                      <a:r>
                        <a:rPr lang="ar-MA" sz="1800" b="1" i="0" u="none" strike="noStrike" dirty="0">
                          <a:solidFill>
                            <a:srgbClr val="660033"/>
                          </a:solidFill>
                          <a:latin typeface="Arial"/>
                        </a:rPr>
                        <a:t>سيناريو </a:t>
                      </a:r>
                    </a:p>
                  </a:txBody>
                  <a:tcPr marL="7671" marR="7671" marT="76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MA" sz="1800" b="1" i="0" u="none" strike="noStrike" dirty="0">
                          <a:solidFill>
                            <a:srgbClr val="660033"/>
                          </a:solidFill>
                          <a:latin typeface="Arial"/>
                        </a:rPr>
                        <a:t>الرجل</a:t>
                      </a: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MA" sz="1800" b="1" i="0" u="none" strike="noStrike" dirty="0">
                          <a:solidFill>
                            <a:srgbClr val="660033"/>
                          </a:solidFill>
                          <a:latin typeface="Arial"/>
                        </a:rPr>
                        <a:t>المرأة</a:t>
                      </a: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MA" sz="1800" b="1" i="0" u="none" strike="noStrike" dirty="0">
                          <a:solidFill>
                            <a:srgbClr val="660033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89325">
                <a:tc>
                  <a:txBody>
                    <a:bodyPr/>
                    <a:lstStyle/>
                    <a:p>
                      <a:pPr algn="l" rtl="1" fontAlgn="b"/>
                      <a:r>
                        <a:rPr lang="ar-MA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المغرب 2012:  سيناريو </a:t>
                      </a:r>
                      <a:r>
                        <a:rPr lang="ar-MA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ضيق   </a:t>
                      </a:r>
                    </a:p>
                  </a:txBody>
                  <a:tcPr marL="7671" marR="7671" marT="76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00:27</a:t>
                      </a: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04:46</a:t>
                      </a: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02:40</a:t>
                      </a: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920165">
                <a:tc>
                  <a:txBody>
                    <a:bodyPr/>
                    <a:lstStyle/>
                    <a:p>
                      <a:pPr algn="r" rtl="0" fontAlgn="b"/>
                      <a:r>
                        <a:rPr lang="ar-MA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  <a:r>
                        <a:rPr lang="ar-MA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تونس 2005 ( </a:t>
                      </a:r>
                      <a:r>
                        <a:rPr lang="ar-MA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سيناريو متوسط</a:t>
                      </a:r>
                      <a:r>
                        <a:rPr lang="ar-MA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ar-MA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00:39</a:t>
                      </a: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05:15</a:t>
                      </a: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03:00</a:t>
                      </a: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943700">
                <a:tc>
                  <a:txBody>
                    <a:bodyPr/>
                    <a:lstStyle/>
                    <a:p>
                      <a:pPr algn="r" rtl="0" fontAlgn="b"/>
                      <a:r>
                        <a:rPr lang="ar-MA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حجم الوقت بالمليار (حسب البحث) (سيناريو </a:t>
                      </a:r>
                      <a:r>
                        <a:rPr lang="ar-MA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ضيق</a:t>
                      </a:r>
                      <a:r>
                        <a:rPr lang="ar-MA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ar-MA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MA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1.950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MA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21.380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MA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23.460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943700">
                <a:tc>
                  <a:txBody>
                    <a:bodyPr/>
                    <a:lstStyle/>
                    <a:p>
                      <a:pPr algn="r" rtl="0" fontAlgn="b"/>
                      <a:r>
                        <a:rPr lang="ar-MA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حجم الوقت </a:t>
                      </a:r>
                      <a:r>
                        <a:rPr lang="ar-MA" sz="18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بالمليارالمخصص</a:t>
                      </a:r>
                      <a:r>
                        <a:rPr lang="ar-MA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ar-MA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للعمل المهني </a:t>
                      </a:r>
                      <a:r>
                        <a:rPr lang="ar-MA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( </a:t>
                      </a:r>
                      <a:r>
                        <a:rPr lang="ar-MA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حسب البحث)</a:t>
                      </a:r>
                    </a:p>
                  </a:txBody>
                  <a:tcPr marL="7671" marR="7671" marT="76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r>
                        <a:rPr lang="ar-MA" sz="1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.</a:t>
                      </a:r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333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MA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5.350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MA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25.680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71" marR="7671" marT="76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2D4D18-4CA9-4D66-8BB8-A130FC6EA70B}" type="slidenum">
              <a:rPr lang="fr-FR" smtClean="0"/>
              <a:pPr>
                <a:defRPr/>
              </a:pPr>
              <a:t>44</a:t>
            </a:fld>
            <a:endParaRPr lang="fr-FR"/>
          </a:p>
        </p:txBody>
      </p:sp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107504" y="692696"/>
            <a:ext cx="892899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fr-FR" sz="1600" b="1" dirty="0" smtClean="0">
                <a:solidFill>
                  <a:srgbClr val="7B003B"/>
                </a:solidFill>
                <a:latin typeface="Calibri" pitchFamily="34" charset="0"/>
                <a:ea typeface="+mj-ea"/>
                <a:cs typeface="Arial" pitchFamily="34" charset="0"/>
              </a:rPr>
              <a:t/>
            </a:r>
            <a:br>
              <a:rPr lang="fr-FR" sz="1600" b="1" dirty="0" smtClean="0">
                <a:solidFill>
                  <a:srgbClr val="7B003B"/>
                </a:solidFill>
                <a:latin typeface="Calibri" pitchFamily="34" charset="0"/>
                <a:ea typeface="+mj-ea"/>
                <a:cs typeface="Arial" pitchFamily="34" charset="0"/>
              </a:rPr>
            </a:br>
            <a:r>
              <a:rPr lang="ar-MA" sz="2000" b="1" dirty="0" smtClean="0">
                <a:solidFill>
                  <a:srgbClr val="7B003B"/>
                </a:solidFill>
                <a:latin typeface="Calibri" pitchFamily="34" charset="0"/>
                <a:ea typeface="+mj-ea"/>
                <a:cs typeface="+mj-cs"/>
              </a:rPr>
              <a:t>مساهمة العمل المنزلي في الناتج الداخلي الخام</a:t>
            </a:r>
            <a:br>
              <a:rPr lang="ar-MA" sz="2000" b="1" dirty="0" smtClean="0">
                <a:solidFill>
                  <a:srgbClr val="7B003B"/>
                </a:solidFill>
                <a:latin typeface="Calibri" pitchFamily="34" charset="0"/>
                <a:ea typeface="+mj-ea"/>
                <a:cs typeface="+mj-cs"/>
              </a:rPr>
            </a:br>
            <a:endParaRPr lang="fr-FR" sz="2000" b="1" dirty="0">
              <a:solidFill>
                <a:srgbClr val="7B003B"/>
              </a:solidFill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0" y="1428736"/>
          <a:ext cx="8858280" cy="5000778"/>
        </p:xfrm>
        <a:graphic>
          <a:graphicData uri="http://schemas.openxmlformats.org/drawingml/2006/table">
            <a:tbl>
              <a:tblPr rtl="1"/>
              <a:tblGrid>
                <a:gridCol w="1771656"/>
                <a:gridCol w="1771656"/>
                <a:gridCol w="1771656"/>
                <a:gridCol w="1771656"/>
                <a:gridCol w="1771656"/>
              </a:tblGrid>
              <a:tr h="928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MA" sz="1800" b="1" i="0" u="none" strike="noStrike" dirty="0">
                          <a:solidFill>
                            <a:srgbClr val="660033"/>
                          </a:solidFill>
                          <a:latin typeface="Arial"/>
                        </a:rPr>
                        <a:t>سيناريو 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MA" sz="1800" b="1" i="0" u="none" strike="noStrike" dirty="0">
                          <a:solidFill>
                            <a:srgbClr val="660033"/>
                          </a:solidFill>
                          <a:latin typeface="Arial"/>
                        </a:rPr>
                        <a:t>% من الناتج الداخلي الخام 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MA" sz="1800" b="1" i="0" u="none" strike="noStrike" dirty="0">
                          <a:solidFill>
                            <a:srgbClr val="660033"/>
                          </a:solidFill>
                          <a:latin typeface="Arial"/>
                        </a:rPr>
                        <a:t>نسبة النساء في الإنتاج 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MA" sz="1800" b="1" i="0" u="none" strike="noStrike" dirty="0" smtClean="0">
                          <a:solidFill>
                            <a:srgbClr val="660033"/>
                          </a:solidFill>
                          <a:latin typeface="Arial"/>
                        </a:rPr>
                        <a:t>مساهمة</a:t>
                      </a:r>
                      <a:r>
                        <a:rPr lang="ar-MA" sz="1800" b="1" i="0" u="none" strike="noStrike" baseline="0" dirty="0" smtClean="0">
                          <a:solidFill>
                            <a:srgbClr val="660033"/>
                          </a:solidFill>
                          <a:latin typeface="Arial"/>
                        </a:rPr>
                        <a:t> المرأة في الثروة الوطنية</a:t>
                      </a:r>
                      <a:endParaRPr lang="ar-MA" sz="1800" b="1" i="0" u="none" strike="noStrike" dirty="0">
                        <a:solidFill>
                          <a:srgbClr val="660033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i="0" u="none" strike="noStrike" dirty="0" smtClean="0">
                          <a:solidFill>
                            <a:srgbClr val="660033"/>
                          </a:solidFill>
                          <a:latin typeface="Arial"/>
                        </a:rPr>
                        <a:t>مساهمة</a:t>
                      </a:r>
                      <a:r>
                        <a:rPr lang="ar-MA" sz="1800" b="1" i="0" u="none" strike="noStrike" baseline="0" dirty="0" smtClean="0">
                          <a:solidFill>
                            <a:srgbClr val="660033"/>
                          </a:solidFill>
                          <a:latin typeface="Arial"/>
                        </a:rPr>
                        <a:t> المرأة في الناتج الداخلي الخام الموسع</a:t>
                      </a:r>
                      <a:endParaRPr lang="ar-MA" sz="1800" b="1" i="0" u="none" strike="noStrike" dirty="0" smtClean="0">
                        <a:solidFill>
                          <a:srgbClr val="660033"/>
                        </a:solidFill>
                        <a:latin typeface="Arial"/>
                      </a:endParaRPr>
                    </a:p>
                    <a:p>
                      <a:pPr algn="ctr" rtl="0" fontAlgn="ctr"/>
                      <a:endParaRPr lang="ar-MA" sz="1800" b="1" i="0" u="none" strike="noStrike" dirty="0">
                        <a:solidFill>
                          <a:srgbClr val="660033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5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MA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تقييم بواسطة الحد الأدنى الإجمالي للأجور 2012 (=12,24درهم/الساعة)</a:t>
                      </a:r>
                      <a:r>
                        <a:rPr lang="ar-MA" sz="2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ar-MA" sz="20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34,5%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92%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MA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39.7%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772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MA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تقييم بواسطة معدل التعويضات</a:t>
                      </a:r>
                      <a:r>
                        <a:rPr lang="ar-MA" sz="2000" b="1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ar-MA" sz="2000" b="1" kern="120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الأجرية</a:t>
                      </a:r>
                      <a:r>
                        <a:rPr lang="ar-MA" sz="2000" b="1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المعتمدة في المحاسبة الوطنية </a:t>
                      </a:r>
                      <a:endParaRPr lang="ar-MA" sz="20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MA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62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r>
                        <a:rPr lang="ar-MA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21%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49.3%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857240"/>
            <a:ext cx="7600978" cy="1000124"/>
          </a:xfrm>
        </p:spPr>
        <p:txBody>
          <a:bodyPr/>
          <a:lstStyle/>
          <a:p>
            <a:pPr rtl="1"/>
            <a:r>
              <a:rPr lang="fr-FR" sz="3200" dirty="0" smtClean="0">
                <a:latin typeface="Andalus" pitchFamily="18" charset="-78"/>
                <a:cs typeface="Andalus" pitchFamily="18" charset="-78"/>
              </a:rPr>
              <a:t>III</a:t>
            </a:r>
            <a:r>
              <a:rPr lang="ar-MA" sz="3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fr-FR" sz="3200" dirty="0" smtClean="0">
                <a:latin typeface="Andalus" pitchFamily="18" charset="-78"/>
                <a:cs typeface="Andalus" pitchFamily="18" charset="-78"/>
              </a:rPr>
              <a:t>-</a:t>
            </a:r>
            <a:r>
              <a:rPr lang="ar-MA" sz="3200" dirty="0" smtClean="0"/>
              <a:t>الجوانب المنهجية </a:t>
            </a:r>
            <a:r>
              <a:rPr lang="fr-FR" sz="3200" dirty="0" smtClean="0">
                <a:latin typeface="Calibri" pitchFamily="34" charset="0"/>
              </a:rPr>
              <a:t> :</a:t>
            </a:r>
            <a:r>
              <a:rPr lang="ar-MA" sz="3200" dirty="0" smtClean="0">
                <a:latin typeface="Calibri" pitchFamily="34" charset="0"/>
              </a:rPr>
              <a:t>سحب العينة وتجميع المعطيات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3929090"/>
          </a:xfrm>
        </p:spPr>
        <p:txBody>
          <a:bodyPr/>
          <a:lstStyle/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سحب 9200 أسرة تمثل جميع جهات المملكة ومختلف الطبقات الاجتماعية وفق تصميم طبقي من ثلاث درجات؛</a:t>
            </a: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اختيار امرأة واحدة ورجل واحد من كل أسرة تم سحبها؛</a:t>
            </a: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اختيار طفل واحد حسب المقاييس التالية:</a:t>
            </a:r>
          </a:p>
          <a:p>
            <a:pPr lvl="2" algn="just" rtl="1"/>
            <a:r>
              <a:rPr lang="ar-MA" sz="2000" dirty="0" smtClean="0">
                <a:solidFill>
                  <a:schemeClr val="tx1"/>
                </a:solidFill>
              </a:rPr>
              <a:t>سحب خمس أسر لديها أطفال من بين 15 أسرة مسحوبة </a:t>
            </a:r>
          </a:p>
          <a:p>
            <a:pPr lvl="2" algn="just" rtl="1"/>
            <a:r>
              <a:rPr lang="ar-MA" sz="2000" dirty="0" smtClean="0">
                <a:solidFill>
                  <a:schemeClr val="tx1"/>
                </a:solidFill>
              </a:rPr>
              <a:t>سحب طفل واحد من كل أسرة ليكون موضوع البحث</a:t>
            </a: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بالنسبة للبالغين: كل أيام الأسبوع (7) تم تمثيلها بشكل متساوي من حيث استعمال الوقت الملاحظ على صعيد المناطق المعنية بالبحث</a:t>
            </a:r>
          </a:p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بالنسبة للأطفال: طفل واحد في اليوم طيلة 5 أيام ( الجمعة+السبت+الأحد+يومان من الاثنين إلى الخميس)</a:t>
            </a:r>
          </a:p>
          <a:p>
            <a:pPr algn="just" rtl="1">
              <a:buNone/>
            </a:pPr>
            <a:endParaRPr lang="ar-MA" dirty="0" smtClean="0">
              <a:solidFill>
                <a:schemeClr val="tx1"/>
              </a:solidFill>
            </a:endParaRPr>
          </a:p>
          <a:p>
            <a:pPr algn="r" rtl="1"/>
            <a:endParaRPr lang="ar-MA" dirty="0" smtClean="0">
              <a:solidFill>
                <a:schemeClr val="tx1"/>
              </a:solidFill>
            </a:endParaRPr>
          </a:p>
          <a:p>
            <a:pPr algn="r" rtl="1"/>
            <a:endParaRPr lang="ar-MA" dirty="0" smtClean="0">
              <a:solidFill>
                <a:schemeClr val="tx1"/>
              </a:solidFill>
            </a:endParaRPr>
          </a:p>
          <a:p>
            <a:pPr algn="r" rtl="1">
              <a:buNone/>
            </a:pPr>
            <a:r>
              <a:rPr lang="ar-MA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7224" y="2143116"/>
            <a:ext cx="7270752" cy="2071702"/>
          </a:xfrm>
        </p:spPr>
        <p:txBody>
          <a:bodyPr/>
          <a:lstStyle/>
          <a:p>
            <a:r>
              <a:rPr lang="fr-FR" dirty="0" smtClean="0"/>
              <a:t>    </a:t>
            </a:r>
            <a:r>
              <a:rPr lang="ar-MA" dirty="0" smtClean="0"/>
              <a:t>استعمال الوقت عند المغاربة</a:t>
            </a:r>
            <a:r>
              <a:rPr lang="fr-FR" dirty="0" smtClean="0"/>
              <a:t> </a:t>
            </a:r>
            <a:r>
              <a:rPr lang="fr-FR" dirty="0" smtClean="0">
                <a:latin typeface="Andalus" pitchFamily="18" charset="-78"/>
                <a:cs typeface="Andalus" pitchFamily="18" charset="-78"/>
              </a:rPr>
              <a:t>-IV</a:t>
            </a:r>
            <a:r>
              <a:rPr lang="ar-MA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MA" dirty="0" smtClean="0">
                <a:latin typeface="Andalus" pitchFamily="18" charset="-78"/>
                <a:cs typeface="Andalus" pitchFamily="18" charset="-78"/>
              </a:rPr>
            </a:br>
            <a:r>
              <a:rPr lang="ar-MA" dirty="0" smtClean="0"/>
              <a:t> (15 سنة فأكثر)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يوم نموذجي عند البالغين</a:t>
            </a:r>
            <a:endParaRPr lang="fr-FR" dirty="0"/>
          </a:p>
        </p:txBody>
      </p:sp>
      <p:graphicFrame>
        <p:nvGraphicFramePr>
          <p:cNvPr id="4" name="Espace réservé du conten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02353184"/>
              </p:ext>
            </p:extLst>
          </p:nvPr>
        </p:nvGraphicFramePr>
        <p:xfrm>
          <a:off x="0" y="1928802"/>
          <a:ext cx="4857784" cy="4135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714877" y="2133600"/>
            <a:ext cx="4143404" cy="4064000"/>
          </a:xfrm>
        </p:spPr>
        <p:txBody>
          <a:bodyPr/>
          <a:lstStyle/>
          <a:p>
            <a:pPr algn="just" rtl="1"/>
            <a:r>
              <a:rPr lang="ar-MA" sz="2000" dirty="0" smtClean="0">
                <a:solidFill>
                  <a:schemeClr val="tx1"/>
                </a:solidFill>
              </a:rPr>
              <a:t>في المتوسط ينقسم يوم الإنسان  المغربي</a:t>
            </a:r>
            <a:r>
              <a:rPr lang="ar-MA" sz="1400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r>
              <a:rPr lang="ar-MA" sz="2000" dirty="0" err="1" smtClean="0">
                <a:solidFill>
                  <a:schemeClr val="tx1"/>
                </a:solidFill>
              </a:rPr>
              <a:t>إلى:</a:t>
            </a:r>
            <a:endParaRPr lang="ar-MA" dirty="0" smtClean="0">
              <a:solidFill>
                <a:schemeClr val="tx1"/>
              </a:solidFill>
            </a:endParaRPr>
          </a:p>
          <a:p>
            <a:pPr algn="just" rtl="1">
              <a:buSzPct val="110000"/>
              <a:buFont typeface="Wingdings" pitchFamily="2" charset="2"/>
              <a:buChar char="Ø"/>
            </a:pPr>
            <a:r>
              <a:rPr lang="ar-MA" dirty="0">
                <a:solidFill>
                  <a:schemeClr val="tx1"/>
                </a:solidFill>
              </a:rPr>
              <a:t> </a:t>
            </a:r>
            <a:r>
              <a:rPr lang="fr-FR" sz="15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44%</a:t>
            </a:r>
            <a:r>
              <a:rPr lang="ar-MA" sz="15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ar-MA" sz="15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للوقت الفيزيولوجي(</a:t>
            </a:r>
            <a:r>
              <a:rPr lang="fr-FR" sz="15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10</a:t>
            </a:r>
            <a:r>
              <a:rPr lang="ar-MA" sz="15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س</a:t>
            </a:r>
            <a:r>
              <a:rPr lang="fr-FR" sz="15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36</a:t>
            </a:r>
            <a:r>
              <a:rPr lang="ar-MA" sz="15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د</a:t>
            </a:r>
            <a:r>
              <a:rPr lang="ar-MA" sz="1500" b="1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)</a:t>
            </a:r>
            <a:endParaRPr lang="ar-MA" sz="1500" b="1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1200150" lvl="3" indent="-342900" algn="just" rtl="1">
              <a:buClr>
                <a:srgbClr val="FFC000"/>
              </a:buClr>
              <a:buSzPct val="100000"/>
              <a:buFont typeface="Wingdings" pitchFamily="2" charset="2"/>
              <a:buChar char="Ø"/>
            </a:pPr>
            <a:r>
              <a:rPr lang="fr-FR" sz="15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35%</a:t>
            </a:r>
            <a:r>
              <a:rPr lang="ar-MA" sz="15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للنوم (</a:t>
            </a:r>
            <a:r>
              <a:rPr lang="fr-FR" sz="15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8</a:t>
            </a:r>
            <a:r>
              <a:rPr lang="ar-MA" sz="15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س</a:t>
            </a:r>
            <a:r>
              <a:rPr lang="fr-FR" sz="15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21 </a:t>
            </a:r>
            <a:r>
              <a:rPr lang="ar-MA" sz="15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د</a:t>
            </a:r>
            <a:r>
              <a:rPr lang="ar-MA" sz="1500" b="1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)</a:t>
            </a:r>
            <a:endParaRPr lang="ar-MA" sz="1500" b="1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1200150" lvl="3" indent="-342900" algn="just" rtl="1">
              <a:buClr>
                <a:srgbClr val="FFC000"/>
              </a:buClr>
              <a:buSzPct val="100000"/>
              <a:buFont typeface="Wingdings" pitchFamily="2" charset="2"/>
              <a:buChar char="Ø"/>
            </a:pPr>
            <a:r>
              <a:rPr lang="fr-FR" sz="1500" b="1" dirty="0">
                <a:latin typeface="Calibri" pitchFamily="34" charset="0"/>
                <a:cs typeface="Arial" charset="0"/>
              </a:rPr>
              <a:t>6</a:t>
            </a:r>
            <a:r>
              <a:rPr lang="fr-FR" sz="1500" b="1" dirty="0" smtClean="0">
                <a:latin typeface="Calibri" pitchFamily="34" charset="0"/>
                <a:cs typeface="Arial" charset="0"/>
              </a:rPr>
              <a:t>%</a:t>
            </a:r>
            <a:r>
              <a:rPr lang="ar-MA" sz="1500" b="1" dirty="0" smtClean="0">
                <a:latin typeface="Calibri" pitchFamily="34" charset="0"/>
                <a:cs typeface="Arial" charset="0"/>
              </a:rPr>
              <a:t> </a:t>
            </a:r>
            <a:r>
              <a:rPr lang="ar-MA" sz="1500" b="1" dirty="0" err="1" smtClean="0">
                <a:latin typeface="Calibri" pitchFamily="34" charset="0"/>
                <a:cs typeface="Arial" charset="0"/>
              </a:rPr>
              <a:t>للوجبات </a:t>
            </a:r>
            <a:r>
              <a:rPr lang="ar-MA" sz="1500" b="1" dirty="0" smtClean="0">
                <a:latin typeface="Calibri" pitchFamily="34" charset="0"/>
                <a:cs typeface="Arial" charset="0"/>
              </a:rPr>
              <a:t>(</a:t>
            </a:r>
            <a:r>
              <a:rPr lang="ar-MA" sz="1500" b="1" dirty="0" err="1" smtClean="0">
                <a:latin typeface="Calibri" pitchFamily="34" charset="0"/>
                <a:cs typeface="Arial" charset="0"/>
              </a:rPr>
              <a:t>1س28د)</a:t>
            </a:r>
            <a:endParaRPr lang="ar-MA" sz="1500" b="1" dirty="0" smtClean="0">
              <a:latin typeface="Calibri" pitchFamily="34" charset="0"/>
              <a:cs typeface="Arial" charset="0"/>
            </a:endParaRPr>
          </a:p>
          <a:p>
            <a:pPr marL="1200150" lvl="3" indent="-342900" algn="just" rtl="1">
              <a:buClr>
                <a:srgbClr val="FFC000"/>
              </a:buClr>
              <a:buSzPct val="100000"/>
              <a:buFont typeface="Wingdings" pitchFamily="2" charset="2"/>
              <a:buChar char="Ø"/>
            </a:pPr>
            <a:r>
              <a:rPr lang="fr-FR" sz="1500" b="1" dirty="0" smtClean="0">
                <a:latin typeface="Calibri" pitchFamily="34" charset="0"/>
                <a:cs typeface="Arial" charset="0"/>
              </a:rPr>
              <a:t>3%</a:t>
            </a:r>
            <a:r>
              <a:rPr lang="ar-MA" sz="1500" b="1" dirty="0" smtClean="0">
                <a:latin typeface="Calibri" pitchFamily="34" charset="0"/>
                <a:cs typeface="Arial" charset="0"/>
              </a:rPr>
              <a:t> للعناية </a:t>
            </a:r>
            <a:r>
              <a:rPr lang="ar-MA" sz="1500" b="1" dirty="0" err="1" smtClean="0">
                <a:latin typeface="Calibri" pitchFamily="34" charset="0"/>
                <a:cs typeface="Arial" charset="0"/>
              </a:rPr>
              <a:t>الشخصية </a:t>
            </a:r>
            <a:r>
              <a:rPr lang="ar-MA" sz="1500" b="1" dirty="0" smtClean="0">
                <a:latin typeface="Calibri" pitchFamily="34" charset="0"/>
                <a:cs typeface="Arial" charset="0"/>
              </a:rPr>
              <a:t>(</a:t>
            </a:r>
            <a:r>
              <a:rPr lang="ar-MA" sz="1500" b="1" dirty="0" err="1" smtClean="0">
                <a:latin typeface="Calibri" pitchFamily="34" charset="0"/>
                <a:cs typeface="Arial" charset="0"/>
              </a:rPr>
              <a:t>0س47د)</a:t>
            </a:r>
            <a:endParaRPr lang="ar-MA" sz="1500" b="1" dirty="0" smtClean="0">
              <a:latin typeface="Calibri" pitchFamily="34" charset="0"/>
              <a:cs typeface="Arial" charset="0"/>
            </a:endParaRPr>
          </a:p>
          <a:p>
            <a:pPr marL="342900" lvl="1" indent="-342900" algn="just" rtl="1">
              <a:buClr>
                <a:schemeClr val="accent1"/>
              </a:buClr>
              <a:buFont typeface="Wingdings" pitchFamily="2" charset="2"/>
              <a:buChar char="Ø"/>
            </a:pPr>
            <a:r>
              <a:rPr lang="ar-MA" sz="18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r>
              <a:rPr lang="fr-FR" sz="1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14%</a:t>
            </a:r>
            <a:r>
              <a:rPr lang="ar-MA" sz="1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للعمل </a:t>
            </a:r>
            <a:r>
              <a:rPr lang="ar-MA" sz="1800" b="1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المهني </a:t>
            </a:r>
            <a:r>
              <a:rPr lang="ar-MA" sz="1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(</a:t>
            </a:r>
            <a:r>
              <a:rPr lang="ar-MA" sz="1800" b="1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3س20د)</a:t>
            </a:r>
            <a:endParaRPr lang="ar-MA" sz="18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342900" lvl="1" indent="-342900" algn="just" rtl="1">
              <a:buClr>
                <a:schemeClr val="accent1"/>
              </a:buClr>
              <a:buSzPct val="150000"/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2%</a:t>
            </a:r>
            <a:r>
              <a:rPr lang="ar-MA" sz="16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r>
              <a:rPr lang="ar-MA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للدراسة و التكوين (29د)</a:t>
            </a:r>
          </a:p>
          <a:p>
            <a:pPr marL="342900" lvl="1" indent="-342900" algn="just" rtl="1">
              <a:buClr>
                <a:schemeClr val="accent1"/>
              </a:buClr>
              <a:buSzPct val="152000"/>
              <a:buFont typeface="Wingdings" pitchFamily="2" charset="2"/>
              <a:buChar char="Ø"/>
            </a:pPr>
            <a:r>
              <a:rPr lang="fr-FR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12%</a:t>
            </a:r>
            <a:r>
              <a:rPr lang="ar-MA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للعمل </a:t>
            </a:r>
            <a:r>
              <a:rPr lang="ar-MA" sz="1400" b="1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المنزلي </a:t>
            </a:r>
            <a:r>
              <a:rPr lang="ar-MA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(</a:t>
            </a:r>
            <a:r>
              <a:rPr lang="ar-MA" sz="1400" b="1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2س34د</a:t>
            </a:r>
            <a:r>
              <a:rPr lang="ar-MA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) و العناية المقدمة لأفراد </a:t>
            </a:r>
            <a:r>
              <a:rPr lang="ar-MA" sz="1400" b="1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الأسرة </a:t>
            </a:r>
            <a:r>
              <a:rPr lang="ar-MA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(</a:t>
            </a:r>
            <a:r>
              <a:rPr lang="ar-MA" sz="1400" b="1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0س21د)</a:t>
            </a:r>
            <a:endParaRPr lang="ar-MA" sz="14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342900" lvl="1" indent="-342900" algn="just" rtl="1">
              <a:buClr>
                <a:schemeClr val="accent1"/>
              </a:buClr>
              <a:buSzPct val="154000"/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28%</a:t>
            </a:r>
            <a:r>
              <a:rPr lang="ar-MA" sz="16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لوقت الفراغ (6س40د)</a:t>
            </a:r>
            <a:endParaRPr lang="fr-FR" sz="16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742950" lvl="2" indent="-342900" algn="just" rtl="1">
              <a:buClr>
                <a:schemeClr val="accent2">
                  <a:lumMod val="60000"/>
                  <a:lumOff val="40000"/>
                </a:schemeClr>
              </a:buClr>
              <a:buSzPct val="154000"/>
              <a:buFont typeface="Wingdings" pitchFamily="2" charset="2"/>
              <a:buChar char="Ø"/>
            </a:pPr>
            <a:r>
              <a:rPr lang="fr-FR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19%</a:t>
            </a:r>
            <a:r>
              <a:rPr lang="ar-MA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للترفيه (4س32د)</a:t>
            </a:r>
            <a:endParaRPr lang="fr-FR" sz="14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742950" lvl="2" indent="-342900" algn="just" rtl="1">
              <a:buClr>
                <a:schemeClr val="accent2">
                  <a:lumMod val="60000"/>
                  <a:lumOff val="40000"/>
                </a:schemeClr>
              </a:buClr>
              <a:buSzPct val="154000"/>
              <a:buFont typeface="Wingdings" pitchFamily="2" charset="2"/>
              <a:buChar char="Ø"/>
            </a:pPr>
            <a:r>
              <a:rPr lang="fr-FR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5%</a:t>
            </a:r>
            <a:r>
              <a:rPr lang="ar-MA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للعمل الاجتماعي (1س09د)</a:t>
            </a:r>
          </a:p>
          <a:p>
            <a:pPr marL="742950" lvl="2" indent="-342900" algn="just" rtl="1">
              <a:buClr>
                <a:schemeClr val="accent2">
                  <a:lumMod val="60000"/>
                  <a:lumOff val="40000"/>
                </a:schemeClr>
              </a:buClr>
              <a:buSzPct val="154000"/>
              <a:buFont typeface="Wingdings" pitchFamily="2" charset="2"/>
              <a:buChar char="Ø"/>
            </a:pPr>
            <a:r>
              <a:rPr lang="fr-FR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4%</a:t>
            </a:r>
            <a:r>
              <a:rPr lang="ar-MA" sz="14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للشعائر الدينية (59د)</a:t>
            </a:r>
          </a:p>
          <a:p>
            <a:pPr marL="742950" lvl="2" indent="-342900" algn="just" rtl="1">
              <a:buClr>
                <a:schemeClr val="accent1"/>
              </a:buClr>
              <a:buSzPct val="154000"/>
              <a:buFont typeface="Wingdings" pitchFamily="2" charset="2"/>
              <a:buChar char="Ø"/>
            </a:pPr>
            <a:endParaRPr lang="ar-MA" sz="10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2114550" lvl="5" indent="-342900" algn="r" rtl="1">
              <a:buClr>
                <a:schemeClr val="accent2">
                  <a:lumMod val="75000"/>
                </a:schemeClr>
              </a:buClr>
              <a:buSzPct val="105000"/>
              <a:buNone/>
            </a:pPr>
            <a:r>
              <a:rPr lang="ar-MA" sz="1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marL="342900" lvl="1" indent="-342900" algn="r" rtl="1">
              <a:buClr>
                <a:srgbClr val="FFC000"/>
              </a:buClr>
              <a:buSzPct val="100000"/>
              <a:buFont typeface="Wingdings" pitchFamily="2" charset="2"/>
              <a:buChar char="Ø"/>
            </a:pPr>
            <a:endParaRPr lang="ar-MA" sz="1400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342900" lvl="1" indent="-342900" algn="r" rtl="1">
              <a:buClr>
                <a:srgbClr val="FFC000"/>
              </a:buClr>
              <a:buSzPct val="100000"/>
              <a:buFont typeface="Wingdings" pitchFamily="2" charset="2"/>
              <a:buChar char="Ø"/>
            </a:pPr>
            <a:endParaRPr lang="ar-MA" sz="14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342900" lvl="1" indent="-342900" algn="r" rtl="1">
              <a:buClr>
                <a:schemeClr val="tx1"/>
              </a:buClr>
              <a:buFont typeface="Wingdings" pitchFamily="2" charset="2"/>
              <a:buChar char="Ø"/>
            </a:pPr>
            <a:endParaRPr lang="ar-MA" sz="14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342900" lvl="1" indent="-342900" algn="r" rtl="1">
              <a:buClr>
                <a:schemeClr val="tx1"/>
              </a:buClr>
              <a:buFont typeface="Wingdings" pitchFamily="2" charset="2"/>
              <a:buChar char="Ø"/>
            </a:pPr>
            <a:endParaRPr lang="ar-MA" sz="1500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342900" lvl="1" indent="-342900" algn="r" rtl="1">
              <a:buClr>
                <a:srgbClr val="FFC000"/>
              </a:buClr>
              <a:buSzPct val="100000"/>
              <a:buFont typeface="Wingdings" pitchFamily="2" charset="2"/>
              <a:buChar char="Ø"/>
            </a:pPr>
            <a:endParaRPr lang="ar-MA" sz="1500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marL="342900" lvl="1" indent="-342900" algn="r" rtl="1">
              <a:buClr>
                <a:srgbClr val="FFC000"/>
              </a:buClr>
              <a:buSzPct val="100000"/>
              <a:buFont typeface="Wingdings" pitchFamily="2" charset="2"/>
              <a:buChar char="Ø"/>
            </a:pPr>
            <a:endParaRPr lang="fr-FR" sz="1500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2780928"/>
            <a:ext cx="6985000" cy="1143000"/>
          </a:xfrm>
        </p:spPr>
        <p:txBody>
          <a:bodyPr/>
          <a:lstStyle/>
          <a:p>
            <a:r>
              <a:rPr lang="ar-MA" dirty="0" smtClean="0"/>
              <a:t>الوقت </a:t>
            </a:r>
            <a:r>
              <a:rPr lang="ar-MA" dirty="0" err="1" smtClean="0"/>
              <a:t>الفيزيولوجي</a:t>
            </a:r>
            <a:r>
              <a:rPr lang="ar-MA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sz="3600" dirty="0" smtClean="0"/>
              <a:t>النوم: 8 </a:t>
            </a:r>
            <a:r>
              <a:rPr lang="ar-MA" sz="3600" dirty="0" err="1" smtClean="0"/>
              <a:t>س</a:t>
            </a:r>
            <a:r>
              <a:rPr lang="ar-MA" sz="3600" dirty="0" smtClean="0"/>
              <a:t> و21 </a:t>
            </a:r>
            <a:r>
              <a:rPr lang="ar-MA" sz="3600" dirty="0" err="1" smtClean="0"/>
              <a:t>د</a:t>
            </a:r>
            <a:r>
              <a:rPr lang="ar-MA" sz="3600" dirty="0" smtClean="0"/>
              <a:t> في اليوم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ar-MA" sz="3600" dirty="0" smtClean="0"/>
              <a:t> تناول الوجبات : 1س </a:t>
            </a:r>
            <a:r>
              <a:rPr lang="ar-MA" sz="3600" dirty="0" err="1" smtClean="0"/>
              <a:t>و</a:t>
            </a:r>
            <a:r>
              <a:rPr lang="ar-MA" sz="3600" dirty="0" smtClean="0"/>
              <a:t> 28د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43504" y="1916832"/>
            <a:ext cx="3553640" cy="3992563"/>
          </a:xfrm>
        </p:spPr>
        <p:txBody>
          <a:bodyPr/>
          <a:lstStyle/>
          <a:p>
            <a:pPr algn="just" rtl="1"/>
            <a:r>
              <a:rPr lang="ar-MA" dirty="0" smtClean="0">
                <a:solidFill>
                  <a:schemeClr val="tx1"/>
                </a:solidFill>
              </a:rPr>
              <a:t>ينام المغاربة 8 </a:t>
            </a:r>
            <a:r>
              <a:rPr lang="ar-MA" dirty="0" err="1" smtClean="0">
                <a:solidFill>
                  <a:schemeClr val="tx1"/>
                </a:solidFill>
              </a:rPr>
              <a:t>س</a:t>
            </a:r>
            <a:r>
              <a:rPr lang="ar-MA" dirty="0" smtClean="0">
                <a:solidFill>
                  <a:schemeClr val="tx1"/>
                </a:solidFill>
              </a:rPr>
              <a:t> و 21 </a:t>
            </a:r>
            <a:r>
              <a:rPr lang="ar-MA" dirty="0" err="1" smtClean="0">
                <a:solidFill>
                  <a:schemeClr val="tx1"/>
                </a:solidFill>
              </a:rPr>
              <a:t>د</a:t>
            </a:r>
            <a:r>
              <a:rPr lang="ar-MA" dirty="0" smtClean="0">
                <a:solidFill>
                  <a:schemeClr val="tx1"/>
                </a:solidFill>
              </a:rPr>
              <a:t> يوميا، أي 52 </a:t>
            </a:r>
            <a:r>
              <a:rPr lang="ar-MA" dirty="0" err="1" smtClean="0">
                <a:solidFill>
                  <a:schemeClr val="tx1"/>
                </a:solidFill>
              </a:rPr>
              <a:t>د</a:t>
            </a:r>
            <a:r>
              <a:rPr lang="ar-MA" dirty="0" smtClean="0">
                <a:solidFill>
                  <a:schemeClr val="tx1"/>
                </a:solidFill>
              </a:rPr>
              <a:t> أقل من الفرنسيين </a:t>
            </a:r>
            <a:r>
              <a:rPr lang="ar-MA" dirty="0" err="1" smtClean="0">
                <a:solidFill>
                  <a:schemeClr val="tx1"/>
                </a:solidFill>
              </a:rPr>
              <a:t>و</a:t>
            </a:r>
            <a:r>
              <a:rPr lang="ar-MA" dirty="0" smtClean="0">
                <a:solidFill>
                  <a:schemeClr val="tx1"/>
                </a:solidFill>
              </a:rPr>
              <a:t> 20 أكثر من التونسيين.</a:t>
            </a:r>
            <a:endParaRPr lang="fr-FR" dirty="0" smtClean="0">
              <a:solidFill>
                <a:schemeClr val="tx1"/>
              </a:solidFill>
            </a:endParaRPr>
          </a:p>
          <a:p>
            <a:pPr algn="just" rtl="1"/>
            <a:endParaRPr lang="ar-MA" dirty="0" smtClean="0">
              <a:solidFill>
                <a:schemeClr val="tx1"/>
              </a:solidFill>
            </a:endParaRPr>
          </a:p>
          <a:p>
            <a:pPr algn="just" rtl="1"/>
            <a:r>
              <a:rPr lang="ar-MA" dirty="0" smtClean="0">
                <a:solidFill>
                  <a:schemeClr val="tx1"/>
                </a:solidFill>
              </a:rPr>
              <a:t>يستغرق المغاربة </a:t>
            </a:r>
            <a:r>
              <a:rPr lang="ar-MA" dirty="0" err="1" smtClean="0">
                <a:solidFill>
                  <a:schemeClr val="tx1"/>
                </a:solidFill>
              </a:rPr>
              <a:t>س</a:t>
            </a:r>
            <a:r>
              <a:rPr lang="ar-MA" dirty="0" smtClean="0">
                <a:solidFill>
                  <a:schemeClr val="tx1"/>
                </a:solidFill>
              </a:rPr>
              <a:t> و 28 </a:t>
            </a:r>
            <a:r>
              <a:rPr lang="ar-MA" dirty="0" err="1" smtClean="0">
                <a:solidFill>
                  <a:schemeClr val="tx1"/>
                </a:solidFill>
              </a:rPr>
              <a:t>د</a:t>
            </a:r>
            <a:r>
              <a:rPr lang="ar-MA" dirty="0" smtClean="0">
                <a:solidFill>
                  <a:schemeClr val="tx1"/>
                </a:solidFill>
              </a:rPr>
              <a:t> في تناول وجباتهم، أي أقل </a:t>
            </a:r>
            <a:r>
              <a:rPr lang="ar-MA" dirty="0" err="1" smtClean="0">
                <a:solidFill>
                  <a:schemeClr val="tx1"/>
                </a:solidFill>
              </a:rPr>
              <a:t>ب</a:t>
            </a:r>
            <a:r>
              <a:rPr lang="ar-MA" dirty="0" smtClean="0">
                <a:solidFill>
                  <a:schemeClr val="tx1"/>
                </a:solidFill>
              </a:rPr>
              <a:t> 45 </a:t>
            </a:r>
            <a:r>
              <a:rPr lang="ar-MA" dirty="0" err="1" smtClean="0">
                <a:solidFill>
                  <a:schemeClr val="tx1"/>
                </a:solidFill>
              </a:rPr>
              <a:t>د</a:t>
            </a:r>
            <a:r>
              <a:rPr lang="ar-MA" dirty="0" smtClean="0">
                <a:solidFill>
                  <a:schemeClr val="tx1"/>
                </a:solidFill>
              </a:rPr>
              <a:t> من الفرنسيين </a:t>
            </a:r>
            <a:r>
              <a:rPr lang="ar-MA" dirty="0" err="1" smtClean="0">
                <a:solidFill>
                  <a:schemeClr val="tx1"/>
                </a:solidFill>
              </a:rPr>
              <a:t>و</a:t>
            </a:r>
            <a:r>
              <a:rPr lang="ar-MA" dirty="0" smtClean="0">
                <a:solidFill>
                  <a:schemeClr val="tx1"/>
                </a:solidFill>
              </a:rPr>
              <a:t>  أقل </a:t>
            </a:r>
            <a:r>
              <a:rPr lang="ar-MA" dirty="0" err="1" smtClean="0">
                <a:solidFill>
                  <a:schemeClr val="tx1"/>
                </a:solidFill>
              </a:rPr>
              <a:t>ب</a:t>
            </a:r>
            <a:r>
              <a:rPr lang="ar-MA" dirty="0" smtClean="0">
                <a:solidFill>
                  <a:schemeClr val="tx1"/>
                </a:solidFill>
              </a:rPr>
              <a:t> 8 </a:t>
            </a:r>
            <a:r>
              <a:rPr lang="ar-MA" dirty="0" err="1" smtClean="0">
                <a:solidFill>
                  <a:schemeClr val="tx1"/>
                </a:solidFill>
              </a:rPr>
              <a:t>د</a:t>
            </a:r>
            <a:r>
              <a:rPr lang="ar-MA" dirty="0" smtClean="0">
                <a:solidFill>
                  <a:schemeClr val="tx1"/>
                </a:solidFill>
              </a:rPr>
              <a:t> من التونسيين.</a:t>
            </a:r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4" name="Graphique 3"/>
          <p:cNvGraphicFramePr/>
          <p:nvPr/>
        </p:nvGraphicFramePr>
        <p:xfrm>
          <a:off x="357158" y="1928802"/>
          <a:ext cx="4572000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hcp_model">
  <a:themeElements>
    <a:clrScheme name="Personnalisé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922122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PRESENTATION EMPLOI DU TEMPS scenario 4 fevrier</Template>
  <TotalTime>29466</TotalTime>
  <Words>2135</Words>
  <Application>Microsoft Office PowerPoint</Application>
  <PresentationFormat>Affichage à l'écran (4:3)</PresentationFormat>
  <Paragraphs>279</Paragraphs>
  <Slides>44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45" baseType="lpstr">
      <vt:lpstr>hcp_model</vt:lpstr>
      <vt:lpstr>البحث الوطني حول استعمال الوقت 2012</vt:lpstr>
      <vt:lpstr>                                                   الفهرس  -I إطار البحث  -II تصنيف الانشغالات اليومية عند المغاربة  -III الجوانب المنهجية للبحث الوطني حول استعمال الوقت   -IV استعمال الوقت عند المغاربة (15 سنة فأكثر) -1 الوقت الفيزيولوجي  -2 الوقت المخصص للعمل المهني -3الوقت المخصص للتربية و التكوين -4 الوقت المخصص للعمل المنزلي -5الوقت الحر     -V تقسيم الشغل التجاري وغير التجاري حسب النوع    -VI نموذج التربية و التكوين لدى الأطفال المغاربة  -VII الحركية الجغرافية و الزمنية للساكنة -VIII تطور استعمال وقت النساء المغربيات بين 1997 و 2012 -IX ما مدى مساهمة مقاربة استعمال الوقت في تقييم العمل المنزلي؟  </vt:lpstr>
      <vt:lpstr> I- إطار البحث</vt:lpstr>
      <vt:lpstr>-IIتصنيف الانشغالات اليومية للمغاربة </vt:lpstr>
      <vt:lpstr>III -الجوانب المنهجية  :سحب العينة وتجميع المعطيات</vt:lpstr>
      <vt:lpstr>    استعمال الوقت عند المغاربة -IV  (15 سنة فأكثر) </vt:lpstr>
      <vt:lpstr>يوم نموذجي عند البالغين</vt:lpstr>
      <vt:lpstr>الوقت الفيزيولوجي </vt:lpstr>
      <vt:lpstr>النوم: 8 س و21 د في اليوم  تناول الوجبات : 1س و 28د</vt:lpstr>
      <vt:lpstr>توقيت الوجبات: 7,5 ملايين مغربي يتناولون الغذاء عند الواحدة ظهرا</vt:lpstr>
      <vt:lpstr>الوقت المخصص للعمل المهني  </vt:lpstr>
      <vt:lpstr>Diapositive 12</vt:lpstr>
      <vt:lpstr>Diapositive 13</vt:lpstr>
      <vt:lpstr>الوقت المخصص للتربية و التكوين </vt:lpstr>
      <vt:lpstr>Diapositive 15</vt:lpstr>
      <vt:lpstr>الوقت المخصص للأشغال المنزلية </vt:lpstr>
      <vt:lpstr>Diapositive 17</vt:lpstr>
      <vt:lpstr>الوقت الحر</vt:lpstr>
      <vt:lpstr>6س40د من الوقت الحر لدى المغاربة البالغين 15 فما فوق</vt:lpstr>
      <vt:lpstr>Diapositive 20</vt:lpstr>
      <vt:lpstr>Diapositive 21</vt:lpstr>
      <vt:lpstr>استعمال المغاربة للانترنت ضعيف، حضري أساسا و موجه للترفيه</vt:lpstr>
      <vt:lpstr> تقسيم الشغل التجاري وغير التجاري حسب النوع</vt:lpstr>
      <vt:lpstr>يخصص الرجل للعمل المهني وقتا   4 مرات أكثر من المرأة</vt:lpstr>
      <vt:lpstr>الوقت المخصص للعمل المهني حسب الفئة السوسيومهنية</vt:lpstr>
      <vt:lpstr>Diapositive 26</vt:lpstr>
      <vt:lpstr>تقتصر مشاركة الرجل المغربي في الأعمال المنزلية أساسا على الأنشطة المنزلية الخارجية </vt:lpstr>
      <vt:lpstr> تفاوت عبء العمل بين الجنسين</vt:lpstr>
      <vt:lpstr>نموذج التربية و التكوين لدى الأطفال المغاربة</vt:lpstr>
      <vt:lpstr>نموذج التربية و التكوين يتجه إلى إعادة إنتاج السلوكات و العلاقات الإجتماعية السائدة في المجتمع التقليدي</vt:lpstr>
      <vt:lpstr>نقل نموذج علاقات العمل بين الرجال و النساء إلى الأطفال </vt:lpstr>
      <vt:lpstr>الجلوس أمام التلفاز هو النشاط المهيمن في الوقت الحر لدى الأطفال المغاربة </vt:lpstr>
      <vt:lpstr>الحركية الجغرافية و الزمنية للساكنة</vt:lpstr>
      <vt:lpstr>ساعة في اليوم لتنقل المغاربة، ثلثها للنشاط الإقتصادي</vt:lpstr>
      <vt:lpstr>حركية المغاربة : ثلاث أوقات ذروة يوميا</vt:lpstr>
      <vt:lpstr>Diapositive 36</vt:lpstr>
      <vt:lpstr>Diapositive 37</vt:lpstr>
      <vt:lpstr>تطور استعمال وقت المرأة المغربية ما بين 1997 و 2012</vt:lpstr>
      <vt:lpstr>تطور استعمال وقت المرأة المغربية ما بين 1997  و 2012</vt:lpstr>
      <vt:lpstr>Diapositive 40</vt:lpstr>
      <vt:lpstr> ما مدى مساهمة مقاربة استعمال الوقت في تقييم العمل المنزلي؟  تقييم الإنتاج المنزلي غير المسوق </vt:lpstr>
      <vt:lpstr>تقييم الإنتاج المنزلي غير المسوق</vt:lpstr>
      <vt:lpstr>Diapositive 43</vt:lpstr>
      <vt:lpstr>Diapositive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Hicham El Marizgui</dc:creator>
  <cp:lastModifiedBy>user</cp:lastModifiedBy>
  <cp:revision>668</cp:revision>
  <dcterms:created xsi:type="dcterms:W3CDTF">2014-03-26T10:49:15Z</dcterms:created>
  <dcterms:modified xsi:type="dcterms:W3CDTF">2014-10-28T20:29:46Z</dcterms:modified>
</cp:coreProperties>
</file>