
<file path=[Content_Types].xml><?xml version="1.0" encoding="utf-8"?>
<Types xmlns="http://schemas.openxmlformats.org/package/2006/content-types">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heme/themeOverride3.xml" ContentType="application/vnd.openxmlformats-officedocument.themeOverr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charts/chart13.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Default Extension="xlsx" ContentType="application/vnd.openxmlformats-officedocument.spreadsheetml.sheet"/>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theme/themeOverride4.xml" ContentType="application/vnd.openxmlformats-officedocument.themeOverr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handoutMasterIdLst>
    <p:handoutMasterId r:id="rId47"/>
  </p:handoutMasterIdLst>
  <p:sldIdLst>
    <p:sldId id="303" r:id="rId2"/>
    <p:sldId id="304" r:id="rId3"/>
    <p:sldId id="306" r:id="rId4"/>
    <p:sldId id="395" r:id="rId5"/>
    <p:sldId id="334" r:id="rId6"/>
    <p:sldId id="310" r:id="rId7"/>
    <p:sldId id="269" r:id="rId8"/>
    <p:sldId id="383" r:id="rId9"/>
    <p:sldId id="384" r:id="rId10"/>
    <p:sldId id="396" r:id="rId11"/>
    <p:sldId id="387" r:id="rId12"/>
    <p:sldId id="388" r:id="rId13"/>
    <p:sldId id="389" r:id="rId14"/>
    <p:sldId id="391" r:id="rId15"/>
    <p:sldId id="392" r:id="rId16"/>
    <p:sldId id="404" r:id="rId17"/>
    <p:sldId id="350" r:id="rId18"/>
    <p:sldId id="352" r:id="rId19"/>
    <p:sldId id="353" r:id="rId20"/>
    <p:sldId id="354" r:id="rId21"/>
    <p:sldId id="408" r:id="rId22"/>
    <p:sldId id="409" r:id="rId23"/>
    <p:sldId id="346" r:id="rId24"/>
    <p:sldId id="351" r:id="rId25"/>
    <p:sldId id="349" r:id="rId26"/>
    <p:sldId id="397" r:id="rId27"/>
    <p:sldId id="324" r:id="rId28"/>
    <p:sldId id="289" r:id="rId29"/>
    <p:sldId id="398" r:id="rId30"/>
    <p:sldId id="399" r:id="rId31"/>
    <p:sldId id="400" r:id="rId32"/>
    <p:sldId id="401" r:id="rId33"/>
    <p:sldId id="402" r:id="rId34"/>
    <p:sldId id="358" r:id="rId35"/>
    <p:sldId id="410" r:id="rId36"/>
    <p:sldId id="360" r:id="rId37"/>
    <p:sldId id="361" r:id="rId38"/>
    <p:sldId id="405" r:id="rId39"/>
    <p:sldId id="393" r:id="rId40"/>
    <p:sldId id="403" r:id="rId41"/>
    <p:sldId id="281" r:id="rId42"/>
    <p:sldId id="283" r:id="rId43"/>
    <p:sldId id="285" r:id="rId44"/>
    <p:sldId id="406" r:id="rId45"/>
  </p:sldIdLst>
  <p:sldSz cx="9144000" cy="6858000" type="screen4x3"/>
  <p:notesSz cx="70104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6" autoAdjust="0"/>
    <p:restoredTop sz="94624" autoAdjust="0"/>
  </p:normalViewPr>
  <p:slideViewPr>
    <p:cSldViewPr>
      <p:cViewPr>
        <p:scale>
          <a:sx n="68" d="100"/>
          <a:sy n="68" d="100"/>
        </p:scale>
        <p:origin x="-588" y="-72"/>
      </p:cViewPr>
      <p:guideLst>
        <p:guide orient="horz" pos="2160"/>
        <p:guide pos="2880"/>
      </p:guideLst>
    </p:cSldViewPr>
  </p:slideViewPr>
  <p:outlineViewPr>
    <p:cViewPr>
      <p:scale>
        <a:sx n="33" d="100"/>
        <a:sy n="33" d="100"/>
      </p:scale>
      <p:origin x="0" y="32748"/>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elmarizgui\Desktop\Hicham.xlsx" TargetMode="External"/></Relationships>
</file>

<file path=ppt/charts/_rels/chart10.xml.rels><?xml version="1.0" encoding="UTF-8" standalone="yes"?>
<Relationships xmlns="http://schemas.openxmlformats.org/package/2006/relationships"><Relationship Id="rId1" Type="http://schemas.openxmlformats.org/officeDocument/2006/relationships/package" Target="../embeddings/Feuille_Microsoft_Office_Excel2.xlsx"/></Relationships>
</file>

<file path=ppt/charts/_rels/chart11.xml.rels><?xml version="1.0" encoding="UTF-8" standalone="yes"?>
<Relationships xmlns="http://schemas.openxmlformats.org/package/2006/relationships"><Relationship Id="rId1" Type="http://schemas.openxmlformats.org/officeDocument/2006/relationships/package" Target="../embeddings/Feuille_Microsoft_Office_Excel3.xlsx"/></Relationships>
</file>

<file path=ppt/charts/_rels/chart12.xml.rels><?xml version="1.0" encoding="UTF-8" standalone="yes"?>
<Relationships xmlns="http://schemas.openxmlformats.org/package/2006/relationships"><Relationship Id="rId1" Type="http://schemas.openxmlformats.org/officeDocument/2006/relationships/oleObject" Target="file:///C:\Users\amhmmoudi\Downloads\decomposition%20temps%20libre%20enfants.xlsx" TargetMode="External"/></Relationships>
</file>

<file path=ppt/charts/_rels/chart13.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5.xml"/></Relationships>
</file>

<file path=ppt/charts/_rels/chart14.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6.xml"/></Relationships>
</file>

<file path=ppt/charts/_rels/chart2.xml.rels><?xml version="1.0" encoding="UTF-8" standalone="yes"?>
<Relationships xmlns="http://schemas.openxmlformats.org/package/2006/relationships"><Relationship Id="rId1" Type="http://schemas.openxmlformats.org/officeDocument/2006/relationships/oleObject" Target="file:///D:\D\ENBT_2012\dur&#233;es_pop7p.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D:\D\ENBT_2012\dur&#233;es_pop7p.xlsx" TargetMode="External"/><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oleObject" Target="file:///D:\D\ENBT_2012\dur&#233;es_pop7p.xlsx" TargetMode="External"/><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1" Type="http://schemas.openxmlformats.org/officeDocument/2006/relationships/oleObject" Target="file:///D:\D\ENBT_2012\d&#233;comp_tps_libre_adulte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G:\Classeur1.xlsx"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file:///C:\Documents%20and%20Settings\sdrissi\Bureau\EBTHF\fichiers%20SPSS\ENET-final\fichier%20mars%202014\adulte\resultats\resultats%20adulte%20avril.xls" TargetMode="External"/><Relationship Id="rId1" Type="http://schemas.openxmlformats.org/officeDocument/2006/relationships/themeOverride" Target="../theme/themeOverride3.xml"/></Relationships>
</file>

<file path=ppt/charts/_rels/chart8.xml.rels><?xml version="1.0" encoding="UTF-8" standalone="yes"?>
<Relationships xmlns="http://schemas.openxmlformats.org/package/2006/relationships"><Relationship Id="rId1" Type="http://schemas.openxmlformats.org/officeDocument/2006/relationships/package" Target="../embeddings/Feuille_Microsoft_Office_Excel1.xlsx"/></Relationships>
</file>

<file path=ppt/charts/_rels/chart9.xml.rels><?xml version="1.0" encoding="UTF-8" standalone="yes"?>
<Relationships xmlns="http://schemas.openxmlformats.org/package/2006/relationships"><Relationship Id="rId2" Type="http://schemas.openxmlformats.org/officeDocument/2006/relationships/oleObject" Target="file:///D:\D\ENBT_2012\dur&#233;es_pop7p.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style val="26"/>
  <c:chart>
    <c:autoTitleDeleted val="1"/>
    <c:plotArea>
      <c:layout>
        <c:manualLayout>
          <c:layoutTarget val="inner"/>
          <c:xMode val="edge"/>
          <c:yMode val="edge"/>
          <c:x val="6.4134200952141757E-2"/>
          <c:y val="2.5647579374281672E-2"/>
          <c:w val="0.85762257159832966"/>
          <c:h val="0.93334976044864881"/>
        </c:manualLayout>
      </c:layout>
      <c:pieChart>
        <c:varyColors val="1"/>
        <c:ser>
          <c:idx val="0"/>
          <c:order val="0"/>
          <c:dPt>
            <c:idx val="0"/>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c:spPr>
          </c:dPt>
          <c:dPt>
            <c:idx val="4"/>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dPt>
          <c:dLbls>
            <c:dLbl>
              <c:idx val="0"/>
              <c:tx>
                <c:rich>
                  <a:bodyPr/>
                  <a:lstStyle/>
                  <a:p>
                    <a:r>
                      <a:rPr lang="en-US" b="1" smtClean="0"/>
                      <a:t>T</a:t>
                    </a:r>
                    <a:r>
                      <a:rPr lang="en-US" smtClean="0"/>
                      <a:t>emps physiologique</a:t>
                    </a:r>
                    <a:endParaRPr lang="en-US" dirty="0"/>
                  </a:p>
                </c:rich>
              </c:tx>
              <c:showCatName val="1"/>
              <c:showPercent val="1"/>
            </c:dLbl>
            <c:dLbl>
              <c:idx val="1"/>
              <c:tx>
                <c:rich>
                  <a:bodyPr/>
                  <a:lstStyle/>
                  <a:p>
                    <a:r>
                      <a:rPr lang="en-US" b="1" dirty="0" smtClean="0"/>
                      <a:t>T</a:t>
                    </a:r>
                    <a:r>
                      <a:rPr lang="en-US" dirty="0" smtClean="0"/>
                      <a:t>emps du travail </a:t>
                    </a:r>
                    <a:r>
                      <a:rPr lang="en-US" dirty="0" err="1" smtClean="0"/>
                      <a:t>professionnel</a:t>
                    </a:r>
                    <a:endParaRPr lang="en-US" dirty="0"/>
                  </a:p>
                </c:rich>
              </c:tx>
              <c:showCatName val="1"/>
              <c:showPercent val="1"/>
            </c:dLbl>
            <c:dLbl>
              <c:idx val="2"/>
              <c:tx>
                <c:rich>
                  <a:bodyPr/>
                  <a:lstStyle/>
                  <a:p>
                    <a:r>
                      <a:rPr lang="en-US" b="1" dirty="0" smtClean="0"/>
                      <a:t>T</a:t>
                    </a:r>
                    <a:r>
                      <a:rPr lang="en-US" dirty="0" smtClean="0"/>
                      <a:t>emps</a:t>
                    </a:r>
                    <a:r>
                      <a:rPr lang="en-US" baseline="0" dirty="0" smtClean="0"/>
                      <a:t> des </a:t>
                    </a:r>
                    <a:r>
                      <a:rPr lang="en-US" baseline="0" dirty="0" err="1" smtClean="0"/>
                      <a:t>études</a:t>
                    </a:r>
                    <a:r>
                      <a:rPr lang="en-US" baseline="0" dirty="0" smtClean="0"/>
                      <a:t> et formation</a:t>
                    </a:r>
                    <a:endParaRPr lang="en-US" dirty="0"/>
                  </a:p>
                </c:rich>
              </c:tx>
              <c:showCatName val="1"/>
              <c:showPercent val="1"/>
            </c:dLbl>
            <c:dLbl>
              <c:idx val="3"/>
              <c:tx>
                <c:rich>
                  <a:bodyPr/>
                  <a:lstStyle/>
                  <a:p>
                    <a:r>
                      <a:rPr lang="fr-FR" b="1" smtClean="0"/>
                      <a:t>T</a:t>
                    </a:r>
                    <a:r>
                      <a:rPr lang="fr-FR" smtClean="0"/>
                      <a:t>emps du travail domestique</a:t>
                    </a:r>
                    <a:endParaRPr lang="fr-FR" dirty="0"/>
                  </a:p>
                </c:rich>
              </c:tx>
              <c:showCatName val="1"/>
              <c:showPercent val="1"/>
            </c:dLbl>
            <c:dLbl>
              <c:idx val="4"/>
              <c:tx>
                <c:rich>
                  <a:bodyPr/>
                  <a:lstStyle/>
                  <a:p>
                    <a:r>
                      <a:rPr lang="fr-FR" b="1"/>
                      <a:t>t</a:t>
                    </a:r>
                    <a:r>
                      <a:rPr lang="fr-FR"/>
                      <a:t>emps </a:t>
                    </a:r>
                    <a:r>
                      <a:rPr lang="fr-FR" smtClean="0"/>
                      <a:t>libre</a:t>
                    </a:r>
                    <a:endParaRPr lang="fr-FR" dirty="0"/>
                  </a:p>
                </c:rich>
              </c:tx>
              <c:showCatName val="1"/>
              <c:showPercent val="1"/>
            </c:dLbl>
            <c:txPr>
              <a:bodyPr/>
              <a:lstStyle/>
              <a:p>
                <a:pPr>
                  <a:defRPr sz="800" b="1"/>
                </a:pPr>
                <a:endParaRPr lang="fr-FR"/>
              </a:p>
            </c:txPr>
            <c:showCatName val="1"/>
            <c:showPercent val="1"/>
            <c:showLeaderLines val="1"/>
          </c:dLbls>
          <c:cat>
            <c:strRef>
              <c:f>Feuil1!$C$5:$C$9</c:f>
              <c:strCache>
                <c:ptCount val="5"/>
                <c:pt idx="0">
                  <c:v>dureeBesoinsphysiologiques</c:v>
                </c:pt>
                <c:pt idx="1">
                  <c:v>Travail professionnel</c:v>
                </c:pt>
                <c:pt idx="2">
                  <c:v>Formation et education</c:v>
                </c:pt>
                <c:pt idx="3">
                  <c:v>Travail domestique et soins aux autres membres du ménage</c:v>
                </c:pt>
                <c:pt idx="4">
                  <c:v>temps libre(loisirs, sociabilité et pratiques religieuses)</c:v>
                </c:pt>
              </c:strCache>
            </c:strRef>
          </c:cat>
          <c:val>
            <c:numRef>
              <c:f>Feuil1!$F$5:$F$9</c:f>
              <c:numCache>
                <c:formatCode>hh:mm</c:formatCode>
                <c:ptCount val="5"/>
                <c:pt idx="0">
                  <c:v>0.44166666666666926</c:v>
                </c:pt>
                <c:pt idx="1">
                  <c:v>0.1388888888888889</c:v>
                </c:pt>
                <c:pt idx="2">
                  <c:v>2.0138888888888887E-2</c:v>
                </c:pt>
                <c:pt idx="3">
                  <c:v>0.12152777777777779</c:v>
                </c:pt>
                <c:pt idx="4">
                  <c:v>0.27777777777777973</c:v>
                </c:pt>
              </c:numCache>
            </c:numRef>
          </c:val>
        </c:ser>
        <c:dLbls>
          <c:showCatName val="1"/>
          <c:showPercent val="1"/>
        </c:dLbls>
        <c:firstSliceAng val="0"/>
      </c:pieChart>
    </c:plotArea>
    <c:plotVisOnly val="1"/>
  </c:chart>
  <c:txPr>
    <a:bodyPr/>
    <a:lstStyle/>
    <a:p>
      <a:pPr>
        <a:defRPr sz="1800"/>
      </a:pPr>
      <a:endParaRPr lang="fr-FR"/>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fr-FR"/>
  <c:chart>
    <c:title>
      <c:tx>
        <c:rich>
          <a:bodyPr/>
          <a:lstStyle/>
          <a:p>
            <a:pPr>
              <a:defRPr/>
            </a:pPr>
            <a:r>
              <a:rPr lang="en-US" sz="1800" dirty="0" err="1" smtClean="0"/>
              <a:t>Répartition</a:t>
            </a:r>
            <a:r>
              <a:rPr lang="en-US" sz="1800" dirty="0" smtClean="0"/>
              <a:t> des </a:t>
            </a:r>
            <a:r>
              <a:rPr lang="en-US" sz="1800" dirty="0" err="1" smtClean="0"/>
              <a:t>enfants</a:t>
            </a:r>
            <a:r>
              <a:rPr lang="en-US" sz="1800" dirty="0" smtClean="0"/>
              <a:t> </a:t>
            </a:r>
            <a:r>
              <a:rPr lang="en-US" sz="1800" dirty="0" err="1" smtClean="0"/>
              <a:t>selon</a:t>
            </a:r>
            <a:r>
              <a:rPr lang="en-US" sz="1800" dirty="0" smtClean="0"/>
              <a:t> le lieu </a:t>
            </a:r>
            <a:r>
              <a:rPr lang="en-US" sz="1800" dirty="0" err="1" smtClean="0"/>
              <a:t>d’exercice</a:t>
            </a:r>
            <a:r>
              <a:rPr lang="en-US" sz="1800" dirty="0" smtClean="0"/>
              <a:t> des </a:t>
            </a:r>
            <a:r>
              <a:rPr lang="en-US" sz="1800" dirty="0" err="1" smtClean="0"/>
              <a:t>activités</a:t>
            </a:r>
            <a:r>
              <a:rPr lang="en-US" sz="1800" dirty="0" smtClean="0"/>
              <a:t> </a:t>
            </a:r>
            <a:endParaRPr lang="en-US" sz="1800" dirty="0"/>
          </a:p>
        </c:rich>
      </c:tx>
    </c:title>
    <c:plotArea>
      <c:layout/>
      <c:barChart>
        <c:barDir val="col"/>
        <c:grouping val="clustered"/>
        <c:ser>
          <c:idx val="0"/>
          <c:order val="0"/>
          <c:tx>
            <c:strRef>
              <c:f>Feuil1!$B$1</c:f>
              <c:strCache>
                <c:ptCount val="1"/>
                <c:pt idx="0">
                  <c:v>Série 1</c:v>
                </c:pt>
              </c:strCache>
            </c:strRef>
          </c:tx>
          <c:dLbls>
            <c:txPr>
              <a:bodyPr/>
              <a:lstStyle/>
              <a:p>
                <a:pPr>
                  <a:defRPr b="1"/>
                </a:pPr>
                <a:endParaRPr lang="fr-FR"/>
              </a:p>
            </c:txPr>
            <c:showVal val="1"/>
          </c:dLbls>
          <c:cat>
            <c:strRef>
              <c:f>Feuil1!$A$2:$A$5</c:f>
              <c:strCache>
                <c:ptCount val="4"/>
                <c:pt idx="0">
                  <c:v>Espace familial</c:v>
                </c:pt>
                <c:pt idx="1">
                  <c:v>Lieux publics</c:v>
                </c:pt>
                <c:pt idx="2">
                  <c:v>Espace éducatif</c:v>
                </c:pt>
                <c:pt idx="3">
                  <c:v>Espace professionnel</c:v>
                </c:pt>
              </c:strCache>
            </c:strRef>
          </c:cat>
          <c:val>
            <c:numRef>
              <c:f>Feuil1!$B$2:$B$5</c:f>
              <c:numCache>
                <c:formatCode>0%</c:formatCode>
                <c:ptCount val="4"/>
                <c:pt idx="0">
                  <c:v>0.60600000000000032</c:v>
                </c:pt>
                <c:pt idx="1">
                  <c:v>0.22</c:v>
                </c:pt>
                <c:pt idx="2">
                  <c:v>0.15700000000000008</c:v>
                </c:pt>
                <c:pt idx="3">
                  <c:v>1.7000000000000001E-2</c:v>
                </c:pt>
              </c:numCache>
            </c:numRef>
          </c:val>
        </c:ser>
        <c:axId val="91828992"/>
        <c:axId val="91830528"/>
      </c:barChart>
      <c:catAx>
        <c:axId val="91828992"/>
        <c:scaling>
          <c:orientation val="minMax"/>
        </c:scaling>
        <c:axPos val="b"/>
        <c:tickLblPos val="nextTo"/>
        <c:crossAx val="91830528"/>
        <c:crosses val="autoZero"/>
        <c:auto val="1"/>
        <c:lblAlgn val="ctr"/>
        <c:lblOffset val="100"/>
      </c:catAx>
      <c:valAx>
        <c:axId val="91830528"/>
        <c:scaling>
          <c:orientation val="minMax"/>
        </c:scaling>
        <c:delete val="1"/>
        <c:axPos val="l"/>
        <c:numFmt formatCode="0%" sourceLinked="1"/>
        <c:tickLblPos val="none"/>
        <c:crossAx val="91828992"/>
        <c:crosses val="autoZero"/>
        <c:crossBetween val="between"/>
      </c:valAx>
    </c:plotArea>
    <c:plotVisOnly val="1"/>
  </c:chart>
  <c:txPr>
    <a:bodyPr/>
    <a:lstStyle/>
    <a:p>
      <a:pPr>
        <a:defRPr sz="1800"/>
      </a:pPr>
      <a:endParaRPr lang="fr-FR"/>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barChart>
        <c:barDir val="col"/>
        <c:grouping val="clustered"/>
        <c:ser>
          <c:idx val="0"/>
          <c:order val="0"/>
          <c:tx>
            <c:strRef>
              <c:f>Feuil1!$B$1</c:f>
              <c:strCache>
                <c:ptCount val="1"/>
                <c:pt idx="0">
                  <c:v>Travail professionnel</c:v>
                </c:pt>
              </c:strCache>
            </c:strRef>
          </c:tx>
          <c:dLbls>
            <c:dLbl>
              <c:idx val="0"/>
              <c:tx>
                <c:rich>
                  <a:bodyPr/>
                  <a:lstStyle/>
                  <a:p>
                    <a:r>
                      <a:rPr lang="en-US" dirty="0" smtClean="0"/>
                      <a:t>38mn</a:t>
                    </a:r>
                    <a:endParaRPr lang="en-US" dirty="0"/>
                  </a:p>
                </c:rich>
              </c:tx>
              <c:showVal val="1"/>
            </c:dLbl>
            <c:dLbl>
              <c:idx val="1"/>
              <c:tx>
                <c:rich>
                  <a:bodyPr/>
                  <a:lstStyle/>
                  <a:p>
                    <a:r>
                      <a:rPr lang="en-US" smtClean="0"/>
                      <a:t>25mn</a:t>
                    </a:r>
                    <a:endParaRPr lang="en-US"/>
                  </a:p>
                </c:rich>
              </c:tx>
              <c:showVal val="1"/>
            </c:dLbl>
            <c:dLbl>
              <c:idx val="2"/>
              <c:tx>
                <c:rich>
                  <a:bodyPr/>
                  <a:lstStyle/>
                  <a:p>
                    <a:r>
                      <a:rPr lang="en-US" smtClean="0"/>
                      <a:t>32mn</a:t>
                    </a:r>
                    <a:endParaRPr lang="en-US" dirty="0"/>
                  </a:p>
                </c:rich>
              </c:tx>
              <c:showVal val="1"/>
            </c:dLbl>
            <c:txPr>
              <a:bodyPr/>
              <a:lstStyle/>
              <a:p>
                <a:pPr>
                  <a:defRPr sz="1400" b="1"/>
                </a:pPr>
                <a:endParaRPr lang="fr-FR"/>
              </a:p>
            </c:txPr>
            <c:showVal val="1"/>
          </c:dLbls>
          <c:cat>
            <c:strRef>
              <c:f>Feuil1!$A$2:$A$4</c:f>
              <c:strCache>
                <c:ptCount val="3"/>
                <c:pt idx="0">
                  <c:v>Garçons </c:v>
                </c:pt>
                <c:pt idx="1">
                  <c:v>Filles</c:v>
                </c:pt>
                <c:pt idx="2">
                  <c:v>Ensebmbe </c:v>
                </c:pt>
              </c:strCache>
            </c:strRef>
          </c:cat>
          <c:val>
            <c:numRef>
              <c:f>Feuil1!$B$2:$B$4</c:f>
              <c:numCache>
                <c:formatCode>General</c:formatCode>
                <c:ptCount val="3"/>
                <c:pt idx="0">
                  <c:v>38</c:v>
                </c:pt>
                <c:pt idx="1">
                  <c:v>25</c:v>
                </c:pt>
                <c:pt idx="2">
                  <c:v>32</c:v>
                </c:pt>
              </c:numCache>
            </c:numRef>
          </c:val>
        </c:ser>
        <c:ser>
          <c:idx val="1"/>
          <c:order val="1"/>
          <c:tx>
            <c:strRef>
              <c:f>Feuil1!$C$1</c:f>
              <c:strCache>
                <c:ptCount val="1"/>
                <c:pt idx="0">
                  <c:v>Travail dpmestique</c:v>
                </c:pt>
              </c:strCache>
            </c:strRef>
          </c:tx>
          <c:dLbls>
            <c:dLbl>
              <c:idx val="0"/>
              <c:tx>
                <c:rich>
                  <a:bodyPr/>
                  <a:lstStyle/>
                  <a:p>
                    <a:r>
                      <a:rPr lang="en-US" smtClean="0"/>
                      <a:t>22mn</a:t>
                    </a:r>
                    <a:endParaRPr lang="en-US"/>
                  </a:p>
                </c:rich>
              </c:tx>
              <c:showVal val="1"/>
            </c:dLbl>
            <c:dLbl>
              <c:idx val="1"/>
              <c:layout>
                <c:manualLayout>
                  <c:x val="-7.7354952763533094E-3"/>
                  <c:y val="0"/>
                </c:manualLayout>
              </c:layout>
              <c:tx>
                <c:rich>
                  <a:bodyPr/>
                  <a:lstStyle/>
                  <a:p>
                    <a:r>
                      <a:rPr lang="en-US" dirty="0" smtClean="0"/>
                      <a:t>1h16mn</a:t>
                    </a:r>
                    <a:endParaRPr lang="en-US" dirty="0"/>
                  </a:p>
                </c:rich>
              </c:tx>
              <c:showVal val="1"/>
            </c:dLbl>
            <c:dLbl>
              <c:idx val="2"/>
              <c:tx>
                <c:rich>
                  <a:bodyPr/>
                  <a:lstStyle/>
                  <a:p>
                    <a:r>
                      <a:rPr lang="en-US" dirty="0" smtClean="0"/>
                      <a:t>49mn</a:t>
                    </a:r>
                    <a:endParaRPr lang="en-US" dirty="0"/>
                  </a:p>
                </c:rich>
              </c:tx>
              <c:showVal val="1"/>
            </c:dLbl>
            <c:txPr>
              <a:bodyPr/>
              <a:lstStyle/>
              <a:p>
                <a:pPr>
                  <a:defRPr sz="1400" b="1"/>
                </a:pPr>
                <a:endParaRPr lang="fr-FR"/>
              </a:p>
            </c:txPr>
            <c:showVal val="1"/>
          </c:dLbls>
          <c:cat>
            <c:strRef>
              <c:f>Feuil1!$A$2:$A$4</c:f>
              <c:strCache>
                <c:ptCount val="3"/>
                <c:pt idx="0">
                  <c:v>Garçons </c:v>
                </c:pt>
                <c:pt idx="1">
                  <c:v>Filles</c:v>
                </c:pt>
                <c:pt idx="2">
                  <c:v>Ensebmbe </c:v>
                </c:pt>
              </c:strCache>
            </c:strRef>
          </c:cat>
          <c:val>
            <c:numRef>
              <c:f>Feuil1!$C$2:$C$4</c:f>
              <c:numCache>
                <c:formatCode>General</c:formatCode>
                <c:ptCount val="3"/>
                <c:pt idx="0">
                  <c:v>22</c:v>
                </c:pt>
                <c:pt idx="1">
                  <c:v>76</c:v>
                </c:pt>
                <c:pt idx="2">
                  <c:v>49</c:v>
                </c:pt>
              </c:numCache>
            </c:numRef>
          </c:val>
        </c:ser>
        <c:gapWidth val="75"/>
        <c:overlap val="-25"/>
        <c:axId val="91869184"/>
        <c:axId val="91870720"/>
      </c:barChart>
      <c:catAx>
        <c:axId val="91869184"/>
        <c:scaling>
          <c:orientation val="minMax"/>
        </c:scaling>
        <c:axPos val="b"/>
        <c:majorTickMark val="none"/>
        <c:tickLblPos val="nextTo"/>
        <c:crossAx val="91870720"/>
        <c:crosses val="autoZero"/>
        <c:auto val="1"/>
        <c:lblAlgn val="ctr"/>
        <c:lblOffset val="100"/>
      </c:catAx>
      <c:valAx>
        <c:axId val="91870720"/>
        <c:scaling>
          <c:orientation val="minMax"/>
        </c:scaling>
        <c:axPos val="l"/>
        <c:numFmt formatCode="General" sourceLinked="1"/>
        <c:majorTickMark val="none"/>
        <c:tickLblPos val="none"/>
        <c:spPr>
          <a:ln w="9525">
            <a:noFill/>
          </a:ln>
        </c:spPr>
        <c:crossAx val="91869184"/>
        <c:crosses val="autoZero"/>
        <c:crossBetween val="between"/>
      </c:valAx>
      <c:spPr>
        <a:noFill/>
        <a:ln w="25400">
          <a:noFill/>
        </a:ln>
      </c:spPr>
    </c:plotArea>
    <c:legend>
      <c:legendPos val="b"/>
    </c:legend>
    <c:plotVisOnly val="1"/>
  </c:chart>
  <c:txPr>
    <a:bodyPr/>
    <a:lstStyle/>
    <a:p>
      <a:pPr>
        <a:defRPr sz="1800"/>
      </a:pPr>
      <a:endParaRPr lang="fr-FR"/>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barChart>
        <c:barDir val="col"/>
        <c:grouping val="clustered"/>
        <c:ser>
          <c:idx val="0"/>
          <c:order val="0"/>
          <c:dLbls>
            <c:txPr>
              <a:bodyPr/>
              <a:lstStyle/>
              <a:p>
                <a:pPr>
                  <a:defRPr sz="1000" b="1" baseline="0"/>
                </a:pPr>
                <a:endParaRPr lang="fr-FR"/>
              </a:p>
            </c:txPr>
            <c:showVal val="1"/>
          </c:dLbls>
          <c:cat>
            <c:strRef>
              <c:f>Feuil2!$B$24:$B$36</c:f>
              <c:strCache>
                <c:ptCount val="13"/>
                <c:pt idx="0">
                  <c:v>télévision</c:v>
                </c:pt>
                <c:pt idx="1">
                  <c:v>Jeux</c:v>
                </c:pt>
                <c:pt idx="2">
                  <c:v>sieste</c:v>
                </c:pt>
                <c:pt idx="3">
                  <c:v>Execursion-café</c:v>
                </c:pt>
                <c:pt idx="4">
                  <c:v>détente</c:v>
                </c:pt>
                <c:pt idx="5">
                  <c:v>conversation</c:v>
                </c:pt>
                <c:pt idx="6">
                  <c:v>internet</c:v>
                </c:pt>
                <c:pt idx="7">
                  <c:v>reception</c:v>
                </c:pt>
                <c:pt idx="8">
                  <c:v>pratiques religieuses</c:v>
                </c:pt>
                <c:pt idx="9">
                  <c:v>Autres</c:v>
                </c:pt>
                <c:pt idx="10">
                  <c:v>Sport</c:v>
                </c:pt>
                <c:pt idx="11">
                  <c:v>vie_civique_entraide</c:v>
                </c:pt>
                <c:pt idx="12">
                  <c:v>Lecture</c:v>
                </c:pt>
              </c:strCache>
            </c:strRef>
          </c:cat>
          <c:val>
            <c:numRef>
              <c:f>Feuil2!$C$24:$C$36</c:f>
              <c:numCache>
                <c:formatCode>0.0%</c:formatCode>
                <c:ptCount val="13"/>
                <c:pt idx="0">
                  <c:v>0.43603831886537298</c:v>
                </c:pt>
                <c:pt idx="1">
                  <c:v>0.27833162222006147</c:v>
                </c:pt>
                <c:pt idx="2">
                  <c:v>7.4437489033839691E-2</c:v>
                </c:pt>
                <c:pt idx="3">
                  <c:v>3.75029443787624E-2</c:v>
                </c:pt>
                <c:pt idx="4">
                  <c:v>3.4851217896844165E-2</c:v>
                </c:pt>
                <c:pt idx="5">
                  <c:v>3.3558003842286369E-2</c:v>
                </c:pt>
                <c:pt idx="6">
                  <c:v>2.7837253838623854E-2</c:v>
                </c:pt>
                <c:pt idx="7">
                  <c:v>2.7206044210721602E-2</c:v>
                </c:pt>
                <c:pt idx="8">
                  <c:v>2.3161354368074351E-2</c:v>
                </c:pt>
                <c:pt idx="9">
                  <c:v>1.0692236472594383E-2</c:v>
                </c:pt>
                <c:pt idx="10">
                  <c:v>8.0571611953788539E-3</c:v>
                </c:pt>
                <c:pt idx="11">
                  <c:v>5.7340417757741841E-3</c:v>
                </c:pt>
                <c:pt idx="12">
                  <c:v>2.5923119016664298E-3</c:v>
                </c:pt>
              </c:numCache>
            </c:numRef>
          </c:val>
        </c:ser>
        <c:gapWidth val="100"/>
        <c:axId val="71001984"/>
        <c:axId val="71003520"/>
      </c:barChart>
      <c:catAx>
        <c:axId val="71001984"/>
        <c:scaling>
          <c:orientation val="minMax"/>
        </c:scaling>
        <c:axPos val="b"/>
        <c:tickLblPos val="nextTo"/>
        <c:txPr>
          <a:bodyPr rot="5400000" vert="horz"/>
          <a:lstStyle/>
          <a:p>
            <a:pPr>
              <a:defRPr b="1"/>
            </a:pPr>
            <a:endParaRPr lang="fr-FR"/>
          </a:p>
        </c:txPr>
        <c:crossAx val="71003520"/>
        <c:crosses val="autoZero"/>
        <c:auto val="1"/>
        <c:lblAlgn val="ctr"/>
        <c:lblOffset val="100"/>
      </c:catAx>
      <c:valAx>
        <c:axId val="71003520"/>
        <c:scaling>
          <c:orientation val="minMax"/>
        </c:scaling>
        <c:delete val="1"/>
        <c:axPos val="l"/>
        <c:numFmt formatCode="0.0%" sourceLinked="1"/>
        <c:tickLblPos val="none"/>
        <c:crossAx val="71001984"/>
        <c:crosses val="autoZero"/>
        <c:crossBetween val="between"/>
      </c:valAx>
      <c:spPr>
        <a:noFill/>
        <a:ln w="25400">
          <a:noFill/>
        </a:ln>
      </c:spPr>
    </c:plotArea>
    <c:plotVisOnly val="1"/>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fr-FR"/>
  <c:clrMapOvr bg1="lt1" tx1="dk1" bg2="lt2" tx2="dk2" accent1="accent1" accent2="accent2" accent3="accent3" accent4="accent4" accent5="accent5" accent6="accent6" hlink="hlink" folHlink="folHlink"/>
  <c:chart>
    <c:title>
      <c:tx>
        <c:rich>
          <a:bodyPr/>
          <a:lstStyle/>
          <a:p>
            <a:pPr>
              <a:defRPr/>
            </a:pPr>
            <a:r>
              <a:rPr lang="fr-FR" sz="1800" dirty="0" smtClean="0"/>
              <a:t>Population active </a:t>
            </a:r>
            <a:r>
              <a:rPr lang="fr-FR" sz="1800" dirty="0"/>
              <a:t>occupée âgée de 15 ans et plus selon le temps </a:t>
            </a:r>
            <a:r>
              <a:rPr lang="fr-FR" sz="1800" dirty="0" smtClean="0"/>
              <a:t>de </a:t>
            </a:r>
            <a:r>
              <a:rPr lang="fr-FR" sz="1800" dirty="0"/>
              <a:t>déplacement professionnel et le moyen utilisé</a:t>
            </a:r>
          </a:p>
        </c:rich>
      </c:tx>
    </c:title>
    <c:plotArea>
      <c:layout/>
      <c:lineChart>
        <c:grouping val="standard"/>
        <c:ser>
          <c:idx val="0"/>
          <c:order val="0"/>
          <c:tx>
            <c:strRef>
              <c:f>Trajet_Ens.PAO_dp!$B$1</c:f>
              <c:strCache>
                <c:ptCount val="1"/>
                <c:pt idx="0">
                  <c:v>trajet</c:v>
                </c:pt>
              </c:strCache>
            </c:strRef>
          </c:tx>
          <c:marker>
            <c:symbol val="none"/>
          </c:marker>
          <c:dLbls>
            <c:dLbl>
              <c:idx val="16"/>
              <c:tx>
                <c:rich>
                  <a:bodyPr/>
                  <a:lstStyle/>
                  <a:p>
                    <a:r>
                      <a:rPr lang="en-US" dirty="0" smtClean="0"/>
                      <a:t>2,4</a:t>
                    </a:r>
                    <a:endParaRPr lang="en-US" dirty="0"/>
                  </a:p>
                </c:rich>
              </c:tx>
              <c:showVal val="1"/>
            </c:dLbl>
            <c:dLbl>
              <c:idx val="28"/>
              <c:tx>
                <c:rich>
                  <a:bodyPr/>
                  <a:lstStyle/>
                  <a:p>
                    <a:r>
                      <a:rPr lang="en-US" dirty="0" smtClean="0"/>
                      <a:t>1,5</a:t>
                    </a:r>
                    <a:endParaRPr lang="en-US" dirty="0"/>
                  </a:p>
                </c:rich>
              </c:tx>
              <c:showVal val="1"/>
            </c:dLbl>
            <c:dLbl>
              <c:idx val="36"/>
              <c:tx>
                <c:rich>
                  <a:bodyPr/>
                  <a:lstStyle/>
                  <a:p>
                    <a:r>
                      <a:rPr lang="en-US" dirty="0" smtClean="0"/>
                      <a:t>1,5</a:t>
                    </a:r>
                    <a:endParaRPr lang="en-US" dirty="0"/>
                  </a:p>
                </c:rich>
              </c:tx>
              <c:showVal val="1"/>
            </c:dLbl>
            <c:delete val="1"/>
          </c:dLbls>
          <c:cat>
            <c:numRef>
              <c:f>Trajet_Ens.PAO_dp!$A$2:$A$49</c:f>
              <c:numCache>
                <c:formatCode>hh:mm</c:formatCode>
                <c:ptCount val="48"/>
                <c:pt idx="0">
                  <c:v>0</c:v>
                </c:pt>
                <c:pt idx="1">
                  <c:v>2.0833333333333454E-2</c:v>
                </c:pt>
                <c:pt idx="2">
                  <c:v>4.1666666666666692E-2</c:v>
                </c:pt>
                <c:pt idx="3">
                  <c:v>6.2500000000000028E-2</c:v>
                </c:pt>
                <c:pt idx="4">
                  <c:v>8.3333333333333398E-2</c:v>
                </c:pt>
                <c:pt idx="5">
                  <c:v>0.10416666666666714</c:v>
                </c:pt>
                <c:pt idx="6">
                  <c:v>0.125</c:v>
                </c:pt>
                <c:pt idx="7">
                  <c:v>0.14583333333333426</c:v>
                </c:pt>
                <c:pt idx="8">
                  <c:v>0.16666666666666669</c:v>
                </c:pt>
                <c:pt idx="9">
                  <c:v>0.18750000000000044</c:v>
                </c:pt>
                <c:pt idx="10">
                  <c:v>0.20833333333333426</c:v>
                </c:pt>
                <c:pt idx="11">
                  <c:v>0.22916666666666669</c:v>
                </c:pt>
                <c:pt idx="12">
                  <c:v>0.25</c:v>
                </c:pt>
                <c:pt idx="13">
                  <c:v>0.27083333333333326</c:v>
                </c:pt>
                <c:pt idx="14">
                  <c:v>0.29166666666666857</c:v>
                </c:pt>
                <c:pt idx="15">
                  <c:v>0.3125000000000015</c:v>
                </c:pt>
                <c:pt idx="16">
                  <c:v>0.33333333333333331</c:v>
                </c:pt>
                <c:pt idx="17">
                  <c:v>0.35416666666666857</c:v>
                </c:pt>
                <c:pt idx="18">
                  <c:v>0.3750000000000015</c:v>
                </c:pt>
                <c:pt idx="19">
                  <c:v>0.39583333333333331</c:v>
                </c:pt>
                <c:pt idx="20">
                  <c:v>0.41666666666666857</c:v>
                </c:pt>
                <c:pt idx="21">
                  <c:v>0.4375000000000015</c:v>
                </c:pt>
                <c:pt idx="22">
                  <c:v>0.45833333333333326</c:v>
                </c:pt>
                <c:pt idx="23">
                  <c:v>0.47916666666666857</c:v>
                </c:pt>
                <c:pt idx="24">
                  <c:v>0.5</c:v>
                </c:pt>
                <c:pt idx="25">
                  <c:v>0.5208333333333337</c:v>
                </c:pt>
                <c:pt idx="26">
                  <c:v>0.54166666666666652</c:v>
                </c:pt>
                <c:pt idx="27">
                  <c:v>0.5625</c:v>
                </c:pt>
                <c:pt idx="28">
                  <c:v>0.58333333333333359</c:v>
                </c:pt>
                <c:pt idx="29">
                  <c:v>0.60416666666666652</c:v>
                </c:pt>
                <c:pt idx="30">
                  <c:v>0.62500000000000311</c:v>
                </c:pt>
                <c:pt idx="31">
                  <c:v>0.64583333333333726</c:v>
                </c:pt>
                <c:pt idx="32">
                  <c:v>0.66666666666666663</c:v>
                </c:pt>
                <c:pt idx="33">
                  <c:v>0.68750000000000022</c:v>
                </c:pt>
                <c:pt idx="34">
                  <c:v>0.7083333333333337</c:v>
                </c:pt>
                <c:pt idx="35">
                  <c:v>0.72916666666666652</c:v>
                </c:pt>
                <c:pt idx="36">
                  <c:v>0.75000000000000311</c:v>
                </c:pt>
                <c:pt idx="37">
                  <c:v>0.77083333333333703</c:v>
                </c:pt>
                <c:pt idx="38">
                  <c:v>0.79166666666666652</c:v>
                </c:pt>
                <c:pt idx="39">
                  <c:v>0.8125</c:v>
                </c:pt>
                <c:pt idx="40">
                  <c:v>0.8333333333333337</c:v>
                </c:pt>
                <c:pt idx="41">
                  <c:v>0.85416666666666652</c:v>
                </c:pt>
                <c:pt idx="42">
                  <c:v>0.87500000000000311</c:v>
                </c:pt>
                <c:pt idx="43">
                  <c:v>0.89583333333333393</c:v>
                </c:pt>
                <c:pt idx="44">
                  <c:v>0.91666666666666652</c:v>
                </c:pt>
                <c:pt idx="45">
                  <c:v>0.9375</c:v>
                </c:pt>
                <c:pt idx="46">
                  <c:v>0.9583333333333337</c:v>
                </c:pt>
                <c:pt idx="47">
                  <c:v>0.9791666666666663</c:v>
                </c:pt>
              </c:numCache>
            </c:numRef>
          </c:cat>
          <c:val>
            <c:numRef>
              <c:f>Trajet_Ens.PAO_dp!$B$2:$B$49</c:f>
              <c:numCache>
                <c:formatCode>General</c:formatCode>
                <c:ptCount val="48"/>
                <c:pt idx="0">
                  <c:v>32746</c:v>
                </c:pt>
                <c:pt idx="1">
                  <c:v>16708</c:v>
                </c:pt>
                <c:pt idx="2">
                  <c:v>34085</c:v>
                </c:pt>
                <c:pt idx="3">
                  <c:v>30729</c:v>
                </c:pt>
                <c:pt idx="4">
                  <c:v>28744</c:v>
                </c:pt>
                <c:pt idx="5">
                  <c:v>33997</c:v>
                </c:pt>
                <c:pt idx="6">
                  <c:v>59738</c:v>
                </c:pt>
                <c:pt idx="7">
                  <c:v>69341</c:v>
                </c:pt>
                <c:pt idx="8">
                  <c:v>114199</c:v>
                </c:pt>
                <c:pt idx="9">
                  <c:v>164561</c:v>
                </c:pt>
                <c:pt idx="10">
                  <c:v>343634</c:v>
                </c:pt>
                <c:pt idx="11">
                  <c:v>478542</c:v>
                </c:pt>
                <c:pt idx="12">
                  <c:v>878135</c:v>
                </c:pt>
                <c:pt idx="13">
                  <c:v>1405710</c:v>
                </c:pt>
                <c:pt idx="14">
                  <c:v>1924571</c:v>
                </c:pt>
                <c:pt idx="15">
                  <c:v>2337125</c:v>
                </c:pt>
                <c:pt idx="16">
                  <c:v>2385265</c:v>
                </c:pt>
                <c:pt idx="17">
                  <c:v>1690438</c:v>
                </c:pt>
                <c:pt idx="18">
                  <c:v>1208558</c:v>
                </c:pt>
                <c:pt idx="19">
                  <c:v>749020</c:v>
                </c:pt>
                <c:pt idx="20">
                  <c:v>732348</c:v>
                </c:pt>
                <c:pt idx="21">
                  <c:v>580685</c:v>
                </c:pt>
                <c:pt idx="22">
                  <c:v>670521</c:v>
                </c:pt>
                <c:pt idx="23">
                  <c:v>593412</c:v>
                </c:pt>
                <c:pt idx="24">
                  <c:v>1330058</c:v>
                </c:pt>
                <c:pt idx="25">
                  <c:v>1412110</c:v>
                </c:pt>
                <c:pt idx="26">
                  <c:v>1381485</c:v>
                </c:pt>
                <c:pt idx="27">
                  <c:v>1211228</c:v>
                </c:pt>
                <c:pt idx="28">
                  <c:v>1473064</c:v>
                </c:pt>
                <c:pt idx="29">
                  <c:v>1146578</c:v>
                </c:pt>
                <c:pt idx="30">
                  <c:v>1128164</c:v>
                </c:pt>
                <c:pt idx="31">
                  <c:v>919157</c:v>
                </c:pt>
                <c:pt idx="32">
                  <c:v>1211014</c:v>
                </c:pt>
                <c:pt idx="33">
                  <c:v>1234187</c:v>
                </c:pt>
                <c:pt idx="34">
                  <c:v>1429054</c:v>
                </c:pt>
                <c:pt idx="35">
                  <c:v>1321094</c:v>
                </c:pt>
                <c:pt idx="36">
                  <c:v>1481464</c:v>
                </c:pt>
                <c:pt idx="37">
                  <c:v>1212749</c:v>
                </c:pt>
                <c:pt idx="38">
                  <c:v>1132654</c:v>
                </c:pt>
                <c:pt idx="39">
                  <c:v>747726</c:v>
                </c:pt>
                <c:pt idx="40">
                  <c:v>680582</c:v>
                </c:pt>
                <c:pt idx="41">
                  <c:v>520497</c:v>
                </c:pt>
                <c:pt idx="42">
                  <c:v>374978</c:v>
                </c:pt>
                <c:pt idx="43">
                  <c:v>243873</c:v>
                </c:pt>
                <c:pt idx="44">
                  <c:v>258658</c:v>
                </c:pt>
                <c:pt idx="45">
                  <c:v>159863</c:v>
                </c:pt>
                <c:pt idx="46">
                  <c:v>150355</c:v>
                </c:pt>
                <c:pt idx="47">
                  <c:v>75452</c:v>
                </c:pt>
              </c:numCache>
            </c:numRef>
          </c:val>
        </c:ser>
        <c:ser>
          <c:idx val="1"/>
          <c:order val="1"/>
          <c:tx>
            <c:strRef>
              <c:f>Trajet_Ens.PAO_dp!$C$1</c:f>
              <c:strCache>
                <c:ptCount val="1"/>
                <c:pt idx="0">
                  <c:v>trajet_marche</c:v>
                </c:pt>
              </c:strCache>
            </c:strRef>
          </c:tx>
          <c:marker>
            <c:symbol val="none"/>
          </c:marker>
          <c:cat>
            <c:numRef>
              <c:f>Trajet_Ens.PAO_dp!$A$2:$A$49</c:f>
              <c:numCache>
                <c:formatCode>hh:mm</c:formatCode>
                <c:ptCount val="48"/>
                <c:pt idx="0">
                  <c:v>0</c:v>
                </c:pt>
                <c:pt idx="1">
                  <c:v>2.0833333333333454E-2</c:v>
                </c:pt>
                <c:pt idx="2">
                  <c:v>4.1666666666666692E-2</c:v>
                </c:pt>
                <c:pt idx="3">
                  <c:v>6.2500000000000028E-2</c:v>
                </c:pt>
                <c:pt idx="4">
                  <c:v>8.3333333333333398E-2</c:v>
                </c:pt>
                <c:pt idx="5">
                  <c:v>0.10416666666666714</c:v>
                </c:pt>
                <c:pt idx="6">
                  <c:v>0.125</c:v>
                </c:pt>
                <c:pt idx="7">
                  <c:v>0.14583333333333426</c:v>
                </c:pt>
                <c:pt idx="8">
                  <c:v>0.16666666666666669</c:v>
                </c:pt>
                <c:pt idx="9">
                  <c:v>0.18750000000000044</c:v>
                </c:pt>
                <c:pt idx="10">
                  <c:v>0.20833333333333426</c:v>
                </c:pt>
                <c:pt idx="11">
                  <c:v>0.22916666666666669</c:v>
                </c:pt>
                <c:pt idx="12">
                  <c:v>0.25</c:v>
                </c:pt>
                <c:pt idx="13">
                  <c:v>0.27083333333333326</c:v>
                </c:pt>
                <c:pt idx="14">
                  <c:v>0.29166666666666857</c:v>
                </c:pt>
                <c:pt idx="15">
                  <c:v>0.3125000000000015</c:v>
                </c:pt>
                <c:pt idx="16">
                  <c:v>0.33333333333333331</c:v>
                </c:pt>
                <c:pt idx="17">
                  <c:v>0.35416666666666857</c:v>
                </c:pt>
                <c:pt idx="18">
                  <c:v>0.3750000000000015</c:v>
                </c:pt>
                <c:pt idx="19">
                  <c:v>0.39583333333333331</c:v>
                </c:pt>
                <c:pt idx="20">
                  <c:v>0.41666666666666857</c:v>
                </c:pt>
                <c:pt idx="21">
                  <c:v>0.4375000000000015</c:v>
                </c:pt>
                <c:pt idx="22">
                  <c:v>0.45833333333333326</c:v>
                </c:pt>
                <c:pt idx="23">
                  <c:v>0.47916666666666857</c:v>
                </c:pt>
                <c:pt idx="24">
                  <c:v>0.5</c:v>
                </c:pt>
                <c:pt idx="25">
                  <c:v>0.5208333333333337</c:v>
                </c:pt>
                <c:pt idx="26">
                  <c:v>0.54166666666666652</c:v>
                </c:pt>
                <c:pt idx="27">
                  <c:v>0.5625</c:v>
                </c:pt>
                <c:pt idx="28">
                  <c:v>0.58333333333333359</c:v>
                </c:pt>
                <c:pt idx="29">
                  <c:v>0.60416666666666652</c:v>
                </c:pt>
                <c:pt idx="30">
                  <c:v>0.62500000000000311</c:v>
                </c:pt>
                <c:pt idx="31">
                  <c:v>0.64583333333333726</c:v>
                </c:pt>
                <c:pt idx="32">
                  <c:v>0.66666666666666663</c:v>
                </c:pt>
                <c:pt idx="33">
                  <c:v>0.68750000000000022</c:v>
                </c:pt>
                <c:pt idx="34">
                  <c:v>0.7083333333333337</c:v>
                </c:pt>
                <c:pt idx="35">
                  <c:v>0.72916666666666652</c:v>
                </c:pt>
                <c:pt idx="36">
                  <c:v>0.75000000000000311</c:v>
                </c:pt>
                <c:pt idx="37">
                  <c:v>0.77083333333333703</c:v>
                </c:pt>
                <c:pt idx="38">
                  <c:v>0.79166666666666652</c:v>
                </c:pt>
                <c:pt idx="39">
                  <c:v>0.8125</c:v>
                </c:pt>
                <c:pt idx="40">
                  <c:v>0.8333333333333337</c:v>
                </c:pt>
                <c:pt idx="41">
                  <c:v>0.85416666666666652</c:v>
                </c:pt>
                <c:pt idx="42">
                  <c:v>0.87500000000000311</c:v>
                </c:pt>
                <c:pt idx="43">
                  <c:v>0.89583333333333393</c:v>
                </c:pt>
                <c:pt idx="44">
                  <c:v>0.91666666666666652</c:v>
                </c:pt>
                <c:pt idx="45">
                  <c:v>0.9375</c:v>
                </c:pt>
                <c:pt idx="46">
                  <c:v>0.9583333333333337</c:v>
                </c:pt>
                <c:pt idx="47">
                  <c:v>0.9791666666666663</c:v>
                </c:pt>
              </c:numCache>
            </c:numRef>
          </c:cat>
          <c:val>
            <c:numRef>
              <c:f>Trajet_Ens.PAO_dp!$C$2:$C$49</c:f>
              <c:numCache>
                <c:formatCode>General</c:formatCode>
                <c:ptCount val="48"/>
                <c:pt idx="0">
                  <c:v>13805</c:v>
                </c:pt>
                <c:pt idx="1">
                  <c:v>2504</c:v>
                </c:pt>
                <c:pt idx="2">
                  <c:v>12278</c:v>
                </c:pt>
                <c:pt idx="3">
                  <c:v>17931</c:v>
                </c:pt>
                <c:pt idx="4">
                  <c:v>12714</c:v>
                </c:pt>
                <c:pt idx="5">
                  <c:v>16750</c:v>
                </c:pt>
                <c:pt idx="6">
                  <c:v>27875</c:v>
                </c:pt>
                <c:pt idx="7">
                  <c:v>31572</c:v>
                </c:pt>
                <c:pt idx="8">
                  <c:v>54810</c:v>
                </c:pt>
                <c:pt idx="9">
                  <c:v>87376</c:v>
                </c:pt>
                <c:pt idx="10">
                  <c:v>197748</c:v>
                </c:pt>
                <c:pt idx="11">
                  <c:v>265303</c:v>
                </c:pt>
                <c:pt idx="12">
                  <c:v>507317</c:v>
                </c:pt>
                <c:pt idx="13">
                  <c:v>848415</c:v>
                </c:pt>
                <c:pt idx="14">
                  <c:v>1175259</c:v>
                </c:pt>
                <c:pt idx="15">
                  <c:v>1443179</c:v>
                </c:pt>
                <c:pt idx="16">
                  <c:v>1460096</c:v>
                </c:pt>
                <c:pt idx="17">
                  <c:v>1048815</c:v>
                </c:pt>
                <c:pt idx="18">
                  <c:v>832173</c:v>
                </c:pt>
                <c:pt idx="19">
                  <c:v>533081</c:v>
                </c:pt>
                <c:pt idx="20">
                  <c:v>533748</c:v>
                </c:pt>
                <c:pt idx="21">
                  <c:v>424771</c:v>
                </c:pt>
                <c:pt idx="22">
                  <c:v>465073</c:v>
                </c:pt>
                <c:pt idx="23">
                  <c:v>409056</c:v>
                </c:pt>
                <c:pt idx="24">
                  <c:v>869565</c:v>
                </c:pt>
                <c:pt idx="25">
                  <c:v>962103</c:v>
                </c:pt>
                <c:pt idx="26">
                  <c:v>913606</c:v>
                </c:pt>
                <c:pt idx="27">
                  <c:v>810988</c:v>
                </c:pt>
                <c:pt idx="28">
                  <c:v>960092</c:v>
                </c:pt>
                <c:pt idx="29">
                  <c:v>712963</c:v>
                </c:pt>
                <c:pt idx="30">
                  <c:v>735460</c:v>
                </c:pt>
                <c:pt idx="31">
                  <c:v>658812</c:v>
                </c:pt>
                <c:pt idx="32">
                  <c:v>881159</c:v>
                </c:pt>
                <c:pt idx="33">
                  <c:v>868167</c:v>
                </c:pt>
                <c:pt idx="34">
                  <c:v>995198</c:v>
                </c:pt>
                <c:pt idx="35">
                  <c:v>958931</c:v>
                </c:pt>
                <c:pt idx="36">
                  <c:v>1030549</c:v>
                </c:pt>
                <c:pt idx="37">
                  <c:v>786737</c:v>
                </c:pt>
                <c:pt idx="38">
                  <c:v>787007</c:v>
                </c:pt>
                <c:pt idx="39">
                  <c:v>531501</c:v>
                </c:pt>
                <c:pt idx="40">
                  <c:v>472249</c:v>
                </c:pt>
                <c:pt idx="41">
                  <c:v>373406</c:v>
                </c:pt>
                <c:pt idx="42">
                  <c:v>248895</c:v>
                </c:pt>
                <c:pt idx="43">
                  <c:v>152879</c:v>
                </c:pt>
                <c:pt idx="44">
                  <c:v>182881</c:v>
                </c:pt>
                <c:pt idx="45">
                  <c:v>105143</c:v>
                </c:pt>
                <c:pt idx="46">
                  <c:v>85665</c:v>
                </c:pt>
                <c:pt idx="47">
                  <c:v>53729</c:v>
                </c:pt>
              </c:numCache>
            </c:numRef>
          </c:val>
        </c:ser>
        <c:ser>
          <c:idx val="2"/>
          <c:order val="2"/>
          <c:tx>
            <c:strRef>
              <c:f>Trajet_Ens.PAO_dp!$D$1</c:f>
              <c:strCache>
                <c:ptCount val="1"/>
                <c:pt idx="0">
                  <c:v>trajet_transport_privé</c:v>
                </c:pt>
              </c:strCache>
            </c:strRef>
          </c:tx>
          <c:marker>
            <c:symbol val="none"/>
          </c:marker>
          <c:cat>
            <c:numRef>
              <c:f>Trajet_Ens.PAO_dp!$A$2:$A$49</c:f>
              <c:numCache>
                <c:formatCode>hh:mm</c:formatCode>
                <c:ptCount val="48"/>
                <c:pt idx="0">
                  <c:v>0</c:v>
                </c:pt>
                <c:pt idx="1">
                  <c:v>2.0833333333333454E-2</c:v>
                </c:pt>
                <c:pt idx="2">
                  <c:v>4.1666666666666692E-2</c:v>
                </c:pt>
                <c:pt idx="3">
                  <c:v>6.2500000000000028E-2</c:v>
                </c:pt>
                <c:pt idx="4">
                  <c:v>8.3333333333333398E-2</c:v>
                </c:pt>
                <c:pt idx="5">
                  <c:v>0.10416666666666714</c:v>
                </c:pt>
                <c:pt idx="6">
                  <c:v>0.125</c:v>
                </c:pt>
                <c:pt idx="7">
                  <c:v>0.14583333333333426</c:v>
                </c:pt>
                <c:pt idx="8">
                  <c:v>0.16666666666666669</c:v>
                </c:pt>
                <c:pt idx="9">
                  <c:v>0.18750000000000044</c:v>
                </c:pt>
                <c:pt idx="10">
                  <c:v>0.20833333333333426</c:v>
                </c:pt>
                <c:pt idx="11">
                  <c:v>0.22916666666666669</c:v>
                </c:pt>
                <c:pt idx="12">
                  <c:v>0.25</c:v>
                </c:pt>
                <c:pt idx="13">
                  <c:v>0.27083333333333326</c:v>
                </c:pt>
                <c:pt idx="14">
                  <c:v>0.29166666666666857</c:v>
                </c:pt>
                <c:pt idx="15">
                  <c:v>0.3125000000000015</c:v>
                </c:pt>
                <c:pt idx="16">
                  <c:v>0.33333333333333331</c:v>
                </c:pt>
                <c:pt idx="17">
                  <c:v>0.35416666666666857</c:v>
                </c:pt>
                <c:pt idx="18">
                  <c:v>0.3750000000000015</c:v>
                </c:pt>
                <c:pt idx="19">
                  <c:v>0.39583333333333331</c:v>
                </c:pt>
                <c:pt idx="20">
                  <c:v>0.41666666666666857</c:v>
                </c:pt>
                <c:pt idx="21">
                  <c:v>0.4375000000000015</c:v>
                </c:pt>
                <c:pt idx="22">
                  <c:v>0.45833333333333326</c:v>
                </c:pt>
                <c:pt idx="23">
                  <c:v>0.47916666666666857</c:v>
                </c:pt>
                <c:pt idx="24">
                  <c:v>0.5</c:v>
                </c:pt>
                <c:pt idx="25">
                  <c:v>0.5208333333333337</c:v>
                </c:pt>
                <c:pt idx="26">
                  <c:v>0.54166666666666652</c:v>
                </c:pt>
                <c:pt idx="27">
                  <c:v>0.5625</c:v>
                </c:pt>
                <c:pt idx="28">
                  <c:v>0.58333333333333359</c:v>
                </c:pt>
                <c:pt idx="29">
                  <c:v>0.60416666666666652</c:v>
                </c:pt>
                <c:pt idx="30">
                  <c:v>0.62500000000000311</c:v>
                </c:pt>
                <c:pt idx="31">
                  <c:v>0.64583333333333726</c:v>
                </c:pt>
                <c:pt idx="32">
                  <c:v>0.66666666666666663</c:v>
                </c:pt>
                <c:pt idx="33">
                  <c:v>0.68750000000000022</c:v>
                </c:pt>
                <c:pt idx="34">
                  <c:v>0.7083333333333337</c:v>
                </c:pt>
                <c:pt idx="35">
                  <c:v>0.72916666666666652</c:v>
                </c:pt>
                <c:pt idx="36">
                  <c:v>0.75000000000000311</c:v>
                </c:pt>
                <c:pt idx="37">
                  <c:v>0.77083333333333703</c:v>
                </c:pt>
                <c:pt idx="38">
                  <c:v>0.79166666666666652</c:v>
                </c:pt>
                <c:pt idx="39">
                  <c:v>0.8125</c:v>
                </c:pt>
                <c:pt idx="40">
                  <c:v>0.8333333333333337</c:v>
                </c:pt>
                <c:pt idx="41">
                  <c:v>0.85416666666666652</c:v>
                </c:pt>
                <c:pt idx="42">
                  <c:v>0.87500000000000311</c:v>
                </c:pt>
                <c:pt idx="43">
                  <c:v>0.89583333333333393</c:v>
                </c:pt>
                <c:pt idx="44">
                  <c:v>0.91666666666666652</c:v>
                </c:pt>
                <c:pt idx="45">
                  <c:v>0.9375</c:v>
                </c:pt>
                <c:pt idx="46">
                  <c:v>0.9583333333333337</c:v>
                </c:pt>
                <c:pt idx="47">
                  <c:v>0.9791666666666663</c:v>
                </c:pt>
              </c:numCache>
            </c:numRef>
          </c:cat>
          <c:val>
            <c:numRef>
              <c:f>Trajet_Ens.PAO_dp!$D$2:$D$49</c:f>
              <c:numCache>
                <c:formatCode>General</c:formatCode>
                <c:ptCount val="48"/>
                <c:pt idx="0">
                  <c:v>12706</c:v>
                </c:pt>
                <c:pt idx="1">
                  <c:v>9863</c:v>
                </c:pt>
                <c:pt idx="2">
                  <c:v>8073</c:v>
                </c:pt>
                <c:pt idx="3">
                  <c:v>4380</c:v>
                </c:pt>
                <c:pt idx="4">
                  <c:v>7855</c:v>
                </c:pt>
                <c:pt idx="5">
                  <c:v>5288</c:v>
                </c:pt>
                <c:pt idx="6">
                  <c:v>10643</c:v>
                </c:pt>
                <c:pt idx="7">
                  <c:v>17514</c:v>
                </c:pt>
                <c:pt idx="8">
                  <c:v>29991</c:v>
                </c:pt>
                <c:pt idx="9">
                  <c:v>38565</c:v>
                </c:pt>
                <c:pt idx="10">
                  <c:v>88652</c:v>
                </c:pt>
                <c:pt idx="11">
                  <c:v>122513</c:v>
                </c:pt>
                <c:pt idx="12">
                  <c:v>227177</c:v>
                </c:pt>
                <c:pt idx="13">
                  <c:v>365371</c:v>
                </c:pt>
                <c:pt idx="14">
                  <c:v>460994</c:v>
                </c:pt>
                <c:pt idx="15">
                  <c:v>597540</c:v>
                </c:pt>
                <c:pt idx="16">
                  <c:v>661108</c:v>
                </c:pt>
                <c:pt idx="17">
                  <c:v>451215</c:v>
                </c:pt>
                <c:pt idx="18">
                  <c:v>257649</c:v>
                </c:pt>
                <c:pt idx="19">
                  <c:v>138919</c:v>
                </c:pt>
                <c:pt idx="20">
                  <c:v>105740</c:v>
                </c:pt>
                <c:pt idx="21">
                  <c:v>70800</c:v>
                </c:pt>
                <c:pt idx="22">
                  <c:v>96537</c:v>
                </c:pt>
                <c:pt idx="23">
                  <c:v>106987</c:v>
                </c:pt>
                <c:pt idx="24">
                  <c:v>338714</c:v>
                </c:pt>
                <c:pt idx="25">
                  <c:v>347285</c:v>
                </c:pt>
                <c:pt idx="26">
                  <c:v>353598</c:v>
                </c:pt>
                <c:pt idx="27">
                  <c:v>311089</c:v>
                </c:pt>
                <c:pt idx="28">
                  <c:v>395180</c:v>
                </c:pt>
                <c:pt idx="29">
                  <c:v>330496</c:v>
                </c:pt>
                <c:pt idx="30">
                  <c:v>287131</c:v>
                </c:pt>
                <c:pt idx="31">
                  <c:v>161746</c:v>
                </c:pt>
                <c:pt idx="32">
                  <c:v>221256</c:v>
                </c:pt>
                <c:pt idx="33">
                  <c:v>248675</c:v>
                </c:pt>
                <c:pt idx="34">
                  <c:v>282823</c:v>
                </c:pt>
                <c:pt idx="35">
                  <c:v>231558</c:v>
                </c:pt>
                <c:pt idx="36">
                  <c:v>292208</c:v>
                </c:pt>
                <c:pt idx="37">
                  <c:v>271069</c:v>
                </c:pt>
                <c:pt idx="38">
                  <c:v>247541</c:v>
                </c:pt>
                <c:pt idx="39">
                  <c:v>149070</c:v>
                </c:pt>
                <c:pt idx="40">
                  <c:v>144746</c:v>
                </c:pt>
                <c:pt idx="41">
                  <c:v>98268</c:v>
                </c:pt>
                <c:pt idx="42">
                  <c:v>97248</c:v>
                </c:pt>
                <c:pt idx="43">
                  <c:v>60900</c:v>
                </c:pt>
                <c:pt idx="44">
                  <c:v>45478</c:v>
                </c:pt>
                <c:pt idx="45">
                  <c:v>42254</c:v>
                </c:pt>
                <c:pt idx="46">
                  <c:v>44448</c:v>
                </c:pt>
                <c:pt idx="47">
                  <c:v>17660</c:v>
                </c:pt>
              </c:numCache>
            </c:numRef>
          </c:val>
        </c:ser>
        <c:ser>
          <c:idx val="3"/>
          <c:order val="3"/>
          <c:tx>
            <c:strRef>
              <c:f>Trajet_Ens.PAO_dp!$E$1</c:f>
              <c:strCache>
                <c:ptCount val="1"/>
                <c:pt idx="0">
                  <c:v>trajet_transsport_commun</c:v>
                </c:pt>
              </c:strCache>
            </c:strRef>
          </c:tx>
          <c:marker>
            <c:symbol val="none"/>
          </c:marker>
          <c:cat>
            <c:numRef>
              <c:f>Trajet_Ens.PAO_dp!$A$2:$A$49</c:f>
              <c:numCache>
                <c:formatCode>hh:mm</c:formatCode>
                <c:ptCount val="48"/>
                <c:pt idx="0">
                  <c:v>0</c:v>
                </c:pt>
                <c:pt idx="1">
                  <c:v>2.0833333333333454E-2</c:v>
                </c:pt>
                <c:pt idx="2">
                  <c:v>4.1666666666666692E-2</c:v>
                </c:pt>
                <c:pt idx="3">
                  <c:v>6.2500000000000028E-2</c:v>
                </c:pt>
                <c:pt idx="4">
                  <c:v>8.3333333333333398E-2</c:v>
                </c:pt>
                <c:pt idx="5">
                  <c:v>0.10416666666666714</c:v>
                </c:pt>
                <c:pt idx="6">
                  <c:v>0.125</c:v>
                </c:pt>
                <c:pt idx="7">
                  <c:v>0.14583333333333426</c:v>
                </c:pt>
                <c:pt idx="8">
                  <c:v>0.16666666666666669</c:v>
                </c:pt>
                <c:pt idx="9">
                  <c:v>0.18750000000000044</c:v>
                </c:pt>
                <c:pt idx="10">
                  <c:v>0.20833333333333426</c:v>
                </c:pt>
                <c:pt idx="11">
                  <c:v>0.22916666666666669</c:v>
                </c:pt>
                <c:pt idx="12">
                  <c:v>0.25</c:v>
                </c:pt>
                <c:pt idx="13">
                  <c:v>0.27083333333333326</c:v>
                </c:pt>
                <c:pt idx="14">
                  <c:v>0.29166666666666857</c:v>
                </c:pt>
                <c:pt idx="15">
                  <c:v>0.3125000000000015</c:v>
                </c:pt>
                <c:pt idx="16">
                  <c:v>0.33333333333333331</c:v>
                </c:pt>
                <c:pt idx="17">
                  <c:v>0.35416666666666857</c:v>
                </c:pt>
                <c:pt idx="18">
                  <c:v>0.3750000000000015</c:v>
                </c:pt>
                <c:pt idx="19">
                  <c:v>0.39583333333333331</c:v>
                </c:pt>
                <c:pt idx="20">
                  <c:v>0.41666666666666857</c:v>
                </c:pt>
                <c:pt idx="21">
                  <c:v>0.4375000000000015</c:v>
                </c:pt>
                <c:pt idx="22">
                  <c:v>0.45833333333333326</c:v>
                </c:pt>
                <c:pt idx="23">
                  <c:v>0.47916666666666857</c:v>
                </c:pt>
                <c:pt idx="24">
                  <c:v>0.5</c:v>
                </c:pt>
                <c:pt idx="25">
                  <c:v>0.5208333333333337</c:v>
                </c:pt>
                <c:pt idx="26">
                  <c:v>0.54166666666666652</c:v>
                </c:pt>
                <c:pt idx="27">
                  <c:v>0.5625</c:v>
                </c:pt>
                <c:pt idx="28">
                  <c:v>0.58333333333333359</c:v>
                </c:pt>
                <c:pt idx="29">
                  <c:v>0.60416666666666652</c:v>
                </c:pt>
                <c:pt idx="30">
                  <c:v>0.62500000000000311</c:v>
                </c:pt>
                <c:pt idx="31">
                  <c:v>0.64583333333333726</c:v>
                </c:pt>
                <c:pt idx="32">
                  <c:v>0.66666666666666663</c:v>
                </c:pt>
                <c:pt idx="33">
                  <c:v>0.68750000000000022</c:v>
                </c:pt>
                <c:pt idx="34">
                  <c:v>0.7083333333333337</c:v>
                </c:pt>
                <c:pt idx="35">
                  <c:v>0.72916666666666652</c:v>
                </c:pt>
                <c:pt idx="36">
                  <c:v>0.75000000000000311</c:v>
                </c:pt>
                <c:pt idx="37">
                  <c:v>0.77083333333333703</c:v>
                </c:pt>
                <c:pt idx="38">
                  <c:v>0.79166666666666652</c:v>
                </c:pt>
                <c:pt idx="39">
                  <c:v>0.8125</c:v>
                </c:pt>
                <c:pt idx="40">
                  <c:v>0.8333333333333337</c:v>
                </c:pt>
                <c:pt idx="41">
                  <c:v>0.85416666666666652</c:v>
                </c:pt>
                <c:pt idx="42">
                  <c:v>0.87500000000000311</c:v>
                </c:pt>
                <c:pt idx="43">
                  <c:v>0.89583333333333393</c:v>
                </c:pt>
                <c:pt idx="44">
                  <c:v>0.91666666666666652</c:v>
                </c:pt>
                <c:pt idx="45">
                  <c:v>0.9375</c:v>
                </c:pt>
                <c:pt idx="46">
                  <c:v>0.9583333333333337</c:v>
                </c:pt>
                <c:pt idx="47">
                  <c:v>0.9791666666666663</c:v>
                </c:pt>
              </c:numCache>
            </c:numRef>
          </c:cat>
          <c:val>
            <c:numRef>
              <c:f>Trajet_Ens.PAO_dp!$E$2:$E$49</c:f>
              <c:numCache>
                <c:formatCode>General</c:formatCode>
                <c:ptCount val="48"/>
                <c:pt idx="0">
                  <c:v>6235</c:v>
                </c:pt>
                <c:pt idx="1">
                  <c:v>4341</c:v>
                </c:pt>
                <c:pt idx="2">
                  <c:v>12188</c:v>
                </c:pt>
                <c:pt idx="3">
                  <c:v>12061</c:v>
                </c:pt>
                <c:pt idx="4">
                  <c:v>7412</c:v>
                </c:pt>
                <c:pt idx="5">
                  <c:v>15547</c:v>
                </c:pt>
                <c:pt idx="6">
                  <c:v>22666</c:v>
                </c:pt>
                <c:pt idx="7">
                  <c:v>30428</c:v>
                </c:pt>
                <c:pt idx="8">
                  <c:v>37900</c:v>
                </c:pt>
                <c:pt idx="9">
                  <c:v>45493</c:v>
                </c:pt>
                <c:pt idx="10">
                  <c:v>71848</c:v>
                </c:pt>
                <c:pt idx="11">
                  <c:v>125867</c:v>
                </c:pt>
                <c:pt idx="12">
                  <c:v>196582</c:v>
                </c:pt>
                <c:pt idx="13">
                  <c:v>340330</c:v>
                </c:pt>
                <c:pt idx="14">
                  <c:v>403452</c:v>
                </c:pt>
                <c:pt idx="15">
                  <c:v>479796</c:v>
                </c:pt>
                <c:pt idx="16">
                  <c:v>394275</c:v>
                </c:pt>
                <c:pt idx="17">
                  <c:v>216223</c:v>
                </c:pt>
                <c:pt idx="18">
                  <c:v>130290</c:v>
                </c:pt>
                <c:pt idx="19">
                  <c:v>83485</c:v>
                </c:pt>
                <c:pt idx="20">
                  <c:v>76030</c:v>
                </c:pt>
                <c:pt idx="21">
                  <c:v>49611</c:v>
                </c:pt>
                <c:pt idx="22">
                  <c:v>60398</c:v>
                </c:pt>
                <c:pt idx="23">
                  <c:v>61229</c:v>
                </c:pt>
                <c:pt idx="24">
                  <c:v>112606</c:v>
                </c:pt>
                <c:pt idx="25">
                  <c:v>122924</c:v>
                </c:pt>
                <c:pt idx="26">
                  <c:v>124867</c:v>
                </c:pt>
                <c:pt idx="27">
                  <c:v>100586</c:v>
                </c:pt>
                <c:pt idx="28">
                  <c:v>153280</c:v>
                </c:pt>
                <c:pt idx="29">
                  <c:v>125033</c:v>
                </c:pt>
                <c:pt idx="30">
                  <c:v>133870</c:v>
                </c:pt>
                <c:pt idx="31">
                  <c:v>111285</c:v>
                </c:pt>
                <c:pt idx="32">
                  <c:v>154514</c:v>
                </c:pt>
                <c:pt idx="33">
                  <c:v>174219</c:v>
                </c:pt>
                <c:pt idx="34">
                  <c:v>206180</c:v>
                </c:pt>
                <c:pt idx="35">
                  <c:v>185173</c:v>
                </c:pt>
                <c:pt idx="36">
                  <c:v>225995</c:v>
                </c:pt>
                <c:pt idx="37">
                  <c:v>234050</c:v>
                </c:pt>
                <c:pt idx="38">
                  <c:v>174357</c:v>
                </c:pt>
                <c:pt idx="39">
                  <c:v>99013</c:v>
                </c:pt>
                <c:pt idx="40">
                  <c:v>94357</c:v>
                </c:pt>
                <c:pt idx="41">
                  <c:v>59302</c:v>
                </c:pt>
                <c:pt idx="42">
                  <c:v>57354</c:v>
                </c:pt>
                <c:pt idx="43">
                  <c:v>50231</c:v>
                </c:pt>
                <c:pt idx="44">
                  <c:v>55095</c:v>
                </c:pt>
                <c:pt idx="45">
                  <c:v>32562</c:v>
                </c:pt>
                <c:pt idx="46">
                  <c:v>34406</c:v>
                </c:pt>
                <c:pt idx="47">
                  <c:v>12005</c:v>
                </c:pt>
              </c:numCache>
            </c:numRef>
          </c:val>
        </c:ser>
        <c:marker val="1"/>
        <c:axId val="71594752"/>
        <c:axId val="71596288"/>
      </c:lineChart>
      <c:catAx>
        <c:axId val="71594752"/>
        <c:scaling>
          <c:orientation val="minMax"/>
        </c:scaling>
        <c:axPos val="b"/>
        <c:numFmt formatCode="hh:mm" sourceLinked="1"/>
        <c:majorTickMark val="none"/>
        <c:tickLblPos val="nextTo"/>
        <c:txPr>
          <a:bodyPr/>
          <a:lstStyle/>
          <a:p>
            <a:pPr>
              <a:defRPr b="1"/>
            </a:pPr>
            <a:endParaRPr lang="fr-FR"/>
          </a:p>
        </c:txPr>
        <c:crossAx val="71596288"/>
        <c:crosses val="autoZero"/>
        <c:auto val="1"/>
        <c:lblAlgn val="ctr"/>
        <c:lblOffset val="100"/>
      </c:catAx>
      <c:valAx>
        <c:axId val="71596288"/>
        <c:scaling>
          <c:orientation val="minMax"/>
        </c:scaling>
        <c:axPos val="l"/>
        <c:majorGridlines/>
        <c:numFmt formatCode="General" sourceLinked="1"/>
        <c:majorTickMark val="none"/>
        <c:tickLblPos val="nextTo"/>
        <c:spPr>
          <a:ln w="9525">
            <a:noFill/>
          </a:ln>
        </c:spPr>
        <c:txPr>
          <a:bodyPr/>
          <a:lstStyle/>
          <a:p>
            <a:pPr>
              <a:defRPr b="1"/>
            </a:pPr>
            <a:endParaRPr lang="fr-FR"/>
          </a:p>
        </c:txPr>
        <c:crossAx val="71594752"/>
        <c:crosses val="autoZero"/>
        <c:crossBetween val="between"/>
        <c:dispUnits>
          <c:builtInUnit val="millions"/>
          <c:dispUnitsLbl>
            <c:layout>
              <c:manualLayout>
                <c:xMode val="edge"/>
                <c:yMode val="edge"/>
                <c:x val="6.2131096613855363E-3"/>
                <c:y val="0.41602082043115396"/>
              </c:manualLayout>
            </c:layout>
          </c:dispUnitsLbl>
        </c:dispUnits>
      </c:valAx>
    </c:plotArea>
    <c:legend>
      <c:legendPos val="b"/>
    </c:legend>
    <c:plotVisOnly val="1"/>
    <c:dispBlanksAs val="gap"/>
  </c:chart>
  <c:externalData r:id="rId2"/>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fr-FR"/>
  <c:clrMapOvr bg1="lt1" tx1="dk1" bg2="lt2" tx2="dk2" accent1="accent1" accent2="accent2" accent3="accent3" accent4="accent4" accent5="accent5" accent6="accent6" hlink="hlink" folHlink="folHlink"/>
  <c:chart>
    <c:title>
      <c:tx>
        <c:rich>
          <a:bodyPr/>
          <a:lstStyle/>
          <a:p>
            <a:pPr>
              <a:defRPr/>
            </a:pPr>
            <a:r>
              <a:rPr lang="fr-FR" sz="1400" dirty="0" smtClean="0"/>
              <a:t>Population </a:t>
            </a:r>
            <a:r>
              <a:rPr lang="fr-FR" sz="1400" dirty="0"/>
              <a:t>citadine active occupée du Grand  Casablanca âgée de 15 ans et plus selon le temps de déplacement professionnel et le moyen utilisé</a:t>
            </a:r>
          </a:p>
        </c:rich>
      </c:tx>
    </c:title>
    <c:plotArea>
      <c:layout/>
      <c:lineChart>
        <c:grouping val="standard"/>
        <c:ser>
          <c:idx val="0"/>
          <c:order val="0"/>
          <c:tx>
            <c:strRef>
              <c:f>'Trajet_Casa_urbain PAO_dp'!$B$1</c:f>
              <c:strCache>
                <c:ptCount val="1"/>
                <c:pt idx="0">
                  <c:v>trajet</c:v>
                </c:pt>
              </c:strCache>
            </c:strRef>
          </c:tx>
          <c:marker>
            <c:symbol val="none"/>
          </c:marker>
          <c:dLbls>
            <c:dLbl>
              <c:idx val="16"/>
              <c:tx>
                <c:rich>
                  <a:bodyPr/>
                  <a:lstStyle/>
                  <a:p>
                    <a:r>
                      <a:rPr lang="en-US"/>
                      <a:t>393</a:t>
                    </a:r>
                  </a:p>
                </c:rich>
              </c:tx>
              <c:showVal val="1"/>
            </c:dLbl>
            <c:dLbl>
              <c:idx val="28"/>
              <c:tx>
                <c:rich>
                  <a:bodyPr/>
                  <a:lstStyle/>
                  <a:p>
                    <a:r>
                      <a:rPr lang="en-US"/>
                      <a:t>190</a:t>
                    </a:r>
                  </a:p>
                </c:rich>
              </c:tx>
              <c:showVal val="1"/>
            </c:dLbl>
            <c:dLbl>
              <c:idx val="38"/>
              <c:tx>
                <c:rich>
                  <a:bodyPr/>
                  <a:lstStyle/>
                  <a:p>
                    <a:r>
                      <a:rPr lang="en-US"/>
                      <a:t>172</a:t>
                    </a:r>
                  </a:p>
                </c:rich>
              </c:tx>
              <c:showVal val="1"/>
            </c:dLbl>
            <c:delete val="1"/>
          </c:dLbls>
          <c:cat>
            <c:numRef>
              <c:f>'Trajet_Casa_urbain PAO_dp'!$A$2:$A$49</c:f>
              <c:numCache>
                <c:formatCode>hh:mm</c:formatCode>
                <c:ptCount val="48"/>
                <c:pt idx="0">
                  <c:v>0</c:v>
                </c:pt>
                <c:pt idx="1">
                  <c:v>2.0833333333333412E-2</c:v>
                </c:pt>
                <c:pt idx="2">
                  <c:v>4.1666666666666664E-2</c:v>
                </c:pt>
                <c:pt idx="3">
                  <c:v>6.25E-2</c:v>
                </c:pt>
                <c:pt idx="4">
                  <c:v>8.3333333333333343E-2</c:v>
                </c:pt>
                <c:pt idx="5">
                  <c:v>0.10416666666666713</c:v>
                </c:pt>
                <c:pt idx="6">
                  <c:v>0.125</c:v>
                </c:pt>
                <c:pt idx="7">
                  <c:v>0.14583333333333423</c:v>
                </c:pt>
                <c:pt idx="8">
                  <c:v>0.16666666666666666</c:v>
                </c:pt>
                <c:pt idx="9">
                  <c:v>0.18750000000000044</c:v>
                </c:pt>
                <c:pt idx="10">
                  <c:v>0.20833333333333423</c:v>
                </c:pt>
                <c:pt idx="11">
                  <c:v>0.22916666666666666</c:v>
                </c:pt>
                <c:pt idx="12">
                  <c:v>0.25</c:v>
                </c:pt>
                <c:pt idx="13">
                  <c:v>0.27083333333333326</c:v>
                </c:pt>
                <c:pt idx="14">
                  <c:v>0.29166666666666852</c:v>
                </c:pt>
                <c:pt idx="15">
                  <c:v>0.31250000000000144</c:v>
                </c:pt>
                <c:pt idx="16">
                  <c:v>0.33333333333333331</c:v>
                </c:pt>
                <c:pt idx="17">
                  <c:v>0.35416666666666852</c:v>
                </c:pt>
                <c:pt idx="18">
                  <c:v>0.37500000000000144</c:v>
                </c:pt>
                <c:pt idx="19">
                  <c:v>0.39583333333333331</c:v>
                </c:pt>
                <c:pt idx="20">
                  <c:v>0.41666666666666852</c:v>
                </c:pt>
                <c:pt idx="21">
                  <c:v>0.43750000000000144</c:v>
                </c:pt>
                <c:pt idx="22">
                  <c:v>0.45833333333333326</c:v>
                </c:pt>
                <c:pt idx="23">
                  <c:v>0.47916666666666852</c:v>
                </c:pt>
                <c:pt idx="24">
                  <c:v>0.5</c:v>
                </c:pt>
                <c:pt idx="25">
                  <c:v>0.5208333333333337</c:v>
                </c:pt>
                <c:pt idx="26">
                  <c:v>0.54166666666666652</c:v>
                </c:pt>
                <c:pt idx="27">
                  <c:v>0.5625</c:v>
                </c:pt>
                <c:pt idx="28">
                  <c:v>0.58333333333333337</c:v>
                </c:pt>
                <c:pt idx="29">
                  <c:v>0.60416666666666652</c:v>
                </c:pt>
                <c:pt idx="30">
                  <c:v>0.625000000000003</c:v>
                </c:pt>
                <c:pt idx="31">
                  <c:v>0.64583333333333715</c:v>
                </c:pt>
                <c:pt idx="32">
                  <c:v>0.66666666666666663</c:v>
                </c:pt>
                <c:pt idx="33">
                  <c:v>0.6875</c:v>
                </c:pt>
                <c:pt idx="34">
                  <c:v>0.7083333333333337</c:v>
                </c:pt>
                <c:pt idx="35">
                  <c:v>0.72916666666666652</c:v>
                </c:pt>
                <c:pt idx="36">
                  <c:v>0.750000000000003</c:v>
                </c:pt>
                <c:pt idx="37">
                  <c:v>0.77083333333333715</c:v>
                </c:pt>
                <c:pt idx="38">
                  <c:v>0.79166666666666652</c:v>
                </c:pt>
                <c:pt idx="39">
                  <c:v>0.8125</c:v>
                </c:pt>
                <c:pt idx="40">
                  <c:v>0.8333333333333337</c:v>
                </c:pt>
                <c:pt idx="41">
                  <c:v>0.85416666666666652</c:v>
                </c:pt>
                <c:pt idx="42">
                  <c:v>0.875000000000003</c:v>
                </c:pt>
                <c:pt idx="43">
                  <c:v>0.8958333333333337</c:v>
                </c:pt>
                <c:pt idx="44">
                  <c:v>0.91666666666666652</c:v>
                </c:pt>
                <c:pt idx="45">
                  <c:v>0.9375</c:v>
                </c:pt>
                <c:pt idx="46">
                  <c:v>0.9583333333333337</c:v>
                </c:pt>
                <c:pt idx="47">
                  <c:v>0.97916666666666652</c:v>
                </c:pt>
              </c:numCache>
            </c:numRef>
          </c:cat>
          <c:val>
            <c:numRef>
              <c:f>'Trajet_Casa_urbain PAO_dp'!$B$2:$B$49</c:f>
              <c:numCache>
                <c:formatCode>General</c:formatCode>
                <c:ptCount val="48"/>
                <c:pt idx="0">
                  <c:v>4084</c:v>
                </c:pt>
                <c:pt idx="1">
                  <c:v>2982</c:v>
                </c:pt>
                <c:pt idx="2">
                  <c:v>4439</c:v>
                </c:pt>
                <c:pt idx="3">
                  <c:v>2052</c:v>
                </c:pt>
                <c:pt idx="4">
                  <c:v>5441</c:v>
                </c:pt>
                <c:pt idx="5">
                  <c:v>882</c:v>
                </c:pt>
                <c:pt idx="6">
                  <c:v>1858</c:v>
                </c:pt>
                <c:pt idx="7">
                  <c:v>6837</c:v>
                </c:pt>
                <c:pt idx="8">
                  <c:v>3508</c:v>
                </c:pt>
                <c:pt idx="9">
                  <c:v>6703</c:v>
                </c:pt>
                <c:pt idx="10">
                  <c:v>16742</c:v>
                </c:pt>
                <c:pt idx="11">
                  <c:v>28718</c:v>
                </c:pt>
                <c:pt idx="12">
                  <c:v>70874</c:v>
                </c:pt>
                <c:pt idx="13">
                  <c:v>116405</c:v>
                </c:pt>
                <c:pt idx="14">
                  <c:v>225155</c:v>
                </c:pt>
                <c:pt idx="15">
                  <c:v>333029</c:v>
                </c:pt>
                <c:pt idx="16">
                  <c:v>393060</c:v>
                </c:pt>
                <c:pt idx="17">
                  <c:v>245619</c:v>
                </c:pt>
                <c:pt idx="18">
                  <c:v>166703</c:v>
                </c:pt>
                <c:pt idx="19">
                  <c:v>98440</c:v>
                </c:pt>
                <c:pt idx="20">
                  <c:v>55626</c:v>
                </c:pt>
                <c:pt idx="21">
                  <c:v>42503</c:v>
                </c:pt>
                <c:pt idx="22">
                  <c:v>40849</c:v>
                </c:pt>
                <c:pt idx="23">
                  <c:v>40917</c:v>
                </c:pt>
                <c:pt idx="24">
                  <c:v>123329</c:v>
                </c:pt>
                <c:pt idx="25">
                  <c:v>179955</c:v>
                </c:pt>
                <c:pt idx="26">
                  <c:v>168286</c:v>
                </c:pt>
                <c:pt idx="27">
                  <c:v>156945</c:v>
                </c:pt>
                <c:pt idx="28">
                  <c:v>190321</c:v>
                </c:pt>
                <c:pt idx="29">
                  <c:v>143985</c:v>
                </c:pt>
                <c:pt idx="30">
                  <c:v>102205</c:v>
                </c:pt>
                <c:pt idx="31">
                  <c:v>69892</c:v>
                </c:pt>
                <c:pt idx="32">
                  <c:v>99475</c:v>
                </c:pt>
                <c:pt idx="33">
                  <c:v>93314</c:v>
                </c:pt>
                <c:pt idx="34">
                  <c:v>128699</c:v>
                </c:pt>
                <c:pt idx="35">
                  <c:v>136110</c:v>
                </c:pt>
                <c:pt idx="36">
                  <c:v>160406</c:v>
                </c:pt>
                <c:pt idx="37">
                  <c:v>158965</c:v>
                </c:pt>
                <c:pt idx="38">
                  <c:v>171612</c:v>
                </c:pt>
                <c:pt idx="39">
                  <c:v>105636</c:v>
                </c:pt>
                <c:pt idx="40">
                  <c:v>89486</c:v>
                </c:pt>
                <c:pt idx="41">
                  <c:v>60028</c:v>
                </c:pt>
                <c:pt idx="42">
                  <c:v>55359</c:v>
                </c:pt>
                <c:pt idx="43">
                  <c:v>36459</c:v>
                </c:pt>
                <c:pt idx="44" formatCode="0">
                  <c:v>29402</c:v>
                </c:pt>
                <c:pt idx="45" formatCode="0">
                  <c:v>17821</c:v>
                </c:pt>
                <c:pt idx="46" formatCode="0">
                  <c:v>29113</c:v>
                </c:pt>
                <c:pt idx="47" formatCode="0">
                  <c:v>17203</c:v>
                </c:pt>
              </c:numCache>
            </c:numRef>
          </c:val>
        </c:ser>
        <c:ser>
          <c:idx val="1"/>
          <c:order val="1"/>
          <c:tx>
            <c:strRef>
              <c:f>'Trajet_Casa_urbain PAO_dp'!$C$1</c:f>
              <c:strCache>
                <c:ptCount val="1"/>
                <c:pt idx="0">
                  <c:v>trajet_marche</c:v>
                </c:pt>
              </c:strCache>
            </c:strRef>
          </c:tx>
          <c:marker>
            <c:symbol val="none"/>
          </c:marker>
          <c:cat>
            <c:numRef>
              <c:f>'Trajet_Casa_urbain PAO_dp'!$A$2:$A$49</c:f>
              <c:numCache>
                <c:formatCode>hh:mm</c:formatCode>
                <c:ptCount val="48"/>
                <c:pt idx="0">
                  <c:v>0</c:v>
                </c:pt>
                <c:pt idx="1">
                  <c:v>2.0833333333333412E-2</c:v>
                </c:pt>
                <c:pt idx="2">
                  <c:v>4.1666666666666664E-2</c:v>
                </c:pt>
                <c:pt idx="3">
                  <c:v>6.25E-2</c:v>
                </c:pt>
                <c:pt idx="4">
                  <c:v>8.3333333333333343E-2</c:v>
                </c:pt>
                <c:pt idx="5">
                  <c:v>0.10416666666666713</c:v>
                </c:pt>
                <c:pt idx="6">
                  <c:v>0.125</c:v>
                </c:pt>
                <c:pt idx="7">
                  <c:v>0.14583333333333423</c:v>
                </c:pt>
                <c:pt idx="8">
                  <c:v>0.16666666666666666</c:v>
                </c:pt>
                <c:pt idx="9">
                  <c:v>0.18750000000000044</c:v>
                </c:pt>
                <c:pt idx="10">
                  <c:v>0.20833333333333423</c:v>
                </c:pt>
                <c:pt idx="11">
                  <c:v>0.22916666666666666</c:v>
                </c:pt>
                <c:pt idx="12">
                  <c:v>0.25</c:v>
                </c:pt>
                <c:pt idx="13">
                  <c:v>0.27083333333333326</c:v>
                </c:pt>
                <c:pt idx="14">
                  <c:v>0.29166666666666852</c:v>
                </c:pt>
                <c:pt idx="15">
                  <c:v>0.31250000000000144</c:v>
                </c:pt>
                <c:pt idx="16">
                  <c:v>0.33333333333333331</c:v>
                </c:pt>
                <c:pt idx="17">
                  <c:v>0.35416666666666852</c:v>
                </c:pt>
                <c:pt idx="18">
                  <c:v>0.37500000000000144</c:v>
                </c:pt>
                <c:pt idx="19">
                  <c:v>0.39583333333333331</c:v>
                </c:pt>
                <c:pt idx="20">
                  <c:v>0.41666666666666852</c:v>
                </c:pt>
                <c:pt idx="21">
                  <c:v>0.43750000000000144</c:v>
                </c:pt>
                <c:pt idx="22">
                  <c:v>0.45833333333333326</c:v>
                </c:pt>
                <c:pt idx="23">
                  <c:v>0.47916666666666852</c:v>
                </c:pt>
                <c:pt idx="24">
                  <c:v>0.5</c:v>
                </c:pt>
                <c:pt idx="25">
                  <c:v>0.5208333333333337</c:v>
                </c:pt>
                <c:pt idx="26">
                  <c:v>0.54166666666666652</c:v>
                </c:pt>
                <c:pt idx="27">
                  <c:v>0.5625</c:v>
                </c:pt>
                <c:pt idx="28">
                  <c:v>0.58333333333333337</c:v>
                </c:pt>
                <c:pt idx="29">
                  <c:v>0.60416666666666652</c:v>
                </c:pt>
                <c:pt idx="30">
                  <c:v>0.625000000000003</c:v>
                </c:pt>
                <c:pt idx="31">
                  <c:v>0.64583333333333715</c:v>
                </c:pt>
                <c:pt idx="32">
                  <c:v>0.66666666666666663</c:v>
                </c:pt>
                <c:pt idx="33">
                  <c:v>0.6875</c:v>
                </c:pt>
                <c:pt idx="34">
                  <c:v>0.7083333333333337</c:v>
                </c:pt>
                <c:pt idx="35">
                  <c:v>0.72916666666666652</c:v>
                </c:pt>
                <c:pt idx="36">
                  <c:v>0.750000000000003</c:v>
                </c:pt>
                <c:pt idx="37">
                  <c:v>0.77083333333333715</c:v>
                </c:pt>
                <c:pt idx="38">
                  <c:v>0.79166666666666652</c:v>
                </c:pt>
                <c:pt idx="39">
                  <c:v>0.8125</c:v>
                </c:pt>
                <c:pt idx="40">
                  <c:v>0.8333333333333337</c:v>
                </c:pt>
                <c:pt idx="41">
                  <c:v>0.85416666666666652</c:v>
                </c:pt>
                <c:pt idx="42">
                  <c:v>0.875000000000003</c:v>
                </c:pt>
                <c:pt idx="43">
                  <c:v>0.8958333333333337</c:v>
                </c:pt>
                <c:pt idx="44">
                  <c:v>0.91666666666666652</c:v>
                </c:pt>
                <c:pt idx="45">
                  <c:v>0.9375</c:v>
                </c:pt>
                <c:pt idx="46">
                  <c:v>0.9583333333333337</c:v>
                </c:pt>
                <c:pt idx="47">
                  <c:v>0.97916666666666652</c:v>
                </c:pt>
              </c:numCache>
            </c:numRef>
          </c:cat>
          <c:val>
            <c:numRef>
              <c:f>'Trajet_Casa_urbain PAO_dp'!$C$2:$C$49</c:f>
              <c:numCache>
                <c:formatCode>General</c:formatCode>
                <c:ptCount val="48"/>
                <c:pt idx="0">
                  <c:v>2871</c:v>
                </c:pt>
                <c:pt idx="1">
                  <c:v>1134</c:v>
                </c:pt>
                <c:pt idx="2">
                  <c:v>3856</c:v>
                </c:pt>
                <c:pt idx="3">
                  <c:v>1469</c:v>
                </c:pt>
                <c:pt idx="4">
                  <c:v>2773</c:v>
                </c:pt>
                <c:pt idx="5">
                  <c:v>882</c:v>
                </c:pt>
                <c:pt idx="6">
                  <c:v>882</c:v>
                </c:pt>
                <c:pt idx="7">
                  <c:v>5861</c:v>
                </c:pt>
                <c:pt idx="8">
                  <c:v>2509</c:v>
                </c:pt>
                <c:pt idx="9">
                  <c:v>2506</c:v>
                </c:pt>
                <c:pt idx="10">
                  <c:v>9903</c:v>
                </c:pt>
                <c:pt idx="11">
                  <c:v>18497</c:v>
                </c:pt>
                <c:pt idx="12">
                  <c:v>44057</c:v>
                </c:pt>
                <c:pt idx="13">
                  <c:v>73401</c:v>
                </c:pt>
                <c:pt idx="14">
                  <c:v>153288</c:v>
                </c:pt>
                <c:pt idx="15">
                  <c:v>196295</c:v>
                </c:pt>
                <c:pt idx="16">
                  <c:v>216982</c:v>
                </c:pt>
                <c:pt idx="17">
                  <c:v>125747</c:v>
                </c:pt>
                <c:pt idx="18">
                  <c:v>86147</c:v>
                </c:pt>
                <c:pt idx="19">
                  <c:v>61895</c:v>
                </c:pt>
                <c:pt idx="20">
                  <c:v>39541</c:v>
                </c:pt>
                <c:pt idx="21">
                  <c:v>19654</c:v>
                </c:pt>
                <c:pt idx="22">
                  <c:v>23049</c:v>
                </c:pt>
                <c:pt idx="23">
                  <c:v>23976</c:v>
                </c:pt>
                <c:pt idx="24">
                  <c:v>52828</c:v>
                </c:pt>
                <c:pt idx="25">
                  <c:v>92337</c:v>
                </c:pt>
                <c:pt idx="26">
                  <c:v>84039</c:v>
                </c:pt>
                <c:pt idx="27">
                  <c:v>90442</c:v>
                </c:pt>
                <c:pt idx="28">
                  <c:v>101117</c:v>
                </c:pt>
                <c:pt idx="29">
                  <c:v>66277</c:v>
                </c:pt>
                <c:pt idx="30">
                  <c:v>58795</c:v>
                </c:pt>
                <c:pt idx="31">
                  <c:v>38150</c:v>
                </c:pt>
                <c:pt idx="32">
                  <c:v>62445</c:v>
                </c:pt>
                <c:pt idx="33">
                  <c:v>43013</c:v>
                </c:pt>
                <c:pt idx="34">
                  <c:v>76070</c:v>
                </c:pt>
                <c:pt idx="35">
                  <c:v>91316</c:v>
                </c:pt>
                <c:pt idx="36">
                  <c:v>83377</c:v>
                </c:pt>
                <c:pt idx="37">
                  <c:v>79298</c:v>
                </c:pt>
                <c:pt idx="38">
                  <c:v>95799</c:v>
                </c:pt>
                <c:pt idx="39">
                  <c:v>54772</c:v>
                </c:pt>
                <c:pt idx="40">
                  <c:v>53993</c:v>
                </c:pt>
                <c:pt idx="41">
                  <c:v>42310</c:v>
                </c:pt>
                <c:pt idx="42">
                  <c:v>35466</c:v>
                </c:pt>
                <c:pt idx="43">
                  <c:v>19064</c:v>
                </c:pt>
                <c:pt idx="44">
                  <c:v>19786</c:v>
                </c:pt>
                <c:pt idx="45">
                  <c:v>14680</c:v>
                </c:pt>
                <c:pt idx="46">
                  <c:v>19776</c:v>
                </c:pt>
                <c:pt idx="47">
                  <c:v>13618</c:v>
                </c:pt>
              </c:numCache>
            </c:numRef>
          </c:val>
        </c:ser>
        <c:ser>
          <c:idx val="2"/>
          <c:order val="2"/>
          <c:tx>
            <c:strRef>
              <c:f>'Trajet_Casa_urbain PAO_dp'!$D$1</c:f>
              <c:strCache>
                <c:ptCount val="1"/>
                <c:pt idx="0">
                  <c:v>trajet_transport_privé</c:v>
                </c:pt>
              </c:strCache>
            </c:strRef>
          </c:tx>
          <c:marker>
            <c:symbol val="none"/>
          </c:marker>
          <c:cat>
            <c:numRef>
              <c:f>'Trajet_Casa_urbain PAO_dp'!$A$2:$A$49</c:f>
              <c:numCache>
                <c:formatCode>hh:mm</c:formatCode>
                <c:ptCount val="48"/>
                <c:pt idx="0">
                  <c:v>0</c:v>
                </c:pt>
                <c:pt idx="1">
                  <c:v>2.0833333333333412E-2</c:v>
                </c:pt>
                <c:pt idx="2">
                  <c:v>4.1666666666666664E-2</c:v>
                </c:pt>
                <c:pt idx="3">
                  <c:v>6.25E-2</c:v>
                </c:pt>
                <c:pt idx="4">
                  <c:v>8.3333333333333343E-2</c:v>
                </c:pt>
                <c:pt idx="5">
                  <c:v>0.10416666666666713</c:v>
                </c:pt>
                <c:pt idx="6">
                  <c:v>0.125</c:v>
                </c:pt>
                <c:pt idx="7">
                  <c:v>0.14583333333333423</c:v>
                </c:pt>
                <c:pt idx="8">
                  <c:v>0.16666666666666666</c:v>
                </c:pt>
                <c:pt idx="9">
                  <c:v>0.18750000000000044</c:v>
                </c:pt>
                <c:pt idx="10">
                  <c:v>0.20833333333333423</c:v>
                </c:pt>
                <c:pt idx="11">
                  <c:v>0.22916666666666666</c:v>
                </c:pt>
                <c:pt idx="12">
                  <c:v>0.25</c:v>
                </c:pt>
                <c:pt idx="13">
                  <c:v>0.27083333333333326</c:v>
                </c:pt>
                <c:pt idx="14">
                  <c:v>0.29166666666666852</c:v>
                </c:pt>
                <c:pt idx="15">
                  <c:v>0.31250000000000144</c:v>
                </c:pt>
                <c:pt idx="16">
                  <c:v>0.33333333333333331</c:v>
                </c:pt>
                <c:pt idx="17">
                  <c:v>0.35416666666666852</c:v>
                </c:pt>
                <c:pt idx="18">
                  <c:v>0.37500000000000144</c:v>
                </c:pt>
                <c:pt idx="19">
                  <c:v>0.39583333333333331</c:v>
                </c:pt>
                <c:pt idx="20">
                  <c:v>0.41666666666666852</c:v>
                </c:pt>
                <c:pt idx="21">
                  <c:v>0.43750000000000144</c:v>
                </c:pt>
                <c:pt idx="22">
                  <c:v>0.45833333333333326</c:v>
                </c:pt>
                <c:pt idx="23">
                  <c:v>0.47916666666666852</c:v>
                </c:pt>
                <c:pt idx="24">
                  <c:v>0.5</c:v>
                </c:pt>
                <c:pt idx="25">
                  <c:v>0.5208333333333337</c:v>
                </c:pt>
                <c:pt idx="26">
                  <c:v>0.54166666666666652</c:v>
                </c:pt>
                <c:pt idx="27">
                  <c:v>0.5625</c:v>
                </c:pt>
                <c:pt idx="28">
                  <c:v>0.58333333333333337</c:v>
                </c:pt>
                <c:pt idx="29">
                  <c:v>0.60416666666666652</c:v>
                </c:pt>
                <c:pt idx="30">
                  <c:v>0.625000000000003</c:v>
                </c:pt>
                <c:pt idx="31">
                  <c:v>0.64583333333333715</c:v>
                </c:pt>
                <c:pt idx="32">
                  <c:v>0.66666666666666663</c:v>
                </c:pt>
                <c:pt idx="33">
                  <c:v>0.6875</c:v>
                </c:pt>
                <c:pt idx="34">
                  <c:v>0.7083333333333337</c:v>
                </c:pt>
                <c:pt idx="35">
                  <c:v>0.72916666666666652</c:v>
                </c:pt>
                <c:pt idx="36">
                  <c:v>0.750000000000003</c:v>
                </c:pt>
                <c:pt idx="37">
                  <c:v>0.77083333333333715</c:v>
                </c:pt>
                <c:pt idx="38">
                  <c:v>0.79166666666666652</c:v>
                </c:pt>
                <c:pt idx="39">
                  <c:v>0.8125</c:v>
                </c:pt>
                <c:pt idx="40">
                  <c:v>0.8333333333333337</c:v>
                </c:pt>
                <c:pt idx="41">
                  <c:v>0.85416666666666652</c:v>
                </c:pt>
                <c:pt idx="42">
                  <c:v>0.875000000000003</c:v>
                </c:pt>
                <c:pt idx="43">
                  <c:v>0.8958333333333337</c:v>
                </c:pt>
                <c:pt idx="44">
                  <c:v>0.91666666666666652</c:v>
                </c:pt>
                <c:pt idx="45">
                  <c:v>0.9375</c:v>
                </c:pt>
                <c:pt idx="46">
                  <c:v>0.9583333333333337</c:v>
                </c:pt>
                <c:pt idx="47">
                  <c:v>0.97916666666666652</c:v>
                </c:pt>
              </c:numCache>
            </c:numRef>
          </c:cat>
          <c:val>
            <c:numRef>
              <c:f>'Trajet_Casa_urbain PAO_dp'!$D$2:$D$49</c:f>
              <c:numCache>
                <c:formatCode>General</c:formatCode>
                <c:ptCount val="48"/>
                <c:pt idx="0">
                  <c:v>0</c:v>
                </c:pt>
                <c:pt idx="1">
                  <c:v>1848</c:v>
                </c:pt>
                <c:pt idx="2">
                  <c:v>583</c:v>
                </c:pt>
                <c:pt idx="3">
                  <c:v>583</c:v>
                </c:pt>
                <c:pt idx="4">
                  <c:v>2668</c:v>
                </c:pt>
                <c:pt idx="5" formatCode="0">
                  <c:v>0</c:v>
                </c:pt>
                <c:pt idx="6">
                  <c:v>0</c:v>
                </c:pt>
                <c:pt idx="7">
                  <c:v>0</c:v>
                </c:pt>
                <c:pt idx="8">
                  <c:v>999</c:v>
                </c:pt>
                <c:pt idx="9">
                  <c:v>3100</c:v>
                </c:pt>
                <c:pt idx="10">
                  <c:v>4393</c:v>
                </c:pt>
                <c:pt idx="11">
                  <c:v>9053</c:v>
                </c:pt>
                <c:pt idx="12">
                  <c:v>17158</c:v>
                </c:pt>
                <c:pt idx="13">
                  <c:v>36782</c:v>
                </c:pt>
                <c:pt idx="14">
                  <c:v>60840</c:v>
                </c:pt>
                <c:pt idx="15">
                  <c:v>119684</c:v>
                </c:pt>
                <c:pt idx="16">
                  <c:v>154441</c:v>
                </c:pt>
                <c:pt idx="17">
                  <c:v>101564</c:v>
                </c:pt>
                <c:pt idx="18">
                  <c:v>70058</c:v>
                </c:pt>
                <c:pt idx="19">
                  <c:v>30821</c:v>
                </c:pt>
                <c:pt idx="20">
                  <c:v>12898</c:v>
                </c:pt>
                <c:pt idx="21">
                  <c:v>16925</c:v>
                </c:pt>
                <c:pt idx="22">
                  <c:v>11565</c:v>
                </c:pt>
                <c:pt idx="23">
                  <c:v>10649</c:v>
                </c:pt>
                <c:pt idx="24">
                  <c:v>64367</c:v>
                </c:pt>
                <c:pt idx="25">
                  <c:v>84503</c:v>
                </c:pt>
                <c:pt idx="26">
                  <c:v>83109</c:v>
                </c:pt>
                <c:pt idx="27">
                  <c:v>59804</c:v>
                </c:pt>
                <c:pt idx="28">
                  <c:v>91742</c:v>
                </c:pt>
                <c:pt idx="29">
                  <c:v>72391</c:v>
                </c:pt>
                <c:pt idx="30">
                  <c:v>39611</c:v>
                </c:pt>
                <c:pt idx="31">
                  <c:v>27937</c:v>
                </c:pt>
                <c:pt idx="32">
                  <c:v>31049</c:v>
                </c:pt>
                <c:pt idx="33">
                  <c:v>38182</c:v>
                </c:pt>
                <c:pt idx="34">
                  <c:v>37319</c:v>
                </c:pt>
                <c:pt idx="35">
                  <c:v>29293</c:v>
                </c:pt>
                <c:pt idx="36">
                  <c:v>56768</c:v>
                </c:pt>
                <c:pt idx="37">
                  <c:v>53734</c:v>
                </c:pt>
                <c:pt idx="38">
                  <c:v>60768</c:v>
                </c:pt>
                <c:pt idx="39">
                  <c:v>35778</c:v>
                </c:pt>
                <c:pt idx="40">
                  <c:v>29324</c:v>
                </c:pt>
                <c:pt idx="41">
                  <c:v>12400</c:v>
                </c:pt>
                <c:pt idx="42">
                  <c:v>12287</c:v>
                </c:pt>
                <c:pt idx="43">
                  <c:v>14069</c:v>
                </c:pt>
                <c:pt idx="44">
                  <c:v>9074</c:v>
                </c:pt>
                <c:pt idx="45">
                  <c:v>2599</c:v>
                </c:pt>
                <c:pt idx="46">
                  <c:v>7285</c:v>
                </c:pt>
                <c:pt idx="47">
                  <c:v>1533</c:v>
                </c:pt>
              </c:numCache>
            </c:numRef>
          </c:val>
        </c:ser>
        <c:ser>
          <c:idx val="3"/>
          <c:order val="3"/>
          <c:tx>
            <c:strRef>
              <c:f>'Trajet_Casa_urbain PAO_dp'!$E$1</c:f>
              <c:strCache>
                <c:ptCount val="1"/>
                <c:pt idx="0">
                  <c:v>trajet_transport_commun</c:v>
                </c:pt>
              </c:strCache>
            </c:strRef>
          </c:tx>
          <c:marker>
            <c:symbol val="none"/>
          </c:marker>
          <c:cat>
            <c:numRef>
              <c:f>'Trajet_Casa_urbain PAO_dp'!$A$2:$A$49</c:f>
              <c:numCache>
                <c:formatCode>hh:mm</c:formatCode>
                <c:ptCount val="48"/>
                <c:pt idx="0">
                  <c:v>0</c:v>
                </c:pt>
                <c:pt idx="1">
                  <c:v>2.0833333333333412E-2</c:v>
                </c:pt>
                <c:pt idx="2">
                  <c:v>4.1666666666666664E-2</c:v>
                </c:pt>
                <c:pt idx="3">
                  <c:v>6.25E-2</c:v>
                </c:pt>
                <c:pt idx="4">
                  <c:v>8.3333333333333343E-2</c:v>
                </c:pt>
                <c:pt idx="5">
                  <c:v>0.10416666666666713</c:v>
                </c:pt>
                <c:pt idx="6">
                  <c:v>0.125</c:v>
                </c:pt>
                <c:pt idx="7">
                  <c:v>0.14583333333333423</c:v>
                </c:pt>
                <c:pt idx="8">
                  <c:v>0.16666666666666666</c:v>
                </c:pt>
                <c:pt idx="9">
                  <c:v>0.18750000000000044</c:v>
                </c:pt>
                <c:pt idx="10">
                  <c:v>0.20833333333333423</c:v>
                </c:pt>
                <c:pt idx="11">
                  <c:v>0.22916666666666666</c:v>
                </c:pt>
                <c:pt idx="12">
                  <c:v>0.25</c:v>
                </c:pt>
                <c:pt idx="13">
                  <c:v>0.27083333333333326</c:v>
                </c:pt>
                <c:pt idx="14">
                  <c:v>0.29166666666666852</c:v>
                </c:pt>
                <c:pt idx="15">
                  <c:v>0.31250000000000144</c:v>
                </c:pt>
                <c:pt idx="16">
                  <c:v>0.33333333333333331</c:v>
                </c:pt>
                <c:pt idx="17">
                  <c:v>0.35416666666666852</c:v>
                </c:pt>
                <c:pt idx="18">
                  <c:v>0.37500000000000144</c:v>
                </c:pt>
                <c:pt idx="19">
                  <c:v>0.39583333333333331</c:v>
                </c:pt>
                <c:pt idx="20">
                  <c:v>0.41666666666666852</c:v>
                </c:pt>
                <c:pt idx="21">
                  <c:v>0.43750000000000144</c:v>
                </c:pt>
                <c:pt idx="22">
                  <c:v>0.45833333333333326</c:v>
                </c:pt>
                <c:pt idx="23">
                  <c:v>0.47916666666666852</c:v>
                </c:pt>
                <c:pt idx="24">
                  <c:v>0.5</c:v>
                </c:pt>
                <c:pt idx="25">
                  <c:v>0.5208333333333337</c:v>
                </c:pt>
                <c:pt idx="26">
                  <c:v>0.54166666666666652</c:v>
                </c:pt>
                <c:pt idx="27">
                  <c:v>0.5625</c:v>
                </c:pt>
                <c:pt idx="28">
                  <c:v>0.58333333333333337</c:v>
                </c:pt>
                <c:pt idx="29">
                  <c:v>0.60416666666666652</c:v>
                </c:pt>
                <c:pt idx="30">
                  <c:v>0.625000000000003</c:v>
                </c:pt>
                <c:pt idx="31">
                  <c:v>0.64583333333333715</c:v>
                </c:pt>
                <c:pt idx="32">
                  <c:v>0.66666666666666663</c:v>
                </c:pt>
                <c:pt idx="33">
                  <c:v>0.6875</c:v>
                </c:pt>
                <c:pt idx="34">
                  <c:v>0.7083333333333337</c:v>
                </c:pt>
                <c:pt idx="35">
                  <c:v>0.72916666666666652</c:v>
                </c:pt>
                <c:pt idx="36">
                  <c:v>0.750000000000003</c:v>
                </c:pt>
                <c:pt idx="37">
                  <c:v>0.77083333333333715</c:v>
                </c:pt>
                <c:pt idx="38">
                  <c:v>0.79166666666666652</c:v>
                </c:pt>
                <c:pt idx="39">
                  <c:v>0.8125</c:v>
                </c:pt>
                <c:pt idx="40">
                  <c:v>0.8333333333333337</c:v>
                </c:pt>
                <c:pt idx="41">
                  <c:v>0.85416666666666652</c:v>
                </c:pt>
                <c:pt idx="42">
                  <c:v>0.875000000000003</c:v>
                </c:pt>
                <c:pt idx="43">
                  <c:v>0.8958333333333337</c:v>
                </c:pt>
                <c:pt idx="44">
                  <c:v>0.91666666666666652</c:v>
                </c:pt>
                <c:pt idx="45">
                  <c:v>0.9375</c:v>
                </c:pt>
                <c:pt idx="46">
                  <c:v>0.9583333333333337</c:v>
                </c:pt>
                <c:pt idx="47">
                  <c:v>0.97916666666666652</c:v>
                </c:pt>
              </c:numCache>
            </c:numRef>
          </c:cat>
          <c:val>
            <c:numRef>
              <c:f>'Trajet_Casa_urbain PAO_dp'!$E$2:$E$49</c:f>
              <c:numCache>
                <c:formatCode>0</c:formatCode>
                <c:ptCount val="48"/>
                <c:pt idx="0">
                  <c:v>1213</c:v>
                </c:pt>
                <c:pt idx="1">
                  <c:v>0</c:v>
                </c:pt>
                <c:pt idx="2">
                  <c:v>0</c:v>
                </c:pt>
                <c:pt idx="3">
                  <c:v>0</c:v>
                </c:pt>
                <c:pt idx="4">
                  <c:v>0</c:v>
                </c:pt>
                <c:pt idx="5" formatCode="General">
                  <c:v>882</c:v>
                </c:pt>
                <c:pt idx="6" formatCode="General">
                  <c:v>1858</c:v>
                </c:pt>
                <c:pt idx="7" formatCode="General">
                  <c:v>976</c:v>
                </c:pt>
                <c:pt idx="8" formatCode="General">
                  <c:v>1097</c:v>
                </c:pt>
                <c:pt idx="9" formatCode="General">
                  <c:v>2191</c:v>
                </c:pt>
                <c:pt idx="10" formatCode="General">
                  <c:v>7913</c:v>
                </c:pt>
                <c:pt idx="11" formatCode="General">
                  <c:v>10471</c:v>
                </c:pt>
                <c:pt idx="12" formatCode="General">
                  <c:v>21500</c:v>
                </c:pt>
                <c:pt idx="13" formatCode="General">
                  <c:v>50544</c:v>
                </c:pt>
                <c:pt idx="14" formatCode="General">
                  <c:v>72128</c:v>
                </c:pt>
                <c:pt idx="15" formatCode="General">
                  <c:v>115561</c:v>
                </c:pt>
                <c:pt idx="16" formatCode="General">
                  <c:v>82449</c:v>
                </c:pt>
                <c:pt idx="17" formatCode="General">
                  <c:v>44891</c:v>
                </c:pt>
                <c:pt idx="18" formatCode="General">
                  <c:v>24441</c:v>
                </c:pt>
                <c:pt idx="19" formatCode="General">
                  <c:v>16540</c:v>
                </c:pt>
                <c:pt idx="20" formatCode="General">
                  <c:v>12041</c:v>
                </c:pt>
                <c:pt idx="21" formatCode="General">
                  <c:v>8300</c:v>
                </c:pt>
                <c:pt idx="22" formatCode="General">
                  <c:v>11743</c:v>
                </c:pt>
                <c:pt idx="23" formatCode="General">
                  <c:v>10443</c:v>
                </c:pt>
                <c:pt idx="24" formatCode="General">
                  <c:v>15678</c:v>
                </c:pt>
                <c:pt idx="25" formatCode="General">
                  <c:v>20672</c:v>
                </c:pt>
                <c:pt idx="26" formatCode="General">
                  <c:v>10550</c:v>
                </c:pt>
                <c:pt idx="27" formatCode="General">
                  <c:v>14686</c:v>
                </c:pt>
                <c:pt idx="28" formatCode="General">
                  <c:v>19567</c:v>
                </c:pt>
                <c:pt idx="29" formatCode="General">
                  <c:v>12796</c:v>
                </c:pt>
                <c:pt idx="30" formatCode="General">
                  <c:v>16210</c:v>
                </c:pt>
                <c:pt idx="31" formatCode="General">
                  <c:v>12062</c:v>
                </c:pt>
                <c:pt idx="32" formatCode="General">
                  <c:v>20304</c:v>
                </c:pt>
                <c:pt idx="33" formatCode="General">
                  <c:v>26193</c:v>
                </c:pt>
                <c:pt idx="34" formatCode="General">
                  <c:v>45377</c:v>
                </c:pt>
                <c:pt idx="35" formatCode="General">
                  <c:v>41918</c:v>
                </c:pt>
                <c:pt idx="36" formatCode="General">
                  <c:v>55066</c:v>
                </c:pt>
                <c:pt idx="37" formatCode="General">
                  <c:v>60784</c:v>
                </c:pt>
                <c:pt idx="38" formatCode="General">
                  <c:v>62716</c:v>
                </c:pt>
                <c:pt idx="39" formatCode="General">
                  <c:v>35023</c:v>
                </c:pt>
                <c:pt idx="40" formatCode="General">
                  <c:v>30474</c:v>
                </c:pt>
                <c:pt idx="41" formatCode="General">
                  <c:v>18314</c:v>
                </c:pt>
                <c:pt idx="42" formatCode="General">
                  <c:v>13955</c:v>
                </c:pt>
                <c:pt idx="43" formatCode="General">
                  <c:v>8071</c:v>
                </c:pt>
                <c:pt idx="44" formatCode="General">
                  <c:v>4829</c:v>
                </c:pt>
                <c:pt idx="45" formatCode="General">
                  <c:v>3790</c:v>
                </c:pt>
                <c:pt idx="46" formatCode="General">
                  <c:v>8945</c:v>
                </c:pt>
                <c:pt idx="47" formatCode="General">
                  <c:v>3859</c:v>
                </c:pt>
              </c:numCache>
            </c:numRef>
          </c:val>
        </c:ser>
        <c:marker val="1"/>
        <c:axId val="71672960"/>
        <c:axId val="71674496"/>
      </c:lineChart>
      <c:catAx>
        <c:axId val="71672960"/>
        <c:scaling>
          <c:orientation val="minMax"/>
        </c:scaling>
        <c:axPos val="b"/>
        <c:numFmt formatCode="hh:mm" sourceLinked="1"/>
        <c:majorTickMark val="none"/>
        <c:tickLblPos val="nextTo"/>
        <c:txPr>
          <a:bodyPr/>
          <a:lstStyle/>
          <a:p>
            <a:pPr>
              <a:defRPr sz="700"/>
            </a:pPr>
            <a:endParaRPr lang="fr-FR"/>
          </a:p>
        </c:txPr>
        <c:crossAx val="71674496"/>
        <c:crosses val="autoZero"/>
        <c:auto val="1"/>
        <c:lblAlgn val="ctr"/>
        <c:lblOffset val="100"/>
      </c:catAx>
      <c:valAx>
        <c:axId val="71674496"/>
        <c:scaling>
          <c:orientation val="minMax"/>
        </c:scaling>
        <c:axPos val="l"/>
        <c:majorGridlines/>
        <c:numFmt formatCode="General" sourceLinked="1"/>
        <c:majorTickMark val="none"/>
        <c:tickLblPos val="nextTo"/>
        <c:spPr>
          <a:ln w="9525">
            <a:noFill/>
          </a:ln>
        </c:spPr>
        <c:txPr>
          <a:bodyPr/>
          <a:lstStyle/>
          <a:p>
            <a:pPr>
              <a:defRPr sz="700"/>
            </a:pPr>
            <a:endParaRPr lang="fr-FR"/>
          </a:p>
        </c:txPr>
        <c:crossAx val="71672960"/>
        <c:crosses val="autoZero"/>
        <c:crossBetween val="between"/>
        <c:dispUnits>
          <c:builtInUnit val="thousands"/>
          <c:dispUnitsLbl>
            <c:layout>
              <c:manualLayout>
                <c:xMode val="edge"/>
                <c:yMode val="edge"/>
                <c:x val="6.2131096613855233E-3"/>
                <c:y val="0.41602082043115396"/>
              </c:manualLayout>
            </c:layout>
          </c:dispUnitsLbl>
        </c:dispUnits>
      </c:valAx>
    </c:plotArea>
    <c:legend>
      <c:legendPos val="b"/>
    </c:legend>
    <c:plotVisOnly val="1"/>
    <c:dispBlanksAs val="gap"/>
  </c:chart>
  <c:txPr>
    <a:bodyPr/>
    <a:lstStyle/>
    <a:p>
      <a:pPr>
        <a:defRPr sz="800" b="1"/>
      </a:pPr>
      <a:endParaRPr lang="fr-FR"/>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lang val="fr-FR"/>
  <c:chart>
    <c:title>
      <c:tx>
        <c:rich>
          <a:bodyPr/>
          <a:lstStyle/>
          <a:p>
            <a:pPr>
              <a:defRPr/>
            </a:pPr>
            <a:r>
              <a:rPr lang="en-US" sz="1400" dirty="0" err="1" smtClean="0"/>
              <a:t>Répartition</a:t>
            </a:r>
            <a:r>
              <a:rPr lang="en-US" sz="1400" dirty="0" smtClean="0"/>
              <a:t> </a:t>
            </a:r>
            <a:r>
              <a:rPr lang="en-US" sz="1400" dirty="0"/>
              <a:t>de la population </a:t>
            </a:r>
            <a:r>
              <a:rPr lang="en-US" sz="1400" dirty="0" err="1"/>
              <a:t>selon</a:t>
            </a:r>
            <a:r>
              <a:rPr lang="en-US" sz="1400" dirty="0"/>
              <a:t> le </a:t>
            </a:r>
            <a:r>
              <a:rPr lang="en-US" sz="1400" dirty="0" err="1"/>
              <a:t>nombre</a:t>
            </a:r>
            <a:r>
              <a:rPr lang="en-US" sz="1400" dirty="0"/>
              <a:t> de </a:t>
            </a:r>
            <a:r>
              <a:rPr lang="en-US" sz="1400" dirty="0" err="1"/>
              <a:t>repas</a:t>
            </a:r>
            <a:r>
              <a:rPr lang="en-US" sz="1400" dirty="0"/>
              <a:t> </a:t>
            </a:r>
            <a:r>
              <a:rPr lang="en-US" sz="1400" dirty="0" err="1" smtClean="0"/>
              <a:t>pris</a:t>
            </a:r>
            <a:r>
              <a:rPr lang="en-US" sz="1400" dirty="0" smtClean="0"/>
              <a:t> par jour </a:t>
            </a:r>
            <a:endParaRPr lang="en-US" sz="1400" dirty="0"/>
          </a:p>
        </c:rich>
      </c:tx>
    </c:title>
    <c:plotArea>
      <c:layout/>
      <c:barChart>
        <c:barDir val="col"/>
        <c:grouping val="stacked"/>
        <c:ser>
          <c:idx val="0"/>
          <c:order val="0"/>
          <c:tx>
            <c:strRef>
              <c:f>Feuil2!$B$1</c:f>
              <c:strCache>
                <c:ptCount val="1"/>
                <c:pt idx="0">
                  <c:v>Nombre repas</c:v>
                </c:pt>
              </c:strCache>
            </c:strRef>
          </c:tx>
          <c:spPr>
            <a:solidFill>
              <a:srgbClr val="0070C0"/>
            </a:solidFill>
          </c:spPr>
          <c:dLbls>
            <c:dLbl>
              <c:idx val="0"/>
              <c:layout>
                <c:manualLayout>
                  <c:x val="9.4265514532600233E-3"/>
                  <c:y val="-8.3567687295889426E-2"/>
                </c:manualLayout>
              </c:layout>
              <c:showVal val="1"/>
            </c:dLbl>
            <c:dLbl>
              <c:idx val="1"/>
              <c:layout>
                <c:manualLayout>
                  <c:x val="-1.2568735271013362E-2"/>
                  <c:y val="-0.21856164369694148"/>
                </c:manualLayout>
              </c:layout>
              <c:showVal val="1"/>
            </c:dLbl>
            <c:dLbl>
              <c:idx val="2"/>
              <c:layout>
                <c:manualLayout>
                  <c:x val="0"/>
                  <c:y val="-0.33748489100263063"/>
                </c:manualLayout>
              </c:layout>
              <c:showVal val="1"/>
            </c:dLbl>
            <c:dLbl>
              <c:idx val="3"/>
              <c:layout>
                <c:manualLayout>
                  <c:x val="0"/>
                  <c:y val="-0.18320608368714217"/>
                </c:manualLayout>
              </c:layout>
              <c:showVal val="1"/>
            </c:dLbl>
            <c:txPr>
              <a:bodyPr/>
              <a:lstStyle/>
              <a:p>
                <a:pPr>
                  <a:defRPr b="1">
                    <a:solidFill>
                      <a:sysClr val="windowText" lastClr="000000"/>
                    </a:solidFill>
                  </a:defRPr>
                </a:pPr>
                <a:endParaRPr lang="fr-FR"/>
              </a:p>
            </c:txPr>
            <c:showVal val="1"/>
          </c:dLbls>
          <c:cat>
            <c:strRef>
              <c:f>Feuil2!$A$2:$A$5</c:f>
              <c:strCache>
                <c:ptCount val="4"/>
                <c:pt idx="0">
                  <c:v>1 à 2 repas</c:v>
                </c:pt>
                <c:pt idx="1">
                  <c:v>3 repas </c:v>
                </c:pt>
                <c:pt idx="2">
                  <c:v>4 repas</c:v>
                </c:pt>
                <c:pt idx="3">
                  <c:v>5 repas et plus</c:v>
                </c:pt>
              </c:strCache>
            </c:strRef>
          </c:cat>
          <c:val>
            <c:numRef>
              <c:f>Feuil2!$B$2:$B$5</c:f>
              <c:numCache>
                <c:formatCode>0%</c:formatCode>
                <c:ptCount val="4"/>
                <c:pt idx="0">
                  <c:v>6.0000000000000026E-2</c:v>
                </c:pt>
                <c:pt idx="1">
                  <c:v>0.28000000000000008</c:v>
                </c:pt>
                <c:pt idx="2">
                  <c:v>0.47000000000000008</c:v>
                </c:pt>
                <c:pt idx="3">
                  <c:v>0.19</c:v>
                </c:pt>
              </c:numCache>
            </c:numRef>
          </c:val>
        </c:ser>
        <c:gapWidth val="75"/>
        <c:overlap val="100"/>
        <c:axId val="65556864"/>
        <c:axId val="65558400"/>
      </c:barChart>
      <c:catAx>
        <c:axId val="65556864"/>
        <c:scaling>
          <c:orientation val="minMax"/>
        </c:scaling>
        <c:axPos val="b"/>
        <c:majorTickMark val="none"/>
        <c:tickLblPos val="nextTo"/>
        <c:crossAx val="65558400"/>
        <c:crosses val="autoZero"/>
        <c:auto val="1"/>
        <c:lblAlgn val="ctr"/>
        <c:lblOffset val="100"/>
      </c:catAx>
      <c:valAx>
        <c:axId val="65558400"/>
        <c:scaling>
          <c:orientation val="minMax"/>
        </c:scaling>
        <c:axPos val="l"/>
        <c:numFmt formatCode="0%" sourceLinked="1"/>
        <c:majorTickMark val="none"/>
        <c:tickLblPos val="nextTo"/>
        <c:spPr>
          <a:ln w="9525">
            <a:noFill/>
          </a:ln>
        </c:spPr>
        <c:crossAx val="65556864"/>
        <c:crosses val="autoZero"/>
        <c:crossBetween val="between"/>
      </c:valAx>
    </c:plotArea>
    <c:legend>
      <c:legendPos val="b"/>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fr-FR"/>
  <c:style val="4"/>
  <c:clrMapOvr bg1="lt1" tx1="dk1" bg2="lt2" tx2="dk2" accent1="accent1" accent2="accent2" accent3="accent3" accent4="accent4" accent5="accent5" accent6="accent6" hlink="hlink" folHlink="folHlink"/>
  <c:chart>
    <c:title>
      <c:tx>
        <c:rich>
          <a:bodyPr/>
          <a:lstStyle/>
          <a:p>
            <a:pPr>
              <a:defRPr/>
            </a:pPr>
            <a:r>
              <a:rPr lang="en-US" sz="1400"/>
              <a:t>Temps moyen</a:t>
            </a:r>
            <a:r>
              <a:rPr lang="en-US" sz="1400" baseline="0"/>
              <a:t> de travail professionnel</a:t>
            </a:r>
            <a:endParaRPr lang="en-US" sz="1400"/>
          </a:p>
        </c:rich>
      </c:tx>
    </c:title>
    <c:plotArea>
      <c:layout/>
      <c:barChart>
        <c:barDir val="col"/>
        <c:grouping val="stacked"/>
        <c:ser>
          <c:idx val="0"/>
          <c:order val="0"/>
          <c:tx>
            <c:strRef>
              <c:f>Feuil3!$D$1</c:f>
              <c:strCache>
                <c:ptCount val="1"/>
                <c:pt idx="0">
                  <c:v>Durée</c:v>
                </c:pt>
              </c:strCache>
            </c:strRef>
          </c:tx>
          <c:dLbls>
            <c:dLbl>
              <c:idx val="0"/>
              <c:layout>
                <c:manualLayout>
                  <c:x val="0"/>
                  <c:y val="-0.1111111111111111"/>
                </c:manualLayout>
              </c:layout>
              <c:showVal val="1"/>
            </c:dLbl>
            <c:dLbl>
              <c:idx val="1"/>
              <c:layout>
                <c:manualLayout>
                  <c:x val="-2.7777777777777848E-3"/>
                  <c:y val="-0.22222222222222221"/>
                </c:manualLayout>
              </c:layout>
              <c:showVal val="1"/>
            </c:dLbl>
            <c:dLbl>
              <c:idx val="2"/>
              <c:layout>
                <c:manualLayout>
                  <c:x val="-2.7780137718902719E-3"/>
                  <c:y val="-0.35525286857956939"/>
                </c:manualLayout>
              </c:layout>
              <c:showVal val="1"/>
            </c:dLbl>
            <c:dLbl>
              <c:idx val="3"/>
              <c:layout>
                <c:manualLayout>
                  <c:x val="-5.1873321264956874E-3"/>
                  <c:y val="-0.23525126847220729"/>
                </c:manualLayout>
              </c:layout>
              <c:showVal val="1"/>
            </c:dLbl>
            <c:dLbl>
              <c:idx val="4"/>
              <c:layout>
                <c:manualLayout>
                  <c:x val="-2.7777777777777848E-3"/>
                  <c:y val="-0.29629629629629628"/>
                </c:manualLayout>
              </c:layout>
              <c:showVal val="1"/>
            </c:dLbl>
            <c:dLbl>
              <c:idx val="5"/>
              <c:layout>
                <c:manualLayout>
                  <c:x val="-5.5555555555554482E-3"/>
                  <c:y val="-0.26388888888888951"/>
                </c:manualLayout>
              </c:layout>
              <c:showVal val="1"/>
            </c:dLbl>
            <c:dLbl>
              <c:idx val="6"/>
              <c:layout>
                <c:manualLayout>
                  <c:x val="-5.5555555555555558E-3"/>
                  <c:y val="-0.29629629629629628"/>
                </c:manualLayout>
              </c:layout>
              <c:showVal val="1"/>
            </c:dLbl>
            <c:txPr>
              <a:bodyPr/>
              <a:lstStyle/>
              <a:p>
                <a:pPr>
                  <a:defRPr sz="1200" b="1">
                    <a:solidFill>
                      <a:srgbClr val="C00000"/>
                    </a:solidFill>
                  </a:defRPr>
                </a:pPr>
                <a:endParaRPr lang="fr-FR"/>
              </a:p>
            </c:txPr>
            <c:showVal val="1"/>
          </c:dLbls>
          <c:cat>
            <c:multiLvlStrRef>
              <c:f>Feuil3!$A$2:$C$8</c:f>
              <c:multiLvlStrCache>
                <c:ptCount val="7"/>
                <c:lvl>
                  <c:pt idx="0">
                    <c:v>7-14 ans</c:v>
                  </c:pt>
                  <c:pt idx="1">
                    <c:v>15-24 ans</c:v>
                  </c:pt>
                  <c:pt idx="2">
                    <c:v>25-59 ans </c:v>
                  </c:pt>
                  <c:pt idx="3">
                    <c:v>60 ans et plus</c:v>
                  </c:pt>
                  <c:pt idx="4">
                    <c:v>Maroc</c:v>
                  </c:pt>
                  <c:pt idx="5">
                    <c:v>France</c:v>
                  </c:pt>
                  <c:pt idx="6">
                    <c:v>Tunisie</c:v>
                  </c:pt>
                </c:lvl>
                <c:lvl>
                  <c:pt idx="0">
                    <c:v>Groupe d'âge</c:v>
                  </c:pt>
                  <c:pt idx="4">
                    <c:v>Pays</c:v>
                  </c:pt>
                </c:lvl>
              </c:multiLvlStrCache>
            </c:multiLvlStrRef>
          </c:cat>
          <c:val>
            <c:numRef>
              <c:f>Feuil3!$D$2:$D$8</c:f>
              <c:numCache>
                <c:formatCode>h:mm;@</c:formatCode>
                <c:ptCount val="7"/>
                <c:pt idx="0">
                  <c:v>2.222222222222224E-2</c:v>
                </c:pt>
                <c:pt idx="1">
                  <c:v>9.861111111111108E-2</c:v>
                </c:pt>
                <c:pt idx="2">
                  <c:v>0.16666666666666666</c:v>
                </c:pt>
                <c:pt idx="3">
                  <c:v>8.3333333333333343E-2</c:v>
                </c:pt>
                <c:pt idx="4">
                  <c:v>0.1388888888888889</c:v>
                </c:pt>
                <c:pt idx="5">
                  <c:v>0.12083333333333333</c:v>
                </c:pt>
                <c:pt idx="6">
                  <c:v>0.14444444444444465</c:v>
                </c:pt>
              </c:numCache>
            </c:numRef>
          </c:val>
        </c:ser>
        <c:gapWidth val="75"/>
        <c:overlap val="100"/>
        <c:axId val="65435520"/>
        <c:axId val="65437056"/>
      </c:barChart>
      <c:catAx>
        <c:axId val="65435520"/>
        <c:scaling>
          <c:orientation val="minMax"/>
        </c:scaling>
        <c:axPos val="b"/>
        <c:majorTickMark val="none"/>
        <c:tickLblPos val="nextTo"/>
        <c:txPr>
          <a:bodyPr/>
          <a:lstStyle/>
          <a:p>
            <a:pPr>
              <a:defRPr b="1"/>
            </a:pPr>
            <a:endParaRPr lang="fr-FR"/>
          </a:p>
        </c:txPr>
        <c:crossAx val="65437056"/>
        <c:crosses val="autoZero"/>
        <c:auto val="1"/>
        <c:lblAlgn val="ctr"/>
        <c:lblOffset val="100"/>
      </c:catAx>
      <c:valAx>
        <c:axId val="65437056"/>
        <c:scaling>
          <c:orientation val="minMax"/>
        </c:scaling>
        <c:axPos val="l"/>
        <c:numFmt formatCode="h:mm;@" sourceLinked="1"/>
        <c:majorTickMark val="none"/>
        <c:tickLblPos val="nextTo"/>
        <c:txPr>
          <a:bodyPr/>
          <a:lstStyle/>
          <a:p>
            <a:pPr>
              <a:defRPr b="1"/>
            </a:pPr>
            <a:endParaRPr lang="fr-FR"/>
          </a:p>
        </c:txPr>
        <c:crossAx val="65435520"/>
        <c:crosses val="autoZero"/>
        <c:crossBetween val="between"/>
      </c:valAx>
    </c:plotArea>
    <c:plotVisOnly val="1"/>
  </c:chart>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style val="4"/>
  <c:clrMapOvr bg1="lt1" tx1="dk1" bg2="lt2" tx2="dk2" accent1="accent1" accent2="accent2" accent3="accent3" accent4="accent4" accent5="accent5" accent6="accent6" hlink="hlink" folHlink="folHlink"/>
  <c:chart>
    <c:title>
      <c:tx>
        <c:rich>
          <a:bodyPr/>
          <a:lstStyle/>
          <a:p>
            <a:pPr>
              <a:defRPr/>
            </a:pPr>
            <a:r>
              <a:rPr lang="en-US" sz="1400" dirty="0"/>
              <a:t>Temps </a:t>
            </a:r>
            <a:r>
              <a:rPr lang="en-US" sz="1400" dirty="0" err="1"/>
              <a:t>moyen</a:t>
            </a:r>
            <a:r>
              <a:rPr lang="en-US" sz="1400" dirty="0"/>
              <a:t> de travail </a:t>
            </a:r>
            <a:r>
              <a:rPr lang="en-US" sz="1400" dirty="0" err="1" smtClean="0"/>
              <a:t>professionnel</a:t>
            </a:r>
            <a:r>
              <a:rPr lang="en-US" sz="1400" dirty="0" smtClean="0"/>
              <a:t> </a:t>
            </a:r>
            <a:r>
              <a:rPr lang="en-US" sz="1400" dirty="0" err="1" smtClean="0"/>
              <a:t>selon</a:t>
            </a:r>
            <a:r>
              <a:rPr lang="en-US" sz="1400" baseline="0" dirty="0" smtClean="0"/>
              <a:t> le </a:t>
            </a:r>
            <a:r>
              <a:rPr lang="en-US" sz="1400" baseline="0" dirty="0" err="1" smtClean="0"/>
              <a:t>statut</a:t>
            </a:r>
            <a:r>
              <a:rPr lang="en-US" sz="1400" baseline="0" dirty="0" smtClean="0"/>
              <a:t> </a:t>
            </a:r>
            <a:r>
              <a:rPr lang="en-US" sz="1400" baseline="0" dirty="0" err="1" smtClean="0"/>
              <a:t>professionnel</a:t>
            </a:r>
            <a:endParaRPr lang="en-US" sz="1400" dirty="0"/>
          </a:p>
        </c:rich>
      </c:tx>
    </c:title>
    <c:plotArea>
      <c:layout/>
      <c:barChart>
        <c:barDir val="col"/>
        <c:grouping val="stacked"/>
        <c:ser>
          <c:idx val="0"/>
          <c:order val="0"/>
          <c:dLbls>
            <c:dLbl>
              <c:idx val="0"/>
              <c:layout>
                <c:manualLayout>
                  <c:x val="0"/>
                  <c:y val="-0.1111111111111111"/>
                </c:manualLayout>
              </c:layout>
              <c:showVal val="1"/>
            </c:dLbl>
            <c:dLbl>
              <c:idx val="1"/>
              <c:layout>
                <c:manualLayout>
                  <c:x val="-2.7777777777777874E-3"/>
                  <c:y val="-0.22222222222222221"/>
                </c:manualLayout>
              </c:layout>
              <c:showVal val="1"/>
            </c:dLbl>
            <c:dLbl>
              <c:idx val="2"/>
              <c:layout>
                <c:manualLayout>
                  <c:x val="-2.7779965004374554E-3"/>
                  <c:y val="-0.31018518518518562"/>
                </c:manualLayout>
              </c:layout>
              <c:showVal val="1"/>
            </c:dLbl>
            <c:dLbl>
              <c:idx val="3"/>
              <c:layout>
                <c:manualLayout>
                  <c:x val="0"/>
                  <c:y val="-0.15740740740740791"/>
                </c:manualLayout>
              </c:layout>
              <c:showVal val="1"/>
            </c:dLbl>
            <c:dLbl>
              <c:idx val="4"/>
              <c:layout>
                <c:manualLayout>
                  <c:x val="-2.7777777777777874E-3"/>
                  <c:y val="-0.29629629629629628"/>
                </c:manualLayout>
              </c:layout>
              <c:showVal val="1"/>
            </c:dLbl>
            <c:dLbl>
              <c:idx val="5"/>
              <c:layout>
                <c:manualLayout>
                  <c:x val="-5.5555555555554465E-3"/>
                  <c:y val="-0.26388888888888973"/>
                </c:manualLayout>
              </c:layout>
              <c:showVal val="1"/>
            </c:dLbl>
            <c:dLbl>
              <c:idx val="6"/>
              <c:layout>
                <c:manualLayout>
                  <c:x val="-5.5555555555555558E-3"/>
                  <c:y val="-0.29629629629629628"/>
                </c:manualLayout>
              </c:layout>
              <c:showVal val="1"/>
            </c:dLbl>
            <c:showVal val="1"/>
          </c:dLbls>
          <c:cat>
            <c:strRef>
              <c:f>Feuil3!$B$10:$B$14</c:f>
              <c:strCache>
                <c:ptCount val="5"/>
                <c:pt idx="0">
                  <c:v>Salarié</c:v>
                </c:pt>
                <c:pt idx="1">
                  <c:v>Indépendant</c:v>
                </c:pt>
                <c:pt idx="2">
                  <c:v>Employeur</c:v>
                </c:pt>
                <c:pt idx="3">
                  <c:v>Aide_familiale</c:v>
                </c:pt>
                <c:pt idx="4">
                  <c:v>Ensemble</c:v>
                </c:pt>
              </c:strCache>
            </c:strRef>
          </c:cat>
          <c:val>
            <c:numRef>
              <c:f>Feuil3!$C$10:$C$14</c:f>
            </c:numRef>
          </c:val>
        </c:ser>
        <c:ser>
          <c:idx val="1"/>
          <c:order val="1"/>
          <c:spPr>
            <a:solidFill>
              <a:srgbClr val="C00000"/>
            </a:solidFill>
          </c:spPr>
          <c:dLbls>
            <c:dLbl>
              <c:idx val="0"/>
              <c:layout>
                <c:manualLayout>
                  <c:x val="-6.3407657286115287E-3"/>
                  <c:y val="-0.39276814427139167"/>
                </c:manualLayout>
              </c:layout>
              <c:showVal val="1"/>
            </c:dLbl>
            <c:dLbl>
              <c:idx val="1"/>
              <c:layout>
                <c:manualLayout>
                  <c:x val="-4.5592577255725844E-3"/>
                  <c:y val="-0.36286335834541916"/>
                </c:manualLayout>
              </c:layout>
              <c:showVal val="1"/>
            </c:dLbl>
            <c:dLbl>
              <c:idx val="2"/>
              <c:layout>
                <c:manualLayout>
                  <c:x val="-4.7703734377437367E-3"/>
                  <c:y val="-0.36962008953906333"/>
                </c:manualLayout>
              </c:layout>
              <c:showVal val="1"/>
            </c:dLbl>
            <c:dLbl>
              <c:idx val="3"/>
              <c:layout>
                <c:manualLayout>
                  <c:x val="-5.5555555555555558E-3"/>
                  <c:y val="-0.25"/>
                </c:manualLayout>
              </c:layout>
              <c:showVal val="1"/>
            </c:dLbl>
            <c:dLbl>
              <c:idx val="4"/>
              <c:layout>
                <c:manualLayout>
                  <c:x val="-2.7777777777777848E-3"/>
                  <c:y val="-0.31944444444444486"/>
                </c:manualLayout>
              </c:layout>
              <c:showVal val="1"/>
            </c:dLbl>
            <c:txPr>
              <a:bodyPr/>
              <a:lstStyle/>
              <a:p>
                <a:pPr>
                  <a:defRPr b="1"/>
                </a:pPr>
                <a:endParaRPr lang="fr-FR"/>
              </a:p>
            </c:txPr>
            <c:showVal val="1"/>
          </c:dLbls>
          <c:cat>
            <c:strRef>
              <c:f>Feuil3!$B$10:$B$14</c:f>
              <c:strCache>
                <c:ptCount val="5"/>
                <c:pt idx="0">
                  <c:v>Salarié</c:v>
                </c:pt>
                <c:pt idx="1">
                  <c:v>Indépendant</c:v>
                </c:pt>
                <c:pt idx="2">
                  <c:v>Employeur</c:v>
                </c:pt>
                <c:pt idx="3">
                  <c:v>Aide_familiale</c:v>
                </c:pt>
                <c:pt idx="4">
                  <c:v>Ensemble</c:v>
                </c:pt>
              </c:strCache>
            </c:strRef>
          </c:cat>
          <c:val>
            <c:numRef>
              <c:f>Feuil3!$D$10:$D$14</c:f>
              <c:numCache>
                <c:formatCode>h:mm;@</c:formatCode>
                <c:ptCount val="5"/>
                <c:pt idx="0">
                  <c:v>0.31041666666666706</c:v>
                </c:pt>
                <c:pt idx="1">
                  <c:v>0.27430555555555552</c:v>
                </c:pt>
                <c:pt idx="2">
                  <c:v>0.28958333333333336</c:v>
                </c:pt>
                <c:pt idx="3">
                  <c:v>0.20486111111111122</c:v>
                </c:pt>
                <c:pt idx="4">
                  <c:v>0.27708333333333335</c:v>
                </c:pt>
              </c:numCache>
            </c:numRef>
          </c:val>
        </c:ser>
        <c:gapWidth val="75"/>
        <c:overlap val="100"/>
        <c:axId val="70738304"/>
        <c:axId val="70739840"/>
      </c:barChart>
      <c:catAx>
        <c:axId val="70738304"/>
        <c:scaling>
          <c:orientation val="minMax"/>
        </c:scaling>
        <c:axPos val="b"/>
        <c:majorTickMark val="none"/>
        <c:tickLblPos val="nextTo"/>
        <c:txPr>
          <a:bodyPr/>
          <a:lstStyle/>
          <a:p>
            <a:pPr>
              <a:defRPr sz="1200" b="1"/>
            </a:pPr>
            <a:endParaRPr lang="fr-FR"/>
          </a:p>
        </c:txPr>
        <c:crossAx val="70739840"/>
        <c:crosses val="autoZero"/>
        <c:auto val="1"/>
        <c:lblAlgn val="ctr"/>
        <c:lblOffset val="100"/>
      </c:catAx>
      <c:valAx>
        <c:axId val="70739840"/>
        <c:scaling>
          <c:orientation val="minMax"/>
        </c:scaling>
        <c:axPos val="l"/>
        <c:numFmt formatCode="h:mm;@" sourceLinked="1"/>
        <c:majorTickMark val="none"/>
        <c:tickLblPos val="nextTo"/>
        <c:txPr>
          <a:bodyPr/>
          <a:lstStyle/>
          <a:p>
            <a:pPr>
              <a:defRPr sz="1400" b="1"/>
            </a:pPr>
            <a:endParaRPr lang="fr-FR"/>
          </a:p>
        </c:txPr>
        <c:crossAx val="70738304"/>
        <c:crosses val="autoZero"/>
        <c:crossBetween val="between"/>
      </c:valAx>
    </c:plotArea>
    <c:plotVisOnly val="1"/>
  </c:chart>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style val="4"/>
  <c:chart>
    <c:autoTitleDeleted val="1"/>
    <c:plotArea>
      <c:layout/>
      <c:barChart>
        <c:barDir val="col"/>
        <c:grouping val="clustered"/>
        <c:ser>
          <c:idx val="0"/>
          <c:order val="0"/>
          <c:tx>
            <c:strRef>
              <c:f>adulte!$B$1</c:f>
              <c:strCache>
                <c:ptCount val="1"/>
                <c:pt idx="0">
                  <c:v>masculin</c:v>
                </c:pt>
              </c:strCache>
            </c:strRef>
          </c:tx>
          <c:cat>
            <c:strRef>
              <c:f>adulte!$A$2:$A$15</c:f>
              <c:strCache>
                <c:ptCount val="14"/>
                <c:pt idx="0">
                  <c:v>Télévision</c:v>
                </c:pt>
                <c:pt idx="1">
                  <c:v>Pratiques religieuses</c:v>
                </c:pt>
                <c:pt idx="2">
                  <c:v>Sieste</c:v>
                </c:pt>
                <c:pt idx="3">
                  <c:v>Détente</c:v>
                </c:pt>
                <c:pt idx="4">
                  <c:v>Conversation</c:v>
                </c:pt>
                <c:pt idx="5">
                  <c:v>Réception</c:v>
                </c:pt>
                <c:pt idx="6">
                  <c:v>Execursion-café</c:v>
                </c:pt>
                <c:pt idx="7">
                  <c:v>Café</c:v>
                </c:pt>
                <c:pt idx="8">
                  <c:v>Internet</c:v>
                </c:pt>
                <c:pt idx="9">
                  <c:v>Autres</c:v>
                </c:pt>
                <c:pt idx="10">
                  <c:v>Vie civique et Entraide</c:v>
                </c:pt>
                <c:pt idx="11">
                  <c:v>Jeux</c:v>
                </c:pt>
                <c:pt idx="12">
                  <c:v>Sport</c:v>
                </c:pt>
                <c:pt idx="13">
                  <c:v>Lecture</c:v>
                </c:pt>
              </c:strCache>
            </c:strRef>
          </c:cat>
          <c:val>
            <c:numRef>
              <c:f>adulte!$B$2:$B$15</c:f>
            </c:numRef>
          </c:val>
        </c:ser>
        <c:ser>
          <c:idx val="1"/>
          <c:order val="1"/>
          <c:tx>
            <c:strRef>
              <c:f>adulte!$C$1</c:f>
              <c:strCache>
                <c:ptCount val="1"/>
                <c:pt idx="0">
                  <c:v>féminin</c:v>
                </c:pt>
              </c:strCache>
            </c:strRef>
          </c:tx>
          <c:cat>
            <c:strRef>
              <c:f>adulte!$A$2:$A$15</c:f>
              <c:strCache>
                <c:ptCount val="14"/>
                <c:pt idx="0">
                  <c:v>Télévision</c:v>
                </c:pt>
                <c:pt idx="1">
                  <c:v>Pratiques religieuses</c:v>
                </c:pt>
                <c:pt idx="2">
                  <c:v>Sieste</c:v>
                </c:pt>
                <c:pt idx="3">
                  <c:v>Détente</c:v>
                </c:pt>
                <c:pt idx="4">
                  <c:v>Conversation</c:v>
                </c:pt>
                <c:pt idx="5">
                  <c:v>Réception</c:v>
                </c:pt>
                <c:pt idx="6">
                  <c:v>Execursion-café</c:v>
                </c:pt>
                <c:pt idx="7">
                  <c:v>Café</c:v>
                </c:pt>
                <c:pt idx="8">
                  <c:v>Internet</c:v>
                </c:pt>
                <c:pt idx="9">
                  <c:v>Autres</c:v>
                </c:pt>
                <c:pt idx="10">
                  <c:v>Vie civique et Entraide</c:v>
                </c:pt>
                <c:pt idx="11">
                  <c:v>Jeux</c:v>
                </c:pt>
                <c:pt idx="12">
                  <c:v>Sport</c:v>
                </c:pt>
                <c:pt idx="13">
                  <c:v>Lecture</c:v>
                </c:pt>
              </c:strCache>
            </c:strRef>
          </c:cat>
          <c:val>
            <c:numRef>
              <c:f>adulte!$C$2:$C$15</c:f>
            </c:numRef>
          </c:val>
        </c:ser>
        <c:ser>
          <c:idx val="2"/>
          <c:order val="2"/>
          <c:tx>
            <c:strRef>
              <c:f>adulte!$D$1</c:f>
              <c:strCache>
                <c:ptCount val="1"/>
                <c:pt idx="0">
                  <c:v>Total</c:v>
                </c:pt>
              </c:strCache>
            </c:strRef>
          </c:tx>
          <c:spPr>
            <a:solidFill>
              <a:srgbClr val="C00000"/>
            </a:solidFill>
          </c:spPr>
          <c:dLbls>
            <c:dLbl>
              <c:idx val="8"/>
              <c:tx>
                <c:rich>
                  <a:bodyPr/>
                  <a:lstStyle/>
                  <a:p>
                    <a:r>
                      <a:rPr lang="en-US" smtClean="0"/>
                      <a:t>0:09</a:t>
                    </a:r>
                    <a:endParaRPr lang="en-US" dirty="0"/>
                  </a:p>
                </c:rich>
              </c:tx>
              <c:showVal val="1"/>
            </c:dLbl>
            <c:txPr>
              <a:bodyPr/>
              <a:lstStyle/>
              <a:p>
                <a:pPr>
                  <a:defRPr b="1"/>
                </a:pPr>
                <a:endParaRPr lang="fr-FR"/>
              </a:p>
            </c:txPr>
            <c:showVal val="1"/>
          </c:dLbls>
          <c:cat>
            <c:strRef>
              <c:f>adulte!$A$2:$A$15</c:f>
              <c:strCache>
                <c:ptCount val="14"/>
                <c:pt idx="0">
                  <c:v>Télévision</c:v>
                </c:pt>
                <c:pt idx="1">
                  <c:v>Pratiques religieuses</c:v>
                </c:pt>
                <c:pt idx="2">
                  <c:v>Sieste</c:v>
                </c:pt>
                <c:pt idx="3">
                  <c:v>Détente</c:v>
                </c:pt>
                <c:pt idx="4">
                  <c:v>Conversation</c:v>
                </c:pt>
                <c:pt idx="5">
                  <c:v>Réception</c:v>
                </c:pt>
                <c:pt idx="6">
                  <c:v>Execursion-café</c:v>
                </c:pt>
                <c:pt idx="7">
                  <c:v>Café</c:v>
                </c:pt>
                <c:pt idx="8">
                  <c:v>Internet</c:v>
                </c:pt>
                <c:pt idx="9">
                  <c:v>Autres</c:v>
                </c:pt>
                <c:pt idx="10">
                  <c:v>Vie civique et Entraide</c:v>
                </c:pt>
                <c:pt idx="11">
                  <c:v>Jeux</c:v>
                </c:pt>
                <c:pt idx="12">
                  <c:v>Sport</c:v>
                </c:pt>
                <c:pt idx="13">
                  <c:v>Lecture</c:v>
                </c:pt>
              </c:strCache>
            </c:strRef>
          </c:cat>
          <c:val>
            <c:numRef>
              <c:f>adulte!$D$2:$D$15</c:f>
              <c:numCache>
                <c:formatCode>h:mm;@</c:formatCode>
                <c:ptCount val="14"/>
                <c:pt idx="0">
                  <c:v>9.3055555555555655E-2</c:v>
                </c:pt>
                <c:pt idx="1">
                  <c:v>4.0972222222222243E-2</c:v>
                </c:pt>
                <c:pt idx="2">
                  <c:v>2.9861111111111137E-2</c:v>
                </c:pt>
                <c:pt idx="3">
                  <c:v>2.6388888888888878E-2</c:v>
                </c:pt>
                <c:pt idx="4">
                  <c:v>2.569444444444445E-2</c:v>
                </c:pt>
                <c:pt idx="5">
                  <c:v>1.8055555555555561E-2</c:v>
                </c:pt>
                <c:pt idx="6">
                  <c:v>1.4583333333333339E-2</c:v>
                </c:pt>
                <c:pt idx="7">
                  <c:v>9.7222222222222224E-3</c:v>
                </c:pt>
                <c:pt idx="8">
                  <c:v>5.5555555555555558E-3</c:v>
                </c:pt>
                <c:pt idx="9">
                  <c:v>3.4722222222222233E-3</c:v>
                </c:pt>
                <c:pt idx="10">
                  <c:v>2.7777777777777822E-3</c:v>
                </c:pt>
                <c:pt idx="11">
                  <c:v>2.083333333333335E-3</c:v>
                </c:pt>
                <c:pt idx="12">
                  <c:v>1.3888888888888905E-3</c:v>
                </c:pt>
                <c:pt idx="13">
                  <c:v>6.9444444444444501E-4</c:v>
                </c:pt>
              </c:numCache>
            </c:numRef>
          </c:val>
        </c:ser>
        <c:axId val="70848512"/>
        <c:axId val="70850048"/>
      </c:barChart>
      <c:catAx>
        <c:axId val="70848512"/>
        <c:scaling>
          <c:orientation val="minMax"/>
        </c:scaling>
        <c:axPos val="b"/>
        <c:tickLblPos val="nextTo"/>
        <c:txPr>
          <a:bodyPr rot="5400000" vert="horz" anchor="b" anchorCtr="1"/>
          <a:lstStyle/>
          <a:p>
            <a:pPr>
              <a:defRPr b="1"/>
            </a:pPr>
            <a:endParaRPr lang="fr-FR"/>
          </a:p>
        </c:txPr>
        <c:crossAx val="70850048"/>
        <c:crosses val="autoZero"/>
        <c:auto val="1"/>
        <c:lblAlgn val="ctr"/>
        <c:lblOffset val="100"/>
      </c:catAx>
      <c:valAx>
        <c:axId val="70850048"/>
        <c:scaling>
          <c:orientation val="minMax"/>
        </c:scaling>
        <c:delete val="1"/>
        <c:axPos val="l"/>
        <c:numFmt formatCode="h:mm;@" sourceLinked="1"/>
        <c:tickLblPos val="none"/>
        <c:crossAx val="70848512"/>
        <c:crosses val="autoZero"/>
        <c:crossBetween val="between"/>
      </c:valAx>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style val="27"/>
  <c:chart>
    <c:autoTitleDeleted val="1"/>
    <c:plotArea>
      <c:layout/>
      <c:barChart>
        <c:barDir val="bar"/>
        <c:grouping val="clustered"/>
        <c:ser>
          <c:idx val="0"/>
          <c:order val="0"/>
          <c:tx>
            <c:strRef>
              <c:f>Feuil2!$A$15</c:f>
              <c:strCache>
                <c:ptCount val="1"/>
                <c:pt idx="0">
                  <c:v>TP</c:v>
                </c:pt>
              </c:strCache>
            </c:strRef>
          </c:tx>
          <c:spPr>
            <a:solidFill>
              <a:schemeClr val="accent6"/>
            </a:solidFill>
          </c:spPr>
          <c:dLbls>
            <c:dLbl>
              <c:idx val="6"/>
              <c:tx>
                <c:rich>
                  <a:bodyPr/>
                  <a:lstStyle/>
                  <a:p>
                    <a:r>
                      <a:rPr lang="en-US" smtClean="0"/>
                      <a:t>5:25</a:t>
                    </a:r>
                    <a:endParaRPr lang="en-US" dirty="0"/>
                  </a:p>
                </c:rich>
              </c:tx>
              <c:showVal val="1"/>
            </c:dLbl>
            <c:dLbl>
              <c:idx val="8"/>
              <c:tx>
                <c:rich>
                  <a:bodyPr/>
                  <a:lstStyle/>
                  <a:p>
                    <a:r>
                      <a:rPr lang="en-US" smtClean="0"/>
                      <a:t>3:20</a:t>
                    </a:r>
                    <a:endParaRPr lang="en-US" dirty="0"/>
                  </a:p>
                </c:rich>
              </c:tx>
              <c:showVal val="1"/>
            </c:dLbl>
            <c:showVal val="1"/>
          </c:dLbls>
          <c:cat>
            <c:multiLvlStrRef>
              <c:f>Feuil2!$B$13:$J$14</c:f>
              <c:multiLvlStrCache>
                <c:ptCount val="9"/>
                <c:lvl>
                  <c:pt idx="0">
                    <c:v>Homme</c:v>
                  </c:pt>
                  <c:pt idx="1">
                    <c:v>Femme</c:v>
                  </c:pt>
                  <c:pt idx="2">
                    <c:v>Ensemble</c:v>
                  </c:pt>
                  <c:pt idx="3">
                    <c:v>Homme</c:v>
                  </c:pt>
                  <c:pt idx="4">
                    <c:v>Femme</c:v>
                  </c:pt>
                  <c:pt idx="5">
                    <c:v>Ensemble</c:v>
                  </c:pt>
                  <c:pt idx="6">
                    <c:v>Homme</c:v>
                  </c:pt>
                  <c:pt idx="7">
                    <c:v>Femme</c:v>
                  </c:pt>
                  <c:pt idx="8">
                    <c:v>Ensemble</c:v>
                  </c:pt>
                </c:lvl>
                <c:lvl>
                  <c:pt idx="0">
                    <c:v>Urbain</c:v>
                  </c:pt>
                  <c:pt idx="3">
                    <c:v>Rural</c:v>
                  </c:pt>
                  <c:pt idx="6">
                    <c:v>Ensemble</c:v>
                  </c:pt>
                </c:lvl>
              </c:multiLvlStrCache>
            </c:multiLvlStrRef>
          </c:cat>
          <c:val>
            <c:numRef>
              <c:f>Feuil2!$B$15:$J$15</c:f>
              <c:numCache>
                <c:formatCode>h:mm;@</c:formatCode>
                <c:ptCount val="9"/>
                <c:pt idx="0">
                  <c:v>0.2166666666666667</c:v>
                </c:pt>
                <c:pt idx="1">
                  <c:v>4.7222222222222332E-2</c:v>
                </c:pt>
                <c:pt idx="2">
                  <c:v>0.1298611111111112</c:v>
                </c:pt>
                <c:pt idx="3">
                  <c:v>0.23819444444444493</c:v>
                </c:pt>
                <c:pt idx="4">
                  <c:v>6.9444444444444503E-2</c:v>
                </c:pt>
                <c:pt idx="5">
                  <c:v>0.15208333333333379</c:v>
                </c:pt>
                <c:pt idx="6">
                  <c:v>0.22500000000000001</c:v>
                </c:pt>
                <c:pt idx="7">
                  <c:v>5.6249999999999946E-2</c:v>
                </c:pt>
                <c:pt idx="8">
                  <c:v>0.13819444444444484</c:v>
                </c:pt>
              </c:numCache>
            </c:numRef>
          </c:val>
        </c:ser>
        <c:axId val="70890624"/>
        <c:axId val="70892160"/>
      </c:barChart>
      <c:catAx>
        <c:axId val="70890624"/>
        <c:scaling>
          <c:orientation val="minMax"/>
        </c:scaling>
        <c:axPos val="l"/>
        <c:tickLblPos val="nextTo"/>
        <c:crossAx val="70892160"/>
        <c:crosses val="autoZero"/>
        <c:auto val="1"/>
        <c:lblAlgn val="ctr"/>
        <c:lblOffset val="100"/>
      </c:catAx>
      <c:valAx>
        <c:axId val="70892160"/>
        <c:scaling>
          <c:orientation val="minMax"/>
        </c:scaling>
        <c:delete val="1"/>
        <c:axPos val="b"/>
        <c:numFmt formatCode="h:mm;@" sourceLinked="1"/>
        <c:tickLblPos val="none"/>
        <c:crossAx val="70890624"/>
        <c:crosses val="autoZero"/>
        <c:crossBetween val="between"/>
      </c:valAx>
    </c:plotArea>
    <c:plotVisOnly val="1"/>
  </c:chart>
  <c:txPr>
    <a:bodyPr/>
    <a:lstStyle/>
    <a:p>
      <a:pPr>
        <a:defRPr b="1"/>
      </a:pPr>
      <a:endParaRPr lang="fr-FR"/>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FR"/>
  <c:style val="26"/>
  <c:clrMapOvr bg1="lt1" tx1="dk1" bg2="lt2" tx2="dk2" accent1="accent1" accent2="accent2" accent3="accent3" accent4="accent4" accent5="accent5" accent6="accent6" hlink="hlink" folHlink="folHlink"/>
  <c:chart>
    <c:autoTitleDeleted val="1"/>
    <c:plotArea>
      <c:layout/>
      <c:barChart>
        <c:barDir val="bar"/>
        <c:grouping val="clustered"/>
        <c:ser>
          <c:idx val="0"/>
          <c:order val="0"/>
          <c:tx>
            <c:strRef>
              <c:f>Feuil1!$K$81</c:f>
              <c:strCache>
                <c:ptCount val="1"/>
                <c:pt idx="0">
                  <c:v>Homme</c:v>
                </c:pt>
              </c:strCache>
            </c:strRef>
          </c:tx>
          <c:dLbls>
            <c:showVal val="1"/>
          </c:dLbls>
          <c:cat>
            <c:strRef>
              <c:f>Feuil1!$J$89:$J$92</c:f>
              <c:strCache>
                <c:ptCount val="4"/>
                <c:pt idx="0">
                  <c:v>Cadres et professions libérales</c:v>
                </c:pt>
                <c:pt idx="1">
                  <c:v>Employés et commerçants</c:v>
                </c:pt>
                <c:pt idx="2">
                  <c:v>Exploitants et ouvriers agricoles</c:v>
                </c:pt>
                <c:pt idx="3">
                  <c:v>Ouvriers non agricoles</c:v>
                </c:pt>
              </c:strCache>
            </c:strRef>
          </c:cat>
          <c:val>
            <c:numRef>
              <c:f>Feuil1!$K$89:$K$92</c:f>
              <c:numCache>
                <c:formatCode>h:mm;@</c:formatCode>
                <c:ptCount val="4"/>
                <c:pt idx="0">
                  <c:v>0.22500000000000001</c:v>
                </c:pt>
                <c:pt idx="1">
                  <c:v>0.3340277777777822</c:v>
                </c:pt>
                <c:pt idx="2">
                  <c:v>0.27708333333333335</c:v>
                </c:pt>
                <c:pt idx="3">
                  <c:v>0.33611111111111108</c:v>
                </c:pt>
              </c:numCache>
            </c:numRef>
          </c:val>
        </c:ser>
        <c:ser>
          <c:idx val="1"/>
          <c:order val="1"/>
          <c:tx>
            <c:strRef>
              <c:f>Feuil1!$L$81</c:f>
              <c:strCache>
                <c:ptCount val="1"/>
                <c:pt idx="0">
                  <c:v>Femme</c:v>
                </c:pt>
              </c:strCache>
            </c:strRef>
          </c:tx>
          <c:dLbls>
            <c:dLbl>
              <c:idx val="3"/>
              <c:tx>
                <c:rich>
                  <a:bodyPr/>
                  <a:lstStyle/>
                  <a:p>
                    <a:r>
                      <a:rPr lang="en-US" smtClean="0"/>
                      <a:t>7:00</a:t>
                    </a:r>
                    <a:endParaRPr lang="en-US" dirty="0"/>
                  </a:p>
                </c:rich>
              </c:tx>
              <c:showVal val="1"/>
            </c:dLbl>
            <c:showVal val="1"/>
          </c:dLbls>
          <c:cat>
            <c:strRef>
              <c:f>Feuil1!$J$89:$J$92</c:f>
              <c:strCache>
                <c:ptCount val="4"/>
                <c:pt idx="0">
                  <c:v>Cadres et professions libérales</c:v>
                </c:pt>
                <c:pt idx="1">
                  <c:v>Employés et commerçants</c:v>
                </c:pt>
                <c:pt idx="2">
                  <c:v>Exploitants et ouvriers agricoles</c:v>
                </c:pt>
                <c:pt idx="3">
                  <c:v>Ouvriers non agricoles</c:v>
                </c:pt>
              </c:strCache>
            </c:strRef>
          </c:cat>
          <c:val>
            <c:numRef>
              <c:f>Feuil1!$L$89:$L$92</c:f>
              <c:numCache>
                <c:formatCode>h:mm;@</c:formatCode>
                <c:ptCount val="4"/>
                <c:pt idx="0">
                  <c:v>0.19930555555555537</c:v>
                </c:pt>
                <c:pt idx="1">
                  <c:v>0.23333333333333423</c:v>
                </c:pt>
                <c:pt idx="2">
                  <c:v>0.15277777777777776</c:v>
                </c:pt>
                <c:pt idx="3">
                  <c:v>0.29097222222222446</c:v>
                </c:pt>
              </c:numCache>
            </c:numRef>
          </c:val>
        </c:ser>
        <c:gapWidth val="75"/>
        <c:overlap val="-25"/>
        <c:axId val="70413312"/>
        <c:axId val="70435584"/>
      </c:barChart>
      <c:catAx>
        <c:axId val="70413312"/>
        <c:scaling>
          <c:orientation val="minMax"/>
        </c:scaling>
        <c:axPos val="l"/>
        <c:majorTickMark val="none"/>
        <c:tickLblPos val="nextTo"/>
        <c:crossAx val="70435584"/>
        <c:crosses val="autoZero"/>
        <c:auto val="1"/>
        <c:lblAlgn val="ctr"/>
        <c:lblOffset val="100"/>
      </c:catAx>
      <c:valAx>
        <c:axId val="70435584"/>
        <c:scaling>
          <c:orientation val="minMax"/>
        </c:scaling>
        <c:delete val="1"/>
        <c:axPos val="b"/>
        <c:numFmt formatCode="h:mm;@" sourceLinked="1"/>
        <c:majorTickMark val="none"/>
        <c:tickLblPos val="none"/>
        <c:crossAx val="70413312"/>
        <c:crosses val="autoZero"/>
        <c:crossBetween val="between"/>
      </c:valAx>
    </c:plotArea>
    <c:legend>
      <c:legendPos val="b"/>
      <c:layout>
        <c:manualLayout>
          <c:xMode val="edge"/>
          <c:yMode val="edge"/>
          <c:x val="0.31930013760135795"/>
          <c:y val="0.88653447744897673"/>
          <c:w val="0.41582129916629962"/>
          <c:h val="7.3061764937937534E-2"/>
        </c:manualLayout>
      </c:layout>
    </c:legend>
    <c:plotVisOnly val="1"/>
  </c:chart>
  <c:txPr>
    <a:bodyPr/>
    <a:lstStyle/>
    <a:p>
      <a:pPr>
        <a:defRPr sz="1600" b="1"/>
      </a:pPr>
      <a:endParaRPr lang="fr-FR"/>
    </a:p>
  </c:txPr>
  <c:externalData r:id="rId2"/>
</c:chartSpace>
</file>

<file path=ppt/charts/chart8.xml><?xml version="1.0" encoding="utf-8"?>
<c:chartSpace xmlns:c="http://schemas.openxmlformats.org/drawingml/2006/chart" xmlns:a="http://schemas.openxmlformats.org/drawingml/2006/main" xmlns:r="http://schemas.openxmlformats.org/officeDocument/2006/relationships">
  <c:lang val="fr-FR"/>
  <c:chart>
    <c:plotArea>
      <c:layout/>
      <c:barChart>
        <c:barDir val="col"/>
        <c:grouping val="clustered"/>
        <c:ser>
          <c:idx val="0"/>
          <c:order val="0"/>
          <c:tx>
            <c:strRef>
              <c:f>Feuil1!$B$1</c:f>
              <c:strCache>
                <c:ptCount val="1"/>
                <c:pt idx="0">
                  <c:v>Hommes</c:v>
                </c:pt>
              </c:strCache>
            </c:strRef>
          </c:tx>
          <c:dLbls>
            <c:txPr>
              <a:bodyPr/>
              <a:lstStyle/>
              <a:p>
                <a:pPr>
                  <a:defRPr b="1"/>
                </a:pPr>
                <a:endParaRPr lang="fr-FR"/>
              </a:p>
            </c:txPr>
            <c:showVal val="1"/>
          </c:dLbls>
          <c:cat>
            <c:strRef>
              <c:f>Feuil1!$A$2:$A$4</c:f>
              <c:strCache>
                <c:ptCount val="3"/>
                <c:pt idx="0">
                  <c:v>Urbain</c:v>
                </c:pt>
                <c:pt idx="1">
                  <c:v>Rural</c:v>
                </c:pt>
                <c:pt idx="2">
                  <c:v>National</c:v>
                </c:pt>
              </c:strCache>
            </c:strRef>
          </c:cat>
          <c:val>
            <c:numRef>
              <c:f>Feuil1!$B$2:$B$4</c:f>
              <c:numCache>
                <c:formatCode>0%</c:formatCode>
                <c:ptCount val="3"/>
                <c:pt idx="0">
                  <c:v>0.29000000000000015</c:v>
                </c:pt>
                <c:pt idx="1">
                  <c:v>0.65000000000000036</c:v>
                </c:pt>
                <c:pt idx="2">
                  <c:v>0.43000000000000016</c:v>
                </c:pt>
              </c:numCache>
            </c:numRef>
          </c:val>
        </c:ser>
        <c:ser>
          <c:idx val="1"/>
          <c:order val="1"/>
          <c:tx>
            <c:strRef>
              <c:f>Feuil1!$C$1</c:f>
              <c:strCache>
                <c:ptCount val="1"/>
                <c:pt idx="0">
                  <c:v>Femmes</c:v>
                </c:pt>
              </c:strCache>
            </c:strRef>
          </c:tx>
          <c:spPr>
            <a:solidFill>
              <a:schemeClr val="accent6">
                <a:lumMod val="75000"/>
              </a:schemeClr>
            </a:solidFill>
          </c:spPr>
          <c:dLbls>
            <c:txPr>
              <a:bodyPr/>
              <a:lstStyle/>
              <a:p>
                <a:pPr>
                  <a:defRPr b="1"/>
                </a:pPr>
                <a:endParaRPr lang="fr-FR"/>
              </a:p>
            </c:txPr>
            <c:showVal val="1"/>
          </c:dLbls>
          <c:cat>
            <c:strRef>
              <c:f>Feuil1!$A$2:$A$4</c:f>
              <c:strCache>
                <c:ptCount val="3"/>
                <c:pt idx="0">
                  <c:v>Urbain</c:v>
                </c:pt>
                <c:pt idx="1">
                  <c:v>Rural</c:v>
                </c:pt>
                <c:pt idx="2">
                  <c:v>National</c:v>
                </c:pt>
              </c:strCache>
            </c:strRef>
          </c:cat>
          <c:val>
            <c:numRef>
              <c:f>Feuil1!$C$2:$C$4</c:f>
              <c:numCache>
                <c:formatCode>0%</c:formatCode>
                <c:ptCount val="3"/>
                <c:pt idx="0">
                  <c:v>8.0000000000000043E-2</c:v>
                </c:pt>
                <c:pt idx="1">
                  <c:v>0.47000000000000008</c:v>
                </c:pt>
                <c:pt idx="2">
                  <c:v>0.24000000000000007</c:v>
                </c:pt>
              </c:numCache>
            </c:numRef>
          </c:val>
        </c:ser>
        <c:axId val="81391616"/>
        <c:axId val="81393152"/>
      </c:barChart>
      <c:catAx>
        <c:axId val="81391616"/>
        <c:scaling>
          <c:orientation val="minMax"/>
        </c:scaling>
        <c:axPos val="b"/>
        <c:tickLblPos val="nextTo"/>
        <c:txPr>
          <a:bodyPr/>
          <a:lstStyle/>
          <a:p>
            <a:pPr>
              <a:defRPr b="1"/>
            </a:pPr>
            <a:endParaRPr lang="fr-FR"/>
          </a:p>
        </c:txPr>
        <c:crossAx val="81393152"/>
        <c:crosses val="autoZero"/>
        <c:auto val="1"/>
        <c:lblAlgn val="ctr"/>
        <c:lblOffset val="100"/>
      </c:catAx>
      <c:valAx>
        <c:axId val="81393152"/>
        <c:scaling>
          <c:orientation val="minMax"/>
        </c:scaling>
        <c:delete val="1"/>
        <c:axPos val="l"/>
        <c:numFmt formatCode="0%" sourceLinked="1"/>
        <c:tickLblPos val="none"/>
        <c:crossAx val="81391616"/>
        <c:crosses val="autoZero"/>
        <c:crossBetween val="between"/>
      </c:valAx>
    </c:plotArea>
    <c:legend>
      <c:legendPos val="r"/>
    </c:legend>
    <c:plotVisOnly val="1"/>
  </c:chart>
  <c:txPr>
    <a:bodyPr/>
    <a:lstStyle/>
    <a:p>
      <a:pPr>
        <a:defRPr sz="1800"/>
      </a:pPr>
      <a:endParaRPr lang="fr-FR"/>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fr-FR"/>
  <c:clrMapOvr bg1="lt1" tx1="dk1" bg2="lt2" tx2="dk2" accent1="accent1" accent2="accent2" accent3="accent3" accent4="accent4" accent5="accent5" accent6="accent6" hlink="hlink" folHlink="folHlink"/>
  <c:chart>
    <c:autoTitleDeleted val="1"/>
    <c:view3D>
      <c:rAngAx val="1"/>
    </c:view3D>
    <c:sideWall>
      <c:spPr>
        <a:noFill/>
        <a:ln w="25400">
          <a:noFill/>
        </a:ln>
      </c:spPr>
    </c:sideWall>
    <c:backWall>
      <c:spPr>
        <a:noFill/>
        <a:ln w="25400">
          <a:noFill/>
        </a:ln>
      </c:spPr>
    </c:backWall>
    <c:plotArea>
      <c:layout/>
      <c:bar3DChart>
        <c:barDir val="col"/>
        <c:grouping val="percentStacked"/>
        <c:ser>
          <c:idx val="0"/>
          <c:order val="0"/>
          <c:tx>
            <c:strRef>
              <c:f>Feuil4!$B$2</c:f>
              <c:strCache>
                <c:ptCount val="1"/>
                <c:pt idx="0">
                  <c:v>Travail professionnel</c:v>
                </c:pt>
              </c:strCache>
            </c:strRef>
          </c:tx>
          <c:dLbls>
            <c:dLbl>
              <c:idx val="0"/>
              <c:layout>
                <c:manualLayout>
                  <c:x val="-6.4978160321367773E-2"/>
                  <c:y val="0"/>
                </c:manualLayout>
              </c:layout>
              <c:tx>
                <c:rich>
                  <a:bodyPr/>
                  <a:lstStyle/>
                  <a:p>
                    <a:r>
                      <a:rPr lang="en-US" sz="1200" b="1"/>
                      <a:t>8</a:t>
                    </a:r>
                    <a:r>
                      <a:rPr lang="en-US"/>
                      <a:t>8%</a:t>
                    </a:r>
                  </a:p>
                </c:rich>
              </c:tx>
              <c:showVal val="1"/>
            </c:dLbl>
            <c:dLbl>
              <c:idx val="1"/>
              <c:layout>
                <c:manualLayout>
                  <c:x val="-7.2713655597721125E-2"/>
                  <c:y val="-4.6009380600223165E-2"/>
                </c:manualLayout>
              </c:layout>
              <c:tx>
                <c:rich>
                  <a:bodyPr/>
                  <a:lstStyle/>
                  <a:p>
                    <a:r>
                      <a:rPr lang="en-US" sz="1200" b="1"/>
                      <a:t>2</a:t>
                    </a:r>
                    <a:r>
                      <a:rPr lang="en-US"/>
                      <a:t>1%</a:t>
                    </a:r>
                  </a:p>
                </c:rich>
              </c:tx>
              <c:showVal val="1"/>
            </c:dLbl>
            <c:dLbl>
              <c:idx val="2"/>
              <c:layout>
                <c:manualLayout>
                  <c:x val="-6.9619457487179792E-2"/>
                  <c:y val="3.4507035450167381E-2"/>
                </c:manualLayout>
              </c:layout>
              <c:tx>
                <c:rich>
                  <a:bodyPr/>
                  <a:lstStyle/>
                  <a:p>
                    <a:r>
                      <a:rPr lang="en-US" sz="1200" b="1"/>
                      <a:t>5</a:t>
                    </a:r>
                    <a:r>
                      <a:rPr lang="en-US"/>
                      <a:t>3%</a:t>
                    </a:r>
                  </a:p>
                </c:rich>
              </c:tx>
              <c:showVal val="1"/>
            </c:dLbl>
            <c:txPr>
              <a:bodyPr/>
              <a:lstStyle/>
              <a:p>
                <a:pPr>
                  <a:defRPr sz="1200" b="1"/>
                </a:pPr>
                <a:endParaRPr lang="fr-FR"/>
              </a:p>
            </c:txPr>
            <c:showVal val="1"/>
          </c:dLbls>
          <c:cat>
            <c:strRef>
              <c:f>Feuil4!$C$1:$H$1</c:f>
              <c:strCache>
                <c:ptCount val="3"/>
                <c:pt idx="0">
                  <c:v>Homme</c:v>
                </c:pt>
                <c:pt idx="1">
                  <c:v>Femme</c:v>
                </c:pt>
                <c:pt idx="2">
                  <c:v>Ensemble</c:v>
                </c:pt>
              </c:strCache>
            </c:strRef>
          </c:cat>
          <c:val>
            <c:numRef>
              <c:f>Feuil4!$C$2:$H$2</c:f>
              <c:numCache>
                <c:formatCode>h:mm;@</c:formatCode>
                <c:ptCount val="3"/>
                <c:pt idx="0">
                  <c:v>0.22569444444444453</c:v>
                </c:pt>
                <c:pt idx="1">
                  <c:v>5.6249999999999974E-2</c:v>
                </c:pt>
                <c:pt idx="2">
                  <c:v>0.1388888888888889</c:v>
                </c:pt>
              </c:numCache>
            </c:numRef>
          </c:val>
        </c:ser>
        <c:ser>
          <c:idx val="1"/>
          <c:order val="1"/>
          <c:tx>
            <c:strRef>
              <c:f>Feuil4!$B$3</c:f>
              <c:strCache>
                <c:ptCount val="1"/>
                <c:pt idx="0">
                  <c:v>Travail domestique</c:v>
                </c:pt>
              </c:strCache>
            </c:strRef>
          </c:tx>
          <c:dLbls>
            <c:dLbl>
              <c:idx val="0"/>
              <c:layout>
                <c:manualLayout>
                  <c:x val="-6.4978160321367773E-2"/>
                  <c:y val="0"/>
                </c:manualLayout>
              </c:layout>
              <c:tx>
                <c:rich>
                  <a:bodyPr/>
                  <a:lstStyle/>
                  <a:p>
                    <a:r>
                      <a:rPr lang="en-US" sz="1200" b="1"/>
                      <a:t>1</a:t>
                    </a:r>
                    <a:r>
                      <a:rPr lang="en-US"/>
                      <a:t>2%</a:t>
                    </a:r>
                  </a:p>
                </c:rich>
              </c:tx>
              <c:showVal val="1"/>
            </c:dLbl>
            <c:dLbl>
              <c:idx val="1"/>
              <c:layout>
                <c:manualLayout>
                  <c:x val="-6.3431061266097141E-2"/>
                  <c:y val="-2.3007407389517114E-2"/>
                </c:manualLayout>
              </c:layout>
              <c:tx>
                <c:rich>
                  <a:bodyPr/>
                  <a:lstStyle/>
                  <a:p>
                    <a:r>
                      <a:rPr lang="en-US" sz="1200" b="1"/>
                      <a:t>7</a:t>
                    </a:r>
                    <a:r>
                      <a:rPr lang="en-US"/>
                      <a:t>9%</a:t>
                    </a:r>
                  </a:p>
                </c:rich>
              </c:tx>
              <c:showVal val="1"/>
            </c:dLbl>
            <c:dLbl>
              <c:idx val="2"/>
              <c:layout>
                <c:manualLayout>
                  <c:x val="-6.9619457487179792E-2"/>
                  <c:y val="-2.6838805350130147E-2"/>
                </c:manualLayout>
              </c:layout>
              <c:tx>
                <c:rich>
                  <a:bodyPr/>
                  <a:lstStyle/>
                  <a:p>
                    <a:r>
                      <a:rPr lang="en-US" sz="1200" b="1" dirty="0"/>
                      <a:t>4</a:t>
                    </a:r>
                    <a:r>
                      <a:rPr lang="en-US" dirty="0"/>
                      <a:t>7%</a:t>
                    </a:r>
                  </a:p>
                </c:rich>
              </c:tx>
              <c:showVal val="1"/>
            </c:dLbl>
            <c:txPr>
              <a:bodyPr/>
              <a:lstStyle/>
              <a:p>
                <a:pPr>
                  <a:defRPr sz="1200" b="1"/>
                </a:pPr>
                <a:endParaRPr lang="fr-FR"/>
              </a:p>
            </c:txPr>
            <c:showVal val="1"/>
          </c:dLbls>
          <c:cat>
            <c:strRef>
              <c:f>Feuil4!$C$1:$H$1</c:f>
              <c:strCache>
                <c:ptCount val="3"/>
                <c:pt idx="0">
                  <c:v>Homme</c:v>
                </c:pt>
                <c:pt idx="1">
                  <c:v>Femme</c:v>
                </c:pt>
                <c:pt idx="2">
                  <c:v>Ensemble</c:v>
                </c:pt>
              </c:strCache>
            </c:strRef>
          </c:cat>
          <c:val>
            <c:numRef>
              <c:f>Feuil4!$C$3:$H$3</c:f>
              <c:numCache>
                <c:formatCode>h:mm;@</c:formatCode>
                <c:ptCount val="3"/>
                <c:pt idx="0">
                  <c:v>2.9861111111111137E-2</c:v>
                </c:pt>
                <c:pt idx="1">
                  <c:v>0.20833333333333345</c:v>
                </c:pt>
                <c:pt idx="2">
                  <c:v>0.12152777777777779</c:v>
                </c:pt>
              </c:numCache>
            </c:numRef>
          </c:val>
        </c:ser>
        <c:gapWidth val="75"/>
        <c:shape val="cylinder"/>
        <c:axId val="71362048"/>
        <c:axId val="71363584"/>
        <c:axId val="0"/>
      </c:bar3DChart>
      <c:catAx>
        <c:axId val="71362048"/>
        <c:scaling>
          <c:orientation val="minMax"/>
        </c:scaling>
        <c:axPos val="b"/>
        <c:majorTickMark val="none"/>
        <c:tickLblPos val="nextTo"/>
        <c:txPr>
          <a:bodyPr/>
          <a:lstStyle/>
          <a:p>
            <a:pPr>
              <a:defRPr sz="1200" b="1"/>
            </a:pPr>
            <a:endParaRPr lang="fr-FR"/>
          </a:p>
        </c:txPr>
        <c:crossAx val="71363584"/>
        <c:crosses val="autoZero"/>
        <c:auto val="1"/>
        <c:lblAlgn val="ctr"/>
        <c:lblOffset val="100"/>
      </c:catAx>
      <c:valAx>
        <c:axId val="71363584"/>
        <c:scaling>
          <c:orientation val="minMax"/>
        </c:scaling>
        <c:delete val="1"/>
        <c:axPos val="l"/>
        <c:numFmt formatCode="0%" sourceLinked="1"/>
        <c:majorTickMark val="none"/>
        <c:tickLblPos val="none"/>
        <c:crossAx val="71362048"/>
        <c:crosses val="autoZero"/>
        <c:crossBetween val="between"/>
      </c:valAx>
    </c:plotArea>
    <c:legend>
      <c:legendPos val="b"/>
      <c:txPr>
        <a:bodyPr/>
        <a:lstStyle/>
        <a:p>
          <a:pPr>
            <a:defRPr sz="1200" b="1"/>
          </a:pPr>
          <a:endParaRPr lang="fr-FR"/>
        </a:p>
      </c:txPr>
    </c:legend>
    <c:plotVisOnly val="1"/>
  </c:chart>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fr-FR"/>
          </a:p>
        </p:txBody>
      </p:sp>
      <p:sp>
        <p:nvSpPr>
          <p:cNvPr id="3" name="Espace réservé de la date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9A25C25-7A16-43A8-BFAB-037580A05A99}" type="datetimeFigureOut">
              <a:rPr lang="fr-FR" smtClean="0"/>
              <a:pPr/>
              <a:t>28/10/2014</a:t>
            </a:fld>
            <a:endParaRPr lang="fr-FR"/>
          </a:p>
        </p:txBody>
      </p:sp>
      <p:sp>
        <p:nvSpPr>
          <p:cNvPr id="4" name="Espace réservé du pied de page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595EA10F-52FE-425C-9FA4-B6FD7D06C438}"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fr-FR"/>
          </a:p>
        </p:txBody>
      </p:sp>
      <p:sp>
        <p:nvSpPr>
          <p:cNvPr id="3" name="Espace réservé de la date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E7B4F89-F32B-48B4-9F06-2EBAC1CF76CF}" type="datetimeFigureOut">
              <a:rPr lang="fr-FR" smtClean="0"/>
              <a:pPr/>
              <a:t>28/10/2014</a:t>
            </a:fld>
            <a:endParaRPr lang="fr-FR"/>
          </a:p>
        </p:txBody>
      </p:sp>
      <p:sp>
        <p:nvSpPr>
          <p:cNvPr id="4" name="Espace réservé de l'image des diapositives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fr-FR"/>
          </a:p>
        </p:txBody>
      </p:sp>
      <p:sp>
        <p:nvSpPr>
          <p:cNvPr id="5" name="Espace réservé des commentaires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707BA3B-7DAB-4C5F-9263-630579D3777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fld id="{AB99BD50-433D-42E8-B76A-4323A8FAD5FC}" type="datetimeFigureOut">
              <a:rPr lang="fr-FR" smtClean="0"/>
              <a:pPr/>
              <a:t>28/10/2014</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5"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5"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6"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4"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5"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a:p>
        </p:txBody>
      </p:sp>
      <p:sp>
        <p:nvSpPr>
          <p:cNvPr id="4"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5"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a:p>
        </p:txBody>
      </p:sp>
      <p:sp>
        <p:nvSpPr>
          <p:cNvPr id="4"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5"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5"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5"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6"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8"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4"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3"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6"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fld id="{AB99BD50-433D-42E8-B76A-4323A8FAD5FC}" type="datetimeFigureOut">
              <a:rPr lang="fr-FR" smtClean="0"/>
              <a:pPr/>
              <a:t>28/10/2014</a:t>
            </a:fld>
            <a:endParaRPr lang="fr-FR"/>
          </a:p>
        </p:txBody>
      </p:sp>
      <p:sp>
        <p:nvSpPr>
          <p:cNvPr id="6" name="Rectangle 8"/>
          <p:cNvSpPr>
            <a:spLocks noGrp="1" noChangeArrowheads="1"/>
          </p:cNvSpPr>
          <p:nvPr>
            <p:ph type="sldNum" sz="quarter" idx="11"/>
          </p:nvPr>
        </p:nvSpPr>
        <p:spPr>
          <a:ln/>
        </p:spPr>
        <p:txBody>
          <a:bodyPr/>
          <a:lstStyle>
            <a:lvl1pPr>
              <a:defRPr/>
            </a:lvl1pPr>
          </a:lstStyle>
          <a:p>
            <a:fld id="{8946120A-EA15-4307-8136-9A908C9902B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fld id="{AB99BD50-433D-42E8-B76A-4323A8FAD5FC}" type="datetimeFigureOut">
              <a:rPr lang="fr-FR" smtClean="0"/>
              <a:pPr/>
              <a:t>28/10/2014</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fld id="{8946120A-EA15-4307-8136-9A908C9902B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8"/>
          <p:cNvSpPr>
            <a:spLocks noGrp="1" noChangeArrowheads="1"/>
          </p:cNvSpPr>
          <p:nvPr>
            <p:ph type="sldNum" sz="quarter" idx="11"/>
          </p:nvPr>
        </p:nvSpPr>
        <p:spPr/>
        <p:txBody>
          <a:bodyPr/>
          <a:lstStyle/>
          <a:p>
            <a:pPr>
              <a:defRPr/>
            </a:pPr>
            <a:fld id="{5E320382-B956-42BC-93AF-C595D2B376E9}" type="slidenum">
              <a:rPr lang="ar-SA" smtClean="0"/>
              <a:pPr>
                <a:defRPr/>
              </a:pPr>
              <a:t>1</a:t>
            </a:fld>
            <a:endParaRPr lang="fr-FR" dirty="0" smtClean="0"/>
          </a:p>
        </p:txBody>
      </p:sp>
      <p:sp>
        <p:nvSpPr>
          <p:cNvPr id="3075" name="Rectangle 3"/>
          <p:cNvSpPr>
            <a:spLocks noGrp="1" noChangeArrowheads="1"/>
          </p:cNvSpPr>
          <p:nvPr>
            <p:ph type="body" idx="1"/>
          </p:nvPr>
        </p:nvSpPr>
        <p:spPr>
          <a:xfrm>
            <a:off x="323528" y="908720"/>
            <a:ext cx="8358187" cy="5328592"/>
          </a:xfrm>
        </p:spPr>
        <p:txBody>
          <a:bodyPr/>
          <a:lstStyle/>
          <a:p>
            <a:pPr algn="ctr" eaLnBrk="1" hangingPunct="1">
              <a:buFontTx/>
              <a:buNone/>
            </a:pPr>
            <a:endParaRPr lang="fr-FR" sz="1600" b="1" dirty="0" smtClean="0">
              <a:latin typeface="Berlin Sans FB Demi" pitchFamily="34" charset="0"/>
            </a:endParaRPr>
          </a:p>
          <a:p>
            <a:pPr algn="ctr">
              <a:buFontTx/>
              <a:buNone/>
            </a:pPr>
            <a:r>
              <a:rPr lang="fr-FR" sz="4000" b="1" dirty="0" smtClean="0">
                <a:solidFill>
                  <a:srgbClr val="7B003B"/>
                </a:solidFill>
                <a:latin typeface="Calibri" pitchFamily="34" charset="0"/>
                <a:ea typeface="+mj-ea"/>
                <a:cs typeface="+mj-cs"/>
              </a:rPr>
              <a:t>LE BUDGET-TEMPS</a:t>
            </a:r>
          </a:p>
          <a:p>
            <a:pPr algn="ctr">
              <a:buFontTx/>
              <a:buNone/>
            </a:pPr>
            <a:r>
              <a:rPr lang="fr-FR" sz="4000" b="1" dirty="0" smtClean="0">
                <a:solidFill>
                  <a:srgbClr val="7B003B"/>
                </a:solidFill>
                <a:latin typeface="Calibri" pitchFamily="34" charset="0"/>
                <a:ea typeface="+mj-ea"/>
                <a:cs typeface="+mj-cs"/>
              </a:rPr>
              <a:t>Ou</a:t>
            </a:r>
          </a:p>
          <a:p>
            <a:pPr algn="ctr">
              <a:buFontTx/>
              <a:buNone/>
            </a:pPr>
            <a:r>
              <a:rPr lang="fr-FR" sz="4000" b="1" dirty="0" smtClean="0">
                <a:solidFill>
                  <a:srgbClr val="7B003B"/>
                </a:solidFill>
                <a:latin typeface="Calibri" pitchFamily="34" charset="0"/>
                <a:ea typeface="+mj-ea"/>
                <a:cs typeface="+mj-cs"/>
              </a:rPr>
              <a:t>l’Enquête Nationale sur l’Emploi du Temps au Maroc</a:t>
            </a:r>
          </a:p>
          <a:p>
            <a:pPr algn="ctr">
              <a:buFontTx/>
              <a:buNone/>
            </a:pPr>
            <a:r>
              <a:rPr lang="fr-FR" sz="4000" b="1" dirty="0" smtClean="0">
                <a:solidFill>
                  <a:srgbClr val="7B003B"/>
                </a:solidFill>
                <a:latin typeface="Calibri" pitchFamily="34" charset="0"/>
                <a:ea typeface="+mj-ea"/>
                <a:cs typeface="+mj-cs"/>
              </a:rPr>
              <a:t>2011/2012</a:t>
            </a:r>
          </a:p>
          <a:p>
            <a:pPr algn="ctr">
              <a:buFontTx/>
              <a:buNone/>
            </a:pPr>
            <a:endParaRPr lang="fr-FR" sz="4000" b="1" dirty="0" smtClean="0">
              <a:solidFill>
                <a:srgbClr val="7B003B"/>
              </a:solidFill>
              <a:latin typeface="Calibri" pitchFamily="34" charset="0"/>
              <a:ea typeface="+mj-ea"/>
              <a:cs typeface="+mj-cs"/>
            </a:endParaRPr>
          </a:p>
          <a:p>
            <a:pPr algn="ctr">
              <a:buFontTx/>
              <a:buNone/>
            </a:pPr>
            <a:r>
              <a:rPr lang="fr-FR" sz="4000" b="1" dirty="0" smtClean="0">
                <a:solidFill>
                  <a:srgbClr val="7B003B"/>
                </a:solidFill>
                <a:latin typeface="Calibri" pitchFamily="34" charset="0"/>
                <a:ea typeface="+mj-ea"/>
                <a:cs typeface="+mj-cs"/>
              </a:rPr>
              <a:t>Principaux résultats</a:t>
            </a:r>
          </a:p>
          <a:p>
            <a:pPr algn="ctr">
              <a:buFontTx/>
              <a:buNone/>
            </a:pPr>
            <a:endParaRPr lang="fr-FR" sz="4000" b="1" dirty="0" smtClean="0">
              <a:solidFill>
                <a:srgbClr val="7B003B"/>
              </a:solidFill>
              <a:latin typeface="Calibri" pitchFamily="34" charset="0"/>
              <a:ea typeface="+mj-ea"/>
              <a:cs typeface="+mj-cs"/>
            </a:endParaRPr>
          </a:p>
          <a:p>
            <a:pPr algn="ctr">
              <a:buFontTx/>
              <a:buNone/>
            </a:pPr>
            <a:r>
              <a:rPr lang="fr-FR" sz="4000" b="1" dirty="0" smtClean="0">
                <a:solidFill>
                  <a:srgbClr val="7B003B"/>
                </a:solidFill>
                <a:latin typeface="Calibri" pitchFamily="34" charset="0"/>
                <a:ea typeface="+mj-ea"/>
                <a:cs typeface="+mj-cs"/>
              </a:rPr>
              <a:t>                                       </a:t>
            </a:r>
            <a:r>
              <a:rPr lang="fr-FR" sz="3200" b="1" dirty="0" smtClean="0">
                <a:solidFill>
                  <a:srgbClr val="7B003B"/>
                </a:solidFill>
                <a:latin typeface="Calibri" pitchFamily="34" charset="0"/>
                <a:ea typeface="+mj-ea"/>
                <a:cs typeface="+mj-cs"/>
              </a:rPr>
              <a:t>28 octobre 2014</a:t>
            </a:r>
            <a:endParaRPr lang="fr-FR" sz="4000" b="1" dirty="0" smtClean="0">
              <a:solidFill>
                <a:srgbClr val="7B003B"/>
              </a:solidFill>
              <a:latin typeface="Calibri" pitchFamily="34" charset="0"/>
              <a:ea typeface="+mj-ea"/>
              <a:cs typeface="+mj-cs"/>
            </a:endParaRPr>
          </a:p>
          <a:p>
            <a:pPr algn="ctr" eaLnBrk="1" hangingPunct="1">
              <a:buFontTx/>
              <a:buNone/>
            </a:pPr>
            <a:endParaRPr lang="fr-FR" sz="3000" b="1" dirty="0" smtClean="0"/>
          </a:p>
          <a:p>
            <a:pPr algn="r" eaLnBrk="1" hangingPunct="1">
              <a:buFontTx/>
              <a:buNone/>
            </a:pPr>
            <a:r>
              <a:rPr lang="fr-FR" sz="3000" dirty="0" smtClean="0"/>
              <a:t>                     </a:t>
            </a:r>
            <a:endParaRPr lang="fr-FR" sz="2800" dirty="0" smtClean="0"/>
          </a:p>
          <a:p>
            <a:pPr algn="r" eaLnBrk="1" hangingPunct="1">
              <a:buFontTx/>
              <a:buNone/>
            </a:pPr>
            <a:r>
              <a:rPr lang="fr-FR" sz="2000" b="1" dirty="0" smtClean="0">
                <a:latin typeface="Arial" charset="0"/>
              </a:rPr>
              <a:t> </a:t>
            </a:r>
            <a:r>
              <a:rPr lang="fr-FR" sz="2800" b="1" dirty="0" smtClean="0">
                <a:latin typeface="Arial" charset="0"/>
              </a:rPr>
              <a:t> </a:t>
            </a:r>
            <a:endParaRPr lang="fr-FR" sz="20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692696"/>
            <a:ext cx="6985000" cy="1215479"/>
          </a:xfrm>
        </p:spPr>
        <p:txBody>
          <a:bodyPr/>
          <a:lstStyle/>
          <a:p>
            <a:r>
              <a:rPr lang="fr-FR" sz="3200" b="0" dirty="0" smtClean="0">
                <a:latin typeface="Berlin Sans FB Demi" pitchFamily="34" charset="0"/>
              </a:rPr>
              <a:t>Horaire des repas: 75% déjeunent entre  12h30 et 14h30</a:t>
            </a:r>
            <a:endParaRPr lang="fr-FR" sz="3200" dirty="0"/>
          </a:p>
        </p:txBody>
      </p:sp>
      <p:sp>
        <p:nvSpPr>
          <p:cNvPr id="3" name="Espace réservé du contenu 2"/>
          <p:cNvSpPr>
            <a:spLocks noGrp="1"/>
          </p:cNvSpPr>
          <p:nvPr>
            <p:ph idx="1"/>
          </p:nvPr>
        </p:nvSpPr>
        <p:spPr>
          <a:xfrm>
            <a:off x="467544" y="4869160"/>
            <a:ext cx="8229600" cy="1412419"/>
          </a:xfrm>
        </p:spPr>
        <p:txBody>
          <a:bodyPr/>
          <a:lstStyle/>
          <a:p>
            <a:r>
              <a:rPr lang="fr-FR" sz="1600" dirty="0" smtClean="0">
                <a:solidFill>
                  <a:schemeClr val="tx1"/>
                </a:solidFill>
              </a:rPr>
              <a:t>52% des marocains prennent le petit déjeuner entre 7h et 9h. </a:t>
            </a:r>
          </a:p>
          <a:p>
            <a:endParaRPr lang="fr-FR" sz="1600" dirty="0" smtClean="0">
              <a:solidFill>
                <a:schemeClr val="tx1"/>
              </a:solidFill>
            </a:endParaRPr>
          </a:p>
          <a:p>
            <a:r>
              <a:rPr lang="fr-FR" sz="1600" dirty="0" smtClean="0">
                <a:solidFill>
                  <a:schemeClr val="tx1"/>
                </a:solidFill>
              </a:rPr>
              <a:t>75% déjeunent entre 12h30mn et 14h30mn .</a:t>
            </a:r>
          </a:p>
          <a:p>
            <a:endParaRPr lang="fr-FR" sz="1600" dirty="0" smtClean="0">
              <a:solidFill>
                <a:schemeClr val="tx1"/>
              </a:solidFill>
            </a:endParaRPr>
          </a:p>
          <a:p>
            <a:r>
              <a:rPr lang="fr-FR" sz="1600" dirty="0" smtClean="0">
                <a:solidFill>
                  <a:schemeClr val="tx1"/>
                </a:solidFill>
              </a:rPr>
              <a:t>67% dinent entre 20h et 22h. </a:t>
            </a:r>
          </a:p>
          <a:p>
            <a:pPr>
              <a:buNone/>
            </a:pPr>
            <a:endParaRPr lang="fr-FR" dirty="0">
              <a:solidFill>
                <a:srgbClr val="FF0000"/>
              </a:solidFill>
            </a:endParaRPr>
          </a:p>
        </p:txBody>
      </p:sp>
      <p:pic>
        <p:nvPicPr>
          <p:cNvPr id="4" name="Graphique 8"/>
          <p:cNvPicPr>
            <a:picLocks noChangeArrowheads="1"/>
          </p:cNvPicPr>
          <p:nvPr/>
        </p:nvPicPr>
        <p:blipFill>
          <a:blip r:embed="rId2" cstate="print"/>
          <a:srcRect/>
          <a:stretch>
            <a:fillRect/>
          </a:stretch>
        </p:blipFill>
        <p:spPr bwMode="auto">
          <a:xfrm>
            <a:off x="467544" y="1772816"/>
            <a:ext cx="8208912" cy="30243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latin typeface="Calibri" pitchFamily="34" charset="0"/>
              </a:rPr>
              <a:t>Temps du travail professionnel</a:t>
            </a:r>
            <a:endParaRPr lang="fr-FR" dirty="0">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935633"/>
          </a:xfrm>
        </p:spPr>
        <p:txBody>
          <a:bodyPr/>
          <a:lstStyle/>
          <a:p>
            <a:r>
              <a:rPr lang="fr-FR" sz="2800" dirty="0" smtClean="0">
                <a:latin typeface="Berlin Sans FB Demi" pitchFamily="34" charset="0"/>
              </a:rPr>
              <a:t>Temps du travail professionnel</a:t>
            </a:r>
          </a:p>
        </p:txBody>
      </p:sp>
      <p:sp>
        <p:nvSpPr>
          <p:cNvPr id="7" name="ZoneTexte 6"/>
          <p:cNvSpPr txBox="1"/>
          <p:nvPr/>
        </p:nvSpPr>
        <p:spPr>
          <a:xfrm>
            <a:off x="539552" y="5013176"/>
            <a:ext cx="8064896" cy="1815882"/>
          </a:xfrm>
          <a:prstGeom prst="rect">
            <a:avLst/>
          </a:prstGeom>
          <a:noFill/>
        </p:spPr>
        <p:txBody>
          <a:bodyPr wrap="square" rtlCol="0">
            <a:spAutoFit/>
          </a:bodyPr>
          <a:lstStyle/>
          <a:p>
            <a:pPr>
              <a:buFont typeface="Wingdings" pitchFamily="2" charset="2"/>
              <a:buChar char="Ø"/>
            </a:pPr>
            <a:r>
              <a:rPr lang="fr-FR" sz="1600" b="1" dirty="0" smtClean="0"/>
              <a:t> Le temps professionnel accapare 3h20mn de la journée d’un marocain ;</a:t>
            </a:r>
          </a:p>
          <a:p>
            <a:pPr>
              <a:buFont typeface="Wingdings" pitchFamily="2" charset="2"/>
              <a:buChar char="Ø"/>
            </a:pPr>
            <a:endParaRPr lang="fr-FR" sz="1600" b="1" dirty="0" smtClean="0"/>
          </a:p>
          <a:p>
            <a:pPr>
              <a:buFont typeface="Wingdings" pitchFamily="2" charset="2"/>
              <a:buChar char="Ø"/>
            </a:pPr>
            <a:r>
              <a:rPr lang="fr-FR" sz="1600" b="1" dirty="0" smtClean="0"/>
              <a:t> Les ruraux consacrent 32 mn de plus au travail professionnel que les citadins.</a:t>
            </a:r>
          </a:p>
          <a:p>
            <a:pPr>
              <a:buFont typeface="Wingdings" pitchFamily="2" charset="2"/>
              <a:buChar char="Ø"/>
            </a:pPr>
            <a:endParaRPr lang="fr-FR" sz="1600" b="1" dirty="0" smtClean="0"/>
          </a:p>
          <a:p>
            <a:pPr>
              <a:buFont typeface="Wingdings" pitchFamily="2" charset="2"/>
              <a:buChar char="Ø"/>
            </a:pPr>
            <a:r>
              <a:rPr lang="fr-FR" sz="1600" b="1" dirty="0" smtClean="0"/>
              <a:t> Les personnes âgées de 25 à 59 ans accordent plus de temps au travail professionnel que les autres.</a:t>
            </a:r>
          </a:p>
          <a:p>
            <a:pPr>
              <a:buFont typeface="Wingdings" pitchFamily="2" charset="2"/>
              <a:buChar char="Ø"/>
            </a:pPr>
            <a:endParaRPr lang="fr-FR" sz="1600" b="1" dirty="0" smtClean="0"/>
          </a:p>
        </p:txBody>
      </p:sp>
      <p:graphicFrame>
        <p:nvGraphicFramePr>
          <p:cNvPr id="8" name="Graphique 7"/>
          <p:cNvGraphicFramePr/>
          <p:nvPr/>
        </p:nvGraphicFramePr>
        <p:xfrm>
          <a:off x="827584" y="1700808"/>
          <a:ext cx="7344816" cy="309979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571480"/>
            <a:ext cx="7456516" cy="1143000"/>
          </a:xfrm>
        </p:spPr>
        <p:txBody>
          <a:bodyPr/>
          <a:lstStyle/>
          <a:p>
            <a:r>
              <a:rPr lang="fr-FR" sz="2800" dirty="0" smtClean="0">
                <a:latin typeface="Berlin Sans FB Demi" pitchFamily="34" charset="0"/>
              </a:rPr>
              <a:t>Temps professionnel des actifs occupés </a:t>
            </a:r>
          </a:p>
        </p:txBody>
      </p:sp>
      <p:sp>
        <p:nvSpPr>
          <p:cNvPr id="6" name="ZoneTexte 5"/>
          <p:cNvSpPr txBox="1"/>
          <p:nvPr/>
        </p:nvSpPr>
        <p:spPr>
          <a:xfrm>
            <a:off x="428596" y="4941168"/>
            <a:ext cx="8429684" cy="1126462"/>
          </a:xfrm>
          <a:prstGeom prst="rect">
            <a:avLst/>
          </a:prstGeom>
          <a:noFill/>
        </p:spPr>
        <p:txBody>
          <a:bodyPr wrap="square" rtlCol="0">
            <a:spAutoFit/>
          </a:bodyPr>
          <a:lstStyle/>
          <a:p>
            <a:pPr marL="342900" indent="-342900" algn="just" fontAlgn="base">
              <a:spcBef>
                <a:spcPct val="20000"/>
              </a:spcBef>
              <a:spcAft>
                <a:spcPct val="0"/>
              </a:spcAft>
              <a:buClr>
                <a:srgbClr val="7B003B"/>
              </a:buClr>
              <a:buSzPct val="120000"/>
              <a:buFont typeface="Wingdings" pitchFamily="2" charset="2"/>
              <a:buChar char="Ø"/>
            </a:pPr>
            <a:r>
              <a:rPr lang="fr-FR" sz="1600" b="1" dirty="0" smtClean="0"/>
              <a:t>Les actifs occupés consacrent en moyenne 6h39mn au travail professionnel : 7h20mn en milieu urbain et 5h56mn en milieu;</a:t>
            </a:r>
          </a:p>
          <a:p>
            <a:pPr marL="342900" indent="-342900" algn="just" fontAlgn="base">
              <a:spcBef>
                <a:spcPct val="20000"/>
              </a:spcBef>
              <a:spcAft>
                <a:spcPct val="0"/>
              </a:spcAft>
              <a:buClr>
                <a:srgbClr val="7B003B"/>
              </a:buClr>
              <a:buSzPct val="120000"/>
              <a:buFont typeface="Wingdings" pitchFamily="2" charset="2"/>
              <a:buChar char="Ø"/>
            </a:pPr>
            <a:r>
              <a:rPr lang="fr-FR" sz="1600" b="1" dirty="0" smtClean="0"/>
              <a:t>Cette moyenne est de 7h27mn pour les salariés, 6h56mn pour les employeurs, 6h35mn pour les  indépendants  et de 4h55mn pour les Aide-familiales.</a:t>
            </a:r>
          </a:p>
        </p:txBody>
      </p:sp>
      <p:graphicFrame>
        <p:nvGraphicFramePr>
          <p:cNvPr id="8" name="Graphique 7"/>
          <p:cNvGraphicFramePr/>
          <p:nvPr/>
        </p:nvGraphicFramePr>
        <p:xfrm>
          <a:off x="827584" y="1628800"/>
          <a:ext cx="7128792" cy="3171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latin typeface="Calibri" pitchFamily="34" charset="0"/>
              </a:rPr>
              <a:t>Temps d’éducation et de formation</a:t>
            </a:r>
            <a:endParaRPr lang="fr-FR" dirty="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007641"/>
          </a:xfrm>
        </p:spPr>
        <p:txBody>
          <a:bodyPr/>
          <a:lstStyle/>
          <a:p>
            <a:r>
              <a:rPr lang="fr-FR" sz="2800" dirty="0" smtClean="0">
                <a:latin typeface="Berlin Sans FB Demi" pitchFamily="34" charset="0"/>
              </a:rPr>
              <a:t>Temps d’éducation et de formation</a:t>
            </a:r>
          </a:p>
        </p:txBody>
      </p:sp>
      <p:sp>
        <p:nvSpPr>
          <p:cNvPr id="3" name="Espace réservé du contenu 2"/>
          <p:cNvSpPr>
            <a:spLocks noGrp="1"/>
          </p:cNvSpPr>
          <p:nvPr>
            <p:ph idx="1"/>
          </p:nvPr>
        </p:nvSpPr>
        <p:spPr>
          <a:xfrm>
            <a:off x="457200" y="1700808"/>
            <a:ext cx="8229600" cy="4425355"/>
          </a:xfrm>
        </p:spPr>
        <p:txBody>
          <a:bodyPr/>
          <a:lstStyle/>
          <a:p>
            <a:pPr algn="just">
              <a:buFont typeface="Wingdings" pitchFamily="2" charset="2"/>
              <a:buChar char="Ø"/>
            </a:pPr>
            <a:endParaRPr lang="fr-FR" sz="1600" b="1" kern="1200" dirty="0" smtClean="0">
              <a:solidFill>
                <a:schemeClr val="tx1"/>
              </a:solidFill>
            </a:endParaRPr>
          </a:p>
          <a:p>
            <a:pPr algn="just">
              <a:buFont typeface="Wingdings" pitchFamily="2" charset="2"/>
              <a:buChar char="Ø"/>
            </a:pPr>
            <a:endParaRPr lang="fr-FR" sz="1600" b="1" kern="1200" dirty="0" smtClean="0">
              <a:solidFill>
                <a:schemeClr val="tx1"/>
              </a:solidFill>
            </a:endParaRPr>
          </a:p>
          <a:p>
            <a:pPr algn="just">
              <a:buFont typeface="Wingdings" pitchFamily="2" charset="2"/>
              <a:buChar char="Ø"/>
            </a:pPr>
            <a:endParaRPr lang="fr-FR" sz="1600" b="1" kern="1200" dirty="0" smtClean="0">
              <a:solidFill>
                <a:schemeClr val="tx1"/>
              </a:solidFill>
            </a:endParaRPr>
          </a:p>
          <a:p>
            <a:pPr algn="just">
              <a:buFont typeface="Wingdings" pitchFamily="2" charset="2"/>
              <a:buChar char="Ø"/>
            </a:pPr>
            <a:r>
              <a:rPr lang="fr-FR" sz="1600" b="1" kern="1200" dirty="0" smtClean="0">
                <a:solidFill>
                  <a:schemeClr val="tx1"/>
                </a:solidFill>
              </a:rPr>
              <a:t>Le temps accordé à l’éducation et la formation est de 3h45mn pour les enfants âgés de 7 à 14 ans, 1h41mn pour les jeunes âgés de 15 à 24 ans et 3mn pour ceux âgés de 25 ans et plus;</a:t>
            </a:r>
          </a:p>
          <a:p>
            <a:pPr algn="just">
              <a:buFont typeface="Wingdings" pitchFamily="2" charset="2"/>
              <a:buChar char="Ø"/>
            </a:pPr>
            <a:endParaRPr lang="fr-FR" sz="1600" b="1" kern="1200" dirty="0" smtClean="0">
              <a:solidFill>
                <a:schemeClr val="tx1"/>
              </a:solidFill>
            </a:endParaRPr>
          </a:p>
          <a:p>
            <a:pPr algn="just">
              <a:buFont typeface="Wingdings" pitchFamily="2" charset="2"/>
              <a:buChar char="Ø"/>
            </a:pPr>
            <a:endParaRPr lang="fr-FR" sz="1600" b="1" kern="1200" dirty="0" smtClean="0">
              <a:solidFill>
                <a:schemeClr val="tx1"/>
              </a:solidFill>
            </a:endParaRPr>
          </a:p>
          <a:p>
            <a:pPr algn="just">
              <a:buFont typeface="Wingdings" pitchFamily="2" charset="2"/>
              <a:buChar char="Ø"/>
            </a:pPr>
            <a:r>
              <a:rPr lang="fr-FR" sz="1600" b="1" kern="1200" dirty="0" smtClean="0">
                <a:solidFill>
                  <a:schemeClr val="tx1"/>
                </a:solidFill>
              </a:rPr>
              <a:t>Pour les élèves et étudiants, le temps éducatif  passe à 4h pour  les 7 à 14 ans, et à  4h38mn pour les 15 à 24 ans;</a:t>
            </a:r>
          </a:p>
          <a:p>
            <a:pPr algn="just">
              <a:buFont typeface="Wingdings" pitchFamily="2" charset="2"/>
              <a:buChar char="Ø"/>
            </a:pPr>
            <a:endParaRPr lang="fr-FR" sz="1600" b="1" kern="1200" dirty="0" smtClean="0">
              <a:solidFill>
                <a:schemeClr val="tx1"/>
              </a:solidFill>
            </a:endParaRPr>
          </a:p>
          <a:p>
            <a:pPr algn="just">
              <a:buFont typeface="Wingdings" pitchFamily="2" charset="2"/>
              <a:buChar char="Ø"/>
            </a:pPr>
            <a:r>
              <a:rPr lang="fr-FR" sz="1600" b="1" kern="1200" dirty="0" smtClean="0">
                <a:solidFill>
                  <a:schemeClr val="tx1"/>
                </a:solidFill>
              </a:rPr>
              <a:t>Les filles accordent plus de temps aux études  que les garçons, avec un écart de 22mn pour les 7-14 ans et de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2786058"/>
            <a:ext cx="6985000" cy="1143000"/>
          </a:xfrm>
        </p:spPr>
        <p:txBody>
          <a:bodyPr/>
          <a:lstStyle/>
          <a:p>
            <a:r>
              <a:rPr lang="fr-FR" sz="3600" dirty="0" smtClean="0">
                <a:latin typeface="Berlin Sans FB Demi" pitchFamily="34" charset="0"/>
              </a:rPr>
              <a:t> </a:t>
            </a:r>
            <a:r>
              <a:rPr lang="fr-FR" dirty="0" smtClean="0">
                <a:latin typeface="Calibri" pitchFamily="34" charset="0"/>
              </a:rPr>
              <a:t>Temps du travail domestique</a:t>
            </a:r>
          </a:p>
        </p:txBody>
      </p:sp>
      <p:sp>
        <p:nvSpPr>
          <p:cNvPr id="3" name="Espace réservé du numéro de diapositive 2"/>
          <p:cNvSpPr>
            <a:spLocks noGrp="1"/>
          </p:cNvSpPr>
          <p:nvPr>
            <p:ph type="sldNum" sz="quarter" idx="11"/>
          </p:nvPr>
        </p:nvSpPr>
        <p:spPr/>
        <p:txBody>
          <a:bodyPr/>
          <a:lstStyle/>
          <a:p>
            <a:pPr>
              <a:defRPr/>
            </a:pPr>
            <a:fld id="{3D270A54-BD7F-4E8E-9B39-515C69311663}" type="slidenum">
              <a:rPr lang="fr-FR" smtClean="0"/>
              <a:pPr>
                <a:defRPr/>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476672"/>
            <a:ext cx="7858180" cy="1143000"/>
          </a:xfrm>
        </p:spPr>
        <p:txBody>
          <a:bodyPr/>
          <a:lstStyle/>
          <a:p>
            <a:r>
              <a:rPr lang="fr-FR" sz="2000" dirty="0" smtClean="0">
                <a:latin typeface="Berlin Sans FB Demi" pitchFamily="34" charset="0"/>
              </a:rPr>
              <a:t>Temps du travail domestique: répartition inégale des responsabilités domestiques et familiales entre les deux sexes</a:t>
            </a:r>
          </a:p>
        </p:txBody>
      </p:sp>
      <p:sp>
        <p:nvSpPr>
          <p:cNvPr id="6" name="ZoneTexte 5"/>
          <p:cNvSpPr txBox="1"/>
          <p:nvPr/>
        </p:nvSpPr>
        <p:spPr>
          <a:xfrm>
            <a:off x="357158" y="5011341"/>
            <a:ext cx="8501122" cy="646331"/>
          </a:xfrm>
          <a:prstGeom prst="rect">
            <a:avLst/>
          </a:prstGeom>
          <a:noFill/>
        </p:spPr>
        <p:txBody>
          <a:bodyPr wrap="square" rtlCol="0">
            <a:spAutoFit/>
          </a:bodyPr>
          <a:lstStyle/>
          <a:p>
            <a:pPr>
              <a:buFontTx/>
              <a:buChar char="-"/>
            </a:pPr>
            <a:endParaRPr lang="fr-FR" dirty="0" smtClean="0"/>
          </a:p>
          <a:p>
            <a:pPr>
              <a:buFontTx/>
              <a:buChar char="-"/>
            </a:pPr>
            <a:endParaRPr lang="fr-FR" b="1" dirty="0" smtClean="0"/>
          </a:p>
        </p:txBody>
      </p:sp>
      <p:sp>
        <p:nvSpPr>
          <p:cNvPr id="49154" name="Rectangle 2"/>
          <p:cNvSpPr>
            <a:spLocks noChangeArrowheads="1"/>
          </p:cNvSpPr>
          <p:nvPr/>
        </p:nvSpPr>
        <p:spPr bwMode="auto">
          <a:xfrm>
            <a:off x="357158" y="1857364"/>
            <a:ext cx="821537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lang="fr-FR" sz="2000" b="1" dirty="0" smtClean="0"/>
              <a:t>Le temps du travail domestique occupe 12%  de la journée des marocains</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endParaRPr lang="fr-FR" sz="2000" b="1" dirty="0" smtClean="0"/>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lang="fr-FR" sz="2000" b="1" dirty="0" smtClean="0"/>
              <a:t> il est en moyenne de 2h55mn par jour, 2h42mn en milieu urbain et 3h15mn en milieu rural. </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endParaRPr lang="fr-FR" sz="2000" b="1" dirty="0" smtClean="0"/>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endParaRPr lang="fr-FR" sz="2000" b="1" dirty="0" smtClean="0"/>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fr-FR" sz="2000" b="1" dirty="0" smtClean="0"/>
              <a:t>Il passe de 2h18mn parmi les 15-24 ans, à 3h20mn parmi les 25-59 ans et à 2h13mn pour les personnes âgées.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fr-FR" sz="2000" b="1" dirty="0" smtClean="0"/>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fr-FR" sz="2000" b="1" dirty="0" smtClean="0"/>
              <a:t> les enfants de 7 à 14 ans contribuent à ces activités par 49mn, 43mn en milieu urbain et 56mn en milieu rural.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2786058"/>
            <a:ext cx="6985000" cy="1143000"/>
          </a:xfrm>
        </p:spPr>
        <p:txBody>
          <a:bodyPr/>
          <a:lstStyle/>
          <a:p>
            <a:pPr marL="342900" indent="-342900">
              <a:spcBef>
                <a:spcPct val="20000"/>
              </a:spcBef>
              <a:buClr>
                <a:srgbClr val="7B003B"/>
              </a:buClr>
              <a:buSzPct val="120000"/>
            </a:pPr>
            <a:r>
              <a:rPr lang="fr-FR" sz="3600" dirty="0" smtClean="0">
                <a:latin typeface="Berlin Sans FB Demi" pitchFamily="34" charset="0"/>
              </a:rPr>
              <a:t> </a:t>
            </a:r>
            <a:r>
              <a:rPr lang="fr-FR" dirty="0" smtClean="0">
                <a:latin typeface="Calibri" pitchFamily="34" charset="0"/>
              </a:rPr>
              <a:t>Temps libre</a:t>
            </a:r>
          </a:p>
        </p:txBody>
      </p:sp>
      <p:sp>
        <p:nvSpPr>
          <p:cNvPr id="3" name="Espace réservé du numéro de diapositive 2"/>
          <p:cNvSpPr>
            <a:spLocks noGrp="1"/>
          </p:cNvSpPr>
          <p:nvPr>
            <p:ph type="sldNum" sz="quarter" idx="11"/>
          </p:nvPr>
        </p:nvSpPr>
        <p:spPr/>
        <p:txBody>
          <a:bodyPr/>
          <a:lstStyle/>
          <a:p>
            <a:pPr>
              <a:defRPr/>
            </a:pPr>
            <a:fld id="{3D270A54-BD7F-4E8E-9B39-515C69311663}" type="slidenum">
              <a:rPr lang="fr-FR" smtClean="0"/>
              <a:pPr>
                <a:defRPr/>
              </a:pPr>
              <a:t>18</a:t>
            </a:fld>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1"/>
          </p:nvPr>
        </p:nvSpPr>
        <p:spPr/>
        <p:txBody>
          <a:bodyPr/>
          <a:lstStyle/>
          <a:p>
            <a:pPr>
              <a:defRPr/>
            </a:pPr>
            <a:fld id="{352D4D18-4CA9-4D66-8BB8-A130FC6EA70B}" type="slidenum">
              <a:rPr lang="fr-FR" smtClean="0"/>
              <a:pPr>
                <a:defRPr/>
              </a:pPr>
              <a:t>19</a:t>
            </a:fld>
            <a:endParaRPr lang="fr-FR"/>
          </a:p>
        </p:txBody>
      </p:sp>
      <p:sp>
        <p:nvSpPr>
          <p:cNvPr id="6" name="Espace réservé du contenu 5"/>
          <p:cNvSpPr>
            <a:spLocks noGrp="1"/>
          </p:cNvSpPr>
          <p:nvPr>
            <p:ph idx="1"/>
          </p:nvPr>
        </p:nvSpPr>
        <p:spPr/>
        <p:txBody>
          <a:bodyPr/>
          <a:lstStyle/>
          <a:p>
            <a:pPr algn="just"/>
            <a:r>
              <a:rPr lang="fr-FR" dirty="0" smtClean="0"/>
              <a:t> </a:t>
            </a:r>
            <a:r>
              <a:rPr lang="fr-FR" dirty="0" smtClean="0">
                <a:solidFill>
                  <a:schemeClr val="tx1"/>
                </a:solidFill>
              </a:rPr>
              <a:t>Le temps libre représente 28% de la journée des marocains âgés de 15 ans et plus.</a:t>
            </a:r>
          </a:p>
          <a:p>
            <a:pPr algn="just"/>
            <a:endParaRPr lang="fr-FR" dirty="0" smtClean="0">
              <a:solidFill>
                <a:schemeClr val="tx1"/>
              </a:solidFill>
            </a:endParaRPr>
          </a:p>
          <a:p>
            <a:pPr algn="just"/>
            <a:r>
              <a:rPr lang="fr-FR" dirty="0" smtClean="0">
                <a:solidFill>
                  <a:schemeClr val="tx1"/>
                </a:solidFill>
              </a:rPr>
              <a:t>Les citadins y consacrent 28mn de plus que les ruraux.</a:t>
            </a:r>
          </a:p>
          <a:p>
            <a:pPr algn="just">
              <a:buNone/>
            </a:pPr>
            <a:endParaRPr lang="fr-FR" dirty="0" smtClean="0">
              <a:solidFill>
                <a:schemeClr val="tx1"/>
              </a:solidFill>
            </a:endParaRPr>
          </a:p>
          <a:p>
            <a:pPr algn="just"/>
            <a:r>
              <a:rPr lang="fr-FR" dirty="0" smtClean="0">
                <a:solidFill>
                  <a:schemeClr val="tx1"/>
                </a:solidFill>
              </a:rPr>
              <a:t>Il passe de 6h57 mn par les enfants âgés de 7 à 14 ans à 8h37mn parmi les personnes âgées de 60 et plus.</a:t>
            </a:r>
          </a:p>
          <a:p>
            <a:pPr>
              <a:buNone/>
            </a:pPr>
            <a:endParaRPr lang="fr-FR" dirty="0" smtClean="0">
              <a:solidFill>
                <a:schemeClr val="tx1"/>
              </a:solidFill>
            </a:endParaRPr>
          </a:p>
          <a:p>
            <a:endParaRPr lang="fr-FR" dirty="0"/>
          </a:p>
        </p:txBody>
      </p:sp>
      <p:sp>
        <p:nvSpPr>
          <p:cNvPr id="8" name="Titre 7"/>
          <p:cNvSpPr>
            <a:spLocks noGrp="1"/>
          </p:cNvSpPr>
          <p:nvPr>
            <p:ph type="title"/>
          </p:nvPr>
        </p:nvSpPr>
        <p:spPr/>
        <p:txBody>
          <a:bodyPr/>
          <a:lstStyle/>
          <a:p>
            <a:r>
              <a:rPr lang="fr-FR" dirty="0" smtClean="0"/>
              <a:t> </a:t>
            </a:r>
            <a:r>
              <a:rPr lang="fr-FR" sz="2000" b="0" dirty="0" smtClean="0">
                <a:latin typeface="Berlin Sans FB Demi" pitchFamily="34" charset="0"/>
              </a:rPr>
              <a:t>6 h40 mn de temps libre pour les marocains âgés de 15 ans et plus </a:t>
            </a:r>
            <a:endParaRPr lang="fr-FR" sz="2000" b="0" dirty="0">
              <a:latin typeface="Berlin Sans FB Dem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8"/>
          <p:cNvSpPr>
            <a:spLocks noGrp="1" noChangeArrowheads="1"/>
          </p:cNvSpPr>
          <p:nvPr>
            <p:ph type="sldNum" sz="quarter" idx="11"/>
          </p:nvPr>
        </p:nvSpPr>
        <p:spPr/>
        <p:txBody>
          <a:bodyPr/>
          <a:lstStyle/>
          <a:p>
            <a:pPr>
              <a:defRPr/>
            </a:pPr>
            <a:fld id="{58B84F60-2A7C-40C3-A449-A20AC6831C89}" type="slidenum">
              <a:rPr lang="ar-SA" smtClean="0"/>
              <a:pPr>
                <a:defRPr/>
              </a:pPr>
              <a:t>2</a:t>
            </a:fld>
            <a:endParaRPr lang="fr-FR" dirty="0" smtClean="0"/>
          </a:p>
        </p:txBody>
      </p:sp>
      <p:sp>
        <p:nvSpPr>
          <p:cNvPr id="4099" name="Rectangle 3"/>
          <p:cNvSpPr>
            <a:spLocks noGrp="1" noChangeArrowheads="1"/>
          </p:cNvSpPr>
          <p:nvPr>
            <p:ph type="body" idx="1"/>
          </p:nvPr>
        </p:nvSpPr>
        <p:spPr>
          <a:xfrm>
            <a:off x="251520" y="332656"/>
            <a:ext cx="8892480" cy="6525344"/>
          </a:xfrm>
        </p:spPr>
        <p:txBody>
          <a:bodyPr/>
          <a:lstStyle/>
          <a:p>
            <a:pPr>
              <a:buNone/>
            </a:pPr>
            <a:r>
              <a:rPr lang="fr-FR" sz="1800" b="1" dirty="0" smtClean="0">
                <a:solidFill>
                  <a:schemeClr val="tx1"/>
                </a:solidFill>
              </a:rPr>
              <a:t>                                                    Plan</a:t>
            </a:r>
            <a:endParaRPr lang="fr-FR" sz="1800" b="1" dirty="0" smtClean="0">
              <a:solidFill>
                <a:schemeClr val="tx1"/>
              </a:solidFill>
              <a:latin typeface="Calibri" pitchFamily="34" charset="0"/>
            </a:endParaRPr>
          </a:p>
          <a:p>
            <a:pPr algn="just">
              <a:buNone/>
            </a:pPr>
            <a:r>
              <a:rPr lang="fr-FR" sz="1500" b="1" dirty="0" smtClean="0">
                <a:solidFill>
                  <a:schemeClr val="tx1"/>
                </a:solidFill>
                <a:latin typeface="Calibri" pitchFamily="34" charset="0"/>
              </a:rPr>
              <a:t>I. Contexte de l’enquête</a:t>
            </a:r>
          </a:p>
          <a:p>
            <a:pPr algn="just">
              <a:buNone/>
            </a:pPr>
            <a:r>
              <a:rPr lang="fr-FR" sz="1500" b="1" dirty="0" smtClean="0">
                <a:solidFill>
                  <a:schemeClr val="tx1"/>
                </a:solidFill>
                <a:latin typeface="Calibri" pitchFamily="34" charset="0"/>
              </a:rPr>
              <a:t>II. Classification des occupations quotidiennes des marocains</a:t>
            </a:r>
          </a:p>
          <a:p>
            <a:pPr algn="just">
              <a:buNone/>
            </a:pPr>
            <a:r>
              <a:rPr lang="fr-FR" sz="1500" b="1" dirty="0" smtClean="0">
                <a:solidFill>
                  <a:schemeClr val="tx1"/>
                </a:solidFill>
                <a:latin typeface="Calibri" pitchFamily="34" charset="0"/>
              </a:rPr>
              <a:t>III. Principaux aspects méthodologiques </a:t>
            </a:r>
          </a:p>
          <a:p>
            <a:pPr algn="just">
              <a:buNone/>
            </a:pPr>
            <a:endParaRPr lang="fr-FR" sz="1500" b="1" dirty="0" smtClean="0">
              <a:solidFill>
                <a:schemeClr val="tx1"/>
              </a:solidFill>
              <a:latin typeface="Calibri" pitchFamily="34" charset="0"/>
            </a:endParaRPr>
          </a:p>
          <a:p>
            <a:pPr algn="just">
              <a:buNone/>
            </a:pPr>
            <a:r>
              <a:rPr lang="fr-FR" sz="1500" b="1" dirty="0" smtClean="0">
                <a:solidFill>
                  <a:schemeClr val="tx1"/>
                </a:solidFill>
                <a:latin typeface="Calibri" pitchFamily="34" charset="0"/>
              </a:rPr>
              <a:t>IV. Profil de l’emploi du temps des marocains </a:t>
            </a:r>
          </a:p>
          <a:p>
            <a:pPr lvl="1" algn="just">
              <a:buFont typeface="Wingdings" pitchFamily="2" charset="2"/>
              <a:buChar char="Ø"/>
            </a:pPr>
            <a:r>
              <a:rPr lang="fr-FR" sz="1500" b="1" dirty="0" smtClean="0">
                <a:solidFill>
                  <a:schemeClr val="tx1"/>
                </a:solidFill>
                <a:latin typeface="Calibri" pitchFamily="34" charset="0"/>
              </a:rPr>
              <a:t>Temps physiologique</a:t>
            </a:r>
          </a:p>
          <a:p>
            <a:pPr lvl="1" algn="just">
              <a:buFont typeface="Wingdings" pitchFamily="2" charset="2"/>
              <a:buChar char="Ø"/>
            </a:pPr>
            <a:r>
              <a:rPr lang="fr-FR" sz="1500" b="1" dirty="0" smtClean="0">
                <a:solidFill>
                  <a:schemeClr val="tx1"/>
                </a:solidFill>
                <a:latin typeface="Calibri" pitchFamily="34" charset="0"/>
              </a:rPr>
              <a:t>Temps du travail professionnel</a:t>
            </a:r>
          </a:p>
          <a:p>
            <a:pPr lvl="1" algn="just">
              <a:buFont typeface="Wingdings" pitchFamily="2" charset="2"/>
              <a:buChar char="Ø"/>
            </a:pPr>
            <a:r>
              <a:rPr lang="fr-FR" sz="1500" b="1" dirty="0" smtClean="0">
                <a:solidFill>
                  <a:schemeClr val="tx1"/>
                </a:solidFill>
                <a:latin typeface="Calibri" pitchFamily="34" charset="0"/>
              </a:rPr>
              <a:t>Temps d’éducation et de formation</a:t>
            </a:r>
          </a:p>
          <a:p>
            <a:pPr lvl="1" algn="just">
              <a:buFont typeface="Wingdings" pitchFamily="2" charset="2"/>
              <a:buChar char="Ø"/>
            </a:pPr>
            <a:r>
              <a:rPr lang="fr-FR" sz="1500" b="1" dirty="0" smtClean="0">
                <a:solidFill>
                  <a:schemeClr val="tx1"/>
                </a:solidFill>
                <a:latin typeface="Calibri" pitchFamily="34" charset="0"/>
              </a:rPr>
              <a:t>Temps du travail domestique</a:t>
            </a:r>
          </a:p>
          <a:p>
            <a:pPr lvl="1" algn="just">
              <a:buFont typeface="Wingdings" pitchFamily="2" charset="2"/>
              <a:buChar char="Ø"/>
            </a:pPr>
            <a:r>
              <a:rPr lang="fr-FR" sz="1500" b="1" dirty="0" smtClean="0">
                <a:solidFill>
                  <a:schemeClr val="tx1"/>
                </a:solidFill>
                <a:latin typeface="Calibri" pitchFamily="34" charset="0"/>
              </a:rPr>
              <a:t>Temps Libre </a:t>
            </a:r>
          </a:p>
          <a:p>
            <a:pPr algn="just">
              <a:buNone/>
            </a:pPr>
            <a:endParaRPr lang="fr-FR" sz="1500" b="1" dirty="0" smtClean="0">
              <a:solidFill>
                <a:schemeClr val="tx1"/>
              </a:solidFill>
              <a:latin typeface="Calibri" pitchFamily="34" charset="0"/>
            </a:endParaRPr>
          </a:p>
          <a:p>
            <a:pPr algn="just">
              <a:buNone/>
            </a:pPr>
            <a:r>
              <a:rPr lang="fr-FR" sz="1500" b="1" dirty="0" smtClean="0">
                <a:solidFill>
                  <a:schemeClr val="tx1"/>
                </a:solidFill>
                <a:latin typeface="Calibri" pitchFamily="34" charset="0"/>
              </a:rPr>
              <a:t>V. Division sexuée du double travail marchand et non marchand</a:t>
            </a:r>
          </a:p>
          <a:p>
            <a:pPr algn="just">
              <a:buNone/>
            </a:pPr>
            <a:endParaRPr lang="fr-FR" sz="1500" b="1" dirty="0" smtClean="0">
              <a:solidFill>
                <a:schemeClr val="tx1"/>
              </a:solidFill>
              <a:latin typeface="Calibri" pitchFamily="34" charset="0"/>
            </a:endParaRPr>
          </a:p>
          <a:p>
            <a:pPr algn="just">
              <a:buNone/>
            </a:pPr>
            <a:r>
              <a:rPr lang="fr-FR" sz="1500" b="1" dirty="0" smtClean="0">
                <a:solidFill>
                  <a:schemeClr val="tx1"/>
                </a:solidFill>
                <a:latin typeface="Calibri" pitchFamily="34" charset="0"/>
              </a:rPr>
              <a:t>VI. Modèle d’éducation et de formation des enfants marocains</a:t>
            </a:r>
          </a:p>
          <a:p>
            <a:pPr algn="just">
              <a:buNone/>
            </a:pPr>
            <a:endParaRPr lang="fr-FR" sz="1500" b="1" dirty="0" smtClean="0">
              <a:solidFill>
                <a:schemeClr val="tx1"/>
              </a:solidFill>
              <a:latin typeface="Calibri" pitchFamily="34" charset="0"/>
            </a:endParaRPr>
          </a:p>
          <a:p>
            <a:pPr algn="just">
              <a:buNone/>
            </a:pPr>
            <a:r>
              <a:rPr lang="fr-FR" sz="1500" b="1" dirty="0" smtClean="0">
                <a:solidFill>
                  <a:schemeClr val="tx1"/>
                </a:solidFill>
                <a:latin typeface="Calibri" pitchFamily="34" charset="0"/>
              </a:rPr>
              <a:t>VII. Mobilité géographique et temporelle de la population</a:t>
            </a:r>
          </a:p>
          <a:p>
            <a:pPr algn="just">
              <a:buNone/>
            </a:pPr>
            <a:endParaRPr lang="fr-FR" sz="1500" b="1" dirty="0" smtClean="0">
              <a:solidFill>
                <a:schemeClr val="tx1"/>
              </a:solidFill>
              <a:latin typeface="Calibri" pitchFamily="34" charset="0"/>
            </a:endParaRPr>
          </a:p>
          <a:p>
            <a:pPr algn="just">
              <a:buNone/>
            </a:pPr>
            <a:r>
              <a:rPr lang="fr-FR" sz="1500" b="1" dirty="0" smtClean="0">
                <a:solidFill>
                  <a:schemeClr val="tx1"/>
                </a:solidFill>
                <a:latin typeface="Calibri" pitchFamily="34" charset="0"/>
              </a:rPr>
              <a:t>VIII. Evolution de l’emploi du temps des femmes marocaines entre 1997 et 2012</a:t>
            </a:r>
          </a:p>
          <a:p>
            <a:pPr algn="just">
              <a:buNone/>
            </a:pPr>
            <a:endParaRPr lang="fr-FR" sz="1500" b="1" dirty="0" smtClean="0">
              <a:solidFill>
                <a:schemeClr val="tx1"/>
              </a:solidFill>
              <a:latin typeface="Calibri" pitchFamily="34" charset="0"/>
            </a:endParaRPr>
          </a:p>
          <a:p>
            <a:pPr algn="just">
              <a:buNone/>
            </a:pPr>
            <a:r>
              <a:rPr lang="fr-FR" sz="1500" b="1" dirty="0" smtClean="0">
                <a:solidFill>
                  <a:schemeClr val="tx1"/>
                </a:solidFill>
                <a:latin typeface="Calibri" pitchFamily="34" charset="0"/>
              </a:rPr>
              <a:t>IX. Entre activité marchande et non marchande : une approche du grand apport du travail de nos femmes dans la création de notre richesse nationale</a:t>
            </a:r>
          </a:p>
          <a:p>
            <a:endParaRPr lang="fr-FR" sz="1600" dirty="0" smtClean="0">
              <a:solidFill>
                <a:schemeClr val="tx1"/>
              </a:solidFill>
            </a:endParaRPr>
          </a:p>
          <a:p>
            <a:pPr>
              <a:buNone/>
            </a:pPr>
            <a:endParaRPr lang="fr-FR" sz="1600" dirty="0" smtClean="0">
              <a:solidFill>
                <a:schemeClr val="tx1"/>
              </a:solidFill>
            </a:endParaRPr>
          </a:p>
          <a:p>
            <a:endParaRPr lang="fr-FR" sz="1600" dirty="0" smtClean="0">
              <a:solidFill>
                <a:schemeClr val="tx1"/>
              </a:solidFill>
            </a:endParaRPr>
          </a:p>
          <a:p>
            <a:endParaRPr lang="fr-FR" sz="1600" dirty="0" smtClean="0">
              <a:solidFill>
                <a:schemeClr val="tx1"/>
              </a:solidFill>
            </a:endParaRPr>
          </a:p>
          <a:p>
            <a:endParaRPr lang="fr-FR" sz="1600" dirty="0" smtClean="0">
              <a:solidFill>
                <a:schemeClr val="tx1"/>
              </a:solidFill>
            </a:endParaRPr>
          </a:p>
          <a:p>
            <a:pPr>
              <a:buNone/>
            </a:pPr>
            <a:endParaRPr lang="fr-FR" sz="1600" dirty="0" smtClean="0">
              <a:solidFill>
                <a:schemeClr val="tx1"/>
              </a:solidFill>
            </a:endParaRPr>
          </a:p>
          <a:p>
            <a:pPr algn="r" eaLnBrk="1" hangingPunct="1">
              <a:buFontTx/>
              <a:buNone/>
            </a:pPr>
            <a:r>
              <a:rPr lang="fr-FR" sz="1800" dirty="0" smtClean="0"/>
              <a:t>                     </a:t>
            </a:r>
          </a:p>
          <a:p>
            <a:pPr algn="r" eaLnBrk="1" hangingPunct="1">
              <a:buFontTx/>
              <a:buNone/>
            </a:pPr>
            <a:r>
              <a:rPr lang="fr-FR" sz="2800" b="1" dirty="0" smtClean="0">
                <a:latin typeface="Arial" charset="0"/>
              </a:rPr>
              <a:t> </a:t>
            </a:r>
            <a:endParaRPr lang="fr-FR" sz="20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11560" y="5085184"/>
            <a:ext cx="8075240" cy="1584176"/>
          </a:xfrm>
        </p:spPr>
        <p:txBody>
          <a:bodyPr/>
          <a:lstStyle/>
          <a:p>
            <a:pPr algn="just"/>
            <a:r>
              <a:rPr lang="fr-FR" sz="1600" dirty="0" smtClean="0">
                <a:solidFill>
                  <a:schemeClr val="tx1"/>
                </a:solidFill>
              </a:rPr>
              <a:t>six occupations concentrent plus de 84% du temps disponible des marocains. Il s’agit de la télévision (2h14mn), les pratiques religieuses (59mn), la sieste (43mn), ne rien faire (38mn), conversations (37mn), réceptions et visites (26mn). </a:t>
            </a:r>
          </a:p>
          <a:p>
            <a:pPr algn="just"/>
            <a:endParaRPr lang="fr-FR" sz="1600" dirty="0">
              <a:solidFill>
                <a:schemeClr val="tx1"/>
              </a:solidFill>
            </a:endParaRPr>
          </a:p>
        </p:txBody>
      </p:sp>
      <p:graphicFrame>
        <p:nvGraphicFramePr>
          <p:cNvPr id="4" name="Graphique 3"/>
          <p:cNvGraphicFramePr/>
          <p:nvPr/>
        </p:nvGraphicFramePr>
        <p:xfrm>
          <a:off x="467544" y="1268760"/>
          <a:ext cx="7704855"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1907704" y="764704"/>
            <a:ext cx="4572000" cy="523220"/>
          </a:xfrm>
          <a:prstGeom prst="rect">
            <a:avLst/>
          </a:prstGeom>
        </p:spPr>
        <p:txBody>
          <a:bodyPr>
            <a:spAutoFit/>
          </a:bodyPr>
          <a:lstStyle/>
          <a:p>
            <a:pPr algn="ctr">
              <a:defRPr sz="1400" b="1" i="0" u="none" strike="noStrike" kern="1200" baseline="0">
                <a:solidFill>
                  <a:prstClr val="black"/>
                </a:solidFill>
                <a:latin typeface="+mn-lt"/>
                <a:ea typeface="+mn-ea"/>
                <a:cs typeface="+mn-cs"/>
              </a:defRPr>
            </a:pPr>
            <a:r>
              <a:rPr lang="fr-FR" dirty="0" smtClean="0"/>
              <a:t>Répartition du temps libre des adultes de 15 ans et plus selon la nature des activités exercées</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188640"/>
            <a:ext cx="6985000" cy="1143000"/>
          </a:xfrm>
        </p:spPr>
        <p:txBody>
          <a:bodyPr/>
          <a:lstStyle/>
          <a:p>
            <a:r>
              <a:rPr lang="fr-FR" sz="2000" b="0" dirty="0" smtClean="0">
                <a:latin typeface="Berlin Sans FB Demi" pitchFamily="34" charset="0"/>
              </a:rPr>
              <a:t>Rester devant le petit écran est l’occupation prépondérante dans le temps disponible des marocains</a:t>
            </a:r>
          </a:p>
        </p:txBody>
      </p:sp>
      <p:pic>
        <p:nvPicPr>
          <p:cNvPr id="1026" name="Picture 2"/>
          <p:cNvPicPr>
            <a:picLocks noChangeAspect="1" noChangeArrowheads="1"/>
          </p:cNvPicPr>
          <p:nvPr/>
        </p:nvPicPr>
        <p:blipFill>
          <a:blip r:embed="rId2" cstate="print"/>
          <a:srcRect/>
          <a:stretch>
            <a:fillRect/>
          </a:stretch>
        </p:blipFill>
        <p:spPr bwMode="auto">
          <a:xfrm>
            <a:off x="323528" y="1340768"/>
            <a:ext cx="8352928" cy="4392488"/>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p:cNvSpPr>
            <a:spLocks noGrp="1"/>
          </p:cNvSpPr>
          <p:nvPr>
            <p:ph type="title"/>
          </p:nvPr>
        </p:nvSpPr>
        <p:spPr>
          <a:xfrm>
            <a:off x="428596" y="1214422"/>
            <a:ext cx="8501122" cy="504056"/>
          </a:xfrm>
        </p:spPr>
        <p:txBody>
          <a:bodyPr/>
          <a:lstStyle/>
          <a:p>
            <a:r>
              <a:rPr lang="fr-FR" sz="2800" b="0" dirty="0" smtClean="0">
                <a:latin typeface="Berlin Sans FB Demi" pitchFamily="34" charset="0"/>
              </a:rPr>
              <a:t>Les marocains et l’internet :  un usage faible, principalement citadin et orienté vers les loisirs </a:t>
            </a:r>
            <a:r>
              <a:rPr lang="fr-FR" sz="2800" dirty="0" smtClean="0"/>
              <a:t/>
            </a:r>
            <a:br>
              <a:rPr lang="fr-FR" sz="2800" dirty="0" smtClean="0"/>
            </a:br>
            <a:endParaRPr lang="fr-FR" sz="2800" b="0" dirty="0" smtClean="0">
              <a:latin typeface="Berlin Sans FB Demi" pitchFamily="34" charset="0"/>
            </a:endParaRPr>
          </a:p>
        </p:txBody>
      </p:sp>
      <p:sp>
        <p:nvSpPr>
          <p:cNvPr id="29699" name="Espace réservé du contenu 2"/>
          <p:cNvSpPr>
            <a:spLocks noGrp="1"/>
          </p:cNvSpPr>
          <p:nvPr>
            <p:ph idx="1"/>
          </p:nvPr>
        </p:nvSpPr>
        <p:spPr>
          <a:xfrm>
            <a:off x="323528" y="2060848"/>
            <a:ext cx="8572560" cy="4011358"/>
          </a:xfrm>
        </p:spPr>
        <p:txBody>
          <a:bodyPr/>
          <a:lstStyle/>
          <a:p>
            <a:pPr algn="just"/>
            <a:r>
              <a:rPr lang="fr-FR" dirty="0" smtClean="0">
                <a:solidFill>
                  <a:schemeClr val="tx1"/>
                </a:solidFill>
              </a:rPr>
              <a:t>Les marocains consacrent en moyenne 9 mn par jour à l’usage de l’internet (14 mn milieu urbain et 1mn en milieu rural);</a:t>
            </a:r>
          </a:p>
          <a:p>
            <a:pPr algn="just"/>
            <a:endParaRPr lang="fr-FR" dirty="0" smtClean="0">
              <a:solidFill>
                <a:schemeClr val="tx1"/>
              </a:solidFill>
            </a:endParaRPr>
          </a:p>
          <a:p>
            <a:pPr algn="just"/>
            <a:r>
              <a:rPr lang="fr-FR" dirty="0" smtClean="0">
                <a:solidFill>
                  <a:schemeClr val="tx1"/>
                </a:solidFill>
              </a:rPr>
              <a:t>L’internet est utilisé dans 81% à des fins récréatives</a:t>
            </a:r>
          </a:p>
          <a:p>
            <a:pPr algn="just"/>
            <a:endParaRPr lang="fr-FR" sz="1800" dirty="0" smtClean="0">
              <a:solidFill>
                <a:schemeClr val="tx1"/>
              </a:solidFill>
              <a:latin typeface="Arial" charset="0"/>
              <a:cs typeface="Arial" charset="0"/>
            </a:endParaRPr>
          </a:p>
          <a:p>
            <a:pPr algn="just"/>
            <a:r>
              <a:rPr lang="fr-FR" dirty="0" smtClean="0">
                <a:solidFill>
                  <a:schemeClr val="tx1"/>
                </a:solidFill>
              </a:rPr>
              <a:t>La part des internautes, se situant à 8% au niveau national, passe à 17% parmi les jeunes âgés de 15 à 24 ans.</a:t>
            </a:r>
          </a:p>
        </p:txBody>
      </p:sp>
      <p:sp>
        <p:nvSpPr>
          <p:cNvPr id="4" name="Espace réservé du numéro de diapositive 3"/>
          <p:cNvSpPr>
            <a:spLocks noGrp="1"/>
          </p:cNvSpPr>
          <p:nvPr>
            <p:ph type="sldNum" sz="quarter" idx="11"/>
          </p:nvPr>
        </p:nvSpPr>
        <p:spPr/>
        <p:txBody>
          <a:bodyPr/>
          <a:lstStyle/>
          <a:p>
            <a:pPr>
              <a:defRPr/>
            </a:pPr>
            <a:fld id="{352D4D18-4CA9-4D66-8BB8-A130FC6EA70B}" type="slidenum">
              <a:rPr lang="fr-FR" smtClean="0"/>
              <a:pPr>
                <a:defRPr/>
              </a:pPr>
              <a:t>22</a:t>
            </a:fld>
            <a:endParaRPr 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2204864"/>
            <a:ext cx="7772400" cy="1470025"/>
          </a:xfrm>
        </p:spPr>
        <p:txBody>
          <a:bodyPr/>
          <a:lstStyle/>
          <a:p>
            <a:pPr marL="342900" lvl="0" indent="-342900">
              <a:spcBef>
                <a:spcPct val="20000"/>
              </a:spcBef>
              <a:buClr>
                <a:srgbClr val="7B003B"/>
              </a:buClr>
              <a:buSzPct val="120000"/>
            </a:pPr>
            <a:r>
              <a:rPr lang="fr-FR" dirty="0" smtClean="0">
                <a:latin typeface="Calibri" pitchFamily="34" charset="0"/>
              </a:rPr>
              <a:t>V. Division sexuée du double travail marchand et non marchand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785794"/>
            <a:ext cx="7858180" cy="1143000"/>
          </a:xfrm>
        </p:spPr>
        <p:txBody>
          <a:bodyPr/>
          <a:lstStyle/>
          <a:p>
            <a:r>
              <a:rPr lang="fr-FR" sz="2800" dirty="0" smtClean="0">
                <a:latin typeface="Berlin Sans FB Demi" pitchFamily="34" charset="0"/>
              </a:rPr>
              <a:t>Temps du travail professionnel: les hommes y consacrent 4 fois plus que les femmes</a:t>
            </a:r>
          </a:p>
        </p:txBody>
      </p:sp>
      <p:sp>
        <p:nvSpPr>
          <p:cNvPr id="6" name="ZoneTexte 5"/>
          <p:cNvSpPr txBox="1"/>
          <p:nvPr/>
        </p:nvSpPr>
        <p:spPr>
          <a:xfrm>
            <a:off x="357158" y="5011341"/>
            <a:ext cx="8501122" cy="646331"/>
          </a:xfrm>
          <a:prstGeom prst="rect">
            <a:avLst/>
          </a:prstGeom>
          <a:noFill/>
        </p:spPr>
        <p:txBody>
          <a:bodyPr wrap="square" rtlCol="0">
            <a:spAutoFit/>
          </a:bodyPr>
          <a:lstStyle/>
          <a:p>
            <a:pPr>
              <a:buFontTx/>
              <a:buChar char="-"/>
            </a:pPr>
            <a:endParaRPr lang="fr-FR" dirty="0" smtClean="0"/>
          </a:p>
          <a:p>
            <a:pPr>
              <a:buFontTx/>
              <a:buChar char="-"/>
            </a:pPr>
            <a:endParaRPr lang="fr-FR" b="1" dirty="0" smtClean="0"/>
          </a:p>
        </p:txBody>
      </p:sp>
      <p:sp>
        <p:nvSpPr>
          <p:cNvPr id="10" name="ZoneTexte 9"/>
          <p:cNvSpPr txBox="1"/>
          <p:nvPr/>
        </p:nvSpPr>
        <p:spPr>
          <a:xfrm>
            <a:off x="357158" y="5286388"/>
            <a:ext cx="8215370" cy="646331"/>
          </a:xfrm>
          <a:prstGeom prst="rect">
            <a:avLst/>
          </a:prstGeom>
          <a:noFill/>
        </p:spPr>
        <p:txBody>
          <a:bodyPr wrap="square" rtlCol="0">
            <a:spAutoFit/>
          </a:bodyPr>
          <a:lstStyle/>
          <a:p>
            <a:pPr algn="just"/>
            <a:r>
              <a:rPr lang="fr-FR" b="1" dirty="0" smtClean="0"/>
              <a:t> </a:t>
            </a:r>
          </a:p>
          <a:p>
            <a:endParaRPr lang="fr-FR" dirty="0"/>
          </a:p>
        </p:txBody>
      </p:sp>
      <p:graphicFrame>
        <p:nvGraphicFramePr>
          <p:cNvPr id="7" name="Graphique 6"/>
          <p:cNvGraphicFramePr/>
          <p:nvPr/>
        </p:nvGraphicFramePr>
        <p:xfrm>
          <a:off x="899592" y="2057400"/>
          <a:ext cx="7488832" cy="3387824"/>
        </p:xfrm>
        <a:graphic>
          <a:graphicData uri="http://schemas.openxmlformats.org/drawingml/2006/chart">
            <c:chart xmlns:c="http://schemas.openxmlformats.org/drawingml/2006/chart" xmlns:r="http://schemas.openxmlformats.org/officeDocument/2006/relationships" r:id="rId2"/>
          </a:graphicData>
        </a:graphic>
      </p:graphicFrame>
      <p:sp>
        <p:nvSpPr>
          <p:cNvPr id="9" name="ZoneTexte 8"/>
          <p:cNvSpPr txBox="1"/>
          <p:nvPr/>
        </p:nvSpPr>
        <p:spPr>
          <a:xfrm>
            <a:off x="467544" y="5517232"/>
            <a:ext cx="8496944" cy="646331"/>
          </a:xfrm>
          <a:prstGeom prst="rect">
            <a:avLst/>
          </a:prstGeom>
          <a:noFill/>
        </p:spPr>
        <p:txBody>
          <a:bodyPr wrap="square" rtlCol="0">
            <a:spAutoFit/>
          </a:bodyPr>
          <a:lstStyle/>
          <a:p>
            <a:r>
              <a:rPr lang="fr-FR" b="1" dirty="0" smtClean="0"/>
              <a:t>Par milieu de résidence, ce rapport s’amplifie davantage dans les villes (4,6 fois contre 3,4 fois dans la compagne) </a:t>
            </a:r>
            <a:endParaRPr lang="fr-FR"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765175"/>
            <a:ext cx="7243788" cy="1143000"/>
          </a:xfrm>
        </p:spPr>
        <p:txBody>
          <a:bodyPr/>
          <a:lstStyle/>
          <a:p>
            <a:r>
              <a:rPr lang="fr-FR" sz="2800" dirty="0" smtClean="0">
                <a:latin typeface="Berlin Sans FB Demi" pitchFamily="34" charset="0"/>
              </a:rPr>
              <a:t>Temps professionnel selon les catégories socio-professionnelles (CSP)</a:t>
            </a:r>
          </a:p>
        </p:txBody>
      </p:sp>
      <p:graphicFrame>
        <p:nvGraphicFramePr>
          <p:cNvPr id="8" name="Espace réservé du contenu 7"/>
          <p:cNvGraphicFramePr>
            <a:graphicFrameLocks noGrp="1"/>
          </p:cNvGraphicFramePr>
          <p:nvPr>
            <p:ph idx="1"/>
          </p:nvPr>
        </p:nvGraphicFramePr>
        <p:xfrm>
          <a:off x="500034" y="1857364"/>
          <a:ext cx="8358246" cy="365986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765175"/>
            <a:ext cx="7243788" cy="1143000"/>
          </a:xfrm>
        </p:spPr>
        <p:txBody>
          <a:bodyPr/>
          <a:lstStyle/>
          <a:p>
            <a:r>
              <a:rPr lang="fr-FR" sz="2800" dirty="0" smtClean="0">
                <a:latin typeface="Berlin Sans FB Demi" pitchFamily="34" charset="0"/>
              </a:rPr>
              <a:t>Participation des personnes âgées au travail professionnel selon le milieu et le sexe</a:t>
            </a:r>
          </a:p>
        </p:txBody>
      </p:sp>
      <p:graphicFrame>
        <p:nvGraphicFramePr>
          <p:cNvPr id="5" name="Espace réservé du contenu 4"/>
          <p:cNvGraphicFramePr>
            <a:graphicFrameLocks noGrp="1"/>
          </p:cNvGraphicFramePr>
          <p:nvPr>
            <p:ph idx="1"/>
          </p:nvPr>
        </p:nvGraphicFramePr>
        <p:xfrm>
          <a:off x="457200" y="2133600"/>
          <a:ext cx="8229600" cy="39925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76672"/>
            <a:ext cx="9144000" cy="1143000"/>
          </a:xfrm>
        </p:spPr>
        <p:txBody>
          <a:bodyPr/>
          <a:lstStyle/>
          <a:p>
            <a:r>
              <a:rPr lang="fr-FR" sz="2200" dirty="0" smtClean="0">
                <a:latin typeface="Berlin Sans FB Demi" pitchFamily="34" charset="0"/>
              </a:rPr>
              <a:t>Temps du travail domestique: la contribution des hommes se limite principalement aux  activités destinées à l’extérieur du domicile  </a:t>
            </a:r>
          </a:p>
        </p:txBody>
      </p:sp>
      <p:sp>
        <p:nvSpPr>
          <p:cNvPr id="6" name="ZoneTexte 5"/>
          <p:cNvSpPr txBox="1"/>
          <p:nvPr/>
        </p:nvSpPr>
        <p:spPr>
          <a:xfrm>
            <a:off x="357158" y="5011341"/>
            <a:ext cx="8501122" cy="646331"/>
          </a:xfrm>
          <a:prstGeom prst="rect">
            <a:avLst/>
          </a:prstGeom>
          <a:noFill/>
        </p:spPr>
        <p:txBody>
          <a:bodyPr wrap="square" rtlCol="0">
            <a:spAutoFit/>
          </a:bodyPr>
          <a:lstStyle/>
          <a:p>
            <a:pPr>
              <a:buFontTx/>
              <a:buChar char="-"/>
            </a:pPr>
            <a:endParaRPr lang="fr-FR" dirty="0" smtClean="0"/>
          </a:p>
          <a:p>
            <a:pPr>
              <a:buFontTx/>
              <a:buChar char="-"/>
            </a:pPr>
            <a:endParaRPr lang="fr-FR" b="1" dirty="0" smtClean="0"/>
          </a:p>
        </p:txBody>
      </p:sp>
      <p:sp>
        <p:nvSpPr>
          <p:cNvPr id="7" name="Espace réservé du contenu 6"/>
          <p:cNvSpPr>
            <a:spLocks noGrp="1"/>
          </p:cNvSpPr>
          <p:nvPr>
            <p:ph idx="1"/>
          </p:nvPr>
        </p:nvSpPr>
        <p:spPr>
          <a:xfrm>
            <a:off x="179512" y="1484784"/>
            <a:ext cx="8784976" cy="4968552"/>
          </a:xfrm>
        </p:spPr>
        <p:txBody>
          <a:bodyPr/>
          <a:lstStyle/>
          <a:p>
            <a:r>
              <a:rPr lang="fr-FR" dirty="0" smtClean="0">
                <a:solidFill>
                  <a:schemeClr val="tx1"/>
                </a:solidFill>
              </a:rPr>
              <a:t>95% des femmes marocaines contribuent aux activités domestiques leur consacrant 5h par jour.</a:t>
            </a:r>
          </a:p>
          <a:p>
            <a:r>
              <a:rPr lang="fr-FR" dirty="0" smtClean="0">
                <a:solidFill>
                  <a:schemeClr val="tx1"/>
                </a:solidFill>
              </a:rPr>
              <a:t>Les tâches strictement ménagères mobilisent 4h33mn de la journée des femmes.</a:t>
            </a:r>
          </a:p>
          <a:p>
            <a:r>
              <a:rPr lang="fr-FR" dirty="0" smtClean="0">
                <a:solidFill>
                  <a:schemeClr val="tx1"/>
                </a:solidFill>
              </a:rPr>
              <a:t>Les activités connexes exercées à l’extérieur du domicile en mobilisent 27mn.</a:t>
            </a:r>
          </a:p>
          <a:p>
            <a:endParaRPr lang="fr-FR" dirty="0" smtClean="0">
              <a:solidFill>
                <a:schemeClr val="tx1"/>
              </a:solidFill>
            </a:endParaRPr>
          </a:p>
          <a:p>
            <a:r>
              <a:rPr lang="fr-FR" dirty="0" smtClean="0">
                <a:solidFill>
                  <a:schemeClr val="tx1"/>
                </a:solidFill>
              </a:rPr>
              <a:t>45% des hommes consacrent en moyenne 43mn par jour au travail domestique, 39mn en milieu urbain et 50mn en milieu rural</a:t>
            </a:r>
          </a:p>
          <a:p>
            <a:r>
              <a:rPr lang="fr-FR" dirty="0" smtClean="0">
                <a:solidFill>
                  <a:schemeClr val="tx1"/>
                </a:solidFill>
              </a:rPr>
              <a:t>13% d’entre eux consacrent 11 mn aux activités ménagères.</a:t>
            </a:r>
          </a:p>
          <a:p>
            <a:endParaRPr lang="fr-FR" dirty="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548680"/>
            <a:ext cx="8572560" cy="628122"/>
          </a:xfrm>
        </p:spPr>
        <p:txBody>
          <a:bodyPr/>
          <a:lstStyle/>
          <a:p>
            <a:r>
              <a:rPr lang="fr-FR" sz="2400" dirty="0" smtClean="0">
                <a:latin typeface="Berlin Sans FB Demi" pitchFamily="34" charset="0"/>
              </a:rPr>
              <a:t>Inégalité homme-femme devant la charge de travail</a:t>
            </a:r>
            <a:r>
              <a:rPr lang="fr-FR" sz="2400" dirty="0" smtClean="0"/>
              <a:t/>
            </a:r>
            <a:br>
              <a:rPr lang="fr-FR" sz="2400" dirty="0" smtClean="0"/>
            </a:br>
            <a:endParaRPr lang="fr-FR" sz="2400" dirty="0" smtClean="0">
              <a:latin typeface="Berlin Sans FB Demi" pitchFamily="34" charset="0"/>
            </a:endParaRPr>
          </a:p>
        </p:txBody>
      </p:sp>
      <p:sp>
        <p:nvSpPr>
          <p:cNvPr id="6" name="ZoneTexte 5"/>
          <p:cNvSpPr txBox="1"/>
          <p:nvPr/>
        </p:nvSpPr>
        <p:spPr>
          <a:xfrm>
            <a:off x="285720" y="4286257"/>
            <a:ext cx="8643998" cy="2800767"/>
          </a:xfrm>
          <a:prstGeom prst="rect">
            <a:avLst/>
          </a:prstGeom>
          <a:noFill/>
        </p:spPr>
        <p:txBody>
          <a:bodyPr wrap="square" rtlCol="0">
            <a:spAutoFit/>
          </a:bodyPr>
          <a:lstStyle/>
          <a:p>
            <a:pPr marL="342900" indent="-342900" algn="just" fontAlgn="base">
              <a:spcBef>
                <a:spcPct val="20000"/>
              </a:spcBef>
              <a:spcAft>
                <a:spcPct val="0"/>
              </a:spcAft>
              <a:buClr>
                <a:srgbClr val="7B003B"/>
              </a:buClr>
              <a:buSzPct val="120000"/>
              <a:buFont typeface="Wingdings" pitchFamily="2" charset="2"/>
              <a:buChar char="Ø"/>
            </a:pPr>
            <a:endParaRPr lang="fr-FR" sz="1400" dirty="0" smtClean="0"/>
          </a:p>
          <a:p>
            <a:pPr marL="342900" indent="-342900" algn="just" fontAlgn="base">
              <a:spcBef>
                <a:spcPct val="20000"/>
              </a:spcBef>
              <a:spcAft>
                <a:spcPct val="0"/>
              </a:spcAft>
              <a:buClr>
                <a:srgbClr val="7B003B"/>
              </a:buClr>
              <a:buSzPct val="120000"/>
              <a:buFont typeface="Wingdings" pitchFamily="2" charset="2"/>
              <a:buChar char="Ø"/>
            </a:pPr>
            <a:r>
              <a:rPr lang="fr-FR" sz="1600" b="1" dirty="0" smtClean="0"/>
              <a:t>La charge de travail cumulant les durées du travail professionnel et du travail domestique est de 6h21mn pour la femme et de 6h08mn pour les hommes;</a:t>
            </a:r>
          </a:p>
          <a:p>
            <a:pPr marL="342900" indent="-342900" algn="just" fontAlgn="base">
              <a:spcBef>
                <a:spcPct val="20000"/>
              </a:spcBef>
              <a:spcAft>
                <a:spcPct val="0"/>
              </a:spcAft>
              <a:buClr>
                <a:srgbClr val="7B003B"/>
              </a:buClr>
              <a:buSzPct val="120000"/>
              <a:buFont typeface="Wingdings" pitchFamily="2" charset="2"/>
              <a:buChar char="Ø"/>
            </a:pPr>
            <a:r>
              <a:rPr lang="fr-FR" sz="1600" b="1" dirty="0" smtClean="0"/>
              <a:t>l’homme consacre 4 fois plus du temps au travail professionnel et 7 fois moins du temps au travail domestique que la femme. </a:t>
            </a:r>
          </a:p>
          <a:p>
            <a:pPr marL="342900" indent="-342900" algn="just" fontAlgn="base">
              <a:spcBef>
                <a:spcPct val="20000"/>
              </a:spcBef>
              <a:spcAft>
                <a:spcPct val="0"/>
              </a:spcAft>
              <a:buClr>
                <a:srgbClr val="7B003B"/>
              </a:buClr>
              <a:buSzPct val="120000"/>
            </a:pPr>
            <a:r>
              <a:rPr lang="fr-FR" sz="1600" b="1" dirty="0" smtClean="0"/>
              <a:t>      Le partage sexué de la charge du travail place ainsi les rapports homme-femme dans le schéma classique de « l’homme gagne-pain et de la femme au foyer ».</a:t>
            </a:r>
          </a:p>
          <a:p>
            <a:pPr marL="342900" indent="-342900" algn="just" fontAlgn="base">
              <a:spcBef>
                <a:spcPct val="20000"/>
              </a:spcBef>
              <a:spcAft>
                <a:spcPct val="0"/>
              </a:spcAft>
              <a:buClr>
                <a:srgbClr val="7B003B"/>
              </a:buClr>
              <a:buSzPct val="120000"/>
              <a:buFont typeface="Wingdings" pitchFamily="2" charset="2"/>
              <a:buChar char="Ø"/>
            </a:pPr>
            <a:endParaRPr lang="fr-FR" sz="1600" b="1" dirty="0" smtClean="0"/>
          </a:p>
          <a:p>
            <a:pPr marL="342900" indent="-342900" algn="just" fontAlgn="base">
              <a:spcBef>
                <a:spcPct val="20000"/>
              </a:spcBef>
              <a:spcAft>
                <a:spcPct val="0"/>
              </a:spcAft>
              <a:buClr>
                <a:srgbClr val="7B003B"/>
              </a:buClr>
              <a:buSzPct val="120000"/>
              <a:buFont typeface="Wingdings" pitchFamily="2" charset="2"/>
              <a:buChar char="Ø"/>
            </a:pPr>
            <a:endParaRPr lang="fr-FR" sz="1600" dirty="0" smtClean="0"/>
          </a:p>
          <a:p>
            <a:endParaRPr lang="fr-FR" dirty="0"/>
          </a:p>
        </p:txBody>
      </p:sp>
      <p:sp>
        <p:nvSpPr>
          <p:cNvPr id="8" name="Flèche droite à entaille 7"/>
          <p:cNvSpPr/>
          <p:nvPr/>
        </p:nvSpPr>
        <p:spPr bwMode="auto">
          <a:xfrm>
            <a:off x="214282" y="5715016"/>
            <a:ext cx="357190" cy="214314"/>
          </a:xfrm>
          <a:prstGeom prst="notched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F18E00"/>
              </a:solidFill>
              <a:effectLst/>
              <a:latin typeface="Arial" charset="0"/>
              <a:cs typeface="Arial" charset="0"/>
            </a:endParaRPr>
          </a:p>
        </p:txBody>
      </p:sp>
      <p:graphicFrame>
        <p:nvGraphicFramePr>
          <p:cNvPr id="11" name="Graphique 10"/>
          <p:cNvGraphicFramePr/>
          <p:nvPr/>
        </p:nvGraphicFramePr>
        <p:xfrm>
          <a:off x="539552" y="1052736"/>
          <a:ext cx="8208912" cy="331236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marL="342900" lvl="0" indent="-342900">
              <a:spcBef>
                <a:spcPct val="20000"/>
              </a:spcBef>
              <a:buClr>
                <a:srgbClr val="7B003B"/>
              </a:buClr>
              <a:buSzPct val="120000"/>
            </a:pPr>
            <a:r>
              <a:rPr lang="fr-FR" dirty="0" smtClean="0">
                <a:latin typeface="Calibri" pitchFamily="34" charset="0"/>
              </a:rPr>
              <a:t>VI. Modèle d’éducation et de formation des enfants marocains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071563" y="714375"/>
            <a:ext cx="6985000" cy="698500"/>
          </a:xfrm>
        </p:spPr>
        <p:txBody>
          <a:bodyPr/>
          <a:lstStyle/>
          <a:p>
            <a:r>
              <a:rPr lang="fr-FR" sz="2000" dirty="0" smtClean="0">
                <a:latin typeface="Calibri" pitchFamily="34" charset="0"/>
              </a:rPr>
              <a:t> </a:t>
            </a:r>
            <a:r>
              <a:rPr lang="fr-FR" sz="2800" dirty="0" smtClean="0">
                <a:latin typeface="Calibri" pitchFamily="34" charset="0"/>
              </a:rPr>
              <a:t>I. Contexte de l’enquête </a:t>
            </a:r>
          </a:p>
        </p:txBody>
      </p:sp>
      <p:sp>
        <p:nvSpPr>
          <p:cNvPr id="34819" name="Rectangle 3"/>
          <p:cNvSpPr>
            <a:spLocks noGrp="1" noChangeArrowheads="1"/>
          </p:cNvSpPr>
          <p:nvPr>
            <p:ph type="body" idx="1"/>
          </p:nvPr>
        </p:nvSpPr>
        <p:spPr>
          <a:xfrm>
            <a:off x="323528" y="1285861"/>
            <a:ext cx="8501063" cy="5143536"/>
          </a:xfrm>
        </p:spPr>
        <p:txBody>
          <a:bodyPr>
            <a:normAutofit/>
          </a:bodyPr>
          <a:lstStyle/>
          <a:p>
            <a:pPr>
              <a:lnSpc>
                <a:spcPct val="90000"/>
              </a:lnSpc>
              <a:defRPr/>
            </a:pPr>
            <a:endParaRPr lang="fr-FR" sz="1800" b="1" dirty="0" smtClean="0">
              <a:latin typeface="Arial Black" pitchFamily="34" charset="0"/>
            </a:endParaRPr>
          </a:p>
          <a:p>
            <a:pPr algn="just">
              <a:lnSpc>
                <a:spcPct val="90000"/>
              </a:lnSpc>
              <a:buFont typeface="Wingdings" pitchFamily="2" charset="2"/>
              <a:buChar char="§"/>
              <a:defRPr/>
            </a:pPr>
            <a:r>
              <a:rPr lang="fr-FR" sz="2000" dirty="0" smtClean="0">
                <a:solidFill>
                  <a:schemeClr val="tx1"/>
                </a:solidFill>
                <a:latin typeface="Calibri" pitchFamily="34" charset="0"/>
              </a:rPr>
              <a:t>S’inscrit dans la stratégie du HCP en matière d’enquêtes socioéconomiques;</a:t>
            </a:r>
          </a:p>
          <a:p>
            <a:pPr algn="just">
              <a:buFont typeface="Wingdings" pitchFamily="2" charset="2"/>
              <a:buChar char="§"/>
            </a:pPr>
            <a:endParaRPr lang="fr-FR" sz="2000" dirty="0" smtClean="0">
              <a:solidFill>
                <a:schemeClr val="tx1"/>
              </a:solidFill>
              <a:latin typeface="Calibri" pitchFamily="34" charset="0"/>
            </a:endParaRPr>
          </a:p>
          <a:p>
            <a:pPr algn="just">
              <a:buNone/>
            </a:pPr>
            <a:endParaRPr lang="fr-FR" sz="2000" dirty="0" smtClean="0">
              <a:solidFill>
                <a:schemeClr val="tx1"/>
              </a:solidFill>
              <a:latin typeface="Calibri" pitchFamily="34" charset="0"/>
            </a:endParaRPr>
          </a:p>
          <a:p>
            <a:pPr algn="just">
              <a:buFont typeface="Wingdings" pitchFamily="2" charset="2"/>
              <a:buChar char="§"/>
            </a:pPr>
            <a:r>
              <a:rPr lang="fr-FR" sz="2000" dirty="0" smtClean="0">
                <a:solidFill>
                  <a:schemeClr val="tx1"/>
                </a:solidFill>
                <a:latin typeface="Calibri" pitchFamily="34" charset="0"/>
              </a:rPr>
              <a:t>Relève les occupations quotidiennes de toutes les composantes de la population, femmes, hommes et enfants, en précisant leur nature et le volume du temps qui leur est alloué par chacune de ces composantes;</a:t>
            </a:r>
          </a:p>
          <a:p>
            <a:pPr lvl="0" algn="just">
              <a:buFont typeface="Wingdings" pitchFamily="2" charset="2"/>
              <a:buChar char="§"/>
            </a:pPr>
            <a:endParaRPr lang="fr-FR" sz="2000" dirty="0" smtClean="0">
              <a:solidFill>
                <a:schemeClr val="tx1"/>
              </a:solidFill>
              <a:latin typeface="Calibri" pitchFamily="34" charset="0"/>
            </a:endParaRPr>
          </a:p>
          <a:p>
            <a:pPr lvl="0" algn="just">
              <a:buFont typeface="Wingdings" pitchFamily="2" charset="2"/>
              <a:buChar char="§"/>
            </a:pPr>
            <a:r>
              <a:rPr lang="fr-FR" sz="2000" dirty="0" smtClean="0">
                <a:solidFill>
                  <a:schemeClr val="tx1"/>
                </a:solidFill>
                <a:latin typeface="Calibri" pitchFamily="34" charset="0"/>
              </a:rPr>
              <a:t>Quantifie et décrit les différentes activités exercées par la population en interaction avec les différents facteurs démographiques, économiques et socioculturels ;</a:t>
            </a:r>
          </a:p>
          <a:p>
            <a:pPr algn="just">
              <a:buFont typeface="Wingdings" pitchFamily="2" charset="2"/>
              <a:buChar char="§"/>
            </a:pPr>
            <a:endParaRPr lang="fr-FR" sz="2000" dirty="0" smtClean="0">
              <a:solidFill>
                <a:schemeClr val="tx1"/>
              </a:solidFill>
              <a:latin typeface="Calibri" pitchFamily="34" charset="0"/>
            </a:endParaRPr>
          </a:p>
          <a:p>
            <a:pPr algn="just">
              <a:lnSpc>
                <a:spcPct val="90000"/>
              </a:lnSpc>
              <a:buFont typeface="Wingdings" pitchFamily="2" charset="2"/>
              <a:buChar char="§"/>
              <a:defRPr/>
            </a:pPr>
            <a:endParaRPr lang="fr-FR" sz="1900" dirty="0" smtClean="0">
              <a:solidFill>
                <a:schemeClr val="tx1"/>
              </a:solidFill>
              <a:latin typeface="Calibri" pitchFamily="34" charset="0"/>
              <a:cs typeface="Arial" pitchFamily="34" charset="0"/>
            </a:endParaRPr>
          </a:p>
          <a:p>
            <a:pPr algn="just">
              <a:lnSpc>
                <a:spcPct val="90000"/>
              </a:lnSpc>
              <a:defRPr/>
            </a:pPr>
            <a:endParaRPr lang="fr-FR" sz="1900" dirty="0" smtClean="0">
              <a:solidFill>
                <a:schemeClr val="tx1"/>
              </a:solidFill>
              <a:latin typeface="Calibri" pitchFamily="34" charset="0"/>
              <a:cs typeface="Arial" pitchFamily="34" charset="0"/>
            </a:endParaRPr>
          </a:p>
          <a:p>
            <a:pPr>
              <a:lnSpc>
                <a:spcPct val="90000"/>
              </a:lnSpc>
              <a:defRPr/>
            </a:pPr>
            <a:endParaRPr lang="fr-FR" b="1" dirty="0" smtClean="0"/>
          </a:p>
          <a:p>
            <a:pPr>
              <a:lnSpc>
                <a:spcPct val="90000"/>
              </a:lnSpc>
              <a:defRPr/>
            </a:pPr>
            <a:endParaRPr lang="fr-FR" b="1" dirty="0" smtClean="0"/>
          </a:p>
          <a:p>
            <a:pPr>
              <a:lnSpc>
                <a:spcPct val="90000"/>
              </a:lnSpc>
              <a:buFontTx/>
              <a:buNone/>
              <a:defRPr/>
            </a:pPr>
            <a:endParaRPr lang="fr-FR" b="1" dirty="0" smtClean="0"/>
          </a:p>
          <a:p>
            <a:pPr>
              <a:lnSpc>
                <a:spcPct val="90000"/>
              </a:lnSpc>
              <a:buFontTx/>
              <a:buNone/>
              <a:defRPr/>
            </a:pPr>
            <a:endParaRPr lang="fr-FR" b="1" dirty="0" smtClean="0"/>
          </a:p>
          <a:p>
            <a:pPr>
              <a:defRPr/>
            </a:pPr>
            <a:endParaRPr lang="fr-FR" sz="2000" b="1" dirty="0" smtClean="0">
              <a:solidFill>
                <a:schemeClr val="tx1"/>
              </a:solidFill>
            </a:endParaRPr>
          </a:p>
          <a:p>
            <a:pPr>
              <a:defRPr/>
            </a:pPr>
            <a:endParaRPr lang="fr-FR" sz="1600" b="1" dirty="0" smtClean="0">
              <a:solidFill>
                <a:schemeClr val="tx1"/>
              </a:solidFill>
            </a:endParaRPr>
          </a:p>
          <a:p>
            <a:pPr algn="r" eaLnBrk="1" hangingPunct="1">
              <a:lnSpc>
                <a:spcPct val="80000"/>
              </a:lnSpc>
              <a:spcAft>
                <a:spcPct val="20000"/>
              </a:spcAft>
              <a:buFontTx/>
              <a:buNone/>
              <a:defRPr/>
            </a:pPr>
            <a:endParaRPr lang="fr-FR" sz="1600" dirty="0" smtClean="0">
              <a:solidFill>
                <a:schemeClr val="tx1"/>
              </a:solidFill>
            </a:endParaRPr>
          </a:p>
        </p:txBody>
      </p:sp>
      <p:sp>
        <p:nvSpPr>
          <p:cNvPr id="5" name="Espace réservé du numéro de diapositive 4"/>
          <p:cNvSpPr>
            <a:spLocks noGrp="1"/>
          </p:cNvSpPr>
          <p:nvPr>
            <p:ph type="sldNum" sz="quarter" idx="11"/>
          </p:nvPr>
        </p:nvSpPr>
        <p:spPr>
          <a:xfrm>
            <a:off x="8604448" y="6570663"/>
            <a:ext cx="358775" cy="287337"/>
          </a:xfrm>
        </p:spPr>
        <p:txBody>
          <a:bodyPr/>
          <a:lstStyle/>
          <a:p>
            <a:pPr>
              <a:defRPr/>
            </a:pPr>
            <a:fld id="{995F81DD-4BE0-4E64-B9A9-E0F5A8D6330E}" type="slidenum">
              <a:rPr lang="fr-FR" smtClean="0"/>
              <a:pPr>
                <a:defRPr/>
              </a:pPr>
              <a:t>3</a:t>
            </a:fld>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80920" cy="1143000"/>
          </a:xfrm>
        </p:spPr>
        <p:txBody>
          <a:bodyPr/>
          <a:lstStyle/>
          <a:p>
            <a:r>
              <a:rPr lang="fr-FR" sz="1800" dirty="0" smtClean="0">
                <a:latin typeface="Berlin Sans FB Demi" pitchFamily="34" charset="0"/>
              </a:rPr>
              <a:t>Le modèle d’éducation et de formation des enfants marocains a tendance à reproduire les comportements et les rapports sociaux dominants dans la société traditionnelle. </a:t>
            </a:r>
          </a:p>
        </p:txBody>
      </p:sp>
      <p:sp>
        <p:nvSpPr>
          <p:cNvPr id="4" name="Espace réservé du texte 3"/>
          <p:cNvSpPr>
            <a:spLocks noGrp="1"/>
          </p:cNvSpPr>
          <p:nvPr>
            <p:ph type="body" sz="half" idx="1"/>
          </p:nvPr>
        </p:nvSpPr>
        <p:spPr>
          <a:xfrm>
            <a:off x="251520" y="1484784"/>
            <a:ext cx="8640960" cy="647327"/>
          </a:xfrm>
        </p:spPr>
        <p:txBody>
          <a:bodyPr/>
          <a:lstStyle/>
          <a:p>
            <a:r>
              <a:rPr lang="fr-FR" sz="2000" dirty="0" smtClean="0">
                <a:solidFill>
                  <a:schemeClr val="tx1"/>
                </a:solidFill>
              </a:rPr>
              <a:t>L’éducation et la socialisation de nos enfants (7 à 14 ans) sont dominées par le rôle de la famille et des lieux publics</a:t>
            </a:r>
            <a:endParaRPr lang="fr-FR" sz="2000" dirty="0">
              <a:solidFill>
                <a:schemeClr val="tx1"/>
              </a:solidFill>
            </a:endParaRPr>
          </a:p>
        </p:txBody>
      </p:sp>
      <p:graphicFrame>
        <p:nvGraphicFramePr>
          <p:cNvPr id="6" name="Espace réservé du contenu 5"/>
          <p:cNvGraphicFramePr>
            <a:graphicFrameLocks noGrp="1"/>
          </p:cNvGraphicFramePr>
          <p:nvPr>
            <p:ph sz="half" idx="2"/>
          </p:nvPr>
        </p:nvGraphicFramePr>
        <p:xfrm>
          <a:off x="539552" y="2348880"/>
          <a:ext cx="8208912" cy="39925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80920" cy="1143000"/>
          </a:xfrm>
        </p:spPr>
        <p:txBody>
          <a:bodyPr/>
          <a:lstStyle/>
          <a:p>
            <a:r>
              <a:rPr lang="fr-FR" sz="2400" dirty="0" smtClean="0">
                <a:latin typeface="Berlin Sans FB Demi" pitchFamily="34" charset="0"/>
              </a:rPr>
              <a:t>Transmission du modèle des rapports de travail hommes/femmes pour les enfants</a:t>
            </a:r>
          </a:p>
        </p:txBody>
      </p:sp>
      <p:graphicFrame>
        <p:nvGraphicFramePr>
          <p:cNvPr id="6" name="Espace réservé du contenu 5"/>
          <p:cNvGraphicFramePr>
            <a:graphicFrameLocks noGrp="1"/>
          </p:cNvGraphicFramePr>
          <p:nvPr>
            <p:ph sz="half" idx="2"/>
          </p:nvPr>
        </p:nvGraphicFramePr>
        <p:xfrm>
          <a:off x="467544" y="1340768"/>
          <a:ext cx="8208912" cy="3992563"/>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p:cNvSpPr txBox="1"/>
          <p:nvPr/>
        </p:nvSpPr>
        <p:spPr>
          <a:xfrm>
            <a:off x="395536" y="5373216"/>
            <a:ext cx="7992888" cy="1754326"/>
          </a:xfrm>
          <a:prstGeom prst="rect">
            <a:avLst/>
          </a:prstGeom>
          <a:noFill/>
        </p:spPr>
        <p:txBody>
          <a:bodyPr wrap="square" rtlCol="0">
            <a:spAutoFit/>
          </a:bodyPr>
          <a:lstStyle/>
          <a:p>
            <a:pPr>
              <a:buFont typeface="Wingdings" pitchFamily="2" charset="2"/>
              <a:buChar char="Ø"/>
            </a:pPr>
            <a:r>
              <a:rPr lang="fr-FR" dirty="0" smtClean="0"/>
              <a:t> </a:t>
            </a:r>
            <a:r>
              <a:rPr lang="fr-FR" b="1" dirty="0" smtClean="0"/>
              <a:t>Les filles réservent 3,4 fois plus du temps au travail domestique que les garçons</a:t>
            </a:r>
          </a:p>
          <a:p>
            <a:pPr>
              <a:buFont typeface="Wingdings" pitchFamily="2" charset="2"/>
              <a:buChar char="Ø"/>
            </a:pPr>
            <a:r>
              <a:rPr lang="fr-FR" b="1" dirty="0" smtClean="0"/>
              <a:t> Les garçons réservent 1,5 fois plus du temps au travail professionnel que les filles</a:t>
            </a:r>
          </a:p>
          <a:p>
            <a:pPr>
              <a:buFont typeface="Arial" charset="0"/>
              <a:buChar char="•"/>
            </a:pPr>
            <a:endParaRPr lang="fr-FR" dirty="0" smtClean="0"/>
          </a:p>
          <a:p>
            <a:r>
              <a:rPr lang="fr-FR" dirty="0" smtClean="0"/>
              <a:t> </a:t>
            </a:r>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188640"/>
            <a:ext cx="6985000" cy="1143000"/>
          </a:xfrm>
        </p:spPr>
        <p:txBody>
          <a:bodyPr/>
          <a:lstStyle/>
          <a:p>
            <a:r>
              <a:rPr lang="fr-FR" sz="2000" b="0" dirty="0" smtClean="0">
                <a:latin typeface="Berlin Sans FB Demi" pitchFamily="34" charset="0"/>
              </a:rPr>
              <a:t>Rester devant le petit écran est l’occupation prépondérante dans le temps disponible des enfants marocains</a:t>
            </a:r>
          </a:p>
        </p:txBody>
      </p:sp>
      <p:sp>
        <p:nvSpPr>
          <p:cNvPr id="3" name="Espace réservé du contenu 2"/>
          <p:cNvSpPr>
            <a:spLocks noGrp="1"/>
          </p:cNvSpPr>
          <p:nvPr>
            <p:ph idx="1"/>
          </p:nvPr>
        </p:nvSpPr>
        <p:spPr>
          <a:xfrm>
            <a:off x="467544" y="4941168"/>
            <a:ext cx="8229600" cy="1715691"/>
          </a:xfrm>
        </p:spPr>
        <p:txBody>
          <a:bodyPr/>
          <a:lstStyle/>
          <a:p>
            <a:pPr algn="just"/>
            <a:r>
              <a:rPr lang="fr-FR" sz="1600" dirty="0" smtClean="0">
                <a:solidFill>
                  <a:schemeClr val="tx1"/>
                </a:solidFill>
              </a:rPr>
              <a:t>Les enfants marocains passent en moyenne 3h de leurs journée à regarder la télévision . (43,6% de leurs temps disponible) </a:t>
            </a:r>
          </a:p>
          <a:p>
            <a:pPr algn="just"/>
            <a:r>
              <a:rPr lang="fr-FR" sz="1600" dirty="0" smtClean="0">
                <a:solidFill>
                  <a:schemeClr val="tx1"/>
                </a:solidFill>
              </a:rPr>
              <a:t> la pratique des jeux mobilise  près de 2h, avec une heure de plus pour les garçons que les filles.</a:t>
            </a:r>
          </a:p>
          <a:p>
            <a:pPr algn="just"/>
            <a:r>
              <a:rPr lang="fr-FR" sz="1600" dirty="0" smtClean="0">
                <a:solidFill>
                  <a:schemeClr val="tx1"/>
                </a:solidFill>
              </a:rPr>
              <a:t>Leur accès à l’internet prend 12 mn de leur temps monopolisé par les échanges sur les réseaux sociaux. </a:t>
            </a:r>
          </a:p>
          <a:p>
            <a:pPr algn="just"/>
            <a:endParaRPr lang="fr-FR" sz="1600" dirty="0" smtClean="0">
              <a:solidFill>
                <a:schemeClr val="tx1"/>
              </a:solidFill>
            </a:endParaRPr>
          </a:p>
          <a:p>
            <a:pPr>
              <a:buNone/>
            </a:pPr>
            <a:endParaRPr lang="fr-FR" sz="1600" dirty="0" smtClean="0">
              <a:solidFill>
                <a:schemeClr val="tx1"/>
              </a:solidFill>
            </a:endParaRPr>
          </a:p>
        </p:txBody>
      </p:sp>
      <p:graphicFrame>
        <p:nvGraphicFramePr>
          <p:cNvPr id="4" name="Graphique 3"/>
          <p:cNvGraphicFramePr/>
          <p:nvPr/>
        </p:nvGraphicFramePr>
        <p:xfrm>
          <a:off x="611560" y="1124744"/>
          <a:ext cx="7920880" cy="37528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marL="342900" lvl="0" indent="-342900">
              <a:spcBef>
                <a:spcPct val="20000"/>
              </a:spcBef>
              <a:buClr>
                <a:srgbClr val="7B003B"/>
              </a:buClr>
              <a:buSzPct val="120000"/>
            </a:pPr>
            <a:r>
              <a:rPr lang="fr-FR" dirty="0" smtClean="0">
                <a:latin typeface="Calibri" pitchFamily="34" charset="0"/>
              </a:rPr>
              <a:t>VII. Mobilité géographique et temporelle de la population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p:cNvSpPr>
            <a:spLocks noGrp="1"/>
          </p:cNvSpPr>
          <p:nvPr>
            <p:ph type="title"/>
          </p:nvPr>
        </p:nvSpPr>
        <p:spPr>
          <a:xfrm>
            <a:off x="571472" y="571480"/>
            <a:ext cx="7929618" cy="769288"/>
          </a:xfrm>
        </p:spPr>
        <p:txBody>
          <a:bodyPr/>
          <a:lstStyle/>
          <a:p>
            <a:r>
              <a:rPr lang="fr-FR" sz="2400" b="0" dirty="0" smtClean="0">
                <a:latin typeface="Berlin Sans FB Demi" pitchFamily="34" charset="0"/>
              </a:rPr>
              <a:t/>
            </a:r>
            <a:br>
              <a:rPr lang="fr-FR" sz="2400" b="0" dirty="0" smtClean="0">
                <a:latin typeface="Berlin Sans FB Demi" pitchFamily="34" charset="0"/>
              </a:rPr>
            </a:br>
            <a:r>
              <a:rPr lang="fr-FR" sz="2000" b="0" dirty="0" smtClean="0">
                <a:latin typeface="Berlin Sans FB Demi" pitchFamily="34" charset="0"/>
              </a:rPr>
              <a:t>Les déplacements des marocains</a:t>
            </a:r>
            <a:br>
              <a:rPr lang="fr-FR" sz="2000" b="0" dirty="0" smtClean="0">
                <a:latin typeface="Berlin Sans FB Demi" pitchFamily="34" charset="0"/>
              </a:rPr>
            </a:br>
            <a:r>
              <a:rPr lang="fr-FR" sz="2000" b="0" dirty="0" smtClean="0">
                <a:latin typeface="Berlin Sans FB Demi" pitchFamily="34" charset="0"/>
              </a:rPr>
              <a:t> Une heure par jour , le tiers consacré à l’activité professionnelle   </a:t>
            </a:r>
            <a:r>
              <a:rPr lang="fr-FR" sz="2800" dirty="0" smtClean="0"/>
              <a:t/>
            </a:r>
            <a:br>
              <a:rPr lang="fr-FR" sz="2800" dirty="0" smtClean="0"/>
            </a:br>
            <a:r>
              <a:rPr lang="fr-FR" sz="2800" b="0" dirty="0" smtClean="0">
                <a:latin typeface="Berlin Sans FB Demi" pitchFamily="34" charset="0"/>
              </a:rPr>
              <a:t> </a:t>
            </a:r>
          </a:p>
        </p:txBody>
      </p:sp>
      <p:sp>
        <p:nvSpPr>
          <p:cNvPr id="29699" name="Espace réservé du contenu 2"/>
          <p:cNvSpPr>
            <a:spLocks noGrp="1"/>
          </p:cNvSpPr>
          <p:nvPr>
            <p:ph idx="1"/>
          </p:nvPr>
        </p:nvSpPr>
        <p:spPr>
          <a:xfrm>
            <a:off x="395536" y="1700808"/>
            <a:ext cx="8358246" cy="4515414"/>
          </a:xfrm>
        </p:spPr>
        <p:txBody>
          <a:bodyPr/>
          <a:lstStyle/>
          <a:p>
            <a:pPr marL="0" indent="0" algn="just">
              <a:lnSpc>
                <a:spcPct val="115000"/>
              </a:lnSpc>
              <a:spcAft>
                <a:spcPts val="1000"/>
              </a:spcAft>
              <a:buNone/>
            </a:pPr>
            <a:r>
              <a:rPr lang="fr-FR" sz="1800" dirty="0" smtClean="0">
                <a:solidFill>
                  <a:schemeClr val="tx1"/>
                </a:solidFill>
                <a:latin typeface="Arial" charset="0"/>
                <a:cs typeface="Arial" charset="0"/>
              </a:rPr>
              <a:t>Les déplacements des marocains occupent un temps moyen d’</a:t>
            </a:r>
            <a:r>
              <a:rPr lang="fr-FR" sz="1800" b="1" dirty="0" smtClean="0">
                <a:solidFill>
                  <a:schemeClr val="tx1"/>
                </a:solidFill>
                <a:latin typeface="Arial" charset="0"/>
                <a:cs typeface="Arial" charset="0"/>
              </a:rPr>
              <a:t>1h04mn</a:t>
            </a:r>
            <a:r>
              <a:rPr lang="fr-FR" sz="1800" dirty="0" smtClean="0">
                <a:solidFill>
                  <a:schemeClr val="tx1"/>
                </a:solidFill>
                <a:latin typeface="Arial" charset="0"/>
                <a:cs typeface="Arial" charset="0"/>
              </a:rPr>
              <a:t> de la journée. </a:t>
            </a:r>
          </a:p>
          <a:p>
            <a:pPr lvl="1" algn="just"/>
            <a:r>
              <a:rPr lang="fr-FR" sz="1800" dirty="0" smtClean="0">
                <a:solidFill>
                  <a:schemeClr val="tx1"/>
                </a:solidFill>
                <a:latin typeface="Arial" charset="0"/>
                <a:cs typeface="Arial" charset="0"/>
              </a:rPr>
              <a:t>67% des marocains se déplacent à pied en y consacrant 41 mn par jour,  </a:t>
            </a:r>
          </a:p>
          <a:p>
            <a:pPr lvl="1" algn="just"/>
            <a:endParaRPr lang="fr-FR" sz="1800" dirty="0" smtClean="0">
              <a:solidFill>
                <a:schemeClr val="tx1"/>
              </a:solidFill>
              <a:latin typeface="Arial" charset="0"/>
              <a:cs typeface="Arial" charset="0"/>
            </a:endParaRPr>
          </a:p>
          <a:p>
            <a:pPr lvl="1" algn="just"/>
            <a:r>
              <a:rPr lang="fr-FR" sz="1800" dirty="0" smtClean="0">
                <a:solidFill>
                  <a:schemeClr val="tx1"/>
                </a:solidFill>
                <a:latin typeface="Arial" charset="0"/>
                <a:cs typeface="Arial" charset="0"/>
              </a:rPr>
              <a:t>16% par des moyens de locomotion privés (12mn), </a:t>
            </a:r>
          </a:p>
          <a:p>
            <a:pPr lvl="1" algn="just"/>
            <a:endParaRPr lang="fr-FR" sz="1800" dirty="0" smtClean="0">
              <a:solidFill>
                <a:schemeClr val="tx1"/>
              </a:solidFill>
              <a:latin typeface="Arial" charset="0"/>
              <a:cs typeface="Arial" charset="0"/>
            </a:endParaRPr>
          </a:p>
          <a:p>
            <a:pPr lvl="1" algn="just"/>
            <a:r>
              <a:rPr lang="fr-FR" sz="1800" dirty="0" smtClean="0">
                <a:solidFill>
                  <a:schemeClr val="tx1"/>
                </a:solidFill>
                <a:latin typeface="Arial" charset="0"/>
                <a:cs typeface="Arial" charset="0"/>
              </a:rPr>
              <a:t>14%  par les transports en commun (10mn) et 	</a:t>
            </a:r>
          </a:p>
          <a:p>
            <a:pPr lvl="1" algn="just"/>
            <a:endParaRPr lang="fr-FR" sz="1800" dirty="0" smtClean="0">
              <a:solidFill>
                <a:schemeClr val="tx1"/>
              </a:solidFill>
              <a:latin typeface="Arial" charset="0"/>
              <a:cs typeface="Arial" charset="0"/>
            </a:endParaRPr>
          </a:p>
          <a:p>
            <a:pPr lvl="1" algn="just"/>
            <a:r>
              <a:rPr lang="fr-FR" sz="1800" dirty="0" smtClean="0">
                <a:solidFill>
                  <a:schemeClr val="tx1"/>
                </a:solidFill>
                <a:latin typeface="Arial" charset="0"/>
                <a:cs typeface="Arial" charset="0"/>
              </a:rPr>
              <a:t>3% par les charrettes et les animaux (2mn). </a:t>
            </a:r>
          </a:p>
          <a:p>
            <a:pPr algn="just"/>
            <a:endParaRPr lang="fr-FR" sz="1800" dirty="0" smtClean="0">
              <a:solidFill>
                <a:schemeClr val="tx1"/>
              </a:solidFill>
              <a:latin typeface="Arial" charset="0"/>
              <a:cs typeface="Arial" charset="0"/>
            </a:endParaRPr>
          </a:p>
          <a:p>
            <a:pPr>
              <a:buNone/>
            </a:pPr>
            <a:endParaRPr lang="fr-FR" sz="1800" dirty="0" smtClean="0">
              <a:solidFill>
                <a:schemeClr val="tx1"/>
              </a:solidFill>
              <a:latin typeface="Arial" charset="0"/>
              <a:cs typeface="Arial" charset="0"/>
            </a:endParaRPr>
          </a:p>
        </p:txBody>
      </p:sp>
      <p:sp>
        <p:nvSpPr>
          <p:cNvPr id="4" name="Espace réservé du numéro de diapositive 3"/>
          <p:cNvSpPr>
            <a:spLocks noGrp="1"/>
          </p:cNvSpPr>
          <p:nvPr>
            <p:ph type="sldNum" sz="quarter" idx="11"/>
          </p:nvPr>
        </p:nvSpPr>
        <p:spPr/>
        <p:txBody>
          <a:bodyPr/>
          <a:lstStyle/>
          <a:p>
            <a:pPr>
              <a:defRPr/>
            </a:pPr>
            <a:fld id="{352D4D18-4CA9-4D66-8BB8-A130FC6EA70B}" type="slidenum">
              <a:rPr lang="fr-FR" smtClean="0">
                <a:solidFill>
                  <a:prstClr val="black"/>
                </a:solidFill>
              </a:rPr>
              <a:pPr>
                <a:defRPr/>
              </a:pPr>
              <a:t>34</a:t>
            </a:fld>
            <a:endParaRPr lang="fr-FR">
              <a:solidFill>
                <a:prstClr val="black"/>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642910" y="785794"/>
            <a:ext cx="7956550" cy="431577"/>
          </a:xfrm>
        </p:spPr>
        <p:txBody>
          <a:bodyPr/>
          <a:lstStyle/>
          <a:p>
            <a:r>
              <a:rPr lang="fr-FR" sz="2400" dirty="0" smtClean="0">
                <a:latin typeface="Berlin Sans FB Demi" pitchFamily="34" charset="0"/>
              </a:rPr>
              <a:t>Mobilité des marocains: trois pics horaires dans la journée</a:t>
            </a:r>
            <a:endParaRPr lang="fr-FR" sz="2400" dirty="0">
              <a:latin typeface="Berlin Sans FB Demi" pitchFamily="34" charset="0"/>
            </a:endParaRPr>
          </a:p>
        </p:txBody>
      </p:sp>
      <p:pic>
        <p:nvPicPr>
          <p:cNvPr id="7" name="Espace réservé du contenu 6"/>
          <p:cNvPicPr>
            <a:picLocks noGrp="1"/>
          </p:cNvPicPr>
          <p:nvPr>
            <p:ph sz="half" idx="1"/>
          </p:nvPr>
        </p:nvPicPr>
        <p:blipFill>
          <a:blip r:embed="rId2" cstate="print"/>
          <a:srcRect/>
          <a:stretch>
            <a:fillRect/>
          </a:stretch>
        </p:blipFill>
        <p:spPr bwMode="auto">
          <a:xfrm>
            <a:off x="457200" y="1340768"/>
            <a:ext cx="8147050" cy="3240360"/>
          </a:xfrm>
          <a:prstGeom prst="rect">
            <a:avLst/>
          </a:prstGeom>
          <a:noFill/>
          <a:ln w="9525">
            <a:noFill/>
            <a:miter lim="800000"/>
            <a:headEnd/>
            <a:tailEnd/>
          </a:ln>
        </p:spPr>
      </p:pic>
      <p:sp>
        <p:nvSpPr>
          <p:cNvPr id="6" name="Espace réservé du contenu 5"/>
          <p:cNvSpPr>
            <a:spLocks noGrp="1"/>
          </p:cNvSpPr>
          <p:nvPr>
            <p:ph sz="half" idx="2"/>
          </p:nvPr>
        </p:nvSpPr>
        <p:spPr>
          <a:xfrm>
            <a:off x="285720" y="4797152"/>
            <a:ext cx="8318728" cy="1656184"/>
          </a:xfrm>
        </p:spPr>
        <p:txBody>
          <a:bodyPr>
            <a:normAutofit fontScale="32500" lnSpcReduction="20000"/>
          </a:bodyPr>
          <a:lstStyle/>
          <a:p>
            <a:pPr lvl="0" algn="just">
              <a:buFont typeface="Wingdings" pitchFamily="2" charset="2"/>
              <a:buChar char="Ø"/>
            </a:pPr>
            <a:r>
              <a:rPr lang="fr-FR" sz="5600" dirty="0" smtClean="0">
                <a:solidFill>
                  <a:schemeClr val="tx1"/>
                </a:solidFill>
              </a:rPr>
              <a:t>A 8 heures du matin où près de 4,5 millions de personnes sont en déplacement (15%)  ;</a:t>
            </a:r>
          </a:p>
          <a:p>
            <a:pPr lvl="0" algn="just">
              <a:buFont typeface="Wingdings" pitchFamily="2" charset="2"/>
              <a:buChar char="Ø"/>
            </a:pPr>
            <a:r>
              <a:rPr lang="fr-FR" sz="5600" dirty="0" smtClean="0">
                <a:solidFill>
                  <a:schemeClr val="tx1"/>
                </a:solidFill>
              </a:rPr>
              <a:t>A midi se situe le deuxième pic horaire où la mobilité des marocains atteint près de 5,1 millions de personnes  ; </a:t>
            </a:r>
          </a:p>
          <a:p>
            <a:pPr lvl="0" algn="just">
              <a:buFont typeface="Wingdings" pitchFamily="2" charset="2"/>
              <a:buChar char="Ø"/>
            </a:pPr>
            <a:r>
              <a:rPr lang="fr-FR" sz="5600" dirty="0" smtClean="0">
                <a:solidFill>
                  <a:schemeClr val="tx1"/>
                </a:solidFill>
              </a:rPr>
              <a:t>La grande mobilité est observée à 18 heures où 5,6 millions des marocains sont en déplacement. </a:t>
            </a:r>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sz="half" idx="2"/>
          </p:nvPr>
        </p:nvSpPr>
        <p:spPr>
          <a:xfrm>
            <a:off x="467544" y="4572008"/>
            <a:ext cx="8136904" cy="1737312"/>
          </a:xfrm>
        </p:spPr>
        <p:txBody>
          <a:bodyPr>
            <a:normAutofit fontScale="62500" lnSpcReduction="20000"/>
          </a:bodyPr>
          <a:lstStyle/>
          <a:p>
            <a:r>
              <a:rPr lang="fr-FR" sz="2700" dirty="0" smtClean="0">
                <a:solidFill>
                  <a:schemeClr val="tx1"/>
                </a:solidFill>
              </a:rPr>
              <a:t>A8 heures du matin où près de 2,4 millions d’actifs occupés sont en déplacement; </a:t>
            </a:r>
          </a:p>
          <a:p>
            <a:r>
              <a:rPr lang="fr-FR" sz="2700" dirty="0" smtClean="0">
                <a:solidFill>
                  <a:schemeClr val="tx1"/>
                </a:solidFill>
              </a:rPr>
              <a:t>Au milieu </a:t>
            </a:r>
            <a:r>
              <a:rPr lang="fr-FR" dirty="0" smtClean="0">
                <a:solidFill>
                  <a:schemeClr val="tx1"/>
                </a:solidFill>
              </a:rPr>
              <a:t>de la journée, le pic horaire de la mobilité des travailleurs se situe à 14 heures où 1,5 millions d’actifs occupés sont en mouvement;</a:t>
            </a:r>
          </a:p>
          <a:p>
            <a:r>
              <a:rPr lang="fr-FR" dirty="0" smtClean="0">
                <a:solidFill>
                  <a:schemeClr val="tx1"/>
                </a:solidFill>
              </a:rPr>
              <a:t>Un autre pic horaire se situe à 18 heures où près de 1,5 millions d’actifs occupés sont en déplacement.</a:t>
            </a:r>
            <a:endParaRPr lang="fr-FR" dirty="0">
              <a:solidFill>
                <a:schemeClr val="tx1"/>
              </a:solidFill>
            </a:endParaRPr>
          </a:p>
        </p:txBody>
      </p:sp>
      <p:graphicFrame>
        <p:nvGraphicFramePr>
          <p:cNvPr id="11" name="Espace réservé du contenu 10"/>
          <p:cNvGraphicFramePr>
            <a:graphicFrameLocks noGrp="1"/>
          </p:cNvGraphicFramePr>
          <p:nvPr>
            <p:ph sz="half" idx="1"/>
          </p:nvPr>
        </p:nvGraphicFramePr>
        <p:xfrm>
          <a:off x="142844" y="1071547"/>
          <a:ext cx="8572560" cy="328614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395536" y="5085184"/>
            <a:ext cx="8291264" cy="1152128"/>
          </a:xfrm>
        </p:spPr>
        <p:txBody>
          <a:bodyPr>
            <a:noAutofit/>
          </a:bodyPr>
          <a:lstStyle/>
          <a:p>
            <a:r>
              <a:rPr lang="fr-FR" sz="1300" dirty="0" smtClean="0">
                <a:solidFill>
                  <a:schemeClr val="tx1"/>
                </a:solidFill>
              </a:rPr>
              <a:t>Dans la zone urbaine du Grand Casablanca, la grande mobilité des personnes actives occupées est enregistrée à 8 heures de matin où 393 milles personnes sont en déplacement. </a:t>
            </a:r>
          </a:p>
          <a:p>
            <a:r>
              <a:rPr lang="fr-FR" sz="1300" dirty="0" smtClean="0">
                <a:solidFill>
                  <a:schemeClr val="tx1"/>
                </a:solidFill>
              </a:rPr>
              <a:t>Vers 14 heures, le pic de déplacement atteint 190 milles personnes. </a:t>
            </a:r>
          </a:p>
          <a:p>
            <a:r>
              <a:rPr lang="fr-FR" sz="1300" dirty="0" smtClean="0">
                <a:solidFill>
                  <a:schemeClr val="tx1"/>
                </a:solidFill>
              </a:rPr>
              <a:t>A 19 heures, un autre pic est observé où 172 milles personnes sont en mouvement.</a:t>
            </a:r>
          </a:p>
          <a:p>
            <a:endParaRPr lang="fr-FR" sz="1400" dirty="0">
              <a:solidFill>
                <a:schemeClr val="tx1"/>
              </a:solidFill>
            </a:endParaRPr>
          </a:p>
        </p:txBody>
      </p:sp>
      <p:graphicFrame>
        <p:nvGraphicFramePr>
          <p:cNvPr id="7" name="Espace réservé du contenu 6"/>
          <p:cNvGraphicFramePr>
            <a:graphicFrameLocks noGrp="1"/>
          </p:cNvGraphicFramePr>
          <p:nvPr>
            <p:ph sz="half" idx="1"/>
          </p:nvPr>
        </p:nvGraphicFramePr>
        <p:xfrm>
          <a:off x="457200" y="908720"/>
          <a:ext cx="7931224" cy="381642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marL="342900" lvl="0" indent="-342900">
              <a:spcBef>
                <a:spcPct val="20000"/>
              </a:spcBef>
              <a:buClr>
                <a:srgbClr val="7B003B"/>
              </a:buClr>
              <a:buSzPct val="120000"/>
            </a:pPr>
            <a:r>
              <a:rPr lang="fr-FR" dirty="0" smtClean="0">
                <a:latin typeface="Calibri" pitchFamily="34" charset="0"/>
              </a:rPr>
              <a:t>VIII. Evolution de l’emploi du temps des femmes marocaines entre 1997 et 2012</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p:cNvSpPr>
            <a:spLocks noGrp="1"/>
          </p:cNvSpPr>
          <p:nvPr>
            <p:ph type="title"/>
          </p:nvPr>
        </p:nvSpPr>
        <p:spPr>
          <a:xfrm>
            <a:off x="928662" y="620688"/>
            <a:ext cx="7200900" cy="864096"/>
          </a:xfrm>
        </p:spPr>
        <p:txBody>
          <a:bodyPr/>
          <a:lstStyle/>
          <a:p>
            <a:r>
              <a:rPr lang="fr-FR" sz="2400" dirty="0" smtClean="0">
                <a:solidFill>
                  <a:schemeClr val="tx1"/>
                </a:solidFill>
                <a:latin typeface="+mn-lt"/>
              </a:rPr>
              <a:t>Evolution de l’emploi du temps de la femme marocaine  entre 1997 et 2012</a:t>
            </a:r>
            <a:endParaRPr lang="fr-FR" sz="2400" b="0" dirty="0" smtClean="0">
              <a:solidFill>
                <a:srgbClr val="FF0000"/>
              </a:solidFill>
              <a:latin typeface="+mn-lt"/>
            </a:endParaRPr>
          </a:p>
        </p:txBody>
      </p:sp>
      <p:sp>
        <p:nvSpPr>
          <p:cNvPr id="29699" name="Espace réservé du contenu 2"/>
          <p:cNvSpPr>
            <a:spLocks noGrp="1"/>
          </p:cNvSpPr>
          <p:nvPr>
            <p:ph idx="1"/>
          </p:nvPr>
        </p:nvSpPr>
        <p:spPr>
          <a:xfrm>
            <a:off x="323528" y="1556792"/>
            <a:ext cx="8358246" cy="4731438"/>
          </a:xfrm>
        </p:spPr>
        <p:txBody>
          <a:bodyPr>
            <a:noAutofit/>
          </a:bodyPr>
          <a:lstStyle/>
          <a:p>
            <a:pPr marL="0" lvl="0" indent="0" algn="just">
              <a:buNone/>
            </a:pPr>
            <a:r>
              <a:rPr lang="fr-FR" sz="1600" b="1" dirty="0" smtClean="0">
                <a:solidFill>
                  <a:schemeClr val="tx1"/>
                </a:solidFill>
              </a:rPr>
              <a:t>Abstraction faite du milieu de résidence, la hiérarchisation des activités de la femme marocaine n’a pas connu de changement durant ces quinze dernières années :</a:t>
            </a:r>
          </a:p>
          <a:p>
            <a:pPr marL="0" lvl="0" indent="0" algn="just">
              <a:buNone/>
            </a:pPr>
            <a:endParaRPr lang="fr-FR" sz="1600" b="1" dirty="0" smtClean="0">
              <a:solidFill>
                <a:schemeClr val="tx1"/>
              </a:solidFill>
            </a:endParaRPr>
          </a:p>
          <a:p>
            <a:pPr lvl="0" algn="just"/>
            <a:r>
              <a:rPr lang="fr-FR" sz="1600" b="1" dirty="0" smtClean="0">
                <a:solidFill>
                  <a:schemeClr val="tx1"/>
                </a:solidFill>
              </a:rPr>
              <a:t>La femme urbaine réserve 33% plus du temps au travail professionnel, alors que la femme rurale en réserve 33% de moins</a:t>
            </a:r>
          </a:p>
          <a:p>
            <a:pPr lvl="0" algn="just"/>
            <a:endParaRPr lang="fr-FR" sz="1600" b="1" dirty="0" smtClean="0">
              <a:solidFill>
                <a:schemeClr val="tx1"/>
              </a:solidFill>
            </a:endParaRPr>
          </a:p>
          <a:p>
            <a:pPr algn="just"/>
            <a:r>
              <a:rPr lang="fr-FR" sz="1600" b="1" dirty="0" smtClean="0">
                <a:solidFill>
                  <a:schemeClr val="tx1"/>
                </a:solidFill>
              </a:rPr>
              <a:t>le temps professionnel est passé de 3h38mn à 5h39mn pour la femme salariée et de 3h12mn à 3h43mn pour la femme «Aide-familiale».</a:t>
            </a:r>
          </a:p>
          <a:p>
            <a:pPr lvl="0" algn="just"/>
            <a:endParaRPr lang="fr-FR" sz="1600" b="1" dirty="0" smtClean="0">
              <a:solidFill>
                <a:schemeClr val="tx1"/>
              </a:solidFill>
            </a:endParaRPr>
          </a:p>
          <a:p>
            <a:pPr algn="just"/>
            <a:r>
              <a:rPr lang="fr-FR" sz="1600" b="1" dirty="0" smtClean="0">
                <a:solidFill>
                  <a:schemeClr val="tx1"/>
                </a:solidFill>
              </a:rPr>
              <a:t>En milieu rural, le temps professionnel des actives occupées a augmenté de 28 mn alors que leur temps domestique a diminué de de 19mn. </a:t>
            </a:r>
          </a:p>
          <a:p>
            <a:pPr algn="just"/>
            <a:endParaRPr lang="fr-FR" sz="1600" b="1" dirty="0" smtClean="0">
              <a:solidFill>
                <a:schemeClr val="tx1"/>
              </a:solidFill>
            </a:endParaRPr>
          </a:p>
          <a:p>
            <a:pPr algn="just"/>
            <a:r>
              <a:rPr lang="fr-FR" sz="1600" b="1" dirty="0" smtClean="0">
                <a:solidFill>
                  <a:schemeClr val="tx1"/>
                </a:solidFill>
              </a:rPr>
              <a:t>En milieu urbain, le temps professionnel des femmes actives occupées a augmenté de 2h44mn au moment où leur temps du travail domestique a diminué de 1h01mn. </a:t>
            </a:r>
          </a:p>
          <a:p>
            <a:pPr lvl="0" algn="just"/>
            <a:endParaRPr lang="fr-FR" sz="1600" b="1" dirty="0" smtClean="0">
              <a:solidFill>
                <a:schemeClr val="tx1"/>
              </a:solidFill>
            </a:endParaRPr>
          </a:p>
          <a:p>
            <a:pPr lvl="0" algn="just"/>
            <a:endParaRPr lang="fr-FR" sz="1600" b="1" dirty="0" smtClean="0">
              <a:solidFill>
                <a:schemeClr val="tx1"/>
              </a:solidFill>
            </a:endParaRPr>
          </a:p>
        </p:txBody>
      </p:sp>
      <p:sp>
        <p:nvSpPr>
          <p:cNvPr id="4" name="Espace réservé du numéro de diapositive 3"/>
          <p:cNvSpPr>
            <a:spLocks noGrp="1"/>
          </p:cNvSpPr>
          <p:nvPr>
            <p:ph type="sldNum" sz="quarter" idx="11"/>
          </p:nvPr>
        </p:nvSpPr>
        <p:spPr/>
        <p:txBody>
          <a:bodyPr/>
          <a:lstStyle/>
          <a:p>
            <a:pPr>
              <a:defRPr/>
            </a:pPr>
            <a:fld id="{352D4D18-4CA9-4D66-8BB8-A130FC6EA70B}" type="slidenum">
              <a:rPr lang="fr-FR" smtClean="0"/>
              <a:pPr>
                <a:defRPr/>
              </a:pPr>
              <a:t>39</a:t>
            </a:fld>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467544" y="642938"/>
            <a:ext cx="7962108" cy="481806"/>
          </a:xfrm>
        </p:spPr>
        <p:txBody>
          <a:bodyPr>
            <a:normAutofit fontScale="90000"/>
          </a:bodyPr>
          <a:lstStyle/>
          <a:p>
            <a:pPr eaLnBrk="1" hangingPunct="1"/>
            <a:r>
              <a:rPr lang="fr-FR" sz="2800" dirty="0" smtClean="0">
                <a:latin typeface="Calibri" pitchFamily="34" charset="0"/>
              </a:rPr>
              <a:t>II. Classification des occupations quotidiennes des marocains</a:t>
            </a:r>
            <a:endParaRPr lang="fr-FR" sz="2700" b="1" dirty="0">
              <a:solidFill>
                <a:schemeClr val="accent3">
                  <a:lumMod val="60000"/>
                  <a:lumOff val="40000"/>
                </a:schemeClr>
              </a:solidFill>
              <a:latin typeface="Calibri" pitchFamily="34" charset="0"/>
            </a:endParaRPr>
          </a:p>
        </p:txBody>
      </p:sp>
      <p:sp>
        <p:nvSpPr>
          <p:cNvPr id="11267" name="Rectangle 3"/>
          <p:cNvSpPr>
            <a:spLocks noGrp="1" noChangeArrowheads="1"/>
          </p:cNvSpPr>
          <p:nvPr>
            <p:ph type="body" idx="4294967295"/>
          </p:nvPr>
        </p:nvSpPr>
        <p:spPr>
          <a:xfrm>
            <a:off x="323528" y="1268760"/>
            <a:ext cx="8640960" cy="5328592"/>
          </a:xfrm>
        </p:spPr>
        <p:txBody>
          <a:bodyPr/>
          <a:lstStyle/>
          <a:p>
            <a:pPr>
              <a:buNone/>
            </a:pPr>
            <a:r>
              <a:rPr lang="fr-FR" sz="1600" dirty="0" smtClean="0">
                <a:solidFill>
                  <a:schemeClr val="tx1"/>
                </a:solidFill>
              </a:rPr>
              <a:t>Une nomenclature spécifique aux activités de l’emploi du temps a été adoptée pour énumérer  et codifier les activités quotidiennes. </a:t>
            </a:r>
          </a:p>
          <a:p>
            <a:pPr>
              <a:buNone/>
            </a:pPr>
            <a:endParaRPr lang="fr-FR" sz="1600" dirty="0" smtClean="0">
              <a:solidFill>
                <a:schemeClr val="tx1"/>
              </a:solidFill>
            </a:endParaRPr>
          </a:p>
          <a:p>
            <a:pPr>
              <a:buNone/>
            </a:pPr>
            <a:r>
              <a:rPr lang="fr-FR" sz="1600" dirty="0" smtClean="0">
                <a:solidFill>
                  <a:schemeClr val="tx1"/>
                </a:solidFill>
              </a:rPr>
              <a:t>        Ces dernières sont déclinées en 5 grandes rubriques : </a:t>
            </a:r>
          </a:p>
          <a:p>
            <a:pPr>
              <a:buNone/>
            </a:pPr>
            <a:endParaRPr lang="fr-FR" sz="1600" dirty="0" smtClean="0">
              <a:solidFill>
                <a:schemeClr val="tx1"/>
              </a:solidFill>
            </a:endParaRPr>
          </a:p>
          <a:p>
            <a:pPr lvl="0"/>
            <a:r>
              <a:rPr lang="fr-FR" sz="1600" dirty="0" smtClean="0">
                <a:solidFill>
                  <a:schemeClr val="tx1"/>
                </a:solidFill>
              </a:rPr>
              <a:t> Le temps des besoins physiologiques : sommeil, repas et soins personnels (hygiène corporelle, habillement, coiffure, soins médicaux,…) ; </a:t>
            </a:r>
          </a:p>
          <a:p>
            <a:endParaRPr lang="fr-FR" sz="1600" dirty="0" smtClean="0">
              <a:solidFill>
                <a:schemeClr val="tx1"/>
              </a:solidFill>
            </a:endParaRPr>
          </a:p>
          <a:p>
            <a:pPr lvl="0"/>
            <a:r>
              <a:rPr lang="fr-FR" sz="1600" dirty="0" smtClean="0">
                <a:solidFill>
                  <a:schemeClr val="tx1"/>
                </a:solidFill>
              </a:rPr>
              <a:t> Le temps du travail professionnel : consacré aux activités marchandes;</a:t>
            </a:r>
          </a:p>
          <a:p>
            <a:endParaRPr lang="fr-FR" sz="1600" dirty="0" smtClean="0">
              <a:solidFill>
                <a:schemeClr val="tx1"/>
              </a:solidFill>
            </a:endParaRPr>
          </a:p>
          <a:p>
            <a:r>
              <a:rPr lang="fr-FR" sz="1600" dirty="0" smtClean="0">
                <a:solidFill>
                  <a:schemeClr val="tx1"/>
                </a:solidFill>
              </a:rPr>
              <a:t>Le temps des études et de la formation: suivre des cours, études, devoirs scolaires, etc. ; </a:t>
            </a:r>
          </a:p>
          <a:p>
            <a:endParaRPr lang="fr-FR" sz="1600" dirty="0" smtClean="0">
              <a:solidFill>
                <a:schemeClr val="tx1"/>
              </a:solidFill>
            </a:endParaRPr>
          </a:p>
          <a:p>
            <a:r>
              <a:rPr lang="fr-FR" sz="1600" dirty="0" smtClean="0">
                <a:solidFill>
                  <a:schemeClr val="tx1"/>
                </a:solidFill>
              </a:rPr>
              <a:t>Le temps du travail domestique : travaux ménagers (cuisine, ménage, rangement, courses,…) et soins aux enfants et aux autres membres du ménage ;</a:t>
            </a:r>
          </a:p>
          <a:p>
            <a:endParaRPr lang="fr-FR" sz="1600" dirty="0" smtClean="0">
              <a:solidFill>
                <a:schemeClr val="tx1"/>
              </a:solidFill>
            </a:endParaRPr>
          </a:p>
          <a:p>
            <a:r>
              <a:rPr lang="fr-FR" sz="1600" dirty="0" smtClean="0">
                <a:solidFill>
                  <a:schemeClr val="tx1"/>
                </a:solidFill>
              </a:rPr>
              <a:t>Le temps libre : loisirs (télévision, internet, sport, lecture etc.), sociabilité (réceptions, conversations, vie civique, bénévolat, etc.) et pratiques religieuses (prière, ablutions, etc.).</a:t>
            </a:r>
          </a:p>
          <a:p>
            <a:pPr marL="458788" indent="-457200" algn="just">
              <a:buFontTx/>
              <a:buNone/>
            </a:pPr>
            <a:endParaRPr lang="fr-FR" sz="1800" i="1" dirty="0" smtClean="0">
              <a:solidFill>
                <a:schemeClr val="accent2"/>
              </a:solidFill>
            </a:endParaRPr>
          </a:p>
          <a:p>
            <a:pPr marL="458788" indent="-457200" algn="just">
              <a:buFontTx/>
              <a:buNone/>
            </a:pPr>
            <a:endParaRPr lang="fr-FR" sz="1800" i="1" dirty="0" smtClean="0">
              <a:solidFill>
                <a:schemeClr val="accent2"/>
              </a:solidFill>
            </a:endParaRPr>
          </a:p>
          <a:p>
            <a:pPr marL="796925" lvl="1" indent="-419100">
              <a:buFontTx/>
              <a:buChar char="-"/>
            </a:pPr>
            <a:endParaRPr lang="fr-FR" sz="2400" i="1" dirty="0" smtClean="0">
              <a:solidFill>
                <a:schemeClr val="accent2"/>
              </a:solidFill>
            </a:endParaRPr>
          </a:p>
          <a:p>
            <a:pPr marL="796925" lvl="1" indent="-419100" algn="just">
              <a:buFontTx/>
              <a:buChar char="-"/>
            </a:pPr>
            <a:endParaRPr lang="fr-FR" sz="2400" dirty="0" smtClean="0"/>
          </a:p>
          <a:p>
            <a:pPr marL="458788" indent="-457200" algn="just">
              <a:buFontTx/>
              <a:buNone/>
            </a:pPr>
            <a:endParaRPr lang="fr-FR" dirty="0" smtClean="0">
              <a:solidFill>
                <a:srgbClr val="5F5F5F"/>
              </a:solidFill>
            </a:endParaRPr>
          </a:p>
        </p:txBody>
      </p:sp>
      <p:sp>
        <p:nvSpPr>
          <p:cNvPr id="4" name="Espace réservé du numéro de diapositive 3"/>
          <p:cNvSpPr>
            <a:spLocks noGrp="1"/>
          </p:cNvSpPr>
          <p:nvPr>
            <p:ph type="sldNum" sz="quarter" idx="11"/>
          </p:nvPr>
        </p:nvSpPr>
        <p:spPr/>
        <p:txBody>
          <a:bodyPr/>
          <a:lstStyle/>
          <a:p>
            <a:pPr>
              <a:defRPr/>
            </a:pPr>
            <a:fld id="{479FF216-82C7-42EC-8F81-638463BEFA63}"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p:cNvSpPr>
            <a:spLocks noGrp="1"/>
          </p:cNvSpPr>
          <p:nvPr>
            <p:ph type="title"/>
          </p:nvPr>
        </p:nvSpPr>
        <p:spPr>
          <a:xfrm>
            <a:off x="928662" y="620688"/>
            <a:ext cx="7200900" cy="864096"/>
          </a:xfrm>
        </p:spPr>
        <p:txBody>
          <a:bodyPr/>
          <a:lstStyle/>
          <a:p>
            <a:r>
              <a:rPr lang="fr-FR" sz="2400" dirty="0" smtClean="0">
                <a:solidFill>
                  <a:schemeClr val="tx1"/>
                </a:solidFill>
                <a:latin typeface="+mn-lt"/>
              </a:rPr>
              <a:t>Evolution de l’emploi du temps de la femme marocaine  entre 1997 </a:t>
            </a:r>
            <a:r>
              <a:rPr lang="fr-FR" sz="2400" smtClean="0">
                <a:solidFill>
                  <a:schemeClr val="tx1"/>
                </a:solidFill>
                <a:latin typeface="+mn-lt"/>
              </a:rPr>
              <a:t>et 2012</a:t>
            </a:r>
            <a:endParaRPr lang="fr-FR" sz="2400" b="0" dirty="0" smtClean="0">
              <a:solidFill>
                <a:srgbClr val="FF0000"/>
              </a:solidFill>
              <a:latin typeface="+mn-lt"/>
            </a:endParaRPr>
          </a:p>
        </p:txBody>
      </p:sp>
      <p:sp>
        <p:nvSpPr>
          <p:cNvPr id="29699" name="Espace réservé du contenu 2"/>
          <p:cNvSpPr>
            <a:spLocks noGrp="1"/>
          </p:cNvSpPr>
          <p:nvPr>
            <p:ph idx="1"/>
          </p:nvPr>
        </p:nvSpPr>
        <p:spPr>
          <a:xfrm>
            <a:off x="323528" y="1556792"/>
            <a:ext cx="8358246" cy="4731438"/>
          </a:xfrm>
        </p:spPr>
        <p:txBody>
          <a:bodyPr>
            <a:noAutofit/>
          </a:bodyPr>
          <a:lstStyle/>
          <a:p>
            <a:pPr lvl="0" algn="just"/>
            <a:endParaRPr lang="fr-FR" sz="1600" b="1" dirty="0" smtClean="0">
              <a:solidFill>
                <a:schemeClr val="tx1"/>
              </a:solidFill>
            </a:endParaRPr>
          </a:p>
          <a:p>
            <a:pPr lvl="0" algn="just"/>
            <a:endParaRPr lang="fr-FR" sz="1600" b="1" dirty="0" smtClean="0">
              <a:solidFill>
                <a:schemeClr val="tx1"/>
              </a:solidFill>
            </a:endParaRPr>
          </a:p>
          <a:p>
            <a:pPr lvl="0" algn="just"/>
            <a:r>
              <a:rPr lang="fr-FR" sz="1600" b="1" dirty="0" smtClean="0">
                <a:solidFill>
                  <a:schemeClr val="tx1"/>
                </a:solidFill>
              </a:rPr>
              <a:t>Les jeunes femmes âgées de 15 à 24 ans consacrent plus de temps aux études (32mn de plus) et moins de temps aux tâches domestiques (25 mn de moins).</a:t>
            </a:r>
          </a:p>
          <a:p>
            <a:pPr lvl="0" algn="just"/>
            <a:endParaRPr lang="fr-FR" sz="1600" b="1" dirty="0" smtClean="0">
              <a:solidFill>
                <a:schemeClr val="tx1"/>
              </a:solidFill>
            </a:endParaRPr>
          </a:p>
          <a:p>
            <a:pPr algn="just"/>
            <a:r>
              <a:rPr lang="fr-FR" sz="1600" b="1" dirty="0" smtClean="0">
                <a:solidFill>
                  <a:schemeClr val="tx1"/>
                </a:solidFill>
              </a:rPr>
              <a:t>Le temps domestique a diminué de 32 mn chez les femmes au foyers en milieu rural et d’une heure pour les actives occupées urbaines.</a:t>
            </a:r>
          </a:p>
          <a:p>
            <a:pPr lvl="0" algn="just"/>
            <a:endParaRPr lang="fr-FR" sz="1600" b="1" dirty="0" smtClean="0">
              <a:solidFill>
                <a:schemeClr val="tx1"/>
              </a:solidFill>
            </a:endParaRPr>
          </a:p>
          <a:p>
            <a:pPr lvl="0" algn="just"/>
            <a:r>
              <a:rPr lang="fr-FR" sz="1600" b="1" dirty="0" smtClean="0">
                <a:solidFill>
                  <a:schemeClr val="tx1"/>
                </a:solidFill>
              </a:rPr>
              <a:t>Le temps libre est passé de 5h01mn à 5h07mn pour la femme citadine et de 3h22mn à 4h22mn pour la femme rurale.</a:t>
            </a:r>
          </a:p>
          <a:p>
            <a:pPr lvl="0" algn="just"/>
            <a:endParaRPr lang="fr-FR" sz="1600" b="1" dirty="0" smtClean="0">
              <a:solidFill>
                <a:schemeClr val="tx1"/>
              </a:solidFill>
            </a:endParaRPr>
          </a:p>
          <a:p>
            <a:pPr lvl="0" algn="just"/>
            <a:r>
              <a:rPr lang="fr-FR" sz="1600" b="1" dirty="0" smtClean="0">
                <a:solidFill>
                  <a:schemeClr val="tx1"/>
                </a:solidFill>
              </a:rPr>
              <a:t>La  part des femmes pratiquant une activité religieuse a augmenté de 47% à 68%, et le temps moyen par jour qu’elles y consacrent s’est élevé en passant de 27mn à 48mn.</a:t>
            </a:r>
          </a:p>
        </p:txBody>
      </p:sp>
      <p:sp>
        <p:nvSpPr>
          <p:cNvPr id="4" name="Espace réservé du numéro de diapositive 3"/>
          <p:cNvSpPr>
            <a:spLocks noGrp="1"/>
          </p:cNvSpPr>
          <p:nvPr>
            <p:ph type="sldNum" sz="quarter" idx="11"/>
          </p:nvPr>
        </p:nvSpPr>
        <p:spPr/>
        <p:txBody>
          <a:bodyPr/>
          <a:lstStyle/>
          <a:p>
            <a:pPr>
              <a:defRPr/>
            </a:pPr>
            <a:fld id="{352D4D18-4CA9-4D66-8BB8-A130FC6EA70B}" type="slidenum">
              <a:rPr lang="fr-FR" smtClean="0"/>
              <a:pPr>
                <a:defRPr/>
              </a:pPr>
              <a:t>40</a:t>
            </a:fld>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33601"/>
            <a:ext cx="8229600" cy="2009780"/>
          </a:xfrm>
        </p:spPr>
        <p:txBody>
          <a:bodyPr/>
          <a:lstStyle/>
          <a:p>
            <a:pPr algn="ctr">
              <a:buNone/>
            </a:pPr>
            <a:r>
              <a:rPr lang="fr-FR" sz="4000" b="1" dirty="0" smtClean="0">
                <a:solidFill>
                  <a:srgbClr val="7B003B"/>
                </a:solidFill>
                <a:latin typeface="Calibri" pitchFamily="34" charset="0"/>
                <a:ea typeface="+mj-ea"/>
                <a:cs typeface="+mj-cs"/>
              </a:rPr>
              <a:t>IX. Quel apport de l’approche </a:t>
            </a:r>
          </a:p>
          <a:p>
            <a:pPr algn="ctr">
              <a:buNone/>
            </a:pPr>
            <a:r>
              <a:rPr lang="fr-FR" sz="4000" b="1" dirty="0" smtClean="0">
                <a:solidFill>
                  <a:srgbClr val="7B003B"/>
                </a:solidFill>
                <a:latin typeface="Calibri" pitchFamily="34" charset="0"/>
                <a:ea typeface="+mj-ea"/>
                <a:cs typeface="+mj-cs"/>
              </a:rPr>
              <a:t>budget – temps à l’évaluation du travail domestique ?</a:t>
            </a:r>
          </a:p>
        </p:txBody>
      </p:sp>
      <p:sp>
        <p:nvSpPr>
          <p:cNvPr id="4" name="Espace réservé du numéro de diapositive 3"/>
          <p:cNvSpPr>
            <a:spLocks noGrp="1"/>
          </p:cNvSpPr>
          <p:nvPr>
            <p:ph type="sldNum" sz="quarter" idx="11"/>
          </p:nvPr>
        </p:nvSpPr>
        <p:spPr/>
        <p:txBody>
          <a:bodyPr/>
          <a:lstStyle/>
          <a:p>
            <a:pPr>
              <a:defRPr/>
            </a:pPr>
            <a:fld id="{352D4D18-4CA9-4D66-8BB8-A130FC6EA70B}" type="slidenum">
              <a:rPr lang="fr-FR" smtClean="0"/>
              <a:pPr>
                <a:defRPr/>
              </a:pPr>
              <a:t>41</a:t>
            </a:fld>
            <a:endParaRPr lang="fr-F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re 1"/>
          <p:cNvSpPr>
            <a:spLocks noGrp="1"/>
          </p:cNvSpPr>
          <p:nvPr>
            <p:ph type="title"/>
          </p:nvPr>
        </p:nvSpPr>
        <p:spPr>
          <a:xfrm>
            <a:off x="214282" y="571480"/>
            <a:ext cx="8786874" cy="642942"/>
          </a:xfrm>
        </p:spPr>
        <p:txBody>
          <a:bodyPr/>
          <a:lstStyle/>
          <a:p>
            <a:r>
              <a:rPr lang="fr-FR" sz="1800" b="0" dirty="0" smtClean="0">
                <a:latin typeface="Berlin Sans FB Demi" pitchFamily="34" charset="0"/>
              </a:rPr>
              <a:t>Le travail domestique : plus de 23 milliards d’heures en 2012</a:t>
            </a:r>
          </a:p>
        </p:txBody>
      </p:sp>
      <p:sp>
        <p:nvSpPr>
          <p:cNvPr id="39939" name="Espace réservé du contenu 2"/>
          <p:cNvSpPr>
            <a:spLocks noGrp="1"/>
          </p:cNvSpPr>
          <p:nvPr>
            <p:ph idx="1"/>
          </p:nvPr>
        </p:nvSpPr>
        <p:spPr>
          <a:xfrm>
            <a:off x="251520" y="1268760"/>
            <a:ext cx="8640960" cy="5472608"/>
          </a:xfrm>
        </p:spPr>
        <p:txBody>
          <a:bodyPr/>
          <a:lstStyle/>
          <a:p>
            <a:pPr>
              <a:buNone/>
            </a:pPr>
            <a:r>
              <a:rPr lang="fr-FR" sz="1800" b="1" dirty="0" smtClean="0">
                <a:solidFill>
                  <a:schemeClr val="tx1"/>
                </a:solidFill>
                <a:latin typeface="Arial" charset="0"/>
                <a:cs typeface="Arial" charset="0"/>
              </a:rPr>
              <a:t>Trois critères sont généralement retenus pour définir le travail domestique : </a:t>
            </a:r>
          </a:p>
          <a:p>
            <a:pPr>
              <a:buNone/>
            </a:pPr>
            <a:endParaRPr lang="fr-FR" sz="1800" b="1" dirty="0" smtClean="0">
              <a:solidFill>
                <a:schemeClr val="tx1"/>
              </a:solidFill>
              <a:latin typeface="Arial" charset="0"/>
              <a:cs typeface="Arial" charset="0"/>
            </a:endParaRPr>
          </a:p>
          <a:p>
            <a:pPr lvl="1">
              <a:buFont typeface="Wingdings" pitchFamily="2" charset="2"/>
              <a:buChar char="q"/>
            </a:pPr>
            <a:r>
              <a:rPr lang="fr-FR" sz="1800" b="1" dirty="0" smtClean="0">
                <a:solidFill>
                  <a:schemeClr val="tx1"/>
                </a:solidFill>
                <a:latin typeface="Arial" charset="0"/>
                <a:cs typeface="Arial" charset="0"/>
              </a:rPr>
              <a:t>productif</a:t>
            </a:r>
          </a:p>
          <a:p>
            <a:pPr lvl="1">
              <a:buFont typeface="Wingdings" pitchFamily="2" charset="2"/>
              <a:buChar char="q"/>
            </a:pPr>
            <a:r>
              <a:rPr lang="fr-FR" sz="1800" b="1" dirty="0" smtClean="0">
                <a:solidFill>
                  <a:schemeClr val="tx1"/>
                </a:solidFill>
                <a:latin typeface="Arial" charset="0"/>
                <a:cs typeface="Arial" charset="0"/>
              </a:rPr>
              <a:t>non rémunéré</a:t>
            </a:r>
          </a:p>
          <a:p>
            <a:pPr lvl="1">
              <a:buFont typeface="Wingdings" pitchFamily="2" charset="2"/>
              <a:buChar char="q"/>
            </a:pPr>
            <a:r>
              <a:rPr lang="fr-FR" sz="1800" b="1" dirty="0" err="1" smtClean="0">
                <a:solidFill>
                  <a:schemeClr val="tx1"/>
                </a:solidFill>
                <a:latin typeface="Arial" charset="0"/>
                <a:cs typeface="Arial" charset="0"/>
              </a:rPr>
              <a:t>délégable</a:t>
            </a:r>
            <a:endParaRPr lang="fr-FR" sz="1800" b="1" dirty="0" smtClean="0">
              <a:solidFill>
                <a:schemeClr val="tx1"/>
              </a:solidFill>
              <a:latin typeface="Arial" charset="0"/>
              <a:cs typeface="Arial" charset="0"/>
            </a:endParaRPr>
          </a:p>
          <a:p>
            <a:pPr>
              <a:buNone/>
            </a:pPr>
            <a:endParaRPr lang="fr-FR" sz="1400" b="1" u="sng" dirty="0" smtClean="0">
              <a:solidFill>
                <a:schemeClr val="tx1"/>
              </a:solidFill>
              <a:latin typeface="Arial" charset="0"/>
              <a:cs typeface="Arial" charset="0"/>
            </a:endParaRPr>
          </a:p>
          <a:p>
            <a:pPr>
              <a:buNone/>
            </a:pPr>
            <a:r>
              <a:rPr lang="fr-FR" sz="1800" b="1" dirty="0" smtClean="0">
                <a:solidFill>
                  <a:schemeClr val="tx1"/>
                </a:solidFill>
                <a:latin typeface="Arial" charset="0"/>
                <a:cs typeface="Arial" charset="0"/>
              </a:rPr>
              <a:t>Trois périmètres du travail domestiques sont généralement envisagés  : </a:t>
            </a:r>
          </a:p>
          <a:p>
            <a:pPr>
              <a:buNone/>
            </a:pPr>
            <a:endParaRPr lang="fr-FR" sz="1800" b="1" dirty="0" smtClean="0">
              <a:solidFill>
                <a:schemeClr val="tx1"/>
              </a:solidFill>
              <a:latin typeface="Arial" charset="0"/>
              <a:cs typeface="Arial" charset="0"/>
            </a:endParaRPr>
          </a:p>
          <a:p>
            <a:pPr lvl="1">
              <a:buFont typeface="Wingdings" pitchFamily="2" charset="2"/>
              <a:buChar char="q"/>
            </a:pPr>
            <a:r>
              <a:rPr lang="fr-FR" sz="1800" b="1" dirty="0" smtClean="0">
                <a:solidFill>
                  <a:schemeClr val="tx1"/>
                </a:solidFill>
                <a:latin typeface="Arial" charset="0"/>
                <a:cs typeface="Arial" charset="0"/>
              </a:rPr>
              <a:t>Périmètre restreint </a:t>
            </a:r>
            <a:r>
              <a:rPr lang="fr-FR" sz="1800" dirty="0" smtClean="0">
                <a:solidFill>
                  <a:schemeClr val="tx1"/>
                </a:solidFill>
                <a:latin typeface="Arial" charset="0"/>
                <a:cs typeface="Arial" charset="0"/>
              </a:rPr>
              <a:t>(cuisine, ménage, soins matériels des enfants, entretien du linge, gestion du ménage);</a:t>
            </a:r>
            <a:endParaRPr lang="fr-FR" sz="1800" b="1" dirty="0" smtClean="0">
              <a:solidFill>
                <a:schemeClr val="tx1"/>
              </a:solidFill>
              <a:latin typeface="Arial" charset="0"/>
              <a:cs typeface="Arial" charset="0"/>
            </a:endParaRPr>
          </a:p>
          <a:p>
            <a:pPr lvl="1">
              <a:buFont typeface="Wingdings" pitchFamily="2" charset="2"/>
              <a:buChar char="q"/>
            </a:pPr>
            <a:r>
              <a:rPr lang="fr-FR" sz="1800" b="1" dirty="0" smtClean="0">
                <a:solidFill>
                  <a:schemeClr val="tx1"/>
                </a:solidFill>
                <a:latin typeface="Arial" charset="0"/>
                <a:cs typeface="Arial" charset="0"/>
              </a:rPr>
              <a:t>Périmètre intermédiaire </a:t>
            </a:r>
            <a:r>
              <a:rPr lang="fr-FR" sz="1800" dirty="0" smtClean="0">
                <a:solidFill>
                  <a:schemeClr val="tx1"/>
                </a:solidFill>
                <a:latin typeface="Arial" charset="0"/>
                <a:cs typeface="Arial" charset="0"/>
              </a:rPr>
              <a:t>(périmètre restreint + jardinage + bricolage + jeux avec les enfants)</a:t>
            </a:r>
          </a:p>
          <a:p>
            <a:pPr lvl="1">
              <a:buFont typeface="Wingdings" pitchFamily="2" charset="2"/>
              <a:buChar char="q"/>
            </a:pPr>
            <a:r>
              <a:rPr lang="fr-FR" sz="1800" b="1" dirty="0" smtClean="0">
                <a:solidFill>
                  <a:schemeClr val="tx1"/>
                </a:solidFill>
                <a:latin typeface="Arial" charset="0"/>
                <a:cs typeface="Arial" charset="0"/>
              </a:rPr>
              <a:t>Périmètre extensif </a:t>
            </a:r>
            <a:r>
              <a:rPr lang="fr-FR" sz="1800" dirty="0" smtClean="0">
                <a:solidFill>
                  <a:schemeClr val="tx1"/>
                </a:solidFill>
                <a:latin typeface="Arial" charset="0"/>
                <a:cs typeface="Arial" charset="0"/>
              </a:rPr>
              <a:t>(périmètre intermédiaire + trajets effectués pour se déplacer)</a:t>
            </a:r>
            <a:endParaRPr lang="fr-FR" sz="1400" dirty="0" smtClean="0">
              <a:solidFill>
                <a:schemeClr val="tx1"/>
              </a:solidFill>
              <a:latin typeface="Arial" charset="0"/>
              <a:cs typeface="Arial" charset="0"/>
            </a:endParaRPr>
          </a:p>
          <a:p>
            <a:pPr lvl="2">
              <a:buFontTx/>
              <a:buNone/>
            </a:pPr>
            <a:endParaRPr lang="fr-FR" sz="1400" dirty="0" smtClean="0">
              <a:solidFill>
                <a:schemeClr val="tx1"/>
              </a:solidFill>
              <a:latin typeface="Arial" charset="0"/>
              <a:cs typeface="Arial" charset="0"/>
            </a:endParaRPr>
          </a:p>
          <a:p>
            <a:pPr lvl="2">
              <a:buFontTx/>
              <a:buNone/>
            </a:pPr>
            <a:endParaRPr lang="fr-FR" sz="1400" dirty="0" smtClean="0">
              <a:solidFill>
                <a:schemeClr val="tx1"/>
              </a:solidFill>
              <a:latin typeface="Arial" charset="0"/>
              <a:cs typeface="Arial" charset="0"/>
            </a:endParaRPr>
          </a:p>
          <a:p>
            <a:pPr lvl="2">
              <a:buFontTx/>
              <a:buNone/>
            </a:pPr>
            <a:endParaRPr lang="fr-FR" sz="1400" dirty="0" smtClean="0">
              <a:solidFill>
                <a:schemeClr val="tx1"/>
              </a:solidFill>
              <a:latin typeface="Arial" charset="0"/>
              <a:cs typeface="Arial" charset="0"/>
            </a:endParaRPr>
          </a:p>
          <a:p>
            <a:pPr lvl="2">
              <a:buFontTx/>
              <a:buNone/>
            </a:pPr>
            <a:endParaRPr lang="fr-FR" sz="1400" dirty="0" smtClean="0">
              <a:solidFill>
                <a:schemeClr val="tx1"/>
              </a:solidFill>
              <a:latin typeface="Arial" charset="0"/>
              <a:cs typeface="Arial" charset="0"/>
            </a:endParaRPr>
          </a:p>
          <a:p>
            <a:pPr lvl="2">
              <a:buFontTx/>
              <a:buNone/>
            </a:pPr>
            <a:endParaRPr lang="fr-FR" sz="1400" dirty="0" smtClean="0"/>
          </a:p>
        </p:txBody>
      </p:sp>
      <p:sp>
        <p:nvSpPr>
          <p:cNvPr id="4" name="Espace réservé du numéro de diapositive 3"/>
          <p:cNvSpPr>
            <a:spLocks noGrp="1"/>
          </p:cNvSpPr>
          <p:nvPr>
            <p:ph type="sldNum" sz="quarter" idx="11"/>
          </p:nvPr>
        </p:nvSpPr>
        <p:spPr/>
        <p:txBody>
          <a:bodyPr/>
          <a:lstStyle/>
          <a:p>
            <a:pPr>
              <a:defRPr/>
            </a:pPr>
            <a:fld id="{352D4D18-4CA9-4D66-8BB8-A130FC6EA70B}" type="slidenum">
              <a:rPr lang="fr-FR" smtClean="0"/>
              <a:pPr>
                <a:defRPr/>
              </a:pPr>
              <a:t>42</a:t>
            </a:fld>
            <a:endParaRPr lang="fr-F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85720" y="2060848"/>
          <a:ext cx="8500552" cy="3409839"/>
        </p:xfrm>
        <a:graphic>
          <a:graphicData uri="http://schemas.openxmlformats.org/drawingml/2006/table">
            <a:tbl>
              <a:tblPr/>
              <a:tblGrid>
                <a:gridCol w="3277261"/>
                <a:gridCol w="1671976"/>
                <a:gridCol w="1815368"/>
                <a:gridCol w="1735947"/>
              </a:tblGrid>
              <a:tr h="445659">
                <a:tc>
                  <a:txBody>
                    <a:bodyPr/>
                    <a:lstStyle/>
                    <a:p>
                      <a:pPr algn="ctr" fontAlgn="b"/>
                      <a:r>
                        <a:rPr lang="fr-FR" sz="1600" b="1" i="0" u="none" strike="noStrike" dirty="0">
                          <a:solidFill>
                            <a:srgbClr val="660033"/>
                          </a:solidFill>
                          <a:latin typeface="Arial" pitchFamily="34" charset="0"/>
                          <a:cs typeface="Arial" pitchFamily="34" charset="0"/>
                        </a:rPr>
                        <a:t>Scénario</a:t>
                      </a:r>
                    </a:p>
                  </a:txBody>
                  <a:tcPr marL="9525" marR="9525" marT="9525" marB="0" anchor="ctr">
                    <a:lnL>
                      <a:noFill/>
                    </a:lnL>
                    <a:lnR w="63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4F81BD"/>
                    </a:solidFill>
                  </a:tcPr>
                </a:tc>
                <a:tc>
                  <a:txBody>
                    <a:bodyPr/>
                    <a:lstStyle/>
                    <a:p>
                      <a:pPr algn="ctr" fontAlgn="b"/>
                      <a:r>
                        <a:rPr lang="fr-FR" sz="1600" b="1" i="0" u="none" strike="noStrike" dirty="0">
                          <a:solidFill>
                            <a:srgbClr val="660033"/>
                          </a:solidFill>
                          <a:latin typeface="Arial" pitchFamily="34" charset="0"/>
                          <a:cs typeface="Arial" pitchFamily="34" charset="0"/>
                        </a:rPr>
                        <a:t>Homme</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4F81BD"/>
                    </a:solidFill>
                  </a:tcPr>
                </a:tc>
                <a:tc>
                  <a:txBody>
                    <a:bodyPr/>
                    <a:lstStyle/>
                    <a:p>
                      <a:pPr algn="ctr" fontAlgn="b"/>
                      <a:r>
                        <a:rPr lang="fr-FR" sz="1600" b="1" i="0" u="none" strike="noStrike" dirty="0">
                          <a:solidFill>
                            <a:srgbClr val="660033"/>
                          </a:solidFill>
                          <a:latin typeface="Arial" pitchFamily="34" charset="0"/>
                          <a:cs typeface="Arial" pitchFamily="34" charset="0"/>
                        </a:rPr>
                        <a:t>Femme</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4F81BD"/>
                    </a:solidFill>
                  </a:tcPr>
                </a:tc>
                <a:tc>
                  <a:txBody>
                    <a:bodyPr/>
                    <a:lstStyle/>
                    <a:p>
                      <a:pPr algn="ctr" fontAlgn="b"/>
                      <a:r>
                        <a:rPr lang="fr-FR" sz="1600" b="1" i="0" u="none" strike="noStrike" dirty="0">
                          <a:solidFill>
                            <a:srgbClr val="660033"/>
                          </a:solidFill>
                          <a:latin typeface="Arial" pitchFamily="34" charset="0"/>
                          <a:cs typeface="Arial" pitchFamily="34" charset="0"/>
                        </a:rPr>
                        <a:t>Ensemble</a:t>
                      </a:r>
                    </a:p>
                  </a:txBody>
                  <a:tcPr marL="9525" marR="9525" marT="9525" marB="0" anchor="ctr">
                    <a:lnL w="635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4F81BD"/>
                    </a:solidFill>
                  </a:tcPr>
                </a:tc>
              </a:tr>
              <a:tr h="445659">
                <a:tc>
                  <a:txBody>
                    <a:bodyPr/>
                    <a:lstStyle/>
                    <a:p>
                      <a:pPr algn="l" fontAlgn="b"/>
                      <a:endParaRPr lang="fr-FR" sz="1600" b="0" i="0" u="none" strike="noStrike" dirty="0" smtClean="0">
                        <a:solidFill>
                          <a:srgbClr val="000000"/>
                        </a:solidFill>
                        <a:latin typeface="Arial" pitchFamily="34" charset="0"/>
                        <a:cs typeface="Arial" pitchFamily="34" charset="0"/>
                      </a:endParaRPr>
                    </a:p>
                    <a:p>
                      <a:pPr algn="l" fontAlgn="b"/>
                      <a:r>
                        <a:rPr lang="fr-FR" sz="1600" b="0" i="0" u="none" strike="noStrike" dirty="0" smtClean="0">
                          <a:solidFill>
                            <a:srgbClr val="000000"/>
                          </a:solidFill>
                          <a:latin typeface="Arial" pitchFamily="34" charset="0"/>
                          <a:cs typeface="Arial" pitchFamily="34" charset="0"/>
                        </a:rPr>
                        <a:t>scénario restreint</a:t>
                      </a:r>
                    </a:p>
                    <a:p>
                      <a:pPr algn="l" fontAlgn="b"/>
                      <a:endParaRPr lang="fr-FR" sz="1600" b="0" i="0" u="none" strike="noStrike" dirty="0">
                        <a:solidFill>
                          <a:srgbClr val="000000"/>
                        </a:solidFill>
                        <a:latin typeface="Arial" pitchFamily="34" charset="0"/>
                        <a:cs typeface="Arial" pitchFamily="34" charset="0"/>
                      </a:endParaRPr>
                    </a:p>
                  </a:txBody>
                  <a:tcPr marL="9525" marR="9525" marT="9525" marB="0" anchor="ctr">
                    <a:lnL>
                      <a:noFill/>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b"/>
                      <a:endParaRPr lang="fr-FR" sz="1600" b="0" i="0" u="none" strike="noStrike" dirty="0" smtClean="0">
                        <a:solidFill>
                          <a:srgbClr val="000000"/>
                        </a:solidFill>
                        <a:latin typeface="Arial" pitchFamily="34" charset="0"/>
                        <a:cs typeface="Arial" pitchFamily="34" charset="0"/>
                      </a:endParaRPr>
                    </a:p>
                    <a:p>
                      <a:pPr algn="ctr" fontAlgn="b"/>
                      <a:r>
                        <a:rPr lang="fr-FR" sz="1600" b="0" i="0" u="none" strike="noStrike" dirty="0" smtClean="0">
                          <a:solidFill>
                            <a:srgbClr val="000000"/>
                          </a:solidFill>
                          <a:latin typeface="Arial" pitchFamily="34" charset="0"/>
                          <a:cs typeface="Arial" pitchFamily="34" charset="0"/>
                        </a:rPr>
                        <a:t>00:27</a:t>
                      </a:r>
                    </a:p>
                    <a:p>
                      <a:pPr algn="ctr" fontAlgn="b"/>
                      <a:endParaRPr lang="fr-FR" sz="16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b"/>
                      <a:endParaRPr lang="fr-FR" sz="1600" b="0" i="0" u="none" strike="noStrike" dirty="0" smtClean="0">
                        <a:solidFill>
                          <a:srgbClr val="000000"/>
                        </a:solidFill>
                        <a:latin typeface="Arial" pitchFamily="34" charset="0"/>
                        <a:cs typeface="Arial" pitchFamily="34" charset="0"/>
                      </a:endParaRPr>
                    </a:p>
                    <a:p>
                      <a:pPr algn="ctr" fontAlgn="b"/>
                      <a:r>
                        <a:rPr lang="fr-FR" sz="1600" b="0" i="0" u="none" strike="noStrike" dirty="0" smtClean="0">
                          <a:solidFill>
                            <a:srgbClr val="000000"/>
                          </a:solidFill>
                          <a:latin typeface="Arial" pitchFamily="34" charset="0"/>
                          <a:cs typeface="Arial" pitchFamily="34" charset="0"/>
                        </a:rPr>
                        <a:t>04:46</a:t>
                      </a:r>
                    </a:p>
                    <a:p>
                      <a:pPr algn="ctr" fontAlgn="b"/>
                      <a:endParaRPr lang="fr-FR" sz="16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b"/>
                      <a:endParaRPr lang="fr-FR" sz="1600" b="0" i="0" u="none" strike="noStrike" dirty="0" smtClean="0">
                        <a:solidFill>
                          <a:srgbClr val="000000"/>
                        </a:solidFill>
                        <a:latin typeface="Arial" pitchFamily="34" charset="0"/>
                        <a:cs typeface="Arial" pitchFamily="34" charset="0"/>
                      </a:endParaRPr>
                    </a:p>
                    <a:p>
                      <a:pPr algn="ctr" fontAlgn="b"/>
                      <a:r>
                        <a:rPr lang="fr-FR" sz="1600" b="0" i="0" u="none" strike="noStrike" dirty="0" smtClean="0">
                          <a:solidFill>
                            <a:srgbClr val="000000"/>
                          </a:solidFill>
                          <a:latin typeface="Arial" pitchFamily="34" charset="0"/>
                          <a:cs typeface="Arial" pitchFamily="34" charset="0"/>
                        </a:rPr>
                        <a:t>02:40</a:t>
                      </a:r>
                    </a:p>
                    <a:p>
                      <a:pPr algn="ctr" fontAlgn="b"/>
                      <a:endParaRPr lang="fr-FR" sz="16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445659">
                <a:tc>
                  <a:txBody>
                    <a:bodyPr/>
                    <a:lstStyle/>
                    <a:p>
                      <a:pPr algn="l" fontAlgn="b"/>
                      <a:r>
                        <a:rPr lang="fr-FR" sz="1600" b="0" i="0" u="none" strike="noStrike" dirty="0">
                          <a:solidFill>
                            <a:srgbClr val="000000"/>
                          </a:solidFill>
                          <a:latin typeface="Arial" pitchFamily="34" charset="0"/>
                          <a:cs typeface="Arial" pitchFamily="34" charset="0"/>
                        </a:rPr>
                        <a:t>Tunisie </a:t>
                      </a:r>
                      <a:r>
                        <a:rPr lang="fr-FR" sz="1600" b="0" i="0" u="none" strike="noStrike" dirty="0" smtClean="0">
                          <a:solidFill>
                            <a:srgbClr val="000000"/>
                          </a:solidFill>
                          <a:latin typeface="Arial" pitchFamily="34" charset="0"/>
                          <a:cs typeface="Arial" pitchFamily="34" charset="0"/>
                        </a:rPr>
                        <a:t>2005 (scénario intermédiaire)</a:t>
                      </a:r>
                      <a:endParaRPr lang="fr-FR" sz="1600" b="0" i="0" u="none" strike="noStrike" dirty="0">
                        <a:solidFill>
                          <a:srgbClr val="000000"/>
                        </a:solidFill>
                        <a:latin typeface="Arial" pitchFamily="34" charset="0"/>
                        <a:cs typeface="Arial" pitchFamily="34" charset="0"/>
                      </a:endParaRP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b"/>
                      <a:endParaRPr lang="fr-FR" sz="1600" b="0" i="0" u="none" strike="noStrike" dirty="0" smtClean="0">
                        <a:solidFill>
                          <a:srgbClr val="000000"/>
                        </a:solidFill>
                        <a:latin typeface="Arial" pitchFamily="34" charset="0"/>
                        <a:cs typeface="Arial" pitchFamily="34" charset="0"/>
                      </a:endParaRPr>
                    </a:p>
                    <a:p>
                      <a:pPr algn="ctr" fontAlgn="b"/>
                      <a:r>
                        <a:rPr lang="fr-FR" sz="1600" b="0" i="0" u="none" strike="noStrike" dirty="0" smtClean="0">
                          <a:solidFill>
                            <a:srgbClr val="000000"/>
                          </a:solidFill>
                          <a:latin typeface="Arial" pitchFamily="34" charset="0"/>
                          <a:cs typeface="Arial" pitchFamily="34" charset="0"/>
                        </a:rPr>
                        <a:t>00:39</a:t>
                      </a:r>
                    </a:p>
                    <a:p>
                      <a:pPr algn="ctr" fontAlgn="b"/>
                      <a:endParaRPr lang="fr-FR" sz="16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b"/>
                      <a:r>
                        <a:rPr lang="fr-FR" sz="1600" b="0" i="0" u="none" strike="noStrike" dirty="0">
                          <a:solidFill>
                            <a:srgbClr val="000000"/>
                          </a:solidFill>
                          <a:latin typeface="Arial" pitchFamily="34" charset="0"/>
                          <a:cs typeface="Arial" pitchFamily="34" charset="0"/>
                        </a:rPr>
                        <a:t>05:15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b"/>
                      <a:r>
                        <a:rPr lang="fr-FR" sz="1600" b="0" i="0" u="none" strike="noStrike" dirty="0">
                          <a:solidFill>
                            <a:srgbClr val="000000"/>
                          </a:solidFill>
                          <a:latin typeface="Arial" pitchFamily="34" charset="0"/>
                          <a:cs typeface="Arial" pitchFamily="34" charset="0"/>
                        </a:rPr>
                        <a:t>03:00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494401">
                <a:tc>
                  <a:txBody>
                    <a:bodyPr/>
                    <a:lstStyle/>
                    <a:p>
                      <a:pPr algn="l" fontAlgn="b"/>
                      <a:r>
                        <a:rPr lang="fr-FR" sz="1600" b="1" i="0" u="none" strike="noStrike" dirty="0" smtClean="0">
                          <a:solidFill>
                            <a:srgbClr val="000000"/>
                          </a:solidFill>
                          <a:latin typeface="Arial" pitchFamily="34" charset="0"/>
                          <a:cs typeface="Arial" pitchFamily="34" charset="0"/>
                        </a:rPr>
                        <a:t>Masse horaire (emploi du temps) </a:t>
                      </a:r>
                    </a:p>
                    <a:p>
                      <a:pPr algn="l" fontAlgn="b"/>
                      <a:r>
                        <a:rPr lang="fr-FR" sz="1600" b="1" i="0" u="none" strike="noStrike" dirty="0" smtClean="0">
                          <a:solidFill>
                            <a:srgbClr val="000000"/>
                          </a:solidFill>
                          <a:latin typeface="Arial" pitchFamily="34" charset="0"/>
                          <a:cs typeface="Arial" pitchFamily="34" charset="0"/>
                        </a:rPr>
                        <a:t>(en milliers) (Scénario restreint)</a:t>
                      </a:r>
                      <a:endParaRPr lang="fr-FR" sz="1600" b="1" i="0" u="none" strike="noStrike" dirty="0">
                        <a:solidFill>
                          <a:srgbClr val="000000"/>
                        </a:solidFill>
                        <a:latin typeface="Arial" pitchFamily="34" charset="0"/>
                        <a:cs typeface="Arial" pitchFamily="34" charset="0"/>
                      </a:endParaRP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b"/>
                      <a:r>
                        <a:rPr lang="fr-FR" sz="1600" b="1" i="0" u="none" strike="noStrike" kern="1200" dirty="0" smtClean="0">
                          <a:solidFill>
                            <a:srgbClr val="000000"/>
                          </a:solidFill>
                          <a:latin typeface="Arial" pitchFamily="34" charset="0"/>
                          <a:ea typeface="+mn-ea"/>
                          <a:cs typeface="Arial" pitchFamily="34" charset="0"/>
                        </a:rPr>
                        <a:t>1 950 000 </a:t>
                      </a:r>
                      <a:r>
                        <a:rPr lang="fr-FR" sz="1600" b="1" i="0" u="none" strike="noStrike" kern="1200" dirty="0" err="1" smtClean="0">
                          <a:solidFill>
                            <a:srgbClr val="000000"/>
                          </a:solidFill>
                          <a:latin typeface="Arial" pitchFamily="34" charset="0"/>
                          <a:ea typeface="+mn-ea"/>
                          <a:cs typeface="Arial" pitchFamily="34" charset="0"/>
                        </a:rPr>
                        <a:t>000</a:t>
                      </a:r>
                      <a:endParaRPr lang="fr-FR" sz="1600" b="1" i="0" u="none" strike="noStrike" kern="1200" dirty="0" smtClean="0">
                        <a:solidFill>
                          <a:srgbClr val="000000"/>
                        </a:solidFill>
                        <a:latin typeface="Arial" pitchFamily="34" charset="0"/>
                        <a:ea typeface="+mn-ea"/>
                        <a:cs typeface="Arial"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b"/>
                      <a:r>
                        <a:rPr lang="fr-FR" sz="1600" b="1" i="0" u="none" strike="noStrike" kern="1200" dirty="0" smtClean="0">
                          <a:solidFill>
                            <a:srgbClr val="000000"/>
                          </a:solidFill>
                          <a:latin typeface="Arial" pitchFamily="34" charset="0"/>
                          <a:ea typeface="+mn-ea"/>
                          <a:cs typeface="Arial" pitchFamily="34" charset="0"/>
                        </a:rPr>
                        <a:t>21 380 000 </a:t>
                      </a:r>
                      <a:r>
                        <a:rPr lang="fr-FR" sz="1600" b="1" i="0" u="none" strike="noStrike" kern="1200" dirty="0" err="1" smtClean="0">
                          <a:solidFill>
                            <a:srgbClr val="000000"/>
                          </a:solidFill>
                          <a:latin typeface="Arial" pitchFamily="34" charset="0"/>
                          <a:ea typeface="+mn-ea"/>
                          <a:cs typeface="Arial" pitchFamily="34" charset="0"/>
                        </a:rPr>
                        <a:t>000</a:t>
                      </a:r>
                      <a:endParaRPr lang="fr-FR" sz="1600" b="1" i="0" u="none" strike="noStrike" kern="1200" dirty="0" smtClean="0">
                        <a:solidFill>
                          <a:srgbClr val="000000"/>
                        </a:solidFill>
                        <a:latin typeface="Arial" pitchFamily="34" charset="0"/>
                        <a:ea typeface="+mn-ea"/>
                        <a:cs typeface="Arial"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fontAlgn="b"/>
                      <a:r>
                        <a:rPr lang="fr-FR" sz="1600" b="1" i="0" u="none" strike="noStrike" kern="1200" dirty="0" smtClean="0">
                          <a:solidFill>
                            <a:srgbClr val="000000"/>
                          </a:solidFill>
                          <a:latin typeface="Arial" pitchFamily="34" charset="0"/>
                          <a:ea typeface="+mn-ea"/>
                          <a:cs typeface="Arial" pitchFamily="34" charset="0"/>
                        </a:rPr>
                        <a:t>23 460 000 000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r>
              <a:tr h="494401">
                <a:tc>
                  <a:txBody>
                    <a:bodyPr/>
                    <a:lstStyle/>
                    <a:p>
                      <a:pPr algn="l" fontAlgn="b"/>
                      <a:r>
                        <a:rPr lang="fr-FR" sz="1600" b="1" i="0" u="none" strike="noStrike" dirty="0" smtClean="0">
                          <a:solidFill>
                            <a:srgbClr val="000000"/>
                          </a:solidFill>
                          <a:latin typeface="Arial" pitchFamily="34" charset="0"/>
                          <a:cs typeface="Arial" pitchFamily="34" charset="0"/>
                        </a:rPr>
                        <a:t>Masse horaire professionnelle (emploi du temps)</a:t>
                      </a:r>
                    </a:p>
                    <a:p>
                      <a:pPr algn="l" fontAlgn="b"/>
                      <a:r>
                        <a:rPr lang="fr-FR" sz="1600" b="1" i="0" u="none" strike="noStrike" dirty="0" smtClean="0">
                          <a:solidFill>
                            <a:srgbClr val="000000"/>
                          </a:solidFill>
                          <a:latin typeface="Arial" pitchFamily="34" charset="0"/>
                          <a:cs typeface="Arial" pitchFamily="34" charset="0"/>
                        </a:rPr>
                        <a:t>(en milliers)</a:t>
                      </a:r>
                    </a:p>
                    <a:p>
                      <a:pPr algn="l" fontAlgn="b"/>
                      <a:endParaRPr lang="fr-FR" sz="1600" b="1" i="0" u="none" strike="noStrike" dirty="0">
                        <a:solidFill>
                          <a:srgbClr val="000000"/>
                        </a:solidFill>
                        <a:latin typeface="Arial" pitchFamily="34" charset="0"/>
                        <a:cs typeface="Arial" pitchFamily="34" charset="0"/>
                      </a:endParaRP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8CCE4"/>
                    </a:solidFill>
                  </a:tcPr>
                </a:tc>
                <a:tc>
                  <a:txBody>
                    <a:bodyPr/>
                    <a:lstStyle/>
                    <a:p>
                      <a:pPr marL="0" algn="ctr" defTabSz="914400" rtl="0" eaLnBrk="1" fontAlgn="b" latinLnBrk="0" hangingPunct="1"/>
                      <a:r>
                        <a:rPr lang="fr-FR" sz="1600" b="1" i="0" u="none" strike="noStrike" kern="1200" dirty="0" smtClean="0">
                          <a:solidFill>
                            <a:srgbClr val="000000"/>
                          </a:solidFill>
                          <a:latin typeface="Arial" pitchFamily="34" charset="0"/>
                          <a:ea typeface="+mn-ea"/>
                          <a:cs typeface="Arial" pitchFamily="34" charset="0"/>
                        </a:rPr>
                        <a:t>20 330 000 000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8CCE4"/>
                    </a:solidFill>
                  </a:tcPr>
                </a:tc>
                <a:tc>
                  <a:txBody>
                    <a:bodyPr/>
                    <a:lstStyle/>
                    <a:p>
                      <a:pPr marL="0" algn="ctr" defTabSz="914400" rtl="0" eaLnBrk="1" fontAlgn="b" latinLnBrk="0" hangingPunct="1"/>
                      <a:r>
                        <a:rPr lang="fr-FR" sz="1600" b="1" i="0" u="none" strike="noStrike" kern="1200" dirty="0" smtClean="0">
                          <a:solidFill>
                            <a:srgbClr val="000000"/>
                          </a:solidFill>
                          <a:latin typeface="Arial" pitchFamily="34" charset="0"/>
                          <a:ea typeface="+mn-ea"/>
                          <a:cs typeface="Arial" pitchFamily="34" charset="0"/>
                        </a:rPr>
                        <a:t>5 350 000 000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8CCE4"/>
                    </a:solidFill>
                  </a:tcPr>
                </a:tc>
                <a:tc>
                  <a:txBody>
                    <a:bodyPr/>
                    <a:lstStyle/>
                    <a:p>
                      <a:pPr marL="0" algn="ctr" defTabSz="914400" rtl="0" eaLnBrk="1" fontAlgn="b" latinLnBrk="0" hangingPunct="1"/>
                      <a:r>
                        <a:rPr lang="fr-FR" sz="1600" b="1" i="0" u="none" strike="noStrike" kern="1200" dirty="0" smtClean="0">
                          <a:solidFill>
                            <a:srgbClr val="000000"/>
                          </a:solidFill>
                          <a:latin typeface="Arial" pitchFamily="34" charset="0"/>
                          <a:ea typeface="+mn-ea"/>
                          <a:cs typeface="Arial" pitchFamily="34" charset="0"/>
                        </a:rPr>
                        <a:t>25 680 000 000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B8CCE4"/>
                    </a:solidFill>
                  </a:tcPr>
                </a:tc>
              </a:tr>
            </a:tbl>
          </a:graphicData>
        </a:graphic>
      </p:graphicFrame>
      <p:sp>
        <p:nvSpPr>
          <p:cNvPr id="44058" name="ZoneTexte 4"/>
          <p:cNvSpPr txBox="1">
            <a:spLocks noChangeArrowheads="1"/>
          </p:cNvSpPr>
          <p:nvPr/>
        </p:nvSpPr>
        <p:spPr bwMode="auto">
          <a:xfrm>
            <a:off x="107504" y="692696"/>
            <a:ext cx="8928992" cy="877163"/>
          </a:xfrm>
          <a:prstGeom prst="rect">
            <a:avLst/>
          </a:prstGeom>
          <a:noFill/>
          <a:ln w="9525">
            <a:noFill/>
            <a:miter lim="800000"/>
            <a:headEnd/>
            <a:tailEnd/>
          </a:ln>
        </p:spPr>
        <p:txBody>
          <a:bodyPr wrap="square">
            <a:spAutoFit/>
          </a:bodyPr>
          <a:lstStyle/>
          <a:p>
            <a:pPr algn="ctr" eaLnBrk="0" hangingPunct="0">
              <a:defRPr/>
            </a:pPr>
            <a:r>
              <a:rPr lang="fr-FR" sz="1700" b="1" dirty="0" smtClean="0">
                <a:solidFill>
                  <a:srgbClr val="7B003B"/>
                </a:solidFill>
                <a:latin typeface="Calibri" pitchFamily="34" charset="0"/>
                <a:ea typeface="+mj-ea"/>
                <a:cs typeface="Arial" pitchFamily="34" charset="0"/>
              </a:rPr>
              <a:t/>
            </a:r>
            <a:br>
              <a:rPr lang="fr-FR" sz="1700" b="1" dirty="0" smtClean="0">
                <a:solidFill>
                  <a:srgbClr val="7B003B"/>
                </a:solidFill>
                <a:latin typeface="Calibri" pitchFamily="34" charset="0"/>
                <a:ea typeface="+mj-ea"/>
                <a:cs typeface="Arial" pitchFamily="34" charset="0"/>
              </a:rPr>
            </a:br>
            <a:r>
              <a:rPr lang="fr-FR" sz="1700" b="1" dirty="0" smtClean="0">
                <a:solidFill>
                  <a:srgbClr val="7B003B"/>
                </a:solidFill>
                <a:latin typeface="Calibri" pitchFamily="34" charset="0"/>
                <a:ea typeface="+mj-ea"/>
                <a:cs typeface="Arial" pitchFamily="34" charset="0"/>
              </a:rPr>
              <a:t> Prise en compte du travail domestique dans le PIB  selon le périmètre restreint</a:t>
            </a:r>
          </a:p>
          <a:p>
            <a:pPr algn="ctr" eaLnBrk="0" hangingPunct="0">
              <a:defRPr/>
            </a:pPr>
            <a:r>
              <a:rPr lang="fr-FR" sz="1700" b="1" dirty="0" smtClean="0">
                <a:solidFill>
                  <a:srgbClr val="7B003B"/>
                </a:solidFill>
                <a:latin typeface="Calibri" pitchFamily="34" charset="0"/>
                <a:ea typeface="+mj-ea"/>
                <a:cs typeface="Arial" pitchFamily="34" charset="0"/>
              </a:rPr>
              <a:t>Durée </a:t>
            </a:r>
            <a:r>
              <a:rPr lang="fr-FR" sz="1700" b="1" dirty="0">
                <a:solidFill>
                  <a:srgbClr val="7B003B"/>
                </a:solidFill>
                <a:latin typeface="Calibri" pitchFamily="34" charset="0"/>
                <a:ea typeface="+mj-ea"/>
                <a:cs typeface="Arial" pitchFamily="34" charset="0"/>
              </a:rPr>
              <a:t>quotidienne </a:t>
            </a:r>
            <a:r>
              <a:rPr lang="fr-FR" sz="1700" b="1" dirty="0" smtClean="0">
                <a:solidFill>
                  <a:srgbClr val="7B003B"/>
                </a:solidFill>
                <a:latin typeface="Calibri" pitchFamily="34" charset="0"/>
                <a:ea typeface="+mj-ea"/>
                <a:cs typeface="Arial" pitchFamily="34" charset="0"/>
              </a:rPr>
              <a:t>du </a:t>
            </a:r>
            <a:r>
              <a:rPr lang="fr-FR" sz="1700" b="1" dirty="0">
                <a:solidFill>
                  <a:srgbClr val="7B003B"/>
                </a:solidFill>
                <a:latin typeface="Calibri" pitchFamily="34" charset="0"/>
                <a:ea typeface="+mj-ea"/>
                <a:cs typeface="Arial" pitchFamily="34" charset="0"/>
              </a:rPr>
              <a:t>travail non marchand </a:t>
            </a:r>
            <a:r>
              <a:rPr lang="fr-FR" sz="1700" b="1" dirty="0" smtClean="0">
                <a:solidFill>
                  <a:srgbClr val="7B003B"/>
                </a:solidFill>
                <a:latin typeface="Calibri" pitchFamily="34" charset="0"/>
                <a:ea typeface="+mj-ea"/>
                <a:cs typeface="Arial" pitchFamily="34" charset="0"/>
              </a:rPr>
              <a:t>domestique de la population âgée de 15 ans et plus </a:t>
            </a:r>
            <a:endParaRPr lang="fr-FR" sz="1700" b="1" dirty="0">
              <a:solidFill>
                <a:srgbClr val="7B003B"/>
              </a:solidFill>
              <a:latin typeface="Calibri" pitchFamily="34" charset="0"/>
              <a:ea typeface="+mj-ea"/>
              <a:cs typeface="Arial" pitchFamily="34" charset="0"/>
            </a:endParaRPr>
          </a:p>
        </p:txBody>
      </p:sp>
      <p:sp>
        <p:nvSpPr>
          <p:cNvPr id="7" name="Espace réservé du numéro de diapositive 6"/>
          <p:cNvSpPr>
            <a:spLocks noGrp="1"/>
          </p:cNvSpPr>
          <p:nvPr>
            <p:ph type="sldNum" sz="quarter" idx="11"/>
          </p:nvPr>
        </p:nvSpPr>
        <p:spPr/>
        <p:txBody>
          <a:bodyPr/>
          <a:lstStyle/>
          <a:p>
            <a:pPr>
              <a:defRPr/>
            </a:pPr>
            <a:fld id="{352D4D18-4CA9-4D66-8BB8-A130FC6EA70B}" type="slidenum">
              <a:rPr lang="fr-FR" smtClean="0"/>
              <a:pPr>
                <a:defRPr/>
              </a:pPr>
              <a:t>43</a:t>
            </a:fld>
            <a:endParaRPr lang="fr-F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ZoneTexte 4"/>
          <p:cNvSpPr txBox="1">
            <a:spLocks noChangeArrowheads="1"/>
          </p:cNvSpPr>
          <p:nvPr/>
        </p:nvSpPr>
        <p:spPr bwMode="auto">
          <a:xfrm>
            <a:off x="611560" y="188640"/>
            <a:ext cx="7848600" cy="923330"/>
          </a:xfrm>
          <a:prstGeom prst="rect">
            <a:avLst/>
          </a:prstGeom>
          <a:noFill/>
          <a:ln w="9525">
            <a:noFill/>
            <a:miter lim="800000"/>
            <a:headEnd/>
            <a:tailEnd/>
          </a:ln>
        </p:spPr>
        <p:txBody>
          <a:bodyPr wrap="square">
            <a:spAutoFit/>
          </a:bodyPr>
          <a:lstStyle/>
          <a:p>
            <a:pPr algn="ctr" eaLnBrk="0" hangingPunct="0">
              <a:defRPr/>
            </a:pPr>
            <a:r>
              <a:rPr lang="fr-FR" b="1" dirty="0" smtClean="0">
                <a:solidFill>
                  <a:srgbClr val="7B003B"/>
                </a:solidFill>
                <a:latin typeface="Calibri" pitchFamily="34" charset="0"/>
                <a:ea typeface="+mj-ea"/>
                <a:cs typeface="Arial" pitchFamily="34" charset="0"/>
              </a:rPr>
              <a:t/>
            </a:r>
            <a:br>
              <a:rPr lang="fr-FR" b="1" dirty="0" smtClean="0">
                <a:solidFill>
                  <a:srgbClr val="7B003B"/>
                </a:solidFill>
                <a:latin typeface="Calibri" pitchFamily="34" charset="0"/>
                <a:ea typeface="+mj-ea"/>
                <a:cs typeface="Arial" pitchFamily="34" charset="0"/>
              </a:rPr>
            </a:br>
            <a:r>
              <a:rPr lang="fr-FR" b="1" dirty="0" smtClean="0">
                <a:solidFill>
                  <a:srgbClr val="7B003B"/>
                </a:solidFill>
                <a:latin typeface="Calibri" pitchFamily="34" charset="0"/>
                <a:ea typeface="+mj-ea"/>
                <a:cs typeface="Arial" pitchFamily="34" charset="0"/>
              </a:rPr>
              <a:t> Prise en compte du travail domestique dans le PIB : Valorisation du PIB et Contribution des femmes à la richesse nationale</a:t>
            </a:r>
          </a:p>
        </p:txBody>
      </p:sp>
      <p:graphicFrame>
        <p:nvGraphicFramePr>
          <p:cNvPr id="7" name="Tableau 6"/>
          <p:cNvGraphicFramePr>
            <a:graphicFrameLocks noGrp="1"/>
          </p:cNvGraphicFramePr>
          <p:nvPr/>
        </p:nvGraphicFramePr>
        <p:xfrm>
          <a:off x="251520" y="1124744"/>
          <a:ext cx="8461203" cy="4417695"/>
        </p:xfrm>
        <a:graphic>
          <a:graphicData uri="http://schemas.openxmlformats.org/drawingml/2006/table">
            <a:tbl>
              <a:tblPr>
                <a:tableStyleId>{08FB837D-C827-4EFA-A057-4D05807E0F7C}</a:tableStyleId>
              </a:tblPr>
              <a:tblGrid>
                <a:gridCol w="2448272"/>
                <a:gridCol w="1296144"/>
                <a:gridCol w="1512168"/>
                <a:gridCol w="1530301"/>
                <a:gridCol w="1674318"/>
              </a:tblGrid>
              <a:tr h="644461">
                <a:tc>
                  <a:txBody>
                    <a:bodyPr/>
                    <a:lstStyle/>
                    <a:p>
                      <a:pPr algn="ctr" fontAlgn="b"/>
                      <a:r>
                        <a:rPr lang="fr-FR" sz="1600" b="1" u="none" strike="noStrike" dirty="0" smtClean="0"/>
                        <a:t>Scénario restreint</a:t>
                      </a:r>
                      <a:endParaRPr lang="fr-FR" sz="1600" b="1" i="0" u="none" strike="noStrike" dirty="0">
                        <a:solidFill>
                          <a:srgbClr val="660033"/>
                        </a:solidFill>
                        <a:latin typeface="Arial" pitchFamily="34" charset="0"/>
                        <a:cs typeface="Arial" pitchFamily="34" charset="0"/>
                      </a:endParaRPr>
                    </a:p>
                  </a:txBody>
                  <a:tcPr marL="9525" marR="9525" marT="9525" marB="0" anchor="ctr"/>
                </a:tc>
                <a:tc>
                  <a:txBody>
                    <a:bodyPr/>
                    <a:lstStyle/>
                    <a:p>
                      <a:pPr algn="ctr" fontAlgn="b"/>
                      <a:r>
                        <a:rPr lang="fr-FR" sz="1600" b="1" u="none" strike="noStrike" dirty="0"/>
                        <a:t>% </a:t>
                      </a:r>
                      <a:r>
                        <a:rPr lang="fr-FR" sz="1600" b="1" u="none" strike="noStrike" dirty="0" smtClean="0"/>
                        <a:t>de la valeur</a:t>
                      </a:r>
                      <a:r>
                        <a:rPr lang="fr-FR" sz="1600" b="1" u="none" strike="noStrike" baseline="0" dirty="0" smtClean="0"/>
                        <a:t> du travail domestique dans le</a:t>
                      </a:r>
                      <a:r>
                        <a:rPr lang="fr-FR" sz="1600" b="1" u="none" strike="noStrike" dirty="0" smtClean="0"/>
                        <a:t> </a:t>
                      </a:r>
                      <a:r>
                        <a:rPr lang="fr-FR" sz="1600" b="1" u="none" strike="noStrike" dirty="0"/>
                        <a:t>PIB</a:t>
                      </a:r>
                      <a:endParaRPr lang="fr-FR" sz="1600" b="1" i="0" u="none" strike="noStrike" dirty="0">
                        <a:solidFill>
                          <a:srgbClr val="660033"/>
                        </a:solidFill>
                        <a:latin typeface="Arial" pitchFamily="34" charset="0"/>
                        <a:cs typeface="Arial" pitchFamily="34" charset="0"/>
                      </a:endParaRPr>
                    </a:p>
                  </a:txBody>
                  <a:tcPr marL="9525" marR="9525" marT="9525" marB="0" anchor="ctr"/>
                </a:tc>
                <a:tc>
                  <a:txBody>
                    <a:bodyPr/>
                    <a:lstStyle/>
                    <a:p>
                      <a:pPr algn="ctr" fontAlgn="b"/>
                      <a:r>
                        <a:rPr lang="fr-FR" sz="1600" b="1" u="none" strike="noStrike" dirty="0" smtClean="0"/>
                        <a:t>part des femmes dans la production domestique</a:t>
                      </a:r>
                      <a:endParaRPr lang="fr-FR" sz="1600" b="1" i="0" u="none" strike="noStrike" dirty="0">
                        <a:solidFill>
                          <a:srgbClr val="660033"/>
                        </a:solidFill>
                        <a:latin typeface="Arial" pitchFamily="34" charset="0"/>
                        <a:cs typeface="Arial" pitchFamily="34" charset="0"/>
                      </a:endParaRPr>
                    </a:p>
                  </a:txBody>
                  <a:tcPr marL="9525" marR="9525" marT="9525" marB="0" anchor="ctr"/>
                </a:tc>
                <a:tc>
                  <a:txBody>
                    <a:bodyPr/>
                    <a:lstStyle/>
                    <a:p>
                      <a:pPr algn="ctr" fontAlgn="b"/>
                      <a:r>
                        <a:rPr lang="fr-FR" sz="1600" b="1" u="none" strike="noStrike" dirty="0" smtClean="0"/>
                        <a:t>Contribution de la femme à la richesse nationale</a:t>
                      </a:r>
                      <a:endParaRPr lang="fr-FR" sz="1600" b="1" i="0" u="none" strike="noStrike" dirty="0">
                        <a:solidFill>
                          <a:srgbClr val="660033"/>
                        </a:solidFill>
                        <a:latin typeface="Arial" pitchFamily="34" charset="0"/>
                        <a:cs typeface="Arial" pitchFamily="34" charset="0"/>
                      </a:endParaRPr>
                    </a:p>
                  </a:txBody>
                  <a:tcPr marL="9525" marR="9525" marT="9525" marB="0" anchor="ctr"/>
                </a:tc>
                <a:tc>
                  <a:txBody>
                    <a:bodyPr/>
                    <a:lstStyle/>
                    <a:p>
                      <a:pPr algn="ctr" fontAlgn="b"/>
                      <a:r>
                        <a:rPr lang="fr-FR" sz="1600" b="1" u="none" strike="noStrike" dirty="0" smtClean="0"/>
                        <a:t>Contribution des femmes au</a:t>
                      </a:r>
                      <a:r>
                        <a:rPr lang="fr-FR" sz="1600" b="1" u="none" strike="noStrike" baseline="0" dirty="0" smtClean="0"/>
                        <a:t> PIB élargi aux services domestiques non marchands</a:t>
                      </a:r>
                      <a:endParaRPr lang="fr-FR" sz="1600" b="1" i="0" u="none" strike="noStrike" dirty="0">
                        <a:solidFill>
                          <a:srgbClr val="660033"/>
                        </a:solidFill>
                        <a:latin typeface="Arial" pitchFamily="34" charset="0"/>
                        <a:cs typeface="Arial" pitchFamily="34" charset="0"/>
                      </a:endParaRPr>
                    </a:p>
                  </a:txBody>
                  <a:tcPr marL="9525" marR="9525" marT="9525" marB="0" anchor="ctr"/>
                </a:tc>
              </a:tr>
              <a:tr h="939714">
                <a:tc>
                  <a:txBody>
                    <a:bodyPr/>
                    <a:lstStyle/>
                    <a:p>
                      <a:pPr algn="l" fontAlgn="b"/>
                      <a:endParaRPr lang="fr-FR" sz="1600" b="1" u="none" strike="noStrike" dirty="0" smtClean="0"/>
                    </a:p>
                    <a:p>
                      <a:pPr algn="ctr" eaLnBrk="0" hangingPunct="0">
                        <a:defRPr/>
                      </a:pPr>
                      <a:r>
                        <a:rPr lang="fr-FR" sz="1600" b="1" kern="1200" dirty="0" smtClean="0"/>
                        <a:t>Scénario</a:t>
                      </a:r>
                      <a:r>
                        <a:rPr lang="fr-FR" sz="1600" b="1" kern="1200" baseline="0" dirty="0" smtClean="0"/>
                        <a:t> 1 </a:t>
                      </a:r>
                      <a:r>
                        <a:rPr lang="fr-FR" sz="1600" b="1" kern="1200" dirty="0" smtClean="0"/>
                        <a:t>Valorisation au SMIG brut 2012 (12,24 </a:t>
                      </a:r>
                      <a:r>
                        <a:rPr lang="fr-FR" sz="1600" b="1" kern="1200" dirty="0" err="1" smtClean="0"/>
                        <a:t>Dh</a:t>
                      </a:r>
                      <a:r>
                        <a:rPr lang="fr-FR" sz="1600" b="1" kern="1200" dirty="0" smtClean="0"/>
                        <a:t>/h)</a:t>
                      </a:r>
                    </a:p>
                    <a:p>
                      <a:pPr algn="l" fontAlgn="b"/>
                      <a:endParaRPr lang="fr-FR" sz="1600" b="1" u="none" strike="noStrike" dirty="0" smtClean="0"/>
                    </a:p>
                    <a:p>
                      <a:pPr algn="l" fontAlgn="b"/>
                      <a:endParaRPr lang="fr-FR" sz="1600" b="1" i="0" u="none" strike="noStrike" dirty="0">
                        <a:solidFill>
                          <a:srgbClr val="000000"/>
                        </a:solidFill>
                        <a:latin typeface="Arial" pitchFamily="34" charset="0"/>
                        <a:cs typeface="Arial" pitchFamily="34" charset="0"/>
                      </a:endParaRPr>
                    </a:p>
                  </a:txBody>
                  <a:tcPr marL="9525" marR="9525" marT="9525" marB="0" anchor="ctr"/>
                </a:tc>
                <a:tc>
                  <a:txBody>
                    <a:bodyPr/>
                    <a:lstStyle/>
                    <a:p>
                      <a:pPr marL="0" algn="ctr" defTabSz="914400" rtl="0" eaLnBrk="1" fontAlgn="b" latinLnBrk="0" hangingPunct="1"/>
                      <a:r>
                        <a:rPr lang="fr-FR" sz="1600" b="1" u="none" strike="noStrike" kern="1200" dirty="0" smtClean="0"/>
                        <a:t>34,5 %</a:t>
                      </a:r>
                      <a:endParaRPr lang="fr-FR" sz="1600" b="1" i="0" u="none" strike="noStrike" kern="1200" dirty="0">
                        <a:solidFill>
                          <a:srgbClr val="000000"/>
                        </a:solidFill>
                        <a:latin typeface="Arial" pitchFamily="34" charset="0"/>
                        <a:ea typeface="+mn-ea"/>
                        <a:cs typeface="Arial" pitchFamily="34" charset="0"/>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fr-FR" sz="1600" b="1" u="none" strike="noStrike" kern="1200" dirty="0" smtClean="0"/>
                    </a:p>
                    <a:p>
                      <a:pPr marL="0" marR="0" indent="0" algn="ctr" defTabSz="914400" rtl="0" eaLnBrk="1" fontAlgn="b" latinLnBrk="0" hangingPunct="1">
                        <a:lnSpc>
                          <a:spcPct val="100000"/>
                        </a:lnSpc>
                        <a:spcBef>
                          <a:spcPts val="0"/>
                        </a:spcBef>
                        <a:spcAft>
                          <a:spcPts val="0"/>
                        </a:spcAft>
                        <a:buClrTx/>
                        <a:buSzTx/>
                        <a:buFontTx/>
                        <a:buNone/>
                        <a:tabLst/>
                        <a:defRPr/>
                      </a:pPr>
                      <a:r>
                        <a:rPr lang="fr-FR" sz="1600" b="1" u="none" strike="noStrike" kern="1200" dirty="0" smtClean="0"/>
                        <a:t>92 %</a:t>
                      </a:r>
                    </a:p>
                    <a:p>
                      <a:pPr marL="0" algn="ctr" defTabSz="914400" rtl="0" eaLnBrk="1" fontAlgn="b" latinLnBrk="0" hangingPunct="1"/>
                      <a:endParaRPr lang="fr-FR" sz="1600" b="1" i="0" u="none" strike="noStrike" kern="1200" dirty="0">
                        <a:solidFill>
                          <a:srgbClr val="000000"/>
                        </a:solidFill>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fr-FR" sz="1600" b="1" u="none" strike="noStrike" kern="1200" dirty="0" smtClean="0"/>
                        <a:t>21%</a:t>
                      </a:r>
                      <a:endParaRPr lang="fr-FR" sz="1600" b="1" i="0" u="none" strike="noStrike" kern="1200" dirty="0">
                        <a:solidFill>
                          <a:srgbClr val="000000"/>
                        </a:solidFill>
                        <a:latin typeface="Arial" pitchFamily="34" charset="0"/>
                        <a:ea typeface="+mn-ea"/>
                        <a:cs typeface="Arial" pitchFamily="34" charset="0"/>
                      </a:endParaRPr>
                    </a:p>
                  </a:txBody>
                  <a:tcPr marL="9525" marR="9525" marT="9525" marB="0" anchor="ctr"/>
                </a:tc>
                <a:tc>
                  <a:txBody>
                    <a:bodyPr/>
                    <a:lstStyle/>
                    <a:p>
                      <a:pPr marL="0" algn="ctr" defTabSz="914400" rtl="0" eaLnBrk="1" fontAlgn="b" latinLnBrk="0" hangingPunct="1"/>
                      <a:r>
                        <a:rPr lang="fr-FR" sz="1600" b="1" u="none" strike="noStrike" kern="1200" dirty="0" smtClean="0"/>
                        <a:t>39,7%</a:t>
                      </a:r>
                      <a:endParaRPr lang="fr-FR" sz="1600" b="1" i="0" u="none" strike="noStrike" kern="1200" dirty="0">
                        <a:solidFill>
                          <a:srgbClr val="000000"/>
                        </a:solidFill>
                        <a:latin typeface="Arial" pitchFamily="34" charset="0"/>
                        <a:ea typeface="+mn-ea"/>
                        <a:cs typeface="Arial" pitchFamily="34" charset="0"/>
                      </a:endParaRPr>
                    </a:p>
                  </a:txBody>
                  <a:tcPr marL="9525" marR="9525" marT="9525" marB="0" anchor="ctr"/>
                </a:tc>
              </a:tr>
              <a:tr h="528748">
                <a:tc>
                  <a:txBody>
                    <a:bodyPr/>
                    <a:lstStyle/>
                    <a:p>
                      <a:pPr algn="ctr" eaLnBrk="0" hangingPunct="0">
                        <a:defRPr/>
                      </a:pPr>
                      <a:r>
                        <a:rPr lang="fr-FR" sz="1600" b="1" kern="1200" dirty="0" smtClean="0"/>
                        <a:t>Scénario 2</a:t>
                      </a:r>
                    </a:p>
                    <a:p>
                      <a:pPr algn="ctr" eaLnBrk="0" hangingPunct="0">
                        <a:defRPr/>
                      </a:pPr>
                      <a:r>
                        <a:rPr lang="fr-FR" sz="1600" b="1" kern="1200" dirty="0" smtClean="0"/>
                        <a:t>Valorisation par la rémunération salariale moyenne dégagée de la comptabilité nationale (22DH/h)</a:t>
                      </a:r>
                      <a:endParaRPr lang="fr-FR" sz="1600" b="1" kern="1200" dirty="0">
                        <a:solidFill>
                          <a:srgbClr val="7B003B"/>
                        </a:solidFill>
                        <a:latin typeface="Calibri" pitchFamily="34" charset="0"/>
                        <a:ea typeface="+mn-ea"/>
                        <a:cs typeface="Arial" pitchFamily="34" charset="0"/>
                      </a:endParaRPr>
                    </a:p>
                  </a:txBody>
                  <a:tcPr marL="9525" marR="9525" marT="9525" marB="0" anchor="ctr"/>
                </a:tc>
                <a:tc>
                  <a:txBody>
                    <a:bodyPr/>
                    <a:lstStyle/>
                    <a:p>
                      <a:pPr algn="ctr" fontAlgn="b"/>
                      <a:r>
                        <a:rPr lang="fr-FR" sz="1600" b="1" u="none" strike="noStrike" dirty="0" smtClean="0"/>
                        <a:t>62%</a:t>
                      </a:r>
                      <a:endParaRPr lang="fr-FR" sz="1600" b="1" i="0" u="none" strike="noStrike" dirty="0">
                        <a:solidFill>
                          <a:srgbClr val="000000"/>
                        </a:solidFill>
                        <a:latin typeface="Arial" pitchFamily="34" charset="0"/>
                        <a:cs typeface="Arial" pitchFamily="34" charset="0"/>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600" b="1" u="none" strike="noStrike" dirty="0" smtClean="0"/>
                        <a:t>92%</a:t>
                      </a:r>
                      <a:endParaRPr lang="fr-FR" sz="1600" b="1" i="0" u="none" strike="noStrike" dirty="0" smtClean="0">
                        <a:solidFill>
                          <a:srgbClr val="000000"/>
                        </a:solidFill>
                        <a:latin typeface="Arial" pitchFamily="34" charset="0"/>
                        <a:cs typeface="Arial" pitchFamily="34" charset="0"/>
                      </a:endParaRPr>
                    </a:p>
                  </a:txBody>
                  <a:tcPr marL="9525" marR="9525" marT="9525" marB="0" anchor="ctr"/>
                </a:tc>
                <a:tc>
                  <a:txBody>
                    <a:bodyPr/>
                    <a:lstStyle/>
                    <a:p>
                      <a:pPr algn="ctr" fontAlgn="b"/>
                      <a:r>
                        <a:rPr lang="fr-FR" sz="1600" b="1" u="none" strike="noStrike" dirty="0" smtClean="0"/>
                        <a:t>21%</a:t>
                      </a:r>
                      <a:endParaRPr lang="fr-FR" sz="1600" b="1" i="0" u="none" strike="noStrike" dirty="0">
                        <a:solidFill>
                          <a:srgbClr val="000000"/>
                        </a:solidFill>
                        <a:latin typeface="Arial" pitchFamily="34" charset="0"/>
                        <a:cs typeface="Arial" pitchFamily="34" charset="0"/>
                      </a:endParaRPr>
                    </a:p>
                  </a:txBody>
                  <a:tcPr marL="9525" marR="9525" marT="9525" marB="0" anchor="ctr"/>
                </a:tc>
                <a:tc>
                  <a:txBody>
                    <a:bodyPr/>
                    <a:lstStyle/>
                    <a:p>
                      <a:pPr algn="ctr" fontAlgn="b"/>
                      <a:r>
                        <a:rPr lang="fr-FR" sz="1600" b="1" u="none" strike="noStrike" dirty="0" smtClean="0"/>
                        <a:t>49,3%</a:t>
                      </a:r>
                      <a:endParaRPr lang="fr-FR" sz="1600" b="1" i="0" u="none" strike="noStrike" dirty="0">
                        <a:solidFill>
                          <a:srgbClr val="000000"/>
                        </a:solidFill>
                        <a:latin typeface="Arial" pitchFamily="34" charset="0"/>
                        <a:cs typeface="Arial" pitchFamily="34" charset="0"/>
                      </a:endParaRPr>
                    </a:p>
                  </a:txBody>
                  <a:tcPr marL="9525" marR="9525" marT="9525" marB="0" anchor="ctr"/>
                </a:tc>
              </a:tr>
            </a:tbl>
          </a:graphicData>
        </a:graphic>
      </p:graphicFrame>
      <p:sp>
        <p:nvSpPr>
          <p:cNvPr id="5" name="Espace réservé du numéro de diapositive 4"/>
          <p:cNvSpPr>
            <a:spLocks noGrp="1"/>
          </p:cNvSpPr>
          <p:nvPr>
            <p:ph type="sldNum" sz="quarter" idx="11"/>
          </p:nvPr>
        </p:nvSpPr>
        <p:spPr/>
        <p:txBody>
          <a:bodyPr/>
          <a:lstStyle/>
          <a:p>
            <a:pPr>
              <a:defRPr/>
            </a:pPr>
            <a:fld id="{352D4D18-4CA9-4D66-8BB8-A130FC6EA70B}" type="slidenum">
              <a:rPr lang="fr-FR" smtClean="0"/>
              <a:pPr>
                <a:defRPr/>
              </a:pPr>
              <a:t>44</a:t>
            </a:fld>
            <a:endParaRPr lang="fr-FR"/>
          </a:p>
        </p:txBody>
      </p:sp>
      <p:sp>
        <p:nvSpPr>
          <p:cNvPr id="6" name="ZoneTexte 5"/>
          <p:cNvSpPr txBox="1"/>
          <p:nvPr/>
        </p:nvSpPr>
        <p:spPr>
          <a:xfrm>
            <a:off x="0" y="5805264"/>
            <a:ext cx="9144000" cy="523220"/>
          </a:xfrm>
          <a:prstGeom prst="rect">
            <a:avLst/>
          </a:prstGeom>
          <a:noFill/>
        </p:spPr>
        <p:txBody>
          <a:bodyPr wrap="square" rtlCol="0">
            <a:spAutoFit/>
          </a:bodyPr>
          <a:lstStyle/>
          <a:p>
            <a:r>
              <a:rPr lang="fr-FR" sz="1400" b="1" dirty="0" smtClean="0"/>
              <a:t>La contribution des femmes au PIB élargi aux services domestiques non marchands, monte à 39,7% selon le premier scénario, à 49,3% selon le deuxième scénario.</a:t>
            </a:r>
            <a:endParaRPr lang="fr-FR" sz="14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p:nvPr>
        </p:nvSpPr>
        <p:spPr>
          <a:xfrm>
            <a:off x="107504" y="714357"/>
            <a:ext cx="9036496" cy="500066"/>
          </a:xfrm>
        </p:spPr>
        <p:txBody>
          <a:bodyPr/>
          <a:lstStyle/>
          <a:p>
            <a:r>
              <a:rPr lang="fr-FR" sz="2200" dirty="0" smtClean="0">
                <a:latin typeface="Calibri" pitchFamily="34" charset="0"/>
              </a:rPr>
              <a:t>III. Aspects méthodologiques : Echantillonnage et collecte des données</a:t>
            </a:r>
          </a:p>
        </p:txBody>
      </p:sp>
      <p:sp>
        <p:nvSpPr>
          <p:cNvPr id="3" name="Espace réservé du contenu 2"/>
          <p:cNvSpPr>
            <a:spLocks noGrp="1"/>
          </p:cNvSpPr>
          <p:nvPr>
            <p:ph idx="1"/>
          </p:nvPr>
        </p:nvSpPr>
        <p:spPr>
          <a:xfrm>
            <a:off x="179512" y="1428736"/>
            <a:ext cx="8712968" cy="5143536"/>
          </a:xfrm>
        </p:spPr>
        <p:txBody>
          <a:bodyPr/>
          <a:lstStyle/>
          <a:p>
            <a:pPr marL="457200" indent="-457200" algn="just">
              <a:lnSpc>
                <a:spcPts val="1920"/>
              </a:lnSpc>
              <a:spcBef>
                <a:spcPts val="1200"/>
              </a:spcBef>
              <a:buFont typeface="Wingdings" pitchFamily="2" charset="2"/>
              <a:buChar char="§"/>
              <a:defRPr/>
            </a:pPr>
            <a:r>
              <a:rPr lang="fr-FR" sz="2000" dirty="0" smtClean="0">
                <a:solidFill>
                  <a:schemeClr val="tx1"/>
                </a:solidFill>
                <a:latin typeface="Calibri" pitchFamily="34" charset="0"/>
              </a:rPr>
              <a:t>9200 ménages, représentant les diverses couches sociales et régions du pays, ont été tirés selon un sondage stratifié à 3 degrés ;</a:t>
            </a:r>
          </a:p>
          <a:p>
            <a:pPr marL="457200" indent="-457200" algn="just">
              <a:lnSpc>
                <a:spcPts val="1920"/>
              </a:lnSpc>
              <a:spcBef>
                <a:spcPts val="1200"/>
              </a:spcBef>
              <a:buFont typeface="Wingdings" pitchFamily="2" charset="2"/>
              <a:buChar char="§"/>
              <a:defRPr/>
            </a:pPr>
            <a:endParaRPr lang="fr-FR" sz="2000" dirty="0" smtClean="0">
              <a:solidFill>
                <a:schemeClr val="tx1"/>
              </a:solidFill>
              <a:latin typeface="Calibri" pitchFamily="34" charset="0"/>
            </a:endParaRPr>
          </a:p>
          <a:p>
            <a:pPr marL="457200" lvl="1" indent="-457200">
              <a:lnSpc>
                <a:spcPct val="90000"/>
              </a:lnSpc>
              <a:buClr>
                <a:srgbClr val="7B003B"/>
              </a:buClr>
              <a:buFont typeface="Wingdings" pitchFamily="2" charset="2"/>
              <a:buChar char="§"/>
              <a:defRPr/>
            </a:pPr>
            <a:r>
              <a:rPr lang="fr-FR" dirty="0" smtClean="0">
                <a:solidFill>
                  <a:schemeClr val="tx1"/>
                </a:solidFill>
                <a:latin typeface="Calibri" pitchFamily="34" charset="0"/>
              </a:rPr>
              <a:t>Sélection d’une femme et d’un homme par ménage sélectionné</a:t>
            </a:r>
          </a:p>
          <a:p>
            <a:pPr marL="457200" lvl="1" indent="-457200">
              <a:lnSpc>
                <a:spcPct val="90000"/>
              </a:lnSpc>
              <a:buClr>
                <a:srgbClr val="7B003B"/>
              </a:buClr>
              <a:buFont typeface="Wingdings" pitchFamily="2" charset="2"/>
              <a:buChar char="§"/>
              <a:defRPr/>
            </a:pPr>
            <a:endParaRPr lang="fr-FR" dirty="0" smtClean="0">
              <a:solidFill>
                <a:schemeClr val="tx1"/>
              </a:solidFill>
              <a:latin typeface="Calibri" pitchFamily="34" charset="0"/>
            </a:endParaRPr>
          </a:p>
          <a:p>
            <a:pPr marL="457200" lvl="1" indent="-457200">
              <a:lnSpc>
                <a:spcPct val="90000"/>
              </a:lnSpc>
              <a:buClr>
                <a:srgbClr val="7B003B"/>
              </a:buClr>
              <a:buFont typeface="Wingdings" pitchFamily="2" charset="2"/>
              <a:buChar char="§"/>
              <a:defRPr/>
            </a:pPr>
            <a:r>
              <a:rPr lang="fr-FR" dirty="0" smtClean="0">
                <a:solidFill>
                  <a:schemeClr val="tx1"/>
                </a:solidFill>
                <a:latin typeface="Calibri" pitchFamily="34" charset="0"/>
              </a:rPr>
              <a:t>Sélection d’un enfant selon les critères suivants:</a:t>
            </a:r>
          </a:p>
          <a:p>
            <a:pPr marL="857250" lvl="1" indent="-457200">
              <a:lnSpc>
                <a:spcPct val="90000"/>
              </a:lnSpc>
              <a:buFont typeface="Wingdings" pitchFamily="2" charset="2"/>
              <a:buChar char="§"/>
              <a:defRPr/>
            </a:pPr>
            <a:r>
              <a:rPr lang="fr-FR" dirty="0" smtClean="0">
                <a:solidFill>
                  <a:schemeClr val="tx1"/>
                </a:solidFill>
                <a:latin typeface="Calibri" pitchFamily="34" charset="0"/>
              </a:rPr>
              <a:t>tirage de cinq ménages ayant un enfant parmi les 15 ménages</a:t>
            </a:r>
          </a:p>
          <a:p>
            <a:pPr marL="857250" lvl="1" indent="-457200">
              <a:lnSpc>
                <a:spcPct val="90000"/>
              </a:lnSpc>
              <a:buFont typeface="Wingdings" pitchFamily="2" charset="2"/>
              <a:buChar char="§"/>
              <a:defRPr/>
            </a:pPr>
            <a:r>
              <a:rPr lang="fr-FR" dirty="0" smtClean="0">
                <a:solidFill>
                  <a:schemeClr val="tx1"/>
                </a:solidFill>
                <a:latin typeface="Calibri" pitchFamily="34" charset="0"/>
              </a:rPr>
              <a:t>un enfant par ménage a fait l’objet de l’emploi du temps</a:t>
            </a:r>
          </a:p>
          <a:p>
            <a:pPr marL="457200" indent="-457200" algn="just">
              <a:lnSpc>
                <a:spcPts val="1920"/>
              </a:lnSpc>
              <a:spcBef>
                <a:spcPts val="1200"/>
              </a:spcBef>
              <a:buNone/>
              <a:defRPr/>
            </a:pPr>
            <a:endParaRPr lang="fr-FR" sz="2000" dirty="0" smtClean="0">
              <a:solidFill>
                <a:schemeClr val="tx1"/>
              </a:solidFill>
              <a:latin typeface="Calibri" pitchFamily="34" charset="0"/>
            </a:endParaRPr>
          </a:p>
          <a:p>
            <a:pPr algn="just">
              <a:lnSpc>
                <a:spcPct val="90000"/>
              </a:lnSpc>
              <a:buFont typeface="Wingdings" pitchFamily="2" charset="2"/>
              <a:buChar char="§"/>
            </a:pPr>
            <a:r>
              <a:rPr lang="fr-FR" sz="2000" dirty="0" smtClean="0">
                <a:solidFill>
                  <a:schemeClr val="tx1"/>
                </a:solidFill>
                <a:latin typeface="Calibri" pitchFamily="34" charset="0"/>
              </a:rPr>
              <a:t>Pour les adultes : les sept jours de la semaine sont équitablement représentés en termes d'emploi de temps observés au niveau de toutes les zones touchées par l’enquête</a:t>
            </a:r>
          </a:p>
          <a:p>
            <a:pPr algn="just">
              <a:lnSpc>
                <a:spcPct val="90000"/>
              </a:lnSpc>
            </a:pPr>
            <a:endParaRPr lang="fr-FR" sz="2000" dirty="0" smtClean="0">
              <a:solidFill>
                <a:schemeClr val="tx1"/>
              </a:solidFill>
              <a:latin typeface="Calibri" pitchFamily="34" charset="0"/>
            </a:endParaRPr>
          </a:p>
          <a:p>
            <a:pPr algn="just">
              <a:lnSpc>
                <a:spcPct val="90000"/>
              </a:lnSpc>
              <a:buFont typeface="Wingdings" pitchFamily="2" charset="2"/>
              <a:buChar char="§"/>
            </a:pPr>
            <a:r>
              <a:rPr lang="fr-FR" sz="2000" dirty="0" smtClean="0">
                <a:solidFill>
                  <a:schemeClr val="tx1"/>
                </a:solidFill>
                <a:latin typeface="Calibri" pitchFamily="34" charset="0"/>
              </a:rPr>
              <a:t> Pour les enfants : Un enfant par jour pendant 5 jours (vendredi +samedi +dimanche + 2 jours du lundi au jeudi)</a:t>
            </a:r>
          </a:p>
        </p:txBody>
      </p:sp>
      <p:sp>
        <p:nvSpPr>
          <p:cNvPr id="4" name="Espace réservé du numéro de diapositive 3"/>
          <p:cNvSpPr>
            <a:spLocks noGrp="1"/>
          </p:cNvSpPr>
          <p:nvPr>
            <p:ph type="sldNum" sz="quarter" idx="11"/>
          </p:nvPr>
        </p:nvSpPr>
        <p:spPr/>
        <p:txBody>
          <a:bodyPr/>
          <a:lstStyle/>
          <a:p>
            <a:pPr>
              <a:defRPr/>
            </a:pPr>
            <a:fld id="{8541C6E5-AB93-49CA-8D7E-44A59E0775BB}" type="slidenum">
              <a:rPr lang="fr-FR" smtClean="0"/>
              <a:pPr>
                <a:defRPr/>
              </a:pPr>
              <a:t>5</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contenu 2"/>
          <p:cNvSpPr>
            <a:spLocks noGrp="1"/>
          </p:cNvSpPr>
          <p:nvPr>
            <p:ph idx="1"/>
          </p:nvPr>
        </p:nvSpPr>
        <p:spPr>
          <a:xfrm>
            <a:off x="428596" y="2143116"/>
            <a:ext cx="8229600" cy="3705225"/>
          </a:xfrm>
        </p:spPr>
        <p:txBody>
          <a:bodyPr/>
          <a:lstStyle/>
          <a:p>
            <a:pPr algn="ctr">
              <a:buFontTx/>
              <a:buNone/>
            </a:pPr>
            <a:r>
              <a:rPr lang="fr-FR" sz="4000" b="1" dirty="0" smtClean="0">
                <a:solidFill>
                  <a:srgbClr val="7B003B"/>
                </a:solidFill>
                <a:latin typeface="Calibri" pitchFamily="34" charset="0"/>
                <a:ea typeface="+mj-ea"/>
                <a:cs typeface="+mj-cs"/>
              </a:rPr>
              <a:t> IV. Profil de l’emploi du temps des marocains </a:t>
            </a:r>
          </a:p>
          <a:p>
            <a:pPr algn="ctr">
              <a:buFontTx/>
              <a:buNone/>
            </a:pPr>
            <a:endParaRPr lang="fr-FR" sz="4000" b="1" dirty="0" smtClean="0">
              <a:solidFill>
                <a:srgbClr val="7B003B"/>
              </a:solidFill>
              <a:latin typeface="Calibri" pitchFamily="34" charset="0"/>
              <a:ea typeface="+mj-ea"/>
              <a:cs typeface="+mj-cs"/>
            </a:endParaRPr>
          </a:p>
        </p:txBody>
      </p:sp>
      <p:sp>
        <p:nvSpPr>
          <p:cNvPr id="4" name="Espace réservé du numéro de diapositive 3"/>
          <p:cNvSpPr>
            <a:spLocks noGrp="1"/>
          </p:cNvSpPr>
          <p:nvPr>
            <p:ph type="sldNum" sz="quarter" idx="11"/>
          </p:nvPr>
        </p:nvSpPr>
        <p:spPr/>
        <p:txBody>
          <a:bodyPr/>
          <a:lstStyle/>
          <a:p>
            <a:pPr>
              <a:defRPr/>
            </a:pPr>
            <a:fld id="{16857C9F-2C0F-4A8D-8E40-62C93465087D}" type="slidenum">
              <a:rPr lang="fr-FR" smtClean="0"/>
              <a:pPr>
                <a:defRPr/>
              </a:pPr>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2400" b="0" dirty="0" smtClean="0">
                <a:latin typeface="Berlin Sans FB Demi" pitchFamily="34" charset="0"/>
              </a:rPr>
              <a:t>Journée type des adultes</a:t>
            </a:r>
            <a:endParaRPr lang="fr-FR" sz="2400" dirty="0"/>
          </a:p>
        </p:txBody>
      </p:sp>
      <p:graphicFrame>
        <p:nvGraphicFramePr>
          <p:cNvPr id="8" name="Espace réservé du contenu 7"/>
          <p:cNvGraphicFramePr>
            <a:graphicFrameLocks noGrp="1"/>
          </p:cNvGraphicFramePr>
          <p:nvPr>
            <p:ph sz="half" idx="1"/>
          </p:nvPr>
        </p:nvGraphicFramePr>
        <p:xfrm>
          <a:off x="285720" y="1928802"/>
          <a:ext cx="4500594" cy="4135439"/>
        </p:xfrm>
        <a:graphic>
          <a:graphicData uri="http://schemas.openxmlformats.org/drawingml/2006/chart">
            <c:chart xmlns:c="http://schemas.openxmlformats.org/drawingml/2006/chart" xmlns:r="http://schemas.openxmlformats.org/officeDocument/2006/relationships" r:id="rId2"/>
          </a:graphicData>
        </a:graphic>
      </p:graphicFrame>
      <p:sp>
        <p:nvSpPr>
          <p:cNvPr id="6" name="Espace réservé du contenu 5"/>
          <p:cNvSpPr>
            <a:spLocks noGrp="1"/>
          </p:cNvSpPr>
          <p:nvPr>
            <p:ph sz="half" idx="2"/>
          </p:nvPr>
        </p:nvSpPr>
        <p:spPr>
          <a:xfrm>
            <a:off x="4786314" y="1928802"/>
            <a:ext cx="4070256" cy="4268799"/>
          </a:xfrm>
        </p:spPr>
        <p:txBody>
          <a:bodyPr>
            <a:normAutofit fontScale="92500" lnSpcReduction="20000"/>
          </a:bodyPr>
          <a:lstStyle/>
          <a:p>
            <a:pPr>
              <a:buNone/>
            </a:pPr>
            <a:r>
              <a:rPr lang="fr-FR" sz="1600" dirty="0" smtClean="0">
                <a:solidFill>
                  <a:schemeClr val="tx1"/>
                </a:solidFill>
                <a:latin typeface="Calibri" pitchFamily="34" charset="0"/>
                <a:cs typeface="Arial" charset="0"/>
              </a:rPr>
              <a:t>La journée moyenne des marocains se répartit en:</a:t>
            </a:r>
          </a:p>
          <a:p>
            <a:pPr>
              <a:buFont typeface="Wingdings" pitchFamily="2" charset="2"/>
              <a:buChar char="Ø"/>
            </a:pPr>
            <a:r>
              <a:rPr lang="fr-FR" sz="1600" b="1" dirty="0" smtClean="0">
                <a:solidFill>
                  <a:schemeClr val="tx1"/>
                </a:solidFill>
                <a:latin typeface="Calibri" pitchFamily="34" charset="0"/>
                <a:cs typeface="Arial" charset="0"/>
              </a:rPr>
              <a:t>44</a:t>
            </a:r>
            <a:r>
              <a:rPr lang="fr-FR" sz="1600" b="1" dirty="0" smtClean="0">
                <a:solidFill>
                  <a:schemeClr val="tx1"/>
                </a:solidFill>
                <a:latin typeface="Calibri" pitchFamily="34" charset="0"/>
                <a:cs typeface="Arial" pitchFamily="34" charset="0"/>
              </a:rPr>
              <a:t>% pour le temps physiologique (10H36mn)</a:t>
            </a:r>
          </a:p>
          <a:p>
            <a:pPr lvl="1" algn="just">
              <a:buFont typeface="Wingdings" pitchFamily="2" charset="2"/>
              <a:buChar char="Ø"/>
            </a:pPr>
            <a:r>
              <a:rPr lang="fr-FR" sz="1600" dirty="0" smtClean="0">
                <a:solidFill>
                  <a:schemeClr val="tx1"/>
                </a:solidFill>
                <a:latin typeface="Calibri" pitchFamily="34" charset="0"/>
                <a:cs typeface="Arial" charset="0"/>
              </a:rPr>
              <a:t>35% temps sommeil  (8H 21 mn)</a:t>
            </a:r>
          </a:p>
          <a:p>
            <a:pPr lvl="1" algn="just">
              <a:buFont typeface="Wingdings" pitchFamily="2" charset="2"/>
              <a:buChar char="Ø"/>
            </a:pPr>
            <a:r>
              <a:rPr lang="fr-FR" sz="1600" dirty="0" smtClean="0">
                <a:solidFill>
                  <a:schemeClr val="tx1"/>
                </a:solidFill>
                <a:latin typeface="Calibri" pitchFamily="34" charset="0"/>
                <a:cs typeface="Arial" charset="0"/>
              </a:rPr>
              <a:t>6% temps repas (1 H 28 mn)</a:t>
            </a:r>
          </a:p>
          <a:p>
            <a:pPr lvl="1" algn="just">
              <a:buFont typeface="Wingdings" pitchFamily="2" charset="2"/>
              <a:buChar char="Ø"/>
            </a:pPr>
            <a:r>
              <a:rPr lang="fr-FR" sz="1600" dirty="0" smtClean="0">
                <a:solidFill>
                  <a:schemeClr val="tx1"/>
                </a:solidFill>
                <a:latin typeface="Calibri" pitchFamily="34" charset="0"/>
                <a:cs typeface="Arial" charset="0"/>
              </a:rPr>
              <a:t>3%  soins personnels</a:t>
            </a:r>
            <a:r>
              <a:rPr lang="fr-FR" sz="1600" dirty="0" smtClean="0">
                <a:solidFill>
                  <a:schemeClr val="tx1"/>
                </a:solidFill>
                <a:latin typeface="Calibri" pitchFamily="34" charset="0"/>
                <a:cs typeface="Arial" pitchFamily="34" charset="0"/>
              </a:rPr>
              <a:t>   (0 H 47 mn)</a:t>
            </a:r>
            <a:endParaRPr lang="fr-FR" sz="1600" dirty="0" smtClean="0">
              <a:solidFill>
                <a:schemeClr val="tx1"/>
              </a:solidFill>
              <a:latin typeface="Calibri" pitchFamily="34" charset="0"/>
              <a:cs typeface="Arial" charset="0"/>
            </a:endParaRPr>
          </a:p>
          <a:p>
            <a:pPr>
              <a:buNone/>
            </a:pPr>
            <a:endParaRPr lang="fr-FR" sz="1600" dirty="0" smtClean="0">
              <a:solidFill>
                <a:schemeClr val="tx1"/>
              </a:solidFill>
              <a:latin typeface="Calibri" pitchFamily="34" charset="0"/>
              <a:cs typeface="Arial" charset="0"/>
            </a:endParaRPr>
          </a:p>
          <a:p>
            <a:pPr algn="just">
              <a:buFont typeface="Wingdings" pitchFamily="2" charset="2"/>
              <a:buChar char="Ø"/>
            </a:pPr>
            <a:r>
              <a:rPr lang="fr-FR" sz="1600" b="1" dirty="0" smtClean="0">
                <a:solidFill>
                  <a:schemeClr val="tx1"/>
                </a:solidFill>
                <a:latin typeface="Calibri" pitchFamily="34" charset="0"/>
                <a:cs typeface="Arial" charset="0"/>
              </a:rPr>
              <a:t>14% pour le travail professionnel</a:t>
            </a:r>
            <a:r>
              <a:rPr lang="fr-FR" sz="1600" b="1" dirty="0" smtClean="0">
                <a:solidFill>
                  <a:schemeClr val="tx1"/>
                </a:solidFill>
                <a:latin typeface="Calibri" pitchFamily="34" charset="0"/>
                <a:cs typeface="Arial" pitchFamily="34" charset="0"/>
              </a:rPr>
              <a:t>  (3H20mn)</a:t>
            </a:r>
            <a:endParaRPr lang="fr-FR" sz="1600" b="1" dirty="0" smtClean="0">
              <a:solidFill>
                <a:schemeClr val="tx1"/>
              </a:solidFill>
              <a:latin typeface="Calibri" pitchFamily="34" charset="0"/>
              <a:cs typeface="Arial" charset="0"/>
            </a:endParaRPr>
          </a:p>
          <a:p>
            <a:pPr algn="just">
              <a:buFont typeface="Wingdings" pitchFamily="2" charset="2"/>
              <a:buChar char="Ø"/>
            </a:pPr>
            <a:r>
              <a:rPr lang="fr-FR" sz="1600" b="1" dirty="0" smtClean="0">
                <a:solidFill>
                  <a:schemeClr val="tx1"/>
                </a:solidFill>
                <a:latin typeface="Calibri" pitchFamily="34" charset="0"/>
                <a:cs typeface="Arial" charset="0"/>
              </a:rPr>
              <a:t> 2%  pour les études et la formation</a:t>
            </a:r>
            <a:r>
              <a:rPr lang="fr-FR" sz="1600" b="1" dirty="0" smtClean="0">
                <a:solidFill>
                  <a:schemeClr val="tx1"/>
                </a:solidFill>
                <a:latin typeface="Calibri" pitchFamily="34" charset="0"/>
                <a:cs typeface="Arial" pitchFamily="34" charset="0"/>
              </a:rPr>
              <a:t> (0H29mn)</a:t>
            </a:r>
            <a:endParaRPr lang="fr-FR" sz="1600" b="1" dirty="0" smtClean="0">
              <a:solidFill>
                <a:schemeClr val="tx1"/>
              </a:solidFill>
              <a:latin typeface="Calibri" pitchFamily="34" charset="0"/>
              <a:cs typeface="Arial" charset="0"/>
            </a:endParaRPr>
          </a:p>
          <a:p>
            <a:pPr algn="just">
              <a:buFont typeface="Wingdings" pitchFamily="2" charset="2"/>
              <a:buChar char="Ø"/>
            </a:pPr>
            <a:r>
              <a:rPr lang="fr-FR" sz="1600" b="1" dirty="0" smtClean="0">
                <a:solidFill>
                  <a:schemeClr val="tx1"/>
                </a:solidFill>
                <a:latin typeface="Calibri" pitchFamily="34" charset="0"/>
                <a:cs typeface="Arial" charset="0"/>
              </a:rPr>
              <a:t>12% pour le travail ménager (2H 34 mn) et les  soins donnés aux membres du ménage</a:t>
            </a:r>
            <a:r>
              <a:rPr lang="fr-FR" sz="1600" b="1" dirty="0" smtClean="0">
                <a:solidFill>
                  <a:schemeClr val="tx1"/>
                </a:solidFill>
                <a:latin typeface="Calibri" pitchFamily="34" charset="0"/>
                <a:cs typeface="Arial" pitchFamily="34" charset="0"/>
              </a:rPr>
              <a:t> (0H21mn)</a:t>
            </a:r>
            <a:endParaRPr lang="fr-FR" sz="1600" b="1" dirty="0" smtClean="0">
              <a:solidFill>
                <a:schemeClr val="tx1"/>
              </a:solidFill>
              <a:latin typeface="Calibri" pitchFamily="34" charset="0"/>
              <a:cs typeface="Arial" charset="0"/>
            </a:endParaRPr>
          </a:p>
          <a:p>
            <a:pPr algn="just">
              <a:buNone/>
            </a:pPr>
            <a:r>
              <a:rPr lang="fr-FR" sz="1600" dirty="0" smtClean="0">
                <a:solidFill>
                  <a:schemeClr val="tx1"/>
                </a:solidFill>
                <a:latin typeface="Calibri" pitchFamily="34" charset="0"/>
                <a:cs typeface="Arial" charset="0"/>
              </a:rPr>
              <a:t>		</a:t>
            </a:r>
          </a:p>
          <a:p>
            <a:pPr algn="just">
              <a:buFont typeface="Wingdings" pitchFamily="2" charset="2"/>
              <a:buChar char="Ø"/>
            </a:pPr>
            <a:r>
              <a:rPr lang="fr-FR" sz="1600" b="1" dirty="0" smtClean="0">
                <a:solidFill>
                  <a:schemeClr val="tx1"/>
                </a:solidFill>
                <a:latin typeface="Calibri" pitchFamily="34" charset="0"/>
                <a:cs typeface="Arial" charset="0"/>
              </a:rPr>
              <a:t>28% pour le temps libre</a:t>
            </a:r>
            <a:r>
              <a:rPr lang="fr-FR" sz="1600" b="1" dirty="0" smtClean="0">
                <a:solidFill>
                  <a:schemeClr val="tx1"/>
                </a:solidFill>
                <a:latin typeface="Calibri" pitchFamily="34" charset="0"/>
                <a:cs typeface="Arial" pitchFamily="34" charset="0"/>
              </a:rPr>
              <a:t> (6H40mn)</a:t>
            </a:r>
            <a:endParaRPr lang="fr-FR" sz="1600" b="1" dirty="0" smtClean="0">
              <a:solidFill>
                <a:schemeClr val="tx1"/>
              </a:solidFill>
              <a:latin typeface="Calibri" pitchFamily="34" charset="0"/>
              <a:cs typeface="Arial" charset="0"/>
            </a:endParaRPr>
          </a:p>
          <a:p>
            <a:pPr lvl="1" algn="just">
              <a:buFont typeface="Wingdings" pitchFamily="2" charset="2"/>
              <a:buChar char="Ø"/>
            </a:pPr>
            <a:r>
              <a:rPr lang="fr-FR" sz="1600" dirty="0" smtClean="0">
                <a:solidFill>
                  <a:schemeClr val="tx1"/>
                </a:solidFill>
                <a:latin typeface="Calibri" pitchFamily="34" charset="0"/>
                <a:cs typeface="Arial" charset="0"/>
              </a:rPr>
              <a:t>19% temps loisirs (4 H 32 mn)</a:t>
            </a:r>
          </a:p>
          <a:p>
            <a:pPr lvl="1" algn="just">
              <a:buFont typeface="Wingdings" pitchFamily="2" charset="2"/>
              <a:buChar char="Ø"/>
            </a:pPr>
            <a:r>
              <a:rPr lang="fr-FR" sz="1600" dirty="0" smtClean="0">
                <a:solidFill>
                  <a:schemeClr val="tx1"/>
                </a:solidFill>
                <a:latin typeface="Calibri" pitchFamily="34" charset="0"/>
                <a:cs typeface="Arial" charset="0"/>
              </a:rPr>
              <a:t>5%  sociabilité (1 H 09 mn)</a:t>
            </a:r>
          </a:p>
          <a:p>
            <a:pPr lvl="1" algn="just">
              <a:buFont typeface="Wingdings" pitchFamily="2" charset="2"/>
              <a:buChar char="Ø"/>
            </a:pPr>
            <a:r>
              <a:rPr lang="fr-FR" sz="1600" dirty="0" smtClean="0">
                <a:solidFill>
                  <a:schemeClr val="tx1"/>
                </a:solidFill>
                <a:latin typeface="Calibri" pitchFamily="34" charset="0"/>
                <a:cs typeface="Arial" charset="0"/>
              </a:rPr>
              <a:t>4% pour les pratiques religieuses (59mn)</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latin typeface="Calibri" pitchFamily="34" charset="0"/>
              </a:rPr>
              <a:t>Temps physiologique</a:t>
            </a:r>
            <a:endParaRPr lang="fr-FR" dirty="0">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smtClean="0">
                <a:latin typeface="+mn-lt"/>
              </a:rPr>
              <a:t>Sommeil: 8h21mn par jour</a:t>
            </a:r>
            <a:br>
              <a:rPr lang="fr-FR" sz="3200" dirty="0" smtClean="0">
                <a:latin typeface="+mn-lt"/>
              </a:rPr>
            </a:br>
            <a:r>
              <a:rPr lang="fr-FR" sz="3200" dirty="0" smtClean="0">
                <a:latin typeface="+mn-lt"/>
              </a:rPr>
              <a:t>Repas : 1h28m </a:t>
            </a:r>
          </a:p>
        </p:txBody>
      </p:sp>
      <p:sp>
        <p:nvSpPr>
          <p:cNvPr id="3" name="Espace réservé du contenu 2"/>
          <p:cNvSpPr>
            <a:spLocks noGrp="1"/>
          </p:cNvSpPr>
          <p:nvPr>
            <p:ph sz="half" idx="2"/>
          </p:nvPr>
        </p:nvSpPr>
        <p:spPr>
          <a:xfrm>
            <a:off x="251520" y="1556792"/>
            <a:ext cx="4392488" cy="4392488"/>
          </a:xfrm>
        </p:spPr>
        <p:txBody>
          <a:bodyPr/>
          <a:lstStyle/>
          <a:p>
            <a:endParaRPr lang="fr-FR" dirty="0" smtClean="0">
              <a:solidFill>
                <a:schemeClr val="tx1"/>
              </a:solidFill>
            </a:endParaRPr>
          </a:p>
          <a:p>
            <a:pPr>
              <a:buNone/>
            </a:pPr>
            <a:r>
              <a:rPr lang="fr-FR" sz="1600" b="1" dirty="0" smtClean="0">
                <a:solidFill>
                  <a:schemeClr val="tx1"/>
                </a:solidFill>
                <a:latin typeface="Calibri" pitchFamily="34" charset="0"/>
                <a:cs typeface="Arial" charset="0"/>
              </a:rPr>
              <a:t>La journée moyenne des marocains se répartit en:</a:t>
            </a:r>
          </a:p>
          <a:p>
            <a:pPr>
              <a:buFont typeface="Wingdings" pitchFamily="2" charset="2"/>
              <a:buChar char="Ø"/>
            </a:pPr>
            <a:r>
              <a:rPr lang="fr-FR" sz="1600" b="1" dirty="0" smtClean="0">
                <a:solidFill>
                  <a:schemeClr val="tx1"/>
                </a:solidFill>
                <a:latin typeface="Calibri" pitchFamily="34" charset="0"/>
                <a:cs typeface="Arial" charset="0"/>
              </a:rPr>
              <a:t>44</a:t>
            </a:r>
            <a:r>
              <a:rPr lang="fr-FR" sz="1600" b="1" dirty="0" smtClean="0">
                <a:solidFill>
                  <a:schemeClr val="tx1"/>
                </a:solidFill>
                <a:latin typeface="Calibri" pitchFamily="34" charset="0"/>
                <a:cs typeface="Arial" pitchFamily="34" charset="0"/>
              </a:rPr>
              <a:t>% pour le temps physiologique (10H36mn)</a:t>
            </a:r>
          </a:p>
          <a:p>
            <a:pPr lvl="1" algn="just">
              <a:buFont typeface="Wingdings" pitchFamily="2" charset="2"/>
              <a:buChar char="Ø"/>
            </a:pPr>
            <a:endParaRPr lang="fr-FR" sz="1600" dirty="0" smtClean="0">
              <a:solidFill>
                <a:schemeClr val="tx1"/>
              </a:solidFill>
              <a:latin typeface="Calibri" pitchFamily="34" charset="0"/>
              <a:cs typeface="Arial" charset="0"/>
            </a:endParaRPr>
          </a:p>
          <a:p>
            <a:pPr lvl="1" algn="just">
              <a:buFont typeface="Wingdings" pitchFamily="2" charset="2"/>
              <a:buChar char="Ø"/>
            </a:pPr>
            <a:r>
              <a:rPr lang="fr-FR" sz="1600" dirty="0" smtClean="0">
                <a:solidFill>
                  <a:schemeClr val="tx1"/>
                </a:solidFill>
                <a:latin typeface="Calibri" pitchFamily="34" charset="0"/>
                <a:cs typeface="Arial" charset="0"/>
              </a:rPr>
              <a:t>Avec 8H 21 mn de sommeil, les marocains dorment 52 mn de moins que les français et 20 mn de plus que les tunisiens</a:t>
            </a:r>
          </a:p>
          <a:p>
            <a:pPr lvl="1" algn="just">
              <a:buFont typeface="Wingdings" pitchFamily="2" charset="2"/>
              <a:buChar char="Ø"/>
            </a:pPr>
            <a:endParaRPr lang="fr-FR" sz="1600" dirty="0" smtClean="0">
              <a:solidFill>
                <a:schemeClr val="tx1"/>
              </a:solidFill>
              <a:latin typeface="Calibri" pitchFamily="34" charset="0"/>
              <a:cs typeface="Arial" charset="0"/>
            </a:endParaRPr>
          </a:p>
          <a:p>
            <a:pPr lvl="1" algn="just">
              <a:buFont typeface="Wingdings" pitchFamily="2" charset="2"/>
              <a:buChar char="Ø"/>
            </a:pPr>
            <a:r>
              <a:rPr lang="fr-FR" sz="1600" dirty="0" smtClean="0">
                <a:solidFill>
                  <a:schemeClr val="tx1"/>
                </a:solidFill>
                <a:latin typeface="Calibri" pitchFamily="34" charset="0"/>
                <a:cs typeface="Arial" charset="0"/>
              </a:rPr>
              <a:t>Avec 1 H 28 mn, ils mettent à prendre leur repas 45 mn de moins que les français et 8 mn que les tunisiens </a:t>
            </a:r>
          </a:p>
        </p:txBody>
      </p:sp>
      <p:graphicFrame>
        <p:nvGraphicFramePr>
          <p:cNvPr id="7" name="Espace réservé du contenu 6"/>
          <p:cNvGraphicFramePr>
            <a:graphicFrameLocks noGrp="1"/>
          </p:cNvGraphicFramePr>
          <p:nvPr>
            <p:ph sz="quarter" idx="4"/>
          </p:nvPr>
        </p:nvGraphicFramePr>
        <p:xfrm>
          <a:off x="4788024" y="1844824"/>
          <a:ext cx="4041775" cy="39512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hcp_model">
  <a:themeElements>
    <a:clrScheme name="Personnalisé 1">
      <a:dk1>
        <a:sysClr val="windowText" lastClr="000000"/>
      </a:dk1>
      <a:lt1>
        <a:sysClr val="window" lastClr="FFFFFF"/>
      </a:lt1>
      <a:dk2>
        <a:srgbClr val="4F271C"/>
      </a:dk2>
      <a:lt2>
        <a:srgbClr val="E7DEC9"/>
      </a:lt2>
      <a:accent1>
        <a:srgbClr val="922122"/>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PRESENTATION EMPLOI DU TEMPS scenario 4 fevrier</Template>
  <TotalTime>23622</TotalTime>
  <Words>2460</Words>
  <Application>Microsoft Office PowerPoint</Application>
  <PresentationFormat>Affichage à l'écran (4:3)</PresentationFormat>
  <Paragraphs>352</Paragraphs>
  <Slides>44</Slides>
  <Notes>0</Notes>
  <HiddenSlides>0</HiddenSlides>
  <MMClips>0</MMClips>
  <ScaleCrop>false</ScaleCrop>
  <HeadingPairs>
    <vt:vector size="4" baseType="variant">
      <vt:variant>
        <vt:lpstr>Thème</vt:lpstr>
      </vt:variant>
      <vt:variant>
        <vt:i4>1</vt:i4>
      </vt:variant>
      <vt:variant>
        <vt:lpstr>Titres des diapositives</vt:lpstr>
      </vt:variant>
      <vt:variant>
        <vt:i4>44</vt:i4>
      </vt:variant>
    </vt:vector>
  </HeadingPairs>
  <TitlesOfParts>
    <vt:vector size="45" baseType="lpstr">
      <vt:lpstr>hcp_model</vt:lpstr>
      <vt:lpstr>Diapositive 1</vt:lpstr>
      <vt:lpstr>Diapositive 2</vt:lpstr>
      <vt:lpstr> I. Contexte de l’enquête </vt:lpstr>
      <vt:lpstr>II. Classification des occupations quotidiennes des marocains</vt:lpstr>
      <vt:lpstr>III. Aspects méthodologiques : Echantillonnage et collecte des données</vt:lpstr>
      <vt:lpstr>Diapositive 6</vt:lpstr>
      <vt:lpstr>Journée type des adultes</vt:lpstr>
      <vt:lpstr>Temps physiologique</vt:lpstr>
      <vt:lpstr>Sommeil: 8h21mn par jour Repas : 1h28m </vt:lpstr>
      <vt:lpstr>Horaire des repas: 75% déjeunent entre  12h30 et 14h30</vt:lpstr>
      <vt:lpstr>Temps du travail professionnel</vt:lpstr>
      <vt:lpstr>Temps du travail professionnel</vt:lpstr>
      <vt:lpstr>Temps professionnel des actifs occupés </vt:lpstr>
      <vt:lpstr>Temps d’éducation et de formation</vt:lpstr>
      <vt:lpstr>Temps d’éducation et de formation</vt:lpstr>
      <vt:lpstr> Temps du travail domestique</vt:lpstr>
      <vt:lpstr>Temps du travail domestique: répartition inégale des responsabilités domestiques et familiales entre les deux sexes</vt:lpstr>
      <vt:lpstr> Temps libre</vt:lpstr>
      <vt:lpstr> 6 h40 mn de temps libre pour les marocains âgés de 15 ans et plus </vt:lpstr>
      <vt:lpstr>Diapositive 20</vt:lpstr>
      <vt:lpstr>Rester devant le petit écran est l’occupation prépondérante dans le temps disponible des marocains</vt:lpstr>
      <vt:lpstr>Les marocains et l’internet :  un usage faible, principalement citadin et orienté vers les loisirs  </vt:lpstr>
      <vt:lpstr>V. Division sexuée du double travail marchand et non marchand</vt:lpstr>
      <vt:lpstr>Temps du travail professionnel: les hommes y consacrent 4 fois plus que les femmes</vt:lpstr>
      <vt:lpstr>Temps professionnel selon les catégories socio-professionnelles (CSP)</vt:lpstr>
      <vt:lpstr>Participation des personnes âgées au travail professionnel selon le milieu et le sexe</vt:lpstr>
      <vt:lpstr>Temps du travail domestique: la contribution des hommes se limite principalement aux  activités destinées à l’extérieur du domicile  </vt:lpstr>
      <vt:lpstr>Inégalité homme-femme devant la charge de travail </vt:lpstr>
      <vt:lpstr>VI. Modèle d’éducation et de formation des enfants marocains</vt:lpstr>
      <vt:lpstr>Le modèle d’éducation et de formation des enfants marocains a tendance à reproduire les comportements et les rapports sociaux dominants dans la société traditionnelle. </vt:lpstr>
      <vt:lpstr>Transmission du modèle des rapports de travail hommes/femmes pour les enfants</vt:lpstr>
      <vt:lpstr>Rester devant le petit écran est l’occupation prépondérante dans le temps disponible des enfants marocains</vt:lpstr>
      <vt:lpstr>VII. Mobilité géographique et temporelle de la population</vt:lpstr>
      <vt:lpstr> Les déplacements des marocains  Une heure par jour , le tiers consacré à l’activité professionnelle     </vt:lpstr>
      <vt:lpstr>Mobilité des marocains: trois pics horaires dans la journée</vt:lpstr>
      <vt:lpstr>Diapositive 36</vt:lpstr>
      <vt:lpstr>Diapositive 37</vt:lpstr>
      <vt:lpstr>VIII. Evolution de l’emploi du temps des femmes marocaines entre 1997 et 2012</vt:lpstr>
      <vt:lpstr>Evolution de l’emploi du temps de la femme marocaine  entre 1997 et 2012</vt:lpstr>
      <vt:lpstr>Evolution de l’emploi du temps de la femme marocaine  entre 1997 et 2012</vt:lpstr>
      <vt:lpstr>Diapositive 41</vt:lpstr>
      <vt:lpstr>Le travail domestique : plus de 23 milliards d’heures en 2012</vt:lpstr>
      <vt:lpstr>Diapositive 43</vt:lpstr>
      <vt:lpstr>Diapositive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Hicham El Marizgui</dc:creator>
  <cp:lastModifiedBy>user</cp:lastModifiedBy>
  <cp:revision>542</cp:revision>
  <dcterms:created xsi:type="dcterms:W3CDTF">2014-03-26T10:49:15Z</dcterms:created>
  <dcterms:modified xsi:type="dcterms:W3CDTF">2014-10-28T20:20:11Z</dcterms:modified>
</cp:coreProperties>
</file>