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xls" ContentType="application/vnd.ms-exce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handoutMasterIdLst>
    <p:handoutMasterId r:id="rId31"/>
  </p:handoutMasterIdLst>
  <p:sldIdLst>
    <p:sldId id="256" r:id="rId2"/>
    <p:sldId id="276" r:id="rId3"/>
    <p:sldId id="334" r:id="rId4"/>
    <p:sldId id="257" r:id="rId5"/>
    <p:sldId id="301" r:id="rId6"/>
    <p:sldId id="302" r:id="rId7"/>
    <p:sldId id="303" r:id="rId8"/>
    <p:sldId id="341" r:id="rId9"/>
    <p:sldId id="294" r:id="rId10"/>
    <p:sldId id="304" r:id="rId11"/>
    <p:sldId id="307" r:id="rId12"/>
    <p:sldId id="308" r:id="rId13"/>
    <p:sldId id="311" r:id="rId14"/>
    <p:sldId id="316" r:id="rId15"/>
    <p:sldId id="328" r:id="rId16"/>
    <p:sldId id="315" r:id="rId17"/>
    <p:sldId id="344" r:id="rId18"/>
    <p:sldId id="342" r:id="rId19"/>
    <p:sldId id="343" r:id="rId20"/>
    <p:sldId id="329" r:id="rId21"/>
    <p:sldId id="345" r:id="rId22"/>
    <p:sldId id="314" r:id="rId23"/>
    <p:sldId id="349" r:id="rId24"/>
    <p:sldId id="325" r:id="rId25"/>
    <p:sldId id="326" r:id="rId26"/>
    <p:sldId id="292" r:id="rId27"/>
    <p:sldId id="296" r:id="rId28"/>
    <p:sldId id="271" r:id="rId2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541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B9631B5-78F2-41C9-869B-9F39066F8104}" styleName="Style moyen 3 - 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03447BB-5D67-496B-8E87-E561075AD55C}" styleName="Style foncé 1 - Accentuation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12" autoAdjust="0"/>
    <p:restoredTop sz="93728" autoAdjust="0"/>
  </p:normalViewPr>
  <p:slideViewPr>
    <p:cSldViewPr>
      <p:cViewPr varScale="1">
        <p:scale>
          <a:sx n="50" d="100"/>
          <a:sy n="50" d="100"/>
        </p:scale>
        <p:origin x="-103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9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ezzrari\Desktop\a_%20r&#233;sultats%20ENA_2011_synth&#232;se_sans_r&#233;gions_version%2015_19_novembre.doc!_1414928069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ezzrari\Desktop\a_%20r&#233;sultats%20ENA_2011_synth&#232;se_sans_r&#233;gions_version%2015_19_novembre.doc!_1414928195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ezzrari\Desktop\a_%20r&#233;sultats%20ENA_2011_synth&#232;se_sans_r&#233;gions_version%2015_19_novembre.doc!_1414927161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pPr>
            <a:r>
              <a:rPr lang="fr-FR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Amélioration </a:t>
            </a:r>
            <a:r>
              <a:rPr lang="fr-FR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(%) de l'incidence (%) des pathologies liées à la santé nutrition des moins de 5 ans, entre 2004 et 2011.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0.11920934153303864"/>
          <c:y val="0.19646514988546393"/>
          <c:w val="0.88079065846696225"/>
          <c:h val="0.56696558915537021"/>
        </c:manualLayout>
      </c:layout>
      <c:barChart>
        <c:barDir val="col"/>
        <c:grouping val="clustered"/>
        <c:ser>
          <c:idx val="0"/>
          <c:order val="0"/>
          <c:tx>
            <c:strRef>
              <c:f>'[Graphique dans a_ résultats ENA_2011_synthèse_sans_régions_version 15_19_novembre.doc]Feuil1'!$B$1</c:f>
              <c:strCache>
                <c:ptCount val="1"/>
                <c:pt idx="0">
                  <c:v>Urbain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rgbClr val="C00000"/>
              </a:solidFill>
            </a:ln>
          </c:spPr>
          <c:cat>
            <c:strRef>
              <c:f>'[Graphique dans a_ résultats ENA_2011_synthèse_sans_régions_version 15_19_novembre.doc]Feuil1'!$A$2:$A$4</c:f>
              <c:strCache>
                <c:ptCount val="3"/>
                <c:pt idx="0">
                  <c:v>Insuffisance pondérale</c:v>
                </c:pt>
                <c:pt idx="1">
                  <c:v>Retard de croissance</c:v>
                </c:pt>
                <c:pt idx="2">
                  <c:v>Emaciation</c:v>
                </c:pt>
              </c:strCache>
            </c:strRef>
          </c:cat>
          <c:val>
            <c:numRef>
              <c:f>'[Graphique dans a_ résultats ENA_2011_synthèse_sans_régions_version 15_19_novembre.doc]Feuil1'!$B$2:$B$4</c:f>
              <c:numCache>
                <c:formatCode>General</c:formatCode>
                <c:ptCount val="3"/>
                <c:pt idx="0">
                  <c:v>73.8</c:v>
                </c:pt>
                <c:pt idx="1">
                  <c:v>20.9</c:v>
                </c:pt>
                <c:pt idx="2">
                  <c:v>63.2</c:v>
                </c:pt>
              </c:numCache>
            </c:numRef>
          </c:val>
        </c:ser>
        <c:ser>
          <c:idx val="1"/>
          <c:order val="1"/>
          <c:tx>
            <c:strRef>
              <c:f>'[Graphique dans a_ résultats ENA_2011_synthèse_sans_régions_version 15_19_novembre.doc]Feuil1'!$C$1</c:f>
              <c:strCache>
                <c:ptCount val="1"/>
                <c:pt idx="0">
                  <c:v>Rural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cat>
            <c:strRef>
              <c:f>'[Graphique dans a_ résultats ENA_2011_synthèse_sans_régions_version 15_19_novembre.doc]Feuil1'!$A$2:$A$4</c:f>
              <c:strCache>
                <c:ptCount val="3"/>
                <c:pt idx="0">
                  <c:v>Insuffisance pondérale</c:v>
                </c:pt>
                <c:pt idx="1">
                  <c:v>Retard de croissance</c:v>
                </c:pt>
                <c:pt idx="2">
                  <c:v>Emaciation</c:v>
                </c:pt>
              </c:strCache>
            </c:strRef>
          </c:cat>
          <c:val>
            <c:numRef>
              <c:f>'[Graphique dans a_ résultats ENA_2011_synthèse_sans_régions_version 15_19_novembre.doc]Feuil1'!$C$2:$C$4</c:f>
              <c:numCache>
                <c:formatCode>General</c:formatCode>
                <c:ptCount val="3"/>
                <c:pt idx="0">
                  <c:v>68.099999999999994</c:v>
                </c:pt>
                <c:pt idx="1">
                  <c:v>0.8</c:v>
                </c:pt>
                <c:pt idx="2">
                  <c:v>71.2</c:v>
                </c:pt>
              </c:numCache>
            </c:numRef>
          </c:val>
        </c:ser>
        <c:axId val="82352768"/>
        <c:axId val="91357952"/>
      </c:barChart>
      <c:catAx>
        <c:axId val="82352768"/>
        <c:scaling>
          <c:orientation val="minMax"/>
        </c:scaling>
        <c:axPos val="b"/>
        <c:numFmt formatCode="General" sourceLinked="1"/>
        <c:tickLblPos val="nextTo"/>
        <c:crossAx val="91357952"/>
        <c:crosses val="autoZero"/>
        <c:auto val="1"/>
        <c:lblAlgn val="ctr"/>
        <c:lblOffset val="100"/>
      </c:catAx>
      <c:valAx>
        <c:axId val="91357952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fr-FR"/>
                  <a:t>Taux de baisse en %</a:t>
                </a:r>
              </a:p>
            </c:rich>
          </c:tx>
          <c:layout/>
        </c:title>
        <c:numFmt formatCode="General" sourceLinked="1"/>
        <c:tickLblPos val="nextTo"/>
        <c:crossAx val="82352768"/>
        <c:crosses val="autoZero"/>
        <c:crossBetween val="between"/>
        <c:majorUnit val="20"/>
      </c:valAx>
      <c:dTable>
        <c:showHorzBorder val="1"/>
        <c:showVertBorder val="1"/>
        <c:showOutline val="1"/>
      </c:dTable>
    </c:plotArea>
    <c:legend>
      <c:legendPos val="r"/>
      <c:layout>
        <c:manualLayout>
          <c:xMode val="edge"/>
          <c:yMode val="edge"/>
          <c:x val="0.59494034165053955"/>
          <c:y val="0.20351220803281941"/>
          <c:w val="0.10822275733356979"/>
          <c:h val="0.15084820279817979"/>
        </c:manualLayout>
      </c:layout>
    </c:legend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>
                <a:latin typeface="Arial" pitchFamily="34" charset="0"/>
                <a:cs typeface="Arial" pitchFamily="34" charset="0"/>
              </a:defRPr>
            </a:pPr>
            <a:r>
              <a:rPr lang="fr-FR" sz="1200" b="1" dirty="0" smtClean="0">
                <a:latin typeface="Arial" pitchFamily="34" charset="0"/>
                <a:cs typeface="Arial" pitchFamily="34" charset="0"/>
              </a:rPr>
              <a:t>Indicateurs </a:t>
            </a:r>
            <a:r>
              <a:rPr lang="fr-FR" sz="1200" b="1" dirty="0">
                <a:latin typeface="Arial" pitchFamily="34" charset="0"/>
                <a:cs typeface="Arial" pitchFamily="34" charset="0"/>
              </a:rPr>
              <a:t>de la santé-nutrition des enfants de moins de 5 ans selon le niveau scolaire de la mère, en 2011. 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'[Graphique dans a_ résultats ENA_2011_synthèse_sans_régions_version 15_19_novembre.doc 2]Feuil1'!$B$1</c:f>
              <c:strCache>
                <c:ptCount val="1"/>
                <c:pt idx="0">
                  <c:v>Insuffisance pondérale</c:v>
                </c:pt>
              </c:strCache>
            </c:strRef>
          </c:tx>
          <c:spPr>
            <a:ln>
              <a:noFill/>
            </a:ln>
          </c:spPr>
          <c:marker>
            <c:symbol val="x"/>
            <c:size val="10"/>
          </c:marker>
          <c:cat>
            <c:strRef>
              <c:f>'[Graphique dans a_ résultats ENA_2011_synthèse_sans_régions_version 15_19_novembre.doc 2]Feuil1'!$A$2:$A$6</c:f>
              <c:strCache>
                <c:ptCount val="5"/>
                <c:pt idx="0">
                  <c:v>Sans niveau</c:v>
                </c:pt>
                <c:pt idx="1">
                  <c:v>Primaire </c:v>
                </c:pt>
                <c:pt idx="2">
                  <c:v>Collège</c:v>
                </c:pt>
                <c:pt idx="3">
                  <c:v>Lycée</c:v>
                </c:pt>
                <c:pt idx="4">
                  <c:v>Supérieur</c:v>
                </c:pt>
              </c:strCache>
            </c:strRef>
          </c:cat>
          <c:val>
            <c:numRef>
              <c:f>'[Graphique dans a_ résultats ENA_2011_synthèse_sans_régions_version 15_19_novembre.doc 2]Feuil1'!$B$2:$B$6</c:f>
              <c:numCache>
                <c:formatCode>General</c:formatCode>
                <c:ptCount val="5"/>
                <c:pt idx="0">
                  <c:v>4.0999999999999996</c:v>
                </c:pt>
                <c:pt idx="1">
                  <c:v>1.8</c:v>
                </c:pt>
                <c:pt idx="2">
                  <c:v>1.3</c:v>
                </c:pt>
                <c:pt idx="3">
                  <c:v>2.4</c:v>
                </c:pt>
                <c:pt idx="4">
                  <c:v>1.3</c:v>
                </c:pt>
              </c:numCache>
            </c:numRef>
          </c:val>
        </c:ser>
        <c:ser>
          <c:idx val="1"/>
          <c:order val="1"/>
          <c:tx>
            <c:strRef>
              <c:f>'[Graphique dans a_ résultats ENA_2011_synthèse_sans_régions_version 15_19_novembre.doc 2]Feuil1'!$C$1</c:f>
              <c:strCache>
                <c:ptCount val="1"/>
                <c:pt idx="0">
                  <c:v>Retard de croissance</c:v>
                </c:pt>
              </c:strCache>
            </c:strRef>
          </c:tx>
          <c:spPr>
            <a:ln>
              <a:noFill/>
            </a:ln>
          </c:spPr>
          <c:trendline>
            <c:spPr>
              <a:ln>
                <a:solidFill>
                  <a:srgbClr val="C00000"/>
                </a:solidFill>
              </a:ln>
            </c:spPr>
            <c:trendlineType val="linear"/>
          </c:trendline>
          <c:cat>
            <c:strRef>
              <c:f>'[Graphique dans a_ résultats ENA_2011_synthèse_sans_régions_version 15_19_novembre.doc 2]Feuil1'!$A$2:$A$6</c:f>
              <c:strCache>
                <c:ptCount val="5"/>
                <c:pt idx="0">
                  <c:v>Sans niveau</c:v>
                </c:pt>
                <c:pt idx="1">
                  <c:v>Primaire </c:v>
                </c:pt>
                <c:pt idx="2">
                  <c:v>Collège</c:v>
                </c:pt>
                <c:pt idx="3">
                  <c:v>Lycée</c:v>
                </c:pt>
                <c:pt idx="4">
                  <c:v>Supérieur</c:v>
                </c:pt>
              </c:strCache>
            </c:strRef>
          </c:cat>
          <c:val>
            <c:numRef>
              <c:f>'[Graphique dans a_ résultats ENA_2011_synthèse_sans_régions_version 15_19_novembre.doc 2]Feuil1'!$C$2:$C$6</c:f>
              <c:numCache>
                <c:formatCode>General</c:formatCode>
                <c:ptCount val="5"/>
                <c:pt idx="0">
                  <c:v>21</c:v>
                </c:pt>
                <c:pt idx="1">
                  <c:v>13.2</c:v>
                </c:pt>
                <c:pt idx="2">
                  <c:v>9.3000000000000007</c:v>
                </c:pt>
                <c:pt idx="3">
                  <c:v>9.5</c:v>
                </c:pt>
                <c:pt idx="4">
                  <c:v>8.5</c:v>
                </c:pt>
              </c:numCache>
            </c:numRef>
          </c:val>
        </c:ser>
        <c:ser>
          <c:idx val="2"/>
          <c:order val="2"/>
          <c:tx>
            <c:strRef>
              <c:f>'[Graphique dans a_ résultats ENA_2011_synthèse_sans_régions_version 15_19_novembre.doc 2]Feuil1'!$D$1</c:f>
              <c:strCache>
                <c:ptCount val="1"/>
                <c:pt idx="0">
                  <c:v>emaciation</c:v>
                </c:pt>
              </c:strCache>
            </c:strRef>
          </c:tx>
          <c:spPr>
            <a:ln>
              <a:noFill/>
            </a:ln>
          </c:spPr>
          <c:marker>
            <c:symbol val="triangle"/>
            <c:size val="9"/>
            <c:spPr>
              <a:solidFill>
                <a:srgbClr val="002060"/>
              </a:solidFill>
            </c:spPr>
          </c:marker>
          <c:cat>
            <c:strRef>
              <c:f>'[Graphique dans a_ résultats ENA_2011_synthèse_sans_régions_version 15_19_novembre.doc 2]Feuil1'!$A$2:$A$6</c:f>
              <c:strCache>
                <c:ptCount val="5"/>
                <c:pt idx="0">
                  <c:v>Sans niveau</c:v>
                </c:pt>
                <c:pt idx="1">
                  <c:v>Primaire </c:v>
                </c:pt>
                <c:pt idx="2">
                  <c:v>Collège</c:v>
                </c:pt>
                <c:pt idx="3">
                  <c:v>Lycée</c:v>
                </c:pt>
                <c:pt idx="4">
                  <c:v>Supérieur</c:v>
                </c:pt>
              </c:strCache>
            </c:strRef>
          </c:cat>
          <c:val>
            <c:numRef>
              <c:f>'[Graphique dans a_ résultats ENA_2011_synthèse_sans_régions_version 15_19_novembre.doc 2]Feuil1'!$D$2:$D$6</c:f>
              <c:numCache>
                <c:formatCode>General</c:formatCode>
                <c:ptCount val="5"/>
                <c:pt idx="0">
                  <c:v>2.8</c:v>
                </c:pt>
                <c:pt idx="1">
                  <c:v>2.6</c:v>
                </c:pt>
                <c:pt idx="2">
                  <c:v>4.3</c:v>
                </c:pt>
                <c:pt idx="3">
                  <c:v>4.3</c:v>
                </c:pt>
                <c:pt idx="4">
                  <c:v>1</c:v>
                </c:pt>
              </c:numCache>
            </c:numRef>
          </c:val>
        </c:ser>
        <c:marker val="1"/>
        <c:axId val="91412352"/>
        <c:axId val="91426816"/>
      </c:lineChart>
      <c:catAx>
        <c:axId val="91412352"/>
        <c:scaling>
          <c:orientation val="minMax"/>
        </c:scaling>
        <c:axPos val="b"/>
        <c:numFmt formatCode="General" sourceLinked="1"/>
        <c:majorTickMark val="cross"/>
        <c:tickLblPos val="nextTo"/>
        <c:txPr>
          <a:bodyPr/>
          <a:lstStyle/>
          <a:p>
            <a:pPr>
              <a:defRPr sz="1000" b="1">
                <a:latin typeface="Arial" pitchFamily="34" charset="0"/>
                <a:cs typeface="Arial" pitchFamily="34" charset="0"/>
              </a:defRPr>
            </a:pPr>
            <a:endParaRPr lang="fr-FR"/>
          </a:p>
        </c:txPr>
        <c:crossAx val="91426816"/>
        <c:crosses val="autoZero"/>
        <c:auto val="1"/>
        <c:lblAlgn val="ctr"/>
        <c:lblOffset val="100"/>
      </c:catAx>
      <c:valAx>
        <c:axId val="91426816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Footlight MT Light"/>
                    <a:ea typeface="Footlight MT Light"/>
                    <a:cs typeface="Footlight MT Light"/>
                  </a:defRPr>
                </a:pPr>
                <a:r>
                  <a:rPr lang="fr-FR"/>
                  <a:t>Indicateur ( %)</a:t>
                </a:r>
              </a:p>
            </c:rich>
          </c:tx>
          <c:layout>
            <c:manualLayout>
              <c:xMode val="edge"/>
              <c:yMode val="edge"/>
              <c:x val="0.13046160896554587"/>
              <c:y val="0.35066967357235707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fr-FR"/>
          </a:p>
        </c:txPr>
        <c:crossAx val="91412352"/>
        <c:crosses val="autoZero"/>
        <c:crossBetween val="between"/>
      </c:valAx>
    </c:plotArea>
    <c:legend>
      <c:legendPos val="t"/>
      <c:legendEntry>
        <c:idx val="3"/>
        <c:delete val="1"/>
      </c:legendEntry>
      <c:layout>
        <c:manualLayout>
          <c:xMode val="edge"/>
          <c:yMode val="edge"/>
          <c:x val="0.47852866566024288"/>
          <c:y val="0.2469826465866525"/>
          <c:w val="0.48553292553550692"/>
          <c:h val="0.21195245011849265"/>
        </c:manualLayout>
      </c:layout>
      <c:txPr>
        <a:bodyPr/>
        <a:lstStyle/>
        <a:p>
          <a:pPr>
            <a:defRPr b="1">
              <a:latin typeface="Arial" pitchFamily="34" charset="0"/>
              <a:cs typeface="Arial" pitchFamily="34" charset="0"/>
            </a:defRPr>
          </a:pPr>
          <a:endParaRPr lang="fr-FR"/>
        </a:p>
      </c:txPr>
    </c:legend>
    <c:plotVisOnly val="1"/>
    <c:dispBlanksAs val="gap"/>
  </c:chart>
  <c:spPr>
    <a:ln>
      <a:solidFill>
        <a:srgbClr val="FF0000"/>
      </a:solidFill>
    </a:ln>
  </c:sp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>
                <a:latin typeface="Arial" pitchFamily="34" charset="0"/>
                <a:cs typeface="Arial" pitchFamily="34" charset="0"/>
              </a:defRPr>
            </a:pP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Incidence 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du retard de </a:t>
            </a:r>
            <a:r>
              <a:rPr lang="en-US" sz="1200" b="1" dirty="0" err="1">
                <a:latin typeface="Arial" pitchFamily="34" charset="0"/>
                <a:cs typeface="Arial" pitchFamily="34" charset="0"/>
              </a:rPr>
              <a:t>croissance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 en </a:t>
            </a:r>
            <a:r>
              <a:rPr lang="en-US" sz="1200" b="1" dirty="0" err="1">
                <a:latin typeface="Arial" pitchFamily="34" charset="0"/>
                <a:cs typeface="Arial" pitchFamily="34" charset="0"/>
              </a:rPr>
              <a:t>fonction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 de la </a:t>
            </a:r>
            <a:r>
              <a:rPr lang="en-US" sz="1200" b="1" dirty="0" err="1">
                <a:latin typeface="Arial" pitchFamily="34" charset="0"/>
                <a:cs typeface="Arial" pitchFamily="34" charset="0"/>
              </a:rPr>
              <a:t>consommation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 par habitant et par </a:t>
            </a:r>
            <a:r>
              <a:rPr lang="en-US" sz="1200" b="1" dirty="0" err="1">
                <a:latin typeface="Arial" pitchFamily="34" charset="0"/>
                <a:cs typeface="Arial" pitchFamily="34" charset="0"/>
              </a:rPr>
              <a:t>région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.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0.11957107364367812"/>
          <c:y val="0.18473892221640933"/>
          <c:w val="0.83344321353518647"/>
          <c:h val="0.64745306595403151"/>
        </c:manualLayout>
      </c:layout>
      <c:scatterChart>
        <c:scatterStyle val="lineMarker"/>
        <c:ser>
          <c:idx val="0"/>
          <c:order val="0"/>
          <c:tx>
            <c:strRef>
              <c:f>'[Graphique dans a_ résultats ENA_2011_synthèse_sans_régions_version 15_19_novembre.doc]Feuil1'!$B$1</c:f>
              <c:strCache>
                <c:ptCount val="1"/>
                <c:pt idx="0">
                  <c:v>Retard de croissance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Dokkala-Abda</a:t>
                    </a:r>
                  </a:p>
                </c:rich>
              </c:tx>
              <c:spPr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Gharb -Chrarda-beni Hssen</a:t>
                    </a:r>
                  </a:p>
                </c:rich>
              </c:tx>
              <c:spPr/>
            </c:dLbl>
            <c:dLbl>
              <c:idx val="2"/>
              <c:layout>
                <c:manualLayout>
                  <c:x val="-7.8125000000000028E-2"/>
                  <c:y val="-5.7813436388885996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Taza-Al Hoceima-Taounate</a:t>
                    </a:r>
                  </a:p>
                </c:rich>
              </c:tx>
              <c:spPr/>
              <c:dLblPos val="r"/>
            </c:dLbl>
            <c:dLbl>
              <c:idx val="1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Régions du sud</a:t>
                    </a:r>
                  </a:p>
                </c:rich>
              </c:tx>
              <c:spPr/>
            </c:dLbl>
            <c:dLbl>
              <c:idx val="11"/>
              <c:layout>
                <c:manualLayout>
                  <c:x val="-0.22105187960375719"/>
                  <c:y val="1.5728789377537671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Grand Casablanca</a:t>
                    </a:r>
                  </a:p>
                </c:rich>
              </c:tx>
              <c:spPr/>
              <c:dLblPos val="r"/>
            </c:dLbl>
            <c:dLbl>
              <c:idx val="12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Tanger-Tétoun</a:t>
                    </a:r>
                  </a:p>
                </c:rich>
              </c:tx>
              <c:spPr/>
            </c:dLbl>
            <c:dLbl>
              <c:idx val="13"/>
              <c:layout>
                <c:manualLayout>
                  <c:x val="-3.9377647139074698E-2"/>
                  <c:y val="6.5640473320236412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Rabat</a:t>
                    </a:r>
                    <a:r>
                      <a:rPr lang="en-US" baseline="0"/>
                      <a:t> -Salé-Zemmour-Zaër</a:t>
                    </a:r>
                    <a:endParaRPr lang="en-US"/>
                  </a:p>
                </c:rich>
              </c:tx>
              <c:spPr/>
              <c:dLblPos val="r"/>
            </c:dLbl>
            <c:delete val="1"/>
          </c:dLbls>
          <c:trendline>
            <c:spPr>
              <a:ln w="19050">
                <a:solidFill>
                  <a:srgbClr val="002060"/>
                </a:solidFill>
              </a:ln>
            </c:spPr>
            <c:trendlineType val="linear"/>
          </c:trendline>
          <c:trendline>
            <c:trendlineType val="linear"/>
          </c:trendline>
          <c:trendline>
            <c:trendlineType val="linear"/>
          </c:trendline>
          <c:xVal>
            <c:numRef>
              <c:f>'[Graphique dans a_ résultats ENA_2011_synthèse_sans_régions_version 15_19_novembre.doc]Feuil1'!$A$2:$A$15</c:f>
              <c:numCache>
                <c:formatCode>General</c:formatCode>
                <c:ptCount val="14"/>
                <c:pt idx="0">
                  <c:v>9175</c:v>
                </c:pt>
                <c:pt idx="1">
                  <c:v>10673</c:v>
                </c:pt>
                <c:pt idx="2">
                  <c:v>10719</c:v>
                </c:pt>
                <c:pt idx="3">
                  <c:v>11094</c:v>
                </c:pt>
                <c:pt idx="4">
                  <c:v>11914</c:v>
                </c:pt>
                <c:pt idx="5">
                  <c:v>12132</c:v>
                </c:pt>
                <c:pt idx="6">
                  <c:v>13244</c:v>
                </c:pt>
                <c:pt idx="7">
                  <c:v>13928</c:v>
                </c:pt>
                <c:pt idx="8">
                  <c:v>13979</c:v>
                </c:pt>
                <c:pt idx="9">
                  <c:v>16445</c:v>
                </c:pt>
                <c:pt idx="10">
                  <c:v>17279</c:v>
                </c:pt>
                <c:pt idx="11">
                  <c:v>18716</c:v>
                </c:pt>
                <c:pt idx="12">
                  <c:v>18718</c:v>
                </c:pt>
                <c:pt idx="13">
                  <c:v>18718</c:v>
                </c:pt>
              </c:numCache>
            </c:numRef>
          </c:xVal>
          <c:yVal>
            <c:numRef>
              <c:f>'[Graphique dans a_ résultats ENA_2011_synthèse_sans_régions_version 15_19_novembre.doc]Feuil1'!$B$2:$B$15</c:f>
              <c:numCache>
                <c:formatCode>General</c:formatCode>
                <c:ptCount val="14"/>
                <c:pt idx="0">
                  <c:v>24.6</c:v>
                </c:pt>
                <c:pt idx="1">
                  <c:v>28.9</c:v>
                </c:pt>
                <c:pt idx="2">
                  <c:v>17.600000000000001</c:v>
                </c:pt>
                <c:pt idx="3">
                  <c:v>17</c:v>
                </c:pt>
                <c:pt idx="4">
                  <c:v>13.5</c:v>
                </c:pt>
                <c:pt idx="5">
                  <c:v>15.8</c:v>
                </c:pt>
                <c:pt idx="6">
                  <c:v>20.100000000000001</c:v>
                </c:pt>
                <c:pt idx="7">
                  <c:v>12.7</c:v>
                </c:pt>
                <c:pt idx="8">
                  <c:v>17.2</c:v>
                </c:pt>
                <c:pt idx="9">
                  <c:v>20.2</c:v>
                </c:pt>
                <c:pt idx="10">
                  <c:v>10.7</c:v>
                </c:pt>
                <c:pt idx="11">
                  <c:v>10.8</c:v>
                </c:pt>
                <c:pt idx="12">
                  <c:v>18.7</c:v>
                </c:pt>
                <c:pt idx="13">
                  <c:v>8.5</c:v>
                </c:pt>
              </c:numCache>
            </c:numRef>
          </c:yVal>
        </c:ser>
        <c:axId val="91721088"/>
        <c:axId val="91620864"/>
      </c:scatterChart>
      <c:valAx>
        <c:axId val="91721088"/>
        <c:scaling>
          <c:orientation val="minMax"/>
          <c:max val="20000"/>
          <c:min val="10000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fr-FR"/>
                  <a:t>Consommation par habitant en DH</a:t>
                </a:r>
              </a:p>
            </c:rich>
          </c:tx>
          <c:layout>
            <c:manualLayout>
              <c:xMode val="edge"/>
              <c:yMode val="edge"/>
              <c:x val="0.42004192730726692"/>
              <c:y val="0.92564873011051763"/>
            </c:manualLayout>
          </c:layout>
        </c:title>
        <c:numFmt formatCode="General" sourceLinked="1"/>
        <c:tickLblPos val="nextTo"/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91620864"/>
        <c:crosses val="autoZero"/>
        <c:crossBetween val="midCat"/>
      </c:valAx>
      <c:valAx>
        <c:axId val="9162086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fr-FR"/>
                  <a:t>Retard de croissance en %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 b="1">
                <a:latin typeface="Arial" pitchFamily="34" charset="0"/>
                <a:cs typeface="Arial" pitchFamily="34" charset="0"/>
              </a:defRPr>
            </a:pPr>
            <a:endParaRPr lang="fr-FR"/>
          </a:p>
        </c:txPr>
        <c:crossAx val="91721088"/>
        <c:crosses val="autoZero"/>
        <c:crossBetween val="midCat"/>
      </c:valAx>
    </c:plotArea>
    <c:plotVisOnly val="1"/>
    <c:dispBlanksAs val="gap"/>
  </c:chart>
  <c:spPr>
    <a:ln>
      <a:solidFill>
        <a:srgbClr val="FF0000"/>
      </a:solidFill>
    </a:ln>
  </c:spPr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B550AD0-15BC-4840-B48B-EAE5601D582E}" type="datetimeFigureOut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C4EBA39-08AF-4F17-8116-541D576B081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5CEF4BB-DDB9-4DAF-B9AE-F71EE9514C73}" type="datetimeFigureOut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B912412-E3E6-4491-AD0A-49A154A476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011142B-131D-4C63-843F-B1B2C91E337F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A8ADFD-1DBE-4EAC-B7D4-972400E70E6B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" name="Picture 3" descr="contenu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fr-FR" sz="1400" b="1">
                  <a:latin typeface="Century Gothic" pitchFamily="34" charset="0"/>
                </a:rPr>
                <a:t>www.hcp.ma</a:t>
              </a:r>
            </a:p>
          </p:txBody>
        </p:sp>
      </p:grp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419475" y="6453188"/>
            <a:ext cx="1873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 b="1">
                <a:solidFill>
                  <a:srgbClr val="F18E00"/>
                </a:solidFill>
              </a:defRPr>
            </a:lvl1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r" rtl="1">
              <a:defRPr/>
            </a:lvl1pPr>
          </a:lstStyle>
          <a:p>
            <a:pPr>
              <a:defRPr/>
            </a:pPr>
            <a:fld id="{238C3C62-BF53-4D60-A5D3-D5BA8593A50A}" type="datetimeFigureOut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37475" y="6513513"/>
            <a:ext cx="1385888" cy="3190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0A751-7116-4C13-BA20-1BAD12812EE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DBF4C-C01F-4B23-A837-ED2151AFBB99}" type="datetimeFigureOut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8147ED-922C-4F89-BBDB-8585D16E2EA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AD55E-5CE8-47D2-A2F1-AFAA97479ADC}" type="datetimeFigureOut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C5F41-8C95-49F6-92A0-501471A055D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EF489-1EA0-4C04-B9A7-AB984A08DFD5}" type="datetimeFigureOut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35CE4-B1F4-4852-8C15-88483DDB268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B4B30-054E-4162-81C5-44C7BAAD6C6D}" type="datetimeFigureOut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05AA0-7677-492F-BB05-27E82C5F41C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15400-C7F4-467A-A723-2C4B0BDA48BD}" type="datetimeFigureOut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F0526-5788-4406-BAC5-BF5A104D519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r>
              <a:rPr lang="fr-FR" noProof="0" smtClean="0"/>
              <a:t>Cliquez sur l'icône pour ajouter un graphique</a:t>
            </a:r>
            <a:endParaRPr lang="fr-FR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44C24-7A81-4726-A61E-383700E52186}" type="datetimeFigureOut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AA29E-EB7D-4EBA-9D2B-95B2EC9B579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r>
              <a:rPr lang="fr-FR" noProof="0" smtClean="0"/>
              <a:t>Cliquez sur l'icône pour ajouter un tableau</a:t>
            </a:r>
            <a:endParaRPr lang="fr-FR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D4885-7910-4C21-87EA-A09D43ADBE10}" type="datetimeFigureOut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8C4F9-56E5-4764-8CC1-24ACF21A0BD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6B047-130E-4632-BC45-049AD98B0E42}" type="datetimeFigureOut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2FD11-7ACD-44D7-8AEB-EAAD7A1CE95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902CA-9F6B-44E0-A6A2-67862128C3F9}" type="datetimeFigureOut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09D22-8A86-4672-841B-83DD8E16F95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BCD88-99D8-490A-9CA3-EAEC18A78E86}" type="datetimeFigureOut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7CDF1-7016-4A23-8D98-63BB0F852A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47DD2-FFBD-4490-A27B-3B6FC12FC23E}" type="datetimeFigureOut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7FB3D-6291-47CD-9697-374E3C88912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C9A6E-BA20-4172-B1D7-F27572698F04}" type="datetimeFigureOut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57896-4632-4086-AEA6-3B4D3CF477A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A0E31-2CE2-44E7-9905-2837795A3D38}" type="datetimeFigureOut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50AA3-E5A7-4E86-9B87-616D05B64EA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FE0AD-677C-42DC-8069-B1886EF4DC2B}" type="datetimeFigureOut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9C598-B459-4E0D-AE48-A71A8010899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534C6-E992-4A91-AF1A-EC51631ECE85}" type="datetimeFigureOut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04FCA-5507-4660-B991-4CD5E7B83FB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7175" name="Picture 3" descr="contenu"/>
            <p:cNvPicPr>
              <a:picLocks noChangeAspect="1" noChangeArrowheads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523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fr-FR" sz="1400" b="1">
                  <a:latin typeface="Century Gothic" pitchFamily="34" charset="0"/>
                </a:rPr>
                <a:t>www.hcp.ma</a:t>
              </a:r>
            </a:p>
          </p:txBody>
        </p:sp>
      </p:grpSp>
      <p:sp>
        <p:nvSpPr>
          <p:cNvPr id="717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765175"/>
            <a:ext cx="698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13513"/>
            <a:ext cx="10969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 b="1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277A2F24-FA24-4446-9D15-811C60C723B9}" type="datetimeFigureOut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9524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1E0BDAEB-986D-4F9B-91B4-6E7C56C715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3" r:id="rId1"/>
    <p:sldLayoutId id="2147484098" r:id="rId2"/>
    <p:sldLayoutId id="2147484099" r:id="rId3"/>
    <p:sldLayoutId id="2147484100" r:id="rId4"/>
    <p:sldLayoutId id="2147484101" r:id="rId5"/>
    <p:sldLayoutId id="2147484102" r:id="rId6"/>
    <p:sldLayoutId id="2147484103" r:id="rId7"/>
    <p:sldLayoutId id="2147484104" r:id="rId8"/>
    <p:sldLayoutId id="2147484105" r:id="rId9"/>
    <p:sldLayoutId id="2147484106" r:id="rId10"/>
    <p:sldLayoutId id="2147484107" r:id="rId11"/>
    <p:sldLayoutId id="2147484108" r:id="rId12"/>
    <p:sldLayoutId id="2147484109" r:id="rId13"/>
    <p:sldLayoutId id="2147484110" r:id="rId14"/>
    <p:sldLayoutId id="2147484111" r:id="rId15"/>
    <p:sldLayoutId id="2147484112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B003B"/>
        </a:buClr>
        <a:buSzPct val="120000"/>
        <a:buBlip>
          <a:blip r:embed="rId19"/>
        </a:buBlip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18E00"/>
        </a:buClr>
        <a:buSzPct val="120000"/>
        <a:buFont typeface="Arial" charset="0"/>
        <a:buBlip>
          <a:blip r:embed="rId20"/>
        </a:buBlip>
        <a:defRPr sz="20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120000"/>
        <a:buBlip>
          <a:blip r:embed="rId21"/>
        </a:buBlip>
        <a:defRPr sz="16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Office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Feuille_Microsoft_Office_Excel_97-20034.xls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aphique_Microsoft_Office_Excel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Graphique_Microsoft_Office_Excel6.xls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aphique_Microsoft_Office_Excel7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Graphique_Microsoft_Office_Excel8.xls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aphique_Microsoft_Office_Excel9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aphique_Microsoft_Office_Excel10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Office_Excel_97-20031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Office_Excel_97-20031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ctrTitle"/>
          </p:nvPr>
        </p:nvSpPr>
        <p:spPr>
          <a:xfrm>
            <a:off x="571500" y="2643188"/>
            <a:ext cx="7772400" cy="1470025"/>
          </a:xfrm>
        </p:spPr>
        <p:txBody>
          <a:bodyPr/>
          <a:lstStyle/>
          <a:p>
            <a:pPr eaLnBrk="1" hangingPunct="1"/>
            <a:r>
              <a:rPr lang="fr-FR" sz="3200" smtClean="0">
                <a:solidFill>
                  <a:srgbClr val="002060"/>
                </a:solidFill>
                <a:latin typeface="Arial" charset="0"/>
                <a:cs typeface="Arial" charset="0"/>
              </a:rPr>
              <a:t>Principaux résultats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 bwMode="auto">
          <a:xfrm>
            <a:off x="857250" y="500063"/>
            <a:ext cx="77724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fr-FR" sz="3200" b="1" kern="0" dirty="0">
                <a:solidFill>
                  <a:srgbClr val="002060"/>
                </a:solidFill>
                <a:ea typeface="+mj-ea"/>
              </a:rPr>
              <a:t>Enquête Nationale Anthropométrique</a:t>
            </a:r>
          </a:p>
          <a:p>
            <a:pPr algn="ctr">
              <a:defRPr/>
            </a:pPr>
            <a:r>
              <a:rPr lang="fr-FR" sz="3200" b="1" kern="0" dirty="0">
                <a:solidFill>
                  <a:srgbClr val="002060"/>
                </a:solidFill>
                <a:ea typeface="+mj-ea"/>
              </a:rPr>
              <a:t>ENA 2011</a:t>
            </a:r>
            <a:endParaRPr lang="fr-FR" sz="1900" b="1" kern="0" dirty="0">
              <a:solidFill>
                <a:srgbClr val="002060"/>
              </a:solidFill>
              <a:ea typeface="+mj-ea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 bwMode="auto">
          <a:xfrm>
            <a:off x="3643313" y="4857750"/>
            <a:ext cx="4429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20000"/>
              </a:spcBef>
              <a:buClr>
                <a:srgbClr val="7B003B"/>
              </a:buClr>
              <a:buSzPct val="120000"/>
              <a:defRPr/>
            </a:pPr>
            <a:endParaRPr lang="fr-FR" sz="2000" b="1" kern="0" dirty="0">
              <a:solidFill>
                <a:srgbClr val="002060"/>
              </a:solidFill>
              <a:latin typeface="+mn-lt"/>
              <a:cs typeface="+mn-cs"/>
            </a:endParaRPr>
          </a:p>
          <a:p>
            <a:pPr algn="r">
              <a:spcBef>
                <a:spcPct val="20000"/>
              </a:spcBef>
              <a:buClr>
                <a:srgbClr val="7B003B"/>
              </a:buClr>
              <a:buSzPct val="120000"/>
              <a:defRPr/>
            </a:pPr>
            <a:r>
              <a:rPr lang="fr-FR" sz="2000" b="1" kern="0" dirty="0">
                <a:solidFill>
                  <a:srgbClr val="002060"/>
                </a:solidFill>
                <a:latin typeface="+mn-lt"/>
                <a:cs typeface="+mn-cs"/>
              </a:rPr>
              <a:t>Rabat le 20/11/2012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b="1" smtClean="0">
              <a:solidFill>
                <a:srgbClr val="0070C0"/>
              </a:solidFill>
            </a:endParaRPr>
          </a:p>
          <a:p>
            <a:pPr>
              <a:buFontTx/>
              <a:buNone/>
            </a:pPr>
            <a:endParaRPr lang="fr-FR" b="1" smtClean="0">
              <a:solidFill>
                <a:srgbClr val="0070C0"/>
              </a:solidFill>
            </a:endParaRPr>
          </a:p>
          <a:p>
            <a:pPr>
              <a:buFontTx/>
              <a:buNone/>
            </a:pPr>
            <a:endParaRPr lang="fr-FR" b="1" smtClean="0">
              <a:solidFill>
                <a:srgbClr val="0070C0"/>
              </a:solidFill>
            </a:endParaRPr>
          </a:p>
          <a:p>
            <a:pPr>
              <a:buFontTx/>
              <a:buNone/>
            </a:pPr>
            <a:endParaRPr lang="fr-FR" b="1" smtClean="0">
              <a:solidFill>
                <a:srgbClr val="0070C0"/>
              </a:solidFill>
            </a:endParaRPr>
          </a:p>
          <a:p>
            <a:pPr>
              <a:buFontTx/>
              <a:buNone/>
            </a:pPr>
            <a:endParaRPr lang="fr-FR" b="1" smtClean="0">
              <a:solidFill>
                <a:srgbClr val="0070C0"/>
              </a:solidFill>
            </a:endParaRPr>
          </a:p>
          <a:p>
            <a:pPr algn="r">
              <a:buFontTx/>
              <a:buNone/>
            </a:pPr>
            <a:r>
              <a:rPr lang="fr-FR" b="1" smtClean="0">
                <a:solidFill>
                  <a:srgbClr val="0070C0"/>
                </a:solidFill>
              </a:rPr>
              <a:t>Déterminants de la santé </a:t>
            </a:r>
          </a:p>
          <a:p>
            <a:pPr algn="r">
              <a:buFontTx/>
              <a:buNone/>
            </a:pPr>
            <a:r>
              <a:rPr lang="fr-FR" b="1" smtClean="0">
                <a:solidFill>
                  <a:srgbClr val="0070C0"/>
                </a:solidFill>
              </a:rPr>
              <a:t>nutrition des enfants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>
          <a:xfrm>
            <a:off x="611188" y="765175"/>
            <a:ext cx="8064500" cy="1143000"/>
          </a:xfrm>
        </p:spPr>
        <p:txBody>
          <a:bodyPr/>
          <a:lstStyle/>
          <a:p>
            <a:pPr algn="l"/>
            <a:r>
              <a:rPr lang="fr-FR" sz="1600" smtClean="0">
                <a:latin typeface="Albertus MT Lt" pitchFamily="34" charset="0"/>
              </a:rPr>
              <a:t>L’incidence des pathologies, en particulier le retard de croissance, est nettement corrélée au niveau scolaire de la mère et à l’accès à l’eau potable du réseau</a:t>
            </a:r>
          </a:p>
        </p:txBody>
      </p:sp>
      <p:graphicFrame>
        <p:nvGraphicFramePr>
          <p:cNvPr id="4" name="Graphique 3"/>
          <p:cNvGraphicFramePr>
            <a:graphicFrameLocks noGrp="1"/>
          </p:cNvGraphicFramePr>
          <p:nvPr/>
        </p:nvGraphicFramePr>
        <p:xfrm>
          <a:off x="827584" y="1772816"/>
          <a:ext cx="734481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re 1"/>
          <p:cNvSpPr>
            <a:spLocks noGrp="1"/>
          </p:cNvSpPr>
          <p:nvPr>
            <p:ph type="title"/>
          </p:nvPr>
        </p:nvSpPr>
        <p:spPr>
          <a:xfrm>
            <a:off x="539750" y="714375"/>
            <a:ext cx="7848600" cy="806450"/>
          </a:xfrm>
        </p:spPr>
        <p:txBody>
          <a:bodyPr/>
          <a:lstStyle/>
          <a:p>
            <a:pPr algn="l"/>
            <a:r>
              <a:rPr lang="fr-FR" sz="1600" smtClean="0">
                <a:latin typeface="Albertus MT Lt" pitchFamily="34" charset="0"/>
              </a:rPr>
              <a:t>Accès à l’eau potable</a:t>
            </a:r>
            <a:br>
              <a:rPr lang="fr-FR" sz="1600" smtClean="0">
                <a:latin typeface="Albertus MT Lt" pitchFamily="34" charset="0"/>
              </a:rPr>
            </a:br>
            <a:r>
              <a:rPr lang="fr-FR" sz="1600" smtClean="0">
                <a:latin typeface="Albertus MT Lt" pitchFamily="34" charset="0"/>
              </a:rPr>
              <a:t>Les pathologies d’origine nutritionnelle sont presque deux fois plus répandues parmi les enfants privés d’eau potable du réseau. </a:t>
            </a:r>
          </a:p>
        </p:txBody>
      </p:sp>
      <p:graphicFrame>
        <p:nvGraphicFramePr>
          <p:cNvPr id="2050" name="Graphique 2"/>
          <p:cNvGraphicFramePr>
            <a:graphicFrameLocks/>
          </p:cNvGraphicFramePr>
          <p:nvPr/>
        </p:nvGraphicFramePr>
        <p:xfrm>
          <a:off x="500063" y="1928813"/>
          <a:ext cx="7929562" cy="4002087"/>
        </p:xfrm>
        <a:graphic>
          <a:graphicData uri="http://schemas.openxmlformats.org/presentationml/2006/ole">
            <p:oleObj spid="_x0000_s2050" r:id="rId3" imgW="7931583" imgH="4005419" progId="Excel.Sheet.8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/>
          <p:cNvSpPr>
            <a:spLocks noGrp="1"/>
          </p:cNvSpPr>
          <p:nvPr>
            <p:ph type="title"/>
          </p:nvPr>
        </p:nvSpPr>
        <p:spPr>
          <a:xfrm>
            <a:off x="1714500" y="3857625"/>
            <a:ext cx="6985000" cy="1143000"/>
          </a:xfrm>
        </p:spPr>
        <p:txBody>
          <a:bodyPr/>
          <a:lstStyle/>
          <a:p>
            <a:pPr algn="r"/>
            <a:r>
              <a:rPr lang="fr-FR" sz="1800" smtClean="0">
                <a:solidFill>
                  <a:srgbClr val="0070C0"/>
                </a:solidFill>
                <a:latin typeface="Albertus MT Lt" pitchFamily="34" charset="0"/>
              </a:rPr>
              <a:t>Santé-nutrition des adultes (20 ans et plus)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>
          <a:xfrm>
            <a:off x="1214438" y="785813"/>
            <a:ext cx="6985000" cy="1143000"/>
          </a:xfrm>
        </p:spPr>
        <p:txBody>
          <a:bodyPr/>
          <a:lstStyle/>
          <a:p>
            <a:r>
              <a:rPr lang="fr-FR" sz="1800" smtClean="0">
                <a:solidFill>
                  <a:srgbClr val="0070C0"/>
                </a:solidFill>
                <a:latin typeface="Albertus MT Lt" pitchFamily="34" charset="0"/>
              </a:rPr>
              <a:t>Indicateurs</a:t>
            </a:r>
          </a:p>
        </p:txBody>
      </p:sp>
      <p:sp>
        <p:nvSpPr>
          <p:cNvPr id="2048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Blip>
                <a:blip r:embed="rId2"/>
              </a:buBlip>
            </a:pPr>
            <a:r>
              <a:rPr lang="fr-FR" sz="1600" b="1" smtClean="0">
                <a:solidFill>
                  <a:srgbClr val="00B0F0"/>
                </a:solidFill>
              </a:rPr>
              <a:t>L’OMS fonde le diagnostic de la malnutrition chez les adultes sur l’indice de Quételet (=  poids de l’individu en Kg / la taille en m au carré) ou indice de masse corporelle (IMC).</a:t>
            </a:r>
          </a:p>
          <a:p>
            <a:pPr>
              <a:buFontTx/>
              <a:buBlip>
                <a:blip r:embed="rId2"/>
              </a:buBlip>
            </a:pPr>
            <a:endParaRPr lang="fr-FR" sz="1600" b="1" smtClean="0">
              <a:solidFill>
                <a:srgbClr val="00B0F0"/>
              </a:solidFill>
            </a:endParaRPr>
          </a:p>
          <a:p>
            <a:pPr>
              <a:buFontTx/>
              <a:buBlip>
                <a:blip r:embed="rId2"/>
              </a:buBlip>
            </a:pPr>
            <a:r>
              <a:rPr lang="fr-FR" sz="1600" b="1" smtClean="0">
                <a:solidFill>
                  <a:srgbClr val="00B0F0"/>
                </a:solidFill>
              </a:rPr>
              <a:t>Le statut nutritionnel d’une personne est déterminé, d’après l’OMS, selon des seuils l’indice de Quételet: </a:t>
            </a:r>
          </a:p>
          <a:p>
            <a:pPr>
              <a:buFontTx/>
              <a:buNone/>
            </a:pPr>
            <a:endParaRPr lang="fr-FR" sz="1600" b="1" smtClean="0">
              <a:solidFill>
                <a:srgbClr val="00B0F0"/>
              </a:solidFill>
            </a:endParaRPr>
          </a:p>
          <a:p>
            <a:pPr lvl="1"/>
            <a:r>
              <a:rPr lang="fr-FR" sz="1600" b="1" smtClean="0">
                <a:solidFill>
                  <a:srgbClr val="00B0F0"/>
                </a:solidFill>
              </a:rPr>
              <a:t>la maigreur :  IMC inférieur à 18.49 ; </a:t>
            </a:r>
          </a:p>
          <a:p>
            <a:pPr lvl="1"/>
            <a:r>
              <a:rPr lang="fr-FR" sz="1600" b="1" smtClean="0">
                <a:solidFill>
                  <a:srgbClr val="00B0F0"/>
                </a:solidFill>
              </a:rPr>
              <a:t>l’état normal : IMC allant de  18.5  à 24.99, </a:t>
            </a:r>
          </a:p>
          <a:p>
            <a:pPr lvl="1"/>
            <a:r>
              <a:rPr lang="fr-FR" sz="1600" b="1" smtClean="0">
                <a:solidFill>
                  <a:srgbClr val="00B0F0"/>
                </a:solidFill>
              </a:rPr>
              <a:t>le surpoids : IMC entre 25 et 29.99 ; </a:t>
            </a:r>
          </a:p>
          <a:p>
            <a:pPr lvl="1"/>
            <a:r>
              <a:rPr lang="fr-FR" sz="1600" b="1" smtClean="0">
                <a:solidFill>
                  <a:srgbClr val="00B0F0"/>
                </a:solidFill>
              </a:rPr>
              <a:t>et l’obésité grave et morbide : IMC supérieur à 30.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fr-FR" smtClean="0"/>
          </a:p>
          <a:p>
            <a:pPr>
              <a:buFontTx/>
              <a:buNone/>
            </a:pPr>
            <a:endParaRPr lang="fr-FR" smtClean="0"/>
          </a:p>
          <a:p>
            <a:pPr>
              <a:buFontTx/>
              <a:buNone/>
            </a:pPr>
            <a:endParaRPr lang="fr-FR" smtClean="0"/>
          </a:p>
          <a:p>
            <a:pPr>
              <a:buFontTx/>
              <a:buNone/>
            </a:pPr>
            <a:endParaRPr lang="fr-FR" smtClean="0"/>
          </a:p>
          <a:p>
            <a:pPr>
              <a:buFontTx/>
              <a:buNone/>
            </a:pPr>
            <a:endParaRPr lang="fr-FR" smtClean="0"/>
          </a:p>
          <a:p>
            <a:pPr>
              <a:buFontTx/>
              <a:buNone/>
            </a:pPr>
            <a:endParaRPr lang="fr-FR" smtClean="0"/>
          </a:p>
          <a:p>
            <a:pPr algn="r">
              <a:buFontTx/>
              <a:buNone/>
            </a:pPr>
            <a:r>
              <a:rPr lang="fr-FR" b="1" smtClean="0">
                <a:solidFill>
                  <a:srgbClr val="0070C0"/>
                </a:solidFill>
                <a:latin typeface="Albertus MT Lt" pitchFamily="34" charset="0"/>
              </a:rPr>
              <a:t>Niveau et tendance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sz="1600" smtClean="0">
                <a:latin typeface="Arial" charset="0"/>
                <a:cs typeface="Arial" charset="0"/>
              </a:rPr>
              <a:t>Parmi les adultes, l’incidence de la maigreur est marginale, celle de l’obésité s’accroit</a:t>
            </a:r>
            <a:endParaRPr lang="fr-FR" sz="1600" smtClean="0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3074" name="Graphique 2"/>
          <p:cNvGraphicFramePr>
            <a:graphicFrameLocks/>
          </p:cNvGraphicFramePr>
          <p:nvPr/>
        </p:nvGraphicFramePr>
        <p:xfrm>
          <a:off x="4429125" y="1857375"/>
          <a:ext cx="3841750" cy="4211638"/>
        </p:xfrm>
        <a:graphic>
          <a:graphicData uri="http://schemas.openxmlformats.org/presentationml/2006/ole">
            <p:oleObj spid="_x0000_s3074" name="Worksheet" r:id="rId3" imgW="3838559" imgH="4210154" progId="Excel.Sheet.8">
              <p:embed/>
            </p:oleObj>
          </a:graphicData>
        </a:graphic>
      </p:graphicFrame>
      <p:graphicFrame>
        <p:nvGraphicFramePr>
          <p:cNvPr id="3075" name="Graphique 5"/>
          <p:cNvGraphicFramePr>
            <a:graphicFrameLocks/>
          </p:cNvGraphicFramePr>
          <p:nvPr/>
        </p:nvGraphicFramePr>
        <p:xfrm>
          <a:off x="214313" y="1857375"/>
          <a:ext cx="3836987" cy="4276725"/>
        </p:xfrm>
        <a:graphic>
          <a:graphicData uri="http://schemas.openxmlformats.org/presentationml/2006/ole">
            <p:oleObj spid="_x0000_s3075" name="Worksheet" r:id="rId4" imgW="3838559" imgH="4019581" progId="Excel.Sheet.8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fr-FR" smtClean="0">
              <a:solidFill>
                <a:srgbClr val="0070C0"/>
              </a:solidFill>
            </a:endParaRPr>
          </a:p>
          <a:p>
            <a:pPr>
              <a:buFontTx/>
              <a:buNone/>
            </a:pPr>
            <a:endParaRPr lang="fr-FR" smtClean="0">
              <a:solidFill>
                <a:srgbClr val="0070C0"/>
              </a:solidFill>
            </a:endParaRPr>
          </a:p>
          <a:p>
            <a:pPr>
              <a:buFontTx/>
              <a:buNone/>
            </a:pPr>
            <a:endParaRPr lang="fr-FR" smtClean="0">
              <a:solidFill>
                <a:srgbClr val="0070C0"/>
              </a:solidFill>
            </a:endParaRPr>
          </a:p>
          <a:p>
            <a:pPr>
              <a:buFontTx/>
              <a:buNone/>
            </a:pPr>
            <a:endParaRPr lang="fr-FR" smtClean="0">
              <a:solidFill>
                <a:srgbClr val="0070C0"/>
              </a:solidFill>
            </a:endParaRPr>
          </a:p>
          <a:p>
            <a:pPr>
              <a:buFontTx/>
              <a:buNone/>
            </a:pPr>
            <a:endParaRPr lang="fr-FR" smtClean="0">
              <a:solidFill>
                <a:srgbClr val="0070C0"/>
              </a:solidFill>
            </a:endParaRPr>
          </a:p>
          <a:p>
            <a:pPr>
              <a:buFontTx/>
              <a:buNone/>
            </a:pPr>
            <a:endParaRPr lang="fr-FR" smtClean="0">
              <a:solidFill>
                <a:srgbClr val="0070C0"/>
              </a:solidFill>
            </a:endParaRPr>
          </a:p>
          <a:p>
            <a:pPr algn="r">
              <a:buFontTx/>
              <a:buNone/>
            </a:pPr>
            <a:r>
              <a:rPr lang="fr-FR" smtClean="0">
                <a:solidFill>
                  <a:srgbClr val="0070C0"/>
                </a:solidFill>
              </a:rPr>
              <a:t>Adultes cibles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8351837" cy="1143000"/>
          </a:xfrm>
        </p:spPr>
        <p:txBody>
          <a:bodyPr/>
          <a:lstStyle/>
          <a:p>
            <a:pPr algn="l"/>
            <a:r>
              <a:rPr lang="fr-FR" sz="2000" smtClean="0">
                <a:latin typeface="Arial" charset="0"/>
                <a:cs typeface="Arial" charset="0"/>
              </a:rPr>
              <a:t>L’obésité est le lot des inactifs et son incidence s’aggrave avec l’âge, en particulier parmi les femmes.</a:t>
            </a:r>
          </a:p>
        </p:txBody>
      </p:sp>
      <p:graphicFrame>
        <p:nvGraphicFramePr>
          <p:cNvPr id="23555" name="Graphique 3"/>
          <p:cNvGraphicFramePr>
            <a:graphicFrameLocks/>
          </p:cNvGraphicFramePr>
          <p:nvPr/>
        </p:nvGraphicFramePr>
        <p:xfrm>
          <a:off x="128588" y="2082800"/>
          <a:ext cx="3702050" cy="4421188"/>
        </p:xfrm>
        <a:graphic>
          <a:graphicData uri="http://schemas.openxmlformats.org/presentationml/2006/ole">
            <p:oleObj spid="_x0000_s23555" r:id="rId3" imgW="3700593" imgH="4419983" progId="Excel.Chart.8">
              <p:embed/>
            </p:oleObj>
          </a:graphicData>
        </a:graphic>
      </p:graphicFrame>
      <p:graphicFrame>
        <p:nvGraphicFramePr>
          <p:cNvPr id="23556" name="Graphique 4"/>
          <p:cNvGraphicFramePr>
            <a:graphicFrameLocks/>
          </p:cNvGraphicFramePr>
          <p:nvPr/>
        </p:nvGraphicFramePr>
        <p:xfrm>
          <a:off x="4016375" y="2082800"/>
          <a:ext cx="4927600" cy="4421188"/>
        </p:xfrm>
        <a:graphic>
          <a:graphicData uri="http://schemas.openxmlformats.org/presentationml/2006/ole">
            <p:oleObj spid="_x0000_s23556" r:id="rId4" imgW="4925995" imgH="4419983" progId="Excel.Chart.8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>
          <a:xfrm>
            <a:off x="323850" y="765175"/>
            <a:ext cx="8820150" cy="1143000"/>
          </a:xfrm>
        </p:spPr>
        <p:txBody>
          <a:bodyPr/>
          <a:lstStyle/>
          <a:p>
            <a:pPr algn="l"/>
            <a:r>
              <a:rPr lang="fr-FR" sz="2000" smtClean="0">
                <a:latin typeface="Arial" charset="0"/>
                <a:cs typeface="Arial" charset="0"/>
              </a:rPr>
              <a:t>L’incidence de l’obésité s’accroit avec la nucléarisation de la famille et varie en fonction du niveau scolaire. </a:t>
            </a:r>
          </a:p>
        </p:txBody>
      </p:sp>
      <p:graphicFrame>
        <p:nvGraphicFramePr>
          <p:cNvPr id="24579" name="Graphique 5"/>
          <p:cNvGraphicFramePr>
            <a:graphicFrameLocks/>
          </p:cNvGraphicFramePr>
          <p:nvPr/>
        </p:nvGraphicFramePr>
        <p:xfrm>
          <a:off x="128588" y="1938338"/>
          <a:ext cx="4133850" cy="4421187"/>
        </p:xfrm>
        <a:graphic>
          <a:graphicData uri="http://schemas.openxmlformats.org/presentationml/2006/ole">
            <p:oleObj spid="_x0000_s24579" r:id="rId3" imgW="4133446" imgH="4419983" progId="Excel.Chart.8">
              <p:embed/>
            </p:oleObj>
          </a:graphicData>
        </a:graphic>
      </p:graphicFrame>
      <p:graphicFrame>
        <p:nvGraphicFramePr>
          <p:cNvPr id="24580" name="Graphique 6"/>
          <p:cNvGraphicFramePr>
            <a:graphicFrameLocks/>
          </p:cNvGraphicFramePr>
          <p:nvPr/>
        </p:nvGraphicFramePr>
        <p:xfrm>
          <a:off x="4449763" y="1938338"/>
          <a:ext cx="4421187" cy="4421187"/>
        </p:xfrm>
        <a:graphic>
          <a:graphicData uri="http://schemas.openxmlformats.org/presentationml/2006/ole">
            <p:oleObj spid="_x0000_s24580" r:id="rId4" imgW="4419983" imgH="4419983" progId="Excel.Chart.8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4"/>
          <p:cNvSpPr>
            <a:spLocks noGrp="1"/>
          </p:cNvSpPr>
          <p:nvPr>
            <p:ph type="ctrTitle"/>
          </p:nvPr>
        </p:nvSpPr>
        <p:spPr>
          <a:xfrm>
            <a:off x="500063" y="1000125"/>
            <a:ext cx="7772400" cy="1000125"/>
          </a:xfrm>
        </p:spPr>
        <p:txBody>
          <a:bodyPr/>
          <a:lstStyle/>
          <a:p>
            <a:r>
              <a:rPr lang="fr-FR" sz="2400" smtClean="0">
                <a:solidFill>
                  <a:schemeClr val="tx1"/>
                </a:solidFill>
                <a:latin typeface="Arial" charset="0"/>
                <a:cs typeface="Arial" charset="0"/>
              </a:rPr>
              <a:t>Plan</a:t>
            </a:r>
          </a:p>
        </p:txBody>
      </p:sp>
      <p:sp>
        <p:nvSpPr>
          <p:cNvPr id="4099" name="Espace réservé du contenu 2"/>
          <p:cNvSpPr>
            <a:spLocks noGrp="1"/>
          </p:cNvSpPr>
          <p:nvPr>
            <p:ph type="subTitle" idx="1"/>
          </p:nvPr>
        </p:nvSpPr>
        <p:spPr>
          <a:xfrm>
            <a:off x="285750" y="1928813"/>
            <a:ext cx="8247063" cy="3929062"/>
          </a:xfrm>
        </p:spPr>
        <p:txBody>
          <a:bodyPr/>
          <a:lstStyle/>
          <a:p>
            <a:pPr algn="l">
              <a:buFont typeface="Wingdings" pitchFamily="2" charset="2"/>
              <a:buChar char="q"/>
              <a:defRPr/>
            </a:pPr>
            <a:endParaRPr lang="fr-FR" sz="1800" dirty="0" smtClean="0">
              <a:solidFill>
                <a:schemeClr val="tx1"/>
              </a:solidFill>
            </a:endParaRPr>
          </a:p>
          <a:p>
            <a:pPr algn="l">
              <a:buSzPct val="100000"/>
              <a:buFontTx/>
              <a:buBlip>
                <a:blip r:embed="rId2"/>
              </a:buBlip>
              <a:defRPr/>
            </a:pPr>
            <a:r>
              <a:rPr lang="fr-FR" sz="1800" dirty="0" smtClean="0">
                <a:solidFill>
                  <a:schemeClr val="tx1"/>
                </a:solidFill>
              </a:rPr>
              <a:t> 	Objectifs de l’enquête</a:t>
            </a:r>
          </a:p>
          <a:p>
            <a:pPr algn="l">
              <a:buSzPct val="100000"/>
              <a:buFontTx/>
              <a:buBlip>
                <a:blip r:embed="rId2"/>
              </a:buBlip>
              <a:defRPr/>
            </a:pPr>
            <a:endParaRPr lang="fr-FR" sz="1800" dirty="0" smtClean="0">
              <a:solidFill>
                <a:schemeClr val="tx1"/>
              </a:solidFill>
            </a:endParaRPr>
          </a:p>
          <a:p>
            <a:pPr algn="l">
              <a:buSzPct val="100000"/>
              <a:buFontTx/>
              <a:buBlip>
                <a:blip r:embed="rId2"/>
              </a:buBlip>
              <a:defRPr/>
            </a:pPr>
            <a:r>
              <a:rPr lang="fr-FR" sz="1800" dirty="0" smtClean="0">
                <a:solidFill>
                  <a:schemeClr val="tx1"/>
                </a:solidFill>
              </a:rPr>
              <a:t>            Eléments méthodologiques </a:t>
            </a:r>
          </a:p>
          <a:p>
            <a:pPr algn="l">
              <a:buSzPct val="100000"/>
              <a:buFontTx/>
              <a:buBlip>
                <a:blip r:embed="rId2"/>
              </a:buBlip>
              <a:defRPr/>
            </a:pPr>
            <a:endParaRPr lang="fr-FR" sz="1800" dirty="0" smtClean="0">
              <a:solidFill>
                <a:schemeClr val="tx1"/>
              </a:solidFill>
            </a:endParaRPr>
          </a:p>
          <a:p>
            <a:pPr algn="l">
              <a:buSzPct val="100000"/>
              <a:buFontTx/>
              <a:buBlip>
                <a:blip r:embed="rId2"/>
              </a:buBlip>
              <a:defRPr/>
            </a:pPr>
            <a:r>
              <a:rPr lang="fr-FR" sz="1800" dirty="0" smtClean="0">
                <a:solidFill>
                  <a:schemeClr val="tx1"/>
                </a:solidFill>
              </a:rPr>
              <a:t>            Résultats de l’enquête</a:t>
            </a:r>
          </a:p>
          <a:p>
            <a:pPr lvl="4">
              <a:buSzPct val="80000"/>
              <a:buFontTx/>
              <a:buBlip>
                <a:blip r:embed="rId3"/>
              </a:buBlip>
              <a:defRPr/>
            </a:pPr>
            <a:r>
              <a:rPr lang="fr-FR" sz="2200" dirty="0" smtClean="0"/>
              <a:t>Santé-nutrition:</a:t>
            </a:r>
          </a:p>
          <a:p>
            <a:pPr lvl="6">
              <a:buFontTx/>
              <a:buBlip>
                <a:blip r:embed="rId4"/>
              </a:buBlip>
              <a:defRPr/>
            </a:pPr>
            <a:r>
              <a:rPr lang="fr-FR" sz="2200" dirty="0" smtClean="0"/>
              <a:t>des enfants </a:t>
            </a:r>
          </a:p>
          <a:p>
            <a:pPr lvl="6">
              <a:buFontTx/>
              <a:buBlip>
                <a:blip r:embed="rId4"/>
              </a:buBlip>
              <a:defRPr/>
            </a:pPr>
            <a:r>
              <a:rPr lang="fr-FR" sz="2200" dirty="0" smtClean="0"/>
              <a:t> et des adultes</a:t>
            </a:r>
          </a:p>
          <a:p>
            <a:pPr lvl="4">
              <a:buSzPct val="80000"/>
              <a:buFontTx/>
              <a:buBlip>
                <a:blip r:embed="rId3"/>
              </a:buBlip>
              <a:defRPr/>
            </a:pPr>
            <a:r>
              <a:rPr lang="fr-FR" sz="2200" dirty="0" smtClean="0"/>
              <a:t>   Pauvreté multidimensionnelle</a:t>
            </a:r>
          </a:p>
          <a:p>
            <a:pPr lvl="4">
              <a:buSzPct val="80000"/>
              <a:buFontTx/>
              <a:buBlip>
                <a:blip r:embed="rId3"/>
              </a:buBlip>
              <a:defRPr/>
            </a:pPr>
            <a:endParaRPr lang="fr-FR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fr-FR" sz="2000" smtClean="0">
              <a:solidFill>
                <a:srgbClr val="0070C0"/>
              </a:solidFill>
              <a:latin typeface="Albertus MT Lt" pitchFamily="34" charset="0"/>
            </a:endParaRPr>
          </a:p>
          <a:p>
            <a:pPr>
              <a:buFontTx/>
              <a:buNone/>
            </a:pPr>
            <a:endParaRPr lang="fr-FR" sz="2000" smtClean="0">
              <a:solidFill>
                <a:srgbClr val="0070C0"/>
              </a:solidFill>
              <a:latin typeface="Albertus MT Lt" pitchFamily="34" charset="0"/>
            </a:endParaRPr>
          </a:p>
          <a:p>
            <a:pPr>
              <a:buFontTx/>
              <a:buNone/>
            </a:pPr>
            <a:endParaRPr lang="fr-FR" sz="2000" smtClean="0">
              <a:solidFill>
                <a:srgbClr val="0070C0"/>
              </a:solidFill>
              <a:latin typeface="Albertus MT Lt" pitchFamily="34" charset="0"/>
            </a:endParaRPr>
          </a:p>
          <a:p>
            <a:pPr>
              <a:buFontTx/>
              <a:buNone/>
            </a:pPr>
            <a:endParaRPr lang="fr-FR" sz="2000" smtClean="0">
              <a:solidFill>
                <a:srgbClr val="0070C0"/>
              </a:solidFill>
              <a:latin typeface="Albertus MT Lt" pitchFamily="34" charset="0"/>
            </a:endParaRPr>
          </a:p>
          <a:p>
            <a:pPr>
              <a:buFontTx/>
              <a:buNone/>
            </a:pPr>
            <a:endParaRPr lang="fr-FR" sz="2000" smtClean="0">
              <a:solidFill>
                <a:srgbClr val="0070C0"/>
              </a:solidFill>
              <a:latin typeface="Albertus MT Lt" pitchFamily="34" charset="0"/>
            </a:endParaRPr>
          </a:p>
          <a:p>
            <a:pPr>
              <a:buFontTx/>
              <a:buNone/>
            </a:pPr>
            <a:endParaRPr lang="fr-FR" sz="2000" smtClean="0">
              <a:solidFill>
                <a:srgbClr val="0070C0"/>
              </a:solidFill>
              <a:latin typeface="Albertus MT Lt" pitchFamily="34" charset="0"/>
            </a:endParaRPr>
          </a:p>
          <a:p>
            <a:pPr algn="r">
              <a:buFontTx/>
              <a:buNone/>
            </a:pPr>
            <a:r>
              <a:rPr lang="fr-FR" b="1" smtClean="0">
                <a:solidFill>
                  <a:srgbClr val="0070C0"/>
                </a:solidFill>
                <a:latin typeface="Albertus MT Lt" pitchFamily="34" charset="0"/>
              </a:rPr>
              <a:t>Santé – Nutrition : </a:t>
            </a:r>
          </a:p>
          <a:p>
            <a:pPr algn="r">
              <a:buFontTx/>
              <a:buNone/>
            </a:pPr>
            <a:r>
              <a:rPr lang="fr-FR" b="1" smtClean="0">
                <a:solidFill>
                  <a:srgbClr val="0070C0"/>
                </a:solidFill>
                <a:latin typeface="Albertus MT Lt" pitchFamily="34" charset="0"/>
              </a:rPr>
              <a:t>Rapports avec le niveau de vie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re 1"/>
          <p:cNvSpPr>
            <a:spLocks noGrp="1"/>
          </p:cNvSpPr>
          <p:nvPr>
            <p:ph type="title"/>
          </p:nvPr>
        </p:nvSpPr>
        <p:spPr>
          <a:xfrm>
            <a:off x="785813" y="714375"/>
            <a:ext cx="7500937" cy="806450"/>
          </a:xfrm>
        </p:spPr>
        <p:txBody>
          <a:bodyPr/>
          <a:lstStyle/>
          <a:p>
            <a:pPr algn="l"/>
            <a:r>
              <a:rPr lang="fr-FR" sz="1600" smtClean="0">
                <a:latin typeface="Albertus MT Lt" pitchFamily="34" charset="0"/>
              </a:rPr>
              <a:t>Les ménages résidant dans les régions à faible consommation par habitant sont, en moyenne, les plus exposées au retard de croissance des enfants de moins de 5 ans .</a:t>
            </a:r>
          </a:p>
        </p:txBody>
      </p:sp>
      <p:graphicFrame>
        <p:nvGraphicFramePr>
          <p:cNvPr id="5" name="Graphique 4"/>
          <p:cNvGraphicFramePr>
            <a:graphicFrameLocks noGrp="1"/>
          </p:cNvGraphicFramePr>
          <p:nvPr/>
        </p:nvGraphicFramePr>
        <p:xfrm>
          <a:off x="827584" y="1772817"/>
          <a:ext cx="777686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re 1"/>
          <p:cNvSpPr>
            <a:spLocks noGrp="1"/>
          </p:cNvSpPr>
          <p:nvPr>
            <p:ph type="title"/>
          </p:nvPr>
        </p:nvSpPr>
        <p:spPr>
          <a:xfrm>
            <a:off x="1187450" y="785813"/>
            <a:ext cx="6985000" cy="571500"/>
          </a:xfrm>
        </p:spPr>
        <p:txBody>
          <a:bodyPr/>
          <a:lstStyle/>
          <a:p>
            <a:pPr algn="l"/>
            <a:r>
              <a:rPr lang="fr-FR" sz="1600" smtClean="0">
                <a:latin typeface="Albertus MT Lt" pitchFamily="34" charset="0"/>
              </a:rPr>
              <a:t>L’obésité grave et morbide varie en fonction du niveau régional de la consommation par habitant. </a:t>
            </a:r>
          </a:p>
        </p:txBody>
      </p:sp>
      <p:graphicFrame>
        <p:nvGraphicFramePr>
          <p:cNvPr id="27651" name="Graphique 3"/>
          <p:cNvGraphicFramePr>
            <a:graphicFrameLocks/>
          </p:cNvGraphicFramePr>
          <p:nvPr/>
        </p:nvGraphicFramePr>
        <p:xfrm>
          <a:off x="128588" y="1555750"/>
          <a:ext cx="8455025" cy="4587875"/>
        </p:xfrm>
        <a:graphic>
          <a:graphicData uri="http://schemas.openxmlformats.org/presentationml/2006/ole">
            <p:oleObj spid="_x0000_s27651" r:id="rId3" imgW="8455885" imgH="4590686" progId="Excel.Chart.8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re 1"/>
          <p:cNvSpPr>
            <a:spLocks noGrp="1"/>
          </p:cNvSpPr>
          <p:nvPr>
            <p:ph type="title"/>
          </p:nvPr>
        </p:nvSpPr>
        <p:spPr>
          <a:xfrm>
            <a:off x="785813" y="714375"/>
            <a:ext cx="7500937" cy="806450"/>
          </a:xfrm>
        </p:spPr>
        <p:txBody>
          <a:bodyPr/>
          <a:lstStyle/>
          <a:p>
            <a:pPr algn="l"/>
            <a:r>
              <a:rPr lang="fr-FR" sz="1600" smtClean="0">
                <a:latin typeface="Arial" charset="0"/>
                <a:cs typeface="Arial" charset="0"/>
              </a:rPr>
              <a:t>L’incidence du retard de croissance parmi les moins de 5 ans est plus grande dans les régions les plus pauvres. 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827088" y="1628775"/>
          <a:ext cx="7200900" cy="4348163"/>
        </p:xfrm>
        <a:graphic>
          <a:graphicData uri="http://schemas.openxmlformats.org/presentationml/2006/ole">
            <p:oleObj spid="_x0000_s4098" name="Graphique" r:id="rId3" imgW="4857856" imgH="3829008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b="1" smtClean="0">
              <a:solidFill>
                <a:srgbClr val="0070C0"/>
              </a:solidFill>
            </a:endParaRPr>
          </a:p>
          <a:p>
            <a:endParaRPr lang="fr-FR" b="1" smtClean="0">
              <a:solidFill>
                <a:srgbClr val="0070C0"/>
              </a:solidFill>
            </a:endParaRPr>
          </a:p>
          <a:p>
            <a:endParaRPr lang="fr-FR" b="1" smtClean="0">
              <a:solidFill>
                <a:srgbClr val="0070C0"/>
              </a:solidFill>
            </a:endParaRPr>
          </a:p>
          <a:p>
            <a:endParaRPr lang="fr-FR" b="1" smtClean="0">
              <a:solidFill>
                <a:srgbClr val="0070C0"/>
              </a:solidFill>
            </a:endParaRPr>
          </a:p>
          <a:p>
            <a:endParaRPr lang="fr-FR" b="1" smtClean="0">
              <a:solidFill>
                <a:srgbClr val="0070C0"/>
              </a:solidFill>
            </a:endParaRPr>
          </a:p>
          <a:p>
            <a:pPr lvl="4" algn="r">
              <a:buFontTx/>
              <a:buNone/>
            </a:pPr>
            <a:r>
              <a:rPr lang="fr-FR" b="1" smtClean="0">
                <a:solidFill>
                  <a:srgbClr val="0070C0"/>
                </a:solidFill>
              </a:rPr>
              <a:t>Pauvreté multidimensionnelle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b="0" smtClean="0">
                <a:solidFill>
                  <a:srgbClr val="0070C0"/>
                </a:solidFill>
                <a:latin typeface="Albertus MT Lt" pitchFamily="34" charset="0"/>
              </a:rPr>
              <a:t>Définition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None/>
              <a:defRPr/>
            </a:pPr>
            <a:r>
              <a:rPr lang="fr-FR" sz="2000" dirty="0" smtClean="0">
                <a:solidFill>
                  <a:srgbClr val="0070C0"/>
                </a:solidFill>
                <a:latin typeface="Albertus MT Lt"/>
              </a:rPr>
              <a:t>     La pauvreté multidimensionnelle, mesurée à l’aide de l’approche d’</a:t>
            </a:r>
            <a:r>
              <a:rPr lang="fr-FR" sz="2000" dirty="0" err="1" smtClean="0">
                <a:solidFill>
                  <a:srgbClr val="0070C0"/>
                </a:solidFill>
                <a:latin typeface="Albertus MT Lt"/>
              </a:rPr>
              <a:t>Alkire</a:t>
            </a:r>
            <a:r>
              <a:rPr lang="fr-FR" sz="2000" dirty="0" smtClean="0">
                <a:solidFill>
                  <a:srgbClr val="0070C0"/>
                </a:solidFill>
                <a:latin typeface="Albertus MT Lt"/>
              </a:rPr>
              <a:t>-Foster, exprime les </a:t>
            </a:r>
            <a:r>
              <a:rPr lang="fr-FR" sz="2000" dirty="0" err="1" smtClean="0">
                <a:solidFill>
                  <a:srgbClr val="0070C0"/>
                </a:solidFill>
                <a:latin typeface="Albertus MT Lt"/>
              </a:rPr>
              <a:t>déprivations</a:t>
            </a:r>
            <a:r>
              <a:rPr lang="fr-FR" sz="2000" dirty="0" smtClean="0">
                <a:solidFill>
                  <a:srgbClr val="0070C0"/>
                </a:solidFill>
                <a:latin typeface="Albertus MT Lt"/>
              </a:rPr>
              <a:t> que subissent les ménages en matière de :</a:t>
            </a:r>
          </a:p>
          <a:p>
            <a:pPr lvl="4" algn="just">
              <a:buFontTx/>
              <a:buNone/>
              <a:defRPr/>
            </a:pPr>
            <a:endParaRPr lang="fr-FR" dirty="0" smtClean="0">
              <a:solidFill>
                <a:srgbClr val="0070C0"/>
              </a:solidFill>
              <a:latin typeface="Albertus MT Lt"/>
              <a:ea typeface="+mn-ea"/>
              <a:cs typeface="+mn-cs"/>
            </a:endParaRPr>
          </a:p>
          <a:p>
            <a:pPr lvl="4">
              <a:buFontTx/>
              <a:buBlip>
                <a:blip r:embed="rId2"/>
              </a:buBlip>
              <a:defRPr/>
            </a:pPr>
            <a:r>
              <a:rPr lang="fr-FR" dirty="0" smtClean="0">
                <a:solidFill>
                  <a:srgbClr val="0070C0"/>
                </a:solidFill>
                <a:latin typeface="Albertus MT Lt"/>
              </a:rPr>
              <a:t> </a:t>
            </a:r>
            <a:r>
              <a:rPr lang="fr-FR" dirty="0" smtClean="0">
                <a:solidFill>
                  <a:srgbClr val="0070C0"/>
                </a:solidFill>
                <a:latin typeface="Albertus MT Lt"/>
                <a:ea typeface="+mn-ea"/>
                <a:cs typeface="+mn-cs"/>
              </a:rPr>
              <a:t>santé (nutrition et mortalité infantile) </a:t>
            </a:r>
            <a:r>
              <a:rPr lang="fr-FR" dirty="0" smtClean="0">
                <a:solidFill>
                  <a:srgbClr val="0070C0"/>
                </a:solidFill>
                <a:latin typeface="Albertus MT Lt"/>
              </a:rPr>
              <a:t>  </a:t>
            </a:r>
          </a:p>
          <a:p>
            <a:pPr lvl="4">
              <a:buFontTx/>
              <a:buBlip>
                <a:blip r:embed="rId2"/>
              </a:buBlip>
              <a:defRPr/>
            </a:pPr>
            <a:r>
              <a:rPr lang="fr-FR" dirty="0" smtClean="0">
                <a:solidFill>
                  <a:srgbClr val="0070C0"/>
                </a:solidFill>
                <a:latin typeface="Albertus MT Lt"/>
              </a:rPr>
              <a:t> </a:t>
            </a:r>
            <a:r>
              <a:rPr lang="fr-FR" dirty="0" smtClean="0">
                <a:solidFill>
                  <a:srgbClr val="0070C0"/>
                </a:solidFill>
                <a:latin typeface="Albertus MT Lt"/>
                <a:ea typeface="+mn-ea"/>
                <a:cs typeface="+mn-cs"/>
              </a:rPr>
              <a:t>éducation (années de scolarité et scolarisation)</a:t>
            </a:r>
          </a:p>
          <a:p>
            <a:pPr lvl="4">
              <a:buFontTx/>
              <a:buBlip>
                <a:blip r:embed="rId2"/>
              </a:buBlip>
              <a:defRPr/>
            </a:pPr>
            <a:r>
              <a:rPr lang="fr-FR" dirty="0" smtClean="0">
                <a:solidFill>
                  <a:srgbClr val="0070C0"/>
                </a:solidFill>
                <a:latin typeface="Albertus MT Lt"/>
                <a:ea typeface="+mn-ea"/>
                <a:cs typeface="+mn-cs"/>
              </a:rPr>
              <a:t> niveau de vie (combustible de cuisine, toilette, eau potable, électricité, sol du logement et biens durables).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re 1"/>
          <p:cNvSpPr>
            <a:spLocks noGrp="1"/>
          </p:cNvSpPr>
          <p:nvPr>
            <p:ph type="title"/>
          </p:nvPr>
        </p:nvSpPr>
        <p:spPr>
          <a:xfrm>
            <a:off x="250825" y="765175"/>
            <a:ext cx="8893175" cy="1143000"/>
          </a:xfrm>
        </p:spPr>
        <p:txBody>
          <a:bodyPr/>
          <a:lstStyle/>
          <a:p>
            <a:pPr algn="l"/>
            <a:r>
              <a:rPr lang="fr-FR" sz="1600" smtClean="0">
                <a:latin typeface="Arial" charset="0"/>
                <a:cs typeface="Arial" charset="0"/>
              </a:rPr>
              <a:t>Entre 2004 et 2011, la pauvreté multidimensionnelle a été réduite de près de 2/3. </a:t>
            </a:r>
            <a:br>
              <a:rPr lang="fr-FR" sz="1600" smtClean="0">
                <a:latin typeface="Arial" charset="0"/>
                <a:cs typeface="Arial" charset="0"/>
              </a:rPr>
            </a:br>
            <a:r>
              <a:rPr lang="fr-FR" sz="1600" smtClean="0">
                <a:latin typeface="Arial" charset="0"/>
                <a:cs typeface="Arial" charset="0"/>
              </a:rPr>
              <a:t/>
            </a:r>
            <a:br>
              <a:rPr lang="fr-FR" sz="1600" smtClean="0">
                <a:latin typeface="Arial" charset="0"/>
                <a:cs typeface="Arial" charset="0"/>
              </a:rPr>
            </a:br>
            <a:r>
              <a:rPr lang="fr-FR" sz="1600" smtClean="0">
                <a:latin typeface="Arial" charset="0"/>
                <a:cs typeface="Arial" charset="0"/>
              </a:rPr>
              <a:t>Elle a été quasi-éradiquée dans le milieu urbain et est aujourd’hui un phénomène surtout rural. </a:t>
            </a:r>
          </a:p>
        </p:txBody>
      </p:sp>
      <p:graphicFrame>
        <p:nvGraphicFramePr>
          <p:cNvPr id="5122" name="Graphique 3"/>
          <p:cNvGraphicFramePr>
            <a:graphicFrameLocks/>
          </p:cNvGraphicFramePr>
          <p:nvPr/>
        </p:nvGraphicFramePr>
        <p:xfrm>
          <a:off x="428625" y="2071688"/>
          <a:ext cx="8167688" cy="3783012"/>
        </p:xfrm>
        <a:graphic>
          <a:graphicData uri="http://schemas.openxmlformats.org/presentationml/2006/ole">
            <p:oleObj spid="_x0000_s5122" name="Worksheet" r:id="rId3" imgW="8172460" imgH="378150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re 1"/>
          <p:cNvSpPr>
            <a:spLocks noGrp="1"/>
          </p:cNvSpPr>
          <p:nvPr>
            <p:ph type="title"/>
          </p:nvPr>
        </p:nvSpPr>
        <p:spPr>
          <a:xfrm>
            <a:off x="611188" y="714375"/>
            <a:ext cx="7516812" cy="1143000"/>
          </a:xfrm>
        </p:spPr>
        <p:txBody>
          <a:bodyPr/>
          <a:lstStyle/>
          <a:p>
            <a:r>
              <a:rPr lang="fr-FR" sz="2000" smtClean="0">
                <a:latin typeface="Arial" charset="0"/>
                <a:cs typeface="Arial" charset="0"/>
              </a:rPr>
              <a:t>Disparités régionales de la pauvreté multidimensionnelle</a:t>
            </a:r>
          </a:p>
        </p:txBody>
      </p:sp>
      <p:graphicFrame>
        <p:nvGraphicFramePr>
          <p:cNvPr id="6146" name="Graphique 3"/>
          <p:cNvGraphicFramePr>
            <a:graphicFrameLocks/>
          </p:cNvGraphicFramePr>
          <p:nvPr/>
        </p:nvGraphicFramePr>
        <p:xfrm>
          <a:off x="357188" y="1773238"/>
          <a:ext cx="7926387" cy="4248150"/>
        </p:xfrm>
        <a:graphic>
          <a:graphicData uri="http://schemas.openxmlformats.org/presentationml/2006/ole">
            <p:oleObj spid="_x0000_s6146" name="Worksheet" r:id="rId3" imgW="5057882" imgH="3695661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fr-FR" smtClean="0"/>
          </a:p>
          <a:p>
            <a:pPr eaLnBrk="1" hangingPunct="1">
              <a:buFontTx/>
              <a:buNone/>
            </a:pPr>
            <a:endParaRPr lang="fr-FR" smtClean="0"/>
          </a:p>
          <a:p>
            <a:pPr eaLnBrk="1" hangingPunct="1">
              <a:buFontTx/>
              <a:buNone/>
            </a:pPr>
            <a:endParaRPr lang="fr-FR" smtClean="0"/>
          </a:p>
          <a:p>
            <a:pPr algn="ctr" eaLnBrk="1" hangingPunct="1">
              <a:buFontTx/>
              <a:buNone/>
            </a:pPr>
            <a:r>
              <a:rPr lang="fr-FR" sz="3600" smtClean="0">
                <a:solidFill>
                  <a:srgbClr val="C00000"/>
                </a:solidFill>
              </a:rPr>
              <a:t>Merci de votre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>
          <a:xfrm>
            <a:off x="857250" y="928688"/>
            <a:ext cx="6985000" cy="1143000"/>
          </a:xfrm>
        </p:spPr>
        <p:txBody>
          <a:bodyPr/>
          <a:lstStyle/>
          <a:p>
            <a:r>
              <a:rPr lang="fr-FR" sz="2000" smtClean="0">
                <a:solidFill>
                  <a:srgbClr val="0070C0"/>
                </a:solidFill>
                <a:latin typeface="Albertus MT Lt" pitchFamily="34" charset="0"/>
              </a:rPr>
              <a:t>Objectifs de l’ENA 2011</a:t>
            </a:r>
          </a:p>
        </p:txBody>
      </p:sp>
      <p:sp>
        <p:nvSpPr>
          <p:cNvPr id="11267" name="Espace réservé du contenu 2"/>
          <p:cNvSpPr>
            <a:spLocks noGrp="1"/>
          </p:cNvSpPr>
          <p:nvPr>
            <p:ph idx="1"/>
          </p:nvPr>
        </p:nvSpPr>
        <p:spPr>
          <a:xfrm>
            <a:off x="684213" y="2205038"/>
            <a:ext cx="8229600" cy="2808287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000" b="1" smtClean="0">
                <a:solidFill>
                  <a:srgbClr val="0070C0"/>
                </a:solidFill>
              </a:rPr>
              <a:t>Diagnostiquer la santé-nutrition de la population 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ü"/>
            </a:pPr>
            <a:endParaRPr lang="fr-FR" sz="2000" b="1" smtClean="0">
              <a:solidFill>
                <a:srgbClr val="0070C0"/>
              </a:solidFill>
            </a:endParaRP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000" b="1" smtClean="0">
                <a:solidFill>
                  <a:srgbClr val="0070C0"/>
                </a:solidFill>
              </a:rPr>
              <a:t>Cartographier la santé-nutrition des moins de 5 ans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ü"/>
            </a:pPr>
            <a:endParaRPr lang="fr-FR" sz="2000" b="1" smtClean="0">
              <a:solidFill>
                <a:srgbClr val="0070C0"/>
              </a:solidFill>
            </a:endParaRP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000" b="1" smtClean="0">
                <a:solidFill>
                  <a:srgbClr val="0070C0"/>
                </a:solidFill>
              </a:rPr>
              <a:t>Mettre à jour les indices de la pauvreté multidimensionnelle </a:t>
            </a:r>
          </a:p>
          <a:p>
            <a:pPr marL="514350" indent="-514350">
              <a:buFont typeface="Edwardian Script ITC" pitchFamily="66" charset="0"/>
              <a:buAutoNum type="romanLcPeriod"/>
            </a:pPr>
            <a:endParaRPr lang="fr-FR" sz="2000" b="1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>
          <a:xfrm>
            <a:off x="395288" y="692150"/>
            <a:ext cx="8229600" cy="936625"/>
          </a:xfrm>
        </p:spPr>
        <p:txBody>
          <a:bodyPr/>
          <a:lstStyle/>
          <a:p>
            <a:pPr eaLnBrk="1" hangingPunct="1"/>
            <a:r>
              <a:rPr lang="fr-FR" sz="2400" b="0" smtClean="0">
                <a:solidFill>
                  <a:srgbClr val="0070C0"/>
                </a:solidFill>
                <a:latin typeface="Arial" charset="0"/>
                <a:cs typeface="Arial" charset="0"/>
              </a:rPr>
              <a:t>Eléments méthodologiques</a:t>
            </a:r>
          </a:p>
        </p:txBody>
      </p:sp>
      <p:sp>
        <p:nvSpPr>
          <p:cNvPr id="12291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213"/>
            <a:ext cx="8229600" cy="444341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Blip>
                <a:blip r:embed="rId3"/>
              </a:buBlip>
            </a:pPr>
            <a:r>
              <a:rPr lang="fr-FR" sz="1800" b="1" smtClean="0">
                <a:solidFill>
                  <a:srgbClr val="0070C0"/>
                </a:solidFill>
              </a:rPr>
              <a:t>Champ de l’enquête : ensemble du territoire national</a:t>
            </a:r>
          </a:p>
          <a:p>
            <a:pPr eaLnBrk="1" hangingPunct="1">
              <a:lnSpc>
                <a:spcPct val="150000"/>
              </a:lnSpc>
              <a:buFontTx/>
              <a:buBlip>
                <a:blip r:embed="rId3"/>
              </a:buBlip>
            </a:pPr>
            <a:r>
              <a:rPr lang="fr-FR" sz="1800" b="1" smtClean="0">
                <a:solidFill>
                  <a:srgbClr val="0070C0"/>
                </a:solidFill>
              </a:rPr>
              <a:t>Unité d’observation : ménage (dont individus)</a:t>
            </a:r>
          </a:p>
          <a:p>
            <a:pPr eaLnBrk="1" hangingPunct="1">
              <a:lnSpc>
                <a:spcPct val="150000"/>
              </a:lnSpc>
              <a:buFontTx/>
              <a:buBlip>
                <a:blip r:embed="rId3"/>
              </a:buBlip>
            </a:pPr>
            <a:r>
              <a:rPr lang="fr-FR" sz="1800" b="1" smtClean="0">
                <a:solidFill>
                  <a:srgbClr val="0070C0"/>
                </a:solidFill>
              </a:rPr>
              <a:t>Base de sondage: l’échantillon maître</a:t>
            </a:r>
          </a:p>
          <a:p>
            <a:pPr eaLnBrk="1" hangingPunct="1">
              <a:lnSpc>
                <a:spcPct val="150000"/>
              </a:lnSpc>
              <a:buFontTx/>
              <a:buBlip>
                <a:blip r:embed="rId3"/>
              </a:buBlip>
            </a:pPr>
            <a:r>
              <a:rPr lang="fr-FR" sz="1800" b="1" smtClean="0">
                <a:solidFill>
                  <a:srgbClr val="0070C0"/>
                </a:solidFill>
              </a:rPr>
              <a:t>Degrés de stratification:</a:t>
            </a:r>
          </a:p>
          <a:p>
            <a:pPr lvl="1" eaLnBrk="1" hangingPunct="1"/>
            <a:r>
              <a:rPr lang="fr-FR" sz="1800" b="1" smtClean="0">
                <a:solidFill>
                  <a:srgbClr val="0070C0"/>
                </a:solidFill>
              </a:rPr>
              <a:t>premier degré : choix des unités primaires (810 / 1848)</a:t>
            </a:r>
          </a:p>
          <a:p>
            <a:pPr lvl="1" eaLnBrk="1" hangingPunct="1"/>
            <a:r>
              <a:rPr lang="fr-FR" sz="1800" b="1" smtClean="0">
                <a:solidFill>
                  <a:srgbClr val="0070C0"/>
                </a:solidFill>
              </a:rPr>
              <a:t>deuxième degré : choix d’une unité secondaire dans l’unité primaire (en moyenne 1/12)</a:t>
            </a:r>
          </a:p>
          <a:p>
            <a:pPr lvl="1" eaLnBrk="1" hangingPunct="1"/>
            <a:r>
              <a:rPr lang="fr-FR" sz="1800" b="1" smtClean="0">
                <a:solidFill>
                  <a:srgbClr val="0070C0"/>
                </a:solidFill>
              </a:rPr>
              <a:t>troisième degré : choix de 15 ménages dans chaque unité secondaire.</a:t>
            </a:r>
          </a:p>
          <a:p>
            <a:pPr eaLnBrk="1" hangingPunct="1">
              <a:lnSpc>
                <a:spcPct val="150000"/>
              </a:lnSpc>
              <a:buFontTx/>
              <a:buBlip>
                <a:blip r:embed="rId3"/>
              </a:buBlip>
            </a:pPr>
            <a:r>
              <a:rPr lang="fr-FR" sz="1800" b="1" smtClean="0">
                <a:solidFill>
                  <a:srgbClr val="0070C0"/>
                </a:solidFill>
              </a:rPr>
              <a:t>Taille de l’échantillon: 10 426 ménages (51 507 individus)</a:t>
            </a:r>
          </a:p>
          <a:p>
            <a:pPr eaLnBrk="1" hangingPunct="1">
              <a:lnSpc>
                <a:spcPct val="150000"/>
              </a:lnSpc>
              <a:buFontTx/>
              <a:buBlip>
                <a:blip r:embed="rId3"/>
              </a:buBlip>
            </a:pPr>
            <a:r>
              <a:rPr lang="fr-FR" sz="1800" b="1" smtClean="0">
                <a:solidFill>
                  <a:srgbClr val="0070C0"/>
                </a:solidFill>
              </a:rPr>
              <a:t>Période de collecte des données: du 18 mars au 07 juillet 2011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b="1" smtClean="0">
              <a:solidFill>
                <a:srgbClr val="0070C0"/>
              </a:solidFill>
            </a:endParaRPr>
          </a:p>
          <a:p>
            <a:endParaRPr lang="fr-FR" b="1" smtClean="0">
              <a:solidFill>
                <a:srgbClr val="0070C0"/>
              </a:solidFill>
            </a:endParaRPr>
          </a:p>
          <a:p>
            <a:endParaRPr lang="fr-FR" b="1" smtClean="0">
              <a:solidFill>
                <a:srgbClr val="0070C0"/>
              </a:solidFill>
            </a:endParaRPr>
          </a:p>
          <a:p>
            <a:pPr algn="ctr">
              <a:buFontTx/>
              <a:buNone/>
            </a:pPr>
            <a:r>
              <a:rPr lang="fr-FR" b="1" smtClean="0">
                <a:solidFill>
                  <a:srgbClr val="0070C0"/>
                </a:solidFill>
              </a:rPr>
              <a:t>Santé-nutrition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FontTx/>
              <a:buNone/>
            </a:pPr>
            <a:endParaRPr lang="fr-FR" b="1" smtClean="0">
              <a:solidFill>
                <a:srgbClr val="0070C0"/>
              </a:solidFill>
            </a:endParaRPr>
          </a:p>
          <a:p>
            <a:pPr algn="r">
              <a:buFontTx/>
              <a:buNone/>
            </a:pPr>
            <a:endParaRPr lang="fr-FR" b="1" smtClean="0">
              <a:solidFill>
                <a:srgbClr val="0070C0"/>
              </a:solidFill>
            </a:endParaRPr>
          </a:p>
          <a:p>
            <a:pPr algn="r">
              <a:buFontTx/>
              <a:buNone/>
            </a:pPr>
            <a:endParaRPr lang="fr-FR" b="1" smtClean="0">
              <a:solidFill>
                <a:srgbClr val="0070C0"/>
              </a:solidFill>
            </a:endParaRPr>
          </a:p>
          <a:p>
            <a:pPr algn="r">
              <a:buFontTx/>
              <a:buNone/>
            </a:pPr>
            <a:endParaRPr lang="fr-FR" b="1" smtClean="0">
              <a:solidFill>
                <a:srgbClr val="0070C0"/>
              </a:solidFill>
            </a:endParaRPr>
          </a:p>
          <a:p>
            <a:pPr algn="r">
              <a:buFontTx/>
              <a:buNone/>
            </a:pPr>
            <a:endParaRPr lang="fr-FR" b="1" smtClean="0">
              <a:solidFill>
                <a:srgbClr val="0070C0"/>
              </a:solidFill>
            </a:endParaRPr>
          </a:p>
          <a:p>
            <a:pPr algn="r">
              <a:buFontTx/>
              <a:buNone/>
            </a:pPr>
            <a:r>
              <a:rPr lang="fr-FR" b="1" smtClean="0">
                <a:solidFill>
                  <a:srgbClr val="0070C0"/>
                </a:solidFill>
              </a:rPr>
              <a:t>Santé-nutrition des enfants </a:t>
            </a:r>
          </a:p>
          <a:p>
            <a:pPr algn="r">
              <a:buFontTx/>
              <a:buNone/>
            </a:pPr>
            <a:r>
              <a:rPr lang="fr-FR" b="1" smtClean="0">
                <a:solidFill>
                  <a:srgbClr val="0070C0"/>
                </a:solidFill>
              </a:rPr>
              <a:t>de moins de 5 ans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smtClean="0">
                <a:latin typeface="Albertus MT Lt" pitchFamily="34" charset="0"/>
              </a:rPr>
              <a:t>Indicateurs </a:t>
            </a: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00250"/>
            <a:ext cx="8229600" cy="3992563"/>
          </a:xfrm>
        </p:spPr>
        <p:txBody>
          <a:bodyPr/>
          <a:lstStyle/>
          <a:p>
            <a:r>
              <a:rPr lang="fr-FR" sz="1600" b="1" u="sng" smtClean="0">
                <a:solidFill>
                  <a:srgbClr val="0070C0"/>
                </a:solidFill>
                <a:latin typeface="Albertus MT Lt" pitchFamily="34" charset="0"/>
              </a:rPr>
              <a:t>Insuffisance pondérale</a:t>
            </a:r>
            <a:r>
              <a:rPr lang="fr-FR" sz="1600" b="1" smtClean="0">
                <a:solidFill>
                  <a:srgbClr val="0070C0"/>
                </a:solidFill>
                <a:latin typeface="Albertus MT Lt" pitchFamily="34" charset="0"/>
              </a:rPr>
              <a:t>  : pourcentage d’enfants âgés de 0 à 59 mois dont le poids est inférieur de deux écarts types au poids médian pour leur âge tel qu’il est défini dans les normes OMS de croissance de l’enfant. </a:t>
            </a:r>
          </a:p>
          <a:p>
            <a:endParaRPr lang="fr-FR" sz="1600" b="1" u="sng" smtClean="0">
              <a:solidFill>
                <a:srgbClr val="0070C0"/>
              </a:solidFill>
              <a:latin typeface="Albertus MT Lt" pitchFamily="34" charset="0"/>
            </a:endParaRPr>
          </a:p>
          <a:p>
            <a:r>
              <a:rPr lang="fr-FR" sz="1600" b="1" u="sng" smtClean="0">
                <a:solidFill>
                  <a:srgbClr val="0070C0"/>
                </a:solidFill>
                <a:latin typeface="Albertus MT Lt" pitchFamily="34" charset="0"/>
              </a:rPr>
              <a:t>Émaciation</a:t>
            </a:r>
            <a:r>
              <a:rPr lang="fr-FR" sz="1600" b="1" smtClean="0">
                <a:solidFill>
                  <a:srgbClr val="0070C0"/>
                </a:solidFill>
                <a:latin typeface="Albertus MT Lt" pitchFamily="34" charset="0"/>
              </a:rPr>
              <a:t> : pourcentage d’enfants âgés de 0 à 59 mois dont le poids pour la taille est inférieur de deux écarts-types au poids pour la taille médian tel qu’il est défini dans les Normes OMS de croissance de l’enfant.</a:t>
            </a:r>
          </a:p>
          <a:p>
            <a:endParaRPr lang="fr-FR" sz="1600" b="1" u="sng" smtClean="0">
              <a:solidFill>
                <a:srgbClr val="0070C0"/>
              </a:solidFill>
              <a:latin typeface="Albertus MT Lt" pitchFamily="34" charset="0"/>
            </a:endParaRPr>
          </a:p>
          <a:p>
            <a:r>
              <a:rPr lang="fr-FR" sz="1600" b="1" u="sng" smtClean="0">
                <a:solidFill>
                  <a:srgbClr val="0070C0"/>
                </a:solidFill>
                <a:latin typeface="Albertus MT Lt" pitchFamily="34" charset="0"/>
              </a:rPr>
              <a:t>Retard de croissance</a:t>
            </a:r>
            <a:r>
              <a:rPr lang="fr-FR" sz="1600" b="1" smtClean="0">
                <a:solidFill>
                  <a:srgbClr val="0070C0"/>
                </a:solidFill>
                <a:latin typeface="Albertus MT Lt" pitchFamily="34" charset="0"/>
              </a:rPr>
              <a:t>: pourcentage d’enfants âgés de 0 à 59 mois dont la taille pour l’âge est inférieure de deux écarts types à la taille pour l’âge médiane telle qu’elle est définie dans les Normes OMS de croissance de l’enfant.</a:t>
            </a:r>
          </a:p>
          <a:p>
            <a:pPr>
              <a:buFontTx/>
              <a:buNone/>
            </a:pPr>
            <a:endParaRPr lang="fr-FR" sz="1600" b="1" smtClean="0">
              <a:solidFill>
                <a:srgbClr val="0070C0"/>
              </a:solidFill>
              <a:latin typeface="Albertus MT Lt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re 1"/>
          <p:cNvSpPr>
            <a:spLocks noGrp="1"/>
          </p:cNvSpPr>
          <p:nvPr>
            <p:ph type="title"/>
          </p:nvPr>
        </p:nvSpPr>
        <p:spPr>
          <a:xfrm>
            <a:off x="323850" y="765175"/>
            <a:ext cx="8351838" cy="1143000"/>
          </a:xfrm>
        </p:spPr>
        <p:txBody>
          <a:bodyPr/>
          <a:lstStyle/>
          <a:p>
            <a:pPr algn="l"/>
            <a:r>
              <a:rPr lang="fr-FR" sz="1800" smtClean="0">
                <a:latin typeface="Arial" charset="0"/>
                <a:cs typeface="Arial" charset="0"/>
              </a:rPr>
              <a:t>Les enfants marocains ont connu une amélioration notable de leur santé-nutrition bénéficiant beaucoup plus aux enfants vivant en milieu urbain et en particulier aux enfants de sexe masculin </a:t>
            </a:r>
          </a:p>
        </p:txBody>
      </p:sp>
      <p:graphicFrame>
        <p:nvGraphicFramePr>
          <p:cNvPr id="1026" name="Graphique 2"/>
          <p:cNvGraphicFramePr>
            <a:graphicFrameLocks/>
          </p:cNvGraphicFramePr>
          <p:nvPr/>
        </p:nvGraphicFramePr>
        <p:xfrm>
          <a:off x="642938" y="2143125"/>
          <a:ext cx="8072437" cy="4119563"/>
        </p:xfrm>
        <a:graphic>
          <a:graphicData uri="http://schemas.openxmlformats.org/presentationml/2006/ole">
            <p:oleObj spid="_x0000_s1026" r:id="rId3" imgW="8077900" imgH="4115157" progId="Excel.Sheet.8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aphique 7"/>
          <p:cNvGraphicFramePr>
            <a:graphicFrameLocks noGrp="1"/>
          </p:cNvGraphicFramePr>
          <p:nvPr/>
        </p:nvGraphicFramePr>
        <p:xfrm>
          <a:off x="683568" y="1484784"/>
          <a:ext cx="7416824" cy="4358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1">
  <a:themeElements>
    <a:clrScheme name="hcp_mode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cp_model">
      <a:majorFont>
        <a:latin typeface="Edwardian Script IT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hcp_mode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73157</TotalTime>
  <Words>724</Words>
  <Application>Microsoft Office PowerPoint</Application>
  <PresentationFormat>Affichage à l'écran (4:3)</PresentationFormat>
  <Paragraphs>131</Paragraphs>
  <Slides>28</Slides>
  <Notes>2</Notes>
  <HiddenSlides>0</HiddenSlides>
  <MMClips>0</MMClips>
  <ScaleCrop>false</ScaleCrop>
  <HeadingPairs>
    <vt:vector size="8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28</vt:i4>
      </vt:variant>
    </vt:vector>
  </HeadingPairs>
  <TitlesOfParts>
    <vt:vector size="37" baseType="lpstr">
      <vt:lpstr>Arial</vt:lpstr>
      <vt:lpstr>Edwardian Script ITC</vt:lpstr>
      <vt:lpstr>Century Gothic</vt:lpstr>
      <vt:lpstr>Calibri</vt:lpstr>
      <vt:lpstr>Albertus MT Lt</vt:lpstr>
      <vt:lpstr>Wingdings</vt:lpstr>
      <vt:lpstr>Thème1</vt:lpstr>
      <vt:lpstr>Feuille Microsoft Office Excel 97-2003</vt:lpstr>
      <vt:lpstr>Graphique Microsoft Office Excel</vt:lpstr>
      <vt:lpstr>Principaux résultats</vt:lpstr>
      <vt:lpstr>Plan</vt:lpstr>
      <vt:lpstr>Objectifs de l’ENA 2011</vt:lpstr>
      <vt:lpstr>Eléments méthodologiques</vt:lpstr>
      <vt:lpstr>Diapositive 5</vt:lpstr>
      <vt:lpstr>Diapositive 6</vt:lpstr>
      <vt:lpstr>Indicateurs </vt:lpstr>
      <vt:lpstr>Les enfants marocains ont connu une amélioration notable de leur santé-nutrition bénéficiant beaucoup plus aux enfants vivant en milieu urbain et en particulier aux enfants de sexe masculin </vt:lpstr>
      <vt:lpstr>Diapositive 9</vt:lpstr>
      <vt:lpstr>Diapositive 10</vt:lpstr>
      <vt:lpstr>L’incidence des pathologies, en particulier le retard de croissance, est nettement corrélée au niveau scolaire de la mère et à l’accès à l’eau potable du réseau</vt:lpstr>
      <vt:lpstr>Accès à l’eau potable Les pathologies d’origine nutritionnelle sont presque deux fois plus répandues parmi les enfants privés d’eau potable du réseau. </vt:lpstr>
      <vt:lpstr>Santé-nutrition des adultes (20 ans et plus)</vt:lpstr>
      <vt:lpstr>Indicateurs</vt:lpstr>
      <vt:lpstr>Diapositive 15</vt:lpstr>
      <vt:lpstr>Parmi les adultes, l’incidence de la maigreur est marginale, celle de l’obésité s’accroit</vt:lpstr>
      <vt:lpstr>Diapositive 17</vt:lpstr>
      <vt:lpstr>L’obésité est le lot des inactifs et son incidence s’aggrave avec l’âge, en particulier parmi les femmes.</vt:lpstr>
      <vt:lpstr>L’incidence de l’obésité s’accroit avec la nucléarisation de la famille et varie en fonction du niveau scolaire. </vt:lpstr>
      <vt:lpstr>Diapositive 20</vt:lpstr>
      <vt:lpstr>Les ménages résidant dans les régions à faible consommation par habitant sont, en moyenne, les plus exposées au retard de croissance des enfants de moins de 5 ans .</vt:lpstr>
      <vt:lpstr>L’obésité grave et morbide varie en fonction du niveau régional de la consommation par habitant. </vt:lpstr>
      <vt:lpstr>L’incidence du retard de croissance parmi les moins de 5 ans est plus grande dans les régions les plus pauvres. </vt:lpstr>
      <vt:lpstr>Diapositive 24</vt:lpstr>
      <vt:lpstr>Définition</vt:lpstr>
      <vt:lpstr>Entre 2004 et 2011, la pauvreté multidimensionnelle a été réduite de près de 2/3.   Elle a été quasi-éradiquée dans le milieu urbain et est aujourd’hui un phénomène surtout rural. </vt:lpstr>
      <vt:lpstr>Disparités régionales de la pauvreté multidimensionnelle</vt:lpstr>
      <vt:lpstr>Diapositive 28</vt:lpstr>
    </vt:vector>
  </TitlesOfParts>
  <Company>Unicornis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Pour un indice composite de niveau de vie</dc:title>
  <dc:creator>Unicornis</dc:creator>
  <cp:lastModifiedBy>user</cp:lastModifiedBy>
  <cp:revision>875</cp:revision>
  <dcterms:created xsi:type="dcterms:W3CDTF">2010-01-08T08:51:25Z</dcterms:created>
  <dcterms:modified xsi:type="dcterms:W3CDTF">2012-11-20T19:18:28Z</dcterms:modified>
</cp:coreProperties>
</file>