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handoutMasterIdLst>
    <p:handoutMasterId r:id="rId31"/>
  </p:handoutMasterIdLst>
  <p:sldIdLst>
    <p:sldId id="256" r:id="rId2"/>
    <p:sldId id="276" r:id="rId3"/>
    <p:sldId id="334" r:id="rId4"/>
    <p:sldId id="257" r:id="rId5"/>
    <p:sldId id="301" r:id="rId6"/>
    <p:sldId id="302" r:id="rId7"/>
    <p:sldId id="303" r:id="rId8"/>
    <p:sldId id="294" r:id="rId9"/>
    <p:sldId id="310" r:id="rId10"/>
    <p:sldId id="304" r:id="rId11"/>
    <p:sldId id="307" r:id="rId12"/>
    <p:sldId id="308" r:id="rId13"/>
    <p:sldId id="311" r:id="rId14"/>
    <p:sldId id="316" r:id="rId15"/>
    <p:sldId id="328" r:id="rId16"/>
    <p:sldId id="315" r:id="rId17"/>
    <p:sldId id="319" r:id="rId18"/>
    <p:sldId id="331" r:id="rId19"/>
    <p:sldId id="321" r:id="rId20"/>
    <p:sldId id="329" r:id="rId21"/>
    <p:sldId id="346" r:id="rId22"/>
    <p:sldId id="314" r:id="rId23"/>
    <p:sldId id="347" r:id="rId24"/>
    <p:sldId id="341" r:id="rId25"/>
    <p:sldId id="342" r:id="rId26"/>
    <p:sldId id="344" r:id="rId27"/>
    <p:sldId id="345" r:id="rId28"/>
    <p:sldId id="271" r:id="rId2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541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03447BB-5D67-496B-8E87-E561075AD55C}" styleName="Style foncé 1 - Accentuation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380" autoAdjust="0"/>
  </p:normalViewPr>
  <p:slideViewPr>
    <p:cSldViewPr>
      <p:cViewPr varScale="1">
        <p:scale>
          <a:sx n="42" d="100"/>
          <a:sy n="42" d="100"/>
        </p:scale>
        <p:origin x="-9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04682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zzrari\AppData\Local\Microsoft\Windows\Temporary%20Internet%20Files\Content.IE5\P27VWJK0\pr&#195;&#169;sentattion_arabe_ver22.doc!_1414929519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zzrari\AppData\Local\Microsoft\Windows\Temporary%20Internet%20Files\Content.IE5\P27VWJK0\pr&#195;&#169;sentattion_arabe_ver22.doc!_1414847503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zzrari\AppData\Local\Microsoft\Windows\Temporary%20Internet%20Files\Content.IE5\P27VWJK0\pr&#195;&#169;sentattion_arabe_ver22.doc!_1414930310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1">
              <a:defRPr sz="1200"/>
            </a:pPr>
            <a:r>
              <a:rPr lang="ar-MA" sz="1200" dirty="0" smtClean="0"/>
              <a:t>نقص القامة</a:t>
            </a:r>
            <a:r>
              <a:rPr lang="ar-MA" sz="1200" baseline="0" dirty="0" smtClean="0"/>
              <a:t> </a:t>
            </a:r>
            <a:r>
              <a:rPr lang="ar-MA" sz="1200" dirty="0" smtClean="0"/>
              <a:t>حسب </a:t>
            </a:r>
            <a:r>
              <a:rPr lang="ar-MA" sz="1200" dirty="0"/>
              <a:t>السن ومستوى استهلاك الفرد حسب الجهات</a:t>
            </a:r>
            <a:endParaRPr lang="en-US" sz="1200" dirty="0"/>
          </a:p>
        </c:rich>
      </c:tx>
      <c:layout>
        <c:manualLayout>
          <c:xMode val="edge"/>
          <c:yMode val="edge"/>
          <c:x val="0.29539995197761204"/>
          <c:y val="2.8530515963985512E-2"/>
        </c:manualLayout>
      </c:layout>
      <c:overlay val="1"/>
    </c:title>
    <c:plotArea>
      <c:layout>
        <c:manualLayout>
          <c:layoutTarget val="inner"/>
          <c:xMode val="edge"/>
          <c:yMode val="edge"/>
          <c:x val="0.16063755919398964"/>
          <c:y val="0.18473892221640914"/>
          <c:w val="0.78935150467302695"/>
          <c:h val="0.64745306595403151"/>
        </c:manualLayout>
      </c:layout>
      <c:scatterChart>
        <c:scatterStyle val="lineMarker"/>
        <c:ser>
          <c:idx val="0"/>
          <c:order val="0"/>
          <c:tx>
            <c:strRef>
              <c:f>'[Graphique dans C: Users ezzrari AppData Local Microsoft Windows Temporary Internet Files Content.IE5 P27VWJK0 prÃ©sentattion_arabe_ver22.doc]Feuil1'!$B$1</c:f>
              <c:strCache>
                <c:ptCount val="1"/>
                <c:pt idx="0">
                  <c:v>Retard de croissance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0070C0"/>
              </a:solidFill>
            </c:spPr>
          </c:marker>
          <c:dLbls>
            <c:dLbl>
              <c:idx val="0"/>
              <c:layout>
                <c:manualLayout>
                  <c:x val="6.1345848208393264E-3"/>
                  <c:y val="2.5936660632478784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ar-MA" sz="1200" b="1" dirty="0" err="1" smtClean="0">
                        <a:latin typeface="Arial" pitchFamily="34" charset="0"/>
                        <a:cs typeface="Arial" pitchFamily="34" charset="0"/>
                      </a:rPr>
                      <a:t>د</a:t>
                    </a:r>
                    <a:r>
                      <a:rPr lang="ar-MA" b="1" dirty="0" err="1" smtClean="0">
                        <a:latin typeface="Arial" pitchFamily="34" charset="0"/>
                        <a:cs typeface="Arial" pitchFamily="34" charset="0"/>
                      </a:rPr>
                      <a:t>كالة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 – 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عبدة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 </a:t>
                    </a:r>
                    <a:endParaRPr lang="en-US" dirty="0"/>
                  </a:p>
                </c:rich>
              </c:tx>
              <c:spPr/>
              <c:dLblPos val="r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ar-MA" sz="1200" b="1" dirty="0" err="1" smtClean="0">
                        <a:latin typeface="Arial" pitchFamily="34" charset="0"/>
                        <a:cs typeface="Arial" pitchFamily="34" charset="0"/>
                      </a:rPr>
                      <a:t>ا</a:t>
                    </a:r>
                    <a:r>
                      <a:rPr lang="ar-MA" b="1" dirty="0" err="1" smtClean="0">
                        <a:latin typeface="Arial" pitchFamily="34" charset="0"/>
                        <a:cs typeface="Arial" pitchFamily="34" charset="0"/>
                      </a:rPr>
                      <a:t>لغلرب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 – 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شراردة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 – بني حسن</a:t>
                    </a:r>
                    <a:endParaRPr lang="en-US" dirty="0"/>
                  </a:p>
                </c:rich>
              </c:tx>
              <c:spPr/>
            </c:dLbl>
            <c:dLbl>
              <c:idx val="2"/>
              <c:layout>
                <c:manualLayout>
                  <c:x val="-7.3524206673196535E-2"/>
                  <c:y val="-5.781342922681807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ar-MA" sz="1200" b="1" dirty="0" err="1" smtClean="0">
                        <a:latin typeface="Arial" pitchFamily="34" charset="0"/>
                        <a:cs typeface="Arial" pitchFamily="34" charset="0"/>
                      </a:rPr>
                      <a:t>ت</a:t>
                    </a:r>
                    <a:r>
                      <a:rPr lang="ar-MA" b="1" dirty="0" err="1" smtClean="0">
                        <a:latin typeface="Arial" pitchFamily="34" charset="0"/>
                        <a:cs typeface="Arial" pitchFamily="34" charset="0"/>
                      </a:rPr>
                      <a:t>ازة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 - 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الحسيمة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 - 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تاونات</a:t>
                    </a:r>
                    <a:endParaRPr lang="en-US" dirty="0"/>
                  </a:p>
                </c:rich>
              </c:tx>
              <c:spPr/>
              <c:dLblPos val="r"/>
            </c:dLbl>
            <c:dLbl>
              <c:idx val="1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ar-MA" sz="1200" b="1" dirty="0" smtClean="0">
                        <a:latin typeface="Arial" pitchFamily="34" charset="0"/>
                        <a:cs typeface="Arial" pitchFamily="34" charset="0"/>
                      </a:rPr>
                      <a:t>ج</a:t>
                    </a:r>
                    <a:r>
                      <a:rPr lang="ar-MA" b="1" dirty="0" smtClean="0">
                        <a:latin typeface="Arial" pitchFamily="34" charset="0"/>
                        <a:cs typeface="Arial" pitchFamily="34" charset="0"/>
                      </a:rPr>
                      <a:t>هات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 الجنوب</a:t>
                    </a:r>
                    <a:endParaRPr lang="en-US" dirty="0"/>
                  </a:p>
                </c:rich>
              </c:tx>
              <c:spPr/>
            </c:dLbl>
            <c:dLbl>
              <c:idx val="11"/>
              <c:layout>
                <c:manualLayout>
                  <c:x val="-0.22105187960375758"/>
                  <c:y val="1.5728789377537647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ar-MA" sz="1200" b="1" dirty="0" err="1" smtClean="0">
                        <a:latin typeface="Arial" pitchFamily="34" charset="0"/>
                        <a:cs typeface="Arial" pitchFamily="34" charset="0"/>
                      </a:rPr>
                      <a:t>ا</a:t>
                    </a:r>
                    <a:r>
                      <a:rPr lang="ar-MA" b="1" dirty="0" err="1" smtClean="0">
                        <a:latin typeface="Arial" pitchFamily="34" charset="0"/>
                        <a:cs typeface="Arial" pitchFamily="34" charset="0"/>
                      </a:rPr>
                      <a:t>لدار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البيضاء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 الكبرى</a:t>
                    </a:r>
                    <a:endParaRPr lang="en-US" dirty="0"/>
                  </a:p>
                </c:rich>
              </c:tx>
              <c:spPr/>
              <c:dLblPos val="r"/>
            </c:dLbl>
            <c:dLbl>
              <c:idx val="12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ar-MA" sz="1200" b="1" dirty="0" err="1" smtClean="0">
                        <a:latin typeface="Arial" pitchFamily="34" charset="0"/>
                        <a:cs typeface="Arial" pitchFamily="34" charset="0"/>
                      </a:rPr>
                      <a:t>ط</a:t>
                    </a:r>
                    <a:r>
                      <a:rPr lang="ar-MA" b="1" dirty="0" err="1" smtClean="0">
                        <a:latin typeface="Arial" pitchFamily="34" charset="0"/>
                        <a:cs typeface="Arial" pitchFamily="34" charset="0"/>
                      </a:rPr>
                      <a:t>نجة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 - 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تطوان</a:t>
                    </a:r>
                    <a:endParaRPr lang="en-US" dirty="0"/>
                  </a:p>
                </c:rich>
              </c:tx>
              <c:spPr/>
            </c:dLbl>
            <c:dLbl>
              <c:idx val="13"/>
              <c:layout>
                <c:manualLayout>
                  <c:x val="-3.9377647139074649E-2"/>
                  <c:y val="6.5640473320236425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ar-MA" sz="1200" b="1" dirty="0" err="1" smtClean="0">
                        <a:latin typeface="Arial" pitchFamily="34" charset="0"/>
                        <a:cs typeface="Arial" pitchFamily="34" charset="0"/>
                      </a:rPr>
                      <a:t>ا</a:t>
                    </a:r>
                    <a:r>
                      <a:rPr lang="ar-MA" b="1" dirty="0" err="1" smtClean="0">
                        <a:latin typeface="Arial" pitchFamily="34" charset="0"/>
                        <a:cs typeface="Arial" pitchFamily="34" charset="0"/>
                      </a:rPr>
                      <a:t>لرباط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 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– 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سلا 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– 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زمور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 - 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زعبر</a:t>
                    </a:r>
                    <a:endParaRPr lang="en-US" dirty="0"/>
                  </a:p>
                </c:rich>
              </c:tx>
              <c:spPr/>
              <c:dLblPos val="r"/>
            </c:dLbl>
            <c:delete val="1"/>
          </c:dLbls>
          <c:trendline>
            <c:spPr>
              <a:ln w="19050">
                <a:solidFill>
                  <a:srgbClr val="002060"/>
                </a:solidFill>
              </a:ln>
            </c:spPr>
            <c:trendlineType val="linear"/>
          </c:trendline>
          <c:trendline>
            <c:trendlineType val="linear"/>
          </c:trendline>
          <c:trendline>
            <c:trendlineType val="linear"/>
          </c:trendline>
          <c:xVal>
            <c:numRef>
              <c:f>'[Graphique dans C: Users ezzrari AppData Local Microsoft Windows Temporary Internet Files Content.IE5 P27VWJK0 prÃ©sentattion_arabe_ver22.doc]Feuil1'!$A$2:$A$15</c:f>
              <c:numCache>
                <c:formatCode>General</c:formatCode>
                <c:ptCount val="14"/>
                <c:pt idx="0">
                  <c:v>9175</c:v>
                </c:pt>
                <c:pt idx="1">
                  <c:v>10673</c:v>
                </c:pt>
                <c:pt idx="2">
                  <c:v>10719</c:v>
                </c:pt>
                <c:pt idx="3">
                  <c:v>11094</c:v>
                </c:pt>
                <c:pt idx="4">
                  <c:v>11914</c:v>
                </c:pt>
                <c:pt idx="5">
                  <c:v>12132</c:v>
                </c:pt>
                <c:pt idx="6">
                  <c:v>13244</c:v>
                </c:pt>
                <c:pt idx="7">
                  <c:v>13928</c:v>
                </c:pt>
                <c:pt idx="8">
                  <c:v>13979</c:v>
                </c:pt>
                <c:pt idx="9">
                  <c:v>16445</c:v>
                </c:pt>
                <c:pt idx="10">
                  <c:v>17279</c:v>
                </c:pt>
                <c:pt idx="11">
                  <c:v>18716</c:v>
                </c:pt>
                <c:pt idx="12">
                  <c:v>18718</c:v>
                </c:pt>
                <c:pt idx="13">
                  <c:v>18718</c:v>
                </c:pt>
              </c:numCache>
            </c:numRef>
          </c:xVal>
          <c:yVal>
            <c:numRef>
              <c:f>'[Graphique dans C: Users ezzrari AppData Local Microsoft Windows Temporary Internet Files Content.IE5 P27VWJK0 prÃ©sentattion_arabe_ver22.doc]Feuil1'!$B$2:$B$15</c:f>
              <c:numCache>
                <c:formatCode>General</c:formatCode>
                <c:ptCount val="14"/>
                <c:pt idx="0">
                  <c:v>24.6</c:v>
                </c:pt>
                <c:pt idx="1">
                  <c:v>28.9</c:v>
                </c:pt>
                <c:pt idx="2">
                  <c:v>17.600000000000001</c:v>
                </c:pt>
                <c:pt idx="3">
                  <c:v>17</c:v>
                </c:pt>
                <c:pt idx="4">
                  <c:v>13.5</c:v>
                </c:pt>
                <c:pt idx="5">
                  <c:v>15.8</c:v>
                </c:pt>
                <c:pt idx="6">
                  <c:v>20.100000000000001</c:v>
                </c:pt>
                <c:pt idx="7">
                  <c:v>12.7</c:v>
                </c:pt>
                <c:pt idx="8">
                  <c:v>17.2</c:v>
                </c:pt>
                <c:pt idx="9">
                  <c:v>20.2</c:v>
                </c:pt>
                <c:pt idx="10">
                  <c:v>10.7</c:v>
                </c:pt>
                <c:pt idx="11">
                  <c:v>10.8</c:v>
                </c:pt>
                <c:pt idx="12">
                  <c:v>18.7</c:v>
                </c:pt>
                <c:pt idx="13">
                  <c:v>8.5</c:v>
                </c:pt>
              </c:numCache>
            </c:numRef>
          </c:yVal>
        </c:ser>
        <c:axId val="99295616"/>
        <c:axId val="99297536"/>
      </c:scatterChart>
      <c:valAx>
        <c:axId val="99295616"/>
        <c:scaling>
          <c:orientation val="minMax"/>
          <c:max val="20000"/>
          <c:min val="10000"/>
        </c:scaling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CCFF"/>
                    </a:solidFill>
                    <a:latin typeface="Arial"/>
                    <a:ea typeface="Arial"/>
                    <a:cs typeface="Arial"/>
                  </a:defRPr>
                </a:pPr>
                <a:r>
                  <a:t>استهلا ك الفرد بالدرهم</a:t>
                </a:r>
              </a:p>
            </c:rich>
          </c:tx>
          <c:layout>
            <c:manualLayout>
              <c:xMode val="edge"/>
              <c:yMode val="edge"/>
              <c:x val="0.41850832526060472"/>
              <c:y val="0.91268048772384469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CCFF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99297536"/>
        <c:crosses val="autoZero"/>
        <c:crossBetween val="midCat"/>
      </c:valAx>
      <c:valAx>
        <c:axId val="9929753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CCFF"/>
                    </a:solidFill>
                    <a:latin typeface="Arial"/>
                    <a:ea typeface="Arial"/>
                    <a:cs typeface="Arial"/>
                  </a:defRPr>
                </a:pPr>
                <a:r>
                  <a:t>نسبة نقص الوزن حسب السن </a:t>
                </a:r>
              </a:p>
            </c:rich>
          </c:tx>
          <c:layout>
            <c:manualLayout>
              <c:xMode val="edge"/>
              <c:yMode val="edge"/>
              <c:x val="3.6713281502272793E-2"/>
              <c:y val="0.33028672048905328"/>
            </c:manualLayout>
          </c:layout>
        </c:title>
        <c:numFmt formatCode="General" sourceLinked="1"/>
        <c:tickLblPos val="nextTo"/>
        <c:crossAx val="99295616"/>
        <c:crosses val="autoZero"/>
        <c:crossBetween val="midCat"/>
      </c:valAx>
    </c:plotArea>
    <c:plotVisOnly val="1"/>
    <c:dispBlanksAs val="gap"/>
  </c:chart>
  <c:spPr>
    <a:ln>
      <a:solidFill>
        <a:srgbClr val="FF0000"/>
      </a:solidFill>
    </a:ln>
  </c:spPr>
  <c:txPr>
    <a:bodyPr/>
    <a:lstStyle/>
    <a:p>
      <a:pPr algn="ctr" rtl="1">
        <a:defRPr lang="fr-FR" sz="1200" b="1" i="0" u="none" strike="noStrike" kern="1200" baseline="0" dirty="0" smtClean="0">
          <a:solidFill>
            <a:srgbClr val="00B0F0"/>
          </a:solidFill>
          <a:latin typeface="Arial" pitchFamily="34" charset="0"/>
          <a:ea typeface="+mn-ea"/>
          <a:cs typeface="Arial" pitchFamily="34" charset="0"/>
        </a:defRPr>
      </a:pPr>
      <a:endParaRPr lang="fr-FR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rtl="1">
              <a:defRPr sz="1200" b="1">
                <a:solidFill>
                  <a:srgbClr val="00B0F0"/>
                </a:solidFill>
                <a:latin typeface="Arial" pitchFamily="34" charset="0"/>
                <a:cs typeface="Arial" pitchFamily="34" charset="0"/>
              </a:defRPr>
            </a:pPr>
            <a:r>
              <a:rPr lang="ar-MA" sz="1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السمنة</a:t>
            </a:r>
            <a:r>
              <a:rPr lang="ar-MA" sz="1200" b="1" baseline="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الخطيرة والمرضية ومستوى استهلاك الفرد حسب الجهات</a:t>
            </a:r>
            <a:endParaRPr lang="en-US" sz="12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1957107364367812"/>
          <c:y val="0.18473892221640925"/>
          <c:w val="0.83452574869913965"/>
          <c:h val="0.64745306595403151"/>
        </c:manualLayout>
      </c:layout>
      <c:scatterChart>
        <c:scatterStyle val="lineMarker"/>
        <c:ser>
          <c:idx val="0"/>
          <c:order val="0"/>
          <c:tx>
            <c:strRef>
              <c:f>'[Graphique dans C: Users ezzrari AppData Local Microsoft Windows Temporary Internet Files Content.IE5 P27VWJK0 prÃ©sentattion_arabe_ver22.doc]Feuil1'!$B$1</c:f>
              <c:strCache>
                <c:ptCount val="1"/>
                <c:pt idx="0">
                  <c:v>Obésité grave et morbide (%)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0070C0"/>
              </a:solidFill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ar-MA" b="1" dirty="0" err="1" smtClean="0"/>
                      <a:t>دكالة</a:t>
                    </a:r>
                    <a:r>
                      <a:rPr lang="ar-MA" b="1" baseline="0" dirty="0" smtClean="0"/>
                      <a:t> - </a:t>
                    </a:r>
                    <a:r>
                      <a:rPr lang="ar-MA" b="1" baseline="0" dirty="0" err="1" smtClean="0"/>
                      <a:t>عبدة</a:t>
                    </a:r>
                    <a:endParaRPr lang="en-US" dirty="0"/>
                  </a:p>
                </c:rich>
              </c:tx>
              <c:spPr/>
            </c:dLbl>
            <c:dLbl>
              <c:idx val="1"/>
              <c:layout>
                <c:manualLayout>
                  <c:x val="-1.7036542581386316E-2"/>
                  <c:y val="6.4600970540565322E-2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ar-MA" b="1" dirty="0" err="1" smtClean="0"/>
                      <a:t>الغرب</a:t>
                    </a:r>
                    <a:r>
                      <a:rPr lang="ar-MA" b="1" baseline="0" dirty="0" err="1" smtClean="0"/>
                      <a:t> </a:t>
                    </a:r>
                    <a:r>
                      <a:rPr lang="ar-MA" b="1" baseline="0" dirty="0" smtClean="0"/>
                      <a:t>– </a:t>
                    </a:r>
                    <a:r>
                      <a:rPr lang="ar-MA" b="1" baseline="0" dirty="0" err="1" smtClean="0"/>
                      <a:t>شراردة</a:t>
                    </a:r>
                    <a:r>
                      <a:rPr lang="ar-MA" b="1" baseline="0" dirty="0" smtClean="0"/>
                      <a:t> – بني حسن</a:t>
                    </a:r>
                    <a:endParaRPr lang="en-US" dirty="0"/>
                  </a:p>
                </c:rich>
              </c:tx>
              <c:spPr/>
              <c:dLblPos val="r"/>
            </c:dLbl>
            <c:dLbl>
              <c:idx val="2"/>
              <c:layout>
                <c:manualLayout>
                  <c:x val="-0.11306792508497847"/>
                  <c:y val="-0.12581447286625391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ar-MA" b="1" dirty="0" err="1" smtClean="0"/>
                      <a:t>تازة</a:t>
                    </a:r>
                    <a:r>
                      <a:rPr lang="ar-MA" b="1" baseline="0" dirty="0" smtClean="0"/>
                      <a:t> – </a:t>
                    </a:r>
                    <a:r>
                      <a:rPr lang="ar-MA" b="1" baseline="0" dirty="0" err="1" smtClean="0"/>
                      <a:t>الحسيمة</a:t>
                    </a:r>
                    <a:r>
                      <a:rPr lang="ar-MA" b="1" baseline="0" dirty="0" smtClean="0"/>
                      <a:t> - </a:t>
                    </a:r>
                    <a:r>
                      <a:rPr lang="ar-MA" b="1" baseline="0" dirty="0" err="1" smtClean="0"/>
                      <a:t>تاونات</a:t>
                    </a:r>
                    <a:endParaRPr lang="en-US" dirty="0"/>
                  </a:p>
                </c:rich>
              </c:tx>
              <c:spPr/>
              <c:dLblPos val="r"/>
            </c:dLbl>
            <c:dLbl>
              <c:idx val="10"/>
              <c:layout/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ar-MA" b="1" dirty="0" smtClean="0"/>
                      <a:t>جهات الجنوب</a:t>
                    </a:r>
                    <a:endParaRPr lang="en-US" dirty="0"/>
                  </a:p>
                </c:rich>
              </c:tx>
              <c:spPr/>
            </c:dLbl>
            <c:dLbl>
              <c:idx val="11"/>
              <c:layout>
                <c:manualLayout>
                  <c:x val="-0.16065238521283964"/>
                  <c:y val="-5.2272171144114511E-2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ar-MA" b="1" dirty="0" smtClean="0"/>
                      <a:t>الدار</a:t>
                    </a:r>
                    <a:r>
                      <a:rPr lang="ar-MA" b="1" baseline="0" dirty="0" smtClean="0"/>
                      <a:t> البيضاء الكبرى</a:t>
                    </a:r>
                    <a:endParaRPr lang="en-US" dirty="0"/>
                  </a:p>
                </c:rich>
              </c:tx>
              <c:spPr/>
              <c:dLblPos val="r"/>
            </c:dLbl>
            <c:dLbl>
              <c:idx val="12"/>
              <c:layout>
                <c:manualLayout>
                  <c:x val="0"/>
                  <c:y val="-7.4801123783812443E-2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ar-MA" b="1" dirty="0" err="1" smtClean="0"/>
                      <a:t>طنجة</a:t>
                    </a:r>
                    <a:r>
                      <a:rPr lang="ar-MA" b="1" dirty="0" smtClean="0"/>
                      <a:t> – </a:t>
                    </a:r>
                    <a:r>
                      <a:rPr lang="ar-MA" b="1" dirty="0" err="1" smtClean="0"/>
                      <a:t>تطوان</a:t>
                    </a:r>
                    <a:r>
                      <a:rPr lang="ar-MA" b="1" dirty="0" smtClean="0"/>
                      <a:t> </a:t>
                    </a:r>
                    <a:endParaRPr lang="en-US" dirty="0"/>
                  </a:p>
                </c:rich>
              </c:tx>
              <c:spPr/>
              <c:dLblPos val="r"/>
            </c:dLbl>
            <c:dLbl>
              <c:idx val="13"/>
              <c:layout>
                <c:manualLayout>
                  <c:x val="-1.6280896994989569E-3"/>
                  <c:y val="1.1239712168274138E-2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ar-MA" b="1" dirty="0" err="1" smtClean="0"/>
                      <a:t>الرباك</a:t>
                    </a:r>
                    <a:r>
                      <a:rPr lang="ar-MA" b="1" baseline="0" dirty="0" smtClean="0"/>
                      <a:t> – </a:t>
                    </a:r>
                    <a:r>
                      <a:rPr lang="ar-MA" b="1" baseline="0" dirty="0" err="1" smtClean="0"/>
                      <a:t>سلا </a:t>
                    </a:r>
                    <a:r>
                      <a:rPr lang="ar-MA" b="1" baseline="0" dirty="0" smtClean="0"/>
                      <a:t>– </a:t>
                    </a:r>
                    <a:r>
                      <a:rPr lang="ar-MA" b="1" baseline="0" dirty="0" err="1" smtClean="0"/>
                      <a:t>زمور</a:t>
                    </a:r>
                    <a:r>
                      <a:rPr lang="ar-MA" b="1" baseline="0" dirty="0" smtClean="0"/>
                      <a:t> - </a:t>
                    </a:r>
                    <a:r>
                      <a:rPr lang="ar-MA" b="1" baseline="0" dirty="0" err="1" smtClean="0"/>
                      <a:t>زعير</a:t>
                    </a:r>
                    <a:endParaRPr lang="en-US" dirty="0"/>
                  </a:p>
                </c:rich>
              </c:tx>
              <c:spPr/>
              <c:dLblPos val="r"/>
            </c:dLbl>
            <c:delete val="1"/>
          </c:dLbls>
          <c:trendline>
            <c:spPr>
              <a:ln w="19050">
                <a:solidFill>
                  <a:srgbClr val="002060"/>
                </a:solidFill>
              </a:ln>
            </c:spPr>
            <c:trendlineType val="linear"/>
          </c:trendline>
          <c:trendline>
            <c:trendlineType val="linear"/>
          </c:trendline>
          <c:xVal>
            <c:numRef>
              <c:f>'[Graphique dans C: Users ezzrari AppData Local Microsoft Windows Temporary Internet Files Content.IE5 P27VWJK0 prÃ©sentattion_arabe_ver22.doc]Feuil1'!$A$2:$A$15</c:f>
              <c:numCache>
                <c:formatCode>General</c:formatCode>
                <c:ptCount val="14"/>
                <c:pt idx="0">
                  <c:v>15001</c:v>
                </c:pt>
                <c:pt idx="1">
                  <c:v>10551</c:v>
                </c:pt>
                <c:pt idx="2">
                  <c:v>10673</c:v>
                </c:pt>
                <c:pt idx="3">
                  <c:v>10719</c:v>
                </c:pt>
                <c:pt idx="4">
                  <c:v>11094</c:v>
                </c:pt>
                <c:pt idx="5">
                  <c:v>11914</c:v>
                </c:pt>
                <c:pt idx="6">
                  <c:v>12132</c:v>
                </c:pt>
                <c:pt idx="7">
                  <c:v>13244</c:v>
                </c:pt>
                <c:pt idx="8">
                  <c:v>13928</c:v>
                </c:pt>
                <c:pt idx="9">
                  <c:v>13979</c:v>
                </c:pt>
                <c:pt idx="10">
                  <c:v>16445</c:v>
                </c:pt>
                <c:pt idx="11">
                  <c:v>17279</c:v>
                </c:pt>
                <c:pt idx="12">
                  <c:v>18716</c:v>
                </c:pt>
                <c:pt idx="13">
                  <c:v>18718</c:v>
                </c:pt>
              </c:numCache>
            </c:numRef>
          </c:xVal>
          <c:yVal>
            <c:numRef>
              <c:f>'[Graphique dans C: Users ezzrari AppData Local Microsoft Windows Temporary Internet Files Content.IE5 P27VWJK0 prÃ©sentattion_arabe_ver22.doc]Feuil1'!$B$2:$B$15</c:f>
              <c:numCache>
                <c:formatCode>General</c:formatCode>
                <c:ptCount val="14"/>
                <c:pt idx="0">
                  <c:v>15.93</c:v>
                </c:pt>
                <c:pt idx="1">
                  <c:v>18.7</c:v>
                </c:pt>
                <c:pt idx="2">
                  <c:v>14.9</c:v>
                </c:pt>
                <c:pt idx="3">
                  <c:v>15.89</c:v>
                </c:pt>
                <c:pt idx="4">
                  <c:v>15.4</c:v>
                </c:pt>
                <c:pt idx="5">
                  <c:v>15.870000000000006</c:v>
                </c:pt>
                <c:pt idx="6">
                  <c:v>17.5</c:v>
                </c:pt>
                <c:pt idx="7">
                  <c:v>18.2</c:v>
                </c:pt>
                <c:pt idx="8">
                  <c:v>17.100000000000001</c:v>
                </c:pt>
                <c:pt idx="9">
                  <c:v>20.100000000000001</c:v>
                </c:pt>
                <c:pt idx="10">
                  <c:v>22.4</c:v>
                </c:pt>
                <c:pt idx="11">
                  <c:v>20</c:v>
                </c:pt>
                <c:pt idx="12">
                  <c:v>19.600000000000001</c:v>
                </c:pt>
                <c:pt idx="13">
                  <c:v>19.2</c:v>
                </c:pt>
              </c:numCache>
            </c:numRef>
          </c:yVal>
        </c:ser>
        <c:axId val="99344768"/>
        <c:axId val="99346688"/>
      </c:scatterChart>
      <c:valAx>
        <c:axId val="99344768"/>
        <c:scaling>
          <c:orientation val="minMax"/>
          <c:max val="20000"/>
          <c:min val="10000"/>
        </c:scaling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CC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ar-MA"/>
                  <a:t>استهلاك الفرد بالدرهم</a:t>
                </a:r>
              </a:p>
            </c:rich>
          </c:tx>
          <c:layout>
            <c:manualLayout>
              <c:xMode val="edge"/>
              <c:yMode val="edge"/>
              <c:x val="0.42004173007785817"/>
              <c:y val="0.92564860426929474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99346688"/>
        <c:crosses val="autoZero"/>
        <c:crossBetween val="midCat"/>
      </c:valAx>
      <c:valAx>
        <c:axId val="99346688"/>
        <c:scaling>
          <c:orientation val="minMax"/>
          <c:max val="24"/>
          <c:min val="14"/>
        </c:scaling>
        <c:axPos val="l"/>
        <c:majorGridlines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CC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ar-MA"/>
                  <a:t>السمنة الخطيرة والمرضية </a:t>
                </a:r>
              </a:p>
            </c:rich>
          </c:tx>
          <c:layout>
            <c:manualLayout>
              <c:xMode val="edge"/>
              <c:yMode val="edge"/>
              <c:x val="1.4022541299984571E-2"/>
              <c:y val="0.28569411582172916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fr-FR"/>
          </a:p>
        </c:txPr>
        <c:crossAx val="99344768"/>
        <c:crosses val="autoZero"/>
        <c:crossBetween val="midCat"/>
      </c:valAx>
    </c:plotArea>
    <c:plotVisOnly val="1"/>
    <c:dispBlanksAs val="gap"/>
  </c:chart>
  <c:spPr>
    <a:ln>
      <a:solidFill>
        <a:srgbClr val="FF0000"/>
      </a:solidFill>
    </a:ln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1">
              <a:defRPr sz="1200"/>
            </a:pPr>
            <a:r>
              <a:rPr lang="ar-MA" sz="1200" dirty="0" smtClean="0"/>
              <a:t>نقص القامة </a:t>
            </a:r>
            <a:r>
              <a:rPr lang="ar-MA" sz="1200" dirty="0"/>
              <a:t>حسب السن ومستوى استهلاك الفرد حسب الجهات</a:t>
            </a:r>
            <a:endParaRPr lang="en-US" sz="1200" dirty="0"/>
          </a:p>
        </c:rich>
      </c:tx>
      <c:layout>
        <c:manualLayout>
          <c:xMode val="edge"/>
          <c:yMode val="edge"/>
          <c:x val="0.29540001944201438"/>
          <c:y val="2.8530551328142782E-2"/>
        </c:manualLayout>
      </c:layout>
      <c:overlay val="1"/>
    </c:title>
    <c:plotArea>
      <c:layout>
        <c:manualLayout>
          <c:layoutTarget val="inner"/>
          <c:xMode val="edge"/>
          <c:yMode val="edge"/>
          <c:x val="0.18083954152195633"/>
          <c:y val="0.18100413918848396"/>
          <c:w val="0.78935150467302695"/>
          <c:h val="0.64745306595403151"/>
        </c:manualLayout>
      </c:layout>
      <c:scatterChart>
        <c:scatterStyle val="lineMarker"/>
        <c:ser>
          <c:idx val="0"/>
          <c:order val="0"/>
          <c:tx>
            <c:strRef>
              <c:f>'[Feuille de calcul dans C: Users ezzrari AppData Local Microsoft Windows Temporary Internet Files Content.IE5 P27VWJK0 prÃ©sentattion_arabe_ver22.doc]Feuil1'!$B$1</c:f>
              <c:strCache>
                <c:ptCount val="1"/>
                <c:pt idx="0">
                  <c:v>Retard de croissance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0070C0"/>
              </a:solidFill>
            </c:spPr>
          </c:marker>
          <c:dLbls>
            <c:dLbl>
              <c:idx val="0"/>
              <c:layout>
                <c:manualLayout>
                  <c:x val="-8.5896762904637103E-2"/>
                  <c:y val="0.18933515663483241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ar-MA" sz="1200" b="1" dirty="0" err="1" smtClean="0">
                        <a:latin typeface="Arial" pitchFamily="34" charset="0"/>
                        <a:cs typeface="Arial" pitchFamily="34" charset="0"/>
                      </a:rPr>
                      <a:t>د</a:t>
                    </a:r>
                    <a:r>
                      <a:rPr lang="ar-MA" b="1" dirty="0" err="1" smtClean="0">
                        <a:latin typeface="Arial" pitchFamily="34" charset="0"/>
                        <a:cs typeface="Arial" pitchFamily="34" charset="0"/>
                      </a:rPr>
                      <a:t>كالة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 – 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عبدة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 </a:t>
                    </a:r>
                    <a:endParaRPr lang="en-US" dirty="0"/>
                  </a:p>
                </c:rich>
              </c:tx>
              <c:spPr/>
              <c:dLblPos val="r"/>
            </c:dLbl>
            <c:dLbl>
              <c:idx val="1"/>
              <c:layout>
                <c:manualLayout>
                  <c:x val="0.12570145903479241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ar-MA" sz="1200" b="1" dirty="0" err="1" smtClean="0">
                        <a:latin typeface="Arial" pitchFamily="34" charset="0"/>
                        <a:cs typeface="Arial" pitchFamily="34" charset="0"/>
                      </a:rPr>
                      <a:t>ا</a:t>
                    </a:r>
                    <a:r>
                      <a:rPr lang="ar-MA" b="1" dirty="0" err="1" smtClean="0">
                        <a:latin typeface="Arial" pitchFamily="34" charset="0"/>
                        <a:cs typeface="Arial" pitchFamily="34" charset="0"/>
                      </a:rPr>
                      <a:t>لغلرب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 – 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شراردة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 – بني حسن</a:t>
                    </a:r>
                    <a:endParaRPr lang="en-US" dirty="0"/>
                  </a:p>
                </c:rich>
              </c:tx>
              <c:spPr/>
              <c:dLblPos val="r"/>
            </c:dLbl>
            <c:dLbl>
              <c:idx val="2"/>
              <c:layout>
                <c:manualLayout>
                  <c:x val="-8.0258225297595395E-2"/>
                  <c:y val="-0.28190299741944069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ar-MA" sz="1200" b="1" dirty="0" err="1" smtClean="0">
                        <a:latin typeface="Arial" pitchFamily="34" charset="0"/>
                        <a:cs typeface="Arial" pitchFamily="34" charset="0"/>
                      </a:rPr>
                      <a:t>ت</a:t>
                    </a:r>
                    <a:r>
                      <a:rPr lang="ar-MA" b="1" dirty="0" err="1" smtClean="0">
                        <a:latin typeface="Arial" pitchFamily="34" charset="0"/>
                        <a:cs typeface="Arial" pitchFamily="34" charset="0"/>
                      </a:rPr>
                      <a:t>ازة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 - 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الحسيمة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 - 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تاونات</a:t>
                    </a:r>
                    <a:endParaRPr lang="en-US" dirty="0"/>
                  </a:p>
                </c:rich>
              </c:tx>
              <c:spPr/>
              <c:dLblPos val="r"/>
            </c:dLbl>
            <c:dLbl>
              <c:idx val="11"/>
              <c:layout>
                <c:manualLayout>
                  <c:x val="-0.31757257615525386"/>
                  <c:y val="-6.2702456310608334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ar-MA" sz="1200" b="1" dirty="0" err="1" smtClean="0">
                        <a:latin typeface="Arial" pitchFamily="34" charset="0"/>
                        <a:cs typeface="Arial" pitchFamily="34" charset="0"/>
                      </a:rPr>
                      <a:t>ا</a:t>
                    </a:r>
                    <a:r>
                      <a:rPr lang="ar-MA" b="1" dirty="0" err="1" smtClean="0">
                        <a:latin typeface="Arial" pitchFamily="34" charset="0"/>
                        <a:cs typeface="Arial" pitchFamily="34" charset="0"/>
                      </a:rPr>
                      <a:t>لدار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البيضاء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 الكبرى</a:t>
                    </a:r>
                    <a:endParaRPr lang="en-US" dirty="0"/>
                  </a:p>
                </c:rich>
              </c:tx>
              <c:spPr/>
              <c:dLblPos val="r"/>
            </c:dLbl>
            <c:dLbl>
              <c:idx val="13"/>
              <c:layout>
                <c:manualLayout>
                  <c:x val="-3.9377647139074649E-2"/>
                  <c:y val="6.564047332023641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ar-MA" sz="1200" b="1" dirty="0" err="1" smtClean="0">
                        <a:latin typeface="Arial" pitchFamily="34" charset="0"/>
                        <a:cs typeface="Arial" pitchFamily="34" charset="0"/>
                      </a:rPr>
                      <a:t>ا</a:t>
                    </a:r>
                    <a:r>
                      <a:rPr lang="ar-MA" b="1" dirty="0" err="1" smtClean="0">
                        <a:latin typeface="Arial" pitchFamily="34" charset="0"/>
                        <a:cs typeface="Arial" pitchFamily="34" charset="0"/>
                      </a:rPr>
                      <a:t>لرباط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 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– 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سلا 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– 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زمور</a:t>
                    </a:r>
                    <a:r>
                      <a:rPr lang="ar-MA" b="1" baseline="0" dirty="0" smtClean="0">
                        <a:latin typeface="Arial" pitchFamily="34" charset="0"/>
                        <a:cs typeface="Arial" pitchFamily="34" charset="0"/>
                      </a:rPr>
                      <a:t> - </a:t>
                    </a:r>
                    <a:r>
                      <a:rPr lang="ar-MA" b="1" baseline="0" dirty="0" err="1" smtClean="0">
                        <a:latin typeface="Arial" pitchFamily="34" charset="0"/>
                        <a:cs typeface="Arial" pitchFamily="34" charset="0"/>
                      </a:rPr>
                      <a:t>زعبر</a:t>
                    </a:r>
                    <a:endParaRPr lang="en-US" dirty="0"/>
                  </a:p>
                </c:rich>
              </c:tx>
              <c:spPr/>
              <c:dLblPos val="r"/>
            </c:dLbl>
            <c:delete val="1"/>
          </c:dLbls>
          <c:trendline>
            <c:spPr>
              <a:ln w="19050">
                <a:solidFill>
                  <a:srgbClr val="002060"/>
                </a:solidFill>
              </a:ln>
            </c:spPr>
            <c:trendlineType val="linear"/>
          </c:trendline>
          <c:trendline>
            <c:trendlineType val="linear"/>
          </c:trendline>
          <c:trendline>
            <c:trendlineType val="linear"/>
          </c:trendline>
          <c:xVal>
            <c:numRef>
              <c:f>'[Feuille de calcul dans C: Users ezzrari AppData Local Microsoft Windows Temporary Internet Files Content.IE5 P27VWJK0 prÃ©sentattion_arabe_ver22.doc]Feuil1'!$A$2:$A$15</c:f>
              <c:numCache>
                <c:formatCode>General</c:formatCode>
                <c:ptCount val="14"/>
                <c:pt idx="0">
                  <c:v>15.6</c:v>
                </c:pt>
                <c:pt idx="1">
                  <c:v>10.7</c:v>
                </c:pt>
                <c:pt idx="2">
                  <c:v>9.3000000000000007</c:v>
                </c:pt>
                <c:pt idx="3">
                  <c:v>12.5</c:v>
                </c:pt>
                <c:pt idx="4">
                  <c:v>7.6</c:v>
                </c:pt>
                <c:pt idx="5">
                  <c:v>12.5</c:v>
                </c:pt>
                <c:pt idx="6">
                  <c:v>11.2</c:v>
                </c:pt>
                <c:pt idx="7">
                  <c:v>10.1</c:v>
                </c:pt>
                <c:pt idx="8">
                  <c:v>9.5</c:v>
                </c:pt>
                <c:pt idx="9">
                  <c:v>6.5</c:v>
                </c:pt>
                <c:pt idx="10">
                  <c:v>3.2</c:v>
                </c:pt>
                <c:pt idx="11">
                  <c:v>7.8</c:v>
                </c:pt>
                <c:pt idx="12">
                  <c:v>14.3</c:v>
                </c:pt>
                <c:pt idx="13">
                  <c:v>5.0999999999999996</c:v>
                </c:pt>
              </c:numCache>
            </c:numRef>
          </c:xVal>
          <c:yVal>
            <c:numRef>
              <c:f>'[Feuille de calcul dans C: Users ezzrari AppData Local Microsoft Windows Temporary Internet Files Content.IE5 P27VWJK0 prÃ©sentattion_arabe_ver22.doc]Feuil1'!$B$2:$B$15</c:f>
              <c:numCache>
                <c:formatCode>General</c:formatCode>
                <c:ptCount val="14"/>
                <c:pt idx="0">
                  <c:v>24.6</c:v>
                </c:pt>
                <c:pt idx="1">
                  <c:v>28.9</c:v>
                </c:pt>
                <c:pt idx="2">
                  <c:v>17.600000000000001</c:v>
                </c:pt>
                <c:pt idx="3">
                  <c:v>17</c:v>
                </c:pt>
                <c:pt idx="4">
                  <c:v>13.5</c:v>
                </c:pt>
                <c:pt idx="5">
                  <c:v>15.8</c:v>
                </c:pt>
                <c:pt idx="6">
                  <c:v>20.100000000000001</c:v>
                </c:pt>
                <c:pt idx="7">
                  <c:v>12.7</c:v>
                </c:pt>
                <c:pt idx="8">
                  <c:v>17.2</c:v>
                </c:pt>
                <c:pt idx="9">
                  <c:v>20.2</c:v>
                </c:pt>
                <c:pt idx="10">
                  <c:v>10.7</c:v>
                </c:pt>
                <c:pt idx="11">
                  <c:v>10.8</c:v>
                </c:pt>
                <c:pt idx="12">
                  <c:v>18.7</c:v>
                </c:pt>
                <c:pt idx="13">
                  <c:v>8.5</c:v>
                </c:pt>
              </c:numCache>
            </c:numRef>
          </c:yVal>
        </c:ser>
        <c:axId val="100086528"/>
        <c:axId val="100088448"/>
      </c:scatterChart>
      <c:valAx>
        <c:axId val="100086528"/>
        <c:scaling>
          <c:orientation val="minMax"/>
          <c:max val="20"/>
          <c:min val="0"/>
        </c:scaling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CCFF"/>
                    </a:solidFill>
                    <a:latin typeface="Arial"/>
                    <a:ea typeface="Arial"/>
                    <a:cs typeface="Arial"/>
                  </a:defRPr>
                </a:pPr>
                <a:r>
                  <a:t>نسبة الفقر</a:t>
                </a:r>
              </a:p>
            </c:rich>
          </c:tx>
          <c:layout>
            <c:manualLayout>
              <c:xMode val="edge"/>
              <c:yMode val="edge"/>
              <c:x val="0.41850826727467211"/>
              <c:y val="0.91268062080475232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CCFF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00088448"/>
        <c:crosses val="autoZero"/>
        <c:crossBetween val="midCat"/>
      </c:valAx>
      <c:valAx>
        <c:axId val="10008844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CC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dirty="0" err="1"/>
                  <a:t>نسبة</a:t>
                </a:r>
                <a:r>
                  <a:rPr dirty="0"/>
                  <a:t> </a:t>
                </a:r>
                <a:r>
                  <a:rPr dirty="0" err="1"/>
                  <a:t>نقص</a:t>
                </a:r>
                <a:r>
                  <a:rPr dirty="0"/>
                  <a:t> </a:t>
                </a:r>
                <a:r>
                  <a:rPr lang="ar-MA" sz="1200" b="1" i="0" u="none" strike="noStrike" baseline="0" dirty="0" smtClean="0"/>
                  <a:t> القامة</a:t>
                </a:r>
                <a:r>
                  <a:rPr dirty="0" smtClean="0"/>
                  <a:t> </a:t>
                </a:r>
                <a:r>
                  <a:rPr dirty="0" err="1"/>
                  <a:t>حسب</a:t>
                </a:r>
                <a:r>
                  <a:rPr dirty="0"/>
                  <a:t> </a:t>
                </a:r>
                <a:r>
                  <a:rPr dirty="0" err="1"/>
                  <a:t>السن</a:t>
                </a:r>
                <a:r>
                  <a:rPr dirty="0"/>
                  <a:t> </a:t>
                </a:r>
              </a:p>
            </c:rich>
          </c:tx>
          <c:layout>
            <c:manualLayout>
              <c:xMode val="edge"/>
              <c:yMode val="edge"/>
              <c:x val="3.6713239127937294E-2"/>
              <c:y val="0.33028665534455309"/>
            </c:manualLayout>
          </c:layout>
        </c:title>
        <c:numFmt formatCode="General" sourceLinked="1"/>
        <c:tickLblPos val="nextTo"/>
        <c:crossAx val="100086528"/>
        <c:crosses val="autoZero"/>
        <c:crossBetween val="midCat"/>
      </c:valAx>
    </c:plotArea>
    <c:plotVisOnly val="1"/>
    <c:dispBlanksAs val="gap"/>
  </c:chart>
  <c:spPr>
    <a:ln>
      <a:solidFill>
        <a:srgbClr val="FF0000"/>
      </a:solidFill>
    </a:ln>
  </c:spPr>
  <c:txPr>
    <a:bodyPr/>
    <a:lstStyle/>
    <a:p>
      <a:pPr algn="ctr" rtl="1">
        <a:defRPr lang="fr-FR" sz="1200" b="1" i="0" u="none" strike="noStrike" kern="1200" baseline="0" dirty="0" smtClean="0">
          <a:solidFill>
            <a:srgbClr val="00B0F0"/>
          </a:solidFill>
          <a:latin typeface="Arial" pitchFamily="34" charset="0"/>
          <a:ea typeface="+mn-ea"/>
          <a:cs typeface="Arial" pitchFamily="34" charset="0"/>
        </a:defRPr>
      </a:pPr>
      <a:endParaRPr lang="fr-FR"/>
    </a:p>
  </c:tx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58235FE-07FB-4A77-B4FD-CAEEFED6CA82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BE0F88D-FD35-4017-B151-702B6A033A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3B60D0C-BBC1-4FC4-A325-D6DEB28B4475}" type="datetimeFigureOut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B834221-6717-4321-8C6A-F1593F117A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11F257-C053-4FEA-A74D-AF16D2D4F23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B48C77-F75A-418D-95C0-EB3AF4D83BE9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0DA6A0-A08B-4AC3-940C-570F552746C5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fr-FR" sz="1400" b="1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r" rtl="1">
              <a:defRPr smtClean="0"/>
            </a:lvl1pPr>
          </a:lstStyle>
          <a:p>
            <a:pPr>
              <a:defRPr/>
            </a:pPr>
            <a:fld id="{281B8F5C-7785-4C9E-957E-A386282009B8}" type="datetime1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37475" y="6513513"/>
            <a:ext cx="1385888" cy="3190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6B0E8-6FF8-4425-A614-BAE1735777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0A162-FB73-4D92-91DB-4ACEE5C5C879}" type="datetime1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BC302-E36E-4FEA-B175-9AD37472902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07E59-DFE6-4544-9707-ABD4263DE6B9}" type="datetime1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DFB28-ADA0-4577-930D-B8E85F3029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AA2CE-C55F-4904-9E6B-E7B6FB5A682F}" type="datetime1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3B96-58A2-43DF-BB7D-8C0F540B7FE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BAB05-5F0D-4A35-9628-73EE8C24D1C7}" type="datetime1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D1D56-CFF5-4247-BEA1-A27BFFCB924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7347E-99D0-40CE-B2CB-294E1C5F9C7E}" type="datetime1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C11A1-290D-47C2-BF79-058C3B9639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graphique</a:t>
            </a:r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C0792-2FF9-46F9-83DE-FD083332AA9C}" type="datetime1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D44F6-1D80-430C-A0DD-879A712957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tableau</a:t>
            </a:r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EE334-F5B4-434E-A3B7-8820D0E66791}" type="datetime1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75858-89B0-462C-905B-B7E795880A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8129B-DE69-4A47-93F4-E67E02646254}" type="datetime1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394F8-A599-41AA-AC8C-F4DBC08ABB6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263EF-CBEA-4E1F-98F4-125CFB1B9D4A}" type="datetime1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03C70-16F0-48B7-B444-BE40EBD5177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9D877-D74B-4B4C-AD2B-32427A708A82}" type="datetime1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3B471-0383-41E2-8E60-A0419AD75F4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20AA6-AFB0-48AB-B473-29B783A60A2F}" type="datetime1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34091-C105-46F8-A869-29735CBF36B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3D9BC-2D1C-4FF1-9109-8088F00FC777}" type="datetime1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054EE-68A3-4F19-9E07-95A20402145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79B62-D558-4B07-B680-75FFC9B9CE6E}" type="datetime1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B6BBB-CF20-4156-8DCD-13DAAD6D0D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57DAE-52E5-4442-B8DD-72953039DA95}" type="datetime1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DABD4-F330-48DD-B55D-AEBCFC1DD6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EEF1E-57F0-4F6A-9B17-31BDC2A13E12}" type="datetime1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DE35E-C0DC-4650-8268-A83E132E6A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4103" name="Picture 3" descr="contenu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523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fr-FR" sz="1400" b="1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b="1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3C928724-3D77-453B-9C3B-537D84A9E813}" type="datetime1">
              <a:rPr lang="fr-FR"/>
              <a:pPr>
                <a:defRPr/>
              </a:pPr>
              <a:t>20/11/2012</a:t>
            </a:fld>
            <a:endParaRPr lang="fr-FR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3D33F63-D6AD-49B2-99FF-CCBD731BCCD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3" r:id="rId1"/>
    <p:sldLayoutId id="2147484098" r:id="rId2"/>
    <p:sldLayoutId id="2147484099" r:id="rId3"/>
    <p:sldLayoutId id="2147484100" r:id="rId4"/>
    <p:sldLayoutId id="2147484101" r:id="rId5"/>
    <p:sldLayoutId id="2147484102" r:id="rId6"/>
    <p:sldLayoutId id="2147484103" r:id="rId7"/>
    <p:sldLayoutId id="2147484104" r:id="rId8"/>
    <p:sldLayoutId id="2147484105" r:id="rId9"/>
    <p:sldLayoutId id="2147484106" r:id="rId10"/>
    <p:sldLayoutId id="2147484107" r:id="rId11"/>
    <p:sldLayoutId id="2147484108" r:id="rId12"/>
    <p:sldLayoutId id="2147484109" r:id="rId13"/>
    <p:sldLayoutId id="2147484110" r:id="rId14"/>
    <p:sldLayoutId id="2147484111" r:id="rId15"/>
    <p:sldLayoutId id="2147484112" r:id="rId16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9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20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21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phique_Microsoft_Office_Excel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phique_Microsoft_Office_Excel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phique_Microsoft_Office_Excel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Graphique_Microsoft_Office_Excel6.xls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phique_Microsoft_Office_Excel7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Graphique_Microsoft_Office_Excel8.xls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phique_Microsoft_Office_Excel9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Graphique_Microsoft_Office_Excel10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phique_Microsoft_Office_Excel1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phique_Microsoft_Office_Excel1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phique_Microsoft_Office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ctrTitle"/>
          </p:nvPr>
        </p:nvSpPr>
        <p:spPr>
          <a:xfrm>
            <a:off x="571500" y="2643188"/>
            <a:ext cx="7772400" cy="1470025"/>
          </a:xfrm>
        </p:spPr>
        <p:txBody>
          <a:bodyPr/>
          <a:lstStyle/>
          <a:p>
            <a:pPr eaLnBrk="1" hangingPunct="1"/>
            <a:r>
              <a:rPr lang="ar-MA" sz="3200" smtClean="0">
                <a:solidFill>
                  <a:srgbClr val="002060"/>
                </a:solidFill>
                <a:latin typeface="Arial" charset="0"/>
                <a:cs typeface="Arial" charset="0"/>
              </a:rPr>
              <a:t>النتائج الأولية</a:t>
            </a:r>
            <a:endParaRPr lang="fr-FR" sz="320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6147" name="Titre 1"/>
          <p:cNvSpPr txBox="1">
            <a:spLocks/>
          </p:cNvSpPr>
          <p:nvPr/>
        </p:nvSpPr>
        <p:spPr bwMode="auto">
          <a:xfrm>
            <a:off x="857250" y="500063"/>
            <a:ext cx="77724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r>
              <a:rPr lang="ar-MA" sz="3200" b="1">
                <a:solidFill>
                  <a:srgbClr val="002060"/>
                </a:solidFill>
              </a:rPr>
              <a:t>البحث الوطني حول القياسات الإناسية</a:t>
            </a:r>
            <a:endParaRPr lang="fr-FR" sz="1900" b="1">
              <a:solidFill>
                <a:srgbClr val="002060"/>
              </a:solidFill>
            </a:endParaRPr>
          </a:p>
        </p:txBody>
      </p:sp>
      <p:sp>
        <p:nvSpPr>
          <p:cNvPr id="6148" name="Sous-titre 2"/>
          <p:cNvSpPr txBox="1">
            <a:spLocks/>
          </p:cNvSpPr>
          <p:nvPr/>
        </p:nvSpPr>
        <p:spPr bwMode="auto">
          <a:xfrm>
            <a:off x="3643313" y="4857750"/>
            <a:ext cx="4429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buClr>
                <a:srgbClr val="7B003B"/>
              </a:buClr>
              <a:buSzPct val="120000"/>
            </a:pPr>
            <a:endParaRPr lang="fr-FR" sz="2000" b="1">
              <a:solidFill>
                <a:srgbClr val="002060"/>
              </a:solidFill>
              <a:latin typeface="Century Gothic" pitchFamily="34" charset="0"/>
            </a:endParaRPr>
          </a:p>
          <a:p>
            <a:pPr algn="r">
              <a:spcBef>
                <a:spcPct val="20000"/>
              </a:spcBef>
              <a:buClr>
                <a:srgbClr val="7B003B"/>
              </a:buClr>
              <a:buSzPct val="120000"/>
            </a:pPr>
            <a:r>
              <a:rPr lang="ar-MA" sz="2000" b="1">
                <a:solidFill>
                  <a:srgbClr val="002060"/>
                </a:solidFill>
                <a:latin typeface="Century Gothic" pitchFamily="34" charset="0"/>
              </a:rPr>
              <a:t>الرباط في 20 نونبر 2012</a:t>
            </a:r>
            <a:endParaRPr lang="fr-FR" sz="2000" b="1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A8646D-098B-4C3B-A257-E7C4817A60F7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b="1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b="1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b="1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b="1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b="1" smtClean="0">
              <a:solidFill>
                <a:srgbClr val="0070C0"/>
              </a:solidFill>
            </a:endParaRPr>
          </a:p>
          <a:p>
            <a:pPr algn="r">
              <a:buFontTx/>
              <a:buNone/>
            </a:pPr>
            <a:r>
              <a:rPr lang="ar-MA" b="1" smtClean="0">
                <a:solidFill>
                  <a:srgbClr val="0070C0"/>
                </a:solidFill>
                <a:cs typeface="Arial" charset="0"/>
              </a:rPr>
              <a:t>مميزات صحة – تغذية الأطفال</a:t>
            </a:r>
            <a:endParaRPr lang="fr-FR" b="1" smtClean="0">
              <a:solidFill>
                <a:srgbClr val="0070C0"/>
              </a:solidFill>
              <a:cs typeface="Arial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5DBF16-4267-48E3-8EC9-07BAA943FB0B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80400" cy="1143000"/>
          </a:xfrm>
        </p:spPr>
        <p:txBody>
          <a:bodyPr/>
          <a:lstStyle/>
          <a:p>
            <a:pPr algn="r" rtl="1"/>
            <a:r>
              <a:rPr lang="ar-MA" sz="2400" smtClean="0">
                <a:latin typeface="Arial" charset="0"/>
                <a:cs typeface="Arial" charset="0"/>
              </a:rPr>
              <a:t>تعليم الأم</a:t>
            </a:r>
            <a:br>
              <a:rPr lang="ar-MA" sz="2400" smtClean="0">
                <a:latin typeface="Arial" charset="0"/>
                <a:cs typeface="Arial" charset="0"/>
              </a:rPr>
            </a:br>
            <a:r>
              <a:rPr lang="ar-MA" sz="2400" smtClean="0">
                <a:latin typeface="Arial" charset="0"/>
                <a:cs typeface="Arial" charset="0"/>
              </a:rPr>
              <a:t> تدني المستوى الدراسي للأم يزيد من انتشـار الأمراض التي تسببهـا التغذيـة</a:t>
            </a:r>
            <a:endParaRPr lang="fr-FR" sz="2400" smtClean="0">
              <a:latin typeface="Arial" charset="0"/>
              <a:cs typeface="Arial" charset="0"/>
            </a:endParaRPr>
          </a:p>
        </p:txBody>
      </p:sp>
      <p:graphicFrame>
        <p:nvGraphicFramePr>
          <p:cNvPr id="15363" name="Graphique 2"/>
          <p:cNvGraphicFramePr>
            <a:graphicFrameLocks/>
          </p:cNvGraphicFramePr>
          <p:nvPr/>
        </p:nvGraphicFramePr>
        <p:xfrm>
          <a:off x="304800" y="1955800"/>
          <a:ext cx="8674100" cy="4013200"/>
        </p:xfrm>
        <a:graphic>
          <a:graphicData uri="http://schemas.openxmlformats.org/presentationml/2006/ole">
            <p:oleObj spid="_x0000_s15363" r:id="rId3" imgW="8675360" imgH="4011516" progId="Excel.Chart.8">
              <p:embed/>
            </p:oleObj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020579-95DD-4DD6-9D68-CFD8A8FAE1FE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re 1"/>
          <p:cNvSpPr>
            <a:spLocks noGrp="1"/>
          </p:cNvSpPr>
          <p:nvPr>
            <p:ph type="title"/>
          </p:nvPr>
        </p:nvSpPr>
        <p:spPr>
          <a:xfrm>
            <a:off x="250825" y="620713"/>
            <a:ext cx="8569325" cy="936625"/>
          </a:xfrm>
        </p:spPr>
        <p:txBody>
          <a:bodyPr/>
          <a:lstStyle/>
          <a:p>
            <a:pPr algn="r" rtl="1"/>
            <a:r>
              <a:rPr lang="ar-MA" sz="2400" smtClean="0">
                <a:latin typeface="Arial" charset="0"/>
                <a:cs typeface="Arial" charset="0"/>
              </a:rPr>
              <a:t/>
            </a:r>
            <a:br>
              <a:rPr lang="ar-MA" sz="2400" smtClean="0">
                <a:latin typeface="Arial" charset="0"/>
                <a:cs typeface="Arial" charset="0"/>
              </a:rPr>
            </a:br>
            <a:r>
              <a:rPr lang="ar-MA" sz="2400" smtClean="0">
                <a:latin typeface="Arial" charset="0"/>
                <a:cs typeface="Arial" charset="0"/>
              </a:rPr>
              <a:t>انتشار الأمراض التي تسببها التغذية بين الأطفال المحرومين من ولوج الماء الصالح للشرب</a:t>
            </a:r>
            <a:r>
              <a:rPr lang="fr-FR" sz="2400" smtClean="0">
                <a:latin typeface="Arial" charset="0"/>
                <a:cs typeface="Arial" charset="0"/>
              </a:rPr>
              <a:t> </a:t>
            </a:r>
          </a:p>
        </p:txBody>
      </p:sp>
      <p:graphicFrame>
        <p:nvGraphicFramePr>
          <p:cNvPr id="2050" name="Graphique 2"/>
          <p:cNvGraphicFramePr>
            <a:graphicFrameLocks/>
          </p:cNvGraphicFramePr>
          <p:nvPr/>
        </p:nvGraphicFramePr>
        <p:xfrm>
          <a:off x="520700" y="1628775"/>
          <a:ext cx="7899400" cy="4264025"/>
        </p:xfrm>
        <a:graphic>
          <a:graphicData uri="http://schemas.openxmlformats.org/presentationml/2006/ole">
            <p:oleObj spid="_x0000_s2050" name="Graphique" r:id="rId3" imgW="7562933" imgH="3705108" progId="Excel.Chart.8">
              <p:embed/>
            </p:oleObj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B3E93C8-CAF4-4656-8BC7-C69F13D6F8C5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1714500" y="3857625"/>
            <a:ext cx="6985000" cy="1143000"/>
          </a:xfrm>
        </p:spPr>
        <p:txBody>
          <a:bodyPr/>
          <a:lstStyle/>
          <a:p>
            <a:pPr algn="r"/>
            <a:r>
              <a:rPr lang="ar-MA" sz="2400" smtClean="0">
                <a:solidFill>
                  <a:srgbClr val="0070C0"/>
                </a:solidFill>
                <a:latin typeface="Albertus MT Lt" pitchFamily="34" charset="0"/>
                <a:cs typeface="Arial" charset="0"/>
              </a:rPr>
              <a:t>الصحة – التغذية لدى الكبار (20 سنة وأكثر)</a:t>
            </a:r>
            <a:endParaRPr lang="fr-FR" sz="2400" smtClean="0">
              <a:solidFill>
                <a:srgbClr val="0070C0"/>
              </a:solidFill>
              <a:latin typeface="Albertus MT Lt" pitchFamily="34" charset="0"/>
              <a:cs typeface="Arial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1A890B-D6BB-4B1F-B44D-B47C69D52530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1042988" y="620713"/>
            <a:ext cx="6985000" cy="1143000"/>
          </a:xfrm>
        </p:spPr>
        <p:txBody>
          <a:bodyPr/>
          <a:lstStyle/>
          <a:p>
            <a:r>
              <a:rPr lang="ar-MA" sz="3600" smtClean="0">
                <a:solidFill>
                  <a:srgbClr val="0070C0"/>
                </a:solidFill>
                <a:latin typeface="Albertus MT Lt" pitchFamily="34" charset="0"/>
                <a:cs typeface="Arial" charset="0"/>
              </a:rPr>
              <a:t>المؤشرات</a:t>
            </a:r>
            <a:endParaRPr lang="fr-FR" sz="3600" smtClean="0">
              <a:solidFill>
                <a:srgbClr val="0070C0"/>
              </a:solidFill>
              <a:latin typeface="Albertus MT Lt" pitchFamily="34" charset="0"/>
              <a:cs typeface="Arial" charset="0"/>
            </a:endParaRP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>
          <a:xfrm>
            <a:off x="611188" y="1844675"/>
            <a:ext cx="8229600" cy="4392613"/>
          </a:xfrm>
        </p:spPr>
        <p:txBody>
          <a:bodyPr/>
          <a:lstStyle/>
          <a:p>
            <a:pPr lvl="1" algn="r" rtl="1"/>
            <a:r>
              <a:rPr lang="ar-MA" sz="2800" b="1" smtClean="0">
                <a:solidFill>
                  <a:srgbClr val="00B0F0"/>
                </a:solidFill>
              </a:rPr>
              <a:t>النحافة</a:t>
            </a:r>
            <a:endParaRPr lang="fr-FR" sz="2800" b="1" smtClean="0">
              <a:solidFill>
                <a:srgbClr val="00B0F0"/>
              </a:solidFill>
            </a:endParaRPr>
          </a:p>
          <a:p>
            <a:pPr lvl="1" algn="r" rtl="1"/>
            <a:endParaRPr lang="ar-MA" sz="2800" b="1" smtClean="0">
              <a:solidFill>
                <a:srgbClr val="00B0F0"/>
              </a:solidFill>
            </a:endParaRPr>
          </a:p>
          <a:p>
            <a:pPr lvl="1" algn="r" rtl="1"/>
            <a:r>
              <a:rPr lang="ar-MA" sz="2800" b="1" smtClean="0">
                <a:solidFill>
                  <a:srgbClr val="00B0F0"/>
                </a:solidFill>
              </a:rPr>
              <a:t>الوضع الإناسي السليم</a:t>
            </a:r>
          </a:p>
          <a:p>
            <a:pPr lvl="1" algn="r" rtl="1">
              <a:buFont typeface="Arial" charset="0"/>
              <a:buNone/>
            </a:pPr>
            <a:r>
              <a:rPr lang="fr-FR" sz="2800" b="1" smtClean="0">
                <a:solidFill>
                  <a:srgbClr val="00B0F0"/>
                </a:solidFill>
              </a:rPr>
              <a:t> </a:t>
            </a:r>
          </a:p>
          <a:p>
            <a:pPr lvl="1" algn="r" rtl="1"/>
            <a:r>
              <a:rPr lang="ar-MA" sz="2800" b="1" smtClean="0">
                <a:solidFill>
                  <a:srgbClr val="00B0F0"/>
                </a:solidFill>
              </a:rPr>
              <a:t>زيادة الوزن</a:t>
            </a:r>
          </a:p>
          <a:p>
            <a:pPr lvl="1" algn="r" rtl="1">
              <a:buFont typeface="Arial" charset="0"/>
              <a:buNone/>
            </a:pPr>
            <a:r>
              <a:rPr lang="fr-FR" sz="2800" b="1" smtClean="0">
                <a:solidFill>
                  <a:srgbClr val="00B0F0"/>
                </a:solidFill>
              </a:rPr>
              <a:t> </a:t>
            </a:r>
          </a:p>
          <a:p>
            <a:pPr lvl="1" algn="r" rtl="1"/>
            <a:r>
              <a:rPr lang="ar-MA" sz="2800" b="1" smtClean="0">
                <a:solidFill>
                  <a:srgbClr val="00B0F0"/>
                </a:solidFill>
              </a:rPr>
              <a:t>السمنة الخطيرة والمرضية</a:t>
            </a:r>
            <a:r>
              <a:rPr lang="fr-FR" sz="2800" b="1" smtClean="0">
                <a:solidFill>
                  <a:srgbClr val="00B0F0"/>
                </a:solidFill>
              </a:rPr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2FCBEF-F471-48E3-B454-10CCC2CA8188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fr-FR" smtClean="0"/>
          </a:p>
          <a:p>
            <a:pPr>
              <a:buFontTx/>
              <a:buNone/>
            </a:pPr>
            <a:endParaRPr lang="fr-FR" smtClean="0"/>
          </a:p>
          <a:p>
            <a:pPr>
              <a:buFontTx/>
              <a:buNone/>
            </a:pPr>
            <a:endParaRPr lang="fr-FR" smtClean="0"/>
          </a:p>
          <a:p>
            <a:pPr>
              <a:buFontTx/>
              <a:buNone/>
            </a:pPr>
            <a:endParaRPr lang="fr-FR" smtClean="0"/>
          </a:p>
          <a:p>
            <a:pPr>
              <a:buFontTx/>
              <a:buNone/>
            </a:pPr>
            <a:endParaRPr lang="fr-FR" smtClean="0"/>
          </a:p>
          <a:p>
            <a:pPr>
              <a:buFontTx/>
              <a:buNone/>
            </a:pPr>
            <a:endParaRPr lang="fr-FR" smtClean="0"/>
          </a:p>
          <a:p>
            <a:pPr algn="r">
              <a:buFontTx/>
              <a:buNone/>
            </a:pPr>
            <a:r>
              <a:rPr lang="ar-MA" sz="3200" b="1" smtClean="0">
                <a:solidFill>
                  <a:srgbClr val="0070C0"/>
                </a:solidFill>
                <a:latin typeface="Albertus MT Lt" pitchFamily="34" charset="0"/>
                <a:cs typeface="Arial" charset="0"/>
              </a:rPr>
              <a:t>المستوى والاتجاه</a:t>
            </a:r>
            <a:endParaRPr lang="fr-FR" sz="3200" b="1" smtClean="0">
              <a:solidFill>
                <a:srgbClr val="0070C0"/>
              </a:solidFill>
              <a:latin typeface="Albertus MT Lt" pitchFamily="34" charset="0"/>
              <a:cs typeface="Arial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DE33D2-0CE1-4B0A-B19E-A2BF6EE743E3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re 1"/>
          <p:cNvSpPr>
            <a:spLocks noGrp="1"/>
          </p:cNvSpPr>
          <p:nvPr>
            <p:ph type="title"/>
          </p:nvPr>
        </p:nvSpPr>
        <p:spPr>
          <a:xfrm>
            <a:off x="684213" y="765175"/>
            <a:ext cx="7488237" cy="792163"/>
          </a:xfrm>
        </p:spPr>
        <p:txBody>
          <a:bodyPr/>
          <a:lstStyle/>
          <a:p>
            <a:pPr rtl="1"/>
            <a:r>
              <a:rPr lang="ar-MA" sz="2400" smtClean="0"/>
              <a:t>لا يعاني الأشخاص المغاربة الكبار من النحافة إلا بشكل هامشي، لكن صحتهم مهددة أكثر فأكثر بالسمنة </a:t>
            </a:r>
            <a:endParaRPr lang="fr-FR" sz="2400" smtClean="0">
              <a:solidFill>
                <a:srgbClr val="0070C0"/>
              </a:solidFill>
              <a:latin typeface="Albertus MT Lt" pitchFamily="34" charset="0"/>
            </a:endParaRPr>
          </a:p>
        </p:txBody>
      </p:sp>
      <p:graphicFrame>
        <p:nvGraphicFramePr>
          <p:cNvPr id="3076" name="Graphique 2"/>
          <p:cNvGraphicFramePr>
            <a:graphicFrameLocks/>
          </p:cNvGraphicFramePr>
          <p:nvPr/>
        </p:nvGraphicFramePr>
        <p:xfrm>
          <a:off x="4445000" y="1955800"/>
          <a:ext cx="3835400" cy="4013200"/>
        </p:xfrm>
        <a:graphic>
          <a:graphicData uri="http://schemas.openxmlformats.org/presentationml/2006/ole">
            <p:oleObj spid="_x0000_s3076" r:id="rId3" imgW="3834716" imgH="4011516" progId="Excel.Chart.8">
              <p:embed/>
            </p:oleObj>
          </a:graphicData>
        </a:graphic>
      </p:graphicFrame>
      <p:graphicFrame>
        <p:nvGraphicFramePr>
          <p:cNvPr id="3074" name="Graphique 5"/>
          <p:cNvGraphicFramePr>
            <a:graphicFrameLocks/>
          </p:cNvGraphicFramePr>
          <p:nvPr/>
        </p:nvGraphicFramePr>
        <p:xfrm>
          <a:off x="228600" y="1952625"/>
          <a:ext cx="3903663" cy="4078288"/>
        </p:xfrm>
        <a:graphic>
          <a:graphicData uri="http://schemas.openxmlformats.org/presentationml/2006/ole">
            <p:oleObj spid="_x0000_s3074" name="Graphique" r:id="rId4" imgW="3848007" imgH="4019581" progId="Excel.Chart.8">
              <p:embed/>
            </p:oleObj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42B1F1-C75C-4837-B6F6-28D92CD704C9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fr-FR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fr-FR" smtClean="0">
              <a:solidFill>
                <a:srgbClr val="0070C0"/>
              </a:solidFill>
            </a:endParaRPr>
          </a:p>
          <a:p>
            <a:pPr algn="r">
              <a:buFontTx/>
              <a:buNone/>
            </a:pPr>
            <a:r>
              <a:rPr lang="ar-MA" b="1" smtClean="0">
                <a:solidFill>
                  <a:srgbClr val="0070C0"/>
                </a:solidFill>
                <a:latin typeface="Arial" charset="0"/>
                <a:cs typeface="Arial" charset="0"/>
              </a:rPr>
              <a:t>السكان المستهدفون</a:t>
            </a:r>
            <a:r>
              <a:rPr lang="fr-FR" b="1" smtClean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16F5C83-F05E-4425-BAA9-C679C129CA96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>
          <a:xfrm>
            <a:off x="611188" y="765175"/>
            <a:ext cx="7848600" cy="949325"/>
          </a:xfrm>
        </p:spPr>
        <p:txBody>
          <a:bodyPr/>
          <a:lstStyle/>
          <a:p>
            <a:pPr algn="r" rtl="1"/>
            <a:r>
              <a:rPr lang="ar-MA" sz="2000" smtClean="0"/>
              <a:t>السمنة تهم بالخصوص الأشخاص غير النشيطين ويزداد انتشارها مع التقدم في السن لدى الكبار الذكور ولدى النساء بشكل عام وربات البيوت منهن بشكل خاص </a:t>
            </a:r>
            <a:endParaRPr lang="fr-FR" sz="2000" b="0" smtClean="0">
              <a:latin typeface="Albertus MT Lt" pitchFamily="34" charset="0"/>
            </a:endParaRPr>
          </a:p>
        </p:txBody>
      </p:sp>
      <p:graphicFrame>
        <p:nvGraphicFramePr>
          <p:cNvPr id="20483" name="Graphique 3"/>
          <p:cNvGraphicFramePr>
            <a:graphicFrameLocks/>
          </p:cNvGraphicFramePr>
          <p:nvPr/>
        </p:nvGraphicFramePr>
        <p:xfrm>
          <a:off x="4449763" y="1793875"/>
          <a:ext cx="4529137" cy="4422775"/>
        </p:xfrm>
        <a:graphic>
          <a:graphicData uri="http://schemas.openxmlformats.org/presentationml/2006/ole">
            <p:oleObj spid="_x0000_s20483" r:id="rId3" imgW="4529721" imgH="4426080" progId="Excel.Chart.8">
              <p:embed/>
            </p:oleObj>
          </a:graphicData>
        </a:graphic>
      </p:graphicFrame>
      <p:graphicFrame>
        <p:nvGraphicFramePr>
          <p:cNvPr id="20484" name="Graphique 5"/>
          <p:cNvGraphicFramePr>
            <a:graphicFrameLocks/>
          </p:cNvGraphicFramePr>
          <p:nvPr/>
        </p:nvGraphicFramePr>
        <p:xfrm>
          <a:off x="-50800" y="1793875"/>
          <a:ext cx="4313238" cy="4422775"/>
        </p:xfrm>
        <a:graphic>
          <a:graphicData uri="http://schemas.openxmlformats.org/presentationml/2006/ole">
            <p:oleObj spid="_x0000_s20484" r:id="rId4" imgW="4310246" imgH="4426080" progId="Excel.Chart.8">
              <p:embed/>
            </p:oleObj>
          </a:graphicData>
        </a:graphic>
      </p:graphicFrame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A85CF4-5CAB-4BF0-8FFE-3149992EB068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>
          <a:xfrm>
            <a:off x="684213" y="785813"/>
            <a:ext cx="7991475" cy="1143000"/>
          </a:xfrm>
        </p:spPr>
        <p:txBody>
          <a:bodyPr/>
          <a:lstStyle/>
          <a:p>
            <a:pPr algn="r" rtl="1"/>
            <a:r>
              <a:rPr lang="ar-MA" sz="2400" smtClean="0"/>
              <a:t>تزداد ظاهرة السمنة الخطيرة والمرضية مع انتشار ظاهرة الأسرة النووية وتتغير حسب المستوى الدراسي</a:t>
            </a:r>
            <a:endParaRPr lang="fr-FR" sz="2400" smtClean="0">
              <a:solidFill>
                <a:srgbClr val="0070C0"/>
              </a:solidFill>
              <a:latin typeface="Albertus MT Lt" pitchFamily="34" charset="0"/>
              <a:cs typeface="Arial" charset="0"/>
            </a:endParaRPr>
          </a:p>
        </p:txBody>
      </p:sp>
      <p:graphicFrame>
        <p:nvGraphicFramePr>
          <p:cNvPr id="21507" name="Graphique 3"/>
          <p:cNvGraphicFramePr>
            <a:graphicFrameLocks/>
          </p:cNvGraphicFramePr>
          <p:nvPr/>
        </p:nvGraphicFramePr>
        <p:xfrm>
          <a:off x="4500563" y="1916113"/>
          <a:ext cx="4319587" cy="4392612"/>
        </p:xfrm>
        <a:graphic>
          <a:graphicData uri="http://schemas.openxmlformats.org/presentationml/2006/ole">
            <p:oleObj spid="_x0000_s21507" r:id="rId3" imgW="4322439" imgH="4395597" progId="Excel.Chart.8">
              <p:embed/>
            </p:oleObj>
          </a:graphicData>
        </a:graphic>
      </p:graphicFrame>
      <p:graphicFrame>
        <p:nvGraphicFramePr>
          <p:cNvPr id="21508" name="Graphique 3"/>
          <p:cNvGraphicFramePr>
            <a:graphicFrameLocks/>
          </p:cNvGraphicFramePr>
          <p:nvPr/>
        </p:nvGraphicFramePr>
        <p:xfrm>
          <a:off x="128588" y="1938338"/>
          <a:ext cx="4133850" cy="4421187"/>
        </p:xfrm>
        <a:graphic>
          <a:graphicData uri="http://schemas.openxmlformats.org/presentationml/2006/ole">
            <p:oleObj spid="_x0000_s21508" r:id="rId4" imgW="4133446" imgH="4419983" progId="Excel.Chart.8">
              <p:embed/>
            </p:oleObj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370A47-10B9-4AD9-AD47-F5118715E72D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4"/>
          <p:cNvSpPr>
            <a:spLocks noGrp="1"/>
          </p:cNvSpPr>
          <p:nvPr>
            <p:ph type="ctrTitle"/>
          </p:nvPr>
        </p:nvSpPr>
        <p:spPr>
          <a:xfrm>
            <a:off x="539750" y="333375"/>
            <a:ext cx="7772400" cy="1000125"/>
          </a:xfrm>
        </p:spPr>
        <p:txBody>
          <a:bodyPr/>
          <a:lstStyle/>
          <a:p>
            <a:pPr rtl="1"/>
            <a:r>
              <a:rPr lang="ar-MA" sz="2400" smtClean="0">
                <a:solidFill>
                  <a:schemeClr val="tx1"/>
                </a:solidFill>
                <a:latin typeface="Arial" charset="0"/>
                <a:cs typeface="Arial" charset="0"/>
              </a:rPr>
              <a:t>فهرس</a:t>
            </a:r>
            <a:endParaRPr lang="fr-FR" sz="240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539750" y="1412875"/>
            <a:ext cx="8208963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r" rtl="1" eaLnBrk="0" hangingPunct="0">
              <a:lnSpc>
                <a:spcPct val="150000"/>
              </a:lnSpc>
              <a:spcBef>
                <a:spcPct val="20000"/>
              </a:spcBef>
              <a:buClr>
                <a:srgbClr val="7B003B"/>
              </a:buClr>
              <a:buSzPct val="120000"/>
              <a:buFont typeface="Wingdings" pitchFamily="2" charset="2"/>
              <a:buChar char="q"/>
              <a:defRPr/>
            </a:pPr>
            <a:r>
              <a:rPr lang="ar-MA" sz="2400" dirty="0"/>
              <a:t> </a:t>
            </a:r>
            <a:r>
              <a:rPr lang="ar-MA" sz="2400" b="1" dirty="0">
                <a:solidFill>
                  <a:srgbClr val="0070C0"/>
                </a:solidFill>
                <a:latin typeface="+mn-lt"/>
              </a:rPr>
              <a:t>أهداف البحث</a:t>
            </a:r>
          </a:p>
          <a:p>
            <a:pPr marL="514350" indent="-514350" algn="r" rtl="1" eaLnBrk="0" hangingPunct="0">
              <a:lnSpc>
                <a:spcPct val="150000"/>
              </a:lnSpc>
              <a:spcBef>
                <a:spcPct val="20000"/>
              </a:spcBef>
              <a:buClr>
                <a:srgbClr val="7B003B"/>
              </a:buClr>
              <a:buSzPct val="120000"/>
              <a:buFont typeface="Wingdings" pitchFamily="2" charset="2"/>
              <a:buChar char="q"/>
              <a:defRPr/>
            </a:pPr>
            <a:r>
              <a:rPr lang="ar-MA" sz="2400" b="1" dirty="0">
                <a:solidFill>
                  <a:srgbClr val="0070C0"/>
                </a:solidFill>
                <a:latin typeface="+mn-lt"/>
              </a:rPr>
              <a:t> منهجية البحث</a:t>
            </a:r>
          </a:p>
          <a:p>
            <a:pPr marL="514350" indent="-514350" algn="r" rtl="1" eaLnBrk="0" hangingPunct="0">
              <a:lnSpc>
                <a:spcPct val="150000"/>
              </a:lnSpc>
              <a:spcBef>
                <a:spcPct val="20000"/>
              </a:spcBef>
              <a:buClr>
                <a:srgbClr val="7B003B"/>
              </a:buClr>
              <a:buSzPct val="120000"/>
              <a:buFont typeface="Wingdings" pitchFamily="2" charset="2"/>
              <a:buChar char="q"/>
              <a:defRPr/>
            </a:pPr>
            <a:r>
              <a:rPr lang="ar-MA" sz="2400" b="1" dirty="0">
                <a:solidFill>
                  <a:srgbClr val="0070C0"/>
                </a:solidFill>
                <a:latin typeface="+mn-lt"/>
              </a:rPr>
              <a:t> نتائج البحث </a:t>
            </a:r>
            <a:endParaRPr lang="fr-FR" sz="2400" b="1" dirty="0">
              <a:solidFill>
                <a:srgbClr val="0070C0"/>
              </a:solidFill>
              <a:latin typeface="+mn-lt"/>
            </a:endParaRPr>
          </a:p>
          <a:p>
            <a:pPr marL="971550" lvl="2" indent="-514350" algn="r" rtl="1" eaLnBrk="0" hangingPunct="0">
              <a:lnSpc>
                <a:spcPct val="150000"/>
              </a:lnSpc>
              <a:spcBef>
                <a:spcPct val="20000"/>
              </a:spcBef>
              <a:buClr>
                <a:srgbClr val="7B003B"/>
              </a:buClr>
              <a:buSzPct val="120000"/>
              <a:buFont typeface="Courier New" pitchFamily="49" charset="0"/>
              <a:buChar char="o"/>
              <a:defRPr/>
            </a:pPr>
            <a:r>
              <a:rPr lang="ar-MA" sz="2400" b="1" dirty="0" err="1">
                <a:solidFill>
                  <a:srgbClr val="0070C0"/>
                </a:solidFill>
                <a:latin typeface="+mn-lt"/>
              </a:rPr>
              <a:t>التغذية </a:t>
            </a:r>
            <a:r>
              <a:rPr lang="ar-MA" sz="2400" b="1" dirty="0">
                <a:solidFill>
                  <a:srgbClr val="0070C0"/>
                </a:solidFill>
                <a:latin typeface="+mn-lt"/>
              </a:rPr>
              <a:t>– الصحة</a:t>
            </a:r>
          </a:p>
          <a:p>
            <a:pPr marL="1428750" lvl="4" indent="-514350" algn="r" rtl="1" eaLnBrk="0" hangingPunct="0">
              <a:lnSpc>
                <a:spcPct val="150000"/>
              </a:lnSpc>
              <a:spcBef>
                <a:spcPct val="20000"/>
              </a:spcBef>
              <a:buClr>
                <a:srgbClr val="7B003B"/>
              </a:buClr>
              <a:buSzPct val="120000"/>
              <a:buFont typeface="Wingdings" pitchFamily="2" charset="2"/>
              <a:buChar char="ü"/>
              <a:defRPr/>
            </a:pPr>
            <a:r>
              <a:rPr lang="ar-MA" sz="2400" b="1" dirty="0">
                <a:solidFill>
                  <a:srgbClr val="0070C0"/>
                </a:solidFill>
                <a:latin typeface="+mn-lt"/>
              </a:rPr>
              <a:t>الأطفال </a:t>
            </a:r>
          </a:p>
          <a:p>
            <a:pPr marL="1428750" lvl="4" indent="-514350" algn="r" rtl="1" eaLnBrk="0" hangingPunct="0">
              <a:lnSpc>
                <a:spcPct val="150000"/>
              </a:lnSpc>
              <a:spcBef>
                <a:spcPct val="20000"/>
              </a:spcBef>
              <a:buClr>
                <a:srgbClr val="7B003B"/>
              </a:buClr>
              <a:buSzPct val="120000"/>
              <a:buFont typeface="Wingdings" pitchFamily="2" charset="2"/>
              <a:buChar char="ü"/>
              <a:defRPr/>
            </a:pPr>
            <a:r>
              <a:rPr lang="ar-MA" sz="2400" b="1" dirty="0">
                <a:solidFill>
                  <a:srgbClr val="0070C0"/>
                </a:solidFill>
                <a:latin typeface="+mn-lt"/>
              </a:rPr>
              <a:t>الكبار</a:t>
            </a:r>
            <a:endParaRPr lang="fr-FR" sz="2400" b="1" dirty="0">
              <a:solidFill>
                <a:srgbClr val="0070C0"/>
              </a:solidFill>
              <a:latin typeface="+mn-lt"/>
            </a:endParaRPr>
          </a:p>
          <a:p>
            <a:pPr marL="971550" lvl="2" indent="-514350" algn="r" rtl="1" eaLnBrk="0" hangingPunct="0">
              <a:lnSpc>
                <a:spcPct val="150000"/>
              </a:lnSpc>
              <a:spcBef>
                <a:spcPct val="20000"/>
              </a:spcBef>
              <a:buClr>
                <a:srgbClr val="7B003B"/>
              </a:buClr>
              <a:buSzPct val="120000"/>
              <a:buFont typeface="Courier New" pitchFamily="49" charset="0"/>
              <a:buChar char="o"/>
              <a:defRPr/>
            </a:pPr>
            <a:r>
              <a:rPr lang="ar-MA" sz="2400" b="1" dirty="0">
                <a:solidFill>
                  <a:srgbClr val="0070C0"/>
                </a:solidFill>
                <a:latin typeface="+mn-lt"/>
              </a:rPr>
              <a:t>الفقر متعدد الأبعاد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90284C-0E9C-4B60-803A-695960A8188C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fr-FR" sz="2000" smtClean="0">
              <a:solidFill>
                <a:srgbClr val="0070C0"/>
              </a:solidFill>
              <a:latin typeface="Albertus MT Lt" pitchFamily="34" charset="0"/>
            </a:endParaRPr>
          </a:p>
          <a:p>
            <a:pPr>
              <a:buFontTx/>
              <a:buNone/>
            </a:pPr>
            <a:endParaRPr lang="fr-FR" sz="2000" smtClean="0">
              <a:solidFill>
                <a:srgbClr val="0070C0"/>
              </a:solidFill>
              <a:latin typeface="Albertus MT Lt" pitchFamily="34" charset="0"/>
            </a:endParaRPr>
          </a:p>
          <a:p>
            <a:pPr>
              <a:buFontTx/>
              <a:buNone/>
            </a:pPr>
            <a:endParaRPr lang="fr-FR" sz="2000" smtClean="0">
              <a:solidFill>
                <a:srgbClr val="0070C0"/>
              </a:solidFill>
              <a:latin typeface="Albertus MT Lt" pitchFamily="34" charset="0"/>
            </a:endParaRPr>
          </a:p>
          <a:p>
            <a:pPr>
              <a:buFontTx/>
              <a:buNone/>
            </a:pPr>
            <a:endParaRPr lang="fr-FR" sz="2000" smtClean="0">
              <a:solidFill>
                <a:srgbClr val="0070C0"/>
              </a:solidFill>
              <a:latin typeface="Albertus MT Lt" pitchFamily="34" charset="0"/>
            </a:endParaRPr>
          </a:p>
          <a:p>
            <a:pPr>
              <a:buFontTx/>
              <a:buNone/>
            </a:pPr>
            <a:endParaRPr lang="fr-FR" sz="2000" smtClean="0">
              <a:solidFill>
                <a:srgbClr val="0070C0"/>
              </a:solidFill>
              <a:latin typeface="Albertus MT Lt" pitchFamily="34" charset="0"/>
            </a:endParaRPr>
          </a:p>
          <a:p>
            <a:pPr>
              <a:buFontTx/>
              <a:buNone/>
            </a:pPr>
            <a:endParaRPr lang="fr-FR" sz="2000" smtClean="0">
              <a:solidFill>
                <a:srgbClr val="0070C0"/>
              </a:solidFill>
              <a:latin typeface="Albertus MT Lt" pitchFamily="34" charset="0"/>
            </a:endParaRPr>
          </a:p>
          <a:p>
            <a:pPr algn="r">
              <a:buFontTx/>
              <a:buNone/>
            </a:pPr>
            <a:r>
              <a:rPr lang="ar-MA" sz="2800" b="1" smtClean="0">
                <a:solidFill>
                  <a:srgbClr val="00B0F0"/>
                </a:solidFill>
                <a:latin typeface="Arial" charset="0"/>
                <a:cs typeface="Arial" charset="0"/>
              </a:rPr>
              <a:t>الصحة والتغذية : علاقاتها بمستوى المعيشة</a:t>
            </a:r>
            <a:endParaRPr lang="fr-FR" sz="2800" b="1" smtClean="0">
              <a:solidFill>
                <a:srgbClr val="00B0F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2DC472-C778-4F54-9A63-7B2767BDC787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468313" y="714375"/>
            <a:ext cx="8207375" cy="806450"/>
          </a:xfrm>
        </p:spPr>
        <p:txBody>
          <a:bodyPr/>
          <a:lstStyle/>
          <a:p>
            <a:pPr algn="r" rtl="1"/>
            <a:r>
              <a:rPr lang="ar-MA" sz="2400" smtClean="0"/>
              <a:t>تعد الأسر المقيمة بالجهات ذات استهلاك فردي ضعيف، في المتوسط، أكثر عرضة لنقص القامة حسب السن لدى الأطفال أقل من 5 سنوات </a:t>
            </a:r>
            <a:endParaRPr lang="fr-FR" sz="2400" smtClean="0">
              <a:latin typeface="Arial" charset="0"/>
              <a:cs typeface="Arial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805072-47C3-4EDB-9D16-3EA101460689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graphicFrame>
        <p:nvGraphicFramePr>
          <p:cNvPr id="6" name="Graphique 5"/>
          <p:cNvGraphicFramePr>
            <a:graphicFrameLocks noGrp="1"/>
          </p:cNvGraphicFramePr>
          <p:nvPr/>
        </p:nvGraphicFramePr>
        <p:xfrm>
          <a:off x="611560" y="1924050"/>
          <a:ext cx="7632848" cy="3881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250825" y="692150"/>
            <a:ext cx="86423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MA" sz="2400" b="1"/>
              <a:t>يتغير مستوى انتشار السمنة الخطيرة والمرضية حسب المستوى الجهوي للاستهلاك الفردي </a:t>
            </a:r>
            <a:endParaRPr lang="fr-FR" sz="2400" b="1">
              <a:solidFill>
                <a:srgbClr val="C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46CEAD1-677B-48D6-9E31-646258284E76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  <p:graphicFrame>
        <p:nvGraphicFramePr>
          <p:cNvPr id="6" name="Graphique 5"/>
          <p:cNvGraphicFramePr>
            <a:graphicFrameLocks noGrp="1"/>
          </p:cNvGraphicFramePr>
          <p:nvPr/>
        </p:nvGraphicFramePr>
        <p:xfrm>
          <a:off x="683568" y="1495424"/>
          <a:ext cx="7560840" cy="4597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250825" y="725488"/>
            <a:ext cx="86423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MA" sz="2400" b="1"/>
              <a:t>تعد الأسر المقيمة بالجهات الفقيرة أكثر عرضة لنقص القامة حسب السن لدى الأطفال أقل من 5 سنوات </a:t>
            </a:r>
            <a:endParaRPr lang="fr-FR" sz="2400" b="1">
              <a:solidFill>
                <a:srgbClr val="C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2DD76FC-24EF-453B-8478-A9B001ED95D9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  <p:graphicFrame>
        <p:nvGraphicFramePr>
          <p:cNvPr id="7" name="Graphique 6"/>
          <p:cNvGraphicFramePr>
            <a:graphicFrameLocks noGrp="1"/>
          </p:cNvGraphicFramePr>
          <p:nvPr/>
        </p:nvGraphicFramePr>
        <p:xfrm>
          <a:off x="467544" y="1412776"/>
          <a:ext cx="82809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b="1" smtClean="0">
              <a:solidFill>
                <a:srgbClr val="0070C0"/>
              </a:solidFill>
            </a:endParaRPr>
          </a:p>
          <a:p>
            <a:endParaRPr lang="fr-FR" b="1" smtClean="0">
              <a:solidFill>
                <a:srgbClr val="0070C0"/>
              </a:solidFill>
            </a:endParaRPr>
          </a:p>
          <a:p>
            <a:endParaRPr lang="fr-FR" b="1" smtClean="0">
              <a:solidFill>
                <a:srgbClr val="0070C0"/>
              </a:solidFill>
            </a:endParaRPr>
          </a:p>
          <a:p>
            <a:endParaRPr lang="fr-FR" b="1" smtClean="0">
              <a:solidFill>
                <a:srgbClr val="0070C0"/>
              </a:solidFill>
            </a:endParaRPr>
          </a:p>
          <a:p>
            <a:endParaRPr lang="fr-FR" b="1" smtClean="0">
              <a:solidFill>
                <a:srgbClr val="0070C0"/>
              </a:solidFill>
            </a:endParaRPr>
          </a:p>
          <a:p>
            <a:pPr lvl="4" algn="r" rtl="1">
              <a:buFontTx/>
              <a:buNone/>
            </a:pPr>
            <a:r>
              <a:rPr lang="ar-MA" sz="2400" b="1" smtClean="0">
                <a:solidFill>
                  <a:srgbClr val="0070C0"/>
                </a:solidFill>
                <a:cs typeface="Arial" charset="0"/>
              </a:rPr>
              <a:t>الفقر متعدد الأبعاد</a:t>
            </a:r>
            <a:endParaRPr lang="fr-FR" sz="2400" b="1" smtClean="0">
              <a:solidFill>
                <a:srgbClr val="0070C0"/>
              </a:solidFill>
              <a:cs typeface="Arial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A122CA-DADA-4838-A089-CCA3A7C0AD68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MA" sz="2400" smtClean="0">
                <a:solidFill>
                  <a:srgbClr val="0070C0"/>
                </a:solidFill>
                <a:latin typeface="Albertus MT Lt" pitchFamily="34" charset="0"/>
                <a:cs typeface="Arial" charset="0"/>
              </a:rPr>
              <a:t>تعريف</a:t>
            </a:r>
            <a:endParaRPr lang="fr-FR" sz="2400" smtClean="0">
              <a:solidFill>
                <a:srgbClr val="0070C0"/>
              </a:solidFill>
              <a:latin typeface="Albertus MT Lt" pitchFamily="34" charset="0"/>
              <a:cs typeface="Arial" charset="0"/>
            </a:endParaRPr>
          </a:p>
        </p:txBody>
      </p:sp>
      <p:sp>
        <p:nvSpPr>
          <p:cNvPr id="2765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buFontTx/>
              <a:buNone/>
            </a:pPr>
            <a:r>
              <a:rPr lang="fr-FR" sz="2000" smtClean="0">
                <a:solidFill>
                  <a:srgbClr val="0070C0"/>
                </a:solidFill>
                <a:latin typeface="Albertus MT Lt" pitchFamily="34" charset="0"/>
              </a:rPr>
              <a:t>     </a:t>
            </a:r>
            <a:r>
              <a:rPr lang="ar-MA" sz="2000" smtClean="0">
                <a:solidFill>
                  <a:srgbClr val="0070C0"/>
                </a:solidFill>
                <a:latin typeface="Albertus MT Lt" pitchFamily="34" charset="0"/>
                <a:cs typeface="Arial" charset="0"/>
              </a:rPr>
              <a:t>يقيس الفقر متعدد الأبعاد، حسب مقاربة ألكاير – فوستر، أصناف الحرمان التي تعيشها الأسرة في المجالات التالية </a:t>
            </a:r>
            <a:endParaRPr lang="fr-FR" sz="2000" smtClean="0">
              <a:solidFill>
                <a:srgbClr val="0070C0"/>
              </a:solidFill>
              <a:latin typeface="Albertus MT Lt" pitchFamily="34" charset="0"/>
              <a:cs typeface="Arial" charset="0"/>
            </a:endParaRPr>
          </a:p>
          <a:p>
            <a:pPr lvl="4" algn="just">
              <a:buFontTx/>
              <a:buNone/>
            </a:pPr>
            <a:endParaRPr lang="fr-FR" smtClean="0">
              <a:solidFill>
                <a:srgbClr val="0070C0"/>
              </a:solidFill>
              <a:latin typeface="Albertus MT Lt" pitchFamily="34" charset="0"/>
            </a:endParaRPr>
          </a:p>
          <a:p>
            <a:pPr lvl="4" algn="r" rtl="1">
              <a:buFontTx/>
              <a:buBlip>
                <a:blip r:embed="rId2"/>
              </a:buBlip>
            </a:pPr>
            <a:r>
              <a:rPr lang="ar-MA" smtClean="0">
                <a:solidFill>
                  <a:srgbClr val="0070C0"/>
                </a:solidFill>
                <a:latin typeface="Albertus MT Lt" pitchFamily="34" charset="0"/>
                <a:cs typeface="Arial" charset="0"/>
              </a:rPr>
              <a:t>الصحة (التغذية والوفيات لدى الأطفال)</a:t>
            </a:r>
          </a:p>
          <a:p>
            <a:pPr lvl="4" algn="r" rtl="1">
              <a:buFontTx/>
              <a:buBlip>
                <a:blip r:embed="rId2"/>
              </a:buBlip>
            </a:pPr>
            <a:r>
              <a:rPr lang="ar-MA" smtClean="0">
                <a:solidFill>
                  <a:srgbClr val="0070C0"/>
                </a:solidFill>
                <a:latin typeface="Albertus MT Lt" pitchFamily="34" charset="0"/>
                <a:cs typeface="Arial" charset="0"/>
              </a:rPr>
              <a:t>التربية (سنوات الدراسة وولوج التعليم)</a:t>
            </a:r>
          </a:p>
          <a:p>
            <a:pPr lvl="4" algn="r" rtl="1">
              <a:buFontTx/>
              <a:buBlip>
                <a:blip r:embed="rId2"/>
              </a:buBlip>
            </a:pPr>
            <a:r>
              <a:rPr lang="ar-MA" smtClean="0">
                <a:solidFill>
                  <a:srgbClr val="0070C0"/>
                </a:solidFill>
                <a:latin typeface="Albertus MT Lt" pitchFamily="34" charset="0"/>
                <a:cs typeface="Arial" charset="0"/>
              </a:rPr>
              <a:t>مستوى المعيشة (الوقود المستعمل، المرحاض، الماء الشروب، الكهرباء، أرضية المنزل والتجهيزات المستدامة)</a:t>
            </a:r>
            <a:endParaRPr lang="fr-FR" smtClean="0">
              <a:solidFill>
                <a:srgbClr val="0070C0"/>
              </a:solidFill>
              <a:latin typeface="Albertus MT Lt" pitchFamily="34" charset="0"/>
              <a:cs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F508B3-D43C-4AE8-AA59-F1C41FD06D90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>
          <a:xfrm>
            <a:off x="539750" y="765175"/>
            <a:ext cx="8208963" cy="1143000"/>
          </a:xfrm>
        </p:spPr>
        <p:txBody>
          <a:bodyPr/>
          <a:lstStyle/>
          <a:p>
            <a:pPr algn="r" rtl="1"/>
            <a:r>
              <a:rPr lang="ar-MA" sz="1800" smtClean="0"/>
              <a:t>بين 2004 و2011، تم تقليص الفقر المتعدد الأبعاد ما يناهز الثلثين</a:t>
            </a:r>
            <a:r>
              <a:rPr lang="fr-FR" sz="1800" smtClean="0">
                <a:latin typeface="Albertus MT Lt" pitchFamily="34" charset="0"/>
              </a:rPr>
              <a:t/>
            </a:r>
            <a:br>
              <a:rPr lang="fr-FR" sz="1800" smtClean="0">
                <a:latin typeface="Albertus MT Lt" pitchFamily="34" charset="0"/>
              </a:rPr>
            </a:br>
            <a:r>
              <a:rPr lang="fr-FR" sz="1800" smtClean="0">
                <a:latin typeface="Albertus MT Lt" pitchFamily="34" charset="0"/>
              </a:rPr>
              <a:t> </a:t>
            </a:r>
            <a:r>
              <a:rPr lang="ar-MA" sz="1800" smtClean="0"/>
              <a:t>تم القضاء بصفة شبه نهائية على الفقر المتعدد الأبعاد بالوسط الحضري، ويظل ظاهرة قروية</a:t>
            </a:r>
            <a:endParaRPr lang="fr-FR" sz="1800" smtClean="0">
              <a:latin typeface="Albertus MT Lt" pitchFamily="34" charset="0"/>
              <a:cs typeface="Arial" charset="0"/>
            </a:endParaRPr>
          </a:p>
        </p:txBody>
      </p:sp>
      <p:graphicFrame>
        <p:nvGraphicFramePr>
          <p:cNvPr id="28675" name="Graphique 3"/>
          <p:cNvGraphicFramePr>
            <a:graphicFrameLocks/>
          </p:cNvGraphicFramePr>
          <p:nvPr/>
        </p:nvGraphicFramePr>
        <p:xfrm>
          <a:off x="419100" y="1917700"/>
          <a:ext cx="8267700" cy="3722688"/>
        </p:xfrm>
        <a:graphic>
          <a:graphicData uri="http://schemas.openxmlformats.org/presentationml/2006/ole">
            <p:oleObj spid="_x0000_s28675" r:id="rId3" imgW="8266892" imgH="3718882" progId="Excel.Chart.8">
              <p:embed/>
            </p:oleObj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0B7C3A5-AAB2-4DE3-BCCA-FE37C3F2D50C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/>
          <p:cNvSpPr>
            <a:spLocks noGrp="1"/>
          </p:cNvSpPr>
          <p:nvPr>
            <p:ph type="title"/>
          </p:nvPr>
        </p:nvSpPr>
        <p:spPr>
          <a:xfrm>
            <a:off x="1143000" y="714375"/>
            <a:ext cx="6985000" cy="1143000"/>
          </a:xfrm>
        </p:spPr>
        <p:txBody>
          <a:bodyPr/>
          <a:lstStyle/>
          <a:p>
            <a:r>
              <a:rPr lang="ar-MA" sz="2000" smtClean="0">
                <a:latin typeface="Albertus MT Lt" pitchFamily="34" charset="0"/>
                <a:cs typeface="Arial" charset="0"/>
              </a:rPr>
              <a:t>الفقر متعدد الأبعاد حسب الجهات</a:t>
            </a:r>
            <a:r>
              <a:rPr lang="fr-FR" sz="2000" smtClean="0">
                <a:latin typeface="Albertus MT Lt" pitchFamily="34" charset="0"/>
              </a:rPr>
              <a:t> </a:t>
            </a:r>
          </a:p>
        </p:txBody>
      </p:sp>
      <p:graphicFrame>
        <p:nvGraphicFramePr>
          <p:cNvPr id="29699" name="Graphique 3"/>
          <p:cNvGraphicFramePr>
            <a:graphicFrameLocks/>
          </p:cNvGraphicFramePr>
          <p:nvPr/>
        </p:nvGraphicFramePr>
        <p:xfrm>
          <a:off x="971550" y="1628775"/>
          <a:ext cx="7931150" cy="4514850"/>
        </p:xfrm>
        <a:graphic>
          <a:graphicData uri="http://schemas.openxmlformats.org/presentationml/2006/ole">
            <p:oleObj spid="_x0000_s29699" r:id="rId3" imgW="7931583" imgH="4517528" progId="Excel.Chart.8">
              <p:embed/>
            </p:oleObj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171D78-93E9-456D-BD5B-37A412362AD2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r-FR" smtClean="0"/>
          </a:p>
          <a:p>
            <a:pPr eaLnBrk="1" hangingPunct="1">
              <a:buFontTx/>
              <a:buNone/>
            </a:pPr>
            <a:endParaRPr lang="fr-FR" smtClean="0"/>
          </a:p>
          <a:p>
            <a:pPr eaLnBrk="1" hangingPunct="1">
              <a:buFontTx/>
              <a:buNone/>
            </a:pPr>
            <a:endParaRPr lang="fr-FR" smtClean="0"/>
          </a:p>
          <a:p>
            <a:pPr algn="ctr" eaLnBrk="1" hangingPunct="1">
              <a:buFontTx/>
              <a:buNone/>
            </a:pPr>
            <a:r>
              <a:rPr lang="ar-MA" sz="3600" smtClean="0">
                <a:solidFill>
                  <a:srgbClr val="C00000"/>
                </a:solidFill>
                <a:cs typeface="Arial" charset="0"/>
              </a:rPr>
              <a:t>شكرا على حسن الإصغاء</a:t>
            </a:r>
            <a:endParaRPr lang="fr-FR" sz="360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6D3AD7-19A1-4574-958D-47F4285717E3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857250" y="928688"/>
            <a:ext cx="6985000" cy="1143000"/>
          </a:xfrm>
        </p:spPr>
        <p:txBody>
          <a:bodyPr/>
          <a:lstStyle/>
          <a:p>
            <a:pPr rtl="1"/>
            <a:r>
              <a:rPr lang="ar-MA" sz="2400" smtClean="0">
                <a:solidFill>
                  <a:schemeClr val="tx1"/>
                </a:solidFill>
                <a:latin typeface="Albertus MT Lt" pitchFamily="34" charset="0"/>
                <a:cs typeface="Arial" charset="0"/>
              </a:rPr>
              <a:t>أهداف البحث</a:t>
            </a:r>
            <a:endParaRPr lang="fr-FR" sz="2400" smtClean="0">
              <a:solidFill>
                <a:schemeClr val="tx1"/>
              </a:solidFill>
              <a:latin typeface="Albertus MT Lt" pitchFamily="34" charset="0"/>
              <a:cs typeface="Arial" charset="0"/>
            </a:endParaRP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>
          <a:xfrm>
            <a:off x="714375" y="3143250"/>
            <a:ext cx="8229600" cy="2366963"/>
          </a:xfrm>
        </p:spPr>
        <p:txBody>
          <a:bodyPr/>
          <a:lstStyle/>
          <a:p>
            <a:pPr marL="514350" indent="-514350" algn="r" rtl="1">
              <a:buFont typeface="Edwardian Script ITC" pitchFamily="66" charset="0"/>
              <a:buChar char="•"/>
            </a:pPr>
            <a:r>
              <a:rPr lang="ar-MA" b="1" smtClean="0">
                <a:solidFill>
                  <a:srgbClr val="0070C0"/>
                </a:solidFill>
                <a:latin typeface="Arial" charset="0"/>
                <a:cs typeface="Arial" charset="0"/>
              </a:rPr>
              <a:t>تشخيص التغذية – الصحة للسكان</a:t>
            </a:r>
          </a:p>
          <a:p>
            <a:pPr marL="514350" indent="-514350" algn="r" rtl="1">
              <a:buFont typeface="Edwardian Script ITC" pitchFamily="66" charset="0"/>
              <a:buChar char="•"/>
            </a:pPr>
            <a:endParaRPr lang="ar-MA" b="1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marL="514350" indent="-514350" algn="r" rtl="1">
              <a:buFont typeface="Edwardian Script ITC" pitchFamily="66" charset="0"/>
              <a:buChar char="•"/>
            </a:pPr>
            <a:r>
              <a:rPr lang="ar-MA" b="1" smtClean="0">
                <a:solidFill>
                  <a:srgbClr val="0070C0"/>
                </a:solidFill>
                <a:latin typeface="Arial" charset="0"/>
                <a:cs typeface="Arial" charset="0"/>
              </a:rPr>
              <a:t>خرائطية التغذية – الصحة للأطفال</a:t>
            </a:r>
            <a:endParaRPr lang="fr-FR" b="1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marL="514350" indent="-514350" algn="r" rtl="1">
              <a:buFont typeface="Edwardian Script ITC" pitchFamily="66" charset="0"/>
              <a:buChar char="•"/>
            </a:pPr>
            <a:endParaRPr lang="fr-FR" b="1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marL="514350" indent="-514350" algn="r" rtl="1">
              <a:buFont typeface="Edwardian Script ITC" pitchFamily="66" charset="0"/>
              <a:buChar char="•"/>
            </a:pPr>
            <a:r>
              <a:rPr lang="ar-MA" b="1" smtClean="0">
                <a:solidFill>
                  <a:srgbClr val="0070C0"/>
                </a:solidFill>
                <a:latin typeface="Arial" charset="0"/>
                <a:cs typeface="Arial" charset="0"/>
              </a:rPr>
              <a:t>تحيين مؤشرات الفقر متعدد الأبعاد</a:t>
            </a:r>
          </a:p>
          <a:p>
            <a:pPr marL="514350" indent="-514350" algn="r" rtl="1">
              <a:buFont typeface="Edwardian Script ITC" pitchFamily="66" charset="0"/>
              <a:buChar char="•"/>
            </a:pPr>
            <a:endParaRPr lang="fr-FR" b="1" smtClean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D5718D0-7EF6-4960-89CC-F304473EC88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229600" cy="792162"/>
          </a:xfrm>
        </p:spPr>
        <p:txBody>
          <a:bodyPr/>
          <a:lstStyle/>
          <a:p>
            <a:pPr rtl="1" eaLnBrk="1" hangingPunct="1"/>
            <a:r>
              <a:rPr lang="ar-MA" sz="2400" smtClean="0">
                <a:solidFill>
                  <a:schemeClr val="tx1"/>
                </a:solidFill>
                <a:latin typeface="Arial" charset="0"/>
                <a:cs typeface="Arial" charset="0"/>
              </a:rPr>
              <a:t>منهجية البحث</a:t>
            </a:r>
            <a:endParaRPr lang="fr-FR" sz="240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4968875"/>
          </a:xfrm>
        </p:spPr>
        <p:txBody>
          <a:bodyPr/>
          <a:lstStyle/>
          <a:p>
            <a:pPr algn="r" rtl="1" eaLnBrk="1" hangingPunct="1">
              <a:lnSpc>
                <a:spcPct val="150000"/>
              </a:lnSpc>
              <a:buFontTx/>
              <a:buBlip>
                <a:blip r:embed="rId3"/>
              </a:buBlip>
            </a:pPr>
            <a:r>
              <a:rPr lang="ar-MA" sz="2000" b="1" smtClean="0">
                <a:solidFill>
                  <a:srgbClr val="0070C0"/>
                </a:solidFill>
                <a:latin typeface="Arial" charset="0"/>
                <a:cs typeface="Arial" charset="0"/>
              </a:rPr>
              <a:t>مجال البحث : مجموع التراب الوطني</a:t>
            </a:r>
            <a:endParaRPr lang="fr-FR" sz="2000" b="1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algn="r" rtl="1" eaLnBrk="1" hangingPunct="1">
              <a:lnSpc>
                <a:spcPct val="150000"/>
              </a:lnSpc>
              <a:buFontTx/>
              <a:buBlip>
                <a:blip r:embed="rId3"/>
              </a:buBlip>
            </a:pPr>
            <a:r>
              <a:rPr lang="ar-MA" sz="2000" b="1" smtClean="0">
                <a:solidFill>
                  <a:srgbClr val="0070C0"/>
                </a:solidFill>
                <a:latin typeface="Arial" charset="0"/>
                <a:cs typeface="Arial" charset="0"/>
              </a:rPr>
              <a:t>الوحدة : الأسرة (الأفراد)</a:t>
            </a:r>
            <a:endParaRPr lang="fr-FR" sz="2000" b="1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algn="r" rtl="1" eaLnBrk="1" hangingPunct="1">
              <a:lnSpc>
                <a:spcPct val="150000"/>
              </a:lnSpc>
              <a:buFontTx/>
              <a:buBlip>
                <a:blip r:embed="rId3"/>
              </a:buBlip>
            </a:pPr>
            <a:r>
              <a:rPr lang="ar-MA" sz="2000" b="1" smtClean="0">
                <a:solidFill>
                  <a:srgbClr val="0070C0"/>
                </a:solidFill>
                <a:latin typeface="Arial" charset="0"/>
                <a:cs typeface="Arial" charset="0"/>
              </a:rPr>
              <a:t>قاعدة المعاينة : العينة الرئيسية</a:t>
            </a:r>
            <a:endParaRPr lang="fr-FR" sz="2000" b="1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algn="r" rtl="1" eaLnBrk="1" hangingPunct="1">
              <a:lnSpc>
                <a:spcPct val="150000"/>
              </a:lnSpc>
              <a:buFontTx/>
              <a:buBlip>
                <a:blip r:embed="rId3"/>
              </a:buBlip>
            </a:pPr>
            <a:r>
              <a:rPr lang="ar-MA" sz="2000" b="1" smtClean="0">
                <a:solidFill>
                  <a:srgbClr val="0070C0"/>
                </a:solidFill>
                <a:latin typeface="Arial" charset="0"/>
                <a:cs typeface="Arial" charset="0"/>
              </a:rPr>
              <a:t>فروع  التنضيض : </a:t>
            </a:r>
            <a:endParaRPr lang="fr-FR" sz="2000" b="1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lvl="1" algn="r" rtl="1" eaLnBrk="1" hangingPunct="1">
              <a:lnSpc>
                <a:spcPct val="150000"/>
              </a:lnSpc>
            </a:pPr>
            <a:r>
              <a:rPr lang="ar-MA" b="1" smtClean="0">
                <a:solidFill>
                  <a:srgbClr val="0070C0"/>
                </a:solidFill>
                <a:latin typeface="Arial" charset="0"/>
                <a:cs typeface="Arial" charset="0"/>
              </a:rPr>
              <a:t>الوحدات الأولية (810/1848)</a:t>
            </a:r>
            <a:endParaRPr lang="fr-FR" b="1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lvl="1" algn="r" rtl="1" eaLnBrk="1" hangingPunct="1">
              <a:lnSpc>
                <a:spcPct val="150000"/>
              </a:lnSpc>
            </a:pPr>
            <a:r>
              <a:rPr lang="ar-MA" b="1" smtClean="0">
                <a:solidFill>
                  <a:srgbClr val="0070C0"/>
                </a:solidFill>
                <a:latin typeface="Arial" charset="0"/>
                <a:cs typeface="Arial" charset="0"/>
              </a:rPr>
              <a:t>الوحدات الثانوية </a:t>
            </a:r>
          </a:p>
          <a:p>
            <a:pPr lvl="1" algn="r" rtl="1" eaLnBrk="1" hangingPunct="1">
              <a:lnSpc>
                <a:spcPct val="150000"/>
              </a:lnSpc>
            </a:pPr>
            <a:r>
              <a:rPr lang="ar-MA" b="1" smtClean="0">
                <a:solidFill>
                  <a:srgbClr val="0070C0"/>
                </a:solidFill>
                <a:latin typeface="Arial" charset="0"/>
                <a:cs typeface="Arial" charset="0"/>
              </a:rPr>
              <a:t>الأسرة </a:t>
            </a:r>
          </a:p>
          <a:p>
            <a:pPr algn="r" rtl="1" eaLnBrk="1" hangingPunct="1">
              <a:lnSpc>
                <a:spcPct val="150000"/>
              </a:lnSpc>
              <a:buFontTx/>
              <a:buBlip>
                <a:blip r:embed="rId3"/>
              </a:buBlip>
            </a:pPr>
            <a:r>
              <a:rPr lang="ar-MA" sz="2000" b="1" smtClean="0">
                <a:solidFill>
                  <a:srgbClr val="0070C0"/>
                </a:solidFill>
                <a:latin typeface="Arial" charset="0"/>
                <a:cs typeface="Arial" charset="0"/>
              </a:rPr>
              <a:t>حجم العينة : 10426 أسرة (51507 فرد)</a:t>
            </a:r>
          </a:p>
          <a:p>
            <a:pPr algn="r" rtl="1" eaLnBrk="1" hangingPunct="1">
              <a:lnSpc>
                <a:spcPct val="150000"/>
              </a:lnSpc>
              <a:buFontTx/>
              <a:buBlip>
                <a:blip r:embed="rId3"/>
              </a:buBlip>
            </a:pPr>
            <a:r>
              <a:rPr lang="ar-MA" sz="2000" b="1" smtClean="0">
                <a:solidFill>
                  <a:srgbClr val="0070C0"/>
                </a:solidFill>
                <a:latin typeface="Arial" charset="0"/>
                <a:cs typeface="Arial" charset="0"/>
              </a:rPr>
              <a:t>فترة تجميع المعطيات : من </a:t>
            </a:r>
            <a:r>
              <a:rPr lang="fr-FR" sz="2000" b="1" smtClean="0">
                <a:solidFill>
                  <a:srgbClr val="0070C0"/>
                </a:solidFill>
                <a:latin typeface="Arial" charset="0"/>
                <a:cs typeface="Arial" charset="0"/>
              </a:rPr>
              <a:t>18 </a:t>
            </a:r>
            <a:r>
              <a:rPr lang="ar-MA" sz="2000" b="1" smtClean="0">
                <a:solidFill>
                  <a:srgbClr val="0070C0"/>
                </a:solidFill>
                <a:latin typeface="Arial" charset="0"/>
                <a:cs typeface="Arial" charset="0"/>
              </a:rPr>
              <a:t> مارس 2011 إلى 07 يوليوز 2011</a:t>
            </a:r>
            <a:endParaRPr lang="fr-FR" sz="2000" b="1" smtClean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358B33-6739-4F7B-AFEB-64ACAE81C5CF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b="1" smtClean="0">
              <a:solidFill>
                <a:srgbClr val="0070C0"/>
              </a:solidFill>
            </a:endParaRPr>
          </a:p>
          <a:p>
            <a:endParaRPr lang="fr-FR" b="1" smtClean="0">
              <a:solidFill>
                <a:srgbClr val="0070C0"/>
              </a:solidFill>
            </a:endParaRPr>
          </a:p>
          <a:p>
            <a:endParaRPr lang="fr-FR" b="1" smtClean="0">
              <a:solidFill>
                <a:srgbClr val="0070C0"/>
              </a:solidFill>
            </a:endParaRPr>
          </a:p>
          <a:p>
            <a:pPr algn="ctr">
              <a:buFontTx/>
              <a:buNone/>
            </a:pPr>
            <a:r>
              <a:rPr lang="ar-MA" b="1" smtClean="0">
                <a:solidFill>
                  <a:srgbClr val="0070C0"/>
                </a:solidFill>
                <a:cs typeface="Arial" charset="0"/>
              </a:rPr>
              <a:t>الصحة - التغذية</a:t>
            </a:r>
            <a:endParaRPr lang="fr-FR" b="1" smtClean="0">
              <a:solidFill>
                <a:srgbClr val="0070C0"/>
              </a:solidFill>
              <a:cs typeface="Arial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27D17F6-8F48-43DE-AB40-68F23589773F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FontTx/>
              <a:buNone/>
            </a:pPr>
            <a:endParaRPr lang="fr-FR" b="1" smtClean="0">
              <a:solidFill>
                <a:srgbClr val="0070C0"/>
              </a:solidFill>
            </a:endParaRPr>
          </a:p>
          <a:p>
            <a:pPr algn="r">
              <a:buFontTx/>
              <a:buNone/>
            </a:pPr>
            <a:endParaRPr lang="fr-FR" b="1" smtClean="0">
              <a:solidFill>
                <a:srgbClr val="0070C0"/>
              </a:solidFill>
            </a:endParaRPr>
          </a:p>
          <a:p>
            <a:pPr algn="r">
              <a:buFontTx/>
              <a:buNone/>
            </a:pPr>
            <a:endParaRPr lang="fr-FR" b="1" smtClean="0">
              <a:solidFill>
                <a:srgbClr val="0070C0"/>
              </a:solidFill>
            </a:endParaRPr>
          </a:p>
          <a:p>
            <a:pPr algn="r">
              <a:buFontTx/>
              <a:buNone/>
            </a:pPr>
            <a:endParaRPr lang="fr-FR" b="1" smtClean="0">
              <a:solidFill>
                <a:srgbClr val="0070C0"/>
              </a:solidFill>
            </a:endParaRPr>
          </a:p>
          <a:p>
            <a:pPr algn="r">
              <a:buFontTx/>
              <a:buNone/>
            </a:pPr>
            <a:endParaRPr lang="fr-FR" b="1" smtClean="0">
              <a:solidFill>
                <a:srgbClr val="0070C0"/>
              </a:solidFill>
            </a:endParaRPr>
          </a:p>
          <a:p>
            <a:pPr algn="r">
              <a:buFontTx/>
              <a:buNone/>
            </a:pPr>
            <a:r>
              <a:rPr lang="ar-MA" b="1" smtClean="0">
                <a:solidFill>
                  <a:srgbClr val="0070C0"/>
                </a:solidFill>
                <a:cs typeface="Arial" charset="0"/>
              </a:rPr>
              <a:t>الصحة – التغذية للأطفال دون 5 سنوات</a:t>
            </a:r>
            <a:endParaRPr lang="fr-FR" b="1" smtClean="0">
              <a:solidFill>
                <a:srgbClr val="0070C0"/>
              </a:solidFill>
              <a:cs typeface="Arial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2D0B04-F505-4926-B898-217FC3915558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sz="2400" smtClean="0">
                <a:latin typeface="Albertus MT Lt" pitchFamily="34" charset="0"/>
                <a:cs typeface="Arial" charset="0"/>
              </a:rPr>
              <a:t>المؤشرات</a:t>
            </a:r>
            <a:r>
              <a:rPr lang="fr-FR" sz="2400" smtClean="0">
                <a:latin typeface="Albertus MT Lt" pitchFamily="34" charset="0"/>
              </a:rPr>
              <a:t> 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3992563"/>
          </a:xfrm>
        </p:spPr>
        <p:txBody>
          <a:bodyPr/>
          <a:lstStyle/>
          <a:p>
            <a:pPr algn="r" rtl="1"/>
            <a:r>
              <a:rPr lang="ar-MA" sz="2800" b="1" u="sng" smtClean="0">
                <a:solidFill>
                  <a:srgbClr val="0070C0"/>
                </a:solidFill>
                <a:latin typeface="Albertus MT Lt" pitchFamily="34" charset="0"/>
              </a:rPr>
              <a:t>نقص الوزن حسب السن </a:t>
            </a:r>
            <a:endParaRPr lang="fr-FR" sz="2800" b="1" smtClean="0">
              <a:solidFill>
                <a:srgbClr val="0070C0"/>
              </a:solidFill>
              <a:latin typeface="Albertus MT Lt" pitchFamily="34" charset="0"/>
            </a:endParaRPr>
          </a:p>
          <a:p>
            <a:pPr algn="r" rtl="1"/>
            <a:endParaRPr lang="fr-FR" sz="2800" b="1" u="sng" smtClean="0">
              <a:solidFill>
                <a:srgbClr val="0070C0"/>
              </a:solidFill>
              <a:latin typeface="Albertus MT Lt" pitchFamily="34" charset="0"/>
            </a:endParaRPr>
          </a:p>
          <a:p>
            <a:pPr algn="r" rtl="1"/>
            <a:r>
              <a:rPr lang="ar-MA" sz="2800" b="1" u="sng" smtClean="0">
                <a:solidFill>
                  <a:srgbClr val="0070C0"/>
                </a:solidFill>
                <a:latin typeface="Albertus MT Lt" pitchFamily="34" charset="0"/>
              </a:rPr>
              <a:t>نقص الطول حسب السن</a:t>
            </a:r>
            <a:endParaRPr lang="fr-FR" sz="2800" b="1" smtClean="0">
              <a:solidFill>
                <a:srgbClr val="0070C0"/>
              </a:solidFill>
              <a:latin typeface="Albertus MT Lt" pitchFamily="34" charset="0"/>
            </a:endParaRPr>
          </a:p>
          <a:p>
            <a:pPr algn="r" rtl="1"/>
            <a:endParaRPr lang="ar-MA" sz="2800" b="1" u="sng" smtClean="0">
              <a:solidFill>
                <a:srgbClr val="0070C0"/>
              </a:solidFill>
              <a:latin typeface="Albertus MT Lt" pitchFamily="34" charset="0"/>
            </a:endParaRPr>
          </a:p>
          <a:p>
            <a:pPr algn="r" rtl="1"/>
            <a:r>
              <a:rPr lang="ar-MA" sz="2800" b="1" u="sng" smtClean="0">
                <a:solidFill>
                  <a:srgbClr val="0070C0"/>
                </a:solidFill>
                <a:latin typeface="Albertus MT Lt" pitchFamily="34" charset="0"/>
              </a:rPr>
              <a:t>نقص الوزن حسب الطول</a:t>
            </a:r>
            <a:endParaRPr lang="fr-FR" sz="2800" b="1" smtClean="0">
              <a:solidFill>
                <a:srgbClr val="0070C0"/>
              </a:solidFill>
              <a:latin typeface="Albertus MT Lt" pitchFamily="34" charset="0"/>
            </a:endParaRPr>
          </a:p>
          <a:p>
            <a:pPr algn="r" rtl="1">
              <a:buFontTx/>
              <a:buNone/>
            </a:pPr>
            <a:endParaRPr lang="fr-FR" sz="1600" b="1" smtClean="0">
              <a:solidFill>
                <a:srgbClr val="0070C0"/>
              </a:solidFill>
              <a:latin typeface="Albertus MT Lt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D2FF63-0B16-48D9-9C63-BF5F7BFD2511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07375" cy="1143000"/>
          </a:xfrm>
        </p:spPr>
        <p:txBody>
          <a:bodyPr/>
          <a:lstStyle/>
          <a:p>
            <a:pPr algn="r" rtl="1"/>
            <a:r>
              <a:rPr lang="fr-FR" sz="2400" smtClean="0">
                <a:latin typeface="Albertus MT Lt" pitchFamily="34" charset="0"/>
              </a:rPr>
              <a:t/>
            </a:r>
            <a:br>
              <a:rPr lang="fr-FR" sz="2400" smtClean="0">
                <a:latin typeface="Albertus MT Lt" pitchFamily="34" charset="0"/>
              </a:rPr>
            </a:br>
            <a:r>
              <a:rPr lang="ar-MA" sz="2400" smtClean="0"/>
              <a:t> توضح معطيات البحث الوطني حول قياس الإناسة 2011 أن الأطفال المغاربة قد سجلوا تحسنا ملموسا على مستوى الصحة والتغذية </a:t>
            </a:r>
            <a:endParaRPr lang="fr-FR" sz="2400" smtClean="0">
              <a:latin typeface="Albertus MT Lt" pitchFamily="34" charset="0"/>
              <a:cs typeface="Arial" charset="0"/>
            </a:endParaRPr>
          </a:p>
        </p:txBody>
      </p:sp>
      <p:graphicFrame>
        <p:nvGraphicFramePr>
          <p:cNvPr id="13315" name="Graphique 2"/>
          <p:cNvGraphicFramePr>
            <a:graphicFrameLocks/>
          </p:cNvGraphicFramePr>
          <p:nvPr/>
        </p:nvGraphicFramePr>
        <p:xfrm>
          <a:off x="668338" y="2233613"/>
          <a:ext cx="7772400" cy="4008437"/>
        </p:xfrm>
        <a:graphic>
          <a:graphicData uri="http://schemas.openxmlformats.org/presentationml/2006/ole">
            <p:oleObj spid="_x0000_s13315" r:id="rId3" imgW="7773074" imgH="4011516" progId="Excel.Chart.8">
              <p:embed/>
            </p:oleObj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7C1382-99C4-4A33-9DD5-BD09B2D5136A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Graphique 3"/>
          <p:cNvGraphicFramePr>
            <a:graphicFrameLocks/>
          </p:cNvGraphicFramePr>
          <p:nvPr/>
        </p:nvGraphicFramePr>
        <p:xfrm>
          <a:off x="642938" y="1557338"/>
          <a:ext cx="7618412" cy="4459287"/>
        </p:xfrm>
        <a:graphic>
          <a:graphicData uri="http://schemas.openxmlformats.org/presentationml/2006/ole">
            <p:oleObj spid="_x0000_s1026" name="Worksheet" r:id="rId3" imgW="7619891" imgH="3886234" progId="Excel.Sheet.8">
              <p:embed/>
            </p:oleObj>
          </a:graphicData>
        </a:graphic>
      </p:graphicFrame>
      <p:sp>
        <p:nvSpPr>
          <p:cNvPr id="1027" name="Titre 1"/>
          <p:cNvSpPr>
            <a:spLocks noGrp="1"/>
          </p:cNvSpPr>
          <p:nvPr>
            <p:ph type="title"/>
          </p:nvPr>
        </p:nvSpPr>
        <p:spPr>
          <a:xfrm>
            <a:off x="827088" y="620713"/>
            <a:ext cx="7632700" cy="647700"/>
          </a:xfrm>
        </p:spPr>
        <p:txBody>
          <a:bodyPr/>
          <a:lstStyle/>
          <a:p>
            <a:pPr algn="r" rtl="1"/>
            <a:r>
              <a:rPr lang="ar-MA" sz="2400" smtClean="0">
                <a:latin typeface="Arial" charset="0"/>
                <a:cs typeface="Arial" charset="0"/>
              </a:rPr>
              <a:t>انخفاض الحالات المرضية الناتجة عن التغذية</a:t>
            </a:r>
            <a:r>
              <a:rPr lang="fr-FR" sz="2400" smtClean="0">
                <a:latin typeface="Arial" charset="0"/>
                <a:cs typeface="Arial" charset="0"/>
              </a:rPr>
              <a:t> </a:t>
            </a:r>
            <a:r>
              <a:rPr lang="ar-MA" sz="2400" smtClean="0">
                <a:latin typeface="Arial" charset="0"/>
                <a:cs typeface="Arial" charset="0"/>
              </a:rPr>
              <a:t> لفائدة الوسط الحضري مقارنة مع الوسط القروي</a:t>
            </a:r>
            <a:endParaRPr lang="fr-FR" sz="2400" smtClean="0">
              <a:latin typeface="Arial" charset="0"/>
              <a:cs typeface="Arial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0178F9-5E49-4C7E-81A8-56209433979A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1">
  <a:themeElements>
    <a:clrScheme name="hcp_mod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cp_model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cp_model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hcp_model">
    <a:majorFont>
      <a:latin typeface="Edwardian Script IT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hcp_model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hcp_model">
    <a:majorFont>
      <a:latin typeface="Edwardian Script IT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hcp_model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hcp_model">
    <a:majorFont>
      <a:latin typeface="Edwardian Script IT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75962</TotalTime>
  <Words>516</Words>
  <Application>Microsoft Office PowerPoint</Application>
  <PresentationFormat>Affichage à l'écran (4:3)</PresentationFormat>
  <Paragraphs>167</Paragraphs>
  <Slides>28</Slides>
  <Notes>3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28</vt:i4>
      </vt:variant>
    </vt:vector>
  </HeadingPairs>
  <TitlesOfParts>
    <vt:vector size="38" baseType="lpstr">
      <vt:lpstr>Arial</vt:lpstr>
      <vt:lpstr>Edwardian Script ITC</vt:lpstr>
      <vt:lpstr>Century Gothic</vt:lpstr>
      <vt:lpstr>Calibri</vt:lpstr>
      <vt:lpstr>Wingdings</vt:lpstr>
      <vt:lpstr>Courier New</vt:lpstr>
      <vt:lpstr>Albertus MT Lt</vt:lpstr>
      <vt:lpstr>Thème1</vt:lpstr>
      <vt:lpstr>Feuille Microsoft Office Excel 97-2003</vt:lpstr>
      <vt:lpstr>Graphique Microsoft Office Excel</vt:lpstr>
      <vt:lpstr>النتائج الأولية</vt:lpstr>
      <vt:lpstr>فهرس</vt:lpstr>
      <vt:lpstr>أهداف البحث</vt:lpstr>
      <vt:lpstr>منهجية البحث</vt:lpstr>
      <vt:lpstr>Diapositive 5</vt:lpstr>
      <vt:lpstr>Diapositive 6</vt:lpstr>
      <vt:lpstr>المؤشرات </vt:lpstr>
      <vt:lpstr>  توضح معطيات البحث الوطني حول قياس الإناسة 2011 أن الأطفال المغاربة قد سجلوا تحسنا ملموسا على مستوى الصحة والتغذية </vt:lpstr>
      <vt:lpstr>انخفاض الحالات المرضية الناتجة عن التغذية  لفائدة الوسط الحضري مقارنة مع الوسط القروي</vt:lpstr>
      <vt:lpstr>Diapositive 10</vt:lpstr>
      <vt:lpstr>تعليم الأم  تدني المستوى الدراسي للأم يزيد من انتشـار الأمراض التي تسببهـا التغذيـة</vt:lpstr>
      <vt:lpstr> انتشار الأمراض التي تسببها التغذية بين الأطفال المحرومين من ولوج الماء الصالح للشرب </vt:lpstr>
      <vt:lpstr>الصحة – التغذية لدى الكبار (20 سنة وأكثر)</vt:lpstr>
      <vt:lpstr>المؤشرات</vt:lpstr>
      <vt:lpstr>Diapositive 15</vt:lpstr>
      <vt:lpstr>لا يعاني الأشخاص المغاربة الكبار من النحافة إلا بشكل هامشي، لكن صحتهم مهددة أكثر فأكثر بالسمنة </vt:lpstr>
      <vt:lpstr>Diapositive 17</vt:lpstr>
      <vt:lpstr>السمنة تهم بالخصوص الأشخاص غير النشيطين ويزداد انتشارها مع التقدم في السن لدى الكبار الذكور ولدى النساء بشكل عام وربات البيوت منهن بشكل خاص </vt:lpstr>
      <vt:lpstr>تزداد ظاهرة السمنة الخطيرة والمرضية مع انتشار ظاهرة الأسرة النووية وتتغير حسب المستوى الدراسي</vt:lpstr>
      <vt:lpstr>Diapositive 20</vt:lpstr>
      <vt:lpstr>تعد الأسر المقيمة بالجهات ذات استهلاك فردي ضعيف، في المتوسط، أكثر عرضة لنقص القامة حسب السن لدى الأطفال أقل من 5 سنوات </vt:lpstr>
      <vt:lpstr>Diapositive 22</vt:lpstr>
      <vt:lpstr>Diapositive 23</vt:lpstr>
      <vt:lpstr>Diapositive 24</vt:lpstr>
      <vt:lpstr>تعريف</vt:lpstr>
      <vt:lpstr>بين 2004 و2011، تم تقليص الفقر المتعدد الأبعاد ما يناهز الثلثين  تم القضاء بصفة شبه نهائية على الفقر المتعدد الأبعاد بالوسط الحضري، ويظل ظاهرة قروية</vt:lpstr>
      <vt:lpstr>الفقر متعدد الأبعاد حسب الجهات </vt:lpstr>
      <vt:lpstr>Diapositive 28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Pour un indice composite de niveau de vie</dc:title>
  <dc:creator>Unicornis</dc:creator>
  <cp:lastModifiedBy>user</cp:lastModifiedBy>
  <cp:revision>892</cp:revision>
  <dcterms:created xsi:type="dcterms:W3CDTF">2010-01-08T08:51:25Z</dcterms:created>
  <dcterms:modified xsi:type="dcterms:W3CDTF">2012-11-20T19:23:09Z</dcterms:modified>
</cp:coreProperties>
</file>