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31.xml" ContentType="application/vnd.openxmlformats-officedocument.presentationml.slideLayout+xml"/>
  <Override PartName="/ppt/theme/themeOverride1.xml" ContentType="application/vnd.openxmlformats-officedocument.themeOverride+xml"/>
  <Override PartName="/ppt/charts/chart13.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ppt/slideMasters/slideMaster8.xml" ContentType="application/vnd.openxmlformats-officedocument.presentationml.slideMaster+xml"/>
  <Override PartName="/ppt/charts/chart7.xml" ContentType="application/vnd.openxmlformats-officedocument.drawingml.chart+xml"/>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charts/chart8.xml" ContentType="application/vnd.openxmlformats-officedocument.drawingml.char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charts/chart10.xml" ContentType="application/vnd.openxmlformats-officedocument.drawingml.chart+xml"/>
  <Override PartName="/ppt/slideLayouts/slideLayout99.xml" ContentType="application/vnd.openxmlformats-officedocument.presentationml.slideLayout+xml"/>
  <Override PartName="/ppt/charts/chart4.xml" ContentType="application/vnd.openxmlformats-officedocument.drawingml.char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charts/chart15.xml" ContentType="application/vnd.openxmlformats-officedocument.drawingml.char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s/slide24.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charts/chart12.xml" ContentType="application/vnd.openxmlformats-officedocument.drawingml.chart+xml"/>
  <Override PartName="/ppt/charts/chart6.xml" ContentType="application/vnd.openxmlformats-officedocument.drawingml.chart+xml"/>
  <Override PartName="/ppt/slideMasters/slideMaster7.xml" ContentType="application/vnd.openxmlformats-officedocument.presentationml.slideMaster+xml"/>
  <Override PartName="/ppt/theme/theme9.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charts/chart2.xml" ContentType="application/vnd.openxmlformats-officedocument.drawingml.char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9" r:id="rId3"/>
    <p:sldMasterId id="2147483706" r:id="rId4"/>
    <p:sldMasterId id="2147483723" r:id="rId5"/>
    <p:sldMasterId id="2147483740" r:id="rId6"/>
    <p:sldMasterId id="2147483752" r:id="rId7"/>
    <p:sldMasterId id="2147483769" r:id="rId8"/>
    <p:sldMasterId id="2147483786" r:id="rId9"/>
  </p:sldMasterIdLst>
  <p:notesMasterIdLst>
    <p:notesMasterId r:id="rId37"/>
  </p:notesMasterIdLst>
  <p:handoutMasterIdLst>
    <p:handoutMasterId r:id="rId38"/>
  </p:handoutMasterIdLst>
  <p:sldIdLst>
    <p:sldId id="270" r:id="rId10"/>
    <p:sldId id="271" r:id="rId11"/>
    <p:sldId id="272" r:id="rId12"/>
    <p:sldId id="273" r:id="rId13"/>
    <p:sldId id="274" r:id="rId14"/>
    <p:sldId id="275" r:id="rId15"/>
    <p:sldId id="276" r:id="rId16"/>
    <p:sldId id="277" r:id="rId17"/>
    <p:sldId id="278" r:id="rId18"/>
    <p:sldId id="279" r:id="rId19"/>
    <p:sldId id="280" r:id="rId20"/>
    <p:sldId id="281" r:id="rId21"/>
    <p:sldId id="319" r:id="rId22"/>
    <p:sldId id="318" r:id="rId23"/>
    <p:sldId id="283" r:id="rId24"/>
    <p:sldId id="285" r:id="rId25"/>
    <p:sldId id="288" r:id="rId26"/>
    <p:sldId id="289" r:id="rId27"/>
    <p:sldId id="290" r:id="rId28"/>
    <p:sldId id="291" r:id="rId29"/>
    <p:sldId id="293" r:id="rId30"/>
    <p:sldId id="295" r:id="rId31"/>
    <p:sldId id="296" r:id="rId32"/>
    <p:sldId id="294" r:id="rId33"/>
    <p:sldId id="297" r:id="rId34"/>
    <p:sldId id="298" r:id="rId35"/>
    <p:sldId id="320" r:id="rId3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8838" autoAdjust="0"/>
    <p:restoredTop sz="94660"/>
  </p:normalViewPr>
  <p:slideViewPr>
    <p:cSldViewPr>
      <p:cViewPr varScale="1">
        <p:scale>
          <a:sx n="97" d="100"/>
          <a:sy n="97" d="100"/>
        </p:scale>
        <p:origin x="-114"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charts/_rels/chart1.xml.rels><?xml version="1.0" encoding="UTF-8" standalone="yes"?>
<Relationships xmlns="http://schemas.openxmlformats.org/package/2006/relationships"><Relationship Id="rId1" Type="http://schemas.openxmlformats.org/officeDocument/2006/relationships/oleObject" Target="file:///E:\bien%20&#234;tre%20version%20septembre\Prindividu.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logement%20modific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teur\Application%20Data\Microsoft\Excel\graphes%20(version%201).xlsb"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septem-fatima\Coh&#233;s-emploi-loisir%25individu.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E:\BE_ajouts\modifications.xlsx"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E:\BE_ajouts\modifications.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E:\BE_ajouts\graphes.xlsx" TargetMode="External"/><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oleObject" Target="file:///F:\jouilile\presentation%20soudi\graph%20seminaire_bien%20etr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bien-etre-aout2011_avril_2012\r&#233;sultats_finaux_pr&#233;sentations\graph%20seminaire_bien%20et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4"/>
  <c:chart>
    <c:plotArea>
      <c:layout/>
      <c:barChart>
        <c:barDir val="col"/>
        <c:grouping val="clustered"/>
        <c:ser>
          <c:idx val="0"/>
          <c:order val="0"/>
          <c:spPr>
            <a:solidFill>
              <a:srgbClr val="C00000"/>
            </a:solidFill>
          </c:spPr>
          <c:dLbls>
            <c:dLbl>
              <c:idx val="0"/>
              <c:tx>
                <c:rich>
                  <a:bodyPr/>
                  <a:lstStyle/>
                  <a:p>
                    <a:r>
                      <a:rPr lang="en-US" sz="1200"/>
                      <a:t>6</a:t>
                    </a:r>
                    <a:r>
                      <a:rPr lang="en-US"/>
                      <a:t>0,0%</a:t>
                    </a:r>
                  </a:p>
                </c:rich>
              </c:tx>
              <c:showVal val="1"/>
            </c:dLbl>
            <c:dLbl>
              <c:idx val="1"/>
              <c:tx>
                <c:rich>
                  <a:bodyPr/>
                  <a:lstStyle/>
                  <a:p>
                    <a:r>
                      <a:rPr lang="en-US" sz="1200"/>
                      <a:t>4</a:t>
                    </a:r>
                    <a:r>
                      <a:rPr lang="en-US"/>
                      <a:t>4,5%</a:t>
                    </a:r>
                  </a:p>
                </c:rich>
              </c:tx>
              <c:showVal val="1"/>
            </c:dLbl>
            <c:dLbl>
              <c:idx val="2"/>
              <c:tx>
                <c:rich>
                  <a:bodyPr/>
                  <a:lstStyle/>
                  <a:p>
                    <a:r>
                      <a:rPr lang="en-US" sz="1200"/>
                      <a:t>4</a:t>
                    </a:r>
                    <a:r>
                      <a:rPr lang="en-US"/>
                      <a:t>3,3%</a:t>
                    </a:r>
                  </a:p>
                </c:rich>
              </c:tx>
              <c:showVal val="1"/>
            </c:dLbl>
            <c:dLbl>
              <c:idx val="3"/>
              <c:tx>
                <c:rich>
                  <a:bodyPr/>
                  <a:lstStyle/>
                  <a:p>
                    <a:r>
                      <a:rPr lang="en-US" sz="1200"/>
                      <a:t>3</a:t>
                    </a:r>
                    <a:r>
                      <a:rPr lang="en-US"/>
                      <a:t>1,7%</a:t>
                    </a:r>
                  </a:p>
                </c:rich>
              </c:tx>
              <c:showVal val="1"/>
            </c:dLbl>
            <c:dLbl>
              <c:idx val="4"/>
              <c:tx>
                <c:rich>
                  <a:bodyPr/>
                  <a:lstStyle/>
                  <a:p>
                    <a:r>
                      <a:rPr lang="en-US" sz="1200"/>
                      <a:t>2</a:t>
                    </a:r>
                    <a:r>
                      <a:rPr lang="en-US"/>
                      <a:t>8,7%</a:t>
                    </a:r>
                  </a:p>
                </c:rich>
              </c:tx>
              <c:showVal val="1"/>
            </c:dLbl>
            <c:dLbl>
              <c:idx val="5"/>
              <c:tx>
                <c:rich>
                  <a:bodyPr/>
                  <a:lstStyle/>
                  <a:p>
                    <a:r>
                      <a:rPr lang="en-US" sz="1200"/>
                      <a:t>2</a:t>
                    </a:r>
                    <a:r>
                      <a:rPr lang="en-US"/>
                      <a:t>4,2%</a:t>
                    </a:r>
                  </a:p>
                </c:rich>
              </c:tx>
              <c:showVal val="1"/>
            </c:dLbl>
            <c:txPr>
              <a:bodyPr/>
              <a:lstStyle/>
              <a:p>
                <a:pPr>
                  <a:defRPr sz="1200" b="1"/>
                </a:pPr>
                <a:endParaRPr lang="fr-FR"/>
              </a:p>
            </c:txPr>
            <c:showVal val="1"/>
          </c:dLbls>
          <c:cat>
            <c:strRef>
              <c:f>Feuil2!$E$16:$E$21</c:f>
              <c:strCache>
                <c:ptCount val="6"/>
                <c:pt idx="0">
                  <c:v>Logement</c:v>
                </c:pt>
                <c:pt idx="1">
                  <c:v>Revenu</c:v>
                </c:pt>
                <c:pt idx="2">
                  <c:v>Emploi</c:v>
                </c:pt>
                <c:pt idx="3">
                  <c:v>Santé</c:v>
                </c:pt>
                <c:pt idx="4">
                  <c:v>Vie familiale et environnement sociétal</c:v>
                </c:pt>
                <c:pt idx="5">
                  <c:v>Education</c:v>
                </c:pt>
              </c:strCache>
            </c:strRef>
          </c:cat>
          <c:val>
            <c:numRef>
              <c:f>Feuil2!$F$16:$F$21</c:f>
              <c:numCache>
                <c:formatCode>0.0</c:formatCode>
                <c:ptCount val="6"/>
                <c:pt idx="0">
                  <c:v>59.980405002728801</c:v>
                </c:pt>
                <c:pt idx="1">
                  <c:v>44.496524762681155</c:v>
                </c:pt>
                <c:pt idx="2">
                  <c:v>43.319286399947089</c:v>
                </c:pt>
                <c:pt idx="3">
                  <c:v>31.727676966396928</c:v>
                </c:pt>
                <c:pt idx="4">
                  <c:v>28.7</c:v>
                </c:pt>
                <c:pt idx="5">
                  <c:v>24.20472866128798</c:v>
                </c:pt>
              </c:numCache>
            </c:numRef>
          </c:val>
        </c:ser>
        <c:axId val="35576448"/>
        <c:axId val="35595392"/>
      </c:barChart>
      <c:catAx>
        <c:axId val="35576448"/>
        <c:scaling>
          <c:orientation val="minMax"/>
        </c:scaling>
        <c:axPos val="b"/>
        <c:tickLblPos val="nextTo"/>
        <c:txPr>
          <a:bodyPr/>
          <a:lstStyle/>
          <a:p>
            <a:pPr>
              <a:defRPr sz="1200" b="1">
                <a:latin typeface="Times New Roman" pitchFamily="18" charset="0"/>
                <a:cs typeface="Times New Roman" pitchFamily="18" charset="0"/>
              </a:defRPr>
            </a:pPr>
            <a:endParaRPr lang="fr-FR"/>
          </a:p>
        </c:txPr>
        <c:crossAx val="35595392"/>
        <c:crosses val="autoZero"/>
        <c:auto val="1"/>
        <c:lblAlgn val="ctr"/>
        <c:lblOffset val="100"/>
      </c:catAx>
      <c:valAx>
        <c:axId val="35595392"/>
        <c:scaling>
          <c:orientation val="minMax"/>
        </c:scaling>
        <c:delete val="1"/>
        <c:axPos val="l"/>
        <c:numFmt formatCode="0.0" sourceLinked="1"/>
        <c:tickLblPos val="none"/>
        <c:crossAx val="35576448"/>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3.5605812204355006E-2"/>
          <c:y val="0"/>
          <c:w val="0.93939411009653362"/>
          <c:h val="0.77479598702869557"/>
        </c:manualLayout>
      </c:layout>
      <c:barChart>
        <c:barDir val="col"/>
        <c:grouping val="clustered"/>
        <c:ser>
          <c:idx val="0"/>
          <c:order val="0"/>
          <c:tx>
            <c:strRef>
              <c:f>'[graph seminaire_bien etre.xlsx]Sheet1'!$B$13</c:f>
              <c:strCache>
                <c:ptCount val="1"/>
                <c:pt idx="0">
                  <c:v>Ensemble</c:v>
                </c:pt>
              </c:strCache>
            </c:strRef>
          </c:tx>
          <c:dLbls>
            <c:txPr>
              <a:bodyPr/>
              <a:lstStyle/>
              <a:p>
                <a:pPr algn="ctr">
                  <a:defRPr lang="fr-FR" sz="14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'[graph seminaire_bien etre.xlsx]Sheet1'!$A$14:$A$16</c:f>
              <c:strCache>
                <c:ptCount val="3"/>
                <c:pt idx="0">
                  <c:v>Peu ou pas satisfait</c:v>
                </c:pt>
                <c:pt idx="1">
                  <c:v>Moyennement satisfait</c:v>
                </c:pt>
                <c:pt idx="2">
                  <c:v>Satisfait ou très satisfait</c:v>
                </c:pt>
              </c:strCache>
            </c:strRef>
          </c:cat>
          <c:val>
            <c:numRef>
              <c:f>'[graph seminaire_bien etre.xlsx]Sheet1'!$B$14:$B$16</c:f>
              <c:numCache>
                <c:formatCode>General</c:formatCode>
                <c:ptCount val="3"/>
                <c:pt idx="0">
                  <c:v>52.2</c:v>
                </c:pt>
                <c:pt idx="1">
                  <c:v>22.4</c:v>
                </c:pt>
                <c:pt idx="2">
                  <c:v>25.400000000000002</c:v>
                </c:pt>
              </c:numCache>
            </c:numRef>
          </c:val>
        </c:ser>
        <c:ser>
          <c:idx val="1"/>
          <c:order val="1"/>
          <c:tx>
            <c:strRef>
              <c:f>'[graph seminaire_bien etre.xlsx]Sheet1'!$C$13</c:f>
              <c:strCache>
                <c:ptCount val="1"/>
                <c:pt idx="0">
                  <c:v>Urbain</c:v>
                </c:pt>
              </c:strCache>
            </c:strRef>
          </c:tx>
          <c:dLbls>
            <c:txPr>
              <a:bodyPr/>
              <a:lstStyle/>
              <a:p>
                <a:pPr algn="ctr">
                  <a:defRPr lang="fr-FR" sz="14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'[graph seminaire_bien etre.xlsx]Sheet1'!$A$14:$A$16</c:f>
              <c:strCache>
                <c:ptCount val="3"/>
                <c:pt idx="0">
                  <c:v>Peu ou pas satisfait</c:v>
                </c:pt>
                <c:pt idx="1">
                  <c:v>Moyennement satisfait</c:v>
                </c:pt>
                <c:pt idx="2">
                  <c:v>Satisfait ou très satisfait</c:v>
                </c:pt>
              </c:strCache>
            </c:strRef>
          </c:cat>
          <c:val>
            <c:numRef>
              <c:f>'[graph seminaire_bien etre.xlsx]Sheet1'!$C$14:$C$16</c:f>
              <c:numCache>
                <c:formatCode>General</c:formatCode>
                <c:ptCount val="3"/>
                <c:pt idx="0">
                  <c:v>48.6</c:v>
                </c:pt>
                <c:pt idx="1">
                  <c:v>21.3</c:v>
                </c:pt>
                <c:pt idx="2">
                  <c:v>30.1</c:v>
                </c:pt>
              </c:numCache>
            </c:numRef>
          </c:val>
        </c:ser>
        <c:ser>
          <c:idx val="2"/>
          <c:order val="2"/>
          <c:tx>
            <c:strRef>
              <c:f>'[graph seminaire_bien etre.xlsx]Sheet1'!$D$13</c:f>
              <c:strCache>
                <c:ptCount val="1"/>
                <c:pt idx="0">
                  <c:v>Rural</c:v>
                </c:pt>
              </c:strCache>
            </c:strRef>
          </c:tx>
          <c:dLbls>
            <c:txPr>
              <a:bodyPr/>
              <a:lstStyle/>
              <a:p>
                <a:pPr algn="ctr">
                  <a:defRPr lang="fr-FR" sz="14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'[graph seminaire_bien etre.xlsx]Sheet1'!$A$14:$A$16</c:f>
              <c:strCache>
                <c:ptCount val="3"/>
                <c:pt idx="0">
                  <c:v>Peu ou pas satisfait</c:v>
                </c:pt>
                <c:pt idx="1">
                  <c:v>Moyennement satisfait</c:v>
                </c:pt>
                <c:pt idx="2">
                  <c:v>Satisfait ou très satisfait</c:v>
                </c:pt>
              </c:strCache>
            </c:strRef>
          </c:cat>
          <c:val>
            <c:numRef>
              <c:f>'[graph seminaire_bien etre.xlsx]Sheet1'!$D$14:$D$16</c:f>
              <c:numCache>
                <c:formatCode>General</c:formatCode>
                <c:ptCount val="3"/>
                <c:pt idx="0">
                  <c:v>57.2</c:v>
                </c:pt>
                <c:pt idx="1">
                  <c:v>24</c:v>
                </c:pt>
                <c:pt idx="2">
                  <c:v>18.8</c:v>
                </c:pt>
              </c:numCache>
            </c:numRef>
          </c:val>
        </c:ser>
        <c:dLbls>
          <c:showVal val="1"/>
        </c:dLbls>
        <c:gapWidth val="75"/>
        <c:axId val="34384512"/>
        <c:axId val="34402688"/>
      </c:barChart>
      <c:catAx>
        <c:axId val="34384512"/>
        <c:scaling>
          <c:orientation val="minMax"/>
        </c:scaling>
        <c:axPos val="b"/>
        <c:majorTickMark val="none"/>
        <c:tickLblPos val="nextTo"/>
        <c:txPr>
          <a:bodyPr/>
          <a:lstStyle/>
          <a:p>
            <a:pPr>
              <a:defRPr sz="1600" b="1">
                <a:latin typeface="Times New Roman" pitchFamily="18" charset="0"/>
                <a:cs typeface="Times New Roman" pitchFamily="18" charset="0"/>
              </a:defRPr>
            </a:pPr>
            <a:endParaRPr lang="fr-FR"/>
          </a:p>
        </c:txPr>
        <c:crossAx val="34402688"/>
        <c:crosses val="autoZero"/>
        <c:auto val="1"/>
        <c:lblAlgn val="ctr"/>
        <c:lblOffset val="100"/>
      </c:catAx>
      <c:valAx>
        <c:axId val="34402688"/>
        <c:scaling>
          <c:orientation val="minMax"/>
        </c:scaling>
        <c:delete val="1"/>
        <c:axPos val="l"/>
        <c:numFmt formatCode="General" sourceLinked="1"/>
        <c:majorTickMark val="none"/>
        <c:tickLblPos val="none"/>
        <c:crossAx val="34384512"/>
        <c:crosses val="autoZero"/>
        <c:crossBetween val="between"/>
      </c:valAx>
    </c:plotArea>
    <c:legend>
      <c:legendPos val="b"/>
      <c:layout>
        <c:manualLayout>
          <c:xMode val="edge"/>
          <c:yMode val="edge"/>
          <c:x val="0.23288110604822346"/>
          <c:y val="0.90898705175315953"/>
          <c:w val="0.55124256603927924"/>
          <c:h val="7.1046613269385162E-2"/>
        </c:manualLayout>
      </c:layout>
      <c:txPr>
        <a:bodyPr/>
        <a:lstStyle/>
        <a:p>
          <a:pPr>
            <a:defRPr sz="1400" b="1">
              <a:latin typeface="Times New Roman" pitchFamily="18" charset="0"/>
              <a:cs typeface="Times New Roman" pitchFamily="18" charset="0"/>
            </a:defRPr>
          </a:pPr>
          <a:endParaRPr lang="fr-FR"/>
        </a:p>
      </c:txPr>
    </c:legend>
    <c:plotVisOnly val="1"/>
    <c:dispBlanksAs val="gap"/>
  </c:chart>
  <c:txPr>
    <a:bodyPr/>
    <a:lstStyle/>
    <a:p>
      <a:pPr>
        <a:defRPr sz="1800"/>
      </a:pPr>
      <a:endParaRPr lang="fr-FR"/>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3.0555555555555582E-2"/>
          <c:y val="1.329286067264928E-2"/>
          <c:w val="0.93888888888889044"/>
          <c:h val="0.77966755950721367"/>
        </c:manualLayout>
      </c:layout>
      <c:barChart>
        <c:barDir val="col"/>
        <c:grouping val="clustered"/>
        <c:ser>
          <c:idx val="0"/>
          <c:order val="0"/>
          <c:tx>
            <c:strRef>
              <c:f>'[graph seminaire_bien etre.xlsx]Sheet1'!$B$40</c:f>
              <c:strCache>
                <c:ptCount val="1"/>
                <c:pt idx="0">
                  <c:v>Ensemble</c:v>
                </c:pt>
              </c:strCache>
            </c:strRef>
          </c:tx>
          <c:dLbls>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etre.xlsx]Sheet1'!$A$41:$A$43</c:f>
              <c:strCache>
                <c:ptCount val="3"/>
                <c:pt idx="0">
                  <c:v>Peu ou pas satisfait</c:v>
                </c:pt>
                <c:pt idx="1">
                  <c:v>Moyennement satisfait</c:v>
                </c:pt>
                <c:pt idx="2">
                  <c:v>Satisfait ou très satisfait</c:v>
                </c:pt>
              </c:strCache>
            </c:strRef>
          </c:cat>
          <c:val>
            <c:numRef>
              <c:f>'[graph seminaire_bien etre.xlsx]Sheet1'!$B$41:$B$43</c:f>
              <c:numCache>
                <c:formatCode>General</c:formatCode>
                <c:ptCount val="3"/>
                <c:pt idx="0">
                  <c:v>71.900000000000006</c:v>
                </c:pt>
                <c:pt idx="1">
                  <c:v>20.5</c:v>
                </c:pt>
                <c:pt idx="2">
                  <c:v>7.6</c:v>
                </c:pt>
              </c:numCache>
            </c:numRef>
          </c:val>
        </c:ser>
        <c:ser>
          <c:idx val="1"/>
          <c:order val="1"/>
          <c:tx>
            <c:strRef>
              <c:f>'[graph seminaire_bien etre.xlsx]Sheet1'!$C$40</c:f>
              <c:strCache>
                <c:ptCount val="1"/>
                <c:pt idx="0">
                  <c:v>Urbain</c:v>
                </c:pt>
              </c:strCache>
            </c:strRef>
          </c:tx>
          <c:dLbls>
            <c:dLbl>
              <c:idx val="0"/>
              <c:tx>
                <c:rich>
                  <a:bodyPr/>
                  <a:lstStyle/>
                  <a:p>
                    <a:r>
                      <a:rPr smtClean="0"/>
                      <a:t>70,1</a:t>
                    </a:r>
                    <a:endParaRPr dirty="0"/>
                  </a:p>
                </c:rich>
              </c:tx>
              <c:dLblPos val="outEnd"/>
              <c:showVal val="1"/>
            </c:dLbl>
            <c:txPr>
              <a:bodyPr/>
              <a:lstStyle/>
              <a:p>
                <a:pPr algn="ctr">
                  <a:defRPr lang="fr-FR" sz="1200" b="1" i="0" u="none" strike="noStrike" kern="1200" baseline="0">
                    <a:solidFill>
                      <a:prstClr val="black"/>
                    </a:solidFill>
                    <a:latin typeface="Times New Roman" pitchFamily="18" charset="0"/>
                    <a:ea typeface="+mn-ea"/>
                    <a:cs typeface="Times New Roman" pitchFamily="18" charset="0"/>
                  </a:defRPr>
                </a:pPr>
                <a:endParaRPr lang="fr-FR"/>
              </a:p>
            </c:txPr>
            <c:dLblPos val="outEnd"/>
            <c:showVal val="1"/>
          </c:dLbls>
          <c:cat>
            <c:strRef>
              <c:f>'[graph seminaire_bien etre.xlsx]Sheet1'!$A$41:$A$43</c:f>
              <c:strCache>
                <c:ptCount val="3"/>
                <c:pt idx="0">
                  <c:v>Peu ou pas satisfait</c:v>
                </c:pt>
                <c:pt idx="1">
                  <c:v>Moyennement satisfait</c:v>
                </c:pt>
                <c:pt idx="2">
                  <c:v>Satisfait ou très satisfait</c:v>
                </c:pt>
              </c:strCache>
            </c:strRef>
          </c:cat>
          <c:val>
            <c:numRef>
              <c:f>'[graph seminaire_bien etre.xlsx]Sheet1'!$C$41:$C$43</c:f>
              <c:numCache>
                <c:formatCode>General</c:formatCode>
                <c:ptCount val="3"/>
                <c:pt idx="0">
                  <c:v>70.2</c:v>
                </c:pt>
                <c:pt idx="1">
                  <c:v>22.2</c:v>
                </c:pt>
                <c:pt idx="2">
                  <c:v>7.6999999999999975</c:v>
                </c:pt>
              </c:numCache>
            </c:numRef>
          </c:val>
        </c:ser>
        <c:ser>
          <c:idx val="2"/>
          <c:order val="2"/>
          <c:tx>
            <c:strRef>
              <c:f>'[graph seminaire_bien etre.xlsx]Sheet1'!$D$40</c:f>
              <c:strCache>
                <c:ptCount val="1"/>
                <c:pt idx="0">
                  <c:v>Rural</c:v>
                </c:pt>
              </c:strCache>
            </c:strRef>
          </c:tx>
          <c:dLbls>
            <c:txPr>
              <a:bodyPr/>
              <a:lstStyle/>
              <a:p>
                <a:pPr algn="ctr">
                  <a:defRPr lang="fr-FR" sz="1200" b="1" i="0" u="none" strike="noStrike" kern="1200" baseline="0">
                    <a:solidFill>
                      <a:prstClr val="black"/>
                    </a:solidFill>
                    <a:latin typeface="Times New Roman" pitchFamily="18" charset="0"/>
                    <a:ea typeface="+mn-ea"/>
                    <a:cs typeface="Times New Roman" pitchFamily="18" charset="0"/>
                  </a:defRPr>
                </a:pPr>
                <a:endParaRPr lang="fr-FR"/>
              </a:p>
            </c:txPr>
            <c:dLblPos val="outEnd"/>
            <c:showVal val="1"/>
          </c:dLbls>
          <c:cat>
            <c:strRef>
              <c:f>'[graph seminaire_bien etre.xlsx]Sheet1'!$A$41:$A$43</c:f>
              <c:strCache>
                <c:ptCount val="3"/>
                <c:pt idx="0">
                  <c:v>Peu ou pas satisfait</c:v>
                </c:pt>
                <c:pt idx="1">
                  <c:v>Moyennement satisfait</c:v>
                </c:pt>
                <c:pt idx="2">
                  <c:v>Satisfait ou très satisfait</c:v>
                </c:pt>
              </c:strCache>
            </c:strRef>
          </c:cat>
          <c:val>
            <c:numRef>
              <c:f>'[graph seminaire_bien etre.xlsx]Sheet1'!$D$41:$D$43</c:f>
              <c:numCache>
                <c:formatCode>General</c:formatCode>
                <c:ptCount val="3"/>
                <c:pt idx="0">
                  <c:v>74.599999999999994</c:v>
                </c:pt>
                <c:pt idx="1">
                  <c:v>17.899999999999999</c:v>
                </c:pt>
                <c:pt idx="2">
                  <c:v>7.5</c:v>
                </c:pt>
              </c:numCache>
            </c:numRef>
          </c:val>
        </c:ser>
        <c:dLbls>
          <c:showVal val="1"/>
        </c:dLbls>
        <c:axId val="36002432"/>
        <c:axId val="36032896"/>
      </c:barChart>
      <c:catAx>
        <c:axId val="36002432"/>
        <c:scaling>
          <c:orientation val="minMax"/>
        </c:scaling>
        <c:axPos val="b"/>
        <c:majorTickMark val="none"/>
        <c:tickLblPos val="nextTo"/>
        <c:txPr>
          <a:bodyPr/>
          <a:lstStyle/>
          <a:p>
            <a:pPr>
              <a:defRPr sz="1400" b="1">
                <a:latin typeface="Times New Roman" pitchFamily="18" charset="0"/>
                <a:cs typeface="Times New Roman" pitchFamily="18" charset="0"/>
              </a:defRPr>
            </a:pPr>
            <a:endParaRPr lang="fr-FR"/>
          </a:p>
        </c:txPr>
        <c:crossAx val="36032896"/>
        <c:crosses val="autoZero"/>
        <c:auto val="1"/>
        <c:lblAlgn val="ctr"/>
        <c:lblOffset val="100"/>
      </c:catAx>
      <c:valAx>
        <c:axId val="36032896"/>
        <c:scaling>
          <c:orientation val="minMax"/>
        </c:scaling>
        <c:delete val="1"/>
        <c:axPos val="l"/>
        <c:numFmt formatCode="General" sourceLinked="1"/>
        <c:tickLblPos val="none"/>
        <c:crossAx val="36002432"/>
        <c:crosses val="autoZero"/>
        <c:crossBetween val="between"/>
      </c:valAx>
      <c:spPr>
        <a:noFill/>
        <a:ln w="25400">
          <a:noFill/>
        </a:ln>
      </c:spPr>
    </c:plotArea>
    <c:legend>
      <c:legendPos val="b"/>
      <c:layout>
        <c:manualLayout>
          <c:xMode val="edge"/>
          <c:yMode val="edge"/>
          <c:x val="0.26388561944520122"/>
          <c:y val="0.91643969096051814"/>
          <c:w val="0.54625196850393698"/>
          <c:h val="5.9894812526071532E-2"/>
        </c:manualLayout>
      </c:layout>
      <c:txPr>
        <a:bodyPr/>
        <a:lstStyle/>
        <a:p>
          <a:pPr>
            <a:defRPr sz="1400" b="1">
              <a:latin typeface="Times New Roman" pitchFamily="18" charset="0"/>
              <a:cs typeface="Times New Roman" pitchFamily="18" charset="0"/>
            </a:defRPr>
          </a:pPr>
          <a:endParaRPr lang="fr-FR"/>
        </a:p>
      </c:txPr>
    </c:legend>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3.0555555555555582E-2"/>
          <c:y val="1.7374355524283309E-2"/>
          <c:w val="0.93888888888889044"/>
          <c:h val="0.77963018233379289"/>
        </c:manualLayout>
      </c:layout>
      <c:barChart>
        <c:barDir val="col"/>
        <c:grouping val="clustered"/>
        <c:ser>
          <c:idx val="0"/>
          <c:order val="0"/>
          <c:tx>
            <c:strRef>
              <c:f>'[graph seminaire_bien etre.xlsx]Sheet1'!$B$34</c:f>
              <c:strCache>
                <c:ptCount val="1"/>
                <c:pt idx="0">
                  <c:v>Ensemble</c:v>
                </c:pt>
              </c:strCache>
            </c:strRef>
          </c:tx>
          <c:dLbls>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etre.xlsx]Sheet1'!$A$35:$A$37</c:f>
              <c:strCache>
                <c:ptCount val="3"/>
                <c:pt idx="0">
                  <c:v>Peu ou pas satisfait</c:v>
                </c:pt>
                <c:pt idx="1">
                  <c:v>Moyennement satisfait</c:v>
                </c:pt>
                <c:pt idx="2">
                  <c:v>Satisfait ou très satisfait</c:v>
                </c:pt>
              </c:strCache>
            </c:strRef>
          </c:cat>
          <c:val>
            <c:numRef>
              <c:f>'[graph seminaire_bien etre.xlsx]Sheet1'!$B$35:$B$37</c:f>
              <c:numCache>
                <c:formatCode>General</c:formatCode>
                <c:ptCount val="3"/>
                <c:pt idx="0">
                  <c:v>55.4</c:v>
                </c:pt>
                <c:pt idx="1">
                  <c:v>29.6</c:v>
                </c:pt>
                <c:pt idx="2">
                  <c:v>15</c:v>
                </c:pt>
              </c:numCache>
            </c:numRef>
          </c:val>
        </c:ser>
        <c:ser>
          <c:idx val="1"/>
          <c:order val="1"/>
          <c:tx>
            <c:strRef>
              <c:f>'[graph seminaire_bien etre.xlsx]Sheet1'!$C$34</c:f>
              <c:strCache>
                <c:ptCount val="1"/>
                <c:pt idx="0">
                  <c:v>Urbain</c:v>
                </c:pt>
              </c:strCache>
            </c:strRef>
          </c:tx>
          <c:dLbls>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etre.xlsx]Sheet1'!$A$35:$A$37</c:f>
              <c:strCache>
                <c:ptCount val="3"/>
                <c:pt idx="0">
                  <c:v>Peu ou pas satisfait</c:v>
                </c:pt>
                <c:pt idx="1">
                  <c:v>Moyennement satisfait</c:v>
                </c:pt>
                <c:pt idx="2">
                  <c:v>Satisfait ou très satisfait</c:v>
                </c:pt>
              </c:strCache>
            </c:strRef>
          </c:cat>
          <c:val>
            <c:numRef>
              <c:f>'[graph seminaire_bien etre.xlsx]Sheet1'!$C$35:$C$37</c:f>
              <c:numCache>
                <c:formatCode>General</c:formatCode>
                <c:ptCount val="3"/>
                <c:pt idx="0">
                  <c:v>52.4</c:v>
                </c:pt>
                <c:pt idx="1">
                  <c:v>31.6</c:v>
                </c:pt>
                <c:pt idx="2">
                  <c:v>16</c:v>
                </c:pt>
              </c:numCache>
            </c:numRef>
          </c:val>
        </c:ser>
        <c:ser>
          <c:idx val="2"/>
          <c:order val="2"/>
          <c:tx>
            <c:strRef>
              <c:f>'[graph seminaire_bien etre.xlsx]Sheet1'!$D$34</c:f>
              <c:strCache>
                <c:ptCount val="1"/>
                <c:pt idx="0">
                  <c:v>Rural</c:v>
                </c:pt>
              </c:strCache>
            </c:strRef>
          </c:tx>
          <c:dLbls>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etre.xlsx]Sheet1'!$A$35:$A$37</c:f>
              <c:strCache>
                <c:ptCount val="3"/>
                <c:pt idx="0">
                  <c:v>Peu ou pas satisfait</c:v>
                </c:pt>
                <c:pt idx="1">
                  <c:v>Moyennement satisfait</c:v>
                </c:pt>
                <c:pt idx="2">
                  <c:v>Satisfait ou très satisfait</c:v>
                </c:pt>
              </c:strCache>
            </c:strRef>
          </c:cat>
          <c:val>
            <c:numRef>
              <c:f>'[graph seminaire_bien etre.xlsx]Sheet1'!$D$35:$D$37</c:f>
              <c:numCache>
                <c:formatCode>General</c:formatCode>
                <c:ptCount val="3"/>
                <c:pt idx="0">
                  <c:v>59.8</c:v>
                </c:pt>
                <c:pt idx="1">
                  <c:v>26.6</c:v>
                </c:pt>
                <c:pt idx="2">
                  <c:v>13.6</c:v>
                </c:pt>
              </c:numCache>
            </c:numRef>
          </c:val>
        </c:ser>
        <c:dLbls>
          <c:showVal val="1"/>
        </c:dLbls>
        <c:axId val="36070144"/>
        <c:axId val="36071680"/>
      </c:barChart>
      <c:catAx>
        <c:axId val="36070144"/>
        <c:scaling>
          <c:orientation val="minMax"/>
        </c:scaling>
        <c:axPos val="b"/>
        <c:tickLblPos val="nextTo"/>
        <c:txPr>
          <a:bodyPr/>
          <a:lstStyle/>
          <a:p>
            <a:pPr>
              <a:defRPr sz="1400" b="1">
                <a:latin typeface="Times New Roman" pitchFamily="18" charset="0"/>
                <a:cs typeface="Times New Roman" pitchFamily="18" charset="0"/>
              </a:defRPr>
            </a:pPr>
            <a:endParaRPr lang="fr-FR"/>
          </a:p>
        </c:txPr>
        <c:crossAx val="36071680"/>
        <c:crosses val="autoZero"/>
        <c:auto val="1"/>
        <c:lblAlgn val="ctr"/>
        <c:lblOffset val="100"/>
      </c:catAx>
      <c:valAx>
        <c:axId val="36071680"/>
        <c:scaling>
          <c:orientation val="minMax"/>
        </c:scaling>
        <c:delete val="1"/>
        <c:axPos val="l"/>
        <c:numFmt formatCode="General" sourceLinked="1"/>
        <c:tickLblPos val="none"/>
        <c:crossAx val="36070144"/>
        <c:crosses val="autoZero"/>
        <c:crossBetween val="between"/>
      </c:valAx>
    </c:plotArea>
    <c:legend>
      <c:legendPos val="b"/>
      <c:layout>
        <c:manualLayout>
          <c:xMode val="edge"/>
          <c:yMode val="edge"/>
          <c:x val="0.14681079496914134"/>
          <c:y val="0.91495749669428938"/>
          <c:w val="0.72243263342082265"/>
          <c:h val="6.256892238310971E-2"/>
        </c:manualLayout>
      </c:layout>
      <c:txPr>
        <a:bodyPr/>
        <a:lstStyle/>
        <a:p>
          <a:pPr>
            <a:defRPr sz="1400" b="1">
              <a:latin typeface="Times New Roman" pitchFamily="18" charset="0"/>
              <a:cs typeface="Times New Roman" pitchFamily="18" charset="0"/>
            </a:defRPr>
          </a:pPr>
          <a:endParaRPr lang="fr-FR"/>
        </a:p>
      </c:txPr>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3.0555555555555582E-2"/>
          <c:y val="0"/>
          <c:w val="0.93888888888889022"/>
          <c:h val="0.83194025895270962"/>
        </c:manualLayout>
      </c:layout>
      <c:barChart>
        <c:barDir val="col"/>
        <c:grouping val="clustered"/>
        <c:ser>
          <c:idx val="0"/>
          <c:order val="0"/>
          <c:tx>
            <c:strRef>
              <c:f>Sheet1!$B$48</c:f>
              <c:strCache>
                <c:ptCount val="1"/>
                <c:pt idx="0">
                  <c:v>Ensemble</c:v>
                </c:pt>
              </c:strCache>
            </c:strRef>
          </c:tx>
          <c:dLbls>
            <c:dLbl>
              <c:idx val="0"/>
              <c:tx>
                <c:rich>
                  <a:bodyPr/>
                  <a:lstStyle/>
                  <a:p>
                    <a:r>
                      <a:rPr lang="en-US" smtClean="0"/>
                      <a:t>54,0</a:t>
                    </a:r>
                    <a:endParaRPr lang="en-US" dirty="0"/>
                  </a:p>
                </c:rich>
              </c:tx>
              <c:dLblPos val="outEnd"/>
              <c:showVal val="1"/>
            </c:dLbl>
            <c:dLbl>
              <c:idx val="1"/>
              <c:layout>
                <c:manualLayout>
                  <c:x val="-4.1666666666666664E-2"/>
                  <c:y val="4.1992688643060824E-3"/>
                </c:manualLayout>
              </c:layout>
              <c:dLblPos val="outEnd"/>
              <c:showVal val="1"/>
            </c:dLbl>
            <c:dLbl>
              <c:idx val="2"/>
              <c:layout>
                <c:manualLayout>
                  <c:x val="-3.888888888888889E-2"/>
                  <c:y val="4.1992688643060824E-3"/>
                </c:manualLayout>
              </c:layout>
              <c:dLblPos val="outEnd"/>
              <c:showVal val="1"/>
            </c:dLbl>
            <c:txPr>
              <a:bodyPr/>
              <a:lstStyle/>
              <a:p>
                <a:pPr>
                  <a:defRPr sz="1200" b="1"/>
                </a:pPr>
                <a:endParaRPr lang="fr-FR"/>
              </a:p>
            </c:txPr>
            <c:dLblPos val="outEnd"/>
            <c:showVal val="1"/>
          </c:dLbls>
          <c:cat>
            <c:strRef>
              <c:f>Sheet1!$A$49:$A$51</c:f>
              <c:strCache>
                <c:ptCount val="3"/>
                <c:pt idx="0">
                  <c:v>Peu ou pas satisfait</c:v>
                </c:pt>
                <c:pt idx="1">
                  <c:v>Moyennement satisfait</c:v>
                </c:pt>
                <c:pt idx="2">
                  <c:v>Satisfait ou très satisfait</c:v>
                </c:pt>
              </c:strCache>
            </c:strRef>
          </c:cat>
          <c:val>
            <c:numRef>
              <c:f>Sheet1!$B$49:$B$51</c:f>
              <c:numCache>
                <c:formatCode>General</c:formatCode>
                <c:ptCount val="3"/>
                <c:pt idx="0">
                  <c:v>54</c:v>
                </c:pt>
                <c:pt idx="1">
                  <c:v>28.2</c:v>
                </c:pt>
                <c:pt idx="2">
                  <c:v>17.8</c:v>
                </c:pt>
              </c:numCache>
            </c:numRef>
          </c:val>
        </c:ser>
        <c:ser>
          <c:idx val="1"/>
          <c:order val="1"/>
          <c:tx>
            <c:strRef>
              <c:f>Sheet1!$C$48</c:f>
              <c:strCache>
                <c:ptCount val="1"/>
                <c:pt idx="0">
                  <c:v>Urbain</c:v>
                </c:pt>
              </c:strCache>
            </c:strRef>
          </c:tx>
          <c:dLbls>
            <c:txPr>
              <a:bodyPr/>
              <a:lstStyle/>
              <a:p>
                <a:pPr algn="ctr" rtl="0">
                  <a:defRPr lang="fr-FR" sz="1200" b="1" i="0" u="none" strike="noStrike" kern="1200" baseline="0" smtClean="0">
                    <a:solidFill>
                      <a:prstClr val="black"/>
                    </a:solidFill>
                    <a:latin typeface="+mn-lt"/>
                    <a:ea typeface="+mn-ea"/>
                    <a:cs typeface="+mn-cs"/>
                  </a:defRPr>
                </a:pPr>
                <a:endParaRPr lang="fr-FR"/>
              </a:p>
            </c:txPr>
            <c:dLblPos val="outEnd"/>
            <c:showVal val="1"/>
          </c:dLbls>
          <c:cat>
            <c:strRef>
              <c:f>Sheet1!$A$49:$A$51</c:f>
              <c:strCache>
                <c:ptCount val="3"/>
                <c:pt idx="0">
                  <c:v>Peu ou pas satisfait</c:v>
                </c:pt>
                <c:pt idx="1">
                  <c:v>Moyennement satisfait</c:v>
                </c:pt>
                <c:pt idx="2">
                  <c:v>Satisfait ou très satisfait</c:v>
                </c:pt>
              </c:strCache>
            </c:strRef>
          </c:cat>
          <c:val>
            <c:numRef>
              <c:f>Sheet1!$C$49:$C$51</c:f>
              <c:numCache>
                <c:formatCode>General</c:formatCode>
                <c:ptCount val="3"/>
                <c:pt idx="0">
                  <c:v>57.2</c:v>
                </c:pt>
                <c:pt idx="1">
                  <c:v>27.6</c:v>
                </c:pt>
                <c:pt idx="2">
                  <c:v>15.2</c:v>
                </c:pt>
              </c:numCache>
            </c:numRef>
          </c:val>
        </c:ser>
        <c:ser>
          <c:idx val="2"/>
          <c:order val="2"/>
          <c:tx>
            <c:strRef>
              <c:f>Sheet1!$D$48</c:f>
              <c:strCache>
                <c:ptCount val="1"/>
                <c:pt idx="0">
                  <c:v>Rural</c:v>
                </c:pt>
              </c:strCache>
            </c:strRef>
          </c:tx>
          <c:dLbls>
            <c:dLbl>
              <c:idx val="1"/>
              <c:layout>
                <c:manualLayout>
                  <c:x val="3.6111111111111191E-2"/>
                  <c:y val="-4.1992688643060824E-3"/>
                </c:manualLayout>
              </c:layout>
              <c:dLblPos val="outEnd"/>
              <c:showVal val="1"/>
            </c:dLbl>
            <c:txPr>
              <a:bodyPr/>
              <a:lstStyle/>
              <a:p>
                <a:pPr algn="ctr" rtl="0">
                  <a:defRPr lang="fr-FR" sz="1200" b="1" i="0" u="none" strike="noStrike" kern="1200" baseline="0" smtClean="0">
                    <a:solidFill>
                      <a:prstClr val="black"/>
                    </a:solidFill>
                    <a:latin typeface="+mn-lt"/>
                    <a:ea typeface="+mn-ea"/>
                    <a:cs typeface="+mn-cs"/>
                  </a:defRPr>
                </a:pPr>
                <a:endParaRPr lang="fr-FR"/>
              </a:p>
            </c:txPr>
            <c:dLblPos val="outEnd"/>
            <c:showVal val="1"/>
          </c:dLbls>
          <c:cat>
            <c:strRef>
              <c:f>Sheet1!$A$49:$A$51</c:f>
              <c:strCache>
                <c:ptCount val="3"/>
                <c:pt idx="0">
                  <c:v>Peu ou pas satisfait</c:v>
                </c:pt>
                <c:pt idx="1">
                  <c:v>Moyennement satisfait</c:v>
                </c:pt>
                <c:pt idx="2">
                  <c:v>Satisfait ou très satisfait</c:v>
                </c:pt>
              </c:strCache>
            </c:strRef>
          </c:cat>
          <c:val>
            <c:numRef>
              <c:f>Sheet1!$D$49:$D$51</c:f>
              <c:numCache>
                <c:formatCode>General</c:formatCode>
                <c:ptCount val="3"/>
                <c:pt idx="0">
                  <c:v>49.3</c:v>
                </c:pt>
                <c:pt idx="1">
                  <c:v>29.1</c:v>
                </c:pt>
                <c:pt idx="2">
                  <c:v>21.6</c:v>
                </c:pt>
              </c:numCache>
            </c:numRef>
          </c:val>
        </c:ser>
        <c:dLbls>
          <c:showVal val="1"/>
        </c:dLbls>
        <c:axId val="34458240"/>
        <c:axId val="34500992"/>
      </c:barChart>
      <c:catAx>
        <c:axId val="34458240"/>
        <c:scaling>
          <c:orientation val="minMax"/>
        </c:scaling>
        <c:axPos val="b"/>
        <c:tickLblPos val="nextTo"/>
        <c:txPr>
          <a:bodyPr/>
          <a:lstStyle/>
          <a:p>
            <a:pPr>
              <a:defRPr sz="1400" b="1">
                <a:latin typeface="Times New Roman" pitchFamily="18" charset="0"/>
                <a:cs typeface="Times New Roman" pitchFamily="18" charset="0"/>
              </a:defRPr>
            </a:pPr>
            <a:endParaRPr lang="fr-FR"/>
          </a:p>
        </c:txPr>
        <c:crossAx val="34500992"/>
        <c:crosses val="autoZero"/>
        <c:auto val="1"/>
        <c:lblAlgn val="ctr"/>
        <c:lblOffset val="100"/>
      </c:catAx>
      <c:valAx>
        <c:axId val="34500992"/>
        <c:scaling>
          <c:orientation val="minMax"/>
        </c:scaling>
        <c:delete val="1"/>
        <c:axPos val="l"/>
        <c:numFmt formatCode="General" sourceLinked="1"/>
        <c:tickLblPos val="none"/>
        <c:crossAx val="34458240"/>
        <c:crosses val="autoZero"/>
        <c:crossBetween val="between"/>
      </c:valAx>
    </c:plotArea>
    <c:legend>
      <c:legendPos val="b"/>
      <c:layout>
        <c:manualLayout>
          <c:xMode val="edge"/>
          <c:yMode val="edge"/>
          <c:x val="0.23770400154968541"/>
          <c:y val="0.92106879838210054"/>
          <c:w val="0.51403998795955241"/>
          <c:h val="6.0995341383914006E-2"/>
        </c:manualLayout>
      </c:layout>
      <c:txPr>
        <a:bodyPr/>
        <a:lstStyle/>
        <a:p>
          <a:pPr>
            <a:defRPr sz="1400" b="1">
              <a:latin typeface="Times New Roman" pitchFamily="18" charset="0"/>
              <a:cs typeface="Times New Roman" pitchFamily="18" charset="0"/>
            </a:defRPr>
          </a:pPr>
          <a:endParaRPr lang="fr-FR"/>
        </a:p>
      </c:txPr>
    </c:legend>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2.8043363862573337E-2"/>
          <c:y val="0"/>
          <c:w val="0.94391332058636057"/>
          <c:h val="0.73702921897566964"/>
        </c:manualLayout>
      </c:layout>
      <c:barChart>
        <c:barDir val="col"/>
        <c:grouping val="clustered"/>
        <c:ser>
          <c:idx val="0"/>
          <c:order val="0"/>
          <c:tx>
            <c:strRef>
              <c:f>Sheet1!$B$68</c:f>
              <c:strCache>
                <c:ptCount val="1"/>
                <c:pt idx="0">
                  <c:v>Ensemble</c:v>
                </c:pt>
              </c:strCache>
            </c:strRef>
          </c:tx>
          <c:dLbls>
            <c:dLbl>
              <c:idx val="0"/>
              <c:tx>
                <c:rich>
                  <a:bodyPr/>
                  <a:lstStyle/>
                  <a:p>
                    <a:r>
                      <a:rPr lang="en-US" sz="1200" b="1" dirty="0" smtClean="0">
                        <a:latin typeface="Times New Roman" pitchFamily="18" charset="0"/>
                        <a:cs typeface="Times New Roman" pitchFamily="18" charset="0"/>
                      </a:rPr>
                      <a:t>6</a:t>
                    </a:r>
                    <a:r>
                      <a:rPr lang="en-US" dirty="0" smtClean="0"/>
                      <a:t>8,0</a:t>
                    </a:r>
                    <a:endParaRPr lang="en-US" dirty="0"/>
                  </a:p>
                </c:rich>
              </c:tx>
              <c:dLblPos val="outEnd"/>
              <c:showVal val="1"/>
            </c:dLbl>
            <c:txPr>
              <a:bodyPr/>
              <a:lstStyle/>
              <a:p>
                <a:pPr>
                  <a:defRPr sz="1200" b="1">
                    <a:latin typeface="Times New Roman" pitchFamily="18" charset="0"/>
                    <a:cs typeface="Times New Roman" pitchFamily="18" charset="0"/>
                  </a:defRPr>
                </a:pPr>
                <a:endParaRPr lang="fr-FR"/>
              </a:p>
            </c:txPr>
            <c:dLblPos val="outEnd"/>
            <c:showVal val="1"/>
          </c:dLbls>
          <c:cat>
            <c:strRef>
              <c:f>Sheet1!$A$69:$A$71</c:f>
              <c:strCache>
                <c:ptCount val="3"/>
                <c:pt idx="0">
                  <c:v>Peu ou pas satisfait</c:v>
                </c:pt>
                <c:pt idx="1">
                  <c:v>Moyennement satisfait</c:v>
                </c:pt>
                <c:pt idx="2">
                  <c:v>Satisfait ou très satisfait</c:v>
                </c:pt>
              </c:strCache>
            </c:strRef>
          </c:cat>
          <c:val>
            <c:numRef>
              <c:f>Sheet1!$B$69:$B$71</c:f>
              <c:numCache>
                <c:formatCode>General</c:formatCode>
                <c:ptCount val="3"/>
                <c:pt idx="0">
                  <c:v>68.099999999999994</c:v>
                </c:pt>
                <c:pt idx="1">
                  <c:v>18.8</c:v>
                </c:pt>
                <c:pt idx="2">
                  <c:v>13.2</c:v>
                </c:pt>
              </c:numCache>
            </c:numRef>
          </c:val>
        </c:ser>
        <c:ser>
          <c:idx val="1"/>
          <c:order val="1"/>
          <c:tx>
            <c:strRef>
              <c:f>Sheet1!$C$68</c:f>
              <c:strCache>
                <c:ptCount val="1"/>
                <c:pt idx="0">
                  <c:v>Urbain</c:v>
                </c:pt>
              </c:strCache>
            </c:strRef>
          </c:tx>
          <c:dLbls>
            <c:txPr>
              <a:bodyPr/>
              <a:lstStyle/>
              <a:p>
                <a:pPr algn="ctr">
                  <a:defRPr lang="fr-FR" sz="1200" b="1" i="0" u="none" strike="noStrike" kern="1200" baseline="0">
                    <a:solidFill>
                      <a:sysClr val="windowText" lastClr="000000"/>
                    </a:solidFill>
                    <a:latin typeface="Times New Roman" pitchFamily="18" charset="0"/>
                    <a:ea typeface="+mn-ea"/>
                    <a:cs typeface="Times New Roman" pitchFamily="18" charset="0"/>
                  </a:defRPr>
                </a:pPr>
                <a:endParaRPr lang="fr-FR"/>
              </a:p>
            </c:txPr>
            <c:dLblPos val="outEnd"/>
            <c:showVal val="1"/>
          </c:dLbls>
          <c:cat>
            <c:strRef>
              <c:f>Sheet1!$A$69:$A$71</c:f>
              <c:strCache>
                <c:ptCount val="3"/>
                <c:pt idx="0">
                  <c:v>Peu ou pas satisfait</c:v>
                </c:pt>
                <c:pt idx="1">
                  <c:v>Moyennement satisfait</c:v>
                </c:pt>
                <c:pt idx="2">
                  <c:v>Satisfait ou très satisfait</c:v>
                </c:pt>
              </c:strCache>
            </c:strRef>
          </c:cat>
          <c:val>
            <c:numRef>
              <c:f>Sheet1!$C$69:$C$71</c:f>
              <c:numCache>
                <c:formatCode>General</c:formatCode>
                <c:ptCount val="3"/>
                <c:pt idx="0">
                  <c:v>66.3</c:v>
                </c:pt>
                <c:pt idx="1">
                  <c:v>19.399999999999999</c:v>
                </c:pt>
                <c:pt idx="2">
                  <c:v>14.3</c:v>
                </c:pt>
              </c:numCache>
            </c:numRef>
          </c:val>
        </c:ser>
        <c:ser>
          <c:idx val="2"/>
          <c:order val="2"/>
          <c:tx>
            <c:strRef>
              <c:f>Sheet1!$D$68</c:f>
              <c:strCache>
                <c:ptCount val="1"/>
                <c:pt idx="0">
                  <c:v>Rural</c:v>
                </c:pt>
              </c:strCache>
            </c:strRef>
          </c:tx>
          <c:dLbls>
            <c:dLbl>
              <c:idx val="0"/>
              <c:tx>
                <c:rich>
                  <a:bodyPr/>
                  <a:lstStyle/>
                  <a:p>
                    <a:r>
                      <a:rPr lang="fr-FR" sz="1200" b="1" i="0" u="none" strike="noStrike" kern="1200" baseline="0">
                        <a:solidFill>
                          <a:sysClr val="windowText" lastClr="000000"/>
                        </a:solidFill>
                        <a:latin typeface="Times New Roman" pitchFamily="18" charset="0"/>
                        <a:ea typeface="+mn-ea"/>
                        <a:cs typeface="Times New Roman" pitchFamily="18" charset="0"/>
                      </a:rPr>
                      <a:t>7</a:t>
                    </a:r>
                    <a:r>
                      <a:rPr lang="en-US"/>
                      <a:t>0,8</a:t>
                    </a:r>
                  </a:p>
                </c:rich>
              </c:tx>
              <c:dLblPos val="outEnd"/>
              <c:showVal val="1"/>
            </c:dLbl>
            <c:txPr>
              <a:bodyPr/>
              <a:lstStyle/>
              <a:p>
                <a:pPr algn="ctr">
                  <a:defRPr lang="fr-FR" sz="1200" b="1" i="0" u="none" strike="noStrike" kern="1200" baseline="0">
                    <a:solidFill>
                      <a:sysClr val="windowText" lastClr="000000"/>
                    </a:solidFill>
                    <a:latin typeface="Times New Roman" pitchFamily="18" charset="0"/>
                    <a:ea typeface="+mn-ea"/>
                    <a:cs typeface="Times New Roman" pitchFamily="18" charset="0"/>
                  </a:defRPr>
                </a:pPr>
                <a:endParaRPr lang="fr-FR"/>
              </a:p>
            </c:txPr>
            <c:dLblPos val="outEnd"/>
            <c:showVal val="1"/>
          </c:dLbls>
          <c:cat>
            <c:strRef>
              <c:f>Sheet1!$A$69:$A$71</c:f>
              <c:strCache>
                <c:ptCount val="3"/>
                <c:pt idx="0">
                  <c:v>Peu ou pas satisfait</c:v>
                </c:pt>
                <c:pt idx="1">
                  <c:v>Moyennement satisfait</c:v>
                </c:pt>
                <c:pt idx="2">
                  <c:v>Satisfait ou très satisfait</c:v>
                </c:pt>
              </c:strCache>
            </c:strRef>
          </c:cat>
          <c:val>
            <c:numRef>
              <c:f>Sheet1!$D$69:$D$71</c:f>
              <c:numCache>
                <c:formatCode>General</c:formatCode>
                <c:ptCount val="3"/>
                <c:pt idx="0">
                  <c:v>70.7</c:v>
                </c:pt>
                <c:pt idx="1">
                  <c:v>17.8</c:v>
                </c:pt>
                <c:pt idx="2">
                  <c:v>11.4</c:v>
                </c:pt>
              </c:numCache>
            </c:numRef>
          </c:val>
        </c:ser>
        <c:dLbls>
          <c:showVal val="1"/>
        </c:dLbls>
        <c:axId val="36258944"/>
        <c:axId val="36260480"/>
      </c:barChart>
      <c:catAx>
        <c:axId val="36258944"/>
        <c:scaling>
          <c:orientation val="minMax"/>
        </c:scaling>
        <c:axPos val="b"/>
        <c:tickLblPos val="nextTo"/>
        <c:txPr>
          <a:bodyPr/>
          <a:lstStyle/>
          <a:p>
            <a:pPr>
              <a:defRPr sz="1400" b="1">
                <a:latin typeface="Times New Roman" pitchFamily="18" charset="0"/>
                <a:cs typeface="Times New Roman" pitchFamily="18" charset="0"/>
              </a:defRPr>
            </a:pPr>
            <a:endParaRPr lang="fr-FR"/>
          </a:p>
        </c:txPr>
        <c:crossAx val="36260480"/>
        <c:crosses val="autoZero"/>
        <c:auto val="1"/>
        <c:lblAlgn val="ctr"/>
        <c:lblOffset val="100"/>
      </c:catAx>
      <c:valAx>
        <c:axId val="36260480"/>
        <c:scaling>
          <c:orientation val="minMax"/>
        </c:scaling>
        <c:delete val="1"/>
        <c:axPos val="l"/>
        <c:numFmt formatCode="General" sourceLinked="1"/>
        <c:tickLblPos val="none"/>
        <c:crossAx val="36258944"/>
        <c:crosses val="autoZero"/>
        <c:crossBetween val="between"/>
      </c:valAx>
    </c:plotArea>
    <c:legend>
      <c:legendPos val="b"/>
      <c:layout>
        <c:manualLayout>
          <c:xMode val="edge"/>
          <c:yMode val="edge"/>
          <c:x val="0.10344158333616199"/>
          <c:y val="0.8965281423155439"/>
          <c:w val="0.74815699002699454"/>
          <c:h val="7.5694079906678424E-2"/>
        </c:manualLayout>
      </c:layout>
      <c:txPr>
        <a:bodyPr/>
        <a:lstStyle/>
        <a:p>
          <a:pPr>
            <a:defRPr sz="1400" b="1">
              <a:latin typeface="Times New Roman" pitchFamily="18" charset="0"/>
              <a:cs typeface="Times New Roman" pitchFamily="18" charset="0"/>
            </a:defRPr>
          </a:pPr>
          <a:endParaRPr lang="fr-FR"/>
        </a:p>
      </c:txPr>
    </c:legend>
    <c:plotVisOnly val="1"/>
    <c:dispBlanksAs val="gap"/>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6.1111111111111123E-2"/>
          <c:y val="1.7421196495408565E-2"/>
          <c:w val="0.93888888888889099"/>
          <c:h val="0.75316511766891958"/>
        </c:manualLayout>
      </c:layout>
      <c:barChart>
        <c:barDir val="col"/>
        <c:grouping val="clustered"/>
        <c:ser>
          <c:idx val="0"/>
          <c:order val="0"/>
          <c:tx>
            <c:strRef>
              <c:f>'[graph seminaire_bien etre.xlsx]Sheet1'!$B$2</c:f>
              <c:strCache>
                <c:ptCount val="1"/>
                <c:pt idx="0">
                  <c:v>Ensemble</c:v>
                </c:pt>
              </c:strCache>
            </c:strRef>
          </c:tx>
          <c:dLbls>
            <c:dLbl>
              <c:idx val="0"/>
              <c:tx>
                <c:rich>
                  <a:bodyPr/>
                  <a:lstStyle/>
                  <a:p>
                    <a:r>
                      <a:rPr lang="fr-FR" sz="1300" b="1" i="0" u="none" strike="noStrike" kern="1200" baseline="0">
                        <a:solidFill>
                          <a:prstClr val="black"/>
                        </a:solidFill>
                        <a:latin typeface="Times New Roman" pitchFamily="18" charset="0"/>
                        <a:ea typeface="+mn-ea"/>
                        <a:cs typeface="Times New Roman" pitchFamily="18" charset="0"/>
                      </a:rPr>
                      <a:t>4</a:t>
                    </a:r>
                    <a:r>
                      <a:rPr lang="en-US"/>
                      <a:t>5,7%</a:t>
                    </a:r>
                  </a:p>
                </c:rich>
              </c:tx>
              <c:showVal val="1"/>
            </c:dLbl>
            <c:dLbl>
              <c:idx val="1"/>
              <c:tx>
                <c:rich>
                  <a:bodyPr/>
                  <a:lstStyle/>
                  <a:p>
                    <a:r>
                      <a:rPr lang="fr-FR" sz="1300" b="1" i="0" u="none" strike="noStrike" kern="1200" baseline="0">
                        <a:solidFill>
                          <a:prstClr val="black"/>
                        </a:solidFill>
                        <a:latin typeface="Times New Roman" pitchFamily="18" charset="0"/>
                        <a:ea typeface="+mn-ea"/>
                        <a:cs typeface="Times New Roman" pitchFamily="18" charset="0"/>
                      </a:rPr>
                      <a:t>2</a:t>
                    </a:r>
                    <a:r>
                      <a:rPr lang="en-US"/>
                      <a:t>4,4%</a:t>
                    </a:r>
                  </a:p>
                </c:rich>
              </c:tx>
              <c:showVal val="1"/>
            </c:dLbl>
            <c:dLbl>
              <c:idx val="2"/>
              <c:tx>
                <c:rich>
                  <a:bodyPr/>
                  <a:lstStyle/>
                  <a:p>
                    <a:r>
                      <a:rPr lang="fr-FR" sz="1300" b="1" i="0" u="none" strike="noStrike" kern="1200" baseline="0">
                        <a:solidFill>
                          <a:prstClr val="black"/>
                        </a:solidFill>
                        <a:latin typeface="Times New Roman" pitchFamily="18" charset="0"/>
                        <a:ea typeface="+mn-ea"/>
                        <a:cs typeface="Times New Roman" pitchFamily="18" charset="0"/>
                      </a:rPr>
                      <a:t>2</a:t>
                    </a:r>
                    <a:r>
                      <a:rPr lang="en-US"/>
                      <a:t>9,9%</a:t>
                    </a:r>
                  </a:p>
                </c:rich>
              </c:tx>
              <c:showVal val="1"/>
            </c:dLbl>
            <c:txPr>
              <a:bodyPr/>
              <a:lstStyle/>
              <a:p>
                <a:pPr algn="ctr" rtl="0">
                  <a:defRPr lang="fr-FR" sz="13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'[graph seminaire_bien etre.xlsx]Sheet1'!$A$3:$A$5</c:f>
              <c:strCache>
                <c:ptCount val="3"/>
                <c:pt idx="0">
                  <c:v>Peu ou pas satisfait</c:v>
                </c:pt>
                <c:pt idx="1">
                  <c:v>Moyennement satisfait</c:v>
                </c:pt>
                <c:pt idx="2">
                  <c:v>Satisfait ou très satisfait</c:v>
                </c:pt>
              </c:strCache>
            </c:strRef>
          </c:cat>
          <c:val>
            <c:numRef>
              <c:f>'[graph seminaire_bien etre.xlsx]Sheet1'!$B$3:$B$5</c:f>
              <c:numCache>
                <c:formatCode>General</c:formatCode>
                <c:ptCount val="3"/>
                <c:pt idx="0">
                  <c:v>45.7</c:v>
                </c:pt>
                <c:pt idx="1">
                  <c:v>24.4</c:v>
                </c:pt>
                <c:pt idx="2">
                  <c:v>29.900000000000002</c:v>
                </c:pt>
              </c:numCache>
            </c:numRef>
          </c:val>
        </c:ser>
        <c:ser>
          <c:idx val="1"/>
          <c:order val="1"/>
          <c:tx>
            <c:strRef>
              <c:f>'[graph seminaire_bien etre.xlsx]Sheet1'!$C$2</c:f>
              <c:strCache>
                <c:ptCount val="1"/>
                <c:pt idx="0">
                  <c:v>Urbain</c:v>
                </c:pt>
              </c:strCache>
            </c:strRef>
          </c:tx>
          <c:dLbls>
            <c:dLbl>
              <c:idx val="0"/>
              <c:tx>
                <c:rich>
                  <a:bodyPr/>
                  <a:lstStyle/>
                  <a:p>
                    <a:r>
                      <a:rPr lang="fr-FR" sz="1300" b="1" i="0" u="none" strike="noStrike" kern="1200" baseline="0">
                        <a:solidFill>
                          <a:prstClr val="black"/>
                        </a:solidFill>
                        <a:latin typeface="Times New Roman" pitchFamily="18" charset="0"/>
                        <a:ea typeface="+mn-ea"/>
                        <a:cs typeface="Times New Roman" pitchFamily="18" charset="0"/>
                      </a:rPr>
                      <a:t>4</a:t>
                    </a:r>
                    <a:r>
                      <a:rPr lang="en-US"/>
                      <a:t>4,9</a:t>
                    </a:r>
                    <a:r>
                      <a:rPr lang="en-US" baseline="0"/>
                      <a:t>%</a:t>
                    </a:r>
                    <a:endParaRPr lang="en-US"/>
                  </a:p>
                </c:rich>
              </c:tx>
              <c:showVal val="1"/>
            </c:dLbl>
            <c:dLbl>
              <c:idx val="1"/>
              <c:tx>
                <c:rich>
                  <a:bodyPr/>
                  <a:lstStyle/>
                  <a:p>
                    <a:r>
                      <a:rPr lang="fr-FR" sz="1300" b="1" i="0" u="none" strike="noStrike" kern="1200" baseline="0">
                        <a:solidFill>
                          <a:prstClr val="black"/>
                        </a:solidFill>
                        <a:latin typeface="Times New Roman" pitchFamily="18" charset="0"/>
                        <a:ea typeface="+mn-ea"/>
                        <a:cs typeface="Times New Roman" pitchFamily="18" charset="0"/>
                      </a:rPr>
                      <a:t>2</a:t>
                    </a:r>
                    <a:r>
                      <a:rPr lang="en-US"/>
                      <a:t>4,7%</a:t>
                    </a:r>
                  </a:p>
                </c:rich>
              </c:tx>
              <c:showVal val="1"/>
            </c:dLbl>
            <c:dLbl>
              <c:idx val="2"/>
              <c:layout>
                <c:manualLayout>
                  <c:x val="1.3888888888888963E-2"/>
                  <c:y val="-9.2592592592593281E-3"/>
                </c:manualLayout>
              </c:layout>
              <c:tx>
                <c:rich>
                  <a:bodyPr/>
                  <a:lstStyle/>
                  <a:p>
                    <a:r>
                      <a:rPr lang="fr-FR" sz="1300" b="1" i="0" u="none" strike="noStrike" kern="1200" baseline="0">
                        <a:solidFill>
                          <a:prstClr val="black"/>
                        </a:solidFill>
                        <a:latin typeface="Times New Roman" pitchFamily="18" charset="0"/>
                        <a:ea typeface="+mn-ea"/>
                        <a:cs typeface="Times New Roman" pitchFamily="18" charset="0"/>
                      </a:rPr>
                      <a:t>3</a:t>
                    </a:r>
                    <a:r>
                      <a:rPr lang="en-US"/>
                      <a:t>0,4%</a:t>
                    </a:r>
                  </a:p>
                </c:rich>
              </c:tx>
              <c:showVal val="1"/>
            </c:dLbl>
            <c:txPr>
              <a:bodyPr/>
              <a:lstStyle/>
              <a:p>
                <a:pPr algn="ctr" rtl="0">
                  <a:defRPr lang="fr-FR" sz="13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'[graph seminaire_bien etre.xlsx]Sheet1'!$A$3:$A$5</c:f>
              <c:strCache>
                <c:ptCount val="3"/>
                <c:pt idx="0">
                  <c:v>Peu ou pas satisfait</c:v>
                </c:pt>
                <c:pt idx="1">
                  <c:v>Moyennement satisfait</c:v>
                </c:pt>
                <c:pt idx="2">
                  <c:v>Satisfait ou très satisfait</c:v>
                </c:pt>
              </c:strCache>
            </c:strRef>
          </c:cat>
          <c:val>
            <c:numRef>
              <c:f>'[graph seminaire_bien etre.xlsx]Sheet1'!$C$3:$C$5</c:f>
              <c:numCache>
                <c:formatCode>General</c:formatCode>
                <c:ptCount val="3"/>
                <c:pt idx="0">
                  <c:v>44.9</c:v>
                </c:pt>
                <c:pt idx="1">
                  <c:v>24.7</c:v>
                </c:pt>
                <c:pt idx="2">
                  <c:v>30.400000000000002</c:v>
                </c:pt>
              </c:numCache>
            </c:numRef>
          </c:val>
        </c:ser>
        <c:ser>
          <c:idx val="2"/>
          <c:order val="2"/>
          <c:tx>
            <c:strRef>
              <c:f>'[graph seminaire_bien etre.xlsx]Sheet1'!$D$2</c:f>
              <c:strCache>
                <c:ptCount val="1"/>
                <c:pt idx="0">
                  <c:v>Rural</c:v>
                </c:pt>
              </c:strCache>
            </c:strRef>
          </c:tx>
          <c:dLbls>
            <c:dLbl>
              <c:idx val="0"/>
              <c:tx>
                <c:rich>
                  <a:bodyPr/>
                  <a:lstStyle/>
                  <a:p>
                    <a:r>
                      <a:rPr lang="fr-FR" sz="1300" b="1" i="0" u="none" strike="noStrike" kern="1200" baseline="0">
                        <a:solidFill>
                          <a:prstClr val="black"/>
                        </a:solidFill>
                        <a:latin typeface="Times New Roman" pitchFamily="18" charset="0"/>
                        <a:ea typeface="+mn-ea"/>
                        <a:cs typeface="Times New Roman" pitchFamily="18" charset="0"/>
                      </a:rPr>
                      <a:t>4</a:t>
                    </a:r>
                    <a:r>
                      <a:rPr lang="en-US"/>
                      <a:t>6,8%</a:t>
                    </a:r>
                  </a:p>
                </c:rich>
              </c:tx>
              <c:showVal val="1"/>
            </c:dLbl>
            <c:dLbl>
              <c:idx val="1"/>
              <c:tx>
                <c:rich>
                  <a:bodyPr/>
                  <a:lstStyle/>
                  <a:p>
                    <a:r>
                      <a:rPr lang="fr-FR" sz="1300" b="1" i="0" u="none" strike="noStrike" kern="1200" baseline="0">
                        <a:solidFill>
                          <a:prstClr val="black"/>
                        </a:solidFill>
                        <a:latin typeface="Times New Roman" pitchFamily="18" charset="0"/>
                        <a:ea typeface="+mn-ea"/>
                        <a:cs typeface="Times New Roman" pitchFamily="18" charset="0"/>
                      </a:rPr>
                      <a:t>2</a:t>
                    </a:r>
                    <a:r>
                      <a:rPr lang="en-US"/>
                      <a:t>4%</a:t>
                    </a:r>
                  </a:p>
                </c:rich>
              </c:tx>
              <c:showVal val="1"/>
            </c:dLbl>
            <c:dLbl>
              <c:idx val="2"/>
              <c:layout>
                <c:manualLayout>
                  <c:x val="1.6666666666666701E-2"/>
                  <c:y val="0"/>
                </c:manualLayout>
              </c:layout>
              <c:tx>
                <c:rich>
                  <a:bodyPr/>
                  <a:lstStyle/>
                  <a:p>
                    <a:r>
                      <a:rPr lang="fr-FR" sz="1300" b="1" i="0" u="none" strike="noStrike" kern="1200" baseline="0">
                        <a:solidFill>
                          <a:prstClr val="black"/>
                        </a:solidFill>
                        <a:latin typeface="Times New Roman" pitchFamily="18" charset="0"/>
                        <a:ea typeface="+mn-ea"/>
                        <a:cs typeface="Times New Roman" pitchFamily="18" charset="0"/>
                      </a:rPr>
                      <a:t>2</a:t>
                    </a:r>
                    <a:r>
                      <a:rPr lang="en-US"/>
                      <a:t>9,1%</a:t>
                    </a:r>
                  </a:p>
                </c:rich>
              </c:tx>
              <c:showVal val="1"/>
            </c:dLbl>
            <c:txPr>
              <a:bodyPr/>
              <a:lstStyle/>
              <a:p>
                <a:pPr algn="ctr" rtl="0">
                  <a:defRPr lang="fr-FR" sz="13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'[graph seminaire_bien etre.xlsx]Sheet1'!$A$3:$A$5</c:f>
              <c:strCache>
                <c:ptCount val="3"/>
                <c:pt idx="0">
                  <c:v>Peu ou pas satisfait</c:v>
                </c:pt>
                <c:pt idx="1">
                  <c:v>Moyennement satisfait</c:v>
                </c:pt>
                <c:pt idx="2">
                  <c:v>Satisfait ou très satisfait</c:v>
                </c:pt>
              </c:strCache>
            </c:strRef>
          </c:cat>
          <c:val>
            <c:numRef>
              <c:f>'[graph seminaire_bien etre.xlsx]Sheet1'!$D$3:$D$5</c:f>
              <c:numCache>
                <c:formatCode>General</c:formatCode>
                <c:ptCount val="3"/>
                <c:pt idx="0">
                  <c:v>46.8</c:v>
                </c:pt>
                <c:pt idx="1">
                  <c:v>24</c:v>
                </c:pt>
                <c:pt idx="2">
                  <c:v>29.099999999999987</c:v>
                </c:pt>
              </c:numCache>
            </c:numRef>
          </c:val>
        </c:ser>
        <c:dLbls>
          <c:showVal val="1"/>
        </c:dLbls>
        <c:gapWidth val="75"/>
        <c:axId val="36349056"/>
        <c:axId val="36350592"/>
      </c:barChart>
      <c:catAx>
        <c:axId val="36349056"/>
        <c:scaling>
          <c:orientation val="minMax"/>
        </c:scaling>
        <c:axPos val="b"/>
        <c:majorTickMark val="none"/>
        <c:tickLblPos val="nextTo"/>
        <c:txPr>
          <a:bodyPr/>
          <a:lstStyle/>
          <a:p>
            <a:pPr>
              <a:defRPr sz="1400" b="1">
                <a:latin typeface="Times New Roman" pitchFamily="18" charset="0"/>
                <a:cs typeface="Times New Roman" pitchFamily="18" charset="0"/>
              </a:defRPr>
            </a:pPr>
            <a:endParaRPr lang="fr-FR"/>
          </a:p>
        </c:txPr>
        <c:crossAx val="36350592"/>
        <c:crosses val="autoZero"/>
        <c:auto val="1"/>
        <c:lblAlgn val="ctr"/>
        <c:lblOffset val="100"/>
      </c:catAx>
      <c:valAx>
        <c:axId val="36350592"/>
        <c:scaling>
          <c:orientation val="minMax"/>
        </c:scaling>
        <c:delete val="1"/>
        <c:axPos val="l"/>
        <c:numFmt formatCode="General" sourceLinked="1"/>
        <c:majorTickMark val="none"/>
        <c:tickLblPos val="none"/>
        <c:crossAx val="36349056"/>
        <c:crosses val="autoZero"/>
        <c:crossBetween val="between"/>
      </c:valAx>
    </c:plotArea>
    <c:legend>
      <c:legendPos val="b"/>
      <c:layout>
        <c:manualLayout>
          <c:xMode val="edge"/>
          <c:yMode val="edge"/>
          <c:x val="0.20852077041944839"/>
          <c:y val="0.90155742332484601"/>
          <c:w val="0.56371817272828273"/>
          <c:h val="7.6846336801579873E-2"/>
        </c:manualLayout>
      </c:layout>
      <c:txPr>
        <a:bodyPr/>
        <a:lstStyle/>
        <a:p>
          <a:pPr>
            <a:defRPr sz="1400" b="1">
              <a:latin typeface="Times New Roman" pitchFamily="18" charset="0"/>
              <a:cs typeface="Times New Roman" pitchFamily="18" charset="0"/>
            </a:defRPr>
          </a:pPr>
          <a:endParaRPr lang="fr-FR"/>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clustered"/>
        <c:ser>
          <c:idx val="0"/>
          <c:order val="0"/>
          <c:tx>
            <c:strRef>
              <c:f>Feuil1!$D$23</c:f>
              <c:strCache>
                <c:ptCount val="1"/>
                <c:pt idx="0">
                  <c:v>Ensemble</c:v>
                </c:pt>
              </c:strCache>
            </c:strRef>
          </c:tx>
          <c:dLbls>
            <c:txPr>
              <a:bodyPr/>
              <a:lstStyle/>
              <a:p>
                <a:pPr>
                  <a:defRPr sz="1200" b="1"/>
                </a:pPr>
                <a:endParaRPr lang="fr-FR"/>
              </a:p>
            </c:txPr>
            <c:showVal val="1"/>
          </c:dLbls>
          <c:cat>
            <c:strRef>
              <c:f>Feuil1!$C$24:$C$27</c:f>
              <c:strCache>
                <c:ptCount val="4"/>
                <c:pt idx="0">
                  <c:v>Logement personnel</c:v>
                </c:pt>
                <c:pt idx="1">
                  <c:v>Equipements domestiques</c:v>
                </c:pt>
                <c:pt idx="2">
                  <c:v>Eau, éléctricité et assainissement</c:v>
                </c:pt>
                <c:pt idx="3">
                  <c:v>Proximité des services collectifs</c:v>
                </c:pt>
              </c:strCache>
            </c:strRef>
          </c:cat>
          <c:val>
            <c:numRef>
              <c:f>Feuil1!$D$24:$D$27</c:f>
              <c:numCache>
                <c:formatCode>General</c:formatCode>
                <c:ptCount val="4"/>
                <c:pt idx="0">
                  <c:v>60.1</c:v>
                </c:pt>
                <c:pt idx="1">
                  <c:v>37.6</c:v>
                </c:pt>
                <c:pt idx="2">
                  <c:v>36.1</c:v>
                </c:pt>
                <c:pt idx="3">
                  <c:v>26.6</c:v>
                </c:pt>
              </c:numCache>
            </c:numRef>
          </c:val>
        </c:ser>
        <c:ser>
          <c:idx val="1"/>
          <c:order val="1"/>
          <c:tx>
            <c:strRef>
              <c:f>Feuil1!$E$23</c:f>
              <c:strCache>
                <c:ptCount val="1"/>
                <c:pt idx="0">
                  <c:v>Urbain</c:v>
                </c:pt>
              </c:strCache>
            </c:strRef>
          </c:tx>
          <c:dLbls>
            <c:txPr>
              <a:bodyPr/>
              <a:lstStyle/>
              <a:p>
                <a:pPr>
                  <a:defRPr sz="1200" b="1"/>
                </a:pPr>
                <a:endParaRPr lang="fr-FR"/>
              </a:p>
            </c:txPr>
            <c:showVal val="1"/>
          </c:dLbls>
          <c:cat>
            <c:strRef>
              <c:f>Feuil1!$C$24:$C$27</c:f>
              <c:strCache>
                <c:ptCount val="4"/>
                <c:pt idx="0">
                  <c:v>Logement personnel</c:v>
                </c:pt>
                <c:pt idx="1">
                  <c:v>Equipements domestiques</c:v>
                </c:pt>
                <c:pt idx="2">
                  <c:v>Eau, éléctricité et assainissement</c:v>
                </c:pt>
                <c:pt idx="3">
                  <c:v>Proximité des services collectifs</c:v>
                </c:pt>
              </c:strCache>
            </c:strRef>
          </c:cat>
          <c:val>
            <c:numRef>
              <c:f>Feuil1!$E$24:$E$27</c:f>
              <c:numCache>
                <c:formatCode>General</c:formatCode>
                <c:ptCount val="4"/>
                <c:pt idx="0">
                  <c:v>62</c:v>
                </c:pt>
                <c:pt idx="1">
                  <c:v>29.6</c:v>
                </c:pt>
                <c:pt idx="2">
                  <c:v>23.1</c:v>
                </c:pt>
                <c:pt idx="3">
                  <c:v>24.7</c:v>
                </c:pt>
              </c:numCache>
            </c:numRef>
          </c:val>
        </c:ser>
        <c:ser>
          <c:idx val="2"/>
          <c:order val="2"/>
          <c:tx>
            <c:strRef>
              <c:f>Feuil1!$F$23</c:f>
              <c:strCache>
                <c:ptCount val="1"/>
                <c:pt idx="0">
                  <c:v>Rural</c:v>
                </c:pt>
              </c:strCache>
            </c:strRef>
          </c:tx>
          <c:dLbls>
            <c:txPr>
              <a:bodyPr/>
              <a:lstStyle/>
              <a:p>
                <a:pPr>
                  <a:defRPr sz="1200" b="1"/>
                </a:pPr>
                <a:endParaRPr lang="fr-FR"/>
              </a:p>
            </c:txPr>
            <c:showVal val="1"/>
          </c:dLbls>
          <c:cat>
            <c:strRef>
              <c:f>Feuil1!$C$24:$C$27</c:f>
              <c:strCache>
                <c:ptCount val="4"/>
                <c:pt idx="0">
                  <c:v>Logement personnel</c:v>
                </c:pt>
                <c:pt idx="1">
                  <c:v>Equipements domestiques</c:v>
                </c:pt>
                <c:pt idx="2">
                  <c:v>Eau, éléctricité et assainissement</c:v>
                </c:pt>
                <c:pt idx="3">
                  <c:v>Proximité des services collectifs</c:v>
                </c:pt>
              </c:strCache>
            </c:strRef>
          </c:cat>
          <c:val>
            <c:numRef>
              <c:f>Feuil1!$F$24:$F$27</c:f>
              <c:numCache>
                <c:formatCode>General</c:formatCode>
                <c:ptCount val="4"/>
                <c:pt idx="0">
                  <c:v>57.2</c:v>
                </c:pt>
                <c:pt idx="1">
                  <c:v>49.3</c:v>
                </c:pt>
                <c:pt idx="2">
                  <c:v>55.1</c:v>
                </c:pt>
                <c:pt idx="3">
                  <c:v>29.3</c:v>
                </c:pt>
              </c:numCache>
            </c:numRef>
          </c:val>
        </c:ser>
        <c:axId val="35645696"/>
        <c:axId val="35659776"/>
      </c:barChart>
      <c:catAx>
        <c:axId val="35645696"/>
        <c:scaling>
          <c:orientation val="minMax"/>
        </c:scaling>
        <c:axPos val="b"/>
        <c:tickLblPos val="nextTo"/>
        <c:txPr>
          <a:bodyPr/>
          <a:lstStyle/>
          <a:p>
            <a:pPr>
              <a:defRPr sz="1400" b="1">
                <a:latin typeface="Times New Roman" pitchFamily="18" charset="0"/>
                <a:cs typeface="Times New Roman" pitchFamily="18" charset="0"/>
              </a:defRPr>
            </a:pPr>
            <a:endParaRPr lang="fr-FR"/>
          </a:p>
        </c:txPr>
        <c:crossAx val="35659776"/>
        <c:crosses val="autoZero"/>
        <c:auto val="1"/>
        <c:lblAlgn val="ctr"/>
        <c:lblOffset val="100"/>
      </c:catAx>
      <c:valAx>
        <c:axId val="35659776"/>
        <c:scaling>
          <c:orientation val="minMax"/>
        </c:scaling>
        <c:delete val="1"/>
        <c:axPos val="l"/>
        <c:numFmt formatCode="General" sourceLinked="1"/>
        <c:tickLblPos val="none"/>
        <c:crossAx val="35645696"/>
        <c:crosses val="autoZero"/>
        <c:crossBetween val="between"/>
      </c:valAx>
    </c:plotArea>
    <c:legend>
      <c:legendPos val="b"/>
      <c:layout>
        <c:manualLayout>
          <c:xMode val="edge"/>
          <c:yMode val="edge"/>
          <c:x val="0.16480882289479321"/>
          <c:y val="0.91628273871878252"/>
          <c:w val="0.7973059930008759"/>
          <c:h val="8.3717191601049998E-2"/>
        </c:manualLayout>
      </c:layout>
      <c:txPr>
        <a:bodyPr/>
        <a:lstStyle/>
        <a:p>
          <a:pPr>
            <a:defRPr sz="1400" b="1">
              <a:latin typeface="Times New Roman" pitchFamily="18" charset="0"/>
              <a:cs typeface="Times New Roman" pitchFamily="18" charset="0"/>
            </a:defRPr>
          </a:pPr>
          <a:endParaRPr lang="fr-FR"/>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plotArea>
      <c:layout>
        <c:manualLayout>
          <c:layoutTarget val="inner"/>
          <c:xMode val="edge"/>
          <c:yMode val="edge"/>
          <c:x val="1.6858119555804841E-2"/>
          <c:y val="0"/>
          <c:w val="0.9662837608883903"/>
          <c:h val="0.7442568991866777"/>
        </c:manualLayout>
      </c:layout>
      <c:barChart>
        <c:barDir val="col"/>
        <c:grouping val="clustered"/>
        <c:ser>
          <c:idx val="0"/>
          <c:order val="0"/>
          <c:tx>
            <c:strRef>
              <c:f>Feuil1!$B$86</c:f>
              <c:strCache>
                <c:ptCount val="1"/>
                <c:pt idx="0">
                  <c:v>Ensemble</c:v>
                </c:pt>
              </c:strCache>
            </c:strRef>
          </c:tx>
          <c:dLbls>
            <c:txPr>
              <a:bodyPr/>
              <a:lstStyle/>
              <a:p>
                <a:pPr>
                  <a:defRPr sz="1200" b="1">
                    <a:latin typeface="Times New Roman" pitchFamily="18" charset="0"/>
                    <a:cs typeface="Times New Roman" pitchFamily="18" charset="0"/>
                  </a:defRPr>
                </a:pPr>
                <a:endParaRPr lang="fr-FR"/>
              </a:p>
            </c:txPr>
            <c:showVal val="1"/>
          </c:dLbls>
          <c:cat>
            <c:strRef>
              <c:f>Feuil1!$A$87:$A$89</c:f>
              <c:strCache>
                <c:ptCount val="3"/>
                <c:pt idx="0">
                  <c:v>Bonne rémunération du travail</c:v>
                </c:pt>
                <c:pt idx="1">
                  <c:v>Pouvoir d'achat</c:v>
                </c:pt>
                <c:pt idx="2">
                  <c:v>Indépendance des aidee et des crédits</c:v>
                </c:pt>
              </c:strCache>
            </c:strRef>
          </c:cat>
          <c:val>
            <c:numRef>
              <c:f>Feuil1!$B$87:$B$89</c:f>
              <c:numCache>
                <c:formatCode>General</c:formatCode>
                <c:ptCount val="3"/>
                <c:pt idx="0">
                  <c:v>87.2</c:v>
                </c:pt>
                <c:pt idx="1">
                  <c:v>18.7</c:v>
                </c:pt>
                <c:pt idx="2">
                  <c:v>6.4</c:v>
                </c:pt>
              </c:numCache>
            </c:numRef>
          </c:val>
        </c:ser>
        <c:ser>
          <c:idx val="1"/>
          <c:order val="1"/>
          <c:tx>
            <c:strRef>
              <c:f>Feuil1!$C$86</c:f>
              <c:strCache>
                <c:ptCount val="1"/>
                <c:pt idx="0">
                  <c:v>Urbain</c:v>
                </c:pt>
              </c:strCache>
            </c:strRef>
          </c:tx>
          <c:dLbls>
            <c:txPr>
              <a:bodyPr/>
              <a:lstStyle/>
              <a:p>
                <a:pPr algn="ctr">
                  <a:defRPr lang="fr-FR" sz="12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Feuil1!$A$87:$A$89</c:f>
              <c:strCache>
                <c:ptCount val="3"/>
                <c:pt idx="0">
                  <c:v>Bonne rémunération du travail</c:v>
                </c:pt>
                <c:pt idx="1">
                  <c:v>Pouvoir d'achat</c:v>
                </c:pt>
                <c:pt idx="2">
                  <c:v>Indépendance des aidee et des crédits</c:v>
                </c:pt>
              </c:strCache>
            </c:strRef>
          </c:cat>
          <c:val>
            <c:numRef>
              <c:f>Feuil1!$C$87:$C$89</c:f>
              <c:numCache>
                <c:formatCode>General</c:formatCode>
                <c:ptCount val="3"/>
                <c:pt idx="0">
                  <c:v>83.7</c:v>
                </c:pt>
                <c:pt idx="1">
                  <c:v>22.8</c:v>
                </c:pt>
                <c:pt idx="2">
                  <c:v>8</c:v>
                </c:pt>
              </c:numCache>
            </c:numRef>
          </c:val>
        </c:ser>
        <c:ser>
          <c:idx val="2"/>
          <c:order val="2"/>
          <c:tx>
            <c:strRef>
              <c:f>Feuil1!$D$86</c:f>
              <c:strCache>
                <c:ptCount val="1"/>
                <c:pt idx="0">
                  <c:v>Rural</c:v>
                </c:pt>
              </c:strCache>
            </c:strRef>
          </c:tx>
          <c:dLbls>
            <c:txPr>
              <a:bodyPr/>
              <a:lstStyle/>
              <a:p>
                <a:pPr algn="ctr">
                  <a:defRPr lang="fr-FR" sz="12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Feuil1!$A$87:$A$89</c:f>
              <c:strCache>
                <c:ptCount val="3"/>
                <c:pt idx="0">
                  <c:v>Bonne rémunération du travail</c:v>
                </c:pt>
                <c:pt idx="1">
                  <c:v>Pouvoir d'achat</c:v>
                </c:pt>
                <c:pt idx="2">
                  <c:v>Indépendance des aidee et des crédits</c:v>
                </c:pt>
              </c:strCache>
            </c:strRef>
          </c:cat>
          <c:val>
            <c:numRef>
              <c:f>Feuil1!$D$87:$D$89</c:f>
              <c:numCache>
                <c:formatCode>General</c:formatCode>
                <c:ptCount val="3"/>
                <c:pt idx="0">
                  <c:v>93</c:v>
                </c:pt>
                <c:pt idx="1">
                  <c:v>12</c:v>
                </c:pt>
                <c:pt idx="2">
                  <c:v>3.9</c:v>
                </c:pt>
              </c:numCache>
            </c:numRef>
          </c:val>
        </c:ser>
        <c:axId val="35681792"/>
        <c:axId val="35683328"/>
      </c:barChart>
      <c:catAx>
        <c:axId val="35681792"/>
        <c:scaling>
          <c:orientation val="minMax"/>
        </c:scaling>
        <c:axPos val="b"/>
        <c:tickLblPos val="nextTo"/>
        <c:txPr>
          <a:bodyPr/>
          <a:lstStyle/>
          <a:p>
            <a:pPr>
              <a:defRPr sz="1400" b="1">
                <a:latin typeface="Times New Roman" pitchFamily="18" charset="0"/>
                <a:cs typeface="Times New Roman" pitchFamily="18" charset="0"/>
              </a:defRPr>
            </a:pPr>
            <a:endParaRPr lang="fr-FR"/>
          </a:p>
        </c:txPr>
        <c:crossAx val="35683328"/>
        <c:crosses val="autoZero"/>
        <c:auto val="1"/>
        <c:lblAlgn val="ctr"/>
        <c:lblOffset val="100"/>
      </c:catAx>
      <c:valAx>
        <c:axId val="35683328"/>
        <c:scaling>
          <c:orientation val="minMax"/>
        </c:scaling>
        <c:delete val="1"/>
        <c:axPos val="l"/>
        <c:numFmt formatCode="General" sourceLinked="1"/>
        <c:tickLblPos val="none"/>
        <c:crossAx val="35681792"/>
        <c:crosses val="autoZero"/>
        <c:crossBetween val="between"/>
      </c:valAx>
    </c:plotArea>
    <c:legend>
      <c:legendPos val="b"/>
      <c:layout>
        <c:manualLayout>
          <c:xMode val="edge"/>
          <c:yMode val="edge"/>
          <c:x val="0.22984181605269488"/>
          <c:y val="0.91995093496934666"/>
          <c:w val="0.47748155864115593"/>
          <c:h val="5.9134121330827245E-2"/>
        </c:manualLayout>
      </c:layout>
      <c:txPr>
        <a:bodyPr/>
        <a:lstStyle/>
        <a:p>
          <a:pPr>
            <a:defRPr sz="1400" b="1">
              <a:latin typeface="Times New Roman" pitchFamily="18" charset="0"/>
              <a:cs typeface="Times New Roman" pitchFamily="18" charset="0"/>
            </a:defRPr>
          </a:pPr>
          <a:endParaRPr lang="fr-FR"/>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2.0715627813273452E-2"/>
          <c:y val="0.10131045530088494"/>
          <c:w val="0.95856874437345307"/>
          <c:h val="0.64799461057615271"/>
        </c:manualLayout>
      </c:layout>
      <c:barChart>
        <c:barDir val="col"/>
        <c:grouping val="clustered"/>
        <c:ser>
          <c:idx val="0"/>
          <c:order val="0"/>
          <c:tx>
            <c:strRef>
              <c:f>Feuil2!$B$3</c:f>
              <c:strCache>
                <c:ptCount val="1"/>
                <c:pt idx="0">
                  <c:v>Ensemble</c:v>
                </c:pt>
              </c:strCache>
            </c:strRef>
          </c:tx>
          <c:dLbls>
            <c:txPr>
              <a:bodyPr/>
              <a:lstStyle/>
              <a:p>
                <a:pPr>
                  <a:defRPr sz="1200" b="1">
                    <a:latin typeface="Times New Roman" pitchFamily="18" charset="0"/>
                    <a:cs typeface="Times New Roman" pitchFamily="18" charset="0"/>
                  </a:defRPr>
                </a:pPr>
                <a:endParaRPr lang="fr-FR"/>
              </a:p>
            </c:txPr>
            <c:showVal val="1"/>
          </c:dLbls>
          <c:cat>
            <c:strRef>
              <c:f>Feuil2!$A$4:$A$6</c:f>
              <c:strCache>
                <c:ptCount val="3"/>
                <c:pt idx="0">
                  <c:v>Bonnes conditions de travail</c:v>
                </c:pt>
                <c:pt idx="1">
                  <c:v>Equité dans l'accés à l'emploi et dans la rénumération</c:v>
                </c:pt>
                <c:pt idx="2">
                  <c:v>Protection sociale et retraite</c:v>
                </c:pt>
              </c:strCache>
            </c:strRef>
          </c:cat>
          <c:val>
            <c:numRef>
              <c:f>Feuil2!$B$4:$B$6</c:f>
              <c:numCache>
                <c:formatCode>0.0</c:formatCode>
                <c:ptCount val="3"/>
                <c:pt idx="0">
                  <c:v>72.376093294460588</c:v>
                </c:pt>
                <c:pt idx="1">
                  <c:v>50.583090379008752</c:v>
                </c:pt>
                <c:pt idx="2">
                  <c:v>22.230320699708454</c:v>
                </c:pt>
              </c:numCache>
            </c:numRef>
          </c:val>
        </c:ser>
        <c:ser>
          <c:idx val="1"/>
          <c:order val="1"/>
          <c:tx>
            <c:strRef>
              <c:f>Feuil2!$C$3</c:f>
              <c:strCache>
                <c:ptCount val="1"/>
                <c:pt idx="0">
                  <c:v>Urbain</c:v>
                </c:pt>
              </c:strCache>
            </c:strRef>
          </c:tx>
          <c:dLbls>
            <c:txPr>
              <a:bodyPr/>
              <a:lstStyle/>
              <a:p>
                <a:pPr algn="ctr">
                  <a:defRPr lang="fr-FR" sz="12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Feuil2!$A$4:$A$6</c:f>
              <c:strCache>
                <c:ptCount val="3"/>
                <c:pt idx="0">
                  <c:v>Bonnes conditions de travail</c:v>
                </c:pt>
                <c:pt idx="1">
                  <c:v>Equité dans l'accés à l'emploi et dans la rénumération</c:v>
                </c:pt>
                <c:pt idx="2">
                  <c:v>Protection sociale et retraite</c:v>
                </c:pt>
              </c:strCache>
            </c:strRef>
          </c:cat>
          <c:val>
            <c:numRef>
              <c:f>Feuil2!$C$4:$C$6</c:f>
              <c:numCache>
                <c:formatCode>0.0</c:formatCode>
                <c:ptCount val="3"/>
                <c:pt idx="0">
                  <c:v>70.261066969353138</c:v>
                </c:pt>
                <c:pt idx="1">
                  <c:v>56.072644721906926</c:v>
                </c:pt>
                <c:pt idx="2">
                  <c:v>25.312145289443812</c:v>
                </c:pt>
              </c:numCache>
            </c:numRef>
          </c:val>
        </c:ser>
        <c:ser>
          <c:idx val="2"/>
          <c:order val="2"/>
          <c:tx>
            <c:strRef>
              <c:f>Feuil2!$D$3</c:f>
              <c:strCache>
                <c:ptCount val="1"/>
                <c:pt idx="0">
                  <c:v>Rural</c:v>
                </c:pt>
              </c:strCache>
            </c:strRef>
          </c:tx>
          <c:dLbls>
            <c:dLbl>
              <c:idx val="0"/>
              <c:layout>
                <c:manualLayout>
                  <c:x val="5.6846300824242815E-2"/>
                  <c:y val="6.118934630845977E-2"/>
                </c:manualLayout>
              </c:layout>
              <c:showVal val="1"/>
            </c:dLbl>
            <c:txPr>
              <a:bodyPr/>
              <a:lstStyle/>
              <a:p>
                <a:pPr algn="ctr">
                  <a:defRPr lang="fr-FR" sz="1200" b="1" i="0" u="none" strike="noStrike" kern="1200" baseline="0">
                    <a:solidFill>
                      <a:prstClr val="black"/>
                    </a:solidFill>
                    <a:latin typeface="Times New Roman" pitchFamily="18" charset="0"/>
                    <a:ea typeface="+mn-ea"/>
                    <a:cs typeface="Times New Roman" pitchFamily="18" charset="0"/>
                  </a:defRPr>
                </a:pPr>
                <a:endParaRPr lang="fr-FR"/>
              </a:p>
            </c:txPr>
            <c:showVal val="1"/>
          </c:dLbls>
          <c:cat>
            <c:strRef>
              <c:f>Feuil2!$A$4:$A$6</c:f>
              <c:strCache>
                <c:ptCount val="3"/>
                <c:pt idx="0">
                  <c:v>Bonnes conditions de travail</c:v>
                </c:pt>
                <c:pt idx="1">
                  <c:v>Equité dans l'accés à l'emploi et dans la rénumération</c:v>
                </c:pt>
                <c:pt idx="2">
                  <c:v>Protection sociale et retraite</c:v>
                </c:pt>
              </c:strCache>
            </c:strRef>
          </c:cat>
          <c:val>
            <c:numRef>
              <c:f>Feuil2!$D$4:$D$6</c:f>
              <c:numCache>
                <c:formatCode>0.0</c:formatCode>
                <c:ptCount val="3"/>
                <c:pt idx="0">
                  <c:v>76.171079429735229</c:v>
                </c:pt>
                <c:pt idx="1">
                  <c:v>40.733197556008143</c:v>
                </c:pt>
                <c:pt idx="2">
                  <c:v>16.700610997963299</c:v>
                </c:pt>
              </c:numCache>
            </c:numRef>
          </c:val>
        </c:ser>
        <c:axId val="34093312"/>
        <c:axId val="34123776"/>
      </c:barChart>
      <c:catAx>
        <c:axId val="34093312"/>
        <c:scaling>
          <c:orientation val="minMax"/>
        </c:scaling>
        <c:axPos val="b"/>
        <c:tickLblPos val="nextTo"/>
        <c:txPr>
          <a:bodyPr/>
          <a:lstStyle/>
          <a:p>
            <a:pPr>
              <a:defRPr sz="1400" b="1">
                <a:latin typeface="Times New Roman" pitchFamily="18" charset="0"/>
                <a:cs typeface="Times New Roman" pitchFamily="18" charset="0"/>
              </a:defRPr>
            </a:pPr>
            <a:endParaRPr lang="fr-FR"/>
          </a:p>
        </c:txPr>
        <c:crossAx val="34123776"/>
        <c:crosses val="autoZero"/>
        <c:auto val="1"/>
        <c:lblAlgn val="ctr"/>
        <c:lblOffset val="100"/>
      </c:catAx>
      <c:valAx>
        <c:axId val="34123776"/>
        <c:scaling>
          <c:orientation val="minMax"/>
        </c:scaling>
        <c:delete val="1"/>
        <c:axPos val="l"/>
        <c:numFmt formatCode="0.0" sourceLinked="1"/>
        <c:tickLblPos val="none"/>
        <c:crossAx val="34093312"/>
        <c:crosses val="autoZero"/>
        <c:crossBetween val="between"/>
      </c:valAx>
    </c:plotArea>
    <c:legend>
      <c:legendPos val="b"/>
      <c:layout>
        <c:manualLayout>
          <c:xMode val="edge"/>
          <c:yMode val="edge"/>
          <c:x val="0.14064702177260391"/>
          <c:y val="0.90945025382667233"/>
          <c:w val="0.63562290140397826"/>
          <c:h val="6.8953506299753525E-2"/>
        </c:manualLayout>
      </c:layout>
      <c:txPr>
        <a:bodyPr/>
        <a:lstStyle/>
        <a:p>
          <a:pPr>
            <a:defRPr sz="1400" b="1">
              <a:latin typeface="Times New Roman" pitchFamily="18" charset="0"/>
              <a:cs typeface="Times New Roman" pitchFamily="18" charset="0"/>
            </a:defRPr>
          </a:pPr>
          <a:endParaRPr lang="fr-FR"/>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plotArea>
      <c:layout/>
      <c:barChart>
        <c:barDir val="col"/>
        <c:grouping val="clustered"/>
        <c:ser>
          <c:idx val="0"/>
          <c:order val="0"/>
          <c:tx>
            <c:strRef>
              <c:f>Feuil1!$B$31</c:f>
              <c:strCache>
                <c:ptCount val="1"/>
                <c:pt idx="0">
                  <c:v>Ensemble</c:v>
                </c:pt>
              </c:strCache>
            </c:strRef>
          </c:tx>
          <c:dLbls>
            <c:showVal val="1"/>
          </c:dLbls>
          <c:cat>
            <c:strRef>
              <c:f>Feuil1!$A$32:$A$35</c:f>
              <c:strCache>
                <c:ptCount val="4"/>
                <c:pt idx="0">
                  <c:v>Gratuité des services</c:v>
                </c:pt>
                <c:pt idx="1">
                  <c:v>Proximité des établissements sanitaires</c:v>
                </c:pt>
                <c:pt idx="2">
                  <c:v>Qualité des services</c:v>
                </c:pt>
                <c:pt idx="3">
                  <c:v>Prendre soin de sa propre santé</c:v>
                </c:pt>
              </c:strCache>
            </c:strRef>
          </c:cat>
          <c:val>
            <c:numRef>
              <c:f>Feuil1!$B$32:$B$35</c:f>
              <c:numCache>
                <c:formatCode>General</c:formatCode>
                <c:ptCount val="4"/>
                <c:pt idx="0">
                  <c:v>49.1</c:v>
                </c:pt>
                <c:pt idx="1">
                  <c:v>37.700000000000003</c:v>
                </c:pt>
                <c:pt idx="2">
                  <c:v>35.6</c:v>
                </c:pt>
                <c:pt idx="3">
                  <c:v>4.0999999999999996</c:v>
                </c:pt>
              </c:numCache>
            </c:numRef>
          </c:val>
        </c:ser>
        <c:ser>
          <c:idx val="1"/>
          <c:order val="1"/>
          <c:tx>
            <c:strRef>
              <c:f>Feuil1!$C$31</c:f>
              <c:strCache>
                <c:ptCount val="1"/>
                <c:pt idx="0">
                  <c:v>Urbain</c:v>
                </c:pt>
              </c:strCache>
            </c:strRef>
          </c:tx>
          <c:dLbls>
            <c:showVal val="1"/>
          </c:dLbls>
          <c:cat>
            <c:strRef>
              <c:f>Feuil1!$A$32:$A$35</c:f>
              <c:strCache>
                <c:ptCount val="4"/>
                <c:pt idx="0">
                  <c:v>Gratuité des services</c:v>
                </c:pt>
                <c:pt idx="1">
                  <c:v>Proximité des établissements sanitaires</c:v>
                </c:pt>
                <c:pt idx="2">
                  <c:v>Qualité des services</c:v>
                </c:pt>
                <c:pt idx="3">
                  <c:v>Prendre soin de sa propre santé</c:v>
                </c:pt>
              </c:strCache>
            </c:strRef>
          </c:cat>
          <c:val>
            <c:numRef>
              <c:f>Feuil1!$C$32:$C$35</c:f>
              <c:numCache>
                <c:formatCode>General</c:formatCode>
                <c:ptCount val="4"/>
                <c:pt idx="0">
                  <c:v>53.4</c:v>
                </c:pt>
                <c:pt idx="1">
                  <c:v>27.3</c:v>
                </c:pt>
                <c:pt idx="2">
                  <c:v>42.2</c:v>
                </c:pt>
                <c:pt idx="3">
                  <c:v>5</c:v>
                </c:pt>
              </c:numCache>
            </c:numRef>
          </c:val>
        </c:ser>
        <c:ser>
          <c:idx val="2"/>
          <c:order val="2"/>
          <c:tx>
            <c:strRef>
              <c:f>Feuil1!$D$31</c:f>
              <c:strCache>
                <c:ptCount val="1"/>
                <c:pt idx="0">
                  <c:v>Rural</c:v>
                </c:pt>
              </c:strCache>
            </c:strRef>
          </c:tx>
          <c:dLbls>
            <c:showVal val="1"/>
          </c:dLbls>
          <c:cat>
            <c:strRef>
              <c:f>Feuil1!$A$32:$A$35</c:f>
              <c:strCache>
                <c:ptCount val="4"/>
                <c:pt idx="0">
                  <c:v>Gratuité des services</c:v>
                </c:pt>
                <c:pt idx="1">
                  <c:v>Proximité des établissements sanitaires</c:v>
                </c:pt>
                <c:pt idx="2">
                  <c:v>Qualité des services</c:v>
                </c:pt>
                <c:pt idx="3">
                  <c:v>Prendre soin de sa propre santé</c:v>
                </c:pt>
              </c:strCache>
            </c:strRef>
          </c:cat>
          <c:val>
            <c:numRef>
              <c:f>Feuil1!$D$32:$D$35</c:f>
              <c:numCache>
                <c:formatCode>General</c:formatCode>
                <c:ptCount val="4"/>
                <c:pt idx="0">
                  <c:v>41.5</c:v>
                </c:pt>
                <c:pt idx="1">
                  <c:v>56.3</c:v>
                </c:pt>
                <c:pt idx="2">
                  <c:v>23.7</c:v>
                </c:pt>
                <c:pt idx="3">
                  <c:v>2.6</c:v>
                </c:pt>
              </c:numCache>
            </c:numRef>
          </c:val>
        </c:ser>
        <c:axId val="35723520"/>
        <c:axId val="35733504"/>
      </c:barChart>
      <c:catAx>
        <c:axId val="35723520"/>
        <c:scaling>
          <c:orientation val="minMax"/>
        </c:scaling>
        <c:axPos val="b"/>
        <c:tickLblPos val="nextTo"/>
        <c:txPr>
          <a:bodyPr/>
          <a:lstStyle/>
          <a:p>
            <a:pPr>
              <a:defRPr sz="1200" b="1"/>
            </a:pPr>
            <a:endParaRPr lang="fr-FR"/>
          </a:p>
        </c:txPr>
        <c:crossAx val="35733504"/>
        <c:crosses val="autoZero"/>
        <c:auto val="1"/>
        <c:lblAlgn val="ctr"/>
        <c:lblOffset val="100"/>
      </c:catAx>
      <c:valAx>
        <c:axId val="35733504"/>
        <c:scaling>
          <c:orientation val="minMax"/>
        </c:scaling>
        <c:delete val="1"/>
        <c:axPos val="l"/>
        <c:numFmt formatCode="General" sourceLinked="1"/>
        <c:tickLblPos val="none"/>
        <c:crossAx val="35723520"/>
        <c:crosses val="autoZero"/>
        <c:crossBetween val="between"/>
      </c:valAx>
    </c:plotArea>
    <c:legend>
      <c:legendPos val="b"/>
      <c:txPr>
        <a:bodyPr/>
        <a:lstStyle/>
        <a:p>
          <a:pPr>
            <a:defRPr sz="1400" b="1"/>
          </a:pPr>
          <a:endParaRPr lang="fr-FR"/>
        </a:p>
      </c:txPr>
    </c:legend>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plotArea>
      <c:layout>
        <c:manualLayout>
          <c:layoutTarget val="inner"/>
          <c:xMode val="edge"/>
          <c:yMode val="edge"/>
          <c:x val="0"/>
          <c:y val="0"/>
          <c:w val="1"/>
          <c:h val="0.70874167416918676"/>
        </c:manualLayout>
      </c:layout>
      <c:barChart>
        <c:barDir val="col"/>
        <c:grouping val="clustered"/>
        <c:ser>
          <c:idx val="0"/>
          <c:order val="0"/>
          <c:tx>
            <c:strRef>
              <c:f>Feuil3!$C$3</c:f>
              <c:strCache>
                <c:ptCount val="1"/>
                <c:pt idx="0">
                  <c:v>Ensemble</c:v>
                </c:pt>
              </c:strCache>
            </c:strRef>
          </c:tx>
          <c:dLbls>
            <c:txPr>
              <a:bodyPr/>
              <a:lstStyle/>
              <a:p>
                <a:pPr>
                  <a:defRPr b="1"/>
                </a:pPr>
                <a:endParaRPr lang="fr-FR"/>
              </a:p>
            </c:txPr>
            <c:showVal val="1"/>
          </c:dLbls>
          <c:cat>
            <c:strRef>
              <c:f>Feuil3!$B$4:$B$8</c:f>
              <c:strCache>
                <c:ptCount val="5"/>
                <c:pt idx="0">
                  <c:v>Solidarité sociale</c:v>
                </c:pt>
                <c:pt idx="1">
                  <c:v>Disponibilité des infrastructures sociales, culturelles et de loisirs</c:v>
                </c:pt>
                <c:pt idx="2">
                  <c:v>Conditions favorables d'accès aux activités culturelles, spirituelles et de loisirs</c:v>
                </c:pt>
                <c:pt idx="3">
                  <c:v>Rapports familiaux</c:v>
                </c:pt>
                <c:pt idx="4">
                  <c:v>La confiance</c:v>
                </c:pt>
              </c:strCache>
            </c:strRef>
          </c:cat>
          <c:val>
            <c:numRef>
              <c:f>Feuil3!$C$4:$C$8</c:f>
              <c:numCache>
                <c:formatCode>General</c:formatCode>
                <c:ptCount val="5"/>
                <c:pt idx="0">
                  <c:v>78.3</c:v>
                </c:pt>
                <c:pt idx="1">
                  <c:v>76.3</c:v>
                </c:pt>
                <c:pt idx="2">
                  <c:v>56.2</c:v>
                </c:pt>
                <c:pt idx="3">
                  <c:v>26.8</c:v>
                </c:pt>
                <c:pt idx="4">
                  <c:v>26.1</c:v>
                </c:pt>
              </c:numCache>
            </c:numRef>
          </c:val>
        </c:ser>
        <c:ser>
          <c:idx val="1"/>
          <c:order val="1"/>
          <c:tx>
            <c:strRef>
              <c:f>Feuil3!$D$3</c:f>
              <c:strCache>
                <c:ptCount val="1"/>
                <c:pt idx="0">
                  <c:v>Urbain</c:v>
                </c:pt>
              </c:strCache>
            </c:strRef>
          </c:tx>
          <c:dLbls>
            <c:txPr>
              <a:bodyPr/>
              <a:lstStyle/>
              <a:p>
                <a:pPr>
                  <a:defRPr b="1"/>
                </a:pPr>
                <a:endParaRPr lang="fr-FR"/>
              </a:p>
            </c:txPr>
            <c:showVal val="1"/>
          </c:dLbls>
          <c:cat>
            <c:strRef>
              <c:f>Feuil3!$B$4:$B$8</c:f>
              <c:strCache>
                <c:ptCount val="5"/>
                <c:pt idx="0">
                  <c:v>Solidarité sociale</c:v>
                </c:pt>
                <c:pt idx="1">
                  <c:v>Disponibilité des infrastructures sociales, culturelles et de loisirs</c:v>
                </c:pt>
                <c:pt idx="2">
                  <c:v>Conditions favorables d'accès aux activités culturelles, spirituelles et de loisirs</c:v>
                </c:pt>
                <c:pt idx="3">
                  <c:v>Rapports familiaux</c:v>
                </c:pt>
                <c:pt idx="4">
                  <c:v>La confiance</c:v>
                </c:pt>
              </c:strCache>
            </c:strRef>
          </c:cat>
          <c:val>
            <c:numRef>
              <c:f>Feuil3!$D$4:$D$8</c:f>
              <c:numCache>
                <c:formatCode>General</c:formatCode>
                <c:ptCount val="5"/>
                <c:pt idx="0">
                  <c:v>80.3</c:v>
                </c:pt>
                <c:pt idx="1">
                  <c:v>77.5</c:v>
                </c:pt>
                <c:pt idx="2">
                  <c:v>57.2</c:v>
                </c:pt>
                <c:pt idx="3">
                  <c:v>25.8</c:v>
                </c:pt>
                <c:pt idx="4">
                  <c:v>25</c:v>
                </c:pt>
              </c:numCache>
            </c:numRef>
          </c:val>
        </c:ser>
        <c:ser>
          <c:idx val="2"/>
          <c:order val="2"/>
          <c:tx>
            <c:strRef>
              <c:f>Feuil3!$E$3</c:f>
              <c:strCache>
                <c:ptCount val="1"/>
                <c:pt idx="0">
                  <c:v>Rural</c:v>
                </c:pt>
              </c:strCache>
            </c:strRef>
          </c:tx>
          <c:dLbls>
            <c:txPr>
              <a:bodyPr/>
              <a:lstStyle/>
              <a:p>
                <a:pPr>
                  <a:defRPr b="1"/>
                </a:pPr>
                <a:endParaRPr lang="fr-FR"/>
              </a:p>
            </c:txPr>
            <c:showVal val="1"/>
          </c:dLbls>
          <c:cat>
            <c:strRef>
              <c:f>Feuil3!$B$4:$B$8</c:f>
              <c:strCache>
                <c:ptCount val="5"/>
                <c:pt idx="0">
                  <c:v>Solidarité sociale</c:v>
                </c:pt>
                <c:pt idx="1">
                  <c:v>Disponibilité des infrastructures sociales, culturelles et de loisirs</c:v>
                </c:pt>
                <c:pt idx="2">
                  <c:v>Conditions favorables d'accès aux activités culturelles, spirituelles et de loisirs</c:v>
                </c:pt>
                <c:pt idx="3">
                  <c:v>Rapports familiaux</c:v>
                </c:pt>
                <c:pt idx="4">
                  <c:v>La confiance</c:v>
                </c:pt>
              </c:strCache>
            </c:strRef>
          </c:cat>
          <c:val>
            <c:numRef>
              <c:f>Feuil3!$E$4:$E$8</c:f>
              <c:numCache>
                <c:formatCode>General</c:formatCode>
                <c:ptCount val="5"/>
                <c:pt idx="0">
                  <c:v>75.3</c:v>
                </c:pt>
                <c:pt idx="1">
                  <c:v>74.5</c:v>
                </c:pt>
                <c:pt idx="2">
                  <c:v>54.7</c:v>
                </c:pt>
                <c:pt idx="3">
                  <c:v>28.3</c:v>
                </c:pt>
                <c:pt idx="4">
                  <c:v>27.9</c:v>
                </c:pt>
              </c:numCache>
            </c:numRef>
          </c:val>
        </c:ser>
        <c:axId val="35774848"/>
        <c:axId val="35776384"/>
      </c:barChart>
      <c:catAx>
        <c:axId val="35774848"/>
        <c:scaling>
          <c:orientation val="minMax"/>
        </c:scaling>
        <c:axPos val="b"/>
        <c:tickLblPos val="nextTo"/>
        <c:txPr>
          <a:bodyPr/>
          <a:lstStyle/>
          <a:p>
            <a:pPr>
              <a:defRPr sz="1200" b="1">
                <a:latin typeface="Times New Roman" pitchFamily="18" charset="0"/>
                <a:cs typeface="Times New Roman" pitchFamily="18" charset="0"/>
              </a:defRPr>
            </a:pPr>
            <a:endParaRPr lang="fr-FR"/>
          </a:p>
        </c:txPr>
        <c:crossAx val="35776384"/>
        <c:crosses val="autoZero"/>
        <c:auto val="1"/>
        <c:lblAlgn val="ctr"/>
        <c:lblOffset val="100"/>
      </c:catAx>
      <c:valAx>
        <c:axId val="35776384"/>
        <c:scaling>
          <c:orientation val="minMax"/>
        </c:scaling>
        <c:delete val="1"/>
        <c:axPos val="l"/>
        <c:numFmt formatCode="General" sourceLinked="1"/>
        <c:tickLblPos val="none"/>
        <c:crossAx val="35774848"/>
        <c:crosses val="autoZero"/>
        <c:crossBetween val="between"/>
      </c:valAx>
    </c:plotArea>
    <c:legend>
      <c:legendPos val="b"/>
      <c:layout>
        <c:manualLayout>
          <c:xMode val="edge"/>
          <c:yMode val="edge"/>
          <c:x val="0.15033580131263141"/>
          <c:y val="0.92515065204375535"/>
          <c:w val="0.65841143070956665"/>
          <c:h val="5.6136028640710704E-2"/>
        </c:manualLayout>
      </c:layout>
      <c:txPr>
        <a:bodyPr/>
        <a:lstStyle/>
        <a:p>
          <a:pPr>
            <a:defRPr sz="1200" b="1" i="0">
              <a:latin typeface="Times New Roman" pitchFamily="18" charset="0"/>
              <a:cs typeface="Times New Roman" pitchFamily="18" charset="0"/>
            </a:defRPr>
          </a:pPr>
          <a:endParaRPr lang="fr-FR"/>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plotArea>
      <c:layout/>
      <c:barChart>
        <c:barDir val="col"/>
        <c:grouping val="clustered"/>
        <c:ser>
          <c:idx val="0"/>
          <c:order val="0"/>
          <c:tx>
            <c:strRef>
              <c:f>Feuil1!$B$71</c:f>
              <c:strCache>
                <c:ptCount val="1"/>
                <c:pt idx="0">
                  <c:v>Ensemble</c:v>
                </c:pt>
              </c:strCache>
            </c:strRef>
          </c:tx>
          <c:dLbls>
            <c:txPr>
              <a:bodyPr/>
              <a:lstStyle/>
              <a:p>
                <a:pPr>
                  <a:defRPr b="1"/>
                </a:pPr>
                <a:endParaRPr lang="fr-FR"/>
              </a:p>
            </c:txPr>
            <c:showVal val="1"/>
          </c:dLbls>
          <c:cat>
            <c:strRef>
              <c:f>Feuil1!$A$72:$A$74</c:f>
              <c:strCache>
                <c:ptCount val="3"/>
                <c:pt idx="0">
                  <c:v>Qualité de l'enseignement</c:v>
                </c:pt>
                <c:pt idx="1">
                  <c:v>Proximité des établissement scolaires</c:v>
                </c:pt>
                <c:pt idx="2">
                  <c:v> Sécurité des établissements scolaires</c:v>
                </c:pt>
              </c:strCache>
            </c:strRef>
          </c:cat>
          <c:val>
            <c:numRef>
              <c:f>Feuil1!$B$72:$B$74</c:f>
              <c:numCache>
                <c:formatCode>General</c:formatCode>
                <c:ptCount val="3"/>
                <c:pt idx="0">
                  <c:v>77.5</c:v>
                </c:pt>
                <c:pt idx="1">
                  <c:v>57.6</c:v>
                </c:pt>
                <c:pt idx="2">
                  <c:v>7.9</c:v>
                </c:pt>
              </c:numCache>
            </c:numRef>
          </c:val>
        </c:ser>
        <c:ser>
          <c:idx val="1"/>
          <c:order val="1"/>
          <c:tx>
            <c:strRef>
              <c:f>Feuil1!$C$71</c:f>
              <c:strCache>
                <c:ptCount val="1"/>
                <c:pt idx="0">
                  <c:v>Urbain</c:v>
                </c:pt>
              </c:strCache>
            </c:strRef>
          </c:tx>
          <c:dLbls>
            <c:txPr>
              <a:bodyPr/>
              <a:lstStyle/>
              <a:p>
                <a:pPr algn="ctr">
                  <a:defRPr lang="fr-FR" sz="1000" b="1" i="0" u="none" strike="noStrike" kern="1200" baseline="0">
                    <a:solidFill>
                      <a:prstClr val="black"/>
                    </a:solidFill>
                    <a:latin typeface="+mn-lt"/>
                    <a:ea typeface="+mn-ea"/>
                    <a:cs typeface="+mn-cs"/>
                  </a:defRPr>
                </a:pPr>
                <a:endParaRPr lang="fr-FR"/>
              </a:p>
            </c:txPr>
            <c:showVal val="1"/>
          </c:dLbls>
          <c:cat>
            <c:strRef>
              <c:f>Feuil1!$A$72:$A$74</c:f>
              <c:strCache>
                <c:ptCount val="3"/>
                <c:pt idx="0">
                  <c:v>Qualité de l'enseignement</c:v>
                </c:pt>
                <c:pt idx="1">
                  <c:v>Proximité des établissement scolaires</c:v>
                </c:pt>
                <c:pt idx="2">
                  <c:v> Sécurité des établissements scolaires</c:v>
                </c:pt>
              </c:strCache>
            </c:strRef>
          </c:cat>
          <c:val>
            <c:numRef>
              <c:f>Feuil1!$C$72:$C$74</c:f>
              <c:numCache>
                <c:formatCode>General</c:formatCode>
                <c:ptCount val="3"/>
                <c:pt idx="0">
                  <c:v>85.3</c:v>
                </c:pt>
                <c:pt idx="1">
                  <c:v>43.7</c:v>
                </c:pt>
                <c:pt idx="2">
                  <c:v>11.1</c:v>
                </c:pt>
              </c:numCache>
            </c:numRef>
          </c:val>
        </c:ser>
        <c:ser>
          <c:idx val="2"/>
          <c:order val="2"/>
          <c:tx>
            <c:strRef>
              <c:f>Feuil1!$D$71</c:f>
              <c:strCache>
                <c:ptCount val="1"/>
                <c:pt idx="0">
                  <c:v>Rural</c:v>
                </c:pt>
              </c:strCache>
            </c:strRef>
          </c:tx>
          <c:dLbls>
            <c:txPr>
              <a:bodyPr/>
              <a:lstStyle/>
              <a:p>
                <a:pPr algn="ctr">
                  <a:defRPr lang="fr-FR" sz="1000" b="1" i="0" u="none" strike="noStrike" kern="1200" baseline="0">
                    <a:solidFill>
                      <a:prstClr val="black"/>
                    </a:solidFill>
                    <a:latin typeface="+mn-lt"/>
                    <a:ea typeface="+mn-ea"/>
                    <a:cs typeface="+mn-cs"/>
                  </a:defRPr>
                </a:pPr>
                <a:endParaRPr lang="fr-FR"/>
              </a:p>
            </c:txPr>
            <c:showVal val="1"/>
          </c:dLbls>
          <c:cat>
            <c:strRef>
              <c:f>Feuil1!$A$72:$A$74</c:f>
              <c:strCache>
                <c:ptCount val="3"/>
                <c:pt idx="0">
                  <c:v>Qualité de l'enseignement</c:v>
                </c:pt>
                <c:pt idx="1">
                  <c:v>Proximité des établissement scolaires</c:v>
                </c:pt>
                <c:pt idx="2">
                  <c:v> Sécurité des établissements scolaires</c:v>
                </c:pt>
              </c:strCache>
            </c:strRef>
          </c:cat>
          <c:val>
            <c:numRef>
              <c:f>Feuil1!$D$72:$D$74</c:f>
              <c:numCache>
                <c:formatCode>General</c:formatCode>
                <c:ptCount val="3"/>
                <c:pt idx="0">
                  <c:v>65.7</c:v>
                </c:pt>
                <c:pt idx="1">
                  <c:v>78.7</c:v>
                </c:pt>
                <c:pt idx="2">
                  <c:v>3.1</c:v>
                </c:pt>
              </c:numCache>
            </c:numRef>
          </c:val>
        </c:ser>
        <c:axId val="35879552"/>
        <c:axId val="35885440"/>
      </c:barChart>
      <c:catAx>
        <c:axId val="35879552"/>
        <c:scaling>
          <c:orientation val="minMax"/>
        </c:scaling>
        <c:axPos val="b"/>
        <c:tickLblPos val="nextTo"/>
        <c:txPr>
          <a:bodyPr/>
          <a:lstStyle/>
          <a:p>
            <a:pPr>
              <a:defRPr sz="1600" b="1"/>
            </a:pPr>
            <a:endParaRPr lang="fr-FR"/>
          </a:p>
        </c:txPr>
        <c:crossAx val="35885440"/>
        <c:crosses val="autoZero"/>
        <c:auto val="1"/>
        <c:lblAlgn val="ctr"/>
        <c:lblOffset val="100"/>
      </c:catAx>
      <c:valAx>
        <c:axId val="35885440"/>
        <c:scaling>
          <c:orientation val="minMax"/>
        </c:scaling>
        <c:delete val="1"/>
        <c:axPos val="l"/>
        <c:numFmt formatCode="General" sourceLinked="1"/>
        <c:tickLblPos val="none"/>
        <c:crossAx val="35879552"/>
        <c:crosses val="autoZero"/>
        <c:crossBetween val="between"/>
      </c:valAx>
    </c:plotArea>
    <c:legend>
      <c:legendPos val="b"/>
      <c:layout>
        <c:manualLayout>
          <c:xMode val="edge"/>
          <c:yMode val="edge"/>
          <c:x val="0.22879268072207701"/>
          <c:y val="0.9126247124657052"/>
          <c:w val="0.54994742388919982"/>
          <c:h val="6.5606670224302513E-2"/>
        </c:manualLayout>
      </c:layout>
      <c:txPr>
        <a:bodyPr/>
        <a:lstStyle/>
        <a:p>
          <a:pPr>
            <a:defRPr sz="1400" b="1">
              <a:latin typeface="Times New Roman" pitchFamily="18" charset="0"/>
              <a:cs typeface="Times New Roman" pitchFamily="18" charset="0"/>
            </a:defRPr>
          </a:pPr>
          <a:endParaRPr lang="fr-FR"/>
        </a:p>
      </c:txPr>
    </c:legend>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3.0555555555555582E-2"/>
          <c:y val="0.10331420091645171"/>
          <c:w val="0.93888888888889066"/>
          <c:h val="0.69787096305538765"/>
        </c:manualLayout>
      </c:layout>
      <c:barChart>
        <c:barDir val="col"/>
        <c:grouping val="clustered"/>
        <c:ser>
          <c:idx val="0"/>
          <c:order val="0"/>
          <c:tx>
            <c:strRef>
              <c:f>'[graph seminaire_bien etre.xlsx]Sheet1'!$B$20</c:f>
              <c:strCache>
                <c:ptCount val="1"/>
                <c:pt idx="0">
                  <c:v>Ensemble</c:v>
                </c:pt>
              </c:strCache>
            </c:strRef>
          </c:tx>
          <c:dLbls>
            <c:dLbl>
              <c:idx val="2"/>
              <c:tx>
                <c:rich>
                  <a:bodyPr/>
                  <a:lstStyle/>
                  <a:p>
                    <a:r>
                      <a:rPr lang="en-US" smtClean="0"/>
                      <a:t>27,0</a:t>
                    </a:r>
                    <a:endParaRPr lang="en-US"/>
                  </a:p>
                </c:rich>
              </c:tx>
              <c:dLblPos val="outEnd"/>
              <c:showVal val="1"/>
            </c:dLbl>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etre.xlsx]Sheet1'!$A$21:$A$23</c:f>
              <c:strCache>
                <c:ptCount val="3"/>
                <c:pt idx="0">
                  <c:v>Peu ou pas satisfait</c:v>
                </c:pt>
                <c:pt idx="1">
                  <c:v>Moyennement satisfait</c:v>
                </c:pt>
                <c:pt idx="2">
                  <c:v>Satisfait ou très satisfait</c:v>
                </c:pt>
              </c:strCache>
            </c:strRef>
          </c:cat>
          <c:val>
            <c:numRef>
              <c:f>'[graph seminaire_bien etre.xlsx]Sheet1'!$B$21:$B$23</c:f>
              <c:numCache>
                <c:formatCode>General</c:formatCode>
                <c:ptCount val="3"/>
                <c:pt idx="0">
                  <c:v>49.900000000000006</c:v>
                </c:pt>
                <c:pt idx="1">
                  <c:v>23.1</c:v>
                </c:pt>
                <c:pt idx="2">
                  <c:v>27</c:v>
                </c:pt>
              </c:numCache>
            </c:numRef>
          </c:val>
        </c:ser>
        <c:ser>
          <c:idx val="1"/>
          <c:order val="1"/>
          <c:tx>
            <c:strRef>
              <c:f>'[graph seminaire_bien etre.xlsx]Sheet1'!$C$20</c:f>
              <c:strCache>
                <c:ptCount val="1"/>
                <c:pt idx="0">
                  <c:v>Urbain</c:v>
                </c:pt>
              </c:strCache>
            </c:strRef>
          </c:tx>
          <c:spPr>
            <a:solidFill>
              <a:schemeClr val="accent2"/>
            </a:solidFill>
          </c:spPr>
          <c:dLbls>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etre.xlsx]Sheet1'!$A$21:$A$23</c:f>
              <c:strCache>
                <c:ptCount val="3"/>
                <c:pt idx="0">
                  <c:v>Peu ou pas satisfait</c:v>
                </c:pt>
                <c:pt idx="1">
                  <c:v>Moyennement satisfait</c:v>
                </c:pt>
                <c:pt idx="2">
                  <c:v>Satisfait ou très satisfait</c:v>
                </c:pt>
              </c:strCache>
            </c:strRef>
          </c:cat>
          <c:val>
            <c:numRef>
              <c:f>'[graph seminaire_bien etre.xlsx]Sheet1'!$C$21:$C$23</c:f>
              <c:numCache>
                <c:formatCode>General</c:formatCode>
                <c:ptCount val="3"/>
                <c:pt idx="0">
                  <c:v>48.2</c:v>
                </c:pt>
                <c:pt idx="1">
                  <c:v>22.3</c:v>
                </c:pt>
                <c:pt idx="2">
                  <c:v>29.5</c:v>
                </c:pt>
              </c:numCache>
            </c:numRef>
          </c:val>
        </c:ser>
        <c:ser>
          <c:idx val="2"/>
          <c:order val="2"/>
          <c:tx>
            <c:strRef>
              <c:f>'[graph seminaire_bien etre.xlsx]Sheet1'!$D$20</c:f>
              <c:strCache>
                <c:ptCount val="1"/>
                <c:pt idx="0">
                  <c:v>Rural</c:v>
                </c:pt>
              </c:strCache>
            </c:strRef>
          </c:tx>
          <c:dLbls>
            <c:txPr>
              <a:bodyPr/>
              <a:lstStyle/>
              <a:p>
                <a:pPr>
                  <a:defRPr sz="1200" b="1">
                    <a:latin typeface="Times New Roman" pitchFamily="18" charset="0"/>
                    <a:cs typeface="Times New Roman" pitchFamily="18" charset="0"/>
                  </a:defRPr>
                </a:pPr>
                <a:endParaRPr lang="fr-FR"/>
              </a:p>
            </c:txPr>
            <c:dLblPos val="outEnd"/>
            <c:showVal val="1"/>
          </c:dLbls>
          <c:cat>
            <c:strRef>
              <c:f>'[graph seminaire_bien etre.xlsx]Sheet1'!$A$21:$A$23</c:f>
              <c:strCache>
                <c:ptCount val="3"/>
                <c:pt idx="0">
                  <c:v>Peu ou pas satisfait</c:v>
                </c:pt>
                <c:pt idx="1">
                  <c:v>Moyennement satisfait</c:v>
                </c:pt>
                <c:pt idx="2">
                  <c:v>Satisfait ou très satisfait</c:v>
                </c:pt>
              </c:strCache>
            </c:strRef>
          </c:cat>
          <c:val>
            <c:numRef>
              <c:f>'[graph seminaire_bien etre.xlsx]Sheet1'!$D$21:$D$23</c:f>
              <c:numCache>
                <c:formatCode>General</c:formatCode>
                <c:ptCount val="3"/>
                <c:pt idx="0">
                  <c:v>52.400000000000006</c:v>
                </c:pt>
                <c:pt idx="1">
                  <c:v>24.4</c:v>
                </c:pt>
                <c:pt idx="2">
                  <c:v>23.2</c:v>
                </c:pt>
              </c:numCache>
            </c:numRef>
          </c:val>
        </c:ser>
        <c:dLbls>
          <c:showVal val="1"/>
        </c:dLbls>
        <c:axId val="34370688"/>
        <c:axId val="34372224"/>
      </c:barChart>
      <c:catAx>
        <c:axId val="34370688"/>
        <c:scaling>
          <c:orientation val="minMax"/>
        </c:scaling>
        <c:axPos val="b"/>
        <c:majorTickMark val="none"/>
        <c:tickLblPos val="nextTo"/>
        <c:txPr>
          <a:bodyPr/>
          <a:lstStyle/>
          <a:p>
            <a:pPr>
              <a:defRPr sz="1400" b="1">
                <a:latin typeface="Times New Roman" pitchFamily="18" charset="0"/>
                <a:cs typeface="Times New Roman" pitchFamily="18" charset="0"/>
              </a:defRPr>
            </a:pPr>
            <a:endParaRPr lang="fr-FR"/>
          </a:p>
        </c:txPr>
        <c:crossAx val="34372224"/>
        <c:crosses val="autoZero"/>
        <c:auto val="1"/>
        <c:lblAlgn val="ctr"/>
        <c:lblOffset val="100"/>
      </c:catAx>
      <c:valAx>
        <c:axId val="34372224"/>
        <c:scaling>
          <c:orientation val="minMax"/>
        </c:scaling>
        <c:delete val="1"/>
        <c:axPos val="l"/>
        <c:numFmt formatCode="General" sourceLinked="1"/>
        <c:majorTickMark val="none"/>
        <c:tickLblPos val="none"/>
        <c:crossAx val="34370688"/>
        <c:crosses val="autoZero"/>
        <c:crossBetween val="between"/>
      </c:valAx>
    </c:plotArea>
    <c:legend>
      <c:legendPos val="b"/>
      <c:layout>
        <c:manualLayout>
          <c:xMode val="edge"/>
          <c:yMode val="edge"/>
          <c:x val="0.18245136299409659"/>
          <c:y val="0.90682167793322266"/>
          <c:w val="0.71720591295803016"/>
          <c:h val="6.256892238310971E-2"/>
        </c:manualLayout>
      </c:layout>
      <c:txPr>
        <a:bodyPr/>
        <a:lstStyle/>
        <a:p>
          <a:pPr>
            <a:defRPr sz="1400" b="1">
              <a:latin typeface="Times New Roman" pitchFamily="18" charset="0"/>
              <a:cs typeface="Times New Roman" pitchFamily="18" charset="0"/>
            </a:defRPr>
          </a:pPr>
          <a:endParaRPr lang="fr-FR"/>
        </a:p>
      </c:txP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clustered"/>
        <c:ser>
          <c:idx val="0"/>
          <c:order val="0"/>
          <c:tx>
            <c:strRef>
              <c:f>Sheet1!$B$28</c:f>
              <c:strCache>
                <c:ptCount val="1"/>
                <c:pt idx="0">
                  <c:v>Ensemble</c:v>
                </c:pt>
              </c:strCache>
            </c:strRef>
          </c:tx>
          <c:dLbls>
            <c:txPr>
              <a:bodyPr/>
              <a:lstStyle/>
              <a:p>
                <a:pPr>
                  <a:defRPr sz="1200" b="1"/>
                </a:pPr>
                <a:endParaRPr lang="fr-FR"/>
              </a:p>
            </c:txPr>
            <c:showVal val="1"/>
          </c:dLbls>
          <c:cat>
            <c:strRef>
              <c:f>Sheet1!$A$29:$A$31</c:f>
              <c:strCache>
                <c:ptCount val="3"/>
                <c:pt idx="0">
                  <c:v>Peu ou pas satisfait</c:v>
                </c:pt>
                <c:pt idx="1">
                  <c:v>Moyennement satisfait</c:v>
                </c:pt>
                <c:pt idx="2">
                  <c:v>Satisfait ou très satisfait</c:v>
                </c:pt>
              </c:strCache>
            </c:strRef>
          </c:cat>
          <c:val>
            <c:numRef>
              <c:f>Sheet1!$B$29:$B$31</c:f>
              <c:numCache>
                <c:formatCode>General</c:formatCode>
                <c:ptCount val="3"/>
                <c:pt idx="0">
                  <c:v>63.6</c:v>
                </c:pt>
                <c:pt idx="1">
                  <c:v>27.9</c:v>
                </c:pt>
                <c:pt idx="2">
                  <c:v>8.5</c:v>
                </c:pt>
              </c:numCache>
            </c:numRef>
          </c:val>
        </c:ser>
        <c:ser>
          <c:idx val="1"/>
          <c:order val="1"/>
          <c:tx>
            <c:strRef>
              <c:f>Sheet1!$C$28</c:f>
              <c:strCache>
                <c:ptCount val="1"/>
                <c:pt idx="0">
                  <c:v>Urbain</c:v>
                </c:pt>
              </c:strCache>
            </c:strRef>
          </c:tx>
          <c:dLbls>
            <c:txPr>
              <a:bodyPr/>
              <a:lstStyle/>
              <a:p>
                <a:pPr algn="ctr">
                  <a:defRPr lang="fr-FR" sz="1200" b="1" i="0" u="none" strike="noStrike" kern="1200" baseline="0">
                    <a:solidFill>
                      <a:prstClr val="black"/>
                    </a:solidFill>
                    <a:latin typeface="+mn-lt"/>
                    <a:ea typeface="+mn-ea"/>
                    <a:cs typeface="+mn-cs"/>
                  </a:defRPr>
                </a:pPr>
                <a:endParaRPr lang="fr-FR"/>
              </a:p>
            </c:txPr>
            <c:showVal val="1"/>
          </c:dLbls>
          <c:cat>
            <c:strRef>
              <c:f>Sheet1!$A$29:$A$31</c:f>
              <c:strCache>
                <c:ptCount val="3"/>
                <c:pt idx="0">
                  <c:v>Peu ou pas satisfait</c:v>
                </c:pt>
                <c:pt idx="1">
                  <c:v>Moyennement satisfait</c:v>
                </c:pt>
                <c:pt idx="2">
                  <c:v>Satisfait ou très satisfait</c:v>
                </c:pt>
              </c:strCache>
            </c:strRef>
          </c:cat>
          <c:val>
            <c:numRef>
              <c:f>Sheet1!$C$29:$C$31</c:f>
              <c:numCache>
                <c:formatCode>General</c:formatCode>
                <c:ptCount val="3"/>
                <c:pt idx="0">
                  <c:v>55.70000000000001</c:v>
                </c:pt>
                <c:pt idx="1">
                  <c:v>31.9</c:v>
                </c:pt>
                <c:pt idx="2">
                  <c:v>12.4</c:v>
                </c:pt>
              </c:numCache>
            </c:numRef>
          </c:val>
        </c:ser>
        <c:ser>
          <c:idx val="2"/>
          <c:order val="2"/>
          <c:tx>
            <c:strRef>
              <c:f>Sheet1!$D$28</c:f>
              <c:strCache>
                <c:ptCount val="1"/>
                <c:pt idx="0">
                  <c:v>Rural</c:v>
                </c:pt>
              </c:strCache>
            </c:strRef>
          </c:tx>
          <c:dLbls>
            <c:txPr>
              <a:bodyPr/>
              <a:lstStyle/>
              <a:p>
                <a:pPr algn="ctr">
                  <a:defRPr lang="fr-FR" sz="1200" b="1" i="0" u="none" strike="noStrike" kern="1200" baseline="0">
                    <a:solidFill>
                      <a:prstClr val="black"/>
                    </a:solidFill>
                    <a:latin typeface="+mn-lt"/>
                    <a:ea typeface="+mn-ea"/>
                    <a:cs typeface="+mn-cs"/>
                  </a:defRPr>
                </a:pPr>
                <a:endParaRPr lang="fr-FR"/>
              </a:p>
            </c:txPr>
            <c:showVal val="1"/>
          </c:dLbls>
          <c:cat>
            <c:strRef>
              <c:f>Sheet1!$A$29:$A$31</c:f>
              <c:strCache>
                <c:ptCount val="3"/>
                <c:pt idx="0">
                  <c:v>Peu ou pas satisfait</c:v>
                </c:pt>
                <c:pt idx="1">
                  <c:v>Moyennement satisfait</c:v>
                </c:pt>
                <c:pt idx="2">
                  <c:v>Satisfait ou très satisfait</c:v>
                </c:pt>
              </c:strCache>
            </c:strRef>
          </c:cat>
          <c:val>
            <c:numRef>
              <c:f>Sheet1!$D$29:$D$31</c:f>
              <c:numCache>
                <c:formatCode>General</c:formatCode>
                <c:ptCount val="3"/>
                <c:pt idx="0">
                  <c:v>73.900000000000006</c:v>
                </c:pt>
                <c:pt idx="1">
                  <c:v>22.7</c:v>
                </c:pt>
                <c:pt idx="2">
                  <c:v>3.4</c:v>
                </c:pt>
              </c:numCache>
            </c:numRef>
          </c:val>
        </c:ser>
        <c:dLbls>
          <c:showVal val="1"/>
        </c:dLbls>
        <c:axId val="35947648"/>
        <c:axId val="35949184"/>
      </c:barChart>
      <c:catAx>
        <c:axId val="35947648"/>
        <c:scaling>
          <c:orientation val="minMax"/>
        </c:scaling>
        <c:axPos val="b"/>
        <c:tickLblPos val="nextTo"/>
        <c:txPr>
          <a:bodyPr/>
          <a:lstStyle/>
          <a:p>
            <a:pPr>
              <a:defRPr sz="1200" b="1"/>
            </a:pPr>
            <a:endParaRPr lang="fr-FR"/>
          </a:p>
        </c:txPr>
        <c:crossAx val="35949184"/>
        <c:crosses val="autoZero"/>
        <c:auto val="1"/>
        <c:lblAlgn val="ctr"/>
        <c:lblOffset val="100"/>
      </c:catAx>
      <c:valAx>
        <c:axId val="35949184"/>
        <c:scaling>
          <c:orientation val="minMax"/>
        </c:scaling>
        <c:delete val="1"/>
        <c:axPos val="l"/>
        <c:numFmt formatCode="General" sourceLinked="1"/>
        <c:tickLblPos val="none"/>
        <c:crossAx val="35947648"/>
        <c:crosses val="autoZero"/>
        <c:crossBetween val="between"/>
      </c:valAx>
    </c:plotArea>
    <c:legend>
      <c:legendPos val="b"/>
      <c:txPr>
        <a:bodyPr/>
        <a:lstStyle/>
        <a:p>
          <a:pPr>
            <a:defRPr sz="1400" b="1"/>
          </a:pPr>
          <a:endParaRPr lang="fr-FR"/>
        </a:p>
      </c:txPr>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D41A71B-A77F-43A5-BF6D-327217261AF2}" type="datetimeFigureOut">
              <a:rPr lang="fr-FR"/>
              <a:pPr>
                <a:defRPr/>
              </a:pPr>
              <a:t>01/10/2012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3489457-298A-4568-8B64-B3E0E8F0BA81}"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BB1AD5A-88FF-45BB-ADB4-A0E68B0771D3}" type="datetimeFigureOut">
              <a:rPr lang="fr-FR"/>
              <a:pPr>
                <a:defRPr/>
              </a:pPr>
              <a:t>01/10/2012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5D8D538-910B-4DB1-85A6-D28FF4486BA9}"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latin typeface="+mn-lt"/>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a:xfrm>
            <a:off x="104775" y="6513513"/>
            <a:ext cx="992188" cy="274637"/>
          </a:xfrm>
        </p:spPr>
        <p:txBody>
          <a:bodyPr/>
          <a:lstStyle>
            <a:lvl1pPr algn="r" rtl="1">
              <a:defRPr smtClean="0"/>
            </a:lvl1pPr>
          </a:lstStyle>
          <a:p>
            <a:pPr>
              <a:defRPr/>
            </a:pPr>
            <a:fld id="{DDADB071-C8E0-4582-A362-A6B6CB1ED68B}" type="datetimeFigureOut">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smtClean="0"/>
            </a:lvl1pPr>
          </a:lstStyle>
          <a:p>
            <a:pPr>
              <a:defRPr/>
            </a:pPr>
            <a:fld id="{4F648E6A-1058-4E5A-9AA7-B3A1DD391BC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8A734400-39F9-487C-B78E-79B280D0CBB2}" type="datetimeFigureOut">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50A1B53-4139-41AA-995E-10AEDD34F420}" type="slidenum">
              <a:rPr lang="fr-FR"/>
              <a:pPr>
                <a:defRPr/>
              </a:pPr>
              <a:t>‹N°›</a:t>
            </a:fld>
            <a:endParaRPr lang="fr-F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7E57B2C3-CC68-4AF9-90FF-F5AC80589CA9}" type="slidenum">
              <a:rPr lang="fr-FR"/>
              <a:pPr>
                <a:defRPr/>
              </a:pPr>
              <a:t>‹N°›</a:t>
            </a:fld>
            <a:endParaRPr lang="fr-F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1303985E-9747-410E-A293-13CF399CB7BD}" type="slidenum">
              <a:rPr lang="fr-FR"/>
              <a:pPr>
                <a:defRPr/>
              </a:pPr>
              <a:t>‹N°›</a:t>
            </a:fld>
            <a:endParaRPr lang="fr-F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A5EF062F-9B47-4AAA-9E21-B884EEC33B3C}" type="slidenum">
              <a:rPr lang="fr-FR"/>
              <a:pPr>
                <a:defRPr/>
              </a:pPr>
              <a:t>‹N°›</a:t>
            </a:fld>
            <a:endParaRPr lang="fr-F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dirty="0">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dirty="0">
              <a:latin typeface="+mn-lt"/>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3269EA95-80DA-4B41-B18D-C4006821B122}" type="slidenum">
              <a:rPr lang="fr-FR"/>
              <a:pPr>
                <a:defRPr/>
              </a:pPr>
              <a:t>‹N°›</a:t>
            </a:fld>
            <a:endParaRPr lang="fr-FR" dirty="0"/>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65AE8388-A807-4D0F-AFAF-BFCA1DD050E8}" type="slidenum">
              <a:rPr lang="fr-FR"/>
              <a:pPr>
                <a:defRPr/>
              </a:pPr>
              <a:t>‹N°›</a:t>
            </a:fld>
            <a:endParaRPr lang="fr-FR" dirty="0"/>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DE2A0985-333D-4809-91BB-98A1E6529330}" type="slidenum">
              <a:rPr lang="fr-FR"/>
              <a:pPr>
                <a:defRPr/>
              </a:pPr>
              <a:t>‹N°›</a:t>
            </a:fld>
            <a:endParaRPr lang="fr-FR" dirty="0"/>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22EA6E0C-FE62-46DF-9818-39DC466F98B3}" type="slidenum">
              <a:rPr lang="fr-FR"/>
              <a:pPr>
                <a:defRPr/>
              </a:pPr>
              <a:t>‹N°›</a:t>
            </a:fld>
            <a:endParaRPr lang="fr-FR" dirty="0"/>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D28F2ACB-E0AC-49E3-9F1C-813B78DD0710}" type="slidenum">
              <a:rPr lang="fr-FR"/>
              <a:pPr>
                <a:defRPr/>
              </a:pPr>
              <a:t>‹N°›</a:t>
            </a:fld>
            <a:endParaRPr lang="fr-FR" dirty="0"/>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E87D0F43-F26B-41CA-B7EB-9B06DFEA2421}" type="slidenum">
              <a:rPr lang="fr-FR"/>
              <a:pPr>
                <a:defRPr/>
              </a:pPr>
              <a:t>‹N°›</a:t>
            </a:fld>
            <a:endParaRPr lang="fr-FR" dirty="0"/>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5274F821-FED5-414B-B0F6-906BCAF453AB}"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8D6B83BE-CC0A-4C5E-9D70-8E54D44777CE}" type="datetimeFigureOut">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2E3BC758-2872-4350-AC84-5DF06A3DC472}" type="slidenum">
              <a:rPr lang="fr-FR"/>
              <a:pPr>
                <a:defRPr/>
              </a:pPr>
              <a:t>‹N°›</a:t>
            </a:fld>
            <a:endParaRPr lang="fr-F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800330DD-1D4F-4A0E-98D9-9A0A861B8C20}" type="slidenum">
              <a:rPr lang="fr-FR"/>
              <a:pPr>
                <a:defRPr/>
              </a:pPr>
              <a:t>‹N°›</a:t>
            </a:fld>
            <a:endParaRPr lang="fr-FR" dirty="0"/>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181B4FE0-8514-4918-A366-158E02A6800C}" type="slidenum">
              <a:rPr lang="fr-FR"/>
              <a:pPr>
                <a:defRPr/>
              </a:pPr>
              <a:t>‹N°›</a:t>
            </a:fld>
            <a:endParaRPr lang="fr-FR" dirty="0"/>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B5237B4B-F4FE-49AB-B07F-95E52EDDE309}" type="slidenum">
              <a:rPr lang="fr-FR"/>
              <a:pPr>
                <a:defRPr/>
              </a:pPr>
              <a:t>‹N°›</a:t>
            </a:fld>
            <a:endParaRPr lang="fr-FR" dirty="0"/>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B12F44D-3C19-4860-AB60-67BC43E10A0F}" type="slidenum">
              <a:rPr lang="fr-FR"/>
              <a:pPr>
                <a:defRPr/>
              </a:pPr>
              <a:t>‹N°›</a:t>
            </a:fld>
            <a:endParaRPr lang="fr-FR" dirty="0"/>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8B312248-F415-4C07-A215-C1475CB61C72}" type="slidenum">
              <a:rPr lang="fr-FR"/>
              <a:pPr>
                <a:defRPr/>
              </a:pPr>
              <a:t>‹N°›</a:t>
            </a:fld>
            <a:endParaRPr lang="fr-FR" dirty="0"/>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E8433261-BCD9-422F-BC67-BED97BEF808D}" type="slidenum">
              <a:rPr lang="fr-FR"/>
              <a:pPr>
                <a:defRPr/>
              </a:pPr>
              <a:t>‹N°›</a:t>
            </a:fld>
            <a:endParaRPr lang="fr-FR" dirty="0"/>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FFCDF050-7A47-4CE2-B59B-661AD4FD387E}" type="slidenum">
              <a:rPr lang="fr-FR"/>
              <a:pPr>
                <a:defRPr/>
              </a:pPr>
              <a:t>‹N°›</a:t>
            </a:fld>
            <a:endParaRPr lang="fr-FR" dirty="0"/>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ABC0A489-0A02-49E1-A463-05262CD2545C}" type="slidenum">
              <a:rPr lang="fr-FR"/>
              <a:pPr>
                <a:defRPr/>
              </a:pPr>
              <a:t>‹N°›</a:t>
            </a:fld>
            <a:endParaRPr lang="fr-FR" dirty="0"/>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F8448358-4AA6-4733-95E1-F01B12A01E91}" type="slidenum">
              <a:rPr lang="fr-FR"/>
              <a:pPr>
                <a:defRPr/>
              </a:pPr>
              <a:t>‹N°›</a:t>
            </a:fld>
            <a:endParaRPr lang="fr-FR" dirty="0"/>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A383C96A-DE12-433B-81AF-67489F0C35DC}"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dirty="0">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dirty="0">
              <a:latin typeface="+mn-lt"/>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3D44C02E-AC77-4FE0-8C9B-9834379B403F}" type="slidenum">
              <a:rPr lang="fr-FR"/>
              <a:pPr>
                <a:defRPr/>
              </a:pPr>
              <a:t>‹N°›</a:t>
            </a:fld>
            <a:endParaRPr lang="fr-FR" dirty="0"/>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4A958E59-F7ED-4F5C-9EBB-FE88BCD0F630}" type="slidenum">
              <a:rPr lang="fr-FR"/>
              <a:pPr>
                <a:defRPr/>
              </a:pPr>
              <a:t>‹N°›</a:t>
            </a:fld>
            <a:endParaRPr lang="fr-F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08F5D1C-DC8E-48CE-9923-7B1473796826}" type="slidenum">
              <a:rPr lang="fr-FR"/>
              <a:pPr>
                <a:defRPr/>
              </a:pPr>
              <a:t>‹N°›</a:t>
            </a:fld>
            <a:endParaRPr lang="fr-F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AE399AE9-5EC9-4590-9761-6DB853B61894}" type="slidenum">
              <a:rPr lang="fr-FR"/>
              <a:pPr>
                <a:defRPr/>
              </a:pPr>
              <a:t>‹N°›</a:t>
            </a:fld>
            <a:endParaRPr lang="fr-F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5CFAD180-900C-4391-A7BE-69B9922CB8BD}" type="slidenum">
              <a:rPr lang="fr-FR"/>
              <a:pPr>
                <a:defRPr/>
              </a:pPr>
              <a:t>‹N°›</a:t>
            </a:fld>
            <a:endParaRPr lang="fr-F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835CEBEB-80B1-479B-8DD6-6C92694F91D5}" type="slidenum">
              <a:rPr lang="fr-FR"/>
              <a:pPr>
                <a:defRPr/>
              </a:pPr>
              <a:t>‹N°›</a:t>
            </a:fld>
            <a:endParaRPr lang="fr-F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692BAF88-7934-4A25-8D21-9BF38D37B911}" type="slidenum">
              <a:rPr lang="fr-FR"/>
              <a:pPr>
                <a:defRPr/>
              </a:pPr>
              <a:t>‹N°›</a:t>
            </a:fld>
            <a:endParaRPr lang="fr-F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923DB85A-E47E-477B-9850-168346519D86}" type="slidenum">
              <a:rPr lang="fr-FR"/>
              <a:pPr>
                <a:defRPr/>
              </a:pPr>
              <a:t>‹N°›</a:t>
            </a:fld>
            <a:endParaRPr lang="fr-F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C7618BAC-8CB9-4145-AF15-B6CDD215AD0E}" type="slidenum">
              <a:rPr lang="fr-FR"/>
              <a:pPr>
                <a:defRPr/>
              </a:pPr>
              <a:t>‹N°›</a:t>
            </a:fld>
            <a:endParaRPr lang="fr-F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2D00BCC4-A218-4D1E-995E-21F242F1EA84}" type="slidenum">
              <a:rPr lang="fr-FR"/>
              <a:pPr>
                <a:defRPr/>
              </a:pPr>
              <a:t>‹N°›</a:t>
            </a:fld>
            <a:endParaRPr lang="fr-F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65C27C4B-971A-4665-8F05-EB49C254FD5A}"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C69DA7AA-C09A-4086-83C9-7DF1CB36E7DE}" type="slidenum">
              <a:rPr lang="fr-FR"/>
              <a:pPr>
                <a:defRPr/>
              </a:pPr>
              <a:t>‹N°›</a:t>
            </a:fld>
            <a:endParaRPr lang="fr-FR" dirty="0"/>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FDED14E1-2DCC-4E1D-A2E0-D9EA567AA6D4}" type="slidenum">
              <a:rPr lang="fr-FR"/>
              <a:pPr>
                <a:defRPr/>
              </a:pPr>
              <a:t>‹N°›</a:t>
            </a:fld>
            <a:endParaRPr lang="fr-F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971278FB-0244-4F57-80B0-68352A9A5107}" type="slidenum">
              <a:rPr lang="fr-FR"/>
              <a:pPr>
                <a:defRPr/>
              </a:pPr>
              <a:t>‹N°›</a:t>
            </a:fld>
            <a:endParaRPr lang="fr-F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423952A8-3B17-470B-8ED0-9131C6E9B3AC}" type="slidenum">
              <a:rPr lang="fr-FR"/>
              <a:pPr>
                <a:defRPr/>
              </a:pPr>
              <a:t>‹N°›</a:t>
            </a:fld>
            <a:endParaRPr lang="fr-F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803D1E7F-0482-488D-829A-E324F5E680E5}" type="slidenum">
              <a:rPr lang="fr-FR"/>
              <a:pPr>
                <a:defRPr/>
              </a:pPr>
              <a:t>‹N°›</a:t>
            </a:fld>
            <a:endParaRPr lang="fr-F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C5A8E7D4-25AF-46E6-9923-94CDF711A1A8}"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33286664-45ED-4121-8A80-7DE1F539C1C1}"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E4FB3C12-6B5E-4E59-85F5-2E1589F24009}"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D7C6FE73-3AEB-440A-800D-A96ED966F6ED}" type="slidenum">
              <a:rPr lang="fr-FR"/>
              <a:pPr>
                <a:defRPr/>
              </a:pPr>
              <a:t>‹N°›</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416ED911-183A-429E-9659-B9D164AC3579}" type="slidenum">
              <a:rPr lang="fr-FR"/>
              <a:pPr>
                <a:defRPr/>
              </a:pPr>
              <a:t>‹N°›</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383492B8-8E9D-44AC-B307-3A696912F754}" type="slidenum">
              <a:rPr lang="fr-FR"/>
              <a:pPr>
                <a:defRPr/>
              </a:pPr>
              <a:t>‹N°›</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540AAC8C-3559-47FF-A24F-4680425182FC}"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6FF39FAA-AA72-4159-B3F3-135B79C49841}" type="datetimeFigureOut">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46978C8C-B8DC-4DA2-8A5D-6D6A46E3D759}" type="slidenum">
              <a:rPr lang="fr-FR"/>
              <a:pPr>
                <a:defRPr/>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A6F1F23A-8A26-4AD8-BBA8-A4CB5C20981B}" type="slidenum">
              <a:rPr lang="fr-FR"/>
              <a:pPr>
                <a:defRPr/>
              </a:pPr>
              <a:t>‹N°›</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650FBBCC-0D9D-4805-9FF8-C0F81DB78BD8}" type="slidenum">
              <a:rPr lang="fr-FR"/>
              <a:pPr>
                <a:defRPr/>
              </a:pPr>
              <a:t>‹N°›</a:t>
            </a:fld>
            <a:endParaRPr lang="fr-F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B6D3AA74-3CE6-4D19-A488-9097613D7A5E}" type="slidenum">
              <a:rPr lang="fr-FR"/>
              <a:pPr>
                <a:defRPr/>
              </a:pPr>
              <a:t>‹N°›</a:t>
            </a:fld>
            <a:endParaRPr lang="fr-F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3F155101-C44D-4052-B36F-5F416E864D63}" type="slidenum">
              <a:rPr lang="fr-FR"/>
              <a:pPr>
                <a:defRPr/>
              </a:pPr>
              <a:t>‹N°›</a:t>
            </a:fld>
            <a:endParaRPr lang="fr-FR"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4E8A69BC-39D9-4562-AB2C-25A1F5C845AD}" type="slidenum">
              <a:rPr lang="fr-FR"/>
              <a:pPr>
                <a:defRPr/>
              </a:pPr>
              <a:t>‹N°›</a:t>
            </a:fld>
            <a:endParaRPr lang="fr-FR"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25176FE1-6E86-44F0-81AE-2D0FA880C2FE}" type="slidenum">
              <a:rPr lang="fr-FR"/>
              <a:pPr>
                <a:defRPr/>
              </a:pPr>
              <a:t>‹N°›</a:t>
            </a:fld>
            <a:endParaRPr lang="fr-FR"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92225570-0CFE-4F13-A187-546861F39C55}" type="slidenum">
              <a:rPr lang="fr-FR"/>
              <a:pPr>
                <a:defRPr/>
              </a:pPr>
              <a:t>‹N°›</a:t>
            </a:fld>
            <a:endParaRPr lang="fr-FR"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7BD99984-2337-42B6-83FE-F58E43EB5B53}" type="slidenum">
              <a:rPr lang="fr-FR"/>
              <a:pPr>
                <a:defRPr/>
              </a:pPr>
              <a:t>‹N°›</a:t>
            </a:fld>
            <a:endParaRPr lang="fr-FR"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7974315C-88E1-4A95-9AAB-130526A44854}" type="slidenum">
              <a:rPr lang="fr-FR"/>
              <a:pPr>
                <a:defRPr/>
              </a:pPr>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07B422C-FA03-404E-825F-E6FCBE956BCE}"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2384F968-1A1A-4C9C-BCF4-E08621AD5EC5}" type="datetimeFigureOut">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B7283315-9D82-4FE9-ABC3-28173F1EAE1F}" type="slidenum">
              <a:rPr lang="fr-FR"/>
              <a:pPr>
                <a:defRPr/>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DE7782D-82CB-4D84-98B0-974C6A32F3DD}" type="slidenum">
              <a:rPr lang="fr-FR"/>
              <a:pPr>
                <a:defRPr/>
              </a:pPr>
              <a:t>‹N°›</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2F79426A-4293-47F5-AAD7-9D061CC2E374}" type="slidenum">
              <a:rPr lang="fr-FR"/>
              <a:pPr>
                <a:defRPr/>
              </a:pPr>
              <a:t>‹N°›</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4B2A751A-2EB7-4575-9BF3-137131488CC9}" type="slidenum">
              <a:rPr lang="fr-FR"/>
              <a:pPr>
                <a:defRPr/>
              </a:pPr>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17DD0575-BE51-401A-B1F7-D093FF93AAC8}" type="slidenum">
              <a:rPr lang="fr-FR"/>
              <a:pPr>
                <a:defRPr/>
              </a:pPr>
              <a:t>‹N°›</a:t>
            </a:fld>
            <a:endParaRPr lang="fr-F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88F21A95-84BD-4351-898A-6B5C621DFA1E}" type="slidenum">
              <a:rPr lang="fr-FR"/>
              <a:pPr>
                <a:defRPr/>
              </a:pPr>
              <a:t>‹N°›</a:t>
            </a:fld>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E102D691-674A-466E-80CC-0A0980D35692}" type="slidenum">
              <a:rPr lang="fr-FR"/>
              <a:pPr>
                <a:defRPr/>
              </a:pPr>
              <a:t>‹N°›</a:t>
            </a:fld>
            <a:endParaRPr lang="fr-F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5F78A01F-0223-4A30-8592-7BBFEAF28BC4}" type="slidenum">
              <a:rPr lang="fr-FR"/>
              <a:pPr>
                <a:defRPr/>
              </a:pPr>
              <a:t>‹N°›</a:t>
            </a:fld>
            <a:endParaRPr lang="fr-F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69D6FCC3-29FC-40A5-9427-E8C9260F164C}" type="slidenum">
              <a:rPr lang="fr-FR"/>
              <a:pPr>
                <a:defRPr/>
              </a:pPr>
              <a:t>‹N°›</a:t>
            </a:fld>
            <a:endParaRPr lang="fr-F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444E9693-E5BE-44FC-B932-F25FC0EA2259}" type="slidenum">
              <a:rPr lang="fr-FR"/>
              <a:pPr>
                <a:defRPr/>
              </a:pPr>
              <a:t>‹N°›</a:t>
            </a:fld>
            <a:endParaRPr lang="fr-F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EB4F81E6-24F1-4D3C-A162-92FAEB0C009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0C9F0D97-71F7-4133-8192-14821EB12E14}" type="datetimeFigureOut">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55BA03BB-F4F4-4299-8C8C-83B9656303A4}" type="slidenum">
              <a:rPr lang="fr-FR"/>
              <a:pPr>
                <a:defRPr/>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79F0DEF3-5048-44A8-A70A-E9BF021283D4}" type="slidenum">
              <a:rPr lang="fr-FR"/>
              <a:pPr>
                <a:defRPr/>
              </a:pPr>
              <a:t>‹N°›</a:t>
            </a:fld>
            <a:endParaRPr lang="fr-F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A835CBC9-6DBE-492E-99F1-1428A8C7BEEE}" type="slidenum">
              <a:rPr lang="fr-FR"/>
              <a:pPr>
                <a:defRPr/>
              </a:pPr>
              <a:t>‹N°›</a:t>
            </a:fld>
            <a:endParaRPr lang="fr-F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6149A673-7B4B-48EE-BCD9-ADD159E4477E}" type="slidenum">
              <a:rPr lang="fr-FR"/>
              <a:pPr>
                <a:defRPr/>
              </a:pPr>
              <a:t>‹N°›</a:t>
            </a:fld>
            <a:endParaRPr lang="fr-F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5BA6BB86-0520-4DFC-B9CB-B1A6F321981A}" type="slidenum">
              <a:rPr lang="fr-FR"/>
              <a:pPr>
                <a:defRPr/>
              </a:pPr>
              <a:t>‹N°›</a:t>
            </a:fld>
            <a:endParaRPr lang="fr-F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latin typeface="+mn-lt"/>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2B7CEFFD-435B-4345-84D4-7883FF977D7D}" type="slidenum">
              <a:rPr lang="fr-FR"/>
              <a:pPr>
                <a:defRPr/>
              </a:pPr>
              <a:t>‹N°›</a:t>
            </a:fld>
            <a:endParaRPr lang="fr-F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F99BAECB-21D9-45F5-9668-DFCA4F6F8575}" type="slidenum">
              <a:rPr lang="fr-FR"/>
              <a:pPr>
                <a:defRPr/>
              </a:pPr>
              <a:t>‹N°›</a:t>
            </a:fld>
            <a:endParaRPr lang="fr-F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568FFA3-5730-428C-9F22-110F25DB0A62}" type="slidenum">
              <a:rPr lang="fr-FR"/>
              <a:pPr>
                <a:defRPr/>
              </a:pPr>
              <a:t>‹N°›</a:t>
            </a:fld>
            <a:endParaRPr lang="fr-F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B5E5738B-6178-4671-9436-C039E4A39A16}" type="slidenum">
              <a:rPr lang="fr-FR"/>
              <a:pPr>
                <a:defRPr/>
              </a:pPr>
              <a:t>‹N°›</a:t>
            </a:fld>
            <a:endParaRPr lang="fr-F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7B1E5C7E-CCCD-4EA4-9E2B-69E184FD2FA3}" type="slidenum">
              <a:rPr lang="fr-FR"/>
              <a:pPr>
                <a:defRPr/>
              </a:pPr>
              <a:t>‹N°›</a:t>
            </a:fld>
            <a:endParaRPr lang="fr-F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4D06BED7-8B99-4F71-B731-7B9D1595777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833C77C4-265C-49A7-926F-054F60424069}" type="datetimeFigureOut">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4F54C945-2A42-4598-A3A6-ECE320E44D6B}" type="slidenum">
              <a:rPr lang="fr-FR"/>
              <a:pPr>
                <a:defRPr/>
              </a:pP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8FAAB8A4-D67D-4C98-9BB3-D1D9B34E6434}" type="slidenum">
              <a:rPr lang="fr-FR"/>
              <a:pPr>
                <a:defRPr/>
              </a:pPr>
              <a:t>‹N°›</a:t>
            </a:fld>
            <a:endParaRPr lang="fr-F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D8BFC62E-643B-4825-9F0A-0ED474A911DF}" type="slidenum">
              <a:rPr lang="fr-FR"/>
              <a:pPr>
                <a:defRPr/>
              </a:pPr>
              <a:t>‹N°›</a:t>
            </a:fld>
            <a:endParaRPr lang="fr-F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E4FCFA3E-C5F8-4B4F-B60F-B1A465424273}" type="slidenum">
              <a:rPr lang="fr-FR"/>
              <a:pPr>
                <a:defRPr/>
              </a:pPr>
              <a:t>‹N°›</a:t>
            </a:fld>
            <a:endParaRPr lang="fr-F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4E19CE16-65B0-41D3-BF16-A357F582BCC8}" type="slidenum">
              <a:rPr lang="fr-FR"/>
              <a:pPr>
                <a:defRPr/>
              </a:pPr>
              <a:t>‹N°›</a:t>
            </a:fld>
            <a:endParaRPr lang="fr-F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5C098039-DEC1-4FC3-B178-3B17F7251651}" type="slidenum">
              <a:rPr lang="fr-FR"/>
              <a:pPr>
                <a:defRPr/>
              </a:pPr>
              <a:t>‹N°›</a:t>
            </a:fld>
            <a:endParaRPr lang="fr-F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E607EA81-D87D-478E-BB02-B357AE8655AF}" type="slidenum">
              <a:rPr lang="fr-FR"/>
              <a:pPr>
                <a:defRPr/>
              </a:pPr>
              <a:t>‹N°›</a:t>
            </a:fld>
            <a:endParaRPr lang="fr-F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D625B145-9975-4706-9ACC-2955A92704E6}" type="slidenum">
              <a:rPr lang="fr-FR"/>
              <a:pPr>
                <a:defRPr/>
              </a:pPr>
              <a:t>‹N°›</a:t>
            </a:fld>
            <a:endParaRPr lang="fr-F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A05F2D45-EFA6-41FA-9AB1-3F0281FAF75E}" type="slidenum">
              <a:rPr lang="fr-FR"/>
              <a:pPr>
                <a:defRPr/>
              </a:pPr>
              <a:t>‹N°›</a:t>
            </a:fld>
            <a:endParaRPr lang="fr-F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792E8630-0ECB-478A-82FF-B3A70F924485}" type="slidenum">
              <a:rPr lang="fr-FR"/>
              <a:pPr>
                <a:defRPr/>
              </a:pPr>
              <a:t>‹N°›</a:t>
            </a:fld>
            <a:endParaRPr lang="fr-F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5830F1BF-D36D-4CBE-AE96-76E131ECBDE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6FDB1B06-B054-4EDE-868C-60F8DD362DB4}" type="datetimeFigureOut">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B6338D5C-1B18-49B7-BE09-B19183C6A12E}" type="slidenum">
              <a:rPr lang="fr-FR"/>
              <a:pPr>
                <a:defRPr/>
              </a:pPr>
              <a:t>‹N°›</a:t>
            </a:fld>
            <a:endParaRPr lang="fr-F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117D2C42-0115-4A04-9DFB-AE88741064A9}" type="slidenum">
              <a:rPr lang="fr-FR"/>
              <a:pPr>
                <a:defRPr/>
              </a:pPr>
              <a:t>‹N°›</a:t>
            </a:fld>
            <a:endParaRPr lang="fr-F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8BD35C1-D19E-4A04-A3B5-2EBC40DE80B7}" type="slidenum">
              <a:rPr lang="fr-FR"/>
              <a:pPr>
                <a:defRPr/>
              </a:pPr>
              <a:t>‹N°›</a:t>
            </a:fld>
            <a:endParaRPr lang="fr-F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93FBB1FC-53DC-443E-84AF-A848F8ADCB09}" type="slidenum">
              <a:rPr lang="fr-FR"/>
              <a:pPr>
                <a:defRPr/>
              </a:pPr>
              <a:t>‹N°›</a:t>
            </a:fld>
            <a:endParaRPr lang="fr-F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87DB6A0F-7828-4D02-B99D-5FF54C3BA461}" type="slidenum">
              <a:rPr lang="fr-FR"/>
              <a:pPr>
                <a:defRPr/>
              </a:pPr>
              <a:t>‹N°›</a:t>
            </a:fld>
            <a:endParaRPr lang="fr-F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189501F5-A8C3-4469-A794-018844522870}" type="slidenum">
              <a:rPr lang="fr-FR"/>
              <a:pPr>
                <a:defRPr/>
              </a:pPr>
              <a:t>‹N°›</a:t>
            </a:fld>
            <a:endParaRPr lang="fr-F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78CEB8F0-EA2A-415D-B976-DD78B6E30AE3}" type="slidenum">
              <a:rPr lang="fr-FR"/>
              <a:pPr>
                <a:defRPr/>
              </a:pPr>
              <a:t>‹N°›</a:t>
            </a:fld>
            <a:endParaRPr lang="fr-F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EE4322B3-A326-4E01-9E15-6021F4A88206}" type="slidenum">
              <a:rPr lang="fr-FR"/>
              <a:pPr>
                <a:defRPr/>
              </a:pPr>
              <a:t>‹N°›</a:t>
            </a:fld>
            <a:endParaRPr lang="fr-F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6D5EDD2B-EF1C-4CA1-B8F2-F52C2F9A7A7C}" type="slidenum">
              <a:rPr lang="fr-FR"/>
              <a:pPr>
                <a:defRPr/>
              </a:pPr>
              <a:t>‹N°›</a:t>
            </a:fld>
            <a:endParaRPr lang="fr-F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47965D35-5425-4847-8064-95AEF7CAD6A2}" type="slidenum">
              <a:rPr lang="fr-FR"/>
              <a:pPr>
                <a:defRPr/>
              </a:pPr>
              <a:t>‹N°›</a:t>
            </a:fld>
            <a:endParaRPr lang="fr-F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C0F7EAC-6BEC-4C85-9531-EA93A84B95D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C99C1C35-A175-48DE-8ACB-314525228A46}" type="datetimeFigureOut">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BBC977A1-172B-45F6-A53F-A10F78C26307}" type="slidenum">
              <a:rPr lang="fr-FR"/>
              <a:pPr>
                <a:defRPr/>
              </a:pPr>
              <a:t>‹N°›</a:t>
            </a:fld>
            <a:endParaRPr lang="fr-F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78A0AF77-A98F-486F-A260-8BD030840F8C}" type="slidenum">
              <a:rPr lang="fr-FR"/>
              <a:pPr>
                <a:defRPr/>
              </a:pPr>
              <a:t>‹N°›</a:t>
            </a:fld>
            <a:endParaRPr lang="fr-F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6C363C26-0B7D-4242-972C-E511E6B3FC79}" type="slidenum">
              <a:rPr lang="fr-FR"/>
              <a:pPr>
                <a:defRPr/>
              </a:pPr>
              <a:t>‹N°›</a:t>
            </a:fld>
            <a:endParaRPr lang="fr-F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08FEC181-792F-4D2D-BB9C-1082906E3D1D}" type="slidenum">
              <a:rPr lang="fr-FR"/>
              <a:pPr>
                <a:defRPr/>
              </a:pPr>
              <a:t>‹N°›</a:t>
            </a:fld>
            <a:endParaRPr lang="fr-F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8C54FA8F-8118-49DA-AC05-6FBCAB93303C}" type="slidenum">
              <a:rPr lang="fr-FR"/>
              <a:pPr>
                <a:defRPr/>
              </a:pPr>
              <a:t>‹N°›</a:t>
            </a:fld>
            <a:endParaRPr lang="fr-F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7452A201-1B5D-4CC8-A049-9DECDDA8E532}" type="slidenum">
              <a:rPr lang="fr-FR"/>
              <a:pPr>
                <a:defRPr/>
              </a:pPr>
              <a:t>‹N°›</a:t>
            </a:fld>
            <a:endParaRPr lang="fr-F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E7F3951B-56C4-4E6B-976A-8FCFCE92AAF5}" type="slidenum">
              <a:rPr lang="fr-FR"/>
              <a:pPr>
                <a:defRPr/>
              </a:pPr>
              <a:t>‹N°›</a:t>
            </a:fld>
            <a:endParaRPr lang="fr-F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latin typeface="+mn-lt"/>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a:xfrm>
            <a:off x="104775" y="6513513"/>
            <a:ext cx="992188" cy="274637"/>
          </a:xfrm>
        </p:spPr>
        <p:txBody>
          <a:bodyPr/>
          <a:lstStyle>
            <a:lvl1pPr algn="r" rtl="1">
              <a:defRPr smtClean="0"/>
            </a:lvl1pPr>
          </a:lstStyle>
          <a:p>
            <a:pPr>
              <a:defRPr/>
            </a:pPr>
            <a:fld id="{27504CF2-BCB2-47C7-A2C4-5978C6DFD11C}" type="datetime1">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F7E38E6-2EC6-4BF5-B47C-B237A338312F}" type="slidenum">
              <a:rPr lang="fr-FR"/>
              <a:pPr>
                <a:defRPr/>
              </a:pPr>
              <a:t>‹N°›</a:t>
            </a:fld>
            <a:endParaRPr lang="fr-F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F94C50FD-AD5F-4D24-B9FE-44223E137157}" type="slidenum">
              <a:rPr lang="fr-FR"/>
              <a:pPr>
                <a:defRPr/>
              </a:pPr>
              <a:t>‹N°›</a:t>
            </a:fld>
            <a:endParaRPr lang="fr-F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EAC34C76-7C04-4FBA-A5F0-99D6DE2B1AAA}" type="slidenum">
              <a:rPr lang="fr-FR"/>
              <a:pPr>
                <a:defRPr/>
              </a:pPr>
              <a:t>‹N°›</a:t>
            </a:fld>
            <a:endParaRPr lang="fr-F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D1498754-67A7-4D7F-AC35-BB41A5DAA997}"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A0365A58-BFB3-4F22-B3D7-C89E5C86CF2E}" type="datetimeFigureOut">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F10710E8-2D9D-4C32-90AD-60619A062AFF}" type="slidenum">
              <a:rPr lang="fr-FR"/>
              <a:pPr>
                <a:defRPr/>
              </a:pPr>
              <a:t>‹N°›</a:t>
            </a:fld>
            <a:endParaRPr lang="fr-F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648D25C6-8DA4-4E46-A581-2E9657EF1A21}" type="slidenum">
              <a:rPr lang="fr-FR"/>
              <a:pPr>
                <a:defRPr/>
              </a:pPr>
              <a:t>‹N°›</a:t>
            </a:fld>
            <a:endParaRPr lang="fr-F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F8DDA050-4802-4AF8-B0FA-8C09836B2BC9}" type="slidenum">
              <a:rPr lang="fr-FR"/>
              <a:pPr>
                <a:defRPr/>
              </a:pPr>
              <a:t>‹N°›</a:t>
            </a:fld>
            <a:endParaRPr lang="fr-F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47A7C38D-9817-4985-8EDE-33FC139F2A30}" type="slidenum">
              <a:rPr lang="fr-FR"/>
              <a:pPr>
                <a:defRPr/>
              </a:pPr>
              <a:t>‹N°›</a:t>
            </a:fld>
            <a:endParaRPr lang="fr-F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4CC18E36-0D0B-43B5-BA0B-1B5F8A5D1DDC}" type="slidenum">
              <a:rPr lang="fr-FR"/>
              <a:pPr>
                <a:defRPr/>
              </a:pPr>
              <a:t>‹N°›</a:t>
            </a:fld>
            <a:endParaRPr lang="fr-F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F199B1A5-5A05-43FB-B11C-9699FBED8864}" type="slidenum">
              <a:rPr lang="fr-FR"/>
              <a:pPr>
                <a:defRPr/>
              </a:pPr>
              <a:t>‹N°›</a:t>
            </a:fld>
            <a:endParaRPr lang="fr-F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E136C5AB-06A4-4D3E-B40D-2D8C8891D612}" type="slidenum">
              <a:rPr lang="fr-FR"/>
              <a:pPr>
                <a:defRPr/>
              </a:pPr>
              <a:t>‹N°›</a:t>
            </a:fld>
            <a:endParaRPr lang="fr-F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51F60A26-40AD-4C0D-9E39-6EEC7DB2E27D}"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AC8C3884-0E18-468E-A689-5912FB67820F}" type="slidenum">
              <a:rPr lang="fr-FR"/>
              <a:pPr>
                <a:defRPr/>
              </a:pPr>
              <a:t>‹N°›</a:t>
            </a:fld>
            <a:endParaRPr lang="fr-F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01/10/2012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8EAB4026-1F9D-4E7F-AAE7-519C1F8A56E4}" type="slidenum">
              <a:rPr lang="fr-FR"/>
              <a:pPr>
                <a:defRPr/>
              </a:pPr>
              <a:t>‹N°›</a:t>
            </a:fld>
            <a:endParaRPr lang="fr-F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E8CE2CE-C0D0-40C3-9DB1-FFC26493530E}" type="slidenum">
              <a:rPr lang="fr-FR"/>
              <a:pPr>
                <a:defRPr/>
              </a:pPr>
              <a:t>‹N°›</a:t>
            </a:fld>
            <a:endParaRPr lang="fr-F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F29C5FC0-6B1A-4F19-96DC-D4EE786C52B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859FE6D0-3A87-44F1-87F3-5466D24803E2}" type="datetimeFigureOut">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E07340EE-4D9A-4E83-9DF0-73D47F46E811}" type="slidenum">
              <a:rPr lang="fr-FR"/>
              <a:pPr>
                <a:defRPr/>
              </a:pPr>
              <a:t>‹N°›</a:t>
            </a:fld>
            <a:endParaRPr lang="fr-F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384A7ABF-7A9D-414A-A5AF-519B306F580F}" type="slidenum">
              <a:rPr lang="fr-FR"/>
              <a:pPr>
                <a:defRPr/>
              </a:pPr>
              <a:t>‹N°›</a:t>
            </a:fld>
            <a:endParaRPr lang="fr-F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4D98DD23-3758-492F-BBA0-0E9BB342006C}" type="slidenum">
              <a:rPr lang="fr-FR"/>
              <a:pPr>
                <a:defRPr/>
              </a:pPr>
              <a:t>‹N°›</a:t>
            </a:fld>
            <a:endParaRPr lang="fr-F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61F55E67-5CB4-488E-B4FA-9EB9E41C6150}" type="slidenum">
              <a:rPr lang="fr-FR"/>
              <a:pPr>
                <a:defRPr/>
              </a:pPr>
              <a:t>‹N°›</a:t>
            </a:fld>
            <a:endParaRPr lang="fr-F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C4FE8E52-FB31-4393-99A0-F76DBAB87DAD}" type="slidenum">
              <a:rPr lang="fr-FR"/>
              <a:pPr>
                <a:defRPr/>
              </a:pPr>
              <a:t>‹N°›</a:t>
            </a:fld>
            <a:endParaRPr lang="fr-F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C7E79DC1-92A2-4019-AC5E-5D3A02C4C9B5}" type="slidenum">
              <a:rPr lang="fr-FR"/>
              <a:pPr>
                <a:defRPr/>
              </a:pPr>
              <a:t>‹N°›</a:t>
            </a:fld>
            <a:endParaRPr lang="fr-F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C69AD685-0A9F-408D-ABE5-B8DC1583CC56}" type="slidenum">
              <a:rPr lang="fr-FR"/>
              <a:pPr>
                <a:defRPr/>
              </a:pPr>
              <a:t>‹N°›</a:t>
            </a:fld>
            <a:endParaRPr lang="fr-F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C8391018-95B7-41C1-8039-ED4041284CA4}" type="slidenum">
              <a:rPr lang="fr-FR"/>
              <a:pPr>
                <a:defRPr/>
              </a:pPr>
              <a:t>‹N°›</a:t>
            </a:fld>
            <a:endParaRPr lang="fr-F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FAA93496-D939-4F60-8089-E3FA939B3D5D}" type="slidenum">
              <a:rPr lang="fr-FR"/>
              <a:pPr>
                <a:defRPr/>
              </a:pPr>
              <a:t>‹N°›</a:t>
            </a:fld>
            <a:endParaRPr lang="fr-F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A1266D5E-7FD0-486C-AC04-F0EE6F19C7F5}" type="slidenum">
              <a:rPr lang="fr-FR"/>
              <a:pPr>
                <a:defRPr/>
              </a:pPr>
              <a:t>‹N°›</a:t>
            </a:fld>
            <a:endParaRPr lang="fr-F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D878B09D-0240-48FB-A587-8B3E1B5E41BF}" type="datetime1">
              <a:rPr lang="fr-FR"/>
              <a:pPr>
                <a:defRPr/>
              </a:pPr>
              <a:t>01/10/2012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273A89A1-96AA-4191-8F4B-2C9D590F637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png"/><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image" Target="../media/image1.png"/><Relationship Id="rId3" Type="http://schemas.openxmlformats.org/officeDocument/2006/relationships/slideLayout" Target="../slideLayouts/slideLayout30.xml"/><Relationship Id="rId21" Type="http://schemas.openxmlformats.org/officeDocument/2006/relationships/image" Target="../media/image4.png"/><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image" Target="../media/image3.png"/><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19" Type="http://schemas.openxmlformats.org/officeDocument/2006/relationships/image" Target="../media/image2.png"/><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image" Target="../media/image1.png"/><Relationship Id="rId3" Type="http://schemas.openxmlformats.org/officeDocument/2006/relationships/slideLayout" Target="../slideLayouts/slideLayout46.xml"/><Relationship Id="rId21" Type="http://schemas.openxmlformats.org/officeDocument/2006/relationships/image" Target="../media/image4.png"/><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theme" Target="../theme/theme4.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image" Target="../media/image3.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19" Type="http://schemas.openxmlformats.org/officeDocument/2006/relationships/image" Target="../media/image2.png"/><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18" Type="http://schemas.openxmlformats.org/officeDocument/2006/relationships/image" Target="../media/image1.png"/><Relationship Id="rId3" Type="http://schemas.openxmlformats.org/officeDocument/2006/relationships/slideLayout" Target="../slideLayouts/slideLayout62.xml"/><Relationship Id="rId21" Type="http://schemas.openxmlformats.org/officeDocument/2006/relationships/image" Target="../media/image4.png"/><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theme" Target="../theme/theme5.xml"/><Relationship Id="rId2" Type="http://schemas.openxmlformats.org/officeDocument/2006/relationships/slideLayout" Target="../slideLayouts/slideLayout61.xml"/><Relationship Id="rId16" Type="http://schemas.openxmlformats.org/officeDocument/2006/relationships/slideLayout" Target="../slideLayouts/slideLayout75.xml"/><Relationship Id="rId20" Type="http://schemas.openxmlformats.org/officeDocument/2006/relationships/image" Target="../media/image3.png"/><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19" Type="http://schemas.openxmlformats.org/officeDocument/2006/relationships/image" Target="../media/image2.png"/><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image" Target="../media/image1.png"/><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6.xml"/><Relationship Id="rId2" Type="http://schemas.openxmlformats.org/officeDocument/2006/relationships/slideLayout" Target="../slideLayouts/slideLayout77.xml"/><Relationship Id="rId16" Type="http://schemas.openxmlformats.org/officeDocument/2006/relationships/image" Target="../media/image4.png"/><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5" Type="http://schemas.openxmlformats.org/officeDocument/2006/relationships/image" Target="../media/image3.png"/><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 Id="rId1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18" Type="http://schemas.openxmlformats.org/officeDocument/2006/relationships/image" Target="../media/image1.png"/><Relationship Id="rId3" Type="http://schemas.openxmlformats.org/officeDocument/2006/relationships/slideLayout" Target="../slideLayouts/slideLayout89.xml"/><Relationship Id="rId21" Type="http://schemas.openxmlformats.org/officeDocument/2006/relationships/image" Target="../media/image4.png"/><Relationship Id="rId7" Type="http://schemas.openxmlformats.org/officeDocument/2006/relationships/slideLayout" Target="../slideLayouts/slideLayout93.xml"/><Relationship Id="rId12" Type="http://schemas.openxmlformats.org/officeDocument/2006/relationships/slideLayout" Target="../slideLayouts/slideLayout98.xml"/><Relationship Id="rId17" Type="http://schemas.openxmlformats.org/officeDocument/2006/relationships/theme" Target="../theme/theme7.xml"/><Relationship Id="rId2" Type="http://schemas.openxmlformats.org/officeDocument/2006/relationships/slideLayout" Target="../slideLayouts/slideLayout88.xml"/><Relationship Id="rId16" Type="http://schemas.openxmlformats.org/officeDocument/2006/relationships/slideLayout" Target="../slideLayouts/slideLayout102.xml"/><Relationship Id="rId20" Type="http://schemas.openxmlformats.org/officeDocument/2006/relationships/image" Target="../media/image3.png"/><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5" Type="http://schemas.openxmlformats.org/officeDocument/2006/relationships/slideLayout" Target="../slideLayouts/slideLayout101.xml"/><Relationship Id="rId10" Type="http://schemas.openxmlformats.org/officeDocument/2006/relationships/slideLayout" Target="../slideLayouts/slideLayout96.xml"/><Relationship Id="rId19" Type="http://schemas.openxmlformats.org/officeDocument/2006/relationships/image" Target="../media/image2.png"/><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slideLayout" Target="../slideLayouts/slideLayout115.xml"/><Relationship Id="rId18" Type="http://schemas.openxmlformats.org/officeDocument/2006/relationships/image" Target="../media/image1.png"/><Relationship Id="rId3" Type="http://schemas.openxmlformats.org/officeDocument/2006/relationships/slideLayout" Target="../slideLayouts/slideLayout105.xml"/><Relationship Id="rId21" Type="http://schemas.openxmlformats.org/officeDocument/2006/relationships/image" Target="../media/image4.png"/><Relationship Id="rId7" Type="http://schemas.openxmlformats.org/officeDocument/2006/relationships/slideLayout" Target="../slideLayouts/slideLayout109.xml"/><Relationship Id="rId12" Type="http://schemas.openxmlformats.org/officeDocument/2006/relationships/slideLayout" Target="../slideLayouts/slideLayout114.xml"/><Relationship Id="rId17" Type="http://schemas.openxmlformats.org/officeDocument/2006/relationships/theme" Target="../theme/theme8.xml"/><Relationship Id="rId2" Type="http://schemas.openxmlformats.org/officeDocument/2006/relationships/slideLayout" Target="../slideLayouts/slideLayout104.xml"/><Relationship Id="rId16" Type="http://schemas.openxmlformats.org/officeDocument/2006/relationships/slideLayout" Target="../slideLayouts/slideLayout118.xml"/><Relationship Id="rId20" Type="http://schemas.openxmlformats.org/officeDocument/2006/relationships/image" Target="../media/image3.png"/><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5" Type="http://schemas.openxmlformats.org/officeDocument/2006/relationships/slideLayout" Target="../slideLayouts/slideLayout117.xml"/><Relationship Id="rId10" Type="http://schemas.openxmlformats.org/officeDocument/2006/relationships/slideLayout" Target="../slideLayouts/slideLayout112.xml"/><Relationship Id="rId19" Type="http://schemas.openxmlformats.org/officeDocument/2006/relationships/image" Target="../media/image2.png"/><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slideLayout" Target="../slideLayouts/slideLayout11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6.xml"/><Relationship Id="rId13" Type="http://schemas.openxmlformats.org/officeDocument/2006/relationships/slideLayout" Target="../slideLayouts/slideLayout131.xml"/><Relationship Id="rId18" Type="http://schemas.openxmlformats.org/officeDocument/2006/relationships/image" Target="../media/image1.png"/><Relationship Id="rId3" Type="http://schemas.openxmlformats.org/officeDocument/2006/relationships/slideLayout" Target="../slideLayouts/slideLayout121.xml"/><Relationship Id="rId21" Type="http://schemas.openxmlformats.org/officeDocument/2006/relationships/image" Target="../media/image4.png"/><Relationship Id="rId7" Type="http://schemas.openxmlformats.org/officeDocument/2006/relationships/slideLayout" Target="../slideLayouts/slideLayout125.xml"/><Relationship Id="rId12" Type="http://schemas.openxmlformats.org/officeDocument/2006/relationships/slideLayout" Target="../slideLayouts/slideLayout130.xml"/><Relationship Id="rId17" Type="http://schemas.openxmlformats.org/officeDocument/2006/relationships/theme" Target="../theme/theme9.xml"/><Relationship Id="rId2" Type="http://schemas.openxmlformats.org/officeDocument/2006/relationships/slideLayout" Target="../slideLayouts/slideLayout120.xml"/><Relationship Id="rId16" Type="http://schemas.openxmlformats.org/officeDocument/2006/relationships/slideLayout" Target="../slideLayouts/slideLayout134.xml"/><Relationship Id="rId20" Type="http://schemas.openxmlformats.org/officeDocument/2006/relationships/image" Target="../media/image3.png"/><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5" Type="http://schemas.openxmlformats.org/officeDocument/2006/relationships/slideLayout" Target="../slideLayouts/slideLayout133.xml"/><Relationship Id="rId10" Type="http://schemas.openxmlformats.org/officeDocument/2006/relationships/slideLayout" Target="../slideLayouts/slideLayout128.xml"/><Relationship Id="rId19" Type="http://schemas.openxmlformats.org/officeDocument/2006/relationships/image" Target="../media/image2.png"/><Relationship Id="rId4" Type="http://schemas.openxmlformats.org/officeDocument/2006/relationships/slideLayout" Target="../slideLayouts/slideLayout122.xml"/><Relationship Id="rId9" Type="http://schemas.openxmlformats.org/officeDocument/2006/relationships/slideLayout" Target="../slideLayouts/slideLayout127.xml"/><Relationship Id="rId14" Type="http://schemas.openxmlformats.org/officeDocument/2006/relationships/slideLayout" Target="../slideLayouts/slideLayout1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3"/>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latin typeface="Century Gothic" pitchFamily="34" charset="0"/>
                  <a:cs typeface="+mn-cs"/>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9921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smtClean="0">
                <a:latin typeface="+mn-lt"/>
                <a:cs typeface="+mn-cs"/>
              </a:defRPr>
            </a:lvl1pPr>
          </a:lstStyle>
          <a:p>
            <a:pPr>
              <a:defRPr/>
            </a:pPr>
            <a:fld id="{B3BD2054-4E58-4AAF-824A-3C324D5C92BD}" type="datetimeFigureOut">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smtClean="0">
                <a:latin typeface="+mn-lt"/>
                <a:cs typeface="+mn-cs"/>
              </a:defRPr>
            </a:lvl1pPr>
          </a:lstStyle>
          <a:p>
            <a:pPr>
              <a:defRPr/>
            </a:pPr>
            <a:fld id="{D5F957B5-82D6-4B9D-8508-9968DE051FA8}"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1" r:id="rId1"/>
    <p:sldLayoutId id="2147483805" r:id="rId2"/>
    <p:sldLayoutId id="2147483804" r:id="rId3"/>
    <p:sldLayoutId id="2147483803" r:id="rId4"/>
    <p:sldLayoutId id="2147483802" r:id="rId5"/>
    <p:sldLayoutId id="2147483801" r:id="rId6"/>
    <p:sldLayoutId id="2147483800" r:id="rId7"/>
    <p:sldLayoutId id="2147483799" r:id="rId8"/>
    <p:sldLayoutId id="2147483798" r:id="rId9"/>
    <p:sldLayoutId id="2147483797" r:id="rId10"/>
    <p:sldLayoutId id="2147483796" r:id="rId11"/>
  </p:sldLayoutIdLst>
  <p:txStyles>
    <p:titleStyle>
      <a:lvl1pPr algn="ctr" rtl="0" fontAlgn="base">
        <a:spcBef>
          <a:spcPct val="0"/>
        </a:spcBef>
        <a:spcAft>
          <a:spcPct val="0"/>
        </a:spcAft>
        <a:defRPr sz="4000" b="1">
          <a:solidFill>
            <a:srgbClr val="7B003B"/>
          </a:solidFill>
          <a:latin typeface="+mj-lt"/>
          <a:ea typeface="+mj-ea"/>
          <a:cs typeface="+mj-cs"/>
        </a:defRPr>
      </a:lvl1pPr>
      <a:lvl2pPr algn="ctr" rtl="0" fontAlgn="base">
        <a:spcBef>
          <a:spcPct val="0"/>
        </a:spcBef>
        <a:spcAft>
          <a:spcPct val="0"/>
        </a:spcAft>
        <a:defRPr sz="4000" b="1">
          <a:solidFill>
            <a:srgbClr val="7B003B"/>
          </a:solidFill>
          <a:latin typeface="Edwardian Script ITC" pitchFamily="66" charset="0"/>
        </a:defRPr>
      </a:lvl2pPr>
      <a:lvl3pPr algn="ctr" rtl="0" fontAlgn="base">
        <a:spcBef>
          <a:spcPct val="0"/>
        </a:spcBef>
        <a:spcAft>
          <a:spcPct val="0"/>
        </a:spcAft>
        <a:defRPr sz="4000" b="1">
          <a:solidFill>
            <a:srgbClr val="7B003B"/>
          </a:solidFill>
          <a:latin typeface="Edwardian Script ITC" pitchFamily="66" charset="0"/>
        </a:defRPr>
      </a:lvl3pPr>
      <a:lvl4pPr algn="ctr" rtl="0" fontAlgn="base">
        <a:spcBef>
          <a:spcPct val="0"/>
        </a:spcBef>
        <a:spcAft>
          <a:spcPct val="0"/>
        </a:spcAft>
        <a:defRPr sz="4000" b="1">
          <a:solidFill>
            <a:srgbClr val="7B003B"/>
          </a:solidFill>
          <a:latin typeface="Edwardian Script ITC" pitchFamily="66" charset="0"/>
        </a:defRPr>
      </a:lvl4pPr>
      <a:lvl5pPr algn="ctr" rtl="0" fontAlgn="base">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fontAlgn="base">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fontAlgn="base">
        <a:spcBef>
          <a:spcPct val="20000"/>
        </a:spcBef>
        <a:spcAft>
          <a:spcPct val="0"/>
        </a:spcAft>
        <a:buClr>
          <a:srgbClr val="F18E00"/>
        </a:buClr>
        <a:buSzPct val="120000"/>
        <a:buFont typeface="Arial" charset="0"/>
        <a:buBlip>
          <a:blip r:embed="rId15"/>
        </a:buBlip>
        <a:defRPr sz="2000">
          <a:solidFill>
            <a:schemeClr val="bg2"/>
          </a:solidFill>
          <a:latin typeface="+mn-lt"/>
        </a:defRPr>
      </a:lvl2pPr>
      <a:lvl3pPr marL="1143000" indent="-228600" algn="l" rtl="0" fontAlgn="base">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0"/>
            <a:ext cx="9144000" cy="6858000"/>
            <a:chOff x="0" y="0"/>
            <a:chExt cx="5760" cy="4320"/>
          </a:xfrm>
        </p:grpSpPr>
        <p:pic>
          <p:nvPicPr>
            <p:cNvPr id="13319"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dirty="0">
                  <a:latin typeface="Century Gothic" pitchFamily="34" charset="0"/>
                  <a:cs typeface="+mn-cs"/>
                </a:rPr>
                <a:t>www.hcp.ma</a:t>
              </a:r>
            </a:p>
          </p:txBody>
        </p:sp>
      </p:grpSp>
      <p:sp>
        <p:nvSpPr>
          <p:cNvPr id="13315"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3316"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latin typeface="+mn-lt"/>
                <a:cs typeface="Arial" charset="0"/>
              </a:defRPr>
            </a:lvl1pPr>
          </a:lstStyle>
          <a:p>
            <a:pPr>
              <a:defRPr/>
            </a:pPr>
            <a:fld id="{D878B09D-0240-48FB-A587-8B3E1B5E41BF}" type="datetime1">
              <a:rPr lang="fr-FR"/>
              <a:pPr>
                <a:defRPr/>
              </a:pPr>
              <a:t>01/10/2012</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latin typeface="+mn-lt"/>
                <a:cs typeface="Arial" charset="0"/>
              </a:defRPr>
            </a:lvl1pPr>
          </a:lstStyle>
          <a:p>
            <a:pPr>
              <a:defRPr/>
            </a:pPr>
            <a:fld id="{AE9CDDE5-2391-4262-8EC8-41E9B3774F09}"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922" r:id="rId1"/>
    <p:sldLayoutId id="2147483820" r:id="rId2"/>
    <p:sldLayoutId id="2147483819" r:id="rId3"/>
    <p:sldLayoutId id="2147483818" r:id="rId4"/>
    <p:sldLayoutId id="2147483817" r:id="rId5"/>
    <p:sldLayoutId id="2147483816" r:id="rId6"/>
    <p:sldLayoutId id="2147483815" r:id="rId7"/>
    <p:sldLayoutId id="2147483814" r:id="rId8"/>
    <p:sldLayoutId id="2147483813" r:id="rId9"/>
    <p:sldLayoutId id="2147483812" r:id="rId10"/>
    <p:sldLayoutId id="2147483811" r:id="rId11"/>
    <p:sldLayoutId id="2147483810" r:id="rId12"/>
    <p:sldLayoutId id="2147483809" r:id="rId13"/>
    <p:sldLayoutId id="2147483808" r:id="rId14"/>
    <p:sldLayoutId id="2147483807" r:id="rId15"/>
    <p:sldLayoutId id="2147483806" r:id="rId16"/>
  </p:sldLayoutIdLst>
  <p:hf hdr="0" ftr="0" dt="0"/>
  <p:txStyles>
    <p:titleStyle>
      <a:lvl1pPr algn="ctr" rtl="0" fontAlgn="base">
        <a:spcBef>
          <a:spcPct val="0"/>
        </a:spcBef>
        <a:spcAft>
          <a:spcPct val="0"/>
        </a:spcAft>
        <a:defRPr sz="4000" b="1">
          <a:solidFill>
            <a:srgbClr val="7B003B"/>
          </a:solidFill>
          <a:latin typeface="+mj-lt"/>
          <a:ea typeface="+mj-ea"/>
          <a:cs typeface="+mj-cs"/>
        </a:defRPr>
      </a:lvl1pPr>
      <a:lvl2pPr algn="ctr" rtl="0" fontAlgn="base">
        <a:spcBef>
          <a:spcPct val="0"/>
        </a:spcBef>
        <a:spcAft>
          <a:spcPct val="0"/>
        </a:spcAft>
        <a:defRPr sz="4000" b="1">
          <a:solidFill>
            <a:srgbClr val="7B003B"/>
          </a:solidFill>
          <a:latin typeface="Edwardian Script ITC" pitchFamily="66" charset="0"/>
        </a:defRPr>
      </a:lvl2pPr>
      <a:lvl3pPr algn="ctr" rtl="0" fontAlgn="base">
        <a:spcBef>
          <a:spcPct val="0"/>
        </a:spcBef>
        <a:spcAft>
          <a:spcPct val="0"/>
        </a:spcAft>
        <a:defRPr sz="4000" b="1">
          <a:solidFill>
            <a:srgbClr val="7B003B"/>
          </a:solidFill>
          <a:latin typeface="Edwardian Script ITC" pitchFamily="66" charset="0"/>
        </a:defRPr>
      </a:lvl3pPr>
      <a:lvl4pPr algn="ctr" rtl="0" fontAlgn="base">
        <a:spcBef>
          <a:spcPct val="0"/>
        </a:spcBef>
        <a:spcAft>
          <a:spcPct val="0"/>
        </a:spcAft>
        <a:defRPr sz="4000" b="1">
          <a:solidFill>
            <a:srgbClr val="7B003B"/>
          </a:solidFill>
          <a:latin typeface="Edwardian Script ITC" pitchFamily="66" charset="0"/>
        </a:defRPr>
      </a:lvl4pPr>
      <a:lvl5pPr algn="ctr" rtl="0" fontAlgn="base">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fontAlgn="base">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fontAlgn="base">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fontAlgn="base">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0722" name="Group 2"/>
          <p:cNvGrpSpPr>
            <a:grpSpLocks/>
          </p:cNvGrpSpPr>
          <p:nvPr/>
        </p:nvGrpSpPr>
        <p:grpSpPr bwMode="auto">
          <a:xfrm>
            <a:off x="0" y="0"/>
            <a:ext cx="9144000" cy="6858000"/>
            <a:chOff x="0" y="0"/>
            <a:chExt cx="5760" cy="4320"/>
          </a:xfrm>
        </p:grpSpPr>
        <p:pic>
          <p:nvPicPr>
            <p:cNvPr id="30727"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30723"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24"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solidFill>
                  <a:prstClr val="black"/>
                </a:solidFill>
                <a:latin typeface="+mn-lt"/>
                <a:cs typeface="Arial" charset="0"/>
              </a:defRPr>
            </a:lvl1pPr>
          </a:lstStyle>
          <a:p>
            <a:pPr>
              <a:defRPr/>
            </a:pPr>
            <a:fld id="{D878B09D-0240-48FB-A587-8B3E1B5E41BF}" type="datetime1">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solidFill>
                  <a:prstClr val="black"/>
                </a:solidFill>
                <a:latin typeface="+mn-lt"/>
                <a:cs typeface="Arial" charset="0"/>
              </a:defRPr>
            </a:lvl1pPr>
          </a:lstStyle>
          <a:p>
            <a:pPr>
              <a:defRPr/>
            </a:pPr>
            <a:fld id="{0E87E66A-B8A0-412D-BD1F-CD3949419AB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3" r:id="rId1"/>
    <p:sldLayoutId id="2147483835" r:id="rId2"/>
    <p:sldLayoutId id="2147483834" r:id="rId3"/>
    <p:sldLayoutId id="2147483833" r:id="rId4"/>
    <p:sldLayoutId id="2147483832" r:id="rId5"/>
    <p:sldLayoutId id="2147483831" r:id="rId6"/>
    <p:sldLayoutId id="2147483830" r:id="rId7"/>
    <p:sldLayoutId id="2147483829" r:id="rId8"/>
    <p:sldLayoutId id="2147483828" r:id="rId9"/>
    <p:sldLayoutId id="2147483827" r:id="rId10"/>
    <p:sldLayoutId id="2147483826" r:id="rId11"/>
    <p:sldLayoutId id="2147483825" r:id="rId12"/>
    <p:sldLayoutId id="2147483824" r:id="rId13"/>
    <p:sldLayoutId id="2147483823" r:id="rId14"/>
    <p:sldLayoutId id="2147483822" r:id="rId15"/>
    <p:sldLayoutId id="2147483821" r:id="rId16"/>
  </p:sldLayoutIdLst>
  <p:hf hdr="0" ftr="0" dt="0"/>
  <p:txStyles>
    <p:titleStyle>
      <a:lvl1pPr algn="ctr" rtl="0" fontAlgn="base">
        <a:spcBef>
          <a:spcPct val="0"/>
        </a:spcBef>
        <a:spcAft>
          <a:spcPct val="0"/>
        </a:spcAft>
        <a:defRPr sz="4000" b="1">
          <a:solidFill>
            <a:srgbClr val="7B003B"/>
          </a:solidFill>
          <a:latin typeface="+mj-lt"/>
          <a:ea typeface="+mj-ea"/>
          <a:cs typeface="+mj-cs"/>
        </a:defRPr>
      </a:lvl1pPr>
      <a:lvl2pPr algn="ctr" rtl="0" fontAlgn="base">
        <a:spcBef>
          <a:spcPct val="0"/>
        </a:spcBef>
        <a:spcAft>
          <a:spcPct val="0"/>
        </a:spcAft>
        <a:defRPr sz="4000" b="1">
          <a:solidFill>
            <a:srgbClr val="7B003B"/>
          </a:solidFill>
          <a:latin typeface="Edwardian Script ITC" pitchFamily="66" charset="0"/>
        </a:defRPr>
      </a:lvl2pPr>
      <a:lvl3pPr algn="ctr" rtl="0" fontAlgn="base">
        <a:spcBef>
          <a:spcPct val="0"/>
        </a:spcBef>
        <a:spcAft>
          <a:spcPct val="0"/>
        </a:spcAft>
        <a:defRPr sz="4000" b="1">
          <a:solidFill>
            <a:srgbClr val="7B003B"/>
          </a:solidFill>
          <a:latin typeface="Edwardian Script ITC" pitchFamily="66" charset="0"/>
        </a:defRPr>
      </a:lvl3pPr>
      <a:lvl4pPr algn="ctr" rtl="0" fontAlgn="base">
        <a:spcBef>
          <a:spcPct val="0"/>
        </a:spcBef>
        <a:spcAft>
          <a:spcPct val="0"/>
        </a:spcAft>
        <a:defRPr sz="4000" b="1">
          <a:solidFill>
            <a:srgbClr val="7B003B"/>
          </a:solidFill>
          <a:latin typeface="Edwardian Script ITC" pitchFamily="66" charset="0"/>
        </a:defRPr>
      </a:lvl4pPr>
      <a:lvl5pPr algn="ctr" rtl="0" fontAlgn="base">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fontAlgn="base">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fontAlgn="base">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fontAlgn="base">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8130" name="Group 2"/>
          <p:cNvGrpSpPr>
            <a:grpSpLocks/>
          </p:cNvGrpSpPr>
          <p:nvPr/>
        </p:nvGrpSpPr>
        <p:grpSpPr bwMode="auto">
          <a:xfrm>
            <a:off x="0" y="0"/>
            <a:ext cx="9144000" cy="6858000"/>
            <a:chOff x="0" y="0"/>
            <a:chExt cx="5760" cy="4320"/>
          </a:xfrm>
        </p:grpSpPr>
        <p:pic>
          <p:nvPicPr>
            <p:cNvPr id="48135"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latin typeface="Century Gothic" pitchFamily="34" charset="0"/>
                  <a:cs typeface="+mn-cs"/>
                </a:rPr>
                <a:t>www.hcp.ma</a:t>
              </a:r>
            </a:p>
          </p:txBody>
        </p:sp>
      </p:grpSp>
      <p:sp>
        <p:nvSpPr>
          <p:cNvPr id="48131"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48132"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latin typeface="+mn-lt"/>
                <a:cs typeface="Arial" charset="0"/>
              </a:defRPr>
            </a:lvl1pPr>
          </a:lstStyle>
          <a:p>
            <a:pPr>
              <a:defRPr/>
            </a:pPr>
            <a:fld id="{D878B09D-0240-48FB-A587-8B3E1B5E41BF}" type="datetime1">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latin typeface="+mn-lt"/>
                <a:cs typeface="Arial" charset="0"/>
              </a:defRPr>
            </a:lvl1pPr>
          </a:lstStyle>
          <a:p>
            <a:pPr>
              <a:defRPr/>
            </a:pPr>
            <a:fld id="{55190F15-8152-4CD3-A39B-EFCA4027615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4" r:id="rId1"/>
    <p:sldLayoutId id="2147483850" r:id="rId2"/>
    <p:sldLayoutId id="2147483849" r:id="rId3"/>
    <p:sldLayoutId id="2147483848" r:id="rId4"/>
    <p:sldLayoutId id="2147483847" r:id="rId5"/>
    <p:sldLayoutId id="2147483846" r:id="rId6"/>
    <p:sldLayoutId id="2147483845" r:id="rId7"/>
    <p:sldLayoutId id="2147483844" r:id="rId8"/>
    <p:sldLayoutId id="2147483843" r:id="rId9"/>
    <p:sldLayoutId id="2147483842" r:id="rId10"/>
    <p:sldLayoutId id="2147483841" r:id="rId11"/>
    <p:sldLayoutId id="2147483840" r:id="rId12"/>
    <p:sldLayoutId id="2147483839" r:id="rId13"/>
    <p:sldLayoutId id="2147483838" r:id="rId14"/>
    <p:sldLayoutId id="2147483837" r:id="rId15"/>
    <p:sldLayoutId id="2147483836" r:id="rId16"/>
  </p:sldLayoutIdLst>
  <p:hf hdr="0" ftr="0" dt="0"/>
  <p:txStyles>
    <p:titleStyle>
      <a:lvl1pPr algn="ctr" rtl="0" fontAlgn="base">
        <a:spcBef>
          <a:spcPct val="0"/>
        </a:spcBef>
        <a:spcAft>
          <a:spcPct val="0"/>
        </a:spcAft>
        <a:defRPr sz="4000" b="1">
          <a:solidFill>
            <a:srgbClr val="7B003B"/>
          </a:solidFill>
          <a:latin typeface="+mj-lt"/>
          <a:ea typeface="+mj-ea"/>
          <a:cs typeface="+mj-cs"/>
        </a:defRPr>
      </a:lvl1pPr>
      <a:lvl2pPr algn="ctr" rtl="0" fontAlgn="base">
        <a:spcBef>
          <a:spcPct val="0"/>
        </a:spcBef>
        <a:spcAft>
          <a:spcPct val="0"/>
        </a:spcAft>
        <a:defRPr sz="4000" b="1">
          <a:solidFill>
            <a:srgbClr val="7B003B"/>
          </a:solidFill>
          <a:latin typeface="Edwardian Script ITC" pitchFamily="66" charset="0"/>
        </a:defRPr>
      </a:lvl2pPr>
      <a:lvl3pPr algn="ctr" rtl="0" fontAlgn="base">
        <a:spcBef>
          <a:spcPct val="0"/>
        </a:spcBef>
        <a:spcAft>
          <a:spcPct val="0"/>
        </a:spcAft>
        <a:defRPr sz="4000" b="1">
          <a:solidFill>
            <a:srgbClr val="7B003B"/>
          </a:solidFill>
          <a:latin typeface="Edwardian Script ITC" pitchFamily="66" charset="0"/>
        </a:defRPr>
      </a:lvl3pPr>
      <a:lvl4pPr algn="ctr" rtl="0" fontAlgn="base">
        <a:spcBef>
          <a:spcPct val="0"/>
        </a:spcBef>
        <a:spcAft>
          <a:spcPct val="0"/>
        </a:spcAft>
        <a:defRPr sz="4000" b="1">
          <a:solidFill>
            <a:srgbClr val="7B003B"/>
          </a:solidFill>
          <a:latin typeface="Edwardian Script ITC" pitchFamily="66" charset="0"/>
        </a:defRPr>
      </a:lvl4pPr>
      <a:lvl5pPr algn="ctr" rtl="0" fontAlgn="base">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fontAlgn="base">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fontAlgn="base">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fontAlgn="base">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0" y="0"/>
            <a:ext cx="9144000" cy="6858000"/>
            <a:chOff x="0" y="0"/>
            <a:chExt cx="5760" cy="4320"/>
          </a:xfrm>
        </p:grpSpPr>
        <p:pic>
          <p:nvPicPr>
            <p:cNvPr id="65543"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65539"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65540"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solidFill>
                  <a:prstClr val="black"/>
                </a:solidFill>
                <a:latin typeface="+mn-lt"/>
                <a:cs typeface="Arial" charset="0"/>
              </a:defRPr>
            </a:lvl1pPr>
          </a:lstStyle>
          <a:p>
            <a:pPr>
              <a:defRPr/>
            </a:pPr>
            <a:fld id="{D878B09D-0240-48FB-A587-8B3E1B5E41BF}" type="datetime1">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solidFill>
                  <a:prstClr val="black"/>
                </a:solidFill>
                <a:latin typeface="+mn-lt"/>
                <a:cs typeface="Arial" charset="0"/>
              </a:defRPr>
            </a:lvl1pPr>
          </a:lstStyle>
          <a:p>
            <a:pPr>
              <a:defRPr/>
            </a:pPr>
            <a:fld id="{817C3EEA-5C9A-487F-B774-1D075FB582F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5" r:id="rId1"/>
    <p:sldLayoutId id="2147483865" r:id="rId2"/>
    <p:sldLayoutId id="2147483864" r:id="rId3"/>
    <p:sldLayoutId id="2147483863" r:id="rId4"/>
    <p:sldLayoutId id="2147483862" r:id="rId5"/>
    <p:sldLayoutId id="2147483861" r:id="rId6"/>
    <p:sldLayoutId id="2147483860" r:id="rId7"/>
    <p:sldLayoutId id="2147483859" r:id="rId8"/>
    <p:sldLayoutId id="2147483858" r:id="rId9"/>
    <p:sldLayoutId id="2147483857" r:id="rId10"/>
    <p:sldLayoutId id="2147483856" r:id="rId11"/>
    <p:sldLayoutId id="2147483855" r:id="rId12"/>
    <p:sldLayoutId id="2147483854" r:id="rId13"/>
    <p:sldLayoutId id="2147483853" r:id="rId14"/>
    <p:sldLayoutId id="2147483852" r:id="rId15"/>
    <p:sldLayoutId id="2147483851" r:id="rId16"/>
  </p:sldLayoutIdLst>
  <p:hf hdr="0" ftr="0" dt="0"/>
  <p:txStyles>
    <p:titleStyle>
      <a:lvl1pPr algn="ctr" rtl="0" fontAlgn="base">
        <a:spcBef>
          <a:spcPct val="0"/>
        </a:spcBef>
        <a:spcAft>
          <a:spcPct val="0"/>
        </a:spcAft>
        <a:defRPr sz="4000" b="1">
          <a:solidFill>
            <a:srgbClr val="7B003B"/>
          </a:solidFill>
          <a:latin typeface="+mj-lt"/>
          <a:ea typeface="+mj-ea"/>
          <a:cs typeface="+mj-cs"/>
        </a:defRPr>
      </a:lvl1pPr>
      <a:lvl2pPr algn="ctr" rtl="0" fontAlgn="base">
        <a:spcBef>
          <a:spcPct val="0"/>
        </a:spcBef>
        <a:spcAft>
          <a:spcPct val="0"/>
        </a:spcAft>
        <a:defRPr sz="4000" b="1">
          <a:solidFill>
            <a:srgbClr val="7B003B"/>
          </a:solidFill>
          <a:latin typeface="Edwardian Script ITC" pitchFamily="66" charset="0"/>
        </a:defRPr>
      </a:lvl2pPr>
      <a:lvl3pPr algn="ctr" rtl="0" fontAlgn="base">
        <a:spcBef>
          <a:spcPct val="0"/>
        </a:spcBef>
        <a:spcAft>
          <a:spcPct val="0"/>
        </a:spcAft>
        <a:defRPr sz="4000" b="1">
          <a:solidFill>
            <a:srgbClr val="7B003B"/>
          </a:solidFill>
          <a:latin typeface="Edwardian Script ITC" pitchFamily="66" charset="0"/>
        </a:defRPr>
      </a:lvl3pPr>
      <a:lvl4pPr algn="ctr" rtl="0" fontAlgn="base">
        <a:spcBef>
          <a:spcPct val="0"/>
        </a:spcBef>
        <a:spcAft>
          <a:spcPct val="0"/>
        </a:spcAft>
        <a:defRPr sz="4000" b="1">
          <a:solidFill>
            <a:srgbClr val="7B003B"/>
          </a:solidFill>
          <a:latin typeface="Edwardian Script ITC" pitchFamily="66" charset="0"/>
        </a:defRPr>
      </a:lvl4pPr>
      <a:lvl5pPr algn="ctr" rtl="0" fontAlgn="base">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fontAlgn="base">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fontAlgn="base">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fontAlgn="base">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2946" name="Group 2"/>
          <p:cNvGrpSpPr>
            <a:grpSpLocks/>
          </p:cNvGrpSpPr>
          <p:nvPr/>
        </p:nvGrpSpPr>
        <p:grpSpPr bwMode="auto">
          <a:xfrm>
            <a:off x="0" y="0"/>
            <a:ext cx="9144000" cy="6858000"/>
            <a:chOff x="0" y="0"/>
            <a:chExt cx="5760" cy="4320"/>
          </a:xfrm>
        </p:grpSpPr>
        <p:pic>
          <p:nvPicPr>
            <p:cNvPr id="82951" name="Picture 3" descr="contenu"/>
            <p:cNvPicPr>
              <a:picLocks noChangeAspect="1" noChangeArrowheads="1"/>
            </p:cNvPicPr>
            <p:nvPr userDrawn="1"/>
          </p:nvPicPr>
          <p:blipFill>
            <a:blip r:embed="rId13"/>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latin typeface="Century Gothic" pitchFamily="34" charset="0"/>
                  <a:cs typeface="+mn-cs"/>
                </a:rPr>
                <a:t>www.hcp.ma</a:t>
              </a:r>
            </a:p>
          </p:txBody>
        </p:sp>
      </p:grpSp>
      <p:sp>
        <p:nvSpPr>
          <p:cNvPr id="8294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8294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9921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smtClean="0">
                <a:latin typeface="+mn-lt"/>
                <a:cs typeface="+mn-cs"/>
              </a:defRPr>
            </a:lvl1pPr>
          </a:lstStyle>
          <a:p>
            <a:pPr>
              <a:defRPr/>
            </a:pPr>
            <a:fld id="{51F60A26-40AD-4C0D-9E39-6EEC7DB2E27D}" type="datetime1">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latin typeface="+mn-lt"/>
                <a:cs typeface="+mn-cs"/>
              </a:defRPr>
            </a:lvl1pPr>
          </a:lstStyle>
          <a:p>
            <a:pPr>
              <a:defRPr/>
            </a:pPr>
            <a:fld id="{C9000877-579D-408F-84C6-B1A11BCD4AC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6" r:id="rId1"/>
    <p:sldLayoutId id="2147483875" r:id="rId2"/>
    <p:sldLayoutId id="2147483874" r:id="rId3"/>
    <p:sldLayoutId id="2147483873" r:id="rId4"/>
    <p:sldLayoutId id="2147483872" r:id="rId5"/>
    <p:sldLayoutId id="2147483871" r:id="rId6"/>
    <p:sldLayoutId id="2147483870" r:id="rId7"/>
    <p:sldLayoutId id="2147483869" r:id="rId8"/>
    <p:sldLayoutId id="2147483868" r:id="rId9"/>
    <p:sldLayoutId id="2147483867" r:id="rId10"/>
    <p:sldLayoutId id="2147483866" r:id="rId11"/>
  </p:sldLayoutIdLst>
  <p:hf hd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15"/>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5234" name="Group 2"/>
          <p:cNvGrpSpPr>
            <a:grpSpLocks/>
          </p:cNvGrpSpPr>
          <p:nvPr/>
        </p:nvGrpSpPr>
        <p:grpSpPr bwMode="auto">
          <a:xfrm>
            <a:off x="0" y="0"/>
            <a:ext cx="9144000" cy="6858000"/>
            <a:chOff x="0" y="0"/>
            <a:chExt cx="5760" cy="4320"/>
          </a:xfrm>
        </p:grpSpPr>
        <p:pic>
          <p:nvPicPr>
            <p:cNvPr id="2"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3"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95235"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95236"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solidFill>
                  <a:prstClr val="black"/>
                </a:solidFill>
                <a:latin typeface="+mn-lt"/>
                <a:cs typeface="Arial" charset="0"/>
              </a:defRPr>
            </a:lvl1pPr>
          </a:lstStyle>
          <a:p>
            <a:pPr>
              <a:defRPr/>
            </a:pPr>
            <a:fld id="{D878B09D-0240-48FB-A587-8B3E1B5E41BF}" type="datetime1">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solidFill>
                  <a:prstClr val="black"/>
                </a:solidFill>
                <a:latin typeface="+mn-lt"/>
                <a:cs typeface="Arial" charset="0"/>
              </a:defRPr>
            </a:lvl1pPr>
          </a:lstStyle>
          <a:p>
            <a:pPr>
              <a:defRPr/>
            </a:pPr>
            <a:fld id="{3CD2B946-9DE1-45BE-90CC-CF10D1EF8E5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7" r:id="rId1"/>
    <p:sldLayoutId id="2147483890" r:id="rId2"/>
    <p:sldLayoutId id="2147483889" r:id="rId3"/>
    <p:sldLayoutId id="2147483888" r:id="rId4"/>
    <p:sldLayoutId id="2147483887" r:id="rId5"/>
    <p:sldLayoutId id="2147483886" r:id="rId6"/>
    <p:sldLayoutId id="2147483885" r:id="rId7"/>
    <p:sldLayoutId id="2147483884" r:id="rId8"/>
    <p:sldLayoutId id="2147483883" r:id="rId9"/>
    <p:sldLayoutId id="2147483882" r:id="rId10"/>
    <p:sldLayoutId id="2147483881" r:id="rId11"/>
    <p:sldLayoutId id="2147483880" r:id="rId12"/>
    <p:sldLayoutId id="2147483879" r:id="rId13"/>
    <p:sldLayoutId id="2147483878" r:id="rId14"/>
    <p:sldLayoutId id="2147483877" r:id="rId15"/>
    <p:sldLayoutId id="2147483876"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642" name="Group 2"/>
          <p:cNvGrpSpPr>
            <a:grpSpLocks/>
          </p:cNvGrpSpPr>
          <p:nvPr/>
        </p:nvGrpSpPr>
        <p:grpSpPr bwMode="auto">
          <a:xfrm>
            <a:off x="0" y="0"/>
            <a:ext cx="9144000" cy="6858000"/>
            <a:chOff x="0" y="0"/>
            <a:chExt cx="5760" cy="4320"/>
          </a:xfrm>
        </p:grpSpPr>
        <p:pic>
          <p:nvPicPr>
            <p:cNvPr id="112647"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dirty="0">
                  <a:latin typeface="Century Gothic" pitchFamily="34" charset="0"/>
                  <a:cs typeface="+mn-cs"/>
                </a:rPr>
                <a:t>www.hcp.ma</a:t>
              </a:r>
            </a:p>
          </p:txBody>
        </p:sp>
      </p:grpSp>
      <p:sp>
        <p:nvSpPr>
          <p:cNvPr id="112643"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12644"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latin typeface="+mn-lt"/>
                <a:cs typeface="Arial" charset="0"/>
              </a:defRPr>
            </a:lvl1pPr>
          </a:lstStyle>
          <a:p>
            <a:pPr>
              <a:defRPr/>
            </a:pPr>
            <a:fld id="{D878B09D-0240-48FB-A587-8B3E1B5E41BF}" type="datetime1">
              <a:rPr lang="fr-FR"/>
              <a:pPr>
                <a:defRPr/>
              </a:pPr>
              <a:t>01/10/2012</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latin typeface="+mn-lt"/>
                <a:cs typeface="Arial" charset="0"/>
              </a:defRPr>
            </a:lvl1pPr>
          </a:lstStyle>
          <a:p>
            <a:pPr>
              <a:defRPr/>
            </a:pPr>
            <a:fld id="{79BDCE01-E91F-4277-A30F-AA4C104163DA}"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928" r:id="rId1"/>
    <p:sldLayoutId id="2147483905" r:id="rId2"/>
    <p:sldLayoutId id="2147483904" r:id="rId3"/>
    <p:sldLayoutId id="2147483903" r:id="rId4"/>
    <p:sldLayoutId id="2147483902" r:id="rId5"/>
    <p:sldLayoutId id="2147483901" r:id="rId6"/>
    <p:sldLayoutId id="2147483900" r:id="rId7"/>
    <p:sldLayoutId id="2147483899" r:id="rId8"/>
    <p:sldLayoutId id="2147483898" r:id="rId9"/>
    <p:sldLayoutId id="2147483897" r:id="rId10"/>
    <p:sldLayoutId id="2147483896" r:id="rId11"/>
    <p:sldLayoutId id="2147483895" r:id="rId12"/>
    <p:sldLayoutId id="2147483894" r:id="rId13"/>
    <p:sldLayoutId id="2147483893" r:id="rId14"/>
    <p:sldLayoutId id="2147483892" r:id="rId15"/>
    <p:sldLayoutId id="2147483891"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0050" name="Group 2"/>
          <p:cNvGrpSpPr>
            <a:grpSpLocks/>
          </p:cNvGrpSpPr>
          <p:nvPr/>
        </p:nvGrpSpPr>
        <p:grpSpPr bwMode="auto">
          <a:xfrm>
            <a:off x="0" y="0"/>
            <a:ext cx="9144000" cy="6858000"/>
            <a:chOff x="0" y="0"/>
            <a:chExt cx="5760" cy="4320"/>
          </a:xfrm>
        </p:grpSpPr>
        <p:pic>
          <p:nvPicPr>
            <p:cNvPr id="130055"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130051"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30052"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fontAlgn="auto">
              <a:spcBef>
                <a:spcPts val="0"/>
              </a:spcBef>
              <a:spcAft>
                <a:spcPts val="0"/>
              </a:spcAft>
              <a:defRPr sz="1200" b="1">
                <a:solidFill>
                  <a:prstClr val="black"/>
                </a:solidFill>
                <a:latin typeface="+mn-lt"/>
                <a:cs typeface="Arial" charset="0"/>
              </a:defRPr>
            </a:lvl1pPr>
          </a:lstStyle>
          <a:p>
            <a:pPr>
              <a:defRPr/>
            </a:pPr>
            <a:fld id="{D878B09D-0240-48FB-A587-8B3E1B5E41BF}" type="datetime1">
              <a:rPr lang="fr-FR"/>
              <a:pPr>
                <a:defRPr/>
              </a:pPr>
              <a:t>01/10/2012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b="1">
                <a:solidFill>
                  <a:prstClr val="black"/>
                </a:solidFill>
                <a:latin typeface="+mn-lt"/>
                <a:cs typeface="Arial" charset="0"/>
              </a:defRPr>
            </a:lvl1pPr>
          </a:lstStyle>
          <a:p>
            <a:pPr>
              <a:defRPr/>
            </a:pPr>
            <a:fld id="{E9DA710E-80ED-469D-A2B3-6262D5AF7E2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29" r:id="rId1"/>
    <p:sldLayoutId id="2147483920"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10" r:id="rId12"/>
    <p:sldLayoutId id="2147483909" r:id="rId13"/>
    <p:sldLayoutId id="2147483908" r:id="rId14"/>
    <p:sldLayoutId id="2147483907" r:id="rId15"/>
    <p:sldLayoutId id="2147483906"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7.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8.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8.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8.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7.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8.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0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04.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04.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20.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04.xml"/></Relationships>
</file>

<file path=ppt/slides/_rels/slide2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04.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04.xml"/></Relationships>
</file>

<file path=ppt/slides/_rels/slide2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0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14313" y="857250"/>
            <a:ext cx="8715375" cy="5595938"/>
          </a:xfrm>
        </p:spPr>
        <p:txBody>
          <a:bodyPr/>
          <a:lstStyle/>
          <a:p>
            <a:pPr algn="ctr">
              <a:buFontTx/>
              <a:buNone/>
              <a:defRPr/>
            </a:pPr>
            <a:endParaRPr lang="fr-FR" sz="3400" dirty="0" smtClean="0">
              <a:solidFill>
                <a:srgbClr val="7B003B"/>
              </a:solidFill>
              <a:latin typeface="Berlin Sans FB Demi" pitchFamily="34" charset="0"/>
              <a:ea typeface="+mj-ea"/>
              <a:cs typeface="+mj-cs"/>
            </a:endParaRPr>
          </a:p>
          <a:p>
            <a:pPr algn="ctr">
              <a:buFontTx/>
              <a:buNone/>
              <a:defRPr/>
            </a:pPr>
            <a:endParaRPr lang="fr-FR" sz="3400" dirty="0" smtClean="0">
              <a:solidFill>
                <a:srgbClr val="7B003B"/>
              </a:solidFill>
              <a:latin typeface="Berlin Sans FB Demi" pitchFamily="34" charset="0"/>
              <a:ea typeface="+mj-ea"/>
              <a:cs typeface="+mj-cs"/>
            </a:endParaRPr>
          </a:p>
          <a:p>
            <a:pPr algn="ctr">
              <a:buFontTx/>
              <a:buNone/>
              <a:defRPr/>
            </a:pPr>
            <a:r>
              <a:rPr lang="fr-FR" sz="3400" dirty="0" smtClean="0">
                <a:solidFill>
                  <a:srgbClr val="7B003B"/>
                </a:solidFill>
                <a:latin typeface="Berlin Sans FB Demi" pitchFamily="34" charset="0"/>
                <a:ea typeface="+mj-ea"/>
                <a:cs typeface="+mj-cs"/>
              </a:rPr>
              <a:t>Mesure du bien-être au Maroc </a:t>
            </a:r>
          </a:p>
          <a:p>
            <a:pPr algn="ctr">
              <a:buFontTx/>
              <a:buNone/>
              <a:defRPr/>
            </a:pPr>
            <a:r>
              <a:rPr lang="fr-FR" sz="3200" dirty="0" smtClean="0">
                <a:solidFill>
                  <a:srgbClr val="7B003B"/>
                </a:solidFill>
                <a:latin typeface="Berlin Sans FB Demi" pitchFamily="34" charset="0"/>
                <a:ea typeface="+mj-ea"/>
                <a:cs typeface="+mj-cs"/>
              </a:rPr>
              <a:t>                         </a:t>
            </a:r>
          </a:p>
          <a:p>
            <a:pPr algn="ctr">
              <a:buFontTx/>
              <a:buNone/>
              <a:defRPr/>
            </a:pPr>
            <a:r>
              <a:rPr lang="fr-FR" sz="3400" dirty="0" smtClean="0">
                <a:solidFill>
                  <a:srgbClr val="7B003B"/>
                </a:solidFill>
                <a:latin typeface="Times New Roman" pitchFamily="18" charset="0"/>
                <a:ea typeface="+mj-ea"/>
                <a:cs typeface="Times New Roman" pitchFamily="18" charset="0"/>
              </a:rPr>
              <a:t>Principaux résultats de </a:t>
            </a:r>
          </a:p>
          <a:p>
            <a:pPr algn="ctr">
              <a:buFontTx/>
              <a:buNone/>
              <a:defRPr/>
            </a:pPr>
            <a:r>
              <a:rPr lang="fr-FR" sz="3400" dirty="0" smtClean="0">
                <a:solidFill>
                  <a:srgbClr val="7B003B"/>
                </a:solidFill>
                <a:latin typeface="Times New Roman" pitchFamily="18" charset="0"/>
                <a:ea typeface="+mj-ea"/>
                <a:cs typeface="Times New Roman" pitchFamily="18" charset="0"/>
              </a:rPr>
              <a:t>l’Enquête Nationale sur le </a:t>
            </a:r>
            <a:r>
              <a:rPr lang="fr-FR" sz="3400" dirty="0" err="1" smtClean="0">
                <a:solidFill>
                  <a:srgbClr val="7B003B"/>
                </a:solidFill>
                <a:latin typeface="Times New Roman" pitchFamily="18" charset="0"/>
                <a:ea typeface="+mj-ea"/>
                <a:cs typeface="Times New Roman" pitchFamily="18" charset="0"/>
              </a:rPr>
              <a:t>Bien-Être</a:t>
            </a:r>
            <a:r>
              <a:rPr lang="fr-FR" sz="3400" dirty="0" smtClean="0">
                <a:solidFill>
                  <a:srgbClr val="7B003B"/>
                </a:solidFill>
                <a:latin typeface="Times New Roman" pitchFamily="18" charset="0"/>
                <a:ea typeface="+mj-ea"/>
                <a:cs typeface="Times New Roman" pitchFamily="18" charset="0"/>
              </a:rPr>
              <a:t> 2012</a:t>
            </a:r>
          </a:p>
          <a:p>
            <a:pPr algn="ctr">
              <a:buFontTx/>
              <a:buNone/>
              <a:defRPr/>
            </a:pPr>
            <a:r>
              <a:rPr lang="fr-FR" sz="3400" dirty="0" smtClean="0">
                <a:solidFill>
                  <a:srgbClr val="7B003B"/>
                </a:solidFill>
                <a:latin typeface="Times New Roman" pitchFamily="18" charset="0"/>
                <a:ea typeface="+mj-ea"/>
                <a:cs typeface="Times New Roman" pitchFamily="18" charset="0"/>
              </a:rPr>
              <a:t> </a:t>
            </a:r>
          </a:p>
          <a:p>
            <a:pPr algn="ctr">
              <a:buFontTx/>
              <a:buNone/>
              <a:defRPr/>
            </a:pPr>
            <a:r>
              <a:rPr lang="fr-FR" sz="3400" dirty="0" smtClean="0">
                <a:solidFill>
                  <a:srgbClr val="7B003B"/>
                </a:solidFill>
                <a:latin typeface="Times New Roman" pitchFamily="18" charset="0"/>
                <a:ea typeface="+mj-ea"/>
                <a:cs typeface="Times New Roman" pitchFamily="18" charset="0"/>
              </a:rPr>
              <a:t> </a:t>
            </a:r>
          </a:p>
        </p:txBody>
      </p:sp>
      <p:sp>
        <p:nvSpPr>
          <p:cNvPr id="149506" name="Espace réservé du numéro de diapositive 2"/>
          <p:cNvSpPr>
            <a:spLocks noGrp="1"/>
          </p:cNvSpPr>
          <p:nvPr>
            <p:ph type="sldNum" sz="quarter" idx="11"/>
          </p:nvPr>
        </p:nvSpPr>
        <p:spPr>
          <a:noFill/>
        </p:spPr>
        <p:txBody>
          <a:bodyPr/>
          <a:lstStyle/>
          <a:p>
            <a:pPr fontAlgn="base">
              <a:spcBef>
                <a:spcPct val="0"/>
              </a:spcBef>
              <a:spcAft>
                <a:spcPct val="0"/>
              </a:spcAft>
            </a:pPr>
            <a:fld id="{1B42C7D0-2492-4E1B-B12E-B465E3D4D2E3}" type="slidenum">
              <a:rPr lang="fr-FR">
                <a:cs typeface="Arial" charset="0"/>
              </a:rPr>
              <a:pPr fontAlgn="base">
                <a:spcBef>
                  <a:spcPct val="0"/>
                </a:spcBef>
                <a:spcAft>
                  <a:spcPct val="0"/>
                </a:spcAft>
              </a:pPr>
              <a:t>1</a:t>
            </a:fld>
            <a:endParaRPr lang="fr-FR">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re 1"/>
          <p:cNvSpPr>
            <a:spLocks noGrp="1"/>
          </p:cNvSpPr>
          <p:nvPr>
            <p:ph type="title"/>
          </p:nvPr>
        </p:nvSpPr>
        <p:spPr>
          <a:xfrm>
            <a:off x="1000125" y="1714500"/>
            <a:ext cx="6985000" cy="576263"/>
          </a:xfrm>
        </p:spPr>
        <p:txBody>
          <a:bodyPr/>
          <a:lstStyle/>
          <a:p>
            <a:r>
              <a:rPr lang="fr-FR" sz="2200" smtClean="0">
                <a:latin typeface="Times New Roman" pitchFamily="18" charset="0"/>
                <a:cs typeface="Times New Roman" pitchFamily="18" charset="0"/>
              </a:rPr>
              <a:t>Principaux résultats</a:t>
            </a:r>
            <a:br>
              <a:rPr lang="fr-FR" sz="2200" smtClean="0">
                <a:latin typeface="Times New Roman" pitchFamily="18" charset="0"/>
                <a:cs typeface="Times New Roman" pitchFamily="18" charset="0"/>
              </a:rPr>
            </a:br>
            <a:r>
              <a:rPr lang="fr-FR" sz="2200" smtClean="0">
                <a:latin typeface="Times New Roman" pitchFamily="18" charset="0"/>
                <a:cs typeface="Times New Roman" pitchFamily="18" charset="0"/>
              </a:rPr>
              <a:t/>
            </a:r>
            <a:br>
              <a:rPr lang="fr-FR" sz="2200" smtClean="0">
                <a:latin typeface="Times New Roman" pitchFamily="18" charset="0"/>
                <a:cs typeface="Times New Roman" pitchFamily="18" charset="0"/>
              </a:rPr>
            </a:br>
            <a:endParaRPr lang="fr-FR" sz="2200" smtClean="0">
              <a:latin typeface="Times New Roman" pitchFamily="18" charset="0"/>
              <a:cs typeface="Times New Roman" pitchFamily="18" charset="0"/>
            </a:endParaRPr>
          </a:p>
        </p:txBody>
      </p:sp>
      <p:sp>
        <p:nvSpPr>
          <p:cNvPr id="158722" name="Espace réservé du numéro de diapositive 3"/>
          <p:cNvSpPr>
            <a:spLocks noGrp="1"/>
          </p:cNvSpPr>
          <p:nvPr>
            <p:ph type="sldNum" sz="quarter" idx="11"/>
          </p:nvPr>
        </p:nvSpPr>
        <p:spPr>
          <a:noFill/>
        </p:spPr>
        <p:txBody>
          <a:bodyPr/>
          <a:lstStyle/>
          <a:p>
            <a:pPr fontAlgn="base">
              <a:spcBef>
                <a:spcPct val="0"/>
              </a:spcBef>
              <a:spcAft>
                <a:spcPct val="0"/>
              </a:spcAft>
            </a:pPr>
            <a:fld id="{793BC602-25CF-41AE-8A8D-FBCCE645A918}" type="slidenum">
              <a:rPr lang="fr-FR">
                <a:cs typeface="Arial" charset="0"/>
              </a:rPr>
              <a:pPr fontAlgn="base">
                <a:spcBef>
                  <a:spcPct val="0"/>
                </a:spcBef>
                <a:spcAft>
                  <a:spcPct val="0"/>
                </a:spcAft>
              </a:pPr>
              <a:t>10</a:t>
            </a:fld>
            <a:endParaRPr lang="fr-FR">
              <a:cs typeface="Arial" charset="0"/>
            </a:endParaRPr>
          </a:p>
        </p:txBody>
      </p:sp>
      <p:sp>
        <p:nvSpPr>
          <p:cNvPr id="158723" name="Titre 1"/>
          <p:cNvSpPr txBox="1">
            <a:spLocks/>
          </p:cNvSpPr>
          <p:nvPr/>
        </p:nvSpPr>
        <p:spPr bwMode="auto">
          <a:xfrm>
            <a:off x="642938" y="2571750"/>
            <a:ext cx="6985000" cy="2357438"/>
          </a:xfrm>
          <a:prstGeom prst="rect">
            <a:avLst/>
          </a:prstGeom>
          <a:noFill/>
          <a:ln w="9525">
            <a:noFill/>
            <a:miter lim="800000"/>
            <a:headEnd/>
            <a:tailEnd/>
          </a:ln>
        </p:spPr>
        <p:txBody>
          <a:bodyPr anchor="ctr"/>
          <a:lstStyle/>
          <a:p>
            <a:pPr lvl="2"/>
            <a:r>
              <a:rPr lang="fr-FR" b="1">
                <a:latin typeface="Times New Roman" pitchFamily="18" charset="0"/>
                <a:cs typeface="Times New Roman" pitchFamily="18" charset="0"/>
              </a:rPr>
              <a:t>Conditions de vie et bien-être </a:t>
            </a:r>
          </a:p>
          <a:p>
            <a:pPr lvl="2">
              <a:buFont typeface="Wingdings" pitchFamily="2" charset="2"/>
              <a:buChar char="§"/>
            </a:pPr>
            <a:endParaRPr lang="fr-FR" sz="1400">
              <a:latin typeface="Times New Roman" pitchFamily="18" charset="0"/>
              <a:cs typeface="Times New Roman" pitchFamily="18" charset="0"/>
            </a:endParaRPr>
          </a:p>
          <a:p>
            <a:pPr lvl="4">
              <a:buFont typeface="Wingdings" pitchFamily="2" charset="2"/>
              <a:buChar char="§"/>
            </a:pPr>
            <a:r>
              <a:rPr lang="fr-FR" b="1">
                <a:latin typeface="Times New Roman" pitchFamily="18" charset="0"/>
                <a:cs typeface="Times New Roman" pitchFamily="18" charset="0"/>
              </a:rPr>
              <a:t>Domaines de la vie concourant au bien-être</a:t>
            </a:r>
          </a:p>
          <a:p>
            <a:pPr lvl="4"/>
            <a:endParaRPr lang="fr-FR" b="1">
              <a:latin typeface="Times New Roman" pitchFamily="18" charset="0"/>
              <a:cs typeface="Times New Roman" pitchFamily="18" charset="0"/>
            </a:endParaRPr>
          </a:p>
          <a:p>
            <a:pPr lvl="4">
              <a:buFont typeface="Wingdings" pitchFamily="2" charset="2"/>
              <a:buChar char="§"/>
            </a:pPr>
            <a:r>
              <a:rPr lang="fr-FR" b="1">
                <a:latin typeface="Times New Roman" pitchFamily="18" charset="0"/>
                <a:cs typeface="Times New Roman" pitchFamily="18" charset="0"/>
              </a:rPr>
              <a:t>Facteurs du bien-être par domaine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Titre 4"/>
          <p:cNvSpPr>
            <a:spLocks noGrp="1"/>
          </p:cNvSpPr>
          <p:nvPr>
            <p:ph type="title"/>
          </p:nvPr>
        </p:nvSpPr>
        <p:spPr>
          <a:xfrm>
            <a:off x="1187450" y="692150"/>
            <a:ext cx="6985000" cy="288925"/>
          </a:xfrm>
        </p:spPr>
        <p:txBody>
          <a:bodyPr/>
          <a:lstStyle/>
          <a:p>
            <a:r>
              <a:rPr lang="fr-FR" sz="1800" smtClean="0">
                <a:latin typeface="Times New Roman" pitchFamily="18" charset="0"/>
                <a:cs typeface="Times New Roman" pitchFamily="18" charset="0"/>
              </a:rPr>
              <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Conditions de vie et bien-être  </a:t>
            </a:r>
            <a:br>
              <a:rPr lang="fr-FR" sz="1800" smtClean="0">
                <a:latin typeface="Times New Roman" pitchFamily="18" charset="0"/>
                <a:cs typeface="Times New Roman" pitchFamily="18" charset="0"/>
              </a:rPr>
            </a:br>
            <a:endParaRPr lang="fr-FR" sz="1800" smtClean="0">
              <a:latin typeface="Times New Roman" pitchFamily="18" charset="0"/>
              <a:cs typeface="Times New Roman" pitchFamily="18" charset="0"/>
            </a:endParaRPr>
          </a:p>
        </p:txBody>
      </p:sp>
      <p:sp>
        <p:nvSpPr>
          <p:cNvPr id="159746" name="Espace réservé du numéro de diapositive 3"/>
          <p:cNvSpPr>
            <a:spLocks noGrp="1"/>
          </p:cNvSpPr>
          <p:nvPr>
            <p:ph type="sldNum" sz="quarter" idx="11"/>
          </p:nvPr>
        </p:nvSpPr>
        <p:spPr>
          <a:noFill/>
        </p:spPr>
        <p:txBody>
          <a:bodyPr/>
          <a:lstStyle/>
          <a:p>
            <a:pPr fontAlgn="base">
              <a:spcBef>
                <a:spcPct val="0"/>
              </a:spcBef>
              <a:spcAft>
                <a:spcPct val="0"/>
              </a:spcAft>
            </a:pPr>
            <a:fld id="{38F55BF2-3B79-4E17-8319-2B1C78A009A4}" type="slidenum">
              <a:rPr lang="fr-FR" smtClean="0">
                <a:cs typeface="Arial" charset="0"/>
              </a:rPr>
              <a:pPr fontAlgn="base">
                <a:spcBef>
                  <a:spcPct val="0"/>
                </a:spcBef>
                <a:spcAft>
                  <a:spcPct val="0"/>
                </a:spcAft>
              </a:pPr>
              <a:t>11</a:t>
            </a:fld>
            <a:endParaRPr lang="fr-FR" smtClean="0">
              <a:cs typeface="Arial" charset="0"/>
            </a:endParaRPr>
          </a:p>
        </p:txBody>
      </p:sp>
      <p:sp>
        <p:nvSpPr>
          <p:cNvPr id="16" name="Titre 4"/>
          <p:cNvSpPr txBox="1">
            <a:spLocks/>
          </p:cNvSpPr>
          <p:nvPr/>
        </p:nvSpPr>
        <p:spPr bwMode="auto">
          <a:xfrm>
            <a:off x="0" y="4929188"/>
            <a:ext cx="9144000" cy="1571625"/>
          </a:xfrm>
          <a:prstGeom prst="rect">
            <a:avLst/>
          </a:prstGeom>
          <a:noFill/>
          <a:ln w="9525">
            <a:noFill/>
            <a:miter lim="800000"/>
            <a:headEnd/>
            <a:tailEnd/>
          </a:ln>
        </p:spPr>
        <p:txBody>
          <a:bodyPr anchor="ctr"/>
          <a:lstStyle/>
          <a:p>
            <a:pPr algn="just" eaLnBrk="0" hangingPunct="0">
              <a:defRPr/>
            </a:pPr>
            <a:r>
              <a:rPr lang="fr-FR" sz="1400" b="1" kern="0" dirty="0">
                <a:latin typeface="Times New Roman" pitchFamily="18" charset="0"/>
                <a:ea typeface="+mj-ea"/>
                <a:cs typeface="Times New Roman" pitchFamily="18" charset="0"/>
              </a:rPr>
              <a:t>Trois groupes de dimensions sources de bien-être  : </a:t>
            </a:r>
          </a:p>
          <a:p>
            <a:pPr algn="just" eaLnBrk="0" hangingPunct="0">
              <a:defRPr/>
            </a:pPr>
            <a:endParaRPr lang="fr-FR" sz="1400" b="1" kern="0" dirty="0">
              <a:latin typeface="Times New Roman" pitchFamily="18" charset="0"/>
              <a:ea typeface="+mj-ea"/>
              <a:cs typeface="Times New Roman" pitchFamily="18" charset="0"/>
            </a:endParaRPr>
          </a:p>
          <a:p>
            <a:pPr marL="342900" indent="-342900" algn="just" eaLnBrk="0" hangingPunct="0">
              <a:buFont typeface="+mj-lt"/>
              <a:buAutoNum type="arabicPeriod"/>
              <a:defRPr/>
            </a:pPr>
            <a:r>
              <a:rPr lang="fr-FR" sz="1400" b="1" kern="0" dirty="0">
                <a:latin typeface="Times New Roman" pitchFamily="18" charset="0"/>
                <a:ea typeface="+mj-ea"/>
                <a:cs typeface="Times New Roman" pitchFamily="18" charset="0"/>
              </a:rPr>
              <a:t>La vie matérielle : logement et revenu</a:t>
            </a:r>
          </a:p>
          <a:p>
            <a:pPr marL="342900" indent="-342900" algn="just" eaLnBrk="0" hangingPunct="0">
              <a:buFont typeface="+mj-lt"/>
              <a:buAutoNum type="arabicPeriod"/>
              <a:defRPr/>
            </a:pPr>
            <a:endParaRPr lang="fr-FR" sz="1400" b="1" kern="0" dirty="0">
              <a:latin typeface="Times New Roman" pitchFamily="18" charset="0"/>
              <a:ea typeface="+mj-ea"/>
              <a:cs typeface="Times New Roman" pitchFamily="18" charset="0"/>
            </a:endParaRPr>
          </a:p>
          <a:p>
            <a:pPr marL="342900" indent="-342900" algn="just" eaLnBrk="0" hangingPunct="0">
              <a:buFont typeface="+mj-lt"/>
              <a:buAutoNum type="arabicPeriod"/>
              <a:defRPr/>
            </a:pPr>
            <a:r>
              <a:rPr lang="fr-FR" sz="1400" b="1" kern="0" dirty="0">
                <a:latin typeface="Times New Roman" pitchFamily="18" charset="0"/>
                <a:ea typeface="+mj-ea"/>
                <a:cs typeface="Times New Roman" pitchFamily="18" charset="0"/>
              </a:rPr>
              <a:t>Les domaines sociaux : emploi, santé et éducation  </a:t>
            </a:r>
          </a:p>
          <a:p>
            <a:pPr marL="342900" indent="-342900" algn="just" eaLnBrk="0" hangingPunct="0">
              <a:buFont typeface="+mj-lt"/>
              <a:buAutoNum type="arabicPeriod"/>
              <a:defRPr/>
            </a:pPr>
            <a:endParaRPr lang="fr-FR" sz="1400" b="1" kern="0" dirty="0">
              <a:latin typeface="Times New Roman" pitchFamily="18" charset="0"/>
              <a:ea typeface="+mj-ea"/>
              <a:cs typeface="Times New Roman" pitchFamily="18" charset="0"/>
            </a:endParaRPr>
          </a:p>
          <a:p>
            <a:pPr marL="342900" indent="-342900" algn="just" eaLnBrk="0" hangingPunct="0">
              <a:buFont typeface="+mj-lt"/>
              <a:buAutoNum type="arabicPeriod"/>
              <a:defRPr/>
            </a:pPr>
            <a:r>
              <a:rPr lang="fr-FR" sz="1400" b="1" kern="0" dirty="0">
                <a:latin typeface="Times New Roman" pitchFamily="18" charset="0"/>
                <a:ea typeface="+mj-ea"/>
                <a:cs typeface="Times New Roman" pitchFamily="18" charset="0"/>
              </a:rPr>
              <a:t>Le domaine sociétal : vie familiale et environnement sociétal comprenant la vie culturelle, spirituelle et de loisirs.  </a:t>
            </a:r>
            <a:endParaRPr lang="fr-FR" sz="1400" b="1" kern="0" dirty="0">
              <a:latin typeface="Times New Roman" pitchFamily="18" charset="0"/>
              <a:ea typeface="+mj-ea"/>
              <a:cs typeface="Times New Roman" pitchFamily="18" charset="0"/>
            </a:endParaRPr>
          </a:p>
        </p:txBody>
      </p:sp>
      <p:graphicFrame>
        <p:nvGraphicFramePr>
          <p:cNvPr id="6" name="Graphique 5"/>
          <p:cNvGraphicFramePr/>
          <p:nvPr/>
        </p:nvGraphicFramePr>
        <p:xfrm>
          <a:off x="428596" y="1000108"/>
          <a:ext cx="8143932" cy="38004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Espace réservé du numéro de diapositive 3"/>
          <p:cNvSpPr>
            <a:spLocks noGrp="1"/>
          </p:cNvSpPr>
          <p:nvPr>
            <p:ph type="sldNum" sz="quarter" idx="11"/>
          </p:nvPr>
        </p:nvSpPr>
        <p:spPr>
          <a:noFill/>
        </p:spPr>
        <p:txBody>
          <a:bodyPr/>
          <a:lstStyle/>
          <a:p>
            <a:pPr fontAlgn="base">
              <a:spcBef>
                <a:spcPct val="0"/>
              </a:spcBef>
              <a:spcAft>
                <a:spcPct val="0"/>
              </a:spcAft>
            </a:pPr>
            <a:fld id="{6C9CB66A-3C66-46C3-BC16-6E2D5839580B}" type="slidenum">
              <a:rPr lang="fr-FR" smtClean="0">
                <a:solidFill>
                  <a:schemeClr val="tx1"/>
                </a:solidFill>
              </a:rPr>
              <a:pPr fontAlgn="base">
                <a:spcBef>
                  <a:spcPct val="0"/>
                </a:spcBef>
                <a:spcAft>
                  <a:spcPct val="0"/>
                </a:spcAft>
              </a:pPr>
              <a:t>12</a:t>
            </a:fld>
            <a:endParaRPr lang="fr-FR" smtClean="0">
              <a:solidFill>
                <a:schemeClr val="tx1"/>
              </a:solidFill>
            </a:endParaRPr>
          </a:p>
        </p:txBody>
      </p:sp>
      <p:sp>
        <p:nvSpPr>
          <p:cNvPr id="10" name="Titre 4"/>
          <p:cNvSpPr txBox="1">
            <a:spLocks/>
          </p:cNvSpPr>
          <p:nvPr/>
        </p:nvSpPr>
        <p:spPr bwMode="auto">
          <a:xfrm>
            <a:off x="357188" y="500063"/>
            <a:ext cx="8280400" cy="576262"/>
          </a:xfrm>
          <a:prstGeom prst="rect">
            <a:avLst/>
          </a:prstGeom>
          <a:noFill/>
          <a:ln w="9525">
            <a:noFill/>
            <a:miter lim="800000"/>
            <a:headEnd/>
            <a:tailEnd/>
          </a:ln>
        </p:spPr>
        <p:txBody>
          <a:bodyPr anchor="ctr"/>
          <a:lstStyle/>
          <a:p>
            <a:pPr algn="ctr" eaLnBrk="0" fontAlgn="auto" hangingPunct="0">
              <a:spcBef>
                <a:spcPts val="0"/>
              </a:spcBef>
              <a:spcAft>
                <a:spcPts val="0"/>
              </a:spcAft>
              <a:defRPr/>
            </a:pPr>
            <a:r>
              <a:rPr lang="fr-FR" b="1" dirty="0">
                <a:solidFill>
                  <a:srgbClr val="C00000"/>
                </a:solidFill>
                <a:latin typeface="Times New Roman" pitchFamily="18" charset="0"/>
                <a:cs typeface="Times New Roman" pitchFamily="18" charset="0"/>
              </a:rPr>
              <a:t> </a:t>
            </a:r>
            <a:r>
              <a:rPr lang="fr-FR" sz="2400" b="1" dirty="0">
                <a:solidFill>
                  <a:srgbClr val="C00000"/>
                </a:solidFill>
                <a:latin typeface="Times New Roman" pitchFamily="18" charset="0"/>
                <a:cs typeface="Times New Roman" pitchFamily="18" charset="0"/>
              </a:rPr>
              <a:t>Logement  </a:t>
            </a:r>
            <a:r>
              <a:rPr lang="fr-FR" b="1" dirty="0">
                <a:solidFill>
                  <a:srgbClr val="C00000"/>
                </a:solidFill>
                <a:latin typeface="Times New Roman" pitchFamily="18" charset="0"/>
                <a:cs typeface="Times New Roman" pitchFamily="18" charset="0"/>
              </a:rPr>
              <a:t>  </a:t>
            </a:r>
            <a:endParaRPr lang="fr-FR" b="1" kern="0" dirty="0">
              <a:solidFill>
                <a:srgbClr val="C00000"/>
              </a:solidFill>
              <a:latin typeface="Times New Roman" pitchFamily="18" charset="0"/>
              <a:cs typeface="Times New Roman" pitchFamily="18" charset="0"/>
            </a:endParaRPr>
          </a:p>
        </p:txBody>
      </p:sp>
      <p:sp>
        <p:nvSpPr>
          <p:cNvPr id="5" name="Titre 4"/>
          <p:cNvSpPr txBox="1">
            <a:spLocks/>
          </p:cNvSpPr>
          <p:nvPr/>
        </p:nvSpPr>
        <p:spPr bwMode="auto">
          <a:xfrm>
            <a:off x="0" y="5445125"/>
            <a:ext cx="9144000" cy="952500"/>
          </a:xfrm>
          <a:prstGeom prst="rect">
            <a:avLst/>
          </a:prstGeom>
          <a:noFill/>
          <a:ln w="9525">
            <a:noFill/>
            <a:miter lim="800000"/>
            <a:headEnd/>
            <a:tailEnd/>
          </a:ln>
        </p:spPr>
        <p:txBody>
          <a:bodyPr anchor="ctr"/>
          <a:lstStyle/>
          <a:p>
            <a:pPr algn="just" eaLnBrk="0" fontAlgn="auto" hangingPunct="0">
              <a:spcBef>
                <a:spcPts val="0"/>
              </a:spcBef>
              <a:spcAft>
                <a:spcPts val="0"/>
              </a:spcAft>
              <a:buFont typeface="Wingdings" pitchFamily="2" charset="2"/>
              <a:buChar char="ü"/>
              <a:defRPr/>
            </a:pPr>
            <a:r>
              <a:rPr lang="fr-FR" sz="1400" b="1" dirty="0">
                <a:latin typeface="Times New Roman" pitchFamily="18" charset="0"/>
                <a:cs typeface="Times New Roman" pitchFamily="18" charset="0"/>
              </a:rPr>
              <a:t>Un logement qui procure le bien-être est, pour 60% des marocains, un logement personnel. </a:t>
            </a:r>
          </a:p>
          <a:p>
            <a:pPr algn="just" eaLnBrk="0" fontAlgn="auto" hangingPunct="0">
              <a:spcBef>
                <a:spcPts val="0"/>
              </a:spcBef>
              <a:spcAft>
                <a:spcPts val="0"/>
              </a:spcAft>
              <a:buFont typeface="Wingdings" pitchFamily="2" charset="2"/>
              <a:buChar char="ü"/>
              <a:defRPr/>
            </a:pPr>
            <a:endParaRPr lang="fr-FR" sz="1400" b="1" dirty="0">
              <a:latin typeface="Times New Roman" pitchFamily="18" charset="0"/>
              <a:cs typeface="Times New Roman" pitchFamily="18" charset="0"/>
            </a:endParaRPr>
          </a:p>
          <a:p>
            <a:pPr algn="just" eaLnBrk="0" fontAlgn="auto" hangingPunct="0">
              <a:spcBef>
                <a:spcPts val="0"/>
              </a:spcBef>
              <a:spcAft>
                <a:spcPts val="0"/>
              </a:spcAft>
              <a:buFont typeface="Wingdings" pitchFamily="2" charset="2"/>
              <a:buChar char="ü"/>
              <a:defRPr/>
            </a:pPr>
            <a:r>
              <a:rPr lang="fr-FR" sz="1400" b="1" dirty="0">
                <a:latin typeface="Times New Roman" pitchFamily="18" charset="0"/>
                <a:cs typeface="Times New Roman" pitchFamily="18" charset="0"/>
              </a:rPr>
              <a:t>Les équipement domestiques et la disponibilité des services sociaux de base sont également deux facteurs prépondérants du bien-être. </a:t>
            </a:r>
            <a:endParaRPr lang="fr-FR" sz="1400" b="1" kern="0" dirty="0">
              <a:latin typeface="Times New Roman" pitchFamily="18" charset="0"/>
              <a:cs typeface="Times New Roman" pitchFamily="18" charset="0"/>
            </a:endParaRPr>
          </a:p>
        </p:txBody>
      </p:sp>
      <p:graphicFrame>
        <p:nvGraphicFramePr>
          <p:cNvPr id="6" name="Graphique 5"/>
          <p:cNvGraphicFramePr/>
          <p:nvPr/>
        </p:nvGraphicFramePr>
        <p:xfrm>
          <a:off x="179512" y="1285860"/>
          <a:ext cx="8712968" cy="37993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Espace réservé du numéro de diapositive 4"/>
          <p:cNvSpPr>
            <a:spLocks noGrp="1"/>
          </p:cNvSpPr>
          <p:nvPr>
            <p:ph type="sldNum" sz="quarter" idx="11"/>
          </p:nvPr>
        </p:nvSpPr>
        <p:spPr>
          <a:noFill/>
        </p:spPr>
        <p:txBody>
          <a:bodyPr/>
          <a:lstStyle/>
          <a:p>
            <a:pPr fontAlgn="base">
              <a:spcBef>
                <a:spcPct val="0"/>
              </a:spcBef>
              <a:spcAft>
                <a:spcPct val="0"/>
              </a:spcAft>
            </a:pPr>
            <a:fld id="{24D3F0C4-6B67-4BA1-921E-7F5FF2B23DA0}" type="slidenum">
              <a:rPr lang="ar-SA" smtClean="0">
                <a:solidFill>
                  <a:schemeClr val="tx1"/>
                </a:solidFill>
              </a:rPr>
              <a:pPr fontAlgn="base">
                <a:spcBef>
                  <a:spcPct val="0"/>
                </a:spcBef>
                <a:spcAft>
                  <a:spcPct val="0"/>
                </a:spcAft>
              </a:pPr>
              <a:t>13</a:t>
            </a:fld>
            <a:endParaRPr lang="fr-FR" smtClean="0">
              <a:solidFill>
                <a:schemeClr val="tx1"/>
              </a:solidFill>
            </a:endParaRPr>
          </a:p>
        </p:txBody>
      </p:sp>
      <p:sp>
        <p:nvSpPr>
          <p:cNvPr id="161794" name="Titre 4"/>
          <p:cNvSpPr>
            <a:spLocks noGrp="1"/>
          </p:cNvSpPr>
          <p:nvPr>
            <p:ph type="title"/>
          </p:nvPr>
        </p:nvSpPr>
        <p:spPr>
          <a:xfrm>
            <a:off x="0" y="692150"/>
            <a:ext cx="9144000" cy="288925"/>
          </a:xfrm>
        </p:spPr>
        <p:txBody>
          <a:bodyPr/>
          <a:lstStyle/>
          <a:p>
            <a:r>
              <a:rPr lang="fr-FR" sz="2800" smtClean="0">
                <a:solidFill>
                  <a:srgbClr val="C00000"/>
                </a:solidFill>
                <a:latin typeface="Times New Roman" pitchFamily="18" charset="0"/>
                <a:cs typeface="Times New Roman" pitchFamily="18" charset="0"/>
              </a:rPr>
              <a:t>Revenu </a:t>
            </a:r>
            <a:endParaRPr lang="fr-FR" sz="2800" smtClean="0">
              <a:latin typeface="Times New Roman" pitchFamily="18" charset="0"/>
              <a:cs typeface="Times New Roman" pitchFamily="18" charset="0"/>
            </a:endParaRPr>
          </a:p>
        </p:txBody>
      </p:sp>
      <p:sp>
        <p:nvSpPr>
          <p:cNvPr id="8" name="Titre 4"/>
          <p:cNvSpPr txBox="1">
            <a:spLocks/>
          </p:cNvSpPr>
          <p:nvPr/>
        </p:nvSpPr>
        <p:spPr bwMode="auto">
          <a:xfrm>
            <a:off x="0" y="5572125"/>
            <a:ext cx="9144000" cy="714375"/>
          </a:xfrm>
          <a:prstGeom prst="rect">
            <a:avLst/>
          </a:prstGeom>
          <a:noFill/>
          <a:ln w="9525">
            <a:noFill/>
            <a:miter lim="800000"/>
            <a:headEnd/>
            <a:tailEnd/>
          </a:ln>
        </p:spPr>
        <p:txBody>
          <a:bodyPr anchor="ctr"/>
          <a:lstStyle/>
          <a:p>
            <a:pPr algn="just" eaLnBrk="0" hangingPunct="0">
              <a:defRPr/>
            </a:pPr>
            <a:endParaRPr lang="fr-FR" b="1" kern="0" dirty="0">
              <a:latin typeface="Times New Roman" pitchFamily="18" charset="0"/>
              <a:ea typeface="+mj-ea"/>
              <a:cs typeface="Times New Roman" pitchFamily="18" charset="0"/>
            </a:endParaRPr>
          </a:p>
          <a:p>
            <a:pPr algn="just" eaLnBrk="0" hangingPunct="0">
              <a:defRPr/>
            </a:pPr>
            <a:endParaRPr lang="fr-FR" b="1" kern="0" dirty="0">
              <a:latin typeface="Times New Roman" pitchFamily="18" charset="0"/>
              <a:ea typeface="+mj-ea"/>
              <a:cs typeface="Times New Roman" pitchFamily="18" charset="0"/>
            </a:endParaRPr>
          </a:p>
          <a:p>
            <a:pPr algn="just" eaLnBrk="0" hangingPunct="0">
              <a:defRPr/>
            </a:pPr>
            <a:r>
              <a:rPr lang="fr-FR" b="1" kern="0" dirty="0">
                <a:latin typeface="Times New Roman" pitchFamily="18" charset="0"/>
                <a:ea typeface="+mj-ea"/>
                <a:cs typeface="Times New Roman" pitchFamily="18" charset="0"/>
              </a:rPr>
              <a:t>Près de neuf Marocains sur dix mettent en avant la bonne rémunération du travail comme facteur  du bien-être.</a:t>
            </a:r>
          </a:p>
          <a:p>
            <a:pPr algn="just" eaLnBrk="0" hangingPunct="0">
              <a:defRPr/>
            </a:pPr>
            <a:endParaRPr lang="fr-FR" b="1" kern="0" dirty="0">
              <a:latin typeface="Times New Roman" pitchFamily="18" charset="0"/>
              <a:cs typeface="Times New Roman" pitchFamily="18" charset="0"/>
            </a:endParaRPr>
          </a:p>
          <a:p>
            <a:pPr algn="just" eaLnBrk="0" hangingPunct="0">
              <a:defRPr/>
            </a:pPr>
            <a:r>
              <a:rPr lang="fr-FR" b="1" kern="0" dirty="0">
                <a:solidFill>
                  <a:srgbClr val="C00000"/>
                </a:solidFill>
                <a:latin typeface="Times New Roman" pitchFamily="18" charset="0"/>
                <a:ea typeface="+mj-ea"/>
                <a:cs typeface="Times New Roman" pitchFamily="18" charset="0"/>
              </a:rPr>
              <a:t>    </a:t>
            </a:r>
            <a:endParaRPr lang="fr-FR" b="1" kern="0" dirty="0">
              <a:solidFill>
                <a:srgbClr val="7B003B"/>
              </a:solidFill>
              <a:latin typeface="Times New Roman" pitchFamily="18" charset="0"/>
              <a:ea typeface="+mj-ea"/>
              <a:cs typeface="Times New Roman" pitchFamily="18" charset="0"/>
            </a:endParaRPr>
          </a:p>
        </p:txBody>
      </p:sp>
      <p:graphicFrame>
        <p:nvGraphicFramePr>
          <p:cNvPr id="7" name="Graphique 6"/>
          <p:cNvGraphicFramePr/>
          <p:nvPr/>
        </p:nvGraphicFramePr>
        <p:xfrm>
          <a:off x="214282" y="1214422"/>
          <a:ext cx="8606190" cy="40147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Espace réservé du numéro de diapositive 3"/>
          <p:cNvSpPr>
            <a:spLocks noGrp="1"/>
          </p:cNvSpPr>
          <p:nvPr>
            <p:ph type="sldNum" sz="quarter" idx="11"/>
          </p:nvPr>
        </p:nvSpPr>
        <p:spPr>
          <a:noFill/>
        </p:spPr>
        <p:txBody>
          <a:bodyPr/>
          <a:lstStyle/>
          <a:p>
            <a:pPr fontAlgn="base">
              <a:spcBef>
                <a:spcPct val="0"/>
              </a:spcBef>
              <a:spcAft>
                <a:spcPct val="0"/>
              </a:spcAft>
            </a:pPr>
            <a:fld id="{0B4CAC2E-28AB-49BF-AF68-906F22996952}" type="slidenum">
              <a:rPr lang="fr-FR" smtClean="0">
                <a:solidFill>
                  <a:schemeClr val="tx1"/>
                </a:solidFill>
              </a:rPr>
              <a:pPr fontAlgn="base">
                <a:spcBef>
                  <a:spcPct val="0"/>
                </a:spcBef>
                <a:spcAft>
                  <a:spcPct val="0"/>
                </a:spcAft>
              </a:pPr>
              <a:t>14</a:t>
            </a:fld>
            <a:endParaRPr lang="fr-FR" smtClean="0">
              <a:solidFill>
                <a:schemeClr val="tx1"/>
              </a:solidFill>
            </a:endParaRPr>
          </a:p>
        </p:txBody>
      </p:sp>
      <p:sp>
        <p:nvSpPr>
          <p:cNvPr id="162818" name="Titre 4"/>
          <p:cNvSpPr txBox="1">
            <a:spLocks/>
          </p:cNvSpPr>
          <p:nvPr/>
        </p:nvSpPr>
        <p:spPr bwMode="auto">
          <a:xfrm>
            <a:off x="323850" y="620713"/>
            <a:ext cx="8280400" cy="431800"/>
          </a:xfrm>
          <a:prstGeom prst="rect">
            <a:avLst/>
          </a:prstGeom>
          <a:noFill/>
          <a:ln w="9525">
            <a:noFill/>
            <a:miter lim="800000"/>
            <a:headEnd/>
            <a:tailEnd/>
          </a:ln>
        </p:spPr>
        <p:txBody>
          <a:bodyPr anchor="ctr"/>
          <a:lstStyle/>
          <a:p>
            <a:pPr algn="ctr" eaLnBrk="0" hangingPunct="0"/>
            <a:r>
              <a:rPr lang="fr-FR" sz="2400" b="1">
                <a:solidFill>
                  <a:srgbClr val="C00000"/>
                </a:solidFill>
                <a:latin typeface="Times New Roman" pitchFamily="18" charset="0"/>
                <a:cs typeface="Times New Roman" pitchFamily="18" charset="0"/>
              </a:rPr>
              <a:t>Emploi</a:t>
            </a:r>
          </a:p>
        </p:txBody>
      </p:sp>
      <p:graphicFrame>
        <p:nvGraphicFramePr>
          <p:cNvPr id="8" name="Graphique 7"/>
          <p:cNvGraphicFramePr/>
          <p:nvPr/>
        </p:nvGraphicFramePr>
        <p:xfrm>
          <a:off x="251520" y="1412777"/>
          <a:ext cx="8712968"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5" name="Titre 4"/>
          <p:cNvSpPr txBox="1">
            <a:spLocks/>
          </p:cNvSpPr>
          <p:nvPr/>
        </p:nvSpPr>
        <p:spPr bwMode="auto">
          <a:xfrm>
            <a:off x="0" y="5805488"/>
            <a:ext cx="8964613" cy="431800"/>
          </a:xfrm>
          <a:prstGeom prst="rect">
            <a:avLst/>
          </a:prstGeom>
          <a:noFill/>
          <a:ln w="9525">
            <a:noFill/>
            <a:miter lim="800000"/>
            <a:headEnd/>
            <a:tailEnd/>
          </a:ln>
        </p:spPr>
        <p:txBody>
          <a:bodyPr anchor="ctr"/>
          <a:lstStyle/>
          <a:p>
            <a:pPr algn="just" eaLnBrk="0" fontAlgn="auto" hangingPunct="0">
              <a:spcBef>
                <a:spcPts val="0"/>
              </a:spcBef>
              <a:spcAft>
                <a:spcPts val="0"/>
              </a:spcAft>
              <a:defRPr/>
            </a:pPr>
            <a:endParaRPr lang="fr-FR" b="1" kern="0" dirty="0">
              <a:latin typeface="Times New Roman" pitchFamily="18" charset="0"/>
              <a:ea typeface="+mj-ea"/>
              <a:cs typeface="Times New Roman" pitchFamily="18" charset="0"/>
            </a:endParaRPr>
          </a:p>
        </p:txBody>
      </p:sp>
      <p:sp>
        <p:nvSpPr>
          <p:cNvPr id="6" name="Titre 4"/>
          <p:cNvSpPr txBox="1">
            <a:spLocks/>
          </p:cNvSpPr>
          <p:nvPr/>
        </p:nvSpPr>
        <p:spPr bwMode="auto">
          <a:xfrm>
            <a:off x="0" y="5786438"/>
            <a:ext cx="9144000" cy="431800"/>
          </a:xfrm>
          <a:prstGeom prst="rect">
            <a:avLst/>
          </a:prstGeom>
          <a:noFill/>
          <a:ln w="9525">
            <a:noFill/>
            <a:miter lim="800000"/>
            <a:headEnd/>
            <a:tailEnd/>
          </a:ln>
        </p:spPr>
        <p:txBody>
          <a:bodyPr anchor="ctr"/>
          <a:lstStyle/>
          <a:p>
            <a:pPr algn="ctr" eaLnBrk="0" fontAlgn="auto" hangingPunct="0">
              <a:spcBef>
                <a:spcPts val="0"/>
              </a:spcBef>
              <a:spcAft>
                <a:spcPts val="0"/>
              </a:spcAft>
              <a:defRPr/>
            </a:pPr>
            <a:endParaRPr lang="fr-FR" b="1" dirty="0">
              <a:solidFill>
                <a:srgbClr val="C00000"/>
              </a:solidFill>
              <a:latin typeface="Times New Roman" pitchFamily="18" charset="0"/>
              <a:cs typeface="Times New Roman" pitchFamily="18" charset="0"/>
            </a:endParaRPr>
          </a:p>
          <a:p>
            <a:pPr algn="just" eaLnBrk="0" fontAlgn="auto" hangingPunct="0">
              <a:spcBef>
                <a:spcPts val="0"/>
              </a:spcBef>
              <a:spcAft>
                <a:spcPts val="0"/>
              </a:spcAft>
              <a:defRPr/>
            </a:pPr>
            <a:r>
              <a:rPr lang="fr-FR" b="1" dirty="0">
                <a:latin typeface="Times New Roman" pitchFamily="18" charset="0"/>
                <a:cs typeface="Times New Roman" pitchFamily="18" charset="0"/>
              </a:rPr>
              <a:t>Les bonnes conditions de travail et l’équité dans l’accès à l’emploi et dans la rémunération sont les principaux facteurs de l’effectivité  du bien-être dans le domaine de l’emploi.</a:t>
            </a:r>
            <a:r>
              <a:rPr lang="fr-FR" b="1" dirty="0">
                <a:solidFill>
                  <a:srgbClr val="C00000"/>
                </a:solidFill>
                <a:latin typeface="Times New Roman" pitchFamily="18" charset="0"/>
                <a:cs typeface="Times New Roman" pitchFamily="18" charset="0"/>
              </a:rPr>
              <a:t> </a:t>
            </a:r>
            <a:endParaRPr lang="fr-FR" b="1" kern="0" dirty="0">
              <a:solidFill>
                <a:srgbClr val="C0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Espace réservé du numéro de diapositive 3"/>
          <p:cNvSpPr>
            <a:spLocks noGrp="1"/>
          </p:cNvSpPr>
          <p:nvPr>
            <p:ph type="sldNum" sz="quarter" idx="11"/>
          </p:nvPr>
        </p:nvSpPr>
        <p:spPr>
          <a:noFill/>
        </p:spPr>
        <p:txBody>
          <a:bodyPr/>
          <a:lstStyle/>
          <a:p>
            <a:pPr fontAlgn="base">
              <a:spcBef>
                <a:spcPct val="0"/>
              </a:spcBef>
              <a:spcAft>
                <a:spcPct val="0"/>
              </a:spcAft>
            </a:pPr>
            <a:fld id="{58E49975-50CA-4B3A-A8AC-41D8922EF692}" type="slidenum">
              <a:rPr lang="fr-FR" smtClean="0">
                <a:solidFill>
                  <a:srgbClr val="000000"/>
                </a:solidFill>
                <a:cs typeface="Arial" charset="0"/>
              </a:rPr>
              <a:pPr fontAlgn="base">
                <a:spcBef>
                  <a:spcPct val="0"/>
                </a:spcBef>
                <a:spcAft>
                  <a:spcPct val="0"/>
                </a:spcAft>
              </a:pPr>
              <a:t>15</a:t>
            </a:fld>
            <a:endParaRPr lang="fr-FR" smtClean="0">
              <a:solidFill>
                <a:srgbClr val="000000"/>
              </a:solidFill>
              <a:cs typeface="Arial" charset="0"/>
            </a:endParaRPr>
          </a:p>
        </p:txBody>
      </p:sp>
      <p:sp>
        <p:nvSpPr>
          <p:cNvPr id="163842" name="Titre 4"/>
          <p:cNvSpPr>
            <a:spLocks noGrp="1"/>
          </p:cNvSpPr>
          <p:nvPr>
            <p:ph type="title"/>
          </p:nvPr>
        </p:nvSpPr>
        <p:spPr>
          <a:xfrm>
            <a:off x="0" y="692150"/>
            <a:ext cx="9144000" cy="504825"/>
          </a:xfrm>
        </p:spPr>
        <p:txBody>
          <a:bodyPr/>
          <a:lstStyle/>
          <a:p>
            <a:r>
              <a:rPr lang="fr-FR" sz="1800" smtClean="0">
                <a:latin typeface="Times New Roman" pitchFamily="18" charset="0"/>
                <a:cs typeface="Times New Roman" pitchFamily="18" charset="0"/>
              </a:rPr>
              <a:t>Santé </a:t>
            </a:r>
          </a:p>
        </p:txBody>
      </p:sp>
      <p:sp>
        <p:nvSpPr>
          <p:cNvPr id="5" name="Titre 4"/>
          <p:cNvSpPr txBox="1">
            <a:spLocks/>
          </p:cNvSpPr>
          <p:nvPr/>
        </p:nvSpPr>
        <p:spPr bwMode="auto">
          <a:xfrm>
            <a:off x="0" y="5286375"/>
            <a:ext cx="9144000" cy="504825"/>
          </a:xfrm>
          <a:prstGeom prst="rect">
            <a:avLst/>
          </a:prstGeom>
          <a:noFill/>
          <a:ln w="9525">
            <a:noFill/>
            <a:miter lim="800000"/>
            <a:headEnd/>
            <a:tailEnd/>
          </a:ln>
        </p:spPr>
        <p:txBody>
          <a:bodyPr anchor="ctr"/>
          <a:lstStyle/>
          <a:p>
            <a:pPr algn="just" eaLnBrk="0" hangingPunct="0">
              <a:defRPr/>
            </a:pPr>
            <a:r>
              <a:rPr lang="fr-FR" b="1" kern="0" dirty="0">
                <a:latin typeface="Times New Roman" pitchFamily="18" charset="0"/>
                <a:ea typeface="+mj-ea"/>
                <a:cs typeface="Times New Roman" pitchFamily="18" charset="0"/>
              </a:rPr>
              <a:t>Les facteurs les plus cités par la population concernent la gratuité, la proximité et la qualité des services.</a:t>
            </a:r>
            <a:endParaRPr lang="fr-FR" b="1" kern="0" dirty="0">
              <a:latin typeface="Times New Roman" pitchFamily="18" charset="0"/>
              <a:ea typeface="+mj-ea"/>
              <a:cs typeface="Times New Roman" pitchFamily="18" charset="0"/>
            </a:endParaRPr>
          </a:p>
        </p:txBody>
      </p:sp>
      <p:graphicFrame>
        <p:nvGraphicFramePr>
          <p:cNvPr id="9" name="Graphique 8"/>
          <p:cNvGraphicFramePr/>
          <p:nvPr/>
        </p:nvGraphicFramePr>
        <p:xfrm>
          <a:off x="214282" y="1214422"/>
          <a:ext cx="8286808" cy="37147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Espace réservé du numéro de diapositive 3"/>
          <p:cNvSpPr>
            <a:spLocks noGrp="1"/>
          </p:cNvSpPr>
          <p:nvPr>
            <p:ph type="sldNum" sz="quarter" idx="11"/>
          </p:nvPr>
        </p:nvSpPr>
        <p:spPr>
          <a:noFill/>
        </p:spPr>
        <p:txBody>
          <a:bodyPr/>
          <a:lstStyle/>
          <a:p>
            <a:pPr fontAlgn="base">
              <a:spcBef>
                <a:spcPct val="0"/>
              </a:spcBef>
              <a:spcAft>
                <a:spcPct val="0"/>
              </a:spcAft>
            </a:pPr>
            <a:fld id="{5A93194F-D855-4C71-A028-816E4B16DB47}" type="slidenum">
              <a:rPr lang="fr-FR" smtClean="0">
                <a:solidFill>
                  <a:schemeClr val="tx1"/>
                </a:solidFill>
              </a:rPr>
              <a:pPr fontAlgn="base">
                <a:spcBef>
                  <a:spcPct val="0"/>
                </a:spcBef>
                <a:spcAft>
                  <a:spcPct val="0"/>
                </a:spcAft>
              </a:pPr>
              <a:t>16</a:t>
            </a:fld>
            <a:endParaRPr lang="fr-FR" smtClean="0">
              <a:solidFill>
                <a:schemeClr val="tx1"/>
              </a:solidFill>
            </a:endParaRPr>
          </a:p>
        </p:txBody>
      </p:sp>
      <p:sp>
        <p:nvSpPr>
          <p:cNvPr id="164866" name="Titre 4"/>
          <p:cNvSpPr>
            <a:spLocks noGrp="1"/>
          </p:cNvSpPr>
          <p:nvPr>
            <p:ph type="title"/>
          </p:nvPr>
        </p:nvSpPr>
        <p:spPr>
          <a:xfrm>
            <a:off x="107950" y="642938"/>
            <a:ext cx="9036050" cy="234950"/>
          </a:xfrm>
        </p:spPr>
        <p:txBody>
          <a:bodyPr/>
          <a:lstStyle/>
          <a:p>
            <a:r>
              <a:rPr lang="fr-FR" sz="1800" smtClean="0">
                <a:solidFill>
                  <a:srgbClr val="C00000"/>
                </a:solidFill>
                <a:latin typeface="Times New Roman" pitchFamily="18" charset="0"/>
                <a:cs typeface="Times New Roman" pitchFamily="18" charset="0"/>
              </a:rPr>
              <a:t>Vie  familiale  et  environnement  sociétal </a:t>
            </a:r>
            <a:endParaRPr lang="fr-FR" sz="1700" smtClean="0">
              <a:latin typeface="Times New Roman" pitchFamily="18" charset="0"/>
              <a:cs typeface="Times New Roman" pitchFamily="18" charset="0"/>
            </a:endParaRPr>
          </a:p>
        </p:txBody>
      </p:sp>
      <p:sp>
        <p:nvSpPr>
          <p:cNvPr id="164867" name="Rectangle 1"/>
          <p:cNvSpPr>
            <a:spLocks noChangeArrowheads="1"/>
          </p:cNvSpPr>
          <p:nvPr/>
        </p:nvSpPr>
        <p:spPr bwMode="auto">
          <a:xfrm>
            <a:off x="0" y="5610225"/>
            <a:ext cx="9144000" cy="738188"/>
          </a:xfrm>
          <a:prstGeom prst="rect">
            <a:avLst/>
          </a:prstGeom>
          <a:noFill/>
          <a:ln w="9525">
            <a:noFill/>
            <a:miter lim="800000"/>
            <a:headEnd/>
            <a:tailEnd/>
          </a:ln>
        </p:spPr>
        <p:txBody>
          <a:bodyPr anchor="ctr">
            <a:spAutoFit/>
          </a:bodyPr>
          <a:lstStyle/>
          <a:p>
            <a:pPr algn="justLow">
              <a:tabLst>
                <a:tab pos="90488" algn="l"/>
              </a:tabLst>
            </a:pPr>
            <a:r>
              <a:rPr lang="fr-FR" sz="1400" b="1">
                <a:latin typeface="Times New Roman" pitchFamily="18" charset="0"/>
                <a:ea typeface="Calibri" pitchFamily="34" charset="0"/>
                <a:cs typeface="Times New Roman" pitchFamily="18" charset="0"/>
              </a:rPr>
              <a:t>Les  facteurs concourant à l’effectivité du bien-être portent essentiellement sur la solidarité sociale, la disponibilité des infrastructures sociales, culturelles et de loisirs et les conditions favorables d’accès aux activités culturelles, spirituelles et  de loisirs. </a:t>
            </a:r>
            <a:endParaRPr lang="fr-FR">
              <a:ea typeface="Calibri" pitchFamily="34" charset="0"/>
              <a:cs typeface="Times New Roman" pitchFamily="18" charset="0"/>
            </a:endParaRPr>
          </a:p>
        </p:txBody>
      </p:sp>
      <p:graphicFrame>
        <p:nvGraphicFramePr>
          <p:cNvPr id="7" name="Graphique 6"/>
          <p:cNvGraphicFramePr/>
          <p:nvPr/>
        </p:nvGraphicFramePr>
        <p:xfrm>
          <a:off x="0" y="928670"/>
          <a:ext cx="9001156" cy="44291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5345113"/>
            <a:ext cx="9144000" cy="1036637"/>
          </a:xfrm>
          <a:prstGeom prst="rect">
            <a:avLst/>
          </a:prstGeom>
          <a:noFill/>
          <a:ln w="9525">
            <a:noFill/>
            <a:miter lim="800000"/>
            <a:headEnd/>
            <a:tailEnd/>
          </a:ln>
        </p:spPr>
        <p:txBody>
          <a:bodyPr anchor="ctr"/>
          <a:lstStyle/>
          <a:p>
            <a:pPr algn="just" fontAlgn="auto">
              <a:spcBef>
                <a:spcPts val="0"/>
              </a:spcBef>
              <a:spcAft>
                <a:spcPts val="0"/>
              </a:spcAft>
              <a:defRPr/>
            </a:pPr>
            <a:r>
              <a:rPr lang="fr-FR" sz="1600" b="1" kern="0" dirty="0">
                <a:latin typeface="Times New Roman" pitchFamily="18" charset="0"/>
                <a:ea typeface="+mj-ea"/>
                <a:cs typeface="Times New Roman" pitchFamily="18" charset="0"/>
              </a:rPr>
              <a:t> </a:t>
            </a:r>
            <a:endParaRPr lang="fr-FR" sz="1600" b="1" kern="0" dirty="0">
              <a:latin typeface="Times New Roman" pitchFamily="18" charset="0"/>
              <a:ea typeface="+mj-ea"/>
              <a:cs typeface="Times New Roman" pitchFamily="18" charset="0"/>
            </a:endParaRPr>
          </a:p>
          <a:p>
            <a:pPr algn="just" fontAlgn="auto">
              <a:spcBef>
                <a:spcPts val="0"/>
              </a:spcBef>
              <a:spcAft>
                <a:spcPts val="0"/>
              </a:spcAft>
              <a:buFont typeface="Arial" pitchFamily="34" charset="0"/>
              <a:buChar char="•"/>
              <a:defRPr/>
            </a:pPr>
            <a:endParaRPr lang="fr-FR" sz="1600" b="1" kern="0" dirty="0">
              <a:latin typeface="Times New Roman" pitchFamily="18" charset="0"/>
              <a:ea typeface="+mj-ea"/>
              <a:cs typeface="Times New Roman" pitchFamily="18" charset="0"/>
            </a:endParaRPr>
          </a:p>
          <a:p>
            <a:pPr algn="just" fontAlgn="auto">
              <a:spcBef>
                <a:spcPts val="0"/>
              </a:spcBef>
              <a:spcAft>
                <a:spcPts val="0"/>
              </a:spcAft>
              <a:buFont typeface="Arial" pitchFamily="34" charset="0"/>
              <a:buChar char="•"/>
              <a:defRPr/>
            </a:pPr>
            <a:endParaRPr lang="fr-FR" sz="1600" b="1" kern="0" dirty="0">
              <a:latin typeface="Times New Roman" pitchFamily="18" charset="0"/>
              <a:ea typeface="+mj-ea"/>
              <a:cs typeface="Times New Roman" pitchFamily="18" charset="0"/>
            </a:endParaRPr>
          </a:p>
          <a:p>
            <a:pPr algn="just" fontAlgn="auto">
              <a:spcBef>
                <a:spcPts val="0"/>
              </a:spcBef>
              <a:spcAft>
                <a:spcPts val="0"/>
              </a:spcAft>
              <a:buFont typeface="Arial" pitchFamily="34" charset="0"/>
              <a:buChar char="•"/>
              <a:defRPr/>
            </a:pPr>
            <a:endParaRPr lang="fr-FR" sz="1600" b="1" kern="0" dirty="0">
              <a:latin typeface="Times New Roman" pitchFamily="18" charset="0"/>
              <a:ea typeface="+mj-ea"/>
              <a:cs typeface="Times New Roman" pitchFamily="18" charset="0"/>
            </a:endParaRPr>
          </a:p>
          <a:p>
            <a:pPr algn="just" fontAlgn="auto">
              <a:spcBef>
                <a:spcPts val="0"/>
              </a:spcBef>
              <a:spcAft>
                <a:spcPts val="0"/>
              </a:spcAft>
              <a:buFont typeface="Arial" pitchFamily="34" charset="0"/>
              <a:buChar char="•"/>
              <a:defRPr/>
            </a:pPr>
            <a:endParaRPr lang="fr-FR" sz="1600" b="1" kern="0" dirty="0">
              <a:latin typeface="Times New Roman" pitchFamily="18" charset="0"/>
              <a:ea typeface="+mj-ea"/>
              <a:cs typeface="Times New Roman" pitchFamily="18" charset="0"/>
            </a:endParaRPr>
          </a:p>
          <a:p>
            <a:pPr algn="just" fontAlgn="auto">
              <a:spcBef>
                <a:spcPts val="0"/>
              </a:spcBef>
              <a:spcAft>
                <a:spcPts val="0"/>
              </a:spcAft>
              <a:buFont typeface="Arial" pitchFamily="34" charset="0"/>
              <a:buChar char="•"/>
              <a:defRPr/>
            </a:pPr>
            <a:endParaRPr lang="fr-FR" sz="1600" b="1" kern="0" dirty="0">
              <a:latin typeface="Times New Roman" pitchFamily="18" charset="0"/>
              <a:ea typeface="+mj-ea"/>
              <a:cs typeface="Times New Roman" pitchFamily="18" charset="0"/>
            </a:endParaRPr>
          </a:p>
        </p:txBody>
      </p:sp>
      <p:sp>
        <p:nvSpPr>
          <p:cNvPr id="165890" name="Espace réservé du numéro de diapositive 4"/>
          <p:cNvSpPr>
            <a:spLocks noGrp="1"/>
          </p:cNvSpPr>
          <p:nvPr>
            <p:ph type="sldNum" sz="quarter" idx="11"/>
          </p:nvPr>
        </p:nvSpPr>
        <p:spPr>
          <a:noFill/>
        </p:spPr>
        <p:txBody>
          <a:bodyPr/>
          <a:lstStyle/>
          <a:p>
            <a:pPr fontAlgn="base">
              <a:spcBef>
                <a:spcPct val="0"/>
              </a:spcBef>
              <a:spcAft>
                <a:spcPct val="0"/>
              </a:spcAft>
            </a:pPr>
            <a:fld id="{E65A0572-237B-4887-9E14-1572C770A0F0}" type="slidenum">
              <a:rPr lang="ar-SA" smtClean="0">
                <a:cs typeface="Arial" charset="0"/>
              </a:rPr>
              <a:pPr fontAlgn="base">
                <a:spcBef>
                  <a:spcPct val="0"/>
                </a:spcBef>
                <a:spcAft>
                  <a:spcPct val="0"/>
                </a:spcAft>
              </a:pPr>
              <a:t>17</a:t>
            </a:fld>
            <a:endParaRPr lang="fr-FR" smtClean="0">
              <a:cs typeface="Arial" charset="0"/>
            </a:endParaRPr>
          </a:p>
        </p:txBody>
      </p:sp>
      <p:sp>
        <p:nvSpPr>
          <p:cNvPr id="165891" name="Titre 4"/>
          <p:cNvSpPr>
            <a:spLocks noGrp="1"/>
          </p:cNvSpPr>
          <p:nvPr>
            <p:ph type="title"/>
          </p:nvPr>
        </p:nvSpPr>
        <p:spPr>
          <a:xfrm>
            <a:off x="0" y="692150"/>
            <a:ext cx="9144000" cy="360363"/>
          </a:xfrm>
        </p:spPr>
        <p:txBody>
          <a:bodyPr/>
          <a:lstStyle/>
          <a:p>
            <a:r>
              <a:rPr lang="fr-FR" sz="1800" smtClean="0">
                <a:latin typeface="Times New Roman" pitchFamily="18" charset="0"/>
                <a:cs typeface="Times New Roman" pitchFamily="18" charset="0"/>
              </a:rPr>
              <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Education  </a:t>
            </a:r>
            <a:br>
              <a:rPr lang="fr-FR" sz="1800" smtClean="0">
                <a:latin typeface="Times New Roman" pitchFamily="18" charset="0"/>
                <a:cs typeface="Times New Roman" pitchFamily="18" charset="0"/>
              </a:rPr>
            </a:br>
            <a:endParaRPr lang="fr-FR" sz="1800" smtClean="0">
              <a:latin typeface="Times New Roman" pitchFamily="18" charset="0"/>
              <a:cs typeface="Times New Roman" pitchFamily="18" charset="0"/>
            </a:endParaRPr>
          </a:p>
        </p:txBody>
      </p:sp>
      <p:graphicFrame>
        <p:nvGraphicFramePr>
          <p:cNvPr id="10" name="Graphique 9"/>
          <p:cNvGraphicFramePr/>
          <p:nvPr/>
        </p:nvGraphicFramePr>
        <p:xfrm>
          <a:off x="214282" y="1071546"/>
          <a:ext cx="8429684" cy="3786204"/>
        </p:xfrm>
        <a:graphic>
          <a:graphicData uri="http://schemas.openxmlformats.org/drawingml/2006/chart">
            <c:chart xmlns:c="http://schemas.openxmlformats.org/drawingml/2006/chart" xmlns:r="http://schemas.openxmlformats.org/officeDocument/2006/relationships" r:id="rId2"/>
          </a:graphicData>
        </a:graphic>
      </p:graphicFrame>
      <p:sp>
        <p:nvSpPr>
          <p:cNvPr id="7" name="Titre 4"/>
          <p:cNvSpPr txBox="1">
            <a:spLocks/>
          </p:cNvSpPr>
          <p:nvPr/>
        </p:nvSpPr>
        <p:spPr bwMode="auto">
          <a:xfrm>
            <a:off x="0" y="5286375"/>
            <a:ext cx="9144000" cy="360363"/>
          </a:xfrm>
          <a:prstGeom prst="rect">
            <a:avLst/>
          </a:prstGeom>
          <a:noFill/>
          <a:ln w="9525">
            <a:noFill/>
            <a:miter lim="800000"/>
            <a:headEnd/>
            <a:tailEnd/>
          </a:ln>
        </p:spPr>
        <p:txBody>
          <a:bodyPr anchor="ctr"/>
          <a:lstStyle/>
          <a:p>
            <a:pPr algn="just" eaLnBrk="0" hangingPunct="0">
              <a:defRPr/>
            </a:pPr>
            <a:r>
              <a:rPr lang="fr-FR" b="1" kern="0" dirty="0">
                <a:latin typeface="Times New Roman" pitchFamily="18" charset="0"/>
                <a:ea typeface="+mj-ea"/>
                <a:cs typeface="Times New Roman" pitchFamily="18" charset="0"/>
              </a:rPr>
              <a:t/>
            </a:r>
            <a:br>
              <a:rPr lang="fr-FR" b="1" kern="0" dirty="0">
                <a:latin typeface="Times New Roman" pitchFamily="18" charset="0"/>
                <a:ea typeface="+mj-ea"/>
                <a:cs typeface="Times New Roman" pitchFamily="18" charset="0"/>
              </a:rPr>
            </a:br>
            <a:r>
              <a:rPr lang="fr-FR" b="1" kern="0" dirty="0">
                <a:latin typeface="Times New Roman" pitchFamily="18" charset="0"/>
                <a:ea typeface="+mj-ea"/>
                <a:cs typeface="Times New Roman" pitchFamily="18" charset="0"/>
              </a:rPr>
              <a:t>Les facteurs évoqués par la population se focalisent sur la qualité de l’enseignement et la proximité des établissements scolaires. </a:t>
            </a:r>
            <a:endParaRPr lang="fr-FR" b="1" kern="0" dirty="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re 1"/>
          <p:cNvSpPr>
            <a:spLocks noGrp="1"/>
          </p:cNvSpPr>
          <p:nvPr>
            <p:ph type="title"/>
          </p:nvPr>
        </p:nvSpPr>
        <p:spPr>
          <a:xfrm>
            <a:off x="1285875" y="1571625"/>
            <a:ext cx="6985000" cy="431800"/>
          </a:xfrm>
        </p:spPr>
        <p:txBody>
          <a:bodyPr/>
          <a:lstStyle/>
          <a:p>
            <a:r>
              <a:rPr lang="fr-FR" sz="2400" smtClean="0">
                <a:solidFill>
                  <a:schemeClr val="tx1"/>
                </a:solidFill>
                <a:latin typeface="Times New Roman" pitchFamily="18" charset="0"/>
                <a:cs typeface="Times New Roman" pitchFamily="18" charset="0"/>
              </a:rPr>
              <a:t>Mesure subjective du bien-être par domaine</a:t>
            </a:r>
          </a:p>
        </p:txBody>
      </p:sp>
      <p:sp>
        <p:nvSpPr>
          <p:cNvPr id="3" name="Espace réservé du contenu 2"/>
          <p:cNvSpPr>
            <a:spLocks noGrp="1"/>
          </p:cNvSpPr>
          <p:nvPr>
            <p:ph idx="1"/>
          </p:nvPr>
        </p:nvSpPr>
        <p:spPr>
          <a:xfrm>
            <a:off x="0" y="1484313"/>
            <a:ext cx="9144000" cy="5040312"/>
          </a:xfrm>
        </p:spPr>
        <p:txBody>
          <a:bodyPr/>
          <a:lstStyle/>
          <a:p>
            <a:pPr>
              <a:buFontTx/>
              <a:buNone/>
              <a:defRPr/>
            </a:pPr>
            <a:endParaRPr lang="fr-FR" sz="1800" b="1" dirty="0" smtClean="0">
              <a:solidFill>
                <a:schemeClr val="tx1"/>
              </a:solidFill>
              <a:latin typeface="Times New Roman" pitchFamily="18" charset="0"/>
              <a:cs typeface="Times New Roman" pitchFamily="18" charset="0"/>
            </a:endParaRPr>
          </a:p>
          <a:p>
            <a:pPr marL="893763" lvl="1" indent="60325">
              <a:buClrTx/>
              <a:buFont typeface="Wingdings" pitchFamily="2" charset="2"/>
              <a:buChar char="§"/>
              <a:defRPr/>
            </a:pPr>
            <a:endParaRPr lang="fr-FR" sz="1400" b="1" dirty="0" smtClean="0">
              <a:solidFill>
                <a:schemeClr val="tx1"/>
              </a:solidFill>
            </a:endParaRPr>
          </a:p>
          <a:p>
            <a:pPr lvl="4">
              <a:buFontTx/>
              <a:buNone/>
              <a:defRPr/>
            </a:pPr>
            <a:endParaRPr lang="fr-FR" sz="1800" b="1" dirty="0" smtClean="0"/>
          </a:p>
          <a:p>
            <a:pPr lvl="4">
              <a:buFontTx/>
              <a:buNone/>
              <a:defRPr/>
            </a:pPr>
            <a:r>
              <a:rPr lang="fr-FR" sz="1800" b="1" dirty="0" smtClean="0"/>
              <a:t> Niveau de satisfaction du bien-être par domaine               </a:t>
            </a:r>
            <a:endParaRPr lang="fr-FR" sz="1400" b="1" dirty="0" smtClean="0">
              <a:latin typeface="Times New Roman" pitchFamily="18" charset="0"/>
              <a:ea typeface="+mn-ea"/>
              <a:cs typeface="Times New Roman" pitchFamily="18" charset="0"/>
            </a:endParaRPr>
          </a:p>
          <a:p>
            <a:pPr lvl="1">
              <a:defRPr/>
            </a:pPr>
            <a:endParaRPr lang="fr-FR" b="1" dirty="0" smtClean="0">
              <a:solidFill>
                <a:schemeClr val="tx1"/>
              </a:solidFill>
              <a:latin typeface="Times New Roman" pitchFamily="18" charset="0"/>
              <a:ea typeface="+mn-ea"/>
              <a:cs typeface="Times New Roman" pitchFamily="18" charset="0"/>
            </a:endParaRPr>
          </a:p>
          <a:p>
            <a:pPr lvl="1">
              <a:buFont typeface="Arial" charset="0"/>
              <a:buNone/>
              <a:defRPr/>
            </a:pPr>
            <a:endParaRPr lang="fr-FR" sz="1800" b="1" dirty="0" smtClean="0">
              <a:solidFill>
                <a:schemeClr val="tx1"/>
              </a:solidFill>
              <a:latin typeface="Times New Roman" pitchFamily="18" charset="0"/>
              <a:ea typeface="+mn-ea"/>
              <a:cs typeface="Times New Roman" pitchFamily="18" charset="0"/>
            </a:endParaRPr>
          </a:p>
          <a:p>
            <a:pPr lvl="1">
              <a:defRPr/>
            </a:pPr>
            <a:endParaRPr lang="fr-FR" sz="1800" b="1" dirty="0" smtClean="0">
              <a:solidFill>
                <a:schemeClr val="tx1"/>
              </a:solidFill>
              <a:latin typeface="Times New Roman" pitchFamily="18" charset="0"/>
              <a:ea typeface="+mn-ea"/>
              <a:cs typeface="Times New Roman" pitchFamily="18" charset="0"/>
            </a:endParaRPr>
          </a:p>
          <a:p>
            <a:pPr marL="0" lvl="1" indent="0">
              <a:buFont typeface="Arial" charset="0"/>
              <a:buNone/>
              <a:defRPr/>
            </a:pPr>
            <a:endParaRPr lang="fr-FR" sz="1800" b="1" dirty="0" smtClean="0">
              <a:solidFill>
                <a:schemeClr val="tx1"/>
              </a:solidFill>
              <a:latin typeface="Times New Roman" pitchFamily="18" charset="0"/>
              <a:ea typeface="+mn-ea"/>
              <a:cs typeface="Times New Roman" pitchFamily="18" charset="0"/>
            </a:endParaRPr>
          </a:p>
        </p:txBody>
      </p:sp>
      <p:sp>
        <p:nvSpPr>
          <p:cNvPr id="166915" name="Espace réservé du numéro de diapositive 3"/>
          <p:cNvSpPr>
            <a:spLocks noGrp="1"/>
          </p:cNvSpPr>
          <p:nvPr>
            <p:ph type="sldNum" sz="quarter" idx="11"/>
          </p:nvPr>
        </p:nvSpPr>
        <p:spPr>
          <a:noFill/>
        </p:spPr>
        <p:txBody>
          <a:bodyPr/>
          <a:lstStyle/>
          <a:p>
            <a:pPr fontAlgn="base">
              <a:spcBef>
                <a:spcPct val="0"/>
              </a:spcBef>
              <a:spcAft>
                <a:spcPct val="0"/>
              </a:spcAft>
            </a:pPr>
            <a:fld id="{F27DD799-FE63-46EF-9B9F-A6F679022853}" type="slidenum">
              <a:rPr lang="fr-FR" smtClean="0">
                <a:solidFill>
                  <a:schemeClr val="tx1"/>
                </a:solidFill>
              </a:rPr>
              <a:pPr fontAlgn="base">
                <a:spcBef>
                  <a:spcPct val="0"/>
                </a:spcBef>
                <a:spcAft>
                  <a:spcPct val="0"/>
                </a:spcAft>
              </a:pPr>
              <a:t>18</a:t>
            </a:fld>
            <a:endParaRPr lang="fr-FR" smtClean="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Espace réservé du numéro de diapositive 3"/>
          <p:cNvSpPr>
            <a:spLocks noGrp="1"/>
          </p:cNvSpPr>
          <p:nvPr>
            <p:ph type="sldNum" sz="quarter" idx="11"/>
          </p:nvPr>
        </p:nvSpPr>
        <p:spPr>
          <a:noFill/>
        </p:spPr>
        <p:txBody>
          <a:bodyPr/>
          <a:lstStyle/>
          <a:p>
            <a:pPr fontAlgn="base">
              <a:spcBef>
                <a:spcPct val="0"/>
              </a:spcBef>
              <a:spcAft>
                <a:spcPct val="0"/>
              </a:spcAft>
            </a:pPr>
            <a:fld id="{3E1F2C53-EB9F-4073-A8B3-864ED885B80C}" type="slidenum">
              <a:rPr lang="fr-FR" smtClean="0"/>
              <a:pPr fontAlgn="base">
                <a:spcBef>
                  <a:spcPct val="0"/>
                </a:spcBef>
                <a:spcAft>
                  <a:spcPct val="0"/>
                </a:spcAft>
              </a:pPr>
              <a:t>19</a:t>
            </a:fld>
            <a:endParaRPr lang="fr-FR" smtClean="0"/>
          </a:p>
        </p:txBody>
      </p:sp>
      <p:sp>
        <p:nvSpPr>
          <p:cNvPr id="167938" name="Titre 8"/>
          <p:cNvSpPr>
            <a:spLocks noGrp="1"/>
          </p:cNvSpPr>
          <p:nvPr>
            <p:ph type="title"/>
          </p:nvPr>
        </p:nvSpPr>
        <p:spPr>
          <a:xfrm>
            <a:off x="0" y="5157788"/>
            <a:ext cx="9144000" cy="1366837"/>
          </a:xfrm>
        </p:spPr>
        <p:txBody>
          <a:bodyPr/>
          <a:lstStyle/>
          <a:p>
            <a:pPr algn="l"/>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Près de 50% des marocains sont peu ou pas satisfaits. </a:t>
            </a:r>
            <a:br>
              <a:rPr lang="fr-FR" sz="1600" smtClean="0">
                <a:solidFill>
                  <a:schemeClr val="tx1"/>
                </a:solidFill>
                <a:latin typeface="Times New Roman" pitchFamily="18" charset="0"/>
                <a:cs typeface="Times New Roman" pitchFamily="18" charset="0"/>
              </a:rPr>
            </a:br>
            <a:r>
              <a:rPr lang="fr-FR" sz="800" smtClean="0">
                <a:solidFill>
                  <a:schemeClr val="tx1"/>
                </a:solidFill>
                <a:latin typeface="Times New Roman" pitchFamily="18" charset="0"/>
                <a:cs typeface="Times New Roman" pitchFamily="18" charset="0"/>
              </a:rPr>
              <a:t/>
            </a:r>
            <a:br>
              <a:rPr lang="fr-FR" sz="8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La  satisfaction à l’égard du logement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 est plus élevé chez les jeunes et les personnes âgées que les personnes d’âge moyen (relation en U);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 augmente avec le niveau d’instruction et l’échelle socioprofessionnelle;</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 est négativement impactée par le chômage.</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a:t>
            </a:r>
            <a:br>
              <a:rPr lang="fr-FR" sz="1600" smtClean="0">
                <a:solidFill>
                  <a:schemeClr val="tx1"/>
                </a:solidFill>
                <a:latin typeface="Times New Roman" pitchFamily="18" charset="0"/>
                <a:cs typeface="Times New Roman" pitchFamily="18" charset="0"/>
              </a:rPr>
            </a:br>
            <a:endParaRPr lang="fr-FR" sz="1600" smtClean="0">
              <a:solidFill>
                <a:schemeClr val="tx1"/>
              </a:solidFill>
              <a:latin typeface="Times New Roman" pitchFamily="18" charset="0"/>
              <a:cs typeface="Times New Roman" pitchFamily="18" charset="0"/>
            </a:endParaRPr>
          </a:p>
        </p:txBody>
      </p:sp>
      <p:sp>
        <p:nvSpPr>
          <p:cNvPr id="9" name="Titre 8"/>
          <p:cNvSpPr txBox="1">
            <a:spLocks/>
          </p:cNvSpPr>
          <p:nvPr/>
        </p:nvSpPr>
        <p:spPr bwMode="auto">
          <a:xfrm>
            <a:off x="250825" y="5949950"/>
            <a:ext cx="9144000" cy="647700"/>
          </a:xfrm>
          <a:prstGeom prst="rect">
            <a:avLst/>
          </a:prstGeom>
          <a:noFill/>
          <a:ln w="9525">
            <a:noFill/>
            <a:miter lim="800000"/>
            <a:headEnd/>
            <a:tailEnd/>
          </a:ln>
        </p:spPr>
        <p:txBody>
          <a:bodyPr anchor="ctr"/>
          <a:lstStyle/>
          <a:p>
            <a:pPr algn="just" eaLnBrk="0" fontAlgn="auto" hangingPunct="0">
              <a:spcBef>
                <a:spcPts val="0"/>
              </a:spcBef>
              <a:spcAft>
                <a:spcPts val="0"/>
              </a:spcAft>
              <a:buFont typeface="Wingdings" pitchFamily="2" charset="2"/>
              <a:buChar char="Ø"/>
              <a:defRPr/>
            </a:pPr>
            <a:endParaRPr lang="fr-FR" sz="1600" b="1" kern="0" dirty="0">
              <a:solidFill>
                <a:srgbClr val="C00000"/>
              </a:solidFill>
              <a:latin typeface="Times New Roman" pitchFamily="18" charset="0"/>
              <a:cs typeface="Times New Roman" pitchFamily="18" charset="0"/>
            </a:endParaRPr>
          </a:p>
          <a:p>
            <a:pPr algn="just" eaLnBrk="0" fontAlgn="auto" hangingPunct="0">
              <a:spcBef>
                <a:spcPts val="0"/>
              </a:spcBef>
              <a:spcAft>
                <a:spcPts val="0"/>
              </a:spcAft>
              <a:buFont typeface="Wingdings" pitchFamily="2" charset="2"/>
              <a:buChar char="Ø"/>
              <a:defRPr/>
            </a:pPr>
            <a:endParaRPr lang="fr-FR" sz="1600" b="1" kern="0" dirty="0">
              <a:solidFill>
                <a:srgbClr val="C00000"/>
              </a:solidFill>
              <a:latin typeface="Times New Roman" pitchFamily="18" charset="0"/>
              <a:cs typeface="Times New Roman" pitchFamily="18" charset="0"/>
            </a:endParaRPr>
          </a:p>
        </p:txBody>
      </p:sp>
      <p:graphicFrame>
        <p:nvGraphicFramePr>
          <p:cNvPr id="7" name="Chart 4"/>
          <p:cNvGraphicFramePr/>
          <p:nvPr/>
        </p:nvGraphicFramePr>
        <p:xfrm>
          <a:off x="323528" y="980728"/>
          <a:ext cx="8352928"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6" name="Titre 8"/>
          <p:cNvSpPr txBox="1">
            <a:spLocks/>
          </p:cNvSpPr>
          <p:nvPr/>
        </p:nvSpPr>
        <p:spPr bwMode="auto">
          <a:xfrm>
            <a:off x="331788" y="628650"/>
            <a:ext cx="8496300" cy="338138"/>
          </a:xfrm>
          <a:prstGeom prst="rect">
            <a:avLst/>
          </a:prstGeom>
          <a:noFill/>
          <a:ln w="9525">
            <a:noFill/>
            <a:miter lim="800000"/>
            <a:headEnd/>
            <a:tailEnd/>
          </a:ln>
        </p:spPr>
        <p:txBody>
          <a:bodyPr anchor="ctr"/>
          <a:lstStyle/>
          <a:p>
            <a:pPr algn="ctr" eaLnBrk="0" hangingPunct="0">
              <a:defRPr/>
            </a:pPr>
            <a:r>
              <a:rPr lang="fr-FR" b="1" kern="0">
                <a:solidFill>
                  <a:srgbClr val="C00000"/>
                </a:solidFill>
                <a:latin typeface="Times New Roman" pitchFamily="18" charset="0"/>
                <a:ea typeface="+mj-ea"/>
                <a:cs typeface="Times New Roman" pitchFamily="18" charset="0"/>
              </a:rPr>
              <a:t> </a:t>
            </a:r>
            <a:br>
              <a:rPr lang="fr-FR" b="1" kern="0">
                <a:solidFill>
                  <a:srgbClr val="C00000"/>
                </a:solidFill>
                <a:latin typeface="Times New Roman" pitchFamily="18" charset="0"/>
                <a:ea typeface="+mj-ea"/>
                <a:cs typeface="Times New Roman" pitchFamily="18" charset="0"/>
              </a:rPr>
            </a:br>
            <a:r>
              <a:rPr lang="fr-FR" b="1" kern="0">
                <a:solidFill>
                  <a:srgbClr val="C00000"/>
                </a:solidFill>
                <a:latin typeface="Times New Roman" pitchFamily="18" charset="0"/>
                <a:ea typeface="+mj-ea"/>
                <a:cs typeface="Times New Roman" pitchFamily="18" charset="0"/>
              </a:rPr>
              <a:t>Logement </a:t>
            </a:r>
            <a:endParaRPr lang="fr-FR" b="1" kern="0" dirty="0">
              <a:solidFill>
                <a:srgbClr val="C0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476672"/>
            <a:ext cx="9144000" cy="6024162"/>
          </a:xfrm>
        </p:spPr>
        <p:txBody>
          <a:bodyPr/>
          <a:lstStyle/>
          <a:p>
            <a:pPr algn="ctr">
              <a:lnSpc>
                <a:spcPct val="150000"/>
              </a:lnSpc>
              <a:buFontTx/>
              <a:buNone/>
              <a:defRPr/>
            </a:pPr>
            <a:r>
              <a:rPr lang="fr-FR" b="1" dirty="0" smtClean="0">
                <a:solidFill>
                  <a:srgbClr val="C00000"/>
                </a:solidFill>
                <a:latin typeface="Times New Roman" pitchFamily="18" charset="0"/>
                <a:cs typeface="Times New Roman" pitchFamily="18" charset="0"/>
              </a:rPr>
              <a:t>Plan</a:t>
            </a:r>
          </a:p>
          <a:p>
            <a:pPr marL="0" algn="just">
              <a:spcBef>
                <a:spcPts val="0"/>
              </a:spcBef>
              <a:buFont typeface="Wingdings" pitchFamily="2" charset="2"/>
              <a:buChar char="§"/>
              <a:defRPr/>
            </a:pPr>
            <a:r>
              <a:rPr lang="fr-FR" sz="1800" b="1" dirty="0" smtClean="0">
                <a:solidFill>
                  <a:schemeClr val="tx1"/>
                </a:solidFill>
                <a:latin typeface="Times New Roman" pitchFamily="18" charset="0"/>
                <a:cs typeface="Times New Roman" pitchFamily="18" charset="0"/>
              </a:rPr>
              <a:t>Concept et définition du bien-être</a:t>
            </a:r>
          </a:p>
          <a:p>
            <a:pPr marL="0" algn="just">
              <a:spcBef>
                <a:spcPts val="0"/>
              </a:spcBef>
              <a:buFontTx/>
              <a:buNone/>
              <a:defRPr/>
            </a:pPr>
            <a:endParaRPr lang="fr-FR" sz="800" b="1" dirty="0" smtClean="0">
              <a:solidFill>
                <a:schemeClr val="tx1"/>
              </a:solidFill>
              <a:latin typeface="Times New Roman" pitchFamily="18" charset="0"/>
              <a:cs typeface="Times New Roman" pitchFamily="18" charset="0"/>
            </a:endParaRPr>
          </a:p>
          <a:p>
            <a:pPr marL="0" algn="just">
              <a:spcBef>
                <a:spcPts val="0"/>
              </a:spcBef>
              <a:buFont typeface="Wingdings" pitchFamily="2" charset="2"/>
              <a:buChar char="§"/>
              <a:defRPr/>
            </a:pPr>
            <a:r>
              <a:rPr lang="fr-FR" sz="1800" b="1" dirty="0" smtClean="0">
                <a:solidFill>
                  <a:schemeClr val="tx1"/>
                </a:solidFill>
                <a:latin typeface="Times New Roman" pitchFamily="18" charset="0"/>
                <a:cs typeface="Times New Roman" pitchFamily="18" charset="0"/>
              </a:rPr>
              <a:t>Mesure du bien être : quelques initiatives nationales et internationales</a:t>
            </a:r>
          </a:p>
          <a:p>
            <a:pPr marL="0" algn="just">
              <a:spcBef>
                <a:spcPts val="0"/>
              </a:spcBef>
              <a:buFontTx/>
              <a:buNone/>
              <a:defRPr/>
            </a:pPr>
            <a:endParaRPr lang="fr-FR" sz="800" b="1" dirty="0" smtClean="0">
              <a:solidFill>
                <a:schemeClr val="tx1"/>
              </a:solidFill>
              <a:latin typeface="Times New Roman" pitchFamily="18" charset="0"/>
              <a:cs typeface="Times New Roman" pitchFamily="18" charset="0"/>
            </a:endParaRPr>
          </a:p>
          <a:p>
            <a:pPr marL="0" algn="just">
              <a:spcBef>
                <a:spcPts val="0"/>
              </a:spcBef>
              <a:buFont typeface="Wingdings" pitchFamily="2" charset="2"/>
              <a:buChar char="§"/>
              <a:defRPr/>
            </a:pPr>
            <a:r>
              <a:rPr lang="fr-FR" sz="1800" b="1" dirty="0" smtClean="0">
                <a:solidFill>
                  <a:schemeClr val="tx1"/>
                </a:solidFill>
                <a:latin typeface="Times New Roman" pitchFamily="18" charset="0"/>
                <a:cs typeface="Times New Roman" pitchFamily="18" charset="0"/>
              </a:rPr>
              <a:t>Contribution du HCP aux initiatives internationales récentes sur la mesure du bien-être</a:t>
            </a:r>
          </a:p>
          <a:p>
            <a:pPr marL="0" algn="just">
              <a:spcBef>
                <a:spcPts val="0"/>
              </a:spcBef>
              <a:buFontTx/>
              <a:buNone/>
              <a:defRPr/>
            </a:pPr>
            <a:endParaRPr lang="fr-FR" sz="800" b="1" dirty="0" smtClean="0">
              <a:solidFill>
                <a:schemeClr val="tx1"/>
              </a:solidFill>
              <a:latin typeface="Times New Roman" pitchFamily="18" charset="0"/>
              <a:cs typeface="Times New Roman" pitchFamily="18" charset="0"/>
            </a:endParaRPr>
          </a:p>
          <a:p>
            <a:pPr marL="0" algn="just">
              <a:spcBef>
                <a:spcPts val="0"/>
              </a:spcBef>
              <a:buFont typeface="Wingdings" pitchFamily="2" charset="2"/>
              <a:buChar char="§"/>
              <a:defRPr/>
            </a:pPr>
            <a:r>
              <a:rPr lang="fr-FR" sz="1800" b="1" dirty="0" smtClean="0">
                <a:solidFill>
                  <a:schemeClr val="tx1"/>
                </a:solidFill>
                <a:latin typeface="Times New Roman" pitchFamily="18" charset="0"/>
                <a:cs typeface="Times New Roman" pitchFamily="18" charset="0"/>
              </a:rPr>
              <a:t>Précédent des enquêtes sur les perceptions au HCP</a:t>
            </a:r>
          </a:p>
          <a:p>
            <a:pPr marL="0" algn="just">
              <a:spcBef>
                <a:spcPts val="0"/>
              </a:spcBef>
              <a:buFontTx/>
              <a:buNone/>
              <a:defRPr/>
            </a:pPr>
            <a:endParaRPr lang="fr-FR" sz="800" b="1" dirty="0" smtClean="0">
              <a:solidFill>
                <a:schemeClr val="tx1"/>
              </a:solidFill>
              <a:latin typeface="Times New Roman" pitchFamily="18" charset="0"/>
              <a:cs typeface="Times New Roman" pitchFamily="18" charset="0"/>
            </a:endParaRPr>
          </a:p>
          <a:p>
            <a:pPr marL="0" algn="just">
              <a:spcBef>
                <a:spcPts val="0"/>
              </a:spcBef>
              <a:buFont typeface="Wingdings" pitchFamily="2" charset="2"/>
              <a:buChar char="§"/>
              <a:defRPr/>
            </a:pPr>
            <a:r>
              <a:rPr lang="fr-FR" sz="1800" b="1" dirty="0" smtClean="0">
                <a:solidFill>
                  <a:schemeClr val="tx1"/>
                </a:solidFill>
                <a:latin typeface="Times New Roman" pitchFamily="18" charset="0"/>
                <a:cs typeface="Times New Roman" pitchFamily="18" charset="0"/>
              </a:rPr>
              <a:t>Enquête nationale sur le bien-être : </a:t>
            </a:r>
          </a:p>
          <a:p>
            <a:pPr marL="0" lvl="1" indent="-228600" algn="just">
              <a:spcBef>
                <a:spcPts val="0"/>
              </a:spcBef>
              <a:buFont typeface="Wingdings" pitchFamily="2" charset="2"/>
              <a:buChar char="§"/>
              <a:defRPr/>
            </a:pPr>
            <a:endParaRPr lang="fr-FR" sz="800" b="1" dirty="0" smtClean="0">
              <a:solidFill>
                <a:schemeClr val="tx1"/>
              </a:solidFill>
              <a:latin typeface="Times New Roman" pitchFamily="18" charset="0"/>
              <a:cs typeface="Times New Roman" pitchFamily="18" charset="0"/>
            </a:endParaRPr>
          </a:p>
          <a:p>
            <a:pPr marL="857250" lvl="3" algn="just">
              <a:spcBef>
                <a:spcPts val="0"/>
              </a:spcBef>
              <a:buFont typeface="Wingdings" pitchFamily="2" charset="2"/>
              <a:buChar char="Ø"/>
              <a:defRPr/>
            </a:pPr>
            <a:r>
              <a:rPr lang="fr-FR" sz="1800" b="1" dirty="0" smtClean="0">
                <a:latin typeface="Times New Roman" pitchFamily="18" charset="0"/>
                <a:cs typeface="Times New Roman" pitchFamily="18" charset="0"/>
              </a:rPr>
              <a:t>Approche</a:t>
            </a:r>
            <a:r>
              <a:rPr lang="fr-FR" sz="2200" b="1" dirty="0" smtClean="0">
                <a:latin typeface="Times New Roman" pitchFamily="18" charset="0"/>
                <a:cs typeface="Times New Roman" pitchFamily="18" charset="0"/>
              </a:rPr>
              <a:t> </a:t>
            </a:r>
          </a:p>
          <a:p>
            <a:pPr marL="400050" lvl="2" algn="just">
              <a:spcBef>
                <a:spcPts val="0"/>
              </a:spcBef>
              <a:buClrTx/>
              <a:buFont typeface="Wingdings" pitchFamily="2" charset="2"/>
              <a:buChar char="Ø"/>
              <a:defRPr/>
            </a:pPr>
            <a:endParaRPr lang="fr-FR" sz="800" b="1" dirty="0" smtClean="0">
              <a:solidFill>
                <a:schemeClr val="tx1"/>
              </a:solidFill>
              <a:latin typeface="Times New Roman" pitchFamily="18" charset="0"/>
              <a:cs typeface="Times New Roman" pitchFamily="18" charset="0"/>
            </a:endParaRPr>
          </a:p>
          <a:p>
            <a:pPr marL="857250" lvl="3" algn="just">
              <a:spcBef>
                <a:spcPts val="0"/>
              </a:spcBef>
              <a:buFont typeface="Wingdings" pitchFamily="2" charset="2"/>
              <a:buChar char="Ø"/>
              <a:defRPr/>
            </a:pPr>
            <a:r>
              <a:rPr lang="fr-FR" sz="1800" b="1" dirty="0" smtClean="0">
                <a:latin typeface="Times New Roman" pitchFamily="18" charset="0"/>
                <a:cs typeface="Times New Roman" pitchFamily="18" charset="0"/>
              </a:rPr>
              <a:t>Méthodologie</a:t>
            </a:r>
          </a:p>
          <a:p>
            <a:pPr marL="400050" lvl="2" algn="just">
              <a:spcBef>
                <a:spcPts val="0"/>
              </a:spcBef>
              <a:buClrTx/>
              <a:buFont typeface="Wingdings" pitchFamily="2" charset="2"/>
              <a:buChar char="Ø"/>
              <a:defRPr/>
            </a:pPr>
            <a:endParaRPr lang="fr-FR" sz="800" b="1" dirty="0" smtClean="0">
              <a:solidFill>
                <a:schemeClr val="tx1"/>
              </a:solidFill>
              <a:latin typeface="Times New Roman" pitchFamily="18" charset="0"/>
              <a:cs typeface="Times New Roman" pitchFamily="18" charset="0"/>
            </a:endParaRPr>
          </a:p>
          <a:p>
            <a:pPr marL="857250" lvl="3" algn="just">
              <a:spcBef>
                <a:spcPts val="0"/>
              </a:spcBef>
              <a:buFont typeface="Wingdings" pitchFamily="2" charset="2"/>
              <a:buChar char="Ø"/>
              <a:defRPr/>
            </a:pPr>
            <a:r>
              <a:rPr lang="fr-FR" sz="1800" b="1" dirty="0" smtClean="0">
                <a:latin typeface="Times New Roman" pitchFamily="18" charset="0"/>
                <a:cs typeface="Times New Roman" pitchFamily="18" charset="0"/>
              </a:rPr>
              <a:t>Présentation des résultats</a:t>
            </a:r>
          </a:p>
          <a:p>
            <a:pPr marL="400050" lvl="2" algn="just">
              <a:spcBef>
                <a:spcPts val="0"/>
              </a:spcBef>
              <a:buClrTx/>
              <a:buFontTx/>
              <a:buNone/>
              <a:defRPr/>
            </a:pPr>
            <a:endParaRPr lang="fr-FR" sz="800" b="1" dirty="0" smtClean="0">
              <a:solidFill>
                <a:schemeClr val="tx1"/>
              </a:solidFill>
              <a:latin typeface="Times New Roman" pitchFamily="18" charset="0"/>
              <a:cs typeface="Times New Roman" pitchFamily="18" charset="0"/>
            </a:endParaRPr>
          </a:p>
          <a:p>
            <a:pPr marL="1427163" lvl="2" indent="287338" algn="just">
              <a:buClrTx/>
              <a:buSzPct val="90000"/>
              <a:buFont typeface="Wingdings" pitchFamily="2" charset="2"/>
              <a:buChar char="v"/>
              <a:defRPr/>
            </a:pPr>
            <a:r>
              <a:rPr lang="fr-FR" sz="2000" b="1" dirty="0" smtClean="0">
                <a:solidFill>
                  <a:schemeClr val="tx1"/>
                </a:solidFill>
                <a:latin typeface="Times New Roman" pitchFamily="18" charset="0"/>
                <a:cs typeface="Times New Roman" pitchFamily="18" charset="0"/>
              </a:rPr>
              <a:t> 	</a:t>
            </a:r>
            <a:r>
              <a:rPr lang="fr-FR" sz="1800" b="1" dirty="0" smtClean="0">
                <a:solidFill>
                  <a:schemeClr val="tx1"/>
                </a:solidFill>
                <a:latin typeface="Times New Roman" pitchFamily="18" charset="0"/>
                <a:cs typeface="Times New Roman" pitchFamily="18" charset="0"/>
              </a:rPr>
              <a:t>Conditions de vie porteuses du bien-être </a:t>
            </a:r>
          </a:p>
          <a:p>
            <a:pPr lvl="5" algn="just">
              <a:buFont typeface="Wingdings" pitchFamily="2" charset="2"/>
              <a:buChar char="ü"/>
              <a:defRPr/>
            </a:pPr>
            <a:r>
              <a:rPr lang="fr-FR" sz="1800" b="1" dirty="0" smtClean="0">
                <a:latin typeface="Times New Roman" pitchFamily="18" charset="0"/>
                <a:cs typeface="Times New Roman" pitchFamily="18" charset="0"/>
              </a:rPr>
              <a:t>Dimensions  de la vie concourant au bien-être</a:t>
            </a:r>
          </a:p>
          <a:p>
            <a:pPr lvl="5" algn="just">
              <a:buFont typeface="Wingdings" pitchFamily="2" charset="2"/>
              <a:buChar char="ü"/>
              <a:defRPr/>
            </a:pPr>
            <a:r>
              <a:rPr lang="fr-FR" sz="1800" b="1" dirty="0" smtClean="0">
                <a:latin typeface="Times New Roman" pitchFamily="18" charset="0"/>
                <a:cs typeface="Times New Roman" pitchFamily="18" charset="0"/>
              </a:rPr>
              <a:t>Facteurs du bien-être par domaine</a:t>
            </a:r>
          </a:p>
          <a:p>
            <a:pPr lvl="4" algn="just">
              <a:buFontTx/>
              <a:buNone/>
              <a:defRPr/>
            </a:pPr>
            <a:endParaRPr lang="fr-FR" sz="900" b="1" dirty="0" smtClean="0">
              <a:latin typeface="Times New Roman" pitchFamily="18" charset="0"/>
              <a:cs typeface="Times New Roman" pitchFamily="18" charset="0"/>
            </a:endParaRPr>
          </a:p>
          <a:p>
            <a:pPr marL="1430338" lvl="1" indent="0" algn="just">
              <a:buClrTx/>
              <a:buFont typeface="Wingdings" pitchFamily="2" charset="2"/>
              <a:buChar char="v"/>
              <a:defRPr/>
            </a:pPr>
            <a:r>
              <a:rPr lang="fr-FR" sz="1400" b="1" dirty="0" smtClean="0">
                <a:solidFill>
                  <a:schemeClr val="tx1"/>
                </a:solidFill>
                <a:latin typeface="Times New Roman" pitchFamily="18" charset="0"/>
                <a:cs typeface="Times New Roman" pitchFamily="18" charset="0"/>
              </a:rPr>
              <a:t>   	</a:t>
            </a:r>
            <a:r>
              <a:rPr lang="fr-FR" sz="1800" b="1" dirty="0" smtClean="0">
                <a:solidFill>
                  <a:schemeClr val="tx1"/>
                </a:solidFill>
                <a:latin typeface="Times New Roman" pitchFamily="18" charset="0"/>
                <a:cs typeface="Times New Roman" pitchFamily="18" charset="0"/>
              </a:rPr>
              <a:t>Mesure subjective du bien-être par domaine</a:t>
            </a:r>
          </a:p>
          <a:p>
            <a:pPr lvl="5" algn="just">
              <a:buFont typeface="Wingdings" pitchFamily="2" charset="2"/>
              <a:buChar char="ü"/>
              <a:defRPr/>
            </a:pPr>
            <a:r>
              <a:rPr lang="fr-FR" sz="1800" b="1" dirty="0" smtClean="0">
                <a:latin typeface="Times New Roman" pitchFamily="18" charset="0"/>
                <a:cs typeface="Times New Roman" pitchFamily="18" charset="0"/>
              </a:rPr>
              <a:t>Niveau de satisfaction du bien-être par domaine </a:t>
            </a:r>
            <a:r>
              <a:rPr lang="fr-FR" sz="1800" b="1" dirty="0" smtClean="0">
                <a:latin typeface="Times New Roman" pitchFamily="18" charset="0"/>
                <a:ea typeface="+mn-ea"/>
                <a:cs typeface="Times New Roman" pitchFamily="18" charset="0"/>
              </a:rPr>
              <a:t>               </a:t>
            </a:r>
          </a:p>
        </p:txBody>
      </p:sp>
      <p:sp>
        <p:nvSpPr>
          <p:cNvPr id="150530" name="Espace réservé du numéro de diapositive 2"/>
          <p:cNvSpPr>
            <a:spLocks noGrp="1"/>
          </p:cNvSpPr>
          <p:nvPr>
            <p:ph type="sldNum" sz="quarter" idx="11"/>
          </p:nvPr>
        </p:nvSpPr>
        <p:spPr>
          <a:noFill/>
        </p:spPr>
        <p:txBody>
          <a:bodyPr/>
          <a:lstStyle/>
          <a:p>
            <a:pPr fontAlgn="base">
              <a:spcBef>
                <a:spcPct val="0"/>
              </a:spcBef>
              <a:spcAft>
                <a:spcPct val="0"/>
              </a:spcAft>
            </a:pPr>
            <a:fld id="{750EC611-8D1F-46EB-8796-3D97F2137455}" type="slidenum">
              <a:rPr lang="fr-FR">
                <a:cs typeface="Arial" charset="0"/>
              </a:rPr>
              <a:pPr fontAlgn="base">
                <a:spcBef>
                  <a:spcPct val="0"/>
                </a:spcBef>
                <a:spcAft>
                  <a:spcPct val="0"/>
                </a:spcAft>
              </a:pPr>
              <a:t>2</a:t>
            </a:fld>
            <a:endParaRPr lang="fr-FR">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Espace réservé du numéro de diapositive 3"/>
          <p:cNvSpPr>
            <a:spLocks noGrp="1"/>
          </p:cNvSpPr>
          <p:nvPr>
            <p:ph type="sldNum" sz="quarter" idx="11"/>
          </p:nvPr>
        </p:nvSpPr>
        <p:spPr>
          <a:noFill/>
        </p:spPr>
        <p:txBody>
          <a:bodyPr/>
          <a:lstStyle/>
          <a:p>
            <a:pPr fontAlgn="base">
              <a:spcBef>
                <a:spcPct val="0"/>
              </a:spcBef>
              <a:spcAft>
                <a:spcPct val="0"/>
              </a:spcAft>
            </a:pPr>
            <a:fld id="{76B1519F-806C-41C4-9B96-58234DD01BF0}" type="slidenum">
              <a:rPr lang="fr-FR" smtClean="0"/>
              <a:pPr fontAlgn="base">
                <a:spcBef>
                  <a:spcPct val="0"/>
                </a:spcBef>
                <a:spcAft>
                  <a:spcPct val="0"/>
                </a:spcAft>
              </a:pPr>
              <a:t>20</a:t>
            </a:fld>
            <a:endParaRPr lang="fr-FR" smtClean="0"/>
          </a:p>
        </p:txBody>
      </p:sp>
      <p:sp>
        <p:nvSpPr>
          <p:cNvPr id="168962" name="Titre 8"/>
          <p:cNvSpPr>
            <a:spLocks noGrp="1"/>
          </p:cNvSpPr>
          <p:nvPr>
            <p:ph type="title"/>
          </p:nvPr>
        </p:nvSpPr>
        <p:spPr>
          <a:xfrm>
            <a:off x="1187450" y="765175"/>
            <a:ext cx="6985000" cy="431800"/>
          </a:xfrm>
        </p:spPr>
        <p:txBody>
          <a:bodyPr/>
          <a:lstStyle/>
          <a:p>
            <a:r>
              <a:rPr lang="fr-FR" sz="1800" smtClean="0">
                <a:solidFill>
                  <a:srgbClr val="C00000"/>
                </a:solidFill>
                <a:latin typeface="Times New Roman" pitchFamily="18" charset="0"/>
                <a:cs typeface="Times New Roman" pitchFamily="18" charset="0"/>
              </a:rPr>
              <a:t>Revenu du travail</a:t>
            </a:r>
          </a:p>
        </p:txBody>
      </p:sp>
      <p:sp>
        <p:nvSpPr>
          <p:cNvPr id="7" name="Titre 8"/>
          <p:cNvSpPr txBox="1">
            <a:spLocks/>
          </p:cNvSpPr>
          <p:nvPr/>
        </p:nvSpPr>
        <p:spPr bwMode="auto">
          <a:xfrm>
            <a:off x="0" y="5229225"/>
            <a:ext cx="9144000" cy="1079500"/>
          </a:xfrm>
          <a:prstGeom prst="rect">
            <a:avLst/>
          </a:prstGeom>
          <a:noFill/>
          <a:ln w="9525">
            <a:noFill/>
            <a:miter lim="800000"/>
            <a:headEnd/>
            <a:tailEnd/>
          </a:ln>
        </p:spPr>
        <p:txBody>
          <a:bodyPr anchor="ctr"/>
          <a:lstStyle/>
          <a:p>
            <a:pPr algn="just" eaLnBrk="0" fontAlgn="auto" hangingPunct="0">
              <a:spcBef>
                <a:spcPts val="0"/>
              </a:spcBef>
              <a:spcAft>
                <a:spcPts val="0"/>
              </a:spcAft>
              <a:buClr>
                <a:srgbClr val="C0504D"/>
              </a:buClr>
              <a:buFont typeface="Wingdings" pitchFamily="2" charset="2"/>
              <a:buChar char="Ø"/>
              <a:defRPr/>
            </a:pPr>
            <a:endParaRPr lang="fr-FR" sz="1400" b="1" kern="0" dirty="0">
              <a:latin typeface="Times New Roman" pitchFamily="18" charset="0"/>
              <a:cs typeface="Times New Roman" pitchFamily="18" charset="0"/>
            </a:endParaRPr>
          </a:p>
          <a:p>
            <a:pPr algn="just" eaLnBrk="0" fontAlgn="auto" hangingPunct="0">
              <a:spcBef>
                <a:spcPts val="0"/>
              </a:spcBef>
              <a:spcAft>
                <a:spcPts val="0"/>
              </a:spcAft>
              <a:buClr>
                <a:srgbClr val="C0504D"/>
              </a:buClr>
              <a:buFont typeface="Wingdings" pitchFamily="2" charset="2"/>
              <a:buChar char="Ø"/>
              <a:defRPr/>
            </a:pPr>
            <a:r>
              <a:rPr lang="fr-FR" sz="1400" b="1" kern="0" dirty="0">
                <a:latin typeface="Times New Roman" pitchFamily="18" charset="0"/>
                <a:cs typeface="Times New Roman" pitchFamily="18" charset="0"/>
              </a:rPr>
              <a:t>Près de deux actifs occupés sur trois sont peu ou pas satisfaits de leur revenu du travail. Ce degré d’insatisfaction est plus élevé en de 74% en milieu rural.</a:t>
            </a:r>
          </a:p>
          <a:p>
            <a:pPr algn="just" eaLnBrk="0" fontAlgn="auto" hangingPunct="0">
              <a:spcBef>
                <a:spcPts val="0"/>
              </a:spcBef>
              <a:spcAft>
                <a:spcPts val="0"/>
              </a:spcAft>
              <a:buClr>
                <a:srgbClr val="C0504D"/>
              </a:buClr>
              <a:defRPr/>
            </a:pPr>
            <a:endParaRPr lang="fr-FR" sz="800" b="1" kern="0" dirty="0">
              <a:latin typeface="Times New Roman" pitchFamily="18" charset="0"/>
              <a:cs typeface="Times New Roman" pitchFamily="18" charset="0"/>
            </a:endParaRPr>
          </a:p>
          <a:p>
            <a:pPr algn="just" eaLnBrk="0" fontAlgn="auto" hangingPunct="0">
              <a:spcBef>
                <a:spcPts val="0"/>
              </a:spcBef>
              <a:spcAft>
                <a:spcPts val="0"/>
              </a:spcAft>
              <a:buClr>
                <a:srgbClr val="C0504D"/>
              </a:buClr>
              <a:buFont typeface="Wingdings" pitchFamily="2" charset="2"/>
              <a:buChar char="Ø"/>
              <a:defRPr/>
            </a:pPr>
            <a:r>
              <a:rPr lang="fr-FR" sz="1400" b="1" kern="0" dirty="0">
                <a:latin typeface="Times New Roman" pitchFamily="18" charset="0"/>
                <a:cs typeface="Times New Roman" pitchFamily="18" charset="0"/>
              </a:rPr>
              <a:t> </a:t>
            </a:r>
            <a:r>
              <a:rPr lang="fr-FR" sz="1400" b="1" dirty="0">
                <a:latin typeface="Times New Roman" pitchFamily="18" charset="0"/>
                <a:cs typeface="Times New Roman" pitchFamily="18" charset="0"/>
              </a:rPr>
              <a:t>Il existe une relation en U entre l’âge et la satisfaction à l’égard du revenu. </a:t>
            </a:r>
          </a:p>
          <a:p>
            <a:pPr algn="just" eaLnBrk="0" fontAlgn="auto" hangingPunct="0">
              <a:spcBef>
                <a:spcPts val="0"/>
              </a:spcBef>
              <a:spcAft>
                <a:spcPts val="0"/>
              </a:spcAft>
              <a:buClr>
                <a:srgbClr val="C0504D"/>
              </a:buClr>
              <a:defRPr/>
            </a:pPr>
            <a:endParaRPr lang="fr-FR" sz="800" b="1" dirty="0">
              <a:latin typeface="Times New Roman" pitchFamily="18" charset="0"/>
              <a:cs typeface="Times New Roman" pitchFamily="18" charset="0"/>
            </a:endParaRPr>
          </a:p>
          <a:p>
            <a:pPr algn="just" eaLnBrk="0" fontAlgn="auto" hangingPunct="0">
              <a:spcBef>
                <a:spcPts val="0"/>
              </a:spcBef>
              <a:spcAft>
                <a:spcPts val="0"/>
              </a:spcAft>
              <a:buClr>
                <a:srgbClr val="C0504D"/>
              </a:buClr>
              <a:buFont typeface="Wingdings" pitchFamily="2" charset="2"/>
              <a:buChar char="Ø"/>
              <a:defRPr/>
            </a:pPr>
            <a:r>
              <a:rPr lang="fr-FR" sz="1400" b="1" kern="0" dirty="0">
                <a:latin typeface="Times New Roman" pitchFamily="18" charset="0"/>
                <a:cs typeface="Times New Roman" pitchFamily="18" charset="0"/>
              </a:rPr>
              <a:t>Selon l’échelle socioprofessionnelle, la satisfaction atteint son niveau le plus élevé parmi les cadres supérieurs.</a:t>
            </a:r>
          </a:p>
        </p:txBody>
      </p:sp>
      <p:graphicFrame>
        <p:nvGraphicFramePr>
          <p:cNvPr id="8" name="Chart 5"/>
          <p:cNvGraphicFramePr/>
          <p:nvPr/>
        </p:nvGraphicFramePr>
        <p:xfrm>
          <a:off x="0" y="1268760"/>
          <a:ext cx="8964488" cy="38884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Espace réservé du numéro de diapositive 3"/>
          <p:cNvSpPr>
            <a:spLocks noGrp="1"/>
          </p:cNvSpPr>
          <p:nvPr>
            <p:ph type="sldNum" sz="quarter" idx="11"/>
          </p:nvPr>
        </p:nvSpPr>
        <p:spPr>
          <a:noFill/>
        </p:spPr>
        <p:txBody>
          <a:bodyPr/>
          <a:lstStyle/>
          <a:p>
            <a:pPr fontAlgn="base">
              <a:spcBef>
                <a:spcPct val="0"/>
              </a:spcBef>
              <a:spcAft>
                <a:spcPct val="0"/>
              </a:spcAft>
            </a:pPr>
            <a:fld id="{0CF32145-331A-43FF-AA0D-E5F0244688E4}" type="slidenum">
              <a:rPr lang="fr-FR" smtClean="0"/>
              <a:pPr fontAlgn="base">
                <a:spcBef>
                  <a:spcPct val="0"/>
                </a:spcBef>
                <a:spcAft>
                  <a:spcPct val="0"/>
                </a:spcAft>
              </a:pPr>
              <a:t>21</a:t>
            </a:fld>
            <a:endParaRPr lang="fr-FR" smtClean="0"/>
          </a:p>
        </p:txBody>
      </p:sp>
      <p:sp>
        <p:nvSpPr>
          <p:cNvPr id="169986" name="ZoneTexte 5"/>
          <p:cNvSpPr txBox="1">
            <a:spLocks noChangeArrowheads="1"/>
          </p:cNvSpPr>
          <p:nvPr/>
        </p:nvSpPr>
        <p:spPr bwMode="auto">
          <a:xfrm>
            <a:off x="0" y="4941888"/>
            <a:ext cx="9251950" cy="430212"/>
          </a:xfrm>
          <a:prstGeom prst="rect">
            <a:avLst/>
          </a:prstGeom>
          <a:noFill/>
          <a:ln w="9525">
            <a:noFill/>
            <a:miter lim="800000"/>
            <a:headEnd/>
            <a:tailEnd/>
          </a:ln>
        </p:spPr>
        <p:txBody>
          <a:bodyPr>
            <a:spAutoFit/>
          </a:bodyPr>
          <a:lstStyle/>
          <a:p>
            <a:pPr>
              <a:buFont typeface="Arial" charset="0"/>
              <a:buChar char="•"/>
            </a:pPr>
            <a:endParaRPr lang="fr-FR" sz="1400" b="1">
              <a:latin typeface="Times New Roman" pitchFamily="18" charset="0"/>
              <a:cs typeface="Times New Roman" pitchFamily="18" charset="0"/>
            </a:endParaRPr>
          </a:p>
          <a:p>
            <a:endParaRPr lang="fr-FR" sz="800" b="1">
              <a:latin typeface="Times New Roman" pitchFamily="18" charset="0"/>
              <a:cs typeface="Times New Roman" pitchFamily="18" charset="0"/>
            </a:endParaRPr>
          </a:p>
        </p:txBody>
      </p:sp>
      <p:sp>
        <p:nvSpPr>
          <p:cNvPr id="169987" name="Titre 8"/>
          <p:cNvSpPr>
            <a:spLocks noGrp="1"/>
          </p:cNvSpPr>
          <p:nvPr>
            <p:ph type="title"/>
          </p:nvPr>
        </p:nvSpPr>
        <p:spPr>
          <a:xfrm>
            <a:off x="250825" y="642938"/>
            <a:ext cx="8497888" cy="338137"/>
          </a:xfrm>
        </p:spPr>
        <p:txBody>
          <a:bodyPr/>
          <a:lstStyle/>
          <a:p>
            <a:r>
              <a:rPr lang="fr-FR" sz="1800" smtClean="0">
                <a:solidFill>
                  <a:srgbClr val="C00000"/>
                </a:solidFill>
                <a:latin typeface="Times New Roman" pitchFamily="18" charset="0"/>
                <a:cs typeface="Times New Roman" pitchFamily="18" charset="0"/>
              </a:rPr>
              <a:t>Emploi</a:t>
            </a:r>
          </a:p>
        </p:txBody>
      </p:sp>
      <p:graphicFrame>
        <p:nvGraphicFramePr>
          <p:cNvPr id="7" name="Chart 3"/>
          <p:cNvGraphicFramePr/>
          <p:nvPr/>
        </p:nvGraphicFramePr>
        <p:xfrm>
          <a:off x="285720" y="1052736"/>
          <a:ext cx="8462744"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9" name="Titre 8"/>
          <p:cNvSpPr txBox="1">
            <a:spLocks/>
          </p:cNvSpPr>
          <p:nvPr/>
        </p:nvSpPr>
        <p:spPr bwMode="auto">
          <a:xfrm>
            <a:off x="0" y="5373688"/>
            <a:ext cx="9144000" cy="1150937"/>
          </a:xfrm>
          <a:prstGeom prst="rect">
            <a:avLst/>
          </a:prstGeom>
          <a:noFill/>
          <a:ln w="9525">
            <a:noFill/>
            <a:miter lim="800000"/>
            <a:headEnd/>
            <a:tailEnd/>
          </a:ln>
        </p:spPr>
        <p:txBody>
          <a:bodyPr anchor="ctr"/>
          <a:lstStyle/>
          <a:p>
            <a:pPr algn="just" eaLnBrk="0" hangingPunct="0">
              <a:buClr>
                <a:schemeClr val="accent2"/>
              </a:buClr>
              <a:buFont typeface="Wingdings" pitchFamily="2" charset="2"/>
              <a:buChar char="Ø"/>
              <a:defRPr/>
            </a:pPr>
            <a:r>
              <a:rPr lang="fr-FR" sz="1600" b="1" kern="0" dirty="0">
                <a:latin typeface="Times New Roman" pitchFamily="18" charset="0"/>
                <a:ea typeface="+mj-ea"/>
                <a:cs typeface="Times New Roman" pitchFamily="18" charset="0"/>
              </a:rPr>
              <a:t>Près d’un actif occupé sur deux n’est pas satisfait de son emploi. Ceux qui se sont déclarés satisfaits ou très satisfaits représentent près d’un actif occupé sur quatre.</a:t>
            </a:r>
          </a:p>
          <a:p>
            <a:pPr algn="just" eaLnBrk="0" hangingPunct="0">
              <a:buClr>
                <a:schemeClr val="accent2"/>
              </a:buClr>
              <a:buFont typeface="Wingdings" pitchFamily="2" charset="2"/>
              <a:buChar char="Ø"/>
              <a:defRPr/>
            </a:pPr>
            <a:endParaRPr lang="fr-FR" sz="800" b="1" kern="0" dirty="0">
              <a:latin typeface="Times New Roman" pitchFamily="18" charset="0"/>
              <a:ea typeface="+mj-ea"/>
              <a:cs typeface="Times New Roman" pitchFamily="18" charset="0"/>
            </a:endParaRPr>
          </a:p>
          <a:p>
            <a:pPr algn="just" eaLnBrk="0" hangingPunct="0">
              <a:buClr>
                <a:schemeClr val="accent2"/>
              </a:buClr>
              <a:buFont typeface="Wingdings" pitchFamily="2" charset="2"/>
              <a:buChar char="Ø"/>
              <a:defRPr/>
            </a:pPr>
            <a:r>
              <a:rPr lang="fr-FR" sz="1600" b="1" kern="0" dirty="0">
                <a:latin typeface="Times New Roman" pitchFamily="18" charset="0"/>
                <a:ea typeface="+mj-ea"/>
                <a:cs typeface="Times New Roman" pitchFamily="18" charset="0"/>
              </a:rPr>
              <a:t>Il existe une relation en U entre l’âge est la satisfaction à l’égard de l’emploi.</a:t>
            </a:r>
          </a:p>
          <a:p>
            <a:pPr algn="just" eaLnBrk="0" hangingPunct="0">
              <a:buClr>
                <a:schemeClr val="accent2"/>
              </a:buClr>
              <a:buFont typeface="Wingdings" pitchFamily="2" charset="2"/>
              <a:buChar char="Ø"/>
              <a:defRPr/>
            </a:pPr>
            <a:endParaRPr lang="fr-FR" sz="800" b="1" kern="0" dirty="0">
              <a:latin typeface="Times New Roman" pitchFamily="18" charset="0"/>
              <a:ea typeface="+mj-ea"/>
              <a:cs typeface="Times New Roman" pitchFamily="18" charset="0"/>
            </a:endParaRPr>
          </a:p>
          <a:p>
            <a:pPr algn="just" eaLnBrk="0" hangingPunct="0">
              <a:buClr>
                <a:schemeClr val="accent2"/>
              </a:buClr>
              <a:buFont typeface="Wingdings" pitchFamily="2" charset="2"/>
              <a:buChar char="Ø"/>
              <a:defRPr/>
            </a:pPr>
            <a:r>
              <a:rPr lang="fr-FR" sz="1600" b="1" kern="0" dirty="0">
                <a:latin typeface="Times New Roman" pitchFamily="18" charset="0"/>
                <a:ea typeface="+mj-ea"/>
                <a:cs typeface="Times New Roman" pitchFamily="18" charset="0"/>
              </a:rPr>
              <a:t>Selon la catégorie socioprofessionnelle, la satisfaction demeure limitée chez les ouvriers et les manœuvres et atteint son niveau le plus élevé parmi les cadres supérieurs.</a:t>
            </a:r>
          </a:p>
          <a:p>
            <a:pPr algn="just" eaLnBrk="0" hangingPunct="0">
              <a:buClr>
                <a:schemeClr val="accent2"/>
              </a:buClr>
              <a:buFont typeface="Wingdings" pitchFamily="2" charset="2"/>
              <a:buChar char="Ø"/>
              <a:defRPr/>
            </a:pPr>
            <a:endParaRPr lang="fr-FR" sz="1600" b="1" kern="0" dirty="0">
              <a:latin typeface="Times New Roman" pitchFamily="18" charset="0"/>
              <a:ea typeface="+mj-ea"/>
              <a:cs typeface="Times New Roman" pitchFamily="18" charset="0"/>
            </a:endParaRPr>
          </a:p>
          <a:p>
            <a:pPr algn="just" eaLnBrk="0" hangingPunct="0">
              <a:buClr>
                <a:schemeClr val="accent2"/>
              </a:buClr>
              <a:buFont typeface="Wingdings" pitchFamily="2" charset="2"/>
              <a:buChar char="Ø"/>
              <a:defRPr/>
            </a:pPr>
            <a:endParaRPr lang="fr-FR" sz="1600" b="1" kern="0" dirty="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300663"/>
            <a:ext cx="9144000" cy="1152525"/>
          </a:xfrm>
        </p:spPr>
        <p:txBody>
          <a:bodyPr/>
          <a:lstStyle/>
          <a:p>
            <a:pPr marL="0" indent="0" eaLnBrk="1" fontAlgn="auto" hangingPunct="1">
              <a:spcAft>
                <a:spcPts val="0"/>
              </a:spcAft>
              <a:buClrTx/>
              <a:buSzTx/>
              <a:buFont typeface="Arial" pitchFamily="34" charset="0"/>
              <a:buChar char="•"/>
              <a:defRPr/>
            </a:pPr>
            <a:endParaRPr lang="fr-FR" sz="1600" b="1" kern="1200" dirty="0" smtClean="0">
              <a:solidFill>
                <a:schemeClr val="tx1"/>
              </a:solidFill>
              <a:latin typeface="Times New Roman" pitchFamily="18" charset="0"/>
              <a:cs typeface="Times New Roman" pitchFamily="18" charset="0"/>
            </a:endParaRPr>
          </a:p>
          <a:p>
            <a:pPr>
              <a:defRPr/>
            </a:pPr>
            <a:endParaRPr lang="fr-FR" sz="1600" b="1" dirty="0">
              <a:solidFill>
                <a:schemeClr val="tx1"/>
              </a:solidFill>
              <a:latin typeface="Times New Roman" pitchFamily="18" charset="0"/>
              <a:cs typeface="Times New Roman" pitchFamily="18" charset="0"/>
            </a:endParaRPr>
          </a:p>
        </p:txBody>
      </p:sp>
      <p:sp>
        <p:nvSpPr>
          <p:cNvPr id="171010" name="Espace réservé du numéro de diapositive 3"/>
          <p:cNvSpPr>
            <a:spLocks noGrp="1"/>
          </p:cNvSpPr>
          <p:nvPr>
            <p:ph type="sldNum" sz="quarter" idx="11"/>
          </p:nvPr>
        </p:nvSpPr>
        <p:spPr>
          <a:noFill/>
        </p:spPr>
        <p:txBody>
          <a:bodyPr/>
          <a:lstStyle/>
          <a:p>
            <a:pPr fontAlgn="base">
              <a:spcBef>
                <a:spcPct val="0"/>
              </a:spcBef>
              <a:spcAft>
                <a:spcPct val="0"/>
              </a:spcAft>
            </a:pPr>
            <a:fld id="{3C2934CF-D020-42B2-A829-FD3E81F75E6D}" type="slidenum">
              <a:rPr lang="fr-FR" smtClean="0">
                <a:solidFill>
                  <a:schemeClr val="tx1"/>
                </a:solidFill>
              </a:rPr>
              <a:pPr fontAlgn="base">
                <a:spcBef>
                  <a:spcPct val="0"/>
                </a:spcBef>
                <a:spcAft>
                  <a:spcPct val="0"/>
                </a:spcAft>
              </a:pPr>
              <a:t>22</a:t>
            </a:fld>
            <a:endParaRPr lang="fr-FR" smtClean="0">
              <a:solidFill>
                <a:schemeClr val="tx1"/>
              </a:solidFill>
            </a:endParaRPr>
          </a:p>
        </p:txBody>
      </p:sp>
      <p:sp>
        <p:nvSpPr>
          <p:cNvPr id="171011" name="Titre 8"/>
          <p:cNvSpPr>
            <a:spLocks noGrp="1"/>
          </p:cNvSpPr>
          <p:nvPr>
            <p:ph type="title"/>
          </p:nvPr>
        </p:nvSpPr>
        <p:spPr>
          <a:xfrm>
            <a:off x="250825" y="765175"/>
            <a:ext cx="8497888" cy="336550"/>
          </a:xfrm>
        </p:spPr>
        <p:txBody>
          <a:bodyPr/>
          <a:lstStyle/>
          <a:p>
            <a:r>
              <a:rPr lang="fr-FR" sz="2000" smtClean="0">
                <a:solidFill>
                  <a:srgbClr val="C00000"/>
                </a:solidFill>
                <a:latin typeface="Times New Roman" pitchFamily="18" charset="0"/>
                <a:cs typeface="Times New Roman" pitchFamily="18" charset="0"/>
              </a:rPr>
              <a:t>Santé</a:t>
            </a:r>
          </a:p>
        </p:txBody>
      </p:sp>
      <p:graphicFrame>
        <p:nvGraphicFramePr>
          <p:cNvPr id="7" name="Chart 7"/>
          <p:cNvGraphicFramePr/>
          <p:nvPr/>
        </p:nvGraphicFramePr>
        <p:xfrm>
          <a:off x="539552" y="1268760"/>
          <a:ext cx="7892950" cy="4160504"/>
        </p:xfrm>
        <a:graphic>
          <a:graphicData uri="http://schemas.openxmlformats.org/drawingml/2006/chart">
            <c:chart xmlns:c="http://schemas.openxmlformats.org/drawingml/2006/chart" xmlns:r="http://schemas.openxmlformats.org/officeDocument/2006/relationships" r:id="rId2"/>
          </a:graphicData>
        </a:graphic>
      </p:graphicFrame>
      <p:sp>
        <p:nvSpPr>
          <p:cNvPr id="6" name="Titre 8"/>
          <p:cNvSpPr txBox="1">
            <a:spLocks/>
          </p:cNvSpPr>
          <p:nvPr/>
        </p:nvSpPr>
        <p:spPr bwMode="auto">
          <a:xfrm>
            <a:off x="0" y="5805488"/>
            <a:ext cx="9144000" cy="338137"/>
          </a:xfrm>
          <a:prstGeom prst="rect">
            <a:avLst/>
          </a:prstGeom>
          <a:noFill/>
          <a:ln w="9525">
            <a:noFill/>
            <a:miter lim="800000"/>
            <a:headEnd/>
            <a:tailEnd/>
          </a:ln>
        </p:spPr>
        <p:txBody>
          <a:bodyPr anchor="ctr"/>
          <a:lstStyle/>
          <a:p>
            <a:pPr algn="just" eaLnBrk="0" hangingPunct="0">
              <a:buClr>
                <a:srgbClr val="C00000"/>
              </a:buClr>
              <a:buFont typeface="Wingdings" pitchFamily="2" charset="2"/>
              <a:buChar char="Ø"/>
              <a:defRPr/>
            </a:pPr>
            <a:r>
              <a:rPr lang="fr-FR" sz="1400" b="1" kern="0" dirty="0">
                <a:latin typeface="Times New Roman" pitchFamily="18" charset="0"/>
                <a:ea typeface="+mj-ea"/>
                <a:cs typeface="Times New Roman" pitchFamily="18" charset="0"/>
              </a:rPr>
              <a:t> Près de sept marocains sur dix sont peu ou pas satisfaits.</a:t>
            </a:r>
          </a:p>
          <a:p>
            <a:pPr algn="just" eaLnBrk="0" hangingPunct="0">
              <a:buClr>
                <a:srgbClr val="C00000"/>
              </a:buClr>
              <a:buFont typeface="Wingdings" pitchFamily="2" charset="2"/>
              <a:buChar char="Ø"/>
              <a:defRPr/>
            </a:pPr>
            <a:endParaRPr lang="fr-FR" sz="800" b="1" kern="0" dirty="0">
              <a:latin typeface="Times New Roman" pitchFamily="18" charset="0"/>
              <a:ea typeface="+mj-ea"/>
              <a:cs typeface="Times New Roman" pitchFamily="18" charset="0"/>
            </a:endParaRPr>
          </a:p>
          <a:p>
            <a:pPr algn="just" eaLnBrk="0" hangingPunct="0">
              <a:buClr>
                <a:srgbClr val="C00000"/>
              </a:buClr>
              <a:buFont typeface="Wingdings" pitchFamily="2" charset="2"/>
              <a:buChar char="Ø"/>
              <a:defRPr/>
            </a:pPr>
            <a:r>
              <a:rPr lang="fr-FR" sz="1400" b="1" kern="0" dirty="0">
                <a:latin typeface="Times New Roman" pitchFamily="18" charset="0"/>
                <a:ea typeface="+mj-ea"/>
                <a:cs typeface="Times New Roman" pitchFamily="18" charset="0"/>
              </a:rPr>
              <a:t> les caractéristiques démographiques et socioéconomiques de la population ne différentient pas significativement le niveau limité de satisfaction.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Espace réservé du numéro de diapositive 3"/>
          <p:cNvSpPr>
            <a:spLocks noGrp="1"/>
          </p:cNvSpPr>
          <p:nvPr>
            <p:ph type="sldNum" sz="quarter" idx="11"/>
          </p:nvPr>
        </p:nvSpPr>
        <p:spPr>
          <a:noFill/>
        </p:spPr>
        <p:txBody>
          <a:bodyPr/>
          <a:lstStyle/>
          <a:p>
            <a:pPr fontAlgn="base">
              <a:spcBef>
                <a:spcPct val="0"/>
              </a:spcBef>
              <a:spcAft>
                <a:spcPct val="0"/>
              </a:spcAft>
            </a:pPr>
            <a:fld id="{9D87504E-6A83-4926-8DC7-5A85BD976C19}" type="slidenum">
              <a:rPr lang="fr-FR" smtClean="0"/>
              <a:pPr fontAlgn="base">
                <a:spcBef>
                  <a:spcPct val="0"/>
                </a:spcBef>
                <a:spcAft>
                  <a:spcPct val="0"/>
                </a:spcAft>
              </a:pPr>
              <a:t>23</a:t>
            </a:fld>
            <a:endParaRPr lang="fr-FR" smtClean="0"/>
          </a:p>
        </p:txBody>
      </p:sp>
      <p:sp>
        <p:nvSpPr>
          <p:cNvPr id="172034" name="Titre 8"/>
          <p:cNvSpPr>
            <a:spLocks noGrp="1"/>
          </p:cNvSpPr>
          <p:nvPr>
            <p:ph type="title"/>
          </p:nvPr>
        </p:nvSpPr>
        <p:spPr>
          <a:xfrm>
            <a:off x="250825" y="765175"/>
            <a:ext cx="8497888" cy="336550"/>
          </a:xfrm>
        </p:spPr>
        <p:txBody>
          <a:bodyPr/>
          <a:lstStyle/>
          <a:p>
            <a:r>
              <a:rPr lang="fr-FR" sz="1800" smtClean="0">
                <a:solidFill>
                  <a:srgbClr val="C00000"/>
                </a:solidFill>
                <a:latin typeface="Times New Roman" pitchFamily="18" charset="0"/>
                <a:cs typeface="Times New Roman" pitchFamily="18" charset="0"/>
              </a:rPr>
              <a:t>Éducation </a:t>
            </a:r>
          </a:p>
        </p:txBody>
      </p:sp>
      <p:graphicFrame>
        <p:nvGraphicFramePr>
          <p:cNvPr id="10" name="Chart 6"/>
          <p:cNvGraphicFramePr/>
          <p:nvPr/>
        </p:nvGraphicFramePr>
        <p:xfrm>
          <a:off x="395536" y="1142984"/>
          <a:ext cx="8352928" cy="437424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re 8"/>
          <p:cNvSpPr txBox="1">
            <a:spLocks/>
          </p:cNvSpPr>
          <p:nvPr/>
        </p:nvSpPr>
        <p:spPr bwMode="auto">
          <a:xfrm>
            <a:off x="0" y="5516563"/>
            <a:ext cx="8496300" cy="985837"/>
          </a:xfrm>
          <a:prstGeom prst="rect">
            <a:avLst/>
          </a:prstGeom>
          <a:noFill/>
          <a:ln w="9525">
            <a:noFill/>
            <a:miter lim="800000"/>
            <a:headEnd/>
            <a:tailEnd/>
          </a:ln>
        </p:spPr>
        <p:txBody>
          <a:bodyPr anchor="ctr"/>
          <a:lstStyle/>
          <a:p>
            <a:pPr algn="just" eaLnBrk="0" hangingPunct="0">
              <a:buClr>
                <a:srgbClr val="C00000"/>
              </a:buClr>
              <a:buFont typeface="Wingdings" pitchFamily="2" charset="2"/>
              <a:buChar char="Ø"/>
              <a:defRPr/>
            </a:pPr>
            <a:r>
              <a:rPr lang="fr-FR" sz="1400" b="1" kern="0" dirty="0">
                <a:latin typeface="Times New Roman" pitchFamily="18" charset="0"/>
                <a:ea typeface="+mj-ea"/>
                <a:cs typeface="Times New Roman" pitchFamily="18" charset="0"/>
              </a:rPr>
              <a:t>55,4% des marocains sont peu ou pas satisfaits dans le domaine de l’éducation, contre 15,0% satisfaits ou très satisfaits.</a:t>
            </a:r>
          </a:p>
          <a:p>
            <a:pPr algn="just" eaLnBrk="0" hangingPunct="0">
              <a:buClr>
                <a:srgbClr val="C00000"/>
              </a:buClr>
              <a:buFont typeface="Wingdings" pitchFamily="2" charset="2"/>
              <a:buChar char="Ø"/>
              <a:defRPr/>
            </a:pPr>
            <a:endParaRPr lang="fr-FR" sz="1400" b="1" kern="0" dirty="0">
              <a:latin typeface="Times New Roman" pitchFamily="18" charset="0"/>
              <a:ea typeface="+mj-ea"/>
              <a:cs typeface="Times New Roman" pitchFamily="18" charset="0"/>
            </a:endParaRPr>
          </a:p>
          <a:p>
            <a:pPr algn="just" eaLnBrk="0" hangingPunct="0">
              <a:buClr>
                <a:srgbClr val="C00000"/>
              </a:buClr>
              <a:buFont typeface="Wingdings" pitchFamily="2" charset="2"/>
              <a:buChar char="Ø"/>
              <a:defRPr/>
            </a:pPr>
            <a:r>
              <a:rPr lang="fr-FR" sz="1400" b="1" kern="0" dirty="0">
                <a:latin typeface="Times New Roman" pitchFamily="18" charset="0"/>
                <a:ea typeface="+mj-ea"/>
                <a:cs typeface="Times New Roman" pitchFamily="18" charset="0"/>
              </a:rPr>
              <a:t>Le degré de satisfaction n’est pas significativement contrasté selon le milieu de résidence . </a:t>
            </a:r>
            <a:endParaRPr lang="fr-FR" sz="1400" b="1" kern="0" dirty="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re 1"/>
          <p:cNvSpPr>
            <a:spLocks noGrp="1"/>
          </p:cNvSpPr>
          <p:nvPr>
            <p:ph type="title"/>
          </p:nvPr>
        </p:nvSpPr>
        <p:spPr>
          <a:xfrm>
            <a:off x="1187450" y="765175"/>
            <a:ext cx="6985000" cy="215900"/>
          </a:xfrm>
        </p:spPr>
        <p:txBody>
          <a:bodyPr/>
          <a:lstStyle/>
          <a:p>
            <a:r>
              <a:rPr lang="fr-FR" sz="1800" smtClean="0">
                <a:solidFill>
                  <a:srgbClr val="C00000"/>
                </a:solidFill>
                <a:latin typeface="Times New Roman" pitchFamily="18" charset="0"/>
                <a:cs typeface="Times New Roman" pitchFamily="18" charset="0"/>
              </a:rPr>
              <a:t>Vie familiale et environnement sociétal </a:t>
            </a:r>
            <a:endParaRPr lang="fr-FR" sz="1800" smtClean="0">
              <a:latin typeface="Times New Roman" pitchFamily="18" charset="0"/>
              <a:cs typeface="Times New Roman" pitchFamily="18" charset="0"/>
            </a:endParaRPr>
          </a:p>
        </p:txBody>
      </p:sp>
      <p:sp>
        <p:nvSpPr>
          <p:cNvPr id="173058" name="Espace réservé du numéro de diapositive 3"/>
          <p:cNvSpPr>
            <a:spLocks noGrp="1"/>
          </p:cNvSpPr>
          <p:nvPr>
            <p:ph type="sldNum" sz="quarter" idx="11"/>
          </p:nvPr>
        </p:nvSpPr>
        <p:spPr>
          <a:noFill/>
        </p:spPr>
        <p:txBody>
          <a:bodyPr/>
          <a:lstStyle/>
          <a:p>
            <a:pPr fontAlgn="base">
              <a:spcBef>
                <a:spcPct val="0"/>
              </a:spcBef>
              <a:spcAft>
                <a:spcPct val="0"/>
              </a:spcAft>
            </a:pPr>
            <a:fld id="{B3A0C453-AEE7-43D7-B4E4-8341FC95D569}" type="slidenum">
              <a:rPr lang="fr-FR" smtClean="0"/>
              <a:pPr fontAlgn="base">
                <a:spcBef>
                  <a:spcPct val="0"/>
                </a:spcBef>
                <a:spcAft>
                  <a:spcPct val="0"/>
                </a:spcAft>
              </a:pPr>
              <a:t>24</a:t>
            </a:fld>
            <a:endParaRPr lang="fr-FR" smtClean="0"/>
          </a:p>
        </p:txBody>
      </p:sp>
      <p:graphicFrame>
        <p:nvGraphicFramePr>
          <p:cNvPr id="6" name="Chart 8"/>
          <p:cNvGraphicFramePr/>
          <p:nvPr/>
        </p:nvGraphicFramePr>
        <p:xfrm>
          <a:off x="251520" y="1052736"/>
          <a:ext cx="842493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re 1"/>
          <p:cNvSpPr txBox="1">
            <a:spLocks/>
          </p:cNvSpPr>
          <p:nvPr/>
        </p:nvSpPr>
        <p:spPr bwMode="auto">
          <a:xfrm>
            <a:off x="0" y="5805488"/>
            <a:ext cx="8964613" cy="576262"/>
          </a:xfrm>
          <a:prstGeom prst="rect">
            <a:avLst/>
          </a:prstGeom>
          <a:noFill/>
          <a:ln w="9525">
            <a:noFill/>
            <a:miter lim="800000"/>
            <a:headEnd/>
            <a:tailEnd/>
          </a:ln>
        </p:spPr>
        <p:txBody>
          <a:bodyPr anchor="ctr"/>
          <a:lstStyle/>
          <a:p>
            <a:pPr algn="just" eaLnBrk="0" hangingPunct="0">
              <a:buClr>
                <a:srgbClr val="C00000"/>
              </a:buClr>
              <a:buFont typeface="Wingdings" pitchFamily="2" charset="2"/>
              <a:buChar char="Ø"/>
              <a:defRPr/>
            </a:pPr>
            <a:r>
              <a:rPr lang="fr-FR" sz="1400" b="1" kern="0" dirty="0">
                <a:latin typeface="Times New Roman" pitchFamily="18" charset="0"/>
                <a:ea typeface="+mj-ea"/>
                <a:cs typeface="Times New Roman" pitchFamily="18" charset="0"/>
              </a:rPr>
              <a:t>Plus de la moitié des marocains (54%) sont peu ou pas satisfaits de la vie familiale et de l’environnement sociétal , contre près d’un marocain sur cinq satisfait ou très satisfait (17,8%).</a:t>
            </a:r>
          </a:p>
          <a:p>
            <a:pPr algn="just" eaLnBrk="0" hangingPunct="0">
              <a:buClr>
                <a:srgbClr val="C00000"/>
              </a:buClr>
              <a:buFont typeface="Wingdings" pitchFamily="2" charset="2"/>
              <a:buChar char="Ø"/>
              <a:defRPr/>
            </a:pPr>
            <a:endParaRPr lang="fr-FR" sz="800" b="1" kern="0" dirty="0">
              <a:latin typeface="Times New Roman" pitchFamily="18" charset="0"/>
              <a:ea typeface="+mj-ea"/>
              <a:cs typeface="Times New Roman" pitchFamily="18" charset="0"/>
            </a:endParaRPr>
          </a:p>
          <a:p>
            <a:pPr algn="just" eaLnBrk="0" hangingPunct="0">
              <a:buClr>
                <a:srgbClr val="C00000"/>
              </a:buClr>
              <a:buFont typeface="Wingdings" pitchFamily="2" charset="2"/>
              <a:buChar char="Ø"/>
              <a:defRPr/>
            </a:pPr>
            <a:r>
              <a:rPr lang="fr-FR" sz="1400" b="1" kern="0" dirty="0">
                <a:latin typeface="Times New Roman" pitchFamily="18" charset="0"/>
                <a:ea typeface="+mj-ea"/>
                <a:cs typeface="Times New Roman" pitchFamily="18" charset="0"/>
              </a:rPr>
              <a:t>Le  chômage impacte négativement la satisfaction dans ce domaine.</a:t>
            </a:r>
            <a:endParaRPr lang="fr-FR" sz="1400" b="1" kern="0" dirty="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Espace réservé du numéro de diapositive 3"/>
          <p:cNvSpPr>
            <a:spLocks noGrp="1"/>
          </p:cNvSpPr>
          <p:nvPr>
            <p:ph type="sldNum" sz="quarter" idx="11"/>
          </p:nvPr>
        </p:nvSpPr>
        <p:spPr>
          <a:noFill/>
        </p:spPr>
        <p:txBody>
          <a:bodyPr/>
          <a:lstStyle/>
          <a:p>
            <a:pPr fontAlgn="base">
              <a:spcBef>
                <a:spcPct val="0"/>
              </a:spcBef>
              <a:spcAft>
                <a:spcPct val="0"/>
              </a:spcAft>
            </a:pPr>
            <a:fld id="{46E299C5-70D4-40A0-B3FC-5DB7EB4074BC}" type="slidenum">
              <a:rPr lang="fr-FR" smtClean="0"/>
              <a:pPr fontAlgn="base">
                <a:spcBef>
                  <a:spcPct val="0"/>
                </a:spcBef>
                <a:spcAft>
                  <a:spcPct val="0"/>
                </a:spcAft>
              </a:pPr>
              <a:t>25</a:t>
            </a:fld>
            <a:endParaRPr lang="fr-FR" smtClean="0"/>
          </a:p>
        </p:txBody>
      </p:sp>
      <p:sp>
        <p:nvSpPr>
          <p:cNvPr id="174082" name="Titre 8"/>
          <p:cNvSpPr>
            <a:spLocks noGrp="1"/>
          </p:cNvSpPr>
          <p:nvPr>
            <p:ph type="title"/>
          </p:nvPr>
        </p:nvSpPr>
        <p:spPr>
          <a:xfrm>
            <a:off x="0" y="5300663"/>
            <a:ext cx="9144000" cy="1152525"/>
          </a:xfrm>
        </p:spPr>
        <p:txBody>
          <a:bodyPr/>
          <a:lstStyle/>
          <a:p>
            <a:pPr algn="l"/>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Près de 7 marocains sur dix (68,0%) sont peu ou pas satisfaits de la vie culturelle et de loisirs.</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Il existe une relation en U entre l’âge est la satisfaction à l’égard de la vie culturelle et de loisirs.</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 Le chômage impacte négativement la satisfaction dans ce domaine</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r>
              <a:rPr lang="fr-FR" sz="1400" smtClean="0">
                <a:solidFill>
                  <a:schemeClr val="tx1"/>
                </a:solidFill>
                <a:latin typeface="Times New Roman" pitchFamily="18" charset="0"/>
                <a:cs typeface="Times New Roman" pitchFamily="18" charset="0"/>
              </a:rPr>
              <a:t/>
            </a:r>
            <a:br>
              <a:rPr lang="fr-FR" sz="1400" smtClean="0">
                <a:solidFill>
                  <a:schemeClr val="tx1"/>
                </a:solidFill>
                <a:latin typeface="Times New Roman" pitchFamily="18" charset="0"/>
                <a:cs typeface="Times New Roman" pitchFamily="18" charset="0"/>
              </a:rPr>
            </a:br>
            <a:endParaRPr lang="fr-FR" sz="1400" smtClean="0">
              <a:solidFill>
                <a:schemeClr val="tx1"/>
              </a:solidFill>
              <a:latin typeface="Times New Roman" pitchFamily="18" charset="0"/>
              <a:cs typeface="Times New Roman" pitchFamily="18" charset="0"/>
            </a:endParaRPr>
          </a:p>
        </p:txBody>
      </p:sp>
      <p:graphicFrame>
        <p:nvGraphicFramePr>
          <p:cNvPr id="9" name="Chart 10"/>
          <p:cNvGraphicFramePr/>
          <p:nvPr/>
        </p:nvGraphicFramePr>
        <p:xfrm>
          <a:off x="428596" y="1357298"/>
          <a:ext cx="8178702" cy="372788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re 8"/>
          <p:cNvSpPr txBox="1">
            <a:spLocks/>
          </p:cNvSpPr>
          <p:nvPr/>
        </p:nvSpPr>
        <p:spPr bwMode="auto">
          <a:xfrm>
            <a:off x="476250" y="917575"/>
            <a:ext cx="8496300" cy="336550"/>
          </a:xfrm>
          <a:prstGeom prst="rect">
            <a:avLst/>
          </a:prstGeom>
          <a:noFill/>
          <a:ln w="9525">
            <a:noFill/>
            <a:miter lim="800000"/>
            <a:headEnd/>
            <a:tailEnd/>
          </a:ln>
        </p:spPr>
        <p:txBody>
          <a:bodyPr anchor="ctr"/>
          <a:lstStyle/>
          <a:p>
            <a:pPr algn="ctr" eaLnBrk="0" hangingPunct="0">
              <a:defRPr/>
            </a:pPr>
            <a:r>
              <a:rPr lang="fr-FR" b="1" kern="0" dirty="0">
                <a:solidFill>
                  <a:srgbClr val="C00000"/>
                </a:solidFill>
                <a:latin typeface="Times New Roman" pitchFamily="18" charset="0"/>
                <a:ea typeface="+mj-ea"/>
                <a:cs typeface="Times New Roman" pitchFamily="18" charset="0"/>
              </a:rPr>
              <a:t>Vie culturelle et de loisirs</a:t>
            </a:r>
            <a:endParaRPr lang="fr-FR" b="1" kern="0" dirty="0">
              <a:solidFill>
                <a:srgbClr val="C0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0" y="5300663"/>
            <a:ext cx="9144000" cy="1296987"/>
          </a:xfrm>
          <a:prstGeom prst="rect">
            <a:avLst/>
          </a:prstGeom>
          <a:noFill/>
          <a:ln w="9525">
            <a:noFill/>
            <a:miter lim="800000"/>
            <a:headEnd/>
            <a:tailEnd/>
          </a:ln>
        </p:spPr>
        <p:txBody>
          <a:bodyPr anchor="ctr"/>
          <a:lstStyle/>
          <a:p>
            <a:pPr fontAlgn="auto">
              <a:spcBef>
                <a:spcPts val="0"/>
              </a:spcBef>
              <a:spcAft>
                <a:spcPts val="0"/>
              </a:spcAft>
              <a:buFont typeface="Arial" pitchFamily="34" charset="0"/>
              <a:buChar char="•"/>
              <a:defRPr/>
            </a:pPr>
            <a:endParaRPr lang="fr-FR" b="1" kern="0" dirty="0">
              <a:latin typeface="Times New Roman" pitchFamily="18" charset="0"/>
              <a:cs typeface="Times New Roman" pitchFamily="18" charset="0"/>
            </a:endParaRPr>
          </a:p>
          <a:p>
            <a:pPr fontAlgn="auto">
              <a:spcBef>
                <a:spcPts val="0"/>
              </a:spcBef>
              <a:spcAft>
                <a:spcPts val="0"/>
              </a:spcAft>
              <a:buFont typeface="Arial" pitchFamily="34" charset="0"/>
              <a:buChar char="•"/>
              <a:defRPr/>
            </a:pPr>
            <a:endParaRPr lang="fr-FR" sz="1600" b="1" kern="0" dirty="0">
              <a:latin typeface="Times New Roman" pitchFamily="18" charset="0"/>
              <a:cs typeface="Times New Roman" pitchFamily="18" charset="0"/>
            </a:endParaRPr>
          </a:p>
          <a:p>
            <a:pPr fontAlgn="auto">
              <a:spcBef>
                <a:spcPts val="0"/>
              </a:spcBef>
              <a:spcAft>
                <a:spcPts val="0"/>
              </a:spcAft>
              <a:defRPr/>
            </a:pPr>
            <a:endParaRPr lang="fr-FR" b="1" kern="0" dirty="0">
              <a:latin typeface="Times New Roman" pitchFamily="18" charset="0"/>
              <a:cs typeface="Times New Roman" pitchFamily="18" charset="0"/>
            </a:endParaRPr>
          </a:p>
        </p:txBody>
      </p:sp>
      <p:sp>
        <p:nvSpPr>
          <p:cNvPr id="175106" name="Espace réservé du numéro de diapositive 4"/>
          <p:cNvSpPr>
            <a:spLocks noGrp="1"/>
          </p:cNvSpPr>
          <p:nvPr>
            <p:ph type="sldNum" sz="quarter" idx="11"/>
          </p:nvPr>
        </p:nvSpPr>
        <p:spPr>
          <a:noFill/>
        </p:spPr>
        <p:txBody>
          <a:bodyPr/>
          <a:lstStyle/>
          <a:p>
            <a:pPr fontAlgn="base">
              <a:spcBef>
                <a:spcPct val="0"/>
              </a:spcBef>
              <a:spcAft>
                <a:spcPct val="0"/>
              </a:spcAft>
            </a:pPr>
            <a:fld id="{58833847-168B-40E6-BF03-CA9EFDC9BD03}" type="slidenum">
              <a:rPr lang="ar-SA" smtClean="0"/>
              <a:pPr fontAlgn="base">
                <a:spcBef>
                  <a:spcPct val="0"/>
                </a:spcBef>
                <a:spcAft>
                  <a:spcPct val="0"/>
                </a:spcAft>
              </a:pPr>
              <a:t>26</a:t>
            </a:fld>
            <a:endParaRPr lang="fr-FR" smtClean="0"/>
          </a:p>
        </p:txBody>
      </p:sp>
      <p:sp>
        <p:nvSpPr>
          <p:cNvPr id="175107" name="Rectangle 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fr-FR">
                <a:solidFill>
                  <a:srgbClr val="000000"/>
                </a:solidFill>
                <a:latin typeface="Century Gothic" pitchFamily="34" charset="0"/>
              </a:rPr>
              <a:t/>
            </a:r>
            <a:br>
              <a:rPr lang="fr-FR">
                <a:solidFill>
                  <a:srgbClr val="000000"/>
                </a:solidFill>
                <a:latin typeface="Century Gothic" pitchFamily="34" charset="0"/>
              </a:rPr>
            </a:br>
            <a:endParaRPr lang="fr-FR">
              <a:solidFill>
                <a:srgbClr val="000000"/>
              </a:solidFill>
              <a:latin typeface="Century Gothic" pitchFamily="34" charset="0"/>
            </a:endParaRPr>
          </a:p>
        </p:txBody>
      </p:sp>
      <p:sp>
        <p:nvSpPr>
          <p:cNvPr id="175108" name="Rectangle 2"/>
          <p:cNvSpPr>
            <a:spLocks noChangeArrowheads="1"/>
          </p:cNvSpPr>
          <p:nvPr/>
        </p:nvSpPr>
        <p:spPr bwMode="auto">
          <a:xfrm>
            <a:off x="0" y="0"/>
            <a:ext cx="3017838" cy="7938"/>
          </a:xfrm>
          <a:prstGeom prst="rect">
            <a:avLst/>
          </a:prstGeom>
          <a:solidFill>
            <a:srgbClr val="000000"/>
          </a:solidFill>
          <a:ln w="9525">
            <a:solidFill>
              <a:schemeClr val="tx1"/>
            </a:solidFill>
            <a:miter lim="800000"/>
            <a:headEnd/>
            <a:tailEnd/>
          </a:ln>
        </p:spPr>
        <p:txBody>
          <a:bodyPr wrap="none" anchor="ctr">
            <a:spAutoFit/>
          </a:bodyPr>
          <a:lstStyle/>
          <a:p>
            <a:endParaRPr lang="en-US">
              <a:latin typeface="Century Gothic" pitchFamily="34" charset="0"/>
            </a:endParaRPr>
          </a:p>
        </p:txBody>
      </p:sp>
      <p:sp>
        <p:nvSpPr>
          <p:cNvPr id="175109" name="Titre 8"/>
          <p:cNvSpPr>
            <a:spLocks noGrp="1"/>
          </p:cNvSpPr>
          <p:nvPr>
            <p:ph type="title"/>
          </p:nvPr>
        </p:nvSpPr>
        <p:spPr>
          <a:xfrm>
            <a:off x="0" y="4941888"/>
            <a:ext cx="9144000" cy="1582737"/>
          </a:xfrm>
        </p:spPr>
        <p:txBody>
          <a:bodyPr/>
          <a:lstStyle/>
          <a:p>
            <a:pPr algn="l">
              <a:buClr>
                <a:srgbClr val="C00000"/>
              </a:buClr>
            </a:pPr>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Globalement, près de 30% des marocains déclarent qu’ils sont satisfaits ou très satisfait, 24,4% moyennement  satisfaits et 45,7% peu ou pas satisfaits.</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La satisfaction à l’égard de la vie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 est fortement influencée par l’âge (relation en U);</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 augmente avec le niveau d’instruction et l’échelle socioprofessionnelle;</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 est d’autant plus élevée que le revenu augmente.</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r>
              <a:rPr lang="fr-FR" sz="1600" smtClean="0">
                <a:solidFill>
                  <a:schemeClr val="tx1"/>
                </a:solidFill>
                <a:latin typeface="Times New Roman" pitchFamily="18" charset="0"/>
                <a:cs typeface="Times New Roman" pitchFamily="18" charset="0"/>
              </a:rPr>
              <a:t/>
            </a:r>
            <a:br>
              <a:rPr lang="fr-FR" sz="1600" smtClean="0">
                <a:solidFill>
                  <a:schemeClr val="tx1"/>
                </a:solidFill>
                <a:latin typeface="Times New Roman" pitchFamily="18" charset="0"/>
                <a:cs typeface="Times New Roman" pitchFamily="18" charset="0"/>
              </a:rPr>
            </a:br>
            <a:endParaRPr lang="fr-FR" sz="1600" smtClean="0">
              <a:solidFill>
                <a:schemeClr val="tx1"/>
              </a:solidFill>
              <a:latin typeface="Times New Roman" pitchFamily="18" charset="0"/>
              <a:cs typeface="Times New Roman" pitchFamily="18" charset="0"/>
            </a:endParaRPr>
          </a:p>
        </p:txBody>
      </p:sp>
      <p:graphicFrame>
        <p:nvGraphicFramePr>
          <p:cNvPr id="10" name="Chart 1"/>
          <p:cNvGraphicFramePr/>
          <p:nvPr/>
        </p:nvGraphicFramePr>
        <p:xfrm>
          <a:off x="357158" y="1124744"/>
          <a:ext cx="8358246"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8" name="Titre 8"/>
          <p:cNvSpPr txBox="1">
            <a:spLocks/>
          </p:cNvSpPr>
          <p:nvPr/>
        </p:nvSpPr>
        <p:spPr bwMode="auto">
          <a:xfrm>
            <a:off x="476250" y="773113"/>
            <a:ext cx="8351838" cy="338137"/>
          </a:xfrm>
          <a:prstGeom prst="rect">
            <a:avLst/>
          </a:prstGeom>
          <a:noFill/>
          <a:ln w="9525">
            <a:noFill/>
            <a:miter lim="800000"/>
            <a:headEnd/>
            <a:tailEnd/>
          </a:ln>
        </p:spPr>
        <p:txBody>
          <a:bodyPr anchor="ctr"/>
          <a:lstStyle/>
          <a:p>
            <a:pPr algn="ctr" eaLnBrk="0" hangingPunct="0">
              <a:defRPr/>
            </a:pPr>
            <a:r>
              <a:rPr lang="fr-FR" sz="2000" b="1" kern="0">
                <a:solidFill>
                  <a:srgbClr val="C00000"/>
                </a:solidFill>
                <a:latin typeface="Times New Roman" pitchFamily="18" charset="0"/>
                <a:ea typeface="+mj-ea"/>
                <a:cs typeface="Times New Roman" pitchFamily="18" charset="0"/>
              </a:rPr>
              <a:t>Bien-être subjectif  global</a:t>
            </a:r>
            <a:endParaRPr lang="fr-FR" sz="2000" b="1" kern="0" dirty="0">
              <a:solidFill>
                <a:srgbClr val="C0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Espace réservé du contenu 2"/>
          <p:cNvSpPr>
            <a:spLocks noGrp="1"/>
          </p:cNvSpPr>
          <p:nvPr>
            <p:ph idx="1"/>
          </p:nvPr>
        </p:nvSpPr>
        <p:spPr/>
        <p:txBody>
          <a:bodyPr/>
          <a:lstStyle/>
          <a:p>
            <a:pPr algn="ctr"/>
            <a:endParaRPr lang="fr-FR" b="1" smtClean="0">
              <a:solidFill>
                <a:schemeClr val="tx1"/>
              </a:solidFill>
            </a:endParaRPr>
          </a:p>
          <a:p>
            <a:pPr algn="ctr"/>
            <a:endParaRPr lang="fr-FR" b="1" smtClean="0">
              <a:solidFill>
                <a:schemeClr val="tx1"/>
              </a:solidFill>
            </a:endParaRPr>
          </a:p>
          <a:p>
            <a:pPr algn="ctr">
              <a:buFontTx/>
              <a:buNone/>
            </a:pPr>
            <a:r>
              <a:rPr lang="fr-FR" b="1" smtClean="0">
                <a:solidFill>
                  <a:schemeClr val="tx1"/>
                </a:solidFill>
              </a:rPr>
              <a:t>Merci de votre Attention</a:t>
            </a:r>
          </a:p>
        </p:txBody>
      </p:sp>
      <p:sp>
        <p:nvSpPr>
          <p:cNvPr id="176130" name="Espace réservé du numéro de diapositive 3"/>
          <p:cNvSpPr>
            <a:spLocks noGrp="1"/>
          </p:cNvSpPr>
          <p:nvPr>
            <p:ph type="sldNum" sz="quarter" idx="11"/>
          </p:nvPr>
        </p:nvSpPr>
        <p:spPr>
          <a:noFill/>
        </p:spPr>
        <p:txBody>
          <a:bodyPr/>
          <a:lstStyle/>
          <a:p>
            <a:pPr fontAlgn="base">
              <a:spcBef>
                <a:spcPct val="0"/>
              </a:spcBef>
              <a:spcAft>
                <a:spcPct val="0"/>
              </a:spcAft>
            </a:pPr>
            <a:fld id="{6D587C67-BEC2-4FC2-91FB-47D408736F39}" type="slidenum">
              <a:rPr lang="fr-FR" smtClean="0"/>
              <a:pPr fontAlgn="base">
                <a:spcBef>
                  <a:spcPct val="0"/>
                </a:spcBef>
                <a:spcAft>
                  <a:spcPct val="0"/>
                </a:spcAft>
              </a:pPr>
              <a:t>27</a:t>
            </a:fld>
            <a:endParaRPr lang="fr-F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Espace réservé du contenu 2"/>
          <p:cNvSpPr>
            <a:spLocks noGrp="1"/>
          </p:cNvSpPr>
          <p:nvPr>
            <p:ph idx="1"/>
          </p:nvPr>
        </p:nvSpPr>
        <p:spPr>
          <a:xfrm>
            <a:off x="0" y="620713"/>
            <a:ext cx="9144000" cy="5903912"/>
          </a:xfrm>
        </p:spPr>
        <p:txBody>
          <a:bodyPr/>
          <a:lstStyle/>
          <a:p>
            <a:pPr marL="0" indent="0" algn="ctr">
              <a:spcBef>
                <a:spcPct val="0"/>
              </a:spcBef>
              <a:buFontTx/>
              <a:buNone/>
            </a:pPr>
            <a:r>
              <a:rPr lang="fr-FR" sz="2000" b="1" smtClean="0">
                <a:solidFill>
                  <a:srgbClr val="C00000"/>
                </a:solidFill>
              </a:rPr>
              <a:t>Concept et définition du bien-être </a:t>
            </a:r>
            <a:endParaRPr lang="fr-FR" sz="2000" b="1" smtClean="0">
              <a:solidFill>
                <a:srgbClr val="FF0000"/>
              </a:solidFill>
            </a:endParaRPr>
          </a:p>
          <a:p>
            <a:pPr marL="0" indent="0">
              <a:spcBef>
                <a:spcPct val="0"/>
              </a:spcBef>
              <a:buFontTx/>
              <a:buNone/>
            </a:pPr>
            <a:endParaRPr lang="fr-FR" sz="1800" b="1" smtClean="0">
              <a:solidFill>
                <a:srgbClr val="C00000"/>
              </a:solidFill>
              <a:latin typeface="Times New Roman" pitchFamily="18" charset="0"/>
              <a:cs typeface="Times New Roman" pitchFamily="18" charset="0"/>
            </a:endParaRPr>
          </a:p>
          <a:p>
            <a:pPr marL="0" indent="0">
              <a:spcBef>
                <a:spcPct val="0"/>
              </a:spcBef>
              <a:buFont typeface="Wingdings" pitchFamily="2" charset="2"/>
              <a:buChar char="ü"/>
            </a:pPr>
            <a:r>
              <a:rPr lang="fr-FR" sz="1800" b="1" smtClean="0">
                <a:solidFill>
                  <a:schemeClr val="tx1"/>
                </a:solidFill>
                <a:latin typeface="Times New Roman" pitchFamily="18" charset="0"/>
                <a:cs typeface="Times New Roman" pitchFamily="18" charset="0"/>
              </a:rPr>
              <a:t>Un contexte mondial marqué par la montée des inégalités sociales, de nouveaux défis sociétaux et écologiques et la recrudescence des contestations sociétales.</a:t>
            </a:r>
          </a:p>
          <a:p>
            <a:pPr marL="0" indent="0">
              <a:spcBef>
                <a:spcPct val="0"/>
              </a:spcBef>
              <a:buFont typeface="Wingdings" pitchFamily="2" charset="2"/>
              <a:buChar char="ü"/>
            </a:pPr>
            <a:endParaRPr lang="fr-FR" sz="1800" b="1" smtClean="0">
              <a:solidFill>
                <a:schemeClr val="tx1"/>
              </a:solidFill>
              <a:latin typeface="Times New Roman" pitchFamily="18" charset="0"/>
              <a:cs typeface="Times New Roman" pitchFamily="18" charset="0"/>
            </a:endParaRPr>
          </a:p>
          <a:p>
            <a:pPr marL="0" indent="0">
              <a:spcBef>
                <a:spcPct val="0"/>
              </a:spcBef>
              <a:buFont typeface="Wingdings" pitchFamily="2" charset="2"/>
              <a:buChar char="ü"/>
            </a:pPr>
            <a:r>
              <a:rPr lang="fr-FR" sz="1800" b="1" smtClean="0">
                <a:solidFill>
                  <a:schemeClr val="tx1"/>
                </a:solidFill>
                <a:latin typeface="Times New Roman" pitchFamily="18" charset="0"/>
                <a:cs typeface="Times New Roman" pitchFamily="18" charset="0"/>
              </a:rPr>
              <a:t>Les indicateurs de la comptabilité nationale s’avèrent insuffisants pour mesurer le progrès des sociétés: le gap grandit entre les indicateurs quantitatifs et le ressenti des réalités économiques et sociales par la population.</a:t>
            </a:r>
          </a:p>
          <a:p>
            <a:pPr marL="0" indent="0">
              <a:spcBef>
                <a:spcPct val="0"/>
              </a:spcBef>
              <a:buFont typeface="Wingdings" pitchFamily="2" charset="2"/>
              <a:buChar char="ü"/>
            </a:pPr>
            <a:endParaRPr lang="fr-FR" sz="1800" b="1" smtClean="0">
              <a:solidFill>
                <a:schemeClr val="tx1"/>
              </a:solidFill>
              <a:latin typeface="Times New Roman" pitchFamily="18" charset="0"/>
              <a:cs typeface="Times New Roman" pitchFamily="18" charset="0"/>
            </a:endParaRPr>
          </a:p>
          <a:p>
            <a:pPr marL="0" indent="0">
              <a:spcBef>
                <a:spcPct val="0"/>
              </a:spcBef>
              <a:buFont typeface="Wingdings" pitchFamily="2" charset="2"/>
              <a:buChar char="ü"/>
            </a:pPr>
            <a:r>
              <a:rPr lang="fr-FR" sz="1800" b="1" smtClean="0">
                <a:solidFill>
                  <a:schemeClr val="tx1"/>
                </a:solidFill>
                <a:latin typeface="Times New Roman" pitchFamily="18" charset="0"/>
                <a:cs typeface="Times New Roman" pitchFamily="18" charset="0"/>
              </a:rPr>
              <a:t>La réflexion et les débats menés ces dernières années au sein de plusieurs instances nationales et internationales mettent en exergue l’importance des enquêtes qualitatives pour éclairer les décideurs et contribuer à l’efficience des politiques publiques (Commission Stiglitz, Projet global de l’OCDE, etc.). </a:t>
            </a:r>
          </a:p>
          <a:p>
            <a:pPr marL="0" indent="0">
              <a:spcBef>
                <a:spcPct val="0"/>
              </a:spcBef>
              <a:buFont typeface="Wingdings" pitchFamily="2" charset="2"/>
              <a:buChar char="ü"/>
            </a:pPr>
            <a:endParaRPr lang="fr-FR" sz="1800" b="1" smtClean="0">
              <a:solidFill>
                <a:schemeClr val="tx1"/>
              </a:solidFill>
              <a:latin typeface="Times New Roman" pitchFamily="18" charset="0"/>
              <a:cs typeface="Times New Roman" pitchFamily="18" charset="0"/>
            </a:endParaRPr>
          </a:p>
          <a:p>
            <a:pPr marL="0" indent="0">
              <a:spcBef>
                <a:spcPct val="0"/>
              </a:spcBef>
              <a:buFont typeface="Wingdings" pitchFamily="2" charset="2"/>
              <a:buChar char="ü"/>
            </a:pPr>
            <a:r>
              <a:rPr lang="fr-FR" sz="1800" b="1" smtClean="0">
                <a:solidFill>
                  <a:schemeClr val="tx1"/>
                </a:solidFill>
                <a:latin typeface="Times New Roman" pitchFamily="18" charset="0"/>
                <a:cs typeface="Times New Roman" pitchFamily="18" charset="0"/>
              </a:rPr>
              <a:t>L’émergence d’un nouveau paradigme de développement mettant le bien-être des citoyens au cœur de l’agenda du développement.                   </a:t>
            </a:r>
          </a:p>
          <a:p>
            <a:pPr marL="0" indent="0">
              <a:spcBef>
                <a:spcPct val="0"/>
              </a:spcBef>
              <a:buFont typeface="Wingdings" pitchFamily="2" charset="2"/>
              <a:buChar char="ü"/>
            </a:pPr>
            <a:endParaRPr lang="fr-FR" sz="1800" b="1" smtClean="0">
              <a:solidFill>
                <a:schemeClr val="tx1"/>
              </a:solidFill>
              <a:latin typeface="Times New Roman" pitchFamily="18" charset="0"/>
              <a:cs typeface="Times New Roman" pitchFamily="18" charset="0"/>
            </a:endParaRPr>
          </a:p>
          <a:p>
            <a:pPr marL="0" indent="0">
              <a:spcBef>
                <a:spcPct val="0"/>
              </a:spcBef>
              <a:buFont typeface="Wingdings" pitchFamily="2" charset="2"/>
              <a:buChar char="ü"/>
            </a:pPr>
            <a:r>
              <a:rPr lang="fr-FR" sz="1800" b="1" smtClean="0">
                <a:solidFill>
                  <a:schemeClr val="tx1"/>
                </a:solidFill>
                <a:latin typeface="Times New Roman" pitchFamily="18" charset="0"/>
                <a:cs typeface="Times New Roman" pitchFamily="18" charset="0"/>
              </a:rPr>
              <a:t>Par la résolution des NU 65/309 du 19 juillet 2011, «</a:t>
            </a:r>
            <a:r>
              <a:rPr lang="fr-FR" sz="1800" b="1" i="1" smtClean="0">
                <a:solidFill>
                  <a:schemeClr val="tx1"/>
                </a:solidFill>
                <a:latin typeface="Times New Roman" pitchFamily="18" charset="0"/>
                <a:cs typeface="Times New Roman" pitchFamily="18" charset="0"/>
              </a:rPr>
              <a:t>les Etats membres sont invités  à élaborer de nouvelles mesures qui tiennent mieux compte de l’importance de la recherche du bonheur et du bien-être pour le développement afin d’orienter leurs politiques nationales ».</a:t>
            </a:r>
            <a:r>
              <a:rPr lang="fr-FR" sz="1800" b="1" smtClean="0">
                <a:solidFill>
                  <a:schemeClr val="tx1"/>
                </a:solidFill>
                <a:latin typeface="Times New Roman" pitchFamily="18" charset="0"/>
                <a:cs typeface="Times New Roman" pitchFamily="18" charset="0"/>
              </a:rPr>
              <a:t/>
            </a:r>
            <a:br>
              <a:rPr lang="fr-FR" sz="1800" b="1" smtClean="0">
                <a:solidFill>
                  <a:schemeClr val="tx1"/>
                </a:solidFill>
                <a:latin typeface="Times New Roman" pitchFamily="18" charset="0"/>
                <a:cs typeface="Times New Roman" pitchFamily="18" charset="0"/>
              </a:rPr>
            </a:br>
            <a:endParaRPr lang="fr-FR" sz="1600" b="1" smtClean="0"/>
          </a:p>
          <a:p>
            <a:pPr marL="0" indent="0">
              <a:spcBef>
                <a:spcPct val="0"/>
              </a:spcBef>
            </a:pPr>
            <a:endParaRPr lang="fr-FR" sz="1600" b="1" smtClean="0"/>
          </a:p>
        </p:txBody>
      </p:sp>
      <p:sp>
        <p:nvSpPr>
          <p:cNvPr id="151554" name="Espace réservé du numéro de diapositive 3"/>
          <p:cNvSpPr>
            <a:spLocks noGrp="1"/>
          </p:cNvSpPr>
          <p:nvPr>
            <p:ph type="sldNum" sz="quarter" idx="11"/>
          </p:nvPr>
        </p:nvSpPr>
        <p:spPr>
          <a:noFill/>
        </p:spPr>
        <p:txBody>
          <a:bodyPr/>
          <a:lstStyle/>
          <a:p>
            <a:pPr fontAlgn="base">
              <a:spcBef>
                <a:spcPct val="0"/>
              </a:spcBef>
              <a:spcAft>
                <a:spcPct val="0"/>
              </a:spcAft>
            </a:pPr>
            <a:fld id="{D450FCE4-9396-4D99-9AAF-716647FBA273}" type="slidenum">
              <a:rPr lang="fr-FR">
                <a:cs typeface="Arial" charset="0"/>
              </a:rPr>
              <a:pPr fontAlgn="base">
                <a:spcBef>
                  <a:spcPct val="0"/>
                </a:spcBef>
                <a:spcAft>
                  <a:spcPct val="0"/>
                </a:spcAft>
              </a:pPr>
              <a:t>3</a:t>
            </a:fld>
            <a:endParaRPr lang="fr-FR">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Espace réservé du contenu 2"/>
          <p:cNvSpPr>
            <a:spLocks noGrp="1"/>
          </p:cNvSpPr>
          <p:nvPr>
            <p:ph idx="1"/>
          </p:nvPr>
        </p:nvSpPr>
        <p:spPr>
          <a:xfrm>
            <a:off x="0" y="620713"/>
            <a:ext cx="9144000" cy="5903912"/>
          </a:xfrm>
        </p:spPr>
        <p:txBody>
          <a:bodyPr/>
          <a:lstStyle/>
          <a:p>
            <a:pPr>
              <a:buFontTx/>
              <a:buNone/>
            </a:pPr>
            <a:endParaRPr lang="fr-FR" sz="800" b="1" smtClean="0">
              <a:solidFill>
                <a:srgbClr val="FF0000"/>
              </a:solidFill>
            </a:endParaRPr>
          </a:p>
          <a:p>
            <a:endParaRPr lang="fr-FR" sz="1400" b="1" smtClean="0">
              <a:solidFill>
                <a:schemeClr val="tx1"/>
              </a:solidFill>
              <a:latin typeface="Times New Roman" pitchFamily="18" charset="0"/>
              <a:cs typeface="Times New Roman" pitchFamily="18" charset="0"/>
            </a:endParaRPr>
          </a:p>
          <a:p>
            <a:r>
              <a:rPr lang="fr-FR" sz="1800" b="1" smtClean="0">
                <a:solidFill>
                  <a:schemeClr val="tx1"/>
                </a:solidFill>
                <a:latin typeface="Times New Roman" pitchFamily="18" charset="0"/>
                <a:cs typeface="Times New Roman" pitchFamily="18" charset="0"/>
              </a:rPr>
              <a:t>Inexistence  d’une définition consacrée du bien-être. Il est de plus en plus admis qu’elle doit émaner des études portant sur les différents aspects de la vie et de leur importance relative.  « Le bien être passe par la satisfaction de divers besoins humains, dont certains sont essentiels (par exemple, la santé) , ainsi que par la possibilité de poursuivre ses propres objectifs, de s’épanouir et d’éprouver de la satisfaction dans sa vie » </a:t>
            </a:r>
          </a:p>
          <a:p>
            <a:pPr>
              <a:buFontTx/>
              <a:buNone/>
            </a:pPr>
            <a:r>
              <a:rPr lang="fr-FR" sz="1800" b="1" smtClean="0">
                <a:solidFill>
                  <a:schemeClr val="tx1"/>
                </a:solidFill>
                <a:latin typeface="Times New Roman" pitchFamily="18" charset="0"/>
                <a:cs typeface="Times New Roman" pitchFamily="18" charset="0"/>
              </a:rPr>
              <a:t>      (Cf. OCDE, 2011, Comment va la vie? Mesurer le  bien-être) </a:t>
            </a:r>
          </a:p>
          <a:p>
            <a:pPr>
              <a:buFontTx/>
              <a:buNone/>
            </a:pPr>
            <a:endParaRPr lang="fr-FR" sz="800" b="1" smtClean="0">
              <a:solidFill>
                <a:schemeClr val="tx1"/>
              </a:solidFill>
              <a:latin typeface="Times New Roman" pitchFamily="18" charset="0"/>
              <a:cs typeface="Times New Roman" pitchFamily="18" charset="0"/>
            </a:endParaRPr>
          </a:p>
        </p:txBody>
      </p:sp>
      <p:sp>
        <p:nvSpPr>
          <p:cNvPr id="152578" name="Espace réservé du numéro de diapositive 3"/>
          <p:cNvSpPr>
            <a:spLocks noGrp="1"/>
          </p:cNvSpPr>
          <p:nvPr>
            <p:ph type="sldNum" sz="quarter" idx="11"/>
          </p:nvPr>
        </p:nvSpPr>
        <p:spPr>
          <a:noFill/>
        </p:spPr>
        <p:txBody>
          <a:bodyPr/>
          <a:lstStyle/>
          <a:p>
            <a:pPr fontAlgn="base">
              <a:spcBef>
                <a:spcPct val="0"/>
              </a:spcBef>
              <a:spcAft>
                <a:spcPct val="0"/>
              </a:spcAft>
            </a:pPr>
            <a:fld id="{1E391E20-957A-4A7A-B7AC-7BA1307A8E5D}" type="slidenum">
              <a:rPr lang="fr-FR">
                <a:cs typeface="Arial" charset="0"/>
              </a:rPr>
              <a:pPr fontAlgn="base">
                <a:spcBef>
                  <a:spcPct val="0"/>
                </a:spcBef>
                <a:spcAft>
                  <a:spcPct val="0"/>
                </a:spcAft>
              </a:pPr>
              <a:t>4</a:t>
            </a:fld>
            <a:endParaRPr lang="fr-FR">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20713"/>
            <a:ext cx="9144000" cy="5903912"/>
          </a:xfrm>
        </p:spPr>
        <p:txBody>
          <a:bodyPr/>
          <a:lstStyle/>
          <a:p>
            <a:pPr algn="ctr">
              <a:buFontTx/>
              <a:buNone/>
              <a:defRPr/>
            </a:pPr>
            <a:r>
              <a:rPr lang="fr-FR" sz="1800" b="1" dirty="0" smtClean="0">
                <a:solidFill>
                  <a:srgbClr val="C00000"/>
                </a:solidFill>
                <a:latin typeface="Times New Roman" pitchFamily="18" charset="0"/>
                <a:cs typeface="Times New Roman" pitchFamily="18" charset="0"/>
              </a:rPr>
              <a:t>Mesure du bien être</a:t>
            </a:r>
          </a:p>
          <a:p>
            <a:pPr algn="ctr">
              <a:buFontTx/>
              <a:buNone/>
              <a:defRPr/>
            </a:pPr>
            <a:r>
              <a:rPr lang="fr-FR" sz="1800" b="1" dirty="0" smtClean="0">
                <a:solidFill>
                  <a:srgbClr val="C00000"/>
                </a:solidFill>
                <a:latin typeface="Times New Roman" pitchFamily="18" charset="0"/>
                <a:cs typeface="Times New Roman" pitchFamily="18" charset="0"/>
              </a:rPr>
              <a:t>Quelques initiatives nationales et internationales</a:t>
            </a:r>
          </a:p>
          <a:p>
            <a:pPr algn="ctr">
              <a:buFontTx/>
              <a:buNone/>
              <a:defRPr/>
            </a:pPr>
            <a:endParaRPr lang="fr-FR" sz="1600" b="1" dirty="0">
              <a:solidFill>
                <a:srgbClr val="C00000"/>
              </a:solidFill>
              <a:latin typeface="Times New Roman" pitchFamily="18" charset="0"/>
              <a:cs typeface="Times New Roman" pitchFamily="18" charset="0"/>
            </a:endParaRPr>
          </a:p>
          <a:p>
            <a:pPr marL="85725" indent="-73025" algn="just">
              <a:defRPr/>
            </a:pPr>
            <a:r>
              <a:rPr lang="fr-FR" sz="1400" b="1" dirty="0" smtClean="0">
                <a:solidFill>
                  <a:srgbClr val="000000"/>
                </a:solidFill>
                <a:latin typeface="Times New Roman" pitchFamily="18" charset="0"/>
                <a:cs typeface="Times New Roman" pitchFamily="18" charset="0"/>
              </a:rPr>
              <a:t>Système </a:t>
            </a:r>
            <a:r>
              <a:rPr lang="fr-FR" sz="1400" b="1" dirty="0">
                <a:solidFill>
                  <a:srgbClr val="000000"/>
                </a:solidFill>
                <a:latin typeface="Times New Roman" pitchFamily="18" charset="0"/>
                <a:cs typeface="Times New Roman" pitchFamily="18" charset="0"/>
              </a:rPr>
              <a:t>statistique européen  : Mise en place </a:t>
            </a:r>
            <a:r>
              <a:rPr lang="fr-FR" sz="1400" b="1" dirty="0" smtClean="0">
                <a:solidFill>
                  <a:srgbClr val="000000"/>
                </a:solidFill>
                <a:latin typeface="Times New Roman" pitchFamily="18" charset="0"/>
                <a:cs typeface="Times New Roman" pitchFamily="18" charset="0"/>
              </a:rPr>
              <a:t>(2011) </a:t>
            </a:r>
            <a:r>
              <a:rPr lang="fr-FR" sz="1400" b="1" dirty="0">
                <a:solidFill>
                  <a:srgbClr val="000000"/>
                </a:solidFill>
                <a:latin typeface="Times New Roman" pitchFamily="18" charset="0"/>
                <a:cs typeface="Times New Roman" pitchFamily="18" charset="0"/>
              </a:rPr>
              <a:t>d’un Groupe sur “la mesure du progrès, du bien-être et du développement durable” dont la mission est de traduire les recommandations du rapport de Stiglitz en </a:t>
            </a:r>
            <a:r>
              <a:rPr lang="fr-FR" sz="1400" b="1" dirty="0" smtClean="0">
                <a:solidFill>
                  <a:srgbClr val="000000"/>
                </a:solidFill>
                <a:latin typeface="Times New Roman" pitchFamily="18" charset="0"/>
                <a:cs typeface="Times New Roman" pitchFamily="18" charset="0"/>
              </a:rPr>
              <a:t>plans d’actions concrètes.</a:t>
            </a:r>
          </a:p>
          <a:p>
            <a:pPr marL="85725" indent="-73025" algn="just">
              <a:defRPr/>
            </a:pPr>
            <a:endParaRPr lang="fr-FR" sz="1400" b="1" dirty="0" smtClean="0">
              <a:solidFill>
                <a:srgbClr val="000000"/>
              </a:solidFill>
              <a:latin typeface="Times New Roman" pitchFamily="18" charset="0"/>
              <a:cs typeface="Times New Roman" pitchFamily="18" charset="0"/>
            </a:endParaRPr>
          </a:p>
          <a:p>
            <a:pPr marL="85725" indent="-73025" algn="just">
              <a:defRPr/>
            </a:pPr>
            <a:r>
              <a:rPr lang="fr-FR" sz="1400" b="1" smtClean="0">
                <a:solidFill>
                  <a:srgbClr val="000000"/>
                </a:solidFill>
                <a:latin typeface="Times New Roman" pitchFamily="18" charset="0"/>
                <a:cs typeface="Times New Roman" pitchFamily="18" charset="0"/>
              </a:rPr>
              <a:t>L’initiative «Mieux vivre» </a:t>
            </a:r>
            <a:r>
              <a:rPr lang="fr-FR" sz="1400" b="1" dirty="0" smtClean="0">
                <a:solidFill>
                  <a:srgbClr val="000000"/>
                </a:solidFill>
                <a:latin typeface="Times New Roman" pitchFamily="18" charset="0"/>
                <a:cs typeface="Times New Roman" pitchFamily="18" charset="0"/>
              </a:rPr>
              <a:t>(OCDE (2011) ) : élaboration d’un </a:t>
            </a:r>
            <a:r>
              <a:rPr lang="fr-FR" sz="1400" b="1" dirty="0">
                <a:solidFill>
                  <a:srgbClr val="000000"/>
                </a:solidFill>
                <a:latin typeface="Times New Roman" pitchFamily="18" charset="0"/>
                <a:cs typeface="Times New Roman" pitchFamily="18" charset="0"/>
              </a:rPr>
              <a:t>indice de mesure du bien être  basé sur 11 dimensions </a:t>
            </a:r>
            <a:r>
              <a:rPr lang="fr-FR" sz="1400" b="1" dirty="0" smtClean="0">
                <a:solidFill>
                  <a:srgbClr val="000000"/>
                </a:solidFill>
                <a:latin typeface="Times New Roman" pitchFamily="18" charset="0"/>
                <a:cs typeface="Times New Roman" pitchFamily="18" charset="0"/>
              </a:rPr>
              <a:t>axées  </a:t>
            </a:r>
            <a:r>
              <a:rPr lang="fr-FR" sz="1400" b="1" dirty="0">
                <a:solidFill>
                  <a:srgbClr val="000000"/>
                </a:solidFill>
                <a:latin typeface="Times New Roman" pitchFamily="18" charset="0"/>
                <a:cs typeface="Times New Roman" pitchFamily="18" charset="0"/>
              </a:rPr>
              <a:t>sur  les conditions de vie matérielles  (logement, revenu et emploi) et la qualité de vie (communauté, </a:t>
            </a:r>
            <a:r>
              <a:rPr lang="fr-FR" sz="1400" b="1" dirty="0" smtClean="0">
                <a:solidFill>
                  <a:srgbClr val="000000"/>
                </a:solidFill>
                <a:latin typeface="Times New Roman" pitchFamily="18" charset="0"/>
                <a:cs typeface="Times New Roman" pitchFamily="18" charset="0"/>
              </a:rPr>
              <a:t>éducation</a:t>
            </a:r>
            <a:r>
              <a:rPr lang="fr-FR" sz="1400" b="1" dirty="0">
                <a:solidFill>
                  <a:srgbClr val="000000"/>
                </a:solidFill>
                <a:latin typeface="Times New Roman" pitchFamily="18" charset="0"/>
                <a:cs typeface="Times New Roman" pitchFamily="18" charset="0"/>
              </a:rPr>
              <a:t>, environnement, gouvernance, santé, satisfaction de la vie, sécurité et conciliation  travail et vie privée) </a:t>
            </a:r>
            <a:r>
              <a:rPr lang="fr-FR" sz="1400" b="1" dirty="0" smtClean="0">
                <a:solidFill>
                  <a:srgbClr val="000000"/>
                </a:solidFill>
                <a:latin typeface="Times New Roman" pitchFamily="18" charset="0"/>
                <a:cs typeface="Times New Roman" pitchFamily="18" charset="0"/>
              </a:rPr>
              <a:t>.</a:t>
            </a:r>
          </a:p>
          <a:p>
            <a:pPr marL="85725" indent="-73025" algn="just">
              <a:defRPr/>
            </a:pPr>
            <a:endParaRPr lang="fr-FR" sz="1400" b="1" dirty="0" smtClean="0">
              <a:solidFill>
                <a:srgbClr val="000000"/>
              </a:solidFill>
              <a:latin typeface="Times New Roman" pitchFamily="18" charset="0"/>
              <a:cs typeface="Times New Roman" pitchFamily="18" charset="0"/>
            </a:endParaRPr>
          </a:p>
          <a:p>
            <a:pPr marL="85725" indent="-73025" algn="just">
              <a:defRPr/>
            </a:pPr>
            <a:r>
              <a:rPr lang="fr-FR" sz="1400" b="1" dirty="0" smtClean="0">
                <a:solidFill>
                  <a:srgbClr val="000000"/>
                </a:solidFill>
                <a:latin typeface="Times New Roman" pitchFamily="18" charset="0"/>
                <a:cs typeface="Times New Roman" pitchFamily="18" charset="0"/>
              </a:rPr>
              <a:t>L’office </a:t>
            </a:r>
            <a:r>
              <a:rPr lang="fr-FR" sz="1400" b="1" dirty="0">
                <a:solidFill>
                  <a:srgbClr val="000000"/>
                </a:solidFill>
                <a:latin typeface="Times New Roman" pitchFamily="18" charset="0"/>
                <a:cs typeface="Times New Roman" pitchFamily="18" charset="0"/>
              </a:rPr>
              <a:t>statistique de </a:t>
            </a:r>
            <a:r>
              <a:rPr lang="fr-FR" sz="1400" b="1" dirty="0" smtClean="0">
                <a:solidFill>
                  <a:srgbClr val="000000"/>
                </a:solidFill>
                <a:latin typeface="Times New Roman" pitchFamily="18" charset="0"/>
                <a:cs typeface="Times New Roman" pitchFamily="18" charset="0"/>
              </a:rPr>
              <a:t>l’Angleterre </a:t>
            </a:r>
            <a:r>
              <a:rPr lang="fr-FR" sz="1400" b="1" dirty="0">
                <a:solidFill>
                  <a:srgbClr val="000000"/>
                </a:solidFill>
                <a:latin typeface="Times New Roman" pitchFamily="18" charset="0"/>
                <a:cs typeface="Times New Roman" pitchFamily="18" charset="0"/>
              </a:rPr>
              <a:t>a </a:t>
            </a:r>
            <a:r>
              <a:rPr lang="fr-FR" sz="1400" b="1" dirty="0" smtClean="0">
                <a:solidFill>
                  <a:srgbClr val="000000"/>
                </a:solidFill>
                <a:latin typeface="Times New Roman" pitchFamily="18" charset="0"/>
                <a:cs typeface="Times New Roman" pitchFamily="18" charset="0"/>
              </a:rPr>
              <a:t>lancé, </a:t>
            </a:r>
            <a:r>
              <a:rPr lang="fr-FR" sz="1400" b="1" dirty="0">
                <a:solidFill>
                  <a:srgbClr val="000000"/>
                </a:solidFill>
                <a:latin typeface="Times New Roman" pitchFamily="18" charset="0"/>
                <a:cs typeface="Times New Roman" pitchFamily="18" charset="0"/>
              </a:rPr>
              <a:t>en </a:t>
            </a:r>
            <a:r>
              <a:rPr lang="fr-FR" sz="1400" b="1" dirty="0" smtClean="0">
                <a:solidFill>
                  <a:srgbClr val="000000"/>
                </a:solidFill>
                <a:latin typeface="Times New Roman" pitchFamily="18" charset="0"/>
                <a:cs typeface="Times New Roman" pitchFamily="18" charset="0"/>
              </a:rPr>
              <a:t>2010, une initiative </a:t>
            </a:r>
            <a:r>
              <a:rPr lang="fr-FR" sz="1400" b="1" dirty="0">
                <a:solidFill>
                  <a:srgbClr val="000000"/>
                </a:solidFill>
                <a:latin typeface="Times New Roman" pitchFamily="18" charset="0"/>
                <a:cs typeface="Times New Roman" pitchFamily="18" charset="0"/>
              </a:rPr>
              <a:t>pour le développement </a:t>
            </a:r>
            <a:r>
              <a:rPr lang="fr-FR" sz="1400" b="1" dirty="0" smtClean="0">
                <a:solidFill>
                  <a:srgbClr val="000000"/>
                </a:solidFill>
                <a:latin typeface="Times New Roman" pitchFamily="18" charset="0"/>
                <a:cs typeface="Times New Roman" pitchFamily="18" charset="0"/>
              </a:rPr>
              <a:t>d’indicateurs  de </a:t>
            </a:r>
            <a:r>
              <a:rPr lang="fr-FR" sz="1400" b="1" dirty="0">
                <a:solidFill>
                  <a:srgbClr val="000000"/>
                </a:solidFill>
                <a:latin typeface="Times New Roman" pitchFamily="18" charset="0"/>
                <a:cs typeface="Times New Roman" pitchFamily="18" charset="0"/>
              </a:rPr>
              <a:t>mesure et </a:t>
            </a:r>
            <a:r>
              <a:rPr lang="fr-FR" sz="1400" b="1" dirty="0" smtClean="0">
                <a:solidFill>
                  <a:srgbClr val="000000"/>
                </a:solidFill>
                <a:latin typeface="Times New Roman" pitchFamily="18" charset="0"/>
                <a:cs typeface="Times New Roman" pitchFamily="18" charset="0"/>
              </a:rPr>
              <a:t>de </a:t>
            </a:r>
            <a:r>
              <a:rPr lang="fr-FR" sz="1400" b="1" dirty="0">
                <a:solidFill>
                  <a:srgbClr val="000000"/>
                </a:solidFill>
                <a:latin typeface="Times New Roman" pitchFamily="18" charset="0"/>
                <a:cs typeface="Times New Roman" pitchFamily="18" charset="0"/>
              </a:rPr>
              <a:t>suivi du bien-être. L’approche est </a:t>
            </a:r>
            <a:r>
              <a:rPr lang="fr-FR" sz="1400" b="1" dirty="0" smtClean="0">
                <a:solidFill>
                  <a:srgbClr val="000000"/>
                </a:solidFill>
                <a:latin typeface="Times New Roman" pitchFamily="18" charset="0"/>
                <a:cs typeface="Times New Roman" pitchFamily="18" charset="0"/>
              </a:rPr>
              <a:t>basée </a:t>
            </a:r>
            <a:r>
              <a:rPr lang="fr-FR" sz="1400" b="1" dirty="0">
                <a:solidFill>
                  <a:srgbClr val="000000"/>
                </a:solidFill>
                <a:latin typeface="Times New Roman" pitchFamily="18" charset="0"/>
                <a:cs typeface="Times New Roman" pitchFamily="18" charset="0"/>
              </a:rPr>
              <a:t>sur un débat national sur ce qui importe le plus à la </a:t>
            </a:r>
            <a:r>
              <a:rPr lang="fr-FR" sz="1400" b="1" dirty="0" smtClean="0">
                <a:solidFill>
                  <a:srgbClr val="000000"/>
                </a:solidFill>
                <a:latin typeface="Times New Roman" pitchFamily="18" charset="0"/>
                <a:cs typeface="Times New Roman" pitchFamily="18" charset="0"/>
              </a:rPr>
              <a:t>population. Les </a:t>
            </a:r>
            <a:r>
              <a:rPr lang="fr-FR" sz="1400" b="1" dirty="0">
                <a:solidFill>
                  <a:srgbClr val="000000"/>
                </a:solidFill>
                <a:latin typeface="Times New Roman" pitchFamily="18" charset="0"/>
                <a:cs typeface="Times New Roman" pitchFamily="18" charset="0"/>
              </a:rPr>
              <a:t>dimensions retenues sont l’économie, le bien-être individuel, les relations sociales, l’environnement </a:t>
            </a:r>
            <a:r>
              <a:rPr lang="fr-FR" sz="1400" b="1" dirty="0" smtClean="0">
                <a:solidFill>
                  <a:srgbClr val="000000"/>
                </a:solidFill>
                <a:latin typeface="Times New Roman" pitchFamily="18" charset="0"/>
                <a:cs typeface="Times New Roman" pitchFamily="18" charset="0"/>
              </a:rPr>
              <a:t>de </a:t>
            </a:r>
            <a:r>
              <a:rPr lang="fr-FR" sz="1400" b="1" dirty="0">
                <a:solidFill>
                  <a:srgbClr val="000000"/>
                </a:solidFill>
                <a:latin typeface="Times New Roman" pitchFamily="18" charset="0"/>
                <a:cs typeface="Times New Roman" pitchFamily="18" charset="0"/>
              </a:rPr>
              <a:t>vie, la situation </a:t>
            </a:r>
            <a:r>
              <a:rPr lang="fr-FR" sz="1400" b="1" dirty="0" smtClean="0">
                <a:solidFill>
                  <a:srgbClr val="000000"/>
                </a:solidFill>
                <a:latin typeface="Times New Roman" pitchFamily="18" charset="0"/>
                <a:cs typeface="Times New Roman" pitchFamily="18" charset="0"/>
              </a:rPr>
              <a:t>matérielle </a:t>
            </a:r>
            <a:r>
              <a:rPr lang="fr-FR" sz="1400" b="1" dirty="0">
                <a:solidFill>
                  <a:srgbClr val="000000"/>
                </a:solidFill>
                <a:latin typeface="Times New Roman" pitchFamily="18" charset="0"/>
                <a:cs typeface="Times New Roman" pitchFamily="18" charset="0"/>
              </a:rPr>
              <a:t>propre, la gouvernance, la santé, l’éducation, l’environnement naturel</a:t>
            </a:r>
            <a:r>
              <a:rPr lang="fr-FR" sz="1400" b="1" dirty="0" smtClean="0">
                <a:solidFill>
                  <a:srgbClr val="000000"/>
                </a:solidFill>
                <a:latin typeface="Times New Roman" pitchFamily="18" charset="0"/>
                <a:cs typeface="Times New Roman" pitchFamily="18" charset="0"/>
              </a:rPr>
              <a:t>.</a:t>
            </a:r>
          </a:p>
          <a:p>
            <a:pPr marL="85725" indent="-73025" algn="just">
              <a:defRPr/>
            </a:pPr>
            <a:endParaRPr lang="fr-FR" sz="1400" b="1" dirty="0" smtClean="0">
              <a:solidFill>
                <a:srgbClr val="000000"/>
              </a:solidFill>
              <a:latin typeface="Times New Roman" pitchFamily="18" charset="0"/>
              <a:cs typeface="Times New Roman" pitchFamily="18" charset="0"/>
            </a:endParaRPr>
          </a:p>
          <a:p>
            <a:pPr marL="85725" indent="-73025" algn="just">
              <a:defRPr/>
            </a:pPr>
            <a:r>
              <a:rPr lang="fr-FR" sz="1400" b="1" dirty="0" smtClean="0">
                <a:solidFill>
                  <a:srgbClr val="000000"/>
                </a:solidFill>
                <a:latin typeface="Times New Roman" pitchFamily="18" charset="0"/>
                <a:cs typeface="Times New Roman" pitchFamily="18" charset="0"/>
              </a:rPr>
              <a:t>KOSTAT (Corée du Sud) a lancé, depuis 2008, une initiative pour mesurer la qualité de vie de la population par le suivi d’un ensemble d’indicateurs objectifs et subjectifs articulés autour des conditions matérielles, de la santé, l’éducation, la culture et loisirs, la famille et la communauté,  l’engagement civique, la sécurité, l’environnement et le bien être subjectif.</a:t>
            </a:r>
          </a:p>
          <a:p>
            <a:pPr marL="85725" indent="-73025" algn="just">
              <a:defRPr/>
            </a:pPr>
            <a:endParaRPr lang="fr-FR" sz="800" b="1" dirty="0" smtClean="0">
              <a:solidFill>
                <a:srgbClr val="000000"/>
              </a:solidFill>
              <a:latin typeface="Times New Roman" pitchFamily="18" charset="0"/>
              <a:cs typeface="Times New Roman" pitchFamily="18" charset="0"/>
            </a:endParaRPr>
          </a:p>
          <a:p>
            <a:pPr marL="85725" indent="-73025" algn="just">
              <a:defRPr/>
            </a:pPr>
            <a:r>
              <a:rPr lang="fr-FR" sz="1400" b="1" dirty="0" smtClean="0">
                <a:solidFill>
                  <a:srgbClr val="000000"/>
                </a:solidFill>
                <a:latin typeface="Times New Roman" pitchFamily="18" charset="0"/>
                <a:cs typeface="Times New Roman" pitchFamily="18" charset="0"/>
              </a:rPr>
              <a:t>L’INSEE a développé, en 2010, une  mesure de la « qualité de vie  » s’appuyant aussi bien sur des conditions de vie matérielles que sur des dimensions immatérielles.</a:t>
            </a:r>
          </a:p>
        </p:txBody>
      </p:sp>
      <p:sp>
        <p:nvSpPr>
          <p:cNvPr id="153602" name="Espace réservé du numéro de diapositive 3"/>
          <p:cNvSpPr>
            <a:spLocks noGrp="1"/>
          </p:cNvSpPr>
          <p:nvPr>
            <p:ph type="sldNum" sz="quarter" idx="11"/>
          </p:nvPr>
        </p:nvSpPr>
        <p:spPr>
          <a:noFill/>
        </p:spPr>
        <p:txBody>
          <a:bodyPr/>
          <a:lstStyle/>
          <a:p>
            <a:pPr fontAlgn="base">
              <a:spcBef>
                <a:spcPct val="0"/>
              </a:spcBef>
              <a:spcAft>
                <a:spcPct val="0"/>
              </a:spcAft>
            </a:pPr>
            <a:fld id="{D9A503DA-410D-4921-9022-96B896877385}" type="slidenum">
              <a:rPr lang="fr-FR">
                <a:cs typeface="Arial" charset="0"/>
              </a:rPr>
              <a:pPr fontAlgn="base">
                <a:spcBef>
                  <a:spcPct val="0"/>
                </a:spcBef>
                <a:spcAft>
                  <a:spcPct val="0"/>
                </a:spcAft>
              </a:pPr>
              <a:t>5</a:t>
            </a:fld>
            <a:endParaRPr lang="fr-FR">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Espace réservé du contenu 2"/>
          <p:cNvSpPr>
            <a:spLocks noGrp="1"/>
          </p:cNvSpPr>
          <p:nvPr>
            <p:ph idx="1"/>
          </p:nvPr>
        </p:nvSpPr>
        <p:spPr>
          <a:xfrm>
            <a:off x="0" y="620713"/>
            <a:ext cx="9144000" cy="5903912"/>
          </a:xfrm>
        </p:spPr>
        <p:txBody>
          <a:bodyPr/>
          <a:lstStyle/>
          <a:p>
            <a:pPr marL="0" indent="0" algn="ctr">
              <a:spcBef>
                <a:spcPct val="0"/>
              </a:spcBef>
              <a:buFontTx/>
              <a:buNone/>
            </a:pPr>
            <a:r>
              <a:rPr lang="fr-FR" sz="1800" b="1" smtClean="0">
                <a:solidFill>
                  <a:schemeClr val="tx1"/>
                </a:solidFill>
              </a:rPr>
              <a:t>Contribution du HCP aux initiatives internationales récentes sur la mesure du bien-être</a:t>
            </a:r>
          </a:p>
          <a:p>
            <a:pPr marL="0" indent="0" algn="ctr">
              <a:spcBef>
                <a:spcPct val="0"/>
              </a:spcBef>
              <a:buFontTx/>
              <a:buNone/>
            </a:pPr>
            <a:endParaRPr lang="fr-FR" sz="800" b="1" smtClean="0">
              <a:solidFill>
                <a:srgbClr val="C00000"/>
              </a:solidFill>
            </a:endParaRPr>
          </a:p>
          <a:p>
            <a:pPr marL="0" indent="0" algn="just">
              <a:spcBef>
                <a:spcPct val="0"/>
              </a:spcBef>
              <a:buFont typeface="Wingdings" pitchFamily="2" charset="2"/>
              <a:buChar char="ü"/>
            </a:pPr>
            <a:r>
              <a:rPr lang="fr-FR" sz="1600" b="1" smtClean="0">
                <a:solidFill>
                  <a:schemeClr val="tx1"/>
                </a:solidFill>
                <a:latin typeface="Times New Roman" pitchFamily="18" charset="0"/>
                <a:cs typeface="Times New Roman" pitchFamily="18" charset="0"/>
              </a:rPr>
              <a:t>Engagement du HCP dans les travaux et les débats à l’échelle nationale et internationale sur les questions du développement humain, du progrès social et du bien-être de la population, notamment au titre de  :</a:t>
            </a:r>
          </a:p>
          <a:p>
            <a:pPr marL="0" indent="0" algn="just">
              <a:spcBef>
                <a:spcPct val="0"/>
              </a:spcBef>
              <a:buFontTx/>
              <a:buChar char="•"/>
            </a:pPr>
            <a:endParaRPr lang="fr-FR" sz="800" b="1" smtClean="0">
              <a:solidFill>
                <a:schemeClr val="tx1"/>
              </a:solidFill>
              <a:latin typeface="Times New Roman" pitchFamily="18" charset="0"/>
              <a:cs typeface="Times New Roman" pitchFamily="18" charset="0"/>
            </a:endParaRP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 Co-président du Partenariat statistique au service du développement au 21</a:t>
            </a:r>
            <a:r>
              <a:rPr lang="fr-FR" sz="1600" b="1" baseline="30000" smtClean="0">
                <a:solidFill>
                  <a:schemeClr val="tx1"/>
                </a:solidFill>
                <a:latin typeface="Times New Roman" pitchFamily="18" charset="0"/>
                <a:cs typeface="Times New Roman" pitchFamily="18" charset="0"/>
              </a:rPr>
              <a:t>ème</a:t>
            </a:r>
            <a:r>
              <a:rPr lang="fr-FR" sz="1600" b="1" smtClean="0">
                <a:solidFill>
                  <a:schemeClr val="tx1"/>
                </a:solidFill>
                <a:latin typeface="Times New Roman" pitchFamily="18" charset="0"/>
                <a:cs typeface="Times New Roman" pitchFamily="18" charset="0"/>
              </a:rPr>
              <a:t> siècle (PARIS21) ;</a:t>
            </a: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 Membre de la Commission Statistique des Nations Unies;</a:t>
            </a: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Membre du Comité Directeur du Centre du Développement de l’OCDE;</a:t>
            </a: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Membre de plusieurs groupes d’experts au sein d’instances internationales (NU, BIT, BAD, etc.) sur divers thèmes portant sur  la mesure du développement humain, l’emploi, le secteur informel, les comptes nationaux, etc.</a:t>
            </a:r>
          </a:p>
          <a:p>
            <a:pPr marL="0" indent="0" algn="just">
              <a:spcBef>
                <a:spcPct val="0"/>
              </a:spcBef>
              <a:buFontTx/>
              <a:buChar char="•"/>
            </a:pPr>
            <a:endParaRPr lang="fr-FR" sz="1600" b="1" smtClean="0">
              <a:solidFill>
                <a:schemeClr val="tx1"/>
              </a:solidFill>
              <a:latin typeface="Times New Roman" pitchFamily="18" charset="0"/>
              <a:cs typeface="Times New Roman" pitchFamily="18" charset="0"/>
            </a:endParaRPr>
          </a:p>
          <a:p>
            <a:pPr marL="0" indent="0" algn="just">
              <a:spcBef>
                <a:spcPct val="0"/>
              </a:spcBef>
              <a:buFontTx/>
              <a:buNone/>
            </a:pPr>
            <a:r>
              <a:rPr lang="fr-FR" sz="1600" b="1" smtClean="0">
                <a:solidFill>
                  <a:schemeClr val="tx1"/>
                </a:solidFill>
                <a:latin typeface="Times New Roman" pitchFamily="18" charset="0"/>
                <a:cs typeface="Times New Roman" pitchFamily="18" charset="0"/>
              </a:rPr>
              <a:t>Plus spécifiquement,  le HCP a :</a:t>
            </a:r>
          </a:p>
          <a:p>
            <a:pPr marL="0" indent="0" algn="just">
              <a:spcBef>
                <a:spcPct val="0"/>
              </a:spcBef>
              <a:buFontTx/>
              <a:buNone/>
            </a:pPr>
            <a:endParaRPr lang="fr-FR" sz="1600" b="1" smtClean="0">
              <a:solidFill>
                <a:schemeClr val="tx1"/>
              </a:solidFill>
              <a:latin typeface="Times New Roman" pitchFamily="18" charset="0"/>
              <a:cs typeface="Times New Roman" pitchFamily="18" charset="0"/>
            </a:endParaRP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organisé une conférence internationale sur la mesure du développement humain en 2010</a:t>
            </a: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co-organisé avec le centre de développement de l’OCDE</a:t>
            </a:r>
          </a:p>
          <a:p>
            <a:pPr marL="400050" lvl="1" indent="0" algn="just">
              <a:spcBef>
                <a:spcPct val="0"/>
              </a:spcBef>
              <a:buFont typeface="Arial" charset="0"/>
              <a:buChar char="•"/>
            </a:pPr>
            <a:r>
              <a:rPr lang="fr-FR" sz="1600" b="1" smtClean="0">
                <a:solidFill>
                  <a:schemeClr val="tx1"/>
                </a:solidFill>
                <a:latin typeface="Times New Roman" pitchFamily="18" charset="0"/>
                <a:cs typeface="Times New Roman" pitchFamily="18" charset="0"/>
              </a:rPr>
              <a:t>une rencontre d’experts sur la cohésion social en Afrique en 2011</a:t>
            </a:r>
          </a:p>
          <a:p>
            <a:pPr marL="400050" lvl="1" indent="0" algn="just">
              <a:spcBef>
                <a:spcPct val="0"/>
              </a:spcBef>
              <a:buFont typeface="Arial" charset="0"/>
              <a:buChar char="•"/>
            </a:pPr>
            <a:r>
              <a:rPr lang="fr-FR" sz="1600" b="1" smtClean="0">
                <a:solidFill>
                  <a:schemeClr val="tx1"/>
                </a:solidFill>
                <a:latin typeface="Times New Roman" pitchFamily="18" charset="0"/>
                <a:cs typeface="Times New Roman" pitchFamily="18" charset="0"/>
              </a:rPr>
              <a:t>la conférence africaine sur la mesure du bien être et du progrès des sociétés en 2012 </a:t>
            </a:r>
          </a:p>
          <a:p>
            <a:pPr marL="0" indent="0" algn="just">
              <a:spcBef>
                <a:spcPct val="0"/>
              </a:spcBef>
              <a:buFontTx/>
              <a:buChar char="•"/>
            </a:pPr>
            <a:endParaRPr lang="fr-FR" sz="1600" b="1" smtClean="0">
              <a:solidFill>
                <a:schemeClr val="tx1"/>
              </a:solidFill>
              <a:latin typeface="Times New Roman" pitchFamily="18" charset="0"/>
              <a:cs typeface="Times New Roman" pitchFamily="18" charset="0"/>
            </a:endParaRPr>
          </a:p>
          <a:p>
            <a:pPr marL="0" indent="0" algn="just">
              <a:spcBef>
                <a:spcPct val="0"/>
              </a:spcBef>
              <a:buFontTx/>
              <a:buChar char="•"/>
            </a:pPr>
            <a:r>
              <a:rPr lang="fr-FR" sz="1600" b="1" smtClean="0">
                <a:solidFill>
                  <a:schemeClr val="tx1"/>
                </a:solidFill>
                <a:latin typeface="Times New Roman" pitchFamily="18" charset="0"/>
                <a:cs typeface="Times New Roman" pitchFamily="18" charset="0"/>
              </a:rPr>
              <a:t>le Haut Commissaire au Plan interviendra en séance plénière au nom de l’Afrique au 4ème Forum Mondial de l’OCDE organisé à New Delhi en octobre 2012 sous le thème «Mesurer le bien-être pour le développement et l’élaboration des politiques publiques ». </a:t>
            </a:r>
          </a:p>
          <a:p>
            <a:pPr marL="0" indent="0" algn="just">
              <a:spcBef>
                <a:spcPct val="0"/>
              </a:spcBef>
              <a:buFontTx/>
              <a:buNone/>
            </a:pPr>
            <a:endParaRPr lang="fr-FR" sz="1600" b="1" smtClean="0">
              <a:solidFill>
                <a:schemeClr val="tx1"/>
              </a:solidFill>
              <a:latin typeface="Times New Roman" pitchFamily="18" charset="0"/>
              <a:cs typeface="Times New Roman" pitchFamily="18" charset="0"/>
            </a:endParaRPr>
          </a:p>
          <a:p>
            <a:pPr marL="0" indent="0" algn="just">
              <a:spcBef>
                <a:spcPct val="0"/>
              </a:spcBef>
              <a:buFontTx/>
              <a:buNone/>
            </a:pPr>
            <a:endParaRPr lang="fr-FR" sz="1600" b="1" smtClean="0">
              <a:solidFill>
                <a:schemeClr val="tx1"/>
              </a:solidFill>
            </a:endParaRPr>
          </a:p>
          <a:p>
            <a:pPr marL="0" indent="0" algn="just">
              <a:spcBef>
                <a:spcPct val="0"/>
              </a:spcBef>
            </a:pPr>
            <a:endParaRPr lang="fr-FR" sz="1600" b="1" smtClean="0">
              <a:solidFill>
                <a:schemeClr val="tx1"/>
              </a:solidFill>
            </a:endParaRPr>
          </a:p>
          <a:p>
            <a:pPr marL="0" indent="0" algn="just">
              <a:spcBef>
                <a:spcPct val="0"/>
              </a:spcBef>
            </a:pPr>
            <a:endParaRPr lang="fr-FR" sz="1600" b="1" smtClean="0"/>
          </a:p>
          <a:p>
            <a:pPr marL="0" indent="0" algn="just">
              <a:spcBef>
                <a:spcPct val="0"/>
              </a:spcBef>
            </a:pPr>
            <a:endParaRPr lang="fr-FR" sz="1600" b="1" smtClean="0"/>
          </a:p>
        </p:txBody>
      </p:sp>
      <p:sp>
        <p:nvSpPr>
          <p:cNvPr id="154626" name="Espace réservé du numéro de diapositive 3"/>
          <p:cNvSpPr>
            <a:spLocks noGrp="1"/>
          </p:cNvSpPr>
          <p:nvPr>
            <p:ph type="sldNum" sz="quarter" idx="11"/>
          </p:nvPr>
        </p:nvSpPr>
        <p:spPr>
          <a:noFill/>
        </p:spPr>
        <p:txBody>
          <a:bodyPr/>
          <a:lstStyle/>
          <a:p>
            <a:pPr fontAlgn="base">
              <a:spcBef>
                <a:spcPct val="0"/>
              </a:spcBef>
              <a:spcAft>
                <a:spcPct val="0"/>
              </a:spcAft>
            </a:pPr>
            <a:fld id="{2330B020-A603-4AAF-86B2-63F185047683}" type="slidenum">
              <a:rPr lang="fr-FR">
                <a:cs typeface="Arial" charset="0"/>
              </a:rPr>
              <a:pPr fontAlgn="base">
                <a:spcBef>
                  <a:spcPct val="0"/>
                </a:spcBef>
                <a:spcAft>
                  <a:spcPct val="0"/>
                </a:spcAft>
              </a:pPr>
              <a:t>6</a:t>
            </a:fld>
            <a:endParaRPr lang="fr-FR">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Espace réservé du contenu 2"/>
          <p:cNvSpPr>
            <a:spLocks noGrp="1"/>
          </p:cNvSpPr>
          <p:nvPr>
            <p:ph idx="1"/>
          </p:nvPr>
        </p:nvSpPr>
        <p:spPr>
          <a:xfrm>
            <a:off x="0" y="620713"/>
            <a:ext cx="9144000" cy="5903912"/>
          </a:xfrm>
        </p:spPr>
        <p:txBody>
          <a:bodyPr/>
          <a:lstStyle/>
          <a:p>
            <a:pPr marL="0" indent="0" algn="ctr">
              <a:spcBef>
                <a:spcPct val="0"/>
              </a:spcBef>
              <a:buFontTx/>
              <a:buNone/>
            </a:pPr>
            <a:r>
              <a:rPr lang="fr-FR" sz="1800" b="1" smtClean="0">
                <a:solidFill>
                  <a:schemeClr val="tx1"/>
                </a:solidFill>
              </a:rPr>
              <a:t>Précédent des enquêtes sur les perceptions au HCP</a:t>
            </a:r>
            <a:endParaRPr lang="fr-FR" sz="1800" b="1" smtClean="0">
              <a:solidFill>
                <a:srgbClr val="C00000"/>
              </a:solidFill>
            </a:endParaRPr>
          </a:p>
          <a:p>
            <a:pPr marL="0" indent="0">
              <a:spcBef>
                <a:spcPct val="0"/>
              </a:spcBef>
              <a:buFontTx/>
              <a:buNone/>
            </a:pPr>
            <a:endParaRPr lang="fr-FR" sz="1600" b="1" smtClean="0">
              <a:solidFill>
                <a:schemeClr val="tx1"/>
              </a:solidFill>
            </a:endParaRPr>
          </a:p>
          <a:p>
            <a:pPr marL="342900" lvl="1" indent="-342900">
              <a:buClr>
                <a:srgbClr val="7B003B"/>
              </a:buClr>
              <a:buFont typeface="Arial" charset="0"/>
              <a:buBlip>
                <a:blip r:embed="rId2"/>
              </a:buBlip>
            </a:pPr>
            <a:r>
              <a:rPr lang="fr-FR" sz="1600" b="1" smtClean="0">
                <a:solidFill>
                  <a:schemeClr val="tx1"/>
                </a:solidFill>
                <a:latin typeface="Times New Roman" pitchFamily="18" charset="0"/>
                <a:cs typeface="Times New Roman" pitchFamily="18" charset="0"/>
              </a:rPr>
              <a:t>Depuis plusieurs années, le HCP procède à la collecte et l’analyse de données qualitatives sur les perceptions de la population de ses réalités économique et sociale par le biais de: </a:t>
            </a:r>
          </a:p>
          <a:p>
            <a:pPr marL="342900" lvl="1" indent="-342900">
              <a:buClr>
                <a:srgbClr val="7B003B"/>
              </a:buClr>
              <a:buFont typeface="Arial" charset="0"/>
              <a:buBlip>
                <a:blip r:embed="rId2"/>
              </a:buBlip>
            </a:pPr>
            <a:endParaRPr lang="fr-FR" sz="1600" b="1" smtClean="0">
              <a:solidFill>
                <a:schemeClr val="tx1"/>
              </a:solidFill>
              <a:latin typeface="Times New Roman" pitchFamily="18" charset="0"/>
              <a:cs typeface="Times New Roman" pitchFamily="18" charset="0"/>
            </a:endParaRPr>
          </a:p>
          <a:p>
            <a:pPr marL="742950" lvl="2" indent="-342900">
              <a:buClr>
                <a:srgbClr val="7B003B"/>
              </a:buClr>
              <a:buFontTx/>
              <a:buBlip>
                <a:blip r:embed="rId2"/>
              </a:buBlip>
            </a:pPr>
            <a:r>
              <a:rPr lang="fr-FR" b="1" smtClean="0">
                <a:solidFill>
                  <a:schemeClr val="tx1"/>
                </a:solidFill>
                <a:latin typeface="Times New Roman" pitchFamily="18" charset="0"/>
                <a:cs typeface="Times New Roman" pitchFamily="18" charset="0"/>
              </a:rPr>
              <a:t>l’insertion de modules et de questions subjectives dans ses enquêtes régulières à caractère plutôt quantitatif. </a:t>
            </a:r>
          </a:p>
          <a:p>
            <a:pPr marL="342900" lvl="1" indent="-342900">
              <a:buClr>
                <a:srgbClr val="7B003B"/>
              </a:buClr>
              <a:buFont typeface="Arial" charset="0"/>
              <a:buBlip>
                <a:blip r:embed="rId2"/>
              </a:buBlip>
            </a:pPr>
            <a:endParaRPr lang="fr-FR" sz="1600" b="1" smtClean="0">
              <a:solidFill>
                <a:schemeClr val="tx1"/>
              </a:solidFill>
              <a:latin typeface="Times New Roman" pitchFamily="18" charset="0"/>
              <a:cs typeface="Times New Roman" pitchFamily="18" charset="0"/>
            </a:endParaRPr>
          </a:p>
          <a:p>
            <a:pPr marL="742950" lvl="2" indent="-342900">
              <a:buClr>
                <a:srgbClr val="7B003B"/>
              </a:buClr>
              <a:buFontTx/>
              <a:buBlip>
                <a:blip r:embed="rId2"/>
              </a:buBlip>
            </a:pPr>
            <a:r>
              <a:rPr lang="fr-FR" b="1" smtClean="0">
                <a:solidFill>
                  <a:schemeClr val="tx1"/>
                </a:solidFill>
                <a:latin typeface="Times New Roman" pitchFamily="18" charset="0"/>
                <a:cs typeface="Times New Roman" pitchFamily="18" charset="0"/>
              </a:rPr>
              <a:t>la réalisation d’enquêtes régulières ou ponctuelles à caractère qualitatif (enquête de conjoncture auprès des ménages, enquête de conjoncture auprès des entreprises, enquête sur la perception de l’évolution du niveau de vie, etc.).</a:t>
            </a:r>
          </a:p>
          <a:p>
            <a:pPr marL="342900" lvl="1" indent="-342900">
              <a:buClr>
                <a:srgbClr val="7B003B"/>
              </a:buClr>
              <a:buFont typeface="Arial" charset="0"/>
              <a:buBlip>
                <a:blip r:embed="rId2"/>
              </a:buBlip>
            </a:pPr>
            <a:endParaRPr lang="fr-FR" sz="1600" b="1" smtClean="0">
              <a:solidFill>
                <a:schemeClr val="tx1"/>
              </a:solidFill>
              <a:latin typeface="Times New Roman" pitchFamily="18" charset="0"/>
              <a:cs typeface="Times New Roman" pitchFamily="18" charset="0"/>
            </a:endParaRPr>
          </a:p>
          <a:p>
            <a:pPr marL="742950" lvl="2" indent="-342900">
              <a:buClr>
                <a:srgbClr val="7B003B"/>
              </a:buClr>
              <a:buFontTx/>
              <a:buBlip>
                <a:blip r:embed="rId2"/>
              </a:buBlip>
            </a:pPr>
            <a:r>
              <a:rPr lang="fr-FR" b="1" smtClean="0">
                <a:solidFill>
                  <a:schemeClr val="tx1"/>
                </a:solidFill>
                <a:latin typeface="Times New Roman" pitchFamily="18" charset="0"/>
                <a:cs typeface="Times New Roman" pitchFamily="18" charset="0"/>
              </a:rPr>
              <a:t>la réalisation de plusieurs travaux d’analyse combinant les données objectives et les perceptions de la population. </a:t>
            </a:r>
          </a:p>
          <a:p>
            <a:pPr marL="342900" lvl="1" indent="-342900">
              <a:buClr>
                <a:srgbClr val="7B003B"/>
              </a:buClr>
              <a:buFont typeface="Arial" charset="0"/>
              <a:buBlip>
                <a:blip r:embed="rId2"/>
              </a:buBlip>
            </a:pPr>
            <a:endParaRPr lang="fr-FR" sz="1600" b="1" smtClean="0">
              <a:solidFill>
                <a:schemeClr val="tx1"/>
              </a:solidFill>
              <a:latin typeface="Times New Roman" pitchFamily="18" charset="0"/>
              <a:cs typeface="Times New Roman" pitchFamily="18" charset="0"/>
            </a:endParaRPr>
          </a:p>
          <a:p>
            <a:pPr marL="742950" lvl="2" indent="-342900">
              <a:buClr>
                <a:srgbClr val="7B003B"/>
              </a:buClr>
              <a:buFontTx/>
              <a:buBlip>
                <a:blip r:embed="rId2"/>
              </a:buBlip>
            </a:pPr>
            <a:r>
              <a:rPr lang="fr-FR" b="1" smtClean="0">
                <a:solidFill>
                  <a:schemeClr val="tx1"/>
                </a:solidFill>
                <a:latin typeface="Times New Roman" pitchFamily="18" charset="0"/>
                <a:cs typeface="Times New Roman" pitchFamily="18" charset="0"/>
              </a:rPr>
              <a:t>Calcul et publication trimestrielle de l’indice de confiance des ménages.</a:t>
            </a:r>
          </a:p>
          <a:p>
            <a:pPr marL="342900" lvl="1" indent="-342900">
              <a:buClr>
                <a:srgbClr val="7B003B"/>
              </a:buClr>
              <a:buFont typeface="Arial" charset="0"/>
              <a:buBlip>
                <a:blip r:embed="rId2"/>
              </a:buBlip>
            </a:pPr>
            <a:endParaRPr lang="fr-FR" sz="1600" b="1" smtClean="0">
              <a:solidFill>
                <a:schemeClr val="tx1"/>
              </a:solidFill>
              <a:latin typeface="Times New Roman" pitchFamily="18" charset="0"/>
              <a:cs typeface="Times New Roman" pitchFamily="18" charset="0"/>
            </a:endParaRPr>
          </a:p>
          <a:p>
            <a:pPr marL="0" indent="0">
              <a:spcBef>
                <a:spcPct val="0"/>
              </a:spcBef>
            </a:pPr>
            <a:endParaRPr lang="fr-FR" sz="1600" b="1" smtClean="0"/>
          </a:p>
        </p:txBody>
      </p:sp>
      <p:sp>
        <p:nvSpPr>
          <p:cNvPr id="155650" name="Espace réservé du numéro de diapositive 3"/>
          <p:cNvSpPr>
            <a:spLocks noGrp="1"/>
          </p:cNvSpPr>
          <p:nvPr>
            <p:ph type="sldNum" sz="quarter" idx="11"/>
          </p:nvPr>
        </p:nvSpPr>
        <p:spPr>
          <a:noFill/>
        </p:spPr>
        <p:txBody>
          <a:bodyPr/>
          <a:lstStyle/>
          <a:p>
            <a:pPr fontAlgn="base">
              <a:spcBef>
                <a:spcPct val="0"/>
              </a:spcBef>
              <a:spcAft>
                <a:spcPct val="0"/>
              </a:spcAft>
            </a:pPr>
            <a:fld id="{36158A35-9187-4F57-A934-CEC085B454ED}" type="slidenum">
              <a:rPr lang="fr-FR">
                <a:cs typeface="Arial" charset="0"/>
              </a:rPr>
              <a:pPr fontAlgn="base">
                <a:spcBef>
                  <a:spcPct val="0"/>
                </a:spcBef>
                <a:spcAft>
                  <a:spcPct val="0"/>
                </a:spcAft>
              </a:pPr>
              <a:t>7</a:t>
            </a:fld>
            <a:endParaRPr lang="fr-FR">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92150"/>
            <a:ext cx="9144000" cy="5832475"/>
          </a:xfrm>
        </p:spPr>
        <p:txBody>
          <a:bodyPr/>
          <a:lstStyle/>
          <a:p>
            <a:pPr>
              <a:defRPr/>
            </a:pPr>
            <a:endParaRPr lang="fr-FR" sz="1400" b="1" dirty="0" smtClean="0">
              <a:solidFill>
                <a:schemeClr val="tx1"/>
              </a:solidFill>
            </a:endParaRPr>
          </a:p>
          <a:p>
            <a:pPr>
              <a:defRPr/>
            </a:pPr>
            <a:endParaRPr lang="fr-FR" sz="1400" b="1" dirty="0" smtClean="0">
              <a:solidFill>
                <a:schemeClr val="tx1"/>
              </a:solidFill>
            </a:endParaRPr>
          </a:p>
          <a:p>
            <a:pPr marL="0" indent="0">
              <a:buFontTx/>
              <a:buNone/>
              <a:defRPr/>
            </a:pPr>
            <a:r>
              <a:rPr lang="fr-FR" sz="1800" b="1" dirty="0" smtClean="0">
                <a:solidFill>
                  <a:srgbClr val="C00000"/>
                </a:solidFill>
                <a:latin typeface="Times New Roman" pitchFamily="18" charset="0"/>
                <a:cs typeface="Times New Roman" pitchFamily="18" charset="0"/>
              </a:rPr>
              <a:t>Approche</a:t>
            </a:r>
          </a:p>
          <a:p>
            <a:pPr marL="0" indent="0">
              <a:buFontTx/>
              <a:buNone/>
              <a:defRPr/>
            </a:pPr>
            <a:endParaRPr lang="fr-FR" sz="1800" b="1" dirty="0" smtClean="0">
              <a:solidFill>
                <a:schemeClr val="tx1"/>
              </a:solidFill>
              <a:latin typeface="Times New Roman" pitchFamily="18" charset="0"/>
              <a:cs typeface="Times New Roman" pitchFamily="18" charset="0"/>
            </a:endParaRPr>
          </a:p>
          <a:p>
            <a:pPr marL="0" indent="0">
              <a:buFontTx/>
              <a:buNone/>
              <a:defRPr/>
            </a:pPr>
            <a:r>
              <a:rPr lang="fr-FR" sz="1800" b="1" dirty="0" smtClean="0">
                <a:solidFill>
                  <a:schemeClr val="tx1"/>
                </a:solidFill>
                <a:latin typeface="Times New Roman" pitchFamily="18" charset="0"/>
                <a:cs typeface="Times New Roman" pitchFamily="18" charset="0"/>
              </a:rPr>
              <a:t>Objectif : adapter les approches du bien-être dans des modèles de sociétés et d’économies largement homogènes à une formation sociale  en transition, de nature composite (Emile Durkheim)</a:t>
            </a:r>
          </a:p>
          <a:p>
            <a:pPr marL="0" indent="0">
              <a:buFontTx/>
              <a:buNone/>
              <a:defRPr/>
            </a:pPr>
            <a:endParaRPr lang="fr-FR" sz="1800" b="1" dirty="0" smtClean="0">
              <a:solidFill>
                <a:schemeClr val="tx1"/>
              </a:solidFill>
              <a:latin typeface="Times New Roman" pitchFamily="18" charset="0"/>
              <a:cs typeface="Times New Roman" pitchFamily="18" charset="0"/>
            </a:endParaRPr>
          </a:p>
          <a:p>
            <a:pPr marL="342900" lvl="1" indent="-342900">
              <a:buClr>
                <a:srgbClr val="7B003B"/>
              </a:buClr>
              <a:buFont typeface="Arial" charset="0"/>
              <a:buNone/>
              <a:defRPr/>
            </a:pPr>
            <a:r>
              <a:rPr lang="fr-FR" sz="1800" b="1" dirty="0" smtClean="0">
                <a:solidFill>
                  <a:schemeClr val="tx1"/>
                </a:solidFill>
                <a:latin typeface="Times New Roman" pitchFamily="18" charset="0"/>
                <a:cs typeface="Times New Roman" pitchFamily="18" charset="0"/>
              </a:rPr>
              <a:t>La démarche adoptée dans l’enquête nationale sur le bien-être :</a:t>
            </a:r>
          </a:p>
          <a:p>
            <a:pPr marL="342900" lvl="1" indent="-342900">
              <a:buClr>
                <a:srgbClr val="7B003B"/>
              </a:buClr>
              <a:buFont typeface="Arial" charset="0"/>
              <a:buNone/>
              <a:defRPr/>
            </a:pPr>
            <a:endParaRPr lang="fr-FR" sz="1800" b="1" dirty="0" smtClean="0">
              <a:solidFill>
                <a:schemeClr val="tx1"/>
              </a:solidFill>
              <a:latin typeface="Times New Roman" pitchFamily="18" charset="0"/>
              <a:cs typeface="Times New Roman" pitchFamily="18" charset="0"/>
            </a:endParaRPr>
          </a:p>
          <a:p>
            <a:pPr marL="342900" lvl="1" indent="-342900">
              <a:buClrTx/>
              <a:buFont typeface="Wingdings" pitchFamily="2" charset="2"/>
              <a:buChar char="Ø"/>
              <a:defRPr/>
            </a:pPr>
            <a:r>
              <a:rPr lang="fr-FR" sz="1800" b="1" dirty="0" smtClean="0">
                <a:solidFill>
                  <a:schemeClr val="tx1"/>
                </a:solidFill>
                <a:latin typeface="Times New Roman" pitchFamily="18" charset="0"/>
                <a:cs typeface="Times New Roman" pitchFamily="18" charset="0"/>
              </a:rPr>
              <a:t>Recueil auprès de la population</a:t>
            </a:r>
          </a:p>
          <a:p>
            <a:pPr marL="342900" lvl="1" indent="-342900">
              <a:buClrTx/>
              <a:buFont typeface="Wingdings" pitchFamily="2" charset="2"/>
              <a:buChar char="Ø"/>
              <a:defRPr/>
            </a:pPr>
            <a:endParaRPr lang="fr-FR" sz="500" b="1" dirty="0" smtClean="0">
              <a:solidFill>
                <a:schemeClr val="tx1"/>
              </a:solidFill>
              <a:latin typeface="Times New Roman" pitchFamily="18" charset="0"/>
              <a:cs typeface="Times New Roman" pitchFamily="18" charset="0"/>
            </a:endParaRPr>
          </a:p>
          <a:p>
            <a:pPr marL="742950" lvl="2" indent="-342900">
              <a:buClrTx/>
              <a:buFont typeface="Wingdings" pitchFamily="2" charset="2"/>
              <a:buChar char="§"/>
              <a:defRPr/>
            </a:pPr>
            <a:r>
              <a:rPr lang="fr-FR" sz="1800" b="1" dirty="0" smtClean="0">
                <a:solidFill>
                  <a:schemeClr val="tx1"/>
                </a:solidFill>
                <a:latin typeface="Times New Roman" pitchFamily="18" charset="0"/>
                <a:cs typeface="Times New Roman" pitchFamily="18" charset="0"/>
              </a:rPr>
              <a:t>Dimensions de la vie sources de bien-être</a:t>
            </a:r>
          </a:p>
          <a:p>
            <a:pPr marL="742950" lvl="2" indent="-342900">
              <a:buClrTx/>
              <a:buFont typeface="Wingdings" pitchFamily="2" charset="2"/>
              <a:buChar char="§"/>
              <a:defRPr/>
            </a:pPr>
            <a:r>
              <a:rPr lang="fr-FR" sz="1800" b="1" dirty="0" smtClean="0">
                <a:solidFill>
                  <a:schemeClr val="tx1"/>
                </a:solidFill>
                <a:latin typeface="Times New Roman" pitchFamily="18" charset="0"/>
                <a:cs typeface="Times New Roman" pitchFamily="18" charset="0"/>
              </a:rPr>
              <a:t>facteurs du bien être par dimension</a:t>
            </a:r>
          </a:p>
          <a:p>
            <a:pPr lvl="1" indent="-290513">
              <a:buFont typeface="Arial" charset="0"/>
              <a:buNone/>
              <a:defRPr/>
            </a:pPr>
            <a:endParaRPr lang="fr-FR" sz="1800" b="1" dirty="0" smtClean="0">
              <a:solidFill>
                <a:schemeClr val="tx1"/>
              </a:solidFill>
              <a:latin typeface="Times New Roman" pitchFamily="18" charset="0"/>
              <a:cs typeface="Times New Roman" pitchFamily="18" charset="0"/>
            </a:endParaRPr>
          </a:p>
          <a:p>
            <a:pPr marL="0" lvl="1" indent="0">
              <a:buClrTx/>
              <a:buFont typeface="Wingdings" pitchFamily="2" charset="2"/>
              <a:buChar char="Ø"/>
              <a:defRPr/>
            </a:pPr>
            <a:r>
              <a:rPr lang="fr-FR" sz="1800" b="1" dirty="0" smtClean="0">
                <a:solidFill>
                  <a:schemeClr val="tx1"/>
                </a:solidFill>
                <a:latin typeface="Times New Roman" pitchFamily="18" charset="0"/>
                <a:cs typeface="Times New Roman" pitchFamily="18" charset="0"/>
              </a:rPr>
              <a:t> Mesure subjective du bien-être par domaine</a:t>
            </a:r>
          </a:p>
          <a:p>
            <a:pPr marL="0" lvl="1" indent="0">
              <a:buClrTx/>
              <a:buFont typeface="Wingdings" pitchFamily="2" charset="2"/>
              <a:buChar char="Ø"/>
              <a:defRPr/>
            </a:pPr>
            <a:endParaRPr lang="fr-FR" sz="500" b="1" dirty="0" smtClean="0">
              <a:solidFill>
                <a:schemeClr val="tx1"/>
              </a:solidFill>
              <a:latin typeface="Times New Roman" pitchFamily="18" charset="0"/>
              <a:cs typeface="Times New Roman" pitchFamily="18" charset="0"/>
            </a:endParaRPr>
          </a:p>
          <a:p>
            <a:pPr marL="712788" lvl="4" indent="-260350">
              <a:buFont typeface="Wingdings" pitchFamily="2" charset="2"/>
              <a:buChar char="§"/>
              <a:defRPr/>
            </a:pPr>
            <a:r>
              <a:rPr lang="fr-FR" sz="1800" b="1" dirty="0" smtClean="0">
                <a:latin typeface="Times New Roman" pitchFamily="18" charset="0"/>
                <a:cs typeface="Times New Roman" pitchFamily="18" charset="0"/>
              </a:rPr>
              <a:t>Niveau de satisfaction du bien-être               </a:t>
            </a:r>
          </a:p>
          <a:p>
            <a:pPr marL="0" indent="0">
              <a:buFontTx/>
              <a:buNone/>
              <a:defRPr/>
            </a:pPr>
            <a:endParaRPr lang="fr-FR" sz="1800" b="1" dirty="0">
              <a:solidFill>
                <a:schemeClr val="tx1"/>
              </a:solidFill>
              <a:latin typeface="Times New Roman" pitchFamily="18" charset="0"/>
              <a:cs typeface="Times New Roman" pitchFamily="18" charset="0"/>
            </a:endParaRPr>
          </a:p>
        </p:txBody>
      </p:sp>
      <p:sp>
        <p:nvSpPr>
          <p:cNvPr id="156674" name="Espace réservé du numéro de diapositive 3"/>
          <p:cNvSpPr>
            <a:spLocks noGrp="1"/>
          </p:cNvSpPr>
          <p:nvPr>
            <p:ph type="sldNum" sz="quarter" idx="11"/>
          </p:nvPr>
        </p:nvSpPr>
        <p:spPr>
          <a:noFill/>
        </p:spPr>
        <p:txBody>
          <a:bodyPr/>
          <a:lstStyle/>
          <a:p>
            <a:pPr fontAlgn="base">
              <a:spcBef>
                <a:spcPct val="0"/>
              </a:spcBef>
              <a:spcAft>
                <a:spcPct val="0"/>
              </a:spcAft>
            </a:pPr>
            <a:fld id="{90A92AEB-3935-41D7-98C5-B5D07A992740}" type="slidenum">
              <a:rPr lang="fr-FR">
                <a:cs typeface="Arial" charset="0"/>
              </a:rPr>
              <a:pPr fontAlgn="base">
                <a:spcBef>
                  <a:spcPct val="0"/>
                </a:spcBef>
                <a:spcAft>
                  <a:spcPct val="0"/>
                </a:spcAft>
              </a:pPr>
              <a:t>8</a:t>
            </a:fld>
            <a:endParaRPr lang="fr-FR">
              <a:cs typeface="Arial" charset="0"/>
            </a:endParaRPr>
          </a:p>
        </p:txBody>
      </p:sp>
      <p:sp>
        <p:nvSpPr>
          <p:cNvPr id="5" name="Titre 4"/>
          <p:cNvSpPr>
            <a:spLocks noGrp="1"/>
          </p:cNvSpPr>
          <p:nvPr>
            <p:ph type="title"/>
          </p:nvPr>
        </p:nvSpPr>
        <p:spPr>
          <a:xfrm>
            <a:off x="827088" y="765175"/>
            <a:ext cx="7489825" cy="234950"/>
          </a:xfrm>
        </p:spPr>
        <p:txBody>
          <a:bodyPr/>
          <a:lstStyle/>
          <a:p>
            <a:pPr marL="228600" indent="-228600">
              <a:spcBef>
                <a:spcPts val="0"/>
              </a:spcBef>
              <a:defRPr/>
            </a:pPr>
            <a:r>
              <a:rPr lang="fr-FR" sz="1800" dirty="0" smtClean="0">
                <a:solidFill>
                  <a:srgbClr val="C00000"/>
                </a:solidFill>
                <a:latin typeface="Times New Roman" pitchFamily="18" charset="0"/>
                <a:ea typeface="+mn-ea"/>
                <a:cs typeface="Times New Roman" pitchFamily="18" charset="0"/>
              </a:rPr>
              <a:t>Enquête nationale sur le bien-être </a:t>
            </a:r>
            <a:br>
              <a:rPr lang="fr-FR" sz="1800" dirty="0" smtClean="0">
                <a:solidFill>
                  <a:srgbClr val="C00000"/>
                </a:solidFill>
                <a:latin typeface="Times New Roman" pitchFamily="18" charset="0"/>
                <a:ea typeface="+mn-ea"/>
                <a:cs typeface="Times New Roman" pitchFamily="18" charset="0"/>
              </a:rPr>
            </a:br>
            <a:endParaRPr lang="fr-FR" sz="1800" dirty="0">
              <a:solidFill>
                <a:srgbClr val="C00000"/>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20713"/>
            <a:ext cx="9144000" cy="5903912"/>
          </a:xfrm>
        </p:spPr>
        <p:txBody>
          <a:bodyPr/>
          <a:lstStyle/>
          <a:p>
            <a:pPr algn="ctr">
              <a:buFontTx/>
              <a:buNone/>
              <a:defRPr/>
            </a:pPr>
            <a:r>
              <a:rPr lang="fr-FR" sz="1800" b="1" dirty="0" smtClean="0">
                <a:solidFill>
                  <a:schemeClr val="tx1"/>
                </a:solidFill>
              </a:rPr>
              <a:t>  </a:t>
            </a:r>
          </a:p>
          <a:p>
            <a:pPr marL="0" indent="15875">
              <a:buFontTx/>
              <a:buNone/>
              <a:defRPr/>
            </a:pPr>
            <a:endParaRPr lang="fr-FR" sz="1400" b="1" dirty="0" smtClean="0">
              <a:solidFill>
                <a:schemeClr val="tx1"/>
              </a:solidFill>
            </a:endParaRPr>
          </a:p>
          <a:p>
            <a:pPr marL="0" indent="15875">
              <a:buFontTx/>
              <a:buNone/>
              <a:defRPr/>
            </a:pPr>
            <a:r>
              <a:rPr lang="fr-FR" sz="1400" b="1" dirty="0" smtClean="0">
                <a:solidFill>
                  <a:schemeClr val="tx1"/>
                </a:solidFill>
              </a:rPr>
              <a:t> </a:t>
            </a:r>
            <a:r>
              <a:rPr lang="fr-FR" sz="1600" b="1" dirty="0" smtClean="0">
                <a:solidFill>
                  <a:schemeClr val="tx2"/>
                </a:solidFill>
                <a:latin typeface="Times New Roman" pitchFamily="18" charset="0"/>
                <a:cs typeface="Times New Roman" pitchFamily="18" charset="0"/>
              </a:rPr>
              <a:t>Echantillonnage </a:t>
            </a:r>
          </a:p>
          <a:p>
            <a:pPr marL="0" indent="0">
              <a:buFont typeface="Wingdings" pitchFamily="2" charset="2"/>
              <a:buChar char="Ø"/>
              <a:defRPr/>
            </a:pPr>
            <a:r>
              <a:rPr lang="fr-FR" sz="1600" b="1" dirty="0" smtClean="0">
                <a:solidFill>
                  <a:schemeClr val="tx1"/>
                </a:solidFill>
                <a:latin typeface="Times New Roman" pitchFamily="18" charset="0"/>
                <a:cs typeface="Times New Roman" pitchFamily="18" charset="0"/>
              </a:rPr>
              <a:t>Unités d’observation: Personnes âgées de 15 ans et plus.</a:t>
            </a:r>
          </a:p>
          <a:p>
            <a:pPr marL="0" indent="0">
              <a:buFontTx/>
              <a:buNone/>
              <a:defRPr/>
            </a:pPr>
            <a:endParaRPr lang="fr-FR" sz="1600" b="1" dirty="0" smtClean="0">
              <a:solidFill>
                <a:schemeClr val="tx1"/>
              </a:solidFill>
              <a:latin typeface="Times New Roman" pitchFamily="18" charset="0"/>
              <a:cs typeface="Times New Roman" pitchFamily="18" charset="0"/>
            </a:endParaRPr>
          </a:p>
          <a:p>
            <a:pPr marL="0" indent="0">
              <a:buFont typeface="Wingdings" pitchFamily="2" charset="2"/>
              <a:buChar char="Ø"/>
              <a:defRPr/>
            </a:pPr>
            <a:r>
              <a:rPr lang="fr-FR" sz="1600" b="1" dirty="0" smtClean="0">
                <a:solidFill>
                  <a:schemeClr val="tx1"/>
                </a:solidFill>
                <a:latin typeface="Times New Roman" pitchFamily="18" charset="0"/>
                <a:cs typeface="Times New Roman" pitchFamily="18" charset="0"/>
              </a:rPr>
              <a:t>Taille de l’échantillon:  3200 personnes âgées de 15 ans et plus, dont 2080 en milieu urbain.</a:t>
            </a:r>
          </a:p>
          <a:p>
            <a:pPr marL="0" indent="0">
              <a:buFontTx/>
              <a:buNone/>
              <a:defRPr/>
            </a:pPr>
            <a:endParaRPr lang="fr-FR" sz="1600" dirty="0" smtClean="0">
              <a:solidFill>
                <a:schemeClr val="tx1"/>
              </a:solidFill>
              <a:latin typeface="Times New Roman" pitchFamily="18" charset="0"/>
              <a:cs typeface="Times New Roman" pitchFamily="18" charset="0"/>
            </a:endParaRPr>
          </a:p>
          <a:p>
            <a:pPr marL="0" indent="0">
              <a:buFont typeface="Wingdings" pitchFamily="2" charset="2"/>
              <a:buChar char="Ø"/>
              <a:defRPr/>
            </a:pPr>
            <a:r>
              <a:rPr lang="fr-FR" sz="1600" b="1" dirty="0" smtClean="0">
                <a:solidFill>
                  <a:schemeClr val="tx1"/>
                </a:solidFill>
                <a:latin typeface="Times New Roman" pitchFamily="18" charset="0"/>
                <a:cs typeface="Times New Roman" pitchFamily="18" charset="0"/>
              </a:rPr>
              <a:t>Méthode d’échantillonnage: basée sur le principe du sondage stratifié à 4 degrés.</a:t>
            </a:r>
          </a:p>
          <a:p>
            <a:pPr algn="just">
              <a:defRPr/>
            </a:pPr>
            <a:endParaRPr lang="fr-FR" sz="1600" b="1" dirty="0" smtClean="0">
              <a:solidFill>
                <a:schemeClr val="tx2"/>
              </a:solidFill>
              <a:latin typeface="Times New Roman" pitchFamily="18" charset="0"/>
              <a:cs typeface="Times New Roman" pitchFamily="18" charset="0"/>
            </a:endParaRPr>
          </a:p>
          <a:p>
            <a:pPr algn="just">
              <a:defRPr/>
            </a:pPr>
            <a:r>
              <a:rPr lang="fr-FR" sz="1600" b="1" dirty="0" smtClean="0">
                <a:solidFill>
                  <a:schemeClr val="tx2"/>
                </a:solidFill>
                <a:latin typeface="Times New Roman" pitchFamily="18" charset="0"/>
                <a:cs typeface="Times New Roman" pitchFamily="18" charset="0"/>
              </a:rPr>
              <a:t>Instruments de collecte :</a:t>
            </a:r>
          </a:p>
          <a:p>
            <a:pPr algn="just">
              <a:buFont typeface="Wingdings" pitchFamily="2" charset="2"/>
              <a:buChar char="Ø"/>
              <a:defRPr/>
            </a:pPr>
            <a:endParaRPr lang="fr-FR" sz="1600" b="1" dirty="0" smtClean="0">
              <a:solidFill>
                <a:schemeClr val="tx1"/>
              </a:solidFill>
              <a:latin typeface="Times New Roman" pitchFamily="18" charset="0"/>
              <a:cs typeface="Times New Roman" pitchFamily="18" charset="0"/>
            </a:endParaRPr>
          </a:p>
          <a:p>
            <a:pPr algn="just">
              <a:buFont typeface="Wingdings" pitchFamily="2" charset="2"/>
              <a:buChar char="Ø"/>
              <a:defRPr/>
            </a:pPr>
            <a:r>
              <a:rPr lang="fr-FR" sz="1600" b="1" dirty="0" smtClean="0">
                <a:solidFill>
                  <a:schemeClr val="tx1"/>
                </a:solidFill>
                <a:latin typeface="Times New Roman" pitchFamily="18" charset="0"/>
                <a:cs typeface="Times New Roman" pitchFamily="18" charset="0"/>
              </a:rPr>
              <a:t>Un questionnaire ménage sur  les caractéristiques  sociodémographiques de ses membres et ses conditions de vie.</a:t>
            </a:r>
          </a:p>
          <a:p>
            <a:pPr algn="just">
              <a:buFontTx/>
              <a:buNone/>
              <a:defRPr/>
            </a:pPr>
            <a:endParaRPr lang="fr-FR" sz="1600" b="1" dirty="0" smtClean="0">
              <a:solidFill>
                <a:schemeClr val="tx1"/>
              </a:solidFill>
              <a:latin typeface="Times New Roman" pitchFamily="18" charset="0"/>
              <a:cs typeface="Times New Roman" pitchFamily="18" charset="0"/>
            </a:endParaRPr>
          </a:p>
          <a:p>
            <a:pPr algn="just">
              <a:buFont typeface="Wingdings" pitchFamily="2" charset="2"/>
              <a:buChar char="Ø"/>
              <a:defRPr/>
            </a:pPr>
            <a:r>
              <a:rPr lang="fr-FR" sz="1600" b="1" dirty="0" smtClean="0">
                <a:solidFill>
                  <a:schemeClr val="tx1"/>
                </a:solidFill>
                <a:latin typeface="Times New Roman" pitchFamily="18" charset="0"/>
                <a:cs typeface="Times New Roman" pitchFamily="18" charset="0"/>
              </a:rPr>
              <a:t>Questionnaire individuel sur le bien-être (administré à un seul adulte par ménage).</a:t>
            </a:r>
          </a:p>
          <a:p>
            <a:pPr algn="just">
              <a:buFont typeface="Wingdings" pitchFamily="2" charset="2"/>
              <a:buChar char="Ø"/>
              <a:defRPr/>
            </a:pPr>
            <a:endParaRPr lang="fr-FR" sz="1600" b="1" dirty="0" smtClean="0">
              <a:solidFill>
                <a:schemeClr val="tx1"/>
              </a:solidFill>
              <a:latin typeface="Times New Roman" pitchFamily="18" charset="0"/>
              <a:cs typeface="Times New Roman" pitchFamily="18" charset="0"/>
            </a:endParaRPr>
          </a:p>
          <a:p>
            <a:pPr algn="just">
              <a:buFont typeface="Wingdings" pitchFamily="2" charset="2"/>
              <a:buChar char="Ø"/>
              <a:defRPr/>
            </a:pPr>
            <a:r>
              <a:rPr lang="fr-FR" sz="1600" b="1" dirty="0" smtClean="0">
                <a:solidFill>
                  <a:schemeClr val="tx1"/>
                </a:solidFill>
                <a:latin typeface="Times New Roman" pitchFamily="18" charset="0"/>
                <a:cs typeface="Times New Roman" pitchFamily="18" charset="0"/>
              </a:rPr>
              <a:t>Une nomenclature des domaines et des facteurs du bien être a été élaborée et validée sur la base d’une enquête pilote. </a:t>
            </a:r>
          </a:p>
          <a:p>
            <a:pPr marL="0" indent="15875">
              <a:buFontTx/>
              <a:buNone/>
              <a:defRPr/>
            </a:pPr>
            <a:r>
              <a:rPr lang="fr-FR" sz="1600" b="1" dirty="0" smtClean="0">
                <a:solidFill>
                  <a:schemeClr val="tx1"/>
                </a:solidFill>
              </a:rPr>
              <a:t> </a:t>
            </a:r>
            <a:endParaRPr lang="fr-FR" sz="1600" b="1" dirty="0" smtClean="0">
              <a:solidFill>
                <a:schemeClr val="tx1"/>
              </a:solidFill>
              <a:latin typeface="Times New Roman" pitchFamily="18" charset="0"/>
              <a:cs typeface="Times New Roman" pitchFamily="18" charset="0"/>
            </a:endParaRPr>
          </a:p>
          <a:p>
            <a:pPr>
              <a:defRPr/>
            </a:pPr>
            <a:r>
              <a:rPr lang="fr-FR" sz="1600" b="1" dirty="0" smtClean="0">
                <a:solidFill>
                  <a:schemeClr val="tx1"/>
                </a:solidFill>
                <a:latin typeface="Times New Roman" pitchFamily="18" charset="0"/>
                <a:cs typeface="Times New Roman" pitchFamily="18" charset="0"/>
              </a:rPr>
              <a:t>L’exécution de l’enquête sur le terrain s’est déroulée du 30 janvier au 20 février 2012.</a:t>
            </a:r>
          </a:p>
          <a:p>
            <a:pPr algn="just">
              <a:buFont typeface="Wingdings" pitchFamily="2" charset="2"/>
              <a:buChar char="Ø"/>
              <a:defRPr/>
            </a:pPr>
            <a:endParaRPr lang="fr-FR" sz="1400" b="1" dirty="0" smtClean="0">
              <a:solidFill>
                <a:schemeClr val="tx1"/>
              </a:solidFill>
              <a:latin typeface="Times New Roman" pitchFamily="18" charset="0"/>
              <a:cs typeface="Times New Roman" pitchFamily="18" charset="0"/>
            </a:endParaRPr>
          </a:p>
          <a:p>
            <a:pPr algn="just">
              <a:defRPr/>
            </a:pPr>
            <a:endParaRPr lang="fr-FR" sz="1400" b="1" dirty="0"/>
          </a:p>
        </p:txBody>
      </p:sp>
      <p:sp>
        <p:nvSpPr>
          <p:cNvPr id="157698" name="Espace réservé du numéro de diapositive 3"/>
          <p:cNvSpPr>
            <a:spLocks noGrp="1"/>
          </p:cNvSpPr>
          <p:nvPr>
            <p:ph type="sldNum" sz="quarter" idx="11"/>
          </p:nvPr>
        </p:nvSpPr>
        <p:spPr>
          <a:noFill/>
        </p:spPr>
        <p:txBody>
          <a:bodyPr/>
          <a:lstStyle/>
          <a:p>
            <a:pPr fontAlgn="base">
              <a:spcBef>
                <a:spcPct val="0"/>
              </a:spcBef>
              <a:spcAft>
                <a:spcPct val="0"/>
              </a:spcAft>
            </a:pPr>
            <a:fld id="{5C1CE688-3D0A-4FD2-A68E-9913D080DE16}" type="slidenum">
              <a:rPr lang="fr-FR">
                <a:cs typeface="Arial" charset="0"/>
              </a:rPr>
              <a:pPr fontAlgn="base">
                <a:spcBef>
                  <a:spcPct val="0"/>
                </a:spcBef>
                <a:spcAft>
                  <a:spcPct val="0"/>
                </a:spcAft>
              </a:pPr>
              <a:t>9</a:t>
            </a:fld>
            <a:endParaRPr lang="fr-FR">
              <a:cs typeface="Arial" charset="0"/>
            </a:endParaRPr>
          </a:p>
        </p:txBody>
      </p:sp>
      <p:sp>
        <p:nvSpPr>
          <p:cNvPr id="157699" name="Titre 4"/>
          <p:cNvSpPr>
            <a:spLocks noGrp="1"/>
          </p:cNvSpPr>
          <p:nvPr>
            <p:ph type="title"/>
          </p:nvPr>
        </p:nvSpPr>
        <p:spPr>
          <a:xfrm>
            <a:off x="323850" y="476250"/>
            <a:ext cx="8424863" cy="504825"/>
          </a:xfrm>
        </p:spPr>
        <p:txBody>
          <a:bodyPr/>
          <a:lstStyle/>
          <a:p>
            <a:r>
              <a:rPr lang="fr-FR" sz="1800" smtClean="0">
                <a:latin typeface="Times New Roman" pitchFamily="18" charset="0"/>
                <a:cs typeface="Times New Roman" pitchFamily="18" charset="0"/>
              </a:rPr>
              <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Enquête nationale sur le bien-être : méthodologie</a:t>
            </a:r>
            <a:br>
              <a:rPr lang="fr-FR" sz="1800" smtClean="0">
                <a:latin typeface="Times New Roman" pitchFamily="18" charset="0"/>
                <a:cs typeface="Times New Roman" pitchFamily="18" charset="0"/>
              </a:rPr>
            </a:br>
            <a:r>
              <a:rPr lang="fr-FR" sz="1800" smtClean="0">
                <a:latin typeface="Times New Roman" pitchFamily="18" charset="0"/>
                <a:cs typeface="Times New Roman" pitchFamily="18" charset="0"/>
              </a:rPr>
              <a:t> </a:t>
            </a:r>
            <a:br>
              <a:rPr lang="fr-FR" sz="1800" smtClean="0">
                <a:latin typeface="Times New Roman" pitchFamily="18" charset="0"/>
                <a:cs typeface="Times New Roman" pitchFamily="18" charset="0"/>
              </a:rPr>
            </a:br>
            <a:endParaRPr lang="fr-FR" sz="18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presentation_resultats_soudi_nouvelle_V_finale_24_septembre_réduit2_v2</Template>
  <TotalTime>2623</TotalTime>
  <Words>1640</Words>
  <Application>Microsoft Office PowerPoint</Application>
  <PresentationFormat>Affichage à l'écran (4:3)</PresentationFormat>
  <Paragraphs>209</Paragraphs>
  <Slides>27</Slides>
  <Notes>0</Notes>
  <HiddenSlides>0</HiddenSlides>
  <MMClips>0</MMClips>
  <ScaleCrop>false</ScaleCrop>
  <HeadingPairs>
    <vt:vector size="6" baseType="variant">
      <vt:variant>
        <vt:lpstr>Polices utilisées</vt:lpstr>
      </vt:variant>
      <vt:variant>
        <vt:i4>7</vt:i4>
      </vt:variant>
      <vt:variant>
        <vt:lpstr>Modèle de conception</vt:lpstr>
      </vt:variant>
      <vt:variant>
        <vt:i4>18</vt:i4>
      </vt:variant>
      <vt:variant>
        <vt:lpstr>Titres des diapositives</vt:lpstr>
      </vt:variant>
      <vt:variant>
        <vt:i4>27</vt:i4>
      </vt:variant>
    </vt:vector>
  </HeadingPairs>
  <TitlesOfParts>
    <vt:vector size="52" baseType="lpstr">
      <vt:lpstr>Century Gothic</vt:lpstr>
      <vt:lpstr>Arial</vt:lpstr>
      <vt:lpstr>Edwardian Script ITC</vt:lpstr>
      <vt:lpstr>Calibri</vt:lpstr>
      <vt:lpstr>Berlin Sans FB Demi</vt:lpstr>
      <vt:lpstr>Times New Roman</vt:lpstr>
      <vt:lpstr>Wingdings</vt:lpstr>
      <vt:lpstr>hcp_model</vt:lpstr>
      <vt:lpstr>1_hcp_model</vt:lpstr>
      <vt:lpstr>2_hcp_model</vt:lpstr>
      <vt:lpstr>4_hcp_model</vt:lpstr>
      <vt:lpstr>3_hcp_model</vt:lpstr>
      <vt:lpstr>5_hcp_model</vt:lpstr>
      <vt:lpstr>6_hcp_model</vt:lpstr>
      <vt:lpstr>7_hcp_model</vt:lpstr>
      <vt:lpstr>8_hcp_model</vt:lpstr>
      <vt:lpstr>hcp_model</vt:lpstr>
      <vt:lpstr>1_hcp_model</vt:lpstr>
      <vt:lpstr>2_hcp_model</vt:lpstr>
      <vt:lpstr>4_hcp_model</vt:lpstr>
      <vt:lpstr>3_hcp_model</vt:lpstr>
      <vt:lpstr>5_hcp_model</vt:lpstr>
      <vt:lpstr>6_hcp_model</vt:lpstr>
      <vt:lpstr>7_hcp_model</vt:lpstr>
      <vt:lpstr>8_hcp_model</vt:lpstr>
      <vt:lpstr>Diapositive 1</vt:lpstr>
      <vt:lpstr>Diapositive 2</vt:lpstr>
      <vt:lpstr>Diapositive 3</vt:lpstr>
      <vt:lpstr>Diapositive 4</vt:lpstr>
      <vt:lpstr>Diapositive 5</vt:lpstr>
      <vt:lpstr>Diapositive 6</vt:lpstr>
      <vt:lpstr>Diapositive 7</vt:lpstr>
      <vt:lpstr>Enquête nationale sur le bien-être  </vt:lpstr>
      <vt:lpstr>   Enquête nationale sur le bien-être : méthodologie   </vt:lpstr>
      <vt:lpstr>Principaux résultats  </vt:lpstr>
      <vt:lpstr> Conditions de vie et bien-être   </vt:lpstr>
      <vt:lpstr>Diapositive 12</vt:lpstr>
      <vt:lpstr>Revenu </vt:lpstr>
      <vt:lpstr>Diapositive 14</vt:lpstr>
      <vt:lpstr>Santé </vt:lpstr>
      <vt:lpstr>Vie  familiale  et  environnement  sociétal </vt:lpstr>
      <vt:lpstr> Education   </vt:lpstr>
      <vt:lpstr>Mesure subjective du bien-être par domaine</vt:lpstr>
      <vt:lpstr>  - Près de 50% des marocains sont peu ou pas satisfaits.   - La  satisfaction à l’égard du logement :        - est plus élevé chez les jeunes et les personnes âgées que les personnes d’âge moyen (relation en U);         - augmente avec le niveau d’instruction et l’échelle socioprofessionnelle;        - est négativement impactée par le chômage.   </vt:lpstr>
      <vt:lpstr>Revenu du travail</vt:lpstr>
      <vt:lpstr>Emploi</vt:lpstr>
      <vt:lpstr>Santé</vt:lpstr>
      <vt:lpstr>Éducation </vt:lpstr>
      <vt:lpstr>Vie familiale et environnement sociétal </vt:lpstr>
      <vt:lpstr>     . Près de 7 marocains sur dix (68,0%) sont peu ou pas satisfaits de la vie culturelle et de loisirs.  . Il existe une relation en U entre l’âge est la satisfaction à l’égard de la vie culturelle et de loisirs.   . Le chômage impacte négativement la satisfaction dans ce domaine     </vt:lpstr>
      <vt:lpstr>   . Globalement, près de 30% des marocains déclarent qu’ils sont satisfaits ou très satisfait, 24,4% moyennement  satisfaits et 45,7% peu ou pas satisfaits. . La satisfaction à l’égard de la vie :      - est fortement influencée par l’âge (relation en U);      - augmente avec le niveau d’instruction et l’échelle socioprofessionnelle;      - est d’autant plus élevée que le revenu augmente.   </vt:lpstr>
      <vt:lpstr>Diapositive 27</vt:lpstr>
    </vt:vector>
  </TitlesOfParts>
  <Company>sbo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Eclairage du bien-être par domaine de vie à partir de quelques éléments de la qualité de la vie </dc:title>
  <dc:creator>idous</dc:creator>
  <cp:lastModifiedBy> sg</cp:lastModifiedBy>
  <cp:revision>28</cp:revision>
  <dcterms:created xsi:type="dcterms:W3CDTF">2012-09-28T11:55:22Z</dcterms:created>
  <dcterms:modified xsi:type="dcterms:W3CDTF">2012-10-01T19:04:08Z</dcterms:modified>
</cp:coreProperties>
</file>