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3" r:id="rId3"/>
    <p:sldId id="264" r:id="rId4"/>
    <p:sldId id="257" r:id="rId5"/>
    <p:sldId id="262" r:id="rId6"/>
    <p:sldId id="258" r:id="rId7"/>
    <p:sldId id="259" r:id="rId8"/>
    <p:sldId id="261" r:id="rId9"/>
    <p:sldId id="265" r:id="rId10"/>
    <p:sldId id="266" r:id="rId11"/>
    <p:sldId id="279" r:id="rId12"/>
    <p:sldId id="286" r:id="rId13"/>
    <p:sldId id="260" r:id="rId14"/>
    <p:sldId id="268" r:id="rId15"/>
    <p:sldId id="267" r:id="rId16"/>
    <p:sldId id="269" r:id="rId17"/>
    <p:sldId id="270" r:id="rId18"/>
    <p:sldId id="271" r:id="rId19"/>
    <p:sldId id="273" r:id="rId20"/>
    <p:sldId id="274" r:id="rId21"/>
    <p:sldId id="272" r:id="rId22"/>
    <p:sldId id="275" r:id="rId23"/>
    <p:sldId id="276" r:id="rId24"/>
    <p:sldId id="277" r:id="rId25"/>
    <p:sldId id="278" r:id="rId26"/>
    <p:sldId id="280" r:id="rId27"/>
    <p:sldId id="284" r:id="rId28"/>
    <p:sldId id="281" r:id="rId29"/>
    <p:sldId id="282" r:id="rId30"/>
    <p:sldId id="283" r:id="rId31"/>
    <p:sldId id="288" r:id="rId32"/>
    <p:sldId id="289" r:id="rId33"/>
    <p:sldId id="290" r:id="rId34"/>
    <p:sldId id="287" r:id="rId35"/>
    <p:sldId id="285" r:id="rId3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48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19" name="Espace réservé du pied de page 18"/>
          <p:cNvSpPr>
            <a:spLocks noGrp="1"/>
          </p:cNvSpPr>
          <p:nvPr>
            <p:ph type="ftr" sz="quarter" idx="11"/>
          </p:nvPr>
        </p:nvSpPr>
        <p:spPr/>
        <p:txBody>
          <a:bodyPr/>
          <a:lstStyle/>
          <a:p>
            <a:endParaRPr lang="fr-FR"/>
          </a:p>
        </p:txBody>
      </p:sp>
      <p:sp>
        <p:nvSpPr>
          <p:cNvPr id="27" name="Espace réservé du numéro de diapositive 26"/>
          <p:cNvSpPr>
            <a:spLocks noGrp="1"/>
          </p:cNvSpPr>
          <p:nvPr>
            <p:ph type="sldNum" sz="quarter" idx="12"/>
          </p:nvPr>
        </p:nvSpPr>
        <p:spPr/>
        <p:txBody>
          <a:bodyPr/>
          <a:lstStyle/>
          <a:p>
            <a:fld id="{DF29F02C-D6E9-49A3-9344-ECC3A1D1D3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29F02C-D6E9-49A3-9344-ECC3A1D1D3DB}"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29F02C-D6E9-49A3-9344-ECC3A1D1D3DB}"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29F02C-D6E9-49A3-9344-ECC3A1D1D3DB}"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DF29F02C-D6E9-49A3-9344-ECC3A1D1D3DB}"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29F02C-D6E9-49A3-9344-ECC3A1D1D3DB}"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DF29F02C-D6E9-49A3-9344-ECC3A1D1D3DB}"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DF29F02C-D6E9-49A3-9344-ECC3A1D1D3DB}"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DF29F02C-D6E9-49A3-9344-ECC3A1D1D3DB}"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DF29F02C-D6E9-49A3-9344-ECC3A1D1D3DB}"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7635BCE1-892F-4545-877A-71B1544AACD0}" type="datetimeFigureOut">
              <a:rPr lang="fr-FR" smtClean="0"/>
              <a:pPr/>
              <a:t>25/04/2012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077200" y="6356350"/>
            <a:ext cx="609600" cy="365125"/>
          </a:xfrm>
        </p:spPr>
        <p:txBody>
          <a:bodyPr/>
          <a:lstStyle/>
          <a:p>
            <a:fld id="{DF29F02C-D6E9-49A3-9344-ECC3A1D1D3DB}" type="slidenum">
              <a:rPr lang="fr-FR" smtClean="0"/>
              <a:pPr/>
              <a:t>‹N°›</a:t>
            </a:fld>
            <a:endParaRPr lang="fr-FR"/>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635BCE1-892F-4545-877A-71B1544AACD0}" type="datetimeFigureOut">
              <a:rPr lang="fr-FR" smtClean="0"/>
              <a:pPr/>
              <a:t>25/04/2012</a:t>
            </a:fld>
            <a:endParaRPr lang="fr-FR"/>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FR"/>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29F02C-D6E9-49A3-9344-ECC3A1D1D3DB}" type="slidenum">
              <a:rPr lang="fr-FR" smtClean="0"/>
              <a:pPr/>
              <a:t>‹N°›</a:t>
            </a:fld>
            <a:endParaRPr lang="fr-FR"/>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smtClean="0"/>
              <a:t>LES DEFIS LIES AUX CHANGEMENTS CLIMATIQUES AU NIGER</a:t>
            </a:r>
            <a:endParaRPr lang="fr-FR" dirty="0"/>
          </a:p>
        </p:txBody>
      </p:sp>
      <p:sp>
        <p:nvSpPr>
          <p:cNvPr id="3" name="Sous-titre 2"/>
          <p:cNvSpPr>
            <a:spLocks noGrp="1"/>
          </p:cNvSpPr>
          <p:nvPr>
            <p:ph type="subTitle" idx="1"/>
          </p:nvPr>
        </p:nvSpPr>
        <p:spPr/>
        <p:txBody>
          <a:bodyPr/>
          <a:lstStyle/>
          <a:p>
            <a:r>
              <a:rPr lang="fr-FR" dirty="0" smtClean="0"/>
              <a:t>SOUMAILA BOUBACAR</a:t>
            </a:r>
          </a:p>
          <a:p>
            <a:r>
              <a:rPr lang="fr-FR" dirty="0" smtClean="0"/>
              <a:t>Institut National de la Statistique</a:t>
            </a:r>
          </a:p>
          <a:p>
            <a:r>
              <a:rPr lang="fr-FR" dirty="0" smtClean="0"/>
              <a:t>Niger</a:t>
            </a:r>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II. LES OUTILS DE MESURE DES RISQUES LIES AUX CHANGEMENTS CLIMATIQUES</a:t>
            </a:r>
            <a:endParaRPr lang="fr-FR" sz="3600" b="1" dirty="0"/>
          </a:p>
        </p:txBody>
      </p:sp>
      <p:sp>
        <p:nvSpPr>
          <p:cNvPr id="3" name="Espace réservé du contenu 2"/>
          <p:cNvSpPr>
            <a:spLocks noGrp="1"/>
          </p:cNvSpPr>
          <p:nvPr>
            <p:ph idx="1"/>
          </p:nvPr>
        </p:nvSpPr>
        <p:spPr/>
        <p:txBody>
          <a:bodyPr>
            <a:normAutofit fontScale="92500" lnSpcReduction="10000"/>
          </a:bodyPr>
          <a:lstStyle/>
          <a:p>
            <a:r>
              <a:rPr lang="fr-FR" dirty="0" smtClean="0"/>
              <a:t>Les différents inventaires sont réalisés par le Conseil National de l’Environnement Pour Un Développement Durable (CNEDD).</a:t>
            </a:r>
          </a:p>
          <a:p>
            <a:r>
              <a:rPr lang="fr-FR" dirty="0" smtClean="0"/>
              <a:t>Ces inventaires ont réalisés uniquement pour l’année 2000 pour les catégories suivantes :</a:t>
            </a:r>
          </a:p>
          <a:p>
            <a:pPr lvl="1"/>
            <a:r>
              <a:rPr lang="fr-FR" dirty="0" smtClean="0"/>
              <a:t>CO</a:t>
            </a:r>
            <a:r>
              <a:rPr lang="fr-FR" baseline="-25000" dirty="0" smtClean="0"/>
              <a:t>2</a:t>
            </a:r>
            <a:r>
              <a:rPr lang="fr-FR" dirty="0" smtClean="0"/>
              <a:t> provenant des activités énergétique</a:t>
            </a:r>
          </a:p>
          <a:p>
            <a:pPr lvl="1"/>
            <a:r>
              <a:rPr lang="fr-FR" dirty="0" smtClean="0"/>
              <a:t>CO</a:t>
            </a:r>
            <a:r>
              <a:rPr lang="fr-FR" baseline="-25000" dirty="0" smtClean="0"/>
              <a:t>2</a:t>
            </a:r>
            <a:r>
              <a:rPr lang="fr-FR" dirty="0" smtClean="0"/>
              <a:t> provenant des procédés industriels et de l’utilisation des solvants</a:t>
            </a:r>
          </a:p>
          <a:p>
            <a:pPr lvl="1"/>
            <a:r>
              <a:rPr lang="fr-FR" dirty="0" smtClean="0"/>
              <a:t>Emissions totales de CO</a:t>
            </a:r>
            <a:r>
              <a:rPr lang="fr-FR" baseline="-25000" dirty="0" smtClean="0"/>
              <a:t>2</a:t>
            </a:r>
            <a:r>
              <a:rPr lang="fr-FR" dirty="0" smtClean="0"/>
              <a:t> (sans LULUCF)</a:t>
            </a:r>
          </a:p>
          <a:p>
            <a:pPr lvl="1">
              <a:buNone/>
            </a:pPr>
            <a:r>
              <a:rPr lang="fr-FR" dirty="0" smtClean="0"/>
              <a:t>Cependant les estimations concernant les substances appauvrissant la couche d’ozone ont </a:t>
            </a:r>
            <a:r>
              <a:rPr lang="fr-FR" dirty="0" err="1" smtClean="0"/>
              <a:t>puêtre</a:t>
            </a:r>
            <a:r>
              <a:rPr lang="fr-FR" dirty="0" smtClean="0"/>
              <a:t> faites  pour plusieurs années.</a:t>
            </a:r>
          </a:p>
          <a:p>
            <a:endParaRPr lang="fr-FR" dirty="0" smtClean="0"/>
          </a:p>
          <a:p>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dirty="0" smtClean="0"/>
              <a:t>CONSOMMATION DE SUBSTANCES APPAUVRISSANT LA COUCHE D’OZONE (en tonnes d’ODP – Ozone </a:t>
            </a:r>
            <a:r>
              <a:rPr lang="fr-FR" sz="2800" dirty="0" err="1" smtClean="0"/>
              <a:t>Depletion</a:t>
            </a:r>
            <a:r>
              <a:rPr lang="fr-FR" sz="2800" dirty="0" smtClean="0"/>
              <a:t> </a:t>
            </a:r>
            <a:r>
              <a:rPr lang="fr-FR" sz="2800" dirty="0" err="1" smtClean="0"/>
              <a:t>Potential</a:t>
            </a:r>
            <a:r>
              <a:rPr lang="fr-FR" sz="2800" dirty="0" smtClean="0"/>
              <a:t>)</a:t>
            </a:r>
            <a:endParaRPr lang="fr-FR" sz="2800" dirty="0"/>
          </a:p>
        </p:txBody>
      </p:sp>
      <p:graphicFrame>
        <p:nvGraphicFramePr>
          <p:cNvPr id="4" name="Espace réservé du contenu 3"/>
          <p:cNvGraphicFramePr>
            <a:graphicFrameLocks noGrp="1"/>
          </p:cNvGraphicFramePr>
          <p:nvPr>
            <p:ph idx="1"/>
          </p:nvPr>
        </p:nvGraphicFramePr>
        <p:xfrm>
          <a:off x="1071539" y="2112098"/>
          <a:ext cx="7858179" cy="2756923"/>
        </p:xfrm>
        <a:graphic>
          <a:graphicData uri="http://schemas.openxmlformats.org/drawingml/2006/table">
            <a:tbl>
              <a:tblPr/>
              <a:tblGrid>
                <a:gridCol w="2803360"/>
                <a:gridCol w="852786"/>
                <a:gridCol w="852786"/>
                <a:gridCol w="731573"/>
                <a:gridCol w="730714"/>
                <a:gridCol w="749626"/>
                <a:gridCol w="591448"/>
                <a:gridCol w="545886"/>
              </a:tblGrid>
              <a:tr h="0">
                <a:tc>
                  <a:txBody>
                    <a:bodyPr/>
                    <a:lstStyle/>
                    <a:p>
                      <a:pPr algn="ctr">
                        <a:lnSpc>
                          <a:spcPct val="115000"/>
                        </a:lnSpc>
                        <a:spcAft>
                          <a:spcPts val="0"/>
                        </a:spcAft>
                      </a:pPr>
                      <a:r>
                        <a:rPr lang="fr-FR" sz="1600" b="1" dirty="0">
                          <a:latin typeface="Book Antiqua"/>
                          <a:ea typeface="Times New Roman"/>
                          <a:cs typeface="Arial"/>
                        </a:rPr>
                        <a:t>Catégorie</a:t>
                      </a:r>
                      <a:endParaRPr lang="fr-FR" sz="1600" dirty="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15000"/>
                        </a:lnSpc>
                        <a:spcAft>
                          <a:spcPts val="0"/>
                        </a:spcAft>
                      </a:pPr>
                      <a:r>
                        <a:rPr lang="fr-FR" sz="1600" b="1" dirty="0" smtClean="0">
                          <a:latin typeface="Book Antiqua"/>
                          <a:ea typeface="Times New Roman"/>
                          <a:cs typeface="Arial"/>
                        </a:rPr>
                        <a:t>1990</a:t>
                      </a:r>
                      <a:endParaRPr lang="fr-FR" sz="1600" dirty="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15000"/>
                        </a:lnSpc>
                        <a:spcAft>
                          <a:spcPts val="0"/>
                        </a:spcAft>
                      </a:pPr>
                      <a:r>
                        <a:rPr lang="fr-FR" sz="1600" b="1">
                          <a:latin typeface="Book Antiqua"/>
                          <a:ea typeface="Times New Roman"/>
                          <a:cs typeface="Arial"/>
                        </a:rPr>
                        <a:t>2005</a:t>
                      </a:r>
                      <a:endParaRPr lang="fr-FR" sz="16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15000"/>
                        </a:lnSpc>
                        <a:spcAft>
                          <a:spcPts val="0"/>
                        </a:spcAft>
                      </a:pPr>
                      <a:r>
                        <a:rPr lang="fr-FR" sz="1600" b="1">
                          <a:latin typeface="Book Antiqua"/>
                          <a:ea typeface="Times New Roman"/>
                          <a:cs typeface="Arial"/>
                        </a:rPr>
                        <a:t>2006</a:t>
                      </a:r>
                      <a:endParaRPr lang="fr-FR" sz="16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15000"/>
                        </a:lnSpc>
                        <a:spcAft>
                          <a:spcPts val="0"/>
                        </a:spcAft>
                      </a:pPr>
                      <a:r>
                        <a:rPr lang="fr-FR" sz="1600" b="1">
                          <a:latin typeface="Book Antiqua"/>
                          <a:ea typeface="Times New Roman"/>
                          <a:cs typeface="Arial"/>
                        </a:rPr>
                        <a:t>2007</a:t>
                      </a:r>
                      <a:endParaRPr lang="fr-FR" sz="16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15000"/>
                        </a:lnSpc>
                        <a:spcAft>
                          <a:spcPts val="0"/>
                        </a:spcAft>
                      </a:pPr>
                      <a:r>
                        <a:rPr lang="fr-FR" sz="1600" b="1">
                          <a:latin typeface="Book Antiqua"/>
                          <a:ea typeface="Times New Roman"/>
                          <a:cs typeface="Arial"/>
                        </a:rPr>
                        <a:t>2008</a:t>
                      </a:r>
                      <a:endParaRPr lang="fr-FR" sz="16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15000"/>
                        </a:lnSpc>
                        <a:spcAft>
                          <a:spcPts val="0"/>
                        </a:spcAft>
                      </a:pPr>
                      <a:r>
                        <a:rPr lang="fr-FR" sz="1600" b="1">
                          <a:latin typeface="Book Antiqua"/>
                          <a:ea typeface="Times New Roman"/>
                          <a:cs typeface="Arial"/>
                        </a:rPr>
                        <a:t>2009</a:t>
                      </a:r>
                      <a:endParaRPr lang="fr-FR" sz="16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a:lnSpc>
                          <a:spcPct val="115000"/>
                        </a:lnSpc>
                        <a:spcAft>
                          <a:spcPts val="0"/>
                        </a:spcAft>
                      </a:pPr>
                      <a:r>
                        <a:rPr lang="fr-FR" sz="1600" b="1">
                          <a:latin typeface="Book Antiqua"/>
                          <a:ea typeface="Times New Roman"/>
                          <a:cs typeface="Arial"/>
                        </a:rPr>
                        <a:t>2010</a:t>
                      </a:r>
                      <a:endParaRPr lang="fr-FR" sz="1600">
                        <a:latin typeface="Calibri"/>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r>
              <a:tr h="1624357">
                <a:tc>
                  <a:txBody>
                    <a:bodyPr/>
                    <a:lstStyle/>
                    <a:p>
                      <a:pPr>
                        <a:lnSpc>
                          <a:spcPct val="115000"/>
                        </a:lnSpc>
                        <a:spcAft>
                          <a:spcPts val="0"/>
                        </a:spcAft>
                      </a:pPr>
                      <a:r>
                        <a:rPr lang="fr-FR" sz="1600">
                          <a:latin typeface="Book Antiqua"/>
                          <a:ea typeface="Times New Roman"/>
                          <a:cs typeface="Arial"/>
                        </a:rPr>
                        <a:t>Consommation de substances qui</a:t>
                      </a:r>
                      <a:r>
                        <a:rPr lang="fr-FR" sz="1600" u="sng">
                          <a:latin typeface="Book Antiqua"/>
                          <a:ea typeface="Times New Roman"/>
                          <a:cs typeface="Arial"/>
                        </a:rPr>
                        <a:t> </a:t>
                      </a:r>
                      <a:r>
                        <a:rPr lang="fr-FR" sz="1600">
                          <a:latin typeface="Book Antiqua"/>
                          <a:ea typeface="Times New Roman"/>
                          <a:cs typeface="Arial"/>
                        </a:rPr>
                        <a:t>appauvrissent</a:t>
                      </a:r>
                      <a:r>
                        <a:rPr lang="fr-FR" sz="1600" u="sng">
                          <a:latin typeface="Book Antiqua"/>
                          <a:ea typeface="Times New Roman"/>
                          <a:cs typeface="Arial"/>
                        </a:rPr>
                        <a:t> </a:t>
                      </a:r>
                      <a:r>
                        <a:rPr lang="fr-FR" sz="1600">
                          <a:latin typeface="Book Antiqua"/>
                          <a:ea typeface="Times New Roman"/>
                          <a:cs typeface="Arial"/>
                        </a:rPr>
                        <a:t>la couche d'ozone</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a:latin typeface="Book Antiqua"/>
                          <a:ea typeface="Times New Roman"/>
                          <a:cs typeface="Arial"/>
                        </a:rPr>
                        <a:t>16</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a:latin typeface="Book Antiqua"/>
                          <a:ea typeface="Times New Roman"/>
                          <a:cs typeface="Arial"/>
                        </a:rPr>
                        <a:t>29,5</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a:latin typeface="Book Antiqua"/>
                          <a:ea typeface="Times New Roman"/>
                          <a:cs typeface="Arial"/>
                        </a:rPr>
                        <a:t>30</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a:latin typeface="Book Antiqua"/>
                          <a:ea typeface="Times New Roman"/>
                          <a:cs typeface="Arial"/>
                        </a:rPr>
                        <a:t>20,4</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a:latin typeface="Book Antiqua"/>
                          <a:ea typeface="Times New Roman"/>
                          <a:cs typeface="Arial"/>
                        </a:rPr>
                        <a:t>18,9</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a:latin typeface="Book Antiqua"/>
                          <a:ea typeface="Times New Roman"/>
                          <a:cs typeface="Arial"/>
                        </a:rPr>
                        <a:t>38</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fr-FR" sz="1600">
                          <a:latin typeface="Book Antiqua"/>
                          <a:ea typeface="Times New Roman"/>
                          <a:cs typeface="Arial"/>
                        </a:rPr>
                        <a:t>16</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2150">
                <a:tc>
                  <a:txBody>
                    <a:bodyPr/>
                    <a:lstStyle/>
                    <a:p>
                      <a:pPr>
                        <a:lnSpc>
                          <a:spcPct val="115000"/>
                        </a:lnSpc>
                        <a:spcAft>
                          <a:spcPts val="1000"/>
                        </a:spcAft>
                      </a:pPr>
                      <a:r>
                        <a:rPr lang="fr-FR" sz="1600" dirty="0">
                          <a:latin typeface="Book Antiqua"/>
                          <a:ea typeface="Calibri"/>
                          <a:cs typeface="Arial"/>
                        </a:rPr>
                        <a:t>Consommation de chlorofluorocarbones (</a:t>
                      </a:r>
                      <a:r>
                        <a:rPr lang="fr-FR" sz="1600" dirty="0" err="1">
                          <a:latin typeface="Book Antiqua"/>
                          <a:ea typeface="Calibri"/>
                          <a:cs typeface="Arial"/>
                        </a:rPr>
                        <a:t>CFCs</a:t>
                      </a:r>
                      <a:r>
                        <a:rPr lang="fr-FR" sz="1600" dirty="0">
                          <a:latin typeface="Book Antiqua"/>
                          <a:ea typeface="Calibri"/>
                          <a:cs typeface="Arial"/>
                        </a:rPr>
                        <a:t>)</a:t>
                      </a:r>
                      <a:endParaRPr lang="fr-FR"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1600">
                          <a:latin typeface="Book Antiqua"/>
                          <a:ea typeface="Calibri"/>
                          <a:cs typeface="Arial"/>
                        </a:rPr>
                        <a:t>16</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1600">
                          <a:latin typeface="Book Antiqua"/>
                          <a:ea typeface="Calibri"/>
                          <a:cs typeface="Arial"/>
                        </a:rPr>
                        <a:t>15,1</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1600">
                          <a:latin typeface="Book Antiqua"/>
                          <a:ea typeface="Calibri"/>
                          <a:cs typeface="Arial"/>
                        </a:rPr>
                        <a:t>15,9</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1600" dirty="0">
                          <a:latin typeface="Book Antiqua"/>
                          <a:ea typeface="Calibri"/>
                          <a:cs typeface="Arial"/>
                        </a:rPr>
                        <a:t>4,3</a:t>
                      </a:r>
                      <a:endParaRPr lang="fr-FR"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1600">
                          <a:latin typeface="Book Antiqua"/>
                          <a:ea typeface="Calibri"/>
                          <a:cs typeface="Arial"/>
                        </a:rPr>
                        <a:t>2,8</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1000"/>
                        </a:spcAft>
                      </a:pPr>
                      <a:r>
                        <a:rPr lang="fr-FR" sz="1600">
                          <a:latin typeface="Book Antiqua"/>
                          <a:ea typeface="Calibri"/>
                          <a:cs typeface="Arial"/>
                        </a:rPr>
                        <a:t>1,7</a:t>
                      </a:r>
                      <a:endParaRPr lang="fr-FR" sz="160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pPr>
                      <a:endParaRPr lang="fr-FR" sz="1600" dirty="0">
                        <a:latin typeface="Calibri"/>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II. LES OUTILS DE MESURE DES RISQUES LIES AUX CHANGEMENTS CLIMATIQUES</a:t>
            </a:r>
            <a:endParaRPr lang="fr-FR" sz="3600" b="1" dirty="0"/>
          </a:p>
        </p:txBody>
      </p:sp>
      <p:sp>
        <p:nvSpPr>
          <p:cNvPr id="3" name="Espace réservé du contenu 2"/>
          <p:cNvSpPr>
            <a:spLocks noGrp="1"/>
          </p:cNvSpPr>
          <p:nvPr>
            <p:ph idx="1"/>
          </p:nvPr>
        </p:nvSpPr>
        <p:spPr/>
        <p:txBody>
          <a:bodyPr>
            <a:normAutofit/>
          </a:bodyPr>
          <a:lstStyle/>
          <a:p>
            <a:r>
              <a:rPr lang="fr-FR" dirty="0" smtClean="0"/>
              <a:t>Il est à noter que depuis sa mise en place dans les années 60, le système statistique collectait déjà des informations permettant d’apprécier les changement climatiques :</a:t>
            </a:r>
          </a:p>
          <a:p>
            <a:r>
              <a:rPr lang="fr-FR" dirty="0" smtClean="0"/>
              <a:t>Il s’agit des températures, des hauteurs de pluies et le nombre de jours de pluies.</a:t>
            </a:r>
          </a:p>
          <a:p>
            <a:r>
              <a:rPr lang="fr-FR" dirty="0" smtClean="0"/>
              <a:t>Ces informations ont permis de faire des prévisions sur les conséquences des changements climatiques.</a:t>
            </a: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iii. LES OUTILS MIS AU POINT AU NIVEAU COMMUNAUTAIRE</a:t>
            </a:r>
            <a:endParaRPr lang="fr-FR" b="1" dirty="0"/>
          </a:p>
        </p:txBody>
      </p:sp>
      <p:sp>
        <p:nvSpPr>
          <p:cNvPr id="5" name="Espace réservé du contenu 4"/>
          <p:cNvSpPr>
            <a:spLocks noGrp="1"/>
          </p:cNvSpPr>
          <p:nvPr>
            <p:ph idx="1"/>
          </p:nvPr>
        </p:nvSpPr>
        <p:spPr/>
        <p:txBody>
          <a:bodyPr>
            <a:normAutofit lnSpcReduction="10000"/>
          </a:bodyPr>
          <a:lstStyle/>
          <a:p>
            <a:r>
              <a:rPr lang="fr-FR" dirty="0" smtClean="0"/>
              <a:t>La CEDEAO, en collaboration avec UNSTAT a défini un certain nombre d’indicateurs relatifs  aux  risques liés changements climatiques :</a:t>
            </a:r>
          </a:p>
          <a:p>
            <a:r>
              <a:rPr lang="fr-FR" dirty="0" smtClean="0"/>
              <a:t>pourcentage de la population vivant dans les zones exposées aux aléas  </a:t>
            </a:r>
          </a:p>
          <a:p>
            <a:r>
              <a:rPr lang="fr-FR" dirty="0" smtClean="0"/>
              <a:t>fréquence des événements extrêmes</a:t>
            </a:r>
          </a:p>
          <a:p>
            <a:r>
              <a:rPr lang="fr-FR" dirty="0" smtClean="0"/>
              <a:t>perte humaine et économique due aux catastrophes  </a:t>
            </a:r>
          </a:p>
          <a:p>
            <a:r>
              <a:rPr lang="fr-FR" dirty="0" smtClean="0"/>
              <a:t> proportion de la population ayant accès aux systèmes d’alerte précoce </a:t>
            </a:r>
          </a:p>
          <a:p>
            <a:r>
              <a:rPr lang="fr-FR" dirty="0" smtClean="0"/>
              <a:t>Et d’autres indicateurs relatifs à la biodiversité</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600" b="1" dirty="0" smtClean="0"/>
              <a:t>IV. TENDANCES ET RISQUES DES CHANGEMENTS CLIMATIQUES AU NIGER</a:t>
            </a:r>
            <a:endParaRPr lang="fr-FR" sz="3600" b="1" dirty="0"/>
          </a:p>
        </p:txBody>
      </p:sp>
      <p:sp>
        <p:nvSpPr>
          <p:cNvPr id="3" name="Espace réservé du contenu 2"/>
          <p:cNvSpPr>
            <a:spLocks noGrp="1"/>
          </p:cNvSpPr>
          <p:nvPr>
            <p:ph idx="1"/>
          </p:nvPr>
        </p:nvSpPr>
        <p:spPr/>
        <p:txBody>
          <a:bodyPr>
            <a:normAutofit fontScale="92500" lnSpcReduction="10000"/>
          </a:bodyPr>
          <a:lstStyle/>
          <a:p>
            <a:pPr lvl="0"/>
            <a:r>
              <a:rPr lang="fr-FR" dirty="0" smtClean="0"/>
              <a:t>Une réduction importante des précipitations caractérisées par des épisodes de forts déficits au cours des années 70 et 80 ;</a:t>
            </a:r>
          </a:p>
          <a:p>
            <a:r>
              <a:rPr lang="fr-FR" dirty="0" smtClean="0"/>
              <a:t>Une forte variabilité entre les années et les régions de l’ordre de 30 à 40 % environ par rapport à la normale (1961-1990)</a:t>
            </a:r>
          </a:p>
          <a:p>
            <a:pPr lvl="0"/>
            <a:r>
              <a:rPr lang="fr-FR" dirty="0" smtClean="0"/>
              <a:t>Ceci s’est traduit par un glissement des isohyètes de l’ordre de 150 à 200 km du Nord vers le Sud. </a:t>
            </a:r>
          </a:p>
          <a:p>
            <a:pPr lvl="0"/>
            <a:r>
              <a:rPr lang="fr-FR" dirty="0" smtClean="0"/>
              <a:t>une réduction de la longueur des saisons des pluies ; une tendance à la hausse des températures moyennes maximales et minimales et une tendance à la hausse des températures minimales ; </a:t>
            </a:r>
          </a:p>
          <a:p>
            <a:endParaRPr lang="fr-F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0"/>
            <a:ext cx="8229600" cy="1785926"/>
          </a:xfrm>
        </p:spPr>
        <p:txBody>
          <a:bodyPr>
            <a:normAutofit fontScale="90000"/>
          </a:bodyPr>
          <a:lstStyle/>
          <a:p>
            <a:pPr algn="ctr"/>
            <a:r>
              <a:rPr lang="fr-FR" sz="2700" dirty="0" smtClean="0"/>
              <a:t/>
            </a:r>
            <a:br>
              <a:rPr lang="fr-FR" sz="2700" dirty="0" smtClean="0"/>
            </a:br>
            <a:r>
              <a:rPr lang="fr-FR" sz="2700" dirty="0" smtClean="0"/>
              <a:t/>
            </a:r>
            <a:br>
              <a:rPr lang="fr-FR" sz="2700" dirty="0" smtClean="0"/>
            </a:br>
            <a:r>
              <a:rPr lang="fr-FR" sz="2700" dirty="0" smtClean="0"/>
              <a:t/>
            </a:r>
            <a:br>
              <a:rPr lang="fr-FR" sz="2700" dirty="0" smtClean="0"/>
            </a:br>
            <a:r>
              <a:rPr lang="fr-FR" sz="2700" dirty="0" smtClean="0"/>
              <a:t/>
            </a:r>
            <a:br>
              <a:rPr lang="fr-FR" sz="2700" dirty="0" smtClean="0"/>
            </a:br>
            <a:r>
              <a:rPr lang="fr-FR" sz="2700" dirty="0" smtClean="0"/>
              <a:t/>
            </a:r>
            <a:br>
              <a:rPr lang="fr-FR" sz="2700" dirty="0" smtClean="0"/>
            </a:br>
            <a:r>
              <a:rPr lang="fr-FR" sz="2200" b="1" dirty="0" smtClean="0"/>
              <a:t>TENDANCES ET RISQUE DES CHANGEMENTS CLIMATIQUES Évolution des écarts de la pluviométrie </a:t>
            </a:r>
            <a:br>
              <a:rPr lang="fr-FR" sz="2200" b="1" dirty="0" smtClean="0"/>
            </a:br>
            <a:r>
              <a:rPr lang="fr-FR" sz="2200" b="1" dirty="0" smtClean="0"/>
              <a:t>annuelle par rapport à la moyenne  sur la période 1961- 2009 au Niger</a:t>
            </a:r>
            <a:r>
              <a:rPr lang="fr-FR" dirty="0" smtClean="0"/>
              <a:t/>
            </a:r>
            <a:br>
              <a:rPr lang="fr-FR" dirty="0" smtClean="0"/>
            </a:br>
            <a:endParaRPr lang="fr-FR" dirty="0"/>
          </a:p>
        </p:txBody>
      </p:sp>
      <p:pic>
        <p:nvPicPr>
          <p:cNvPr id="4" name="Espace réservé du contenu 3"/>
          <p:cNvPicPr>
            <a:picLocks noGrp="1"/>
          </p:cNvPicPr>
          <p:nvPr>
            <p:ph idx="1"/>
          </p:nvPr>
        </p:nvPicPr>
        <p:blipFill>
          <a:blip r:embed="rId2" cstate="print"/>
          <a:srcRect/>
          <a:stretch>
            <a:fillRect/>
          </a:stretch>
        </p:blipFill>
        <p:spPr bwMode="auto">
          <a:xfrm>
            <a:off x="428596" y="1785926"/>
            <a:ext cx="8215370" cy="4786346"/>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sz="3200" b="1" dirty="0" smtClean="0"/>
              <a:t>IV. TENDANCES ET RISQUE DES CHANGEMENTS CLIMATIQUES Évolution des écarts des températures</a:t>
            </a:r>
            <a:endParaRPr lang="fr-FR" sz="3200" b="1" dirty="0"/>
          </a:p>
        </p:txBody>
      </p:sp>
      <p:sp>
        <p:nvSpPr>
          <p:cNvPr id="3" name="Espace réservé du contenu 2"/>
          <p:cNvSpPr>
            <a:spLocks noGrp="1"/>
          </p:cNvSpPr>
          <p:nvPr>
            <p:ph idx="1"/>
          </p:nvPr>
        </p:nvSpPr>
        <p:spPr/>
        <p:txBody>
          <a:bodyPr/>
          <a:lstStyle/>
          <a:p>
            <a:r>
              <a:rPr lang="fr-FR" dirty="0" smtClean="0"/>
              <a:t>Les températures restent élevées, accusant de fortes hausses au niveau des maxima et des minima.</a:t>
            </a:r>
          </a:p>
          <a:p>
            <a:pPr>
              <a:buNone/>
            </a:pPr>
            <a:endParaRPr lang="fr-F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dirty="0" smtClean="0"/>
              <a:t>IV. TENDANCES ET RISQUE DES CHANGEMENTS CLIMATIQUES Évolution des écarts des températures maxima </a:t>
            </a:r>
            <a:r>
              <a:rPr lang="fr-FR" sz="2400" dirty="0" smtClean="0"/>
              <a:t/>
            </a:r>
            <a:br>
              <a:rPr lang="fr-FR" sz="2400" dirty="0" smtClean="0"/>
            </a:br>
            <a:endParaRPr lang="fr-FR" sz="2400" dirty="0"/>
          </a:p>
        </p:txBody>
      </p:sp>
      <p:pic>
        <p:nvPicPr>
          <p:cNvPr id="4" name="Espace réservé du contenu 3"/>
          <p:cNvPicPr>
            <a:picLocks noGrp="1"/>
          </p:cNvPicPr>
          <p:nvPr>
            <p:ph idx="1"/>
          </p:nvPr>
        </p:nvPicPr>
        <p:blipFill>
          <a:blip r:embed="rId2" cstate="print"/>
          <a:srcRect/>
          <a:stretch>
            <a:fillRect/>
          </a:stretch>
        </p:blipFill>
        <p:spPr bwMode="auto">
          <a:xfrm>
            <a:off x="571472" y="1571612"/>
            <a:ext cx="7715304" cy="455455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704088"/>
            <a:ext cx="8329642" cy="1143000"/>
          </a:xfrm>
        </p:spPr>
        <p:txBody>
          <a:bodyPr>
            <a:normAutofit/>
          </a:bodyPr>
          <a:lstStyle/>
          <a:p>
            <a:r>
              <a:rPr lang="fr-FR" sz="2400" b="1" dirty="0" smtClean="0"/>
              <a:t>IV. TENDANCES ET RISQUES DES CHANGEMENTS CLIMATIQUES  : Évolution des écarts des températures minima</a:t>
            </a:r>
            <a:endParaRPr lang="fr-FR" sz="2400" b="1" dirty="0"/>
          </a:p>
        </p:txBody>
      </p:sp>
      <p:pic>
        <p:nvPicPr>
          <p:cNvPr id="4" name="Espace réservé du contenu 3"/>
          <p:cNvPicPr>
            <a:picLocks noGrp="1"/>
          </p:cNvPicPr>
          <p:nvPr>
            <p:ph idx="1"/>
          </p:nvPr>
        </p:nvPicPr>
        <p:blipFill>
          <a:blip r:embed="rId2" cstate="print"/>
          <a:stretch>
            <a:fillRect/>
          </a:stretch>
        </p:blipFill>
        <p:spPr bwMode="auto">
          <a:xfrm>
            <a:off x="500034" y="1935163"/>
            <a:ext cx="8001056" cy="4389437"/>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V. Les projections climatiques à l’horizon 2020 – 2049</a:t>
            </a:r>
            <a:endParaRPr lang="fr-FR" dirty="0"/>
          </a:p>
        </p:txBody>
      </p:sp>
      <p:sp>
        <p:nvSpPr>
          <p:cNvPr id="3" name="Espace réservé du contenu 2"/>
          <p:cNvSpPr>
            <a:spLocks noGrp="1"/>
          </p:cNvSpPr>
          <p:nvPr>
            <p:ph idx="1"/>
          </p:nvPr>
        </p:nvSpPr>
        <p:spPr/>
        <p:txBody>
          <a:bodyPr>
            <a:normAutofit fontScale="85000" lnSpcReduction="10000"/>
          </a:bodyPr>
          <a:lstStyle/>
          <a:p>
            <a:pPr lvl="0"/>
            <a:r>
              <a:rPr lang="fr-FR" dirty="0" smtClean="0"/>
              <a:t>Les projections  pour les pluies indiquent :</a:t>
            </a:r>
          </a:p>
          <a:p>
            <a:pPr lvl="0"/>
            <a:r>
              <a:rPr lang="fr-FR" dirty="0" smtClean="0"/>
              <a:t>Une forte variabilité des précipitations, avec une diminution de 5% à 40% à l’ouest et une augmentation de 5 % à 35% sur l’autre moitié ; </a:t>
            </a:r>
          </a:p>
          <a:p>
            <a:pPr lvl="0"/>
            <a:r>
              <a:rPr lang="fr-FR" dirty="0" smtClean="0"/>
              <a:t>une augmentation de la fréquence de fortes précipitations et des sécheresses ; </a:t>
            </a:r>
          </a:p>
          <a:p>
            <a:pPr lvl="0"/>
            <a:r>
              <a:rPr lang="fr-FR" dirty="0" smtClean="0"/>
              <a:t>une légère hausse du cumul des précipitations avec cependant une forte variabilité intra-saisonnière et spatio-temporelle ; </a:t>
            </a:r>
          </a:p>
          <a:p>
            <a:pPr lvl="0"/>
            <a:r>
              <a:rPr lang="fr-FR" dirty="0" smtClean="0"/>
              <a:t>une diminution de la longueur des saisons pluvieuses ; </a:t>
            </a:r>
          </a:p>
          <a:p>
            <a:pPr lvl="0"/>
            <a:r>
              <a:rPr lang="fr-FR" dirty="0" smtClean="0"/>
              <a:t>un démarrage plus tardif de la saison des pluies ;</a:t>
            </a:r>
          </a:p>
          <a:p>
            <a:pPr lvl="0"/>
            <a:r>
              <a:rPr lang="fr-FR" dirty="0" smtClean="0"/>
              <a:t>Une diminution constante du nombre de jours de pluies  ;</a:t>
            </a:r>
          </a:p>
          <a:p>
            <a:pPr lvl="0"/>
            <a:r>
              <a:rPr lang="fr-FR" dirty="0" smtClean="0"/>
              <a:t>Une hausse des événements pluvieux extrêmes. </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INTRODUCTION</a:t>
            </a:r>
            <a:endParaRPr lang="fr-FR" dirty="0"/>
          </a:p>
        </p:txBody>
      </p:sp>
      <p:sp>
        <p:nvSpPr>
          <p:cNvPr id="3" name="Espace réservé du contenu 2"/>
          <p:cNvSpPr>
            <a:spLocks noGrp="1"/>
          </p:cNvSpPr>
          <p:nvPr>
            <p:ph idx="1"/>
          </p:nvPr>
        </p:nvSpPr>
        <p:spPr/>
        <p:txBody>
          <a:bodyPr/>
          <a:lstStyle/>
          <a:p>
            <a:r>
              <a:rPr lang="fr-FR" dirty="0" smtClean="0"/>
              <a:t>Il est désormais reconnu que les activités humaines modifient la composition atmosphérique et, ce faisant le climat à une échelle globale.</a:t>
            </a:r>
          </a:p>
          <a:p>
            <a:r>
              <a:rPr lang="fr-FR" dirty="0" smtClean="0"/>
              <a:t>L’humanité est devenue en quelque sorte une « force de la nature», actrice à part entière des processus et équilibres globaux</a:t>
            </a: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1" dirty="0" smtClean="0"/>
              <a:t>VI. LES CONSEQUENCES DES CHANGEMENTS CLIMATIQUES AU NIGER</a:t>
            </a:r>
            <a:endParaRPr lang="fr-FR" dirty="0"/>
          </a:p>
        </p:txBody>
      </p:sp>
      <p:sp>
        <p:nvSpPr>
          <p:cNvPr id="3" name="Espace réservé du contenu 2"/>
          <p:cNvSpPr>
            <a:spLocks noGrp="1"/>
          </p:cNvSpPr>
          <p:nvPr>
            <p:ph idx="1"/>
          </p:nvPr>
        </p:nvSpPr>
        <p:spPr/>
        <p:txBody>
          <a:bodyPr/>
          <a:lstStyle/>
          <a:p>
            <a:r>
              <a:rPr lang="fr-FR" b="1" i="1" dirty="0" smtClean="0"/>
              <a:t>Les impacts sensibles des changements climatiques sur les ressources et secteurs de développement au Niger se résument comme suit </a:t>
            </a:r>
            <a:r>
              <a:rPr lang="fr-FR" dirty="0" smtClean="0"/>
              <a:t>:</a:t>
            </a:r>
          </a:p>
          <a:p>
            <a:endParaRPr lang="fr-F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6.1. </a:t>
            </a:r>
            <a:r>
              <a:rPr lang="fr-FR" b="1" i="1" dirty="0" smtClean="0"/>
              <a:t>Sur les ressources en eau </a:t>
            </a:r>
            <a:endParaRPr lang="fr-FR" dirty="0"/>
          </a:p>
        </p:txBody>
      </p:sp>
      <p:sp>
        <p:nvSpPr>
          <p:cNvPr id="3" name="Espace réservé du contenu 2"/>
          <p:cNvSpPr>
            <a:spLocks noGrp="1"/>
          </p:cNvSpPr>
          <p:nvPr>
            <p:ph idx="1"/>
          </p:nvPr>
        </p:nvSpPr>
        <p:spPr/>
        <p:txBody>
          <a:bodyPr>
            <a:normAutofit/>
          </a:bodyPr>
          <a:lstStyle/>
          <a:p>
            <a:pPr lvl="0"/>
            <a:r>
              <a:rPr lang="fr-FR" dirty="0" smtClean="0"/>
              <a:t>Une diminution sensible des débits des cours d’eau ; </a:t>
            </a:r>
          </a:p>
          <a:p>
            <a:pPr lvl="0"/>
            <a:r>
              <a:rPr lang="fr-FR" dirty="0" smtClean="0"/>
              <a:t>La disparition de certaines mares ; </a:t>
            </a:r>
          </a:p>
          <a:p>
            <a:pPr lvl="0"/>
            <a:r>
              <a:rPr lang="fr-FR" dirty="0" smtClean="0"/>
              <a:t>Une réduction drastique de la superficie du Lac Tchad.</a:t>
            </a:r>
          </a:p>
          <a:p>
            <a:pPr lvl="0"/>
            <a:r>
              <a:rPr lang="fr-FR" dirty="0" smtClean="0"/>
              <a:t>Une réduction de la durée de la saison agricole  ;</a:t>
            </a:r>
          </a:p>
          <a:p>
            <a:pPr lvl="0"/>
            <a:r>
              <a:rPr lang="fr-FR" dirty="0" smtClean="0"/>
              <a:t>Une diminution de 5% à 40% à l’ouest ;</a:t>
            </a:r>
          </a:p>
          <a:p>
            <a:r>
              <a:rPr lang="fr-FR" dirty="0" smtClean="0"/>
              <a:t>Une augmentation de 5 % à 35% sur l’autre moitié</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6.2. </a:t>
            </a:r>
            <a:r>
              <a:rPr lang="fr-FR" b="1" i="1" dirty="0" smtClean="0"/>
              <a:t>Au plan agricole on peut citer</a:t>
            </a:r>
            <a:r>
              <a:rPr lang="fr-FR" dirty="0" smtClean="0"/>
              <a:t> </a:t>
            </a:r>
            <a:endParaRPr lang="fr-FR" dirty="0"/>
          </a:p>
        </p:txBody>
      </p:sp>
      <p:sp>
        <p:nvSpPr>
          <p:cNvPr id="3" name="Espace réservé du contenu 2"/>
          <p:cNvSpPr>
            <a:spLocks noGrp="1"/>
          </p:cNvSpPr>
          <p:nvPr>
            <p:ph idx="1"/>
          </p:nvPr>
        </p:nvSpPr>
        <p:spPr/>
        <p:txBody>
          <a:bodyPr>
            <a:normAutofit fontScale="77500" lnSpcReduction="20000"/>
          </a:bodyPr>
          <a:lstStyle/>
          <a:p>
            <a:pPr lvl="0"/>
            <a:r>
              <a:rPr lang="fr-FR" dirty="0" smtClean="0"/>
              <a:t>une réduction du cycle de croissance du mil de 2 à 3 jours à l’horizon 2020 et de 4 à 5 jours à l’horizon 2050 ; </a:t>
            </a:r>
          </a:p>
          <a:p>
            <a:pPr lvl="0"/>
            <a:r>
              <a:rPr lang="fr-FR" dirty="0" smtClean="0"/>
              <a:t>une baisse des rendements des principales cultures céréalières (mil, sorgho et niébé) allant de 4,6 % à 25 % (variable selon les céréales et les modèles) ; </a:t>
            </a:r>
          </a:p>
          <a:p>
            <a:pPr lvl="0"/>
            <a:r>
              <a:rPr lang="fr-FR" dirty="0" smtClean="0"/>
              <a:t>une dégradation physique et chimique des sols entraînant une diminution de la productivité agricole et des ressources végétales de pâture pour les animaux ; </a:t>
            </a:r>
          </a:p>
          <a:p>
            <a:pPr lvl="0"/>
            <a:r>
              <a:rPr lang="fr-FR" dirty="0" smtClean="0"/>
              <a:t>L’arrêt de la culture de certaines céréales telles que le blé ; le souchet Globalement, diminution de 10 à 25 % du rendement moyen des cultures de mil et de sorgho d’ici 2080 ;</a:t>
            </a:r>
          </a:p>
          <a:p>
            <a:pPr lvl="0"/>
            <a:r>
              <a:rPr lang="fr-FR" dirty="0" smtClean="0"/>
              <a:t>Augmentation possible du rendement moyen de la culture du riz qu’il soit produit en pluvial ou en irrigué ; </a:t>
            </a:r>
          </a:p>
          <a:p>
            <a:r>
              <a:rPr lang="fr-FR" dirty="0" smtClean="0"/>
              <a:t>une baisse de la production de biomasse sèche (céréales sèches ou fourrage pour l’élevage)</a:t>
            </a:r>
            <a:endParaRPr lang="fr-F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6.3. </a:t>
            </a:r>
            <a:r>
              <a:rPr lang="fr-FR" b="1" i="1" dirty="0" smtClean="0"/>
              <a:t>Aux plans social et sanitaire </a:t>
            </a:r>
            <a:endParaRPr lang="fr-FR" dirty="0"/>
          </a:p>
        </p:txBody>
      </p:sp>
      <p:sp>
        <p:nvSpPr>
          <p:cNvPr id="3" name="Espace réservé du contenu 2"/>
          <p:cNvSpPr>
            <a:spLocks noGrp="1"/>
          </p:cNvSpPr>
          <p:nvPr>
            <p:ph idx="1"/>
          </p:nvPr>
        </p:nvSpPr>
        <p:spPr/>
        <p:txBody>
          <a:bodyPr/>
          <a:lstStyle/>
          <a:p>
            <a:pPr lvl="0"/>
            <a:r>
              <a:rPr lang="fr-FR" dirty="0" smtClean="0"/>
              <a:t>Une exacerbation de l’exode rural ; </a:t>
            </a:r>
          </a:p>
          <a:p>
            <a:pPr lvl="0"/>
            <a:r>
              <a:rPr lang="fr-FR" dirty="0" smtClean="0"/>
              <a:t>Une aggravation et/ou recrudescence de pathologies vectorielles (malaria, méningite à méningocoque, rougeole).</a:t>
            </a:r>
          </a:p>
          <a:p>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VI. CONSEQUENCES DES CHANGEMENTS CLIMATIQUES</a:t>
            </a:r>
            <a:endParaRPr lang="fr-FR" dirty="0"/>
          </a:p>
        </p:txBody>
      </p:sp>
      <p:sp>
        <p:nvSpPr>
          <p:cNvPr id="3" name="Espace réservé du contenu 2"/>
          <p:cNvSpPr>
            <a:spLocks noGrp="1"/>
          </p:cNvSpPr>
          <p:nvPr>
            <p:ph idx="1"/>
          </p:nvPr>
        </p:nvSpPr>
        <p:spPr/>
        <p:txBody>
          <a:bodyPr/>
          <a:lstStyle/>
          <a:p>
            <a:r>
              <a:rPr lang="fr-FR" dirty="0" smtClean="0"/>
              <a:t>Les changements climatiques constituent des menaces sérieuses pour les systèmes socio économiques (cultures, infrastructures) et humains. De ce fait restent pour le Niger un des  plus important défis émergent.</a:t>
            </a:r>
          </a:p>
          <a:p>
            <a:endParaRPr lang="fr-F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VII. LES POLITIQUES MISES EN OEUVRE</a:t>
            </a:r>
            <a:endParaRPr lang="fr-FR" b="1" dirty="0"/>
          </a:p>
        </p:txBody>
      </p:sp>
      <p:sp>
        <p:nvSpPr>
          <p:cNvPr id="3" name="Espace réservé du contenu 2"/>
          <p:cNvSpPr>
            <a:spLocks noGrp="1"/>
          </p:cNvSpPr>
          <p:nvPr>
            <p:ph idx="1"/>
          </p:nvPr>
        </p:nvSpPr>
        <p:spPr/>
        <p:txBody>
          <a:bodyPr/>
          <a:lstStyle/>
          <a:p>
            <a:r>
              <a:rPr lang="fr-FR" dirty="0" smtClean="0"/>
              <a:t>Conscient de la vulnérabilité des pays en voie de développement aux effets des changements climatiques, le Niger, pays partie à la Convention Cadre des Nations -Unies sur les Changements Climatiques (CCNUCC), a choisi d’adapter ses politiques et stratégies de développement, afin de rendre plus résilientes les populations vulnérables.</a:t>
            </a:r>
            <a:endParaRPr lang="fr-F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VII. LES POLITIQUES MISES EN OEUVRE</a:t>
            </a:r>
            <a:endParaRPr lang="fr-FR" dirty="0"/>
          </a:p>
        </p:txBody>
      </p:sp>
      <p:sp>
        <p:nvSpPr>
          <p:cNvPr id="3" name="Espace réservé du contenu 2"/>
          <p:cNvSpPr>
            <a:spLocks noGrp="1"/>
          </p:cNvSpPr>
          <p:nvPr>
            <p:ph idx="1"/>
          </p:nvPr>
        </p:nvSpPr>
        <p:spPr/>
        <p:txBody>
          <a:bodyPr>
            <a:normAutofit/>
          </a:bodyPr>
          <a:lstStyle/>
          <a:p>
            <a:r>
              <a:rPr lang="fr-FR" dirty="0" smtClean="0"/>
              <a:t>Des actions multiformes sont menées par le Niger et ses partenaires, en réponses aux défis multiples</a:t>
            </a:r>
          </a:p>
          <a:p>
            <a:r>
              <a:rPr lang="fr-FR" dirty="0" smtClean="0"/>
              <a:t>sus- évoqués. Outre les reformes politiques et institutionnelles courageusement engagées, les opérations de terrain se multiplient. Cependant, les résultats qualitativement satisfaisants obtenus demeurent largement en deçà des attentes, du fait de l'emprise spatiale relativement vaste des changements climatiques.</a:t>
            </a:r>
          </a:p>
          <a:p>
            <a:endParaRPr lang="fr-F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7.1. Au plan politique et institutionnel</a:t>
            </a:r>
            <a:endParaRPr lang="fr-FR" dirty="0"/>
          </a:p>
        </p:txBody>
      </p:sp>
      <p:sp>
        <p:nvSpPr>
          <p:cNvPr id="3" name="Espace réservé du contenu 2"/>
          <p:cNvSpPr>
            <a:spLocks noGrp="1"/>
          </p:cNvSpPr>
          <p:nvPr>
            <p:ph idx="1"/>
          </p:nvPr>
        </p:nvSpPr>
        <p:spPr/>
        <p:txBody>
          <a:bodyPr>
            <a:normAutofit/>
          </a:bodyPr>
          <a:lstStyle/>
          <a:p>
            <a:r>
              <a:rPr lang="fr-FR" dirty="0" smtClean="0"/>
              <a:t>Le Niger a créé en janvier 1996 le Conseil National de l’Environnement pour un Développement Durable (CNEDD) conformément aux engagements de Rio. Placé sous la tutelle du Cabinet du Premier Ministre, ce conseil a élaboré le Plan National de l’Environnement pour un Développement Durable (PNEDD) composé de six (06) programmes prioritaires dont celui des changements climatiques.</a:t>
            </a:r>
          </a:p>
          <a:p>
            <a:endParaRPr lang="fr-F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7.1. Au plan politique et institutionnel</a:t>
            </a:r>
            <a:endParaRPr lang="fr-FR" dirty="0"/>
          </a:p>
        </p:txBody>
      </p:sp>
      <p:sp>
        <p:nvSpPr>
          <p:cNvPr id="3" name="Espace réservé du contenu 2"/>
          <p:cNvSpPr>
            <a:spLocks noGrp="1"/>
          </p:cNvSpPr>
          <p:nvPr>
            <p:ph idx="1"/>
          </p:nvPr>
        </p:nvSpPr>
        <p:spPr/>
        <p:txBody>
          <a:bodyPr>
            <a:normAutofit/>
          </a:bodyPr>
          <a:lstStyle/>
          <a:p>
            <a:r>
              <a:rPr lang="fr-FR" dirty="0" smtClean="0"/>
              <a:t>Au plan politique, la priorité accordée à l'amélioration de l'environnement écologique est clairement traduite dans la Stratégie Développement et de Lutte Contre la Pauvreté (SDRP) et de façon beaucoup plus spécifique dans le cadre de la Stratégie de Développement Rural (SDR), qui fait de la préservation et la gestion durable des ressources naturelles, l'un des ses axes programmatiques fondamentaux.</a:t>
            </a:r>
            <a:endParaRPr lang="fr-F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7.1. Au plan politique et institutionnel</a:t>
            </a:r>
            <a:endParaRPr lang="fr-FR" dirty="0"/>
          </a:p>
        </p:txBody>
      </p:sp>
      <p:sp>
        <p:nvSpPr>
          <p:cNvPr id="3" name="Espace réservé du contenu 2"/>
          <p:cNvSpPr>
            <a:spLocks noGrp="1"/>
          </p:cNvSpPr>
          <p:nvPr>
            <p:ph idx="1"/>
          </p:nvPr>
        </p:nvSpPr>
        <p:spPr/>
        <p:txBody>
          <a:bodyPr>
            <a:normAutofit/>
          </a:bodyPr>
          <a:lstStyle/>
          <a:p>
            <a:r>
              <a:rPr lang="fr-FR" dirty="0" smtClean="0"/>
              <a:t>Au plan institutionnel, de nombreuses réformes ont été réalisées et d'autres sont en cours, afin de renforcer la mobilisation des populations et accroître l'efficacité des actions des services publics et des organisations de la société civile en matière d'environnement. Parmi ces efforts, l'adaptation des  législations foncières et le soutien à l'émergence des initiatives locales et privées mérite d'être particulièrement soulignés</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INTODUCTION</a:t>
            </a:r>
            <a:endParaRPr lang="fr-FR" dirty="0"/>
          </a:p>
        </p:txBody>
      </p:sp>
      <p:sp>
        <p:nvSpPr>
          <p:cNvPr id="3" name="Espace réservé du contenu 2"/>
          <p:cNvSpPr>
            <a:spLocks noGrp="1"/>
          </p:cNvSpPr>
          <p:nvPr>
            <p:ph idx="1"/>
          </p:nvPr>
        </p:nvSpPr>
        <p:spPr/>
        <p:txBody>
          <a:bodyPr/>
          <a:lstStyle/>
          <a:p>
            <a:r>
              <a:rPr lang="fr-FR" dirty="0" smtClean="0"/>
              <a:t>Ainsi, nous pouvons affirmer avec certitude que notre climat change.</a:t>
            </a:r>
          </a:p>
          <a:p>
            <a:r>
              <a:rPr lang="fr-FR" dirty="0" smtClean="0"/>
              <a:t>Ce qui est moins certain en revanche c’est le cadre temporel, les localités les plus affectées ainsi que l’ampleur des changements climatiques. En effet, très peu des données concernant les changements  climatiques sont disponibles en Afrique, en particulier au Niger.</a:t>
            </a:r>
          </a:p>
          <a:p>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Au plan opérationnel</a:t>
            </a:r>
            <a:endParaRPr lang="fr-FR" dirty="0"/>
          </a:p>
        </p:txBody>
      </p:sp>
      <p:sp>
        <p:nvSpPr>
          <p:cNvPr id="3" name="Espace réservé du contenu 2"/>
          <p:cNvSpPr>
            <a:spLocks noGrp="1"/>
          </p:cNvSpPr>
          <p:nvPr>
            <p:ph idx="1"/>
          </p:nvPr>
        </p:nvSpPr>
        <p:spPr/>
        <p:txBody>
          <a:bodyPr>
            <a:normAutofit/>
          </a:bodyPr>
          <a:lstStyle/>
          <a:p>
            <a:r>
              <a:rPr lang="fr-FR" dirty="0" smtClean="0"/>
              <a:t>D'importants efforts ont été déployés au cours des trente dernières années, afin de minimiser les effets des fléaux environnementaux, et d'inverser la tendance à la dégradation des milieux et ressources naturels.</a:t>
            </a:r>
          </a:p>
          <a:p>
            <a:r>
              <a:rPr lang="fr-FR" dirty="0" smtClean="0"/>
              <a:t>Ces efforts ont été notablement accrus à partir de 1984, suite à l'organisation du débat national sur la lutte contre la désertification, et au cours des cinq dernières années.</a:t>
            </a:r>
          </a:p>
          <a:p>
            <a:endParaRPr lang="fr-F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VII. LES POLITIQUES MISES EN OEUVRE</a:t>
            </a:r>
            <a:endParaRPr lang="fr-FR" dirty="0"/>
          </a:p>
        </p:txBody>
      </p:sp>
      <p:sp>
        <p:nvSpPr>
          <p:cNvPr id="3" name="Espace réservé du contenu 2"/>
          <p:cNvSpPr>
            <a:spLocks noGrp="1"/>
          </p:cNvSpPr>
          <p:nvPr>
            <p:ph idx="1"/>
          </p:nvPr>
        </p:nvSpPr>
        <p:spPr/>
        <p:txBody>
          <a:bodyPr>
            <a:normAutofit fontScale="92500" lnSpcReduction="10000"/>
          </a:bodyPr>
          <a:lstStyle/>
          <a:p>
            <a:r>
              <a:rPr lang="fr-FR" dirty="0" smtClean="0"/>
              <a:t>Le Niger a, mise en </a:t>
            </a:r>
            <a:r>
              <a:rPr lang="fr-FR" dirty="0" err="1" smtClean="0"/>
              <a:t>oeuvre</a:t>
            </a:r>
            <a:r>
              <a:rPr lang="fr-FR" dirty="0" smtClean="0"/>
              <a:t> un certain nombre d’activités dont entre autres :</a:t>
            </a:r>
          </a:p>
          <a:p>
            <a:r>
              <a:rPr lang="fr-FR" dirty="0" smtClean="0"/>
              <a:t>· l’élaboration, la validation et l’adoption de la Stratégie Nationale et Plan d’Actions en matière de Changements et Variabilité Climatiques avec l’appui du PNUD/FEM ;</a:t>
            </a:r>
          </a:p>
          <a:p>
            <a:r>
              <a:rPr lang="fr-FR" dirty="0" smtClean="0"/>
              <a:t>· l’organisation de plusieurs ateliers d’information et de sensibilisation sur les changements climatiques ;</a:t>
            </a:r>
          </a:p>
          <a:p>
            <a:r>
              <a:rPr lang="fr-FR" dirty="0" smtClean="0"/>
              <a:t>· l’organisation de plusieurs ateliers de formation sur le Mécanisme pour un Développement Propre (MDP) à l’endroit des structures de l’Etat, de la société civile, des </a:t>
            </a:r>
            <a:r>
              <a:rPr lang="fr-FR" dirty="0" err="1" smtClean="0"/>
              <a:t>ONGs</a:t>
            </a:r>
            <a:r>
              <a:rPr lang="fr-FR" dirty="0" smtClean="0"/>
              <a:t> et du secteur privé. Ces formations ont aboutit à l’identification de neuf (9) idées de projets ;</a:t>
            </a:r>
          </a:p>
          <a:p>
            <a:endParaRPr lang="fr-F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VII. LES POLITIQUES MISES EN OEUVRE</a:t>
            </a:r>
            <a:endParaRPr lang="fr-FR" dirty="0"/>
          </a:p>
        </p:txBody>
      </p:sp>
      <p:sp>
        <p:nvSpPr>
          <p:cNvPr id="3" name="Espace réservé du contenu 2"/>
          <p:cNvSpPr>
            <a:spLocks noGrp="1"/>
          </p:cNvSpPr>
          <p:nvPr>
            <p:ph idx="1"/>
          </p:nvPr>
        </p:nvSpPr>
        <p:spPr/>
        <p:txBody>
          <a:bodyPr/>
          <a:lstStyle/>
          <a:p>
            <a:r>
              <a:rPr lang="fr-FR" dirty="0" smtClean="0"/>
              <a:t>· l’élaboration du Programme d’Actions National pour l’Adaptation aux Changements Climatiques (PANA) dont l’objectif est de contribuer à atténuer les effets néfastes des changements climatiques sur les populations les plus vulnérables, dans la perspective d’un développement durable et de lutte contre la pauvreté au Niger .</a:t>
            </a:r>
            <a:endParaRPr lang="fr-F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VII. LES POLITIQUES MISES EN OEUVRE</a:t>
            </a:r>
            <a:endParaRPr lang="fr-FR" dirty="0"/>
          </a:p>
        </p:txBody>
      </p:sp>
      <p:sp>
        <p:nvSpPr>
          <p:cNvPr id="3" name="Espace réservé du contenu 2"/>
          <p:cNvSpPr>
            <a:spLocks noGrp="1"/>
          </p:cNvSpPr>
          <p:nvPr>
            <p:ph idx="1"/>
          </p:nvPr>
        </p:nvSpPr>
        <p:spPr/>
        <p:txBody>
          <a:bodyPr/>
          <a:lstStyle/>
          <a:p>
            <a:r>
              <a:rPr lang="fr-FR" dirty="0" smtClean="0"/>
              <a:t>· la mise en </a:t>
            </a:r>
            <a:r>
              <a:rPr lang="fr-FR" dirty="0" err="1" smtClean="0"/>
              <a:t>oeuvre</a:t>
            </a:r>
            <a:r>
              <a:rPr lang="fr-FR" dirty="0" smtClean="0"/>
              <a:t> du projet PNUD/FEM/RAF02-G31 « Renforcement des capacités pour l’amélioration de la qualité des inventaires de gaz à effet de serre en Afrique de l’Ouest et du Centre » dont l’objectif est de renforcer les capacités des pays bénéficiaires, afin qu’ils puissent améliorer la qualité des données d’activité et des coefficients d’émission utilisés</a:t>
            </a:r>
          </a:p>
          <a:p>
            <a:endParaRPr lang="fr-F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Ainsi, les impacts des changements climatiques et leur complexité sont susceptibles  de constituer un risque considérable aux facteurs économiques déterminants, au bien-être de l’homme que nous cherchons à mesurer.</a:t>
            </a:r>
          </a:p>
          <a:p>
            <a:r>
              <a:rPr lang="fr-FR" dirty="0" smtClean="0"/>
              <a:t>Le problème principal réside dans les impacts négatifs probables des changements climatiques sur la santé humaine, la pauvreté, la sécurité alimentaire, les ressources en eau et énergétiques.</a:t>
            </a:r>
          </a:p>
          <a:p>
            <a:r>
              <a:rPr lang="fr-FR" dirty="0" smtClean="0"/>
              <a:t>Cependant au Niger peu d’évaluation s sont faites sur les impacts des changements climatiques.</a:t>
            </a:r>
            <a:endParaRPr lang="fr-F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dirty="0" smtClean="0"/>
          </a:p>
          <a:p>
            <a:endParaRPr lang="fr-FR" dirty="0" smtClean="0"/>
          </a:p>
          <a:p>
            <a:endParaRPr lang="fr-FR" dirty="0" smtClean="0"/>
          </a:p>
          <a:p>
            <a:pPr algn="ctr"/>
            <a:r>
              <a:rPr lang="fr-FR" b="1" dirty="0" smtClean="0"/>
              <a:t>MERCIE DE VOTRE AIMABLE ATTENTION</a:t>
            </a:r>
            <a:endParaRPr lang="fr-FR"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PRESENTATION DU PAYS</a:t>
            </a:r>
            <a:endParaRPr lang="fr-FR" dirty="0"/>
          </a:p>
        </p:txBody>
      </p:sp>
      <p:sp>
        <p:nvSpPr>
          <p:cNvPr id="3" name="Espace réservé du contenu 2"/>
          <p:cNvSpPr>
            <a:spLocks noGrp="1"/>
          </p:cNvSpPr>
          <p:nvPr>
            <p:ph idx="1"/>
          </p:nvPr>
        </p:nvSpPr>
        <p:spPr/>
        <p:txBody>
          <a:bodyPr>
            <a:normAutofit/>
          </a:bodyPr>
          <a:lstStyle/>
          <a:p>
            <a:r>
              <a:rPr lang="fr-FR" dirty="0" smtClean="0"/>
              <a:t>Pays sahélien continental, le Niger couvre une superficie de 1 267 000 Km</a:t>
            </a:r>
            <a:r>
              <a:rPr lang="fr-FR" baseline="30000" dirty="0" smtClean="0"/>
              <a:t>2</a:t>
            </a:r>
            <a:r>
              <a:rPr lang="fr-FR" dirty="0" smtClean="0"/>
              <a:t> dont les 3/4 sont désertiques. Le climat du Niger est du type tropical semi-aride et aride.</a:t>
            </a:r>
          </a:p>
          <a:p>
            <a:r>
              <a:rPr lang="fr-FR" b="1" dirty="0" smtClean="0"/>
              <a:t>Des climats sahélo-sahariens marqués par une indigence et une forte variabilité pluviométrique</a:t>
            </a:r>
            <a:r>
              <a:rPr lang="fr-FR" dirty="0" smtClean="0"/>
              <a:t> .</a:t>
            </a:r>
          </a:p>
          <a:p>
            <a:pPr>
              <a:buNone/>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 PRESENTATION DU PAYS</a:t>
            </a:r>
            <a:endParaRPr lang="fr-FR" dirty="0"/>
          </a:p>
        </p:txBody>
      </p:sp>
      <p:sp>
        <p:nvSpPr>
          <p:cNvPr id="3" name="Espace réservé du contenu 2"/>
          <p:cNvSpPr>
            <a:spLocks noGrp="1"/>
          </p:cNvSpPr>
          <p:nvPr>
            <p:ph idx="1"/>
          </p:nvPr>
        </p:nvSpPr>
        <p:spPr/>
        <p:txBody>
          <a:bodyPr/>
          <a:lstStyle/>
          <a:p>
            <a:r>
              <a:rPr lang="fr-FR" dirty="0" smtClean="0"/>
              <a:t>Les climats du Niger se classent dans la catégorie des climats tropicaux secs,  </a:t>
            </a:r>
          </a:p>
          <a:p>
            <a:r>
              <a:rPr lang="fr-FR" dirty="0" smtClean="0"/>
              <a:t>La pluviométrie varie entre 0 et 150 mm en zone saharienne, 150 à 300 mm en zone sahélo-saharienne, 300 à 600 mm en zone sahélienne et plus de 600 mm en zone sahélo-soudanienne</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1143000"/>
          </a:xfrm>
        </p:spPr>
        <p:txBody>
          <a:bodyPr/>
          <a:lstStyle/>
          <a:p>
            <a:r>
              <a:rPr lang="fr-FR" dirty="0" smtClean="0"/>
              <a:t>I. PRESENTATION DU PAYS</a:t>
            </a:r>
            <a:endParaRPr lang="fr-FR" dirty="0"/>
          </a:p>
        </p:txBody>
      </p:sp>
      <p:pic>
        <p:nvPicPr>
          <p:cNvPr id="1027" name="Picture 3"/>
          <p:cNvPicPr>
            <a:picLocks noGrp="1" noChangeAspect="1" noChangeArrowheads="1"/>
          </p:cNvPicPr>
          <p:nvPr>
            <p:ph idx="1"/>
          </p:nvPr>
        </p:nvPicPr>
        <p:blipFill>
          <a:blip r:embed="rId2" cstate="print"/>
          <a:srcRect/>
          <a:stretch>
            <a:fillRect/>
          </a:stretch>
        </p:blipFill>
        <p:spPr bwMode="auto">
          <a:xfrm>
            <a:off x="428596" y="1500174"/>
            <a:ext cx="8001056" cy="492427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II. LES OUTILS DE MESURE MIS AU POINT</a:t>
            </a:r>
            <a:endParaRPr lang="fr-FR" dirty="0"/>
          </a:p>
        </p:txBody>
      </p:sp>
      <p:sp>
        <p:nvSpPr>
          <p:cNvPr id="3" name="Espace réservé du contenu 2"/>
          <p:cNvSpPr>
            <a:spLocks noGrp="1"/>
          </p:cNvSpPr>
          <p:nvPr>
            <p:ph idx="1"/>
          </p:nvPr>
        </p:nvSpPr>
        <p:spPr/>
        <p:txBody>
          <a:bodyPr>
            <a:normAutofit/>
          </a:bodyPr>
          <a:lstStyle/>
          <a:p>
            <a:r>
              <a:rPr lang="fr-FR" dirty="0" smtClean="0"/>
              <a:t>Le Niger, à l’instar des autres pays de la Communauté Internationale, a signé la Convention Cadre des Nations Unies sur les Changements Climatiques (CCNUCC) le 11 juin 1992 et, l’a ratifiée le 25 juillet 1995. Ce faisant, le Niger s’est engagé dans le processus de mise en œuvre de cette Convention à travers l’élaboration de sa première Communication Nationale,  qui a démarré en Juillet 1998.</a:t>
            </a:r>
          </a:p>
          <a:p>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dirty="0" smtClean="0"/>
              <a:t>II. LES OUTILS DE MESURE DES RISQUES LIES AUX CHANGEMENTS CLIMATIQUES</a:t>
            </a:r>
            <a:endParaRPr lang="fr-FR" sz="3600" dirty="0"/>
          </a:p>
        </p:txBody>
      </p:sp>
      <p:sp>
        <p:nvSpPr>
          <p:cNvPr id="3" name="Espace réservé du contenu 2"/>
          <p:cNvSpPr>
            <a:spLocks noGrp="1"/>
          </p:cNvSpPr>
          <p:nvPr>
            <p:ph idx="1"/>
          </p:nvPr>
        </p:nvSpPr>
        <p:spPr/>
        <p:txBody>
          <a:bodyPr>
            <a:normAutofit/>
          </a:bodyPr>
          <a:lstStyle/>
          <a:p>
            <a:r>
              <a:rPr lang="fr-FR" dirty="0" smtClean="0"/>
              <a:t>L’Article 4.7 de la Convention accorde aux pays en développement Parties « une  certaine flexibilité » dans la manière avec laquelle ils s’acquitteront effectivement de leurs engagements. Aussi, compte tenu de la complexité du sujet d’une part, et de l’insuffisance des données et informations adéquates d’autre part, l’accent a été surtout mis sur les inventaires des gaz à effet de serre et, la vulnérabilité et adaptation aux changements climatiques dans cette communication initiale.</a:t>
            </a: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sz="3200" b="1" dirty="0" smtClean="0"/>
              <a:t>II. LES OUTILS DE MESURE DES RISQUES LIES AUX CHANGEMENTS CLIMATIQUES</a:t>
            </a:r>
            <a:endParaRPr lang="fr-FR" sz="3200" b="1" dirty="0"/>
          </a:p>
        </p:txBody>
      </p:sp>
      <p:sp>
        <p:nvSpPr>
          <p:cNvPr id="3" name="Espace réservé du contenu 2"/>
          <p:cNvSpPr>
            <a:spLocks noGrp="1"/>
          </p:cNvSpPr>
          <p:nvPr>
            <p:ph idx="1"/>
          </p:nvPr>
        </p:nvSpPr>
        <p:spPr/>
        <p:txBody>
          <a:bodyPr/>
          <a:lstStyle/>
          <a:p>
            <a:r>
              <a:rPr lang="fr-FR" dirty="0" smtClean="0"/>
              <a:t>Le Niger a mis au point un système pour l’inventaire des gaz à effets de serre conformément à la méthodologie contenue dans la version révisée 1996 du manuel GIEC / OCDE/ AIE des lignes directrices pour les inventaires de GES.</a:t>
            </a:r>
            <a:endParaRPr lang="fr-F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683</TotalTime>
  <Words>1653</Words>
  <Application>Microsoft Office PowerPoint</Application>
  <PresentationFormat>Affichage à l'écran (4:3)</PresentationFormat>
  <Paragraphs>136</Paragraphs>
  <Slides>35</Slides>
  <Notes>0</Notes>
  <HiddenSlides>0</HiddenSlides>
  <MMClips>0</MMClips>
  <ScaleCrop>false</ScaleCrop>
  <HeadingPairs>
    <vt:vector size="4" baseType="variant">
      <vt:variant>
        <vt:lpstr>Thème</vt:lpstr>
      </vt:variant>
      <vt:variant>
        <vt:i4>1</vt:i4>
      </vt:variant>
      <vt:variant>
        <vt:lpstr>Titres des diapositives</vt:lpstr>
      </vt:variant>
      <vt:variant>
        <vt:i4>35</vt:i4>
      </vt:variant>
    </vt:vector>
  </HeadingPairs>
  <TitlesOfParts>
    <vt:vector size="36" baseType="lpstr">
      <vt:lpstr>Débit</vt:lpstr>
      <vt:lpstr>LES DEFIS LIES AUX CHANGEMENTS CLIMATIQUES AU NIGER</vt:lpstr>
      <vt:lpstr>INTRODUCTION</vt:lpstr>
      <vt:lpstr>INTODUCTION</vt:lpstr>
      <vt:lpstr>I. PRESENTATION DU PAYS</vt:lpstr>
      <vt:lpstr>I. PRESENTATION DU PAYS</vt:lpstr>
      <vt:lpstr>I. PRESENTATION DU PAYS</vt:lpstr>
      <vt:lpstr>II. LES OUTILS DE MESURE MIS AU POINT</vt:lpstr>
      <vt:lpstr>II. LES OUTILS DE MESURE DES RISQUES LIES AUX CHANGEMENTS CLIMATIQUES</vt:lpstr>
      <vt:lpstr>II. LES OUTILS DE MESURE DES RISQUES LIES AUX CHANGEMENTS CLIMATIQUES</vt:lpstr>
      <vt:lpstr>II. LES OUTILS DE MESURE DES RISQUES LIES AUX CHANGEMENTS CLIMATIQUES</vt:lpstr>
      <vt:lpstr>CONSOMMATION DE SUBSTANCES APPAUVRISSANT LA COUCHE D’OZONE (en tonnes d’ODP – Ozone Depletion Potential)</vt:lpstr>
      <vt:lpstr>II. LES OUTILS DE MESURE DES RISQUES LIES AUX CHANGEMENTS CLIMATIQUES</vt:lpstr>
      <vt:lpstr>iii. LES OUTILS MIS AU POINT AU NIVEAU COMMUNAUTAIRE</vt:lpstr>
      <vt:lpstr>IV. TENDANCES ET RISQUES DES CHANGEMENTS CLIMATIQUES AU NIGER</vt:lpstr>
      <vt:lpstr>     TENDANCES ET RISQUE DES CHANGEMENTS CLIMATIQUES Évolution des écarts de la pluviométrie  annuelle par rapport à la moyenne  sur la période 1961- 2009 au Niger </vt:lpstr>
      <vt:lpstr>IV. TENDANCES ET RISQUE DES CHANGEMENTS CLIMATIQUES Évolution des écarts des températures</vt:lpstr>
      <vt:lpstr>IV. TENDANCES ET RISQUE DES CHANGEMENTS CLIMATIQUES Évolution des écarts des températures maxima  </vt:lpstr>
      <vt:lpstr>IV. TENDANCES ET RISQUES DES CHANGEMENTS CLIMATIQUES  : Évolution des écarts des températures minima</vt:lpstr>
      <vt:lpstr>V. Les projections climatiques à l’horizon 2020 – 2049</vt:lpstr>
      <vt:lpstr>VI. LES CONSEQUENCES DES CHANGEMENTS CLIMATIQUES AU NIGER</vt:lpstr>
      <vt:lpstr>6.1. Sur les ressources en eau </vt:lpstr>
      <vt:lpstr>6.2. Au plan agricole on peut citer </vt:lpstr>
      <vt:lpstr>6.3. Aux plans social et sanitaire </vt:lpstr>
      <vt:lpstr>VI. CONSEQUENCES DES CHANGEMENTS CLIMATIQUES</vt:lpstr>
      <vt:lpstr>VII. LES POLITIQUES MISES EN OEUVRE</vt:lpstr>
      <vt:lpstr>VII. LES POLITIQUES MISES EN OEUVRE</vt:lpstr>
      <vt:lpstr>7.1. Au plan politique et institutionnel</vt:lpstr>
      <vt:lpstr>7.1. Au plan politique et institutionnel</vt:lpstr>
      <vt:lpstr>7.1. Au plan politique et institutionnel</vt:lpstr>
      <vt:lpstr>Au plan opérationnel</vt:lpstr>
      <vt:lpstr>VII. LES POLITIQUES MISES EN OEUVRE</vt:lpstr>
      <vt:lpstr>VII. LES POLITIQUES MISES EN OEUVRE</vt:lpstr>
      <vt:lpstr>VII. LES POLITIQUES MISES EN OEUVRE</vt:lpstr>
      <vt:lpstr>CONCLUSION</vt:lpstr>
      <vt:lpstr>Diapositive 35</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 </dc:creator>
  <cp:lastModifiedBy>Sobha</cp:lastModifiedBy>
  <cp:revision>49</cp:revision>
  <dcterms:created xsi:type="dcterms:W3CDTF">2012-04-20T10:25:37Z</dcterms:created>
  <dcterms:modified xsi:type="dcterms:W3CDTF">2012-04-25T11:14:22Z</dcterms:modified>
</cp:coreProperties>
</file>