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8.xml" ContentType="application/vnd.openxmlformats-officedocument.drawingml.chart+xml"/>
  <Override PartName="/ppt/charts/chart9.xml" ContentType="application/vnd.openxmlformats-officedocument.drawingml.chart+xml"/>
  <Override PartName="/ppt/charts/chart11.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7.xml" ContentType="application/vnd.openxmlformats-officedocument.drawingml.chart+xml"/>
  <Override PartName="/ppt/charts/chart10.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27"/>
  </p:notesMasterIdLst>
  <p:handoutMasterIdLst>
    <p:handoutMasterId r:id="rId28"/>
  </p:handoutMasterIdLst>
  <p:sldIdLst>
    <p:sldId id="388" r:id="rId2"/>
    <p:sldId id="491" r:id="rId3"/>
    <p:sldId id="509" r:id="rId4"/>
    <p:sldId id="453" r:id="rId5"/>
    <p:sldId id="503" r:id="rId6"/>
    <p:sldId id="518" r:id="rId7"/>
    <p:sldId id="550" r:id="rId8"/>
    <p:sldId id="519" r:id="rId9"/>
    <p:sldId id="551" r:id="rId10"/>
    <p:sldId id="556" r:id="rId11"/>
    <p:sldId id="520" r:id="rId12"/>
    <p:sldId id="521" r:id="rId13"/>
    <p:sldId id="554" r:id="rId14"/>
    <p:sldId id="547" r:id="rId15"/>
    <p:sldId id="548" r:id="rId16"/>
    <p:sldId id="533" r:id="rId17"/>
    <p:sldId id="534" r:id="rId18"/>
    <p:sldId id="536" r:id="rId19"/>
    <p:sldId id="559" r:id="rId20"/>
    <p:sldId id="543" r:id="rId21"/>
    <p:sldId id="544" r:id="rId22"/>
    <p:sldId id="549" r:id="rId23"/>
    <p:sldId id="557" r:id="rId24"/>
    <p:sldId id="558" r:id="rId25"/>
    <p:sldId id="517" r:id="rId26"/>
  </p:sldIdLst>
  <p:sldSz cx="9144000" cy="6858000" type="screen4x3"/>
  <p:notesSz cx="6797675" cy="9926638"/>
  <p:defaultTextStyle>
    <a:defPPr>
      <a:defRPr lang="fr-FR"/>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F504D"/>
    <a:srgbClr val="E7B481"/>
    <a:srgbClr val="BE4D4A"/>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758" autoAdjust="0"/>
    <p:restoredTop sz="93734" autoAdjust="0"/>
  </p:normalViewPr>
  <p:slideViewPr>
    <p:cSldViewPr>
      <p:cViewPr>
        <p:scale>
          <a:sx n="90" d="100"/>
          <a:sy n="90" d="100"/>
        </p:scale>
        <p:origin x="-432" y="-294"/>
      </p:cViewPr>
      <p:guideLst>
        <p:guide orient="horz" pos="2160"/>
        <p:guide pos="2880"/>
      </p:guideLst>
    </p:cSldViewPr>
  </p:slideViewPr>
  <p:outlineViewPr>
    <p:cViewPr>
      <p:scale>
        <a:sx n="33" d="100"/>
        <a:sy n="33" d="100"/>
      </p:scale>
      <p:origin x="0" y="12456"/>
    </p:cViewPr>
  </p:outlineViewPr>
  <p:notesTextViewPr>
    <p:cViewPr>
      <p:scale>
        <a:sx n="100" d="100"/>
        <a:sy n="100" d="100"/>
      </p:scale>
      <p:origin x="0" y="0"/>
    </p:cViewPr>
  </p:notesTextViewPr>
  <p:sorterViewPr>
    <p:cViewPr>
      <p:scale>
        <a:sx n="66" d="100"/>
        <a:sy n="66" d="100"/>
      </p:scale>
      <p:origin x="0" y="0"/>
    </p:cViewPr>
  </p:sorterViewPr>
  <p:gridSpacing cx="46085125" cy="4608512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Classeur1"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Documents%20and%20Settings\chenguiti\Bureau\prkhalid.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Documents%20and%20Settings\chenguiti\Bureau\Mois_trajectoires_fatima.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Classeur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Classeur1"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Classeur1" TargetMode="External"/></Relationships>
</file>

<file path=ppt/charts/_rels/chart5.xml.rels><?xml version="1.0" encoding="UTF-8" standalone="yes"?>
<Relationships xmlns="http://schemas.openxmlformats.org/package/2006/relationships"><Relationship Id="rId2" Type="http://schemas.openxmlformats.org/officeDocument/2006/relationships/oleObject" Target="file:///C:\Documents%20and%20Settings\tamouh\Bureau\Ch&#244;mageHCP\Indicateurs%20et%20agregats-N.xls" TargetMode="External"/><Relationship Id="rId1" Type="http://schemas.openxmlformats.org/officeDocument/2006/relationships/themeOverride" Target="../theme/themeOverride2.xml"/></Relationships>
</file>

<file path=ppt/charts/_rels/chart6.xml.rels><?xml version="1.0" encoding="UTF-8" standalone="yes"?>
<Relationships xmlns="http://schemas.openxmlformats.org/package/2006/relationships"><Relationship Id="rId1" Type="http://schemas.openxmlformats.org/officeDocument/2006/relationships/oleObject" Target="Classeur1"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Documents%20and%20Settings\berrahou\Bureau\OUTPUTt.htm.xls"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Documents%20and%20Settings\chenguiti\Bureau\prkhalid.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Documents%20and%20Settings\berrahou\Bureau\PC_EMPLOI.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FR"/>
  <c:style val="10"/>
  <c:chart>
    <c:plotArea>
      <c:layout/>
      <c:lineChart>
        <c:grouping val="standard"/>
        <c:ser>
          <c:idx val="0"/>
          <c:order val="0"/>
          <c:tx>
            <c:strRef>
              <c:f>Feuil1!$B$8</c:f>
              <c:strCache>
                <c:ptCount val="1"/>
                <c:pt idx="0">
                  <c:v>Primaire</c:v>
                </c:pt>
              </c:strCache>
            </c:strRef>
          </c:tx>
          <c:dLbls>
            <c:dLbl>
              <c:idx val="0"/>
              <c:layout>
                <c:manualLayout>
                  <c:x val="4.9562682215743711E-2"/>
                  <c:y val="-3.0238095238095251E-2"/>
                </c:manualLayout>
              </c:layout>
              <c:spPr/>
              <c:txPr>
                <a:bodyPr/>
                <a:lstStyle/>
                <a:p>
                  <a:pPr>
                    <a:defRPr sz="1100" b="1"/>
                  </a:pPr>
                  <a:endParaRPr lang="fr-FR"/>
                </a:p>
              </c:txPr>
              <c:dLblPos val="t"/>
              <c:showVal val="1"/>
            </c:dLbl>
            <c:dLbl>
              <c:idx val="1"/>
              <c:delete val="1"/>
            </c:dLbl>
            <c:dLbl>
              <c:idx val="2"/>
              <c:delete val="1"/>
            </c:dLbl>
            <c:dLbl>
              <c:idx val="3"/>
              <c:delete val="1"/>
            </c:dLbl>
            <c:dLbl>
              <c:idx val="4"/>
              <c:delete val="1"/>
            </c:dLbl>
            <c:dLbl>
              <c:idx val="6"/>
              <c:delete val="1"/>
            </c:dLbl>
            <c:dLbl>
              <c:idx val="7"/>
              <c:delete val="1"/>
            </c:dLbl>
            <c:dLbl>
              <c:idx val="8"/>
              <c:delete val="1"/>
            </c:dLbl>
            <c:dLbl>
              <c:idx val="9"/>
              <c:delete val="1"/>
            </c:dLbl>
            <c:dLbl>
              <c:idx val="10"/>
              <c:delete val="1"/>
            </c:dLbl>
            <c:dLbl>
              <c:idx val="11"/>
              <c:spPr/>
              <c:txPr>
                <a:bodyPr/>
                <a:lstStyle/>
                <a:p>
                  <a:pPr>
                    <a:defRPr sz="1100" b="1"/>
                  </a:pPr>
                  <a:endParaRPr lang="fr-FR"/>
                </a:p>
              </c:txPr>
            </c:dLbl>
            <c:dLblPos val="t"/>
            <c:showVal val="1"/>
          </c:dLbls>
          <c:cat>
            <c:numRef>
              <c:f>Feuil1!$A$9:$A$20</c:f>
              <c:numCache>
                <c:formatCode>General</c:formatCode>
                <c:ptCount val="12"/>
                <c:pt idx="0">
                  <c:v>1999</c:v>
                </c:pt>
                <c:pt idx="1">
                  <c:v>2000</c:v>
                </c:pt>
                <c:pt idx="2">
                  <c:v>2001</c:v>
                </c:pt>
                <c:pt idx="3">
                  <c:v>2002</c:v>
                </c:pt>
                <c:pt idx="4">
                  <c:v>2003</c:v>
                </c:pt>
                <c:pt idx="5">
                  <c:v>2004</c:v>
                </c:pt>
                <c:pt idx="6">
                  <c:v>2005</c:v>
                </c:pt>
                <c:pt idx="7">
                  <c:v>2006</c:v>
                </c:pt>
                <c:pt idx="8">
                  <c:v>2007</c:v>
                </c:pt>
                <c:pt idx="9">
                  <c:v>2008</c:v>
                </c:pt>
                <c:pt idx="10">
                  <c:v>2009</c:v>
                </c:pt>
                <c:pt idx="11">
                  <c:v>2010</c:v>
                </c:pt>
              </c:numCache>
            </c:numRef>
          </c:cat>
          <c:val>
            <c:numRef>
              <c:f>Feuil1!$B$9:$B$20</c:f>
              <c:numCache>
                <c:formatCode>0.0%</c:formatCode>
                <c:ptCount val="12"/>
                <c:pt idx="0">
                  <c:v>0.73500000000000065</c:v>
                </c:pt>
                <c:pt idx="1">
                  <c:v>0.79</c:v>
                </c:pt>
                <c:pt idx="2">
                  <c:v>0.84500000000000064</c:v>
                </c:pt>
                <c:pt idx="3">
                  <c:v>0.89900000000000091</c:v>
                </c:pt>
                <c:pt idx="4">
                  <c:v>0.91900000000000004</c:v>
                </c:pt>
                <c:pt idx="5">
                  <c:v>0.92</c:v>
                </c:pt>
                <c:pt idx="6">
                  <c:v>0.87600000000000122</c:v>
                </c:pt>
                <c:pt idx="7">
                  <c:v>0.8870000000000009</c:v>
                </c:pt>
                <c:pt idx="8">
                  <c:v>0.89600000000000091</c:v>
                </c:pt>
                <c:pt idx="9">
                  <c:v>0.90400000000000003</c:v>
                </c:pt>
                <c:pt idx="10">
                  <c:v>0.90500000000000003</c:v>
                </c:pt>
                <c:pt idx="11">
                  <c:v>0.93899999999999995</c:v>
                </c:pt>
              </c:numCache>
            </c:numRef>
          </c:val>
        </c:ser>
        <c:ser>
          <c:idx val="1"/>
          <c:order val="1"/>
          <c:tx>
            <c:strRef>
              <c:f>Feuil1!$C$8</c:f>
              <c:strCache>
                <c:ptCount val="1"/>
                <c:pt idx="0">
                  <c:v>Collège</c:v>
                </c:pt>
              </c:strCache>
            </c:strRef>
          </c:tx>
          <c:dLbls>
            <c:dLbl>
              <c:idx val="0"/>
              <c:spPr/>
              <c:txPr>
                <a:bodyPr/>
                <a:lstStyle/>
                <a:p>
                  <a:pPr>
                    <a:defRPr sz="1100" b="1"/>
                  </a:pPr>
                  <a:endParaRPr lang="fr-FR"/>
                </a:p>
              </c:txPr>
            </c:dLbl>
            <c:dLbl>
              <c:idx val="1"/>
              <c:delete val="1"/>
            </c:dLbl>
            <c:dLbl>
              <c:idx val="2"/>
              <c:delete val="1"/>
            </c:dLbl>
            <c:dLbl>
              <c:idx val="3"/>
              <c:delete val="1"/>
            </c:dLbl>
            <c:dLbl>
              <c:idx val="4"/>
              <c:delete val="1"/>
            </c:dLbl>
            <c:dLbl>
              <c:idx val="6"/>
              <c:delete val="1"/>
            </c:dLbl>
            <c:dLbl>
              <c:idx val="7"/>
              <c:delete val="1"/>
            </c:dLbl>
            <c:dLbl>
              <c:idx val="8"/>
              <c:delete val="1"/>
            </c:dLbl>
            <c:dLbl>
              <c:idx val="9"/>
              <c:delete val="1"/>
            </c:dLbl>
            <c:dLbl>
              <c:idx val="10"/>
              <c:delete val="1"/>
            </c:dLbl>
            <c:dLbl>
              <c:idx val="11"/>
              <c:spPr/>
              <c:txPr>
                <a:bodyPr/>
                <a:lstStyle/>
                <a:p>
                  <a:pPr>
                    <a:defRPr sz="1100" b="1"/>
                  </a:pPr>
                  <a:endParaRPr lang="fr-FR"/>
                </a:p>
              </c:txPr>
            </c:dLbl>
            <c:dLblPos val="t"/>
            <c:showVal val="1"/>
          </c:dLbls>
          <c:cat>
            <c:numRef>
              <c:f>Feuil1!$A$9:$A$20</c:f>
              <c:numCache>
                <c:formatCode>General</c:formatCode>
                <c:ptCount val="12"/>
                <c:pt idx="0">
                  <c:v>1999</c:v>
                </c:pt>
                <c:pt idx="1">
                  <c:v>2000</c:v>
                </c:pt>
                <c:pt idx="2">
                  <c:v>2001</c:v>
                </c:pt>
                <c:pt idx="3">
                  <c:v>2002</c:v>
                </c:pt>
                <c:pt idx="4">
                  <c:v>2003</c:v>
                </c:pt>
                <c:pt idx="5">
                  <c:v>2004</c:v>
                </c:pt>
                <c:pt idx="6">
                  <c:v>2005</c:v>
                </c:pt>
                <c:pt idx="7">
                  <c:v>2006</c:v>
                </c:pt>
                <c:pt idx="8">
                  <c:v>2007</c:v>
                </c:pt>
                <c:pt idx="9">
                  <c:v>2008</c:v>
                </c:pt>
                <c:pt idx="10">
                  <c:v>2009</c:v>
                </c:pt>
                <c:pt idx="11">
                  <c:v>2010</c:v>
                </c:pt>
              </c:numCache>
            </c:numRef>
          </c:cat>
          <c:val>
            <c:numRef>
              <c:f>Feuil1!$C$9:$C$20</c:f>
              <c:numCache>
                <c:formatCode>0.0%</c:formatCode>
                <c:ptCount val="12"/>
                <c:pt idx="0">
                  <c:v>0.24600000000000027</c:v>
                </c:pt>
                <c:pt idx="1">
                  <c:v>0.26600000000000001</c:v>
                </c:pt>
                <c:pt idx="2">
                  <c:v>0.28200000000000008</c:v>
                </c:pt>
                <c:pt idx="3">
                  <c:v>0.29400000000000032</c:v>
                </c:pt>
                <c:pt idx="4">
                  <c:v>0.30000000000000032</c:v>
                </c:pt>
                <c:pt idx="5">
                  <c:v>0.32000000000000062</c:v>
                </c:pt>
                <c:pt idx="6">
                  <c:v>0.34000000000000052</c:v>
                </c:pt>
                <c:pt idx="7">
                  <c:v>0.37000000000000038</c:v>
                </c:pt>
                <c:pt idx="8">
                  <c:v>0.40600000000000008</c:v>
                </c:pt>
                <c:pt idx="9">
                  <c:v>0.43900000000000056</c:v>
                </c:pt>
                <c:pt idx="10">
                  <c:v>0.42700000000000032</c:v>
                </c:pt>
                <c:pt idx="11">
                  <c:v>0.48000000000000032</c:v>
                </c:pt>
              </c:numCache>
            </c:numRef>
          </c:val>
        </c:ser>
        <c:ser>
          <c:idx val="2"/>
          <c:order val="2"/>
          <c:tx>
            <c:strRef>
              <c:f>Feuil1!$D$8</c:f>
              <c:strCache>
                <c:ptCount val="1"/>
                <c:pt idx="0">
                  <c:v>Lycée</c:v>
                </c:pt>
              </c:strCache>
            </c:strRef>
          </c:tx>
          <c:dLbls>
            <c:dLbl>
              <c:idx val="0"/>
              <c:spPr/>
              <c:txPr>
                <a:bodyPr/>
                <a:lstStyle/>
                <a:p>
                  <a:pPr>
                    <a:defRPr sz="1100" b="1"/>
                  </a:pPr>
                  <a:endParaRPr lang="fr-FR"/>
                </a:p>
              </c:txPr>
            </c:dLbl>
            <c:dLbl>
              <c:idx val="1"/>
              <c:delete val="1"/>
            </c:dLbl>
            <c:dLbl>
              <c:idx val="2"/>
              <c:delete val="1"/>
            </c:dLbl>
            <c:dLbl>
              <c:idx val="3"/>
              <c:delete val="1"/>
            </c:dLbl>
            <c:dLbl>
              <c:idx val="4"/>
              <c:delete val="1"/>
            </c:dLbl>
            <c:dLbl>
              <c:idx val="6"/>
              <c:delete val="1"/>
            </c:dLbl>
            <c:dLbl>
              <c:idx val="7"/>
              <c:delete val="1"/>
            </c:dLbl>
            <c:dLbl>
              <c:idx val="8"/>
              <c:delete val="1"/>
            </c:dLbl>
            <c:dLbl>
              <c:idx val="9"/>
              <c:delete val="1"/>
            </c:dLbl>
            <c:dLbl>
              <c:idx val="10"/>
              <c:delete val="1"/>
            </c:dLbl>
            <c:dLbl>
              <c:idx val="11"/>
              <c:spPr/>
              <c:txPr>
                <a:bodyPr/>
                <a:lstStyle/>
                <a:p>
                  <a:pPr>
                    <a:defRPr sz="1100" b="1"/>
                  </a:pPr>
                  <a:endParaRPr lang="fr-FR"/>
                </a:p>
              </c:txPr>
            </c:dLbl>
            <c:dLblPos val="t"/>
            <c:showVal val="1"/>
          </c:dLbls>
          <c:cat>
            <c:numRef>
              <c:f>Feuil1!$A$9:$A$20</c:f>
              <c:numCache>
                <c:formatCode>General</c:formatCode>
                <c:ptCount val="12"/>
                <c:pt idx="0">
                  <c:v>1999</c:v>
                </c:pt>
                <c:pt idx="1">
                  <c:v>2000</c:v>
                </c:pt>
                <c:pt idx="2">
                  <c:v>2001</c:v>
                </c:pt>
                <c:pt idx="3">
                  <c:v>2002</c:v>
                </c:pt>
                <c:pt idx="4">
                  <c:v>2003</c:v>
                </c:pt>
                <c:pt idx="5">
                  <c:v>2004</c:v>
                </c:pt>
                <c:pt idx="6">
                  <c:v>2005</c:v>
                </c:pt>
                <c:pt idx="7">
                  <c:v>2006</c:v>
                </c:pt>
                <c:pt idx="8">
                  <c:v>2007</c:v>
                </c:pt>
                <c:pt idx="9">
                  <c:v>2008</c:v>
                </c:pt>
                <c:pt idx="10">
                  <c:v>2009</c:v>
                </c:pt>
                <c:pt idx="11">
                  <c:v>2010</c:v>
                </c:pt>
              </c:numCache>
            </c:numRef>
          </c:cat>
          <c:val>
            <c:numRef>
              <c:f>Feuil1!$D$9:$D$20</c:f>
              <c:numCache>
                <c:formatCode>0.0%</c:formatCode>
                <c:ptCount val="12"/>
                <c:pt idx="0">
                  <c:v>0.10700000000000012</c:v>
                </c:pt>
                <c:pt idx="1">
                  <c:v>0.1120000000000001</c:v>
                </c:pt>
                <c:pt idx="2">
                  <c:v>0.12300000000000012</c:v>
                </c:pt>
                <c:pt idx="3">
                  <c:v>0.13100000000000001</c:v>
                </c:pt>
                <c:pt idx="4">
                  <c:v>0.13800000000000001</c:v>
                </c:pt>
                <c:pt idx="5">
                  <c:v>0.14900000000000024</c:v>
                </c:pt>
                <c:pt idx="6">
                  <c:v>0.15800000000000031</c:v>
                </c:pt>
                <c:pt idx="7">
                  <c:v>0.16500000000000026</c:v>
                </c:pt>
                <c:pt idx="8">
                  <c:v>0.17700000000000021</c:v>
                </c:pt>
                <c:pt idx="9">
                  <c:v>0.2</c:v>
                </c:pt>
                <c:pt idx="10">
                  <c:v>0.19800000000000026</c:v>
                </c:pt>
                <c:pt idx="11">
                  <c:v>0.24300000000000024</c:v>
                </c:pt>
              </c:numCache>
            </c:numRef>
          </c:val>
        </c:ser>
        <c:marker val="1"/>
        <c:axId val="88335872"/>
        <c:axId val="88337408"/>
      </c:lineChart>
      <c:catAx>
        <c:axId val="88335872"/>
        <c:scaling>
          <c:orientation val="minMax"/>
        </c:scaling>
        <c:axPos val="b"/>
        <c:numFmt formatCode="General" sourceLinked="1"/>
        <c:tickLblPos val="nextTo"/>
        <c:crossAx val="88337408"/>
        <c:crosses val="autoZero"/>
        <c:auto val="1"/>
        <c:lblAlgn val="ctr"/>
        <c:lblOffset val="100"/>
      </c:catAx>
      <c:valAx>
        <c:axId val="88337408"/>
        <c:scaling>
          <c:orientation val="minMax"/>
        </c:scaling>
        <c:axPos val="l"/>
        <c:numFmt formatCode="0%" sourceLinked="0"/>
        <c:tickLblPos val="nextTo"/>
        <c:crossAx val="88335872"/>
        <c:crosses val="autoZero"/>
        <c:crossBetween val="between"/>
      </c:valAx>
    </c:plotArea>
    <c:legend>
      <c:legendPos val="b"/>
      <c:layout/>
    </c:legend>
    <c:plotVisOnly val="1"/>
  </c:chart>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fr-FR"/>
  <c:chart>
    <c:plotArea>
      <c:layout/>
      <c:areaChart>
        <c:grouping val="percentStacked"/>
        <c:ser>
          <c:idx val="0"/>
          <c:order val="0"/>
          <c:tx>
            <c:strRef>
              <c:f>Feuil3!$D$28</c:f>
              <c:strCache>
                <c:ptCount val="1"/>
                <c:pt idx="0">
                  <c:v>Emploi</c:v>
                </c:pt>
              </c:strCache>
            </c:strRef>
          </c:tx>
          <c:cat>
            <c:strRef>
              <c:f>Feuil3!$E$27:$T$27</c:f>
              <c:strCache>
                <c:ptCount val="16"/>
                <c:pt idx="0">
                  <c:v>T1</c:v>
                </c:pt>
                <c:pt idx="1">
                  <c:v>T2</c:v>
                </c:pt>
                <c:pt idx="2">
                  <c:v>T3</c:v>
                </c:pt>
                <c:pt idx="3">
                  <c:v>T4</c:v>
                </c:pt>
                <c:pt idx="4">
                  <c:v>T5</c:v>
                </c:pt>
                <c:pt idx="5">
                  <c:v>T6</c:v>
                </c:pt>
                <c:pt idx="6">
                  <c:v>T7</c:v>
                </c:pt>
                <c:pt idx="7">
                  <c:v>T8</c:v>
                </c:pt>
                <c:pt idx="8">
                  <c:v>T9</c:v>
                </c:pt>
                <c:pt idx="9">
                  <c:v>T10</c:v>
                </c:pt>
                <c:pt idx="10">
                  <c:v>T11</c:v>
                </c:pt>
                <c:pt idx="11">
                  <c:v>T12</c:v>
                </c:pt>
                <c:pt idx="12">
                  <c:v>T13</c:v>
                </c:pt>
                <c:pt idx="13">
                  <c:v>T14</c:v>
                </c:pt>
                <c:pt idx="14">
                  <c:v>T15</c:v>
                </c:pt>
                <c:pt idx="15">
                  <c:v>T16</c:v>
                </c:pt>
              </c:strCache>
            </c:strRef>
          </c:cat>
          <c:val>
            <c:numRef>
              <c:f>Feuil3!$E$28:$T$28</c:f>
              <c:numCache>
                <c:formatCode>0%</c:formatCode>
                <c:ptCount val="16"/>
                <c:pt idx="0">
                  <c:v>0.11262035763411278</c:v>
                </c:pt>
                <c:pt idx="1">
                  <c:v>0.13873130479628734</c:v>
                </c:pt>
                <c:pt idx="2">
                  <c:v>0.22927750128711172</c:v>
                </c:pt>
                <c:pt idx="3">
                  <c:v>0.27814001372683594</c:v>
                </c:pt>
                <c:pt idx="4">
                  <c:v>0.33504889346371713</c:v>
                </c:pt>
                <c:pt idx="5">
                  <c:v>0.36550660037716604</c:v>
                </c:pt>
                <c:pt idx="6">
                  <c:v>0.41483893077450418</c:v>
                </c:pt>
                <c:pt idx="7">
                  <c:v>0.42698168121897156</c:v>
                </c:pt>
                <c:pt idx="8">
                  <c:v>0.45384483644459667</c:v>
                </c:pt>
                <c:pt idx="9">
                  <c:v>0.45806230742896281</c:v>
                </c:pt>
                <c:pt idx="10">
                  <c:v>0.48274678111588154</c:v>
                </c:pt>
                <c:pt idx="11">
                  <c:v>0.48799313893653479</c:v>
                </c:pt>
                <c:pt idx="12">
                  <c:v>0.49888603256212538</c:v>
                </c:pt>
                <c:pt idx="13">
                  <c:v>0.49195205479452081</c:v>
                </c:pt>
                <c:pt idx="14">
                  <c:v>0.50316077225354561</c:v>
                </c:pt>
                <c:pt idx="15">
                  <c:v>0.5121951219512173</c:v>
                </c:pt>
              </c:numCache>
            </c:numRef>
          </c:val>
        </c:ser>
        <c:ser>
          <c:idx val="1"/>
          <c:order val="1"/>
          <c:tx>
            <c:strRef>
              <c:f>Feuil3!$D$29</c:f>
              <c:strCache>
                <c:ptCount val="1"/>
                <c:pt idx="0">
                  <c:v>Chomage</c:v>
                </c:pt>
              </c:strCache>
            </c:strRef>
          </c:tx>
          <c:cat>
            <c:strRef>
              <c:f>Feuil3!$E$27:$T$27</c:f>
              <c:strCache>
                <c:ptCount val="16"/>
                <c:pt idx="0">
                  <c:v>T1</c:v>
                </c:pt>
                <c:pt idx="1">
                  <c:v>T2</c:v>
                </c:pt>
                <c:pt idx="2">
                  <c:v>T3</c:v>
                </c:pt>
                <c:pt idx="3">
                  <c:v>T4</c:v>
                </c:pt>
                <c:pt idx="4">
                  <c:v>T5</c:v>
                </c:pt>
                <c:pt idx="5">
                  <c:v>T6</c:v>
                </c:pt>
                <c:pt idx="6">
                  <c:v>T7</c:v>
                </c:pt>
                <c:pt idx="7">
                  <c:v>T8</c:v>
                </c:pt>
                <c:pt idx="8">
                  <c:v>T9</c:v>
                </c:pt>
                <c:pt idx="9">
                  <c:v>T10</c:v>
                </c:pt>
                <c:pt idx="10">
                  <c:v>T11</c:v>
                </c:pt>
                <c:pt idx="11">
                  <c:v>T12</c:v>
                </c:pt>
                <c:pt idx="12">
                  <c:v>T13</c:v>
                </c:pt>
                <c:pt idx="13">
                  <c:v>T14</c:v>
                </c:pt>
                <c:pt idx="14">
                  <c:v>T15</c:v>
                </c:pt>
                <c:pt idx="15">
                  <c:v>T16</c:v>
                </c:pt>
              </c:strCache>
            </c:strRef>
          </c:cat>
          <c:val>
            <c:numRef>
              <c:f>Feuil3!$E$29:$T$29</c:f>
              <c:numCache>
                <c:formatCode>0%</c:formatCode>
                <c:ptCount val="16"/>
                <c:pt idx="0">
                  <c:v>0.5208046767537855</c:v>
                </c:pt>
                <c:pt idx="1">
                  <c:v>0.51487020801100225</c:v>
                </c:pt>
                <c:pt idx="2">
                  <c:v>0.53784108460614577</c:v>
                </c:pt>
                <c:pt idx="3">
                  <c:v>0.50291695264241587</c:v>
                </c:pt>
                <c:pt idx="4">
                  <c:v>0.47589638016812491</c:v>
                </c:pt>
                <c:pt idx="5">
                  <c:v>0.46099777130121738</c:v>
                </c:pt>
                <c:pt idx="6">
                  <c:v>0.42974640164496375</c:v>
                </c:pt>
                <c:pt idx="7">
                  <c:v>0.42218798151001663</c:v>
                </c:pt>
                <c:pt idx="8">
                  <c:v>0.40383627333447736</c:v>
                </c:pt>
                <c:pt idx="9">
                  <c:v>0.40328654570352618</c:v>
                </c:pt>
                <c:pt idx="10">
                  <c:v>0.38626609442060184</c:v>
                </c:pt>
                <c:pt idx="11">
                  <c:v>0.38216123499142368</c:v>
                </c:pt>
                <c:pt idx="12">
                  <c:v>0.37463581833761883</c:v>
                </c:pt>
                <c:pt idx="13">
                  <c:v>0.38458904109589226</c:v>
                </c:pt>
                <c:pt idx="14">
                  <c:v>0.37382538868956289</c:v>
                </c:pt>
                <c:pt idx="15">
                  <c:v>0.38380758807588278</c:v>
                </c:pt>
              </c:numCache>
            </c:numRef>
          </c:val>
        </c:ser>
        <c:ser>
          <c:idx val="2"/>
          <c:order val="2"/>
          <c:tx>
            <c:strRef>
              <c:f>Feuil3!$D$30</c:f>
              <c:strCache>
                <c:ptCount val="1"/>
                <c:pt idx="0">
                  <c:v>Formation ou stage</c:v>
                </c:pt>
              </c:strCache>
            </c:strRef>
          </c:tx>
          <c:cat>
            <c:strRef>
              <c:f>Feuil3!$E$27:$T$27</c:f>
              <c:strCache>
                <c:ptCount val="16"/>
                <c:pt idx="0">
                  <c:v>T1</c:v>
                </c:pt>
                <c:pt idx="1">
                  <c:v>T2</c:v>
                </c:pt>
                <c:pt idx="2">
                  <c:v>T3</c:v>
                </c:pt>
                <c:pt idx="3">
                  <c:v>T4</c:v>
                </c:pt>
                <c:pt idx="4">
                  <c:v>T5</c:v>
                </c:pt>
                <c:pt idx="5">
                  <c:v>T6</c:v>
                </c:pt>
                <c:pt idx="6">
                  <c:v>T7</c:v>
                </c:pt>
                <c:pt idx="7">
                  <c:v>T8</c:v>
                </c:pt>
                <c:pt idx="8">
                  <c:v>T9</c:v>
                </c:pt>
                <c:pt idx="9">
                  <c:v>T10</c:v>
                </c:pt>
                <c:pt idx="10">
                  <c:v>T11</c:v>
                </c:pt>
                <c:pt idx="11">
                  <c:v>T12</c:v>
                </c:pt>
                <c:pt idx="12">
                  <c:v>T13</c:v>
                </c:pt>
                <c:pt idx="13">
                  <c:v>T14</c:v>
                </c:pt>
                <c:pt idx="14">
                  <c:v>T15</c:v>
                </c:pt>
                <c:pt idx="15">
                  <c:v>T16</c:v>
                </c:pt>
              </c:strCache>
            </c:strRef>
          </c:cat>
          <c:val>
            <c:numRef>
              <c:f>Feuil3!$E$30:$T$30</c:f>
              <c:numCache>
                <c:formatCode>0%</c:formatCode>
                <c:ptCount val="16"/>
                <c:pt idx="0">
                  <c:v>0.32187070151306968</c:v>
                </c:pt>
                <c:pt idx="1">
                  <c:v>0.29946707925047478</c:v>
                </c:pt>
                <c:pt idx="2">
                  <c:v>0.1813969452548482</c:v>
                </c:pt>
                <c:pt idx="3">
                  <c:v>0.16420727522306108</c:v>
                </c:pt>
                <c:pt idx="4">
                  <c:v>0.12969634585692319</c:v>
                </c:pt>
                <c:pt idx="5">
                  <c:v>0.11469226812960742</c:v>
                </c:pt>
                <c:pt idx="6">
                  <c:v>9.1672378341330102E-2</c:v>
                </c:pt>
                <c:pt idx="7">
                  <c:v>8.4574559150830966E-2</c:v>
                </c:pt>
                <c:pt idx="8">
                  <c:v>7.0731289604384309E-2</c:v>
                </c:pt>
                <c:pt idx="9">
                  <c:v>6.5217391304347824E-2</c:v>
                </c:pt>
                <c:pt idx="10">
                  <c:v>5.5965665236051503E-2</c:v>
                </c:pt>
                <c:pt idx="11">
                  <c:v>5.2487135506003431E-2</c:v>
                </c:pt>
                <c:pt idx="12">
                  <c:v>4.6443873179091689E-2</c:v>
                </c:pt>
                <c:pt idx="13">
                  <c:v>4.4691780821918006E-2</c:v>
                </c:pt>
                <c:pt idx="14">
                  <c:v>4.4763369212369723E-2</c:v>
                </c:pt>
                <c:pt idx="15">
                  <c:v>2.8624661246612369E-2</c:v>
                </c:pt>
              </c:numCache>
            </c:numRef>
          </c:val>
        </c:ser>
        <c:ser>
          <c:idx val="3"/>
          <c:order val="3"/>
          <c:tx>
            <c:strRef>
              <c:f>Feuil3!$D$31</c:f>
              <c:strCache>
                <c:ptCount val="1"/>
                <c:pt idx="0">
                  <c:v>Inactivité</c:v>
                </c:pt>
              </c:strCache>
            </c:strRef>
          </c:tx>
          <c:cat>
            <c:strRef>
              <c:f>Feuil3!$E$27:$T$27</c:f>
              <c:strCache>
                <c:ptCount val="16"/>
                <c:pt idx="0">
                  <c:v>T1</c:v>
                </c:pt>
                <c:pt idx="1">
                  <c:v>T2</c:v>
                </c:pt>
                <c:pt idx="2">
                  <c:v>T3</c:v>
                </c:pt>
                <c:pt idx="3">
                  <c:v>T4</c:v>
                </c:pt>
                <c:pt idx="4">
                  <c:v>T5</c:v>
                </c:pt>
                <c:pt idx="5">
                  <c:v>T6</c:v>
                </c:pt>
                <c:pt idx="6">
                  <c:v>T7</c:v>
                </c:pt>
                <c:pt idx="7">
                  <c:v>T8</c:v>
                </c:pt>
                <c:pt idx="8">
                  <c:v>T9</c:v>
                </c:pt>
                <c:pt idx="9">
                  <c:v>T10</c:v>
                </c:pt>
                <c:pt idx="10">
                  <c:v>T11</c:v>
                </c:pt>
                <c:pt idx="11">
                  <c:v>T12</c:v>
                </c:pt>
                <c:pt idx="12">
                  <c:v>T13</c:v>
                </c:pt>
                <c:pt idx="13">
                  <c:v>T14</c:v>
                </c:pt>
                <c:pt idx="14">
                  <c:v>T15</c:v>
                </c:pt>
                <c:pt idx="15">
                  <c:v>T16</c:v>
                </c:pt>
              </c:strCache>
            </c:strRef>
          </c:cat>
          <c:val>
            <c:numRef>
              <c:f>Feuil3!$E$31:$T$31</c:f>
              <c:numCache>
                <c:formatCode>0%</c:formatCode>
                <c:ptCount val="16"/>
                <c:pt idx="0">
                  <c:v>4.4704264099037438E-2</c:v>
                </c:pt>
                <c:pt idx="1">
                  <c:v>4.6931407942238566E-2</c:v>
                </c:pt>
                <c:pt idx="2">
                  <c:v>5.1484468851896524E-2</c:v>
                </c:pt>
                <c:pt idx="3">
                  <c:v>5.4735758407687025E-2</c:v>
                </c:pt>
                <c:pt idx="4">
                  <c:v>5.9358380511237034E-2</c:v>
                </c:pt>
                <c:pt idx="5">
                  <c:v>5.8803360192010969E-2</c:v>
                </c:pt>
                <c:pt idx="6">
                  <c:v>6.3742289239204983E-2</c:v>
                </c:pt>
                <c:pt idx="7">
                  <c:v>6.6255778120184766E-2</c:v>
                </c:pt>
                <c:pt idx="8">
                  <c:v>7.1587600616543928E-2</c:v>
                </c:pt>
                <c:pt idx="9">
                  <c:v>7.3433755563163297E-2</c:v>
                </c:pt>
                <c:pt idx="10">
                  <c:v>7.5021459227467807E-2</c:v>
                </c:pt>
                <c:pt idx="11">
                  <c:v>7.7358490566037913E-2</c:v>
                </c:pt>
                <c:pt idx="12">
                  <c:v>8.0034275921165396E-2</c:v>
                </c:pt>
                <c:pt idx="13">
                  <c:v>7.8767123287671423E-2</c:v>
                </c:pt>
                <c:pt idx="14">
                  <c:v>7.825046984452419E-2</c:v>
                </c:pt>
                <c:pt idx="15">
                  <c:v>7.5372628726287333E-2</c:v>
                </c:pt>
              </c:numCache>
            </c:numRef>
          </c:val>
        </c:ser>
        <c:axId val="113595904"/>
        <c:axId val="113597440"/>
      </c:areaChart>
      <c:catAx>
        <c:axId val="113595904"/>
        <c:scaling>
          <c:orientation val="minMax"/>
        </c:scaling>
        <c:axPos val="b"/>
        <c:tickLblPos val="nextTo"/>
        <c:crossAx val="113597440"/>
        <c:crosses val="autoZero"/>
        <c:auto val="1"/>
        <c:lblAlgn val="ctr"/>
        <c:lblOffset val="100"/>
      </c:catAx>
      <c:valAx>
        <c:axId val="113597440"/>
        <c:scaling>
          <c:orientation val="minMax"/>
        </c:scaling>
        <c:axPos val="l"/>
        <c:majorGridlines/>
        <c:numFmt formatCode="0%" sourceLinked="1"/>
        <c:tickLblPos val="nextTo"/>
        <c:crossAx val="113595904"/>
        <c:crosses val="autoZero"/>
        <c:crossBetween val="midCat"/>
      </c:valAx>
    </c:plotArea>
    <c:legend>
      <c:legendPos val="r"/>
      <c:layout>
        <c:manualLayout>
          <c:xMode val="edge"/>
          <c:yMode val="edge"/>
          <c:x val="0.72677410112326701"/>
          <c:y val="0.22306593159781099"/>
          <c:w val="0.25055590314526482"/>
          <c:h val="0.5573677516786385"/>
        </c:manualLayout>
      </c:layout>
      <c:txPr>
        <a:bodyPr/>
        <a:lstStyle/>
        <a:p>
          <a:pPr>
            <a:defRPr sz="1600" b="1"/>
          </a:pPr>
          <a:endParaRPr lang="fr-FR"/>
        </a:p>
      </c:txPr>
    </c:legend>
    <c:plotVisOnly val="1"/>
  </c:chart>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fr-FR"/>
  <c:chart>
    <c:plotArea>
      <c:layout/>
      <c:areaChart>
        <c:grouping val="stacked"/>
        <c:ser>
          <c:idx val="0"/>
          <c:order val="0"/>
          <c:tx>
            <c:strRef>
              <c:f>Feuil6!$A$9</c:f>
              <c:strCache>
                <c:ptCount val="1"/>
                <c:pt idx="0">
                  <c:v>Emploi</c:v>
                </c:pt>
              </c:strCache>
            </c:strRef>
          </c:tx>
          <c:cat>
            <c:strRef>
              <c:f>Feuil6!$B$8:$AW$8</c:f>
              <c:strCache>
                <c:ptCount val="48"/>
                <c:pt idx="0">
                  <c:v>m1</c:v>
                </c:pt>
                <c:pt idx="1">
                  <c:v>m2</c:v>
                </c:pt>
                <c:pt idx="2">
                  <c:v>m3</c:v>
                </c:pt>
                <c:pt idx="3">
                  <c:v>m4</c:v>
                </c:pt>
                <c:pt idx="4">
                  <c:v>m5</c:v>
                </c:pt>
                <c:pt idx="5">
                  <c:v>m6</c:v>
                </c:pt>
                <c:pt idx="6">
                  <c:v>m7</c:v>
                </c:pt>
                <c:pt idx="7">
                  <c:v>m8</c:v>
                </c:pt>
                <c:pt idx="8">
                  <c:v>m9</c:v>
                </c:pt>
                <c:pt idx="9">
                  <c:v>m10</c:v>
                </c:pt>
                <c:pt idx="10">
                  <c:v>m11</c:v>
                </c:pt>
                <c:pt idx="11">
                  <c:v>m12</c:v>
                </c:pt>
                <c:pt idx="12">
                  <c:v>m13</c:v>
                </c:pt>
                <c:pt idx="13">
                  <c:v>m14</c:v>
                </c:pt>
                <c:pt idx="14">
                  <c:v>m15</c:v>
                </c:pt>
                <c:pt idx="15">
                  <c:v>m16</c:v>
                </c:pt>
                <c:pt idx="16">
                  <c:v>m17</c:v>
                </c:pt>
                <c:pt idx="17">
                  <c:v>m18</c:v>
                </c:pt>
                <c:pt idx="18">
                  <c:v>m19</c:v>
                </c:pt>
                <c:pt idx="19">
                  <c:v>m20</c:v>
                </c:pt>
                <c:pt idx="20">
                  <c:v>m21</c:v>
                </c:pt>
                <c:pt idx="21">
                  <c:v>m22</c:v>
                </c:pt>
                <c:pt idx="22">
                  <c:v>m23</c:v>
                </c:pt>
                <c:pt idx="23">
                  <c:v>m24</c:v>
                </c:pt>
                <c:pt idx="24">
                  <c:v>m25</c:v>
                </c:pt>
                <c:pt idx="25">
                  <c:v>m26</c:v>
                </c:pt>
                <c:pt idx="26">
                  <c:v>m27</c:v>
                </c:pt>
                <c:pt idx="27">
                  <c:v>m28</c:v>
                </c:pt>
                <c:pt idx="28">
                  <c:v>m29</c:v>
                </c:pt>
                <c:pt idx="29">
                  <c:v>m30</c:v>
                </c:pt>
                <c:pt idx="30">
                  <c:v>m31</c:v>
                </c:pt>
                <c:pt idx="31">
                  <c:v>m32</c:v>
                </c:pt>
                <c:pt idx="32">
                  <c:v>m33</c:v>
                </c:pt>
                <c:pt idx="33">
                  <c:v>m34</c:v>
                </c:pt>
                <c:pt idx="34">
                  <c:v>m35</c:v>
                </c:pt>
                <c:pt idx="35">
                  <c:v>m36</c:v>
                </c:pt>
                <c:pt idx="36">
                  <c:v>m37</c:v>
                </c:pt>
                <c:pt idx="37">
                  <c:v>m38</c:v>
                </c:pt>
                <c:pt idx="38">
                  <c:v>m39</c:v>
                </c:pt>
                <c:pt idx="39">
                  <c:v>m40</c:v>
                </c:pt>
                <c:pt idx="40">
                  <c:v>m41</c:v>
                </c:pt>
                <c:pt idx="41">
                  <c:v>m42</c:v>
                </c:pt>
                <c:pt idx="42">
                  <c:v>m43</c:v>
                </c:pt>
                <c:pt idx="43">
                  <c:v>m44</c:v>
                </c:pt>
                <c:pt idx="44">
                  <c:v>m45</c:v>
                </c:pt>
                <c:pt idx="45">
                  <c:v>m46</c:v>
                </c:pt>
                <c:pt idx="46">
                  <c:v>m47</c:v>
                </c:pt>
                <c:pt idx="47">
                  <c:v>m48</c:v>
                </c:pt>
              </c:strCache>
            </c:strRef>
          </c:cat>
          <c:val>
            <c:numRef>
              <c:f>Feuil6!$B$9:$AW$9</c:f>
              <c:numCache>
                <c:formatCode>0%</c:formatCode>
                <c:ptCount val="48"/>
                <c:pt idx="0">
                  <c:v>6.85100604863597E-2</c:v>
                </c:pt>
                <c:pt idx="1">
                  <c:v>8.7810300111152526E-2</c:v>
                </c:pt>
                <c:pt idx="2">
                  <c:v>0.12308263236021809</c:v>
                </c:pt>
                <c:pt idx="3">
                  <c:v>0.15801214524724344</c:v>
                </c:pt>
                <c:pt idx="4">
                  <c:v>0.17264045640580444</c:v>
                </c:pt>
                <c:pt idx="5">
                  <c:v>0.19300421731580253</c:v>
                </c:pt>
                <c:pt idx="6">
                  <c:v>0.23454184256270269</c:v>
                </c:pt>
                <c:pt idx="7">
                  <c:v>0.2611449149385322</c:v>
                </c:pt>
                <c:pt idx="8">
                  <c:v>0.29781420765027522</c:v>
                </c:pt>
                <c:pt idx="9">
                  <c:v>0.32173913043478253</c:v>
                </c:pt>
                <c:pt idx="10">
                  <c:v>0.34215759383544764</c:v>
                </c:pt>
                <c:pt idx="11">
                  <c:v>0.36068631107795823</c:v>
                </c:pt>
                <c:pt idx="12">
                  <c:v>0.36885959457778938</c:v>
                </c:pt>
                <c:pt idx="13">
                  <c:v>0.38218462304055933</c:v>
                </c:pt>
                <c:pt idx="14">
                  <c:v>0.39469753547423458</c:v>
                </c:pt>
                <c:pt idx="15">
                  <c:v>0.40756877878750303</c:v>
                </c:pt>
                <c:pt idx="16">
                  <c:v>0.41327356493587497</c:v>
                </c:pt>
                <c:pt idx="17">
                  <c:v>0.42149171958660192</c:v>
                </c:pt>
                <c:pt idx="18">
                  <c:v>0.44056815350112027</c:v>
                </c:pt>
                <c:pt idx="19">
                  <c:v>0.44767007226513827</c:v>
                </c:pt>
                <c:pt idx="20">
                  <c:v>0.46242054094478502</c:v>
                </c:pt>
                <c:pt idx="21">
                  <c:v>0.47294938917975743</c:v>
                </c:pt>
                <c:pt idx="22">
                  <c:v>0.48578553615960235</c:v>
                </c:pt>
                <c:pt idx="23">
                  <c:v>0.49070724709991281</c:v>
                </c:pt>
                <c:pt idx="24">
                  <c:v>0.49270300611201195</c:v>
                </c:pt>
                <c:pt idx="25">
                  <c:v>0.49725480409283862</c:v>
                </c:pt>
                <c:pt idx="26">
                  <c:v>0.50424469413233453</c:v>
                </c:pt>
                <c:pt idx="27">
                  <c:v>0.51055063054064176</c:v>
                </c:pt>
                <c:pt idx="28">
                  <c:v>0.51423576423576356</c:v>
                </c:pt>
                <c:pt idx="29">
                  <c:v>0.51998001998001997</c:v>
                </c:pt>
                <c:pt idx="30">
                  <c:v>0.53278381416260767</c:v>
                </c:pt>
                <c:pt idx="31">
                  <c:v>0.5360309728987136</c:v>
                </c:pt>
                <c:pt idx="32">
                  <c:v>0.54296777416937292</c:v>
                </c:pt>
                <c:pt idx="33">
                  <c:v>0.54746440169872601</c:v>
                </c:pt>
                <c:pt idx="34">
                  <c:v>0.55058705970521815</c:v>
                </c:pt>
                <c:pt idx="35">
                  <c:v>0.55271046714963779</c:v>
                </c:pt>
                <c:pt idx="36">
                  <c:v>0.55445915563327564</c:v>
                </c:pt>
                <c:pt idx="37">
                  <c:v>0.55640224859462839</c:v>
                </c:pt>
                <c:pt idx="38">
                  <c:v>0.55877576514678362</c:v>
                </c:pt>
                <c:pt idx="39">
                  <c:v>0.56259370314842583</c:v>
                </c:pt>
                <c:pt idx="40">
                  <c:v>0.56284357821089714</c:v>
                </c:pt>
                <c:pt idx="41">
                  <c:v>0.56246876561719139</c:v>
                </c:pt>
                <c:pt idx="42">
                  <c:v>0.56496751624188124</c:v>
                </c:pt>
                <c:pt idx="43">
                  <c:v>0.56409295352323863</c:v>
                </c:pt>
                <c:pt idx="44">
                  <c:v>0.5647176411794107</c:v>
                </c:pt>
                <c:pt idx="45">
                  <c:v>0.56484257871064458</c:v>
                </c:pt>
                <c:pt idx="46">
                  <c:v>0.56746626686656443</c:v>
                </c:pt>
                <c:pt idx="47">
                  <c:v>0.56746626686656443</c:v>
                </c:pt>
              </c:numCache>
            </c:numRef>
          </c:val>
        </c:ser>
        <c:ser>
          <c:idx val="1"/>
          <c:order val="1"/>
          <c:tx>
            <c:strRef>
              <c:f>Feuil6!$A$10</c:f>
              <c:strCache>
                <c:ptCount val="1"/>
                <c:pt idx="0">
                  <c:v>Chômage</c:v>
                </c:pt>
              </c:strCache>
            </c:strRef>
          </c:tx>
          <c:cat>
            <c:strRef>
              <c:f>Feuil6!$B$8:$AW$8</c:f>
              <c:strCache>
                <c:ptCount val="48"/>
                <c:pt idx="0">
                  <c:v>m1</c:v>
                </c:pt>
                <c:pt idx="1">
                  <c:v>m2</c:v>
                </c:pt>
                <c:pt idx="2">
                  <c:v>m3</c:v>
                </c:pt>
                <c:pt idx="3">
                  <c:v>m4</c:v>
                </c:pt>
                <c:pt idx="4">
                  <c:v>m5</c:v>
                </c:pt>
                <c:pt idx="5">
                  <c:v>m6</c:v>
                </c:pt>
                <c:pt idx="6">
                  <c:v>m7</c:v>
                </c:pt>
                <c:pt idx="7">
                  <c:v>m8</c:v>
                </c:pt>
                <c:pt idx="8">
                  <c:v>m9</c:v>
                </c:pt>
                <c:pt idx="9">
                  <c:v>m10</c:v>
                </c:pt>
                <c:pt idx="10">
                  <c:v>m11</c:v>
                </c:pt>
                <c:pt idx="11">
                  <c:v>m12</c:v>
                </c:pt>
                <c:pt idx="12">
                  <c:v>m13</c:v>
                </c:pt>
                <c:pt idx="13">
                  <c:v>m14</c:v>
                </c:pt>
                <c:pt idx="14">
                  <c:v>m15</c:v>
                </c:pt>
                <c:pt idx="15">
                  <c:v>m16</c:v>
                </c:pt>
                <c:pt idx="16">
                  <c:v>m17</c:v>
                </c:pt>
                <c:pt idx="17">
                  <c:v>m18</c:v>
                </c:pt>
                <c:pt idx="18">
                  <c:v>m19</c:v>
                </c:pt>
                <c:pt idx="19">
                  <c:v>m20</c:v>
                </c:pt>
                <c:pt idx="20">
                  <c:v>m21</c:v>
                </c:pt>
                <c:pt idx="21">
                  <c:v>m22</c:v>
                </c:pt>
                <c:pt idx="22">
                  <c:v>m23</c:v>
                </c:pt>
                <c:pt idx="23">
                  <c:v>m24</c:v>
                </c:pt>
                <c:pt idx="24">
                  <c:v>m25</c:v>
                </c:pt>
                <c:pt idx="25">
                  <c:v>m26</c:v>
                </c:pt>
                <c:pt idx="26">
                  <c:v>m27</c:v>
                </c:pt>
                <c:pt idx="27">
                  <c:v>m28</c:v>
                </c:pt>
                <c:pt idx="28">
                  <c:v>m29</c:v>
                </c:pt>
                <c:pt idx="29">
                  <c:v>m30</c:v>
                </c:pt>
                <c:pt idx="30">
                  <c:v>m31</c:v>
                </c:pt>
                <c:pt idx="31">
                  <c:v>m32</c:v>
                </c:pt>
                <c:pt idx="32">
                  <c:v>m33</c:v>
                </c:pt>
                <c:pt idx="33">
                  <c:v>m34</c:v>
                </c:pt>
                <c:pt idx="34">
                  <c:v>m35</c:v>
                </c:pt>
                <c:pt idx="35">
                  <c:v>m36</c:v>
                </c:pt>
                <c:pt idx="36">
                  <c:v>m37</c:v>
                </c:pt>
                <c:pt idx="37">
                  <c:v>m38</c:v>
                </c:pt>
                <c:pt idx="38">
                  <c:v>m39</c:v>
                </c:pt>
                <c:pt idx="39">
                  <c:v>m40</c:v>
                </c:pt>
                <c:pt idx="40">
                  <c:v>m41</c:v>
                </c:pt>
                <c:pt idx="41">
                  <c:v>m42</c:v>
                </c:pt>
                <c:pt idx="42">
                  <c:v>m43</c:v>
                </c:pt>
                <c:pt idx="43">
                  <c:v>m44</c:v>
                </c:pt>
                <c:pt idx="44">
                  <c:v>m45</c:v>
                </c:pt>
                <c:pt idx="45">
                  <c:v>m46</c:v>
                </c:pt>
                <c:pt idx="46">
                  <c:v>m47</c:v>
                </c:pt>
                <c:pt idx="47">
                  <c:v>m48</c:v>
                </c:pt>
              </c:strCache>
            </c:strRef>
          </c:cat>
          <c:val>
            <c:numRef>
              <c:f>Feuil6!$B$10:$AW$10</c:f>
              <c:numCache>
                <c:formatCode>0%</c:formatCode>
                <c:ptCount val="48"/>
                <c:pt idx="0">
                  <c:v>0.78224910504875944</c:v>
                </c:pt>
                <c:pt idx="1">
                  <c:v>0.74447326170186456</c:v>
                </c:pt>
                <c:pt idx="2">
                  <c:v>0.66662543295398935</c:v>
                </c:pt>
                <c:pt idx="3">
                  <c:v>0.61457429669104224</c:v>
                </c:pt>
                <c:pt idx="4">
                  <c:v>0.60374550415478556</c:v>
                </c:pt>
                <c:pt idx="5">
                  <c:v>0.59141652195484529</c:v>
                </c:pt>
                <c:pt idx="6">
                  <c:v>0.56444002979885766</c:v>
                </c:pt>
                <c:pt idx="7">
                  <c:v>0.54973301875077663</c:v>
                </c:pt>
                <c:pt idx="8">
                  <c:v>0.52322404371584696</c:v>
                </c:pt>
                <c:pt idx="9">
                  <c:v>0.50633540372670749</c:v>
                </c:pt>
                <c:pt idx="10">
                  <c:v>0.48931145911011681</c:v>
                </c:pt>
                <c:pt idx="11">
                  <c:v>0.47395250528409977</c:v>
                </c:pt>
                <c:pt idx="12">
                  <c:v>0.47655764208431789</c:v>
                </c:pt>
                <c:pt idx="13">
                  <c:v>0.476735506344863</c:v>
                </c:pt>
                <c:pt idx="14">
                  <c:v>0.46290764251929301</c:v>
                </c:pt>
                <c:pt idx="15">
                  <c:v>0.45412672725009445</c:v>
                </c:pt>
                <c:pt idx="16">
                  <c:v>0.44901008591707287</c:v>
                </c:pt>
                <c:pt idx="17">
                  <c:v>0.44390486863404494</c:v>
                </c:pt>
                <c:pt idx="18">
                  <c:v>0.42972838275604436</c:v>
                </c:pt>
                <c:pt idx="19">
                  <c:v>0.42387241465238101</c:v>
                </c:pt>
                <c:pt idx="20">
                  <c:v>0.409073912501558</c:v>
                </c:pt>
                <c:pt idx="21">
                  <c:v>0.39827973074046502</c:v>
                </c:pt>
                <c:pt idx="22">
                  <c:v>0.38428927680798153</c:v>
                </c:pt>
                <c:pt idx="23">
                  <c:v>0.37682424847199708</c:v>
                </c:pt>
                <c:pt idx="24">
                  <c:v>0.38543095921167664</c:v>
                </c:pt>
                <c:pt idx="25">
                  <c:v>0.38095832293486653</c:v>
                </c:pt>
                <c:pt idx="26">
                  <c:v>0.36466916354556905</c:v>
                </c:pt>
                <c:pt idx="27">
                  <c:v>0.35734798351854297</c:v>
                </c:pt>
                <c:pt idx="28">
                  <c:v>0.3548951048951049</c:v>
                </c:pt>
                <c:pt idx="29">
                  <c:v>0.35027472527472675</c:v>
                </c:pt>
                <c:pt idx="30">
                  <c:v>0.33857874359935286</c:v>
                </c:pt>
                <c:pt idx="31">
                  <c:v>0.33695516423129873</c:v>
                </c:pt>
                <c:pt idx="32">
                  <c:v>0.33100174868848381</c:v>
                </c:pt>
                <c:pt idx="33">
                  <c:v>0.32712965276042982</c:v>
                </c:pt>
                <c:pt idx="34">
                  <c:v>0.32413190107419437</c:v>
                </c:pt>
                <c:pt idx="35">
                  <c:v>0.32125905570821883</c:v>
                </c:pt>
                <c:pt idx="36">
                  <c:v>0.32275793155133625</c:v>
                </c:pt>
                <c:pt idx="37">
                  <c:v>0.32054965646470956</c:v>
                </c:pt>
                <c:pt idx="38">
                  <c:v>0.31255465334166327</c:v>
                </c:pt>
                <c:pt idx="39">
                  <c:v>0.30697151424288038</c:v>
                </c:pt>
                <c:pt idx="40">
                  <c:v>0.30659670164917663</c:v>
                </c:pt>
                <c:pt idx="41">
                  <c:v>0.30684657671164622</c:v>
                </c:pt>
                <c:pt idx="42">
                  <c:v>0.30484757621189518</c:v>
                </c:pt>
                <c:pt idx="43">
                  <c:v>0.30547226386806836</c:v>
                </c:pt>
                <c:pt idx="44">
                  <c:v>0.30547226386806836</c:v>
                </c:pt>
                <c:pt idx="45">
                  <c:v>0.3059720139930055</c:v>
                </c:pt>
                <c:pt idx="46">
                  <c:v>0.3059720139930055</c:v>
                </c:pt>
                <c:pt idx="47">
                  <c:v>0.30584707646176912</c:v>
                </c:pt>
              </c:numCache>
            </c:numRef>
          </c:val>
        </c:ser>
        <c:ser>
          <c:idx val="2"/>
          <c:order val="2"/>
          <c:tx>
            <c:strRef>
              <c:f>Feuil6!$A$11</c:f>
              <c:strCache>
                <c:ptCount val="1"/>
                <c:pt idx="0">
                  <c:v>Inactivité</c:v>
                </c:pt>
              </c:strCache>
            </c:strRef>
          </c:tx>
          <c:cat>
            <c:strRef>
              <c:f>Feuil6!$B$8:$AW$8</c:f>
              <c:strCache>
                <c:ptCount val="48"/>
                <c:pt idx="0">
                  <c:v>m1</c:v>
                </c:pt>
                <c:pt idx="1">
                  <c:v>m2</c:v>
                </c:pt>
                <c:pt idx="2">
                  <c:v>m3</c:v>
                </c:pt>
                <c:pt idx="3">
                  <c:v>m4</c:v>
                </c:pt>
                <c:pt idx="4">
                  <c:v>m5</c:v>
                </c:pt>
                <c:pt idx="5">
                  <c:v>m6</c:v>
                </c:pt>
                <c:pt idx="6">
                  <c:v>m7</c:v>
                </c:pt>
                <c:pt idx="7">
                  <c:v>m8</c:v>
                </c:pt>
                <c:pt idx="8">
                  <c:v>m9</c:v>
                </c:pt>
                <c:pt idx="9">
                  <c:v>m10</c:v>
                </c:pt>
                <c:pt idx="10">
                  <c:v>m11</c:v>
                </c:pt>
                <c:pt idx="11">
                  <c:v>m12</c:v>
                </c:pt>
                <c:pt idx="12">
                  <c:v>m13</c:v>
                </c:pt>
                <c:pt idx="13">
                  <c:v>m14</c:v>
                </c:pt>
                <c:pt idx="14">
                  <c:v>m15</c:v>
                </c:pt>
                <c:pt idx="15">
                  <c:v>m16</c:v>
                </c:pt>
                <c:pt idx="16">
                  <c:v>m17</c:v>
                </c:pt>
                <c:pt idx="17">
                  <c:v>m18</c:v>
                </c:pt>
                <c:pt idx="18">
                  <c:v>m19</c:v>
                </c:pt>
                <c:pt idx="19">
                  <c:v>m20</c:v>
                </c:pt>
                <c:pt idx="20">
                  <c:v>m21</c:v>
                </c:pt>
                <c:pt idx="21">
                  <c:v>m22</c:v>
                </c:pt>
                <c:pt idx="22">
                  <c:v>m23</c:v>
                </c:pt>
                <c:pt idx="23">
                  <c:v>m24</c:v>
                </c:pt>
                <c:pt idx="24">
                  <c:v>m25</c:v>
                </c:pt>
                <c:pt idx="25">
                  <c:v>m26</c:v>
                </c:pt>
                <c:pt idx="26">
                  <c:v>m27</c:v>
                </c:pt>
                <c:pt idx="27">
                  <c:v>m28</c:v>
                </c:pt>
                <c:pt idx="28">
                  <c:v>m29</c:v>
                </c:pt>
                <c:pt idx="29">
                  <c:v>m30</c:v>
                </c:pt>
                <c:pt idx="30">
                  <c:v>m31</c:v>
                </c:pt>
                <c:pt idx="31">
                  <c:v>m32</c:v>
                </c:pt>
                <c:pt idx="32">
                  <c:v>m33</c:v>
                </c:pt>
                <c:pt idx="33">
                  <c:v>m34</c:v>
                </c:pt>
                <c:pt idx="34">
                  <c:v>m35</c:v>
                </c:pt>
                <c:pt idx="35">
                  <c:v>m36</c:v>
                </c:pt>
                <c:pt idx="36">
                  <c:v>m37</c:v>
                </c:pt>
                <c:pt idx="37">
                  <c:v>m38</c:v>
                </c:pt>
                <c:pt idx="38">
                  <c:v>m39</c:v>
                </c:pt>
                <c:pt idx="39">
                  <c:v>m40</c:v>
                </c:pt>
                <c:pt idx="40">
                  <c:v>m41</c:v>
                </c:pt>
                <c:pt idx="41">
                  <c:v>m42</c:v>
                </c:pt>
                <c:pt idx="42">
                  <c:v>m43</c:v>
                </c:pt>
                <c:pt idx="43">
                  <c:v>m44</c:v>
                </c:pt>
                <c:pt idx="44">
                  <c:v>m45</c:v>
                </c:pt>
                <c:pt idx="45">
                  <c:v>m46</c:v>
                </c:pt>
                <c:pt idx="46">
                  <c:v>m47</c:v>
                </c:pt>
                <c:pt idx="47">
                  <c:v>m48</c:v>
                </c:pt>
              </c:strCache>
            </c:strRef>
          </c:cat>
          <c:val>
            <c:numRef>
              <c:f>Feuil6!$B$11:$AW$11</c:f>
              <c:numCache>
                <c:formatCode>0%</c:formatCode>
                <c:ptCount val="48"/>
                <c:pt idx="0">
                  <c:v>4.4438958153314403E-2</c:v>
                </c:pt>
                <c:pt idx="1">
                  <c:v>4.9771520316166502E-2</c:v>
                </c:pt>
                <c:pt idx="2">
                  <c:v>7.5705096486887682E-2</c:v>
                </c:pt>
                <c:pt idx="3">
                  <c:v>8.1546660057008363E-2</c:v>
                </c:pt>
                <c:pt idx="4">
                  <c:v>8.1855388813097368E-2</c:v>
                </c:pt>
                <c:pt idx="5">
                  <c:v>8.2981890349789228E-2</c:v>
                </c:pt>
                <c:pt idx="6">
                  <c:v>8.5671715917556512E-2</c:v>
                </c:pt>
                <c:pt idx="7">
                  <c:v>8.6303241028187982E-2</c:v>
                </c:pt>
                <c:pt idx="8">
                  <c:v>8.8301043219076267E-2</c:v>
                </c:pt>
                <c:pt idx="9">
                  <c:v>8.8819875776397994E-2</c:v>
                </c:pt>
                <c:pt idx="10">
                  <c:v>9.1474024359930448E-2</c:v>
                </c:pt>
                <c:pt idx="11">
                  <c:v>9.3621782916822632E-2</c:v>
                </c:pt>
                <c:pt idx="12">
                  <c:v>8.6556398457903833E-2</c:v>
                </c:pt>
                <c:pt idx="13">
                  <c:v>9.0694202537945176E-2</c:v>
                </c:pt>
                <c:pt idx="14">
                  <c:v>9.833208862335073E-2</c:v>
                </c:pt>
                <c:pt idx="15">
                  <c:v>0.10008714054525113</c:v>
                </c:pt>
                <c:pt idx="16">
                  <c:v>0.10135724069231693</c:v>
                </c:pt>
                <c:pt idx="17">
                  <c:v>0.10185531067114928</c:v>
                </c:pt>
                <c:pt idx="18">
                  <c:v>0.1039122850735115</c:v>
                </c:pt>
                <c:pt idx="19">
                  <c:v>0.10403688013954647</c:v>
                </c:pt>
                <c:pt idx="20">
                  <c:v>0.10544684033403993</c:v>
                </c:pt>
                <c:pt idx="21">
                  <c:v>0.10708052854649713</c:v>
                </c:pt>
                <c:pt idx="22">
                  <c:v>0.10835411471321721</c:v>
                </c:pt>
                <c:pt idx="23">
                  <c:v>0.11088936010976587</c:v>
                </c:pt>
                <c:pt idx="24">
                  <c:v>9.9039540975427706E-2</c:v>
                </c:pt>
                <c:pt idx="25">
                  <c:v>0.10169703019715498</c:v>
                </c:pt>
                <c:pt idx="26">
                  <c:v>0.11173533083645452</c:v>
                </c:pt>
                <c:pt idx="27">
                  <c:v>0.11424647271819235</c:v>
                </c:pt>
                <c:pt idx="28">
                  <c:v>0.11401098901098902</c:v>
                </c:pt>
                <c:pt idx="29">
                  <c:v>0.11463536463536445</c:v>
                </c:pt>
                <c:pt idx="30">
                  <c:v>0.11589858873485701</c:v>
                </c:pt>
                <c:pt idx="31">
                  <c:v>0.11564880729361808</c:v>
                </c:pt>
                <c:pt idx="32">
                  <c:v>0.115038720959281</c:v>
                </c:pt>
                <c:pt idx="33">
                  <c:v>0.115038720959281</c:v>
                </c:pt>
                <c:pt idx="34">
                  <c:v>0.11528853359979989</c:v>
                </c:pt>
                <c:pt idx="35">
                  <c:v>0.1161628778416193</c:v>
                </c:pt>
                <c:pt idx="36">
                  <c:v>0.11304021983512365</c:v>
                </c:pt>
                <c:pt idx="37">
                  <c:v>0.11317926296064991</c:v>
                </c:pt>
                <c:pt idx="38">
                  <c:v>0.11917551530293566</c:v>
                </c:pt>
                <c:pt idx="39">
                  <c:v>0.12081459270364818</c:v>
                </c:pt>
                <c:pt idx="40">
                  <c:v>0.12106446776611741</c:v>
                </c:pt>
                <c:pt idx="41">
                  <c:v>0.12068965517241392</c:v>
                </c:pt>
                <c:pt idx="42">
                  <c:v>0.11981509245377311</c:v>
                </c:pt>
                <c:pt idx="43">
                  <c:v>0.11956521739130439</c:v>
                </c:pt>
                <c:pt idx="44">
                  <c:v>0.11906546726636692</c:v>
                </c:pt>
                <c:pt idx="45">
                  <c:v>0.11869065467266372</c:v>
                </c:pt>
                <c:pt idx="46">
                  <c:v>0.11906546726636692</c:v>
                </c:pt>
                <c:pt idx="47">
                  <c:v>0.11919040479760119</c:v>
                </c:pt>
              </c:numCache>
            </c:numRef>
          </c:val>
        </c:ser>
        <c:ser>
          <c:idx val="3"/>
          <c:order val="3"/>
          <c:tx>
            <c:strRef>
              <c:f>Feuil6!$A$12</c:f>
              <c:strCache>
                <c:ptCount val="1"/>
                <c:pt idx="0">
                  <c:v>Stage</c:v>
                </c:pt>
              </c:strCache>
            </c:strRef>
          </c:tx>
          <c:cat>
            <c:strRef>
              <c:f>Feuil6!$B$8:$AW$8</c:f>
              <c:strCache>
                <c:ptCount val="48"/>
                <c:pt idx="0">
                  <c:v>m1</c:v>
                </c:pt>
                <c:pt idx="1">
                  <c:v>m2</c:v>
                </c:pt>
                <c:pt idx="2">
                  <c:v>m3</c:v>
                </c:pt>
                <c:pt idx="3">
                  <c:v>m4</c:v>
                </c:pt>
                <c:pt idx="4">
                  <c:v>m5</c:v>
                </c:pt>
                <c:pt idx="5">
                  <c:v>m6</c:v>
                </c:pt>
                <c:pt idx="6">
                  <c:v>m7</c:v>
                </c:pt>
                <c:pt idx="7">
                  <c:v>m8</c:v>
                </c:pt>
                <c:pt idx="8">
                  <c:v>m9</c:v>
                </c:pt>
                <c:pt idx="9">
                  <c:v>m10</c:v>
                </c:pt>
                <c:pt idx="10">
                  <c:v>m11</c:v>
                </c:pt>
                <c:pt idx="11">
                  <c:v>m12</c:v>
                </c:pt>
                <c:pt idx="12">
                  <c:v>m13</c:v>
                </c:pt>
                <c:pt idx="13">
                  <c:v>m14</c:v>
                </c:pt>
                <c:pt idx="14">
                  <c:v>m15</c:v>
                </c:pt>
                <c:pt idx="15">
                  <c:v>m16</c:v>
                </c:pt>
                <c:pt idx="16">
                  <c:v>m17</c:v>
                </c:pt>
                <c:pt idx="17">
                  <c:v>m18</c:v>
                </c:pt>
                <c:pt idx="18">
                  <c:v>m19</c:v>
                </c:pt>
                <c:pt idx="19">
                  <c:v>m20</c:v>
                </c:pt>
                <c:pt idx="20">
                  <c:v>m21</c:v>
                </c:pt>
                <c:pt idx="21">
                  <c:v>m22</c:v>
                </c:pt>
                <c:pt idx="22">
                  <c:v>m23</c:v>
                </c:pt>
                <c:pt idx="23">
                  <c:v>m24</c:v>
                </c:pt>
                <c:pt idx="24">
                  <c:v>m25</c:v>
                </c:pt>
                <c:pt idx="25">
                  <c:v>m26</c:v>
                </c:pt>
                <c:pt idx="26">
                  <c:v>m27</c:v>
                </c:pt>
                <c:pt idx="27">
                  <c:v>m28</c:v>
                </c:pt>
                <c:pt idx="28">
                  <c:v>m29</c:v>
                </c:pt>
                <c:pt idx="29">
                  <c:v>m30</c:v>
                </c:pt>
                <c:pt idx="30">
                  <c:v>m31</c:v>
                </c:pt>
                <c:pt idx="31">
                  <c:v>m32</c:v>
                </c:pt>
                <c:pt idx="32">
                  <c:v>m33</c:v>
                </c:pt>
                <c:pt idx="33">
                  <c:v>m34</c:v>
                </c:pt>
                <c:pt idx="34">
                  <c:v>m35</c:v>
                </c:pt>
                <c:pt idx="35">
                  <c:v>m36</c:v>
                </c:pt>
                <c:pt idx="36">
                  <c:v>m37</c:v>
                </c:pt>
                <c:pt idx="37">
                  <c:v>m38</c:v>
                </c:pt>
                <c:pt idx="38">
                  <c:v>m39</c:v>
                </c:pt>
                <c:pt idx="39">
                  <c:v>m40</c:v>
                </c:pt>
                <c:pt idx="40">
                  <c:v>m41</c:v>
                </c:pt>
                <c:pt idx="41">
                  <c:v>m42</c:v>
                </c:pt>
                <c:pt idx="42">
                  <c:v>m43</c:v>
                </c:pt>
                <c:pt idx="43">
                  <c:v>m44</c:v>
                </c:pt>
                <c:pt idx="44">
                  <c:v>m45</c:v>
                </c:pt>
                <c:pt idx="45">
                  <c:v>m46</c:v>
                </c:pt>
                <c:pt idx="46">
                  <c:v>m47</c:v>
                </c:pt>
                <c:pt idx="47">
                  <c:v>m48</c:v>
                </c:pt>
              </c:strCache>
            </c:strRef>
          </c:cat>
          <c:val>
            <c:numRef>
              <c:f>Feuil6!$B$12:$AW$12</c:f>
              <c:numCache>
                <c:formatCode>0%</c:formatCode>
                <c:ptCount val="48"/>
                <c:pt idx="0">
                  <c:v>0.10480187631156647</c:v>
                </c:pt>
                <c:pt idx="1">
                  <c:v>0.11794491787081636</c:v>
                </c:pt>
                <c:pt idx="2">
                  <c:v>0.13458683819891143</c:v>
                </c:pt>
                <c:pt idx="3">
                  <c:v>0.14586689800470939</c:v>
                </c:pt>
                <c:pt idx="4">
                  <c:v>0.14175865062631776</c:v>
                </c:pt>
                <c:pt idx="5">
                  <c:v>0.13259737037955838</c:v>
                </c:pt>
                <c:pt idx="6">
                  <c:v>0.11534641172088403</c:v>
                </c:pt>
                <c:pt idx="7">
                  <c:v>0.10281882528250341</c:v>
                </c:pt>
                <c:pt idx="8">
                  <c:v>9.0660705414803797E-2</c:v>
                </c:pt>
                <c:pt idx="9">
                  <c:v>8.3105590062111795E-2</c:v>
                </c:pt>
                <c:pt idx="10">
                  <c:v>7.7056922694506869E-2</c:v>
                </c:pt>
                <c:pt idx="11">
                  <c:v>7.1739400721123989E-2</c:v>
                </c:pt>
                <c:pt idx="12">
                  <c:v>6.8026364879990073E-2</c:v>
                </c:pt>
                <c:pt idx="13">
                  <c:v>5.0385668076635984E-2</c:v>
                </c:pt>
                <c:pt idx="14">
                  <c:v>4.4062733383122075E-2</c:v>
                </c:pt>
                <c:pt idx="15">
                  <c:v>3.8217353417154383E-2</c:v>
                </c:pt>
                <c:pt idx="16">
                  <c:v>3.6359108454737894E-2</c:v>
                </c:pt>
                <c:pt idx="17">
                  <c:v>3.274810110820571E-2</c:v>
                </c:pt>
                <c:pt idx="18">
                  <c:v>2.5791178669324878E-2</c:v>
                </c:pt>
                <c:pt idx="19">
                  <c:v>2.442063294293546E-2</c:v>
                </c:pt>
                <c:pt idx="20">
                  <c:v>2.3058706219618589E-2</c:v>
                </c:pt>
                <c:pt idx="21">
                  <c:v>2.1690351533283476E-2</c:v>
                </c:pt>
                <c:pt idx="22">
                  <c:v>2.1571072319202012E-2</c:v>
                </c:pt>
                <c:pt idx="23">
                  <c:v>2.1579144318323692E-2</c:v>
                </c:pt>
                <c:pt idx="24">
                  <c:v>2.2826493700885617E-2</c:v>
                </c:pt>
                <c:pt idx="25">
                  <c:v>2.0089842775143689E-2</c:v>
                </c:pt>
                <c:pt idx="26">
                  <c:v>1.9350811485642983E-2</c:v>
                </c:pt>
                <c:pt idx="27">
                  <c:v>1.7854913222624537E-2</c:v>
                </c:pt>
                <c:pt idx="28">
                  <c:v>1.685814185814186E-2</c:v>
                </c:pt>
                <c:pt idx="29">
                  <c:v>1.5109890109890113E-2</c:v>
                </c:pt>
                <c:pt idx="30">
                  <c:v>1.2738853503184714E-2</c:v>
                </c:pt>
                <c:pt idx="31">
                  <c:v>1.1365055576370681E-2</c:v>
                </c:pt>
                <c:pt idx="32">
                  <c:v>1.0991756182862853E-2</c:v>
                </c:pt>
                <c:pt idx="33">
                  <c:v>1.0367224581563828E-2</c:v>
                </c:pt>
                <c:pt idx="34">
                  <c:v>9.9925056207844573E-3</c:v>
                </c:pt>
                <c:pt idx="35">
                  <c:v>9.867599300524681E-3</c:v>
                </c:pt>
                <c:pt idx="36">
                  <c:v>9.7426929802648006E-3</c:v>
                </c:pt>
                <c:pt idx="37">
                  <c:v>9.8688319800124928E-3</c:v>
                </c:pt>
                <c:pt idx="38">
                  <c:v>9.4940662086196725E-3</c:v>
                </c:pt>
                <c:pt idx="39">
                  <c:v>9.6201899050475121E-3</c:v>
                </c:pt>
                <c:pt idx="40">
                  <c:v>9.4952523738131046E-3</c:v>
                </c:pt>
                <c:pt idx="41">
                  <c:v>9.9950024987506773E-3</c:v>
                </c:pt>
                <c:pt idx="42">
                  <c:v>1.0369815092453783E-2</c:v>
                </c:pt>
                <c:pt idx="43">
                  <c:v>1.0869565217391365E-2</c:v>
                </c:pt>
                <c:pt idx="44">
                  <c:v>1.0744627686156921E-2</c:v>
                </c:pt>
                <c:pt idx="45">
                  <c:v>1.0494752623688161E-2</c:v>
                </c:pt>
                <c:pt idx="46">
                  <c:v>7.4962518740629945E-3</c:v>
                </c:pt>
                <c:pt idx="47">
                  <c:v>7.4962518740629945E-3</c:v>
                </c:pt>
              </c:numCache>
            </c:numRef>
          </c:val>
        </c:ser>
        <c:axId val="129257856"/>
        <c:axId val="129259392"/>
      </c:areaChart>
      <c:catAx>
        <c:axId val="129257856"/>
        <c:scaling>
          <c:orientation val="minMax"/>
        </c:scaling>
        <c:axPos val="b"/>
        <c:tickLblPos val="nextTo"/>
        <c:crossAx val="129259392"/>
        <c:crosses val="autoZero"/>
        <c:auto val="1"/>
        <c:lblAlgn val="ctr"/>
        <c:lblOffset val="100"/>
      </c:catAx>
      <c:valAx>
        <c:axId val="129259392"/>
        <c:scaling>
          <c:orientation val="minMax"/>
          <c:max val="1"/>
        </c:scaling>
        <c:axPos val="l"/>
        <c:majorGridlines/>
        <c:numFmt formatCode="0%" sourceLinked="1"/>
        <c:tickLblPos val="nextTo"/>
        <c:crossAx val="129257856"/>
        <c:crosses val="autoZero"/>
        <c:crossBetween val="midCat"/>
      </c:valAx>
    </c:plotArea>
    <c:legend>
      <c:legendPos val="r"/>
      <c:layout>
        <c:manualLayout>
          <c:xMode val="edge"/>
          <c:yMode val="edge"/>
          <c:x val="0.81899742690058819"/>
          <c:y val="0.19007264499225915"/>
          <c:w val="0.1810025730994152"/>
          <c:h val="0.5744813623913303"/>
        </c:manualLayout>
      </c:layout>
      <c:txPr>
        <a:bodyPr/>
        <a:lstStyle/>
        <a:p>
          <a:pPr>
            <a:defRPr sz="1400" b="1"/>
          </a:pPr>
          <a:endParaRPr lang="fr-FR"/>
        </a:p>
      </c:txPr>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fr-FR"/>
  <c:chart>
    <c:plotArea>
      <c:layout/>
      <c:lineChart>
        <c:grouping val="standard"/>
        <c:ser>
          <c:idx val="0"/>
          <c:order val="0"/>
          <c:tx>
            <c:strRef>
              <c:f>Feuil1!$B$2</c:f>
              <c:strCache>
                <c:ptCount val="1"/>
                <c:pt idx="0">
                  <c:v>6-11 ans</c:v>
                </c:pt>
              </c:strCache>
            </c:strRef>
          </c:tx>
          <c:dLbls>
            <c:dLbl>
              <c:idx val="1"/>
              <c:delete val="1"/>
            </c:dLbl>
            <c:dLbl>
              <c:idx val="2"/>
              <c:delete val="1"/>
            </c:dLbl>
            <c:dLbl>
              <c:idx val="3"/>
              <c:delete val="1"/>
            </c:dLbl>
            <c:dLbl>
              <c:idx val="4"/>
              <c:delete val="1"/>
            </c:dLbl>
            <c:txPr>
              <a:bodyPr/>
              <a:lstStyle/>
              <a:p>
                <a:pPr>
                  <a:defRPr sz="1050" b="1"/>
                </a:pPr>
                <a:endParaRPr lang="fr-FR"/>
              </a:p>
            </c:txPr>
            <c:dLblPos val="t"/>
            <c:showVal val="1"/>
          </c:dLbls>
          <c:cat>
            <c:numRef>
              <c:f>Feuil1!$A$3:$A$8</c:f>
              <c:numCache>
                <c:formatCode>General</c:formatCode>
                <c:ptCount val="6"/>
                <c:pt idx="0">
                  <c:v>2005</c:v>
                </c:pt>
                <c:pt idx="1">
                  <c:v>2006</c:v>
                </c:pt>
                <c:pt idx="2">
                  <c:v>2007</c:v>
                </c:pt>
                <c:pt idx="3">
                  <c:v>2008</c:v>
                </c:pt>
                <c:pt idx="4">
                  <c:v>2009</c:v>
                </c:pt>
                <c:pt idx="5">
                  <c:v>2010</c:v>
                </c:pt>
              </c:numCache>
            </c:numRef>
          </c:cat>
          <c:val>
            <c:numRef>
              <c:f>Feuil1!$B$3:$B$8</c:f>
              <c:numCache>
                <c:formatCode>0%</c:formatCode>
                <c:ptCount val="6"/>
                <c:pt idx="0">
                  <c:v>0.879000000000001</c:v>
                </c:pt>
                <c:pt idx="1">
                  <c:v>0.89</c:v>
                </c:pt>
                <c:pt idx="2">
                  <c:v>0.90700000000000003</c:v>
                </c:pt>
                <c:pt idx="3">
                  <c:v>0.91400000000000003</c:v>
                </c:pt>
                <c:pt idx="4">
                  <c:v>0.91599999999999993</c:v>
                </c:pt>
                <c:pt idx="5">
                  <c:v>0.94799999999999995</c:v>
                </c:pt>
              </c:numCache>
            </c:numRef>
          </c:val>
        </c:ser>
        <c:ser>
          <c:idx val="1"/>
          <c:order val="1"/>
          <c:tx>
            <c:strRef>
              <c:f>Feuil1!$C$2</c:f>
              <c:strCache>
                <c:ptCount val="1"/>
                <c:pt idx="0">
                  <c:v>12-14 ans</c:v>
                </c:pt>
              </c:strCache>
            </c:strRef>
          </c:tx>
          <c:dLbls>
            <c:dLbl>
              <c:idx val="1"/>
              <c:delete val="1"/>
            </c:dLbl>
            <c:dLbl>
              <c:idx val="2"/>
              <c:delete val="1"/>
            </c:dLbl>
            <c:dLbl>
              <c:idx val="3"/>
              <c:delete val="1"/>
            </c:dLbl>
            <c:dLbl>
              <c:idx val="4"/>
              <c:delete val="1"/>
            </c:dLbl>
            <c:txPr>
              <a:bodyPr/>
              <a:lstStyle/>
              <a:p>
                <a:pPr>
                  <a:defRPr sz="1100" b="1"/>
                </a:pPr>
                <a:endParaRPr lang="fr-FR"/>
              </a:p>
            </c:txPr>
            <c:dLblPos val="t"/>
            <c:showVal val="1"/>
          </c:dLbls>
          <c:cat>
            <c:numRef>
              <c:f>Feuil1!$A$3:$A$8</c:f>
              <c:numCache>
                <c:formatCode>General</c:formatCode>
                <c:ptCount val="6"/>
                <c:pt idx="0">
                  <c:v>2005</c:v>
                </c:pt>
                <c:pt idx="1">
                  <c:v>2006</c:v>
                </c:pt>
                <c:pt idx="2">
                  <c:v>2007</c:v>
                </c:pt>
                <c:pt idx="3">
                  <c:v>2008</c:v>
                </c:pt>
                <c:pt idx="4">
                  <c:v>2009</c:v>
                </c:pt>
                <c:pt idx="5">
                  <c:v>2010</c:v>
                </c:pt>
              </c:numCache>
            </c:numRef>
          </c:cat>
          <c:val>
            <c:numRef>
              <c:f>Feuil1!$C$3:$C$8</c:f>
              <c:numCache>
                <c:formatCode>0%</c:formatCode>
                <c:ptCount val="6"/>
                <c:pt idx="0">
                  <c:v>0.68200000000000005</c:v>
                </c:pt>
                <c:pt idx="1">
                  <c:v>0.68099999999999994</c:v>
                </c:pt>
                <c:pt idx="2">
                  <c:v>0.69599999999999995</c:v>
                </c:pt>
                <c:pt idx="3">
                  <c:v>0.71300000000000063</c:v>
                </c:pt>
                <c:pt idx="4">
                  <c:v>0.70200000000000062</c:v>
                </c:pt>
                <c:pt idx="5">
                  <c:v>0.754000000000001</c:v>
                </c:pt>
              </c:numCache>
            </c:numRef>
          </c:val>
        </c:ser>
        <c:ser>
          <c:idx val="2"/>
          <c:order val="2"/>
          <c:tx>
            <c:strRef>
              <c:f>Feuil1!$D$2</c:f>
              <c:strCache>
                <c:ptCount val="1"/>
                <c:pt idx="0">
                  <c:v>15-17 ans</c:v>
                </c:pt>
              </c:strCache>
            </c:strRef>
          </c:tx>
          <c:dLbls>
            <c:dLbl>
              <c:idx val="1"/>
              <c:delete val="1"/>
            </c:dLbl>
            <c:dLbl>
              <c:idx val="2"/>
              <c:delete val="1"/>
            </c:dLbl>
            <c:dLbl>
              <c:idx val="3"/>
              <c:delete val="1"/>
            </c:dLbl>
            <c:dLbl>
              <c:idx val="4"/>
              <c:delete val="1"/>
            </c:dLbl>
            <c:txPr>
              <a:bodyPr/>
              <a:lstStyle/>
              <a:p>
                <a:pPr>
                  <a:defRPr sz="1100" b="1"/>
                </a:pPr>
                <a:endParaRPr lang="fr-FR"/>
              </a:p>
            </c:txPr>
            <c:dLblPos val="t"/>
            <c:showVal val="1"/>
          </c:dLbls>
          <c:cat>
            <c:numRef>
              <c:f>Feuil1!$A$3:$A$8</c:f>
              <c:numCache>
                <c:formatCode>General</c:formatCode>
                <c:ptCount val="6"/>
                <c:pt idx="0">
                  <c:v>2005</c:v>
                </c:pt>
                <c:pt idx="1">
                  <c:v>2006</c:v>
                </c:pt>
                <c:pt idx="2">
                  <c:v>2007</c:v>
                </c:pt>
                <c:pt idx="3">
                  <c:v>2008</c:v>
                </c:pt>
                <c:pt idx="4">
                  <c:v>2009</c:v>
                </c:pt>
                <c:pt idx="5">
                  <c:v>2010</c:v>
                </c:pt>
              </c:numCache>
            </c:numRef>
          </c:cat>
          <c:val>
            <c:numRef>
              <c:f>Feuil1!$D$3:$D$8</c:f>
              <c:numCache>
                <c:formatCode>0%</c:formatCode>
                <c:ptCount val="6"/>
                <c:pt idx="0">
                  <c:v>0.45</c:v>
                </c:pt>
                <c:pt idx="1">
                  <c:v>0.46</c:v>
                </c:pt>
                <c:pt idx="2">
                  <c:v>0.47700000000000031</c:v>
                </c:pt>
                <c:pt idx="3">
                  <c:v>0.48100000000000032</c:v>
                </c:pt>
                <c:pt idx="4">
                  <c:v>0.49900000000000044</c:v>
                </c:pt>
                <c:pt idx="5">
                  <c:v>0.504</c:v>
                </c:pt>
              </c:numCache>
            </c:numRef>
          </c:val>
        </c:ser>
        <c:marker val="1"/>
        <c:axId val="98485760"/>
        <c:axId val="98487296"/>
      </c:lineChart>
      <c:catAx>
        <c:axId val="98485760"/>
        <c:scaling>
          <c:orientation val="minMax"/>
        </c:scaling>
        <c:axPos val="b"/>
        <c:numFmt formatCode="General" sourceLinked="1"/>
        <c:tickLblPos val="nextTo"/>
        <c:crossAx val="98487296"/>
        <c:crosses val="autoZero"/>
        <c:auto val="1"/>
        <c:lblAlgn val="ctr"/>
        <c:lblOffset val="100"/>
      </c:catAx>
      <c:valAx>
        <c:axId val="98487296"/>
        <c:scaling>
          <c:orientation val="minMax"/>
        </c:scaling>
        <c:axPos val="l"/>
        <c:numFmt formatCode="0%" sourceLinked="1"/>
        <c:tickLblPos val="nextTo"/>
        <c:crossAx val="98485760"/>
        <c:crosses val="autoZero"/>
        <c:crossBetween val="between"/>
      </c:valAx>
    </c:plotArea>
    <c:legend>
      <c:legendPos val="b"/>
      <c:layout>
        <c:manualLayout>
          <c:xMode val="edge"/>
          <c:yMode val="edge"/>
          <c:x val="0.14454699074074101"/>
          <c:y val="0.87600901875901982"/>
          <c:w val="0.70502638888888891"/>
          <c:h val="7.8175685425685426E-2"/>
        </c:manualLayout>
      </c:layout>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fr-FR"/>
  <c:chart>
    <c:plotArea>
      <c:layout/>
      <c:lineChart>
        <c:grouping val="standard"/>
        <c:ser>
          <c:idx val="0"/>
          <c:order val="0"/>
          <c:tx>
            <c:strRef>
              <c:f>Feuil3!$A$2</c:f>
              <c:strCache>
                <c:ptCount val="1"/>
                <c:pt idx="0">
                  <c:v>Spécialisation </c:v>
                </c:pt>
              </c:strCache>
            </c:strRef>
          </c:tx>
          <c:cat>
            <c:numRef>
              <c:f>Feuil3!$B$1:$I$1</c:f>
              <c:numCache>
                <c:formatCode>General</c:formatCode>
                <c:ptCount val="8"/>
                <c:pt idx="0">
                  <c:v>2002</c:v>
                </c:pt>
                <c:pt idx="1">
                  <c:v>2003</c:v>
                </c:pt>
                <c:pt idx="2">
                  <c:v>2004</c:v>
                </c:pt>
                <c:pt idx="3">
                  <c:v>2005</c:v>
                </c:pt>
                <c:pt idx="4">
                  <c:v>2006</c:v>
                </c:pt>
                <c:pt idx="5">
                  <c:v>2007</c:v>
                </c:pt>
                <c:pt idx="6">
                  <c:v>2008</c:v>
                </c:pt>
                <c:pt idx="7">
                  <c:v>2009</c:v>
                </c:pt>
              </c:numCache>
            </c:numRef>
          </c:cat>
          <c:val>
            <c:numRef>
              <c:f>Feuil3!$B$2:$I$2</c:f>
              <c:numCache>
                <c:formatCode>#,##0</c:formatCode>
                <c:ptCount val="8"/>
                <c:pt idx="0">
                  <c:v>27556</c:v>
                </c:pt>
                <c:pt idx="1">
                  <c:v>28342</c:v>
                </c:pt>
                <c:pt idx="2">
                  <c:v>34511</c:v>
                </c:pt>
                <c:pt idx="3">
                  <c:v>33210</c:v>
                </c:pt>
                <c:pt idx="4">
                  <c:v>33104</c:v>
                </c:pt>
                <c:pt idx="5">
                  <c:v>30699</c:v>
                </c:pt>
                <c:pt idx="6">
                  <c:v>31389</c:v>
                </c:pt>
                <c:pt idx="7">
                  <c:v>36363</c:v>
                </c:pt>
              </c:numCache>
            </c:numRef>
          </c:val>
        </c:ser>
        <c:ser>
          <c:idx val="1"/>
          <c:order val="1"/>
          <c:tx>
            <c:strRef>
              <c:f>Feuil3!$A$3</c:f>
              <c:strCache>
                <c:ptCount val="1"/>
                <c:pt idx="0">
                  <c:v>Qualification </c:v>
                </c:pt>
              </c:strCache>
            </c:strRef>
          </c:tx>
          <c:cat>
            <c:numRef>
              <c:f>Feuil3!$B$1:$I$1</c:f>
              <c:numCache>
                <c:formatCode>General</c:formatCode>
                <c:ptCount val="8"/>
                <c:pt idx="0">
                  <c:v>2002</c:v>
                </c:pt>
                <c:pt idx="1">
                  <c:v>2003</c:v>
                </c:pt>
                <c:pt idx="2">
                  <c:v>2004</c:v>
                </c:pt>
                <c:pt idx="3">
                  <c:v>2005</c:v>
                </c:pt>
                <c:pt idx="4">
                  <c:v>2006</c:v>
                </c:pt>
                <c:pt idx="5">
                  <c:v>2007</c:v>
                </c:pt>
                <c:pt idx="6">
                  <c:v>2008</c:v>
                </c:pt>
                <c:pt idx="7">
                  <c:v>2009</c:v>
                </c:pt>
              </c:numCache>
            </c:numRef>
          </c:cat>
          <c:val>
            <c:numRef>
              <c:f>Feuil3!$B$3:$I$3</c:f>
              <c:numCache>
                <c:formatCode>#,##0</c:formatCode>
                <c:ptCount val="8"/>
                <c:pt idx="0">
                  <c:v>51012</c:v>
                </c:pt>
                <c:pt idx="1">
                  <c:v>50638</c:v>
                </c:pt>
                <c:pt idx="2">
                  <c:v>51570</c:v>
                </c:pt>
                <c:pt idx="3">
                  <c:v>49635</c:v>
                </c:pt>
                <c:pt idx="4">
                  <c:v>53997</c:v>
                </c:pt>
                <c:pt idx="5">
                  <c:v>55444</c:v>
                </c:pt>
                <c:pt idx="6">
                  <c:v>58390</c:v>
                </c:pt>
                <c:pt idx="7">
                  <c:v>61997</c:v>
                </c:pt>
              </c:numCache>
            </c:numRef>
          </c:val>
        </c:ser>
        <c:ser>
          <c:idx val="2"/>
          <c:order val="2"/>
          <c:tx>
            <c:strRef>
              <c:f>Feuil3!$A$4</c:f>
              <c:strCache>
                <c:ptCount val="1"/>
                <c:pt idx="0">
                  <c:v>Technicien </c:v>
                </c:pt>
              </c:strCache>
            </c:strRef>
          </c:tx>
          <c:cat>
            <c:numRef>
              <c:f>Feuil3!$B$1:$I$1</c:f>
              <c:numCache>
                <c:formatCode>General</c:formatCode>
                <c:ptCount val="8"/>
                <c:pt idx="0">
                  <c:v>2002</c:v>
                </c:pt>
                <c:pt idx="1">
                  <c:v>2003</c:v>
                </c:pt>
                <c:pt idx="2">
                  <c:v>2004</c:v>
                </c:pt>
                <c:pt idx="3">
                  <c:v>2005</c:v>
                </c:pt>
                <c:pt idx="4">
                  <c:v>2006</c:v>
                </c:pt>
                <c:pt idx="5">
                  <c:v>2007</c:v>
                </c:pt>
                <c:pt idx="6">
                  <c:v>2008</c:v>
                </c:pt>
                <c:pt idx="7">
                  <c:v>2009</c:v>
                </c:pt>
              </c:numCache>
            </c:numRef>
          </c:cat>
          <c:val>
            <c:numRef>
              <c:f>Feuil3!$B$4:$I$4</c:f>
              <c:numCache>
                <c:formatCode>#,##0</c:formatCode>
                <c:ptCount val="8"/>
                <c:pt idx="0">
                  <c:v>45022</c:v>
                </c:pt>
                <c:pt idx="1">
                  <c:v>47891</c:v>
                </c:pt>
                <c:pt idx="2">
                  <c:v>52948</c:v>
                </c:pt>
                <c:pt idx="3">
                  <c:v>57285</c:v>
                </c:pt>
                <c:pt idx="4">
                  <c:v>59410</c:v>
                </c:pt>
                <c:pt idx="5">
                  <c:v>66014</c:v>
                </c:pt>
                <c:pt idx="6">
                  <c:v>74804</c:v>
                </c:pt>
                <c:pt idx="7">
                  <c:v>86071</c:v>
                </c:pt>
              </c:numCache>
            </c:numRef>
          </c:val>
        </c:ser>
        <c:ser>
          <c:idx val="3"/>
          <c:order val="3"/>
          <c:tx>
            <c:strRef>
              <c:f>Feuil3!$A$5</c:f>
              <c:strCache>
                <c:ptCount val="1"/>
                <c:pt idx="0">
                  <c:v>Technicien spécialisé </c:v>
                </c:pt>
              </c:strCache>
            </c:strRef>
          </c:tx>
          <c:cat>
            <c:numRef>
              <c:f>Feuil3!$B$1:$I$1</c:f>
              <c:numCache>
                <c:formatCode>General</c:formatCode>
                <c:ptCount val="8"/>
                <c:pt idx="0">
                  <c:v>2002</c:v>
                </c:pt>
                <c:pt idx="1">
                  <c:v>2003</c:v>
                </c:pt>
                <c:pt idx="2">
                  <c:v>2004</c:v>
                </c:pt>
                <c:pt idx="3">
                  <c:v>2005</c:v>
                </c:pt>
                <c:pt idx="4">
                  <c:v>2006</c:v>
                </c:pt>
                <c:pt idx="5">
                  <c:v>2007</c:v>
                </c:pt>
                <c:pt idx="6">
                  <c:v>2008</c:v>
                </c:pt>
                <c:pt idx="7">
                  <c:v>2009</c:v>
                </c:pt>
              </c:numCache>
            </c:numRef>
          </c:cat>
          <c:val>
            <c:numRef>
              <c:f>Feuil3!$B$5:$I$5</c:f>
              <c:numCache>
                <c:formatCode>#,##0</c:formatCode>
                <c:ptCount val="8"/>
                <c:pt idx="0">
                  <c:v>12825</c:v>
                </c:pt>
                <c:pt idx="1">
                  <c:v>16776</c:v>
                </c:pt>
                <c:pt idx="2">
                  <c:v>23966</c:v>
                </c:pt>
                <c:pt idx="3">
                  <c:v>31663</c:v>
                </c:pt>
                <c:pt idx="4">
                  <c:v>40090</c:v>
                </c:pt>
                <c:pt idx="5">
                  <c:v>50697</c:v>
                </c:pt>
                <c:pt idx="6">
                  <c:v>59652</c:v>
                </c:pt>
                <c:pt idx="7">
                  <c:v>67176</c:v>
                </c:pt>
              </c:numCache>
            </c:numRef>
          </c:val>
        </c:ser>
        <c:marker val="1"/>
        <c:axId val="110855680"/>
        <c:axId val="110857216"/>
      </c:lineChart>
      <c:catAx>
        <c:axId val="110855680"/>
        <c:scaling>
          <c:orientation val="minMax"/>
        </c:scaling>
        <c:axPos val="b"/>
        <c:numFmt formatCode="General" sourceLinked="1"/>
        <c:tickLblPos val="nextTo"/>
        <c:crossAx val="110857216"/>
        <c:crosses val="autoZero"/>
        <c:auto val="1"/>
        <c:lblAlgn val="ctr"/>
        <c:lblOffset val="100"/>
      </c:catAx>
      <c:valAx>
        <c:axId val="110857216"/>
        <c:scaling>
          <c:orientation val="minMax"/>
        </c:scaling>
        <c:axPos val="l"/>
        <c:numFmt formatCode="#,##0" sourceLinked="1"/>
        <c:tickLblPos val="nextTo"/>
        <c:crossAx val="110855680"/>
        <c:crosses val="autoZero"/>
        <c:crossBetween val="between"/>
      </c:valAx>
    </c:plotArea>
    <c:legend>
      <c:legendPos val="b"/>
      <c:layout/>
      <c:txPr>
        <a:bodyPr/>
        <a:lstStyle/>
        <a:p>
          <a:pPr>
            <a:defRPr b="1"/>
          </a:pPr>
          <a:endParaRPr lang="fr-FR"/>
        </a:p>
      </c:txPr>
    </c:legend>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manualLayout>
          <c:layoutTarget val="inner"/>
          <c:xMode val="edge"/>
          <c:yMode val="edge"/>
          <c:x val="0.1711881313131314"/>
          <c:y val="5.1740740740740754E-2"/>
          <c:w val="0.79353409090909088"/>
          <c:h val="0.61626444444444461"/>
        </c:manualLayout>
      </c:layout>
      <c:lineChart>
        <c:grouping val="stacked"/>
        <c:ser>
          <c:idx val="0"/>
          <c:order val="0"/>
          <c:tx>
            <c:strRef>
              <c:f>Feuil3!$A$10</c:f>
              <c:strCache>
                <c:ptCount val="1"/>
                <c:pt idx="0">
                  <c:v>N</c:v>
                </c:pt>
              </c:strCache>
            </c:strRef>
          </c:tx>
          <c:cat>
            <c:numRef>
              <c:f>Feuil3!$B$9:$I$9</c:f>
              <c:numCache>
                <c:formatCode>General</c:formatCode>
                <c:ptCount val="8"/>
                <c:pt idx="0">
                  <c:v>2002</c:v>
                </c:pt>
                <c:pt idx="1">
                  <c:v>2003</c:v>
                </c:pt>
                <c:pt idx="2">
                  <c:v>2004</c:v>
                </c:pt>
                <c:pt idx="3">
                  <c:v>2005</c:v>
                </c:pt>
                <c:pt idx="4">
                  <c:v>2006</c:v>
                </c:pt>
                <c:pt idx="5">
                  <c:v>2007</c:v>
                </c:pt>
                <c:pt idx="6">
                  <c:v>2008</c:v>
                </c:pt>
                <c:pt idx="7">
                  <c:v>2009</c:v>
                </c:pt>
              </c:numCache>
            </c:numRef>
          </c:cat>
          <c:val>
            <c:numRef>
              <c:f>Feuil3!$B$10:$I$10</c:f>
              <c:numCache>
                <c:formatCode>General</c:formatCode>
                <c:ptCount val="8"/>
                <c:pt idx="0">
                  <c:v>136415</c:v>
                </c:pt>
                <c:pt idx="1">
                  <c:v>143647</c:v>
                </c:pt>
                <c:pt idx="2">
                  <c:v>162995</c:v>
                </c:pt>
                <c:pt idx="3">
                  <c:v>171793</c:v>
                </c:pt>
                <c:pt idx="4">
                  <c:v>186601</c:v>
                </c:pt>
                <c:pt idx="5">
                  <c:v>202854</c:v>
                </c:pt>
                <c:pt idx="6">
                  <c:v>224235</c:v>
                </c:pt>
                <c:pt idx="7">
                  <c:v>251607</c:v>
                </c:pt>
              </c:numCache>
            </c:numRef>
          </c:val>
        </c:ser>
        <c:marker val="1"/>
        <c:axId val="110888448"/>
        <c:axId val="110889984"/>
      </c:lineChart>
      <c:catAx>
        <c:axId val="110888448"/>
        <c:scaling>
          <c:orientation val="minMax"/>
        </c:scaling>
        <c:axPos val="b"/>
        <c:numFmt formatCode="General" sourceLinked="1"/>
        <c:tickLblPos val="nextTo"/>
        <c:crossAx val="110889984"/>
        <c:crosses val="autoZero"/>
        <c:auto val="1"/>
        <c:lblAlgn val="ctr"/>
        <c:lblOffset val="100"/>
      </c:catAx>
      <c:valAx>
        <c:axId val="110889984"/>
        <c:scaling>
          <c:orientation val="minMax"/>
        </c:scaling>
        <c:axPos val="l"/>
        <c:majorGridlines/>
        <c:numFmt formatCode="General" sourceLinked="1"/>
        <c:tickLblPos val="nextTo"/>
        <c:crossAx val="110888448"/>
        <c:crosses val="autoZero"/>
        <c:crossBetween val="between"/>
      </c:valAx>
    </c:plotArea>
    <c:legend>
      <c:legendPos val="b"/>
      <c:layout>
        <c:manualLayout>
          <c:xMode val="edge"/>
          <c:yMode val="edge"/>
          <c:x val="0.43992525252525289"/>
          <c:y val="0.95266555555555565"/>
          <c:w val="0.12014949494949495"/>
          <c:h val="1.9112222222222221E-2"/>
        </c:manualLayout>
      </c:layout>
    </c:legend>
    <c:plotVisOnly val="1"/>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fr-FR"/>
  <c:clrMapOvr bg1="lt1" tx1="dk1" bg2="lt2" tx2="dk2" accent1="accent1" accent2="accent2" accent3="accent3" accent4="accent4" accent5="accent5" accent6="accent6" hlink="hlink" folHlink="folHlink"/>
  <c:chart>
    <c:plotArea>
      <c:layout/>
      <c:lineChart>
        <c:grouping val="standard"/>
        <c:ser>
          <c:idx val="0"/>
          <c:order val="0"/>
          <c:tx>
            <c:strRef>
              <c:f>Feuil1!$A$6</c:f>
              <c:strCache>
                <c:ptCount val="1"/>
                <c:pt idx="0">
                  <c:v>Sans diplôme </c:v>
                </c:pt>
              </c:strCache>
            </c:strRef>
          </c:tx>
          <c:cat>
            <c:numRef>
              <c:f>Feuil1!$B$5:$K$5</c:f>
              <c:numCache>
                <c:formatCode>0</c:formatCode>
                <c:ptCount val="10"/>
                <c:pt idx="0">
                  <c:v>1999</c:v>
                </c:pt>
                <c:pt idx="1">
                  <c:v>2000</c:v>
                </c:pt>
                <c:pt idx="2">
                  <c:v>2001</c:v>
                </c:pt>
                <c:pt idx="3">
                  <c:v>2002</c:v>
                </c:pt>
                <c:pt idx="4">
                  <c:v>2003</c:v>
                </c:pt>
                <c:pt idx="5">
                  <c:v>2004</c:v>
                </c:pt>
                <c:pt idx="6">
                  <c:v>2005</c:v>
                </c:pt>
                <c:pt idx="7">
                  <c:v>2006</c:v>
                </c:pt>
                <c:pt idx="8">
                  <c:v>2007</c:v>
                </c:pt>
                <c:pt idx="9">
                  <c:v>2008</c:v>
                </c:pt>
              </c:numCache>
            </c:numRef>
          </c:cat>
          <c:val>
            <c:numRef>
              <c:f>Feuil1!$B$6:$K$6</c:f>
              <c:numCache>
                <c:formatCode>0</c:formatCode>
                <c:ptCount val="10"/>
                <c:pt idx="0">
                  <c:v>8</c:v>
                </c:pt>
                <c:pt idx="1">
                  <c:v>7</c:v>
                </c:pt>
                <c:pt idx="2">
                  <c:v>6.3</c:v>
                </c:pt>
                <c:pt idx="3">
                  <c:v>5.5</c:v>
                </c:pt>
                <c:pt idx="4">
                  <c:v>5.4</c:v>
                </c:pt>
                <c:pt idx="5">
                  <c:v>5</c:v>
                </c:pt>
                <c:pt idx="6">
                  <c:v>5.2</c:v>
                </c:pt>
                <c:pt idx="7">
                  <c:v>4.8</c:v>
                </c:pt>
                <c:pt idx="8">
                  <c:v>4.9000000000000004</c:v>
                </c:pt>
                <c:pt idx="9">
                  <c:v>4.7</c:v>
                </c:pt>
              </c:numCache>
            </c:numRef>
          </c:val>
        </c:ser>
        <c:ser>
          <c:idx val="1"/>
          <c:order val="1"/>
          <c:tx>
            <c:strRef>
              <c:f>Feuil1!$A$7</c:f>
              <c:strCache>
                <c:ptCount val="1"/>
                <c:pt idx="0">
                  <c:v>Niveau moyen </c:v>
                </c:pt>
              </c:strCache>
            </c:strRef>
          </c:tx>
          <c:cat>
            <c:numRef>
              <c:f>Feuil1!$B$5:$K$5</c:f>
              <c:numCache>
                <c:formatCode>0</c:formatCode>
                <c:ptCount val="10"/>
                <c:pt idx="0">
                  <c:v>1999</c:v>
                </c:pt>
                <c:pt idx="1">
                  <c:v>2000</c:v>
                </c:pt>
                <c:pt idx="2">
                  <c:v>2001</c:v>
                </c:pt>
                <c:pt idx="3">
                  <c:v>2002</c:v>
                </c:pt>
                <c:pt idx="4">
                  <c:v>2003</c:v>
                </c:pt>
                <c:pt idx="5">
                  <c:v>2004</c:v>
                </c:pt>
                <c:pt idx="6">
                  <c:v>2005</c:v>
                </c:pt>
                <c:pt idx="7">
                  <c:v>2006</c:v>
                </c:pt>
                <c:pt idx="8">
                  <c:v>2007</c:v>
                </c:pt>
                <c:pt idx="9">
                  <c:v>2008</c:v>
                </c:pt>
              </c:numCache>
            </c:numRef>
          </c:cat>
          <c:val>
            <c:numRef>
              <c:f>Feuil1!$B$7:$K$7</c:f>
              <c:numCache>
                <c:formatCode>0</c:formatCode>
                <c:ptCount val="10"/>
                <c:pt idx="0">
                  <c:v>26.9</c:v>
                </c:pt>
                <c:pt idx="1">
                  <c:v>26.7</c:v>
                </c:pt>
                <c:pt idx="2">
                  <c:v>24.1</c:v>
                </c:pt>
                <c:pt idx="3">
                  <c:v>22.2</c:v>
                </c:pt>
                <c:pt idx="4">
                  <c:v>22.1</c:v>
                </c:pt>
                <c:pt idx="5">
                  <c:v>20.7</c:v>
                </c:pt>
                <c:pt idx="6">
                  <c:v>20.5</c:v>
                </c:pt>
                <c:pt idx="7">
                  <c:v>18.7</c:v>
                </c:pt>
                <c:pt idx="8">
                  <c:v>18.100000000000001</c:v>
                </c:pt>
                <c:pt idx="9">
                  <c:v>18</c:v>
                </c:pt>
              </c:numCache>
            </c:numRef>
          </c:val>
        </c:ser>
        <c:ser>
          <c:idx val="2"/>
          <c:order val="2"/>
          <c:tx>
            <c:strRef>
              <c:f>Feuil1!$A$8</c:f>
              <c:strCache>
                <c:ptCount val="1"/>
                <c:pt idx="0">
                  <c:v>Niveau Supérieur </c:v>
                </c:pt>
              </c:strCache>
            </c:strRef>
          </c:tx>
          <c:cat>
            <c:numRef>
              <c:f>Feuil1!$B$5:$K$5</c:f>
              <c:numCache>
                <c:formatCode>0</c:formatCode>
                <c:ptCount val="10"/>
                <c:pt idx="0">
                  <c:v>1999</c:v>
                </c:pt>
                <c:pt idx="1">
                  <c:v>2000</c:v>
                </c:pt>
                <c:pt idx="2">
                  <c:v>2001</c:v>
                </c:pt>
                <c:pt idx="3">
                  <c:v>2002</c:v>
                </c:pt>
                <c:pt idx="4">
                  <c:v>2003</c:v>
                </c:pt>
                <c:pt idx="5">
                  <c:v>2004</c:v>
                </c:pt>
                <c:pt idx="6">
                  <c:v>2005</c:v>
                </c:pt>
                <c:pt idx="7">
                  <c:v>2006</c:v>
                </c:pt>
                <c:pt idx="8">
                  <c:v>2007</c:v>
                </c:pt>
                <c:pt idx="9">
                  <c:v>2008</c:v>
                </c:pt>
              </c:numCache>
            </c:numRef>
          </c:cat>
          <c:val>
            <c:numRef>
              <c:f>Feuil1!$B$8:$K$8</c:f>
              <c:numCache>
                <c:formatCode>0</c:formatCode>
                <c:ptCount val="10"/>
                <c:pt idx="0">
                  <c:v>27.6</c:v>
                </c:pt>
                <c:pt idx="1">
                  <c:v>28.9</c:v>
                </c:pt>
                <c:pt idx="2">
                  <c:v>26.8</c:v>
                </c:pt>
                <c:pt idx="3">
                  <c:v>26.5</c:v>
                </c:pt>
                <c:pt idx="4">
                  <c:v>27.2</c:v>
                </c:pt>
                <c:pt idx="5">
                  <c:v>26.9</c:v>
                </c:pt>
                <c:pt idx="6">
                  <c:v>26.8</c:v>
                </c:pt>
                <c:pt idx="7">
                  <c:v>19.5</c:v>
                </c:pt>
                <c:pt idx="8">
                  <c:v>20.8</c:v>
                </c:pt>
                <c:pt idx="9">
                  <c:v>19.5</c:v>
                </c:pt>
              </c:numCache>
            </c:numRef>
          </c:val>
        </c:ser>
        <c:ser>
          <c:idx val="3"/>
          <c:order val="3"/>
          <c:tx>
            <c:strRef>
              <c:f>Feuil1!$A$9</c:f>
              <c:strCache>
                <c:ptCount val="1"/>
                <c:pt idx="0">
                  <c:v>Ensemble </c:v>
                </c:pt>
              </c:strCache>
            </c:strRef>
          </c:tx>
          <c:marker>
            <c:symbol val="circle"/>
            <c:size val="7"/>
          </c:marker>
          <c:cat>
            <c:numRef>
              <c:f>Feuil1!$B$5:$K$5</c:f>
              <c:numCache>
                <c:formatCode>0</c:formatCode>
                <c:ptCount val="10"/>
                <c:pt idx="0">
                  <c:v>1999</c:v>
                </c:pt>
                <c:pt idx="1">
                  <c:v>2000</c:v>
                </c:pt>
                <c:pt idx="2">
                  <c:v>2001</c:v>
                </c:pt>
                <c:pt idx="3">
                  <c:v>2002</c:v>
                </c:pt>
                <c:pt idx="4">
                  <c:v>2003</c:v>
                </c:pt>
                <c:pt idx="5">
                  <c:v>2004</c:v>
                </c:pt>
                <c:pt idx="6">
                  <c:v>2005</c:v>
                </c:pt>
                <c:pt idx="7">
                  <c:v>2006</c:v>
                </c:pt>
                <c:pt idx="8">
                  <c:v>2007</c:v>
                </c:pt>
                <c:pt idx="9">
                  <c:v>2008</c:v>
                </c:pt>
              </c:numCache>
            </c:numRef>
          </c:cat>
          <c:val>
            <c:numRef>
              <c:f>Feuil1!$B$9:$K$9</c:f>
              <c:numCache>
                <c:formatCode>0</c:formatCode>
                <c:ptCount val="10"/>
                <c:pt idx="0">
                  <c:v>13.8</c:v>
                </c:pt>
                <c:pt idx="1">
                  <c:v>13.4</c:v>
                </c:pt>
                <c:pt idx="2">
                  <c:v>12.3</c:v>
                </c:pt>
                <c:pt idx="3">
                  <c:v>11.3</c:v>
                </c:pt>
                <c:pt idx="4">
                  <c:v>11.4</c:v>
                </c:pt>
                <c:pt idx="5">
                  <c:v>10.8</c:v>
                </c:pt>
                <c:pt idx="6">
                  <c:v>11</c:v>
                </c:pt>
                <c:pt idx="7">
                  <c:v>9.5</c:v>
                </c:pt>
                <c:pt idx="8">
                  <c:v>9.8000000000000007</c:v>
                </c:pt>
                <c:pt idx="9">
                  <c:v>9.9</c:v>
                </c:pt>
              </c:numCache>
            </c:numRef>
          </c:val>
        </c:ser>
        <c:marker val="1"/>
        <c:axId val="111085824"/>
        <c:axId val="111099904"/>
      </c:lineChart>
      <c:catAx>
        <c:axId val="111085824"/>
        <c:scaling>
          <c:orientation val="minMax"/>
        </c:scaling>
        <c:axPos val="b"/>
        <c:numFmt formatCode="0" sourceLinked="1"/>
        <c:tickLblPos val="nextTo"/>
        <c:txPr>
          <a:bodyPr/>
          <a:lstStyle/>
          <a:p>
            <a:pPr>
              <a:defRPr b="1"/>
            </a:pPr>
            <a:endParaRPr lang="fr-FR"/>
          </a:p>
        </c:txPr>
        <c:crossAx val="111099904"/>
        <c:crosses val="autoZero"/>
        <c:auto val="1"/>
        <c:lblAlgn val="ctr"/>
        <c:lblOffset val="100"/>
      </c:catAx>
      <c:valAx>
        <c:axId val="111099904"/>
        <c:scaling>
          <c:orientation val="minMax"/>
        </c:scaling>
        <c:axPos val="l"/>
        <c:majorGridlines/>
        <c:numFmt formatCode="0" sourceLinked="1"/>
        <c:tickLblPos val="nextTo"/>
        <c:txPr>
          <a:bodyPr/>
          <a:lstStyle/>
          <a:p>
            <a:pPr>
              <a:defRPr b="1"/>
            </a:pPr>
            <a:endParaRPr lang="fr-FR"/>
          </a:p>
        </c:txPr>
        <c:crossAx val="111085824"/>
        <c:crosses val="autoZero"/>
        <c:crossBetween val="between"/>
      </c:valAx>
    </c:plotArea>
    <c:legend>
      <c:legendPos val="l"/>
      <c:layout/>
      <c:txPr>
        <a:bodyPr/>
        <a:lstStyle/>
        <a:p>
          <a:pPr>
            <a:defRPr b="1"/>
          </a:pPr>
          <a:endParaRPr lang="fr-FR"/>
        </a:p>
      </c:txPr>
    </c:legend>
    <c:plotVisOnly val="1"/>
  </c:chart>
  <c:externalData r:id="rId2"/>
</c:chartSpace>
</file>

<file path=ppt/charts/chart6.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manualLayout>
          <c:layoutTarget val="inner"/>
          <c:xMode val="edge"/>
          <c:yMode val="edge"/>
          <c:x val="4.8717638207749991E-2"/>
          <c:y val="6.4668710574422014E-2"/>
          <c:w val="0.93407226295059964"/>
          <c:h val="0.54739818381375038"/>
        </c:manualLayout>
      </c:layout>
      <c:barChart>
        <c:barDir val="col"/>
        <c:grouping val="clustered"/>
        <c:ser>
          <c:idx val="0"/>
          <c:order val="0"/>
          <c:tx>
            <c:strRef>
              <c:f>Feuil2!$C$2</c:f>
              <c:strCache>
                <c:ptCount val="1"/>
                <c:pt idx="0">
                  <c:v>T</c:v>
                </c:pt>
              </c:strCache>
            </c:strRef>
          </c:tx>
          <c:dPt>
            <c:idx val="5"/>
            <c:spPr>
              <a:solidFill>
                <a:srgbClr val="C00000"/>
              </a:solidFill>
            </c:spPr>
          </c:dPt>
          <c:dPt>
            <c:idx val="6"/>
            <c:spPr>
              <a:solidFill>
                <a:srgbClr val="C00000"/>
              </a:solidFill>
            </c:spPr>
          </c:dPt>
          <c:dPt>
            <c:idx val="8"/>
            <c:spPr>
              <a:solidFill>
                <a:schemeClr val="accent4">
                  <a:lumMod val="75000"/>
                </a:schemeClr>
              </a:solidFill>
            </c:spPr>
          </c:dPt>
          <c:dPt>
            <c:idx val="9"/>
            <c:spPr>
              <a:solidFill>
                <a:schemeClr val="accent4">
                  <a:lumMod val="75000"/>
                </a:schemeClr>
              </a:solidFill>
            </c:spPr>
          </c:dPt>
          <c:dPt>
            <c:idx val="10"/>
            <c:spPr>
              <a:solidFill>
                <a:schemeClr val="accent4">
                  <a:lumMod val="75000"/>
                </a:schemeClr>
              </a:solidFill>
            </c:spPr>
          </c:dPt>
          <c:dLbls>
            <c:showVal val="1"/>
          </c:dLbls>
          <c:cat>
            <c:strRef>
              <c:f>Feuil2!$B$3:$B$13</c:f>
              <c:strCache>
                <c:ptCount val="11"/>
                <c:pt idx="0">
                  <c:v>Spécialisation Professionnelle</c:v>
                </c:pt>
                <c:pt idx="1">
                  <c:v>Qualification Professionnelle</c:v>
                </c:pt>
                <c:pt idx="2">
                  <c:v>Technicien, cadre moyen</c:v>
                </c:pt>
                <c:pt idx="3">
                  <c:v>Technicien supérieur</c:v>
                </c:pt>
                <c:pt idx="5">
                  <c:v>Facultés</c:v>
                </c:pt>
                <c:pt idx="6">
                  <c:v>Ingénieur</c:v>
                </c:pt>
                <c:pt idx="8">
                  <c:v>Enseignement fondamental</c:v>
                </c:pt>
                <c:pt idx="9">
                  <c:v>Enseignement Secondaire</c:v>
                </c:pt>
                <c:pt idx="10">
                  <c:v>Sans diplôme</c:v>
                </c:pt>
              </c:strCache>
            </c:strRef>
          </c:cat>
          <c:val>
            <c:numRef>
              <c:f>Feuil2!$C$3:$C$13</c:f>
              <c:numCache>
                <c:formatCode>General</c:formatCode>
                <c:ptCount val="11"/>
                <c:pt idx="0">
                  <c:v>30.1</c:v>
                </c:pt>
                <c:pt idx="1">
                  <c:v>22.3</c:v>
                </c:pt>
                <c:pt idx="2">
                  <c:v>14.8</c:v>
                </c:pt>
                <c:pt idx="3">
                  <c:v>25.6</c:v>
                </c:pt>
                <c:pt idx="5">
                  <c:v>27.6</c:v>
                </c:pt>
                <c:pt idx="6">
                  <c:v>3.4</c:v>
                </c:pt>
                <c:pt idx="8">
                  <c:v>16.899999999999999</c:v>
                </c:pt>
                <c:pt idx="9">
                  <c:v>25.3</c:v>
                </c:pt>
                <c:pt idx="10">
                  <c:v>4.7</c:v>
                </c:pt>
              </c:numCache>
            </c:numRef>
          </c:val>
        </c:ser>
        <c:axId val="111127168"/>
        <c:axId val="111137152"/>
      </c:barChart>
      <c:catAx>
        <c:axId val="111127168"/>
        <c:scaling>
          <c:orientation val="minMax"/>
        </c:scaling>
        <c:axPos val="b"/>
        <c:tickLblPos val="nextTo"/>
        <c:txPr>
          <a:bodyPr/>
          <a:lstStyle/>
          <a:p>
            <a:pPr>
              <a:defRPr>
                <a:solidFill>
                  <a:schemeClr val="bg1"/>
                </a:solidFill>
              </a:defRPr>
            </a:pPr>
            <a:endParaRPr lang="fr-FR"/>
          </a:p>
        </c:txPr>
        <c:crossAx val="111137152"/>
        <c:crosses val="autoZero"/>
        <c:auto val="1"/>
        <c:lblAlgn val="ctr"/>
        <c:lblOffset val="100"/>
      </c:catAx>
      <c:valAx>
        <c:axId val="111137152"/>
        <c:scaling>
          <c:orientation val="minMax"/>
        </c:scaling>
        <c:axPos val="l"/>
        <c:numFmt formatCode="General" sourceLinked="1"/>
        <c:tickLblPos val="nextTo"/>
        <c:crossAx val="111127168"/>
        <c:crosses val="autoZero"/>
        <c:crossBetween val="between"/>
      </c:valAx>
    </c:plotArea>
    <c:plotVisOnly val="1"/>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fr-FR"/>
  <c:style val="18"/>
  <c:chart>
    <c:title>
      <c:tx>
        <c:rich>
          <a:bodyPr/>
          <a:lstStyle/>
          <a:p>
            <a:pPr>
              <a:defRPr sz="1200"/>
            </a:pPr>
            <a:r>
              <a:rPr lang="fr-FR" sz="1200" dirty="0"/>
              <a:t>Distribution des trajectoires mono-état de la génération 2004 </a:t>
            </a:r>
          </a:p>
        </c:rich>
      </c:tx>
      <c:layout/>
    </c:title>
    <c:view3D>
      <c:depthPercent val="100"/>
      <c:rAngAx val="1"/>
    </c:view3D>
    <c:plotArea>
      <c:layout/>
      <c:bar3DChart>
        <c:barDir val="col"/>
        <c:grouping val="clustered"/>
        <c:ser>
          <c:idx val="0"/>
          <c:order val="0"/>
          <c:dLbls>
            <c:dLbl>
              <c:idx val="0"/>
              <c:layout>
                <c:manualLayout>
                  <c:x val="2.7777777777778186E-2"/>
                  <c:y val="-1.8518518518518635E-2"/>
                </c:manualLayout>
              </c:layout>
              <c:tx>
                <c:rich>
                  <a:bodyPr/>
                  <a:lstStyle/>
                  <a:p>
                    <a:r>
                      <a:rPr lang="en-US" sz="1100" b="1" dirty="0"/>
                      <a:t>5,24%</a:t>
                    </a:r>
                  </a:p>
                </c:rich>
              </c:tx>
            </c:dLbl>
            <c:dLbl>
              <c:idx val="1"/>
              <c:layout>
                <c:manualLayout>
                  <c:x val="3.0555555555555652E-2"/>
                  <c:y val="-3.7037037037037271E-2"/>
                </c:manualLayout>
              </c:layout>
              <c:tx>
                <c:rich>
                  <a:bodyPr/>
                  <a:lstStyle/>
                  <a:p>
                    <a:r>
                      <a:rPr lang="en-US" sz="1100" b="1" dirty="0"/>
                      <a:t>21,57%</a:t>
                    </a:r>
                  </a:p>
                </c:rich>
              </c:tx>
            </c:dLbl>
            <c:dLbl>
              <c:idx val="2"/>
              <c:layout>
                <c:manualLayout>
                  <c:x val="4.1666666666666692E-2"/>
                  <c:y val="-1.8518518518518635E-2"/>
                </c:manualLayout>
              </c:layout>
              <c:tx>
                <c:rich>
                  <a:bodyPr/>
                  <a:lstStyle/>
                  <a:p>
                    <a:r>
                      <a:rPr lang="en-US" sz="1100" b="1" dirty="0"/>
                      <a:t>3,78%</a:t>
                    </a:r>
                  </a:p>
                </c:rich>
              </c:tx>
            </c:dLbl>
            <c:dLbl>
              <c:idx val="3"/>
              <c:layout>
                <c:manualLayout>
                  <c:x val="2.7777777777778186E-2"/>
                  <c:y val="-2.7777777777778186E-2"/>
                </c:manualLayout>
              </c:layout>
              <c:tx>
                <c:rich>
                  <a:bodyPr/>
                  <a:lstStyle/>
                  <a:p>
                    <a:r>
                      <a:rPr lang="en-US" sz="1100" b="1" dirty="0"/>
                      <a:t>0,09%</a:t>
                    </a:r>
                  </a:p>
                </c:rich>
              </c:tx>
            </c:dLbl>
            <c:txPr>
              <a:bodyPr/>
              <a:lstStyle/>
              <a:p>
                <a:pPr>
                  <a:defRPr sz="1100" b="1"/>
                </a:pPr>
                <a:endParaRPr lang="fr-FR"/>
              </a:p>
            </c:txPr>
            <c:showVal val="1"/>
          </c:dLbls>
          <c:cat>
            <c:strRef>
              <c:f>Feuil1!$A$9:$A$12</c:f>
              <c:strCache>
                <c:ptCount val="4"/>
                <c:pt idx="0">
                  <c:v>Toujours en emploi</c:v>
                </c:pt>
                <c:pt idx="1">
                  <c:v>Toujours en chômage</c:v>
                </c:pt>
                <c:pt idx="2">
                  <c:v>Toujours en inactivité</c:v>
                </c:pt>
                <c:pt idx="3">
                  <c:v>Toujours en stage</c:v>
                </c:pt>
              </c:strCache>
            </c:strRef>
          </c:cat>
          <c:val>
            <c:numRef>
              <c:f>Feuil1!$B$9:$B$12</c:f>
              <c:numCache>
                <c:formatCode>#,##0.00</c:formatCode>
                <c:ptCount val="4"/>
                <c:pt idx="0">
                  <c:v>5.2391518737672556</c:v>
                </c:pt>
                <c:pt idx="1">
                  <c:v>21.572978303747533</c:v>
                </c:pt>
                <c:pt idx="2">
                  <c:v>3.7845167652860243</c:v>
                </c:pt>
                <c:pt idx="3">
                  <c:v>8.6291913214990149E-2</c:v>
                </c:pt>
              </c:numCache>
            </c:numRef>
          </c:val>
        </c:ser>
        <c:dLbls>
          <c:showVal val="1"/>
        </c:dLbls>
        <c:shape val="box"/>
        <c:axId val="111216128"/>
        <c:axId val="111217664"/>
        <c:axId val="0"/>
      </c:bar3DChart>
      <c:catAx>
        <c:axId val="111216128"/>
        <c:scaling>
          <c:orientation val="minMax"/>
        </c:scaling>
        <c:axPos val="b"/>
        <c:numFmt formatCode="General" sourceLinked="1"/>
        <c:majorTickMark val="none"/>
        <c:tickLblPos val="nextTo"/>
        <c:txPr>
          <a:bodyPr/>
          <a:lstStyle/>
          <a:p>
            <a:pPr>
              <a:defRPr sz="1100" b="1"/>
            </a:pPr>
            <a:endParaRPr lang="fr-FR"/>
          </a:p>
        </c:txPr>
        <c:crossAx val="111217664"/>
        <c:crosses val="autoZero"/>
        <c:auto val="1"/>
        <c:lblAlgn val="ctr"/>
        <c:lblOffset val="100"/>
      </c:catAx>
      <c:valAx>
        <c:axId val="111217664"/>
        <c:scaling>
          <c:orientation val="minMax"/>
        </c:scaling>
        <c:delete val="1"/>
        <c:axPos val="l"/>
        <c:numFmt formatCode="#,##0.00" sourceLinked="1"/>
        <c:tickLblPos val="none"/>
        <c:crossAx val="111216128"/>
        <c:crosses val="autoZero"/>
        <c:crossBetween val="between"/>
      </c:valAx>
      <c:spPr>
        <a:noFill/>
        <a:ln w="25400">
          <a:noFill/>
        </a:ln>
      </c:spPr>
    </c:plotArea>
    <c:plotVisOnly val="1"/>
    <c:dispBlanksAs val="gap"/>
  </c:chart>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fr-FR"/>
  <c:chart>
    <c:autoTitleDeleted val="1"/>
    <c:view3D>
      <c:rotX val="3"/>
      <c:perspective val="0"/>
    </c:view3D>
    <c:plotArea>
      <c:layout/>
      <c:bar3DChart>
        <c:barDir val="col"/>
        <c:grouping val="clustered"/>
        <c:ser>
          <c:idx val="0"/>
          <c:order val="0"/>
          <c:tx>
            <c:strRef>
              <c:f>Feuil7!$C$25</c:f>
              <c:strCache>
                <c:ptCount val="1"/>
                <c:pt idx="0">
                  <c:v>Emploi</c:v>
                </c:pt>
              </c:strCache>
            </c:strRef>
          </c:tx>
          <c:cat>
            <c:strRef>
              <c:f>Feuil7!$B$26:$B$31</c:f>
              <c:strCache>
                <c:ptCount val="6"/>
                <c:pt idx="0">
                  <c:v>0 mois</c:v>
                </c:pt>
                <c:pt idx="1">
                  <c:v>0 - 12 mois</c:v>
                </c:pt>
                <c:pt idx="2">
                  <c:v>12 -24 mois</c:v>
                </c:pt>
                <c:pt idx="3">
                  <c:v>24 - 36 mois</c:v>
                </c:pt>
                <c:pt idx="4">
                  <c:v>36 - 46 mois </c:v>
                </c:pt>
                <c:pt idx="5">
                  <c:v>46 mois et +</c:v>
                </c:pt>
              </c:strCache>
            </c:strRef>
          </c:cat>
          <c:val>
            <c:numRef>
              <c:f>Feuil7!$C$26:$C$31</c:f>
              <c:numCache>
                <c:formatCode>0%</c:formatCode>
                <c:ptCount val="6"/>
                <c:pt idx="0">
                  <c:v>0.37544453852667231</c:v>
                </c:pt>
                <c:pt idx="1">
                  <c:v>0.10262489415749365</c:v>
                </c:pt>
                <c:pt idx="2">
                  <c:v>0.12972057578323437</c:v>
                </c:pt>
                <c:pt idx="3">
                  <c:v>0.18746824724809596</c:v>
                </c:pt>
                <c:pt idx="4">
                  <c:v>0.12006773920406436</c:v>
                </c:pt>
                <c:pt idx="5">
                  <c:v>8.4674005080441192E-2</c:v>
                </c:pt>
              </c:numCache>
            </c:numRef>
          </c:val>
        </c:ser>
        <c:dLbls>
          <c:showVal val="1"/>
        </c:dLbls>
        <c:shape val="box"/>
        <c:axId val="111270528"/>
        <c:axId val="111272320"/>
        <c:axId val="0"/>
      </c:bar3DChart>
      <c:catAx>
        <c:axId val="111270528"/>
        <c:scaling>
          <c:orientation val="minMax"/>
        </c:scaling>
        <c:axPos val="b"/>
        <c:majorTickMark val="none"/>
        <c:tickLblPos val="nextTo"/>
        <c:crossAx val="111272320"/>
        <c:crosses val="autoZero"/>
        <c:auto val="1"/>
        <c:lblAlgn val="ctr"/>
        <c:lblOffset val="100"/>
      </c:catAx>
      <c:valAx>
        <c:axId val="111272320"/>
        <c:scaling>
          <c:orientation val="minMax"/>
        </c:scaling>
        <c:delete val="1"/>
        <c:axPos val="l"/>
        <c:numFmt formatCode="0%" sourceLinked="1"/>
        <c:tickLblPos val="none"/>
        <c:crossAx val="111270528"/>
        <c:crosses val="autoZero"/>
        <c:crossBetween val="between"/>
      </c:valAx>
    </c:plotArea>
    <c:plotVisOnly val="1"/>
  </c:chart>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fr-FR"/>
  <c:chart>
    <c:autoTitleDeleted val="1"/>
    <c:view3D>
      <c:rAngAx val="1"/>
    </c:view3D>
    <c:plotArea>
      <c:layout/>
      <c:bar3DChart>
        <c:barDir val="col"/>
        <c:grouping val="clustered"/>
        <c:ser>
          <c:idx val="0"/>
          <c:order val="0"/>
          <c:dLbls>
            <c:dLbl>
              <c:idx val="0"/>
              <c:layout>
                <c:manualLayout>
                  <c:x val="1.82370820668693E-2"/>
                  <c:y val="-1.3888888888889027E-2"/>
                </c:manualLayout>
              </c:layout>
              <c:showVal val="1"/>
            </c:dLbl>
            <c:dLbl>
              <c:idx val="1"/>
              <c:layout>
                <c:manualLayout>
                  <c:x val="1.82370820668693E-2"/>
                  <c:y val="-6.4814814814815533E-2"/>
                </c:manualLayout>
              </c:layout>
              <c:showVal val="1"/>
            </c:dLbl>
            <c:dLbl>
              <c:idx val="2"/>
              <c:layout>
                <c:manualLayout>
                  <c:x val="1.6210739614994949E-2"/>
                  <c:y val="-3.7037037037037056E-2"/>
                </c:manualLayout>
              </c:layout>
              <c:showVal val="1"/>
            </c:dLbl>
            <c:dLbl>
              <c:idx val="3"/>
              <c:layout>
                <c:manualLayout>
                  <c:x val="3.0395136778115703E-2"/>
                  <c:y val="-4.6296296296296523E-2"/>
                </c:manualLayout>
              </c:layout>
              <c:showVal val="1"/>
            </c:dLbl>
            <c:dLbl>
              <c:idx val="4"/>
              <c:layout>
                <c:manualLayout>
                  <c:x val="1.6210739614994949E-2"/>
                  <c:y val="-1.8518518518518583E-2"/>
                </c:manualLayout>
              </c:layout>
              <c:showVal val="1"/>
            </c:dLbl>
            <c:dLbl>
              <c:idx val="5"/>
              <c:layout>
                <c:manualLayout>
                  <c:x val="1.82370820668693E-2"/>
                  <c:y val="-3.2407407407407739E-2"/>
                </c:manualLayout>
              </c:layout>
              <c:showVal val="1"/>
            </c:dLbl>
            <c:showVal val="1"/>
          </c:dLbls>
          <c:cat>
            <c:strRef>
              <c:f>Feuil1!$G$13:$G$18</c:f>
              <c:strCache>
                <c:ptCount val="6"/>
                <c:pt idx="0">
                  <c:v>0 mois</c:v>
                </c:pt>
                <c:pt idx="1">
                  <c:v>0-12 mois</c:v>
                </c:pt>
                <c:pt idx="2">
                  <c:v>12-24 mois</c:v>
                </c:pt>
                <c:pt idx="3">
                  <c:v>24-36 mois</c:v>
                </c:pt>
                <c:pt idx="4">
                  <c:v>36-47 mois</c:v>
                </c:pt>
                <c:pt idx="5">
                  <c:v>48 mois</c:v>
                </c:pt>
              </c:strCache>
            </c:strRef>
          </c:cat>
          <c:val>
            <c:numRef>
              <c:f>Feuil1!$H$13:$H$18</c:f>
              <c:numCache>
                <c:formatCode>#,##0.00</c:formatCode>
                <c:ptCount val="6"/>
                <c:pt idx="0">
                  <c:v>36.82199211045365</c:v>
                </c:pt>
                <c:pt idx="1">
                  <c:v>5.3254437869822482</c:v>
                </c:pt>
                <c:pt idx="2">
                  <c:v>9.9358974358974361</c:v>
                </c:pt>
                <c:pt idx="3">
                  <c:v>17.850098619329387</c:v>
                </c:pt>
                <c:pt idx="4">
                  <c:v>24.827416173569851</c:v>
                </c:pt>
                <c:pt idx="5" formatCode="#,##0.0">
                  <c:v>5.2391518737672556</c:v>
                </c:pt>
              </c:numCache>
            </c:numRef>
          </c:val>
        </c:ser>
        <c:dLbls>
          <c:showVal val="1"/>
        </c:dLbls>
        <c:shape val="box"/>
        <c:axId val="111448832"/>
        <c:axId val="111450368"/>
        <c:axId val="0"/>
      </c:bar3DChart>
      <c:catAx>
        <c:axId val="111448832"/>
        <c:scaling>
          <c:orientation val="minMax"/>
        </c:scaling>
        <c:axPos val="b"/>
        <c:majorTickMark val="none"/>
        <c:tickLblPos val="nextTo"/>
        <c:crossAx val="111450368"/>
        <c:crosses val="autoZero"/>
        <c:auto val="1"/>
        <c:lblAlgn val="ctr"/>
        <c:lblOffset val="100"/>
      </c:catAx>
      <c:valAx>
        <c:axId val="111450368"/>
        <c:scaling>
          <c:orientation val="minMax"/>
        </c:scaling>
        <c:delete val="1"/>
        <c:axPos val="l"/>
        <c:numFmt formatCode="#,##0.00" sourceLinked="1"/>
        <c:tickLblPos val="none"/>
        <c:crossAx val="111448832"/>
        <c:crosses val="autoZero"/>
        <c:crossBetween val="between"/>
      </c:valAx>
    </c:plotArea>
    <c:plotVisOnly val="1"/>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2" y="1"/>
            <a:ext cx="2946400" cy="495221"/>
          </a:xfrm>
          <a:prstGeom prst="rect">
            <a:avLst/>
          </a:prstGeom>
        </p:spPr>
        <p:txBody>
          <a:bodyPr vert="horz" lIns="90260" tIns="45130" rIns="90260" bIns="45130" rtlCol="0"/>
          <a:lstStyle>
            <a:lvl1pPr algn="l">
              <a:defRPr sz="1200">
                <a:latin typeface="Arial" charset="0"/>
                <a:cs typeface="Arial" charset="0"/>
              </a:defRPr>
            </a:lvl1pPr>
          </a:lstStyle>
          <a:p>
            <a:pPr>
              <a:defRPr/>
            </a:pPr>
            <a:endParaRPr lang="fr-FR"/>
          </a:p>
        </p:txBody>
      </p:sp>
      <p:sp>
        <p:nvSpPr>
          <p:cNvPr id="3" name="Espace réservé de la date 2"/>
          <p:cNvSpPr>
            <a:spLocks noGrp="1"/>
          </p:cNvSpPr>
          <p:nvPr>
            <p:ph type="dt" sz="quarter" idx="1"/>
          </p:nvPr>
        </p:nvSpPr>
        <p:spPr>
          <a:xfrm>
            <a:off x="3851278" y="1"/>
            <a:ext cx="2944813" cy="495221"/>
          </a:xfrm>
          <a:prstGeom prst="rect">
            <a:avLst/>
          </a:prstGeom>
        </p:spPr>
        <p:txBody>
          <a:bodyPr vert="horz" lIns="90260" tIns="45130" rIns="90260" bIns="45130" rtlCol="0"/>
          <a:lstStyle>
            <a:lvl1pPr algn="r">
              <a:defRPr sz="1200">
                <a:latin typeface="Arial" charset="0"/>
                <a:cs typeface="Arial" charset="0"/>
              </a:defRPr>
            </a:lvl1pPr>
          </a:lstStyle>
          <a:p>
            <a:pPr>
              <a:defRPr/>
            </a:pPr>
            <a:fld id="{B9306B06-8E5E-4969-907D-339560ED7C6A}" type="datetimeFigureOut">
              <a:rPr lang="fr-FR"/>
              <a:pPr>
                <a:defRPr/>
              </a:pPr>
              <a:t>12/04/2011</a:t>
            </a:fld>
            <a:endParaRPr lang="fr-FR"/>
          </a:p>
        </p:txBody>
      </p:sp>
      <p:sp>
        <p:nvSpPr>
          <p:cNvPr id="4" name="Espace réservé du pied de page 3"/>
          <p:cNvSpPr>
            <a:spLocks noGrp="1"/>
          </p:cNvSpPr>
          <p:nvPr>
            <p:ph type="ftr" sz="quarter" idx="2"/>
          </p:nvPr>
        </p:nvSpPr>
        <p:spPr>
          <a:xfrm>
            <a:off x="2" y="9429830"/>
            <a:ext cx="2946400" cy="495221"/>
          </a:xfrm>
          <a:prstGeom prst="rect">
            <a:avLst/>
          </a:prstGeom>
        </p:spPr>
        <p:txBody>
          <a:bodyPr vert="horz" lIns="90260" tIns="45130" rIns="90260" bIns="45130" rtlCol="0" anchor="b"/>
          <a:lstStyle>
            <a:lvl1pPr algn="l">
              <a:defRPr sz="1200">
                <a:latin typeface="Arial" charset="0"/>
                <a:cs typeface="Arial" charset="0"/>
              </a:defRPr>
            </a:lvl1pPr>
          </a:lstStyle>
          <a:p>
            <a:pPr>
              <a:defRPr/>
            </a:pPr>
            <a:endParaRPr lang="fr-FR"/>
          </a:p>
        </p:txBody>
      </p:sp>
      <p:sp>
        <p:nvSpPr>
          <p:cNvPr id="5" name="Espace réservé du numéro de diapositive 4"/>
          <p:cNvSpPr>
            <a:spLocks noGrp="1"/>
          </p:cNvSpPr>
          <p:nvPr>
            <p:ph type="sldNum" sz="quarter" idx="3"/>
          </p:nvPr>
        </p:nvSpPr>
        <p:spPr>
          <a:xfrm>
            <a:off x="3851278" y="9429830"/>
            <a:ext cx="2944813" cy="495221"/>
          </a:xfrm>
          <a:prstGeom prst="rect">
            <a:avLst/>
          </a:prstGeom>
        </p:spPr>
        <p:txBody>
          <a:bodyPr vert="horz" lIns="90260" tIns="45130" rIns="90260" bIns="45130" rtlCol="0" anchor="b"/>
          <a:lstStyle>
            <a:lvl1pPr algn="r">
              <a:defRPr sz="1200">
                <a:latin typeface="Arial" charset="0"/>
                <a:cs typeface="Arial" charset="0"/>
              </a:defRPr>
            </a:lvl1pPr>
          </a:lstStyle>
          <a:p>
            <a:pPr>
              <a:defRPr/>
            </a:pPr>
            <a:fld id="{BDE82245-24D0-439C-9061-33A3CDC88AE9}" type="slidenum">
              <a:rPr lang="fr-FR"/>
              <a:pPr>
                <a:defRPr/>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4813" cy="495221"/>
          </a:xfrm>
          <a:prstGeom prst="rect">
            <a:avLst/>
          </a:prstGeom>
        </p:spPr>
        <p:txBody>
          <a:bodyPr vert="horz" lIns="90260" tIns="45130" rIns="90260" bIns="45130" rtlCol="0"/>
          <a:lstStyle>
            <a:lvl1pPr algn="l" fontAlgn="auto">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idx="1"/>
          </p:nvPr>
        </p:nvSpPr>
        <p:spPr>
          <a:xfrm>
            <a:off x="3851278" y="1"/>
            <a:ext cx="2944813" cy="495221"/>
          </a:xfrm>
          <a:prstGeom prst="rect">
            <a:avLst/>
          </a:prstGeom>
        </p:spPr>
        <p:txBody>
          <a:bodyPr vert="horz" lIns="90260" tIns="45130" rIns="90260" bIns="45130" rtlCol="0"/>
          <a:lstStyle>
            <a:lvl1pPr algn="r" fontAlgn="auto">
              <a:spcBef>
                <a:spcPts val="0"/>
              </a:spcBef>
              <a:spcAft>
                <a:spcPts val="0"/>
              </a:spcAft>
              <a:defRPr sz="1200">
                <a:latin typeface="+mn-lt"/>
                <a:cs typeface="+mn-cs"/>
              </a:defRPr>
            </a:lvl1pPr>
          </a:lstStyle>
          <a:p>
            <a:pPr>
              <a:defRPr/>
            </a:pPr>
            <a:fld id="{36C46BAA-139D-4400-96D7-74D97A394DFC}" type="datetimeFigureOut">
              <a:rPr lang="fr-FR"/>
              <a:pPr>
                <a:defRPr/>
              </a:pPr>
              <a:t>12/04/2011</a:t>
            </a:fld>
            <a:endParaRPr lang="fr-FR"/>
          </a:p>
        </p:txBody>
      </p:sp>
      <p:sp>
        <p:nvSpPr>
          <p:cNvPr id="4" name="Espace réservé de l'image des diapositives 3"/>
          <p:cNvSpPr>
            <a:spLocks noGrp="1" noRot="1" noChangeAspect="1"/>
          </p:cNvSpPr>
          <p:nvPr>
            <p:ph type="sldImg" idx="2"/>
          </p:nvPr>
        </p:nvSpPr>
        <p:spPr>
          <a:xfrm>
            <a:off x="915988" y="744538"/>
            <a:ext cx="4967287" cy="3724275"/>
          </a:xfrm>
          <a:prstGeom prst="rect">
            <a:avLst/>
          </a:prstGeom>
          <a:noFill/>
          <a:ln w="12700">
            <a:solidFill>
              <a:prstClr val="black"/>
            </a:solidFill>
          </a:ln>
        </p:spPr>
        <p:txBody>
          <a:bodyPr vert="horz" lIns="90260" tIns="45130" rIns="90260" bIns="45130" rtlCol="0" anchor="ctr"/>
          <a:lstStyle/>
          <a:p>
            <a:pPr lvl="0"/>
            <a:endParaRPr lang="fr-FR" noProof="0"/>
          </a:p>
        </p:txBody>
      </p:sp>
      <p:sp>
        <p:nvSpPr>
          <p:cNvPr id="5" name="Espace réservé des commentaires 4"/>
          <p:cNvSpPr>
            <a:spLocks noGrp="1"/>
          </p:cNvSpPr>
          <p:nvPr>
            <p:ph type="body" sz="quarter" idx="3"/>
          </p:nvPr>
        </p:nvSpPr>
        <p:spPr>
          <a:xfrm>
            <a:off x="681040" y="4715712"/>
            <a:ext cx="5437187" cy="4466511"/>
          </a:xfrm>
          <a:prstGeom prst="rect">
            <a:avLst/>
          </a:prstGeom>
        </p:spPr>
        <p:txBody>
          <a:bodyPr vert="horz" lIns="90260" tIns="45130" rIns="90260" bIns="45130"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29830"/>
            <a:ext cx="2944813" cy="495221"/>
          </a:xfrm>
          <a:prstGeom prst="rect">
            <a:avLst/>
          </a:prstGeom>
        </p:spPr>
        <p:txBody>
          <a:bodyPr vert="horz" lIns="90260" tIns="45130" rIns="90260" bIns="45130" rtlCol="0" anchor="b"/>
          <a:lstStyle>
            <a:lvl1pPr algn="l" fontAlgn="auto">
              <a:spcBef>
                <a:spcPts val="0"/>
              </a:spcBef>
              <a:spcAft>
                <a:spcPts val="0"/>
              </a:spcAft>
              <a:defRPr sz="1200">
                <a:latin typeface="+mn-lt"/>
                <a:cs typeface="+mn-cs"/>
              </a:defRPr>
            </a:lvl1pPr>
          </a:lstStyle>
          <a:p>
            <a:pPr>
              <a:defRPr/>
            </a:pPr>
            <a:endParaRPr lang="fr-FR"/>
          </a:p>
        </p:txBody>
      </p:sp>
      <p:sp>
        <p:nvSpPr>
          <p:cNvPr id="7" name="Espace réservé du numéro de diapositive 6"/>
          <p:cNvSpPr>
            <a:spLocks noGrp="1"/>
          </p:cNvSpPr>
          <p:nvPr>
            <p:ph type="sldNum" sz="quarter" idx="5"/>
          </p:nvPr>
        </p:nvSpPr>
        <p:spPr>
          <a:xfrm>
            <a:off x="3851278" y="9429830"/>
            <a:ext cx="2944813" cy="495221"/>
          </a:xfrm>
          <a:prstGeom prst="rect">
            <a:avLst/>
          </a:prstGeom>
        </p:spPr>
        <p:txBody>
          <a:bodyPr vert="horz" lIns="90260" tIns="45130" rIns="90260" bIns="45130" rtlCol="0" anchor="b"/>
          <a:lstStyle>
            <a:lvl1pPr algn="r" fontAlgn="auto">
              <a:spcBef>
                <a:spcPts val="0"/>
              </a:spcBef>
              <a:spcAft>
                <a:spcPts val="0"/>
              </a:spcAft>
              <a:defRPr sz="1200">
                <a:latin typeface="+mn-lt"/>
                <a:cs typeface="+mn-cs"/>
              </a:defRPr>
            </a:lvl1pPr>
          </a:lstStyle>
          <a:p>
            <a:pPr>
              <a:defRPr/>
            </a:pPr>
            <a:fld id="{C6504CCB-8B1F-43A9-B38D-21399B4A0D67}"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459"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20484"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2342CD0-1F0A-4B3F-9037-278ED3DCAEAD}" type="slidenum">
              <a:rPr lang="fr-FR" smtClean="0"/>
              <a:pPr fontAlgn="base">
                <a:spcBef>
                  <a:spcPct val="0"/>
                </a:spcBef>
                <a:spcAft>
                  <a:spcPct val="0"/>
                </a:spcAft>
                <a:defRPr/>
              </a:pPr>
              <a:t>1</a:t>
            </a:fld>
            <a:endParaRPr lang="fr-FR"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C6504CCB-8B1F-43A9-B38D-21399B4A0D67}" type="slidenum">
              <a:rPr lang="fr-FR" smtClean="0"/>
              <a:pPr>
                <a:defRPr/>
              </a:pPr>
              <a:t>6</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TextEdit="1"/>
          </p:cNvSpPr>
          <p:nvPr>
            <p:ph type="sldImg"/>
          </p:nvPr>
        </p:nvSpPr>
        <p:spPr bwMode="auto">
          <a:noFill/>
          <a:ln>
            <a:solidFill>
              <a:srgbClr val="000000"/>
            </a:solidFill>
            <a:miter lim="800000"/>
            <a:headEnd/>
            <a:tailEnd/>
          </a:ln>
        </p:spPr>
      </p:sp>
      <p:sp>
        <p:nvSpPr>
          <p:cNvPr id="51203" name="Rectangle 3"/>
          <p:cNvSpPr>
            <a:spLocks noGrp="1"/>
          </p:cNvSpPr>
          <p:nvPr>
            <p:ph type="body" idx="1"/>
          </p:nvPr>
        </p:nvSpPr>
        <p:spPr bwMode="auto">
          <a:noFill/>
        </p:spPr>
        <p:txBody>
          <a:bodyPr wrap="square" numCol="1" anchor="t" anchorCtr="0" compatLnSpc="1">
            <a:prstTxWarp prst="textNoShape">
              <a:avLst/>
            </a:prstTxWarp>
          </a:bodyPr>
          <a:lstStyle/>
          <a:p>
            <a:endParaRPr lang="fr-F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52227"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AC6F0466-DF6D-4F97-85C5-A74A190856D2}" type="slidenum">
              <a:rPr lang="fr-FR" smtClean="0"/>
              <a:pPr>
                <a:defRPr/>
              </a:pPr>
              <a:t>12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re 7"/>
          <p:cNvSpPr>
            <a:spLocks noGrp="1"/>
          </p:cNvSpPr>
          <p:nvPr>
            <p:ph type="ctrTitle"/>
          </p:nvPr>
        </p:nvSpPr>
        <p:spPr>
          <a:xfrm>
            <a:off x="2362200" y="4038600"/>
            <a:ext cx="6477000" cy="1828800"/>
          </a:xfrm>
        </p:spPr>
        <p:txBody>
          <a:bodyPr anchor="b"/>
          <a:lstStyle>
            <a:lvl1pPr>
              <a:defRPr cap="all" baseline="0"/>
            </a:lvl1pPr>
          </a:lstStyle>
          <a:p>
            <a:r>
              <a:rPr lang="fr-FR" smtClean="0"/>
              <a:t>Cliquez pour modifier le style du titre</a:t>
            </a:r>
            <a:endParaRPr lang="en-US"/>
          </a:p>
        </p:txBody>
      </p:sp>
      <p:sp>
        <p:nvSpPr>
          <p:cNvPr id="9" name="Sous-titr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fr-FR" smtClean="0"/>
              <a:t>Cliquez pour modifier le style des sous-titres du masque</a:t>
            </a:r>
            <a:endParaRPr lang="en-US"/>
          </a:p>
        </p:txBody>
      </p:sp>
      <p:sp>
        <p:nvSpPr>
          <p:cNvPr id="7" name="Espace réservé de la date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fld id="{EB156624-8A08-40F6-AF99-DC8D65247FFF}" type="datetimeFigureOut">
              <a:rPr lang="fr-FR"/>
              <a:pPr>
                <a:defRPr/>
              </a:pPr>
              <a:t>12/04/2011</a:t>
            </a:fld>
            <a:endParaRPr lang="fr-BE"/>
          </a:p>
        </p:txBody>
      </p:sp>
      <p:sp>
        <p:nvSpPr>
          <p:cNvPr id="10" name="Espace réservé du pied de page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fr-BE"/>
          </a:p>
        </p:txBody>
      </p:sp>
      <p:sp>
        <p:nvSpPr>
          <p:cNvPr id="11" name="Espace réservé du numéro de diapositive 28"/>
          <p:cNvSpPr>
            <a:spLocks noGrp="1"/>
          </p:cNvSpPr>
          <p:nvPr>
            <p:ph type="sldNum" sz="quarter" idx="12"/>
          </p:nvPr>
        </p:nvSpPr>
        <p:spPr>
          <a:xfrm>
            <a:off x="8001000" y="228600"/>
            <a:ext cx="838200" cy="381000"/>
          </a:xfrm>
        </p:spPr>
        <p:txBody>
          <a:bodyPr/>
          <a:lstStyle>
            <a:lvl1pPr>
              <a:defRPr>
                <a:solidFill>
                  <a:schemeClr val="tx2"/>
                </a:solidFill>
              </a:defRPr>
            </a:lvl1pPr>
          </a:lstStyle>
          <a:p>
            <a:pPr>
              <a:defRPr/>
            </a:pPr>
            <a:fld id="{68FC2CFA-72A8-4F9D-A644-FDB02D453F70}" type="slidenum">
              <a:rPr lang="fr-BE"/>
              <a:pPr>
                <a:defRPr/>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13"/>
          <p:cNvSpPr>
            <a:spLocks noGrp="1"/>
          </p:cNvSpPr>
          <p:nvPr>
            <p:ph type="dt" sz="half" idx="10"/>
          </p:nvPr>
        </p:nvSpPr>
        <p:spPr/>
        <p:txBody>
          <a:bodyPr/>
          <a:lstStyle>
            <a:lvl1pPr>
              <a:defRPr/>
            </a:lvl1pPr>
          </a:lstStyle>
          <a:p>
            <a:pPr>
              <a:defRPr/>
            </a:pPr>
            <a:fld id="{E01D751A-4518-483D-9EF6-F97FF9E0207E}" type="datetimeFigureOut">
              <a:rPr lang="fr-FR"/>
              <a:pPr>
                <a:defRPr/>
              </a:pPr>
              <a:t>12/04/2011</a:t>
            </a:fld>
            <a:endParaRPr lang="fr-BE"/>
          </a:p>
        </p:txBody>
      </p:sp>
      <p:sp>
        <p:nvSpPr>
          <p:cNvPr id="5" name="Espace réservé du pied de page 2"/>
          <p:cNvSpPr>
            <a:spLocks noGrp="1"/>
          </p:cNvSpPr>
          <p:nvPr>
            <p:ph type="ftr" sz="quarter" idx="11"/>
          </p:nvPr>
        </p:nvSpPr>
        <p:spPr/>
        <p:txBody>
          <a:bodyPr/>
          <a:lstStyle>
            <a:lvl1pPr>
              <a:defRPr/>
            </a:lvl1pPr>
          </a:lstStyle>
          <a:p>
            <a:pPr>
              <a:defRPr/>
            </a:pPr>
            <a:endParaRPr lang="fr-BE"/>
          </a:p>
        </p:txBody>
      </p:sp>
      <p:sp>
        <p:nvSpPr>
          <p:cNvPr id="6" name="Espace réservé du numéro de diapositive 22"/>
          <p:cNvSpPr>
            <a:spLocks noGrp="1"/>
          </p:cNvSpPr>
          <p:nvPr>
            <p:ph type="sldNum" sz="quarter" idx="12"/>
          </p:nvPr>
        </p:nvSpPr>
        <p:spPr/>
        <p:txBody>
          <a:bodyPr/>
          <a:lstStyle>
            <a:lvl1pPr>
              <a:defRPr/>
            </a:lvl1pPr>
          </a:lstStyle>
          <a:p>
            <a:pPr>
              <a:defRPr/>
            </a:pPr>
            <a:fld id="{057672F5-C615-4DBC-AADB-15F9B0E24B0B}" type="slidenum">
              <a:rPr lang="fr-BE"/>
              <a:pPr>
                <a:defRPr/>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re vertical 1"/>
          <p:cNvSpPr>
            <a:spLocks noGrp="1"/>
          </p:cNvSpPr>
          <p:nvPr>
            <p:ph type="title" orient="vert"/>
          </p:nvPr>
        </p:nvSpPr>
        <p:spPr>
          <a:xfrm>
            <a:off x="6553200" y="609600"/>
            <a:ext cx="2057400" cy="5516563"/>
          </a:xfrm>
        </p:spPr>
        <p:txBody>
          <a:bodyPr vert="eaVert"/>
          <a:lstStyle/>
          <a:p>
            <a:r>
              <a:rPr lang="fr-FR" smtClean="0"/>
              <a:t>Cliquez pour modifier le style du titre</a:t>
            </a:r>
            <a:endParaRPr lang="en-US"/>
          </a:p>
        </p:txBody>
      </p:sp>
      <p:sp>
        <p:nvSpPr>
          <p:cNvPr id="3" name="Espace réservé du texte vertical 2"/>
          <p:cNvSpPr>
            <a:spLocks noGrp="1"/>
          </p:cNvSpPr>
          <p:nvPr>
            <p:ph type="body" orient="vert" idx="1"/>
          </p:nvPr>
        </p:nvSpPr>
        <p:spPr>
          <a:xfrm>
            <a:off x="457200" y="609600"/>
            <a:ext cx="5562600" cy="5516564"/>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3"/>
          <p:cNvSpPr>
            <a:spLocks noGrp="1"/>
          </p:cNvSpPr>
          <p:nvPr>
            <p:ph type="dt" sz="half" idx="10"/>
          </p:nvPr>
        </p:nvSpPr>
        <p:spPr>
          <a:xfrm>
            <a:off x="6553200" y="6248400"/>
            <a:ext cx="2209800" cy="365125"/>
          </a:xfrm>
        </p:spPr>
        <p:txBody>
          <a:bodyPr/>
          <a:lstStyle>
            <a:lvl1pPr>
              <a:defRPr/>
            </a:lvl1pPr>
          </a:lstStyle>
          <a:p>
            <a:pPr>
              <a:defRPr/>
            </a:pPr>
            <a:fld id="{9AC30011-A630-4579-B2F6-80EFCFCF154A}" type="datetimeFigureOut">
              <a:rPr lang="fr-FR"/>
              <a:pPr>
                <a:defRPr/>
              </a:pPr>
              <a:t>12/04/2011</a:t>
            </a:fld>
            <a:endParaRPr lang="fr-BE"/>
          </a:p>
        </p:txBody>
      </p:sp>
      <p:sp>
        <p:nvSpPr>
          <p:cNvPr id="8" name="Espace réservé du pied de page 4"/>
          <p:cNvSpPr>
            <a:spLocks noGrp="1"/>
          </p:cNvSpPr>
          <p:nvPr>
            <p:ph type="ftr" sz="quarter" idx="11"/>
          </p:nvPr>
        </p:nvSpPr>
        <p:spPr>
          <a:xfrm>
            <a:off x="457200" y="6248400"/>
            <a:ext cx="5573713" cy="365125"/>
          </a:xfrm>
        </p:spPr>
        <p:txBody>
          <a:bodyPr/>
          <a:lstStyle>
            <a:lvl1pPr>
              <a:defRPr/>
            </a:lvl1pPr>
          </a:lstStyle>
          <a:p>
            <a:pPr>
              <a:defRPr/>
            </a:pPr>
            <a:endParaRPr lang="fr-BE"/>
          </a:p>
        </p:txBody>
      </p:sp>
      <p:sp>
        <p:nvSpPr>
          <p:cNvPr id="9" name="Espace réservé du numéro de diapositive 5"/>
          <p:cNvSpPr>
            <a:spLocks noGrp="1"/>
          </p:cNvSpPr>
          <p:nvPr>
            <p:ph type="sldNum" sz="quarter" idx="12"/>
          </p:nvPr>
        </p:nvSpPr>
        <p:spPr>
          <a:xfrm rot="5400000">
            <a:off x="5989638" y="144462"/>
            <a:ext cx="533400" cy="244475"/>
          </a:xfrm>
        </p:spPr>
        <p:txBody>
          <a:bodyPr/>
          <a:lstStyle>
            <a:lvl1pPr>
              <a:defRPr/>
            </a:lvl1pPr>
          </a:lstStyle>
          <a:p>
            <a:pPr>
              <a:defRPr/>
            </a:pPr>
            <a:fld id="{16CB2661-43F0-4772-B6BE-D2670812E54E}" type="slidenum">
              <a:rPr lang="fr-BE"/>
              <a:pPr>
                <a:defRPr/>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cstate="print"/>
          <a:srcRect/>
          <a:stretch>
            <a:fillRect/>
          </a:stretch>
        </p:blipFill>
        <p:spPr bwMode="auto">
          <a:xfrm>
            <a:off x="0" y="1071563"/>
            <a:ext cx="773113" cy="500062"/>
          </a:xfrm>
          <a:prstGeom prst="rect">
            <a:avLst/>
          </a:prstGeom>
          <a:noFill/>
          <a:ln w="9525">
            <a:noFill/>
            <a:miter lim="800000"/>
            <a:headEnd/>
            <a:tailEnd/>
          </a:ln>
        </p:spPr>
      </p:pic>
      <p:sp>
        <p:nvSpPr>
          <p:cNvPr id="2" name="Titre 1"/>
          <p:cNvSpPr>
            <a:spLocks noGrp="1"/>
          </p:cNvSpPr>
          <p:nvPr>
            <p:ph type="title"/>
          </p:nvPr>
        </p:nvSpPr>
        <p:spPr>
          <a:xfrm>
            <a:off x="612648" y="228600"/>
            <a:ext cx="8153400" cy="990600"/>
          </a:xfrm>
        </p:spPr>
        <p:txBody>
          <a:bodyPr/>
          <a:lstStyle/>
          <a:p>
            <a:r>
              <a:rPr lang="fr-FR" smtClean="0"/>
              <a:t>Cliquez pour modifier le style du titre</a:t>
            </a:r>
            <a:endParaRPr lang="en-US"/>
          </a:p>
        </p:txBody>
      </p:sp>
      <p:sp>
        <p:nvSpPr>
          <p:cNvPr id="8" name="Espace réservé du contenu 7"/>
          <p:cNvSpPr>
            <a:spLocks noGrp="1"/>
          </p:cNvSpPr>
          <p:nvPr>
            <p:ph sz="quarter" idx="1"/>
          </p:nvPr>
        </p:nvSpPr>
        <p:spPr>
          <a:xfrm>
            <a:off x="612648" y="1600200"/>
            <a:ext cx="8153400" cy="4495800"/>
          </a:xfrm>
        </p:spPr>
        <p:txBody>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en-US" dirty="0"/>
          </a:p>
        </p:txBody>
      </p:sp>
      <p:sp>
        <p:nvSpPr>
          <p:cNvPr id="5" name="Espace réservé de la date 3"/>
          <p:cNvSpPr>
            <a:spLocks noGrp="1"/>
          </p:cNvSpPr>
          <p:nvPr>
            <p:ph type="dt" sz="half" idx="10"/>
          </p:nvPr>
        </p:nvSpPr>
        <p:spPr/>
        <p:txBody>
          <a:bodyPr/>
          <a:lstStyle>
            <a:lvl1pPr>
              <a:defRPr/>
            </a:lvl1pPr>
          </a:lstStyle>
          <a:p>
            <a:pPr>
              <a:defRPr/>
            </a:pPr>
            <a:fld id="{59513E36-9B22-4341-B42C-A8B6579151A5}" type="datetimeFigureOut">
              <a:rPr lang="fr-FR"/>
              <a:pPr>
                <a:defRPr/>
              </a:pPr>
              <a:t>12/04/2011</a:t>
            </a:fld>
            <a:endParaRPr lang="fr-BE"/>
          </a:p>
        </p:txBody>
      </p:sp>
      <p:sp>
        <p:nvSpPr>
          <p:cNvPr id="6" name="Espace réservé du pied de page 4"/>
          <p:cNvSpPr>
            <a:spLocks noGrp="1"/>
          </p:cNvSpPr>
          <p:nvPr>
            <p:ph type="ftr" sz="quarter" idx="11"/>
          </p:nvPr>
        </p:nvSpPr>
        <p:spPr/>
        <p:txBody>
          <a:bodyPr/>
          <a:lstStyle>
            <a:lvl1pPr>
              <a:defRPr/>
            </a:lvl1pPr>
          </a:lstStyle>
          <a:p>
            <a:pPr>
              <a:defRPr/>
            </a:pPr>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4" name="Rectangle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Espace réservé du texte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fr-FR" smtClean="0"/>
              <a:t>Cliquez pour modifier les styles du texte du masque</a:t>
            </a:r>
          </a:p>
        </p:txBody>
      </p:sp>
      <p:sp>
        <p:nvSpPr>
          <p:cNvPr id="2" name="Titr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fr-FR" smtClean="0"/>
              <a:t>Cliquez pour modifier le style du titre</a:t>
            </a:r>
            <a:endParaRPr lang="en-US"/>
          </a:p>
        </p:txBody>
      </p:sp>
      <p:sp>
        <p:nvSpPr>
          <p:cNvPr id="7" name="Espace réservé de la date 11"/>
          <p:cNvSpPr>
            <a:spLocks noGrp="1"/>
          </p:cNvSpPr>
          <p:nvPr>
            <p:ph type="dt" sz="half" idx="10"/>
          </p:nvPr>
        </p:nvSpPr>
        <p:spPr/>
        <p:txBody>
          <a:bodyPr/>
          <a:lstStyle>
            <a:lvl1pPr>
              <a:defRPr/>
            </a:lvl1pPr>
          </a:lstStyle>
          <a:p>
            <a:pPr>
              <a:defRPr/>
            </a:pPr>
            <a:fld id="{7A0DBFA9-41E8-41FA-B314-C5918FA16AC9}" type="datetimeFigureOut">
              <a:rPr lang="fr-FR"/>
              <a:pPr>
                <a:defRPr/>
              </a:pPr>
              <a:t>12/04/2011</a:t>
            </a:fld>
            <a:endParaRPr lang="fr-BE"/>
          </a:p>
        </p:txBody>
      </p:sp>
      <p:sp>
        <p:nvSpPr>
          <p:cNvPr id="8" name="Espace réservé du numéro de diapositive 12"/>
          <p:cNvSpPr>
            <a:spLocks noGrp="1"/>
          </p:cNvSpPr>
          <p:nvPr>
            <p:ph type="sldNum" sz="quarter" idx="11"/>
          </p:nvPr>
        </p:nvSpPr>
        <p:spPr>
          <a:xfrm>
            <a:off x="0" y="1752600"/>
            <a:ext cx="1295400" cy="701675"/>
          </a:xfrm>
        </p:spPr>
        <p:txBody>
          <a:bodyPr>
            <a:noAutofit/>
          </a:bodyPr>
          <a:lstStyle>
            <a:lvl1pPr>
              <a:defRPr sz="2400">
                <a:solidFill>
                  <a:srgbClr val="FFFFFF"/>
                </a:solidFill>
              </a:defRPr>
            </a:lvl1pPr>
          </a:lstStyle>
          <a:p>
            <a:pPr>
              <a:defRPr/>
            </a:pPr>
            <a:fld id="{B2600101-7135-4A39-BB37-92A52760D242}" type="slidenum">
              <a:rPr lang="fr-BE"/>
              <a:pPr>
                <a:defRPr/>
              </a:pPr>
              <a:t>‹N°›</a:t>
            </a:fld>
            <a:endParaRPr lang="fr-BE"/>
          </a:p>
        </p:txBody>
      </p:sp>
      <p:sp>
        <p:nvSpPr>
          <p:cNvPr id="9" name="Espace réservé du pied de page 13"/>
          <p:cNvSpPr>
            <a:spLocks noGrp="1"/>
          </p:cNvSpPr>
          <p:nvPr>
            <p:ph type="ftr" sz="quarter" idx="12"/>
          </p:nvPr>
        </p:nvSpPr>
        <p:spPr/>
        <p:txBody>
          <a:bodyPr/>
          <a:lstStyle>
            <a:lvl1pPr>
              <a:defRPr/>
            </a:lvl1pPr>
          </a:lstStyle>
          <a:p>
            <a:pPr>
              <a:defRPr/>
            </a:pPr>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9" name="Espace réservé du contenu 8"/>
          <p:cNvSpPr>
            <a:spLocks noGrp="1"/>
          </p:cNvSpPr>
          <p:nvPr>
            <p:ph sz="quarter" idx="1"/>
          </p:nvPr>
        </p:nvSpPr>
        <p:spPr>
          <a:xfrm>
            <a:off x="609600" y="1589567"/>
            <a:ext cx="3886200" cy="45720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Espace réservé du contenu 10"/>
          <p:cNvSpPr>
            <a:spLocks noGrp="1"/>
          </p:cNvSpPr>
          <p:nvPr>
            <p:ph sz="quarter" idx="2"/>
          </p:nvPr>
        </p:nvSpPr>
        <p:spPr>
          <a:xfrm>
            <a:off x="4844901" y="1589567"/>
            <a:ext cx="3886200" cy="45720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7"/>
          <p:cNvSpPr>
            <a:spLocks noGrp="1"/>
          </p:cNvSpPr>
          <p:nvPr>
            <p:ph type="dt" sz="half" idx="10"/>
          </p:nvPr>
        </p:nvSpPr>
        <p:spPr/>
        <p:txBody>
          <a:bodyPr rtlCol="0"/>
          <a:lstStyle>
            <a:lvl1pPr>
              <a:defRPr/>
            </a:lvl1pPr>
          </a:lstStyle>
          <a:p>
            <a:pPr>
              <a:defRPr/>
            </a:pPr>
            <a:fld id="{E6696780-75A4-4D97-A76D-2DA4581AC08D}" type="datetimeFigureOut">
              <a:rPr lang="fr-FR"/>
              <a:pPr>
                <a:defRPr/>
              </a:pPr>
              <a:t>12/04/2011</a:t>
            </a:fld>
            <a:endParaRPr lang="fr-BE"/>
          </a:p>
        </p:txBody>
      </p:sp>
      <p:sp>
        <p:nvSpPr>
          <p:cNvPr id="6" name="Espace réservé du numéro de diapositive 9"/>
          <p:cNvSpPr>
            <a:spLocks noGrp="1"/>
          </p:cNvSpPr>
          <p:nvPr>
            <p:ph type="sldNum" sz="quarter" idx="11"/>
          </p:nvPr>
        </p:nvSpPr>
        <p:spPr/>
        <p:txBody>
          <a:bodyPr rtlCol="0"/>
          <a:lstStyle>
            <a:lvl1pPr>
              <a:defRPr/>
            </a:lvl1pPr>
          </a:lstStyle>
          <a:p>
            <a:pPr>
              <a:defRPr/>
            </a:pPr>
            <a:fld id="{BF8AAD23-DE76-4706-9666-52C6ADCBEEED}" type="slidenum">
              <a:rPr lang="fr-BE"/>
              <a:pPr>
                <a:defRPr/>
              </a:pPr>
              <a:t>‹N°›</a:t>
            </a:fld>
            <a:endParaRPr lang="fr-BE"/>
          </a:p>
        </p:txBody>
      </p:sp>
      <p:sp>
        <p:nvSpPr>
          <p:cNvPr id="7" name="Espace réservé du pied de page 11"/>
          <p:cNvSpPr>
            <a:spLocks noGrp="1"/>
          </p:cNvSpPr>
          <p:nvPr>
            <p:ph type="ftr" sz="quarter" idx="12"/>
          </p:nvPr>
        </p:nvSpPr>
        <p:spPr/>
        <p:txBody>
          <a:bodyPr rtlCol="0"/>
          <a:lstStyle>
            <a:lvl1pPr>
              <a:defRPr/>
            </a:lvl1pPr>
          </a:lstStyle>
          <a:p>
            <a:pPr>
              <a:defRPr/>
            </a:pPr>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33400" y="273050"/>
            <a:ext cx="8153400" cy="869950"/>
          </a:xfrm>
        </p:spPr>
        <p:txBody>
          <a:bodyPr/>
          <a:lstStyle>
            <a:lvl1pPr>
              <a:defRPr/>
            </a:lvl1pPr>
          </a:lstStyle>
          <a:p>
            <a:r>
              <a:rPr lang="fr-FR" smtClean="0"/>
              <a:t>Cliquez pour modifier le style du titre</a:t>
            </a:r>
            <a:endParaRPr lang="en-US"/>
          </a:p>
        </p:txBody>
      </p:sp>
      <p:sp>
        <p:nvSpPr>
          <p:cNvPr id="11" name="Espace réservé du contenu 10"/>
          <p:cNvSpPr>
            <a:spLocks noGrp="1"/>
          </p:cNvSpPr>
          <p:nvPr>
            <p:ph sz="quarter" idx="2"/>
          </p:nvPr>
        </p:nvSpPr>
        <p:spPr>
          <a:xfrm>
            <a:off x="609600" y="2438400"/>
            <a:ext cx="3886200" cy="35814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3" name="Espace réservé du contenu 12"/>
          <p:cNvSpPr>
            <a:spLocks noGrp="1"/>
          </p:cNvSpPr>
          <p:nvPr>
            <p:ph sz="quarter" idx="4"/>
          </p:nvPr>
        </p:nvSpPr>
        <p:spPr>
          <a:xfrm>
            <a:off x="4800600" y="2438400"/>
            <a:ext cx="3886200" cy="35814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6" name="Espace réservé du texte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fr-FR" smtClean="0"/>
              <a:t>Cliquez pour modifier les styles du texte du masque</a:t>
            </a:r>
          </a:p>
        </p:txBody>
      </p:sp>
      <p:sp>
        <p:nvSpPr>
          <p:cNvPr id="15" name="Espace réservé du texte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fr-FR" smtClean="0"/>
              <a:t>Cliquez pour modifier les styles du texte du masque</a:t>
            </a:r>
          </a:p>
        </p:txBody>
      </p:sp>
      <p:sp>
        <p:nvSpPr>
          <p:cNvPr id="7" name="Espace réservé de la date 9"/>
          <p:cNvSpPr>
            <a:spLocks noGrp="1"/>
          </p:cNvSpPr>
          <p:nvPr>
            <p:ph type="dt" sz="half" idx="10"/>
          </p:nvPr>
        </p:nvSpPr>
        <p:spPr/>
        <p:txBody>
          <a:bodyPr rtlCol="0"/>
          <a:lstStyle>
            <a:lvl1pPr>
              <a:defRPr/>
            </a:lvl1pPr>
          </a:lstStyle>
          <a:p>
            <a:pPr>
              <a:defRPr/>
            </a:pPr>
            <a:fld id="{3DFD6AE1-8D50-4DCA-8252-4D0D7B142A60}" type="datetimeFigureOut">
              <a:rPr lang="fr-FR"/>
              <a:pPr>
                <a:defRPr/>
              </a:pPr>
              <a:t>12/04/2011</a:t>
            </a:fld>
            <a:endParaRPr lang="fr-BE"/>
          </a:p>
        </p:txBody>
      </p:sp>
      <p:sp>
        <p:nvSpPr>
          <p:cNvPr id="8" name="Espace réservé du numéro de diapositive 11"/>
          <p:cNvSpPr>
            <a:spLocks noGrp="1"/>
          </p:cNvSpPr>
          <p:nvPr>
            <p:ph type="sldNum" sz="quarter" idx="11"/>
          </p:nvPr>
        </p:nvSpPr>
        <p:spPr/>
        <p:txBody>
          <a:bodyPr rtlCol="0"/>
          <a:lstStyle>
            <a:lvl1pPr>
              <a:defRPr/>
            </a:lvl1pPr>
          </a:lstStyle>
          <a:p>
            <a:pPr>
              <a:defRPr/>
            </a:pPr>
            <a:fld id="{E57ED945-2224-4E89-9127-01550269E386}" type="slidenum">
              <a:rPr lang="fr-BE"/>
              <a:pPr>
                <a:defRPr/>
              </a:pPr>
              <a:t>‹N°›</a:t>
            </a:fld>
            <a:endParaRPr lang="fr-BE"/>
          </a:p>
        </p:txBody>
      </p:sp>
      <p:sp>
        <p:nvSpPr>
          <p:cNvPr id="9" name="Espace réservé du pied de page 13"/>
          <p:cNvSpPr>
            <a:spLocks noGrp="1"/>
          </p:cNvSpPr>
          <p:nvPr>
            <p:ph type="ftr" sz="quarter" idx="12"/>
          </p:nvPr>
        </p:nvSpPr>
        <p:spPr/>
        <p:txBody>
          <a:bodyPr rtlCol="0"/>
          <a:lstStyle>
            <a:lvl1pPr>
              <a:defRPr/>
            </a:lvl1pPr>
          </a:lstStyle>
          <a:p>
            <a:pPr>
              <a:defRPr/>
            </a:pPr>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e la date 13"/>
          <p:cNvSpPr>
            <a:spLocks noGrp="1"/>
          </p:cNvSpPr>
          <p:nvPr>
            <p:ph type="dt" sz="half" idx="10"/>
          </p:nvPr>
        </p:nvSpPr>
        <p:spPr/>
        <p:txBody>
          <a:bodyPr/>
          <a:lstStyle>
            <a:lvl1pPr>
              <a:defRPr/>
            </a:lvl1pPr>
          </a:lstStyle>
          <a:p>
            <a:pPr>
              <a:defRPr/>
            </a:pPr>
            <a:fld id="{A1AD2014-6DFC-4A0F-A3EC-B0837F902DB1}" type="datetimeFigureOut">
              <a:rPr lang="fr-FR"/>
              <a:pPr>
                <a:defRPr/>
              </a:pPr>
              <a:t>12/04/2011</a:t>
            </a:fld>
            <a:endParaRPr lang="fr-BE"/>
          </a:p>
        </p:txBody>
      </p:sp>
      <p:sp>
        <p:nvSpPr>
          <p:cNvPr id="4" name="Espace réservé du pied de page 2"/>
          <p:cNvSpPr>
            <a:spLocks noGrp="1"/>
          </p:cNvSpPr>
          <p:nvPr>
            <p:ph type="ftr" sz="quarter" idx="11"/>
          </p:nvPr>
        </p:nvSpPr>
        <p:spPr/>
        <p:txBody>
          <a:bodyPr/>
          <a:lstStyle>
            <a:lvl1pPr>
              <a:defRPr/>
            </a:lvl1pPr>
          </a:lstStyle>
          <a:p>
            <a:pPr>
              <a:defRPr/>
            </a:pPr>
            <a:endParaRPr lang="fr-BE"/>
          </a:p>
        </p:txBody>
      </p:sp>
      <p:sp>
        <p:nvSpPr>
          <p:cNvPr id="5" name="Espace réservé du numéro de diapositive 22"/>
          <p:cNvSpPr>
            <a:spLocks noGrp="1"/>
          </p:cNvSpPr>
          <p:nvPr>
            <p:ph type="sldNum" sz="quarter" idx="12"/>
          </p:nvPr>
        </p:nvSpPr>
        <p:spPr/>
        <p:txBody>
          <a:bodyPr/>
          <a:lstStyle>
            <a:lvl1pPr>
              <a:defRPr/>
            </a:lvl1pPr>
          </a:lstStyle>
          <a:p>
            <a:pPr>
              <a:defRPr/>
            </a:pPr>
            <a:fld id="{72BE3F5B-7D91-4E4E-A4A9-0FEDF2D44A9A}" type="slidenum">
              <a:rPr lang="fr-BE"/>
              <a:pPr>
                <a:defRPr/>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pPr>
              <a:defRPr/>
            </a:pPr>
            <a:fld id="{7A45132E-DBAB-4A6F-AE33-3E36ED65CCB6}" type="datetimeFigureOut">
              <a:rPr lang="fr-FR"/>
              <a:pPr>
                <a:defRPr/>
              </a:pPr>
              <a:t>12/04/2011</a:t>
            </a:fld>
            <a:endParaRPr lang="fr-BE"/>
          </a:p>
        </p:txBody>
      </p:sp>
      <p:sp>
        <p:nvSpPr>
          <p:cNvPr id="3" name="Espace réservé du pied de page 2"/>
          <p:cNvSpPr>
            <a:spLocks noGrp="1"/>
          </p:cNvSpPr>
          <p:nvPr>
            <p:ph type="ftr" sz="quarter" idx="11"/>
          </p:nvPr>
        </p:nvSpPr>
        <p:spPr/>
        <p:txBody>
          <a:bodyPr/>
          <a:lstStyle>
            <a:lvl1pPr>
              <a:defRPr/>
            </a:lvl1pPr>
          </a:lstStyle>
          <a:p>
            <a:pPr>
              <a:defRPr/>
            </a:pPr>
            <a:endParaRPr lang="fr-BE"/>
          </a:p>
        </p:txBody>
      </p:sp>
      <p:sp>
        <p:nvSpPr>
          <p:cNvPr id="4" name="Espace réservé du numéro de diapositive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F2791360-73F5-4F00-8D53-03AC09CE49FA}" type="slidenum">
              <a:rPr lang="fr-BE"/>
              <a:pPr>
                <a:defRPr/>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8077200" cy="869950"/>
          </a:xfrm>
        </p:spPr>
        <p:txBody>
          <a:bodyPr/>
          <a:lstStyle>
            <a:lvl1pPr algn="l">
              <a:buNone/>
              <a:defRPr sz="4400" b="0"/>
            </a:lvl1pPr>
          </a:lstStyle>
          <a:p>
            <a:r>
              <a:rPr lang="fr-FR" smtClean="0"/>
              <a:t>Cliquez pour modifier le style du titre</a:t>
            </a:r>
            <a:endParaRPr lang="en-US"/>
          </a:p>
        </p:txBody>
      </p:sp>
      <p:sp>
        <p:nvSpPr>
          <p:cNvPr id="3" name="Espace réservé du texte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fr-FR" smtClean="0"/>
              <a:t>Cliquez pour modifier les styles du texte du masque</a:t>
            </a:r>
          </a:p>
        </p:txBody>
      </p:sp>
      <p:sp>
        <p:nvSpPr>
          <p:cNvPr id="9" name="Espace réservé du contenu 8"/>
          <p:cNvSpPr>
            <a:spLocks noGrp="1"/>
          </p:cNvSpPr>
          <p:nvPr>
            <p:ph sz="quarter" idx="1"/>
          </p:nvPr>
        </p:nvSpPr>
        <p:spPr>
          <a:xfrm>
            <a:off x="2362200" y="1752600"/>
            <a:ext cx="6400800" cy="44196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13"/>
          <p:cNvSpPr>
            <a:spLocks noGrp="1"/>
          </p:cNvSpPr>
          <p:nvPr>
            <p:ph type="dt" sz="half" idx="10"/>
          </p:nvPr>
        </p:nvSpPr>
        <p:spPr/>
        <p:txBody>
          <a:bodyPr/>
          <a:lstStyle>
            <a:lvl1pPr>
              <a:defRPr/>
            </a:lvl1pPr>
          </a:lstStyle>
          <a:p>
            <a:pPr>
              <a:defRPr/>
            </a:pPr>
            <a:fld id="{4A411872-55B6-4FF8-9752-B19E9BA6BB36}" type="datetimeFigureOut">
              <a:rPr lang="fr-FR"/>
              <a:pPr>
                <a:defRPr/>
              </a:pPr>
              <a:t>12/04/2011</a:t>
            </a:fld>
            <a:endParaRPr lang="fr-BE"/>
          </a:p>
        </p:txBody>
      </p:sp>
      <p:sp>
        <p:nvSpPr>
          <p:cNvPr id="6" name="Espace réservé du pied de page 2"/>
          <p:cNvSpPr>
            <a:spLocks noGrp="1"/>
          </p:cNvSpPr>
          <p:nvPr>
            <p:ph type="ftr" sz="quarter" idx="11"/>
          </p:nvPr>
        </p:nvSpPr>
        <p:spPr/>
        <p:txBody>
          <a:bodyPr/>
          <a:lstStyle>
            <a:lvl1pPr>
              <a:defRPr/>
            </a:lvl1pPr>
          </a:lstStyle>
          <a:p>
            <a:pPr>
              <a:defRPr/>
            </a:pPr>
            <a:endParaRPr lang="fr-BE"/>
          </a:p>
        </p:txBody>
      </p:sp>
      <p:sp>
        <p:nvSpPr>
          <p:cNvPr id="7" name="Espace réservé du numéro de diapositive 22"/>
          <p:cNvSpPr>
            <a:spLocks noGrp="1"/>
          </p:cNvSpPr>
          <p:nvPr>
            <p:ph type="sldNum" sz="quarter" idx="12"/>
          </p:nvPr>
        </p:nvSpPr>
        <p:spPr/>
        <p:txBody>
          <a:bodyPr/>
          <a:lstStyle>
            <a:lvl1pPr>
              <a:defRPr/>
            </a:lvl1pPr>
          </a:lstStyle>
          <a:p>
            <a:pPr>
              <a:defRPr/>
            </a:pPr>
            <a:fld id="{EE3DC03D-66F7-49F2-AA53-7592875C3957}" type="slidenum">
              <a:rPr lang="fr-BE"/>
              <a:pPr>
                <a:defRPr/>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5" name="Rectangle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Espace réservé du texte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fr-FR" smtClean="0"/>
              <a:t>Cliquez pour modifier les styles du texte du masque</a:t>
            </a:r>
          </a:p>
        </p:txBody>
      </p:sp>
      <p:sp>
        <p:nvSpPr>
          <p:cNvPr id="2" name="Titr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fr-FR" smtClean="0"/>
              <a:t>Cliquez pour modifier le style du titre</a:t>
            </a:r>
            <a:endParaRPr lang="en-US"/>
          </a:p>
        </p:txBody>
      </p:sp>
      <p:sp>
        <p:nvSpPr>
          <p:cNvPr id="3" name="Espace réservé pour une image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fr-FR" noProof="0" smtClean="0"/>
              <a:t>Cliquez sur l'icône pour ajouter une image</a:t>
            </a:r>
            <a:endParaRPr lang="en-US" noProof="0" dirty="0"/>
          </a:p>
        </p:txBody>
      </p:sp>
      <p:sp>
        <p:nvSpPr>
          <p:cNvPr id="9" name="Espace réservé de la date 11"/>
          <p:cNvSpPr>
            <a:spLocks noGrp="1"/>
          </p:cNvSpPr>
          <p:nvPr>
            <p:ph type="dt" sz="half" idx="10"/>
          </p:nvPr>
        </p:nvSpPr>
        <p:spPr>
          <a:xfrm>
            <a:off x="6248400" y="6248400"/>
            <a:ext cx="2667000" cy="365125"/>
          </a:xfrm>
        </p:spPr>
        <p:txBody>
          <a:bodyPr rtlCol="0"/>
          <a:lstStyle>
            <a:lvl1pPr>
              <a:defRPr/>
            </a:lvl1pPr>
          </a:lstStyle>
          <a:p>
            <a:pPr>
              <a:defRPr/>
            </a:pPr>
            <a:fld id="{70368541-E0EC-44A0-8040-D95D2D18C99A}" type="datetimeFigureOut">
              <a:rPr lang="fr-FR"/>
              <a:pPr>
                <a:defRPr/>
              </a:pPr>
              <a:t>12/04/2011</a:t>
            </a:fld>
            <a:endParaRPr lang="fr-BE"/>
          </a:p>
        </p:txBody>
      </p:sp>
      <p:sp>
        <p:nvSpPr>
          <p:cNvPr id="10" name="Espace réservé du numéro de diapositive 12"/>
          <p:cNvSpPr>
            <a:spLocks noGrp="1"/>
          </p:cNvSpPr>
          <p:nvPr>
            <p:ph type="sldNum" sz="quarter" idx="11"/>
          </p:nvPr>
        </p:nvSpPr>
        <p:spPr>
          <a:xfrm>
            <a:off x="0" y="4667250"/>
            <a:ext cx="1447800" cy="663575"/>
          </a:xfrm>
        </p:spPr>
        <p:txBody>
          <a:bodyPr rtlCol="0"/>
          <a:lstStyle>
            <a:lvl1pPr>
              <a:defRPr sz="2800"/>
            </a:lvl1pPr>
          </a:lstStyle>
          <a:p>
            <a:pPr>
              <a:defRPr/>
            </a:pPr>
            <a:fld id="{1C7565B5-22AF-479B-BC09-2EAE35F9CDFE}" type="slidenum">
              <a:rPr lang="fr-BE"/>
              <a:pPr>
                <a:defRPr/>
              </a:pPr>
              <a:t>‹N°›</a:t>
            </a:fld>
            <a:endParaRPr lang="fr-BE"/>
          </a:p>
        </p:txBody>
      </p:sp>
      <p:sp>
        <p:nvSpPr>
          <p:cNvPr id="11" name="Espace réservé du pied de page 13"/>
          <p:cNvSpPr>
            <a:spLocks noGrp="1"/>
          </p:cNvSpPr>
          <p:nvPr>
            <p:ph type="ftr" sz="quarter" idx="12"/>
          </p:nvPr>
        </p:nvSpPr>
        <p:spPr>
          <a:xfrm>
            <a:off x="1600200" y="6248400"/>
            <a:ext cx="4572000" cy="365125"/>
          </a:xfrm>
        </p:spPr>
        <p:txBody>
          <a:bodyPr rtlCol="0"/>
          <a:lstStyle>
            <a:lvl1pPr>
              <a:defRPr/>
            </a:lvl1pPr>
          </a:lstStyle>
          <a:p>
            <a:pPr>
              <a:defRPr/>
            </a:pPr>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026" name="Espace réservé du titre 21"/>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endParaRPr lang="en-US" smtClean="0"/>
          </a:p>
        </p:txBody>
      </p:sp>
      <p:sp>
        <p:nvSpPr>
          <p:cNvPr id="1027" name="Espace réservé du texte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smtClean="0"/>
          </a:p>
        </p:txBody>
      </p:sp>
      <p:sp>
        <p:nvSpPr>
          <p:cNvPr id="14" name="Espace réservé de la date 13"/>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0A24D611-59CB-43D2-B216-9C07852DEC0E}" type="datetimeFigureOut">
              <a:rPr lang="fr-FR"/>
              <a:pPr>
                <a:defRPr/>
              </a:pPr>
              <a:t>12/04/2011</a:t>
            </a:fld>
            <a:endParaRPr lang="fr-BE"/>
          </a:p>
        </p:txBody>
      </p:sp>
      <p:sp>
        <p:nvSpPr>
          <p:cNvPr id="3" name="Espace réservé du pied de page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fr-BE"/>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Espace réservé du numéro de diapositive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fontAlgn="auto" latinLnBrk="0" hangingPunct="1">
              <a:spcBef>
                <a:spcPts val="0"/>
              </a:spcBef>
              <a:spcAft>
                <a:spcPts val="0"/>
              </a:spcAft>
              <a:defRPr kumimoji="0" sz="1400" b="1">
                <a:solidFill>
                  <a:srgbClr val="FFFFFF"/>
                </a:solidFill>
                <a:latin typeface="+mn-lt"/>
                <a:cs typeface="+mn-cs"/>
              </a:defRPr>
            </a:lvl1pPr>
          </a:lstStyle>
          <a:p>
            <a:pPr>
              <a:defRPr/>
            </a:pPr>
            <a:fld id="{ABE2DEC8-2920-4036-B96A-36981C757FC8}" type="slidenum">
              <a:rPr lang="fr-BE"/>
              <a:pPr>
                <a:defRPr/>
              </a:pPr>
              <a:t>‹N°›</a:t>
            </a:fld>
            <a:endParaRPr lang="fr-BE"/>
          </a:p>
        </p:txBody>
      </p:sp>
    </p:spTree>
  </p:cSld>
  <p:clrMap bg1="lt1" tx1="dk1" bg2="lt2" tx2="dk2" accent1="accent1" accent2="accent2" accent3="accent3" accent4="accent4" accent5="accent5" accent6="accent6" hlink="hlink" folHlink="folHlink"/>
  <p:sldLayoutIdLst>
    <p:sldLayoutId id="2147484178" r:id="rId1"/>
    <p:sldLayoutId id="2147484179" r:id="rId2"/>
    <p:sldLayoutId id="2147484180" r:id="rId3"/>
    <p:sldLayoutId id="2147484181" r:id="rId4"/>
    <p:sldLayoutId id="2147484182" r:id="rId5"/>
    <p:sldLayoutId id="2147484175" r:id="rId6"/>
    <p:sldLayoutId id="2147484183" r:id="rId7"/>
    <p:sldLayoutId id="2147484176" r:id="rId8"/>
    <p:sldLayoutId id="2147484184" r:id="rId9"/>
    <p:sldLayoutId id="2147484177" r:id="rId10"/>
    <p:sldLayoutId id="2147484185" r:id="rId11"/>
  </p:sldLayoutIdLst>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pitchFamily="34" charset="0"/>
        </a:defRPr>
      </a:lvl2pPr>
      <a:lvl3pPr algn="l" rtl="0" eaLnBrk="0" fontAlgn="base" hangingPunct="0">
        <a:spcBef>
          <a:spcPct val="0"/>
        </a:spcBef>
        <a:spcAft>
          <a:spcPct val="0"/>
        </a:spcAft>
        <a:defRPr sz="4400">
          <a:solidFill>
            <a:schemeClr val="tx2"/>
          </a:solidFill>
          <a:latin typeface="Tw Cen MT" pitchFamily="34" charset="0"/>
        </a:defRPr>
      </a:lvl3pPr>
      <a:lvl4pPr algn="l" rtl="0" eaLnBrk="0" fontAlgn="base" hangingPunct="0">
        <a:spcBef>
          <a:spcPct val="0"/>
        </a:spcBef>
        <a:spcAft>
          <a:spcPct val="0"/>
        </a:spcAft>
        <a:defRPr sz="4400">
          <a:solidFill>
            <a:schemeClr val="tx2"/>
          </a:solidFill>
          <a:latin typeface="Tw Cen MT" pitchFamily="34" charset="0"/>
        </a:defRPr>
      </a:lvl4pPr>
      <a:lvl5pPr algn="l" rtl="0" eaLnBrk="0" fontAlgn="base" hangingPunct="0">
        <a:spcBef>
          <a:spcPct val="0"/>
        </a:spcBef>
        <a:spcAft>
          <a:spcPct val="0"/>
        </a:spcAft>
        <a:defRPr sz="4400">
          <a:solidFill>
            <a:schemeClr val="tx2"/>
          </a:solidFill>
          <a:latin typeface="Tw Cen MT" pitchFamily="34" charset="0"/>
        </a:defRPr>
      </a:lvl5pPr>
      <a:lvl6pPr marL="457200" algn="l" rtl="0" fontAlgn="base">
        <a:spcBef>
          <a:spcPct val="0"/>
        </a:spcBef>
        <a:spcAft>
          <a:spcPct val="0"/>
        </a:spcAft>
        <a:defRPr sz="4400">
          <a:solidFill>
            <a:schemeClr val="tx2"/>
          </a:solidFill>
          <a:latin typeface="Tw Cen MT" pitchFamily="34" charset="0"/>
        </a:defRPr>
      </a:lvl6pPr>
      <a:lvl7pPr marL="914400" algn="l" rtl="0" fontAlgn="base">
        <a:spcBef>
          <a:spcPct val="0"/>
        </a:spcBef>
        <a:spcAft>
          <a:spcPct val="0"/>
        </a:spcAft>
        <a:defRPr sz="4400">
          <a:solidFill>
            <a:schemeClr val="tx2"/>
          </a:solidFill>
          <a:latin typeface="Tw Cen MT" pitchFamily="34" charset="0"/>
        </a:defRPr>
      </a:lvl7pPr>
      <a:lvl8pPr marL="1371600" algn="l" rtl="0" fontAlgn="base">
        <a:spcBef>
          <a:spcPct val="0"/>
        </a:spcBef>
        <a:spcAft>
          <a:spcPct val="0"/>
        </a:spcAft>
        <a:defRPr sz="4400">
          <a:solidFill>
            <a:schemeClr val="tx2"/>
          </a:solidFill>
          <a:latin typeface="Tw Cen MT" pitchFamily="34" charset="0"/>
        </a:defRPr>
      </a:lvl8pPr>
      <a:lvl9pPr marL="1828800" algn="l" rtl="0" fontAlgn="base">
        <a:spcBef>
          <a:spcPct val="0"/>
        </a:spcBef>
        <a:spcAft>
          <a:spcPct val="0"/>
        </a:spcAft>
        <a:defRPr sz="44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9BBB59"/>
        </a:buClr>
        <a:buSzPct val="75000"/>
        <a:buFont typeface="Wingdings"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8064A2"/>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flipV="1">
            <a:off x="0" y="6811963"/>
            <a:ext cx="9144000" cy="460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p>
        </p:txBody>
      </p:sp>
      <p:sp>
        <p:nvSpPr>
          <p:cNvPr id="13" name="Rectangle 3"/>
          <p:cNvSpPr txBox="1">
            <a:spLocks noChangeArrowheads="1"/>
          </p:cNvSpPr>
          <p:nvPr/>
        </p:nvSpPr>
        <p:spPr bwMode="auto">
          <a:xfrm>
            <a:off x="0" y="6000750"/>
            <a:ext cx="2286000" cy="857250"/>
          </a:xfrm>
          <a:prstGeom prst="rect">
            <a:avLst/>
          </a:prstGeom>
          <a:noFill/>
          <a:ln w="9525">
            <a:noFill/>
            <a:miter lim="800000"/>
            <a:headEnd/>
            <a:tailEnd/>
          </a:ln>
        </p:spPr>
        <p:txBody>
          <a:bodyPr anchor="ctr">
            <a:normAutofit/>
          </a:bodyPr>
          <a:lstStyle/>
          <a:p>
            <a:pPr algn="ctr">
              <a:spcBef>
                <a:spcPts val="700"/>
              </a:spcBef>
              <a:buClr>
                <a:schemeClr val="accent2"/>
              </a:buClr>
              <a:buSzPct val="60000"/>
              <a:buFont typeface="Wingdings" pitchFamily="2" charset="2"/>
              <a:buNone/>
              <a:defRPr/>
            </a:pPr>
            <a:endParaRPr lang="en-US" sz="1600" b="1" dirty="0">
              <a:solidFill>
                <a:schemeClr val="accent1">
                  <a:lumMod val="50000"/>
                </a:schemeClr>
              </a:solidFill>
              <a:latin typeface="Book Antiqua" pitchFamily="18" charset="0"/>
              <a:cs typeface="+mn-cs"/>
            </a:endParaRPr>
          </a:p>
        </p:txBody>
      </p:sp>
      <p:sp>
        <p:nvSpPr>
          <p:cNvPr id="14" name="Rectangle 3"/>
          <p:cNvSpPr txBox="1">
            <a:spLocks noChangeArrowheads="1"/>
          </p:cNvSpPr>
          <p:nvPr/>
        </p:nvSpPr>
        <p:spPr bwMode="auto">
          <a:xfrm>
            <a:off x="1151620" y="3153963"/>
            <a:ext cx="6795755" cy="2210252"/>
          </a:xfrm>
          <a:prstGeom prst="rect">
            <a:avLst/>
          </a:prstGeom>
          <a:ln w="57150">
            <a:noFill/>
            <a:headEnd/>
            <a:tailEnd/>
          </a:ln>
        </p:spPr>
        <p:style>
          <a:lnRef idx="2">
            <a:schemeClr val="accent1"/>
          </a:lnRef>
          <a:fillRef idx="1">
            <a:schemeClr val="lt1"/>
          </a:fillRef>
          <a:effectRef idx="0">
            <a:schemeClr val="accent1"/>
          </a:effectRef>
          <a:fontRef idx="minor">
            <a:schemeClr val="dk1"/>
          </a:fontRef>
        </p:style>
        <p:txBody>
          <a:bodyPr/>
          <a:lstStyle/>
          <a:p>
            <a:pPr algn="ctr">
              <a:spcBef>
                <a:spcPct val="20000"/>
              </a:spcBef>
              <a:buClr>
                <a:schemeClr val="hlink"/>
              </a:buClr>
              <a:buSzPct val="70000"/>
              <a:defRPr/>
            </a:pPr>
            <a:r>
              <a:rPr lang="fr-FR" sz="3200" b="1" i="1" dirty="0" smtClean="0">
                <a:solidFill>
                  <a:schemeClr val="tx2"/>
                </a:solidFill>
                <a:effectLst>
                  <a:outerShdw blurRad="38100" dist="38100" dir="2700000" algn="tl">
                    <a:srgbClr val="000000">
                      <a:alpha val="43137"/>
                    </a:srgbClr>
                  </a:outerShdw>
                </a:effectLst>
                <a:latin typeface="Book Antiqua" pitchFamily="18" charset="0"/>
                <a:cs typeface="Arial" pitchFamily="34" charset="0"/>
              </a:rPr>
              <a:t>La non qualification et</a:t>
            </a:r>
          </a:p>
          <a:p>
            <a:pPr algn="ctr">
              <a:spcBef>
                <a:spcPct val="20000"/>
              </a:spcBef>
              <a:buClr>
                <a:schemeClr val="hlink"/>
              </a:buClr>
              <a:buSzPct val="70000"/>
              <a:defRPr/>
            </a:pPr>
            <a:r>
              <a:rPr lang="fr-FR" sz="3200" b="1" i="1" dirty="0" smtClean="0">
                <a:solidFill>
                  <a:schemeClr val="tx2"/>
                </a:solidFill>
                <a:effectLst>
                  <a:outerShdw blurRad="38100" dist="38100" dir="2700000" algn="tl">
                    <a:srgbClr val="000000">
                      <a:alpha val="43137"/>
                    </a:srgbClr>
                  </a:outerShdw>
                </a:effectLst>
                <a:latin typeface="Book Antiqua" pitchFamily="18" charset="0"/>
                <a:cs typeface="Arial" pitchFamily="34" charset="0"/>
              </a:rPr>
              <a:t>l’emploi des jeunes :</a:t>
            </a:r>
          </a:p>
          <a:p>
            <a:pPr algn="ctr">
              <a:spcBef>
                <a:spcPct val="20000"/>
              </a:spcBef>
              <a:buClr>
                <a:schemeClr val="hlink"/>
              </a:buClr>
              <a:buSzPct val="70000"/>
              <a:defRPr/>
            </a:pPr>
            <a:r>
              <a:rPr lang="fr-FR" sz="3200" b="1" i="1" dirty="0" smtClean="0">
                <a:solidFill>
                  <a:schemeClr val="tx2"/>
                </a:solidFill>
                <a:effectLst>
                  <a:outerShdw blurRad="38100" dist="38100" dir="2700000" algn="tl">
                    <a:srgbClr val="000000">
                      <a:alpha val="43137"/>
                    </a:srgbClr>
                  </a:outerShdw>
                </a:effectLst>
                <a:latin typeface="Book Antiqua" pitchFamily="18" charset="0"/>
                <a:cs typeface="Arial" pitchFamily="34" charset="0"/>
              </a:rPr>
              <a:t> </a:t>
            </a:r>
            <a:r>
              <a:rPr lang="fr-FR" sz="3200" b="1" i="1" dirty="0" smtClean="0">
                <a:solidFill>
                  <a:schemeClr val="tx2"/>
                </a:solidFill>
                <a:effectLst>
                  <a:outerShdw blurRad="38100" dist="38100" dir="2700000" algn="tl">
                    <a:srgbClr val="000000">
                      <a:alpha val="43137"/>
                    </a:srgbClr>
                  </a:outerShdw>
                </a:effectLst>
                <a:latin typeface="Book Antiqua" pitchFamily="18" charset="0"/>
                <a:cs typeface="Arial" pitchFamily="34" charset="0"/>
              </a:rPr>
              <a:t>Quels </a:t>
            </a:r>
            <a:r>
              <a:rPr lang="fr-FR" sz="3200" b="1" i="1" dirty="0" smtClean="0">
                <a:solidFill>
                  <a:schemeClr val="tx2"/>
                </a:solidFill>
                <a:effectLst>
                  <a:outerShdw blurRad="38100" dist="38100" dir="2700000" algn="tl">
                    <a:srgbClr val="000000">
                      <a:alpha val="43137"/>
                    </a:srgbClr>
                  </a:outerShdw>
                </a:effectLst>
                <a:latin typeface="Book Antiqua" pitchFamily="18" charset="0"/>
                <a:cs typeface="Arial" pitchFamily="34" charset="0"/>
              </a:rPr>
              <a:t>défis pour le régime de cohésion sociale </a:t>
            </a:r>
            <a:r>
              <a:rPr lang="fr-FR" sz="3200" b="1" i="1" dirty="0" smtClean="0">
                <a:solidFill>
                  <a:schemeClr val="tx2"/>
                </a:solidFill>
                <a:effectLst>
                  <a:outerShdw blurRad="38100" dist="38100" dir="2700000" algn="tl">
                    <a:srgbClr val="000000">
                      <a:alpha val="43137"/>
                    </a:srgbClr>
                  </a:outerShdw>
                </a:effectLst>
                <a:latin typeface="Book Antiqua" pitchFamily="18" charset="0"/>
                <a:cs typeface="Arial" pitchFamily="34" charset="0"/>
              </a:rPr>
              <a:t>marocain ? </a:t>
            </a:r>
            <a:endParaRPr lang="fr-CA" sz="3200" b="1" i="1" dirty="0">
              <a:solidFill>
                <a:schemeClr val="tx2"/>
              </a:solidFill>
              <a:effectLst>
                <a:outerShdw blurRad="38100" dist="38100" dir="2700000" algn="tl">
                  <a:srgbClr val="000000">
                    <a:alpha val="43137"/>
                  </a:srgbClr>
                </a:outerShdw>
              </a:effectLst>
              <a:latin typeface="Book Antiqua" pitchFamily="18" charset="0"/>
              <a:cs typeface="Arial" pitchFamily="34" charset="0"/>
            </a:endParaRPr>
          </a:p>
        </p:txBody>
      </p:sp>
      <p:sp>
        <p:nvSpPr>
          <p:cNvPr id="10245" name="ZoneTexte 5"/>
          <p:cNvSpPr txBox="1">
            <a:spLocks noChangeArrowheads="1"/>
          </p:cNvSpPr>
          <p:nvPr/>
        </p:nvSpPr>
        <p:spPr bwMode="auto">
          <a:xfrm>
            <a:off x="1916705" y="998730"/>
            <a:ext cx="5572125" cy="400110"/>
          </a:xfrm>
          <a:prstGeom prst="rect">
            <a:avLst/>
          </a:prstGeom>
          <a:noFill/>
          <a:ln w="9525">
            <a:noFill/>
            <a:miter lim="800000"/>
            <a:headEnd/>
            <a:tailEnd/>
          </a:ln>
        </p:spPr>
        <p:txBody>
          <a:bodyPr>
            <a:spAutoFit/>
          </a:bodyPr>
          <a:lstStyle/>
          <a:p>
            <a:pPr algn="ctr" rtl="1"/>
            <a:r>
              <a:rPr lang="fr-FR" sz="2000" b="1" dirty="0">
                <a:solidFill>
                  <a:srgbClr val="0070C0"/>
                </a:solidFill>
                <a:latin typeface="Book Antiqua" pitchFamily="18" charset="0"/>
              </a:rPr>
              <a:t>Instance Nationale d’Evaluation </a:t>
            </a:r>
          </a:p>
        </p:txBody>
      </p:sp>
      <p:pic>
        <p:nvPicPr>
          <p:cNvPr id="10246" name="Image 1" descr="C:\Documents and Settings\loutfi\Bureau\LOGO pour diffusion\logo-cse-AR-FR.jpg"/>
          <p:cNvPicPr>
            <a:picLocks noChangeAspect="1" noChangeArrowheads="1"/>
          </p:cNvPicPr>
          <p:nvPr/>
        </p:nvPicPr>
        <p:blipFill>
          <a:blip r:embed="rId3" cstate="print"/>
          <a:srcRect/>
          <a:stretch>
            <a:fillRect/>
          </a:stretch>
        </p:blipFill>
        <p:spPr bwMode="auto">
          <a:xfrm>
            <a:off x="1002218" y="323655"/>
            <a:ext cx="7215187" cy="571500"/>
          </a:xfrm>
          <a:prstGeom prst="rect">
            <a:avLst/>
          </a:prstGeom>
          <a:noFill/>
          <a:ln w="9525">
            <a:noFill/>
            <a:miter lim="800000"/>
            <a:headEnd/>
            <a:tailEnd/>
          </a:ln>
        </p:spPr>
      </p:pic>
      <p:sp>
        <p:nvSpPr>
          <p:cNvPr id="15" name="Espace réservé de la date 14"/>
          <p:cNvSpPr>
            <a:spLocks noGrp="1"/>
          </p:cNvSpPr>
          <p:nvPr>
            <p:ph type="dt" sz="quarter" idx="10"/>
          </p:nvPr>
        </p:nvSpPr>
        <p:spPr/>
        <p:txBody>
          <a:bodyPr/>
          <a:lstStyle/>
          <a:p>
            <a:pPr>
              <a:defRPr/>
            </a:pPr>
            <a:r>
              <a:rPr lang="fr-FR" dirty="0" smtClean="0"/>
              <a:t>13 Avril 2011</a:t>
            </a:r>
            <a:endParaRPr lang="fr-BE" dirty="0"/>
          </a:p>
        </p:txBody>
      </p:sp>
      <p:sp>
        <p:nvSpPr>
          <p:cNvPr id="8" name="Rectangle 3"/>
          <p:cNvSpPr txBox="1">
            <a:spLocks noChangeArrowheads="1"/>
          </p:cNvSpPr>
          <p:nvPr/>
        </p:nvSpPr>
        <p:spPr bwMode="auto">
          <a:xfrm>
            <a:off x="1196625" y="1808819"/>
            <a:ext cx="6642230" cy="945105"/>
          </a:xfrm>
          <a:prstGeom prst="rect">
            <a:avLst/>
          </a:prstGeom>
          <a:noFill/>
          <a:ln w="57150">
            <a:noFill/>
            <a:headEnd/>
            <a:tailEnd/>
          </a:ln>
        </p:spPr>
        <p:style>
          <a:lnRef idx="2">
            <a:schemeClr val="accent1"/>
          </a:lnRef>
          <a:fillRef idx="1">
            <a:schemeClr val="lt1"/>
          </a:fillRef>
          <a:effectRef idx="0">
            <a:schemeClr val="accent1"/>
          </a:effectRef>
          <a:fontRef idx="minor">
            <a:schemeClr val="dk1"/>
          </a:fontRef>
        </p:style>
        <p:txBody>
          <a:bodyPr/>
          <a:lstStyle/>
          <a:p>
            <a:pPr algn="ctr">
              <a:spcBef>
                <a:spcPct val="20000"/>
              </a:spcBef>
              <a:buClr>
                <a:schemeClr val="hlink"/>
              </a:buClr>
              <a:buSzPct val="70000"/>
              <a:defRPr/>
            </a:pPr>
            <a:r>
              <a:rPr lang="fr-FR" sz="2400" b="1" dirty="0" smtClean="0">
                <a:solidFill>
                  <a:schemeClr val="tx2">
                    <a:lumMod val="75000"/>
                  </a:schemeClr>
                </a:solidFill>
                <a:latin typeface="Book Antiqua" pitchFamily="18" charset="0"/>
              </a:rPr>
              <a:t>Conférence sur la cohésion sociale en </a:t>
            </a:r>
            <a:r>
              <a:rPr lang="fr-FR" sz="2400" b="1" dirty="0" smtClean="0">
                <a:solidFill>
                  <a:schemeClr val="tx2">
                    <a:lumMod val="75000"/>
                  </a:schemeClr>
                </a:solidFill>
                <a:latin typeface="Book Antiqua" pitchFamily="18" charset="0"/>
              </a:rPr>
              <a:t>Afrique </a:t>
            </a:r>
          </a:p>
          <a:p>
            <a:pPr algn="ctr">
              <a:spcBef>
                <a:spcPct val="20000"/>
              </a:spcBef>
              <a:buClr>
                <a:schemeClr val="hlink"/>
              </a:buClr>
              <a:buSzPct val="70000"/>
              <a:defRPr/>
            </a:pPr>
            <a:r>
              <a:rPr lang="fr-FR" sz="2400" b="1" i="1" dirty="0" smtClean="0">
                <a:solidFill>
                  <a:schemeClr val="tx2">
                    <a:lumMod val="75000"/>
                  </a:schemeClr>
                </a:solidFill>
              </a:rPr>
              <a:t>OCDE-HCP</a:t>
            </a:r>
            <a:endParaRPr lang="fr-CA" sz="2400" b="1" i="1" dirty="0">
              <a:solidFill>
                <a:schemeClr val="tx2">
                  <a:lumMod val="75000"/>
                </a:schemeClr>
              </a:solidFill>
              <a:effectLst>
                <a:outerShdw blurRad="38100" dist="38100" dir="2700000" algn="tl">
                  <a:srgbClr val="000000">
                    <a:alpha val="43137"/>
                  </a:srgbClr>
                </a:outerShdw>
              </a:effectLst>
              <a:latin typeface="Bookman Old Style" pitchFamily="18" charset="0"/>
              <a:cs typeface="Arial" pitchFamily="34" charset="0"/>
            </a:endParaRPr>
          </a:p>
        </p:txBody>
      </p:sp>
      <p:sp>
        <p:nvSpPr>
          <p:cNvPr id="10" name="ZoneTexte 9"/>
          <p:cNvSpPr txBox="1"/>
          <p:nvPr/>
        </p:nvSpPr>
        <p:spPr>
          <a:xfrm>
            <a:off x="5337085" y="5454225"/>
            <a:ext cx="3240360" cy="584775"/>
          </a:xfrm>
          <a:prstGeom prst="rect">
            <a:avLst/>
          </a:prstGeom>
          <a:noFill/>
        </p:spPr>
        <p:txBody>
          <a:bodyPr wrap="square" rtlCol="0">
            <a:spAutoFit/>
          </a:bodyPr>
          <a:lstStyle/>
          <a:p>
            <a:r>
              <a:rPr lang="fr-FR" sz="1600" b="1" dirty="0" smtClean="0">
                <a:solidFill>
                  <a:schemeClr val="tx2">
                    <a:lumMod val="75000"/>
                  </a:schemeClr>
                </a:solidFill>
              </a:rPr>
              <a:t>Présenté par : </a:t>
            </a:r>
          </a:p>
          <a:p>
            <a:pPr algn="ctr"/>
            <a:r>
              <a:rPr lang="fr-FR" sz="1600" b="1" i="1" dirty="0" smtClean="0">
                <a:solidFill>
                  <a:schemeClr val="tx2">
                    <a:lumMod val="75000"/>
                  </a:schemeClr>
                </a:solidFill>
              </a:rPr>
              <a:t>Said HANCHANE</a:t>
            </a:r>
            <a:endParaRPr lang="fr-FR" sz="1600" b="1" i="1"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521550" y="5218653"/>
          <a:ext cx="8397932" cy="1405702"/>
        </p:xfrm>
        <a:graphic>
          <a:graphicData uri="http://schemas.openxmlformats.org/drawingml/2006/table">
            <a:tbl>
              <a:tblPr/>
              <a:tblGrid>
                <a:gridCol w="1710190"/>
                <a:gridCol w="2488776"/>
                <a:gridCol w="2101734"/>
                <a:gridCol w="2097232"/>
              </a:tblGrid>
              <a:tr h="320346">
                <a:tc>
                  <a:txBody>
                    <a:bodyPr/>
                    <a:lstStyle/>
                    <a:p>
                      <a:pPr algn="ctr">
                        <a:lnSpc>
                          <a:spcPct val="115000"/>
                        </a:lnSpc>
                        <a:spcAft>
                          <a:spcPts val="0"/>
                        </a:spcAft>
                      </a:pPr>
                      <a:r>
                        <a:rPr lang="fr-FR" sz="1200" b="1" dirty="0">
                          <a:solidFill>
                            <a:srgbClr val="000000"/>
                          </a:solidFill>
                          <a:latin typeface="Myriad Pro"/>
                          <a:ea typeface="DejaVu Sans"/>
                          <a:cs typeface="Myriad Pro"/>
                        </a:rPr>
                        <a:t>Niveau</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050" b="1" dirty="0">
                          <a:solidFill>
                            <a:srgbClr val="000000"/>
                          </a:solidFill>
                          <a:latin typeface="Myriad Pro"/>
                          <a:ea typeface="DejaVu Sans"/>
                          <a:cs typeface="Myriad Pro"/>
                        </a:rPr>
                        <a:t>Places offertes dans le secteur public (1)</a:t>
                      </a:r>
                      <a:endParaRPr lang="fr-FR" sz="105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0"/>
                        </a:spcAft>
                      </a:pPr>
                      <a:r>
                        <a:rPr lang="fr-FR" sz="1050" b="1" dirty="0">
                          <a:solidFill>
                            <a:srgbClr val="000000"/>
                          </a:solidFill>
                          <a:latin typeface="Myriad Pro"/>
                          <a:ea typeface="DejaVu Sans"/>
                          <a:cs typeface="Myriad Pro"/>
                        </a:rPr>
                        <a:t>Inscrits aux concours (*) (2)</a:t>
                      </a:r>
                      <a:endParaRPr lang="fr-FR" sz="105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a:lnSpc>
                          <a:spcPct val="115000"/>
                        </a:lnSpc>
                        <a:spcAft>
                          <a:spcPts val="0"/>
                        </a:spcAft>
                      </a:pPr>
                      <a:r>
                        <a:rPr lang="fr-FR" sz="1050" b="1" dirty="0">
                          <a:solidFill>
                            <a:srgbClr val="000000"/>
                          </a:solidFill>
                          <a:latin typeface="Myriad Pro"/>
                          <a:ea typeface="DejaVu Sans"/>
                          <a:cs typeface="Myriad Pro"/>
                        </a:rPr>
                        <a:t>Taux de la demande de formation (2)/(1)</a:t>
                      </a:r>
                      <a:endParaRPr lang="fr-FR" sz="105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r>
              <a:tr h="176962">
                <a:tc>
                  <a:txBody>
                    <a:bodyPr/>
                    <a:lstStyle/>
                    <a:p>
                      <a:pPr algn="ctr">
                        <a:lnSpc>
                          <a:spcPct val="115000"/>
                        </a:lnSpc>
                        <a:spcAft>
                          <a:spcPts val="0"/>
                        </a:spcAft>
                      </a:pPr>
                      <a:r>
                        <a:rPr lang="fr-FR" sz="1200" dirty="0">
                          <a:solidFill>
                            <a:srgbClr val="000000"/>
                          </a:solidFill>
                          <a:latin typeface="Myriad Pro"/>
                          <a:ea typeface="DejaVu Sans"/>
                          <a:cs typeface="Myriad Pro"/>
                        </a:rPr>
                        <a:t>Spécialisation</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200" dirty="0">
                          <a:solidFill>
                            <a:srgbClr val="000000"/>
                          </a:solidFill>
                          <a:latin typeface="Myriad Pro"/>
                          <a:ea typeface="DejaVu Sans"/>
                          <a:cs typeface="Myriad Pro"/>
                        </a:rPr>
                        <a:t>23.868</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200" dirty="0">
                          <a:solidFill>
                            <a:srgbClr val="000000"/>
                          </a:solidFill>
                          <a:latin typeface="Myriad Pro"/>
                          <a:ea typeface="DejaVu Sans"/>
                          <a:cs typeface="Myriad Pro"/>
                        </a:rPr>
                        <a:t>21.764</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200" dirty="0">
                          <a:solidFill>
                            <a:srgbClr val="000000"/>
                          </a:solidFill>
                          <a:latin typeface="Myriad Pro"/>
                          <a:ea typeface="DejaVu Sans"/>
                          <a:cs typeface="Myriad Pro"/>
                        </a:rPr>
                        <a:t>0.9</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962">
                <a:tc>
                  <a:txBody>
                    <a:bodyPr/>
                    <a:lstStyle/>
                    <a:p>
                      <a:pPr algn="ctr">
                        <a:lnSpc>
                          <a:spcPct val="115000"/>
                        </a:lnSpc>
                        <a:spcAft>
                          <a:spcPts val="0"/>
                        </a:spcAft>
                      </a:pPr>
                      <a:r>
                        <a:rPr lang="fr-FR" sz="1200" dirty="0">
                          <a:solidFill>
                            <a:srgbClr val="000000"/>
                          </a:solidFill>
                          <a:latin typeface="Myriad Pro"/>
                          <a:ea typeface="DejaVu Sans"/>
                          <a:cs typeface="Myriad Pro"/>
                        </a:rPr>
                        <a:t>Qualification</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200" dirty="0">
                          <a:solidFill>
                            <a:srgbClr val="000000"/>
                          </a:solidFill>
                          <a:latin typeface="Myriad Pro"/>
                          <a:ea typeface="DejaVu Sans"/>
                          <a:cs typeface="Myriad Pro"/>
                        </a:rPr>
                        <a:t>42.911</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200" dirty="0">
                          <a:solidFill>
                            <a:srgbClr val="000000"/>
                          </a:solidFill>
                          <a:latin typeface="Myriad Pro"/>
                          <a:ea typeface="DejaVu Sans"/>
                          <a:cs typeface="Myriad Pro"/>
                        </a:rPr>
                        <a:t>102.635</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200" dirty="0">
                          <a:solidFill>
                            <a:srgbClr val="000000"/>
                          </a:solidFill>
                          <a:latin typeface="Myriad Pro"/>
                          <a:ea typeface="DejaVu Sans"/>
                          <a:cs typeface="Myriad Pro"/>
                        </a:rPr>
                        <a:t>2.4</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962">
                <a:tc>
                  <a:txBody>
                    <a:bodyPr/>
                    <a:lstStyle/>
                    <a:p>
                      <a:pPr algn="ctr">
                        <a:lnSpc>
                          <a:spcPct val="115000"/>
                        </a:lnSpc>
                        <a:spcAft>
                          <a:spcPts val="0"/>
                        </a:spcAft>
                      </a:pPr>
                      <a:r>
                        <a:rPr lang="fr-FR" sz="1200">
                          <a:solidFill>
                            <a:srgbClr val="000000"/>
                          </a:solidFill>
                          <a:latin typeface="Myriad Pro"/>
                          <a:ea typeface="DejaVu Sans"/>
                          <a:cs typeface="Myriad Pro"/>
                        </a:rPr>
                        <a:t>Technicien</a:t>
                      </a:r>
                      <a:endParaRPr lang="fr-FR" sz="12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200" dirty="0">
                          <a:solidFill>
                            <a:srgbClr val="000000"/>
                          </a:solidFill>
                          <a:latin typeface="Myriad Pro"/>
                          <a:ea typeface="DejaVu Sans"/>
                          <a:cs typeface="Myriad Pro"/>
                        </a:rPr>
                        <a:t>34.428</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200">
                          <a:solidFill>
                            <a:srgbClr val="000000"/>
                          </a:solidFill>
                          <a:latin typeface="Myriad Pro"/>
                          <a:ea typeface="DejaVu Sans"/>
                          <a:cs typeface="Myriad Pro"/>
                        </a:rPr>
                        <a:t>152.923</a:t>
                      </a:r>
                      <a:endParaRPr lang="fr-FR" sz="12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600" b="1" dirty="0">
                          <a:solidFill>
                            <a:srgbClr val="FF0000"/>
                          </a:solidFill>
                          <a:latin typeface="Myriad Pro"/>
                          <a:ea typeface="DejaVu Sans"/>
                          <a:cs typeface="Myriad Pro"/>
                        </a:rPr>
                        <a:t>4.4</a:t>
                      </a:r>
                      <a:endParaRPr lang="fr-FR" sz="1600" b="1" dirty="0">
                        <a:solidFill>
                          <a:srgbClr val="FF0000"/>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962">
                <a:tc>
                  <a:txBody>
                    <a:bodyPr/>
                    <a:lstStyle/>
                    <a:p>
                      <a:pPr algn="ctr">
                        <a:lnSpc>
                          <a:spcPct val="115000"/>
                        </a:lnSpc>
                        <a:spcAft>
                          <a:spcPts val="0"/>
                        </a:spcAft>
                      </a:pPr>
                      <a:r>
                        <a:rPr lang="fr-FR" sz="1200">
                          <a:solidFill>
                            <a:srgbClr val="000000"/>
                          </a:solidFill>
                          <a:latin typeface="Myriad Pro"/>
                          <a:ea typeface="DejaVu Sans"/>
                          <a:cs typeface="Myriad Pro"/>
                        </a:rPr>
                        <a:t>Technicien spécialisé</a:t>
                      </a:r>
                      <a:endParaRPr lang="fr-FR" sz="12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200" dirty="0">
                          <a:solidFill>
                            <a:srgbClr val="000000"/>
                          </a:solidFill>
                          <a:latin typeface="Myriad Pro"/>
                          <a:ea typeface="DejaVu Sans"/>
                          <a:cs typeface="Myriad Pro"/>
                        </a:rPr>
                        <a:t>28.404</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200" dirty="0">
                          <a:solidFill>
                            <a:srgbClr val="000000"/>
                          </a:solidFill>
                          <a:latin typeface="Myriad Pro"/>
                          <a:ea typeface="DejaVu Sans"/>
                          <a:cs typeface="Myriad Pro"/>
                        </a:rPr>
                        <a:t>103.294</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200" dirty="0">
                          <a:solidFill>
                            <a:srgbClr val="000000"/>
                          </a:solidFill>
                          <a:latin typeface="Myriad Pro"/>
                          <a:ea typeface="DejaVu Sans"/>
                          <a:cs typeface="Myriad Pro"/>
                        </a:rPr>
                        <a:t>3.6</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962">
                <a:tc>
                  <a:txBody>
                    <a:bodyPr/>
                    <a:lstStyle/>
                    <a:p>
                      <a:pPr algn="ctr">
                        <a:lnSpc>
                          <a:spcPct val="115000"/>
                        </a:lnSpc>
                        <a:spcAft>
                          <a:spcPts val="0"/>
                        </a:spcAft>
                      </a:pPr>
                      <a:r>
                        <a:rPr lang="fr-FR" sz="1200" b="1" dirty="0">
                          <a:solidFill>
                            <a:srgbClr val="000000"/>
                          </a:solidFill>
                          <a:latin typeface="Myriad Pro"/>
                          <a:ea typeface="DejaVu Sans"/>
                          <a:cs typeface="Myriad Pro"/>
                        </a:rPr>
                        <a:t>Total</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15000"/>
                        </a:lnSpc>
                        <a:spcAft>
                          <a:spcPts val="0"/>
                        </a:spcAft>
                      </a:pPr>
                      <a:r>
                        <a:rPr lang="fr-FR" sz="1200" b="1" dirty="0">
                          <a:solidFill>
                            <a:srgbClr val="000000"/>
                          </a:solidFill>
                          <a:latin typeface="Myriad Pro"/>
                          <a:ea typeface="DejaVu Sans"/>
                          <a:cs typeface="Myriad Pro"/>
                        </a:rPr>
                        <a:t>129.611</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15000"/>
                        </a:lnSpc>
                        <a:spcAft>
                          <a:spcPts val="0"/>
                        </a:spcAft>
                      </a:pPr>
                      <a:r>
                        <a:rPr lang="fr-FR" sz="1200" b="1" dirty="0">
                          <a:solidFill>
                            <a:srgbClr val="000000"/>
                          </a:solidFill>
                          <a:latin typeface="Myriad Pro"/>
                          <a:ea typeface="DejaVu Sans"/>
                          <a:cs typeface="Myriad Pro"/>
                        </a:rPr>
                        <a:t>380.616</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15000"/>
                        </a:lnSpc>
                        <a:spcAft>
                          <a:spcPts val="0"/>
                        </a:spcAft>
                      </a:pPr>
                      <a:r>
                        <a:rPr lang="fr-FR" sz="1200" b="1" dirty="0">
                          <a:solidFill>
                            <a:srgbClr val="000000"/>
                          </a:solidFill>
                          <a:latin typeface="Myriad Pro"/>
                          <a:ea typeface="DejaVu Sans"/>
                          <a:cs typeface="Myriad Pro"/>
                        </a:rPr>
                        <a:t>2.9</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bl>
          </a:graphicData>
        </a:graphic>
      </p:graphicFrame>
      <p:graphicFrame>
        <p:nvGraphicFramePr>
          <p:cNvPr id="6" name="Tableau 5"/>
          <p:cNvGraphicFramePr>
            <a:graphicFrameLocks noGrp="1"/>
          </p:cNvGraphicFramePr>
          <p:nvPr/>
        </p:nvGraphicFramePr>
        <p:xfrm>
          <a:off x="566554" y="1738347"/>
          <a:ext cx="8100901" cy="1386688"/>
        </p:xfrm>
        <a:graphic>
          <a:graphicData uri="http://schemas.openxmlformats.org/drawingml/2006/table">
            <a:tbl>
              <a:tblPr/>
              <a:tblGrid>
                <a:gridCol w="1620180"/>
                <a:gridCol w="2520280"/>
                <a:gridCol w="2070230"/>
                <a:gridCol w="1890211"/>
              </a:tblGrid>
              <a:tr h="380549">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fr-FR" sz="1100" b="1" dirty="0" smtClean="0">
                        <a:solidFill>
                          <a:srgbClr val="000000"/>
                        </a:solidFill>
                        <a:latin typeface="Myriad Pro"/>
                        <a:ea typeface="DejaVu Sans"/>
                        <a:cs typeface="Myriad Pro"/>
                      </a:endParaRPr>
                    </a:p>
                    <a:p>
                      <a:pPr marL="0" marR="0" indent="0" algn="ctr" defTabSz="914400" rtl="0" eaLnBrk="1" fontAlgn="auto" latinLnBrk="0" hangingPunct="1">
                        <a:lnSpc>
                          <a:spcPct val="115000"/>
                        </a:lnSpc>
                        <a:spcBef>
                          <a:spcPts val="0"/>
                        </a:spcBef>
                        <a:spcAft>
                          <a:spcPts val="0"/>
                        </a:spcAft>
                        <a:buClrTx/>
                        <a:buSzTx/>
                        <a:buFontTx/>
                        <a:buNone/>
                        <a:tabLst/>
                        <a:defRPr/>
                      </a:pPr>
                      <a:r>
                        <a:rPr lang="fr-FR" sz="1100" b="1" dirty="0" smtClean="0">
                          <a:solidFill>
                            <a:srgbClr val="000000"/>
                          </a:solidFill>
                          <a:latin typeface="Myriad Pro"/>
                          <a:ea typeface="DejaVu Sans"/>
                          <a:cs typeface="Myriad Pro"/>
                        </a:rPr>
                        <a:t>                    Niveau</a:t>
                      </a:r>
                      <a:endParaRPr lang="fr-FR" sz="1100" dirty="0" smtClean="0">
                        <a:latin typeface="+mn-lt"/>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2230" algn="ctr">
                        <a:lnSpc>
                          <a:spcPct val="115000"/>
                        </a:lnSpc>
                        <a:spcAft>
                          <a:spcPts val="0"/>
                        </a:spcAft>
                      </a:pPr>
                      <a:r>
                        <a:rPr lang="fr-FR" sz="1000" b="1" dirty="0">
                          <a:latin typeface="MyriadPro-Semibold"/>
                          <a:ea typeface="DejaVu Sans"/>
                          <a:cs typeface="MyriadPro-Semibold"/>
                        </a:rPr>
                        <a:t>Niveau Places </a:t>
                      </a:r>
                      <a:r>
                        <a:rPr lang="fr-FR" sz="1000" b="1" dirty="0" smtClean="0">
                          <a:latin typeface="MyriadPro-Semibold"/>
                          <a:ea typeface="DejaVu Sans"/>
                          <a:cs typeface="MyriadPro-Semibold"/>
                        </a:rPr>
                        <a:t>offertes dans </a:t>
                      </a:r>
                      <a:r>
                        <a:rPr lang="fr-FR" sz="1000" b="1" dirty="0">
                          <a:latin typeface="MyriadPro-Semibold"/>
                          <a:ea typeface="DejaVu Sans"/>
                          <a:cs typeface="MyriadPro-Semibold"/>
                        </a:rPr>
                        <a:t>le   de </a:t>
                      </a:r>
                      <a:r>
                        <a:rPr lang="fr-FR" sz="1000" b="1" dirty="0" smtClean="0">
                          <a:latin typeface="MyriadPro-Semibold"/>
                          <a:ea typeface="DejaVu Sans"/>
                          <a:cs typeface="MyriadPro-Semibold"/>
                        </a:rPr>
                        <a:t>secteur public </a:t>
                      </a:r>
                      <a:r>
                        <a:rPr lang="fr-FR" sz="1000" b="1" dirty="0">
                          <a:latin typeface="MyriadPro-Semibold"/>
                          <a:ea typeface="DejaVu Sans"/>
                          <a:cs typeface="MyriadPro-Semibold"/>
                        </a:rPr>
                        <a:t>(1)                         </a:t>
                      </a:r>
                      <a:endParaRPr lang="fr-FR" sz="10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marL="104775" algn="ctr">
                        <a:lnSpc>
                          <a:spcPct val="115000"/>
                        </a:lnSpc>
                        <a:spcAft>
                          <a:spcPts val="0"/>
                        </a:spcAft>
                      </a:pPr>
                      <a:r>
                        <a:rPr lang="fr-FR" sz="1000" b="1" dirty="0">
                          <a:latin typeface="MyriadPro-Semibold"/>
                          <a:ea typeface="DejaVu Sans"/>
                          <a:cs typeface="MyriadPro-Semibold"/>
                        </a:rPr>
                        <a:t>Inscrits </a:t>
                      </a:r>
                      <a:r>
                        <a:rPr lang="fr-FR" sz="1000" b="1" dirty="0" smtClean="0">
                          <a:latin typeface="MyriadPro-Semibold"/>
                          <a:ea typeface="DejaVu Sans"/>
                          <a:cs typeface="MyriadPro-Semibold"/>
                        </a:rPr>
                        <a:t>aux  concours </a:t>
                      </a:r>
                      <a:r>
                        <a:rPr lang="fr-FR" sz="1000" b="1" dirty="0">
                          <a:latin typeface="MyriadPro-Semibold"/>
                          <a:ea typeface="DejaVu Sans"/>
                          <a:cs typeface="MyriadPro-Semibold"/>
                        </a:rPr>
                        <a:t>(*) (2)</a:t>
                      </a:r>
                      <a:endParaRPr lang="fr-FR" sz="10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marL="72390" algn="ctr">
                        <a:lnSpc>
                          <a:spcPct val="115000"/>
                        </a:lnSpc>
                        <a:spcAft>
                          <a:spcPts val="0"/>
                        </a:spcAft>
                      </a:pPr>
                      <a:r>
                        <a:rPr lang="fr-FR" sz="1000" b="1" dirty="0">
                          <a:latin typeface="MyriadPro-Semibold"/>
                          <a:ea typeface="DejaVu Sans"/>
                          <a:cs typeface="MyriadPro-Semibold"/>
                        </a:rPr>
                        <a:t>Taux de la demande </a:t>
                      </a:r>
                      <a:endParaRPr lang="fr-FR" sz="1000" dirty="0">
                        <a:latin typeface="Calibri"/>
                        <a:ea typeface="Calibri"/>
                        <a:cs typeface="Arial"/>
                      </a:endParaRPr>
                    </a:p>
                    <a:p>
                      <a:pPr marL="285115" algn="ctr">
                        <a:lnSpc>
                          <a:spcPct val="115000"/>
                        </a:lnSpc>
                        <a:spcAft>
                          <a:spcPts val="0"/>
                        </a:spcAft>
                      </a:pPr>
                      <a:r>
                        <a:rPr lang="fr-FR" sz="1000" b="1" dirty="0">
                          <a:latin typeface="MyriadPro-Semibold"/>
                          <a:ea typeface="DejaVu Sans"/>
                          <a:cs typeface="MyriadPro-Semibold"/>
                        </a:rPr>
                        <a:t>formation (2)/(1)</a:t>
                      </a:r>
                      <a:endParaRPr lang="fr-FR" sz="10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r>
              <a:tr h="185955">
                <a:tc>
                  <a:txBody>
                    <a:bodyPr/>
                    <a:lstStyle/>
                    <a:p>
                      <a:pPr algn="ctr">
                        <a:lnSpc>
                          <a:spcPct val="115000"/>
                        </a:lnSpc>
                        <a:spcAft>
                          <a:spcPts val="0"/>
                        </a:spcAft>
                      </a:pPr>
                      <a:r>
                        <a:rPr lang="fr-FR" sz="1100" dirty="0">
                          <a:latin typeface="MyriadPro-Regular"/>
                          <a:ea typeface="DejaVu Sans"/>
                          <a:cs typeface="MyriadPro-Regular"/>
                        </a:rPr>
                        <a:t>Spécialisation</a:t>
                      </a:r>
                      <a:endParaRPr lang="fr-FR" sz="11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1595" algn="ctr">
                        <a:lnSpc>
                          <a:spcPct val="115000"/>
                        </a:lnSpc>
                        <a:spcAft>
                          <a:spcPts val="0"/>
                        </a:spcAft>
                      </a:pPr>
                      <a:r>
                        <a:rPr lang="fr-FR" sz="1100" dirty="0">
                          <a:latin typeface="MyriadPro-Regular"/>
                          <a:ea typeface="DejaVu Sans"/>
                          <a:cs typeface="MyriadPro-Regular"/>
                        </a:rPr>
                        <a:t>17.749</a:t>
                      </a:r>
                      <a:endParaRPr lang="fr-FR" sz="11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23190" algn="ctr">
                        <a:lnSpc>
                          <a:spcPct val="115000"/>
                        </a:lnSpc>
                        <a:spcAft>
                          <a:spcPts val="0"/>
                        </a:spcAft>
                      </a:pPr>
                      <a:r>
                        <a:rPr lang="fr-FR" sz="1100" dirty="0">
                          <a:latin typeface="MyriadPro-Regular"/>
                          <a:ea typeface="DejaVu Sans"/>
                          <a:cs typeface="MyriadPro-Regular"/>
                        </a:rPr>
                        <a:t>14.779</a:t>
                      </a:r>
                      <a:endParaRPr lang="fr-FR" sz="11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99440" algn="l">
                        <a:lnSpc>
                          <a:spcPct val="115000"/>
                        </a:lnSpc>
                        <a:spcAft>
                          <a:spcPts val="0"/>
                        </a:spcAft>
                      </a:pPr>
                      <a:r>
                        <a:rPr lang="fr-FR" sz="1100" dirty="0" smtClean="0">
                          <a:latin typeface="MyriadPro-Regular"/>
                          <a:ea typeface="DejaVu Sans"/>
                          <a:cs typeface="MyriadPro-Regular"/>
                        </a:rPr>
                        <a:t>     0.8</a:t>
                      </a:r>
                      <a:endParaRPr lang="fr-FR" sz="11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5955">
                <a:tc>
                  <a:txBody>
                    <a:bodyPr/>
                    <a:lstStyle/>
                    <a:p>
                      <a:pPr algn="ctr">
                        <a:lnSpc>
                          <a:spcPct val="115000"/>
                        </a:lnSpc>
                        <a:spcAft>
                          <a:spcPts val="0"/>
                        </a:spcAft>
                      </a:pPr>
                      <a:r>
                        <a:rPr lang="fr-FR" sz="1100">
                          <a:latin typeface="MyriadPro-Regular"/>
                          <a:ea typeface="DejaVu Sans"/>
                          <a:cs typeface="MyriadPro-Regular"/>
                        </a:rPr>
                        <a:t>Qualification</a:t>
                      </a:r>
                      <a:endParaRPr lang="fr-FR" sz="110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82550" algn="ctr">
                        <a:lnSpc>
                          <a:spcPct val="115000"/>
                        </a:lnSpc>
                        <a:spcAft>
                          <a:spcPts val="0"/>
                        </a:spcAft>
                      </a:pPr>
                      <a:r>
                        <a:rPr lang="fr-FR" sz="1100" dirty="0">
                          <a:latin typeface="MyriadPro-Regular"/>
                          <a:ea typeface="DejaVu Sans"/>
                          <a:cs typeface="MyriadPro-Regular"/>
                        </a:rPr>
                        <a:t>37.496</a:t>
                      </a:r>
                      <a:endParaRPr lang="fr-FR" sz="11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33350" algn="ctr">
                        <a:lnSpc>
                          <a:spcPct val="115000"/>
                        </a:lnSpc>
                        <a:spcAft>
                          <a:spcPts val="0"/>
                        </a:spcAft>
                      </a:pPr>
                      <a:r>
                        <a:rPr lang="fr-FR" sz="1100" dirty="0">
                          <a:latin typeface="MyriadPro-Regular"/>
                          <a:ea typeface="DejaVu Sans"/>
                          <a:cs typeface="MyriadPro-Regular"/>
                        </a:rPr>
                        <a:t>97.963</a:t>
                      </a:r>
                      <a:endParaRPr lang="fr-FR" sz="11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20395" algn="l">
                        <a:lnSpc>
                          <a:spcPct val="115000"/>
                        </a:lnSpc>
                        <a:spcAft>
                          <a:spcPts val="0"/>
                        </a:spcAft>
                      </a:pPr>
                      <a:r>
                        <a:rPr lang="fr-FR" sz="1100" dirty="0" smtClean="0">
                          <a:latin typeface="MyriadPro-Regular"/>
                          <a:ea typeface="DejaVu Sans"/>
                          <a:cs typeface="MyriadPro-Regular"/>
                        </a:rPr>
                        <a:t>     2.6</a:t>
                      </a:r>
                      <a:endParaRPr lang="fr-FR" sz="11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6850">
                <a:tc>
                  <a:txBody>
                    <a:bodyPr/>
                    <a:lstStyle/>
                    <a:p>
                      <a:pPr algn="ctr">
                        <a:lnSpc>
                          <a:spcPct val="115000"/>
                        </a:lnSpc>
                        <a:spcAft>
                          <a:spcPts val="0"/>
                        </a:spcAft>
                      </a:pPr>
                      <a:r>
                        <a:rPr lang="fr-FR" sz="1100">
                          <a:latin typeface="MyriadPro-Regular"/>
                          <a:ea typeface="DejaVu Sans"/>
                          <a:cs typeface="MyriadPro-Regular"/>
                        </a:rPr>
                        <a:t>Technicien</a:t>
                      </a:r>
                      <a:endParaRPr lang="fr-FR" sz="110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4140" algn="ctr">
                        <a:lnSpc>
                          <a:spcPct val="115000"/>
                        </a:lnSpc>
                        <a:spcAft>
                          <a:spcPts val="0"/>
                        </a:spcAft>
                      </a:pPr>
                      <a:r>
                        <a:rPr lang="fr-FR" sz="1100" dirty="0">
                          <a:latin typeface="MyriadPro-Regular"/>
                          <a:ea typeface="DejaVu Sans"/>
                          <a:cs typeface="MyriadPro-Regular"/>
                        </a:rPr>
                        <a:t>26.260</a:t>
                      </a:r>
                      <a:endParaRPr lang="fr-FR" sz="11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44780" algn="ctr">
                        <a:lnSpc>
                          <a:spcPct val="115000"/>
                        </a:lnSpc>
                        <a:spcAft>
                          <a:spcPts val="0"/>
                        </a:spcAft>
                      </a:pPr>
                      <a:r>
                        <a:rPr lang="fr-FR" sz="1100" dirty="0">
                          <a:latin typeface="MyriadPro-Regular"/>
                          <a:ea typeface="DejaVu Sans"/>
                          <a:cs typeface="MyriadPro-Regular"/>
                        </a:rPr>
                        <a:t>172.388</a:t>
                      </a:r>
                      <a:endParaRPr lang="fr-FR" sz="11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42620" algn="l">
                        <a:lnSpc>
                          <a:spcPct val="115000"/>
                        </a:lnSpc>
                        <a:spcAft>
                          <a:spcPts val="0"/>
                        </a:spcAft>
                      </a:pPr>
                      <a:r>
                        <a:rPr lang="fr-FR" sz="1100" dirty="0" smtClean="0">
                          <a:latin typeface="MyriadPro-Regular"/>
                          <a:ea typeface="DejaVu Sans"/>
                          <a:cs typeface="MyriadPro-Regular"/>
                        </a:rPr>
                        <a:t>     </a:t>
                      </a:r>
                      <a:r>
                        <a:rPr lang="fr-FR" sz="1600" b="1" dirty="0" smtClean="0">
                          <a:solidFill>
                            <a:srgbClr val="FF0000"/>
                          </a:solidFill>
                          <a:latin typeface="MyriadPro-Regular"/>
                          <a:ea typeface="DejaVu Sans"/>
                          <a:cs typeface="MyriadPro-Regular"/>
                        </a:rPr>
                        <a:t>6.6</a:t>
                      </a:r>
                      <a:endParaRPr lang="fr-FR" sz="1100" b="1" dirty="0">
                        <a:solidFill>
                          <a:srgbClr val="FF0000"/>
                        </a:solidFill>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5955">
                <a:tc>
                  <a:txBody>
                    <a:bodyPr/>
                    <a:lstStyle/>
                    <a:p>
                      <a:pPr algn="ctr">
                        <a:lnSpc>
                          <a:spcPct val="115000"/>
                        </a:lnSpc>
                        <a:spcAft>
                          <a:spcPts val="0"/>
                        </a:spcAft>
                      </a:pPr>
                      <a:r>
                        <a:rPr lang="fr-FR" sz="1100">
                          <a:latin typeface="MyriadPro-Regular"/>
                          <a:ea typeface="DejaVu Sans"/>
                          <a:cs typeface="MyriadPro-Regular"/>
                        </a:rPr>
                        <a:t>Technicien spécialisé</a:t>
                      </a:r>
                      <a:endParaRPr lang="fr-FR" sz="110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25095" algn="ctr">
                        <a:lnSpc>
                          <a:spcPct val="115000"/>
                        </a:lnSpc>
                        <a:spcAft>
                          <a:spcPts val="0"/>
                        </a:spcAft>
                      </a:pPr>
                      <a:r>
                        <a:rPr lang="fr-FR" sz="1100">
                          <a:latin typeface="MyriadPro-Regular"/>
                          <a:ea typeface="DejaVu Sans"/>
                          <a:cs typeface="MyriadPro-Regular"/>
                        </a:rPr>
                        <a:t>22.238</a:t>
                      </a:r>
                      <a:endParaRPr lang="fr-FR" sz="110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6690" algn="ctr">
                        <a:lnSpc>
                          <a:spcPct val="115000"/>
                        </a:lnSpc>
                        <a:spcAft>
                          <a:spcPts val="0"/>
                        </a:spcAft>
                      </a:pPr>
                      <a:r>
                        <a:rPr lang="fr-FR" sz="1100" dirty="0">
                          <a:latin typeface="MyriadPro-Regular"/>
                          <a:ea typeface="DejaVu Sans"/>
                          <a:cs typeface="MyriadPro-Regular"/>
                        </a:rPr>
                        <a:t>82.608</a:t>
                      </a:r>
                      <a:endParaRPr lang="fr-FR" sz="11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62940" algn="l">
                        <a:lnSpc>
                          <a:spcPct val="115000"/>
                        </a:lnSpc>
                        <a:spcAft>
                          <a:spcPts val="0"/>
                        </a:spcAft>
                      </a:pPr>
                      <a:r>
                        <a:rPr lang="fr-FR" sz="1100" dirty="0" smtClean="0">
                          <a:latin typeface="MyriadPro-Regular"/>
                          <a:ea typeface="DejaVu Sans"/>
                          <a:cs typeface="MyriadPro-Regular"/>
                        </a:rPr>
                        <a:t>     3.7</a:t>
                      </a:r>
                      <a:endParaRPr lang="fr-FR" sz="11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5955">
                <a:tc>
                  <a:txBody>
                    <a:bodyPr/>
                    <a:lstStyle/>
                    <a:p>
                      <a:pPr marL="457200" algn="ctr">
                        <a:lnSpc>
                          <a:spcPct val="115000"/>
                        </a:lnSpc>
                        <a:spcAft>
                          <a:spcPts val="0"/>
                        </a:spcAft>
                      </a:pPr>
                      <a:r>
                        <a:rPr lang="fr-FR" sz="1100" b="1" dirty="0">
                          <a:latin typeface="MyriadPro-SemiboldIt"/>
                          <a:ea typeface="DejaVu Sans"/>
                          <a:cs typeface="MyriadPro-SemiboldIt"/>
                        </a:rPr>
                        <a:t>Total</a:t>
                      </a:r>
                      <a:endParaRPr lang="fr-FR" sz="11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167640" algn="ctr">
                        <a:lnSpc>
                          <a:spcPct val="115000"/>
                        </a:lnSpc>
                        <a:spcAft>
                          <a:spcPts val="0"/>
                        </a:spcAft>
                      </a:pPr>
                      <a:r>
                        <a:rPr lang="fr-FR" sz="1100" b="1" dirty="0">
                          <a:latin typeface="MyriadPro-SemiboldIt"/>
                          <a:ea typeface="DejaVu Sans"/>
                          <a:cs typeface="MyriadPro-SemiboldIt"/>
                        </a:rPr>
                        <a:t>103.743</a:t>
                      </a:r>
                      <a:endParaRPr lang="fr-FR" sz="11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346075" algn="ctr">
                        <a:lnSpc>
                          <a:spcPct val="115000"/>
                        </a:lnSpc>
                        <a:spcAft>
                          <a:spcPts val="0"/>
                        </a:spcAft>
                      </a:pPr>
                      <a:r>
                        <a:rPr lang="fr-FR" sz="1100" b="1" dirty="0">
                          <a:latin typeface="MyriadPro-SemiboldIt"/>
                          <a:ea typeface="DejaVu Sans"/>
                          <a:cs typeface="MyriadPro-SemiboldIt"/>
                        </a:rPr>
                        <a:t>367.738</a:t>
                      </a:r>
                      <a:endParaRPr lang="fr-FR" sz="11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833120" algn="l">
                        <a:lnSpc>
                          <a:spcPct val="115000"/>
                        </a:lnSpc>
                        <a:spcAft>
                          <a:spcPts val="0"/>
                        </a:spcAft>
                      </a:pPr>
                      <a:r>
                        <a:rPr lang="fr-FR" sz="1100" b="1" dirty="0">
                          <a:latin typeface="MyriadPro-SemiboldIt"/>
                          <a:ea typeface="DejaVu Sans"/>
                          <a:cs typeface="MyriadPro-SemiboldIt"/>
                        </a:rPr>
                        <a:t>3.5</a:t>
                      </a:r>
                      <a:endParaRPr lang="fr-FR" sz="11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bl>
          </a:graphicData>
        </a:graphic>
      </p:graphicFrame>
      <p:sp>
        <p:nvSpPr>
          <p:cNvPr id="23554" name="Rectangle 2"/>
          <p:cNvSpPr>
            <a:spLocks noChangeArrowheads="1"/>
          </p:cNvSpPr>
          <p:nvPr/>
        </p:nvSpPr>
        <p:spPr bwMode="auto">
          <a:xfrm>
            <a:off x="1282700" y="1448780"/>
            <a:ext cx="6957198"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eaLnBrk="1" latinLnBrk="0" hangingPunct="1">
              <a:lnSpc>
                <a:spcPct val="100000"/>
              </a:lnSpc>
              <a:buClrTx/>
              <a:buSzTx/>
              <a:buFontTx/>
              <a:buNone/>
              <a:tabLst/>
            </a:pPr>
            <a:r>
              <a:rPr lang="fr-FR" sz="1400" b="1" i="1" dirty="0" smtClean="0">
                <a:latin typeface="Times New Roman" pitchFamily="18" charset="0"/>
                <a:cs typeface="Times New Roman" pitchFamily="18" charset="0"/>
              </a:rPr>
              <a:t> (Rentrée 2007/2008)</a:t>
            </a:r>
          </a:p>
        </p:txBody>
      </p:sp>
      <p:sp>
        <p:nvSpPr>
          <p:cNvPr id="8" name="Rectangle 7"/>
          <p:cNvSpPr/>
          <p:nvPr/>
        </p:nvSpPr>
        <p:spPr>
          <a:xfrm>
            <a:off x="341530" y="4952201"/>
            <a:ext cx="8748464" cy="276999"/>
          </a:xfrm>
          <a:prstGeom prst="rect">
            <a:avLst/>
          </a:prstGeom>
        </p:spPr>
        <p:txBody>
          <a:bodyPr wrap="square">
            <a:spAutoFit/>
          </a:bodyPr>
          <a:lstStyle/>
          <a:p>
            <a:pPr algn="ctr"/>
            <a:r>
              <a:rPr lang="fr-FR" sz="1200" b="1" i="1" dirty="0" smtClean="0">
                <a:latin typeface="Times New Roman" pitchFamily="18" charset="0"/>
                <a:cs typeface="Times New Roman" pitchFamily="18" charset="0"/>
              </a:rPr>
              <a:t>( Exercice: 2009/2010)</a:t>
            </a:r>
          </a:p>
        </p:txBody>
      </p:sp>
      <p:graphicFrame>
        <p:nvGraphicFramePr>
          <p:cNvPr id="10" name="Tableau 9"/>
          <p:cNvGraphicFramePr>
            <a:graphicFrameLocks noGrp="1"/>
          </p:cNvGraphicFramePr>
          <p:nvPr/>
        </p:nvGraphicFramePr>
        <p:xfrm>
          <a:off x="476545" y="3474005"/>
          <a:ext cx="8235916" cy="1428115"/>
        </p:xfrm>
        <a:graphic>
          <a:graphicData uri="http://schemas.openxmlformats.org/drawingml/2006/table">
            <a:tbl>
              <a:tblPr/>
              <a:tblGrid>
                <a:gridCol w="1620180"/>
                <a:gridCol w="2498544"/>
                <a:gridCol w="2058596"/>
                <a:gridCol w="2058596"/>
              </a:tblGrid>
              <a:tr h="275655">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fr-FR" sz="1000" b="1" dirty="0" smtClean="0">
                        <a:solidFill>
                          <a:srgbClr val="000000"/>
                        </a:solidFill>
                        <a:latin typeface="Myriad Pro"/>
                        <a:ea typeface="DejaVu Sans"/>
                        <a:cs typeface="Myriad Pro"/>
                      </a:endParaRPr>
                    </a:p>
                    <a:p>
                      <a:pPr marL="0" marR="0" indent="0" algn="ctr" defTabSz="914400" rtl="0" eaLnBrk="1" fontAlgn="auto" latinLnBrk="0" hangingPunct="1">
                        <a:lnSpc>
                          <a:spcPct val="115000"/>
                        </a:lnSpc>
                        <a:spcBef>
                          <a:spcPts val="0"/>
                        </a:spcBef>
                        <a:spcAft>
                          <a:spcPts val="0"/>
                        </a:spcAft>
                        <a:buClrTx/>
                        <a:buSzTx/>
                        <a:buFontTx/>
                        <a:buNone/>
                        <a:tabLst/>
                        <a:defRPr/>
                      </a:pPr>
                      <a:r>
                        <a:rPr lang="fr-FR" sz="1000" b="1" dirty="0" smtClean="0">
                          <a:solidFill>
                            <a:srgbClr val="000000"/>
                          </a:solidFill>
                          <a:latin typeface="Myriad Pro"/>
                          <a:ea typeface="DejaVu Sans"/>
                          <a:cs typeface="Myriad Pro"/>
                        </a:rPr>
                        <a:t>                    Niveau</a:t>
                      </a:r>
                      <a:endParaRPr lang="fr-FR" sz="1000" dirty="0" smtClean="0">
                        <a:latin typeface="+mn-lt"/>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2230" algn="ctr">
                        <a:lnSpc>
                          <a:spcPct val="115000"/>
                        </a:lnSpc>
                        <a:spcAft>
                          <a:spcPts val="0"/>
                        </a:spcAft>
                      </a:pPr>
                      <a:r>
                        <a:rPr lang="fr-FR" sz="1000" b="1" dirty="0">
                          <a:latin typeface="MyriadPro-Semibold"/>
                          <a:ea typeface="DejaVu Sans"/>
                          <a:cs typeface="MyriadPro-Semibold"/>
                        </a:rPr>
                        <a:t>Niveau Places </a:t>
                      </a:r>
                      <a:r>
                        <a:rPr lang="fr-FR" sz="1000" b="1" dirty="0" smtClean="0">
                          <a:latin typeface="MyriadPro-Semibold"/>
                          <a:ea typeface="DejaVu Sans"/>
                          <a:cs typeface="MyriadPro-Semibold"/>
                        </a:rPr>
                        <a:t>offertes dans </a:t>
                      </a:r>
                      <a:r>
                        <a:rPr lang="fr-FR" sz="1000" b="1" dirty="0">
                          <a:latin typeface="MyriadPro-Semibold"/>
                          <a:ea typeface="DejaVu Sans"/>
                          <a:cs typeface="MyriadPro-Semibold"/>
                        </a:rPr>
                        <a:t>le   de </a:t>
                      </a:r>
                      <a:r>
                        <a:rPr lang="fr-FR" sz="1000" b="1" dirty="0" smtClean="0">
                          <a:latin typeface="MyriadPro-Semibold"/>
                          <a:ea typeface="DejaVu Sans"/>
                          <a:cs typeface="MyriadPro-Semibold"/>
                        </a:rPr>
                        <a:t>secteur public </a:t>
                      </a:r>
                      <a:r>
                        <a:rPr lang="fr-FR" sz="1000" b="1" dirty="0">
                          <a:latin typeface="MyriadPro-Semibold"/>
                          <a:ea typeface="DejaVu Sans"/>
                          <a:cs typeface="MyriadPro-Semibold"/>
                        </a:rPr>
                        <a:t>(1)                         </a:t>
                      </a:r>
                      <a:endParaRPr lang="fr-FR" sz="10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marL="104775" algn="ctr">
                        <a:lnSpc>
                          <a:spcPct val="115000"/>
                        </a:lnSpc>
                        <a:spcAft>
                          <a:spcPts val="0"/>
                        </a:spcAft>
                      </a:pPr>
                      <a:r>
                        <a:rPr lang="fr-FR" sz="1000" b="1" dirty="0">
                          <a:latin typeface="MyriadPro-Semibold"/>
                          <a:ea typeface="DejaVu Sans"/>
                          <a:cs typeface="MyriadPro-Semibold"/>
                        </a:rPr>
                        <a:t>Inscrits </a:t>
                      </a:r>
                      <a:r>
                        <a:rPr lang="fr-FR" sz="1000" b="1" dirty="0" smtClean="0">
                          <a:latin typeface="MyriadPro-Semibold"/>
                          <a:ea typeface="DejaVu Sans"/>
                          <a:cs typeface="MyriadPro-Semibold"/>
                        </a:rPr>
                        <a:t>aux concours </a:t>
                      </a:r>
                      <a:r>
                        <a:rPr lang="fr-FR" sz="1000" b="1" dirty="0">
                          <a:latin typeface="MyriadPro-Semibold"/>
                          <a:ea typeface="DejaVu Sans"/>
                          <a:cs typeface="MyriadPro-Semibold"/>
                        </a:rPr>
                        <a:t>(*) (2)</a:t>
                      </a:r>
                      <a:endParaRPr lang="fr-FR" sz="10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marL="72390" algn="ctr">
                        <a:lnSpc>
                          <a:spcPct val="115000"/>
                        </a:lnSpc>
                        <a:spcAft>
                          <a:spcPts val="0"/>
                        </a:spcAft>
                      </a:pPr>
                      <a:r>
                        <a:rPr lang="fr-FR" sz="1000" b="1" dirty="0">
                          <a:latin typeface="MyriadPro-Semibold"/>
                          <a:ea typeface="DejaVu Sans"/>
                          <a:cs typeface="MyriadPro-Semibold"/>
                        </a:rPr>
                        <a:t>Taux de la demande </a:t>
                      </a:r>
                      <a:endParaRPr lang="fr-FR" sz="1000" dirty="0">
                        <a:latin typeface="Calibri"/>
                        <a:ea typeface="Calibri"/>
                        <a:cs typeface="Arial"/>
                      </a:endParaRPr>
                    </a:p>
                    <a:p>
                      <a:pPr marL="285115" algn="ctr">
                        <a:lnSpc>
                          <a:spcPct val="115000"/>
                        </a:lnSpc>
                        <a:spcAft>
                          <a:spcPts val="0"/>
                        </a:spcAft>
                      </a:pPr>
                      <a:r>
                        <a:rPr lang="fr-FR" sz="1000" b="1" dirty="0">
                          <a:latin typeface="MyriadPro-Semibold"/>
                          <a:ea typeface="DejaVu Sans"/>
                          <a:cs typeface="MyriadPro-Semibold"/>
                        </a:rPr>
                        <a:t>formation (2)/(1)</a:t>
                      </a:r>
                      <a:endParaRPr lang="fr-FR" sz="10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20000"/>
                        <a:lumOff val="80000"/>
                      </a:schemeClr>
                    </a:solidFill>
                  </a:tcPr>
                </a:tc>
              </a:tr>
              <a:tr h="160893">
                <a:tc>
                  <a:txBody>
                    <a:bodyPr/>
                    <a:lstStyle/>
                    <a:p>
                      <a:pPr algn="ctr">
                        <a:lnSpc>
                          <a:spcPct val="115000"/>
                        </a:lnSpc>
                        <a:spcAft>
                          <a:spcPts val="0"/>
                        </a:spcAft>
                      </a:pPr>
                      <a:r>
                        <a:rPr lang="fr-FR" sz="1000" dirty="0">
                          <a:latin typeface="MyriadPro-Regular"/>
                          <a:ea typeface="DejaVu Sans"/>
                          <a:cs typeface="MyriadPro-Regular"/>
                        </a:rPr>
                        <a:t>Spécialisation</a:t>
                      </a:r>
                      <a:endParaRPr lang="fr-FR" sz="10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1595" algn="ctr">
                        <a:lnSpc>
                          <a:spcPct val="115000"/>
                        </a:lnSpc>
                        <a:spcAft>
                          <a:spcPts val="0"/>
                        </a:spcAft>
                      </a:pPr>
                      <a:r>
                        <a:rPr lang="fr-FR" sz="1200" dirty="0" smtClean="0">
                          <a:latin typeface="Calibri"/>
                          <a:ea typeface="Calibri"/>
                          <a:cs typeface="Arial"/>
                        </a:rPr>
                        <a:t>20377</a:t>
                      </a:r>
                      <a:endParaRPr lang="fr-FR" sz="12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23190" algn="ctr">
                        <a:lnSpc>
                          <a:spcPct val="115000"/>
                        </a:lnSpc>
                        <a:spcAft>
                          <a:spcPts val="0"/>
                        </a:spcAft>
                      </a:pPr>
                      <a:r>
                        <a:rPr lang="fr-FR" sz="1200" dirty="0" smtClean="0">
                          <a:latin typeface="Calibri"/>
                          <a:ea typeface="Calibri"/>
                          <a:cs typeface="Arial"/>
                        </a:rPr>
                        <a:t>20312</a:t>
                      </a:r>
                      <a:endParaRPr lang="fr-FR" sz="12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99440" algn="ctr">
                        <a:lnSpc>
                          <a:spcPct val="115000"/>
                        </a:lnSpc>
                        <a:spcAft>
                          <a:spcPts val="0"/>
                        </a:spcAft>
                      </a:pPr>
                      <a:r>
                        <a:rPr lang="fr-FR" sz="1200" smtClean="0">
                          <a:latin typeface="MyriadPro-Regular"/>
                          <a:ea typeface="DejaVu Sans"/>
                          <a:cs typeface="MyriadPro-Regular"/>
                        </a:rPr>
                        <a:t>1.01</a:t>
                      </a:r>
                      <a:endParaRPr lang="fr-FR" sz="12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0893">
                <a:tc>
                  <a:txBody>
                    <a:bodyPr/>
                    <a:lstStyle/>
                    <a:p>
                      <a:pPr algn="ctr">
                        <a:lnSpc>
                          <a:spcPct val="115000"/>
                        </a:lnSpc>
                        <a:spcAft>
                          <a:spcPts val="0"/>
                        </a:spcAft>
                      </a:pPr>
                      <a:r>
                        <a:rPr lang="fr-FR" sz="1000" dirty="0">
                          <a:latin typeface="MyriadPro-Regular"/>
                          <a:ea typeface="DejaVu Sans"/>
                          <a:cs typeface="MyriadPro-Regular"/>
                        </a:rPr>
                        <a:t>Qualification</a:t>
                      </a:r>
                      <a:endParaRPr lang="fr-FR" sz="10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82550" algn="ctr">
                        <a:lnSpc>
                          <a:spcPct val="115000"/>
                        </a:lnSpc>
                        <a:spcAft>
                          <a:spcPts val="0"/>
                        </a:spcAft>
                      </a:pPr>
                      <a:r>
                        <a:rPr lang="fr-FR" sz="1200" dirty="0" smtClean="0">
                          <a:latin typeface="Calibri"/>
                          <a:ea typeface="Calibri"/>
                          <a:cs typeface="Arial"/>
                        </a:rPr>
                        <a:t>38440</a:t>
                      </a:r>
                      <a:endParaRPr lang="fr-FR" sz="12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33350" algn="ctr">
                        <a:lnSpc>
                          <a:spcPct val="115000"/>
                        </a:lnSpc>
                        <a:spcAft>
                          <a:spcPts val="0"/>
                        </a:spcAft>
                      </a:pPr>
                      <a:r>
                        <a:rPr lang="fr-FR" sz="1200" dirty="0" smtClean="0">
                          <a:latin typeface="Calibri"/>
                          <a:ea typeface="Calibri"/>
                          <a:cs typeface="Arial"/>
                        </a:rPr>
                        <a:t>114303</a:t>
                      </a:r>
                      <a:endParaRPr lang="fr-FR" sz="12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20395" algn="ctr">
                        <a:lnSpc>
                          <a:spcPct val="115000"/>
                        </a:lnSpc>
                        <a:spcAft>
                          <a:spcPts val="0"/>
                        </a:spcAft>
                      </a:pPr>
                      <a:r>
                        <a:rPr lang="fr-FR" sz="1200" dirty="0" smtClean="0">
                          <a:latin typeface="MyriadPro-Regular"/>
                          <a:ea typeface="Calibri"/>
                          <a:cs typeface="Arial"/>
                        </a:rPr>
                        <a:t>     3</a:t>
                      </a:r>
                      <a:endParaRPr lang="fr-FR" sz="12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0893">
                <a:tc>
                  <a:txBody>
                    <a:bodyPr/>
                    <a:lstStyle/>
                    <a:p>
                      <a:pPr algn="ctr">
                        <a:lnSpc>
                          <a:spcPct val="115000"/>
                        </a:lnSpc>
                        <a:spcAft>
                          <a:spcPts val="0"/>
                        </a:spcAft>
                      </a:pPr>
                      <a:r>
                        <a:rPr lang="fr-FR" sz="1000" dirty="0">
                          <a:latin typeface="MyriadPro-Regular"/>
                          <a:ea typeface="DejaVu Sans"/>
                          <a:cs typeface="MyriadPro-Regular"/>
                        </a:rPr>
                        <a:t>Technicien</a:t>
                      </a:r>
                      <a:endParaRPr lang="fr-FR" sz="10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4140" algn="ctr">
                        <a:lnSpc>
                          <a:spcPct val="115000"/>
                        </a:lnSpc>
                        <a:spcAft>
                          <a:spcPts val="0"/>
                        </a:spcAft>
                      </a:pPr>
                      <a:r>
                        <a:rPr lang="fr-FR" sz="1200" dirty="0" smtClean="0">
                          <a:latin typeface="Calibri"/>
                          <a:ea typeface="Calibri"/>
                          <a:cs typeface="Arial"/>
                        </a:rPr>
                        <a:t>33060</a:t>
                      </a:r>
                      <a:endParaRPr lang="fr-FR" sz="12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44780" algn="ctr">
                        <a:lnSpc>
                          <a:spcPct val="115000"/>
                        </a:lnSpc>
                        <a:spcAft>
                          <a:spcPts val="0"/>
                        </a:spcAft>
                      </a:pPr>
                      <a:r>
                        <a:rPr lang="fr-FR" sz="1200" dirty="0" smtClean="0">
                          <a:latin typeface="Calibri"/>
                          <a:ea typeface="Calibri"/>
                          <a:cs typeface="Arial"/>
                        </a:rPr>
                        <a:t>167784</a:t>
                      </a:r>
                      <a:endParaRPr lang="fr-FR" sz="12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42620" algn="ctr">
                        <a:lnSpc>
                          <a:spcPct val="115000"/>
                        </a:lnSpc>
                        <a:spcAft>
                          <a:spcPts val="0"/>
                        </a:spcAft>
                      </a:pPr>
                      <a:r>
                        <a:rPr lang="fr-FR" sz="1200" dirty="0" smtClean="0">
                          <a:latin typeface="Calibri"/>
                          <a:ea typeface="Calibri"/>
                          <a:cs typeface="Arial"/>
                        </a:rPr>
                        <a:t>     </a:t>
                      </a:r>
                      <a:r>
                        <a:rPr lang="fr-FR" sz="1800" b="1" dirty="0" smtClean="0">
                          <a:solidFill>
                            <a:srgbClr val="FF0000"/>
                          </a:solidFill>
                          <a:latin typeface="Calibri"/>
                          <a:ea typeface="Calibri"/>
                          <a:cs typeface="Arial"/>
                        </a:rPr>
                        <a:t>5,1</a:t>
                      </a:r>
                      <a:endParaRPr lang="fr-FR" sz="1200" b="1" dirty="0">
                        <a:solidFill>
                          <a:srgbClr val="FF0000"/>
                        </a:solidFill>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0893">
                <a:tc>
                  <a:txBody>
                    <a:bodyPr/>
                    <a:lstStyle/>
                    <a:p>
                      <a:pPr algn="ctr">
                        <a:lnSpc>
                          <a:spcPct val="115000"/>
                        </a:lnSpc>
                        <a:spcAft>
                          <a:spcPts val="0"/>
                        </a:spcAft>
                      </a:pPr>
                      <a:r>
                        <a:rPr lang="fr-FR" sz="1000">
                          <a:latin typeface="MyriadPro-Regular"/>
                          <a:ea typeface="DejaVu Sans"/>
                          <a:cs typeface="MyriadPro-Regular"/>
                        </a:rPr>
                        <a:t>Technicien spécialisé</a:t>
                      </a:r>
                      <a:endParaRPr lang="fr-FR" sz="100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25095" algn="ctr">
                        <a:lnSpc>
                          <a:spcPct val="115000"/>
                        </a:lnSpc>
                        <a:spcAft>
                          <a:spcPts val="0"/>
                        </a:spcAft>
                      </a:pPr>
                      <a:r>
                        <a:rPr lang="fr-FR" sz="1200" dirty="0" smtClean="0">
                          <a:latin typeface="Calibri"/>
                          <a:ea typeface="Calibri"/>
                          <a:cs typeface="Arial"/>
                        </a:rPr>
                        <a:t>26707</a:t>
                      </a:r>
                      <a:endParaRPr lang="fr-FR" sz="12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6690" algn="ctr">
                        <a:lnSpc>
                          <a:spcPct val="115000"/>
                        </a:lnSpc>
                        <a:spcAft>
                          <a:spcPts val="0"/>
                        </a:spcAft>
                      </a:pPr>
                      <a:r>
                        <a:rPr lang="fr-FR" sz="1200" dirty="0" smtClean="0">
                          <a:latin typeface="Calibri"/>
                          <a:ea typeface="Calibri"/>
                          <a:cs typeface="Arial"/>
                        </a:rPr>
                        <a:t>84651</a:t>
                      </a:r>
                      <a:endParaRPr lang="fr-FR" sz="12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62940" algn="ctr">
                        <a:lnSpc>
                          <a:spcPct val="115000"/>
                        </a:lnSpc>
                        <a:spcAft>
                          <a:spcPts val="0"/>
                        </a:spcAft>
                      </a:pPr>
                      <a:r>
                        <a:rPr lang="fr-FR" sz="1200" dirty="0" smtClean="0">
                          <a:latin typeface="MyriadPro-Regular"/>
                          <a:ea typeface="Calibri"/>
                          <a:cs typeface="Arial"/>
                        </a:rPr>
                        <a:t>    3,2</a:t>
                      </a:r>
                      <a:endParaRPr lang="fr-FR" sz="12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0893">
                <a:tc>
                  <a:txBody>
                    <a:bodyPr/>
                    <a:lstStyle/>
                    <a:p>
                      <a:pPr marL="457200" algn="ctr">
                        <a:lnSpc>
                          <a:spcPct val="115000"/>
                        </a:lnSpc>
                        <a:spcAft>
                          <a:spcPts val="0"/>
                        </a:spcAft>
                      </a:pPr>
                      <a:r>
                        <a:rPr lang="fr-FR" sz="1000" b="1" dirty="0">
                          <a:latin typeface="MyriadPro-SemiboldIt"/>
                          <a:ea typeface="DejaVu Sans"/>
                          <a:cs typeface="MyriadPro-SemiboldIt"/>
                        </a:rPr>
                        <a:t>Total</a:t>
                      </a:r>
                      <a:endParaRPr lang="fr-FR" sz="10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167640" algn="ctr">
                        <a:lnSpc>
                          <a:spcPct val="115000"/>
                        </a:lnSpc>
                        <a:spcAft>
                          <a:spcPts val="0"/>
                        </a:spcAft>
                      </a:pPr>
                      <a:r>
                        <a:rPr lang="fr-FR" sz="1200" dirty="0" smtClean="0">
                          <a:latin typeface="Calibri"/>
                          <a:ea typeface="Calibri"/>
                          <a:cs typeface="Arial"/>
                        </a:rPr>
                        <a:t>118584</a:t>
                      </a:r>
                      <a:endParaRPr lang="fr-FR" sz="12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346075" algn="ctr">
                        <a:lnSpc>
                          <a:spcPct val="115000"/>
                        </a:lnSpc>
                        <a:spcAft>
                          <a:spcPts val="0"/>
                        </a:spcAft>
                      </a:pPr>
                      <a:r>
                        <a:rPr lang="fr-FR" sz="1200" b="1" dirty="0" smtClean="0">
                          <a:latin typeface="MyriadPro-SemiboldIt"/>
                          <a:ea typeface="Calibri"/>
                          <a:cs typeface="Arial"/>
                        </a:rPr>
                        <a:t>84651</a:t>
                      </a:r>
                      <a:endParaRPr lang="fr-FR" sz="12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833120" algn="ctr">
                        <a:lnSpc>
                          <a:spcPct val="115000"/>
                        </a:lnSpc>
                        <a:spcAft>
                          <a:spcPts val="0"/>
                        </a:spcAft>
                      </a:pPr>
                      <a:r>
                        <a:rPr lang="fr-FR" sz="1200" b="1" dirty="0" smtClean="0">
                          <a:latin typeface="MyriadPro-SemiboldIt"/>
                          <a:ea typeface="DejaVu Sans"/>
                          <a:cs typeface="MyriadPro-SemiboldIt"/>
                        </a:rPr>
                        <a:t>3.3</a:t>
                      </a:r>
                      <a:endParaRPr lang="fr-FR" sz="1200" dirty="0">
                        <a:latin typeface="Calibri"/>
                        <a:ea typeface="Calibri"/>
                        <a:cs typeface="Arial"/>
                      </a:endParaRPr>
                    </a:p>
                  </a:txBody>
                  <a:tcPr marL="65418" marR="654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bl>
          </a:graphicData>
        </a:graphic>
      </p:graphicFrame>
      <p:sp>
        <p:nvSpPr>
          <p:cNvPr id="12" name="Rectangle 11"/>
          <p:cNvSpPr/>
          <p:nvPr/>
        </p:nvSpPr>
        <p:spPr>
          <a:xfrm>
            <a:off x="1682750" y="3206750"/>
            <a:ext cx="6120680" cy="276999"/>
          </a:xfrm>
          <a:prstGeom prst="rect">
            <a:avLst/>
          </a:prstGeom>
        </p:spPr>
        <p:txBody>
          <a:bodyPr wrap="square">
            <a:spAutoFit/>
          </a:bodyPr>
          <a:lstStyle/>
          <a:p>
            <a:pPr marL="0" marR="0" lvl="0" indent="0" algn="ctr" defTabSz="914400" eaLnBrk="1" latinLnBrk="0" hangingPunct="1">
              <a:lnSpc>
                <a:spcPct val="100000"/>
              </a:lnSpc>
              <a:buClrTx/>
              <a:buSzTx/>
              <a:buFontTx/>
              <a:buNone/>
              <a:tabLst/>
            </a:pPr>
            <a:r>
              <a:rPr lang="fr-FR" sz="1200" b="1" i="1" dirty="0" smtClean="0">
                <a:latin typeface="Times New Roman" pitchFamily="18" charset="0"/>
                <a:cs typeface="Times New Roman" pitchFamily="18" charset="0"/>
              </a:rPr>
              <a:t>(Rentrée 2008/2009)</a:t>
            </a:r>
          </a:p>
        </p:txBody>
      </p:sp>
      <p:sp>
        <p:nvSpPr>
          <p:cNvPr id="9" name="Titre 1"/>
          <p:cNvSpPr>
            <a:spLocks noGrp="1"/>
          </p:cNvSpPr>
          <p:nvPr>
            <p:ph type="title"/>
          </p:nvPr>
        </p:nvSpPr>
        <p:spPr>
          <a:xfrm>
            <a:off x="656565" y="143635"/>
            <a:ext cx="8055894" cy="990600"/>
          </a:xfrm>
        </p:spPr>
        <p:txBody>
          <a:bodyPr/>
          <a:lstStyle/>
          <a:p>
            <a:pPr marL="514350" indent="-514350" algn="ctr">
              <a:lnSpc>
                <a:spcPct val="150000"/>
              </a:lnSpc>
            </a:pPr>
            <a:r>
              <a:rPr lang="fr-FR" sz="2400" b="1" i="1" dirty="0" smtClean="0">
                <a:latin typeface="Book Antiqua" pitchFamily="18" charset="0"/>
              </a:rPr>
              <a:t>Un système de formation professionnelle </a:t>
            </a:r>
            <a:r>
              <a:rPr lang="fr-FR" sz="2000" b="1" i="1" dirty="0" smtClean="0">
                <a:latin typeface="Book Antiqua" pitchFamily="18" charset="0"/>
              </a:rPr>
              <a:t>axé beaucoup plus sur l’élitisme que sur la lutte contre l’exclusion sociale</a:t>
            </a:r>
          </a:p>
        </p:txBody>
      </p:sp>
      <p:sp>
        <p:nvSpPr>
          <p:cNvPr id="11" name="ZoneTexte 10"/>
          <p:cNvSpPr txBox="1"/>
          <p:nvPr/>
        </p:nvSpPr>
        <p:spPr>
          <a:xfrm>
            <a:off x="251520" y="1448780"/>
            <a:ext cx="2070230" cy="307777"/>
          </a:xfrm>
          <a:prstGeom prst="rect">
            <a:avLst/>
          </a:prstGeom>
          <a:noFill/>
        </p:spPr>
        <p:txBody>
          <a:bodyPr wrap="square" rtlCol="0">
            <a:spAutoFit/>
          </a:bodyPr>
          <a:lstStyle/>
          <a:p>
            <a:pPr algn="ctr"/>
            <a:r>
              <a:rPr lang="fr-FR" sz="1400" b="1" dirty="0" smtClean="0">
                <a:latin typeface="Book Antiqua" pitchFamily="18" charset="0"/>
              </a:rPr>
              <a:t>Taux d’affluence</a:t>
            </a:r>
            <a:endParaRPr lang="fr-FR" sz="1400" b="1" dirty="0">
              <a:latin typeface="Book Antiqua"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re 1"/>
          <p:cNvSpPr>
            <a:spLocks noGrp="1"/>
          </p:cNvSpPr>
          <p:nvPr>
            <p:ph type="title"/>
          </p:nvPr>
        </p:nvSpPr>
        <p:spPr>
          <a:xfrm>
            <a:off x="612775" y="233645"/>
            <a:ext cx="8153400" cy="990600"/>
          </a:xfrm>
        </p:spPr>
        <p:txBody>
          <a:bodyPr/>
          <a:lstStyle/>
          <a:p>
            <a:pPr marL="514350" indent="-514350" algn="ctr">
              <a:lnSpc>
                <a:spcPct val="150000"/>
              </a:lnSpc>
            </a:pPr>
            <a:r>
              <a:rPr lang="fr-FR" sz="2800" b="1" i="1" dirty="0" smtClean="0">
                <a:latin typeface="Book Antiqua" pitchFamily="18" charset="0"/>
              </a:rPr>
              <a:t>Emploi des jeunes : des remarques générales</a:t>
            </a:r>
          </a:p>
        </p:txBody>
      </p:sp>
      <p:graphicFrame>
        <p:nvGraphicFramePr>
          <p:cNvPr id="6" name="Espace réservé du contenu 5"/>
          <p:cNvGraphicFramePr>
            <a:graphicFrameLocks noGrp="1"/>
          </p:cNvGraphicFramePr>
          <p:nvPr>
            <p:ph sz="quarter" idx="1"/>
          </p:nvPr>
        </p:nvGraphicFramePr>
        <p:xfrm>
          <a:off x="296525" y="1898830"/>
          <a:ext cx="7860363" cy="2794766"/>
        </p:xfrm>
        <a:graphic>
          <a:graphicData uri="http://schemas.openxmlformats.org/drawingml/2006/chart">
            <c:chart xmlns:c="http://schemas.openxmlformats.org/drawingml/2006/chart" xmlns:r="http://schemas.openxmlformats.org/officeDocument/2006/relationships" r:id="rId3"/>
          </a:graphicData>
        </a:graphic>
      </p:graphicFrame>
      <p:sp>
        <p:nvSpPr>
          <p:cNvPr id="22533" name="Rectangle 6"/>
          <p:cNvSpPr>
            <a:spLocks noChangeArrowheads="1"/>
          </p:cNvSpPr>
          <p:nvPr/>
        </p:nvSpPr>
        <p:spPr bwMode="auto">
          <a:xfrm>
            <a:off x="6480175" y="4538663"/>
            <a:ext cx="2806700" cy="461962"/>
          </a:xfrm>
          <a:prstGeom prst="rect">
            <a:avLst/>
          </a:prstGeom>
          <a:noFill/>
          <a:ln w="9525">
            <a:noFill/>
            <a:miter lim="800000"/>
            <a:headEnd/>
            <a:tailEnd/>
          </a:ln>
        </p:spPr>
        <p:txBody>
          <a:bodyPr anchor="ctr">
            <a:spAutoFit/>
          </a:bodyPr>
          <a:lstStyle/>
          <a:p>
            <a:pPr eaLnBrk="0" hangingPunct="0"/>
            <a:r>
              <a:rPr lang="fr-FR" sz="1200" b="1" i="1">
                <a:latin typeface="Times New Roman" pitchFamily="18" charset="0"/>
                <a:cs typeface="Times New Roman" pitchFamily="18" charset="0"/>
              </a:rPr>
              <a:t>Source: Haut Commissariat au Plan</a:t>
            </a:r>
            <a:r>
              <a:rPr lang="fr-FR" sz="1200" b="1" i="1"/>
              <a:t> </a:t>
            </a:r>
            <a:endParaRPr lang="fr-CA" sz="1200" b="1"/>
          </a:p>
          <a:p>
            <a:pPr eaLnBrk="0" hangingPunct="0"/>
            <a:endParaRPr lang="fr-CA" sz="1200" b="1"/>
          </a:p>
        </p:txBody>
      </p:sp>
      <p:sp>
        <p:nvSpPr>
          <p:cNvPr id="22534" name="Rectangle 7"/>
          <p:cNvSpPr>
            <a:spLocks noChangeArrowheads="1"/>
          </p:cNvSpPr>
          <p:nvPr/>
        </p:nvSpPr>
        <p:spPr bwMode="auto">
          <a:xfrm>
            <a:off x="1601670" y="1538790"/>
            <a:ext cx="7143750" cy="369888"/>
          </a:xfrm>
          <a:prstGeom prst="rect">
            <a:avLst/>
          </a:prstGeom>
          <a:noFill/>
          <a:ln w="9525">
            <a:noFill/>
            <a:miter lim="800000"/>
            <a:headEnd/>
            <a:tailEnd/>
          </a:ln>
        </p:spPr>
        <p:txBody>
          <a:bodyPr anchor="ctr">
            <a:spAutoFit/>
          </a:bodyPr>
          <a:lstStyle/>
          <a:p>
            <a:pPr algn="ctr" eaLnBrk="0" hangingPunct="0"/>
            <a:r>
              <a:rPr lang="fr-FR" dirty="0">
                <a:solidFill>
                  <a:srgbClr val="4F81BD"/>
                </a:solidFill>
              </a:rPr>
              <a:t> </a:t>
            </a:r>
            <a:r>
              <a:rPr lang="fr-FR" b="1" dirty="0">
                <a:latin typeface="Times New Roman" pitchFamily="18" charset="0"/>
                <a:cs typeface="Times New Roman" pitchFamily="18" charset="0"/>
              </a:rPr>
              <a:t>Le </a:t>
            </a:r>
            <a:r>
              <a:rPr lang="fr-CA" b="1" dirty="0">
                <a:latin typeface="Times New Roman" pitchFamily="18" charset="0"/>
                <a:cs typeface="Times New Roman" pitchFamily="18" charset="0"/>
              </a:rPr>
              <a:t>taux de chômage national selon le </a:t>
            </a:r>
            <a:r>
              <a:rPr lang="fr-CA" b="1" dirty="0" smtClean="0">
                <a:latin typeface="Times New Roman" pitchFamily="18" charset="0"/>
                <a:cs typeface="Times New Roman" pitchFamily="18" charset="0"/>
              </a:rPr>
              <a:t>diplôme  (national)</a:t>
            </a:r>
            <a:endParaRPr lang="fr-CA" dirty="0">
              <a:latin typeface="Times New Roman" pitchFamily="18" charset="0"/>
              <a:cs typeface="Times New Roman" pitchFamily="18" charset="0"/>
            </a:endParaRPr>
          </a:p>
        </p:txBody>
      </p:sp>
      <p:sp>
        <p:nvSpPr>
          <p:cNvPr id="8" name="Espace réservé du contenu 2"/>
          <p:cNvSpPr txBox="1">
            <a:spLocks/>
          </p:cNvSpPr>
          <p:nvPr/>
        </p:nvSpPr>
        <p:spPr bwMode="auto">
          <a:xfrm>
            <a:off x="476545" y="5535615"/>
            <a:ext cx="8356600" cy="113374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19088" marR="0" lvl="0" indent="-319088" algn="l" defTabSz="914400" rtl="0" eaLnBrk="0" fontAlgn="base" latinLnBrk="0" hangingPunct="0">
              <a:lnSpc>
                <a:spcPct val="100000"/>
              </a:lnSpc>
              <a:spcBef>
                <a:spcPts val="700"/>
              </a:spcBef>
              <a:spcAft>
                <a:spcPct val="0"/>
              </a:spcAft>
              <a:buClr>
                <a:schemeClr val="accent2"/>
              </a:buClr>
              <a:buSzPct val="60000"/>
              <a:buFont typeface="Wingdings" pitchFamily="2" charset="2"/>
              <a:buChar char=""/>
              <a:tabLst/>
              <a:defRPr/>
            </a:pPr>
            <a:r>
              <a:rPr kumimoji="0" lang="fr-FR" sz="1800" b="0" i="0" u="none" strike="noStrike" kern="1200" cap="none" spc="0" normalizeH="0" baseline="0" noProof="0" dirty="0" smtClean="0">
                <a:ln>
                  <a:noFill/>
                </a:ln>
                <a:solidFill>
                  <a:schemeClr val="tx1"/>
                </a:solidFill>
                <a:effectLst/>
                <a:uLnTx/>
                <a:uFillTx/>
                <a:latin typeface="Book Antiqua" pitchFamily="18" charset="0"/>
                <a:cs typeface="+mn-cs"/>
              </a:rPr>
              <a:t>Le</a:t>
            </a:r>
            <a:r>
              <a:rPr kumimoji="0" lang="fr-FR" sz="1800" b="0" i="0" u="none" strike="noStrike" kern="1200" cap="none" spc="0" normalizeH="0" noProof="0" dirty="0" smtClean="0">
                <a:ln>
                  <a:noFill/>
                </a:ln>
                <a:solidFill>
                  <a:schemeClr val="tx1"/>
                </a:solidFill>
                <a:effectLst/>
                <a:uLnTx/>
                <a:uFillTx/>
                <a:latin typeface="Book Antiqua" pitchFamily="18" charset="0"/>
                <a:cs typeface="+mn-cs"/>
              </a:rPr>
              <a:t> niveau de chômage augmente avec  le niveau du </a:t>
            </a:r>
            <a:r>
              <a:rPr kumimoji="0" lang="fr-FR" sz="1800" b="0" i="0" u="none" strike="noStrike" kern="1200" cap="none" spc="0" normalizeH="0" noProof="0" dirty="0" smtClean="0">
                <a:ln>
                  <a:noFill/>
                </a:ln>
                <a:solidFill>
                  <a:schemeClr val="tx1"/>
                </a:solidFill>
                <a:effectLst/>
                <a:uLnTx/>
                <a:uFillTx/>
                <a:latin typeface="Book Antiqua" pitchFamily="18" charset="0"/>
                <a:cs typeface="+mn-cs"/>
              </a:rPr>
              <a:t>diplôme.</a:t>
            </a:r>
            <a:endParaRPr kumimoji="0" lang="fr-FR" sz="1800" b="0" i="0" u="none" strike="noStrike" kern="1200" cap="none" spc="0" normalizeH="0" noProof="0" dirty="0" smtClean="0">
              <a:ln>
                <a:noFill/>
              </a:ln>
              <a:solidFill>
                <a:schemeClr val="tx1"/>
              </a:solidFill>
              <a:effectLst/>
              <a:uLnTx/>
              <a:uFillTx/>
              <a:latin typeface="Book Antiqua" pitchFamily="18" charset="0"/>
              <a:cs typeface="+mn-cs"/>
            </a:endParaRPr>
          </a:p>
          <a:p>
            <a:pPr marL="319088" marR="0" lvl="0" indent="-319088" algn="l" defTabSz="914400" rtl="0" eaLnBrk="0" fontAlgn="base" latinLnBrk="0" hangingPunct="0">
              <a:lnSpc>
                <a:spcPct val="100000"/>
              </a:lnSpc>
              <a:spcBef>
                <a:spcPts val="700"/>
              </a:spcBef>
              <a:spcAft>
                <a:spcPct val="0"/>
              </a:spcAft>
              <a:buClr>
                <a:schemeClr val="accent2"/>
              </a:buClr>
              <a:buSzPct val="60000"/>
              <a:buFont typeface="Wingdings" pitchFamily="2" charset="2"/>
              <a:buChar char=""/>
              <a:tabLst/>
              <a:defRPr/>
            </a:pPr>
            <a:r>
              <a:rPr lang="fr-FR" dirty="0" smtClean="0">
                <a:latin typeface="Book Antiqua" pitchFamily="18" charset="0"/>
                <a:cs typeface="+mn-cs"/>
              </a:rPr>
              <a:t>Les niveaux moyens continuent à connaitre un taux de chômage avoisinant les 18</a:t>
            </a:r>
            <a:r>
              <a:rPr lang="fr-FR" dirty="0" smtClean="0">
                <a:latin typeface="Book Antiqua" pitchFamily="18" charset="0"/>
                <a:cs typeface="+mn-cs"/>
              </a:rPr>
              <a:t>%.</a:t>
            </a:r>
            <a:r>
              <a:rPr kumimoji="0" lang="fr-FR" sz="1800" b="0" i="0" u="none" strike="noStrike" kern="1200" cap="none" spc="0" normalizeH="0" noProof="0" dirty="0" smtClean="0">
                <a:ln>
                  <a:noFill/>
                </a:ln>
                <a:solidFill>
                  <a:schemeClr val="tx1"/>
                </a:solidFill>
                <a:effectLst/>
                <a:uLnTx/>
                <a:uFillTx/>
                <a:latin typeface="Book Antiqua" pitchFamily="18" charset="0"/>
                <a:cs typeface="+mn-cs"/>
              </a:rPr>
              <a:t> </a:t>
            </a:r>
            <a:endParaRPr kumimoji="0" lang="fr-FR" sz="1800" b="0" i="0" u="none" strike="noStrike" kern="1200" cap="none" spc="0" normalizeH="0" baseline="0" noProof="0" dirty="0" smtClean="0">
              <a:ln>
                <a:noFill/>
              </a:ln>
              <a:solidFill>
                <a:schemeClr val="tx1"/>
              </a:solidFill>
              <a:effectLst/>
              <a:uLnTx/>
              <a:uFillTx/>
              <a:latin typeface="Book Antiqua" pitchFamily="18" charset="0"/>
              <a:cs typeface="+mn-cs"/>
            </a:endParaRPr>
          </a:p>
        </p:txBody>
      </p:sp>
      <p:sp>
        <p:nvSpPr>
          <p:cNvPr id="9" name="ZoneTexte 8"/>
          <p:cNvSpPr txBox="1"/>
          <p:nvPr/>
        </p:nvSpPr>
        <p:spPr>
          <a:xfrm>
            <a:off x="746575" y="4599130"/>
            <a:ext cx="5130570" cy="461665"/>
          </a:xfrm>
          <a:prstGeom prst="rect">
            <a:avLst/>
          </a:prstGeom>
          <a:noFill/>
        </p:spPr>
        <p:txBody>
          <a:bodyPr wrap="square" rtlCol="0">
            <a:spAutoFit/>
          </a:bodyPr>
          <a:lstStyle/>
          <a:p>
            <a:r>
              <a:rPr lang="fr-FR" sz="1200" b="1" i="1" dirty="0" smtClean="0"/>
              <a:t>Niveau moyen : CEP, BEC, spécialisation et qualification</a:t>
            </a:r>
          </a:p>
          <a:p>
            <a:r>
              <a:rPr lang="fr-FR" sz="1200" b="1" i="1" dirty="0" smtClean="0"/>
              <a:t>Niveau supérieur : Bac et diplômes supérieurs</a:t>
            </a:r>
            <a:endParaRPr lang="fr-FR" sz="1200" b="1" i="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 name="Graphique 23"/>
          <p:cNvGraphicFramePr>
            <a:graphicFrameLocks noGrp="1"/>
          </p:cNvGraphicFramePr>
          <p:nvPr/>
        </p:nvGraphicFramePr>
        <p:xfrm>
          <a:off x="431540" y="2123854"/>
          <a:ext cx="8190911" cy="3600401"/>
        </p:xfrm>
        <a:graphic>
          <a:graphicData uri="http://schemas.openxmlformats.org/drawingml/2006/chart">
            <c:chart xmlns:c="http://schemas.openxmlformats.org/drawingml/2006/chart" xmlns:r="http://schemas.openxmlformats.org/officeDocument/2006/relationships" r:id="rId3"/>
          </a:graphicData>
        </a:graphic>
      </p:graphicFrame>
      <p:sp>
        <p:nvSpPr>
          <p:cNvPr id="23556" name="Rectangle 6"/>
          <p:cNvSpPr>
            <a:spLocks noChangeArrowheads="1"/>
          </p:cNvSpPr>
          <p:nvPr/>
        </p:nvSpPr>
        <p:spPr bwMode="auto">
          <a:xfrm>
            <a:off x="6786578" y="5133383"/>
            <a:ext cx="2286016" cy="230832"/>
          </a:xfrm>
          <a:prstGeom prst="rect">
            <a:avLst/>
          </a:prstGeom>
          <a:noFill/>
          <a:ln w="9525">
            <a:noFill/>
            <a:miter lim="800000"/>
            <a:headEnd/>
            <a:tailEnd/>
          </a:ln>
        </p:spPr>
        <p:txBody>
          <a:bodyPr wrap="square" anchor="ctr">
            <a:spAutoFit/>
          </a:bodyPr>
          <a:lstStyle/>
          <a:p>
            <a:pPr algn="ctr" eaLnBrk="0" hangingPunct="0"/>
            <a:r>
              <a:rPr lang="fr-FR" sz="900" b="1" i="1" dirty="0">
                <a:latin typeface="Times New Roman" pitchFamily="18" charset="0"/>
                <a:cs typeface="Times New Roman" pitchFamily="18" charset="0"/>
              </a:rPr>
              <a:t>Source: Haut Commissariat au Plan </a:t>
            </a:r>
            <a:endParaRPr lang="fr-CA" sz="900" b="1" dirty="0">
              <a:latin typeface="Times New Roman" pitchFamily="18" charset="0"/>
              <a:cs typeface="Times New Roman" pitchFamily="18" charset="0"/>
            </a:endParaRPr>
          </a:p>
        </p:txBody>
      </p:sp>
      <p:sp>
        <p:nvSpPr>
          <p:cNvPr id="23557" name="Rectangle 7"/>
          <p:cNvSpPr>
            <a:spLocks noChangeArrowheads="1"/>
          </p:cNvSpPr>
          <p:nvPr/>
        </p:nvSpPr>
        <p:spPr bwMode="auto">
          <a:xfrm>
            <a:off x="785813" y="1493785"/>
            <a:ext cx="7143750" cy="400050"/>
          </a:xfrm>
          <a:prstGeom prst="rect">
            <a:avLst/>
          </a:prstGeom>
          <a:noFill/>
          <a:ln w="9525">
            <a:noFill/>
            <a:miter lim="800000"/>
            <a:headEnd/>
            <a:tailEnd/>
          </a:ln>
        </p:spPr>
        <p:txBody>
          <a:bodyPr anchor="ctr">
            <a:spAutoFit/>
          </a:bodyPr>
          <a:lstStyle/>
          <a:p>
            <a:pPr algn="ctr" eaLnBrk="0" hangingPunct="0"/>
            <a:r>
              <a:rPr lang="fr-FR" sz="2000" dirty="0">
                <a:solidFill>
                  <a:srgbClr val="4F81BD"/>
                </a:solidFill>
              </a:rPr>
              <a:t> </a:t>
            </a:r>
            <a:r>
              <a:rPr lang="fr-FR" sz="1600" b="1" dirty="0">
                <a:latin typeface="Times New Roman" pitchFamily="18" charset="0"/>
                <a:cs typeface="Times New Roman" pitchFamily="18" charset="0"/>
              </a:rPr>
              <a:t>Le </a:t>
            </a:r>
            <a:r>
              <a:rPr lang="fr-CA" sz="1600" b="1" dirty="0">
                <a:latin typeface="Times New Roman" pitchFamily="18" charset="0"/>
                <a:cs typeface="Times New Roman" pitchFamily="18" charset="0"/>
              </a:rPr>
              <a:t>taux de chômage national selon le </a:t>
            </a:r>
            <a:r>
              <a:rPr lang="fr-CA" sz="1600" b="1" dirty="0" smtClean="0">
                <a:latin typeface="Times New Roman" pitchFamily="18" charset="0"/>
                <a:cs typeface="Times New Roman" pitchFamily="18" charset="0"/>
              </a:rPr>
              <a:t>type de diplôme </a:t>
            </a:r>
            <a:r>
              <a:rPr lang="fr-CA" sz="1600" b="1" dirty="0">
                <a:latin typeface="Times New Roman" pitchFamily="18" charset="0"/>
                <a:cs typeface="Times New Roman" pitchFamily="18" charset="0"/>
              </a:rPr>
              <a:t>en 2008</a:t>
            </a:r>
            <a:endParaRPr lang="fr-CA" sz="1600" dirty="0">
              <a:latin typeface="Times New Roman" pitchFamily="18" charset="0"/>
              <a:cs typeface="Times New Roman" pitchFamily="18" charset="0"/>
            </a:endParaRPr>
          </a:p>
        </p:txBody>
      </p:sp>
      <p:sp>
        <p:nvSpPr>
          <p:cNvPr id="23559" name="ZoneTexte 6"/>
          <p:cNvSpPr txBox="1">
            <a:spLocks noChangeArrowheads="1"/>
          </p:cNvSpPr>
          <p:nvPr/>
        </p:nvSpPr>
        <p:spPr bwMode="auto">
          <a:xfrm rot="-2340000">
            <a:off x="222914" y="4585170"/>
            <a:ext cx="1547813" cy="457200"/>
          </a:xfrm>
          <a:prstGeom prst="rect">
            <a:avLst/>
          </a:prstGeom>
          <a:noFill/>
          <a:ln w="9525">
            <a:noFill/>
            <a:miter lim="800000"/>
            <a:headEnd/>
            <a:tailEnd/>
          </a:ln>
        </p:spPr>
        <p:txBody>
          <a:bodyPr anchor="ctr" anchorCtr="1">
            <a:spAutoFit/>
          </a:bodyPr>
          <a:lstStyle/>
          <a:p>
            <a:pPr algn="ctr"/>
            <a:r>
              <a:rPr lang="fr-FR" sz="1200" b="1" dirty="0">
                <a:latin typeface="Times New Roman" pitchFamily="18" charset="0"/>
                <a:cs typeface="Aharoni" pitchFamily="2" charset="-79"/>
              </a:rPr>
              <a:t>Spécialisation </a:t>
            </a:r>
            <a:r>
              <a:rPr lang="fr-FR" sz="1200" b="1" dirty="0" smtClean="0">
                <a:latin typeface="Times New Roman" pitchFamily="18" charset="0"/>
                <a:cs typeface="Aharoni" pitchFamily="2" charset="-79"/>
              </a:rPr>
              <a:t>professionnelle</a:t>
            </a:r>
            <a:endParaRPr lang="fr-FR" sz="1200" b="1" dirty="0">
              <a:latin typeface="Times New Roman" pitchFamily="18" charset="0"/>
              <a:cs typeface="Aharoni" pitchFamily="2" charset="-79"/>
            </a:endParaRPr>
          </a:p>
        </p:txBody>
      </p:sp>
      <p:sp>
        <p:nvSpPr>
          <p:cNvPr id="23560" name="ZoneTexte 8"/>
          <p:cNvSpPr txBox="1">
            <a:spLocks noChangeArrowheads="1"/>
          </p:cNvSpPr>
          <p:nvPr/>
        </p:nvSpPr>
        <p:spPr bwMode="auto">
          <a:xfrm rot="-2340000">
            <a:off x="3660174" y="4545393"/>
            <a:ext cx="1357312" cy="276225"/>
          </a:xfrm>
          <a:prstGeom prst="rect">
            <a:avLst/>
          </a:prstGeom>
          <a:noFill/>
          <a:ln w="9525">
            <a:noFill/>
            <a:miter lim="800000"/>
            <a:headEnd/>
            <a:tailEnd/>
          </a:ln>
        </p:spPr>
        <p:txBody>
          <a:bodyPr anchor="ctr" anchorCtr="1">
            <a:spAutoFit/>
          </a:bodyPr>
          <a:lstStyle/>
          <a:p>
            <a:pPr algn="ctr"/>
            <a:r>
              <a:rPr lang="fr-FR" sz="1200" b="1" dirty="0">
                <a:latin typeface="Times New Roman" pitchFamily="18" charset="0"/>
                <a:cs typeface="Aharoni" pitchFamily="2" charset="-79"/>
              </a:rPr>
              <a:t>Facultés</a:t>
            </a:r>
          </a:p>
        </p:txBody>
      </p:sp>
      <p:sp>
        <p:nvSpPr>
          <p:cNvPr id="23561" name="ZoneTexte 9"/>
          <p:cNvSpPr txBox="1">
            <a:spLocks noChangeArrowheads="1"/>
          </p:cNvSpPr>
          <p:nvPr/>
        </p:nvSpPr>
        <p:spPr bwMode="auto">
          <a:xfrm rot="-2340000">
            <a:off x="1009227" y="4525227"/>
            <a:ext cx="1357312" cy="457200"/>
          </a:xfrm>
          <a:prstGeom prst="rect">
            <a:avLst/>
          </a:prstGeom>
          <a:noFill/>
          <a:ln w="9525">
            <a:noFill/>
            <a:miter lim="800000"/>
            <a:headEnd/>
            <a:tailEnd/>
          </a:ln>
        </p:spPr>
        <p:txBody>
          <a:bodyPr anchor="ctr" anchorCtr="1">
            <a:spAutoFit/>
          </a:bodyPr>
          <a:lstStyle/>
          <a:p>
            <a:pPr algn="ctr"/>
            <a:r>
              <a:rPr lang="fr-FR" sz="1200" b="1" dirty="0">
                <a:latin typeface="Times New Roman" pitchFamily="18" charset="0"/>
                <a:cs typeface="Aharoni" pitchFamily="2" charset="-79"/>
              </a:rPr>
              <a:t>Qualification professionnelle</a:t>
            </a:r>
          </a:p>
        </p:txBody>
      </p:sp>
      <p:sp>
        <p:nvSpPr>
          <p:cNvPr id="23562" name="ZoneTexte 10"/>
          <p:cNvSpPr txBox="1">
            <a:spLocks noChangeArrowheads="1"/>
          </p:cNvSpPr>
          <p:nvPr/>
        </p:nvSpPr>
        <p:spPr bwMode="auto">
          <a:xfrm rot="-2340000">
            <a:off x="5876362" y="4524873"/>
            <a:ext cx="1357312" cy="460375"/>
          </a:xfrm>
          <a:prstGeom prst="rect">
            <a:avLst/>
          </a:prstGeom>
          <a:noFill/>
          <a:ln w="9525">
            <a:noFill/>
            <a:miter lim="800000"/>
            <a:headEnd/>
            <a:tailEnd/>
          </a:ln>
        </p:spPr>
        <p:txBody>
          <a:bodyPr anchor="ctr" anchorCtr="1">
            <a:spAutoFit/>
          </a:bodyPr>
          <a:lstStyle/>
          <a:p>
            <a:pPr algn="ctr"/>
            <a:r>
              <a:rPr lang="fr-FR" sz="1200" b="1" dirty="0">
                <a:latin typeface="Times New Roman" pitchFamily="18" charset="0"/>
                <a:cs typeface="Aharoni" pitchFamily="2" charset="-79"/>
              </a:rPr>
              <a:t>Enseignement fondamental</a:t>
            </a:r>
          </a:p>
        </p:txBody>
      </p:sp>
      <p:sp>
        <p:nvSpPr>
          <p:cNvPr id="23563" name="ZoneTexte 11"/>
          <p:cNvSpPr txBox="1">
            <a:spLocks noChangeArrowheads="1"/>
          </p:cNvSpPr>
          <p:nvPr/>
        </p:nvSpPr>
        <p:spPr bwMode="auto">
          <a:xfrm rot="-2340000">
            <a:off x="1684301" y="4525227"/>
            <a:ext cx="1357312" cy="457200"/>
          </a:xfrm>
          <a:prstGeom prst="rect">
            <a:avLst/>
          </a:prstGeom>
          <a:noFill/>
          <a:ln w="9525">
            <a:noFill/>
            <a:miter lim="800000"/>
            <a:headEnd/>
            <a:tailEnd/>
          </a:ln>
        </p:spPr>
        <p:txBody>
          <a:bodyPr anchor="ctr" anchorCtr="1">
            <a:spAutoFit/>
          </a:bodyPr>
          <a:lstStyle/>
          <a:p>
            <a:pPr algn="ctr"/>
            <a:r>
              <a:rPr lang="fr-FR" sz="1200" b="1" dirty="0">
                <a:latin typeface="Times New Roman" pitchFamily="18" charset="0"/>
                <a:cs typeface="Aharoni" pitchFamily="2" charset="-79"/>
              </a:rPr>
              <a:t>Technicien, cadre moyen</a:t>
            </a:r>
          </a:p>
        </p:txBody>
      </p:sp>
      <p:sp>
        <p:nvSpPr>
          <p:cNvPr id="23564" name="ZoneTexte 12"/>
          <p:cNvSpPr txBox="1">
            <a:spLocks noChangeArrowheads="1"/>
          </p:cNvSpPr>
          <p:nvPr/>
        </p:nvSpPr>
        <p:spPr bwMode="auto">
          <a:xfrm rot="-2340000">
            <a:off x="7329461" y="4545393"/>
            <a:ext cx="1357313" cy="276225"/>
          </a:xfrm>
          <a:prstGeom prst="rect">
            <a:avLst/>
          </a:prstGeom>
          <a:noFill/>
          <a:ln w="9525">
            <a:noFill/>
            <a:miter lim="800000"/>
            <a:headEnd/>
            <a:tailEnd/>
          </a:ln>
        </p:spPr>
        <p:txBody>
          <a:bodyPr anchor="ctr" anchorCtr="1">
            <a:spAutoFit/>
          </a:bodyPr>
          <a:lstStyle/>
          <a:p>
            <a:pPr algn="ctr"/>
            <a:r>
              <a:rPr lang="fr-FR" sz="1200" b="1" dirty="0">
                <a:latin typeface="Times New Roman" pitchFamily="18" charset="0"/>
                <a:cs typeface="Aharoni" pitchFamily="2" charset="-79"/>
              </a:rPr>
              <a:t>Sans diplôme</a:t>
            </a:r>
          </a:p>
        </p:txBody>
      </p:sp>
      <p:sp>
        <p:nvSpPr>
          <p:cNvPr id="23565" name="ZoneTexte 13"/>
          <p:cNvSpPr txBox="1">
            <a:spLocks noChangeArrowheads="1"/>
          </p:cNvSpPr>
          <p:nvPr/>
        </p:nvSpPr>
        <p:spPr bwMode="auto">
          <a:xfrm rot="-2340000">
            <a:off x="4347191" y="4525227"/>
            <a:ext cx="1357312" cy="457200"/>
          </a:xfrm>
          <a:prstGeom prst="rect">
            <a:avLst/>
          </a:prstGeom>
          <a:noFill/>
          <a:ln w="9525">
            <a:noFill/>
            <a:miter lim="800000"/>
            <a:headEnd/>
            <a:tailEnd/>
          </a:ln>
        </p:spPr>
        <p:txBody>
          <a:bodyPr anchor="ctr" anchorCtr="1">
            <a:spAutoFit/>
          </a:bodyPr>
          <a:lstStyle/>
          <a:p>
            <a:pPr algn="ctr"/>
            <a:r>
              <a:rPr lang="fr-FR" sz="1200" b="1" dirty="0" smtClean="0">
                <a:latin typeface="Times New Roman" pitchFamily="18" charset="0"/>
                <a:cs typeface="Aharoni" pitchFamily="2" charset="-79"/>
              </a:rPr>
              <a:t>Grandes </a:t>
            </a:r>
            <a:r>
              <a:rPr lang="fr-FR" sz="1200" b="1" dirty="0">
                <a:latin typeface="Times New Roman" pitchFamily="18" charset="0"/>
                <a:cs typeface="Aharoni" pitchFamily="2" charset="-79"/>
              </a:rPr>
              <a:t>écoles , Instituts</a:t>
            </a:r>
          </a:p>
        </p:txBody>
      </p:sp>
      <p:sp>
        <p:nvSpPr>
          <p:cNvPr id="23566" name="ZoneTexte 14"/>
          <p:cNvSpPr txBox="1">
            <a:spLocks noChangeArrowheads="1"/>
          </p:cNvSpPr>
          <p:nvPr/>
        </p:nvSpPr>
        <p:spPr bwMode="auto">
          <a:xfrm rot="-2340000">
            <a:off x="2668854" y="4413834"/>
            <a:ext cx="1003300" cy="457200"/>
          </a:xfrm>
          <a:prstGeom prst="rect">
            <a:avLst/>
          </a:prstGeom>
          <a:noFill/>
          <a:ln w="9525">
            <a:noFill/>
            <a:miter lim="800000"/>
            <a:headEnd/>
            <a:tailEnd/>
          </a:ln>
        </p:spPr>
        <p:txBody>
          <a:bodyPr anchor="ctr" anchorCtr="1">
            <a:spAutoFit/>
          </a:bodyPr>
          <a:lstStyle/>
          <a:p>
            <a:pPr algn="ctr"/>
            <a:r>
              <a:rPr lang="fr-FR" sz="1200" b="1" dirty="0">
                <a:cs typeface="Aharoni" pitchFamily="2" charset="-79"/>
              </a:rPr>
              <a:t>Technicien supé</a:t>
            </a:r>
            <a:r>
              <a:rPr lang="fr-FR" sz="1200" b="1" dirty="0">
                <a:latin typeface="Times New Roman" pitchFamily="18" charset="0"/>
                <a:cs typeface="Aharoni" pitchFamily="2" charset="-79"/>
              </a:rPr>
              <a:t>ri</a:t>
            </a:r>
            <a:r>
              <a:rPr lang="fr-FR" sz="1200" b="1" dirty="0">
                <a:cs typeface="Aharoni" pitchFamily="2" charset="-79"/>
              </a:rPr>
              <a:t>eur</a:t>
            </a:r>
          </a:p>
        </p:txBody>
      </p:sp>
      <p:sp>
        <p:nvSpPr>
          <p:cNvPr id="23567" name="ZoneTexte 15"/>
          <p:cNvSpPr txBox="1">
            <a:spLocks noChangeArrowheads="1"/>
          </p:cNvSpPr>
          <p:nvPr/>
        </p:nvSpPr>
        <p:spPr bwMode="auto">
          <a:xfrm rot="-2340000">
            <a:off x="6642446" y="4525227"/>
            <a:ext cx="1357312" cy="457200"/>
          </a:xfrm>
          <a:prstGeom prst="rect">
            <a:avLst/>
          </a:prstGeom>
          <a:noFill/>
          <a:ln w="9525">
            <a:noFill/>
            <a:miter lim="800000"/>
            <a:headEnd/>
            <a:tailEnd/>
          </a:ln>
        </p:spPr>
        <p:txBody>
          <a:bodyPr anchor="ctr" anchorCtr="1">
            <a:spAutoFit/>
          </a:bodyPr>
          <a:lstStyle/>
          <a:p>
            <a:pPr algn="ctr"/>
            <a:r>
              <a:rPr lang="fr-FR" sz="1200" b="1" dirty="0">
                <a:latin typeface="Times New Roman" pitchFamily="18" charset="0"/>
                <a:cs typeface="Aharoni" pitchFamily="2" charset="-79"/>
              </a:rPr>
              <a:t>Enseignement   Secondaire</a:t>
            </a:r>
          </a:p>
        </p:txBody>
      </p:sp>
      <p:sp>
        <p:nvSpPr>
          <p:cNvPr id="25" name="ZoneTexte 24"/>
          <p:cNvSpPr txBox="1"/>
          <p:nvPr/>
        </p:nvSpPr>
        <p:spPr>
          <a:xfrm>
            <a:off x="1331640" y="2033845"/>
            <a:ext cx="1575175" cy="4616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fr-FR" sz="1200" b="1" dirty="0" smtClean="0"/>
              <a:t>Formation Professionnelle</a:t>
            </a:r>
            <a:endParaRPr lang="fr-FR" sz="1200" b="1" dirty="0"/>
          </a:p>
        </p:txBody>
      </p:sp>
      <p:sp>
        <p:nvSpPr>
          <p:cNvPr id="27" name="ZoneTexte 26"/>
          <p:cNvSpPr txBox="1"/>
          <p:nvPr/>
        </p:nvSpPr>
        <p:spPr>
          <a:xfrm>
            <a:off x="4031940" y="2033845"/>
            <a:ext cx="1575175" cy="4616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fr-FR" sz="1200" b="1" dirty="0" smtClean="0"/>
              <a:t>Enseignement supérieur</a:t>
            </a:r>
            <a:endParaRPr lang="fr-FR" sz="1200" b="1" dirty="0"/>
          </a:p>
        </p:txBody>
      </p:sp>
      <p:sp>
        <p:nvSpPr>
          <p:cNvPr id="28" name="ZoneTexte 27"/>
          <p:cNvSpPr txBox="1"/>
          <p:nvPr/>
        </p:nvSpPr>
        <p:spPr>
          <a:xfrm>
            <a:off x="6597225" y="2126178"/>
            <a:ext cx="1575175" cy="27699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fr-FR" sz="1200" b="1" dirty="0" smtClean="0"/>
              <a:t>Système scolaire</a:t>
            </a:r>
            <a:endParaRPr lang="fr-FR" sz="1200" b="1" dirty="0"/>
          </a:p>
        </p:txBody>
      </p:sp>
      <p:sp>
        <p:nvSpPr>
          <p:cNvPr id="29" name="Espace réservé du contenu 2"/>
          <p:cNvSpPr txBox="1">
            <a:spLocks/>
          </p:cNvSpPr>
          <p:nvPr/>
        </p:nvSpPr>
        <p:spPr bwMode="auto">
          <a:xfrm>
            <a:off x="476545" y="5589240"/>
            <a:ext cx="8356600" cy="728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19088" marR="0" lvl="0" indent="-319088" algn="l" defTabSz="914400" rtl="0" eaLnBrk="0" fontAlgn="base" latinLnBrk="0" hangingPunct="0">
              <a:lnSpc>
                <a:spcPct val="100000"/>
              </a:lnSpc>
              <a:spcBef>
                <a:spcPts val="700"/>
              </a:spcBef>
              <a:spcAft>
                <a:spcPct val="0"/>
              </a:spcAft>
              <a:buClr>
                <a:schemeClr val="accent2"/>
              </a:buClr>
              <a:buSzPct val="60000"/>
              <a:buFont typeface="Wingdings" pitchFamily="2" charset="2"/>
              <a:buChar char=""/>
              <a:tabLst/>
              <a:defRPr/>
            </a:pPr>
            <a:r>
              <a:rPr kumimoji="0" lang="fr-FR" sz="1800" b="0" i="0" u="none" strike="noStrike" kern="1200" cap="none" spc="0" normalizeH="0" baseline="0" noProof="0" dirty="0" smtClean="0">
                <a:ln>
                  <a:noFill/>
                </a:ln>
                <a:solidFill>
                  <a:schemeClr val="tx1"/>
                </a:solidFill>
                <a:effectLst/>
                <a:uLnTx/>
                <a:uFillTx/>
                <a:latin typeface="Book Antiqua" pitchFamily="18" charset="0"/>
                <a:cs typeface="+mn-cs"/>
              </a:rPr>
              <a:t>Les taux</a:t>
            </a:r>
            <a:r>
              <a:rPr kumimoji="0" lang="fr-FR" sz="1800" b="0" i="0" u="none" strike="noStrike" kern="1200" cap="none" spc="0" normalizeH="0" noProof="0" dirty="0" smtClean="0">
                <a:ln>
                  <a:noFill/>
                </a:ln>
                <a:solidFill>
                  <a:schemeClr val="tx1"/>
                </a:solidFill>
                <a:effectLst/>
                <a:uLnTx/>
                <a:uFillTx/>
                <a:latin typeface="Book Antiqua" pitchFamily="18" charset="0"/>
                <a:cs typeface="+mn-cs"/>
              </a:rPr>
              <a:t> de chômage es plus élevés concernent les niveaux de spécialisation et de technicien supérieur </a:t>
            </a:r>
            <a:r>
              <a:rPr kumimoji="0" lang="fr-FR" sz="1800" b="0" i="0" u="none" strike="noStrike" kern="1200" cap="none" spc="0" normalizeH="0" noProof="0" dirty="0" smtClean="0">
                <a:ln>
                  <a:noFill/>
                </a:ln>
                <a:solidFill>
                  <a:schemeClr val="tx1"/>
                </a:solidFill>
                <a:effectLst/>
                <a:uLnTx/>
                <a:uFillTx/>
                <a:latin typeface="Book Antiqua" pitchFamily="18" charset="0"/>
                <a:cs typeface="+mn-cs"/>
              </a:rPr>
              <a:t>.</a:t>
            </a:r>
            <a:endParaRPr kumimoji="0" lang="fr-FR" sz="1800" b="0" i="0" u="none" strike="noStrike" kern="1200" cap="none" spc="0" normalizeH="0" baseline="0" noProof="0" dirty="0" smtClean="0">
              <a:ln>
                <a:noFill/>
              </a:ln>
              <a:solidFill>
                <a:schemeClr val="tx1"/>
              </a:solidFill>
              <a:effectLst/>
              <a:uLnTx/>
              <a:uFillTx/>
              <a:latin typeface="Book Antiqua" pitchFamily="18" charset="0"/>
              <a:cs typeface="+mn-cs"/>
            </a:endParaRPr>
          </a:p>
        </p:txBody>
      </p:sp>
      <p:sp>
        <p:nvSpPr>
          <p:cNvPr id="20" name="Titre 1"/>
          <p:cNvSpPr>
            <a:spLocks noGrp="1"/>
          </p:cNvSpPr>
          <p:nvPr>
            <p:ph type="title"/>
          </p:nvPr>
        </p:nvSpPr>
        <p:spPr>
          <a:xfrm>
            <a:off x="612775" y="233645"/>
            <a:ext cx="8153400" cy="990600"/>
          </a:xfrm>
        </p:spPr>
        <p:txBody>
          <a:bodyPr/>
          <a:lstStyle/>
          <a:p>
            <a:pPr marL="514350" indent="-514350" algn="ctr">
              <a:lnSpc>
                <a:spcPct val="150000"/>
              </a:lnSpc>
            </a:pPr>
            <a:r>
              <a:rPr lang="fr-FR" sz="2800" b="1" i="1" dirty="0" smtClean="0">
                <a:latin typeface="Book Antiqua" pitchFamily="18" charset="0"/>
              </a:rPr>
              <a:t>Emploi des jeunes : des remarques générales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765085" y="2348880"/>
            <a:ext cx="7632340" cy="2700299"/>
          </a:xfrm>
        </p:spPr>
        <p:txBody>
          <a:bodyPr/>
          <a:lstStyle/>
          <a:p>
            <a:pPr algn="ctr">
              <a:buNone/>
            </a:pPr>
            <a:r>
              <a:rPr lang="fr-FR" sz="4000" b="1" dirty="0" smtClean="0">
                <a:solidFill>
                  <a:schemeClr val="tx2">
                    <a:lumMod val="75000"/>
                  </a:schemeClr>
                </a:solidFill>
                <a:latin typeface="Book Antiqua" pitchFamily="18" charset="0"/>
              </a:rPr>
              <a:t>Que réserve le marché du travail pour les jeunes qui ont pu accéder à la formation professionnelle ?</a:t>
            </a:r>
            <a:endParaRPr lang="fr-FR" sz="4000" b="1" dirty="0">
              <a:solidFill>
                <a:schemeClr val="tx2">
                  <a:lumMod val="75000"/>
                </a:schemeClr>
              </a:solidFill>
              <a:latin typeface="Book Antiqua"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bwMode="auto">
          <a:xfrm>
            <a:off x="656565" y="233645"/>
            <a:ext cx="8172438"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algn="ctr">
              <a:buNone/>
            </a:pPr>
            <a:r>
              <a:rPr lang="fr-FR" sz="2400" b="1" dirty="0" smtClean="0">
                <a:solidFill>
                  <a:schemeClr val="tx2">
                    <a:lumMod val="75000"/>
                  </a:schemeClr>
                </a:solidFill>
                <a:latin typeface="Book Antiqua" pitchFamily="18" charset="0"/>
              </a:rPr>
              <a:t>Que réserve le marché du travail pour les jeunes qui ont pu accéder à la formation professionnelle </a:t>
            </a:r>
            <a:r>
              <a:rPr lang="fr-FR" sz="2400" b="1" dirty="0" smtClean="0">
                <a:solidFill>
                  <a:schemeClr val="tx2">
                    <a:lumMod val="75000"/>
                  </a:schemeClr>
                </a:solidFill>
                <a:latin typeface="Book Antiqua" pitchFamily="18" charset="0"/>
              </a:rPr>
              <a:t>?</a:t>
            </a:r>
            <a:endParaRPr lang="fr-FR" sz="2400" b="1" dirty="0" smtClean="0">
              <a:solidFill>
                <a:schemeClr val="tx2">
                  <a:lumMod val="75000"/>
                </a:schemeClr>
              </a:solidFill>
              <a:latin typeface="Book Antiqua" pitchFamily="18" charset="0"/>
            </a:endParaRPr>
          </a:p>
        </p:txBody>
      </p:sp>
      <p:sp>
        <p:nvSpPr>
          <p:cNvPr id="6" name="Espace réservé du contenu 5"/>
          <p:cNvSpPr>
            <a:spLocks noGrp="1"/>
          </p:cNvSpPr>
          <p:nvPr>
            <p:ph sz="quarter" idx="1"/>
          </p:nvPr>
        </p:nvSpPr>
        <p:spPr>
          <a:xfrm>
            <a:off x="341530" y="1733550"/>
            <a:ext cx="8424518" cy="4495800"/>
          </a:xfrm>
        </p:spPr>
        <p:txBody>
          <a:bodyPr/>
          <a:lstStyle/>
          <a:p>
            <a:pPr algn="just"/>
            <a:r>
              <a:rPr lang="fr-FR" sz="2400" b="1" dirty="0" smtClean="0">
                <a:latin typeface="Book Antiqua" pitchFamily="18" charset="0"/>
                <a:cs typeface="Times New Roman" pitchFamily="18" charset="0"/>
              </a:rPr>
              <a:t>A partir de données longitudinales (</a:t>
            </a:r>
            <a:r>
              <a:rPr lang="fr-FR" sz="2400" dirty="0" smtClean="0">
                <a:latin typeface="Book Antiqua" pitchFamily="18" charset="0"/>
                <a:cs typeface="Times New Roman" pitchFamily="18" charset="0"/>
              </a:rPr>
              <a:t>Enquêtes de cheminement pour les sortants 2000,2002,2004 et 2006 interrogés quatre ans après leur sortie) et des données ponctuelles sur l’insertion (Enquêtes d’insertion  2000-2010</a:t>
            </a:r>
            <a:r>
              <a:rPr lang="fr-FR" sz="2400" dirty="0" smtClean="0">
                <a:latin typeface="Book Antiqua" pitchFamily="18" charset="0"/>
                <a:cs typeface="Times New Roman" pitchFamily="18" charset="0"/>
              </a:rPr>
              <a:t>).</a:t>
            </a:r>
            <a:endParaRPr lang="fr-FR" sz="2400" dirty="0" smtClean="0">
              <a:latin typeface="Book Antiqua" pitchFamily="18" charset="0"/>
              <a:cs typeface="Times New Roman" pitchFamily="18" charset="0"/>
            </a:endParaRPr>
          </a:p>
          <a:p>
            <a:endParaRPr lang="fr-FR" sz="2400" dirty="0" smtClean="0">
              <a:latin typeface="Book Antiqua" pitchFamily="18" charset="0"/>
              <a:cs typeface="Times New Roman" pitchFamily="18" charset="0"/>
            </a:endParaRPr>
          </a:p>
          <a:p>
            <a:endParaRPr lang="fr-FR" sz="2400" dirty="0" smtClean="0">
              <a:latin typeface="Book Antiqua" pitchFamily="18" charset="0"/>
              <a:cs typeface="Times New Roman" pitchFamily="18" charset="0"/>
            </a:endParaRPr>
          </a:p>
          <a:p>
            <a:endParaRPr lang="fr-FR" sz="2400" dirty="0" smtClean="0">
              <a:latin typeface="Book Antiqua" pitchFamily="18" charset="0"/>
              <a:cs typeface="Times New Roman" pitchFamily="18" charset="0"/>
            </a:endParaRPr>
          </a:p>
          <a:p>
            <a:pPr algn="ctr">
              <a:buNone/>
            </a:pPr>
            <a:r>
              <a:rPr lang="fr-FR" sz="2400" b="1" i="1" dirty="0" smtClean="0">
                <a:latin typeface="Book Antiqua" pitchFamily="18" charset="0"/>
                <a:cs typeface="Times New Roman" pitchFamily="18" charset="0"/>
              </a:rPr>
              <a:t>Indicateurs </a:t>
            </a:r>
            <a:r>
              <a:rPr lang="fr-FR" sz="2400" b="1" i="1" dirty="0" smtClean="0">
                <a:latin typeface="Book Antiqua" pitchFamily="18" charset="0"/>
                <a:cs typeface="Times New Roman" pitchFamily="18" charset="0"/>
              </a:rPr>
              <a:t>alarmants qui incitent à un réexamen approfondi du modèle de formation professionnelle marocain </a:t>
            </a:r>
          </a:p>
        </p:txBody>
      </p:sp>
      <p:sp>
        <p:nvSpPr>
          <p:cNvPr id="5" name="Flèche vers le bas 4"/>
          <p:cNvSpPr/>
          <p:nvPr/>
        </p:nvSpPr>
        <p:spPr>
          <a:xfrm>
            <a:off x="3949700" y="3562350"/>
            <a:ext cx="933450" cy="1066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lstStyle/>
          <a:p>
            <a:pPr algn="just">
              <a:buNone/>
            </a:pPr>
            <a:r>
              <a:rPr lang="fr-FR" sz="2000" b="1" dirty="0" smtClean="0">
                <a:latin typeface="Book Antiqua" pitchFamily="18" charset="0"/>
                <a:cs typeface="Times New Roman" pitchFamily="18" charset="0"/>
              </a:rPr>
              <a:t>    Quelques indicateurs alarmants</a:t>
            </a:r>
          </a:p>
          <a:p>
            <a:pPr algn="just">
              <a:buNone/>
            </a:pPr>
            <a:endParaRPr lang="fr-FR" sz="2000" b="1" dirty="0" smtClean="0">
              <a:latin typeface="Book Antiqua" pitchFamily="18" charset="0"/>
              <a:cs typeface="Times New Roman" pitchFamily="18" charset="0"/>
            </a:endParaRPr>
          </a:p>
          <a:p>
            <a:pPr algn="just"/>
            <a:r>
              <a:rPr lang="fr-FR" sz="2000" dirty="0" smtClean="0">
                <a:latin typeface="Book Antiqua" pitchFamily="18" charset="0"/>
                <a:cs typeface="Times New Roman" pitchFamily="18" charset="0"/>
              </a:rPr>
              <a:t>La proportion des lauréats qui sont restés employés tout au long de la trajectoire est passée de 8,8%  pour  la promotion 2002 (enquêtée en 2006) à 5,24%  pour la promotion 2004 (enquêtée en 2008</a:t>
            </a:r>
            <a:r>
              <a:rPr lang="fr-FR" sz="2000" dirty="0" smtClean="0">
                <a:latin typeface="Book Antiqua" pitchFamily="18" charset="0"/>
                <a:cs typeface="Times New Roman" pitchFamily="18" charset="0"/>
              </a:rPr>
              <a:t>).</a:t>
            </a:r>
            <a:endParaRPr lang="fr-FR" sz="2000" dirty="0" smtClean="0">
              <a:latin typeface="Book Antiqua" pitchFamily="18" charset="0"/>
              <a:cs typeface="Times New Roman" pitchFamily="18" charset="0"/>
            </a:endParaRPr>
          </a:p>
          <a:p>
            <a:pPr algn="just">
              <a:buNone/>
            </a:pPr>
            <a:r>
              <a:rPr lang="fr-FR" sz="2000" dirty="0" smtClean="0">
                <a:latin typeface="Book Antiqua" pitchFamily="18" charset="0"/>
                <a:cs typeface="Times New Roman" pitchFamily="18" charset="0"/>
              </a:rPr>
              <a:t>	Lorsqu’on dessert la contrainte pour calculer cet indicateur trois mois après la sortie on arrive à 10% de jeunes qui restent en emploi durable (génération 2004</a:t>
            </a:r>
            <a:r>
              <a:rPr lang="fr-FR" sz="2000" dirty="0" smtClean="0">
                <a:latin typeface="Book Antiqua" pitchFamily="18" charset="0"/>
                <a:cs typeface="Times New Roman" pitchFamily="18" charset="0"/>
              </a:rPr>
              <a:t>).</a:t>
            </a:r>
            <a:endParaRPr lang="fr-FR" sz="2000" dirty="0" smtClean="0">
              <a:latin typeface="Book Antiqua" pitchFamily="18" charset="0"/>
              <a:cs typeface="Times New Roman" pitchFamily="18" charset="0"/>
            </a:endParaRPr>
          </a:p>
          <a:p>
            <a:pPr algn="just"/>
            <a:r>
              <a:rPr lang="fr-FR" sz="2000" dirty="0" smtClean="0">
                <a:latin typeface="Book Antiqua" pitchFamily="18" charset="0"/>
                <a:cs typeface="Times New Roman" pitchFamily="18" charset="0"/>
              </a:rPr>
              <a:t>La proportion des lauréats qui n’ont jamais travaillé a baissé passant de 27,5% pour la promotion 2002  à 21,57%  pour la promotion 2004, mais reste tout de même élevé.</a:t>
            </a:r>
          </a:p>
          <a:p>
            <a:pPr algn="just">
              <a:buNone/>
            </a:pPr>
            <a:endParaRPr lang="fr-FR" dirty="0">
              <a:latin typeface="Book Antiqua" pitchFamily="18" charset="0"/>
            </a:endParaRPr>
          </a:p>
        </p:txBody>
      </p:sp>
      <p:sp>
        <p:nvSpPr>
          <p:cNvPr id="5" name="Titre 1"/>
          <p:cNvSpPr txBox="1">
            <a:spLocks/>
          </p:cNvSpPr>
          <p:nvPr/>
        </p:nvSpPr>
        <p:spPr bwMode="auto">
          <a:xfrm>
            <a:off x="386535" y="233645"/>
            <a:ext cx="8532478"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algn="ctr">
              <a:buNone/>
            </a:pPr>
            <a:r>
              <a:rPr lang="fr-FR" sz="2400" b="1" dirty="0" smtClean="0">
                <a:solidFill>
                  <a:schemeClr val="tx2">
                    <a:lumMod val="75000"/>
                  </a:schemeClr>
                </a:solidFill>
                <a:latin typeface="Book Antiqua" pitchFamily="18" charset="0"/>
              </a:rPr>
              <a:t>Que réserve le marché du travail pour les jeunes qui ont pu accéder à la formation professionnelle </a:t>
            </a:r>
            <a:r>
              <a:rPr lang="fr-FR" sz="2400" b="1" dirty="0" smtClean="0">
                <a:solidFill>
                  <a:schemeClr val="tx2">
                    <a:lumMod val="75000"/>
                  </a:schemeClr>
                </a:solidFill>
                <a:latin typeface="Book Antiqua" pitchFamily="18" charset="0"/>
              </a:rPr>
              <a:t>?</a:t>
            </a:r>
            <a:endParaRPr lang="fr-FR" sz="2400" b="1" dirty="0" smtClean="0">
              <a:solidFill>
                <a:schemeClr val="tx2">
                  <a:lumMod val="75000"/>
                </a:schemeClr>
              </a:solidFill>
              <a:latin typeface="Book Antiqua"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aphique 3"/>
          <p:cNvGraphicFramePr>
            <a:graphicFrameLocks/>
          </p:cNvGraphicFramePr>
          <p:nvPr/>
        </p:nvGraphicFramePr>
        <p:xfrm>
          <a:off x="1691680" y="2584450"/>
          <a:ext cx="5214958" cy="368935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656565" y="1898830"/>
            <a:ext cx="7740860" cy="646331"/>
          </a:xfrm>
          <a:prstGeom prst="rect">
            <a:avLst/>
          </a:prstGeom>
        </p:spPr>
        <p:txBody>
          <a:bodyPr wrap="square">
            <a:spAutoFit/>
          </a:bodyPr>
          <a:lstStyle/>
          <a:p>
            <a:pPr lvl="0" algn="ctr"/>
            <a:r>
              <a:rPr lang="fr-FR" b="1" dirty="0" smtClean="0">
                <a:latin typeface="Book Antiqua" pitchFamily="18" charset="0"/>
                <a:ea typeface="Times New Roman" pitchFamily="18" charset="0"/>
                <a:cs typeface="Times New Roman" pitchFamily="18" charset="0"/>
              </a:rPr>
              <a:t>Trajectoires  mono-état parcourues par les lauréats  de la formation </a:t>
            </a:r>
          </a:p>
          <a:p>
            <a:pPr lvl="0" algn="ctr"/>
            <a:r>
              <a:rPr lang="fr-FR" b="1" dirty="0" smtClean="0">
                <a:latin typeface="Book Antiqua" pitchFamily="18" charset="0"/>
                <a:ea typeface="Times New Roman" pitchFamily="18" charset="0"/>
                <a:cs typeface="Times New Roman" pitchFamily="18" charset="0"/>
              </a:rPr>
              <a:t>professionnelle entre Juillet 2004 et Juin 2008</a:t>
            </a:r>
            <a:endParaRPr lang="fr-FR" b="1" dirty="0">
              <a:latin typeface="Book Antiqua" pitchFamily="18" charset="0"/>
              <a:cs typeface="Times New Roman" pitchFamily="18" charset="0"/>
            </a:endParaRPr>
          </a:p>
        </p:txBody>
      </p:sp>
      <p:sp>
        <p:nvSpPr>
          <p:cNvPr id="7" name="Titre 1"/>
          <p:cNvSpPr txBox="1">
            <a:spLocks/>
          </p:cNvSpPr>
          <p:nvPr/>
        </p:nvSpPr>
        <p:spPr bwMode="auto">
          <a:xfrm>
            <a:off x="630032" y="233645"/>
            <a:ext cx="7947413"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algn="ctr">
              <a:buNone/>
            </a:pPr>
            <a:r>
              <a:rPr lang="fr-FR" sz="2400" b="1" dirty="0" smtClean="0">
                <a:solidFill>
                  <a:schemeClr val="tx2">
                    <a:lumMod val="75000"/>
                  </a:schemeClr>
                </a:solidFill>
                <a:latin typeface="Book Antiqua" pitchFamily="18" charset="0"/>
              </a:rPr>
              <a:t>Que réserve le marché du travail pour les jeunes qui ont pu accéder à la formation professionnelle </a:t>
            </a:r>
            <a:r>
              <a:rPr lang="fr-FR" sz="2400" b="1" dirty="0" smtClean="0">
                <a:solidFill>
                  <a:schemeClr val="tx2">
                    <a:lumMod val="75000"/>
                  </a:schemeClr>
                </a:solidFill>
                <a:latin typeface="Book Antiqua" pitchFamily="18" charset="0"/>
              </a:rPr>
              <a:t>?</a:t>
            </a:r>
            <a:endParaRPr lang="fr-FR" sz="2400" b="1" dirty="0" smtClean="0">
              <a:solidFill>
                <a:schemeClr val="tx2">
                  <a:lumMod val="75000"/>
                </a:schemeClr>
              </a:solidFill>
              <a:latin typeface="Book Antiqua"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Graphique 6"/>
          <p:cNvGraphicFramePr>
            <a:graphicFrameLocks noGrp="1"/>
          </p:cNvGraphicFramePr>
          <p:nvPr/>
        </p:nvGraphicFramePr>
        <p:xfrm>
          <a:off x="1511660" y="2528900"/>
          <a:ext cx="5760000" cy="2520000"/>
        </p:xfrm>
        <a:graphic>
          <a:graphicData uri="http://schemas.openxmlformats.org/drawingml/2006/chart">
            <c:chart xmlns:c="http://schemas.openxmlformats.org/drawingml/2006/chart" xmlns:r="http://schemas.openxmlformats.org/officeDocument/2006/relationships" r:id="rId2"/>
          </a:graphicData>
        </a:graphic>
      </p:graphicFrame>
      <p:sp>
        <p:nvSpPr>
          <p:cNvPr id="9" name="Rectangle 8"/>
          <p:cNvSpPr/>
          <p:nvPr/>
        </p:nvSpPr>
        <p:spPr>
          <a:xfrm>
            <a:off x="1016605" y="2071881"/>
            <a:ext cx="6840760" cy="338554"/>
          </a:xfrm>
          <a:prstGeom prst="rect">
            <a:avLst/>
          </a:prstGeom>
        </p:spPr>
        <p:txBody>
          <a:bodyPr wrap="square">
            <a:spAutoFit/>
          </a:bodyPr>
          <a:lstStyle/>
          <a:p>
            <a:pPr algn="ctr">
              <a:defRPr sz="1200" b="1" i="0" u="none" strike="noStrike" kern="1200" baseline="0">
                <a:solidFill>
                  <a:prstClr val="black"/>
                </a:solidFill>
                <a:latin typeface="+mn-lt"/>
                <a:ea typeface="+mn-ea"/>
                <a:cs typeface="+mn-cs"/>
              </a:defRPr>
            </a:pPr>
            <a:r>
              <a:rPr lang="fr-FR" sz="1600" b="1" dirty="0" smtClean="0">
                <a:solidFill>
                  <a:prstClr val="black"/>
                </a:solidFill>
                <a:latin typeface="Book Antiqua" pitchFamily="18" charset="0"/>
              </a:rPr>
              <a:t>La durée passée en emploi en pourcentage (génération 2002)</a:t>
            </a:r>
            <a:endParaRPr lang="fr-FR" sz="1600" b="1" dirty="0">
              <a:solidFill>
                <a:prstClr val="black"/>
              </a:solidFill>
              <a:latin typeface="Book Antiqua" pitchFamily="18" charset="0"/>
            </a:endParaRPr>
          </a:p>
        </p:txBody>
      </p:sp>
      <p:sp>
        <p:nvSpPr>
          <p:cNvPr id="10" name="Rectangle 9"/>
          <p:cNvSpPr/>
          <p:nvPr/>
        </p:nvSpPr>
        <p:spPr>
          <a:xfrm>
            <a:off x="2006716" y="4907196"/>
            <a:ext cx="4770529" cy="276999"/>
          </a:xfrm>
          <a:prstGeom prst="rect">
            <a:avLst/>
          </a:prstGeom>
        </p:spPr>
        <p:txBody>
          <a:bodyPr wrap="square">
            <a:spAutoFit/>
          </a:bodyPr>
          <a:lstStyle/>
          <a:p>
            <a:r>
              <a:rPr lang="fr-FR" sz="1200" dirty="0" smtClean="0"/>
              <a:t> 0%           0-25%        25-50%      50-75%       75-94%     95-100%</a:t>
            </a:r>
            <a:endParaRPr lang="fr-FR" sz="1200" dirty="0"/>
          </a:p>
        </p:txBody>
      </p:sp>
      <p:sp>
        <p:nvSpPr>
          <p:cNvPr id="8" name="Titre 1"/>
          <p:cNvSpPr txBox="1">
            <a:spLocks/>
          </p:cNvSpPr>
          <p:nvPr/>
        </p:nvSpPr>
        <p:spPr bwMode="auto">
          <a:xfrm>
            <a:off x="611560" y="233645"/>
            <a:ext cx="8127433"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algn="ctr">
              <a:buNone/>
            </a:pPr>
            <a:r>
              <a:rPr lang="fr-FR" sz="2400" b="1" dirty="0" smtClean="0">
                <a:solidFill>
                  <a:schemeClr val="tx2">
                    <a:lumMod val="75000"/>
                  </a:schemeClr>
                </a:solidFill>
                <a:latin typeface="Book Antiqua" pitchFamily="18" charset="0"/>
              </a:rPr>
              <a:t>Que réserve le marché du travail pour les jeunes qui ont pu accéder à la formation professionnelle </a:t>
            </a:r>
            <a:r>
              <a:rPr lang="fr-FR" sz="2400" b="1" dirty="0" smtClean="0">
                <a:solidFill>
                  <a:schemeClr val="tx2">
                    <a:lumMod val="75000"/>
                  </a:schemeClr>
                </a:solidFill>
                <a:latin typeface="Book Antiqua" pitchFamily="18" charset="0"/>
              </a:rPr>
              <a:t>?</a:t>
            </a:r>
            <a:endParaRPr lang="fr-FR" sz="2400" b="1" dirty="0" smtClean="0">
              <a:solidFill>
                <a:schemeClr val="tx2">
                  <a:lumMod val="75000"/>
                </a:schemeClr>
              </a:solidFill>
              <a:latin typeface="Book Antiqua"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aphique 3"/>
          <p:cNvGraphicFramePr/>
          <p:nvPr/>
        </p:nvGraphicFramePr>
        <p:xfrm>
          <a:off x="1691680" y="1988840"/>
          <a:ext cx="5760000" cy="2520280"/>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p:cNvSpPr/>
          <p:nvPr/>
        </p:nvSpPr>
        <p:spPr>
          <a:xfrm>
            <a:off x="2135989" y="4464115"/>
            <a:ext cx="4551246" cy="276999"/>
          </a:xfrm>
          <a:prstGeom prst="rect">
            <a:avLst/>
          </a:prstGeom>
        </p:spPr>
        <p:txBody>
          <a:bodyPr wrap="none">
            <a:spAutoFit/>
          </a:bodyPr>
          <a:lstStyle/>
          <a:p>
            <a:r>
              <a:rPr lang="fr-FR" sz="1200" dirty="0" smtClean="0"/>
              <a:t>   0%            0-25%       25-50%     50-75%       75-100%     100%</a:t>
            </a:r>
            <a:endParaRPr lang="fr-FR" sz="1200" dirty="0"/>
          </a:p>
        </p:txBody>
      </p:sp>
      <p:sp>
        <p:nvSpPr>
          <p:cNvPr id="8" name="Rectangle 7"/>
          <p:cNvSpPr/>
          <p:nvPr/>
        </p:nvSpPr>
        <p:spPr>
          <a:xfrm>
            <a:off x="1286635" y="1673805"/>
            <a:ext cx="6615735" cy="338554"/>
          </a:xfrm>
          <a:prstGeom prst="rect">
            <a:avLst/>
          </a:prstGeom>
        </p:spPr>
        <p:txBody>
          <a:bodyPr wrap="square">
            <a:spAutoFit/>
          </a:bodyPr>
          <a:lstStyle/>
          <a:p>
            <a:pPr algn="ctr">
              <a:defRPr sz="1200" b="1" i="0" u="none" strike="noStrike" kern="1200" baseline="0">
                <a:solidFill>
                  <a:prstClr val="black"/>
                </a:solidFill>
                <a:latin typeface="+mn-lt"/>
                <a:ea typeface="+mn-ea"/>
                <a:cs typeface="+mn-cs"/>
              </a:defRPr>
            </a:pPr>
            <a:r>
              <a:rPr lang="fr-FR" sz="1600" b="1" dirty="0" smtClean="0">
                <a:solidFill>
                  <a:prstClr val="black"/>
                </a:solidFill>
                <a:latin typeface="Book Antiqua" pitchFamily="18" charset="0"/>
              </a:rPr>
              <a:t>La durée passée en emploi en pourcentage (génération 2004)</a:t>
            </a:r>
            <a:endParaRPr lang="fr-FR" sz="1600" b="1" dirty="0">
              <a:solidFill>
                <a:prstClr val="black"/>
              </a:solidFill>
              <a:latin typeface="Book Antiqua" pitchFamily="18" charset="0"/>
            </a:endParaRPr>
          </a:p>
        </p:txBody>
      </p:sp>
      <p:sp>
        <p:nvSpPr>
          <p:cNvPr id="9" name="Titre 1"/>
          <p:cNvSpPr txBox="1">
            <a:spLocks/>
          </p:cNvSpPr>
          <p:nvPr/>
        </p:nvSpPr>
        <p:spPr bwMode="auto">
          <a:xfrm>
            <a:off x="540022" y="188640"/>
            <a:ext cx="8082428"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algn="ctr">
              <a:buNone/>
            </a:pPr>
            <a:r>
              <a:rPr lang="fr-FR" sz="2400" b="1" dirty="0" smtClean="0">
                <a:solidFill>
                  <a:schemeClr val="tx2">
                    <a:lumMod val="75000"/>
                  </a:schemeClr>
                </a:solidFill>
                <a:latin typeface="Book Antiqua" pitchFamily="18" charset="0"/>
              </a:rPr>
              <a:t>Que réserve le marché du travail pour les jeunes qui ont pu accéder à la formation professionnelle </a:t>
            </a:r>
            <a:r>
              <a:rPr lang="fr-FR" sz="2400" b="1" dirty="0" smtClean="0">
                <a:solidFill>
                  <a:schemeClr val="tx2">
                    <a:lumMod val="75000"/>
                  </a:schemeClr>
                </a:solidFill>
                <a:latin typeface="Book Antiqua" pitchFamily="18" charset="0"/>
              </a:rPr>
              <a:t>?</a:t>
            </a:r>
            <a:endParaRPr lang="fr-FR" sz="2400" b="1" dirty="0" smtClean="0">
              <a:solidFill>
                <a:schemeClr val="tx2">
                  <a:lumMod val="75000"/>
                </a:schemeClr>
              </a:solidFill>
              <a:latin typeface="Book Antiqua" pitchFamily="18" charset="0"/>
            </a:endParaRPr>
          </a:p>
        </p:txBody>
      </p:sp>
      <p:sp>
        <p:nvSpPr>
          <p:cNvPr id="10" name="Espace réservé du contenu 2"/>
          <p:cNvSpPr>
            <a:spLocks noGrp="1"/>
          </p:cNvSpPr>
          <p:nvPr>
            <p:ph sz="quarter" idx="1"/>
          </p:nvPr>
        </p:nvSpPr>
        <p:spPr>
          <a:xfrm>
            <a:off x="521550" y="4824155"/>
            <a:ext cx="8153400" cy="2033845"/>
          </a:xfrm>
        </p:spPr>
        <p:txBody>
          <a:bodyPr/>
          <a:lstStyle/>
          <a:p>
            <a:pPr algn="just"/>
            <a:r>
              <a:rPr lang="fr-FR" sz="1800" dirty="0" smtClean="0">
                <a:latin typeface="Book Antiqua" pitchFamily="18" charset="0"/>
                <a:cs typeface="Times New Roman" pitchFamily="18" charset="0"/>
              </a:rPr>
              <a:t>Pour la promotion 2002, 38% des lauréats sur 48 mois n’ont connu que des épisodes de non emploi ( chômage + inactivité)  et la médiane se situe autour de 13 mois </a:t>
            </a:r>
            <a:r>
              <a:rPr lang="fr-FR" sz="1800" dirty="0" smtClean="0">
                <a:latin typeface="Book Antiqua" pitchFamily="18" charset="0"/>
                <a:cs typeface="Times New Roman" pitchFamily="18" charset="0"/>
              </a:rPr>
              <a:t>d’emploi.</a:t>
            </a:r>
            <a:endParaRPr lang="fr-FR" sz="1800" dirty="0" smtClean="0">
              <a:latin typeface="Book Antiqua" pitchFamily="18" charset="0"/>
              <a:cs typeface="Times New Roman" pitchFamily="18" charset="0"/>
            </a:endParaRPr>
          </a:p>
          <a:p>
            <a:pPr algn="just"/>
            <a:r>
              <a:rPr lang="fr-FR" sz="1800" dirty="0" smtClean="0">
                <a:latin typeface="Book Antiqua" pitchFamily="18" charset="0"/>
                <a:cs typeface="Times New Roman" pitchFamily="18" charset="0"/>
              </a:rPr>
              <a:t>Pour la promotion 2004, Le pourcentage des jeunes sans épisode d’emploi ne connait pas de changement majeur il avoisine les 37% , la médiane s’améliore </a:t>
            </a:r>
            <a:r>
              <a:rPr lang="fr-FR" sz="1800" dirty="0" smtClean="0">
                <a:latin typeface="Book Antiqua" pitchFamily="18" charset="0"/>
                <a:cs typeface="Times New Roman" pitchFamily="18" charset="0"/>
              </a:rPr>
              <a:t>davantage.</a:t>
            </a:r>
            <a:endParaRPr lang="fr-FR" sz="1800" dirty="0" smtClean="0">
              <a:latin typeface="Book Antiqua"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26595" y="1583795"/>
            <a:ext cx="6840760" cy="338554"/>
          </a:xfrm>
          <a:prstGeom prst="rect">
            <a:avLst/>
          </a:prstGeom>
        </p:spPr>
        <p:txBody>
          <a:bodyPr wrap="square">
            <a:spAutoFit/>
          </a:bodyPr>
          <a:lstStyle/>
          <a:p>
            <a:pPr algn="ctr">
              <a:defRPr sz="1200" b="1" i="0" u="none" strike="noStrike" kern="1200" baseline="0">
                <a:solidFill>
                  <a:prstClr val="black"/>
                </a:solidFill>
                <a:latin typeface="+mn-lt"/>
                <a:ea typeface="+mn-ea"/>
                <a:cs typeface="+mn-cs"/>
              </a:defRPr>
            </a:pPr>
            <a:r>
              <a:rPr lang="fr-FR" sz="1600" b="1" dirty="0" smtClean="0">
                <a:solidFill>
                  <a:prstClr val="black"/>
                </a:solidFill>
                <a:latin typeface="Book Antiqua" pitchFamily="18" charset="0"/>
              </a:rPr>
              <a:t>La durée passée en emploi par niveau (génération 2002)</a:t>
            </a:r>
            <a:endParaRPr lang="fr-FR" sz="1600" b="1" dirty="0">
              <a:solidFill>
                <a:prstClr val="black"/>
              </a:solidFill>
              <a:latin typeface="Book Antiqua" pitchFamily="18" charset="0"/>
            </a:endParaRPr>
          </a:p>
        </p:txBody>
      </p:sp>
      <p:sp>
        <p:nvSpPr>
          <p:cNvPr id="7" name="Titre 1"/>
          <p:cNvSpPr txBox="1">
            <a:spLocks/>
          </p:cNvSpPr>
          <p:nvPr/>
        </p:nvSpPr>
        <p:spPr bwMode="auto">
          <a:xfrm>
            <a:off x="521550" y="188640"/>
            <a:ext cx="8262448"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algn="ctr">
              <a:buNone/>
            </a:pPr>
            <a:r>
              <a:rPr lang="fr-FR" sz="2400" b="1" dirty="0" smtClean="0">
                <a:solidFill>
                  <a:schemeClr val="tx2">
                    <a:lumMod val="75000"/>
                  </a:schemeClr>
                </a:solidFill>
                <a:latin typeface="Book Antiqua" pitchFamily="18" charset="0"/>
              </a:rPr>
              <a:t>Que réserve le marché du travail pour les jeunes qui ont pu accéder à la formation professionnelle </a:t>
            </a:r>
            <a:r>
              <a:rPr lang="fr-FR" sz="2400" b="1" dirty="0" smtClean="0">
                <a:solidFill>
                  <a:schemeClr val="tx2">
                    <a:lumMod val="75000"/>
                  </a:schemeClr>
                </a:solidFill>
                <a:latin typeface="Book Antiqua" pitchFamily="18" charset="0"/>
              </a:rPr>
              <a:t>?</a:t>
            </a:r>
            <a:endParaRPr lang="fr-FR" sz="2400" b="1" dirty="0" smtClean="0">
              <a:solidFill>
                <a:schemeClr val="tx2">
                  <a:lumMod val="75000"/>
                </a:schemeClr>
              </a:solidFill>
              <a:latin typeface="Book Antiqua" pitchFamily="18" charset="0"/>
            </a:endParaRPr>
          </a:p>
        </p:txBody>
      </p:sp>
      <p:sp>
        <p:nvSpPr>
          <p:cNvPr id="6" name="Espace réservé du contenu 2"/>
          <p:cNvSpPr>
            <a:spLocks noGrp="1"/>
          </p:cNvSpPr>
          <p:nvPr>
            <p:ph sz="quarter" idx="1"/>
          </p:nvPr>
        </p:nvSpPr>
        <p:spPr>
          <a:xfrm>
            <a:off x="386535" y="4914165"/>
            <a:ext cx="8442429" cy="1755195"/>
          </a:xfrm>
        </p:spPr>
        <p:txBody>
          <a:bodyPr/>
          <a:lstStyle/>
          <a:p>
            <a:pPr algn="just"/>
            <a:r>
              <a:rPr lang="fr-FR" sz="1800" dirty="0" smtClean="0">
                <a:latin typeface="Book Antiqua" pitchFamily="18" charset="0"/>
                <a:cs typeface="Times New Roman" pitchFamily="18" charset="0"/>
              </a:rPr>
              <a:t>Les lauréats de niveau Qualification qui intègrent le système de formation professionnelle à partir de la fin du collège et qui sont issus de la population soumise à un plus grand risque d’abandon sont ceux qui souffrent le plus des épisodes de non emploi  (44% sont en situation de non emploi sur 48 mois</a:t>
            </a:r>
            <a:r>
              <a:rPr lang="fr-FR" sz="1800" dirty="0" smtClean="0">
                <a:latin typeface="Book Antiqua" pitchFamily="18" charset="0"/>
                <a:cs typeface="Times New Roman" pitchFamily="18" charset="0"/>
              </a:rPr>
              <a:t>).</a:t>
            </a:r>
            <a:endParaRPr lang="fr-FR" sz="1800" dirty="0" smtClean="0">
              <a:latin typeface="Book Antiqua" pitchFamily="18" charset="0"/>
              <a:cs typeface="Times New Roman" pitchFamily="18" charset="0"/>
            </a:endParaRPr>
          </a:p>
          <a:p>
            <a:pPr algn="just"/>
            <a:r>
              <a:rPr lang="fr-FR" sz="1800" dirty="0" smtClean="0">
                <a:latin typeface="Book Antiqua" pitchFamily="18" charset="0"/>
                <a:cs typeface="Times New Roman" pitchFamily="18" charset="0"/>
              </a:rPr>
              <a:t>Les autres niveaux ont des situations à peu près voisines vis-à-vis du non </a:t>
            </a:r>
            <a:r>
              <a:rPr lang="fr-FR" sz="1800" dirty="0" smtClean="0">
                <a:latin typeface="Book Antiqua" pitchFamily="18" charset="0"/>
                <a:cs typeface="Times New Roman" pitchFamily="18" charset="0"/>
              </a:rPr>
              <a:t>emploi. </a:t>
            </a:r>
            <a:endParaRPr lang="fr-FR" sz="1800" dirty="0" smtClean="0">
              <a:latin typeface="Book Antiqua" pitchFamily="18" charset="0"/>
              <a:cs typeface="Times New Roman" pitchFamily="18" charset="0"/>
            </a:endParaRPr>
          </a:p>
        </p:txBody>
      </p:sp>
      <p:pic>
        <p:nvPicPr>
          <p:cNvPr id="2050" name="Picture 2"/>
          <p:cNvPicPr>
            <a:picLocks noChangeAspect="1" noChangeArrowheads="1"/>
          </p:cNvPicPr>
          <p:nvPr/>
        </p:nvPicPr>
        <p:blipFill>
          <a:blip r:embed="rId2" cstate="print"/>
          <a:srcRect/>
          <a:stretch>
            <a:fillRect/>
          </a:stretch>
        </p:blipFill>
        <p:spPr bwMode="auto">
          <a:xfrm>
            <a:off x="1151620" y="2085974"/>
            <a:ext cx="6840760" cy="285337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latin typeface="Book Antiqua" pitchFamily="18" charset="0"/>
              </a:rPr>
              <a:t>Plan</a:t>
            </a:r>
            <a:endParaRPr lang="fr-FR" dirty="0">
              <a:latin typeface="Book Antiqua" pitchFamily="18" charset="0"/>
            </a:endParaRPr>
          </a:p>
        </p:txBody>
      </p:sp>
      <p:sp>
        <p:nvSpPr>
          <p:cNvPr id="3" name="Espace réservé du contenu 2"/>
          <p:cNvSpPr>
            <a:spLocks noGrp="1"/>
          </p:cNvSpPr>
          <p:nvPr>
            <p:ph sz="quarter" idx="1"/>
          </p:nvPr>
        </p:nvSpPr>
        <p:spPr>
          <a:xfrm>
            <a:off x="431540" y="1628800"/>
            <a:ext cx="8415935" cy="5040560"/>
          </a:xfrm>
        </p:spPr>
        <p:txBody>
          <a:bodyPr/>
          <a:lstStyle/>
          <a:p>
            <a:pPr>
              <a:buNone/>
            </a:pPr>
            <a:r>
              <a:rPr lang="fr-FR" sz="1800" dirty="0" smtClean="0">
                <a:latin typeface="Book Antiqua" pitchFamily="18" charset="0"/>
              </a:rPr>
              <a:t>	</a:t>
            </a:r>
            <a:r>
              <a:rPr lang="fr-FR" sz="2000" b="1" dirty="0" smtClean="0">
                <a:solidFill>
                  <a:schemeClr val="tx2"/>
                </a:solidFill>
                <a:latin typeface="Book Antiqua" pitchFamily="18" charset="0"/>
              </a:rPr>
              <a:t>Introduction </a:t>
            </a:r>
            <a:r>
              <a:rPr lang="fr-FR" sz="2000" b="1" dirty="0" smtClean="0">
                <a:solidFill>
                  <a:schemeClr val="tx2"/>
                </a:solidFill>
                <a:latin typeface="Book Antiqua" pitchFamily="18" charset="0"/>
              </a:rPr>
              <a:t>: </a:t>
            </a:r>
            <a:r>
              <a:rPr lang="fr-FR" sz="1800" b="1" dirty="0" smtClean="0">
                <a:solidFill>
                  <a:schemeClr val="tx2"/>
                </a:solidFill>
                <a:latin typeface="Book Antiqua" pitchFamily="18" charset="0"/>
              </a:rPr>
              <a:t>une définition organique de la cohésion sociale en lien avec le système d’éducation et de formation</a:t>
            </a:r>
          </a:p>
          <a:p>
            <a:pPr marL="514350" indent="-514350">
              <a:lnSpc>
                <a:spcPct val="150000"/>
              </a:lnSpc>
              <a:buClr>
                <a:schemeClr val="tx2"/>
              </a:buClr>
              <a:buSzPct val="100000"/>
              <a:buFont typeface="+mj-lt"/>
              <a:buAutoNum type="romanUcPeriod"/>
            </a:pPr>
            <a:r>
              <a:rPr lang="fr-FR" sz="2000" b="1" dirty="0" smtClean="0">
                <a:solidFill>
                  <a:schemeClr val="tx2"/>
                </a:solidFill>
                <a:latin typeface="Book Antiqua" pitchFamily="18" charset="0"/>
              </a:rPr>
              <a:t>Le système d’éducation et de formation marocain : </a:t>
            </a:r>
            <a:r>
              <a:rPr lang="fr-FR" sz="1800" b="1" dirty="0" smtClean="0">
                <a:solidFill>
                  <a:schemeClr val="tx2"/>
                </a:solidFill>
                <a:latin typeface="Book Antiqua" pitchFamily="18" charset="0"/>
              </a:rPr>
              <a:t>entre scolarisation massive, redoublement et abandon</a:t>
            </a:r>
          </a:p>
          <a:p>
            <a:pPr marL="514350" indent="-514350">
              <a:lnSpc>
                <a:spcPct val="150000"/>
              </a:lnSpc>
              <a:buClr>
                <a:schemeClr val="tx2"/>
              </a:buClr>
              <a:buSzPct val="100000"/>
              <a:buFont typeface="+mj-lt"/>
              <a:buAutoNum type="romanUcPeriod"/>
            </a:pPr>
            <a:r>
              <a:rPr lang="fr-FR" sz="2000" b="1" dirty="0" smtClean="0">
                <a:solidFill>
                  <a:schemeClr val="tx2"/>
                </a:solidFill>
                <a:latin typeface="Book Antiqua" pitchFamily="18" charset="0"/>
              </a:rPr>
              <a:t>Le phénomène d’abandon et de la non qualification</a:t>
            </a:r>
            <a:r>
              <a:rPr lang="fr-FR" sz="1800" b="1" dirty="0" smtClean="0">
                <a:solidFill>
                  <a:schemeClr val="tx2"/>
                </a:solidFill>
                <a:latin typeface="Book Antiqua" pitchFamily="18" charset="0"/>
              </a:rPr>
              <a:t> : une contrainte pour un modèle de cohésion sociale équilibré</a:t>
            </a:r>
          </a:p>
          <a:p>
            <a:pPr marL="514350" indent="-514350">
              <a:lnSpc>
                <a:spcPct val="150000"/>
              </a:lnSpc>
              <a:buClr>
                <a:schemeClr val="tx2"/>
              </a:buClr>
              <a:buSzPct val="100000"/>
              <a:buFont typeface="+mj-lt"/>
              <a:buAutoNum type="romanUcPeriod"/>
            </a:pPr>
            <a:r>
              <a:rPr lang="fr-FR" sz="2000" b="1" dirty="0" smtClean="0">
                <a:solidFill>
                  <a:schemeClr val="tx2"/>
                </a:solidFill>
                <a:latin typeface="Book Antiqua" pitchFamily="18" charset="0"/>
              </a:rPr>
              <a:t>Un système de formation professionnelle </a:t>
            </a:r>
            <a:r>
              <a:rPr lang="fr-FR" sz="1800" b="1" dirty="0" smtClean="0">
                <a:solidFill>
                  <a:schemeClr val="tx2"/>
                </a:solidFill>
                <a:latin typeface="Book Antiqua" pitchFamily="18" charset="0"/>
              </a:rPr>
              <a:t>axé beaucoup plus sur l’élitisme que sur la lutte contre l’exclusion sociale</a:t>
            </a:r>
          </a:p>
          <a:p>
            <a:pPr marL="514350" indent="-514350">
              <a:lnSpc>
                <a:spcPct val="150000"/>
              </a:lnSpc>
              <a:buClr>
                <a:schemeClr val="tx2"/>
              </a:buClr>
              <a:buSzPct val="100000"/>
              <a:buFont typeface="+mj-lt"/>
              <a:buAutoNum type="romanUcPeriod"/>
            </a:pPr>
            <a:r>
              <a:rPr lang="fr-FR" sz="1800" b="1" dirty="0" smtClean="0">
                <a:solidFill>
                  <a:schemeClr val="tx2"/>
                </a:solidFill>
                <a:latin typeface="Book Antiqua" pitchFamily="18" charset="0"/>
              </a:rPr>
              <a:t>Emploi des jeunes : des remarques générales</a:t>
            </a:r>
          </a:p>
          <a:p>
            <a:pPr marL="514350" indent="-514350">
              <a:lnSpc>
                <a:spcPct val="150000"/>
              </a:lnSpc>
              <a:buClr>
                <a:schemeClr val="tx2"/>
              </a:buClr>
              <a:buSzPct val="100000"/>
              <a:buFont typeface="+mj-lt"/>
              <a:buAutoNum type="romanUcPeriod"/>
            </a:pPr>
            <a:r>
              <a:rPr lang="fr-FR" sz="1800" b="1" dirty="0" smtClean="0">
                <a:solidFill>
                  <a:schemeClr val="tx2"/>
                </a:solidFill>
                <a:latin typeface="Book Antiqua" pitchFamily="18" charset="0"/>
              </a:rPr>
              <a:t>Que réserve le marché du travail pour les jeunes  qui ont la chance d’accéder à la formation professionnelle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aphique 3"/>
          <p:cNvGraphicFramePr>
            <a:graphicFrameLocks noGrp="1"/>
          </p:cNvGraphicFramePr>
          <p:nvPr/>
        </p:nvGraphicFramePr>
        <p:xfrm>
          <a:off x="593050" y="2213865"/>
          <a:ext cx="8550950" cy="3808705"/>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1016605" y="1718810"/>
            <a:ext cx="7065785" cy="400110"/>
          </a:xfrm>
          <a:prstGeom prst="rect">
            <a:avLst/>
          </a:prstGeom>
        </p:spPr>
        <p:txBody>
          <a:bodyPr wrap="square">
            <a:spAutoFit/>
          </a:bodyPr>
          <a:lstStyle/>
          <a:p>
            <a:pPr algn="ctr"/>
            <a:r>
              <a:rPr lang="fr-FR" sz="2000" b="1" dirty="0" smtClean="0">
                <a:latin typeface="Book Antiqua" pitchFamily="18" charset="0"/>
                <a:cs typeface="Times New Roman" pitchFamily="18" charset="0"/>
              </a:rPr>
              <a:t>Evolution des trajectoires des lauréats ( promotion 2002)</a:t>
            </a:r>
            <a:endParaRPr lang="fr-FR" sz="2000" b="1" dirty="0">
              <a:latin typeface="Book Antiqua" pitchFamily="18" charset="0"/>
              <a:cs typeface="Times New Roman" pitchFamily="18" charset="0"/>
            </a:endParaRPr>
          </a:p>
        </p:txBody>
      </p:sp>
      <p:sp>
        <p:nvSpPr>
          <p:cNvPr id="6" name="Titre 1"/>
          <p:cNvSpPr txBox="1">
            <a:spLocks/>
          </p:cNvSpPr>
          <p:nvPr/>
        </p:nvSpPr>
        <p:spPr bwMode="auto">
          <a:xfrm>
            <a:off x="971600" y="233645"/>
            <a:ext cx="7182328"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514350" indent="-514350" algn="ctr">
              <a:buClr>
                <a:schemeClr val="tx2"/>
              </a:buClr>
              <a:buSzPct val="100000"/>
            </a:pPr>
            <a:r>
              <a:rPr lang="fr-FR" sz="2800" b="1" dirty="0" smtClean="0">
                <a:solidFill>
                  <a:schemeClr val="tx2"/>
                </a:solidFill>
                <a:latin typeface="Book Antiqua" pitchFamily="18" charset="0"/>
              </a:rPr>
              <a:t>Le devenir des lauréats de la formation </a:t>
            </a:r>
          </a:p>
          <a:p>
            <a:pPr marL="514350" indent="-514350" algn="ctr">
              <a:buClr>
                <a:schemeClr val="tx2"/>
              </a:buClr>
              <a:buSzPct val="100000"/>
            </a:pPr>
            <a:r>
              <a:rPr lang="fr-FR" sz="2800" b="1" dirty="0" smtClean="0">
                <a:solidFill>
                  <a:schemeClr val="tx2"/>
                </a:solidFill>
                <a:latin typeface="Book Antiqua" pitchFamily="18" charset="0"/>
              </a:rPr>
              <a:t>professionnelle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51620" y="1538790"/>
            <a:ext cx="7065785" cy="400110"/>
          </a:xfrm>
          <a:prstGeom prst="rect">
            <a:avLst/>
          </a:prstGeom>
        </p:spPr>
        <p:txBody>
          <a:bodyPr wrap="square">
            <a:spAutoFit/>
          </a:bodyPr>
          <a:lstStyle/>
          <a:p>
            <a:pPr algn="ctr"/>
            <a:r>
              <a:rPr lang="fr-FR" sz="2000" b="1" dirty="0" smtClean="0">
                <a:latin typeface="Book Antiqua" pitchFamily="18" charset="0"/>
                <a:cs typeface="Times New Roman" pitchFamily="18" charset="0"/>
              </a:rPr>
              <a:t>Evolution des trajectoires des lauréats ( génération 2004)</a:t>
            </a:r>
            <a:endParaRPr lang="fr-FR" sz="2000" b="1" dirty="0">
              <a:latin typeface="Book Antiqua" pitchFamily="18" charset="0"/>
              <a:cs typeface="Times New Roman" pitchFamily="18" charset="0"/>
            </a:endParaRPr>
          </a:p>
        </p:txBody>
      </p:sp>
      <p:graphicFrame>
        <p:nvGraphicFramePr>
          <p:cNvPr id="7" name="Graphique 6"/>
          <p:cNvGraphicFramePr>
            <a:graphicFrameLocks noGrp="1"/>
          </p:cNvGraphicFramePr>
          <p:nvPr/>
        </p:nvGraphicFramePr>
        <p:xfrm>
          <a:off x="1016605" y="1898830"/>
          <a:ext cx="7335815" cy="3628830"/>
        </p:xfrm>
        <a:graphic>
          <a:graphicData uri="http://schemas.openxmlformats.org/drawingml/2006/chart">
            <c:chart xmlns:c="http://schemas.openxmlformats.org/drawingml/2006/chart" xmlns:r="http://schemas.openxmlformats.org/officeDocument/2006/relationships" r:id="rId2"/>
          </a:graphicData>
        </a:graphic>
      </p:graphicFrame>
      <p:sp>
        <p:nvSpPr>
          <p:cNvPr id="6" name="Titre 1"/>
          <p:cNvSpPr txBox="1">
            <a:spLocks/>
          </p:cNvSpPr>
          <p:nvPr/>
        </p:nvSpPr>
        <p:spPr bwMode="auto">
          <a:xfrm>
            <a:off x="881590" y="188640"/>
            <a:ext cx="7632378"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514350" indent="-514350" algn="ctr">
              <a:buClr>
                <a:schemeClr val="tx2"/>
              </a:buClr>
              <a:buSzPct val="100000"/>
            </a:pPr>
            <a:r>
              <a:rPr lang="fr-FR" sz="2800" b="1" dirty="0" smtClean="0">
                <a:solidFill>
                  <a:schemeClr val="tx2"/>
                </a:solidFill>
                <a:latin typeface="Book Antiqua" pitchFamily="18" charset="0"/>
              </a:rPr>
              <a:t>Le devenir des lauréats de la formation </a:t>
            </a:r>
          </a:p>
          <a:p>
            <a:pPr marL="514350" indent="-514350" algn="ctr">
              <a:buClr>
                <a:schemeClr val="tx2"/>
              </a:buClr>
              <a:buSzPct val="100000"/>
            </a:pPr>
            <a:r>
              <a:rPr lang="fr-FR" sz="2800" b="1" dirty="0" smtClean="0">
                <a:solidFill>
                  <a:schemeClr val="tx2"/>
                </a:solidFill>
                <a:latin typeface="Book Antiqua" pitchFamily="18" charset="0"/>
              </a:rPr>
              <a:t>professionnelle </a:t>
            </a:r>
          </a:p>
        </p:txBody>
      </p:sp>
      <p:sp>
        <p:nvSpPr>
          <p:cNvPr id="8" name="Espace réservé du contenu 2"/>
          <p:cNvSpPr>
            <a:spLocks noGrp="1"/>
          </p:cNvSpPr>
          <p:nvPr>
            <p:ph sz="quarter" idx="1"/>
          </p:nvPr>
        </p:nvSpPr>
        <p:spPr>
          <a:xfrm>
            <a:off x="206515" y="5589240"/>
            <a:ext cx="8757464" cy="1035115"/>
          </a:xfrm>
        </p:spPr>
        <p:txBody>
          <a:bodyPr/>
          <a:lstStyle/>
          <a:p>
            <a:r>
              <a:rPr lang="fr-FR" sz="1800" dirty="0" smtClean="0">
                <a:latin typeface="Book Antiqua" pitchFamily="18" charset="0"/>
                <a:cs typeface="Times New Roman" pitchFamily="18" charset="0"/>
              </a:rPr>
              <a:t>L’employabilité de la cohorte 2002 stagne à partir du 30</a:t>
            </a:r>
            <a:r>
              <a:rPr lang="fr-FR" sz="1800" baseline="30000" dirty="0" smtClean="0">
                <a:latin typeface="Book Antiqua" pitchFamily="18" charset="0"/>
                <a:cs typeface="Times New Roman" pitchFamily="18" charset="0"/>
              </a:rPr>
              <a:t>ème</a:t>
            </a:r>
            <a:r>
              <a:rPr lang="fr-FR" sz="1800" dirty="0" smtClean="0">
                <a:latin typeface="Book Antiqua" pitchFamily="18" charset="0"/>
                <a:cs typeface="Times New Roman" pitchFamily="18" charset="0"/>
              </a:rPr>
              <a:t> mois (2 ans et demi</a:t>
            </a:r>
            <a:r>
              <a:rPr lang="fr-FR" sz="1800" dirty="0" smtClean="0">
                <a:latin typeface="Book Antiqua" pitchFamily="18" charset="0"/>
                <a:cs typeface="Times New Roman" pitchFamily="18" charset="0"/>
              </a:rPr>
              <a:t>).</a:t>
            </a:r>
            <a:endParaRPr lang="fr-FR" sz="1800" dirty="0" smtClean="0">
              <a:latin typeface="Book Antiqua" pitchFamily="18" charset="0"/>
              <a:cs typeface="Times New Roman" pitchFamily="18" charset="0"/>
            </a:endParaRPr>
          </a:p>
          <a:p>
            <a:r>
              <a:rPr lang="fr-FR" sz="1800" dirty="0" smtClean="0">
                <a:latin typeface="Book Antiqua" pitchFamily="18" charset="0"/>
                <a:cs typeface="Times New Roman" pitchFamily="18" charset="0"/>
              </a:rPr>
              <a:t>La cohorte de 2004 gagne 3 mois en termes d’employabilité, celle-ci stagne à partir du 33</a:t>
            </a:r>
            <a:r>
              <a:rPr lang="fr-FR" sz="1800" baseline="30000" dirty="0" smtClean="0">
                <a:latin typeface="Book Antiqua" pitchFamily="18" charset="0"/>
                <a:cs typeface="Times New Roman" pitchFamily="18" charset="0"/>
              </a:rPr>
              <a:t>ème</a:t>
            </a:r>
            <a:r>
              <a:rPr lang="fr-FR" sz="1800" dirty="0" smtClean="0">
                <a:latin typeface="Book Antiqua" pitchFamily="18" charset="0"/>
                <a:cs typeface="Times New Roman" pitchFamily="18" charset="0"/>
              </a:rPr>
              <a:t> </a:t>
            </a:r>
            <a:r>
              <a:rPr lang="fr-FR" sz="1800" dirty="0" smtClean="0">
                <a:latin typeface="Book Antiqua" pitchFamily="18" charset="0"/>
                <a:cs typeface="Times New Roman" pitchFamily="18" charset="0"/>
              </a:rPr>
              <a:t>mois.</a:t>
            </a:r>
            <a:endParaRPr lang="fr-FR" sz="1800" dirty="0" smtClean="0">
              <a:latin typeface="Book Antiqua"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24045" y="5589241"/>
            <a:ext cx="8153400" cy="1215134"/>
          </a:xfrm>
        </p:spPr>
        <p:txBody>
          <a:bodyPr/>
          <a:lstStyle/>
          <a:p>
            <a:pPr algn="just"/>
            <a:r>
              <a:rPr lang="fr-FR" sz="1600" dirty="0" smtClean="0">
                <a:latin typeface="Book Antiqua" pitchFamily="18" charset="0"/>
              </a:rPr>
              <a:t>Le niveau Qualification parait être le moins employable à moyen terme sur le marché de </a:t>
            </a:r>
            <a:r>
              <a:rPr lang="fr-FR" sz="1600" dirty="0" smtClean="0">
                <a:latin typeface="Book Antiqua" pitchFamily="18" charset="0"/>
              </a:rPr>
              <a:t>travail.</a:t>
            </a:r>
            <a:endParaRPr lang="fr-FR" sz="1600" dirty="0" smtClean="0">
              <a:latin typeface="Book Antiqua" pitchFamily="18" charset="0"/>
            </a:endParaRPr>
          </a:p>
          <a:p>
            <a:pPr algn="just"/>
            <a:r>
              <a:rPr lang="fr-FR" sz="1600" dirty="0" smtClean="0">
                <a:latin typeface="Book Antiqua" pitchFamily="18" charset="0"/>
              </a:rPr>
              <a:t>Les niveaux Spécialisation et Technicien Spécialisé connaissent une meilleure employabilité à moyen terme, mais ils sont sur des segments d’emploi </a:t>
            </a:r>
            <a:r>
              <a:rPr lang="fr-FR" sz="1600" dirty="0" smtClean="0">
                <a:latin typeface="Book Antiqua" pitchFamily="18" charset="0"/>
              </a:rPr>
              <a:t>opposés.</a:t>
            </a:r>
            <a:endParaRPr lang="fr-FR" sz="1600" dirty="0">
              <a:latin typeface="Book Antiqua" pitchFamily="18" charset="0"/>
            </a:endParaRPr>
          </a:p>
        </p:txBody>
      </p:sp>
      <p:sp>
        <p:nvSpPr>
          <p:cNvPr id="5" name="Titre 1"/>
          <p:cNvSpPr txBox="1">
            <a:spLocks/>
          </p:cNvSpPr>
          <p:nvPr/>
        </p:nvSpPr>
        <p:spPr bwMode="auto">
          <a:xfrm>
            <a:off x="701570" y="188640"/>
            <a:ext cx="7632378" cy="99011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514350" indent="-514350" algn="ctr">
              <a:buClr>
                <a:schemeClr val="tx2"/>
              </a:buClr>
              <a:buSzPct val="100000"/>
            </a:pPr>
            <a:r>
              <a:rPr lang="fr-FR" sz="2800" b="1" dirty="0" smtClean="0">
                <a:solidFill>
                  <a:schemeClr val="tx2"/>
                </a:solidFill>
              </a:rPr>
              <a:t>Le devenir des lauréats de la formation </a:t>
            </a:r>
          </a:p>
          <a:p>
            <a:pPr marL="514350" indent="-514350" algn="ctr">
              <a:buClr>
                <a:schemeClr val="tx2"/>
              </a:buClr>
              <a:buSzPct val="100000"/>
            </a:pPr>
            <a:r>
              <a:rPr lang="fr-FR" sz="2800" b="1" dirty="0" smtClean="0">
                <a:solidFill>
                  <a:schemeClr val="tx2"/>
                </a:solidFill>
              </a:rPr>
              <a:t>professionnelle </a:t>
            </a:r>
          </a:p>
        </p:txBody>
      </p:sp>
      <p:pic>
        <p:nvPicPr>
          <p:cNvPr id="6" name="Picture 2"/>
          <p:cNvPicPr>
            <a:picLocks noChangeAspect="1" noChangeArrowheads="1"/>
          </p:cNvPicPr>
          <p:nvPr/>
        </p:nvPicPr>
        <p:blipFill>
          <a:blip r:embed="rId2" cstate="print"/>
          <a:srcRect/>
          <a:stretch>
            <a:fillRect/>
          </a:stretch>
        </p:blipFill>
        <p:spPr bwMode="auto">
          <a:xfrm>
            <a:off x="1647825" y="1583795"/>
            <a:ext cx="5848350" cy="391094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sz="3200" b="1" dirty="0" smtClean="0">
                <a:latin typeface="Book Antiqua" pitchFamily="18" charset="0"/>
              </a:rPr>
              <a:t>Conclusions</a:t>
            </a:r>
            <a:endParaRPr lang="fr-FR" sz="3200" b="1" dirty="0">
              <a:latin typeface="Book Antiqua" pitchFamily="18" charset="0"/>
            </a:endParaRPr>
          </a:p>
        </p:txBody>
      </p:sp>
      <p:sp>
        <p:nvSpPr>
          <p:cNvPr id="3" name="Espace réservé du contenu 2"/>
          <p:cNvSpPr>
            <a:spLocks noGrp="1"/>
          </p:cNvSpPr>
          <p:nvPr>
            <p:ph sz="quarter" idx="1"/>
          </p:nvPr>
        </p:nvSpPr>
        <p:spPr>
          <a:xfrm>
            <a:off x="296525" y="1493785"/>
            <a:ext cx="8550950" cy="5257800"/>
          </a:xfrm>
        </p:spPr>
        <p:txBody>
          <a:bodyPr/>
          <a:lstStyle/>
          <a:p>
            <a:pPr algn="ctr">
              <a:buNone/>
            </a:pPr>
            <a:r>
              <a:rPr lang="fr-FR" sz="2000" dirty="0" smtClean="0">
                <a:latin typeface="Book Antiqua" pitchFamily="18" charset="0"/>
              </a:rPr>
              <a:t>     Une réponse institutionnelle et politique pour réintégrer les non qualifiés dans le système scolaire ou le système de formation professionnelle</a:t>
            </a:r>
          </a:p>
          <a:p>
            <a:pPr algn="ctr">
              <a:buNone/>
            </a:pPr>
            <a:endParaRPr lang="fr-FR" sz="2000" dirty="0" smtClean="0">
              <a:latin typeface="Book Antiqua" pitchFamily="18" charset="0"/>
            </a:endParaRPr>
          </a:p>
          <a:p>
            <a:pPr algn="ctr">
              <a:buNone/>
            </a:pPr>
            <a:r>
              <a:rPr lang="fr-FR" sz="2000" dirty="0" smtClean="0">
                <a:latin typeface="Book Antiqua" pitchFamily="18" charset="0"/>
              </a:rPr>
              <a:t>     Une école de deuxième chance pourrait être la réponse institutionnelle adéquate</a:t>
            </a:r>
          </a:p>
          <a:p>
            <a:pPr algn="ctr"/>
            <a:endParaRPr lang="fr-FR" sz="2000" dirty="0" smtClean="0">
              <a:latin typeface="Book Antiqua" pitchFamily="18" charset="0"/>
            </a:endParaRPr>
          </a:p>
          <a:p>
            <a:pPr algn="ctr">
              <a:buNone/>
            </a:pPr>
            <a:r>
              <a:rPr lang="fr-FR" sz="2000" dirty="0" smtClean="0">
                <a:latin typeface="Book Antiqua" pitchFamily="18" charset="0"/>
              </a:rPr>
              <a:t>     Mais cela nécessite d’agir efficacement et de façon urgente sur les risques de l’abandon et respecter scrupuleusement le principe de la scolarité obligatoire </a:t>
            </a:r>
          </a:p>
          <a:p>
            <a:pPr algn="ctr">
              <a:buNone/>
            </a:pPr>
            <a:endParaRPr lang="fr-FR" sz="2000" dirty="0" smtClean="0">
              <a:latin typeface="Book Antiqua" pitchFamily="18" charset="0"/>
            </a:endParaRPr>
          </a:p>
          <a:p>
            <a:pPr algn="ctr">
              <a:buNone/>
            </a:pPr>
            <a:r>
              <a:rPr lang="fr-FR" sz="2000" dirty="0" smtClean="0">
                <a:latin typeface="Book Antiqua" pitchFamily="18" charset="0"/>
              </a:rPr>
              <a:t>     Cela permettra de desserrer les contraintes sur le système de la formation professionnelle pour qu’il puisse accompagner le développement économique et intégrer des jeunes qui choisissent la formation professionnelle par vocation et non par défaut  </a:t>
            </a:r>
            <a:endParaRPr lang="fr-FR" sz="2000" dirty="0">
              <a:latin typeface="Book Antiqua" pitchFamily="18" charset="0"/>
            </a:endParaRPr>
          </a:p>
        </p:txBody>
      </p:sp>
      <p:sp>
        <p:nvSpPr>
          <p:cNvPr id="4" name="Flèche vers le bas 3"/>
          <p:cNvSpPr/>
          <p:nvPr/>
        </p:nvSpPr>
        <p:spPr>
          <a:xfrm>
            <a:off x="4121950" y="2573905"/>
            <a:ext cx="405045"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vers le bas 4"/>
          <p:cNvSpPr/>
          <p:nvPr/>
        </p:nvSpPr>
        <p:spPr>
          <a:xfrm>
            <a:off x="4121950" y="3654025"/>
            <a:ext cx="405045"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vers le bas 5"/>
          <p:cNvSpPr/>
          <p:nvPr/>
        </p:nvSpPr>
        <p:spPr>
          <a:xfrm>
            <a:off x="4121950" y="5094185"/>
            <a:ext cx="405045"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sz="3200" b="1" dirty="0" smtClean="0">
                <a:latin typeface="Book Antiqua" pitchFamily="18" charset="0"/>
              </a:rPr>
              <a:t>Conclusions</a:t>
            </a:r>
            <a:endParaRPr lang="fr-FR" sz="3200" b="1" dirty="0">
              <a:latin typeface="Book Antiqua" pitchFamily="18" charset="0"/>
            </a:endParaRPr>
          </a:p>
        </p:txBody>
      </p:sp>
      <p:sp>
        <p:nvSpPr>
          <p:cNvPr id="3" name="Espace réservé du contenu 2"/>
          <p:cNvSpPr>
            <a:spLocks noGrp="1"/>
          </p:cNvSpPr>
          <p:nvPr>
            <p:ph sz="quarter" idx="1"/>
          </p:nvPr>
        </p:nvSpPr>
        <p:spPr>
          <a:xfrm>
            <a:off x="476545" y="3158970"/>
            <a:ext cx="8153400" cy="2025225"/>
          </a:xfrm>
        </p:spPr>
        <p:txBody>
          <a:bodyPr/>
          <a:lstStyle/>
          <a:p>
            <a:pPr algn="ctr">
              <a:buNone/>
            </a:pPr>
            <a:r>
              <a:rPr lang="fr-FR" dirty="0" smtClean="0">
                <a:latin typeface="Book Antiqua" pitchFamily="18" charset="0"/>
              </a:rPr>
              <a:t>   L’objectif principal étant de mettre le système d’éducation et formation marocain au cœur d’un régime de cohésion sociale équilibré et réaliste </a:t>
            </a:r>
            <a:endParaRPr lang="fr-FR" dirty="0">
              <a:latin typeface="Book Antiqua" pitchFamily="18" charset="0"/>
            </a:endParaRPr>
          </a:p>
        </p:txBody>
      </p:sp>
      <p:sp>
        <p:nvSpPr>
          <p:cNvPr id="4" name="Flèche vers le bas 3"/>
          <p:cNvSpPr/>
          <p:nvPr/>
        </p:nvSpPr>
        <p:spPr>
          <a:xfrm>
            <a:off x="4211960" y="2123855"/>
            <a:ext cx="585065" cy="6750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566555" y="2933945"/>
            <a:ext cx="8153400" cy="945105"/>
          </a:xfrm>
        </p:spPr>
        <p:txBody>
          <a:bodyPr/>
          <a:lstStyle/>
          <a:p>
            <a:pPr algn="ctr">
              <a:buNone/>
            </a:pPr>
            <a:r>
              <a:rPr lang="fr-FR" sz="4800" b="1" dirty="0" smtClean="0">
                <a:solidFill>
                  <a:schemeClr val="tx2">
                    <a:lumMod val="75000"/>
                  </a:schemeClr>
                </a:solidFill>
                <a:latin typeface="Book Antiqua" pitchFamily="18" charset="0"/>
              </a:rPr>
              <a:t> Merci de votre attention</a:t>
            </a:r>
            <a:endParaRPr lang="fr-FR" sz="4800" b="1" dirty="0">
              <a:solidFill>
                <a:schemeClr val="tx2">
                  <a:lumMod val="75000"/>
                </a:schemeClr>
              </a:solidFill>
              <a:latin typeface="Book Antiqua"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56565" y="188640"/>
            <a:ext cx="8054807" cy="900100"/>
          </a:xfrm>
        </p:spPr>
        <p:txBody>
          <a:bodyPr/>
          <a:lstStyle/>
          <a:p>
            <a:pPr marL="514350" indent="-514350" algn="ctr">
              <a:lnSpc>
                <a:spcPct val="150000"/>
              </a:lnSpc>
            </a:pPr>
            <a:r>
              <a:rPr lang="fr-FR" sz="2400" b="1" i="1" dirty="0" smtClean="0">
                <a:latin typeface="Book Antiqua" pitchFamily="18" charset="0"/>
              </a:rPr>
              <a:t>Le système d’éducation et de formation marocain : </a:t>
            </a:r>
            <a:br>
              <a:rPr lang="fr-FR" sz="2400" b="1" i="1" dirty="0" smtClean="0">
                <a:latin typeface="Book Antiqua" pitchFamily="18" charset="0"/>
              </a:rPr>
            </a:br>
            <a:r>
              <a:rPr lang="fr-FR" sz="2000" b="1" i="1" dirty="0" smtClean="0">
                <a:latin typeface="Book Antiqua" pitchFamily="18" charset="0"/>
              </a:rPr>
              <a:t>entre scolarisation massive, redoublement et abandon</a:t>
            </a:r>
          </a:p>
        </p:txBody>
      </p:sp>
      <p:pic>
        <p:nvPicPr>
          <p:cNvPr id="1027" name="Picture 3"/>
          <p:cNvPicPr>
            <a:picLocks noChangeAspect="1" noChangeArrowheads="1"/>
          </p:cNvPicPr>
          <p:nvPr/>
        </p:nvPicPr>
        <p:blipFill>
          <a:blip r:embed="rId2" cstate="print"/>
          <a:srcRect/>
          <a:stretch>
            <a:fillRect/>
          </a:stretch>
        </p:blipFill>
        <p:spPr bwMode="auto">
          <a:xfrm>
            <a:off x="2096725" y="1628800"/>
            <a:ext cx="6267450" cy="2524125"/>
          </a:xfrm>
          <a:prstGeom prst="rect">
            <a:avLst/>
          </a:prstGeom>
          <a:noFill/>
          <a:ln w="9525">
            <a:noFill/>
            <a:miter lim="800000"/>
            <a:headEnd/>
            <a:tailEnd/>
          </a:ln>
        </p:spPr>
      </p:pic>
      <p:sp>
        <p:nvSpPr>
          <p:cNvPr id="88" name="ZoneTexte 87"/>
          <p:cNvSpPr txBox="1"/>
          <p:nvPr/>
        </p:nvSpPr>
        <p:spPr>
          <a:xfrm>
            <a:off x="0" y="1583795"/>
            <a:ext cx="1935215" cy="369332"/>
          </a:xfrm>
          <a:prstGeom prst="rect">
            <a:avLst/>
          </a:prstGeom>
          <a:noFill/>
        </p:spPr>
        <p:txBody>
          <a:bodyPr wrap="square" rtlCol="0">
            <a:spAutoFit/>
          </a:bodyPr>
          <a:lstStyle/>
          <a:p>
            <a:r>
              <a:rPr lang="fr-FR" dirty="0" smtClean="0"/>
              <a:t>Schéma du SEF</a:t>
            </a:r>
            <a:endParaRPr lang="fr-FR" dirty="0"/>
          </a:p>
        </p:txBody>
      </p:sp>
      <p:sp>
        <p:nvSpPr>
          <p:cNvPr id="10" name="ZoneTexte 9"/>
          <p:cNvSpPr txBox="1"/>
          <p:nvPr/>
        </p:nvSpPr>
        <p:spPr>
          <a:xfrm>
            <a:off x="296525" y="4546867"/>
            <a:ext cx="2655295" cy="707886"/>
          </a:xfrm>
          <a:prstGeom prst="rect">
            <a:avLst/>
          </a:prstGeom>
          <a:noFill/>
        </p:spPr>
        <p:txBody>
          <a:bodyPr wrap="square" rtlCol="0">
            <a:spAutoFit/>
          </a:bodyPr>
          <a:lstStyle/>
          <a:p>
            <a:pPr algn="ctr"/>
            <a:r>
              <a:rPr lang="fr-FR" sz="2000" b="1" dirty="0" smtClean="0"/>
              <a:t>Système Scolaire </a:t>
            </a:r>
          </a:p>
          <a:p>
            <a:pPr algn="ctr"/>
            <a:endParaRPr lang="fr-FR" sz="2000" b="1" dirty="0"/>
          </a:p>
        </p:txBody>
      </p:sp>
      <p:sp>
        <p:nvSpPr>
          <p:cNvPr id="11" name="ZoneTexte 10"/>
          <p:cNvSpPr txBox="1"/>
          <p:nvPr/>
        </p:nvSpPr>
        <p:spPr>
          <a:xfrm>
            <a:off x="6533710" y="4381364"/>
            <a:ext cx="2358770" cy="1323439"/>
          </a:xfrm>
          <a:prstGeom prst="rect">
            <a:avLst/>
          </a:prstGeom>
          <a:noFill/>
        </p:spPr>
        <p:txBody>
          <a:bodyPr wrap="square" rtlCol="0">
            <a:spAutoFit/>
          </a:bodyPr>
          <a:lstStyle/>
          <a:p>
            <a:pPr algn="ctr"/>
            <a:r>
              <a:rPr lang="fr-FR" sz="2000" b="1" dirty="0" smtClean="0"/>
              <a:t>Enseignement supérieur</a:t>
            </a:r>
          </a:p>
          <a:p>
            <a:pPr algn="ctr"/>
            <a:endParaRPr lang="fr-FR" sz="2000" b="1" dirty="0" smtClean="0"/>
          </a:p>
          <a:p>
            <a:pPr algn="ctr"/>
            <a:endParaRPr lang="fr-FR" sz="2000" b="1" dirty="0"/>
          </a:p>
        </p:txBody>
      </p:sp>
      <p:sp>
        <p:nvSpPr>
          <p:cNvPr id="12" name="ZoneTexte 11"/>
          <p:cNvSpPr txBox="1"/>
          <p:nvPr/>
        </p:nvSpPr>
        <p:spPr>
          <a:xfrm>
            <a:off x="3536885" y="4329100"/>
            <a:ext cx="2565285" cy="1015663"/>
          </a:xfrm>
          <a:prstGeom prst="rect">
            <a:avLst/>
          </a:prstGeom>
          <a:noFill/>
        </p:spPr>
        <p:txBody>
          <a:bodyPr wrap="square" rtlCol="0">
            <a:spAutoFit/>
          </a:bodyPr>
          <a:lstStyle/>
          <a:p>
            <a:pPr algn="ctr"/>
            <a:r>
              <a:rPr lang="fr-FR" sz="2000" b="1" dirty="0" smtClean="0"/>
              <a:t>Formation professionnelle </a:t>
            </a:r>
          </a:p>
          <a:p>
            <a:pPr algn="ctr"/>
            <a:endParaRPr lang="fr-FR" sz="2000" b="1" dirty="0"/>
          </a:p>
        </p:txBody>
      </p:sp>
      <p:graphicFrame>
        <p:nvGraphicFramePr>
          <p:cNvPr id="16" name="Tableau 15"/>
          <p:cNvGraphicFramePr>
            <a:graphicFrameLocks noGrp="1"/>
          </p:cNvGraphicFramePr>
          <p:nvPr/>
        </p:nvGraphicFramePr>
        <p:xfrm>
          <a:off x="431540" y="5074733"/>
          <a:ext cx="2484000" cy="1350150"/>
        </p:xfrm>
        <a:graphic>
          <a:graphicData uri="http://schemas.openxmlformats.org/drawingml/2006/table">
            <a:tbl>
              <a:tblPr/>
              <a:tblGrid>
                <a:gridCol w="2484000"/>
              </a:tblGrid>
              <a:tr h="450050">
                <a:tc>
                  <a:txBody>
                    <a:bodyPr/>
                    <a:lstStyle/>
                    <a:p>
                      <a:pPr algn="ctr" fontAlgn="b"/>
                      <a:r>
                        <a:rPr lang="fr-FR" sz="2000" b="1" i="0" u="none" strike="noStrike" dirty="0">
                          <a:solidFill>
                            <a:srgbClr val="000000"/>
                          </a:solidFill>
                          <a:latin typeface="Calibri"/>
                        </a:rPr>
                        <a:t>50000 Etablissements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0050">
                <a:tc>
                  <a:txBody>
                    <a:bodyPr/>
                    <a:lstStyle/>
                    <a:p>
                      <a:pPr algn="ctr" fontAlgn="b"/>
                      <a:r>
                        <a:rPr lang="fr-FR" sz="2000" b="1" i="0" u="none" strike="noStrike">
                          <a:solidFill>
                            <a:srgbClr val="000000"/>
                          </a:solidFill>
                          <a:latin typeface="Calibri"/>
                        </a:rPr>
                        <a:t>7000000 Elèves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0050">
                <a:tc>
                  <a:txBody>
                    <a:bodyPr/>
                    <a:lstStyle/>
                    <a:p>
                      <a:pPr algn="ctr" fontAlgn="b"/>
                      <a:r>
                        <a:rPr lang="fr-FR" sz="2000" b="1" i="0" u="none" strike="noStrike" dirty="0">
                          <a:solidFill>
                            <a:srgbClr val="FF0000"/>
                          </a:solidFill>
                          <a:latin typeface="Calibri"/>
                        </a:rPr>
                        <a:t>388800</a:t>
                      </a:r>
                      <a:r>
                        <a:rPr lang="fr-FR" sz="2000" b="1" i="0" u="none" strike="noStrike" dirty="0">
                          <a:solidFill>
                            <a:srgbClr val="000000"/>
                          </a:solidFill>
                          <a:latin typeface="Calibri"/>
                        </a:rPr>
                        <a:t> Sortants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17" name="Tableau 16"/>
          <p:cNvGraphicFramePr>
            <a:graphicFrameLocks noGrp="1"/>
          </p:cNvGraphicFramePr>
          <p:nvPr/>
        </p:nvGraphicFramePr>
        <p:xfrm>
          <a:off x="3626895" y="5074733"/>
          <a:ext cx="2340000" cy="1350150"/>
        </p:xfrm>
        <a:graphic>
          <a:graphicData uri="http://schemas.openxmlformats.org/drawingml/2006/table">
            <a:tbl>
              <a:tblPr/>
              <a:tblGrid>
                <a:gridCol w="2340000"/>
              </a:tblGrid>
              <a:tr h="450050">
                <a:tc>
                  <a:txBody>
                    <a:bodyPr/>
                    <a:lstStyle/>
                    <a:p>
                      <a:pPr algn="ctr" fontAlgn="b"/>
                      <a:r>
                        <a:rPr lang="fr-FR" sz="2000" b="1" i="0" u="none" strike="noStrike" dirty="0">
                          <a:solidFill>
                            <a:srgbClr val="000000"/>
                          </a:solidFill>
                          <a:latin typeface="Calibri"/>
                        </a:rPr>
                        <a:t>2031 Etablissements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0050">
                <a:tc>
                  <a:txBody>
                    <a:bodyPr/>
                    <a:lstStyle/>
                    <a:p>
                      <a:pPr algn="ctr" fontAlgn="b"/>
                      <a:r>
                        <a:rPr lang="fr-FR" sz="2000" b="1" i="0" u="none" strike="noStrike">
                          <a:solidFill>
                            <a:srgbClr val="000000"/>
                          </a:solidFill>
                          <a:latin typeface="Calibri"/>
                        </a:rPr>
                        <a:t>282000 Inscrits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0050">
                <a:tc>
                  <a:txBody>
                    <a:bodyPr/>
                    <a:lstStyle/>
                    <a:p>
                      <a:pPr algn="ctr" fontAlgn="b"/>
                      <a:r>
                        <a:rPr lang="fr-FR" sz="2000" b="1" i="0" u="none" strike="noStrike" dirty="0">
                          <a:solidFill>
                            <a:srgbClr val="FF0000"/>
                          </a:solidFill>
                          <a:latin typeface="Calibri"/>
                        </a:rPr>
                        <a:t>123000</a:t>
                      </a:r>
                      <a:r>
                        <a:rPr lang="fr-FR" sz="2000" b="1" i="0" u="none" strike="noStrike" dirty="0">
                          <a:solidFill>
                            <a:srgbClr val="000000"/>
                          </a:solidFill>
                          <a:latin typeface="Calibri"/>
                        </a:rPr>
                        <a:t> Lauréats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18" name="Tableau 17"/>
          <p:cNvGraphicFramePr>
            <a:graphicFrameLocks noGrp="1"/>
          </p:cNvGraphicFramePr>
          <p:nvPr/>
        </p:nvGraphicFramePr>
        <p:xfrm>
          <a:off x="6597225" y="5074733"/>
          <a:ext cx="2340000" cy="1350150"/>
        </p:xfrm>
        <a:graphic>
          <a:graphicData uri="http://schemas.openxmlformats.org/drawingml/2006/table">
            <a:tbl>
              <a:tblPr/>
              <a:tblGrid>
                <a:gridCol w="2340000"/>
              </a:tblGrid>
              <a:tr h="450050">
                <a:tc>
                  <a:txBody>
                    <a:bodyPr/>
                    <a:lstStyle/>
                    <a:p>
                      <a:pPr algn="ctr" fontAlgn="b"/>
                      <a:r>
                        <a:rPr lang="fr-FR" sz="2000" b="1" i="0" u="none" strike="noStrike" dirty="0">
                          <a:solidFill>
                            <a:srgbClr val="000000"/>
                          </a:solidFill>
                          <a:latin typeface="Calibri"/>
                        </a:rPr>
                        <a:t>153 </a:t>
                      </a:r>
                      <a:r>
                        <a:rPr lang="fr-FR" sz="2000" b="1" i="0" u="none" strike="noStrike" dirty="0" smtClean="0">
                          <a:solidFill>
                            <a:srgbClr val="000000"/>
                          </a:solidFill>
                          <a:latin typeface="Calibri"/>
                        </a:rPr>
                        <a:t>Etablissements</a:t>
                      </a:r>
                      <a:endParaRPr lang="fr-FR" sz="2000" b="1" i="0" u="none" strike="noStrike" dirty="0">
                        <a:solidFill>
                          <a:srgbClr val="000000"/>
                        </a:solidFill>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0050">
                <a:tc>
                  <a:txBody>
                    <a:bodyPr/>
                    <a:lstStyle/>
                    <a:p>
                      <a:pPr algn="ctr" fontAlgn="b"/>
                      <a:r>
                        <a:rPr lang="fr-FR" sz="2000" b="1" i="0" u="none" strike="noStrike" dirty="0">
                          <a:solidFill>
                            <a:srgbClr val="000000"/>
                          </a:solidFill>
                          <a:latin typeface="Calibri"/>
                        </a:rPr>
                        <a:t>300000 Etudiants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0050">
                <a:tc>
                  <a:txBody>
                    <a:bodyPr/>
                    <a:lstStyle/>
                    <a:p>
                      <a:pPr algn="ctr" fontAlgn="b"/>
                      <a:r>
                        <a:rPr lang="fr-FR" sz="2000" b="1" i="0" u="none" strike="noStrike" dirty="0">
                          <a:solidFill>
                            <a:srgbClr val="FF0000"/>
                          </a:solidFill>
                          <a:latin typeface="Calibri"/>
                        </a:rPr>
                        <a:t>32000</a:t>
                      </a:r>
                      <a:r>
                        <a:rPr lang="fr-FR" sz="2000" b="1" i="0" u="none" strike="noStrike" dirty="0">
                          <a:solidFill>
                            <a:srgbClr val="000000"/>
                          </a:solidFill>
                          <a:latin typeface="Calibri"/>
                        </a:rPr>
                        <a:t> Lauréats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3" name="ZoneTexte 12"/>
          <p:cNvSpPr txBox="1"/>
          <p:nvPr/>
        </p:nvSpPr>
        <p:spPr>
          <a:xfrm>
            <a:off x="6912260" y="6572381"/>
            <a:ext cx="2475275" cy="276999"/>
          </a:xfrm>
          <a:prstGeom prst="rect">
            <a:avLst/>
          </a:prstGeom>
          <a:noFill/>
        </p:spPr>
        <p:txBody>
          <a:bodyPr wrap="square" rtlCol="0">
            <a:spAutoFit/>
          </a:bodyPr>
          <a:lstStyle/>
          <a:p>
            <a:pPr algn="ctr"/>
            <a:r>
              <a:rPr lang="fr-FR" sz="1200" b="1" i="1" dirty="0" smtClean="0">
                <a:latin typeface="Book Antiqua" pitchFamily="18" charset="0"/>
              </a:rPr>
              <a:t>Statistiques </a:t>
            </a:r>
            <a:r>
              <a:rPr lang="fr-FR" sz="1200" b="1" i="1" dirty="0" smtClean="0">
                <a:latin typeface="Book Antiqua" pitchFamily="18" charset="0"/>
              </a:rPr>
              <a:t>de 2010</a:t>
            </a:r>
            <a:endParaRPr lang="fr-FR" sz="1200" b="1" i="1" dirty="0">
              <a:latin typeface="Book Antiqua"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15900" y="1600200"/>
            <a:ext cx="8712200" cy="4184650"/>
          </a:xfrm>
          <a:noFill/>
          <a:ln w="9525">
            <a:noFill/>
            <a:miter lim="800000"/>
            <a:headEnd/>
            <a:tailEnd/>
          </a:ln>
        </p:spPr>
        <p:txBody>
          <a:bodyPr vert="horz" wrap="square" lIns="91440" tIns="45720" rIns="91440" bIns="45720" numCol="1" anchor="t" anchorCtr="0" compatLnSpc="1">
            <a:prstTxWarp prst="textNoShape">
              <a:avLst/>
            </a:prstTxWarp>
          </a:bodyPr>
          <a:lstStyle/>
          <a:p>
            <a:endParaRPr lang="fr-FR" dirty="0" smtClean="0"/>
          </a:p>
          <a:p>
            <a:endParaRPr lang="fr-FR" dirty="0" smtClean="0"/>
          </a:p>
          <a:p>
            <a:endParaRPr lang="fr-FR" dirty="0" smtClean="0"/>
          </a:p>
        </p:txBody>
      </p:sp>
      <p:graphicFrame>
        <p:nvGraphicFramePr>
          <p:cNvPr id="17" name="Graphique 16"/>
          <p:cNvGraphicFramePr>
            <a:graphicFrameLocks noGrp="1"/>
          </p:cNvGraphicFramePr>
          <p:nvPr/>
        </p:nvGraphicFramePr>
        <p:xfrm>
          <a:off x="4617005" y="2033845"/>
          <a:ext cx="4320000" cy="2808000"/>
        </p:xfrm>
        <a:graphic>
          <a:graphicData uri="http://schemas.openxmlformats.org/drawingml/2006/chart">
            <c:chart xmlns:c="http://schemas.openxmlformats.org/drawingml/2006/chart" xmlns:r="http://schemas.openxmlformats.org/officeDocument/2006/relationships" r:id="rId3"/>
          </a:graphicData>
        </a:graphic>
      </p:graphicFrame>
      <p:sp>
        <p:nvSpPr>
          <p:cNvPr id="18" name="ZoneTexte 17"/>
          <p:cNvSpPr txBox="1"/>
          <p:nvPr/>
        </p:nvSpPr>
        <p:spPr>
          <a:xfrm>
            <a:off x="5387035" y="1718810"/>
            <a:ext cx="4000500" cy="276999"/>
          </a:xfrm>
          <a:prstGeom prst="rect">
            <a:avLst/>
          </a:prstGeom>
          <a:noFill/>
        </p:spPr>
        <p:txBody>
          <a:bodyPr wrap="square" rtlCol="0">
            <a:spAutoFit/>
          </a:bodyPr>
          <a:lstStyle/>
          <a:p>
            <a:pPr algn="just"/>
            <a:r>
              <a:rPr lang="fr-FR" sz="1200" b="1" dirty="0" smtClean="0">
                <a:solidFill>
                  <a:schemeClr val="tx2">
                    <a:lumMod val="75000"/>
                  </a:schemeClr>
                </a:solidFill>
                <a:latin typeface="Bookman Old Style" pitchFamily="18" charset="0"/>
              </a:rPr>
              <a:t>Evolution de taux net de scolarisation</a:t>
            </a:r>
          </a:p>
        </p:txBody>
      </p:sp>
      <p:sp>
        <p:nvSpPr>
          <p:cNvPr id="9" name="ZoneTexte 8"/>
          <p:cNvSpPr txBox="1"/>
          <p:nvPr/>
        </p:nvSpPr>
        <p:spPr>
          <a:xfrm>
            <a:off x="476545" y="6039291"/>
            <a:ext cx="8190910" cy="67507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19088" lvl="1" indent="-319088" algn="ctr" eaLnBrk="0" hangingPunct="0">
              <a:spcBef>
                <a:spcPts val="700"/>
              </a:spcBef>
              <a:buClr>
                <a:schemeClr val="accent2"/>
              </a:buClr>
              <a:buSzPct val="60000"/>
              <a:buFont typeface="Wingdings" pitchFamily="2" charset="2"/>
              <a:buChar char=""/>
            </a:pPr>
            <a:r>
              <a:rPr lang="fr-FR" b="1" dirty="0" smtClean="0">
                <a:latin typeface="Book Antiqua" pitchFamily="18" charset="0"/>
                <a:cs typeface="+mn-cs"/>
              </a:rPr>
              <a:t>La différence entre les deux taux renseigne le retard qu’accuse les élèves au sein du système scolaire qui  aggrave l’abandon </a:t>
            </a:r>
            <a:r>
              <a:rPr lang="fr-FR" b="1" dirty="0" smtClean="0">
                <a:latin typeface="Book Antiqua" pitchFamily="18" charset="0"/>
                <a:cs typeface="+mn-cs"/>
              </a:rPr>
              <a:t>scolaire</a:t>
            </a:r>
            <a:endParaRPr lang="fr-FR" b="1" dirty="0" smtClean="0">
              <a:latin typeface="Book Antiqua" pitchFamily="18" charset="0"/>
              <a:cs typeface="+mn-cs"/>
            </a:endParaRPr>
          </a:p>
        </p:txBody>
      </p:sp>
      <p:graphicFrame>
        <p:nvGraphicFramePr>
          <p:cNvPr id="10" name="Graphique 9"/>
          <p:cNvGraphicFramePr/>
          <p:nvPr/>
        </p:nvGraphicFramePr>
        <p:xfrm>
          <a:off x="341530" y="2123855"/>
          <a:ext cx="4320000" cy="2772000"/>
        </p:xfrm>
        <a:graphic>
          <a:graphicData uri="http://schemas.openxmlformats.org/drawingml/2006/chart">
            <c:chart xmlns:c="http://schemas.openxmlformats.org/drawingml/2006/chart" xmlns:r="http://schemas.openxmlformats.org/officeDocument/2006/relationships" r:id="rId4"/>
          </a:graphicData>
        </a:graphic>
      </p:graphicFrame>
      <p:sp>
        <p:nvSpPr>
          <p:cNvPr id="11" name="ZoneTexte 10"/>
          <p:cNvSpPr txBox="1"/>
          <p:nvPr/>
        </p:nvSpPr>
        <p:spPr>
          <a:xfrm>
            <a:off x="1021550" y="1763815"/>
            <a:ext cx="4000500" cy="276999"/>
          </a:xfrm>
          <a:prstGeom prst="rect">
            <a:avLst/>
          </a:prstGeom>
          <a:noFill/>
        </p:spPr>
        <p:txBody>
          <a:bodyPr wrap="square" rtlCol="0">
            <a:spAutoFit/>
          </a:bodyPr>
          <a:lstStyle/>
          <a:p>
            <a:pPr algn="just"/>
            <a:r>
              <a:rPr lang="fr-FR" sz="1200" b="1" dirty="0" smtClean="0">
                <a:solidFill>
                  <a:schemeClr val="tx2">
                    <a:lumMod val="75000"/>
                  </a:schemeClr>
                </a:solidFill>
                <a:latin typeface="Bookman Old Style" pitchFamily="18" charset="0"/>
              </a:rPr>
              <a:t>Evolution de taux brut de scolarisation</a:t>
            </a:r>
          </a:p>
        </p:txBody>
      </p:sp>
      <p:sp>
        <p:nvSpPr>
          <p:cNvPr id="12" name="ZoneTexte 11"/>
          <p:cNvSpPr txBox="1"/>
          <p:nvPr/>
        </p:nvSpPr>
        <p:spPr>
          <a:xfrm>
            <a:off x="810090" y="4824155"/>
            <a:ext cx="7947375" cy="954107"/>
          </a:xfrm>
          <a:prstGeom prst="rect">
            <a:avLst/>
          </a:prstGeom>
          <a:noFill/>
        </p:spPr>
        <p:txBody>
          <a:bodyPr wrap="square" rtlCol="0">
            <a:spAutoFit/>
          </a:bodyPr>
          <a:lstStyle/>
          <a:p>
            <a:pPr>
              <a:buFont typeface="Arial" pitchFamily="34" charset="0"/>
              <a:buChar char="•"/>
            </a:pPr>
            <a:r>
              <a:rPr lang="fr-FR" sz="1400" dirty="0" smtClean="0">
                <a:latin typeface="Book Antiqua" pitchFamily="18" charset="0"/>
              </a:rPr>
              <a:t>  </a:t>
            </a:r>
            <a:r>
              <a:rPr lang="fr-FR" sz="1400" dirty="0" smtClean="0">
                <a:latin typeface="Book Antiqua" pitchFamily="18" charset="0"/>
              </a:rPr>
              <a:t>Taux </a:t>
            </a:r>
            <a:r>
              <a:rPr lang="fr-FR" sz="1400" dirty="0" smtClean="0">
                <a:latin typeface="Book Antiqua" pitchFamily="18" charset="0"/>
              </a:rPr>
              <a:t>brut de scolarisation :  rapport entre l’effectif scolarisé et la population en âge d’être scolarisé     dans un cycle donné</a:t>
            </a:r>
          </a:p>
          <a:p>
            <a:pPr>
              <a:buFont typeface="Arial" pitchFamily="34" charset="0"/>
              <a:buChar char="•"/>
            </a:pPr>
            <a:r>
              <a:rPr lang="fr-FR" sz="1400" dirty="0" smtClean="0">
                <a:latin typeface="Book Antiqua" pitchFamily="18" charset="0"/>
              </a:rPr>
              <a:t>  </a:t>
            </a:r>
            <a:r>
              <a:rPr lang="fr-FR" sz="1400" dirty="0" smtClean="0">
                <a:latin typeface="Book Antiqua" pitchFamily="18" charset="0"/>
              </a:rPr>
              <a:t>Taux </a:t>
            </a:r>
            <a:r>
              <a:rPr lang="fr-FR" sz="1400" dirty="0" smtClean="0">
                <a:latin typeface="Book Antiqua" pitchFamily="18" charset="0"/>
              </a:rPr>
              <a:t>net de scolarisation :  rapport entre l’effectif scolarisé  ayant </a:t>
            </a:r>
            <a:r>
              <a:rPr lang="fr-FR" sz="1400" dirty="0" smtClean="0">
                <a:latin typeface="Book Antiqua" pitchFamily="18" charset="0"/>
              </a:rPr>
              <a:t>l’</a:t>
            </a:r>
            <a:r>
              <a:rPr lang="fr-FR" sz="1400" dirty="0" smtClean="0">
                <a:latin typeface="Book Antiqua" pitchFamily="18" charset="0"/>
              </a:rPr>
              <a:t>â</a:t>
            </a:r>
            <a:r>
              <a:rPr lang="fr-FR" sz="1400" dirty="0" smtClean="0">
                <a:latin typeface="Book Antiqua" pitchFamily="18" charset="0"/>
              </a:rPr>
              <a:t>ge </a:t>
            </a:r>
            <a:r>
              <a:rPr lang="fr-FR" sz="1400" dirty="0" smtClean="0">
                <a:latin typeface="Book Antiqua" pitchFamily="18" charset="0"/>
              </a:rPr>
              <a:t>officiel  à un cycle donné et la population </a:t>
            </a:r>
            <a:r>
              <a:rPr lang="fr-FR" sz="1400" dirty="0" smtClean="0">
                <a:latin typeface="Book Antiqua" pitchFamily="18" charset="0"/>
              </a:rPr>
              <a:t>d’</a:t>
            </a:r>
            <a:r>
              <a:rPr lang="fr-FR" sz="1400" dirty="0" smtClean="0">
                <a:latin typeface="Book Antiqua" pitchFamily="18" charset="0"/>
              </a:rPr>
              <a:t>â</a:t>
            </a:r>
            <a:r>
              <a:rPr lang="fr-FR" sz="1400" dirty="0" smtClean="0">
                <a:latin typeface="Book Antiqua" pitchFamily="18" charset="0"/>
              </a:rPr>
              <a:t>ge </a:t>
            </a:r>
            <a:r>
              <a:rPr lang="fr-FR" sz="1400" dirty="0" smtClean="0">
                <a:latin typeface="Book Antiqua" pitchFamily="18" charset="0"/>
              </a:rPr>
              <a:t>correspondant</a:t>
            </a:r>
            <a:endParaRPr lang="fr-FR" sz="1400" dirty="0">
              <a:latin typeface="Book Antiqua" pitchFamily="18" charset="0"/>
            </a:endParaRPr>
          </a:p>
        </p:txBody>
      </p:sp>
      <p:sp>
        <p:nvSpPr>
          <p:cNvPr id="14" name="Titre 1"/>
          <p:cNvSpPr txBox="1">
            <a:spLocks/>
          </p:cNvSpPr>
          <p:nvPr/>
        </p:nvSpPr>
        <p:spPr bwMode="auto">
          <a:xfrm>
            <a:off x="612648" y="278650"/>
            <a:ext cx="7964797" cy="85509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514350" marR="0" lvl="0" indent="-514350" algn="ctr" defTabSz="914400" rtl="0" eaLnBrk="0" fontAlgn="base" latinLnBrk="0" hangingPunct="0">
              <a:lnSpc>
                <a:spcPct val="150000"/>
              </a:lnSpc>
              <a:spcBef>
                <a:spcPct val="0"/>
              </a:spcBef>
              <a:spcAft>
                <a:spcPct val="0"/>
              </a:spcAft>
              <a:buClrTx/>
              <a:buSzTx/>
              <a:buFontTx/>
              <a:buNone/>
              <a:tabLst/>
              <a:defRPr/>
            </a:pPr>
            <a:r>
              <a:rPr kumimoji="0" lang="fr-FR" sz="2400" b="1" i="1" u="none" strike="noStrike" kern="1200" cap="none" spc="0" normalizeH="0" baseline="0" noProof="0" dirty="0" smtClean="0">
                <a:ln>
                  <a:noFill/>
                </a:ln>
                <a:solidFill>
                  <a:schemeClr val="tx2"/>
                </a:solidFill>
                <a:effectLst/>
                <a:uLnTx/>
                <a:uFillTx/>
                <a:latin typeface="Book Antiqua" pitchFamily="18" charset="0"/>
                <a:ea typeface="+mj-ea"/>
                <a:cs typeface="+mj-cs"/>
              </a:rPr>
              <a:t>Le système d’éducation et de formation marocain : </a:t>
            </a:r>
            <a:br>
              <a:rPr kumimoji="0" lang="fr-FR" sz="2400" b="1" i="1" u="none" strike="noStrike" kern="1200" cap="none" spc="0" normalizeH="0" baseline="0" noProof="0" dirty="0" smtClean="0">
                <a:ln>
                  <a:noFill/>
                </a:ln>
                <a:solidFill>
                  <a:schemeClr val="tx2"/>
                </a:solidFill>
                <a:effectLst/>
                <a:uLnTx/>
                <a:uFillTx/>
                <a:latin typeface="Book Antiqua" pitchFamily="18" charset="0"/>
                <a:ea typeface="+mj-ea"/>
                <a:cs typeface="+mj-cs"/>
              </a:rPr>
            </a:br>
            <a:r>
              <a:rPr kumimoji="0" lang="fr-FR" sz="2000" b="1" i="1" u="none" strike="noStrike" kern="1200" cap="none" spc="0" normalizeH="0" baseline="0" noProof="0" dirty="0" smtClean="0">
                <a:ln>
                  <a:noFill/>
                </a:ln>
                <a:solidFill>
                  <a:schemeClr val="tx2"/>
                </a:solidFill>
                <a:effectLst/>
                <a:uLnTx/>
                <a:uFillTx/>
                <a:latin typeface="Book Antiqua" pitchFamily="18" charset="0"/>
                <a:ea typeface="+mj-ea"/>
                <a:cs typeface="+mj-cs"/>
              </a:rPr>
              <a:t>entre scolarisation massive, redoublement et abandon</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r:embed="rId2" cstate="print"/>
          <a:srcRect/>
          <a:stretch>
            <a:fillRect/>
          </a:stretch>
        </p:blipFill>
        <p:spPr bwMode="auto">
          <a:xfrm>
            <a:off x="882650" y="1937680"/>
            <a:ext cx="6509937" cy="3752580"/>
          </a:xfrm>
          <a:prstGeom prst="rect">
            <a:avLst/>
          </a:prstGeom>
          <a:noFill/>
          <a:ln w="9525">
            <a:noFill/>
            <a:miter lim="800000"/>
            <a:headEnd/>
            <a:tailEnd/>
          </a:ln>
        </p:spPr>
      </p:pic>
      <p:sp>
        <p:nvSpPr>
          <p:cNvPr id="5" name="ZoneTexte 4"/>
          <p:cNvSpPr txBox="1"/>
          <p:nvPr/>
        </p:nvSpPr>
        <p:spPr>
          <a:xfrm>
            <a:off x="836585" y="1562100"/>
            <a:ext cx="5130570" cy="369332"/>
          </a:xfrm>
          <a:prstGeom prst="rect">
            <a:avLst/>
          </a:prstGeom>
          <a:noFill/>
        </p:spPr>
        <p:txBody>
          <a:bodyPr wrap="square" rtlCol="0">
            <a:spAutoFit/>
          </a:bodyPr>
          <a:lstStyle/>
          <a:p>
            <a:r>
              <a:rPr lang="fr-FR" dirty="0" smtClean="0"/>
              <a:t>Structure des scolarisés par âge, cycle et genre</a:t>
            </a:r>
            <a:endParaRPr lang="fr-FR" dirty="0"/>
          </a:p>
        </p:txBody>
      </p:sp>
      <p:sp>
        <p:nvSpPr>
          <p:cNvPr id="6" name="Espace réservé du contenu 2"/>
          <p:cNvSpPr>
            <a:spLocks noGrp="1"/>
          </p:cNvSpPr>
          <p:nvPr>
            <p:ph sz="quarter" idx="1"/>
          </p:nvPr>
        </p:nvSpPr>
        <p:spPr>
          <a:xfrm>
            <a:off x="431540" y="5791200"/>
            <a:ext cx="8407660" cy="927100"/>
          </a:xfrm>
        </p:spPr>
        <p:txBody>
          <a:bodyPr/>
          <a:lstStyle/>
          <a:p>
            <a:pPr algn="just"/>
            <a:r>
              <a:rPr lang="fr-FR" sz="1800" dirty="0" smtClean="0">
                <a:latin typeface="Book Antiqua" pitchFamily="18" charset="0"/>
              </a:rPr>
              <a:t>Les niveaux de sortie du système montrent que les flux d’abandon s’accentue à partir du </a:t>
            </a:r>
            <a:r>
              <a:rPr lang="fr-FR" sz="1800" dirty="0" smtClean="0">
                <a:latin typeface="Book Antiqua" pitchFamily="18" charset="0"/>
              </a:rPr>
              <a:t>collège.</a:t>
            </a:r>
            <a:endParaRPr lang="fr-FR" sz="1800" dirty="0" smtClean="0">
              <a:latin typeface="Book Antiqua" pitchFamily="18" charset="0"/>
            </a:endParaRPr>
          </a:p>
          <a:p>
            <a:pPr algn="just"/>
            <a:r>
              <a:rPr lang="fr-FR" sz="1800" dirty="0" smtClean="0">
                <a:latin typeface="Book Antiqua" pitchFamily="18" charset="0"/>
              </a:rPr>
              <a:t>Moins du tiers des scolarisés au primaire atteignent le </a:t>
            </a:r>
            <a:r>
              <a:rPr lang="fr-FR" sz="1800" dirty="0" smtClean="0">
                <a:latin typeface="Book Antiqua" pitchFamily="18" charset="0"/>
              </a:rPr>
              <a:t>Lycée.</a:t>
            </a:r>
            <a:endParaRPr lang="fr-FR" sz="1800" dirty="0">
              <a:latin typeface="Book Antiqua" pitchFamily="18" charset="0"/>
            </a:endParaRPr>
          </a:p>
        </p:txBody>
      </p:sp>
      <p:sp>
        <p:nvSpPr>
          <p:cNvPr id="7" name="Titre 1"/>
          <p:cNvSpPr>
            <a:spLocks noGrp="1"/>
          </p:cNvSpPr>
          <p:nvPr>
            <p:ph type="title"/>
          </p:nvPr>
        </p:nvSpPr>
        <p:spPr/>
        <p:txBody>
          <a:bodyPr/>
          <a:lstStyle/>
          <a:p>
            <a:pPr marL="514350" indent="-514350" algn="ctr">
              <a:lnSpc>
                <a:spcPct val="150000"/>
              </a:lnSpc>
            </a:pPr>
            <a:r>
              <a:rPr lang="fr-FR" sz="3600" b="1" i="1" dirty="0" smtClean="0">
                <a:latin typeface="Book Antiqua" pitchFamily="18" charset="0"/>
              </a:rPr>
              <a:t>L’abandon scolaire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86535" y="1673805"/>
            <a:ext cx="8356600" cy="5073650"/>
          </a:xfrm>
        </p:spPr>
        <p:txBody>
          <a:bodyPr/>
          <a:lstStyle/>
          <a:p>
            <a:pPr algn="ctr">
              <a:buNone/>
            </a:pPr>
            <a:r>
              <a:rPr lang="fr-FR" sz="1800" i="1" dirty="0" smtClean="0"/>
              <a:t>    Flux cumulés des sortants du SEF par niveau de formation de 2005 à 2009 (en milliers)</a:t>
            </a:r>
            <a:endParaRPr lang="fr-FR" sz="1800"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pPr>
              <a:buNone/>
            </a:pPr>
            <a:endParaRPr lang="fr-FR" sz="1000" dirty="0" smtClean="0">
              <a:latin typeface="Book Antiqua" pitchFamily="18" charset="0"/>
            </a:endParaRPr>
          </a:p>
          <a:p>
            <a:r>
              <a:rPr lang="fr-FR" sz="1800" dirty="0" smtClean="0">
                <a:latin typeface="Book Antiqua" pitchFamily="18" charset="0"/>
              </a:rPr>
              <a:t>Une </a:t>
            </a:r>
            <a:r>
              <a:rPr lang="fr-FR" sz="1800" dirty="0" smtClean="0">
                <a:latin typeface="Book Antiqua" pitchFamily="18" charset="0"/>
              </a:rPr>
              <a:t>faible absorption des flux d’abandon par la formation professionnelle aux niveaux </a:t>
            </a:r>
            <a:r>
              <a:rPr lang="fr-FR" sz="1800" dirty="0" smtClean="0">
                <a:latin typeface="Book Antiqua" pitchFamily="18" charset="0"/>
              </a:rPr>
              <a:t>inférieurs.</a:t>
            </a:r>
            <a:endParaRPr lang="fr-FR" sz="1800" dirty="0" smtClean="0">
              <a:latin typeface="Book Antiqua" pitchFamily="18" charset="0"/>
            </a:endParaRPr>
          </a:p>
          <a:p>
            <a:r>
              <a:rPr lang="fr-FR" sz="1800" dirty="0" smtClean="0">
                <a:latin typeface="Book Antiqua" pitchFamily="18" charset="0"/>
              </a:rPr>
              <a:t>Un déséquilibre entre les niveaux bas et les niveaux supérieurs en termes de </a:t>
            </a:r>
            <a:r>
              <a:rPr lang="fr-FR" sz="1800" dirty="0" smtClean="0">
                <a:latin typeface="Book Antiqua" pitchFamily="18" charset="0"/>
              </a:rPr>
              <a:t>résorption.</a:t>
            </a:r>
            <a:endParaRPr lang="fr-FR" sz="1800" dirty="0" smtClean="0">
              <a:latin typeface="Book Antiqua" pitchFamily="18" charset="0"/>
            </a:endParaRPr>
          </a:p>
        </p:txBody>
      </p:sp>
      <p:pic>
        <p:nvPicPr>
          <p:cNvPr id="6" name="Picture 2"/>
          <p:cNvPicPr>
            <a:picLocks noChangeAspect="1" noChangeArrowheads="1"/>
          </p:cNvPicPr>
          <p:nvPr/>
        </p:nvPicPr>
        <p:blipFill>
          <a:blip r:embed="rId3" cstate="print"/>
          <a:srcRect/>
          <a:stretch>
            <a:fillRect/>
          </a:stretch>
        </p:blipFill>
        <p:spPr bwMode="auto">
          <a:xfrm>
            <a:off x="4572001" y="2438890"/>
            <a:ext cx="3956049" cy="2880000"/>
          </a:xfrm>
          <a:prstGeom prst="rect">
            <a:avLst/>
          </a:prstGeom>
          <a:noFill/>
          <a:ln w="9525">
            <a:noFill/>
            <a:miter lim="800000"/>
            <a:headEnd/>
            <a:tailEnd/>
          </a:ln>
          <a:effectLst/>
        </p:spPr>
      </p:pic>
      <p:sp>
        <p:nvSpPr>
          <p:cNvPr id="8" name="Titre 1"/>
          <p:cNvSpPr txBox="1">
            <a:spLocks/>
          </p:cNvSpPr>
          <p:nvPr/>
        </p:nvSpPr>
        <p:spPr bwMode="auto">
          <a:xfrm>
            <a:off x="837674" y="278650"/>
            <a:ext cx="7604756" cy="9001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514350" indent="-514350" algn="ctr">
              <a:lnSpc>
                <a:spcPct val="150000"/>
              </a:lnSpc>
              <a:buClr>
                <a:schemeClr val="tx2"/>
              </a:buClr>
              <a:buSzPct val="100000"/>
            </a:pPr>
            <a:r>
              <a:rPr lang="fr-FR" sz="2400" b="1" i="1" dirty="0" smtClean="0">
                <a:solidFill>
                  <a:schemeClr val="tx2"/>
                </a:solidFill>
                <a:latin typeface="Book Antiqua" pitchFamily="18" charset="0"/>
              </a:rPr>
              <a:t>Le phénomène d’abandon et de la non qualification</a:t>
            </a:r>
            <a:r>
              <a:rPr lang="fr-FR" sz="2000" b="1" i="1" dirty="0" smtClean="0">
                <a:solidFill>
                  <a:schemeClr val="tx2"/>
                </a:solidFill>
                <a:latin typeface="Book Antiqua" pitchFamily="18" charset="0"/>
              </a:rPr>
              <a:t> : une contrainte pour un modèle de cohésion sociale équilibré</a:t>
            </a:r>
          </a:p>
        </p:txBody>
      </p:sp>
      <p:pic>
        <p:nvPicPr>
          <p:cNvPr id="7" name="Picture 2"/>
          <p:cNvPicPr>
            <a:picLocks noChangeAspect="1" noChangeArrowheads="1"/>
          </p:cNvPicPr>
          <p:nvPr/>
        </p:nvPicPr>
        <p:blipFill>
          <a:blip r:embed="rId4" cstate="print"/>
          <a:srcRect/>
          <a:stretch>
            <a:fillRect/>
          </a:stretch>
        </p:blipFill>
        <p:spPr bwMode="auto">
          <a:xfrm>
            <a:off x="521550" y="2438890"/>
            <a:ext cx="4123048" cy="293826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188640"/>
            <a:ext cx="8010890" cy="990600"/>
          </a:xfrm>
        </p:spPr>
        <p:txBody>
          <a:bodyPr/>
          <a:lstStyle/>
          <a:p>
            <a:pPr marL="514350" indent="-514350" algn="ctr">
              <a:lnSpc>
                <a:spcPct val="150000"/>
              </a:lnSpc>
            </a:pPr>
            <a:r>
              <a:rPr lang="fr-FR" sz="2400" b="1" i="1" dirty="0" smtClean="0">
                <a:latin typeface="Book Antiqua" pitchFamily="18" charset="0"/>
              </a:rPr>
              <a:t>Un système de formation professionnelle </a:t>
            </a:r>
            <a:r>
              <a:rPr lang="fr-FR" sz="2000" b="1" i="1" dirty="0" smtClean="0">
                <a:latin typeface="Book Antiqua" pitchFamily="18" charset="0"/>
              </a:rPr>
              <a:t>axé beaucoup plus sur l’élitisme que sur la lutte contre l’exclusion sociale</a:t>
            </a:r>
          </a:p>
        </p:txBody>
      </p:sp>
      <p:graphicFrame>
        <p:nvGraphicFramePr>
          <p:cNvPr id="4" name="Graphique 3"/>
          <p:cNvGraphicFramePr/>
          <p:nvPr/>
        </p:nvGraphicFramePr>
        <p:xfrm>
          <a:off x="4572000" y="2169160"/>
          <a:ext cx="3960000" cy="2700000"/>
        </p:xfrm>
        <a:graphic>
          <a:graphicData uri="http://schemas.openxmlformats.org/drawingml/2006/chart">
            <c:chart xmlns:c="http://schemas.openxmlformats.org/drawingml/2006/chart" xmlns:r="http://schemas.openxmlformats.org/officeDocument/2006/relationships" r:id="rId2"/>
          </a:graphicData>
        </a:graphic>
      </p:graphicFrame>
      <p:sp>
        <p:nvSpPr>
          <p:cNvPr id="5" name="Espace réservé du contenu 2"/>
          <p:cNvSpPr>
            <a:spLocks noGrp="1"/>
          </p:cNvSpPr>
          <p:nvPr>
            <p:ph sz="quarter" idx="1"/>
          </p:nvPr>
        </p:nvSpPr>
        <p:spPr>
          <a:xfrm>
            <a:off x="476545" y="5139189"/>
            <a:ext cx="8370930" cy="1035115"/>
          </a:xfrm>
        </p:spPr>
        <p:txBody>
          <a:bodyPr/>
          <a:lstStyle/>
          <a:p>
            <a:r>
              <a:rPr lang="fr-FR" sz="1800" dirty="0" smtClean="0">
                <a:latin typeface="Book Antiqua" pitchFamily="18" charset="0"/>
              </a:rPr>
              <a:t>La capacité d’accueil de la formation professionnelle connait un croissance soutenus (+80% depuis 2002</a:t>
            </a:r>
            <a:r>
              <a:rPr lang="fr-FR" sz="1800" dirty="0" smtClean="0">
                <a:latin typeface="Book Antiqua" pitchFamily="18" charset="0"/>
              </a:rPr>
              <a:t>).</a:t>
            </a:r>
            <a:endParaRPr lang="fr-FR" sz="1800" dirty="0" smtClean="0">
              <a:latin typeface="Book Antiqua" pitchFamily="18" charset="0"/>
            </a:endParaRPr>
          </a:p>
          <a:p>
            <a:r>
              <a:rPr lang="fr-FR" sz="1800" dirty="0" smtClean="0">
                <a:latin typeface="Book Antiqua" pitchFamily="18" charset="0"/>
              </a:rPr>
              <a:t>Cet élargissement est différencié selon les niveaux de </a:t>
            </a:r>
            <a:r>
              <a:rPr lang="fr-FR" sz="1800" dirty="0" smtClean="0">
                <a:latin typeface="Book Antiqua" pitchFamily="18" charset="0"/>
              </a:rPr>
              <a:t>formation. </a:t>
            </a:r>
            <a:endParaRPr lang="fr-FR" sz="1800" dirty="0">
              <a:latin typeface="Book Antiqua" pitchFamily="18" charset="0"/>
            </a:endParaRPr>
          </a:p>
        </p:txBody>
      </p:sp>
      <p:graphicFrame>
        <p:nvGraphicFramePr>
          <p:cNvPr id="6" name="Graphique 5"/>
          <p:cNvGraphicFramePr/>
          <p:nvPr/>
        </p:nvGraphicFramePr>
        <p:xfrm>
          <a:off x="476545" y="2214165"/>
          <a:ext cx="3960000" cy="2700000"/>
        </p:xfrm>
        <a:graphic>
          <a:graphicData uri="http://schemas.openxmlformats.org/drawingml/2006/chart">
            <c:chart xmlns:c="http://schemas.openxmlformats.org/drawingml/2006/chart" xmlns:r="http://schemas.openxmlformats.org/officeDocument/2006/relationships" r:id="rId3"/>
          </a:graphicData>
        </a:graphic>
      </p:graphicFrame>
      <p:sp>
        <p:nvSpPr>
          <p:cNvPr id="7" name="ZoneTexte 6"/>
          <p:cNvSpPr txBox="1"/>
          <p:nvPr/>
        </p:nvSpPr>
        <p:spPr>
          <a:xfrm>
            <a:off x="2051720" y="4554125"/>
            <a:ext cx="675075" cy="369332"/>
          </a:xfrm>
          <a:prstGeom prst="rect">
            <a:avLst/>
          </a:prstGeom>
          <a:solidFill>
            <a:schemeClr val="bg1"/>
          </a:solidFill>
        </p:spPr>
        <p:txBody>
          <a:bodyPr wrap="square" rtlCol="0">
            <a:spAutoFit/>
          </a:bodyPr>
          <a:lstStyle/>
          <a:p>
            <a:endParaRPr lang="fr-FR" dirty="0"/>
          </a:p>
        </p:txBody>
      </p:sp>
      <p:sp>
        <p:nvSpPr>
          <p:cNvPr id="8" name="ZoneTexte 7"/>
          <p:cNvSpPr txBox="1"/>
          <p:nvPr/>
        </p:nvSpPr>
        <p:spPr>
          <a:xfrm>
            <a:off x="1151620" y="1808820"/>
            <a:ext cx="3240360" cy="338554"/>
          </a:xfrm>
          <a:prstGeom prst="rect">
            <a:avLst/>
          </a:prstGeom>
          <a:noFill/>
        </p:spPr>
        <p:txBody>
          <a:bodyPr wrap="square" rtlCol="0">
            <a:spAutoFit/>
          </a:bodyPr>
          <a:lstStyle/>
          <a:p>
            <a:r>
              <a:rPr lang="fr-FR" sz="1600" dirty="0" smtClean="0"/>
              <a:t>Evolution des effectifs d’inscrits</a:t>
            </a:r>
            <a:endParaRPr lang="fr-FR" sz="1600" dirty="0"/>
          </a:p>
        </p:txBody>
      </p:sp>
      <p:sp>
        <p:nvSpPr>
          <p:cNvPr id="9" name="ZoneTexte 8"/>
          <p:cNvSpPr txBox="1"/>
          <p:nvPr/>
        </p:nvSpPr>
        <p:spPr>
          <a:xfrm>
            <a:off x="5247075" y="1853825"/>
            <a:ext cx="3240360" cy="584775"/>
          </a:xfrm>
          <a:prstGeom prst="rect">
            <a:avLst/>
          </a:prstGeom>
          <a:noFill/>
        </p:spPr>
        <p:txBody>
          <a:bodyPr wrap="square" rtlCol="0">
            <a:spAutoFit/>
          </a:bodyPr>
          <a:lstStyle/>
          <a:p>
            <a:pPr algn="ctr"/>
            <a:r>
              <a:rPr lang="fr-FR" sz="1600" dirty="0" smtClean="0"/>
              <a:t>Evolution des effectifs d’inscrits par niveau de formation</a:t>
            </a:r>
            <a:endParaRPr lang="fr-FR" sz="1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r:embed="rId2" cstate="print"/>
          <a:srcRect/>
          <a:stretch>
            <a:fillRect/>
          </a:stretch>
        </p:blipFill>
        <p:spPr bwMode="auto">
          <a:xfrm>
            <a:off x="566995" y="2664255"/>
            <a:ext cx="3960000" cy="3060000"/>
          </a:xfrm>
          <a:prstGeom prst="rect">
            <a:avLst/>
          </a:prstGeom>
          <a:noFill/>
          <a:ln w="9525">
            <a:noFill/>
            <a:miter lim="800000"/>
            <a:headEnd/>
            <a:tailEnd/>
          </a:ln>
        </p:spPr>
      </p:pic>
      <p:pic>
        <p:nvPicPr>
          <p:cNvPr id="5" name="Image 4"/>
          <p:cNvPicPr/>
          <p:nvPr/>
        </p:nvPicPr>
        <p:blipFill>
          <a:blip r:embed="rId3" cstate="print"/>
          <a:srcRect/>
          <a:stretch>
            <a:fillRect/>
          </a:stretch>
        </p:blipFill>
        <p:spPr bwMode="auto">
          <a:xfrm>
            <a:off x="4842470" y="2664255"/>
            <a:ext cx="3960000" cy="3060000"/>
          </a:xfrm>
          <a:prstGeom prst="rect">
            <a:avLst/>
          </a:prstGeom>
          <a:noFill/>
          <a:ln w="9525">
            <a:noFill/>
            <a:miter lim="800000"/>
            <a:headEnd/>
            <a:tailEnd/>
          </a:ln>
        </p:spPr>
      </p:pic>
      <p:sp>
        <p:nvSpPr>
          <p:cNvPr id="6" name="ZoneTexte 5"/>
          <p:cNvSpPr txBox="1"/>
          <p:nvPr/>
        </p:nvSpPr>
        <p:spPr>
          <a:xfrm>
            <a:off x="881590" y="2401143"/>
            <a:ext cx="3330370" cy="307777"/>
          </a:xfrm>
          <a:prstGeom prst="rect">
            <a:avLst/>
          </a:prstGeom>
          <a:noFill/>
        </p:spPr>
        <p:txBody>
          <a:bodyPr wrap="square" rtlCol="0">
            <a:spAutoFit/>
          </a:bodyPr>
          <a:lstStyle/>
          <a:p>
            <a:pPr algn="ctr"/>
            <a:r>
              <a:rPr lang="fr-FR" sz="1400" dirty="0" smtClean="0"/>
              <a:t>Effectifs  par niveau de formation</a:t>
            </a:r>
            <a:endParaRPr lang="fr-FR" sz="1400" dirty="0"/>
          </a:p>
        </p:txBody>
      </p:sp>
      <p:sp>
        <p:nvSpPr>
          <p:cNvPr id="7" name="ZoneTexte 6"/>
          <p:cNvSpPr txBox="1"/>
          <p:nvPr/>
        </p:nvSpPr>
        <p:spPr>
          <a:xfrm>
            <a:off x="4752020" y="2401143"/>
            <a:ext cx="4050451" cy="307777"/>
          </a:xfrm>
          <a:prstGeom prst="rect">
            <a:avLst/>
          </a:prstGeom>
          <a:noFill/>
        </p:spPr>
        <p:txBody>
          <a:bodyPr wrap="square" rtlCol="0">
            <a:spAutoFit/>
          </a:bodyPr>
          <a:lstStyle/>
          <a:p>
            <a:pPr algn="ctr"/>
            <a:r>
              <a:rPr lang="fr-FR" sz="1400" dirty="0" smtClean="0"/>
              <a:t>Répartition des effectifs par niveau de formation</a:t>
            </a:r>
            <a:endParaRPr lang="fr-FR" sz="1400" dirty="0"/>
          </a:p>
        </p:txBody>
      </p:sp>
      <p:sp>
        <p:nvSpPr>
          <p:cNvPr id="8" name="ZoneTexte 7"/>
          <p:cNvSpPr txBox="1"/>
          <p:nvPr/>
        </p:nvSpPr>
        <p:spPr>
          <a:xfrm>
            <a:off x="251520" y="1657544"/>
            <a:ext cx="4905545" cy="646331"/>
          </a:xfrm>
          <a:prstGeom prst="rect">
            <a:avLst/>
          </a:prstGeom>
          <a:noFill/>
        </p:spPr>
        <p:txBody>
          <a:bodyPr wrap="square" rtlCol="0">
            <a:spAutoFit/>
          </a:bodyPr>
          <a:lstStyle/>
          <a:p>
            <a:pPr algn="ctr"/>
            <a:r>
              <a:rPr lang="fr-FR" b="1" dirty="0" smtClean="0"/>
              <a:t>Une structure des effectifs de la formation professionnelle tirée par la haut </a:t>
            </a:r>
          </a:p>
        </p:txBody>
      </p:sp>
      <p:sp>
        <p:nvSpPr>
          <p:cNvPr id="9" name="Espace réservé du contenu 2"/>
          <p:cNvSpPr>
            <a:spLocks noGrp="1"/>
          </p:cNvSpPr>
          <p:nvPr>
            <p:ph sz="quarter" idx="1"/>
          </p:nvPr>
        </p:nvSpPr>
        <p:spPr>
          <a:xfrm>
            <a:off x="521550" y="5859269"/>
            <a:ext cx="8356600" cy="765086"/>
          </a:xfrm>
        </p:spPr>
        <p:txBody>
          <a:bodyPr/>
          <a:lstStyle/>
          <a:p>
            <a:r>
              <a:rPr lang="fr-FR" sz="1800" dirty="0" smtClean="0">
                <a:latin typeface="Book Antiqua" pitchFamily="18" charset="0"/>
              </a:rPr>
              <a:t>Une forte augmentation des effectifs des niveaux </a:t>
            </a:r>
            <a:r>
              <a:rPr lang="fr-FR" sz="1800" dirty="0" smtClean="0">
                <a:latin typeface="Book Antiqua" pitchFamily="18" charset="0"/>
              </a:rPr>
              <a:t>supérieurs.</a:t>
            </a:r>
            <a:endParaRPr lang="fr-FR" sz="1800" dirty="0" smtClean="0">
              <a:latin typeface="Book Antiqua" pitchFamily="18" charset="0"/>
            </a:endParaRPr>
          </a:p>
          <a:p>
            <a:r>
              <a:rPr lang="fr-FR" sz="1800" dirty="0" smtClean="0">
                <a:latin typeface="Book Antiqua" pitchFamily="18" charset="0"/>
              </a:rPr>
              <a:t>Une stagnation des effectifs des niveaux inférieurs (baisse des parts</a:t>
            </a:r>
            <a:r>
              <a:rPr lang="fr-FR" sz="1800" dirty="0" smtClean="0">
                <a:latin typeface="Book Antiqua" pitchFamily="18" charset="0"/>
              </a:rPr>
              <a:t>).</a:t>
            </a:r>
            <a:endParaRPr lang="fr-FR" sz="1800" dirty="0" smtClean="0">
              <a:latin typeface="Book Antiqua" pitchFamily="18" charset="0"/>
            </a:endParaRPr>
          </a:p>
        </p:txBody>
      </p:sp>
      <p:sp>
        <p:nvSpPr>
          <p:cNvPr id="11" name="Titre 1"/>
          <p:cNvSpPr>
            <a:spLocks noGrp="1"/>
          </p:cNvSpPr>
          <p:nvPr>
            <p:ph type="title"/>
          </p:nvPr>
        </p:nvSpPr>
        <p:spPr>
          <a:xfrm>
            <a:off x="656565" y="143635"/>
            <a:ext cx="8055895" cy="990600"/>
          </a:xfrm>
        </p:spPr>
        <p:txBody>
          <a:bodyPr/>
          <a:lstStyle/>
          <a:p>
            <a:pPr marL="514350" indent="-514350" algn="ctr">
              <a:lnSpc>
                <a:spcPct val="150000"/>
              </a:lnSpc>
            </a:pPr>
            <a:r>
              <a:rPr lang="fr-FR" sz="2400" b="1" i="1" dirty="0" smtClean="0">
                <a:latin typeface="Book Antiqua" pitchFamily="18" charset="0"/>
              </a:rPr>
              <a:t>Un système de formation professionnelle </a:t>
            </a:r>
            <a:r>
              <a:rPr lang="fr-FR" sz="2000" b="1" i="1" dirty="0" smtClean="0">
                <a:latin typeface="Book Antiqua" pitchFamily="18" charset="0"/>
              </a:rPr>
              <a:t>axé beaucoup plus sur l’élitisme que sur la lutte contre l’exclusion sociale</a:t>
            </a:r>
          </a:p>
        </p:txBody>
      </p:sp>
      <p:sp>
        <p:nvSpPr>
          <p:cNvPr id="12" name="ZoneTexte 11"/>
          <p:cNvSpPr txBox="1"/>
          <p:nvPr/>
        </p:nvSpPr>
        <p:spPr>
          <a:xfrm>
            <a:off x="5922150" y="1628800"/>
            <a:ext cx="2745305" cy="646331"/>
          </a:xfrm>
          <a:prstGeom prst="rect">
            <a:avLst/>
          </a:prstGeom>
          <a:noFill/>
        </p:spPr>
        <p:txBody>
          <a:bodyPr wrap="square" rtlCol="0">
            <a:spAutoFit/>
          </a:bodyPr>
          <a:lstStyle/>
          <a:p>
            <a:pPr algn="ctr"/>
            <a:r>
              <a:rPr lang="fr-FR" b="1" dirty="0" smtClean="0"/>
              <a:t>Un système de plus en plus élitiste </a:t>
            </a:r>
          </a:p>
        </p:txBody>
      </p:sp>
      <p:sp>
        <p:nvSpPr>
          <p:cNvPr id="13" name="Flèche droite 12"/>
          <p:cNvSpPr/>
          <p:nvPr/>
        </p:nvSpPr>
        <p:spPr>
          <a:xfrm>
            <a:off x="5247075" y="1808820"/>
            <a:ext cx="495055"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nvGraphicFramePr>
        <p:xfrm>
          <a:off x="251520" y="2438890"/>
          <a:ext cx="8640961" cy="2372415"/>
        </p:xfrm>
        <a:graphic>
          <a:graphicData uri="http://schemas.openxmlformats.org/drawingml/2006/table">
            <a:tbl>
              <a:tblPr/>
              <a:tblGrid>
                <a:gridCol w="1582934"/>
                <a:gridCol w="680957"/>
                <a:gridCol w="710757"/>
                <a:gridCol w="700886"/>
                <a:gridCol w="684431"/>
                <a:gridCol w="592298"/>
                <a:gridCol w="579135"/>
                <a:gridCol w="631785"/>
                <a:gridCol w="582426"/>
                <a:gridCol w="605460"/>
                <a:gridCol w="631785"/>
                <a:gridCol w="658107"/>
              </a:tblGrid>
              <a:tr h="576063">
                <a:tc>
                  <a:txBody>
                    <a:bodyPr/>
                    <a:lstStyle/>
                    <a:p>
                      <a:pPr algn="ctr" rtl="0" fontAlgn="ctr"/>
                      <a:r>
                        <a:rPr lang="fr-FR" sz="1100" b="1" i="0" u="none" strike="noStrike" dirty="0">
                          <a:solidFill>
                            <a:srgbClr val="000000"/>
                          </a:solidFill>
                          <a:latin typeface="Arial"/>
                        </a:rPr>
                        <a:t>Année de formation</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rtl="0" fontAlgn="ctr"/>
                      <a:r>
                        <a:rPr lang="fr-FR" sz="1100" b="1" i="0" u="none" strike="noStrike" dirty="0">
                          <a:solidFill>
                            <a:srgbClr val="000000"/>
                          </a:solidFill>
                          <a:latin typeface="Arial"/>
                        </a:rPr>
                        <a:t>1999/2000</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rtl="0" fontAlgn="ctr"/>
                      <a:r>
                        <a:rPr lang="fr-FR" sz="1100" b="1" i="0" u="none" strike="noStrike" dirty="0">
                          <a:solidFill>
                            <a:srgbClr val="000000"/>
                          </a:solidFill>
                          <a:latin typeface="Arial"/>
                        </a:rPr>
                        <a:t>2000/2001</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rtl="0" fontAlgn="ctr"/>
                      <a:r>
                        <a:rPr lang="fr-FR" sz="1100" b="1" i="0" u="none" strike="noStrike" dirty="0">
                          <a:solidFill>
                            <a:srgbClr val="000000"/>
                          </a:solidFill>
                          <a:latin typeface="Arial"/>
                        </a:rPr>
                        <a:t>2001/2002</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rtl="0" fontAlgn="ctr"/>
                      <a:r>
                        <a:rPr lang="fr-FR" sz="1100" b="1" i="0" u="none" strike="noStrike" dirty="0">
                          <a:solidFill>
                            <a:srgbClr val="000000"/>
                          </a:solidFill>
                          <a:latin typeface="Arial"/>
                        </a:rPr>
                        <a:t>2002/03</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rtl="0" fontAlgn="ctr"/>
                      <a:r>
                        <a:rPr lang="fr-FR" sz="1100" b="1" i="0" u="none" strike="noStrike" dirty="0">
                          <a:solidFill>
                            <a:srgbClr val="000000"/>
                          </a:solidFill>
                          <a:latin typeface="Arial"/>
                        </a:rPr>
                        <a:t>2003/04</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rtl="0" fontAlgn="ctr"/>
                      <a:r>
                        <a:rPr lang="fr-FR" sz="1100" b="1" i="0" u="none" strike="noStrike" dirty="0">
                          <a:solidFill>
                            <a:srgbClr val="000000"/>
                          </a:solidFill>
                          <a:latin typeface="Arial"/>
                        </a:rPr>
                        <a:t>2004/05</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rtl="0" fontAlgn="ctr"/>
                      <a:r>
                        <a:rPr lang="fr-FR" sz="1100" b="1" i="0" u="none" strike="noStrike" dirty="0">
                          <a:solidFill>
                            <a:srgbClr val="000000"/>
                          </a:solidFill>
                          <a:latin typeface="Arial"/>
                        </a:rPr>
                        <a:t>2005/06</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rtl="0" fontAlgn="ctr"/>
                      <a:r>
                        <a:rPr lang="fr-FR" sz="1100" b="1" i="0" u="none" strike="noStrike" dirty="0">
                          <a:solidFill>
                            <a:srgbClr val="000000"/>
                          </a:solidFill>
                          <a:latin typeface="Arial"/>
                        </a:rPr>
                        <a:t>2006/07</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rtl="0" fontAlgn="ctr"/>
                      <a:r>
                        <a:rPr lang="fr-FR" sz="1100" b="1" i="0" u="none" strike="noStrike" dirty="0">
                          <a:solidFill>
                            <a:srgbClr val="000000"/>
                          </a:solidFill>
                          <a:latin typeface="Arial"/>
                        </a:rPr>
                        <a:t>2007/08</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rtl="0" fontAlgn="ctr"/>
                      <a:r>
                        <a:rPr lang="fr-FR" sz="1100" b="1" i="0" u="none" strike="noStrike" dirty="0">
                          <a:solidFill>
                            <a:srgbClr val="000000"/>
                          </a:solidFill>
                          <a:latin typeface="Arial"/>
                        </a:rPr>
                        <a:t>2008/09</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rtl="0" fontAlgn="ctr"/>
                      <a:r>
                        <a:rPr lang="fr-FR" sz="1100" b="1" i="0" u="none" strike="noStrike" dirty="0">
                          <a:solidFill>
                            <a:srgbClr val="000000"/>
                          </a:solidFill>
                          <a:latin typeface="Arial"/>
                        </a:rPr>
                        <a:t>2009/10</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r>
              <a:tr h="572216">
                <a:tc>
                  <a:txBody>
                    <a:bodyPr/>
                    <a:lstStyle/>
                    <a:p>
                      <a:pPr algn="ctr" rtl="0" fontAlgn="ctr"/>
                      <a:r>
                        <a:rPr lang="fr-FR" sz="1600" b="1" i="0" u="none" strike="noStrike" dirty="0" smtClean="0">
                          <a:solidFill>
                            <a:srgbClr val="000000"/>
                          </a:solidFill>
                          <a:latin typeface="Arial"/>
                        </a:rPr>
                        <a:t>Places offertes</a:t>
                      </a:r>
                      <a:endParaRPr lang="fr-FR" sz="1600" b="1" i="0" u="none" strike="noStrike" dirty="0">
                        <a:solidFill>
                          <a:srgbClr val="000000"/>
                        </a:solidFill>
                        <a:latin typeface="Arial"/>
                      </a:endParaRP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30 320</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35 563</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31 883</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34 841</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59 115</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73 813</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82 410</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94 168</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105 582</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139 030</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150 331</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48072">
                <a:tc>
                  <a:txBody>
                    <a:bodyPr/>
                    <a:lstStyle/>
                    <a:p>
                      <a:pPr algn="ctr" rtl="0" fontAlgn="ctr"/>
                      <a:r>
                        <a:rPr lang="fr-FR" sz="1600" b="1" i="0" u="none" strike="noStrike" dirty="0">
                          <a:solidFill>
                            <a:srgbClr val="000000"/>
                          </a:solidFill>
                          <a:latin typeface="Arial"/>
                        </a:rPr>
                        <a:t>Effectif des Candidats</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137 119</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a:solidFill>
                            <a:srgbClr val="000000"/>
                          </a:solidFill>
                          <a:latin typeface="Arial"/>
                        </a:rPr>
                        <a:t>155 197</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163 269</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171 817</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240 918</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250 000</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262 000</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290 000</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346 000</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369 500</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390 000</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76064">
                <a:tc>
                  <a:txBody>
                    <a:bodyPr/>
                    <a:lstStyle/>
                    <a:p>
                      <a:pPr algn="ctr" fontAlgn="ctr"/>
                      <a:r>
                        <a:rPr lang="fr-FR" sz="1600" b="1" i="0" u="none" strike="noStrike" dirty="0">
                          <a:solidFill>
                            <a:srgbClr val="000000"/>
                          </a:solidFill>
                          <a:latin typeface="Arial"/>
                        </a:rPr>
                        <a:t>Taux </a:t>
                      </a:r>
                      <a:r>
                        <a:rPr lang="fr-FR" sz="1600" b="1" i="0" u="none" strike="noStrike" dirty="0" smtClean="0">
                          <a:solidFill>
                            <a:srgbClr val="000000"/>
                          </a:solidFill>
                          <a:latin typeface="Arial"/>
                        </a:rPr>
                        <a:t>d'affluence</a:t>
                      </a:r>
                      <a:endParaRPr lang="fr-FR" sz="1600" b="1" i="0" u="none" strike="noStrike" dirty="0">
                        <a:solidFill>
                          <a:srgbClr val="000000"/>
                        </a:solidFill>
                        <a:latin typeface="Arial"/>
                      </a:endParaRP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4,5</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4,4</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5,1</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4,9</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4,1</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3,4</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3,2</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3,1</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3,3</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2,7</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1200" b="1" i="0" u="none" strike="noStrike" dirty="0">
                          <a:solidFill>
                            <a:srgbClr val="000000"/>
                          </a:solidFill>
                          <a:latin typeface="Arial"/>
                        </a:rPr>
                        <a:t>2,6</a:t>
                      </a:r>
                    </a:p>
                  </a:txBody>
                  <a:tcPr marL="6970" marR="6970" marT="69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6" name="Rectangle 5"/>
          <p:cNvSpPr/>
          <p:nvPr/>
        </p:nvSpPr>
        <p:spPr>
          <a:xfrm>
            <a:off x="566555" y="1718810"/>
            <a:ext cx="8235915" cy="646331"/>
          </a:xfrm>
          <a:prstGeom prst="rect">
            <a:avLst/>
          </a:prstGeom>
        </p:spPr>
        <p:txBody>
          <a:bodyPr wrap="square">
            <a:spAutoFit/>
          </a:bodyPr>
          <a:lstStyle/>
          <a:p>
            <a:pPr algn="ctr"/>
            <a:r>
              <a:rPr lang="fr-FR" b="1" dirty="0" smtClean="0"/>
              <a:t>Evolution de la demande en formation, réseau OFPPT 1999-2010</a:t>
            </a:r>
          </a:p>
          <a:p>
            <a:pPr algn="ctr"/>
            <a:r>
              <a:rPr lang="fr-FR" b="1" dirty="0" smtClean="0"/>
              <a:t>(Capacité d’accueil et indices d’affluence)</a:t>
            </a:r>
            <a:endParaRPr lang="fr-FR" b="1" dirty="0"/>
          </a:p>
        </p:txBody>
      </p:sp>
      <p:sp>
        <p:nvSpPr>
          <p:cNvPr id="8" name="Espace réservé du contenu 2"/>
          <p:cNvSpPr>
            <a:spLocks noGrp="1"/>
          </p:cNvSpPr>
          <p:nvPr>
            <p:ph sz="quarter" idx="1"/>
          </p:nvPr>
        </p:nvSpPr>
        <p:spPr>
          <a:xfrm>
            <a:off x="476545" y="5319210"/>
            <a:ext cx="8356600" cy="765085"/>
          </a:xfrm>
        </p:spPr>
        <p:txBody>
          <a:bodyPr/>
          <a:lstStyle/>
          <a:p>
            <a:pPr algn="just"/>
            <a:r>
              <a:rPr lang="fr-FR" sz="1800" dirty="0" smtClean="0">
                <a:latin typeface="Book Antiqua" pitchFamily="18" charset="0"/>
              </a:rPr>
              <a:t>Un taux d’affluence qui connait un amélioration mais reste en deçà de satisfaire toutes la demande de </a:t>
            </a:r>
            <a:r>
              <a:rPr lang="fr-FR" sz="1800" dirty="0" smtClean="0">
                <a:latin typeface="Book Antiqua" pitchFamily="18" charset="0"/>
              </a:rPr>
              <a:t>formation.</a:t>
            </a:r>
            <a:endParaRPr lang="fr-FR" sz="1800" dirty="0" smtClean="0">
              <a:latin typeface="Book Antiqua" pitchFamily="18" charset="0"/>
            </a:endParaRPr>
          </a:p>
        </p:txBody>
      </p:sp>
      <p:sp>
        <p:nvSpPr>
          <p:cNvPr id="10" name="Titre 1"/>
          <p:cNvSpPr>
            <a:spLocks noGrp="1"/>
          </p:cNvSpPr>
          <p:nvPr>
            <p:ph type="title"/>
          </p:nvPr>
        </p:nvSpPr>
        <p:spPr>
          <a:xfrm>
            <a:off x="611561" y="188640"/>
            <a:ext cx="8100899" cy="990600"/>
          </a:xfrm>
        </p:spPr>
        <p:txBody>
          <a:bodyPr/>
          <a:lstStyle/>
          <a:p>
            <a:pPr marL="514350" indent="-514350" algn="ctr">
              <a:lnSpc>
                <a:spcPct val="150000"/>
              </a:lnSpc>
            </a:pPr>
            <a:r>
              <a:rPr lang="fr-FR" sz="2400" b="1" i="1" dirty="0" smtClean="0">
                <a:latin typeface="Book Antiqua" pitchFamily="18" charset="0"/>
              </a:rPr>
              <a:t>Un système de formation professionnelle </a:t>
            </a:r>
            <a:r>
              <a:rPr lang="fr-FR" sz="2000" b="1" i="1" dirty="0" smtClean="0">
                <a:latin typeface="Book Antiqua" pitchFamily="18" charset="0"/>
              </a:rPr>
              <a:t>axé beaucoup plus sur l’élitisme que sur la lutte contre l’exclusion sociale</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Overr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édia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é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é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Override>
</file>

<file path=docProps/app.xml><?xml version="1.0" encoding="utf-8"?>
<Properties xmlns="http://schemas.openxmlformats.org/officeDocument/2006/extended-properties" xmlns:vt="http://schemas.openxmlformats.org/officeDocument/2006/docPropsVTypes">
  <Template/>
  <TotalTime>15402</TotalTime>
  <Words>1544</Words>
  <Application>Microsoft Office PowerPoint</Application>
  <PresentationFormat>Affichage à l'écran (4:3)</PresentationFormat>
  <Paragraphs>287</Paragraphs>
  <Slides>25</Slides>
  <Notes>4</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Médian</vt:lpstr>
      <vt:lpstr>Diapositive 1</vt:lpstr>
      <vt:lpstr>Plan</vt:lpstr>
      <vt:lpstr>Le système d’éducation et de formation marocain :  entre scolarisation massive, redoublement et abandon</vt:lpstr>
      <vt:lpstr>Diapositive 4</vt:lpstr>
      <vt:lpstr>L’abandon scolaire</vt:lpstr>
      <vt:lpstr>Diapositive 6</vt:lpstr>
      <vt:lpstr>Un système de formation professionnelle axé beaucoup plus sur l’élitisme que sur la lutte contre l’exclusion sociale</vt:lpstr>
      <vt:lpstr>Un système de formation professionnelle axé beaucoup plus sur l’élitisme que sur la lutte contre l’exclusion sociale</vt:lpstr>
      <vt:lpstr>Un système de formation professionnelle axé beaucoup plus sur l’élitisme que sur la lutte contre l’exclusion sociale</vt:lpstr>
      <vt:lpstr>Un système de formation professionnelle axé beaucoup plus sur l’élitisme que sur la lutte contre l’exclusion sociale</vt:lpstr>
      <vt:lpstr>Emploi des jeunes : des remarques générales</vt:lpstr>
      <vt:lpstr>Emploi des jeunes : des remarques générales</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Conclusions</vt:lpstr>
      <vt:lpstr>Conclusions</vt:lpstr>
      <vt:lpstr>Diapositive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برنامج عمل المجلس الأعلى للتعليم برسم سنة 2009</dc:title>
  <cp:lastModifiedBy>Fouzia ADDI</cp:lastModifiedBy>
  <cp:revision>2056</cp:revision>
  <cp:lastPrinted>2009-02-22T15:46:20Z</cp:lastPrinted>
  <dcterms:modified xsi:type="dcterms:W3CDTF">2011-04-12T14:09:38Z</dcterms:modified>
</cp:coreProperties>
</file>