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26"/>
  </p:notesMasterIdLst>
  <p:handoutMasterIdLst>
    <p:handoutMasterId r:id="rId27"/>
  </p:handoutMasterIdLst>
  <p:sldIdLst>
    <p:sldId id="257" r:id="rId2"/>
    <p:sldId id="318" r:id="rId3"/>
    <p:sldId id="284" r:id="rId4"/>
    <p:sldId id="285" r:id="rId5"/>
    <p:sldId id="286" r:id="rId6"/>
    <p:sldId id="287" r:id="rId7"/>
    <p:sldId id="307" r:id="rId8"/>
    <p:sldId id="289" r:id="rId9"/>
    <p:sldId id="303" r:id="rId10"/>
    <p:sldId id="292" r:id="rId11"/>
    <p:sldId id="291" r:id="rId12"/>
    <p:sldId id="294" r:id="rId13"/>
    <p:sldId id="308" r:id="rId14"/>
    <p:sldId id="309" r:id="rId15"/>
    <p:sldId id="310" r:id="rId16"/>
    <p:sldId id="311" r:id="rId17"/>
    <p:sldId id="295" r:id="rId18"/>
    <p:sldId id="312" r:id="rId19"/>
    <p:sldId id="314" r:id="rId20"/>
    <p:sldId id="313" r:id="rId21"/>
    <p:sldId id="315" r:id="rId22"/>
    <p:sldId id="316" r:id="rId23"/>
    <p:sldId id="317" r:id="rId24"/>
    <p:sldId id="301" r:id="rId25"/>
  </p:sldIdLst>
  <p:sldSz cx="9144000" cy="6858000" type="screen4x3"/>
  <p:notesSz cx="6858000" cy="9144000"/>
  <p:defaultTextStyle>
    <a:defPPr>
      <a:defRPr lang="fr-FR"/>
    </a:defPPr>
    <a:lvl1pPr algn="l" rtl="0" fontAlgn="base">
      <a:spcBef>
        <a:spcPct val="0"/>
      </a:spcBef>
      <a:spcAft>
        <a:spcPct val="0"/>
      </a:spcAft>
      <a:defRPr kern="1200">
        <a:solidFill>
          <a:srgbClr val="F18E00"/>
        </a:solidFill>
        <a:latin typeface="Arial" charset="0"/>
        <a:ea typeface="+mn-ea"/>
        <a:cs typeface="Arial" charset="0"/>
      </a:defRPr>
    </a:lvl1pPr>
    <a:lvl2pPr marL="457200" algn="l" rtl="0" fontAlgn="base">
      <a:spcBef>
        <a:spcPct val="0"/>
      </a:spcBef>
      <a:spcAft>
        <a:spcPct val="0"/>
      </a:spcAft>
      <a:defRPr kern="1200">
        <a:solidFill>
          <a:srgbClr val="F18E00"/>
        </a:solidFill>
        <a:latin typeface="Arial" charset="0"/>
        <a:ea typeface="+mn-ea"/>
        <a:cs typeface="Arial" charset="0"/>
      </a:defRPr>
    </a:lvl2pPr>
    <a:lvl3pPr marL="914400" algn="l" rtl="0" fontAlgn="base">
      <a:spcBef>
        <a:spcPct val="0"/>
      </a:spcBef>
      <a:spcAft>
        <a:spcPct val="0"/>
      </a:spcAft>
      <a:defRPr kern="1200">
        <a:solidFill>
          <a:srgbClr val="F18E00"/>
        </a:solidFill>
        <a:latin typeface="Arial" charset="0"/>
        <a:ea typeface="+mn-ea"/>
        <a:cs typeface="Arial" charset="0"/>
      </a:defRPr>
    </a:lvl3pPr>
    <a:lvl4pPr marL="1371600" algn="l" rtl="0" fontAlgn="base">
      <a:spcBef>
        <a:spcPct val="0"/>
      </a:spcBef>
      <a:spcAft>
        <a:spcPct val="0"/>
      </a:spcAft>
      <a:defRPr kern="1200">
        <a:solidFill>
          <a:srgbClr val="F18E00"/>
        </a:solidFill>
        <a:latin typeface="Arial" charset="0"/>
        <a:ea typeface="+mn-ea"/>
        <a:cs typeface="Arial" charset="0"/>
      </a:defRPr>
    </a:lvl4pPr>
    <a:lvl5pPr marL="1828800" algn="l" rtl="0" fontAlgn="base">
      <a:spcBef>
        <a:spcPct val="0"/>
      </a:spcBef>
      <a:spcAft>
        <a:spcPct val="0"/>
      </a:spcAft>
      <a:defRPr kern="1200">
        <a:solidFill>
          <a:srgbClr val="F18E00"/>
        </a:solidFill>
        <a:latin typeface="Arial" charset="0"/>
        <a:ea typeface="+mn-ea"/>
        <a:cs typeface="Arial" charset="0"/>
      </a:defRPr>
    </a:lvl5pPr>
    <a:lvl6pPr marL="2286000" algn="l" defTabSz="914400" rtl="0" eaLnBrk="1" latinLnBrk="0" hangingPunct="1">
      <a:defRPr kern="1200">
        <a:solidFill>
          <a:srgbClr val="F18E00"/>
        </a:solidFill>
        <a:latin typeface="Arial" charset="0"/>
        <a:ea typeface="+mn-ea"/>
        <a:cs typeface="Arial" charset="0"/>
      </a:defRPr>
    </a:lvl6pPr>
    <a:lvl7pPr marL="2743200" algn="l" defTabSz="914400" rtl="0" eaLnBrk="1" latinLnBrk="0" hangingPunct="1">
      <a:defRPr kern="1200">
        <a:solidFill>
          <a:srgbClr val="F18E00"/>
        </a:solidFill>
        <a:latin typeface="Arial" charset="0"/>
        <a:ea typeface="+mn-ea"/>
        <a:cs typeface="Arial" charset="0"/>
      </a:defRPr>
    </a:lvl7pPr>
    <a:lvl8pPr marL="3200400" algn="l" defTabSz="914400" rtl="0" eaLnBrk="1" latinLnBrk="0" hangingPunct="1">
      <a:defRPr kern="1200">
        <a:solidFill>
          <a:srgbClr val="F18E00"/>
        </a:solidFill>
        <a:latin typeface="Arial" charset="0"/>
        <a:ea typeface="+mn-ea"/>
        <a:cs typeface="Arial" charset="0"/>
      </a:defRPr>
    </a:lvl8pPr>
    <a:lvl9pPr marL="3657600" algn="l" defTabSz="914400" rtl="0" eaLnBrk="1" latinLnBrk="0" hangingPunct="1">
      <a:defRPr kern="1200">
        <a:solidFill>
          <a:srgbClr val="F18E00"/>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1B2E"/>
    <a:srgbClr val="CC6600"/>
    <a:srgbClr val="FF9933"/>
    <a:srgbClr val="660033"/>
    <a:srgbClr val="8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40" autoAdjust="0"/>
    <p:restoredTop sz="94599" autoAdjust="0"/>
  </p:normalViewPr>
  <p:slideViewPr>
    <p:cSldViewPr>
      <p:cViewPr>
        <p:scale>
          <a:sx n="86" d="100"/>
          <a:sy n="86" d="100"/>
        </p:scale>
        <p:origin x="-76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2028"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file:///C:\Documents%20and%20Settings\mtaamouti\Bureau\Human%20Development\QUALITATIVES_QUANITATIVES\perception_tableaux.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FR"/>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0761373578303828E-2"/>
          <c:y val="4.7643191709572284E-2"/>
          <c:w val="0.81612839020122452"/>
          <c:h val="0.83296185646199861"/>
        </c:manualLayout>
      </c:layout>
      <c:lineChart>
        <c:grouping val="standard"/>
        <c:ser>
          <c:idx val="0"/>
          <c:order val="0"/>
          <c:tx>
            <c:strRef>
              <c:f>'tableau 6 et figure'!$D$29</c:f>
              <c:strCache>
                <c:ptCount val="1"/>
                <c:pt idx="0">
                  <c:v>Coefficient budgétaire </c:v>
                </c:pt>
              </c:strCache>
            </c:strRef>
          </c:tx>
          <c:marker>
            <c:symbol val="none"/>
          </c:marker>
          <c:cat>
            <c:strRef>
              <c:f>'tableau 6 et figure'!$C$30:$C$33</c:f>
              <c:strCache>
                <c:ptCount val="4"/>
                <c:pt idx="0">
                  <c:v>Aliment. et habil.</c:v>
                </c:pt>
                <c:pt idx="1">
                  <c:v>Transport</c:v>
                </c:pt>
                <c:pt idx="2">
                  <c:v>Scolarisation</c:v>
                </c:pt>
                <c:pt idx="3">
                  <c:v>santé</c:v>
                </c:pt>
              </c:strCache>
            </c:strRef>
          </c:cat>
          <c:val>
            <c:numRef>
              <c:f>'tableau 6 et figure'!$D$30:$D$33</c:f>
              <c:numCache>
                <c:formatCode>General</c:formatCode>
                <c:ptCount val="4"/>
                <c:pt idx="0">
                  <c:v>-2.0999999999999943</c:v>
                </c:pt>
                <c:pt idx="1">
                  <c:v>3.3000000000000007</c:v>
                </c:pt>
                <c:pt idx="2">
                  <c:v>1.1000000000000001</c:v>
                </c:pt>
                <c:pt idx="3">
                  <c:v>2.1000000000000005</c:v>
                </c:pt>
              </c:numCache>
            </c:numRef>
          </c:val>
        </c:ser>
        <c:marker val="1"/>
        <c:axId val="65670528"/>
        <c:axId val="67355776"/>
      </c:lineChart>
      <c:lineChart>
        <c:grouping val="standard"/>
        <c:ser>
          <c:idx val="1"/>
          <c:order val="1"/>
          <c:tx>
            <c:strRef>
              <c:f>'tableau 6 et figure'!$E$29</c:f>
              <c:strCache>
                <c:ptCount val="1"/>
                <c:pt idx="0">
                  <c:v>Perception</c:v>
                </c:pt>
              </c:strCache>
            </c:strRef>
          </c:tx>
          <c:spPr>
            <a:ln>
              <a:prstDash val="sysDash"/>
            </a:ln>
          </c:spPr>
          <c:marker>
            <c:symbol val="none"/>
          </c:marker>
          <c:cat>
            <c:strRef>
              <c:f>'tableau 6 et figure'!$C$30:$C$33</c:f>
              <c:strCache>
                <c:ptCount val="4"/>
                <c:pt idx="0">
                  <c:v>Aliment. et habil.</c:v>
                </c:pt>
                <c:pt idx="1">
                  <c:v>Transport</c:v>
                </c:pt>
                <c:pt idx="2">
                  <c:v>Scolarisation</c:v>
                </c:pt>
                <c:pt idx="3">
                  <c:v>santé</c:v>
                </c:pt>
              </c:strCache>
            </c:strRef>
          </c:cat>
          <c:val>
            <c:numRef>
              <c:f>'tableau 6 et figure'!$E$30:$E$33</c:f>
              <c:numCache>
                <c:formatCode>General</c:formatCode>
                <c:ptCount val="4"/>
                <c:pt idx="0">
                  <c:v>-18.399999999999999</c:v>
                </c:pt>
                <c:pt idx="1">
                  <c:v>4.3000000000000007</c:v>
                </c:pt>
                <c:pt idx="2">
                  <c:v>0</c:v>
                </c:pt>
                <c:pt idx="3">
                  <c:v>0.40000000000000036</c:v>
                </c:pt>
              </c:numCache>
            </c:numRef>
          </c:val>
        </c:ser>
        <c:marker val="1"/>
        <c:axId val="67367296"/>
        <c:axId val="67357312"/>
      </c:lineChart>
      <c:catAx>
        <c:axId val="65670528"/>
        <c:scaling>
          <c:orientation val="minMax"/>
        </c:scaling>
        <c:axPos val="b"/>
        <c:tickLblPos val="nextTo"/>
        <c:crossAx val="67355776"/>
        <c:crosses val="autoZero"/>
        <c:auto val="1"/>
        <c:lblAlgn val="ctr"/>
        <c:lblOffset val="100"/>
      </c:catAx>
      <c:valAx>
        <c:axId val="67355776"/>
        <c:scaling>
          <c:orientation val="minMax"/>
        </c:scaling>
        <c:axPos val="l"/>
        <c:numFmt formatCode="General" sourceLinked="1"/>
        <c:tickLblPos val="nextTo"/>
        <c:crossAx val="65670528"/>
        <c:crosses val="autoZero"/>
        <c:crossBetween val="between"/>
      </c:valAx>
      <c:valAx>
        <c:axId val="67357312"/>
        <c:scaling>
          <c:orientation val="minMax"/>
        </c:scaling>
        <c:axPos val="r"/>
        <c:numFmt formatCode="General" sourceLinked="1"/>
        <c:tickLblPos val="nextTo"/>
        <c:crossAx val="67367296"/>
        <c:crosses val="max"/>
        <c:crossBetween val="between"/>
      </c:valAx>
      <c:catAx>
        <c:axId val="67367296"/>
        <c:scaling>
          <c:orientation val="minMax"/>
        </c:scaling>
        <c:delete val="1"/>
        <c:axPos val="b"/>
        <c:tickLblPos val="none"/>
        <c:crossAx val="67357312"/>
        <c:crosses val="autoZero"/>
        <c:auto val="1"/>
        <c:lblAlgn val="ctr"/>
        <c:lblOffset val="100"/>
      </c:catAx>
    </c:plotArea>
    <c:legend>
      <c:legendPos val="r"/>
      <c:layout>
        <c:manualLayout>
          <c:xMode val="edge"/>
          <c:yMode val="edge"/>
          <c:x val="1.6833333333333443E-2"/>
          <c:y val="0.89313466025080412"/>
          <c:w val="0.96650000000000003"/>
          <c:h val="8.4101049868766764E-2"/>
        </c:manualLayout>
      </c:layout>
    </c:legend>
    <c:plotVisOnly val="1"/>
  </c:chart>
  <c:txPr>
    <a:bodyPr/>
    <a:lstStyle/>
    <a:p>
      <a:pPr>
        <a:defRPr sz="1200" b="1"/>
      </a:pPr>
      <a:endParaRPr lang="fr-FR"/>
    </a:p>
  </c:txPr>
  <c:externalData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1"/>
                </a:solidFill>
              </a:defRPr>
            </a:lvl1pPr>
          </a:lstStyle>
          <a:p>
            <a:pPr>
              <a:defRPr/>
            </a:pP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solidFill>
                  <a:schemeClr val="tx1"/>
                </a:solidFill>
              </a:defRPr>
            </a:lvl1pPr>
          </a:lstStyle>
          <a:p>
            <a:pPr>
              <a:defRPr/>
            </a:pPr>
            <a:fld id="{58316D22-E234-461F-9381-9062C415EEED}" type="datetimeFigureOut">
              <a:rPr lang="fr-FR"/>
              <a:pPr>
                <a:defRPr/>
              </a:pPr>
              <a:t>06/09/2011</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solidFill>
                  <a:schemeClr val="tx1"/>
                </a:solidFill>
              </a:defRPr>
            </a:lvl1pPr>
          </a:lstStyle>
          <a:p>
            <a:pPr>
              <a:defRPr/>
            </a:pPr>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solidFill>
                  <a:schemeClr val="tx1"/>
                </a:solidFill>
              </a:defRPr>
            </a:lvl1pPr>
          </a:lstStyle>
          <a:p>
            <a:pPr>
              <a:defRPr/>
            </a:pPr>
            <a:fld id="{C0040BF3-6738-46DC-9C7E-88A77DDC9B38}"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defRPr>
            </a:lvl1pPr>
          </a:lstStyle>
          <a:p>
            <a:pPr>
              <a:defRPr/>
            </a:pPr>
            <a:endParaRPr lang="fr-FR"/>
          </a:p>
        </p:txBody>
      </p:sp>
      <p:sp>
        <p:nvSpPr>
          <p:cNvPr id="1229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pPr>
              <a:defRPr/>
            </a:pPr>
            <a:endParaRPr lang="fr-FR"/>
          </a:p>
        </p:txBody>
      </p:sp>
      <p:sp>
        <p:nvSpPr>
          <p:cNvPr id="276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229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defRPr>
            </a:lvl1pPr>
          </a:lstStyle>
          <a:p>
            <a:pPr>
              <a:defRPr/>
            </a:pPr>
            <a:endParaRPr lang="fr-FR"/>
          </a:p>
        </p:txBody>
      </p:sp>
      <p:sp>
        <p:nvSpPr>
          <p:cNvPr id="1229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pPr>
              <a:defRPr/>
            </a:pPr>
            <a:fld id="{2FEF61EF-9AEE-4500-BAD0-47137902F78B}"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pic>
          <p:nvPicPr>
            <p:cNvPr id="5" name="Picture 3" descr="contenu"/>
            <p:cNvPicPr>
              <a:picLocks noChangeAspect="1" noChangeArrowheads="1"/>
            </p:cNvPicPr>
            <p:nvPr userDrawn="1"/>
          </p:nvPicPr>
          <p:blipFill>
            <a:blip r:embed="rId2" cstate="print"/>
            <a:srcRect/>
            <a:stretch>
              <a:fillRect/>
            </a:stretch>
          </p:blipFill>
          <p:spPr bwMode="auto">
            <a:xfrm>
              <a:off x="0" y="0"/>
              <a:ext cx="5760" cy="4320"/>
            </a:xfrm>
            <a:prstGeom prst="rect">
              <a:avLst/>
            </a:prstGeom>
            <a:noFill/>
            <a:ln w="9525">
              <a:noFill/>
              <a:miter lim="800000"/>
              <a:headEnd/>
              <a:tailEnd/>
            </a:ln>
          </p:spPr>
        </p:pic>
        <p:sp>
          <p:nvSpPr>
            <p:cNvPr id="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7" name="Text Box 9"/>
          <p:cNvSpPr txBox="1">
            <a:spLocks noChangeArrowheads="1"/>
          </p:cNvSpPr>
          <p:nvPr/>
        </p:nvSpPr>
        <p:spPr bwMode="auto">
          <a:xfrm>
            <a:off x="3419475" y="6453188"/>
            <a:ext cx="1873250" cy="366712"/>
          </a:xfrm>
          <a:prstGeom prst="rect">
            <a:avLst/>
          </a:prstGeom>
          <a:noFill/>
          <a:ln w="9525">
            <a:noFill/>
            <a:miter lim="800000"/>
            <a:headEnd/>
            <a:tailEnd/>
          </a:ln>
          <a:effectLst/>
        </p:spPr>
        <p:txBody>
          <a:bodyPr>
            <a:spAutoFit/>
          </a:bodyPr>
          <a:lstStyle/>
          <a:p>
            <a:pPr>
              <a:spcBef>
                <a:spcPct val="50000"/>
              </a:spcBef>
              <a:defRPr/>
            </a:pPr>
            <a:endParaRPr lang="fr-FR"/>
          </a:p>
        </p:txBody>
      </p:sp>
      <p:sp>
        <p:nvSpPr>
          <p:cNvPr id="96261" name="Rectangle 5"/>
          <p:cNvSpPr>
            <a:spLocks noGrp="1" noChangeArrowheads="1"/>
          </p:cNvSpPr>
          <p:nvPr>
            <p:ph type="ctrTitle"/>
          </p:nvPr>
        </p:nvSpPr>
        <p:spPr>
          <a:xfrm>
            <a:off x="685800" y="2130425"/>
            <a:ext cx="7772400" cy="1470025"/>
          </a:xfrm>
        </p:spPr>
        <p:txBody>
          <a:bodyPr/>
          <a:lstStyle>
            <a:lvl1pPr>
              <a:defRPr/>
            </a:lvl1pPr>
          </a:lstStyle>
          <a:p>
            <a:r>
              <a:rPr lang="fr-FR"/>
              <a:t>Cliquez pour modifier le style du titre</a:t>
            </a:r>
          </a:p>
        </p:txBody>
      </p:sp>
      <p:sp>
        <p:nvSpPr>
          <p:cNvPr id="96262" name="Rectangle 6"/>
          <p:cNvSpPr>
            <a:spLocks noGrp="1" noChangeArrowheads="1"/>
          </p:cNvSpPr>
          <p:nvPr>
            <p:ph type="subTitle" idx="1"/>
          </p:nvPr>
        </p:nvSpPr>
        <p:spPr>
          <a:xfrm>
            <a:off x="1371600" y="3886200"/>
            <a:ext cx="6400800" cy="1752600"/>
          </a:xfrm>
        </p:spPr>
        <p:txBody>
          <a:bodyPr/>
          <a:lstStyle>
            <a:lvl1pPr marL="0" indent="0" algn="ctr">
              <a:buFontTx/>
              <a:buNone/>
              <a:defRPr sz="2800" b="1">
                <a:solidFill>
                  <a:srgbClr val="F18E00"/>
                </a:solidFill>
              </a:defRPr>
            </a:lvl1pPr>
          </a:lstStyle>
          <a:p>
            <a:r>
              <a:rPr lang="fr-FR"/>
              <a:t>Cliquez pour modifier le style des sous-titres du masque</a:t>
            </a:r>
          </a:p>
        </p:txBody>
      </p:sp>
      <p:sp>
        <p:nvSpPr>
          <p:cNvPr id="8" name="Rectangle 7"/>
          <p:cNvSpPr>
            <a:spLocks noGrp="1" noChangeArrowheads="1"/>
          </p:cNvSpPr>
          <p:nvPr>
            <p:ph type="dt" sz="half" idx="10"/>
          </p:nvPr>
        </p:nvSpPr>
        <p:spPr>
          <a:xfrm>
            <a:off x="104775" y="6513513"/>
            <a:ext cx="992188" cy="274637"/>
          </a:xfrm>
        </p:spPr>
        <p:txBody>
          <a:bodyPr/>
          <a:lstStyle>
            <a:lvl1pPr algn="r" rtl="1">
              <a:defRPr/>
            </a:lvl1pPr>
          </a:lstStyle>
          <a:p>
            <a:pPr>
              <a:defRPr/>
            </a:pPr>
            <a:fld id="{AA2A5D6E-3B09-4136-8648-2B0A6C8AB10D}" type="datetimeFigureOut">
              <a:rPr lang="fr-FR"/>
              <a:pPr>
                <a:defRPr/>
              </a:pPr>
              <a:t>06/09/2011</a:t>
            </a:fld>
            <a:endParaRPr lang="fr-FR"/>
          </a:p>
        </p:txBody>
      </p:sp>
      <p:sp>
        <p:nvSpPr>
          <p:cNvPr id="9" name="Rectangle 8"/>
          <p:cNvSpPr>
            <a:spLocks noGrp="1" noChangeArrowheads="1"/>
          </p:cNvSpPr>
          <p:nvPr>
            <p:ph type="sldNum" sz="quarter" idx="11"/>
          </p:nvPr>
        </p:nvSpPr>
        <p:spPr>
          <a:xfrm>
            <a:off x="7737475" y="6513513"/>
            <a:ext cx="1385888" cy="319087"/>
          </a:xfrm>
        </p:spPr>
        <p:txBody>
          <a:bodyPr/>
          <a:lstStyle>
            <a:lvl1pPr>
              <a:defRPr/>
            </a:lvl1pPr>
          </a:lstStyle>
          <a:p>
            <a:pPr>
              <a:defRPr/>
            </a:pPr>
            <a:fld id="{813C8AFC-859D-4404-BB96-538F79D56ED2}"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194A66DB-F0E8-422F-A135-2FFF2B159C5E}" type="datetimeFigureOut">
              <a:rPr lang="fr-FR"/>
              <a:pPr>
                <a:defRPr/>
              </a:pPr>
              <a:t>06/09/2011</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00D935D8-EC44-482D-B5E9-AC93E53FCE15}"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765175"/>
            <a:ext cx="2057400" cy="536098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765175"/>
            <a:ext cx="6019800" cy="53609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86A65FB2-2B2D-4FD3-AA88-CB80880E4A75}" type="datetimeFigureOut">
              <a:rPr lang="fr-FR"/>
              <a:pPr>
                <a:defRPr/>
              </a:pPr>
              <a:t>06/09/2011</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30B07C87-CF4D-48ED-A7E0-7AEF6C3E0429}"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7"/>
          <p:cNvSpPr>
            <a:spLocks noGrp="1" noChangeArrowheads="1"/>
          </p:cNvSpPr>
          <p:nvPr>
            <p:ph type="dt" sz="half" idx="10"/>
          </p:nvPr>
        </p:nvSpPr>
        <p:spPr>
          <a:ln/>
        </p:spPr>
        <p:txBody>
          <a:bodyPr/>
          <a:lstStyle>
            <a:lvl1pPr>
              <a:defRPr/>
            </a:lvl1pPr>
          </a:lstStyle>
          <a:p>
            <a:pPr>
              <a:defRPr/>
            </a:pPr>
            <a:fld id="{87DCEFFD-3B16-4D46-AC9F-835F0FEB8300}" type="datetimeFigureOut">
              <a:rPr lang="fr-FR"/>
              <a:pPr>
                <a:defRPr/>
              </a:pPr>
              <a:t>06/09/2011</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3AC63DDF-B422-4A9F-8346-3B9E53B302CE}"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7"/>
          <p:cNvSpPr>
            <a:spLocks noGrp="1" noChangeArrowheads="1"/>
          </p:cNvSpPr>
          <p:nvPr>
            <p:ph type="dt" sz="half" idx="10"/>
          </p:nvPr>
        </p:nvSpPr>
        <p:spPr>
          <a:ln/>
        </p:spPr>
        <p:txBody>
          <a:bodyPr/>
          <a:lstStyle>
            <a:lvl1pPr>
              <a:defRPr/>
            </a:lvl1pPr>
          </a:lstStyle>
          <a:p>
            <a:pPr>
              <a:defRPr/>
            </a:pPr>
            <a:fld id="{96480F31-4519-4DCE-99E6-63D5E0BAFFD8}" type="datetimeFigureOut">
              <a:rPr lang="fr-FR"/>
              <a:pPr>
                <a:defRPr/>
              </a:pPr>
              <a:t>06/09/2011</a:t>
            </a:fld>
            <a:endParaRPr lang="fr-FR"/>
          </a:p>
        </p:txBody>
      </p:sp>
      <p:sp>
        <p:nvSpPr>
          <p:cNvPr id="5" name="Rectangle 8"/>
          <p:cNvSpPr>
            <a:spLocks noGrp="1" noChangeArrowheads="1"/>
          </p:cNvSpPr>
          <p:nvPr>
            <p:ph type="sldNum" sz="quarter" idx="11"/>
          </p:nvPr>
        </p:nvSpPr>
        <p:spPr>
          <a:ln/>
        </p:spPr>
        <p:txBody>
          <a:bodyPr/>
          <a:lstStyle>
            <a:lvl1pPr>
              <a:defRPr/>
            </a:lvl1pPr>
          </a:lstStyle>
          <a:p>
            <a:pPr>
              <a:defRPr/>
            </a:pPr>
            <a:fld id="{FF9B30D4-E2E0-4C3F-9489-A7BCD6A26510}"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7"/>
          <p:cNvSpPr>
            <a:spLocks noGrp="1" noChangeArrowheads="1"/>
          </p:cNvSpPr>
          <p:nvPr>
            <p:ph type="dt" sz="half" idx="10"/>
          </p:nvPr>
        </p:nvSpPr>
        <p:spPr>
          <a:ln/>
        </p:spPr>
        <p:txBody>
          <a:bodyPr/>
          <a:lstStyle>
            <a:lvl1pPr>
              <a:defRPr/>
            </a:lvl1pPr>
          </a:lstStyle>
          <a:p>
            <a:pPr>
              <a:defRPr/>
            </a:pPr>
            <a:fld id="{6A53F8F4-1AA5-4903-B317-F01D315D28F4}" type="datetimeFigureOut">
              <a:rPr lang="fr-FR"/>
              <a:pPr>
                <a:defRPr/>
              </a:pPr>
              <a:t>06/09/2011</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00DABB12-B0FA-4090-B8A2-44D613C38A94}"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7"/>
          <p:cNvSpPr>
            <a:spLocks noGrp="1" noChangeArrowheads="1"/>
          </p:cNvSpPr>
          <p:nvPr>
            <p:ph type="dt" sz="half" idx="10"/>
          </p:nvPr>
        </p:nvSpPr>
        <p:spPr>
          <a:ln/>
        </p:spPr>
        <p:txBody>
          <a:bodyPr/>
          <a:lstStyle>
            <a:lvl1pPr>
              <a:defRPr/>
            </a:lvl1pPr>
          </a:lstStyle>
          <a:p>
            <a:pPr>
              <a:defRPr/>
            </a:pPr>
            <a:fld id="{525C798D-F503-4419-808F-EA21EDED6D15}" type="datetimeFigureOut">
              <a:rPr lang="fr-FR"/>
              <a:pPr>
                <a:defRPr/>
              </a:pPr>
              <a:t>06/09/2011</a:t>
            </a:fld>
            <a:endParaRPr lang="fr-FR"/>
          </a:p>
        </p:txBody>
      </p:sp>
      <p:sp>
        <p:nvSpPr>
          <p:cNvPr id="8" name="Rectangle 8"/>
          <p:cNvSpPr>
            <a:spLocks noGrp="1" noChangeArrowheads="1"/>
          </p:cNvSpPr>
          <p:nvPr>
            <p:ph type="sldNum" sz="quarter" idx="11"/>
          </p:nvPr>
        </p:nvSpPr>
        <p:spPr>
          <a:ln/>
        </p:spPr>
        <p:txBody>
          <a:bodyPr/>
          <a:lstStyle>
            <a:lvl1pPr>
              <a:defRPr/>
            </a:lvl1pPr>
          </a:lstStyle>
          <a:p>
            <a:pPr>
              <a:defRPr/>
            </a:pPr>
            <a:fld id="{B43218D5-4071-47FD-AE4B-9104264E11C2}"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7"/>
          <p:cNvSpPr>
            <a:spLocks noGrp="1" noChangeArrowheads="1"/>
          </p:cNvSpPr>
          <p:nvPr>
            <p:ph type="dt" sz="half" idx="10"/>
          </p:nvPr>
        </p:nvSpPr>
        <p:spPr>
          <a:ln/>
        </p:spPr>
        <p:txBody>
          <a:bodyPr/>
          <a:lstStyle>
            <a:lvl1pPr>
              <a:defRPr/>
            </a:lvl1pPr>
          </a:lstStyle>
          <a:p>
            <a:pPr>
              <a:defRPr/>
            </a:pPr>
            <a:fld id="{38140846-C4B0-43BC-8C21-86BE555A2D15}" type="datetimeFigureOut">
              <a:rPr lang="fr-FR"/>
              <a:pPr>
                <a:defRPr/>
              </a:pPr>
              <a:t>06/09/2011</a:t>
            </a:fld>
            <a:endParaRPr lang="fr-FR"/>
          </a:p>
        </p:txBody>
      </p:sp>
      <p:sp>
        <p:nvSpPr>
          <p:cNvPr id="4" name="Rectangle 8"/>
          <p:cNvSpPr>
            <a:spLocks noGrp="1" noChangeArrowheads="1"/>
          </p:cNvSpPr>
          <p:nvPr>
            <p:ph type="sldNum" sz="quarter" idx="11"/>
          </p:nvPr>
        </p:nvSpPr>
        <p:spPr>
          <a:ln/>
        </p:spPr>
        <p:txBody>
          <a:bodyPr/>
          <a:lstStyle>
            <a:lvl1pPr>
              <a:defRPr/>
            </a:lvl1pPr>
          </a:lstStyle>
          <a:p>
            <a:pPr>
              <a:defRPr/>
            </a:pPr>
            <a:fld id="{F7CAF764-36EF-450C-978A-F3BE8734C0A2}"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56AD3D66-CC25-42A0-B0DC-7A87590CC349}" type="datetimeFigureOut">
              <a:rPr lang="fr-FR"/>
              <a:pPr>
                <a:defRPr/>
              </a:pPr>
              <a:t>06/09/2011</a:t>
            </a:fld>
            <a:endParaRPr lang="fr-FR"/>
          </a:p>
        </p:txBody>
      </p:sp>
      <p:sp>
        <p:nvSpPr>
          <p:cNvPr id="3" name="Rectangle 8"/>
          <p:cNvSpPr>
            <a:spLocks noGrp="1" noChangeArrowheads="1"/>
          </p:cNvSpPr>
          <p:nvPr>
            <p:ph type="sldNum" sz="quarter" idx="11"/>
          </p:nvPr>
        </p:nvSpPr>
        <p:spPr>
          <a:ln/>
        </p:spPr>
        <p:txBody>
          <a:bodyPr/>
          <a:lstStyle>
            <a:lvl1pPr>
              <a:defRPr/>
            </a:lvl1pPr>
          </a:lstStyle>
          <a:p>
            <a:pPr>
              <a:defRPr/>
            </a:pPr>
            <a:fld id="{8F45A593-8A66-42BE-A5A2-9FA3F7217D63}"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2EFAEFEF-80E5-495B-A347-0609A91B99FC}" type="datetimeFigureOut">
              <a:rPr lang="fr-FR"/>
              <a:pPr>
                <a:defRPr/>
              </a:pPr>
              <a:t>06/09/2011</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8BE625F1-6A02-4813-A1EF-320F9947953A}"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7"/>
          <p:cNvSpPr>
            <a:spLocks noGrp="1" noChangeArrowheads="1"/>
          </p:cNvSpPr>
          <p:nvPr>
            <p:ph type="dt" sz="half" idx="10"/>
          </p:nvPr>
        </p:nvSpPr>
        <p:spPr>
          <a:ln/>
        </p:spPr>
        <p:txBody>
          <a:bodyPr/>
          <a:lstStyle>
            <a:lvl1pPr>
              <a:defRPr/>
            </a:lvl1pPr>
          </a:lstStyle>
          <a:p>
            <a:pPr>
              <a:defRPr/>
            </a:pPr>
            <a:fld id="{B8FB72E7-98B0-485B-9BF9-870E9CF9FD0C}" type="datetimeFigureOut">
              <a:rPr lang="fr-FR"/>
              <a:pPr>
                <a:defRPr/>
              </a:pPr>
              <a:t>06/09/2011</a:t>
            </a:fld>
            <a:endParaRPr lang="fr-FR"/>
          </a:p>
        </p:txBody>
      </p:sp>
      <p:sp>
        <p:nvSpPr>
          <p:cNvPr id="6" name="Rectangle 8"/>
          <p:cNvSpPr>
            <a:spLocks noGrp="1" noChangeArrowheads="1"/>
          </p:cNvSpPr>
          <p:nvPr>
            <p:ph type="sldNum" sz="quarter" idx="11"/>
          </p:nvPr>
        </p:nvSpPr>
        <p:spPr>
          <a:ln/>
        </p:spPr>
        <p:txBody>
          <a:bodyPr/>
          <a:lstStyle>
            <a:lvl1pPr>
              <a:defRPr/>
            </a:lvl1pPr>
          </a:lstStyle>
          <a:p>
            <a:pPr>
              <a:defRPr/>
            </a:pPr>
            <a:fld id="{B5042DAF-F608-4684-A49F-FA3104D6A9E5}"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6858000"/>
            <a:chOff x="0" y="0"/>
            <a:chExt cx="5760" cy="4320"/>
          </a:xfrm>
        </p:grpSpPr>
        <p:pic>
          <p:nvPicPr>
            <p:cNvPr id="3079" name="Picture 3" descr="contenu"/>
            <p:cNvPicPr>
              <a:picLocks noChangeAspect="1" noChangeArrowheads="1"/>
            </p:cNvPicPr>
            <p:nvPr userDrawn="1"/>
          </p:nvPicPr>
          <p:blipFill>
            <a:blip r:embed="rId13" cstate="print"/>
            <a:srcRect/>
            <a:stretch>
              <a:fillRect/>
            </a:stretch>
          </p:blipFill>
          <p:spPr bwMode="auto">
            <a:xfrm>
              <a:off x="0" y="0"/>
              <a:ext cx="5760" cy="4320"/>
            </a:xfrm>
            <a:prstGeom prst="rect">
              <a:avLst/>
            </a:prstGeom>
            <a:noFill/>
            <a:ln w="9525">
              <a:noFill/>
              <a:miter lim="800000"/>
              <a:headEnd/>
              <a:tailEnd/>
            </a:ln>
          </p:spPr>
        </p:pic>
        <p:sp>
          <p:nvSpPr>
            <p:cNvPr id="95236" name="Text Box 4"/>
            <p:cNvSpPr txBox="1">
              <a:spLocks noChangeArrowheads="1"/>
            </p:cNvSpPr>
            <p:nvPr userDrawn="1"/>
          </p:nvSpPr>
          <p:spPr bwMode="auto">
            <a:xfrm>
              <a:off x="2200" y="4103"/>
              <a:ext cx="1360" cy="192"/>
            </a:xfrm>
            <a:prstGeom prst="rect">
              <a:avLst/>
            </a:prstGeom>
            <a:noFill/>
            <a:ln w="9525">
              <a:noFill/>
              <a:miter lim="800000"/>
              <a:headEnd/>
              <a:tailEnd/>
            </a:ln>
            <a:effectLst/>
          </p:spPr>
          <p:txBody>
            <a:bodyPr>
              <a:spAutoFit/>
            </a:bodyPr>
            <a:lstStyle/>
            <a:p>
              <a:pPr algn="ctr">
                <a:spcBef>
                  <a:spcPct val="50000"/>
                </a:spcBef>
                <a:defRPr/>
              </a:pPr>
              <a:r>
                <a:rPr lang="fr-FR" sz="1400" b="1">
                  <a:latin typeface="Century Gothic" pitchFamily="34" charset="0"/>
                </a:rPr>
                <a:t>www.hcp.ma</a:t>
              </a:r>
            </a:p>
          </p:txBody>
        </p:sp>
      </p:grpSp>
      <p:sp>
        <p:nvSpPr>
          <p:cNvPr id="3075" name="Rectangle 5"/>
          <p:cNvSpPr>
            <a:spLocks noGrp="1" noChangeArrowheads="1"/>
          </p:cNvSpPr>
          <p:nvPr>
            <p:ph type="title"/>
          </p:nvPr>
        </p:nvSpPr>
        <p:spPr bwMode="auto">
          <a:xfrm>
            <a:off x="1187450" y="765175"/>
            <a:ext cx="6985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3076" name="Rectangle 6"/>
          <p:cNvSpPr>
            <a:spLocks noGrp="1" noChangeArrowheads="1"/>
          </p:cNvSpPr>
          <p:nvPr>
            <p:ph type="body" idx="1"/>
          </p:nvPr>
        </p:nvSpPr>
        <p:spPr bwMode="auto">
          <a:xfrm>
            <a:off x="457200" y="2133600"/>
            <a:ext cx="8229600" cy="3992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p:txBody>
      </p:sp>
      <p:sp>
        <p:nvSpPr>
          <p:cNvPr id="95239" name="Rectangle 7"/>
          <p:cNvSpPr>
            <a:spLocks noGrp="1" noChangeArrowheads="1"/>
          </p:cNvSpPr>
          <p:nvPr>
            <p:ph type="dt" sz="half" idx="2"/>
          </p:nvPr>
        </p:nvSpPr>
        <p:spPr bwMode="auto">
          <a:xfrm>
            <a:off x="0" y="6513513"/>
            <a:ext cx="992188" cy="27463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lvl1pPr>
              <a:defRPr sz="1200" b="1">
                <a:latin typeface="+mn-lt"/>
              </a:defRPr>
            </a:lvl1pPr>
          </a:lstStyle>
          <a:p>
            <a:pPr>
              <a:defRPr/>
            </a:pPr>
            <a:fld id="{0A7A9420-DF00-451F-A458-47761CB073E8}" type="datetimeFigureOut">
              <a:rPr lang="fr-FR"/>
              <a:pPr>
                <a:defRPr/>
              </a:pPr>
              <a:t>06/09/2011</a:t>
            </a:fld>
            <a:endParaRPr lang="fr-FR"/>
          </a:p>
        </p:txBody>
      </p:sp>
      <p:sp>
        <p:nvSpPr>
          <p:cNvPr id="95240" name="Rectangle 8"/>
          <p:cNvSpPr>
            <a:spLocks noGrp="1" noChangeArrowheads="1"/>
          </p:cNvSpPr>
          <p:nvPr>
            <p:ph type="sldNum" sz="quarter" idx="4"/>
          </p:nvPr>
        </p:nvSpPr>
        <p:spPr bwMode="auto">
          <a:xfrm>
            <a:off x="7737475" y="6513513"/>
            <a:ext cx="1385888" cy="3206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200" b="1">
                <a:latin typeface="+mn-lt"/>
              </a:defRPr>
            </a:lvl1pPr>
          </a:lstStyle>
          <a:p>
            <a:pPr>
              <a:defRPr/>
            </a:pPr>
            <a:fld id="{2E94A93B-DC2E-474F-B746-EF71FA199B39}"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4050" r:id="rId1"/>
    <p:sldLayoutId id="2147484040"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Lst>
  <p:txStyles>
    <p:titleStyle>
      <a:lvl1pPr algn="ctr" rtl="0" eaLnBrk="0" fontAlgn="base" hangingPunct="0">
        <a:spcBef>
          <a:spcPct val="0"/>
        </a:spcBef>
        <a:spcAft>
          <a:spcPct val="0"/>
        </a:spcAft>
        <a:defRPr sz="4000" b="1">
          <a:solidFill>
            <a:srgbClr val="7B003B"/>
          </a:solidFill>
          <a:latin typeface="+mj-lt"/>
          <a:ea typeface="+mj-ea"/>
          <a:cs typeface="+mj-cs"/>
        </a:defRPr>
      </a:lvl1pPr>
      <a:lvl2pPr algn="ctr" rtl="0" eaLnBrk="0" fontAlgn="base" hangingPunct="0">
        <a:spcBef>
          <a:spcPct val="0"/>
        </a:spcBef>
        <a:spcAft>
          <a:spcPct val="0"/>
        </a:spcAft>
        <a:defRPr sz="4000" b="1">
          <a:solidFill>
            <a:srgbClr val="7B003B"/>
          </a:solidFill>
          <a:latin typeface="Edwardian Script ITC" pitchFamily="66" charset="0"/>
        </a:defRPr>
      </a:lvl2pPr>
      <a:lvl3pPr algn="ctr" rtl="0" eaLnBrk="0" fontAlgn="base" hangingPunct="0">
        <a:spcBef>
          <a:spcPct val="0"/>
        </a:spcBef>
        <a:spcAft>
          <a:spcPct val="0"/>
        </a:spcAft>
        <a:defRPr sz="4000" b="1">
          <a:solidFill>
            <a:srgbClr val="7B003B"/>
          </a:solidFill>
          <a:latin typeface="Edwardian Script ITC" pitchFamily="66" charset="0"/>
        </a:defRPr>
      </a:lvl3pPr>
      <a:lvl4pPr algn="ctr" rtl="0" eaLnBrk="0" fontAlgn="base" hangingPunct="0">
        <a:spcBef>
          <a:spcPct val="0"/>
        </a:spcBef>
        <a:spcAft>
          <a:spcPct val="0"/>
        </a:spcAft>
        <a:defRPr sz="4000" b="1">
          <a:solidFill>
            <a:srgbClr val="7B003B"/>
          </a:solidFill>
          <a:latin typeface="Edwardian Script ITC" pitchFamily="66" charset="0"/>
        </a:defRPr>
      </a:lvl4pPr>
      <a:lvl5pPr algn="ctr" rtl="0" eaLnBrk="0" fontAlgn="base" hangingPunct="0">
        <a:spcBef>
          <a:spcPct val="0"/>
        </a:spcBef>
        <a:spcAft>
          <a:spcPct val="0"/>
        </a:spcAft>
        <a:defRPr sz="4000" b="1">
          <a:solidFill>
            <a:srgbClr val="7B003B"/>
          </a:solidFill>
          <a:latin typeface="Edwardian Script ITC" pitchFamily="66" charset="0"/>
        </a:defRPr>
      </a:lvl5pPr>
      <a:lvl6pPr marL="457200" algn="ctr" rtl="0" fontAlgn="base">
        <a:spcBef>
          <a:spcPct val="0"/>
        </a:spcBef>
        <a:spcAft>
          <a:spcPct val="0"/>
        </a:spcAft>
        <a:defRPr sz="4000" b="1">
          <a:solidFill>
            <a:srgbClr val="7B003B"/>
          </a:solidFill>
          <a:latin typeface="Edwardian Script ITC" pitchFamily="66" charset="0"/>
        </a:defRPr>
      </a:lvl6pPr>
      <a:lvl7pPr marL="914400" algn="ctr" rtl="0" fontAlgn="base">
        <a:spcBef>
          <a:spcPct val="0"/>
        </a:spcBef>
        <a:spcAft>
          <a:spcPct val="0"/>
        </a:spcAft>
        <a:defRPr sz="4000" b="1">
          <a:solidFill>
            <a:srgbClr val="7B003B"/>
          </a:solidFill>
          <a:latin typeface="Edwardian Script ITC" pitchFamily="66" charset="0"/>
        </a:defRPr>
      </a:lvl7pPr>
      <a:lvl8pPr marL="1371600" algn="ctr" rtl="0" fontAlgn="base">
        <a:spcBef>
          <a:spcPct val="0"/>
        </a:spcBef>
        <a:spcAft>
          <a:spcPct val="0"/>
        </a:spcAft>
        <a:defRPr sz="4000" b="1">
          <a:solidFill>
            <a:srgbClr val="7B003B"/>
          </a:solidFill>
          <a:latin typeface="Edwardian Script ITC" pitchFamily="66" charset="0"/>
        </a:defRPr>
      </a:lvl8pPr>
      <a:lvl9pPr marL="1828800" algn="ctr" rtl="0" fontAlgn="base">
        <a:spcBef>
          <a:spcPct val="0"/>
        </a:spcBef>
        <a:spcAft>
          <a:spcPct val="0"/>
        </a:spcAft>
        <a:defRPr sz="4000" b="1">
          <a:solidFill>
            <a:srgbClr val="7B003B"/>
          </a:solidFill>
          <a:latin typeface="Edwardian Script ITC" pitchFamily="66" charset="0"/>
        </a:defRPr>
      </a:lvl9pPr>
    </p:titleStyle>
    <p:bodyStyle>
      <a:lvl1pPr marL="342900" indent="-342900" algn="l" rtl="0" eaLnBrk="0" fontAlgn="base" hangingPunct="0">
        <a:spcBef>
          <a:spcPct val="20000"/>
        </a:spcBef>
        <a:spcAft>
          <a:spcPct val="0"/>
        </a:spcAft>
        <a:buClr>
          <a:srgbClr val="7B003B"/>
        </a:buClr>
        <a:buSzPct val="120000"/>
        <a:buBlip>
          <a:blip r:embed="rId14"/>
        </a:buBlip>
        <a:defRPr sz="2400">
          <a:solidFill>
            <a:schemeClr val="bg2"/>
          </a:solidFill>
          <a:latin typeface="+mn-lt"/>
          <a:ea typeface="+mn-ea"/>
          <a:cs typeface="+mn-cs"/>
        </a:defRPr>
      </a:lvl1pPr>
      <a:lvl2pPr marL="742950" indent="-285750" algn="l" rtl="0" eaLnBrk="0" fontAlgn="base" hangingPunct="0">
        <a:spcBef>
          <a:spcPct val="20000"/>
        </a:spcBef>
        <a:spcAft>
          <a:spcPct val="0"/>
        </a:spcAft>
        <a:buClr>
          <a:srgbClr val="F18E00"/>
        </a:buClr>
        <a:buSzPct val="120000"/>
        <a:buFont typeface="Arial" charset="0"/>
        <a:buBlip>
          <a:blip r:embed="rId15"/>
        </a:buBlip>
        <a:defRPr sz="2000">
          <a:solidFill>
            <a:schemeClr val="bg2"/>
          </a:solidFill>
          <a:latin typeface="+mn-lt"/>
        </a:defRPr>
      </a:lvl2pPr>
      <a:lvl3pPr marL="1143000" indent="-228600" algn="l" rtl="0" eaLnBrk="0" fontAlgn="base" hangingPunct="0">
        <a:spcBef>
          <a:spcPct val="20000"/>
        </a:spcBef>
        <a:spcAft>
          <a:spcPct val="0"/>
        </a:spcAft>
        <a:buClr>
          <a:schemeClr val="bg2"/>
        </a:buClr>
        <a:buSzPct val="120000"/>
        <a:buBlip>
          <a:blip r:embed="rId16"/>
        </a:buBlip>
        <a:defRPr sz="1600">
          <a:solidFill>
            <a:schemeClr val="bg2"/>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file:///C:\Documents%20and%20Settings\llahbabi\Local%20Settings\Temp\perception_tableaux.xlsx!Tableau%203!L9C2:L11C11" TargetMode="External"/><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file:///C:\Documents%20and%20Settings\llahbabi\Local%20Settings\Temp\perception_tableaux.xlsx!tableau%205!L9C3:L17C9" TargetMode="External"/><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214313" y="857250"/>
            <a:ext cx="8715375" cy="5357813"/>
          </a:xfrm>
        </p:spPr>
        <p:txBody>
          <a:bodyPr/>
          <a:lstStyle/>
          <a:p>
            <a:pPr algn="ctr">
              <a:buFontTx/>
              <a:buNone/>
              <a:defRPr/>
            </a:pPr>
            <a:endParaRPr lang="fr-FR" sz="3400" dirty="0" smtClean="0">
              <a:solidFill>
                <a:srgbClr val="7B003B"/>
              </a:solidFill>
              <a:latin typeface="Berlin Sans FB Demi" pitchFamily="34" charset="0"/>
              <a:ea typeface="+mj-ea"/>
              <a:cs typeface="+mj-cs"/>
            </a:endParaRPr>
          </a:p>
          <a:p>
            <a:pPr algn="ctr">
              <a:buFontTx/>
              <a:buNone/>
              <a:defRPr/>
            </a:pPr>
            <a:r>
              <a:rPr lang="fr-FR" sz="3400" dirty="0" smtClean="0">
                <a:solidFill>
                  <a:srgbClr val="7B003B"/>
                </a:solidFill>
                <a:latin typeface="Berlin Sans FB Demi" pitchFamily="34" charset="0"/>
                <a:ea typeface="+mj-ea"/>
                <a:cs typeface="+mj-cs"/>
              </a:rPr>
              <a:t>Développement humain  </a:t>
            </a:r>
          </a:p>
          <a:p>
            <a:pPr algn="ctr">
              <a:buFontTx/>
              <a:buNone/>
              <a:defRPr/>
            </a:pPr>
            <a:endParaRPr lang="fr-FR" sz="3400" dirty="0" smtClean="0">
              <a:solidFill>
                <a:srgbClr val="7B003B"/>
              </a:solidFill>
              <a:latin typeface="Berlin Sans FB Demi" pitchFamily="34" charset="0"/>
              <a:ea typeface="+mj-ea"/>
              <a:cs typeface="+mj-cs"/>
            </a:endParaRPr>
          </a:p>
          <a:p>
            <a:pPr algn="ctr">
              <a:buFontTx/>
              <a:buNone/>
              <a:defRPr/>
            </a:pPr>
            <a:r>
              <a:rPr lang="fr-FR" sz="3200" dirty="0" smtClean="0">
                <a:solidFill>
                  <a:srgbClr val="7B003B"/>
                </a:solidFill>
                <a:latin typeface="Berlin Sans FB Demi" pitchFamily="34" charset="0"/>
                <a:ea typeface="+mj-ea"/>
                <a:cs typeface="+mj-cs"/>
              </a:rPr>
              <a:t>Entre réalités et perceptions de la population</a:t>
            </a:r>
          </a:p>
          <a:p>
            <a:pPr algn="ctr">
              <a:buFontTx/>
              <a:buNone/>
              <a:defRPr/>
            </a:pPr>
            <a:endParaRPr lang="fr-FR" sz="2200" b="1" dirty="0" smtClean="0">
              <a:latin typeface="Berlin Sans FB Demi" pitchFamily="34" charset="0"/>
            </a:endParaRPr>
          </a:p>
          <a:p>
            <a:pPr algn="ctr">
              <a:buFontTx/>
              <a:buNone/>
              <a:defRPr/>
            </a:pPr>
            <a:endParaRPr lang="fr-FR" sz="2200" b="1" dirty="0" smtClean="0">
              <a:latin typeface="Berlin Sans FB Demi" pitchFamily="34" charset="0"/>
            </a:endParaRPr>
          </a:p>
          <a:p>
            <a:pPr algn="r">
              <a:buFontTx/>
              <a:buNone/>
              <a:defRPr/>
            </a:pPr>
            <a:r>
              <a:rPr lang="fr-FR" sz="2000" dirty="0" smtClean="0">
                <a:latin typeface="Berlin Sans FB Demi" pitchFamily="34" charset="0"/>
              </a:rPr>
              <a:t>Mohamed TAAMOUTI</a:t>
            </a:r>
          </a:p>
          <a:p>
            <a:pPr algn="r">
              <a:buFontTx/>
              <a:buNone/>
              <a:defRPr/>
            </a:pPr>
            <a:r>
              <a:rPr lang="fr-FR" sz="2000" dirty="0" smtClean="0">
                <a:latin typeface="Berlin Sans FB Demi" pitchFamily="34" charset="0"/>
              </a:rPr>
              <a:t>Haut-commissariat au Plan</a:t>
            </a:r>
            <a:endParaRPr lang="fr-FR" sz="2200" b="1" dirty="0" smtClean="0">
              <a:latin typeface="Berlin Sans FB Demi" pitchFamily="34" charset="0"/>
            </a:endParaRPr>
          </a:p>
          <a:p>
            <a:pPr algn="r">
              <a:buFontTx/>
              <a:buNone/>
              <a:defRPr/>
            </a:pPr>
            <a:endParaRPr lang="fr-FR" sz="2000" dirty="0" smtClean="0">
              <a:latin typeface="Berlin Sans FB Demi" pitchFamily="34" charset="0"/>
            </a:endParaRPr>
          </a:p>
          <a:p>
            <a:pPr algn="r">
              <a:buFontTx/>
              <a:buNone/>
              <a:defRPr/>
            </a:pPr>
            <a:endParaRPr lang="fr-FR" sz="2000" dirty="0" smtClean="0">
              <a:latin typeface="Berlin Sans FB Demi" pitchFamily="34" charset="0"/>
            </a:endParaRPr>
          </a:p>
          <a:p>
            <a:pPr algn="r">
              <a:buFontTx/>
              <a:buNone/>
              <a:defRPr/>
            </a:pPr>
            <a:r>
              <a:rPr lang="fr-FR" sz="2000" dirty="0" smtClean="0">
                <a:latin typeface="Berlin Sans FB Demi" pitchFamily="34" charset="0"/>
              </a:rPr>
              <a:t>Janvier 2010</a:t>
            </a:r>
            <a:endParaRPr lang="fr-FR"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357188" y="714375"/>
            <a:ext cx="7770812" cy="571500"/>
          </a:xfrm>
        </p:spPr>
        <p:txBody>
          <a:bodyPr/>
          <a:lstStyle/>
          <a:p>
            <a:r>
              <a:rPr lang="fr-FR" sz="3000" b="0" smtClean="0">
                <a:latin typeface="Berlin Sans FB Demi" pitchFamily="34" charset="0"/>
              </a:rPr>
              <a:t>Niveau de convergence des évolutions Sources d’i</a:t>
            </a:r>
            <a:r>
              <a:rPr lang="fr-FR" sz="2400" b="0" smtClean="0">
                <a:latin typeface="Berlin Sans FB Demi" pitchFamily="34" charset="0"/>
              </a:rPr>
              <a:t>nquiétudes vis-à-vis de l’avenir</a:t>
            </a:r>
          </a:p>
        </p:txBody>
      </p:sp>
      <p:sp>
        <p:nvSpPr>
          <p:cNvPr id="1028" name="Rectangle 3"/>
          <p:cNvSpPr>
            <a:spLocks noGrp="1" noChangeArrowheads="1"/>
          </p:cNvSpPr>
          <p:nvPr>
            <p:ph type="body" idx="1"/>
          </p:nvPr>
        </p:nvSpPr>
        <p:spPr>
          <a:xfrm>
            <a:off x="0" y="1643063"/>
            <a:ext cx="9144000" cy="4929187"/>
          </a:xfrm>
        </p:spPr>
        <p:txBody>
          <a:bodyPr/>
          <a:lstStyle/>
          <a:p>
            <a:r>
              <a:rPr lang="fr-FR" sz="2000" b="1" smtClean="0">
                <a:latin typeface="Berlin Sans FB Demi" pitchFamily="34" charset="0"/>
              </a:rPr>
              <a:t>Principales inquiétudes vis-à-vis de l’avenir</a:t>
            </a:r>
            <a:endParaRPr lang="fr-FR" b="1" smtClean="0">
              <a:latin typeface="Berlin Sans FB Demi" pitchFamily="34" charset="0"/>
            </a:endParaRPr>
          </a:p>
          <a:p>
            <a:endParaRPr lang="fr-FR" b="1" smtClean="0">
              <a:latin typeface="Berlin Sans FB Demi" pitchFamily="34" charset="0"/>
            </a:endParaRPr>
          </a:p>
          <a:p>
            <a:endParaRPr lang="fr-FR" b="1" smtClean="0">
              <a:latin typeface="Berlin Sans FB Demi" pitchFamily="34" charset="0"/>
            </a:endParaRPr>
          </a:p>
          <a:p>
            <a:endParaRPr lang="fr-FR" b="1" smtClean="0">
              <a:latin typeface="Berlin Sans FB Demi" pitchFamily="34" charset="0"/>
            </a:endParaRPr>
          </a:p>
          <a:p>
            <a:endParaRPr lang="fr-FR" sz="2000" b="1" smtClean="0">
              <a:latin typeface="Berlin Sans FB Demi" pitchFamily="34" charset="0"/>
            </a:endParaRPr>
          </a:p>
          <a:p>
            <a:r>
              <a:rPr lang="fr-FR" sz="2000" b="1" smtClean="0">
                <a:latin typeface="Berlin Sans FB Demi" pitchFamily="34" charset="0"/>
              </a:rPr>
              <a:t>Le chômage et la cherté de la vie sont des préoccupations majeures des ménages, mais le degré de préoccupation est en baisse entre 2001 et 2009 :</a:t>
            </a:r>
          </a:p>
          <a:p>
            <a:pPr lvl="1"/>
            <a:r>
              <a:rPr lang="fr-FR" sz="1700" b="1" smtClean="0">
                <a:latin typeface="Berlin Sans FB Demi" pitchFamily="34" charset="0"/>
              </a:rPr>
              <a:t>Pour le chômage des jeunes (25-34 ans), ceci converge avec la baisse observée (18,9% en 2001 à 13,5% en 2008). </a:t>
            </a:r>
          </a:p>
          <a:p>
            <a:pPr lvl="1"/>
            <a:r>
              <a:rPr lang="fr-FR" sz="1700" b="1" smtClean="0">
                <a:latin typeface="Berlin Sans FB Demi" pitchFamily="34" charset="0"/>
              </a:rPr>
              <a:t>Pour la cherté de la vie :</a:t>
            </a:r>
          </a:p>
          <a:p>
            <a:pPr lvl="2"/>
            <a:r>
              <a:rPr lang="fr-FR" sz="1500" b="1" smtClean="0">
                <a:latin typeface="Berlin Sans FB Demi" pitchFamily="34" charset="0"/>
              </a:rPr>
              <a:t> l’inflation annuelle était de 1,3% pour 2000-2001 et de 2,7% en 2006-2007. </a:t>
            </a:r>
          </a:p>
          <a:p>
            <a:pPr lvl="2"/>
            <a:r>
              <a:rPr lang="fr-FR" sz="1500" b="1" smtClean="0">
                <a:latin typeface="Berlin Sans FB Demi" pitchFamily="34" charset="0"/>
              </a:rPr>
              <a:t>Les perceptions reflètent surtout l’amélioration du pouvoir d’achat des ménages  : avant 2001, le revenu disponible par habitant avait connu plusieurs années de baisse, alors qu’entre 2001 et 2007, il a connu une hausse de 2,3% par an. </a:t>
            </a:r>
          </a:p>
        </p:txBody>
      </p:sp>
      <p:graphicFrame>
        <p:nvGraphicFramePr>
          <p:cNvPr id="1026" name="Object 5"/>
          <p:cNvGraphicFramePr>
            <a:graphicFrameLocks noChangeAspect="1"/>
          </p:cNvGraphicFramePr>
          <p:nvPr/>
        </p:nvGraphicFramePr>
        <p:xfrm>
          <a:off x="1500188" y="2286000"/>
          <a:ext cx="5429250" cy="1285875"/>
        </p:xfrm>
        <a:graphic>
          <a:graphicData uri="http://schemas.openxmlformats.org/presentationml/2006/ole">
            <p:oleObj spid="_x0000_s1026" name="Worksheet" r:id="rId3" imgW="4229100" imgH="647700" progId="Excel.Sheet.8">
              <p:link updateAutomatic="1"/>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57188" y="571500"/>
            <a:ext cx="7770812" cy="981075"/>
          </a:xfrm>
        </p:spPr>
        <p:txBody>
          <a:bodyPr/>
          <a:lstStyle/>
          <a:p>
            <a:r>
              <a:rPr lang="fr-FR" sz="3000" b="0" smtClean="0">
                <a:latin typeface="Berlin Sans FB Demi" pitchFamily="34" charset="0"/>
              </a:rPr>
              <a:t>Niveau de convergence des évolutions </a:t>
            </a:r>
            <a:r>
              <a:rPr lang="fr-FR" sz="3200" smtClean="0"/>
              <a:t> </a:t>
            </a:r>
            <a:r>
              <a:rPr lang="fr-FR" sz="2400" b="0" smtClean="0">
                <a:latin typeface="Berlin Sans FB Demi" pitchFamily="34" charset="0"/>
              </a:rPr>
              <a:t>Perception des dépenses</a:t>
            </a:r>
          </a:p>
        </p:txBody>
      </p:sp>
      <p:sp>
        <p:nvSpPr>
          <p:cNvPr id="14339" name="Rectangle 3"/>
          <p:cNvSpPr>
            <a:spLocks noGrp="1" noChangeArrowheads="1"/>
          </p:cNvSpPr>
          <p:nvPr>
            <p:ph type="body" idx="1"/>
          </p:nvPr>
        </p:nvSpPr>
        <p:spPr>
          <a:xfrm>
            <a:off x="285750" y="1643063"/>
            <a:ext cx="8858250" cy="4643437"/>
          </a:xfrm>
        </p:spPr>
        <p:txBody>
          <a:bodyPr/>
          <a:lstStyle/>
          <a:p>
            <a:pPr algn="ctr">
              <a:buFontTx/>
              <a:buNone/>
            </a:pPr>
            <a:r>
              <a:rPr lang="fr-FR" sz="2000" b="1" smtClean="0"/>
              <a:t>Evolution du poids budgétaire et de la perception des ménages des postes qui leur posent problème</a:t>
            </a:r>
          </a:p>
          <a:p>
            <a:pPr algn="ctr">
              <a:buFontTx/>
              <a:buNone/>
            </a:pPr>
            <a:r>
              <a:rPr lang="fr-FR" sz="1200" b="1" smtClean="0"/>
              <a:t>(différence entre 2001 et 2007 entre points de %)</a:t>
            </a:r>
          </a:p>
          <a:p>
            <a:endParaRPr lang="fr-FR" b="1" smtClean="0">
              <a:latin typeface="Berlin Sans FB Demi" pitchFamily="34" charset="0"/>
            </a:endParaRPr>
          </a:p>
          <a:p>
            <a:endParaRPr lang="fr-FR" b="1" smtClean="0">
              <a:latin typeface="Berlin Sans FB Demi" pitchFamily="34" charset="0"/>
            </a:endParaRPr>
          </a:p>
          <a:p>
            <a:endParaRPr lang="fr-FR" b="1" smtClean="0">
              <a:latin typeface="Berlin Sans FB Demi" pitchFamily="34" charset="0"/>
            </a:endParaRPr>
          </a:p>
          <a:p>
            <a:endParaRPr lang="fr-FR" sz="2000" b="1" smtClean="0">
              <a:latin typeface="Berlin Sans FB Demi" pitchFamily="34" charset="0"/>
            </a:endParaRPr>
          </a:p>
          <a:p>
            <a:endParaRPr lang="fr-FR" sz="2000" b="1" smtClean="0">
              <a:latin typeface="Berlin Sans FB Demi" pitchFamily="34" charset="0"/>
            </a:endParaRPr>
          </a:p>
          <a:p>
            <a:endParaRPr lang="fr-FR" sz="2000" b="1" smtClean="0">
              <a:latin typeface="Berlin Sans FB Demi" pitchFamily="34" charset="0"/>
            </a:endParaRPr>
          </a:p>
        </p:txBody>
      </p:sp>
      <p:graphicFrame>
        <p:nvGraphicFramePr>
          <p:cNvPr id="5" name="Graphique 4"/>
          <p:cNvGraphicFramePr/>
          <p:nvPr/>
        </p:nvGraphicFramePr>
        <p:xfrm>
          <a:off x="1142976" y="2786058"/>
          <a:ext cx="6572296" cy="35004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85750" y="2428875"/>
            <a:ext cx="7770813" cy="981075"/>
          </a:xfrm>
        </p:spPr>
        <p:txBody>
          <a:bodyPr/>
          <a:lstStyle/>
          <a:p>
            <a:r>
              <a:rPr lang="fr-FR" sz="3600" b="0" smtClean="0">
                <a:latin typeface="Berlin Sans FB Demi" pitchFamily="34" charset="0"/>
              </a:rPr>
              <a:t>Déterminants de  la perception des ménages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57188" y="785813"/>
            <a:ext cx="8572500" cy="571500"/>
          </a:xfrm>
        </p:spPr>
        <p:txBody>
          <a:bodyPr/>
          <a:lstStyle/>
          <a:p>
            <a:r>
              <a:rPr lang="fr-FR" sz="3200" b="0" smtClean="0">
                <a:latin typeface="Berlin Sans FB Demi" pitchFamily="34" charset="0"/>
              </a:rPr>
              <a:t>Déterminants de  la perception des ménages</a:t>
            </a:r>
            <a:endParaRPr lang="fr-FR" sz="2400" b="0" smtClean="0">
              <a:latin typeface="Berlin Sans FB Demi" pitchFamily="34" charset="0"/>
            </a:endParaRPr>
          </a:p>
        </p:txBody>
      </p:sp>
      <p:sp>
        <p:nvSpPr>
          <p:cNvPr id="16387" name="Rectangle 3"/>
          <p:cNvSpPr>
            <a:spLocks noGrp="1" noChangeArrowheads="1"/>
          </p:cNvSpPr>
          <p:nvPr>
            <p:ph type="body" idx="1"/>
          </p:nvPr>
        </p:nvSpPr>
        <p:spPr>
          <a:xfrm>
            <a:off x="0" y="1643063"/>
            <a:ext cx="9144000" cy="4929187"/>
          </a:xfrm>
        </p:spPr>
        <p:txBody>
          <a:bodyPr/>
          <a:lstStyle/>
          <a:p>
            <a:endParaRPr lang="fr-FR" sz="2000" b="1" smtClean="0"/>
          </a:p>
          <a:p>
            <a:r>
              <a:rPr lang="fr-FR" sz="2000" b="1" smtClean="0"/>
              <a:t>Au-delà des facteurs matériels (revenu, niveau de dépenses), des facteurs d’ordre démographiques, sociaux, … influencent les perceptions des ménages. </a:t>
            </a:r>
          </a:p>
          <a:p>
            <a:endParaRPr lang="fr-FR" sz="2000" b="1" smtClean="0"/>
          </a:p>
          <a:p>
            <a:r>
              <a:rPr lang="fr-FR" sz="2000" b="1" smtClean="0"/>
              <a:t>Approche :  </a:t>
            </a:r>
          </a:p>
          <a:p>
            <a:pPr lvl="1"/>
            <a:endParaRPr lang="fr-FR" sz="1600" b="1" smtClean="0"/>
          </a:p>
          <a:p>
            <a:pPr lvl="1"/>
            <a:r>
              <a:rPr lang="fr-FR" sz="1600" b="1" smtClean="0"/>
              <a:t>Nous considérons l’ensemble des facteurs sur lesquels des données ont été colletées en 2007.</a:t>
            </a:r>
          </a:p>
          <a:p>
            <a:pPr lvl="1"/>
            <a:r>
              <a:rPr lang="fr-FR" sz="1600" b="1" smtClean="0"/>
              <a:t>Nous utilisons des modèles de régression ordinaux pour déterminer ces facteurs et leurs poids. </a:t>
            </a:r>
          </a:p>
          <a:p>
            <a:pPr lvl="1"/>
            <a:r>
              <a:rPr lang="fr-FR" sz="1600" b="1" smtClean="0"/>
              <a:t>Nous considérons la perception de deux dimensions importantes : Perception de l’évolution du niveau de vie et Niveau social d’auto-identification.</a:t>
            </a:r>
            <a:r>
              <a:rPr lang="fr-FR" b="1" smtClean="0"/>
              <a:t> </a:t>
            </a:r>
          </a:p>
          <a:p>
            <a:pPr lvl="1"/>
            <a:endParaRPr lang="fr-FR" sz="1600" b="1"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57188" y="714375"/>
            <a:ext cx="8572500" cy="571500"/>
          </a:xfrm>
        </p:spPr>
        <p:txBody>
          <a:bodyPr/>
          <a:lstStyle/>
          <a:p>
            <a:r>
              <a:rPr lang="fr-FR" sz="3200" b="0" smtClean="0">
                <a:latin typeface="Berlin Sans FB Demi" pitchFamily="34" charset="0"/>
              </a:rPr>
              <a:t>Principaux déterminants</a:t>
            </a:r>
            <a:endParaRPr lang="fr-FR" sz="2400" b="0" smtClean="0">
              <a:latin typeface="Berlin Sans FB Demi" pitchFamily="34" charset="0"/>
            </a:endParaRPr>
          </a:p>
        </p:txBody>
      </p:sp>
      <p:sp>
        <p:nvSpPr>
          <p:cNvPr id="17411" name="Rectangle 3"/>
          <p:cNvSpPr>
            <a:spLocks noGrp="1" noChangeArrowheads="1"/>
          </p:cNvSpPr>
          <p:nvPr>
            <p:ph type="body" idx="1"/>
          </p:nvPr>
        </p:nvSpPr>
        <p:spPr>
          <a:xfrm>
            <a:off x="142875" y="1285875"/>
            <a:ext cx="8858250" cy="4929188"/>
          </a:xfrm>
        </p:spPr>
        <p:txBody>
          <a:bodyPr/>
          <a:lstStyle/>
          <a:p>
            <a:pPr>
              <a:lnSpc>
                <a:spcPct val="150000"/>
              </a:lnSpc>
            </a:pPr>
            <a:r>
              <a:rPr lang="fr-FR" sz="1800" b="1" smtClean="0"/>
              <a:t>Facteurs démographiques : âge et sexe du chef de ménage, taille du ménage.</a:t>
            </a:r>
          </a:p>
          <a:p>
            <a:pPr>
              <a:lnSpc>
                <a:spcPct val="150000"/>
              </a:lnSpc>
            </a:pPr>
            <a:r>
              <a:rPr lang="fr-FR" sz="1800" b="1" smtClean="0"/>
              <a:t>Facteurs sociaux : état matrimonial.</a:t>
            </a:r>
          </a:p>
          <a:p>
            <a:pPr>
              <a:lnSpc>
                <a:spcPct val="150000"/>
              </a:lnSpc>
            </a:pPr>
            <a:r>
              <a:rPr lang="fr-FR" sz="1800" b="1" smtClean="0"/>
              <a:t>Facteurs liés à l’éducation et à la santé : niveau scolaire du chef de ménage,  couverture médicale, présence de maladies chroniques dans le ménage.</a:t>
            </a:r>
          </a:p>
          <a:p>
            <a:pPr>
              <a:lnSpc>
                <a:spcPct val="150000"/>
              </a:lnSpc>
            </a:pPr>
            <a:r>
              <a:rPr lang="fr-FR" sz="1800" b="1" smtClean="0"/>
              <a:t>Facteurs d’ordre économique : niveau de la dépense, profession et statut dans la profession du chef de ménage, nombre d'actifs occupés dans le ménage.</a:t>
            </a:r>
          </a:p>
          <a:p>
            <a:pPr>
              <a:lnSpc>
                <a:spcPct val="150000"/>
              </a:lnSpc>
            </a:pPr>
            <a:r>
              <a:rPr lang="fr-FR" sz="1800" b="1" smtClean="0"/>
              <a:t>Conditions de vie du ménage : milieu de résidence, accès à la propriété du logement, accès à l'électricité.</a:t>
            </a:r>
          </a:p>
          <a:p>
            <a:endParaRPr lang="fr-FR" sz="1600" b="1"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57188" y="500063"/>
            <a:ext cx="8572500" cy="571500"/>
          </a:xfrm>
        </p:spPr>
        <p:txBody>
          <a:bodyPr/>
          <a:lstStyle/>
          <a:p>
            <a:r>
              <a:rPr lang="fr-FR" sz="3200" b="0" smtClean="0">
                <a:latin typeface="Berlin Sans FB Demi" pitchFamily="34" charset="0"/>
              </a:rPr>
              <a:t>Influence des facteurs</a:t>
            </a:r>
            <a:endParaRPr lang="fr-FR" sz="2400" b="0" smtClean="0">
              <a:latin typeface="Berlin Sans FB Demi" pitchFamily="34" charset="0"/>
            </a:endParaRPr>
          </a:p>
        </p:txBody>
      </p:sp>
      <p:sp>
        <p:nvSpPr>
          <p:cNvPr id="18435" name="Rectangle 3"/>
          <p:cNvSpPr>
            <a:spLocks noGrp="1" noChangeArrowheads="1"/>
          </p:cNvSpPr>
          <p:nvPr>
            <p:ph type="body" idx="1"/>
          </p:nvPr>
        </p:nvSpPr>
        <p:spPr>
          <a:xfrm>
            <a:off x="142875" y="1285875"/>
            <a:ext cx="8858250" cy="4929188"/>
          </a:xfrm>
        </p:spPr>
        <p:txBody>
          <a:bodyPr/>
          <a:lstStyle/>
          <a:p>
            <a:pPr>
              <a:buFontTx/>
              <a:buNone/>
            </a:pPr>
            <a:r>
              <a:rPr lang="fr-FR" sz="1900" b="1" smtClean="0"/>
              <a:t>Les perceptions tendent à être positives</a:t>
            </a:r>
            <a:r>
              <a:rPr lang="fr-FR" sz="1700" b="1" smtClean="0"/>
              <a:t> </a:t>
            </a:r>
            <a:r>
              <a:rPr lang="fr-FR" sz="1400" b="1" smtClean="0"/>
              <a:t>(appréciation positive de l’évolution, identification à niveau social élevé) </a:t>
            </a:r>
            <a:r>
              <a:rPr lang="fr-FR" sz="2000" b="1" smtClean="0"/>
              <a:t>lorsque</a:t>
            </a:r>
            <a:r>
              <a:rPr lang="fr-FR" sz="1400" b="1" smtClean="0"/>
              <a:t> :</a:t>
            </a:r>
          </a:p>
          <a:p>
            <a:pPr>
              <a:buFontTx/>
              <a:buNone/>
            </a:pPr>
            <a:endParaRPr lang="fr-FR" sz="1400" b="1" smtClean="0"/>
          </a:p>
          <a:p>
            <a:r>
              <a:rPr lang="fr-FR" sz="1500" b="1" smtClean="0"/>
              <a:t>Facteurs démographiques et sociaux</a:t>
            </a:r>
          </a:p>
          <a:p>
            <a:pPr lvl="1"/>
            <a:r>
              <a:rPr lang="fr-FR" sz="1300" b="1" smtClean="0"/>
              <a:t>le chef de ménage est de sexe masculin, </a:t>
            </a:r>
          </a:p>
          <a:p>
            <a:pPr lvl="1"/>
            <a:r>
              <a:rPr lang="fr-FR" sz="1300" b="1" smtClean="0"/>
              <a:t>le chef de ménage est marié, </a:t>
            </a:r>
          </a:p>
          <a:p>
            <a:pPr lvl="1"/>
            <a:r>
              <a:rPr lang="fr-FR" sz="1300" b="1" smtClean="0"/>
              <a:t>le ménage est de grande taille, </a:t>
            </a:r>
          </a:p>
          <a:p>
            <a:r>
              <a:rPr lang="fr-FR" sz="1500" b="1" smtClean="0"/>
              <a:t>Education et santé</a:t>
            </a:r>
          </a:p>
          <a:p>
            <a:pPr lvl="1"/>
            <a:r>
              <a:rPr lang="fr-FR" sz="1300" b="1" smtClean="0"/>
              <a:t>le chef de ménage  a un niveau d’éducation élevé, </a:t>
            </a:r>
          </a:p>
          <a:p>
            <a:pPr lvl="1"/>
            <a:r>
              <a:rPr lang="fr-FR" sz="1300" b="1" smtClean="0"/>
              <a:t>le chef de ménage bénéficie d’une couverture maladie,</a:t>
            </a:r>
          </a:p>
          <a:p>
            <a:pPr lvl="1"/>
            <a:r>
              <a:rPr lang="fr-FR" sz="1300" b="1" smtClean="0"/>
              <a:t>Il  y a absence de maladie chronique dans le ménage,</a:t>
            </a:r>
          </a:p>
          <a:p>
            <a:r>
              <a:rPr lang="fr-FR" sz="1500" b="1" smtClean="0"/>
              <a:t>Facteurs d’ordre économiques</a:t>
            </a:r>
          </a:p>
          <a:p>
            <a:pPr lvl="1"/>
            <a:r>
              <a:rPr lang="fr-FR" sz="1300" b="1" smtClean="0"/>
              <a:t>Le ménage a un niveau de dépense élevé, </a:t>
            </a:r>
          </a:p>
          <a:p>
            <a:pPr lvl="1"/>
            <a:r>
              <a:rPr lang="fr-FR" sz="1300" b="1" smtClean="0"/>
              <a:t>le nombre d’actifs  occupés du ménage est élevé, </a:t>
            </a:r>
          </a:p>
          <a:p>
            <a:pPr lvl="1"/>
            <a:r>
              <a:rPr lang="fr-FR" sz="1300" b="1" smtClean="0"/>
              <a:t>le chef de ménage exerce une profession en tant que cadre ou responsable, </a:t>
            </a:r>
          </a:p>
          <a:p>
            <a:pPr lvl="1"/>
            <a:r>
              <a:rPr lang="fr-FR" sz="1300" b="1" smtClean="0"/>
              <a:t>le chef de ménage est a un statut professionnel d’indépendant, </a:t>
            </a:r>
          </a:p>
          <a:p>
            <a:r>
              <a:rPr lang="fr-FR" sz="1500" b="1" smtClean="0"/>
              <a:t>Conditions de vie</a:t>
            </a:r>
          </a:p>
          <a:p>
            <a:pPr lvl="1"/>
            <a:r>
              <a:rPr lang="fr-FR" sz="1300" b="1" smtClean="0"/>
              <a:t>Le ménage est propriétaire de son logement,</a:t>
            </a:r>
          </a:p>
          <a:p>
            <a:pPr lvl="1"/>
            <a:r>
              <a:rPr lang="fr-FR" sz="1300" b="1" smtClean="0"/>
              <a:t>Le ménage a accès à l’électricité.</a:t>
            </a:r>
          </a:p>
          <a:p>
            <a:endParaRPr lang="fr-FR" sz="1400" b="1" smtClean="0"/>
          </a:p>
          <a:p>
            <a:endParaRPr lang="fr-FR" sz="1400" b="1" smtClean="0"/>
          </a:p>
          <a:p>
            <a:endParaRPr lang="fr-FR" sz="1400" b="1" smtClean="0"/>
          </a:p>
          <a:p>
            <a:endParaRPr lang="fr-FR" sz="1400" b="1" smtClean="0"/>
          </a:p>
          <a:p>
            <a:endParaRPr lang="fr-FR" sz="1400" b="1"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85750" y="2428875"/>
            <a:ext cx="8572500" cy="981075"/>
          </a:xfrm>
        </p:spPr>
        <p:txBody>
          <a:bodyPr/>
          <a:lstStyle/>
          <a:p>
            <a:r>
              <a:rPr lang="fr-FR" sz="3400" b="0" smtClean="0">
                <a:latin typeface="Berlin Sans FB Demi" pitchFamily="34" charset="0"/>
              </a:rPr>
              <a:t>Appréciation des politiques publiques à la lumière des priorités des ménages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14313" y="571500"/>
            <a:ext cx="8572500" cy="928688"/>
          </a:xfrm>
        </p:spPr>
        <p:txBody>
          <a:bodyPr/>
          <a:lstStyle/>
          <a:p>
            <a:r>
              <a:rPr lang="fr-FR" sz="3200" b="0" smtClean="0">
                <a:latin typeface="Berlin Sans FB Demi" pitchFamily="34" charset="0"/>
              </a:rPr>
              <a:t>Données sur les attentes et les priorités de la population</a:t>
            </a:r>
          </a:p>
        </p:txBody>
      </p:sp>
      <p:sp>
        <p:nvSpPr>
          <p:cNvPr id="20483" name="Rectangle 3"/>
          <p:cNvSpPr>
            <a:spLocks noGrp="1" noChangeArrowheads="1"/>
          </p:cNvSpPr>
          <p:nvPr>
            <p:ph type="body" idx="1"/>
          </p:nvPr>
        </p:nvSpPr>
        <p:spPr>
          <a:xfrm>
            <a:off x="0" y="1643063"/>
            <a:ext cx="8858250" cy="4643437"/>
          </a:xfrm>
        </p:spPr>
        <p:txBody>
          <a:bodyPr/>
          <a:lstStyle/>
          <a:p>
            <a:r>
              <a:rPr lang="fr-FR" sz="2000" b="1" smtClean="0">
                <a:latin typeface="Berlin Sans FB Demi" pitchFamily="34" charset="0"/>
              </a:rPr>
              <a:t>La collecte des données sur les attentes et les priorités de la population permet d’analyser la correspondance entre ces dernières et le choix et les résultats des politiques suivies.</a:t>
            </a:r>
          </a:p>
          <a:p>
            <a:endParaRPr lang="fr-FR" sz="2000" b="1" smtClean="0">
              <a:latin typeface="Berlin Sans FB Demi" pitchFamily="34" charset="0"/>
            </a:endParaRPr>
          </a:p>
          <a:p>
            <a:r>
              <a:rPr lang="fr-FR" sz="2000" b="1" smtClean="0">
                <a:latin typeface="Berlin Sans FB Demi" pitchFamily="34" charset="0"/>
              </a:rPr>
              <a:t>Ces informations sont cruciales pour l’élaboration des politiques publiques et pour la conception d’indicateurs et d’instruments de mesure des progrès réalisés. </a:t>
            </a:r>
          </a:p>
          <a:p>
            <a:endParaRPr lang="fr-FR" sz="2000" b="1" smtClean="0">
              <a:latin typeface="Berlin Sans FB Demi" pitchFamily="34" charset="0"/>
            </a:endParaRPr>
          </a:p>
          <a:p>
            <a:r>
              <a:rPr lang="fr-FR" sz="2000" b="1" smtClean="0">
                <a:latin typeface="Berlin Sans FB Demi" pitchFamily="34" charset="0"/>
              </a:rPr>
              <a:t>Elles peuvent être utilisées pour cibler et adapter les politiques en fonction des spécificités régionales ou des différents groupes socio-économiques.</a:t>
            </a:r>
          </a:p>
          <a:p>
            <a:endParaRPr lang="fr-FR" sz="2000" b="1" smtClean="0">
              <a:latin typeface="Berlin Sans FB Demi" pitchFamily="34" charset="0"/>
            </a:endParaRPr>
          </a:p>
          <a:p>
            <a:r>
              <a:rPr lang="fr-FR" sz="2000" b="1" smtClean="0">
                <a:latin typeface="Berlin Sans FB Demi" pitchFamily="34" charset="0"/>
              </a:rPr>
              <a:t>Nous disposons de données sur les priorités des ménages en 1996 et en 2009, une période suffisamment longue pour apprécier les politiques publiques.</a:t>
            </a:r>
          </a:p>
          <a:p>
            <a:endParaRPr lang="fr-FR" sz="2000" b="1" smtClean="0">
              <a:latin typeface="Berlin Sans FB Demi"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428625" y="571500"/>
            <a:ext cx="8501063" cy="642938"/>
          </a:xfrm>
        </p:spPr>
        <p:txBody>
          <a:bodyPr/>
          <a:lstStyle/>
          <a:p>
            <a:r>
              <a:rPr lang="fr-FR" sz="3200" b="0" smtClean="0">
                <a:latin typeface="Berlin Sans FB Demi" pitchFamily="34" charset="0"/>
              </a:rPr>
              <a:t>Priorités des ménages</a:t>
            </a:r>
          </a:p>
        </p:txBody>
      </p:sp>
      <p:sp>
        <p:nvSpPr>
          <p:cNvPr id="2052" name="Rectangle 3"/>
          <p:cNvSpPr>
            <a:spLocks noGrp="1" noChangeArrowheads="1"/>
          </p:cNvSpPr>
          <p:nvPr>
            <p:ph type="body" idx="1"/>
          </p:nvPr>
        </p:nvSpPr>
        <p:spPr>
          <a:xfrm>
            <a:off x="285750" y="1357313"/>
            <a:ext cx="8858250" cy="5143500"/>
          </a:xfrm>
        </p:spPr>
        <p:txBody>
          <a:bodyPr/>
          <a:lstStyle/>
          <a:p>
            <a:endParaRPr lang="fr-FR" sz="2000" b="1" smtClean="0">
              <a:latin typeface="Berlin Sans FB Demi" pitchFamily="34" charset="0"/>
            </a:endParaRPr>
          </a:p>
          <a:p>
            <a:endParaRPr lang="fr-FR" sz="2000" b="1" smtClean="0">
              <a:latin typeface="Berlin Sans FB Demi" pitchFamily="34" charset="0"/>
            </a:endParaRPr>
          </a:p>
          <a:p>
            <a:endParaRPr lang="fr-FR" sz="2000" b="1" smtClean="0">
              <a:latin typeface="Berlin Sans FB Demi" pitchFamily="34" charset="0"/>
            </a:endParaRPr>
          </a:p>
          <a:p>
            <a:endParaRPr lang="fr-FR" sz="2000" b="1" smtClean="0">
              <a:latin typeface="Berlin Sans FB Demi" pitchFamily="34" charset="0"/>
            </a:endParaRPr>
          </a:p>
          <a:p>
            <a:endParaRPr lang="fr-FR" sz="2000" b="1" smtClean="0">
              <a:latin typeface="Berlin Sans FB Demi" pitchFamily="34" charset="0"/>
            </a:endParaRPr>
          </a:p>
          <a:p>
            <a:endParaRPr lang="fr-FR" sz="2000" b="1" smtClean="0">
              <a:latin typeface="Berlin Sans FB Demi" pitchFamily="34" charset="0"/>
            </a:endParaRPr>
          </a:p>
          <a:p>
            <a:endParaRPr lang="fr-FR" sz="2000" b="1" smtClean="0">
              <a:latin typeface="Berlin Sans FB Demi" pitchFamily="34" charset="0"/>
            </a:endParaRPr>
          </a:p>
          <a:p>
            <a:endParaRPr lang="fr-FR" sz="2000" b="1" smtClean="0">
              <a:latin typeface="Berlin Sans FB Demi" pitchFamily="34" charset="0"/>
            </a:endParaRPr>
          </a:p>
        </p:txBody>
      </p:sp>
      <p:graphicFrame>
        <p:nvGraphicFramePr>
          <p:cNvPr id="2050" name="Object 2"/>
          <p:cNvGraphicFramePr>
            <a:graphicFrameLocks noChangeAspect="1"/>
          </p:cNvGraphicFramePr>
          <p:nvPr/>
        </p:nvGraphicFramePr>
        <p:xfrm>
          <a:off x="280988" y="1447800"/>
          <a:ext cx="7604125" cy="2278063"/>
        </p:xfrm>
        <a:graphic>
          <a:graphicData uri="http://schemas.openxmlformats.org/presentationml/2006/ole">
            <p:oleObj spid="_x0000_s2050" name="Worksheet" r:id="rId3" imgW="5991225" imgH="1971675" progId="Excel.Sheet.8">
              <p:link updateAutomatic="1"/>
            </p:oleObj>
          </a:graphicData>
        </a:graphic>
      </p:graphicFrame>
      <p:graphicFrame>
        <p:nvGraphicFramePr>
          <p:cNvPr id="5" name="Tableau 4"/>
          <p:cNvGraphicFramePr>
            <a:graphicFrameLocks noGrp="1"/>
          </p:cNvGraphicFramePr>
          <p:nvPr/>
        </p:nvGraphicFramePr>
        <p:xfrm>
          <a:off x="428625" y="4357688"/>
          <a:ext cx="7500991" cy="1579673"/>
        </p:xfrm>
        <a:graphic>
          <a:graphicData uri="http://schemas.openxmlformats.org/drawingml/2006/table">
            <a:tbl>
              <a:tblPr/>
              <a:tblGrid>
                <a:gridCol w="5216425"/>
                <a:gridCol w="1142283"/>
                <a:gridCol w="1142283"/>
              </a:tblGrid>
              <a:tr h="293788">
                <a:tc>
                  <a:txBody>
                    <a:bodyPr/>
                    <a:lstStyle/>
                    <a:p>
                      <a:pPr algn="ctr" fontAlgn="b"/>
                      <a:r>
                        <a:rPr lang="fr-FR" sz="1300" b="1" i="0" u="none" strike="noStrike" dirty="0">
                          <a:solidFill>
                            <a:srgbClr val="000000"/>
                          </a:solidFill>
                          <a:latin typeface="Arial"/>
                        </a:rPr>
                        <a:t> </a:t>
                      </a:r>
                      <a:r>
                        <a:rPr lang="fr-FR" sz="1300" b="1" i="0" u="none" strike="noStrike" dirty="0" smtClean="0">
                          <a:solidFill>
                            <a:srgbClr val="000000"/>
                          </a:solidFill>
                          <a:latin typeface="Arial"/>
                        </a:rPr>
                        <a:t>Evolution de quelques indicateurs </a:t>
                      </a:r>
                      <a:endParaRPr lang="fr-FR" sz="1300" b="1" i="0" u="none" strike="noStrike" dirty="0">
                        <a:solidFill>
                          <a:srgbClr val="000000"/>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300" b="1" i="0" u="none" strike="noStrike">
                          <a:solidFill>
                            <a:srgbClr val="000000"/>
                          </a:solidFill>
                          <a:latin typeface="Arial"/>
                        </a:rPr>
                        <a:t>1999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300" b="1" i="0" u="none" strike="noStrike">
                          <a:solidFill>
                            <a:srgbClr val="000000"/>
                          </a:solidFill>
                          <a:latin typeface="Arial"/>
                        </a:rPr>
                        <a:t>2008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788">
                <a:tc>
                  <a:txBody>
                    <a:bodyPr/>
                    <a:lstStyle/>
                    <a:p>
                      <a:pPr algn="l" fontAlgn="b"/>
                      <a:r>
                        <a:rPr lang="fr-FR" sz="1300" b="1" i="0" u="none" strike="noStrike" dirty="0">
                          <a:solidFill>
                            <a:srgbClr val="000000"/>
                          </a:solidFill>
                          <a:latin typeface="Arial"/>
                        </a:rPr>
                        <a:t>Ménages propriétaires en milieu urbain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300" b="1" i="0" u="none" strike="noStrike">
                          <a:solidFill>
                            <a:srgbClr val="000000"/>
                          </a:solidFill>
                          <a:latin typeface="Arial"/>
                        </a:rPr>
                        <a:t>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300" b="1" i="0" u="none" strike="noStrike">
                          <a:solidFill>
                            <a:srgbClr val="000000"/>
                          </a:solidFill>
                          <a:latin typeface="Arial"/>
                        </a:rPr>
                        <a:t>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788">
                <a:tc>
                  <a:txBody>
                    <a:bodyPr/>
                    <a:lstStyle/>
                    <a:p>
                      <a:pPr algn="l" fontAlgn="b"/>
                      <a:r>
                        <a:rPr lang="fr-FR" sz="1300" b="1" i="0" u="none" strike="noStrike" dirty="0">
                          <a:solidFill>
                            <a:srgbClr val="000000"/>
                          </a:solidFill>
                          <a:latin typeface="Arial"/>
                        </a:rPr>
                        <a:t>Accès à l'électricité </a:t>
                      </a:r>
                      <a:r>
                        <a:rPr lang="fr-FR" sz="1300" b="1" i="0" u="none" strike="noStrike" dirty="0" smtClean="0">
                          <a:solidFill>
                            <a:srgbClr val="000000"/>
                          </a:solidFill>
                          <a:latin typeface="Arial"/>
                        </a:rPr>
                        <a:t>en milieu rural</a:t>
                      </a:r>
                      <a:endParaRPr lang="fr-FR" sz="1300" b="1" i="0" u="none" strike="noStrike" dirty="0">
                        <a:solidFill>
                          <a:srgbClr val="000000"/>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300" b="1" i="0" u="none" strike="noStrike">
                          <a:solidFill>
                            <a:srgbClr val="000000"/>
                          </a:solidFill>
                          <a:latin typeface="Arial"/>
                        </a:rPr>
                        <a:t>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300" b="1" i="0" u="none" strike="noStrike">
                          <a:solidFill>
                            <a:srgbClr val="000000"/>
                          </a:solidFill>
                          <a:latin typeface="Arial"/>
                        </a:rPr>
                        <a:t>81%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04521">
                <a:tc>
                  <a:txBody>
                    <a:bodyPr/>
                    <a:lstStyle/>
                    <a:p>
                      <a:pPr algn="l" fontAlgn="b"/>
                      <a:r>
                        <a:rPr lang="fr-FR" sz="1300" b="1" i="0" u="none" strike="noStrike" dirty="0">
                          <a:solidFill>
                            <a:srgbClr val="000000"/>
                          </a:solidFill>
                          <a:latin typeface="Arial"/>
                        </a:rPr>
                        <a:t>Accès à l'eau potable </a:t>
                      </a:r>
                      <a:r>
                        <a:rPr lang="fr-FR" sz="1300" b="1" i="0" u="none" strike="noStrike" dirty="0" smtClean="0">
                          <a:solidFill>
                            <a:srgbClr val="000000"/>
                          </a:solidFill>
                          <a:latin typeface="Arial"/>
                        </a:rPr>
                        <a:t>de réseau en milieu rural</a:t>
                      </a:r>
                      <a:endParaRPr lang="fr-FR" sz="1300" b="1" i="0" u="none" strike="noStrike" dirty="0">
                        <a:solidFill>
                          <a:srgbClr val="000000"/>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300" b="1" i="0" u="none" strike="noStrike">
                          <a:solidFill>
                            <a:srgbClr val="000000"/>
                          </a:solidFill>
                          <a:latin typeface="Arial"/>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300" b="1" i="0" u="none" strike="noStrike">
                          <a:solidFill>
                            <a:srgbClr val="000000"/>
                          </a:solidFill>
                          <a:latin typeface="Arial"/>
                        </a:rPr>
                        <a:t>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3788">
                <a:tc>
                  <a:txBody>
                    <a:bodyPr/>
                    <a:lstStyle/>
                    <a:p>
                      <a:pPr algn="l" fontAlgn="b"/>
                      <a:r>
                        <a:rPr lang="fr-FR" sz="1300" b="1" i="0" u="none" strike="noStrike" dirty="0">
                          <a:solidFill>
                            <a:srgbClr val="000000"/>
                          </a:solidFill>
                          <a:latin typeface="Arial"/>
                        </a:rPr>
                        <a:t>Taux de chômage des jeunes en </a:t>
                      </a:r>
                      <a:r>
                        <a:rPr lang="fr-FR" sz="1300" b="1" i="0" u="none" strike="noStrike" dirty="0" smtClean="0">
                          <a:solidFill>
                            <a:srgbClr val="000000"/>
                          </a:solidFill>
                          <a:latin typeface="Arial"/>
                        </a:rPr>
                        <a:t>milieu urbain</a:t>
                      </a:r>
                      <a:endParaRPr lang="fr-FR" sz="1300" b="1" i="0" u="none" strike="noStrike" dirty="0">
                        <a:solidFill>
                          <a:srgbClr val="000000"/>
                        </a:solidFill>
                        <a:latin typeface="Arial"/>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300" b="1" i="0" u="none" strike="noStrike">
                          <a:solidFill>
                            <a:srgbClr val="000000"/>
                          </a:solidFill>
                          <a:latin typeface="Arial"/>
                        </a:rPr>
                        <a:t>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300" b="1" i="0" u="none" strike="noStrike" dirty="0">
                          <a:solidFill>
                            <a:srgbClr val="000000"/>
                          </a:solidFill>
                          <a:latin typeface="Arial"/>
                        </a:rPr>
                        <a:t>14,7%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28625" y="571500"/>
            <a:ext cx="8501063" cy="642938"/>
          </a:xfrm>
        </p:spPr>
        <p:txBody>
          <a:bodyPr/>
          <a:lstStyle/>
          <a:p>
            <a:r>
              <a:rPr lang="fr-FR" sz="3200" b="0" smtClean="0">
                <a:latin typeface="Berlin Sans FB Demi" pitchFamily="34" charset="0"/>
              </a:rPr>
              <a:t>Priorités des ménages : Accès à l’électricité</a:t>
            </a:r>
          </a:p>
        </p:txBody>
      </p:sp>
      <p:sp>
        <p:nvSpPr>
          <p:cNvPr id="21507" name="Rectangle 3"/>
          <p:cNvSpPr>
            <a:spLocks noGrp="1" noChangeArrowheads="1"/>
          </p:cNvSpPr>
          <p:nvPr>
            <p:ph type="body" idx="1"/>
          </p:nvPr>
        </p:nvSpPr>
        <p:spPr>
          <a:xfrm>
            <a:off x="285750" y="1357313"/>
            <a:ext cx="8858250" cy="5143500"/>
          </a:xfrm>
        </p:spPr>
        <p:txBody>
          <a:bodyPr/>
          <a:lstStyle/>
          <a:p>
            <a:endParaRPr lang="fr-FR" sz="2000" b="1" smtClean="0">
              <a:latin typeface="Berlin Sans FB Demi" pitchFamily="34" charset="0"/>
            </a:endParaRPr>
          </a:p>
          <a:p>
            <a:r>
              <a:rPr lang="fr-FR" sz="2000" b="1" smtClean="0">
                <a:latin typeface="Berlin Sans FB Demi" pitchFamily="34" charset="0"/>
              </a:rPr>
              <a:t>L’accès à l’électricité, première priorité des ménages ruraux en 1996, n’est plus cité comme telle que par moins de 2% des ménages : </a:t>
            </a:r>
          </a:p>
          <a:p>
            <a:pPr lvl="1"/>
            <a:endParaRPr lang="fr-FR" sz="1600" b="1" smtClean="0">
              <a:latin typeface="Berlin Sans FB Demi" pitchFamily="34" charset="0"/>
            </a:endParaRPr>
          </a:p>
          <a:p>
            <a:pPr lvl="1"/>
            <a:r>
              <a:rPr lang="fr-FR" sz="1800" b="1" smtClean="0">
                <a:latin typeface="Berlin Sans FB Demi" pitchFamily="34" charset="0"/>
              </a:rPr>
              <a:t>La politique d’électrification rurale répondait à un besoin prioritaire.</a:t>
            </a:r>
          </a:p>
          <a:p>
            <a:pPr lvl="1"/>
            <a:endParaRPr lang="fr-FR" sz="1800" b="1" smtClean="0">
              <a:latin typeface="Berlin Sans FB Demi" pitchFamily="34" charset="0"/>
            </a:endParaRPr>
          </a:p>
          <a:p>
            <a:pPr lvl="1"/>
            <a:r>
              <a:rPr lang="fr-FR" sz="1800" b="1" smtClean="0">
                <a:latin typeface="Berlin Sans FB Demi" pitchFamily="34" charset="0"/>
              </a:rPr>
              <a:t>Les progrès accomplis (le taux d’électrification est passé de 23,2% en 1999 à 80,5% en 2008) sont bien perçus par les ménages.</a:t>
            </a:r>
          </a:p>
          <a:p>
            <a:endParaRPr lang="fr-FR" sz="2000" b="1" smtClean="0">
              <a:latin typeface="Berlin Sans FB Demi" pitchFamily="34" charset="0"/>
            </a:endParaRPr>
          </a:p>
          <a:p>
            <a:r>
              <a:rPr lang="fr-FR" sz="2000" b="1" smtClean="0">
                <a:latin typeface="Berlin Sans FB Demi" pitchFamily="34" charset="0"/>
              </a:rPr>
              <a:t>NB : la baisse significative de la proportion des ménages qui déclarent l’accès à l’électricité comme besoin prioritaire se répercute mécaniquement à la hausse sur les autres proportions.</a:t>
            </a:r>
          </a:p>
          <a:p>
            <a:pPr lvl="1"/>
            <a:endParaRPr lang="fr-FR" sz="1600" b="1" smtClean="0">
              <a:latin typeface="Berlin Sans FB Dem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071563" y="714375"/>
            <a:ext cx="6985000" cy="571500"/>
          </a:xfrm>
        </p:spPr>
        <p:txBody>
          <a:bodyPr/>
          <a:lstStyle/>
          <a:p>
            <a:pPr algn="l" eaLnBrk="1" hangingPunct="1"/>
            <a:r>
              <a:rPr lang="fr-FR" sz="3600" b="0" smtClean="0">
                <a:latin typeface="Berlin Sans FB Demi" pitchFamily="34" charset="0"/>
              </a:rPr>
              <a:t>Plan</a:t>
            </a:r>
          </a:p>
        </p:txBody>
      </p:sp>
      <p:sp>
        <p:nvSpPr>
          <p:cNvPr id="6147" name="Rectangle 3"/>
          <p:cNvSpPr>
            <a:spLocks noGrp="1" noChangeArrowheads="1"/>
          </p:cNvSpPr>
          <p:nvPr>
            <p:ph type="body" idx="1"/>
          </p:nvPr>
        </p:nvSpPr>
        <p:spPr>
          <a:xfrm>
            <a:off x="214313" y="1428750"/>
            <a:ext cx="8380412" cy="4786313"/>
          </a:xfrm>
        </p:spPr>
        <p:txBody>
          <a:bodyPr/>
          <a:lstStyle/>
          <a:p>
            <a:pPr>
              <a:lnSpc>
                <a:spcPct val="150000"/>
              </a:lnSpc>
            </a:pPr>
            <a:r>
              <a:rPr lang="fr-FR" sz="2200" b="1" smtClean="0">
                <a:latin typeface="Berlin Sans FB Demi" pitchFamily="34" charset="0"/>
              </a:rPr>
              <a:t>Importance des données qualitatives.</a:t>
            </a:r>
          </a:p>
          <a:p>
            <a:pPr>
              <a:lnSpc>
                <a:spcPct val="150000"/>
              </a:lnSpc>
            </a:pPr>
            <a:r>
              <a:rPr lang="fr-FR" sz="2200" b="1" smtClean="0">
                <a:latin typeface="Berlin Sans FB Demi" pitchFamily="34" charset="0"/>
              </a:rPr>
              <a:t>Expériences du HCP en matière de collecte des données sur les perceptions.</a:t>
            </a:r>
          </a:p>
          <a:p>
            <a:pPr>
              <a:lnSpc>
                <a:spcPct val="150000"/>
              </a:lnSpc>
            </a:pPr>
            <a:r>
              <a:rPr lang="fr-FR" sz="2200" b="1" smtClean="0">
                <a:latin typeface="Berlin Sans FB Demi" pitchFamily="34" charset="0"/>
              </a:rPr>
              <a:t>Niveau de convergence des perceptions et des données quantitatives .</a:t>
            </a:r>
          </a:p>
          <a:p>
            <a:pPr>
              <a:lnSpc>
                <a:spcPct val="150000"/>
              </a:lnSpc>
            </a:pPr>
            <a:r>
              <a:rPr lang="fr-FR" sz="2200" b="1" smtClean="0">
                <a:latin typeface="Berlin Sans FB Demi" pitchFamily="34" charset="0"/>
              </a:rPr>
              <a:t>Déterminants des perceptions.</a:t>
            </a:r>
          </a:p>
          <a:p>
            <a:pPr>
              <a:lnSpc>
                <a:spcPct val="150000"/>
              </a:lnSpc>
            </a:pPr>
            <a:r>
              <a:rPr lang="fr-FR" sz="2200" smtClean="0">
                <a:latin typeface="Berlin Sans FB Demi" pitchFamily="34" charset="0"/>
              </a:rPr>
              <a:t>Correspondance entre les choix et les résultats des politiques publiques  et les perceptions de la population</a:t>
            </a:r>
            <a:endParaRPr lang="fr-FR" sz="2200" b="1" smtClean="0">
              <a:latin typeface="Berlin Sans FB Demi" pitchFamily="34" charset="0"/>
            </a:endParaRPr>
          </a:p>
          <a:p>
            <a:pPr eaLnBrk="1" hangingPunct="1">
              <a:spcAft>
                <a:spcPct val="20000"/>
              </a:spcAft>
            </a:pPr>
            <a:endParaRPr lang="fr-FR" sz="2200" b="1" smtClean="0">
              <a:latin typeface="Berlin Sans FB Demi" pitchFamily="34" charset="0"/>
            </a:endParaRPr>
          </a:p>
          <a:p>
            <a:pPr eaLnBrk="1" hangingPunct="1"/>
            <a:endParaRPr lang="fr-FR"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28625" y="571500"/>
            <a:ext cx="8501063" cy="642938"/>
          </a:xfrm>
        </p:spPr>
        <p:txBody>
          <a:bodyPr/>
          <a:lstStyle/>
          <a:p>
            <a:r>
              <a:rPr lang="fr-FR" sz="3200" b="0" smtClean="0">
                <a:latin typeface="Berlin Sans FB Demi" pitchFamily="34" charset="0"/>
              </a:rPr>
              <a:t>Priorités des ménages : Accès à l’eau</a:t>
            </a:r>
          </a:p>
        </p:txBody>
      </p:sp>
      <p:sp>
        <p:nvSpPr>
          <p:cNvPr id="22531" name="Rectangle 3"/>
          <p:cNvSpPr>
            <a:spLocks noGrp="1" noChangeArrowheads="1"/>
          </p:cNvSpPr>
          <p:nvPr>
            <p:ph type="body" idx="1"/>
          </p:nvPr>
        </p:nvSpPr>
        <p:spPr>
          <a:xfrm>
            <a:off x="285750" y="1357313"/>
            <a:ext cx="8858250" cy="5143500"/>
          </a:xfrm>
        </p:spPr>
        <p:txBody>
          <a:bodyPr/>
          <a:lstStyle/>
          <a:p>
            <a:endParaRPr lang="fr-FR" sz="2000" b="1" smtClean="0">
              <a:latin typeface="Berlin Sans FB Demi" pitchFamily="34" charset="0"/>
            </a:endParaRPr>
          </a:p>
          <a:p>
            <a:endParaRPr lang="fr-FR" sz="2000" b="1" smtClean="0">
              <a:latin typeface="Berlin Sans FB Demi" pitchFamily="34" charset="0"/>
            </a:endParaRPr>
          </a:p>
          <a:p>
            <a:r>
              <a:rPr lang="fr-FR" sz="2000" b="1" smtClean="0">
                <a:latin typeface="Berlin Sans FB Demi" pitchFamily="34" charset="0"/>
              </a:rPr>
              <a:t>Accès à l’eau potable en milieu urbain : </a:t>
            </a:r>
            <a:r>
              <a:rPr lang="fr-FR" sz="1800" b="1" smtClean="0">
                <a:latin typeface="Berlin Sans FB Demi" pitchFamily="34" charset="0"/>
              </a:rPr>
              <a:t>son quasi généralisation en milieu urbain (95,5%) est bien perçu par ménages urbains (en 2009, 2,2% le déclare comme première priorité contre 6,4% en 1996).</a:t>
            </a:r>
          </a:p>
          <a:p>
            <a:endParaRPr lang="fr-FR" sz="2000" b="1" smtClean="0">
              <a:latin typeface="Berlin Sans FB Demi" pitchFamily="34" charset="0"/>
            </a:endParaRPr>
          </a:p>
          <a:p>
            <a:r>
              <a:rPr lang="fr-FR" sz="2000" b="1" smtClean="0">
                <a:latin typeface="Berlin Sans FB Demi" pitchFamily="34" charset="0"/>
              </a:rPr>
              <a:t>Accès à l’eau potable en milieu rural : </a:t>
            </a:r>
          </a:p>
          <a:p>
            <a:pPr lvl="1"/>
            <a:endParaRPr lang="fr-FR" sz="1700" b="1" smtClean="0">
              <a:latin typeface="Berlin Sans FB Demi" pitchFamily="34" charset="0"/>
            </a:endParaRPr>
          </a:p>
          <a:p>
            <a:pPr lvl="1"/>
            <a:r>
              <a:rPr lang="fr-FR" sz="1700" b="1" smtClean="0">
                <a:latin typeface="Berlin Sans FB Demi" pitchFamily="34" charset="0"/>
              </a:rPr>
              <a:t>La politique de généralisation de la desserte des populations rurales en eau potable ( PAGER) qui a permis de faire passer  la proportion des ménages ayant accès à l’eau potable du réseau de 15,5% en 1999 à 44,5% en 2008, répondait bien aux besoins  prioritaires des ménages (23,2% en 1996).  </a:t>
            </a:r>
          </a:p>
          <a:p>
            <a:pPr lvl="1"/>
            <a:endParaRPr lang="fr-FR" sz="1700" b="1" smtClean="0">
              <a:latin typeface="Berlin Sans FB Demi" pitchFamily="34" charset="0"/>
            </a:endParaRPr>
          </a:p>
          <a:p>
            <a:pPr lvl="1"/>
            <a:r>
              <a:rPr lang="fr-FR" sz="1700" b="1" smtClean="0">
                <a:latin typeface="Berlin Sans FB Demi" pitchFamily="34" charset="0"/>
              </a:rPr>
              <a:t>Les attentes des ménages restent élevées (21,3% des ménages en 2009), cette politique doit être poursuivie voire, renforcée.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28625" y="571500"/>
            <a:ext cx="8501063" cy="642938"/>
          </a:xfrm>
        </p:spPr>
        <p:txBody>
          <a:bodyPr/>
          <a:lstStyle/>
          <a:p>
            <a:r>
              <a:rPr lang="fr-FR" sz="3200" b="0" smtClean="0">
                <a:latin typeface="Berlin Sans FB Demi" pitchFamily="34" charset="0"/>
              </a:rPr>
              <a:t>Priorités des ménages : L’emploi</a:t>
            </a:r>
          </a:p>
        </p:txBody>
      </p:sp>
      <p:sp>
        <p:nvSpPr>
          <p:cNvPr id="23555" name="Rectangle 3"/>
          <p:cNvSpPr>
            <a:spLocks noGrp="1" noChangeArrowheads="1"/>
          </p:cNvSpPr>
          <p:nvPr>
            <p:ph type="body" idx="1"/>
          </p:nvPr>
        </p:nvSpPr>
        <p:spPr>
          <a:xfrm>
            <a:off x="285750" y="1357313"/>
            <a:ext cx="8858250" cy="5143500"/>
          </a:xfrm>
        </p:spPr>
        <p:txBody>
          <a:bodyPr/>
          <a:lstStyle/>
          <a:p>
            <a:r>
              <a:rPr lang="fr-FR" sz="2000" b="1" smtClean="0">
                <a:latin typeface="Berlin Sans FB Demi" pitchFamily="34" charset="0"/>
              </a:rPr>
              <a:t>L’emploi était et demeure la première priorité des ménages urbains. </a:t>
            </a:r>
          </a:p>
          <a:p>
            <a:endParaRPr lang="fr-FR" sz="2000" b="1" smtClean="0">
              <a:latin typeface="Berlin Sans FB Demi" pitchFamily="34" charset="0"/>
            </a:endParaRPr>
          </a:p>
          <a:p>
            <a:r>
              <a:rPr lang="fr-FR" sz="2000" b="1" smtClean="0">
                <a:latin typeface="Berlin Sans FB Demi" pitchFamily="34" charset="0"/>
              </a:rPr>
              <a:t>Malgré les progrès (le taux est passé de 22% en 1999 à 14,7% en 2008), ces données montrent que les efforts fournis doivent continuer et que toute politique génératrice d’emploi répond aux priorités des ménages urbains. </a:t>
            </a:r>
          </a:p>
          <a:p>
            <a:endParaRPr lang="fr-FR" sz="2000" b="1" smtClean="0">
              <a:latin typeface="Berlin Sans FB Demi" pitchFamily="34" charset="0"/>
            </a:endParaRPr>
          </a:p>
          <a:p>
            <a:r>
              <a:rPr lang="fr-FR" sz="2000" b="1" smtClean="0">
                <a:latin typeface="Berlin Sans FB Demi" pitchFamily="34" charset="0"/>
              </a:rPr>
              <a:t>La préoccupation par l’emploi s’expliquerait également par les effets très néfastes du chômage au-delà, des effets matériels directs.</a:t>
            </a:r>
          </a:p>
          <a:p>
            <a:endParaRPr lang="fr-FR" sz="2000" b="1" smtClean="0">
              <a:latin typeface="Berlin Sans FB Demi" pitchFamily="34" charset="0"/>
            </a:endParaRPr>
          </a:p>
          <a:p>
            <a:r>
              <a:rPr lang="fr-FR" sz="2000" b="1" smtClean="0">
                <a:latin typeface="Berlin Sans FB Demi" pitchFamily="34" charset="0"/>
              </a:rPr>
              <a:t>Notons également que la différence dans les taux de chômage entre les deux milieux de résidence est bien perceptible : l’emploi ne constitue la priorité que pour 10% des ménages ruraux contre 22% des ménages urbains.</a:t>
            </a:r>
            <a:endParaRPr lang="fr-FR" sz="1600" b="1" smtClean="0">
              <a:latin typeface="Berlin Sans FB Dem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14313" y="642938"/>
            <a:ext cx="8643937" cy="642937"/>
          </a:xfrm>
        </p:spPr>
        <p:txBody>
          <a:bodyPr/>
          <a:lstStyle/>
          <a:p>
            <a:r>
              <a:rPr lang="fr-FR" sz="3000" b="0" smtClean="0">
                <a:latin typeface="Berlin Sans FB Demi" pitchFamily="34" charset="0"/>
              </a:rPr>
              <a:t>Priorités des ménages </a:t>
            </a:r>
            <a:br>
              <a:rPr lang="fr-FR" sz="3000" b="0" smtClean="0">
                <a:latin typeface="Berlin Sans FB Demi" pitchFamily="34" charset="0"/>
              </a:rPr>
            </a:br>
            <a:r>
              <a:rPr lang="fr-FR" sz="3000" b="0" smtClean="0">
                <a:latin typeface="Berlin Sans FB Demi" pitchFamily="34" charset="0"/>
              </a:rPr>
              <a:t>La construction des routes</a:t>
            </a:r>
          </a:p>
        </p:txBody>
      </p:sp>
      <p:sp>
        <p:nvSpPr>
          <p:cNvPr id="24579" name="Rectangle 3"/>
          <p:cNvSpPr>
            <a:spLocks noGrp="1" noChangeArrowheads="1"/>
          </p:cNvSpPr>
          <p:nvPr>
            <p:ph type="body" idx="1"/>
          </p:nvPr>
        </p:nvSpPr>
        <p:spPr>
          <a:xfrm>
            <a:off x="285750" y="1357313"/>
            <a:ext cx="8858250" cy="5143500"/>
          </a:xfrm>
        </p:spPr>
        <p:txBody>
          <a:bodyPr/>
          <a:lstStyle/>
          <a:p>
            <a:endParaRPr lang="fr-FR" sz="2000" b="1" smtClean="0">
              <a:latin typeface="Berlin Sans FB Demi" pitchFamily="34" charset="0"/>
            </a:endParaRPr>
          </a:p>
          <a:p>
            <a:r>
              <a:rPr lang="fr-FR" sz="2000" b="1" smtClean="0">
                <a:latin typeface="Berlin Sans FB Demi" pitchFamily="34" charset="0"/>
              </a:rPr>
              <a:t>La construction des routes était la première priorité de 21% des ménages ruraux en 1996 et de  27,6% en 2009. Ceci montre que :</a:t>
            </a:r>
          </a:p>
          <a:p>
            <a:endParaRPr lang="fr-FR" sz="2000" b="1" smtClean="0">
              <a:latin typeface="Berlin Sans FB Demi" pitchFamily="34" charset="0"/>
            </a:endParaRPr>
          </a:p>
          <a:p>
            <a:pPr lvl="1"/>
            <a:r>
              <a:rPr lang="fr-FR" sz="1800" b="1" smtClean="0">
                <a:latin typeface="Berlin Sans FB Demi" pitchFamily="34" charset="0"/>
              </a:rPr>
              <a:t>Le politique de construction des routes rurales (PNRR) s’inscrivait bien dans les priorités des ménages.</a:t>
            </a:r>
          </a:p>
          <a:p>
            <a:endParaRPr lang="fr-FR" sz="1800" b="1" smtClean="0">
              <a:latin typeface="Berlin Sans FB Demi" pitchFamily="34" charset="0"/>
            </a:endParaRPr>
          </a:p>
          <a:p>
            <a:pPr lvl="1"/>
            <a:r>
              <a:rPr lang="fr-FR" sz="1800" b="1" smtClean="0">
                <a:latin typeface="Berlin Sans FB Demi" pitchFamily="34" charset="0"/>
              </a:rPr>
              <a:t>Le fait que les attentes restent encore élevées signifie que cette politique devrait être poursuivie voire même renforcée.</a:t>
            </a:r>
          </a:p>
          <a:p>
            <a:endParaRPr lang="fr-FR" sz="2000" b="1" smtClean="0">
              <a:latin typeface="Berlin Sans FB Demi"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14313" y="642938"/>
            <a:ext cx="8643937" cy="642937"/>
          </a:xfrm>
        </p:spPr>
        <p:txBody>
          <a:bodyPr/>
          <a:lstStyle/>
          <a:p>
            <a:r>
              <a:rPr lang="fr-FR" sz="3000" b="0" smtClean="0">
                <a:latin typeface="Berlin Sans FB Demi" pitchFamily="34" charset="0"/>
              </a:rPr>
              <a:t>Priorités des ménages </a:t>
            </a:r>
            <a:br>
              <a:rPr lang="fr-FR" sz="3000" b="0" smtClean="0">
                <a:latin typeface="Berlin Sans FB Demi" pitchFamily="34" charset="0"/>
              </a:rPr>
            </a:br>
            <a:r>
              <a:rPr lang="fr-FR" sz="3000" b="0" smtClean="0">
                <a:latin typeface="Berlin Sans FB Demi" pitchFamily="34" charset="0"/>
              </a:rPr>
              <a:t>L’habitat en milieu urbain</a:t>
            </a:r>
          </a:p>
        </p:txBody>
      </p:sp>
      <p:sp>
        <p:nvSpPr>
          <p:cNvPr id="3076" name="Rectangle 3"/>
          <p:cNvSpPr>
            <a:spLocks noGrp="1" noChangeArrowheads="1"/>
          </p:cNvSpPr>
          <p:nvPr>
            <p:ph type="body" idx="1"/>
          </p:nvPr>
        </p:nvSpPr>
        <p:spPr>
          <a:xfrm>
            <a:off x="285750" y="1357313"/>
            <a:ext cx="8858250" cy="5143500"/>
          </a:xfrm>
        </p:spPr>
        <p:txBody>
          <a:bodyPr/>
          <a:lstStyle/>
          <a:p>
            <a:pPr>
              <a:defRPr/>
            </a:pPr>
            <a:endParaRPr lang="fr-FR" sz="2000" b="1" dirty="0" smtClean="0">
              <a:latin typeface="Berlin Sans FB Demi" pitchFamily="34" charset="0"/>
            </a:endParaRPr>
          </a:p>
          <a:p>
            <a:pPr>
              <a:defRPr/>
            </a:pPr>
            <a:endParaRPr lang="fr-FR" sz="2000" b="1" dirty="0" smtClean="0">
              <a:latin typeface="Berlin Sans FB Demi" pitchFamily="34" charset="0"/>
            </a:endParaRPr>
          </a:p>
          <a:p>
            <a:pPr>
              <a:defRPr/>
            </a:pPr>
            <a:r>
              <a:rPr lang="fr-FR" sz="2000" b="1" dirty="0" smtClean="0">
                <a:latin typeface="Berlin Sans FB Demi" pitchFamily="34" charset="0"/>
              </a:rPr>
              <a:t>L’habitat économique constituait la priorité de 18,1% des ménages urbains en 1996 et de 14,5% en 2009. Ces chiffres montrent que :</a:t>
            </a:r>
          </a:p>
          <a:p>
            <a:pPr lvl="1">
              <a:defRPr/>
            </a:pPr>
            <a:endParaRPr lang="fr-FR" sz="1600" b="1" dirty="0" smtClean="0">
              <a:latin typeface="Berlin Sans FB Demi" pitchFamily="34" charset="0"/>
            </a:endParaRPr>
          </a:p>
          <a:p>
            <a:pPr lvl="1">
              <a:defRPr/>
            </a:pPr>
            <a:r>
              <a:rPr lang="fr-FR" sz="1800" b="1" dirty="0" smtClean="0">
                <a:latin typeface="Berlin Sans FB Demi" pitchFamily="34" charset="0"/>
              </a:rPr>
              <a:t>la politique de l’habitat social poursuivie ces dernières années répond bien aux priorités des ménages.</a:t>
            </a:r>
          </a:p>
          <a:p>
            <a:pPr lvl="1">
              <a:defRPr/>
            </a:pPr>
            <a:endParaRPr lang="fr-FR" sz="1800" b="1" dirty="0" smtClean="0">
              <a:latin typeface="Berlin Sans FB Demi" pitchFamily="34" charset="0"/>
            </a:endParaRPr>
          </a:p>
          <a:p>
            <a:pPr lvl="1">
              <a:defRPr/>
            </a:pPr>
            <a:r>
              <a:rPr lang="fr-FR" sz="1800" b="1" dirty="0" smtClean="0">
                <a:latin typeface="Berlin Sans FB Demi" pitchFamily="34" charset="0"/>
              </a:rPr>
              <a:t>Les progrès réalisés (la proportion des ménages propriétaires de leurs logements est passée de 60,9% en 1999 à 66% en 2008) sont bien perçus par les ménages. </a:t>
            </a:r>
          </a:p>
          <a:p>
            <a:pPr lvl="1">
              <a:defRPr/>
            </a:pPr>
            <a:endParaRPr lang="fr-FR" sz="1800" b="1" dirty="0" smtClean="0">
              <a:latin typeface="Berlin Sans FB Demi" pitchFamily="34" charset="0"/>
            </a:endParaRPr>
          </a:p>
          <a:p>
            <a:pPr lvl="1">
              <a:defRPr/>
            </a:pPr>
            <a:r>
              <a:rPr lang="fr-FR" sz="1800" b="1" dirty="0" smtClean="0">
                <a:latin typeface="Berlin Sans FB Demi" pitchFamily="34" charset="0"/>
              </a:rPr>
              <a:t>Ces progrès n’ont pas permis jusqu’à maintenant d’absorber le déficit et la politique de l’habitat social devrait continuer</a:t>
            </a:r>
            <a:r>
              <a:rPr lang="fr-FR" sz="1800" dirty="0" smtClean="0">
                <a:ea typeface="+mn-ea"/>
                <a:cs typeface="+mn-cs"/>
              </a:rPr>
              <a:t>.</a:t>
            </a:r>
          </a:p>
          <a:p>
            <a:pPr>
              <a:defRPr/>
            </a:pPr>
            <a:endParaRPr lang="fr-FR" sz="2000" b="1" dirty="0" smtClean="0">
              <a:latin typeface="Berlin Sans FB Demi"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57188" y="428625"/>
            <a:ext cx="7770812" cy="714375"/>
          </a:xfrm>
        </p:spPr>
        <p:txBody>
          <a:bodyPr/>
          <a:lstStyle/>
          <a:p>
            <a:r>
              <a:rPr lang="fr-FR" sz="3600" b="0" smtClean="0">
                <a:latin typeface="Berlin Sans FB Demi" pitchFamily="34" charset="0"/>
              </a:rPr>
              <a:t>Conclusion/perspectives</a:t>
            </a:r>
          </a:p>
        </p:txBody>
      </p:sp>
      <p:sp>
        <p:nvSpPr>
          <p:cNvPr id="26627" name="Rectangle 3"/>
          <p:cNvSpPr>
            <a:spLocks noGrp="1" noChangeArrowheads="1"/>
          </p:cNvSpPr>
          <p:nvPr>
            <p:ph type="body" idx="1"/>
          </p:nvPr>
        </p:nvSpPr>
        <p:spPr>
          <a:xfrm>
            <a:off x="285750" y="1285875"/>
            <a:ext cx="8858250" cy="4857750"/>
          </a:xfrm>
        </p:spPr>
        <p:txBody>
          <a:bodyPr/>
          <a:lstStyle/>
          <a:p>
            <a:r>
              <a:rPr lang="fr-FR" sz="2000" b="1" smtClean="0">
                <a:latin typeface="Berlin Sans FB Demi" pitchFamily="34" charset="0"/>
              </a:rPr>
              <a:t>Globalement :</a:t>
            </a:r>
          </a:p>
          <a:p>
            <a:pPr lvl="1"/>
            <a:r>
              <a:rPr lang="fr-FR" sz="1800" b="1" smtClean="0">
                <a:latin typeface="Berlin Sans FB Demi" pitchFamily="34" charset="0"/>
              </a:rPr>
              <a:t>Les niveaux  des données quantitatives et des perceptions sont difficilement comparables.</a:t>
            </a:r>
          </a:p>
          <a:p>
            <a:pPr lvl="1"/>
            <a:r>
              <a:rPr lang="fr-FR" sz="1800" b="1" smtClean="0">
                <a:latin typeface="Berlin Sans FB Demi" pitchFamily="34" charset="0"/>
              </a:rPr>
              <a:t>Il y a un niveau de convergence assez élevé entres les évolutions des perceptions et des données objectives.</a:t>
            </a:r>
          </a:p>
          <a:p>
            <a:endParaRPr lang="fr-FR" sz="2000" b="1" smtClean="0">
              <a:latin typeface="Berlin Sans FB Demi" pitchFamily="34" charset="0"/>
            </a:endParaRPr>
          </a:p>
          <a:p>
            <a:r>
              <a:rPr lang="fr-FR" sz="2000" b="1" smtClean="0">
                <a:latin typeface="Berlin Sans FB Demi" pitchFamily="34" charset="0"/>
              </a:rPr>
              <a:t>Les perceptions dépendent de plusieurs facteurs d’ordre économiques, sociaux, etc.</a:t>
            </a:r>
          </a:p>
          <a:p>
            <a:endParaRPr lang="fr-FR" sz="2000" b="1" smtClean="0">
              <a:latin typeface="Berlin Sans FB Demi" pitchFamily="34" charset="0"/>
            </a:endParaRPr>
          </a:p>
          <a:p>
            <a:r>
              <a:rPr lang="fr-FR" sz="2000" b="1" smtClean="0">
                <a:latin typeface="Berlin Sans FB Demi" pitchFamily="34" charset="0"/>
              </a:rPr>
              <a:t>Les données sur les priorités de la population peuvent être utilisées pour l’élaboration des politiques publiques et pour l’évaluation de leurs  résultats. </a:t>
            </a:r>
          </a:p>
          <a:p>
            <a:endParaRPr lang="fr-FR" sz="2000" b="1" smtClean="0">
              <a:latin typeface="Berlin Sans FB Demi" pitchFamily="34" charset="0"/>
            </a:endParaRPr>
          </a:p>
          <a:p>
            <a:r>
              <a:rPr lang="fr-FR" sz="2000" b="1" smtClean="0">
                <a:latin typeface="Berlin Sans FB Demi" pitchFamily="34" charset="0"/>
              </a:rPr>
              <a:t>L’étude plus approfondie de la convergence et  la compréhension des évolutions perçues ou observées nécessitent des données de panel.</a:t>
            </a:r>
          </a:p>
          <a:p>
            <a:endParaRPr lang="fr-FR" sz="2000" b="1" smtClean="0">
              <a:latin typeface="Berlin Sans FB Dem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85750" y="785813"/>
            <a:ext cx="7770813" cy="981075"/>
          </a:xfrm>
        </p:spPr>
        <p:txBody>
          <a:bodyPr/>
          <a:lstStyle/>
          <a:p>
            <a:r>
              <a:rPr lang="fr-FR" sz="3600" b="0" smtClean="0">
                <a:latin typeface="Berlin Sans FB Demi" pitchFamily="34" charset="0"/>
              </a:rPr>
              <a:t> Introduction</a:t>
            </a:r>
          </a:p>
        </p:txBody>
      </p:sp>
      <p:sp>
        <p:nvSpPr>
          <p:cNvPr id="7171" name="Rectangle 3"/>
          <p:cNvSpPr>
            <a:spLocks noGrp="1" noChangeArrowheads="1"/>
          </p:cNvSpPr>
          <p:nvPr>
            <p:ph type="body" idx="1"/>
          </p:nvPr>
        </p:nvSpPr>
        <p:spPr>
          <a:xfrm>
            <a:off x="142875" y="2071688"/>
            <a:ext cx="8380413" cy="4429125"/>
          </a:xfrm>
        </p:spPr>
        <p:txBody>
          <a:bodyPr/>
          <a:lstStyle/>
          <a:p>
            <a:r>
              <a:rPr lang="fr-FR" b="1" smtClean="0">
                <a:latin typeface="Berlin Sans FB Demi" pitchFamily="34" charset="0"/>
              </a:rPr>
              <a:t>L’objectif ultime des politiques de développement est l’individu, l’amélioration de sa situation et de ses conditions de vie.</a:t>
            </a:r>
          </a:p>
          <a:p>
            <a:endParaRPr lang="fr-FR" b="1" smtClean="0">
              <a:latin typeface="Berlin Sans FB Demi" pitchFamily="34" charset="0"/>
            </a:endParaRPr>
          </a:p>
          <a:p>
            <a:r>
              <a:rPr lang="fr-FR" b="1" smtClean="0">
                <a:latin typeface="Berlin Sans FB Demi" pitchFamily="34" charset="0"/>
              </a:rPr>
              <a:t>Toute mesure d’impact ou de progrès, devrait, au delà des indicateurs quantitatifs, tenir compte des préférences, priorités, attentes et perceptions  de la population.  </a:t>
            </a:r>
          </a:p>
          <a:p>
            <a:endParaRPr lang="fr-FR" b="1" smtClean="0">
              <a:latin typeface="Berlin Sans FB Demi" pitchFamily="34" charset="0"/>
            </a:endParaRPr>
          </a:p>
          <a:p>
            <a:r>
              <a:rPr lang="fr-FR" b="1" smtClean="0">
                <a:latin typeface="Berlin Sans FB Demi" pitchFamily="34" charset="0"/>
              </a:rPr>
              <a:t>Cette prise en compte nécessite une collecte de données sur les perceptions de la population.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85750" y="571500"/>
            <a:ext cx="8501063" cy="642938"/>
          </a:xfrm>
        </p:spPr>
        <p:txBody>
          <a:bodyPr/>
          <a:lstStyle/>
          <a:p>
            <a:r>
              <a:rPr lang="fr-FR" sz="3600" b="0" smtClean="0">
                <a:latin typeface="Berlin Sans FB Demi" pitchFamily="34" charset="0"/>
              </a:rPr>
              <a:t> </a:t>
            </a:r>
            <a:r>
              <a:rPr lang="fr-FR" sz="3400" b="0" smtClean="0">
                <a:latin typeface="Berlin Sans FB Demi" pitchFamily="34" charset="0"/>
              </a:rPr>
              <a:t>Les données sur les perceptions</a:t>
            </a:r>
          </a:p>
        </p:txBody>
      </p:sp>
      <p:sp>
        <p:nvSpPr>
          <p:cNvPr id="8195" name="Rectangle 3"/>
          <p:cNvSpPr>
            <a:spLocks noGrp="1" noChangeArrowheads="1"/>
          </p:cNvSpPr>
          <p:nvPr>
            <p:ph type="body" idx="1"/>
          </p:nvPr>
        </p:nvSpPr>
        <p:spPr>
          <a:xfrm>
            <a:off x="142875" y="1571625"/>
            <a:ext cx="8858250" cy="4429125"/>
          </a:xfrm>
        </p:spPr>
        <p:txBody>
          <a:bodyPr/>
          <a:lstStyle/>
          <a:p>
            <a:pPr>
              <a:lnSpc>
                <a:spcPts val="3000"/>
              </a:lnSpc>
            </a:pPr>
            <a:r>
              <a:rPr lang="fr-FR" b="1" smtClean="0">
                <a:latin typeface="Berlin Sans FB Demi" pitchFamily="34" charset="0"/>
              </a:rPr>
              <a:t>Complètent les indicateurs quantitatifs sur des aspects difficilement quantifiables.</a:t>
            </a:r>
          </a:p>
          <a:p>
            <a:pPr>
              <a:lnSpc>
                <a:spcPts val="3000"/>
              </a:lnSpc>
            </a:pPr>
            <a:r>
              <a:rPr lang="fr-FR" b="1" smtClean="0">
                <a:latin typeface="Berlin Sans FB Demi" pitchFamily="34" charset="0"/>
              </a:rPr>
              <a:t>Permettent de saisir les priorités et les attentes de la population, pour mieux y répondre. </a:t>
            </a:r>
          </a:p>
          <a:p>
            <a:pPr>
              <a:lnSpc>
                <a:spcPts val="3000"/>
              </a:lnSpc>
            </a:pPr>
            <a:r>
              <a:rPr lang="fr-FR" b="1" smtClean="0">
                <a:latin typeface="Berlin Sans FB Demi" pitchFamily="34" charset="0"/>
              </a:rPr>
              <a:t>Peuvent être utilisés dans  la construction d’indices composites avec des pondérations déterminées objectivement.</a:t>
            </a:r>
          </a:p>
          <a:p>
            <a:pPr>
              <a:lnSpc>
                <a:spcPts val="3000"/>
              </a:lnSpc>
            </a:pPr>
            <a:endParaRPr lang="fr-FR" b="1" smtClean="0">
              <a:latin typeface="Berlin Sans FB Demi" pitchFamily="34" charset="0"/>
            </a:endParaRPr>
          </a:p>
          <a:p>
            <a:pPr>
              <a:lnSpc>
                <a:spcPts val="3000"/>
              </a:lnSpc>
            </a:pPr>
            <a:r>
              <a:rPr lang="fr-FR" b="1" smtClean="0">
                <a:latin typeface="Berlin Sans FB Demi" pitchFamily="34" charset="0"/>
              </a:rPr>
              <a:t>L’importance de ces données a été mise au devant de la scène statistique dernièrement par la Commission Stiglitz et par le projet global de l’OCDE. </a:t>
            </a:r>
          </a:p>
          <a:p>
            <a:pPr eaLnBrk="1" hangingPunct="1">
              <a:spcAft>
                <a:spcPct val="20000"/>
              </a:spcAft>
            </a:pPr>
            <a:endParaRPr lang="fr-FR" b="1" smtClean="0">
              <a:latin typeface="Berlin Sans FB Demi" pitchFamily="34" charset="0"/>
            </a:endParaRPr>
          </a:p>
          <a:p>
            <a:pPr eaLnBrk="1" hangingPunct="1">
              <a:spcAft>
                <a:spcPct val="20000"/>
              </a:spcAft>
            </a:pPr>
            <a:endParaRPr lang="fr-FR" b="1" smtClean="0">
              <a:latin typeface="Berlin Sans FB Demi" pitchFamily="34" charset="0"/>
            </a:endParaRPr>
          </a:p>
          <a:p>
            <a:pPr eaLnBrk="1" hangingPunct="1"/>
            <a:endParaRPr lang="fr-FR" b="1" smtClean="0">
              <a:latin typeface="Berlin Sans FB Dem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85750" y="785813"/>
            <a:ext cx="8429625" cy="981075"/>
          </a:xfrm>
        </p:spPr>
        <p:txBody>
          <a:bodyPr/>
          <a:lstStyle/>
          <a:p>
            <a:r>
              <a:rPr lang="fr-FR" sz="2800" b="0" smtClean="0">
                <a:latin typeface="Berlin Sans FB Demi" pitchFamily="34" charset="0"/>
              </a:rPr>
              <a:t>L’expérience du HCP en matière de collecte de données sur les perceptions</a:t>
            </a:r>
            <a:br>
              <a:rPr lang="fr-FR" sz="2800" b="0" smtClean="0">
                <a:latin typeface="Berlin Sans FB Demi" pitchFamily="34" charset="0"/>
              </a:rPr>
            </a:br>
            <a:r>
              <a:rPr lang="fr-FR" sz="3600" b="0" smtClean="0">
                <a:latin typeface="Berlin Sans FB Demi" pitchFamily="34" charset="0"/>
              </a:rPr>
              <a:t> </a:t>
            </a:r>
          </a:p>
        </p:txBody>
      </p:sp>
      <p:sp>
        <p:nvSpPr>
          <p:cNvPr id="9219" name="Rectangle 3"/>
          <p:cNvSpPr>
            <a:spLocks noGrp="1" noChangeArrowheads="1"/>
          </p:cNvSpPr>
          <p:nvPr>
            <p:ph type="body" idx="1"/>
          </p:nvPr>
        </p:nvSpPr>
        <p:spPr>
          <a:xfrm>
            <a:off x="285750" y="1571625"/>
            <a:ext cx="8380413" cy="4429125"/>
          </a:xfrm>
        </p:spPr>
        <p:txBody>
          <a:bodyPr/>
          <a:lstStyle/>
          <a:p>
            <a:r>
              <a:rPr lang="fr-FR" sz="2000" b="1" dirty="0" smtClean="0">
                <a:latin typeface="Berlin Sans FB Demi" pitchFamily="34" charset="0"/>
              </a:rPr>
              <a:t>Insertion systématique de modules sur la perception des ménages dans les enquêtes permanentes</a:t>
            </a:r>
            <a:r>
              <a:rPr lang="fr-FR" sz="2200" b="1" dirty="0" smtClean="0">
                <a:latin typeface="Berlin Sans FB Demi" pitchFamily="34" charset="0"/>
              </a:rPr>
              <a:t> </a:t>
            </a:r>
            <a:r>
              <a:rPr lang="fr-FR" sz="1800" b="1" dirty="0" smtClean="0">
                <a:latin typeface="Berlin Sans FB Demi" pitchFamily="34" charset="0"/>
              </a:rPr>
              <a:t>(enquête nationale sur l’emploi, les enquêtes sur la consommation et les dépenses des ménages, les enquêtes sur les niveaux de vie des ménages, etc.).</a:t>
            </a:r>
          </a:p>
          <a:p>
            <a:endParaRPr lang="fr-FR" sz="2200" b="1" dirty="0" smtClean="0">
              <a:latin typeface="Berlin Sans FB Demi" pitchFamily="34" charset="0"/>
            </a:endParaRPr>
          </a:p>
          <a:p>
            <a:r>
              <a:rPr lang="fr-FR" sz="2000" b="1" dirty="0" smtClean="0">
                <a:latin typeface="Berlin Sans FB Demi" pitchFamily="34" charset="0"/>
              </a:rPr>
              <a:t>Depuis 2007, une enquête trimestrielle permanente sur la conjoncture auprès des ménages pour le suivi de l’évolution de la situation économique et des niveaux de vie telle que perçue par ces derniers.</a:t>
            </a:r>
          </a:p>
          <a:p>
            <a:endParaRPr lang="fr-FR" sz="2200" b="1" dirty="0" smtClean="0">
              <a:latin typeface="Berlin Sans FB Demi" pitchFamily="34" charset="0"/>
            </a:endParaRPr>
          </a:p>
          <a:p>
            <a:r>
              <a:rPr lang="fr-FR" sz="2000" b="1" dirty="0" smtClean="0">
                <a:latin typeface="Berlin Sans FB Demi" pitchFamily="34" charset="0"/>
              </a:rPr>
              <a:t>Plusieurs enquêtes qualitatives ponctuelles </a:t>
            </a:r>
            <a:r>
              <a:rPr lang="fr-FR" sz="1800" b="1" dirty="0" smtClean="0">
                <a:latin typeface="Berlin Sans FB Demi" pitchFamily="34" charset="0"/>
              </a:rPr>
              <a:t>(enquête d’évaluation de l’INDH, enquête sur les perceptions des ménages de leur niveau de vie, enquête sur les attentes des MRE)</a:t>
            </a:r>
            <a:r>
              <a:rPr lang="fr-FR" sz="2000" b="1" dirty="0" smtClean="0">
                <a:latin typeface="Berlin Sans FB Demi" pitchFamily="34" charset="0"/>
              </a:rPr>
              <a:t>. </a:t>
            </a:r>
          </a:p>
          <a:p>
            <a:endParaRPr lang="fr-FR" sz="2200" b="1" dirty="0" smtClean="0">
              <a:latin typeface="Berlin Sans FB Dem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85750" y="642938"/>
            <a:ext cx="7770813" cy="981075"/>
          </a:xfrm>
        </p:spPr>
        <p:txBody>
          <a:bodyPr/>
          <a:lstStyle/>
          <a:p>
            <a:r>
              <a:rPr lang="fr-FR" sz="2800" b="0" smtClean="0">
                <a:latin typeface="Berlin Sans FB Demi" pitchFamily="34" charset="0"/>
              </a:rPr>
              <a:t>L’expérience du HCP en matière de collecte de données sur les perceptions (suite)</a:t>
            </a:r>
          </a:p>
        </p:txBody>
      </p:sp>
      <p:sp>
        <p:nvSpPr>
          <p:cNvPr id="17411" name="Rectangle 3"/>
          <p:cNvSpPr>
            <a:spLocks noGrp="1" noChangeArrowheads="1"/>
          </p:cNvSpPr>
          <p:nvPr>
            <p:ph type="body" idx="1"/>
          </p:nvPr>
        </p:nvSpPr>
        <p:spPr>
          <a:xfrm>
            <a:off x="357188" y="1714500"/>
            <a:ext cx="8786812" cy="4429125"/>
          </a:xfrm>
        </p:spPr>
        <p:txBody>
          <a:bodyPr/>
          <a:lstStyle/>
          <a:p>
            <a:pPr>
              <a:defRPr/>
            </a:pPr>
            <a:r>
              <a:rPr lang="fr-FR" sz="2000" b="1" dirty="0" smtClean="0">
                <a:latin typeface="Berlin Sans FB Demi" pitchFamily="34" charset="0"/>
              </a:rPr>
              <a:t>Plusieurs autres enquêtes à caractère totalement ou partiellement qualitatif sont en cours ou prévues pour 2010 (</a:t>
            </a:r>
            <a:r>
              <a:rPr lang="fr-FR" sz="1800" b="1" dirty="0" smtClean="0">
                <a:latin typeface="Berlin Sans FB Demi" pitchFamily="34" charset="0"/>
              </a:rPr>
              <a:t>l’enquête auprès des ISBL,  l’enquête sur le budget temps, etc.). </a:t>
            </a:r>
          </a:p>
          <a:p>
            <a:pPr>
              <a:defRPr/>
            </a:pPr>
            <a:endParaRPr lang="fr-FR" sz="2000" b="1" dirty="0" smtClean="0">
              <a:latin typeface="Berlin Sans FB Demi" pitchFamily="34" charset="0"/>
            </a:endParaRPr>
          </a:p>
          <a:p>
            <a:pPr>
              <a:defRPr/>
            </a:pPr>
            <a:r>
              <a:rPr lang="fr-FR" sz="2000" b="1" dirty="0" smtClean="0">
                <a:latin typeface="Berlin Sans FB Demi" pitchFamily="34" charset="0"/>
              </a:rPr>
              <a:t>Dans </a:t>
            </a:r>
            <a:r>
              <a:rPr lang="fr-FR" sz="1800" b="1" dirty="0" smtClean="0">
                <a:latin typeface="Berlin Sans FB Demi" pitchFamily="34" charset="0"/>
              </a:rPr>
              <a:t>le futur, s’inscrivant dans le cadre de ces nouveaux développements en matière statistique, le HCP compte renforcer ce dispositif notamment par :</a:t>
            </a:r>
          </a:p>
          <a:p>
            <a:pPr lvl="1">
              <a:defRPr/>
            </a:pPr>
            <a:r>
              <a:rPr lang="fr-FR" b="1" dirty="0" smtClean="0">
                <a:latin typeface="Berlin Sans FB Demi" pitchFamily="34" charset="0"/>
                <a:ea typeface="+mn-ea"/>
                <a:cs typeface="+mn-cs"/>
              </a:rPr>
              <a:t>l’élargissement de la couverture thématique des modules sur les perceptions ;</a:t>
            </a:r>
          </a:p>
          <a:p>
            <a:pPr lvl="1">
              <a:defRPr/>
            </a:pPr>
            <a:r>
              <a:rPr lang="fr-FR" b="1" dirty="0" smtClean="0">
                <a:latin typeface="Berlin Sans FB Demi" pitchFamily="34" charset="0"/>
                <a:ea typeface="+mn-ea"/>
                <a:cs typeface="+mn-cs"/>
              </a:rPr>
              <a:t>la  conversion de l’enquête budget temps en une enquête à périodicité quinquennale ; </a:t>
            </a:r>
          </a:p>
          <a:p>
            <a:pPr lvl="1">
              <a:defRPr/>
            </a:pPr>
            <a:r>
              <a:rPr lang="fr-FR" b="1" dirty="0" smtClean="0">
                <a:latin typeface="Berlin Sans FB Demi" pitchFamily="34" charset="0"/>
                <a:ea typeface="+mn-ea"/>
                <a:cs typeface="+mn-cs"/>
              </a:rPr>
              <a:t>l’augmentation de la fréquence de réalisation des enquêtes ; </a:t>
            </a:r>
          </a:p>
          <a:p>
            <a:pPr lvl="1">
              <a:defRPr/>
            </a:pPr>
            <a:r>
              <a:rPr lang="fr-FR" b="1" dirty="0" smtClean="0">
                <a:latin typeface="Berlin Sans FB Demi" pitchFamily="34" charset="0"/>
                <a:ea typeface="+mn-ea"/>
                <a:cs typeface="+mn-cs"/>
              </a:rPr>
              <a:t>la multiplication des enquêtes ponctuelles à caractère qualitatif .</a:t>
            </a:r>
          </a:p>
          <a:p>
            <a:pPr>
              <a:defRPr/>
            </a:pPr>
            <a:endParaRPr lang="fr-FR" b="1" dirty="0" smtClean="0">
              <a:latin typeface="Berlin Sans FB Demi" pitchFamily="34" charset="0"/>
            </a:endParaRPr>
          </a:p>
          <a:p>
            <a:pPr lvl="1">
              <a:defRPr/>
            </a:pPr>
            <a:endParaRPr lang="fr-FR" b="1" dirty="0" smtClean="0">
              <a:latin typeface="Berlin Sans FB Dem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85750" y="2428875"/>
            <a:ext cx="8643938" cy="1785938"/>
          </a:xfrm>
        </p:spPr>
        <p:txBody>
          <a:bodyPr/>
          <a:lstStyle/>
          <a:p>
            <a:r>
              <a:rPr lang="fr-FR" sz="3600" b="0" smtClean="0">
                <a:latin typeface="Berlin Sans FB Demi" pitchFamily="34" charset="0"/>
              </a:rPr>
              <a:t>Niveau de convergence entre perceptions et données quantitatives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85750" y="571500"/>
            <a:ext cx="8429625" cy="500063"/>
          </a:xfrm>
        </p:spPr>
        <p:txBody>
          <a:bodyPr/>
          <a:lstStyle/>
          <a:p>
            <a:r>
              <a:rPr lang="fr-FR" sz="2800" b="0" smtClean="0">
                <a:latin typeface="Berlin Sans FB Demi" pitchFamily="34" charset="0"/>
              </a:rPr>
              <a:t>Comparabilité des niveaux</a:t>
            </a:r>
          </a:p>
        </p:txBody>
      </p:sp>
      <p:sp>
        <p:nvSpPr>
          <p:cNvPr id="12291" name="Rectangle 3"/>
          <p:cNvSpPr>
            <a:spLocks noGrp="1" noChangeArrowheads="1"/>
          </p:cNvSpPr>
          <p:nvPr>
            <p:ph type="body" idx="1"/>
          </p:nvPr>
        </p:nvSpPr>
        <p:spPr>
          <a:xfrm>
            <a:off x="142875" y="3143250"/>
            <a:ext cx="8858250" cy="3286125"/>
          </a:xfrm>
        </p:spPr>
        <p:txBody>
          <a:bodyPr/>
          <a:lstStyle/>
          <a:p>
            <a:endParaRPr lang="fr-FR" sz="1800" b="1" smtClean="0">
              <a:latin typeface="Berlin Sans FB Demi" pitchFamily="34" charset="0"/>
            </a:endParaRPr>
          </a:p>
          <a:p>
            <a:r>
              <a:rPr lang="fr-FR" sz="1800" b="1" smtClean="0">
                <a:latin typeface="Berlin Sans FB Demi" pitchFamily="34" charset="0"/>
              </a:rPr>
              <a:t>le taux de pauvreté des ménages mesuré objectivement est de 6,5% alors que 11,9% des ménages se considèrent très pauvres et 30,5% se considèrent relativement pauvres.</a:t>
            </a:r>
          </a:p>
          <a:p>
            <a:r>
              <a:rPr lang="fr-FR" sz="1800" b="1" smtClean="0">
                <a:latin typeface="Berlin Sans FB Demi" pitchFamily="34" charset="0"/>
              </a:rPr>
              <a:t>25% des ménages pauvres se considèrent moyens ou relativement riches et  à l’inverse, 10,4% des non pauvres se considèrent très pauvres .</a:t>
            </a:r>
          </a:p>
          <a:p>
            <a:pPr lvl="1"/>
            <a:endParaRPr lang="fr-FR" sz="1600" b="1" smtClean="0">
              <a:latin typeface="Berlin Sans FB Demi" pitchFamily="34" charset="0"/>
            </a:endParaRPr>
          </a:p>
          <a:p>
            <a:r>
              <a:rPr lang="fr-FR" sz="2000" b="1" smtClean="0">
                <a:latin typeface="Berlin Sans FB Demi" pitchFamily="34" charset="0"/>
              </a:rPr>
              <a:t>Alors que l’approche objective se base sur une définition unique appliquée à tous les individus, la perception de chaque ménage est basée sur sa propre référence </a:t>
            </a:r>
            <a:r>
              <a:rPr lang="fr-FR" sz="1800" b="1" smtClean="0">
                <a:latin typeface="Berlin Sans FB Demi" pitchFamily="34" charset="0"/>
              </a:rPr>
              <a:t>(influencée par son entourage et son environnement immédiat).</a:t>
            </a:r>
          </a:p>
        </p:txBody>
      </p:sp>
      <p:graphicFrame>
        <p:nvGraphicFramePr>
          <p:cNvPr id="6" name="Tableau 5"/>
          <p:cNvGraphicFramePr>
            <a:graphicFrameLocks noGrp="1"/>
          </p:cNvGraphicFramePr>
          <p:nvPr/>
        </p:nvGraphicFramePr>
        <p:xfrm>
          <a:off x="2000250" y="1214438"/>
          <a:ext cx="5572164" cy="2026920"/>
        </p:xfrm>
        <a:graphic>
          <a:graphicData uri="http://schemas.openxmlformats.org/drawingml/2006/table">
            <a:tbl>
              <a:tblPr/>
              <a:tblGrid>
                <a:gridCol w="2217684"/>
                <a:gridCol w="1118160"/>
                <a:gridCol w="1118160"/>
                <a:gridCol w="1118160"/>
              </a:tblGrid>
              <a:tr h="250033">
                <a:tc>
                  <a:txBody>
                    <a:bodyPr/>
                    <a:lstStyle/>
                    <a:p>
                      <a:pPr algn="l" fontAlgn="b"/>
                      <a:endParaRPr lang="fr-FR" sz="1600" b="1" i="0" u="none" strike="noStrike" dirty="0">
                        <a:solidFill>
                          <a:srgbClr val="000000"/>
                        </a:solidFill>
                        <a:latin typeface="Calibri"/>
                      </a:endParaRPr>
                    </a:p>
                  </a:txBody>
                  <a:tcPr marL="9525" marR="9525" marT="9525"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gridSpan="3">
                  <a:txBody>
                    <a:bodyPr/>
                    <a:lstStyle/>
                    <a:p>
                      <a:pPr algn="ctr" fontAlgn="b"/>
                      <a:r>
                        <a:rPr lang="fr-FR" sz="1600" b="1" i="0" u="none" strike="noStrike">
                          <a:solidFill>
                            <a:srgbClr val="000000"/>
                          </a:solidFill>
                          <a:latin typeface="Calibri"/>
                        </a:rPr>
                        <a:t>Identification objective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250033">
                <a:tc>
                  <a:txBody>
                    <a:bodyPr/>
                    <a:lstStyle/>
                    <a:p>
                      <a:pPr algn="l" fontAlgn="b"/>
                      <a:r>
                        <a:rPr lang="fr-FR" sz="1600" b="1" i="0" u="none" strike="noStrike" dirty="0">
                          <a:solidFill>
                            <a:srgbClr val="000000"/>
                          </a:solidFill>
                          <a:latin typeface="Calibri"/>
                        </a:rPr>
                        <a:t>Auto identification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dirty="0">
                          <a:solidFill>
                            <a:srgbClr val="000000"/>
                          </a:solidFill>
                          <a:latin typeface="Calibri"/>
                        </a:rPr>
                        <a:t>Pauvre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Non pauvre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0033">
                <a:tc>
                  <a:txBody>
                    <a:bodyPr/>
                    <a:lstStyle/>
                    <a:p>
                      <a:pPr algn="l" fontAlgn="b"/>
                      <a:r>
                        <a:rPr lang="fr-FR" sz="1600" b="1" i="0" u="none" strike="noStrike" dirty="0">
                          <a:solidFill>
                            <a:srgbClr val="000000"/>
                          </a:solidFill>
                          <a:latin typeface="Calibri"/>
                        </a:rPr>
                        <a:t>Très riche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0033">
                <a:tc>
                  <a:txBody>
                    <a:bodyPr/>
                    <a:lstStyle/>
                    <a:p>
                      <a:pPr algn="l" fontAlgn="b"/>
                      <a:r>
                        <a:rPr lang="fr-FR" sz="1600" b="1" i="0" u="none" strike="noStrike" dirty="0">
                          <a:solidFill>
                            <a:srgbClr val="000000"/>
                          </a:solidFill>
                          <a:latin typeface="Calibri"/>
                        </a:rPr>
                        <a:t>Relativement riche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0033">
                <a:tc>
                  <a:txBody>
                    <a:bodyPr/>
                    <a:lstStyle/>
                    <a:p>
                      <a:pPr algn="l" fontAlgn="b"/>
                      <a:r>
                        <a:rPr lang="fr-FR" sz="1600" b="1" i="0" u="none" strike="noStrike" dirty="0">
                          <a:solidFill>
                            <a:srgbClr val="000000"/>
                          </a:solidFill>
                          <a:latin typeface="Calibri"/>
                        </a:rPr>
                        <a:t>Moyen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52,6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54,2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0033">
                <a:tc>
                  <a:txBody>
                    <a:bodyPr/>
                    <a:lstStyle/>
                    <a:p>
                      <a:pPr algn="l" fontAlgn="b"/>
                      <a:r>
                        <a:rPr lang="fr-FR" sz="1600" b="1" i="0" u="none" strike="noStrike" dirty="0">
                          <a:solidFill>
                            <a:srgbClr val="000000"/>
                          </a:solidFill>
                          <a:latin typeface="Calibri"/>
                        </a:rPr>
                        <a:t>Relativement pauvre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2,7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27,8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30,5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0033">
                <a:tc>
                  <a:txBody>
                    <a:bodyPr/>
                    <a:lstStyle/>
                    <a:p>
                      <a:pPr algn="l" fontAlgn="b"/>
                      <a:r>
                        <a:rPr lang="fr-FR" sz="1600" b="1" i="0" u="none" strike="noStrike" dirty="0">
                          <a:solidFill>
                            <a:srgbClr val="000000"/>
                          </a:solidFill>
                          <a:latin typeface="Calibri"/>
                        </a:rPr>
                        <a:t>Très pauvre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2,2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a:solidFill>
                            <a:srgbClr val="000000"/>
                          </a:solidFill>
                          <a:latin typeface="Calibri"/>
                        </a:rPr>
                        <a:t>11,9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0033">
                <a:tc>
                  <a:txBody>
                    <a:bodyPr/>
                    <a:lstStyle/>
                    <a:p>
                      <a:pPr algn="l" fontAlgn="b"/>
                      <a:r>
                        <a:rPr lang="fr-FR" sz="1600" b="1" i="0" u="none" strike="noStrike" dirty="0">
                          <a:solidFill>
                            <a:srgbClr val="000000"/>
                          </a:solidFill>
                          <a:latin typeface="Calibri"/>
                        </a:rPr>
                        <a:t>Total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dirty="0">
                          <a:solidFill>
                            <a:srgbClr val="000000"/>
                          </a:solidFill>
                          <a:latin typeface="Calibri"/>
                        </a:rPr>
                        <a:t>6,5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dirty="0">
                          <a:solidFill>
                            <a:srgbClr val="000000"/>
                          </a:solidFill>
                          <a:latin typeface="Calibri"/>
                        </a:rPr>
                        <a:t>93,5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1600" b="1" i="0" u="none" strike="noStrike" dirty="0">
                          <a:solidFill>
                            <a:srgbClr val="000000"/>
                          </a:solidFill>
                          <a:latin typeface="Calibri"/>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71500" y="714375"/>
            <a:ext cx="7770813" cy="500063"/>
          </a:xfrm>
        </p:spPr>
        <p:txBody>
          <a:bodyPr/>
          <a:lstStyle/>
          <a:p>
            <a:r>
              <a:rPr lang="fr-FR" sz="3000" b="0" smtClean="0">
                <a:latin typeface="Berlin Sans FB Demi" pitchFamily="34" charset="0"/>
              </a:rPr>
              <a:t>Niveau de convergence des évolutions</a:t>
            </a:r>
            <a:br>
              <a:rPr lang="fr-FR" sz="3000" b="0" smtClean="0">
                <a:latin typeface="Berlin Sans FB Demi" pitchFamily="34" charset="0"/>
              </a:rPr>
            </a:br>
            <a:r>
              <a:rPr lang="fr-FR" sz="2400" b="0" smtClean="0">
                <a:latin typeface="Berlin Sans FB Demi" pitchFamily="34" charset="0"/>
              </a:rPr>
              <a:t>Evolution du niveau de vie</a:t>
            </a:r>
          </a:p>
        </p:txBody>
      </p:sp>
      <p:sp>
        <p:nvSpPr>
          <p:cNvPr id="13315" name="Rectangle 3"/>
          <p:cNvSpPr>
            <a:spLocks noGrp="1" noChangeArrowheads="1"/>
          </p:cNvSpPr>
          <p:nvPr>
            <p:ph type="body" idx="1"/>
          </p:nvPr>
        </p:nvSpPr>
        <p:spPr>
          <a:xfrm>
            <a:off x="285750" y="1428750"/>
            <a:ext cx="8858250" cy="5000625"/>
          </a:xfrm>
        </p:spPr>
        <p:txBody>
          <a:bodyPr/>
          <a:lstStyle/>
          <a:p>
            <a:pPr>
              <a:buFontTx/>
              <a:buNone/>
            </a:pPr>
            <a:r>
              <a:rPr lang="fr-FR" sz="2000" b="1" smtClean="0">
                <a:latin typeface="Berlin Sans FB Demi" pitchFamily="34" charset="0"/>
              </a:rPr>
              <a:t>Perception de l’évolution du niveau de vie</a:t>
            </a:r>
          </a:p>
          <a:p>
            <a:endParaRPr lang="fr-FR" b="1" smtClean="0">
              <a:latin typeface="Berlin Sans FB Demi" pitchFamily="34" charset="0"/>
            </a:endParaRPr>
          </a:p>
          <a:p>
            <a:endParaRPr lang="fr-FR" b="1" smtClean="0">
              <a:latin typeface="Berlin Sans FB Demi" pitchFamily="34" charset="0"/>
            </a:endParaRPr>
          </a:p>
          <a:p>
            <a:endParaRPr lang="fr-FR" b="1" smtClean="0">
              <a:latin typeface="Berlin Sans FB Demi" pitchFamily="34" charset="0"/>
            </a:endParaRPr>
          </a:p>
          <a:p>
            <a:endParaRPr lang="fr-FR" b="1" smtClean="0">
              <a:latin typeface="Berlin Sans FB Demi" pitchFamily="34" charset="0"/>
            </a:endParaRPr>
          </a:p>
          <a:p>
            <a:r>
              <a:rPr lang="fr-FR" sz="2000" b="1" smtClean="0">
                <a:latin typeface="Berlin Sans FB Demi" pitchFamily="34" charset="0"/>
              </a:rPr>
              <a:t>Perceptions :</a:t>
            </a:r>
          </a:p>
          <a:p>
            <a:pPr lvl="1"/>
            <a:r>
              <a:rPr lang="fr-FR" sz="1600" b="1" smtClean="0">
                <a:latin typeface="Berlin Sans FB Demi" pitchFamily="34" charset="0"/>
              </a:rPr>
              <a:t>L’amélioration était beaucoup plus perceptible en 2007 qu’en 2001 (69% contre 52%).</a:t>
            </a:r>
          </a:p>
          <a:p>
            <a:pPr lvl="1"/>
            <a:r>
              <a:rPr lang="fr-FR" sz="1600" b="1" smtClean="0">
                <a:latin typeface="Berlin Sans FB Demi" pitchFamily="34" charset="0"/>
              </a:rPr>
              <a:t>En 2007, l’amélioration est plus perceptible dans le milieu rural que dans les villes. </a:t>
            </a:r>
          </a:p>
          <a:p>
            <a:pPr lvl="1"/>
            <a:endParaRPr lang="fr-FR" sz="1600" b="1" smtClean="0">
              <a:latin typeface="Berlin Sans FB Demi" pitchFamily="34" charset="0"/>
            </a:endParaRPr>
          </a:p>
          <a:p>
            <a:r>
              <a:rPr lang="fr-FR" sz="2000" b="1" smtClean="0">
                <a:latin typeface="Berlin Sans FB Demi" pitchFamily="34" charset="0"/>
              </a:rPr>
              <a:t>Réalités :</a:t>
            </a:r>
          </a:p>
          <a:p>
            <a:pPr lvl="1"/>
            <a:r>
              <a:rPr lang="fr-FR" sz="1600" b="1" smtClean="0">
                <a:latin typeface="Berlin Sans FB Demi" pitchFamily="34" charset="0"/>
              </a:rPr>
              <a:t>Entre 1991 et 2001, la dépense par personne en termes réel a baissé de 2% ; entre 2001 et 2007 elle a augmenté de 2,3% annuellement.</a:t>
            </a:r>
          </a:p>
          <a:p>
            <a:pPr lvl="1"/>
            <a:r>
              <a:rPr lang="fr-FR" sz="1600" b="1" smtClean="0">
                <a:latin typeface="Berlin Sans FB Demi" pitchFamily="34" charset="0"/>
              </a:rPr>
              <a:t>Entre 2001 et 2007, l’amélioration dans les campagnes était plus importante que dans les villes : 3,7% contre 1,7% en terme réel.</a:t>
            </a:r>
          </a:p>
        </p:txBody>
      </p:sp>
      <p:graphicFrame>
        <p:nvGraphicFramePr>
          <p:cNvPr id="5" name="Tableau 4"/>
          <p:cNvGraphicFramePr>
            <a:graphicFrameLocks noGrp="1"/>
          </p:cNvGraphicFramePr>
          <p:nvPr/>
        </p:nvGraphicFramePr>
        <p:xfrm>
          <a:off x="1071563" y="1785938"/>
          <a:ext cx="6643733" cy="1630659"/>
        </p:xfrm>
        <a:graphic>
          <a:graphicData uri="http://schemas.openxmlformats.org/drawingml/2006/table">
            <a:tbl>
              <a:tblPr/>
              <a:tblGrid>
                <a:gridCol w="1667313"/>
                <a:gridCol w="904454"/>
                <a:gridCol w="642942"/>
                <a:gridCol w="928694"/>
                <a:gridCol w="714380"/>
                <a:gridCol w="633465"/>
                <a:gridCol w="1152485"/>
              </a:tblGrid>
              <a:tr h="344925">
                <a:tc>
                  <a:txBody>
                    <a:bodyPr/>
                    <a:lstStyle/>
                    <a:p>
                      <a:pPr algn="ctr">
                        <a:lnSpc>
                          <a:spcPct val="115000"/>
                        </a:lnSpc>
                        <a:spcAft>
                          <a:spcPts val="0"/>
                        </a:spcAft>
                      </a:pPr>
                      <a:r>
                        <a:rPr lang="fr-FR" sz="1700" b="1" dirty="0">
                          <a:solidFill>
                            <a:srgbClr val="000000"/>
                          </a:solidFill>
                          <a:latin typeface="Calibri"/>
                          <a:ea typeface="Times New Roman"/>
                          <a:cs typeface="Times New Roman"/>
                        </a:rPr>
                        <a:t> </a:t>
                      </a:r>
                      <a:endParaRPr lang="fr-FR" sz="1700" b="1" dirty="0">
                        <a:latin typeface="Calibri"/>
                        <a:ea typeface="Calibri"/>
                        <a:cs typeface="Arial"/>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3">
                  <a:txBody>
                    <a:bodyPr/>
                    <a:lstStyle/>
                    <a:p>
                      <a:pPr algn="ctr">
                        <a:lnSpc>
                          <a:spcPct val="115000"/>
                        </a:lnSpc>
                        <a:spcAft>
                          <a:spcPts val="0"/>
                        </a:spcAft>
                      </a:pPr>
                      <a:r>
                        <a:rPr lang="fr-FR" sz="1700" b="1" dirty="0" smtClean="0">
                          <a:solidFill>
                            <a:srgbClr val="000000"/>
                          </a:solidFill>
                          <a:latin typeface="Calibri"/>
                          <a:ea typeface="Times New Roman"/>
                          <a:cs typeface="Times New Roman"/>
                        </a:rPr>
                        <a:t>2001 </a:t>
                      </a:r>
                      <a:endParaRPr lang="fr-FR" sz="1700" b="1" dirty="0">
                        <a:latin typeface="Calibri"/>
                        <a:ea typeface="Calibri"/>
                        <a:cs typeface="Arial"/>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gridSpan="3">
                  <a:txBody>
                    <a:bodyPr/>
                    <a:lstStyle/>
                    <a:p>
                      <a:pPr algn="ctr">
                        <a:lnSpc>
                          <a:spcPct val="115000"/>
                        </a:lnSpc>
                        <a:spcAft>
                          <a:spcPts val="0"/>
                        </a:spcAft>
                      </a:pPr>
                      <a:r>
                        <a:rPr lang="fr-FR" sz="1700" b="1" dirty="0" smtClean="0">
                          <a:solidFill>
                            <a:srgbClr val="000000"/>
                          </a:solidFill>
                          <a:latin typeface="Calibri"/>
                          <a:ea typeface="Times New Roman"/>
                          <a:cs typeface="Times New Roman"/>
                        </a:rPr>
                        <a:t>2007</a:t>
                      </a:r>
                      <a:endParaRPr lang="fr-FR" sz="1700" b="1" dirty="0">
                        <a:latin typeface="Calibri"/>
                        <a:ea typeface="Calibri"/>
                        <a:cs typeface="Arial"/>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344925">
                <a:tc>
                  <a:txBody>
                    <a:bodyPr/>
                    <a:lstStyle/>
                    <a:p>
                      <a:pPr algn="ctr">
                        <a:lnSpc>
                          <a:spcPct val="115000"/>
                        </a:lnSpc>
                        <a:spcAft>
                          <a:spcPts val="0"/>
                        </a:spcAft>
                      </a:pPr>
                      <a:r>
                        <a:rPr lang="fr-FR" sz="1700" b="1" dirty="0">
                          <a:solidFill>
                            <a:srgbClr val="000000"/>
                          </a:solidFill>
                          <a:latin typeface="Calibri"/>
                          <a:ea typeface="Times New Roman"/>
                          <a:cs typeface="Times New Roman"/>
                        </a:rPr>
                        <a:t> </a:t>
                      </a:r>
                      <a:endParaRPr lang="fr-FR" sz="1700" b="1" dirty="0">
                        <a:latin typeface="Calibri"/>
                        <a:ea typeface="Calibri"/>
                        <a:cs typeface="Arial"/>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a:solidFill>
                            <a:srgbClr val="000000"/>
                          </a:solidFill>
                          <a:latin typeface="Calibri"/>
                          <a:ea typeface="Times New Roman"/>
                          <a:cs typeface="Times New Roman"/>
                        </a:rPr>
                        <a:t>Urbain</a:t>
                      </a:r>
                      <a:endParaRPr lang="fr-FR" sz="1700" b="1">
                        <a:latin typeface="Calibri"/>
                        <a:ea typeface="Calibri"/>
                        <a:cs typeface="Arial"/>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a:solidFill>
                            <a:srgbClr val="000000"/>
                          </a:solidFill>
                          <a:latin typeface="Calibri"/>
                          <a:ea typeface="Times New Roman"/>
                          <a:cs typeface="Times New Roman"/>
                        </a:rPr>
                        <a:t>Rural</a:t>
                      </a:r>
                      <a:endParaRPr lang="fr-FR" sz="1700" b="1">
                        <a:latin typeface="Calibri"/>
                        <a:ea typeface="Calibri"/>
                        <a:cs typeface="Arial"/>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a:solidFill>
                            <a:srgbClr val="000000"/>
                          </a:solidFill>
                          <a:latin typeface="Calibri"/>
                          <a:ea typeface="Times New Roman"/>
                          <a:cs typeface="Times New Roman"/>
                        </a:rPr>
                        <a:t>National</a:t>
                      </a:r>
                      <a:endParaRPr lang="fr-FR" sz="1700" b="1">
                        <a:latin typeface="Calibri"/>
                        <a:ea typeface="Calibri"/>
                        <a:cs typeface="Arial"/>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a:solidFill>
                            <a:srgbClr val="000000"/>
                          </a:solidFill>
                          <a:latin typeface="Calibri"/>
                          <a:ea typeface="Times New Roman"/>
                          <a:cs typeface="Times New Roman"/>
                        </a:rPr>
                        <a:t>Urbain</a:t>
                      </a:r>
                      <a:endParaRPr lang="fr-FR" sz="1700" b="1">
                        <a:latin typeface="Calibri"/>
                        <a:ea typeface="Calibri"/>
                        <a:cs typeface="Arial"/>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dirty="0">
                          <a:solidFill>
                            <a:srgbClr val="000000"/>
                          </a:solidFill>
                          <a:latin typeface="Calibri"/>
                          <a:ea typeface="Times New Roman"/>
                          <a:cs typeface="Times New Roman"/>
                        </a:rPr>
                        <a:t>Rural</a:t>
                      </a:r>
                      <a:endParaRPr lang="fr-FR" sz="1700" b="1" dirty="0">
                        <a:latin typeface="Calibri"/>
                        <a:ea typeface="Calibri"/>
                        <a:cs typeface="Arial"/>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a:solidFill>
                            <a:srgbClr val="000000"/>
                          </a:solidFill>
                          <a:latin typeface="Calibri"/>
                          <a:ea typeface="Times New Roman"/>
                          <a:cs typeface="Times New Roman"/>
                        </a:rPr>
                        <a:t>National</a:t>
                      </a:r>
                      <a:endParaRPr lang="fr-FR" sz="1700" b="1">
                        <a:latin typeface="Calibri"/>
                        <a:ea typeface="Calibri"/>
                        <a:cs typeface="Arial"/>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4596">
                <a:tc>
                  <a:txBody>
                    <a:bodyPr/>
                    <a:lstStyle/>
                    <a:p>
                      <a:pPr>
                        <a:lnSpc>
                          <a:spcPct val="115000"/>
                        </a:lnSpc>
                        <a:spcAft>
                          <a:spcPts val="0"/>
                        </a:spcAft>
                      </a:pPr>
                      <a:r>
                        <a:rPr lang="fr-FR" sz="1700" b="1" dirty="0">
                          <a:solidFill>
                            <a:srgbClr val="000000"/>
                          </a:solidFill>
                          <a:latin typeface="Calibri"/>
                          <a:ea typeface="Times New Roman"/>
                          <a:cs typeface="Times New Roman"/>
                        </a:rPr>
                        <a:t>Amélioration ou même niveau</a:t>
                      </a:r>
                      <a:endParaRPr lang="fr-FR" sz="1700" b="1" dirty="0">
                        <a:latin typeface="Calibri"/>
                        <a:ea typeface="Calibri"/>
                        <a:cs typeface="Arial"/>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dirty="0">
                          <a:solidFill>
                            <a:srgbClr val="000000"/>
                          </a:solidFill>
                          <a:latin typeface="Calibri"/>
                          <a:ea typeface="Times New Roman"/>
                          <a:cs typeface="Times New Roman"/>
                        </a:rPr>
                        <a:t>52%</a:t>
                      </a:r>
                      <a:endParaRPr lang="fr-FR" sz="1700" b="1" dirty="0">
                        <a:latin typeface="Calibri"/>
                        <a:ea typeface="Calibri"/>
                        <a:cs typeface="Arial"/>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dirty="0">
                          <a:solidFill>
                            <a:srgbClr val="000000"/>
                          </a:solidFill>
                          <a:latin typeface="Calibri"/>
                          <a:ea typeface="Times New Roman"/>
                          <a:cs typeface="Times New Roman"/>
                        </a:rPr>
                        <a:t>52%</a:t>
                      </a:r>
                      <a:endParaRPr lang="fr-FR" sz="1700" b="1" dirty="0">
                        <a:latin typeface="Calibri"/>
                        <a:ea typeface="Calibri"/>
                        <a:cs typeface="Arial"/>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dirty="0">
                          <a:solidFill>
                            <a:srgbClr val="000000"/>
                          </a:solidFill>
                          <a:latin typeface="Calibri"/>
                          <a:ea typeface="Times New Roman"/>
                          <a:cs typeface="Times New Roman"/>
                        </a:rPr>
                        <a:t>52%</a:t>
                      </a:r>
                      <a:endParaRPr lang="fr-FR" sz="1700" b="1" dirty="0">
                        <a:latin typeface="Calibri"/>
                        <a:ea typeface="Calibri"/>
                        <a:cs typeface="Arial"/>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dirty="0">
                          <a:solidFill>
                            <a:srgbClr val="000000"/>
                          </a:solidFill>
                          <a:latin typeface="Calibri"/>
                          <a:ea typeface="Times New Roman"/>
                          <a:cs typeface="Times New Roman"/>
                        </a:rPr>
                        <a:t>67%</a:t>
                      </a:r>
                      <a:endParaRPr lang="fr-FR" sz="1700" b="1" dirty="0">
                        <a:latin typeface="Calibri"/>
                        <a:ea typeface="Calibri"/>
                        <a:cs typeface="Arial"/>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dirty="0">
                          <a:solidFill>
                            <a:srgbClr val="000000"/>
                          </a:solidFill>
                          <a:latin typeface="Calibri"/>
                          <a:ea typeface="Times New Roman"/>
                          <a:cs typeface="Times New Roman"/>
                        </a:rPr>
                        <a:t>73%</a:t>
                      </a:r>
                      <a:endParaRPr lang="fr-FR" sz="1700" b="1" dirty="0">
                        <a:latin typeface="Calibri"/>
                        <a:ea typeface="Calibri"/>
                        <a:cs typeface="Arial"/>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dirty="0">
                          <a:solidFill>
                            <a:srgbClr val="000000"/>
                          </a:solidFill>
                          <a:latin typeface="Calibri"/>
                          <a:ea typeface="Times New Roman"/>
                          <a:cs typeface="Times New Roman"/>
                        </a:rPr>
                        <a:t>69%</a:t>
                      </a:r>
                      <a:endParaRPr lang="fr-FR" sz="1700" b="1" dirty="0">
                        <a:latin typeface="Calibri"/>
                        <a:ea typeface="Calibri"/>
                        <a:cs typeface="Arial"/>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4925">
                <a:tc>
                  <a:txBody>
                    <a:bodyPr/>
                    <a:lstStyle/>
                    <a:p>
                      <a:pPr>
                        <a:lnSpc>
                          <a:spcPct val="115000"/>
                        </a:lnSpc>
                        <a:spcAft>
                          <a:spcPts val="0"/>
                        </a:spcAft>
                      </a:pPr>
                      <a:r>
                        <a:rPr lang="fr-FR" sz="1700" b="1" dirty="0">
                          <a:solidFill>
                            <a:srgbClr val="000000"/>
                          </a:solidFill>
                          <a:latin typeface="Calibri"/>
                          <a:ea typeface="Times New Roman"/>
                          <a:cs typeface="Times New Roman"/>
                        </a:rPr>
                        <a:t>Régression</a:t>
                      </a:r>
                      <a:endParaRPr lang="fr-FR" sz="1700" b="1" dirty="0">
                        <a:latin typeface="Calibri"/>
                        <a:ea typeface="Calibri"/>
                        <a:cs typeface="Arial"/>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dirty="0">
                          <a:solidFill>
                            <a:srgbClr val="000000"/>
                          </a:solidFill>
                          <a:latin typeface="Calibri"/>
                          <a:ea typeface="Times New Roman"/>
                          <a:cs typeface="Times New Roman"/>
                        </a:rPr>
                        <a:t>48%</a:t>
                      </a:r>
                      <a:endParaRPr lang="fr-FR" sz="1700" b="1" dirty="0">
                        <a:latin typeface="Calibri"/>
                        <a:ea typeface="Calibri"/>
                        <a:cs typeface="Arial"/>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dirty="0">
                          <a:solidFill>
                            <a:srgbClr val="000000"/>
                          </a:solidFill>
                          <a:latin typeface="Calibri"/>
                          <a:ea typeface="Times New Roman"/>
                          <a:cs typeface="Times New Roman"/>
                        </a:rPr>
                        <a:t>48%</a:t>
                      </a:r>
                      <a:endParaRPr lang="fr-FR" sz="1700" b="1" dirty="0">
                        <a:latin typeface="Calibri"/>
                        <a:ea typeface="Calibri"/>
                        <a:cs typeface="Arial"/>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dirty="0">
                          <a:solidFill>
                            <a:srgbClr val="000000"/>
                          </a:solidFill>
                          <a:latin typeface="Calibri"/>
                          <a:ea typeface="Times New Roman"/>
                          <a:cs typeface="Times New Roman"/>
                        </a:rPr>
                        <a:t>48%</a:t>
                      </a:r>
                      <a:endParaRPr lang="fr-FR" sz="1700" b="1" dirty="0">
                        <a:latin typeface="Calibri"/>
                        <a:ea typeface="Calibri"/>
                        <a:cs typeface="Arial"/>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dirty="0">
                          <a:solidFill>
                            <a:srgbClr val="000000"/>
                          </a:solidFill>
                          <a:latin typeface="Calibri"/>
                          <a:ea typeface="Times New Roman"/>
                          <a:cs typeface="Times New Roman"/>
                        </a:rPr>
                        <a:t>33%</a:t>
                      </a:r>
                      <a:endParaRPr lang="fr-FR" sz="1700" b="1" dirty="0">
                        <a:latin typeface="Calibri"/>
                        <a:ea typeface="Calibri"/>
                        <a:cs typeface="Arial"/>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dirty="0">
                          <a:solidFill>
                            <a:srgbClr val="000000"/>
                          </a:solidFill>
                          <a:latin typeface="Calibri"/>
                          <a:ea typeface="Times New Roman"/>
                          <a:cs typeface="Times New Roman"/>
                        </a:rPr>
                        <a:t>27%</a:t>
                      </a:r>
                      <a:endParaRPr lang="fr-FR" sz="1700" b="1" dirty="0">
                        <a:latin typeface="Calibri"/>
                        <a:ea typeface="Calibri"/>
                        <a:cs typeface="Arial"/>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700" b="1" dirty="0">
                          <a:solidFill>
                            <a:srgbClr val="000000"/>
                          </a:solidFill>
                          <a:latin typeface="Calibri"/>
                          <a:ea typeface="Times New Roman"/>
                          <a:cs typeface="Times New Roman"/>
                        </a:rPr>
                        <a:t>31%</a:t>
                      </a:r>
                      <a:endParaRPr lang="fr-FR" sz="1700" b="1" dirty="0">
                        <a:latin typeface="Calibri"/>
                        <a:ea typeface="Calibri"/>
                        <a:cs typeface="Arial"/>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hcp_model">
  <a:themeElements>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rgbClr val="F18E00"/>
            </a:solidFill>
            <a:effectLst/>
            <a:latin typeface="Arial" charset="0"/>
            <a:cs typeface="Arial" charset="0"/>
          </a:defRPr>
        </a:defPPr>
      </a:lstStyle>
    </a:lnDef>
  </a:objectDefaults>
  <a:extraClrSchemeLst>
    <a:extraClrScheme>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cp_mode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cp_mode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cp_mode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cp_mode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cp_mode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cp_mode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cp_mode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cp_mode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cp_mode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cp_mode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cp_mode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cp_mode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cp_model">
    <a:majorFont>
      <a:latin typeface="Edwardian Script IT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hcp presentationt</Template>
  <TotalTime>2998</TotalTime>
  <Words>1879</Words>
  <Application>Microsoft Office PowerPoint</Application>
  <PresentationFormat>Affichage à l'écran (4:3)</PresentationFormat>
  <Paragraphs>258</Paragraphs>
  <Slides>24</Slides>
  <Notes>0</Notes>
  <HiddenSlides>0</HiddenSlides>
  <MMClips>0</MMClips>
  <ScaleCrop>false</ScaleCrop>
  <HeadingPairs>
    <vt:vector size="6" baseType="variant">
      <vt:variant>
        <vt:lpstr>Thème</vt:lpstr>
      </vt:variant>
      <vt:variant>
        <vt:i4>1</vt:i4>
      </vt:variant>
      <vt:variant>
        <vt:lpstr>Liaisons</vt:lpstr>
      </vt:variant>
      <vt:variant>
        <vt:i4>2</vt:i4>
      </vt:variant>
      <vt:variant>
        <vt:lpstr>Titres des diapositives</vt:lpstr>
      </vt:variant>
      <vt:variant>
        <vt:i4>24</vt:i4>
      </vt:variant>
    </vt:vector>
  </HeadingPairs>
  <TitlesOfParts>
    <vt:vector size="27" baseType="lpstr">
      <vt:lpstr>hcp_model</vt:lpstr>
      <vt:lpstr>C:\Documents and Settings\llahbabi\Local Settings\Temp\perception_tableaux.xlsx!Tableau 3!L9C2:L11C11</vt:lpstr>
      <vt:lpstr>C:\Documents and Settings\llahbabi\Local Settings\Temp\perception_tableaux.xlsx!tableau 5!L9C3:L17C9</vt:lpstr>
      <vt:lpstr>Diapositive 1</vt:lpstr>
      <vt:lpstr>Plan</vt:lpstr>
      <vt:lpstr> Introduction</vt:lpstr>
      <vt:lpstr> Les données sur les perceptions</vt:lpstr>
      <vt:lpstr>L’expérience du HCP en matière de collecte de données sur les perceptions  </vt:lpstr>
      <vt:lpstr>L’expérience du HCP en matière de collecte de données sur les perceptions (suite)</vt:lpstr>
      <vt:lpstr>Niveau de convergence entre perceptions et données quantitatives</vt:lpstr>
      <vt:lpstr>Comparabilité des niveaux</vt:lpstr>
      <vt:lpstr>Niveau de convergence des évolutions Evolution du niveau de vie</vt:lpstr>
      <vt:lpstr>Niveau de convergence des évolutions Sources d’inquiétudes vis-à-vis de l’avenir</vt:lpstr>
      <vt:lpstr>Niveau de convergence des évolutions  Perception des dépenses</vt:lpstr>
      <vt:lpstr>Déterminants de  la perception des ménages</vt:lpstr>
      <vt:lpstr>Déterminants de  la perception des ménages</vt:lpstr>
      <vt:lpstr>Principaux déterminants</vt:lpstr>
      <vt:lpstr>Influence des facteurs</vt:lpstr>
      <vt:lpstr>Appréciation des politiques publiques à la lumière des priorités des ménages</vt:lpstr>
      <vt:lpstr>Données sur les attentes et les priorités de la population</vt:lpstr>
      <vt:lpstr>Priorités des ménages</vt:lpstr>
      <vt:lpstr>Priorités des ménages : Accès à l’électricité</vt:lpstr>
      <vt:lpstr>Priorités des ménages : Accès à l’eau</vt:lpstr>
      <vt:lpstr>Priorités des ménages : L’emploi</vt:lpstr>
      <vt:lpstr>Priorités des ménages  La construction des routes</vt:lpstr>
      <vt:lpstr>Priorités des ménages  L’habitat en milieu urbain</vt:lpstr>
      <vt:lpstr>Conclusion/perspectives</vt:lpstr>
    </vt:vector>
  </TitlesOfParts>
  <Company>dcn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mafkir</dc:creator>
  <cp:lastModifiedBy>Sobha</cp:lastModifiedBy>
  <cp:revision>188</cp:revision>
  <dcterms:created xsi:type="dcterms:W3CDTF">2008-03-11T16:08:11Z</dcterms:created>
  <dcterms:modified xsi:type="dcterms:W3CDTF">2011-09-06T11:37:49Z</dcterms:modified>
</cp:coreProperties>
</file>