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notesMasterIdLst>
    <p:notesMasterId r:id="rId17"/>
  </p:notesMasterIdLst>
  <p:handoutMasterIdLst>
    <p:handoutMasterId r:id="rId18"/>
  </p:handoutMasterIdLst>
  <p:sldIdLst>
    <p:sldId id="259" r:id="rId3"/>
    <p:sldId id="281" r:id="rId4"/>
    <p:sldId id="282" r:id="rId5"/>
    <p:sldId id="283" r:id="rId6"/>
    <p:sldId id="287" r:id="rId7"/>
    <p:sldId id="275" r:id="rId8"/>
    <p:sldId id="276" r:id="rId9"/>
    <p:sldId id="277" r:id="rId10"/>
    <p:sldId id="278" r:id="rId11"/>
    <p:sldId id="288" r:id="rId12"/>
    <p:sldId id="280" r:id="rId13"/>
    <p:sldId id="285" r:id="rId14"/>
    <p:sldId id="286" r:id="rId15"/>
    <p:sldId id="274" r:id="rId1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6000"/>
    <a:srgbClr val="C49500"/>
    <a:srgbClr val="6C5200"/>
    <a:srgbClr val="FFFF99"/>
    <a:srgbClr val="FFB3B3"/>
    <a:srgbClr val="FF8F8F"/>
    <a:srgbClr val="008A3E"/>
    <a:srgbClr val="D2FF89"/>
    <a:srgbClr val="BDFF53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8" autoAdjust="0"/>
  </p:normalViewPr>
  <p:slideViewPr>
    <p:cSldViewPr>
      <p:cViewPr varScale="1">
        <p:scale>
          <a:sx n="82" d="100"/>
          <a:sy n="82" d="100"/>
        </p:scale>
        <p:origin x="-4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17F3732-8456-48F0-BDDB-8B611ACF1223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52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5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1B4DE1-4316-4D15-AB0E-1CE295509B7F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4DE1-4316-4D15-AB0E-1CE295509B7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hyperlink" Target="http://www.mdgmonitor.org/goal4.cfm" TargetMode="External"/><Relationship Id="rId26" Type="http://schemas.openxmlformats.org/officeDocument/2006/relationships/hyperlink" Target="http://www.mdgmonitor.org/goal8.cfm" TargetMode="Externa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5.gif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3.gif"/><Relationship Id="rId25" Type="http://schemas.openxmlformats.org/officeDocument/2006/relationships/image" Target="../media/image7.gif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mdgmonitor.org/goal3.cfm" TargetMode="External"/><Relationship Id="rId20" Type="http://schemas.openxmlformats.org/officeDocument/2006/relationships/hyperlink" Target="http://www.mdgmonitor.org/goal5.cfm" TargetMode="External"/><Relationship Id="rId29" Type="http://schemas.openxmlformats.org/officeDocument/2006/relationships/image" Target="../media/image9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hyperlink" Target="http://www.mdgmonitor.org/goal7.cfm" TargetMode="Externa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gif"/><Relationship Id="rId23" Type="http://schemas.openxmlformats.org/officeDocument/2006/relationships/image" Target="../media/image6.gif"/><Relationship Id="rId28" Type="http://schemas.openxmlformats.org/officeDocument/2006/relationships/hyperlink" Target="http://www.mdgmonitor.org/goal1.cfm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gi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dgmonitor.org/goal2.cfm" TargetMode="External"/><Relationship Id="rId22" Type="http://schemas.openxmlformats.org/officeDocument/2006/relationships/hyperlink" Target="http://www.mdgmonitor.org/goal6.cfm" TargetMode="External"/><Relationship Id="rId27" Type="http://schemas.openxmlformats.org/officeDocument/2006/relationships/image" Target="../media/image8.gi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0.png"/><Relationship Id="rId18" Type="http://schemas.openxmlformats.org/officeDocument/2006/relationships/hyperlink" Target="http://www.mdgmonitor.org/goal4.cfm" TargetMode="External"/><Relationship Id="rId26" Type="http://schemas.openxmlformats.org/officeDocument/2006/relationships/hyperlink" Target="http://www.mdgmonitor.org/goal8.cfm" TargetMode="External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5.gif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3.gif"/><Relationship Id="rId25" Type="http://schemas.openxmlformats.org/officeDocument/2006/relationships/image" Target="../media/image7.gif"/><Relationship Id="rId2" Type="http://schemas.openxmlformats.org/officeDocument/2006/relationships/slideLayout" Target="../slideLayouts/slideLayout13.xml"/><Relationship Id="rId16" Type="http://schemas.openxmlformats.org/officeDocument/2006/relationships/hyperlink" Target="http://www.mdgmonitor.org/goal3.cfm" TargetMode="External"/><Relationship Id="rId20" Type="http://schemas.openxmlformats.org/officeDocument/2006/relationships/hyperlink" Target="http://www.mdgmonitor.org/goal5.cfm" TargetMode="External"/><Relationship Id="rId29" Type="http://schemas.openxmlformats.org/officeDocument/2006/relationships/image" Target="../media/image9.gi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hyperlink" Target="http://www.mdgmonitor.org/goal7.cfm" TargetMode="Externa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gif"/><Relationship Id="rId23" Type="http://schemas.openxmlformats.org/officeDocument/2006/relationships/image" Target="../media/image6.gif"/><Relationship Id="rId28" Type="http://schemas.openxmlformats.org/officeDocument/2006/relationships/hyperlink" Target="http://www.mdgmonitor.org/goal1.cfm" TargetMode="Externa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4.gif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hyperlink" Target="http://www.mdgmonitor.org/goal2.cfm" TargetMode="External"/><Relationship Id="rId22" Type="http://schemas.openxmlformats.org/officeDocument/2006/relationships/hyperlink" Target="http://www.mdgmonitor.org/goal6.cfm" TargetMode="External"/><Relationship Id="rId27" Type="http://schemas.openxmlformats.org/officeDocument/2006/relationships/image" Target="../media/image8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 b="-28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5410200"/>
            <a:ext cx="6858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3" descr="http://www.mdgmonitor.org/images/goals/goal2_sm.gif">
            <a:hlinkClick r:id="rId14"/>
          </p:cNvPr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028700" y="5410200"/>
            <a:ext cx="609600" cy="609600"/>
          </a:xfrm>
          <a:prstGeom prst="rect">
            <a:avLst/>
          </a:prstGeom>
          <a:noFill/>
        </p:spPr>
      </p:pic>
      <p:pic>
        <p:nvPicPr>
          <p:cNvPr id="12" name="Picture 4" descr="http://www.mdgmonitor.org/images/goals/goal3_sm.gif">
            <a:hlinkClick r:id="rId16"/>
          </p:cNvPr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866900" y="5410200"/>
            <a:ext cx="609600" cy="609600"/>
          </a:xfrm>
          <a:prstGeom prst="rect">
            <a:avLst/>
          </a:prstGeom>
          <a:noFill/>
        </p:spPr>
      </p:pic>
      <p:pic>
        <p:nvPicPr>
          <p:cNvPr id="13" name="Picture 5" descr="http://www.mdgmonitor.org/images/goals/goal4_sm.gif">
            <a:hlinkClick r:id="rId18"/>
          </p:cNvPr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705100" y="5410200"/>
            <a:ext cx="609600" cy="609600"/>
          </a:xfrm>
          <a:prstGeom prst="rect">
            <a:avLst/>
          </a:prstGeom>
          <a:noFill/>
        </p:spPr>
      </p:pic>
      <p:pic>
        <p:nvPicPr>
          <p:cNvPr id="14" name="Picture 6" descr="http://www.mdgmonitor.org/images/goals/goal5_sm.gif">
            <a:hlinkClick r:id="rId20"/>
          </p:cNvPr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3543300" y="5410200"/>
            <a:ext cx="609600" cy="609600"/>
          </a:xfrm>
          <a:prstGeom prst="rect">
            <a:avLst/>
          </a:prstGeom>
          <a:noFill/>
        </p:spPr>
      </p:pic>
      <p:pic>
        <p:nvPicPr>
          <p:cNvPr id="15" name="Picture 7" descr="http://www.mdgmonitor.org/images/goals/goal6_sm.gif">
            <a:hlinkClick r:id="rId22"/>
          </p:cNvPr>
          <p:cNvPicPr>
            <a:picLocks noChangeAspect="1" noChangeArrowheads="1"/>
          </p:cNvPicPr>
          <p:nvPr userDrawn="1"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4362450" y="5410200"/>
            <a:ext cx="609600" cy="609600"/>
          </a:xfrm>
          <a:prstGeom prst="rect">
            <a:avLst/>
          </a:prstGeom>
          <a:noFill/>
        </p:spPr>
      </p:pic>
      <p:pic>
        <p:nvPicPr>
          <p:cNvPr id="16" name="Picture 8" descr="http://www.mdgmonitor.org/images/goals/goal7_sm.gif">
            <a:hlinkClick r:id="rId24"/>
          </p:cNvPr>
          <p:cNvPicPr>
            <a:picLocks noChangeAspect="1" noChangeArrowheads="1"/>
          </p:cNvPicPr>
          <p:nvPr userDrawn="1"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5219700" y="5410200"/>
            <a:ext cx="609600" cy="609600"/>
          </a:xfrm>
          <a:prstGeom prst="rect">
            <a:avLst/>
          </a:prstGeom>
          <a:noFill/>
        </p:spPr>
      </p:pic>
      <p:pic>
        <p:nvPicPr>
          <p:cNvPr id="17" name="Picture 9" descr="http://www.mdgmonitor.org/images/goals/goal8_sm.gif">
            <a:hlinkClick r:id="rId26"/>
          </p:cNvPr>
          <p:cNvPicPr>
            <a:picLocks noChangeAspect="1" noChangeArrowheads="1"/>
          </p:cNvPicPr>
          <p:nvPr userDrawn="1"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6057900" y="5410200"/>
            <a:ext cx="609600" cy="609600"/>
          </a:xfrm>
          <a:prstGeom prst="rect">
            <a:avLst/>
          </a:prstGeom>
          <a:noFill/>
        </p:spPr>
      </p:pic>
      <p:pic>
        <p:nvPicPr>
          <p:cNvPr id="18" name="Picture 2" descr="http://www.mdgmonitor.org/images/goals/goal1_sm.gif">
            <a:hlinkClick r:id="rId28"/>
          </p:cNvPr>
          <p:cNvPicPr>
            <a:picLocks noChangeAspect="1" noChangeArrowheads="1"/>
          </p:cNvPicPr>
          <p:nvPr userDrawn="1"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190500" y="5410200"/>
            <a:ext cx="609600" cy="609600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 userDrawn="1"/>
        </p:nvSpPr>
        <p:spPr>
          <a:xfrm>
            <a:off x="1156648" y="6109648"/>
            <a:ext cx="1066800" cy="394648"/>
          </a:xfrm>
          <a:prstGeom prst="rect">
            <a:avLst/>
          </a:prstGeom>
          <a:solidFill>
            <a:srgbClr val="D1DB73"/>
          </a:solidFill>
          <a:ln>
            <a:solidFill>
              <a:srgbClr val="D1DB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13648" y="6109648"/>
            <a:ext cx="1066800" cy="394648"/>
          </a:xfrm>
          <a:prstGeom prst="rect">
            <a:avLst/>
          </a:prstGeom>
          <a:solidFill>
            <a:srgbClr val="FBCC21"/>
          </a:solidFill>
          <a:ln>
            <a:solidFill>
              <a:srgbClr val="FBCC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 userDrawn="1"/>
        </p:nvSpPr>
        <p:spPr>
          <a:xfrm>
            <a:off x="2299648" y="6109648"/>
            <a:ext cx="1066800" cy="394648"/>
          </a:xfrm>
          <a:prstGeom prst="rect">
            <a:avLst/>
          </a:prstGeom>
          <a:solidFill>
            <a:srgbClr val="ED7905"/>
          </a:solidFill>
          <a:ln>
            <a:solidFill>
              <a:srgbClr val="ED79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 userDrawn="1"/>
        </p:nvSpPr>
        <p:spPr>
          <a:xfrm>
            <a:off x="3469944" y="6109648"/>
            <a:ext cx="1066800" cy="394648"/>
          </a:xfrm>
          <a:prstGeom prst="rect">
            <a:avLst/>
          </a:prstGeom>
          <a:solidFill>
            <a:srgbClr val="ABD1FF"/>
          </a:solidFill>
          <a:ln>
            <a:solidFill>
              <a:srgbClr val="ABD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 userDrawn="1"/>
        </p:nvSpPr>
        <p:spPr>
          <a:xfrm>
            <a:off x="4612944" y="6096000"/>
            <a:ext cx="1066800" cy="394648"/>
          </a:xfrm>
          <a:prstGeom prst="rect">
            <a:avLst/>
          </a:prstGeom>
          <a:solidFill>
            <a:srgbClr val="E1B9FF"/>
          </a:solidFill>
          <a:ln>
            <a:solidFill>
              <a:srgbClr val="E1B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5763904" y="6096000"/>
            <a:ext cx="1066800" cy="394648"/>
          </a:xfrm>
          <a:prstGeom prst="rect">
            <a:avLst/>
          </a:prstGeom>
          <a:solidFill>
            <a:srgbClr val="EB0707"/>
          </a:solidFill>
          <a:ln>
            <a:solidFill>
              <a:srgbClr val="EB0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 userDrawn="1"/>
        </p:nvSpPr>
        <p:spPr>
          <a:xfrm>
            <a:off x="6906904" y="6096000"/>
            <a:ext cx="1066800" cy="394648"/>
          </a:xfrm>
          <a:prstGeom prst="rect">
            <a:avLst/>
          </a:prstGeom>
          <a:solidFill>
            <a:srgbClr val="7ECC00"/>
          </a:solidFill>
          <a:ln>
            <a:solidFill>
              <a:srgbClr val="7E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 userDrawn="1"/>
        </p:nvSpPr>
        <p:spPr>
          <a:xfrm>
            <a:off x="8063552" y="6109648"/>
            <a:ext cx="1066800" cy="394648"/>
          </a:xfrm>
          <a:prstGeom prst="rect">
            <a:avLst/>
          </a:prstGeom>
          <a:solidFill>
            <a:srgbClr val="2DAAFF"/>
          </a:solidFill>
          <a:ln>
            <a:solidFill>
              <a:srgbClr val="2DA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 b="-28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mdgmonitor.org/images/goals/goal2_sm.gif">
            <a:hlinkClick r:id="rId14"/>
          </p:cNvPr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95350" y="57150"/>
            <a:ext cx="685800" cy="685800"/>
          </a:xfrm>
          <a:prstGeom prst="rect">
            <a:avLst/>
          </a:prstGeom>
          <a:noFill/>
        </p:spPr>
      </p:pic>
      <p:pic>
        <p:nvPicPr>
          <p:cNvPr id="3" name="Picture 4" descr="http://www.mdgmonitor.org/images/goals/goal3_sm.gif">
            <a:hlinkClick r:id="rId16"/>
          </p:cNvPr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657350" y="57150"/>
            <a:ext cx="685800" cy="685800"/>
          </a:xfrm>
          <a:prstGeom prst="rect">
            <a:avLst/>
          </a:prstGeom>
          <a:noFill/>
        </p:spPr>
      </p:pic>
      <p:pic>
        <p:nvPicPr>
          <p:cNvPr id="4" name="Picture 5" descr="http://www.mdgmonitor.org/images/goals/goal4_sm.gif">
            <a:hlinkClick r:id="rId18"/>
          </p:cNvPr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419350" y="57150"/>
            <a:ext cx="685800" cy="685800"/>
          </a:xfrm>
          <a:prstGeom prst="rect">
            <a:avLst/>
          </a:prstGeom>
          <a:noFill/>
        </p:spPr>
      </p:pic>
      <p:pic>
        <p:nvPicPr>
          <p:cNvPr id="5" name="Picture 6" descr="http://www.mdgmonitor.org/images/goals/goal5_sm.gif">
            <a:hlinkClick r:id="rId20"/>
          </p:cNvPr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3181350" y="57150"/>
            <a:ext cx="685800" cy="685800"/>
          </a:xfrm>
          <a:prstGeom prst="rect">
            <a:avLst/>
          </a:prstGeom>
          <a:noFill/>
        </p:spPr>
      </p:pic>
      <p:pic>
        <p:nvPicPr>
          <p:cNvPr id="6" name="Picture 7" descr="http://www.mdgmonitor.org/images/goals/goal6_sm.gif">
            <a:hlinkClick r:id="rId22"/>
          </p:cNvPr>
          <p:cNvPicPr>
            <a:picLocks noChangeAspect="1" noChangeArrowheads="1"/>
          </p:cNvPicPr>
          <p:nvPr userDrawn="1"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3924300" y="57150"/>
            <a:ext cx="685800" cy="685800"/>
          </a:xfrm>
          <a:prstGeom prst="rect">
            <a:avLst/>
          </a:prstGeom>
          <a:noFill/>
        </p:spPr>
      </p:pic>
      <p:pic>
        <p:nvPicPr>
          <p:cNvPr id="7" name="Picture 8" descr="http://www.mdgmonitor.org/images/goals/goal7_sm.gif">
            <a:hlinkClick r:id="rId24"/>
          </p:cNvPr>
          <p:cNvPicPr>
            <a:picLocks noChangeAspect="1" noChangeArrowheads="1"/>
          </p:cNvPicPr>
          <p:nvPr userDrawn="1"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4705350" y="57150"/>
            <a:ext cx="685800" cy="685800"/>
          </a:xfrm>
          <a:prstGeom prst="rect">
            <a:avLst/>
          </a:prstGeom>
          <a:noFill/>
        </p:spPr>
      </p:pic>
      <p:pic>
        <p:nvPicPr>
          <p:cNvPr id="8" name="Picture 9" descr="http://www.mdgmonitor.org/images/goals/goal8_sm.gif">
            <a:hlinkClick r:id="rId26"/>
          </p:cNvPr>
          <p:cNvPicPr>
            <a:picLocks noChangeAspect="1" noChangeArrowheads="1"/>
          </p:cNvPicPr>
          <p:nvPr userDrawn="1"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5467350" y="57150"/>
            <a:ext cx="685800" cy="685800"/>
          </a:xfrm>
          <a:prstGeom prst="rect">
            <a:avLst/>
          </a:prstGeom>
          <a:noFill/>
        </p:spPr>
      </p:pic>
      <p:pic>
        <p:nvPicPr>
          <p:cNvPr id="9" name="Picture 2" descr="http://www.mdgmonitor.org/images/goals/goal1_sm.gif">
            <a:hlinkClick r:id="rId28"/>
          </p:cNvPr>
          <p:cNvPicPr>
            <a:picLocks noChangeAspect="1" noChangeArrowheads="1"/>
          </p:cNvPicPr>
          <p:nvPr userDrawn="1"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133350" y="57150"/>
            <a:ext cx="685800" cy="6858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2514600"/>
            <a:ext cx="91440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TT" sz="4000" dirty="0" smtClean="0">
                <a:solidFill>
                  <a:schemeClr val="bg1"/>
                </a:solidFill>
              </a:rPr>
              <a:t>MEASURING PROGRESS – BUILDING STATISTICAL CAPACITY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81000" y="4114800"/>
            <a:ext cx="8382000" cy="1524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dirty="0" err="1" smtClean="0"/>
              <a:t>Juraj</a:t>
            </a:r>
            <a:r>
              <a:rPr lang="en-GB" dirty="0" smtClean="0"/>
              <a:t> </a:t>
            </a:r>
            <a:r>
              <a:rPr lang="en-GB" dirty="0" err="1" smtClean="0"/>
              <a:t>Riecan</a:t>
            </a:r>
            <a:r>
              <a:rPr lang="en-GB" dirty="0" smtClean="0"/>
              <a:t>, PhD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Director, UN-ESCWA Statistics Division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90600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002060"/>
                </a:solidFill>
              </a:rPr>
              <a:t>Ways to improvement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828800"/>
            <a:ext cx="2667000" cy="2286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 smtClean="0">
                <a:solidFill>
                  <a:srgbClr val="7E6000"/>
                </a:solidFill>
              </a:rPr>
              <a:t>In-depth reviews</a:t>
            </a:r>
            <a:endParaRPr lang="en-US" sz="4000" b="1" dirty="0">
              <a:solidFill>
                <a:srgbClr val="7E6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00400" y="1828800"/>
            <a:ext cx="5562600" cy="9144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7E6000"/>
                </a:solidFill>
              </a:rPr>
              <a:t>Availability</a:t>
            </a:r>
            <a:endParaRPr lang="en-US" sz="3200" b="1" dirty="0">
              <a:solidFill>
                <a:srgbClr val="7E6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00400" y="2895600"/>
            <a:ext cx="5562600" cy="1219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7E6000"/>
                </a:solidFill>
              </a:rPr>
              <a:t>Discrepancies</a:t>
            </a:r>
            <a:br>
              <a:rPr lang="en-GB" sz="3200" b="1" dirty="0" smtClean="0">
                <a:solidFill>
                  <a:srgbClr val="7E6000"/>
                </a:solidFill>
              </a:rPr>
            </a:br>
            <a:r>
              <a:rPr lang="en-GB" sz="3200" b="1" dirty="0" smtClean="0">
                <a:solidFill>
                  <a:srgbClr val="7E6000"/>
                </a:solidFill>
              </a:rPr>
              <a:t>national-international</a:t>
            </a:r>
            <a:endParaRPr lang="en-US" sz="3200" b="1" dirty="0">
              <a:solidFill>
                <a:srgbClr val="7E6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4267200"/>
            <a:ext cx="8382000" cy="9144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7E6000"/>
                </a:solidFill>
              </a:rPr>
              <a:t>Regional perspective</a:t>
            </a:r>
            <a:endParaRPr lang="en-US" sz="3200" b="1" dirty="0">
              <a:solidFill>
                <a:srgbClr val="7E6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5334000"/>
            <a:ext cx="8382000" cy="1219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smtClean="0">
                <a:solidFill>
                  <a:srgbClr val="7E6000"/>
                </a:solidFill>
              </a:rPr>
              <a:t>New approaches </a:t>
            </a:r>
            <a:r>
              <a:rPr lang="en-GB" sz="3200" b="1" dirty="0" smtClean="0">
                <a:solidFill>
                  <a:srgbClr val="7E6000"/>
                </a:solidFill>
              </a:rPr>
              <a:t/>
            </a:r>
            <a:br>
              <a:rPr lang="en-GB" sz="3200" b="1" dirty="0" smtClean="0">
                <a:solidFill>
                  <a:srgbClr val="7E6000"/>
                </a:solidFill>
              </a:rPr>
            </a:br>
            <a:r>
              <a:rPr lang="en-GB" sz="3200" b="1" dirty="0" smtClean="0">
                <a:solidFill>
                  <a:srgbClr val="7E6000"/>
                </a:solidFill>
              </a:rPr>
              <a:t>– Measuring Progress of Societies</a:t>
            </a:r>
            <a:endParaRPr lang="en-US" sz="3200" b="1" dirty="0">
              <a:solidFill>
                <a:srgbClr val="7E6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/>
          <p:nvPr/>
        </p:nvSpPr>
        <p:spPr>
          <a:xfrm>
            <a:off x="5562600" y="1752600"/>
            <a:ext cx="3581400" cy="45720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3200" b="1" dirty="0" smtClean="0">
                <a:solidFill>
                  <a:srgbClr val="002060"/>
                </a:solidFill>
              </a:rPr>
              <a:t>National Stat. System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4400" y="990600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002060"/>
                </a:solidFill>
              </a:rPr>
              <a:t>Framework of operation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52400" y="1861458"/>
            <a:ext cx="4038600" cy="48006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3200" b="1" dirty="0" smtClean="0">
                <a:solidFill>
                  <a:srgbClr val="002060"/>
                </a:solidFill>
              </a:rPr>
              <a:t>Region</a:t>
            </a:r>
          </a:p>
        </p:txBody>
      </p:sp>
      <p:sp>
        <p:nvSpPr>
          <p:cNvPr id="10" name="Oval 9"/>
          <p:cNvSpPr/>
          <p:nvPr/>
        </p:nvSpPr>
        <p:spPr>
          <a:xfrm>
            <a:off x="6019800" y="4114800"/>
            <a:ext cx="2590800" cy="20574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3200" b="1" dirty="0" smtClean="0">
                <a:solidFill>
                  <a:srgbClr val="002060"/>
                </a:solidFill>
              </a:rPr>
              <a:t>National Stat. Offices</a:t>
            </a:r>
          </a:p>
        </p:txBody>
      </p:sp>
      <p:sp>
        <p:nvSpPr>
          <p:cNvPr id="13" name="Left-Right Arrow 12"/>
          <p:cNvSpPr/>
          <p:nvPr/>
        </p:nvSpPr>
        <p:spPr>
          <a:xfrm>
            <a:off x="4114800" y="4724400"/>
            <a:ext cx="1600200" cy="1219200"/>
          </a:xfrm>
          <a:prstGeom prst="left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57200" y="3429000"/>
            <a:ext cx="3352800" cy="31242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3200" b="1" dirty="0" smtClean="0">
                <a:solidFill>
                  <a:srgbClr val="002060"/>
                </a:solidFill>
              </a:rPr>
              <a:t>Sub-region</a:t>
            </a:r>
          </a:p>
        </p:txBody>
      </p:sp>
      <p:sp>
        <p:nvSpPr>
          <p:cNvPr id="15" name="Oval 14"/>
          <p:cNvSpPr/>
          <p:nvPr/>
        </p:nvSpPr>
        <p:spPr>
          <a:xfrm>
            <a:off x="838200" y="4572000"/>
            <a:ext cx="2667000" cy="19050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3200" b="1" dirty="0" smtClean="0">
                <a:solidFill>
                  <a:srgbClr val="002060"/>
                </a:solidFill>
              </a:rPr>
              <a:t>Country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0" grpId="0" animBg="1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914400" y="990600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002060"/>
                </a:solidFill>
              </a:rPr>
              <a:t>Projects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04800" y="1752600"/>
            <a:ext cx="8382000" cy="8382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rgbClr val="002060"/>
                </a:solidFill>
              </a:rPr>
              <a:t>Statistical literacy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04800" y="2743200"/>
            <a:ext cx="8382000" cy="8382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rgbClr val="002060"/>
                </a:solidFill>
              </a:rPr>
              <a:t>More responsive gender statistics reporting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04800" y="3733800"/>
            <a:ext cx="8382000" cy="8382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err="1" smtClean="0">
                <a:solidFill>
                  <a:srgbClr val="002060"/>
                </a:solidFill>
              </a:rPr>
              <a:t>DevInfo</a:t>
            </a:r>
            <a:r>
              <a:rPr lang="en-GB" sz="3200" dirty="0" smtClean="0">
                <a:solidFill>
                  <a:srgbClr val="002060"/>
                </a:solidFill>
              </a:rPr>
              <a:t>, databases, dissemination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04800" y="4724400"/>
            <a:ext cx="8382000" cy="8382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rgbClr val="002060"/>
                </a:solidFill>
              </a:rPr>
              <a:t>Measuring progress of societies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04800" y="5715000"/>
            <a:ext cx="8382000" cy="8382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GB" sz="7200" dirty="0" smtClean="0">
                <a:solidFill>
                  <a:srgbClr val="002060"/>
                </a:solidFill>
              </a:rPr>
              <a:t>...</a:t>
            </a:r>
            <a:endParaRPr lang="en-US" sz="7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009471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002060"/>
                </a:solidFill>
              </a:rPr>
              <a:t>Products and outputs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Chevron 2"/>
          <p:cNvSpPr/>
          <p:nvPr/>
        </p:nvSpPr>
        <p:spPr>
          <a:xfrm>
            <a:off x="838200" y="2133600"/>
            <a:ext cx="3276600" cy="762000"/>
          </a:xfrm>
          <a:prstGeom prst="chevron">
            <a:avLst/>
          </a:prstGeom>
          <a:solidFill>
            <a:srgbClr val="FFFF99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rgbClr val="6C5200"/>
                </a:solidFill>
              </a:rPr>
              <a:t>Publications</a:t>
            </a:r>
            <a:endParaRPr lang="en-US" sz="3200" dirty="0">
              <a:solidFill>
                <a:srgbClr val="6C5200"/>
              </a:solidFill>
            </a:endParaRPr>
          </a:p>
        </p:txBody>
      </p:sp>
      <p:sp>
        <p:nvSpPr>
          <p:cNvPr id="4" name="Chevron 3"/>
          <p:cNvSpPr/>
          <p:nvPr/>
        </p:nvSpPr>
        <p:spPr>
          <a:xfrm>
            <a:off x="4038600" y="2133600"/>
            <a:ext cx="3962400" cy="762000"/>
          </a:xfrm>
          <a:prstGeom prst="chevron">
            <a:avLst/>
          </a:prstGeom>
          <a:solidFill>
            <a:srgbClr val="FFFF99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rgbClr val="6C5200"/>
                </a:solidFill>
              </a:rPr>
              <a:t>e-Dissemination</a:t>
            </a:r>
            <a:endParaRPr lang="en-US" sz="3200" dirty="0">
              <a:solidFill>
                <a:srgbClr val="6C5200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533400" y="3048000"/>
            <a:ext cx="4953000" cy="762000"/>
          </a:xfrm>
          <a:prstGeom prst="chevron">
            <a:avLst/>
          </a:prstGeom>
          <a:solidFill>
            <a:srgbClr val="FFFF99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rgbClr val="6C5200"/>
                </a:solidFill>
              </a:rPr>
              <a:t>Revisiting indicators</a:t>
            </a:r>
            <a:endParaRPr lang="en-US" sz="3200" dirty="0">
              <a:solidFill>
                <a:srgbClr val="6C5200"/>
              </a:solidFill>
            </a:endParaRPr>
          </a:p>
        </p:txBody>
      </p:sp>
      <p:sp>
        <p:nvSpPr>
          <p:cNvPr id="6" name="Chevron 5"/>
          <p:cNvSpPr/>
          <p:nvPr/>
        </p:nvSpPr>
        <p:spPr>
          <a:xfrm>
            <a:off x="5410200" y="3048000"/>
            <a:ext cx="3048000" cy="762000"/>
          </a:xfrm>
          <a:prstGeom prst="chevron">
            <a:avLst/>
          </a:prstGeom>
          <a:solidFill>
            <a:srgbClr val="FFFF99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rgbClr val="6C5200"/>
                </a:solidFill>
              </a:rPr>
              <a:t>Relevance</a:t>
            </a:r>
            <a:endParaRPr lang="en-US" sz="3200" dirty="0">
              <a:solidFill>
                <a:srgbClr val="6C5200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2743200" y="3962400"/>
            <a:ext cx="3657600" cy="762000"/>
          </a:xfrm>
          <a:prstGeom prst="chevron">
            <a:avLst/>
          </a:prstGeom>
          <a:solidFill>
            <a:srgbClr val="FFFF99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rgbClr val="6C5200"/>
                </a:solidFill>
              </a:rPr>
              <a:t>Arab networks</a:t>
            </a:r>
            <a:endParaRPr lang="en-US" sz="3200" dirty="0">
              <a:solidFill>
                <a:srgbClr val="6C5200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152400" y="3962400"/>
            <a:ext cx="2667000" cy="762000"/>
          </a:xfrm>
          <a:prstGeom prst="chevron">
            <a:avLst/>
          </a:prstGeom>
          <a:solidFill>
            <a:srgbClr val="FFFF99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rgbClr val="6C5200"/>
                </a:solidFill>
              </a:rPr>
              <a:t>Activities</a:t>
            </a:r>
            <a:endParaRPr lang="en-US" sz="3200" dirty="0">
              <a:solidFill>
                <a:srgbClr val="6C5200"/>
              </a:solidFill>
            </a:endParaRPr>
          </a:p>
        </p:txBody>
      </p:sp>
      <p:sp>
        <p:nvSpPr>
          <p:cNvPr id="9" name="Chevron 8"/>
          <p:cNvSpPr/>
          <p:nvPr/>
        </p:nvSpPr>
        <p:spPr>
          <a:xfrm>
            <a:off x="6248400" y="3962400"/>
            <a:ext cx="2667000" cy="762000"/>
          </a:xfrm>
          <a:prstGeom prst="chevron">
            <a:avLst/>
          </a:prstGeom>
          <a:solidFill>
            <a:srgbClr val="FFFF99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rgbClr val="6C5200"/>
                </a:solidFill>
              </a:rPr>
              <a:t>Outreach</a:t>
            </a:r>
            <a:endParaRPr lang="en-US" sz="3200" dirty="0">
              <a:solidFill>
                <a:srgbClr val="6C5200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3657600" y="4876800"/>
            <a:ext cx="5410200" cy="762000"/>
          </a:xfrm>
          <a:prstGeom prst="chevron">
            <a:avLst/>
          </a:prstGeom>
          <a:solidFill>
            <a:srgbClr val="FFFF99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rgbClr val="6C5200"/>
                </a:solidFill>
              </a:rPr>
              <a:t>Arab statistical glossary </a:t>
            </a:r>
            <a:endParaRPr lang="en-US" sz="3200" dirty="0">
              <a:solidFill>
                <a:srgbClr val="6C5200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0" y="4876800"/>
            <a:ext cx="3810000" cy="762000"/>
          </a:xfrm>
          <a:prstGeom prst="chevron">
            <a:avLst/>
          </a:prstGeom>
          <a:solidFill>
            <a:srgbClr val="FFFF99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rgbClr val="6C5200"/>
                </a:solidFill>
              </a:rPr>
              <a:t>OECD glossary </a:t>
            </a:r>
            <a:endParaRPr lang="en-US" sz="3200" dirty="0">
              <a:solidFill>
                <a:srgbClr val="6C52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2514600"/>
            <a:ext cx="91440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TT" dirty="0" smtClean="0">
                <a:solidFill>
                  <a:schemeClr val="bg1"/>
                </a:solidFill>
              </a:rPr>
              <a:t>THANK YOU</a:t>
            </a:r>
            <a:br>
              <a:rPr lang="en-TT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81000" y="3962400"/>
            <a:ext cx="8382000" cy="1524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/>
              <a:t>riecan@un.org</a:t>
            </a:r>
          </a:p>
          <a:p>
            <a:r>
              <a:rPr lang="en-GB" dirty="0" smtClean="0"/>
              <a:t>jafarn@un.org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hevron 6"/>
          <p:cNvSpPr/>
          <p:nvPr/>
        </p:nvSpPr>
        <p:spPr>
          <a:xfrm>
            <a:off x="457200" y="2209800"/>
            <a:ext cx="8153400" cy="762000"/>
          </a:xfrm>
          <a:prstGeom prst="chevron">
            <a:avLst>
              <a:gd name="adj" fmla="val 12597"/>
            </a:avLst>
          </a:prstGeom>
          <a:solidFill>
            <a:srgbClr val="FFFF99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7E6000"/>
                </a:solidFill>
              </a:rPr>
              <a:t>Objective</a:t>
            </a:r>
            <a:endParaRPr lang="en-US" sz="3200" b="1" dirty="0">
              <a:solidFill>
                <a:srgbClr val="7E6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009471"/>
            <a:ext cx="899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002060"/>
                </a:solidFill>
              </a:rPr>
              <a:t>Statistics</a:t>
            </a:r>
            <a:br>
              <a:rPr lang="en-GB" sz="3600" b="1" dirty="0" smtClean="0">
                <a:solidFill>
                  <a:srgbClr val="002060"/>
                </a:solidFill>
              </a:rPr>
            </a:br>
            <a:r>
              <a:rPr lang="en-GB" sz="3600" b="1" dirty="0" smtClean="0">
                <a:solidFill>
                  <a:srgbClr val="002060"/>
                </a:solidFill>
              </a:rPr>
              <a:t>for evidence based policy making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457200" y="3124200"/>
            <a:ext cx="8153400" cy="762000"/>
          </a:xfrm>
          <a:prstGeom prst="chevron">
            <a:avLst>
              <a:gd name="adj" fmla="val 12597"/>
            </a:avLst>
          </a:prstGeom>
          <a:solidFill>
            <a:srgbClr val="FFFF99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7E6000"/>
                </a:solidFill>
              </a:rPr>
              <a:t>Capacity building – needs assessment</a:t>
            </a:r>
            <a:endParaRPr lang="en-US" sz="3200" b="1" dirty="0">
              <a:solidFill>
                <a:srgbClr val="7E6000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457200" y="4038600"/>
            <a:ext cx="8153400" cy="762000"/>
          </a:xfrm>
          <a:prstGeom prst="chevron">
            <a:avLst>
              <a:gd name="adj" fmla="val 12597"/>
            </a:avLst>
          </a:prstGeom>
          <a:solidFill>
            <a:srgbClr val="FFFF99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7E6000"/>
                </a:solidFill>
              </a:rPr>
              <a:t>Quality and Relevance</a:t>
            </a:r>
            <a:endParaRPr lang="en-US" sz="3200" b="1" dirty="0">
              <a:solidFill>
                <a:srgbClr val="7E6000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457200" y="4953000"/>
            <a:ext cx="8153400" cy="762000"/>
          </a:xfrm>
          <a:prstGeom prst="chevron">
            <a:avLst>
              <a:gd name="adj" fmla="val 12597"/>
            </a:avLst>
          </a:prstGeom>
          <a:solidFill>
            <a:srgbClr val="FFFF99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7E6000"/>
                </a:solidFill>
              </a:rPr>
              <a:t>Framework of operation</a:t>
            </a:r>
            <a:endParaRPr lang="en-US" sz="3200" b="1" dirty="0">
              <a:solidFill>
                <a:srgbClr val="7E6000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457200" y="5867400"/>
            <a:ext cx="8153400" cy="762000"/>
          </a:xfrm>
          <a:prstGeom prst="chevron">
            <a:avLst>
              <a:gd name="adj" fmla="val 12597"/>
            </a:avLst>
          </a:prstGeom>
          <a:solidFill>
            <a:srgbClr val="FFFF99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7E6000"/>
                </a:solidFill>
              </a:rPr>
              <a:t>Products and outputs</a:t>
            </a:r>
            <a:endParaRPr lang="en-US" sz="3200" b="1" dirty="0">
              <a:solidFill>
                <a:srgbClr val="7E6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04800" y="1828800"/>
            <a:ext cx="8534400" cy="4114800"/>
          </a:xfrm>
          <a:prstGeom prst="ellipse">
            <a:avLst/>
          </a:prstGeom>
          <a:solidFill>
            <a:srgbClr val="BDFF53"/>
          </a:solidFill>
          <a:ln>
            <a:solidFill>
              <a:srgbClr val="BDFF53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008A3E"/>
                </a:solidFill>
              </a:rPr>
              <a:t>STATISTICS</a:t>
            </a:r>
            <a:endParaRPr lang="en-US" sz="3200" b="1" dirty="0">
              <a:solidFill>
                <a:srgbClr val="008A3E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3505200" y="1905000"/>
            <a:ext cx="2057400" cy="1066800"/>
          </a:xfrm>
          <a:prstGeom prst="ellipse">
            <a:avLst/>
          </a:prstGeom>
          <a:solidFill>
            <a:srgbClr val="D2FF89"/>
          </a:solidFill>
          <a:ln>
            <a:solidFill>
              <a:srgbClr val="D2FF89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008A3E"/>
                </a:solidFill>
              </a:rPr>
              <a:t>Data</a:t>
            </a:r>
            <a:endParaRPr lang="en-US" sz="2800" b="1" dirty="0">
              <a:solidFill>
                <a:srgbClr val="008A3E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457200" y="3200400"/>
            <a:ext cx="2667000" cy="1066800"/>
          </a:xfrm>
          <a:prstGeom prst="ellipse">
            <a:avLst/>
          </a:prstGeom>
          <a:solidFill>
            <a:srgbClr val="D2FF89"/>
          </a:solidFill>
          <a:ln>
            <a:solidFill>
              <a:srgbClr val="D2FF89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008A3E"/>
                </a:solidFill>
              </a:rPr>
              <a:t>Activities</a:t>
            </a:r>
            <a:endParaRPr lang="en-US" sz="2800" b="1" dirty="0">
              <a:solidFill>
                <a:srgbClr val="008A3E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6019800" y="3200400"/>
            <a:ext cx="2743200" cy="1066800"/>
          </a:xfrm>
          <a:prstGeom prst="ellipse">
            <a:avLst/>
          </a:prstGeom>
          <a:solidFill>
            <a:srgbClr val="D2FF89"/>
          </a:solidFill>
          <a:ln>
            <a:solidFill>
              <a:srgbClr val="D2FF89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008A3E"/>
                </a:solidFill>
              </a:rPr>
              <a:t>Skills</a:t>
            </a:r>
            <a:endParaRPr lang="en-US" sz="2800" b="1" dirty="0">
              <a:solidFill>
                <a:srgbClr val="008A3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276600" y="4648200"/>
            <a:ext cx="2895600" cy="1066800"/>
          </a:xfrm>
          <a:prstGeom prst="ellipse">
            <a:avLst/>
          </a:prstGeom>
          <a:solidFill>
            <a:srgbClr val="D2FF89"/>
          </a:solidFill>
          <a:ln>
            <a:solidFill>
              <a:srgbClr val="D2FF89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008A3E"/>
                </a:solidFill>
              </a:rPr>
              <a:t>Outputs</a:t>
            </a:r>
            <a:endParaRPr lang="en-US" sz="2800" b="1" dirty="0">
              <a:solidFill>
                <a:srgbClr val="008A3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1009471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002060"/>
                </a:solidFill>
              </a:rPr>
              <a:t>Objective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" y="6019800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002060"/>
                </a:solidFill>
              </a:rPr>
              <a:t>Capacity building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953869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002060"/>
                </a:solidFill>
              </a:rPr>
              <a:t>Capacity building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57200" y="1600200"/>
            <a:ext cx="8305800" cy="762000"/>
          </a:xfrm>
          <a:prstGeom prst="roundRect">
            <a:avLst/>
          </a:prstGeom>
          <a:solidFill>
            <a:srgbClr val="FF8F8F"/>
          </a:solidFill>
          <a:ln>
            <a:solidFill>
              <a:srgbClr val="FF8F8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C00000"/>
                </a:solidFill>
              </a:rPr>
              <a:t>Assessment of needs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57200" y="2514600"/>
            <a:ext cx="8305800" cy="3352800"/>
          </a:xfrm>
          <a:prstGeom prst="roundRect">
            <a:avLst/>
          </a:prstGeom>
          <a:solidFill>
            <a:srgbClr val="FF8F8F"/>
          </a:solidFill>
          <a:ln>
            <a:solidFill>
              <a:srgbClr val="FF8F8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rgbClr val="C00000"/>
                </a:solidFill>
              </a:rPr>
              <a:t>Fundamental Principles</a:t>
            </a:r>
            <a:br>
              <a:rPr lang="en-GB" sz="3600" b="1" dirty="0" smtClean="0">
                <a:solidFill>
                  <a:srgbClr val="C00000"/>
                </a:solidFill>
              </a:rPr>
            </a:br>
            <a:r>
              <a:rPr lang="en-GB" sz="3600" b="1" dirty="0" smtClean="0">
                <a:solidFill>
                  <a:srgbClr val="C00000"/>
                </a:solidFill>
              </a:rPr>
              <a:t>of Official Statistics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6" name="Chevron 5"/>
          <p:cNvSpPr/>
          <p:nvPr/>
        </p:nvSpPr>
        <p:spPr>
          <a:xfrm>
            <a:off x="685800" y="2667000"/>
            <a:ext cx="2971800" cy="838200"/>
          </a:xfrm>
          <a:prstGeom prst="chevron">
            <a:avLst/>
          </a:prstGeom>
          <a:solidFill>
            <a:srgbClr val="FFB3B3"/>
          </a:solidFill>
          <a:ln>
            <a:solidFill>
              <a:srgbClr val="FFB3B3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C00000"/>
                </a:solidFill>
              </a:rPr>
              <a:t>10 principles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429000" y="2667000"/>
            <a:ext cx="2362200" cy="838200"/>
          </a:xfrm>
          <a:prstGeom prst="chevron">
            <a:avLst/>
          </a:prstGeom>
          <a:solidFill>
            <a:srgbClr val="FFB3B3"/>
          </a:solidFill>
          <a:ln>
            <a:solidFill>
              <a:srgbClr val="FFB3B3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C00000"/>
                </a:solidFill>
              </a:rPr>
              <a:t>Focus areas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5562600" y="2667000"/>
            <a:ext cx="3048000" cy="838200"/>
          </a:xfrm>
          <a:prstGeom prst="chevron">
            <a:avLst/>
          </a:prstGeom>
          <a:solidFill>
            <a:srgbClr val="FFB3B3"/>
          </a:solidFill>
          <a:ln>
            <a:solidFill>
              <a:srgbClr val="FFB3B3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C00000"/>
                </a:solidFill>
              </a:rPr>
              <a:t>Evaluation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914400" y="4800600"/>
            <a:ext cx="2209800" cy="838200"/>
          </a:xfrm>
          <a:prstGeom prst="flowChartProcess">
            <a:avLst/>
          </a:prstGeom>
          <a:solidFill>
            <a:srgbClr val="FFB3B3"/>
          </a:solidFill>
          <a:ln>
            <a:solidFill>
              <a:srgbClr val="FFB3B3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C00000"/>
                </a:solidFill>
              </a:rPr>
              <a:t>Strategies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3276600" y="4800600"/>
            <a:ext cx="2209800" cy="838200"/>
          </a:xfrm>
          <a:prstGeom prst="flowChartProcess">
            <a:avLst/>
          </a:prstGeom>
          <a:solidFill>
            <a:srgbClr val="FFB3B3"/>
          </a:solidFill>
          <a:ln>
            <a:solidFill>
              <a:srgbClr val="FFB3B3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C00000"/>
                </a:solidFill>
              </a:rPr>
              <a:t>Good </a:t>
            </a:r>
            <a:r>
              <a:rPr lang="en-GB" sz="2800" b="1" dirty="0" err="1" smtClean="0">
                <a:solidFill>
                  <a:srgbClr val="C00000"/>
                </a:solidFill>
              </a:rPr>
              <a:t>preactices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5791200" y="4800600"/>
            <a:ext cx="2514600" cy="838200"/>
          </a:xfrm>
          <a:prstGeom prst="flowChartProcess">
            <a:avLst/>
          </a:prstGeom>
          <a:solidFill>
            <a:srgbClr val="FFB3B3"/>
          </a:solidFill>
          <a:ln>
            <a:solidFill>
              <a:srgbClr val="FFB3B3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C00000"/>
                </a:solidFill>
              </a:rPr>
              <a:t>Comparative analysis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609600" y="5943600"/>
            <a:ext cx="8153400" cy="685800"/>
          </a:xfrm>
          <a:prstGeom prst="chevron">
            <a:avLst/>
          </a:prstGeom>
          <a:solidFill>
            <a:srgbClr val="FFB3B3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C00000"/>
                </a:solidFill>
              </a:rPr>
              <a:t>Programme planning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2209800"/>
            <a:ext cx="8991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002060"/>
                </a:solidFill>
              </a:rPr>
              <a:t>Quality</a:t>
            </a:r>
          </a:p>
          <a:p>
            <a:pPr algn="ctr"/>
            <a:r>
              <a:rPr lang="en-GB" sz="4800" b="1" dirty="0" smtClean="0">
                <a:solidFill>
                  <a:srgbClr val="002060"/>
                </a:solidFill>
              </a:rPr>
              <a:t>and </a:t>
            </a:r>
          </a:p>
          <a:p>
            <a:pPr algn="ctr"/>
            <a:r>
              <a:rPr lang="en-GB" sz="4800" b="1" dirty="0" smtClean="0">
                <a:solidFill>
                  <a:srgbClr val="002060"/>
                </a:solidFill>
              </a:rPr>
              <a:t>Relevance</a:t>
            </a:r>
            <a:endParaRPr lang="en-US" sz="4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xagon 5"/>
          <p:cNvSpPr/>
          <p:nvPr/>
        </p:nvSpPr>
        <p:spPr>
          <a:xfrm>
            <a:off x="304800" y="3124200"/>
            <a:ext cx="3200400" cy="1371600"/>
          </a:xfrm>
          <a:prstGeom prst="hexagon">
            <a:avLst/>
          </a:prstGeom>
          <a:solidFill>
            <a:srgbClr val="FFCC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rgbClr val="A47D00"/>
                </a:solidFill>
              </a:rPr>
              <a:t>Statistics</a:t>
            </a:r>
            <a:endParaRPr lang="en-US" sz="3600" b="1" dirty="0">
              <a:solidFill>
                <a:srgbClr val="A47D00"/>
              </a:solidFill>
            </a:endParaRPr>
          </a:p>
        </p:txBody>
      </p:sp>
      <p:sp>
        <p:nvSpPr>
          <p:cNvPr id="8" name="Double Wave 7"/>
          <p:cNvSpPr/>
          <p:nvPr/>
        </p:nvSpPr>
        <p:spPr>
          <a:xfrm>
            <a:off x="5029200" y="1676400"/>
            <a:ext cx="3657600" cy="1447800"/>
          </a:xfrm>
          <a:prstGeom prst="doubleWave">
            <a:avLst/>
          </a:prstGeom>
          <a:solidFill>
            <a:srgbClr val="FFCC66"/>
          </a:solidFill>
          <a:ln>
            <a:solidFill>
              <a:srgbClr val="FFCC66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A47D00"/>
                </a:solidFill>
              </a:rPr>
              <a:t>Internationally agreed goals</a:t>
            </a:r>
            <a:endParaRPr lang="en-US" sz="3200" b="1" dirty="0">
              <a:solidFill>
                <a:srgbClr val="A47D00"/>
              </a:solidFill>
            </a:endParaRPr>
          </a:p>
        </p:txBody>
      </p:sp>
      <p:sp>
        <p:nvSpPr>
          <p:cNvPr id="9" name="Double Wave 8"/>
          <p:cNvSpPr/>
          <p:nvPr/>
        </p:nvSpPr>
        <p:spPr>
          <a:xfrm>
            <a:off x="5029200" y="3124200"/>
            <a:ext cx="3657600" cy="1447800"/>
          </a:xfrm>
          <a:prstGeom prst="doubleWave">
            <a:avLst/>
          </a:prstGeom>
          <a:solidFill>
            <a:srgbClr val="FFCC66"/>
          </a:solidFill>
          <a:ln>
            <a:solidFill>
              <a:srgbClr val="FFCC66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A47D00"/>
                </a:solidFill>
              </a:rPr>
              <a:t>National strategies</a:t>
            </a:r>
            <a:endParaRPr lang="en-US" sz="3200" b="1" dirty="0">
              <a:solidFill>
                <a:srgbClr val="A47D00"/>
              </a:solidFill>
            </a:endParaRPr>
          </a:p>
        </p:txBody>
      </p:sp>
      <p:sp>
        <p:nvSpPr>
          <p:cNvPr id="10" name="Double Wave 9"/>
          <p:cNvSpPr/>
          <p:nvPr/>
        </p:nvSpPr>
        <p:spPr>
          <a:xfrm>
            <a:off x="5029200" y="4572000"/>
            <a:ext cx="3657600" cy="1447800"/>
          </a:xfrm>
          <a:prstGeom prst="doubleWave">
            <a:avLst/>
          </a:prstGeom>
          <a:solidFill>
            <a:srgbClr val="FFCC66"/>
          </a:solidFill>
          <a:ln>
            <a:solidFill>
              <a:srgbClr val="FFCC66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A47D00"/>
                </a:solidFill>
              </a:rPr>
              <a:t>Response </a:t>
            </a:r>
            <a:br>
              <a:rPr lang="en-GB" sz="3200" b="1" dirty="0" smtClean="0">
                <a:solidFill>
                  <a:srgbClr val="A47D00"/>
                </a:solidFill>
              </a:rPr>
            </a:br>
            <a:r>
              <a:rPr lang="en-GB" sz="3200" b="1" dirty="0" smtClean="0">
                <a:solidFill>
                  <a:srgbClr val="A47D00"/>
                </a:solidFill>
              </a:rPr>
              <a:t>to crisis</a:t>
            </a:r>
            <a:endParaRPr lang="en-US" sz="3200" b="1" dirty="0">
              <a:solidFill>
                <a:srgbClr val="A47D00"/>
              </a:solidFill>
            </a:endParaRPr>
          </a:p>
        </p:txBody>
      </p:sp>
      <p:sp>
        <p:nvSpPr>
          <p:cNvPr id="11" name="Notched Right Arrow 10"/>
          <p:cNvSpPr/>
          <p:nvPr/>
        </p:nvSpPr>
        <p:spPr>
          <a:xfrm rot="19493877">
            <a:off x="3518855" y="2769274"/>
            <a:ext cx="1295400" cy="457200"/>
          </a:xfrm>
          <a:prstGeom prst="notchedRightArrow">
            <a:avLst/>
          </a:prstGeom>
          <a:solidFill>
            <a:srgbClr val="FFCC66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otched Right Arrow 11"/>
          <p:cNvSpPr/>
          <p:nvPr/>
        </p:nvSpPr>
        <p:spPr>
          <a:xfrm>
            <a:off x="3568110" y="3562231"/>
            <a:ext cx="1295400" cy="457200"/>
          </a:xfrm>
          <a:prstGeom prst="notchedRightArrow">
            <a:avLst/>
          </a:prstGeom>
          <a:solidFill>
            <a:srgbClr val="FFCC66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Notched Right Arrow 12"/>
          <p:cNvSpPr/>
          <p:nvPr/>
        </p:nvSpPr>
        <p:spPr>
          <a:xfrm rot="1452329">
            <a:off x="3465784" y="4402734"/>
            <a:ext cx="1295400" cy="457200"/>
          </a:xfrm>
          <a:prstGeom prst="notchedRightArrow">
            <a:avLst/>
          </a:prstGeom>
          <a:solidFill>
            <a:srgbClr val="FFCC66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52400" y="1066800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002060"/>
                </a:solidFill>
              </a:rPr>
              <a:t>Demand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1066800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002060"/>
                </a:solidFill>
              </a:rPr>
              <a:t>Indicators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5" name="Hexagon 4"/>
          <p:cNvSpPr/>
          <p:nvPr/>
        </p:nvSpPr>
        <p:spPr>
          <a:xfrm>
            <a:off x="5864248" y="2383968"/>
            <a:ext cx="3200400" cy="1371600"/>
          </a:xfrm>
          <a:prstGeom prst="hexagon">
            <a:avLst/>
          </a:prstGeom>
          <a:solidFill>
            <a:srgbClr val="FFAFAF"/>
          </a:solidFill>
          <a:ln>
            <a:solidFill>
              <a:srgbClr val="FFAFA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rgbClr val="C00000"/>
                </a:solidFill>
              </a:rPr>
              <a:t>Statistics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9" name="Notched Right Arrow 8"/>
          <p:cNvSpPr/>
          <p:nvPr/>
        </p:nvSpPr>
        <p:spPr>
          <a:xfrm rot="1470416">
            <a:off x="4075074" y="1964703"/>
            <a:ext cx="1295400" cy="457200"/>
          </a:xfrm>
          <a:prstGeom prst="notchedRightArrow">
            <a:avLst/>
          </a:prstGeom>
          <a:solidFill>
            <a:srgbClr val="FFAFAF"/>
          </a:solidFill>
          <a:ln>
            <a:solidFill>
              <a:srgbClr val="FFAFA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Notched Right Arrow 9"/>
          <p:cNvSpPr/>
          <p:nvPr/>
        </p:nvSpPr>
        <p:spPr>
          <a:xfrm rot="19926159">
            <a:off x="4469908" y="3291442"/>
            <a:ext cx="1295400" cy="457200"/>
          </a:xfrm>
          <a:prstGeom prst="notchedRightArrow">
            <a:avLst/>
          </a:prstGeom>
          <a:solidFill>
            <a:srgbClr val="FFAFAF"/>
          </a:solidFill>
          <a:ln>
            <a:solidFill>
              <a:srgbClr val="FFAFA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Notched Right Arrow 10"/>
          <p:cNvSpPr/>
          <p:nvPr/>
        </p:nvSpPr>
        <p:spPr>
          <a:xfrm rot="18590233">
            <a:off x="3761489" y="4825292"/>
            <a:ext cx="2576952" cy="435849"/>
          </a:xfrm>
          <a:prstGeom prst="notchedRightArrow">
            <a:avLst/>
          </a:prstGeom>
          <a:solidFill>
            <a:srgbClr val="FFAFAF"/>
          </a:solidFill>
          <a:ln>
            <a:solidFill>
              <a:srgbClr val="FFAFA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uble Wave 14"/>
          <p:cNvSpPr/>
          <p:nvPr/>
        </p:nvSpPr>
        <p:spPr>
          <a:xfrm>
            <a:off x="859971" y="3048000"/>
            <a:ext cx="3559629" cy="1447800"/>
          </a:xfrm>
          <a:prstGeom prst="doubleWave">
            <a:avLst/>
          </a:prstGeom>
          <a:solidFill>
            <a:srgbClr val="FFAFAF"/>
          </a:solidFill>
          <a:ln>
            <a:solidFill>
              <a:srgbClr val="FFAFA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C00000"/>
                </a:solidFill>
              </a:rPr>
              <a:t>MDG indicators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6" name="Double Wave 15"/>
          <p:cNvSpPr/>
          <p:nvPr/>
        </p:nvSpPr>
        <p:spPr>
          <a:xfrm>
            <a:off x="293913" y="5257800"/>
            <a:ext cx="3707947" cy="1447800"/>
          </a:xfrm>
          <a:prstGeom prst="doubleWave">
            <a:avLst/>
          </a:prstGeom>
          <a:solidFill>
            <a:srgbClr val="FFAFAF"/>
          </a:solidFill>
          <a:ln>
            <a:solidFill>
              <a:srgbClr val="FFAFA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C00000"/>
                </a:solidFill>
              </a:rPr>
              <a:t>New indicators</a:t>
            </a:r>
            <a:br>
              <a:rPr lang="en-GB" sz="3200" b="1" dirty="0" smtClean="0">
                <a:solidFill>
                  <a:srgbClr val="C00000"/>
                </a:solidFill>
              </a:rPr>
            </a:br>
            <a:r>
              <a:rPr lang="en-GB" sz="3200" b="1" dirty="0" smtClean="0">
                <a:solidFill>
                  <a:srgbClr val="C00000"/>
                </a:solidFill>
              </a:rPr>
              <a:t>on development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7" name="Double Wave 16"/>
          <p:cNvSpPr/>
          <p:nvPr/>
        </p:nvSpPr>
        <p:spPr>
          <a:xfrm>
            <a:off x="141513" y="990600"/>
            <a:ext cx="3559629" cy="1447800"/>
          </a:xfrm>
          <a:prstGeom prst="doubleWave">
            <a:avLst/>
          </a:prstGeom>
          <a:solidFill>
            <a:srgbClr val="FFAFAF"/>
          </a:solidFill>
          <a:ln>
            <a:solidFill>
              <a:srgbClr val="FFAFA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C00000"/>
                </a:solidFill>
              </a:rPr>
              <a:t>Traditional indicators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8" name="Notched Right Arrow 17"/>
          <p:cNvSpPr/>
          <p:nvPr/>
        </p:nvSpPr>
        <p:spPr>
          <a:xfrm rot="5400000">
            <a:off x="-731605" y="3540120"/>
            <a:ext cx="2576952" cy="525914"/>
          </a:xfrm>
          <a:prstGeom prst="notchedRightArrow">
            <a:avLst/>
          </a:prstGeom>
          <a:solidFill>
            <a:srgbClr val="FFAFAF"/>
          </a:solidFill>
          <a:ln>
            <a:solidFill>
              <a:srgbClr val="FFAFA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Notched Right Arrow 18"/>
          <p:cNvSpPr/>
          <p:nvPr/>
        </p:nvSpPr>
        <p:spPr>
          <a:xfrm rot="5400000">
            <a:off x="2087386" y="4592200"/>
            <a:ext cx="599814" cy="559414"/>
          </a:xfrm>
          <a:prstGeom prst="notchedRightArrow">
            <a:avLst/>
          </a:prstGeom>
          <a:solidFill>
            <a:srgbClr val="FFAFAF"/>
          </a:solidFill>
          <a:ln>
            <a:solidFill>
              <a:srgbClr val="FFAFA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Notched Right Arrow 19"/>
          <p:cNvSpPr/>
          <p:nvPr/>
        </p:nvSpPr>
        <p:spPr>
          <a:xfrm rot="5400000">
            <a:off x="2017598" y="2468386"/>
            <a:ext cx="599814" cy="559414"/>
          </a:xfrm>
          <a:prstGeom prst="notchedRightArrow">
            <a:avLst/>
          </a:prstGeom>
          <a:solidFill>
            <a:srgbClr val="FFAFAF"/>
          </a:solidFill>
          <a:ln>
            <a:solidFill>
              <a:srgbClr val="FFAFA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990600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002060"/>
                </a:solidFill>
              </a:rPr>
              <a:t>Sources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8" name="Double Wave 7"/>
          <p:cNvSpPr/>
          <p:nvPr/>
        </p:nvSpPr>
        <p:spPr>
          <a:xfrm rot="16200000">
            <a:off x="-1347332" y="3089032"/>
            <a:ext cx="5480535" cy="1447800"/>
          </a:xfrm>
          <a:prstGeom prst="doubleWave">
            <a:avLst/>
          </a:prstGeom>
          <a:solidFill>
            <a:srgbClr val="BDFF53"/>
          </a:solidFill>
          <a:ln>
            <a:solidFill>
              <a:srgbClr val="BDFF53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rgbClr val="008A3E"/>
                </a:solidFill>
              </a:rPr>
              <a:t>Indicators</a:t>
            </a:r>
            <a:endParaRPr lang="en-US" sz="5400" b="1" dirty="0">
              <a:solidFill>
                <a:srgbClr val="008A3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876800" y="1828800"/>
            <a:ext cx="3200400" cy="2971800"/>
          </a:xfrm>
          <a:prstGeom prst="ellipse">
            <a:avLst/>
          </a:prstGeom>
          <a:solidFill>
            <a:srgbClr val="00B0F0">
              <a:alpha val="25000"/>
            </a:srgbClr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b="1" dirty="0" smtClean="0">
                <a:solidFill>
                  <a:srgbClr val="002060"/>
                </a:solidFill>
              </a:rPr>
              <a:t>Surveys</a:t>
            </a:r>
          </a:p>
          <a:p>
            <a:pPr algn="ctr"/>
            <a:endParaRPr lang="en-GB" sz="3000" b="1" dirty="0" smtClean="0">
              <a:solidFill>
                <a:srgbClr val="002060"/>
              </a:solidFill>
            </a:endParaRPr>
          </a:p>
          <a:p>
            <a:pPr algn="ctr"/>
            <a:endParaRPr lang="en-GB" sz="3000" b="1" dirty="0" smtClean="0">
              <a:solidFill>
                <a:srgbClr val="002060"/>
              </a:solidFill>
            </a:endParaRPr>
          </a:p>
          <a:p>
            <a:pPr algn="ctr"/>
            <a:endParaRPr lang="en-GB" sz="3000" b="1" dirty="0" smtClean="0">
              <a:solidFill>
                <a:srgbClr val="002060"/>
              </a:solidFill>
            </a:endParaRPr>
          </a:p>
          <a:p>
            <a:pPr algn="ctr"/>
            <a:endParaRPr lang="en-GB" sz="3000" b="1" dirty="0" smtClean="0">
              <a:solidFill>
                <a:srgbClr val="002060"/>
              </a:solidFill>
            </a:endParaRPr>
          </a:p>
          <a:p>
            <a:pPr algn="ctr"/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953000" y="3657600"/>
            <a:ext cx="3200400" cy="2971800"/>
          </a:xfrm>
          <a:prstGeom prst="ellipse">
            <a:avLst/>
          </a:prstGeom>
          <a:solidFill>
            <a:srgbClr val="BDFF53">
              <a:alpha val="25000"/>
            </a:srgbClr>
          </a:solidFill>
          <a:ln>
            <a:solidFill>
              <a:srgbClr val="BDFF53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000" b="1" dirty="0" smtClean="0">
              <a:solidFill>
                <a:srgbClr val="008A3E"/>
              </a:solidFill>
            </a:endParaRPr>
          </a:p>
          <a:p>
            <a:pPr algn="ctr"/>
            <a:endParaRPr lang="en-GB" sz="3000" b="1" dirty="0" smtClean="0">
              <a:solidFill>
                <a:srgbClr val="008A3E"/>
              </a:solidFill>
            </a:endParaRPr>
          </a:p>
          <a:p>
            <a:pPr algn="ctr"/>
            <a:endParaRPr lang="en-GB" sz="3000" b="1" dirty="0" smtClean="0">
              <a:solidFill>
                <a:srgbClr val="008A3E"/>
              </a:solidFill>
            </a:endParaRPr>
          </a:p>
          <a:p>
            <a:pPr algn="ctr"/>
            <a:endParaRPr lang="en-GB" sz="3000" b="1" dirty="0" smtClean="0">
              <a:solidFill>
                <a:srgbClr val="008A3E"/>
              </a:solidFill>
            </a:endParaRPr>
          </a:p>
          <a:p>
            <a:pPr algn="ctr"/>
            <a:endParaRPr lang="en-GB" sz="3000" b="1" dirty="0" smtClean="0">
              <a:solidFill>
                <a:srgbClr val="008A3E"/>
              </a:solidFill>
            </a:endParaRPr>
          </a:p>
          <a:p>
            <a:pPr algn="ctr"/>
            <a:r>
              <a:rPr lang="en-GB" sz="3000" b="1" dirty="0" smtClean="0">
                <a:solidFill>
                  <a:srgbClr val="008A3E"/>
                </a:solidFill>
              </a:rPr>
              <a:t>Registers</a:t>
            </a:r>
            <a:endParaRPr lang="en-US" sz="3000" b="1" dirty="0">
              <a:solidFill>
                <a:srgbClr val="008A3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 rot="16200000">
            <a:off x="3767188" y="2862211"/>
            <a:ext cx="3603524" cy="2755900"/>
          </a:xfrm>
          <a:prstGeom prst="ellipse">
            <a:avLst/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b="1" dirty="0" smtClean="0">
                <a:solidFill>
                  <a:srgbClr val="A47D00"/>
                </a:solidFill>
              </a:rPr>
              <a:t>National</a:t>
            </a:r>
          </a:p>
          <a:p>
            <a:pPr algn="ctr"/>
            <a:endParaRPr lang="en-GB" sz="3000" b="1" dirty="0" smtClean="0">
              <a:solidFill>
                <a:srgbClr val="A47D00"/>
              </a:solidFill>
            </a:endParaRPr>
          </a:p>
          <a:p>
            <a:pPr algn="ctr"/>
            <a:endParaRPr lang="en-GB" sz="3000" b="1" dirty="0" smtClean="0">
              <a:solidFill>
                <a:srgbClr val="A47D00"/>
              </a:solidFill>
            </a:endParaRPr>
          </a:p>
          <a:p>
            <a:pPr algn="ctr"/>
            <a:endParaRPr lang="en-GB" sz="3000" b="1" dirty="0" smtClean="0">
              <a:solidFill>
                <a:srgbClr val="A47D00"/>
              </a:solidFill>
            </a:endParaRPr>
          </a:p>
          <a:p>
            <a:pPr algn="ctr"/>
            <a:endParaRPr lang="en-GB" sz="3000" b="1" dirty="0" smtClean="0">
              <a:solidFill>
                <a:srgbClr val="A47D00"/>
              </a:solidFill>
            </a:endParaRPr>
          </a:p>
          <a:p>
            <a:pPr algn="ctr"/>
            <a:endParaRPr lang="en-US" sz="3000" b="1" dirty="0">
              <a:solidFill>
                <a:srgbClr val="A47D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 rot="5400000">
            <a:off x="5621389" y="2824113"/>
            <a:ext cx="3679721" cy="2755900"/>
          </a:xfrm>
          <a:prstGeom prst="ellipse">
            <a:avLst/>
          </a:prstGeom>
          <a:solidFill>
            <a:srgbClr val="FFAFAF">
              <a:alpha val="25000"/>
            </a:srgbClr>
          </a:solidFill>
          <a:ln>
            <a:solidFill>
              <a:srgbClr val="FFAFAF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b="1" dirty="0" smtClean="0">
                <a:solidFill>
                  <a:srgbClr val="C00000"/>
                </a:solidFill>
              </a:rPr>
              <a:t>International</a:t>
            </a:r>
          </a:p>
          <a:p>
            <a:pPr algn="ctr"/>
            <a:endParaRPr lang="en-GB" sz="3000" b="1" dirty="0" smtClean="0">
              <a:solidFill>
                <a:srgbClr val="C00000"/>
              </a:solidFill>
            </a:endParaRPr>
          </a:p>
          <a:p>
            <a:pPr algn="ctr"/>
            <a:endParaRPr lang="en-GB" sz="3000" b="1" dirty="0" smtClean="0">
              <a:solidFill>
                <a:srgbClr val="C00000"/>
              </a:solidFill>
            </a:endParaRPr>
          </a:p>
          <a:p>
            <a:pPr algn="ctr"/>
            <a:endParaRPr lang="en-GB" sz="3000" b="1" dirty="0" smtClean="0">
              <a:solidFill>
                <a:srgbClr val="C00000"/>
              </a:solidFill>
            </a:endParaRPr>
          </a:p>
          <a:p>
            <a:pPr algn="ctr"/>
            <a:endParaRPr lang="en-GB" sz="3000" b="1" dirty="0" smtClean="0">
              <a:solidFill>
                <a:srgbClr val="C00000"/>
              </a:solidFill>
            </a:endParaRPr>
          </a:p>
          <a:p>
            <a:pPr algn="ctr"/>
            <a:endParaRPr lang="en-US" sz="3000" b="1" dirty="0">
              <a:solidFill>
                <a:srgbClr val="C00000"/>
              </a:solidFill>
            </a:endParaRPr>
          </a:p>
        </p:txBody>
      </p:sp>
      <p:sp>
        <p:nvSpPr>
          <p:cNvPr id="19" name="Striped Right Arrow 18"/>
          <p:cNvSpPr/>
          <p:nvPr/>
        </p:nvSpPr>
        <p:spPr>
          <a:xfrm rot="10800000">
            <a:off x="2743201" y="914400"/>
            <a:ext cx="990600" cy="1219200"/>
          </a:xfrm>
          <a:prstGeom prst="stripedRightArrow">
            <a:avLst/>
          </a:prstGeom>
          <a:solidFill>
            <a:srgbClr val="BDFF53">
              <a:alpha val="48000"/>
            </a:srgbClr>
          </a:solidFill>
          <a:ln>
            <a:solidFill>
              <a:srgbClr val="BDFF53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triped Right Arrow 19"/>
          <p:cNvSpPr/>
          <p:nvPr/>
        </p:nvSpPr>
        <p:spPr>
          <a:xfrm rot="10800000">
            <a:off x="2743201" y="2438400"/>
            <a:ext cx="990600" cy="1219200"/>
          </a:xfrm>
          <a:prstGeom prst="stripedRightArrow">
            <a:avLst/>
          </a:prstGeom>
          <a:solidFill>
            <a:srgbClr val="BDFF53">
              <a:alpha val="48000"/>
            </a:srgbClr>
          </a:solidFill>
          <a:ln>
            <a:solidFill>
              <a:srgbClr val="BDFF53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triped Right Arrow 20"/>
          <p:cNvSpPr/>
          <p:nvPr/>
        </p:nvSpPr>
        <p:spPr>
          <a:xfrm rot="10800000">
            <a:off x="2743201" y="3962400"/>
            <a:ext cx="990600" cy="1219200"/>
          </a:xfrm>
          <a:prstGeom prst="stripedRightArrow">
            <a:avLst/>
          </a:prstGeom>
          <a:solidFill>
            <a:srgbClr val="BDFF53">
              <a:alpha val="48000"/>
            </a:srgbClr>
          </a:solidFill>
          <a:ln>
            <a:solidFill>
              <a:srgbClr val="BDFF53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triped Right Arrow 21"/>
          <p:cNvSpPr/>
          <p:nvPr/>
        </p:nvSpPr>
        <p:spPr>
          <a:xfrm rot="10800000">
            <a:off x="2743201" y="5410199"/>
            <a:ext cx="990600" cy="1219200"/>
          </a:xfrm>
          <a:prstGeom prst="stripedRightArrow">
            <a:avLst/>
          </a:prstGeom>
          <a:solidFill>
            <a:srgbClr val="BDFF53">
              <a:alpha val="48000"/>
            </a:srgbClr>
          </a:solidFill>
          <a:ln>
            <a:solidFill>
              <a:srgbClr val="BDFF53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0" y="3429000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002060"/>
                </a:solidFill>
              </a:rPr>
              <a:t>Issues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Plaque 2"/>
          <p:cNvSpPr/>
          <p:nvPr/>
        </p:nvSpPr>
        <p:spPr>
          <a:xfrm rot="671868">
            <a:off x="116027" y="1225180"/>
            <a:ext cx="3634124" cy="990600"/>
          </a:xfrm>
          <a:prstGeom prst="plaque">
            <a:avLst/>
          </a:prstGeom>
          <a:solidFill>
            <a:srgbClr val="99CCFF"/>
          </a:solidFill>
          <a:ln>
            <a:solidFill>
              <a:srgbClr val="99CCFF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002060"/>
                </a:solidFill>
              </a:rPr>
              <a:t>Too many actors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4" name="Plaque 3"/>
          <p:cNvSpPr/>
          <p:nvPr/>
        </p:nvSpPr>
        <p:spPr>
          <a:xfrm rot="19084010">
            <a:off x="5008109" y="4099286"/>
            <a:ext cx="4343400" cy="1499430"/>
          </a:xfrm>
          <a:prstGeom prst="plaque">
            <a:avLst/>
          </a:prstGeom>
          <a:solidFill>
            <a:schemeClr val="accent5">
              <a:lumMod val="90000"/>
            </a:schemeClr>
          </a:solidFill>
          <a:ln>
            <a:solidFill>
              <a:srgbClr val="99CCFF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0070C0"/>
                </a:solidFill>
              </a:rPr>
              <a:t>Discrepancies:</a:t>
            </a:r>
            <a:br>
              <a:rPr lang="en-GB" sz="2800" b="1" dirty="0" smtClean="0">
                <a:solidFill>
                  <a:srgbClr val="0070C0"/>
                </a:solidFill>
              </a:rPr>
            </a:br>
            <a:r>
              <a:rPr lang="en-GB" sz="2800" b="1" dirty="0" smtClean="0">
                <a:solidFill>
                  <a:srgbClr val="0070C0"/>
                </a:solidFill>
              </a:rPr>
              <a:t>national – regional – international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5" name="Plaque 4"/>
          <p:cNvSpPr/>
          <p:nvPr/>
        </p:nvSpPr>
        <p:spPr>
          <a:xfrm rot="1400916">
            <a:off x="42219" y="3753156"/>
            <a:ext cx="3763156" cy="990600"/>
          </a:xfrm>
          <a:prstGeom prst="plaque">
            <a:avLst/>
          </a:prstGeom>
          <a:solidFill>
            <a:srgbClr val="FFAFAF"/>
          </a:solidFill>
          <a:ln>
            <a:solidFill>
              <a:srgbClr val="FFAFAF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C00000"/>
                </a:solidFill>
              </a:rPr>
              <a:t>Sustainability</a:t>
            </a:r>
            <a:br>
              <a:rPr lang="en-GB" sz="2800" b="1" dirty="0" smtClean="0">
                <a:solidFill>
                  <a:srgbClr val="C00000"/>
                </a:solidFill>
              </a:rPr>
            </a:br>
            <a:r>
              <a:rPr lang="en-GB" sz="2800" b="1" dirty="0" smtClean="0">
                <a:solidFill>
                  <a:srgbClr val="C00000"/>
                </a:solidFill>
              </a:rPr>
              <a:t>of data collection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Plaque 5"/>
          <p:cNvSpPr/>
          <p:nvPr/>
        </p:nvSpPr>
        <p:spPr>
          <a:xfrm rot="20261545">
            <a:off x="82819" y="5333589"/>
            <a:ext cx="2319695" cy="990600"/>
          </a:xfrm>
          <a:prstGeom prst="plaque">
            <a:avLst/>
          </a:prstGeom>
          <a:solidFill>
            <a:srgbClr val="BDFF53"/>
          </a:solidFill>
          <a:ln>
            <a:solidFill>
              <a:srgbClr val="BDFF53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008A3E"/>
                </a:solidFill>
              </a:rPr>
              <a:t>Relevance</a:t>
            </a:r>
            <a:endParaRPr lang="en-US" sz="2800" b="1" dirty="0">
              <a:solidFill>
                <a:srgbClr val="008A3E"/>
              </a:solidFill>
            </a:endParaRPr>
          </a:p>
        </p:txBody>
      </p:sp>
      <p:sp>
        <p:nvSpPr>
          <p:cNvPr id="7" name="Plaque 6"/>
          <p:cNvSpPr/>
          <p:nvPr/>
        </p:nvSpPr>
        <p:spPr>
          <a:xfrm rot="796907">
            <a:off x="2469583" y="5628079"/>
            <a:ext cx="2675425" cy="990600"/>
          </a:xfrm>
          <a:prstGeom prst="plaque">
            <a:avLst/>
          </a:prstGeom>
          <a:solidFill>
            <a:srgbClr val="FFC0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6C5200"/>
                </a:solidFill>
              </a:rPr>
              <a:t>Coordination</a:t>
            </a:r>
            <a:endParaRPr lang="en-US" sz="2800" b="1" dirty="0">
              <a:solidFill>
                <a:srgbClr val="6C5200"/>
              </a:solidFill>
            </a:endParaRPr>
          </a:p>
        </p:txBody>
      </p:sp>
      <p:sp>
        <p:nvSpPr>
          <p:cNvPr id="8" name="Plaque 7"/>
          <p:cNvSpPr/>
          <p:nvPr/>
        </p:nvSpPr>
        <p:spPr>
          <a:xfrm rot="20001643">
            <a:off x="2382616" y="2610956"/>
            <a:ext cx="2363810" cy="990600"/>
          </a:xfrm>
          <a:prstGeom prst="plaque">
            <a:avLst/>
          </a:prstGeom>
          <a:solidFill>
            <a:srgbClr val="FFFF99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C49500"/>
                </a:solidFill>
              </a:rPr>
              <a:t>Gaps</a:t>
            </a:r>
            <a:endParaRPr lang="en-US" sz="2800" b="1" dirty="0">
              <a:solidFill>
                <a:srgbClr val="C49500"/>
              </a:solidFill>
            </a:endParaRPr>
          </a:p>
        </p:txBody>
      </p:sp>
      <p:sp>
        <p:nvSpPr>
          <p:cNvPr id="9" name="Plaque 8"/>
          <p:cNvSpPr/>
          <p:nvPr/>
        </p:nvSpPr>
        <p:spPr>
          <a:xfrm rot="567230">
            <a:off x="4623319" y="1347123"/>
            <a:ext cx="4423057" cy="990600"/>
          </a:xfrm>
          <a:prstGeom prst="plaque">
            <a:avLst/>
          </a:prstGeom>
          <a:solidFill>
            <a:schemeClr val="accent3">
              <a:lumMod val="85000"/>
            </a:schemeClr>
          </a:solidFill>
          <a:ln>
            <a:solidFill>
              <a:schemeClr val="accent3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bg1">
                    <a:lumMod val="50000"/>
                  </a:schemeClr>
                </a:solidFill>
              </a:rPr>
              <a:t>Quality of administrative sources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Plaque 9"/>
          <p:cNvSpPr/>
          <p:nvPr/>
        </p:nvSpPr>
        <p:spPr>
          <a:xfrm rot="778589">
            <a:off x="4957838" y="2538750"/>
            <a:ext cx="2363810" cy="990600"/>
          </a:xfrm>
          <a:prstGeom prst="plaque">
            <a:avLst/>
          </a:prstGeom>
          <a:solidFill>
            <a:srgbClr val="99FFCC"/>
          </a:solidFill>
          <a:ln>
            <a:solidFill>
              <a:srgbClr val="99FFCC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0070C0"/>
                </a:solidFill>
              </a:rPr>
              <a:t>Breakdown details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path path="circle">
            <a:fillToRect l="100000" t="100000"/>
          </a:path>
          <a:tileRect r="-100000" b="-100000"/>
        </a:gra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4105</TotalTime>
  <Words>159</Words>
  <Application>Microsoft Office PowerPoint</Application>
  <PresentationFormat>Affichage à l'écran (4:3)</PresentationFormat>
  <Paragraphs>99</Paragraphs>
  <Slides>14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14</vt:i4>
      </vt:variant>
    </vt:vector>
  </HeadingPairs>
  <TitlesOfParts>
    <vt:vector size="16" baseType="lpstr">
      <vt:lpstr>Default Design</vt:lpstr>
      <vt:lpstr>3_Default Design</vt:lpstr>
      <vt:lpstr>MEASURING PROGRESS – BUILDING STATISTICAL CAPACITY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THANK YOU </vt:lpstr>
    </vt:vector>
  </TitlesOfParts>
  <Company>United Nations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</dc:title>
  <dc:creator>User</dc:creator>
  <cp:lastModifiedBy>Sobha</cp:lastModifiedBy>
  <cp:revision>301</cp:revision>
  <dcterms:created xsi:type="dcterms:W3CDTF">2008-04-16T08:27:11Z</dcterms:created>
  <dcterms:modified xsi:type="dcterms:W3CDTF">2011-09-06T11:22:22Z</dcterms:modified>
</cp:coreProperties>
</file>