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6" r:id="rId2"/>
    <p:sldId id="334" r:id="rId3"/>
    <p:sldId id="350" r:id="rId4"/>
    <p:sldId id="352" r:id="rId5"/>
    <p:sldId id="349" r:id="rId6"/>
    <p:sldId id="257" r:id="rId7"/>
    <p:sldId id="710" r:id="rId8"/>
    <p:sldId id="711" r:id="rId9"/>
    <p:sldId id="337" r:id="rId10"/>
    <p:sldId id="347" r:id="rId11"/>
    <p:sldId id="345" r:id="rId12"/>
    <p:sldId id="712" r:id="rId13"/>
    <p:sldId id="713" r:id="rId14"/>
    <p:sldId id="338" r:id="rId15"/>
    <p:sldId id="348" r:id="rId16"/>
    <p:sldId id="706" r:id="rId17"/>
    <p:sldId id="354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D:\Eman\SDGs_Eman\SDGs_Eman\2023%20work\Data%20availability%20matrix\sdg_by_indicator_2000plus.csv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man\SDGs_Eman\SDGs_Eman\2023%20work\Data%20availability%20matrix\disaggregated%20by%20unsd\for%20Moll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man\SDGs_Eman\SDGs_Eman\2023%20work\Data%20availability%20matrix\disaggregated%20by%20unsd\for%20Moll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man\Salam%20task\Data%20on%20Goal5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man\Salam%20task\Data%20on%20Goal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D:\Eman\SDGs_Eman\SDGs_Eman\2023%20work\Data%20availability%20matrix\sdg_by_indicator_2000plus.csv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D:\Eman\SDGs_Eman\SDGs_Eman\2023%20work\Data%20availability%20matrix\sdg_by_indicator_2000plus.csv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D:\Eman\SDGs_Eman\SDGs_Eman\2023%20work\Data%20availability%20matrix\sdg_by_indicator_2000plus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Number</a:t>
            </a:r>
            <a:r>
              <a:rPr lang="en-US" sz="1200" baseline="0"/>
              <a:t> of SDGs gender relevant  indicators by goals</a:t>
            </a:r>
            <a:endParaRPr lang="en-US" sz="1200"/>
          </a:p>
        </c:rich>
      </c:tx>
      <c:layout>
        <c:manualLayout>
          <c:xMode val="edge"/>
          <c:yMode val="edge"/>
          <c:x val="0.30834096647972375"/>
          <c:y val="3.1973849035444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title>
    <c:autoTitleDeleted val="0"/>
    <c:plotArea>
      <c:layout>
        <c:manualLayout>
          <c:layoutTarget val="inner"/>
          <c:xMode val="edge"/>
          <c:yMode val="edge"/>
          <c:x val="5.7536517174483624E-2"/>
          <c:y val="0.17918791601239525"/>
          <c:w val="0.92917845867092697"/>
          <c:h val="0.25902282995520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GOAL 1: No Poverty</c:v>
                </c:pt>
                <c:pt idx="1">
                  <c:v>GOAL 2: Zero Hunger</c:v>
                </c:pt>
                <c:pt idx="2">
                  <c:v>GOAL 3: Good Health and Well-being</c:v>
                </c:pt>
                <c:pt idx="3">
                  <c:v>GOAL 4: Quality Education</c:v>
                </c:pt>
                <c:pt idx="4">
                  <c:v>GOAL 5: Gender Equality</c:v>
                </c:pt>
                <c:pt idx="5">
                  <c:v>GOAL 6: Clean Water and Sanitation</c:v>
                </c:pt>
                <c:pt idx="6">
                  <c:v>GOAL 7: Affordable and Clean Energy</c:v>
                </c:pt>
                <c:pt idx="7">
                  <c:v>GOAL 8: Decent Work and Economic Growth</c:v>
                </c:pt>
                <c:pt idx="8">
                  <c:v>GOAL 9: Industry, Innovation and Infrastructure</c:v>
                </c:pt>
                <c:pt idx="9">
                  <c:v>GOAL 10: Reduced Inequality</c:v>
                </c:pt>
                <c:pt idx="10">
                  <c:v>GOAL 11: Sustainable Cities and Communities</c:v>
                </c:pt>
                <c:pt idx="11">
                  <c:v>GOAL 16: Peace and Justice Strong Institutions</c:v>
                </c:pt>
                <c:pt idx="12">
                  <c:v>GOAL 17: Partnerships to achieve the Goals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7</c:v>
                </c:pt>
                <c:pt idx="1">
                  <c:v>5</c:v>
                </c:pt>
                <c:pt idx="2">
                  <c:v>19</c:v>
                </c:pt>
                <c:pt idx="3">
                  <c:v>10</c:v>
                </c:pt>
                <c:pt idx="4">
                  <c:v>14</c:v>
                </c:pt>
                <c:pt idx="5">
                  <c:v>2</c:v>
                </c:pt>
                <c:pt idx="6">
                  <c:v>1</c:v>
                </c:pt>
                <c:pt idx="7">
                  <c:v>8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11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19-4ACB-A3F0-02ACC095A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3837424"/>
        <c:axId val="873835344"/>
      </c:barChart>
      <c:catAx>
        <c:axId val="87383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873835344"/>
        <c:crosses val="autoZero"/>
        <c:auto val="1"/>
        <c:lblAlgn val="ctr"/>
        <c:lblOffset val="100"/>
        <c:noMultiLvlLbl val="0"/>
      </c:catAx>
      <c:valAx>
        <c:axId val="873835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7383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G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 dirty="0">
                <a:effectLst/>
              </a:rPr>
              <a:t>Data </a:t>
            </a:r>
            <a:r>
              <a:rPr lang="en-US" sz="1600" b="0" i="0" u="none" strike="noStrike" baseline="0" dirty="0">
                <a:effectLst/>
              </a:rPr>
              <a:t>availability</a:t>
            </a:r>
            <a:r>
              <a:rPr lang="en-US" sz="1600" b="0" i="0" baseline="0" dirty="0">
                <a:effectLst/>
              </a:rPr>
              <a:t> of SDGs indicators under Goal5 by country, 2000-2023</a:t>
            </a:r>
            <a:endParaRPr lang="en-US" sz="1600" b="0" dirty="0">
              <a:effectLst/>
            </a:endParaRPr>
          </a:p>
        </c:rich>
      </c:tx>
      <c:layout>
        <c:manualLayout>
          <c:xMode val="edge"/>
          <c:yMode val="edge"/>
          <c:x val="0.14985316683337604"/>
          <c:y val="2.6109660574412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title>
    <c:autoTitleDeleted val="0"/>
    <c:plotArea>
      <c:layout>
        <c:manualLayout>
          <c:layoutTarget val="inner"/>
          <c:xMode val="edge"/>
          <c:yMode val="edge"/>
          <c:x val="7.3774504514187676E-3"/>
          <c:y val="4.3535494747229703E-2"/>
          <c:w val="0.96760556698885269"/>
          <c:h val="0.536414958574042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Figure3!$B$1</c:f>
              <c:strCache>
                <c:ptCount val="1"/>
                <c:pt idx="0">
                  <c:v>3+ years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Figure3!$A$2:$A$55</c:f>
              <c:strCache>
                <c:ptCount val="54"/>
                <c:pt idx="0">
                  <c:v>Algeria</c:v>
                </c:pt>
                <c:pt idx="1">
                  <c:v>Angola</c:v>
                </c:pt>
                <c:pt idx="2">
                  <c:v>Benin</c:v>
                </c:pt>
                <c:pt idx="3">
                  <c:v>Botswana</c:v>
                </c:pt>
                <c:pt idx="4">
                  <c:v>Burkina Faso</c:v>
                </c:pt>
                <c:pt idx="5">
                  <c:v>Burundi</c:v>
                </c:pt>
                <c:pt idx="6">
                  <c:v>Cabo Verde</c:v>
                </c:pt>
                <c:pt idx="7">
                  <c:v>Cameroon</c:v>
                </c:pt>
                <c:pt idx="8">
                  <c:v>Central African Republic</c:v>
                </c:pt>
                <c:pt idx="9">
                  <c:v>Chad</c:v>
                </c:pt>
                <c:pt idx="10">
                  <c:v>Comoros</c:v>
                </c:pt>
                <c:pt idx="11">
                  <c:v>Congo</c:v>
                </c:pt>
                <c:pt idx="12">
                  <c:v>Cote d'Ivoire</c:v>
                </c:pt>
                <c:pt idx="13">
                  <c:v>Democratic Republic of the Congo</c:v>
                </c:pt>
                <c:pt idx="14">
                  <c:v>Djibouti</c:v>
                </c:pt>
                <c:pt idx="15">
                  <c:v>Egypt</c:v>
                </c:pt>
                <c:pt idx="16">
                  <c:v>Equatorial Guinea</c:v>
                </c:pt>
                <c:pt idx="17">
                  <c:v>Eritrea</c:v>
                </c:pt>
                <c:pt idx="18">
                  <c:v>Eswatini</c:v>
                </c:pt>
                <c:pt idx="19">
                  <c:v>Ethiopia</c:v>
                </c:pt>
                <c:pt idx="20">
                  <c:v>Gabon</c:v>
                </c:pt>
                <c:pt idx="21">
                  <c:v>Gambia</c:v>
                </c:pt>
                <c:pt idx="22">
                  <c:v>Ghana</c:v>
                </c:pt>
                <c:pt idx="23">
                  <c:v>Guinea</c:v>
                </c:pt>
                <c:pt idx="24">
                  <c:v>Guinea-Bissau</c:v>
                </c:pt>
                <c:pt idx="25">
                  <c:v>Kenya</c:v>
                </c:pt>
                <c:pt idx="26">
                  <c:v>Lesotho</c:v>
                </c:pt>
                <c:pt idx="27">
                  <c:v>Liberia</c:v>
                </c:pt>
                <c:pt idx="28">
                  <c:v>Libya</c:v>
                </c:pt>
                <c:pt idx="29">
                  <c:v>Madagascar</c:v>
                </c:pt>
                <c:pt idx="30">
                  <c:v>Malawi</c:v>
                </c:pt>
                <c:pt idx="31">
                  <c:v>Mali</c:v>
                </c:pt>
                <c:pt idx="32">
                  <c:v>Mauritania</c:v>
                </c:pt>
                <c:pt idx="33">
                  <c:v>Mauritius</c:v>
                </c:pt>
                <c:pt idx="34">
                  <c:v>Morocco</c:v>
                </c:pt>
                <c:pt idx="35">
                  <c:v>Mozambique</c:v>
                </c:pt>
                <c:pt idx="36">
                  <c:v>Namibia</c:v>
                </c:pt>
                <c:pt idx="37">
                  <c:v>Niger</c:v>
                </c:pt>
                <c:pt idx="38">
                  <c:v>Nigeria</c:v>
                </c:pt>
                <c:pt idx="39">
                  <c:v>Rwanda</c:v>
                </c:pt>
                <c:pt idx="40">
                  <c:v>Sao Tome and Principe</c:v>
                </c:pt>
                <c:pt idx="41">
                  <c:v>Senegal</c:v>
                </c:pt>
                <c:pt idx="42">
                  <c:v>Seychelles</c:v>
                </c:pt>
                <c:pt idx="43">
                  <c:v>Sierra Leone</c:v>
                </c:pt>
                <c:pt idx="44">
                  <c:v>Somalia</c:v>
                </c:pt>
                <c:pt idx="45">
                  <c:v>South Africa</c:v>
                </c:pt>
                <c:pt idx="46">
                  <c:v>South Sudan</c:v>
                </c:pt>
                <c:pt idx="47">
                  <c:v>Sudan</c:v>
                </c:pt>
                <c:pt idx="48">
                  <c:v>Togo</c:v>
                </c:pt>
                <c:pt idx="49">
                  <c:v>Tunisia</c:v>
                </c:pt>
                <c:pt idx="50">
                  <c:v>Uganda</c:v>
                </c:pt>
                <c:pt idx="51">
                  <c:v>United Republic of Tanzania</c:v>
                </c:pt>
                <c:pt idx="52">
                  <c:v>Zambia</c:v>
                </c:pt>
                <c:pt idx="53">
                  <c:v>Zimbabwe</c:v>
                </c:pt>
              </c:strCache>
            </c:strRef>
          </c:cat>
          <c:val>
            <c:numRef>
              <c:f>Figure3!$B$2:$B$55</c:f>
              <c:numCache>
                <c:formatCode>0</c:formatCode>
                <c:ptCount val="54"/>
                <c:pt idx="0">
                  <c:v>3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6</c:v>
                </c:pt>
                <c:pt idx="13">
                  <c:v>4</c:v>
                </c:pt>
                <c:pt idx="14">
                  <c:v>3</c:v>
                </c:pt>
                <c:pt idx="15">
                  <c:v>6</c:v>
                </c:pt>
                <c:pt idx="16">
                  <c:v>1</c:v>
                </c:pt>
                <c:pt idx="17">
                  <c:v>1</c:v>
                </c:pt>
                <c:pt idx="18">
                  <c:v>2</c:v>
                </c:pt>
                <c:pt idx="19">
                  <c:v>5</c:v>
                </c:pt>
                <c:pt idx="20">
                  <c:v>1</c:v>
                </c:pt>
                <c:pt idx="21">
                  <c:v>4</c:v>
                </c:pt>
                <c:pt idx="22">
                  <c:v>4</c:v>
                </c:pt>
                <c:pt idx="23">
                  <c:v>3</c:v>
                </c:pt>
                <c:pt idx="24">
                  <c:v>3</c:v>
                </c:pt>
                <c:pt idx="25">
                  <c:v>7</c:v>
                </c:pt>
                <c:pt idx="26">
                  <c:v>3</c:v>
                </c:pt>
                <c:pt idx="27">
                  <c:v>4</c:v>
                </c:pt>
                <c:pt idx="28">
                  <c:v>1</c:v>
                </c:pt>
                <c:pt idx="29">
                  <c:v>4</c:v>
                </c:pt>
                <c:pt idx="30">
                  <c:v>4</c:v>
                </c:pt>
                <c:pt idx="31">
                  <c:v>5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4</c:v>
                </c:pt>
                <c:pt idx="36">
                  <c:v>3</c:v>
                </c:pt>
                <c:pt idx="37">
                  <c:v>1</c:v>
                </c:pt>
                <c:pt idx="38">
                  <c:v>8</c:v>
                </c:pt>
                <c:pt idx="39">
                  <c:v>6</c:v>
                </c:pt>
                <c:pt idx="40">
                  <c:v>3</c:v>
                </c:pt>
                <c:pt idx="41">
                  <c:v>6</c:v>
                </c:pt>
                <c:pt idx="42">
                  <c:v>2</c:v>
                </c:pt>
                <c:pt idx="43">
                  <c:v>4</c:v>
                </c:pt>
                <c:pt idx="44">
                  <c:v>1</c:v>
                </c:pt>
                <c:pt idx="45">
                  <c:v>3</c:v>
                </c:pt>
                <c:pt idx="46">
                  <c:v>1</c:v>
                </c:pt>
                <c:pt idx="47">
                  <c:v>2</c:v>
                </c:pt>
                <c:pt idx="48">
                  <c:v>4</c:v>
                </c:pt>
                <c:pt idx="49" formatCode="General">
                  <c:v>3</c:v>
                </c:pt>
                <c:pt idx="50" formatCode="General">
                  <c:v>7</c:v>
                </c:pt>
                <c:pt idx="51" formatCode="General">
                  <c:v>7</c:v>
                </c:pt>
                <c:pt idx="52" formatCode="General">
                  <c:v>5</c:v>
                </c:pt>
                <c:pt idx="53" formatCode="General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B8-4A7B-9692-EC813F20CEA2}"/>
            </c:ext>
          </c:extLst>
        </c:ser>
        <c:ser>
          <c:idx val="1"/>
          <c:order val="1"/>
          <c:tx>
            <c:strRef>
              <c:f>Figure3!$C$1</c:f>
              <c:strCache>
                <c:ptCount val="1"/>
                <c:pt idx="0">
                  <c:v>2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Figure3!$A$2:$A$55</c:f>
              <c:strCache>
                <c:ptCount val="54"/>
                <c:pt idx="0">
                  <c:v>Algeria</c:v>
                </c:pt>
                <c:pt idx="1">
                  <c:v>Angola</c:v>
                </c:pt>
                <c:pt idx="2">
                  <c:v>Benin</c:v>
                </c:pt>
                <c:pt idx="3">
                  <c:v>Botswana</c:v>
                </c:pt>
                <c:pt idx="4">
                  <c:v>Burkina Faso</c:v>
                </c:pt>
                <c:pt idx="5">
                  <c:v>Burundi</c:v>
                </c:pt>
                <c:pt idx="6">
                  <c:v>Cabo Verde</c:v>
                </c:pt>
                <c:pt idx="7">
                  <c:v>Cameroon</c:v>
                </c:pt>
                <c:pt idx="8">
                  <c:v>Central African Republic</c:v>
                </c:pt>
                <c:pt idx="9">
                  <c:v>Chad</c:v>
                </c:pt>
                <c:pt idx="10">
                  <c:v>Comoros</c:v>
                </c:pt>
                <c:pt idx="11">
                  <c:v>Congo</c:v>
                </c:pt>
                <c:pt idx="12">
                  <c:v>Cote d'Ivoire</c:v>
                </c:pt>
                <c:pt idx="13">
                  <c:v>Democratic Republic of the Congo</c:v>
                </c:pt>
                <c:pt idx="14">
                  <c:v>Djibouti</c:v>
                </c:pt>
                <c:pt idx="15">
                  <c:v>Egypt</c:v>
                </c:pt>
                <c:pt idx="16">
                  <c:v>Equatorial Guinea</c:v>
                </c:pt>
                <c:pt idx="17">
                  <c:v>Eritrea</c:v>
                </c:pt>
                <c:pt idx="18">
                  <c:v>Eswatini</c:v>
                </c:pt>
                <c:pt idx="19">
                  <c:v>Ethiopia</c:v>
                </c:pt>
                <c:pt idx="20">
                  <c:v>Gabon</c:v>
                </c:pt>
                <c:pt idx="21">
                  <c:v>Gambia</c:v>
                </c:pt>
                <c:pt idx="22">
                  <c:v>Ghana</c:v>
                </c:pt>
                <c:pt idx="23">
                  <c:v>Guinea</c:v>
                </c:pt>
                <c:pt idx="24">
                  <c:v>Guinea-Bissau</c:v>
                </c:pt>
                <c:pt idx="25">
                  <c:v>Kenya</c:v>
                </c:pt>
                <c:pt idx="26">
                  <c:v>Lesotho</c:v>
                </c:pt>
                <c:pt idx="27">
                  <c:v>Liberia</c:v>
                </c:pt>
                <c:pt idx="28">
                  <c:v>Libya</c:v>
                </c:pt>
                <c:pt idx="29">
                  <c:v>Madagascar</c:v>
                </c:pt>
                <c:pt idx="30">
                  <c:v>Malawi</c:v>
                </c:pt>
                <c:pt idx="31">
                  <c:v>Mali</c:v>
                </c:pt>
                <c:pt idx="32">
                  <c:v>Mauritania</c:v>
                </c:pt>
                <c:pt idx="33">
                  <c:v>Mauritius</c:v>
                </c:pt>
                <c:pt idx="34">
                  <c:v>Morocco</c:v>
                </c:pt>
                <c:pt idx="35">
                  <c:v>Mozambique</c:v>
                </c:pt>
                <c:pt idx="36">
                  <c:v>Namibia</c:v>
                </c:pt>
                <c:pt idx="37">
                  <c:v>Niger</c:v>
                </c:pt>
                <c:pt idx="38">
                  <c:v>Nigeria</c:v>
                </c:pt>
                <c:pt idx="39">
                  <c:v>Rwanda</c:v>
                </c:pt>
                <c:pt idx="40">
                  <c:v>Sao Tome and Principe</c:v>
                </c:pt>
                <c:pt idx="41">
                  <c:v>Senegal</c:v>
                </c:pt>
                <c:pt idx="42">
                  <c:v>Seychelles</c:v>
                </c:pt>
                <c:pt idx="43">
                  <c:v>Sierra Leone</c:v>
                </c:pt>
                <c:pt idx="44">
                  <c:v>Somalia</c:v>
                </c:pt>
                <c:pt idx="45">
                  <c:v>South Africa</c:v>
                </c:pt>
                <c:pt idx="46">
                  <c:v>South Sudan</c:v>
                </c:pt>
                <c:pt idx="47">
                  <c:v>Sudan</c:v>
                </c:pt>
                <c:pt idx="48">
                  <c:v>Togo</c:v>
                </c:pt>
                <c:pt idx="49">
                  <c:v>Tunisia</c:v>
                </c:pt>
                <c:pt idx="50">
                  <c:v>Uganda</c:v>
                </c:pt>
                <c:pt idx="51">
                  <c:v>United Republic of Tanzania</c:v>
                </c:pt>
                <c:pt idx="52">
                  <c:v>Zambia</c:v>
                </c:pt>
                <c:pt idx="53">
                  <c:v>Zimbabwe</c:v>
                </c:pt>
              </c:strCache>
            </c:strRef>
          </c:cat>
          <c:val>
            <c:numRef>
              <c:f>Figure3!$C$2:$C$55</c:f>
              <c:numCache>
                <c:formatCode>0</c:formatCode>
                <c:ptCount val="5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2</c:v>
                </c:pt>
                <c:pt idx="18">
                  <c:v>0</c:v>
                </c:pt>
                <c:pt idx="19">
                  <c:v>5</c:v>
                </c:pt>
                <c:pt idx="20">
                  <c:v>2</c:v>
                </c:pt>
                <c:pt idx="21">
                  <c:v>3</c:v>
                </c:pt>
                <c:pt idx="22">
                  <c:v>2</c:v>
                </c:pt>
                <c:pt idx="23">
                  <c:v>3</c:v>
                </c:pt>
                <c:pt idx="24">
                  <c:v>0</c:v>
                </c:pt>
                <c:pt idx="25">
                  <c:v>1</c:v>
                </c:pt>
                <c:pt idx="26">
                  <c:v>2</c:v>
                </c:pt>
                <c:pt idx="27">
                  <c:v>3</c:v>
                </c:pt>
                <c:pt idx="28">
                  <c:v>0</c:v>
                </c:pt>
                <c:pt idx="29">
                  <c:v>2</c:v>
                </c:pt>
                <c:pt idx="30">
                  <c:v>3</c:v>
                </c:pt>
                <c:pt idx="31">
                  <c:v>1</c:v>
                </c:pt>
                <c:pt idx="32">
                  <c:v>0</c:v>
                </c:pt>
                <c:pt idx="33">
                  <c:v>1</c:v>
                </c:pt>
                <c:pt idx="34">
                  <c:v>3</c:v>
                </c:pt>
                <c:pt idx="35">
                  <c:v>0</c:v>
                </c:pt>
                <c:pt idx="36">
                  <c:v>3</c:v>
                </c:pt>
                <c:pt idx="37">
                  <c:v>4</c:v>
                </c:pt>
                <c:pt idx="38">
                  <c:v>0</c:v>
                </c:pt>
                <c:pt idx="39">
                  <c:v>2</c:v>
                </c:pt>
                <c:pt idx="40">
                  <c:v>1</c:v>
                </c:pt>
                <c:pt idx="41">
                  <c:v>1</c:v>
                </c:pt>
                <c:pt idx="42">
                  <c:v>0</c:v>
                </c:pt>
                <c:pt idx="43">
                  <c:v>2</c:v>
                </c:pt>
                <c:pt idx="44">
                  <c:v>2</c:v>
                </c:pt>
                <c:pt idx="45">
                  <c:v>3</c:v>
                </c:pt>
                <c:pt idx="46">
                  <c:v>0</c:v>
                </c:pt>
                <c:pt idx="47">
                  <c:v>1</c:v>
                </c:pt>
                <c:pt idx="48">
                  <c:v>3</c:v>
                </c:pt>
                <c:pt idx="49">
                  <c:v>1</c:v>
                </c:pt>
                <c:pt idx="50">
                  <c:v>2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B8-4A7B-9692-EC813F20CEA2}"/>
            </c:ext>
          </c:extLst>
        </c:ser>
        <c:ser>
          <c:idx val="2"/>
          <c:order val="2"/>
          <c:tx>
            <c:strRef>
              <c:f>Figure3!$D$1</c:f>
              <c:strCache>
                <c:ptCount val="1"/>
                <c:pt idx="0">
                  <c:v>1 year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Figure3!$A$2:$A$55</c:f>
              <c:strCache>
                <c:ptCount val="54"/>
                <c:pt idx="0">
                  <c:v>Algeria</c:v>
                </c:pt>
                <c:pt idx="1">
                  <c:v>Angola</c:v>
                </c:pt>
                <c:pt idx="2">
                  <c:v>Benin</c:v>
                </c:pt>
                <c:pt idx="3">
                  <c:v>Botswana</c:v>
                </c:pt>
                <c:pt idx="4">
                  <c:v>Burkina Faso</c:v>
                </c:pt>
                <c:pt idx="5">
                  <c:v>Burundi</c:v>
                </c:pt>
                <c:pt idx="6">
                  <c:v>Cabo Verde</c:v>
                </c:pt>
                <c:pt idx="7">
                  <c:v>Cameroon</c:v>
                </c:pt>
                <c:pt idx="8">
                  <c:v>Central African Republic</c:v>
                </c:pt>
                <c:pt idx="9">
                  <c:v>Chad</c:v>
                </c:pt>
                <c:pt idx="10">
                  <c:v>Comoros</c:v>
                </c:pt>
                <c:pt idx="11">
                  <c:v>Congo</c:v>
                </c:pt>
                <c:pt idx="12">
                  <c:v>Cote d'Ivoire</c:v>
                </c:pt>
                <c:pt idx="13">
                  <c:v>Democratic Republic of the Congo</c:v>
                </c:pt>
                <c:pt idx="14">
                  <c:v>Djibouti</c:v>
                </c:pt>
                <c:pt idx="15">
                  <c:v>Egypt</c:v>
                </c:pt>
                <c:pt idx="16">
                  <c:v>Equatorial Guinea</c:v>
                </c:pt>
                <c:pt idx="17">
                  <c:v>Eritrea</c:v>
                </c:pt>
                <c:pt idx="18">
                  <c:v>Eswatini</c:v>
                </c:pt>
                <c:pt idx="19">
                  <c:v>Ethiopia</c:v>
                </c:pt>
                <c:pt idx="20">
                  <c:v>Gabon</c:v>
                </c:pt>
                <c:pt idx="21">
                  <c:v>Gambia</c:v>
                </c:pt>
                <c:pt idx="22">
                  <c:v>Ghana</c:v>
                </c:pt>
                <c:pt idx="23">
                  <c:v>Guinea</c:v>
                </c:pt>
                <c:pt idx="24">
                  <c:v>Guinea-Bissau</c:v>
                </c:pt>
                <c:pt idx="25">
                  <c:v>Kenya</c:v>
                </c:pt>
                <c:pt idx="26">
                  <c:v>Lesotho</c:v>
                </c:pt>
                <c:pt idx="27">
                  <c:v>Liberia</c:v>
                </c:pt>
                <c:pt idx="28">
                  <c:v>Libya</c:v>
                </c:pt>
                <c:pt idx="29">
                  <c:v>Madagascar</c:v>
                </c:pt>
                <c:pt idx="30">
                  <c:v>Malawi</c:v>
                </c:pt>
                <c:pt idx="31">
                  <c:v>Mali</c:v>
                </c:pt>
                <c:pt idx="32">
                  <c:v>Mauritania</c:v>
                </c:pt>
                <c:pt idx="33">
                  <c:v>Mauritius</c:v>
                </c:pt>
                <c:pt idx="34">
                  <c:v>Morocco</c:v>
                </c:pt>
                <c:pt idx="35">
                  <c:v>Mozambique</c:v>
                </c:pt>
                <c:pt idx="36">
                  <c:v>Namibia</c:v>
                </c:pt>
                <c:pt idx="37">
                  <c:v>Niger</c:v>
                </c:pt>
                <c:pt idx="38">
                  <c:v>Nigeria</c:v>
                </c:pt>
                <c:pt idx="39">
                  <c:v>Rwanda</c:v>
                </c:pt>
                <c:pt idx="40">
                  <c:v>Sao Tome and Principe</c:v>
                </c:pt>
                <c:pt idx="41">
                  <c:v>Senegal</c:v>
                </c:pt>
                <c:pt idx="42">
                  <c:v>Seychelles</c:v>
                </c:pt>
                <c:pt idx="43">
                  <c:v>Sierra Leone</c:v>
                </c:pt>
                <c:pt idx="44">
                  <c:v>Somalia</c:v>
                </c:pt>
                <c:pt idx="45">
                  <c:v>South Africa</c:v>
                </c:pt>
                <c:pt idx="46">
                  <c:v>South Sudan</c:v>
                </c:pt>
                <c:pt idx="47">
                  <c:v>Sudan</c:v>
                </c:pt>
                <c:pt idx="48">
                  <c:v>Togo</c:v>
                </c:pt>
                <c:pt idx="49">
                  <c:v>Tunisia</c:v>
                </c:pt>
                <c:pt idx="50">
                  <c:v>Uganda</c:v>
                </c:pt>
                <c:pt idx="51">
                  <c:v>United Republic of Tanzania</c:v>
                </c:pt>
                <c:pt idx="52">
                  <c:v>Zambia</c:v>
                </c:pt>
                <c:pt idx="53">
                  <c:v>Zimbabwe</c:v>
                </c:pt>
              </c:strCache>
            </c:strRef>
          </c:cat>
          <c:val>
            <c:numRef>
              <c:f>Figure3!$D$2:$D$55</c:f>
              <c:numCache>
                <c:formatCode>0</c:formatCode>
                <c:ptCount val="54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2</c:v>
                </c:pt>
                <c:pt idx="4">
                  <c:v>5</c:v>
                </c:pt>
                <c:pt idx="5">
                  <c:v>2</c:v>
                </c:pt>
                <c:pt idx="6">
                  <c:v>1</c:v>
                </c:pt>
                <c:pt idx="7">
                  <c:v>8</c:v>
                </c:pt>
                <c:pt idx="8">
                  <c:v>4</c:v>
                </c:pt>
                <c:pt idx="9">
                  <c:v>4</c:v>
                </c:pt>
                <c:pt idx="10">
                  <c:v>5</c:v>
                </c:pt>
                <c:pt idx="11">
                  <c:v>3</c:v>
                </c:pt>
                <c:pt idx="12">
                  <c:v>5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4</c:v>
                </c:pt>
                <c:pt idx="17">
                  <c:v>0</c:v>
                </c:pt>
                <c:pt idx="18">
                  <c:v>4</c:v>
                </c:pt>
                <c:pt idx="19">
                  <c:v>3</c:v>
                </c:pt>
                <c:pt idx="20">
                  <c:v>3</c:v>
                </c:pt>
                <c:pt idx="21">
                  <c:v>2</c:v>
                </c:pt>
                <c:pt idx="22">
                  <c:v>6</c:v>
                </c:pt>
                <c:pt idx="23">
                  <c:v>4</c:v>
                </c:pt>
                <c:pt idx="24">
                  <c:v>3</c:v>
                </c:pt>
                <c:pt idx="25">
                  <c:v>4</c:v>
                </c:pt>
                <c:pt idx="26">
                  <c:v>3</c:v>
                </c:pt>
                <c:pt idx="27">
                  <c:v>5</c:v>
                </c:pt>
                <c:pt idx="28">
                  <c:v>3</c:v>
                </c:pt>
                <c:pt idx="29">
                  <c:v>4</c:v>
                </c:pt>
                <c:pt idx="30">
                  <c:v>4</c:v>
                </c:pt>
                <c:pt idx="31">
                  <c:v>5</c:v>
                </c:pt>
                <c:pt idx="32">
                  <c:v>5</c:v>
                </c:pt>
                <c:pt idx="33">
                  <c:v>3</c:v>
                </c:pt>
                <c:pt idx="34">
                  <c:v>2</c:v>
                </c:pt>
                <c:pt idx="35">
                  <c:v>6</c:v>
                </c:pt>
                <c:pt idx="36">
                  <c:v>3</c:v>
                </c:pt>
                <c:pt idx="37">
                  <c:v>6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3</c:v>
                </c:pt>
                <c:pt idx="42">
                  <c:v>2</c:v>
                </c:pt>
                <c:pt idx="43">
                  <c:v>3</c:v>
                </c:pt>
                <c:pt idx="44">
                  <c:v>3</c:v>
                </c:pt>
                <c:pt idx="45">
                  <c:v>2</c:v>
                </c:pt>
                <c:pt idx="46">
                  <c:v>4</c:v>
                </c:pt>
                <c:pt idx="47">
                  <c:v>5</c:v>
                </c:pt>
                <c:pt idx="48">
                  <c:v>4</c:v>
                </c:pt>
                <c:pt idx="49">
                  <c:v>5</c:v>
                </c:pt>
                <c:pt idx="50">
                  <c:v>2</c:v>
                </c:pt>
                <c:pt idx="51">
                  <c:v>4</c:v>
                </c:pt>
                <c:pt idx="52">
                  <c:v>2</c:v>
                </c:pt>
                <c:pt idx="5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B8-4A7B-9692-EC813F20CEA2}"/>
            </c:ext>
          </c:extLst>
        </c:ser>
        <c:ser>
          <c:idx val="3"/>
          <c:order val="3"/>
          <c:tx>
            <c:strRef>
              <c:f>Figure3!$E$1</c:f>
              <c:strCache>
                <c:ptCount val="1"/>
                <c:pt idx="0">
                  <c:v>No data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Figure3!$A$2:$A$55</c:f>
              <c:strCache>
                <c:ptCount val="54"/>
                <c:pt idx="0">
                  <c:v>Algeria</c:v>
                </c:pt>
                <c:pt idx="1">
                  <c:v>Angola</c:v>
                </c:pt>
                <c:pt idx="2">
                  <c:v>Benin</c:v>
                </c:pt>
                <c:pt idx="3">
                  <c:v>Botswana</c:v>
                </c:pt>
                <c:pt idx="4">
                  <c:v>Burkina Faso</c:v>
                </c:pt>
                <c:pt idx="5">
                  <c:v>Burundi</c:v>
                </c:pt>
                <c:pt idx="6">
                  <c:v>Cabo Verde</c:v>
                </c:pt>
                <c:pt idx="7">
                  <c:v>Cameroon</c:v>
                </c:pt>
                <c:pt idx="8">
                  <c:v>Central African Republic</c:v>
                </c:pt>
                <c:pt idx="9">
                  <c:v>Chad</c:v>
                </c:pt>
                <c:pt idx="10">
                  <c:v>Comoros</c:v>
                </c:pt>
                <c:pt idx="11">
                  <c:v>Congo</c:v>
                </c:pt>
                <c:pt idx="12">
                  <c:v>Cote d'Ivoire</c:v>
                </c:pt>
                <c:pt idx="13">
                  <c:v>Democratic Republic of the Congo</c:v>
                </c:pt>
                <c:pt idx="14">
                  <c:v>Djibouti</c:v>
                </c:pt>
                <c:pt idx="15">
                  <c:v>Egypt</c:v>
                </c:pt>
                <c:pt idx="16">
                  <c:v>Equatorial Guinea</c:v>
                </c:pt>
                <c:pt idx="17">
                  <c:v>Eritrea</c:v>
                </c:pt>
                <c:pt idx="18">
                  <c:v>Eswatini</c:v>
                </c:pt>
                <c:pt idx="19">
                  <c:v>Ethiopia</c:v>
                </c:pt>
                <c:pt idx="20">
                  <c:v>Gabon</c:v>
                </c:pt>
                <c:pt idx="21">
                  <c:v>Gambia</c:v>
                </c:pt>
                <c:pt idx="22">
                  <c:v>Ghana</c:v>
                </c:pt>
                <c:pt idx="23">
                  <c:v>Guinea</c:v>
                </c:pt>
                <c:pt idx="24">
                  <c:v>Guinea-Bissau</c:v>
                </c:pt>
                <c:pt idx="25">
                  <c:v>Kenya</c:v>
                </c:pt>
                <c:pt idx="26">
                  <c:v>Lesotho</c:v>
                </c:pt>
                <c:pt idx="27">
                  <c:v>Liberia</c:v>
                </c:pt>
                <c:pt idx="28">
                  <c:v>Libya</c:v>
                </c:pt>
                <c:pt idx="29">
                  <c:v>Madagascar</c:v>
                </c:pt>
                <c:pt idx="30">
                  <c:v>Malawi</c:v>
                </c:pt>
                <c:pt idx="31">
                  <c:v>Mali</c:v>
                </c:pt>
                <c:pt idx="32">
                  <c:v>Mauritania</c:v>
                </c:pt>
                <c:pt idx="33">
                  <c:v>Mauritius</c:v>
                </c:pt>
                <c:pt idx="34">
                  <c:v>Morocco</c:v>
                </c:pt>
                <c:pt idx="35">
                  <c:v>Mozambique</c:v>
                </c:pt>
                <c:pt idx="36">
                  <c:v>Namibia</c:v>
                </c:pt>
                <c:pt idx="37">
                  <c:v>Niger</c:v>
                </c:pt>
                <c:pt idx="38">
                  <c:v>Nigeria</c:v>
                </c:pt>
                <c:pt idx="39">
                  <c:v>Rwanda</c:v>
                </c:pt>
                <c:pt idx="40">
                  <c:v>Sao Tome and Principe</c:v>
                </c:pt>
                <c:pt idx="41">
                  <c:v>Senegal</c:v>
                </c:pt>
                <c:pt idx="42">
                  <c:v>Seychelles</c:v>
                </c:pt>
                <c:pt idx="43">
                  <c:v>Sierra Leone</c:v>
                </c:pt>
                <c:pt idx="44">
                  <c:v>Somalia</c:v>
                </c:pt>
                <c:pt idx="45">
                  <c:v>South Africa</c:v>
                </c:pt>
                <c:pt idx="46">
                  <c:v>South Sudan</c:v>
                </c:pt>
                <c:pt idx="47">
                  <c:v>Sudan</c:v>
                </c:pt>
                <c:pt idx="48">
                  <c:v>Togo</c:v>
                </c:pt>
                <c:pt idx="49">
                  <c:v>Tunisia</c:v>
                </c:pt>
                <c:pt idx="50">
                  <c:v>Uganda</c:v>
                </c:pt>
                <c:pt idx="51">
                  <c:v>United Republic of Tanzania</c:v>
                </c:pt>
                <c:pt idx="52">
                  <c:v>Zambia</c:v>
                </c:pt>
                <c:pt idx="53">
                  <c:v>Zimbabwe</c:v>
                </c:pt>
              </c:strCache>
            </c:strRef>
          </c:cat>
          <c:val>
            <c:numRef>
              <c:f>Figure3!$E$2:$E$55</c:f>
              <c:numCache>
                <c:formatCode>0</c:formatCode>
                <c:ptCount val="54"/>
                <c:pt idx="0">
                  <c:v>9</c:v>
                </c:pt>
                <c:pt idx="1">
                  <c:v>7</c:v>
                </c:pt>
                <c:pt idx="2">
                  <c:v>4</c:v>
                </c:pt>
                <c:pt idx="3">
                  <c:v>10</c:v>
                </c:pt>
                <c:pt idx="4">
                  <c:v>3</c:v>
                </c:pt>
                <c:pt idx="5">
                  <c:v>5</c:v>
                </c:pt>
                <c:pt idx="6">
                  <c:v>7</c:v>
                </c:pt>
                <c:pt idx="7">
                  <c:v>2</c:v>
                </c:pt>
                <c:pt idx="8">
                  <c:v>7</c:v>
                </c:pt>
                <c:pt idx="9">
                  <c:v>6</c:v>
                </c:pt>
                <c:pt idx="10">
                  <c:v>6</c:v>
                </c:pt>
                <c:pt idx="11">
                  <c:v>8</c:v>
                </c:pt>
                <c:pt idx="12">
                  <c:v>3</c:v>
                </c:pt>
                <c:pt idx="13">
                  <c:v>6</c:v>
                </c:pt>
                <c:pt idx="14">
                  <c:v>9</c:v>
                </c:pt>
                <c:pt idx="15">
                  <c:v>5</c:v>
                </c:pt>
                <c:pt idx="16">
                  <c:v>9</c:v>
                </c:pt>
                <c:pt idx="17">
                  <c:v>11</c:v>
                </c:pt>
                <c:pt idx="18">
                  <c:v>8</c:v>
                </c:pt>
                <c:pt idx="19">
                  <c:v>1</c:v>
                </c:pt>
                <c:pt idx="20">
                  <c:v>8</c:v>
                </c:pt>
                <c:pt idx="21">
                  <c:v>5</c:v>
                </c:pt>
                <c:pt idx="22">
                  <c:v>2</c:v>
                </c:pt>
                <c:pt idx="23">
                  <c:v>4</c:v>
                </c:pt>
                <c:pt idx="24">
                  <c:v>8</c:v>
                </c:pt>
                <c:pt idx="25">
                  <c:v>2</c:v>
                </c:pt>
                <c:pt idx="26">
                  <c:v>6</c:v>
                </c:pt>
                <c:pt idx="27">
                  <c:v>2</c:v>
                </c:pt>
                <c:pt idx="28">
                  <c:v>10</c:v>
                </c:pt>
                <c:pt idx="29">
                  <c:v>4</c:v>
                </c:pt>
                <c:pt idx="30">
                  <c:v>3</c:v>
                </c:pt>
                <c:pt idx="31">
                  <c:v>3</c:v>
                </c:pt>
                <c:pt idx="32">
                  <c:v>6</c:v>
                </c:pt>
                <c:pt idx="33">
                  <c:v>7</c:v>
                </c:pt>
                <c:pt idx="34">
                  <c:v>6</c:v>
                </c:pt>
                <c:pt idx="35">
                  <c:v>4</c:v>
                </c:pt>
                <c:pt idx="36">
                  <c:v>5</c:v>
                </c:pt>
                <c:pt idx="37">
                  <c:v>3</c:v>
                </c:pt>
                <c:pt idx="38">
                  <c:v>4</c:v>
                </c:pt>
                <c:pt idx="39">
                  <c:v>4</c:v>
                </c:pt>
                <c:pt idx="40">
                  <c:v>8</c:v>
                </c:pt>
                <c:pt idx="41">
                  <c:v>4</c:v>
                </c:pt>
                <c:pt idx="42">
                  <c:v>10</c:v>
                </c:pt>
                <c:pt idx="43">
                  <c:v>5</c:v>
                </c:pt>
                <c:pt idx="44">
                  <c:v>8</c:v>
                </c:pt>
                <c:pt idx="45">
                  <c:v>6</c:v>
                </c:pt>
                <c:pt idx="46">
                  <c:v>9</c:v>
                </c:pt>
                <c:pt idx="47">
                  <c:v>6</c:v>
                </c:pt>
                <c:pt idx="48">
                  <c:v>3</c:v>
                </c:pt>
                <c:pt idx="49" formatCode="General">
                  <c:v>5</c:v>
                </c:pt>
                <c:pt idx="50" formatCode="General">
                  <c:v>3</c:v>
                </c:pt>
                <c:pt idx="51" formatCode="General">
                  <c:v>2</c:v>
                </c:pt>
                <c:pt idx="52" formatCode="General">
                  <c:v>6</c:v>
                </c:pt>
                <c:pt idx="53" formatCode="General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B8-4A7B-9692-EC813F20C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22324895"/>
        <c:axId val="322326143"/>
      </c:barChart>
      <c:catAx>
        <c:axId val="322324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322326143"/>
        <c:crosses val="autoZero"/>
        <c:auto val="1"/>
        <c:lblAlgn val="ctr"/>
        <c:lblOffset val="100"/>
        <c:noMultiLvlLbl val="0"/>
      </c:catAx>
      <c:valAx>
        <c:axId val="322326143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32232489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9551071865391398"/>
          <c:y val="0.90599464575211031"/>
          <c:w val="0.40897838361517069"/>
          <c:h val="7.70553338366950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G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 dirty="0">
                <a:effectLst/>
              </a:rPr>
              <a:t>Availability of disaggregated data (at least two-year since 2015) </a:t>
            </a:r>
            <a:r>
              <a:rPr lang="en-US" sz="1400" dirty="0"/>
              <a:t>for Sub-Saharan Africa</a:t>
            </a:r>
          </a:p>
        </c:rich>
      </c:tx>
      <c:layout>
        <c:manualLayout>
          <c:xMode val="edge"/>
          <c:yMode val="edge"/>
          <c:x val="0.11602734186112593"/>
          <c:y val="3.330651489057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title>
    <c:autoTitleDeleted val="0"/>
    <c:plotArea>
      <c:layout>
        <c:manualLayout>
          <c:layoutTarget val="inner"/>
          <c:xMode val="edge"/>
          <c:yMode val="edge"/>
          <c:x val="0.13486495918711314"/>
          <c:y val="0.1112209390195672"/>
          <c:w val="0.84656806467573265"/>
          <c:h val="0.842062842036958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Subsaharan!$B$16</c:f>
              <c:strCache>
                <c:ptCount val="1"/>
                <c:pt idx="0">
                  <c:v>&gt;1/3 of countries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D5-4D73-9EA6-003A9877D5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Subsaharan!$A$17:$A$33</c:f>
              <c:strCache>
                <c:ptCount val="17"/>
                <c:pt idx="0">
                  <c:v>Goal 1</c:v>
                </c:pt>
                <c:pt idx="1">
                  <c:v>Goal 2</c:v>
                </c:pt>
                <c:pt idx="2">
                  <c:v>Goal 3</c:v>
                </c:pt>
                <c:pt idx="3">
                  <c:v>Goal 4</c:v>
                </c:pt>
                <c:pt idx="4">
                  <c:v>Goal 5</c:v>
                </c:pt>
                <c:pt idx="5">
                  <c:v>Goal 6</c:v>
                </c:pt>
                <c:pt idx="6">
                  <c:v>Goal 7</c:v>
                </c:pt>
                <c:pt idx="7">
                  <c:v>Goal 8</c:v>
                </c:pt>
                <c:pt idx="8">
                  <c:v>Goal 9</c:v>
                </c:pt>
                <c:pt idx="9">
                  <c:v>Goal 10</c:v>
                </c:pt>
                <c:pt idx="10">
                  <c:v>Goal 11</c:v>
                </c:pt>
                <c:pt idx="11">
                  <c:v>Goal 12</c:v>
                </c:pt>
                <c:pt idx="12">
                  <c:v>Goal 13</c:v>
                </c:pt>
                <c:pt idx="13">
                  <c:v>Goal 14</c:v>
                </c:pt>
                <c:pt idx="14">
                  <c:v>Goal 15</c:v>
                </c:pt>
                <c:pt idx="15">
                  <c:v>Goal 16</c:v>
                </c:pt>
                <c:pt idx="16">
                  <c:v>Goal 17</c:v>
                </c:pt>
              </c:strCache>
            </c:strRef>
          </c:cat>
          <c:val>
            <c:numRef>
              <c:f>Subsaharan!$B$17:$B$33</c:f>
              <c:numCache>
                <c:formatCode>General</c:formatCode>
                <c:ptCount val="17"/>
                <c:pt idx="0">
                  <c:v>3</c:v>
                </c:pt>
                <c:pt idx="1">
                  <c:v>4</c:v>
                </c:pt>
                <c:pt idx="2">
                  <c:v>11</c:v>
                </c:pt>
                <c:pt idx="3">
                  <c:v>8</c:v>
                </c:pt>
                <c:pt idx="4">
                  <c:v>2</c:v>
                </c:pt>
                <c:pt idx="5">
                  <c:v>5</c:v>
                </c:pt>
                <c:pt idx="6">
                  <c:v>4</c:v>
                </c:pt>
                <c:pt idx="7">
                  <c:v>7</c:v>
                </c:pt>
                <c:pt idx="8">
                  <c:v>1</c:v>
                </c:pt>
                <c:pt idx="9">
                  <c:v>3</c:v>
                </c:pt>
                <c:pt idx="10">
                  <c:v>2</c:v>
                </c:pt>
                <c:pt idx="11">
                  <c:v>4</c:v>
                </c:pt>
                <c:pt idx="12">
                  <c:v>0</c:v>
                </c:pt>
                <c:pt idx="13">
                  <c:v>2</c:v>
                </c:pt>
                <c:pt idx="14">
                  <c:v>1</c:v>
                </c:pt>
                <c:pt idx="15">
                  <c:v>7</c:v>
                </c:pt>
                <c:pt idx="1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D5-4D73-9EA6-003A9877D579}"/>
            </c:ext>
          </c:extLst>
        </c:ser>
        <c:ser>
          <c:idx val="1"/>
          <c:order val="1"/>
          <c:tx>
            <c:strRef>
              <c:f>Subsaharan!$C$16</c:f>
              <c:strCache>
                <c:ptCount val="1"/>
                <c:pt idx="0">
                  <c:v>&lt;1/3 of countries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D5-4D73-9EA6-003A9877D579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D5-4D73-9EA6-003A9877D579}"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D5-4D73-9EA6-003A9877D579}"/>
                </c:ext>
              </c:extLst>
            </c:dLbl>
            <c:dLbl>
              <c:idx val="1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D5-4D73-9EA6-003A9877D5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Subsaharan!$A$17:$A$33</c:f>
              <c:strCache>
                <c:ptCount val="17"/>
                <c:pt idx="0">
                  <c:v>Goal 1</c:v>
                </c:pt>
                <c:pt idx="1">
                  <c:v>Goal 2</c:v>
                </c:pt>
                <c:pt idx="2">
                  <c:v>Goal 3</c:v>
                </c:pt>
                <c:pt idx="3">
                  <c:v>Goal 4</c:v>
                </c:pt>
                <c:pt idx="4">
                  <c:v>Goal 5</c:v>
                </c:pt>
                <c:pt idx="5">
                  <c:v>Goal 6</c:v>
                </c:pt>
                <c:pt idx="6">
                  <c:v>Goal 7</c:v>
                </c:pt>
                <c:pt idx="7">
                  <c:v>Goal 8</c:v>
                </c:pt>
                <c:pt idx="8">
                  <c:v>Goal 9</c:v>
                </c:pt>
                <c:pt idx="9">
                  <c:v>Goal 10</c:v>
                </c:pt>
                <c:pt idx="10">
                  <c:v>Goal 11</c:v>
                </c:pt>
                <c:pt idx="11">
                  <c:v>Goal 12</c:v>
                </c:pt>
                <c:pt idx="12">
                  <c:v>Goal 13</c:v>
                </c:pt>
                <c:pt idx="13">
                  <c:v>Goal 14</c:v>
                </c:pt>
                <c:pt idx="14">
                  <c:v>Goal 15</c:v>
                </c:pt>
                <c:pt idx="15">
                  <c:v>Goal 16</c:v>
                </c:pt>
                <c:pt idx="16">
                  <c:v>Goal 17</c:v>
                </c:pt>
              </c:strCache>
            </c:strRef>
          </c:cat>
          <c:val>
            <c:numRef>
              <c:f>Subsaharan!$C$17:$C$33</c:f>
              <c:numCache>
                <c:formatCode>General</c:formatCode>
                <c:ptCount val="17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D5-4D73-9EA6-003A9877D579}"/>
            </c:ext>
          </c:extLst>
        </c:ser>
        <c:ser>
          <c:idx val="2"/>
          <c:order val="2"/>
          <c:tx>
            <c:strRef>
              <c:f>Subsaharan!$D$16</c:f>
              <c:strCache>
                <c:ptCount val="1"/>
                <c:pt idx="0">
                  <c:v>No data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Subsaharan!$A$17:$A$33</c:f>
              <c:strCache>
                <c:ptCount val="17"/>
                <c:pt idx="0">
                  <c:v>Goal 1</c:v>
                </c:pt>
                <c:pt idx="1">
                  <c:v>Goal 2</c:v>
                </c:pt>
                <c:pt idx="2">
                  <c:v>Goal 3</c:v>
                </c:pt>
                <c:pt idx="3">
                  <c:v>Goal 4</c:v>
                </c:pt>
                <c:pt idx="4">
                  <c:v>Goal 5</c:v>
                </c:pt>
                <c:pt idx="5">
                  <c:v>Goal 6</c:v>
                </c:pt>
                <c:pt idx="6">
                  <c:v>Goal 7</c:v>
                </c:pt>
                <c:pt idx="7">
                  <c:v>Goal 8</c:v>
                </c:pt>
                <c:pt idx="8">
                  <c:v>Goal 9</c:v>
                </c:pt>
                <c:pt idx="9">
                  <c:v>Goal 10</c:v>
                </c:pt>
                <c:pt idx="10">
                  <c:v>Goal 11</c:v>
                </c:pt>
                <c:pt idx="11">
                  <c:v>Goal 12</c:v>
                </c:pt>
                <c:pt idx="12">
                  <c:v>Goal 13</c:v>
                </c:pt>
                <c:pt idx="13">
                  <c:v>Goal 14</c:v>
                </c:pt>
                <c:pt idx="14">
                  <c:v>Goal 15</c:v>
                </c:pt>
                <c:pt idx="15">
                  <c:v>Goal 16</c:v>
                </c:pt>
                <c:pt idx="16">
                  <c:v>Goal 17</c:v>
                </c:pt>
              </c:strCache>
            </c:strRef>
          </c:cat>
          <c:val>
            <c:numRef>
              <c:f>Subsaharan!$D$17:$D$33</c:f>
              <c:numCache>
                <c:formatCode>General</c:formatCode>
                <c:ptCount val="17"/>
                <c:pt idx="0">
                  <c:v>9</c:v>
                </c:pt>
                <c:pt idx="1">
                  <c:v>10</c:v>
                </c:pt>
                <c:pt idx="2">
                  <c:v>17</c:v>
                </c:pt>
                <c:pt idx="3">
                  <c:v>4</c:v>
                </c:pt>
                <c:pt idx="4">
                  <c:v>12</c:v>
                </c:pt>
                <c:pt idx="5">
                  <c:v>6</c:v>
                </c:pt>
                <c:pt idx="6">
                  <c:v>2</c:v>
                </c:pt>
                <c:pt idx="7">
                  <c:v>9</c:v>
                </c:pt>
                <c:pt idx="8">
                  <c:v>11</c:v>
                </c:pt>
                <c:pt idx="9">
                  <c:v>10</c:v>
                </c:pt>
                <c:pt idx="10">
                  <c:v>13</c:v>
                </c:pt>
                <c:pt idx="11">
                  <c:v>9</c:v>
                </c:pt>
                <c:pt idx="12">
                  <c:v>8</c:v>
                </c:pt>
                <c:pt idx="13">
                  <c:v>8</c:v>
                </c:pt>
                <c:pt idx="14">
                  <c:v>13</c:v>
                </c:pt>
                <c:pt idx="15">
                  <c:v>15</c:v>
                </c:pt>
                <c:pt idx="1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ED5-4D73-9EA6-003A9877D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100676815"/>
        <c:axId val="100674735"/>
      </c:barChart>
      <c:catAx>
        <c:axId val="10067681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100674735"/>
        <c:crosses val="autoZero"/>
        <c:auto val="1"/>
        <c:lblAlgn val="ctr"/>
        <c:lblOffset val="100"/>
        <c:noMultiLvlLbl val="0"/>
      </c:catAx>
      <c:valAx>
        <c:axId val="100674735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00676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G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0" i="0" u="none" strike="noStrike" baseline="0" dirty="0">
                <a:effectLst/>
              </a:rPr>
              <a:t>Sub-Saharan Africa  </a:t>
            </a:r>
            <a:endParaRPr lang="en-US" sz="2400" dirty="0"/>
          </a:p>
        </c:rich>
      </c:tx>
      <c:layout>
        <c:manualLayout>
          <c:xMode val="edge"/>
          <c:yMode val="edge"/>
          <c:x val="0.33931862231659693"/>
          <c:y val="6.05858940791289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80-4E4D-A5DD-F604ED85E8F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80-4E4D-A5DD-F604ED85E8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Subsaharan!$C$37:$C$38</c:f>
              <c:strCache>
                <c:ptCount val="2"/>
                <c:pt idx="0">
                  <c:v>No disaggregated data</c:v>
                </c:pt>
                <c:pt idx="1">
                  <c:v>Disaggregated data</c:v>
                </c:pt>
              </c:strCache>
            </c:strRef>
          </c:cat>
          <c:val>
            <c:numRef>
              <c:f>Subsaharan!$D$37:$D$38</c:f>
              <c:numCache>
                <c:formatCode>0%</c:formatCode>
                <c:ptCount val="2"/>
                <c:pt idx="0">
                  <c:v>0.70967741935483875</c:v>
                </c:pt>
                <c:pt idx="1">
                  <c:v>0.29032258064516125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80-4E4D-A5DD-F604ED85E8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286243732880768E-2"/>
          <c:y val="0.86554434420626147"/>
          <c:w val="0.87542734227835062"/>
          <c:h val="0.117201232989278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G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93424767439907"/>
          <c:y val="8.0223646877053564E-2"/>
          <c:w val="0.52642757979455046"/>
          <c:h val="0.8137990298965062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DF2-4F44-8093-C1EE00B99DA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DF2-4F44-8093-C1EE00B99DA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DF2-4F44-8093-C1EE00B99DA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G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DF2-4F44-8093-C1EE00B99DA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G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7DF2-4F44-8093-C1EE00B99DA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G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DF2-4F44-8093-C1EE00B99D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Accelerate progress</c:v>
                </c:pt>
                <c:pt idx="2">
                  <c:v>on track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</c:v>
                </c:pt>
                <c:pt idx="1">
                  <c:v>75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F2-4F44-8093-C1EE00B99DA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G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SDG Goal5 progress for Africa</a:t>
            </a:r>
          </a:p>
        </c:rich>
      </c:tx>
      <c:layout>
        <c:manualLayout>
          <c:xMode val="edge"/>
          <c:yMode val="edge"/>
          <c:x val="0.19974867806598243"/>
          <c:y val="2.65478382638800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title>
    <c:autoTitleDeleted val="0"/>
    <c:plotArea>
      <c:layout>
        <c:manualLayout>
          <c:layoutTarget val="inner"/>
          <c:xMode val="edge"/>
          <c:yMode val="edge"/>
          <c:x val="3.1038374717832957E-2"/>
          <c:y val="0.22163236491990226"/>
          <c:w val="0.50750608769840566"/>
          <c:h val="0.5476824293170965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18-4E24-90CB-564774E42AB2}"/>
              </c:ext>
            </c:extLst>
          </c:dPt>
          <c:cat>
            <c:strRef>
              <c:f>Sheet1!$A$2:$A$9</c:f>
              <c:strCache>
                <c:ptCount val="7"/>
                <c:pt idx="0">
                  <c:v>Goal5 Gender equality</c:v>
                </c:pt>
                <c:pt idx="2">
                  <c:v>5.2.1 Violence against women (by intimate partner)</c:v>
                </c:pt>
                <c:pt idx="3">
                  <c:v>5.3.1 Women married before age 15 and  18</c:v>
                </c:pt>
                <c:pt idx="4">
                  <c:v>5.3.2 Female genital mutilation/cutting</c:v>
                </c:pt>
                <c:pt idx="5">
                  <c:v>5.5.1 Seats held by women in national parliaments and local governments</c:v>
                </c:pt>
                <c:pt idx="6">
                  <c:v>5.5.2 Proportion of women in managerial positions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2.1864615664549598</c:v>
                </c:pt>
                <c:pt idx="2">
                  <c:v>3.1111111111112</c:v>
                </c:pt>
                <c:pt idx="3">
                  <c:v>2.9024102699672998</c:v>
                </c:pt>
                <c:pt idx="4">
                  <c:v>2.63147656624907</c:v>
                </c:pt>
                <c:pt idx="5">
                  <c:v>3.5383221203144899</c:v>
                </c:pt>
                <c:pt idx="6">
                  <c:v>3.2741414199818601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18-4E24-90CB-564774E42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389978768"/>
        <c:axId val="1389973360"/>
      </c:barChart>
      <c:catAx>
        <c:axId val="13899787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1389973360"/>
        <c:crosses val="autoZero"/>
        <c:auto val="1"/>
        <c:lblAlgn val="ctr"/>
        <c:lblOffset val="100"/>
        <c:noMultiLvlLbl val="0"/>
      </c:catAx>
      <c:valAx>
        <c:axId val="1389973360"/>
        <c:scaling>
          <c:orientation val="minMax"/>
          <c:max val="10"/>
          <c:min val="-4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3899787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rot="0"/>
    <a:lstStyle/>
    <a:p>
      <a:pPr>
        <a:defRPr/>
      </a:pPr>
      <a:endParaRPr lang="en-UG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1"/>
                </a:solidFill>
              </a:rPr>
              <a:t>Goal5: Progress for Africa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G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cat>
            <c:numRef>
              <c:f>'Sheet69 (4)'!$A$1:$H$1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'Sheet69 (4)'!$A$2:$H$2</c:f>
              <c:numCache>
                <c:formatCode>General</c:formatCode>
                <c:ptCount val="8"/>
                <c:pt idx="0">
                  <c:v>1.3953992281579399</c:v>
                </c:pt>
                <c:pt idx="1">
                  <c:v>1.67723326089617</c:v>
                </c:pt>
                <c:pt idx="2">
                  <c:v>1.79992345826518</c:v>
                </c:pt>
                <c:pt idx="3">
                  <c:v>1.88705108022162</c:v>
                </c:pt>
                <c:pt idx="4">
                  <c:v>1.94440071987881</c:v>
                </c:pt>
                <c:pt idx="5">
                  <c:v>2.0131257045107298</c:v>
                </c:pt>
                <c:pt idx="6">
                  <c:v>2.10036693424744</c:v>
                </c:pt>
                <c:pt idx="7">
                  <c:v>2.1864615664549598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73-47A6-8DF0-9FD02C9A86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548368624"/>
        <c:axId val="1548365712"/>
      </c:lineChart>
      <c:catAx>
        <c:axId val="154836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1548365712"/>
        <c:crosses val="autoZero"/>
        <c:auto val="1"/>
        <c:lblAlgn val="ctr"/>
        <c:lblOffset val="100"/>
        <c:noMultiLvlLbl val="0"/>
      </c:catAx>
      <c:valAx>
        <c:axId val="1548365712"/>
        <c:scaling>
          <c:orientation val="minMax"/>
          <c:max val="10"/>
        </c:scaling>
        <c:delete val="1"/>
        <c:axPos val="l"/>
        <c:numFmt formatCode="General" sourceLinked="1"/>
        <c:majorTickMark val="none"/>
        <c:minorTickMark val="none"/>
        <c:tickLblPos val="nextTo"/>
        <c:crossAx val="154836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>
        <a:lumMod val="40000"/>
        <a:lumOff val="60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G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740342089365241E-2"/>
          <c:y val="7.7933546403278597E-2"/>
          <c:w val="0.94315080136217522"/>
          <c:h val="0.733801470933371"/>
        </c:manualLayout>
      </c:layout>
      <c:lineChart>
        <c:grouping val="standard"/>
        <c:varyColors val="0"/>
        <c:ser>
          <c:idx val="0"/>
          <c:order val="0"/>
          <c:tx>
            <c:strRef>
              <c:f>Sheet7!$D$2</c:f>
              <c:strCache>
                <c:ptCount val="1"/>
                <c:pt idx="0">
                  <c:v>Violence against women (by intimate partner)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Sheet7!$E$1:$L$1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Sheet7!$E$2:$L$2</c:f>
              <c:numCache>
                <c:formatCode>General</c:formatCode>
                <c:ptCount val="8"/>
                <c:pt idx="0">
                  <c:v>2.6119388450678702</c:v>
                </c:pt>
                <c:pt idx="1">
                  <c:v>3.03339101454837</c:v>
                </c:pt>
                <c:pt idx="2">
                  <c:v>3.1882197706104001</c:v>
                </c:pt>
                <c:pt idx="3">
                  <c:v>3.2063492063492101</c:v>
                </c:pt>
                <c:pt idx="4">
                  <c:v>3.1269841269840599</c:v>
                </c:pt>
                <c:pt idx="5">
                  <c:v>3.2112082928408601</c:v>
                </c:pt>
                <c:pt idx="6">
                  <c:v>2.9682539682539701</c:v>
                </c:pt>
                <c:pt idx="7">
                  <c:v>3.1111111111112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BA-4330-9AEC-4968A49E7FBA}"/>
            </c:ext>
          </c:extLst>
        </c:ser>
        <c:ser>
          <c:idx val="1"/>
          <c:order val="1"/>
          <c:tx>
            <c:strRef>
              <c:f>Sheet7!$D$3</c:f>
              <c:strCache>
                <c:ptCount val="1"/>
                <c:pt idx="0">
                  <c:v>Women married before age 15 and  18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Sheet7!$E$1:$L$1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Sheet7!$E$3:$L$3</c:f>
              <c:numCache>
                <c:formatCode>General</c:formatCode>
                <c:ptCount val="8"/>
                <c:pt idx="0">
                  <c:v>1.2462342910050499</c:v>
                </c:pt>
                <c:pt idx="1">
                  <c:v>1.4747136677844099</c:v>
                </c:pt>
                <c:pt idx="2">
                  <c:v>1.82307975137258</c:v>
                </c:pt>
                <c:pt idx="3">
                  <c:v>1.9991424614384601</c:v>
                </c:pt>
                <c:pt idx="4">
                  <c:v>2.39767100762813</c:v>
                </c:pt>
                <c:pt idx="5">
                  <c:v>2.3866658471874</c:v>
                </c:pt>
                <c:pt idx="6">
                  <c:v>2.5832312723419002</c:v>
                </c:pt>
                <c:pt idx="7">
                  <c:v>2.9024102699672998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BA-4330-9AEC-4968A49E7FBA}"/>
            </c:ext>
          </c:extLst>
        </c:ser>
        <c:ser>
          <c:idx val="2"/>
          <c:order val="2"/>
          <c:tx>
            <c:strRef>
              <c:f>Sheet7!$D$4</c:f>
              <c:strCache>
                <c:ptCount val="1"/>
                <c:pt idx="0">
                  <c:v>Female genital mutilation/cutting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Sheet7!$E$1:$L$1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Sheet7!$E$4:$L$4</c:f>
              <c:numCache>
                <c:formatCode>General</c:formatCode>
                <c:ptCount val="8"/>
                <c:pt idx="0">
                  <c:v>2.4169466270661801</c:v>
                </c:pt>
                <c:pt idx="1">
                  <c:v>2.5167443134538501</c:v>
                </c:pt>
                <c:pt idx="2">
                  <c:v>2.63999916852076</c:v>
                </c:pt>
                <c:pt idx="3">
                  <c:v>2.65017083696348</c:v>
                </c:pt>
                <c:pt idx="4">
                  <c:v>2.65345161206255</c:v>
                </c:pt>
                <c:pt idx="5">
                  <c:v>2.6494730911789599</c:v>
                </c:pt>
                <c:pt idx="6">
                  <c:v>2.6416300429495099</c:v>
                </c:pt>
                <c:pt idx="7">
                  <c:v>2.63147656624907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BA-4330-9AEC-4968A49E7FBA}"/>
            </c:ext>
          </c:extLst>
        </c:ser>
        <c:ser>
          <c:idx val="3"/>
          <c:order val="3"/>
          <c:tx>
            <c:strRef>
              <c:f>Sheet7!$D$5</c:f>
              <c:strCache>
                <c:ptCount val="1"/>
                <c:pt idx="0">
                  <c:v>Seats held by women in national parliaments and local governments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Sheet7!$E$1:$L$1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Sheet7!$E$5:$L$5</c:f>
              <c:numCache>
                <c:formatCode>General</c:formatCode>
                <c:ptCount val="8"/>
                <c:pt idx="0">
                  <c:v>2.1491964499880098</c:v>
                </c:pt>
                <c:pt idx="1">
                  <c:v>2.1491964499880098</c:v>
                </c:pt>
                <c:pt idx="2">
                  <c:v>2.4910050371791801</c:v>
                </c:pt>
                <c:pt idx="3">
                  <c:v>2.4910050371791801</c:v>
                </c:pt>
                <c:pt idx="4">
                  <c:v>2.7092828016310899</c:v>
                </c:pt>
                <c:pt idx="5">
                  <c:v>2.89637802830415</c:v>
                </c:pt>
                <c:pt idx="6">
                  <c:v>3.4942117948384199</c:v>
                </c:pt>
                <c:pt idx="7">
                  <c:v>3.5383221203144899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BA-4330-9AEC-4968A49E7FBA}"/>
            </c:ext>
          </c:extLst>
        </c:ser>
        <c:ser>
          <c:idx val="4"/>
          <c:order val="4"/>
          <c:tx>
            <c:strRef>
              <c:f>Sheet7!$D$6</c:f>
              <c:strCache>
                <c:ptCount val="1"/>
                <c:pt idx="0">
                  <c:v>Proportion of women in managerial positions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Sheet7!$E$1:$L$1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Sheet7!$E$6:$L$6</c:f>
              <c:numCache>
                <c:formatCode>General</c:formatCode>
                <c:ptCount val="8"/>
                <c:pt idx="0">
                  <c:v>1.2172149618458099</c:v>
                </c:pt>
                <c:pt idx="1">
                  <c:v>2.0301301777337901</c:v>
                </c:pt>
                <c:pt idx="2">
                  <c:v>2.4668158573649501</c:v>
                </c:pt>
                <c:pt idx="3">
                  <c:v>2.6202719605889002</c:v>
                </c:pt>
                <c:pt idx="4">
                  <c:v>2.6177121508360499</c:v>
                </c:pt>
                <c:pt idx="5">
                  <c:v>2.8269521508290301</c:v>
                </c:pt>
                <c:pt idx="6">
                  <c:v>3.2242344944372001</c:v>
                </c:pt>
                <c:pt idx="7">
                  <c:v>3.2741414199818601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EBA-4330-9AEC-4968A49E7FBA}"/>
            </c:ext>
          </c:extLst>
        </c:ser>
        <c:ser>
          <c:idx val="5"/>
          <c:order val="5"/>
          <c:tx>
            <c:strRef>
              <c:f>Sheet7!$D$7</c:f>
              <c:strCache>
                <c:ptCount val="1"/>
                <c:pt idx="0">
                  <c:v>Informed decisions on reproductive health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Sheet7!$E$1:$L$1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Sheet7!$E$7:$L$7</c:f>
              <c:numCache>
                <c:formatCode>General</c:formatCode>
                <c:ptCount val="8"/>
                <c:pt idx="0">
                  <c:v>-0.54513809738861996</c:v>
                </c:pt>
                <c:pt idx="1">
                  <c:v>-0.40985027544373598</c:v>
                </c:pt>
                <c:pt idx="2">
                  <c:v>-0.69897584476838703</c:v>
                </c:pt>
                <c:pt idx="3">
                  <c:v>-0.53844003354772396</c:v>
                </c:pt>
                <c:pt idx="4">
                  <c:v>-0.53844003354772396</c:v>
                </c:pt>
                <c:pt idx="5">
                  <c:v>-0.53844003354772396</c:v>
                </c:pt>
                <c:pt idx="6">
                  <c:v>-0.53844003354772396</c:v>
                </c:pt>
                <c:pt idx="7">
                  <c:v>-0.53844003354772396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EBA-4330-9AEC-4968A49E7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9463584"/>
        <c:axId val="1439466080"/>
      </c:lineChart>
      <c:catAx>
        <c:axId val="1439463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1439466080"/>
        <c:crosses val="autoZero"/>
        <c:auto val="1"/>
        <c:lblAlgn val="ctr"/>
        <c:lblOffset val="100"/>
        <c:noMultiLvlLbl val="0"/>
      </c:catAx>
      <c:valAx>
        <c:axId val="1439466080"/>
        <c:scaling>
          <c:orientation val="minMax"/>
          <c:max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1439463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243900810353542E-2"/>
          <c:y val="0.86228628341430202"/>
          <c:w val="0.95704904139142266"/>
          <c:h val="0.136647150543312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G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18060807208094E-2"/>
          <c:y val="6.1528917535857333E-2"/>
          <c:w val="0.938461717531485"/>
          <c:h val="0.406971715694854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49-41CB-BD55-96D57B649804}"/>
              </c:ext>
            </c:extLst>
          </c:dPt>
          <c:dPt>
            <c:idx val="4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49-41CB-BD55-96D57B649804}"/>
              </c:ext>
            </c:extLst>
          </c:dPt>
          <c:dPt>
            <c:idx val="4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49-41CB-BD55-96D57B649804}"/>
              </c:ext>
            </c:extLst>
          </c:dPt>
          <c:dPt>
            <c:idx val="4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49-41CB-BD55-96D57B649804}"/>
              </c:ext>
            </c:extLst>
          </c:dPt>
          <c:dPt>
            <c:idx val="4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49-41CB-BD55-96D57B649804}"/>
              </c:ext>
            </c:extLst>
          </c:dPt>
          <c:dPt>
            <c:idx val="4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B49-41CB-BD55-96D57B649804}"/>
              </c:ext>
            </c:extLst>
          </c:dPt>
          <c:dPt>
            <c:idx val="4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B49-41CB-BD55-96D57B649804}"/>
              </c:ext>
            </c:extLst>
          </c:dPt>
          <c:dPt>
            <c:idx val="5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B49-41CB-BD55-96D57B649804}"/>
              </c:ext>
            </c:extLst>
          </c:dPt>
          <c:dPt>
            <c:idx val="5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B49-41CB-BD55-96D57B649804}"/>
              </c:ext>
            </c:extLst>
          </c:dPt>
          <c:dPt>
            <c:idx val="5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B49-41CB-BD55-96D57B649804}"/>
              </c:ext>
            </c:extLst>
          </c:dPt>
          <c:dPt>
            <c:idx val="5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B49-41CB-BD55-96D57B649804}"/>
              </c:ext>
            </c:extLst>
          </c:dPt>
          <c:cat>
            <c:strRef>
              <c:f>Sheet12!$A$2:$A$55</c:f>
              <c:strCache>
                <c:ptCount val="54"/>
                <c:pt idx="0">
                  <c:v>Comoros</c:v>
                </c:pt>
                <c:pt idx="1">
                  <c:v>Cabo Verde</c:v>
                </c:pt>
                <c:pt idx="2">
                  <c:v>Tunisia</c:v>
                </c:pt>
                <c:pt idx="3">
                  <c:v>Kenya</c:v>
                </c:pt>
                <c:pt idx="4">
                  <c:v>Zambia</c:v>
                </c:pt>
                <c:pt idx="5">
                  <c:v>Namibia</c:v>
                </c:pt>
                <c:pt idx="6">
                  <c:v>Mozambique</c:v>
                </c:pt>
                <c:pt idx="7">
                  <c:v>Chad</c:v>
                </c:pt>
                <c:pt idx="8">
                  <c:v>Uganda</c:v>
                </c:pt>
                <c:pt idx="9">
                  <c:v>Rwanda</c:v>
                </c:pt>
                <c:pt idx="10">
                  <c:v>Djibouti</c:v>
                </c:pt>
                <c:pt idx="11">
                  <c:v>Botswana</c:v>
                </c:pt>
                <c:pt idx="12">
                  <c:v>Mauritius</c:v>
                </c:pt>
                <c:pt idx="13">
                  <c:v>South Africa</c:v>
                </c:pt>
                <c:pt idx="14">
                  <c:v>Morocco</c:v>
                </c:pt>
                <c:pt idx="15">
                  <c:v>Togo</c:v>
                </c:pt>
                <c:pt idx="16">
                  <c:v>Equatorial Guinea</c:v>
                </c:pt>
                <c:pt idx="17">
                  <c:v>Ghana</c:v>
                </c:pt>
                <c:pt idx="18">
                  <c:v>Lesotho</c:v>
                </c:pt>
                <c:pt idx="19">
                  <c:v>Libya</c:v>
                </c:pt>
                <c:pt idx="20">
                  <c:v>Zimbabwe</c:v>
                </c:pt>
                <c:pt idx="21">
                  <c:v>Sudan</c:v>
                </c:pt>
                <c:pt idx="22">
                  <c:v>Gabon</c:v>
                </c:pt>
                <c:pt idx="23">
                  <c:v>Senegal</c:v>
                </c:pt>
                <c:pt idx="24">
                  <c:v>Congo (the Democratic Republic)</c:v>
                </c:pt>
                <c:pt idx="25">
                  <c:v>Tanzania</c:v>
                </c:pt>
                <c:pt idx="26">
                  <c:v>Liberia</c:v>
                </c:pt>
                <c:pt idx="27">
                  <c:v>South Sudan</c:v>
                </c:pt>
                <c:pt idx="28">
                  <c:v>Cameroon</c:v>
                </c:pt>
                <c:pt idx="29">
                  <c:v>Côte d'Ivoire</c:v>
                </c:pt>
                <c:pt idx="30">
                  <c:v>Eritrea</c:v>
                </c:pt>
                <c:pt idx="31">
                  <c:v>Niger</c:v>
                </c:pt>
                <c:pt idx="32">
                  <c:v>Mauritania</c:v>
                </c:pt>
                <c:pt idx="33">
                  <c:v>Somalia</c:v>
                </c:pt>
                <c:pt idx="34">
                  <c:v>Malawi</c:v>
                </c:pt>
                <c:pt idx="35">
                  <c:v>Burkina Faso</c:v>
                </c:pt>
                <c:pt idx="36">
                  <c:v>Ethiopia</c:v>
                </c:pt>
                <c:pt idx="37">
                  <c:v>Central African Republic</c:v>
                </c:pt>
                <c:pt idx="38">
                  <c:v>Algeria</c:v>
                </c:pt>
                <c:pt idx="39">
                  <c:v>Guinea</c:v>
                </c:pt>
                <c:pt idx="40">
                  <c:v>Angola</c:v>
                </c:pt>
                <c:pt idx="41">
                  <c:v>Mali</c:v>
                </c:pt>
                <c:pt idx="42">
                  <c:v>Madagascar</c:v>
                </c:pt>
                <c:pt idx="43">
                  <c:v>Burundi</c:v>
                </c:pt>
                <c:pt idx="44">
                  <c:v>Congo</c:v>
                </c:pt>
                <c:pt idx="45">
                  <c:v>Benin</c:v>
                </c:pt>
                <c:pt idx="46">
                  <c:v>Guinea-Bissau</c:v>
                </c:pt>
                <c:pt idx="47">
                  <c:v>Eswatini</c:v>
                </c:pt>
                <c:pt idx="48">
                  <c:v>Nigeria</c:v>
                </c:pt>
                <c:pt idx="49">
                  <c:v>Seychelles</c:v>
                </c:pt>
                <c:pt idx="50">
                  <c:v>Sao Tome and Principe</c:v>
                </c:pt>
                <c:pt idx="51">
                  <c:v>Egypt</c:v>
                </c:pt>
                <c:pt idx="52">
                  <c:v>Sierra Leone</c:v>
                </c:pt>
                <c:pt idx="53">
                  <c:v>Gambia</c:v>
                </c:pt>
              </c:strCache>
            </c:strRef>
          </c:cat>
          <c:val>
            <c:numRef>
              <c:f>Sheet12!$B$2:$B$55</c:f>
              <c:numCache>
                <c:formatCode>General</c:formatCode>
                <c:ptCount val="54"/>
                <c:pt idx="0">
                  <c:v>6.6669999999999998</c:v>
                </c:pt>
                <c:pt idx="1">
                  <c:v>5.8572298525750304</c:v>
                </c:pt>
                <c:pt idx="2">
                  <c:v>5.4357141603009804</c:v>
                </c:pt>
                <c:pt idx="3">
                  <c:v>5.4306081536414501</c:v>
                </c:pt>
                <c:pt idx="4">
                  <c:v>5.2994968710764896</c:v>
                </c:pt>
                <c:pt idx="5">
                  <c:v>5.2899911581381502</c:v>
                </c:pt>
                <c:pt idx="6">
                  <c:v>4.7905475569082299</c:v>
                </c:pt>
                <c:pt idx="7">
                  <c:v>4.6179141674100803</c:v>
                </c:pt>
                <c:pt idx="8">
                  <c:v>4.4003558722931801</c:v>
                </c:pt>
                <c:pt idx="9">
                  <c:v>4.3004011171271701</c:v>
                </c:pt>
                <c:pt idx="10">
                  <c:v>4.1233695817479301</c:v>
                </c:pt>
                <c:pt idx="11">
                  <c:v>4.10400242571255</c:v>
                </c:pt>
                <c:pt idx="12">
                  <c:v>4.0477425809161804</c:v>
                </c:pt>
                <c:pt idx="13">
                  <c:v>3.95348753162058</c:v>
                </c:pt>
                <c:pt idx="14">
                  <c:v>3.8812907840815001</c:v>
                </c:pt>
                <c:pt idx="15">
                  <c:v>3.8561850482167599</c:v>
                </c:pt>
                <c:pt idx="16">
                  <c:v>3.7777777777777799</c:v>
                </c:pt>
                <c:pt idx="17">
                  <c:v>3.6119242874266901</c:v>
                </c:pt>
                <c:pt idx="18">
                  <c:v>3.2181829608841799</c:v>
                </c:pt>
                <c:pt idx="19">
                  <c:v>3.1305546176736998</c:v>
                </c:pt>
                <c:pt idx="20">
                  <c:v>3.08708783872168</c:v>
                </c:pt>
                <c:pt idx="21">
                  <c:v>3.0076184776853601</c:v>
                </c:pt>
                <c:pt idx="22">
                  <c:v>2.9608509823886999</c:v>
                </c:pt>
                <c:pt idx="23">
                  <c:v>2.8769067639116801</c:v>
                </c:pt>
                <c:pt idx="24">
                  <c:v>2.6244550852265101</c:v>
                </c:pt>
                <c:pt idx="25">
                  <c:v>2.5966507213494499</c:v>
                </c:pt>
                <c:pt idx="26">
                  <c:v>2.5116893256587001</c:v>
                </c:pt>
                <c:pt idx="27">
                  <c:v>2.4904214559387001</c:v>
                </c:pt>
                <c:pt idx="28">
                  <c:v>2.4209511956587102</c:v>
                </c:pt>
                <c:pt idx="29">
                  <c:v>2.2288284677041501</c:v>
                </c:pt>
                <c:pt idx="30">
                  <c:v>1.96911932384054</c:v>
                </c:pt>
                <c:pt idx="31">
                  <c:v>1.94046304094129</c:v>
                </c:pt>
                <c:pt idx="32">
                  <c:v>1.84299005032292</c:v>
                </c:pt>
                <c:pt idx="33">
                  <c:v>1.4656803652968</c:v>
                </c:pt>
                <c:pt idx="34">
                  <c:v>1.4319812924493001</c:v>
                </c:pt>
                <c:pt idx="35">
                  <c:v>1.1922895863569201</c:v>
                </c:pt>
                <c:pt idx="36">
                  <c:v>1.1691204140576601</c:v>
                </c:pt>
                <c:pt idx="37">
                  <c:v>0.912505543130677</c:v>
                </c:pt>
                <c:pt idx="38">
                  <c:v>0.61150423244074004</c:v>
                </c:pt>
                <c:pt idx="39">
                  <c:v>0.40076156669080998</c:v>
                </c:pt>
                <c:pt idx="40">
                  <c:v>0.36220129366037002</c:v>
                </c:pt>
                <c:pt idx="41">
                  <c:v>0.106544947403463</c:v>
                </c:pt>
                <c:pt idx="42">
                  <c:v>0.102245728888866</c:v>
                </c:pt>
                <c:pt idx="43">
                  <c:v>-0.39685378581414099</c:v>
                </c:pt>
                <c:pt idx="44">
                  <c:v>-0.50841596300507996</c:v>
                </c:pt>
                <c:pt idx="45">
                  <c:v>-0.51542259011354896</c:v>
                </c:pt>
                <c:pt idx="46">
                  <c:v>-0.68810210449920295</c:v>
                </c:pt>
                <c:pt idx="47">
                  <c:v>-0.82794572873497996</c:v>
                </c:pt>
                <c:pt idx="48">
                  <c:v>-1.22467352724526</c:v>
                </c:pt>
                <c:pt idx="49">
                  <c:v>-1.2868769449392301</c:v>
                </c:pt>
                <c:pt idx="50">
                  <c:v>-1.6447791766234801</c:v>
                </c:pt>
                <c:pt idx="51">
                  <c:v>-1.67410036765096</c:v>
                </c:pt>
                <c:pt idx="52">
                  <c:v>-1.8278046558753001</c:v>
                </c:pt>
                <c:pt idx="53">
                  <c:v>-3.42731256158467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B49-41CB-BD55-96D57B649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5494128"/>
        <c:axId val="1705499536"/>
      </c:barChart>
      <c:catAx>
        <c:axId val="170549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1705499536"/>
        <c:crosses val="autoZero"/>
        <c:auto val="1"/>
        <c:lblAlgn val="ctr"/>
        <c:lblOffset val="100"/>
        <c:noMultiLvlLbl val="0"/>
      </c:catAx>
      <c:valAx>
        <c:axId val="1705499536"/>
        <c:scaling>
          <c:orientation val="minMax"/>
          <c:max val="10"/>
        </c:scaling>
        <c:delete val="1"/>
        <c:axPos val="l"/>
        <c:numFmt formatCode="General" sourceLinked="1"/>
        <c:majorTickMark val="none"/>
        <c:minorTickMark val="none"/>
        <c:tickLblPos val="nextTo"/>
        <c:crossAx val="170549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G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100" b="1">
                <a:solidFill>
                  <a:schemeClr val="tx1"/>
                </a:solidFill>
                <a:effectLst/>
              </a:rPr>
              <a:t>From</a:t>
            </a:r>
            <a:r>
              <a:rPr lang="en-US" sz="1100" b="1" baseline="0">
                <a:solidFill>
                  <a:schemeClr val="tx1"/>
                </a:solidFill>
                <a:effectLst/>
              </a:rPr>
              <a:t> </a:t>
            </a:r>
            <a:r>
              <a:rPr lang="en-US" sz="1100" b="1">
                <a:solidFill>
                  <a:schemeClr val="tx1"/>
                </a:solidFill>
                <a:effectLst/>
              </a:rPr>
              <a:t>2000 to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G"/>
        </a:p>
      </c:txPr>
    </c:title>
    <c:autoTitleDeleted val="0"/>
    <c:plotArea>
      <c:layout>
        <c:manualLayout>
          <c:layoutTarget val="inner"/>
          <c:xMode val="edge"/>
          <c:yMode val="edge"/>
          <c:x val="0.20430039554914792"/>
          <c:y val="0.21142361337064269"/>
          <c:w val="0.58524482965427849"/>
          <c:h val="0.71102879304266076"/>
        </c:manualLayout>
      </c:layout>
      <c:pieChart>
        <c:varyColors val="1"/>
        <c:ser>
          <c:idx val="0"/>
          <c:order val="0"/>
          <c:tx>
            <c:strRef>
              <c:f>Figure1!$B$1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6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7B-4AFE-BB62-AC0C797124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7B-4AFE-BB62-AC0C79712450}"/>
              </c:ext>
            </c:extLst>
          </c:dPt>
          <c:dPt>
            <c:idx val="2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7B-4AFE-BB62-AC0C79712450}"/>
              </c:ext>
            </c:extLst>
          </c:dPt>
          <c:dLbls>
            <c:dLbl>
              <c:idx val="0"/>
              <c:layout>
                <c:manualLayout>
                  <c:x val="-4.9170767716535432E-2"/>
                  <c:y val="0.18040865859509497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7B-4AFE-BB62-AC0C797124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Figure1!$A$2:$A$4</c:f>
              <c:strCache>
                <c:ptCount val="3"/>
                <c:pt idx="0">
                  <c:v>No data </c:v>
                </c:pt>
                <c:pt idx="1">
                  <c:v>Insufficient</c:v>
                </c:pt>
                <c:pt idx="2">
                  <c:v>Sufficient</c:v>
                </c:pt>
              </c:strCache>
            </c:strRef>
          </c:cat>
          <c:val>
            <c:numRef>
              <c:f>Figure1!$B$2:$B$4</c:f>
              <c:numCache>
                <c:formatCode>General</c:formatCode>
                <c:ptCount val="3"/>
                <c:pt idx="0">
                  <c:v>1</c:v>
                </c:pt>
                <c:pt idx="1">
                  <c:v>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7B-4AFE-BB62-AC0C79712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9656019656019656E-2"/>
          <c:y val="0.73638541627794152"/>
          <c:w val="0.29576443569553806"/>
          <c:h val="0.2636150377345264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G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100" b="1" i="0" baseline="0">
                <a:solidFill>
                  <a:schemeClr val="tx1"/>
                </a:solidFill>
                <a:effectLst/>
              </a:rPr>
              <a:t>From 2000 to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G"/>
        </a:p>
      </c:txPr>
    </c:title>
    <c:autoTitleDeleted val="0"/>
    <c:plotArea>
      <c:layout>
        <c:manualLayout>
          <c:layoutTarget val="inner"/>
          <c:xMode val="edge"/>
          <c:yMode val="edge"/>
          <c:x val="0.20430039554914792"/>
          <c:y val="0.21142361337064269"/>
          <c:w val="0.58524482965427849"/>
          <c:h val="0.71102879304266076"/>
        </c:manualLayout>
      </c:layout>
      <c:pieChart>
        <c:varyColors val="1"/>
        <c:ser>
          <c:idx val="0"/>
          <c:order val="0"/>
          <c:tx>
            <c:strRef>
              <c:f>Figure1!$B$9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ysClr val="window" lastClr="FFFFFF">
                  <a:lumMod val="6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F5-43E4-9253-2846A5121B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F5-43E4-9253-2846A5121B53}"/>
              </c:ext>
            </c:extLst>
          </c:dPt>
          <c:dPt>
            <c:idx val="2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F5-43E4-9253-2846A5121B53}"/>
              </c:ext>
            </c:extLst>
          </c:dPt>
          <c:dLbls>
            <c:dLbl>
              <c:idx val="0"/>
              <c:layout>
                <c:manualLayout>
                  <c:x val="-6.1565616797900263E-2"/>
                  <c:y val="0.2044428108963938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F5-43E4-9253-2846A5121B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Figure1!$A$10:$A$12</c:f>
              <c:strCache>
                <c:ptCount val="3"/>
                <c:pt idx="0">
                  <c:v>No data </c:v>
                </c:pt>
                <c:pt idx="1">
                  <c:v>Insufficient</c:v>
                </c:pt>
                <c:pt idx="2">
                  <c:v>Sufficient</c:v>
                </c:pt>
              </c:strCache>
            </c:strRef>
          </c:cat>
          <c:val>
            <c:numRef>
              <c:f>Figure1!$B$10:$B$12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F5-43E4-9253-2846A5121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G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# of countries according to data availability of Goal 5 indicators, 2000-2023 </a:t>
            </a:r>
          </a:p>
        </c:rich>
      </c:tx>
      <c:layout>
        <c:manualLayout>
          <c:xMode val="edge"/>
          <c:yMode val="edge"/>
          <c:x val="0.137728175282437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title>
    <c:autoTitleDeleted val="0"/>
    <c:plotArea>
      <c:layout>
        <c:manualLayout>
          <c:layoutTarget val="inner"/>
          <c:xMode val="edge"/>
          <c:yMode val="edge"/>
          <c:x val="0.18610544334132145"/>
          <c:y val="0.14622081478945564"/>
          <c:w val="0.76606846970215681"/>
          <c:h val="0.7404853085319833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Figure2!$B$1</c:f>
              <c:strCache>
                <c:ptCount val="1"/>
                <c:pt idx="0">
                  <c:v>Sufficient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EB5-4C60-B283-DAA053EF3A7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B5-4C60-B283-DAA053EF3A7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B5-4C60-B283-DAA053EF3A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Figure2!$A$2:$A$16</c:f>
              <c:strCache>
                <c:ptCount val="14"/>
                <c:pt idx="0">
                  <c:v>5.1.1</c:v>
                </c:pt>
                <c:pt idx="1">
                  <c:v>5.2.1</c:v>
                </c:pt>
                <c:pt idx="2">
                  <c:v>5.2.2</c:v>
                </c:pt>
                <c:pt idx="3">
                  <c:v>5.3.1</c:v>
                </c:pt>
                <c:pt idx="4">
                  <c:v>5.3.2</c:v>
                </c:pt>
                <c:pt idx="5">
                  <c:v>5.4.1</c:v>
                </c:pt>
                <c:pt idx="6">
                  <c:v>5.5.1</c:v>
                </c:pt>
                <c:pt idx="7">
                  <c:v>5.5.2</c:v>
                </c:pt>
                <c:pt idx="8">
                  <c:v>5.6.1</c:v>
                </c:pt>
                <c:pt idx="9">
                  <c:v>5.6.2</c:v>
                </c:pt>
                <c:pt idx="10">
                  <c:v>5.a.1</c:v>
                </c:pt>
                <c:pt idx="11">
                  <c:v>5.a.2</c:v>
                </c:pt>
                <c:pt idx="12">
                  <c:v>5.b.1</c:v>
                </c:pt>
                <c:pt idx="13">
                  <c:v>5.c.1</c:v>
                </c:pt>
              </c:strCache>
            </c:strRef>
          </c:cat>
          <c:val>
            <c:numRef>
              <c:f>Figure2!$B$2:$B$15</c:f>
              <c:numCache>
                <c:formatCode>General</c:formatCode>
                <c:ptCount val="14"/>
                <c:pt idx="0">
                  <c:v>17</c:v>
                </c:pt>
                <c:pt idx="1">
                  <c:v>31</c:v>
                </c:pt>
                <c:pt idx="2">
                  <c:v>0</c:v>
                </c:pt>
                <c:pt idx="3">
                  <c:v>46</c:v>
                </c:pt>
                <c:pt idx="4">
                  <c:v>26</c:v>
                </c:pt>
                <c:pt idx="5">
                  <c:v>2</c:v>
                </c:pt>
                <c:pt idx="6">
                  <c:v>54</c:v>
                </c:pt>
                <c:pt idx="7">
                  <c:v>34</c:v>
                </c:pt>
                <c:pt idx="8">
                  <c:v>22</c:v>
                </c:pt>
                <c:pt idx="9">
                  <c:v>0</c:v>
                </c:pt>
                <c:pt idx="10">
                  <c:v>15</c:v>
                </c:pt>
                <c:pt idx="11">
                  <c:v>0</c:v>
                </c:pt>
                <c:pt idx="12">
                  <c:v>11</c:v>
                </c:pt>
                <c:pt idx="1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B5-4C60-B283-DAA053EF3A71}"/>
            </c:ext>
          </c:extLst>
        </c:ser>
        <c:ser>
          <c:idx val="1"/>
          <c:order val="1"/>
          <c:tx>
            <c:strRef>
              <c:f>Figure2!$C$1</c:f>
              <c:strCache>
                <c:ptCount val="1"/>
                <c:pt idx="0">
                  <c:v>Insufficient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B5-4C60-B283-DAA053EF3A7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B5-4C60-B283-DAA053EF3A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Figure2!$A$2:$A$16</c:f>
              <c:strCache>
                <c:ptCount val="14"/>
                <c:pt idx="0">
                  <c:v>5.1.1</c:v>
                </c:pt>
                <c:pt idx="1">
                  <c:v>5.2.1</c:v>
                </c:pt>
                <c:pt idx="2">
                  <c:v>5.2.2</c:v>
                </c:pt>
                <c:pt idx="3">
                  <c:v>5.3.1</c:v>
                </c:pt>
                <c:pt idx="4">
                  <c:v>5.3.2</c:v>
                </c:pt>
                <c:pt idx="5">
                  <c:v>5.4.1</c:v>
                </c:pt>
                <c:pt idx="6">
                  <c:v>5.5.1</c:v>
                </c:pt>
                <c:pt idx="7">
                  <c:v>5.5.2</c:v>
                </c:pt>
                <c:pt idx="8">
                  <c:v>5.6.1</c:v>
                </c:pt>
                <c:pt idx="9">
                  <c:v>5.6.2</c:v>
                </c:pt>
                <c:pt idx="10">
                  <c:v>5.a.1</c:v>
                </c:pt>
                <c:pt idx="11">
                  <c:v>5.a.2</c:v>
                </c:pt>
                <c:pt idx="12">
                  <c:v>5.b.1</c:v>
                </c:pt>
                <c:pt idx="13">
                  <c:v>5.c.1</c:v>
                </c:pt>
              </c:strCache>
            </c:strRef>
          </c:cat>
          <c:val>
            <c:numRef>
              <c:f>Figure2!$C$2:$C$15</c:f>
              <c:numCache>
                <c:formatCode>General</c:formatCode>
                <c:ptCount val="14"/>
                <c:pt idx="0">
                  <c:v>6</c:v>
                </c:pt>
                <c:pt idx="1">
                  <c:v>15</c:v>
                </c:pt>
                <c:pt idx="2">
                  <c:v>0</c:v>
                </c:pt>
                <c:pt idx="3">
                  <c:v>6</c:v>
                </c:pt>
                <c:pt idx="4">
                  <c:v>1</c:v>
                </c:pt>
                <c:pt idx="5">
                  <c:v>14</c:v>
                </c:pt>
                <c:pt idx="6">
                  <c:v>0</c:v>
                </c:pt>
                <c:pt idx="7">
                  <c:v>10</c:v>
                </c:pt>
                <c:pt idx="8">
                  <c:v>15</c:v>
                </c:pt>
                <c:pt idx="9">
                  <c:v>47</c:v>
                </c:pt>
                <c:pt idx="10">
                  <c:v>17</c:v>
                </c:pt>
                <c:pt idx="11">
                  <c:v>22</c:v>
                </c:pt>
                <c:pt idx="12">
                  <c:v>12</c:v>
                </c:pt>
                <c:pt idx="1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B5-4C60-B283-DAA053EF3A71}"/>
            </c:ext>
          </c:extLst>
        </c:ser>
        <c:ser>
          <c:idx val="2"/>
          <c:order val="2"/>
          <c:tx>
            <c:strRef>
              <c:f>Figure2!$D$1</c:f>
              <c:strCache>
                <c:ptCount val="1"/>
                <c:pt idx="0">
                  <c:v>No data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B5-4C60-B283-DAA053EF3A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Figure2!$A$2:$A$16</c:f>
              <c:strCache>
                <c:ptCount val="14"/>
                <c:pt idx="0">
                  <c:v>5.1.1</c:v>
                </c:pt>
                <c:pt idx="1">
                  <c:v>5.2.1</c:v>
                </c:pt>
                <c:pt idx="2">
                  <c:v>5.2.2</c:v>
                </c:pt>
                <c:pt idx="3">
                  <c:v>5.3.1</c:v>
                </c:pt>
                <c:pt idx="4">
                  <c:v>5.3.2</c:v>
                </c:pt>
                <c:pt idx="5">
                  <c:v>5.4.1</c:v>
                </c:pt>
                <c:pt idx="6">
                  <c:v>5.5.1</c:v>
                </c:pt>
                <c:pt idx="7">
                  <c:v>5.5.2</c:v>
                </c:pt>
                <c:pt idx="8">
                  <c:v>5.6.1</c:v>
                </c:pt>
                <c:pt idx="9">
                  <c:v>5.6.2</c:v>
                </c:pt>
                <c:pt idx="10">
                  <c:v>5.a.1</c:v>
                </c:pt>
                <c:pt idx="11">
                  <c:v>5.a.2</c:v>
                </c:pt>
                <c:pt idx="12">
                  <c:v>5.b.1</c:v>
                </c:pt>
                <c:pt idx="13">
                  <c:v>5.c.1</c:v>
                </c:pt>
              </c:strCache>
            </c:strRef>
          </c:cat>
          <c:val>
            <c:numRef>
              <c:f>Figure2!$D$2:$D$15</c:f>
              <c:numCache>
                <c:formatCode>General</c:formatCode>
                <c:ptCount val="14"/>
                <c:pt idx="0">
                  <c:v>31</c:v>
                </c:pt>
                <c:pt idx="1">
                  <c:v>8</c:v>
                </c:pt>
                <c:pt idx="2">
                  <c:v>54</c:v>
                </c:pt>
                <c:pt idx="3">
                  <c:v>2</c:v>
                </c:pt>
                <c:pt idx="4">
                  <c:v>27</c:v>
                </c:pt>
                <c:pt idx="5">
                  <c:v>38</c:v>
                </c:pt>
                <c:pt idx="6">
                  <c:v>0</c:v>
                </c:pt>
                <c:pt idx="7">
                  <c:v>10</c:v>
                </c:pt>
                <c:pt idx="8">
                  <c:v>17</c:v>
                </c:pt>
                <c:pt idx="9">
                  <c:v>7</c:v>
                </c:pt>
                <c:pt idx="10">
                  <c:v>22</c:v>
                </c:pt>
                <c:pt idx="11">
                  <c:v>32</c:v>
                </c:pt>
                <c:pt idx="12">
                  <c:v>31</c:v>
                </c:pt>
                <c:pt idx="1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B5-4C60-B283-DAA053EF3A7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2"/>
        <c:overlap val="100"/>
        <c:axId val="2093290927"/>
        <c:axId val="2093273871"/>
      </c:barChart>
      <c:catAx>
        <c:axId val="209329092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2093273871"/>
        <c:crosses val="autoZero"/>
        <c:auto val="1"/>
        <c:lblAlgn val="ctr"/>
        <c:lblOffset val="100"/>
        <c:noMultiLvlLbl val="0"/>
      </c:catAx>
      <c:valAx>
        <c:axId val="2093273871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093290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22666043151532"/>
          <c:y val="0.92187478823865221"/>
          <c:w val="0.59546657274587367"/>
          <c:h val="5.42932638988941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G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E7739A-7A3C-483B-873E-D5284F327EA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39F80F-7C22-4AAC-95CB-50DD7659F9E6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 lIns="731520"/>
        <a:lstStyle/>
        <a:p>
          <a:pPr>
            <a:buClr>
              <a:srgbClr val="0070C0"/>
            </a:buClr>
            <a:buFont typeface="Wingdings" panose="05000000000000000000" pitchFamily="2" charset="2"/>
            <a:buChar char="§"/>
          </a:pPr>
          <a:r>
            <a:rPr lang="en-US" sz="1600" dirty="0">
              <a:solidFill>
                <a:schemeClr val="tx1"/>
              </a:solidFill>
            </a:rPr>
            <a:t>Africa is making progress in 13 of the 17 SDGs, however the current pace of progress is insufficient to achieve the goals by 2030.</a:t>
          </a:r>
        </a:p>
      </dgm:t>
    </dgm:pt>
    <dgm:pt modelId="{9D45357A-16A4-4654-8F9E-AFD516B7E1D4}" type="parTrans" cxnId="{0BD27837-E7F7-43FC-8AFA-58F8B8F312DE}">
      <dgm:prSet/>
      <dgm:spPr/>
      <dgm:t>
        <a:bodyPr/>
        <a:lstStyle/>
        <a:p>
          <a:endParaRPr lang="en-US"/>
        </a:p>
      </dgm:t>
    </dgm:pt>
    <dgm:pt modelId="{E4A6B90B-965B-4141-9E13-5D486AF525DA}" type="sibTrans" cxnId="{0BD27837-E7F7-43FC-8AFA-58F8B8F312DE}">
      <dgm:prSet/>
      <dgm:spPr/>
      <dgm:t>
        <a:bodyPr/>
        <a:lstStyle/>
        <a:p>
          <a:endParaRPr lang="en-US"/>
        </a:p>
      </dgm:t>
    </dgm:pt>
    <dgm:pt modelId="{008FC783-FE13-4154-A137-39D73E4F55A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 lIns="640080"/>
        <a:lstStyle/>
        <a:p>
          <a:pPr>
            <a:buClr>
              <a:srgbClr val="0070C0"/>
            </a:buClr>
            <a:buFont typeface="Wingdings" panose="05000000000000000000" pitchFamily="2" charset="2"/>
            <a:buChar char="§"/>
          </a:pPr>
          <a:r>
            <a:rPr lang="en-US" sz="1600" dirty="0">
              <a:solidFill>
                <a:schemeClr val="tx1"/>
              </a:solidFill>
            </a:rPr>
            <a:t>Goal 2: Zero Hunger and Goal 3: Good Health and Well-being have relatively higher progresses than the rest of SDGs.</a:t>
          </a:r>
        </a:p>
      </dgm:t>
    </dgm:pt>
    <dgm:pt modelId="{04666AE5-AD81-40D8-B592-088563C6267A}" type="parTrans" cxnId="{00812049-F020-48FB-B5D0-18DB3C022CA7}">
      <dgm:prSet/>
      <dgm:spPr/>
      <dgm:t>
        <a:bodyPr/>
        <a:lstStyle/>
        <a:p>
          <a:endParaRPr lang="en-US"/>
        </a:p>
      </dgm:t>
    </dgm:pt>
    <dgm:pt modelId="{491352EF-013A-4EAC-AD18-E44F5D115F7B}" type="sibTrans" cxnId="{00812049-F020-48FB-B5D0-18DB3C022CA7}">
      <dgm:prSet/>
      <dgm:spPr/>
      <dgm:t>
        <a:bodyPr/>
        <a:lstStyle/>
        <a:p>
          <a:endParaRPr lang="en-US"/>
        </a:p>
      </dgm:t>
    </dgm:pt>
    <dgm:pt modelId="{CE49D324-BE9E-4B96-A839-26F8296C033E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 lIns="731520"/>
        <a:lstStyle/>
        <a:p>
          <a:pPr>
            <a:buFont typeface="Wingdings" panose="05000000000000000000" pitchFamily="2" charset="2"/>
            <a:buChar char="Ø"/>
          </a:pPr>
          <a:r>
            <a:rPr lang="en-US" sz="16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Goal 16 suffers most in terms of data availability. </a:t>
          </a:r>
        </a:p>
      </dgm:t>
    </dgm:pt>
    <dgm:pt modelId="{2BC83A47-641C-41D5-848E-BEA04E8790AB}" type="parTrans" cxnId="{C7DC15F1-86D2-4EA9-A2E1-3144C330E5BA}">
      <dgm:prSet/>
      <dgm:spPr/>
      <dgm:t>
        <a:bodyPr/>
        <a:lstStyle/>
        <a:p>
          <a:endParaRPr lang="en-US"/>
        </a:p>
      </dgm:t>
    </dgm:pt>
    <dgm:pt modelId="{B19C9344-697A-4ED0-B449-FA9AF6591CD3}" type="sibTrans" cxnId="{C7DC15F1-86D2-4EA9-A2E1-3144C330E5BA}">
      <dgm:prSet/>
      <dgm:spPr/>
      <dgm:t>
        <a:bodyPr/>
        <a:lstStyle/>
        <a:p>
          <a:endParaRPr lang="en-US"/>
        </a:p>
      </dgm:t>
    </dgm:pt>
    <dgm:pt modelId="{B3644863-FBA3-4568-B7AC-E8774660B9AD}">
      <dgm:prSet custT="1"/>
      <dgm:spPr>
        <a:solidFill>
          <a:schemeClr val="tx2">
            <a:lumMod val="20000"/>
            <a:lumOff val="80000"/>
          </a:schemeClr>
        </a:solidFill>
      </dgm:spPr>
      <dgm:t>
        <a:bodyPr lIns="640080"/>
        <a:lstStyle/>
        <a:p>
          <a:pPr>
            <a:buClr>
              <a:srgbClr val="0070C0"/>
            </a:buClr>
            <a:buFont typeface="Wingdings" panose="05000000000000000000" pitchFamily="2" charset="2"/>
            <a:buChar char="§"/>
          </a:pPr>
          <a:r>
            <a:rPr lang="en-US" sz="1500" dirty="0">
              <a:solidFill>
                <a:schemeClr val="tx1"/>
              </a:solidFill>
            </a:rPr>
            <a:t>SDG progress varies across countries and sub regions. Southern and Eastern Africa perform relatively better than the rest of the sub regions. </a:t>
          </a:r>
        </a:p>
      </dgm:t>
    </dgm:pt>
    <dgm:pt modelId="{07170A3F-4DFF-4F7D-8A2F-44E5E47FE15C}" type="parTrans" cxnId="{F890C030-AA22-4597-BEA0-7F68059D3AC2}">
      <dgm:prSet/>
      <dgm:spPr/>
      <dgm:t>
        <a:bodyPr/>
        <a:lstStyle/>
        <a:p>
          <a:endParaRPr lang="en-US"/>
        </a:p>
      </dgm:t>
    </dgm:pt>
    <dgm:pt modelId="{974A79DC-323F-4323-B462-CDDCC21DFC20}" type="sibTrans" cxnId="{F890C030-AA22-4597-BEA0-7F68059D3AC2}">
      <dgm:prSet/>
      <dgm:spPr/>
      <dgm:t>
        <a:bodyPr/>
        <a:lstStyle/>
        <a:p>
          <a:endParaRPr lang="en-US"/>
        </a:p>
      </dgm:t>
    </dgm:pt>
    <dgm:pt modelId="{8030AEF7-088B-4DDE-A738-3C6BE9D3DF29}">
      <dgm:prSet custT="1"/>
      <dgm:spPr>
        <a:solidFill>
          <a:schemeClr val="tx2">
            <a:lumMod val="20000"/>
            <a:lumOff val="80000"/>
          </a:schemeClr>
        </a:solidFill>
      </dgm:spPr>
      <dgm:t>
        <a:bodyPr lIns="640080"/>
        <a:lstStyle/>
        <a:p>
          <a:pPr>
            <a:buClr>
              <a:srgbClr val="0070C0"/>
            </a:buClr>
            <a:buFont typeface="Wingdings" panose="05000000000000000000" pitchFamily="2" charset="2"/>
            <a:buChar char="§"/>
          </a:pPr>
          <a:r>
            <a:rPr lang="en-US" sz="1500" dirty="0">
              <a:solidFill>
                <a:schemeClr val="tx1"/>
              </a:solidFill>
            </a:rPr>
            <a:t>Morocco, Mauritius, Rwanda, Seychelles and Guinea-Bissau are the top five performers, whereas Sierra Leone, Angola, Sudan, Chad and Equatorial Guinea are the lowest performers on the continent. </a:t>
          </a:r>
        </a:p>
      </dgm:t>
    </dgm:pt>
    <dgm:pt modelId="{4C5BE228-8A00-4CAC-9270-4665F64FE142}" type="parTrans" cxnId="{9CCF0120-F729-4044-8129-6A1899D6DB5B}">
      <dgm:prSet/>
      <dgm:spPr/>
      <dgm:t>
        <a:bodyPr/>
        <a:lstStyle/>
        <a:p>
          <a:endParaRPr lang="en-US"/>
        </a:p>
      </dgm:t>
    </dgm:pt>
    <dgm:pt modelId="{C8AA1222-616D-4AB2-B898-DE2359CA4163}" type="sibTrans" cxnId="{9CCF0120-F729-4044-8129-6A1899D6DB5B}">
      <dgm:prSet/>
      <dgm:spPr/>
      <dgm:t>
        <a:bodyPr/>
        <a:lstStyle/>
        <a:p>
          <a:endParaRPr lang="en-US"/>
        </a:p>
      </dgm:t>
    </dgm:pt>
    <dgm:pt modelId="{869221BB-0C6A-4B15-8CB7-BE695224BB0D}" type="pres">
      <dgm:prSet presAssocID="{D5E7739A-7A3C-483B-873E-D5284F327EAA}" presName="Name0" presStyleCnt="0">
        <dgm:presLayoutVars>
          <dgm:chMax val="7"/>
          <dgm:chPref val="7"/>
          <dgm:dir/>
        </dgm:presLayoutVars>
      </dgm:prSet>
      <dgm:spPr/>
    </dgm:pt>
    <dgm:pt modelId="{33098179-29D0-4D39-BE71-3C8086778832}" type="pres">
      <dgm:prSet presAssocID="{D5E7739A-7A3C-483B-873E-D5284F327EAA}" presName="Name1" presStyleCnt="0"/>
      <dgm:spPr/>
    </dgm:pt>
    <dgm:pt modelId="{F0246056-E99F-4202-8EA5-3392D55A484B}" type="pres">
      <dgm:prSet presAssocID="{D5E7739A-7A3C-483B-873E-D5284F327EAA}" presName="cycle" presStyleCnt="0"/>
      <dgm:spPr/>
    </dgm:pt>
    <dgm:pt modelId="{4E1E5E7D-2598-4261-BE06-20CACFDCEA79}" type="pres">
      <dgm:prSet presAssocID="{D5E7739A-7A3C-483B-873E-D5284F327EAA}" presName="srcNode" presStyleLbl="node1" presStyleIdx="0" presStyleCnt="5"/>
      <dgm:spPr/>
    </dgm:pt>
    <dgm:pt modelId="{3DCC293B-C7CD-4E4D-AA7B-3D927A20C72C}" type="pres">
      <dgm:prSet presAssocID="{D5E7739A-7A3C-483B-873E-D5284F327EAA}" presName="conn" presStyleLbl="parChTrans1D2" presStyleIdx="0" presStyleCnt="1"/>
      <dgm:spPr/>
    </dgm:pt>
    <dgm:pt modelId="{70918FA3-7887-4134-8F99-CD11DA9417F8}" type="pres">
      <dgm:prSet presAssocID="{D5E7739A-7A3C-483B-873E-D5284F327EAA}" presName="extraNode" presStyleLbl="node1" presStyleIdx="0" presStyleCnt="5"/>
      <dgm:spPr/>
    </dgm:pt>
    <dgm:pt modelId="{0CD3DC93-1DB9-47A4-BFBA-3CB01DB076DC}" type="pres">
      <dgm:prSet presAssocID="{D5E7739A-7A3C-483B-873E-D5284F327EAA}" presName="dstNode" presStyleLbl="node1" presStyleIdx="0" presStyleCnt="5"/>
      <dgm:spPr/>
    </dgm:pt>
    <dgm:pt modelId="{2B19BE67-2876-497F-A4B4-C9B5A7F5956D}" type="pres">
      <dgm:prSet presAssocID="{7439F80F-7C22-4AAC-95CB-50DD7659F9E6}" presName="text_1" presStyleLbl="node1" presStyleIdx="0" presStyleCnt="5" custScaleX="105375" custScaleY="145316">
        <dgm:presLayoutVars>
          <dgm:bulletEnabled val="1"/>
        </dgm:presLayoutVars>
      </dgm:prSet>
      <dgm:spPr/>
    </dgm:pt>
    <dgm:pt modelId="{E267A40F-A58B-4D86-9663-A8EE56055D1A}" type="pres">
      <dgm:prSet presAssocID="{7439F80F-7C22-4AAC-95CB-50DD7659F9E6}" presName="accent_1" presStyleCnt="0"/>
      <dgm:spPr/>
    </dgm:pt>
    <dgm:pt modelId="{CC7F020A-419E-40F7-BA88-9F2EAE30DA0C}" type="pres">
      <dgm:prSet presAssocID="{7439F80F-7C22-4AAC-95CB-50DD7659F9E6}" presName="accentRepeatNode" presStyleLbl="solidFgAcc1" presStyleIdx="0" presStyleCnt="5" custLinFactNeighborX="-10343" custLinFactNeighborY="378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C5762C-63B7-4F9D-AA29-0CBEF7A05C45}" type="pres">
      <dgm:prSet presAssocID="{008FC783-FE13-4154-A137-39D73E4F55A0}" presName="text_2" presStyleLbl="node1" presStyleIdx="1" presStyleCnt="5" custScaleX="105375" custScaleY="145316">
        <dgm:presLayoutVars>
          <dgm:bulletEnabled val="1"/>
        </dgm:presLayoutVars>
      </dgm:prSet>
      <dgm:spPr/>
    </dgm:pt>
    <dgm:pt modelId="{8CFA1D35-3EF7-464C-A7E4-BA08DA3B640C}" type="pres">
      <dgm:prSet presAssocID="{008FC783-FE13-4154-A137-39D73E4F55A0}" presName="accent_2" presStyleCnt="0"/>
      <dgm:spPr/>
    </dgm:pt>
    <dgm:pt modelId="{04E9D720-B181-46AD-9016-D3C23FA415D1}" type="pres">
      <dgm:prSet presAssocID="{008FC783-FE13-4154-A137-39D73E4F55A0}" presName="accentRepeatNode" presStyleLbl="solidFgAcc1" presStyleIdx="1" presStyleCnt="5" custLinFactNeighborX="-10343" custLinFactNeighborY="378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220FF05-1933-45E2-8F2E-7918FC52AC8A}" type="pres">
      <dgm:prSet presAssocID="{B3644863-FBA3-4568-B7AC-E8774660B9AD}" presName="text_3" presStyleLbl="node1" presStyleIdx="2" presStyleCnt="5" custScaleX="105375" custScaleY="145316">
        <dgm:presLayoutVars>
          <dgm:bulletEnabled val="1"/>
        </dgm:presLayoutVars>
      </dgm:prSet>
      <dgm:spPr/>
    </dgm:pt>
    <dgm:pt modelId="{478625D2-6C2C-4F5A-BE58-7F8EC19A6B8B}" type="pres">
      <dgm:prSet presAssocID="{B3644863-FBA3-4568-B7AC-E8774660B9AD}" presName="accent_3" presStyleCnt="0"/>
      <dgm:spPr/>
    </dgm:pt>
    <dgm:pt modelId="{220AB682-F86F-4B25-9E5C-F30A162A4D26}" type="pres">
      <dgm:prSet presAssocID="{B3644863-FBA3-4568-B7AC-E8774660B9AD}" presName="accentRepeatNode" presStyleLbl="solidFgAcc1" presStyleIdx="2" presStyleCnt="5" custLinFactNeighborX="-10343" custLinFactNeighborY="378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D089408-3722-4B5A-A53B-3C919B23D943}" type="pres">
      <dgm:prSet presAssocID="{8030AEF7-088B-4DDE-A738-3C6BE9D3DF29}" presName="text_4" presStyleLbl="node1" presStyleIdx="3" presStyleCnt="5" custScaleX="105375" custScaleY="154231" custLinFactNeighborY="3684">
        <dgm:presLayoutVars>
          <dgm:bulletEnabled val="1"/>
        </dgm:presLayoutVars>
      </dgm:prSet>
      <dgm:spPr/>
    </dgm:pt>
    <dgm:pt modelId="{C61AD910-36AD-41FD-8F65-FF713EDCA622}" type="pres">
      <dgm:prSet presAssocID="{8030AEF7-088B-4DDE-A738-3C6BE9D3DF29}" presName="accent_4" presStyleCnt="0"/>
      <dgm:spPr/>
    </dgm:pt>
    <dgm:pt modelId="{1A78A075-9C92-4F70-9E09-DA365C728CE5}" type="pres">
      <dgm:prSet presAssocID="{8030AEF7-088B-4DDE-A738-3C6BE9D3DF29}" presName="accentRepeatNode" presStyleLbl="solidFgAcc1" presStyleIdx="3" presStyleCnt="5" custLinFactNeighborX="-10343" custLinFactNeighborY="378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B2C3691-F3D8-4E71-8D92-D0B75878A018}" type="pres">
      <dgm:prSet presAssocID="{CE49D324-BE9E-4B96-A839-26F8296C033E}" presName="text_5" presStyleLbl="node1" presStyleIdx="4" presStyleCnt="5" custScaleX="105375" custScaleY="128478">
        <dgm:presLayoutVars>
          <dgm:bulletEnabled val="1"/>
        </dgm:presLayoutVars>
      </dgm:prSet>
      <dgm:spPr/>
    </dgm:pt>
    <dgm:pt modelId="{926754FE-0062-428B-A78B-BBC9BA06D4A3}" type="pres">
      <dgm:prSet presAssocID="{CE49D324-BE9E-4B96-A839-26F8296C033E}" presName="accent_5" presStyleCnt="0"/>
      <dgm:spPr/>
    </dgm:pt>
    <dgm:pt modelId="{173E7E25-AB6A-4DBD-8EAA-F343AECD05AB}" type="pres">
      <dgm:prSet presAssocID="{CE49D324-BE9E-4B96-A839-26F8296C033E}" presName="accentRepeatNode" presStyleLbl="solidFgAcc1" presStyleIdx="4" presStyleCnt="5" custLinFactNeighborX="-10343" custLinFactNeighborY="378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9F31B613-8820-4DD4-9D3D-0852B44AEB6D}" type="presOf" srcId="{008FC783-FE13-4154-A137-39D73E4F55A0}" destId="{DAC5762C-63B7-4F9D-AA29-0CBEF7A05C45}" srcOrd="0" destOrd="0" presId="urn:microsoft.com/office/officeart/2008/layout/VerticalCurvedList"/>
    <dgm:cxn modelId="{9CCF0120-F729-4044-8129-6A1899D6DB5B}" srcId="{D5E7739A-7A3C-483B-873E-D5284F327EAA}" destId="{8030AEF7-088B-4DDE-A738-3C6BE9D3DF29}" srcOrd="3" destOrd="0" parTransId="{4C5BE228-8A00-4CAC-9270-4665F64FE142}" sibTransId="{C8AA1222-616D-4AB2-B898-DE2359CA4163}"/>
    <dgm:cxn modelId="{F890C030-AA22-4597-BEA0-7F68059D3AC2}" srcId="{D5E7739A-7A3C-483B-873E-D5284F327EAA}" destId="{B3644863-FBA3-4568-B7AC-E8774660B9AD}" srcOrd="2" destOrd="0" parTransId="{07170A3F-4DFF-4F7D-8A2F-44E5E47FE15C}" sibTransId="{974A79DC-323F-4323-B462-CDDCC21DFC20}"/>
    <dgm:cxn modelId="{0BD27837-E7F7-43FC-8AFA-58F8B8F312DE}" srcId="{D5E7739A-7A3C-483B-873E-D5284F327EAA}" destId="{7439F80F-7C22-4AAC-95CB-50DD7659F9E6}" srcOrd="0" destOrd="0" parTransId="{9D45357A-16A4-4654-8F9E-AFD516B7E1D4}" sibTransId="{E4A6B90B-965B-4141-9E13-5D486AF525DA}"/>
    <dgm:cxn modelId="{067D8C5F-D371-4D25-97B3-FB591CFBCA6D}" type="presOf" srcId="{D5E7739A-7A3C-483B-873E-D5284F327EAA}" destId="{869221BB-0C6A-4B15-8CB7-BE695224BB0D}" srcOrd="0" destOrd="0" presId="urn:microsoft.com/office/officeart/2008/layout/VerticalCurvedList"/>
    <dgm:cxn modelId="{00812049-F020-48FB-B5D0-18DB3C022CA7}" srcId="{D5E7739A-7A3C-483B-873E-D5284F327EAA}" destId="{008FC783-FE13-4154-A137-39D73E4F55A0}" srcOrd="1" destOrd="0" parTransId="{04666AE5-AD81-40D8-B592-088563C6267A}" sibTransId="{491352EF-013A-4EAC-AD18-E44F5D115F7B}"/>
    <dgm:cxn modelId="{D2626C7F-2560-4142-8E3B-44DAB0C969C1}" type="presOf" srcId="{7439F80F-7C22-4AAC-95CB-50DD7659F9E6}" destId="{2B19BE67-2876-497F-A4B4-C9B5A7F5956D}" srcOrd="0" destOrd="0" presId="urn:microsoft.com/office/officeart/2008/layout/VerticalCurvedList"/>
    <dgm:cxn modelId="{89134BCA-C408-4E5E-8798-17846881AA9C}" type="presOf" srcId="{CE49D324-BE9E-4B96-A839-26F8296C033E}" destId="{6B2C3691-F3D8-4E71-8D92-D0B75878A018}" srcOrd="0" destOrd="0" presId="urn:microsoft.com/office/officeart/2008/layout/VerticalCurvedList"/>
    <dgm:cxn modelId="{E249B8D5-B83F-434F-AD62-AF4607278E31}" type="presOf" srcId="{B3644863-FBA3-4568-B7AC-E8774660B9AD}" destId="{5220FF05-1933-45E2-8F2E-7918FC52AC8A}" srcOrd="0" destOrd="0" presId="urn:microsoft.com/office/officeart/2008/layout/VerticalCurvedList"/>
    <dgm:cxn modelId="{530099D7-FB06-4A00-BC1F-90D91815D9E7}" type="presOf" srcId="{8030AEF7-088B-4DDE-A738-3C6BE9D3DF29}" destId="{8D089408-3722-4B5A-A53B-3C919B23D943}" srcOrd="0" destOrd="0" presId="urn:microsoft.com/office/officeart/2008/layout/VerticalCurvedList"/>
    <dgm:cxn modelId="{F02E4CE1-7A8C-4B70-AD93-5ECAFBEB6165}" type="presOf" srcId="{E4A6B90B-965B-4141-9E13-5D486AF525DA}" destId="{3DCC293B-C7CD-4E4D-AA7B-3D927A20C72C}" srcOrd="0" destOrd="0" presId="urn:microsoft.com/office/officeart/2008/layout/VerticalCurvedList"/>
    <dgm:cxn modelId="{C7DC15F1-86D2-4EA9-A2E1-3144C330E5BA}" srcId="{D5E7739A-7A3C-483B-873E-D5284F327EAA}" destId="{CE49D324-BE9E-4B96-A839-26F8296C033E}" srcOrd="4" destOrd="0" parTransId="{2BC83A47-641C-41D5-848E-BEA04E8790AB}" sibTransId="{B19C9344-697A-4ED0-B449-FA9AF6591CD3}"/>
    <dgm:cxn modelId="{0F9592B8-9C32-45FB-9E60-17F2319954FE}" type="presParOf" srcId="{869221BB-0C6A-4B15-8CB7-BE695224BB0D}" destId="{33098179-29D0-4D39-BE71-3C8086778832}" srcOrd="0" destOrd="0" presId="urn:microsoft.com/office/officeart/2008/layout/VerticalCurvedList"/>
    <dgm:cxn modelId="{69AD69A3-2BE2-4E2A-9A22-15D30ED2463F}" type="presParOf" srcId="{33098179-29D0-4D39-BE71-3C8086778832}" destId="{F0246056-E99F-4202-8EA5-3392D55A484B}" srcOrd="0" destOrd="0" presId="urn:microsoft.com/office/officeart/2008/layout/VerticalCurvedList"/>
    <dgm:cxn modelId="{E17F444B-5325-4DE3-9103-444FAF70AE8D}" type="presParOf" srcId="{F0246056-E99F-4202-8EA5-3392D55A484B}" destId="{4E1E5E7D-2598-4261-BE06-20CACFDCEA79}" srcOrd="0" destOrd="0" presId="urn:microsoft.com/office/officeart/2008/layout/VerticalCurvedList"/>
    <dgm:cxn modelId="{0D20FA12-0A05-447B-8CD9-24D802419D43}" type="presParOf" srcId="{F0246056-E99F-4202-8EA5-3392D55A484B}" destId="{3DCC293B-C7CD-4E4D-AA7B-3D927A20C72C}" srcOrd="1" destOrd="0" presId="urn:microsoft.com/office/officeart/2008/layout/VerticalCurvedList"/>
    <dgm:cxn modelId="{38C69E34-BB59-4D15-B5C5-F3B2495956DB}" type="presParOf" srcId="{F0246056-E99F-4202-8EA5-3392D55A484B}" destId="{70918FA3-7887-4134-8F99-CD11DA9417F8}" srcOrd="2" destOrd="0" presId="urn:microsoft.com/office/officeart/2008/layout/VerticalCurvedList"/>
    <dgm:cxn modelId="{7FECF4CE-C7C4-4300-828D-663BFDBC79BB}" type="presParOf" srcId="{F0246056-E99F-4202-8EA5-3392D55A484B}" destId="{0CD3DC93-1DB9-47A4-BFBA-3CB01DB076DC}" srcOrd="3" destOrd="0" presId="urn:microsoft.com/office/officeart/2008/layout/VerticalCurvedList"/>
    <dgm:cxn modelId="{2B1B76E9-8C72-4309-B29C-4D536806EA55}" type="presParOf" srcId="{33098179-29D0-4D39-BE71-3C8086778832}" destId="{2B19BE67-2876-497F-A4B4-C9B5A7F5956D}" srcOrd="1" destOrd="0" presId="urn:microsoft.com/office/officeart/2008/layout/VerticalCurvedList"/>
    <dgm:cxn modelId="{74B358D3-130F-4692-BB4F-414852D1454D}" type="presParOf" srcId="{33098179-29D0-4D39-BE71-3C8086778832}" destId="{E267A40F-A58B-4D86-9663-A8EE56055D1A}" srcOrd="2" destOrd="0" presId="urn:microsoft.com/office/officeart/2008/layout/VerticalCurvedList"/>
    <dgm:cxn modelId="{FFBB6954-C0E2-4522-8A21-18C0205B7D8C}" type="presParOf" srcId="{E267A40F-A58B-4D86-9663-A8EE56055D1A}" destId="{CC7F020A-419E-40F7-BA88-9F2EAE30DA0C}" srcOrd="0" destOrd="0" presId="urn:microsoft.com/office/officeart/2008/layout/VerticalCurvedList"/>
    <dgm:cxn modelId="{8940D906-8FBF-4E16-9905-20AC87901707}" type="presParOf" srcId="{33098179-29D0-4D39-BE71-3C8086778832}" destId="{DAC5762C-63B7-4F9D-AA29-0CBEF7A05C45}" srcOrd="3" destOrd="0" presId="urn:microsoft.com/office/officeart/2008/layout/VerticalCurvedList"/>
    <dgm:cxn modelId="{9060A46B-5C56-477A-980A-770EBA1BD7BF}" type="presParOf" srcId="{33098179-29D0-4D39-BE71-3C8086778832}" destId="{8CFA1D35-3EF7-464C-A7E4-BA08DA3B640C}" srcOrd="4" destOrd="0" presId="urn:microsoft.com/office/officeart/2008/layout/VerticalCurvedList"/>
    <dgm:cxn modelId="{A092052D-79F7-4E31-A027-73A639E84E5E}" type="presParOf" srcId="{8CFA1D35-3EF7-464C-A7E4-BA08DA3B640C}" destId="{04E9D720-B181-46AD-9016-D3C23FA415D1}" srcOrd="0" destOrd="0" presId="urn:microsoft.com/office/officeart/2008/layout/VerticalCurvedList"/>
    <dgm:cxn modelId="{1329FE44-EB79-48E6-9C70-A81BBCB35807}" type="presParOf" srcId="{33098179-29D0-4D39-BE71-3C8086778832}" destId="{5220FF05-1933-45E2-8F2E-7918FC52AC8A}" srcOrd="5" destOrd="0" presId="urn:microsoft.com/office/officeart/2008/layout/VerticalCurvedList"/>
    <dgm:cxn modelId="{273EE4E7-C672-4C88-8490-527B4A21BDE7}" type="presParOf" srcId="{33098179-29D0-4D39-BE71-3C8086778832}" destId="{478625D2-6C2C-4F5A-BE58-7F8EC19A6B8B}" srcOrd="6" destOrd="0" presId="urn:microsoft.com/office/officeart/2008/layout/VerticalCurvedList"/>
    <dgm:cxn modelId="{09EC4E73-06FB-4590-911D-2175DA79FBD2}" type="presParOf" srcId="{478625D2-6C2C-4F5A-BE58-7F8EC19A6B8B}" destId="{220AB682-F86F-4B25-9E5C-F30A162A4D26}" srcOrd="0" destOrd="0" presId="urn:microsoft.com/office/officeart/2008/layout/VerticalCurvedList"/>
    <dgm:cxn modelId="{D1235CC2-7283-43B4-8852-B3520462E6F2}" type="presParOf" srcId="{33098179-29D0-4D39-BE71-3C8086778832}" destId="{8D089408-3722-4B5A-A53B-3C919B23D943}" srcOrd="7" destOrd="0" presId="urn:microsoft.com/office/officeart/2008/layout/VerticalCurvedList"/>
    <dgm:cxn modelId="{3FC74C44-A839-4764-BCDE-005F23BDF1D2}" type="presParOf" srcId="{33098179-29D0-4D39-BE71-3C8086778832}" destId="{C61AD910-36AD-41FD-8F65-FF713EDCA622}" srcOrd="8" destOrd="0" presId="urn:microsoft.com/office/officeart/2008/layout/VerticalCurvedList"/>
    <dgm:cxn modelId="{D8E55C4D-D7EB-4F41-9D5B-CE340348E0D2}" type="presParOf" srcId="{C61AD910-36AD-41FD-8F65-FF713EDCA622}" destId="{1A78A075-9C92-4F70-9E09-DA365C728CE5}" srcOrd="0" destOrd="0" presId="urn:microsoft.com/office/officeart/2008/layout/VerticalCurvedList"/>
    <dgm:cxn modelId="{B1F8EFC0-8BCA-4BA3-8F4C-55A46FDE1C4F}" type="presParOf" srcId="{33098179-29D0-4D39-BE71-3C8086778832}" destId="{6B2C3691-F3D8-4E71-8D92-D0B75878A018}" srcOrd="9" destOrd="0" presId="urn:microsoft.com/office/officeart/2008/layout/VerticalCurvedList"/>
    <dgm:cxn modelId="{2C4F0D20-7497-42CE-B537-3F55CC2FD1C1}" type="presParOf" srcId="{33098179-29D0-4D39-BE71-3C8086778832}" destId="{926754FE-0062-428B-A78B-BBC9BA06D4A3}" srcOrd="10" destOrd="0" presId="urn:microsoft.com/office/officeart/2008/layout/VerticalCurvedList"/>
    <dgm:cxn modelId="{7DF0F4AF-E4EA-4DC7-A0DE-21FD37EB71A5}" type="presParOf" srcId="{926754FE-0062-428B-A78B-BBC9BA06D4A3}" destId="{173E7E25-AB6A-4DBD-8EAA-F343AECD05A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C293B-C7CD-4E4D-AA7B-3D927A20C72C}">
      <dsp:nvSpPr>
        <dsp:cNvPr id="0" name=""/>
        <dsp:cNvSpPr/>
      </dsp:nvSpPr>
      <dsp:spPr>
        <a:xfrm>
          <a:off x="-6809317" y="-1029527"/>
          <a:ext cx="8013287" cy="8013287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9BE67-2876-497F-A4B4-C9B5A7F5956D}">
      <dsp:nvSpPr>
        <dsp:cNvPr id="0" name=""/>
        <dsp:cNvSpPr/>
      </dsp:nvSpPr>
      <dsp:spPr>
        <a:xfrm>
          <a:off x="329983" y="203327"/>
          <a:ext cx="5991785" cy="1081902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52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70C0"/>
            </a:buClr>
            <a:buFont typeface="Wingdings" panose="05000000000000000000" pitchFamily="2" charset="2"/>
            <a:buNone/>
          </a:pPr>
          <a:r>
            <a:rPr lang="en-US" sz="1600" kern="1200" dirty="0">
              <a:solidFill>
                <a:schemeClr val="tx1"/>
              </a:solidFill>
            </a:rPr>
            <a:t>Africa is making progress in 13 of the 17 SDGs, however the current pace of progress is insufficient to achieve the goals by 2030.</a:t>
          </a:r>
        </a:p>
      </dsp:txBody>
      <dsp:txXfrm>
        <a:off x="329983" y="203327"/>
        <a:ext cx="5991785" cy="1081902"/>
      </dsp:txXfrm>
    </dsp:sp>
    <dsp:sp modelId="{CC7F020A-419E-40F7-BA88-9F2EAE30DA0C}">
      <dsp:nvSpPr>
        <dsp:cNvPr id="0" name=""/>
        <dsp:cNvSpPr/>
      </dsp:nvSpPr>
      <dsp:spPr>
        <a:xfrm>
          <a:off x="0" y="314217"/>
          <a:ext cx="930646" cy="93064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5762C-63B7-4F9D-AA29-0CBEF7A05C45}">
      <dsp:nvSpPr>
        <dsp:cNvPr id="0" name=""/>
        <dsp:cNvSpPr/>
      </dsp:nvSpPr>
      <dsp:spPr>
        <a:xfrm>
          <a:off x="877820" y="1319746"/>
          <a:ext cx="5429611" cy="1081902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70C0"/>
            </a:buClr>
            <a:buFont typeface="Wingdings" panose="05000000000000000000" pitchFamily="2" charset="2"/>
            <a:buNone/>
          </a:pPr>
          <a:r>
            <a:rPr lang="en-US" sz="1600" kern="1200" dirty="0">
              <a:solidFill>
                <a:schemeClr val="tx1"/>
              </a:solidFill>
            </a:rPr>
            <a:t>Goal 2: Zero Hunger and Goal 3: Good Health and Well-being have relatively higher progresses than the rest of SDGs.</a:t>
          </a:r>
        </a:p>
      </dsp:txBody>
      <dsp:txXfrm>
        <a:off x="877820" y="1319746"/>
        <a:ext cx="5429611" cy="1081902"/>
      </dsp:txXfrm>
    </dsp:sp>
    <dsp:sp modelId="{04E9D720-B181-46AD-9016-D3C23FA415D1}">
      <dsp:nvSpPr>
        <dsp:cNvPr id="0" name=""/>
        <dsp:cNvSpPr/>
      </dsp:nvSpPr>
      <dsp:spPr>
        <a:xfrm>
          <a:off x="454718" y="1430636"/>
          <a:ext cx="930646" cy="93064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0FF05-1933-45E2-8F2E-7918FC52AC8A}">
      <dsp:nvSpPr>
        <dsp:cNvPr id="0" name=""/>
        <dsp:cNvSpPr/>
      </dsp:nvSpPr>
      <dsp:spPr>
        <a:xfrm>
          <a:off x="1045962" y="2436164"/>
          <a:ext cx="5257068" cy="1081902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70C0"/>
            </a:buClr>
            <a:buFont typeface="Wingdings" panose="05000000000000000000" pitchFamily="2" charset="2"/>
            <a:buNone/>
          </a:pPr>
          <a:r>
            <a:rPr lang="en-US" sz="1500" kern="1200" dirty="0">
              <a:solidFill>
                <a:schemeClr val="tx1"/>
              </a:solidFill>
            </a:rPr>
            <a:t>SDG progress varies across countries and sub regions. Southern and Eastern Africa perform relatively better than the rest of the sub regions. </a:t>
          </a:r>
        </a:p>
      </dsp:txBody>
      <dsp:txXfrm>
        <a:off x="1045962" y="2436164"/>
        <a:ext cx="5257068" cy="1081902"/>
      </dsp:txXfrm>
    </dsp:sp>
    <dsp:sp modelId="{220AB682-F86F-4B25-9E5C-F30A162A4D26}">
      <dsp:nvSpPr>
        <dsp:cNvPr id="0" name=""/>
        <dsp:cNvSpPr/>
      </dsp:nvSpPr>
      <dsp:spPr>
        <a:xfrm>
          <a:off x="618459" y="2547054"/>
          <a:ext cx="930646" cy="93064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89408-3722-4B5A-A53B-3C919B23D943}">
      <dsp:nvSpPr>
        <dsp:cNvPr id="0" name=""/>
        <dsp:cNvSpPr/>
      </dsp:nvSpPr>
      <dsp:spPr>
        <a:xfrm>
          <a:off x="877820" y="3546824"/>
          <a:ext cx="5429611" cy="1148276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70C0"/>
            </a:buClr>
            <a:buFont typeface="Wingdings" panose="05000000000000000000" pitchFamily="2" charset="2"/>
            <a:buNone/>
          </a:pPr>
          <a:r>
            <a:rPr lang="en-US" sz="1500" kern="1200" dirty="0">
              <a:solidFill>
                <a:schemeClr val="tx1"/>
              </a:solidFill>
            </a:rPr>
            <a:t>Morocco, Mauritius, Rwanda, Seychelles and Guinea-Bissau are the top five performers, whereas Sierra Leone, Angola, Sudan, Chad and Equatorial Guinea are the lowest performers on the continent. </a:t>
          </a:r>
        </a:p>
      </dsp:txBody>
      <dsp:txXfrm>
        <a:off x="877820" y="3546824"/>
        <a:ext cx="5429611" cy="1148276"/>
      </dsp:txXfrm>
    </dsp:sp>
    <dsp:sp modelId="{1A78A075-9C92-4F70-9E09-DA365C728CE5}">
      <dsp:nvSpPr>
        <dsp:cNvPr id="0" name=""/>
        <dsp:cNvSpPr/>
      </dsp:nvSpPr>
      <dsp:spPr>
        <a:xfrm>
          <a:off x="454718" y="3663473"/>
          <a:ext cx="930646" cy="93064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C3691-F3D8-4E71-8D92-D0B75878A018}">
      <dsp:nvSpPr>
        <dsp:cNvPr id="0" name=""/>
        <dsp:cNvSpPr/>
      </dsp:nvSpPr>
      <dsp:spPr>
        <a:xfrm>
          <a:off x="329983" y="4731682"/>
          <a:ext cx="5991785" cy="956540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52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Goal 16 suffers most in terms of data availability. </a:t>
          </a:r>
        </a:p>
      </dsp:txBody>
      <dsp:txXfrm>
        <a:off x="329983" y="4731682"/>
        <a:ext cx="5991785" cy="956540"/>
      </dsp:txXfrm>
    </dsp:sp>
    <dsp:sp modelId="{173E7E25-AB6A-4DBD-8EAA-F343AECD05AB}">
      <dsp:nvSpPr>
        <dsp:cNvPr id="0" name=""/>
        <dsp:cNvSpPr/>
      </dsp:nvSpPr>
      <dsp:spPr>
        <a:xfrm>
          <a:off x="0" y="4779891"/>
          <a:ext cx="930646" cy="93064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0.13216</cdr:x>
      <cdr:y>0.14943</cdr:y>
    </cdr:from>
    <cdr:to>
      <cdr:x>0.5728</cdr:x>
      <cdr:y>0.20282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471B35EA-DA05-BAC9-BD52-6C412E327924}"/>
            </a:ext>
          </a:extLst>
        </cdr:cNvPr>
        <cdr:cNvGrpSpPr/>
      </cdr:nvGrpSpPr>
      <cdr:grpSpPr>
        <a:xfrm xmlns:a="http://schemas.openxmlformats.org/drawingml/2006/main">
          <a:off x="780013" y="714846"/>
          <a:ext cx="2600673" cy="255408"/>
          <a:chOff x="596515" y="456649"/>
          <a:chExt cx="1988864" cy="163156"/>
        </a:xfrm>
      </cdr:grpSpPr>
      <cdr:sp macro="" textlink="">
        <cdr:nvSpPr>
          <cdr:cNvPr id="4" name="Rectangle 3">
            <a:extLst xmlns:a="http://schemas.openxmlformats.org/drawingml/2006/main">
              <a:ext uri="{FF2B5EF4-FFF2-40B4-BE49-F238E27FC236}">
                <a16:creationId xmlns:a16="http://schemas.microsoft.com/office/drawing/2014/main" id="{7B2871D2-8E6B-E4FC-F03A-A50D460FFE0D}"/>
              </a:ext>
            </a:extLst>
          </cdr:cNvPr>
          <cdr:cNvSpPr/>
        </cdr:nvSpPr>
        <cdr:spPr>
          <a:xfrm xmlns:a="http://schemas.openxmlformats.org/drawingml/2006/main">
            <a:off x="596515" y="465266"/>
            <a:ext cx="254701" cy="154539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2000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</cdr:txBody>
      </cdr:sp>
      <cdr:sp macro="" textlink="">
        <cdr:nvSpPr>
          <cdr:cNvPr id="2" name="Rectangle 1">
            <a:extLst xmlns:a="http://schemas.openxmlformats.org/drawingml/2006/main">
              <a:ext uri="{FF2B5EF4-FFF2-40B4-BE49-F238E27FC236}">
                <a16:creationId xmlns:a16="http://schemas.microsoft.com/office/drawing/2014/main" id="{2FFADF85-E317-4A8B-8E54-3C1E946AC63C}"/>
              </a:ext>
            </a:extLst>
          </cdr:cNvPr>
          <cdr:cNvSpPr/>
        </cdr:nvSpPr>
        <cdr:spPr>
          <a:xfrm xmlns:a="http://schemas.openxmlformats.org/drawingml/2006/main">
            <a:off x="2330677" y="456649"/>
            <a:ext cx="254702" cy="15453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2030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</cdr:txBody>
      </cdr:sp>
      <cdr:sp macro="" textlink="">
        <cdr:nvSpPr>
          <cdr:cNvPr id="3" name="Rectangle 2">
            <a:extLst xmlns:a="http://schemas.openxmlformats.org/drawingml/2006/main">
              <a:ext uri="{FF2B5EF4-FFF2-40B4-BE49-F238E27FC236}">
                <a16:creationId xmlns:a16="http://schemas.microsoft.com/office/drawing/2014/main" id="{73FA6894-A36C-6BA8-DD9A-964BA231DC86}"/>
              </a:ext>
            </a:extLst>
          </cdr:cNvPr>
          <cdr:cNvSpPr/>
        </cdr:nvSpPr>
        <cdr:spPr>
          <a:xfrm xmlns:a="http://schemas.openxmlformats.org/drawingml/2006/main">
            <a:off x="1897644" y="456649"/>
            <a:ext cx="254702" cy="15453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2022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</cdr:txBody>
      </cdr:sp>
    </cdr:grpSp>
  </cdr:relSizeAnchor>
  <cdr:relSizeAnchor xmlns:cdr="http://schemas.openxmlformats.org/drawingml/2006/chartDrawing">
    <cdr:from>
      <cdr:x>0.02892</cdr:x>
      <cdr:y>0.8363</cdr:y>
    </cdr:from>
    <cdr:to>
      <cdr:x>0.3907</cdr:x>
      <cdr:y>0.91967</cdr:y>
    </cdr:to>
    <cdr:grpSp>
      <cdr:nvGrpSpPr>
        <cdr:cNvPr id="7" name="Group 6">
          <a:extLst xmlns:a="http://schemas.openxmlformats.org/drawingml/2006/main">
            <a:ext uri="{FF2B5EF4-FFF2-40B4-BE49-F238E27FC236}">
              <a16:creationId xmlns:a16="http://schemas.microsoft.com/office/drawing/2014/main" id="{6223A907-71C7-B206-FAF2-E0D6F5D52EDF}"/>
            </a:ext>
          </a:extLst>
        </cdr:cNvPr>
        <cdr:cNvGrpSpPr/>
      </cdr:nvGrpSpPr>
      <cdr:grpSpPr>
        <a:xfrm xmlns:a="http://schemas.openxmlformats.org/drawingml/2006/main">
          <a:off x="170687" y="4000706"/>
          <a:ext cx="2135238" cy="398827"/>
          <a:chOff x="119898" y="14673"/>
          <a:chExt cx="1632357" cy="358823"/>
        </a:xfrm>
      </cdr:grpSpPr>
      <cdr:sp macro="" textlink="">
        <cdr:nvSpPr>
          <cdr:cNvPr id="8" name="Rectangle 7">
            <a:extLst xmlns:a="http://schemas.openxmlformats.org/drawingml/2006/main">
              <a:ext uri="{FF2B5EF4-FFF2-40B4-BE49-F238E27FC236}">
                <a16:creationId xmlns:a16="http://schemas.microsoft.com/office/drawing/2014/main" id="{AB49FACD-7351-4E31-8C0E-5BDFF02D0573}"/>
              </a:ext>
            </a:extLst>
          </cdr:cNvPr>
          <cdr:cNvSpPr/>
        </cdr:nvSpPr>
        <cdr:spPr>
          <a:xfrm xmlns:a="http://schemas.openxmlformats.org/drawingml/2006/main">
            <a:off x="137865" y="14673"/>
            <a:ext cx="1614390" cy="358823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lvl="1" algn="l"/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 since 2000</a:t>
            </a:r>
          </a:p>
          <a:p xmlns:a="http://schemas.openxmlformats.org/drawingml/2006/main">
            <a:pPr lvl="1" algn="l"/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Regress since 2000</a:t>
            </a:r>
          </a:p>
          <a:p xmlns:a="http://schemas.openxmlformats.org/drawingml/2006/main">
            <a:pPr lvl="1" algn="l"/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data </a:t>
            </a:r>
          </a:p>
        </cdr:txBody>
      </cdr:sp>
      <cdr:sp macro="" textlink="">
        <cdr:nvSpPr>
          <cdr:cNvPr id="9" name="Rectangle 8">
            <a:extLst xmlns:a="http://schemas.openxmlformats.org/drawingml/2006/main">
              <a:ext uri="{FF2B5EF4-FFF2-40B4-BE49-F238E27FC236}">
                <a16:creationId xmlns:a16="http://schemas.microsoft.com/office/drawing/2014/main" id="{9FAFB9C4-DEFF-4449-8F6C-A6A12BEE6E19}"/>
              </a:ext>
            </a:extLst>
          </cdr:cNvPr>
          <cdr:cNvSpPr/>
        </cdr:nvSpPr>
        <cdr:spPr>
          <a:xfrm xmlns:a="http://schemas.openxmlformats.org/drawingml/2006/main">
            <a:off x="251846" y="159031"/>
            <a:ext cx="123830" cy="72633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0000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t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endParaRPr lang="en-GB" sz="1100"/>
          </a:p>
        </cdr:txBody>
      </cdr:sp>
      <cdr:sp macro="" textlink="">
        <cdr:nvSpPr>
          <cdr:cNvPr id="10" name="Rectangle 9">
            <a:extLst xmlns:a="http://schemas.openxmlformats.org/drawingml/2006/main">
              <a:ext uri="{FF2B5EF4-FFF2-40B4-BE49-F238E27FC236}">
                <a16:creationId xmlns:a16="http://schemas.microsoft.com/office/drawing/2014/main" id="{171A98C1-3646-4E25-8E1A-D802F9F37BB1}"/>
              </a:ext>
            </a:extLst>
          </cdr:cNvPr>
          <cdr:cNvSpPr/>
        </cdr:nvSpPr>
        <cdr:spPr>
          <a:xfrm xmlns:a="http://schemas.openxmlformats.org/drawingml/2006/main">
            <a:off x="264356" y="279216"/>
            <a:ext cx="123830" cy="68730"/>
          </a:xfrm>
          <a:prstGeom xmlns:a="http://schemas.openxmlformats.org/drawingml/2006/main" prst="rect">
            <a:avLst/>
          </a:prstGeom>
          <a:pattFill xmlns:a="http://schemas.openxmlformats.org/drawingml/2006/main" prst="dkUpDiag">
            <a:fgClr>
              <a:srgbClr val="FF0000"/>
            </a:fgClr>
            <a:bgClr>
              <a:schemeClr val="bg1"/>
            </a:bgClr>
          </a:patt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t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endParaRPr lang="en-GB" sz="1100"/>
          </a:p>
        </cdr:txBody>
      </cdr:sp>
      <cdr:sp macro="" textlink="">
        <cdr:nvSpPr>
          <cdr:cNvPr id="11" name="Rectangle 10">
            <a:extLst xmlns:a="http://schemas.openxmlformats.org/drawingml/2006/main">
              <a:ext uri="{FF2B5EF4-FFF2-40B4-BE49-F238E27FC236}">
                <a16:creationId xmlns:a16="http://schemas.microsoft.com/office/drawing/2014/main" id="{AAAB61EE-53C5-41DC-8A74-F98A965D5651}"/>
              </a:ext>
            </a:extLst>
          </cdr:cNvPr>
          <cdr:cNvSpPr/>
        </cdr:nvSpPr>
        <cdr:spPr>
          <a:xfrm xmlns:a="http://schemas.openxmlformats.org/drawingml/2006/main">
            <a:off x="119898" y="279219"/>
            <a:ext cx="125418" cy="68730"/>
          </a:xfrm>
          <a:prstGeom xmlns:a="http://schemas.openxmlformats.org/drawingml/2006/main" prst="rect">
            <a:avLst/>
          </a:prstGeom>
          <a:pattFill xmlns:a="http://schemas.openxmlformats.org/drawingml/2006/main" prst="dkUpDiag">
            <a:fgClr>
              <a:schemeClr val="accent4"/>
            </a:fgClr>
            <a:bgClr>
              <a:schemeClr val="bg1"/>
            </a:bgClr>
          </a:patt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t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endParaRPr lang="en-GB" sz="1100"/>
          </a:p>
        </cdr:txBody>
      </cdr:sp>
      <cdr:sp macro="" textlink="">
        <cdr:nvSpPr>
          <cdr:cNvPr id="12" name="Rectangle 11">
            <a:extLst xmlns:a="http://schemas.openxmlformats.org/drawingml/2006/main">
              <a:ext uri="{FF2B5EF4-FFF2-40B4-BE49-F238E27FC236}">
                <a16:creationId xmlns:a16="http://schemas.microsoft.com/office/drawing/2014/main" id="{90743A26-DC8F-42AD-9ECF-531224B9FAC6}"/>
              </a:ext>
            </a:extLst>
          </cdr:cNvPr>
          <cdr:cNvSpPr/>
        </cdr:nvSpPr>
        <cdr:spPr>
          <a:xfrm xmlns:a="http://schemas.openxmlformats.org/drawingml/2006/main">
            <a:off x="259311" y="21942"/>
            <a:ext cx="123830" cy="73099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C000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t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endParaRPr lang="en-GB" sz="1100"/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251E2-EF82-4092-85C7-A4869E03EBA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AFE0B-5EB1-40E4-891F-AC959CCB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7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FE0B-5EB1-40E4-891F-AC959CCB3F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6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AFE0B-5EB1-40E4-891F-AC959CCB3F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6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3845-F71F-2BBE-68F0-3F399350F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1ADF9-1864-65E7-A180-E70074D76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62C27-BA26-44A2-237A-333EF00D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C8711-60B3-2ABF-C548-4DBAF001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6C7A6-04D5-AD8F-E747-FA8CDDC13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F86A-463E-0ED4-8E0F-48D4566F1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FC2E3-C480-8627-B2F0-053CDA3DB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B3CBC-0CDB-5CB4-E8CE-E5410268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40ACA-B6EE-9453-B704-9DDC3722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F0E5-1EA7-46F0-24A1-B3961C76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68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2990D-3484-B3FE-71B2-B7D8AB5490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79071-830B-CE31-DB6A-6C93B98D5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F480B-10EE-B444-4C22-0D79626C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82423-5725-ACB4-DB92-BE3506111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B033F-5C44-38A3-943D-D4DDCC25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06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6D54DF-72D2-FE49-A5B9-714BC5CD1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283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5A2DDD-2812-9742-BE95-02C91D56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00" y="2334218"/>
            <a:ext cx="11171400" cy="1366582"/>
          </a:xfrm>
        </p:spPr>
        <p:txBody>
          <a:bodyPr>
            <a:normAutofit/>
          </a:bodyPr>
          <a:lstStyle>
            <a:lvl1pPr algn="ctr">
              <a:defRPr sz="3200" b="1" i="0" baseline="0">
                <a:latin typeface="Lucida Sans" panose="020B0602030504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B5E21-FDD3-CF44-B7FC-A065DB644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520"/>
          <a:stretch/>
        </p:blipFill>
        <p:spPr>
          <a:xfrm>
            <a:off x="711901" y="5222368"/>
            <a:ext cx="2638951" cy="1250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92DEB6-C0F2-8C48-A6E7-B6D175F0CD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" y="433949"/>
            <a:ext cx="4275764" cy="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005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200" y="1825625"/>
            <a:ext cx="11289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B475743-3A64-A74D-A307-659BB60BB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4676"/>
          <a:stretch/>
        </p:blipFill>
        <p:spPr>
          <a:xfrm>
            <a:off x="0" y="6492874"/>
            <a:ext cx="12192000" cy="36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7403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 object, solar cell&#10;&#10;Description automatically generated">
            <a:extLst>
              <a:ext uri="{FF2B5EF4-FFF2-40B4-BE49-F238E27FC236}">
                <a16:creationId xmlns:a16="http://schemas.microsoft.com/office/drawing/2014/main" id="{6307C092-7B1C-BC4F-8088-BBECA502B8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87900"/>
            <a:ext cx="12192000" cy="207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345D1-61B6-1D40-8DFE-38133E869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520"/>
          <a:stretch/>
        </p:blipFill>
        <p:spPr>
          <a:xfrm>
            <a:off x="4201132" y="277232"/>
            <a:ext cx="3789737" cy="179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AE4E7-35E9-F059-7D72-C008ED83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9A384-ECB7-F773-FEF8-07CDCC10B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6058A-8860-50BC-A84B-9E76CD27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982A8-04C1-30EB-325B-55CDB66AC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117E4-62C1-FF1D-3C9C-DD534307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1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F4B8B-A55A-E603-2CE5-0DCDBBD6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BE07E-1F2E-DEE5-4AF1-C7C31CA0A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B80F0-0F66-4460-E39B-ADD4BDB64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6A708-72D6-07EF-FC11-C208050CA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2F77C-12CE-8701-AC0F-AC086818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9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A441D-C15E-5B33-804B-981A8B9F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87085-A3A7-93B3-736C-8F47AACBB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C4EA6-5466-7B72-E091-3AD65355B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07EA4-FE85-35E3-C5F3-3C9E71AF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5F4B2-90EB-9329-BBEA-0F5B6259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C589B-5C80-7CED-0A01-9C999243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FC8D-7A26-77B6-BF1A-70184E664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A0705-D680-21F7-E2C3-7B50D6E1B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F6340-8DF3-478D-D1DC-451A4D033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9AB90-CA60-B0B1-05B2-E3837811C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CD3B7-BFDF-55EC-92D5-D85742443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44CD5A-7E01-0702-3F59-FC935977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2F06A3-B892-5563-961A-92F6DF3F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889E76-4FD7-986C-982A-EB1D9F44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4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90A7-B64D-28FC-6EE1-C02AD9300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13C6B-4FE0-95E1-FC78-24A1865A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FC6FB-DEA8-48C7-9513-3E5A01F9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09A0B-88A1-161B-43C3-FBA7ACDD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0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2C6333-BD6F-EFE2-610C-17D07598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DEEAA-B418-9855-87C1-1E7AE06B0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A3F0A-0274-9711-BD56-C24ADEBA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8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0698-67CB-2F4F-994D-5DAA4E60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CFF33-F90F-5B5F-7478-47B328CBB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8064A-AE41-9D25-1EA8-F776A7584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F677D-E060-A907-EBCC-B226D137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0B1F2-FDE0-1CB1-9795-5B7D04DC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4A92E-3E54-EB52-4D72-5D9E4469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4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81B7E-C362-5335-776E-968D517A2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5661CC-5980-F877-CFA7-22E81E2EB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5CFF2-9C53-CDFE-096B-B0671602B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92775-F451-924E-3F11-578C7896C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41353-DE67-7D27-CA9F-661F0CCF4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B6510-E28F-3BDC-3495-0D567B0A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72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45CEED-86D3-220C-4175-45CDDAA6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B2EA0-C086-88DF-9C52-C11A1FF2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47246-5C1C-4B31-E76C-3474A6540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88F8A-134F-459E-BBD3-0D1BAFB9D3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BEAFE-D5F4-D053-8857-D233555FC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F669F-E107-22AA-B468-90AFB5AE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0040D-B0B2-4C63-BE15-20413DFE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5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castats.uneca.org/unsdgsafrica/SDGs/SDG-progress-2023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unstats.un.org/sdgs/indicators/database/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0A60-F5C6-B949-93F9-8123B827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65" y="1878290"/>
            <a:ext cx="9007669" cy="1916470"/>
          </a:xfrm>
        </p:spPr>
        <p:txBody>
          <a:bodyPr anchor="t" anchorCtr="0">
            <a:noAutofit/>
          </a:bodyPr>
          <a:lstStyle/>
          <a:p>
            <a:br>
              <a:rPr lang="en-US" sz="3000" i="0" u="none" strike="noStrike" baseline="0" dirty="0">
                <a:solidFill>
                  <a:srgbClr val="000000"/>
                </a:solidFill>
                <a:latin typeface="+mj-lt"/>
              </a:rPr>
            </a:br>
            <a:r>
              <a:rPr lang="en-US" sz="3000" i="0" u="none" strike="noStrike" baseline="0" dirty="0">
                <a:solidFill>
                  <a:srgbClr val="000000"/>
                </a:solidFill>
                <a:latin typeface="+mj-lt"/>
              </a:rPr>
              <a:t> Progress towards the gender responsive SDGs in Africa at regional, subregional, and country levels 	</a:t>
            </a:r>
            <a:br>
              <a:rPr lang="en-US" sz="3000" i="0" u="none" strike="noStrike" baseline="0" dirty="0">
                <a:solidFill>
                  <a:srgbClr val="000000"/>
                </a:solidFill>
                <a:latin typeface="+mj-lt"/>
              </a:rPr>
            </a:br>
            <a:br>
              <a:rPr lang="en-US" sz="3000" i="0" u="none" strike="noStrike" baseline="0" dirty="0">
                <a:solidFill>
                  <a:srgbClr val="000000"/>
                </a:solidFill>
                <a:latin typeface="+mj-lt"/>
              </a:rPr>
            </a:br>
            <a:br>
              <a:rPr lang="en-US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</a:br>
            <a:r>
              <a:rPr lang="en-US" sz="20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Joint AfDB - UNECA -UN Women-PARIS21 - HCP </a:t>
            </a:r>
            <a:br>
              <a:rPr lang="en-US" sz="24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</a:br>
            <a:r>
              <a:rPr lang="en-US" sz="24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Africa Gender Statistics Forum </a:t>
            </a:r>
            <a:br>
              <a:rPr lang="en-US" sz="24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</a:br>
            <a:r>
              <a:rPr lang="en-US" sz="24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7-11 November 2023, Casablanca, Morocco.</a:t>
            </a:r>
            <a:br>
              <a:rPr lang="en-US" sz="3600" dirty="0">
                <a:solidFill>
                  <a:srgbClr val="002060"/>
                </a:solidFill>
                <a:latin typeface="+mj-lt"/>
              </a:rPr>
            </a:br>
            <a:endParaRPr lang="en-US" sz="3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FDECB-0BA5-FDE6-AAEE-67961264DE95}"/>
              </a:ext>
            </a:extLst>
          </p:cNvPr>
          <p:cNvSpPr txBox="1"/>
          <p:nvPr/>
        </p:nvSpPr>
        <p:spPr>
          <a:xfrm>
            <a:off x="3313105" y="5264377"/>
            <a:ext cx="60977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The African Centre for Statistics ACS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</a:rPr>
              <a:t>United Nations Economic Commission for Africa</a:t>
            </a:r>
          </a:p>
          <a:p>
            <a:r>
              <a:rPr lang="en-US" sz="2000" dirty="0">
                <a:solidFill>
                  <a:srgbClr val="002060"/>
                </a:solidFill>
                <a:latin typeface="Lato" panose="020F0502020204030203"/>
              </a:rPr>
              <a:t>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8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arredondado 8">
            <a:extLst>
              <a:ext uri="{FF2B5EF4-FFF2-40B4-BE49-F238E27FC236}">
                <a16:creationId xmlns:a16="http://schemas.microsoft.com/office/drawing/2014/main" id="{443265F4-C211-0040-94B5-C85919DD8C06}"/>
              </a:ext>
            </a:extLst>
          </p:cNvPr>
          <p:cNvSpPr/>
          <p:nvPr/>
        </p:nvSpPr>
        <p:spPr>
          <a:xfrm>
            <a:off x="572437" y="184019"/>
            <a:ext cx="10998879" cy="7491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marL="357188" algn="ctr"/>
            <a:r>
              <a:rPr lang="en-GB" sz="3200" b="1" dirty="0">
                <a:solidFill>
                  <a:schemeClr val="bg1"/>
                </a:solidFill>
                <a:latin typeface="Lato" panose="020F0502020204030203"/>
              </a:rPr>
              <a:t>Progress in achieving SDG 5 in Africa</a:t>
            </a:r>
            <a:endParaRPr lang="en-GB" sz="3200" b="1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3EDA0D-AD77-4766-B602-8E1911452CC7}"/>
              </a:ext>
            </a:extLst>
          </p:cNvPr>
          <p:cNvGrpSpPr/>
          <p:nvPr/>
        </p:nvGrpSpPr>
        <p:grpSpPr>
          <a:xfrm>
            <a:off x="327743" y="1764135"/>
            <a:ext cx="4213647" cy="2777490"/>
            <a:chOff x="0" y="0"/>
            <a:chExt cx="2486025" cy="1358900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170F7DBF-DF19-D3AA-8F7E-DFA3FD5D0ED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10482180"/>
                </p:ext>
              </p:extLst>
            </p:nvPr>
          </p:nvGraphicFramePr>
          <p:xfrm>
            <a:off x="0" y="0"/>
            <a:ext cx="2486025" cy="1358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51B17A0-95D5-02E2-F858-6FAE50DD23B0}"/>
                </a:ext>
              </a:extLst>
            </p:cNvPr>
            <p:cNvSpPr/>
            <p:nvPr/>
          </p:nvSpPr>
          <p:spPr>
            <a:xfrm>
              <a:off x="105524" y="342901"/>
              <a:ext cx="83940" cy="811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A1E6B2-9150-37EA-AE83-13A00EA31919}"/>
              </a:ext>
            </a:extLst>
          </p:cNvPr>
          <p:cNvGrpSpPr/>
          <p:nvPr/>
        </p:nvGrpSpPr>
        <p:grpSpPr>
          <a:xfrm>
            <a:off x="4754243" y="943824"/>
            <a:ext cx="6995929" cy="5525556"/>
            <a:chOff x="1326243" y="561523"/>
            <a:chExt cx="6709047" cy="5821279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750267BE-7C91-5B9C-1B00-B65864EFEA5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24435647"/>
                </p:ext>
              </p:extLst>
            </p:nvPr>
          </p:nvGraphicFramePr>
          <p:xfrm>
            <a:off x="1326243" y="636959"/>
            <a:ext cx="6709047" cy="57458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7437DA-E35D-4641-E90A-9988D4A6D885}"/>
                </a:ext>
              </a:extLst>
            </p:cNvPr>
            <p:cNvSpPr/>
            <p:nvPr/>
          </p:nvSpPr>
          <p:spPr>
            <a:xfrm>
              <a:off x="1517546" y="561523"/>
              <a:ext cx="843098" cy="304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2030 target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39D40D-120B-4BE4-819D-A051DEC86BBF}"/>
                </a:ext>
              </a:extLst>
            </p:cNvPr>
            <p:cNvSpPr/>
            <p:nvPr/>
          </p:nvSpPr>
          <p:spPr>
            <a:xfrm flipH="1">
              <a:off x="1517546" y="955222"/>
              <a:ext cx="83383" cy="391159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</p:grp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1636B06-3D00-9192-5C50-15A0CA7544F1}"/>
              </a:ext>
            </a:extLst>
          </p:cNvPr>
          <p:cNvSpPr/>
          <p:nvPr/>
        </p:nvSpPr>
        <p:spPr>
          <a:xfrm rot="462350">
            <a:off x="8663830" y="1018042"/>
            <a:ext cx="2450683" cy="1979473"/>
          </a:xfrm>
          <a:prstGeom prst="cloudCallout">
            <a:avLst>
              <a:gd name="adj1" fmla="val 53274"/>
              <a:gd name="adj2" fmla="val 58135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Significant progress has been on Women in leadership</a:t>
            </a:r>
          </a:p>
        </p:txBody>
      </p:sp>
    </p:spTree>
    <p:extLst>
      <p:ext uri="{BB962C8B-B14F-4D97-AF65-F5344CB8AC3E}">
        <p14:creationId xmlns:p14="http://schemas.microsoft.com/office/powerpoint/2010/main" val="326905793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arredondado 8">
            <a:extLst>
              <a:ext uri="{FF2B5EF4-FFF2-40B4-BE49-F238E27FC236}">
                <a16:creationId xmlns:a16="http://schemas.microsoft.com/office/drawing/2014/main" id="{443265F4-C211-0040-94B5-C85919DD8C06}"/>
              </a:ext>
            </a:extLst>
          </p:cNvPr>
          <p:cNvSpPr/>
          <p:nvPr/>
        </p:nvSpPr>
        <p:spPr>
          <a:xfrm>
            <a:off x="0" y="136208"/>
            <a:ext cx="12192000" cy="7491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marL="357188" algn="ctr"/>
            <a:r>
              <a:rPr lang="en-GB" sz="3200" b="1" dirty="0">
                <a:solidFill>
                  <a:schemeClr val="bg1"/>
                </a:solidFill>
                <a:latin typeface="Lato" panose="020F0502020204030203"/>
              </a:rPr>
              <a:t>Progress in achieving SDG 5 in Africa</a:t>
            </a:r>
            <a:r>
              <a:rPr lang="en-GB" sz="3200" b="1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ato" panose="020F0502020204030203"/>
              </a:rPr>
              <a:t>and the five sub regions</a:t>
            </a:r>
            <a:endParaRPr lang="en-GB" b="1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40B48-ED96-7814-EEF2-F61B1077E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08" y="892726"/>
            <a:ext cx="11182608" cy="4821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BB3AAD-0696-39E7-5026-CC2F07CC7A51}"/>
              </a:ext>
            </a:extLst>
          </p:cNvPr>
          <p:cNvSpPr txBox="1"/>
          <p:nvPr/>
        </p:nvSpPr>
        <p:spPr>
          <a:xfrm>
            <a:off x="388708" y="5667817"/>
            <a:ext cx="1118260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None of Sub regio</a:t>
            </a:r>
            <a:r>
              <a:rPr lang="en-US" dirty="0"/>
              <a:t>ns are on track on any target out of the 9 targets of goal 5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A significant number of targets could not be measured at the sub regional level due to data insufficiency.</a:t>
            </a:r>
          </a:p>
        </p:txBody>
      </p:sp>
    </p:spTree>
    <p:extLst>
      <p:ext uri="{BB962C8B-B14F-4D97-AF65-F5344CB8AC3E}">
        <p14:creationId xmlns:p14="http://schemas.microsoft.com/office/powerpoint/2010/main" val="401444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5DADACA-6C48-2F46-B201-224D8BCDBE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623187"/>
              </p:ext>
            </p:extLst>
          </p:nvPr>
        </p:nvGraphicFramePr>
        <p:xfrm>
          <a:off x="537210" y="1337310"/>
          <a:ext cx="10664190" cy="5852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C7B0861-1F48-674E-6809-B9720BF82724}"/>
              </a:ext>
            </a:extLst>
          </p:cNvPr>
          <p:cNvSpPr txBox="1"/>
          <p:nvPr/>
        </p:nvSpPr>
        <p:spPr>
          <a:xfrm>
            <a:off x="891540" y="369689"/>
            <a:ext cx="10664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1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600" b="0" i="0" baseline="0" dirty="0">
                <a:solidFill>
                  <a:schemeClr val="tx1"/>
                </a:solidFill>
                <a:effectLst/>
              </a:rPr>
              <a:t>Progress towards achieving SDG Goal5 by country</a:t>
            </a:r>
            <a:endParaRPr lang="en-US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BDBA43-75B7-A2A3-2481-559F1BEC7F9C}"/>
              </a:ext>
            </a:extLst>
          </p:cNvPr>
          <p:cNvSpPr/>
          <p:nvPr/>
        </p:nvSpPr>
        <p:spPr>
          <a:xfrm>
            <a:off x="537210" y="1485900"/>
            <a:ext cx="125730" cy="16802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5EAED-8D9A-088B-BDC3-022AF91F4D3F}"/>
              </a:ext>
            </a:extLst>
          </p:cNvPr>
          <p:cNvSpPr txBox="1"/>
          <p:nvPr/>
        </p:nvSpPr>
        <p:spPr>
          <a:xfrm>
            <a:off x="158591" y="1016020"/>
            <a:ext cx="882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2030 target</a:t>
            </a:r>
          </a:p>
        </p:txBody>
      </p:sp>
    </p:spTree>
    <p:extLst>
      <p:ext uri="{BB962C8B-B14F-4D97-AF65-F5344CB8AC3E}">
        <p14:creationId xmlns:p14="http://schemas.microsoft.com/office/powerpoint/2010/main" val="342844937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5D2D5C-FF0E-65EE-298E-B2FDD2BD5EF6}"/>
              </a:ext>
            </a:extLst>
          </p:cNvPr>
          <p:cNvSpPr txBox="1"/>
          <p:nvPr/>
        </p:nvSpPr>
        <p:spPr>
          <a:xfrm>
            <a:off x="891540" y="3105835"/>
            <a:ext cx="10412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2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https://ecastats.uneca.org/unsdgsafrica/SDGs/SDG-progress-2023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Action Button: Go to End 4">
            <a:hlinkClick r:id="rId2" highlightClick="1"/>
            <a:extLst>
              <a:ext uri="{FF2B5EF4-FFF2-40B4-BE49-F238E27FC236}">
                <a16:creationId xmlns:a16="http://schemas.microsoft.com/office/drawing/2014/main" id="{DE9606FF-EFD1-BC9C-2BAD-5EAE66999EA7}"/>
              </a:ext>
            </a:extLst>
          </p:cNvPr>
          <p:cNvSpPr/>
          <p:nvPr/>
        </p:nvSpPr>
        <p:spPr>
          <a:xfrm>
            <a:off x="4869180" y="1600200"/>
            <a:ext cx="1748790" cy="1120140"/>
          </a:xfrm>
          <a:prstGeom prst="actionButtonEnd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7042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arredondado 8">
            <a:extLst>
              <a:ext uri="{FF2B5EF4-FFF2-40B4-BE49-F238E27FC236}">
                <a16:creationId xmlns:a16="http://schemas.microsoft.com/office/drawing/2014/main" id="{443265F4-C211-0040-94B5-C85919DD8C06}"/>
              </a:ext>
            </a:extLst>
          </p:cNvPr>
          <p:cNvSpPr/>
          <p:nvPr/>
        </p:nvSpPr>
        <p:spPr>
          <a:xfrm>
            <a:off x="572437" y="184019"/>
            <a:ext cx="10998879" cy="7491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marL="357188" algn="ctr"/>
            <a:r>
              <a:rPr lang="en-US" sz="3200" b="1" dirty="0">
                <a:solidFill>
                  <a:schemeClr val="bg1"/>
                </a:solidFill>
              </a:rPr>
              <a:t>Data availability Assessment for SDG 5</a:t>
            </a:r>
            <a:endParaRPr lang="en-GB" sz="3200" b="1" dirty="0">
              <a:latin typeface="Lato" panose="020F0502020204030203" pitchFamily="34" charset="77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518CFA0-0D61-42D9-879A-26AA6CF0DB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475227"/>
              </p:ext>
            </p:extLst>
          </p:nvPr>
        </p:nvGraphicFramePr>
        <p:xfrm>
          <a:off x="572436" y="1383139"/>
          <a:ext cx="2747619" cy="204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0279843-E11F-4EB0-B21F-B42002E676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422098"/>
              </p:ext>
            </p:extLst>
          </p:nvPr>
        </p:nvGraphicFramePr>
        <p:xfrm>
          <a:off x="2761916" y="1355283"/>
          <a:ext cx="2575893" cy="20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4927172-B140-E931-34DC-CF970002606C}"/>
              </a:ext>
            </a:extLst>
          </p:cNvPr>
          <p:cNvSpPr/>
          <p:nvPr/>
        </p:nvSpPr>
        <p:spPr>
          <a:xfrm>
            <a:off x="57692" y="4097477"/>
            <a:ext cx="3929520" cy="1771650"/>
          </a:xfrm>
          <a:prstGeom prst="cloudCallout">
            <a:avLst>
              <a:gd name="adj1" fmla="val 37538"/>
              <a:gd name="adj2" fmla="val -1210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ACS significantly contributed to this improvement though compiling the historical data for 3 indicators 5.2.1, 5.3.1 and 5.3.2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4E5B8-F374-F0CA-DFBE-DA970AA8CF63}"/>
              </a:ext>
            </a:extLst>
          </p:cNvPr>
          <p:cNvSpPr txBox="1"/>
          <p:nvPr/>
        </p:nvSpPr>
        <p:spPr>
          <a:xfrm>
            <a:off x="1436756" y="988873"/>
            <a:ext cx="28922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Lato" panose="020F0502020204030203" pitchFamily="34" charset="77"/>
              </a:rPr>
              <a:t>Data availability progress</a:t>
            </a:r>
            <a:endParaRPr lang="en-US" sz="16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8CD1207-1FE3-4E17-A5F8-6DFB7BD2F2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678114"/>
              </p:ext>
            </p:extLst>
          </p:nvPr>
        </p:nvGraphicFramePr>
        <p:xfrm>
          <a:off x="6655981" y="1158150"/>
          <a:ext cx="4574067" cy="4796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B46FF90-8F8D-FEFF-576E-62671CBCF3AA}"/>
              </a:ext>
            </a:extLst>
          </p:cNvPr>
          <p:cNvSpPr txBox="1"/>
          <p:nvPr/>
        </p:nvSpPr>
        <p:spPr>
          <a:xfrm>
            <a:off x="138223" y="5869127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Sufficient data refers to at least two data points are available</a:t>
            </a:r>
          </a:p>
        </p:txBody>
      </p:sp>
    </p:spTree>
    <p:extLst>
      <p:ext uri="{BB962C8B-B14F-4D97-AF65-F5344CB8AC3E}">
        <p14:creationId xmlns:p14="http://schemas.microsoft.com/office/powerpoint/2010/main" val="22509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arredondado 8">
            <a:extLst>
              <a:ext uri="{FF2B5EF4-FFF2-40B4-BE49-F238E27FC236}">
                <a16:creationId xmlns:a16="http://schemas.microsoft.com/office/drawing/2014/main" id="{443265F4-C211-0040-94B5-C85919DD8C06}"/>
              </a:ext>
            </a:extLst>
          </p:cNvPr>
          <p:cNvSpPr/>
          <p:nvPr/>
        </p:nvSpPr>
        <p:spPr>
          <a:xfrm>
            <a:off x="482601" y="353655"/>
            <a:ext cx="10998879" cy="7150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algn="ctr" rtl="0"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000" b="1" dirty="0">
                <a:solidFill>
                  <a:schemeClr val="bg1"/>
                </a:solidFill>
              </a:rPr>
              <a:t>Data Availability Assessment of SDG 5 by country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6B2411D-980B-4778-9B36-BC6B7D68F7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3255240"/>
              </p:ext>
            </p:extLst>
          </p:nvPr>
        </p:nvGraphicFramePr>
        <p:xfrm>
          <a:off x="2711302" y="1324134"/>
          <a:ext cx="9359602" cy="486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B406435-EE23-7E4C-F5FD-468325F0EE00}"/>
              </a:ext>
            </a:extLst>
          </p:cNvPr>
          <p:cNvSpPr txBox="1"/>
          <p:nvPr/>
        </p:nvSpPr>
        <p:spPr>
          <a:xfrm>
            <a:off x="121094" y="1777041"/>
            <a:ext cx="259020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/>
            <a:r>
              <a:rPr lang="en-GB" dirty="0">
                <a:solidFill>
                  <a:srgbClr val="002060"/>
                </a:solidFill>
              </a:rPr>
              <a:t>Ethiopia, Uganda, Kenya, Nigeria, Rwanda and Tanzania</a:t>
            </a:r>
          </a:p>
          <a:p>
            <a:pPr algn="justLow"/>
            <a:r>
              <a:rPr lang="en-GB" dirty="0">
                <a:solidFill>
                  <a:srgbClr val="002060"/>
                </a:solidFill>
              </a:rPr>
              <a:t>Have better positions in terms of data availability (at least two data points are available for more that 50% of the indicators)</a:t>
            </a:r>
          </a:p>
          <a:p>
            <a:pPr algn="justLow"/>
            <a:endParaRPr lang="en-GB" dirty="0">
              <a:solidFill>
                <a:srgbClr val="002060"/>
              </a:solidFill>
            </a:endParaRPr>
          </a:p>
          <a:p>
            <a:pPr algn="justLow"/>
            <a:r>
              <a:rPr lang="en-US" dirty="0">
                <a:solidFill>
                  <a:srgbClr val="002060"/>
                </a:solidFill>
              </a:rPr>
              <a:t>While, Botswana, Eswatini, Seychelles, Equatorial Guinea, Libya and South Sudan have only 2 indicators or less with sufficient data.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4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48131651-3700-4274-5C7F-A93468BDF7D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72437" y="1035317"/>
          <a:ext cx="6419168" cy="5524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443B41CB-8835-BB89-62CE-CAC52CD27A59}"/>
              </a:ext>
            </a:extLst>
          </p:cNvPr>
          <p:cNvGraphicFramePr>
            <a:graphicFrameLocks/>
          </p:cNvGraphicFramePr>
          <p:nvPr/>
        </p:nvGraphicFramePr>
        <p:xfrm>
          <a:off x="6318488" y="1463633"/>
          <a:ext cx="5873512" cy="4416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ângulo arredondado 8">
            <a:extLst>
              <a:ext uri="{FF2B5EF4-FFF2-40B4-BE49-F238E27FC236}">
                <a16:creationId xmlns:a16="http://schemas.microsoft.com/office/drawing/2014/main" id="{5C290AAE-DDE8-2BB8-17A4-9BCB591A1650}"/>
              </a:ext>
            </a:extLst>
          </p:cNvPr>
          <p:cNvSpPr/>
          <p:nvPr/>
        </p:nvSpPr>
        <p:spPr>
          <a:xfrm>
            <a:off x="572437" y="81864"/>
            <a:ext cx="10998879" cy="95345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marL="357188" algn="ctr"/>
            <a:r>
              <a:rPr lang="en-US" sz="4400" dirty="0"/>
              <a:t>SDG Data Disaggregation</a:t>
            </a:r>
            <a:endParaRPr lang="en-GB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93007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arredondado 8">
            <a:extLst>
              <a:ext uri="{FF2B5EF4-FFF2-40B4-BE49-F238E27FC236}">
                <a16:creationId xmlns:a16="http://schemas.microsoft.com/office/drawing/2014/main" id="{443265F4-C211-0040-94B5-C85919DD8C06}"/>
              </a:ext>
            </a:extLst>
          </p:cNvPr>
          <p:cNvSpPr/>
          <p:nvPr/>
        </p:nvSpPr>
        <p:spPr>
          <a:xfrm>
            <a:off x="572437" y="184019"/>
            <a:ext cx="10998879" cy="7491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marL="357188" algn="ctr"/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Way forward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7083" y="1063331"/>
            <a:ext cx="10457834" cy="676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  <a:tabLst>
                <a:tab pos="228600" algn="l"/>
              </a:tabLst>
            </a:pPr>
            <a:r>
              <a:rPr lang="en-US" sz="2400" dirty="0">
                <a:solidFill>
                  <a:srgbClr val="002060"/>
                </a:solidFill>
              </a:rPr>
              <a:t>The assessment is based on the available data and results might change as more data are collected and compiled</a:t>
            </a:r>
          </a:p>
          <a:p>
            <a:pPr marL="342900" indent="-342900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  <a:tabLst>
                <a:tab pos="228600" algn="l"/>
              </a:tabLst>
            </a:pPr>
            <a:r>
              <a:rPr lang="en-US" sz="2400" dirty="0">
                <a:solidFill>
                  <a:srgbClr val="002060"/>
                </a:solidFill>
              </a:rPr>
              <a:t>Integrating different data Sources: Combining data from different sources – such as administrative data, surveys, censuses, and big data to monitor the gender relevant SDGs Indicators;</a:t>
            </a:r>
          </a:p>
          <a:p>
            <a:pPr marL="342900" indent="-342900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  <a:tabLst>
                <a:tab pos="228600" algn="l"/>
              </a:tabLst>
            </a:pPr>
            <a:r>
              <a:rPr lang="en-US" sz="2400" dirty="0">
                <a:solidFill>
                  <a:srgbClr val="002060"/>
                </a:solidFill>
              </a:rPr>
              <a:t>Investment in Data and Capacity: Building the capacity of national statistical systems particularly the application of new data sources</a:t>
            </a:r>
          </a:p>
          <a:p>
            <a:pPr marL="342900" indent="-342900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  <a:tabLst>
                <a:tab pos="228600" algn="l"/>
              </a:tabLst>
            </a:pPr>
            <a:r>
              <a:rPr lang="en-US" sz="2400" dirty="0">
                <a:solidFill>
                  <a:srgbClr val="002060"/>
                </a:solidFill>
              </a:rPr>
              <a:t>Call for all data producers to collect and disseminate their data in a sex-disaggregated format;</a:t>
            </a:r>
          </a:p>
          <a:p>
            <a:pPr marL="342900" indent="-342900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  <a:tabLst>
                <a:tab pos="228600" algn="l"/>
              </a:tabLst>
            </a:pPr>
            <a:r>
              <a:rPr lang="en-US" sz="2400" dirty="0">
                <a:solidFill>
                  <a:srgbClr val="002060"/>
                </a:solidFill>
              </a:rPr>
              <a:t>Engage with countries for specific assessment at the country level  </a:t>
            </a:r>
          </a:p>
          <a:p>
            <a:pPr marL="342900" indent="-342900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  <a:tabLst>
                <a:tab pos="228600" algn="l"/>
              </a:tabLst>
            </a:pPr>
            <a:endParaRPr lang="en-US" sz="2400" dirty="0">
              <a:solidFill>
                <a:srgbClr val="002060"/>
              </a:solidFill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  <a:tabLst>
                <a:tab pos="228600" algn="l"/>
              </a:tabLst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07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576E76DD-03E3-9B40-BB4C-70018833582E}"/>
              </a:ext>
            </a:extLst>
          </p:cNvPr>
          <p:cNvSpPr>
            <a:spLocks/>
          </p:cNvSpPr>
          <p:nvPr/>
        </p:nvSpPr>
        <p:spPr bwMode="auto">
          <a:xfrm>
            <a:off x="3884613" y="3082636"/>
            <a:ext cx="442277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indent="12700"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buFontTx/>
              <a:buNone/>
            </a:pPr>
            <a:r>
              <a:rPr lang="en-US" altLang="en-US" sz="5500" b="1" dirty="0">
                <a:solidFill>
                  <a:schemeClr val="tx1"/>
                </a:solidFill>
                <a:latin typeface="Lato" panose="020F0502020204030203" pitchFamily="34" charset="77"/>
                <a:sym typeface="Lato" panose="020F0502020204030203" pitchFamily="34" charset="77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469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arredondado 8">
            <a:extLst>
              <a:ext uri="{FF2B5EF4-FFF2-40B4-BE49-F238E27FC236}">
                <a16:creationId xmlns:a16="http://schemas.microsoft.com/office/drawing/2014/main" id="{443265F4-C211-0040-94B5-C85919DD8C06}"/>
              </a:ext>
            </a:extLst>
          </p:cNvPr>
          <p:cNvSpPr/>
          <p:nvPr/>
        </p:nvSpPr>
        <p:spPr>
          <a:xfrm>
            <a:off x="572437" y="184019"/>
            <a:ext cx="10998879" cy="7491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marL="357188"/>
            <a:r>
              <a:rPr lang="en-GB" sz="3200" b="1" dirty="0">
                <a:latin typeface="Lato" panose="020F0502020204030203" pitchFamily="34" charset="77"/>
              </a:rPr>
              <a:t>Contents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842959" y="1414206"/>
            <a:ext cx="1045783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Methodology of tracking progress towards the SDGs in Africa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Africa SDG Progress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2060"/>
                </a:solidFill>
              </a:rPr>
              <a:t>Progress in achieving SDG 5 in Africa</a:t>
            </a: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Data Availability Assessment of SDG 5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2060"/>
                </a:solidFill>
              </a:rPr>
              <a:t>Way forward</a:t>
            </a: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62EDC9-168A-918E-0D4E-003E8ADBA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3160"/>
            <a:ext cx="11283600" cy="5740821"/>
          </a:xfrm>
        </p:spPr>
        <p:txBody>
          <a:bodyPr>
            <a:normAutofit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Two principal measures are used to assess regional and sub-regional progress towards the SDGs: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489075" marR="0" indent="-287338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Current Status Index (CSI)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 measures progress towards achieving a specific SDG target since 2000,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 other words, </a:t>
            </a: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how much progress has been made since 2000?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95D70E-9428-F19D-6884-150DC8E38FB1}"/>
              </a:ext>
            </a:extLst>
          </p:cNvPr>
          <p:cNvGrpSpPr/>
          <p:nvPr/>
        </p:nvGrpSpPr>
        <p:grpSpPr>
          <a:xfrm>
            <a:off x="2512720" y="3408983"/>
            <a:ext cx="4620530" cy="1527868"/>
            <a:chOff x="0" y="0"/>
            <a:chExt cx="2019935" cy="755939"/>
          </a:xfrm>
        </p:grpSpPr>
        <p:pic>
          <p:nvPicPr>
            <p:cNvPr id="4" name="image4.png">
              <a:extLst>
                <a:ext uri="{FF2B5EF4-FFF2-40B4-BE49-F238E27FC236}">
                  <a16:creationId xmlns:a16="http://schemas.microsoft.com/office/drawing/2014/main" id="{EEFC83B9-5C02-73CA-73CD-CF5D39EFC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3787" y="95003"/>
              <a:ext cx="444500" cy="85725"/>
            </a:xfrm>
            <a:prstGeom prst="rect">
              <a:avLst/>
            </a:prstGeom>
          </p:spPr>
        </p:pic>
        <p:pic>
          <p:nvPicPr>
            <p:cNvPr id="5" name="image5.png">
              <a:extLst>
                <a:ext uri="{FF2B5EF4-FFF2-40B4-BE49-F238E27FC236}">
                  <a16:creationId xmlns:a16="http://schemas.microsoft.com/office/drawing/2014/main" id="{3F97CB5F-F8B4-076E-E856-1F771E163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8764"/>
              <a:ext cx="2019935" cy="2571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8E93A7-62C9-7CE2-F71C-CE7B7442DF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872" y="83128"/>
              <a:ext cx="118745" cy="121285"/>
              <a:chOff x="2061" y="492"/>
              <a:chExt cx="187" cy="191"/>
            </a:xfrm>
          </p:grpSpPr>
          <p:sp>
            <p:nvSpPr>
              <p:cNvPr id="18" name="AutoShape 152">
                <a:extLst>
                  <a:ext uri="{FF2B5EF4-FFF2-40B4-BE49-F238E27FC236}">
                    <a16:creationId xmlns:a16="http://schemas.microsoft.com/office/drawing/2014/main" id="{8CBCD9BB-CDFB-DF81-8185-23E4E2DA8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" y="617"/>
                <a:ext cx="129" cy="66"/>
              </a:xfrm>
              <a:custGeom>
                <a:avLst/>
                <a:gdLst>
                  <a:gd name="T0" fmla="+- 0 2197 2119"/>
                  <a:gd name="T1" fmla="*/ T0 w 129"/>
                  <a:gd name="T2" fmla="+- 0 626 618"/>
                  <a:gd name="T3" fmla="*/ 626 h 66"/>
                  <a:gd name="T4" fmla="+- 0 2198 2119"/>
                  <a:gd name="T5" fmla="*/ T4 w 129"/>
                  <a:gd name="T6" fmla="+- 0 634 618"/>
                  <a:gd name="T7" fmla="*/ 634 h 66"/>
                  <a:gd name="T8" fmla="+- 0 2193 2119"/>
                  <a:gd name="T9" fmla="*/ T8 w 129"/>
                  <a:gd name="T10" fmla="+- 0 674 618"/>
                  <a:gd name="T11" fmla="*/ 674 h 66"/>
                  <a:gd name="T12" fmla="+- 0 2195 2119"/>
                  <a:gd name="T13" fmla="*/ T12 w 129"/>
                  <a:gd name="T14" fmla="+- 0 681 618"/>
                  <a:gd name="T15" fmla="*/ 681 h 66"/>
                  <a:gd name="T16" fmla="+- 0 2198 2119"/>
                  <a:gd name="T17" fmla="*/ T16 w 129"/>
                  <a:gd name="T18" fmla="+- 0 683 618"/>
                  <a:gd name="T19" fmla="*/ 683 h 66"/>
                  <a:gd name="T20" fmla="+- 0 2211 2119"/>
                  <a:gd name="T21" fmla="*/ T20 w 129"/>
                  <a:gd name="T22" fmla="+- 0 680 618"/>
                  <a:gd name="T23" fmla="*/ 680 h 66"/>
                  <a:gd name="T24" fmla="+- 0 2220 2119"/>
                  <a:gd name="T25" fmla="*/ T24 w 129"/>
                  <a:gd name="T26" fmla="+- 0 674 618"/>
                  <a:gd name="T27" fmla="*/ 674 h 66"/>
                  <a:gd name="T28" fmla="+- 0 2204 2119"/>
                  <a:gd name="T29" fmla="*/ T28 w 129"/>
                  <a:gd name="T30" fmla="+- 0 671 618"/>
                  <a:gd name="T31" fmla="*/ 671 h 66"/>
                  <a:gd name="T32" fmla="+- 0 2209 2119"/>
                  <a:gd name="T33" fmla="*/ T32 w 129"/>
                  <a:gd name="T34" fmla="+- 0 630 618"/>
                  <a:gd name="T35" fmla="*/ 630 h 66"/>
                  <a:gd name="T36" fmla="+- 0 2248 2119"/>
                  <a:gd name="T37" fmla="*/ T36 w 129"/>
                  <a:gd name="T38" fmla="+- 0 625 618"/>
                  <a:gd name="T39" fmla="*/ 625 h 66"/>
                  <a:gd name="T40" fmla="+- 0 2238 2119"/>
                  <a:gd name="T41" fmla="*/ T40 w 129"/>
                  <a:gd name="T42" fmla="+- 0 627 618"/>
                  <a:gd name="T43" fmla="*/ 627 h 66"/>
                  <a:gd name="T44" fmla="+- 0 2238 2119"/>
                  <a:gd name="T45" fmla="*/ T44 w 129"/>
                  <a:gd name="T46" fmla="+- 0 637 618"/>
                  <a:gd name="T47" fmla="*/ 637 h 66"/>
                  <a:gd name="T48" fmla="+- 0 2230 2119"/>
                  <a:gd name="T49" fmla="*/ T48 w 129"/>
                  <a:gd name="T50" fmla="+- 0 654 618"/>
                  <a:gd name="T51" fmla="*/ 654 h 66"/>
                  <a:gd name="T52" fmla="+- 0 2221 2119"/>
                  <a:gd name="T53" fmla="*/ T52 w 129"/>
                  <a:gd name="T54" fmla="+- 0 665 618"/>
                  <a:gd name="T55" fmla="*/ 665 h 66"/>
                  <a:gd name="T56" fmla="+- 0 2209 2119"/>
                  <a:gd name="T57" fmla="*/ T56 w 129"/>
                  <a:gd name="T58" fmla="+- 0 674 618"/>
                  <a:gd name="T59" fmla="*/ 674 h 66"/>
                  <a:gd name="T60" fmla="+- 0 2222 2119"/>
                  <a:gd name="T61" fmla="*/ T60 w 129"/>
                  <a:gd name="T62" fmla="+- 0 672 618"/>
                  <a:gd name="T63" fmla="*/ 672 h 66"/>
                  <a:gd name="T64" fmla="+- 0 2235 2119"/>
                  <a:gd name="T65" fmla="*/ T64 w 129"/>
                  <a:gd name="T66" fmla="+- 0 658 618"/>
                  <a:gd name="T67" fmla="*/ 658 h 66"/>
                  <a:gd name="T68" fmla="+- 0 2242 2119"/>
                  <a:gd name="T69" fmla="*/ T68 w 129"/>
                  <a:gd name="T70" fmla="+- 0 646 618"/>
                  <a:gd name="T71" fmla="*/ 646 h 66"/>
                  <a:gd name="T72" fmla="+- 0 2247 2119"/>
                  <a:gd name="T73" fmla="*/ T72 w 129"/>
                  <a:gd name="T74" fmla="+- 0 631 618"/>
                  <a:gd name="T75" fmla="*/ 631 h 66"/>
                  <a:gd name="T76" fmla="+- 0 2203 2119"/>
                  <a:gd name="T77" fmla="*/ T76 w 129"/>
                  <a:gd name="T78" fmla="+- 0 618 618"/>
                  <a:gd name="T79" fmla="*/ 618 h 66"/>
                  <a:gd name="T80" fmla="+- 0 2194 2119"/>
                  <a:gd name="T81" fmla="*/ T80 w 129"/>
                  <a:gd name="T82" fmla="+- 0 620 618"/>
                  <a:gd name="T83" fmla="*/ 620 h 66"/>
                  <a:gd name="T84" fmla="+- 0 2187 2119"/>
                  <a:gd name="T85" fmla="*/ T84 w 129"/>
                  <a:gd name="T86" fmla="+- 0 624 618"/>
                  <a:gd name="T87" fmla="*/ 624 h 66"/>
                  <a:gd name="T88" fmla="+- 0 2184 2119"/>
                  <a:gd name="T89" fmla="*/ T88 w 129"/>
                  <a:gd name="T90" fmla="+- 0 633 618"/>
                  <a:gd name="T91" fmla="*/ 633 h 66"/>
                  <a:gd name="T92" fmla="+- 0 2191 2119"/>
                  <a:gd name="T93" fmla="*/ T92 w 129"/>
                  <a:gd name="T94" fmla="+- 0 627 618"/>
                  <a:gd name="T95" fmla="*/ 627 h 66"/>
                  <a:gd name="T96" fmla="+- 0 2209 2119"/>
                  <a:gd name="T97" fmla="*/ T96 w 129"/>
                  <a:gd name="T98" fmla="+- 0 625 618"/>
                  <a:gd name="T99" fmla="*/ 625 h 66"/>
                  <a:gd name="T100" fmla="+- 0 2208 2119"/>
                  <a:gd name="T101" fmla="*/ T100 w 129"/>
                  <a:gd name="T102" fmla="+- 0 622 618"/>
                  <a:gd name="T103" fmla="*/ 622 h 66"/>
                  <a:gd name="T104" fmla="+- 0 2204 2119"/>
                  <a:gd name="T105" fmla="*/ T104 w 129"/>
                  <a:gd name="T106" fmla="+- 0 618 618"/>
                  <a:gd name="T107" fmla="*/ 618 h 66"/>
                  <a:gd name="T108" fmla="+- 0 2237 2119"/>
                  <a:gd name="T109" fmla="*/ T108 w 129"/>
                  <a:gd name="T110" fmla="+- 0 618 618"/>
                  <a:gd name="T111" fmla="*/ 618 h 66"/>
                  <a:gd name="T112" fmla="+- 0 2230 2119"/>
                  <a:gd name="T113" fmla="*/ T112 w 129"/>
                  <a:gd name="T114" fmla="+- 0 620 618"/>
                  <a:gd name="T115" fmla="*/ 620 h 66"/>
                  <a:gd name="T116" fmla="+- 0 2223 2119"/>
                  <a:gd name="T117" fmla="*/ T116 w 129"/>
                  <a:gd name="T118" fmla="+- 0 626 618"/>
                  <a:gd name="T119" fmla="*/ 626 h 66"/>
                  <a:gd name="T120" fmla="+- 0 2224 2119"/>
                  <a:gd name="T121" fmla="*/ T120 w 129"/>
                  <a:gd name="T122" fmla="+- 0 633 618"/>
                  <a:gd name="T123" fmla="*/ 633 h 66"/>
                  <a:gd name="T124" fmla="+- 0 2231 2119"/>
                  <a:gd name="T125" fmla="*/ T124 w 129"/>
                  <a:gd name="T126" fmla="+- 0 626 618"/>
                  <a:gd name="T127" fmla="*/ 626 h 66"/>
                  <a:gd name="T128" fmla="+- 0 2248 2119"/>
                  <a:gd name="T129" fmla="*/ T128 w 129"/>
                  <a:gd name="T130" fmla="+- 0 624 618"/>
                  <a:gd name="T131" fmla="*/ 624 h 66"/>
                  <a:gd name="T132" fmla="+- 0 2242 2119"/>
                  <a:gd name="T133" fmla="*/ T132 w 129"/>
                  <a:gd name="T134" fmla="+- 0 618 618"/>
                  <a:gd name="T135" fmla="*/ 618 h 66"/>
                  <a:gd name="T136" fmla="+- 0 2146 2119"/>
                  <a:gd name="T137" fmla="*/ T136 w 129"/>
                  <a:gd name="T138" fmla="+- 0 619 618"/>
                  <a:gd name="T139" fmla="*/ 619 h 66"/>
                  <a:gd name="T140" fmla="+- 0 2126 2119"/>
                  <a:gd name="T141" fmla="*/ T140 w 129"/>
                  <a:gd name="T142" fmla="+- 0 635 618"/>
                  <a:gd name="T143" fmla="*/ 635 h 66"/>
                  <a:gd name="T144" fmla="+- 0 2119 2119"/>
                  <a:gd name="T145" fmla="*/ T144 w 129"/>
                  <a:gd name="T146" fmla="+- 0 656 618"/>
                  <a:gd name="T147" fmla="*/ 656 h 66"/>
                  <a:gd name="T148" fmla="+- 0 2127 2119"/>
                  <a:gd name="T149" fmla="*/ T148 w 129"/>
                  <a:gd name="T150" fmla="+- 0 681 618"/>
                  <a:gd name="T151" fmla="*/ 681 h 66"/>
                  <a:gd name="T152" fmla="+- 0 2148 2119"/>
                  <a:gd name="T153" fmla="*/ T152 w 129"/>
                  <a:gd name="T154" fmla="+- 0 682 618"/>
                  <a:gd name="T155" fmla="*/ 682 h 66"/>
                  <a:gd name="T156" fmla="+- 0 2138 2119"/>
                  <a:gd name="T157" fmla="*/ T156 w 129"/>
                  <a:gd name="T158" fmla="+- 0 675 618"/>
                  <a:gd name="T159" fmla="*/ 675 h 66"/>
                  <a:gd name="T160" fmla="+- 0 2131 2119"/>
                  <a:gd name="T161" fmla="*/ T160 w 129"/>
                  <a:gd name="T162" fmla="+- 0 667 618"/>
                  <a:gd name="T163" fmla="*/ 667 h 66"/>
                  <a:gd name="T164" fmla="+- 0 2136 2119"/>
                  <a:gd name="T165" fmla="*/ T164 w 129"/>
                  <a:gd name="T166" fmla="+- 0 637 618"/>
                  <a:gd name="T167" fmla="*/ 637 h 66"/>
                  <a:gd name="T168" fmla="+- 0 2146 2119"/>
                  <a:gd name="T169" fmla="*/ T168 w 129"/>
                  <a:gd name="T170" fmla="+- 0 625 618"/>
                  <a:gd name="T171" fmla="*/ 625 h 66"/>
                  <a:gd name="T172" fmla="+- 0 2172 2119"/>
                  <a:gd name="T173" fmla="*/ T172 w 129"/>
                  <a:gd name="T174" fmla="+- 0 620 618"/>
                  <a:gd name="T175" fmla="*/ 620 h 66"/>
                  <a:gd name="T176" fmla="+- 0 2161 2119"/>
                  <a:gd name="T177" fmla="*/ T176 w 129"/>
                  <a:gd name="T178" fmla="+- 0 666 618"/>
                  <a:gd name="T179" fmla="*/ 666 h 66"/>
                  <a:gd name="T180" fmla="+- 0 2149 2119"/>
                  <a:gd name="T181" fmla="*/ T180 w 129"/>
                  <a:gd name="T182" fmla="+- 0 675 618"/>
                  <a:gd name="T183" fmla="*/ 675 h 66"/>
                  <a:gd name="T184" fmla="+- 0 2161 2119"/>
                  <a:gd name="T185" fmla="*/ T184 w 129"/>
                  <a:gd name="T186" fmla="+- 0 674 618"/>
                  <a:gd name="T187" fmla="*/ 674 h 66"/>
                  <a:gd name="T188" fmla="+- 0 2171 2119"/>
                  <a:gd name="T189" fmla="*/ T188 w 129"/>
                  <a:gd name="T190" fmla="+- 0 623 618"/>
                  <a:gd name="T191" fmla="*/ 623 h 66"/>
                  <a:gd name="T192" fmla="+- 0 2160 2119"/>
                  <a:gd name="T193" fmla="*/ T192 w 129"/>
                  <a:gd name="T194" fmla="+- 0 625 618"/>
                  <a:gd name="T195" fmla="*/ 625 h 66"/>
                  <a:gd name="T196" fmla="+- 0 2162 2119"/>
                  <a:gd name="T197" fmla="*/ T196 w 129"/>
                  <a:gd name="T198" fmla="+- 0 631 618"/>
                  <a:gd name="T199" fmla="*/ 631 h 66"/>
                  <a:gd name="T200" fmla="+- 0 2171 2119"/>
                  <a:gd name="T201" fmla="*/ T200 w 129"/>
                  <a:gd name="T202" fmla="+- 0 623 618"/>
                  <a:gd name="T203" fmla="*/ 623 h 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</a:cxnLst>
                <a:rect l="0" t="0" r="r" b="b"/>
                <a:pathLst>
                  <a:path w="129" h="66">
                    <a:moveTo>
                      <a:pt x="90" y="7"/>
                    </a:moveTo>
                    <a:lnTo>
                      <a:pt x="77" y="7"/>
                    </a:lnTo>
                    <a:lnTo>
                      <a:pt x="78" y="8"/>
                    </a:lnTo>
                    <a:lnTo>
                      <a:pt x="79" y="10"/>
                    </a:lnTo>
                    <a:lnTo>
                      <a:pt x="79" y="13"/>
                    </a:lnTo>
                    <a:lnTo>
                      <a:pt x="79" y="16"/>
                    </a:lnTo>
                    <a:lnTo>
                      <a:pt x="75" y="41"/>
                    </a:lnTo>
                    <a:lnTo>
                      <a:pt x="74" y="46"/>
                    </a:lnTo>
                    <a:lnTo>
                      <a:pt x="74" y="56"/>
                    </a:lnTo>
                    <a:lnTo>
                      <a:pt x="75" y="59"/>
                    </a:lnTo>
                    <a:lnTo>
                      <a:pt x="75" y="60"/>
                    </a:lnTo>
                    <a:lnTo>
                      <a:pt x="76" y="63"/>
                    </a:lnTo>
                    <a:lnTo>
                      <a:pt x="77" y="63"/>
                    </a:lnTo>
                    <a:lnTo>
                      <a:pt x="78" y="65"/>
                    </a:lnTo>
                    <a:lnTo>
                      <a:pt x="79" y="65"/>
                    </a:lnTo>
                    <a:lnTo>
                      <a:pt x="84" y="65"/>
                    </a:lnTo>
                    <a:lnTo>
                      <a:pt x="86" y="64"/>
                    </a:lnTo>
                    <a:lnTo>
                      <a:pt x="92" y="62"/>
                    </a:lnTo>
                    <a:lnTo>
                      <a:pt x="95" y="61"/>
                    </a:lnTo>
                    <a:lnTo>
                      <a:pt x="101" y="57"/>
                    </a:lnTo>
                    <a:lnTo>
                      <a:pt x="101" y="56"/>
                    </a:lnTo>
                    <a:lnTo>
                      <a:pt x="86" y="56"/>
                    </a:lnTo>
                    <a:lnTo>
                      <a:pt x="85" y="53"/>
                    </a:lnTo>
                    <a:lnTo>
                      <a:pt x="85" y="45"/>
                    </a:lnTo>
                    <a:lnTo>
                      <a:pt x="86" y="38"/>
                    </a:lnTo>
                    <a:lnTo>
                      <a:pt x="90" y="12"/>
                    </a:lnTo>
                    <a:lnTo>
                      <a:pt x="90" y="11"/>
                    </a:lnTo>
                    <a:lnTo>
                      <a:pt x="90" y="7"/>
                    </a:lnTo>
                    <a:close/>
                    <a:moveTo>
                      <a:pt x="129" y="7"/>
                    </a:moveTo>
                    <a:lnTo>
                      <a:pt x="117" y="7"/>
                    </a:lnTo>
                    <a:lnTo>
                      <a:pt x="118" y="8"/>
                    </a:lnTo>
                    <a:lnTo>
                      <a:pt x="119" y="9"/>
                    </a:lnTo>
                    <a:lnTo>
                      <a:pt x="119" y="10"/>
                    </a:lnTo>
                    <a:lnTo>
                      <a:pt x="119" y="16"/>
                    </a:lnTo>
                    <a:lnTo>
                      <a:pt x="119" y="19"/>
                    </a:lnTo>
                    <a:lnTo>
                      <a:pt x="116" y="27"/>
                    </a:lnTo>
                    <a:lnTo>
                      <a:pt x="115" y="30"/>
                    </a:lnTo>
                    <a:lnTo>
                      <a:pt x="111" y="36"/>
                    </a:lnTo>
                    <a:lnTo>
                      <a:pt x="109" y="39"/>
                    </a:lnTo>
                    <a:lnTo>
                      <a:pt x="104" y="45"/>
                    </a:lnTo>
                    <a:lnTo>
                      <a:pt x="102" y="47"/>
                    </a:lnTo>
                    <a:lnTo>
                      <a:pt x="97" y="52"/>
                    </a:lnTo>
                    <a:lnTo>
                      <a:pt x="94" y="53"/>
                    </a:lnTo>
                    <a:lnTo>
                      <a:pt x="90" y="56"/>
                    </a:lnTo>
                    <a:lnTo>
                      <a:pt x="88" y="56"/>
                    </a:lnTo>
                    <a:lnTo>
                      <a:pt x="101" y="56"/>
                    </a:lnTo>
                    <a:lnTo>
                      <a:pt x="103" y="54"/>
                    </a:lnTo>
                    <a:lnTo>
                      <a:pt x="109" y="49"/>
                    </a:lnTo>
                    <a:lnTo>
                      <a:pt x="111" y="46"/>
                    </a:lnTo>
                    <a:lnTo>
                      <a:pt x="116" y="40"/>
                    </a:lnTo>
                    <a:lnTo>
                      <a:pt x="118" y="37"/>
                    </a:lnTo>
                    <a:lnTo>
                      <a:pt x="121" y="31"/>
                    </a:lnTo>
                    <a:lnTo>
                      <a:pt x="123" y="28"/>
                    </a:lnTo>
                    <a:lnTo>
                      <a:pt x="126" y="21"/>
                    </a:lnTo>
                    <a:lnTo>
                      <a:pt x="127" y="19"/>
                    </a:lnTo>
                    <a:lnTo>
                      <a:pt x="128" y="13"/>
                    </a:lnTo>
                    <a:lnTo>
                      <a:pt x="129" y="11"/>
                    </a:lnTo>
                    <a:lnTo>
                      <a:pt x="129" y="7"/>
                    </a:lnTo>
                    <a:close/>
                    <a:moveTo>
                      <a:pt x="84" y="0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75" y="2"/>
                    </a:lnTo>
                    <a:lnTo>
                      <a:pt x="73" y="2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3" y="10"/>
                    </a:lnTo>
                    <a:lnTo>
                      <a:pt x="62" y="11"/>
                    </a:lnTo>
                    <a:lnTo>
                      <a:pt x="65" y="15"/>
                    </a:lnTo>
                    <a:lnTo>
                      <a:pt x="69" y="11"/>
                    </a:lnTo>
                    <a:lnTo>
                      <a:pt x="72" y="9"/>
                    </a:lnTo>
                    <a:lnTo>
                      <a:pt x="74" y="8"/>
                    </a:lnTo>
                    <a:lnTo>
                      <a:pt x="75" y="7"/>
                    </a:lnTo>
                    <a:lnTo>
                      <a:pt x="90" y="7"/>
                    </a:lnTo>
                    <a:lnTo>
                      <a:pt x="90" y="5"/>
                    </a:lnTo>
                    <a:lnTo>
                      <a:pt x="89" y="4"/>
                    </a:lnTo>
                    <a:lnTo>
                      <a:pt x="88" y="2"/>
                    </a:lnTo>
                    <a:lnTo>
                      <a:pt x="87" y="1"/>
                    </a:lnTo>
                    <a:lnTo>
                      <a:pt x="85" y="0"/>
                    </a:lnTo>
                    <a:lnTo>
                      <a:pt x="84" y="0"/>
                    </a:lnTo>
                    <a:close/>
                    <a:moveTo>
                      <a:pt x="123" y="0"/>
                    </a:moveTo>
                    <a:lnTo>
                      <a:pt x="118" y="0"/>
                    </a:lnTo>
                    <a:lnTo>
                      <a:pt x="116" y="0"/>
                    </a:lnTo>
                    <a:lnTo>
                      <a:pt x="113" y="1"/>
                    </a:lnTo>
                    <a:lnTo>
                      <a:pt x="111" y="2"/>
                    </a:lnTo>
                    <a:lnTo>
                      <a:pt x="108" y="4"/>
                    </a:lnTo>
                    <a:lnTo>
                      <a:pt x="107" y="6"/>
                    </a:lnTo>
                    <a:lnTo>
                      <a:pt x="104" y="8"/>
                    </a:lnTo>
                    <a:lnTo>
                      <a:pt x="102" y="10"/>
                    </a:lnTo>
                    <a:lnTo>
                      <a:pt x="101" y="12"/>
                    </a:lnTo>
                    <a:lnTo>
                      <a:pt x="105" y="15"/>
                    </a:lnTo>
                    <a:lnTo>
                      <a:pt x="107" y="12"/>
                    </a:lnTo>
                    <a:lnTo>
                      <a:pt x="109" y="11"/>
                    </a:lnTo>
                    <a:lnTo>
                      <a:pt x="112" y="8"/>
                    </a:lnTo>
                    <a:lnTo>
                      <a:pt x="113" y="7"/>
                    </a:lnTo>
                    <a:lnTo>
                      <a:pt x="129" y="7"/>
                    </a:lnTo>
                    <a:lnTo>
                      <a:pt x="129" y="6"/>
                    </a:lnTo>
                    <a:lnTo>
                      <a:pt x="128" y="4"/>
                    </a:lnTo>
                    <a:lnTo>
                      <a:pt x="125" y="0"/>
                    </a:lnTo>
                    <a:lnTo>
                      <a:pt x="123" y="0"/>
                    </a:lnTo>
                    <a:close/>
                    <a:moveTo>
                      <a:pt x="43" y="0"/>
                    </a:moveTo>
                    <a:lnTo>
                      <a:pt x="32" y="0"/>
                    </a:lnTo>
                    <a:lnTo>
                      <a:pt x="27" y="1"/>
                    </a:lnTo>
                    <a:lnTo>
                      <a:pt x="18" y="5"/>
                    </a:lnTo>
                    <a:lnTo>
                      <a:pt x="14" y="8"/>
                    </a:lnTo>
                    <a:lnTo>
                      <a:pt x="7" y="17"/>
                    </a:lnTo>
                    <a:lnTo>
                      <a:pt x="5" y="22"/>
                    </a:lnTo>
                    <a:lnTo>
                      <a:pt x="1" y="33"/>
                    </a:lnTo>
                    <a:lnTo>
                      <a:pt x="0" y="38"/>
                    </a:lnTo>
                    <a:lnTo>
                      <a:pt x="0" y="50"/>
                    </a:lnTo>
                    <a:lnTo>
                      <a:pt x="2" y="56"/>
                    </a:lnTo>
                    <a:lnTo>
                      <a:pt x="8" y="63"/>
                    </a:lnTo>
                    <a:lnTo>
                      <a:pt x="13" y="65"/>
                    </a:lnTo>
                    <a:lnTo>
                      <a:pt x="25" y="65"/>
                    </a:lnTo>
                    <a:lnTo>
                      <a:pt x="29" y="64"/>
                    </a:lnTo>
                    <a:lnTo>
                      <a:pt x="37" y="60"/>
                    </a:lnTo>
                    <a:lnTo>
                      <a:pt x="41" y="57"/>
                    </a:lnTo>
                    <a:lnTo>
                      <a:pt x="19" y="57"/>
                    </a:lnTo>
                    <a:lnTo>
                      <a:pt x="16" y="56"/>
                    </a:lnTo>
                    <a:lnTo>
                      <a:pt x="12" y="52"/>
                    </a:lnTo>
                    <a:lnTo>
                      <a:pt x="12" y="49"/>
                    </a:lnTo>
                    <a:lnTo>
                      <a:pt x="12" y="38"/>
                    </a:lnTo>
                    <a:lnTo>
                      <a:pt x="13" y="32"/>
                    </a:lnTo>
                    <a:lnTo>
                      <a:pt x="17" y="19"/>
                    </a:lnTo>
                    <a:lnTo>
                      <a:pt x="20" y="14"/>
                    </a:lnTo>
                    <a:lnTo>
                      <a:pt x="24" y="10"/>
                    </a:lnTo>
                    <a:lnTo>
                      <a:pt x="27" y="7"/>
                    </a:lnTo>
                    <a:lnTo>
                      <a:pt x="31" y="5"/>
                    </a:lnTo>
                    <a:lnTo>
                      <a:pt x="52" y="5"/>
                    </a:lnTo>
                    <a:lnTo>
                      <a:pt x="53" y="2"/>
                    </a:lnTo>
                    <a:lnTo>
                      <a:pt x="48" y="1"/>
                    </a:lnTo>
                    <a:lnTo>
                      <a:pt x="43" y="0"/>
                    </a:lnTo>
                    <a:close/>
                    <a:moveTo>
                      <a:pt x="42" y="48"/>
                    </a:moveTo>
                    <a:lnTo>
                      <a:pt x="38" y="51"/>
                    </a:lnTo>
                    <a:lnTo>
                      <a:pt x="35" y="53"/>
                    </a:lnTo>
                    <a:lnTo>
                      <a:pt x="30" y="57"/>
                    </a:lnTo>
                    <a:lnTo>
                      <a:pt x="26" y="57"/>
                    </a:lnTo>
                    <a:lnTo>
                      <a:pt x="41" y="57"/>
                    </a:lnTo>
                    <a:lnTo>
                      <a:pt x="42" y="56"/>
                    </a:lnTo>
                    <a:lnTo>
                      <a:pt x="46" y="52"/>
                    </a:lnTo>
                    <a:lnTo>
                      <a:pt x="42" y="48"/>
                    </a:lnTo>
                    <a:close/>
                    <a:moveTo>
                      <a:pt x="52" y="5"/>
                    </a:moveTo>
                    <a:lnTo>
                      <a:pt x="37" y="5"/>
                    </a:lnTo>
                    <a:lnTo>
                      <a:pt x="39" y="5"/>
                    </a:lnTo>
                    <a:lnTo>
                      <a:pt x="41" y="7"/>
                    </a:lnTo>
                    <a:lnTo>
                      <a:pt x="42" y="8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50" y="17"/>
                    </a:lnTo>
                    <a:lnTo>
                      <a:pt x="52" y="5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9" name="Freeform 23">
                <a:extLst>
                  <a:ext uri="{FF2B5EF4-FFF2-40B4-BE49-F238E27FC236}">
                    <a16:creationId xmlns:a16="http://schemas.microsoft.com/office/drawing/2014/main" id="{6300A423-9EE8-6344-0D9E-DBDA99546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1" y="517"/>
                <a:ext cx="62" cy="127"/>
              </a:xfrm>
              <a:custGeom>
                <a:avLst/>
                <a:gdLst>
                  <a:gd name="T0" fmla="+- 0 2123 2062"/>
                  <a:gd name="T1" fmla="*/ T0 w 62"/>
                  <a:gd name="T2" fmla="+- 0 517 517"/>
                  <a:gd name="T3" fmla="*/ 517 h 127"/>
                  <a:gd name="T4" fmla="+- 0 2086 2062"/>
                  <a:gd name="T5" fmla="*/ T4 w 62"/>
                  <a:gd name="T6" fmla="+- 0 517 517"/>
                  <a:gd name="T7" fmla="*/ 517 h 127"/>
                  <a:gd name="T8" fmla="+- 0 2085 2062"/>
                  <a:gd name="T9" fmla="*/ T8 w 62"/>
                  <a:gd name="T10" fmla="+- 0 522 517"/>
                  <a:gd name="T11" fmla="*/ 522 h 127"/>
                  <a:gd name="T12" fmla="+- 0 2088 2062"/>
                  <a:gd name="T13" fmla="*/ T12 w 62"/>
                  <a:gd name="T14" fmla="+- 0 522 517"/>
                  <a:gd name="T15" fmla="*/ 522 h 127"/>
                  <a:gd name="T16" fmla="+- 0 2091 2062"/>
                  <a:gd name="T17" fmla="*/ T16 w 62"/>
                  <a:gd name="T18" fmla="+- 0 523 517"/>
                  <a:gd name="T19" fmla="*/ 523 h 127"/>
                  <a:gd name="T20" fmla="+- 0 2093 2062"/>
                  <a:gd name="T21" fmla="*/ T20 w 62"/>
                  <a:gd name="T22" fmla="+- 0 525 517"/>
                  <a:gd name="T23" fmla="*/ 525 h 127"/>
                  <a:gd name="T24" fmla="+- 0 2094 2062"/>
                  <a:gd name="T25" fmla="*/ T24 w 62"/>
                  <a:gd name="T26" fmla="+- 0 527 517"/>
                  <a:gd name="T27" fmla="*/ 527 h 127"/>
                  <a:gd name="T28" fmla="+- 0 2094 2062"/>
                  <a:gd name="T29" fmla="*/ T28 w 62"/>
                  <a:gd name="T30" fmla="+- 0 535 517"/>
                  <a:gd name="T31" fmla="*/ 535 h 127"/>
                  <a:gd name="T32" fmla="+- 0 2075 2062"/>
                  <a:gd name="T33" fmla="*/ T32 w 62"/>
                  <a:gd name="T34" fmla="+- 0 622 517"/>
                  <a:gd name="T35" fmla="*/ 622 h 127"/>
                  <a:gd name="T36" fmla="+- 0 2063 2062"/>
                  <a:gd name="T37" fmla="*/ T36 w 62"/>
                  <a:gd name="T38" fmla="+- 0 639 517"/>
                  <a:gd name="T39" fmla="*/ 639 h 127"/>
                  <a:gd name="T40" fmla="+- 0 2062 2062"/>
                  <a:gd name="T41" fmla="*/ T40 w 62"/>
                  <a:gd name="T42" fmla="+- 0 644 517"/>
                  <a:gd name="T43" fmla="*/ 644 h 127"/>
                  <a:gd name="T44" fmla="+- 0 2099 2062"/>
                  <a:gd name="T45" fmla="*/ T44 w 62"/>
                  <a:gd name="T46" fmla="+- 0 644 517"/>
                  <a:gd name="T47" fmla="*/ 644 h 127"/>
                  <a:gd name="T48" fmla="+- 0 2100 2062"/>
                  <a:gd name="T49" fmla="*/ T48 w 62"/>
                  <a:gd name="T50" fmla="+- 0 639 517"/>
                  <a:gd name="T51" fmla="*/ 639 h 127"/>
                  <a:gd name="T52" fmla="+- 0 2097 2062"/>
                  <a:gd name="T53" fmla="*/ T52 w 62"/>
                  <a:gd name="T54" fmla="+- 0 639 517"/>
                  <a:gd name="T55" fmla="*/ 639 h 127"/>
                  <a:gd name="T56" fmla="+- 0 2094 2062"/>
                  <a:gd name="T57" fmla="*/ T56 w 62"/>
                  <a:gd name="T58" fmla="+- 0 638 517"/>
                  <a:gd name="T59" fmla="*/ 638 h 127"/>
                  <a:gd name="T60" fmla="+- 0 2092 2062"/>
                  <a:gd name="T61" fmla="*/ T60 w 62"/>
                  <a:gd name="T62" fmla="+- 0 636 517"/>
                  <a:gd name="T63" fmla="*/ 636 h 127"/>
                  <a:gd name="T64" fmla="+- 0 2091 2062"/>
                  <a:gd name="T65" fmla="*/ T64 w 62"/>
                  <a:gd name="T66" fmla="+- 0 634 517"/>
                  <a:gd name="T67" fmla="*/ 634 h 127"/>
                  <a:gd name="T68" fmla="+- 0 2091 2062"/>
                  <a:gd name="T69" fmla="*/ T68 w 62"/>
                  <a:gd name="T70" fmla="+- 0 628 517"/>
                  <a:gd name="T71" fmla="*/ 628 h 127"/>
                  <a:gd name="T72" fmla="+- 0 2110 2062"/>
                  <a:gd name="T73" fmla="*/ T72 w 62"/>
                  <a:gd name="T74" fmla="+- 0 539 517"/>
                  <a:gd name="T75" fmla="*/ 539 h 127"/>
                  <a:gd name="T76" fmla="+- 0 2122 2062"/>
                  <a:gd name="T77" fmla="*/ T76 w 62"/>
                  <a:gd name="T78" fmla="+- 0 522 517"/>
                  <a:gd name="T79" fmla="*/ 522 h 127"/>
                  <a:gd name="T80" fmla="+- 0 2123 2062"/>
                  <a:gd name="T81" fmla="*/ T80 w 62"/>
                  <a:gd name="T82" fmla="+- 0 517 517"/>
                  <a:gd name="T83" fmla="*/ 517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</a:cxnLst>
                <a:rect l="0" t="0" r="r" b="b"/>
                <a:pathLst>
                  <a:path w="62" h="127">
                    <a:moveTo>
                      <a:pt x="61" y="0"/>
                    </a:moveTo>
                    <a:lnTo>
                      <a:pt x="24" y="0"/>
                    </a:lnTo>
                    <a:lnTo>
                      <a:pt x="23" y="5"/>
                    </a:lnTo>
                    <a:lnTo>
                      <a:pt x="26" y="5"/>
                    </a:lnTo>
                    <a:lnTo>
                      <a:pt x="29" y="6"/>
                    </a:lnTo>
                    <a:lnTo>
                      <a:pt x="31" y="8"/>
                    </a:lnTo>
                    <a:lnTo>
                      <a:pt x="32" y="10"/>
                    </a:lnTo>
                    <a:lnTo>
                      <a:pt x="32" y="18"/>
                    </a:lnTo>
                    <a:lnTo>
                      <a:pt x="13" y="105"/>
                    </a:lnTo>
                    <a:lnTo>
                      <a:pt x="1" y="122"/>
                    </a:lnTo>
                    <a:lnTo>
                      <a:pt x="0" y="127"/>
                    </a:lnTo>
                    <a:lnTo>
                      <a:pt x="37" y="127"/>
                    </a:lnTo>
                    <a:lnTo>
                      <a:pt x="38" y="122"/>
                    </a:lnTo>
                    <a:lnTo>
                      <a:pt x="35" y="122"/>
                    </a:lnTo>
                    <a:lnTo>
                      <a:pt x="32" y="121"/>
                    </a:lnTo>
                    <a:lnTo>
                      <a:pt x="30" y="119"/>
                    </a:lnTo>
                    <a:lnTo>
                      <a:pt x="29" y="117"/>
                    </a:lnTo>
                    <a:lnTo>
                      <a:pt x="29" y="111"/>
                    </a:lnTo>
                    <a:lnTo>
                      <a:pt x="48" y="22"/>
                    </a:lnTo>
                    <a:lnTo>
                      <a:pt x="60" y="5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20" name="AutoShape 150">
                <a:extLst>
                  <a:ext uri="{FF2B5EF4-FFF2-40B4-BE49-F238E27FC236}">
                    <a16:creationId xmlns:a16="http://schemas.microsoft.com/office/drawing/2014/main" id="{B5DA7B94-F419-1215-8260-21A510538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9" y="492"/>
                <a:ext cx="90" cy="83"/>
              </a:xfrm>
              <a:custGeom>
                <a:avLst/>
                <a:gdLst>
                  <a:gd name="T0" fmla="+- 0 2155 2140"/>
                  <a:gd name="T1" fmla="*/ T0 w 90"/>
                  <a:gd name="T2" fmla="+- 0 492 492"/>
                  <a:gd name="T3" fmla="*/ 492 h 83"/>
                  <a:gd name="T4" fmla="+- 0 2157 2140"/>
                  <a:gd name="T5" fmla="*/ T4 w 90"/>
                  <a:gd name="T6" fmla="+- 0 496 492"/>
                  <a:gd name="T7" fmla="*/ 496 h 83"/>
                  <a:gd name="T8" fmla="+- 0 2161 2140"/>
                  <a:gd name="T9" fmla="*/ T8 w 90"/>
                  <a:gd name="T10" fmla="+- 0 498 492"/>
                  <a:gd name="T11" fmla="*/ 498 h 83"/>
                  <a:gd name="T12" fmla="+- 0 2161 2140"/>
                  <a:gd name="T13" fmla="*/ T12 w 90"/>
                  <a:gd name="T14" fmla="+- 0 504 492"/>
                  <a:gd name="T15" fmla="*/ 504 h 83"/>
                  <a:gd name="T16" fmla="+- 0 2161 2140"/>
                  <a:gd name="T17" fmla="*/ T16 w 90"/>
                  <a:gd name="T18" fmla="+- 0 508 492"/>
                  <a:gd name="T19" fmla="*/ 508 h 83"/>
                  <a:gd name="T20" fmla="+- 0 2148 2140"/>
                  <a:gd name="T21" fmla="*/ T20 w 90"/>
                  <a:gd name="T22" fmla="+- 0 562 492"/>
                  <a:gd name="T23" fmla="*/ 562 h 83"/>
                  <a:gd name="T24" fmla="+- 0 2147 2140"/>
                  <a:gd name="T25" fmla="*/ T24 w 90"/>
                  <a:gd name="T26" fmla="+- 0 567 492"/>
                  <a:gd name="T27" fmla="*/ 567 h 83"/>
                  <a:gd name="T28" fmla="+- 0 2145 2140"/>
                  <a:gd name="T29" fmla="*/ T28 w 90"/>
                  <a:gd name="T30" fmla="+- 0 569 492"/>
                  <a:gd name="T31" fmla="*/ 569 h 83"/>
                  <a:gd name="T32" fmla="+- 0 2142 2140"/>
                  <a:gd name="T33" fmla="*/ T32 w 90"/>
                  <a:gd name="T34" fmla="+- 0 570 492"/>
                  <a:gd name="T35" fmla="*/ 570 h 83"/>
                  <a:gd name="T36" fmla="+- 0 2140 2140"/>
                  <a:gd name="T37" fmla="*/ T36 w 90"/>
                  <a:gd name="T38" fmla="+- 0 574 492"/>
                  <a:gd name="T39" fmla="*/ 574 h 83"/>
                  <a:gd name="T40" fmla="+- 0 2164 2140"/>
                  <a:gd name="T41" fmla="*/ T40 w 90"/>
                  <a:gd name="T42" fmla="+- 0 570 492"/>
                  <a:gd name="T43" fmla="*/ 570 h 83"/>
                  <a:gd name="T44" fmla="+- 0 2160 2140"/>
                  <a:gd name="T45" fmla="*/ T44 w 90"/>
                  <a:gd name="T46" fmla="+- 0 570 492"/>
                  <a:gd name="T47" fmla="*/ 570 h 83"/>
                  <a:gd name="T48" fmla="+- 0 2157 2140"/>
                  <a:gd name="T49" fmla="*/ T48 w 90"/>
                  <a:gd name="T50" fmla="+- 0 567 492"/>
                  <a:gd name="T51" fmla="*/ 567 h 83"/>
                  <a:gd name="T52" fmla="+- 0 2158 2140"/>
                  <a:gd name="T53" fmla="*/ T52 w 90"/>
                  <a:gd name="T54" fmla="+- 0 559 492"/>
                  <a:gd name="T55" fmla="*/ 559 h 83"/>
                  <a:gd name="T56" fmla="+- 0 2159 2140"/>
                  <a:gd name="T57" fmla="*/ T56 w 90"/>
                  <a:gd name="T58" fmla="+- 0 552 492"/>
                  <a:gd name="T59" fmla="*/ 552 h 83"/>
                  <a:gd name="T60" fmla="+- 0 2165 2140"/>
                  <a:gd name="T61" fmla="*/ T60 w 90"/>
                  <a:gd name="T62" fmla="+- 0 528 492"/>
                  <a:gd name="T63" fmla="*/ 528 h 83"/>
                  <a:gd name="T64" fmla="+- 0 2169 2140"/>
                  <a:gd name="T65" fmla="*/ T64 w 90"/>
                  <a:gd name="T66" fmla="+- 0 505 492"/>
                  <a:gd name="T67" fmla="*/ 505 h 83"/>
                  <a:gd name="T68" fmla="+- 0 2179 2140"/>
                  <a:gd name="T69" fmla="*/ T68 w 90"/>
                  <a:gd name="T70" fmla="+- 0 496 492"/>
                  <a:gd name="T71" fmla="*/ 496 h 83"/>
                  <a:gd name="T72" fmla="+- 0 2182 2140"/>
                  <a:gd name="T73" fmla="*/ T72 w 90"/>
                  <a:gd name="T74" fmla="+- 0 505 492"/>
                  <a:gd name="T75" fmla="*/ 505 h 83"/>
                  <a:gd name="T76" fmla="+- 0 2172 2140"/>
                  <a:gd name="T77" fmla="*/ T76 w 90"/>
                  <a:gd name="T78" fmla="+- 0 511 492"/>
                  <a:gd name="T79" fmla="*/ 511 h 83"/>
                  <a:gd name="T80" fmla="+- 0 2178 2140"/>
                  <a:gd name="T81" fmla="*/ T80 w 90"/>
                  <a:gd name="T82" fmla="+- 0 528 492"/>
                  <a:gd name="T83" fmla="*/ 528 h 83"/>
                  <a:gd name="T84" fmla="+- 0 2184 2140"/>
                  <a:gd name="T85" fmla="*/ T84 w 90"/>
                  <a:gd name="T86" fmla="+- 0 545 492"/>
                  <a:gd name="T87" fmla="*/ 545 h 83"/>
                  <a:gd name="T88" fmla="+- 0 2196 2140"/>
                  <a:gd name="T89" fmla="*/ T88 w 90"/>
                  <a:gd name="T90" fmla="+- 0 574 492"/>
                  <a:gd name="T91" fmla="*/ 574 h 83"/>
                  <a:gd name="T92" fmla="+- 0 2210 2140"/>
                  <a:gd name="T93" fmla="*/ T92 w 90"/>
                  <a:gd name="T94" fmla="+- 0 555 492"/>
                  <a:gd name="T95" fmla="*/ 555 h 83"/>
                  <a:gd name="T96" fmla="+- 0 2199 2140"/>
                  <a:gd name="T97" fmla="*/ T96 w 90"/>
                  <a:gd name="T98" fmla="+- 0 550 492"/>
                  <a:gd name="T99" fmla="*/ 550 h 83"/>
                  <a:gd name="T100" fmla="+- 0 2194 2140"/>
                  <a:gd name="T101" fmla="*/ T100 w 90"/>
                  <a:gd name="T102" fmla="+- 0 535 492"/>
                  <a:gd name="T103" fmla="*/ 535 h 83"/>
                  <a:gd name="T104" fmla="+- 0 2182 2140"/>
                  <a:gd name="T105" fmla="*/ T104 w 90"/>
                  <a:gd name="T106" fmla="+- 0 505 492"/>
                  <a:gd name="T107" fmla="*/ 505 h 83"/>
                  <a:gd name="T108" fmla="+- 0 2206 2140"/>
                  <a:gd name="T109" fmla="*/ T108 w 90"/>
                  <a:gd name="T110" fmla="+- 0 492 492"/>
                  <a:gd name="T111" fmla="*/ 492 h 83"/>
                  <a:gd name="T112" fmla="+- 0 2208 2140"/>
                  <a:gd name="T113" fmla="*/ T112 w 90"/>
                  <a:gd name="T114" fmla="+- 0 496 492"/>
                  <a:gd name="T115" fmla="*/ 496 h 83"/>
                  <a:gd name="T116" fmla="+- 0 2212 2140"/>
                  <a:gd name="T117" fmla="*/ T116 w 90"/>
                  <a:gd name="T118" fmla="+- 0 498 492"/>
                  <a:gd name="T119" fmla="*/ 498 h 83"/>
                  <a:gd name="T120" fmla="+- 0 2212 2140"/>
                  <a:gd name="T121" fmla="*/ T120 w 90"/>
                  <a:gd name="T122" fmla="+- 0 504 492"/>
                  <a:gd name="T123" fmla="*/ 504 h 83"/>
                  <a:gd name="T124" fmla="+- 0 2211 2140"/>
                  <a:gd name="T125" fmla="*/ T124 w 90"/>
                  <a:gd name="T126" fmla="+- 0 510 492"/>
                  <a:gd name="T127" fmla="*/ 510 h 83"/>
                  <a:gd name="T128" fmla="+- 0 2209 2140"/>
                  <a:gd name="T129" fmla="*/ T128 w 90"/>
                  <a:gd name="T130" fmla="+- 0 518 492"/>
                  <a:gd name="T131" fmla="*/ 518 h 83"/>
                  <a:gd name="T132" fmla="+- 0 2205 2140"/>
                  <a:gd name="T133" fmla="*/ T132 w 90"/>
                  <a:gd name="T134" fmla="+- 0 538 492"/>
                  <a:gd name="T135" fmla="*/ 538 h 83"/>
                  <a:gd name="T136" fmla="+- 0 2202 2140"/>
                  <a:gd name="T137" fmla="*/ T136 w 90"/>
                  <a:gd name="T138" fmla="+- 0 552 492"/>
                  <a:gd name="T139" fmla="*/ 552 h 83"/>
                  <a:gd name="T140" fmla="+- 0 2210 2140"/>
                  <a:gd name="T141" fmla="*/ T140 w 90"/>
                  <a:gd name="T142" fmla="+- 0 555 492"/>
                  <a:gd name="T143" fmla="*/ 555 h 83"/>
                  <a:gd name="T144" fmla="+- 0 2221 2140"/>
                  <a:gd name="T145" fmla="*/ T144 w 90"/>
                  <a:gd name="T146" fmla="+- 0 505 492"/>
                  <a:gd name="T147" fmla="*/ 505 h 83"/>
                  <a:gd name="T148" fmla="+- 0 2223 2140"/>
                  <a:gd name="T149" fmla="*/ T148 w 90"/>
                  <a:gd name="T150" fmla="+- 0 500 492"/>
                  <a:gd name="T151" fmla="*/ 500 h 83"/>
                  <a:gd name="T152" fmla="+- 0 2225 2140"/>
                  <a:gd name="T153" fmla="*/ T152 w 90"/>
                  <a:gd name="T154" fmla="+- 0 497 492"/>
                  <a:gd name="T155" fmla="*/ 497 h 83"/>
                  <a:gd name="T156" fmla="+- 0 2229 2140"/>
                  <a:gd name="T157" fmla="*/ T156 w 90"/>
                  <a:gd name="T158" fmla="+- 0 496 492"/>
                  <a:gd name="T159" fmla="*/ 496 h 8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90" h="83">
                    <a:moveTo>
                      <a:pt x="37" y="0"/>
                    </a:moveTo>
                    <a:lnTo>
                      <a:pt x="15" y="0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9" y="5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1" y="12"/>
                    </a:lnTo>
                    <a:lnTo>
                      <a:pt x="21" y="15"/>
                    </a:lnTo>
                    <a:lnTo>
                      <a:pt x="21" y="16"/>
                    </a:lnTo>
                    <a:lnTo>
                      <a:pt x="9" y="67"/>
                    </a:lnTo>
                    <a:lnTo>
                      <a:pt x="8" y="70"/>
                    </a:lnTo>
                    <a:lnTo>
                      <a:pt x="7" y="73"/>
                    </a:lnTo>
                    <a:lnTo>
                      <a:pt x="7" y="75"/>
                    </a:lnTo>
                    <a:lnTo>
                      <a:pt x="5" y="77"/>
                    </a:lnTo>
                    <a:lnTo>
                      <a:pt x="3" y="78"/>
                    </a:lnTo>
                    <a:lnTo>
                      <a:pt x="2" y="78"/>
                    </a:lnTo>
                    <a:lnTo>
                      <a:pt x="1" y="78"/>
                    </a:lnTo>
                    <a:lnTo>
                      <a:pt x="0" y="82"/>
                    </a:lnTo>
                    <a:lnTo>
                      <a:pt x="23" y="82"/>
                    </a:lnTo>
                    <a:lnTo>
                      <a:pt x="24" y="78"/>
                    </a:lnTo>
                    <a:lnTo>
                      <a:pt x="22" y="78"/>
                    </a:lnTo>
                    <a:lnTo>
                      <a:pt x="20" y="78"/>
                    </a:lnTo>
                    <a:lnTo>
                      <a:pt x="18" y="76"/>
                    </a:lnTo>
                    <a:lnTo>
                      <a:pt x="17" y="75"/>
                    </a:lnTo>
                    <a:lnTo>
                      <a:pt x="18" y="71"/>
                    </a:lnTo>
                    <a:lnTo>
                      <a:pt x="18" y="67"/>
                    </a:lnTo>
                    <a:lnTo>
                      <a:pt x="18" y="65"/>
                    </a:lnTo>
                    <a:lnTo>
                      <a:pt x="19" y="60"/>
                    </a:lnTo>
                    <a:lnTo>
                      <a:pt x="23" y="43"/>
                    </a:lnTo>
                    <a:lnTo>
                      <a:pt x="25" y="36"/>
                    </a:lnTo>
                    <a:lnTo>
                      <a:pt x="27" y="24"/>
                    </a:lnTo>
                    <a:lnTo>
                      <a:pt x="29" y="13"/>
                    </a:lnTo>
                    <a:lnTo>
                      <a:pt x="42" y="13"/>
                    </a:lnTo>
                    <a:lnTo>
                      <a:pt x="39" y="4"/>
                    </a:lnTo>
                    <a:lnTo>
                      <a:pt x="37" y="0"/>
                    </a:lnTo>
                    <a:close/>
                    <a:moveTo>
                      <a:pt x="42" y="13"/>
                    </a:moveTo>
                    <a:lnTo>
                      <a:pt x="30" y="13"/>
                    </a:lnTo>
                    <a:lnTo>
                      <a:pt x="32" y="19"/>
                    </a:lnTo>
                    <a:lnTo>
                      <a:pt x="34" y="24"/>
                    </a:lnTo>
                    <a:lnTo>
                      <a:pt x="38" y="36"/>
                    </a:lnTo>
                    <a:lnTo>
                      <a:pt x="40" y="42"/>
                    </a:lnTo>
                    <a:lnTo>
                      <a:pt x="44" y="53"/>
                    </a:lnTo>
                    <a:lnTo>
                      <a:pt x="51" y="71"/>
                    </a:lnTo>
                    <a:lnTo>
                      <a:pt x="56" y="82"/>
                    </a:lnTo>
                    <a:lnTo>
                      <a:pt x="66" y="82"/>
                    </a:lnTo>
                    <a:lnTo>
                      <a:pt x="70" y="63"/>
                    </a:lnTo>
                    <a:lnTo>
                      <a:pt x="61" y="63"/>
                    </a:lnTo>
                    <a:lnTo>
                      <a:pt x="59" y="58"/>
                    </a:lnTo>
                    <a:lnTo>
                      <a:pt x="57" y="53"/>
                    </a:lnTo>
                    <a:lnTo>
                      <a:pt x="54" y="43"/>
                    </a:lnTo>
                    <a:lnTo>
                      <a:pt x="51" y="36"/>
                    </a:lnTo>
                    <a:lnTo>
                      <a:pt x="42" y="13"/>
                    </a:lnTo>
                    <a:close/>
                    <a:moveTo>
                      <a:pt x="90" y="0"/>
                    </a:moveTo>
                    <a:lnTo>
                      <a:pt x="66" y="0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0" y="5"/>
                    </a:lnTo>
                    <a:lnTo>
                      <a:pt x="72" y="6"/>
                    </a:lnTo>
                    <a:lnTo>
                      <a:pt x="72" y="7"/>
                    </a:lnTo>
                    <a:lnTo>
                      <a:pt x="72" y="12"/>
                    </a:lnTo>
                    <a:lnTo>
                      <a:pt x="72" y="13"/>
                    </a:lnTo>
                    <a:lnTo>
                      <a:pt x="71" y="18"/>
                    </a:lnTo>
                    <a:lnTo>
                      <a:pt x="70" y="21"/>
                    </a:lnTo>
                    <a:lnTo>
                      <a:pt x="69" y="26"/>
                    </a:lnTo>
                    <a:lnTo>
                      <a:pt x="67" y="36"/>
                    </a:lnTo>
                    <a:lnTo>
                      <a:pt x="65" y="46"/>
                    </a:lnTo>
                    <a:lnTo>
                      <a:pt x="64" y="50"/>
                    </a:lnTo>
                    <a:lnTo>
                      <a:pt x="62" y="60"/>
                    </a:lnTo>
                    <a:lnTo>
                      <a:pt x="61" y="63"/>
                    </a:lnTo>
                    <a:lnTo>
                      <a:pt x="70" y="63"/>
                    </a:lnTo>
                    <a:lnTo>
                      <a:pt x="81" y="15"/>
                    </a:lnTo>
                    <a:lnTo>
                      <a:pt x="81" y="13"/>
                    </a:lnTo>
                    <a:lnTo>
                      <a:pt x="82" y="9"/>
                    </a:lnTo>
                    <a:lnTo>
                      <a:pt x="83" y="8"/>
                    </a:lnTo>
                    <a:lnTo>
                      <a:pt x="84" y="6"/>
                    </a:lnTo>
                    <a:lnTo>
                      <a:pt x="85" y="5"/>
                    </a:lnTo>
                    <a:lnTo>
                      <a:pt x="86" y="5"/>
                    </a:lnTo>
                    <a:lnTo>
                      <a:pt x="89" y="4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1920A7-A859-10C6-6DFB-B673C942DB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02" y="0"/>
              <a:ext cx="792480" cy="281305"/>
              <a:chOff x="2329" y="371"/>
              <a:chExt cx="1248" cy="443"/>
            </a:xfrm>
          </p:grpSpPr>
          <p:sp>
            <p:nvSpPr>
              <p:cNvPr id="8" name="AutoShape 148">
                <a:extLst>
                  <a:ext uri="{FF2B5EF4-FFF2-40B4-BE49-F238E27FC236}">
                    <a16:creationId xmlns:a16="http://schemas.microsoft.com/office/drawing/2014/main" id="{161CCFEE-E8C7-DED2-1FF3-0843444AA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470"/>
                <a:ext cx="129" cy="66"/>
              </a:xfrm>
              <a:custGeom>
                <a:avLst/>
                <a:gdLst>
                  <a:gd name="T0" fmla="+- 0 2733 2655"/>
                  <a:gd name="T1" fmla="*/ T0 w 129"/>
                  <a:gd name="T2" fmla="+- 0 479 471"/>
                  <a:gd name="T3" fmla="*/ 479 h 66"/>
                  <a:gd name="T4" fmla="+- 0 2733 2655"/>
                  <a:gd name="T5" fmla="*/ T4 w 129"/>
                  <a:gd name="T6" fmla="+- 0 487 471"/>
                  <a:gd name="T7" fmla="*/ 487 h 66"/>
                  <a:gd name="T8" fmla="+- 0 2729 2655"/>
                  <a:gd name="T9" fmla="*/ T8 w 129"/>
                  <a:gd name="T10" fmla="+- 0 527 471"/>
                  <a:gd name="T11" fmla="*/ 527 h 66"/>
                  <a:gd name="T12" fmla="+- 0 2731 2655"/>
                  <a:gd name="T13" fmla="*/ T12 w 129"/>
                  <a:gd name="T14" fmla="+- 0 534 471"/>
                  <a:gd name="T15" fmla="*/ 534 h 66"/>
                  <a:gd name="T16" fmla="+- 0 2734 2655"/>
                  <a:gd name="T17" fmla="*/ T16 w 129"/>
                  <a:gd name="T18" fmla="+- 0 536 471"/>
                  <a:gd name="T19" fmla="*/ 536 h 66"/>
                  <a:gd name="T20" fmla="+- 0 2747 2655"/>
                  <a:gd name="T21" fmla="*/ T20 w 129"/>
                  <a:gd name="T22" fmla="+- 0 533 471"/>
                  <a:gd name="T23" fmla="*/ 533 h 66"/>
                  <a:gd name="T24" fmla="+- 0 2756 2655"/>
                  <a:gd name="T25" fmla="*/ T24 w 129"/>
                  <a:gd name="T26" fmla="+- 0 527 471"/>
                  <a:gd name="T27" fmla="*/ 527 h 66"/>
                  <a:gd name="T28" fmla="+- 0 2740 2655"/>
                  <a:gd name="T29" fmla="*/ T28 w 129"/>
                  <a:gd name="T30" fmla="+- 0 524 471"/>
                  <a:gd name="T31" fmla="*/ 524 h 66"/>
                  <a:gd name="T32" fmla="+- 0 2745 2655"/>
                  <a:gd name="T33" fmla="*/ T32 w 129"/>
                  <a:gd name="T34" fmla="+- 0 484 471"/>
                  <a:gd name="T35" fmla="*/ 484 h 66"/>
                  <a:gd name="T36" fmla="+- 0 2783 2655"/>
                  <a:gd name="T37" fmla="*/ T36 w 129"/>
                  <a:gd name="T38" fmla="+- 0 478 471"/>
                  <a:gd name="T39" fmla="*/ 478 h 66"/>
                  <a:gd name="T40" fmla="+- 0 2774 2655"/>
                  <a:gd name="T41" fmla="*/ T40 w 129"/>
                  <a:gd name="T42" fmla="+- 0 481 471"/>
                  <a:gd name="T43" fmla="*/ 481 h 66"/>
                  <a:gd name="T44" fmla="+- 0 2774 2655"/>
                  <a:gd name="T45" fmla="*/ T44 w 129"/>
                  <a:gd name="T46" fmla="+- 0 491 471"/>
                  <a:gd name="T47" fmla="*/ 491 h 66"/>
                  <a:gd name="T48" fmla="+- 0 2766 2655"/>
                  <a:gd name="T49" fmla="*/ T48 w 129"/>
                  <a:gd name="T50" fmla="+- 0 508 471"/>
                  <a:gd name="T51" fmla="*/ 508 h 66"/>
                  <a:gd name="T52" fmla="+- 0 2756 2655"/>
                  <a:gd name="T53" fmla="*/ T52 w 129"/>
                  <a:gd name="T54" fmla="+- 0 519 471"/>
                  <a:gd name="T55" fmla="*/ 519 h 66"/>
                  <a:gd name="T56" fmla="+- 0 2745 2655"/>
                  <a:gd name="T57" fmla="*/ T56 w 129"/>
                  <a:gd name="T58" fmla="+- 0 527 471"/>
                  <a:gd name="T59" fmla="*/ 527 h 66"/>
                  <a:gd name="T60" fmla="+- 0 2758 2655"/>
                  <a:gd name="T61" fmla="*/ T60 w 129"/>
                  <a:gd name="T62" fmla="+- 0 526 471"/>
                  <a:gd name="T63" fmla="*/ 526 h 66"/>
                  <a:gd name="T64" fmla="+- 0 2770 2655"/>
                  <a:gd name="T65" fmla="*/ T64 w 129"/>
                  <a:gd name="T66" fmla="+- 0 511 471"/>
                  <a:gd name="T67" fmla="*/ 511 h 66"/>
                  <a:gd name="T68" fmla="+- 0 2778 2655"/>
                  <a:gd name="T69" fmla="*/ T68 w 129"/>
                  <a:gd name="T70" fmla="+- 0 499 471"/>
                  <a:gd name="T71" fmla="*/ 499 h 66"/>
                  <a:gd name="T72" fmla="+- 0 2783 2655"/>
                  <a:gd name="T73" fmla="*/ T72 w 129"/>
                  <a:gd name="T74" fmla="+- 0 484 471"/>
                  <a:gd name="T75" fmla="*/ 484 h 66"/>
                  <a:gd name="T76" fmla="+- 0 2739 2655"/>
                  <a:gd name="T77" fmla="*/ T76 w 129"/>
                  <a:gd name="T78" fmla="+- 0 471 471"/>
                  <a:gd name="T79" fmla="*/ 471 h 66"/>
                  <a:gd name="T80" fmla="+- 0 2729 2655"/>
                  <a:gd name="T81" fmla="*/ T80 w 129"/>
                  <a:gd name="T82" fmla="+- 0 473 471"/>
                  <a:gd name="T83" fmla="*/ 473 h 66"/>
                  <a:gd name="T84" fmla="+- 0 2723 2655"/>
                  <a:gd name="T85" fmla="*/ T84 w 129"/>
                  <a:gd name="T86" fmla="+- 0 477 471"/>
                  <a:gd name="T87" fmla="*/ 477 h 66"/>
                  <a:gd name="T88" fmla="+- 0 2720 2655"/>
                  <a:gd name="T89" fmla="*/ T88 w 129"/>
                  <a:gd name="T90" fmla="+- 0 486 471"/>
                  <a:gd name="T91" fmla="*/ 486 h 66"/>
                  <a:gd name="T92" fmla="+- 0 2727 2655"/>
                  <a:gd name="T93" fmla="*/ T92 w 129"/>
                  <a:gd name="T94" fmla="+- 0 480 471"/>
                  <a:gd name="T95" fmla="*/ 480 h 66"/>
                  <a:gd name="T96" fmla="+- 0 2745 2655"/>
                  <a:gd name="T97" fmla="*/ T96 w 129"/>
                  <a:gd name="T98" fmla="+- 0 479 471"/>
                  <a:gd name="T99" fmla="*/ 479 h 66"/>
                  <a:gd name="T100" fmla="+- 0 2744 2655"/>
                  <a:gd name="T101" fmla="*/ T100 w 129"/>
                  <a:gd name="T102" fmla="+- 0 475 471"/>
                  <a:gd name="T103" fmla="*/ 475 h 66"/>
                  <a:gd name="T104" fmla="+- 0 2740 2655"/>
                  <a:gd name="T105" fmla="*/ T104 w 129"/>
                  <a:gd name="T106" fmla="+- 0 471 471"/>
                  <a:gd name="T107" fmla="*/ 471 h 66"/>
                  <a:gd name="T108" fmla="+- 0 2773 2655"/>
                  <a:gd name="T109" fmla="*/ T108 w 129"/>
                  <a:gd name="T110" fmla="+- 0 471 471"/>
                  <a:gd name="T111" fmla="*/ 471 h 66"/>
                  <a:gd name="T112" fmla="+- 0 2766 2655"/>
                  <a:gd name="T113" fmla="*/ T112 w 129"/>
                  <a:gd name="T114" fmla="+- 0 473 471"/>
                  <a:gd name="T115" fmla="*/ 473 h 66"/>
                  <a:gd name="T116" fmla="+- 0 2758 2655"/>
                  <a:gd name="T117" fmla="*/ T116 w 129"/>
                  <a:gd name="T118" fmla="+- 0 480 471"/>
                  <a:gd name="T119" fmla="*/ 480 h 66"/>
                  <a:gd name="T120" fmla="+- 0 2760 2655"/>
                  <a:gd name="T121" fmla="*/ T120 w 129"/>
                  <a:gd name="T122" fmla="+- 0 486 471"/>
                  <a:gd name="T123" fmla="*/ 486 h 66"/>
                  <a:gd name="T124" fmla="+- 0 2766 2655"/>
                  <a:gd name="T125" fmla="*/ T124 w 129"/>
                  <a:gd name="T126" fmla="+- 0 479 471"/>
                  <a:gd name="T127" fmla="*/ 479 h 66"/>
                  <a:gd name="T128" fmla="+- 0 2783 2655"/>
                  <a:gd name="T129" fmla="*/ T128 w 129"/>
                  <a:gd name="T130" fmla="+- 0 477 471"/>
                  <a:gd name="T131" fmla="*/ 477 h 66"/>
                  <a:gd name="T132" fmla="+- 0 2778 2655"/>
                  <a:gd name="T133" fmla="*/ T132 w 129"/>
                  <a:gd name="T134" fmla="+- 0 471 471"/>
                  <a:gd name="T135" fmla="*/ 471 h 66"/>
                  <a:gd name="T136" fmla="+- 0 2682 2655"/>
                  <a:gd name="T137" fmla="*/ T136 w 129"/>
                  <a:gd name="T138" fmla="+- 0 472 471"/>
                  <a:gd name="T139" fmla="*/ 472 h 66"/>
                  <a:gd name="T140" fmla="+- 0 2662 2655"/>
                  <a:gd name="T141" fmla="*/ T140 w 129"/>
                  <a:gd name="T142" fmla="+- 0 488 471"/>
                  <a:gd name="T143" fmla="*/ 488 h 66"/>
                  <a:gd name="T144" fmla="+- 0 2655 2655"/>
                  <a:gd name="T145" fmla="*/ T144 w 129"/>
                  <a:gd name="T146" fmla="+- 0 509 471"/>
                  <a:gd name="T147" fmla="*/ 509 h 66"/>
                  <a:gd name="T148" fmla="+- 0 2663 2655"/>
                  <a:gd name="T149" fmla="*/ T148 w 129"/>
                  <a:gd name="T150" fmla="+- 0 534 471"/>
                  <a:gd name="T151" fmla="*/ 534 h 66"/>
                  <a:gd name="T152" fmla="+- 0 2684 2655"/>
                  <a:gd name="T153" fmla="*/ T152 w 129"/>
                  <a:gd name="T154" fmla="+- 0 535 471"/>
                  <a:gd name="T155" fmla="*/ 535 h 66"/>
                  <a:gd name="T156" fmla="+- 0 2673 2655"/>
                  <a:gd name="T157" fmla="*/ T156 w 129"/>
                  <a:gd name="T158" fmla="+- 0 529 471"/>
                  <a:gd name="T159" fmla="*/ 529 h 66"/>
                  <a:gd name="T160" fmla="+- 0 2666 2655"/>
                  <a:gd name="T161" fmla="*/ T160 w 129"/>
                  <a:gd name="T162" fmla="+- 0 520 471"/>
                  <a:gd name="T163" fmla="*/ 520 h 66"/>
                  <a:gd name="T164" fmla="+- 0 2672 2655"/>
                  <a:gd name="T165" fmla="*/ T164 w 129"/>
                  <a:gd name="T166" fmla="+- 0 490 471"/>
                  <a:gd name="T167" fmla="*/ 490 h 66"/>
                  <a:gd name="T168" fmla="+- 0 2682 2655"/>
                  <a:gd name="T169" fmla="*/ T168 w 129"/>
                  <a:gd name="T170" fmla="+- 0 478 471"/>
                  <a:gd name="T171" fmla="*/ 478 h 66"/>
                  <a:gd name="T172" fmla="+- 0 2708 2655"/>
                  <a:gd name="T173" fmla="*/ T172 w 129"/>
                  <a:gd name="T174" fmla="+- 0 473 471"/>
                  <a:gd name="T175" fmla="*/ 473 h 66"/>
                  <a:gd name="T176" fmla="+- 0 2696 2655"/>
                  <a:gd name="T177" fmla="*/ T176 w 129"/>
                  <a:gd name="T178" fmla="+- 0 519 471"/>
                  <a:gd name="T179" fmla="*/ 519 h 66"/>
                  <a:gd name="T180" fmla="+- 0 2684 2655"/>
                  <a:gd name="T181" fmla="*/ T180 w 129"/>
                  <a:gd name="T182" fmla="+- 0 528 471"/>
                  <a:gd name="T183" fmla="*/ 528 h 66"/>
                  <a:gd name="T184" fmla="+- 0 2696 2655"/>
                  <a:gd name="T185" fmla="*/ T184 w 129"/>
                  <a:gd name="T186" fmla="+- 0 528 471"/>
                  <a:gd name="T187" fmla="*/ 528 h 66"/>
                  <a:gd name="T188" fmla="+- 0 2707 2655"/>
                  <a:gd name="T189" fmla="*/ T188 w 129"/>
                  <a:gd name="T190" fmla="+- 0 476 471"/>
                  <a:gd name="T191" fmla="*/ 476 h 66"/>
                  <a:gd name="T192" fmla="+- 0 2696 2655"/>
                  <a:gd name="T193" fmla="*/ T192 w 129"/>
                  <a:gd name="T194" fmla="+- 0 478 471"/>
                  <a:gd name="T195" fmla="*/ 478 h 66"/>
                  <a:gd name="T196" fmla="+- 0 2698 2655"/>
                  <a:gd name="T197" fmla="*/ T196 w 129"/>
                  <a:gd name="T198" fmla="+- 0 485 471"/>
                  <a:gd name="T199" fmla="*/ 485 h 66"/>
                  <a:gd name="T200" fmla="+- 0 2707 2655"/>
                  <a:gd name="T201" fmla="*/ T200 w 129"/>
                  <a:gd name="T202" fmla="+- 0 476 471"/>
                  <a:gd name="T203" fmla="*/ 476 h 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</a:cxnLst>
                <a:rect l="0" t="0" r="r" b="b"/>
                <a:pathLst>
                  <a:path w="129" h="66">
                    <a:moveTo>
                      <a:pt x="90" y="8"/>
                    </a:moveTo>
                    <a:lnTo>
                      <a:pt x="77" y="8"/>
                    </a:lnTo>
                    <a:lnTo>
                      <a:pt x="78" y="8"/>
                    </a:lnTo>
                    <a:lnTo>
                      <a:pt x="79" y="10"/>
                    </a:lnTo>
                    <a:lnTo>
                      <a:pt x="79" y="13"/>
                    </a:lnTo>
                    <a:lnTo>
                      <a:pt x="78" y="16"/>
                    </a:lnTo>
                    <a:lnTo>
                      <a:pt x="75" y="41"/>
                    </a:lnTo>
                    <a:lnTo>
                      <a:pt x="74" y="46"/>
                    </a:lnTo>
                    <a:lnTo>
                      <a:pt x="74" y="56"/>
                    </a:lnTo>
                    <a:lnTo>
                      <a:pt x="74" y="59"/>
                    </a:lnTo>
                    <a:lnTo>
                      <a:pt x="75" y="60"/>
                    </a:lnTo>
                    <a:lnTo>
                      <a:pt x="76" y="63"/>
                    </a:lnTo>
                    <a:lnTo>
                      <a:pt x="76" y="64"/>
                    </a:lnTo>
                    <a:lnTo>
                      <a:pt x="78" y="65"/>
                    </a:lnTo>
                    <a:lnTo>
                      <a:pt x="79" y="65"/>
                    </a:lnTo>
                    <a:lnTo>
                      <a:pt x="83" y="65"/>
                    </a:lnTo>
                    <a:lnTo>
                      <a:pt x="86" y="65"/>
                    </a:lnTo>
                    <a:lnTo>
                      <a:pt x="92" y="62"/>
                    </a:lnTo>
                    <a:lnTo>
                      <a:pt x="95" y="61"/>
                    </a:lnTo>
                    <a:lnTo>
                      <a:pt x="100" y="57"/>
                    </a:lnTo>
                    <a:lnTo>
                      <a:pt x="101" y="56"/>
                    </a:lnTo>
                    <a:lnTo>
                      <a:pt x="86" y="56"/>
                    </a:lnTo>
                    <a:lnTo>
                      <a:pt x="85" y="56"/>
                    </a:lnTo>
                    <a:lnTo>
                      <a:pt x="85" y="53"/>
                    </a:lnTo>
                    <a:lnTo>
                      <a:pt x="85" y="45"/>
                    </a:lnTo>
                    <a:lnTo>
                      <a:pt x="86" y="39"/>
                    </a:lnTo>
                    <a:lnTo>
                      <a:pt x="90" y="13"/>
                    </a:lnTo>
                    <a:lnTo>
                      <a:pt x="90" y="11"/>
                    </a:lnTo>
                    <a:lnTo>
                      <a:pt x="90" y="8"/>
                    </a:lnTo>
                    <a:close/>
                    <a:moveTo>
                      <a:pt x="128" y="7"/>
                    </a:moveTo>
                    <a:lnTo>
                      <a:pt x="116" y="7"/>
                    </a:lnTo>
                    <a:lnTo>
                      <a:pt x="117" y="8"/>
                    </a:lnTo>
                    <a:lnTo>
                      <a:pt x="119" y="10"/>
                    </a:lnTo>
                    <a:lnTo>
                      <a:pt x="119" y="16"/>
                    </a:lnTo>
                    <a:lnTo>
                      <a:pt x="119" y="20"/>
                    </a:lnTo>
                    <a:lnTo>
                      <a:pt x="116" y="27"/>
                    </a:lnTo>
                    <a:lnTo>
                      <a:pt x="115" y="30"/>
                    </a:lnTo>
                    <a:lnTo>
                      <a:pt x="111" y="37"/>
                    </a:lnTo>
                    <a:lnTo>
                      <a:pt x="108" y="40"/>
                    </a:lnTo>
                    <a:lnTo>
                      <a:pt x="104" y="45"/>
                    </a:lnTo>
                    <a:lnTo>
                      <a:pt x="101" y="48"/>
                    </a:lnTo>
                    <a:lnTo>
                      <a:pt x="96" y="52"/>
                    </a:lnTo>
                    <a:lnTo>
                      <a:pt x="94" y="53"/>
                    </a:lnTo>
                    <a:lnTo>
                      <a:pt x="90" y="56"/>
                    </a:lnTo>
                    <a:lnTo>
                      <a:pt x="88" y="56"/>
                    </a:lnTo>
                    <a:lnTo>
                      <a:pt x="101" y="56"/>
                    </a:lnTo>
                    <a:lnTo>
                      <a:pt x="103" y="55"/>
                    </a:lnTo>
                    <a:lnTo>
                      <a:pt x="108" y="49"/>
                    </a:lnTo>
                    <a:lnTo>
                      <a:pt x="111" y="46"/>
                    </a:lnTo>
                    <a:lnTo>
                      <a:pt x="115" y="40"/>
                    </a:lnTo>
                    <a:lnTo>
                      <a:pt x="117" y="37"/>
                    </a:lnTo>
                    <a:lnTo>
                      <a:pt x="121" y="31"/>
                    </a:lnTo>
                    <a:lnTo>
                      <a:pt x="123" y="28"/>
                    </a:lnTo>
                    <a:lnTo>
                      <a:pt x="126" y="22"/>
                    </a:lnTo>
                    <a:lnTo>
                      <a:pt x="127" y="19"/>
                    </a:lnTo>
                    <a:lnTo>
                      <a:pt x="128" y="13"/>
                    </a:lnTo>
                    <a:lnTo>
                      <a:pt x="128" y="12"/>
                    </a:lnTo>
                    <a:lnTo>
                      <a:pt x="128" y="7"/>
                    </a:lnTo>
                    <a:close/>
                    <a:moveTo>
                      <a:pt x="84" y="0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74" y="2"/>
                    </a:lnTo>
                    <a:lnTo>
                      <a:pt x="73" y="3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3" y="10"/>
                    </a:lnTo>
                    <a:lnTo>
                      <a:pt x="62" y="12"/>
                    </a:lnTo>
                    <a:lnTo>
                      <a:pt x="65" y="15"/>
                    </a:lnTo>
                    <a:lnTo>
                      <a:pt x="69" y="12"/>
                    </a:lnTo>
                    <a:lnTo>
                      <a:pt x="71" y="10"/>
                    </a:lnTo>
                    <a:lnTo>
                      <a:pt x="72" y="9"/>
                    </a:lnTo>
                    <a:lnTo>
                      <a:pt x="74" y="8"/>
                    </a:lnTo>
                    <a:lnTo>
                      <a:pt x="75" y="8"/>
                    </a:lnTo>
                    <a:lnTo>
                      <a:pt x="90" y="8"/>
                    </a:lnTo>
                    <a:lnTo>
                      <a:pt x="90" y="7"/>
                    </a:lnTo>
                    <a:lnTo>
                      <a:pt x="90" y="5"/>
                    </a:lnTo>
                    <a:lnTo>
                      <a:pt x="89" y="4"/>
                    </a:lnTo>
                    <a:lnTo>
                      <a:pt x="88" y="2"/>
                    </a:lnTo>
                    <a:lnTo>
                      <a:pt x="87" y="1"/>
                    </a:lnTo>
                    <a:lnTo>
                      <a:pt x="85" y="0"/>
                    </a:lnTo>
                    <a:lnTo>
                      <a:pt x="84" y="0"/>
                    </a:lnTo>
                    <a:close/>
                    <a:moveTo>
                      <a:pt x="123" y="0"/>
                    </a:moveTo>
                    <a:lnTo>
                      <a:pt x="118" y="0"/>
                    </a:lnTo>
                    <a:lnTo>
                      <a:pt x="116" y="0"/>
                    </a:lnTo>
                    <a:lnTo>
                      <a:pt x="113" y="1"/>
                    </a:lnTo>
                    <a:lnTo>
                      <a:pt x="111" y="2"/>
                    </a:lnTo>
                    <a:lnTo>
                      <a:pt x="108" y="5"/>
                    </a:lnTo>
                    <a:lnTo>
                      <a:pt x="106" y="6"/>
                    </a:lnTo>
                    <a:lnTo>
                      <a:pt x="103" y="9"/>
                    </a:lnTo>
                    <a:lnTo>
                      <a:pt x="102" y="10"/>
                    </a:lnTo>
                    <a:lnTo>
                      <a:pt x="101" y="12"/>
                    </a:lnTo>
                    <a:lnTo>
                      <a:pt x="105" y="15"/>
                    </a:lnTo>
                    <a:lnTo>
                      <a:pt x="107" y="13"/>
                    </a:lnTo>
                    <a:lnTo>
                      <a:pt x="108" y="11"/>
                    </a:lnTo>
                    <a:lnTo>
                      <a:pt x="111" y="8"/>
                    </a:lnTo>
                    <a:lnTo>
                      <a:pt x="113" y="7"/>
                    </a:lnTo>
                    <a:lnTo>
                      <a:pt x="128" y="7"/>
                    </a:lnTo>
                    <a:lnTo>
                      <a:pt x="128" y="6"/>
                    </a:lnTo>
                    <a:lnTo>
                      <a:pt x="128" y="4"/>
                    </a:lnTo>
                    <a:lnTo>
                      <a:pt x="125" y="1"/>
                    </a:lnTo>
                    <a:lnTo>
                      <a:pt x="123" y="0"/>
                    </a:lnTo>
                    <a:close/>
                    <a:moveTo>
                      <a:pt x="43" y="0"/>
                    </a:moveTo>
                    <a:lnTo>
                      <a:pt x="32" y="0"/>
                    </a:lnTo>
                    <a:lnTo>
                      <a:pt x="27" y="1"/>
                    </a:lnTo>
                    <a:lnTo>
                      <a:pt x="18" y="5"/>
                    </a:lnTo>
                    <a:lnTo>
                      <a:pt x="14" y="9"/>
                    </a:lnTo>
                    <a:lnTo>
                      <a:pt x="7" y="17"/>
                    </a:lnTo>
                    <a:lnTo>
                      <a:pt x="4" y="22"/>
                    </a:lnTo>
                    <a:lnTo>
                      <a:pt x="1" y="33"/>
                    </a:lnTo>
                    <a:lnTo>
                      <a:pt x="0" y="38"/>
                    </a:lnTo>
                    <a:lnTo>
                      <a:pt x="0" y="50"/>
                    </a:lnTo>
                    <a:lnTo>
                      <a:pt x="2" y="56"/>
                    </a:lnTo>
                    <a:lnTo>
                      <a:pt x="8" y="63"/>
                    </a:lnTo>
                    <a:lnTo>
                      <a:pt x="13" y="65"/>
                    </a:lnTo>
                    <a:lnTo>
                      <a:pt x="24" y="65"/>
                    </a:lnTo>
                    <a:lnTo>
                      <a:pt x="29" y="64"/>
                    </a:lnTo>
                    <a:lnTo>
                      <a:pt x="37" y="60"/>
                    </a:lnTo>
                    <a:lnTo>
                      <a:pt x="40" y="58"/>
                    </a:lnTo>
                    <a:lnTo>
                      <a:pt x="18" y="58"/>
                    </a:lnTo>
                    <a:lnTo>
                      <a:pt x="16" y="56"/>
                    </a:lnTo>
                    <a:lnTo>
                      <a:pt x="12" y="52"/>
                    </a:lnTo>
                    <a:lnTo>
                      <a:pt x="11" y="49"/>
                    </a:lnTo>
                    <a:lnTo>
                      <a:pt x="11" y="38"/>
                    </a:lnTo>
                    <a:lnTo>
                      <a:pt x="12" y="32"/>
                    </a:lnTo>
                    <a:lnTo>
                      <a:pt x="17" y="19"/>
                    </a:lnTo>
                    <a:lnTo>
                      <a:pt x="20" y="14"/>
                    </a:lnTo>
                    <a:lnTo>
                      <a:pt x="23" y="11"/>
                    </a:lnTo>
                    <a:lnTo>
                      <a:pt x="27" y="7"/>
                    </a:lnTo>
                    <a:lnTo>
                      <a:pt x="31" y="5"/>
                    </a:lnTo>
                    <a:lnTo>
                      <a:pt x="52" y="5"/>
                    </a:lnTo>
                    <a:lnTo>
                      <a:pt x="53" y="2"/>
                    </a:lnTo>
                    <a:lnTo>
                      <a:pt x="48" y="1"/>
                    </a:lnTo>
                    <a:lnTo>
                      <a:pt x="43" y="0"/>
                    </a:lnTo>
                    <a:close/>
                    <a:moveTo>
                      <a:pt x="41" y="48"/>
                    </a:moveTo>
                    <a:lnTo>
                      <a:pt x="38" y="51"/>
                    </a:lnTo>
                    <a:lnTo>
                      <a:pt x="35" y="54"/>
                    </a:lnTo>
                    <a:lnTo>
                      <a:pt x="29" y="57"/>
                    </a:lnTo>
                    <a:lnTo>
                      <a:pt x="26" y="58"/>
                    </a:lnTo>
                    <a:lnTo>
                      <a:pt x="40" y="58"/>
                    </a:lnTo>
                    <a:lnTo>
                      <a:pt x="41" y="57"/>
                    </a:lnTo>
                    <a:lnTo>
                      <a:pt x="45" y="52"/>
                    </a:lnTo>
                    <a:lnTo>
                      <a:pt x="41" y="48"/>
                    </a:lnTo>
                    <a:close/>
                    <a:moveTo>
                      <a:pt x="52" y="5"/>
                    </a:moveTo>
                    <a:lnTo>
                      <a:pt x="37" y="5"/>
                    </a:lnTo>
                    <a:lnTo>
                      <a:pt x="39" y="6"/>
                    </a:lnTo>
                    <a:lnTo>
                      <a:pt x="41" y="7"/>
                    </a:lnTo>
                    <a:lnTo>
                      <a:pt x="41" y="8"/>
                    </a:lnTo>
                    <a:lnTo>
                      <a:pt x="42" y="11"/>
                    </a:lnTo>
                    <a:lnTo>
                      <a:pt x="43" y="14"/>
                    </a:lnTo>
                    <a:lnTo>
                      <a:pt x="43" y="17"/>
                    </a:lnTo>
                    <a:lnTo>
                      <a:pt x="50" y="17"/>
                    </a:lnTo>
                    <a:lnTo>
                      <a:pt x="52" y="5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8B97B571-BEA9-1BF5-F1B0-4674584F5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71"/>
                <a:ext cx="62" cy="127"/>
              </a:xfrm>
              <a:custGeom>
                <a:avLst/>
                <a:gdLst>
                  <a:gd name="T0" fmla="+- 0 2651 2590"/>
                  <a:gd name="T1" fmla="*/ T0 w 62"/>
                  <a:gd name="T2" fmla="+- 0 371 371"/>
                  <a:gd name="T3" fmla="*/ 371 h 127"/>
                  <a:gd name="T4" fmla="+- 0 2614 2590"/>
                  <a:gd name="T5" fmla="*/ T4 w 62"/>
                  <a:gd name="T6" fmla="+- 0 371 371"/>
                  <a:gd name="T7" fmla="*/ 371 h 127"/>
                  <a:gd name="T8" fmla="+- 0 2613 2590"/>
                  <a:gd name="T9" fmla="*/ T8 w 62"/>
                  <a:gd name="T10" fmla="+- 0 376 371"/>
                  <a:gd name="T11" fmla="*/ 376 h 127"/>
                  <a:gd name="T12" fmla="+- 0 2616 2590"/>
                  <a:gd name="T13" fmla="*/ T12 w 62"/>
                  <a:gd name="T14" fmla="+- 0 376 371"/>
                  <a:gd name="T15" fmla="*/ 376 h 127"/>
                  <a:gd name="T16" fmla="+- 0 2619 2590"/>
                  <a:gd name="T17" fmla="*/ T16 w 62"/>
                  <a:gd name="T18" fmla="+- 0 376 371"/>
                  <a:gd name="T19" fmla="*/ 376 h 127"/>
                  <a:gd name="T20" fmla="+- 0 2621 2590"/>
                  <a:gd name="T21" fmla="*/ T20 w 62"/>
                  <a:gd name="T22" fmla="+- 0 379 371"/>
                  <a:gd name="T23" fmla="*/ 379 h 127"/>
                  <a:gd name="T24" fmla="+- 0 2622 2590"/>
                  <a:gd name="T25" fmla="*/ T24 w 62"/>
                  <a:gd name="T26" fmla="+- 0 381 371"/>
                  <a:gd name="T27" fmla="*/ 381 h 127"/>
                  <a:gd name="T28" fmla="+- 0 2622 2590"/>
                  <a:gd name="T29" fmla="*/ T28 w 62"/>
                  <a:gd name="T30" fmla="+- 0 388 371"/>
                  <a:gd name="T31" fmla="*/ 388 h 127"/>
                  <a:gd name="T32" fmla="+- 0 2603 2590"/>
                  <a:gd name="T33" fmla="*/ T32 w 62"/>
                  <a:gd name="T34" fmla="+- 0 476 371"/>
                  <a:gd name="T35" fmla="*/ 476 h 127"/>
                  <a:gd name="T36" fmla="+- 0 2591 2590"/>
                  <a:gd name="T37" fmla="*/ T36 w 62"/>
                  <a:gd name="T38" fmla="+- 0 493 371"/>
                  <a:gd name="T39" fmla="*/ 493 h 127"/>
                  <a:gd name="T40" fmla="+- 0 2590 2590"/>
                  <a:gd name="T41" fmla="*/ T40 w 62"/>
                  <a:gd name="T42" fmla="+- 0 497 371"/>
                  <a:gd name="T43" fmla="*/ 497 h 127"/>
                  <a:gd name="T44" fmla="+- 0 2627 2590"/>
                  <a:gd name="T45" fmla="*/ T44 w 62"/>
                  <a:gd name="T46" fmla="+- 0 497 371"/>
                  <a:gd name="T47" fmla="*/ 497 h 127"/>
                  <a:gd name="T48" fmla="+- 0 2628 2590"/>
                  <a:gd name="T49" fmla="*/ T48 w 62"/>
                  <a:gd name="T50" fmla="+- 0 493 371"/>
                  <a:gd name="T51" fmla="*/ 493 h 127"/>
                  <a:gd name="T52" fmla="+- 0 2625 2590"/>
                  <a:gd name="T53" fmla="*/ T52 w 62"/>
                  <a:gd name="T54" fmla="+- 0 493 371"/>
                  <a:gd name="T55" fmla="*/ 493 h 127"/>
                  <a:gd name="T56" fmla="+- 0 2622 2590"/>
                  <a:gd name="T57" fmla="*/ T56 w 62"/>
                  <a:gd name="T58" fmla="+- 0 492 371"/>
                  <a:gd name="T59" fmla="*/ 492 h 127"/>
                  <a:gd name="T60" fmla="+- 0 2620 2590"/>
                  <a:gd name="T61" fmla="*/ T60 w 62"/>
                  <a:gd name="T62" fmla="+- 0 490 371"/>
                  <a:gd name="T63" fmla="*/ 490 h 127"/>
                  <a:gd name="T64" fmla="+- 0 2619 2590"/>
                  <a:gd name="T65" fmla="*/ T64 w 62"/>
                  <a:gd name="T66" fmla="+- 0 488 371"/>
                  <a:gd name="T67" fmla="*/ 488 h 127"/>
                  <a:gd name="T68" fmla="+- 0 2619 2590"/>
                  <a:gd name="T69" fmla="*/ T68 w 62"/>
                  <a:gd name="T70" fmla="+- 0 481 371"/>
                  <a:gd name="T71" fmla="*/ 481 h 127"/>
                  <a:gd name="T72" fmla="+- 0 2638 2590"/>
                  <a:gd name="T73" fmla="*/ T72 w 62"/>
                  <a:gd name="T74" fmla="+- 0 392 371"/>
                  <a:gd name="T75" fmla="*/ 392 h 127"/>
                  <a:gd name="T76" fmla="+- 0 2650 2590"/>
                  <a:gd name="T77" fmla="*/ T76 w 62"/>
                  <a:gd name="T78" fmla="+- 0 376 371"/>
                  <a:gd name="T79" fmla="*/ 376 h 127"/>
                  <a:gd name="T80" fmla="+- 0 2651 2590"/>
                  <a:gd name="T81" fmla="*/ T80 w 62"/>
                  <a:gd name="T82" fmla="+- 0 371 371"/>
                  <a:gd name="T83" fmla="*/ 371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</a:cxnLst>
                <a:rect l="0" t="0" r="r" b="b"/>
                <a:pathLst>
                  <a:path w="62" h="127">
                    <a:moveTo>
                      <a:pt x="61" y="0"/>
                    </a:moveTo>
                    <a:lnTo>
                      <a:pt x="24" y="0"/>
                    </a:lnTo>
                    <a:lnTo>
                      <a:pt x="23" y="5"/>
                    </a:lnTo>
                    <a:lnTo>
                      <a:pt x="26" y="5"/>
                    </a:lnTo>
                    <a:lnTo>
                      <a:pt x="29" y="5"/>
                    </a:lnTo>
                    <a:lnTo>
                      <a:pt x="31" y="8"/>
                    </a:lnTo>
                    <a:lnTo>
                      <a:pt x="32" y="10"/>
                    </a:lnTo>
                    <a:lnTo>
                      <a:pt x="32" y="17"/>
                    </a:lnTo>
                    <a:lnTo>
                      <a:pt x="13" y="105"/>
                    </a:lnTo>
                    <a:lnTo>
                      <a:pt x="1" y="122"/>
                    </a:lnTo>
                    <a:lnTo>
                      <a:pt x="0" y="126"/>
                    </a:lnTo>
                    <a:lnTo>
                      <a:pt x="37" y="126"/>
                    </a:lnTo>
                    <a:lnTo>
                      <a:pt x="38" y="122"/>
                    </a:lnTo>
                    <a:lnTo>
                      <a:pt x="35" y="122"/>
                    </a:lnTo>
                    <a:lnTo>
                      <a:pt x="32" y="121"/>
                    </a:lnTo>
                    <a:lnTo>
                      <a:pt x="30" y="119"/>
                    </a:lnTo>
                    <a:lnTo>
                      <a:pt x="29" y="117"/>
                    </a:lnTo>
                    <a:lnTo>
                      <a:pt x="29" y="110"/>
                    </a:lnTo>
                    <a:lnTo>
                      <a:pt x="48" y="21"/>
                    </a:lnTo>
                    <a:lnTo>
                      <a:pt x="60" y="5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F6D04A3-89BE-B079-7539-4E5A00187E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" y="371"/>
                <a:ext cx="297" cy="1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AutoShape 145">
                <a:extLst>
                  <a:ext uri="{FF2B5EF4-FFF2-40B4-BE49-F238E27FC236}">
                    <a16:creationId xmlns:a16="http://schemas.microsoft.com/office/drawing/2014/main" id="{8779F5DD-0D48-BD4C-3628-DA60CCFDD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9" y="564"/>
                <a:ext cx="115" cy="51"/>
              </a:xfrm>
              <a:custGeom>
                <a:avLst/>
                <a:gdLst>
                  <a:gd name="T0" fmla="+- 0 2444 2330"/>
                  <a:gd name="T1" fmla="*/ T0 w 115"/>
                  <a:gd name="T2" fmla="+- 0 603 564"/>
                  <a:gd name="T3" fmla="*/ 603 h 51"/>
                  <a:gd name="T4" fmla="+- 0 2330 2330"/>
                  <a:gd name="T5" fmla="*/ T4 w 115"/>
                  <a:gd name="T6" fmla="+- 0 603 564"/>
                  <a:gd name="T7" fmla="*/ 603 h 51"/>
                  <a:gd name="T8" fmla="+- 0 2330 2330"/>
                  <a:gd name="T9" fmla="*/ T8 w 115"/>
                  <a:gd name="T10" fmla="+- 0 615 564"/>
                  <a:gd name="T11" fmla="*/ 615 h 51"/>
                  <a:gd name="T12" fmla="+- 0 2444 2330"/>
                  <a:gd name="T13" fmla="*/ T12 w 115"/>
                  <a:gd name="T14" fmla="+- 0 615 564"/>
                  <a:gd name="T15" fmla="*/ 615 h 51"/>
                  <a:gd name="T16" fmla="+- 0 2444 2330"/>
                  <a:gd name="T17" fmla="*/ T16 w 115"/>
                  <a:gd name="T18" fmla="+- 0 603 564"/>
                  <a:gd name="T19" fmla="*/ 603 h 51"/>
                  <a:gd name="T20" fmla="+- 0 2444 2330"/>
                  <a:gd name="T21" fmla="*/ T20 w 115"/>
                  <a:gd name="T22" fmla="+- 0 564 564"/>
                  <a:gd name="T23" fmla="*/ 564 h 51"/>
                  <a:gd name="T24" fmla="+- 0 2330 2330"/>
                  <a:gd name="T25" fmla="*/ T24 w 115"/>
                  <a:gd name="T26" fmla="+- 0 564 564"/>
                  <a:gd name="T27" fmla="*/ 564 h 51"/>
                  <a:gd name="T28" fmla="+- 0 2330 2330"/>
                  <a:gd name="T29" fmla="*/ T28 w 115"/>
                  <a:gd name="T30" fmla="+- 0 577 564"/>
                  <a:gd name="T31" fmla="*/ 577 h 51"/>
                  <a:gd name="T32" fmla="+- 0 2444 2330"/>
                  <a:gd name="T33" fmla="*/ T32 w 115"/>
                  <a:gd name="T34" fmla="+- 0 577 564"/>
                  <a:gd name="T35" fmla="*/ 577 h 51"/>
                  <a:gd name="T36" fmla="+- 0 2444 2330"/>
                  <a:gd name="T37" fmla="*/ T36 w 115"/>
                  <a:gd name="T38" fmla="+- 0 564 564"/>
                  <a:gd name="T39" fmla="*/ 564 h 5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15" h="51">
                    <a:moveTo>
                      <a:pt x="114" y="39"/>
                    </a:moveTo>
                    <a:lnTo>
                      <a:pt x="0" y="39"/>
                    </a:lnTo>
                    <a:lnTo>
                      <a:pt x="0" y="51"/>
                    </a:lnTo>
                    <a:lnTo>
                      <a:pt x="114" y="51"/>
                    </a:lnTo>
                    <a:lnTo>
                      <a:pt x="114" y="39"/>
                    </a:lnTo>
                    <a:close/>
                    <a:moveTo>
                      <a:pt x="114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114" y="13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/>
              </a:p>
            </p:txBody>
          </p:sp>
          <p:cxnSp>
            <p:nvCxnSpPr>
              <p:cNvPr id="12" name="Line 144">
                <a:extLst>
                  <a:ext uri="{FF2B5EF4-FFF2-40B4-BE49-F238E27FC236}">
                    <a16:creationId xmlns:a16="http://schemas.microsoft.com/office/drawing/2014/main" id="{729382E7-B570-4399-AFA3-1F626705B52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40" y="631"/>
                <a:ext cx="0" cy="173"/>
              </a:xfrm>
              <a:prstGeom prst="line">
                <a:avLst/>
              </a:prstGeom>
              <a:noFill/>
              <a:ln w="9055">
                <a:solidFill>
                  <a:srgbClr val="1D1D1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" name="AutoShape 143">
                <a:extLst>
                  <a:ext uri="{FF2B5EF4-FFF2-40B4-BE49-F238E27FC236}">
                    <a16:creationId xmlns:a16="http://schemas.microsoft.com/office/drawing/2014/main" id="{ABC78B4A-B45D-39BB-5913-390DA19D2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647"/>
                <a:ext cx="224" cy="128"/>
              </a:xfrm>
              <a:custGeom>
                <a:avLst/>
                <a:gdLst>
                  <a:gd name="T0" fmla="+- 0 2693 2577"/>
                  <a:gd name="T1" fmla="*/ T0 w 224"/>
                  <a:gd name="T2" fmla="+- 0 647 647"/>
                  <a:gd name="T3" fmla="*/ 647 h 128"/>
                  <a:gd name="T4" fmla="+- 0 2695 2577"/>
                  <a:gd name="T5" fmla="*/ T4 w 224"/>
                  <a:gd name="T6" fmla="+- 0 652 647"/>
                  <a:gd name="T7" fmla="*/ 652 h 128"/>
                  <a:gd name="T8" fmla="+- 0 2700 2577"/>
                  <a:gd name="T9" fmla="*/ T8 w 224"/>
                  <a:gd name="T10" fmla="+- 0 656 647"/>
                  <a:gd name="T11" fmla="*/ 656 h 128"/>
                  <a:gd name="T12" fmla="+- 0 2702 2577"/>
                  <a:gd name="T13" fmla="*/ T12 w 224"/>
                  <a:gd name="T14" fmla="+- 0 664 647"/>
                  <a:gd name="T15" fmla="*/ 664 h 128"/>
                  <a:gd name="T16" fmla="+- 0 2709 2577"/>
                  <a:gd name="T17" fmla="*/ T16 w 224"/>
                  <a:gd name="T18" fmla="+- 0 775 647"/>
                  <a:gd name="T19" fmla="*/ 775 h 128"/>
                  <a:gd name="T20" fmla="+- 0 2734 2577"/>
                  <a:gd name="T21" fmla="*/ T20 w 224"/>
                  <a:gd name="T22" fmla="+- 0 752 647"/>
                  <a:gd name="T23" fmla="*/ 752 h 128"/>
                  <a:gd name="T24" fmla="+- 0 2723 2577"/>
                  <a:gd name="T25" fmla="*/ T24 w 224"/>
                  <a:gd name="T26" fmla="+- 0 745 647"/>
                  <a:gd name="T27" fmla="*/ 745 h 128"/>
                  <a:gd name="T28" fmla="+- 0 2720 2577"/>
                  <a:gd name="T29" fmla="*/ T28 w 224"/>
                  <a:gd name="T30" fmla="+- 0 663 647"/>
                  <a:gd name="T31" fmla="*/ 663 h 128"/>
                  <a:gd name="T32" fmla="+- 0 2721 2577"/>
                  <a:gd name="T33" fmla="*/ T32 w 224"/>
                  <a:gd name="T34" fmla="+- 0 657 647"/>
                  <a:gd name="T35" fmla="*/ 657 h 128"/>
                  <a:gd name="T36" fmla="+- 0 2725 2577"/>
                  <a:gd name="T37" fmla="*/ T36 w 224"/>
                  <a:gd name="T38" fmla="+- 0 653 647"/>
                  <a:gd name="T39" fmla="*/ 653 h 128"/>
                  <a:gd name="T40" fmla="+- 0 2730 2577"/>
                  <a:gd name="T41" fmla="*/ T40 w 224"/>
                  <a:gd name="T42" fmla="+- 0 652 647"/>
                  <a:gd name="T43" fmla="*/ 652 h 128"/>
                  <a:gd name="T44" fmla="+- 0 2800 2577"/>
                  <a:gd name="T45" fmla="*/ T44 w 224"/>
                  <a:gd name="T46" fmla="+- 0 647 647"/>
                  <a:gd name="T47" fmla="*/ 647 h 128"/>
                  <a:gd name="T48" fmla="+- 0 2761 2577"/>
                  <a:gd name="T49" fmla="*/ T48 w 224"/>
                  <a:gd name="T50" fmla="+- 0 652 647"/>
                  <a:gd name="T51" fmla="*/ 652 h 128"/>
                  <a:gd name="T52" fmla="+- 0 2771 2577"/>
                  <a:gd name="T53" fmla="*/ T52 w 224"/>
                  <a:gd name="T54" fmla="+- 0 656 647"/>
                  <a:gd name="T55" fmla="*/ 656 h 128"/>
                  <a:gd name="T56" fmla="+- 0 2770 2577"/>
                  <a:gd name="T57" fmla="*/ T56 w 224"/>
                  <a:gd name="T58" fmla="+- 0 666 647"/>
                  <a:gd name="T59" fmla="*/ 666 h 128"/>
                  <a:gd name="T60" fmla="+- 0 2766 2577"/>
                  <a:gd name="T61" fmla="*/ T60 w 224"/>
                  <a:gd name="T62" fmla="+- 0 676 647"/>
                  <a:gd name="T63" fmla="*/ 676 h 128"/>
                  <a:gd name="T64" fmla="+- 0 2734 2577"/>
                  <a:gd name="T65" fmla="*/ T64 w 224"/>
                  <a:gd name="T66" fmla="+- 0 752 647"/>
                  <a:gd name="T67" fmla="*/ 752 h 128"/>
                  <a:gd name="T68" fmla="+- 0 2787 2577"/>
                  <a:gd name="T69" fmla="*/ T68 w 224"/>
                  <a:gd name="T70" fmla="+- 0 661 647"/>
                  <a:gd name="T71" fmla="*/ 661 h 128"/>
                  <a:gd name="T72" fmla="+- 0 2793 2577"/>
                  <a:gd name="T73" fmla="*/ T72 w 224"/>
                  <a:gd name="T74" fmla="+- 0 654 647"/>
                  <a:gd name="T75" fmla="*/ 654 h 128"/>
                  <a:gd name="T76" fmla="+- 0 2798 2577"/>
                  <a:gd name="T77" fmla="*/ T76 w 224"/>
                  <a:gd name="T78" fmla="+- 0 652 647"/>
                  <a:gd name="T79" fmla="*/ 652 h 128"/>
                  <a:gd name="T80" fmla="+- 0 2800 2577"/>
                  <a:gd name="T81" fmla="*/ T80 w 224"/>
                  <a:gd name="T82" fmla="+- 0 647 647"/>
                  <a:gd name="T83" fmla="*/ 647 h 128"/>
                  <a:gd name="T84" fmla="+- 0 2622 2577"/>
                  <a:gd name="T85" fmla="*/ T84 w 224"/>
                  <a:gd name="T86" fmla="+- 0 655 647"/>
                  <a:gd name="T87" fmla="*/ 655 h 128"/>
                  <a:gd name="T88" fmla="+- 0 2600 2577"/>
                  <a:gd name="T89" fmla="*/ T88 w 224"/>
                  <a:gd name="T90" fmla="+- 0 756 647"/>
                  <a:gd name="T91" fmla="*/ 756 h 128"/>
                  <a:gd name="T92" fmla="+- 0 2597 2577"/>
                  <a:gd name="T93" fmla="*/ T92 w 224"/>
                  <a:gd name="T94" fmla="+- 0 763 647"/>
                  <a:gd name="T95" fmla="*/ 763 h 128"/>
                  <a:gd name="T96" fmla="+- 0 2594 2577"/>
                  <a:gd name="T97" fmla="*/ T96 w 224"/>
                  <a:gd name="T98" fmla="+- 0 767 647"/>
                  <a:gd name="T99" fmla="*/ 767 h 128"/>
                  <a:gd name="T100" fmla="+- 0 2590 2577"/>
                  <a:gd name="T101" fmla="*/ T100 w 224"/>
                  <a:gd name="T102" fmla="+- 0 768 647"/>
                  <a:gd name="T103" fmla="*/ 768 h 128"/>
                  <a:gd name="T104" fmla="+- 0 2586 2577"/>
                  <a:gd name="T105" fmla="*/ T104 w 224"/>
                  <a:gd name="T106" fmla="+- 0 773 647"/>
                  <a:gd name="T107" fmla="*/ 773 h 128"/>
                  <a:gd name="T108" fmla="+- 0 2626 2577"/>
                  <a:gd name="T109" fmla="*/ T108 w 224"/>
                  <a:gd name="T110" fmla="+- 0 769 647"/>
                  <a:gd name="T111" fmla="*/ 769 h 128"/>
                  <a:gd name="T112" fmla="+- 0 2621 2577"/>
                  <a:gd name="T113" fmla="*/ T112 w 224"/>
                  <a:gd name="T114" fmla="+- 0 768 647"/>
                  <a:gd name="T115" fmla="*/ 768 h 128"/>
                  <a:gd name="T116" fmla="+- 0 2618 2577"/>
                  <a:gd name="T117" fmla="*/ T116 w 224"/>
                  <a:gd name="T118" fmla="+- 0 766 647"/>
                  <a:gd name="T119" fmla="*/ 766 h 128"/>
                  <a:gd name="T120" fmla="+- 0 2616 2577"/>
                  <a:gd name="T121" fmla="*/ T120 w 224"/>
                  <a:gd name="T122" fmla="+- 0 763 647"/>
                  <a:gd name="T123" fmla="*/ 763 h 128"/>
                  <a:gd name="T124" fmla="+- 0 2617 2577"/>
                  <a:gd name="T125" fmla="*/ T124 w 224"/>
                  <a:gd name="T126" fmla="+- 0 754 647"/>
                  <a:gd name="T127" fmla="*/ 754 h 128"/>
                  <a:gd name="T128" fmla="+- 0 2618 2577"/>
                  <a:gd name="T129" fmla="*/ T128 w 224"/>
                  <a:gd name="T130" fmla="+- 0 749 647"/>
                  <a:gd name="T131" fmla="*/ 749 h 128"/>
                  <a:gd name="T132" fmla="+- 0 2638 2577"/>
                  <a:gd name="T133" fmla="*/ T132 w 224"/>
                  <a:gd name="T134" fmla="+- 0 655 647"/>
                  <a:gd name="T135" fmla="*/ 655 h 128"/>
                  <a:gd name="T136" fmla="+- 0 2655 2577"/>
                  <a:gd name="T137" fmla="*/ T136 w 224"/>
                  <a:gd name="T138" fmla="+- 0 655 647"/>
                  <a:gd name="T139" fmla="*/ 655 h 128"/>
                  <a:gd name="T140" fmla="+- 0 2660 2577"/>
                  <a:gd name="T141" fmla="*/ T140 w 224"/>
                  <a:gd name="T142" fmla="+- 0 657 647"/>
                  <a:gd name="T143" fmla="*/ 657 h 128"/>
                  <a:gd name="T144" fmla="+- 0 2663 2577"/>
                  <a:gd name="T145" fmla="*/ T144 w 224"/>
                  <a:gd name="T146" fmla="+- 0 661 647"/>
                  <a:gd name="T147" fmla="*/ 661 h 128"/>
                  <a:gd name="T148" fmla="+- 0 2664 2577"/>
                  <a:gd name="T149" fmla="*/ T148 w 224"/>
                  <a:gd name="T150" fmla="+- 0 669 647"/>
                  <a:gd name="T151" fmla="*/ 669 h 128"/>
                  <a:gd name="T152" fmla="+- 0 2673 2577"/>
                  <a:gd name="T153" fmla="*/ T152 w 224"/>
                  <a:gd name="T154" fmla="+- 0 680 647"/>
                  <a:gd name="T155" fmla="*/ 680 h 128"/>
                  <a:gd name="T156" fmla="+- 0 2680 2577"/>
                  <a:gd name="T157" fmla="*/ T156 w 224"/>
                  <a:gd name="T158" fmla="+- 0 647 647"/>
                  <a:gd name="T159" fmla="*/ 647 h 128"/>
                  <a:gd name="T160" fmla="+- 0 2577 2577"/>
                  <a:gd name="T161" fmla="*/ T160 w 224"/>
                  <a:gd name="T162" fmla="+- 0 678 647"/>
                  <a:gd name="T163" fmla="*/ 678 h 128"/>
                  <a:gd name="T164" fmla="+- 0 2589 2577"/>
                  <a:gd name="T165" fmla="*/ T164 w 224"/>
                  <a:gd name="T166" fmla="+- 0 671 647"/>
                  <a:gd name="T167" fmla="*/ 671 h 128"/>
                  <a:gd name="T168" fmla="+- 0 2596 2577"/>
                  <a:gd name="T169" fmla="*/ T168 w 224"/>
                  <a:gd name="T170" fmla="+- 0 660 647"/>
                  <a:gd name="T171" fmla="*/ 660 h 128"/>
                  <a:gd name="T172" fmla="+- 0 2603 2577"/>
                  <a:gd name="T173" fmla="*/ T172 w 224"/>
                  <a:gd name="T174" fmla="+- 0 656 647"/>
                  <a:gd name="T175" fmla="*/ 656 h 128"/>
                  <a:gd name="T176" fmla="+- 0 2678 2577"/>
                  <a:gd name="T177" fmla="*/ T176 w 224"/>
                  <a:gd name="T178" fmla="+- 0 655 647"/>
                  <a:gd name="T179" fmla="*/ 655 h 1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</a:cxnLst>
                <a:rect l="0" t="0" r="r" b="b"/>
                <a:pathLst>
                  <a:path w="224" h="128">
                    <a:moveTo>
                      <a:pt x="154" y="0"/>
                    </a:moveTo>
                    <a:lnTo>
                      <a:pt x="116" y="0"/>
                    </a:lnTo>
                    <a:lnTo>
                      <a:pt x="115" y="5"/>
                    </a:lnTo>
                    <a:lnTo>
                      <a:pt x="118" y="5"/>
                    </a:lnTo>
                    <a:lnTo>
                      <a:pt x="120" y="6"/>
                    </a:lnTo>
                    <a:lnTo>
                      <a:pt x="123" y="9"/>
                    </a:lnTo>
                    <a:lnTo>
                      <a:pt x="124" y="11"/>
                    </a:lnTo>
                    <a:lnTo>
                      <a:pt x="125" y="17"/>
                    </a:lnTo>
                    <a:lnTo>
                      <a:pt x="126" y="21"/>
                    </a:lnTo>
                    <a:lnTo>
                      <a:pt x="132" y="128"/>
                    </a:lnTo>
                    <a:lnTo>
                      <a:pt x="144" y="128"/>
                    </a:lnTo>
                    <a:lnTo>
                      <a:pt x="157" y="105"/>
                    </a:lnTo>
                    <a:lnTo>
                      <a:pt x="146" y="105"/>
                    </a:lnTo>
                    <a:lnTo>
                      <a:pt x="146" y="98"/>
                    </a:lnTo>
                    <a:lnTo>
                      <a:pt x="143" y="25"/>
                    </a:lnTo>
                    <a:lnTo>
                      <a:pt x="143" y="16"/>
                    </a:lnTo>
                    <a:lnTo>
                      <a:pt x="143" y="15"/>
                    </a:lnTo>
                    <a:lnTo>
                      <a:pt x="144" y="10"/>
                    </a:lnTo>
                    <a:lnTo>
                      <a:pt x="145" y="8"/>
                    </a:lnTo>
                    <a:lnTo>
                      <a:pt x="148" y="6"/>
                    </a:lnTo>
                    <a:lnTo>
                      <a:pt x="150" y="5"/>
                    </a:lnTo>
                    <a:lnTo>
                      <a:pt x="153" y="5"/>
                    </a:lnTo>
                    <a:lnTo>
                      <a:pt x="154" y="0"/>
                    </a:lnTo>
                    <a:close/>
                    <a:moveTo>
                      <a:pt x="223" y="0"/>
                    </a:moveTo>
                    <a:lnTo>
                      <a:pt x="185" y="0"/>
                    </a:lnTo>
                    <a:lnTo>
                      <a:pt x="184" y="5"/>
                    </a:lnTo>
                    <a:lnTo>
                      <a:pt x="191" y="6"/>
                    </a:lnTo>
                    <a:lnTo>
                      <a:pt x="194" y="9"/>
                    </a:lnTo>
                    <a:lnTo>
                      <a:pt x="194" y="16"/>
                    </a:lnTo>
                    <a:lnTo>
                      <a:pt x="193" y="19"/>
                    </a:lnTo>
                    <a:lnTo>
                      <a:pt x="191" y="25"/>
                    </a:lnTo>
                    <a:lnTo>
                      <a:pt x="189" y="29"/>
                    </a:lnTo>
                    <a:lnTo>
                      <a:pt x="146" y="105"/>
                    </a:lnTo>
                    <a:lnTo>
                      <a:pt x="157" y="105"/>
                    </a:lnTo>
                    <a:lnTo>
                      <a:pt x="208" y="18"/>
                    </a:lnTo>
                    <a:lnTo>
                      <a:pt x="210" y="14"/>
                    </a:lnTo>
                    <a:lnTo>
                      <a:pt x="214" y="9"/>
                    </a:lnTo>
                    <a:lnTo>
                      <a:pt x="216" y="7"/>
                    </a:lnTo>
                    <a:lnTo>
                      <a:pt x="219" y="5"/>
                    </a:lnTo>
                    <a:lnTo>
                      <a:pt x="221" y="5"/>
                    </a:lnTo>
                    <a:lnTo>
                      <a:pt x="222" y="5"/>
                    </a:lnTo>
                    <a:lnTo>
                      <a:pt x="223" y="0"/>
                    </a:lnTo>
                    <a:close/>
                    <a:moveTo>
                      <a:pt x="61" y="8"/>
                    </a:moveTo>
                    <a:lnTo>
                      <a:pt x="45" y="8"/>
                    </a:lnTo>
                    <a:lnTo>
                      <a:pt x="24" y="104"/>
                    </a:lnTo>
                    <a:lnTo>
                      <a:pt x="23" y="109"/>
                    </a:lnTo>
                    <a:lnTo>
                      <a:pt x="21" y="114"/>
                    </a:lnTo>
                    <a:lnTo>
                      <a:pt x="20" y="116"/>
                    </a:lnTo>
                    <a:lnTo>
                      <a:pt x="18" y="119"/>
                    </a:lnTo>
                    <a:lnTo>
                      <a:pt x="17" y="120"/>
                    </a:lnTo>
                    <a:lnTo>
                      <a:pt x="15" y="121"/>
                    </a:lnTo>
                    <a:lnTo>
                      <a:pt x="13" y="121"/>
                    </a:lnTo>
                    <a:lnTo>
                      <a:pt x="10" y="122"/>
                    </a:lnTo>
                    <a:lnTo>
                      <a:pt x="9" y="126"/>
                    </a:lnTo>
                    <a:lnTo>
                      <a:pt x="48" y="126"/>
                    </a:lnTo>
                    <a:lnTo>
                      <a:pt x="49" y="122"/>
                    </a:lnTo>
                    <a:lnTo>
                      <a:pt x="46" y="122"/>
                    </a:lnTo>
                    <a:lnTo>
                      <a:pt x="44" y="121"/>
                    </a:lnTo>
                    <a:lnTo>
                      <a:pt x="42" y="120"/>
                    </a:lnTo>
                    <a:lnTo>
                      <a:pt x="41" y="119"/>
                    </a:lnTo>
                    <a:lnTo>
                      <a:pt x="40" y="117"/>
                    </a:lnTo>
                    <a:lnTo>
                      <a:pt x="39" y="116"/>
                    </a:lnTo>
                    <a:lnTo>
                      <a:pt x="39" y="111"/>
                    </a:lnTo>
                    <a:lnTo>
                      <a:pt x="40" y="107"/>
                    </a:lnTo>
                    <a:lnTo>
                      <a:pt x="40" y="104"/>
                    </a:lnTo>
                    <a:lnTo>
                      <a:pt x="41" y="102"/>
                    </a:lnTo>
                    <a:lnTo>
                      <a:pt x="41" y="99"/>
                    </a:lnTo>
                    <a:lnTo>
                      <a:pt x="61" y="8"/>
                    </a:lnTo>
                    <a:close/>
                    <a:moveTo>
                      <a:pt x="101" y="8"/>
                    </a:moveTo>
                    <a:lnTo>
                      <a:pt x="78" y="8"/>
                    </a:lnTo>
                    <a:lnTo>
                      <a:pt x="80" y="8"/>
                    </a:lnTo>
                    <a:lnTo>
                      <a:pt x="83" y="10"/>
                    </a:lnTo>
                    <a:lnTo>
                      <a:pt x="84" y="11"/>
                    </a:lnTo>
                    <a:lnTo>
                      <a:pt x="86" y="14"/>
                    </a:lnTo>
                    <a:lnTo>
                      <a:pt x="86" y="16"/>
                    </a:lnTo>
                    <a:lnTo>
                      <a:pt x="87" y="22"/>
                    </a:lnTo>
                    <a:lnTo>
                      <a:pt x="87" y="33"/>
                    </a:lnTo>
                    <a:lnTo>
                      <a:pt x="96" y="33"/>
                    </a:lnTo>
                    <a:lnTo>
                      <a:pt x="101" y="8"/>
                    </a:lnTo>
                    <a:close/>
                    <a:moveTo>
                      <a:pt x="103" y="0"/>
                    </a:moveTo>
                    <a:lnTo>
                      <a:pt x="7" y="0"/>
                    </a:lnTo>
                    <a:lnTo>
                      <a:pt x="0" y="31"/>
                    </a:lnTo>
                    <a:lnTo>
                      <a:pt x="9" y="31"/>
                    </a:lnTo>
                    <a:lnTo>
                      <a:pt x="12" y="24"/>
                    </a:lnTo>
                    <a:lnTo>
                      <a:pt x="15" y="19"/>
                    </a:lnTo>
                    <a:lnTo>
                      <a:pt x="19" y="13"/>
                    </a:lnTo>
                    <a:lnTo>
                      <a:pt x="21" y="11"/>
                    </a:lnTo>
                    <a:lnTo>
                      <a:pt x="26" y="9"/>
                    </a:lnTo>
                    <a:lnTo>
                      <a:pt x="29" y="8"/>
                    </a:lnTo>
                    <a:lnTo>
                      <a:pt x="101" y="8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90ABC32-8B99-7014-BE77-1ED07FB5E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4" y="647"/>
                <a:ext cx="297" cy="1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5" name="Line 141">
                <a:extLst>
                  <a:ext uri="{FF2B5EF4-FFF2-40B4-BE49-F238E27FC236}">
                    <a16:creationId xmlns:a16="http://schemas.microsoft.com/office/drawing/2014/main" id="{21A06943-6BC7-AE98-9741-39419918217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10" y="631"/>
                <a:ext cx="0" cy="173"/>
              </a:xfrm>
              <a:prstGeom prst="line">
                <a:avLst/>
              </a:prstGeom>
              <a:noFill/>
              <a:ln w="9055">
                <a:solidFill>
                  <a:srgbClr val="1D1D1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Line 140">
                <a:extLst>
                  <a:ext uri="{FF2B5EF4-FFF2-40B4-BE49-F238E27FC236}">
                    <a16:creationId xmlns:a16="http://schemas.microsoft.com/office/drawing/2014/main" id="{FA25B062-C221-CD09-877E-EA402157F2E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10" y="590"/>
                <a:ext cx="730" cy="0"/>
              </a:xfrm>
              <a:prstGeom prst="line">
                <a:avLst/>
              </a:prstGeom>
              <a:noFill/>
              <a:ln w="7620">
                <a:solidFill>
                  <a:srgbClr val="1D1D1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9A3AA10-C6AC-2E93-0EA0-6B93680D30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7" y="517"/>
                <a:ext cx="280" cy="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6CEF750-B4AD-FEEE-4B8C-FC94A5EBD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2736" y="5402119"/>
            <a:ext cx="4750514" cy="994414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99DED72-1C08-579D-868D-7C01CCE1823F}"/>
              </a:ext>
            </a:extLst>
          </p:cNvPr>
          <p:cNvSpPr>
            <a:spLocks noGrp="1"/>
          </p:cNvSpPr>
          <p:nvPr/>
        </p:nvSpPr>
        <p:spPr>
          <a:xfrm>
            <a:off x="415157" y="5032158"/>
            <a:ext cx="4620530" cy="274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i="1" dirty="0"/>
              <a:t>For parity indicators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CB6D7010-CA13-3531-B57C-35081C6860F8}"/>
              </a:ext>
            </a:extLst>
          </p:cNvPr>
          <p:cNvSpPr txBox="1"/>
          <p:nvPr/>
        </p:nvSpPr>
        <p:spPr>
          <a:xfrm>
            <a:off x="8169038" y="3587793"/>
            <a:ext cx="3788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TV = Target Value (2030)</a:t>
            </a:r>
          </a:p>
          <a:p>
            <a:r>
              <a:rPr lang="en-US" sz="1600" dirty="0"/>
              <a:t>𝐼</a:t>
            </a:r>
            <a:r>
              <a:rPr lang="en-US" sz="1050" dirty="0"/>
              <a:t>0</a:t>
            </a:r>
            <a:r>
              <a:rPr lang="en-US" sz="1600" dirty="0"/>
              <a:t> = Value of the indicator I for the start year (2000)</a:t>
            </a:r>
          </a:p>
          <a:p>
            <a:r>
              <a:rPr lang="en-US" sz="1600" dirty="0"/>
              <a:t>𝐼</a:t>
            </a:r>
            <a:r>
              <a:rPr lang="en-US" sz="1200" dirty="0"/>
              <a:t>𝑐v</a:t>
            </a:r>
            <a:r>
              <a:rPr lang="en-US" sz="1600" dirty="0"/>
              <a:t> = Value of the indicator I for the current year (2022)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A14B440-7D2E-F5E3-B717-F8B91C08DE79}"/>
              </a:ext>
            </a:extLst>
          </p:cNvPr>
          <p:cNvSpPr>
            <a:spLocks noGrp="1"/>
          </p:cNvSpPr>
          <p:nvPr/>
        </p:nvSpPr>
        <p:spPr>
          <a:xfrm>
            <a:off x="415157" y="3106792"/>
            <a:ext cx="6260771" cy="387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i="1" dirty="0"/>
              <a:t>When the desirable direction is increasing or decreasing</a:t>
            </a:r>
          </a:p>
        </p:txBody>
      </p:sp>
      <p:sp>
        <p:nvSpPr>
          <p:cNvPr id="25" name="Rectângulo arredondado 8">
            <a:extLst>
              <a:ext uri="{FF2B5EF4-FFF2-40B4-BE49-F238E27FC236}">
                <a16:creationId xmlns:a16="http://schemas.microsoft.com/office/drawing/2014/main" id="{F4F100F8-6475-F886-26DF-90B20DC9A0C2}"/>
              </a:ext>
            </a:extLst>
          </p:cNvPr>
          <p:cNvSpPr/>
          <p:nvPr/>
        </p:nvSpPr>
        <p:spPr>
          <a:xfrm>
            <a:off x="572437" y="184019"/>
            <a:ext cx="10998879" cy="7491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Methodology of tracking progress towards the SDGs in Africa</a:t>
            </a:r>
          </a:p>
        </p:txBody>
      </p:sp>
    </p:spTree>
    <p:extLst>
      <p:ext uri="{BB962C8B-B14F-4D97-AF65-F5344CB8AC3E}">
        <p14:creationId xmlns:p14="http://schemas.microsoft.com/office/powerpoint/2010/main" val="20433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arredondado 8">
            <a:extLst>
              <a:ext uri="{FF2B5EF4-FFF2-40B4-BE49-F238E27FC236}">
                <a16:creationId xmlns:a16="http://schemas.microsoft.com/office/drawing/2014/main" id="{443265F4-C211-0040-94B5-C85919DD8C06}"/>
              </a:ext>
            </a:extLst>
          </p:cNvPr>
          <p:cNvSpPr/>
          <p:nvPr/>
        </p:nvSpPr>
        <p:spPr>
          <a:xfrm>
            <a:off x="572437" y="184019"/>
            <a:ext cx="10998879" cy="7491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Methodology of tracking progress towards the SDGs in Africa</a:t>
            </a:r>
          </a:p>
        </p:txBody>
      </p:sp>
      <p:sp>
        <p:nvSpPr>
          <p:cNvPr id="2" name="Rectangle 1"/>
          <p:cNvSpPr/>
          <p:nvPr/>
        </p:nvSpPr>
        <p:spPr>
          <a:xfrm>
            <a:off x="842959" y="1031433"/>
            <a:ext cx="10457834" cy="3820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8937" lvl="0" indent="-457200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buFont typeface="+mj-lt"/>
              <a:buAutoNum type="arabicPeriod" startAt="2"/>
              <a:tabLst>
                <a:tab pos="228600" algn="l"/>
              </a:tabLs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 Anticipated Progress Index API</a:t>
            </a:r>
          </a:p>
          <a:p>
            <a:pPr marL="0" lvl="0" indent="0">
              <a:buNone/>
            </a:pPr>
            <a:r>
              <a:rPr lang="en-GB" sz="2200" dirty="0"/>
              <a:t>It measures the gap between the expected/projected and targeted progress by 2030, how likely will the target be achieved by 2030?</a:t>
            </a:r>
          </a:p>
          <a:p>
            <a:pPr marL="0" lvl="0" indent="0">
              <a:buNone/>
            </a:pPr>
            <a:endParaRPr lang="en-GB" sz="2200" dirty="0"/>
          </a:p>
          <a:p>
            <a:pPr marL="342900" marR="0" lvl="0" indent="-342900" algn="just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Font typeface="Calibri Light" panose="020F0302020204030204" pitchFamily="34" charset="0"/>
              <a:buChar char="-"/>
              <a:tabLst>
                <a:tab pos="228600" algn="l"/>
              </a:tabLst>
            </a:pPr>
            <a:endParaRPr lang="en-US" sz="2200" dirty="0"/>
          </a:p>
          <a:p>
            <a:pPr marR="0" lvl="0" algn="just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tabLst>
                <a:tab pos="228600" algn="l"/>
              </a:tabLst>
            </a:pPr>
            <a:endParaRPr lang="en-US" sz="2200" dirty="0"/>
          </a:p>
          <a:p>
            <a:pPr marL="342900" marR="0" lvl="0" indent="-342900" algn="just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Font typeface="Calibri Light" panose="020F0302020204030204" pitchFamily="34" charset="0"/>
              <a:buChar char="-"/>
              <a:tabLst>
                <a:tab pos="228600" algn="l"/>
              </a:tabLst>
            </a:pPr>
            <a:endParaRPr lang="en-US" sz="2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615EC3F-EE73-F90A-29FF-38DF12934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"/>
          <a:stretch/>
        </p:blipFill>
        <p:spPr>
          <a:xfrm>
            <a:off x="2185891" y="2627007"/>
            <a:ext cx="2826321" cy="9983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269F4C-CAD0-66BF-63FE-D5B12ABC18F9}"/>
              </a:ext>
            </a:extLst>
          </p:cNvPr>
          <p:cNvSpPr txBox="1"/>
          <p:nvPr/>
        </p:nvSpPr>
        <p:spPr>
          <a:xfrm>
            <a:off x="6484555" y="3973916"/>
            <a:ext cx="5781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TV = Target Value (2030)</a:t>
            </a:r>
          </a:p>
          <a:p>
            <a:r>
              <a:rPr lang="en-US" sz="1600" dirty="0" err="1"/>
              <a:t>I</a:t>
            </a:r>
            <a:r>
              <a:rPr lang="en-US" sz="1600" baseline="-25000" dirty="0" err="1"/>
              <a:t>target</a:t>
            </a:r>
            <a:r>
              <a:rPr lang="en-US" sz="1600" dirty="0"/>
              <a:t> = Predicted value of the indicator I for the target year (2030)</a:t>
            </a:r>
          </a:p>
          <a:p>
            <a:r>
              <a:rPr lang="en-US" sz="1600" dirty="0" err="1"/>
              <a:t>I</a:t>
            </a:r>
            <a:r>
              <a:rPr lang="en-US" sz="1600" baseline="-25000" dirty="0" err="1"/>
              <a:t>base</a:t>
            </a:r>
            <a:r>
              <a:rPr lang="en-US" sz="1600" dirty="0"/>
              <a:t> = Value of the indicator I at the base year (2015)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FA497A-CAE8-1A3D-4E89-A886FC2C56C8}"/>
              </a:ext>
            </a:extLst>
          </p:cNvPr>
          <p:cNvSpPr txBox="1"/>
          <p:nvPr/>
        </p:nvSpPr>
        <p:spPr>
          <a:xfrm>
            <a:off x="842959" y="2864562"/>
            <a:ext cx="1551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API =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134953-72C1-0E80-6EFB-B51B3934E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35" y="4379192"/>
            <a:ext cx="4962849" cy="1598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8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arredondado 8">
            <a:extLst>
              <a:ext uri="{FF2B5EF4-FFF2-40B4-BE49-F238E27FC236}">
                <a16:creationId xmlns:a16="http://schemas.microsoft.com/office/drawing/2014/main" id="{443265F4-C211-0040-94B5-C85919DD8C06}"/>
              </a:ext>
            </a:extLst>
          </p:cNvPr>
          <p:cNvSpPr/>
          <p:nvPr/>
        </p:nvSpPr>
        <p:spPr>
          <a:xfrm>
            <a:off x="572437" y="184019"/>
            <a:ext cx="10998879" cy="7491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Methodology of tracking progress towards the SDGs in Africa</a:t>
            </a:r>
          </a:p>
        </p:txBody>
      </p:sp>
      <p:sp>
        <p:nvSpPr>
          <p:cNvPr id="2" name="Rectangle 1"/>
          <p:cNvSpPr/>
          <p:nvPr/>
        </p:nvSpPr>
        <p:spPr>
          <a:xfrm>
            <a:off x="842959" y="1031433"/>
            <a:ext cx="10457834" cy="4516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en-US" sz="2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Selection of the indicators</a:t>
            </a:r>
            <a:endParaRPr lang="en-US" sz="2200" dirty="0">
              <a:solidFill>
                <a:srgbClr val="00206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800"/>
              </a:spcAft>
              <a:buFontTx/>
              <a:buChar char="-"/>
            </a:pPr>
            <a:r>
              <a:rPr lang="en-US" sz="2200" dirty="0">
                <a:solidFill>
                  <a:srgbClr val="002060"/>
                </a:solidFill>
                <a:cs typeface="Arial" panose="020B0604020202020204" pitchFamily="34" charset="0"/>
              </a:rPr>
              <a:t>Indicators are selected based on the availability of two or more data points for more than 40% of the countries in the respective country grouping.  </a:t>
            </a:r>
          </a:p>
          <a:p>
            <a:pPr marL="285750" indent="-285750" algn="just">
              <a:lnSpc>
                <a:spcPct val="120000"/>
              </a:lnSpc>
              <a:spcAft>
                <a:spcPts val="800"/>
              </a:spcAft>
              <a:buFontTx/>
              <a:buChar char="-"/>
            </a:pPr>
            <a:r>
              <a:rPr lang="en-GB" sz="2200" dirty="0">
                <a:solidFill>
                  <a:srgbClr val="002060"/>
                </a:solidFill>
                <a:cs typeface="Arial" panose="020B0604020202020204" pitchFamily="34" charset="0"/>
              </a:rPr>
              <a:t>Data source: </a:t>
            </a:r>
            <a:r>
              <a:rPr lang="en-GB" sz="2200" dirty="0">
                <a:solidFill>
                  <a:srgbClr val="002060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https://unstats.un.org/sdgs/indicators/database/</a:t>
            </a:r>
            <a:endParaRPr lang="en-GB" sz="22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800"/>
              </a:spcAft>
              <a:buFontTx/>
              <a:buChar char="-"/>
            </a:pPr>
            <a:r>
              <a:rPr lang="en-US" sz="2200" dirty="0">
                <a:solidFill>
                  <a:srgbClr val="002060"/>
                </a:solidFill>
                <a:cs typeface="Arial" panose="020B0604020202020204" pitchFamily="34" charset="0"/>
              </a:rPr>
              <a:t>Leaving no one behind – </a:t>
            </a:r>
            <a:r>
              <a:rPr lang="en-GB" sz="2200" dirty="0">
                <a:solidFill>
                  <a:srgbClr val="002060"/>
                </a:solidFill>
                <a:cs typeface="Arial" panose="020B0604020202020204" pitchFamily="34" charset="0"/>
              </a:rPr>
              <a:t>vulnerable group identified when demographic disaggregation is available </a:t>
            </a:r>
          </a:p>
          <a:p>
            <a:pPr algn="just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en-US" sz="2200" b="1" dirty="0">
                <a:solidFill>
                  <a:srgbClr val="002060"/>
                </a:solidFill>
                <a:cs typeface="Arial" panose="020B0604020202020204" pitchFamily="34" charset="0"/>
              </a:rPr>
              <a:t>Target Setting</a:t>
            </a: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Direct Method </a:t>
            </a:r>
            <a:r>
              <a:rPr lang="en-US" sz="2200" dirty="0">
                <a:solidFill>
                  <a:srgbClr val="002060"/>
                </a:solidFill>
              </a:rPr>
              <a:t>(implicit or explicit targets values) for almost one third of SDG indicators</a:t>
            </a: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200" dirty="0">
                <a:solidFill>
                  <a:srgbClr val="002060"/>
                </a:solidFill>
              </a:rPr>
              <a:t>Champion area approach: Average growth rate of the top five performers</a:t>
            </a:r>
          </a:p>
        </p:txBody>
      </p:sp>
    </p:spTree>
    <p:extLst>
      <p:ext uri="{BB962C8B-B14F-4D97-AF65-F5344CB8AC3E}">
        <p14:creationId xmlns:p14="http://schemas.microsoft.com/office/powerpoint/2010/main" val="26025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BFFEC-D78E-FB4A-BF57-BAE5D29BF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1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0" u="none" strike="noStrik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Gender-Relevant SDG Indicators</a:t>
            </a:r>
            <a:endParaRPr lang="en-US" sz="4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B0E77-71B3-03E4-0CC9-1020E8A313E4}"/>
              </a:ext>
            </a:extLst>
          </p:cNvPr>
          <p:cNvSpPr txBox="1"/>
          <p:nvPr/>
        </p:nvSpPr>
        <p:spPr>
          <a:xfrm>
            <a:off x="302171" y="2517349"/>
            <a:ext cx="4530898" cy="363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 of the 232 SDGs indicators there are 85 indicators are Gender-Relevant SDG (37%)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Gender-Relevant SDG Indicators are mainstreamed in 13 SDGs goals.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Around three-fourths of SDGs gender indicators are sex disaggregated indicators.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D8A4691-42B2-16BC-77AA-10992CF8C8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870107"/>
              </p:ext>
            </p:extLst>
          </p:nvPr>
        </p:nvGraphicFramePr>
        <p:xfrm>
          <a:off x="4498206" y="2416053"/>
          <a:ext cx="6929209" cy="41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7440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C4C55AC-F01B-E3FC-8032-317D44AE5F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73754" y="541218"/>
          <a:ext cx="6330403" cy="5954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ângulo arredondado 8">
            <a:extLst>
              <a:ext uri="{FF2B5EF4-FFF2-40B4-BE49-F238E27FC236}">
                <a16:creationId xmlns:a16="http://schemas.microsoft.com/office/drawing/2014/main" id="{C845D5B6-F69F-03F4-398A-4F8CF74DAE2C}"/>
              </a:ext>
            </a:extLst>
          </p:cNvPr>
          <p:cNvSpPr/>
          <p:nvPr/>
        </p:nvSpPr>
        <p:spPr>
          <a:xfrm>
            <a:off x="338456" y="97481"/>
            <a:ext cx="4882768" cy="900895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0" rIns="91440" bIns="45720" rtlCol="0" anchor="ctr" anchorCtr="0">
            <a:normAutofit/>
          </a:bodyPr>
          <a:lstStyle/>
          <a:p>
            <a:pPr marL="35718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SDGs Progress at a Glance</a:t>
            </a:r>
          </a:p>
        </p:txBody>
      </p:sp>
      <p:pic>
        <p:nvPicPr>
          <p:cNvPr id="9" name="Content Placeholder 4" descr="A graph with text on it&#10;&#10;Description automatically generated">
            <a:extLst>
              <a:ext uri="{FF2B5EF4-FFF2-40B4-BE49-F238E27FC236}">
                <a16:creationId xmlns:a16="http://schemas.microsoft.com/office/drawing/2014/main" id="{703DB326-F56B-A356-A9E3-F7C9C2463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" y="998375"/>
            <a:ext cx="5554668" cy="52017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A2A20A-DEF0-1ECE-975E-15AC2B0FFE5E}"/>
              </a:ext>
            </a:extLst>
          </p:cNvPr>
          <p:cNvGrpSpPr/>
          <p:nvPr/>
        </p:nvGrpSpPr>
        <p:grpSpPr>
          <a:xfrm>
            <a:off x="187843" y="6187673"/>
            <a:ext cx="5875028" cy="307777"/>
            <a:chOff x="1981316" y="6201213"/>
            <a:chExt cx="7747046" cy="2503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3B0510D-E459-58DE-358A-6B55A22EA6EC}"/>
                </a:ext>
              </a:extLst>
            </p:cNvPr>
            <p:cNvGrpSpPr/>
            <p:nvPr/>
          </p:nvGrpSpPr>
          <p:grpSpPr>
            <a:xfrm>
              <a:off x="1981316" y="6201213"/>
              <a:ext cx="5794730" cy="250398"/>
              <a:chOff x="3293128" y="6185507"/>
              <a:chExt cx="5794730" cy="25039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4A6876D-1617-5752-7DA5-604210B34578}"/>
                  </a:ext>
                </a:extLst>
              </p:cNvPr>
              <p:cNvGrpSpPr/>
              <p:nvPr/>
            </p:nvGrpSpPr>
            <p:grpSpPr>
              <a:xfrm>
                <a:off x="5124580" y="6200933"/>
                <a:ext cx="1219382" cy="172614"/>
                <a:chOff x="1865004" y="5988400"/>
                <a:chExt cx="1219382" cy="17261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43C459A-0F3F-8436-2945-C8E1CD814C85}"/>
                    </a:ext>
                  </a:extLst>
                </p:cNvPr>
                <p:cNvSpPr/>
                <p:nvPr/>
              </p:nvSpPr>
              <p:spPr>
                <a:xfrm>
                  <a:off x="1865004" y="6017268"/>
                  <a:ext cx="146305" cy="143746"/>
                </a:xfrm>
                <a:prstGeom prst="rect">
                  <a:avLst/>
                </a:prstGeom>
                <a:solidFill>
                  <a:srgbClr val="FF4B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C1E54D1-0800-79C2-5F03-225BD686FAC4}"/>
                    </a:ext>
                  </a:extLst>
                </p:cNvPr>
                <p:cNvSpPr txBox="1"/>
                <p:nvPr/>
              </p:nvSpPr>
              <p:spPr>
                <a:xfrm>
                  <a:off x="1991481" y="5988400"/>
                  <a:ext cx="1092905" cy="162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Regression</a:t>
                  </a:r>
                  <a:endParaRPr lang="en-US" sz="7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2C5BC60-195A-984E-7673-9B161F5110CD}"/>
                  </a:ext>
                </a:extLst>
              </p:cNvPr>
              <p:cNvGrpSpPr/>
              <p:nvPr/>
            </p:nvGrpSpPr>
            <p:grpSpPr>
              <a:xfrm>
                <a:off x="3293128" y="6185507"/>
                <a:ext cx="1702146" cy="250398"/>
                <a:chOff x="8086885" y="6239397"/>
                <a:chExt cx="1702146" cy="250398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3692F6D-1414-6533-0EF2-16C37581F336}"/>
                    </a:ext>
                  </a:extLst>
                </p:cNvPr>
                <p:cNvSpPr txBox="1"/>
                <p:nvPr/>
              </p:nvSpPr>
              <p:spPr>
                <a:xfrm>
                  <a:off x="8272782" y="6239397"/>
                  <a:ext cx="1516249" cy="250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b="0" i="0" dirty="0">
                      <a:solidFill>
                        <a:srgbClr val="000000"/>
                      </a:solidFill>
                      <a:effectLst/>
                      <a:latin typeface="Roboto" panose="02000000000000000000" pitchFamily="2" charset="0"/>
                    </a:rPr>
                    <a:t>ACCELERATE progress to achieve target</a:t>
                  </a:r>
                  <a:endParaRPr lang="en-US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8BC7DB7-37A1-27C0-B28D-6B36A4DA5A36}"/>
                    </a:ext>
                  </a:extLst>
                </p:cNvPr>
                <p:cNvSpPr/>
                <p:nvPr/>
              </p:nvSpPr>
              <p:spPr>
                <a:xfrm>
                  <a:off x="8086885" y="6269867"/>
                  <a:ext cx="146305" cy="143746"/>
                </a:xfrm>
                <a:prstGeom prst="rect">
                  <a:avLst/>
                </a:prstGeom>
                <a:solidFill>
                  <a:srgbClr val="F4AD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3CE7A0F-9D54-2B7D-2F60-D054D59ED6BF}"/>
                  </a:ext>
                </a:extLst>
              </p:cNvPr>
              <p:cNvGrpSpPr/>
              <p:nvPr/>
            </p:nvGrpSpPr>
            <p:grpSpPr>
              <a:xfrm>
                <a:off x="6732458" y="6238748"/>
                <a:ext cx="2355400" cy="164860"/>
                <a:chOff x="6732458" y="6304583"/>
                <a:chExt cx="2355400" cy="16486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2E9509E-A7F1-4393-87C5-C413947DCFD6}"/>
                    </a:ext>
                  </a:extLst>
                </p:cNvPr>
                <p:cNvSpPr/>
                <p:nvPr/>
              </p:nvSpPr>
              <p:spPr>
                <a:xfrm>
                  <a:off x="6732458" y="6325697"/>
                  <a:ext cx="135450" cy="143746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schemeClr val="accent4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F5845B4-33D4-54D5-F141-CB6403935343}"/>
                    </a:ext>
                  </a:extLst>
                </p:cNvPr>
                <p:cNvSpPr/>
                <p:nvPr/>
              </p:nvSpPr>
              <p:spPr>
                <a:xfrm>
                  <a:off x="6997215" y="6322139"/>
                  <a:ext cx="135450" cy="142067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srgbClr val="F05559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EBAF304-6BA2-FA4E-0DBA-307DBE35E1E0}"/>
                    </a:ext>
                  </a:extLst>
                </p:cNvPr>
                <p:cNvSpPr txBox="1"/>
                <p:nvPr/>
              </p:nvSpPr>
              <p:spPr>
                <a:xfrm>
                  <a:off x="7201438" y="6304583"/>
                  <a:ext cx="1886420" cy="1627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Insufficient data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C5B436-9E38-2D8B-B6CB-87C29B162433}"/>
                </a:ext>
              </a:extLst>
            </p:cNvPr>
            <p:cNvGrpSpPr/>
            <p:nvPr/>
          </p:nvGrpSpPr>
          <p:grpSpPr>
            <a:xfrm>
              <a:off x="7301830" y="6261664"/>
              <a:ext cx="2426532" cy="162759"/>
              <a:chOff x="9077793" y="6271534"/>
              <a:chExt cx="2426532" cy="16275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577937-8343-3BD9-0E7E-341CD6DB3FC0}"/>
                  </a:ext>
                </a:extLst>
              </p:cNvPr>
              <p:cNvSpPr txBox="1"/>
              <p:nvPr/>
            </p:nvSpPr>
            <p:spPr>
              <a:xfrm>
                <a:off x="9268836" y="6271534"/>
                <a:ext cx="2235489" cy="162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Data availability strength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A11FD89-CB13-D87B-5F7E-3658277DF899}"/>
                  </a:ext>
                </a:extLst>
              </p:cNvPr>
              <p:cNvGrpSpPr/>
              <p:nvPr/>
            </p:nvGrpSpPr>
            <p:grpSpPr>
              <a:xfrm>
                <a:off x="9077793" y="6293992"/>
                <a:ext cx="191044" cy="109728"/>
                <a:chOff x="6120694" y="1432327"/>
                <a:chExt cx="191044" cy="109728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E64E089-8655-CECE-34BB-03749FC98E85}"/>
                    </a:ext>
                  </a:extLst>
                </p:cNvPr>
                <p:cNvSpPr/>
                <p:nvPr/>
              </p:nvSpPr>
              <p:spPr>
                <a:xfrm>
                  <a:off x="6266019" y="1432327"/>
                  <a:ext cx="45719" cy="109728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46744FF-69FC-D46B-887B-54B2041B90A7}"/>
                    </a:ext>
                  </a:extLst>
                </p:cNvPr>
                <p:cNvSpPr/>
                <p:nvPr/>
              </p:nvSpPr>
              <p:spPr>
                <a:xfrm>
                  <a:off x="6192904" y="1467128"/>
                  <a:ext cx="45719" cy="7315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997CA44-5BC9-496C-EACA-AB787C2DAEC7}"/>
                    </a:ext>
                  </a:extLst>
                </p:cNvPr>
                <p:cNvSpPr/>
                <p:nvPr/>
              </p:nvSpPr>
              <p:spPr>
                <a:xfrm>
                  <a:off x="6120694" y="1495418"/>
                  <a:ext cx="45717" cy="4572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0254288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arredondado 8">
            <a:extLst>
              <a:ext uri="{FF2B5EF4-FFF2-40B4-BE49-F238E27FC236}">
                <a16:creationId xmlns:a16="http://schemas.microsoft.com/office/drawing/2014/main" id="{443265F4-C211-0040-94B5-C85919DD8C06}"/>
              </a:ext>
            </a:extLst>
          </p:cNvPr>
          <p:cNvSpPr/>
          <p:nvPr/>
        </p:nvSpPr>
        <p:spPr>
          <a:xfrm>
            <a:off x="572437" y="184019"/>
            <a:ext cx="10998879" cy="7491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marL="357188" algn="ctr"/>
            <a:r>
              <a:rPr lang="en-GB" sz="3200" b="1" dirty="0">
                <a:latin typeface="Lato" panose="020F0502020204030203" pitchFamily="34" charset="77"/>
              </a:rPr>
              <a:t>Africa SDGs Status</a:t>
            </a:r>
          </a:p>
        </p:txBody>
      </p:sp>
      <p:pic>
        <p:nvPicPr>
          <p:cNvPr id="3" name="Content Placeholder 8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278FAD38-022B-9A1C-70F5-0BD89D416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b="17326"/>
          <a:stretch/>
        </p:blipFill>
        <p:spPr>
          <a:xfrm>
            <a:off x="5348177" y="1137684"/>
            <a:ext cx="6617453" cy="462766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AAA2D1-2299-E9BC-09B2-C78B6A41299E}"/>
              </a:ext>
            </a:extLst>
          </p:cNvPr>
          <p:cNvSpPr txBox="1"/>
          <p:nvPr/>
        </p:nvSpPr>
        <p:spPr>
          <a:xfrm>
            <a:off x="161431" y="3451518"/>
            <a:ext cx="5486894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900" dirty="0"/>
              <a:t>Progress is assessed for 115 out of the 169 targets due data challenges:</a:t>
            </a:r>
            <a:endParaRPr lang="ar-EG" sz="19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Data collection challenges such as irregularity of conducting surveys and using innovative tools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Challenges in using data sources such as administrative data and Big Data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Timely sharing of data by member States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Lack of disaggregation of data by different groups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900" dirty="0">
              <a:solidFill>
                <a:srgbClr val="002060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D50C30E-E42A-6C65-7D7A-A7777035F13B}"/>
              </a:ext>
            </a:extLst>
          </p:cNvPr>
          <p:cNvGraphicFramePr/>
          <p:nvPr/>
        </p:nvGraphicFramePr>
        <p:xfrm>
          <a:off x="572437" y="864085"/>
          <a:ext cx="4220307" cy="2730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" name="Picture 29" descr="A close up of black text&#10;&#10;Description automatically generated">
            <a:extLst>
              <a:ext uri="{FF2B5EF4-FFF2-40B4-BE49-F238E27FC236}">
                <a16:creationId xmlns:a16="http://schemas.microsoft.com/office/drawing/2014/main" id="{A3AF7625-F0C0-DC16-C8F3-F2F41EDBA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66" y="5879806"/>
            <a:ext cx="3611985" cy="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7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279136-8658-7D45-3771-B5638D270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9" t="4401" r="3781" b="44503"/>
          <a:stretch/>
        </p:blipFill>
        <p:spPr>
          <a:xfrm>
            <a:off x="0" y="4119258"/>
            <a:ext cx="4422710" cy="2492800"/>
          </a:xfrm>
          <a:prstGeom prst="rect">
            <a:avLst/>
          </a:prstGeom>
        </p:spPr>
      </p:pic>
      <p:sp>
        <p:nvSpPr>
          <p:cNvPr id="8" name="Rectângulo arredondado 8">
            <a:extLst>
              <a:ext uri="{FF2B5EF4-FFF2-40B4-BE49-F238E27FC236}">
                <a16:creationId xmlns:a16="http://schemas.microsoft.com/office/drawing/2014/main" id="{443265F4-C211-0040-94B5-C85919DD8C06}"/>
              </a:ext>
            </a:extLst>
          </p:cNvPr>
          <p:cNvSpPr/>
          <p:nvPr/>
        </p:nvSpPr>
        <p:spPr>
          <a:xfrm>
            <a:off x="572437" y="184019"/>
            <a:ext cx="10998879" cy="7491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91440" bIns="91440" rtlCol="0" anchor="ctr">
            <a:spAutoFit/>
          </a:bodyPr>
          <a:lstStyle/>
          <a:p>
            <a:pPr algn="ctr">
              <a:defRPr sz="12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GB" sz="3200" dirty="0">
                <a:solidFill>
                  <a:schemeClr val="bg1"/>
                </a:solidFill>
                <a:latin typeface="Lato" panose="020F0502020204030203"/>
              </a:rPr>
              <a:t>Progress in achieving SDG 5 in Africa</a:t>
            </a:r>
            <a:endParaRPr lang="en-US" sz="3200" b="1" dirty="0"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54B9966-DDED-A372-8B7E-7A71D2D1B5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2192165"/>
              </p:ext>
            </p:extLst>
          </p:nvPr>
        </p:nvGraphicFramePr>
        <p:xfrm>
          <a:off x="5669280" y="1222873"/>
          <a:ext cx="5902036" cy="4783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5E39F9-88AD-3D79-D2B8-056317BEC5D9}"/>
              </a:ext>
            </a:extLst>
          </p:cNvPr>
          <p:cNvSpPr txBox="1"/>
          <p:nvPr/>
        </p:nvSpPr>
        <p:spPr>
          <a:xfrm>
            <a:off x="238322" y="1015193"/>
            <a:ext cx="5430958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Africa has made a progress in achieving goal 5, however the pace of progress is not enough to achieve the goal.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No target under goal 5 is on track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None of Africa sub regions are on track to achieve Goal 5. However, West and East Africa perform relatively better than the rest of the sub regions.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EFA37274-6261-DF36-0B52-8DB6B33951DB}"/>
              </a:ext>
            </a:extLst>
          </p:cNvPr>
          <p:cNvSpPr/>
          <p:nvPr/>
        </p:nvSpPr>
        <p:spPr>
          <a:xfrm>
            <a:off x="1656596" y="5616142"/>
            <a:ext cx="1345894" cy="781096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Goal 5 will be achieved by </a:t>
            </a:r>
            <a:r>
              <a:rPr lang="en-US" sz="1600" b="1" dirty="0">
                <a:solidFill>
                  <a:srgbClr val="002060"/>
                </a:solidFill>
              </a:rPr>
              <a:t>2094</a:t>
            </a:r>
          </a:p>
        </p:txBody>
      </p:sp>
    </p:spTree>
    <p:extLst>
      <p:ext uri="{BB962C8B-B14F-4D97-AF65-F5344CB8AC3E}">
        <p14:creationId xmlns:p14="http://schemas.microsoft.com/office/powerpoint/2010/main" val="20188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4444</TotalTime>
  <Words>1054</Words>
  <Application>Microsoft Office PowerPoint</Application>
  <PresentationFormat>Widescreen</PresentationFormat>
  <Paragraphs>113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Lato</vt:lpstr>
      <vt:lpstr>Lucida Sans</vt:lpstr>
      <vt:lpstr>Roboto</vt:lpstr>
      <vt:lpstr>Tahoma</vt:lpstr>
      <vt:lpstr>Times New Roman</vt:lpstr>
      <vt:lpstr>Wingdings</vt:lpstr>
      <vt:lpstr>Office Theme</vt:lpstr>
      <vt:lpstr>  Progress towards the gender responsive SDGs in Africa at regional, subregional, and country levels      Joint AfDB - UNECA -UN Women-PARIS21 - HCP  Africa Gender Statistics Forum  7-11 November 2023, Casablanca, Morocco. </vt:lpstr>
      <vt:lpstr>PowerPoint Presentation</vt:lpstr>
      <vt:lpstr>PowerPoint Presentation</vt:lpstr>
      <vt:lpstr>PowerPoint Presentation</vt:lpstr>
      <vt:lpstr>PowerPoint Presentation</vt:lpstr>
      <vt:lpstr>Gender-Relevant SDG Indicators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Eman Aboaldahab Elsayed Ali</dc:creator>
  <cp:lastModifiedBy>Pamela Nabukhonzo</cp:lastModifiedBy>
  <cp:revision>36</cp:revision>
  <dcterms:created xsi:type="dcterms:W3CDTF">2023-06-16T04:31:50Z</dcterms:created>
  <dcterms:modified xsi:type="dcterms:W3CDTF">2023-11-07T10:47:22Z</dcterms:modified>
</cp:coreProperties>
</file>