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89" r:id="rId3"/>
    <p:sldId id="439" r:id="rId4"/>
    <p:sldId id="451" r:id="rId5"/>
    <p:sldId id="458" r:id="rId6"/>
    <p:sldId id="464" r:id="rId7"/>
    <p:sldId id="522" r:id="rId8"/>
    <p:sldId id="257" r:id="rId9"/>
    <p:sldId id="490" r:id="rId10"/>
    <p:sldId id="507" r:id="rId11"/>
    <p:sldId id="524" r:id="rId12"/>
    <p:sldId id="503" r:id="rId13"/>
    <p:sldId id="492" r:id="rId14"/>
    <p:sldId id="505" r:id="rId15"/>
    <p:sldId id="494" r:id="rId16"/>
    <p:sldId id="497" r:id="rId17"/>
    <p:sldId id="491" r:id="rId18"/>
    <p:sldId id="502" r:id="rId19"/>
    <p:sldId id="504" r:id="rId20"/>
    <p:sldId id="523" r:id="rId21"/>
    <p:sldId id="499" r:id="rId22"/>
    <p:sldId id="500" r:id="rId23"/>
    <p:sldId id="501" r:id="rId24"/>
    <p:sldId id="521" r:id="rId25"/>
    <p:sldId id="509" r:id="rId26"/>
    <p:sldId id="510" r:id="rId27"/>
    <p:sldId id="511" r:id="rId28"/>
    <p:sldId id="512" r:id="rId29"/>
    <p:sldId id="513" r:id="rId30"/>
    <p:sldId id="514" r:id="rId31"/>
    <p:sldId id="520" r:id="rId32"/>
    <p:sldId id="519" r:id="rId33"/>
    <p:sldId id="468" r:id="rId34"/>
    <p:sldId id="258" r:id="rId35"/>
    <p:sldId id="460" r:id="rId36"/>
    <p:sldId id="4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EDE"/>
    <a:srgbClr val="C777E8"/>
    <a:srgbClr val="F4D7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92398" autoAdjust="0"/>
  </p:normalViewPr>
  <p:slideViewPr>
    <p:cSldViewPr snapToGrid="0">
      <p:cViewPr varScale="1">
        <p:scale>
          <a:sx n="76" d="100"/>
          <a:sy n="76" d="100"/>
        </p:scale>
        <p:origin x="71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2015-16 TDHS-MIS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Physical Violence</c:v>
                </c:pt>
                <c:pt idx="1">
                  <c:v>Sexual Violence</c:v>
                </c:pt>
                <c:pt idx="2">
                  <c:v>Emotional Violence</c:v>
                </c:pt>
              </c:strCache>
            </c:strRef>
          </c:cat>
          <c:val>
            <c:numRef>
              <c:f>Sheet1!$B$2:$B$4</c:f>
              <c:numCache>
                <c:formatCode>General</c:formatCode>
                <c:ptCount val="3"/>
                <c:pt idx="0">
                  <c:v>27.1</c:v>
                </c:pt>
                <c:pt idx="1">
                  <c:v>10.5</c:v>
                </c:pt>
                <c:pt idx="2">
                  <c:v>29.6</c:v>
                </c:pt>
              </c:numCache>
            </c:numRef>
          </c:val>
          <c:extLst>
            <c:ext xmlns:c16="http://schemas.microsoft.com/office/drawing/2014/chart" uri="{C3380CC4-5D6E-409C-BE32-E72D297353CC}">
              <c16:uniqueId val="{00000000-3D9B-4323-B9B3-5213FE881A91}"/>
            </c:ext>
          </c:extLst>
        </c:ser>
        <c:ser>
          <c:idx val="1"/>
          <c:order val="1"/>
          <c:tx>
            <c:strRef>
              <c:f>Sheet1!$C$1</c:f>
              <c:strCache>
                <c:ptCount val="1"/>
                <c:pt idx="0">
                  <c:v>2022 TDHS-MIS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Physical Violence</c:v>
                </c:pt>
                <c:pt idx="1">
                  <c:v>Sexual Violence</c:v>
                </c:pt>
                <c:pt idx="2">
                  <c:v>Emotional Violence</c:v>
                </c:pt>
              </c:strCache>
            </c:strRef>
          </c:cat>
          <c:val>
            <c:numRef>
              <c:f>Sheet1!$C$2:$C$4</c:f>
              <c:numCache>
                <c:formatCode>General</c:formatCode>
                <c:ptCount val="3"/>
                <c:pt idx="0">
                  <c:v>23.9</c:v>
                </c:pt>
                <c:pt idx="1">
                  <c:v>8.9</c:v>
                </c:pt>
                <c:pt idx="2">
                  <c:v>22.2</c:v>
                </c:pt>
              </c:numCache>
            </c:numRef>
          </c:val>
          <c:extLst>
            <c:ext xmlns:c16="http://schemas.microsoft.com/office/drawing/2014/chart" uri="{C3380CC4-5D6E-409C-BE32-E72D297353CC}">
              <c16:uniqueId val="{00000001-3D9B-4323-B9B3-5213FE881A91}"/>
            </c:ext>
          </c:extLst>
        </c:ser>
        <c:dLbls>
          <c:showLegendKey val="0"/>
          <c:showVal val="0"/>
          <c:showCatName val="0"/>
          <c:showSerName val="0"/>
          <c:showPercent val="0"/>
          <c:showBubbleSize val="0"/>
        </c:dLbls>
        <c:gapWidth val="219"/>
        <c:overlap val="-27"/>
        <c:axId val="-2118457344"/>
        <c:axId val="-2118453936"/>
      </c:barChart>
      <c:catAx>
        <c:axId val="-211845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crossAx val="-2118453936"/>
        <c:crosses val="autoZero"/>
        <c:auto val="1"/>
        <c:lblAlgn val="ctr"/>
        <c:lblOffset val="100"/>
        <c:noMultiLvlLbl val="0"/>
      </c:catAx>
      <c:valAx>
        <c:axId val="-2118453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2118457344"/>
        <c:crosses val="autoZero"/>
        <c:crossBetween val="between"/>
      </c:valAx>
      <c:spPr>
        <a:noFill/>
        <a:ln>
          <a:noFill/>
        </a:ln>
        <a:effectLst/>
      </c:spPr>
    </c:plotArea>
    <c:legend>
      <c:legendPos val="b"/>
      <c:layout>
        <c:manualLayout>
          <c:xMode val="edge"/>
          <c:yMode val="edge"/>
          <c:x val="0.31400015215489402"/>
          <c:y val="0.91108665886217099"/>
          <c:w val="0.37924607250180697"/>
          <c:h val="6.556420117214520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legend>
    <c:plotVisOnly val="1"/>
    <c:dispBlanksAs val="gap"/>
    <c:showDLblsOverMax val="0"/>
  </c:chart>
  <c:spPr>
    <a:noFill/>
    <a:ln>
      <a:noFill/>
    </a:ln>
    <a:effectLst/>
  </c:spPr>
  <c:txPr>
    <a:bodyPr/>
    <a:lstStyle/>
    <a:p>
      <a:pPr>
        <a:defRPr/>
      </a:pPr>
      <a:endParaRPr lang="en-U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Trends</a:t>
            </a:r>
            <a:r>
              <a:rPr lang="en-US" b="1" baseline="0" dirty="0"/>
              <a:t> of FGM Prevalence</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1996 TDHS</c:v>
                </c:pt>
                <c:pt idx="1">
                  <c:v>2010 TDHS</c:v>
                </c:pt>
                <c:pt idx="2">
                  <c:v>2004-05 TDHS</c:v>
                </c:pt>
                <c:pt idx="3">
                  <c:v>2015-16 TDHS-MIS</c:v>
                </c:pt>
                <c:pt idx="4">
                  <c:v>2022 TDHS-MIS</c:v>
                </c:pt>
              </c:strCache>
            </c:strRef>
          </c:cat>
          <c:val>
            <c:numRef>
              <c:f>Sheet1!$B$2:$B$6</c:f>
              <c:numCache>
                <c:formatCode>General</c:formatCode>
                <c:ptCount val="5"/>
                <c:pt idx="0">
                  <c:v>18</c:v>
                </c:pt>
                <c:pt idx="1">
                  <c:v>15</c:v>
                </c:pt>
                <c:pt idx="2">
                  <c:v>15</c:v>
                </c:pt>
                <c:pt idx="3">
                  <c:v>10</c:v>
                </c:pt>
                <c:pt idx="4">
                  <c:v>8</c:v>
                </c:pt>
              </c:numCache>
            </c:numRef>
          </c:val>
          <c:smooth val="0"/>
          <c:extLst>
            <c:ext xmlns:c16="http://schemas.microsoft.com/office/drawing/2014/chart" uri="{C3380CC4-5D6E-409C-BE32-E72D297353CC}">
              <c16:uniqueId val="{00000000-8201-497A-B974-ED4F9A40034D}"/>
            </c:ext>
          </c:extLst>
        </c:ser>
        <c:dLbls>
          <c:showLegendKey val="0"/>
          <c:showVal val="0"/>
          <c:showCatName val="0"/>
          <c:showSerName val="0"/>
          <c:showPercent val="0"/>
          <c:showBubbleSize val="0"/>
        </c:dLbls>
        <c:marker val="1"/>
        <c:smooth val="0"/>
        <c:axId val="-2128878656"/>
        <c:axId val="-2115437088"/>
      </c:lineChart>
      <c:catAx>
        <c:axId val="-212887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G"/>
          </a:p>
        </c:txPr>
        <c:crossAx val="-2115437088"/>
        <c:crosses val="autoZero"/>
        <c:auto val="1"/>
        <c:lblAlgn val="ctr"/>
        <c:lblOffset val="100"/>
        <c:noMultiLvlLbl val="0"/>
      </c:catAx>
      <c:valAx>
        <c:axId val="-2115437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Percent</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G"/>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212887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Prevalence of FGM -2022TDHS-MIS by Age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barChart>
        <c:barDir val="col"/>
        <c:grouping val="clustered"/>
        <c:varyColors val="0"/>
        <c:ser>
          <c:idx val="0"/>
          <c:order val="0"/>
          <c:tx>
            <c:strRef>
              <c:f>Sheet1!$B$1</c:f>
              <c:strCache>
                <c:ptCount val="1"/>
                <c:pt idx="0">
                  <c:v>2015-16 TDHS-MIS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15-19</c:v>
                </c:pt>
                <c:pt idx="1">
                  <c:v>20-24</c:v>
                </c:pt>
                <c:pt idx="2">
                  <c:v>25-29</c:v>
                </c:pt>
                <c:pt idx="3">
                  <c:v>30-34</c:v>
                </c:pt>
                <c:pt idx="4">
                  <c:v>35-39</c:v>
                </c:pt>
                <c:pt idx="5">
                  <c:v>40-44</c:v>
                </c:pt>
                <c:pt idx="6">
                  <c:v>45-49</c:v>
                </c:pt>
              </c:strCache>
            </c:strRef>
          </c:cat>
          <c:val>
            <c:numRef>
              <c:f>Sheet1!$B$2:$B$8</c:f>
              <c:numCache>
                <c:formatCode>General</c:formatCode>
                <c:ptCount val="7"/>
                <c:pt idx="0">
                  <c:v>4.7</c:v>
                </c:pt>
                <c:pt idx="1">
                  <c:v>7.3</c:v>
                </c:pt>
                <c:pt idx="2">
                  <c:v>8.1</c:v>
                </c:pt>
                <c:pt idx="3">
                  <c:v>12.8</c:v>
                </c:pt>
                <c:pt idx="4">
                  <c:v>13.4</c:v>
                </c:pt>
                <c:pt idx="5">
                  <c:v>15.4</c:v>
                </c:pt>
                <c:pt idx="6">
                  <c:v>18.7</c:v>
                </c:pt>
              </c:numCache>
            </c:numRef>
          </c:val>
          <c:extLst>
            <c:ext xmlns:c16="http://schemas.microsoft.com/office/drawing/2014/chart" uri="{C3380CC4-5D6E-409C-BE32-E72D297353CC}">
              <c16:uniqueId val="{00000000-8904-4C03-BEF5-D3BBDBA747C4}"/>
            </c:ext>
          </c:extLst>
        </c:ser>
        <c:ser>
          <c:idx val="1"/>
          <c:order val="1"/>
          <c:tx>
            <c:strRef>
              <c:f>Sheet1!$C$1</c:f>
              <c:strCache>
                <c:ptCount val="1"/>
                <c:pt idx="0">
                  <c:v>2022-TDHS-MIS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15-19</c:v>
                </c:pt>
                <c:pt idx="1">
                  <c:v>20-24</c:v>
                </c:pt>
                <c:pt idx="2">
                  <c:v>25-29</c:v>
                </c:pt>
                <c:pt idx="3">
                  <c:v>30-34</c:v>
                </c:pt>
                <c:pt idx="4">
                  <c:v>35-39</c:v>
                </c:pt>
                <c:pt idx="5">
                  <c:v>40-44</c:v>
                </c:pt>
                <c:pt idx="6">
                  <c:v>45-49</c:v>
                </c:pt>
              </c:strCache>
            </c:strRef>
          </c:cat>
          <c:val>
            <c:numRef>
              <c:f>Sheet1!$C$2:$C$8</c:f>
              <c:numCache>
                <c:formatCode>General</c:formatCode>
                <c:ptCount val="7"/>
                <c:pt idx="0">
                  <c:v>3.7</c:v>
                </c:pt>
                <c:pt idx="1">
                  <c:v>6.2</c:v>
                </c:pt>
                <c:pt idx="2" formatCode="0.0">
                  <c:v>6</c:v>
                </c:pt>
                <c:pt idx="3">
                  <c:v>9.9</c:v>
                </c:pt>
                <c:pt idx="4">
                  <c:v>10.3</c:v>
                </c:pt>
                <c:pt idx="5">
                  <c:v>12.1</c:v>
                </c:pt>
                <c:pt idx="6">
                  <c:v>16.8</c:v>
                </c:pt>
              </c:numCache>
            </c:numRef>
          </c:val>
          <c:extLst>
            <c:ext xmlns:c16="http://schemas.microsoft.com/office/drawing/2014/chart" uri="{C3380CC4-5D6E-409C-BE32-E72D297353CC}">
              <c16:uniqueId val="{00000001-8904-4C03-BEF5-D3BBDBA747C4}"/>
            </c:ext>
          </c:extLst>
        </c:ser>
        <c:dLbls>
          <c:showLegendKey val="0"/>
          <c:showVal val="0"/>
          <c:showCatName val="0"/>
          <c:showSerName val="0"/>
          <c:showPercent val="0"/>
          <c:showBubbleSize val="0"/>
        </c:dLbls>
        <c:gapWidth val="219"/>
        <c:overlap val="-27"/>
        <c:axId val="-2129335072"/>
        <c:axId val="-2110868208"/>
      </c:barChart>
      <c:catAx>
        <c:axId val="-212933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G"/>
          </a:p>
        </c:txPr>
        <c:crossAx val="-2110868208"/>
        <c:crosses val="autoZero"/>
        <c:auto val="1"/>
        <c:lblAlgn val="ctr"/>
        <c:lblOffset val="100"/>
        <c:noMultiLvlLbl val="0"/>
      </c:catAx>
      <c:valAx>
        <c:axId val="-211086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212933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G"/>
        </a:p>
      </c:txPr>
    </c:legend>
    <c:plotVisOnly val="1"/>
    <c:dispBlanksAs val="gap"/>
    <c:showDLblsOverMax val="0"/>
  </c:chart>
  <c:spPr>
    <a:noFill/>
    <a:ln>
      <a:noFill/>
    </a:ln>
    <a:effectLst/>
  </c:spPr>
  <c:txPr>
    <a:bodyPr/>
    <a:lstStyle/>
    <a:p>
      <a:pPr>
        <a:defRPr/>
      </a:pPr>
      <a:endParaRPr lang="en-U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c:v>
                </c:pt>
                <c:pt idx="1">
                  <c:v>2020/21</c:v>
                </c:pt>
              </c:strCache>
            </c:strRef>
          </c:cat>
          <c:val>
            <c:numRef>
              <c:f>Sheet1!$B$2:$B$3</c:f>
              <c:numCache>
                <c:formatCode>General</c:formatCode>
                <c:ptCount val="2"/>
                <c:pt idx="0">
                  <c:v>4.2</c:v>
                </c:pt>
                <c:pt idx="1">
                  <c:v>5.2</c:v>
                </c:pt>
              </c:numCache>
            </c:numRef>
          </c:val>
          <c:extLst>
            <c:ext xmlns:c16="http://schemas.microsoft.com/office/drawing/2014/chart" uri="{C3380CC4-5D6E-409C-BE32-E72D297353CC}">
              <c16:uniqueId val="{00000000-1C31-4E21-9BC8-CC1261169825}"/>
            </c:ext>
          </c:extLst>
        </c:ser>
        <c:ser>
          <c:idx val="1"/>
          <c:order val="1"/>
          <c:tx>
            <c:strRef>
              <c:f>Sheet1!$C$1</c:f>
              <c:strCache>
                <c:ptCount val="1"/>
                <c:pt idx="0">
                  <c:v>Female</c:v>
                </c:pt>
              </c:strCache>
            </c:strRef>
          </c:tx>
          <c:spPr>
            <a:solidFill>
              <a:srgbClr val="EC9E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c:v>
                </c:pt>
                <c:pt idx="1">
                  <c:v>2020/21</c:v>
                </c:pt>
              </c:strCache>
            </c:strRef>
          </c:cat>
          <c:val>
            <c:numRef>
              <c:f>Sheet1!$C$2:$C$3</c:f>
              <c:numCache>
                <c:formatCode>General</c:formatCode>
                <c:ptCount val="2"/>
                <c:pt idx="0">
                  <c:v>18.2</c:v>
                </c:pt>
                <c:pt idx="1">
                  <c:v>19.399999999999999</c:v>
                </c:pt>
              </c:numCache>
            </c:numRef>
          </c:val>
          <c:extLst>
            <c:ext xmlns:c16="http://schemas.microsoft.com/office/drawing/2014/chart" uri="{C3380CC4-5D6E-409C-BE32-E72D297353CC}">
              <c16:uniqueId val="{00000001-1C31-4E21-9BC8-CC1261169825}"/>
            </c:ext>
          </c:extLst>
        </c:ser>
        <c:ser>
          <c:idx val="2"/>
          <c:order val="2"/>
          <c:tx>
            <c:strRef>
              <c:f>Sheet1!$D$1</c:f>
              <c:strCache>
                <c:ptCount val="1"/>
                <c:pt idx="0">
                  <c:v>Both Sexes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c:v>
                </c:pt>
                <c:pt idx="1">
                  <c:v>2020/21</c:v>
                </c:pt>
              </c:strCache>
            </c:strRef>
          </c:cat>
          <c:val>
            <c:numRef>
              <c:f>Sheet1!$D$2:$D$3</c:f>
              <c:numCache>
                <c:formatCode>General</c:formatCode>
                <c:ptCount val="2"/>
                <c:pt idx="0">
                  <c:v>11.6</c:v>
                </c:pt>
                <c:pt idx="1">
                  <c:v>12.6</c:v>
                </c:pt>
              </c:numCache>
            </c:numRef>
          </c:val>
          <c:extLst>
            <c:ext xmlns:c16="http://schemas.microsoft.com/office/drawing/2014/chart" uri="{C3380CC4-5D6E-409C-BE32-E72D297353CC}">
              <c16:uniqueId val="{00000002-1C31-4E21-9BC8-CC1261169825}"/>
            </c:ext>
          </c:extLst>
        </c:ser>
        <c:dLbls>
          <c:showLegendKey val="0"/>
          <c:showVal val="0"/>
          <c:showCatName val="0"/>
          <c:showSerName val="0"/>
          <c:showPercent val="0"/>
          <c:showBubbleSize val="0"/>
        </c:dLbls>
        <c:gapWidth val="300"/>
        <c:overlap val="-5"/>
        <c:axId val="-2119660944"/>
        <c:axId val="-2107897376"/>
      </c:barChart>
      <c:catAx>
        <c:axId val="-211966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crossAx val="-2107897376"/>
        <c:crosses val="autoZero"/>
        <c:auto val="1"/>
        <c:lblAlgn val="ctr"/>
        <c:lblOffset val="100"/>
        <c:noMultiLvlLbl val="0"/>
      </c:catAx>
      <c:valAx>
        <c:axId val="-21078973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dirty="0"/>
                  <a:t>Percentage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G"/>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2119660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legend>
    <c:plotVisOnly val="1"/>
    <c:dispBlanksAs val="gap"/>
    <c:showDLblsOverMax val="0"/>
  </c:chart>
  <c:spPr>
    <a:noFill/>
    <a:ln>
      <a:noFill/>
    </a:ln>
    <a:effectLst/>
  </c:spPr>
  <c:txPr>
    <a:bodyPr/>
    <a:lstStyle/>
    <a:p>
      <a:pPr>
        <a:defRPr/>
      </a:pPr>
      <a:endParaRPr lang="en-U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85731674844995E-2"/>
          <c:y val="3.7942352444236702E-2"/>
          <c:w val="0.86227357449884001"/>
          <c:h val="0.68126470524698401"/>
        </c:manualLayout>
      </c:layout>
      <c:barChart>
        <c:barDir val="col"/>
        <c:grouping val="clustered"/>
        <c:varyColors val="0"/>
        <c:ser>
          <c:idx val="0"/>
          <c:order val="0"/>
          <c:tx>
            <c:strRef>
              <c:f>Sheet1!$B$1</c:f>
              <c:strCache>
                <c:ptCount val="1"/>
                <c:pt idx="0">
                  <c:v>Women-Members of Parliament</c:v>
                </c:pt>
              </c:strCache>
            </c:strRef>
          </c:tx>
          <c:spPr>
            <a:solidFill>
              <a:srgbClr val="C777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2021</c:v>
                </c:pt>
                <c:pt idx="2">
                  <c:v>2020</c:v>
                </c:pt>
                <c:pt idx="3">
                  <c:v>2019</c:v>
                </c:pt>
              </c:numCache>
            </c:numRef>
          </c:cat>
          <c:val>
            <c:numRef>
              <c:f>Sheet1!$B$2:$B$5</c:f>
              <c:numCache>
                <c:formatCode>General</c:formatCode>
                <c:ptCount val="4"/>
                <c:pt idx="0">
                  <c:v>37.5</c:v>
                </c:pt>
                <c:pt idx="1">
                  <c:v>36.700000000000003</c:v>
                </c:pt>
                <c:pt idx="2">
                  <c:v>36.700000000000003</c:v>
                </c:pt>
                <c:pt idx="3">
                  <c:v>37.4</c:v>
                </c:pt>
              </c:numCache>
            </c:numRef>
          </c:val>
          <c:extLst>
            <c:ext xmlns:c16="http://schemas.microsoft.com/office/drawing/2014/chart" uri="{C3380CC4-5D6E-409C-BE32-E72D297353CC}">
              <c16:uniqueId val="{00000000-0D5A-4355-BE53-AA8880AB425C}"/>
            </c:ext>
          </c:extLst>
        </c:ser>
        <c:ser>
          <c:idx val="1"/>
          <c:order val="1"/>
          <c:tx>
            <c:strRef>
              <c:f>Sheet1!$C$1</c:f>
              <c:strCache>
                <c:ptCount val="1"/>
                <c:pt idx="0">
                  <c:v>Women - Councillors</c:v>
                </c:pt>
              </c:strCache>
            </c:strRef>
          </c:tx>
          <c:spPr>
            <a:solidFill>
              <a:srgbClr val="EC9E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2021</c:v>
                </c:pt>
                <c:pt idx="2">
                  <c:v>2020</c:v>
                </c:pt>
                <c:pt idx="3">
                  <c:v>2019</c:v>
                </c:pt>
              </c:numCache>
            </c:numRef>
          </c:cat>
          <c:val>
            <c:numRef>
              <c:f>Sheet1!$C$2:$C$5</c:f>
              <c:numCache>
                <c:formatCode>General</c:formatCode>
                <c:ptCount val="4"/>
                <c:pt idx="0">
                  <c:v>34.200000000000003</c:v>
                </c:pt>
                <c:pt idx="1">
                  <c:v>30.1</c:v>
                </c:pt>
                <c:pt idx="2">
                  <c:v>30.1</c:v>
                </c:pt>
                <c:pt idx="3">
                  <c:v>30.1</c:v>
                </c:pt>
              </c:numCache>
            </c:numRef>
          </c:val>
          <c:extLst>
            <c:ext xmlns:c16="http://schemas.microsoft.com/office/drawing/2014/chart" uri="{C3380CC4-5D6E-409C-BE32-E72D297353CC}">
              <c16:uniqueId val="{00000001-0D5A-4355-BE53-AA8880AB425C}"/>
            </c:ext>
          </c:extLst>
        </c:ser>
        <c:dLbls>
          <c:showLegendKey val="0"/>
          <c:showVal val="0"/>
          <c:showCatName val="0"/>
          <c:showSerName val="0"/>
          <c:showPercent val="0"/>
          <c:showBubbleSize val="0"/>
        </c:dLbls>
        <c:gapWidth val="269"/>
        <c:overlap val="-8"/>
        <c:axId val="-2119663664"/>
        <c:axId val="-2116151696"/>
      </c:barChart>
      <c:catAx>
        <c:axId val="-21196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crossAx val="-2116151696"/>
        <c:crosses val="autoZero"/>
        <c:auto val="1"/>
        <c:lblAlgn val="ctr"/>
        <c:lblOffset val="100"/>
        <c:noMultiLvlLbl val="0"/>
      </c:catAx>
      <c:valAx>
        <c:axId val="-21161516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Percent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G"/>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2119663664"/>
        <c:crosses val="autoZero"/>
        <c:crossBetween val="between"/>
      </c:valAx>
      <c:spPr>
        <a:noFill/>
        <a:ln>
          <a:noFill/>
        </a:ln>
        <a:effectLst/>
      </c:spPr>
    </c:plotArea>
    <c:legend>
      <c:legendPos val="r"/>
      <c:layout>
        <c:manualLayout>
          <c:xMode val="edge"/>
          <c:yMode val="edge"/>
          <c:x val="0.14580423370991699"/>
          <c:y val="0.82261525075735298"/>
          <c:w val="0.61144214310167699"/>
          <c:h val="0.1311284023442899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G"/>
        </a:p>
      </c:txPr>
    </c:legend>
    <c:plotVisOnly val="1"/>
    <c:dispBlanksAs val="gap"/>
    <c:showDLblsOverMax val="0"/>
  </c:chart>
  <c:spPr>
    <a:noFill/>
    <a:ln>
      <a:noFill/>
    </a:ln>
    <a:effectLst/>
  </c:spPr>
  <c:txPr>
    <a:bodyPr/>
    <a:lstStyle/>
    <a:p>
      <a:pPr>
        <a:defRPr/>
      </a:pPr>
      <a:endParaRPr lang="en-U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C9E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 15-49</c:v>
                </c:pt>
                <c:pt idx="2">
                  <c:v>15-19</c:v>
                </c:pt>
                <c:pt idx="3">
                  <c:v>20-24</c:v>
                </c:pt>
                <c:pt idx="4">
                  <c:v>25-29</c:v>
                </c:pt>
                <c:pt idx="5">
                  <c:v>30-34</c:v>
                </c:pt>
                <c:pt idx="6">
                  <c:v>35-39</c:v>
                </c:pt>
                <c:pt idx="7">
                  <c:v>40-44</c:v>
                </c:pt>
                <c:pt idx="8">
                  <c:v>45-49</c:v>
                </c:pt>
              </c:strCache>
            </c:strRef>
          </c:cat>
          <c:val>
            <c:numRef>
              <c:f>Sheet1!$B$2:$B$10</c:f>
              <c:numCache>
                <c:formatCode>General</c:formatCode>
                <c:ptCount val="9"/>
                <c:pt idx="0">
                  <c:v>49.6</c:v>
                </c:pt>
                <c:pt idx="2">
                  <c:v>34</c:v>
                </c:pt>
                <c:pt idx="3">
                  <c:v>43.2</c:v>
                </c:pt>
                <c:pt idx="4">
                  <c:v>50.9</c:v>
                </c:pt>
                <c:pt idx="5">
                  <c:v>53.2</c:v>
                </c:pt>
                <c:pt idx="6">
                  <c:v>50.1</c:v>
                </c:pt>
                <c:pt idx="7">
                  <c:v>57.4</c:v>
                </c:pt>
                <c:pt idx="8">
                  <c:v>51.4</c:v>
                </c:pt>
              </c:numCache>
            </c:numRef>
          </c:val>
          <c:extLst>
            <c:ext xmlns:c16="http://schemas.microsoft.com/office/drawing/2014/chart" uri="{C3380CC4-5D6E-409C-BE32-E72D297353CC}">
              <c16:uniqueId val="{00000000-6D28-4FCB-9F32-1DDBC8F89324}"/>
            </c:ext>
          </c:extLst>
        </c:ser>
        <c:dLbls>
          <c:showLegendKey val="0"/>
          <c:showVal val="0"/>
          <c:showCatName val="0"/>
          <c:showSerName val="0"/>
          <c:showPercent val="0"/>
          <c:showBubbleSize val="0"/>
        </c:dLbls>
        <c:gapWidth val="100"/>
        <c:overlap val="-2"/>
        <c:axId val="-2105896864"/>
        <c:axId val="-2106007968"/>
      </c:barChart>
      <c:catAx>
        <c:axId val="-210589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crossAx val="-2106007968"/>
        <c:crosses val="autoZero"/>
        <c:auto val="1"/>
        <c:lblAlgn val="ctr"/>
        <c:lblOffset val="100"/>
        <c:noMultiLvlLbl val="0"/>
      </c:catAx>
      <c:valAx>
        <c:axId val="-21060079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Percent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G"/>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G"/>
          </a:p>
        </c:txPr>
        <c:crossAx val="-2105896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Women</c:v>
                </c:pt>
              </c:strCache>
            </c:strRef>
          </c:tx>
          <c:spPr>
            <a:solidFill>
              <a:srgbClr val="EC9EDE"/>
            </a:solidFill>
            <a:ln>
              <a:noFill/>
            </a:ln>
            <a:effectLst/>
          </c:spPr>
          <c:invertIfNegative val="0"/>
          <c:dPt>
            <c:idx val="0"/>
            <c:invertIfNegative val="0"/>
            <c:bubble3D val="0"/>
            <c:spPr>
              <a:solidFill>
                <a:srgbClr val="C777E8"/>
              </a:solidFill>
              <a:ln>
                <a:noFill/>
              </a:ln>
              <a:effectLst/>
            </c:spPr>
            <c:extLst>
              <c:ext xmlns:c16="http://schemas.microsoft.com/office/drawing/2014/chart" uri="{C3380CC4-5D6E-409C-BE32-E72D297353CC}">
                <c16:uniqueId val="{00000001-D6B3-44F0-9A3A-60A26EC7A9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Share of Women among agricultural land owners</c:v>
                </c:pt>
                <c:pt idx="1">
                  <c:v>Ownership of agricultural land (alone and/or jointly)</c:v>
                </c:pt>
                <c:pt idx="2">
                  <c:v>Ownership of agricultural land alone</c:v>
                </c:pt>
                <c:pt idx="3">
                  <c:v>Ownership of agricultural land jointly</c:v>
                </c:pt>
              </c:strCache>
            </c:strRef>
          </c:cat>
          <c:val>
            <c:numRef>
              <c:f>Sheet1!$B$2:$B$5</c:f>
              <c:numCache>
                <c:formatCode>General</c:formatCode>
                <c:ptCount val="4"/>
                <c:pt idx="0">
                  <c:v>43.2</c:v>
                </c:pt>
                <c:pt idx="1">
                  <c:v>32.9</c:v>
                </c:pt>
                <c:pt idx="2">
                  <c:v>17.100000000000001</c:v>
                </c:pt>
                <c:pt idx="3">
                  <c:v>18.100000000000001</c:v>
                </c:pt>
              </c:numCache>
            </c:numRef>
          </c:val>
          <c:extLst>
            <c:ext xmlns:c16="http://schemas.microsoft.com/office/drawing/2014/chart" uri="{C3380CC4-5D6E-409C-BE32-E72D297353CC}">
              <c16:uniqueId val="{00000002-D6B3-44F0-9A3A-60A26EC7A967}"/>
            </c:ext>
          </c:extLst>
        </c:ser>
        <c:ser>
          <c:idx val="1"/>
          <c:order val="1"/>
          <c:tx>
            <c:strRef>
              <c:f>Sheet1!$C$1</c:f>
              <c:strCache>
                <c:ptCount val="1"/>
                <c:pt idx="0">
                  <c:v>Men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Share of Women among agricultural land owners</c:v>
                </c:pt>
                <c:pt idx="1">
                  <c:v>Ownership of agricultural land (alone and/or jointly)</c:v>
                </c:pt>
                <c:pt idx="2">
                  <c:v>Ownership of agricultural land alone</c:v>
                </c:pt>
                <c:pt idx="3">
                  <c:v>Ownership of agricultural land jointly</c:v>
                </c:pt>
              </c:strCache>
            </c:strRef>
          </c:cat>
          <c:val>
            <c:numRef>
              <c:f>Sheet1!$C$2:$C$5</c:f>
              <c:numCache>
                <c:formatCode>General</c:formatCode>
                <c:ptCount val="4"/>
                <c:pt idx="1">
                  <c:v>47.1</c:v>
                </c:pt>
                <c:pt idx="2" formatCode="0.0">
                  <c:v>30</c:v>
                </c:pt>
                <c:pt idx="3">
                  <c:v>20.6</c:v>
                </c:pt>
              </c:numCache>
            </c:numRef>
          </c:val>
          <c:extLst>
            <c:ext xmlns:c16="http://schemas.microsoft.com/office/drawing/2014/chart" uri="{C3380CC4-5D6E-409C-BE32-E72D297353CC}">
              <c16:uniqueId val="{00000003-D6B3-44F0-9A3A-60A26EC7A967}"/>
            </c:ext>
          </c:extLst>
        </c:ser>
        <c:ser>
          <c:idx val="2"/>
          <c:order val="2"/>
          <c:tx>
            <c:strRef>
              <c:f>Sheet1!$D$1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Share of Women among agricultural land owners</c:v>
                </c:pt>
                <c:pt idx="1">
                  <c:v>Ownership of agricultural land (alone and/or jointly)</c:v>
                </c:pt>
                <c:pt idx="2">
                  <c:v>Ownership of agricultural land alone</c:v>
                </c:pt>
                <c:pt idx="3">
                  <c:v>Ownership of agricultural land jointly</c:v>
                </c:pt>
              </c:strCache>
            </c:strRef>
          </c:cat>
          <c:val>
            <c:numRef>
              <c:f>Sheet1!$D$2:$D$5</c:f>
              <c:numCache>
                <c:formatCode>General</c:formatCode>
                <c:ptCount val="4"/>
                <c:pt idx="1">
                  <c:v>39.700000000000003</c:v>
                </c:pt>
                <c:pt idx="2">
                  <c:v>23.3</c:v>
                </c:pt>
                <c:pt idx="3">
                  <c:v>19.3</c:v>
                </c:pt>
              </c:numCache>
            </c:numRef>
          </c:val>
          <c:extLst>
            <c:ext xmlns:c16="http://schemas.microsoft.com/office/drawing/2014/chart" uri="{C3380CC4-5D6E-409C-BE32-E72D297353CC}">
              <c16:uniqueId val="{00000004-D6B3-44F0-9A3A-60A26EC7A967}"/>
            </c:ext>
          </c:extLst>
        </c:ser>
        <c:dLbls>
          <c:showLegendKey val="0"/>
          <c:showVal val="0"/>
          <c:showCatName val="0"/>
          <c:showSerName val="0"/>
          <c:showPercent val="0"/>
          <c:showBubbleSize val="0"/>
        </c:dLbls>
        <c:gapWidth val="300"/>
        <c:axId val="-2079798640"/>
        <c:axId val="-2080343584"/>
      </c:barChart>
      <c:catAx>
        <c:axId val="-2079798640"/>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G"/>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crossAx val="-2080343584"/>
        <c:crosses val="autoZero"/>
        <c:auto val="1"/>
        <c:lblAlgn val="ctr"/>
        <c:lblOffset val="100"/>
        <c:noMultiLvlLbl val="0"/>
      </c:catAx>
      <c:valAx>
        <c:axId val="-20803435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Percent</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G"/>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2079798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G"/>
        </a:p>
      </c:txPr>
    </c:legend>
    <c:plotVisOnly val="1"/>
    <c:dispBlanksAs val="gap"/>
    <c:showDLblsOverMax val="0"/>
  </c:chart>
  <c:spPr>
    <a:noFill/>
    <a:ln>
      <a:noFill/>
    </a:ln>
    <a:effectLst/>
  </c:spPr>
  <c:txPr>
    <a:bodyPr/>
    <a:lstStyle/>
    <a:p>
      <a:pPr>
        <a:defRPr/>
      </a:pPr>
      <a:endParaRPr lang="en-U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53983325614"/>
          <c:y val="3.7942352444236702E-2"/>
          <c:w val="0.82481762389995406"/>
          <c:h val="0.69944807780963003"/>
        </c:manualLayout>
      </c:layout>
      <c:barChart>
        <c:barDir val="col"/>
        <c:grouping val="clustered"/>
        <c:varyColors val="0"/>
        <c:ser>
          <c:idx val="0"/>
          <c:order val="0"/>
          <c:tx>
            <c:strRef>
              <c:f>Sheet1!$B$1</c:f>
              <c:strCache>
                <c:ptCount val="1"/>
                <c:pt idx="0">
                  <c:v>Women</c:v>
                </c:pt>
              </c:strCache>
            </c:strRef>
          </c:tx>
          <c:spPr>
            <a:solidFill>
              <a:srgbClr val="EC9E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2015-16 DHS-MIS</c:v>
                </c:pt>
                <c:pt idx="1">
                  <c:v>2022 TDHS-MIS</c:v>
                </c:pt>
              </c:strCache>
            </c:strRef>
          </c:cat>
          <c:val>
            <c:numRef>
              <c:f>Sheet1!$B$2:$B$3</c:f>
              <c:numCache>
                <c:formatCode>General</c:formatCode>
                <c:ptCount val="2"/>
                <c:pt idx="0">
                  <c:v>52.2</c:v>
                </c:pt>
                <c:pt idx="1">
                  <c:v>59.4</c:v>
                </c:pt>
              </c:numCache>
            </c:numRef>
          </c:val>
          <c:extLst>
            <c:ext xmlns:c16="http://schemas.microsoft.com/office/drawing/2014/chart" uri="{C3380CC4-5D6E-409C-BE32-E72D297353CC}">
              <c16:uniqueId val="{00000000-5520-4955-9999-C9F60089CA59}"/>
            </c:ext>
          </c:extLst>
        </c:ser>
        <c:ser>
          <c:idx val="1"/>
          <c:order val="1"/>
          <c:tx>
            <c:strRef>
              <c:f>Sheet1!$C$1</c:f>
              <c:strCache>
                <c:ptCount val="1"/>
                <c:pt idx="0">
                  <c:v>Men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2015-16 DHS-MIS</c:v>
                </c:pt>
                <c:pt idx="1">
                  <c:v>2022 TDHS-MIS</c:v>
                </c:pt>
              </c:strCache>
            </c:strRef>
          </c:cat>
          <c:val>
            <c:numRef>
              <c:f>Sheet1!$C$2:$C$3</c:f>
              <c:numCache>
                <c:formatCode>General</c:formatCode>
                <c:ptCount val="2"/>
                <c:pt idx="0">
                  <c:v>68.8</c:v>
                </c:pt>
                <c:pt idx="1">
                  <c:v>75.099999999999994</c:v>
                </c:pt>
              </c:numCache>
            </c:numRef>
          </c:val>
          <c:extLst>
            <c:ext xmlns:c16="http://schemas.microsoft.com/office/drawing/2014/chart" uri="{C3380CC4-5D6E-409C-BE32-E72D297353CC}">
              <c16:uniqueId val="{00000001-5520-4955-9999-C9F60089CA59}"/>
            </c:ext>
          </c:extLst>
        </c:ser>
        <c:dLbls>
          <c:showLegendKey val="0"/>
          <c:showVal val="0"/>
          <c:showCatName val="0"/>
          <c:showSerName val="0"/>
          <c:showPercent val="0"/>
          <c:showBubbleSize val="0"/>
        </c:dLbls>
        <c:gapWidth val="300"/>
        <c:overlap val="-7"/>
        <c:axId val="-2119825728"/>
        <c:axId val="-2107691072"/>
      </c:barChart>
      <c:catAx>
        <c:axId val="-211982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crossAx val="-2107691072"/>
        <c:crosses val="autoZero"/>
        <c:auto val="1"/>
        <c:lblAlgn val="ctr"/>
        <c:lblOffset val="100"/>
        <c:noMultiLvlLbl val="0"/>
      </c:catAx>
      <c:valAx>
        <c:axId val="-21076910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dirty="0"/>
                  <a:t>Percent</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G"/>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G"/>
          </a:p>
        </c:txPr>
        <c:crossAx val="-2119825728"/>
        <c:crosses val="autoZero"/>
        <c:crossBetween val="between"/>
      </c:valAx>
      <c:spPr>
        <a:noFill/>
        <a:ln>
          <a:noFill/>
        </a:ln>
        <a:effectLst/>
      </c:spPr>
    </c:plotArea>
    <c:legend>
      <c:legendPos val="r"/>
      <c:layout>
        <c:manualLayout>
          <c:xMode val="edge"/>
          <c:yMode val="edge"/>
          <c:x val="0.16910297977458699"/>
          <c:y val="0.862148148454567"/>
          <c:w val="0.698544079048942"/>
          <c:h val="9.000495939409899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G"/>
        </a:p>
      </c:txPr>
    </c:legend>
    <c:plotVisOnly val="1"/>
    <c:dispBlanksAs val="gap"/>
    <c:showDLblsOverMax val="0"/>
  </c:chart>
  <c:spPr>
    <a:noFill/>
    <a:ln>
      <a:noFill/>
    </a:ln>
    <a:effectLst/>
  </c:spPr>
  <c:txPr>
    <a:bodyPr/>
    <a:lstStyle/>
    <a:p>
      <a:pPr>
        <a:defRPr/>
      </a:pPr>
      <a:endParaRPr lang="en-U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7188C-A471-7249-AD45-722A743457D3}"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DB98DA09-AD2D-4F4E-9938-1576D6D05CDA}">
      <dgm:prSet phldrT="[Text]"/>
      <dgm:spPr/>
      <dgm:t>
        <a:bodyPr/>
        <a:lstStyle/>
        <a:p>
          <a:r>
            <a:rPr lang="en-US" dirty="0"/>
            <a:t>Age 15</a:t>
          </a:r>
        </a:p>
      </dgm:t>
    </dgm:pt>
    <dgm:pt modelId="{0B61FA7A-ED2A-4B43-AC0E-E5D8AD88D759}" type="parTrans" cxnId="{0F7497CA-717B-9748-BEC5-86EB3C8AAF02}">
      <dgm:prSet/>
      <dgm:spPr/>
      <dgm:t>
        <a:bodyPr/>
        <a:lstStyle/>
        <a:p>
          <a:endParaRPr lang="en-US"/>
        </a:p>
      </dgm:t>
    </dgm:pt>
    <dgm:pt modelId="{C6120805-D72C-2C4E-8ED6-CB8EF12B1FED}" type="sibTrans" cxnId="{0F7497CA-717B-9748-BEC5-86EB3C8AAF02}">
      <dgm:prSet/>
      <dgm:spPr/>
      <dgm:t>
        <a:bodyPr/>
        <a:lstStyle/>
        <a:p>
          <a:endParaRPr lang="en-US"/>
        </a:p>
      </dgm:t>
    </dgm:pt>
    <dgm:pt modelId="{BDA31E0F-F717-6D4E-BBCA-BE5138E96705}">
      <dgm:prSet phldrT="[Text]"/>
      <dgm:spPr/>
      <dgm:t>
        <a:bodyPr/>
        <a:lstStyle/>
        <a:p>
          <a:r>
            <a:rPr lang="en-US" dirty="0"/>
            <a:t>5.2%</a:t>
          </a:r>
        </a:p>
      </dgm:t>
    </dgm:pt>
    <dgm:pt modelId="{E9BD25EB-2ACD-E14F-8156-8AA101D1CC0F}" type="parTrans" cxnId="{2A919ADA-AC79-AD4D-9B97-BCA2628B452E}">
      <dgm:prSet/>
      <dgm:spPr/>
      <dgm:t>
        <a:bodyPr/>
        <a:lstStyle/>
        <a:p>
          <a:endParaRPr lang="en-US"/>
        </a:p>
      </dgm:t>
    </dgm:pt>
    <dgm:pt modelId="{8D1F51C1-C746-564A-872E-7DD98AFA8597}" type="sibTrans" cxnId="{2A919ADA-AC79-AD4D-9B97-BCA2628B452E}">
      <dgm:prSet/>
      <dgm:spPr/>
      <dgm:t>
        <a:bodyPr/>
        <a:lstStyle/>
        <a:p>
          <a:endParaRPr lang="en-US"/>
        </a:p>
      </dgm:t>
    </dgm:pt>
    <dgm:pt modelId="{EFC88B8F-09FD-EB49-9507-33C8A7AC9849}">
      <dgm:prSet phldrT="[Text]"/>
      <dgm:spPr/>
      <dgm:t>
        <a:bodyPr/>
        <a:lstStyle/>
        <a:p>
          <a:r>
            <a:rPr lang="en-US" dirty="0"/>
            <a:t>5.2%</a:t>
          </a:r>
        </a:p>
      </dgm:t>
    </dgm:pt>
    <dgm:pt modelId="{AC18BE88-F2C8-E94A-B355-676DAE8DEA65}" type="parTrans" cxnId="{00DE9184-5196-5A47-B5DD-F91A6B708F66}">
      <dgm:prSet/>
      <dgm:spPr/>
      <dgm:t>
        <a:bodyPr/>
        <a:lstStyle/>
        <a:p>
          <a:endParaRPr lang="en-US"/>
        </a:p>
      </dgm:t>
    </dgm:pt>
    <dgm:pt modelId="{CCBED438-2DFD-E44A-82F2-4C8EB794EF00}" type="sibTrans" cxnId="{00DE9184-5196-5A47-B5DD-F91A6B708F66}">
      <dgm:prSet/>
      <dgm:spPr/>
      <dgm:t>
        <a:bodyPr/>
        <a:lstStyle/>
        <a:p>
          <a:endParaRPr lang="en-US"/>
        </a:p>
      </dgm:t>
    </dgm:pt>
    <dgm:pt modelId="{E99C3070-FF1F-7948-B2FC-C2842596F727}">
      <dgm:prSet phldrT="[Text]"/>
      <dgm:spPr/>
      <dgm:t>
        <a:bodyPr/>
        <a:lstStyle/>
        <a:p>
          <a:r>
            <a:rPr lang="en-US" dirty="0"/>
            <a:t>Age 18</a:t>
          </a:r>
        </a:p>
      </dgm:t>
    </dgm:pt>
    <dgm:pt modelId="{59BA5ABF-874E-C545-A64C-CCE51C4243AE}" type="parTrans" cxnId="{16ACBC0E-9CB6-3445-9B2C-0FB51B44E744}">
      <dgm:prSet/>
      <dgm:spPr/>
      <dgm:t>
        <a:bodyPr/>
        <a:lstStyle/>
        <a:p>
          <a:endParaRPr lang="en-US"/>
        </a:p>
      </dgm:t>
    </dgm:pt>
    <dgm:pt modelId="{EB86C036-B25C-D749-BAD8-FA539D602719}" type="sibTrans" cxnId="{16ACBC0E-9CB6-3445-9B2C-0FB51B44E744}">
      <dgm:prSet/>
      <dgm:spPr/>
      <dgm:t>
        <a:bodyPr/>
        <a:lstStyle/>
        <a:p>
          <a:endParaRPr lang="en-US"/>
        </a:p>
      </dgm:t>
    </dgm:pt>
    <dgm:pt modelId="{D3154CE2-2C34-1E49-9F68-E3D8DF44040A}">
      <dgm:prSet phldrT="[Text]"/>
      <dgm:spPr/>
      <dgm:t>
        <a:bodyPr/>
        <a:lstStyle/>
        <a:p>
          <a:r>
            <a:rPr lang="en-US" dirty="0"/>
            <a:t>30.5%</a:t>
          </a:r>
        </a:p>
      </dgm:t>
    </dgm:pt>
    <dgm:pt modelId="{CA2B6824-D830-2A40-B53D-FA99A18DE1FD}" type="parTrans" cxnId="{BE2C075E-6B57-7342-886F-49844DAC1272}">
      <dgm:prSet/>
      <dgm:spPr/>
      <dgm:t>
        <a:bodyPr/>
        <a:lstStyle/>
        <a:p>
          <a:endParaRPr lang="en-US"/>
        </a:p>
      </dgm:t>
    </dgm:pt>
    <dgm:pt modelId="{2D63E6CE-F636-D549-9F3D-A025DD7AB2B7}" type="sibTrans" cxnId="{BE2C075E-6B57-7342-886F-49844DAC1272}">
      <dgm:prSet/>
      <dgm:spPr/>
      <dgm:t>
        <a:bodyPr/>
        <a:lstStyle/>
        <a:p>
          <a:endParaRPr lang="en-US"/>
        </a:p>
      </dgm:t>
    </dgm:pt>
    <dgm:pt modelId="{BEF16FC0-5AE0-6541-B260-E2FA8949177B}">
      <dgm:prSet phldrT="[Text]"/>
      <dgm:spPr/>
      <dgm:t>
        <a:bodyPr/>
        <a:lstStyle/>
        <a:p>
          <a:r>
            <a:rPr lang="en-US" dirty="0"/>
            <a:t>29.1%</a:t>
          </a:r>
        </a:p>
      </dgm:t>
    </dgm:pt>
    <dgm:pt modelId="{CDEFE658-92E2-0D43-9E64-D0C7AB602123}" type="parTrans" cxnId="{1FAC5ACC-8E11-4346-84F3-CC2EC2D29802}">
      <dgm:prSet/>
      <dgm:spPr/>
      <dgm:t>
        <a:bodyPr/>
        <a:lstStyle/>
        <a:p>
          <a:endParaRPr lang="en-US"/>
        </a:p>
      </dgm:t>
    </dgm:pt>
    <dgm:pt modelId="{1F193A5E-332C-DE47-8AC4-A45244231FFA}" type="sibTrans" cxnId="{1FAC5ACC-8E11-4346-84F3-CC2EC2D29802}">
      <dgm:prSet/>
      <dgm:spPr/>
      <dgm:t>
        <a:bodyPr/>
        <a:lstStyle/>
        <a:p>
          <a:endParaRPr lang="en-US"/>
        </a:p>
      </dgm:t>
    </dgm:pt>
    <dgm:pt modelId="{DA3F8768-5285-7744-8ED6-5D16462B1C2C}" type="pres">
      <dgm:prSet presAssocID="{77D7188C-A471-7249-AD45-722A743457D3}" presName="diagram" presStyleCnt="0">
        <dgm:presLayoutVars>
          <dgm:chPref val="1"/>
          <dgm:dir/>
          <dgm:animOne val="branch"/>
          <dgm:animLvl val="lvl"/>
          <dgm:resizeHandles/>
        </dgm:presLayoutVars>
      </dgm:prSet>
      <dgm:spPr/>
    </dgm:pt>
    <dgm:pt modelId="{947A08CF-EEFB-304B-B5C6-A006A2322051}" type="pres">
      <dgm:prSet presAssocID="{DB98DA09-AD2D-4F4E-9938-1576D6D05CDA}" presName="root" presStyleCnt="0"/>
      <dgm:spPr/>
    </dgm:pt>
    <dgm:pt modelId="{A9CB53FB-272E-6F4D-9B13-34EAAD9E119A}" type="pres">
      <dgm:prSet presAssocID="{DB98DA09-AD2D-4F4E-9938-1576D6D05CDA}" presName="rootComposite" presStyleCnt="0"/>
      <dgm:spPr/>
    </dgm:pt>
    <dgm:pt modelId="{BB162332-AC12-174D-984D-BD0E121F817C}" type="pres">
      <dgm:prSet presAssocID="{DB98DA09-AD2D-4F4E-9938-1576D6D05CDA}" presName="rootText" presStyleLbl="node1" presStyleIdx="0" presStyleCnt="2"/>
      <dgm:spPr/>
    </dgm:pt>
    <dgm:pt modelId="{0D823489-8435-B745-86EE-F7ADEB86CD5A}" type="pres">
      <dgm:prSet presAssocID="{DB98DA09-AD2D-4F4E-9938-1576D6D05CDA}" presName="rootConnector" presStyleLbl="node1" presStyleIdx="0" presStyleCnt="2"/>
      <dgm:spPr/>
    </dgm:pt>
    <dgm:pt modelId="{E06C5A3C-B94C-6149-8FF4-22EB414D99A5}" type="pres">
      <dgm:prSet presAssocID="{DB98DA09-AD2D-4F4E-9938-1576D6D05CDA}" presName="childShape" presStyleCnt="0"/>
      <dgm:spPr/>
    </dgm:pt>
    <dgm:pt modelId="{C2358477-8E98-AE46-921F-40039D3BD2A8}" type="pres">
      <dgm:prSet presAssocID="{E9BD25EB-2ACD-E14F-8156-8AA101D1CC0F}" presName="Name13" presStyleLbl="parChTrans1D2" presStyleIdx="0" presStyleCnt="4"/>
      <dgm:spPr/>
    </dgm:pt>
    <dgm:pt modelId="{0E2AF8D4-1F05-D84A-A1F5-DFB6EDDC9DBA}" type="pres">
      <dgm:prSet presAssocID="{BDA31E0F-F717-6D4E-BBCA-BE5138E96705}" presName="childText" presStyleLbl="bgAcc1" presStyleIdx="0" presStyleCnt="4">
        <dgm:presLayoutVars>
          <dgm:bulletEnabled val="1"/>
        </dgm:presLayoutVars>
      </dgm:prSet>
      <dgm:spPr/>
    </dgm:pt>
    <dgm:pt modelId="{0D3D4DAD-B807-DD4E-A8BE-DF8E07F36C46}" type="pres">
      <dgm:prSet presAssocID="{AC18BE88-F2C8-E94A-B355-676DAE8DEA65}" presName="Name13" presStyleLbl="parChTrans1D2" presStyleIdx="1" presStyleCnt="4"/>
      <dgm:spPr/>
    </dgm:pt>
    <dgm:pt modelId="{4F3873C8-0FAA-5545-BA0B-396664541940}" type="pres">
      <dgm:prSet presAssocID="{EFC88B8F-09FD-EB49-9507-33C8A7AC9849}" presName="childText" presStyleLbl="bgAcc1" presStyleIdx="1" presStyleCnt="4">
        <dgm:presLayoutVars>
          <dgm:bulletEnabled val="1"/>
        </dgm:presLayoutVars>
      </dgm:prSet>
      <dgm:spPr/>
    </dgm:pt>
    <dgm:pt modelId="{594F3AB3-7D92-7F41-A572-DFFCB1BAC6B8}" type="pres">
      <dgm:prSet presAssocID="{E99C3070-FF1F-7948-B2FC-C2842596F727}" presName="root" presStyleCnt="0"/>
      <dgm:spPr/>
    </dgm:pt>
    <dgm:pt modelId="{0BCDCF15-D6BB-0846-98DB-B773EA9462F7}" type="pres">
      <dgm:prSet presAssocID="{E99C3070-FF1F-7948-B2FC-C2842596F727}" presName="rootComposite" presStyleCnt="0"/>
      <dgm:spPr/>
    </dgm:pt>
    <dgm:pt modelId="{E679FCAE-FD35-D44E-B465-BA679B76991B}" type="pres">
      <dgm:prSet presAssocID="{E99C3070-FF1F-7948-B2FC-C2842596F727}" presName="rootText" presStyleLbl="node1" presStyleIdx="1" presStyleCnt="2"/>
      <dgm:spPr/>
    </dgm:pt>
    <dgm:pt modelId="{F63745B3-598A-1A45-BC29-D9E0AB52309C}" type="pres">
      <dgm:prSet presAssocID="{E99C3070-FF1F-7948-B2FC-C2842596F727}" presName="rootConnector" presStyleLbl="node1" presStyleIdx="1" presStyleCnt="2"/>
      <dgm:spPr/>
    </dgm:pt>
    <dgm:pt modelId="{994B6019-CA94-A74E-9416-C5B01D650D80}" type="pres">
      <dgm:prSet presAssocID="{E99C3070-FF1F-7948-B2FC-C2842596F727}" presName="childShape" presStyleCnt="0"/>
      <dgm:spPr/>
    </dgm:pt>
    <dgm:pt modelId="{782F2C7C-F60D-1645-BDC3-2F0D79C4B876}" type="pres">
      <dgm:prSet presAssocID="{CA2B6824-D830-2A40-B53D-FA99A18DE1FD}" presName="Name13" presStyleLbl="parChTrans1D2" presStyleIdx="2" presStyleCnt="4"/>
      <dgm:spPr/>
    </dgm:pt>
    <dgm:pt modelId="{92282B9B-9D5A-B545-BC8C-1C6FF638BC70}" type="pres">
      <dgm:prSet presAssocID="{D3154CE2-2C34-1E49-9F68-E3D8DF44040A}" presName="childText" presStyleLbl="bgAcc1" presStyleIdx="2" presStyleCnt="4">
        <dgm:presLayoutVars>
          <dgm:bulletEnabled val="1"/>
        </dgm:presLayoutVars>
      </dgm:prSet>
      <dgm:spPr/>
    </dgm:pt>
    <dgm:pt modelId="{028664CE-56E2-F54E-BE0A-1160110905EF}" type="pres">
      <dgm:prSet presAssocID="{CDEFE658-92E2-0D43-9E64-D0C7AB602123}" presName="Name13" presStyleLbl="parChTrans1D2" presStyleIdx="3" presStyleCnt="4"/>
      <dgm:spPr/>
    </dgm:pt>
    <dgm:pt modelId="{627B4400-3DCD-BF45-A9BF-56A9A3DA091B}" type="pres">
      <dgm:prSet presAssocID="{BEF16FC0-5AE0-6541-B260-E2FA8949177B}" presName="childText" presStyleLbl="bgAcc1" presStyleIdx="3" presStyleCnt="4">
        <dgm:presLayoutVars>
          <dgm:bulletEnabled val="1"/>
        </dgm:presLayoutVars>
      </dgm:prSet>
      <dgm:spPr/>
    </dgm:pt>
  </dgm:ptLst>
  <dgm:cxnLst>
    <dgm:cxn modelId="{16ACBC0E-9CB6-3445-9B2C-0FB51B44E744}" srcId="{77D7188C-A471-7249-AD45-722A743457D3}" destId="{E99C3070-FF1F-7948-B2FC-C2842596F727}" srcOrd="1" destOrd="0" parTransId="{59BA5ABF-874E-C545-A64C-CCE51C4243AE}" sibTransId="{EB86C036-B25C-D749-BAD8-FA539D602719}"/>
    <dgm:cxn modelId="{34E15020-A473-1242-8EFF-0B488F4A5264}" type="presOf" srcId="{DB98DA09-AD2D-4F4E-9938-1576D6D05CDA}" destId="{BB162332-AC12-174D-984D-BD0E121F817C}" srcOrd="0" destOrd="0" presId="urn:microsoft.com/office/officeart/2005/8/layout/hierarchy3"/>
    <dgm:cxn modelId="{02B11B2E-A189-D447-A250-FB61DA998A9A}" type="presOf" srcId="{E99C3070-FF1F-7948-B2FC-C2842596F727}" destId="{E679FCAE-FD35-D44E-B465-BA679B76991B}" srcOrd="0" destOrd="0" presId="urn:microsoft.com/office/officeart/2005/8/layout/hierarchy3"/>
    <dgm:cxn modelId="{2912373F-8392-E94E-B1BB-9B2017799E81}" type="presOf" srcId="{DB98DA09-AD2D-4F4E-9938-1576D6D05CDA}" destId="{0D823489-8435-B745-86EE-F7ADEB86CD5A}" srcOrd="1" destOrd="0" presId="urn:microsoft.com/office/officeart/2005/8/layout/hierarchy3"/>
    <dgm:cxn modelId="{C3476E5B-CBD4-2C48-A382-ED99B6ACA49E}" type="presOf" srcId="{BDA31E0F-F717-6D4E-BBCA-BE5138E96705}" destId="{0E2AF8D4-1F05-D84A-A1F5-DFB6EDDC9DBA}" srcOrd="0" destOrd="0" presId="urn:microsoft.com/office/officeart/2005/8/layout/hierarchy3"/>
    <dgm:cxn modelId="{BE2C075E-6B57-7342-886F-49844DAC1272}" srcId="{E99C3070-FF1F-7948-B2FC-C2842596F727}" destId="{D3154CE2-2C34-1E49-9F68-E3D8DF44040A}" srcOrd="0" destOrd="0" parTransId="{CA2B6824-D830-2A40-B53D-FA99A18DE1FD}" sibTransId="{2D63E6CE-F636-D549-9F3D-A025DD7AB2B7}"/>
    <dgm:cxn modelId="{CD8D6C49-4BB8-844C-90D0-F5527AAE2CDD}" type="presOf" srcId="{CDEFE658-92E2-0D43-9E64-D0C7AB602123}" destId="{028664CE-56E2-F54E-BE0A-1160110905EF}" srcOrd="0" destOrd="0" presId="urn:microsoft.com/office/officeart/2005/8/layout/hierarchy3"/>
    <dgm:cxn modelId="{2FA8FE51-1481-494E-8343-0A93E3F1B362}" type="presOf" srcId="{E9BD25EB-2ACD-E14F-8156-8AA101D1CC0F}" destId="{C2358477-8E98-AE46-921F-40039D3BD2A8}" srcOrd="0" destOrd="0" presId="urn:microsoft.com/office/officeart/2005/8/layout/hierarchy3"/>
    <dgm:cxn modelId="{00DE9184-5196-5A47-B5DD-F91A6B708F66}" srcId="{DB98DA09-AD2D-4F4E-9938-1576D6D05CDA}" destId="{EFC88B8F-09FD-EB49-9507-33C8A7AC9849}" srcOrd="1" destOrd="0" parTransId="{AC18BE88-F2C8-E94A-B355-676DAE8DEA65}" sibTransId="{CCBED438-2DFD-E44A-82F2-4C8EB794EF00}"/>
    <dgm:cxn modelId="{7447CC97-166A-1D4D-9095-CB626D961903}" type="presOf" srcId="{E99C3070-FF1F-7948-B2FC-C2842596F727}" destId="{F63745B3-598A-1A45-BC29-D9E0AB52309C}" srcOrd="1" destOrd="0" presId="urn:microsoft.com/office/officeart/2005/8/layout/hierarchy3"/>
    <dgm:cxn modelId="{1D041FB8-AF42-8045-AD23-1114A1BAD0CC}" type="presOf" srcId="{AC18BE88-F2C8-E94A-B355-676DAE8DEA65}" destId="{0D3D4DAD-B807-DD4E-A8BE-DF8E07F36C46}" srcOrd="0" destOrd="0" presId="urn:microsoft.com/office/officeart/2005/8/layout/hierarchy3"/>
    <dgm:cxn modelId="{17A9A7C4-6C4B-CC49-8B25-222923BECFFF}" type="presOf" srcId="{D3154CE2-2C34-1E49-9F68-E3D8DF44040A}" destId="{92282B9B-9D5A-B545-BC8C-1C6FF638BC70}" srcOrd="0" destOrd="0" presId="urn:microsoft.com/office/officeart/2005/8/layout/hierarchy3"/>
    <dgm:cxn modelId="{0F7497CA-717B-9748-BEC5-86EB3C8AAF02}" srcId="{77D7188C-A471-7249-AD45-722A743457D3}" destId="{DB98DA09-AD2D-4F4E-9938-1576D6D05CDA}" srcOrd="0" destOrd="0" parTransId="{0B61FA7A-ED2A-4B43-AC0E-E5D8AD88D759}" sibTransId="{C6120805-D72C-2C4E-8ED6-CB8EF12B1FED}"/>
    <dgm:cxn modelId="{EB505BCC-4FEB-374A-94F3-4F8F58206987}" type="presOf" srcId="{BEF16FC0-5AE0-6541-B260-E2FA8949177B}" destId="{627B4400-3DCD-BF45-A9BF-56A9A3DA091B}" srcOrd="0" destOrd="0" presId="urn:microsoft.com/office/officeart/2005/8/layout/hierarchy3"/>
    <dgm:cxn modelId="{1FAC5ACC-8E11-4346-84F3-CC2EC2D29802}" srcId="{E99C3070-FF1F-7948-B2FC-C2842596F727}" destId="{BEF16FC0-5AE0-6541-B260-E2FA8949177B}" srcOrd="1" destOrd="0" parTransId="{CDEFE658-92E2-0D43-9E64-D0C7AB602123}" sibTransId="{1F193A5E-332C-DE47-8AC4-A45244231FFA}"/>
    <dgm:cxn modelId="{0A02A1D4-91FC-1B4A-BCB2-7B1C74BF7522}" type="presOf" srcId="{CA2B6824-D830-2A40-B53D-FA99A18DE1FD}" destId="{782F2C7C-F60D-1645-BDC3-2F0D79C4B876}" srcOrd="0" destOrd="0" presId="urn:microsoft.com/office/officeart/2005/8/layout/hierarchy3"/>
    <dgm:cxn modelId="{2A919ADA-AC79-AD4D-9B97-BCA2628B452E}" srcId="{DB98DA09-AD2D-4F4E-9938-1576D6D05CDA}" destId="{BDA31E0F-F717-6D4E-BBCA-BE5138E96705}" srcOrd="0" destOrd="0" parTransId="{E9BD25EB-2ACD-E14F-8156-8AA101D1CC0F}" sibTransId="{8D1F51C1-C746-564A-872E-7DD98AFA8597}"/>
    <dgm:cxn modelId="{6E10ACF3-8C2B-4341-85AE-F3CBDF6A6824}" type="presOf" srcId="{EFC88B8F-09FD-EB49-9507-33C8A7AC9849}" destId="{4F3873C8-0FAA-5545-BA0B-396664541940}" srcOrd="0" destOrd="0" presId="urn:microsoft.com/office/officeart/2005/8/layout/hierarchy3"/>
    <dgm:cxn modelId="{4196B5F9-576D-1046-91BD-484BC44E4C19}" type="presOf" srcId="{77D7188C-A471-7249-AD45-722A743457D3}" destId="{DA3F8768-5285-7744-8ED6-5D16462B1C2C}" srcOrd="0" destOrd="0" presId="urn:microsoft.com/office/officeart/2005/8/layout/hierarchy3"/>
    <dgm:cxn modelId="{D92A6AD4-24C2-6249-9B0D-B95A08F95D2B}" type="presParOf" srcId="{DA3F8768-5285-7744-8ED6-5D16462B1C2C}" destId="{947A08CF-EEFB-304B-B5C6-A006A2322051}" srcOrd="0" destOrd="0" presId="urn:microsoft.com/office/officeart/2005/8/layout/hierarchy3"/>
    <dgm:cxn modelId="{64ADA26C-60B0-DD4A-AC6B-7E6748D2B535}" type="presParOf" srcId="{947A08CF-EEFB-304B-B5C6-A006A2322051}" destId="{A9CB53FB-272E-6F4D-9B13-34EAAD9E119A}" srcOrd="0" destOrd="0" presId="urn:microsoft.com/office/officeart/2005/8/layout/hierarchy3"/>
    <dgm:cxn modelId="{52CF8FF5-F917-3A4C-AC87-CFFF2A2189B2}" type="presParOf" srcId="{A9CB53FB-272E-6F4D-9B13-34EAAD9E119A}" destId="{BB162332-AC12-174D-984D-BD0E121F817C}" srcOrd="0" destOrd="0" presId="urn:microsoft.com/office/officeart/2005/8/layout/hierarchy3"/>
    <dgm:cxn modelId="{40131914-5CCC-1542-877C-A93A9E233E98}" type="presParOf" srcId="{A9CB53FB-272E-6F4D-9B13-34EAAD9E119A}" destId="{0D823489-8435-B745-86EE-F7ADEB86CD5A}" srcOrd="1" destOrd="0" presId="urn:microsoft.com/office/officeart/2005/8/layout/hierarchy3"/>
    <dgm:cxn modelId="{18967477-8293-FD4C-9FC1-6F2B02F24BDE}" type="presParOf" srcId="{947A08CF-EEFB-304B-B5C6-A006A2322051}" destId="{E06C5A3C-B94C-6149-8FF4-22EB414D99A5}" srcOrd="1" destOrd="0" presId="urn:microsoft.com/office/officeart/2005/8/layout/hierarchy3"/>
    <dgm:cxn modelId="{8A3F7FCA-887A-C543-A514-3530CD467074}" type="presParOf" srcId="{E06C5A3C-B94C-6149-8FF4-22EB414D99A5}" destId="{C2358477-8E98-AE46-921F-40039D3BD2A8}" srcOrd="0" destOrd="0" presId="urn:microsoft.com/office/officeart/2005/8/layout/hierarchy3"/>
    <dgm:cxn modelId="{1483E8E4-A14C-3742-8EE6-28FC15492C65}" type="presParOf" srcId="{E06C5A3C-B94C-6149-8FF4-22EB414D99A5}" destId="{0E2AF8D4-1F05-D84A-A1F5-DFB6EDDC9DBA}" srcOrd="1" destOrd="0" presId="urn:microsoft.com/office/officeart/2005/8/layout/hierarchy3"/>
    <dgm:cxn modelId="{2118AF0B-837A-7242-9AA9-E902D50DDD59}" type="presParOf" srcId="{E06C5A3C-B94C-6149-8FF4-22EB414D99A5}" destId="{0D3D4DAD-B807-DD4E-A8BE-DF8E07F36C46}" srcOrd="2" destOrd="0" presId="urn:microsoft.com/office/officeart/2005/8/layout/hierarchy3"/>
    <dgm:cxn modelId="{0EFA7B0B-3A3A-7147-8AF4-3559F1E9CB06}" type="presParOf" srcId="{E06C5A3C-B94C-6149-8FF4-22EB414D99A5}" destId="{4F3873C8-0FAA-5545-BA0B-396664541940}" srcOrd="3" destOrd="0" presId="urn:microsoft.com/office/officeart/2005/8/layout/hierarchy3"/>
    <dgm:cxn modelId="{66D02C81-EE28-8B48-898B-23788C87506C}" type="presParOf" srcId="{DA3F8768-5285-7744-8ED6-5D16462B1C2C}" destId="{594F3AB3-7D92-7F41-A572-DFFCB1BAC6B8}" srcOrd="1" destOrd="0" presId="urn:microsoft.com/office/officeart/2005/8/layout/hierarchy3"/>
    <dgm:cxn modelId="{46B87197-70C2-E448-861E-F4FAD56A180F}" type="presParOf" srcId="{594F3AB3-7D92-7F41-A572-DFFCB1BAC6B8}" destId="{0BCDCF15-D6BB-0846-98DB-B773EA9462F7}" srcOrd="0" destOrd="0" presId="urn:microsoft.com/office/officeart/2005/8/layout/hierarchy3"/>
    <dgm:cxn modelId="{0F980233-DA0B-284A-92E3-0FE480F4603E}" type="presParOf" srcId="{0BCDCF15-D6BB-0846-98DB-B773EA9462F7}" destId="{E679FCAE-FD35-D44E-B465-BA679B76991B}" srcOrd="0" destOrd="0" presId="urn:microsoft.com/office/officeart/2005/8/layout/hierarchy3"/>
    <dgm:cxn modelId="{F89EDF37-3995-EA4A-ABC3-B1304A8E2864}" type="presParOf" srcId="{0BCDCF15-D6BB-0846-98DB-B773EA9462F7}" destId="{F63745B3-598A-1A45-BC29-D9E0AB52309C}" srcOrd="1" destOrd="0" presId="urn:microsoft.com/office/officeart/2005/8/layout/hierarchy3"/>
    <dgm:cxn modelId="{EA430554-B966-694F-BF4C-77D3D2F97A4C}" type="presParOf" srcId="{594F3AB3-7D92-7F41-A572-DFFCB1BAC6B8}" destId="{994B6019-CA94-A74E-9416-C5B01D650D80}" srcOrd="1" destOrd="0" presId="urn:microsoft.com/office/officeart/2005/8/layout/hierarchy3"/>
    <dgm:cxn modelId="{BDA8374B-4DF2-0740-A9DE-404504803E10}" type="presParOf" srcId="{994B6019-CA94-A74E-9416-C5B01D650D80}" destId="{782F2C7C-F60D-1645-BDC3-2F0D79C4B876}" srcOrd="0" destOrd="0" presId="urn:microsoft.com/office/officeart/2005/8/layout/hierarchy3"/>
    <dgm:cxn modelId="{6D70A686-65EC-2A45-BE38-54E294E1D588}" type="presParOf" srcId="{994B6019-CA94-A74E-9416-C5B01D650D80}" destId="{92282B9B-9D5A-B545-BC8C-1C6FF638BC70}" srcOrd="1" destOrd="0" presId="urn:microsoft.com/office/officeart/2005/8/layout/hierarchy3"/>
    <dgm:cxn modelId="{79DAEBD1-01C0-5143-A065-084CE6F63833}" type="presParOf" srcId="{994B6019-CA94-A74E-9416-C5B01D650D80}" destId="{028664CE-56E2-F54E-BE0A-1160110905EF}" srcOrd="2" destOrd="0" presId="urn:microsoft.com/office/officeart/2005/8/layout/hierarchy3"/>
    <dgm:cxn modelId="{EA747233-6982-7447-933C-37083D6B3F62}" type="presParOf" srcId="{994B6019-CA94-A74E-9416-C5B01D650D80}" destId="{627B4400-3DCD-BF45-A9BF-56A9A3DA091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E9DF47-B294-FE47-951C-23E5563F1C4C}" type="doc">
      <dgm:prSet loTypeId="urn:microsoft.com/office/officeart/2005/8/layout/pyramid2" loCatId="" qsTypeId="urn:microsoft.com/office/officeart/2005/8/quickstyle/simple4" qsCatId="simple" csTypeId="urn:microsoft.com/office/officeart/2005/8/colors/accent1_2" csCatId="accent1" phldr="1"/>
      <dgm:spPr/>
    </dgm:pt>
    <dgm:pt modelId="{55417237-403A-F745-BA34-6F114A552CA4}">
      <dgm:prSet phldrT="[Text]"/>
      <dgm:spPr/>
      <dgm:t>
        <a:bodyPr/>
        <a:lstStyle/>
        <a:p>
          <a:r>
            <a:rPr lang="en-US" dirty="0"/>
            <a:t>27.4%</a:t>
          </a:r>
        </a:p>
      </dgm:t>
    </dgm:pt>
    <dgm:pt modelId="{20401D05-7730-1D4E-8537-5319C0626402}" type="parTrans" cxnId="{CE19A966-A129-E64D-9D57-798DE0244F50}">
      <dgm:prSet/>
      <dgm:spPr/>
      <dgm:t>
        <a:bodyPr/>
        <a:lstStyle/>
        <a:p>
          <a:endParaRPr lang="en-US"/>
        </a:p>
      </dgm:t>
    </dgm:pt>
    <dgm:pt modelId="{3109CA90-8BE0-F145-9545-4EFEF2AB3E5E}" type="sibTrans" cxnId="{CE19A966-A129-E64D-9D57-798DE0244F50}">
      <dgm:prSet/>
      <dgm:spPr/>
      <dgm:t>
        <a:bodyPr/>
        <a:lstStyle/>
        <a:p>
          <a:endParaRPr lang="en-US"/>
        </a:p>
      </dgm:t>
    </dgm:pt>
    <dgm:pt modelId="{72A5DCF1-9070-1043-90BC-90FA62E1E8EC}">
      <dgm:prSet phldrT="[Text]"/>
      <dgm:spPr/>
      <dgm:t>
        <a:bodyPr/>
        <a:lstStyle/>
        <a:p>
          <a:r>
            <a:rPr lang="en-US" dirty="0"/>
            <a:t>27.4%</a:t>
          </a:r>
        </a:p>
      </dgm:t>
    </dgm:pt>
    <dgm:pt modelId="{73B11B98-E4DE-9D46-AF89-EE94E073E2D8}" type="parTrans" cxnId="{9480B26D-01FA-D845-BE34-F8C25ABFB2CB}">
      <dgm:prSet/>
      <dgm:spPr/>
      <dgm:t>
        <a:bodyPr/>
        <a:lstStyle/>
        <a:p>
          <a:endParaRPr lang="en-US"/>
        </a:p>
      </dgm:t>
    </dgm:pt>
    <dgm:pt modelId="{D9EFE0D6-C8E9-9847-AB1B-C12D9327AA46}" type="sibTrans" cxnId="{9480B26D-01FA-D845-BE34-F8C25ABFB2CB}">
      <dgm:prSet/>
      <dgm:spPr/>
      <dgm:t>
        <a:bodyPr/>
        <a:lstStyle/>
        <a:p>
          <a:endParaRPr lang="en-US"/>
        </a:p>
      </dgm:t>
    </dgm:pt>
    <dgm:pt modelId="{1D65B7A8-7E33-8343-9507-D3668BCB62B1}">
      <dgm:prSet phldrT="[Text]"/>
      <dgm:spPr/>
      <dgm:t>
        <a:bodyPr/>
        <a:lstStyle/>
        <a:p>
          <a:r>
            <a:rPr lang="en-US" dirty="0"/>
            <a:t>27.4%</a:t>
          </a:r>
        </a:p>
      </dgm:t>
    </dgm:pt>
    <dgm:pt modelId="{0AF913CF-A3AA-214D-8ECC-467CD99376BF}" type="parTrans" cxnId="{83D445AA-7C5E-E74A-BD71-81EDC32F39C4}">
      <dgm:prSet/>
      <dgm:spPr/>
      <dgm:t>
        <a:bodyPr/>
        <a:lstStyle/>
        <a:p>
          <a:endParaRPr lang="en-US"/>
        </a:p>
      </dgm:t>
    </dgm:pt>
    <dgm:pt modelId="{B8D06715-BB66-6B4D-B42D-3C7970DB9AB4}" type="sibTrans" cxnId="{83D445AA-7C5E-E74A-BD71-81EDC32F39C4}">
      <dgm:prSet/>
      <dgm:spPr/>
      <dgm:t>
        <a:bodyPr/>
        <a:lstStyle/>
        <a:p>
          <a:endParaRPr lang="en-US"/>
        </a:p>
      </dgm:t>
    </dgm:pt>
    <dgm:pt modelId="{30820CE6-1DFC-AA45-88B0-7C2A3EEB2A66}">
      <dgm:prSet/>
      <dgm:spPr/>
      <dgm:t>
        <a:bodyPr/>
        <a:lstStyle/>
        <a:p>
          <a:r>
            <a:rPr lang="en-US" dirty="0"/>
            <a:t>28.9%</a:t>
          </a:r>
        </a:p>
      </dgm:t>
    </dgm:pt>
    <dgm:pt modelId="{04E860C2-CA84-CC40-B83E-8418BF48C19C}" type="parTrans" cxnId="{6EBDECE0-6083-1849-A5C6-D1155F8E8300}">
      <dgm:prSet/>
      <dgm:spPr/>
      <dgm:t>
        <a:bodyPr/>
        <a:lstStyle/>
        <a:p>
          <a:endParaRPr lang="en-US"/>
        </a:p>
      </dgm:t>
    </dgm:pt>
    <dgm:pt modelId="{A3ACC01B-174D-CF40-8796-9E2304EECDD0}" type="sibTrans" cxnId="{6EBDECE0-6083-1849-A5C6-D1155F8E8300}">
      <dgm:prSet/>
      <dgm:spPr/>
      <dgm:t>
        <a:bodyPr/>
        <a:lstStyle/>
        <a:p>
          <a:endParaRPr lang="en-US"/>
        </a:p>
      </dgm:t>
    </dgm:pt>
    <dgm:pt modelId="{2383B9BD-54E0-5F42-90F7-2E0685A2B0C4}" type="pres">
      <dgm:prSet presAssocID="{23E9DF47-B294-FE47-951C-23E5563F1C4C}" presName="compositeShape" presStyleCnt="0">
        <dgm:presLayoutVars>
          <dgm:dir/>
          <dgm:resizeHandles/>
        </dgm:presLayoutVars>
      </dgm:prSet>
      <dgm:spPr/>
    </dgm:pt>
    <dgm:pt modelId="{3FB6FEB5-E466-BB47-B334-CB8BA70300C0}" type="pres">
      <dgm:prSet presAssocID="{23E9DF47-B294-FE47-951C-23E5563F1C4C}" presName="pyramid" presStyleLbl="node1" presStyleIdx="0" presStyleCnt="1"/>
      <dgm:spPr/>
    </dgm:pt>
    <dgm:pt modelId="{ECCC4E63-DBE0-614D-AE90-D0BF716DF293}" type="pres">
      <dgm:prSet presAssocID="{23E9DF47-B294-FE47-951C-23E5563F1C4C}" presName="theList" presStyleCnt="0"/>
      <dgm:spPr/>
    </dgm:pt>
    <dgm:pt modelId="{839B70B5-13CE-5C42-9A55-C30A1640DF85}" type="pres">
      <dgm:prSet presAssocID="{55417237-403A-F745-BA34-6F114A552CA4}" presName="aNode" presStyleLbl="fgAcc1" presStyleIdx="0" presStyleCnt="4">
        <dgm:presLayoutVars>
          <dgm:bulletEnabled val="1"/>
        </dgm:presLayoutVars>
      </dgm:prSet>
      <dgm:spPr/>
    </dgm:pt>
    <dgm:pt modelId="{F8CDF83C-8649-D04B-A640-940AD70C0117}" type="pres">
      <dgm:prSet presAssocID="{55417237-403A-F745-BA34-6F114A552CA4}" presName="aSpace" presStyleCnt="0"/>
      <dgm:spPr/>
    </dgm:pt>
    <dgm:pt modelId="{25276C5C-A8CD-2C4B-87AC-B6ECEFA18CED}" type="pres">
      <dgm:prSet presAssocID="{72A5DCF1-9070-1043-90BC-90FA62E1E8EC}" presName="aNode" presStyleLbl="fgAcc1" presStyleIdx="1" presStyleCnt="4">
        <dgm:presLayoutVars>
          <dgm:bulletEnabled val="1"/>
        </dgm:presLayoutVars>
      </dgm:prSet>
      <dgm:spPr/>
    </dgm:pt>
    <dgm:pt modelId="{A8F465BE-7432-9342-8AA6-4F8F5D2CC49E}" type="pres">
      <dgm:prSet presAssocID="{72A5DCF1-9070-1043-90BC-90FA62E1E8EC}" presName="aSpace" presStyleCnt="0"/>
      <dgm:spPr/>
    </dgm:pt>
    <dgm:pt modelId="{E0AE24CA-2AD3-9F4F-BC1B-AA1F4ABAA71F}" type="pres">
      <dgm:prSet presAssocID="{1D65B7A8-7E33-8343-9507-D3668BCB62B1}" presName="aNode" presStyleLbl="fgAcc1" presStyleIdx="2" presStyleCnt="4">
        <dgm:presLayoutVars>
          <dgm:bulletEnabled val="1"/>
        </dgm:presLayoutVars>
      </dgm:prSet>
      <dgm:spPr/>
    </dgm:pt>
    <dgm:pt modelId="{39805D65-C201-4043-AE16-D3D10CA44FD9}" type="pres">
      <dgm:prSet presAssocID="{1D65B7A8-7E33-8343-9507-D3668BCB62B1}" presName="aSpace" presStyleCnt="0"/>
      <dgm:spPr/>
    </dgm:pt>
    <dgm:pt modelId="{97860A75-7DB1-8A45-B5A7-E8C38187C025}" type="pres">
      <dgm:prSet presAssocID="{30820CE6-1DFC-AA45-88B0-7C2A3EEB2A66}" presName="aNode" presStyleLbl="fgAcc1" presStyleIdx="3" presStyleCnt="4">
        <dgm:presLayoutVars>
          <dgm:bulletEnabled val="1"/>
        </dgm:presLayoutVars>
      </dgm:prSet>
      <dgm:spPr/>
    </dgm:pt>
    <dgm:pt modelId="{807C0EAE-E598-2A4E-A683-6E318B763E4D}" type="pres">
      <dgm:prSet presAssocID="{30820CE6-1DFC-AA45-88B0-7C2A3EEB2A66}" presName="aSpace" presStyleCnt="0"/>
      <dgm:spPr/>
    </dgm:pt>
  </dgm:ptLst>
  <dgm:cxnLst>
    <dgm:cxn modelId="{5CD60D01-D3B6-9541-AE20-6B6FC9AF507D}" type="presOf" srcId="{1D65B7A8-7E33-8343-9507-D3668BCB62B1}" destId="{E0AE24CA-2AD3-9F4F-BC1B-AA1F4ABAA71F}" srcOrd="0" destOrd="0" presId="urn:microsoft.com/office/officeart/2005/8/layout/pyramid2"/>
    <dgm:cxn modelId="{44C3AE37-BBD9-4B42-A50C-19B99FFB4536}" type="presOf" srcId="{55417237-403A-F745-BA34-6F114A552CA4}" destId="{839B70B5-13CE-5C42-9A55-C30A1640DF85}" srcOrd="0" destOrd="0" presId="urn:microsoft.com/office/officeart/2005/8/layout/pyramid2"/>
    <dgm:cxn modelId="{CE19A966-A129-E64D-9D57-798DE0244F50}" srcId="{23E9DF47-B294-FE47-951C-23E5563F1C4C}" destId="{55417237-403A-F745-BA34-6F114A552CA4}" srcOrd="0" destOrd="0" parTransId="{20401D05-7730-1D4E-8537-5319C0626402}" sibTransId="{3109CA90-8BE0-F145-9545-4EFEF2AB3E5E}"/>
    <dgm:cxn modelId="{9480B26D-01FA-D845-BE34-F8C25ABFB2CB}" srcId="{23E9DF47-B294-FE47-951C-23E5563F1C4C}" destId="{72A5DCF1-9070-1043-90BC-90FA62E1E8EC}" srcOrd="1" destOrd="0" parTransId="{73B11B98-E4DE-9D46-AF89-EE94E073E2D8}" sibTransId="{D9EFE0D6-C8E9-9847-AB1B-C12D9327AA46}"/>
    <dgm:cxn modelId="{D5511F79-C3BD-2747-ACF6-E14ED8A6A37B}" type="presOf" srcId="{30820CE6-1DFC-AA45-88B0-7C2A3EEB2A66}" destId="{97860A75-7DB1-8A45-B5A7-E8C38187C025}" srcOrd="0" destOrd="0" presId="urn:microsoft.com/office/officeart/2005/8/layout/pyramid2"/>
    <dgm:cxn modelId="{3EABA18C-6F21-BC43-BB27-F270B4A0FC34}" type="presOf" srcId="{23E9DF47-B294-FE47-951C-23E5563F1C4C}" destId="{2383B9BD-54E0-5F42-90F7-2E0685A2B0C4}" srcOrd="0" destOrd="0" presId="urn:microsoft.com/office/officeart/2005/8/layout/pyramid2"/>
    <dgm:cxn modelId="{83D445AA-7C5E-E74A-BD71-81EDC32F39C4}" srcId="{23E9DF47-B294-FE47-951C-23E5563F1C4C}" destId="{1D65B7A8-7E33-8343-9507-D3668BCB62B1}" srcOrd="2" destOrd="0" parTransId="{0AF913CF-A3AA-214D-8ECC-467CD99376BF}" sibTransId="{B8D06715-BB66-6B4D-B42D-3C7970DB9AB4}"/>
    <dgm:cxn modelId="{6EBDECE0-6083-1849-A5C6-D1155F8E8300}" srcId="{23E9DF47-B294-FE47-951C-23E5563F1C4C}" destId="{30820CE6-1DFC-AA45-88B0-7C2A3EEB2A66}" srcOrd="3" destOrd="0" parTransId="{04E860C2-CA84-CC40-B83E-8418BF48C19C}" sibTransId="{A3ACC01B-174D-CF40-8796-9E2304EECDD0}"/>
    <dgm:cxn modelId="{00A659F7-33E8-DA42-8116-0ACBC76DFBE5}" type="presOf" srcId="{72A5DCF1-9070-1043-90BC-90FA62E1E8EC}" destId="{25276C5C-A8CD-2C4B-87AC-B6ECEFA18CED}" srcOrd="0" destOrd="0" presId="urn:microsoft.com/office/officeart/2005/8/layout/pyramid2"/>
    <dgm:cxn modelId="{87A51198-37FE-324B-811D-AF0E7F6F2DE7}" type="presParOf" srcId="{2383B9BD-54E0-5F42-90F7-2E0685A2B0C4}" destId="{3FB6FEB5-E466-BB47-B334-CB8BA70300C0}" srcOrd="0" destOrd="0" presId="urn:microsoft.com/office/officeart/2005/8/layout/pyramid2"/>
    <dgm:cxn modelId="{A8706CD2-C034-C74D-9EB8-A4D34B969D55}" type="presParOf" srcId="{2383B9BD-54E0-5F42-90F7-2E0685A2B0C4}" destId="{ECCC4E63-DBE0-614D-AE90-D0BF716DF293}" srcOrd="1" destOrd="0" presId="urn:microsoft.com/office/officeart/2005/8/layout/pyramid2"/>
    <dgm:cxn modelId="{1DF16347-B9E5-4343-84AB-623E25FBA011}" type="presParOf" srcId="{ECCC4E63-DBE0-614D-AE90-D0BF716DF293}" destId="{839B70B5-13CE-5C42-9A55-C30A1640DF85}" srcOrd="0" destOrd="0" presId="urn:microsoft.com/office/officeart/2005/8/layout/pyramid2"/>
    <dgm:cxn modelId="{D6DAA161-B2D2-6341-AE44-1201D2A84D02}" type="presParOf" srcId="{ECCC4E63-DBE0-614D-AE90-D0BF716DF293}" destId="{F8CDF83C-8649-D04B-A640-940AD70C0117}" srcOrd="1" destOrd="0" presId="urn:microsoft.com/office/officeart/2005/8/layout/pyramid2"/>
    <dgm:cxn modelId="{8BFFC9A5-3D19-4249-B9CD-82B25BB0F7E2}" type="presParOf" srcId="{ECCC4E63-DBE0-614D-AE90-D0BF716DF293}" destId="{25276C5C-A8CD-2C4B-87AC-B6ECEFA18CED}" srcOrd="2" destOrd="0" presId="urn:microsoft.com/office/officeart/2005/8/layout/pyramid2"/>
    <dgm:cxn modelId="{3B26299D-7A58-D44B-A560-A00A7070EB17}" type="presParOf" srcId="{ECCC4E63-DBE0-614D-AE90-D0BF716DF293}" destId="{A8F465BE-7432-9342-8AA6-4F8F5D2CC49E}" srcOrd="3" destOrd="0" presId="urn:microsoft.com/office/officeart/2005/8/layout/pyramid2"/>
    <dgm:cxn modelId="{1ABC25A7-E555-A448-B02B-506CD601EDBE}" type="presParOf" srcId="{ECCC4E63-DBE0-614D-AE90-D0BF716DF293}" destId="{E0AE24CA-2AD3-9F4F-BC1B-AA1F4ABAA71F}" srcOrd="4" destOrd="0" presId="urn:microsoft.com/office/officeart/2005/8/layout/pyramid2"/>
    <dgm:cxn modelId="{9B9F48D8-5815-AE4F-919B-82F0BF450438}" type="presParOf" srcId="{ECCC4E63-DBE0-614D-AE90-D0BF716DF293}" destId="{39805D65-C201-4043-AE16-D3D10CA44FD9}" srcOrd="5" destOrd="0" presId="urn:microsoft.com/office/officeart/2005/8/layout/pyramid2"/>
    <dgm:cxn modelId="{FE913C37-8573-8249-BF8B-3F2A2BB85C99}" type="presParOf" srcId="{ECCC4E63-DBE0-614D-AE90-D0BF716DF293}" destId="{97860A75-7DB1-8A45-B5A7-E8C38187C025}" srcOrd="6" destOrd="0" presId="urn:microsoft.com/office/officeart/2005/8/layout/pyramid2"/>
    <dgm:cxn modelId="{677EC531-4110-3141-9898-8244C9FE5107}" type="presParOf" srcId="{ECCC4E63-DBE0-614D-AE90-D0BF716DF293}" destId="{807C0EAE-E598-2A4E-A683-6E318B763E4D}"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62332-AC12-174D-984D-BD0E121F817C}">
      <dsp:nvSpPr>
        <dsp:cNvPr id="0" name=""/>
        <dsp:cNvSpPr/>
      </dsp:nvSpPr>
      <dsp:spPr>
        <a:xfrm>
          <a:off x="551" y="417853"/>
          <a:ext cx="2008932" cy="100446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dirty="0"/>
            <a:t>Age 15</a:t>
          </a:r>
        </a:p>
      </dsp:txBody>
      <dsp:txXfrm>
        <a:off x="29971" y="447273"/>
        <a:ext cx="1950092" cy="945626"/>
      </dsp:txXfrm>
    </dsp:sp>
    <dsp:sp modelId="{C2358477-8E98-AE46-921F-40039D3BD2A8}">
      <dsp:nvSpPr>
        <dsp:cNvPr id="0" name=""/>
        <dsp:cNvSpPr/>
      </dsp:nvSpPr>
      <dsp:spPr>
        <a:xfrm>
          <a:off x="201445" y="1422319"/>
          <a:ext cx="200893" cy="753349"/>
        </a:xfrm>
        <a:custGeom>
          <a:avLst/>
          <a:gdLst/>
          <a:ahLst/>
          <a:cxnLst/>
          <a:rect l="0" t="0" r="0" b="0"/>
          <a:pathLst>
            <a:path>
              <a:moveTo>
                <a:pt x="0" y="0"/>
              </a:moveTo>
              <a:lnTo>
                <a:pt x="0" y="753349"/>
              </a:lnTo>
              <a:lnTo>
                <a:pt x="200893" y="75334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2AF8D4-1F05-D84A-A1F5-DFB6EDDC9DBA}">
      <dsp:nvSpPr>
        <dsp:cNvPr id="0" name=""/>
        <dsp:cNvSpPr/>
      </dsp:nvSpPr>
      <dsp:spPr>
        <a:xfrm>
          <a:off x="402338" y="1673435"/>
          <a:ext cx="1607145" cy="10044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5.2%</a:t>
          </a:r>
        </a:p>
      </dsp:txBody>
      <dsp:txXfrm>
        <a:off x="431758" y="1702855"/>
        <a:ext cx="1548305" cy="945626"/>
      </dsp:txXfrm>
    </dsp:sp>
    <dsp:sp modelId="{0D3D4DAD-B807-DD4E-A8BE-DF8E07F36C46}">
      <dsp:nvSpPr>
        <dsp:cNvPr id="0" name=""/>
        <dsp:cNvSpPr/>
      </dsp:nvSpPr>
      <dsp:spPr>
        <a:xfrm>
          <a:off x="201445" y="1422319"/>
          <a:ext cx="200893" cy="2008932"/>
        </a:xfrm>
        <a:custGeom>
          <a:avLst/>
          <a:gdLst/>
          <a:ahLst/>
          <a:cxnLst/>
          <a:rect l="0" t="0" r="0" b="0"/>
          <a:pathLst>
            <a:path>
              <a:moveTo>
                <a:pt x="0" y="0"/>
              </a:moveTo>
              <a:lnTo>
                <a:pt x="0" y="2008932"/>
              </a:lnTo>
              <a:lnTo>
                <a:pt x="200893" y="20089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F3873C8-0FAA-5545-BA0B-396664541940}">
      <dsp:nvSpPr>
        <dsp:cNvPr id="0" name=""/>
        <dsp:cNvSpPr/>
      </dsp:nvSpPr>
      <dsp:spPr>
        <a:xfrm>
          <a:off x="402338" y="2929018"/>
          <a:ext cx="1607145" cy="10044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5.2%</a:t>
          </a:r>
        </a:p>
      </dsp:txBody>
      <dsp:txXfrm>
        <a:off x="431758" y="2958438"/>
        <a:ext cx="1548305" cy="945626"/>
      </dsp:txXfrm>
    </dsp:sp>
    <dsp:sp modelId="{E679FCAE-FD35-D44E-B465-BA679B76991B}">
      <dsp:nvSpPr>
        <dsp:cNvPr id="0" name=""/>
        <dsp:cNvSpPr/>
      </dsp:nvSpPr>
      <dsp:spPr>
        <a:xfrm>
          <a:off x="2511717" y="417853"/>
          <a:ext cx="2008932" cy="100446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dirty="0"/>
            <a:t>Age 18</a:t>
          </a:r>
        </a:p>
      </dsp:txBody>
      <dsp:txXfrm>
        <a:off x="2541137" y="447273"/>
        <a:ext cx="1950092" cy="945626"/>
      </dsp:txXfrm>
    </dsp:sp>
    <dsp:sp modelId="{782F2C7C-F60D-1645-BDC3-2F0D79C4B876}">
      <dsp:nvSpPr>
        <dsp:cNvPr id="0" name=""/>
        <dsp:cNvSpPr/>
      </dsp:nvSpPr>
      <dsp:spPr>
        <a:xfrm>
          <a:off x="2712610" y="1422319"/>
          <a:ext cx="200893" cy="753349"/>
        </a:xfrm>
        <a:custGeom>
          <a:avLst/>
          <a:gdLst/>
          <a:ahLst/>
          <a:cxnLst/>
          <a:rect l="0" t="0" r="0" b="0"/>
          <a:pathLst>
            <a:path>
              <a:moveTo>
                <a:pt x="0" y="0"/>
              </a:moveTo>
              <a:lnTo>
                <a:pt x="0" y="753349"/>
              </a:lnTo>
              <a:lnTo>
                <a:pt x="200893" y="75334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282B9B-9D5A-B545-BC8C-1C6FF638BC70}">
      <dsp:nvSpPr>
        <dsp:cNvPr id="0" name=""/>
        <dsp:cNvSpPr/>
      </dsp:nvSpPr>
      <dsp:spPr>
        <a:xfrm>
          <a:off x="2913503" y="1673435"/>
          <a:ext cx="1607145" cy="10044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30.5%</a:t>
          </a:r>
        </a:p>
      </dsp:txBody>
      <dsp:txXfrm>
        <a:off x="2942923" y="1702855"/>
        <a:ext cx="1548305" cy="945626"/>
      </dsp:txXfrm>
    </dsp:sp>
    <dsp:sp modelId="{028664CE-56E2-F54E-BE0A-1160110905EF}">
      <dsp:nvSpPr>
        <dsp:cNvPr id="0" name=""/>
        <dsp:cNvSpPr/>
      </dsp:nvSpPr>
      <dsp:spPr>
        <a:xfrm>
          <a:off x="2712610" y="1422319"/>
          <a:ext cx="200893" cy="2008932"/>
        </a:xfrm>
        <a:custGeom>
          <a:avLst/>
          <a:gdLst/>
          <a:ahLst/>
          <a:cxnLst/>
          <a:rect l="0" t="0" r="0" b="0"/>
          <a:pathLst>
            <a:path>
              <a:moveTo>
                <a:pt x="0" y="0"/>
              </a:moveTo>
              <a:lnTo>
                <a:pt x="0" y="2008932"/>
              </a:lnTo>
              <a:lnTo>
                <a:pt x="200893" y="200893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7B4400-3DCD-BF45-A9BF-56A9A3DA091B}">
      <dsp:nvSpPr>
        <dsp:cNvPr id="0" name=""/>
        <dsp:cNvSpPr/>
      </dsp:nvSpPr>
      <dsp:spPr>
        <a:xfrm>
          <a:off x="2913503" y="2929018"/>
          <a:ext cx="1607145" cy="10044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29.1%</a:t>
          </a:r>
        </a:p>
      </dsp:txBody>
      <dsp:txXfrm>
        <a:off x="2942923" y="2958438"/>
        <a:ext cx="1548305" cy="945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FEB5-E466-BB47-B334-CB8BA70300C0}">
      <dsp:nvSpPr>
        <dsp:cNvPr id="0" name=""/>
        <dsp:cNvSpPr/>
      </dsp:nvSpPr>
      <dsp:spPr>
        <a:xfrm>
          <a:off x="2755780" y="0"/>
          <a:ext cx="4351338" cy="43513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39B70B5-13CE-5C42-9A55-C30A1640DF85}">
      <dsp:nvSpPr>
        <dsp:cNvPr id="0" name=""/>
        <dsp:cNvSpPr/>
      </dsp:nvSpPr>
      <dsp:spPr>
        <a:xfrm>
          <a:off x="4931449" y="435558"/>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27.4%</a:t>
          </a:r>
        </a:p>
      </dsp:txBody>
      <dsp:txXfrm>
        <a:off x="4969202" y="473311"/>
        <a:ext cx="2752863" cy="697876"/>
      </dsp:txXfrm>
    </dsp:sp>
    <dsp:sp modelId="{25276C5C-A8CD-2C4B-87AC-B6ECEFA18CED}">
      <dsp:nvSpPr>
        <dsp:cNvPr id="0" name=""/>
        <dsp:cNvSpPr/>
      </dsp:nvSpPr>
      <dsp:spPr>
        <a:xfrm>
          <a:off x="4931449" y="1305613"/>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27.4%</a:t>
          </a:r>
        </a:p>
      </dsp:txBody>
      <dsp:txXfrm>
        <a:off x="4969202" y="1343366"/>
        <a:ext cx="2752863" cy="697876"/>
      </dsp:txXfrm>
    </dsp:sp>
    <dsp:sp modelId="{E0AE24CA-2AD3-9F4F-BC1B-AA1F4ABAA71F}">
      <dsp:nvSpPr>
        <dsp:cNvPr id="0" name=""/>
        <dsp:cNvSpPr/>
      </dsp:nvSpPr>
      <dsp:spPr>
        <a:xfrm>
          <a:off x="4931449" y="2175669"/>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27.4%</a:t>
          </a:r>
        </a:p>
      </dsp:txBody>
      <dsp:txXfrm>
        <a:off x="4969202" y="2213422"/>
        <a:ext cx="2752863" cy="697876"/>
      </dsp:txXfrm>
    </dsp:sp>
    <dsp:sp modelId="{97860A75-7DB1-8A45-B5A7-E8C38187C025}">
      <dsp:nvSpPr>
        <dsp:cNvPr id="0" name=""/>
        <dsp:cNvSpPr/>
      </dsp:nvSpPr>
      <dsp:spPr>
        <a:xfrm>
          <a:off x="4931449" y="3045724"/>
          <a:ext cx="282836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28.9%</a:t>
          </a:r>
        </a:p>
      </dsp:txBody>
      <dsp:txXfrm>
        <a:off x="4969202" y="3083477"/>
        <a:ext cx="2752863" cy="6978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08CA8-7E98-4C65-9B39-3E211422FCF2}"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C1E84-2129-45D2-A864-4DC716005734}" type="slidenum">
              <a:rPr lang="en-US" smtClean="0"/>
              <a:t>‹#›</a:t>
            </a:fld>
            <a:endParaRPr lang="en-US"/>
          </a:p>
        </p:txBody>
      </p:sp>
    </p:spTree>
    <p:extLst>
      <p:ext uri="{BB962C8B-B14F-4D97-AF65-F5344CB8AC3E}">
        <p14:creationId xmlns:p14="http://schemas.microsoft.com/office/powerpoint/2010/main" val="114251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C1E84-2129-45D2-A864-4DC716005734}" type="slidenum">
              <a:rPr lang="en-US" smtClean="0"/>
              <a:t>1</a:t>
            </a:fld>
            <a:endParaRPr lang="en-US"/>
          </a:p>
        </p:txBody>
      </p:sp>
    </p:spTree>
    <p:extLst>
      <p:ext uri="{BB962C8B-B14F-4D97-AF65-F5344CB8AC3E}">
        <p14:creationId xmlns:p14="http://schemas.microsoft.com/office/powerpoint/2010/main" val="222051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C83A44E-2BE2-4226-A945-698E0CF1BF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45C4F3-4BB0-4F3B-9002-2E8EA676A2D6}" type="slidenum">
              <a:rPr lang="en-US" altLang="en-US" smtClean="0"/>
              <a:pPr>
                <a:spcBef>
                  <a:spcPct val="0"/>
                </a:spcBef>
              </a:pPr>
              <a:t>3</a:t>
            </a:fld>
            <a:endParaRPr lang="en-US" altLang="en-US"/>
          </a:p>
        </p:txBody>
      </p:sp>
      <p:sp>
        <p:nvSpPr>
          <p:cNvPr id="9219" name="Rectangle 2">
            <a:extLst>
              <a:ext uri="{FF2B5EF4-FFF2-40B4-BE49-F238E27FC236}">
                <a16:creationId xmlns:a16="http://schemas.microsoft.com/office/drawing/2014/main" id="{E63E07A7-0617-469B-903E-B94DB0FACFD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06FA799-382E-4993-BAD9-1E46794FE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aaa</a:t>
            </a:r>
          </a:p>
        </p:txBody>
      </p:sp>
    </p:spTree>
    <p:extLst>
      <p:ext uri="{BB962C8B-B14F-4D97-AF65-F5344CB8AC3E}">
        <p14:creationId xmlns:p14="http://schemas.microsoft.com/office/powerpoint/2010/main" val="21859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427DD0A-D5DC-41D6-991C-6B6C3F6CD9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A27633-36F0-4B87-A9F1-3A9B8208DE3A}" type="slidenum">
              <a:rPr lang="en-US" altLang="en-US" smtClean="0"/>
              <a:pPr>
                <a:spcBef>
                  <a:spcPct val="0"/>
                </a:spcBef>
              </a:pPr>
              <a:t>4</a:t>
            </a:fld>
            <a:endParaRPr lang="en-US" altLang="en-US"/>
          </a:p>
        </p:txBody>
      </p:sp>
      <p:sp>
        <p:nvSpPr>
          <p:cNvPr id="11267" name="Rectangle 2">
            <a:extLst>
              <a:ext uri="{FF2B5EF4-FFF2-40B4-BE49-F238E27FC236}">
                <a16:creationId xmlns:a16="http://schemas.microsoft.com/office/drawing/2014/main" id="{3860B463-B239-4527-BD8E-2A7A87D391BF}"/>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9C06317-B0E3-4AB1-9EA4-A0BB17A798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LTPP </a:t>
            </a:r>
            <a:r>
              <a:rPr lang="mr-IN" altLang="en-US"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Long Term </a:t>
            </a:r>
            <a:r>
              <a:rPr lang="en-US" altLang="en-US" dirty="0" err="1">
                <a:latin typeface="Arial" panose="020B0604020202020204" pitchFamily="34" charset="0"/>
                <a:cs typeface="Arial" panose="020B0604020202020204" pitchFamily="34" charset="0"/>
              </a:rPr>
              <a:t>Percespective</a:t>
            </a:r>
            <a:r>
              <a:rPr lang="en-US" altLang="en-US" dirty="0">
                <a:latin typeface="Arial" panose="020B0604020202020204" pitchFamily="34" charset="0"/>
                <a:cs typeface="Arial" panose="020B0604020202020204" pitchFamily="34" charset="0"/>
              </a:rPr>
              <a:t> Plan</a:t>
            </a:r>
          </a:p>
        </p:txBody>
      </p:sp>
    </p:spTree>
    <p:extLst>
      <p:ext uri="{BB962C8B-B14F-4D97-AF65-F5344CB8AC3E}">
        <p14:creationId xmlns:p14="http://schemas.microsoft.com/office/powerpoint/2010/main" val="14968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D1A6D2D-DE00-49F5-94E4-427A5F956A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D80C11C-D39B-4EC9-B9DE-B23DCBA5764B}" type="slidenum">
              <a:rPr lang="en-US" altLang="en-US" smtClean="0"/>
              <a:pPr>
                <a:spcBef>
                  <a:spcPct val="0"/>
                </a:spcBef>
              </a:pPr>
              <a:t>5</a:t>
            </a:fld>
            <a:endParaRPr lang="en-US" altLang="en-US"/>
          </a:p>
        </p:txBody>
      </p:sp>
      <p:sp>
        <p:nvSpPr>
          <p:cNvPr id="13315" name="Rectangle 2">
            <a:extLst>
              <a:ext uri="{FF2B5EF4-FFF2-40B4-BE49-F238E27FC236}">
                <a16:creationId xmlns:a16="http://schemas.microsoft.com/office/drawing/2014/main" id="{D85C1E63-E4A4-4DC9-9276-7F333D784292}"/>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0241E91E-1EAB-462C-9AD6-BE2E2F2106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+e.g. the Paris Climate Agreement; Sendai Framework</a:t>
            </a:r>
          </a:p>
        </p:txBody>
      </p:sp>
    </p:spTree>
    <p:extLst>
      <p:ext uri="{BB962C8B-B14F-4D97-AF65-F5344CB8AC3E}">
        <p14:creationId xmlns:p14="http://schemas.microsoft.com/office/powerpoint/2010/main" val="426672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on indicators production continuing. To be update every six months as new indicators become available</a:t>
            </a:r>
          </a:p>
        </p:txBody>
      </p:sp>
      <p:sp>
        <p:nvSpPr>
          <p:cNvPr id="4" name="Slide Number Placeholder 3"/>
          <p:cNvSpPr>
            <a:spLocks noGrp="1"/>
          </p:cNvSpPr>
          <p:nvPr>
            <p:ph type="sldNum" sz="quarter" idx="5"/>
          </p:nvPr>
        </p:nvSpPr>
        <p:spPr/>
        <p:txBody>
          <a:bodyPr/>
          <a:lstStyle/>
          <a:p>
            <a:fld id="{418C1E84-2129-45D2-A864-4DC716005734}" type="slidenum">
              <a:rPr lang="en-US" smtClean="0"/>
              <a:t>6</a:t>
            </a:fld>
            <a:endParaRPr lang="en-US"/>
          </a:p>
        </p:txBody>
      </p:sp>
    </p:spTree>
    <p:extLst>
      <p:ext uri="{BB962C8B-B14F-4D97-AF65-F5344CB8AC3E}">
        <p14:creationId xmlns:p14="http://schemas.microsoft.com/office/powerpoint/2010/main" val="43374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doing so well in terms of Data availability:</a:t>
            </a:r>
          </a:p>
          <a:p>
            <a:pPr marL="171450" indent="-171450">
              <a:buFont typeface="Arial" panose="020B0604020202020204" pitchFamily="34" charset="0"/>
              <a:buChar char="•"/>
            </a:pPr>
            <a:r>
              <a:rPr lang="en-US" sz="800" kern="1200" dirty="0">
                <a:solidFill>
                  <a:schemeClr val="tx1"/>
                </a:solidFill>
                <a:latin typeface="+mn-lt"/>
                <a:ea typeface="+mn-ea"/>
                <a:cs typeface="+mn-cs"/>
              </a:rPr>
              <a:t>Goal 16: </a:t>
            </a:r>
            <a:r>
              <a:rPr lang="en-GB" sz="800" kern="1200" dirty="0">
                <a:solidFill>
                  <a:schemeClr val="tx1"/>
                </a:solidFill>
                <a:latin typeface="+mn-lt"/>
                <a:ea typeface="+mn-ea"/>
                <a:cs typeface="+mn-cs"/>
              </a:rPr>
              <a:t>Promote peaceful and inclusive societies for sustainable development, provide access to justice for all and build effective, accountable and inclusive institutions at all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a:solidFill>
                  <a:schemeClr val="tx1"/>
                </a:solidFill>
                <a:latin typeface="+mn-lt"/>
                <a:ea typeface="+mn-ea"/>
                <a:cs typeface="+mn-cs"/>
              </a:rPr>
              <a:t>Goal 15. </a:t>
            </a:r>
            <a:r>
              <a:rPr lang="en-GB" sz="800" kern="1200" dirty="0">
                <a:solidFill>
                  <a:schemeClr val="tx1"/>
                </a:solidFill>
                <a:latin typeface="+mn-lt"/>
                <a:ea typeface="+mn-ea"/>
                <a:cs typeface="+mn-cs"/>
              </a:rPr>
              <a:t>Protect, restore and promote sustainable use of terrestrial ecosystems, sustainably manage forests, combat desertification and halt and reverse land degradation, and halt biodiversity loss.</a:t>
            </a:r>
            <a:endParaRPr lang="en-US" sz="800" kern="1200" dirty="0">
              <a:solidFill>
                <a:schemeClr val="tx1"/>
              </a:solidFill>
              <a:latin typeface="+mn-lt"/>
              <a:ea typeface="+mn-ea"/>
              <a:cs typeface="+mn-cs"/>
            </a:endParaRPr>
          </a:p>
          <a:p>
            <a:pPr marL="171450" indent="-171450">
              <a:buFont typeface="Arial" panose="020B0604020202020204" pitchFamily="34" charset="0"/>
              <a:buChar char="•"/>
            </a:pPr>
            <a:r>
              <a:rPr lang="en-US" sz="800" kern="1200" dirty="0">
                <a:solidFill>
                  <a:schemeClr val="tx1"/>
                </a:solidFill>
                <a:latin typeface="+mn-lt"/>
                <a:ea typeface="+mn-ea"/>
                <a:cs typeface="+mn-cs"/>
              </a:rPr>
              <a:t>Goal 10. Reduce inequality within and among countries</a:t>
            </a:r>
          </a:p>
          <a:p>
            <a:pPr marL="171450" indent="-171450">
              <a:buFont typeface="Arial" panose="020B0604020202020204" pitchFamily="34" charset="0"/>
              <a:buChar char="•"/>
            </a:pPr>
            <a:r>
              <a:rPr lang="en-US" sz="800" kern="1200" dirty="0">
                <a:solidFill>
                  <a:schemeClr val="tx1"/>
                </a:solidFill>
                <a:latin typeface="+mn-lt"/>
                <a:ea typeface="+mn-ea"/>
                <a:cs typeface="+mn-cs"/>
              </a:rPr>
              <a:t>Goal 12. </a:t>
            </a:r>
            <a:r>
              <a:rPr lang="en-GB" sz="800" kern="1200" dirty="0">
                <a:solidFill>
                  <a:schemeClr val="tx1"/>
                </a:solidFill>
                <a:latin typeface="+mn-lt"/>
                <a:ea typeface="+mn-ea"/>
                <a:cs typeface="+mn-cs"/>
              </a:rPr>
              <a:t>Ensure sustainable consumption and production patterns.</a:t>
            </a:r>
            <a:endParaRPr lang="en-US" sz="8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18C1E84-2129-45D2-A864-4DC716005734}" type="slidenum">
              <a:rPr lang="en-US" smtClean="0"/>
              <a:t>8</a:t>
            </a:fld>
            <a:endParaRPr lang="en-US"/>
          </a:p>
        </p:txBody>
      </p:sp>
    </p:spTree>
    <p:extLst>
      <p:ext uri="{BB962C8B-B14F-4D97-AF65-F5344CB8AC3E}">
        <p14:creationId xmlns:p14="http://schemas.microsoft.com/office/powerpoint/2010/main" val="268415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C1E84-2129-45D2-A864-4DC716005734}" type="slidenum">
              <a:rPr lang="en-US" smtClean="0"/>
              <a:t>24</a:t>
            </a:fld>
            <a:endParaRPr lang="en-US"/>
          </a:p>
        </p:txBody>
      </p:sp>
    </p:spTree>
    <p:extLst>
      <p:ext uri="{BB962C8B-B14F-4D97-AF65-F5344CB8AC3E}">
        <p14:creationId xmlns:p14="http://schemas.microsoft.com/office/powerpoint/2010/main" val="188990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no one behind</a:t>
            </a:r>
          </a:p>
        </p:txBody>
      </p:sp>
      <p:sp>
        <p:nvSpPr>
          <p:cNvPr id="4" name="Slide Number Placeholder 3"/>
          <p:cNvSpPr>
            <a:spLocks noGrp="1"/>
          </p:cNvSpPr>
          <p:nvPr>
            <p:ph type="sldNum" sz="quarter" idx="5"/>
          </p:nvPr>
        </p:nvSpPr>
        <p:spPr/>
        <p:txBody>
          <a:bodyPr/>
          <a:lstStyle/>
          <a:p>
            <a:fld id="{418C1E84-2129-45D2-A864-4DC716005734}" type="slidenum">
              <a:rPr lang="en-US" smtClean="0"/>
              <a:t>34</a:t>
            </a:fld>
            <a:endParaRPr lang="en-US"/>
          </a:p>
        </p:txBody>
      </p:sp>
    </p:spTree>
    <p:extLst>
      <p:ext uri="{BB962C8B-B14F-4D97-AF65-F5344CB8AC3E}">
        <p14:creationId xmlns:p14="http://schemas.microsoft.com/office/powerpoint/2010/main" val="88611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C1E84-2129-45D2-A864-4DC716005734}" type="slidenum">
              <a:rPr lang="en-US" smtClean="0"/>
              <a:t>36</a:t>
            </a:fld>
            <a:endParaRPr lang="en-US"/>
          </a:p>
        </p:txBody>
      </p:sp>
    </p:spTree>
    <p:extLst>
      <p:ext uri="{BB962C8B-B14F-4D97-AF65-F5344CB8AC3E}">
        <p14:creationId xmlns:p14="http://schemas.microsoft.com/office/powerpoint/2010/main" val="189071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A705-8799-4437-B704-1806DDFFD0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7B5A6-8BD5-4510-A7A7-17AC0D3BA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E2861B-2899-47F4-A4AB-4A6AABC08000}"/>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5" name="Footer Placeholder 4">
            <a:extLst>
              <a:ext uri="{FF2B5EF4-FFF2-40B4-BE49-F238E27FC236}">
                <a16:creationId xmlns:a16="http://schemas.microsoft.com/office/drawing/2014/main" id="{30FD96A6-031F-4AF2-9546-87F33EB48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53DDF-29A2-4757-94FB-C288B38521B8}"/>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329932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B94E-54D5-4026-843B-BAE39C5FC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AF6B3-F735-4F3D-B03A-03BA5A5D4A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7F7ED-3941-4F1F-B737-02D1ED48B2DA}"/>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5" name="Footer Placeholder 4">
            <a:extLst>
              <a:ext uri="{FF2B5EF4-FFF2-40B4-BE49-F238E27FC236}">
                <a16:creationId xmlns:a16="http://schemas.microsoft.com/office/drawing/2014/main" id="{9246EB07-7A9B-4495-AA8F-3FF6836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1B148-6ADF-4A4D-93F4-F05D7330D668}"/>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23629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A0D0A7-AF84-456F-8299-73D86664C9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479BA3-CEA4-414D-8A4D-05DA960AFF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5CF8E-7D4B-4611-9EC1-1BFBE3B996AC}"/>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5" name="Footer Placeholder 4">
            <a:extLst>
              <a:ext uri="{FF2B5EF4-FFF2-40B4-BE49-F238E27FC236}">
                <a16:creationId xmlns:a16="http://schemas.microsoft.com/office/drawing/2014/main" id="{F56F3B98-0A97-47F2-868D-7E3FA6983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BEF26-CAF9-49D4-ADBD-5C8A006F69A8}"/>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319683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A229-70DB-4A6B-87FE-65D8D5E2C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28090-941C-4984-B84B-6A701903D1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260F3-D37C-4B01-8BD7-3442555A92E5}"/>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5" name="Footer Placeholder 4">
            <a:extLst>
              <a:ext uri="{FF2B5EF4-FFF2-40B4-BE49-F238E27FC236}">
                <a16:creationId xmlns:a16="http://schemas.microsoft.com/office/drawing/2014/main" id="{85016A44-2DCC-4691-A232-2AA0147DA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28F1D-7A60-42E9-9E52-F722718C94A4}"/>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155019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6E0F-F039-4690-AAE5-8FA5ADAC1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AE0DC-C299-4FB8-BC43-9746AD12A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4F7BFF-FF3C-452C-876C-B492857A9484}"/>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5" name="Footer Placeholder 4">
            <a:extLst>
              <a:ext uri="{FF2B5EF4-FFF2-40B4-BE49-F238E27FC236}">
                <a16:creationId xmlns:a16="http://schemas.microsoft.com/office/drawing/2014/main" id="{F963B9FB-1098-4E3B-8933-4C85F1AC8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A51CC-0994-4ADB-82A5-CE8DFC6B31CE}"/>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38984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F2E6-2E34-4737-8AC2-9A5A6F4BF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CF426-4DC4-4C39-BF1C-A21B58FA1F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9E8084-1EE7-4D82-9EF2-3A275C53C9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413333-A651-4C4F-87E6-C56F2CFBE461}"/>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6" name="Footer Placeholder 5">
            <a:extLst>
              <a:ext uri="{FF2B5EF4-FFF2-40B4-BE49-F238E27FC236}">
                <a16:creationId xmlns:a16="http://schemas.microsoft.com/office/drawing/2014/main" id="{51122DC3-AD0D-430E-BDD5-19BE88CD3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26DE9-4E1C-4B64-8466-033936C74735}"/>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367228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F305-87B0-4E4A-9B7A-076A97FD37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578FB-3BA0-40EA-BFCB-A34508F55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3691D8-2928-4A99-89A2-0736148449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4F8B0-81C8-4A37-A7D0-B88C11089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9731AC-E7AB-469D-A5C9-4256C762A3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86399C-31A4-4059-B277-801A9BE1ADDA}"/>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8" name="Footer Placeholder 7">
            <a:extLst>
              <a:ext uri="{FF2B5EF4-FFF2-40B4-BE49-F238E27FC236}">
                <a16:creationId xmlns:a16="http://schemas.microsoft.com/office/drawing/2014/main" id="{274308C6-B41B-4D44-B917-6C4BE1EE8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47920-077B-4A63-BE3C-7D55C8CDECB0}"/>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345319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9FCA-329D-41BC-B6AA-0E2316AFE6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E75BF5-28F8-4CF5-9A8B-3DE657819B92}"/>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4" name="Footer Placeholder 3">
            <a:extLst>
              <a:ext uri="{FF2B5EF4-FFF2-40B4-BE49-F238E27FC236}">
                <a16:creationId xmlns:a16="http://schemas.microsoft.com/office/drawing/2014/main" id="{8AD8CA37-00C9-46E5-B279-268313E771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7094E5-F911-482E-9F66-4BB480E115BC}"/>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147395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7F3345-8891-469F-B288-35F00FD22CB8}"/>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3" name="Footer Placeholder 2">
            <a:extLst>
              <a:ext uri="{FF2B5EF4-FFF2-40B4-BE49-F238E27FC236}">
                <a16:creationId xmlns:a16="http://schemas.microsoft.com/office/drawing/2014/main" id="{7EA37A20-8595-425F-90A5-24ED3858C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502D2A-8290-4D9A-AB01-64B030B9742A}"/>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1366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8B49-641E-40AA-839A-C8768B7E15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D04747-FE70-4301-99FD-FF70F6A17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023D46-3B20-43EC-AA8D-1BDE38828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4FD131-4AD2-4220-B27F-7C5655CDD25A}"/>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6" name="Footer Placeholder 5">
            <a:extLst>
              <a:ext uri="{FF2B5EF4-FFF2-40B4-BE49-F238E27FC236}">
                <a16:creationId xmlns:a16="http://schemas.microsoft.com/office/drawing/2014/main" id="{E617E444-D4F5-4E75-9CF8-790FF7177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75472-9941-4E2F-A834-B59D4CD16682}"/>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341667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5B05F-11EC-4580-AA6F-73348248C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0079B-363F-43FF-874B-657C82E76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6EE43C-CF95-4552-93FF-67BBF76B5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A7545B-01A3-4E9B-8409-1DA10854B331}"/>
              </a:ext>
            </a:extLst>
          </p:cNvPr>
          <p:cNvSpPr>
            <a:spLocks noGrp="1"/>
          </p:cNvSpPr>
          <p:nvPr>
            <p:ph type="dt" sz="half" idx="10"/>
          </p:nvPr>
        </p:nvSpPr>
        <p:spPr/>
        <p:txBody>
          <a:bodyPr/>
          <a:lstStyle/>
          <a:p>
            <a:fld id="{C9815A45-3081-4EC9-8D98-AC4070A2B964}" type="datetimeFigureOut">
              <a:rPr lang="en-US" smtClean="0"/>
              <a:t>11/7/2023</a:t>
            </a:fld>
            <a:endParaRPr lang="en-US"/>
          </a:p>
        </p:txBody>
      </p:sp>
      <p:sp>
        <p:nvSpPr>
          <p:cNvPr id="6" name="Footer Placeholder 5">
            <a:extLst>
              <a:ext uri="{FF2B5EF4-FFF2-40B4-BE49-F238E27FC236}">
                <a16:creationId xmlns:a16="http://schemas.microsoft.com/office/drawing/2014/main" id="{2F0CA68D-A402-4429-9DF8-ED70F5729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6A4F7-3899-4C33-B087-53E7AAB5795A}"/>
              </a:ext>
            </a:extLst>
          </p:cNvPr>
          <p:cNvSpPr>
            <a:spLocks noGrp="1"/>
          </p:cNvSpPr>
          <p:nvPr>
            <p:ph type="sldNum" sz="quarter" idx="12"/>
          </p:nvPr>
        </p:nvSpPr>
        <p:spPr/>
        <p:txBody>
          <a:bodyPr/>
          <a:lstStyle/>
          <a:p>
            <a:fld id="{23B7A9F4-5D53-4630-BCD7-9EB0B80C4436}" type="slidenum">
              <a:rPr lang="en-US" smtClean="0"/>
              <a:t>‹#›</a:t>
            </a:fld>
            <a:endParaRPr lang="en-US"/>
          </a:p>
        </p:txBody>
      </p:sp>
    </p:spTree>
    <p:extLst>
      <p:ext uri="{BB962C8B-B14F-4D97-AF65-F5344CB8AC3E}">
        <p14:creationId xmlns:p14="http://schemas.microsoft.com/office/powerpoint/2010/main" val="136037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AA4F0-9A9C-4F15-BF47-F416153DF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7997CE-A985-4D69-88E3-7F74B0B2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0C25F-0235-4FE4-B009-EB1943EC3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15A45-3081-4EC9-8D98-AC4070A2B964}" type="datetimeFigureOut">
              <a:rPr lang="en-US" smtClean="0"/>
              <a:t>11/7/2023</a:t>
            </a:fld>
            <a:endParaRPr lang="en-US"/>
          </a:p>
        </p:txBody>
      </p:sp>
      <p:sp>
        <p:nvSpPr>
          <p:cNvPr id="5" name="Footer Placeholder 4">
            <a:extLst>
              <a:ext uri="{FF2B5EF4-FFF2-40B4-BE49-F238E27FC236}">
                <a16:creationId xmlns:a16="http://schemas.microsoft.com/office/drawing/2014/main" id="{705348FB-AD92-4429-AB09-8F6D7DB80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0282B-6EFF-4C80-9C2F-669DFB405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7A9F4-5D53-4630-BCD7-9EB0B80C4436}" type="slidenum">
              <a:rPr lang="en-US" smtClean="0"/>
              <a:t>‹#›</a:t>
            </a:fld>
            <a:endParaRPr lang="en-US"/>
          </a:p>
        </p:txBody>
      </p:sp>
    </p:spTree>
    <p:extLst>
      <p:ext uri="{BB962C8B-B14F-4D97-AF65-F5344CB8AC3E}">
        <p14:creationId xmlns:p14="http://schemas.microsoft.com/office/powerpoint/2010/main" val="60541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tif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747C-BFA0-48A2-A3C2-02B6277DFC0D}"/>
              </a:ext>
            </a:extLst>
          </p:cNvPr>
          <p:cNvSpPr>
            <a:spLocks noGrp="1"/>
          </p:cNvSpPr>
          <p:nvPr>
            <p:ph type="ctrTitle"/>
          </p:nvPr>
        </p:nvSpPr>
        <p:spPr>
          <a:xfrm>
            <a:off x="160021" y="282223"/>
            <a:ext cx="11790794" cy="754834"/>
          </a:xfrm>
        </p:spPr>
        <p:txBody>
          <a:bodyPr>
            <a:noAutofit/>
          </a:bodyPr>
          <a:lstStyle/>
          <a:p>
            <a:br>
              <a:rPr lang="en-US" sz="3600" dirty="0"/>
            </a:br>
            <a:br>
              <a:rPr lang="en-US" sz="3600" dirty="0"/>
            </a:br>
            <a:br>
              <a:rPr lang="en-US" sz="3600" dirty="0"/>
            </a:br>
            <a:r>
              <a:rPr lang="en-US" sz="3600" b="1" dirty="0"/>
              <a:t>Progress towards the gender responsive SDGs -TANZANIA</a:t>
            </a:r>
            <a:endParaRPr lang="en-US" sz="2800" dirty="0"/>
          </a:p>
        </p:txBody>
      </p:sp>
      <p:sp>
        <p:nvSpPr>
          <p:cNvPr id="4" name="TextBox 3">
            <a:extLst>
              <a:ext uri="{FF2B5EF4-FFF2-40B4-BE49-F238E27FC236}">
                <a16:creationId xmlns:a16="http://schemas.microsoft.com/office/drawing/2014/main" id="{419D7845-5F7E-441E-981D-838853C0EA99}"/>
              </a:ext>
            </a:extLst>
          </p:cNvPr>
          <p:cNvSpPr txBox="1"/>
          <p:nvPr/>
        </p:nvSpPr>
        <p:spPr>
          <a:xfrm>
            <a:off x="1449705" y="4648123"/>
            <a:ext cx="9447010" cy="1077218"/>
          </a:xfrm>
          <a:prstGeom prst="rect">
            <a:avLst/>
          </a:prstGeom>
          <a:noFill/>
        </p:spPr>
        <p:txBody>
          <a:bodyPr wrap="square" rtlCol="0">
            <a:spAutoFit/>
          </a:bodyPr>
          <a:lstStyle/>
          <a:p>
            <a:pPr algn="ctr"/>
            <a:r>
              <a:rPr lang="en-US" sz="3200" b="1" dirty="0"/>
              <a:t>Casablanca : Morocco </a:t>
            </a:r>
          </a:p>
          <a:p>
            <a:pPr algn="ctr"/>
            <a:r>
              <a:rPr lang="en-US" sz="3200" b="1" dirty="0"/>
              <a:t>7-11</a:t>
            </a:r>
            <a:r>
              <a:rPr lang="en-US" sz="3200" b="1" baseline="30000" dirty="0"/>
              <a:t>th</a:t>
            </a:r>
            <a:r>
              <a:rPr lang="en-US" sz="3200" b="1" dirty="0"/>
              <a:t> November, 2023</a:t>
            </a:r>
          </a:p>
        </p:txBody>
      </p:sp>
      <p:graphicFrame>
        <p:nvGraphicFramePr>
          <p:cNvPr id="5" name="Object 22">
            <a:extLst>
              <a:ext uri="{FF2B5EF4-FFF2-40B4-BE49-F238E27FC236}">
                <a16:creationId xmlns:a16="http://schemas.microsoft.com/office/drawing/2014/main" id="{FFDB36DC-9E3A-4F87-A026-ACBB594815CD}"/>
              </a:ext>
            </a:extLst>
          </p:cNvPr>
          <p:cNvGraphicFramePr>
            <a:graphicFrameLocks noChangeAspect="1"/>
          </p:cNvGraphicFramePr>
          <p:nvPr>
            <p:extLst>
              <p:ext uri="{D42A27DB-BD31-4B8C-83A1-F6EECF244321}">
                <p14:modId xmlns:p14="http://schemas.microsoft.com/office/powerpoint/2010/main" val="685512833"/>
              </p:ext>
            </p:extLst>
          </p:nvPr>
        </p:nvGraphicFramePr>
        <p:xfrm>
          <a:off x="241185" y="5549129"/>
          <a:ext cx="1141413" cy="1196975"/>
        </p:xfrm>
        <a:graphic>
          <a:graphicData uri="http://schemas.openxmlformats.org/presentationml/2006/ole">
            <mc:AlternateContent xmlns:mc="http://schemas.openxmlformats.org/markup-compatibility/2006">
              <mc:Choice xmlns:v="urn:schemas-microsoft-com:vml" Requires="v">
                <p:oleObj r:id="rId3" imgW="1240808" imgH="1201151" progId="Unknown">
                  <p:embed/>
                </p:oleObj>
              </mc:Choice>
              <mc:Fallback>
                <p:oleObj r:id="rId3" imgW="1240808" imgH="1201151" progId="Unknown">
                  <p:embed/>
                  <p:pic>
                    <p:nvPicPr>
                      <p:cNvPr id="23554" name="Object 22">
                        <a:extLst>
                          <a:ext uri="{FF2B5EF4-FFF2-40B4-BE49-F238E27FC236}">
                            <a16:creationId xmlns:a16="http://schemas.microsoft.com/office/drawing/2014/main" id="{9507E2AD-F7DF-4097-8D4E-EB2C083D6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85" y="5549129"/>
                        <a:ext cx="114141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21">
            <a:extLst>
              <a:ext uri="{FF2B5EF4-FFF2-40B4-BE49-F238E27FC236}">
                <a16:creationId xmlns:a16="http://schemas.microsoft.com/office/drawing/2014/main" id="{E641538B-AAAD-4199-85F6-19EFFD039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6715" y="5638029"/>
            <a:ext cx="1054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BDE10FB4-F65A-4559-84FB-EA7FE3F44BF0}"/>
              </a:ext>
            </a:extLst>
          </p:cNvPr>
          <p:cNvSpPr>
            <a:spLocks noChangeArrowheads="1"/>
          </p:cNvSpPr>
          <p:nvPr/>
        </p:nvSpPr>
        <p:spPr bwMode="auto">
          <a:xfrm>
            <a:off x="0" y="-3811"/>
            <a:ext cx="12192000" cy="127952"/>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 name="Rectangle 6">
            <a:extLst>
              <a:ext uri="{FF2B5EF4-FFF2-40B4-BE49-F238E27FC236}">
                <a16:creationId xmlns:a16="http://schemas.microsoft.com/office/drawing/2014/main" id="{116E766F-F23C-4BCE-92FD-A747E6BA0D55}"/>
              </a:ext>
            </a:extLst>
          </p:cNvPr>
          <p:cNvSpPr>
            <a:spLocks noChangeArrowheads="1"/>
          </p:cNvSpPr>
          <p:nvPr/>
        </p:nvSpPr>
        <p:spPr bwMode="auto">
          <a:xfrm flipV="1">
            <a:off x="0" y="132871"/>
            <a:ext cx="12192000" cy="68261"/>
          </a:xfrm>
          <a:prstGeom prst="rect">
            <a:avLst/>
          </a:prstGeom>
          <a:solidFill>
            <a:srgbClr val="FFCC00">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Rectangle 3">
            <a:extLst>
              <a:ext uri="{FF2B5EF4-FFF2-40B4-BE49-F238E27FC236}">
                <a16:creationId xmlns:a16="http://schemas.microsoft.com/office/drawing/2014/main" id="{7920DC24-79F6-43A4-BE58-C6EA6AC59FED}"/>
              </a:ext>
            </a:extLst>
          </p:cNvPr>
          <p:cNvSpPr>
            <a:spLocks noChangeArrowheads="1"/>
          </p:cNvSpPr>
          <p:nvPr/>
        </p:nvSpPr>
        <p:spPr bwMode="auto">
          <a:xfrm>
            <a:off x="0" y="6725130"/>
            <a:ext cx="12192000" cy="88421"/>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9" name="Picture 13" descr="pic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1" y="1258970"/>
            <a:ext cx="10896716" cy="316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60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br>
            <a:br>
              <a:rPr lang="en-US" sz="4000" b="1" dirty="0"/>
            </a:br>
            <a:r>
              <a:rPr lang="en-US" b="1" dirty="0"/>
              <a:t>5.1 End all forms of discrimination against all women and girls everywhere</a:t>
            </a:r>
            <a:br>
              <a:rPr lang="en-US" dirty="0"/>
            </a:br>
            <a:br>
              <a:rPr lang="en-US" altLang="en-US" b="1" dirty="0">
                <a:solidFill>
                  <a:srgbClr val="0070C0"/>
                </a:solidFill>
              </a:rPr>
            </a:br>
            <a:endParaRPr lang="en-US" dirty="0"/>
          </a:p>
        </p:txBody>
      </p:sp>
      <p:sp>
        <p:nvSpPr>
          <p:cNvPr id="3" name="Content Placeholder 2"/>
          <p:cNvSpPr>
            <a:spLocks noGrp="1"/>
          </p:cNvSpPr>
          <p:nvPr>
            <p:ph sz="half" idx="1"/>
          </p:nvPr>
        </p:nvSpPr>
        <p:spPr/>
        <p:txBody>
          <a:bodyPr>
            <a:normAutofit lnSpcReduction="10000"/>
          </a:bodyPr>
          <a:lstStyle/>
          <a:p>
            <a:r>
              <a:rPr lang="en-US" dirty="0"/>
              <a:t>5.1.1 Whether or not legal frameworks are in place to promote, enforce and monitor equality and non-discrimination on the basis of sex</a:t>
            </a:r>
          </a:p>
          <a:p>
            <a:endParaRPr lang="en-US" dirty="0"/>
          </a:p>
        </p:txBody>
      </p:sp>
      <p:sp>
        <p:nvSpPr>
          <p:cNvPr id="4" name="Content Placeholder 3"/>
          <p:cNvSpPr>
            <a:spLocks noGrp="1"/>
          </p:cNvSpPr>
          <p:nvPr>
            <p:ph sz="half" idx="2"/>
          </p:nvPr>
        </p:nvSpPr>
        <p:spPr/>
        <p:txBody>
          <a:bodyPr>
            <a:normAutofit lnSpcReduction="10000"/>
          </a:bodyPr>
          <a:lstStyle/>
          <a:p>
            <a:r>
              <a:rPr lang="en-US" dirty="0">
                <a:latin typeface="Arial Narrow" panose="020B0606020202030204" pitchFamily="34" charset="0"/>
              </a:rPr>
              <a:t>The Criminal Procedure Act 7/2018 section 151 (1) has provisions that do not allow for provision of bail for any person accused of GBV related cases, as well as increase of sentences that the courts may pass. For instance, at Regional Courts on GBV cases</a:t>
            </a:r>
            <a:br>
              <a:rPr lang="en-US" dirty="0">
                <a:latin typeface="Arial Narrow" panose="020B0606020202030204" pitchFamily="34" charset="0"/>
              </a:rPr>
            </a:br>
            <a:r>
              <a:rPr lang="en-US" dirty="0">
                <a:latin typeface="Arial Narrow" panose="020B0606020202030204" pitchFamily="34" charset="0"/>
              </a:rPr>
              <a:t>from 7 years to 14 years and for High Court from 30 years to life imprisonment upon</a:t>
            </a:r>
            <a:br>
              <a:rPr lang="en-US" dirty="0">
                <a:latin typeface="Arial Narrow" panose="020B0606020202030204" pitchFamily="34" charset="0"/>
              </a:rPr>
            </a:br>
            <a:r>
              <a:rPr lang="en-US" dirty="0">
                <a:latin typeface="Arial Narrow" panose="020B0606020202030204" pitchFamily="34" charset="0"/>
              </a:rPr>
              <a:t>conviction. </a:t>
            </a:r>
          </a:p>
          <a:p>
            <a:endParaRPr lang="en-US" dirty="0"/>
          </a:p>
        </p:txBody>
      </p:sp>
    </p:spTree>
    <p:extLst>
      <p:ext uri="{BB962C8B-B14F-4D97-AF65-F5344CB8AC3E}">
        <p14:creationId xmlns:p14="http://schemas.microsoft.com/office/powerpoint/2010/main" val="133649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br>
            <a:br>
              <a:rPr lang="en-US" sz="4000" b="1" dirty="0"/>
            </a:br>
            <a:r>
              <a:rPr lang="en-US" b="1" dirty="0"/>
              <a:t>5.1 End all forms of discrimination against all women and girls everywhere</a:t>
            </a:r>
            <a:br>
              <a:rPr lang="en-US" dirty="0"/>
            </a:br>
            <a:br>
              <a:rPr lang="en-US" altLang="en-US" b="1" dirty="0">
                <a:solidFill>
                  <a:srgbClr val="0070C0"/>
                </a:solidFill>
              </a:rPr>
            </a:b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5.1.1 Whether or not legal frameworks are in place to promote, enforce and monitor equality and non-discrimination on the basis of sex</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As regard to Concerning the recommendation No 11(b) CEDAW/C/TZA/CO/7-8, the Government amended the Penal Code Cap. 16 vide by the Written Laws (Miscellaneous Amendment) Act No 2 of 2016 whereby Female Genital Mutilation (FGM)  against a person above 18 years of age is prosecuted as an offence of grievous bodily harm. The Government in mainland Tanzania is further in the process of reviewing the Law of Marriage Act, Cap. 29 to conform to the Court of Appeal decision in the case of Attorney General vs Rebecca Z. </a:t>
            </a:r>
            <a:r>
              <a:rPr lang="en-US" dirty="0" err="1"/>
              <a:t>Gyumi</a:t>
            </a:r>
            <a:r>
              <a:rPr lang="en-US" dirty="0"/>
              <a:t>, Civil Appeal No. 204 of 2017 on raising the age of marriage of a girl to 18 years. The NPA-VAWC prioritizes the Law of the Marriage Act; Customary Declaration Order (on women inheritance law). </a:t>
            </a:r>
          </a:p>
        </p:txBody>
      </p:sp>
    </p:spTree>
    <p:extLst>
      <p:ext uri="{BB962C8B-B14F-4D97-AF65-F5344CB8AC3E}">
        <p14:creationId xmlns:p14="http://schemas.microsoft.com/office/powerpoint/2010/main" val="93101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2900"/>
            <a:ext cx="10515600" cy="2806700"/>
          </a:xfrm>
        </p:spPr>
        <p:txBody>
          <a:bodyPr>
            <a:normAutofit/>
          </a:bodyPr>
          <a:lstStyle/>
          <a:p>
            <a:br>
              <a:rPr lang="en-US" sz="3600" b="1" dirty="0"/>
            </a:br>
            <a:r>
              <a:rPr lang="en-US" sz="3600" b="1" dirty="0"/>
              <a:t> </a:t>
            </a:r>
            <a:r>
              <a:rPr lang="en-US" sz="2800" b="1" dirty="0"/>
              <a:t>5.2 Eliminate all forms of violence against all women and girls in the public and private spheres, including trafficking and sexual and other types of exploitation</a:t>
            </a:r>
          </a:p>
        </p:txBody>
      </p:sp>
    </p:spTree>
    <p:extLst>
      <p:ext uri="{BB962C8B-B14F-4D97-AF65-F5344CB8AC3E}">
        <p14:creationId xmlns:p14="http://schemas.microsoft.com/office/powerpoint/2010/main" val="126102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100" b="1" dirty="0"/>
            </a:br>
            <a:br>
              <a:rPr lang="en-US" sz="3100" b="1" dirty="0"/>
            </a:br>
            <a:br>
              <a:rPr lang="en-US" sz="3100" b="1" dirty="0"/>
            </a:br>
            <a:r>
              <a:rPr lang="en-US" sz="2700" b="1" dirty="0"/>
              <a:t>5.2.1 Proportion of ever-partnered women and girls aged 15 years and older subjected to physical, sexual or psychological violence by a current or former intimate partner in the previous 12 months, by form of violence and by age </a:t>
            </a:r>
            <a:r>
              <a:rPr lang="en-US" sz="2700" b="1" dirty="0">
                <a:solidFill>
                  <a:srgbClr val="FF0000"/>
                </a:solidFill>
              </a:rPr>
              <a:t>(TDHS </a:t>
            </a:r>
            <a:r>
              <a:rPr lang="mr-IN" sz="2700" b="1" dirty="0">
                <a:solidFill>
                  <a:srgbClr val="FF0000"/>
                </a:solidFill>
              </a:rPr>
              <a:t>–</a:t>
            </a:r>
            <a:r>
              <a:rPr lang="en-US" sz="2700" b="1" dirty="0">
                <a:solidFill>
                  <a:srgbClr val="FF0000"/>
                </a:solidFill>
              </a:rPr>
              <a:t>Age 15-49)</a:t>
            </a:r>
            <a:br>
              <a:rPr lang="en-US" sz="3100" dirty="0">
                <a:solidFill>
                  <a:srgbClr val="FF0000"/>
                </a:solidFill>
              </a:rPr>
            </a:br>
            <a:br>
              <a:rPr lang="en-US" dirty="0">
                <a:latin typeface="Cambria" panose="02040503050406030204" pitchFamily="18" charset="0"/>
                <a:ea typeface="Cambria" panose="02040503050406030204" pitchFamily="18"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601152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517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100" b="1" dirty="0"/>
            </a:br>
            <a:br>
              <a:rPr lang="en-US" sz="3100" b="1" dirty="0"/>
            </a:br>
            <a:br>
              <a:rPr lang="en-US" sz="3100" b="1" dirty="0"/>
            </a:br>
            <a:r>
              <a:rPr lang="en-US" sz="2400" b="1" dirty="0"/>
              <a:t>5.2.2 Proportion of women and girls aged 15 years and older subjected to sexual violence by persons other than an intimate partner in the previous 12 months, by age and place of occurrence (</a:t>
            </a:r>
            <a:r>
              <a:rPr lang="en-US" sz="2400" b="1" dirty="0">
                <a:solidFill>
                  <a:srgbClr val="FF0000"/>
                </a:solidFill>
              </a:rPr>
              <a:t>TDHS data is at Age 15-49 Years)</a:t>
            </a:r>
            <a:br>
              <a:rPr lang="en-US" sz="3100" dirty="0"/>
            </a:br>
            <a:br>
              <a:rPr lang="en-US" dirty="0">
                <a:latin typeface="Cambria" panose="02040503050406030204" pitchFamily="18" charset="0"/>
                <a:ea typeface="Cambria" panose="02040503050406030204" pitchFamily="18" charset="0"/>
              </a:rPr>
            </a:br>
            <a:endParaRPr lang="en-US" dirty="0"/>
          </a:p>
        </p:txBody>
      </p:sp>
      <p:sp>
        <p:nvSpPr>
          <p:cNvPr id="3" name="Content Placeholder 2"/>
          <p:cNvSpPr>
            <a:spLocks noGrp="1"/>
          </p:cNvSpPr>
          <p:nvPr>
            <p:ph idx="1"/>
          </p:nvPr>
        </p:nvSpPr>
        <p:spPr/>
        <p:txBody>
          <a:bodyPr/>
          <a:lstStyle/>
          <a:p>
            <a:r>
              <a:rPr lang="en-US" dirty="0"/>
              <a:t>15-49 = 0.3% 2022 TDHS-MIS</a:t>
            </a:r>
          </a:p>
          <a:p>
            <a:r>
              <a:rPr lang="en-US" dirty="0"/>
              <a:t>15-19 = 1.5 %</a:t>
            </a:r>
          </a:p>
          <a:p>
            <a:r>
              <a:rPr lang="en-US" dirty="0"/>
              <a:t>20-49 = 0.0%</a:t>
            </a:r>
          </a:p>
          <a:p>
            <a:r>
              <a:rPr lang="en-US" dirty="0"/>
              <a:t>Urban Areas = 0.4 %</a:t>
            </a:r>
          </a:p>
          <a:p>
            <a:r>
              <a:rPr lang="en-US" dirty="0"/>
              <a:t>Rural Arears = 0.3%</a:t>
            </a:r>
          </a:p>
          <a:p>
            <a:pPr marL="0" indent="0">
              <a:buNone/>
            </a:pPr>
            <a:r>
              <a:rPr lang="en-US" dirty="0"/>
              <a:t>The TDHS-MIS show only 1.5 percent of women age 15-19 years experienced violence by someone other than a husband/intimate partner among the women age 15-49 years.</a:t>
            </a:r>
          </a:p>
          <a:p>
            <a:pPr marL="0" indent="0">
              <a:buNone/>
            </a:pPr>
            <a:r>
              <a:rPr lang="en-US" b="1" dirty="0"/>
              <a:t>Administrative data shows that it happen in Home of perpetrators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1074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2900"/>
            <a:ext cx="10515600" cy="2095500"/>
          </a:xfrm>
        </p:spPr>
        <p:txBody>
          <a:bodyPr>
            <a:normAutofit fontScale="90000"/>
          </a:bodyPr>
          <a:lstStyle/>
          <a:p>
            <a:br>
              <a:rPr lang="en-US" sz="3600" b="1" dirty="0"/>
            </a:br>
            <a:r>
              <a:rPr lang="en-US" sz="3600" b="1" dirty="0"/>
              <a:t>5.3 Eliminate all harmful practices, such as child, early and forced marriage and female genital mutilation</a:t>
            </a:r>
            <a:br>
              <a:rPr lang="en-US" dirty="0"/>
            </a:br>
            <a:endParaRPr lang="en-US" dirty="0"/>
          </a:p>
        </p:txBody>
      </p:sp>
    </p:spTree>
    <p:extLst>
      <p:ext uri="{BB962C8B-B14F-4D97-AF65-F5344CB8AC3E}">
        <p14:creationId xmlns:p14="http://schemas.microsoft.com/office/powerpoint/2010/main" val="40858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5.3.1 Proportion of women aged 20-24 years who were married or in a union </a:t>
            </a:r>
            <a:r>
              <a:rPr lang="en-US" sz="3600" b="1" dirty="0">
                <a:solidFill>
                  <a:srgbClr val="FF0000"/>
                </a:solidFill>
              </a:rPr>
              <a:t>at exact age </a:t>
            </a:r>
            <a:r>
              <a:rPr lang="en-US" sz="3600" b="1" dirty="0"/>
              <a:t>15 and  18</a:t>
            </a:r>
            <a:br>
              <a:rPr lang="en-US" dirty="0"/>
            </a:br>
            <a:endParaRPr lang="en-US" dirty="0"/>
          </a:p>
        </p:txBody>
      </p:sp>
      <p:sp>
        <p:nvSpPr>
          <p:cNvPr id="3" name="Content Placeholder 2"/>
          <p:cNvSpPr>
            <a:spLocks noGrp="1"/>
          </p:cNvSpPr>
          <p:nvPr>
            <p:ph sz="half" idx="1"/>
          </p:nvPr>
        </p:nvSpPr>
        <p:spPr/>
        <p:txBody>
          <a:bodyPr/>
          <a:lstStyle/>
          <a:p>
            <a:pPr marL="0" indent="0">
              <a:buNone/>
            </a:pPr>
            <a:endParaRPr lang="en-US" dirty="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08717405"/>
              </p:ext>
            </p:extLst>
          </p:nvPr>
        </p:nvGraphicFramePr>
        <p:xfrm>
          <a:off x="5524499" y="1825625"/>
          <a:ext cx="452120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295400" y="1549400"/>
            <a:ext cx="3771899" cy="5308600"/>
          </a:xfrm>
          <a:prstGeom prst="rect">
            <a:avLst/>
          </a:prstGeom>
        </p:spPr>
      </p:pic>
      <p:sp>
        <p:nvSpPr>
          <p:cNvPr id="4" name="TextBox 3"/>
          <p:cNvSpPr txBox="1"/>
          <p:nvPr/>
        </p:nvSpPr>
        <p:spPr>
          <a:xfrm>
            <a:off x="10401300" y="3670300"/>
            <a:ext cx="1409700" cy="646331"/>
          </a:xfrm>
          <a:prstGeom prst="rect">
            <a:avLst/>
          </a:prstGeom>
          <a:noFill/>
        </p:spPr>
        <p:txBody>
          <a:bodyPr wrap="square" rtlCol="0">
            <a:spAutoFit/>
          </a:bodyPr>
          <a:lstStyle/>
          <a:p>
            <a:r>
              <a:rPr lang="en-US" dirty="0"/>
              <a:t>2015-16 TDHS-MIS</a:t>
            </a:r>
          </a:p>
        </p:txBody>
      </p:sp>
      <p:sp>
        <p:nvSpPr>
          <p:cNvPr id="8" name="TextBox 7"/>
          <p:cNvSpPr txBox="1"/>
          <p:nvPr/>
        </p:nvSpPr>
        <p:spPr>
          <a:xfrm>
            <a:off x="10477500" y="4826000"/>
            <a:ext cx="1409700" cy="646331"/>
          </a:xfrm>
          <a:prstGeom prst="rect">
            <a:avLst/>
          </a:prstGeom>
          <a:noFill/>
        </p:spPr>
        <p:txBody>
          <a:bodyPr wrap="square" rtlCol="0">
            <a:spAutoFit/>
          </a:bodyPr>
          <a:lstStyle/>
          <a:p>
            <a:r>
              <a:rPr lang="en-US" dirty="0"/>
              <a:t>2022 TDHS-MIS</a:t>
            </a:r>
          </a:p>
        </p:txBody>
      </p:sp>
      <p:cxnSp>
        <p:nvCxnSpPr>
          <p:cNvPr id="9" name="Straight Arrow Connector 8"/>
          <p:cNvCxnSpPr/>
          <p:nvPr/>
        </p:nvCxnSpPr>
        <p:spPr>
          <a:xfrm>
            <a:off x="10045700" y="4006314"/>
            <a:ext cx="355600" cy="127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167104" y="5088609"/>
            <a:ext cx="355600" cy="127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14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5.3.2 Proportion of girls and women aged 15-49 years who have undergone female genital mutilation/cutting, by age</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06816099"/>
              </p:ext>
            </p:extLst>
          </p:nvPr>
        </p:nvGraphicFramePr>
        <p:xfrm>
          <a:off x="838200" y="2057399"/>
          <a:ext cx="5181600" cy="4119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70895667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177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2900"/>
            <a:ext cx="10515600" cy="2806700"/>
          </a:xfrm>
        </p:spPr>
        <p:txBody>
          <a:bodyPr>
            <a:normAutofit fontScale="90000"/>
          </a:bodyPr>
          <a:lstStyle/>
          <a:p>
            <a:br>
              <a:rPr lang="en-US" sz="3600" b="1"/>
            </a:br>
            <a:r>
              <a:rPr lang="en-US" sz="3600" b="1"/>
              <a:t> 5.4 Recognize and value unpaid care and domestic work through the provision of public services, infrastructure and social protection policies and the promotion of shared responsibility within the household and the family as nationally appropriate</a:t>
            </a:r>
            <a:endParaRPr lang="en-US" dirty="0"/>
          </a:p>
        </p:txBody>
      </p:sp>
    </p:spTree>
    <p:extLst>
      <p:ext uri="{BB962C8B-B14F-4D97-AF65-F5344CB8AC3E}">
        <p14:creationId xmlns:p14="http://schemas.microsoft.com/office/powerpoint/2010/main" val="90959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br>
            <a:r>
              <a:rPr lang="en-US" sz="4000" b="1" dirty="0"/>
              <a:t>5.4.1 Proportion of time spent on unpaid domestic and care work, by sex, age and location </a:t>
            </a:r>
            <a:r>
              <a:rPr lang="en-US" sz="4000" b="1" dirty="0">
                <a:solidFill>
                  <a:srgbClr val="FF0000"/>
                </a:solidFill>
              </a:rPr>
              <a:t>(15 years and above)-ILFS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01707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94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5E8B-33E9-4F2F-91AD-1FF6CBF4C172}"/>
              </a:ext>
            </a:extLst>
          </p:cNvPr>
          <p:cNvSpPr>
            <a:spLocks noGrp="1"/>
          </p:cNvSpPr>
          <p:nvPr>
            <p:ph type="title"/>
          </p:nvPr>
        </p:nvSpPr>
        <p:spPr>
          <a:xfrm>
            <a:off x="514350" y="365125"/>
            <a:ext cx="10839450" cy="1325563"/>
          </a:xfrm>
        </p:spPr>
        <p:txBody>
          <a:bodyPr>
            <a:normAutofit/>
          </a:bodyPr>
          <a:lstStyle/>
          <a:p>
            <a:r>
              <a:rPr lang="en-US" sz="4800" dirty="0"/>
              <a:t>Outline</a:t>
            </a:r>
          </a:p>
        </p:txBody>
      </p:sp>
      <p:sp>
        <p:nvSpPr>
          <p:cNvPr id="3" name="Content Placeholder 2">
            <a:extLst>
              <a:ext uri="{FF2B5EF4-FFF2-40B4-BE49-F238E27FC236}">
                <a16:creationId xmlns:a16="http://schemas.microsoft.com/office/drawing/2014/main" id="{DE5B40C7-3FF8-4E0E-A885-374EC91ABC8B}"/>
              </a:ext>
            </a:extLst>
          </p:cNvPr>
          <p:cNvSpPr>
            <a:spLocks noGrp="1"/>
          </p:cNvSpPr>
          <p:nvPr>
            <p:ph idx="1"/>
          </p:nvPr>
        </p:nvSpPr>
        <p:spPr>
          <a:xfrm>
            <a:off x="1920239" y="1854681"/>
            <a:ext cx="9595485" cy="4240530"/>
          </a:xfrm>
        </p:spPr>
        <p:txBody>
          <a:bodyPr>
            <a:normAutofit fontScale="92500" lnSpcReduction="10000"/>
          </a:bodyPr>
          <a:lstStyle/>
          <a:p>
            <a:pPr marL="0" indent="0">
              <a:buNone/>
            </a:pPr>
            <a:r>
              <a:rPr lang="en-US" sz="3000" dirty="0"/>
              <a:t>Introduction</a:t>
            </a:r>
          </a:p>
          <a:p>
            <a:pPr marL="0" indent="0">
              <a:buNone/>
            </a:pPr>
            <a:endParaRPr lang="en-US" sz="3000" dirty="0"/>
          </a:p>
          <a:p>
            <a:pPr marL="0" indent="0">
              <a:buNone/>
            </a:pPr>
            <a:r>
              <a:rPr lang="en-US" sz="3000" dirty="0"/>
              <a:t>Voluntary National Review (VNR) Report</a:t>
            </a:r>
          </a:p>
          <a:p>
            <a:pPr marL="0" indent="0">
              <a:buNone/>
            </a:pPr>
            <a:endParaRPr lang="en-US" sz="3000" dirty="0"/>
          </a:p>
          <a:p>
            <a:pPr marL="0" indent="0">
              <a:buNone/>
            </a:pPr>
            <a:r>
              <a:rPr lang="en-US" sz="3000" dirty="0"/>
              <a:t>Progress in Goal No. 5</a:t>
            </a:r>
          </a:p>
          <a:p>
            <a:pPr marL="0" indent="0">
              <a:buNone/>
            </a:pPr>
            <a:endParaRPr lang="en-US" sz="3000" dirty="0"/>
          </a:p>
          <a:p>
            <a:pPr marL="0" indent="0">
              <a:buNone/>
            </a:pPr>
            <a:r>
              <a:rPr lang="en-US" sz="3000" dirty="0"/>
              <a:t>Where are we today in SDG? – achievements, and lessons</a:t>
            </a:r>
          </a:p>
          <a:p>
            <a:pPr marL="0" indent="0">
              <a:buNone/>
            </a:pPr>
            <a:endParaRPr lang="en-US" sz="2000" dirty="0"/>
          </a:p>
          <a:p>
            <a:pPr marL="0" indent="0">
              <a:buNone/>
            </a:pPr>
            <a:r>
              <a:rPr lang="en-US" sz="3000" dirty="0"/>
              <a:t>Hopes for the future</a:t>
            </a:r>
          </a:p>
          <a:p>
            <a:pPr marL="0" indent="0">
              <a:buNone/>
            </a:pPr>
            <a:endParaRPr lang="en-US" sz="2000" dirty="0"/>
          </a:p>
        </p:txBody>
      </p:sp>
      <p:sp>
        <p:nvSpPr>
          <p:cNvPr id="4" name="Rectangle 3">
            <a:extLst>
              <a:ext uri="{FF2B5EF4-FFF2-40B4-BE49-F238E27FC236}">
                <a16:creationId xmlns:a16="http://schemas.microsoft.com/office/drawing/2014/main" id="{BD9F4B9D-EAE6-4E82-8CAF-1CCC598C32FF}"/>
              </a:ext>
            </a:extLst>
          </p:cNvPr>
          <p:cNvSpPr>
            <a:spLocks noChangeArrowheads="1"/>
          </p:cNvSpPr>
          <p:nvPr/>
        </p:nvSpPr>
        <p:spPr bwMode="auto">
          <a:xfrm>
            <a:off x="0" y="-15241"/>
            <a:ext cx="12192000" cy="127952"/>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 name="Rectangle 6">
            <a:extLst>
              <a:ext uri="{FF2B5EF4-FFF2-40B4-BE49-F238E27FC236}">
                <a16:creationId xmlns:a16="http://schemas.microsoft.com/office/drawing/2014/main" id="{6613966C-FE01-4487-9E06-82A7CD4B50AB}"/>
              </a:ext>
            </a:extLst>
          </p:cNvPr>
          <p:cNvSpPr>
            <a:spLocks noChangeArrowheads="1"/>
          </p:cNvSpPr>
          <p:nvPr/>
        </p:nvSpPr>
        <p:spPr bwMode="auto">
          <a:xfrm flipV="1">
            <a:off x="0" y="132871"/>
            <a:ext cx="12192000" cy="68261"/>
          </a:xfrm>
          <a:prstGeom prst="rect">
            <a:avLst/>
          </a:prstGeom>
          <a:solidFill>
            <a:srgbClr val="FFCC00">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 name="Rectangle 3">
            <a:extLst>
              <a:ext uri="{FF2B5EF4-FFF2-40B4-BE49-F238E27FC236}">
                <a16:creationId xmlns:a16="http://schemas.microsoft.com/office/drawing/2014/main" id="{BDDB2011-7990-4C84-A8A9-FF0A8F519B90}"/>
              </a:ext>
            </a:extLst>
          </p:cNvPr>
          <p:cNvSpPr>
            <a:spLocks noChangeArrowheads="1"/>
          </p:cNvSpPr>
          <p:nvPr/>
        </p:nvSpPr>
        <p:spPr bwMode="auto">
          <a:xfrm>
            <a:off x="0" y="6725130"/>
            <a:ext cx="12192000" cy="88421"/>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 name="Rectangle 6">
            <a:extLst>
              <a:ext uri="{FF2B5EF4-FFF2-40B4-BE49-F238E27FC236}">
                <a16:creationId xmlns:a16="http://schemas.microsoft.com/office/drawing/2014/main" id="{807CC4B8-2E42-46E5-8650-67C3B9A638CF}"/>
              </a:ext>
            </a:extLst>
          </p:cNvPr>
          <p:cNvSpPr/>
          <p:nvPr/>
        </p:nvSpPr>
        <p:spPr>
          <a:xfrm>
            <a:off x="1440180" y="1854681"/>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ectangle 7">
            <a:extLst>
              <a:ext uri="{FF2B5EF4-FFF2-40B4-BE49-F238E27FC236}">
                <a16:creationId xmlns:a16="http://schemas.microsoft.com/office/drawing/2014/main" id="{A26E9AFF-CAC2-417D-A7F1-FB37ADFC560D}"/>
              </a:ext>
            </a:extLst>
          </p:cNvPr>
          <p:cNvSpPr/>
          <p:nvPr/>
        </p:nvSpPr>
        <p:spPr>
          <a:xfrm>
            <a:off x="1440180" y="2833841"/>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Rectangle 8">
            <a:extLst>
              <a:ext uri="{FF2B5EF4-FFF2-40B4-BE49-F238E27FC236}">
                <a16:creationId xmlns:a16="http://schemas.microsoft.com/office/drawing/2014/main" id="{8A42F26C-39B8-4511-BE30-B9AAEDCFF934}"/>
              </a:ext>
            </a:extLst>
          </p:cNvPr>
          <p:cNvSpPr/>
          <p:nvPr/>
        </p:nvSpPr>
        <p:spPr>
          <a:xfrm>
            <a:off x="1440180" y="4542835"/>
            <a:ext cx="297180" cy="498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Rectangle 9">
            <a:extLst>
              <a:ext uri="{FF2B5EF4-FFF2-40B4-BE49-F238E27FC236}">
                <a16:creationId xmlns:a16="http://schemas.microsoft.com/office/drawing/2014/main" id="{F0F85270-CD77-4864-B54A-807CE3F2780C}"/>
              </a:ext>
            </a:extLst>
          </p:cNvPr>
          <p:cNvSpPr/>
          <p:nvPr/>
        </p:nvSpPr>
        <p:spPr>
          <a:xfrm>
            <a:off x="1440180" y="5498664"/>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 name="Rectangle 11">
            <a:extLst>
              <a:ext uri="{FF2B5EF4-FFF2-40B4-BE49-F238E27FC236}">
                <a16:creationId xmlns:a16="http://schemas.microsoft.com/office/drawing/2014/main" id="{8A42F26C-39B8-4511-BE30-B9AAEDCFF934}"/>
              </a:ext>
            </a:extLst>
          </p:cNvPr>
          <p:cNvSpPr/>
          <p:nvPr/>
        </p:nvSpPr>
        <p:spPr>
          <a:xfrm>
            <a:off x="1465580" y="3755435"/>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1790518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b="1" dirty="0"/>
            </a:br>
            <a:r>
              <a:rPr lang="en-US" sz="4000" b="1" dirty="0"/>
              <a:t>5.4.1 Proportion of time spent on unpaid domestic and care work, by sex, age and location </a:t>
            </a:r>
            <a:r>
              <a:rPr lang="en-US" sz="4000" b="1" dirty="0">
                <a:solidFill>
                  <a:srgbClr val="FF0000"/>
                </a:solidFill>
              </a:rPr>
              <a:t>(15 years and above)-ILFS </a:t>
            </a:r>
            <a:r>
              <a:rPr lang="mr-IN" sz="4000" b="1" dirty="0">
                <a:solidFill>
                  <a:srgbClr val="FF0000"/>
                </a:solidFill>
              </a:rPr>
              <a:t>–</a:t>
            </a:r>
            <a:r>
              <a:rPr lang="en-US" sz="4000" b="1" dirty="0">
                <a:solidFill>
                  <a:srgbClr val="FF0000"/>
                </a:solidFill>
              </a:rPr>
              <a:t>Tanzania Zanzibar -ILFS</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457200" y="1825624"/>
            <a:ext cx="10896600" cy="4625975"/>
          </a:xfrm>
          <a:prstGeom prst="rect">
            <a:avLst/>
          </a:prstGeom>
        </p:spPr>
      </p:pic>
    </p:spTree>
    <p:extLst>
      <p:ext uri="{BB962C8B-B14F-4D97-AF65-F5344CB8AC3E}">
        <p14:creationId xmlns:p14="http://schemas.microsoft.com/office/powerpoint/2010/main" val="1464442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95495" cy="2765533"/>
          </a:xfrm>
        </p:spPr>
        <p:txBody>
          <a:bodyPr>
            <a:normAutofit fontScale="90000"/>
          </a:bodyPr>
          <a:lstStyle/>
          <a:p>
            <a:br>
              <a:rPr lang="en-US" b="1"/>
            </a:br>
            <a:br>
              <a:rPr lang="en-US" b="1"/>
            </a:br>
            <a:r>
              <a:rPr lang="en-US" b="1"/>
              <a:t>5.5 </a:t>
            </a:r>
            <a:r>
              <a:rPr lang="en-US" b="1" dirty="0"/>
              <a:t>Ensure women’s full and effective participation and equal opportunities for leadership at all levels of decision making in political, economic and public life</a:t>
            </a:r>
            <a:br>
              <a:rPr lang="en-US" b="1" dirty="0"/>
            </a:br>
            <a:endParaRPr lang="en-US" b="1" dirty="0"/>
          </a:p>
        </p:txBody>
      </p:sp>
    </p:spTree>
    <p:extLst>
      <p:ext uri="{BB962C8B-B14F-4D97-AF65-F5344CB8AC3E}">
        <p14:creationId xmlns:p14="http://schemas.microsoft.com/office/powerpoint/2010/main" val="92421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5.5.1 Proportion of seats held by women in (a) national parliaments and (b) local governments</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9582463"/>
              </p:ext>
            </p:extLst>
          </p:nvPr>
        </p:nvGraphicFramePr>
        <p:xfrm>
          <a:off x="609600"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7058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909"/>
          </a:xfrm>
        </p:spPr>
        <p:txBody>
          <a:bodyPr>
            <a:noAutofit/>
          </a:bodyPr>
          <a:lstStyle/>
          <a:p>
            <a:r>
              <a:rPr lang="en-US" sz="3600" b="1" dirty="0"/>
              <a:t>5.5.2 Proportion of women in managerial positions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8748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957587" y="5037812"/>
            <a:ext cx="1426275" cy="461665"/>
          </a:xfrm>
          <a:prstGeom prst="rect">
            <a:avLst/>
          </a:prstGeom>
          <a:solidFill>
            <a:schemeClr val="accent5">
              <a:lumMod val="20000"/>
              <a:lumOff val="80000"/>
            </a:schemeClr>
          </a:solidFill>
        </p:spPr>
        <p:txBody>
          <a:bodyPr wrap="square" rtlCol="0">
            <a:spAutoFit/>
          </a:bodyPr>
          <a:lstStyle/>
          <a:p>
            <a:r>
              <a:rPr lang="en-US" sz="2400"/>
              <a:t>2022</a:t>
            </a:r>
          </a:p>
        </p:txBody>
      </p:sp>
      <p:sp>
        <p:nvSpPr>
          <p:cNvPr id="6" name="TextBox 5"/>
          <p:cNvSpPr txBox="1"/>
          <p:nvPr/>
        </p:nvSpPr>
        <p:spPr>
          <a:xfrm>
            <a:off x="8939509" y="4167325"/>
            <a:ext cx="1426275" cy="461665"/>
          </a:xfrm>
          <a:prstGeom prst="rect">
            <a:avLst/>
          </a:prstGeom>
          <a:solidFill>
            <a:schemeClr val="accent5">
              <a:lumMod val="20000"/>
              <a:lumOff val="80000"/>
            </a:schemeClr>
          </a:solidFill>
        </p:spPr>
        <p:txBody>
          <a:bodyPr wrap="square" rtlCol="0">
            <a:spAutoFit/>
          </a:bodyPr>
          <a:lstStyle/>
          <a:p>
            <a:r>
              <a:rPr lang="en-US" sz="2400"/>
              <a:t>2021</a:t>
            </a:r>
          </a:p>
        </p:txBody>
      </p:sp>
      <p:sp>
        <p:nvSpPr>
          <p:cNvPr id="7" name="TextBox 6"/>
          <p:cNvSpPr txBox="1"/>
          <p:nvPr/>
        </p:nvSpPr>
        <p:spPr>
          <a:xfrm>
            <a:off x="8936929" y="3312334"/>
            <a:ext cx="1426275" cy="461665"/>
          </a:xfrm>
          <a:prstGeom prst="rect">
            <a:avLst/>
          </a:prstGeom>
          <a:solidFill>
            <a:schemeClr val="accent5">
              <a:lumMod val="20000"/>
              <a:lumOff val="80000"/>
            </a:schemeClr>
          </a:solidFill>
        </p:spPr>
        <p:txBody>
          <a:bodyPr wrap="square" rtlCol="0">
            <a:spAutoFit/>
          </a:bodyPr>
          <a:lstStyle/>
          <a:p>
            <a:r>
              <a:rPr lang="en-US" sz="2400"/>
              <a:t>2020</a:t>
            </a:r>
          </a:p>
        </p:txBody>
      </p:sp>
      <p:sp>
        <p:nvSpPr>
          <p:cNvPr id="8" name="TextBox 7"/>
          <p:cNvSpPr txBox="1"/>
          <p:nvPr/>
        </p:nvSpPr>
        <p:spPr>
          <a:xfrm>
            <a:off x="9027337" y="2457347"/>
            <a:ext cx="1426275" cy="461665"/>
          </a:xfrm>
          <a:prstGeom prst="rect">
            <a:avLst/>
          </a:prstGeom>
          <a:solidFill>
            <a:schemeClr val="accent5">
              <a:lumMod val="20000"/>
              <a:lumOff val="80000"/>
            </a:schemeClr>
          </a:solidFill>
        </p:spPr>
        <p:txBody>
          <a:bodyPr wrap="square" rtlCol="0">
            <a:spAutoFit/>
          </a:bodyPr>
          <a:lstStyle/>
          <a:p>
            <a:r>
              <a:rPr lang="en-US" sz="2400" dirty="0"/>
              <a:t>2019</a:t>
            </a:r>
          </a:p>
        </p:txBody>
      </p:sp>
      <p:sp>
        <p:nvSpPr>
          <p:cNvPr id="9" name="TextBox 8"/>
          <p:cNvSpPr txBox="1"/>
          <p:nvPr/>
        </p:nvSpPr>
        <p:spPr>
          <a:xfrm>
            <a:off x="524932" y="1608667"/>
            <a:ext cx="3348568" cy="3724096"/>
          </a:xfrm>
          <a:prstGeom prst="rect">
            <a:avLst/>
          </a:prstGeom>
          <a:noFill/>
        </p:spPr>
        <p:txBody>
          <a:bodyPr wrap="square" rtlCol="0">
            <a:spAutoFit/>
          </a:bodyPr>
          <a:lstStyle/>
          <a:p>
            <a:r>
              <a:rPr lang="en-US" sz="2000" dirty="0"/>
              <a:t>Women in Managerial positions include Ministers, Permanent secretaries, Regional  and District Commissioners, District Executive Directors, District Administrative Secretaries, Ambassadors, Judges, Directors</a:t>
            </a:r>
          </a:p>
          <a:p>
            <a:endParaRPr lang="en-US" sz="2000" dirty="0"/>
          </a:p>
          <a:p>
            <a:r>
              <a:rPr lang="en-US" i="1" dirty="0"/>
              <a:t>Source: Presidents office, Public Service Management</a:t>
            </a:r>
          </a:p>
        </p:txBody>
      </p:sp>
    </p:spTree>
    <p:extLst>
      <p:ext uri="{BB962C8B-B14F-4D97-AF65-F5344CB8AC3E}">
        <p14:creationId xmlns:p14="http://schemas.microsoft.com/office/powerpoint/2010/main" val="146610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Tanzania Top Women Leaders</a:t>
            </a:r>
          </a:p>
        </p:txBody>
      </p:sp>
      <p:sp>
        <p:nvSpPr>
          <p:cNvPr id="3" name="Content Placeholder 2"/>
          <p:cNvSpPr>
            <a:spLocks noGrp="1"/>
          </p:cNvSpPr>
          <p:nvPr>
            <p:ph idx="1"/>
          </p:nvPr>
        </p:nvSpPr>
        <p:spPr/>
        <p:txBody>
          <a:bodyPr/>
          <a:lstStyle/>
          <a:p>
            <a:pPr algn="just"/>
            <a:r>
              <a:rPr lang="en-US" dirty="0"/>
              <a:t>The country has made progress towards advancing gender equality in leadership and decision making at all levels, with more women being appointed to lead key positions. At the highest level, the URT President is a Woman - Her Excellency, Dr. </a:t>
            </a:r>
            <a:r>
              <a:rPr lang="en-US" dirty="0" err="1"/>
              <a:t>Samia</a:t>
            </a:r>
            <a:r>
              <a:rPr lang="en-US" dirty="0"/>
              <a:t> </a:t>
            </a:r>
            <a:r>
              <a:rPr lang="en-US" dirty="0" err="1"/>
              <a:t>Suluhu</a:t>
            </a:r>
            <a:r>
              <a:rPr lang="en-US" dirty="0"/>
              <a:t> Hassan, the Speaker and Clerk of the National Assembly (Tulia </a:t>
            </a:r>
            <a:r>
              <a:rPr lang="en-US" dirty="0" err="1"/>
              <a:t>Ackson</a:t>
            </a:r>
            <a:r>
              <a:rPr lang="en-US" dirty="0"/>
              <a:t>) are women </a:t>
            </a:r>
            <a:r>
              <a:rPr lang="en-US" b="1" dirty="0"/>
              <a:t>(She has also elected in Inter Parliamentary Union (IPU)), </a:t>
            </a:r>
            <a:r>
              <a:rPr lang="en-US" dirty="0"/>
              <a:t>and 35 percent of Ministers are women. For the first time in history, in Zanzibar the Chief Secretary is a woman, and the Deputy Speaker and Clerk of the Zanzibar House of Representatives are women</a:t>
            </a:r>
          </a:p>
        </p:txBody>
      </p:sp>
    </p:spTree>
    <p:extLst>
      <p:ext uri="{BB962C8B-B14F-4D97-AF65-F5344CB8AC3E}">
        <p14:creationId xmlns:p14="http://schemas.microsoft.com/office/powerpoint/2010/main" val="161112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2900"/>
            <a:ext cx="10515600" cy="2095500"/>
          </a:xfrm>
        </p:spPr>
        <p:txBody>
          <a:bodyPr>
            <a:normAutofit fontScale="90000"/>
          </a:bodyPr>
          <a:lstStyle/>
          <a:p>
            <a:br>
              <a:rPr lang="en-US" sz="3600" b="1" dirty="0"/>
            </a:br>
            <a:r>
              <a:rPr lang="en-US" sz="3600" b="1" dirty="0"/>
              <a:t>5.6 Ensure universal access to sexual and reproductive health and reproductive rights as agreed in accordance with the </a:t>
            </a:r>
            <a:r>
              <a:rPr lang="en-US" sz="3600" b="1" dirty="0" err="1"/>
              <a:t>Programme</a:t>
            </a:r>
            <a:r>
              <a:rPr lang="en-US" sz="3600" b="1" dirty="0"/>
              <a:t> of Action of the International Conference on Population and Development and the Beijing Platform for Action and the outcome documents of their review conferences</a:t>
            </a:r>
            <a:br>
              <a:rPr lang="en-US" sz="3200" dirty="0"/>
            </a:br>
            <a:endParaRPr lang="en-US" dirty="0"/>
          </a:p>
        </p:txBody>
      </p:sp>
    </p:spTree>
    <p:extLst>
      <p:ext uri="{BB962C8B-B14F-4D97-AF65-F5344CB8AC3E}">
        <p14:creationId xmlns:p14="http://schemas.microsoft.com/office/powerpoint/2010/main" val="53948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5.6.1 Proportion of women aged 15-49 years who make their own informed decisions regarding sexual relations, contraceptive use and reproductive health care (2022 TDHS-MIS)</a:t>
            </a:r>
            <a:br>
              <a:rPr lang="en-US" sz="3200" b="1" dirty="0"/>
            </a:b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523957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1254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2800" b="1" dirty="0"/>
            </a:br>
            <a:br>
              <a:rPr lang="en-US" sz="2800" b="1" dirty="0"/>
            </a:br>
            <a:r>
              <a:rPr lang="en-US" sz="2800" dirty="0"/>
              <a:t>5.6.2 Number of countries with laws and regulations that guarantee full and equal access to women and men aged 15 years and older to sexual and reproductive health care, information and education</a:t>
            </a:r>
            <a:br>
              <a:rPr lang="en-US" sz="3200" dirty="0"/>
            </a:br>
            <a:br>
              <a:rPr lang="en-US" sz="3200" b="1" dirty="0"/>
            </a:br>
            <a:endParaRPr lang="en-US" sz="3200"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65988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2900"/>
            <a:ext cx="10515600" cy="2095500"/>
          </a:xfrm>
        </p:spPr>
        <p:txBody>
          <a:bodyPr>
            <a:normAutofit fontScale="90000"/>
          </a:bodyPr>
          <a:lstStyle/>
          <a:p>
            <a:br>
              <a:rPr lang="en-US" sz="3600" b="1" dirty="0"/>
            </a:br>
            <a:r>
              <a:rPr lang="en-US" sz="3200" b="1" dirty="0"/>
              <a:t>5.a Undertake reforms to give women equal rights to economic resources, as well as access to ownership and control over land and other forms of property, financial services, inheritance and natural resources, in accordance with national laws</a:t>
            </a:r>
            <a:br>
              <a:rPr lang="en-US" sz="3200" dirty="0"/>
            </a:br>
            <a:endParaRPr lang="en-US" dirty="0"/>
          </a:p>
        </p:txBody>
      </p:sp>
    </p:spTree>
    <p:extLst>
      <p:ext uri="{BB962C8B-B14F-4D97-AF65-F5344CB8AC3E}">
        <p14:creationId xmlns:p14="http://schemas.microsoft.com/office/powerpoint/2010/main" val="288395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365125"/>
            <a:ext cx="11785599" cy="1325563"/>
          </a:xfrm>
        </p:spPr>
        <p:txBody>
          <a:bodyPr>
            <a:noAutofit/>
          </a:bodyPr>
          <a:lstStyle/>
          <a:p>
            <a:br>
              <a:rPr lang="en-US" sz="2800" b="1" dirty="0"/>
            </a:br>
            <a:br>
              <a:rPr lang="en-US" sz="2800" b="1" dirty="0"/>
            </a:br>
            <a:r>
              <a:rPr lang="en-US" sz="2800" b="1" dirty="0"/>
              <a:t>5.a.1 (a) Proportion of total agricultural population with ownership or secure rights over agricultural land, by sex; and (b) share of women among owners or rights-bearers of agricultural land, by type of tenure</a:t>
            </a:r>
            <a:br>
              <a:rPr lang="en-US" sz="2800" dirty="0"/>
            </a:br>
            <a:br>
              <a:rPr lang="en-US" sz="3200" b="1" dirty="0"/>
            </a:b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830592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310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E7FEECC-0630-4F62-A0D1-E3353F47F8B5}"/>
              </a:ext>
            </a:extLst>
          </p:cNvPr>
          <p:cNvSpPr>
            <a:spLocks noChangeArrowheads="1"/>
          </p:cNvSpPr>
          <p:nvPr/>
        </p:nvSpPr>
        <p:spPr bwMode="auto">
          <a:xfrm>
            <a:off x="0" y="-15241"/>
            <a:ext cx="12192000" cy="127952"/>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196" name="Rectangle 6">
            <a:extLst>
              <a:ext uri="{FF2B5EF4-FFF2-40B4-BE49-F238E27FC236}">
                <a16:creationId xmlns:a16="http://schemas.microsoft.com/office/drawing/2014/main" id="{4A48A620-96B9-461C-A503-116D6BF874CD}"/>
              </a:ext>
            </a:extLst>
          </p:cNvPr>
          <p:cNvSpPr>
            <a:spLocks noChangeArrowheads="1"/>
          </p:cNvSpPr>
          <p:nvPr/>
        </p:nvSpPr>
        <p:spPr bwMode="auto">
          <a:xfrm flipV="1">
            <a:off x="0" y="132871"/>
            <a:ext cx="12192000" cy="68261"/>
          </a:xfrm>
          <a:prstGeom prst="rect">
            <a:avLst/>
          </a:prstGeom>
          <a:solidFill>
            <a:srgbClr val="FFCC00">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197" name="Rectangle 11">
            <a:extLst>
              <a:ext uri="{FF2B5EF4-FFF2-40B4-BE49-F238E27FC236}">
                <a16:creationId xmlns:a16="http://schemas.microsoft.com/office/drawing/2014/main" id="{84BDC0F7-D889-4765-A5D4-E0D3A0C46837}"/>
              </a:ext>
            </a:extLst>
          </p:cNvPr>
          <p:cNvSpPr>
            <a:spLocks noChangeArrowheads="1"/>
          </p:cNvSpPr>
          <p:nvPr/>
        </p:nvSpPr>
        <p:spPr bwMode="auto">
          <a:xfrm>
            <a:off x="2595562" y="458213"/>
            <a:ext cx="7000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3600" b="1" dirty="0">
                <a:solidFill>
                  <a:srgbClr val="0070C0"/>
                </a:solidFill>
                <a:latin typeface="+mj-lt"/>
              </a:rPr>
              <a:t>Introduction – Global Perspectives</a:t>
            </a:r>
            <a:endParaRPr lang="en-GB" altLang="en-US" sz="3600" b="1" dirty="0">
              <a:solidFill>
                <a:srgbClr val="0070C0"/>
              </a:solidFill>
              <a:latin typeface="+mj-lt"/>
            </a:endParaRPr>
          </a:p>
        </p:txBody>
      </p:sp>
      <p:sp>
        <p:nvSpPr>
          <p:cNvPr id="8201" name="Rectangle 3">
            <a:extLst>
              <a:ext uri="{FF2B5EF4-FFF2-40B4-BE49-F238E27FC236}">
                <a16:creationId xmlns:a16="http://schemas.microsoft.com/office/drawing/2014/main" id="{18EE551D-339F-44D8-BE14-4D22A0AAB1A8}"/>
              </a:ext>
            </a:extLst>
          </p:cNvPr>
          <p:cNvSpPr>
            <a:spLocks noChangeArrowheads="1"/>
          </p:cNvSpPr>
          <p:nvPr/>
        </p:nvSpPr>
        <p:spPr bwMode="auto">
          <a:xfrm>
            <a:off x="0" y="6725130"/>
            <a:ext cx="12192000" cy="88421"/>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Rectangle 12">
            <a:extLst>
              <a:ext uri="{FF2B5EF4-FFF2-40B4-BE49-F238E27FC236}">
                <a16:creationId xmlns:a16="http://schemas.microsoft.com/office/drawing/2014/main" id="{B8C39497-0637-4284-883E-6C95350C9B98}"/>
              </a:ext>
            </a:extLst>
          </p:cNvPr>
          <p:cNvSpPr/>
          <p:nvPr/>
        </p:nvSpPr>
        <p:spPr>
          <a:xfrm>
            <a:off x="1569246" y="1417970"/>
            <a:ext cx="2438400" cy="457200"/>
          </a:xfrm>
          <a:prstGeom prst="rect">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dirty="0">
                <a:latin typeface="Times New Roman" pitchFamily="18" charset="0"/>
                <a:cs typeface="Times New Roman" pitchFamily="18" charset="0"/>
              </a:rPr>
              <a:t>MDGs </a:t>
            </a:r>
          </a:p>
        </p:txBody>
      </p:sp>
      <p:sp>
        <p:nvSpPr>
          <p:cNvPr id="14" name="Rectangle 13">
            <a:extLst>
              <a:ext uri="{FF2B5EF4-FFF2-40B4-BE49-F238E27FC236}">
                <a16:creationId xmlns:a16="http://schemas.microsoft.com/office/drawing/2014/main" id="{7D621857-30B6-43B1-BBA2-DDE644DFAFE7}"/>
              </a:ext>
            </a:extLst>
          </p:cNvPr>
          <p:cNvSpPr/>
          <p:nvPr/>
        </p:nvSpPr>
        <p:spPr>
          <a:xfrm>
            <a:off x="7679532" y="1406523"/>
            <a:ext cx="24384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latin typeface="Times New Roman" pitchFamily="18" charset="0"/>
                <a:cs typeface="Times New Roman" pitchFamily="18" charset="0"/>
              </a:rPr>
              <a:t>SDGs</a:t>
            </a:r>
          </a:p>
        </p:txBody>
      </p:sp>
      <p:sp>
        <p:nvSpPr>
          <p:cNvPr id="15" name="Left-Right Arrow 14">
            <a:extLst>
              <a:ext uri="{FF2B5EF4-FFF2-40B4-BE49-F238E27FC236}">
                <a16:creationId xmlns:a16="http://schemas.microsoft.com/office/drawing/2014/main" id="{39508DFC-AA23-46EF-83AB-4123F18CF35C}"/>
              </a:ext>
            </a:extLst>
          </p:cNvPr>
          <p:cNvSpPr/>
          <p:nvPr/>
        </p:nvSpPr>
        <p:spPr>
          <a:xfrm>
            <a:off x="4763295" y="1330323"/>
            <a:ext cx="2160588" cy="609600"/>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V.S</a:t>
            </a:r>
          </a:p>
        </p:txBody>
      </p:sp>
      <p:pic>
        <p:nvPicPr>
          <p:cNvPr id="8205" name="Picture 7">
            <a:extLst>
              <a:ext uri="{FF2B5EF4-FFF2-40B4-BE49-F238E27FC236}">
                <a16:creationId xmlns:a16="http://schemas.microsoft.com/office/drawing/2014/main" id="{DA68548B-D20B-43FC-9426-27E74A659B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7451" y="2241082"/>
            <a:ext cx="37623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6">
            <a:extLst>
              <a:ext uri="{FF2B5EF4-FFF2-40B4-BE49-F238E27FC236}">
                <a16:creationId xmlns:a16="http://schemas.microsoft.com/office/drawing/2014/main" id="{16F2310C-35D2-4E46-8D62-40FDE8007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494" y="2248379"/>
            <a:ext cx="45370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Rectangle 17">
            <a:extLst>
              <a:ext uri="{FF2B5EF4-FFF2-40B4-BE49-F238E27FC236}">
                <a16:creationId xmlns:a16="http://schemas.microsoft.com/office/drawing/2014/main" id="{EBA8E9FD-2DEA-4813-9FB9-EA7844A7A40C}"/>
              </a:ext>
            </a:extLst>
          </p:cNvPr>
          <p:cNvSpPr>
            <a:spLocks noChangeArrowheads="1"/>
          </p:cNvSpPr>
          <p:nvPr/>
        </p:nvSpPr>
        <p:spPr bwMode="auto">
          <a:xfrm>
            <a:off x="5752496" y="4412962"/>
            <a:ext cx="58564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dirty="0">
                <a:solidFill>
                  <a:srgbClr val="FF0000"/>
                </a:solidFill>
                <a:latin typeface="Cambria" panose="02040503050406030204" pitchFamily="18" charset="0"/>
              </a:rPr>
              <a:t>17 Goals – 169 Targets – 231 unique Indicators/ </a:t>
            </a:r>
          </a:p>
          <a:p>
            <a:pPr eaLnBrk="1" hangingPunct="1">
              <a:spcBef>
                <a:spcPct val="0"/>
              </a:spcBef>
              <a:buFontTx/>
              <a:buNone/>
            </a:pPr>
            <a:r>
              <a:rPr lang="en-GB" altLang="en-US" sz="2000" b="1" dirty="0">
                <a:solidFill>
                  <a:srgbClr val="FF0000"/>
                </a:solidFill>
                <a:latin typeface="Cambria" panose="02040503050406030204" pitchFamily="18" charset="0"/>
              </a:rPr>
              <a:t>248 Repeating Indicators </a:t>
            </a:r>
          </a:p>
        </p:txBody>
      </p:sp>
      <p:sp>
        <p:nvSpPr>
          <p:cNvPr id="8208" name="Rectangle 18">
            <a:extLst>
              <a:ext uri="{FF2B5EF4-FFF2-40B4-BE49-F238E27FC236}">
                <a16:creationId xmlns:a16="http://schemas.microsoft.com/office/drawing/2014/main" id="{D1596035-DDC7-45F8-A512-9082080405DB}"/>
              </a:ext>
            </a:extLst>
          </p:cNvPr>
          <p:cNvSpPr>
            <a:spLocks noChangeArrowheads="1"/>
          </p:cNvSpPr>
          <p:nvPr/>
        </p:nvSpPr>
        <p:spPr bwMode="auto">
          <a:xfrm>
            <a:off x="1058387" y="4604738"/>
            <a:ext cx="43561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dirty="0">
                <a:solidFill>
                  <a:srgbClr val="FF0000"/>
                </a:solidFill>
                <a:latin typeface="Cambria" panose="02040503050406030204" pitchFamily="18" charset="0"/>
              </a:rPr>
              <a:t>8 Goals – 18 Targets – 60 Indicators </a:t>
            </a:r>
          </a:p>
        </p:txBody>
      </p:sp>
      <p:sp>
        <p:nvSpPr>
          <p:cNvPr id="20" name="Right Arrow 19">
            <a:extLst>
              <a:ext uri="{FF2B5EF4-FFF2-40B4-BE49-F238E27FC236}">
                <a16:creationId xmlns:a16="http://schemas.microsoft.com/office/drawing/2014/main" id="{AAB5BAD6-00E3-4F0C-989C-0CE70D6E2B08}"/>
              </a:ext>
            </a:extLst>
          </p:cNvPr>
          <p:cNvSpPr/>
          <p:nvPr/>
        </p:nvSpPr>
        <p:spPr>
          <a:xfrm>
            <a:off x="1166337" y="4995232"/>
            <a:ext cx="4140200" cy="7207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bg1"/>
                </a:solidFill>
                <a:latin typeface="Cambria" pitchFamily="18" charset="0"/>
              </a:rPr>
              <a:t>Time for Implementation – 15 Years</a:t>
            </a:r>
          </a:p>
        </p:txBody>
      </p:sp>
      <p:sp>
        <p:nvSpPr>
          <p:cNvPr id="21" name="Right Arrow 20">
            <a:extLst>
              <a:ext uri="{FF2B5EF4-FFF2-40B4-BE49-F238E27FC236}">
                <a16:creationId xmlns:a16="http://schemas.microsoft.com/office/drawing/2014/main" id="{4DAE0B4F-0269-4509-873F-4376A68E10F2}"/>
              </a:ext>
            </a:extLst>
          </p:cNvPr>
          <p:cNvSpPr/>
          <p:nvPr/>
        </p:nvSpPr>
        <p:spPr>
          <a:xfrm>
            <a:off x="6358984" y="5008691"/>
            <a:ext cx="4643437" cy="7207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bg1"/>
                </a:solidFill>
                <a:latin typeface="Cambria" pitchFamily="18" charset="0"/>
              </a:rPr>
              <a:t>Time for Implementation – 15 Years</a:t>
            </a:r>
          </a:p>
        </p:txBody>
      </p:sp>
      <p:pic>
        <p:nvPicPr>
          <p:cNvPr id="8211" name="Picture 21" descr="images.jpg">
            <a:extLst>
              <a:ext uri="{FF2B5EF4-FFF2-40B4-BE49-F238E27FC236}">
                <a16:creationId xmlns:a16="http://schemas.microsoft.com/office/drawing/2014/main" id="{FE98388F-5A30-4860-82F3-7D7B7894114F}"/>
              </a:ext>
            </a:extLst>
          </p:cNvPr>
          <p:cNvPicPr>
            <a:picLocks noChangeAspect="1"/>
          </p:cNvPicPr>
          <p:nvPr/>
        </p:nvPicPr>
        <p:blipFill>
          <a:blip r:embed="rId5">
            <a:extLst>
              <a:ext uri="{28A0092B-C50C-407E-A947-70E740481C1C}">
                <a14:useLocalDpi xmlns:a14="http://schemas.microsoft.com/office/drawing/2010/main" val="0"/>
              </a:ext>
            </a:extLst>
          </a:blip>
          <a:srcRect l="7903" t="8591" r="60487" b="22684"/>
          <a:stretch>
            <a:fillRect/>
          </a:stretch>
        </p:blipFill>
        <p:spPr bwMode="auto">
          <a:xfrm>
            <a:off x="7031832" y="5870579"/>
            <a:ext cx="6477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Rectangle 22">
            <a:extLst>
              <a:ext uri="{FF2B5EF4-FFF2-40B4-BE49-F238E27FC236}">
                <a16:creationId xmlns:a16="http://schemas.microsoft.com/office/drawing/2014/main" id="{4F74CAFE-C92C-4A57-AE9E-E02E2950DD05}"/>
              </a:ext>
            </a:extLst>
          </p:cNvPr>
          <p:cNvSpPr>
            <a:spLocks noChangeArrowheads="1"/>
          </p:cNvSpPr>
          <p:nvPr/>
        </p:nvSpPr>
        <p:spPr bwMode="auto">
          <a:xfrm>
            <a:off x="7774968" y="5683772"/>
            <a:ext cx="41719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dirty="0">
                <a:solidFill>
                  <a:srgbClr val="FF0000"/>
                </a:solidFill>
                <a:latin typeface="Cambria" panose="02040503050406030204" pitchFamily="18" charset="0"/>
              </a:rPr>
              <a:t>Increase in demand for data</a:t>
            </a:r>
          </a:p>
          <a:p>
            <a:pPr eaLnBrk="1" hangingPunct="1">
              <a:spcBef>
                <a:spcPct val="0"/>
              </a:spcBef>
              <a:buFontTx/>
              <a:buNone/>
            </a:pPr>
            <a:r>
              <a:rPr lang="en-GB" altLang="en-US" sz="2000" b="1" dirty="0">
                <a:solidFill>
                  <a:srgbClr val="FF0000"/>
                </a:solidFill>
                <a:latin typeface="Cambria" panose="02040503050406030204" pitchFamily="18" charset="0"/>
              </a:rPr>
              <a:t>Increase in data</a:t>
            </a:r>
          </a:p>
          <a:p>
            <a:pPr eaLnBrk="1" hangingPunct="1">
              <a:spcBef>
                <a:spcPct val="0"/>
              </a:spcBef>
              <a:buFontTx/>
              <a:buNone/>
            </a:pPr>
            <a:r>
              <a:rPr lang="en-GB" altLang="en-US" sz="2000" b="1" dirty="0">
                <a:solidFill>
                  <a:srgbClr val="FF0000"/>
                </a:solidFill>
                <a:latin typeface="Cambria" panose="02040503050406030204" pitchFamily="18" charset="0"/>
              </a:rPr>
              <a:t>Increase in data problems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2800" b="1" dirty="0"/>
            </a:br>
            <a:br>
              <a:rPr lang="en-US" sz="2800" b="1" dirty="0"/>
            </a:br>
            <a:r>
              <a:rPr lang="en-US" sz="2800" b="1" dirty="0"/>
              <a:t>5.a.2 Proportion of countries where the legal framework (including customary law) guarantees women’s equal rights to land ownership and/or control</a:t>
            </a:r>
            <a:br>
              <a:rPr lang="en-US" sz="2800" dirty="0"/>
            </a:br>
            <a:br>
              <a:rPr lang="en-US" sz="3200" b="1" dirty="0"/>
            </a:br>
            <a:endParaRPr lang="en-US" sz="3200" b="1" dirty="0"/>
          </a:p>
        </p:txBody>
      </p:sp>
      <p:sp>
        <p:nvSpPr>
          <p:cNvPr id="5" name="Content Placeholder 4"/>
          <p:cNvSpPr>
            <a:spLocks noGrp="1"/>
          </p:cNvSpPr>
          <p:nvPr>
            <p:ph idx="1"/>
          </p:nvPr>
        </p:nvSpPr>
        <p:spPr>
          <a:xfrm>
            <a:off x="838200" y="1690688"/>
            <a:ext cx="10515600" cy="4351338"/>
          </a:xfrm>
        </p:spPr>
        <p:txBody>
          <a:bodyPr>
            <a:normAutofit/>
          </a:bodyPr>
          <a:lstStyle/>
          <a:p>
            <a:r>
              <a:rPr lang="en-US" sz="3200" dirty="0"/>
              <a:t>Land Tenure Act of 1992 </a:t>
            </a:r>
            <a:r>
              <a:rPr lang="mr-IN" sz="3200" dirty="0"/>
              <a:t>–</a:t>
            </a:r>
            <a:r>
              <a:rPr lang="en-US" sz="3200" dirty="0"/>
              <a:t>Zanzibar and Land Act 1999 of Tanzania Mainland</a:t>
            </a:r>
          </a:p>
          <a:p>
            <a:r>
              <a:rPr lang="en-US" sz="3200" dirty="0"/>
              <a:t>Village land Act of 1999 </a:t>
            </a:r>
          </a:p>
          <a:p>
            <a:pPr marL="0" indent="0">
              <a:buNone/>
            </a:pPr>
            <a:r>
              <a:rPr lang="en-US" sz="3200" dirty="0"/>
              <a:t>Both allows women, children or persons with disability lawful access to ownership, occupation or use of land</a:t>
            </a:r>
            <a:r>
              <a:rPr lang="en-GB" sz="3200" dirty="0"/>
              <a:t> </a:t>
            </a:r>
            <a:endParaRPr lang="en-US" sz="3200" dirty="0"/>
          </a:p>
        </p:txBody>
      </p:sp>
    </p:spTree>
    <p:extLst>
      <p:ext uri="{BB962C8B-B14F-4D97-AF65-F5344CB8AC3E}">
        <p14:creationId xmlns:p14="http://schemas.microsoft.com/office/powerpoint/2010/main" val="1693899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5.b Enhance the use of enabling technology, in particular information and communications technology, to promote the empowerment of women</a:t>
            </a:r>
          </a:p>
        </p:txBody>
      </p:sp>
      <p:sp>
        <p:nvSpPr>
          <p:cNvPr id="3" name="Content Placeholder 2"/>
          <p:cNvSpPr>
            <a:spLocks noGrp="1"/>
          </p:cNvSpPr>
          <p:nvPr>
            <p:ph sz="half" idx="1"/>
          </p:nvPr>
        </p:nvSpPr>
        <p:spPr>
          <a:xfrm>
            <a:off x="838200" y="1825625"/>
            <a:ext cx="3683000" cy="4351338"/>
          </a:xfrm>
        </p:spPr>
        <p:txBody>
          <a:bodyPr/>
          <a:lstStyle/>
          <a:p>
            <a:r>
              <a:rPr lang="en-US" dirty="0"/>
              <a:t>5.b.1 Proportion of individuals who own a mobile telephone, by sex</a:t>
            </a:r>
            <a:br>
              <a:rPr lang="en-US" dirty="0"/>
            </a:b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650292854"/>
              </p:ext>
            </p:extLst>
          </p:nvPr>
        </p:nvGraphicFramePr>
        <p:xfrm>
          <a:off x="4521200" y="1825625"/>
          <a:ext cx="6832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86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5.c Adopt and strengthen sound policies and enforceable legislation for the promotion of gender equality and the empowerment of all women and girls at all levels</a:t>
            </a:r>
          </a:p>
        </p:txBody>
      </p:sp>
      <p:sp>
        <p:nvSpPr>
          <p:cNvPr id="3" name="Content Placeholder 2"/>
          <p:cNvSpPr>
            <a:spLocks noGrp="1"/>
          </p:cNvSpPr>
          <p:nvPr>
            <p:ph sz="half" idx="1"/>
          </p:nvPr>
        </p:nvSpPr>
        <p:spPr>
          <a:xfrm>
            <a:off x="838200" y="1825625"/>
            <a:ext cx="3632200" cy="4351338"/>
          </a:xfrm>
        </p:spPr>
        <p:txBody>
          <a:bodyPr>
            <a:normAutofit fontScale="92500" lnSpcReduction="10000"/>
          </a:bodyPr>
          <a:lstStyle/>
          <a:p>
            <a:r>
              <a:rPr lang="en-US" dirty="0"/>
              <a:t>5.c.1 Proportion of countries with systems to track and make public allocations for gender equality and women’s empowerment</a:t>
            </a:r>
          </a:p>
          <a:p>
            <a:endParaRPr lang="en-US" dirty="0"/>
          </a:p>
        </p:txBody>
      </p:sp>
      <p:sp>
        <p:nvSpPr>
          <p:cNvPr id="4" name="Content Placeholder 3"/>
          <p:cNvSpPr>
            <a:spLocks noGrp="1"/>
          </p:cNvSpPr>
          <p:nvPr>
            <p:ph sz="half" idx="2"/>
          </p:nvPr>
        </p:nvSpPr>
        <p:spPr>
          <a:xfrm>
            <a:off x="4470401" y="1825625"/>
            <a:ext cx="6883400" cy="4351338"/>
          </a:xfrm>
        </p:spPr>
        <p:txBody>
          <a:bodyPr>
            <a:normAutofit fontScale="92500" lnSpcReduction="10000"/>
          </a:bodyPr>
          <a:lstStyle/>
          <a:p>
            <a:r>
              <a:rPr lang="en-US" dirty="0"/>
              <a:t>On Gender Responsive Budgeting (GRB), the Government through the Ministry of Finance (</a:t>
            </a:r>
            <a:r>
              <a:rPr lang="en-US" dirty="0" err="1"/>
              <a:t>MoF</a:t>
            </a:r>
            <a:r>
              <a:rPr lang="en-US" dirty="0"/>
              <a:t>), integrated gender targets for the first time in its Public Financial Management Reform </a:t>
            </a:r>
            <a:r>
              <a:rPr lang="en-US" dirty="0" err="1"/>
              <a:t>Programme</a:t>
            </a:r>
            <a:r>
              <a:rPr lang="en-US" dirty="0"/>
              <a:t> (PFMRP) in three of the five strategic objectives in the PFMRP Strategic Plan (2022-2027). </a:t>
            </a:r>
          </a:p>
          <a:p>
            <a:r>
              <a:rPr lang="en-US" dirty="0"/>
              <a:t>The Government established a GRB core team at </a:t>
            </a:r>
            <a:r>
              <a:rPr lang="en-US" dirty="0" err="1"/>
              <a:t>MoFP</a:t>
            </a:r>
            <a:r>
              <a:rPr lang="en-US" dirty="0"/>
              <a:t>, to provide technical guidance to accelerate the mainstreaming of gender perspectives into all MDA operational mechanisms.</a:t>
            </a:r>
          </a:p>
          <a:p>
            <a:endParaRPr lang="en-US" dirty="0"/>
          </a:p>
        </p:txBody>
      </p:sp>
    </p:spTree>
    <p:extLst>
      <p:ext uri="{BB962C8B-B14F-4D97-AF65-F5344CB8AC3E}">
        <p14:creationId xmlns:p14="http://schemas.microsoft.com/office/powerpoint/2010/main" val="1026397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9EC7-F996-44D8-8A51-C47ECDD25416}"/>
              </a:ext>
            </a:extLst>
          </p:cNvPr>
          <p:cNvSpPr>
            <a:spLocks noGrp="1"/>
          </p:cNvSpPr>
          <p:nvPr>
            <p:ph type="title"/>
          </p:nvPr>
        </p:nvSpPr>
        <p:spPr>
          <a:xfrm>
            <a:off x="525780" y="223358"/>
            <a:ext cx="11109960" cy="1109345"/>
          </a:xfrm>
        </p:spPr>
        <p:txBody>
          <a:bodyPr>
            <a:normAutofit fontScale="90000"/>
          </a:bodyPr>
          <a:lstStyle/>
          <a:p>
            <a:r>
              <a:rPr lang="en-US" dirty="0">
                <a:latin typeface="Cambria" panose="02040503050406030204" pitchFamily="18" charset="0"/>
                <a:ea typeface="Cambria" panose="02040503050406030204" pitchFamily="18" charset="0"/>
              </a:rPr>
              <a:t>Where we are today-SDGs? – achievements, and lessons</a:t>
            </a:r>
          </a:p>
        </p:txBody>
      </p:sp>
      <p:sp>
        <p:nvSpPr>
          <p:cNvPr id="3" name="Content Placeholder 2">
            <a:extLst>
              <a:ext uri="{FF2B5EF4-FFF2-40B4-BE49-F238E27FC236}">
                <a16:creationId xmlns:a16="http://schemas.microsoft.com/office/drawing/2014/main" id="{53EE411C-F091-4DBE-8772-8DF11FEB19A5}"/>
              </a:ext>
            </a:extLst>
          </p:cNvPr>
          <p:cNvSpPr>
            <a:spLocks noGrp="1"/>
          </p:cNvSpPr>
          <p:nvPr>
            <p:ph idx="1"/>
          </p:nvPr>
        </p:nvSpPr>
        <p:spPr>
          <a:xfrm>
            <a:off x="1257300" y="1332703"/>
            <a:ext cx="10770870" cy="4984435"/>
          </a:xfrm>
        </p:spPr>
        <p:txBody>
          <a:bodyPr>
            <a:normAutofit/>
          </a:bodyPr>
          <a:lstStyle/>
          <a:p>
            <a:pPr marL="0" indent="0" algn="just">
              <a:buNone/>
            </a:pPr>
            <a:r>
              <a:rPr lang="en-US" dirty="0">
                <a:latin typeface="Cambria" panose="02040503050406030204" pitchFamily="18" charset="0"/>
                <a:ea typeface="Cambria" panose="02040503050406030204" pitchFamily="18" charset="0"/>
              </a:rPr>
              <a:t>Stakeholders awareness of the global agenda for sustainable development is growing, a community of practice is emerging.</a:t>
            </a:r>
          </a:p>
          <a:p>
            <a:pPr marL="0" indent="0" algn="just">
              <a:buNone/>
            </a:pPr>
            <a:r>
              <a:rPr lang="en-US" dirty="0">
                <a:latin typeface="Cambria" panose="02040503050406030204" pitchFamily="18" charset="0"/>
                <a:ea typeface="Cambria" panose="02040503050406030204" pitchFamily="18" charset="0"/>
              </a:rPr>
              <a:t>Alignment of SDGs and the FYDP II/MKUZA III/FYDP III/ZADEP indicators mapped, documented.</a:t>
            </a:r>
          </a:p>
          <a:p>
            <a:pPr marL="0" indent="0" algn="just">
              <a:buNone/>
            </a:pPr>
            <a:r>
              <a:rPr lang="en-US" dirty="0">
                <a:latin typeface="Cambria" panose="02040503050406030204" pitchFamily="18" charset="0"/>
                <a:ea typeface="Cambria" panose="02040503050406030204" pitchFamily="18" charset="0"/>
              </a:rPr>
              <a:t>Current capability of the national statistics system to meet demand for </a:t>
            </a:r>
            <a:r>
              <a:rPr lang="en-US" i="1" u="sng" dirty="0">
                <a:latin typeface="Cambria" panose="02040503050406030204" pitchFamily="18" charset="0"/>
                <a:ea typeface="Cambria" panose="02040503050406030204" pitchFamily="18" charset="0"/>
              </a:rPr>
              <a:t>national </a:t>
            </a:r>
            <a:r>
              <a:rPr lang="en-US" dirty="0">
                <a:latin typeface="Cambria" panose="02040503050406030204" pitchFamily="18" charset="0"/>
                <a:ea typeface="Cambria" panose="02040503050406030204" pitchFamily="18" charset="0"/>
              </a:rPr>
              <a:t>data for sustainable development known, documented.</a:t>
            </a:r>
          </a:p>
          <a:p>
            <a:pPr marL="457200" lvl="1" indent="0" algn="just">
              <a:buNone/>
            </a:pPr>
            <a:endParaRPr lang="en-US" sz="1800" dirty="0">
              <a:latin typeface="Cambria" panose="02040503050406030204" pitchFamily="18" charset="0"/>
              <a:ea typeface="Cambria" panose="02040503050406030204" pitchFamily="18" charset="0"/>
            </a:endParaRPr>
          </a:p>
          <a:p>
            <a:pPr marL="0" indent="0" algn="just">
              <a:buNone/>
            </a:pPr>
            <a:r>
              <a:rPr lang="en-US" dirty="0">
                <a:latin typeface="Cambria" panose="02040503050406030204" pitchFamily="18" charset="0"/>
                <a:ea typeface="Cambria" panose="02040503050406030204" pitchFamily="18" charset="0"/>
              </a:rPr>
              <a:t>Sources and relative supply expectations mapped and assessed (data sources, institutional partners (55.2% of data from any source is available)</a:t>
            </a:r>
          </a:p>
          <a:p>
            <a:pPr marL="0" indent="0">
              <a:buNone/>
            </a:pPr>
            <a:endParaRPr lang="en-US" sz="1700" dirty="0"/>
          </a:p>
        </p:txBody>
      </p:sp>
      <p:sp>
        <p:nvSpPr>
          <p:cNvPr id="4" name="Rectangle 3">
            <a:extLst>
              <a:ext uri="{FF2B5EF4-FFF2-40B4-BE49-F238E27FC236}">
                <a16:creationId xmlns:a16="http://schemas.microsoft.com/office/drawing/2014/main" id="{D9185F2C-3032-4CC1-B0AE-2624E34E7994}"/>
              </a:ext>
            </a:extLst>
          </p:cNvPr>
          <p:cNvSpPr>
            <a:spLocks noChangeArrowheads="1"/>
          </p:cNvSpPr>
          <p:nvPr/>
        </p:nvSpPr>
        <p:spPr bwMode="auto">
          <a:xfrm>
            <a:off x="0" y="-51107"/>
            <a:ext cx="12192000" cy="127952"/>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 name="Rectangle 6">
            <a:extLst>
              <a:ext uri="{FF2B5EF4-FFF2-40B4-BE49-F238E27FC236}">
                <a16:creationId xmlns:a16="http://schemas.microsoft.com/office/drawing/2014/main" id="{31537AD2-D0BF-4FEC-A3FE-6274F419549A}"/>
              </a:ext>
            </a:extLst>
          </p:cNvPr>
          <p:cNvSpPr>
            <a:spLocks noChangeArrowheads="1"/>
          </p:cNvSpPr>
          <p:nvPr/>
        </p:nvSpPr>
        <p:spPr bwMode="auto">
          <a:xfrm flipV="1">
            <a:off x="0" y="132871"/>
            <a:ext cx="12192000" cy="68261"/>
          </a:xfrm>
          <a:prstGeom prst="rect">
            <a:avLst/>
          </a:prstGeom>
          <a:solidFill>
            <a:srgbClr val="FFCC00">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latin typeface="Cambria" panose="02040503050406030204" pitchFamily="18" charset="0"/>
              <a:ea typeface="Cambria" panose="02040503050406030204" pitchFamily="18" charset="0"/>
            </a:endParaRPr>
          </a:p>
        </p:txBody>
      </p:sp>
      <p:sp>
        <p:nvSpPr>
          <p:cNvPr id="6" name="Rectangle 3">
            <a:extLst>
              <a:ext uri="{FF2B5EF4-FFF2-40B4-BE49-F238E27FC236}">
                <a16:creationId xmlns:a16="http://schemas.microsoft.com/office/drawing/2014/main" id="{EDC7710E-79E4-430C-8636-EE31D0CC0C8A}"/>
              </a:ext>
            </a:extLst>
          </p:cNvPr>
          <p:cNvSpPr>
            <a:spLocks noChangeArrowheads="1"/>
          </p:cNvSpPr>
          <p:nvPr/>
        </p:nvSpPr>
        <p:spPr bwMode="auto">
          <a:xfrm>
            <a:off x="0" y="6725130"/>
            <a:ext cx="12192000" cy="88421"/>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 name="Rectangle 6">
            <a:extLst>
              <a:ext uri="{FF2B5EF4-FFF2-40B4-BE49-F238E27FC236}">
                <a16:creationId xmlns:a16="http://schemas.microsoft.com/office/drawing/2014/main" id="{258A9BBF-B647-4D8A-A53D-3EB52AFE5E93}"/>
              </a:ext>
            </a:extLst>
          </p:cNvPr>
          <p:cNvSpPr/>
          <p:nvPr/>
        </p:nvSpPr>
        <p:spPr>
          <a:xfrm>
            <a:off x="718185" y="1511159"/>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ectangle 7">
            <a:extLst>
              <a:ext uri="{FF2B5EF4-FFF2-40B4-BE49-F238E27FC236}">
                <a16:creationId xmlns:a16="http://schemas.microsoft.com/office/drawing/2014/main" id="{A9EBA960-5862-4AB9-8178-210A544174FD}"/>
              </a:ext>
            </a:extLst>
          </p:cNvPr>
          <p:cNvSpPr/>
          <p:nvPr/>
        </p:nvSpPr>
        <p:spPr>
          <a:xfrm>
            <a:off x="739140" y="2513860"/>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Rectangle 8">
            <a:extLst>
              <a:ext uri="{FF2B5EF4-FFF2-40B4-BE49-F238E27FC236}">
                <a16:creationId xmlns:a16="http://schemas.microsoft.com/office/drawing/2014/main" id="{F1C1E702-A594-40F1-BE3C-6B2D733EF20F}"/>
              </a:ext>
            </a:extLst>
          </p:cNvPr>
          <p:cNvSpPr/>
          <p:nvPr/>
        </p:nvSpPr>
        <p:spPr>
          <a:xfrm>
            <a:off x="723900" y="3356267"/>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Rectangle 10">
            <a:extLst>
              <a:ext uri="{FF2B5EF4-FFF2-40B4-BE49-F238E27FC236}">
                <a16:creationId xmlns:a16="http://schemas.microsoft.com/office/drawing/2014/main" id="{84B51698-DEFB-4389-9316-55058F3EBD57}"/>
              </a:ext>
            </a:extLst>
          </p:cNvPr>
          <p:cNvSpPr/>
          <p:nvPr/>
        </p:nvSpPr>
        <p:spPr>
          <a:xfrm>
            <a:off x="689681" y="4694484"/>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67972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7564-4594-48F3-9E0F-A88EB16CC131}"/>
              </a:ext>
            </a:extLst>
          </p:cNvPr>
          <p:cNvSpPr>
            <a:spLocks noGrp="1"/>
          </p:cNvSpPr>
          <p:nvPr>
            <p:ph type="title"/>
          </p:nvPr>
        </p:nvSpPr>
        <p:spPr>
          <a:xfrm>
            <a:off x="318657" y="430174"/>
            <a:ext cx="11554686" cy="566765"/>
          </a:xfrm>
        </p:spPr>
        <p:txBody>
          <a:bodyPr>
            <a:noAutofit/>
          </a:bodyPr>
          <a:lstStyle/>
          <a:p>
            <a:pPr marL="457200" indent="-457200">
              <a:spcBef>
                <a:spcPct val="20000"/>
              </a:spcBef>
            </a:pPr>
            <a:r>
              <a:rPr lang="en-US" sz="3600" b="1" dirty="0">
                <a:solidFill>
                  <a:srgbClr val="0070C0"/>
                </a:solidFill>
                <a:latin typeface="Cambria" panose="02040503050406030204" pitchFamily="18" charset="0"/>
                <a:ea typeface="Cambria" panose="02040503050406030204" pitchFamily="18" charset="0"/>
                <a:cs typeface="Arial" panose="020B0604020202020204" pitchFamily="34" charset="0"/>
              </a:rPr>
              <a:t>Where we are today? – achievements, and lessons…</a:t>
            </a:r>
          </a:p>
        </p:txBody>
      </p:sp>
      <p:sp>
        <p:nvSpPr>
          <p:cNvPr id="3" name="Content Placeholder 2">
            <a:extLst>
              <a:ext uri="{FF2B5EF4-FFF2-40B4-BE49-F238E27FC236}">
                <a16:creationId xmlns:a16="http://schemas.microsoft.com/office/drawing/2014/main" id="{04F8A085-0961-42CC-A009-5C1654B3BD26}"/>
              </a:ext>
            </a:extLst>
          </p:cNvPr>
          <p:cNvSpPr>
            <a:spLocks noGrp="1"/>
          </p:cNvSpPr>
          <p:nvPr>
            <p:ph idx="1"/>
          </p:nvPr>
        </p:nvSpPr>
        <p:spPr>
          <a:xfrm>
            <a:off x="1154430" y="1225982"/>
            <a:ext cx="10915823" cy="5499147"/>
          </a:xfrm>
        </p:spPr>
        <p:txBody>
          <a:bodyPr>
            <a:normAutofit/>
          </a:bodyPr>
          <a:lstStyle/>
          <a:p>
            <a:pPr marL="0" indent="0" algn="just">
              <a:buNone/>
            </a:pPr>
            <a:r>
              <a:rPr lang="en-US" sz="3000" dirty="0">
                <a:latin typeface="Cambria" panose="02040503050406030204" pitchFamily="18" charset="0"/>
                <a:ea typeface="Cambria" panose="02040503050406030204" pitchFamily="18" charset="0"/>
              </a:rPr>
              <a:t>Some data available &amp; indicators are aligned with national priorities, but gaps still exist; </a:t>
            </a:r>
          </a:p>
          <a:p>
            <a:pPr marL="0" indent="0" algn="just">
              <a:buNone/>
            </a:pPr>
            <a:endParaRPr lang="en-US" sz="1800" dirty="0">
              <a:latin typeface="Cambria" panose="02040503050406030204" pitchFamily="18" charset="0"/>
              <a:ea typeface="Cambria" panose="02040503050406030204" pitchFamily="18" charset="0"/>
            </a:endParaRPr>
          </a:p>
          <a:p>
            <a:pPr marL="0" indent="0" algn="just">
              <a:buNone/>
            </a:pPr>
            <a:r>
              <a:rPr lang="en-US" sz="3000" dirty="0">
                <a:latin typeface="Cambria" panose="02040503050406030204" pitchFamily="18" charset="0"/>
                <a:ea typeface="Cambria" panose="02040503050406030204" pitchFamily="18" charset="0"/>
              </a:rPr>
              <a:t>Some thematic areas are already doing relatively well in terms of availability of national level data, others are struggling &amp; require intensive support;</a:t>
            </a:r>
          </a:p>
          <a:p>
            <a:pPr marL="0" indent="0" algn="just">
              <a:buNone/>
            </a:pPr>
            <a:endParaRPr lang="en-US" sz="1800" dirty="0">
              <a:latin typeface="Cambria" panose="02040503050406030204" pitchFamily="18" charset="0"/>
              <a:ea typeface="Cambria" panose="02040503050406030204" pitchFamily="18" charset="0"/>
            </a:endParaRPr>
          </a:p>
          <a:p>
            <a:pPr marL="0" indent="0" algn="just">
              <a:buNone/>
            </a:pPr>
            <a:r>
              <a:rPr lang="en-US" sz="3000" dirty="0">
                <a:latin typeface="Cambria" panose="02040503050406030204" pitchFamily="18" charset="0"/>
                <a:ea typeface="Cambria" panose="02040503050406030204" pitchFamily="18" charset="0"/>
              </a:rPr>
              <a:t>Huge demand for filling the gap on availability of </a:t>
            </a:r>
            <a:r>
              <a:rPr lang="en-US" sz="3000" dirty="0" err="1">
                <a:latin typeface="Cambria" panose="02040503050406030204" pitchFamily="18" charset="0"/>
                <a:ea typeface="Cambria" panose="02040503050406030204" pitchFamily="18" charset="0"/>
              </a:rPr>
              <a:t>URT</a:t>
            </a:r>
            <a:r>
              <a:rPr lang="en-US" sz="3000" dirty="0">
                <a:latin typeface="Cambria" panose="02040503050406030204" pitchFamily="18" charset="0"/>
                <a:ea typeface="Cambria" panose="02040503050406030204" pitchFamily="18" charset="0"/>
              </a:rPr>
              <a:t> indicators vs Mainland and Zanzibar;</a:t>
            </a:r>
          </a:p>
          <a:p>
            <a:pPr marL="0" indent="0" algn="just">
              <a:buNone/>
            </a:pPr>
            <a:endParaRPr lang="en-US" sz="1800" dirty="0">
              <a:latin typeface="Cambria" panose="02040503050406030204" pitchFamily="18" charset="0"/>
              <a:ea typeface="Cambria" panose="02040503050406030204" pitchFamily="18" charset="0"/>
            </a:endParaRPr>
          </a:p>
          <a:p>
            <a:pPr marL="0" indent="0" algn="just">
              <a:buNone/>
            </a:pPr>
            <a:r>
              <a:rPr lang="en-US" sz="3000" dirty="0">
                <a:latin typeface="Cambria" panose="02040503050406030204" pitchFamily="18" charset="0"/>
                <a:ea typeface="Cambria" panose="02040503050406030204" pitchFamily="18" charset="0"/>
              </a:rPr>
              <a:t>Disaggregated data, sub-national/local granular data availability still a challenge</a:t>
            </a:r>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p:txBody>
      </p:sp>
      <p:sp>
        <p:nvSpPr>
          <p:cNvPr id="9" name="Rectangle 8">
            <a:extLst>
              <a:ext uri="{FF2B5EF4-FFF2-40B4-BE49-F238E27FC236}">
                <a16:creationId xmlns:a16="http://schemas.microsoft.com/office/drawing/2014/main" id="{6462D94E-17AB-410B-8A4C-4F717E57679E}"/>
              </a:ext>
            </a:extLst>
          </p:cNvPr>
          <p:cNvSpPr>
            <a:spLocks noChangeArrowheads="1"/>
          </p:cNvSpPr>
          <p:nvPr/>
        </p:nvSpPr>
        <p:spPr bwMode="auto">
          <a:xfrm>
            <a:off x="0" y="-3811"/>
            <a:ext cx="12192000" cy="127952"/>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 name="Rectangle 6">
            <a:extLst>
              <a:ext uri="{FF2B5EF4-FFF2-40B4-BE49-F238E27FC236}">
                <a16:creationId xmlns:a16="http://schemas.microsoft.com/office/drawing/2014/main" id="{E1F518EF-BC8F-412A-9C5E-D8CC2251F187}"/>
              </a:ext>
            </a:extLst>
          </p:cNvPr>
          <p:cNvSpPr>
            <a:spLocks noChangeArrowheads="1"/>
          </p:cNvSpPr>
          <p:nvPr/>
        </p:nvSpPr>
        <p:spPr bwMode="auto">
          <a:xfrm flipV="1">
            <a:off x="0" y="132871"/>
            <a:ext cx="12192000" cy="68261"/>
          </a:xfrm>
          <a:prstGeom prst="rect">
            <a:avLst/>
          </a:prstGeom>
          <a:solidFill>
            <a:srgbClr val="FFCC00">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 name="Rectangle 3">
            <a:extLst>
              <a:ext uri="{FF2B5EF4-FFF2-40B4-BE49-F238E27FC236}">
                <a16:creationId xmlns:a16="http://schemas.microsoft.com/office/drawing/2014/main" id="{B47DAA38-9639-4F28-8990-24734E25719D}"/>
              </a:ext>
            </a:extLst>
          </p:cNvPr>
          <p:cNvSpPr>
            <a:spLocks noChangeArrowheads="1"/>
          </p:cNvSpPr>
          <p:nvPr/>
        </p:nvSpPr>
        <p:spPr bwMode="auto">
          <a:xfrm>
            <a:off x="0" y="6725130"/>
            <a:ext cx="12192000" cy="88421"/>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 name="Rectangle 11">
            <a:extLst>
              <a:ext uri="{FF2B5EF4-FFF2-40B4-BE49-F238E27FC236}">
                <a16:creationId xmlns:a16="http://schemas.microsoft.com/office/drawing/2014/main" id="{137AC248-2316-4656-91B0-55C002BC2FAD}"/>
              </a:ext>
            </a:extLst>
          </p:cNvPr>
          <p:cNvSpPr/>
          <p:nvPr/>
        </p:nvSpPr>
        <p:spPr>
          <a:xfrm>
            <a:off x="573405" y="1451232"/>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567C2FE4-369D-43A3-B4C2-A44E7D3D3E4A}"/>
              </a:ext>
            </a:extLst>
          </p:cNvPr>
          <p:cNvSpPr/>
          <p:nvPr/>
        </p:nvSpPr>
        <p:spPr>
          <a:xfrm>
            <a:off x="564833" y="2882866"/>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Rectangle 13">
            <a:extLst>
              <a:ext uri="{FF2B5EF4-FFF2-40B4-BE49-F238E27FC236}">
                <a16:creationId xmlns:a16="http://schemas.microsoft.com/office/drawing/2014/main" id="{C7974B0F-D6A1-45CC-AA7D-049BA4D2ED77}"/>
              </a:ext>
            </a:extLst>
          </p:cNvPr>
          <p:cNvSpPr/>
          <p:nvPr/>
        </p:nvSpPr>
        <p:spPr>
          <a:xfrm>
            <a:off x="573405" y="4458289"/>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Rectangle 14">
            <a:extLst>
              <a:ext uri="{FF2B5EF4-FFF2-40B4-BE49-F238E27FC236}">
                <a16:creationId xmlns:a16="http://schemas.microsoft.com/office/drawing/2014/main" id="{2ED818E6-FECF-4AC3-93F9-FC22CEDE4599}"/>
              </a:ext>
            </a:extLst>
          </p:cNvPr>
          <p:cNvSpPr/>
          <p:nvPr/>
        </p:nvSpPr>
        <p:spPr>
          <a:xfrm>
            <a:off x="569595" y="5769521"/>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393361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0854-B874-4027-B479-8C2E54FE2898}"/>
              </a:ext>
            </a:extLst>
          </p:cNvPr>
          <p:cNvSpPr>
            <a:spLocks noGrp="1"/>
          </p:cNvSpPr>
          <p:nvPr>
            <p:ph type="title"/>
          </p:nvPr>
        </p:nvSpPr>
        <p:spPr>
          <a:xfrm>
            <a:off x="232980" y="346078"/>
            <a:ext cx="11726039" cy="763640"/>
          </a:xfrm>
        </p:spPr>
        <p:txBody>
          <a:bodyPr>
            <a:normAutofit/>
          </a:bodyPr>
          <a:lstStyle/>
          <a:p>
            <a:pPr marL="457200" indent="-457200">
              <a:spcBef>
                <a:spcPct val="20000"/>
              </a:spcBef>
            </a:pPr>
            <a:r>
              <a:rPr lang="en-US" sz="3600" b="1" dirty="0">
                <a:solidFill>
                  <a:srgbClr val="0070C0"/>
                </a:solidFill>
                <a:latin typeface="Cambria" panose="02040503050406030204" pitchFamily="18" charset="0"/>
                <a:ea typeface="Cambria" panose="02040503050406030204" pitchFamily="18" charset="0"/>
                <a:cs typeface="Arial" panose="020B0604020202020204" pitchFamily="34" charset="0"/>
              </a:rPr>
              <a:t>What next? – hopes for the future</a:t>
            </a:r>
          </a:p>
        </p:txBody>
      </p:sp>
      <p:sp>
        <p:nvSpPr>
          <p:cNvPr id="3" name="Content Placeholder 2">
            <a:extLst>
              <a:ext uri="{FF2B5EF4-FFF2-40B4-BE49-F238E27FC236}">
                <a16:creationId xmlns:a16="http://schemas.microsoft.com/office/drawing/2014/main" id="{3AFC7E71-AD36-48D8-B859-1EF48387DE64}"/>
              </a:ext>
            </a:extLst>
          </p:cNvPr>
          <p:cNvSpPr>
            <a:spLocks noGrp="1"/>
          </p:cNvSpPr>
          <p:nvPr>
            <p:ph idx="1"/>
          </p:nvPr>
        </p:nvSpPr>
        <p:spPr>
          <a:xfrm>
            <a:off x="1028700" y="1109718"/>
            <a:ext cx="10604658" cy="5168996"/>
          </a:xfrm>
        </p:spPr>
        <p:txBody>
          <a:bodyPr>
            <a:normAutofit fontScale="92500" lnSpcReduction="10000"/>
          </a:bodyPr>
          <a:lstStyle/>
          <a:p>
            <a:pPr marL="0" indent="0" algn="just">
              <a:buNone/>
            </a:pPr>
            <a:r>
              <a:rPr lang="x-none" dirty="0">
                <a:latin typeface="Cambria" panose="02040503050406030204" pitchFamily="18" charset="0"/>
                <a:ea typeface="Cambria" panose="02040503050406030204" pitchFamily="18" charset="0"/>
              </a:rPr>
              <a:t>Putting and keeping the financing for data on the list of institutional and national priorities</a:t>
            </a:r>
            <a:r>
              <a:rPr lang="en-US"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(more and better/efficient use of resources).</a:t>
            </a:r>
          </a:p>
          <a:p>
            <a:pPr marL="0" indent="0" algn="just">
              <a:buNone/>
            </a:pPr>
            <a:r>
              <a:rPr lang="x-none" dirty="0">
                <a:latin typeface="Cambria" panose="02040503050406030204" pitchFamily="18" charset="0"/>
                <a:ea typeface="Cambria" panose="02040503050406030204" pitchFamily="18" charset="0"/>
              </a:rPr>
              <a:t>Facilitating comprehensive data capture from Administrative Sources</a:t>
            </a:r>
            <a:r>
              <a:rPr lang="en-US" dirty="0">
                <a:latin typeface="Cambria" panose="02040503050406030204" pitchFamily="18" charset="0"/>
                <a:ea typeface="Cambria" panose="02040503050406030204" pitchFamily="18" charset="0"/>
              </a:rPr>
              <a:t> specifically from TSMP II.</a:t>
            </a:r>
          </a:p>
          <a:p>
            <a:pPr marL="0" indent="0" algn="just">
              <a:buNone/>
            </a:pPr>
            <a:r>
              <a:rPr lang="x-none" dirty="0">
                <a:latin typeface="Cambria" panose="02040503050406030204" pitchFamily="18" charset="0"/>
                <a:ea typeface="Cambria" panose="02040503050406030204" pitchFamily="18" charset="0"/>
              </a:rPr>
              <a:t>Building a </a:t>
            </a:r>
            <a:r>
              <a:rPr lang="en-US" dirty="0">
                <a:latin typeface="Cambria" panose="02040503050406030204" pitchFamily="18" charset="0"/>
                <a:ea typeface="Cambria" panose="02040503050406030204" pitchFamily="18" charset="0"/>
              </a:rPr>
              <a:t>more </a:t>
            </a:r>
            <a:r>
              <a:rPr lang="x-none" dirty="0">
                <a:latin typeface="Cambria" panose="02040503050406030204" pitchFamily="18" charset="0"/>
                <a:ea typeface="Cambria" panose="02040503050406030204" pitchFamily="18" charset="0"/>
              </a:rPr>
              <a:t>comprehensive statistical database on the United Republic of Tanzania</a:t>
            </a:r>
            <a:r>
              <a:rPr lang="en-US" dirty="0">
                <a:latin typeface="Cambria" panose="02040503050406030204" pitchFamily="18" charset="0"/>
                <a:ea typeface="Cambria" panose="02040503050406030204" pitchFamily="18" charset="0"/>
              </a:rPr>
              <a:t>.</a:t>
            </a:r>
          </a:p>
          <a:p>
            <a:pPr marL="0" indent="0" algn="just">
              <a:buNone/>
            </a:pPr>
            <a:r>
              <a:rPr lang="en-US" sz="2000" dirty="0">
                <a:latin typeface="Cambria" panose="02040503050406030204" pitchFamily="18" charset="0"/>
                <a:ea typeface="Cambria" panose="02040503050406030204" pitchFamily="18" charset="0"/>
              </a:rPr>
              <a:t>(e.g. improved data capture forms; smart tools and solutions to capture and ease processing 	and flow of massive data)</a:t>
            </a:r>
          </a:p>
          <a:p>
            <a:pPr marL="0" indent="0" algn="just">
              <a:buNone/>
            </a:pPr>
            <a:r>
              <a:rPr lang="x-none" dirty="0">
                <a:latin typeface="Cambria" panose="02040503050406030204" pitchFamily="18" charset="0"/>
                <a:ea typeface="Cambria" panose="02040503050406030204" pitchFamily="18" charset="0"/>
              </a:rPr>
              <a:t>Collaboration with non-state actors and the International Data Community</a:t>
            </a:r>
            <a:endParaRPr lang="en-US" dirty="0">
              <a:latin typeface="Cambria" panose="02040503050406030204" pitchFamily="18" charset="0"/>
              <a:ea typeface="Cambria" panose="02040503050406030204" pitchFamily="18" charset="0"/>
            </a:endParaRPr>
          </a:p>
          <a:p>
            <a:pPr lvl="1" algn="just"/>
            <a:r>
              <a:rPr lang="en-US" dirty="0">
                <a:latin typeface="Cambria" panose="02040503050406030204" pitchFamily="18" charset="0"/>
                <a:ea typeface="Cambria" panose="02040503050406030204" pitchFamily="18" charset="0"/>
              </a:rPr>
              <a:t>Clear, easy to understand guidelines for onboarding/validation/approval of third party data</a:t>
            </a:r>
          </a:p>
          <a:p>
            <a:pPr marL="0" indent="0">
              <a:buNone/>
            </a:pPr>
            <a:r>
              <a:rPr lang="en-US" dirty="0">
                <a:latin typeface="Cambria" panose="02040503050406030204" pitchFamily="18" charset="0"/>
                <a:ea typeface="Cambria" panose="02040503050406030204" pitchFamily="18" charset="0"/>
              </a:rPr>
              <a:t>Working on dissemination platforms such as SDG Goal Tracker Portal for Tanzania.</a:t>
            </a:r>
          </a:p>
          <a:p>
            <a:pPr marL="0" indent="0">
              <a:buNone/>
            </a:pPr>
            <a:endParaRPr lang="en-US" dirty="0"/>
          </a:p>
        </p:txBody>
      </p:sp>
      <p:sp>
        <p:nvSpPr>
          <p:cNvPr id="12" name="Rectangle 3">
            <a:extLst>
              <a:ext uri="{FF2B5EF4-FFF2-40B4-BE49-F238E27FC236}">
                <a16:creationId xmlns:a16="http://schemas.microsoft.com/office/drawing/2014/main" id="{6A88B6FF-5AF9-44A7-BDE4-DE037EAE5BE8}"/>
              </a:ext>
            </a:extLst>
          </p:cNvPr>
          <p:cNvSpPr>
            <a:spLocks noChangeArrowheads="1"/>
          </p:cNvSpPr>
          <p:nvPr/>
        </p:nvSpPr>
        <p:spPr bwMode="auto">
          <a:xfrm>
            <a:off x="0" y="-15241"/>
            <a:ext cx="12192000" cy="127952"/>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Rectangle 6">
            <a:extLst>
              <a:ext uri="{FF2B5EF4-FFF2-40B4-BE49-F238E27FC236}">
                <a16:creationId xmlns:a16="http://schemas.microsoft.com/office/drawing/2014/main" id="{141FE92C-0A44-4842-AA4B-2B2D0E5E6EC4}"/>
              </a:ext>
            </a:extLst>
          </p:cNvPr>
          <p:cNvSpPr>
            <a:spLocks noChangeArrowheads="1"/>
          </p:cNvSpPr>
          <p:nvPr/>
        </p:nvSpPr>
        <p:spPr bwMode="auto">
          <a:xfrm flipV="1">
            <a:off x="0" y="132871"/>
            <a:ext cx="12192000" cy="68261"/>
          </a:xfrm>
          <a:prstGeom prst="rect">
            <a:avLst/>
          </a:prstGeom>
          <a:solidFill>
            <a:srgbClr val="FFCC00">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Rectangle 13">
            <a:extLst>
              <a:ext uri="{FF2B5EF4-FFF2-40B4-BE49-F238E27FC236}">
                <a16:creationId xmlns:a16="http://schemas.microsoft.com/office/drawing/2014/main" id="{5CB7089D-1001-4BDC-908A-914C48B35B5D}"/>
              </a:ext>
            </a:extLst>
          </p:cNvPr>
          <p:cNvSpPr>
            <a:spLocks noChangeArrowheads="1"/>
          </p:cNvSpPr>
          <p:nvPr/>
        </p:nvSpPr>
        <p:spPr bwMode="auto">
          <a:xfrm>
            <a:off x="0" y="6725130"/>
            <a:ext cx="12192000" cy="88421"/>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 name="Rectangle 6">
            <a:extLst>
              <a:ext uri="{FF2B5EF4-FFF2-40B4-BE49-F238E27FC236}">
                <a16:creationId xmlns:a16="http://schemas.microsoft.com/office/drawing/2014/main" id="{677910FD-6E1F-4902-A622-CA8A66A49E8B}"/>
              </a:ext>
            </a:extLst>
          </p:cNvPr>
          <p:cNvSpPr/>
          <p:nvPr/>
        </p:nvSpPr>
        <p:spPr>
          <a:xfrm>
            <a:off x="558642" y="1268049"/>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ectangle 7">
            <a:extLst>
              <a:ext uri="{FF2B5EF4-FFF2-40B4-BE49-F238E27FC236}">
                <a16:creationId xmlns:a16="http://schemas.microsoft.com/office/drawing/2014/main" id="{B65FE16E-BA9D-4A2F-9D95-0F40D3A5DA98}"/>
              </a:ext>
            </a:extLst>
          </p:cNvPr>
          <p:cNvSpPr/>
          <p:nvPr/>
        </p:nvSpPr>
        <p:spPr>
          <a:xfrm>
            <a:off x="558642" y="2152631"/>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Rectangle 8">
            <a:extLst>
              <a:ext uri="{FF2B5EF4-FFF2-40B4-BE49-F238E27FC236}">
                <a16:creationId xmlns:a16="http://schemas.microsoft.com/office/drawing/2014/main" id="{625AB713-6A30-4B88-928D-5F7E3B409CC0}"/>
              </a:ext>
            </a:extLst>
          </p:cNvPr>
          <p:cNvSpPr/>
          <p:nvPr/>
        </p:nvSpPr>
        <p:spPr>
          <a:xfrm>
            <a:off x="542518" y="3025218"/>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Rectangle 10">
            <a:extLst>
              <a:ext uri="{FF2B5EF4-FFF2-40B4-BE49-F238E27FC236}">
                <a16:creationId xmlns:a16="http://schemas.microsoft.com/office/drawing/2014/main" id="{625AB713-6A30-4B88-928D-5F7E3B409CC0}"/>
              </a:ext>
            </a:extLst>
          </p:cNvPr>
          <p:cNvSpPr/>
          <p:nvPr/>
        </p:nvSpPr>
        <p:spPr>
          <a:xfrm>
            <a:off x="542518" y="4048175"/>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 name="Rectangle 3">
            <a:extLst>
              <a:ext uri="{FF2B5EF4-FFF2-40B4-BE49-F238E27FC236}">
                <a16:creationId xmlns:a16="http://schemas.microsoft.com/office/drawing/2014/main" id="{1EF496C2-C908-8D12-3495-4F9EB035012D}"/>
              </a:ext>
            </a:extLst>
          </p:cNvPr>
          <p:cNvSpPr/>
          <p:nvPr/>
        </p:nvSpPr>
        <p:spPr>
          <a:xfrm>
            <a:off x="558642" y="5440063"/>
            <a:ext cx="297180" cy="33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3003331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434A-222D-4E0D-8BFF-3804DC49FB98}"/>
              </a:ext>
            </a:extLst>
          </p:cNvPr>
          <p:cNvSpPr>
            <a:spLocks noGrp="1"/>
          </p:cNvSpPr>
          <p:nvPr>
            <p:ph type="title"/>
          </p:nvPr>
        </p:nvSpPr>
        <p:spPr>
          <a:xfrm>
            <a:off x="838200" y="2667882"/>
            <a:ext cx="10515600" cy="1325563"/>
          </a:xfrm>
        </p:spPr>
        <p:txBody>
          <a:bodyPr>
            <a:normAutofit fontScale="90000"/>
          </a:bodyPr>
          <a:lstStyle/>
          <a:p>
            <a:pPr marL="457200" indent="-457200" algn="ctr">
              <a:spcBef>
                <a:spcPct val="20000"/>
              </a:spcBef>
            </a:pPr>
            <a:br>
              <a:rPr lang="en-US" sz="5000" b="1" dirty="0">
                <a:solidFill>
                  <a:srgbClr val="0070C0"/>
                </a:solidFill>
                <a:ea typeface="+mn-ea"/>
                <a:cs typeface="Arial" panose="020B0604020202020204" pitchFamily="34" charset="0"/>
              </a:rPr>
            </a:br>
            <a:r>
              <a:rPr lang="en-US" sz="5000" b="1" dirty="0">
                <a:solidFill>
                  <a:srgbClr val="0070C0"/>
                </a:solidFill>
                <a:latin typeface="Cambria" panose="02040503050406030204" pitchFamily="18" charset="0"/>
                <a:ea typeface="Cambria" panose="02040503050406030204" pitchFamily="18" charset="0"/>
                <a:cs typeface="Arial" panose="020B0604020202020204" pitchFamily="34" charset="0"/>
              </a:rPr>
              <a:t>Thank you for listening</a:t>
            </a:r>
          </a:p>
        </p:txBody>
      </p:sp>
      <p:pic>
        <p:nvPicPr>
          <p:cNvPr id="5" name="Picture 21">
            <a:extLst>
              <a:ext uri="{FF2B5EF4-FFF2-40B4-BE49-F238E27FC236}">
                <a16:creationId xmlns:a16="http://schemas.microsoft.com/office/drawing/2014/main" id="{89D6E087-B80E-4953-A6CD-8FDDA05C5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715" y="5283152"/>
            <a:ext cx="10541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0F84500B-1CE6-44C1-A66D-0A09D68C3023}"/>
              </a:ext>
            </a:extLst>
          </p:cNvPr>
          <p:cNvSpPr>
            <a:spLocks noChangeArrowheads="1"/>
          </p:cNvSpPr>
          <p:nvPr/>
        </p:nvSpPr>
        <p:spPr bwMode="auto">
          <a:xfrm>
            <a:off x="0" y="-15241"/>
            <a:ext cx="12192000" cy="127952"/>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 name="Rectangle 6">
            <a:extLst>
              <a:ext uri="{FF2B5EF4-FFF2-40B4-BE49-F238E27FC236}">
                <a16:creationId xmlns:a16="http://schemas.microsoft.com/office/drawing/2014/main" id="{95FAD129-11F3-4DA9-B060-4A3D1311BA7E}"/>
              </a:ext>
            </a:extLst>
          </p:cNvPr>
          <p:cNvSpPr>
            <a:spLocks noChangeArrowheads="1"/>
          </p:cNvSpPr>
          <p:nvPr/>
        </p:nvSpPr>
        <p:spPr bwMode="auto">
          <a:xfrm flipV="1">
            <a:off x="0" y="132871"/>
            <a:ext cx="12192000" cy="68261"/>
          </a:xfrm>
          <a:prstGeom prst="rect">
            <a:avLst/>
          </a:prstGeom>
          <a:solidFill>
            <a:srgbClr val="FFCC00">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 name="Rectangle 8">
            <a:extLst>
              <a:ext uri="{FF2B5EF4-FFF2-40B4-BE49-F238E27FC236}">
                <a16:creationId xmlns:a16="http://schemas.microsoft.com/office/drawing/2014/main" id="{10868B20-3AF7-411E-8BE3-B925B5665C05}"/>
              </a:ext>
            </a:extLst>
          </p:cNvPr>
          <p:cNvSpPr>
            <a:spLocks noChangeArrowheads="1"/>
          </p:cNvSpPr>
          <p:nvPr/>
        </p:nvSpPr>
        <p:spPr bwMode="auto">
          <a:xfrm>
            <a:off x="0" y="6725130"/>
            <a:ext cx="12192000" cy="88421"/>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0" name="Picture 14" descr="pic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928" y="580495"/>
            <a:ext cx="10562568" cy="184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028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14">
            <a:extLst>
              <a:ext uri="{FF2B5EF4-FFF2-40B4-BE49-F238E27FC236}">
                <a16:creationId xmlns:a16="http://schemas.microsoft.com/office/drawing/2014/main" id="{770363F6-0482-43B3-9C59-F6FDC2268385}"/>
              </a:ext>
            </a:extLst>
          </p:cNvPr>
          <p:cNvSpPr txBox="1">
            <a:spLocks noChangeArrowheads="1"/>
          </p:cNvSpPr>
          <p:nvPr/>
        </p:nvSpPr>
        <p:spPr bwMode="auto">
          <a:xfrm>
            <a:off x="1549154" y="434178"/>
            <a:ext cx="9558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3600" b="1" dirty="0">
                <a:solidFill>
                  <a:srgbClr val="0070C0"/>
                </a:solidFill>
                <a:latin typeface="+mj-lt"/>
              </a:rPr>
              <a:t>Introduction – National Perspectives</a:t>
            </a:r>
          </a:p>
        </p:txBody>
      </p:sp>
      <p:grpSp>
        <p:nvGrpSpPr>
          <p:cNvPr id="10249" name="Group 49">
            <a:extLst>
              <a:ext uri="{FF2B5EF4-FFF2-40B4-BE49-F238E27FC236}">
                <a16:creationId xmlns:a16="http://schemas.microsoft.com/office/drawing/2014/main" id="{B1DF24BE-9D8A-41CE-AD25-23EE78D9F3BD}"/>
              </a:ext>
            </a:extLst>
          </p:cNvPr>
          <p:cNvGrpSpPr>
            <a:grpSpLocks/>
          </p:cNvGrpSpPr>
          <p:nvPr/>
        </p:nvGrpSpPr>
        <p:grpSpPr bwMode="auto">
          <a:xfrm>
            <a:off x="6961126" y="1556543"/>
            <a:ext cx="3384550" cy="3744913"/>
            <a:chOff x="5436096" y="1628800"/>
            <a:chExt cx="3528392" cy="4778203"/>
          </a:xfrm>
        </p:grpSpPr>
        <p:grpSp>
          <p:nvGrpSpPr>
            <p:cNvPr id="10270" name="Group 14">
              <a:extLst>
                <a:ext uri="{FF2B5EF4-FFF2-40B4-BE49-F238E27FC236}">
                  <a16:creationId xmlns:a16="http://schemas.microsoft.com/office/drawing/2014/main" id="{02504DE1-7FBE-43ED-837F-8914A43EB7FE}"/>
                </a:ext>
              </a:extLst>
            </p:cNvPr>
            <p:cNvGrpSpPr>
              <a:grpSpLocks/>
            </p:cNvGrpSpPr>
            <p:nvPr/>
          </p:nvGrpSpPr>
          <p:grpSpPr bwMode="auto">
            <a:xfrm>
              <a:off x="5436096" y="1628800"/>
              <a:ext cx="3456384" cy="2159818"/>
              <a:chOff x="4427984" y="2852936"/>
              <a:chExt cx="4716016" cy="2952328"/>
            </a:xfrm>
          </p:grpSpPr>
          <p:pic>
            <p:nvPicPr>
              <p:cNvPr id="25" name="Picture 12">
                <a:extLst>
                  <a:ext uri="{FF2B5EF4-FFF2-40B4-BE49-F238E27FC236}">
                    <a16:creationId xmlns:a16="http://schemas.microsoft.com/office/drawing/2014/main" id="{1B77F23C-D983-41AC-858C-FD3F29E22D23}"/>
                  </a:ext>
                </a:extLst>
              </p:cNvPr>
              <p:cNvPicPr>
                <a:picLocks noChangeAspect="1" noChangeArrowheads="1"/>
              </p:cNvPicPr>
              <p:nvPr/>
            </p:nvPicPr>
            <p:blipFill>
              <a:blip r:embed="rId3" cstate="print"/>
              <a:srcRect l="32372" t="11438" r="32762" b="3907"/>
              <a:stretch>
                <a:fillRect/>
              </a:stretch>
            </p:blipFill>
            <p:spPr bwMode="auto">
              <a:xfrm>
                <a:off x="6804248" y="2852936"/>
                <a:ext cx="2339752" cy="29523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6" name="Picture 13">
                <a:extLst>
                  <a:ext uri="{FF2B5EF4-FFF2-40B4-BE49-F238E27FC236}">
                    <a16:creationId xmlns:a16="http://schemas.microsoft.com/office/drawing/2014/main" id="{5709CA44-6A6F-4FFE-8E87-8AFED3137C52}"/>
                  </a:ext>
                </a:extLst>
              </p:cNvPr>
              <p:cNvPicPr>
                <a:picLocks noChangeAspect="1" noChangeArrowheads="1"/>
              </p:cNvPicPr>
              <p:nvPr/>
            </p:nvPicPr>
            <p:blipFill>
              <a:blip r:embed="rId4" cstate="print"/>
              <a:srcRect l="29523" t="13579" r="30630" b="7672"/>
              <a:stretch>
                <a:fillRect/>
              </a:stretch>
            </p:blipFill>
            <p:spPr bwMode="auto">
              <a:xfrm>
                <a:off x="4427984" y="2852936"/>
                <a:ext cx="2736304" cy="272144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pic>
          <p:nvPicPr>
            <p:cNvPr id="10271" name="Picture 2">
              <a:extLst>
                <a:ext uri="{FF2B5EF4-FFF2-40B4-BE49-F238E27FC236}">
                  <a16:creationId xmlns:a16="http://schemas.microsoft.com/office/drawing/2014/main" id="{97D788FE-2538-4343-BEE4-722E12938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574431"/>
              <a:ext cx="3312368" cy="183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eft-Right Arrow 27">
              <a:extLst>
                <a:ext uri="{FF2B5EF4-FFF2-40B4-BE49-F238E27FC236}">
                  <a16:creationId xmlns:a16="http://schemas.microsoft.com/office/drawing/2014/main" id="{7CF43C8E-494D-4687-BB5C-B3B6CF223D72}"/>
                </a:ext>
              </a:extLst>
            </p:cNvPr>
            <p:cNvSpPr/>
            <p:nvPr/>
          </p:nvSpPr>
          <p:spPr>
            <a:xfrm rot="5179454">
              <a:off x="6990908" y="4025896"/>
              <a:ext cx="579299" cy="3789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250" name="Group 48">
            <a:extLst>
              <a:ext uri="{FF2B5EF4-FFF2-40B4-BE49-F238E27FC236}">
                <a16:creationId xmlns:a16="http://schemas.microsoft.com/office/drawing/2014/main" id="{18B6222D-B679-4206-8D3A-6C4EF1A9C482}"/>
              </a:ext>
            </a:extLst>
          </p:cNvPr>
          <p:cNvGrpSpPr>
            <a:grpSpLocks/>
          </p:cNvGrpSpPr>
          <p:nvPr/>
        </p:nvGrpSpPr>
        <p:grpSpPr bwMode="auto">
          <a:xfrm>
            <a:off x="1620440" y="1413668"/>
            <a:ext cx="4248150" cy="3951288"/>
            <a:chOff x="107504" y="1844824"/>
            <a:chExt cx="4968552" cy="4713675"/>
          </a:xfrm>
        </p:grpSpPr>
        <p:sp>
          <p:nvSpPr>
            <p:cNvPr id="30" name="Rectangle 29">
              <a:extLst>
                <a:ext uri="{FF2B5EF4-FFF2-40B4-BE49-F238E27FC236}">
                  <a16:creationId xmlns:a16="http://schemas.microsoft.com/office/drawing/2014/main" id="{0CB3F4CD-43C8-4782-B262-0BBC70AB5CA2}"/>
                </a:ext>
              </a:extLst>
            </p:cNvPr>
            <p:cNvSpPr/>
            <p:nvPr/>
          </p:nvSpPr>
          <p:spPr>
            <a:xfrm>
              <a:off x="107504" y="3749989"/>
              <a:ext cx="4968552" cy="2808510"/>
            </a:xfrm>
            <a:prstGeom prst="rect">
              <a:avLst/>
            </a:prstGeom>
            <a:solidFill>
              <a:schemeClr val="accent1">
                <a:lumMod val="20000"/>
                <a:lumOff val="8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55" name="Oval 2">
              <a:extLst>
                <a:ext uri="{FF2B5EF4-FFF2-40B4-BE49-F238E27FC236}">
                  <a16:creationId xmlns:a16="http://schemas.microsoft.com/office/drawing/2014/main" id="{D0EA6F94-C30F-4983-81AF-D3FDBCF88A7D}"/>
                </a:ext>
              </a:extLst>
            </p:cNvPr>
            <p:cNvSpPr>
              <a:spLocks noChangeArrowheads="1"/>
            </p:cNvSpPr>
            <p:nvPr/>
          </p:nvSpPr>
          <p:spPr bwMode="auto">
            <a:xfrm>
              <a:off x="1672620" y="1844824"/>
              <a:ext cx="1747248" cy="703951"/>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BE" altLang="en-US" sz="1800" b="1" dirty="0" err="1">
                  <a:latin typeface="Calibri" panose="020F0502020204030204" pitchFamily="34" charset="0"/>
                </a:rPr>
                <a:t>Tanzania</a:t>
              </a:r>
              <a:br>
                <a:rPr lang="fr-BE" altLang="en-US" sz="1800" b="1" dirty="0">
                  <a:latin typeface="Calibri" panose="020F0502020204030204" pitchFamily="34" charset="0"/>
                </a:rPr>
              </a:br>
              <a:r>
                <a:rPr lang="fr-BE" altLang="en-US" sz="1800" b="1" dirty="0">
                  <a:latin typeface="Calibri" panose="020F0502020204030204" pitchFamily="34" charset="0"/>
                </a:rPr>
                <a:t>Vision</a:t>
              </a:r>
              <a:r>
                <a:rPr lang="fr-BE" altLang="en-US" sz="1800" dirty="0">
                  <a:latin typeface="Calibri" panose="020F0502020204030204" pitchFamily="34" charset="0"/>
                </a:rPr>
                <a:t> </a:t>
              </a:r>
              <a:r>
                <a:rPr lang="fr-BE" altLang="en-US" sz="1800" b="1" dirty="0">
                  <a:latin typeface="Calibri" panose="020F0502020204030204" pitchFamily="34" charset="0"/>
                </a:rPr>
                <a:t>2025</a:t>
              </a:r>
              <a:endParaRPr lang="fr-FR" altLang="en-US" sz="1800" b="1" dirty="0">
                <a:latin typeface="Calibri" panose="020F0502020204030204" pitchFamily="34" charset="0"/>
              </a:endParaRPr>
            </a:p>
          </p:txBody>
        </p:sp>
        <p:sp>
          <p:nvSpPr>
            <p:cNvPr id="10256" name="Line 14">
              <a:extLst>
                <a:ext uri="{FF2B5EF4-FFF2-40B4-BE49-F238E27FC236}">
                  <a16:creationId xmlns:a16="http://schemas.microsoft.com/office/drawing/2014/main" id="{4B1D9E02-C442-4851-9B46-22D11D65DCE9}"/>
                </a:ext>
              </a:extLst>
            </p:cNvPr>
            <p:cNvSpPr>
              <a:spLocks noChangeShapeType="1"/>
            </p:cNvSpPr>
            <p:nvPr/>
          </p:nvSpPr>
          <p:spPr bwMode="auto">
            <a:xfrm>
              <a:off x="2543069" y="2487868"/>
              <a:ext cx="0" cy="1886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Rounded Rectangle 32">
              <a:extLst>
                <a:ext uri="{FF2B5EF4-FFF2-40B4-BE49-F238E27FC236}">
                  <a16:creationId xmlns:a16="http://schemas.microsoft.com/office/drawing/2014/main" id="{30C41D92-6E97-4497-AF9B-7700237D0AC3}"/>
                </a:ext>
              </a:extLst>
            </p:cNvPr>
            <p:cNvSpPr/>
            <p:nvPr/>
          </p:nvSpPr>
          <p:spPr>
            <a:xfrm>
              <a:off x="1549352" y="2708398"/>
              <a:ext cx="2531508" cy="33141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tx1"/>
                  </a:solidFill>
                </a:rPr>
                <a:t>LTPP 2010 -2025</a:t>
              </a:r>
            </a:p>
          </p:txBody>
        </p:sp>
        <p:sp>
          <p:nvSpPr>
            <p:cNvPr id="10258" name="Line 14">
              <a:extLst>
                <a:ext uri="{FF2B5EF4-FFF2-40B4-BE49-F238E27FC236}">
                  <a16:creationId xmlns:a16="http://schemas.microsoft.com/office/drawing/2014/main" id="{70B7D82D-C2C8-47C9-B046-BFD30DDA0E9B}"/>
                </a:ext>
              </a:extLst>
            </p:cNvPr>
            <p:cNvSpPr>
              <a:spLocks noChangeShapeType="1"/>
            </p:cNvSpPr>
            <p:nvPr/>
          </p:nvSpPr>
          <p:spPr bwMode="auto">
            <a:xfrm>
              <a:off x="2543069" y="3040562"/>
              <a:ext cx="0" cy="1886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Rounded Rectangle 34">
              <a:extLst>
                <a:ext uri="{FF2B5EF4-FFF2-40B4-BE49-F238E27FC236}">
                  <a16:creationId xmlns:a16="http://schemas.microsoft.com/office/drawing/2014/main" id="{7D67028B-0B29-4EA0-9238-46AF2B50E90A}"/>
                </a:ext>
              </a:extLst>
            </p:cNvPr>
            <p:cNvSpPr/>
            <p:nvPr/>
          </p:nvSpPr>
          <p:spPr>
            <a:xfrm>
              <a:off x="1549351" y="3113047"/>
              <a:ext cx="2531508" cy="52636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chemeClr val="tx1"/>
                  </a:solidFill>
                </a:rPr>
                <a:t>MKUZA III/FYDP </a:t>
              </a:r>
              <a:r>
                <a:rPr lang="en-GB" b="1" dirty="0">
                  <a:solidFill>
                    <a:schemeClr val="tx1"/>
                  </a:solidFill>
                </a:rPr>
                <a:t>II/ </a:t>
              </a:r>
              <a:r>
                <a:rPr lang="en-GB" b="1">
                  <a:solidFill>
                    <a:schemeClr val="tx1"/>
                  </a:solidFill>
                </a:rPr>
                <a:t>FYDP III/ZADEP</a:t>
              </a:r>
              <a:endParaRPr lang="en-GB" b="1" dirty="0">
                <a:solidFill>
                  <a:schemeClr val="tx1"/>
                </a:solidFill>
              </a:endParaRPr>
            </a:p>
          </p:txBody>
        </p:sp>
        <p:sp>
          <p:nvSpPr>
            <p:cNvPr id="36" name="Rounded Rectangle 35">
              <a:extLst>
                <a:ext uri="{FF2B5EF4-FFF2-40B4-BE49-F238E27FC236}">
                  <a16:creationId xmlns:a16="http://schemas.microsoft.com/office/drawing/2014/main" id="{50B1196A-901A-457D-8C07-35A22943CDAC}"/>
                </a:ext>
              </a:extLst>
            </p:cNvPr>
            <p:cNvSpPr/>
            <p:nvPr/>
          </p:nvSpPr>
          <p:spPr>
            <a:xfrm>
              <a:off x="1908511" y="3933689"/>
              <a:ext cx="1438950" cy="9656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Thematic /Priority Areas</a:t>
              </a:r>
            </a:p>
          </p:txBody>
        </p:sp>
        <p:sp>
          <p:nvSpPr>
            <p:cNvPr id="37" name="Rounded Rectangle 36">
              <a:extLst>
                <a:ext uri="{FF2B5EF4-FFF2-40B4-BE49-F238E27FC236}">
                  <a16:creationId xmlns:a16="http://schemas.microsoft.com/office/drawing/2014/main" id="{AC806872-7281-4471-8993-3156C4B44D39}"/>
                </a:ext>
              </a:extLst>
            </p:cNvPr>
            <p:cNvSpPr/>
            <p:nvPr/>
          </p:nvSpPr>
          <p:spPr>
            <a:xfrm>
              <a:off x="610673" y="4941192"/>
              <a:ext cx="1297839" cy="57571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Sector</a:t>
              </a:r>
            </a:p>
          </p:txBody>
        </p:sp>
        <p:grpSp>
          <p:nvGrpSpPr>
            <p:cNvPr id="5" name="Group 40">
              <a:extLst>
                <a:ext uri="{FF2B5EF4-FFF2-40B4-BE49-F238E27FC236}">
                  <a16:creationId xmlns:a16="http://schemas.microsoft.com/office/drawing/2014/main" id="{A4965CEA-5628-4D8F-888B-0F7B2F93BDE7}"/>
                </a:ext>
              </a:extLst>
            </p:cNvPr>
            <p:cNvGrpSpPr/>
            <p:nvPr/>
          </p:nvGrpSpPr>
          <p:grpSpPr>
            <a:xfrm rot="1151252">
              <a:off x="1479285" y="4250067"/>
              <a:ext cx="227916" cy="820452"/>
              <a:chOff x="3083780" y="1723876"/>
              <a:chExt cx="437099" cy="1077275"/>
            </a:xfrm>
            <a:solidFill>
              <a:schemeClr val="tx1"/>
            </a:solidFill>
          </p:grpSpPr>
          <p:sp>
            <p:nvSpPr>
              <p:cNvPr id="47" name="Left-Right Arrow 46">
                <a:extLst>
                  <a:ext uri="{FF2B5EF4-FFF2-40B4-BE49-F238E27FC236}">
                    <a16:creationId xmlns:a16="http://schemas.microsoft.com/office/drawing/2014/main" id="{8A3C54B5-5389-4F4F-9D4D-CC3A2E6268FC}"/>
                  </a:ext>
                </a:extLst>
              </p:cNvPr>
              <p:cNvSpPr/>
              <p:nvPr/>
            </p:nvSpPr>
            <p:spPr>
              <a:xfrm rot="18000000">
                <a:off x="2763692" y="2043964"/>
                <a:ext cx="1077275" cy="437099"/>
              </a:xfrm>
              <a:prstGeom prst="leftRightArrow">
                <a:avLst>
                  <a:gd name="adj1" fmla="val 60000"/>
                  <a:gd name="adj2" fmla="val 50000"/>
                </a:avLst>
              </a:prstGeom>
              <a:grp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48" name="Left-Right Arrow 4">
                <a:extLst>
                  <a:ext uri="{FF2B5EF4-FFF2-40B4-BE49-F238E27FC236}">
                    <a16:creationId xmlns:a16="http://schemas.microsoft.com/office/drawing/2014/main" id="{C403B7EA-984F-47E0-9FCF-37C132CA8AC4}"/>
                  </a:ext>
                </a:extLst>
              </p:cNvPr>
              <p:cNvSpPr/>
              <p:nvPr/>
            </p:nvSpPr>
            <p:spPr>
              <a:xfrm rot="18000000">
                <a:off x="2911942" y="2119702"/>
                <a:ext cx="792720" cy="255657"/>
              </a:xfrm>
              <a:prstGeom prst="rect">
                <a:avLst/>
              </a:prstGeom>
              <a:grpFill/>
              <a:ln>
                <a:no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n-US" sz="1900"/>
              </a:p>
            </p:txBody>
          </p:sp>
        </p:grpSp>
        <p:sp>
          <p:nvSpPr>
            <p:cNvPr id="39" name="Rounded Rectangle 38">
              <a:extLst>
                <a:ext uri="{FF2B5EF4-FFF2-40B4-BE49-F238E27FC236}">
                  <a16:creationId xmlns:a16="http://schemas.microsoft.com/office/drawing/2014/main" id="{D2BFDD3B-7C56-417D-B157-23A24E467AD1}"/>
                </a:ext>
              </a:extLst>
            </p:cNvPr>
            <p:cNvSpPr/>
            <p:nvPr/>
          </p:nvSpPr>
          <p:spPr>
            <a:xfrm>
              <a:off x="3297329" y="5013157"/>
              <a:ext cx="1526214" cy="57571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Indicators</a:t>
              </a:r>
            </a:p>
          </p:txBody>
        </p:sp>
        <p:sp>
          <p:nvSpPr>
            <p:cNvPr id="40" name="Left-Right Arrow 39">
              <a:extLst>
                <a:ext uri="{FF2B5EF4-FFF2-40B4-BE49-F238E27FC236}">
                  <a16:creationId xmlns:a16="http://schemas.microsoft.com/office/drawing/2014/main" id="{2ADF1E02-B283-43D7-9DF8-D78A6A0D571C}"/>
                </a:ext>
              </a:extLst>
            </p:cNvPr>
            <p:cNvSpPr/>
            <p:nvPr/>
          </p:nvSpPr>
          <p:spPr>
            <a:xfrm>
              <a:off x="2123889" y="5085121"/>
              <a:ext cx="1008193" cy="333309"/>
            </a:xfrm>
            <a:prstGeom prst="leftRightArrow">
              <a:avLst>
                <a:gd name="adj1" fmla="val 60000"/>
                <a:gd name="adj2" fmla="val 50000"/>
              </a:avLst>
            </a:prstGeom>
            <a:solidFill>
              <a:schemeClr val="tx1"/>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41" name="Left-Right Arrow 40">
              <a:extLst>
                <a:ext uri="{FF2B5EF4-FFF2-40B4-BE49-F238E27FC236}">
                  <a16:creationId xmlns:a16="http://schemas.microsoft.com/office/drawing/2014/main" id="{8DFC9CD9-3278-4B90-A3ED-81F8E1279B08}"/>
                </a:ext>
              </a:extLst>
            </p:cNvPr>
            <p:cNvSpPr/>
            <p:nvPr/>
          </p:nvSpPr>
          <p:spPr>
            <a:xfrm rot="13108755">
              <a:off x="3278762" y="4528343"/>
              <a:ext cx="770535" cy="280283"/>
            </a:xfrm>
            <a:prstGeom prst="leftRightArrow">
              <a:avLst>
                <a:gd name="adj1" fmla="val 60000"/>
                <a:gd name="adj2" fmla="val 50000"/>
              </a:avLst>
            </a:prstGeom>
            <a:solidFill>
              <a:schemeClr val="tx1"/>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42" name="Down Arrow 41">
              <a:extLst>
                <a:ext uri="{FF2B5EF4-FFF2-40B4-BE49-F238E27FC236}">
                  <a16:creationId xmlns:a16="http://schemas.microsoft.com/office/drawing/2014/main" id="{C4B35B63-B4ED-430E-992F-00A67851DE1A}"/>
                </a:ext>
              </a:extLst>
            </p:cNvPr>
            <p:cNvSpPr/>
            <p:nvPr/>
          </p:nvSpPr>
          <p:spPr>
            <a:xfrm flipV="1">
              <a:off x="2445101" y="3645831"/>
              <a:ext cx="194954" cy="31437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Rounded Rectangle 42">
              <a:extLst>
                <a:ext uri="{FF2B5EF4-FFF2-40B4-BE49-F238E27FC236}">
                  <a16:creationId xmlns:a16="http://schemas.microsoft.com/office/drawing/2014/main" id="{C98D8EF5-3C7D-42EC-B92E-E0C5CBBE965B}"/>
                </a:ext>
              </a:extLst>
            </p:cNvPr>
            <p:cNvSpPr/>
            <p:nvPr/>
          </p:nvSpPr>
          <p:spPr>
            <a:xfrm>
              <a:off x="1836100" y="5876731"/>
              <a:ext cx="1583772" cy="50375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Sub Sector</a:t>
              </a:r>
            </a:p>
          </p:txBody>
        </p:sp>
        <p:sp>
          <p:nvSpPr>
            <p:cNvPr id="44" name="Right Arrow 43">
              <a:extLst>
                <a:ext uri="{FF2B5EF4-FFF2-40B4-BE49-F238E27FC236}">
                  <a16:creationId xmlns:a16="http://schemas.microsoft.com/office/drawing/2014/main" id="{D7FEF239-1F64-48BF-B8A0-B0DD06A9FE27}"/>
                </a:ext>
              </a:extLst>
            </p:cNvPr>
            <p:cNvSpPr/>
            <p:nvPr/>
          </p:nvSpPr>
          <p:spPr>
            <a:xfrm rot="13444646">
              <a:off x="1576161" y="5586979"/>
              <a:ext cx="419616" cy="251876"/>
            </a:xfrm>
            <a:prstGeom prst="rightArrow">
              <a:avLst/>
            </a:prstGeom>
            <a:solidFill>
              <a:schemeClr val="tx1"/>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nchor="ctr"/>
            <a:lstStyle/>
            <a:p>
              <a:pPr algn="ctr">
                <a:defRPr/>
              </a:pPr>
              <a:endParaRPr lang="en-GB"/>
            </a:p>
          </p:txBody>
        </p:sp>
        <p:sp>
          <p:nvSpPr>
            <p:cNvPr id="45" name="Right Arrow 44">
              <a:extLst>
                <a:ext uri="{FF2B5EF4-FFF2-40B4-BE49-F238E27FC236}">
                  <a16:creationId xmlns:a16="http://schemas.microsoft.com/office/drawing/2014/main" id="{74534B11-4AF9-4B05-9172-3CD670EBD5B6}"/>
                </a:ext>
              </a:extLst>
            </p:cNvPr>
            <p:cNvSpPr/>
            <p:nvPr/>
          </p:nvSpPr>
          <p:spPr>
            <a:xfrm rot="19284575">
              <a:off x="3236058" y="5621067"/>
              <a:ext cx="421472" cy="251876"/>
            </a:xfrm>
            <a:prstGeom prst="rightArrow">
              <a:avLst/>
            </a:prstGeom>
            <a:solidFill>
              <a:schemeClr val="tx1"/>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nchor="ctr"/>
            <a:lstStyle/>
            <a:p>
              <a:pPr algn="ctr">
                <a:defRPr/>
              </a:pPr>
              <a:endParaRPr lang="en-GB"/>
            </a:p>
          </p:txBody>
        </p:sp>
      </p:grpSp>
      <p:sp>
        <p:nvSpPr>
          <p:cNvPr id="10251" name="Rectangle 50">
            <a:extLst>
              <a:ext uri="{FF2B5EF4-FFF2-40B4-BE49-F238E27FC236}">
                <a16:creationId xmlns:a16="http://schemas.microsoft.com/office/drawing/2014/main" id="{5C1F4343-7F31-4FCA-B9DB-D8DC5D02E833}"/>
              </a:ext>
            </a:extLst>
          </p:cNvPr>
          <p:cNvSpPr>
            <a:spLocks noChangeArrowheads="1"/>
          </p:cNvSpPr>
          <p:nvPr/>
        </p:nvSpPr>
        <p:spPr bwMode="auto">
          <a:xfrm>
            <a:off x="1524000" y="5342732"/>
            <a:ext cx="45720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1700" b="1" dirty="0">
                <a:solidFill>
                  <a:srgbClr val="FF0000"/>
                </a:solidFill>
                <a:latin typeface="Cambria" panose="02040503050406030204" pitchFamily="18" charset="0"/>
              </a:rPr>
              <a:t>FYDP II/MKUZA III and FYDP III/ZADEP strongly link between Thematic / Priority area, Sector, sub sectors and indicators</a:t>
            </a:r>
            <a:endParaRPr lang="en-GB" altLang="en-US" sz="1700" dirty="0">
              <a:solidFill>
                <a:srgbClr val="FF0000"/>
              </a:solidFill>
              <a:latin typeface="Cambria" panose="02040503050406030204" pitchFamily="18" charset="0"/>
            </a:endParaRPr>
          </a:p>
        </p:txBody>
      </p:sp>
      <p:sp>
        <p:nvSpPr>
          <p:cNvPr id="10252" name="Rectangle 52">
            <a:extLst>
              <a:ext uri="{FF2B5EF4-FFF2-40B4-BE49-F238E27FC236}">
                <a16:creationId xmlns:a16="http://schemas.microsoft.com/office/drawing/2014/main" id="{A6CAD60E-DF8E-4EDC-8A71-698A8160EDDA}"/>
              </a:ext>
            </a:extLst>
          </p:cNvPr>
          <p:cNvSpPr>
            <a:spLocks noChangeArrowheads="1"/>
          </p:cNvSpPr>
          <p:nvPr/>
        </p:nvSpPr>
        <p:spPr bwMode="auto">
          <a:xfrm>
            <a:off x="6598817" y="5556010"/>
            <a:ext cx="45720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altLang="en-US" sz="1700" b="1" dirty="0">
                <a:solidFill>
                  <a:srgbClr val="FF0000"/>
                </a:solidFill>
                <a:latin typeface="Cambria" panose="02040503050406030204" pitchFamily="18" charset="0"/>
              </a:rPr>
              <a:t>SDGs considered during the design of both ZADEP &amp; FYDP III  and MKUZA II/FYDP II  facilitated mapping exercise.</a:t>
            </a:r>
            <a:endParaRPr lang="en-GB" altLang="en-US" sz="1700" dirty="0">
              <a:solidFill>
                <a:srgbClr val="FF0000"/>
              </a:solidFill>
              <a:latin typeface="Cambria" pitchFamily="18" charset="0"/>
            </a:endParaRPr>
          </a:p>
        </p:txBody>
      </p:sp>
      <p:sp>
        <p:nvSpPr>
          <p:cNvPr id="54" name="Rectangle 53">
            <a:extLst>
              <a:ext uri="{FF2B5EF4-FFF2-40B4-BE49-F238E27FC236}">
                <a16:creationId xmlns:a16="http://schemas.microsoft.com/office/drawing/2014/main" id="{7B685795-A002-4D2B-847B-292B0DB3CFB5}"/>
              </a:ext>
            </a:extLst>
          </p:cNvPr>
          <p:cNvSpPr/>
          <p:nvPr/>
        </p:nvSpPr>
        <p:spPr>
          <a:xfrm>
            <a:off x="6446626" y="1313490"/>
            <a:ext cx="4319587" cy="4032250"/>
          </a:xfrm>
          <a:prstGeom prst="rect">
            <a:avLst/>
          </a:prstGeom>
          <a:solidFill>
            <a:srgbClr val="B3DC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0" name="Rectangle 3">
            <a:extLst>
              <a:ext uri="{FF2B5EF4-FFF2-40B4-BE49-F238E27FC236}">
                <a16:creationId xmlns:a16="http://schemas.microsoft.com/office/drawing/2014/main" id="{CC819038-8735-4ED6-8EFD-6155A7AF5224}"/>
              </a:ext>
            </a:extLst>
          </p:cNvPr>
          <p:cNvSpPr>
            <a:spLocks noChangeArrowheads="1"/>
          </p:cNvSpPr>
          <p:nvPr/>
        </p:nvSpPr>
        <p:spPr bwMode="auto">
          <a:xfrm>
            <a:off x="0" y="-3811"/>
            <a:ext cx="12192000" cy="127952"/>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1" name="Rectangle 6">
            <a:extLst>
              <a:ext uri="{FF2B5EF4-FFF2-40B4-BE49-F238E27FC236}">
                <a16:creationId xmlns:a16="http://schemas.microsoft.com/office/drawing/2014/main" id="{D5CF25B1-9203-4829-A7BC-960F1DFBD767}"/>
              </a:ext>
            </a:extLst>
          </p:cNvPr>
          <p:cNvSpPr>
            <a:spLocks noChangeArrowheads="1"/>
          </p:cNvSpPr>
          <p:nvPr/>
        </p:nvSpPr>
        <p:spPr bwMode="auto">
          <a:xfrm flipV="1">
            <a:off x="0" y="132871"/>
            <a:ext cx="12192000" cy="68261"/>
          </a:xfrm>
          <a:prstGeom prst="rect">
            <a:avLst/>
          </a:prstGeom>
          <a:solidFill>
            <a:srgbClr val="FFCC00">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 name="Rectangle 3">
            <a:extLst>
              <a:ext uri="{FF2B5EF4-FFF2-40B4-BE49-F238E27FC236}">
                <a16:creationId xmlns:a16="http://schemas.microsoft.com/office/drawing/2014/main" id="{3E7DD5F7-AE09-47C7-8CC8-58017CAEB689}"/>
              </a:ext>
            </a:extLst>
          </p:cNvPr>
          <p:cNvSpPr>
            <a:spLocks noChangeArrowheads="1"/>
          </p:cNvSpPr>
          <p:nvPr/>
        </p:nvSpPr>
        <p:spPr bwMode="auto">
          <a:xfrm>
            <a:off x="0" y="6725130"/>
            <a:ext cx="12192000" cy="88421"/>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 Box 14">
            <a:extLst>
              <a:ext uri="{FF2B5EF4-FFF2-40B4-BE49-F238E27FC236}">
                <a16:creationId xmlns:a16="http://schemas.microsoft.com/office/drawing/2014/main" id="{CCB70BDC-528B-4408-9357-F787976EA434}"/>
              </a:ext>
            </a:extLst>
          </p:cNvPr>
          <p:cNvSpPr txBox="1">
            <a:spLocks noChangeArrowheads="1"/>
          </p:cNvSpPr>
          <p:nvPr/>
        </p:nvSpPr>
        <p:spPr bwMode="auto">
          <a:xfrm>
            <a:off x="1759033" y="326893"/>
            <a:ext cx="9180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3600" b="1" dirty="0">
                <a:solidFill>
                  <a:srgbClr val="0070C0"/>
                </a:solidFill>
                <a:latin typeface="+mj-lt"/>
              </a:rPr>
              <a:t>Introduction – Other Development Frameworks</a:t>
            </a:r>
          </a:p>
        </p:txBody>
      </p:sp>
      <p:grpSp>
        <p:nvGrpSpPr>
          <p:cNvPr id="12297" name="Group 56">
            <a:extLst>
              <a:ext uri="{FF2B5EF4-FFF2-40B4-BE49-F238E27FC236}">
                <a16:creationId xmlns:a16="http://schemas.microsoft.com/office/drawing/2014/main" id="{A3DA085C-CF4C-4570-870F-F4C24C368A2D}"/>
              </a:ext>
            </a:extLst>
          </p:cNvPr>
          <p:cNvGrpSpPr>
            <a:grpSpLocks/>
          </p:cNvGrpSpPr>
          <p:nvPr/>
        </p:nvGrpSpPr>
        <p:grpSpPr bwMode="auto">
          <a:xfrm>
            <a:off x="857251" y="1120140"/>
            <a:ext cx="5647378" cy="5301501"/>
            <a:chOff x="38133" y="1209884"/>
            <a:chExt cx="4943986" cy="4918242"/>
          </a:xfrm>
        </p:grpSpPr>
        <p:sp>
          <p:nvSpPr>
            <p:cNvPr id="38" name="Oval 37">
              <a:extLst>
                <a:ext uri="{FF2B5EF4-FFF2-40B4-BE49-F238E27FC236}">
                  <a16:creationId xmlns:a16="http://schemas.microsoft.com/office/drawing/2014/main" id="{1E7DB2EE-D877-4388-8255-DF4C54D7487B}"/>
                </a:ext>
              </a:extLst>
            </p:cNvPr>
            <p:cNvSpPr/>
            <p:nvPr/>
          </p:nvSpPr>
          <p:spPr bwMode="auto">
            <a:xfrm>
              <a:off x="38133" y="1209884"/>
              <a:ext cx="3935412" cy="420052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00" dirty="0">
                <a:solidFill>
                  <a:schemeClr val="tx1"/>
                </a:solidFill>
                <a:latin typeface="Cambria" pitchFamily="18" charset="0"/>
              </a:endParaRPr>
            </a:p>
          </p:txBody>
        </p:sp>
        <p:sp>
          <p:nvSpPr>
            <p:cNvPr id="46" name="Flowchart: Process 45">
              <a:extLst>
                <a:ext uri="{FF2B5EF4-FFF2-40B4-BE49-F238E27FC236}">
                  <a16:creationId xmlns:a16="http://schemas.microsoft.com/office/drawing/2014/main" id="{331DF782-88E5-4E06-897C-34FBB8639179}"/>
                </a:ext>
              </a:extLst>
            </p:cNvPr>
            <p:cNvSpPr/>
            <p:nvPr/>
          </p:nvSpPr>
          <p:spPr bwMode="auto">
            <a:xfrm>
              <a:off x="912167" y="1482054"/>
              <a:ext cx="1810551" cy="7629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900" b="1" u="sng" dirty="0">
                  <a:solidFill>
                    <a:srgbClr val="FF0000"/>
                  </a:solidFill>
                  <a:latin typeface="Cambria" pitchFamily="18" charset="0"/>
                </a:rPr>
                <a:t>Global Goals </a:t>
              </a:r>
            </a:p>
            <a:p>
              <a:pPr algn="ctr" eaLnBrk="1" hangingPunct="1">
                <a:defRPr/>
              </a:pPr>
              <a:r>
                <a:rPr lang="en-US" sz="1900" b="1" dirty="0">
                  <a:solidFill>
                    <a:srgbClr val="FF0000"/>
                  </a:solidFill>
                  <a:latin typeface="Cambria" pitchFamily="18" charset="0"/>
                </a:rPr>
                <a:t>SDGs, 2030+</a:t>
              </a:r>
            </a:p>
          </p:txBody>
        </p:sp>
        <p:sp>
          <p:nvSpPr>
            <p:cNvPr id="49" name="Oval 48">
              <a:extLst>
                <a:ext uri="{FF2B5EF4-FFF2-40B4-BE49-F238E27FC236}">
                  <a16:creationId xmlns:a16="http://schemas.microsoft.com/office/drawing/2014/main" id="{B87D5B95-71BA-4336-B418-C4CB9C520B7E}"/>
                </a:ext>
              </a:extLst>
            </p:cNvPr>
            <p:cNvSpPr/>
            <p:nvPr/>
          </p:nvSpPr>
          <p:spPr bwMode="auto">
            <a:xfrm>
              <a:off x="1911057" y="1681209"/>
              <a:ext cx="3071062" cy="311923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00">
                <a:latin typeface="Cambria" pitchFamily="18" charset="0"/>
              </a:endParaRPr>
            </a:p>
          </p:txBody>
        </p:sp>
        <p:sp>
          <p:nvSpPr>
            <p:cNvPr id="50" name="Flowchart: Process 49">
              <a:extLst>
                <a:ext uri="{FF2B5EF4-FFF2-40B4-BE49-F238E27FC236}">
                  <a16:creationId xmlns:a16="http://schemas.microsoft.com/office/drawing/2014/main" id="{3CE29E32-32F2-4F85-9AEF-4559709C25A4}"/>
                </a:ext>
              </a:extLst>
            </p:cNvPr>
            <p:cNvSpPr/>
            <p:nvPr/>
          </p:nvSpPr>
          <p:spPr bwMode="auto">
            <a:xfrm>
              <a:off x="2722718" y="2439552"/>
              <a:ext cx="1810551" cy="53390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900" b="1" u="sng" dirty="0">
                  <a:solidFill>
                    <a:srgbClr val="FF0000"/>
                  </a:solidFill>
                  <a:latin typeface="Cambria" pitchFamily="18" charset="0"/>
                </a:rPr>
                <a:t>Africa</a:t>
              </a:r>
              <a:r>
                <a:rPr lang="en-US" sz="1900" b="1" dirty="0">
                  <a:solidFill>
                    <a:srgbClr val="FF0000"/>
                  </a:solidFill>
                  <a:latin typeface="Cambria" pitchFamily="18" charset="0"/>
                </a:rPr>
                <a:t> </a:t>
              </a:r>
              <a:br>
                <a:rPr lang="en-US" sz="1900" b="1" dirty="0">
                  <a:solidFill>
                    <a:srgbClr val="FF0000"/>
                  </a:solidFill>
                  <a:latin typeface="Cambria" pitchFamily="18" charset="0"/>
                </a:rPr>
              </a:br>
              <a:r>
                <a:rPr lang="en-US" sz="1900" b="1" dirty="0">
                  <a:solidFill>
                    <a:srgbClr val="FF0000"/>
                  </a:solidFill>
                  <a:latin typeface="Cambria" pitchFamily="18" charset="0"/>
                </a:rPr>
                <a:t>Agenda 2063</a:t>
              </a:r>
            </a:p>
          </p:txBody>
        </p:sp>
        <p:sp>
          <p:nvSpPr>
            <p:cNvPr id="52" name="Oval 51">
              <a:extLst>
                <a:ext uri="{FF2B5EF4-FFF2-40B4-BE49-F238E27FC236}">
                  <a16:creationId xmlns:a16="http://schemas.microsoft.com/office/drawing/2014/main" id="{995E7B37-3312-47C0-9339-1E3BE8BB36AD}"/>
                </a:ext>
              </a:extLst>
            </p:cNvPr>
            <p:cNvSpPr/>
            <p:nvPr/>
          </p:nvSpPr>
          <p:spPr bwMode="auto">
            <a:xfrm>
              <a:off x="2306463" y="3351831"/>
              <a:ext cx="2597516" cy="2776295"/>
            </a:xfrm>
            <a:prstGeom prst="ellipse">
              <a:avLst/>
            </a:prstGeom>
            <a:solidFill>
              <a:schemeClr val="accent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00" dirty="0">
                <a:latin typeface="Cambria" pitchFamily="18" charset="0"/>
              </a:endParaRPr>
            </a:p>
          </p:txBody>
        </p:sp>
        <p:sp>
          <p:nvSpPr>
            <p:cNvPr id="55" name="Flowchart: Process 54">
              <a:extLst>
                <a:ext uri="{FF2B5EF4-FFF2-40B4-BE49-F238E27FC236}">
                  <a16:creationId xmlns:a16="http://schemas.microsoft.com/office/drawing/2014/main" id="{EE291405-5B66-42BA-8EC5-3D4EAA158A77}"/>
                </a:ext>
              </a:extLst>
            </p:cNvPr>
            <p:cNvSpPr/>
            <p:nvPr/>
          </p:nvSpPr>
          <p:spPr bwMode="auto">
            <a:xfrm>
              <a:off x="2602944" y="4290957"/>
              <a:ext cx="1769626" cy="84044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900" b="1" u="sng" dirty="0">
                  <a:solidFill>
                    <a:srgbClr val="FF0000"/>
                  </a:solidFill>
                  <a:latin typeface="Cambria" pitchFamily="18" charset="0"/>
                </a:rPr>
                <a:t>EAC</a:t>
              </a:r>
            </a:p>
            <a:p>
              <a:pPr algn="ctr" eaLnBrk="1" hangingPunct="1">
                <a:defRPr/>
              </a:pPr>
              <a:r>
                <a:rPr lang="en-US" sz="1900" b="1" dirty="0">
                  <a:solidFill>
                    <a:srgbClr val="FF0000"/>
                  </a:solidFill>
                  <a:latin typeface="Cambria" pitchFamily="18" charset="0"/>
                </a:rPr>
                <a:t>Vision 2050</a:t>
              </a:r>
            </a:p>
          </p:txBody>
        </p:sp>
        <p:sp>
          <p:nvSpPr>
            <p:cNvPr id="56" name="Oval 55">
              <a:extLst>
                <a:ext uri="{FF2B5EF4-FFF2-40B4-BE49-F238E27FC236}">
                  <a16:creationId xmlns:a16="http://schemas.microsoft.com/office/drawing/2014/main" id="{C074DE90-D2AE-40EA-A5BB-73C6AAC8C3D6}"/>
                </a:ext>
              </a:extLst>
            </p:cNvPr>
            <p:cNvSpPr/>
            <p:nvPr/>
          </p:nvSpPr>
          <p:spPr bwMode="auto">
            <a:xfrm>
              <a:off x="512433" y="3271755"/>
              <a:ext cx="2490967" cy="259937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u="sng" dirty="0">
                  <a:solidFill>
                    <a:srgbClr val="FF0000"/>
                  </a:solidFill>
                  <a:latin typeface="Cambria" pitchFamily="18" charset="0"/>
                </a:rPr>
                <a:t>Tanzania</a:t>
              </a:r>
            </a:p>
            <a:p>
              <a:pPr eaLnBrk="1" hangingPunct="1">
                <a:defRPr/>
              </a:pPr>
              <a:r>
                <a:rPr lang="en-US" sz="1400" b="1" dirty="0">
                  <a:solidFill>
                    <a:srgbClr val="FF0000"/>
                  </a:solidFill>
                  <a:latin typeface="Cambria" pitchFamily="18" charset="0"/>
                </a:rPr>
                <a:t>Vision, 2025</a:t>
              </a:r>
            </a:p>
            <a:p>
              <a:pPr algn="ctr" eaLnBrk="1" hangingPunct="1">
                <a:defRPr/>
              </a:pPr>
              <a:r>
                <a:rPr lang="en-US" sz="1400" b="1" dirty="0">
                  <a:solidFill>
                    <a:srgbClr val="FF0000"/>
                  </a:solidFill>
                  <a:latin typeface="Cambria" pitchFamily="18" charset="0"/>
                </a:rPr>
                <a:t>FYDP II/MKUZA III </a:t>
              </a:r>
            </a:p>
          </p:txBody>
        </p:sp>
      </p:grpSp>
      <p:sp>
        <p:nvSpPr>
          <p:cNvPr id="12298" name="Rectangle 58">
            <a:extLst>
              <a:ext uri="{FF2B5EF4-FFF2-40B4-BE49-F238E27FC236}">
                <a16:creationId xmlns:a16="http://schemas.microsoft.com/office/drawing/2014/main" id="{0821CEE9-53C3-475B-9939-28877AC72DCA}"/>
              </a:ext>
            </a:extLst>
          </p:cNvPr>
          <p:cNvSpPr>
            <a:spLocks noChangeArrowheads="1"/>
          </p:cNvSpPr>
          <p:nvPr/>
        </p:nvSpPr>
        <p:spPr bwMode="auto">
          <a:xfrm>
            <a:off x="6685837" y="1566223"/>
            <a:ext cx="514826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71463"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71463"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71463"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71463"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71463"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71463"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71463"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71463"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71463"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0066FF"/>
              </a:buClr>
              <a:buSzPct val="150000"/>
              <a:buFontTx/>
              <a:buNone/>
            </a:pPr>
            <a:r>
              <a:rPr lang="en-GB" altLang="en-US" sz="2800" b="1" dirty="0">
                <a:solidFill>
                  <a:srgbClr val="FF0000"/>
                </a:solidFill>
                <a:latin typeface="Cambria" panose="02040503050406030204" pitchFamily="18" charset="0"/>
              </a:rPr>
              <a:t>Data for What? </a:t>
            </a:r>
          </a:p>
          <a:p>
            <a:pPr eaLnBrk="1" hangingPunct="1">
              <a:spcBef>
                <a:spcPct val="0"/>
              </a:spcBef>
              <a:buClr>
                <a:srgbClr val="0066FF"/>
              </a:buClr>
              <a:buSzPct val="150000"/>
              <a:buFont typeface="Wingdings" panose="05000000000000000000" pitchFamily="2" charset="2"/>
              <a:buChar char="§"/>
            </a:pPr>
            <a:endParaRPr lang="en-GB" altLang="en-US" sz="2000" dirty="0">
              <a:latin typeface="Cambria" panose="02040503050406030204" pitchFamily="18" charset="0"/>
              <a:cs typeface="Times New Roman" panose="02020603050405020304" pitchFamily="18" charset="0"/>
            </a:endParaRPr>
          </a:p>
          <a:p>
            <a:pPr eaLnBrk="1" hangingPunct="1">
              <a:lnSpc>
                <a:spcPct val="150000"/>
              </a:lnSpc>
              <a:spcBef>
                <a:spcPct val="0"/>
              </a:spcBef>
              <a:buClr>
                <a:srgbClr val="0066FF"/>
              </a:buClr>
              <a:buSzPct val="150000"/>
              <a:buFont typeface="Wingdings" panose="05000000000000000000" pitchFamily="2" charset="2"/>
              <a:buChar char="§"/>
            </a:pPr>
            <a:r>
              <a:rPr lang="en-GB" altLang="en-US" sz="2000" dirty="0">
                <a:latin typeface="Cambria" panose="02040503050406030204" pitchFamily="18" charset="0"/>
                <a:cs typeface="Times New Roman" panose="02020603050405020304" pitchFamily="18" charset="0"/>
              </a:rPr>
              <a:t> Improved Decision-Making and Policy</a:t>
            </a:r>
          </a:p>
          <a:p>
            <a:pPr eaLnBrk="1" hangingPunct="1">
              <a:lnSpc>
                <a:spcPct val="150000"/>
              </a:lnSpc>
              <a:spcBef>
                <a:spcPct val="0"/>
              </a:spcBef>
              <a:buClr>
                <a:srgbClr val="0066FF"/>
              </a:buClr>
              <a:buSzPct val="150000"/>
              <a:buFont typeface="Wingdings" panose="05000000000000000000" pitchFamily="2" charset="2"/>
              <a:buChar char="§"/>
            </a:pPr>
            <a:r>
              <a:rPr lang="en-GB" altLang="en-US" sz="2000" dirty="0">
                <a:latin typeface="Cambria" panose="02040503050406030204" pitchFamily="18" charset="0"/>
                <a:cs typeface="Times New Roman" panose="02020603050405020304" pitchFamily="18" charset="0"/>
              </a:rPr>
              <a:t>Increased Citizen Empowerment </a:t>
            </a:r>
          </a:p>
          <a:p>
            <a:pPr eaLnBrk="1" hangingPunct="1">
              <a:lnSpc>
                <a:spcPct val="150000"/>
              </a:lnSpc>
              <a:spcBef>
                <a:spcPct val="0"/>
              </a:spcBef>
              <a:buClr>
                <a:srgbClr val="0066FF"/>
              </a:buClr>
              <a:buSzPct val="150000"/>
              <a:buFont typeface="Wingdings" panose="05000000000000000000" pitchFamily="2" charset="2"/>
              <a:buChar char="§"/>
            </a:pPr>
            <a:r>
              <a:rPr lang="en-GB" altLang="en-US" sz="2000" dirty="0">
                <a:latin typeface="Cambria" panose="02040503050406030204" pitchFamily="18" charset="0"/>
                <a:cs typeface="Times New Roman" panose="02020603050405020304" pitchFamily="18" charset="0"/>
              </a:rPr>
              <a:t>Increased Innovation and Entrepreneurship</a:t>
            </a:r>
          </a:p>
        </p:txBody>
      </p:sp>
      <p:sp>
        <p:nvSpPr>
          <p:cNvPr id="12299" name="Rectangle 59">
            <a:extLst>
              <a:ext uri="{FF2B5EF4-FFF2-40B4-BE49-F238E27FC236}">
                <a16:creationId xmlns:a16="http://schemas.microsoft.com/office/drawing/2014/main" id="{64794B4C-55ED-4DFB-8D28-CD6EE5E09DE7}"/>
              </a:ext>
            </a:extLst>
          </p:cNvPr>
          <p:cNvSpPr>
            <a:spLocks noChangeArrowheads="1"/>
          </p:cNvSpPr>
          <p:nvPr/>
        </p:nvSpPr>
        <p:spPr bwMode="auto">
          <a:xfrm>
            <a:off x="6349290" y="4747451"/>
            <a:ext cx="569214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b="1" dirty="0">
                <a:solidFill>
                  <a:srgbClr val="FF0000"/>
                </a:solidFill>
                <a:latin typeface="Cambria" panose="02040503050406030204" pitchFamily="18" charset="0"/>
              </a:rPr>
              <a:t>Support decision making, Monitor and Evaluate the Performance of Global, Regional and National Dev. Programmes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0F5F848-2D0E-4B85-AF18-F4B1D4A18361}"/>
              </a:ext>
            </a:extLst>
          </p:cNvPr>
          <p:cNvSpPr>
            <a:spLocks noChangeArrowheads="1"/>
          </p:cNvSpPr>
          <p:nvPr/>
        </p:nvSpPr>
        <p:spPr bwMode="auto">
          <a:xfrm>
            <a:off x="0" y="-15241"/>
            <a:ext cx="12192000" cy="127952"/>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Rectangle 6">
            <a:extLst>
              <a:ext uri="{FF2B5EF4-FFF2-40B4-BE49-F238E27FC236}">
                <a16:creationId xmlns:a16="http://schemas.microsoft.com/office/drawing/2014/main" id="{EACA94C0-F988-4348-ACCC-87A374FFB294}"/>
              </a:ext>
            </a:extLst>
          </p:cNvPr>
          <p:cNvSpPr>
            <a:spLocks noChangeArrowheads="1"/>
          </p:cNvSpPr>
          <p:nvPr/>
        </p:nvSpPr>
        <p:spPr bwMode="auto">
          <a:xfrm flipV="1">
            <a:off x="0" y="132871"/>
            <a:ext cx="12192000" cy="68261"/>
          </a:xfrm>
          <a:prstGeom prst="rect">
            <a:avLst/>
          </a:prstGeom>
          <a:solidFill>
            <a:srgbClr val="FFCC00">
              <a:alpha val="70195"/>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 name="Rectangle 3">
            <a:extLst>
              <a:ext uri="{FF2B5EF4-FFF2-40B4-BE49-F238E27FC236}">
                <a16:creationId xmlns:a16="http://schemas.microsoft.com/office/drawing/2014/main" id="{B7C6C36F-5448-4C96-ACAF-A67FC9499570}"/>
              </a:ext>
            </a:extLst>
          </p:cNvPr>
          <p:cNvSpPr>
            <a:spLocks noChangeArrowheads="1"/>
          </p:cNvSpPr>
          <p:nvPr/>
        </p:nvSpPr>
        <p:spPr bwMode="auto">
          <a:xfrm>
            <a:off x="0" y="6725130"/>
            <a:ext cx="12192000" cy="88421"/>
          </a:xfrm>
          <a:prstGeom prst="rect">
            <a:avLst/>
          </a:prstGeom>
          <a:gradFill rotWithShape="1">
            <a:gsLst>
              <a:gs pos="0">
                <a:srgbClr val="008000">
                  <a:alpha val="70000"/>
                </a:srgbClr>
              </a:gs>
              <a:gs pos="100000">
                <a:srgbClr val="006100">
                  <a:alpha val="67998"/>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 name="Title 4">
            <a:extLst>
              <a:ext uri="{FF2B5EF4-FFF2-40B4-BE49-F238E27FC236}">
                <a16:creationId xmlns:a16="http://schemas.microsoft.com/office/drawing/2014/main" id="{9A5B909F-0B23-4232-A8BB-22AE7DBDAB25}"/>
              </a:ext>
            </a:extLst>
          </p:cNvPr>
          <p:cNvSpPr>
            <a:spLocks noGrp="1"/>
          </p:cNvSpPr>
          <p:nvPr>
            <p:ph type="title"/>
          </p:nvPr>
        </p:nvSpPr>
        <p:spPr>
          <a:xfrm>
            <a:off x="209550" y="276703"/>
            <a:ext cx="11772900" cy="1511159"/>
          </a:xfrm>
        </p:spPr>
        <p:txBody>
          <a:bodyPr>
            <a:normAutofit fontScale="90000"/>
          </a:bodyPr>
          <a:lstStyle/>
          <a:p>
            <a:pPr marL="457200" indent="-457200">
              <a:spcBef>
                <a:spcPct val="20000"/>
              </a:spcBef>
            </a:pPr>
            <a:r>
              <a:rPr lang="x-none" sz="3600" b="1" dirty="0">
                <a:solidFill>
                  <a:srgbClr val="0070C0"/>
                </a:solidFill>
                <a:ea typeface="+mn-ea"/>
                <a:cs typeface="Arial" panose="020B0604020202020204" pitchFamily="34" charset="0"/>
              </a:rPr>
              <a:t>SDGs and </a:t>
            </a:r>
            <a:r>
              <a:rPr lang="en-US" sz="3600" b="1" dirty="0">
                <a:solidFill>
                  <a:srgbClr val="0070C0"/>
                </a:solidFill>
                <a:ea typeface="+mn-ea"/>
                <a:cs typeface="Arial" panose="020B0604020202020204" pitchFamily="34" charset="0"/>
              </a:rPr>
              <a:t>MKUZA III/</a:t>
            </a:r>
            <a:r>
              <a:rPr lang="x-none" sz="3600" b="1" dirty="0">
                <a:solidFill>
                  <a:srgbClr val="0070C0"/>
                </a:solidFill>
                <a:ea typeface="+mn-ea"/>
                <a:cs typeface="Arial" panose="020B0604020202020204" pitchFamily="34" charset="0"/>
              </a:rPr>
              <a:t>FYDPII/FYDP III</a:t>
            </a:r>
            <a:r>
              <a:rPr lang="en-US" sz="3600" b="1" dirty="0">
                <a:solidFill>
                  <a:srgbClr val="0070C0"/>
                </a:solidFill>
                <a:ea typeface="+mn-ea"/>
                <a:cs typeface="Arial" panose="020B0604020202020204" pitchFamily="34" charset="0"/>
              </a:rPr>
              <a:t>/ZADEP</a:t>
            </a:r>
            <a:r>
              <a:rPr lang="x-none" sz="3600" b="1" dirty="0">
                <a:solidFill>
                  <a:srgbClr val="0070C0"/>
                </a:solidFill>
                <a:ea typeface="+mn-ea"/>
                <a:cs typeface="Arial" panose="020B0604020202020204" pitchFamily="34" charset="0"/>
              </a:rPr>
              <a:t> Gaps Assessment: Alignment of Potentially Relevant SDGs Indicators with FYDP II/FYDP III and Sector Strategies, June 2023</a:t>
            </a:r>
            <a:r>
              <a:rPr lang="en-US" sz="3600" b="1" dirty="0">
                <a:solidFill>
                  <a:srgbClr val="0070C0"/>
                </a:solidFill>
                <a:ea typeface="+mn-ea"/>
                <a:cs typeface="Arial" panose="020B0604020202020204" pitchFamily="34" charset="0"/>
              </a:rPr>
              <a:t> </a:t>
            </a:r>
          </a:p>
        </p:txBody>
      </p:sp>
      <p:pic>
        <p:nvPicPr>
          <p:cNvPr id="6" name="Picture 5">
            <a:extLst>
              <a:ext uri="{FF2B5EF4-FFF2-40B4-BE49-F238E27FC236}">
                <a16:creationId xmlns:a16="http://schemas.microsoft.com/office/drawing/2014/main" id="{0E77DB15-0587-6AB4-35CD-92D871F7D054}"/>
              </a:ext>
            </a:extLst>
          </p:cNvPr>
          <p:cNvPicPr>
            <a:picLocks noChangeAspect="1"/>
          </p:cNvPicPr>
          <p:nvPr/>
        </p:nvPicPr>
        <p:blipFill>
          <a:blip r:embed="rId3"/>
          <a:stretch>
            <a:fillRect/>
          </a:stretch>
        </p:blipFill>
        <p:spPr>
          <a:xfrm>
            <a:off x="2766349" y="1787862"/>
            <a:ext cx="5856790" cy="4073104"/>
          </a:xfrm>
          <a:prstGeom prst="rect">
            <a:avLst/>
          </a:prstGeom>
        </p:spPr>
      </p:pic>
    </p:spTree>
    <p:extLst>
      <p:ext uri="{BB962C8B-B14F-4D97-AF65-F5344CB8AC3E}">
        <p14:creationId xmlns:p14="http://schemas.microsoft.com/office/powerpoint/2010/main" val="197487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VNR Report</a:t>
            </a:r>
          </a:p>
        </p:txBody>
      </p:sp>
      <p:pic>
        <p:nvPicPr>
          <p:cNvPr id="5" name="Content Placeholder 4"/>
          <p:cNvPicPr>
            <a:picLocks noGrp="1" noChangeAspect="1"/>
          </p:cNvPicPr>
          <p:nvPr>
            <p:ph sz="half" idx="1"/>
          </p:nvPr>
        </p:nvPicPr>
        <p:blipFill>
          <a:blip r:embed="rId2"/>
          <a:stretch>
            <a:fillRect/>
          </a:stretch>
        </p:blipFill>
        <p:spPr>
          <a:xfrm>
            <a:off x="838199" y="1383957"/>
            <a:ext cx="4895335" cy="5301048"/>
          </a:xfrm>
          <a:prstGeom prst="rect">
            <a:avLst/>
          </a:prstGeom>
        </p:spPr>
      </p:pic>
      <p:pic>
        <p:nvPicPr>
          <p:cNvPr id="8" name="Content Placeholder 7"/>
          <p:cNvPicPr>
            <a:picLocks noGrp="1" noChangeAspect="1"/>
          </p:cNvPicPr>
          <p:nvPr>
            <p:ph sz="half" idx="2"/>
          </p:nvPr>
        </p:nvPicPr>
        <p:blipFill>
          <a:blip r:embed="rId3"/>
          <a:stretch>
            <a:fillRect/>
          </a:stretch>
        </p:blipFill>
        <p:spPr>
          <a:xfrm>
            <a:off x="6956854" y="1544595"/>
            <a:ext cx="4633784" cy="5140409"/>
          </a:xfrm>
          <a:prstGeom prst="rect">
            <a:avLst/>
          </a:prstGeom>
        </p:spPr>
      </p:pic>
    </p:spTree>
    <p:extLst>
      <p:ext uri="{BB962C8B-B14F-4D97-AF65-F5344CB8AC3E}">
        <p14:creationId xmlns:p14="http://schemas.microsoft.com/office/powerpoint/2010/main" val="52031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6FD15A-D177-4AED-975C-B80DB8538376}"/>
              </a:ext>
            </a:extLst>
          </p:cNvPr>
          <p:cNvSpPr txBox="1"/>
          <p:nvPr/>
        </p:nvSpPr>
        <p:spPr>
          <a:xfrm>
            <a:off x="12935" y="123139"/>
            <a:ext cx="4186926" cy="1015663"/>
          </a:xfrm>
          <a:prstGeom prst="rect">
            <a:avLst/>
          </a:prstGeom>
          <a:noFill/>
        </p:spPr>
        <p:txBody>
          <a:bodyPr wrap="square" rtlCol="0">
            <a:spAutoFit/>
          </a:bodyPr>
          <a:lstStyle/>
          <a:p>
            <a:r>
              <a:rPr lang="en-US" sz="2000" i="1" dirty="0">
                <a:latin typeface="Cambria" panose="02040503050406030204" pitchFamily="18" charset="0"/>
                <a:ea typeface="Cambria" panose="02040503050406030204" pitchFamily="18" charset="0"/>
              </a:rPr>
              <a:t>Table: Availability of Data for Monitoring Progress in SDGs Implementation, June 2023 by Goals</a:t>
            </a:r>
            <a:endParaRPr lang="en-US" sz="2000" dirty="0">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8059604B-499A-427E-8393-8ABD349812FA}"/>
              </a:ext>
            </a:extLst>
          </p:cNvPr>
          <p:cNvSpPr/>
          <p:nvPr/>
        </p:nvSpPr>
        <p:spPr>
          <a:xfrm>
            <a:off x="131088" y="1398781"/>
            <a:ext cx="3606377" cy="5632311"/>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Doing relatively well on data availability:</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Goal 5. Achieve gender equality and empower all women and girls (92.9%)</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Goal 8. Promote sustained, inclusive and sustainable economic growth, full and productive employment and decent work for all (87.5%)</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Goal 1. </a:t>
            </a:r>
            <a:r>
              <a:rPr lang="x-none" dirty="0">
                <a:latin typeface="Cambria" panose="02040503050406030204" pitchFamily="18" charset="0"/>
                <a:ea typeface="Cambria" panose="02040503050406030204" pitchFamily="18" charset="0"/>
              </a:rPr>
              <a:t>End poverty in all its forms everywhere</a:t>
            </a:r>
            <a:r>
              <a:rPr lang="en-US" dirty="0">
                <a:latin typeface="Cambria" panose="02040503050406030204" pitchFamily="18" charset="0"/>
                <a:ea typeface="Cambria" panose="02040503050406030204" pitchFamily="18" charset="0"/>
              </a:rPr>
              <a:t> (84.6%)</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 Goal 3. Ensure healthy lives and promote well-being for all at all ages (67.9%)</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793B472-A59B-A65E-821E-7D3104B7AB17}"/>
              </a:ext>
            </a:extLst>
          </p:cNvPr>
          <p:cNvPicPr>
            <a:picLocks noChangeAspect="1"/>
          </p:cNvPicPr>
          <p:nvPr/>
        </p:nvPicPr>
        <p:blipFill>
          <a:blip r:embed="rId3"/>
          <a:stretch>
            <a:fillRect/>
          </a:stretch>
        </p:blipFill>
        <p:spPr>
          <a:xfrm>
            <a:off x="3984663" y="474561"/>
            <a:ext cx="7941177" cy="6041985"/>
          </a:xfrm>
          <a:prstGeom prst="rect">
            <a:avLst/>
          </a:prstGeom>
        </p:spPr>
      </p:pic>
    </p:spTree>
    <p:extLst>
      <p:ext uri="{BB962C8B-B14F-4D97-AF65-F5344CB8AC3E}">
        <p14:creationId xmlns:p14="http://schemas.microsoft.com/office/powerpoint/2010/main" val="321337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mbria" panose="02040503050406030204" pitchFamily="18" charset="0"/>
                <a:ea typeface="Cambria" panose="02040503050406030204" pitchFamily="18" charset="0"/>
              </a:rPr>
              <a:t>Goal 5. Achieve gender equality and empower all women and girls (92.9%)</a:t>
            </a:r>
            <a:br>
              <a:rPr lang="en-US" dirty="0">
                <a:latin typeface="Cambria" panose="02040503050406030204" pitchFamily="18" charset="0"/>
                <a:ea typeface="Cambria" panose="02040503050406030204" pitchFamily="18" charset="0"/>
              </a:rPr>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Government has continued to implement </a:t>
            </a:r>
            <a:r>
              <a:rPr lang="en-US" dirty="0" err="1"/>
              <a:t>programmes</a:t>
            </a:r>
            <a:r>
              <a:rPr lang="en-US" dirty="0"/>
              <a:t> to empower women with the aim of increasing economic opportunities and building business capacity, access to capital, markets and credit facilities. The Government continued to support training which has enabled women to attain key business skills</a:t>
            </a:r>
          </a:p>
          <a:p>
            <a:r>
              <a:rPr lang="en-US" dirty="0"/>
              <a:t>Increased opportunities for girls’ education and training, swift measures against discrimination concerning land ownership and inheritance, violence against women and girls, and an intensified voice against archaic cultural biases against women</a:t>
            </a:r>
          </a:p>
          <a:p>
            <a:r>
              <a:rPr lang="en-US" dirty="0"/>
              <a:t>Tanzania has in place the National Plan of Action for Ending Violence Against Women and Children, which addresses measures to end gender-based violence.</a:t>
            </a:r>
          </a:p>
        </p:txBody>
      </p:sp>
    </p:spTree>
    <p:extLst>
      <p:ext uri="{BB962C8B-B14F-4D97-AF65-F5344CB8AC3E}">
        <p14:creationId xmlns:p14="http://schemas.microsoft.com/office/powerpoint/2010/main" val="1887871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7482</TotalTime>
  <Words>2287</Words>
  <Application>Microsoft Office PowerPoint</Application>
  <PresentationFormat>Widescreen</PresentationFormat>
  <Paragraphs>199</Paragraphs>
  <Slides>36</Slides>
  <Notes>9</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Arial Narrow</vt:lpstr>
      <vt:lpstr>Calibri</vt:lpstr>
      <vt:lpstr>Calibri Light</vt:lpstr>
      <vt:lpstr>Cambria</vt:lpstr>
      <vt:lpstr>Times New Roman</vt:lpstr>
      <vt:lpstr>Wingdings</vt:lpstr>
      <vt:lpstr>Office Theme</vt:lpstr>
      <vt:lpstr>Unknown</vt:lpstr>
      <vt:lpstr>   Progress towards the gender responsive SDGs -TANZANIA</vt:lpstr>
      <vt:lpstr>Outline</vt:lpstr>
      <vt:lpstr>PowerPoint Presentation</vt:lpstr>
      <vt:lpstr>PowerPoint Presentation</vt:lpstr>
      <vt:lpstr>PowerPoint Presentation</vt:lpstr>
      <vt:lpstr>SDGs and MKUZA III/FYDPII/FYDP III/ZADEP Gaps Assessment: Alignment of Potentially Relevant SDGs Indicators with FYDP II/FYDP III and Sector Strategies, June 2023 </vt:lpstr>
      <vt:lpstr>VNR Report</vt:lpstr>
      <vt:lpstr>PowerPoint Presentation</vt:lpstr>
      <vt:lpstr>Goal 5. Achieve gender equality and empower all women and girls (92.9%) </vt:lpstr>
      <vt:lpstr>  5.1 End all forms of discrimination against all women and girls everywhere  </vt:lpstr>
      <vt:lpstr>  5.1 End all forms of discrimination against all women and girls everywhere  </vt:lpstr>
      <vt:lpstr>  5.2 Eliminate all forms of violence against all women and girls in the public and private spheres, including trafficking and sexual and other types of exploitation</vt:lpstr>
      <vt:lpstr>   5.2.1 Proportion of ever-partnered women and girls aged 15 years and older subjected to physical, sexual or psychological violence by a current or former intimate partner in the previous 12 months, by form of violence and by age (TDHS –Age 15-49)  </vt:lpstr>
      <vt:lpstr>   5.2.2 Proportion of women and girls aged 15 years and older subjected to sexual violence by persons other than an intimate partner in the previous 12 months, by age and place of occurrence (TDHS data is at Age 15-49 Years)  </vt:lpstr>
      <vt:lpstr> 5.3 Eliminate all harmful practices, such as child, early and forced marriage and female genital mutilation </vt:lpstr>
      <vt:lpstr>5.3.1 Proportion of women aged 20-24 years who were married or in a union at exact age 15 and  18 </vt:lpstr>
      <vt:lpstr>5.3.2 Proportion of girls and women aged 15-49 years who have undergone female genital mutilation/cutting, by age</vt:lpstr>
      <vt:lpstr>  5.4 Recognize and value unpaid care and domestic work through the provision of public services, infrastructure and social protection policies and the promotion of shared responsibility within the household and the family as nationally appropriate</vt:lpstr>
      <vt:lpstr> 5.4.1 Proportion of time spent on unpaid domestic and care work, by sex, age and location (15 years and above)-ILFS  </vt:lpstr>
      <vt:lpstr> 5.4.1 Proportion of time spent on unpaid domestic and care work, by sex, age and location (15 years and above)-ILFS –Tanzania Zanzibar -ILFS </vt:lpstr>
      <vt:lpstr>  5.5 Ensure women’s full and effective participation and equal opportunities for leadership at all levels of decision making in political, economic and public life </vt:lpstr>
      <vt:lpstr>5.5.1 Proportion of seats held by women in (a) national parliaments and (b) local governments</vt:lpstr>
      <vt:lpstr>5.5.2 Proportion of women in managerial positions</vt:lpstr>
      <vt:lpstr>Tanzania Top Women Leaders</vt:lpstr>
      <vt:lpstr> 5.6 Ensure universal access to sexual and reproductive health and reproductive rights as agreed in accordance with the Programme of Action of the International Conference on Population and Development and the Beijing Platform for Action and the outcome documents of their review conferences </vt:lpstr>
      <vt:lpstr>5.6.1 Proportion of women aged 15-49 years who make their own informed decisions regarding sexual relations, contraceptive use and reproductive health care (2022 TDHS-MIS) </vt:lpstr>
      <vt:lpstr>  5.6.2 Number of countries with laws and regulations that guarantee full and equal access to women and men aged 15 years and older to sexual and reproductive health care, information and education  </vt:lpstr>
      <vt:lpstr> 5.a Undertake reforms to give women equal rights to economic resources, as well as access to ownership and control over land and other forms of property, financial services, inheritance and natural resources, in accordance with national laws </vt:lpstr>
      <vt:lpstr>  5.a.1 (a) Proportion of total agricultural population with ownership or secure rights over agricultural land, by sex; and (b) share of women among owners or rights-bearers of agricultural land, by type of tenure  </vt:lpstr>
      <vt:lpstr>  5.a.2 Proportion of countries where the legal framework (including customary law) guarantees women’s equal rights to land ownership and/or control  </vt:lpstr>
      <vt:lpstr>5.b Enhance the use of enabling technology, in particular information and communications technology, to promote the empowerment of women</vt:lpstr>
      <vt:lpstr>5.c Adopt and strengthen sound policies and enforceable legislation for the promotion of gender equality and the empowerment of all women and girls at all levels</vt:lpstr>
      <vt:lpstr>Where we are today-SDGs? – achievements, and lessons</vt:lpstr>
      <vt:lpstr>Where we are today? – achievements, and lessons…</vt:lpstr>
      <vt:lpstr>What next? – hopes for the future</vt:lpstr>
      <vt:lpstr> 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the Tanzania Sustainable Development Data Roadmap</dc:title>
  <dc:creator>Rose Aiko</dc:creator>
  <cp:lastModifiedBy>Pamela Nabukhonzo</cp:lastModifiedBy>
  <cp:revision>210</cp:revision>
  <dcterms:created xsi:type="dcterms:W3CDTF">2018-10-11T09:43:29Z</dcterms:created>
  <dcterms:modified xsi:type="dcterms:W3CDTF">2023-11-07T10:30:21Z</dcterms:modified>
</cp:coreProperties>
</file>