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53" r:id="rId3"/>
    <p:sldId id="354" r:id="rId4"/>
    <p:sldId id="355" r:id="rId5"/>
    <p:sldId id="356" r:id="rId6"/>
    <p:sldId id="357" r:id="rId7"/>
    <p:sldId id="340" r:id="rId8"/>
    <p:sldId id="360" r:id="rId9"/>
    <p:sldId id="359" r:id="rId10"/>
    <p:sldId id="361" r:id="rId11"/>
    <p:sldId id="343" r:id="rId12"/>
    <p:sldId id="363" r:id="rId13"/>
    <p:sldId id="362" r:id="rId14"/>
    <p:sldId id="364" r:id="rId15"/>
    <p:sldId id="352" r:id="rId16"/>
    <p:sldId id="339" r:id="rId17"/>
  </p:sldIdLst>
  <p:sldSz cx="9144000" cy="6858000" type="screen4x3"/>
  <p:notesSz cx="6669088" cy="9928225"/>
  <p:embeddedFontLst>
    <p:embeddedFont>
      <p:font typeface="宋体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25" tIns="45350" rIns="90725" bIns="45350" numCol="1" anchor="t" anchorCtr="0" compatLnSpc="1"/>
          <a:lstStyle/>
          <a:p>
            <a:pPr lvl="0" eaLnBrk="1" hangingPunct="1">
              <a:buClr>
                <a:srgbClr val="000000"/>
              </a:buClr>
              <a:buNone/>
            </a:pPr>
            <a:endParaRPr lang="fr-FR" altLang="x-none" dirty="0">
              <a:solidFill>
                <a:srgbClr val="F18E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776663" y="0"/>
            <a:ext cx="289083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25" tIns="45350" rIns="90725" bIns="45350" numCol="1" anchor="t" anchorCtr="0" compatLnSpc="1"/>
          <a:lstStyle/>
          <a:p>
            <a:pPr lvl="0" eaLnBrk="1" hangingPunct="1">
              <a:buClr>
                <a:srgbClr val="000000"/>
              </a:buClr>
              <a:buNone/>
            </a:pPr>
            <a:endParaRPr lang="fr-FR" altLang="x-none" dirty="0">
              <a:solidFill>
                <a:srgbClr val="F18E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</a:ln>
        </p:spPr>
        <p:txBody>
          <a:bodyPr lIns="90725" tIns="45350" rIns="90725" bIns="45350"/>
          <a:lstStyle/>
          <a:p>
            <a:pPr lvl="0"/>
            <a:endParaRPr lang="fr-FR" altLang="fr-FR" dirty="0"/>
          </a:p>
        </p:txBody>
      </p:sp>
      <p:sp>
        <p:nvSpPr>
          <p:cNvPr id="16390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25" tIns="45350" rIns="90725" bIns="45350" numCol="1" anchor="b" anchorCtr="0" compatLnSpc="1"/>
          <a:lstStyle/>
          <a:p>
            <a:pPr lvl="0" eaLnBrk="1" hangingPunct="1">
              <a:buClr>
                <a:srgbClr val="000000"/>
              </a:buClr>
              <a:buNone/>
            </a:pPr>
            <a:endParaRPr lang="fr-FR" altLang="x-none" dirty="0">
              <a:solidFill>
                <a:srgbClr val="F18E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776663" y="9429750"/>
            <a:ext cx="289083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25" tIns="45350" rIns="90725" bIns="45350" numCol="1" anchor="b" anchorCtr="0" compatLnSpc="1"/>
          <a:lstStyle/>
          <a:p>
            <a:pPr lvl="0" algn="r" eaLnBrk="1" hangingPunct="1">
              <a:buClr>
                <a:srgbClr val="000000"/>
              </a:buClr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‹N°›</a:t>
            </a:fld>
            <a:endParaRPr lang="en-US" altLang="x-none" sz="1200" dirty="0">
              <a:latin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5;p1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15363" name="Google Shape;96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33795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35843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37891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39939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41987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44035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46083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5;p1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17411" name="Google Shape;96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5;p1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19459" name="Google Shape;96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95;p1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21507" name="Google Shape;96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95;p1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23555" name="Google Shape;96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95;p1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25603" name="Google Shape;96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27651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29699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02;p2:notes"/>
          <p:cNvSpPr>
            <a:spLocks noGrp="1"/>
          </p:cNvSpPr>
          <p:nvPr>
            <p:ph type="body" idx="1"/>
          </p:nvPr>
        </p:nvSpPr>
        <p:spPr/>
        <p:txBody>
          <a:bodyPr vert="horz" wrap="square" lIns="90725" tIns="45350" rIns="90725" bIns="45350" anchor="t" anchorCtr="0"/>
          <a:lstStyle/>
          <a:p>
            <a:pPr marL="0" lvl="0" indent="0" eaLnBrk="1" hangingPunct="1"/>
            <a:endParaRPr lang="fr-FR" altLang="fr-FR" sz="1800" dirty="0"/>
          </a:p>
        </p:txBody>
      </p:sp>
      <p:sp>
        <p:nvSpPr>
          <p:cNvPr id="31747" name="Google Shape;103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9A33F6-8856-49D0-977C-9E562362574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3C158C-ED75-4D36-9A04-E906EEB6B0A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C5D65E-C09F-41FB-BBD1-0D97F17F7B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CF7E23-D257-49FB-935E-4BD94CD90B72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188718-0257-4C83-B9BB-87A05192BAA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D05DFC-7075-45C4-AEB2-9A79DE0BB53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515BB-5142-4E81-B156-8B91CBD8241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E7A0C-B50B-46A5-81AF-4425F07CBF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CDFB2A-10BB-4164-B2D3-A63C943BE23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4FC627-74EB-4EBB-883A-0BF2D72D9A5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vert="horz" lIns="457200" tIns="457200" rIns="0" bIns="45720" rtlCol="0" anchor="t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877685-E050-42F2-85CE-7F6A12B711B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fr-FR" altLang="x-none" dirty="0"/>
              <a:t>Modifiez les styles du texte du masque</a:t>
            </a:r>
          </a:p>
          <a:p>
            <a:pPr lvl="1"/>
            <a:r>
              <a:rPr lang="fr-FR" altLang="x-none" dirty="0"/>
              <a:t>Deuxième niveau</a:t>
            </a:r>
          </a:p>
          <a:p>
            <a:pPr lvl="2"/>
            <a:r>
              <a:rPr lang="fr-FR" altLang="x-none" dirty="0"/>
              <a:t>Troisième niveau</a:t>
            </a:r>
          </a:p>
          <a:p>
            <a:pPr lvl="3"/>
            <a:r>
              <a:rPr lang="fr-FR" altLang="x-none" dirty="0"/>
              <a:t>Quatrième niveau</a:t>
            </a:r>
          </a:p>
          <a:p>
            <a:pPr lvl="4"/>
            <a:r>
              <a:rPr lang="fr-FR" altLang="x-none" dirty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390F57-BD84-44DA-8855-8FE03D75A0A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‹N°›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8;p1"/>
          <p:cNvSpPr txBox="1">
            <a:spLocks noGrp="1"/>
          </p:cNvSpPr>
          <p:nvPr>
            <p:ph type="title"/>
          </p:nvPr>
        </p:nvSpPr>
        <p:spPr>
          <a:xfrm>
            <a:off x="285750" y="642938"/>
            <a:ext cx="8858250" cy="571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>
                <a:srgbClr val="7B003B"/>
              </a:buClr>
              <a:buFont typeface="Calibri" panose="020F0502020204030204" pitchFamily="34" charset="0"/>
              <a:buNone/>
            </a:pP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40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r-FR" altLang="fr-FR" sz="3600" b="1" dirty="0">
              <a:solidFill>
                <a:srgbClr val="7B003B"/>
              </a:solidFill>
              <a:latin typeface="Pinyon Script" panose="020105010801010D0002" charset="0"/>
              <a:ea typeface="Arial" panose="020B0604020202020204" pitchFamily="34" charset="0"/>
              <a:sym typeface="Pinyon Script" panose="020105010801010D0002" charset="0"/>
            </a:endParaRPr>
          </a:p>
        </p:txBody>
      </p:sp>
      <p:sp>
        <p:nvSpPr>
          <p:cNvPr id="17411" name="Google Shape;99;p1"/>
          <p:cNvSpPr txBox="1">
            <a:spLocks noGrp="1"/>
          </p:cNvSpPr>
          <p:nvPr>
            <p:ph idx="1" hasCustomPrompt="1"/>
          </p:nvPr>
        </p:nvSpPr>
        <p:spPr>
          <a:xfrm>
            <a:off x="320675" y="2055813"/>
            <a:ext cx="8501063" cy="4568825"/>
          </a:xfrm>
        </p:spPr>
        <p:txBody>
          <a:bodyPr vert="horz" lIns="0" tIns="45720" rIns="0" bIns="45720" rtlCol="0"/>
          <a:lstStyle/>
          <a:p>
            <a:pPr marL="0" lvl="1" indent="0" algn="ctr">
              <a:spcBef>
                <a:spcPts val="26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sz="13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4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r>
              <a:rPr lang="fr-FR" altLang="fr-FR" sz="2600" b="1" dirty="0">
                <a:solidFill>
                  <a:srgbClr val="AB620E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Progrès réalisés dans la mise en œuvre </a:t>
            </a:r>
          </a:p>
          <a:p>
            <a:pPr marL="0" lvl="1" indent="0" algn="ctr">
              <a:spcBef>
                <a:spcPts val="4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r>
              <a:rPr lang="fr-FR" altLang="fr-FR" sz="2600" b="1" dirty="0">
                <a:solidFill>
                  <a:srgbClr val="AB620E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de l’Agenda 2063 </a:t>
            </a:r>
          </a:p>
          <a:p>
            <a:pPr marL="0" lvl="1" indent="0" algn="ctr">
              <a:spcBef>
                <a:spcPts val="4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en-US" altLang="fr-FR" sz="2600" b="1" dirty="0">
              <a:solidFill>
                <a:srgbClr val="AB620E"/>
              </a:solidFill>
              <a:cs typeface="Calibri" panose="020F0502020204030204" pitchFamily="34" charset="0"/>
              <a:sym typeface="Century Gothic" panose="020B0502020202020204" pitchFamily="34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Wingdings 3" panose="05040102010807070707" pitchFamily="18" charset="2"/>
              <a:buNone/>
            </a:pPr>
            <a:r>
              <a:rPr lang="fr-FR" altLang="x-none" sz="2800" b="1" i="1" dirty="0">
                <a:solidFill>
                  <a:srgbClr val="990033"/>
                </a:solidFill>
              </a:rPr>
              <a:t>Atelier Régional sur les Statistiques de Genre en Afrique Casablanca, 7 -11 novembre 2023 </a:t>
            </a: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sz="12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r>
              <a:rPr lang="fr-FR" altLang="fr-FR" sz="1400" b="1" i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                                                                                   SALIM Abdeljebbar</a:t>
            </a: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r>
              <a:rPr lang="fr-FR" altLang="fr-FR" sz="1400" b="1" i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                                                                      Chef de la Division du Suivi et des Programmes Intégrés</a:t>
            </a: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r>
              <a:rPr lang="fr-FR" altLang="fr-FR" sz="1400" b="1" i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                                                                                                        Direction de la Planification/HCP/Maroc</a:t>
            </a: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sz="24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14340" name="Google Shape;100;p1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1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4341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206375" y="2241550"/>
            <a:ext cx="8916988" cy="4616450"/>
          </a:xfrm>
        </p:spPr>
        <p:txBody>
          <a:bodyPr vert="horz" lIns="0" tIns="45720" rIns="0" bIns="45720" rtlCol="0"/>
          <a:lstStyle/>
          <a:p>
            <a:pPr>
              <a:spcAft>
                <a:spcPct val="0"/>
              </a:spcAft>
              <a:buFont typeface="Wingdings 3" panose="05040102010807070707" pitchFamily="18" charset="2"/>
              <a:buChar char=""/>
            </a:pPr>
            <a:r>
              <a:rPr lang="zh-CN" altLang="x-none" b="1" dirty="0">
                <a:solidFill>
                  <a:srgbClr val="0070C0"/>
                </a:solidFill>
              </a:rPr>
              <a:t>ASPIRATION 1 : UNE AFRIQUE PROSPÈRE FONDÉE SUR UNE CROISSANCE INCLUSIVE ET UN DÉVELOPPEMENT DURABLE</a:t>
            </a: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r>
              <a:rPr lang="fr-FR" altLang="x-none" sz="1600" b="1" dirty="0">
                <a:solidFill>
                  <a:srgbClr val="7B003B"/>
                </a:solidFill>
                <a:cs typeface="Calibri" panose="020F0502020204030204" pitchFamily="34" charset="0"/>
              </a:rPr>
              <a:t>Amélioration continue de l’accès à l’enseignement :   </a:t>
            </a: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sz="1600" b="1" dirty="0">
                <a:solidFill>
                  <a:schemeClr val="tx1"/>
                </a:solidFill>
                <a:cs typeface="Calibri" panose="020F0502020204030204" pitchFamily="34" charset="0"/>
              </a:rPr>
              <a:t>	Les efforts déployés:</a:t>
            </a:r>
          </a:p>
          <a:p>
            <a:pPr marL="898525" lvl="1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x-none" sz="1400" b="1" i="1" dirty="0">
                <a:solidFill>
                  <a:schemeClr val="tx1"/>
                </a:solidFill>
                <a:cs typeface="Calibri" panose="020F0502020204030204" pitchFamily="34" charset="0"/>
              </a:rPr>
              <a:t>	La vision stratégique de l’éducation 2015-2030</a:t>
            </a:r>
            <a:r>
              <a:rPr lang="fr-FR" altLang="x-none" sz="1400" i="1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fr-FR" altLang="x-none" sz="1400" dirty="0">
                <a:latin typeface="Cambria" panose="02040503050406030204" pitchFamily="18" charset="0"/>
                <a:cs typeface="Cambria" panose="02040503050406030204" pitchFamily="18" charset="0"/>
              </a:rPr>
              <a:t>Mettre</a:t>
            </a:r>
            <a:r>
              <a:rPr lang="fr-FR" altLang="x-none" sz="1400" b="1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x-none" sz="1400" dirty="0">
                <a:latin typeface="Cambria" panose="02040503050406030204" pitchFamily="18" charset="0"/>
                <a:cs typeface="Cambria" panose="02040503050406030204" pitchFamily="18" charset="0"/>
              </a:rPr>
              <a:t>en place d’une école nouvelle basée sur l’équité, l’égalité des chances et la qualité pour tous);</a:t>
            </a:r>
          </a:p>
          <a:p>
            <a:pPr marL="898525" lvl="1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 3" panose="05040102010807070707" pitchFamily="18" charset="2"/>
              <a:buNone/>
            </a:pPr>
            <a:endParaRPr lang="en-US" altLang="x-none" sz="1400" dirty="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898525" lvl="1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x-none" sz="1400" b="1" i="1" dirty="0">
                <a:solidFill>
                  <a:schemeClr val="tx1"/>
                </a:solidFill>
                <a:cs typeface="Calibri" panose="020F0502020204030204" pitchFamily="34" charset="0"/>
              </a:rPr>
              <a:t>la nouvelle feuille de route 2022-2026 </a:t>
            </a:r>
            <a:r>
              <a:rPr lang="fr-FR" altLang="x-none" sz="1400" dirty="0"/>
              <a:t>(</a:t>
            </a:r>
            <a:r>
              <a:rPr lang="en-US" altLang="x-none" sz="1400" dirty="0"/>
              <a:t>Réduire le taux d’abandon scolaire,</a:t>
            </a:r>
            <a:r>
              <a:rPr lang="fr-FR" altLang="x-none" sz="1400" dirty="0"/>
              <a:t> améliorer les acquis et les apprentissages et créer un environnement épanouissant et des conditions de partage et de réussite au sein des écoles);</a:t>
            </a:r>
          </a:p>
          <a:p>
            <a:pPr marL="898525" lvl="1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 3" panose="05040102010807070707" pitchFamily="18" charset="2"/>
              <a:buNone/>
            </a:pPr>
            <a:endParaRPr lang="fr-FR" altLang="x-none" sz="1400" dirty="0"/>
          </a:p>
          <a:p>
            <a:pPr marL="898525" lvl="1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x-none" sz="1400" b="1" i="1" dirty="0">
                <a:solidFill>
                  <a:schemeClr val="tx1"/>
                </a:solidFill>
                <a:cs typeface="Calibri" panose="020F0502020204030204" pitchFamily="34" charset="0"/>
              </a:rPr>
              <a:t>Le Plan d’Accélération de la Transformation de l’Écosystème de l’Enseignement Supérieur, de la Recherche et de l’Innovation (PACTE ESRI 2030) </a:t>
            </a:r>
            <a:r>
              <a:rPr lang="fr-FR" altLang="x-none" sz="1400" dirty="0"/>
              <a:t>(Insertion du Maroc dans la société du savoir).</a:t>
            </a:r>
            <a:endParaRPr lang="en-US" altLang="x-none" sz="1400" dirty="0"/>
          </a:p>
          <a:p>
            <a:pPr marL="898525" lvl="1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endParaRPr lang="fr-FR" altLang="x-none" sz="1400" b="1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1600" b="1" dirty="0">
              <a:solidFill>
                <a:srgbClr val="7B003B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771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10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2772" name="ZoneTexte 1"/>
          <p:cNvSpPr txBox="1"/>
          <p:nvPr/>
        </p:nvSpPr>
        <p:spPr>
          <a:xfrm>
            <a:off x="393700" y="1903413"/>
            <a:ext cx="7385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algn="ctr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 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32773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138113" y="2228850"/>
            <a:ext cx="9017000" cy="4629150"/>
          </a:xfrm>
        </p:spPr>
        <p:txBody>
          <a:bodyPr vert="horz" lIns="0" tIns="45720" rIns="0" bIns="45720" rtlCol="0"/>
          <a:lstStyle/>
          <a:p>
            <a:pPr>
              <a:spcAft>
                <a:spcPct val="0"/>
              </a:spcAft>
              <a:buFont typeface="Wingdings 3" panose="05040102010807070707" pitchFamily="18" charset="2"/>
              <a:buChar char=""/>
            </a:pPr>
            <a:r>
              <a:rPr lang="zh-CN" altLang="x-none" b="1" dirty="0">
                <a:solidFill>
                  <a:srgbClr val="0070C0"/>
                </a:solidFill>
              </a:rPr>
              <a:t>ASPIRATION 1 : UNE AFRIQUE PROSPÈRE FONDÉE SUR UNE CROISSANCE INCLUSIVE ET UN DÉVELOPPEMENT DURABLE</a:t>
            </a:r>
            <a:r>
              <a:rPr lang="en-US" altLang="x-none" b="1" dirty="0">
                <a:solidFill>
                  <a:schemeClr val="accent2"/>
                </a:solidFill>
              </a:rPr>
              <a:t>:</a:t>
            </a:r>
          </a:p>
          <a:p>
            <a:pPr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	- Nette amélioration des indicateurs de la santé</a:t>
            </a: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</a:t>
            </a:r>
            <a:r>
              <a:rPr lang="en-US" altLang="fr-FR" sz="1600" b="1" dirty="0">
                <a:solidFill>
                  <a:srgbClr val="00B05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fr-FR" sz="1700" b="1" i="1" dirty="0">
                <a:cs typeface="Calibri" panose="020F0502020204030204" pitchFamily="34" charset="0"/>
                <a:sym typeface="Calibri" panose="020F0502020204030204" pitchFamily="34" charset="0"/>
              </a:rPr>
              <a:t>Taux</a:t>
            </a: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r-FR" sz="1700" b="1" i="1" dirty="0">
                <a:sym typeface="Calibri" panose="020F0502020204030204" pitchFamily="34" charset="0"/>
              </a:rPr>
              <a:t>du</a:t>
            </a:r>
            <a:r>
              <a:rPr lang="en-US" altLang="fr-FR" sz="1700" b="1" i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r-FR" altLang="x-none" sz="1700" b="1" i="1" dirty="0">
                <a:cs typeface="Calibri" panose="020F0502020204030204" pitchFamily="34" charset="0"/>
              </a:rPr>
              <a:t>taux de mortalité maternelle</a:t>
            </a:r>
            <a:r>
              <a:rPr lang="fr-FR" altLang="x-none" sz="1700" b="1" dirty="0">
                <a:cs typeface="Calibri" panose="020F0502020204030204" pitchFamily="34" charset="0"/>
              </a:rPr>
              <a:t> </a:t>
            </a:r>
            <a:r>
              <a:rPr lang="fr-FR" altLang="x-none" sz="1700" dirty="0">
                <a:cs typeface="Calibri" panose="020F0502020204030204" pitchFamily="34" charset="0"/>
              </a:rPr>
              <a:t>de 112 à 72,6 décès pour 100.000       		naissances vivantes entre 2010 et 2018;</a:t>
            </a:r>
          </a:p>
          <a:p>
            <a:pPr>
              <a:spcBef>
                <a:spcPts val="565"/>
              </a:spcBef>
              <a:buClr>
                <a:srgbClr val="7B003B"/>
              </a:buClr>
              <a:buNone/>
            </a:pPr>
            <a:r>
              <a:rPr lang="fr-FR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                    </a:t>
            </a:r>
            <a:r>
              <a:rPr lang="fr-FR" altLang="fr-FR" sz="1600" b="1" dirty="0">
                <a:solidFill>
                  <a:srgbClr val="00B05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fr-FR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r-FR" sz="1600" b="1" i="1" dirty="0">
                <a:cs typeface="Calibri" panose="020F0502020204030204" pitchFamily="34" charset="0"/>
                <a:sym typeface="Calibri" panose="020F0502020204030204" pitchFamily="34" charset="0"/>
              </a:rPr>
              <a:t>Taux </a:t>
            </a:r>
            <a:r>
              <a:rPr lang="fr-FR" altLang="fr-FR" sz="1700" b="1" i="1" dirty="0">
                <a:sym typeface="Calibri" panose="020F0502020204030204" pitchFamily="34" charset="0"/>
              </a:rPr>
              <a:t>de </a:t>
            </a:r>
            <a:r>
              <a:rPr lang="fr-FR" altLang="x-none" sz="1700" b="1" i="1" dirty="0"/>
              <a:t>la mortalité des enfants de moins de 5 ans</a:t>
            </a:r>
            <a:r>
              <a:rPr lang="fr-FR" altLang="x-none" sz="1600" dirty="0"/>
              <a:t>, </a:t>
            </a:r>
            <a:r>
              <a:rPr lang="fr-FR" altLang="x-none" sz="1700" dirty="0"/>
              <a:t>au cours de la même  		période, de 30,5 à 22,2   décès pour 1000 naissances vivantes;</a:t>
            </a: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dirty="0"/>
              <a:t>		                </a:t>
            </a:r>
            <a:r>
              <a:rPr lang="fr-FR" altLang="x-none" sz="1600" b="1" dirty="0">
                <a:solidFill>
                  <a:srgbClr val="00B050"/>
                </a:solidFill>
                <a:cs typeface="Calibri" panose="020F0502020204030204" pitchFamily="34" charset="0"/>
              </a:rPr>
              <a:t>-</a:t>
            </a:r>
            <a:r>
              <a:rPr lang="fr-FR" altLang="x-none" dirty="0"/>
              <a:t> </a:t>
            </a:r>
            <a:r>
              <a:rPr lang="fr-FR" altLang="x-none" sz="1700" b="1" i="1" dirty="0">
                <a:cs typeface="Calibri" panose="020F0502020204030204" pitchFamily="34" charset="0"/>
              </a:rPr>
              <a:t>Maitrise  de la prévalence VIH </a:t>
            </a:r>
            <a:r>
              <a:rPr lang="fr-FR" altLang="x-none" sz="1700" dirty="0">
                <a:cs typeface="Calibri" panose="020F0502020204030204" pitchFamily="34" charset="0"/>
              </a:rPr>
              <a:t>à 0,02 pour 1 000 personnes séronégatives en 		2022;</a:t>
            </a:r>
            <a:endParaRPr lang="en-US" altLang="fr-FR" sz="17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                             </a:t>
            </a:r>
            <a:r>
              <a:rPr lang="en-US" altLang="fr-FR" sz="1600" b="1" dirty="0">
                <a:solidFill>
                  <a:srgbClr val="00B05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- </a:t>
            </a:r>
            <a:r>
              <a:rPr lang="en-US" altLang="fr-FR" sz="1700" b="1" i="1" dirty="0">
                <a:cs typeface="Calibri" panose="020F0502020204030204" pitchFamily="34" charset="0"/>
                <a:sym typeface="Calibri" panose="020F0502020204030204" pitchFamily="34" charset="0"/>
              </a:rPr>
              <a:t>L</a:t>
            </a:r>
            <a:r>
              <a:rPr lang="fr-FR" altLang="x-none" sz="1700" b="1" i="1" dirty="0">
                <a:cs typeface="Calibri" panose="020F0502020204030204" pitchFamily="34" charset="0"/>
              </a:rPr>
              <a:t>’incidence annuelle de la tuberculose</a:t>
            </a:r>
            <a:r>
              <a:rPr lang="fr-FR" altLang="x-none" dirty="0"/>
              <a:t>, </a:t>
            </a:r>
            <a:r>
              <a:rPr lang="fr-FR" altLang="x-none" sz="1700" dirty="0">
                <a:cs typeface="Calibri" panose="020F0502020204030204" pitchFamily="34" charset="0"/>
              </a:rPr>
              <a:t>toutes formes confondues, de 101 cas 		à 80 cas pour 100 000 habitants entre 2015 et 2022;</a:t>
            </a:r>
            <a:endParaRPr lang="en-US" altLang="fr-FR" sz="1700" dirty="0"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          </a:t>
            </a: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		 </a:t>
            </a:r>
            <a:r>
              <a:rPr lang="fr-FR" altLang="fr-FR" sz="1700" b="1" i="1" dirty="0">
                <a:cs typeface="Calibri" panose="020F0502020204030204" pitchFamily="34" charset="0"/>
                <a:sym typeface="Calibri" panose="020F0502020204030204" pitchFamily="34" charset="0"/>
              </a:rPr>
              <a:t>Aucun cas </a:t>
            </a:r>
            <a:r>
              <a:rPr lang="fr-FR" altLang="x-none" sz="1700" b="1" i="1" dirty="0">
                <a:cs typeface="Calibri" panose="020F0502020204030204" pitchFamily="34" charset="0"/>
              </a:rPr>
              <a:t>détecté de paludisme</a:t>
            </a:r>
            <a:r>
              <a:rPr lang="fr-FR" altLang="x-none" dirty="0"/>
              <a:t>, </a:t>
            </a:r>
            <a:r>
              <a:rPr lang="fr-FR" altLang="x-none" sz="1700" dirty="0">
                <a:cs typeface="Calibri" panose="020F0502020204030204" pitchFamily="34" charset="0"/>
              </a:rPr>
              <a:t>depuis l’année 2005.</a:t>
            </a:r>
            <a:r>
              <a:rPr lang="fr-FR" altLang="fr-FR" sz="1700" dirty="0">
                <a:cs typeface="Calibri" panose="020F0502020204030204" pitchFamily="34" charset="0"/>
                <a:sym typeface="Calibri" panose="020F0502020204030204" pitchFamily="34" charset="0"/>
              </a:rPr>
              <a:t>      </a:t>
            </a:r>
            <a:endParaRPr lang="fr-FR" altLang="fr-FR" sz="1700" dirty="0"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19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11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34820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3175000"/>
            <a:ext cx="668338" cy="660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1201738" y="3251200"/>
            <a:ext cx="520700" cy="3175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146175" y="3848100"/>
            <a:ext cx="576263" cy="358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4823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4297363"/>
            <a:ext cx="668337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5165725"/>
            <a:ext cx="701675" cy="4889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1146175" y="5265738"/>
            <a:ext cx="420688" cy="2667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4826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5743575"/>
            <a:ext cx="719138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7" name="ZoneTexte 1"/>
          <p:cNvSpPr txBox="1"/>
          <p:nvPr/>
        </p:nvSpPr>
        <p:spPr>
          <a:xfrm>
            <a:off x="555625" y="1801813"/>
            <a:ext cx="7385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algn="ctr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 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34828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52388" y="2641600"/>
            <a:ext cx="9017000" cy="4629150"/>
          </a:xfrm>
        </p:spPr>
        <p:txBody>
          <a:bodyPr vert="horz" lIns="0" tIns="45720" rIns="0" bIns="45720" rtlCol="0"/>
          <a:lstStyle/>
          <a:p>
            <a:pPr>
              <a:spcAft>
                <a:spcPct val="0"/>
              </a:spcAft>
              <a:buFont typeface="Wingdings 3" panose="05040102010807070707" pitchFamily="18" charset="2"/>
              <a:buChar char=""/>
            </a:pPr>
            <a:r>
              <a:rPr lang="zh-CN" altLang="x-none" b="1" dirty="0">
                <a:solidFill>
                  <a:srgbClr val="0070C0"/>
                </a:solidFill>
              </a:rPr>
              <a:t>ASPIRATION 1 : UNE AFRIQUE PROSPÈRE FONDÉE SUR UNE CROISSANCE INCLUSIVE ET UN DÉVELOPPEMENT DURABLE</a:t>
            </a:r>
            <a:r>
              <a:rPr lang="en-US" altLang="x-none" b="1" dirty="0">
                <a:solidFill>
                  <a:schemeClr val="accent2"/>
                </a:solidFill>
              </a:rPr>
              <a:t>:</a:t>
            </a:r>
          </a:p>
          <a:p>
            <a:pPr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	- Nette amélioration des indicateurs de la santé</a:t>
            </a: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         Les efforts entrepris:</a:t>
            </a: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1298575" lvl="2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fr-FR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La généralisation de la protection sociale à l’horizon 2025;</a:t>
            </a:r>
          </a:p>
          <a:p>
            <a:pPr marL="1298575" lvl="2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 3" panose="05040102010807070707" pitchFamily="18" charset="2"/>
              <a:buNone/>
            </a:pPr>
            <a:endParaRPr lang="fr-FR" altLang="fr-FR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1298575" lvl="2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fr-FR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Le Plan santé 2030 et la loi cadre n° 06-22 relative au système de santé (</a:t>
            </a:r>
            <a:r>
              <a:rPr lang="fr-FR" altLang="fr-FR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Mettre en place une nouvelle gouvernance du système de santé, valoriser les ressources humaines, mettre à niveau l’offre de soins et digitaliser le système de santé);</a:t>
            </a:r>
          </a:p>
          <a:p>
            <a:pPr marL="1298575" lvl="2" indent="-182245">
              <a:spcBef>
                <a:spcPts val="565"/>
              </a:spcBef>
              <a:buClr>
                <a:srgbClr val="7B003B"/>
              </a:buClr>
              <a:buSzPct val="150000"/>
              <a:buFont typeface="Wingdings 3" panose="05040102010807070707" pitchFamily="18" charset="2"/>
              <a:buNone/>
            </a:pPr>
            <a:r>
              <a:rPr lang="fr-FR" altLang="fr-FR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fr-FR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	          </a:t>
            </a:r>
            <a:r>
              <a:rPr lang="fr-FR" altLang="x-none" dirty="0">
                <a:solidFill>
                  <a:schemeClr val="tx1"/>
                </a:solidFill>
                <a:cs typeface="Calibri" panose="020F0502020204030204" pitchFamily="34" charset="0"/>
              </a:rPr>
              <a:t>		       </a:t>
            </a: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               </a:t>
            </a:r>
            <a:endParaRPr lang="fr-FR" altLang="fr-FR" sz="1200" b="1" i="1" dirty="0">
              <a:solidFill>
                <a:schemeClr val="tx1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6867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12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6868" name="ZoneTexte 1"/>
          <p:cNvSpPr txBox="1"/>
          <p:nvPr/>
        </p:nvSpPr>
        <p:spPr>
          <a:xfrm>
            <a:off x="536575" y="1866900"/>
            <a:ext cx="73850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algn="ctr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 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36869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209550" y="1884363"/>
            <a:ext cx="8913813" cy="4949825"/>
          </a:xfrm>
        </p:spPr>
        <p:txBody>
          <a:bodyPr vert="horz" lIns="0" tIns="45720" rIns="0" bIns="45720" rtlCol="0"/>
          <a:lstStyle/>
          <a:p>
            <a:pPr marL="0" lvl="1" indent="0">
              <a:lnSpc>
                <a:spcPct val="70000"/>
              </a:lnSpc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1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ASPIRATION 6 : </a:t>
            </a:r>
            <a:r>
              <a:rPr lang="fr-FR" altLang="fr-FR" sz="21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UNE AFRIQUE DONT LE DÉVELOPPEMENT EST AXÉ SUR SES CITOYENS, PUISANT DANS LE POTENTIEL DE SES POPULATIONS</a:t>
            </a:r>
          </a:p>
          <a:p>
            <a:pPr marL="0" indent="0">
              <a:lnSpc>
                <a:spcPct val="70000"/>
              </a:lnSpc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en-US" altLang="fr-FR" sz="8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en-US" altLang="fr-FR" sz="23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- Prévalence de la violence à l’égard des femmes</a:t>
            </a:r>
            <a:endParaRPr lang="en-US" altLang="fr-FR" sz="23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749300" lvl="4" indent="635">
              <a:lnSpc>
                <a:spcPct val="70000"/>
              </a:lnSpc>
              <a:spcAft>
                <a:spcPct val="0"/>
              </a:spcAft>
              <a:buSzPct val="150000"/>
              <a:buNone/>
            </a:pPr>
            <a:r>
              <a:rPr lang="fr-FR" altLang="fr-FR" sz="18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             Taux de violence à l’égard des femmes des femmes âgées de 18-64 de          	             63% en 2009 à 57% en 2019</a:t>
            </a:r>
            <a:r>
              <a:rPr lang="fr-FR" altLang="fr-FR" sz="18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;</a:t>
            </a: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Font typeface="Wingdings" panose="05000000000000000000" pitchFamily="2" charset="2"/>
              <a:buChar char="§"/>
            </a:pPr>
            <a:endParaRPr lang="fr-FR" altLang="fr-FR" sz="18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None/>
            </a:pPr>
            <a:r>
              <a:rPr lang="fr-FR" altLang="fr-FR" sz="18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             Mis en place de plus, 83 espaces multifonctionnels au profit des femmes 	             victimes de violence en 2022;</a:t>
            </a: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endParaRPr lang="fr-FR" altLang="fr-FR" sz="18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endParaRPr lang="fr-FR" altLang="fr-FR" sz="7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sz="17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r-FR" altLang="fr-FR" sz="23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- Représentativité féminine dans la vie politique                                                                                          </a:t>
            </a: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None/>
            </a:pPr>
            <a:r>
              <a:rPr lang="fr-FR" altLang="fr-FR" sz="18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             Chambre des représentants : de 17% en 2011 à 24,3% en 2021;</a:t>
            </a: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None/>
            </a:pPr>
            <a:r>
              <a:rPr lang="fr-FR" altLang="fr-FR" sz="18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           Chambre des conseillers: de 2,2% en 2009 à 12,5% en 2021;</a:t>
            </a: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sz="9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914400" lvl="2" indent="0">
              <a:lnSpc>
                <a:spcPct val="70000"/>
              </a:lnSpc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sz="17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- </a:t>
            </a:r>
            <a:r>
              <a:rPr lang="fr-FR" altLang="fr-FR" sz="23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Représentativité féminine dans la vie professionnelle </a:t>
            </a: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Font typeface="Wingdings" panose="05000000000000000000" pitchFamily="2" charset="2"/>
              <a:buChar char="§"/>
            </a:pPr>
            <a:endParaRPr lang="fr-FR" altLang="fr-FR" sz="23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None/>
            </a:pPr>
            <a:r>
              <a:rPr lang="fr-FR" altLang="fr-FR" sz="18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             Fonction publique: de 39% en 2015 à 42% en 2021;</a:t>
            </a: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None/>
            </a:pPr>
            <a:r>
              <a:rPr lang="en-US" altLang="x-none" sz="1800" b="1" dirty="0">
                <a:solidFill>
                  <a:schemeClr val="tx1"/>
                </a:solidFill>
                <a:cs typeface="Calibri" panose="020F0502020204030204" pitchFamily="34" charset="0"/>
              </a:rPr>
              <a:t>                   Postes de responsabilité: </a:t>
            </a:r>
            <a:r>
              <a:rPr lang="fr-FR" altLang="x-none" sz="1800" b="1" dirty="0">
                <a:solidFill>
                  <a:schemeClr val="tx1"/>
                </a:solidFill>
                <a:cs typeface="Calibri" panose="020F0502020204030204" pitchFamily="34" charset="0"/>
              </a:rPr>
              <a:t>de 21,84% en 2015 à 25,76% en 2021.</a:t>
            </a:r>
            <a:endParaRPr lang="fr-FR" altLang="fr-FR" sz="18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3">
              <a:lnSpc>
                <a:spcPct val="70000"/>
              </a:lnSpc>
              <a:spcAft>
                <a:spcPct val="0"/>
              </a:spcAft>
              <a:buSzPct val="150000"/>
              <a:buFont typeface="Wingdings" panose="05000000000000000000" pitchFamily="2" charset="2"/>
              <a:buChar char="§"/>
            </a:pPr>
            <a:endParaRPr lang="fr-FR" altLang="fr-FR" sz="5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914400" lvl="2" indent="0">
              <a:lnSpc>
                <a:spcPct val="70000"/>
              </a:lnSpc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sz="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</a:t>
            </a:r>
          </a:p>
          <a:p>
            <a:pPr marL="914400" lvl="2" indent="0">
              <a:lnSpc>
                <a:spcPct val="70000"/>
              </a:lnSpc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sz="7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</a:p>
          <a:p>
            <a:pPr marL="914400" lvl="2" indent="0">
              <a:lnSpc>
                <a:spcPct val="70000"/>
              </a:lnSpc>
              <a:spcAft>
                <a:spcPct val="0"/>
              </a:spcAft>
              <a:buSzPct val="150000"/>
              <a:buFont typeface="Wingdings" panose="05000000000000000000" pitchFamily="2" charset="2"/>
              <a:buChar char="§"/>
            </a:pPr>
            <a:endParaRPr lang="fr-FR" altLang="fr-FR" sz="7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914400" lvl="2" indent="0">
              <a:lnSpc>
                <a:spcPct val="70000"/>
              </a:lnSpc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sz="7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fr-FR" altLang="fr-FR" sz="700" b="1" i="1" dirty="0">
              <a:solidFill>
                <a:schemeClr val="tx1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915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13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8916" name="ZoneTexte 1"/>
          <p:cNvSpPr txBox="1"/>
          <p:nvPr/>
        </p:nvSpPr>
        <p:spPr>
          <a:xfrm>
            <a:off x="1903413" y="1246188"/>
            <a:ext cx="7385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 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38917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862263"/>
            <a:ext cx="1031875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4148138"/>
            <a:ext cx="1012825" cy="78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5399088"/>
            <a:ext cx="1012825" cy="73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1320800" y="2908300"/>
            <a:ext cx="474663" cy="2809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114300" y="2820988"/>
            <a:ext cx="8913813" cy="4949825"/>
          </a:xfrm>
        </p:spPr>
        <p:txBody>
          <a:bodyPr vert="horz" lIns="0" tIns="45720" rIns="0" bIns="45720" rtlCol="0"/>
          <a:lstStyle/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ASPIRATION 6 : </a:t>
            </a:r>
            <a:r>
              <a:rPr lang="fr-FR" altLang="fr-FR" sz="20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UNE AFRIQUE DONT LE DÉVELOPPEMENT EST AXÉ SUR SES CITOYENS, PUISANT DANS LE POTENTIEL DE SES POPULATIONS</a:t>
            </a:r>
          </a:p>
          <a:p>
            <a:pPr marL="0" indent="0"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fr-FR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Les efforts déployés:</a:t>
            </a:r>
          </a:p>
          <a:p>
            <a:pPr lvl="2">
              <a:spcAft>
                <a:spcPct val="0"/>
              </a:spcAft>
              <a:buSzPct val="150000"/>
              <a:buFont typeface="Wingdings" panose="05000000000000000000" pitchFamily="2" charset="2"/>
              <a:buChar char="ü"/>
            </a:pPr>
            <a:r>
              <a:rPr lang="fr-FR" altLang="fr-FR" sz="16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Le Plan Gouvernemental d’Egalité PGE II : 2017-2021 et PGE III : 2023-2026 </a:t>
            </a:r>
            <a:r>
              <a:rPr lang="fr-FR" altLang="fr-FR" sz="1800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fr-FR" altLang="fr-FR" sz="18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Autonomisation économique et leadership  des femmes et la lutte contre les violences </a:t>
            </a:r>
            <a:r>
              <a:rPr lang="fr-FR" altLang="fr-FR" sz="1800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);</a:t>
            </a:r>
          </a:p>
          <a:p>
            <a:pPr lvl="2"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endParaRPr lang="fr-FR" altLang="fr-FR" sz="1800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2">
              <a:spcAft>
                <a:spcPct val="0"/>
              </a:spcAft>
              <a:buSzPct val="150000"/>
              <a:buFont typeface="Wingdings" panose="05000000000000000000" pitchFamily="2" charset="2"/>
              <a:buChar char="ü"/>
            </a:pPr>
            <a:r>
              <a:rPr lang="fr-FR" altLang="fr-FR" sz="16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La réforme du système judiciaire</a:t>
            </a:r>
            <a:r>
              <a:rPr lang="fr-FR" altLang="fr-FR" sz="1800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fr-FR" altLang="fr-FR" sz="1800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Moraliser et consolider l’indépendance du système judiciaire </a:t>
            </a:r>
            <a:r>
              <a:rPr lang="fr-FR" altLang="fr-FR" sz="1800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);</a:t>
            </a:r>
          </a:p>
          <a:p>
            <a:pPr lvl="2"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endParaRPr lang="fr-FR" altLang="fr-FR" sz="1800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2">
              <a:spcAft>
                <a:spcPct val="0"/>
              </a:spcAft>
              <a:buSzPct val="150000"/>
              <a:buFont typeface="Wingdings" panose="05000000000000000000" pitchFamily="2" charset="2"/>
              <a:buChar char="ü"/>
            </a:pPr>
            <a:r>
              <a:rPr lang="fr-FR" altLang="fr-FR" sz="16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La Commission Nationale pour l’Egalité des Sexes et l’Autonomisation de la Femme;</a:t>
            </a:r>
          </a:p>
          <a:p>
            <a:pPr lvl="2">
              <a:spcAft>
                <a:spcPct val="0"/>
              </a:spcAft>
              <a:buSzPct val="150000"/>
              <a:buFont typeface="Wingdings" panose="05000000000000000000" pitchFamily="2" charset="2"/>
              <a:buChar char="ü"/>
            </a:pPr>
            <a:endParaRPr lang="fr-FR" altLang="fr-FR" sz="16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2">
              <a:spcAft>
                <a:spcPct val="0"/>
              </a:spcAft>
              <a:buSzPct val="150000"/>
              <a:buFont typeface="Wingdings" panose="05000000000000000000" pitchFamily="2" charset="2"/>
              <a:buChar char="ü"/>
            </a:pPr>
            <a:r>
              <a:rPr lang="fr-FR" altLang="fr-FR" sz="16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La révision du code la famille.</a:t>
            </a:r>
          </a:p>
          <a:p>
            <a:pPr lvl="2"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sz="16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lvl="2"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sz="1800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</a:p>
          <a:p>
            <a:pPr lvl="2">
              <a:spcAft>
                <a:spcPct val="0"/>
              </a:spcAft>
              <a:buSzPct val="150000"/>
              <a:buFont typeface="Wingdings" panose="05000000000000000000" pitchFamily="2" charset="2"/>
              <a:buChar char="§"/>
            </a:pPr>
            <a:endParaRPr lang="fr-FR" altLang="fr-FR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2">
              <a:spcAft>
                <a:spcPct val="0"/>
              </a:spcAft>
              <a:buSzPct val="150000"/>
              <a:buFont typeface="Wingdings 3" panose="05040102010807070707" pitchFamily="18" charset="2"/>
              <a:buNone/>
            </a:pPr>
            <a:r>
              <a:rPr lang="fr-FR" altLang="fr-FR" b="1" i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fr-FR" altLang="fr-FR" b="1" i="1" dirty="0">
              <a:solidFill>
                <a:schemeClr val="tx1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63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14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40964" name="ZoneTexte 1"/>
          <p:cNvSpPr txBox="1"/>
          <p:nvPr/>
        </p:nvSpPr>
        <p:spPr>
          <a:xfrm>
            <a:off x="2011363" y="1998663"/>
            <a:ext cx="7385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 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40965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417513" y="1676400"/>
            <a:ext cx="8662988" cy="5181600"/>
          </a:xfrm>
        </p:spPr>
        <p:txBody>
          <a:bodyPr vert="horz" lIns="0" tIns="45720" rIns="0" bIns="45720" rtlCol="0">
            <a:normAutofit fontScale="75000" lnSpcReduction="20000"/>
          </a:bodyPr>
          <a:lstStyle/>
          <a:p>
            <a:pPr marL="9144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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réduction des inégalités sociales, territoriales et de genre ;</a:t>
            </a:r>
          </a:p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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promotion de la qualité du système éducatif et assurer la parité de sexe à tous les cycles de l’enseignement ;</a:t>
            </a:r>
          </a:p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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promotion d’une croissance économique soutenable et créatrice d’emploi décent, notamment pour les femmes et les jeunes 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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promotion de la participation féminine à la prise de décision;</a:t>
            </a:r>
          </a:p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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L’accélération des actions d’adaptation et de lutte contre les changements climatiques.</a:t>
            </a:r>
          </a:p>
          <a:p>
            <a:pPr marL="9144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None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alt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3011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15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43012" name="ZoneTexte 1"/>
          <p:cNvSpPr txBox="1"/>
          <p:nvPr/>
        </p:nvSpPr>
        <p:spPr>
          <a:xfrm>
            <a:off x="879475" y="1846263"/>
            <a:ext cx="7385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algn="ctr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Défis </a:t>
            </a: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ea typeface="Arial" panose="020B0604020202020204" pitchFamily="34" charset="0"/>
                <a:sym typeface="Cambria" panose="02040503050406030204" pitchFamily="18" charset="0"/>
              </a:rPr>
              <a:t>à</a:t>
            </a: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relever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43013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63500" y="1936750"/>
            <a:ext cx="9017000" cy="4810125"/>
          </a:xfrm>
        </p:spPr>
        <p:txBody>
          <a:bodyPr vert="horz" lIns="0" tIns="45720" rIns="0" bIns="45720" rtlCol="0"/>
          <a:lstStyle/>
          <a:p>
            <a:pPr marL="212725" indent="0" algn="ctr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x-none" sz="9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12725" indent="0" algn="ctr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x-none" sz="9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Merci </a:t>
            </a:r>
          </a:p>
          <a:p>
            <a:pPr marL="212725" indent="0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Tx/>
              <a:buChar char="-"/>
            </a:pPr>
            <a:endParaRPr lang="en-US" altLang="x-none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12725" indent="0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Tx/>
              <a:buChar char="-"/>
            </a:pPr>
            <a:endParaRPr lang="en-US" altLang="x-none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12725" indent="0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Tx/>
              <a:buChar char="-"/>
            </a:pPr>
            <a:endParaRPr lang="en-US" altLang="x-none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12725" indent="0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x-none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12725" indent="0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x-none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12725" indent="0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x-none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12725" indent="0">
              <a:spcBef>
                <a:spcPts val="565"/>
              </a:spcBef>
              <a:spcAft>
                <a:spcPct val="0"/>
              </a:spcAft>
              <a:buClr>
                <a:srgbClr val="7B003B"/>
              </a:buClr>
              <a:buFont typeface="Arial" panose="020B0604020202020204" pitchFamily="34" charset="0"/>
              <a:buNone/>
            </a:pPr>
            <a:endParaRPr lang="zh-CN" altLang="x-none" sz="1600" b="1">
              <a:solidFill>
                <a:srgbClr val="7B003B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5059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16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45060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8;p1"/>
          <p:cNvSpPr txBox="1">
            <a:spLocks noGrp="1"/>
          </p:cNvSpPr>
          <p:nvPr>
            <p:ph type="title"/>
          </p:nvPr>
        </p:nvSpPr>
        <p:spPr>
          <a:xfrm>
            <a:off x="285750" y="642938"/>
            <a:ext cx="8858250" cy="571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>
                <a:srgbClr val="7B003B"/>
              </a:buClr>
              <a:buFont typeface="Calibri" panose="020F0502020204030204" pitchFamily="34" charset="0"/>
              <a:buNone/>
            </a:pP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40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r-FR" altLang="fr-FR" sz="3600" b="1" dirty="0">
              <a:solidFill>
                <a:srgbClr val="7B003B"/>
              </a:solidFill>
              <a:latin typeface="Pinyon Script" panose="020105010801010D0002" charset="0"/>
              <a:ea typeface="Arial" panose="020B0604020202020204" pitchFamily="34" charset="0"/>
              <a:sym typeface="Pinyon Script" panose="020105010801010D0002" charset="0"/>
            </a:endParaRPr>
          </a:p>
        </p:txBody>
      </p:sp>
      <p:sp>
        <p:nvSpPr>
          <p:cNvPr id="17411" name="Google Shape;99;p1"/>
          <p:cNvSpPr txBox="1">
            <a:spLocks noGrp="1"/>
          </p:cNvSpPr>
          <p:nvPr>
            <p:ph idx="1" hasCustomPrompt="1"/>
          </p:nvPr>
        </p:nvSpPr>
        <p:spPr>
          <a:xfrm>
            <a:off x="320675" y="1998980"/>
            <a:ext cx="8501380" cy="4859020"/>
          </a:xfrm>
        </p:spPr>
        <p:txBody>
          <a:bodyPr vert="horz" lIns="0" tIns="45720" rIns="0" bIns="45720" rtlCol="0"/>
          <a:lstStyle/>
          <a:p>
            <a:pPr marL="0" lvl="1" indent="0" algn="ctr">
              <a:spcBef>
                <a:spcPts val="26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sz="13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4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r>
              <a:rPr lang="fr-FR" altLang="fr-FR" sz="2600" b="1" dirty="0">
                <a:solidFill>
                  <a:srgbClr val="AB620E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Axes</a:t>
            </a:r>
          </a:p>
          <a:p>
            <a:pPr marL="0" lvl="1" algn="l">
              <a:spcBef>
                <a:spcPts val="275"/>
              </a:spcBef>
              <a:buClr>
                <a:srgbClr val="002060"/>
              </a:buClr>
              <a:buSzTx/>
              <a:buFont typeface="Wingdings" panose="05000000000000000000" pitchFamily="2" charset="2"/>
              <a:buChar char="q"/>
            </a:pPr>
            <a:r>
              <a:rPr lang="fr-FR" altLang="fr-FR" sz="18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entury Gothic" panose="020B0502020202020204" pitchFamily="34" charset="0"/>
              </a:rPr>
              <a:t>Introduction</a:t>
            </a:r>
          </a:p>
          <a:p>
            <a:pPr marL="0" lvl="1" indent="0" algn="l">
              <a:spcBef>
                <a:spcPts val="275"/>
              </a:spcBef>
              <a:buClr>
                <a:srgbClr val="002060"/>
              </a:buClr>
              <a:buSzTx/>
              <a:buFont typeface="Wingdings" panose="05000000000000000000" pitchFamily="2" charset="2"/>
              <a:buNone/>
            </a:pPr>
            <a:endParaRPr lang="fr-FR" altLang="fr-FR" sz="18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entury Gothic" panose="020B0502020202020204" pitchFamily="34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Agenda 2063: Vue d’ensemble et Rappel;</a:t>
            </a: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Mécanismes de suivi de l’agenda 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Défis </a:t>
            </a: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ea typeface="Arial" panose="020B0604020202020204" pitchFamily="34" charset="0"/>
                <a:sym typeface="Cambria" panose="02040503050406030204" pitchFamily="18" charset="0"/>
              </a:rPr>
              <a:t>à</a:t>
            </a: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relever</a:t>
            </a: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16388" name="Google Shape;100;p1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2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638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039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8;p1"/>
          <p:cNvSpPr txBox="1">
            <a:spLocks noGrp="1"/>
          </p:cNvSpPr>
          <p:nvPr>
            <p:ph type="title"/>
          </p:nvPr>
        </p:nvSpPr>
        <p:spPr>
          <a:xfrm>
            <a:off x="285750" y="642938"/>
            <a:ext cx="8858250" cy="571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>
                <a:srgbClr val="7B003B"/>
              </a:buClr>
              <a:buFont typeface="Calibri" panose="020F0502020204030204" pitchFamily="34" charset="0"/>
              <a:buNone/>
            </a:pP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40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r-FR" altLang="fr-FR" sz="3600" b="1" dirty="0">
              <a:solidFill>
                <a:srgbClr val="7B003B"/>
              </a:solidFill>
              <a:latin typeface="Pinyon Script" panose="020105010801010D0002" charset="0"/>
              <a:ea typeface="Arial" panose="020B0604020202020204" pitchFamily="34" charset="0"/>
              <a:sym typeface="Pinyon Script" panose="020105010801010D0002" charset="0"/>
            </a:endParaRPr>
          </a:p>
        </p:txBody>
      </p:sp>
      <p:sp>
        <p:nvSpPr>
          <p:cNvPr id="18435" name="Google Shape;99;p1"/>
          <p:cNvSpPr>
            <a:spLocks noGrp="1"/>
          </p:cNvSpPr>
          <p:nvPr>
            <p:ph idx="1" hasCustomPrompt="1"/>
          </p:nvPr>
        </p:nvSpPr>
        <p:spPr>
          <a:xfrm>
            <a:off x="285750" y="1589405"/>
            <a:ext cx="8858885" cy="4881245"/>
          </a:xfrm>
        </p:spPr>
        <p:txBody>
          <a:bodyPr vert="horz" wrap="square" lIns="0" tIns="45720" rIns="0" bIns="45720" anchor="t" anchorCtr="0"/>
          <a:lstStyle/>
          <a:p>
            <a:pPr marL="0" lvl="1" indent="0" algn="ctr">
              <a:spcBef>
                <a:spcPts val="26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sz="13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285750" lvl="1" indent="-28575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Char char="q"/>
            </a:pP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Introduction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457200" lvl="2" indent="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742950" lvl="2" indent="-28575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Char char="§"/>
            </a:pPr>
            <a:r>
              <a:rPr lang="fr-FR" altLang="fr-FR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Le suivi et le reporting des deux agendas assurés par le HCP;</a:t>
            </a:r>
          </a:p>
          <a:p>
            <a:pPr marL="457200" lvl="2" indent="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742950" lvl="2" indent="-28575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Char char="§"/>
            </a:pPr>
            <a:r>
              <a:rPr lang="fr-FR" altLang="fr-FR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Capacité du système national statistique 62%;</a:t>
            </a:r>
          </a:p>
          <a:p>
            <a:pPr marL="457200" lvl="2" indent="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742950" lvl="2" indent="-28575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Char char="§"/>
            </a:pPr>
            <a:r>
              <a:rPr lang="fr-FR" altLang="fr-FR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Mise en place d’une plateforme numérique dédiée aux ODD et des bases de données nationales</a:t>
            </a:r>
          </a:p>
          <a:p>
            <a:pPr marL="457200" lvl="2" indent="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None/>
            </a:pPr>
            <a:r>
              <a:rPr lang="fr-FR" altLang="fr-FR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et régionales;</a:t>
            </a:r>
          </a:p>
          <a:p>
            <a:pPr marL="457200" lvl="2" indent="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742950" lvl="2" indent="-285750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Travaux d’alignement entre les stratégies nationales et les ODD et l’A63;</a:t>
            </a:r>
          </a:p>
          <a:p>
            <a:pPr marL="742950" lvl="2" indent="-285750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742950" lvl="2" indent="-285750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Territorialisation des ODD.</a:t>
            </a:r>
          </a:p>
          <a:p>
            <a:pPr marL="457200" lvl="2" indent="0">
              <a:spcBef>
                <a:spcPts val="275"/>
              </a:spcBef>
              <a:buClr>
                <a:srgbClr val="002060"/>
              </a:buClr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457200" lvl="2" indent="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742950" lvl="2" indent="-28575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Char char="§"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742950" lvl="2" indent="-285750">
              <a:spcBef>
                <a:spcPts val="275"/>
              </a:spcBef>
              <a:buClr>
                <a:srgbClr val="002060"/>
              </a:buClr>
              <a:buFont typeface="Wingdings" panose="05000000000000000000" charset="0"/>
              <a:buChar char="§"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18436" name="Google Shape;100;p1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3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8437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8;p1"/>
          <p:cNvSpPr txBox="1">
            <a:spLocks noGrp="1"/>
          </p:cNvSpPr>
          <p:nvPr>
            <p:ph type="title"/>
          </p:nvPr>
        </p:nvSpPr>
        <p:spPr>
          <a:xfrm>
            <a:off x="285750" y="642938"/>
            <a:ext cx="8858250" cy="571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>
                <a:srgbClr val="7B003B"/>
              </a:buClr>
              <a:buFont typeface="Calibri" panose="020F0502020204030204" pitchFamily="34" charset="0"/>
              <a:buNone/>
            </a:pP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40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r-FR" altLang="fr-FR" sz="3600" b="1" dirty="0">
              <a:solidFill>
                <a:srgbClr val="7B003B"/>
              </a:solidFill>
              <a:latin typeface="Pinyon Script" panose="020105010801010D0002" charset="0"/>
              <a:ea typeface="Arial" panose="020B0604020202020204" pitchFamily="34" charset="0"/>
              <a:sym typeface="Pinyon Script" panose="020105010801010D0002" charset="0"/>
            </a:endParaRPr>
          </a:p>
        </p:txBody>
      </p:sp>
      <p:sp>
        <p:nvSpPr>
          <p:cNvPr id="17411" name="Google Shape;99;p1"/>
          <p:cNvSpPr txBox="1">
            <a:spLocks noGrp="1"/>
          </p:cNvSpPr>
          <p:nvPr>
            <p:ph idx="1" hasCustomPrompt="1"/>
          </p:nvPr>
        </p:nvSpPr>
        <p:spPr>
          <a:xfrm>
            <a:off x="320675" y="1743075"/>
            <a:ext cx="8501063" cy="4881563"/>
          </a:xfrm>
        </p:spPr>
        <p:txBody>
          <a:bodyPr vert="horz" lIns="0" tIns="45720" rIns="0" bIns="45720" rtlCol="0"/>
          <a:lstStyle/>
          <a:p>
            <a:pPr marL="0" lvl="1" indent="0" algn="ctr">
              <a:spcBef>
                <a:spcPts val="26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sz="13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Agenda 2063: Vue d’ensemble et Rappel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7 Aspirations;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20 Objectifs;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39 Domaines prioritaires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                                                           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                                                           Pour la première décennie 2014-2023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174 Cibles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257 Indicateurs 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20484" name="Google Shape;100;p1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4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" name="Accolade fermante 1"/>
          <p:cNvSpPr/>
          <p:nvPr/>
        </p:nvSpPr>
        <p:spPr>
          <a:xfrm>
            <a:off x="3364270" y="4267200"/>
            <a:ext cx="439271" cy="1927412"/>
          </a:xfrm>
          <a:prstGeom prst="rightBrace">
            <a:avLst/>
          </a:prstGeom>
          <a:ln>
            <a:solidFill>
              <a:srgbClr val="002060"/>
            </a:solidFill>
          </a:ln>
          <a:scene3d>
            <a:camera prst="isometricOffAxis2Righ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2400" b="0" i="0" u="none" strike="noStrike" kern="1200" cap="none" spc="0" normalizeH="0" baseline="0" noProof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6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8;p1"/>
          <p:cNvSpPr txBox="1">
            <a:spLocks noGrp="1"/>
          </p:cNvSpPr>
          <p:nvPr>
            <p:ph type="title"/>
          </p:nvPr>
        </p:nvSpPr>
        <p:spPr>
          <a:xfrm>
            <a:off x="285750" y="642938"/>
            <a:ext cx="8858250" cy="571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>
                <a:srgbClr val="7B003B"/>
              </a:buClr>
              <a:buFont typeface="Calibri" panose="020F0502020204030204" pitchFamily="34" charset="0"/>
              <a:buNone/>
            </a:pP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40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r-FR" altLang="fr-FR" sz="3600" b="1" dirty="0">
              <a:solidFill>
                <a:srgbClr val="7B003B"/>
              </a:solidFill>
              <a:latin typeface="Pinyon Script" panose="020105010801010D0002" charset="0"/>
              <a:ea typeface="Arial" panose="020B0604020202020204" pitchFamily="34" charset="0"/>
              <a:sym typeface="Pinyon Script" panose="020105010801010D0002" charset="0"/>
            </a:endParaRPr>
          </a:p>
        </p:txBody>
      </p:sp>
      <p:sp>
        <p:nvSpPr>
          <p:cNvPr id="17411" name="Google Shape;99;p1"/>
          <p:cNvSpPr txBox="1">
            <a:spLocks noGrp="1"/>
          </p:cNvSpPr>
          <p:nvPr>
            <p:ph idx="1" hasCustomPrompt="1"/>
          </p:nvPr>
        </p:nvSpPr>
        <p:spPr>
          <a:xfrm>
            <a:off x="320675" y="1743075"/>
            <a:ext cx="8501063" cy="5091113"/>
          </a:xfrm>
        </p:spPr>
        <p:txBody>
          <a:bodyPr vert="horz" lIns="0" tIns="45720" rIns="0" bIns="45720" rtlCol="0"/>
          <a:lstStyle/>
          <a:p>
            <a:pPr marL="0" lvl="1" indent="0" algn="ctr">
              <a:spcBef>
                <a:spcPts val="26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sz="13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 algn="ctr"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Agenda 2063: Vue d’ensemble et Rappel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Les questions du genre sont traitées dans:</a:t>
            </a: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Aspiration </a:t>
            </a:r>
            <a:r>
              <a:rPr lang="fr-FR" altLang="fr-FR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1:UNE AFRIQUE PROSPÈRE FONDÉE SUR UNE CROISSANCE INCLUSIVE ET UN DÉVELOPPEMENT DURABLE</a:t>
            </a:r>
            <a:endParaRPr lang="fr-FR" altLang="fr-FR" sz="2800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			</a:t>
            </a:r>
            <a:r>
              <a:rPr lang="fr-FR" altLang="fr-FR" b="1" dirty="0">
                <a:solidFill>
                  <a:srgbClr val="FF660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			</a:t>
            </a:r>
            <a:endParaRPr lang="fr-FR" altLang="fr-FR" sz="2000" b="1" dirty="0">
              <a:solidFill>
                <a:srgbClr val="FF6600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F18E00"/>
              </a:buClr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  <a:sym typeface="Cambria" panose="02040503050406030204" pitchFamily="18" charset="0"/>
            </a:endParaRPr>
          </a:p>
          <a:p>
            <a:pPr marL="0" lvl="1" indent="0"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r>
              <a:rPr lang="fr-FR" altLang="fr-FR" sz="2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ASPIRATION 6 : </a:t>
            </a:r>
            <a:r>
              <a:rPr lang="fr-FR" altLang="fr-FR" sz="20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UNE AFRIQUE DONT LE DÉVELOPPEMENT EST AXÉ SUR SES CITOYENS, PUISANT DANS LE POTENTIEL DE SES POPULATIONS</a:t>
            </a:r>
            <a:endParaRPr lang="fr-FR" altLang="fr-FR" sz="2000" b="1" i="1" dirty="0">
              <a:solidFill>
                <a:srgbClr val="002060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22532" name="Google Shape;100;p1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5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22533" name="image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75" y="3251200"/>
            <a:ext cx="54292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085975" y="3260725"/>
            <a:ext cx="6062663" cy="498475"/>
          </a:xfrm>
          <a:prstGeom prst="rect">
            <a:avLst/>
          </a:prstGeom>
          <a:solidFill>
            <a:srgbClr val="6535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Des citoyens bien formés et suffisamment qualifiés ayant pour support la science, la technologie et l’innovation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2535" name="image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63" y="3960813"/>
            <a:ext cx="542925" cy="45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085975" y="3968750"/>
            <a:ext cx="6062663" cy="43021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lIns="91425" tIns="45700" rIns="91425" bIns="45700"/>
          <a:lstStyle/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Des citoyens en bonne santé et bien nourris</a:t>
            </a: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2537" name="image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5578475"/>
            <a:ext cx="542925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085975" y="5600700"/>
            <a:ext cx="6062663" cy="454025"/>
          </a:xfrm>
          <a:prstGeom prst="rect">
            <a:avLst/>
          </a:prstGeom>
          <a:solidFill>
            <a:srgbClr val="F8A15A"/>
          </a:solidFill>
          <a:ln>
            <a:noFill/>
          </a:ln>
        </p:spPr>
        <p:txBody>
          <a:bodyPr spcFirstLastPara="1" lIns="91425" tIns="45700" rIns="91425" bIns="45700"/>
          <a:lstStyle/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Égalité complète hommes-femmes dans toutes les sphères de la vie</a:t>
            </a:r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2539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8;p1"/>
          <p:cNvSpPr txBox="1">
            <a:spLocks noGrp="1"/>
          </p:cNvSpPr>
          <p:nvPr>
            <p:ph type="title"/>
          </p:nvPr>
        </p:nvSpPr>
        <p:spPr>
          <a:xfrm>
            <a:off x="285750" y="642938"/>
            <a:ext cx="8858250" cy="571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>
                <a:srgbClr val="7B003B"/>
              </a:buClr>
              <a:buFont typeface="Calibri" panose="020F0502020204030204" pitchFamily="34" charset="0"/>
              <a:buNone/>
            </a:pP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1800" b="1" dirty="0">
                <a:solidFill>
                  <a:srgbClr val="7B003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n-US" altLang="fr-FR" sz="40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fr-FR" altLang="fr-FR" sz="3600" b="1" dirty="0">
              <a:solidFill>
                <a:srgbClr val="7B003B"/>
              </a:solidFill>
              <a:latin typeface="Pinyon Script" panose="020105010801010D0002" charset="0"/>
              <a:ea typeface="Arial" panose="020B0604020202020204" pitchFamily="34" charset="0"/>
              <a:sym typeface="Pinyon Script" panose="020105010801010D0002" charset="0"/>
            </a:endParaRPr>
          </a:p>
        </p:txBody>
      </p:sp>
      <p:sp>
        <p:nvSpPr>
          <p:cNvPr id="17411" name="Google Shape;99;p1"/>
          <p:cNvSpPr txBox="1">
            <a:spLocks noGrp="1"/>
          </p:cNvSpPr>
          <p:nvPr>
            <p:ph idx="1" hasCustomPrompt="1"/>
          </p:nvPr>
        </p:nvSpPr>
        <p:spPr>
          <a:xfrm>
            <a:off x="321468" y="1422400"/>
            <a:ext cx="8501063" cy="5091113"/>
          </a:xfrm>
        </p:spPr>
        <p:txBody>
          <a:bodyPr vert="horz" lIns="0" tIns="45720" rIns="0" bIns="45720" rtlCol="0"/>
          <a:lstStyle/>
          <a:p>
            <a:pPr marL="0" lvl="1" indent="0" algn="ctr">
              <a:lnSpc>
                <a:spcPct val="80000"/>
              </a:lnSpc>
              <a:spcBef>
                <a:spcPts val="275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Mécanismes de suivi de l’agenda 2063</a:t>
            </a: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002060"/>
              </a:buClr>
              <a:buFontTx/>
              <a:buChar char="-"/>
            </a:pPr>
            <a:endParaRPr lang="en-US" altLang="fr-FR" sz="16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002060"/>
              </a:buClr>
              <a:buFontTx/>
              <a:buChar char="-"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Le suivi de la mise en œuvre de l’agenda 2063 est confié à la Commission de l’UA, l’AUDA-NEPAD et les CER;</a:t>
            </a: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Wingdings 3" panose="05040102010807070707" pitchFamily="18" charset="2"/>
              <a:buNone/>
            </a:pPr>
            <a:endParaRPr lang="en-US" altLang="fr-FR" sz="16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002060"/>
              </a:buClr>
              <a:buFontTx/>
              <a:buChar char="-"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À travers le pilotage et </a:t>
            </a:r>
            <a:r>
              <a:rPr lang="fr-MA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l’appui</a:t>
            </a: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à l’élaboration des rapports nationaux intérimaires des Etats membre chaque deux ans; </a:t>
            </a: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16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002060"/>
              </a:buClr>
              <a:buFontTx/>
              <a:buChar char="-"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L’élaboration d’un tableau de bord national donnant les indicateurs de résultats permettant de suivre l’avancement des réalisations des objectifs de l’A63;</a:t>
            </a: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Wingdings 3" panose="05040102010807070707" pitchFamily="18" charset="2"/>
              <a:buNone/>
            </a:pPr>
            <a:endParaRPr lang="en-US" altLang="fr-FR" sz="16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002060"/>
              </a:buClr>
              <a:buFontTx/>
              <a:buChar char="-"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L’élaboration d’un rapport continental qui retrace l’état d’avancement des réalisations des objectifs et cibles de l’A63 (Présentation du rapport chaque 2 ans en marge du Sommet de l’UA) </a:t>
            </a: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1600" b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002060"/>
              </a:buClr>
              <a:buFontTx/>
              <a:buChar char="-"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L’élaboration d’un rapport de suivi et évaluation du plan décennal et les priorités pour le plan décennal suivant;</a:t>
            </a:r>
          </a:p>
          <a:p>
            <a:pPr marL="498475" indent="-285750">
              <a:lnSpc>
                <a:spcPct val="80000"/>
              </a:lnSpc>
              <a:spcBef>
                <a:spcPts val="565"/>
              </a:spcBef>
              <a:buClr>
                <a:srgbClr val="002060"/>
              </a:buClr>
              <a:buFontTx/>
              <a:buChar char="-"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Le Maroc a contribué au rapport continental à travers l’élaboration de deux rapports nationaux 2019 et 2021 et a soumis son troisième rapport le 26 Octobre 2023  .</a:t>
            </a:r>
          </a:p>
          <a:p>
            <a:pPr marL="0" lvl="1" indent="0">
              <a:lnSpc>
                <a:spcPct val="80000"/>
              </a:lnSpc>
              <a:spcBef>
                <a:spcPts val="275"/>
              </a:spcBef>
              <a:buClr>
                <a:srgbClr val="002060"/>
              </a:buClr>
              <a:buFont typeface="Wingdings 3" panose="05040102010807070707" pitchFamily="18" charset="2"/>
              <a:buNone/>
            </a:pPr>
            <a:endParaRPr lang="fr-FR" altLang="fr-FR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24580" name="Google Shape;100;p1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6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24581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63500" y="2573338"/>
            <a:ext cx="9017000" cy="4284663"/>
          </a:xfrm>
        </p:spPr>
        <p:txBody>
          <a:bodyPr vert="horz" lIns="0" tIns="45720" rIns="0" bIns="45720" rtlCol="0"/>
          <a:lstStyle/>
          <a:p>
            <a:pPr>
              <a:spcAft>
                <a:spcPct val="0"/>
              </a:spcAft>
              <a:buFont typeface="Wingdings 3" panose="05040102010807070707" pitchFamily="18" charset="2"/>
              <a:buChar char=""/>
            </a:pPr>
            <a:r>
              <a:rPr lang="zh-CN" altLang="x-none" b="1" dirty="0">
                <a:solidFill>
                  <a:srgbClr val="0070C0"/>
                </a:solidFill>
              </a:rPr>
              <a:t>ASPIRATION 1 : UNE AFRIQUE PROSPÈRE FONDÉE SUR UNE CROISSANCE INCLUSIVE ET UN DÉVELOPPEMENT DURABLE</a:t>
            </a: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r>
              <a:rPr lang="fr-FR" altLang="x-none" sz="1600" b="1" dirty="0">
                <a:solidFill>
                  <a:srgbClr val="7B003B"/>
                </a:solidFill>
                <a:cs typeface="Calibri" panose="020F0502020204030204" pitchFamily="34" charset="0"/>
              </a:rPr>
              <a:t>Réduction de la pauvreté:   </a:t>
            </a: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x-none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sz="1600" b="1" dirty="0">
                <a:solidFill>
                  <a:schemeClr val="tx1"/>
                </a:solidFill>
                <a:cs typeface="Calibri" panose="020F0502020204030204" pitchFamily="34" charset="0"/>
              </a:rPr>
              <a:t>       - </a:t>
            </a:r>
            <a:r>
              <a:rPr lang="fr-FR" altLang="x-none" sz="1600" b="1" i="1" dirty="0">
                <a:solidFill>
                  <a:schemeClr val="tx1"/>
                </a:solidFill>
                <a:cs typeface="Calibri" panose="020F0502020204030204" pitchFamily="34" charset="0"/>
              </a:rPr>
              <a:t>taux de pauvreté monétaire: </a:t>
            </a: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16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16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16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16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16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fr-FR" altLang="x-none" dirty="0">
                <a:solidFill>
                  <a:schemeClr val="tx1"/>
                </a:solidFill>
              </a:rPr>
              <a:t>      </a:t>
            </a: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1600" b="1" dirty="0">
              <a:solidFill>
                <a:srgbClr val="7B003B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7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6628" name="ZoneTexte 1"/>
          <p:cNvSpPr txBox="1"/>
          <p:nvPr/>
        </p:nvSpPr>
        <p:spPr>
          <a:xfrm>
            <a:off x="393700" y="1903413"/>
            <a:ext cx="7385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algn="ctr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 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26629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50" y="3729038"/>
            <a:ext cx="4275138" cy="261778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  <p:pic>
        <p:nvPicPr>
          <p:cNvPr id="2663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63500" y="2573338"/>
            <a:ext cx="9017000" cy="4284663"/>
          </a:xfrm>
        </p:spPr>
        <p:txBody>
          <a:bodyPr vert="horz" lIns="0" tIns="45720" rIns="0" bIns="45720" rtlCol="0"/>
          <a:lstStyle/>
          <a:p>
            <a:pPr>
              <a:lnSpc>
                <a:spcPct val="70000"/>
              </a:lnSpc>
              <a:spcAft>
                <a:spcPct val="0"/>
              </a:spcAft>
              <a:buFont typeface="Wingdings 3" panose="05040102010807070707" pitchFamily="18" charset="2"/>
              <a:buChar char=""/>
            </a:pPr>
            <a:r>
              <a:rPr lang="zh-CN" altLang="x-none" sz="1400" b="1" dirty="0">
                <a:solidFill>
                  <a:srgbClr val="0070C0"/>
                </a:solidFill>
              </a:rPr>
              <a:t>ASPIRATION 1 : UNE AFRIQUE PROSPÈRE FONDÉE SUR UNE CROISSANCE INCLUSIVE ET UN DÉVELOPPEMENT DURABLE</a:t>
            </a:r>
            <a:endParaRPr lang="en-US" altLang="fr-FR" sz="1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r>
              <a:rPr lang="fr-FR" altLang="x-none" sz="1400" b="1" dirty="0">
                <a:solidFill>
                  <a:srgbClr val="7B003B"/>
                </a:solidFill>
                <a:cs typeface="Calibri" panose="020F0502020204030204" pitchFamily="34" charset="0"/>
              </a:rPr>
              <a:t>Réduction de la pauvreté:   </a:t>
            </a: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x-none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sz="1400" b="1" dirty="0">
                <a:solidFill>
                  <a:schemeClr val="tx1"/>
                </a:solidFill>
                <a:cs typeface="Calibri" panose="020F0502020204030204" pitchFamily="34" charset="0"/>
              </a:rPr>
              <a:t>Les efforts déployés pour réduire la pauvreté:</a:t>
            </a: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x-none" sz="4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x-none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L’INDH (Initiative Nationale pour le Développement Humain);</a:t>
            </a: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 3" panose="05040102010807070707" pitchFamily="18" charset="2"/>
              <a:buNone/>
            </a:pPr>
            <a:endParaRPr lang="fr-FR" altLang="x-none" sz="1200" b="1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x-none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La stratégie Génération Green 2020-2030 (Promouvoir la classe moyenne dans le milieu rural);</a:t>
            </a: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 3" panose="05040102010807070707" pitchFamily="18" charset="2"/>
              <a:buNone/>
            </a:pPr>
            <a:endParaRPr lang="fr-FR" altLang="x-none" sz="1200" b="1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x-none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La généralisation de la protection sociale à l’horizon 2025 (AMO:2022; Allocation familiales: 2024; Retraite et indemnités de perte d’emploi: 2025);</a:t>
            </a: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 3" panose="05040102010807070707" pitchFamily="18" charset="2"/>
              <a:buNone/>
            </a:pPr>
            <a:endParaRPr lang="fr-FR" altLang="x-none" sz="1200" b="1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x-none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Les programmes de promotion d’accès à l’eau, à l’électricité et au logement décent;</a:t>
            </a: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 3" panose="05040102010807070707" pitchFamily="18" charset="2"/>
              <a:buNone/>
            </a:pPr>
            <a:endParaRPr lang="fr-FR" altLang="x-none" sz="1200" b="1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SzPct val="150000"/>
              <a:buFont typeface="Wingdings" panose="05000000000000000000" pitchFamily="2" charset="2"/>
              <a:buChar char="ü"/>
            </a:pPr>
            <a:r>
              <a:rPr lang="fr-FR" altLang="x-none" sz="1200" b="1" i="1" dirty="0">
                <a:solidFill>
                  <a:schemeClr val="tx1"/>
                </a:solidFill>
                <a:cs typeface="Calibri" panose="020F0502020204030204" pitchFamily="34" charset="0"/>
              </a:rPr>
              <a:t>Le programme de réduction des disparités territoriales et sociales en milieu rural (2017)</a:t>
            </a:r>
          </a:p>
          <a:p>
            <a:pPr marL="898525" lvl="1" indent="-182245"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Wingdings" panose="05000000000000000000" pitchFamily="2" charset="2"/>
              <a:buChar char="ü"/>
            </a:pPr>
            <a:endParaRPr lang="fr-FR" altLang="x-none" sz="1200" b="1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4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4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4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4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400" b="1" i="1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400" dirty="0">
              <a:solidFill>
                <a:schemeClr val="tx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4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r>
              <a:rPr lang="fr-FR" altLang="x-none" sz="500" dirty="0">
                <a:solidFill>
                  <a:schemeClr val="tx1"/>
                </a:solidFill>
              </a:rPr>
              <a:t>      </a:t>
            </a: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4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400" b="1" dirty="0">
              <a:solidFill>
                <a:srgbClr val="7B003B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675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8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28676" name="ZoneTexte 1"/>
          <p:cNvSpPr txBox="1"/>
          <p:nvPr/>
        </p:nvSpPr>
        <p:spPr>
          <a:xfrm>
            <a:off x="393700" y="1903413"/>
            <a:ext cx="7385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algn="ctr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 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pic>
        <p:nvPicPr>
          <p:cNvPr id="28677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9883" y="2902684"/>
            <a:ext cx="4013480" cy="2807834"/>
          </a:xfrm>
          <a:prstGeom prst="rect">
            <a:avLst/>
          </a:prstGeom>
        </p:spPr>
      </p:pic>
      <p:sp>
        <p:nvSpPr>
          <p:cNvPr id="30723" name="Google Shape;106;p2"/>
          <p:cNvSpPr txBox="1"/>
          <p:nvPr/>
        </p:nvSpPr>
        <p:spPr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 anchor="ctr" anchorCtr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18E00"/>
              </a:buClr>
              <a:buFont typeface="Century Gothic" panose="020B0502020202020204" pitchFamily="34" charset="0"/>
              <a:buNone/>
            </a:pPr>
            <a:fld id="{9A0DB2DC-4C9A-4742-B13C-FB6460FD3503}" type="slidenum">
              <a:rPr lang="en-US" altLang="fr-FR" sz="1200" b="1" dirty="0">
                <a:solidFill>
                  <a:srgbClr val="F18E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9</a:t>
            </a:fld>
            <a:endParaRPr lang="en-US" altLang="fr-FR" sz="1200" b="1" dirty="0">
              <a:solidFill>
                <a:srgbClr val="F18E00"/>
              </a:solidFill>
              <a:latin typeface="Century Gothic" panose="020B0502020202020204" pitchFamily="34" charset="0"/>
              <a:ea typeface="Arial" panose="020B0604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0724" name="ZoneTexte 1"/>
          <p:cNvSpPr txBox="1"/>
          <p:nvPr/>
        </p:nvSpPr>
        <p:spPr>
          <a:xfrm>
            <a:off x="393700" y="1722377"/>
            <a:ext cx="7385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1" indent="-285750" algn="ctr" defTabSz="457200">
              <a:lnSpc>
                <a:spcPct val="100000"/>
              </a:lnSpc>
              <a:spcBef>
                <a:spcPts val="275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1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Progrès réalisés dans la mise en œuvre de l’A63 </a:t>
            </a:r>
            <a:endParaRPr lang="fr-FR" altLang="fr-FR" sz="1600" b="1" dirty="0">
              <a:solidFill>
                <a:srgbClr val="000099"/>
              </a:solidFill>
              <a:latin typeface="Cambria" panose="02040503050406030204" pitchFamily="18" charset="0"/>
              <a:ea typeface="Arial" panose="020B0604020202020204" pitchFamily="34" charset="0"/>
              <a:sym typeface="Cambria" panose="02040503050406030204" pitchFamily="18" charset="0"/>
            </a:endParaRPr>
          </a:p>
        </p:txBody>
      </p:sp>
      <p:sp>
        <p:nvSpPr>
          <p:cNvPr id="39938" name="Google Shape;105;p2"/>
          <p:cNvSpPr txBox="1">
            <a:spLocks noGrp="1"/>
          </p:cNvSpPr>
          <p:nvPr>
            <p:ph idx="1" hasCustomPrompt="1"/>
          </p:nvPr>
        </p:nvSpPr>
        <p:spPr>
          <a:xfrm>
            <a:off x="206375" y="2116421"/>
            <a:ext cx="8916988" cy="4616450"/>
          </a:xfrm>
        </p:spPr>
        <p:txBody>
          <a:bodyPr vert="horz" lIns="0" tIns="45720" rIns="0" bIns="45720" rtlCol="0"/>
          <a:lstStyle/>
          <a:p>
            <a:pPr>
              <a:lnSpc>
                <a:spcPct val="80000"/>
              </a:lnSpc>
              <a:spcAft>
                <a:spcPct val="0"/>
              </a:spcAft>
              <a:buFont typeface="Wingdings 3" panose="05040102010807070707" pitchFamily="18" charset="2"/>
              <a:buChar char=""/>
            </a:pPr>
            <a:r>
              <a:rPr lang="zh-CN" altLang="x-none" b="1" dirty="0">
                <a:solidFill>
                  <a:srgbClr val="0070C0"/>
                </a:solidFill>
              </a:rPr>
              <a:t>ASPIRATION 1 : UNE AFRIQUE PROSPÈRE FONDÉE SUR UNE CROISSANCE INCLUSIVE ET UN DÉVELOPPEMENT DURABLE</a:t>
            </a: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r>
              <a:rPr lang="fr-FR" altLang="x-none" sz="1600" b="1" dirty="0">
                <a:solidFill>
                  <a:srgbClr val="7B003B"/>
                </a:solidFill>
                <a:cs typeface="Calibri" panose="020F0502020204030204" pitchFamily="34" charset="0"/>
              </a:rPr>
              <a:t>Amélioration continue de l’accès à l’enseignement :   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sz="1600" b="1" dirty="0">
                <a:solidFill>
                  <a:schemeClr val="tx1"/>
                </a:solidFill>
                <a:cs typeface="Calibri" panose="020F0502020204030204" pitchFamily="34" charset="0"/>
              </a:rPr>
              <a:t>			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sz="1600" b="1" dirty="0">
                <a:solidFill>
                  <a:schemeClr val="tx1"/>
                </a:solidFill>
                <a:cs typeface="Calibri" panose="020F0502020204030204" pitchFamily="34" charset="0"/>
              </a:rPr>
              <a:t>                               Primaire généralisé;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sz="1600" b="1" dirty="0">
                <a:solidFill>
                  <a:schemeClr val="tx1"/>
                </a:solidFill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x-none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fr-FR" altLang="x-none" sz="1600" b="1" dirty="0">
                <a:solidFill>
                  <a:schemeClr val="tx1"/>
                </a:solidFill>
                <a:cs typeface="Calibri" panose="020F0502020204030204" pitchFamily="34" charset="0"/>
              </a:rPr>
              <a:t>      </a:t>
            </a:r>
            <a:r>
              <a:rPr lang="fr-FR" altLang="x-none" dirty="0">
                <a:solidFill>
                  <a:schemeClr val="tx1"/>
                </a:solidFill>
              </a:rPr>
              <a:t>  </a:t>
            </a: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            </a:t>
            </a: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Parité de genre dans le primaire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                    est quasiment atteint en 2022;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Tx/>
              <a:buChar char="-"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Wingdings 3" panose="05040102010807070707" pitchFamily="18" charset="2"/>
              <a:buNone/>
            </a:pPr>
            <a:r>
              <a:rPr lang="en-US" altLang="fr-FR" sz="1600" b="1" dirty="0">
                <a:solidFill>
                  <a:srgbClr val="7B003B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</a:t>
            </a:r>
            <a:r>
              <a:rPr lang="en-US" altLang="fr-FR" sz="1600" b="1" dirty="0">
                <a:solidFill>
                  <a:schemeClr val="accent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Secondaire collégial:</a:t>
            </a: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Taux de scolarisation : 99,4% en 2019 à 106,7% en 2022;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	             </a:t>
            </a:r>
            <a:r>
              <a:rPr lang="en-US" altLang="fr-FR" sz="1600" b="1" dirty="0">
                <a:solidFill>
                  <a:schemeClr val="accent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Secondaire qualifiant:</a:t>
            </a: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Taux de scolarisation: 57,5% en 2019 à 65,0% en 2022;</a:t>
            </a: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	                               </a:t>
            </a:r>
            <a:r>
              <a:rPr lang="en-US" altLang="fr-FR" sz="1600" b="1" dirty="0">
                <a:solidFill>
                  <a:schemeClr val="accent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Enseignement supérieur: </a:t>
            </a:r>
            <a:r>
              <a:rPr lang="en-US" altLang="fr-FR" sz="1600" b="1" dirty="0">
                <a:solidFill>
                  <a:schemeClr val="tx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Taux de scolarisation: de 28,8% en 2015 à 46,6% en 				               2022.</a:t>
            </a:r>
            <a:endParaRPr lang="en-US" altLang="fr-FR" sz="1600" b="1" dirty="0">
              <a:solidFill>
                <a:schemeClr val="accent1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en-US" altLang="fr-FR" sz="1600" b="1" dirty="0">
              <a:solidFill>
                <a:srgbClr val="7B003B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565"/>
              </a:spcBef>
              <a:buClr>
                <a:srgbClr val="7B003B"/>
              </a:buClr>
              <a:buFont typeface="Arial" panose="020B0604020202020204" pitchFamily="34" charset="0"/>
              <a:buNone/>
            </a:pPr>
            <a:endParaRPr lang="fr-FR" altLang="fr-FR" sz="1600" b="1" dirty="0">
              <a:solidFill>
                <a:srgbClr val="7B003B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726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0" y="3303644"/>
            <a:ext cx="1236662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5" y="4512076"/>
            <a:ext cx="1113699" cy="686071"/>
          </a:xfrm>
          <a:prstGeom prst="rect">
            <a:avLst/>
          </a:prstGeom>
        </p:spPr>
      </p:pic>
      <p:pic>
        <p:nvPicPr>
          <p:cNvPr id="30728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75" y="5417436"/>
            <a:ext cx="1049337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9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25"/>
            <a:ext cx="9144000" cy="124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</TotalTime>
  <Words>1890</Words>
  <Application>Microsoft Office PowerPoint</Application>
  <PresentationFormat>Affichage à l'écran (4:3)</PresentationFormat>
  <Paragraphs>258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Calibri</vt:lpstr>
      <vt:lpstr>Arial</vt:lpstr>
      <vt:lpstr>Pinyon Script</vt:lpstr>
      <vt:lpstr>Wingdings 3</vt:lpstr>
      <vt:lpstr>Cambria</vt:lpstr>
      <vt:lpstr>Century Gothic</vt:lpstr>
      <vt:lpstr>Wingdings</vt:lpstr>
      <vt:lpstr>Calibri Light</vt:lpstr>
      <vt:lpstr>宋体</vt:lpstr>
      <vt:lpstr>Rétrospective</vt:lpstr>
      <vt:lpstr>   </vt:lpstr>
      <vt:lpstr>   </vt:lpstr>
      <vt:lpstr>   </vt:lpstr>
      <vt:lpstr>   </vt:lpstr>
      <vt:lpstr>   </vt:lpstr>
      <vt:lpstr>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mafkir</dc:creator>
  <cp:lastModifiedBy>AIT MOUHA </cp:lastModifiedBy>
  <cp:revision>118</cp:revision>
  <dcterms:created xsi:type="dcterms:W3CDTF">2008-03-11T16:08:00Z</dcterms:created>
  <dcterms:modified xsi:type="dcterms:W3CDTF">2023-11-16T19:06:24Z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28D988FD1F7441A484A506FE3D01F720_12</vt:lpwstr>
  </property>
  <property fmtid="{D5CDD505-2E9C-101B-9397-08002B2CF9AE}" pid="3" name="KSOProductBuildVer">
    <vt:lpwstr>1033-12.2.0.13306</vt:lpwstr>
  </property>
</Properties>
</file>