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3"/>
  </p:notesMasterIdLst>
  <p:sldIdLst>
    <p:sldId id="292" r:id="rId3"/>
    <p:sldId id="258" r:id="rId4"/>
    <p:sldId id="306" r:id="rId5"/>
    <p:sldId id="308" r:id="rId6"/>
    <p:sldId id="307" r:id="rId7"/>
    <p:sldId id="309" r:id="rId8"/>
    <p:sldId id="314" r:id="rId9"/>
    <p:sldId id="311" r:id="rId10"/>
    <p:sldId id="313" r:id="rId11"/>
    <p:sldId id="295" r:id="rId12"/>
  </p:sldIdLst>
  <p:sldSz cx="12192000" cy="6858000"/>
  <p:notesSz cx="6784975"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464"/>
    <a:srgbClr val="0D7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88850" autoAdjust="0"/>
  </p:normalViewPr>
  <p:slideViewPr>
    <p:cSldViewPr snapToGrid="0">
      <p:cViewPr varScale="1">
        <p:scale>
          <a:sx n="82" d="100"/>
          <a:sy n="82"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ifioque.com/grammar-dependents/gender" TargetMode="External"/><Relationship Id="rId9" Type="http://schemas.openxmlformats.org/officeDocument/2006/relationships/hyperlink" Target="https://www.flickr.com/photos/lumaxart/2136953861"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ifioque.com/grammar-dependents/gender" TargetMode="External"/><Relationship Id="rId9" Type="http://schemas.openxmlformats.org/officeDocument/2006/relationships/hyperlink" Target="https://www.flickr.com/photos/lumaxart/21369538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755FC-0949-45E1-9EC2-759F909CB20D}"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sv-SE"/>
        </a:p>
      </dgm:t>
    </dgm:pt>
    <dgm:pt modelId="{6463045B-28D3-43A0-95E3-367F0A189344}">
      <dgm:prSet phldrT="[Text]" custT="1"/>
      <dgm:spPr/>
      <dgm:t>
        <a:bodyPr/>
        <a:lstStyle/>
        <a:p>
          <a:pPr>
            <a:lnSpc>
              <a:spcPct val="100000"/>
            </a:lnSpc>
            <a:defRPr b="1"/>
          </a:pPr>
          <a:r>
            <a:rPr lang="en-US" sz="1400" dirty="0"/>
            <a:t>Assessment the existing the methodologies/modules/instruments/Guidelines on Gender Statistics in Africa </a:t>
          </a:r>
          <a:endParaRPr lang="sv-SE" sz="1400" dirty="0">
            <a:solidFill>
              <a:schemeClr val="tx1"/>
            </a:solidFill>
            <a:latin typeface="Gill Sans MT" panose="020B0502020104020203" pitchFamily="34" charset="0"/>
          </a:endParaRPr>
        </a:p>
      </dgm:t>
    </dgm:pt>
    <dgm:pt modelId="{76A5D6D8-A157-4E7A-B4A0-C802D04C09DB}" type="parTrans" cxnId="{C1BCE998-9C2F-4A7A-A141-6B45BD045F2F}">
      <dgm:prSet/>
      <dgm:spPr/>
      <dgm:t>
        <a:bodyPr/>
        <a:lstStyle/>
        <a:p>
          <a:endParaRPr lang="sv-SE" sz="1400">
            <a:latin typeface="Gill Sans MT" panose="020B0502020104020203" pitchFamily="34" charset="0"/>
          </a:endParaRPr>
        </a:p>
      </dgm:t>
    </dgm:pt>
    <dgm:pt modelId="{16C535AB-7651-4CC9-9AED-6C9FC4BEB78E}" type="sibTrans" cxnId="{C1BCE998-9C2F-4A7A-A141-6B45BD045F2F}">
      <dgm:prSet/>
      <dgm:spPr/>
      <dgm:t>
        <a:bodyPr/>
        <a:lstStyle/>
        <a:p>
          <a:endParaRPr lang="sv-SE" sz="1400">
            <a:latin typeface="Gill Sans MT" panose="020B0502020104020203" pitchFamily="34" charset="0"/>
          </a:endParaRPr>
        </a:p>
      </dgm:t>
    </dgm:pt>
    <dgm:pt modelId="{F6D73885-A200-4BFB-BD59-B3A55A395496}">
      <dgm:prSet phldrT="[Text]" custT="1"/>
      <dgm:spPr/>
      <dgm:t>
        <a:bodyPr/>
        <a:lstStyle/>
        <a:p>
          <a:pPr>
            <a:lnSpc>
              <a:spcPct val="100000"/>
            </a:lnSpc>
          </a:pPr>
          <a:r>
            <a:rPr lang="sv-SE" sz="1400" b="1" dirty="0">
              <a:solidFill>
                <a:srgbClr val="C00000"/>
              </a:solidFill>
              <a:latin typeface="Gill Sans MT" panose="020B0502020104020203" pitchFamily="34" charset="0"/>
            </a:rPr>
            <a:t>Jul – Aug 2023</a:t>
          </a:r>
        </a:p>
      </dgm:t>
    </dgm:pt>
    <dgm:pt modelId="{17FD36A7-E6E5-4E44-9C5F-981A58F63D2B}" type="parTrans" cxnId="{943BD184-5EF9-4F94-A9A4-8F1A6B7BD104}">
      <dgm:prSet/>
      <dgm:spPr/>
      <dgm:t>
        <a:bodyPr/>
        <a:lstStyle/>
        <a:p>
          <a:endParaRPr lang="sv-SE" sz="1400">
            <a:latin typeface="Gill Sans MT" panose="020B0502020104020203" pitchFamily="34" charset="0"/>
          </a:endParaRPr>
        </a:p>
      </dgm:t>
    </dgm:pt>
    <dgm:pt modelId="{FF699363-CF66-4BC3-BA15-3AC1E3A7D5D7}" type="sibTrans" cxnId="{943BD184-5EF9-4F94-A9A4-8F1A6B7BD104}">
      <dgm:prSet/>
      <dgm:spPr/>
      <dgm:t>
        <a:bodyPr/>
        <a:lstStyle/>
        <a:p>
          <a:endParaRPr lang="sv-SE" sz="1400">
            <a:latin typeface="Gill Sans MT" panose="020B0502020104020203" pitchFamily="34" charset="0"/>
          </a:endParaRPr>
        </a:p>
      </dgm:t>
    </dgm:pt>
    <dgm:pt modelId="{8EF6EE6E-E5CC-4A1C-BFCB-3F561F93611D}">
      <dgm:prSet phldrT="[Text]" custT="1"/>
      <dgm:spPr/>
      <dgm:t>
        <a:bodyPr/>
        <a:lstStyle/>
        <a:p>
          <a:pPr>
            <a:lnSpc>
              <a:spcPct val="100000"/>
            </a:lnSpc>
            <a:defRPr b="1"/>
          </a:pPr>
          <a:r>
            <a:rPr lang="en-US" sz="1400" dirty="0"/>
            <a:t>Report on Assessment the existing the methodologies/modules/instruments/Guidelines on Gender Statistics in Africa in Collaboration with the AU Gender and Youth Department, UNWOMEN, UNECA and AfDB</a:t>
          </a:r>
          <a:endParaRPr lang="sv-SE" sz="1400" dirty="0">
            <a:solidFill>
              <a:schemeClr val="accent5">
                <a:lumMod val="50000"/>
              </a:schemeClr>
            </a:solidFill>
            <a:latin typeface="Gill Sans MT" panose="020B0502020104020203" pitchFamily="34" charset="0"/>
          </a:endParaRPr>
        </a:p>
      </dgm:t>
    </dgm:pt>
    <dgm:pt modelId="{7FE8A3AF-D2A2-4EEC-BB85-0D639A777D9E}" type="parTrans" cxnId="{2C0D259A-F9D3-4031-9FAE-73B6CB4E46AC}">
      <dgm:prSet/>
      <dgm:spPr/>
      <dgm:t>
        <a:bodyPr/>
        <a:lstStyle/>
        <a:p>
          <a:endParaRPr lang="sv-SE" sz="1400">
            <a:latin typeface="Gill Sans MT" panose="020B0502020104020203" pitchFamily="34" charset="0"/>
          </a:endParaRPr>
        </a:p>
      </dgm:t>
    </dgm:pt>
    <dgm:pt modelId="{21C5921D-47E7-4980-BDEF-60EEBC6CD2C1}" type="sibTrans" cxnId="{2C0D259A-F9D3-4031-9FAE-73B6CB4E46AC}">
      <dgm:prSet/>
      <dgm:spPr/>
      <dgm:t>
        <a:bodyPr/>
        <a:lstStyle/>
        <a:p>
          <a:endParaRPr lang="sv-SE" sz="1400">
            <a:latin typeface="Gill Sans MT" panose="020B0502020104020203" pitchFamily="34" charset="0"/>
          </a:endParaRPr>
        </a:p>
      </dgm:t>
    </dgm:pt>
    <dgm:pt modelId="{35577029-FD8A-4AB9-A2BB-DB4830D33C41}">
      <dgm:prSet phldrT="[Text]" custT="1"/>
      <dgm:spPr/>
      <dgm:t>
        <a:bodyPr/>
        <a:lstStyle/>
        <a:p>
          <a:pPr>
            <a:lnSpc>
              <a:spcPct val="100000"/>
            </a:lnSpc>
          </a:pPr>
          <a:r>
            <a:rPr lang="sv-SE" sz="1400" b="1">
              <a:solidFill>
                <a:srgbClr val="FF0000"/>
              </a:solidFill>
              <a:latin typeface="Gill Sans MT" panose="020B0502020104020203" pitchFamily="34" charset="0"/>
            </a:rPr>
            <a:t>Aug-Sep 2023</a:t>
          </a:r>
        </a:p>
      </dgm:t>
    </dgm:pt>
    <dgm:pt modelId="{F28645A6-DBBF-4806-B773-696BBDDC5BD2}" type="parTrans" cxnId="{E5341A7A-1550-4D1E-AAA3-512A2DE70245}">
      <dgm:prSet/>
      <dgm:spPr/>
      <dgm:t>
        <a:bodyPr/>
        <a:lstStyle/>
        <a:p>
          <a:endParaRPr lang="sv-SE" sz="1400">
            <a:latin typeface="Gill Sans MT" panose="020B0502020104020203" pitchFamily="34" charset="0"/>
          </a:endParaRPr>
        </a:p>
      </dgm:t>
    </dgm:pt>
    <dgm:pt modelId="{6465E37E-8145-4762-8D9F-E712CA582138}" type="sibTrans" cxnId="{E5341A7A-1550-4D1E-AAA3-512A2DE70245}">
      <dgm:prSet/>
      <dgm:spPr/>
      <dgm:t>
        <a:bodyPr/>
        <a:lstStyle/>
        <a:p>
          <a:endParaRPr lang="sv-SE" sz="1400">
            <a:latin typeface="Gill Sans MT" panose="020B0502020104020203" pitchFamily="34" charset="0"/>
          </a:endParaRPr>
        </a:p>
      </dgm:t>
    </dgm:pt>
    <dgm:pt modelId="{D89B3880-89A2-4AAA-BC19-900A4091F610}">
      <dgm:prSet phldrT="[Text]" custT="1"/>
      <dgm:spPr/>
      <dgm:t>
        <a:bodyPr/>
        <a:lstStyle/>
        <a:p>
          <a:pPr>
            <a:lnSpc>
              <a:spcPct val="100000"/>
            </a:lnSpc>
            <a:defRPr b="1"/>
          </a:pPr>
          <a:r>
            <a:rPr lang="en-US" sz="1400" dirty="0"/>
            <a:t>Development of the Guidelines on Gender Statistics based AU Gender Strategy, SDG Agenda 2030 and Agenda 2063</a:t>
          </a:r>
          <a:endParaRPr lang="sv-SE" sz="1400" dirty="0">
            <a:solidFill>
              <a:srgbClr val="C00000"/>
            </a:solidFill>
            <a:latin typeface="Gill Sans MT" panose="020B0502020104020203" pitchFamily="34" charset="0"/>
          </a:endParaRPr>
        </a:p>
      </dgm:t>
    </dgm:pt>
    <dgm:pt modelId="{74634172-6C6D-45C8-9ED3-026757E6F7D4}" type="parTrans" cxnId="{C70CDC5D-D8E5-44D2-BB17-E1257A540DC6}">
      <dgm:prSet/>
      <dgm:spPr/>
      <dgm:t>
        <a:bodyPr/>
        <a:lstStyle/>
        <a:p>
          <a:endParaRPr lang="sv-SE" sz="1400">
            <a:latin typeface="Gill Sans MT" panose="020B0502020104020203" pitchFamily="34" charset="0"/>
          </a:endParaRPr>
        </a:p>
      </dgm:t>
    </dgm:pt>
    <dgm:pt modelId="{90B90592-A2D5-4E13-9E91-C0D18AB72852}" type="sibTrans" cxnId="{C70CDC5D-D8E5-44D2-BB17-E1257A540DC6}">
      <dgm:prSet/>
      <dgm:spPr/>
      <dgm:t>
        <a:bodyPr/>
        <a:lstStyle/>
        <a:p>
          <a:endParaRPr lang="sv-SE" sz="1400">
            <a:latin typeface="Gill Sans MT" panose="020B0502020104020203" pitchFamily="34" charset="0"/>
          </a:endParaRPr>
        </a:p>
      </dgm:t>
    </dgm:pt>
    <dgm:pt modelId="{57B42C29-5BC9-4DC2-A485-3B1671A409D6}">
      <dgm:prSet phldrT="[Text]" custT="1"/>
      <dgm:spPr/>
      <dgm:t>
        <a:bodyPr/>
        <a:lstStyle/>
        <a:p>
          <a:pPr>
            <a:lnSpc>
              <a:spcPct val="100000"/>
            </a:lnSpc>
          </a:pPr>
          <a:r>
            <a:rPr lang="sv-SE" sz="1400" b="1">
              <a:solidFill>
                <a:srgbClr val="FF0000"/>
              </a:solidFill>
              <a:latin typeface="Gill Sans MT" panose="020B0502020104020203" pitchFamily="34" charset="0"/>
            </a:rPr>
            <a:t>Aug-Oct 2023</a:t>
          </a:r>
        </a:p>
      </dgm:t>
    </dgm:pt>
    <dgm:pt modelId="{D6707B9F-6E02-4A3E-9716-C053846F931F}" type="parTrans" cxnId="{8E4C75F9-7327-4D52-8B8E-FEE42CE6B7F3}">
      <dgm:prSet/>
      <dgm:spPr/>
      <dgm:t>
        <a:bodyPr/>
        <a:lstStyle/>
        <a:p>
          <a:endParaRPr lang="sv-SE" sz="1400">
            <a:latin typeface="Gill Sans MT" panose="020B0502020104020203" pitchFamily="34" charset="0"/>
          </a:endParaRPr>
        </a:p>
      </dgm:t>
    </dgm:pt>
    <dgm:pt modelId="{4BBFF2F5-F56D-47F8-84AC-B5729EECD2AA}" type="sibTrans" cxnId="{8E4C75F9-7327-4D52-8B8E-FEE42CE6B7F3}">
      <dgm:prSet/>
      <dgm:spPr/>
      <dgm:t>
        <a:bodyPr/>
        <a:lstStyle/>
        <a:p>
          <a:endParaRPr lang="sv-SE" sz="1400">
            <a:latin typeface="Gill Sans MT" panose="020B0502020104020203" pitchFamily="34" charset="0"/>
          </a:endParaRPr>
        </a:p>
      </dgm:t>
    </dgm:pt>
    <dgm:pt modelId="{832272D0-22B8-4586-A807-2E733EFFED76}">
      <dgm:prSet phldrT="[Text]" custT="1"/>
      <dgm:spPr/>
      <dgm:t>
        <a:bodyPr/>
        <a:lstStyle/>
        <a:p>
          <a:pPr>
            <a:lnSpc>
              <a:spcPct val="100000"/>
            </a:lnSpc>
            <a:defRPr b="1"/>
          </a:pPr>
          <a:r>
            <a:rPr lang="en-US" sz="1400" dirty="0"/>
            <a:t>Endorsement of the Guidelines on Gender Statistics by Committee of Directors General of NSOs </a:t>
          </a:r>
          <a:endParaRPr lang="sv-SE" sz="1400" b="1" dirty="0">
            <a:solidFill>
              <a:schemeClr val="accent6">
                <a:lumMod val="50000"/>
              </a:schemeClr>
            </a:solidFill>
            <a:latin typeface="Gill Sans MT" panose="020B0502020104020203" pitchFamily="34" charset="0"/>
          </a:endParaRPr>
        </a:p>
      </dgm:t>
    </dgm:pt>
    <dgm:pt modelId="{4A7BB949-B99F-442C-BDB5-FA3DB1406248}" type="parTrans" cxnId="{FCC95248-22E9-42DE-9BA6-38549ED48C3F}">
      <dgm:prSet/>
      <dgm:spPr/>
      <dgm:t>
        <a:bodyPr/>
        <a:lstStyle/>
        <a:p>
          <a:endParaRPr lang="sv-SE" sz="1400">
            <a:latin typeface="Gill Sans MT" panose="020B0502020104020203" pitchFamily="34" charset="0"/>
          </a:endParaRPr>
        </a:p>
      </dgm:t>
    </dgm:pt>
    <dgm:pt modelId="{D86CD915-C2D6-4E01-B7B0-D3881BF0C91C}" type="sibTrans" cxnId="{FCC95248-22E9-42DE-9BA6-38549ED48C3F}">
      <dgm:prSet/>
      <dgm:spPr/>
      <dgm:t>
        <a:bodyPr/>
        <a:lstStyle/>
        <a:p>
          <a:endParaRPr lang="sv-SE" sz="1400">
            <a:latin typeface="Gill Sans MT" panose="020B0502020104020203" pitchFamily="34" charset="0"/>
          </a:endParaRPr>
        </a:p>
      </dgm:t>
    </dgm:pt>
    <dgm:pt modelId="{6A690197-A561-4F2B-86DB-F9A146EAFC08}">
      <dgm:prSet phldrT="[Text]" custT="1"/>
      <dgm:spPr/>
      <dgm:t>
        <a:bodyPr/>
        <a:lstStyle/>
        <a:p>
          <a:pPr>
            <a:lnSpc>
              <a:spcPct val="100000"/>
            </a:lnSpc>
          </a:pPr>
          <a:r>
            <a:rPr lang="sv-SE" sz="1400" b="1" dirty="0">
              <a:solidFill>
                <a:srgbClr val="FF0000"/>
              </a:solidFill>
              <a:latin typeface="Gill Sans MT" panose="020B0502020104020203" pitchFamily="34" charset="0"/>
            </a:rPr>
            <a:t>Dec 2023</a:t>
          </a:r>
        </a:p>
      </dgm:t>
    </dgm:pt>
    <dgm:pt modelId="{9A6056B9-5DC6-4152-A20B-DBD2F37C110F}" type="sibTrans" cxnId="{2B314CF9-A25C-453F-B826-96699CCE8AA9}">
      <dgm:prSet/>
      <dgm:spPr/>
      <dgm:t>
        <a:bodyPr/>
        <a:lstStyle/>
        <a:p>
          <a:endParaRPr lang="sv-SE" sz="1400">
            <a:latin typeface="Gill Sans MT" panose="020B0502020104020203" pitchFamily="34" charset="0"/>
          </a:endParaRPr>
        </a:p>
      </dgm:t>
    </dgm:pt>
    <dgm:pt modelId="{4A797A8B-4373-4A4E-BCC9-5F589E9C537B}" type="parTrans" cxnId="{2B314CF9-A25C-453F-B826-96699CCE8AA9}">
      <dgm:prSet/>
      <dgm:spPr/>
      <dgm:t>
        <a:bodyPr/>
        <a:lstStyle/>
        <a:p>
          <a:endParaRPr lang="sv-SE" sz="1400">
            <a:latin typeface="Gill Sans MT" panose="020B0502020104020203" pitchFamily="34" charset="0"/>
          </a:endParaRPr>
        </a:p>
      </dgm:t>
    </dgm:pt>
    <dgm:pt modelId="{26654E8B-5428-4157-B0AC-EBD91B527938}">
      <dgm:prSet phldrT="[Text]" custT="1"/>
      <dgm:spPr/>
      <dgm:t>
        <a:bodyPr/>
        <a:lstStyle/>
        <a:p>
          <a:pPr>
            <a:lnSpc>
              <a:spcPct val="100000"/>
            </a:lnSpc>
            <a:defRPr b="1"/>
          </a:pPr>
          <a:r>
            <a:rPr lang="en-US" sz="1400" dirty="0"/>
            <a:t>Validation of the Guidelines on Gender Statistics by STG-Social Statistics </a:t>
          </a:r>
          <a:endParaRPr lang="sv-SE" sz="1400" b="1" dirty="0">
            <a:solidFill>
              <a:schemeClr val="accent6">
                <a:lumMod val="50000"/>
              </a:schemeClr>
            </a:solidFill>
            <a:latin typeface="Gill Sans MT" panose="020B0502020104020203" pitchFamily="34" charset="0"/>
          </a:endParaRPr>
        </a:p>
      </dgm:t>
    </dgm:pt>
    <dgm:pt modelId="{CE912B28-8F90-4C01-8C0B-00230B177899}" type="parTrans" cxnId="{67702CB5-C985-4CD5-9F97-BB30492351B8}">
      <dgm:prSet/>
      <dgm:spPr/>
      <dgm:t>
        <a:bodyPr/>
        <a:lstStyle/>
        <a:p>
          <a:endParaRPr lang="en-US"/>
        </a:p>
      </dgm:t>
    </dgm:pt>
    <dgm:pt modelId="{C1FD01EF-BE64-4A72-8D3B-890A3979C648}" type="sibTrans" cxnId="{67702CB5-C985-4CD5-9F97-BB30492351B8}">
      <dgm:prSet/>
      <dgm:spPr/>
      <dgm:t>
        <a:bodyPr/>
        <a:lstStyle/>
        <a:p>
          <a:endParaRPr lang="en-US"/>
        </a:p>
      </dgm:t>
    </dgm:pt>
    <dgm:pt modelId="{81322040-5A43-43A3-895B-E96AF8EE86A8}">
      <dgm:prSet phldrT="[Text]"/>
      <dgm:spPr/>
      <dgm:t>
        <a:bodyPr/>
        <a:lstStyle/>
        <a:p>
          <a:pPr>
            <a:lnSpc>
              <a:spcPct val="100000"/>
            </a:lnSpc>
          </a:pPr>
          <a:r>
            <a:rPr lang="sv-SE" b="1" dirty="0">
              <a:solidFill>
                <a:srgbClr val="FF0000"/>
              </a:solidFill>
              <a:latin typeface="Gill Sans MT" panose="020B0502020104020203" pitchFamily="34" charset="0"/>
            </a:rPr>
            <a:t>Nov 2023</a:t>
          </a:r>
        </a:p>
      </dgm:t>
    </dgm:pt>
    <dgm:pt modelId="{A655278F-ED94-407C-A9EC-C4900F34A50D}" type="parTrans" cxnId="{8F5E9464-F6B9-4E4C-B25A-B28770CECB6A}">
      <dgm:prSet/>
      <dgm:spPr/>
      <dgm:t>
        <a:bodyPr/>
        <a:lstStyle/>
        <a:p>
          <a:endParaRPr lang="en-US"/>
        </a:p>
      </dgm:t>
    </dgm:pt>
    <dgm:pt modelId="{A34FE5B7-B0A8-46E2-9152-7D678A06C896}" type="sibTrans" cxnId="{8F5E9464-F6B9-4E4C-B25A-B28770CECB6A}">
      <dgm:prSet/>
      <dgm:spPr/>
      <dgm:t>
        <a:bodyPr/>
        <a:lstStyle/>
        <a:p>
          <a:endParaRPr lang="en-US"/>
        </a:p>
      </dgm:t>
    </dgm:pt>
    <dgm:pt modelId="{8C966F4D-D061-430C-B605-3454BD45B0E2}" type="pres">
      <dgm:prSet presAssocID="{99F755FC-0949-45E1-9EC2-759F909CB20D}" presName="root" presStyleCnt="0">
        <dgm:presLayoutVars>
          <dgm:dir/>
          <dgm:resizeHandles val="exact"/>
        </dgm:presLayoutVars>
      </dgm:prSet>
      <dgm:spPr/>
    </dgm:pt>
    <dgm:pt modelId="{E0E18F3C-70D0-4075-AE59-7F168C64FE85}" type="pres">
      <dgm:prSet presAssocID="{6463045B-28D3-43A0-95E3-367F0A189344}" presName="compNode" presStyleCnt="0"/>
      <dgm:spPr/>
    </dgm:pt>
    <dgm:pt modelId="{1ED1E608-B323-41E8-9FC0-1C778C486A2D}" type="pres">
      <dgm:prSet presAssocID="{6463045B-28D3-43A0-95E3-367F0A189344}"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ip Calendar"/>
        </a:ext>
      </dgm:extLst>
    </dgm:pt>
    <dgm:pt modelId="{EDFDF64A-F31E-479D-8E75-1D6BB121879A}" type="pres">
      <dgm:prSet presAssocID="{6463045B-28D3-43A0-95E3-367F0A189344}" presName="iconSpace" presStyleCnt="0"/>
      <dgm:spPr/>
    </dgm:pt>
    <dgm:pt modelId="{1610A422-326E-4B79-A578-C0168BED77A3}" type="pres">
      <dgm:prSet presAssocID="{6463045B-28D3-43A0-95E3-367F0A189344}" presName="parTx" presStyleLbl="revTx" presStyleIdx="0" presStyleCnt="10" custScaleX="111865">
        <dgm:presLayoutVars>
          <dgm:chMax val="0"/>
          <dgm:chPref val="0"/>
        </dgm:presLayoutVars>
      </dgm:prSet>
      <dgm:spPr/>
    </dgm:pt>
    <dgm:pt modelId="{756E4815-6D2C-4986-A375-53B9E0536891}" type="pres">
      <dgm:prSet presAssocID="{6463045B-28D3-43A0-95E3-367F0A189344}" presName="txSpace" presStyleCnt="0"/>
      <dgm:spPr/>
    </dgm:pt>
    <dgm:pt modelId="{56CF89B6-81A8-4E83-9AFE-10A2421C6860}" type="pres">
      <dgm:prSet presAssocID="{6463045B-28D3-43A0-95E3-367F0A189344}" presName="desTx" presStyleLbl="revTx" presStyleIdx="1" presStyleCnt="10">
        <dgm:presLayoutVars/>
      </dgm:prSet>
      <dgm:spPr/>
    </dgm:pt>
    <dgm:pt modelId="{B7F8D1E3-EA4F-42B2-B4B8-9571EBFBEAE4}" type="pres">
      <dgm:prSet presAssocID="{16C535AB-7651-4CC9-9AED-6C9FC4BEB78E}" presName="sibTrans" presStyleCnt="0"/>
      <dgm:spPr/>
    </dgm:pt>
    <dgm:pt modelId="{C6A68885-FE86-454F-8617-A6AA7296FB7D}" type="pres">
      <dgm:prSet presAssocID="{8EF6EE6E-E5CC-4A1C-BFCB-3F561F93611D}" presName="compNode" presStyleCnt="0"/>
      <dgm:spPr/>
    </dgm:pt>
    <dgm:pt modelId="{31F1AF88-5B82-4A3A-98F9-D4FD9DDD6C7E}" type="pres">
      <dgm:prSet presAssocID="{8EF6EE6E-E5CC-4A1C-BFCB-3F561F93611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EAF5F467-0D38-45D0-B2A4-3C630DBC0AE3}" type="pres">
      <dgm:prSet presAssocID="{8EF6EE6E-E5CC-4A1C-BFCB-3F561F93611D}" presName="iconSpace" presStyleCnt="0"/>
      <dgm:spPr/>
    </dgm:pt>
    <dgm:pt modelId="{7B86D7AE-782D-4132-9783-FAA10FCFD005}" type="pres">
      <dgm:prSet presAssocID="{8EF6EE6E-E5CC-4A1C-BFCB-3F561F93611D}" presName="parTx" presStyleLbl="revTx" presStyleIdx="2" presStyleCnt="10">
        <dgm:presLayoutVars>
          <dgm:chMax val="0"/>
          <dgm:chPref val="0"/>
        </dgm:presLayoutVars>
      </dgm:prSet>
      <dgm:spPr/>
    </dgm:pt>
    <dgm:pt modelId="{CB441550-740C-4E4C-B7C6-7EC657D24445}" type="pres">
      <dgm:prSet presAssocID="{8EF6EE6E-E5CC-4A1C-BFCB-3F561F93611D}" presName="txSpace" presStyleCnt="0"/>
      <dgm:spPr/>
    </dgm:pt>
    <dgm:pt modelId="{4944AFC2-A417-42B4-BDE7-161489FDAF78}" type="pres">
      <dgm:prSet presAssocID="{8EF6EE6E-E5CC-4A1C-BFCB-3F561F93611D}" presName="desTx" presStyleLbl="revTx" presStyleIdx="3" presStyleCnt="10">
        <dgm:presLayoutVars/>
      </dgm:prSet>
      <dgm:spPr/>
    </dgm:pt>
    <dgm:pt modelId="{1D98FB4B-3913-4E83-A4DF-4553301325B3}" type="pres">
      <dgm:prSet presAssocID="{21C5921D-47E7-4980-BDEF-60EEBC6CD2C1}" presName="sibTrans" presStyleCnt="0"/>
      <dgm:spPr/>
    </dgm:pt>
    <dgm:pt modelId="{52B46C47-F533-4AA6-950D-098CAA573A13}" type="pres">
      <dgm:prSet presAssocID="{D89B3880-89A2-4AAA-BC19-900A4091F610}" presName="compNode" presStyleCnt="0"/>
      <dgm:spPr/>
    </dgm:pt>
    <dgm:pt modelId="{23BA8F9D-1673-4E80-9F7F-3F23D00B5B19}" type="pres">
      <dgm:prSet presAssocID="{D89B3880-89A2-4AAA-BC19-900A4091F610}"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gon Dance"/>
        </a:ext>
      </dgm:extLst>
    </dgm:pt>
    <dgm:pt modelId="{68FF9939-03F4-4B1C-A46F-9C201A612EF8}" type="pres">
      <dgm:prSet presAssocID="{D89B3880-89A2-4AAA-BC19-900A4091F610}" presName="iconSpace" presStyleCnt="0"/>
      <dgm:spPr/>
    </dgm:pt>
    <dgm:pt modelId="{9F7345AC-3709-4AB0-8BEF-85A9F799E2CD}" type="pres">
      <dgm:prSet presAssocID="{D89B3880-89A2-4AAA-BC19-900A4091F610}" presName="parTx" presStyleLbl="revTx" presStyleIdx="4" presStyleCnt="10">
        <dgm:presLayoutVars>
          <dgm:chMax val="0"/>
          <dgm:chPref val="0"/>
        </dgm:presLayoutVars>
      </dgm:prSet>
      <dgm:spPr/>
    </dgm:pt>
    <dgm:pt modelId="{FFF0F1FA-4E2F-42EF-A095-46B5E349B5CB}" type="pres">
      <dgm:prSet presAssocID="{D89B3880-89A2-4AAA-BC19-900A4091F610}" presName="txSpace" presStyleCnt="0"/>
      <dgm:spPr/>
    </dgm:pt>
    <dgm:pt modelId="{7187FD19-51D3-40D9-BB4C-006E79A53CFA}" type="pres">
      <dgm:prSet presAssocID="{D89B3880-89A2-4AAA-BC19-900A4091F610}" presName="desTx" presStyleLbl="revTx" presStyleIdx="5" presStyleCnt="10">
        <dgm:presLayoutVars/>
      </dgm:prSet>
      <dgm:spPr/>
    </dgm:pt>
    <dgm:pt modelId="{24B865E6-9FD9-44B5-A697-025687E6DE33}" type="pres">
      <dgm:prSet presAssocID="{90B90592-A2D5-4E13-9E91-C0D18AB72852}" presName="sibTrans" presStyleCnt="0"/>
      <dgm:spPr/>
    </dgm:pt>
    <dgm:pt modelId="{3912BD4C-E11C-4690-8681-D977C6C85B66}" type="pres">
      <dgm:prSet presAssocID="{26654E8B-5428-4157-B0AC-EBD91B527938}" presName="compNode" presStyleCnt="0"/>
      <dgm:spPr/>
    </dgm:pt>
    <dgm:pt modelId="{B5DE6804-B204-46E4-B846-CAAE6014D2CF}" type="pres">
      <dgm:prSet presAssocID="{26654E8B-5428-4157-B0AC-EBD91B52793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Lst>
          </a:blip>
          <a:srcRect/>
          <a:stretch>
            <a:fillRect l="-30000" r="-30000"/>
          </a:stretch>
        </a:blipFill>
      </dgm:spPr>
    </dgm:pt>
    <dgm:pt modelId="{FA4D339E-53CB-4DE3-9548-A55E766D5A96}" type="pres">
      <dgm:prSet presAssocID="{26654E8B-5428-4157-B0AC-EBD91B527938}" presName="iconSpace" presStyleCnt="0"/>
      <dgm:spPr/>
    </dgm:pt>
    <dgm:pt modelId="{25104CA6-DC08-4225-A03A-F6AE7ABF084C}" type="pres">
      <dgm:prSet presAssocID="{26654E8B-5428-4157-B0AC-EBD91B527938}" presName="parTx" presStyleLbl="revTx" presStyleIdx="6" presStyleCnt="10">
        <dgm:presLayoutVars>
          <dgm:chMax val="0"/>
          <dgm:chPref val="0"/>
        </dgm:presLayoutVars>
      </dgm:prSet>
      <dgm:spPr/>
    </dgm:pt>
    <dgm:pt modelId="{FDF24D50-0DBA-4B37-A40E-7761B239948F}" type="pres">
      <dgm:prSet presAssocID="{26654E8B-5428-4157-B0AC-EBD91B527938}" presName="txSpace" presStyleCnt="0"/>
      <dgm:spPr/>
    </dgm:pt>
    <dgm:pt modelId="{5C86FC52-E25D-46F7-8B93-66549DC956E7}" type="pres">
      <dgm:prSet presAssocID="{26654E8B-5428-4157-B0AC-EBD91B527938}" presName="desTx" presStyleLbl="revTx" presStyleIdx="7" presStyleCnt="10">
        <dgm:presLayoutVars/>
      </dgm:prSet>
      <dgm:spPr/>
    </dgm:pt>
    <dgm:pt modelId="{6A89EC34-D82F-4D6C-B0B1-3B6FB2BF8992}" type="pres">
      <dgm:prSet presAssocID="{C1FD01EF-BE64-4A72-8D3B-890A3979C648}" presName="sibTrans" presStyleCnt="0"/>
      <dgm:spPr/>
    </dgm:pt>
    <dgm:pt modelId="{60D4018C-7AA2-43BD-8123-1C3525838C62}" type="pres">
      <dgm:prSet presAssocID="{832272D0-22B8-4586-A807-2E733EFFED76}" presName="compNode" presStyleCnt="0"/>
      <dgm:spPr/>
    </dgm:pt>
    <dgm:pt modelId="{FFBA5BCB-B85F-4E8F-A067-0811A837C2BE}" type="pres">
      <dgm:prSet presAssocID="{832272D0-22B8-4586-A807-2E733EFFED76}" presName="iconRect" presStyleLbl="node1" presStyleIdx="4" presStyleCnt="5" custScaleX="164953" custScaleY="114006"/>
      <dgm:spPr>
        <a:blipFill>
          <a:blip xmlns:r="http://schemas.openxmlformats.org/officeDocument/2006/relationships" r:embed="rId8">
            <a:extLst>
              <a:ext uri="{837473B0-CC2E-450A-ABE3-18F120FF3D39}">
                <a1611:picAttrSrcUrl xmlns:a1611="http://schemas.microsoft.com/office/drawing/2016/11/main" r:id="rId9"/>
              </a:ext>
            </a:extLst>
          </a:blip>
          <a:srcRect/>
          <a:stretch>
            <a:fillRect/>
          </a:stretch>
        </a:blipFill>
      </dgm:spPr>
    </dgm:pt>
    <dgm:pt modelId="{8339D91E-9473-4B4E-8DE3-618A346090EC}" type="pres">
      <dgm:prSet presAssocID="{832272D0-22B8-4586-A807-2E733EFFED76}" presName="iconSpace" presStyleCnt="0"/>
      <dgm:spPr/>
    </dgm:pt>
    <dgm:pt modelId="{463B777B-0F7A-4F41-A201-C343A25BA3AB}" type="pres">
      <dgm:prSet presAssocID="{832272D0-22B8-4586-A807-2E733EFFED76}" presName="parTx" presStyleLbl="revTx" presStyleIdx="8" presStyleCnt="10">
        <dgm:presLayoutVars>
          <dgm:chMax val="0"/>
          <dgm:chPref val="0"/>
        </dgm:presLayoutVars>
      </dgm:prSet>
      <dgm:spPr/>
    </dgm:pt>
    <dgm:pt modelId="{1FCCBBC3-A594-41BE-B8D0-0F832F451612}" type="pres">
      <dgm:prSet presAssocID="{832272D0-22B8-4586-A807-2E733EFFED76}" presName="txSpace" presStyleCnt="0"/>
      <dgm:spPr/>
    </dgm:pt>
    <dgm:pt modelId="{407DA70B-361C-4DA3-B48C-6E30472E5DA7}" type="pres">
      <dgm:prSet presAssocID="{832272D0-22B8-4586-A807-2E733EFFED76}" presName="desTx" presStyleLbl="revTx" presStyleIdx="9" presStyleCnt="10">
        <dgm:presLayoutVars/>
      </dgm:prSet>
      <dgm:spPr/>
    </dgm:pt>
  </dgm:ptLst>
  <dgm:cxnLst>
    <dgm:cxn modelId="{59269023-1B25-4B56-9B5B-3A8A2F082C50}" type="presOf" srcId="{6A690197-A561-4F2B-86DB-F9A146EAFC08}" destId="{407DA70B-361C-4DA3-B48C-6E30472E5DA7}" srcOrd="0" destOrd="0" presId="urn:microsoft.com/office/officeart/2018/5/layout/CenteredIconLabelDescriptionList"/>
    <dgm:cxn modelId="{6D53B32D-F383-4659-9FDC-8FF15F246709}" type="presOf" srcId="{6463045B-28D3-43A0-95E3-367F0A189344}" destId="{1610A422-326E-4B79-A578-C0168BED77A3}" srcOrd="0" destOrd="0" presId="urn:microsoft.com/office/officeart/2018/5/layout/CenteredIconLabelDescriptionList"/>
    <dgm:cxn modelId="{3146075C-2735-4297-8E35-588814E9B941}" type="presOf" srcId="{99F755FC-0949-45E1-9EC2-759F909CB20D}" destId="{8C966F4D-D061-430C-B605-3454BD45B0E2}" srcOrd="0" destOrd="0" presId="urn:microsoft.com/office/officeart/2018/5/layout/CenteredIconLabelDescriptionList"/>
    <dgm:cxn modelId="{C70CDC5D-D8E5-44D2-BB17-E1257A540DC6}" srcId="{99F755FC-0949-45E1-9EC2-759F909CB20D}" destId="{D89B3880-89A2-4AAA-BC19-900A4091F610}" srcOrd="2" destOrd="0" parTransId="{74634172-6C6D-45C8-9ED3-026757E6F7D4}" sibTransId="{90B90592-A2D5-4E13-9E91-C0D18AB72852}"/>
    <dgm:cxn modelId="{8F5E9464-F6B9-4E4C-B25A-B28770CECB6A}" srcId="{26654E8B-5428-4157-B0AC-EBD91B527938}" destId="{81322040-5A43-43A3-895B-E96AF8EE86A8}" srcOrd="0" destOrd="0" parTransId="{A655278F-ED94-407C-A9EC-C4900F34A50D}" sibTransId="{A34FE5B7-B0A8-46E2-9152-7D678A06C896}"/>
    <dgm:cxn modelId="{FCC95248-22E9-42DE-9BA6-38549ED48C3F}" srcId="{99F755FC-0949-45E1-9EC2-759F909CB20D}" destId="{832272D0-22B8-4586-A807-2E733EFFED76}" srcOrd="4" destOrd="0" parTransId="{4A7BB949-B99F-442C-BDB5-FA3DB1406248}" sibTransId="{D86CD915-C2D6-4E01-B7B0-D3881BF0C91C}"/>
    <dgm:cxn modelId="{C68E9E70-DB8B-4E40-998C-B784C6E46126}" type="presOf" srcId="{26654E8B-5428-4157-B0AC-EBD91B527938}" destId="{25104CA6-DC08-4225-A03A-F6AE7ABF084C}" srcOrd="0" destOrd="0" presId="urn:microsoft.com/office/officeart/2018/5/layout/CenteredIconLabelDescriptionList"/>
    <dgm:cxn modelId="{0BD7C779-9977-46A2-A40B-625FA3532D20}" type="presOf" srcId="{F6D73885-A200-4BFB-BD59-B3A55A395496}" destId="{56CF89B6-81A8-4E83-9AFE-10A2421C6860}" srcOrd="0" destOrd="0" presId="urn:microsoft.com/office/officeart/2018/5/layout/CenteredIconLabelDescriptionList"/>
    <dgm:cxn modelId="{E5341A7A-1550-4D1E-AAA3-512A2DE70245}" srcId="{8EF6EE6E-E5CC-4A1C-BFCB-3F561F93611D}" destId="{35577029-FD8A-4AB9-A2BB-DB4830D33C41}" srcOrd="0" destOrd="0" parTransId="{F28645A6-DBBF-4806-B773-696BBDDC5BD2}" sibTransId="{6465E37E-8145-4762-8D9F-E712CA582138}"/>
    <dgm:cxn modelId="{F6B4E57B-D509-488E-9F1F-093357BF6722}" type="presOf" srcId="{D89B3880-89A2-4AAA-BC19-900A4091F610}" destId="{9F7345AC-3709-4AB0-8BEF-85A9F799E2CD}" srcOrd="0" destOrd="0" presId="urn:microsoft.com/office/officeart/2018/5/layout/CenteredIconLabelDescriptionList"/>
    <dgm:cxn modelId="{578FED82-2ECF-4413-9C13-E82CA096EF92}" type="presOf" srcId="{81322040-5A43-43A3-895B-E96AF8EE86A8}" destId="{5C86FC52-E25D-46F7-8B93-66549DC956E7}" srcOrd="0" destOrd="0" presId="urn:microsoft.com/office/officeart/2018/5/layout/CenteredIconLabelDescriptionList"/>
    <dgm:cxn modelId="{943BD184-5EF9-4F94-A9A4-8F1A6B7BD104}" srcId="{6463045B-28D3-43A0-95E3-367F0A189344}" destId="{F6D73885-A200-4BFB-BD59-B3A55A395496}" srcOrd="0" destOrd="0" parTransId="{17FD36A7-E6E5-4E44-9C5F-981A58F63D2B}" sibTransId="{FF699363-CF66-4BC3-BA15-3AC1E3A7D5D7}"/>
    <dgm:cxn modelId="{DD10EA8A-9ADF-4494-BFCA-A16F4E8C75A0}" type="presOf" srcId="{832272D0-22B8-4586-A807-2E733EFFED76}" destId="{463B777B-0F7A-4F41-A201-C343A25BA3AB}" srcOrd="0" destOrd="0" presId="urn:microsoft.com/office/officeart/2018/5/layout/CenteredIconLabelDescriptionList"/>
    <dgm:cxn modelId="{C1BCE998-9C2F-4A7A-A141-6B45BD045F2F}" srcId="{99F755FC-0949-45E1-9EC2-759F909CB20D}" destId="{6463045B-28D3-43A0-95E3-367F0A189344}" srcOrd="0" destOrd="0" parTransId="{76A5D6D8-A157-4E7A-B4A0-C802D04C09DB}" sibTransId="{16C535AB-7651-4CC9-9AED-6C9FC4BEB78E}"/>
    <dgm:cxn modelId="{22B29699-95F2-49A4-B7F8-DFC788FA12A5}" type="presOf" srcId="{57B42C29-5BC9-4DC2-A485-3B1671A409D6}" destId="{7187FD19-51D3-40D9-BB4C-006E79A53CFA}" srcOrd="0" destOrd="0" presId="urn:microsoft.com/office/officeart/2018/5/layout/CenteredIconLabelDescriptionList"/>
    <dgm:cxn modelId="{2C0D259A-F9D3-4031-9FAE-73B6CB4E46AC}" srcId="{99F755FC-0949-45E1-9EC2-759F909CB20D}" destId="{8EF6EE6E-E5CC-4A1C-BFCB-3F561F93611D}" srcOrd="1" destOrd="0" parTransId="{7FE8A3AF-D2A2-4EEC-BB85-0D639A777D9E}" sibTransId="{21C5921D-47E7-4980-BDEF-60EEBC6CD2C1}"/>
    <dgm:cxn modelId="{37CF39B2-E6B2-4C88-9A0D-42F5831E9DF9}" type="presOf" srcId="{35577029-FD8A-4AB9-A2BB-DB4830D33C41}" destId="{4944AFC2-A417-42B4-BDE7-161489FDAF78}" srcOrd="0" destOrd="0" presId="urn:microsoft.com/office/officeart/2018/5/layout/CenteredIconLabelDescriptionList"/>
    <dgm:cxn modelId="{67702CB5-C985-4CD5-9F97-BB30492351B8}" srcId="{99F755FC-0949-45E1-9EC2-759F909CB20D}" destId="{26654E8B-5428-4157-B0AC-EBD91B527938}" srcOrd="3" destOrd="0" parTransId="{CE912B28-8F90-4C01-8C0B-00230B177899}" sibTransId="{C1FD01EF-BE64-4A72-8D3B-890A3979C648}"/>
    <dgm:cxn modelId="{1B1E19DE-BE08-490F-827E-9A3D3D4CB4BA}" type="presOf" srcId="{8EF6EE6E-E5CC-4A1C-BFCB-3F561F93611D}" destId="{7B86D7AE-782D-4132-9783-FAA10FCFD005}" srcOrd="0" destOrd="0" presId="urn:microsoft.com/office/officeart/2018/5/layout/CenteredIconLabelDescriptionList"/>
    <dgm:cxn modelId="{2B314CF9-A25C-453F-B826-96699CCE8AA9}" srcId="{832272D0-22B8-4586-A807-2E733EFFED76}" destId="{6A690197-A561-4F2B-86DB-F9A146EAFC08}" srcOrd="0" destOrd="0" parTransId="{4A797A8B-4373-4A4E-BCC9-5F589E9C537B}" sibTransId="{9A6056B9-5DC6-4152-A20B-DBD2F37C110F}"/>
    <dgm:cxn modelId="{8E4C75F9-7327-4D52-8B8E-FEE42CE6B7F3}" srcId="{D89B3880-89A2-4AAA-BC19-900A4091F610}" destId="{57B42C29-5BC9-4DC2-A485-3B1671A409D6}" srcOrd="0" destOrd="0" parTransId="{D6707B9F-6E02-4A3E-9716-C053846F931F}" sibTransId="{4BBFF2F5-F56D-47F8-84AC-B5729EECD2AA}"/>
    <dgm:cxn modelId="{E2526580-2DB8-4967-A47E-A562B9D69517}" type="presParOf" srcId="{8C966F4D-D061-430C-B605-3454BD45B0E2}" destId="{E0E18F3C-70D0-4075-AE59-7F168C64FE85}" srcOrd="0" destOrd="0" presId="urn:microsoft.com/office/officeart/2018/5/layout/CenteredIconLabelDescriptionList"/>
    <dgm:cxn modelId="{A19190A1-47C0-4EA4-9AF6-7558E0F010D7}" type="presParOf" srcId="{E0E18F3C-70D0-4075-AE59-7F168C64FE85}" destId="{1ED1E608-B323-41E8-9FC0-1C778C486A2D}" srcOrd="0" destOrd="0" presId="urn:microsoft.com/office/officeart/2018/5/layout/CenteredIconLabelDescriptionList"/>
    <dgm:cxn modelId="{1B5A4001-3E91-4CB1-84CF-462CF6D2B174}" type="presParOf" srcId="{E0E18F3C-70D0-4075-AE59-7F168C64FE85}" destId="{EDFDF64A-F31E-479D-8E75-1D6BB121879A}" srcOrd="1" destOrd="0" presId="urn:microsoft.com/office/officeart/2018/5/layout/CenteredIconLabelDescriptionList"/>
    <dgm:cxn modelId="{F9B3A540-DCF8-477D-B58A-2A7E06A75536}" type="presParOf" srcId="{E0E18F3C-70D0-4075-AE59-7F168C64FE85}" destId="{1610A422-326E-4B79-A578-C0168BED77A3}" srcOrd="2" destOrd="0" presId="urn:microsoft.com/office/officeart/2018/5/layout/CenteredIconLabelDescriptionList"/>
    <dgm:cxn modelId="{183269D6-2363-4E22-9ECB-7F18B9135088}" type="presParOf" srcId="{E0E18F3C-70D0-4075-AE59-7F168C64FE85}" destId="{756E4815-6D2C-4986-A375-53B9E0536891}" srcOrd="3" destOrd="0" presId="urn:microsoft.com/office/officeart/2018/5/layout/CenteredIconLabelDescriptionList"/>
    <dgm:cxn modelId="{8A919F7D-31BA-4C2D-AE3B-90163DD60216}" type="presParOf" srcId="{E0E18F3C-70D0-4075-AE59-7F168C64FE85}" destId="{56CF89B6-81A8-4E83-9AFE-10A2421C6860}" srcOrd="4" destOrd="0" presId="urn:microsoft.com/office/officeart/2018/5/layout/CenteredIconLabelDescriptionList"/>
    <dgm:cxn modelId="{9F55ADE1-0DD2-4140-AC35-7FA418CCBD04}" type="presParOf" srcId="{8C966F4D-D061-430C-B605-3454BD45B0E2}" destId="{B7F8D1E3-EA4F-42B2-B4B8-9571EBFBEAE4}" srcOrd="1" destOrd="0" presId="urn:microsoft.com/office/officeart/2018/5/layout/CenteredIconLabelDescriptionList"/>
    <dgm:cxn modelId="{CF55FEC7-9076-4F96-9F87-7485578A8FB8}" type="presParOf" srcId="{8C966F4D-D061-430C-B605-3454BD45B0E2}" destId="{C6A68885-FE86-454F-8617-A6AA7296FB7D}" srcOrd="2" destOrd="0" presId="urn:microsoft.com/office/officeart/2018/5/layout/CenteredIconLabelDescriptionList"/>
    <dgm:cxn modelId="{7BB119B9-1F14-4019-A3E6-5846E972DAEF}" type="presParOf" srcId="{C6A68885-FE86-454F-8617-A6AA7296FB7D}" destId="{31F1AF88-5B82-4A3A-98F9-D4FD9DDD6C7E}" srcOrd="0" destOrd="0" presId="urn:microsoft.com/office/officeart/2018/5/layout/CenteredIconLabelDescriptionList"/>
    <dgm:cxn modelId="{65E75B20-D7CB-4E6C-A470-85D512EBD7B5}" type="presParOf" srcId="{C6A68885-FE86-454F-8617-A6AA7296FB7D}" destId="{EAF5F467-0D38-45D0-B2A4-3C630DBC0AE3}" srcOrd="1" destOrd="0" presId="urn:microsoft.com/office/officeart/2018/5/layout/CenteredIconLabelDescriptionList"/>
    <dgm:cxn modelId="{C8CA6C09-963C-42B6-B402-24CB61952F64}" type="presParOf" srcId="{C6A68885-FE86-454F-8617-A6AA7296FB7D}" destId="{7B86D7AE-782D-4132-9783-FAA10FCFD005}" srcOrd="2" destOrd="0" presId="urn:microsoft.com/office/officeart/2018/5/layout/CenteredIconLabelDescriptionList"/>
    <dgm:cxn modelId="{47EF8684-DDCC-466E-819D-FAB7DF75F0FC}" type="presParOf" srcId="{C6A68885-FE86-454F-8617-A6AA7296FB7D}" destId="{CB441550-740C-4E4C-B7C6-7EC657D24445}" srcOrd="3" destOrd="0" presId="urn:microsoft.com/office/officeart/2018/5/layout/CenteredIconLabelDescriptionList"/>
    <dgm:cxn modelId="{D553D49C-A4F8-47BE-90A3-C3C2FD4723C9}" type="presParOf" srcId="{C6A68885-FE86-454F-8617-A6AA7296FB7D}" destId="{4944AFC2-A417-42B4-BDE7-161489FDAF78}" srcOrd="4" destOrd="0" presId="urn:microsoft.com/office/officeart/2018/5/layout/CenteredIconLabelDescriptionList"/>
    <dgm:cxn modelId="{F34D8D3C-850C-48C3-B511-DABDB099E5DD}" type="presParOf" srcId="{8C966F4D-D061-430C-B605-3454BD45B0E2}" destId="{1D98FB4B-3913-4E83-A4DF-4553301325B3}" srcOrd="3" destOrd="0" presId="urn:microsoft.com/office/officeart/2018/5/layout/CenteredIconLabelDescriptionList"/>
    <dgm:cxn modelId="{701FF7E0-3357-49FC-AE36-3E2878B65519}" type="presParOf" srcId="{8C966F4D-D061-430C-B605-3454BD45B0E2}" destId="{52B46C47-F533-4AA6-950D-098CAA573A13}" srcOrd="4" destOrd="0" presId="urn:microsoft.com/office/officeart/2018/5/layout/CenteredIconLabelDescriptionList"/>
    <dgm:cxn modelId="{04F62FD5-2000-47A6-9FFB-EB976C7C400C}" type="presParOf" srcId="{52B46C47-F533-4AA6-950D-098CAA573A13}" destId="{23BA8F9D-1673-4E80-9F7F-3F23D00B5B19}" srcOrd="0" destOrd="0" presId="urn:microsoft.com/office/officeart/2018/5/layout/CenteredIconLabelDescriptionList"/>
    <dgm:cxn modelId="{88738BFF-2E80-4624-8509-0B5C53360AB1}" type="presParOf" srcId="{52B46C47-F533-4AA6-950D-098CAA573A13}" destId="{68FF9939-03F4-4B1C-A46F-9C201A612EF8}" srcOrd="1" destOrd="0" presId="urn:microsoft.com/office/officeart/2018/5/layout/CenteredIconLabelDescriptionList"/>
    <dgm:cxn modelId="{48289E9A-0210-4BE4-AEAE-69A5BA296BCB}" type="presParOf" srcId="{52B46C47-F533-4AA6-950D-098CAA573A13}" destId="{9F7345AC-3709-4AB0-8BEF-85A9F799E2CD}" srcOrd="2" destOrd="0" presId="urn:microsoft.com/office/officeart/2018/5/layout/CenteredIconLabelDescriptionList"/>
    <dgm:cxn modelId="{17E84E55-15AD-49AA-880D-D1E284100DE7}" type="presParOf" srcId="{52B46C47-F533-4AA6-950D-098CAA573A13}" destId="{FFF0F1FA-4E2F-42EF-A095-46B5E349B5CB}" srcOrd="3" destOrd="0" presId="urn:microsoft.com/office/officeart/2018/5/layout/CenteredIconLabelDescriptionList"/>
    <dgm:cxn modelId="{55EC0F69-17E4-4420-A5E5-FB6C341D8310}" type="presParOf" srcId="{52B46C47-F533-4AA6-950D-098CAA573A13}" destId="{7187FD19-51D3-40D9-BB4C-006E79A53CFA}" srcOrd="4" destOrd="0" presId="urn:microsoft.com/office/officeart/2018/5/layout/CenteredIconLabelDescriptionList"/>
    <dgm:cxn modelId="{F38CE8E1-9C61-4C74-AC31-5355FD94CCFA}" type="presParOf" srcId="{8C966F4D-D061-430C-B605-3454BD45B0E2}" destId="{24B865E6-9FD9-44B5-A697-025687E6DE33}" srcOrd="5" destOrd="0" presId="urn:microsoft.com/office/officeart/2018/5/layout/CenteredIconLabelDescriptionList"/>
    <dgm:cxn modelId="{3B8899F8-3E69-420C-B2B0-E8B373DDA2CC}" type="presParOf" srcId="{8C966F4D-D061-430C-B605-3454BD45B0E2}" destId="{3912BD4C-E11C-4690-8681-D977C6C85B66}" srcOrd="6" destOrd="0" presId="urn:microsoft.com/office/officeart/2018/5/layout/CenteredIconLabelDescriptionList"/>
    <dgm:cxn modelId="{7660A75A-F3EA-421A-AAB3-3D4DAF9729C6}" type="presParOf" srcId="{3912BD4C-E11C-4690-8681-D977C6C85B66}" destId="{B5DE6804-B204-46E4-B846-CAAE6014D2CF}" srcOrd="0" destOrd="0" presId="urn:microsoft.com/office/officeart/2018/5/layout/CenteredIconLabelDescriptionList"/>
    <dgm:cxn modelId="{3CB3E072-77C3-4B90-9322-1DB7BBC5B269}" type="presParOf" srcId="{3912BD4C-E11C-4690-8681-D977C6C85B66}" destId="{FA4D339E-53CB-4DE3-9548-A55E766D5A96}" srcOrd="1" destOrd="0" presId="urn:microsoft.com/office/officeart/2018/5/layout/CenteredIconLabelDescriptionList"/>
    <dgm:cxn modelId="{C6CCFB20-9F0F-4A61-991C-B04C10EE2322}" type="presParOf" srcId="{3912BD4C-E11C-4690-8681-D977C6C85B66}" destId="{25104CA6-DC08-4225-A03A-F6AE7ABF084C}" srcOrd="2" destOrd="0" presId="urn:microsoft.com/office/officeart/2018/5/layout/CenteredIconLabelDescriptionList"/>
    <dgm:cxn modelId="{F763ECFB-7C0F-4B52-A985-1156F32DDFEB}" type="presParOf" srcId="{3912BD4C-E11C-4690-8681-D977C6C85B66}" destId="{FDF24D50-0DBA-4B37-A40E-7761B239948F}" srcOrd="3" destOrd="0" presId="urn:microsoft.com/office/officeart/2018/5/layout/CenteredIconLabelDescriptionList"/>
    <dgm:cxn modelId="{0845D06B-1FDA-443D-8BB1-27F2A6051BB0}" type="presParOf" srcId="{3912BD4C-E11C-4690-8681-D977C6C85B66}" destId="{5C86FC52-E25D-46F7-8B93-66549DC956E7}" srcOrd="4" destOrd="0" presId="urn:microsoft.com/office/officeart/2018/5/layout/CenteredIconLabelDescriptionList"/>
    <dgm:cxn modelId="{844C83E6-F481-40FE-9891-957EAB202549}" type="presParOf" srcId="{8C966F4D-D061-430C-B605-3454BD45B0E2}" destId="{6A89EC34-D82F-4D6C-B0B1-3B6FB2BF8992}" srcOrd="7" destOrd="0" presId="urn:microsoft.com/office/officeart/2018/5/layout/CenteredIconLabelDescriptionList"/>
    <dgm:cxn modelId="{C82CC35F-025F-48D2-BF63-9775DC30E68A}" type="presParOf" srcId="{8C966F4D-D061-430C-B605-3454BD45B0E2}" destId="{60D4018C-7AA2-43BD-8123-1C3525838C62}" srcOrd="8" destOrd="0" presId="urn:microsoft.com/office/officeart/2018/5/layout/CenteredIconLabelDescriptionList"/>
    <dgm:cxn modelId="{5F4AA219-8482-4438-BC6A-B10A76821338}" type="presParOf" srcId="{60D4018C-7AA2-43BD-8123-1C3525838C62}" destId="{FFBA5BCB-B85F-4E8F-A067-0811A837C2BE}" srcOrd="0" destOrd="0" presId="urn:microsoft.com/office/officeart/2018/5/layout/CenteredIconLabelDescriptionList"/>
    <dgm:cxn modelId="{5CDE2224-0B2A-455B-AA2D-7F035D7126A7}" type="presParOf" srcId="{60D4018C-7AA2-43BD-8123-1C3525838C62}" destId="{8339D91E-9473-4B4E-8DE3-618A346090EC}" srcOrd="1" destOrd="0" presId="urn:microsoft.com/office/officeart/2018/5/layout/CenteredIconLabelDescriptionList"/>
    <dgm:cxn modelId="{8F832337-D8B2-47DF-A219-F9733AE0C36B}" type="presParOf" srcId="{60D4018C-7AA2-43BD-8123-1C3525838C62}" destId="{463B777B-0F7A-4F41-A201-C343A25BA3AB}" srcOrd="2" destOrd="0" presId="urn:microsoft.com/office/officeart/2018/5/layout/CenteredIconLabelDescriptionList"/>
    <dgm:cxn modelId="{BCFDB468-C3E9-420C-9E24-3B37B18EA5EF}" type="presParOf" srcId="{60D4018C-7AA2-43BD-8123-1C3525838C62}" destId="{1FCCBBC3-A594-41BE-B8D0-0F832F451612}" srcOrd="3" destOrd="0" presId="urn:microsoft.com/office/officeart/2018/5/layout/CenteredIconLabelDescriptionList"/>
    <dgm:cxn modelId="{3BCEC4E2-EE0D-4FA8-AF64-847D6CC97439}" type="presParOf" srcId="{60D4018C-7AA2-43BD-8123-1C3525838C62}" destId="{407DA70B-361C-4DA3-B48C-6E30472E5DA7}"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1E608-B323-41E8-9FC0-1C778C486A2D}">
      <dsp:nvSpPr>
        <dsp:cNvPr id="0" name=""/>
        <dsp:cNvSpPr/>
      </dsp:nvSpPr>
      <dsp:spPr>
        <a:xfrm>
          <a:off x="787347" y="822750"/>
          <a:ext cx="701471" cy="70147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0A422-326E-4B79-A578-C0168BED77A3}">
      <dsp:nvSpPr>
        <dsp:cNvPr id="0" name=""/>
        <dsp:cNvSpPr/>
      </dsp:nvSpPr>
      <dsp:spPr>
        <a:xfrm>
          <a:off x="17081" y="1662601"/>
          <a:ext cx="2242003" cy="196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Assessment the existing the methodologies/modules/instruments/Guidelines on Gender Statistics in Africa </a:t>
          </a:r>
          <a:endParaRPr lang="sv-SE" sz="1400" kern="1200" dirty="0">
            <a:solidFill>
              <a:schemeClr val="tx1"/>
            </a:solidFill>
            <a:latin typeface="Gill Sans MT" panose="020B0502020104020203" pitchFamily="34" charset="0"/>
          </a:endParaRPr>
        </a:p>
      </dsp:txBody>
      <dsp:txXfrm>
        <a:off x="17081" y="1662601"/>
        <a:ext cx="2242003" cy="1968205"/>
      </dsp:txXfrm>
    </dsp:sp>
    <dsp:sp modelId="{56CF89B6-81A8-4E83-9AFE-10A2421C6860}">
      <dsp:nvSpPr>
        <dsp:cNvPr id="0" name=""/>
        <dsp:cNvSpPr/>
      </dsp:nvSpPr>
      <dsp:spPr>
        <a:xfrm>
          <a:off x="135980" y="3695169"/>
          <a:ext cx="2004204" cy="34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sv-SE" sz="1400" b="1" kern="1200" dirty="0">
              <a:solidFill>
                <a:srgbClr val="C00000"/>
              </a:solidFill>
              <a:latin typeface="Gill Sans MT" panose="020B0502020104020203" pitchFamily="34" charset="0"/>
            </a:rPr>
            <a:t>Jul – Aug 2023</a:t>
          </a:r>
        </a:p>
      </dsp:txBody>
      <dsp:txXfrm>
        <a:off x="135980" y="3695169"/>
        <a:ext cx="2004204" cy="345016"/>
      </dsp:txXfrm>
    </dsp:sp>
    <dsp:sp modelId="{31F1AF88-5B82-4A3A-98F9-D4FD9DDD6C7E}">
      <dsp:nvSpPr>
        <dsp:cNvPr id="0" name=""/>
        <dsp:cNvSpPr/>
      </dsp:nvSpPr>
      <dsp:spPr>
        <a:xfrm>
          <a:off x="3261187" y="822750"/>
          <a:ext cx="701471" cy="70147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6D7AE-782D-4132-9783-FAA10FCFD005}">
      <dsp:nvSpPr>
        <dsp:cNvPr id="0" name=""/>
        <dsp:cNvSpPr/>
      </dsp:nvSpPr>
      <dsp:spPr>
        <a:xfrm>
          <a:off x="2609820" y="1662601"/>
          <a:ext cx="2004204" cy="196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Report on Assessment the existing the methodologies/modules/instruments/Guidelines on Gender Statistics in Africa in Collaboration with the AU Gender and Youth Department, UNWOMEN, UNECA and AfDB</a:t>
          </a:r>
          <a:endParaRPr lang="sv-SE" sz="1400" kern="1200" dirty="0">
            <a:solidFill>
              <a:schemeClr val="accent5">
                <a:lumMod val="50000"/>
              </a:schemeClr>
            </a:solidFill>
            <a:latin typeface="Gill Sans MT" panose="020B0502020104020203" pitchFamily="34" charset="0"/>
          </a:endParaRPr>
        </a:p>
      </dsp:txBody>
      <dsp:txXfrm>
        <a:off x="2609820" y="1662601"/>
        <a:ext cx="2004204" cy="1968205"/>
      </dsp:txXfrm>
    </dsp:sp>
    <dsp:sp modelId="{4944AFC2-A417-42B4-BDE7-161489FDAF78}">
      <dsp:nvSpPr>
        <dsp:cNvPr id="0" name=""/>
        <dsp:cNvSpPr/>
      </dsp:nvSpPr>
      <dsp:spPr>
        <a:xfrm>
          <a:off x="2609820" y="3695169"/>
          <a:ext cx="2004204" cy="34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sv-SE" sz="1400" b="1" kern="1200">
              <a:solidFill>
                <a:srgbClr val="FF0000"/>
              </a:solidFill>
              <a:latin typeface="Gill Sans MT" panose="020B0502020104020203" pitchFamily="34" charset="0"/>
            </a:rPr>
            <a:t>Aug-Sep 2023</a:t>
          </a:r>
        </a:p>
      </dsp:txBody>
      <dsp:txXfrm>
        <a:off x="2609820" y="3695169"/>
        <a:ext cx="2004204" cy="345016"/>
      </dsp:txXfrm>
    </dsp:sp>
    <dsp:sp modelId="{23BA8F9D-1673-4E80-9F7F-3F23D00B5B19}">
      <dsp:nvSpPr>
        <dsp:cNvPr id="0" name=""/>
        <dsp:cNvSpPr/>
      </dsp:nvSpPr>
      <dsp:spPr>
        <a:xfrm>
          <a:off x="5616128" y="822750"/>
          <a:ext cx="701471" cy="70147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345AC-3709-4AB0-8BEF-85A9F799E2CD}">
      <dsp:nvSpPr>
        <dsp:cNvPr id="0" name=""/>
        <dsp:cNvSpPr/>
      </dsp:nvSpPr>
      <dsp:spPr>
        <a:xfrm>
          <a:off x="4964761" y="1662601"/>
          <a:ext cx="2004204" cy="196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Development of the Guidelines on Gender Statistics based AU Gender Strategy, SDG Agenda 2030 and Agenda 2063</a:t>
          </a:r>
          <a:endParaRPr lang="sv-SE" sz="1400" kern="1200" dirty="0">
            <a:solidFill>
              <a:srgbClr val="C00000"/>
            </a:solidFill>
            <a:latin typeface="Gill Sans MT" panose="020B0502020104020203" pitchFamily="34" charset="0"/>
          </a:endParaRPr>
        </a:p>
      </dsp:txBody>
      <dsp:txXfrm>
        <a:off x="4964761" y="1662601"/>
        <a:ext cx="2004204" cy="1968205"/>
      </dsp:txXfrm>
    </dsp:sp>
    <dsp:sp modelId="{7187FD19-51D3-40D9-BB4C-006E79A53CFA}">
      <dsp:nvSpPr>
        <dsp:cNvPr id="0" name=""/>
        <dsp:cNvSpPr/>
      </dsp:nvSpPr>
      <dsp:spPr>
        <a:xfrm>
          <a:off x="4964761" y="3695169"/>
          <a:ext cx="2004204" cy="34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sv-SE" sz="1400" b="1" kern="1200">
              <a:solidFill>
                <a:srgbClr val="FF0000"/>
              </a:solidFill>
              <a:latin typeface="Gill Sans MT" panose="020B0502020104020203" pitchFamily="34" charset="0"/>
            </a:rPr>
            <a:t>Aug-Oct 2023</a:t>
          </a:r>
        </a:p>
      </dsp:txBody>
      <dsp:txXfrm>
        <a:off x="4964761" y="3695169"/>
        <a:ext cx="2004204" cy="345016"/>
      </dsp:txXfrm>
    </dsp:sp>
    <dsp:sp modelId="{B5DE6804-B204-46E4-B846-CAAE6014D2CF}">
      <dsp:nvSpPr>
        <dsp:cNvPr id="0" name=""/>
        <dsp:cNvSpPr/>
      </dsp:nvSpPr>
      <dsp:spPr>
        <a:xfrm>
          <a:off x="7971068" y="822750"/>
          <a:ext cx="701471" cy="70147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04CA6-DC08-4225-A03A-F6AE7ABF084C}">
      <dsp:nvSpPr>
        <dsp:cNvPr id="0" name=""/>
        <dsp:cNvSpPr/>
      </dsp:nvSpPr>
      <dsp:spPr>
        <a:xfrm>
          <a:off x="7319702" y="1662601"/>
          <a:ext cx="2004204" cy="196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Validation of the Guidelines on Gender Statistics by STG-Social Statistics </a:t>
          </a:r>
          <a:endParaRPr lang="sv-SE" sz="1400" b="1" kern="1200" dirty="0">
            <a:solidFill>
              <a:schemeClr val="accent6">
                <a:lumMod val="50000"/>
              </a:schemeClr>
            </a:solidFill>
            <a:latin typeface="Gill Sans MT" panose="020B0502020104020203" pitchFamily="34" charset="0"/>
          </a:endParaRPr>
        </a:p>
      </dsp:txBody>
      <dsp:txXfrm>
        <a:off x="7319702" y="1662601"/>
        <a:ext cx="2004204" cy="1968205"/>
      </dsp:txXfrm>
    </dsp:sp>
    <dsp:sp modelId="{5C86FC52-E25D-46F7-8B93-66549DC956E7}">
      <dsp:nvSpPr>
        <dsp:cNvPr id="0" name=""/>
        <dsp:cNvSpPr/>
      </dsp:nvSpPr>
      <dsp:spPr>
        <a:xfrm>
          <a:off x="7319702" y="3695169"/>
          <a:ext cx="2004204" cy="34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sv-SE" sz="2300" b="1" kern="1200" dirty="0">
              <a:solidFill>
                <a:srgbClr val="FF0000"/>
              </a:solidFill>
              <a:latin typeface="Gill Sans MT" panose="020B0502020104020203" pitchFamily="34" charset="0"/>
            </a:rPr>
            <a:t>Nov 2023</a:t>
          </a:r>
        </a:p>
      </dsp:txBody>
      <dsp:txXfrm>
        <a:off x="7319702" y="3695169"/>
        <a:ext cx="2004204" cy="345016"/>
      </dsp:txXfrm>
    </dsp:sp>
    <dsp:sp modelId="{FFBA5BCB-B85F-4E8F-A067-0811A837C2BE}">
      <dsp:nvSpPr>
        <dsp:cNvPr id="0" name=""/>
        <dsp:cNvSpPr/>
      </dsp:nvSpPr>
      <dsp:spPr>
        <a:xfrm>
          <a:off x="10098195" y="798188"/>
          <a:ext cx="1157098" cy="799719"/>
        </a:xfrm>
        <a:prstGeom prst="rect">
          <a:avLst/>
        </a:prstGeom>
        <a:blipFill>
          <a:blip xmlns:r="http://schemas.openxmlformats.org/officeDocument/2006/relationships" r:embed="rId8">
            <a:extLst>
              <a:ext uri="{837473B0-CC2E-450A-ABE3-18F120FF3D39}">
                <a1611:picAttrSrcUrl xmlns:a1611="http://schemas.microsoft.com/office/drawing/2016/11/main" r:i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B777B-0F7A-4F41-A201-C343A25BA3AB}">
      <dsp:nvSpPr>
        <dsp:cNvPr id="0" name=""/>
        <dsp:cNvSpPr/>
      </dsp:nvSpPr>
      <dsp:spPr>
        <a:xfrm>
          <a:off x="9674642" y="1687163"/>
          <a:ext cx="2004204" cy="196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Endorsement of the Guidelines on Gender Statistics by Committee of Directors General of NSOs </a:t>
          </a:r>
          <a:endParaRPr lang="sv-SE" sz="1400" b="1" kern="1200" dirty="0">
            <a:solidFill>
              <a:schemeClr val="accent6">
                <a:lumMod val="50000"/>
              </a:schemeClr>
            </a:solidFill>
            <a:latin typeface="Gill Sans MT" panose="020B0502020104020203" pitchFamily="34" charset="0"/>
          </a:endParaRPr>
        </a:p>
      </dsp:txBody>
      <dsp:txXfrm>
        <a:off x="9674642" y="1687163"/>
        <a:ext cx="2004204" cy="1968205"/>
      </dsp:txXfrm>
    </dsp:sp>
    <dsp:sp modelId="{407DA70B-361C-4DA3-B48C-6E30472E5DA7}">
      <dsp:nvSpPr>
        <dsp:cNvPr id="0" name=""/>
        <dsp:cNvSpPr/>
      </dsp:nvSpPr>
      <dsp:spPr>
        <a:xfrm>
          <a:off x="9674642" y="3719731"/>
          <a:ext cx="2004204" cy="34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sv-SE" sz="1400" b="1" kern="1200" dirty="0">
              <a:solidFill>
                <a:srgbClr val="FF0000"/>
              </a:solidFill>
              <a:latin typeface="Gill Sans MT" panose="020B0502020104020203" pitchFamily="34" charset="0"/>
            </a:rPr>
            <a:t>Dec 2023</a:t>
          </a:r>
        </a:p>
      </dsp:txBody>
      <dsp:txXfrm>
        <a:off x="9674642" y="3719731"/>
        <a:ext cx="2004204" cy="34501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6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3249" y="0"/>
            <a:ext cx="2940156" cy="497658"/>
          </a:xfrm>
          <a:prstGeom prst="rect">
            <a:avLst/>
          </a:prstGeom>
        </p:spPr>
        <p:txBody>
          <a:bodyPr vert="horz" lIns="91440" tIns="45720" rIns="91440" bIns="45720" rtlCol="0"/>
          <a:lstStyle>
            <a:lvl1pPr algn="r">
              <a:defRPr sz="1200"/>
            </a:lvl1pPr>
          </a:lstStyle>
          <a:p>
            <a:fld id="{C8E9FA2D-6483-43DC-B5FC-F63483DD23D2}" type="datetimeFigureOut">
              <a:rPr lang="en-US" smtClean="0"/>
              <a:t>11/7/2023</a:t>
            </a:fld>
            <a:endParaRPr lang="en-US"/>
          </a:p>
        </p:txBody>
      </p:sp>
      <p:sp>
        <p:nvSpPr>
          <p:cNvPr id="4" name="Slide Image Placeholder 3"/>
          <p:cNvSpPr>
            <a:spLocks noGrp="1" noRot="1" noChangeAspect="1"/>
          </p:cNvSpPr>
          <p:nvPr>
            <p:ph type="sldImg" idx="2"/>
          </p:nvPr>
        </p:nvSpPr>
        <p:spPr>
          <a:xfrm>
            <a:off x="417513" y="1239838"/>
            <a:ext cx="5949950" cy="3348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498" y="4773374"/>
            <a:ext cx="542798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1044"/>
            <a:ext cx="2940156" cy="4976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3249" y="9421044"/>
            <a:ext cx="2940156" cy="497656"/>
          </a:xfrm>
          <a:prstGeom prst="rect">
            <a:avLst/>
          </a:prstGeom>
        </p:spPr>
        <p:txBody>
          <a:bodyPr vert="horz" lIns="91440" tIns="45720" rIns="91440" bIns="45720" rtlCol="0" anchor="b"/>
          <a:lstStyle>
            <a:lvl1pPr algn="r">
              <a:defRPr sz="1200"/>
            </a:lvl1pPr>
          </a:lstStyle>
          <a:p>
            <a:fld id="{A34B1D49-85F7-4575-B571-3440C7EFB952}" type="slidenum">
              <a:rPr lang="en-US" smtClean="0"/>
              <a:t>‹#›</a:t>
            </a:fld>
            <a:endParaRPr lang="en-US"/>
          </a:p>
        </p:txBody>
      </p:sp>
    </p:spTree>
    <p:extLst>
      <p:ext uri="{BB962C8B-B14F-4D97-AF65-F5344CB8AC3E}">
        <p14:creationId xmlns:p14="http://schemas.microsoft.com/office/powerpoint/2010/main" val="380606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27B77-F156-BA41-AB22-82D535535E47}" type="slidenum">
              <a:rPr lang="en-US" smtClean="0"/>
              <a:t>1</a:t>
            </a:fld>
            <a:endParaRPr lang="en-US"/>
          </a:p>
        </p:txBody>
      </p:sp>
    </p:spTree>
    <p:extLst>
      <p:ext uri="{BB962C8B-B14F-4D97-AF65-F5344CB8AC3E}">
        <p14:creationId xmlns:p14="http://schemas.microsoft.com/office/powerpoint/2010/main" val="426494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Other AU Departments, HHS, ESTI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27B77-F156-BA41-AB22-82D535535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59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1D49-85F7-4575-B571-3440C7EFB952}" type="slidenum">
              <a:rPr lang="en-US" smtClean="0"/>
              <a:t>10</a:t>
            </a:fld>
            <a:endParaRPr lang="en-US"/>
          </a:p>
        </p:txBody>
      </p:sp>
    </p:spTree>
    <p:extLst>
      <p:ext uri="{BB962C8B-B14F-4D97-AF65-F5344CB8AC3E}">
        <p14:creationId xmlns:p14="http://schemas.microsoft.com/office/powerpoint/2010/main" val="187477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CA31-9B99-D71B-DD97-EE18858C8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9B0420-8D63-6C04-E4E4-4D2F0388F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57BF9-B747-0A24-63BD-310EB0FE957E}"/>
              </a:ext>
            </a:extLst>
          </p:cNvPr>
          <p:cNvSpPr>
            <a:spLocks noGrp="1"/>
          </p:cNvSpPr>
          <p:nvPr>
            <p:ph type="dt" sz="half" idx="10"/>
          </p:nvPr>
        </p:nvSpPr>
        <p:spPr/>
        <p:txBody>
          <a:bodyPr/>
          <a:lstStyle/>
          <a:p>
            <a:fld id="{5DA6D278-F314-41C2-8C95-EEB0A59EFCBE}" type="datetime1">
              <a:rPr lang="en-US" smtClean="0"/>
              <a:t>11/7/2023</a:t>
            </a:fld>
            <a:endParaRPr lang="en-US"/>
          </a:p>
        </p:txBody>
      </p:sp>
      <p:sp>
        <p:nvSpPr>
          <p:cNvPr id="5" name="Footer Placeholder 4">
            <a:extLst>
              <a:ext uri="{FF2B5EF4-FFF2-40B4-BE49-F238E27FC236}">
                <a16:creationId xmlns:a16="http://schemas.microsoft.com/office/drawing/2014/main" id="{C2F33492-2EBD-E86D-8864-3054946EA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15647-1645-A46F-3157-1B6201791254}"/>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186349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548C-8625-59E9-D29C-BE2E8CDDE4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140E-EBB3-60C1-D1E8-08FEDBBFD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F3BED-F1B3-E48F-B55D-1E65E1074486}"/>
              </a:ext>
            </a:extLst>
          </p:cNvPr>
          <p:cNvSpPr>
            <a:spLocks noGrp="1"/>
          </p:cNvSpPr>
          <p:nvPr>
            <p:ph type="dt" sz="half" idx="10"/>
          </p:nvPr>
        </p:nvSpPr>
        <p:spPr/>
        <p:txBody>
          <a:bodyPr/>
          <a:lstStyle/>
          <a:p>
            <a:fld id="{D362562A-C8ED-4890-92DD-7E03D236F0AD}" type="datetime1">
              <a:rPr lang="en-US" smtClean="0"/>
              <a:t>11/7/2023</a:t>
            </a:fld>
            <a:endParaRPr lang="en-US"/>
          </a:p>
        </p:txBody>
      </p:sp>
      <p:sp>
        <p:nvSpPr>
          <p:cNvPr id="5" name="Footer Placeholder 4">
            <a:extLst>
              <a:ext uri="{FF2B5EF4-FFF2-40B4-BE49-F238E27FC236}">
                <a16:creationId xmlns:a16="http://schemas.microsoft.com/office/drawing/2014/main" id="{9B8DC03A-B249-32D1-5CFA-A48FBCB72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73E89-9040-BDE0-E9A8-C4FFDA3808B0}"/>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231204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852F8-0092-EF56-2A73-3D5EE1E7C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609C2-FA9A-286A-E1AD-86F7E17B3A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46603-8638-391F-5E74-EDCDCF575E91}"/>
              </a:ext>
            </a:extLst>
          </p:cNvPr>
          <p:cNvSpPr>
            <a:spLocks noGrp="1"/>
          </p:cNvSpPr>
          <p:nvPr>
            <p:ph type="dt" sz="half" idx="10"/>
          </p:nvPr>
        </p:nvSpPr>
        <p:spPr/>
        <p:txBody>
          <a:bodyPr/>
          <a:lstStyle/>
          <a:p>
            <a:fld id="{5B086330-CFA2-454A-A06F-A736A7C6AAFA}" type="datetime1">
              <a:rPr lang="en-US" smtClean="0"/>
              <a:t>11/7/2023</a:t>
            </a:fld>
            <a:endParaRPr lang="en-US"/>
          </a:p>
        </p:txBody>
      </p:sp>
      <p:sp>
        <p:nvSpPr>
          <p:cNvPr id="5" name="Footer Placeholder 4">
            <a:extLst>
              <a:ext uri="{FF2B5EF4-FFF2-40B4-BE49-F238E27FC236}">
                <a16:creationId xmlns:a16="http://schemas.microsoft.com/office/drawing/2014/main" id="{BF4DA889-ADD2-9B23-3C69-4CC441EDA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7E279-14E3-EAED-AD52-2C71C949B8FA}"/>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202176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7F389D-9777-4B14-A109-452AFA8FC04B}"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26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275A6-63AA-4885-B280-4C881A316387}"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18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316B54-A583-4324-B324-4E306AFB9ACE}"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39514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E119F-5B98-49C0-A425-B3A17BEDE295}" type="datetime1">
              <a:rPr lang="en-US" smtClean="0">
                <a:solidFill>
                  <a:prstClr val="black">
                    <a:tint val="75000"/>
                  </a:prstClr>
                </a:solidFill>
              </a:rPr>
              <a:t>11/7/2023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55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5607D-454F-42EB-91AF-36D73EA81E27}" type="datetime1">
              <a:rPr lang="en-US" smtClean="0">
                <a:solidFill>
                  <a:prstClr val="black">
                    <a:tint val="75000"/>
                  </a:prstClr>
                </a:solidFill>
              </a:rPr>
              <a:t>11/7/2023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336943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0CD61-05E2-487C-BEB3-66CF8F693037}" type="datetime1">
              <a:rPr lang="en-US" smtClean="0">
                <a:solidFill>
                  <a:prstClr val="black">
                    <a:tint val="75000"/>
                  </a:prstClr>
                </a:solidFill>
              </a:rPr>
              <a:t>11/7/2023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983140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79EFF-8AD6-4BDC-B190-6A33F21D10E6}" type="datetime1">
              <a:rPr lang="en-US" smtClean="0">
                <a:solidFill>
                  <a:prstClr val="black">
                    <a:tint val="75000"/>
                  </a:prstClr>
                </a:solidFill>
              </a:rPr>
              <a:t>11/7/2023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398833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2CF82-785F-4F5F-AB92-8B434C7ED67C}" type="datetime1">
              <a:rPr lang="en-US" smtClean="0">
                <a:solidFill>
                  <a:prstClr val="black">
                    <a:tint val="75000"/>
                  </a:prstClr>
                </a:solidFill>
              </a:rPr>
              <a:t>11/7/2023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80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C5A4-B9CA-DC60-3899-0A7CE033A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28EDE-93E6-F19B-2919-476AFF342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90641-EC4F-B23A-E0E4-B084CDB79BE1}"/>
              </a:ext>
            </a:extLst>
          </p:cNvPr>
          <p:cNvSpPr>
            <a:spLocks noGrp="1"/>
          </p:cNvSpPr>
          <p:nvPr>
            <p:ph type="dt" sz="half" idx="10"/>
          </p:nvPr>
        </p:nvSpPr>
        <p:spPr/>
        <p:txBody>
          <a:bodyPr/>
          <a:lstStyle/>
          <a:p>
            <a:fld id="{CE7160FA-ED0D-4311-9B9F-0CB6713DA959}" type="datetime1">
              <a:rPr lang="en-US" smtClean="0"/>
              <a:t>11/7/2023</a:t>
            </a:fld>
            <a:endParaRPr lang="en-US"/>
          </a:p>
        </p:txBody>
      </p:sp>
      <p:sp>
        <p:nvSpPr>
          <p:cNvPr id="5" name="Footer Placeholder 4">
            <a:extLst>
              <a:ext uri="{FF2B5EF4-FFF2-40B4-BE49-F238E27FC236}">
                <a16:creationId xmlns:a16="http://schemas.microsoft.com/office/drawing/2014/main" id="{7E2B1F5D-2A9D-AFD2-E4B5-43414C128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1447E-3EE1-9F06-8913-E4BE293F5A2E}"/>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169872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874D3C-5E86-43EF-ADBC-2A85CDA9C667}" type="datetime1">
              <a:rPr lang="en-US" smtClean="0">
                <a:solidFill>
                  <a:prstClr val="black">
                    <a:tint val="75000"/>
                  </a:prstClr>
                </a:solidFill>
              </a:rPr>
              <a:t>11/7/2023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754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5F067-A4F4-411B-B32B-7047A5A9AE9F}"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587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6A425-6C3A-436D-9B03-1E6F836785AB}"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520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D580B-CDB2-41FE-B553-8B5FE5CDCD05}"/>
              </a:ext>
            </a:extLst>
          </p:cNvPr>
          <p:cNvSpPr>
            <a:spLocks noGrp="1"/>
          </p:cNvSpPr>
          <p:nvPr>
            <p:ph type="dt" sz="half" idx="15"/>
          </p:nvPr>
        </p:nvSpPr>
        <p:spPr/>
        <p:txBody>
          <a:bodyPr/>
          <a:lstStyle>
            <a:lvl1pPr>
              <a:defRPr smtClean="0"/>
            </a:lvl1pPr>
          </a:lstStyle>
          <a:p>
            <a:pPr>
              <a:defRPr/>
            </a:pPr>
            <a:fld id="{E8A045F8-27CD-4EAD-A7A4-3ECE84AB75D7}" type="datetime1">
              <a:rPr lang="en-US" smtClean="0"/>
              <a:t>11/7/2023</a:t>
            </a:fld>
            <a:endParaRPr lang="en-US"/>
          </a:p>
        </p:txBody>
      </p:sp>
      <p:sp>
        <p:nvSpPr>
          <p:cNvPr id="6" name="Footer Placeholder 5">
            <a:extLst>
              <a:ext uri="{FF2B5EF4-FFF2-40B4-BE49-F238E27FC236}">
                <a16:creationId xmlns:a16="http://schemas.microsoft.com/office/drawing/2014/main" id="{0603A958-7E5D-4AE6-91A5-6734DF357837}"/>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4A09974-4DB2-4920-9D24-E40EC552DD72}"/>
              </a:ext>
            </a:extLst>
          </p:cNvPr>
          <p:cNvSpPr>
            <a:spLocks noGrp="1"/>
          </p:cNvSpPr>
          <p:nvPr>
            <p:ph type="sldNum" sz="quarter" idx="17"/>
          </p:nvPr>
        </p:nvSpPr>
        <p:spPr/>
        <p:txBody>
          <a:bodyPr/>
          <a:lstStyle>
            <a:lvl1pPr>
              <a:defRPr/>
            </a:lvl1pPr>
          </a:lstStyle>
          <a:p>
            <a:pPr>
              <a:defRPr/>
            </a:pPr>
            <a:fld id="{E7BF3A2B-2756-4D47-BAEC-516DBFAA53F8}" type="slidenum">
              <a:rPr lang="en-US"/>
              <a:pPr>
                <a:defRPr/>
              </a:pPr>
              <a:t>‹#›</a:t>
            </a:fld>
            <a:endParaRPr lang="en-US"/>
          </a:p>
        </p:txBody>
      </p:sp>
    </p:spTree>
    <p:extLst>
      <p:ext uri="{BB962C8B-B14F-4D97-AF65-F5344CB8AC3E}">
        <p14:creationId xmlns:p14="http://schemas.microsoft.com/office/powerpoint/2010/main" val="397764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9B59-5AEF-B988-C798-250C12C96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89B686-5148-6A1E-AD56-D45DCD592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129AB-1C27-22A1-62AF-BD1383DA184D}"/>
              </a:ext>
            </a:extLst>
          </p:cNvPr>
          <p:cNvSpPr>
            <a:spLocks noGrp="1"/>
          </p:cNvSpPr>
          <p:nvPr>
            <p:ph type="dt" sz="half" idx="10"/>
          </p:nvPr>
        </p:nvSpPr>
        <p:spPr/>
        <p:txBody>
          <a:bodyPr/>
          <a:lstStyle/>
          <a:p>
            <a:fld id="{537D5EAE-82EF-4449-96D0-26A4E46D7071}" type="datetime1">
              <a:rPr lang="en-US" smtClean="0"/>
              <a:t>11/7/2023</a:t>
            </a:fld>
            <a:endParaRPr lang="en-US"/>
          </a:p>
        </p:txBody>
      </p:sp>
      <p:sp>
        <p:nvSpPr>
          <p:cNvPr id="5" name="Footer Placeholder 4">
            <a:extLst>
              <a:ext uri="{FF2B5EF4-FFF2-40B4-BE49-F238E27FC236}">
                <a16:creationId xmlns:a16="http://schemas.microsoft.com/office/drawing/2014/main" id="{0EAB624F-7406-E2A9-043E-B5B1BBFD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F38C6-A256-150E-46F2-1DE5FEB8FF45}"/>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383539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1D55-5CAF-B969-52BF-9C2EDF126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149B6-0D20-A6E0-66ED-C6E856CF6C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CC12D0-DF2F-7806-3E6F-552327A34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6383A-56B9-8280-DB1D-DE2AC112ACE5}"/>
              </a:ext>
            </a:extLst>
          </p:cNvPr>
          <p:cNvSpPr>
            <a:spLocks noGrp="1"/>
          </p:cNvSpPr>
          <p:nvPr>
            <p:ph type="dt" sz="half" idx="10"/>
          </p:nvPr>
        </p:nvSpPr>
        <p:spPr/>
        <p:txBody>
          <a:bodyPr/>
          <a:lstStyle/>
          <a:p>
            <a:fld id="{28F9EBAC-8490-45EC-9D30-AF0906A0E79D}" type="datetime1">
              <a:rPr lang="en-US" smtClean="0"/>
              <a:t>11/7/2023</a:t>
            </a:fld>
            <a:endParaRPr lang="en-US"/>
          </a:p>
        </p:txBody>
      </p:sp>
      <p:sp>
        <p:nvSpPr>
          <p:cNvPr id="6" name="Footer Placeholder 5">
            <a:extLst>
              <a:ext uri="{FF2B5EF4-FFF2-40B4-BE49-F238E27FC236}">
                <a16:creationId xmlns:a16="http://schemas.microsoft.com/office/drawing/2014/main" id="{98C7441F-CD6B-77CE-35E9-4994215E1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94B28-AAC4-25D1-4CE2-36DF29EDAD2A}"/>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391087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742D-CA12-96F8-C41A-DEE02B6C5C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173990-1D47-7346-5319-C2D141A71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63A2D-39B0-C9A0-7BF4-372F285E4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5FE0A-719B-A4EC-0616-EE4BF39F8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0245B-076B-CC3E-1427-58B076562C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29F56-8D37-A04B-E286-2D8A0652948D}"/>
              </a:ext>
            </a:extLst>
          </p:cNvPr>
          <p:cNvSpPr>
            <a:spLocks noGrp="1"/>
          </p:cNvSpPr>
          <p:nvPr>
            <p:ph type="dt" sz="half" idx="10"/>
          </p:nvPr>
        </p:nvSpPr>
        <p:spPr/>
        <p:txBody>
          <a:bodyPr/>
          <a:lstStyle/>
          <a:p>
            <a:fld id="{66550279-D4C3-40CB-AC30-3667FC97847F}" type="datetime1">
              <a:rPr lang="en-US" smtClean="0"/>
              <a:t>11/7/2023</a:t>
            </a:fld>
            <a:endParaRPr lang="en-US"/>
          </a:p>
        </p:txBody>
      </p:sp>
      <p:sp>
        <p:nvSpPr>
          <p:cNvPr id="8" name="Footer Placeholder 7">
            <a:extLst>
              <a:ext uri="{FF2B5EF4-FFF2-40B4-BE49-F238E27FC236}">
                <a16:creationId xmlns:a16="http://schemas.microsoft.com/office/drawing/2014/main" id="{2CF6EA0B-A7C7-0F21-AFF9-8768F4457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8E87BA-9DE4-FAAA-1303-799DE27F692B}"/>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4902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99A5-E4D4-08A4-F22D-DFD2FA2BB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35ABB-A347-EE49-DF3D-9E03C9D75A9A}"/>
              </a:ext>
            </a:extLst>
          </p:cNvPr>
          <p:cNvSpPr>
            <a:spLocks noGrp="1"/>
          </p:cNvSpPr>
          <p:nvPr>
            <p:ph type="dt" sz="half" idx="10"/>
          </p:nvPr>
        </p:nvSpPr>
        <p:spPr/>
        <p:txBody>
          <a:bodyPr/>
          <a:lstStyle/>
          <a:p>
            <a:fld id="{62C03630-0A89-482E-BA9F-FB790A95C1BF}" type="datetime1">
              <a:rPr lang="en-US" smtClean="0"/>
              <a:t>11/7/2023</a:t>
            </a:fld>
            <a:endParaRPr lang="en-US"/>
          </a:p>
        </p:txBody>
      </p:sp>
      <p:sp>
        <p:nvSpPr>
          <p:cNvPr id="4" name="Footer Placeholder 3">
            <a:extLst>
              <a:ext uri="{FF2B5EF4-FFF2-40B4-BE49-F238E27FC236}">
                <a16:creationId xmlns:a16="http://schemas.microsoft.com/office/drawing/2014/main" id="{82224C0E-E4F0-991B-063B-47262EEC76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5AACB-F76E-570F-286D-577702C701FF}"/>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335702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B7F34-95E8-AC4D-8EDE-5BAE7203009E}"/>
              </a:ext>
            </a:extLst>
          </p:cNvPr>
          <p:cNvSpPr>
            <a:spLocks noGrp="1"/>
          </p:cNvSpPr>
          <p:nvPr>
            <p:ph type="dt" sz="half" idx="10"/>
          </p:nvPr>
        </p:nvSpPr>
        <p:spPr/>
        <p:txBody>
          <a:bodyPr/>
          <a:lstStyle/>
          <a:p>
            <a:fld id="{AD70AB44-106D-4E8A-9010-506DA4670412}" type="datetime1">
              <a:rPr lang="en-US" smtClean="0"/>
              <a:t>11/7/2023</a:t>
            </a:fld>
            <a:endParaRPr lang="en-US"/>
          </a:p>
        </p:txBody>
      </p:sp>
      <p:sp>
        <p:nvSpPr>
          <p:cNvPr id="3" name="Footer Placeholder 2">
            <a:extLst>
              <a:ext uri="{FF2B5EF4-FFF2-40B4-BE49-F238E27FC236}">
                <a16:creationId xmlns:a16="http://schemas.microsoft.com/office/drawing/2014/main" id="{E41400EA-831E-2347-837A-2E34CBCBD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8B942-7437-7692-4147-592AC5BE58BB}"/>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181437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24D1-3A49-63C9-953A-7B9C02682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E649E4-B192-7192-6B4D-CE45D1033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A9C65-27E1-B966-9DA1-0F9EB0437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DE653-C66A-73A3-A4BD-2E1720669AB1}"/>
              </a:ext>
            </a:extLst>
          </p:cNvPr>
          <p:cNvSpPr>
            <a:spLocks noGrp="1"/>
          </p:cNvSpPr>
          <p:nvPr>
            <p:ph type="dt" sz="half" idx="10"/>
          </p:nvPr>
        </p:nvSpPr>
        <p:spPr/>
        <p:txBody>
          <a:bodyPr/>
          <a:lstStyle/>
          <a:p>
            <a:fld id="{FF1380D8-215F-456E-9B03-BDAA1F272E6B}" type="datetime1">
              <a:rPr lang="en-US" smtClean="0"/>
              <a:t>11/7/2023</a:t>
            </a:fld>
            <a:endParaRPr lang="en-US"/>
          </a:p>
        </p:txBody>
      </p:sp>
      <p:sp>
        <p:nvSpPr>
          <p:cNvPr id="6" name="Footer Placeholder 5">
            <a:extLst>
              <a:ext uri="{FF2B5EF4-FFF2-40B4-BE49-F238E27FC236}">
                <a16:creationId xmlns:a16="http://schemas.microsoft.com/office/drawing/2014/main" id="{D2D1DFAE-BD9B-6964-73CE-D54A9D455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B117E-FE1A-48C6-21B9-CAC227C2D5B1}"/>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191512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5DAC-5467-C23F-4B32-41BB93B1B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4F74BA-CC52-5E33-E1B8-8DCAB3838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621C30-C8F3-75B2-D13D-120DD2538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0CACC-3E0D-7B1B-B822-91E651E9C693}"/>
              </a:ext>
            </a:extLst>
          </p:cNvPr>
          <p:cNvSpPr>
            <a:spLocks noGrp="1"/>
          </p:cNvSpPr>
          <p:nvPr>
            <p:ph type="dt" sz="half" idx="10"/>
          </p:nvPr>
        </p:nvSpPr>
        <p:spPr/>
        <p:txBody>
          <a:bodyPr/>
          <a:lstStyle/>
          <a:p>
            <a:fld id="{E095A175-6855-4A15-BA2B-C3298CDA18B9}" type="datetime1">
              <a:rPr lang="en-US" smtClean="0"/>
              <a:t>11/7/2023</a:t>
            </a:fld>
            <a:endParaRPr lang="en-US"/>
          </a:p>
        </p:txBody>
      </p:sp>
      <p:sp>
        <p:nvSpPr>
          <p:cNvPr id="6" name="Footer Placeholder 5">
            <a:extLst>
              <a:ext uri="{FF2B5EF4-FFF2-40B4-BE49-F238E27FC236}">
                <a16:creationId xmlns:a16="http://schemas.microsoft.com/office/drawing/2014/main" id="{B604DDE9-12F6-BC60-A734-E1013456E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78612-BE5F-64AF-41C5-6FA440318FFA}"/>
              </a:ext>
            </a:extLst>
          </p:cNvPr>
          <p:cNvSpPr>
            <a:spLocks noGrp="1"/>
          </p:cNvSpPr>
          <p:nvPr>
            <p:ph type="sldNum" sz="quarter" idx="12"/>
          </p:nvPr>
        </p:nvSpPr>
        <p:spPr/>
        <p:txBody>
          <a:bodyPr/>
          <a:lstStyle/>
          <a:p>
            <a:fld id="{82BDE81E-1FE6-4D62-B703-56C5A4B342CB}" type="slidenum">
              <a:rPr lang="en-US" smtClean="0"/>
              <a:t>‹#›</a:t>
            </a:fld>
            <a:endParaRPr lang="en-US"/>
          </a:p>
        </p:txBody>
      </p:sp>
    </p:spTree>
    <p:extLst>
      <p:ext uri="{BB962C8B-B14F-4D97-AF65-F5344CB8AC3E}">
        <p14:creationId xmlns:p14="http://schemas.microsoft.com/office/powerpoint/2010/main" val="19887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011F6-6514-CD01-0437-D5436E4FD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087F5-DCD5-1559-56D4-CBD1BE254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9A292-17BE-A5FB-19BC-E0B23B7A9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B1E32-5E18-4E62-9D04-8754E072C496}" type="datetime1">
              <a:rPr lang="en-US" smtClean="0"/>
              <a:t>11/7/2023</a:t>
            </a:fld>
            <a:endParaRPr lang="en-US"/>
          </a:p>
        </p:txBody>
      </p:sp>
      <p:sp>
        <p:nvSpPr>
          <p:cNvPr id="5" name="Footer Placeholder 4">
            <a:extLst>
              <a:ext uri="{FF2B5EF4-FFF2-40B4-BE49-F238E27FC236}">
                <a16:creationId xmlns:a16="http://schemas.microsoft.com/office/drawing/2014/main" id="{946DC80B-AFDA-F923-D8D2-6E88FA8CC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74FCAB-E440-8446-3899-B10923651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DE81E-1FE6-4D62-B703-56C5A4B342CB}" type="slidenum">
              <a:rPr lang="en-US" smtClean="0"/>
              <a:t>‹#›</a:t>
            </a:fld>
            <a:endParaRPr lang="en-US"/>
          </a:p>
        </p:txBody>
      </p:sp>
    </p:spTree>
    <p:extLst>
      <p:ext uri="{BB962C8B-B14F-4D97-AF65-F5344CB8AC3E}">
        <p14:creationId xmlns:p14="http://schemas.microsoft.com/office/powerpoint/2010/main" val="350994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3A7C2-D553-439A-8876-FE44F1CB768B}" type="datetime1">
              <a:rPr lang="en-US" smtClean="0">
                <a:solidFill>
                  <a:prstClr val="black">
                    <a:tint val="75000"/>
                  </a:prstClr>
                </a:solidFill>
              </a:rPr>
              <a:t>11/7/2023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#hashtag for campaign</a:t>
            </a:r>
            <a:endParaRPr lang="en-US" dirty="0"/>
          </a:p>
        </p:txBody>
      </p:sp>
    </p:spTree>
    <p:extLst>
      <p:ext uri="{BB962C8B-B14F-4D97-AF65-F5344CB8AC3E}">
        <p14:creationId xmlns:p14="http://schemas.microsoft.com/office/powerpoint/2010/main" val="1026461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91">
          <p15:clr>
            <a:srgbClr val="F26B43"/>
          </p15:clr>
        </p15:guide>
        <p15:guide id="4" orient="horz" pos="51">
          <p15:clr>
            <a:srgbClr val="F26B43"/>
          </p15:clr>
        </p15:guide>
        <p15:guide id="5" orient="horz" pos="436">
          <p15:clr>
            <a:srgbClr val="F26B43"/>
          </p15:clr>
        </p15:guide>
        <p15:guide id="6" pos="7560">
          <p15:clr>
            <a:srgbClr val="F26B43"/>
          </p15:clr>
        </p15:guide>
        <p15:guide id="7" orient="horz" pos="640">
          <p15:clr>
            <a:srgbClr val="F26B43"/>
          </p15:clr>
        </p15:guide>
        <p15:guide id="8" pos="3689">
          <p15:clr>
            <a:srgbClr val="F26B43"/>
          </p15:clr>
        </p15:guide>
        <p15:guide id="9" pos="3991">
          <p15:clr>
            <a:srgbClr val="F26B43"/>
          </p15:clr>
        </p15:guide>
        <p15:guide id="10" orient="horz" pos="2047">
          <p15:clr>
            <a:srgbClr val="F26B43"/>
          </p15:clr>
        </p15:guide>
        <p15:guide id="11" orient="horz" pos="2273">
          <p15:clr>
            <a:srgbClr val="F26B43"/>
          </p15:clr>
        </p15:guide>
        <p15:guide id="12" orient="horz" pos="3952">
          <p15:clr>
            <a:srgbClr val="F26B43"/>
          </p15:clr>
        </p15:guide>
        <p15:guide id="13" orient="horz" pos="4110">
          <p15:clr>
            <a:srgbClr val="F26B43"/>
          </p15:clr>
        </p15:guide>
        <p15:guide id="14" orient="horz" pos="42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https://www.usip.org/sites/default/files/Gender/African_Union_Gender_Policy_2009.pdf" TargetMode="External"/><Relationship Id="rId4" Type="http://schemas.openxmlformats.org/officeDocument/2006/relationships/hyperlink" Target="https://www.mrfcj.org/pdf/Solemn_Declaration_on_Gender_Equality_in_Africa.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5679"/>
            <a:ext cx="12192000" cy="6882388"/>
          </a:xfrm>
          <a:prstGeom prst="rect">
            <a:avLst/>
          </a:prstGeom>
          <a:pattFill prst="dkUpDiag">
            <a:fgClr>
              <a:srgbClr val="1E8035"/>
            </a:fgClr>
            <a:bgClr>
              <a:srgbClr val="259B41"/>
            </a:bgClr>
          </a:patt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sp>
        <p:nvSpPr>
          <p:cNvPr id="2" name="Title 1"/>
          <p:cNvSpPr>
            <a:spLocks noGrp="1"/>
          </p:cNvSpPr>
          <p:nvPr>
            <p:ph type="ctrTitle"/>
          </p:nvPr>
        </p:nvSpPr>
        <p:spPr>
          <a:xfrm>
            <a:off x="195531" y="367670"/>
            <a:ext cx="7655245" cy="1660827"/>
          </a:xfrm>
        </p:spPr>
        <p:txBody>
          <a:bodyPr>
            <a:normAutofit/>
          </a:bodyPr>
          <a:lstStyle/>
          <a:p>
            <a:r>
              <a:rPr lang="en-US" sz="3000" b="1" dirty="0">
                <a:solidFill>
                  <a:schemeClr val="bg1"/>
                </a:solidFill>
                <a:latin typeface="Segoe UI" panose="020B0502040204020203" pitchFamily="34" charset="0"/>
                <a:cs typeface="Segoe UI" panose="020B0502040204020203" pitchFamily="34" charset="0"/>
              </a:rPr>
              <a:t>Progress towards the gender responsive Africa Agenda 2063 at regional, subregional, and national levels</a:t>
            </a:r>
          </a:p>
        </p:txBody>
      </p:sp>
      <p:sp>
        <p:nvSpPr>
          <p:cNvPr id="3" name="Subtitle 2"/>
          <p:cNvSpPr>
            <a:spLocks noGrp="1"/>
          </p:cNvSpPr>
          <p:nvPr>
            <p:ph type="subTitle" idx="1"/>
          </p:nvPr>
        </p:nvSpPr>
        <p:spPr>
          <a:xfrm>
            <a:off x="195531" y="3096812"/>
            <a:ext cx="7257892" cy="1547935"/>
          </a:xfrm>
        </p:spPr>
        <p:txBody>
          <a:bodyPr>
            <a:normAutofit/>
          </a:bodyPr>
          <a:lstStyle/>
          <a:p>
            <a:r>
              <a:rPr lang="en-US" sz="1800" b="1" i="1" dirty="0">
                <a:solidFill>
                  <a:schemeClr val="bg1"/>
                </a:solidFill>
                <a:latin typeface="Segoe UI" panose="020B0502040204020203" pitchFamily="34" charset="0"/>
                <a:cs typeface="Segoe UI" panose="020B0502040204020203" pitchFamily="34" charset="0"/>
              </a:rPr>
              <a:t>Fifth regional gender statistics workshop</a:t>
            </a:r>
          </a:p>
          <a:p>
            <a:r>
              <a:rPr lang="en-US" sz="1800" b="1" i="1" dirty="0">
                <a:solidFill>
                  <a:schemeClr val="bg1"/>
                </a:solidFill>
                <a:latin typeface="Segoe UI" panose="020B0502040204020203" pitchFamily="34" charset="0"/>
                <a:cs typeface="Segoe UI" panose="020B0502040204020203" pitchFamily="34" charset="0"/>
              </a:rPr>
              <a:t>Casablanca, Morocco –November 7-11, 2023</a:t>
            </a:r>
          </a:p>
          <a:p>
            <a:endParaRPr lang="en-US" sz="1200" i="1" dirty="0">
              <a:solidFill>
                <a:schemeClr val="bg1"/>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3EC856BA-4681-6B43-9B3F-E62C538F60B5}"/>
              </a:ext>
            </a:extLst>
          </p:cNvPr>
          <p:cNvPicPr>
            <a:picLocks noChangeAspect="1"/>
          </p:cNvPicPr>
          <p:nvPr/>
        </p:nvPicPr>
        <p:blipFill rotWithShape="1">
          <a:blip r:embed="rId3"/>
          <a:srcRect l="38474" t="9963" r="7746" b="16584"/>
          <a:stretch/>
        </p:blipFill>
        <p:spPr>
          <a:xfrm>
            <a:off x="7850777" y="-61448"/>
            <a:ext cx="4341223" cy="6980896"/>
          </a:xfrm>
          <a:prstGeom prst="rect">
            <a:avLst/>
          </a:prstGeom>
        </p:spPr>
      </p:pic>
      <p:pic>
        <p:nvPicPr>
          <p:cNvPr id="8" name="Picture 7">
            <a:extLst>
              <a:ext uri="{FF2B5EF4-FFF2-40B4-BE49-F238E27FC236}">
                <a16:creationId xmlns:a16="http://schemas.microsoft.com/office/drawing/2014/main" id="{A8B094DE-286B-264F-9212-7B145CA69279}"/>
              </a:ext>
            </a:extLst>
          </p:cNvPr>
          <p:cNvPicPr>
            <a:picLocks noChangeAspect="1"/>
          </p:cNvPicPr>
          <p:nvPr/>
        </p:nvPicPr>
        <p:blipFill>
          <a:blip r:embed="rId4"/>
          <a:stretch>
            <a:fillRect/>
          </a:stretch>
        </p:blipFill>
        <p:spPr>
          <a:xfrm>
            <a:off x="10571812" y="48716"/>
            <a:ext cx="1620188" cy="781769"/>
          </a:xfrm>
          <a:prstGeom prst="rect">
            <a:avLst/>
          </a:prstGeom>
        </p:spPr>
      </p:pic>
      <p:pic>
        <p:nvPicPr>
          <p:cNvPr id="9" name="Picture 8">
            <a:extLst>
              <a:ext uri="{FF2B5EF4-FFF2-40B4-BE49-F238E27FC236}">
                <a16:creationId xmlns:a16="http://schemas.microsoft.com/office/drawing/2014/main" id="{A087E0A6-E78E-514E-8106-25687A19693B}"/>
              </a:ext>
            </a:extLst>
          </p:cNvPr>
          <p:cNvPicPr>
            <a:picLocks noChangeAspect="1"/>
          </p:cNvPicPr>
          <p:nvPr/>
        </p:nvPicPr>
        <p:blipFill>
          <a:blip r:embed="rId5"/>
          <a:stretch>
            <a:fillRect/>
          </a:stretch>
        </p:blipFill>
        <p:spPr>
          <a:xfrm>
            <a:off x="9222747" y="1551984"/>
            <a:ext cx="1475054" cy="1398793"/>
          </a:xfrm>
          <a:prstGeom prst="rect">
            <a:avLst/>
          </a:prstGeom>
          <a:effectLst>
            <a:glow rad="1765300">
              <a:schemeClr val="bg1">
                <a:alpha val="82000"/>
              </a:schemeClr>
            </a:glow>
          </a:effectLst>
        </p:spPr>
      </p:pic>
      <p:sp>
        <p:nvSpPr>
          <p:cNvPr id="6" name="Espace réservé du numéro de diapositive 5"/>
          <p:cNvSpPr>
            <a:spLocks noGrp="1"/>
          </p:cNvSpPr>
          <p:nvPr>
            <p:ph type="sldNum" sz="quarter" idx="12"/>
          </p:nvPr>
        </p:nvSpPr>
        <p:spPr/>
        <p:txBody>
          <a:bodyPr/>
          <a:lstStyle/>
          <a:p>
            <a:fld id="{82BDE81E-1FE6-4D62-B703-56C5A4B342CB}" type="slidenum">
              <a:rPr lang="en-US" smtClean="0"/>
              <a:t>1</a:t>
            </a:fld>
            <a:endParaRPr lang="en-US"/>
          </a:p>
        </p:txBody>
      </p:sp>
      <p:sp>
        <p:nvSpPr>
          <p:cNvPr id="10" name="Subtitle 2">
            <a:extLst>
              <a:ext uri="{FF2B5EF4-FFF2-40B4-BE49-F238E27FC236}">
                <a16:creationId xmlns:a16="http://schemas.microsoft.com/office/drawing/2014/main" id="{EDBCCCE8-CCD6-06DE-7AB8-EE675FF76C86}"/>
              </a:ext>
            </a:extLst>
          </p:cNvPr>
          <p:cNvSpPr txBox="1">
            <a:spLocks/>
          </p:cNvSpPr>
          <p:nvPr/>
        </p:nvSpPr>
        <p:spPr>
          <a:xfrm>
            <a:off x="5101525" y="5817270"/>
            <a:ext cx="2213675" cy="449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i="1" dirty="0">
                <a:solidFill>
                  <a:schemeClr val="bg1"/>
                </a:solidFill>
                <a:latin typeface="Segoe UI" panose="020B0502040204020203" pitchFamily="34" charset="0"/>
                <a:cs typeface="Segoe UI" panose="020B0502040204020203" pitchFamily="34" charset="0"/>
              </a:rPr>
              <a:t>STATAFRIC</a:t>
            </a:r>
          </a:p>
          <a:p>
            <a:endParaRPr lang="en-US" sz="12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418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4001"/>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3"/>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4"/>
          <a:stretch>
            <a:fillRect/>
          </a:stretch>
        </p:blipFill>
        <p:spPr>
          <a:xfrm>
            <a:off x="11267711" y="338516"/>
            <a:ext cx="657067" cy="623096"/>
          </a:xfrm>
          <a:prstGeom prst="rect">
            <a:avLst/>
          </a:prstGeom>
          <a:effectLst>
            <a:glow rad="342900">
              <a:schemeClr val="bg1">
                <a:alpha val="62000"/>
              </a:schemeClr>
            </a:glow>
          </a:effectLst>
        </p:spPr>
      </p:pic>
      <p:pic>
        <p:nvPicPr>
          <p:cNvPr id="3" name="Image 1">
            <a:extLst>
              <a:ext uri="{FF2B5EF4-FFF2-40B4-BE49-F238E27FC236}">
                <a16:creationId xmlns:a16="http://schemas.microsoft.com/office/drawing/2014/main" id="{CB5C58A4-B4EB-4611-AF96-BC651AED4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899" y="2503360"/>
            <a:ext cx="3269673" cy="1851281"/>
          </a:xfrm>
          <a:prstGeom prst="rect">
            <a:avLst/>
          </a:prstGeom>
        </p:spPr>
      </p:pic>
      <p:pic>
        <p:nvPicPr>
          <p:cNvPr id="5" name="Image 3">
            <a:extLst>
              <a:ext uri="{FF2B5EF4-FFF2-40B4-BE49-F238E27FC236}">
                <a16:creationId xmlns:a16="http://schemas.microsoft.com/office/drawing/2014/main" id="{B1B3547F-9F1C-4DCE-A7BD-D80D03271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1430" y="2503360"/>
            <a:ext cx="2874670" cy="1851281"/>
          </a:xfrm>
          <a:prstGeom prst="rect">
            <a:avLst/>
          </a:prstGeom>
        </p:spPr>
      </p:pic>
      <p:sp>
        <p:nvSpPr>
          <p:cNvPr id="10" name="Espace réservé du numéro de diapositive 9"/>
          <p:cNvSpPr>
            <a:spLocks noGrp="1"/>
          </p:cNvSpPr>
          <p:nvPr>
            <p:ph type="sldNum" sz="quarter" idx="12"/>
          </p:nvPr>
        </p:nvSpPr>
        <p:spPr/>
        <p:txBody>
          <a:bodyPr/>
          <a:lstStyle/>
          <a:p>
            <a:fld id="{7A62E9AC-78E1-4799-8562-C66A38A92102}"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149748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4" b="21875"/>
          <a:stretch>
            <a:fillRect/>
          </a:stretch>
        </p:blipFill>
        <p:spPr>
          <a:xfrm flipH="1" flipV="1">
            <a:off x="24111" y="167078"/>
            <a:ext cx="12192000" cy="6858000"/>
          </a:xfrm>
          <a:prstGeom prst="rect">
            <a:avLst/>
          </a:prstGeom>
        </p:spPr>
      </p:pic>
      <p:grpSp>
        <p:nvGrpSpPr>
          <p:cNvPr id="3" name="Group 3"/>
          <p:cNvGrpSpPr/>
          <p:nvPr/>
        </p:nvGrpSpPr>
        <p:grpSpPr>
          <a:xfrm rot="5400000">
            <a:off x="5733163" y="-3144889"/>
            <a:ext cx="725675" cy="12192000"/>
            <a:chOff x="0" y="0"/>
            <a:chExt cx="286687" cy="4816593"/>
          </a:xfrm>
        </p:grpSpPr>
        <p:sp>
          <p:nvSpPr>
            <p:cNvPr id="4" name="Freeform 4"/>
            <p:cNvSpPr/>
            <p:nvPr/>
          </p:nvSpPr>
          <p:spPr>
            <a:xfrm>
              <a:off x="0" y="0"/>
              <a:ext cx="286687" cy="4816592"/>
            </a:xfrm>
            <a:custGeom>
              <a:avLst/>
              <a:gdLst/>
              <a:ahLst/>
              <a:cxnLst/>
              <a:rect l="l" t="t" r="r" b="b"/>
              <a:pathLst>
                <a:path w="286687" h="4816592">
                  <a:moveTo>
                    <a:pt x="0" y="0"/>
                  </a:moveTo>
                  <a:lnTo>
                    <a:pt x="286687" y="0"/>
                  </a:lnTo>
                  <a:lnTo>
                    <a:pt x="286687" y="4816592"/>
                  </a:lnTo>
                  <a:lnTo>
                    <a:pt x="0" y="4816592"/>
                  </a:lnTo>
                  <a:close/>
                </a:path>
              </a:pathLst>
            </a:custGeom>
            <a:gradFill rotWithShape="1">
              <a:gsLst>
                <a:gs pos="0">
                  <a:srgbClr val="696969">
                    <a:alpha val="72000"/>
                  </a:srgbClr>
                </a:gs>
                <a:gs pos="33333">
                  <a:srgbClr val="B4B4B4">
                    <a:alpha val="82500"/>
                  </a:srgbClr>
                </a:gs>
                <a:gs pos="66667">
                  <a:srgbClr val="EEEEEE">
                    <a:alpha val="70500"/>
                  </a:srgbClr>
                </a:gs>
                <a:gs pos="100000">
                  <a:srgbClr val="FBFBFB">
                    <a:alpha val="22000"/>
                  </a:srgbClr>
                </a:gs>
              </a:gsLst>
              <a:lin ang="0"/>
            </a:gradFill>
            <a:ln>
              <a:noFill/>
            </a:ln>
          </p:spPr>
          <p:txBody>
            <a:bodyPr/>
            <a:lstStyle/>
            <a:p>
              <a:endParaRPr lang="en-UG"/>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spcBef>
                  <a:spcPct val="0"/>
                </a:spcBef>
              </a:pPr>
              <a:endParaRPr sz="1200"/>
            </a:p>
          </p:txBody>
        </p:sp>
      </p:grpSp>
      <p:sp>
        <p:nvSpPr>
          <p:cNvPr id="7" name="TextBox 7"/>
          <p:cNvSpPr txBox="1"/>
          <p:nvPr/>
        </p:nvSpPr>
        <p:spPr>
          <a:xfrm>
            <a:off x="3039880" y="905245"/>
            <a:ext cx="6112241" cy="1078629"/>
          </a:xfrm>
          <a:prstGeom prst="rect">
            <a:avLst/>
          </a:prstGeom>
        </p:spPr>
        <p:txBody>
          <a:bodyPr lIns="0" tIns="0" rIns="0" bIns="0" rtlCol="0" anchor="t">
            <a:spAutoFit/>
          </a:bodyPr>
          <a:lstStyle/>
          <a:p>
            <a:pPr algn="ctr">
              <a:lnSpc>
                <a:spcPts val="9183"/>
              </a:lnSpc>
            </a:pPr>
            <a:r>
              <a:rPr lang="en-US" sz="6634" spc="53" dirty="0">
                <a:solidFill>
                  <a:srgbClr val="800000"/>
                </a:solidFill>
                <a:latin typeface="Archivo Black"/>
              </a:rPr>
              <a:t>OUTLINE</a:t>
            </a:r>
          </a:p>
        </p:txBody>
      </p:sp>
      <p:sp>
        <p:nvSpPr>
          <p:cNvPr id="8" name="TextBox 8"/>
          <p:cNvSpPr txBox="1"/>
          <p:nvPr/>
        </p:nvSpPr>
        <p:spPr>
          <a:xfrm>
            <a:off x="2178668" y="3256306"/>
            <a:ext cx="6406532" cy="679545"/>
          </a:xfrm>
          <a:prstGeom prst="rect">
            <a:avLst/>
          </a:prstGeom>
        </p:spPr>
        <p:txBody>
          <a:bodyPr wrap="square" lIns="0" tIns="0" rIns="0" bIns="0" rtlCol="0" anchor="t">
            <a:spAutoFit/>
          </a:bodyPr>
          <a:lstStyle/>
          <a:p>
            <a:pPr algn="ctr">
              <a:lnSpc>
                <a:spcPts val="5752"/>
              </a:lnSpc>
              <a:spcBef>
                <a:spcPct val="0"/>
              </a:spcBef>
            </a:pPr>
            <a:endParaRPr lang="en-US" sz="4167" spc="221">
              <a:solidFill>
                <a:srgbClr val="231F20"/>
              </a:solidFill>
              <a:latin typeface="Montserrat Classic Bold"/>
            </a:endParaRPr>
          </a:p>
        </p:txBody>
      </p:sp>
      <p:sp>
        <p:nvSpPr>
          <p:cNvPr id="9" name="TextBox 9"/>
          <p:cNvSpPr txBox="1"/>
          <p:nvPr/>
        </p:nvSpPr>
        <p:spPr>
          <a:xfrm>
            <a:off x="809297" y="2885687"/>
            <a:ext cx="10710041" cy="3462486"/>
          </a:xfrm>
          <a:custGeom>
            <a:avLst/>
            <a:gdLst>
              <a:gd name="connsiteX0" fmla="*/ 0 w 12349283"/>
              <a:gd name="connsiteY0" fmla="*/ 0 h 1314271"/>
              <a:gd name="connsiteX1" fmla="*/ 12349283 w 12349283"/>
              <a:gd name="connsiteY1" fmla="*/ 0 h 1314271"/>
              <a:gd name="connsiteX2" fmla="*/ 12349283 w 12349283"/>
              <a:gd name="connsiteY2" fmla="*/ 1314271 h 1314271"/>
              <a:gd name="connsiteX3" fmla="*/ 0 w 12349283"/>
              <a:gd name="connsiteY3" fmla="*/ 1314271 h 1314271"/>
              <a:gd name="connsiteX4" fmla="*/ 0 w 12349283"/>
              <a:gd name="connsiteY4" fmla="*/ 0 h 1314271"/>
              <a:gd name="connsiteX0" fmla="*/ 0 w 12349283"/>
              <a:gd name="connsiteY0" fmla="*/ 0 h 2446385"/>
              <a:gd name="connsiteX1" fmla="*/ 12349283 w 12349283"/>
              <a:gd name="connsiteY1" fmla="*/ 0 h 2446385"/>
              <a:gd name="connsiteX2" fmla="*/ 12349283 w 12349283"/>
              <a:gd name="connsiteY2" fmla="*/ 1314271 h 2446385"/>
              <a:gd name="connsiteX3" fmla="*/ 0 w 12349283"/>
              <a:gd name="connsiteY3" fmla="*/ 2446385 h 2446385"/>
              <a:gd name="connsiteX4" fmla="*/ 0 w 12349283"/>
              <a:gd name="connsiteY4" fmla="*/ 0 h 2446385"/>
              <a:gd name="connsiteX0" fmla="*/ 0 w 12450883"/>
              <a:gd name="connsiteY0" fmla="*/ 0 h 2446385"/>
              <a:gd name="connsiteX1" fmla="*/ 12349283 w 12450883"/>
              <a:gd name="connsiteY1" fmla="*/ 0 h 2446385"/>
              <a:gd name="connsiteX2" fmla="*/ 12450883 w 12450883"/>
              <a:gd name="connsiteY2" fmla="*/ 2315757 h 2446385"/>
              <a:gd name="connsiteX3" fmla="*/ 0 w 12450883"/>
              <a:gd name="connsiteY3" fmla="*/ 2446385 h 2446385"/>
              <a:gd name="connsiteX4" fmla="*/ 0 w 12450883"/>
              <a:gd name="connsiteY4" fmla="*/ 0 h 2446385"/>
              <a:gd name="connsiteX0" fmla="*/ 0 w 12450883"/>
              <a:gd name="connsiteY0" fmla="*/ 0 h 2446385"/>
              <a:gd name="connsiteX1" fmla="*/ 12392825 w 12450883"/>
              <a:gd name="connsiteY1" fmla="*/ 812800 h 2446385"/>
              <a:gd name="connsiteX2" fmla="*/ 12450883 w 12450883"/>
              <a:gd name="connsiteY2" fmla="*/ 2315757 h 2446385"/>
              <a:gd name="connsiteX3" fmla="*/ 0 w 12450883"/>
              <a:gd name="connsiteY3" fmla="*/ 2446385 h 2446385"/>
              <a:gd name="connsiteX4" fmla="*/ 0 w 12450883"/>
              <a:gd name="connsiteY4" fmla="*/ 0 h 2446385"/>
              <a:gd name="connsiteX0" fmla="*/ 0 w 12465398"/>
              <a:gd name="connsiteY0" fmla="*/ 261257 h 1633585"/>
              <a:gd name="connsiteX1" fmla="*/ 12407340 w 12465398"/>
              <a:gd name="connsiteY1" fmla="*/ 0 h 1633585"/>
              <a:gd name="connsiteX2" fmla="*/ 12465398 w 12465398"/>
              <a:gd name="connsiteY2" fmla="*/ 1502957 h 1633585"/>
              <a:gd name="connsiteX3" fmla="*/ 14515 w 12465398"/>
              <a:gd name="connsiteY3" fmla="*/ 1633585 h 1633585"/>
              <a:gd name="connsiteX4" fmla="*/ 0 w 12465398"/>
              <a:gd name="connsiteY4" fmla="*/ 261257 h 163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398" h="1633585">
                <a:moveTo>
                  <a:pt x="0" y="261257"/>
                </a:moveTo>
                <a:lnTo>
                  <a:pt x="12407340" y="0"/>
                </a:lnTo>
                <a:lnTo>
                  <a:pt x="12465398" y="1502957"/>
                </a:lnTo>
                <a:lnTo>
                  <a:pt x="14515" y="1633585"/>
                </a:lnTo>
                <a:lnTo>
                  <a:pt x="0" y="261257"/>
                </a:lnTo>
                <a:close/>
              </a:path>
            </a:pathLst>
          </a:custGeom>
        </p:spPr>
        <p:txBody>
          <a:bodyPr wrap="square" lIns="0" tIns="0" rIns="0" bIns="0" rtlCol="0" anchor="t">
            <a:spAutoFit/>
          </a:bodyPr>
          <a:lstStyle/>
          <a:p>
            <a:pPr marL="304815" indent="-304815">
              <a:lnSpc>
                <a:spcPct val="150000"/>
              </a:lnSpc>
              <a:buFont typeface="Calibri"/>
              <a:buChar char="-"/>
            </a:pPr>
            <a:r>
              <a:rPr lang="en-US" sz="2500" b="1" spc="165" dirty="0">
                <a:latin typeface="Gill Sans MT" panose="020B0502020104020203" pitchFamily="34" charset="0"/>
              </a:rPr>
              <a:t>Introduction</a:t>
            </a:r>
          </a:p>
          <a:p>
            <a:pPr marL="304815" indent="-304815">
              <a:lnSpc>
                <a:spcPct val="150000"/>
              </a:lnSpc>
              <a:buFont typeface="Calibri"/>
              <a:buChar char="-"/>
            </a:pPr>
            <a:r>
              <a:rPr lang="en-US" sz="2500" b="1" spc="165" dirty="0">
                <a:latin typeface="Gill Sans MT" panose="020B0502020104020203" pitchFamily="34" charset="0"/>
              </a:rPr>
              <a:t>Specialized Technical Group (STG) on Demography, Migration, Health, Human Development, Social Protection and Gender</a:t>
            </a:r>
          </a:p>
          <a:p>
            <a:pPr marL="304815" indent="-304815">
              <a:lnSpc>
                <a:spcPct val="150000"/>
              </a:lnSpc>
              <a:buFont typeface="Calibri"/>
              <a:buChar char="-"/>
            </a:pPr>
            <a:r>
              <a:rPr lang="en-US" sz="2500" b="1" spc="165" dirty="0">
                <a:latin typeface="Gill Sans MT" panose="020B0502020104020203" pitchFamily="34" charset="0"/>
              </a:rPr>
              <a:t>Development of AU Guidelines on Gender Statistics</a:t>
            </a:r>
          </a:p>
          <a:p>
            <a:pPr marL="304815" indent="-304815">
              <a:lnSpc>
                <a:spcPct val="150000"/>
              </a:lnSpc>
              <a:buFont typeface="Calibri"/>
              <a:buChar char="-"/>
            </a:pPr>
            <a:endParaRPr lang="en-US" sz="2500" b="1" spc="165" dirty="0">
              <a:latin typeface="Gill Sans MT" panose="020B0502020104020203" pitchFamily="34" charset="0"/>
            </a:endParaRPr>
          </a:p>
        </p:txBody>
      </p:sp>
      <p:pic>
        <p:nvPicPr>
          <p:cNvPr id="27" name="Picture 26" descr="A green outline of a continent&#10;&#10;Description automatically generated with medium confidence">
            <a:extLst>
              <a:ext uri="{FF2B5EF4-FFF2-40B4-BE49-F238E27FC236}">
                <a16:creationId xmlns:a16="http://schemas.microsoft.com/office/drawing/2014/main" id="{EB5140F1-145C-7EC7-962B-14B713269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490" y="977570"/>
            <a:ext cx="1338021" cy="1338021"/>
          </a:xfrm>
          <a:prstGeom prst="rect">
            <a:avLst/>
          </a:prstGeom>
        </p:spPr>
      </p:pic>
      <p:pic>
        <p:nvPicPr>
          <p:cNvPr id="29" name="Picture 28" descr="A picture containing graphics, stencil, art&#10;&#10;Description automatically generated">
            <a:extLst>
              <a:ext uri="{FF2B5EF4-FFF2-40B4-BE49-F238E27FC236}">
                <a16:creationId xmlns:a16="http://schemas.microsoft.com/office/drawing/2014/main" id="{E155E4EE-4D4D-2238-CC93-B499AFD79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304" y="351495"/>
            <a:ext cx="1773468" cy="1749927"/>
          </a:xfrm>
          <a:prstGeom prst="rect">
            <a:avLst/>
          </a:prstGeom>
        </p:spPr>
      </p:pic>
      <p:pic>
        <p:nvPicPr>
          <p:cNvPr id="31" name="Picture 30" descr="A map of africa with black background&#10;&#10;Description automatically generated with low confidence">
            <a:extLst>
              <a:ext uri="{FF2B5EF4-FFF2-40B4-BE49-F238E27FC236}">
                <a16:creationId xmlns:a16="http://schemas.microsoft.com/office/drawing/2014/main" id="{63462785-2B8E-901E-E024-FDE0BB027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8770" y="834887"/>
            <a:ext cx="1428750" cy="1428750"/>
          </a:xfrm>
          <a:prstGeom prst="rect">
            <a:avLst/>
          </a:prstGeom>
        </p:spPr>
      </p:pic>
      <p:pic>
        <p:nvPicPr>
          <p:cNvPr id="33" name="Picture 32" descr="A picture containing art, shadow, black and white&#10;&#10;Description automatically generated with medium confidence">
            <a:extLst>
              <a:ext uri="{FF2B5EF4-FFF2-40B4-BE49-F238E27FC236}">
                <a16:creationId xmlns:a16="http://schemas.microsoft.com/office/drawing/2014/main" id="{7D9FF168-AEE4-CA80-DA3B-F253C3D53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2398" y="254336"/>
            <a:ext cx="1721603" cy="1698749"/>
          </a:xfrm>
          <a:prstGeom prst="rect">
            <a:avLst/>
          </a:prstGeom>
        </p:spPr>
      </p:pic>
      <p:sp>
        <p:nvSpPr>
          <p:cNvPr id="14" name="Espace réservé du numéro de diapositive 2"/>
          <p:cNvSpPr>
            <a:spLocks noGrp="1"/>
          </p:cNvSpPr>
          <p:nvPr>
            <p:ph type="sldNum" sz="quarter" idx="12"/>
          </p:nvPr>
        </p:nvSpPr>
        <p:spPr>
          <a:xfrm>
            <a:off x="4724400" y="6356350"/>
            <a:ext cx="2743200" cy="365125"/>
          </a:xfrm>
        </p:spPr>
        <p:txBody>
          <a:bodyPr/>
          <a:lstStyle/>
          <a:p>
            <a:pPr algn="ctr"/>
            <a:fld id="{8C2EB3C5-5A35-45FF-BEFA-8DA800C6C687}" type="slidenum">
              <a:rPr lang="en-US" smtClean="0">
                <a:solidFill>
                  <a:srgbClr val="00B050"/>
                </a:solidFill>
                <a:latin typeface="Gill Sans MT" panose="020B0502020104020203" pitchFamily="34" charset="0"/>
              </a:rPr>
              <a:t>2</a:t>
            </a:fld>
            <a:endParaRPr lang="en-US" dirty="0">
              <a:solidFill>
                <a:srgbClr val="00B050"/>
              </a:solidFill>
              <a:latin typeface="Gill Sans MT" panose="020B0502020104020203" pitchFamily="34" charset="0"/>
            </a:endParaRPr>
          </a:p>
        </p:txBody>
      </p:sp>
      <p:pic>
        <p:nvPicPr>
          <p:cNvPr id="6" name="Picture 3">
            <a:extLst>
              <a:ext uri="{FF2B5EF4-FFF2-40B4-BE49-F238E27FC236}">
                <a16:creationId xmlns:a16="http://schemas.microsoft.com/office/drawing/2014/main" id="{8824B0A6-EBBC-BF39-4DB5-D8144D209681}"/>
              </a:ext>
            </a:extLst>
          </p:cNvPr>
          <p:cNvPicPr>
            <a:picLocks noChangeAspect="1"/>
          </p:cNvPicPr>
          <p:nvPr/>
        </p:nvPicPr>
        <p:blipFill>
          <a:blip r:embed="rId7"/>
          <a:stretch>
            <a:fillRect/>
          </a:stretch>
        </p:blipFill>
        <p:spPr>
          <a:xfrm>
            <a:off x="10571812" y="6100619"/>
            <a:ext cx="1620188" cy="781769"/>
          </a:xfrm>
          <a:prstGeom prst="rect">
            <a:avLst/>
          </a:prstGeom>
        </p:spPr>
      </p:pic>
      <p:pic>
        <p:nvPicPr>
          <p:cNvPr id="10" name="Picture 3">
            <a:extLst>
              <a:ext uri="{FF2B5EF4-FFF2-40B4-BE49-F238E27FC236}">
                <a16:creationId xmlns:a16="http://schemas.microsoft.com/office/drawing/2014/main" id="{2B9BBD51-A79D-8B1A-7A5F-665994BE18F9}"/>
              </a:ext>
            </a:extLst>
          </p:cNvPr>
          <p:cNvPicPr>
            <a:picLocks noChangeAspect="1"/>
          </p:cNvPicPr>
          <p:nvPr/>
        </p:nvPicPr>
        <p:blipFill>
          <a:blip r:embed="rId7"/>
          <a:stretch>
            <a:fillRect/>
          </a:stretch>
        </p:blipFill>
        <p:spPr>
          <a:xfrm>
            <a:off x="10724212" y="6253019"/>
            <a:ext cx="1620188" cy="781769"/>
          </a:xfrm>
          <a:prstGeom prst="rect">
            <a:avLst/>
          </a:prstGeom>
        </p:spPr>
      </p:pic>
      <p:pic>
        <p:nvPicPr>
          <p:cNvPr id="11" name="Picture 3">
            <a:extLst>
              <a:ext uri="{FF2B5EF4-FFF2-40B4-BE49-F238E27FC236}">
                <a16:creationId xmlns:a16="http://schemas.microsoft.com/office/drawing/2014/main" id="{CD260897-4537-4ACA-9468-EEFE9C6AFB5A}"/>
              </a:ext>
            </a:extLst>
          </p:cNvPr>
          <p:cNvPicPr>
            <a:picLocks noChangeAspect="1"/>
          </p:cNvPicPr>
          <p:nvPr/>
        </p:nvPicPr>
        <p:blipFill>
          <a:blip r:embed="rId7"/>
          <a:stretch>
            <a:fillRect/>
          </a:stretch>
        </p:blipFill>
        <p:spPr>
          <a:xfrm>
            <a:off x="11686706" y="6405419"/>
            <a:ext cx="1620188" cy="7817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523220"/>
          </a:xfrm>
          <a:prstGeom prst="rect">
            <a:avLst/>
          </a:prstGeom>
        </p:spPr>
        <p:txBody>
          <a:bodyPr wrap="square">
            <a:spAutoFit/>
          </a:bodyPr>
          <a:lstStyle/>
          <a:p>
            <a:pPr lvl="0">
              <a:defRPr/>
            </a:pPr>
            <a:r>
              <a:rPr lang="en-US" sz="2800" b="1" dirty="0">
                <a:solidFill>
                  <a:srgbClr val="1E8035"/>
                </a:solidFill>
                <a:latin typeface="Segoe UI" panose="020B0502040204020203" pitchFamily="34" charset="0"/>
                <a:cs typeface="Segoe UI" panose="020B0502040204020203" pitchFamily="34" charset="0"/>
              </a:rPr>
              <a:t>AUC milestones to promote gender equality</a:t>
            </a:r>
            <a:endParaRPr kumimoji="0" lang="en-US" sz="28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3" name="Espace réservé du contenu 2"/>
          <p:cNvSpPr>
            <a:spLocks noGrp="1"/>
          </p:cNvSpPr>
          <p:nvPr>
            <p:ph idx="1"/>
          </p:nvPr>
        </p:nvSpPr>
        <p:spPr>
          <a:xfrm>
            <a:off x="345960" y="1246290"/>
            <a:ext cx="11496415" cy="4351338"/>
          </a:xfrm>
        </p:spPr>
        <p:txBody>
          <a:bodyPr>
            <a:normAutofit/>
          </a:bodyPr>
          <a:lstStyle/>
          <a:p>
            <a:pPr>
              <a:lnSpc>
                <a:spcPct val="150000"/>
              </a:lnSpc>
              <a:buFontTx/>
              <a:buChar char="-"/>
            </a:pPr>
            <a:r>
              <a:rPr lang="en-US" sz="2400" b="1" dirty="0">
                <a:solidFill>
                  <a:srgbClr val="000000"/>
                </a:solidFill>
                <a:latin typeface="Gill Sans MT" panose="020B0502020104020203" pitchFamily="34" charset="0"/>
                <a:ea typeface="Times New Roman" panose="02020603050405020304" pitchFamily="18" charset="0"/>
              </a:rPr>
              <a:t>Article 4 (l) of the Constitutive Act of the African Union, July 2000</a:t>
            </a:r>
          </a:p>
          <a:p>
            <a:pPr>
              <a:lnSpc>
                <a:spcPct val="150000"/>
              </a:lnSpc>
              <a:buFontTx/>
              <a:buChar char="-"/>
            </a:pPr>
            <a:r>
              <a:rPr lang="en-US" sz="2400" b="1" dirty="0">
                <a:solidFill>
                  <a:srgbClr val="000000"/>
                </a:solidFill>
                <a:latin typeface="Gill Sans MT" panose="020B0502020104020203" pitchFamily="34" charset="0"/>
                <a:ea typeface="Times New Roman" panose="02020603050405020304" pitchFamily="18" charset="0"/>
              </a:rPr>
              <a:t>Solemn </a:t>
            </a:r>
            <a:r>
              <a:rPr lang="en-US" sz="2400" b="1" dirty="0">
                <a:solidFill>
                  <a:srgbClr val="000000"/>
                </a:solidFill>
                <a:latin typeface="Gill Sans MT" panose="020B0502020104020203" pitchFamily="34" charset="0"/>
                <a:ea typeface="Times New Roman" panose="02020603050405020304" pitchFamily="18" charset="0"/>
                <a:hlinkClick r:id="rId4"/>
              </a:rPr>
              <a:t>Declaration on gender Equality in Africa</a:t>
            </a:r>
            <a:r>
              <a:rPr lang="en-US" sz="2400" b="1" dirty="0">
                <a:solidFill>
                  <a:srgbClr val="000000"/>
                </a:solidFill>
                <a:latin typeface="Gill Sans MT" panose="020B0502020104020203" pitchFamily="34" charset="0"/>
                <a:ea typeface="Times New Roman" panose="02020603050405020304" pitchFamily="18" charset="0"/>
              </a:rPr>
              <a:t>, July 2004</a:t>
            </a:r>
          </a:p>
          <a:p>
            <a:pPr>
              <a:lnSpc>
                <a:spcPct val="150000"/>
              </a:lnSpc>
              <a:buFontTx/>
              <a:buChar char="-"/>
            </a:pPr>
            <a:r>
              <a:rPr lang="en-US" sz="2400" b="1" dirty="0">
                <a:solidFill>
                  <a:srgbClr val="000000"/>
                </a:solidFill>
                <a:latin typeface="Gill Sans MT" panose="020B0502020104020203" pitchFamily="34" charset="0"/>
                <a:ea typeface="Times New Roman" panose="02020603050405020304" pitchFamily="18" charset="0"/>
                <a:hlinkClick r:id="rId5"/>
              </a:rPr>
              <a:t>African Union Gender Policy</a:t>
            </a:r>
            <a:r>
              <a:rPr lang="en-US" sz="2400" b="1" dirty="0">
                <a:solidFill>
                  <a:srgbClr val="000000"/>
                </a:solidFill>
                <a:latin typeface="Gill Sans MT" panose="020B0502020104020203" pitchFamily="34" charset="0"/>
                <a:ea typeface="Times New Roman" panose="02020603050405020304" pitchFamily="18" charset="0"/>
              </a:rPr>
              <a:t>, February 2009</a:t>
            </a:r>
          </a:p>
          <a:p>
            <a:pPr>
              <a:lnSpc>
                <a:spcPct val="150000"/>
              </a:lnSpc>
              <a:buFontTx/>
              <a:buChar char="-"/>
            </a:pPr>
            <a:r>
              <a:rPr lang="en-US" sz="2400" b="1" dirty="0">
                <a:solidFill>
                  <a:srgbClr val="000000"/>
                </a:solidFill>
                <a:latin typeface="Gill Sans MT" panose="020B0502020104020203" pitchFamily="34" charset="0"/>
                <a:ea typeface="Times New Roman" panose="02020603050405020304" pitchFamily="18" charset="0"/>
              </a:rPr>
              <a:t>African Union Strategy for Gender Equality and Women's Empowerment (2018-2028), February 2019</a:t>
            </a:r>
          </a:p>
        </p:txBody>
      </p:sp>
    </p:spTree>
    <p:extLst>
      <p:ext uri="{BB962C8B-B14F-4D97-AF65-F5344CB8AC3E}">
        <p14:creationId xmlns:p14="http://schemas.microsoft.com/office/powerpoint/2010/main" val="284152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rPr>
              <a:t>Introduction</a:t>
            </a:r>
            <a:r>
              <a:rPr kumimoji="0" lang="en-US" sz="2800" b="1" i="0" u="none" strike="noStrike" kern="1200" cap="none" spc="0" normalizeH="0" noProof="0" dirty="0">
                <a:ln>
                  <a:noFill/>
                </a:ln>
                <a:solidFill>
                  <a:srgbClr val="1E8035"/>
                </a:solidFill>
                <a:effectLst/>
                <a:uLnTx/>
                <a:uFillTx/>
                <a:latin typeface="Segoe UI" panose="020B0502040204020203" pitchFamily="34" charset="0"/>
                <a:ea typeface="+mn-ea"/>
                <a:cs typeface="Segoe UI" panose="020B0502040204020203" pitchFamily="34" charset="0"/>
              </a:rPr>
              <a:t> – extract from </a:t>
            </a:r>
            <a:r>
              <a:rPr kumimoji="0" lang="en-US" sz="28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rPr>
              <a:t>Agenda 2063</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graphicFrame>
        <p:nvGraphicFramePr>
          <p:cNvPr id="11" name="Content Placeholder 10">
            <a:extLst>
              <a:ext uri="{FF2B5EF4-FFF2-40B4-BE49-F238E27FC236}">
                <a16:creationId xmlns:a16="http://schemas.microsoft.com/office/drawing/2014/main" id="{CE7373C6-9185-F5C4-B435-B84CCC361187}"/>
              </a:ext>
            </a:extLst>
          </p:cNvPr>
          <p:cNvGraphicFramePr>
            <a:graphicFrameLocks noGrp="1"/>
          </p:cNvGraphicFramePr>
          <p:nvPr>
            <p:ph idx="1"/>
            <p:extLst>
              <p:ext uri="{D42A27DB-BD31-4B8C-83A1-F6EECF244321}">
                <p14:modId xmlns:p14="http://schemas.microsoft.com/office/powerpoint/2010/main" val="1226403615"/>
              </p:ext>
            </p:extLst>
          </p:nvPr>
        </p:nvGraphicFramePr>
        <p:xfrm>
          <a:off x="115019" y="1098606"/>
          <a:ext cx="11642872" cy="4415502"/>
        </p:xfrm>
        <a:graphic>
          <a:graphicData uri="http://schemas.openxmlformats.org/drawingml/2006/table">
            <a:tbl>
              <a:tblPr firstRow="1" firstCol="1" lastRow="1" lastCol="1" bandRow="1" bandCol="1"/>
              <a:tblGrid>
                <a:gridCol w="3712976">
                  <a:extLst>
                    <a:ext uri="{9D8B030D-6E8A-4147-A177-3AD203B41FA5}">
                      <a16:colId xmlns:a16="http://schemas.microsoft.com/office/drawing/2014/main" val="3907798120"/>
                    </a:ext>
                  </a:extLst>
                </a:gridCol>
                <a:gridCol w="3964948">
                  <a:extLst>
                    <a:ext uri="{9D8B030D-6E8A-4147-A177-3AD203B41FA5}">
                      <a16:colId xmlns:a16="http://schemas.microsoft.com/office/drawing/2014/main" val="2426851936"/>
                    </a:ext>
                  </a:extLst>
                </a:gridCol>
                <a:gridCol w="3964948">
                  <a:extLst>
                    <a:ext uri="{9D8B030D-6E8A-4147-A177-3AD203B41FA5}">
                      <a16:colId xmlns:a16="http://schemas.microsoft.com/office/drawing/2014/main" val="668453098"/>
                    </a:ext>
                  </a:extLst>
                </a:gridCol>
              </a:tblGrid>
              <a:tr h="299178">
                <a:tc>
                  <a:txBody>
                    <a:bodyPr/>
                    <a:lstStyle/>
                    <a:p>
                      <a:pPr marL="66675" marR="0">
                        <a:lnSpc>
                          <a:spcPct val="107000"/>
                        </a:lnSpc>
                        <a:spcBef>
                          <a:spcPts val="565"/>
                        </a:spcBef>
                        <a:spcAft>
                          <a:spcPts val="0"/>
                        </a:spcAft>
                      </a:pPr>
                      <a:r>
                        <a:rPr lang="en-US" sz="1800" b="1" kern="100">
                          <a:solidFill>
                            <a:srgbClr val="E6B00E"/>
                          </a:solidFill>
                          <a:effectLst/>
                          <a:latin typeface="Arial" panose="020B0604020202020204" pitchFamily="34" charset="0"/>
                          <a:ea typeface="Arial" panose="020B0604020202020204" pitchFamily="34" charset="0"/>
                          <a:cs typeface="Times New Roman" panose="02020603050405020304" pitchFamily="18" charset="0"/>
                        </a:rPr>
                        <a:t>Aspirations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solidFill>
                      <a:srgbClr val="924321"/>
                    </a:solidFill>
                  </a:tcPr>
                </a:tc>
                <a:tc>
                  <a:txBody>
                    <a:bodyPr/>
                    <a:lstStyle/>
                    <a:p>
                      <a:pPr marL="66675" marR="0">
                        <a:lnSpc>
                          <a:spcPct val="107000"/>
                        </a:lnSpc>
                        <a:spcBef>
                          <a:spcPts val="565"/>
                        </a:spcBef>
                        <a:spcAft>
                          <a:spcPts val="0"/>
                        </a:spcAft>
                      </a:pPr>
                      <a:r>
                        <a:rPr lang="en-US" sz="1800" b="1" kern="100">
                          <a:solidFill>
                            <a:srgbClr val="E6B00E"/>
                          </a:solidFill>
                          <a:effectLst/>
                          <a:latin typeface="Arial" panose="020B0604020202020204" pitchFamily="34" charset="0"/>
                          <a:ea typeface="Arial" panose="020B0604020202020204" pitchFamily="34" charset="0"/>
                          <a:cs typeface="Times New Roman" panose="02020603050405020304" pitchFamily="18" charset="0"/>
                        </a:rPr>
                        <a:t>Goals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solidFill>
                      <a:srgbClr val="924321"/>
                    </a:solidFill>
                  </a:tcPr>
                </a:tc>
                <a:tc>
                  <a:txBody>
                    <a:bodyPr/>
                    <a:lstStyle/>
                    <a:p>
                      <a:pPr marL="66675" marR="0">
                        <a:lnSpc>
                          <a:spcPct val="107000"/>
                        </a:lnSpc>
                        <a:spcBef>
                          <a:spcPts val="565"/>
                        </a:spcBef>
                        <a:spcAft>
                          <a:spcPts val="0"/>
                        </a:spcAft>
                      </a:pPr>
                      <a:r>
                        <a:rPr lang="en-US" sz="1800" b="1" kern="100">
                          <a:solidFill>
                            <a:srgbClr val="E6B00E"/>
                          </a:solidFill>
                          <a:effectLst/>
                          <a:latin typeface="Arial" panose="020B0604020202020204" pitchFamily="34" charset="0"/>
                          <a:ea typeface="Arial" panose="020B0604020202020204" pitchFamily="34" charset="0"/>
                          <a:cs typeface="Times New Roman" panose="02020603050405020304" pitchFamily="18" charset="0"/>
                        </a:rPr>
                        <a:t>Priority Areas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solidFill>
                      <a:srgbClr val="924321"/>
                    </a:solidFill>
                  </a:tcPr>
                </a:tc>
                <a:extLst>
                  <a:ext uri="{0D108BD9-81ED-4DB2-BD59-A6C34878D82A}">
                    <a16:rowId xmlns:a16="http://schemas.microsoft.com/office/drawing/2014/main" val="953824230"/>
                  </a:ext>
                </a:extLst>
              </a:tr>
              <a:tr h="1316883">
                <a:tc rowSpan="2">
                  <a:txBody>
                    <a:bodyPr/>
                    <a:lstStyle/>
                    <a:p>
                      <a:pPr marL="66675" marR="39370">
                        <a:lnSpc>
                          <a:spcPct val="112000"/>
                        </a:lnSpc>
                        <a:spcBef>
                          <a:spcPts val="545"/>
                        </a:spcBef>
                        <a:spcAft>
                          <a:spcPts val="0"/>
                        </a:spcAft>
                      </a:pPr>
                      <a:r>
                        <a:rPr lang="en-US" sz="1800" b="1"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 Africa whose development is people-driven, relying on the potential offered by African people, especially its women and youth, and caring for children</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66675" marR="0">
                        <a:lnSpc>
                          <a:spcPct val="112000"/>
                        </a:lnSpc>
                        <a:spcBef>
                          <a:spcPts val="540"/>
                        </a:spcBef>
                        <a:spcAft>
                          <a:spcPts val="0"/>
                        </a:spcAft>
                      </a:pP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Full gender equality in all spheres of life</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342900" marR="0" lvl="0" indent="-342900">
                        <a:lnSpc>
                          <a:spcPct val="107000"/>
                        </a:lnSpc>
                        <a:spcBef>
                          <a:spcPts val="520"/>
                        </a:spcBef>
                        <a:spcAft>
                          <a:spcPts val="0"/>
                        </a:spcAft>
                        <a:buClr>
                          <a:srgbClr val="231F20"/>
                        </a:buClr>
                        <a:buSzPts val="1000"/>
                        <a:buFont typeface="Arial" panose="020B0604020202020204" pitchFamily="34" charset="0"/>
                        <a:buChar char="•"/>
                        <a:tabLst>
                          <a:tab pos="165735" algn="l"/>
                        </a:tabLst>
                      </a:pPr>
                      <a:r>
                        <a:rPr lang="en-US" sz="1800" kern="1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Women </a:t>
                      </a: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 girls</a:t>
                      </a:r>
                      <a:r>
                        <a:rPr lang="en-US" sz="1800" kern="100" spc="17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empowerment</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p>
                      <a:pPr marL="342900" marR="138430" lvl="0" indent="-342900">
                        <a:lnSpc>
                          <a:spcPct val="112000"/>
                        </a:lnSpc>
                        <a:spcBef>
                          <a:spcPts val="285"/>
                        </a:spcBef>
                        <a:spcAft>
                          <a:spcPts val="0"/>
                        </a:spcAft>
                        <a:buClr>
                          <a:srgbClr val="231F20"/>
                        </a:buClr>
                        <a:buSzPts val="1000"/>
                        <a:buFont typeface="Arial" panose="020B0604020202020204" pitchFamily="34" charset="0"/>
                        <a:buChar char="•"/>
                        <a:tabLst>
                          <a:tab pos="166370" algn="l"/>
                        </a:tabLst>
                      </a:pP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Violence and discrimination against women and</a:t>
                      </a:r>
                      <a:r>
                        <a:rPr lang="en-US" sz="1800" kern="100" spc="8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girls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extLst>
                  <a:ext uri="{0D108BD9-81ED-4DB2-BD59-A6C34878D82A}">
                    <a16:rowId xmlns:a16="http://schemas.microsoft.com/office/drawing/2014/main" val="1276081245"/>
                  </a:ext>
                </a:extLst>
              </a:tr>
              <a:tr h="681751">
                <a:tc vMerge="1">
                  <a:txBody>
                    <a:bodyPr/>
                    <a:lstStyle/>
                    <a:p>
                      <a:endParaRPr lang="en-US"/>
                    </a:p>
                  </a:txBody>
                  <a:tcPr/>
                </a:tc>
                <a:tc>
                  <a:txBody>
                    <a:bodyPr/>
                    <a:lstStyle/>
                    <a:p>
                      <a:pPr marL="66675" marR="0">
                        <a:lnSpc>
                          <a:spcPct val="112000"/>
                        </a:lnSpc>
                        <a:spcBef>
                          <a:spcPts val="540"/>
                        </a:spcBef>
                        <a:spcAft>
                          <a:spcPts val="0"/>
                        </a:spcAft>
                      </a:pP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Engaged and empowered youth and children</a:t>
                      </a:r>
                      <a:endParaRPr lang="en-US"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342900" marR="100965" lvl="0" indent="-342900">
                        <a:lnSpc>
                          <a:spcPct val="112000"/>
                        </a:lnSpc>
                        <a:spcBef>
                          <a:spcPts val="540"/>
                        </a:spcBef>
                        <a:spcAft>
                          <a:spcPts val="0"/>
                        </a:spcAft>
                        <a:buClr>
                          <a:srgbClr val="231F20"/>
                        </a:buClr>
                        <a:buSzPts val="1000"/>
                        <a:buFont typeface="Arial" panose="020B0604020202020204" pitchFamily="34" charset="0"/>
                        <a:buChar char="•"/>
                        <a:tabLst>
                          <a:tab pos="166370" algn="l"/>
                        </a:tabLst>
                      </a:pPr>
                      <a:r>
                        <a:rPr lang="en-US" sz="1800" kern="1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Youth </a:t>
                      </a: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empowerment and children’s rights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extLst>
                  <a:ext uri="{0D108BD9-81ED-4DB2-BD59-A6C34878D82A}">
                    <a16:rowId xmlns:a16="http://schemas.microsoft.com/office/drawing/2014/main" val="1557720933"/>
                  </a:ext>
                </a:extLst>
              </a:tr>
              <a:tr h="695079">
                <a:tc rowSpan="2">
                  <a:txBody>
                    <a:bodyPr/>
                    <a:lstStyle/>
                    <a:p>
                      <a:pPr marL="0" marR="0">
                        <a:lnSpc>
                          <a:spcPct val="107000"/>
                        </a:lnSpc>
                        <a:spcBef>
                          <a:spcPts val="0"/>
                        </a:spcBef>
                        <a:spcAft>
                          <a:spcPts val="0"/>
                        </a:spcAft>
                      </a:pPr>
                      <a:r>
                        <a:rPr lang="en-US" sz="1800" b="1"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 Africa as a strong, united and influential global player and partner</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66675" marR="351155">
                        <a:lnSpc>
                          <a:spcPct val="112000"/>
                        </a:lnSpc>
                        <a:spcBef>
                          <a:spcPts val="540"/>
                        </a:spcBef>
                        <a:spcAft>
                          <a:spcPts val="0"/>
                        </a:spcAft>
                      </a:pPr>
                      <a:r>
                        <a:rPr lang="en-US" sz="1800" b="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Africa as a major partner in global affairs and peaceful co-existence</a:t>
                      </a: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342900" marR="0" lvl="0" indent="-342900">
                        <a:lnSpc>
                          <a:spcPct val="107000"/>
                        </a:lnSpc>
                        <a:spcBef>
                          <a:spcPts val="520"/>
                        </a:spcBef>
                        <a:spcAft>
                          <a:spcPts val="0"/>
                        </a:spcAft>
                        <a:buClr>
                          <a:srgbClr val="231F20"/>
                        </a:buClr>
                        <a:buSzPts val="1000"/>
                        <a:buFont typeface="Arial" panose="020B0604020202020204" pitchFamily="34" charset="0"/>
                        <a:buChar char="•"/>
                        <a:tabLst>
                          <a:tab pos="165735" algn="l"/>
                        </a:tabLst>
                      </a:pP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Africa’s place in global</a:t>
                      </a:r>
                      <a:r>
                        <a:rPr lang="en-US" sz="1800" kern="100" spc="6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affairs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p>
                      <a:pPr marL="342900" marR="572135" lvl="0" indent="-342900">
                        <a:lnSpc>
                          <a:spcPct val="112000"/>
                        </a:lnSpc>
                        <a:spcBef>
                          <a:spcPts val="430"/>
                        </a:spcBef>
                        <a:spcAft>
                          <a:spcPts val="0"/>
                        </a:spcAft>
                        <a:buClr>
                          <a:srgbClr val="231F20"/>
                        </a:buClr>
                        <a:buSzPts val="1000"/>
                        <a:buFont typeface="Arial" panose="020B0604020202020204" pitchFamily="34" charset="0"/>
                        <a:buChar char="•"/>
                        <a:tabLst>
                          <a:tab pos="166370" algn="l"/>
                        </a:tabLst>
                      </a:pPr>
                      <a:r>
                        <a:rPr lang="en-US" sz="180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Partnerships</a:t>
                      </a: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extLst>
                  <a:ext uri="{0D108BD9-81ED-4DB2-BD59-A6C34878D82A}">
                    <a16:rowId xmlns:a16="http://schemas.microsoft.com/office/drawing/2014/main" val="278158933"/>
                  </a:ext>
                </a:extLst>
              </a:tr>
              <a:tr h="1422611">
                <a:tc vMerge="1">
                  <a:txBody>
                    <a:bodyPr/>
                    <a:lstStyle/>
                    <a:p>
                      <a:endParaRPr lang="en-US"/>
                    </a:p>
                  </a:txBody>
                  <a:tcPr/>
                </a:tc>
                <a:tc>
                  <a:txBody>
                    <a:bodyPr/>
                    <a:lstStyle/>
                    <a:p>
                      <a:pPr marL="66675" marR="351155">
                        <a:lnSpc>
                          <a:spcPct val="112000"/>
                        </a:lnSpc>
                        <a:spcBef>
                          <a:spcPts val="540"/>
                        </a:spcBef>
                        <a:spcAft>
                          <a:spcPts val="0"/>
                        </a:spcAft>
                      </a:pPr>
                      <a:r>
                        <a:rPr lang="en-US" sz="1800" b="0" kern="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Africa takes full responsibility for financing her development</a:t>
                      </a: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tc>
                  <a:txBody>
                    <a:bodyPr/>
                    <a:lstStyle/>
                    <a:p>
                      <a:pPr marL="342900" marR="0" lvl="0" indent="-342900">
                        <a:lnSpc>
                          <a:spcPct val="107000"/>
                        </a:lnSpc>
                        <a:spcBef>
                          <a:spcPts val="520"/>
                        </a:spcBef>
                        <a:spcAft>
                          <a:spcPts val="0"/>
                        </a:spcAft>
                        <a:buClr>
                          <a:srgbClr val="231F20"/>
                        </a:buClr>
                        <a:buSzPts val="1000"/>
                        <a:buFont typeface="Arial" panose="020B0604020202020204" pitchFamily="34" charset="0"/>
                        <a:buChar char="•"/>
                        <a:tabLst>
                          <a:tab pos="165735" algn="l"/>
                        </a:tabLst>
                      </a:pP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African capital</a:t>
                      </a:r>
                      <a:r>
                        <a:rPr lang="en-US" sz="1800" kern="100" spc="1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markets</a:t>
                      </a:r>
                      <a:endParaRPr lang="en-US" sz="24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marR="235585" lvl="0" indent="-342900">
                        <a:lnSpc>
                          <a:spcPct val="112000"/>
                        </a:lnSpc>
                        <a:spcBef>
                          <a:spcPts val="430"/>
                        </a:spcBef>
                        <a:spcAft>
                          <a:spcPts val="0"/>
                        </a:spcAft>
                        <a:buClr>
                          <a:srgbClr val="231F20"/>
                        </a:buClr>
                        <a:buSzPts val="1000"/>
                        <a:buFont typeface="Arial" panose="020B0604020202020204" pitchFamily="34" charset="0"/>
                        <a:buChar char="•"/>
                        <a:tabLst>
                          <a:tab pos="165735" algn="l"/>
                        </a:tabLst>
                      </a:pP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Fiscal systems and public sector revenue</a:t>
                      </a:r>
                      <a:endParaRPr lang="en-US" sz="24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520"/>
                        </a:spcBef>
                        <a:spcAft>
                          <a:spcPts val="0"/>
                        </a:spcAft>
                        <a:buClr>
                          <a:srgbClr val="231F20"/>
                        </a:buClr>
                        <a:buSzPts val="1000"/>
                        <a:buFont typeface="Arial" panose="020B0604020202020204" pitchFamily="34" charset="0"/>
                        <a:buChar char="•"/>
                        <a:tabLst>
                          <a:tab pos="165735" algn="l"/>
                        </a:tabLst>
                      </a:pP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Development</a:t>
                      </a:r>
                      <a:r>
                        <a:rPr lang="en-US" sz="1800" kern="100" spc="5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assistance</a:t>
                      </a:r>
                      <a:endParaRPr lang="en-US"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E0861A"/>
                      </a:solidFill>
                      <a:prstDash val="solid"/>
                      <a:round/>
                      <a:headEnd type="none" w="med" len="med"/>
                      <a:tailEnd type="none" w="med" len="med"/>
                    </a:lnL>
                    <a:lnR w="12700" cap="flat" cmpd="sng" algn="ctr">
                      <a:solidFill>
                        <a:srgbClr val="E0861A"/>
                      </a:solidFill>
                      <a:prstDash val="solid"/>
                      <a:round/>
                      <a:headEnd type="none" w="med" len="med"/>
                      <a:tailEnd type="none" w="med" len="med"/>
                    </a:lnR>
                    <a:lnT w="12700" cap="flat" cmpd="sng" algn="ctr">
                      <a:solidFill>
                        <a:srgbClr val="E0861A"/>
                      </a:solidFill>
                      <a:prstDash val="solid"/>
                      <a:round/>
                      <a:headEnd type="none" w="med" len="med"/>
                      <a:tailEnd type="none" w="med" len="med"/>
                    </a:lnT>
                    <a:lnB w="12700" cap="flat" cmpd="sng" algn="ctr">
                      <a:solidFill>
                        <a:srgbClr val="E0861A"/>
                      </a:solidFill>
                      <a:prstDash val="solid"/>
                      <a:round/>
                      <a:headEnd type="none" w="med" len="med"/>
                      <a:tailEnd type="none" w="med" len="med"/>
                    </a:lnB>
                  </a:tcPr>
                </a:tc>
                <a:extLst>
                  <a:ext uri="{0D108BD9-81ED-4DB2-BD59-A6C34878D82A}">
                    <a16:rowId xmlns:a16="http://schemas.microsoft.com/office/drawing/2014/main" val="3751948546"/>
                  </a:ext>
                </a:extLst>
              </a:tr>
            </a:tbl>
          </a:graphicData>
        </a:graphic>
      </p:graphicFrame>
    </p:spTree>
    <p:extLst>
      <p:ext uri="{BB962C8B-B14F-4D97-AF65-F5344CB8AC3E}">
        <p14:creationId xmlns:p14="http://schemas.microsoft.com/office/powerpoint/2010/main" val="319527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477054"/>
          </a:xfrm>
          <a:prstGeom prst="rect">
            <a:avLst/>
          </a:prstGeom>
        </p:spPr>
        <p:txBody>
          <a:bodyPr wrap="square">
            <a:spAutoFit/>
          </a:bodyPr>
          <a:lstStyle/>
          <a:p>
            <a:pPr lvl="0">
              <a:defRPr/>
            </a:pPr>
            <a:r>
              <a:rPr lang="en-US" sz="2500" b="1" dirty="0">
                <a:solidFill>
                  <a:srgbClr val="1E8035"/>
                </a:solidFill>
                <a:latin typeface="Segoe UI" panose="020B0502040204020203" pitchFamily="34" charset="0"/>
                <a:cs typeface="Segoe UI" panose="020B0502040204020203" pitchFamily="34" charset="0"/>
              </a:rPr>
              <a:t>Gender statistics in Strategy for the Harmonization of Statistics in Africa </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354DB3B9-5638-44FC-B679-F1D25716F394}"/>
              </a:ext>
            </a:extLst>
          </p:cNvPr>
          <p:cNvSpPr>
            <a:spLocks noGrp="1"/>
          </p:cNvSpPr>
          <p:nvPr>
            <p:ph idx="1"/>
          </p:nvPr>
        </p:nvSpPr>
        <p:spPr>
          <a:xfrm>
            <a:off x="115019" y="955788"/>
            <a:ext cx="11904453" cy="5186218"/>
          </a:xfrm>
        </p:spPr>
        <p:txBody>
          <a:bodyPr>
            <a:noAutofit/>
          </a:bodyPr>
          <a:lstStyle/>
          <a:p>
            <a:endParaRPr lang="en-US" sz="1800" b="1" dirty="0">
              <a:solidFill>
                <a:srgbClr val="000000"/>
              </a:solidFill>
              <a:effectLst/>
              <a:latin typeface="Gill Sans MT" panose="020B0502020104020203" pitchFamily="34" charset="0"/>
              <a:ea typeface="Times New Roman" panose="02020603050405020304" pitchFamily="18" charset="0"/>
            </a:endParaRPr>
          </a:p>
          <a:p>
            <a:pPr marL="0" indent="0">
              <a:buNone/>
            </a:pPr>
            <a:r>
              <a:rPr lang="en-US" sz="1800" dirty="0">
                <a:solidFill>
                  <a:srgbClr val="000000"/>
                </a:solidFill>
                <a:latin typeface="Gill Sans MT" panose="020B0502020104020203" pitchFamily="34" charset="0"/>
                <a:ea typeface="Times New Roman" panose="02020603050405020304" pitchFamily="18" charset="0"/>
              </a:rPr>
              <a:t>In January 2021, the Assembly of Heads of State and Government of the AU adopted the Second Strategy for the Harmonization of Statistics in Africa (</a:t>
            </a: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2) as a continental strategy for the development of statistics in Africa for the next 10 years, to support the planning, monitoring, and evaluation of Agenda 2063 and Agenda 2030.</a:t>
            </a:r>
          </a:p>
          <a:p>
            <a:pPr marL="0" indent="0">
              <a:buNone/>
            </a:pP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2 (2017-2026)  is an extension in time of </a:t>
            </a: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I, built on lessons learned during the implementation of the first African Statistical System Strategy.</a:t>
            </a: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r>
              <a:rPr lang="en-US" sz="1800" dirty="0">
                <a:solidFill>
                  <a:srgbClr val="000000"/>
                </a:solidFill>
                <a:latin typeface="Gill Sans MT" panose="020B0502020104020203" pitchFamily="34" charset="0"/>
                <a:ea typeface="Times New Roman" panose="02020603050405020304" pitchFamily="18" charset="0"/>
              </a:rPr>
              <a:t>The development of Gender Statistics is supported within </a:t>
            </a: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2 - as was the case with </a:t>
            </a: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I – by the </a:t>
            </a:r>
            <a:r>
              <a:rPr lang="en-US" sz="1800" b="1" dirty="0">
                <a:solidFill>
                  <a:srgbClr val="000000"/>
                </a:solidFill>
                <a:latin typeface="Gill Sans MT" panose="020B0502020104020203" pitchFamily="34" charset="0"/>
                <a:ea typeface="Times New Roman" panose="02020603050405020304" pitchFamily="18" charset="0"/>
              </a:rPr>
              <a:t>STG on Demography, Migration, Health, Human Development, Social Protection and Gender</a:t>
            </a:r>
            <a:r>
              <a:rPr lang="en-US" sz="1800" dirty="0">
                <a:solidFill>
                  <a:srgbClr val="000000"/>
                </a:solidFill>
                <a:latin typeface="Gill Sans MT" panose="020B0502020104020203" pitchFamily="34" charset="0"/>
                <a:ea typeface="Times New Roman" panose="02020603050405020304" pitchFamily="18" charset="0"/>
              </a:rPr>
              <a:t>.</a:t>
            </a:r>
          </a:p>
          <a:p>
            <a:pPr marL="0" indent="0">
              <a:buNone/>
            </a:pPr>
            <a:r>
              <a:rPr lang="en-US" sz="1800" dirty="0">
                <a:solidFill>
                  <a:srgbClr val="000000"/>
                </a:solidFill>
                <a:latin typeface="Gill Sans MT" panose="020B0502020104020203" pitchFamily="34" charset="0"/>
                <a:ea typeface="Times New Roman" panose="02020603050405020304" pitchFamily="18" charset="0"/>
              </a:rPr>
              <a:t>During </a:t>
            </a:r>
            <a:r>
              <a:rPr lang="en-US" sz="1800" dirty="0" err="1">
                <a:solidFill>
                  <a:srgbClr val="000000"/>
                </a:solidFill>
                <a:latin typeface="Gill Sans MT" panose="020B0502020104020203" pitchFamily="34" charset="0"/>
                <a:ea typeface="Times New Roman" panose="02020603050405020304" pitchFamily="18" charset="0"/>
              </a:rPr>
              <a:t>SHaSA</a:t>
            </a:r>
            <a:r>
              <a:rPr lang="en-US" sz="1800" dirty="0">
                <a:solidFill>
                  <a:srgbClr val="000000"/>
                </a:solidFill>
                <a:latin typeface="Gill Sans MT" panose="020B0502020104020203" pitchFamily="34" charset="0"/>
                <a:ea typeface="Times New Roman" panose="02020603050405020304" pitchFamily="18" charset="0"/>
              </a:rPr>
              <a:t> I implementation, Gender Statistics subgroup prepared a regional program, called the African Gender Statistics Program, the objective is improving the availability of accurate, timely, up-to-date, and comparable gender statistics at the national, regional, and international levels. </a:t>
            </a:r>
          </a:p>
        </p:txBody>
      </p:sp>
    </p:spTree>
    <p:extLst>
      <p:ext uri="{BB962C8B-B14F-4D97-AF65-F5344CB8AC3E}">
        <p14:creationId xmlns:p14="http://schemas.microsoft.com/office/powerpoint/2010/main" val="163443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707886"/>
          </a:xfrm>
          <a:prstGeom prst="rect">
            <a:avLst/>
          </a:prstGeom>
        </p:spPr>
        <p:txBody>
          <a:bodyPr wrap="square">
            <a:spAutoFit/>
          </a:bodyPr>
          <a:lstStyle/>
          <a:p>
            <a:pPr lvl="0">
              <a:defRPr/>
            </a:pPr>
            <a:r>
              <a:rPr lang="en-US" sz="2000" b="1" dirty="0" err="1">
                <a:solidFill>
                  <a:srgbClr val="1E8035"/>
                </a:solidFill>
                <a:latin typeface="Segoe UI" panose="020B0502040204020203" pitchFamily="34" charset="0"/>
                <a:cs typeface="Segoe UI" panose="020B0502040204020203" pitchFamily="34" charset="0"/>
              </a:rPr>
              <a:t>SHaSA</a:t>
            </a:r>
            <a:r>
              <a:rPr lang="en-US" sz="2000" b="1" dirty="0">
                <a:solidFill>
                  <a:srgbClr val="1E8035"/>
                </a:solidFill>
                <a:latin typeface="Segoe UI" panose="020B0502040204020203" pitchFamily="34" charset="0"/>
                <a:cs typeface="Segoe UI" panose="020B0502040204020203" pitchFamily="34" charset="0"/>
              </a:rPr>
              <a:t> 2 STG on Demography, Migration, Health, Human Development, Social Protection and Gender </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354DB3B9-5638-44FC-B679-F1D25716F394}"/>
              </a:ext>
            </a:extLst>
          </p:cNvPr>
          <p:cNvSpPr>
            <a:spLocks noGrp="1"/>
          </p:cNvSpPr>
          <p:nvPr>
            <p:ph idx="1"/>
          </p:nvPr>
        </p:nvSpPr>
        <p:spPr>
          <a:xfrm>
            <a:off x="115019" y="955788"/>
            <a:ext cx="11904453" cy="5186218"/>
          </a:xfrm>
        </p:spPr>
        <p:txBody>
          <a:bodyPr>
            <a:noAutofit/>
          </a:bodyPr>
          <a:lstStyle/>
          <a:p>
            <a:endParaRPr lang="en-US" sz="1800" b="1" dirty="0">
              <a:solidFill>
                <a:srgbClr val="000000"/>
              </a:solidFill>
              <a:effectLst/>
              <a:latin typeface="Gill Sans MT" panose="020B0502020104020203" pitchFamily="34" charset="0"/>
              <a:ea typeface="Times New Roman" panose="02020603050405020304" pitchFamily="18" charset="0"/>
            </a:endParaRPr>
          </a:p>
          <a:p>
            <a:pPr marL="0" indent="0">
              <a:buNone/>
            </a:pPr>
            <a:r>
              <a:rPr lang="en-US" sz="1800" b="1" dirty="0">
                <a:solidFill>
                  <a:srgbClr val="000000"/>
                </a:solidFill>
                <a:latin typeface="Gill Sans MT" panose="020B0502020104020203" pitchFamily="34" charset="0"/>
                <a:ea typeface="Times New Roman" panose="02020603050405020304" pitchFamily="18" charset="0"/>
              </a:rPr>
              <a:t>General objective of the STG</a:t>
            </a:r>
          </a:p>
          <a:p>
            <a:pPr marL="0" indent="0">
              <a:buNone/>
            </a:pPr>
            <a:r>
              <a:rPr lang="en-US" sz="1800" dirty="0">
                <a:solidFill>
                  <a:srgbClr val="000000"/>
                </a:solidFill>
                <a:latin typeface="Gill Sans MT" panose="020B0502020104020203" pitchFamily="34" charset="0"/>
                <a:ea typeface="Times New Roman" panose="02020603050405020304" pitchFamily="18" charset="0"/>
              </a:rPr>
              <a:t>To discuss an adopt standards and methodologies with the final aim of planning, monitoring and evaluating achievements of the AU Agenda 2063, SDG Agenda 2030 and AU various programs on gender, health, migration, population and poverty measurement in Africa.</a:t>
            </a: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r>
              <a:rPr lang="en-US" sz="1800" dirty="0">
                <a:solidFill>
                  <a:srgbClr val="000000"/>
                </a:solidFill>
                <a:latin typeface="Gill Sans MT" panose="020B0502020104020203" pitchFamily="34" charset="0"/>
                <a:ea typeface="Times New Roman" panose="02020603050405020304" pitchFamily="18" charset="0"/>
              </a:rPr>
              <a:t>And more specifically for </a:t>
            </a:r>
            <a:r>
              <a:rPr lang="en-US" sz="1800" b="1" u="sng" dirty="0">
                <a:solidFill>
                  <a:srgbClr val="000000"/>
                </a:solidFill>
                <a:latin typeface="Gill Sans MT" panose="020B0502020104020203" pitchFamily="34" charset="0"/>
                <a:ea typeface="Times New Roman" panose="02020603050405020304" pitchFamily="18" charset="0"/>
              </a:rPr>
              <a:t>Gender Statistics</a:t>
            </a:r>
            <a:r>
              <a:rPr lang="en-US" sz="1800" dirty="0">
                <a:solidFill>
                  <a:srgbClr val="000000"/>
                </a:solidFill>
                <a:latin typeface="Gill Sans MT" panose="020B0502020104020203" pitchFamily="34" charset="0"/>
                <a:ea typeface="Times New Roman" panose="02020603050405020304" pitchFamily="18" charset="0"/>
              </a:rPr>
              <a:t>, the working group is focusing on how to :</a:t>
            </a:r>
          </a:p>
          <a:p>
            <a:pPr marL="777150" indent="-285750">
              <a:buFont typeface="Wingdings" panose="05000000000000000000" pitchFamily="2" charset="2"/>
              <a:buChar char="ü"/>
            </a:pPr>
            <a:r>
              <a:rPr lang="en-US" sz="1800" dirty="0">
                <a:solidFill>
                  <a:srgbClr val="000000"/>
                </a:solidFill>
                <a:latin typeface="Gill Sans MT" panose="020B0502020104020203" pitchFamily="34" charset="0"/>
                <a:ea typeface="Times New Roman" panose="02020603050405020304" pitchFamily="18" charset="0"/>
              </a:rPr>
              <a:t>Increase the availability of gender statistics in Africa;</a:t>
            </a:r>
          </a:p>
          <a:p>
            <a:pPr marL="777150" indent="-285750">
              <a:buFont typeface="Wingdings" panose="05000000000000000000" pitchFamily="2" charset="2"/>
              <a:buChar char="ü"/>
            </a:pPr>
            <a:r>
              <a:rPr lang="en-US" sz="1800" dirty="0">
                <a:solidFill>
                  <a:srgbClr val="000000"/>
                </a:solidFill>
                <a:latin typeface="Gill Sans MT" panose="020B0502020104020203" pitchFamily="34" charset="0"/>
                <a:ea typeface="Times New Roman" panose="02020603050405020304" pitchFamily="18" charset="0"/>
              </a:rPr>
              <a:t>Improve the quality of gender statistics in Africa;</a:t>
            </a:r>
          </a:p>
          <a:p>
            <a:pPr marL="777150" indent="-285750">
              <a:buFont typeface="Wingdings" panose="05000000000000000000" pitchFamily="2" charset="2"/>
              <a:buChar char="ü"/>
            </a:pPr>
            <a:r>
              <a:rPr lang="en-US" sz="1800" dirty="0">
                <a:solidFill>
                  <a:srgbClr val="000000"/>
                </a:solidFill>
                <a:latin typeface="Gill Sans MT" panose="020B0502020104020203" pitchFamily="34" charset="0"/>
                <a:ea typeface="Times New Roman" panose="02020603050405020304" pitchFamily="18" charset="0"/>
              </a:rPr>
              <a:t>Build the capacity of national statistical offices in Africa to collect and produce gender </a:t>
            </a:r>
            <a:r>
              <a:rPr lang="en-US" sz="1800">
                <a:solidFill>
                  <a:srgbClr val="000000"/>
                </a:solidFill>
                <a:latin typeface="Gill Sans MT" panose="020B0502020104020203" pitchFamily="34" charset="0"/>
                <a:ea typeface="Times New Roman" panose="02020603050405020304" pitchFamily="18" charset="0"/>
              </a:rPr>
              <a:t>statistics; and</a:t>
            </a:r>
            <a:endParaRPr lang="en-US" sz="1800" dirty="0">
              <a:solidFill>
                <a:srgbClr val="000000"/>
              </a:solidFill>
              <a:latin typeface="Gill Sans MT" panose="020B0502020104020203" pitchFamily="34" charset="0"/>
              <a:ea typeface="Times New Roman" panose="02020603050405020304" pitchFamily="18" charset="0"/>
            </a:endParaRPr>
          </a:p>
          <a:p>
            <a:pPr marL="777150" indent="-285750">
              <a:buFont typeface="Wingdings" panose="05000000000000000000" pitchFamily="2" charset="2"/>
              <a:buChar char="ü"/>
            </a:pPr>
            <a:r>
              <a:rPr lang="en-US" sz="1800" dirty="0">
                <a:solidFill>
                  <a:srgbClr val="000000"/>
                </a:solidFill>
                <a:latin typeface="Gill Sans MT" panose="020B0502020104020203" pitchFamily="34" charset="0"/>
                <a:ea typeface="Times New Roman" panose="02020603050405020304" pitchFamily="18" charset="0"/>
              </a:rPr>
              <a:t>Increase the use of gender statistics by policymakers and decision-makers in Africa.</a:t>
            </a:r>
          </a:p>
          <a:p>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25948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707886"/>
          </a:xfrm>
          <a:prstGeom prst="rect">
            <a:avLst/>
          </a:prstGeom>
        </p:spPr>
        <p:txBody>
          <a:bodyPr wrap="square">
            <a:spAutoFit/>
          </a:bodyPr>
          <a:lstStyle/>
          <a:p>
            <a:pPr lvl="0">
              <a:defRPr/>
            </a:pPr>
            <a:r>
              <a:rPr lang="en-US" sz="2000" b="1" dirty="0" err="1">
                <a:solidFill>
                  <a:srgbClr val="1E8035"/>
                </a:solidFill>
                <a:latin typeface="Segoe UI" panose="020B0502040204020203" pitchFamily="34" charset="0"/>
                <a:cs typeface="Segoe UI" panose="020B0502040204020203" pitchFamily="34" charset="0"/>
              </a:rPr>
              <a:t>SHaSA</a:t>
            </a:r>
            <a:r>
              <a:rPr lang="en-US" sz="2000" b="1" dirty="0">
                <a:solidFill>
                  <a:srgbClr val="1E8035"/>
                </a:solidFill>
                <a:latin typeface="Segoe UI" panose="020B0502040204020203" pitchFamily="34" charset="0"/>
                <a:cs typeface="Segoe UI" panose="020B0502040204020203" pitchFamily="34" charset="0"/>
              </a:rPr>
              <a:t> 2 STG on Demography, Migration, Health, Human Development, Social Protection and Gender (STG-Social)</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354DB3B9-5638-44FC-B679-F1D25716F394}"/>
              </a:ext>
            </a:extLst>
          </p:cNvPr>
          <p:cNvSpPr>
            <a:spLocks noGrp="1"/>
          </p:cNvSpPr>
          <p:nvPr>
            <p:ph idx="1"/>
          </p:nvPr>
        </p:nvSpPr>
        <p:spPr>
          <a:xfrm>
            <a:off x="115019" y="955788"/>
            <a:ext cx="11904453" cy="5186218"/>
          </a:xfrm>
        </p:spPr>
        <p:txBody>
          <a:bodyPr>
            <a:noAutofit/>
          </a:bodyPr>
          <a:lstStyle/>
          <a:p>
            <a:endParaRPr lang="en-US" sz="1800" b="1" dirty="0">
              <a:solidFill>
                <a:srgbClr val="000000"/>
              </a:solidFill>
              <a:effectLst/>
              <a:latin typeface="Gill Sans MT" panose="020B0502020104020203" pitchFamily="34" charset="0"/>
              <a:ea typeface="Times New Roman" panose="02020603050405020304" pitchFamily="18" charset="0"/>
            </a:endParaRPr>
          </a:p>
          <a:p>
            <a:pPr marL="0" indent="0">
              <a:buNone/>
            </a:pPr>
            <a:r>
              <a:rPr lang="en-US" sz="1800" b="1" dirty="0">
                <a:solidFill>
                  <a:srgbClr val="000000"/>
                </a:solidFill>
                <a:latin typeface="Gill Sans MT" panose="020B0502020104020203" pitchFamily="34" charset="0"/>
                <a:ea typeface="Times New Roman" panose="02020603050405020304" pitchFamily="18" charset="0"/>
              </a:rPr>
              <a:t>Focus on the last STG meeting in Tangier, Morocco, 23-26 June 2023</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30 AU MS (online or on-site), 5 RECs and 5 international organizations participation</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Gender statistics was one of the three topics discussed</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Best experiences of AU MS (Burundi, Congo, Somalia, Niger, Kenya, Malawi, Tunisia, Morocco, Senegal and Tanzania) were shared on Gender statistics methodologies</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The same countries raised also the different challenges on Gender Statistics </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The roadmap on the elaboration of Gender Statistics Guidelines was discussed</a:t>
            </a:r>
          </a:p>
          <a:p>
            <a:pPr marL="720000">
              <a:spcBef>
                <a:spcPts val="1200"/>
              </a:spcBef>
            </a:pPr>
            <a:r>
              <a:rPr lang="en-US" sz="1800" dirty="0" err="1">
                <a:solidFill>
                  <a:srgbClr val="000000"/>
                </a:solidFill>
                <a:latin typeface="Gill Sans MT" panose="020B0502020104020203" pitchFamily="34" charset="0"/>
                <a:ea typeface="Times New Roman" panose="02020603050405020304" pitchFamily="18" charset="0"/>
              </a:rPr>
              <a:t>ToRs</a:t>
            </a:r>
            <a:r>
              <a:rPr lang="en-US" sz="1800" dirty="0">
                <a:solidFill>
                  <a:srgbClr val="000000"/>
                </a:solidFill>
                <a:latin typeface="Gill Sans MT" panose="020B0502020104020203" pitchFamily="34" charset="0"/>
                <a:ea typeface="Times New Roman" panose="02020603050405020304" pitchFamily="18" charset="0"/>
              </a:rPr>
              <a:t> on Demography, Migration, Health, Human Development, Social Protection, and Gender were considered</a:t>
            </a:r>
          </a:p>
          <a:p>
            <a:pPr marL="720000">
              <a:spcBef>
                <a:spcPts val="1200"/>
              </a:spcBef>
            </a:pPr>
            <a:r>
              <a:rPr lang="en-US" sz="1800" dirty="0">
                <a:solidFill>
                  <a:srgbClr val="000000"/>
                </a:solidFill>
                <a:latin typeface="Gill Sans MT" panose="020B0502020104020203" pitchFamily="34" charset="0"/>
                <a:ea typeface="Times New Roman" panose="02020603050405020304" pitchFamily="18" charset="0"/>
              </a:rPr>
              <a:t>The </a:t>
            </a:r>
            <a:r>
              <a:rPr lang="en-US" sz="1800" dirty="0" err="1">
                <a:solidFill>
                  <a:srgbClr val="000000"/>
                </a:solidFill>
                <a:latin typeface="Gill Sans MT" panose="020B0502020104020203" pitchFamily="34" charset="0"/>
                <a:ea typeface="Times New Roman" panose="02020603050405020304" pitchFamily="18" charset="0"/>
              </a:rPr>
              <a:t>ToRs</a:t>
            </a:r>
            <a:r>
              <a:rPr lang="en-US" sz="1800" dirty="0">
                <a:solidFill>
                  <a:srgbClr val="000000"/>
                </a:solidFill>
                <a:latin typeface="Gill Sans MT" panose="020B0502020104020203" pitchFamily="34" charset="0"/>
                <a:ea typeface="Times New Roman" panose="02020603050405020304" pitchFamily="18" charset="0"/>
              </a:rPr>
              <a:t> roadmap will be presented to the </a:t>
            </a:r>
            <a:r>
              <a:rPr lang="en-US" sz="1800" dirty="0" err="1">
                <a:solidFill>
                  <a:srgbClr val="000000"/>
                </a:solidFill>
                <a:latin typeface="Gill Sans MT" panose="020B0502020104020203" pitchFamily="34" charset="0"/>
                <a:ea typeface="Times New Roman" panose="02020603050405020304" pitchFamily="18" charset="0"/>
              </a:rPr>
              <a:t>CoDGs</a:t>
            </a:r>
            <a:r>
              <a:rPr lang="en-US" sz="1800" dirty="0">
                <a:solidFill>
                  <a:srgbClr val="000000"/>
                </a:solidFill>
                <a:latin typeface="Gill Sans MT" panose="020B0502020104020203" pitchFamily="34" charset="0"/>
                <a:ea typeface="Times New Roman" panose="02020603050405020304" pitchFamily="18" charset="0"/>
              </a:rPr>
              <a:t> meeting in December 2023 in Addis-Ababa, Ethiopia for endorsement by the DGs of NSOs</a:t>
            </a:r>
          </a:p>
          <a:p>
            <a:endParaRPr lang="en-US" sz="1800" dirty="0">
              <a:solidFill>
                <a:srgbClr val="000000"/>
              </a:solidFill>
              <a:latin typeface="Gill Sans MT" panose="020B0502020104020203" pitchFamily="34" charset="0"/>
              <a:ea typeface="Times New Roman" panose="02020603050405020304" pitchFamily="18" charset="0"/>
            </a:endParaRPr>
          </a:p>
          <a:p>
            <a:endParaRPr lang="en-US" sz="1800" dirty="0">
              <a:solidFill>
                <a:srgbClr val="000000"/>
              </a:solidFill>
              <a:latin typeface="Gill Sans MT" panose="020B0502020104020203" pitchFamily="34" charset="0"/>
              <a:ea typeface="Times New Roman" panose="02020603050405020304" pitchFamily="18" charset="0"/>
            </a:endParaRPr>
          </a:p>
          <a:p>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76200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15019" y="338516"/>
            <a:ext cx="10977485" cy="523220"/>
          </a:xfrm>
          <a:prstGeom prst="rect">
            <a:avLst/>
          </a:prstGeom>
        </p:spPr>
        <p:txBody>
          <a:bodyPr wrap="square">
            <a:spAutoFit/>
          </a:bodyPr>
          <a:lstStyle/>
          <a:p>
            <a:pPr lvl="0">
              <a:defRPr/>
            </a:pPr>
            <a:r>
              <a:rPr lang="en-US" sz="2800" b="1" dirty="0">
                <a:solidFill>
                  <a:srgbClr val="1E8035"/>
                </a:solidFill>
                <a:latin typeface="Segoe UI" panose="020B0502040204020203" pitchFamily="34" charset="0"/>
                <a:cs typeface="Segoe UI" panose="020B0502040204020203" pitchFamily="34" charset="0"/>
              </a:rPr>
              <a:t>Development of AU Guidelines on Gender Statistics</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354DB3B9-5638-44FC-B679-F1D25716F394}"/>
              </a:ext>
            </a:extLst>
          </p:cNvPr>
          <p:cNvSpPr>
            <a:spLocks noGrp="1"/>
          </p:cNvSpPr>
          <p:nvPr>
            <p:ph idx="1"/>
          </p:nvPr>
        </p:nvSpPr>
        <p:spPr>
          <a:xfrm>
            <a:off x="115019" y="955788"/>
            <a:ext cx="11904453" cy="5186218"/>
          </a:xfrm>
        </p:spPr>
        <p:txBody>
          <a:bodyPr>
            <a:noAutofit/>
          </a:bodyPr>
          <a:lstStyle/>
          <a:p>
            <a:endParaRPr lang="en-US" sz="1800" b="1" dirty="0">
              <a:solidFill>
                <a:srgbClr val="000000"/>
              </a:solidFill>
              <a:effectLst/>
              <a:latin typeface="Gill Sans MT" panose="020B0502020104020203" pitchFamily="34" charset="0"/>
              <a:ea typeface="Times New Roman" panose="02020603050405020304" pitchFamily="18" charset="0"/>
            </a:endParaRPr>
          </a:p>
          <a:p>
            <a:pPr marL="0" indent="0">
              <a:buNone/>
            </a:pPr>
            <a:r>
              <a:rPr lang="en-US" sz="1800" b="1" dirty="0">
                <a:solidFill>
                  <a:srgbClr val="000000"/>
                </a:solidFill>
                <a:latin typeface="Gill Sans MT" panose="020B0502020104020203" pitchFamily="34" charset="0"/>
                <a:ea typeface="Times New Roman" panose="02020603050405020304" pitchFamily="18" charset="0"/>
              </a:rPr>
              <a:t>One of the main recommendations of  the last dedicated STG</a:t>
            </a:r>
          </a:p>
          <a:p>
            <a:pPr marL="0" indent="0">
              <a:buNone/>
            </a:pPr>
            <a:r>
              <a:rPr lang="en-US" sz="1800" dirty="0">
                <a:solidFill>
                  <a:srgbClr val="000000"/>
                </a:solidFill>
                <a:latin typeface="Gill Sans MT" panose="020B0502020104020203" pitchFamily="34" charset="0"/>
                <a:ea typeface="Times New Roman" panose="02020603050405020304" pitchFamily="18" charset="0"/>
              </a:rPr>
              <a:t>“R.4 : Request STATAFRIC to use a participatory approach to develop the three Guidelines on Poverty Measurement, Gender and Migration;”</a:t>
            </a: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r>
              <a:rPr lang="en-US" sz="1800" dirty="0">
                <a:solidFill>
                  <a:srgbClr val="000000"/>
                </a:solidFill>
                <a:latin typeface="Gill Sans MT" panose="020B0502020104020203" pitchFamily="34" charset="0"/>
                <a:ea typeface="Times New Roman" panose="02020603050405020304" pitchFamily="18" charset="0"/>
              </a:rPr>
              <a:t>				</a:t>
            </a:r>
            <a:r>
              <a:rPr lang="en-US" sz="2000" dirty="0">
                <a:solidFill>
                  <a:srgbClr val="000000"/>
                </a:solidFill>
                <a:latin typeface="Gill Sans MT" panose="020B0502020104020203" pitchFamily="34" charset="0"/>
                <a:ea typeface="Times New Roman" panose="02020603050405020304" pitchFamily="18" charset="0"/>
              </a:rPr>
              <a:t>STATAFRIC produced </a:t>
            </a:r>
            <a:r>
              <a:rPr lang="en-US" sz="2000" dirty="0" err="1">
                <a:solidFill>
                  <a:srgbClr val="000000"/>
                </a:solidFill>
                <a:latin typeface="Gill Sans MT" panose="020B0502020104020203" pitchFamily="34" charset="0"/>
                <a:ea typeface="Times New Roman" panose="02020603050405020304" pitchFamily="18" charset="0"/>
              </a:rPr>
              <a:t>ToRs</a:t>
            </a:r>
            <a:r>
              <a:rPr lang="en-US" sz="2000" dirty="0">
                <a:solidFill>
                  <a:srgbClr val="000000"/>
                </a:solidFill>
                <a:latin typeface="Gill Sans MT" panose="020B0502020104020203" pitchFamily="34" charset="0"/>
                <a:ea typeface="Times New Roman" panose="02020603050405020304" pitchFamily="18" charset="0"/>
              </a:rPr>
              <a:t> for a consultant assignment </a:t>
            </a:r>
          </a:p>
          <a:p>
            <a:pPr marL="0" indent="0">
              <a:buNone/>
            </a:pPr>
            <a:r>
              <a:rPr lang="en-US" sz="2000" dirty="0">
                <a:solidFill>
                  <a:srgbClr val="000000"/>
                </a:solidFill>
                <a:latin typeface="Gill Sans MT" panose="020B0502020104020203" pitchFamily="34" charset="0"/>
                <a:ea typeface="Times New Roman" panose="02020603050405020304" pitchFamily="18" charset="0"/>
              </a:rPr>
              <a:t>				to support the development of the guidelines on Gender statistics</a:t>
            </a:r>
          </a:p>
          <a:p>
            <a:pPr marL="0" indent="0">
              <a:buNone/>
            </a:pPr>
            <a:endParaRPr lang="en-US" sz="20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a:p>
            <a:pPr marL="0" indent="0">
              <a:buNone/>
            </a:pPr>
            <a:endParaRPr lang="en-US" sz="1800" dirty="0">
              <a:solidFill>
                <a:srgbClr val="000000"/>
              </a:solidFill>
              <a:latin typeface="Gill Sans MT" panose="020B0502020104020203" pitchFamily="34" charset="0"/>
              <a:ea typeface="Times New Roman" panose="02020603050405020304" pitchFamily="18" charset="0"/>
            </a:endParaRPr>
          </a:p>
        </p:txBody>
      </p:sp>
      <p:sp>
        <p:nvSpPr>
          <p:cNvPr id="3" name="Flèche droite rayée 2"/>
          <p:cNvSpPr/>
          <p:nvPr/>
        </p:nvSpPr>
        <p:spPr>
          <a:xfrm>
            <a:off x="1633591" y="3195928"/>
            <a:ext cx="1726059" cy="452063"/>
          </a:xfrm>
          <a:prstGeom prst="stripedRightArrow">
            <a:avLst/>
          </a:prstGeom>
          <a:solidFill>
            <a:srgbClr val="67A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689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3"/>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130311" y="46385"/>
            <a:ext cx="11054925"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rPr>
              <a:t>Activities and timelines towards development of AU Guidelines on Gender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rPr>
              <a:t>  </a:t>
            </a:r>
            <a:endParaRPr kumimoji="0" lang="en-US" sz="2800" b="0"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4"/>
          <a:stretch>
            <a:fillRect/>
          </a:stretch>
        </p:blipFill>
        <p:spPr>
          <a:xfrm>
            <a:off x="11267711" y="338516"/>
            <a:ext cx="657067" cy="623096"/>
          </a:xfrm>
          <a:prstGeom prst="rect">
            <a:avLst/>
          </a:prstGeom>
          <a:effectLst>
            <a:glow rad="342900">
              <a:schemeClr val="bg1">
                <a:alpha val="62000"/>
              </a:schemeClr>
            </a:glow>
          </a:effectLst>
        </p:spPr>
      </p:pic>
      <p:graphicFrame>
        <p:nvGraphicFramePr>
          <p:cNvPr id="9" name="Platshållare för innehåll 5">
            <a:extLst>
              <a:ext uri="{FF2B5EF4-FFF2-40B4-BE49-F238E27FC236}">
                <a16:creationId xmlns:a16="http://schemas.microsoft.com/office/drawing/2014/main" id="{65706C71-57C1-EE9D-D2B0-2D82E2987F22}"/>
              </a:ext>
            </a:extLst>
          </p:cNvPr>
          <p:cNvGraphicFramePr>
            <a:graphicFrameLocks/>
          </p:cNvGraphicFramePr>
          <p:nvPr>
            <p:extLst>
              <p:ext uri="{D42A27DB-BD31-4B8C-83A1-F6EECF244321}">
                <p14:modId xmlns:p14="http://schemas.microsoft.com/office/powerpoint/2010/main" val="1100922825"/>
              </p:ext>
            </p:extLst>
          </p:nvPr>
        </p:nvGraphicFramePr>
        <p:xfrm>
          <a:off x="365759" y="1147162"/>
          <a:ext cx="11695929" cy="4862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357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U_GREEN_LAY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7389</TotalTime>
  <Words>904</Words>
  <Application>Microsoft Office PowerPoint</Application>
  <PresentationFormat>Widescreen</PresentationFormat>
  <Paragraphs>99</Paragraphs>
  <Slides>10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Archivo Black</vt:lpstr>
      <vt:lpstr>Arial</vt:lpstr>
      <vt:lpstr>Calibri</vt:lpstr>
      <vt:lpstr>Calibri Light</vt:lpstr>
      <vt:lpstr>Gill Sans MT</vt:lpstr>
      <vt:lpstr>Helvetica</vt:lpstr>
      <vt:lpstr>Montserrat Classic Bold</vt:lpstr>
      <vt:lpstr>Segoe UI</vt:lpstr>
      <vt:lpstr>Wingdings</vt:lpstr>
      <vt:lpstr>Office Theme</vt:lpstr>
      <vt:lpstr>1_AU_GREEN_LAYOUT</vt:lpstr>
      <vt:lpstr>Progress towards the gender responsive Africa Agenda 2063 at regional, subregional, and national levels</vt:lpstr>
      <vt:lpstr>PowerPoint Presentation</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use of administrative data for migration policy development, planning and decision making</dc:title>
  <dc:creator>ONSASE Brian</dc:creator>
  <cp:lastModifiedBy>Pamela Nabukhonzo</cp:lastModifiedBy>
  <cp:revision>179</cp:revision>
  <cp:lastPrinted>2023-11-06T11:12:27Z</cp:lastPrinted>
  <dcterms:created xsi:type="dcterms:W3CDTF">2023-06-15T01:43:23Z</dcterms:created>
  <dcterms:modified xsi:type="dcterms:W3CDTF">2023-11-07T11:44:28Z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2023-06-15T03:10:48Z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cf9830fb-53a5-430d-a8fc-a37555b2576c</vt:lpwstr>
  </property>
  <property fmtid="{D5CDD505-2E9C-101B-9397-08002B2CF9AE}" pid="8" name="MSIP_Label_2059aa38-f392-4105-be92-628035578272_ContentBits">
    <vt:lpwstr>0</vt:lpwstr>
  </property>
</Properties>
</file>