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21"/>
  </p:notesMasterIdLst>
  <p:sldIdLst>
    <p:sldId id="257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296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6" autoAdjust="0"/>
    <p:restoredTop sz="92449" autoAdjust="0"/>
  </p:normalViewPr>
  <p:slideViewPr>
    <p:cSldViewPr snapToGrid="0">
      <p:cViewPr varScale="1">
        <p:scale>
          <a:sx n="76" d="100"/>
          <a:sy n="76" d="100"/>
        </p:scale>
        <p:origin x="70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of Women in employment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Sheet2!$G$2</c:f>
              <c:strCache>
                <c:ptCount val="1"/>
                <c:pt idx="0">
                  <c:v>% Women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Sheet2!$F$3:$F$12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Sheet2!$G$3:$G$12</c:f>
              <c:numCache>
                <c:formatCode>0.0</c:formatCode>
                <c:ptCount val="10"/>
                <c:pt idx="0">
                  <c:v>36.884154460719046</c:v>
                </c:pt>
                <c:pt idx="1">
                  <c:v>37.200979468826525</c:v>
                </c:pt>
                <c:pt idx="2">
                  <c:v>37.98996841909716</c:v>
                </c:pt>
                <c:pt idx="3">
                  <c:v>37.486075009283326</c:v>
                </c:pt>
                <c:pt idx="4">
                  <c:v>37.736195193542471</c:v>
                </c:pt>
                <c:pt idx="5">
                  <c:v>38.182821408865181</c:v>
                </c:pt>
                <c:pt idx="6">
                  <c:v>38.490839833121711</c:v>
                </c:pt>
                <c:pt idx="7">
                  <c:v>40.084958486194246</c:v>
                </c:pt>
                <c:pt idx="8">
                  <c:v>39.512799339388934</c:v>
                </c:pt>
                <c:pt idx="9">
                  <c:v>38.799076212471135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9-4D2D-BCEF-E8B81606DB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8237168"/>
        <c:axId val="21538272"/>
      </c:barChart>
      <c:catAx>
        <c:axId val="1918237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G"/>
          </a:p>
        </c:txPr>
        <c:crossAx val="21538272"/>
        <c:crosses val="autoZero"/>
        <c:auto val="1"/>
        <c:lblAlgn val="ctr"/>
        <c:lblOffset val="100"/>
        <c:noMultiLvlLbl val="0"/>
      </c:catAx>
      <c:valAx>
        <c:axId val="2153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G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G"/>
          </a:p>
        </c:txPr>
        <c:crossAx val="191823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Proportion of Domestic Violence Cases of physical &amp; sexual violence</a:t>
            </a:r>
          </a:p>
        </c:rich>
      </c:tx>
      <c:layout>
        <c:manualLayout>
          <c:xMode val="edge"/>
          <c:yMode val="edge"/>
          <c:x val="0.24647082310914603"/>
          <c:y val="3.36842149933480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G"/>
        </a:p>
      </c:txPr>
    </c:title>
    <c:autoTitleDeleted val="0"/>
    <c:plotArea>
      <c:layout>
        <c:manualLayout>
          <c:layoutTarget val="inner"/>
          <c:xMode val="edge"/>
          <c:yMode val="edge"/>
          <c:x val="8.6744596041696612E-2"/>
          <c:y val="0.11482948891232345"/>
          <c:w val="0.9132554039583034"/>
          <c:h val="0.7254961923575555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3.3625338611128867E-2"/>
                  <c:y val="-8.2501129879967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DD-44CB-9357-6818D00592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Sheet2!$A$3:$A$12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Sheet2!$B$3:$B$12</c:f>
              <c:numCache>
                <c:formatCode>General</c:formatCode>
                <c:ptCount val="10"/>
                <c:pt idx="0">
                  <c:v>0.25</c:v>
                </c:pt>
                <c:pt idx="1">
                  <c:v>0.27</c:v>
                </c:pt>
                <c:pt idx="2">
                  <c:v>0.27</c:v>
                </c:pt>
                <c:pt idx="3">
                  <c:v>0.31</c:v>
                </c:pt>
                <c:pt idx="4">
                  <c:v>0.21</c:v>
                </c:pt>
                <c:pt idx="5">
                  <c:v>0.15</c:v>
                </c:pt>
                <c:pt idx="6">
                  <c:v>0.16</c:v>
                </c:pt>
                <c:pt idx="7">
                  <c:v>0.17</c:v>
                </c:pt>
                <c:pt idx="8">
                  <c:v>0.13</c:v>
                </c:pt>
                <c:pt idx="9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DD-44CB-9357-6818D00592D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smooth val="0"/>
        <c:axId val="1272250576"/>
        <c:axId val="1331851536"/>
      </c:lineChart>
      <c:catAx>
        <c:axId val="1272250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G"/>
          </a:p>
        </c:txPr>
        <c:crossAx val="1331851536"/>
        <c:crosses val="autoZero"/>
        <c:auto val="1"/>
        <c:lblAlgn val="ctr"/>
        <c:lblOffset val="100"/>
        <c:noMultiLvlLbl val="0"/>
      </c:catAx>
      <c:valAx>
        <c:axId val="133185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G"/>
          </a:p>
        </c:txPr>
        <c:crossAx val="127225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Youth Unemployment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G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Sheet1!$C$18:$L$18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Sheet1!$C$19:$L$19</c:f>
              <c:numCache>
                <c:formatCode>General</c:formatCode>
                <c:ptCount val="10"/>
                <c:pt idx="0">
                  <c:v>23.2</c:v>
                </c:pt>
                <c:pt idx="1">
                  <c:v>25.3</c:v>
                </c:pt>
                <c:pt idx="2">
                  <c:v>26.3</c:v>
                </c:pt>
                <c:pt idx="3">
                  <c:v>23.9</c:v>
                </c:pt>
                <c:pt idx="4">
                  <c:v>24.9</c:v>
                </c:pt>
                <c:pt idx="5">
                  <c:v>25.1</c:v>
                </c:pt>
                <c:pt idx="6">
                  <c:v>22.8</c:v>
                </c:pt>
                <c:pt idx="7">
                  <c:v>26.1</c:v>
                </c:pt>
                <c:pt idx="8">
                  <c:v>27.7</c:v>
                </c:pt>
                <c:pt idx="9">
                  <c:v>25.1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8F-4781-A5CC-64D3D54651D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88064384"/>
        <c:axId val="1140578912"/>
      </c:lineChart>
      <c:catAx>
        <c:axId val="1188064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750682679816538"/>
              <c:y val="0.898820547100851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G"/>
          </a:p>
        </c:txPr>
        <c:crossAx val="1140578912"/>
        <c:crosses val="autoZero"/>
        <c:auto val="1"/>
        <c:lblAlgn val="ctr"/>
        <c:lblOffset val="100"/>
        <c:noMultiLvlLbl val="0"/>
      </c:catAx>
      <c:valAx>
        <c:axId val="1140578912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G"/>
          </a:p>
        </c:txPr>
        <c:crossAx val="11880643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065FEE-6FE4-4540-A303-7294B835B090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4F8D22-97E6-42A2-B372-A74A4E1CD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43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8D22-97E6-42A2-B372-A74A4E1CD3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45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00167-FE63-4CCB-B69C-CD683AA6A57B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National Gender Machinery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0059-3BC1-4880-B72B-E2BA8710D41C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1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5A32E-49FC-4404-9A05-FBD856477A1D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National Gender Machinery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A22E-21AA-4968-89F6-79F2C91D8DFE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4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5C97F-682F-43D7-9F67-AA27D7CC9921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National Gender Machinery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019C-14D1-4F61-AF7F-C8A7756AFC66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1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A0EDD6-2CD1-4356-BA90-CA0862DDB65F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National Gender Machinery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2C1F-0CEF-456C-8E1C-665BE1FD1F8F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962918" y="180459"/>
            <a:ext cx="569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Albertus MT" panose="020E0602030304020304" pitchFamily="34" charset="0"/>
              </a:rPr>
              <a:t>Ministry of Gender Equality and Family Welfare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48518" y="93211"/>
            <a:ext cx="914400" cy="543828"/>
          </a:xfrm>
          <a:prstGeom prst="rect">
            <a:avLst/>
          </a:prstGeom>
          <a:blipFill dpi="0" rotWithShape="1">
            <a:blip r:embed="rId2">
              <a:alphaModFix amt="4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6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794183-1FE2-4C6C-BA8D-A622C3A1D058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National Gender Machinery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144B-71CB-4E20-B268-794B054E941B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7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761CA-9C2F-4C20-BBA5-4585CB289A5A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National Gender Machinery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563C-7295-4367-875A-3957184AD89D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7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E5B78C-738E-40DE-B34E-88D750C5BC5A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National Gender Machinery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457-EECD-483E-A18B-C8C3373D6C1E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4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FD420-18CA-4ED6-B9D5-8A5B1F550594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National Gender Machinery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B823-6CB3-4382-BA94-A1F235BDA0B2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5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200557-7F4A-43CB-9922-1F10F56920BF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National Gender Machinery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DB2B-3C63-4B0C-9628-6D3ADF661E65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4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016DE8-2AD1-4C49-AEA0-2F7F6913F71D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National Gender Machinery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D206-9AAF-4D5F-ACAF-DF70EEAED729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0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A4F20C-B6E2-41DB-BBBE-031CD20E6642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National Gender Machinery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4F31-6226-4D42-B0AB-DD6E9BB4E0C7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400E5C11-0811-49BA-8E5E-DF5A11A1E467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prstClr val="black"/>
                </a:solidFill>
              </a:rPr>
              <a:t>National Gender Machinery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2F38403-261C-4EEB-9B03-1C4019AE6F16}" type="slidenum">
              <a:rPr lang="en-US" alt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flipV="1">
            <a:off x="6003234" y="7049337"/>
            <a:ext cx="2150165" cy="360609"/>
          </a:xfrm>
        </p:spPr>
        <p:txBody>
          <a:bodyPr/>
          <a:lstStyle/>
          <a:p>
            <a:pPr algn="l">
              <a:defRPr/>
            </a:pPr>
            <a:endParaRPr lang="en-US" b="1" u="sng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A3758547-9CE3-16CA-12EC-5C70F481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0B8552-D694-4938-AE12-87E73412504D}" type="slidenum">
              <a:rPr lang="en-US" altLang="en-US" sz="900">
                <a:solidFill>
                  <a:srgbClr val="90C22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900" dirty="0">
              <a:solidFill>
                <a:srgbClr val="90C226"/>
              </a:solidFill>
            </a:endParaRPr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1A331FB2-41D1-D656-4CD2-F094A7E0172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525463"/>
            <a:ext cx="11872913" cy="1236662"/>
          </a:xfrm>
        </p:spPr>
        <p:txBody>
          <a:bodyPr>
            <a:normAutofit/>
          </a:bodyPr>
          <a:lstStyle/>
          <a:p>
            <a:br>
              <a:rPr lang="en-US" altLang="en-US" sz="4000" dirty="0"/>
            </a:br>
            <a:endParaRPr lang="en-US" altLang="en-US" sz="4000" dirty="0">
              <a:latin typeface="Arial Black" panose="020B0A04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331FB2-41D1-D656-4CD2-F094A7E01727}"/>
              </a:ext>
            </a:extLst>
          </p:cNvPr>
          <p:cNvSpPr txBox="1">
            <a:spLocks/>
          </p:cNvSpPr>
          <p:nvPr/>
        </p:nvSpPr>
        <p:spPr>
          <a:xfrm>
            <a:off x="3707339" y="6152232"/>
            <a:ext cx="8380592" cy="3606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altLang="en-US" sz="1200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8198">
            <a:off x="76699" y="3102543"/>
            <a:ext cx="837319" cy="65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DF4ABB-9120-4244-A6C0-850449997E44}"/>
              </a:ext>
            </a:extLst>
          </p:cNvPr>
          <p:cNvSpPr/>
          <p:nvPr/>
        </p:nvSpPr>
        <p:spPr>
          <a:xfrm>
            <a:off x="5529263" y="1139537"/>
            <a:ext cx="5228862" cy="21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422"/>
              </a:lnSpc>
            </a:pPr>
            <a:r>
              <a:rPr lang="en-US" sz="3200" dirty="0">
                <a:solidFill>
                  <a:srgbClr val="2A2921"/>
                </a:solidFill>
                <a:ea typeface="Montserrat" pitchFamily="34" charset="-122"/>
                <a:cs typeface="Montserrat" pitchFamily="34" charset="-120"/>
              </a:rPr>
              <a:t>Presentation of Mauritius in mainstreaming gender into Agenda 2063</a:t>
            </a: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E9EB94-323F-4D00-BBFD-D4097C09A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874" y="1139537"/>
            <a:ext cx="3515557" cy="44761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668C587-C404-4F2E-9BE6-4B1C2C73AB62}"/>
              </a:ext>
            </a:extLst>
          </p:cNvPr>
          <p:cNvSpPr/>
          <p:nvPr/>
        </p:nvSpPr>
        <p:spPr>
          <a:xfrm>
            <a:off x="5715001" y="3443910"/>
            <a:ext cx="6157912" cy="190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1"/>
              </a:lnSpc>
              <a:spcBef>
                <a:spcPts val="103"/>
              </a:spcBef>
            </a:pPr>
            <a:r>
              <a:rPr lang="en-US" b="1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This presentation depicts the progress achieved and challenges in meeting the goals 17 and 18 and targets under Aspiration 6 of the Agenda 2063</a:t>
            </a:r>
          </a:p>
          <a:p>
            <a:pPr>
              <a:lnSpc>
                <a:spcPts val="1701"/>
              </a:lnSpc>
              <a:spcBef>
                <a:spcPts val="103"/>
              </a:spcBef>
            </a:pPr>
            <a:endParaRPr lang="en-US" b="1" dirty="0">
              <a:solidFill>
                <a:srgbClr val="2A2921"/>
              </a:solidFill>
              <a:latin typeface="Montserrat" pitchFamily="34" charset="0"/>
              <a:ea typeface="Montserrat" pitchFamily="34" charset="-122"/>
            </a:endParaRPr>
          </a:p>
          <a:p>
            <a:pPr>
              <a:lnSpc>
                <a:spcPts val="1701"/>
              </a:lnSpc>
              <a:spcBef>
                <a:spcPts val="103"/>
              </a:spcBef>
            </a:pPr>
            <a:endParaRPr lang="en-US" b="1" dirty="0">
              <a:solidFill>
                <a:srgbClr val="2A2921"/>
              </a:solidFill>
              <a:latin typeface="Montserrat" pitchFamily="34" charset="0"/>
              <a:ea typeface="Montserrat" pitchFamily="34" charset="-122"/>
            </a:endParaRPr>
          </a:p>
          <a:p>
            <a:pPr>
              <a:lnSpc>
                <a:spcPts val="1701"/>
              </a:lnSpc>
              <a:spcBef>
                <a:spcPts val="103"/>
              </a:spcBef>
            </a:pPr>
            <a:endParaRPr lang="en-US" b="1" dirty="0">
              <a:solidFill>
                <a:srgbClr val="2A2921"/>
              </a:solidFill>
              <a:latin typeface="Montserrat" pitchFamily="34" charset="0"/>
              <a:ea typeface="Montserrat" pitchFamily="34" charset="-122"/>
            </a:endParaRPr>
          </a:p>
          <a:p>
            <a:pPr>
              <a:lnSpc>
                <a:spcPts val="1701"/>
              </a:lnSpc>
              <a:spcBef>
                <a:spcPts val="103"/>
              </a:spcBef>
            </a:pPr>
            <a:endParaRPr lang="en-US" b="1" dirty="0">
              <a:solidFill>
                <a:srgbClr val="2A2921"/>
              </a:solidFill>
              <a:latin typeface="Montserrat" pitchFamily="34" charset="0"/>
              <a:ea typeface="Montserrat" pitchFamily="34" charset="-122"/>
            </a:endParaRPr>
          </a:p>
          <a:p>
            <a:pPr>
              <a:lnSpc>
                <a:spcPts val="1701"/>
              </a:lnSpc>
              <a:spcBef>
                <a:spcPts val="103"/>
              </a:spcBef>
            </a:pPr>
            <a:r>
              <a:rPr lang="en-US" b="1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</a:rPr>
              <a:t>	7-11 November 2023, Casablanca, Morocco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7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A38ADC-9D1E-4C7C-BF6A-CDDDE32C6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DB2B-3C63-4B0C-9628-6D3ADF661E65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33B345-CAEE-43E7-9AAB-294E4C89B99E}"/>
              </a:ext>
            </a:extLst>
          </p:cNvPr>
          <p:cNvSpPr/>
          <p:nvPr/>
        </p:nvSpPr>
        <p:spPr>
          <a:xfrm>
            <a:off x="628649" y="542925"/>
            <a:ext cx="108299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/>
              <a:t>Proportion of Domestic Violence cases of physical and sexual violence per 100 female population aged 18 years and over</a:t>
            </a:r>
            <a:endParaRPr lang="en-MU" sz="40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D31F36B-2A20-4822-A21F-CFBFE2D11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382912"/>
              </p:ext>
            </p:extLst>
          </p:nvPr>
        </p:nvGraphicFramePr>
        <p:xfrm>
          <a:off x="1319134" y="2586037"/>
          <a:ext cx="9473784" cy="413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2612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0540C5-F09D-458C-8572-2174A29D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DB2B-3C63-4B0C-9628-6D3ADF661E65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F49F0B-06AF-4A81-AA61-D1C4C2E8BB29}"/>
              </a:ext>
            </a:extLst>
          </p:cNvPr>
          <p:cNvSpPr/>
          <p:nvPr/>
        </p:nvSpPr>
        <p:spPr>
          <a:xfrm>
            <a:off x="599607" y="449705"/>
            <a:ext cx="11287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Multiple initiatives have been taken to address and prevent violation against women in Mauritius</a:t>
            </a:r>
            <a:endParaRPr lang="en-MU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42CA37-4F52-4A91-A59C-361FFC0E8869}"/>
              </a:ext>
            </a:extLst>
          </p:cNvPr>
          <p:cNvSpPr/>
          <p:nvPr/>
        </p:nvSpPr>
        <p:spPr>
          <a:xfrm>
            <a:off x="1109272" y="2218544"/>
            <a:ext cx="10244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A mobile App called ‘’LESPWAR’’ was launched in 2020 to enable victims of Gender-Based Violence to rapidly connect with the Police Main Command and Control Centre.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The Government has adopted a National Strategy and Action Plan on the elimination of </a:t>
            </a:r>
            <a:r>
              <a:rPr lang="en-GB" sz="3200"/>
              <a:t>Gender-Based Violence(2020-2024)</a:t>
            </a:r>
            <a:endParaRPr lang="en-MU" sz="3200" dirty="0"/>
          </a:p>
        </p:txBody>
      </p:sp>
    </p:spTree>
    <p:extLst>
      <p:ext uri="{BB962C8B-B14F-4D97-AF65-F5344CB8AC3E}">
        <p14:creationId xmlns:p14="http://schemas.microsoft.com/office/powerpoint/2010/main" val="229361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56DF54-61C3-4606-9064-B4F97CB7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DB2B-3C63-4B0C-9628-6D3ADF661E65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691E0A-CDED-44A3-A96A-0018657AE156}"/>
              </a:ext>
            </a:extLst>
          </p:cNvPr>
          <p:cNvSpPr/>
          <p:nvPr/>
        </p:nvSpPr>
        <p:spPr>
          <a:xfrm>
            <a:off x="254833" y="325974"/>
            <a:ext cx="114075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Indicators related to Goal 17</a:t>
            </a:r>
            <a:endParaRPr lang="en-MU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E45C8B-D379-4779-AE57-093F66E7D0C6}"/>
              </a:ext>
            </a:extLst>
          </p:cNvPr>
          <p:cNvSpPr/>
          <p:nvPr/>
        </p:nvSpPr>
        <p:spPr>
          <a:xfrm>
            <a:off x="809469" y="1588957"/>
            <a:ext cx="1127260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Proportion of girls &amp; women aged 15-49 years who have undergone female genital mutilation/cutting by age</a:t>
            </a:r>
          </a:p>
          <a:p>
            <a:r>
              <a:rPr lang="en-US" sz="3200" b="1" dirty="0"/>
              <a:t>Not relevant given that there are no such social norms and customary practices against women in Mauritius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Indicator- Proportion of children whose births are registered in the first year     </a:t>
            </a:r>
          </a:p>
          <a:p>
            <a:r>
              <a:rPr lang="en-US" sz="3200" dirty="0"/>
              <a:t>Proportion of children whose births are registered in the 1</a:t>
            </a:r>
            <a:r>
              <a:rPr lang="en-US" sz="3200" baseline="30000" dirty="0"/>
              <a:t>st</a:t>
            </a:r>
            <a:r>
              <a:rPr lang="en-US" sz="3200" dirty="0"/>
              <a:t> year in Mauritius is  99%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Gender parity index (GPI) =1.0 for pre-primary, primary and secondary indicating no disparity</a:t>
            </a:r>
          </a:p>
        </p:txBody>
      </p:sp>
    </p:spTree>
    <p:extLst>
      <p:ext uri="{BB962C8B-B14F-4D97-AF65-F5344CB8AC3E}">
        <p14:creationId xmlns:p14="http://schemas.microsoft.com/office/powerpoint/2010/main" val="1222016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C373D6-12A2-4DEF-B8C4-3417BC38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DB2B-3C63-4B0C-9628-6D3ADF661E65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759835-77FD-452F-BA71-4CC1FBED2A01}"/>
              </a:ext>
            </a:extLst>
          </p:cNvPr>
          <p:cNvSpPr/>
          <p:nvPr/>
        </p:nvSpPr>
        <p:spPr>
          <a:xfrm>
            <a:off x="509666" y="494675"/>
            <a:ext cx="11407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Goal 18- Engaged and Empowered Youth &amp; Children</a:t>
            </a:r>
            <a:endParaRPr lang="en-MU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552351-55CD-41F1-9523-EC2641B64FC4}"/>
              </a:ext>
            </a:extLst>
          </p:cNvPr>
          <p:cNvSpPr/>
          <p:nvPr/>
        </p:nvSpPr>
        <p:spPr>
          <a:xfrm>
            <a:off x="1469036" y="1948721"/>
            <a:ext cx="91739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Indicator- Unemployment rate of youth</a:t>
            </a:r>
          </a:p>
          <a:p>
            <a:r>
              <a:rPr lang="en-US" sz="3200" dirty="0"/>
              <a:t>     Youth unemployment rate:</a:t>
            </a:r>
          </a:p>
          <a:p>
            <a:r>
              <a:rPr lang="en-US" sz="3200" dirty="0"/>
              <a:t>     </a:t>
            </a:r>
            <a:r>
              <a:rPr lang="en-US" sz="4000" dirty="0"/>
              <a:t>2019: 22.8%          2022: 25.1%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B3DA1D-6A81-43F8-A1E3-2654AE83A6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91820"/>
              </p:ext>
            </p:extLst>
          </p:nvPr>
        </p:nvGraphicFramePr>
        <p:xfrm>
          <a:off x="1873769" y="3747541"/>
          <a:ext cx="8484433" cy="281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0406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08C265-5D2E-4AFA-920B-DEFF70E6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DB2B-3C63-4B0C-9628-6D3ADF661E65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D2F018-EB2B-4ED0-B4DF-104872EAE680}"/>
              </a:ext>
            </a:extLst>
          </p:cNvPr>
          <p:cNvSpPr/>
          <p:nvPr/>
        </p:nvSpPr>
        <p:spPr>
          <a:xfrm>
            <a:off x="328614" y="1004341"/>
            <a:ext cx="11244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/>
              <a:t>Government has set up the following programmes</a:t>
            </a:r>
            <a:endParaRPr lang="en-MU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98AD69-25AE-458C-BD1C-2354610EA612}"/>
              </a:ext>
            </a:extLst>
          </p:cNvPr>
          <p:cNvSpPr/>
          <p:nvPr/>
        </p:nvSpPr>
        <p:spPr>
          <a:xfrm>
            <a:off x="1171574" y="2551837"/>
            <a:ext cx="101822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Youth Empowerment Programme (YEP)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Service to Mauritius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Trainee Engineer Scheme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Dual Training Programme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National Skills Development Programme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‘Prime de </a:t>
            </a:r>
            <a:r>
              <a:rPr lang="en-GB" sz="3200" dirty="0" err="1"/>
              <a:t>L’Emploi</a:t>
            </a:r>
            <a:r>
              <a:rPr lang="en-GB" sz="3200" dirty="0"/>
              <a:t>’</a:t>
            </a:r>
            <a:endParaRPr lang="en-MU" sz="3200" dirty="0"/>
          </a:p>
        </p:txBody>
      </p:sp>
    </p:spTree>
    <p:extLst>
      <p:ext uri="{BB962C8B-B14F-4D97-AF65-F5344CB8AC3E}">
        <p14:creationId xmlns:p14="http://schemas.microsoft.com/office/powerpoint/2010/main" val="113192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1CCB1D-D7E9-4CBE-9256-1995E6E0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DB2B-3C63-4B0C-9628-6D3ADF661E65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1D6F6-9358-425D-A7F9-99D5F1C975CB}"/>
              </a:ext>
            </a:extLst>
          </p:cNvPr>
          <p:cNvSpPr/>
          <p:nvPr/>
        </p:nvSpPr>
        <p:spPr>
          <a:xfrm>
            <a:off x="1357314" y="458271"/>
            <a:ext cx="7500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/>
              <a:t>Indicators related to Goal 18</a:t>
            </a:r>
            <a:endParaRPr lang="en-MU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D41909-04FD-48E3-99DF-63B0ACE2751D}"/>
              </a:ext>
            </a:extLst>
          </p:cNvPr>
          <p:cNvSpPr/>
          <p:nvPr/>
        </p:nvSpPr>
        <p:spPr>
          <a:xfrm>
            <a:off x="400050" y="1166157"/>
            <a:ext cx="109537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Indicator : % of children engaged in child marriage</a:t>
            </a:r>
          </a:p>
          <a:p>
            <a:endParaRPr lang="en-US" sz="3200" dirty="0"/>
          </a:p>
          <a:p>
            <a:r>
              <a:rPr lang="en-US" sz="3200" dirty="0"/>
              <a:t>     Proxy indicator used: % of women aged 16-17 years who got married civilly per 100 female population in the same group has been used:</a:t>
            </a:r>
          </a:p>
          <a:p>
            <a:r>
              <a:rPr lang="en-US" sz="4000" dirty="0"/>
              <a:t>      		2019: 0.7%           2022: 0.1%</a:t>
            </a:r>
          </a:p>
          <a:p>
            <a:endParaRPr lang="en-US" sz="3200" dirty="0"/>
          </a:p>
          <a:p>
            <a:r>
              <a:rPr lang="en-US" sz="3200" dirty="0"/>
              <a:t>Indicator - % of children who are victims of human trafficking</a:t>
            </a:r>
          </a:p>
          <a:p>
            <a:r>
              <a:rPr lang="en-US" sz="3200" dirty="0"/>
              <a:t>    Proxy indicator used– Number of children victims of trafficking per 100 population aged below 18 years has been used</a:t>
            </a:r>
          </a:p>
          <a:p>
            <a:r>
              <a:rPr lang="en-US" sz="3200" dirty="0"/>
              <a:t>Since 2013 =  Less than 1%</a:t>
            </a:r>
            <a:endParaRPr lang="en-MU" sz="3200" dirty="0"/>
          </a:p>
        </p:txBody>
      </p:sp>
    </p:spTree>
    <p:extLst>
      <p:ext uri="{BB962C8B-B14F-4D97-AF65-F5344CB8AC3E}">
        <p14:creationId xmlns:p14="http://schemas.microsoft.com/office/powerpoint/2010/main" val="736743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28934F-DE85-43F9-813B-19BFB557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DB2B-3C63-4B0C-9628-6D3ADF661E65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F1603A-F7EC-4598-B04F-3BE86DF0C574}"/>
              </a:ext>
            </a:extLst>
          </p:cNvPr>
          <p:cNvSpPr/>
          <p:nvPr/>
        </p:nvSpPr>
        <p:spPr>
          <a:xfrm>
            <a:off x="528639" y="136526"/>
            <a:ext cx="111156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Indicator – Level of implementation of the provisions of the African Youth Charter (AYC)on the Rights of the Youth by Member States</a:t>
            </a:r>
          </a:p>
          <a:p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3200" dirty="0"/>
              <a:t>Mauritius signed the AYC in 2006 and ratified same in 2008, focusing on youth participation, sustainable livelihood, health, leisure and cultural activities, empowerment of young women and poverty eradication.</a:t>
            </a:r>
            <a:endParaRPr lang="en-MU" sz="3200" dirty="0"/>
          </a:p>
        </p:txBody>
      </p:sp>
    </p:spTree>
    <p:extLst>
      <p:ext uri="{BB962C8B-B14F-4D97-AF65-F5344CB8AC3E}">
        <p14:creationId xmlns:p14="http://schemas.microsoft.com/office/powerpoint/2010/main" val="115633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A5E49B-5EFF-43E8-B47D-340FD2210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DB2B-3C63-4B0C-9628-6D3ADF661E65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CE694B-69CD-4414-ADC8-92FB3D208902}"/>
              </a:ext>
            </a:extLst>
          </p:cNvPr>
          <p:cNvSpPr/>
          <p:nvPr/>
        </p:nvSpPr>
        <p:spPr>
          <a:xfrm>
            <a:off x="1061884" y="752168"/>
            <a:ext cx="96454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Measures taken for Child Protection and Development</a:t>
            </a:r>
            <a:endParaRPr lang="en-MU" sz="4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BA59FE-517D-4A3D-B618-EBF321EAFBF9}"/>
              </a:ext>
            </a:extLst>
          </p:cNvPr>
          <p:cNvSpPr/>
          <p:nvPr/>
        </p:nvSpPr>
        <p:spPr>
          <a:xfrm>
            <a:off x="882445" y="2320180"/>
            <a:ext cx="104713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A2921"/>
                </a:solidFill>
                <a:ea typeface="Montserrat" pitchFamily="34" charset="-122"/>
                <a:cs typeface="Montserrat" pitchFamily="34" charset="-120"/>
              </a:rPr>
              <a:t>New Children's Act focusing on child rights</a:t>
            </a:r>
            <a:endParaRPr lang="en-US" sz="2400" b="1" dirty="0"/>
          </a:p>
          <a:p>
            <a:r>
              <a:rPr lang="en-US" sz="2400" dirty="0">
                <a:ea typeface="Montserrat" pitchFamily="34" charset="-122"/>
                <a:cs typeface="Montserrat" pitchFamily="34" charset="-120"/>
              </a:rPr>
              <a:t>The Children's Act 2020 proclaimed in January 2022 made provisions to safeguard child rights</a:t>
            </a:r>
          </a:p>
          <a:p>
            <a:endParaRPr lang="en-US" sz="2400" dirty="0">
              <a:ea typeface="Montserrat" pitchFamily="34" charset="-122"/>
              <a:cs typeface="Montserrat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a typeface="Montserrat" pitchFamily="34" charset="-122"/>
                <a:cs typeface="Montserrat" pitchFamily="34" charset="-120"/>
              </a:rPr>
              <a:t>Child protection services and hotline</a:t>
            </a:r>
          </a:p>
          <a:p>
            <a:r>
              <a:rPr lang="en-US" sz="2400" dirty="0">
                <a:ea typeface="Montserrat" pitchFamily="34" charset="-122"/>
                <a:cs typeface="Montserrat" pitchFamily="34" charset="-120"/>
              </a:rPr>
              <a:t>The Child Development Unit provides protection services for abused children and operates a 24/7 toll-free hotline for reporting case</a:t>
            </a:r>
          </a:p>
          <a:p>
            <a:endParaRPr lang="en-US" sz="2400" dirty="0">
              <a:ea typeface="Montserrat" pitchFamily="34" charset="-122"/>
              <a:cs typeface="Montserrat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a typeface="Montserrat" pitchFamily="34" charset="-122"/>
                <a:cs typeface="Montserrat" pitchFamily="34" charset="-120"/>
              </a:rPr>
              <a:t>Budget allocates funds for childcare centers and facilities</a:t>
            </a:r>
          </a:p>
          <a:p>
            <a:r>
              <a:rPr lang="en-US" sz="2400" dirty="0">
                <a:ea typeface="Montserrat" pitchFamily="34" charset="-122"/>
                <a:cs typeface="Montserrat" pitchFamily="34" charset="-120"/>
              </a:rPr>
              <a:t>The 2023/2024 budget allocated funds for setting up childcare centers under PPP and workplace childcare facilities</a:t>
            </a:r>
          </a:p>
        </p:txBody>
      </p:sp>
    </p:spTree>
    <p:extLst>
      <p:ext uri="{BB962C8B-B14F-4D97-AF65-F5344CB8AC3E}">
        <p14:creationId xmlns:p14="http://schemas.microsoft.com/office/powerpoint/2010/main" val="1188624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9081D0-5D7B-447A-8E1B-F438EAFA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DB2B-3C63-4B0C-9628-6D3ADF661E65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150214-7E98-4F82-84D9-8A1BDD4D7FFF}"/>
              </a:ext>
            </a:extLst>
          </p:cNvPr>
          <p:cNvSpPr/>
          <p:nvPr/>
        </p:nvSpPr>
        <p:spPr>
          <a:xfrm>
            <a:off x="328614" y="1494562"/>
            <a:ext cx="110251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In 2021, the International Organisation for Immigration(IOM) developed Standard Operating Procedures and Tools for identification and care of victims of Trafficking in Persons for Mauritius.</a:t>
            </a:r>
          </a:p>
          <a:p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The 2022-2026 National Action Plan to combat trafficking was launched.</a:t>
            </a:r>
            <a:endParaRPr lang="en-MU" sz="3200" dirty="0"/>
          </a:p>
        </p:txBody>
      </p:sp>
    </p:spTree>
    <p:extLst>
      <p:ext uri="{BB962C8B-B14F-4D97-AF65-F5344CB8AC3E}">
        <p14:creationId xmlns:p14="http://schemas.microsoft.com/office/powerpoint/2010/main" val="3428844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4783347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b="1" dirty="0"/>
              <a:t>THANK YOU!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2C1F-0CEF-456C-8E1C-665BE1FD1F8F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6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00E179-81CB-465C-82C7-934A88D1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DB2B-3C63-4B0C-9628-6D3ADF661E65}" type="slidenum">
              <a:rPr lang="en-US" altLang="en-US" smtClean="0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4" name="Object 3" descr="preencoded.png">
            <a:extLst>
              <a:ext uri="{FF2B5EF4-FFF2-40B4-BE49-F238E27FC236}">
                <a16:creationId xmlns:a16="http://schemas.microsoft.com/office/drawing/2014/main" id="{77698881-BB85-40EF-9AB7-22161CD225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750" b="18750"/>
          <a:stretch/>
        </p:blipFill>
        <p:spPr>
          <a:xfrm>
            <a:off x="384313" y="31304"/>
            <a:ext cx="11807687" cy="443868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161D11-394E-4F57-981C-C4F10CE1140C}"/>
              </a:ext>
            </a:extLst>
          </p:cNvPr>
          <p:cNvSpPr/>
          <p:nvPr/>
        </p:nvSpPr>
        <p:spPr>
          <a:xfrm>
            <a:off x="384313" y="4565096"/>
            <a:ext cx="11474312" cy="1513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95"/>
              </a:lnSpc>
            </a:pPr>
            <a:r>
              <a:rPr lang="en-US" sz="2400" dirty="0"/>
              <a:t>Mauritius has over the years aligned its policies and </a:t>
            </a:r>
            <a:r>
              <a:rPr lang="en-US" sz="2400" dirty="0" err="1"/>
              <a:t>programmes</a:t>
            </a:r>
            <a:r>
              <a:rPr lang="en-US" sz="2400" dirty="0"/>
              <a:t> with the UN Agenda 2030 and AU Agenda 2063, and has been consistent in translating into actions its commitments made towards women’s empowerment and gender equality.</a:t>
            </a:r>
          </a:p>
        </p:txBody>
      </p:sp>
    </p:spTree>
    <p:extLst>
      <p:ext uri="{BB962C8B-B14F-4D97-AF65-F5344CB8AC3E}">
        <p14:creationId xmlns:p14="http://schemas.microsoft.com/office/powerpoint/2010/main" val="175162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81E2AA-A6A1-4EFA-AA82-9DC75F87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DB2B-3C63-4B0C-9628-6D3ADF661E65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0ADC49-29FD-4AC4-AC24-2C68FA34A40E}"/>
              </a:ext>
            </a:extLst>
          </p:cNvPr>
          <p:cNvSpPr/>
          <p:nvPr/>
        </p:nvSpPr>
        <p:spPr>
          <a:xfrm>
            <a:off x="914399" y="614363"/>
            <a:ext cx="108870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Aspiration 6 : An Africa whose development is people driven , relying on the potential of the African people</a:t>
            </a:r>
            <a:br>
              <a:rPr lang="en-MU" sz="4000" dirty="0"/>
            </a:br>
            <a:endParaRPr lang="en-MU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76A628-A086-4973-BE32-5EBBB9CE8D8E}"/>
              </a:ext>
            </a:extLst>
          </p:cNvPr>
          <p:cNvSpPr/>
          <p:nvPr/>
        </p:nvSpPr>
        <p:spPr>
          <a:xfrm>
            <a:off x="671512" y="3010196"/>
            <a:ext cx="9886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Goal 17: Full Gender Equality in all Spheres of life</a:t>
            </a:r>
          </a:p>
          <a:p>
            <a:endParaRPr lang="en-US" sz="3200" dirty="0"/>
          </a:p>
          <a:p>
            <a:r>
              <a:rPr lang="en-US" sz="3200" dirty="0"/>
              <a:t>Goal 18:Engaged and Empowered Youth and Children</a:t>
            </a:r>
          </a:p>
        </p:txBody>
      </p:sp>
    </p:spTree>
    <p:extLst>
      <p:ext uri="{BB962C8B-B14F-4D97-AF65-F5344CB8AC3E}">
        <p14:creationId xmlns:p14="http://schemas.microsoft.com/office/powerpoint/2010/main" val="76469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01295F-A7D6-433E-ABAC-16D5A6EE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334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1D97F0-808F-46DC-9080-5771DE88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DB2B-3C63-4B0C-9628-6D3ADF661E65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131D66-9052-460A-A939-BEB646897A83}"/>
              </a:ext>
            </a:extLst>
          </p:cNvPr>
          <p:cNvSpPr/>
          <p:nvPr/>
        </p:nvSpPr>
        <p:spPr>
          <a:xfrm>
            <a:off x="1943101" y="136525"/>
            <a:ext cx="9115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Proportion of women in total agricultural population with ownership or secure rights over agricultural land</a:t>
            </a:r>
            <a:endParaRPr lang="en-MU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08658F-9875-4302-B54D-4DBB68999C51}"/>
              </a:ext>
            </a:extLst>
          </p:cNvPr>
          <p:cNvSpPr/>
          <p:nvPr/>
        </p:nvSpPr>
        <p:spPr>
          <a:xfrm>
            <a:off x="1200150" y="2443164"/>
            <a:ext cx="1027271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Proxy indicator: % of total female population in employment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EA2AB8-0EAB-489C-ABFF-B164BEF0813C}"/>
              </a:ext>
            </a:extLst>
          </p:cNvPr>
          <p:cNvSpPr/>
          <p:nvPr/>
        </p:nvSpPr>
        <p:spPr>
          <a:xfrm>
            <a:off x="4679586" y="3244334"/>
            <a:ext cx="4891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2019: 38.5%      2022: 38.8%</a:t>
            </a:r>
            <a:endParaRPr lang="en-MU" sz="3200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FF7A6FC4-541F-434E-8BD7-F1DDF5D01B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746420"/>
              </p:ext>
            </p:extLst>
          </p:nvPr>
        </p:nvGraphicFramePr>
        <p:xfrm>
          <a:off x="1219199" y="4002374"/>
          <a:ext cx="8351470" cy="271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978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606007-B6DE-4F83-9EB3-DA5EBB49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DB2B-3C63-4B0C-9628-6D3ADF661E65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9BEA7A-1BC1-4455-974C-30CCAA7E3375}"/>
              </a:ext>
            </a:extLst>
          </p:cNvPr>
          <p:cNvSpPr/>
          <p:nvPr/>
        </p:nvSpPr>
        <p:spPr>
          <a:xfrm>
            <a:off x="494677" y="511678"/>
            <a:ext cx="8663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More indicators to show women’s participation……</a:t>
            </a:r>
            <a:endParaRPr lang="en-MU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132E3-9AC4-4D57-948E-AA14249CC167}"/>
              </a:ext>
            </a:extLst>
          </p:cNvPr>
          <p:cNvSpPr/>
          <p:nvPr/>
        </p:nvSpPr>
        <p:spPr>
          <a:xfrm>
            <a:off x="494677" y="2413338"/>
            <a:ext cx="86493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Proportion of women engaged as employer and own account worker:</a:t>
            </a:r>
          </a:p>
          <a:p>
            <a:endParaRPr lang="en-US" sz="3200" dirty="0"/>
          </a:p>
          <a:p>
            <a:r>
              <a:rPr lang="en-US" sz="3200" dirty="0"/>
              <a:t>      </a:t>
            </a:r>
            <a:r>
              <a:rPr lang="en-US" sz="4000" b="1" dirty="0"/>
              <a:t>2019:10.2%		2022:10.4%</a:t>
            </a:r>
          </a:p>
          <a:p>
            <a:endParaRPr lang="en-US" sz="3200" dirty="0"/>
          </a:p>
          <a:p>
            <a:r>
              <a:rPr lang="en-US" sz="3200" dirty="0"/>
              <a:t>Gap in earnings between women &amp; men</a:t>
            </a:r>
          </a:p>
          <a:p>
            <a:r>
              <a:rPr lang="en-US" sz="3200" dirty="0"/>
              <a:t>   Women earned </a:t>
            </a:r>
            <a:r>
              <a:rPr lang="en-US" sz="3200" b="1" dirty="0"/>
              <a:t>76%</a:t>
            </a:r>
            <a:r>
              <a:rPr lang="en-US" sz="3200" dirty="0"/>
              <a:t> in 2019 &amp; </a:t>
            </a:r>
            <a:r>
              <a:rPr lang="en-US" sz="3200" b="1" dirty="0"/>
              <a:t>78%</a:t>
            </a:r>
            <a:r>
              <a:rPr lang="en-US" sz="3200" dirty="0"/>
              <a:t> in 2022 </a:t>
            </a:r>
          </a:p>
          <a:p>
            <a:r>
              <a:rPr lang="en-US" sz="3200" dirty="0"/>
              <a:t>   of what men earned	.			</a:t>
            </a:r>
          </a:p>
        </p:txBody>
      </p:sp>
    </p:spTree>
    <p:extLst>
      <p:ext uri="{BB962C8B-B14F-4D97-AF65-F5344CB8AC3E}">
        <p14:creationId xmlns:p14="http://schemas.microsoft.com/office/powerpoint/2010/main" val="165423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C2735-931C-4673-8FB6-DAB72D27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DB2B-3C63-4B0C-9628-6D3ADF661E65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78F118-4FB3-438D-AF25-5BAC9F1B196A}"/>
              </a:ext>
            </a:extLst>
          </p:cNvPr>
          <p:cNvSpPr/>
          <p:nvPr/>
        </p:nvSpPr>
        <p:spPr>
          <a:xfrm>
            <a:off x="657225" y="328613"/>
            <a:ext cx="9086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/>
              <a:t>Women’s Economic Empowerment</a:t>
            </a:r>
            <a:endParaRPr lang="en-MU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6D755-D5C5-4FA2-BCAD-AA3588AD9204}"/>
              </a:ext>
            </a:extLst>
          </p:cNvPr>
          <p:cNvSpPr/>
          <p:nvPr/>
        </p:nvSpPr>
        <p:spPr>
          <a:xfrm>
            <a:off x="971550" y="1036499"/>
            <a:ext cx="106870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a typeface="Montserrat" pitchFamily="34" charset="-122"/>
                <a:cs typeface="Montserrat" pitchFamily="34" charset="-120"/>
              </a:rPr>
              <a:t>The National Women Entrepreneur Council provides training, loans, and marketing assistance for women entrepreneurs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a typeface="Montserrat" pitchFamily="34" charset="-122"/>
                <a:cs typeface="Montserrat" pitchFamily="34" charset="-120"/>
              </a:rPr>
              <a:t>The government provides interest-free loans up to Rs 500,000 for women starting new business.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A groundbreaking budgetary measure announced for this Financial year which has acted as a game changer has been the promotion of gender equality at all levels, listed companies shall have a minimum of 25 percent of women on their boards.</a:t>
            </a:r>
            <a:endParaRPr lang="en-MU" sz="3200" dirty="0"/>
          </a:p>
          <a:p>
            <a:r>
              <a:rPr lang="en-MU" sz="3200" dirty="0"/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284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A801B-5B26-4230-B50C-B0F833B4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DB2B-3C63-4B0C-9628-6D3ADF661E65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C5922F-3EA5-45D4-8A0C-2C4930159006}"/>
              </a:ext>
            </a:extLst>
          </p:cNvPr>
          <p:cNvSpPr/>
          <p:nvPr/>
        </p:nvSpPr>
        <p:spPr>
          <a:xfrm>
            <a:off x="971550" y="485775"/>
            <a:ext cx="105441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Proportion of seats held by women in national parliaments, regional and local bodies</a:t>
            </a:r>
            <a:endParaRPr lang="en-MU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12388-427E-4274-B832-5DE818F4F83A}"/>
              </a:ext>
            </a:extLst>
          </p:cNvPr>
          <p:cNvSpPr/>
          <p:nvPr/>
        </p:nvSpPr>
        <p:spPr>
          <a:xfrm>
            <a:off x="1328738" y="1809214"/>
            <a:ext cx="868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Proportion of seats held by women in the Mauritius National Parliament:</a:t>
            </a:r>
          </a:p>
          <a:p>
            <a:r>
              <a:rPr lang="en-US" sz="3200" b="1" dirty="0"/>
              <a:t>2014: 11.6%</a:t>
            </a:r>
          </a:p>
          <a:p>
            <a:r>
              <a:rPr lang="en-US" sz="3200" b="1" dirty="0"/>
              <a:t>2022: 20.0%</a:t>
            </a:r>
          </a:p>
          <a:p>
            <a:endParaRPr lang="en-US" sz="3200" dirty="0"/>
          </a:p>
          <a:p>
            <a:r>
              <a:rPr lang="en-US" sz="3200" dirty="0"/>
              <a:t>4 women ministers out of 23 ministers (17.4%)</a:t>
            </a:r>
          </a:p>
          <a:p>
            <a:r>
              <a:rPr lang="en-US" sz="3200" dirty="0"/>
              <a:t>4 women parliamentary private secretaries (PPS) out of 11 PPS (36.4%)</a:t>
            </a:r>
            <a:endParaRPr lang="en-MU" sz="3200" dirty="0"/>
          </a:p>
        </p:txBody>
      </p:sp>
    </p:spTree>
    <p:extLst>
      <p:ext uri="{BB962C8B-B14F-4D97-AF65-F5344CB8AC3E}">
        <p14:creationId xmlns:p14="http://schemas.microsoft.com/office/powerpoint/2010/main" val="1610483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86E78E-1341-440A-A160-6268F116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DB2B-3C63-4B0C-9628-6D3ADF661E65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3482C4-C014-401D-AF2D-4AE2FD8EEBA4}"/>
              </a:ext>
            </a:extLst>
          </p:cNvPr>
          <p:cNvSpPr/>
          <p:nvPr/>
        </p:nvSpPr>
        <p:spPr>
          <a:xfrm>
            <a:off x="1900238" y="685800"/>
            <a:ext cx="8586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/>
              <a:t>Women’s participation</a:t>
            </a:r>
            <a:endParaRPr lang="en-MU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320599-998A-4EB1-86F7-2B0667ABF3BF}"/>
              </a:ext>
            </a:extLst>
          </p:cNvPr>
          <p:cNvSpPr/>
          <p:nvPr/>
        </p:nvSpPr>
        <p:spPr>
          <a:xfrm>
            <a:off x="838199" y="1657350"/>
            <a:ext cx="100488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Village Council Election (Year 2021):</a:t>
            </a:r>
          </a:p>
          <a:p>
            <a:r>
              <a:rPr lang="en-US" sz="3200" dirty="0"/>
              <a:t>     274 women were elected out of 1170 candidates (23.4%)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Rodrigues Regional Assembly:</a:t>
            </a:r>
          </a:p>
          <a:p>
            <a:r>
              <a:rPr lang="en-US" sz="3200" dirty="0"/>
              <a:t>   2013 : 5 women were elected out of 21 (23.8%)</a:t>
            </a:r>
          </a:p>
          <a:p>
            <a:r>
              <a:rPr lang="en-US" sz="3200" dirty="0"/>
              <a:t>   2022: 5 women were elected out of 17 (29.4%)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Women holding senior positions in government services:</a:t>
            </a:r>
          </a:p>
          <a:p>
            <a:r>
              <a:rPr lang="en-US" sz="3200" dirty="0"/>
              <a:t>     </a:t>
            </a:r>
            <a:r>
              <a:rPr lang="en-US" sz="3200" b="1" dirty="0"/>
              <a:t>2019 : 39.1%  2022: 38.6%</a:t>
            </a:r>
            <a:endParaRPr lang="en-MU" sz="3200" b="1" dirty="0"/>
          </a:p>
        </p:txBody>
      </p:sp>
    </p:spTree>
    <p:extLst>
      <p:ext uri="{BB962C8B-B14F-4D97-AF65-F5344CB8AC3E}">
        <p14:creationId xmlns:p14="http://schemas.microsoft.com/office/powerpoint/2010/main" val="222908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058679-5918-4A27-92B0-BB711391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DB2B-3C63-4B0C-9628-6D3ADF661E65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731B47-AF14-4BB6-ADC0-CF121727D8B3}"/>
              </a:ext>
            </a:extLst>
          </p:cNvPr>
          <p:cNvSpPr/>
          <p:nvPr/>
        </p:nvSpPr>
        <p:spPr>
          <a:xfrm>
            <a:off x="685800" y="357188"/>
            <a:ext cx="110870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Proportion of women and girls subjected to sexual and physical violence</a:t>
            </a:r>
            <a:endParaRPr lang="en-MU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D164A1-CE03-4DAD-B12C-24FBA933DD9F}"/>
              </a:ext>
            </a:extLst>
          </p:cNvPr>
          <p:cNvSpPr/>
          <p:nvPr/>
        </p:nvSpPr>
        <p:spPr>
          <a:xfrm>
            <a:off x="814389" y="2043112"/>
            <a:ext cx="94440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Proxy indicator “Number of domestic violence cases of physical and sexual violence per 100 female population aged 18 </a:t>
            </a:r>
            <a:r>
              <a:rPr lang="en-US" sz="3200" dirty="0" err="1"/>
              <a:t>yrs</a:t>
            </a:r>
            <a:r>
              <a:rPr lang="en-US" sz="3200" dirty="0"/>
              <a:t> and over”</a:t>
            </a:r>
          </a:p>
          <a:p>
            <a:pPr algn="ctr"/>
            <a:endParaRPr lang="en-US" sz="3200" dirty="0"/>
          </a:p>
          <a:p>
            <a:pPr algn="ctr"/>
            <a:r>
              <a:rPr lang="en-US" sz="4000" dirty="0"/>
              <a:t>2019:0.16%</a:t>
            </a:r>
          </a:p>
          <a:p>
            <a:pPr algn="ctr"/>
            <a:r>
              <a:rPr lang="en-US" sz="4000" dirty="0"/>
              <a:t>2022:0.33%</a:t>
            </a:r>
            <a:endParaRPr lang="en-MU" sz="4000" dirty="0"/>
          </a:p>
        </p:txBody>
      </p:sp>
    </p:spTree>
    <p:extLst>
      <p:ext uri="{BB962C8B-B14F-4D97-AF65-F5344CB8AC3E}">
        <p14:creationId xmlns:p14="http://schemas.microsoft.com/office/powerpoint/2010/main" val="3545584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1164</TotalTime>
  <Words>990</Words>
  <Application>Microsoft Office PowerPoint</Application>
  <PresentationFormat>Widescreen</PresentationFormat>
  <Paragraphs>128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Albertus MT</vt:lpstr>
      <vt:lpstr>Arial</vt:lpstr>
      <vt:lpstr>Arial Black</vt:lpstr>
      <vt:lpstr>Calibri</vt:lpstr>
      <vt:lpstr>Calibri Light</vt:lpstr>
      <vt:lpstr>Monotype Corsiva</vt:lpstr>
      <vt:lpstr>Montserrat</vt:lpstr>
      <vt:lpstr>Trebuchet MS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Equality Bill</dc:title>
  <dc:creator>user</dc:creator>
  <cp:lastModifiedBy>Pamela Nabukhonzo</cp:lastModifiedBy>
  <cp:revision>113</cp:revision>
  <cp:lastPrinted>2023-09-21T08:00:35Z</cp:lastPrinted>
  <dcterms:created xsi:type="dcterms:W3CDTF">2023-08-10T06:24:55Z</dcterms:created>
  <dcterms:modified xsi:type="dcterms:W3CDTF">2023-11-07T12:05:17Z</dcterms:modified>
</cp:coreProperties>
</file>