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439" r:id="rId2"/>
    <p:sldId id="3458" r:id="rId3"/>
    <p:sldId id="3414" r:id="rId4"/>
    <p:sldId id="265" r:id="rId5"/>
    <p:sldId id="266" r:id="rId6"/>
    <p:sldId id="269" r:id="rId7"/>
    <p:sldId id="3314" r:id="rId8"/>
    <p:sldId id="3315" r:id="rId9"/>
    <p:sldId id="3316" r:id="rId10"/>
    <p:sldId id="3317" r:id="rId11"/>
    <p:sldId id="3435" r:id="rId12"/>
    <p:sldId id="3385" r:id="rId13"/>
    <p:sldId id="3322" r:id="rId14"/>
    <p:sldId id="261" r:id="rId15"/>
    <p:sldId id="1201" r:id="rId16"/>
    <p:sldId id="3419" r:id="rId17"/>
    <p:sldId id="3420" r:id="rId18"/>
    <p:sldId id="3457" r:id="rId19"/>
    <p:sldId id="257" r:id="rId20"/>
    <p:sldId id="3446" r:id="rId21"/>
    <p:sldId id="3442" r:id="rId22"/>
    <p:sldId id="3368" r:id="rId23"/>
    <p:sldId id="1176" r:id="rId24"/>
    <p:sldId id="1174" r:id="rId25"/>
    <p:sldId id="3461" r:id="rId26"/>
    <p:sldId id="51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3E40E-40CF-474C-8D32-FA4CFDBF72AC}" v="5" dt="2023-11-07T16:18:13.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2"/>
    <p:restoredTop sz="72973" autoAdjust="0"/>
  </p:normalViewPr>
  <p:slideViewPr>
    <p:cSldViewPr snapToGrid="0" snapToObjects="1">
      <p:cViewPr varScale="1">
        <p:scale>
          <a:sx n="60" d="100"/>
          <a:sy n="60" d="100"/>
        </p:scale>
        <p:origin x="14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cquescharmes%201\Desktop\UNWomen%20Kenya%20care\Demograph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fr-FR" b="1" dirty="0"/>
              <a:t>UN Population perspectives Kenya</a:t>
            </a:r>
          </a:p>
        </c:rich>
      </c:tx>
      <c:layout>
        <c:manualLayout>
          <c:xMode val="edge"/>
          <c:yMode val="edge"/>
          <c:x val="0.22036961443145425"/>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manualLayout>
          <c:layoutTarget val="inner"/>
          <c:xMode val="edge"/>
          <c:yMode val="edge"/>
          <c:x val="7.1621135810168726E-2"/>
          <c:y val="8.4529041945674843E-2"/>
          <c:w val="0.91197709528781989"/>
          <c:h val="0.81274587168269996"/>
        </c:manualLayout>
      </c:layout>
      <c:lineChart>
        <c:grouping val="standard"/>
        <c:varyColors val="0"/>
        <c:ser>
          <c:idx val="0"/>
          <c:order val="0"/>
          <c:tx>
            <c:strRef>
              <c:f>'Population by age group'!$A$2</c:f>
              <c:strCache>
                <c:ptCount val="1"/>
                <c:pt idx="0">
                  <c:v>Population aged 0-5</c:v>
                </c:pt>
              </c:strCache>
            </c:strRef>
          </c:tx>
          <c:spPr>
            <a:ln w="57150" cap="rnd">
              <a:solidFill>
                <a:schemeClr val="accent1"/>
              </a:solidFill>
              <a:round/>
            </a:ln>
            <a:effectLst/>
          </c:spPr>
          <c:marker>
            <c:symbol val="none"/>
          </c:marker>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group'!$B$2:$U$2</c:f>
              <c:numCache>
                <c:formatCode>General</c:formatCode>
                <c:ptCount val="20"/>
                <c:pt idx="0">
                  <c:v>1212</c:v>
                </c:pt>
                <c:pt idx="1">
                  <c:v>1879</c:v>
                </c:pt>
                <c:pt idx="2">
                  <c:v>2675</c:v>
                </c:pt>
                <c:pt idx="3">
                  <c:v>3964</c:v>
                </c:pt>
                <c:pt idx="4">
                  <c:v>5340</c:v>
                </c:pt>
                <c:pt idx="5">
                  <c:v>6499</c:v>
                </c:pt>
                <c:pt idx="6">
                  <c:v>7360</c:v>
                </c:pt>
                <c:pt idx="7">
                  <c:v>8129</c:v>
                </c:pt>
                <c:pt idx="8">
                  <c:v>8431</c:v>
                </c:pt>
                <c:pt idx="9">
                  <c:v>8420</c:v>
                </c:pt>
                <c:pt idx="10">
                  <c:v>8445</c:v>
                </c:pt>
                <c:pt idx="11">
                  <c:v>8925</c:v>
                </c:pt>
                <c:pt idx="12">
                  <c:v>9490</c:v>
                </c:pt>
                <c:pt idx="13">
                  <c:v>10076</c:v>
                </c:pt>
                <c:pt idx="14">
                  <c:v>10163</c:v>
                </c:pt>
                <c:pt idx="15">
                  <c:v>10226</c:v>
                </c:pt>
                <c:pt idx="16">
                  <c:v>9994</c:v>
                </c:pt>
                <c:pt idx="17">
                  <c:v>9557</c:v>
                </c:pt>
                <c:pt idx="18">
                  <c:v>9122</c:v>
                </c:pt>
                <c:pt idx="19">
                  <c:v>8672</c:v>
                </c:pt>
              </c:numCache>
            </c:numRef>
          </c:val>
          <c:smooth val="0"/>
          <c:extLst>
            <c:ext xmlns:c16="http://schemas.microsoft.com/office/drawing/2014/chart" uri="{C3380CC4-5D6E-409C-BE32-E72D297353CC}">
              <c16:uniqueId val="{00000000-4A5A-E14D-A954-D39DE2F782F3}"/>
            </c:ext>
          </c:extLst>
        </c:ser>
        <c:ser>
          <c:idx val="1"/>
          <c:order val="1"/>
          <c:tx>
            <c:strRef>
              <c:f>'Population by age group'!$A$3</c:f>
              <c:strCache>
                <c:ptCount val="1"/>
                <c:pt idx="0">
                  <c:v>Population aged 6-11 </c:v>
                </c:pt>
              </c:strCache>
            </c:strRef>
          </c:tx>
          <c:spPr>
            <a:ln w="28575" cap="rnd">
              <a:solidFill>
                <a:schemeClr val="accent2"/>
              </a:solidFill>
              <a:round/>
            </a:ln>
            <a:effectLst/>
          </c:spPr>
          <c:marker>
            <c:symbol val="none"/>
          </c:marker>
          <c:dLbls>
            <c:dLbl>
              <c:idx val="18"/>
              <c:tx>
                <c:rich>
                  <a:bodyPr/>
                  <a:lstStyle/>
                  <a:p>
                    <a:r>
                      <a:rPr lang="en-US"/>
                      <a:t>Population aged 0-5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5A-E14D-A954-D39DE2F782F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group'!$B$3:$U$3</c:f>
              <c:numCache>
                <c:formatCode>General</c:formatCode>
                <c:ptCount val="20"/>
                <c:pt idx="0">
                  <c:v>813</c:v>
                </c:pt>
                <c:pt idx="1">
                  <c:v>1377</c:v>
                </c:pt>
                <c:pt idx="2">
                  <c:v>2028</c:v>
                </c:pt>
                <c:pt idx="3">
                  <c:v>3025</c:v>
                </c:pt>
                <c:pt idx="4">
                  <c:v>4444</c:v>
                </c:pt>
                <c:pt idx="5">
                  <c:v>5403</c:v>
                </c:pt>
                <c:pt idx="6">
                  <c:v>6116</c:v>
                </c:pt>
                <c:pt idx="7">
                  <c:v>7034</c:v>
                </c:pt>
                <c:pt idx="8">
                  <c:v>7880</c:v>
                </c:pt>
                <c:pt idx="9">
                  <c:v>8285</c:v>
                </c:pt>
                <c:pt idx="10">
                  <c:v>8318</c:v>
                </c:pt>
                <c:pt idx="11">
                  <c:v>8356</c:v>
                </c:pt>
                <c:pt idx="12">
                  <c:v>8744</c:v>
                </c:pt>
                <c:pt idx="13">
                  <c:v>9777</c:v>
                </c:pt>
                <c:pt idx="14">
                  <c:v>10079</c:v>
                </c:pt>
                <c:pt idx="15">
                  <c:v>10170</c:v>
                </c:pt>
                <c:pt idx="16">
                  <c:v>10147</c:v>
                </c:pt>
                <c:pt idx="17">
                  <c:v>9798</c:v>
                </c:pt>
                <c:pt idx="18">
                  <c:v>9354</c:v>
                </c:pt>
                <c:pt idx="19">
                  <c:v>8931</c:v>
                </c:pt>
              </c:numCache>
            </c:numRef>
          </c:val>
          <c:smooth val="0"/>
          <c:extLst>
            <c:ext xmlns:c16="http://schemas.microsoft.com/office/drawing/2014/chart" uri="{C3380CC4-5D6E-409C-BE32-E72D297353CC}">
              <c16:uniqueId val="{00000002-4A5A-E14D-A954-D39DE2F782F3}"/>
            </c:ext>
          </c:extLst>
        </c:ser>
        <c:ser>
          <c:idx val="2"/>
          <c:order val="2"/>
          <c:tx>
            <c:strRef>
              <c:f>'Population by age group'!$A$4</c:f>
              <c:strCache>
                <c:ptCount val="1"/>
                <c:pt idx="0">
                  <c:v>Population aged 12-14 </c:v>
                </c:pt>
              </c:strCache>
            </c:strRef>
          </c:tx>
          <c:spPr>
            <a:ln w="28575" cap="rnd">
              <a:solidFill>
                <a:schemeClr val="accent3"/>
              </a:solidFill>
              <a:round/>
            </a:ln>
            <a:effectLst/>
          </c:spPr>
          <c:marker>
            <c:symbol val="none"/>
          </c:marker>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group'!$B$4:$U$4</c:f>
              <c:numCache>
                <c:formatCode>General</c:formatCode>
                <c:ptCount val="20"/>
                <c:pt idx="0">
                  <c:v>392</c:v>
                </c:pt>
                <c:pt idx="1">
                  <c:v>520</c:v>
                </c:pt>
                <c:pt idx="2">
                  <c:v>845</c:v>
                </c:pt>
                <c:pt idx="3">
                  <c:v>1234</c:v>
                </c:pt>
                <c:pt idx="4">
                  <c:v>1867</c:v>
                </c:pt>
                <c:pt idx="5">
                  <c:v>2561</c:v>
                </c:pt>
                <c:pt idx="6">
                  <c:v>2649</c:v>
                </c:pt>
                <c:pt idx="7">
                  <c:v>3096</c:v>
                </c:pt>
                <c:pt idx="8">
                  <c:v>3531</c:v>
                </c:pt>
                <c:pt idx="9">
                  <c:v>3901</c:v>
                </c:pt>
                <c:pt idx="10">
                  <c:v>3987</c:v>
                </c:pt>
                <c:pt idx="11">
                  <c:v>4163</c:v>
                </c:pt>
                <c:pt idx="12">
                  <c:v>4144</c:v>
                </c:pt>
                <c:pt idx="13">
                  <c:v>4680</c:v>
                </c:pt>
                <c:pt idx="14">
                  <c:v>5000</c:v>
                </c:pt>
                <c:pt idx="15">
                  <c:v>5050</c:v>
                </c:pt>
                <c:pt idx="16">
                  <c:v>5091</c:v>
                </c:pt>
                <c:pt idx="17">
                  <c:v>4987</c:v>
                </c:pt>
                <c:pt idx="18">
                  <c:v>4772</c:v>
                </c:pt>
                <c:pt idx="19">
                  <c:v>4556</c:v>
                </c:pt>
              </c:numCache>
            </c:numRef>
          </c:val>
          <c:smooth val="0"/>
          <c:extLst>
            <c:ext xmlns:c16="http://schemas.microsoft.com/office/drawing/2014/chart" uri="{C3380CC4-5D6E-409C-BE32-E72D297353CC}">
              <c16:uniqueId val="{00000003-4A5A-E14D-A954-D39DE2F782F3}"/>
            </c:ext>
          </c:extLst>
        </c:ser>
        <c:ser>
          <c:idx val="3"/>
          <c:order val="3"/>
          <c:tx>
            <c:strRef>
              <c:f>'Population by age group'!$A$5</c:f>
              <c:strCache>
                <c:ptCount val="1"/>
                <c:pt idx="0">
                  <c:v>Population aged 15-17 </c:v>
                </c:pt>
              </c:strCache>
            </c:strRef>
          </c:tx>
          <c:spPr>
            <a:ln w="28575" cap="rnd">
              <a:solidFill>
                <a:schemeClr val="accent4"/>
              </a:solidFill>
              <a:round/>
            </a:ln>
            <a:effectLst/>
          </c:spPr>
          <c:marker>
            <c:symbol val="none"/>
          </c:marker>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group'!$B$5:$U$5</c:f>
              <c:numCache>
                <c:formatCode>General</c:formatCode>
                <c:ptCount val="20"/>
                <c:pt idx="0">
                  <c:v>382</c:v>
                </c:pt>
                <c:pt idx="1">
                  <c:v>415</c:v>
                </c:pt>
                <c:pt idx="2">
                  <c:v>752</c:v>
                </c:pt>
                <c:pt idx="3">
                  <c:v>1092</c:v>
                </c:pt>
                <c:pt idx="4">
                  <c:v>1655</c:v>
                </c:pt>
                <c:pt idx="5">
                  <c:v>2361</c:v>
                </c:pt>
                <c:pt idx="6">
                  <c:v>2605</c:v>
                </c:pt>
                <c:pt idx="7">
                  <c:v>2746</c:v>
                </c:pt>
                <c:pt idx="8">
                  <c:v>3279</c:v>
                </c:pt>
                <c:pt idx="9">
                  <c:v>3606</c:v>
                </c:pt>
                <c:pt idx="10">
                  <c:v>3699</c:v>
                </c:pt>
                <c:pt idx="11">
                  <c:v>4089</c:v>
                </c:pt>
                <c:pt idx="12">
                  <c:v>4160</c:v>
                </c:pt>
                <c:pt idx="13">
                  <c:v>4515</c:v>
                </c:pt>
                <c:pt idx="14">
                  <c:v>4952</c:v>
                </c:pt>
                <c:pt idx="15">
                  <c:v>5033</c:v>
                </c:pt>
                <c:pt idx="16">
                  <c:v>5084</c:v>
                </c:pt>
                <c:pt idx="17">
                  <c:v>5034</c:v>
                </c:pt>
                <c:pt idx="18">
                  <c:v>4833</c:v>
                </c:pt>
                <c:pt idx="19">
                  <c:v>4612</c:v>
                </c:pt>
              </c:numCache>
            </c:numRef>
          </c:val>
          <c:smooth val="0"/>
          <c:extLst>
            <c:ext xmlns:c16="http://schemas.microsoft.com/office/drawing/2014/chart" uri="{C3380CC4-5D6E-409C-BE32-E72D297353CC}">
              <c16:uniqueId val="{00000004-4A5A-E14D-A954-D39DE2F782F3}"/>
            </c:ext>
          </c:extLst>
        </c:ser>
        <c:ser>
          <c:idx val="4"/>
          <c:order val="4"/>
          <c:tx>
            <c:strRef>
              <c:f>'Population by age group'!$A$6</c:f>
              <c:strCache>
                <c:ptCount val="1"/>
                <c:pt idx="0">
                  <c:v>Population aged 18-23 </c:v>
                </c:pt>
              </c:strCache>
            </c:strRef>
          </c:tx>
          <c:spPr>
            <a:ln w="28575" cap="rnd">
              <a:solidFill>
                <a:schemeClr val="accent5"/>
              </a:solidFill>
              <a:round/>
            </a:ln>
            <a:effectLst/>
          </c:spPr>
          <c:marker>
            <c:symbol val="none"/>
          </c:marker>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group'!$B$6:$U$6</c:f>
              <c:numCache>
                <c:formatCode>General</c:formatCode>
                <c:ptCount val="20"/>
                <c:pt idx="0">
                  <c:v>670</c:v>
                </c:pt>
                <c:pt idx="1">
                  <c:v>745</c:v>
                </c:pt>
                <c:pt idx="2">
                  <c:v>1175</c:v>
                </c:pt>
                <c:pt idx="3">
                  <c:v>1816</c:v>
                </c:pt>
                <c:pt idx="4">
                  <c:v>2705</c:v>
                </c:pt>
                <c:pt idx="5">
                  <c:v>4023</c:v>
                </c:pt>
                <c:pt idx="6">
                  <c:v>4702</c:v>
                </c:pt>
                <c:pt idx="7">
                  <c:v>5105</c:v>
                </c:pt>
                <c:pt idx="8">
                  <c:v>5579</c:v>
                </c:pt>
                <c:pt idx="9">
                  <c:v>6391</c:v>
                </c:pt>
                <c:pt idx="10">
                  <c:v>6576</c:v>
                </c:pt>
                <c:pt idx="11">
                  <c:v>7447</c:v>
                </c:pt>
                <c:pt idx="12">
                  <c:v>8132</c:v>
                </c:pt>
                <c:pt idx="13">
                  <c:v>8430</c:v>
                </c:pt>
                <c:pt idx="14">
                  <c:v>9538</c:v>
                </c:pt>
                <c:pt idx="15">
                  <c:v>9983</c:v>
                </c:pt>
                <c:pt idx="16">
                  <c:v>10078</c:v>
                </c:pt>
                <c:pt idx="17">
                  <c:v>10114</c:v>
                </c:pt>
                <c:pt idx="18">
                  <c:v>9828</c:v>
                </c:pt>
                <c:pt idx="19">
                  <c:v>9395</c:v>
                </c:pt>
              </c:numCache>
            </c:numRef>
          </c:val>
          <c:smooth val="0"/>
          <c:extLst>
            <c:ext xmlns:c16="http://schemas.microsoft.com/office/drawing/2014/chart" uri="{C3380CC4-5D6E-409C-BE32-E72D297353CC}">
              <c16:uniqueId val="{00000005-4A5A-E14D-A954-D39DE2F782F3}"/>
            </c:ext>
          </c:extLst>
        </c:ser>
        <c:ser>
          <c:idx val="5"/>
          <c:order val="5"/>
          <c:tx>
            <c:strRef>
              <c:f>'Population by age group'!$A$7</c:f>
              <c:strCache>
                <c:ptCount val="1"/>
                <c:pt idx="0">
                  <c:v>Population aged 25-64</c:v>
                </c:pt>
              </c:strCache>
            </c:strRef>
          </c:tx>
          <c:spPr>
            <a:ln w="28575" cap="rnd">
              <a:solidFill>
                <a:schemeClr val="accent6"/>
              </a:solidFill>
              <a:round/>
            </a:ln>
            <a:effectLst/>
          </c:spPr>
          <c:marker>
            <c:symbol val="none"/>
          </c:marker>
          <c:dLbls>
            <c:dLbl>
              <c:idx val="19"/>
              <c:tx>
                <c:rich>
                  <a:bodyPr/>
                  <a:lstStyle/>
                  <a:p>
                    <a:r>
                      <a:rPr lang="en-US"/>
                      <a:t>Population aged 25-64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A5A-E14D-A954-D39DE2F782F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group'!$B$7:$U$7</c:f>
              <c:numCache>
                <c:formatCode>General</c:formatCode>
                <c:ptCount val="20"/>
                <c:pt idx="0">
                  <c:v>2272</c:v>
                </c:pt>
                <c:pt idx="1">
                  <c:v>2759</c:v>
                </c:pt>
                <c:pt idx="2">
                  <c:v>3291</c:v>
                </c:pt>
                <c:pt idx="3">
                  <c:v>4553</c:v>
                </c:pt>
                <c:pt idx="4">
                  <c:v>6741</c:v>
                </c:pt>
                <c:pt idx="5">
                  <c:v>9811</c:v>
                </c:pt>
                <c:pt idx="6">
                  <c:v>11738</c:v>
                </c:pt>
                <c:pt idx="7">
                  <c:v>14311</c:v>
                </c:pt>
                <c:pt idx="8">
                  <c:v>17323</c:v>
                </c:pt>
                <c:pt idx="9">
                  <c:v>19764</c:v>
                </c:pt>
                <c:pt idx="10">
                  <c:v>20425</c:v>
                </c:pt>
                <c:pt idx="11">
                  <c:v>24106</c:v>
                </c:pt>
                <c:pt idx="12">
                  <c:v>28223</c:v>
                </c:pt>
                <c:pt idx="13">
                  <c:v>36860</c:v>
                </c:pt>
                <c:pt idx="14">
                  <c:v>44162</c:v>
                </c:pt>
                <c:pt idx="15">
                  <c:v>51340</c:v>
                </c:pt>
                <c:pt idx="16">
                  <c:v>56741</c:v>
                </c:pt>
                <c:pt idx="17">
                  <c:v>60216</c:v>
                </c:pt>
                <c:pt idx="18">
                  <c:v>62927</c:v>
                </c:pt>
                <c:pt idx="19">
                  <c:v>63585</c:v>
                </c:pt>
              </c:numCache>
            </c:numRef>
          </c:val>
          <c:smooth val="0"/>
          <c:extLst>
            <c:ext xmlns:c16="http://schemas.microsoft.com/office/drawing/2014/chart" uri="{C3380CC4-5D6E-409C-BE32-E72D297353CC}">
              <c16:uniqueId val="{00000007-4A5A-E14D-A954-D39DE2F782F3}"/>
            </c:ext>
          </c:extLst>
        </c:ser>
        <c:ser>
          <c:idx val="6"/>
          <c:order val="6"/>
          <c:tx>
            <c:strRef>
              <c:f>'Population by age group'!$A$8</c:f>
              <c:strCache>
                <c:ptCount val="1"/>
                <c:pt idx="0">
                  <c:v>Population aged 65+</c:v>
                </c:pt>
              </c:strCache>
            </c:strRef>
          </c:tx>
          <c:spPr>
            <a:ln w="57150" cap="rnd">
              <a:solidFill>
                <a:schemeClr val="accent1">
                  <a:lumMod val="60000"/>
                </a:schemeClr>
              </a:solidFill>
              <a:round/>
            </a:ln>
            <a:effectLst/>
          </c:spPr>
          <c:marker>
            <c:symbol val="none"/>
          </c:marker>
          <c:dLbls>
            <c:dLbl>
              <c:idx val="19"/>
              <c:tx>
                <c:rich>
                  <a:bodyPr/>
                  <a:lstStyle/>
                  <a:p>
                    <a:r>
                      <a:rPr lang="en-US"/>
                      <a:t>Population aged 65+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A5A-E14D-A954-D39DE2F782F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by age group'!$B$1:$U$1</c:f>
              <c:strCache>
                <c:ptCount val="20"/>
                <c:pt idx="0">
                  <c:v>1950</c:v>
                </c:pt>
                <c:pt idx="1">
                  <c:v>1960</c:v>
                </c:pt>
                <c:pt idx="2">
                  <c:v>1970</c:v>
                </c:pt>
                <c:pt idx="3">
                  <c:v>1980</c:v>
                </c:pt>
                <c:pt idx="4">
                  <c:v>1990</c:v>
                </c:pt>
                <c:pt idx="5">
                  <c:v>2000</c:v>
                </c:pt>
                <c:pt idx="6">
                  <c:v>2005</c:v>
                </c:pt>
                <c:pt idx="7">
                  <c:v>2010</c:v>
                </c:pt>
                <c:pt idx="8">
                  <c:v>2015</c:v>
                </c:pt>
                <c:pt idx="9">
                  <c:v>2019</c:v>
                </c:pt>
                <c:pt idx="10">
                  <c:v>2020</c:v>
                </c:pt>
                <c:pt idx="11">
                  <c:v>2025</c:v>
                </c:pt>
                <c:pt idx="12">
                  <c:v>2030</c:v>
                </c:pt>
                <c:pt idx="13">
                  <c:v>2040</c:v>
                </c:pt>
                <c:pt idx="14">
                  <c:v>2050</c:v>
                </c:pt>
                <c:pt idx="15">
                  <c:v>2060</c:v>
                </c:pt>
                <c:pt idx="16">
                  <c:v>2070</c:v>
                </c:pt>
                <c:pt idx="17">
                  <c:v>2080</c:v>
                </c:pt>
                <c:pt idx="18">
                  <c:v>2090</c:v>
                </c:pt>
                <c:pt idx="19">
                  <c:v>2100</c:v>
                </c:pt>
              </c:strCache>
            </c:strRef>
          </c:cat>
          <c:val>
            <c:numRef>
              <c:f>'Population by age group'!$B$8:$U$8</c:f>
              <c:numCache>
                <c:formatCode>General</c:formatCode>
                <c:ptCount val="20"/>
                <c:pt idx="0">
                  <c:v>239</c:v>
                </c:pt>
                <c:pt idx="1">
                  <c:v>304</c:v>
                </c:pt>
                <c:pt idx="2">
                  <c:v>383</c:v>
                </c:pt>
                <c:pt idx="3">
                  <c:v>471</c:v>
                </c:pt>
                <c:pt idx="4">
                  <c:v>589</c:v>
                </c:pt>
                <c:pt idx="5">
                  <c:v>727</c:v>
                </c:pt>
                <c:pt idx="6">
                  <c:v>762</c:v>
                </c:pt>
                <c:pt idx="7">
                  <c:v>812</c:v>
                </c:pt>
                <c:pt idx="8">
                  <c:v>1006</c:v>
                </c:pt>
                <c:pt idx="9">
                  <c:v>1274</c:v>
                </c:pt>
                <c:pt idx="10">
                  <c:v>1349</c:v>
                </c:pt>
                <c:pt idx="11">
                  <c:v>1765</c:v>
                </c:pt>
                <c:pt idx="12">
                  <c:v>2276</c:v>
                </c:pt>
                <c:pt idx="13">
                  <c:v>3767</c:v>
                </c:pt>
                <c:pt idx="14">
                  <c:v>6156</c:v>
                </c:pt>
                <c:pt idx="15">
                  <c:v>8950</c:v>
                </c:pt>
                <c:pt idx="16">
                  <c:v>12610</c:v>
                </c:pt>
                <c:pt idx="17">
                  <c:v>16825</c:v>
                </c:pt>
                <c:pt idx="18">
                  <c:v>20316</c:v>
                </c:pt>
                <c:pt idx="19">
                  <c:v>24086</c:v>
                </c:pt>
              </c:numCache>
            </c:numRef>
          </c:val>
          <c:smooth val="0"/>
          <c:extLst>
            <c:ext xmlns:c16="http://schemas.microsoft.com/office/drawing/2014/chart" uri="{C3380CC4-5D6E-409C-BE32-E72D297353CC}">
              <c16:uniqueId val="{00000009-4A5A-E14D-A954-D39DE2F782F3}"/>
            </c:ext>
          </c:extLst>
        </c:ser>
        <c:dLbls>
          <c:showLegendKey val="0"/>
          <c:showVal val="0"/>
          <c:showCatName val="0"/>
          <c:showSerName val="0"/>
          <c:showPercent val="0"/>
          <c:showBubbleSize val="0"/>
        </c:dLbls>
        <c:smooth val="0"/>
        <c:axId val="690665680"/>
        <c:axId val="404465904"/>
      </c:lineChart>
      <c:catAx>
        <c:axId val="69066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G"/>
          </a:p>
        </c:txPr>
        <c:crossAx val="404465904"/>
        <c:crosses val="autoZero"/>
        <c:auto val="1"/>
        <c:lblAlgn val="ctr"/>
        <c:lblOffset val="100"/>
        <c:noMultiLvlLbl val="0"/>
      </c:catAx>
      <c:valAx>
        <c:axId val="40446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G"/>
          </a:p>
        </c:txPr>
        <c:crossAx val="690665680"/>
        <c:crosses val="autoZero"/>
        <c:crossBetween val="between"/>
      </c:valAx>
      <c:spPr>
        <a:noFill/>
        <a:ln>
          <a:noFill/>
        </a:ln>
        <a:effectLst/>
      </c:spPr>
    </c:plotArea>
    <c:legend>
      <c:legendPos val="b"/>
      <c:layout>
        <c:manualLayout>
          <c:xMode val="edge"/>
          <c:yMode val="edge"/>
          <c:x val="0.10444780280870607"/>
          <c:y val="0.2106649793857896"/>
          <c:w val="0.64796168396503429"/>
          <c:h val="0.316168198905185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88161-C8E0-564A-B268-D069E4D732BA}"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45D54-08B8-6345-AB56-C7ABD55369FA}" type="slidenum">
              <a:rPr lang="fr-FR" smtClean="0"/>
              <a:t>‹#›</a:t>
            </a:fld>
            <a:endParaRPr lang="fr-FR"/>
          </a:p>
        </p:txBody>
      </p:sp>
    </p:spTree>
    <p:extLst>
      <p:ext uri="{BB962C8B-B14F-4D97-AF65-F5344CB8AC3E}">
        <p14:creationId xmlns:p14="http://schemas.microsoft.com/office/powerpoint/2010/main" val="378894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1</a:t>
            </a:fld>
            <a:endParaRPr lang="en-US"/>
          </a:p>
        </p:txBody>
      </p:sp>
    </p:spTree>
    <p:extLst>
      <p:ext uri="{BB962C8B-B14F-4D97-AF65-F5344CB8AC3E}">
        <p14:creationId xmlns:p14="http://schemas.microsoft.com/office/powerpoint/2010/main" val="3542504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12</a:t>
            </a:fld>
            <a:endParaRPr lang="en-US"/>
          </a:p>
        </p:txBody>
      </p:sp>
    </p:spTree>
    <p:extLst>
      <p:ext uri="{BB962C8B-B14F-4D97-AF65-F5344CB8AC3E}">
        <p14:creationId xmlns:p14="http://schemas.microsoft.com/office/powerpoint/2010/main" val="423843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13</a:t>
            </a:fld>
            <a:endParaRPr lang="en-US"/>
          </a:p>
        </p:txBody>
      </p:sp>
    </p:spTree>
    <p:extLst>
      <p:ext uri="{BB962C8B-B14F-4D97-AF65-F5344CB8AC3E}">
        <p14:creationId xmlns:p14="http://schemas.microsoft.com/office/powerpoint/2010/main" val="61469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702313" y="4421825"/>
            <a:ext cx="5618480" cy="4189095"/>
          </a:xfrm>
          <a:prstGeom prst="rect">
            <a:avLst/>
          </a:prstGeom>
          <a:noFill/>
          <a:ln>
            <a:noFill/>
          </a:ln>
        </p:spPr>
        <p:txBody>
          <a:bodyPr spcFirstLastPara="1" wrap="square" lIns="93125" tIns="46550" rIns="93125" bIns="46550" anchor="t" anchorCtr="0">
            <a:normAutofit/>
          </a:bodyPr>
          <a:lstStyle/>
          <a:p>
            <a:pPr marL="0" lvl="0" indent="0" algn="l" rtl="0">
              <a:spcBef>
                <a:spcPts val="0"/>
              </a:spcBef>
              <a:spcAft>
                <a:spcPts val="0"/>
              </a:spcAft>
              <a:buNone/>
            </a:pPr>
            <a:r>
              <a:rPr lang="en-GB"/>
              <a:t>Builds on previous slide – unpaid work is the basis on which the rest of the economy is built.</a:t>
            </a:r>
            <a:endParaRPr/>
          </a:p>
        </p:txBody>
      </p:sp>
      <p:sp>
        <p:nvSpPr>
          <p:cNvPr id="230" name="Google Shape;230;p6:notes"/>
          <p:cNvSpPr txBox="1">
            <a:spLocks noGrp="1"/>
          </p:cNvSpPr>
          <p:nvPr>
            <p:ph type="dt" idx="10"/>
          </p:nvPr>
        </p:nvSpPr>
        <p:spPr>
          <a:xfrm>
            <a:off x="3978139" y="6"/>
            <a:ext cx="3043343" cy="465455"/>
          </a:xfrm>
          <a:prstGeom prst="rect">
            <a:avLst/>
          </a:prstGeom>
          <a:noFill/>
          <a:ln>
            <a:noFill/>
          </a:ln>
        </p:spPr>
        <p:txBody>
          <a:bodyPr spcFirstLastPara="1" wrap="square" lIns="93125" tIns="46550" rIns="93125" bIns="46550" anchor="t" anchorCtr="0">
            <a:noAutofit/>
          </a:bodyPr>
          <a:lstStyle/>
          <a:p>
            <a:pPr marL="0" lvl="0" indent="0" algn="r" rtl="0">
              <a:spcBef>
                <a:spcPts val="0"/>
              </a:spcBef>
              <a:spcAft>
                <a:spcPts val="0"/>
              </a:spcAft>
              <a:buNone/>
            </a:pPr>
            <a:r>
              <a:rPr lang="en-GB"/>
              <a:t>6/16/2022</a:t>
            </a:r>
            <a:endParaRPr/>
          </a:p>
        </p:txBody>
      </p:sp>
      <p:sp>
        <p:nvSpPr>
          <p:cNvPr id="231" name="Google Shape;231;p6:notes"/>
          <p:cNvSpPr txBox="1">
            <a:spLocks noGrp="1"/>
          </p:cNvSpPr>
          <p:nvPr>
            <p:ph type="sldNum" idx="12"/>
          </p:nvPr>
        </p:nvSpPr>
        <p:spPr>
          <a:xfrm>
            <a:off x="3978139" y="8842036"/>
            <a:ext cx="3043343" cy="465455"/>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introduces the 3R strategy, with specific examples of policies on each of the 3Rs to be discussed in the following slides.</a:t>
            </a:r>
          </a:p>
        </p:txBody>
      </p:sp>
      <p:sp>
        <p:nvSpPr>
          <p:cNvPr id="4" name="Date Placeholder 3"/>
          <p:cNvSpPr>
            <a:spLocks noGrp="1"/>
          </p:cNvSpPr>
          <p:nvPr>
            <p:ph type="dt" idx="1"/>
          </p:nvPr>
        </p:nvSpPr>
        <p:spPr/>
        <p:txBody>
          <a:bodyPr/>
          <a:lstStyle/>
          <a:p>
            <a:fld id="{49E4E862-E263-8B4A-AFB5-DFAAA754BCA9}" type="datetime1">
              <a:rPr lang="en-US" smtClean="0"/>
              <a:t>11/8/2023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397990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1D754D-39DB-E74A-903D-81EEF141DF66}"/>
              </a:ext>
            </a:extLst>
          </p:cNvPr>
          <p:cNvSpPr>
            <a:spLocks noGrp="1" noChangeArrowheads="1"/>
          </p:cNvSpPr>
          <p:nvPr>
            <p:ph type="sldNum"/>
          </p:nvPr>
        </p:nvSpPr>
        <p:spPr>
          <a:ln/>
        </p:spPr>
        <p:txBody>
          <a:bodyPr/>
          <a:lstStyle/>
          <a:p>
            <a:fld id="{221C320F-5C66-4341-A041-8F6BA5853510}" type="slidenum">
              <a:rPr lang="en-US" altLang="en-US"/>
              <a:pPr/>
              <a:t>19</a:t>
            </a:fld>
            <a:endParaRPr lang="en-US" altLang="en-US"/>
          </a:p>
        </p:txBody>
      </p:sp>
      <p:sp>
        <p:nvSpPr>
          <p:cNvPr id="8193" name="Text Box 1">
            <a:extLst>
              <a:ext uri="{FF2B5EF4-FFF2-40B4-BE49-F238E27FC236}">
                <a16:creationId xmlns:a16="http://schemas.microsoft.com/office/drawing/2014/main" id="{910C3D97-5D21-B14E-BF26-C20C44D96FB4}"/>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C89CA54A-D80D-0A49-BD16-17CA72A744D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5751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four institutions that can provide society with care:</a:t>
            </a:r>
          </a:p>
          <a:p>
            <a:pPr marL="228600" indent="-228600">
              <a:buAutoNum type="arabicParenR"/>
            </a:pPr>
            <a:r>
              <a:rPr lang="en-GB" dirty="0"/>
              <a:t>The state</a:t>
            </a:r>
          </a:p>
          <a:p>
            <a:pPr marL="228600" indent="-228600">
              <a:buAutoNum type="arabicParenR"/>
            </a:pPr>
            <a:r>
              <a:rPr lang="en-GB" dirty="0"/>
              <a:t>The market</a:t>
            </a:r>
          </a:p>
          <a:p>
            <a:pPr marL="228600" indent="-228600">
              <a:buAutoNum type="arabicParenR"/>
            </a:pPr>
            <a:r>
              <a:rPr lang="en-GB" dirty="0"/>
              <a:t>The community/civil society sector</a:t>
            </a:r>
          </a:p>
          <a:p>
            <a:pPr marL="228600" indent="-228600">
              <a:buAutoNum type="arabicParenR"/>
            </a:pPr>
            <a:r>
              <a:rPr lang="en-GB" dirty="0"/>
              <a:t>Households</a:t>
            </a:r>
          </a:p>
          <a:p>
            <a:pPr marL="228600" indent="-228600">
              <a:buAutoNum type="arabicParenR"/>
            </a:pPr>
            <a:endParaRPr lang="en-GB" dirty="0"/>
          </a:p>
          <a:p>
            <a:pPr marL="228600" indent="-228600">
              <a:buAutoNum type="arabicParenR"/>
            </a:pPr>
            <a:endParaRPr lang="en-GB" dirty="0"/>
          </a:p>
          <a:p>
            <a:r>
              <a:rPr lang="en-GB" dirty="0"/>
              <a:t>Together the add up to the ‘care diamond’</a:t>
            </a:r>
          </a:p>
          <a:p>
            <a:endParaRPr lang="en-US" dirty="0"/>
          </a:p>
          <a:p>
            <a:r>
              <a:rPr lang="en-US" dirty="0"/>
              <a:t>Domestic employment is located halfway between market and the households.</a:t>
            </a:r>
          </a:p>
        </p:txBody>
      </p:sp>
      <p:sp>
        <p:nvSpPr>
          <p:cNvPr id="4" name="Slide Number Placeholder 3"/>
          <p:cNvSpPr>
            <a:spLocks noGrp="1"/>
          </p:cNvSpPr>
          <p:nvPr>
            <p:ph type="sldNum" sz="quarter" idx="5"/>
          </p:nvPr>
        </p:nvSpPr>
        <p:spPr/>
        <p:txBody>
          <a:bodyPr/>
          <a:lstStyle/>
          <a:p>
            <a:fld id="{4E2B848D-C092-47F6-A373-14825C2B356C}" type="slidenum">
              <a:rPr lang="en-US" smtClean="0"/>
              <a:t>21</a:t>
            </a:fld>
            <a:endParaRPr lang="en-US"/>
          </a:p>
        </p:txBody>
      </p:sp>
    </p:spTree>
    <p:extLst>
      <p:ext uri="{BB962C8B-B14F-4D97-AF65-F5344CB8AC3E}">
        <p14:creationId xmlns:p14="http://schemas.microsoft.com/office/powerpoint/2010/main" val="172344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45D54-08B8-6345-AB56-C7ABD55369FA}" type="slidenum">
              <a:rPr lang="fr-FR" smtClean="0"/>
              <a:t>22</a:t>
            </a:fld>
            <a:endParaRPr lang="fr-FR"/>
          </a:p>
        </p:txBody>
      </p:sp>
    </p:spTree>
    <p:extLst>
      <p:ext uri="{BB962C8B-B14F-4D97-AF65-F5344CB8AC3E}">
        <p14:creationId xmlns:p14="http://schemas.microsoft.com/office/powerpoint/2010/main" val="152397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every part of the world – even Europe/North America– women spend more time on unpaid work than men.</a:t>
            </a:r>
          </a:p>
          <a:p>
            <a:endParaRPr lang="en-GB" dirty="0"/>
          </a:p>
          <a:p>
            <a:r>
              <a:rPr lang="en-GB" dirty="0"/>
              <a:t>Source: https://www.ilo.org/wcmsp5/groups/public/---dgreports/---dcomm/---publ/documents/publication/wcms_633135.pdf </a:t>
            </a:r>
          </a:p>
        </p:txBody>
      </p:sp>
      <p:sp>
        <p:nvSpPr>
          <p:cNvPr id="4" name="Date Placeholder 3"/>
          <p:cNvSpPr>
            <a:spLocks noGrp="1"/>
          </p:cNvSpPr>
          <p:nvPr>
            <p:ph type="dt" idx="1"/>
          </p:nvPr>
        </p:nvSpPr>
        <p:spPr/>
        <p:txBody>
          <a:bodyPr/>
          <a:lstStyle/>
          <a:p>
            <a:fld id="{49E4E862-E263-8B4A-AFB5-DFAAA754BCA9}" type="datetime1">
              <a:rPr lang="en-US" smtClean="0"/>
              <a:t>11/8/2023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23</a:t>
            </a:fld>
            <a:endParaRPr lang="en-US"/>
          </a:p>
        </p:txBody>
      </p:sp>
    </p:spTree>
    <p:extLst>
      <p:ext uri="{BB962C8B-B14F-4D97-AF65-F5344CB8AC3E}">
        <p14:creationId xmlns:p14="http://schemas.microsoft.com/office/powerpoint/2010/main" val="416311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slides summarizes what will be done in the lecture. Roughly, the outline is </a:t>
            </a:r>
            <a:r>
              <a:rPr lang="en-GB" dirty="0" err="1"/>
              <a:t>centered</a:t>
            </a:r>
            <a:r>
              <a:rPr lang="en-GB" dirty="0"/>
              <a:t> around the following questions: (1) What is the problem? (2) Why do we care? (2) What has and can be done about it? There are several linkages to the presentation on Employment, decent work and social protection, which can be emphasized from the start. </a:t>
            </a:r>
          </a:p>
        </p:txBody>
      </p:sp>
      <p:sp>
        <p:nvSpPr>
          <p:cNvPr id="4" name="Date Placeholder 3"/>
          <p:cNvSpPr>
            <a:spLocks noGrp="1"/>
          </p:cNvSpPr>
          <p:nvPr>
            <p:ph type="dt" idx="1"/>
          </p:nvPr>
        </p:nvSpPr>
        <p:spPr/>
        <p:txBody>
          <a:bodyPr/>
          <a:lstStyle/>
          <a:p>
            <a:fld id="{49E4E862-E263-8B4A-AFB5-DFAAA754BCA9}" type="datetime1">
              <a:rPr lang="en-US" smtClean="0"/>
              <a:t>11/8/2023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24</a:t>
            </a:fld>
            <a:endParaRPr lang="en-US"/>
          </a:p>
        </p:txBody>
      </p:sp>
    </p:spTree>
    <p:extLst>
      <p:ext uri="{BB962C8B-B14F-4D97-AF65-F5344CB8AC3E}">
        <p14:creationId xmlns:p14="http://schemas.microsoft.com/office/powerpoint/2010/main" val="154206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45D54-08B8-6345-AB56-C7ABD55369FA}" type="slidenum">
              <a:rPr lang="fr-FR" smtClean="0"/>
              <a:t>26</a:t>
            </a:fld>
            <a:endParaRPr lang="fr-FR"/>
          </a:p>
        </p:txBody>
      </p:sp>
    </p:spTree>
    <p:extLst>
      <p:ext uri="{BB962C8B-B14F-4D97-AF65-F5344CB8AC3E}">
        <p14:creationId xmlns:p14="http://schemas.microsoft.com/office/powerpoint/2010/main" val="210612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is the invisible part of the iceberg. It is much bigger than the visible part of the economy and if it came to disaggregate or break, the visible economy would be lopsided</a:t>
            </a:r>
          </a:p>
        </p:txBody>
      </p:sp>
      <p:sp>
        <p:nvSpPr>
          <p:cNvPr id="4" name="Slide Number Placeholder 3"/>
          <p:cNvSpPr>
            <a:spLocks noGrp="1"/>
          </p:cNvSpPr>
          <p:nvPr>
            <p:ph type="sldNum" sz="quarter" idx="5"/>
          </p:nvPr>
        </p:nvSpPr>
        <p:spPr/>
        <p:txBody>
          <a:bodyPr/>
          <a:lstStyle/>
          <a:p>
            <a:fld id="{4E2B848D-C092-47F6-A373-14825C2B356C}" type="slidenum">
              <a:rPr lang="en-US" smtClean="0"/>
              <a:t>2</a:t>
            </a:fld>
            <a:endParaRPr lang="en-US"/>
          </a:p>
        </p:txBody>
      </p:sp>
    </p:spTree>
    <p:extLst>
      <p:ext uri="{BB962C8B-B14F-4D97-AF65-F5344CB8AC3E}">
        <p14:creationId xmlns:p14="http://schemas.microsoft.com/office/powerpoint/2010/main" val="67181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4</a:t>
            </a:fld>
            <a:endParaRPr lang="en-US"/>
          </a:p>
        </p:txBody>
      </p:sp>
    </p:spTree>
    <p:extLst>
      <p:ext uri="{BB962C8B-B14F-4D97-AF65-F5344CB8AC3E}">
        <p14:creationId xmlns:p14="http://schemas.microsoft.com/office/powerpoint/2010/main" val="18383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5</a:t>
            </a:fld>
            <a:endParaRPr lang="en-US"/>
          </a:p>
        </p:txBody>
      </p:sp>
    </p:spTree>
    <p:extLst>
      <p:ext uri="{BB962C8B-B14F-4D97-AF65-F5344CB8AC3E}">
        <p14:creationId xmlns:p14="http://schemas.microsoft.com/office/powerpoint/2010/main" val="149441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 care comprises tasks that involve the direct interaction between people in the interest of physical and emotional health. For example, a parent feeding a child, a neighbour caring for a sick neighbour. </a:t>
            </a:r>
          </a:p>
          <a:p>
            <a:endParaRPr lang="en-GB" dirty="0"/>
          </a:p>
          <a:p>
            <a:r>
              <a:rPr lang="en-GB" dirty="0"/>
              <a:t>Pre-conditions of care are tasks that lay out the materials conditions, which allow for direct care to take place. We sometimes call this unpaid domestic and care work.  Examples include preparing food to feed the family clearing cleaning the house, washing and ironing clothes. </a:t>
            </a:r>
          </a:p>
          <a:p>
            <a:endParaRPr lang="en-GB" dirty="0"/>
          </a:p>
          <a:p>
            <a:r>
              <a:rPr lang="en-GB" dirty="0"/>
              <a:t>Mental management consist of tasks such as coordination, planning and supervision which are of critical to providing care. Although not easy to quantify in terms of time, these tasks can cause mental and emotional strain. </a:t>
            </a:r>
          </a:p>
          <a:p>
            <a:endParaRPr lang="en-GB" dirty="0"/>
          </a:p>
          <a:p>
            <a:r>
              <a:rPr lang="en-GB" dirty="0"/>
              <a:t>Examples include: activities such as deciding what to eat, buying the ingredients and planning a time scheduled to have the food ready at the correct time. These are all mental management activities in support of preparing a meal. </a:t>
            </a:r>
            <a:endParaRPr lang="en-US" dirty="0"/>
          </a:p>
        </p:txBody>
      </p:sp>
      <p:sp>
        <p:nvSpPr>
          <p:cNvPr id="4" name="Slide Number Placeholder 3"/>
          <p:cNvSpPr>
            <a:spLocks noGrp="1"/>
          </p:cNvSpPr>
          <p:nvPr>
            <p:ph type="sldNum" sz="quarter" idx="5"/>
          </p:nvPr>
        </p:nvSpPr>
        <p:spPr/>
        <p:txBody>
          <a:bodyPr/>
          <a:lstStyle/>
          <a:p>
            <a:fld id="{4E2B848D-C092-47F6-A373-14825C2B356C}" type="slidenum">
              <a:rPr lang="en-US" smtClean="0"/>
              <a:t>6</a:t>
            </a:fld>
            <a:endParaRPr lang="en-US"/>
          </a:p>
        </p:txBody>
      </p:sp>
    </p:spTree>
    <p:extLst>
      <p:ext uri="{BB962C8B-B14F-4D97-AF65-F5344CB8AC3E}">
        <p14:creationId xmlns:p14="http://schemas.microsoft.com/office/powerpoint/2010/main" val="366850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7</a:t>
            </a:fld>
            <a:endParaRPr lang="en-US"/>
          </a:p>
        </p:txBody>
      </p:sp>
    </p:spTree>
    <p:extLst>
      <p:ext uri="{BB962C8B-B14F-4D97-AF65-F5344CB8AC3E}">
        <p14:creationId xmlns:p14="http://schemas.microsoft.com/office/powerpoint/2010/main" val="117885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8</a:t>
            </a:fld>
            <a:endParaRPr lang="en-US"/>
          </a:p>
        </p:txBody>
      </p:sp>
    </p:spTree>
    <p:extLst>
      <p:ext uri="{BB962C8B-B14F-4D97-AF65-F5344CB8AC3E}">
        <p14:creationId xmlns:p14="http://schemas.microsoft.com/office/powerpoint/2010/main" val="282866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9</a:t>
            </a:fld>
            <a:endParaRPr lang="en-US"/>
          </a:p>
        </p:txBody>
      </p:sp>
    </p:spTree>
    <p:extLst>
      <p:ext uri="{BB962C8B-B14F-4D97-AF65-F5344CB8AC3E}">
        <p14:creationId xmlns:p14="http://schemas.microsoft.com/office/powerpoint/2010/main" val="373213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2B848D-C092-47F6-A373-14825C2B356C}" type="slidenum">
              <a:rPr lang="en-US" smtClean="0"/>
              <a:t>10</a:t>
            </a:fld>
            <a:endParaRPr lang="en-US"/>
          </a:p>
        </p:txBody>
      </p:sp>
    </p:spTree>
    <p:extLst>
      <p:ext uri="{BB962C8B-B14F-4D97-AF65-F5344CB8AC3E}">
        <p14:creationId xmlns:p14="http://schemas.microsoft.com/office/powerpoint/2010/main" val="1473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ED23E-1E35-E24B-8E51-1F03EA6EE4A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B06CFB-62D6-9540-B706-ABECE3BE67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0BDA6F-3E9E-764F-8A88-9B4E65ACD8F9}"/>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739E2DC1-83E6-9D42-84DA-F6D69BE25B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B0D411-EA71-2546-8F0D-8BA5EF2F6A87}"/>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307618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59872-2498-F549-95AA-86A4250BFA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6D561CA-DF9F-1841-8E37-4DC89911E16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69E89C-B76D-F343-A50C-13BFA0E6ED89}"/>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062C154D-8EC4-524B-B0A9-E7E25CA1D6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D79AD2-DEC6-D446-BEF4-2E3999B919D0}"/>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5270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8A3715-C806-D847-87AE-7EE5904725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AA56E48-B404-6C41-AAF3-C8569364276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6F06AE-8747-7248-A4B3-03C8BF5A6BC7}"/>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5F772AE0-8ECA-C145-9E67-2AF7EF3865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160C87-AF90-8E4B-9DA1-8241771981C3}"/>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278332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376251712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905348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762677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4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with 1 text box">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5" name="Title 1">
            <a:extLst>
              <a:ext uri="{FF2B5EF4-FFF2-40B4-BE49-F238E27FC236}">
                <a16:creationId xmlns:a16="http://schemas.microsoft.com/office/drawing/2014/main" id="{01D41090-AB3C-6040-8C21-D5AF41243CAC}"/>
              </a:ext>
            </a:extLst>
          </p:cNvPr>
          <p:cNvSpPr>
            <a:spLocks noGrp="1"/>
          </p:cNvSpPr>
          <p:nvPr>
            <p:ph type="title" hasCustomPrompt="1"/>
          </p:nvPr>
        </p:nvSpPr>
        <p:spPr>
          <a:xfrm>
            <a:off x="592874" y="270683"/>
            <a:ext cx="10836204" cy="934702"/>
          </a:xfrm>
        </p:spPr>
        <p:txBody>
          <a:bodyPr>
            <a:noAutofit/>
          </a:bodyPr>
          <a:lstStyle/>
          <a:p>
            <a:r>
              <a:rPr lang="en-US" dirty="0"/>
              <a:t>|Click to edit Master title style</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1047367" y="1534771"/>
            <a:ext cx="9937379" cy="4553463"/>
          </a:xfrm>
        </p:spPr>
        <p:txBody>
          <a:bodyPr/>
          <a:lstStyle>
            <a:lvl1pPr marL="228389" indent="-228389">
              <a:lnSpc>
                <a:spcPct val="100000"/>
              </a:lnSpc>
              <a:spcBef>
                <a:spcPts val="1798"/>
              </a:spcBef>
              <a:buFont typeface="Arial" panose="020B0604020202020204" pitchFamily="34" charset="0"/>
              <a:buChar char="•"/>
              <a:defRPr/>
            </a:lvl1pPr>
          </a:lstStyle>
          <a:p>
            <a:r>
              <a:rPr lang="en-US" dirty="0"/>
              <a:t>Click to add text</a:t>
            </a:r>
          </a:p>
          <a:p>
            <a:endParaRPr lang="en-US" dirty="0"/>
          </a:p>
          <a:p>
            <a:pPr lvl="0"/>
            <a:endParaRPr lang="en-US" dirty="0"/>
          </a:p>
        </p:txBody>
      </p:sp>
    </p:spTree>
    <p:extLst>
      <p:ext uri="{BB962C8B-B14F-4D97-AF65-F5344CB8AC3E}">
        <p14:creationId xmlns:p14="http://schemas.microsoft.com/office/powerpoint/2010/main" val="2735106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38800"/>
            <a:ext cx="2141839" cy="643637"/>
          </a:xfrm>
          <a:prstGeom prst="rect">
            <a:avLst/>
          </a:prstGeom>
        </p:spPr>
      </p:pic>
    </p:spTree>
    <p:extLst>
      <p:ext uri="{BB962C8B-B14F-4D97-AF65-F5344CB8AC3E}">
        <p14:creationId xmlns:p14="http://schemas.microsoft.com/office/powerpoint/2010/main" val="2699889141"/>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Column (W)">
  <p:cSld name="1_Single-Column (W)">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1239838" y="491385"/>
            <a:ext cx="9715500" cy="97848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2"/>
              </a:buClr>
              <a:buSzPts val="2800"/>
              <a:buFont typeface="Arial Black"/>
              <a:buNone/>
              <a:defRPr sz="2800">
                <a:solidFill>
                  <a:schemeClr val="dk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1239838" y="1469871"/>
            <a:ext cx="9715500" cy="4860591"/>
          </a:xfrm>
          <a:prstGeom prst="rect">
            <a:avLst/>
          </a:prstGeom>
          <a:noFill/>
          <a:ln>
            <a:noFill/>
          </a:ln>
        </p:spPr>
        <p:txBody>
          <a:bodyPr spcFirstLastPara="1" wrap="square" lIns="0" tIns="137150" rIns="0" bIns="0" anchor="t" anchorCtr="0">
            <a:normAutofit/>
          </a:bodyPr>
          <a:lstStyle>
            <a:lvl1pPr marL="457200" lvl="0" indent="-228600" algn="l">
              <a:spcBef>
                <a:spcPts val="2400"/>
              </a:spcBef>
              <a:spcAft>
                <a:spcPts val="0"/>
              </a:spcAft>
              <a:buSzPts val="2200"/>
              <a:buNone/>
              <a:defRPr>
                <a:solidFill>
                  <a:schemeClr val="dk1"/>
                </a:solidFill>
              </a:defRPr>
            </a:lvl1pPr>
            <a:lvl2pPr marL="914400" lvl="1" indent="-355600" algn="l">
              <a:spcBef>
                <a:spcPts val="600"/>
              </a:spcBef>
              <a:spcAft>
                <a:spcPts val="0"/>
              </a:spcAft>
              <a:buSzPts val="2000"/>
              <a:buChar char="▪"/>
              <a:defRPr/>
            </a:lvl2pPr>
            <a:lvl3pPr marL="1371600" marR="0" lvl="2" indent="-311150" algn="l">
              <a:lnSpc>
                <a:spcPct val="100000"/>
              </a:lnSpc>
              <a:spcBef>
                <a:spcPts val="600"/>
              </a:spcBef>
              <a:spcAft>
                <a:spcPts val="0"/>
              </a:spcAft>
              <a:buClr>
                <a:srgbClr val="7F7F7F"/>
              </a:buClr>
              <a:buSzPts val="1300"/>
              <a:buFont typeface="Arial"/>
              <a:buChar char="►"/>
              <a:defRPr/>
            </a:lvl3pPr>
            <a:lvl4pPr marL="1828800" lvl="3" indent="-355600" algn="l">
              <a:spcBef>
                <a:spcPts val="600"/>
              </a:spcBef>
              <a:spcAft>
                <a:spcPts val="0"/>
              </a:spcAft>
              <a:buSzPts val="2000"/>
              <a:buChar char="◆"/>
              <a:defRPr/>
            </a:lvl4pPr>
            <a:lvl5pPr marL="2286000" lvl="4" indent="-355600" algn="l">
              <a:spcBef>
                <a:spcPts val="600"/>
              </a:spcBef>
              <a:spcAft>
                <a:spcPts val="0"/>
              </a:spcAft>
              <a:buSzPts val="20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857475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ED4A8-DDF1-DD4B-A955-87CAC305270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A8E173-D0C3-BA40-A16B-316CE198187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35C5F4-29AE-4A4E-9BD1-62A19B2C9D1C}"/>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E29E287F-6E18-EA45-948D-6C6A13FBA6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0807E-E68D-8649-A282-080477C14FBA}"/>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167133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B9C73D-7001-AB49-A812-ADEC4F0D61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F4D855D-D276-3D46-9AAF-409A9C991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D7F7F4-5A52-9A44-8817-3F56F71F887C}"/>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01BFF698-8349-8A48-BA6B-C5FB4EAA42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DD2C7B-7AA5-0746-B9E7-E2EE4AD1C76D}"/>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64568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FF6A3-B601-F041-B08C-1ABF88C37F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922CFA-C810-434E-A043-CA4677EAE91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9E8246-F948-8F49-B509-0F6B4F8F006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1E5EDD6-9DC2-1A44-BF72-C20160E5F015}"/>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6" name="Espace réservé du pied de page 5">
            <a:extLst>
              <a:ext uri="{FF2B5EF4-FFF2-40B4-BE49-F238E27FC236}">
                <a16:creationId xmlns:a16="http://schemas.microsoft.com/office/drawing/2014/main" id="{D6E9C98E-FCBD-ED49-93F2-F1012754B3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07A82E-BF65-FA4E-879D-004609F3F1A0}"/>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155354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4FA30-3773-0241-96AE-0203162DF7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A59CED9-837D-B243-B78C-47B01A0E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DE7630-B787-D24E-900E-0E4C9643BF5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53B571-8317-F641-996D-B7CF13478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7C5289-9C20-C648-A00C-A7E974937A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A2CB756-2790-1B46-82D0-EEEE071DB2C4}"/>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8" name="Espace réservé du pied de page 7">
            <a:extLst>
              <a:ext uri="{FF2B5EF4-FFF2-40B4-BE49-F238E27FC236}">
                <a16:creationId xmlns:a16="http://schemas.microsoft.com/office/drawing/2014/main" id="{600628DA-4309-8E42-8FD8-8918FC3BAAF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5D84720-291D-1D45-B64D-A2788A2CEAA6}"/>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110530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50853-C859-C842-8180-F6CCBB0F7DC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90F5645-B83B-E240-8001-590A9A307FB2}"/>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4" name="Espace réservé du pied de page 3">
            <a:extLst>
              <a:ext uri="{FF2B5EF4-FFF2-40B4-BE49-F238E27FC236}">
                <a16:creationId xmlns:a16="http://schemas.microsoft.com/office/drawing/2014/main" id="{B6AECDA7-FE72-9046-BC86-6CD0CD89183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4DD1C3-EB02-9D4C-87E5-CB39B8FC194D}"/>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7079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6C5D10-4FA7-C94F-A6AD-43845A700494}"/>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3" name="Espace réservé du pied de page 2">
            <a:extLst>
              <a:ext uri="{FF2B5EF4-FFF2-40B4-BE49-F238E27FC236}">
                <a16:creationId xmlns:a16="http://schemas.microsoft.com/office/drawing/2014/main" id="{E5EF6AC1-2B60-6941-B59B-CEDD19FBAC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64F9C68-DB9C-1D45-BC51-7FFA1CE5425A}"/>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389919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27078-C8DE-FD4C-841B-B398429607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4327EFD-9046-6A40-B9EE-31E385825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A79769C-5F91-E44D-8B11-EA02EA136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E7D86E-6144-EB4C-BC5F-4D05D725CF26}"/>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6" name="Espace réservé du pied de page 5">
            <a:extLst>
              <a:ext uri="{FF2B5EF4-FFF2-40B4-BE49-F238E27FC236}">
                <a16:creationId xmlns:a16="http://schemas.microsoft.com/office/drawing/2014/main" id="{B59EE74E-2E35-3A42-B9BB-97A60BA435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3F8007-B58E-9A4A-BA89-5F68FE3ED0E7}"/>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84793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EB134-541C-374B-8763-95340C5478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7496D6B-AF5C-7A4D-9613-3D41C347E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3756690-46FF-8248-AC30-ABC4CFB99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5C2800-B690-804A-AF3A-695F7C0ED0D3}"/>
              </a:ext>
            </a:extLst>
          </p:cNvPr>
          <p:cNvSpPr>
            <a:spLocks noGrp="1"/>
          </p:cNvSpPr>
          <p:nvPr>
            <p:ph type="dt" sz="half" idx="10"/>
          </p:nvPr>
        </p:nvSpPr>
        <p:spPr/>
        <p:txBody>
          <a:bodyPr/>
          <a:lstStyle/>
          <a:p>
            <a:fld id="{47FE2AB4-2DD1-7349-829F-E1F7143C65B9}" type="datetimeFigureOut">
              <a:rPr lang="fr-FR" smtClean="0"/>
              <a:t>08/11/2023</a:t>
            </a:fld>
            <a:endParaRPr lang="fr-FR"/>
          </a:p>
        </p:txBody>
      </p:sp>
      <p:sp>
        <p:nvSpPr>
          <p:cNvPr id="6" name="Espace réservé du pied de page 5">
            <a:extLst>
              <a:ext uri="{FF2B5EF4-FFF2-40B4-BE49-F238E27FC236}">
                <a16:creationId xmlns:a16="http://schemas.microsoft.com/office/drawing/2014/main" id="{1F4C85B0-6F84-F64B-9DA3-CB3C0BE9AD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0523C2-CA92-D948-A256-7A8ED068BF94}"/>
              </a:ext>
            </a:extLst>
          </p:cNvPr>
          <p:cNvSpPr>
            <a:spLocks noGrp="1"/>
          </p:cNvSpPr>
          <p:nvPr>
            <p:ph type="sldNum" sz="quarter" idx="12"/>
          </p:nvPr>
        </p:nvSpPr>
        <p:spPr/>
        <p:txBody>
          <a:bodyPr/>
          <a:lstStyle/>
          <a:p>
            <a:fld id="{23A9A09B-072B-704C-AB24-49FFC03DC876}" type="slidenum">
              <a:rPr lang="fr-FR" smtClean="0"/>
              <a:t>‹#›</a:t>
            </a:fld>
            <a:endParaRPr lang="fr-FR"/>
          </a:p>
        </p:txBody>
      </p:sp>
    </p:spTree>
    <p:extLst>
      <p:ext uri="{BB962C8B-B14F-4D97-AF65-F5344CB8AC3E}">
        <p14:creationId xmlns:p14="http://schemas.microsoft.com/office/powerpoint/2010/main" val="109547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E043D39-8BC6-7A48-8B84-818F5F790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088A85-B6BA-774D-BDCD-5F7B8FE63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3BB4B5-BE1D-DC44-B529-EC1B09DA4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E2AB4-2DD1-7349-829F-E1F7143C65B9}" type="datetimeFigureOut">
              <a:rPr lang="fr-FR" smtClean="0"/>
              <a:t>08/11/2023</a:t>
            </a:fld>
            <a:endParaRPr lang="fr-FR"/>
          </a:p>
        </p:txBody>
      </p:sp>
      <p:sp>
        <p:nvSpPr>
          <p:cNvPr id="5" name="Espace réservé du pied de page 4">
            <a:extLst>
              <a:ext uri="{FF2B5EF4-FFF2-40B4-BE49-F238E27FC236}">
                <a16:creationId xmlns:a16="http://schemas.microsoft.com/office/drawing/2014/main" id="{7A06D5B4-4FEC-1448-87FF-69D8F7E98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7E1EE96-8E61-8344-8E0D-F751A5AFE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9A09B-072B-704C-AB24-49FFC03DC876}" type="slidenum">
              <a:rPr lang="fr-FR" smtClean="0"/>
              <a:t>‹#›</a:t>
            </a:fld>
            <a:endParaRPr lang="fr-FR"/>
          </a:p>
        </p:txBody>
      </p:sp>
    </p:spTree>
    <p:extLst>
      <p:ext uri="{BB962C8B-B14F-4D97-AF65-F5344CB8AC3E}">
        <p14:creationId xmlns:p14="http://schemas.microsoft.com/office/powerpoint/2010/main" val="412629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ortal.trainingcentre.unwomen.org/product/introduction-to-care-work-and-care-economy/"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taylorfrancis.com/books/mono/10.4324/9781315627762/economics-austerity-europe?refId=fbc28763-d694-4c07-8f0b-08212e8d0c9d&amp;context=ubx" TargetMode="External"/><Relationship Id="rId2" Type="http://schemas.openxmlformats.org/officeDocument/2006/relationships/hyperlink" Target="https://doi.org/10.1080/14649880600768512" TargetMode="External"/><Relationship Id="rId1" Type="http://schemas.openxmlformats.org/officeDocument/2006/relationships/slideLayout" Target="../slideLayouts/slideLayout16.xml"/><Relationship Id="rId4" Type="http://schemas.openxmlformats.org/officeDocument/2006/relationships/hyperlink" Target="https://www.unwomen.org/sites/default/files/Headquarters/Attachments/Sections/Library/Publications/2018/Issue-paper-Recognizing-and-investing-in-the-care-economy-en.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294290" y="2550073"/>
            <a:ext cx="4457700" cy="2308645"/>
          </a:xfrm>
        </p:spPr>
        <p:txBody>
          <a:bodyPr>
            <a:normAutofit/>
          </a:bodyPr>
          <a:lstStyle/>
          <a:p>
            <a:pPr marL="0" indent="0">
              <a:buNone/>
            </a:pPr>
            <a:r>
              <a:rPr lang="en-US" sz="4000" dirty="0"/>
              <a:t>What is the care economy?</a:t>
            </a:r>
          </a:p>
        </p:txBody>
      </p:sp>
      <p:sp>
        <p:nvSpPr>
          <p:cNvPr id="3" name="Text Placeholder 6">
            <a:extLst>
              <a:ext uri="{FF2B5EF4-FFF2-40B4-BE49-F238E27FC236}">
                <a16:creationId xmlns:a16="http://schemas.microsoft.com/office/drawing/2014/main" id="{683C77E7-5F0D-0D57-21A2-C289E48C4793}"/>
              </a:ext>
            </a:extLst>
          </p:cNvPr>
          <p:cNvSpPr txBox="1">
            <a:spLocks/>
          </p:cNvSpPr>
          <p:nvPr/>
        </p:nvSpPr>
        <p:spPr>
          <a:xfrm>
            <a:off x="430926" y="4960882"/>
            <a:ext cx="4321064" cy="1477328"/>
          </a:xfrm>
          <a:prstGeom prst="rect">
            <a:avLst/>
          </a:prstGeom>
        </p:spPr>
        <p:txBody>
          <a:bodyPr wrap="square" lIns="0" tIns="0" rIns="0" bIns="0">
            <a:spAutoFit/>
          </a:bodyPr>
          <a:lstStyle>
            <a:lvl1pPr marL="0" algn="l" rtl="0">
              <a:defRPr sz="2000" b="1" i="0">
                <a:solidFill>
                  <a:schemeClr val="bg1"/>
                </a:solidFill>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1200" kern="0" dirty="0">
                <a:solidFill>
                  <a:schemeClr val="bg2"/>
                </a:solidFill>
                <a:latin typeface="Gill Sans MT" panose="020B0502020104020203" pitchFamily="34" charset="0"/>
              </a:rPr>
              <a:t>This product is based on the UN Women online training materials ‘Introduction to the Care economy’ that can be accessed here: </a:t>
            </a:r>
            <a:r>
              <a:rPr lang="en-US" sz="1200" b="0" kern="0" dirty="0">
                <a:latin typeface="Gill Sans MT" panose="020B0502020104020203" pitchFamily="34" charset="0"/>
                <a:hlinkClick r:id="rId3">
                  <a:extLst>
                    <a:ext uri="{A12FA001-AC4F-418D-AE19-62706E023703}">
                      <ahyp:hlinkClr xmlns:ahyp="http://schemas.microsoft.com/office/drawing/2018/hyperlinkcolor" val="tx"/>
                    </a:ext>
                  </a:extLst>
                </a:hlinkClick>
              </a:rPr>
              <a:t>https://portal.trainingcentre.unwomen.org/product/introduction-to-care-work-and-care-economy/</a:t>
            </a:r>
            <a:endParaRPr lang="en-US" sz="1200" b="0" kern="0" dirty="0">
              <a:latin typeface="Gill Sans MT" panose="020B0502020104020203" pitchFamily="34" charset="0"/>
            </a:endParaRPr>
          </a:p>
          <a:p>
            <a:pPr defTabSz="914400"/>
            <a:r>
              <a:rPr lang="en-US" sz="1200" kern="0" dirty="0">
                <a:solidFill>
                  <a:schemeClr val="bg2"/>
                </a:solidFill>
                <a:latin typeface="Gill Sans MT" panose="020B0502020104020203" pitchFamily="34" charset="0"/>
              </a:rPr>
              <a:t>as well as on the IMF-UN Women-Africa Training Institute online training materials ‘Unpaid work and the care economy</a:t>
            </a:r>
            <a:endParaRPr lang="en-US" sz="1200" kern="0" dirty="0">
              <a:solidFill>
                <a:schemeClr val="bg2"/>
              </a:solidFill>
            </a:endParaRPr>
          </a:p>
        </p:txBody>
      </p:sp>
    </p:spTree>
    <p:extLst>
      <p:ext uri="{BB962C8B-B14F-4D97-AF65-F5344CB8AC3E}">
        <p14:creationId xmlns:p14="http://schemas.microsoft.com/office/powerpoint/2010/main" val="65939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CFF6-9BF6-8A7C-3F0D-EFDC7BFC4B6E}"/>
              </a:ext>
            </a:extLst>
          </p:cNvPr>
          <p:cNvSpPr>
            <a:spLocks noGrp="1"/>
          </p:cNvSpPr>
          <p:nvPr>
            <p:ph type="title"/>
          </p:nvPr>
        </p:nvSpPr>
        <p:spPr>
          <a:xfrm>
            <a:off x="576470" y="500062"/>
            <a:ext cx="11489635" cy="1325563"/>
          </a:xfrm>
        </p:spPr>
        <p:txBody>
          <a:bodyPr>
            <a:normAutofit/>
          </a:bodyPr>
          <a:lstStyle/>
          <a:p>
            <a:r>
              <a:rPr lang="en-GB" b="1" dirty="0"/>
              <a:t>Multi-faceted character of the motivation to care:</a:t>
            </a:r>
            <a:endParaRPr lang="en-US" b="1" dirty="0"/>
          </a:p>
        </p:txBody>
      </p:sp>
      <p:sp>
        <p:nvSpPr>
          <p:cNvPr id="3" name="Content Placeholder 2">
            <a:extLst>
              <a:ext uri="{FF2B5EF4-FFF2-40B4-BE49-F238E27FC236}">
                <a16:creationId xmlns:a16="http://schemas.microsoft.com/office/drawing/2014/main" id="{6B8B2198-9091-6B92-554B-2CB619D257CB}"/>
              </a:ext>
            </a:extLst>
          </p:cNvPr>
          <p:cNvSpPr>
            <a:spLocks noGrp="1"/>
          </p:cNvSpPr>
          <p:nvPr>
            <p:ph idx="1"/>
          </p:nvPr>
        </p:nvSpPr>
        <p:spPr/>
        <p:txBody>
          <a:bodyPr/>
          <a:lstStyle/>
          <a:p>
            <a:pPr marL="0" indent="0">
              <a:buNone/>
            </a:pPr>
            <a:r>
              <a:rPr lang="en-GB" sz="3200" b="1" dirty="0"/>
              <a:t>One can take care of others out of love, but also because:</a:t>
            </a:r>
          </a:p>
          <a:p>
            <a:r>
              <a:rPr lang="en-GB" dirty="0"/>
              <a:t>One feels responsible for others</a:t>
            </a:r>
          </a:p>
          <a:p>
            <a:r>
              <a:rPr lang="en-GB" dirty="0"/>
              <a:t>It is seen as one’s job</a:t>
            </a:r>
          </a:p>
          <a:p>
            <a:r>
              <a:rPr lang="en-GB" dirty="0"/>
              <a:t>There are no alternatives</a:t>
            </a:r>
          </a:p>
          <a:p>
            <a:endParaRPr lang="en-GB" dirty="0"/>
          </a:p>
          <a:p>
            <a:pPr marL="0" indent="0">
              <a:buNone/>
            </a:pPr>
            <a:r>
              <a:rPr lang="en-GB" sz="3600" dirty="0"/>
              <a:t>Care is often provided free of charge (unpaid) in close networks involving care of family members, friends and neighbours. </a:t>
            </a:r>
            <a:endParaRPr lang="en-US" sz="3600" dirty="0"/>
          </a:p>
        </p:txBody>
      </p:sp>
    </p:spTree>
    <p:extLst>
      <p:ext uri="{BB962C8B-B14F-4D97-AF65-F5344CB8AC3E}">
        <p14:creationId xmlns:p14="http://schemas.microsoft.com/office/powerpoint/2010/main" val="158606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EE3C-43C8-3BEE-1F55-7F382B0D621E}"/>
              </a:ext>
            </a:extLst>
          </p:cNvPr>
          <p:cNvSpPr>
            <a:spLocks noGrp="1"/>
          </p:cNvSpPr>
          <p:nvPr>
            <p:ph type="title"/>
          </p:nvPr>
        </p:nvSpPr>
        <p:spPr>
          <a:xfrm>
            <a:off x="7390833" y="681037"/>
            <a:ext cx="4483488" cy="1418219"/>
          </a:xfrm>
        </p:spPr>
        <p:txBody>
          <a:bodyPr vert="horz" lIns="91440" tIns="45720" rIns="91440" bIns="45720" rtlCol="0" anchor="ctr">
            <a:noAutofit/>
          </a:bodyPr>
          <a:lstStyle/>
          <a:p>
            <a:r>
              <a:rPr lang="en-US" dirty="0"/>
              <a:t>Cultural dimensions of care</a:t>
            </a:r>
          </a:p>
        </p:txBody>
      </p:sp>
      <p:pic>
        <p:nvPicPr>
          <p:cNvPr id="3074" name="Picture 2" descr="Africa Updates on Twitter: &quot;Tanzania🇹🇿: Village Museum instructor madam  Ainess Kagurusi, instructing students on how to prepare traditional Haya  meal in a pot that has a mixture of (bananas, meat and beans).">
            <a:extLst>
              <a:ext uri="{FF2B5EF4-FFF2-40B4-BE49-F238E27FC236}">
                <a16:creationId xmlns:a16="http://schemas.microsoft.com/office/drawing/2014/main" id="{E20605D7-1DB9-8554-617D-3A8A1707BC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0" r="18289" b="-1"/>
          <a:stretch/>
        </p:blipFill>
        <p:spPr bwMode="auto">
          <a:xfrm>
            <a:off x="815807"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BFA57C-9A27-D8FE-D021-B6236BCAFA36}"/>
              </a:ext>
            </a:extLst>
          </p:cNvPr>
          <p:cNvSpPr>
            <a:spLocks noGrp="1"/>
          </p:cNvSpPr>
          <p:nvPr>
            <p:ph sz="half" idx="1"/>
          </p:nvPr>
        </p:nvSpPr>
        <p:spPr>
          <a:xfrm>
            <a:off x="7390832" y="2266683"/>
            <a:ext cx="4731348" cy="4185632"/>
          </a:xfrm>
        </p:spPr>
        <p:txBody>
          <a:bodyPr vert="horz" lIns="91440" tIns="45720" rIns="91440" bIns="45720" rtlCol="0">
            <a:noAutofit/>
          </a:bodyPr>
          <a:lstStyle/>
          <a:p>
            <a:pPr marL="0"/>
            <a:r>
              <a:rPr lang="en-US" sz="2400" dirty="0"/>
              <a:t>In addition to the relevance of those materials conditions, it should be stressed that caring is not a homogeneous notion. Each society can be said to have its own overall culture of care. </a:t>
            </a:r>
          </a:p>
          <a:p>
            <a:pPr marL="0"/>
            <a:r>
              <a:rPr lang="en-US" sz="2400" dirty="0"/>
              <a:t>Caring is intimately related to moral norms that define what good care is, who must care, who must be cared for, and so on. And within each society, diverse cultures of care may coexist. </a:t>
            </a:r>
          </a:p>
        </p:txBody>
      </p:sp>
    </p:spTree>
    <p:extLst>
      <p:ext uri="{BB962C8B-B14F-4D97-AF65-F5344CB8AC3E}">
        <p14:creationId xmlns:p14="http://schemas.microsoft.com/office/powerpoint/2010/main" val="49575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E8DFF8-E4D3-8A44-8EE1-E698B0DC1448}"/>
              </a:ext>
            </a:extLst>
          </p:cNvPr>
          <p:cNvGrpSpPr/>
          <p:nvPr/>
        </p:nvGrpSpPr>
        <p:grpSpPr>
          <a:xfrm rot="5400000">
            <a:off x="3526025" y="1694252"/>
            <a:ext cx="5139949" cy="4575175"/>
            <a:chOff x="7042447" y="3221289"/>
            <a:chExt cx="10279897" cy="9150350"/>
          </a:xfrm>
        </p:grpSpPr>
        <p:sp>
          <p:nvSpPr>
            <p:cNvPr id="21" name="Freeform 20">
              <a:extLst>
                <a:ext uri="{FF2B5EF4-FFF2-40B4-BE49-F238E27FC236}">
                  <a16:creationId xmlns:a16="http://schemas.microsoft.com/office/drawing/2014/main" id="{99768EB5-0909-0C4E-83BA-2BA1B9E7D5F2}"/>
                </a:ext>
              </a:extLst>
            </p:cNvPr>
            <p:cNvSpPr/>
            <p:nvPr/>
          </p:nvSpPr>
          <p:spPr>
            <a:xfrm>
              <a:off x="7629558" y="3221289"/>
              <a:ext cx="9692786" cy="6079229"/>
            </a:xfrm>
            <a:custGeom>
              <a:avLst/>
              <a:gdLst>
                <a:gd name="connsiteX0" fmla="*/ 4559267 w 9692786"/>
                <a:gd name="connsiteY0" fmla="*/ 0 h 6079229"/>
                <a:gd name="connsiteX1" fmla="*/ 9128489 w 9692786"/>
                <a:gd name="connsiteY1" fmla="*/ 4339737 h 6079229"/>
                <a:gd name="connsiteX2" fmla="*/ 9130974 w 9692786"/>
                <a:gd name="connsiteY2" fmla="*/ 4438015 h 6079229"/>
                <a:gd name="connsiteX3" fmla="*/ 9692786 w 9692786"/>
                <a:gd name="connsiteY3" fmla="*/ 4438015 h 6079229"/>
                <a:gd name="connsiteX4" fmla="*/ 7652876 w 9692786"/>
                <a:gd name="connsiteY4" fmla="*/ 6079229 h 6079229"/>
                <a:gd name="connsiteX5" fmla="*/ 5612967 w 9692786"/>
                <a:gd name="connsiteY5" fmla="*/ 4438015 h 6079229"/>
                <a:gd name="connsiteX6" fmla="*/ 6197848 w 9692786"/>
                <a:gd name="connsiteY6" fmla="*/ 4438015 h 6079229"/>
                <a:gd name="connsiteX7" fmla="*/ 6196278 w 9692786"/>
                <a:gd name="connsiteY7" fmla="*/ 4406932 h 6079229"/>
                <a:gd name="connsiteX8" fmla="*/ 4559267 w 9692786"/>
                <a:gd name="connsiteY8" fmla="*/ 2929668 h 6079229"/>
                <a:gd name="connsiteX9" fmla="*/ 2981845 w 9692786"/>
                <a:gd name="connsiteY9" fmla="*/ 4105225 h 6079229"/>
                <a:gd name="connsiteX10" fmla="*/ 2948426 w 9692786"/>
                <a:gd name="connsiteY10" fmla="*/ 4274432 h 6079229"/>
                <a:gd name="connsiteX11" fmla="*/ 1452798 w 9692786"/>
                <a:gd name="connsiteY11" fmla="*/ 3071121 h 6079229"/>
                <a:gd name="connsiteX12" fmla="*/ 0 w 9692786"/>
                <a:gd name="connsiteY12" fmla="*/ 4239974 h 6079229"/>
                <a:gd name="connsiteX13" fmla="*/ 34661 w 9692786"/>
                <a:gd name="connsiteY13" fmla="*/ 3892627 h 6079229"/>
                <a:gd name="connsiteX14" fmla="*/ 4559267 w 9692786"/>
                <a:gd name="connsiteY14" fmla="*/ 0 h 607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2786" h="6079229">
                  <a:moveTo>
                    <a:pt x="4559267" y="0"/>
                  </a:moveTo>
                  <a:cubicBezTo>
                    <a:pt x="7007104" y="0"/>
                    <a:pt x="9005951" y="1922353"/>
                    <a:pt x="9128489" y="4339737"/>
                  </a:cubicBezTo>
                  <a:lnTo>
                    <a:pt x="9130974" y="4438015"/>
                  </a:lnTo>
                  <a:lnTo>
                    <a:pt x="9692786" y="4438015"/>
                  </a:lnTo>
                  <a:lnTo>
                    <a:pt x="7652876" y="6079229"/>
                  </a:lnTo>
                  <a:lnTo>
                    <a:pt x="5612967" y="4438015"/>
                  </a:lnTo>
                  <a:lnTo>
                    <a:pt x="6197848" y="4438015"/>
                  </a:lnTo>
                  <a:lnTo>
                    <a:pt x="6196278" y="4406932"/>
                  </a:lnTo>
                  <a:cubicBezTo>
                    <a:pt x="6112012" y="3577175"/>
                    <a:pt x="5411256" y="2929668"/>
                    <a:pt x="4559267" y="2929668"/>
                  </a:cubicBezTo>
                  <a:cubicBezTo>
                    <a:pt x="3813777" y="2929668"/>
                    <a:pt x="3184074" y="3425416"/>
                    <a:pt x="2981845" y="4105225"/>
                  </a:cubicBezTo>
                  <a:lnTo>
                    <a:pt x="2948426" y="4274432"/>
                  </a:lnTo>
                  <a:lnTo>
                    <a:pt x="1452798" y="3071121"/>
                  </a:lnTo>
                  <a:lnTo>
                    <a:pt x="0" y="4239974"/>
                  </a:lnTo>
                  <a:lnTo>
                    <a:pt x="34661" y="3892627"/>
                  </a:lnTo>
                  <a:cubicBezTo>
                    <a:pt x="364193" y="1689568"/>
                    <a:pt x="2264420" y="0"/>
                    <a:pt x="45592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tx1"/>
                </a:solidFill>
              </a:endParaRPr>
            </a:p>
          </p:txBody>
        </p:sp>
        <p:sp>
          <p:nvSpPr>
            <p:cNvPr id="22" name="Freeform 21">
              <a:extLst>
                <a:ext uri="{FF2B5EF4-FFF2-40B4-BE49-F238E27FC236}">
                  <a16:creationId xmlns:a16="http://schemas.microsoft.com/office/drawing/2014/main" id="{0454DE97-CAFD-F441-8AC5-E73F4667492F}"/>
                </a:ext>
              </a:extLst>
            </p:cNvPr>
            <p:cNvSpPr/>
            <p:nvPr/>
          </p:nvSpPr>
          <p:spPr>
            <a:xfrm>
              <a:off x="7042447" y="6292410"/>
              <a:ext cx="9706767" cy="6079229"/>
            </a:xfrm>
            <a:custGeom>
              <a:avLst/>
              <a:gdLst>
                <a:gd name="connsiteX0" fmla="*/ 2039909 w 9706767"/>
                <a:gd name="connsiteY0" fmla="*/ 0 h 6079229"/>
                <a:gd name="connsiteX1" fmla="*/ 4079818 w 9706767"/>
                <a:gd name="connsiteY1" fmla="*/ 1641214 h 6079229"/>
                <a:gd name="connsiteX2" fmla="*/ 3507797 w 9706767"/>
                <a:gd name="connsiteY2" fmla="*/ 1641214 h 6079229"/>
                <a:gd name="connsiteX3" fmla="*/ 3509367 w 9706767"/>
                <a:gd name="connsiteY3" fmla="*/ 1672297 h 6079229"/>
                <a:gd name="connsiteX4" fmla="*/ 5146378 w 9706767"/>
                <a:gd name="connsiteY4" fmla="*/ 3149561 h 6079229"/>
                <a:gd name="connsiteX5" fmla="*/ 6723800 w 9706767"/>
                <a:gd name="connsiteY5" fmla="*/ 1974005 h 6079229"/>
                <a:gd name="connsiteX6" fmla="*/ 6755456 w 9706767"/>
                <a:gd name="connsiteY6" fmla="*/ 1813725 h 6079229"/>
                <a:gd name="connsiteX7" fmla="*/ 8239987 w 9706767"/>
                <a:gd name="connsiteY7" fmla="*/ 3008108 h 6079229"/>
                <a:gd name="connsiteX8" fmla="*/ 9706767 w 9706767"/>
                <a:gd name="connsiteY8" fmla="*/ 1828007 h 6079229"/>
                <a:gd name="connsiteX9" fmla="*/ 9670984 w 9706767"/>
                <a:gd name="connsiteY9" fmla="*/ 2186602 h 6079229"/>
                <a:gd name="connsiteX10" fmla="*/ 5146378 w 9706767"/>
                <a:gd name="connsiteY10" fmla="*/ 6079229 h 6079229"/>
                <a:gd name="connsiteX11" fmla="*/ 577156 w 9706767"/>
                <a:gd name="connsiteY11" fmla="*/ 1739492 h 6079229"/>
                <a:gd name="connsiteX12" fmla="*/ 574671 w 9706767"/>
                <a:gd name="connsiteY12" fmla="*/ 1641214 h 6079229"/>
                <a:gd name="connsiteX13" fmla="*/ 0 w 9706767"/>
                <a:gd name="connsiteY13" fmla="*/ 1641214 h 607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06767" h="6079229">
                  <a:moveTo>
                    <a:pt x="2039909" y="0"/>
                  </a:moveTo>
                  <a:lnTo>
                    <a:pt x="4079818" y="1641214"/>
                  </a:lnTo>
                  <a:lnTo>
                    <a:pt x="3507797" y="1641214"/>
                  </a:lnTo>
                  <a:lnTo>
                    <a:pt x="3509367" y="1672297"/>
                  </a:lnTo>
                  <a:cubicBezTo>
                    <a:pt x="3593633" y="2502054"/>
                    <a:pt x="4294389" y="3149561"/>
                    <a:pt x="5146378" y="3149561"/>
                  </a:cubicBezTo>
                  <a:cubicBezTo>
                    <a:pt x="5891868" y="3149561"/>
                    <a:pt x="6521571" y="2653814"/>
                    <a:pt x="6723800" y="1974005"/>
                  </a:cubicBezTo>
                  <a:lnTo>
                    <a:pt x="6755456" y="1813725"/>
                  </a:lnTo>
                  <a:lnTo>
                    <a:pt x="8239987" y="3008108"/>
                  </a:lnTo>
                  <a:lnTo>
                    <a:pt x="9706767" y="1828007"/>
                  </a:lnTo>
                  <a:lnTo>
                    <a:pt x="9670984" y="2186602"/>
                  </a:lnTo>
                  <a:cubicBezTo>
                    <a:pt x="9341452" y="4389661"/>
                    <a:pt x="7441225" y="6079229"/>
                    <a:pt x="5146378" y="6079229"/>
                  </a:cubicBezTo>
                  <a:cubicBezTo>
                    <a:pt x="2698541" y="6079229"/>
                    <a:pt x="699694" y="4156876"/>
                    <a:pt x="577156" y="1739492"/>
                  </a:cubicBezTo>
                  <a:lnTo>
                    <a:pt x="574671"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tx1"/>
                </a:solidFill>
              </a:endParaRPr>
            </a:p>
          </p:txBody>
        </p:sp>
      </p:grpSp>
      <p:sp>
        <p:nvSpPr>
          <p:cNvPr id="23" name="TextBox 22">
            <a:extLst>
              <a:ext uri="{FF2B5EF4-FFF2-40B4-BE49-F238E27FC236}">
                <a16:creationId xmlns:a16="http://schemas.microsoft.com/office/drawing/2014/main" id="{DB8B92F6-1161-4B46-A384-F538A2859263}"/>
              </a:ext>
            </a:extLst>
          </p:cNvPr>
          <p:cNvSpPr txBox="1"/>
          <p:nvPr/>
        </p:nvSpPr>
        <p:spPr>
          <a:xfrm>
            <a:off x="5935143" y="2090258"/>
            <a:ext cx="579006"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01</a:t>
            </a:r>
          </a:p>
        </p:txBody>
      </p:sp>
      <p:sp>
        <p:nvSpPr>
          <p:cNvPr id="24" name="TextBox 23">
            <a:extLst>
              <a:ext uri="{FF2B5EF4-FFF2-40B4-BE49-F238E27FC236}">
                <a16:creationId xmlns:a16="http://schemas.microsoft.com/office/drawing/2014/main" id="{B0FB1D4B-DB91-9B4A-A502-DF559F8CCF36}"/>
              </a:ext>
            </a:extLst>
          </p:cNvPr>
          <p:cNvSpPr txBox="1"/>
          <p:nvPr/>
        </p:nvSpPr>
        <p:spPr>
          <a:xfrm>
            <a:off x="5616065" y="5213104"/>
            <a:ext cx="654346"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02</a:t>
            </a:r>
          </a:p>
        </p:txBody>
      </p:sp>
      <p:sp>
        <p:nvSpPr>
          <p:cNvPr id="25" name="TextBox 24">
            <a:extLst>
              <a:ext uri="{FF2B5EF4-FFF2-40B4-BE49-F238E27FC236}">
                <a16:creationId xmlns:a16="http://schemas.microsoft.com/office/drawing/2014/main" id="{5450D3A6-BFB1-2B49-B4F0-6CA77F6C3C8D}"/>
              </a:ext>
            </a:extLst>
          </p:cNvPr>
          <p:cNvSpPr txBox="1"/>
          <p:nvPr/>
        </p:nvSpPr>
        <p:spPr>
          <a:xfrm>
            <a:off x="8423379" y="4599792"/>
            <a:ext cx="1986441" cy="584775"/>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PAID JOBS IN THE </a:t>
            </a:r>
          </a:p>
          <a:p>
            <a:r>
              <a:rPr lang="en-US" sz="1600" b="1" dirty="0">
                <a:solidFill>
                  <a:schemeClr val="tx2"/>
                </a:solidFill>
                <a:latin typeface="Poppins" pitchFamily="2" charset="77"/>
                <a:ea typeface="League Spartan" charset="0"/>
                <a:cs typeface="Poppins" pitchFamily="2" charset="77"/>
              </a:rPr>
              <a:t>CARE SECTOR</a:t>
            </a:r>
          </a:p>
        </p:txBody>
      </p:sp>
      <p:sp>
        <p:nvSpPr>
          <p:cNvPr id="27" name="TextBox 26">
            <a:extLst>
              <a:ext uri="{FF2B5EF4-FFF2-40B4-BE49-F238E27FC236}">
                <a16:creationId xmlns:a16="http://schemas.microsoft.com/office/drawing/2014/main" id="{02E8FC22-DAD5-9A4A-9412-CD0E8CC98BE5}"/>
              </a:ext>
            </a:extLst>
          </p:cNvPr>
          <p:cNvSpPr txBox="1"/>
          <p:nvPr/>
        </p:nvSpPr>
        <p:spPr>
          <a:xfrm>
            <a:off x="719380" y="2326035"/>
            <a:ext cx="3106941" cy="830997"/>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PROVISION OF UNPAID CARE </a:t>
            </a:r>
          </a:p>
          <a:p>
            <a:pPr algn="r"/>
            <a:r>
              <a:rPr lang="en-US" sz="1600" b="1" dirty="0">
                <a:solidFill>
                  <a:schemeClr val="tx2"/>
                </a:solidFill>
                <a:latin typeface="Poppins" pitchFamily="2" charset="77"/>
                <a:ea typeface="League Spartan" charset="0"/>
                <a:cs typeface="Poppins" pitchFamily="2" charset="77"/>
              </a:rPr>
              <a:t>WORK BY HOUSEHOLDS </a:t>
            </a:r>
          </a:p>
          <a:p>
            <a:pPr algn="r"/>
            <a:r>
              <a:rPr lang="en-US" sz="1600" b="1" dirty="0">
                <a:solidFill>
                  <a:schemeClr val="tx2"/>
                </a:solidFill>
                <a:latin typeface="Poppins" pitchFamily="2" charset="77"/>
                <a:ea typeface="League Spartan" charset="0"/>
                <a:cs typeface="Poppins" pitchFamily="2" charset="77"/>
              </a:rPr>
              <a:t>AND INDIVIDUALS</a:t>
            </a:r>
          </a:p>
        </p:txBody>
      </p:sp>
      <p:sp>
        <p:nvSpPr>
          <p:cNvPr id="15" name="Freeform 154">
            <a:extLst>
              <a:ext uri="{FF2B5EF4-FFF2-40B4-BE49-F238E27FC236}">
                <a16:creationId xmlns:a16="http://schemas.microsoft.com/office/drawing/2014/main" id="{E255DF3C-8A9E-7CB8-C0F9-68E37746A806}"/>
              </a:ext>
            </a:extLst>
          </p:cNvPr>
          <p:cNvSpPr>
            <a:spLocks noEditPoints="1"/>
          </p:cNvSpPr>
          <p:nvPr/>
        </p:nvSpPr>
        <p:spPr bwMode="auto">
          <a:xfrm>
            <a:off x="3937485" y="2840647"/>
            <a:ext cx="1268175" cy="997910"/>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Titre 1">
            <a:extLst>
              <a:ext uri="{FF2B5EF4-FFF2-40B4-BE49-F238E27FC236}">
                <a16:creationId xmlns:a16="http://schemas.microsoft.com/office/drawing/2014/main" id="{5966FEDF-63E2-71BD-1EE1-3F43D7F436CC}"/>
              </a:ext>
            </a:extLst>
          </p:cNvPr>
          <p:cNvSpPr txBox="1">
            <a:spLocks/>
          </p:cNvSpPr>
          <p:nvPr/>
        </p:nvSpPr>
        <p:spPr>
          <a:xfrm>
            <a:off x="1239838" y="491385"/>
            <a:ext cx="9715500" cy="9784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2"/>
                </a:solidFill>
                <a:latin typeface="Arial Black" charset="0"/>
              </a:rPr>
              <a:t>The two components of the care economy</a:t>
            </a:r>
          </a:p>
        </p:txBody>
      </p:sp>
      <p:pic>
        <p:nvPicPr>
          <p:cNvPr id="8" name="Graphic 7" descr="Coins with solid fill">
            <a:extLst>
              <a:ext uri="{FF2B5EF4-FFF2-40B4-BE49-F238E27FC236}">
                <a16:creationId xmlns:a16="http://schemas.microsoft.com/office/drawing/2014/main" id="{F9147DD7-7515-3217-F5EA-48E36504A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7473" y="3892819"/>
            <a:ext cx="999360" cy="999360"/>
          </a:xfrm>
          <a:prstGeom prst="rect">
            <a:avLst/>
          </a:prstGeom>
        </p:spPr>
      </p:pic>
    </p:spTree>
    <p:extLst>
      <p:ext uri="{BB962C8B-B14F-4D97-AF65-F5344CB8AC3E}">
        <p14:creationId xmlns:p14="http://schemas.microsoft.com/office/powerpoint/2010/main" val="287812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9F5E83-9BF2-3146-873C-98F7C283837A}"/>
              </a:ext>
            </a:extLst>
          </p:cNvPr>
          <p:cNvSpPr txBox="1"/>
          <p:nvPr/>
        </p:nvSpPr>
        <p:spPr>
          <a:xfrm>
            <a:off x="844507" y="466588"/>
            <a:ext cx="11046372" cy="769441"/>
          </a:xfrm>
          <a:prstGeom prst="rect">
            <a:avLst/>
          </a:prstGeom>
          <a:noFill/>
        </p:spPr>
        <p:txBody>
          <a:bodyPr wrap="square" rtlCol="0">
            <a:spAutoFit/>
          </a:bodyPr>
          <a:lstStyle/>
          <a:p>
            <a:r>
              <a:rPr lang="en-GB" sz="4400" dirty="0"/>
              <a:t>Changes in care needs over a lifetime</a:t>
            </a:r>
            <a:endParaRPr lang="en-US" sz="4400" b="1" dirty="0">
              <a:solidFill>
                <a:schemeClr val="tx2"/>
              </a:solidFill>
              <a:latin typeface="Poppins" pitchFamily="2" charset="77"/>
              <a:cs typeface="Poppins" pitchFamily="2" charset="77"/>
            </a:endParaRPr>
          </a:p>
        </p:txBody>
      </p:sp>
      <p:sp>
        <p:nvSpPr>
          <p:cNvPr id="11" name="Block Arc 10">
            <a:extLst>
              <a:ext uri="{FF2B5EF4-FFF2-40B4-BE49-F238E27FC236}">
                <a16:creationId xmlns:a16="http://schemas.microsoft.com/office/drawing/2014/main" id="{D57AC84A-F2E6-EC4B-9FF9-1078DA384397}"/>
              </a:ext>
            </a:extLst>
          </p:cNvPr>
          <p:cNvSpPr/>
          <p:nvPr/>
        </p:nvSpPr>
        <p:spPr>
          <a:xfrm rot="16200000">
            <a:off x="3695604" y="1584768"/>
            <a:ext cx="4800792" cy="4800792"/>
          </a:xfrm>
          <a:prstGeom prst="blockArc">
            <a:avLst>
              <a:gd name="adj1" fmla="val 16207525"/>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14" name="Subtitle 2">
            <a:extLst>
              <a:ext uri="{FF2B5EF4-FFF2-40B4-BE49-F238E27FC236}">
                <a16:creationId xmlns:a16="http://schemas.microsoft.com/office/drawing/2014/main" id="{680FB679-DA36-804F-B131-F803E1E25A94}"/>
              </a:ext>
            </a:extLst>
          </p:cNvPr>
          <p:cNvSpPr txBox="1">
            <a:spLocks/>
          </p:cNvSpPr>
          <p:nvPr/>
        </p:nvSpPr>
        <p:spPr>
          <a:xfrm>
            <a:off x="8521435" y="1697910"/>
            <a:ext cx="3322571" cy="212365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12 years old, the situation varies greatly depending on whether the person is a girl or a boy, or from a worse-off or better-off family. While in some contexts at that age, a child’s only obligation is to attend school, in other (mainly girls) are expected to take responsibility for tasks such as washing and ironing clothes.. </a:t>
            </a:r>
          </a:p>
        </p:txBody>
      </p:sp>
      <p:sp>
        <p:nvSpPr>
          <p:cNvPr id="15" name="TextBox 14">
            <a:extLst>
              <a:ext uri="{FF2B5EF4-FFF2-40B4-BE49-F238E27FC236}">
                <a16:creationId xmlns:a16="http://schemas.microsoft.com/office/drawing/2014/main" id="{FB12D972-6EA5-734B-A757-243503D79529}"/>
              </a:ext>
            </a:extLst>
          </p:cNvPr>
          <p:cNvSpPr txBox="1"/>
          <p:nvPr/>
        </p:nvSpPr>
        <p:spPr>
          <a:xfrm>
            <a:off x="7883962" y="1322408"/>
            <a:ext cx="1877555" cy="400110"/>
          </a:xfrm>
          <a:prstGeom prst="rect">
            <a:avLst/>
          </a:prstGeom>
          <a:noFill/>
        </p:spPr>
        <p:txBody>
          <a:bodyPr wrap="square" rtlCol="0" anchor="t" anchorCtr="0">
            <a:spAutoFit/>
          </a:bodyPr>
          <a:lstStyle/>
          <a:p>
            <a:r>
              <a:rPr lang="en-US" sz="2000" b="1" dirty="0">
                <a:solidFill>
                  <a:schemeClr val="accent1"/>
                </a:solidFill>
                <a:latin typeface="Poppins" pitchFamily="2" charset="77"/>
                <a:ea typeface="League Spartan" charset="0"/>
                <a:cs typeface="Poppins" pitchFamily="2" charset="77"/>
              </a:rPr>
              <a:t>12 years old</a:t>
            </a:r>
          </a:p>
        </p:txBody>
      </p:sp>
      <p:sp>
        <p:nvSpPr>
          <p:cNvPr id="16" name="Subtitle 2">
            <a:extLst>
              <a:ext uri="{FF2B5EF4-FFF2-40B4-BE49-F238E27FC236}">
                <a16:creationId xmlns:a16="http://schemas.microsoft.com/office/drawing/2014/main" id="{4FD9C53B-D913-BE44-8230-0F71D1F34D97}"/>
              </a:ext>
            </a:extLst>
          </p:cNvPr>
          <p:cNvSpPr txBox="1">
            <a:spLocks/>
          </p:cNvSpPr>
          <p:nvPr/>
        </p:nvSpPr>
        <p:spPr>
          <a:xfrm>
            <a:off x="8458913" y="4595897"/>
            <a:ext cx="3511522" cy="23544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Most people aged 42 years are able to take care of themselves and others. Often at this age, there are children, grandchildren and parents to care for. However, for men, it is likely that more time will be devoted to paid work and less to caring responsibilities. For women ,it is likely that caring responsibilities will be significant. </a:t>
            </a:r>
          </a:p>
        </p:txBody>
      </p:sp>
      <p:sp>
        <p:nvSpPr>
          <p:cNvPr id="17" name="TextBox 16">
            <a:extLst>
              <a:ext uri="{FF2B5EF4-FFF2-40B4-BE49-F238E27FC236}">
                <a16:creationId xmlns:a16="http://schemas.microsoft.com/office/drawing/2014/main" id="{683EAE3E-636D-174F-95B7-20B2A8283187}"/>
              </a:ext>
            </a:extLst>
          </p:cNvPr>
          <p:cNvSpPr txBox="1"/>
          <p:nvPr/>
        </p:nvSpPr>
        <p:spPr>
          <a:xfrm>
            <a:off x="8647864" y="4148247"/>
            <a:ext cx="1464247" cy="400110"/>
          </a:xfrm>
          <a:prstGeom prst="rect">
            <a:avLst/>
          </a:prstGeom>
          <a:noFill/>
        </p:spPr>
        <p:txBody>
          <a:bodyPr wrap="none" rtlCol="0" anchor="t" anchorCtr="0">
            <a:spAutoFit/>
          </a:bodyPr>
          <a:lstStyle/>
          <a:p>
            <a:r>
              <a:rPr lang="en-US" sz="2000" b="1" dirty="0">
                <a:solidFill>
                  <a:schemeClr val="accent2"/>
                </a:solidFill>
                <a:latin typeface="Poppins" pitchFamily="2" charset="77"/>
                <a:ea typeface="League Spartan" charset="0"/>
                <a:cs typeface="Poppins" pitchFamily="2" charset="77"/>
              </a:rPr>
              <a:t>42 years old</a:t>
            </a:r>
          </a:p>
        </p:txBody>
      </p:sp>
      <p:sp>
        <p:nvSpPr>
          <p:cNvPr id="18" name="Subtitle 2">
            <a:extLst>
              <a:ext uri="{FF2B5EF4-FFF2-40B4-BE49-F238E27FC236}">
                <a16:creationId xmlns:a16="http://schemas.microsoft.com/office/drawing/2014/main" id="{D3BAD8BB-5506-B744-AB21-1318EDFDF61F}"/>
              </a:ext>
            </a:extLst>
          </p:cNvPr>
          <p:cNvSpPr txBox="1">
            <a:spLocks/>
          </p:cNvSpPr>
          <p:nvPr/>
        </p:nvSpPr>
        <p:spPr>
          <a:xfrm>
            <a:off x="1002017" y="1697910"/>
            <a:ext cx="3081969"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Two-year-</a:t>
            </a:r>
            <a:r>
              <a:rPr lang="en-US" sz="18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olds</a:t>
            </a: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still need assistance with bathing, clothing eating and in many cases moving around/walking.</a:t>
            </a:r>
          </a:p>
        </p:txBody>
      </p:sp>
      <p:sp>
        <p:nvSpPr>
          <p:cNvPr id="19" name="TextBox 18">
            <a:extLst>
              <a:ext uri="{FF2B5EF4-FFF2-40B4-BE49-F238E27FC236}">
                <a16:creationId xmlns:a16="http://schemas.microsoft.com/office/drawing/2014/main" id="{28108C72-4E6C-8C4C-A9D2-DDCF76C94BCB}"/>
              </a:ext>
            </a:extLst>
          </p:cNvPr>
          <p:cNvSpPr txBox="1"/>
          <p:nvPr/>
        </p:nvSpPr>
        <p:spPr>
          <a:xfrm>
            <a:off x="3282138" y="1384712"/>
            <a:ext cx="1025901" cy="400110"/>
          </a:xfrm>
          <a:prstGeom prst="rect">
            <a:avLst/>
          </a:prstGeom>
          <a:noFill/>
        </p:spPr>
        <p:txBody>
          <a:bodyPr wrap="square" rtlCol="0" anchor="t" anchorCtr="0">
            <a:spAutoFit/>
          </a:bodyPr>
          <a:lstStyle/>
          <a:p>
            <a:pPr algn="r"/>
            <a:r>
              <a:rPr lang="en-US" sz="2000" b="1" dirty="0">
                <a:solidFill>
                  <a:schemeClr val="accent4"/>
                </a:solidFill>
                <a:latin typeface="Poppins" pitchFamily="2" charset="77"/>
                <a:ea typeface="League Spartan" charset="0"/>
                <a:cs typeface="Poppins" pitchFamily="2" charset="77"/>
              </a:rPr>
              <a:t>2 years</a:t>
            </a:r>
          </a:p>
        </p:txBody>
      </p:sp>
      <p:sp>
        <p:nvSpPr>
          <p:cNvPr id="20" name="Subtitle 2">
            <a:extLst>
              <a:ext uri="{FF2B5EF4-FFF2-40B4-BE49-F238E27FC236}">
                <a16:creationId xmlns:a16="http://schemas.microsoft.com/office/drawing/2014/main" id="{171F3C1D-83D2-4045-AF9C-08CB61C2DFD9}"/>
              </a:ext>
            </a:extLst>
          </p:cNvPr>
          <p:cNvSpPr txBox="1">
            <a:spLocks/>
          </p:cNvSpPr>
          <p:nvPr/>
        </p:nvSpPr>
        <p:spPr>
          <a:xfrm>
            <a:off x="199497" y="3338566"/>
            <a:ext cx="3511523" cy="304698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When aging, individuals might become senile and in need of total care, but it is just as possible that they are still working. If we are fortunate at this age one would be retired and receiving a pension, but at the same time might be doing unpaid care work, such as looking after grandchildren.. Women are less likely  to receive a pension than men because the care work they perform during their lives does not entitle them to this benefit; they are also more likely to be taking care of others. </a:t>
            </a:r>
          </a:p>
        </p:txBody>
      </p:sp>
      <p:sp>
        <p:nvSpPr>
          <p:cNvPr id="21" name="TextBox 20">
            <a:extLst>
              <a:ext uri="{FF2B5EF4-FFF2-40B4-BE49-F238E27FC236}">
                <a16:creationId xmlns:a16="http://schemas.microsoft.com/office/drawing/2014/main" id="{E1BB0D48-1ACD-1F4C-9D13-A7536F9FFE40}"/>
              </a:ext>
            </a:extLst>
          </p:cNvPr>
          <p:cNvSpPr txBox="1"/>
          <p:nvPr/>
        </p:nvSpPr>
        <p:spPr>
          <a:xfrm>
            <a:off x="1728551" y="3011382"/>
            <a:ext cx="1464248" cy="400110"/>
          </a:xfrm>
          <a:prstGeom prst="rect">
            <a:avLst/>
          </a:prstGeom>
          <a:noFill/>
        </p:spPr>
        <p:txBody>
          <a:bodyPr wrap="none" rtlCol="0" anchor="t" anchorCtr="0">
            <a:spAutoFit/>
          </a:bodyPr>
          <a:lstStyle/>
          <a:p>
            <a:pPr algn="r"/>
            <a:r>
              <a:rPr lang="en-US" sz="2000" b="1" dirty="0">
                <a:solidFill>
                  <a:schemeClr val="accent3"/>
                </a:solidFill>
                <a:latin typeface="Poppins" pitchFamily="2" charset="77"/>
                <a:ea typeface="League Spartan" charset="0"/>
                <a:cs typeface="Poppins" pitchFamily="2" charset="77"/>
              </a:rPr>
              <a:t>72 years old</a:t>
            </a:r>
          </a:p>
        </p:txBody>
      </p:sp>
      <p:sp>
        <p:nvSpPr>
          <p:cNvPr id="35" name="Freeform 34">
            <a:extLst>
              <a:ext uri="{FF2B5EF4-FFF2-40B4-BE49-F238E27FC236}">
                <a16:creationId xmlns:a16="http://schemas.microsoft.com/office/drawing/2014/main" id="{9E7A4984-670F-1B49-ADB3-B3BBC0769819}"/>
              </a:ext>
            </a:extLst>
          </p:cNvPr>
          <p:cNvSpPr/>
          <p:nvPr/>
        </p:nvSpPr>
        <p:spPr>
          <a:xfrm>
            <a:off x="3695604" y="3715923"/>
            <a:ext cx="2397769" cy="2669631"/>
          </a:xfrm>
          <a:custGeom>
            <a:avLst/>
            <a:gdLst>
              <a:gd name="connsiteX0" fmla="*/ 1200797 w 4795538"/>
              <a:gd name="connsiteY0" fmla="*/ 0 h 5339262"/>
              <a:gd name="connsiteX1" fmla="*/ 1559785 w 4795538"/>
              <a:gd name="connsiteY1" fmla="*/ 538482 h 5339262"/>
              <a:gd name="connsiteX2" fmla="*/ 2400396 w 4795538"/>
              <a:gd name="connsiteY2" fmla="*/ 538482 h 5339262"/>
              <a:gd name="connsiteX3" fmla="*/ 4795538 w 4795538"/>
              <a:gd name="connsiteY3" fmla="*/ 2938872 h 5339262"/>
              <a:gd name="connsiteX4" fmla="*/ 4790283 w 4795538"/>
              <a:gd name="connsiteY4" fmla="*/ 5339262 h 5339262"/>
              <a:gd name="connsiteX5" fmla="*/ 0 w 4795538"/>
              <a:gd name="connsiteY5" fmla="*/ 538482 h 5339262"/>
              <a:gd name="connsiteX6" fmla="*/ 841809 w 4795538"/>
              <a:gd name="connsiteY6" fmla="*/ 538482 h 53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5538" h="5339262">
                <a:moveTo>
                  <a:pt x="1200797" y="0"/>
                </a:moveTo>
                <a:lnTo>
                  <a:pt x="1559785" y="538482"/>
                </a:lnTo>
                <a:lnTo>
                  <a:pt x="2400396" y="538482"/>
                </a:lnTo>
                <a:cubicBezTo>
                  <a:pt x="2400396" y="1862133"/>
                  <a:pt x="3471890" y="2935975"/>
                  <a:pt x="4795538" y="2938872"/>
                </a:cubicBezTo>
                <a:cubicBezTo>
                  <a:pt x="4793786" y="3739002"/>
                  <a:pt x="4792035" y="4539132"/>
                  <a:pt x="4790283" y="5339262"/>
                </a:cubicBezTo>
                <a:cubicBezTo>
                  <a:pt x="2142988" y="5333467"/>
                  <a:pt x="0" y="3185783"/>
                  <a:pt x="0" y="538482"/>
                </a:cubicBezTo>
                <a:lnTo>
                  <a:pt x="841809" y="5384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8" name="Freeform 37">
            <a:extLst>
              <a:ext uri="{FF2B5EF4-FFF2-40B4-BE49-F238E27FC236}">
                <a16:creationId xmlns:a16="http://schemas.microsoft.com/office/drawing/2014/main" id="{A5F388BF-4173-DB43-9B3B-A0B727BE9087}"/>
              </a:ext>
            </a:extLst>
          </p:cNvPr>
          <p:cNvSpPr/>
          <p:nvPr/>
        </p:nvSpPr>
        <p:spPr>
          <a:xfrm rot="5400000">
            <a:off x="5961463" y="3850634"/>
            <a:ext cx="2397769" cy="2672082"/>
          </a:xfrm>
          <a:custGeom>
            <a:avLst/>
            <a:gdLst>
              <a:gd name="connsiteX0" fmla="*/ 0 w 4795538"/>
              <a:gd name="connsiteY0" fmla="*/ 2400390 h 5344164"/>
              <a:gd name="connsiteX1" fmla="*/ 5255 w 4795538"/>
              <a:gd name="connsiteY1" fmla="*/ 0 h 5344164"/>
              <a:gd name="connsiteX2" fmla="*/ 4795538 w 4795538"/>
              <a:gd name="connsiteY2" fmla="*/ 4800780 h 5344164"/>
              <a:gd name="connsiteX3" fmla="*/ 3926007 w 4795538"/>
              <a:gd name="connsiteY3" fmla="*/ 4800780 h 5344164"/>
              <a:gd name="connsiteX4" fmla="*/ 3563751 w 4795538"/>
              <a:gd name="connsiteY4" fmla="*/ 5344164 h 5344164"/>
              <a:gd name="connsiteX5" fmla="*/ 3201495 w 4795538"/>
              <a:gd name="connsiteY5" fmla="*/ 4800780 h 5344164"/>
              <a:gd name="connsiteX6" fmla="*/ 2395142 w 4795538"/>
              <a:gd name="connsiteY6" fmla="*/ 4800780 h 5344164"/>
              <a:gd name="connsiteX7" fmla="*/ 0 w 4795538"/>
              <a:gd name="connsiteY7" fmla="*/ 2400390 h 53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4164">
                <a:moveTo>
                  <a:pt x="0" y="2400390"/>
                </a:moveTo>
                <a:cubicBezTo>
                  <a:pt x="1752" y="1600260"/>
                  <a:pt x="3503" y="800130"/>
                  <a:pt x="5255" y="0"/>
                </a:cubicBezTo>
                <a:cubicBezTo>
                  <a:pt x="2652550" y="5794"/>
                  <a:pt x="4795538" y="2153479"/>
                  <a:pt x="4795538" y="4800780"/>
                </a:cubicBezTo>
                <a:lnTo>
                  <a:pt x="3926007" y="4800780"/>
                </a:lnTo>
                <a:lnTo>
                  <a:pt x="3563751" y="5344164"/>
                </a:lnTo>
                <a:lnTo>
                  <a:pt x="3201495" y="4800780"/>
                </a:lnTo>
                <a:lnTo>
                  <a:pt x="2395142" y="4800780"/>
                </a:lnTo>
                <a:cubicBezTo>
                  <a:pt x="2395142" y="3477129"/>
                  <a:pt x="1323648" y="2403287"/>
                  <a:pt x="0" y="2400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6" name="Freeform 35">
            <a:extLst>
              <a:ext uri="{FF2B5EF4-FFF2-40B4-BE49-F238E27FC236}">
                <a16:creationId xmlns:a16="http://schemas.microsoft.com/office/drawing/2014/main" id="{158E75D9-4563-0144-B294-71663A158E52}"/>
              </a:ext>
            </a:extLst>
          </p:cNvPr>
          <p:cNvSpPr/>
          <p:nvPr/>
        </p:nvSpPr>
        <p:spPr>
          <a:xfrm>
            <a:off x="6098627" y="1584774"/>
            <a:ext cx="2397769" cy="2674709"/>
          </a:xfrm>
          <a:custGeom>
            <a:avLst/>
            <a:gdLst>
              <a:gd name="connsiteX0" fmla="*/ 5255 w 4795538"/>
              <a:gd name="connsiteY0" fmla="*/ 0 h 5349418"/>
              <a:gd name="connsiteX1" fmla="*/ 4795538 w 4795538"/>
              <a:gd name="connsiteY1" fmla="*/ 4800780 h 5349418"/>
              <a:gd name="connsiteX2" fmla="*/ 3960503 w 4795538"/>
              <a:gd name="connsiteY2" fmla="*/ 4800780 h 5349418"/>
              <a:gd name="connsiteX3" fmla="*/ 3594744 w 4795538"/>
              <a:gd name="connsiteY3" fmla="*/ 5349418 h 5349418"/>
              <a:gd name="connsiteX4" fmla="*/ 3228985 w 4795538"/>
              <a:gd name="connsiteY4" fmla="*/ 4800780 h 5349418"/>
              <a:gd name="connsiteX5" fmla="*/ 2395142 w 4795538"/>
              <a:gd name="connsiteY5" fmla="*/ 4800780 h 5349418"/>
              <a:gd name="connsiteX6" fmla="*/ 0 w 4795538"/>
              <a:gd name="connsiteY6" fmla="*/ 2400390 h 5349418"/>
              <a:gd name="connsiteX7" fmla="*/ 5255 w 4795538"/>
              <a:gd name="connsiteY7" fmla="*/ 0 h 534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9418">
                <a:moveTo>
                  <a:pt x="5255" y="0"/>
                </a:moveTo>
                <a:cubicBezTo>
                  <a:pt x="2652550" y="5795"/>
                  <a:pt x="4795538" y="2153479"/>
                  <a:pt x="4795538" y="4800780"/>
                </a:cubicBezTo>
                <a:lnTo>
                  <a:pt x="3960503" y="4800780"/>
                </a:lnTo>
                <a:lnTo>
                  <a:pt x="3594744" y="5349418"/>
                </a:lnTo>
                <a:lnTo>
                  <a:pt x="3228985" y="4800780"/>
                </a:lnTo>
                <a:lnTo>
                  <a:pt x="2395142" y="4800780"/>
                </a:lnTo>
                <a:cubicBezTo>
                  <a:pt x="2395142" y="3477129"/>
                  <a:pt x="1323648" y="2403287"/>
                  <a:pt x="0" y="2400390"/>
                </a:cubicBezTo>
                <a:cubicBezTo>
                  <a:pt x="1752" y="1600260"/>
                  <a:pt x="3503" y="800130"/>
                  <a:pt x="525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9" name="Triangle 38">
            <a:extLst>
              <a:ext uri="{FF2B5EF4-FFF2-40B4-BE49-F238E27FC236}">
                <a16:creationId xmlns:a16="http://schemas.microsoft.com/office/drawing/2014/main" id="{0A9726B6-6B88-024A-BE79-C108F5B02B59}"/>
              </a:ext>
            </a:extLst>
          </p:cNvPr>
          <p:cNvSpPr/>
          <p:nvPr/>
        </p:nvSpPr>
        <p:spPr>
          <a:xfrm rot="5400000">
            <a:off x="6047653" y="2023068"/>
            <a:ext cx="365760" cy="27432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ectangle 21" descr="Group">
            <a:extLst>
              <a:ext uri="{FF2B5EF4-FFF2-40B4-BE49-F238E27FC236}">
                <a16:creationId xmlns:a16="http://schemas.microsoft.com/office/drawing/2014/main" id="{95335517-7C97-68CE-FC76-FB7C00C9B601}"/>
              </a:ext>
            </a:extLst>
          </p:cNvPr>
          <p:cNvSpPr/>
          <p:nvPr/>
        </p:nvSpPr>
        <p:spPr>
          <a:xfrm>
            <a:off x="6862779" y="4676083"/>
            <a:ext cx="1021183" cy="102118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G"/>
          </a:p>
        </p:txBody>
      </p:sp>
      <p:sp>
        <p:nvSpPr>
          <p:cNvPr id="23" name="Rectangle 22" descr="Person with Cane">
            <a:extLst>
              <a:ext uri="{FF2B5EF4-FFF2-40B4-BE49-F238E27FC236}">
                <a16:creationId xmlns:a16="http://schemas.microsoft.com/office/drawing/2014/main" id="{7626DBE6-5B6C-A969-FCBB-89D07394CF59}"/>
              </a:ext>
            </a:extLst>
          </p:cNvPr>
          <p:cNvSpPr/>
          <p:nvPr/>
        </p:nvSpPr>
        <p:spPr>
          <a:xfrm>
            <a:off x="4430612" y="4789355"/>
            <a:ext cx="696234" cy="7330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G"/>
          </a:p>
        </p:txBody>
      </p:sp>
      <p:pic>
        <p:nvPicPr>
          <p:cNvPr id="24" name="Picture 8" descr="Affected Population Icon">
            <a:extLst>
              <a:ext uri="{FF2B5EF4-FFF2-40B4-BE49-F238E27FC236}">
                <a16:creationId xmlns:a16="http://schemas.microsoft.com/office/drawing/2014/main" id="{DD258AFE-B41D-2BCC-F7A0-834F885386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666" y="2309461"/>
            <a:ext cx="834390" cy="8343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CCB642-D2E3-AEE6-E9B9-F470DA20CFA8}"/>
              </a:ext>
            </a:extLst>
          </p:cNvPr>
          <p:cNvPicPr>
            <a:picLocks noChangeAspect="1"/>
          </p:cNvPicPr>
          <p:nvPr/>
        </p:nvPicPr>
        <p:blipFill>
          <a:blip r:embed="rId8"/>
          <a:stretch>
            <a:fillRect/>
          </a:stretch>
        </p:blipFill>
        <p:spPr>
          <a:xfrm>
            <a:off x="7106612" y="2388824"/>
            <a:ext cx="570874" cy="755027"/>
          </a:xfrm>
          <a:prstGeom prst="rect">
            <a:avLst/>
          </a:prstGeom>
          <a:solidFill>
            <a:schemeClr val="accent1"/>
          </a:solidFill>
        </p:spPr>
      </p:pic>
    </p:spTree>
    <p:extLst>
      <p:ext uri="{BB962C8B-B14F-4D97-AF65-F5344CB8AC3E}">
        <p14:creationId xmlns:p14="http://schemas.microsoft.com/office/powerpoint/2010/main" val="112848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1239838" y="491385"/>
            <a:ext cx="9715500" cy="97848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2"/>
              </a:buClr>
              <a:buSzPts val="2800"/>
              <a:buFont typeface="Arial Black"/>
              <a:buNone/>
            </a:pPr>
            <a:r>
              <a:rPr lang="en-GB"/>
              <a:t>Why we need unpaid work</a:t>
            </a:r>
            <a:endParaRPr/>
          </a:p>
        </p:txBody>
      </p:sp>
      <p:sp>
        <p:nvSpPr>
          <p:cNvPr id="234" name="Google Shape;234;p6"/>
          <p:cNvSpPr txBox="1">
            <a:spLocks noGrp="1"/>
          </p:cNvSpPr>
          <p:nvPr>
            <p:ph type="body" idx="1"/>
          </p:nvPr>
        </p:nvSpPr>
        <p:spPr>
          <a:xfrm>
            <a:off x="1239838" y="1469871"/>
            <a:ext cx="9715500" cy="4860591"/>
          </a:xfrm>
          <a:prstGeom prst="rect">
            <a:avLst/>
          </a:prstGeom>
          <a:noFill/>
          <a:ln>
            <a:noFill/>
          </a:ln>
        </p:spPr>
        <p:txBody>
          <a:bodyPr spcFirstLastPara="1" wrap="square" lIns="0" tIns="137150" rIns="0" bIns="0" anchor="t" anchorCtr="0">
            <a:normAutofit/>
          </a:bodyPr>
          <a:lstStyle/>
          <a:p>
            <a:pPr marL="233363" lvl="1" indent="-233363" algn="l" rtl="0">
              <a:lnSpc>
                <a:spcPct val="80000"/>
              </a:lnSpc>
              <a:spcBef>
                <a:spcPts val="0"/>
              </a:spcBef>
              <a:spcAft>
                <a:spcPts val="0"/>
              </a:spcAft>
              <a:buSzPts val="2600"/>
              <a:buChar char="▪"/>
            </a:pPr>
            <a:r>
              <a:rPr lang="en-GB" sz="2600"/>
              <a:t>Some unpaid care and domestic work is extremely rewarding</a:t>
            </a:r>
            <a:endParaRPr/>
          </a:p>
          <a:p>
            <a:pPr marL="233363" lvl="1" indent="-233363" algn="l" rtl="0">
              <a:lnSpc>
                <a:spcPct val="80000"/>
              </a:lnSpc>
              <a:spcBef>
                <a:spcPts val="1800"/>
              </a:spcBef>
              <a:spcAft>
                <a:spcPts val="0"/>
              </a:spcAft>
              <a:buSzPts val="2600"/>
              <a:buChar char="▪"/>
            </a:pPr>
            <a:r>
              <a:rPr lang="en-GB" sz="2600"/>
              <a:t>Some unpaid care and domestic work is a drudgery </a:t>
            </a:r>
            <a:endParaRPr/>
          </a:p>
          <a:p>
            <a:pPr marL="233363" lvl="1" indent="-233363" algn="l" rtl="0">
              <a:lnSpc>
                <a:spcPct val="80000"/>
              </a:lnSpc>
              <a:spcBef>
                <a:spcPts val="1800"/>
              </a:spcBef>
              <a:spcAft>
                <a:spcPts val="0"/>
              </a:spcAft>
              <a:buSzPts val="2600"/>
              <a:buChar char="▪"/>
            </a:pPr>
            <a:r>
              <a:rPr lang="en-GB" sz="2600"/>
              <a:t>But all unpaid care and domestic work is socially necessary to</a:t>
            </a:r>
            <a:endParaRPr/>
          </a:p>
          <a:p>
            <a:pPr marL="692150" lvl="3" indent="-233362" algn="l" rtl="0">
              <a:lnSpc>
                <a:spcPct val="80000"/>
              </a:lnSpc>
              <a:spcBef>
                <a:spcPts val="1800"/>
              </a:spcBef>
              <a:spcAft>
                <a:spcPts val="0"/>
              </a:spcAft>
              <a:buSzPts val="2600"/>
              <a:buFont typeface="Arial"/>
              <a:buChar char="-"/>
            </a:pPr>
            <a:r>
              <a:rPr lang="en-GB" sz="2600"/>
              <a:t>prepare people for income-generating activities during the day, thus ensuring the household's well-being</a:t>
            </a:r>
            <a:endParaRPr/>
          </a:p>
          <a:p>
            <a:pPr marL="692150" lvl="3" indent="-233362" algn="l" rtl="0">
              <a:lnSpc>
                <a:spcPct val="80000"/>
              </a:lnSpc>
              <a:spcBef>
                <a:spcPts val="1800"/>
              </a:spcBef>
              <a:spcAft>
                <a:spcPts val="0"/>
              </a:spcAft>
              <a:buSzPts val="2600"/>
              <a:buFont typeface="Arial"/>
              <a:buChar char="-"/>
            </a:pPr>
            <a:r>
              <a:rPr lang="en-GB" sz="2600"/>
              <a:t>raise children to want to assume their household and social responsibilities, thus building human and social capital</a:t>
            </a:r>
            <a:endParaRPr/>
          </a:p>
          <a:p>
            <a:pPr marL="692150" lvl="3" indent="-233362" algn="l" rtl="0">
              <a:lnSpc>
                <a:spcPct val="80000"/>
              </a:lnSpc>
              <a:spcBef>
                <a:spcPts val="1800"/>
              </a:spcBef>
              <a:spcAft>
                <a:spcPts val="0"/>
              </a:spcAft>
              <a:buSzPts val="2600"/>
              <a:buFont typeface="Arial"/>
              <a:buChar char="-"/>
            </a:pPr>
            <a:r>
              <a:rPr lang="en-GB" sz="2600"/>
              <a:t>“produce” labor, which is an input into all economic activity, along with capital</a:t>
            </a:r>
            <a:endParaRPr/>
          </a:p>
          <a:p>
            <a:pPr marL="0" lvl="0" indent="0" algn="l" rtl="0">
              <a:spcBef>
                <a:spcPts val="3600"/>
              </a:spcBef>
              <a:spcAft>
                <a:spcPts val="0"/>
              </a:spcAft>
              <a:buSzPts val="2200"/>
              <a:buNone/>
            </a:pP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602B-2B9E-4F43-80F1-19D312BC9F24}"/>
              </a:ext>
            </a:extLst>
          </p:cNvPr>
          <p:cNvSpPr>
            <a:spLocks noGrp="1"/>
          </p:cNvSpPr>
          <p:nvPr>
            <p:ph type="title"/>
          </p:nvPr>
        </p:nvSpPr>
        <p:spPr/>
        <p:txBody>
          <a:bodyPr/>
          <a:lstStyle/>
          <a:p>
            <a:r>
              <a:rPr lang="en-GB" dirty="0"/>
              <a:t>The 5R strategy</a:t>
            </a:r>
          </a:p>
        </p:txBody>
      </p:sp>
      <p:sp>
        <p:nvSpPr>
          <p:cNvPr id="3" name="Text Placeholder 2">
            <a:extLst>
              <a:ext uri="{FF2B5EF4-FFF2-40B4-BE49-F238E27FC236}">
                <a16:creationId xmlns:a16="http://schemas.microsoft.com/office/drawing/2014/main" id="{6378D919-522A-4C10-82FB-60FC27D5AA35}"/>
              </a:ext>
            </a:extLst>
          </p:cNvPr>
          <p:cNvSpPr>
            <a:spLocks noGrp="1"/>
          </p:cNvSpPr>
          <p:nvPr>
            <p:ph type="body" sz="quarter" idx="10"/>
          </p:nvPr>
        </p:nvSpPr>
        <p:spPr>
          <a:xfrm>
            <a:off x="1239838" y="2840736"/>
            <a:ext cx="3673538" cy="3953022"/>
          </a:xfrm>
        </p:spPr>
        <p:txBody>
          <a:bodyPr>
            <a:normAutofit/>
          </a:bodyPr>
          <a:lstStyle/>
          <a:p>
            <a:pPr lvl="1">
              <a:lnSpc>
                <a:spcPct val="90000"/>
              </a:lnSpc>
              <a:spcAft>
                <a:spcPts val="1200"/>
              </a:spcAft>
            </a:pPr>
            <a:r>
              <a:rPr lang="en-GB" sz="2600" dirty="0"/>
              <a:t>Recognize</a:t>
            </a:r>
          </a:p>
          <a:p>
            <a:pPr lvl="1">
              <a:lnSpc>
                <a:spcPct val="90000"/>
              </a:lnSpc>
              <a:spcAft>
                <a:spcPts val="1200"/>
              </a:spcAft>
            </a:pPr>
            <a:r>
              <a:rPr lang="en-GB" sz="2600" dirty="0"/>
              <a:t>Reduce</a:t>
            </a:r>
          </a:p>
          <a:p>
            <a:pPr lvl="1">
              <a:lnSpc>
                <a:spcPct val="90000"/>
              </a:lnSpc>
              <a:spcAft>
                <a:spcPts val="1200"/>
              </a:spcAft>
            </a:pPr>
            <a:r>
              <a:rPr lang="en-GB" sz="2600" dirty="0"/>
              <a:t>Redistribute</a:t>
            </a:r>
          </a:p>
          <a:p>
            <a:pPr lvl="1">
              <a:lnSpc>
                <a:spcPct val="90000"/>
              </a:lnSpc>
              <a:spcAft>
                <a:spcPts val="1200"/>
              </a:spcAft>
            </a:pPr>
            <a:endParaRPr lang="en-GB" sz="2600" dirty="0"/>
          </a:p>
          <a:p>
            <a:pPr lvl="1">
              <a:lnSpc>
                <a:spcPct val="90000"/>
              </a:lnSpc>
              <a:spcAft>
                <a:spcPts val="1200"/>
              </a:spcAft>
            </a:pPr>
            <a:r>
              <a:rPr lang="en-US" sz="2800" dirty="0"/>
              <a:t>+Reward</a:t>
            </a:r>
          </a:p>
          <a:p>
            <a:pPr lvl="1">
              <a:lnSpc>
                <a:spcPct val="90000"/>
              </a:lnSpc>
              <a:spcAft>
                <a:spcPts val="1200"/>
              </a:spcAft>
            </a:pPr>
            <a:r>
              <a:rPr lang="en-US" sz="2800" dirty="0"/>
              <a:t>+Represent care workers</a:t>
            </a:r>
          </a:p>
          <a:p>
            <a:pPr lvl="1">
              <a:lnSpc>
                <a:spcPct val="90000"/>
              </a:lnSpc>
              <a:spcAft>
                <a:spcPts val="1200"/>
              </a:spcAft>
            </a:pPr>
            <a:endParaRPr lang="en-GB" sz="2600" dirty="0"/>
          </a:p>
          <a:p>
            <a:pPr lvl="1">
              <a:lnSpc>
                <a:spcPct val="90000"/>
              </a:lnSpc>
              <a:spcAft>
                <a:spcPts val="1200"/>
              </a:spcAft>
            </a:pPr>
            <a:endParaRPr lang="en-GB" sz="2100" b="1" dirty="0"/>
          </a:p>
        </p:txBody>
      </p:sp>
      <p:sp>
        <p:nvSpPr>
          <p:cNvPr id="4" name="Right Brace 3">
            <a:extLst>
              <a:ext uri="{FF2B5EF4-FFF2-40B4-BE49-F238E27FC236}">
                <a16:creationId xmlns:a16="http://schemas.microsoft.com/office/drawing/2014/main" id="{74EC77E8-3F48-45A0-8C27-BFA26189DE3C}"/>
              </a:ext>
            </a:extLst>
          </p:cNvPr>
          <p:cNvSpPr/>
          <p:nvPr/>
        </p:nvSpPr>
        <p:spPr>
          <a:xfrm>
            <a:off x="3962400" y="2840737"/>
            <a:ext cx="597408" cy="3694176"/>
          </a:xfrm>
          <a:prstGeom prst="rightBrace">
            <a:avLst>
              <a:gd name="adj1" fmla="val 40986"/>
              <a:gd name="adj2" fmla="val 509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DCFC07C-EA3B-4832-BD88-5EE1BF879179}"/>
              </a:ext>
            </a:extLst>
          </p:cNvPr>
          <p:cNvSpPr txBox="1"/>
          <p:nvPr/>
        </p:nvSpPr>
        <p:spPr>
          <a:xfrm>
            <a:off x="4706112" y="2840735"/>
            <a:ext cx="4206240" cy="3754874"/>
          </a:xfrm>
          <a:prstGeom prst="rect">
            <a:avLst/>
          </a:prstGeom>
          <a:noFill/>
        </p:spPr>
        <p:txBody>
          <a:bodyPr wrap="square" rtlCol="0">
            <a:spAutoFit/>
          </a:bodyPr>
          <a:lstStyle/>
          <a:p>
            <a:r>
              <a:rPr lang="en-GB" sz="2000" dirty="0"/>
              <a:t>calls for actions to go beyond merely increasing the visibility of unpaid work as a policy issue to also include policies to alleviate the care burden and divide it between women and men, and families and public/market services in a more balanced and equitable manner and providing better and more visible employment to care workers (decent work).</a:t>
            </a:r>
          </a:p>
          <a:p>
            <a:endParaRPr lang="en-US" dirty="0"/>
          </a:p>
        </p:txBody>
      </p:sp>
      <p:sp>
        <p:nvSpPr>
          <p:cNvPr id="7" name="TextBox 6">
            <a:extLst>
              <a:ext uri="{FF2B5EF4-FFF2-40B4-BE49-F238E27FC236}">
                <a16:creationId xmlns:a16="http://schemas.microsoft.com/office/drawing/2014/main" id="{1B7D45AD-426D-4621-A2D1-AE41E2B207DF}"/>
              </a:ext>
            </a:extLst>
          </p:cNvPr>
          <p:cNvSpPr txBox="1"/>
          <p:nvPr/>
        </p:nvSpPr>
        <p:spPr>
          <a:xfrm>
            <a:off x="1236663" y="1249602"/>
            <a:ext cx="7057073" cy="1477328"/>
          </a:xfrm>
          <a:prstGeom prst="rect">
            <a:avLst/>
          </a:prstGeom>
          <a:noFill/>
        </p:spPr>
        <p:txBody>
          <a:bodyPr wrap="square" rtlCol="0">
            <a:spAutoFit/>
          </a:bodyPr>
          <a:lstStyle/>
          <a:p>
            <a:r>
              <a:rPr lang="en-US" sz="2400" dirty="0"/>
              <a:t>SDG target 5.4 through the so-called ‘3-R strategy’: Recognize, Reduce and Redistribute unpaid care work.</a:t>
            </a:r>
          </a:p>
          <a:p>
            <a:endParaRPr lang="en-US" dirty="0"/>
          </a:p>
        </p:txBody>
      </p:sp>
      <p:pic>
        <p:nvPicPr>
          <p:cNvPr id="8" name="Picture Placeholder 7" descr="A close up of a logo&#10;&#10;Description automatically generated">
            <a:extLst>
              <a:ext uri="{FF2B5EF4-FFF2-40B4-BE49-F238E27FC236}">
                <a16:creationId xmlns:a16="http://schemas.microsoft.com/office/drawing/2014/main" id="{99E8E02B-E4B0-4DE4-916D-2DBB7573FC4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36992" y="-512467"/>
            <a:ext cx="4441634" cy="5001465"/>
          </a:xfrm>
          <a:prstGeom prst="rect">
            <a:avLst/>
          </a:prstGeom>
        </p:spPr>
      </p:pic>
    </p:spTree>
    <p:extLst>
      <p:ext uri="{BB962C8B-B14F-4D97-AF65-F5344CB8AC3E}">
        <p14:creationId xmlns:p14="http://schemas.microsoft.com/office/powerpoint/2010/main" val="28627741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women and a baby&#10;&#10;Description automatically generated with low confidence">
            <a:extLst>
              <a:ext uri="{FF2B5EF4-FFF2-40B4-BE49-F238E27FC236}">
                <a16:creationId xmlns:a16="http://schemas.microsoft.com/office/drawing/2014/main" id="{B4F734DE-430D-5F8E-E814-28E534D25F7C}"/>
              </a:ext>
            </a:extLst>
          </p:cNvPr>
          <p:cNvPicPr>
            <a:picLocks noChangeAspect="1"/>
          </p:cNvPicPr>
          <p:nvPr/>
        </p:nvPicPr>
        <p:blipFill>
          <a:blip r:embed="rId2"/>
          <a:stretch>
            <a:fillRect/>
          </a:stretch>
        </p:blipFill>
        <p:spPr>
          <a:xfrm>
            <a:off x="1619250" y="555625"/>
            <a:ext cx="4260850" cy="4629150"/>
          </a:xfrm>
          <a:prstGeom prst="rect">
            <a:avLst/>
          </a:prstGeom>
        </p:spPr>
      </p:pic>
      <p:pic>
        <p:nvPicPr>
          <p:cNvPr id="5" name="Content Placeholder 4" descr="Two people smiling&#10;&#10;Description automatically generated with low confidence">
            <a:extLst>
              <a:ext uri="{FF2B5EF4-FFF2-40B4-BE49-F238E27FC236}">
                <a16:creationId xmlns:a16="http://schemas.microsoft.com/office/drawing/2014/main" id="{03B54F2D-95FD-A4B7-1EA8-F0A3D9F5012E}"/>
              </a:ext>
            </a:extLst>
          </p:cNvPr>
          <p:cNvPicPr>
            <a:picLocks noGrp="1" noChangeAspect="1"/>
          </p:cNvPicPr>
          <p:nvPr>
            <p:ph idx="1"/>
          </p:nvPr>
        </p:nvPicPr>
        <p:blipFill>
          <a:blip r:embed="rId3"/>
          <a:stretch>
            <a:fillRect/>
          </a:stretch>
        </p:blipFill>
        <p:spPr>
          <a:xfrm>
            <a:off x="5942013" y="555625"/>
            <a:ext cx="4629150" cy="4629150"/>
          </a:xfrm>
        </p:spPr>
      </p:pic>
      <p:sp>
        <p:nvSpPr>
          <p:cNvPr id="2" name="Title 1">
            <a:extLst>
              <a:ext uri="{FF2B5EF4-FFF2-40B4-BE49-F238E27FC236}">
                <a16:creationId xmlns:a16="http://schemas.microsoft.com/office/drawing/2014/main" id="{E2F4EF37-563E-4DDA-F8BA-C733CFB364D4}"/>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Demography</a:t>
            </a:r>
          </a:p>
        </p:txBody>
      </p:sp>
      <p:sp>
        <p:nvSpPr>
          <p:cNvPr id="9" name="Title 1">
            <a:extLst>
              <a:ext uri="{FF2B5EF4-FFF2-40B4-BE49-F238E27FC236}">
                <a16:creationId xmlns:a16="http://schemas.microsoft.com/office/drawing/2014/main" id="{C8B9FE79-7E8D-E27B-3618-CCE39A825D51}"/>
              </a:ext>
            </a:extLst>
          </p:cNvPr>
          <p:cNvSpPr txBox="1">
            <a:spLocks/>
          </p:cNvSpPr>
          <p:nvPr/>
        </p:nvSpPr>
        <p:spPr>
          <a:xfrm>
            <a:off x="1815911" y="2035450"/>
            <a:ext cx="3502086" cy="132651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Children and the elderly the main recipients of care</a:t>
            </a:r>
            <a:endParaRPr lang="en-US" sz="4000" b="1" dirty="0">
              <a:solidFill>
                <a:schemeClr val="bg1"/>
              </a:solidFill>
            </a:endParaRPr>
          </a:p>
        </p:txBody>
      </p:sp>
      <p:sp>
        <p:nvSpPr>
          <p:cNvPr id="10" name="Title 1">
            <a:extLst>
              <a:ext uri="{FF2B5EF4-FFF2-40B4-BE49-F238E27FC236}">
                <a16:creationId xmlns:a16="http://schemas.microsoft.com/office/drawing/2014/main" id="{FAF96388-981F-1A41-5EED-11F84E057D57}"/>
              </a:ext>
            </a:extLst>
          </p:cNvPr>
          <p:cNvSpPr txBox="1">
            <a:spLocks/>
          </p:cNvSpPr>
          <p:nvPr/>
        </p:nvSpPr>
        <p:spPr>
          <a:xfrm>
            <a:off x="6239193" y="393401"/>
            <a:ext cx="4260850" cy="1675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Women are most </a:t>
            </a:r>
          </a:p>
          <a:p>
            <a:r>
              <a:rPr lang="en-GB" sz="4000" b="1" dirty="0">
                <a:solidFill>
                  <a:schemeClr val="bg1"/>
                </a:solidFill>
              </a:rPr>
              <a:t>often caregivers</a:t>
            </a:r>
            <a:endParaRPr lang="en-US" sz="4000" b="1" dirty="0">
              <a:solidFill>
                <a:schemeClr val="bg1"/>
              </a:solidFill>
            </a:endParaRPr>
          </a:p>
        </p:txBody>
      </p:sp>
    </p:spTree>
    <p:extLst>
      <p:ext uri="{BB962C8B-B14F-4D97-AF65-F5344CB8AC3E}">
        <p14:creationId xmlns:p14="http://schemas.microsoft.com/office/powerpoint/2010/main" val="29209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E70F9F-DA19-F227-D357-5CBE8AB7280D}"/>
              </a:ext>
            </a:extLst>
          </p:cNvPr>
          <p:cNvSpPr>
            <a:spLocks noGrp="1"/>
          </p:cNvSpPr>
          <p:nvPr>
            <p:ph type="title"/>
          </p:nvPr>
        </p:nvSpPr>
        <p:spPr/>
        <p:txBody>
          <a:bodyPr>
            <a:normAutofit/>
          </a:bodyPr>
          <a:lstStyle/>
          <a:p>
            <a:r>
              <a:rPr lang="en-GB" sz="3600" b="1" dirty="0"/>
              <a:t>Children and elderly in the population</a:t>
            </a:r>
            <a:endParaRPr lang="en-US" sz="3600" b="1" dirty="0"/>
          </a:p>
        </p:txBody>
      </p:sp>
      <p:sp>
        <p:nvSpPr>
          <p:cNvPr id="6" name="Text Placeholder 5">
            <a:extLst>
              <a:ext uri="{FF2B5EF4-FFF2-40B4-BE49-F238E27FC236}">
                <a16:creationId xmlns:a16="http://schemas.microsoft.com/office/drawing/2014/main" id="{765FAB00-1492-C379-3398-C634EE064707}"/>
              </a:ext>
            </a:extLst>
          </p:cNvPr>
          <p:cNvSpPr>
            <a:spLocks noGrp="1"/>
          </p:cNvSpPr>
          <p:nvPr>
            <p:ph type="body" sz="half" idx="2"/>
          </p:nvPr>
        </p:nvSpPr>
        <p:spPr>
          <a:xfrm>
            <a:off x="412124" y="2057399"/>
            <a:ext cx="4359901" cy="4588100"/>
          </a:xfrm>
        </p:spPr>
        <p:txBody>
          <a:bodyPr>
            <a:normAutofit/>
          </a:bodyPr>
          <a:lstStyle/>
          <a:p>
            <a:r>
              <a:rPr lang="en-GB" sz="1800" dirty="0"/>
              <a:t>Population ageing is happening globally, with the elderly forming a relatively high percentage of the population. On the African continent in general the majority on the population is still young. </a:t>
            </a:r>
          </a:p>
          <a:p>
            <a:r>
              <a:rPr lang="en-GB" sz="1800" dirty="0"/>
              <a:t>The population pyramid of the population of Kenya shows that the majority of the population is below 24 years of age. This means that at present the bulk of the care economy and care work has to be aimed at children. However, since fertility rates (number of children per woman) have been declining and life expectancy increase this will be changing in the coming decades. It is important to already start to think and prepare for the coming care economy needs of older people. </a:t>
            </a:r>
          </a:p>
          <a:p>
            <a:endParaRPr lang="en-US" dirty="0"/>
          </a:p>
        </p:txBody>
      </p:sp>
      <p:sp>
        <p:nvSpPr>
          <p:cNvPr id="8" name="TextBox 7">
            <a:extLst>
              <a:ext uri="{FF2B5EF4-FFF2-40B4-BE49-F238E27FC236}">
                <a16:creationId xmlns:a16="http://schemas.microsoft.com/office/drawing/2014/main" id="{80FB47F2-E715-0EDE-59BD-1EAC05A23AAE}"/>
              </a:ext>
            </a:extLst>
          </p:cNvPr>
          <p:cNvSpPr txBox="1"/>
          <p:nvPr/>
        </p:nvSpPr>
        <p:spPr>
          <a:xfrm>
            <a:off x="5757921" y="5866552"/>
            <a:ext cx="6097904" cy="923330"/>
          </a:xfrm>
          <a:prstGeom prst="rect">
            <a:avLst/>
          </a:prstGeom>
          <a:noFill/>
        </p:spPr>
        <p:txBody>
          <a:bodyPr wrap="square">
            <a:spAutoFit/>
          </a:bodyPr>
          <a:lstStyle/>
          <a:p>
            <a:endParaRPr lang="fr-FR" sz="1800" dirty="0">
              <a:effectLst/>
              <a:ea typeface="Times New Roman" panose="02020603050405020304" pitchFamily="18" charset="0"/>
            </a:endParaRPr>
          </a:p>
          <a:p>
            <a:endParaRPr lang="fr-FR" dirty="0">
              <a:ea typeface="Times New Roman" panose="02020603050405020304" pitchFamily="18" charset="0"/>
            </a:endParaRPr>
          </a:p>
          <a:p>
            <a:r>
              <a:rPr lang="fr-FR" sz="1800" dirty="0">
                <a:effectLst/>
                <a:ea typeface="Times New Roman" panose="02020603050405020304" pitchFamily="18" charset="0"/>
              </a:rPr>
              <a:t>Source: KNBS Population </a:t>
            </a:r>
            <a:r>
              <a:rPr lang="fr-FR" sz="1800" dirty="0" err="1">
                <a:effectLst/>
                <a:ea typeface="Times New Roman" panose="02020603050405020304" pitchFamily="18" charset="0"/>
              </a:rPr>
              <a:t>Census</a:t>
            </a:r>
            <a:r>
              <a:rPr lang="fr-FR" sz="1800" dirty="0">
                <a:effectLst/>
                <a:ea typeface="Times New Roman" panose="02020603050405020304" pitchFamily="18" charset="0"/>
              </a:rPr>
              <a:t> 2019</a:t>
            </a:r>
            <a:endParaRPr lang="en-US" dirty="0"/>
          </a:p>
        </p:txBody>
      </p:sp>
      <p:pic>
        <p:nvPicPr>
          <p:cNvPr id="7" name="Espace réservé du contenu 6">
            <a:extLst>
              <a:ext uri="{FF2B5EF4-FFF2-40B4-BE49-F238E27FC236}">
                <a16:creationId xmlns:a16="http://schemas.microsoft.com/office/drawing/2014/main" id="{6651515E-7938-2B4A-8DD5-0906F9532658}"/>
              </a:ext>
            </a:extLst>
          </p:cNvPr>
          <p:cNvPicPr>
            <a:picLocks noGrp="1" noChangeAspect="1"/>
          </p:cNvPicPr>
          <p:nvPr>
            <p:ph idx="1"/>
          </p:nvPr>
        </p:nvPicPr>
        <p:blipFill>
          <a:blip r:embed="rId2"/>
          <a:stretch>
            <a:fillRect/>
          </a:stretch>
        </p:blipFill>
        <p:spPr>
          <a:xfrm>
            <a:off x="5157788" y="244699"/>
            <a:ext cx="6922595" cy="6207616"/>
          </a:xfrm>
          <a:prstGeom prst="rect">
            <a:avLst/>
          </a:prstGeom>
        </p:spPr>
      </p:pic>
      <p:sp>
        <p:nvSpPr>
          <p:cNvPr id="2" name="TextBox 1">
            <a:extLst>
              <a:ext uri="{FF2B5EF4-FFF2-40B4-BE49-F238E27FC236}">
                <a16:creationId xmlns:a16="http://schemas.microsoft.com/office/drawing/2014/main" id="{82391E28-05C3-9B02-3003-5EDF1859A77F}"/>
              </a:ext>
            </a:extLst>
          </p:cNvPr>
          <p:cNvSpPr txBox="1"/>
          <p:nvPr/>
        </p:nvSpPr>
        <p:spPr>
          <a:xfrm>
            <a:off x="5634681" y="457200"/>
            <a:ext cx="3620530" cy="369332"/>
          </a:xfrm>
          <a:prstGeom prst="rect">
            <a:avLst/>
          </a:prstGeom>
          <a:solidFill>
            <a:schemeClr val="bg1"/>
          </a:solidFill>
        </p:spPr>
        <p:txBody>
          <a:bodyPr wrap="square" rtlCol="0">
            <a:spAutoFit/>
          </a:bodyPr>
          <a:lstStyle/>
          <a:p>
            <a:r>
              <a:rPr lang="en-GB" b="1" dirty="0"/>
              <a:t>Population Pyramid, Kenya 2019</a:t>
            </a:r>
            <a:endParaRPr lang="en-US" b="1" dirty="0"/>
          </a:p>
        </p:txBody>
      </p:sp>
    </p:spTree>
    <p:extLst>
      <p:ext uri="{BB962C8B-B14F-4D97-AF65-F5344CB8AC3E}">
        <p14:creationId xmlns:p14="http://schemas.microsoft.com/office/powerpoint/2010/main" val="141330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E70F9F-DA19-F227-D357-5CBE8AB7280D}"/>
              </a:ext>
            </a:extLst>
          </p:cNvPr>
          <p:cNvSpPr>
            <a:spLocks noGrp="1"/>
          </p:cNvSpPr>
          <p:nvPr>
            <p:ph type="title"/>
          </p:nvPr>
        </p:nvSpPr>
        <p:spPr>
          <a:xfrm>
            <a:off x="493798" y="512602"/>
            <a:ext cx="3932237" cy="2617470"/>
          </a:xfrm>
        </p:spPr>
        <p:txBody>
          <a:bodyPr>
            <a:normAutofit fontScale="90000"/>
          </a:bodyPr>
          <a:lstStyle/>
          <a:p>
            <a:r>
              <a:rPr lang="en-GB" b="1" dirty="0"/>
              <a:t>Children and elderly in the population, according to the population prospects of the UN Population Division</a:t>
            </a:r>
            <a:endParaRPr lang="en-US" b="1" dirty="0"/>
          </a:p>
        </p:txBody>
      </p:sp>
      <p:sp>
        <p:nvSpPr>
          <p:cNvPr id="6" name="Text Placeholder 5">
            <a:extLst>
              <a:ext uri="{FF2B5EF4-FFF2-40B4-BE49-F238E27FC236}">
                <a16:creationId xmlns:a16="http://schemas.microsoft.com/office/drawing/2014/main" id="{765FAB00-1492-C379-3398-C634EE064707}"/>
              </a:ext>
            </a:extLst>
          </p:cNvPr>
          <p:cNvSpPr>
            <a:spLocks noGrp="1"/>
          </p:cNvSpPr>
          <p:nvPr>
            <p:ph type="body" sz="half" idx="2"/>
          </p:nvPr>
        </p:nvSpPr>
        <p:spPr>
          <a:xfrm>
            <a:off x="510543" y="3337560"/>
            <a:ext cx="3932237" cy="2973088"/>
          </a:xfrm>
        </p:spPr>
        <p:txBody>
          <a:bodyPr>
            <a:noAutofit/>
          </a:bodyPr>
          <a:lstStyle/>
          <a:p>
            <a:r>
              <a:rPr lang="en-GB" sz="2400" dirty="0"/>
              <a:t>Population ageing starts to have an impact from 2020, and particularly 2030 onward, while the weight of population aged 0-5 remains at a maximum until 2050/60 when a slight decrease starts occurring</a:t>
            </a:r>
          </a:p>
          <a:p>
            <a:endParaRPr lang="en-US" sz="2400" dirty="0"/>
          </a:p>
        </p:txBody>
      </p:sp>
      <p:sp>
        <p:nvSpPr>
          <p:cNvPr id="8" name="TextBox 7">
            <a:extLst>
              <a:ext uri="{FF2B5EF4-FFF2-40B4-BE49-F238E27FC236}">
                <a16:creationId xmlns:a16="http://schemas.microsoft.com/office/drawing/2014/main" id="{80FB47F2-E715-0EDE-59BD-1EAC05A23AAE}"/>
              </a:ext>
            </a:extLst>
          </p:cNvPr>
          <p:cNvSpPr txBox="1"/>
          <p:nvPr/>
        </p:nvSpPr>
        <p:spPr>
          <a:xfrm>
            <a:off x="5282564" y="5868987"/>
            <a:ext cx="6398893" cy="923330"/>
          </a:xfrm>
          <a:prstGeom prst="rect">
            <a:avLst/>
          </a:prstGeom>
          <a:noFill/>
        </p:spPr>
        <p:txBody>
          <a:bodyPr wrap="square">
            <a:spAutoFit/>
          </a:bodyPr>
          <a:lstStyle/>
          <a:p>
            <a:endParaRPr lang="fr-FR" sz="1800" dirty="0">
              <a:effectLst/>
              <a:ea typeface="Times New Roman" panose="02020603050405020304" pitchFamily="18" charset="0"/>
            </a:endParaRPr>
          </a:p>
          <a:p>
            <a:endParaRPr lang="fr-FR" dirty="0">
              <a:ea typeface="Times New Roman" panose="02020603050405020304" pitchFamily="18" charset="0"/>
            </a:endParaRPr>
          </a:p>
          <a:p>
            <a:r>
              <a:rPr lang="fr-FR" sz="1800" dirty="0">
                <a:effectLst/>
                <a:ea typeface="Times New Roman" panose="02020603050405020304" pitchFamily="18" charset="0"/>
              </a:rPr>
              <a:t>Source: UN Population Division 2019 Medium variant</a:t>
            </a:r>
            <a:endParaRPr lang="en-US" dirty="0"/>
          </a:p>
        </p:txBody>
      </p:sp>
      <p:graphicFrame>
        <p:nvGraphicFramePr>
          <p:cNvPr id="11" name="Graphique 10">
            <a:extLst>
              <a:ext uri="{FF2B5EF4-FFF2-40B4-BE49-F238E27FC236}">
                <a16:creationId xmlns:a16="http://schemas.microsoft.com/office/drawing/2014/main" id="{1238BEAA-D7F0-ED45-9DF3-12F028188AD9}"/>
              </a:ext>
            </a:extLst>
          </p:cNvPr>
          <p:cNvGraphicFramePr>
            <a:graphicFrameLocks/>
          </p:cNvGraphicFramePr>
          <p:nvPr>
            <p:extLst>
              <p:ext uri="{D42A27DB-BD31-4B8C-83A1-F6EECF244321}">
                <p14:modId xmlns:p14="http://schemas.microsoft.com/office/powerpoint/2010/main" val="1210472625"/>
              </p:ext>
            </p:extLst>
          </p:nvPr>
        </p:nvGraphicFramePr>
        <p:xfrm>
          <a:off x="4589064" y="512602"/>
          <a:ext cx="7109138" cy="5906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240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reeform 1">
            <a:extLst>
              <a:ext uri="{FF2B5EF4-FFF2-40B4-BE49-F238E27FC236}">
                <a16:creationId xmlns:a16="http://schemas.microsoft.com/office/drawing/2014/main" id="{E75568C8-3BF5-8843-AF2F-4E821AE5E4A5}"/>
              </a:ext>
            </a:extLst>
          </p:cNvPr>
          <p:cNvSpPr>
            <a:spLocks noChangeArrowheads="1"/>
          </p:cNvSpPr>
          <p:nvPr/>
        </p:nvSpPr>
        <p:spPr bwMode="auto">
          <a:xfrm>
            <a:off x="1719621" y="5013427"/>
            <a:ext cx="8752758" cy="1074712"/>
          </a:xfrm>
          <a:custGeom>
            <a:avLst/>
            <a:gdLst>
              <a:gd name="T0" fmla="*/ 16819 w 17920"/>
              <a:gd name="T1" fmla="*/ 2199 h 2200"/>
              <a:gd name="T2" fmla="*/ 1100 w 17920"/>
              <a:gd name="T3" fmla="*/ 2199 h 2200"/>
              <a:gd name="T4" fmla="*/ 1100 w 17920"/>
              <a:gd name="T5" fmla="*/ 2199 h 2200"/>
              <a:gd name="T6" fmla="*/ 0 w 17920"/>
              <a:gd name="T7" fmla="*/ 1100 h 2200"/>
              <a:gd name="T8" fmla="*/ 0 w 17920"/>
              <a:gd name="T9" fmla="*/ 1100 h 2200"/>
              <a:gd name="T10" fmla="*/ 1100 w 17920"/>
              <a:gd name="T11" fmla="*/ 0 h 2200"/>
              <a:gd name="T12" fmla="*/ 16819 w 17920"/>
              <a:gd name="T13" fmla="*/ 0 h 2200"/>
              <a:gd name="T14" fmla="*/ 16819 w 17920"/>
              <a:gd name="T15" fmla="*/ 0 h 2200"/>
              <a:gd name="T16" fmla="*/ 17919 w 17920"/>
              <a:gd name="T17" fmla="*/ 1100 h 2200"/>
              <a:gd name="T18" fmla="*/ 17919 w 17920"/>
              <a:gd name="T19" fmla="*/ 1100 h 2200"/>
              <a:gd name="T20" fmla="*/ 16819 w 17920"/>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200">
                <a:moveTo>
                  <a:pt x="16819" y="2199"/>
                </a:moveTo>
                <a:lnTo>
                  <a:pt x="1100" y="2199"/>
                </a:lnTo>
                <a:lnTo>
                  <a:pt x="1100" y="2199"/>
                </a:lnTo>
                <a:cubicBezTo>
                  <a:pt x="493" y="2199"/>
                  <a:pt x="0" y="1707"/>
                  <a:pt x="0" y="1100"/>
                </a:cubicBezTo>
                <a:lnTo>
                  <a:pt x="0" y="1100"/>
                </a:lnTo>
                <a:cubicBezTo>
                  <a:pt x="0" y="493"/>
                  <a:pt x="493" y="0"/>
                  <a:pt x="1100" y="0"/>
                </a:cubicBezTo>
                <a:lnTo>
                  <a:pt x="16819" y="0"/>
                </a:lnTo>
                <a:lnTo>
                  <a:pt x="16819" y="0"/>
                </a:lnTo>
                <a:cubicBezTo>
                  <a:pt x="17426" y="0"/>
                  <a:pt x="17919" y="493"/>
                  <a:pt x="17919" y="1100"/>
                </a:cubicBezTo>
                <a:lnTo>
                  <a:pt x="17919" y="1100"/>
                </a:lnTo>
                <a:cubicBezTo>
                  <a:pt x="17919" y="1707"/>
                  <a:pt x="17426" y="2199"/>
                  <a:pt x="16819" y="2199"/>
                </a:cubicBez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098" name="Freeform 2">
            <a:extLst>
              <a:ext uri="{FF2B5EF4-FFF2-40B4-BE49-F238E27FC236}">
                <a16:creationId xmlns:a16="http://schemas.microsoft.com/office/drawing/2014/main" id="{1FA18433-2015-2E4E-9F62-A736B8E27A32}"/>
              </a:ext>
            </a:extLst>
          </p:cNvPr>
          <p:cNvSpPr>
            <a:spLocks noChangeArrowheads="1"/>
          </p:cNvSpPr>
          <p:nvPr/>
        </p:nvSpPr>
        <p:spPr bwMode="auto">
          <a:xfrm>
            <a:off x="3177696" y="5013427"/>
            <a:ext cx="7292529" cy="1074712"/>
          </a:xfrm>
          <a:custGeom>
            <a:avLst/>
            <a:gdLst>
              <a:gd name="T0" fmla="*/ 13832 w 14933"/>
              <a:gd name="T1" fmla="*/ 2199 h 2200"/>
              <a:gd name="T2" fmla="*/ 1099 w 14933"/>
              <a:gd name="T3" fmla="*/ 2199 h 2200"/>
              <a:gd name="T4" fmla="*/ 1099 w 14933"/>
              <a:gd name="T5" fmla="*/ 2199 h 2200"/>
              <a:gd name="T6" fmla="*/ 0 w 14933"/>
              <a:gd name="T7" fmla="*/ 1100 h 2200"/>
              <a:gd name="T8" fmla="*/ 0 w 14933"/>
              <a:gd name="T9" fmla="*/ 1100 h 2200"/>
              <a:gd name="T10" fmla="*/ 1099 w 14933"/>
              <a:gd name="T11" fmla="*/ 0 h 2200"/>
              <a:gd name="T12" fmla="*/ 13832 w 14933"/>
              <a:gd name="T13" fmla="*/ 0 h 2200"/>
              <a:gd name="T14" fmla="*/ 13832 w 14933"/>
              <a:gd name="T15" fmla="*/ 0 h 2200"/>
              <a:gd name="T16" fmla="*/ 14932 w 14933"/>
              <a:gd name="T17" fmla="*/ 1100 h 2200"/>
              <a:gd name="T18" fmla="*/ 14932 w 14933"/>
              <a:gd name="T19" fmla="*/ 1100 h 2200"/>
              <a:gd name="T20" fmla="*/ 13832 w 14933"/>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200">
                <a:moveTo>
                  <a:pt x="13832" y="2199"/>
                </a:moveTo>
                <a:lnTo>
                  <a:pt x="1099" y="2199"/>
                </a:lnTo>
                <a:lnTo>
                  <a:pt x="1099" y="2199"/>
                </a:lnTo>
                <a:cubicBezTo>
                  <a:pt x="492" y="2199"/>
                  <a:pt x="0" y="1707"/>
                  <a:pt x="0" y="1100"/>
                </a:cubicBezTo>
                <a:lnTo>
                  <a:pt x="0" y="1100"/>
                </a:lnTo>
                <a:cubicBezTo>
                  <a:pt x="0" y="493"/>
                  <a:pt x="492" y="0"/>
                  <a:pt x="1099" y="0"/>
                </a:cubicBezTo>
                <a:lnTo>
                  <a:pt x="13832" y="0"/>
                </a:lnTo>
                <a:lnTo>
                  <a:pt x="13832" y="0"/>
                </a:lnTo>
                <a:cubicBezTo>
                  <a:pt x="14439" y="0"/>
                  <a:pt x="14932" y="493"/>
                  <a:pt x="14932" y="1100"/>
                </a:cubicBezTo>
                <a:lnTo>
                  <a:pt x="14932" y="1100"/>
                </a:lnTo>
                <a:cubicBezTo>
                  <a:pt x="14932" y="1707"/>
                  <a:pt x="14439" y="2199"/>
                  <a:pt x="13832" y="2199"/>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099" name="Freeform 3">
            <a:extLst>
              <a:ext uri="{FF2B5EF4-FFF2-40B4-BE49-F238E27FC236}">
                <a16:creationId xmlns:a16="http://schemas.microsoft.com/office/drawing/2014/main" id="{200E7CB1-1682-D948-B107-9648F97314F3}"/>
              </a:ext>
            </a:extLst>
          </p:cNvPr>
          <p:cNvSpPr>
            <a:spLocks noChangeArrowheads="1"/>
          </p:cNvSpPr>
          <p:nvPr/>
        </p:nvSpPr>
        <p:spPr bwMode="auto">
          <a:xfrm>
            <a:off x="1719621" y="3938716"/>
            <a:ext cx="8752758" cy="1074711"/>
          </a:xfrm>
          <a:custGeom>
            <a:avLst/>
            <a:gdLst>
              <a:gd name="T0" fmla="*/ 16819 w 17920"/>
              <a:gd name="T1" fmla="*/ 2198 h 2199"/>
              <a:gd name="T2" fmla="*/ 1100 w 17920"/>
              <a:gd name="T3" fmla="*/ 2198 h 2199"/>
              <a:gd name="T4" fmla="*/ 1100 w 17920"/>
              <a:gd name="T5" fmla="*/ 2198 h 2199"/>
              <a:gd name="T6" fmla="*/ 0 w 17920"/>
              <a:gd name="T7" fmla="*/ 1099 h 2199"/>
              <a:gd name="T8" fmla="*/ 0 w 17920"/>
              <a:gd name="T9" fmla="*/ 1099 h 2199"/>
              <a:gd name="T10" fmla="*/ 1100 w 17920"/>
              <a:gd name="T11" fmla="*/ 0 h 2199"/>
              <a:gd name="T12" fmla="*/ 16819 w 17920"/>
              <a:gd name="T13" fmla="*/ 0 h 2199"/>
              <a:gd name="T14" fmla="*/ 16819 w 17920"/>
              <a:gd name="T15" fmla="*/ 0 h 2199"/>
              <a:gd name="T16" fmla="*/ 17919 w 17920"/>
              <a:gd name="T17" fmla="*/ 1099 h 2199"/>
              <a:gd name="T18" fmla="*/ 17919 w 17920"/>
              <a:gd name="T19" fmla="*/ 1099 h 2199"/>
              <a:gd name="T20" fmla="*/ 16819 w 17920"/>
              <a:gd name="T21" fmla="*/ 2198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199">
                <a:moveTo>
                  <a:pt x="16819" y="2198"/>
                </a:moveTo>
                <a:lnTo>
                  <a:pt x="1100" y="2198"/>
                </a:lnTo>
                <a:lnTo>
                  <a:pt x="1100" y="2198"/>
                </a:lnTo>
                <a:cubicBezTo>
                  <a:pt x="493" y="2198"/>
                  <a:pt x="0" y="1706"/>
                  <a:pt x="0" y="1099"/>
                </a:cubicBezTo>
                <a:lnTo>
                  <a:pt x="0" y="1099"/>
                </a:lnTo>
                <a:cubicBezTo>
                  <a:pt x="0" y="492"/>
                  <a:pt x="493" y="0"/>
                  <a:pt x="1100" y="0"/>
                </a:cubicBezTo>
                <a:lnTo>
                  <a:pt x="16819" y="0"/>
                </a:lnTo>
                <a:lnTo>
                  <a:pt x="16819" y="0"/>
                </a:lnTo>
                <a:cubicBezTo>
                  <a:pt x="17426" y="0"/>
                  <a:pt x="17919" y="492"/>
                  <a:pt x="17919" y="1099"/>
                </a:cubicBezTo>
                <a:lnTo>
                  <a:pt x="17919" y="1099"/>
                </a:lnTo>
                <a:cubicBezTo>
                  <a:pt x="17919" y="1706"/>
                  <a:pt x="17426" y="2198"/>
                  <a:pt x="16819" y="2198"/>
                </a:cubicBez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0" name="Freeform 4">
            <a:extLst>
              <a:ext uri="{FF2B5EF4-FFF2-40B4-BE49-F238E27FC236}">
                <a16:creationId xmlns:a16="http://schemas.microsoft.com/office/drawing/2014/main" id="{E3BC0EAC-1149-1740-B0B0-06A84A7998E5}"/>
              </a:ext>
            </a:extLst>
          </p:cNvPr>
          <p:cNvSpPr>
            <a:spLocks noChangeArrowheads="1"/>
          </p:cNvSpPr>
          <p:nvPr/>
        </p:nvSpPr>
        <p:spPr bwMode="auto">
          <a:xfrm>
            <a:off x="3177696" y="3938716"/>
            <a:ext cx="7292529" cy="1074711"/>
          </a:xfrm>
          <a:custGeom>
            <a:avLst/>
            <a:gdLst>
              <a:gd name="T0" fmla="*/ 13832 w 14933"/>
              <a:gd name="T1" fmla="*/ 2198 h 2199"/>
              <a:gd name="T2" fmla="*/ 1099 w 14933"/>
              <a:gd name="T3" fmla="*/ 2198 h 2199"/>
              <a:gd name="T4" fmla="*/ 1099 w 14933"/>
              <a:gd name="T5" fmla="*/ 2198 h 2199"/>
              <a:gd name="T6" fmla="*/ 0 w 14933"/>
              <a:gd name="T7" fmla="*/ 1099 h 2199"/>
              <a:gd name="T8" fmla="*/ 0 w 14933"/>
              <a:gd name="T9" fmla="*/ 1099 h 2199"/>
              <a:gd name="T10" fmla="*/ 1099 w 14933"/>
              <a:gd name="T11" fmla="*/ 0 h 2199"/>
              <a:gd name="T12" fmla="*/ 13832 w 14933"/>
              <a:gd name="T13" fmla="*/ 0 h 2199"/>
              <a:gd name="T14" fmla="*/ 13832 w 14933"/>
              <a:gd name="T15" fmla="*/ 0 h 2199"/>
              <a:gd name="T16" fmla="*/ 14932 w 14933"/>
              <a:gd name="T17" fmla="*/ 1099 h 2199"/>
              <a:gd name="T18" fmla="*/ 14932 w 14933"/>
              <a:gd name="T19" fmla="*/ 1099 h 2199"/>
              <a:gd name="T20" fmla="*/ 13832 w 14933"/>
              <a:gd name="T21" fmla="*/ 2198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199">
                <a:moveTo>
                  <a:pt x="13832" y="2198"/>
                </a:moveTo>
                <a:lnTo>
                  <a:pt x="1099" y="2198"/>
                </a:lnTo>
                <a:lnTo>
                  <a:pt x="1099" y="2198"/>
                </a:lnTo>
                <a:cubicBezTo>
                  <a:pt x="492" y="2198"/>
                  <a:pt x="0" y="1706"/>
                  <a:pt x="0" y="1099"/>
                </a:cubicBezTo>
                <a:lnTo>
                  <a:pt x="0" y="1099"/>
                </a:lnTo>
                <a:cubicBezTo>
                  <a:pt x="0" y="492"/>
                  <a:pt x="492" y="0"/>
                  <a:pt x="1099" y="0"/>
                </a:cubicBezTo>
                <a:lnTo>
                  <a:pt x="13832" y="0"/>
                </a:lnTo>
                <a:lnTo>
                  <a:pt x="13832" y="0"/>
                </a:lnTo>
                <a:cubicBezTo>
                  <a:pt x="14439" y="0"/>
                  <a:pt x="14932" y="492"/>
                  <a:pt x="14932" y="1099"/>
                </a:cubicBezTo>
                <a:lnTo>
                  <a:pt x="14932" y="1099"/>
                </a:lnTo>
                <a:cubicBezTo>
                  <a:pt x="14932" y="1706"/>
                  <a:pt x="14439" y="2198"/>
                  <a:pt x="13832" y="2198"/>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4101" name="Freeform 5">
            <a:extLst>
              <a:ext uri="{FF2B5EF4-FFF2-40B4-BE49-F238E27FC236}">
                <a16:creationId xmlns:a16="http://schemas.microsoft.com/office/drawing/2014/main" id="{79464D25-CEA5-CD40-A583-8479DC57304B}"/>
              </a:ext>
            </a:extLst>
          </p:cNvPr>
          <p:cNvSpPr>
            <a:spLocks noChangeArrowheads="1"/>
          </p:cNvSpPr>
          <p:nvPr/>
        </p:nvSpPr>
        <p:spPr bwMode="auto">
          <a:xfrm>
            <a:off x="1719621" y="2866158"/>
            <a:ext cx="8752758" cy="1074711"/>
          </a:xfrm>
          <a:custGeom>
            <a:avLst/>
            <a:gdLst>
              <a:gd name="T0" fmla="*/ 16819 w 17920"/>
              <a:gd name="T1" fmla="*/ 2199 h 2200"/>
              <a:gd name="T2" fmla="*/ 1100 w 17920"/>
              <a:gd name="T3" fmla="*/ 2199 h 2200"/>
              <a:gd name="T4" fmla="*/ 1100 w 17920"/>
              <a:gd name="T5" fmla="*/ 2199 h 2200"/>
              <a:gd name="T6" fmla="*/ 0 w 17920"/>
              <a:gd name="T7" fmla="*/ 1100 h 2200"/>
              <a:gd name="T8" fmla="*/ 0 w 17920"/>
              <a:gd name="T9" fmla="*/ 1100 h 2200"/>
              <a:gd name="T10" fmla="*/ 1100 w 17920"/>
              <a:gd name="T11" fmla="*/ 0 h 2200"/>
              <a:gd name="T12" fmla="*/ 16819 w 17920"/>
              <a:gd name="T13" fmla="*/ 0 h 2200"/>
              <a:gd name="T14" fmla="*/ 16819 w 17920"/>
              <a:gd name="T15" fmla="*/ 0 h 2200"/>
              <a:gd name="T16" fmla="*/ 17919 w 17920"/>
              <a:gd name="T17" fmla="*/ 1100 h 2200"/>
              <a:gd name="T18" fmla="*/ 17919 w 17920"/>
              <a:gd name="T19" fmla="*/ 1100 h 2200"/>
              <a:gd name="T20" fmla="*/ 16819 w 17920"/>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20" h="2200">
                <a:moveTo>
                  <a:pt x="16819" y="2199"/>
                </a:moveTo>
                <a:lnTo>
                  <a:pt x="1100" y="2199"/>
                </a:lnTo>
                <a:lnTo>
                  <a:pt x="1100" y="2199"/>
                </a:lnTo>
                <a:cubicBezTo>
                  <a:pt x="493" y="2199"/>
                  <a:pt x="0" y="1707"/>
                  <a:pt x="0" y="1100"/>
                </a:cubicBezTo>
                <a:lnTo>
                  <a:pt x="0" y="1100"/>
                </a:lnTo>
                <a:cubicBezTo>
                  <a:pt x="0" y="493"/>
                  <a:pt x="493" y="0"/>
                  <a:pt x="1100" y="0"/>
                </a:cubicBezTo>
                <a:lnTo>
                  <a:pt x="16819" y="0"/>
                </a:lnTo>
                <a:lnTo>
                  <a:pt x="16819" y="0"/>
                </a:lnTo>
                <a:cubicBezTo>
                  <a:pt x="17426" y="0"/>
                  <a:pt x="17919" y="493"/>
                  <a:pt x="17919" y="1100"/>
                </a:cubicBezTo>
                <a:lnTo>
                  <a:pt x="17919" y="1100"/>
                </a:lnTo>
                <a:cubicBezTo>
                  <a:pt x="17919" y="1707"/>
                  <a:pt x="17426" y="2199"/>
                  <a:pt x="16819" y="2199"/>
                </a:cubicBez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2" name="Freeform 6">
            <a:extLst>
              <a:ext uri="{FF2B5EF4-FFF2-40B4-BE49-F238E27FC236}">
                <a16:creationId xmlns:a16="http://schemas.microsoft.com/office/drawing/2014/main" id="{FC383AD6-5539-F04E-AA3E-C27079A2B43E}"/>
              </a:ext>
            </a:extLst>
          </p:cNvPr>
          <p:cNvSpPr>
            <a:spLocks noChangeArrowheads="1"/>
          </p:cNvSpPr>
          <p:nvPr/>
        </p:nvSpPr>
        <p:spPr bwMode="auto">
          <a:xfrm>
            <a:off x="3177696" y="2866158"/>
            <a:ext cx="7292529" cy="1074711"/>
          </a:xfrm>
          <a:custGeom>
            <a:avLst/>
            <a:gdLst>
              <a:gd name="T0" fmla="*/ 13832 w 14933"/>
              <a:gd name="T1" fmla="*/ 2199 h 2200"/>
              <a:gd name="T2" fmla="*/ 1099 w 14933"/>
              <a:gd name="T3" fmla="*/ 2199 h 2200"/>
              <a:gd name="T4" fmla="*/ 1099 w 14933"/>
              <a:gd name="T5" fmla="*/ 2199 h 2200"/>
              <a:gd name="T6" fmla="*/ 0 w 14933"/>
              <a:gd name="T7" fmla="*/ 1100 h 2200"/>
              <a:gd name="T8" fmla="*/ 0 w 14933"/>
              <a:gd name="T9" fmla="*/ 1100 h 2200"/>
              <a:gd name="T10" fmla="*/ 1099 w 14933"/>
              <a:gd name="T11" fmla="*/ 0 h 2200"/>
              <a:gd name="T12" fmla="*/ 13832 w 14933"/>
              <a:gd name="T13" fmla="*/ 0 h 2200"/>
              <a:gd name="T14" fmla="*/ 13832 w 14933"/>
              <a:gd name="T15" fmla="*/ 0 h 2200"/>
              <a:gd name="T16" fmla="*/ 14932 w 14933"/>
              <a:gd name="T17" fmla="*/ 1100 h 2200"/>
              <a:gd name="T18" fmla="*/ 14932 w 14933"/>
              <a:gd name="T19" fmla="*/ 1100 h 2200"/>
              <a:gd name="T20" fmla="*/ 13832 w 14933"/>
              <a:gd name="T21" fmla="*/ 21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33" h="2200">
                <a:moveTo>
                  <a:pt x="13832" y="2199"/>
                </a:moveTo>
                <a:lnTo>
                  <a:pt x="1099" y="2199"/>
                </a:lnTo>
                <a:lnTo>
                  <a:pt x="1099" y="2199"/>
                </a:lnTo>
                <a:cubicBezTo>
                  <a:pt x="492" y="2199"/>
                  <a:pt x="0" y="1707"/>
                  <a:pt x="0" y="1100"/>
                </a:cubicBezTo>
                <a:lnTo>
                  <a:pt x="0" y="1100"/>
                </a:lnTo>
                <a:cubicBezTo>
                  <a:pt x="0" y="493"/>
                  <a:pt x="492" y="0"/>
                  <a:pt x="1099" y="0"/>
                </a:cubicBezTo>
                <a:lnTo>
                  <a:pt x="13832" y="0"/>
                </a:lnTo>
                <a:lnTo>
                  <a:pt x="13832" y="0"/>
                </a:lnTo>
                <a:cubicBezTo>
                  <a:pt x="14439" y="0"/>
                  <a:pt x="14932" y="493"/>
                  <a:pt x="14932" y="1100"/>
                </a:cubicBezTo>
                <a:lnTo>
                  <a:pt x="14932" y="1100"/>
                </a:lnTo>
                <a:cubicBezTo>
                  <a:pt x="14932" y="1707"/>
                  <a:pt x="14439" y="2199"/>
                  <a:pt x="13832" y="2199"/>
                </a:cubicBezTo>
              </a:path>
            </a:pathLst>
          </a:custGeom>
          <a:solidFill>
            <a:schemeClr val="accent2"/>
          </a:solidFill>
          <a:ln>
            <a:noFill/>
          </a:ln>
          <a:effectLst/>
        </p:spPr>
        <p:txBody>
          <a:bodyPr wrap="none" anchor="ctr"/>
          <a:lstStyle/>
          <a:p>
            <a:endParaRPr lang="en-US" sz="3600" dirty="0">
              <a:latin typeface="Lato Light" panose="020F0502020204030203" pitchFamily="34" charset="0"/>
            </a:endParaRPr>
          </a:p>
        </p:txBody>
      </p:sp>
      <p:sp>
        <p:nvSpPr>
          <p:cNvPr id="13" name="TextBox 12">
            <a:extLst>
              <a:ext uri="{FF2B5EF4-FFF2-40B4-BE49-F238E27FC236}">
                <a16:creationId xmlns:a16="http://schemas.microsoft.com/office/drawing/2014/main" id="{9DDBA796-AD14-F44A-9265-8E7E8D9B64DE}"/>
              </a:ext>
            </a:extLst>
          </p:cNvPr>
          <p:cNvSpPr txBox="1"/>
          <p:nvPr/>
        </p:nvSpPr>
        <p:spPr>
          <a:xfrm>
            <a:off x="2241815" y="1974861"/>
            <a:ext cx="562976" cy="707886"/>
          </a:xfrm>
          <a:prstGeom prst="rect">
            <a:avLst/>
          </a:prstGeom>
          <a:noFill/>
        </p:spPr>
        <p:txBody>
          <a:bodyPr wrap="none" rtlCol="0" anchor="ctr">
            <a:spAutoFit/>
          </a:bodyPr>
          <a:lstStyle/>
          <a:p>
            <a:pPr algn="ctr"/>
            <a:r>
              <a:rPr lang="en-US" sz="4000" b="1" dirty="0">
                <a:solidFill>
                  <a:schemeClr val="bg1"/>
                </a:solidFill>
                <a:latin typeface="Poppins" pitchFamily="2" charset="77"/>
                <a:cs typeface="Poppins" pitchFamily="2" charset="77"/>
              </a:rPr>
              <a:t>A</a:t>
            </a:r>
          </a:p>
        </p:txBody>
      </p:sp>
      <p:sp>
        <p:nvSpPr>
          <p:cNvPr id="14" name="TextBox 13">
            <a:extLst>
              <a:ext uri="{FF2B5EF4-FFF2-40B4-BE49-F238E27FC236}">
                <a16:creationId xmlns:a16="http://schemas.microsoft.com/office/drawing/2014/main" id="{7C6B1EA3-D6D2-834A-97C7-35F83B6B59E1}"/>
              </a:ext>
            </a:extLst>
          </p:cNvPr>
          <p:cNvSpPr txBox="1"/>
          <p:nvPr/>
        </p:nvSpPr>
        <p:spPr>
          <a:xfrm>
            <a:off x="2334790" y="3047418"/>
            <a:ext cx="377027" cy="707886"/>
          </a:xfrm>
          <a:prstGeom prst="rect">
            <a:avLst/>
          </a:prstGeom>
          <a:noFill/>
        </p:spPr>
        <p:txBody>
          <a:bodyPr wrap="none" rtlCol="0" anchor="ctr">
            <a:spAutoFit/>
          </a:bodyPr>
          <a:lstStyle/>
          <a:p>
            <a:pPr algn="ctr"/>
            <a:r>
              <a:rPr lang="en-GB" sz="4000" b="1" dirty="0">
                <a:solidFill>
                  <a:schemeClr val="bg1"/>
                </a:solidFill>
                <a:latin typeface="Poppins" pitchFamily="2" charset="77"/>
                <a:cs typeface="Poppins" pitchFamily="2" charset="77"/>
              </a:rPr>
              <a:t>1</a:t>
            </a:r>
            <a:endParaRPr lang="en-US" sz="4000" b="1" dirty="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266C6584-43DA-DC4B-83F3-9E0C16425B8C}"/>
              </a:ext>
            </a:extLst>
          </p:cNvPr>
          <p:cNvSpPr txBox="1"/>
          <p:nvPr/>
        </p:nvSpPr>
        <p:spPr>
          <a:xfrm>
            <a:off x="2284295" y="4122128"/>
            <a:ext cx="478016" cy="707886"/>
          </a:xfrm>
          <a:prstGeom prst="rect">
            <a:avLst/>
          </a:prstGeom>
          <a:noFill/>
        </p:spPr>
        <p:txBody>
          <a:bodyPr wrap="none" rtlCol="0" anchor="ctr">
            <a:spAutoFit/>
          </a:bodyPr>
          <a:lstStyle/>
          <a:p>
            <a:pPr algn="ctr"/>
            <a:r>
              <a:rPr lang="en-GB" sz="4000" b="1" dirty="0">
                <a:solidFill>
                  <a:schemeClr val="bg1"/>
                </a:solidFill>
                <a:latin typeface="Poppins" pitchFamily="2" charset="77"/>
                <a:cs typeface="Poppins" pitchFamily="2" charset="77"/>
              </a:rPr>
              <a:t>2</a:t>
            </a:r>
            <a:endParaRPr lang="en-US" sz="4000" b="1" dirty="0">
              <a:solidFill>
                <a:schemeClr val="bg1"/>
              </a:solidFill>
              <a:latin typeface="Poppins" pitchFamily="2" charset="77"/>
              <a:cs typeface="Poppins" pitchFamily="2" charset="77"/>
            </a:endParaRPr>
          </a:p>
        </p:txBody>
      </p:sp>
      <p:sp>
        <p:nvSpPr>
          <p:cNvPr id="16" name="TextBox 15">
            <a:extLst>
              <a:ext uri="{FF2B5EF4-FFF2-40B4-BE49-F238E27FC236}">
                <a16:creationId xmlns:a16="http://schemas.microsoft.com/office/drawing/2014/main" id="{F1C78E1C-12F0-B64F-BA94-D61F8CC3C0FC}"/>
              </a:ext>
            </a:extLst>
          </p:cNvPr>
          <p:cNvSpPr txBox="1"/>
          <p:nvPr/>
        </p:nvSpPr>
        <p:spPr>
          <a:xfrm>
            <a:off x="2275478" y="5196840"/>
            <a:ext cx="495649" cy="707886"/>
          </a:xfrm>
          <a:prstGeom prst="rect">
            <a:avLst/>
          </a:prstGeom>
          <a:noFill/>
        </p:spPr>
        <p:txBody>
          <a:bodyPr wrap="none" rtlCol="0" anchor="ctr">
            <a:spAutoFit/>
          </a:bodyPr>
          <a:lstStyle/>
          <a:p>
            <a:pPr algn="ctr"/>
            <a:r>
              <a:rPr lang="en-GB" sz="4000" b="1" dirty="0">
                <a:solidFill>
                  <a:schemeClr val="bg1"/>
                </a:solidFill>
                <a:latin typeface="Poppins" pitchFamily="2" charset="77"/>
                <a:cs typeface="Poppins" pitchFamily="2" charset="77"/>
              </a:rPr>
              <a:t>3</a:t>
            </a:r>
            <a:endParaRPr lang="en-US" sz="4000" b="1" dirty="0">
              <a:solidFill>
                <a:schemeClr val="bg1"/>
              </a:solidFill>
              <a:latin typeface="Poppins" pitchFamily="2" charset="77"/>
              <a:cs typeface="Poppins" pitchFamily="2" charset="77"/>
            </a:endParaRPr>
          </a:p>
        </p:txBody>
      </p:sp>
      <p:sp>
        <p:nvSpPr>
          <p:cNvPr id="17" name="Subtitle 2">
            <a:extLst>
              <a:ext uri="{FF2B5EF4-FFF2-40B4-BE49-F238E27FC236}">
                <a16:creationId xmlns:a16="http://schemas.microsoft.com/office/drawing/2014/main" id="{D91B926E-99AB-1444-9D7D-D2AB5157DC58}"/>
              </a:ext>
            </a:extLst>
          </p:cNvPr>
          <p:cNvSpPr txBox="1">
            <a:spLocks/>
          </p:cNvSpPr>
          <p:nvPr/>
        </p:nvSpPr>
        <p:spPr>
          <a:xfrm>
            <a:off x="4010999" y="2018911"/>
            <a:ext cx="5479821" cy="61978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50"/>
              </a:lnSpc>
              <a:spcBef>
                <a:spcPts val="0"/>
              </a:spcBef>
            </a:pPr>
            <a:r>
              <a:rPr lang="en-US" sz="1600" b="1" dirty="0">
                <a:solidFill>
                  <a:schemeClr val="bg1"/>
                </a:solidFill>
                <a:latin typeface="Poppins" pitchFamily="2" charset="77"/>
                <a:ea typeface="Lato" panose="020F0502020204030203" pitchFamily="34" charset="0"/>
                <a:cs typeface="Poppins" pitchFamily="2" charset="77"/>
              </a:rPr>
              <a:t>INDIVIDUAL AND TEAM INTERACTIONS OVER PROCESSES AND TOOLS</a:t>
            </a:r>
          </a:p>
        </p:txBody>
      </p:sp>
      <p:sp>
        <p:nvSpPr>
          <p:cNvPr id="18" name="Subtitle 2">
            <a:extLst>
              <a:ext uri="{FF2B5EF4-FFF2-40B4-BE49-F238E27FC236}">
                <a16:creationId xmlns:a16="http://schemas.microsoft.com/office/drawing/2014/main" id="{F3B9422C-9E72-C84F-B101-0E7492B84CAF}"/>
              </a:ext>
            </a:extLst>
          </p:cNvPr>
          <p:cNvSpPr txBox="1">
            <a:spLocks/>
          </p:cNvSpPr>
          <p:nvPr/>
        </p:nvSpPr>
        <p:spPr>
          <a:xfrm>
            <a:off x="4010999" y="3076933"/>
            <a:ext cx="5479821" cy="6485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50"/>
              </a:lnSpc>
              <a:spcBef>
                <a:spcPts val="0"/>
              </a:spcBef>
            </a:pPr>
            <a:r>
              <a:rPr lang="en-GB" b="1" dirty="0">
                <a:solidFill>
                  <a:schemeClr val="bg1"/>
                </a:solidFill>
                <a:latin typeface="Poppins" pitchFamily="2" charset="77"/>
                <a:ea typeface="Lato" panose="020F0502020204030203" pitchFamily="34" charset="0"/>
                <a:cs typeface="Poppins" pitchFamily="2" charset="77"/>
              </a:rPr>
              <a:t>Is</a:t>
            </a:r>
            <a:r>
              <a:rPr lang="en-US" b="1" dirty="0">
                <a:solidFill>
                  <a:schemeClr val="bg1"/>
                </a:solidFill>
                <a:latin typeface="Poppins" pitchFamily="2" charset="77"/>
                <a:ea typeface="Lato" panose="020F0502020204030203" pitchFamily="34" charset="0"/>
                <a:cs typeface="Poppins" pitchFamily="2" charset="77"/>
              </a:rPr>
              <a:t> infrastructure adequate for care?</a:t>
            </a:r>
          </a:p>
        </p:txBody>
      </p:sp>
      <p:sp>
        <p:nvSpPr>
          <p:cNvPr id="19" name="Subtitle 2">
            <a:extLst>
              <a:ext uri="{FF2B5EF4-FFF2-40B4-BE49-F238E27FC236}">
                <a16:creationId xmlns:a16="http://schemas.microsoft.com/office/drawing/2014/main" id="{94FE38D6-4474-EC46-9E7D-2BED0703D4F0}"/>
              </a:ext>
            </a:extLst>
          </p:cNvPr>
          <p:cNvSpPr txBox="1">
            <a:spLocks/>
          </p:cNvSpPr>
          <p:nvPr/>
        </p:nvSpPr>
        <p:spPr>
          <a:xfrm>
            <a:off x="4010999" y="4151958"/>
            <a:ext cx="5479821" cy="64357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50"/>
              </a:lnSpc>
              <a:spcBef>
                <a:spcPts val="0"/>
              </a:spcBef>
            </a:pPr>
            <a:r>
              <a:rPr lang="en-GB" b="1" dirty="0">
                <a:solidFill>
                  <a:schemeClr val="bg1"/>
                </a:solidFill>
                <a:latin typeface="Poppins" pitchFamily="2" charset="77"/>
                <a:ea typeface="Lato" panose="020F0502020204030203" pitchFamily="34" charset="0"/>
                <a:cs typeface="Poppins" pitchFamily="2" charset="77"/>
              </a:rPr>
              <a:t>D</a:t>
            </a:r>
            <a:r>
              <a:rPr lang="en-US" b="1" dirty="0">
                <a:solidFill>
                  <a:schemeClr val="bg1"/>
                </a:solidFill>
                <a:latin typeface="Poppins" pitchFamily="2" charset="77"/>
                <a:ea typeface="Lato" panose="020F0502020204030203" pitchFamily="34" charset="0"/>
                <a:cs typeface="Poppins" pitchFamily="2" charset="77"/>
              </a:rPr>
              <a:t>o housing, urban infrastructure and urban policies impact on care?</a:t>
            </a:r>
          </a:p>
        </p:txBody>
      </p:sp>
      <p:sp>
        <p:nvSpPr>
          <p:cNvPr id="20" name="Subtitle 2">
            <a:extLst>
              <a:ext uri="{FF2B5EF4-FFF2-40B4-BE49-F238E27FC236}">
                <a16:creationId xmlns:a16="http://schemas.microsoft.com/office/drawing/2014/main" id="{F40DAB77-826B-B142-A54D-996AA12F5800}"/>
              </a:ext>
            </a:extLst>
          </p:cNvPr>
          <p:cNvSpPr txBox="1">
            <a:spLocks/>
          </p:cNvSpPr>
          <p:nvPr/>
        </p:nvSpPr>
        <p:spPr>
          <a:xfrm>
            <a:off x="4010999" y="5228996"/>
            <a:ext cx="5905523" cy="64357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50"/>
              </a:lnSpc>
              <a:spcBef>
                <a:spcPts val="0"/>
              </a:spcBef>
            </a:pPr>
            <a:r>
              <a:rPr lang="en-US" b="1" dirty="0">
                <a:solidFill>
                  <a:schemeClr val="bg1"/>
                </a:solidFill>
                <a:latin typeface="Poppins" pitchFamily="2" charset="77"/>
                <a:ea typeface="Lato" panose="020F0502020204030203" pitchFamily="34" charset="0"/>
                <a:cs typeface="Poppins" pitchFamily="2" charset="77"/>
              </a:rPr>
              <a:t>Does sexual and reproductive policy recognize care needs?</a:t>
            </a:r>
          </a:p>
        </p:txBody>
      </p:sp>
      <p:sp>
        <p:nvSpPr>
          <p:cNvPr id="21" name="Title 1">
            <a:extLst>
              <a:ext uri="{FF2B5EF4-FFF2-40B4-BE49-F238E27FC236}">
                <a16:creationId xmlns:a16="http://schemas.microsoft.com/office/drawing/2014/main" id="{01A68169-E1EA-3327-D3F2-7C9D5A687B6F}"/>
              </a:ext>
            </a:extLst>
          </p:cNvPr>
          <p:cNvSpPr txBox="1">
            <a:spLocks/>
          </p:cNvSpPr>
          <p:nvPr/>
        </p:nvSpPr>
        <p:spPr>
          <a:xfrm>
            <a:off x="838200" y="53440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Public policies, particularly infrastructure policies, impact on care</a:t>
            </a:r>
          </a:p>
          <a:p>
            <a:r>
              <a:rPr lang="en-GB" sz="2400" b="1" dirty="0"/>
              <a:t>Key questions</a:t>
            </a:r>
            <a:endParaRPr lang="en-US" sz="2400" b="1" dirty="0"/>
          </a:p>
        </p:txBody>
      </p:sp>
    </p:spTree>
    <p:extLst>
      <p:ext uri="{BB962C8B-B14F-4D97-AF65-F5344CB8AC3E}">
        <p14:creationId xmlns:p14="http://schemas.microsoft.com/office/powerpoint/2010/main" val="664413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849DE5-B7C2-4A46-904B-FD50E20A7CD3}"/>
              </a:ext>
            </a:extLst>
          </p:cNvPr>
          <p:cNvGrpSpPr/>
          <p:nvPr/>
        </p:nvGrpSpPr>
        <p:grpSpPr>
          <a:xfrm>
            <a:off x="692467" y="1485015"/>
            <a:ext cx="2912331" cy="5104593"/>
            <a:chOff x="12700" y="20638"/>
            <a:chExt cx="1585913" cy="2779712"/>
          </a:xfrm>
        </p:grpSpPr>
        <p:sp>
          <p:nvSpPr>
            <p:cNvPr id="13" name="Freeform 5">
              <a:extLst>
                <a:ext uri="{FF2B5EF4-FFF2-40B4-BE49-F238E27FC236}">
                  <a16:creationId xmlns:a16="http://schemas.microsoft.com/office/drawing/2014/main" id="{18373060-55B9-FA4C-8C36-3DED0FEBD6B0}"/>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4" name="Freeform 6">
              <a:extLst>
                <a:ext uri="{FF2B5EF4-FFF2-40B4-BE49-F238E27FC236}">
                  <a16:creationId xmlns:a16="http://schemas.microsoft.com/office/drawing/2014/main" id="{8FD8FB81-9AFE-AD4A-8D03-7480065637B6}"/>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5" name="Freeform 7">
              <a:extLst>
                <a:ext uri="{FF2B5EF4-FFF2-40B4-BE49-F238E27FC236}">
                  <a16:creationId xmlns:a16="http://schemas.microsoft.com/office/drawing/2014/main" id="{98BEA73E-D83E-7447-B815-C6D18DCF2D8D}"/>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6" name="Freeform 8">
              <a:extLst>
                <a:ext uri="{FF2B5EF4-FFF2-40B4-BE49-F238E27FC236}">
                  <a16:creationId xmlns:a16="http://schemas.microsoft.com/office/drawing/2014/main" id="{1761D9FF-7E1A-4E4C-8A12-C9932D851BD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7" name="Freeform 9">
              <a:extLst>
                <a:ext uri="{FF2B5EF4-FFF2-40B4-BE49-F238E27FC236}">
                  <a16:creationId xmlns:a16="http://schemas.microsoft.com/office/drawing/2014/main" id="{91EA697B-AE67-C249-900D-2A76DD9A0A46}"/>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8" name="Freeform 10">
              <a:extLst>
                <a:ext uri="{FF2B5EF4-FFF2-40B4-BE49-F238E27FC236}">
                  <a16:creationId xmlns:a16="http://schemas.microsoft.com/office/drawing/2014/main" id="{7FDC6714-4ED0-624F-9878-90AD8DAD9992}"/>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9" name="Freeform 11">
              <a:extLst>
                <a:ext uri="{FF2B5EF4-FFF2-40B4-BE49-F238E27FC236}">
                  <a16:creationId xmlns:a16="http://schemas.microsoft.com/office/drawing/2014/main" id="{2DC6D5E0-E6EA-984C-954B-D6E498F00A4B}"/>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0" name="Freeform 12">
              <a:extLst>
                <a:ext uri="{FF2B5EF4-FFF2-40B4-BE49-F238E27FC236}">
                  <a16:creationId xmlns:a16="http://schemas.microsoft.com/office/drawing/2014/main" id="{2C6D067D-56C7-3F48-A01A-C12F53A6F11E}"/>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1" name="Freeform 13">
              <a:extLst>
                <a:ext uri="{FF2B5EF4-FFF2-40B4-BE49-F238E27FC236}">
                  <a16:creationId xmlns:a16="http://schemas.microsoft.com/office/drawing/2014/main" id="{ED86C823-F791-A247-9282-BB957B5402BF}"/>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2" name="Freeform 14">
              <a:extLst>
                <a:ext uri="{FF2B5EF4-FFF2-40B4-BE49-F238E27FC236}">
                  <a16:creationId xmlns:a16="http://schemas.microsoft.com/office/drawing/2014/main" id="{DA1184BB-0386-C64A-98D8-C85911D07339}"/>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3" name="Freeform 15">
              <a:extLst>
                <a:ext uri="{FF2B5EF4-FFF2-40B4-BE49-F238E27FC236}">
                  <a16:creationId xmlns:a16="http://schemas.microsoft.com/office/drawing/2014/main" id="{5F31AD5F-B8D1-C244-A7A8-78FAA59B01E5}"/>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4" name="Freeform 16">
              <a:extLst>
                <a:ext uri="{FF2B5EF4-FFF2-40B4-BE49-F238E27FC236}">
                  <a16:creationId xmlns:a16="http://schemas.microsoft.com/office/drawing/2014/main" id="{9BB6C8FB-9AE7-7A4E-99A7-DDA36BE5033B}"/>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5" name="Freeform 17">
              <a:extLst>
                <a:ext uri="{FF2B5EF4-FFF2-40B4-BE49-F238E27FC236}">
                  <a16:creationId xmlns:a16="http://schemas.microsoft.com/office/drawing/2014/main" id="{021D4C0A-F211-6A46-9C51-375777584F3E}"/>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6" name="Freeform 18">
              <a:extLst>
                <a:ext uri="{FF2B5EF4-FFF2-40B4-BE49-F238E27FC236}">
                  <a16:creationId xmlns:a16="http://schemas.microsoft.com/office/drawing/2014/main" id="{F7CA3E34-6237-924D-90A9-F470D12E0CCF}"/>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7" name="Freeform 19">
              <a:extLst>
                <a:ext uri="{FF2B5EF4-FFF2-40B4-BE49-F238E27FC236}">
                  <a16:creationId xmlns:a16="http://schemas.microsoft.com/office/drawing/2014/main" id="{65A33C6F-E895-6545-A5EB-8FD5934EEE98}"/>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8" name="Freeform 20">
              <a:extLst>
                <a:ext uri="{FF2B5EF4-FFF2-40B4-BE49-F238E27FC236}">
                  <a16:creationId xmlns:a16="http://schemas.microsoft.com/office/drawing/2014/main" id="{AA91B22A-3765-574C-A93E-D593ADCA68F8}"/>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9" name="Freeform 21">
              <a:extLst>
                <a:ext uri="{FF2B5EF4-FFF2-40B4-BE49-F238E27FC236}">
                  <a16:creationId xmlns:a16="http://schemas.microsoft.com/office/drawing/2014/main" id="{BB1BF057-EE7D-E24E-BC76-F0D399D51B3A}"/>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0" name="Freeform 22">
              <a:extLst>
                <a:ext uri="{FF2B5EF4-FFF2-40B4-BE49-F238E27FC236}">
                  <a16:creationId xmlns:a16="http://schemas.microsoft.com/office/drawing/2014/main" id="{D071F3E3-8BA8-F548-8D73-E446BE1D0836}"/>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1" name="Freeform 23">
              <a:extLst>
                <a:ext uri="{FF2B5EF4-FFF2-40B4-BE49-F238E27FC236}">
                  <a16:creationId xmlns:a16="http://schemas.microsoft.com/office/drawing/2014/main" id="{51F7F091-F70A-734E-BECC-1581475C68E2}"/>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2" name="Freeform 24">
              <a:extLst>
                <a:ext uri="{FF2B5EF4-FFF2-40B4-BE49-F238E27FC236}">
                  <a16:creationId xmlns:a16="http://schemas.microsoft.com/office/drawing/2014/main" id="{0D8ED5B5-26A9-5A4D-A54D-0E7C0C8999DC}"/>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3" name="Freeform 25">
              <a:extLst>
                <a:ext uri="{FF2B5EF4-FFF2-40B4-BE49-F238E27FC236}">
                  <a16:creationId xmlns:a16="http://schemas.microsoft.com/office/drawing/2014/main" id="{C21F15DE-6C5C-6540-8068-6FEB9609CE2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4" name="Freeform 26">
              <a:extLst>
                <a:ext uri="{FF2B5EF4-FFF2-40B4-BE49-F238E27FC236}">
                  <a16:creationId xmlns:a16="http://schemas.microsoft.com/office/drawing/2014/main" id="{77E446B2-B045-594F-83AA-2BD9A1FD66BD}"/>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5" name="Freeform 27">
              <a:extLst>
                <a:ext uri="{FF2B5EF4-FFF2-40B4-BE49-F238E27FC236}">
                  <a16:creationId xmlns:a16="http://schemas.microsoft.com/office/drawing/2014/main" id="{8FE03E5F-B337-EC49-8AFC-F485E5F3DECF}"/>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6" name="Freeform 28">
              <a:extLst>
                <a:ext uri="{FF2B5EF4-FFF2-40B4-BE49-F238E27FC236}">
                  <a16:creationId xmlns:a16="http://schemas.microsoft.com/office/drawing/2014/main" id="{AC78BFD2-9DE0-CA49-8620-4AF3DB7DE7E5}"/>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7" name="Freeform 29">
              <a:extLst>
                <a:ext uri="{FF2B5EF4-FFF2-40B4-BE49-F238E27FC236}">
                  <a16:creationId xmlns:a16="http://schemas.microsoft.com/office/drawing/2014/main" id="{902E21E5-1AD6-0A43-9DEB-3D0CAFE45F46}"/>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8" name="Freeform 30">
              <a:extLst>
                <a:ext uri="{FF2B5EF4-FFF2-40B4-BE49-F238E27FC236}">
                  <a16:creationId xmlns:a16="http://schemas.microsoft.com/office/drawing/2014/main" id="{DF493D9B-E975-D444-8C07-4342B30A5D25}"/>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9" name="Freeform 31">
              <a:extLst>
                <a:ext uri="{FF2B5EF4-FFF2-40B4-BE49-F238E27FC236}">
                  <a16:creationId xmlns:a16="http://schemas.microsoft.com/office/drawing/2014/main" id="{5E82EE4B-6FD2-BE49-BB54-728C571EF377}"/>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0" name="Freeform 32">
              <a:extLst>
                <a:ext uri="{FF2B5EF4-FFF2-40B4-BE49-F238E27FC236}">
                  <a16:creationId xmlns:a16="http://schemas.microsoft.com/office/drawing/2014/main" id="{2172F64E-2E7E-3E48-A612-619405A018B3}"/>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1" name="Freeform 33">
              <a:extLst>
                <a:ext uri="{FF2B5EF4-FFF2-40B4-BE49-F238E27FC236}">
                  <a16:creationId xmlns:a16="http://schemas.microsoft.com/office/drawing/2014/main" id="{8F04CBC1-6D02-4C46-AB0F-A835D01A58EC}"/>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2" name="Freeform 34">
              <a:extLst>
                <a:ext uri="{FF2B5EF4-FFF2-40B4-BE49-F238E27FC236}">
                  <a16:creationId xmlns:a16="http://schemas.microsoft.com/office/drawing/2014/main" id="{49689540-2B11-3341-9470-BFFBCAE2FBB7}"/>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3" name="Freeform 35">
              <a:extLst>
                <a:ext uri="{FF2B5EF4-FFF2-40B4-BE49-F238E27FC236}">
                  <a16:creationId xmlns:a16="http://schemas.microsoft.com/office/drawing/2014/main" id="{5415BD50-8C56-6B41-97DC-885575C698E9}"/>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4" name="Freeform 36">
              <a:extLst>
                <a:ext uri="{FF2B5EF4-FFF2-40B4-BE49-F238E27FC236}">
                  <a16:creationId xmlns:a16="http://schemas.microsoft.com/office/drawing/2014/main" id="{F3E000EF-0C47-1947-90EC-425127C3A73A}"/>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5" name="Freeform 37">
              <a:extLst>
                <a:ext uri="{FF2B5EF4-FFF2-40B4-BE49-F238E27FC236}">
                  <a16:creationId xmlns:a16="http://schemas.microsoft.com/office/drawing/2014/main" id="{6298A6C8-1797-A741-9069-D65917D61974}"/>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6" name="Freeform 38">
              <a:extLst>
                <a:ext uri="{FF2B5EF4-FFF2-40B4-BE49-F238E27FC236}">
                  <a16:creationId xmlns:a16="http://schemas.microsoft.com/office/drawing/2014/main" id="{AAA1083E-0984-B440-8AAF-9CAC6B808DE1}"/>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7" name="Freeform 39">
              <a:extLst>
                <a:ext uri="{FF2B5EF4-FFF2-40B4-BE49-F238E27FC236}">
                  <a16:creationId xmlns:a16="http://schemas.microsoft.com/office/drawing/2014/main" id="{A7DFD9E2-2FD5-AB4A-87AA-9950257C52CD}"/>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8" name="Line 40">
              <a:extLst>
                <a:ext uri="{FF2B5EF4-FFF2-40B4-BE49-F238E27FC236}">
                  <a16:creationId xmlns:a16="http://schemas.microsoft.com/office/drawing/2014/main" id="{68B4B42B-A365-604A-977A-35E53305A63D}"/>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9" name="Freeform 41">
              <a:extLst>
                <a:ext uri="{FF2B5EF4-FFF2-40B4-BE49-F238E27FC236}">
                  <a16:creationId xmlns:a16="http://schemas.microsoft.com/office/drawing/2014/main" id="{589268CC-F174-984C-B0AC-1F1C923C6200}"/>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0" name="Freeform 42">
              <a:extLst>
                <a:ext uri="{FF2B5EF4-FFF2-40B4-BE49-F238E27FC236}">
                  <a16:creationId xmlns:a16="http://schemas.microsoft.com/office/drawing/2014/main" id="{041AB439-F5A1-3F43-9E44-0A51F0D5BBAA}"/>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1" name="Freeform 43">
              <a:extLst>
                <a:ext uri="{FF2B5EF4-FFF2-40B4-BE49-F238E27FC236}">
                  <a16:creationId xmlns:a16="http://schemas.microsoft.com/office/drawing/2014/main" id="{032CB4A9-66CC-224C-93D5-30CDF040BE89}"/>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2" name="Freeform 44">
              <a:extLst>
                <a:ext uri="{FF2B5EF4-FFF2-40B4-BE49-F238E27FC236}">
                  <a16:creationId xmlns:a16="http://schemas.microsoft.com/office/drawing/2014/main" id="{8CACCF1F-258C-2641-A2A1-7C5F052D0983}"/>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3" name="Freeform 45">
              <a:extLst>
                <a:ext uri="{FF2B5EF4-FFF2-40B4-BE49-F238E27FC236}">
                  <a16:creationId xmlns:a16="http://schemas.microsoft.com/office/drawing/2014/main" id="{C0114248-CC39-564E-8F23-567D9A6A3D78}"/>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4" name="Line 46">
              <a:extLst>
                <a:ext uri="{FF2B5EF4-FFF2-40B4-BE49-F238E27FC236}">
                  <a16:creationId xmlns:a16="http://schemas.microsoft.com/office/drawing/2014/main" id="{6299120A-BD34-2E4D-ADDF-04B4DAF5C10A}"/>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5" name="Freeform 47">
              <a:extLst>
                <a:ext uri="{FF2B5EF4-FFF2-40B4-BE49-F238E27FC236}">
                  <a16:creationId xmlns:a16="http://schemas.microsoft.com/office/drawing/2014/main" id="{DD9D632A-B57B-F84E-A16D-F510240D0B2C}"/>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grpSp>
      <p:sp>
        <p:nvSpPr>
          <p:cNvPr id="56" name="Rectangle 55">
            <a:extLst>
              <a:ext uri="{FF2B5EF4-FFF2-40B4-BE49-F238E27FC236}">
                <a16:creationId xmlns:a16="http://schemas.microsoft.com/office/drawing/2014/main" id="{26F2BC80-B49D-A94C-B4F9-662287138985}"/>
              </a:ext>
            </a:extLst>
          </p:cNvPr>
          <p:cNvSpPr/>
          <p:nvPr/>
        </p:nvSpPr>
        <p:spPr>
          <a:xfrm>
            <a:off x="47759" y="3130988"/>
            <a:ext cx="12188825" cy="3752890"/>
          </a:xfrm>
          <a:prstGeom prst="rect">
            <a:avLst/>
          </a:prstGeom>
          <a:gradFill flip="none" rotWithShape="1">
            <a:gsLst>
              <a:gs pos="100000">
                <a:schemeClr val="accent5">
                  <a:lumMod val="20000"/>
                  <a:lumOff val="80000"/>
                </a:schemeClr>
              </a:gs>
              <a:gs pos="0">
                <a:schemeClr val="accent5">
                  <a:lumMod val="7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latin typeface="Open Sans Light" panose="020B0306030504020204" pitchFamily="34" charset="0"/>
            </a:endParaRPr>
          </a:p>
        </p:txBody>
      </p:sp>
      <p:cxnSp>
        <p:nvCxnSpPr>
          <p:cNvPr id="58" name="Straight Connector 57">
            <a:extLst>
              <a:ext uri="{FF2B5EF4-FFF2-40B4-BE49-F238E27FC236}">
                <a16:creationId xmlns:a16="http://schemas.microsoft.com/office/drawing/2014/main" id="{7E99AE61-DD96-8047-85BE-26D2EB4054F9}"/>
              </a:ext>
            </a:extLst>
          </p:cNvPr>
          <p:cNvCxnSpPr>
            <a:cxnSpLocks/>
          </p:cNvCxnSpPr>
          <p:nvPr/>
        </p:nvCxnSpPr>
        <p:spPr>
          <a:xfrm>
            <a:off x="2071379" y="6589607"/>
            <a:ext cx="2959409" cy="0"/>
          </a:xfrm>
          <a:prstGeom prst="line">
            <a:avLst/>
          </a:prstGeom>
          <a:ln w="38100"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Down Arrow 58">
            <a:extLst>
              <a:ext uri="{FF2B5EF4-FFF2-40B4-BE49-F238E27FC236}">
                <a16:creationId xmlns:a16="http://schemas.microsoft.com/office/drawing/2014/main" id="{1FF67E9E-8331-D14E-ACC0-3AEA7DEEEF9C}"/>
              </a:ext>
            </a:extLst>
          </p:cNvPr>
          <p:cNvSpPr/>
          <p:nvPr/>
        </p:nvSpPr>
        <p:spPr>
          <a:xfrm>
            <a:off x="4866285" y="2161084"/>
            <a:ext cx="359671" cy="91295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0" name="Down Arrow 59">
            <a:extLst>
              <a:ext uri="{FF2B5EF4-FFF2-40B4-BE49-F238E27FC236}">
                <a16:creationId xmlns:a16="http://schemas.microsoft.com/office/drawing/2014/main" id="{82421A54-7BF6-1E4F-9899-F081864AFE95}"/>
              </a:ext>
            </a:extLst>
          </p:cNvPr>
          <p:cNvSpPr/>
          <p:nvPr/>
        </p:nvSpPr>
        <p:spPr>
          <a:xfrm flipV="1">
            <a:off x="4866285" y="1571359"/>
            <a:ext cx="359671" cy="58972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1" name="Down Arrow 60">
            <a:extLst>
              <a:ext uri="{FF2B5EF4-FFF2-40B4-BE49-F238E27FC236}">
                <a16:creationId xmlns:a16="http://schemas.microsoft.com/office/drawing/2014/main" id="{559DB9EB-458B-214D-9821-EACAC877F80D}"/>
              </a:ext>
            </a:extLst>
          </p:cNvPr>
          <p:cNvSpPr/>
          <p:nvPr/>
        </p:nvSpPr>
        <p:spPr>
          <a:xfrm>
            <a:off x="4866285" y="4161208"/>
            <a:ext cx="359671" cy="236572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2" name="Down Arrow 61">
            <a:extLst>
              <a:ext uri="{FF2B5EF4-FFF2-40B4-BE49-F238E27FC236}">
                <a16:creationId xmlns:a16="http://schemas.microsoft.com/office/drawing/2014/main" id="{E6DD55BD-69CF-AE4B-8F93-9C9763C9A6EE}"/>
              </a:ext>
            </a:extLst>
          </p:cNvPr>
          <p:cNvSpPr/>
          <p:nvPr/>
        </p:nvSpPr>
        <p:spPr>
          <a:xfrm flipV="1">
            <a:off x="4866285" y="3136711"/>
            <a:ext cx="359671" cy="161171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96" name="TextBox 95">
            <a:extLst>
              <a:ext uri="{FF2B5EF4-FFF2-40B4-BE49-F238E27FC236}">
                <a16:creationId xmlns:a16="http://schemas.microsoft.com/office/drawing/2014/main" id="{705AE927-C87E-0842-9588-D92D7A162C9A}"/>
              </a:ext>
            </a:extLst>
          </p:cNvPr>
          <p:cNvSpPr txBox="1"/>
          <p:nvPr/>
        </p:nvSpPr>
        <p:spPr>
          <a:xfrm>
            <a:off x="5225956" y="954408"/>
            <a:ext cx="4931158" cy="584775"/>
          </a:xfrm>
          <a:prstGeom prst="rect">
            <a:avLst/>
          </a:prstGeom>
          <a:noFill/>
        </p:spPr>
        <p:txBody>
          <a:bodyPr wrap="none" rtlCol="0" anchor="ctr" anchorCtr="0">
            <a:spAutoFit/>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S</a:t>
            </a:r>
            <a:r>
              <a:rPr lang="en-US" sz="3200" b="1" dirty="0" err="1">
                <a:latin typeface="Open Sans" panose="020B0606030504020204" pitchFamily="34" charset="0"/>
                <a:ea typeface="Open Sans" panose="020B0606030504020204" pitchFamily="34" charset="0"/>
                <a:cs typeface="Open Sans" panose="020B0606030504020204" pitchFamily="34" charset="0"/>
              </a:rPr>
              <a:t>ocio</a:t>
            </a:r>
            <a:r>
              <a:rPr lang="en-US" sz="3200" b="1" dirty="0">
                <a:latin typeface="Open Sans" panose="020B0606030504020204" pitchFamily="34" charset="0"/>
                <a:ea typeface="Open Sans" panose="020B0606030504020204" pitchFamily="34" charset="0"/>
                <a:cs typeface="Open Sans" panose="020B0606030504020204" pitchFamily="34" charset="0"/>
              </a:rPr>
              <a:t>-economic system</a:t>
            </a:r>
          </a:p>
        </p:txBody>
      </p:sp>
      <p:sp>
        <p:nvSpPr>
          <p:cNvPr id="97" name="Subtitle 2">
            <a:extLst>
              <a:ext uri="{FF2B5EF4-FFF2-40B4-BE49-F238E27FC236}">
                <a16:creationId xmlns:a16="http://schemas.microsoft.com/office/drawing/2014/main" id="{81284590-43F2-BB48-BD20-BDB43B4B9D51}"/>
              </a:ext>
            </a:extLst>
          </p:cNvPr>
          <p:cNvSpPr txBox="1">
            <a:spLocks/>
          </p:cNvSpPr>
          <p:nvPr/>
        </p:nvSpPr>
        <p:spPr>
          <a:xfrm>
            <a:off x="5350158" y="1530244"/>
            <a:ext cx="6918285" cy="158713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100000"/>
              </a:lnSpc>
              <a:spcBef>
                <a:spcPts val="0"/>
              </a:spcBef>
            </a:pPr>
            <a:r>
              <a:rPr lang="en-US" dirty="0">
                <a:solidFill>
                  <a:schemeClr val="tx1"/>
                </a:solidFill>
                <a:latin typeface="+mn-lt"/>
                <a:cs typeface="+mn-cs"/>
              </a:rPr>
              <a:t>Interaction between the social and economic activities of countries, communities and individuals. All economic activities that involves people require </a:t>
            </a:r>
          </a:p>
          <a:p>
            <a:pPr algn="l" defTabSz="914400">
              <a:lnSpc>
                <a:spcPct val="100000"/>
              </a:lnSpc>
              <a:spcBef>
                <a:spcPts val="0"/>
              </a:spcBef>
            </a:pPr>
            <a:r>
              <a:rPr lang="en-US" dirty="0">
                <a:solidFill>
                  <a:schemeClr val="tx1"/>
                </a:solidFill>
                <a:latin typeface="+mn-lt"/>
                <a:cs typeface="+mn-cs"/>
              </a:rPr>
              <a:t>an element of care. </a:t>
            </a:r>
          </a:p>
        </p:txBody>
      </p:sp>
      <p:sp>
        <p:nvSpPr>
          <p:cNvPr id="98" name="TextBox 97">
            <a:extLst>
              <a:ext uri="{FF2B5EF4-FFF2-40B4-BE49-F238E27FC236}">
                <a16:creationId xmlns:a16="http://schemas.microsoft.com/office/drawing/2014/main" id="{97ED394F-CB3A-DC4E-9A7B-95F1C4F32E86}"/>
              </a:ext>
            </a:extLst>
          </p:cNvPr>
          <p:cNvSpPr txBox="1"/>
          <p:nvPr/>
        </p:nvSpPr>
        <p:spPr>
          <a:xfrm>
            <a:off x="5030788" y="3415092"/>
            <a:ext cx="7214543" cy="584775"/>
          </a:xfrm>
          <a:prstGeom prst="rect">
            <a:avLst/>
          </a:prstGeom>
          <a:noFill/>
        </p:spPr>
        <p:txBody>
          <a:bodyPr wrap="square" rtlCol="0" anchor="ctr" anchorCtr="0">
            <a:spAutoFit/>
          </a:bodyPr>
          <a:lstStyle/>
          <a:p>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Care supports the socioeconomic system</a:t>
            </a:r>
          </a:p>
        </p:txBody>
      </p:sp>
      <p:sp>
        <p:nvSpPr>
          <p:cNvPr id="99" name="Subtitle 2">
            <a:extLst>
              <a:ext uri="{FF2B5EF4-FFF2-40B4-BE49-F238E27FC236}">
                <a16:creationId xmlns:a16="http://schemas.microsoft.com/office/drawing/2014/main" id="{74C3F5CC-4135-BA41-8C85-36B00965DADD}"/>
              </a:ext>
            </a:extLst>
          </p:cNvPr>
          <p:cNvSpPr txBox="1">
            <a:spLocks/>
          </p:cNvSpPr>
          <p:nvPr/>
        </p:nvSpPr>
        <p:spPr>
          <a:xfrm>
            <a:off x="5307738" y="4101303"/>
            <a:ext cx="6836504" cy="269513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100000"/>
              </a:lnSpc>
              <a:spcBef>
                <a:spcPts val="0"/>
              </a:spcBef>
            </a:pPr>
            <a:r>
              <a:rPr lang="en-US" dirty="0">
                <a:solidFill>
                  <a:schemeClr val="tx1"/>
                </a:solidFill>
                <a:latin typeface="+mn-lt"/>
                <a:cs typeface="+mn-cs"/>
              </a:rPr>
              <a:t>Care is the base of development. But this base frequently remains invisible and is not granted the priority it deserves. That is why we say that care is the base of the iceberg. </a:t>
            </a:r>
          </a:p>
          <a:p>
            <a:pPr algn="l" defTabSz="914400">
              <a:lnSpc>
                <a:spcPct val="100000"/>
              </a:lnSpc>
              <a:spcBef>
                <a:spcPts val="0"/>
              </a:spcBef>
            </a:pPr>
            <a:endParaRPr lang="en-US" dirty="0">
              <a:solidFill>
                <a:schemeClr val="tx1"/>
              </a:solidFill>
              <a:latin typeface="+mn-lt"/>
              <a:cs typeface="+mn-cs"/>
            </a:endParaRPr>
          </a:p>
          <a:p>
            <a:pPr algn="l" defTabSz="914400">
              <a:lnSpc>
                <a:spcPct val="100000"/>
              </a:lnSpc>
              <a:spcBef>
                <a:spcPts val="0"/>
              </a:spcBef>
            </a:pPr>
            <a:r>
              <a:rPr lang="en-US" dirty="0">
                <a:solidFill>
                  <a:schemeClr val="tx1"/>
                </a:solidFill>
                <a:latin typeface="+mn-lt"/>
                <a:cs typeface="+mn-cs"/>
              </a:rPr>
              <a:t>When referring to the ‘care system’ we refer to the invisible base. </a:t>
            </a:r>
          </a:p>
        </p:txBody>
      </p:sp>
      <p:sp>
        <p:nvSpPr>
          <p:cNvPr id="100" name="TextBox 99">
            <a:extLst>
              <a:ext uri="{FF2B5EF4-FFF2-40B4-BE49-F238E27FC236}">
                <a16:creationId xmlns:a16="http://schemas.microsoft.com/office/drawing/2014/main" id="{88BB071E-4D09-744D-A084-4BCE0529B826}"/>
              </a:ext>
            </a:extLst>
          </p:cNvPr>
          <p:cNvSpPr txBox="1"/>
          <p:nvPr/>
        </p:nvSpPr>
        <p:spPr>
          <a:xfrm>
            <a:off x="3776537" y="1867525"/>
            <a:ext cx="814647" cy="461665"/>
          </a:xfrm>
          <a:prstGeom prst="rect">
            <a:avLst/>
          </a:prstGeom>
          <a:noFill/>
        </p:spPr>
        <p:txBody>
          <a:bodyPr wrap="none" rtlCol="0">
            <a:spAutoFit/>
          </a:bodyPr>
          <a:lstStyle/>
          <a:p>
            <a:pPr algn="r"/>
            <a:r>
              <a:rPr lang="en-US" sz="2400" b="1" dirty="0">
                <a:latin typeface="Open Sans" panose="020B0606030504020204" pitchFamily="34" charset="0"/>
                <a:ea typeface="Open Sans" panose="020B0606030504020204" pitchFamily="34" charset="0"/>
                <a:cs typeface="Open Sans" panose="020B0606030504020204" pitchFamily="34" charset="0"/>
              </a:rPr>
              <a:t>25%</a:t>
            </a:r>
          </a:p>
        </p:txBody>
      </p:sp>
      <p:sp>
        <p:nvSpPr>
          <p:cNvPr id="101" name="TextBox 100">
            <a:extLst>
              <a:ext uri="{FF2B5EF4-FFF2-40B4-BE49-F238E27FC236}">
                <a16:creationId xmlns:a16="http://schemas.microsoft.com/office/drawing/2014/main" id="{505BFF92-5C6E-674C-B32D-7985570B8835}"/>
              </a:ext>
            </a:extLst>
          </p:cNvPr>
          <p:cNvSpPr txBox="1"/>
          <p:nvPr/>
        </p:nvSpPr>
        <p:spPr>
          <a:xfrm>
            <a:off x="3982506" y="4415445"/>
            <a:ext cx="720069" cy="461665"/>
          </a:xfrm>
          <a:prstGeom prst="rect">
            <a:avLst/>
          </a:prstGeom>
          <a:noFill/>
        </p:spPr>
        <p:txBody>
          <a:bodyPr wrap="none" rtlCol="0">
            <a:spAutoFit/>
          </a:bodyPr>
          <a:lstStyle/>
          <a:p>
            <a:pPr algn="r"/>
            <a:r>
              <a:rPr lang="en-US" sz="2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63" name="Title 1">
            <a:extLst>
              <a:ext uri="{FF2B5EF4-FFF2-40B4-BE49-F238E27FC236}">
                <a16:creationId xmlns:a16="http://schemas.microsoft.com/office/drawing/2014/main" id="{36C6CE55-3D72-DEBF-C887-125E89116BA5}"/>
              </a:ext>
            </a:extLst>
          </p:cNvPr>
          <p:cNvSpPr txBox="1">
            <a:spLocks/>
          </p:cNvSpPr>
          <p:nvPr/>
        </p:nvSpPr>
        <p:spPr>
          <a:xfrm>
            <a:off x="299545" y="207897"/>
            <a:ext cx="11540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A care sensitive approach: a bottom-up perspective </a:t>
            </a:r>
            <a:endParaRPr lang="en-US" b="1" dirty="0"/>
          </a:p>
        </p:txBody>
      </p:sp>
    </p:spTree>
    <p:extLst>
      <p:ext uri="{BB962C8B-B14F-4D97-AF65-F5344CB8AC3E}">
        <p14:creationId xmlns:p14="http://schemas.microsoft.com/office/powerpoint/2010/main" val="285341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2DEE6-B4F6-9F73-64D4-4C7D89FA4D58}"/>
              </a:ext>
            </a:extLst>
          </p:cNvPr>
          <p:cNvSpPr>
            <a:spLocks noGrp="1"/>
          </p:cNvSpPr>
          <p:nvPr>
            <p:ph sz="half" idx="1"/>
          </p:nvPr>
        </p:nvSpPr>
        <p:spPr>
          <a:xfrm>
            <a:off x="838199" y="1825625"/>
            <a:ext cx="10515599" cy="4351338"/>
          </a:xfrm>
        </p:spPr>
        <p:txBody>
          <a:bodyPr>
            <a:normAutofit/>
          </a:bodyPr>
          <a:lstStyle/>
          <a:p>
            <a:pPr marL="0" indent="0">
              <a:buNone/>
            </a:pPr>
            <a:r>
              <a:rPr lang="en-GB" sz="6000" dirty="0">
                <a:solidFill>
                  <a:srgbClr val="C00000"/>
                </a:solidFill>
              </a:rPr>
              <a:t>Cultural norms </a:t>
            </a:r>
            <a:r>
              <a:rPr lang="en-GB" sz="4800" dirty="0"/>
              <a:t>can affect all aspects of care, from </a:t>
            </a:r>
            <a:r>
              <a:rPr lang="en-GB" sz="6000" dirty="0">
                <a:solidFill>
                  <a:srgbClr val="C00000"/>
                </a:solidFill>
              </a:rPr>
              <a:t>who</a:t>
            </a:r>
            <a:r>
              <a:rPr lang="en-GB" sz="4800" dirty="0"/>
              <a:t> engages in care to </a:t>
            </a:r>
            <a:r>
              <a:rPr lang="en-GB" sz="6000" dirty="0">
                <a:solidFill>
                  <a:srgbClr val="C00000"/>
                </a:solidFill>
              </a:rPr>
              <a:t>how the state and individuals support </a:t>
            </a:r>
            <a:r>
              <a:rPr lang="en-GB" sz="4800" dirty="0"/>
              <a:t>those who need care.</a:t>
            </a:r>
            <a:endParaRPr lang="en-US" sz="4800" dirty="0"/>
          </a:p>
        </p:txBody>
      </p:sp>
    </p:spTree>
    <p:extLst>
      <p:ext uri="{BB962C8B-B14F-4D97-AF65-F5344CB8AC3E}">
        <p14:creationId xmlns:p14="http://schemas.microsoft.com/office/powerpoint/2010/main" val="383245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4116-29B5-3EB0-1272-EBDACFA06972}"/>
              </a:ext>
            </a:extLst>
          </p:cNvPr>
          <p:cNvSpPr>
            <a:spLocks noGrp="1"/>
          </p:cNvSpPr>
          <p:nvPr>
            <p:ph type="title"/>
          </p:nvPr>
        </p:nvSpPr>
        <p:spPr/>
        <p:txBody>
          <a:bodyPr>
            <a:normAutofit/>
          </a:bodyPr>
          <a:lstStyle/>
          <a:p>
            <a:r>
              <a:rPr lang="en-GB" sz="5400" b="1" dirty="0"/>
              <a:t>The care diamond</a:t>
            </a:r>
            <a:endParaRPr lang="en-US" sz="5400" b="1" dirty="0"/>
          </a:p>
        </p:txBody>
      </p:sp>
      <p:pic>
        <p:nvPicPr>
          <p:cNvPr id="6" name="Picture 5">
            <a:extLst>
              <a:ext uri="{FF2B5EF4-FFF2-40B4-BE49-F238E27FC236}">
                <a16:creationId xmlns:a16="http://schemas.microsoft.com/office/drawing/2014/main" id="{63CCFBA9-F8D4-ED99-2D68-60CCA9DBF9BD}"/>
              </a:ext>
            </a:extLst>
          </p:cNvPr>
          <p:cNvPicPr>
            <a:picLocks noChangeAspect="1"/>
          </p:cNvPicPr>
          <p:nvPr/>
        </p:nvPicPr>
        <p:blipFill>
          <a:blip r:embed="rId3"/>
          <a:stretch>
            <a:fillRect/>
          </a:stretch>
        </p:blipFill>
        <p:spPr>
          <a:xfrm>
            <a:off x="2099256" y="1476374"/>
            <a:ext cx="7298010" cy="5381626"/>
          </a:xfrm>
          <a:prstGeom prst="rect">
            <a:avLst/>
          </a:prstGeom>
        </p:spPr>
      </p:pic>
    </p:spTree>
    <p:extLst>
      <p:ext uri="{BB962C8B-B14F-4D97-AF65-F5344CB8AC3E}">
        <p14:creationId xmlns:p14="http://schemas.microsoft.com/office/powerpoint/2010/main" val="58398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BCDC1B-EB5A-4C46-967D-5D893C9783D2}"/>
              </a:ext>
            </a:extLst>
          </p:cNvPr>
          <p:cNvSpPr txBox="1"/>
          <p:nvPr/>
        </p:nvSpPr>
        <p:spPr>
          <a:xfrm>
            <a:off x="1013365" y="496358"/>
            <a:ext cx="3550955" cy="3083921"/>
          </a:xfrm>
          <a:prstGeom prst="rect">
            <a:avLst/>
          </a:prstGeom>
          <a:noFill/>
        </p:spPr>
        <p:txBody>
          <a:bodyPr wrap="square" rtlCol="0">
            <a:spAutoFit/>
          </a:bodyPr>
          <a:lstStyle/>
          <a:p>
            <a:pPr>
              <a:lnSpc>
                <a:spcPct val="90000"/>
              </a:lnSpc>
              <a:spcBef>
                <a:spcPct val="0"/>
              </a:spcBef>
            </a:pPr>
            <a:r>
              <a:rPr lang="en-US" sz="5400" b="1" dirty="0">
                <a:latin typeface="+mj-lt"/>
                <a:ea typeface="+mj-ea"/>
                <a:cs typeface="+mj-cs"/>
              </a:rPr>
              <a:t>Challenges for organizing care</a:t>
            </a:r>
          </a:p>
        </p:txBody>
      </p:sp>
      <p:grpSp>
        <p:nvGrpSpPr>
          <p:cNvPr id="2" name="Group 1">
            <a:extLst>
              <a:ext uri="{FF2B5EF4-FFF2-40B4-BE49-F238E27FC236}">
                <a16:creationId xmlns:a16="http://schemas.microsoft.com/office/drawing/2014/main" id="{16CB574E-D28D-4883-A389-3933E870478E}"/>
              </a:ext>
            </a:extLst>
          </p:cNvPr>
          <p:cNvGrpSpPr/>
          <p:nvPr/>
        </p:nvGrpSpPr>
        <p:grpSpPr>
          <a:xfrm>
            <a:off x="3692660" y="268224"/>
            <a:ext cx="7194796" cy="6184511"/>
            <a:chOff x="3692660" y="1446708"/>
            <a:chExt cx="5164550" cy="5006027"/>
          </a:xfrm>
        </p:grpSpPr>
        <p:sp>
          <p:nvSpPr>
            <p:cNvPr id="21" name="Freeform 20">
              <a:extLst>
                <a:ext uri="{FF2B5EF4-FFF2-40B4-BE49-F238E27FC236}">
                  <a16:creationId xmlns:a16="http://schemas.microsoft.com/office/drawing/2014/main" id="{16A46169-1387-4F45-BAEE-989A8BC91EC4}"/>
                </a:ext>
              </a:extLst>
            </p:cNvPr>
            <p:cNvSpPr>
              <a:spLocks noChangeArrowheads="1"/>
            </p:cNvSpPr>
            <p:nvPr/>
          </p:nvSpPr>
          <p:spPr bwMode="auto">
            <a:xfrm>
              <a:off x="5867251" y="1446708"/>
              <a:ext cx="2515739" cy="2459425"/>
            </a:xfrm>
            <a:custGeom>
              <a:avLst/>
              <a:gdLst>
                <a:gd name="connsiteX0" fmla="*/ 794599 w 5031477"/>
                <a:gd name="connsiteY0" fmla="*/ 223 h 4918850"/>
                <a:gd name="connsiteX1" fmla="*/ 5010550 w 5031477"/>
                <a:gd name="connsiteY1" fmla="*/ 2485274 h 4918850"/>
                <a:gd name="connsiteX2" fmla="*/ 5031477 w 5031477"/>
                <a:gd name="connsiteY2" fmla="*/ 2546701 h 4918850"/>
                <a:gd name="connsiteX3" fmla="*/ 954864 w 5031477"/>
                <a:gd name="connsiteY3" fmla="*/ 4918850 h 4918850"/>
                <a:gd name="connsiteX4" fmla="*/ 0 w 5031477"/>
                <a:gd name="connsiteY4" fmla="*/ 44593 h 4918850"/>
                <a:gd name="connsiteX5" fmla="*/ 36481 w 5031477"/>
                <a:gd name="connsiteY5" fmla="*/ 39385 h 4918850"/>
                <a:gd name="connsiteX6" fmla="*/ 794599 w 5031477"/>
                <a:gd name="connsiteY6" fmla="*/ 223 h 49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477" h="4918850">
                  <a:moveTo>
                    <a:pt x="794599" y="223"/>
                  </a:moveTo>
                  <a:cubicBezTo>
                    <a:pt x="2607205" y="15455"/>
                    <a:pt x="4391640" y="813069"/>
                    <a:pt x="5010550" y="2485274"/>
                  </a:cubicBezTo>
                  <a:lnTo>
                    <a:pt x="5031477" y="2546701"/>
                  </a:lnTo>
                  <a:lnTo>
                    <a:pt x="954864" y="4918850"/>
                  </a:lnTo>
                  <a:lnTo>
                    <a:pt x="0" y="44593"/>
                  </a:lnTo>
                  <a:lnTo>
                    <a:pt x="36481" y="39385"/>
                  </a:lnTo>
                  <a:cubicBezTo>
                    <a:pt x="287670" y="11233"/>
                    <a:pt x="541409" y="-1905"/>
                    <a:pt x="794599" y="223"/>
                  </a:cubicBezTo>
                  <a:close/>
                </a:path>
              </a:pathLst>
            </a:custGeom>
            <a:solidFill>
              <a:schemeClr val="accent2"/>
            </a:solidFill>
            <a:ln>
              <a:noFill/>
            </a:ln>
            <a:effectLst/>
          </p:spPr>
          <p:txBody>
            <a:bodyPr wrap="square" anchor="ctr">
              <a:noAutofit/>
            </a:bodyPr>
            <a:lstStyle/>
            <a:p>
              <a:endParaRPr lang="en-US" sz="3266"/>
            </a:p>
          </p:txBody>
        </p:sp>
        <p:sp>
          <p:nvSpPr>
            <p:cNvPr id="20" name="Freeform 19">
              <a:extLst>
                <a:ext uri="{FF2B5EF4-FFF2-40B4-BE49-F238E27FC236}">
                  <a16:creationId xmlns:a16="http://schemas.microsoft.com/office/drawing/2014/main" id="{E85DFFFE-47C6-9E4F-B5A0-E0E0FE8D3BB9}"/>
                </a:ext>
              </a:extLst>
            </p:cNvPr>
            <p:cNvSpPr>
              <a:spLocks noChangeArrowheads="1"/>
            </p:cNvSpPr>
            <p:nvPr/>
          </p:nvSpPr>
          <p:spPr bwMode="auto">
            <a:xfrm>
              <a:off x="4016859" y="1479357"/>
              <a:ext cx="2256582" cy="2443664"/>
            </a:xfrm>
            <a:custGeom>
              <a:avLst/>
              <a:gdLst>
                <a:gd name="connsiteX0" fmla="*/ 3555740 w 4513164"/>
                <a:gd name="connsiteY0" fmla="*/ 0 h 4887327"/>
                <a:gd name="connsiteX1" fmla="*/ 4513164 w 4513164"/>
                <a:gd name="connsiteY1" fmla="*/ 4887327 h 4887327"/>
                <a:gd name="connsiteX2" fmla="*/ 198431 w 4513164"/>
                <a:gd name="connsiteY2" fmla="*/ 4519338 h 4887327"/>
                <a:gd name="connsiteX3" fmla="*/ 194263 w 4513164"/>
                <a:gd name="connsiteY3" fmla="*/ 4504262 h 4887327"/>
                <a:gd name="connsiteX4" fmla="*/ 1629107 w 4513164"/>
                <a:gd name="connsiteY4" fmla="*/ 626044 h 4887327"/>
                <a:gd name="connsiteX5" fmla="*/ 3362780 w 4513164"/>
                <a:gd name="connsiteY5" fmla="*/ 27544 h 4887327"/>
                <a:gd name="connsiteX6" fmla="*/ 3555740 w 4513164"/>
                <a:gd name="connsiteY6" fmla="*/ 0 h 4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3164" h="4887327">
                  <a:moveTo>
                    <a:pt x="3555740" y="0"/>
                  </a:moveTo>
                  <a:lnTo>
                    <a:pt x="4513164" y="4887327"/>
                  </a:lnTo>
                  <a:lnTo>
                    <a:pt x="198431" y="4519338"/>
                  </a:lnTo>
                  <a:lnTo>
                    <a:pt x="194263" y="4504262"/>
                  </a:lnTo>
                  <a:cubicBezTo>
                    <a:pt x="-10524" y="3759201"/>
                    <a:pt x="-488023" y="1806270"/>
                    <a:pt x="1629107" y="626044"/>
                  </a:cubicBezTo>
                  <a:cubicBezTo>
                    <a:pt x="2149085" y="336110"/>
                    <a:pt x="2743120" y="135301"/>
                    <a:pt x="3362780" y="27544"/>
                  </a:cubicBezTo>
                  <a:lnTo>
                    <a:pt x="3555740" y="0"/>
                  </a:lnTo>
                  <a:close/>
                </a:path>
              </a:pathLst>
            </a:custGeom>
            <a:solidFill>
              <a:schemeClr val="accent1"/>
            </a:solidFill>
            <a:ln>
              <a:noFill/>
            </a:ln>
            <a:effectLst/>
          </p:spPr>
          <p:txBody>
            <a:bodyPr wrap="square" anchor="ctr">
              <a:noAutofit/>
            </a:bodyPr>
            <a:lstStyle/>
            <a:p>
              <a:endParaRPr lang="en-US" sz="3266"/>
            </a:p>
          </p:txBody>
        </p:sp>
        <p:sp>
          <p:nvSpPr>
            <p:cNvPr id="18" name="Freeform 17">
              <a:extLst>
                <a:ext uri="{FF2B5EF4-FFF2-40B4-BE49-F238E27FC236}">
                  <a16:creationId xmlns:a16="http://schemas.microsoft.com/office/drawing/2014/main" id="{3A885963-BE0C-E146-B535-0A5E59A7BBD0}"/>
                </a:ext>
              </a:extLst>
            </p:cNvPr>
            <p:cNvSpPr>
              <a:spLocks noChangeArrowheads="1"/>
            </p:cNvSpPr>
            <p:nvPr/>
          </p:nvSpPr>
          <p:spPr bwMode="auto">
            <a:xfrm>
              <a:off x="6381205" y="2791160"/>
              <a:ext cx="2118136" cy="2401869"/>
            </a:xfrm>
            <a:custGeom>
              <a:avLst/>
              <a:gdLst>
                <a:gd name="connsiteX0" fmla="*/ 4050107 w 4236272"/>
                <a:gd name="connsiteY0" fmla="*/ 0 h 4803738"/>
                <a:gd name="connsiteX1" fmla="*/ 4090545 w 4236272"/>
                <a:gd name="connsiteY1" fmla="*/ 142499 h 4803738"/>
                <a:gd name="connsiteX2" fmla="*/ 2840339 w 4236272"/>
                <a:gd name="connsiteY2" fmla="*/ 4771305 h 4803738"/>
                <a:gd name="connsiteX3" fmla="*/ 2811784 w 4236272"/>
                <a:gd name="connsiteY3" fmla="*/ 4803738 h 4803738"/>
                <a:gd name="connsiteX4" fmla="*/ 0 w 4236272"/>
                <a:gd name="connsiteY4" fmla="*/ 2356726 h 4803738"/>
                <a:gd name="connsiteX5" fmla="*/ 4050107 w 4236272"/>
                <a:gd name="connsiteY5" fmla="*/ 0 h 48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272" h="4803738">
                  <a:moveTo>
                    <a:pt x="4050107" y="0"/>
                  </a:moveTo>
                  <a:lnTo>
                    <a:pt x="4090545" y="142499"/>
                  </a:lnTo>
                  <a:cubicBezTo>
                    <a:pt x="4648909" y="2323143"/>
                    <a:pt x="3466461" y="4046111"/>
                    <a:pt x="2840339" y="4771305"/>
                  </a:cubicBezTo>
                  <a:lnTo>
                    <a:pt x="2811784" y="4803738"/>
                  </a:lnTo>
                  <a:lnTo>
                    <a:pt x="0" y="2356726"/>
                  </a:lnTo>
                  <a:lnTo>
                    <a:pt x="4050107" y="0"/>
                  </a:lnTo>
                  <a:close/>
                </a:path>
              </a:pathLst>
            </a:custGeom>
            <a:solidFill>
              <a:schemeClr val="accent3"/>
            </a:solidFill>
            <a:ln>
              <a:noFill/>
            </a:ln>
            <a:effectLst/>
          </p:spPr>
          <p:txBody>
            <a:bodyPr wrap="square" anchor="ctr">
              <a:noAutofit/>
            </a:bodyPr>
            <a:lstStyle/>
            <a:p>
              <a:endParaRPr lang="en-US" sz="3266"/>
            </a:p>
          </p:txBody>
        </p:sp>
        <p:sp>
          <p:nvSpPr>
            <p:cNvPr id="16" name="Freeform 15">
              <a:extLst>
                <a:ext uri="{FF2B5EF4-FFF2-40B4-BE49-F238E27FC236}">
                  <a16:creationId xmlns:a16="http://schemas.microsoft.com/office/drawing/2014/main" id="{ABCC94DC-2115-2D4F-8405-2B232D977909}"/>
                </a:ext>
              </a:extLst>
            </p:cNvPr>
            <p:cNvSpPr>
              <a:spLocks noChangeArrowheads="1"/>
            </p:cNvSpPr>
            <p:nvPr/>
          </p:nvSpPr>
          <p:spPr bwMode="auto">
            <a:xfrm>
              <a:off x="3692660" y="3814208"/>
              <a:ext cx="2570579" cy="2309778"/>
            </a:xfrm>
            <a:custGeom>
              <a:avLst/>
              <a:gdLst>
                <a:gd name="connsiteX0" fmla="*/ 887798 w 5141157"/>
                <a:gd name="connsiteY0" fmla="*/ 0 h 4619555"/>
                <a:gd name="connsiteX1" fmla="*/ 5141157 w 5141157"/>
                <a:gd name="connsiteY1" fmla="*/ 362755 h 4619555"/>
                <a:gd name="connsiteX2" fmla="*/ 3172945 w 5141157"/>
                <a:gd name="connsiteY2" fmla="*/ 4554805 h 4619555"/>
                <a:gd name="connsiteX3" fmla="*/ 3068058 w 5141157"/>
                <a:gd name="connsiteY3" fmla="*/ 4503048 h 4619555"/>
                <a:gd name="connsiteX4" fmla="*/ 2686431 w 5141157"/>
                <a:gd name="connsiteY4" fmla="*/ 4447319 h 4619555"/>
                <a:gd name="connsiteX5" fmla="*/ 1132250 w 5141157"/>
                <a:gd name="connsiteY5" fmla="*/ 4401137 h 4619555"/>
                <a:gd name="connsiteX6" fmla="*/ 948166 w 5141157"/>
                <a:gd name="connsiteY6" fmla="*/ 3533836 h 4619555"/>
                <a:gd name="connsiteX7" fmla="*/ 656758 w 5141157"/>
                <a:gd name="connsiteY7" fmla="*/ 3194931 h 4619555"/>
                <a:gd name="connsiteX8" fmla="*/ 842879 w 5141157"/>
                <a:gd name="connsiteY8" fmla="*/ 2961975 h 4619555"/>
                <a:gd name="connsiteX9" fmla="*/ 520903 w 5141157"/>
                <a:gd name="connsiteY9" fmla="*/ 2745322 h 4619555"/>
                <a:gd name="connsiteX10" fmla="*/ 323234 w 5141157"/>
                <a:gd name="connsiteY10" fmla="*/ 2388078 h 4619555"/>
                <a:gd name="connsiteX11" fmla="*/ 105865 w 5141157"/>
                <a:gd name="connsiteY11" fmla="*/ 1787013 h 4619555"/>
                <a:gd name="connsiteX12" fmla="*/ 905372 w 5141157"/>
                <a:gd name="connsiteY12" fmla="*/ 74147 h 4619555"/>
                <a:gd name="connsiteX13" fmla="*/ 895568 w 5141157"/>
                <a:gd name="connsiteY13" fmla="*/ 30011 h 4619555"/>
                <a:gd name="connsiteX14" fmla="*/ 887798 w 5141157"/>
                <a:gd name="connsiteY14" fmla="*/ 0 h 46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1157" h="4619555">
                  <a:moveTo>
                    <a:pt x="887798" y="0"/>
                  </a:moveTo>
                  <a:lnTo>
                    <a:pt x="5141157" y="362755"/>
                  </a:lnTo>
                  <a:lnTo>
                    <a:pt x="3172945" y="4554805"/>
                  </a:lnTo>
                  <a:lnTo>
                    <a:pt x="3068058" y="4503048"/>
                  </a:lnTo>
                  <a:cubicBezTo>
                    <a:pt x="2958258" y="4462303"/>
                    <a:pt x="2831881" y="4441546"/>
                    <a:pt x="2686431" y="4447319"/>
                  </a:cubicBezTo>
                  <a:cubicBezTo>
                    <a:pt x="1522833" y="4493503"/>
                    <a:pt x="1411432" y="4837164"/>
                    <a:pt x="1132250" y="4401137"/>
                  </a:cubicBezTo>
                  <a:cubicBezTo>
                    <a:pt x="853068" y="3964430"/>
                    <a:pt x="1136325" y="3719929"/>
                    <a:pt x="948166" y="3533836"/>
                  </a:cubicBezTo>
                  <a:cubicBezTo>
                    <a:pt x="948166" y="3533836"/>
                    <a:pt x="660833" y="3385098"/>
                    <a:pt x="656758" y="3194931"/>
                  </a:cubicBezTo>
                  <a:cubicBezTo>
                    <a:pt x="652682" y="3004764"/>
                    <a:pt x="842879" y="2961975"/>
                    <a:pt x="842879" y="2961975"/>
                  </a:cubicBezTo>
                  <a:cubicBezTo>
                    <a:pt x="842879" y="2961975"/>
                    <a:pt x="533130" y="2950430"/>
                    <a:pt x="520903" y="2745322"/>
                  </a:cubicBezTo>
                  <a:cubicBezTo>
                    <a:pt x="509355" y="2539532"/>
                    <a:pt x="648606" y="2523912"/>
                    <a:pt x="323234" y="2388078"/>
                  </a:cubicBezTo>
                  <a:cubicBezTo>
                    <a:pt x="-2819" y="2252922"/>
                    <a:pt x="-95200" y="2128635"/>
                    <a:pt x="105865" y="1787013"/>
                  </a:cubicBezTo>
                  <a:cubicBezTo>
                    <a:pt x="307610" y="1446069"/>
                    <a:pt x="982810" y="485045"/>
                    <a:pt x="905372" y="74147"/>
                  </a:cubicBezTo>
                  <a:cubicBezTo>
                    <a:pt x="902931" y="61307"/>
                    <a:pt x="899620" y="46565"/>
                    <a:pt x="895568" y="30011"/>
                  </a:cubicBezTo>
                  <a:lnTo>
                    <a:pt x="887798" y="0"/>
                  </a:lnTo>
                  <a:close/>
                </a:path>
              </a:pathLst>
            </a:custGeom>
            <a:solidFill>
              <a:schemeClr val="accent5"/>
            </a:solidFill>
            <a:ln>
              <a:noFill/>
            </a:ln>
            <a:effectLst/>
          </p:spPr>
          <p:txBody>
            <a:bodyPr wrap="square" anchor="ctr">
              <a:noAutofit/>
            </a:bodyPr>
            <a:lstStyle/>
            <a:p>
              <a:endParaRPr lang="en-US" sz="3266"/>
            </a:p>
          </p:txBody>
        </p:sp>
        <p:sp>
          <p:nvSpPr>
            <p:cNvPr id="15" name="Freeform 14">
              <a:extLst>
                <a:ext uri="{FF2B5EF4-FFF2-40B4-BE49-F238E27FC236}">
                  <a16:creationId xmlns:a16="http://schemas.microsoft.com/office/drawing/2014/main" id="{E1A738BA-CB57-F247-A154-D2EFC1B65B34}"/>
                </a:ext>
              </a:extLst>
            </p:cNvPr>
            <p:cNvSpPr>
              <a:spLocks noChangeArrowheads="1"/>
            </p:cNvSpPr>
            <p:nvPr/>
          </p:nvSpPr>
          <p:spPr bwMode="auto">
            <a:xfrm>
              <a:off x="5335669" y="4005428"/>
              <a:ext cx="2397500" cy="2447307"/>
            </a:xfrm>
            <a:custGeom>
              <a:avLst/>
              <a:gdLst>
                <a:gd name="connsiteX0" fmla="*/ 1980964 w 4794999"/>
                <a:gd name="connsiteY0" fmla="*/ 0 h 4894613"/>
                <a:gd name="connsiteX1" fmla="*/ 4794999 w 4794999"/>
                <a:gd name="connsiteY1" fmla="*/ 2448972 h 4894613"/>
                <a:gd name="connsiteX2" fmla="*/ 4777733 w 4794999"/>
                <a:gd name="connsiteY2" fmla="*/ 2467847 h 4894613"/>
                <a:gd name="connsiteX3" fmla="*/ 4565744 w 4794999"/>
                <a:gd name="connsiteY3" fmla="*/ 2680247 h 4894613"/>
                <a:gd name="connsiteX4" fmla="*/ 4207583 w 4794999"/>
                <a:gd name="connsiteY4" fmla="*/ 4891854 h 4894613"/>
                <a:gd name="connsiteX5" fmla="*/ 4208274 w 4794999"/>
                <a:gd name="connsiteY5" fmla="*/ 4894613 h 4894613"/>
                <a:gd name="connsiteX6" fmla="*/ 402242 w 4794999"/>
                <a:gd name="connsiteY6" fmla="*/ 4894613 h 4894613"/>
                <a:gd name="connsiteX7" fmla="*/ 379964 w 4794999"/>
                <a:gd name="connsiteY7" fmla="*/ 4815216 h 4894613"/>
                <a:gd name="connsiteX8" fmla="*/ 54134 w 4794999"/>
                <a:gd name="connsiteY8" fmla="*/ 4261141 h 4894613"/>
                <a:gd name="connsiteX9" fmla="*/ 0 w 4794999"/>
                <a:gd name="connsiteY9" fmla="*/ 4219213 h 4894613"/>
                <a:gd name="connsiteX10" fmla="*/ 1980964 w 4794999"/>
                <a:gd name="connsiteY10" fmla="*/ 0 h 48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4999" h="4894613">
                  <a:moveTo>
                    <a:pt x="1980964" y="0"/>
                  </a:moveTo>
                  <a:lnTo>
                    <a:pt x="4794999" y="2448972"/>
                  </a:lnTo>
                  <a:lnTo>
                    <a:pt x="4777733" y="2467847"/>
                  </a:lnTo>
                  <a:cubicBezTo>
                    <a:pt x="4648371" y="2606634"/>
                    <a:pt x="4565744" y="2680247"/>
                    <a:pt x="4565744" y="2680247"/>
                  </a:cubicBezTo>
                  <a:cubicBezTo>
                    <a:pt x="4565744" y="2680247"/>
                    <a:pt x="3969138" y="3801970"/>
                    <a:pt x="4207583" y="4891854"/>
                  </a:cubicBezTo>
                  <a:lnTo>
                    <a:pt x="4208274" y="4894613"/>
                  </a:lnTo>
                  <a:lnTo>
                    <a:pt x="402242" y="4894613"/>
                  </a:lnTo>
                  <a:lnTo>
                    <a:pt x="379964" y="4815216"/>
                  </a:lnTo>
                  <a:cubicBezTo>
                    <a:pt x="314371" y="4611635"/>
                    <a:pt x="212416" y="4409497"/>
                    <a:pt x="54134" y="4261141"/>
                  </a:cubicBezTo>
                  <a:lnTo>
                    <a:pt x="0" y="4219213"/>
                  </a:lnTo>
                  <a:lnTo>
                    <a:pt x="1980964" y="0"/>
                  </a:lnTo>
                  <a:close/>
                </a:path>
              </a:pathLst>
            </a:custGeom>
            <a:solidFill>
              <a:schemeClr val="accent4"/>
            </a:solidFill>
            <a:ln>
              <a:noFill/>
            </a:ln>
            <a:effectLst/>
          </p:spPr>
          <p:txBody>
            <a:bodyPr wrap="square" anchor="ctr">
              <a:noAutofit/>
            </a:bodyPr>
            <a:lstStyle/>
            <a:p>
              <a:endParaRPr lang="en-US" sz="3266"/>
            </a:p>
          </p:txBody>
        </p:sp>
        <p:sp>
          <p:nvSpPr>
            <p:cNvPr id="24" name="TextBox 23">
              <a:extLst>
                <a:ext uri="{FF2B5EF4-FFF2-40B4-BE49-F238E27FC236}">
                  <a16:creationId xmlns:a16="http://schemas.microsoft.com/office/drawing/2014/main" id="{822ACDDE-E13C-A54C-A514-277E0E189F74}"/>
                </a:ext>
              </a:extLst>
            </p:cNvPr>
            <p:cNvSpPr txBox="1"/>
            <p:nvPr/>
          </p:nvSpPr>
          <p:spPr>
            <a:xfrm>
              <a:off x="5629847" y="3362389"/>
              <a:ext cx="474810" cy="430887"/>
            </a:xfrm>
            <a:prstGeom prst="rect">
              <a:avLst/>
            </a:prstGeom>
            <a:noFill/>
            <a:ln>
              <a:noFill/>
            </a:ln>
          </p:spPr>
          <p:txBody>
            <a:bodyPr wrap="squar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01</a:t>
              </a:r>
            </a:p>
          </p:txBody>
        </p:sp>
        <p:sp>
          <p:nvSpPr>
            <p:cNvPr id="25" name="TextBox 24">
              <a:extLst>
                <a:ext uri="{FF2B5EF4-FFF2-40B4-BE49-F238E27FC236}">
                  <a16:creationId xmlns:a16="http://schemas.microsoft.com/office/drawing/2014/main" id="{C9322128-4187-AB48-8BB3-442667702F91}"/>
                </a:ext>
              </a:extLst>
            </p:cNvPr>
            <p:cNvSpPr txBox="1"/>
            <p:nvPr/>
          </p:nvSpPr>
          <p:spPr>
            <a:xfrm>
              <a:off x="6298093" y="3191073"/>
              <a:ext cx="529312" cy="430887"/>
            </a:xfrm>
            <a:prstGeom prst="rect">
              <a:avLst/>
            </a:prstGeom>
            <a:noFill/>
            <a:ln>
              <a:noFill/>
            </a:ln>
          </p:spPr>
          <p:txBody>
            <a:bodyPr wrap="squar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02</a:t>
              </a:r>
            </a:p>
          </p:txBody>
        </p:sp>
        <p:sp>
          <p:nvSpPr>
            <p:cNvPr id="26" name="TextBox 25">
              <a:extLst>
                <a:ext uri="{FF2B5EF4-FFF2-40B4-BE49-F238E27FC236}">
                  <a16:creationId xmlns:a16="http://schemas.microsoft.com/office/drawing/2014/main" id="{9183AE53-547C-754D-8F85-F9A10EAA969D}"/>
                </a:ext>
              </a:extLst>
            </p:cNvPr>
            <p:cNvSpPr txBox="1"/>
            <p:nvPr/>
          </p:nvSpPr>
          <p:spPr>
            <a:xfrm>
              <a:off x="6577862" y="3805649"/>
              <a:ext cx="538930" cy="430887"/>
            </a:xfrm>
            <a:prstGeom prst="rect">
              <a:avLst/>
            </a:prstGeom>
            <a:noFill/>
            <a:ln>
              <a:noFill/>
            </a:ln>
          </p:spPr>
          <p:txBody>
            <a:bodyPr wrap="squar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03</a:t>
              </a:r>
            </a:p>
          </p:txBody>
        </p:sp>
        <p:sp>
          <p:nvSpPr>
            <p:cNvPr id="27" name="TextBox 26">
              <a:extLst>
                <a:ext uri="{FF2B5EF4-FFF2-40B4-BE49-F238E27FC236}">
                  <a16:creationId xmlns:a16="http://schemas.microsoft.com/office/drawing/2014/main" id="{790411A2-6B9D-9442-AE72-916120824D34}"/>
                </a:ext>
              </a:extLst>
            </p:cNvPr>
            <p:cNvSpPr txBox="1"/>
            <p:nvPr/>
          </p:nvSpPr>
          <p:spPr>
            <a:xfrm>
              <a:off x="6160470" y="4335291"/>
              <a:ext cx="559769" cy="430887"/>
            </a:xfrm>
            <a:prstGeom prst="rect">
              <a:avLst/>
            </a:prstGeom>
            <a:noFill/>
            <a:ln>
              <a:noFill/>
            </a:ln>
          </p:spPr>
          <p:txBody>
            <a:bodyPr wrap="squar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04</a:t>
              </a:r>
            </a:p>
          </p:txBody>
        </p:sp>
        <p:sp>
          <p:nvSpPr>
            <p:cNvPr id="28" name="TextBox 27">
              <a:extLst>
                <a:ext uri="{FF2B5EF4-FFF2-40B4-BE49-F238E27FC236}">
                  <a16:creationId xmlns:a16="http://schemas.microsoft.com/office/drawing/2014/main" id="{276C8826-2636-B74C-98A3-D7E5DA375B8D}"/>
                </a:ext>
              </a:extLst>
            </p:cNvPr>
            <p:cNvSpPr txBox="1"/>
            <p:nvPr/>
          </p:nvSpPr>
          <p:spPr>
            <a:xfrm>
              <a:off x="5507559" y="4022316"/>
              <a:ext cx="551754" cy="430887"/>
            </a:xfrm>
            <a:prstGeom prst="rect">
              <a:avLst/>
            </a:prstGeom>
            <a:noFill/>
            <a:ln>
              <a:noFill/>
            </a:ln>
          </p:spPr>
          <p:txBody>
            <a:bodyPr wrap="squar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05</a:t>
              </a:r>
            </a:p>
          </p:txBody>
        </p:sp>
        <p:sp>
          <p:nvSpPr>
            <p:cNvPr id="29" name="TextBox 28">
              <a:extLst>
                <a:ext uri="{FF2B5EF4-FFF2-40B4-BE49-F238E27FC236}">
                  <a16:creationId xmlns:a16="http://schemas.microsoft.com/office/drawing/2014/main" id="{09D9DAB2-B9DA-6248-9122-F6421EFA5256}"/>
                </a:ext>
              </a:extLst>
            </p:cNvPr>
            <p:cNvSpPr txBox="1"/>
            <p:nvPr/>
          </p:nvSpPr>
          <p:spPr>
            <a:xfrm>
              <a:off x="4536766" y="1923741"/>
              <a:ext cx="1271502" cy="584775"/>
            </a:xfrm>
            <a:prstGeom prst="rect">
              <a:avLst/>
            </a:prstGeom>
            <a:noFill/>
          </p:spPr>
          <p:txBody>
            <a:bodyPr wrap="square" rtlCol="0" anchor="b" anchorCtr="0">
              <a:spAutoFit/>
            </a:bodyPr>
            <a:lstStyle/>
            <a:p>
              <a:pPr algn="r"/>
              <a:r>
                <a:rPr lang="en-US" sz="1600" b="1" dirty="0">
                  <a:solidFill>
                    <a:schemeClr val="bg1"/>
                  </a:solidFill>
                  <a:latin typeface="Poppins" pitchFamily="2" charset="77"/>
                  <a:ea typeface="League Spartan" charset="0"/>
                  <a:cs typeface="Poppins" pitchFamily="2" charset="77"/>
                </a:rPr>
                <a:t>STATE and </a:t>
              </a:r>
            </a:p>
            <a:p>
              <a:pPr algn="r"/>
              <a:r>
                <a:rPr lang="en-US" sz="1600" b="1" dirty="0">
                  <a:solidFill>
                    <a:schemeClr val="bg1"/>
                  </a:solidFill>
                  <a:latin typeface="Poppins" pitchFamily="2" charset="77"/>
                  <a:ea typeface="League Spartan" charset="0"/>
                  <a:cs typeface="Poppins" pitchFamily="2" charset="77"/>
                </a:rPr>
                <a:t>HOUSEHOLD</a:t>
              </a:r>
            </a:p>
          </p:txBody>
        </p:sp>
        <p:sp>
          <p:nvSpPr>
            <p:cNvPr id="30" name="Subtitle 2">
              <a:extLst>
                <a:ext uri="{FF2B5EF4-FFF2-40B4-BE49-F238E27FC236}">
                  <a16:creationId xmlns:a16="http://schemas.microsoft.com/office/drawing/2014/main" id="{FED57A9F-7B4A-C649-B2CD-1B0864181AE5}"/>
                </a:ext>
              </a:extLst>
            </p:cNvPr>
            <p:cNvSpPr txBox="1">
              <a:spLocks/>
            </p:cNvSpPr>
            <p:nvPr/>
          </p:nvSpPr>
          <p:spPr>
            <a:xfrm>
              <a:off x="4259928" y="2460614"/>
              <a:ext cx="1548340" cy="13388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In some countries the state participates significantly in providing care; in others the burden falls almost entirely on households. </a:t>
              </a:r>
            </a:p>
          </p:txBody>
        </p:sp>
        <p:sp>
          <p:nvSpPr>
            <p:cNvPr id="31" name="TextBox 30">
              <a:extLst>
                <a:ext uri="{FF2B5EF4-FFF2-40B4-BE49-F238E27FC236}">
                  <a16:creationId xmlns:a16="http://schemas.microsoft.com/office/drawing/2014/main" id="{CB3508BB-6D9D-F04F-9FA7-2DF3B6443385}"/>
                </a:ext>
              </a:extLst>
            </p:cNvPr>
            <p:cNvSpPr txBox="1"/>
            <p:nvPr/>
          </p:nvSpPr>
          <p:spPr>
            <a:xfrm>
              <a:off x="5962424" y="1726292"/>
              <a:ext cx="1729961" cy="584775"/>
            </a:xfrm>
            <a:prstGeom prst="rect">
              <a:avLst/>
            </a:prstGeom>
            <a:noFill/>
          </p:spPr>
          <p:txBody>
            <a:bodyPr wrap="square" rtlCol="0" anchor="b" anchorCtr="0">
              <a:spAutoFit/>
            </a:bodyPr>
            <a:lstStyle/>
            <a:p>
              <a:r>
                <a:rPr lang="en-US" sz="1600" b="1" dirty="0">
                  <a:solidFill>
                    <a:schemeClr val="bg1"/>
                  </a:solidFill>
                  <a:latin typeface="Poppins" pitchFamily="2" charset="77"/>
                  <a:ea typeface="League Spartan" charset="0"/>
                  <a:cs typeface="Poppins" pitchFamily="2" charset="77"/>
                </a:rPr>
                <a:t>COMMODIFIED </a:t>
              </a:r>
            </a:p>
            <a:p>
              <a:r>
                <a:rPr lang="en-US" sz="1600" b="1" dirty="0">
                  <a:solidFill>
                    <a:schemeClr val="bg1"/>
                  </a:solidFill>
                  <a:latin typeface="Poppins" pitchFamily="2" charset="77"/>
                  <a:ea typeface="League Spartan" charset="0"/>
                  <a:cs typeface="Poppins" pitchFamily="2" charset="77"/>
                </a:rPr>
                <a:t>VS UNPAID</a:t>
              </a:r>
            </a:p>
          </p:txBody>
        </p:sp>
        <p:sp>
          <p:nvSpPr>
            <p:cNvPr id="32" name="Subtitle 2">
              <a:extLst>
                <a:ext uri="{FF2B5EF4-FFF2-40B4-BE49-F238E27FC236}">
                  <a16:creationId xmlns:a16="http://schemas.microsoft.com/office/drawing/2014/main" id="{4743C4A7-CADD-A84B-A781-12F5A2AB000D}"/>
                </a:ext>
              </a:extLst>
            </p:cNvPr>
            <p:cNvSpPr txBox="1">
              <a:spLocks/>
            </p:cNvSpPr>
            <p:nvPr/>
          </p:nvSpPr>
          <p:spPr>
            <a:xfrm>
              <a:off x="6218171" y="2302853"/>
              <a:ext cx="1709121"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In some societies care is paid for and sometimes at very high prices - in others paid care is not always available. </a:t>
              </a:r>
            </a:p>
          </p:txBody>
        </p:sp>
        <p:sp>
          <p:nvSpPr>
            <p:cNvPr id="33" name="TextBox 32">
              <a:extLst>
                <a:ext uri="{FF2B5EF4-FFF2-40B4-BE49-F238E27FC236}">
                  <a16:creationId xmlns:a16="http://schemas.microsoft.com/office/drawing/2014/main" id="{3789A8DF-1014-9240-9BC2-400B7D8D701C}"/>
                </a:ext>
              </a:extLst>
            </p:cNvPr>
            <p:cNvSpPr txBox="1"/>
            <p:nvPr/>
          </p:nvSpPr>
          <p:spPr>
            <a:xfrm>
              <a:off x="5728515" y="4671480"/>
              <a:ext cx="1693091" cy="584775"/>
            </a:xfrm>
            <a:prstGeom prst="rect">
              <a:avLst/>
            </a:prstGeom>
            <a:noFill/>
          </p:spPr>
          <p:txBody>
            <a:bodyPr wrap="squar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SHIFTING  </a:t>
              </a:r>
            </a:p>
            <a:p>
              <a:pPr algn="ctr"/>
              <a:r>
                <a:rPr lang="en-US" sz="1600" b="1" dirty="0">
                  <a:solidFill>
                    <a:schemeClr val="bg1"/>
                  </a:solidFill>
                  <a:latin typeface="Poppins" pitchFamily="2" charset="77"/>
                  <a:ea typeface="League Spartan" charset="0"/>
                  <a:cs typeface="Poppins" pitchFamily="2" charset="77"/>
                </a:rPr>
                <a:t>COMPONENTS </a:t>
              </a:r>
            </a:p>
          </p:txBody>
        </p:sp>
        <p:sp>
          <p:nvSpPr>
            <p:cNvPr id="34" name="Subtitle 2">
              <a:extLst>
                <a:ext uri="{FF2B5EF4-FFF2-40B4-BE49-F238E27FC236}">
                  <a16:creationId xmlns:a16="http://schemas.microsoft.com/office/drawing/2014/main" id="{9ED23A18-68CF-684E-BFC1-3C9E4AA40AEB}"/>
                </a:ext>
              </a:extLst>
            </p:cNvPr>
            <p:cNvSpPr txBox="1">
              <a:spLocks/>
            </p:cNvSpPr>
            <p:nvPr/>
          </p:nvSpPr>
          <p:spPr>
            <a:xfrm>
              <a:off x="5501102" y="5225391"/>
              <a:ext cx="1937318" cy="11753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When clothes are bought and convenient foods consumed the nature of care and its components change. </a:t>
              </a:r>
            </a:p>
          </p:txBody>
        </p:sp>
        <p:sp>
          <p:nvSpPr>
            <p:cNvPr id="35" name="TextBox 34">
              <a:extLst>
                <a:ext uri="{FF2B5EF4-FFF2-40B4-BE49-F238E27FC236}">
                  <a16:creationId xmlns:a16="http://schemas.microsoft.com/office/drawing/2014/main" id="{5DBDC830-D69F-3F46-9EEE-AFB980F23017}"/>
                </a:ext>
              </a:extLst>
            </p:cNvPr>
            <p:cNvSpPr txBox="1"/>
            <p:nvPr/>
          </p:nvSpPr>
          <p:spPr>
            <a:xfrm>
              <a:off x="3995985" y="4049966"/>
              <a:ext cx="1544012" cy="830997"/>
            </a:xfrm>
            <a:prstGeom prst="rect">
              <a:avLst/>
            </a:prstGeom>
            <a:noFill/>
          </p:spPr>
          <p:txBody>
            <a:bodyPr wrap="square" rtlCol="0" anchor="b" anchorCtr="0">
              <a:spAutoFit/>
            </a:bodyPr>
            <a:lstStyle/>
            <a:p>
              <a:pPr algn="r"/>
              <a:r>
                <a:rPr lang="en-US" sz="1600" b="1" dirty="0">
                  <a:solidFill>
                    <a:schemeClr val="bg1"/>
                  </a:solidFill>
                  <a:latin typeface="Poppins" pitchFamily="2" charset="77"/>
                  <a:ea typeface="League Spartan" charset="0"/>
                  <a:cs typeface="Poppins" pitchFamily="2" charset="77"/>
                </a:rPr>
                <a:t>EXTENDED </a:t>
              </a:r>
            </a:p>
            <a:p>
              <a:pPr algn="r"/>
              <a:r>
                <a:rPr lang="en-US" sz="1600" b="1" dirty="0">
                  <a:solidFill>
                    <a:schemeClr val="bg1"/>
                  </a:solidFill>
                  <a:latin typeface="Poppins" pitchFamily="2" charset="77"/>
                  <a:ea typeface="League Spartan" charset="0"/>
                  <a:cs typeface="Poppins" pitchFamily="2" charset="77"/>
                </a:rPr>
                <a:t>FAMILY AND </a:t>
              </a:r>
            </a:p>
            <a:p>
              <a:pPr algn="r"/>
              <a:r>
                <a:rPr lang="en-US" sz="1600" b="1" dirty="0">
                  <a:solidFill>
                    <a:schemeClr val="bg1"/>
                  </a:solidFill>
                  <a:latin typeface="Poppins" pitchFamily="2" charset="77"/>
                  <a:ea typeface="League Spartan" charset="0"/>
                  <a:cs typeface="Poppins" pitchFamily="2" charset="77"/>
                </a:rPr>
                <a:t>COMMUNITY </a:t>
              </a:r>
            </a:p>
          </p:txBody>
        </p:sp>
        <p:sp>
          <p:nvSpPr>
            <p:cNvPr id="36" name="Subtitle 2">
              <a:extLst>
                <a:ext uri="{FF2B5EF4-FFF2-40B4-BE49-F238E27FC236}">
                  <a16:creationId xmlns:a16="http://schemas.microsoft.com/office/drawing/2014/main" id="{861A4A8D-5932-7C47-A1DA-02AFA76D1B3B}"/>
                </a:ext>
              </a:extLst>
            </p:cNvPr>
            <p:cNvSpPr txBox="1">
              <a:spLocks/>
            </p:cNvSpPr>
            <p:nvPr/>
          </p:nvSpPr>
          <p:spPr>
            <a:xfrm>
              <a:off x="3882694" y="4752133"/>
              <a:ext cx="1693091" cy="95244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The community or extended family can play an important role in spreading care work. </a:t>
              </a:r>
            </a:p>
          </p:txBody>
        </p:sp>
        <p:sp>
          <p:nvSpPr>
            <p:cNvPr id="37" name="TextBox 36">
              <a:extLst>
                <a:ext uri="{FF2B5EF4-FFF2-40B4-BE49-F238E27FC236}">
                  <a16:creationId xmlns:a16="http://schemas.microsoft.com/office/drawing/2014/main" id="{6513E222-A2A7-0B4C-92CF-8FB504859C38}"/>
                </a:ext>
              </a:extLst>
            </p:cNvPr>
            <p:cNvSpPr txBox="1"/>
            <p:nvPr/>
          </p:nvSpPr>
          <p:spPr>
            <a:xfrm>
              <a:off x="7148088" y="3312523"/>
              <a:ext cx="1709122" cy="584775"/>
            </a:xfrm>
            <a:prstGeom prst="rect">
              <a:avLst/>
            </a:prstGeom>
            <a:noFill/>
          </p:spPr>
          <p:txBody>
            <a:bodyPr wrap="square" rtlCol="0" anchor="b" anchorCtr="0">
              <a:spAutoFit/>
            </a:bodyPr>
            <a:lstStyle/>
            <a:p>
              <a:r>
                <a:rPr lang="en-US" sz="1600" b="1" dirty="0">
                  <a:solidFill>
                    <a:schemeClr val="bg1"/>
                  </a:solidFill>
                  <a:latin typeface="Poppins" pitchFamily="2" charset="77"/>
                  <a:ea typeface="League Spartan" charset="0"/>
                  <a:cs typeface="Poppins" pitchFamily="2" charset="77"/>
                </a:rPr>
                <a:t>FEMINIZED </a:t>
              </a:r>
            </a:p>
            <a:p>
              <a:r>
                <a:rPr lang="en-US" sz="1600" b="1" dirty="0">
                  <a:solidFill>
                    <a:schemeClr val="bg1"/>
                  </a:solidFill>
                  <a:latin typeface="Poppins" pitchFamily="2" charset="77"/>
                  <a:ea typeface="League Spartan" charset="0"/>
                  <a:cs typeface="Poppins" pitchFamily="2" charset="77"/>
                </a:rPr>
                <a:t>OCCUPATIONS</a:t>
              </a:r>
            </a:p>
          </p:txBody>
        </p:sp>
        <p:sp>
          <p:nvSpPr>
            <p:cNvPr id="38" name="Subtitle 2">
              <a:extLst>
                <a:ext uri="{FF2B5EF4-FFF2-40B4-BE49-F238E27FC236}">
                  <a16:creationId xmlns:a16="http://schemas.microsoft.com/office/drawing/2014/main" id="{8B138F83-84AA-B148-95BE-B562A05B965C}"/>
                </a:ext>
              </a:extLst>
            </p:cNvPr>
            <p:cNvSpPr txBox="1">
              <a:spLocks/>
            </p:cNvSpPr>
            <p:nvPr/>
          </p:nvSpPr>
          <p:spPr>
            <a:xfrm>
              <a:off x="7201824" y="3792616"/>
              <a:ext cx="1239603"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When care is paid for it is still an activity linked to women and undervalued. </a:t>
              </a:r>
            </a:p>
          </p:txBody>
        </p:sp>
      </p:grpSp>
    </p:spTree>
    <p:extLst>
      <p:ext uri="{BB962C8B-B14F-4D97-AF65-F5344CB8AC3E}">
        <p14:creationId xmlns:p14="http://schemas.microsoft.com/office/powerpoint/2010/main" val="298863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239838" y="1469871"/>
            <a:ext cx="9966642" cy="4860591"/>
          </a:xfrm>
        </p:spPr>
        <p:txBody>
          <a:bodyPr>
            <a:normAutofit/>
          </a:bodyPr>
          <a:lstStyle/>
          <a:p>
            <a:pPr marL="0" lvl="1" indent="0">
              <a:spcAft>
                <a:spcPts val="1200"/>
              </a:spcAft>
              <a:buNone/>
            </a:pPr>
            <a:endParaRPr lang="en-US" sz="2600" dirty="0"/>
          </a:p>
          <a:p>
            <a:endParaRPr lang="en-US" dirty="0"/>
          </a:p>
        </p:txBody>
      </p:sp>
      <p:pic>
        <p:nvPicPr>
          <p:cNvPr id="2" name="Picture 1">
            <a:extLst>
              <a:ext uri="{FF2B5EF4-FFF2-40B4-BE49-F238E27FC236}">
                <a16:creationId xmlns:a16="http://schemas.microsoft.com/office/drawing/2014/main" id="{38AB47F0-8EC3-4B56-981A-33B0E030C85D}"/>
              </a:ext>
            </a:extLst>
          </p:cNvPr>
          <p:cNvPicPr>
            <a:picLocks noChangeAspect="1"/>
          </p:cNvPicPr>
          <p:nvPr/>
        </p:nvPicPr>
        <p:blipFill>
          <a:blip r:embed="rId3"/>
          <a:stretch>
            <a:fillRect/>
          </a:stretch>
        </p:blipFill>
        <p:spPr>
          <a:xfrm>
            <a:off x="643128" y="914401"/>
            <a:ext cx="10905743" cy="5811631"/>
          </a:xfrm>
          <a:prstGeom prst="rect">
            <a:avLst/>
          </a:prstGeom>
        </p:spPr>
      </p:pic>
      <p:sp>
        <p:nvSpPr>
          <p:cNvPr id="9" name="Rectangle 8">
            <a:extLst>
              <a:ext uri="{FF2B5EF4-FFF2-40B4-BE49-F238E27FC236}">
                <a16:creationId xmlns:a16="http://schemas.microsoft.com/office/drawing/2014/main" id="{F07B1090-2F0F-4A6E-A582-C179119DCE1A}"/>
              </a:ext>
            </a:extLst>
          </p:cNvPr>
          <p:cNvSpPr/>
          <p:nvPr/>
        </p:nvSpPr>
        <p:spPr>
          <a:xfrm>
            <a:off x="2855934" y="1285205"/>
            <a:ext cx="996738" cy="48229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EDA3CD9-8DB6-4601-8765-08B78D12A2C1}"/>
              </a:ext>
            </a:extLst>
          </p:cNvPr>
          <p:cNvSpPr txBox="1"/>
          <p:nvPr/>
        </p:nvSpPr>
        <p:spPr>
          <a:xfrm>
            <a:off x="475104" y="6145796"/>
            <a:ext cx="1904239" cy="369332"/>
          </a:xfrm>
          <a:prstGeom prst="rect">
            <a:avLst/>
          </a:prstGeom>
          <a:noFill/>
        </p:spPr>
        <p:txBody>
          <a:bodyPr wrap="none" rtlCol="0">
            <a:spAutoFit/>
          </a:bodyPr>
          <a:lstStyle/>
          <a:p>
            <a:r>
              <a:rPr lang="en-US" dirty="0"/>
              <a:t>Source: ILO (2018)</a:t>
            </a:r>
          </a:p>
        </p:txBody>
      </p:sp>
      <p:cxnSp>
        <p:nvCxnSpPr>
          <p:cNvPr id="6" name="Straight Connector 5">
            <a:extLst>
              <a:ext uri="{FF2B5EF4-FFF2-40B4-BE49-F238E27FC236}">
                <a16:creationId xmlns:a16="http://schemas.microsoft.com/office/drawing/2014/main" id="{4749CF10-4343-490A-A005-F0C8A626FD0C}"/>
              </a:ext>
            </a:extLst>
          </p:cNvPr>
          <p:cNvCxnSpPr>
            <a:cxnSpLocks/>
          </p:cNvCxnSpPr>
          <p:nvPr/>
        </p:nvCxnSpPr>
        <p:spPr>
          <a:xfrm>
            <a:off x="1943100" y="2895600"/>
            <a:ext cx="92633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629A2581-5134-4C24-A183-778BD663B0DD}"/>
              </a:ext>
            </a:extLst>
          </p:cNvPr>
          <p:cNvCxnSpPr>
            <a:cxnSpLocks/>
          </p:cNvCxnSpPr>
          <p:nvPr/>
        </p:nvCxnSpPr>
        <p:spPr>
          <a:xfrm>
            <a:off x="1943100" y="4343400"/>
            <a:ext cx="929341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9838" y="135518"/>
            <a:ext cx="9715500" cy="914400"/>
          </a:xfrm>
        </p:spPr>
        <p:txBody>
          <a:bodyPr>
            <a:noAutofit/>
          </a:bodyPr>
          <a:lstStyle/>
          <a:p>
            <a:r>
              <a:rPr lang="en-US" sz="4000" b="1" dirty="0">
                <a:latin typeface="Calibri Light" panose="020F0302020204030204" pitchFamily="34" charset="0"/>
                <a:cs typeface="Calibri Light" panose="020F0302020204030204" pitchFamily="34" charset="0"/>
              </a:rPr>
              <a:t>There are huge gender inequalities when it comes to time spent on unpaid work</a:t>
            </a:r>
          </a:p>
        </p:txBody>
      </p:sp>
    </p:spTree>
    <p:extLst>
      <p:ext uri="{BB962C8B-B14F-4D97-AF65-F5344CB8AC3E}">
        <p14:creationId xmlns:p14="http://schemas.microsoft.com/office/powerpoint/2010/main" val="35808289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4294967295"/>
          </p:nvPr>
        </p:nvSpPr>
        <p:spPr>
          <a:xfrm>
            <a:off x="790832" y="946150"/>
            <a:ext cx="10158155" cy="4429039"/>
          </a:xfrm>
        </p:spPr>
        <p:txBody>
          <a:bodyPr>
            <a:normAutofit lnSpcReduction="10000"/>
          </a:bodyPr>
          <a:lstStyle/>
          <a:p>
            <a:pPr marL="457200" lvl="1" indent="0">
              <a:spcAft>
                <a:spcPts val="1200"/>
              </a:spcAft>
              <a:buNone/>
            </a:pPr>
            <a:endParaRPr lang="en-US" sz="2600" dirty="0"/>
          </a:p>
          <a:p>
            <a:pPr marL="457200" lvl="1" indent="0">
              <a:spcAft>
                <a:spcPts val="1200"/>
              </a:spcAft>
              <a:buNone/>
            </a:pPr>
            <a:r>
              <a:rPr lang="en-US" sz="5400" b="1" dirty="0"/>
              <a:t>Key take aways</a:t>
            </a:r>
          </a:p>
          <a:p>
            <a:pPr marL="457200" lvl="1" indent="0">
              <a:buNone/>
            </a:pPr>
            <a:endParaRPr lang="en-US" sz="5000" dirty="0"/>
          </a:p>
          <a:p>
            <a:pPr marL="971550" lvl="2" indent="-514350">
              <a:spcAft>
                <a:spcPts val="1200"/>
              </a:spcAft>
              <a:buClr>
                <a:schemeClr val="tx1"/>
              </a:buClr>
              <a:buFont typeface="+mj-lt"/>
              <a:buAutoNum type="arabicPeriod"/>
            </a:pPr>
            <a:r>
              <a:rPr lang="en-US" sz="2200" dirty="0"/>
              <a:t>Women tend to bear the brunt of unpaid and care work</a:t>
            </a:r>
          </a:p>
          <a:p>
            <a:pPr marL="971550" lvl="2" indent="-514350">
              <a:spcAft>
                <a:spcPts val="1200"/>
              </a:spcAft>
              <a:buClr>
                <a:schemeClr val="tx1"/>
              </a:buClr>
              <a:buFont typeface="+mj-lt"/>
              <a:buAutoNum type="arabicPeriod"/>
            </a:pPr>
            <a:r>
              <a:rPr lang="en-GB" sz="2200" dirty="0"/>
              <a:t>While unpaid work is economically important, it prohibits women from entering or fully participating in the labour force</a:t>
            </a:r>
            <a:endParaRPr lang="en-US" sz="2200" dirty="0"/>
          </a:p>
          <a:p>
            <a:pPr marL="971550" lvl="2" indent="-514350">
              <a:spcAft>
                <a:spcPts val="1200"/>
              </a:spcAft>
              <a:buClr>
                <a:schemeClr val="tx1"/>
              </a:buClr>
              <a:buFont typeface="+mj-lt"/>
              <a:buAutoNum type="arabicPeriod"/>
            </a:pPr>
            <a:r>
              <a:rPr lang="en-US" sz="2200" dirty="0"/>
              <a:t>Effective policies focus on the 5R strategy: </a:t>
            </a:r>
            <a:r>
              <a:rPr lang="en-US" sz="2200" i="1" dirty="0">
                <a:solidFill>
                  <a:srgbClr val="7030A0"/>
                </a:solidFill>
              </a:rPr>
              <a:t>recognize, reduce, redistribute </a:t>
            </a:r>
            <a:r>
              <a:rPr lang="en-US" sz="2200" dirty="0"/>
              <a:t>unpaid work as well as </a:t>
            </a:r>
            <a:r>
              <a:rPr lang="en-US" sz="2200" i="1" dirty="0">
                <a:solidFill>
                  <a:srgbClr val="7030A0"/>
                </a:solidFill>
              </a:rPr>
              <a:t>reward</a:t>
            </a:r>
            <a:r>
              <a:rPr lang="en-US" sz="2200" dirty="0"/>
              <a:t> and </a:t>
            </a:r>
            <a:r>
              <a:rPr lang="en-US" sz="2200" i="1" dirty="0">
                <a:solidFill>
                  <a:srgbClr val="7030A0"/>
                </a:solidFill>
              </a:rPr>
              <a:t>represent</a:t>
            </a:r>
            <a:r>
              <a:rPr lang="en-US" sz="2200" dirty="0"/>
              <a:t> unpaid care workers.</a:t>
            </a:r>
          </a:p>
          <a:p>
            <a:endParaRPr lang="en-US" dirty="0"/>
          </a:p>
        </p:txBody>
      </p:sp>
    </p:spTree>
    <p:extLst>
      <p:ext uri="{BB962C8B-B14F-4D97-AF65-F5344CB8AC3E}">
        <p14:creationId xmlns:p14="http://schemas.microsoft.com/office/powerpoint/2010/main" val="7135599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42ABB8-590A-D979-26D4-FF4C0480A25D}"/>
              </a:ext>
            </a:extLst>
          </p:cNvPr>
          <p:cNvSpPr>
            <a:spLocks noGrp="1"/>
          </p:cNvSpPr>
          <p:nvPr>
            <p:ph type="title"/>
          </p:nvPr>
        </p:nvSpPr>
        <p:spPr>
          <a:xfrm>
            <a:off x="592874" y="270683"/>
            <a:ext cx="10836204" cy="934702"/>
          </a:xfrm>
        </p:spPr>
        <p:txBody>
          <a:bodyPr/>
          <a:lstStyle/>
          <a:p>
            <a:r>
              <a:rPr lang="en-GB" sz="5400" b="1" dirty="0"/>
              <a:t>R</a:t>
            </a:r>
            <a:r>
              <a:rPr lang="en-US" sz="5400" b="1" dirty="0" err="1"/>
              <a:t>eferences</a:t>
            </a:r>
            <a:endParaRPr lang="en-US" sz="5400" b="1" dirty="0"/>
          </a:p>
        </p:txBody>
      </p:sp>
      <p:sp>
        <p:nvSpPr>
          <p:cNvPr id="6" name="Content Placeholder 2">
            <a:extLst>
              <a:ext uri="{FF2B5EF4-FFF2-40B4-BE49-F238E27FC236}">
                <a16:creationId xmlns:a16="http://schemas.microsoft.com/office/drawing/2014/main" id="{E65CFD36-F4CB-8DF4-4C27-09C808275137}"/>
              </a:ext>
            </a:extLst>
          </p:cNvPr>
          <p:cNvSpPr txBox="1">
            <a:spLocks/>
          </p:cNvSpPr>
          <p:nvPr/>
        </p:nvSpPr>
        <p:spPr>
          <a:xfrm>
            <a:off x="468049" y="1205385"/>
            <a:ext cx="10961029" cy="435133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en-US" sz="7200" b="0" i="0" dirty="0" err="1">
                <a:solidFill>
                  <a:srgbClr val="333333"/>
                </a:solidFill>
                <a:effectLst/>
                <a:latin typeface="Arial" panose="020B0604020202020204" pitchFamily="34" charset="0"/>
                <a:cs typeface="Arial" panose="020B0604020202020204" pitchFamily="34" charset="0"/>
              </a:rPr>
              <a:t>Folbre</a:t>
            </a:r>
            <a:r>
              <a:rPr lang="en-US" sz="7200" b="0" i="0" dirty="0">
                <a:solidFill>
                  <a:srgbClr val="333333"/>
                </a:solidFill>
                <a:effectLst/>
                <a:latin typeface="Arial" panose="020B0604020202020204" pitchFamily="34" charset="0"/>
                <a:cs typeface="Arial" panose="020B0604020202020204" pitchFamily="34" charset="0"/>
              </a:rPr>
              <a:t>, 2006</a:t>
            </a:r>
            <a:r>
              <a:rPr lang="en-US" sz="7200" dirty="0">
                <a:solidFill>
                  <a:srgbClr val="333333"/>
                </a:solidFill>
                <a:latin typeface="Arial" panose="020B0604020202020204" pitchFamily="34" charset="0"/>
                <a:cs typeface="Arial" panose="020B0604020202020204" pitchFamily="34" charset="0"/>
              </a:rPr>
              <a:t>.</a:t>
            </a:r>
            <a:r>
              <a:rPr lang="en-US" sz="7200" b="0" i="0" dirty="0">
                <a:solidFill>
                  <a:srgbClr val="333333"/>
                </a:solidFill>
                <a:effectLst/>
                <a:latin typeface="Arial" panose="020B0604020202020204" pitchFamily="34" charset="0"/>
                <a:cs typeface="Arial" panose="020B0604020202020204" pitchFamily="34" charset="0"/>
              </a:rPr>
              <a:t> Measuring Care: Gender, Empowerment, and the Care Economy, Journal of Human Development, 7:2, 183-199, DOI: </a:t>
            </a:r>
            <a:r>
              <a:rPr lang="en-US" sz="7200" b="0" i="0" u="sng" dirty="0">
                <a:solidFill>
                  <a:srgbClr val="333333"/>
                </a:solidFill>
                <a:effectLst/>
                <a:latin typeface="Arial" panose="020B0604020202020204" pitchFamily="34" charset="0"/>
                <a:cs typeface="Arial" panose="020B0604020202020204" pitchFamily="34" charset="0"/>
                <a:hlinkClick r:id="rId2"/>
              </a:rPr>
              <a:t>10.1080/14649880600768512 </a:t>
            </a:r>
            <a:endParaRPr lang="en-US" sz="7200" b="0" i="0" u="sng" dirty="0">
              <a:solidFill>
                <a:srgbClr val="333333"/>
              </a:solidFill>
              <a:effectLst/>
              <a:latin typeface="Arial" panose="020B0604020202020204" pitchFamily="34" charset="0"/>
              <a:cs typeface="Arial" panose="020B0604020202020204" pitchFamily="34" charset="0"/>
            </a:endParaRPr>
          </a:p>
          <a:p>
            <a:pPr marL="0" indent="0" algn="l">
              <a:lnSpc>
                <a:spcPct val="120000"/>
              </a:lnSpc>
              <a:buNone/>
            </a:pPr>
            <a:r>
              <a:rPr lang="en-US" sz="7200" dirty="0" err="1">
                <a:latin typeface="Arial" panose="020B0604020202020204" pitchFamily="34" charset="0"/>
                <a:cs typeface="Arial" panose="020B0604020202020204" pitchFamily="34" charset="0"/>
              </a:rPr>
              <a:t>Ilkkaracan</a:t>
            </a:r>
            <a:r>
              <a:rPr lang="en-US" sz="7200" dirty="0">
                <a:latin typeface="Arial" panose="020B0604020202020204" pitchFamily="34" charset="0"/>
                <a:cs typeface="Arial" panose="020B0604020202020204" pitchFamily="34" charset="0"/>
              </a:rPr>
              <a:t>, 2013. A Policy Option for Sustainable and Equitable Development in Turkey: Public Investment in Social Care Services. Available from https://www.ilo.org/wcmsp5/groups/public/---europe/---ro-geneva/---ilo-ankara/documents/publication/wcms_477313.pdf</a:t>
            </a:r>
            <a:endParaRPr lang="en-US" sz="7200" b="0" i="0" dirty="0">
              <a:solidFill>
                <a:srgbClr val="666666"/>
              </a:solidFill>
              <a:effectLst/>
              <a:latin typeface="Arial" panose="020B0604020202020204" pitchFamily="34" charset="0"/>
              <a:cs typeface="Arial" panose="020B0604020202020204" pitchFamily="34" charset="0"/>
            </a:endParaRPr>
          </a:p>
          <a:p>
            <a:pPr marL="0" indent="0">
              <a:lnSpc>
                <a:spcPct val="120000"/>
              </a:lnSpc>
              <a:buNone/>
            </a:pPr>
            <a:r>
              <a:rPr lang="en-US" sz="7200" dirty="0" err="1">
                <a:latin typeface="Arial" panose="020B0604020202020204" pitchFamily="34" charset="0"/>
                <a:cs typeface="Arial" panose="020B0604020202020204" pitchFamily="34" charset="0"/>
              </a:rPr>
              <a:t>Ilkkaracan</a:t>
            </a:r>
            <a:r>
              <a:rPr lang="en-US" sz="7200" dirty="0">
                <a:latin typeface="Arial" panose="020B0604020202020204" pitchFamily="34" charset="0"/>
                <a:cs typeface="Arial" panose="020B0604020202020204" pitchFamily="34" charset="0"/>
              </a:rPr>
              <a:t>, 2016. A feminist alternative to austerity: the purple economy as a gender-egalitarian strategy for employment generation. In </a:t>
            </a:r>
            <a:r>
              <a:rPr lang="en-US" sz="7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Economics and Austerity in Europe</a:t>
            </a:r>
            <a:r>
              <a:rPr lang="en-US" sz="7200" dirty="0">
                <a:latin typeface="Arial" panose="020B0604020202020204" pitchFamily="34" charset="0"/>
                <a:cs typeface="Arial" panose="020B0604020202020204" pitchFamily="34" charset="0"/>
              </a:rPr>
              <a:t>, 1st edition, published by Routledge </a:t>
            </a:r>
          </a:p>
          <a:p>
            <a:pPr marL="0" indent="0">
              <a:lnSpc>
                <a:spcPct val="120000"/>
              </a:lnSpc>
              <a:buNone/>
            </a:pPr>
            <a:r>
              <a:rPr lang="fr-FR" sz="7200" dirty="0">
                <a:latin typeface="Arial" panose="020B0604020202020204" pitchFamily="34" charset="0"/>
                <a:cs typeface="Arial" panose="020B0604020202020204" pitchFamily="34" charset="0"/>
              </a:rPr>
              <a:t>ILO, 2018. Care </a:t>
            </a:r>
            <a:r>
              <a:rPr lang="fr-FR" sz="7200" dirty="0" err="1">
                <a:latin typeface="Arial" panose="020B0604020202020204" pitchFamily="34" charset="0"/>
                <a:cs typeface="Arial" panose="020B0604020202020204" pitchFamily="34" charset="0"/>
              </a:rPr>
              <a:t>work</a:t>
            </a:r>
            <a:r>
              <a:rPr lang="fr-FR" sz="7200" dirty="0">
                <a:latin typeface="Arial" panose="020B0604020202020204" pitchFamily="34" charset="0"/>
                <a:cs typeface="Arial" panose="020B0604020202020204" pitchFamily="34" charset="0"/>
              </a:rPr>
              <a:t> and care jobs for the future of </a:t>
            </a:r>
            <a:r>
              <a:rPr lang="fr-FR" sz="7200" dirty="0" err="1">
                <a:latin typeface="Arial" panose="020B0604020202020204" pitchFamily="34" charset="0"/>
                <a:cs typeface="Arial" panose="020B0604020202020204" pitchFamily="34" charset="0"/>
              </a:rPr>
              <a:t>descent</a:t>
            </a:r>
            <a:r>
              <a:rPr lang="fr-FR" sz="7200" dirty="0">
                <a:latin typeface="Arial" panose="020B0604020202020204" pitchFamily="34" charset="0"/>
                <a:cs typeface="Arial" panose="020B0604020202020204" pitchFamily="34" charset="0"/>
              </a:rPr>
              <a:t> </a:t>
            </a:r>
            <a:r>
              <a:rPr lang="fr-FR" sz="7200" dirty="0" err="1">
                <a:latin typeface="Arial" panose="020B0604020202020204" pitchFamily="34" charset="0"/>
                <a:cs typeface="Arial" panose="020B0604020202020204" pitchFamily="34" charset="0"/>
              </a:rPr>
              <a:t>work</a:t>
            </a:r>
            <a:endParaRPr lang="fr-FR" sz="7200" dirty="0">
              <a:latin typeface="Arial" panose="020B0604020202020204" pitchFamily="34" charset="0"/>
              <a:cs typeface="Arial" panose="020B0604020202020204" pitchFamily="34" charset="0"/>
            </a:endParaRPr>
          </a:p>
          <a:p>
            <a:pPr marL="0" indent="0">
              <a:lnSpc>
                <a:spcPct val="120000"/>
              </a:lnSpc>
              <a:buNone/>
            </a:pPr>
            <a:r>
              <a:rPr lang="fr-FR" sz="7200" dirty="0">
                <a:latin typeface="Arial" panose="020B0604020202020204" pitchFamily="34" charset="0"/>
                <a:cs typeface="Arial" panose="020B0604020202020204" pitchFamily="34" charset="0"/>
              </a:rPr>
              <a:t>KNBS 2019. Population </a:t>
            </a:r>
            <a:r>
              <a:rPr lang="fr-FR" sz="7200" dirty="0" err="1">
                <a:latin typeface="Arial" panose="020B0604020202020204" pitchFamily="34" charset="0"/>
                <a:cs typeface="Arial" panose="020B0604020202020204" pitchFamily="34" charset="0"/>
              </a:rPr>
              <a:t>Census</a:t>
            </a:r>
            <a:r>
              <a:rPr lang="fr-FR" sz="7200" dirty="0">
                <a:latin typeface="Arial" panose="020B0604020202020204" pitchFamily="34" charset="0"/>
                <a:cs typeface="Arial" panose="020B0604020202020204" pitchFamily="34" charset="0"/>
              </a:rPr>
              <a:t>. </a:t>
            </a:r>
            <a:r>
              <a:rPr lang="fr-FR" sz="7200" dirty="0" err="1">
                <a:latin typeface="Arial" panose="020B0604020202020204" pitchFamily="34" charset="0"/>
                <a:cs typeface="Arial" panose="020B0604020202020204" pitchFamily="34" charset="0"/>
              </a:rPr>
              <a:t>Available</a:t>
            </a:r>
            <a:r>
              <a:rPr lang="fr-FR" sz="7200" dirty="0">
                <a:latin typeface="Arial" panose="020B0604020202020204" pitchFamily="34" charset="0"/>
                <a:cs typeface="Arial" panose="020B0604020202020204" pitchFamily="34" charset="0"/>
              </a:rPr>
              <a:t> </a:t>
            </a:r>
            <a:r>
              <a:rPr lang="fr-FR" sz="7200" dirty="0" err="1">
                <a:latin typeface="Arial" panose="020B0604020202020204" pitchFamily="34" charset="0"/>
                <a:cs typeface="Arial" panose="020B0604020202020204" pitchFamily="34" charset="0"/>
              </a:rPr>
              <a:t>from</a:t>
            </a:r>
            <a:r>
              <a:rPr lang="fr-FR" sz="7200" dirty="0">
                <a:latin typeface="Arial" panose="020B0604020202020204" pitchFamily="34" charset="0"/>
                <a:cs typeface="Arial" panose="020B0604020202020204" pitchFamily="34" charset="0"/>
              </a:rPr>
              <a:t> http://housingfinanceafrica.org/app/uploads/VOLUME-II-KPHC-2019.pdf</a:t>
            </a:r>
          </a:p>
          <a:p>
            <a:pPr marL="0" indent="0">
              <a:lnSpc>
                <a:spcPct val="120000"/>
              </a:lnSpc>
              <a:buNone/>
            </a:pPr>
            <a:r>
              <a:rPr lang="fr-FR" sz="7200" dirty="0">
                <a:latin typeface="Arial" panose="020B0604020202020204" pitchFamily="34" charset="0"/>
                <a:cs typeface="Arial" panose="020B0604020202020204" pitchFamily="34" charset="0"/>
              </a:rPr>
              <a:t>UNDESA 2019. Population projections. </a:t>
            </a:r>
            <a:r>
              <a:rPr lang="fr-FR" sz="7200" dirty="0" err="1">
                <a:latin typeface="Arial" panose="020B0604020202020204" pitchFamily="34" charset="0"/>
                <a:cs typeface="Arial" panose="020B0604020202020204" pitchFamily="34" charset="0"/>
              </a:rPr>
              <a:t>Available</a:t>
            </a:r>
            <a:r>
              <a:rPr lang="fr-FR" sz="7200" dirty="0">
                <a:latin typeface="Arial" panose="020B0604020202020204" pitchFamily="34" charset="0"/>
                <a:cs typeface="Arial" panose="020B0604020202020204" pitchFamily="34" charset="0"/>
              </a:rPr>
              <a:t> </a:t>
            </a:r>
            <a:r>
              <a:rPr lang="fr-FR" sz="7200" dirty="0" err="1">
                <a:latin typeface="Arial" panose="020B0604020202020204" pitchFamily="34" charset="0"/>
                <a:cs typeface="Arial" panose="020B0604020202020204" pitchFamily="34" charset="0"/>
              </a:rPr>
              <a:t>from</a:t>
            </a:r>
            <a:r>
              <a:rPr lang="fr-FR" sz="7200" dirty="0">
                <a:latin typeface="Arial" panose="020B0604020202020204" pitchFamily="34" charset="0"/>
                <a:cs typeface="Arial" panose="020B0604020202020204" pitchFamily="34" charset="0"/>
              </a:rPr>
              <a:t>: https://www.eea.europa.eu/data-and-maps/indicators/total-population-outlook-from-unstat-2/assessment#:~:text=The%20total%20population%20of%20the,under%20'medium%20fertility'%20assumptions. </a:t>
            </a:r>
          </a:p>
          <a:p>
            <a:pPr marL="0" indent="0">
              <a:lnSpc>
                <a:spcPct val="120000"/>
              </a:lnSpc>
              <a:buNone/>
            </a:pPr>
            <a:r>
              <a:rPr lang="en-US" sz="7200" dirty="0">
                <a:latin typeface="Arial" panose="020B0604020202020204" pitchFamily="34" charset="0"/>
                <a:cs typeface="Arial" panose="020B0604020202020204" pitchFamily="34" charset="0"/>
              </a:rPr>
              <a:t>UN Women, 2018. Issue paper: Recognizing and investing in the care economy </a:t>
            </a:r>
            <a:r>
              <a:rPr lang="en-US" sz="7200" dirty="0">
                <a:latin typeface="Arial" panose="020B0604020202020204" pitchFamily="34" charset="0"/>
                <a:cs typeface="Arial" panose="020B0604020202020204" pitchFamily="34" charset="0"/>
                <a:hlinkClick r:id="rId4"/>
              </a:rPr>
              <a:t>https://www.unwomen.org/sites/default/files/Headquarters/Attachments/Sections/Library/Publications/2018/Issue-paper-Recognizing-and-investing-in-the-care-economy-en.pdf</a:t>
            </a:r>
            <a:endParaRPr lang="en-US" sz="7200" dirty="0">
              <a:latin typeface="Arial" panose="020B0604020202020204" pitchFamily="34" charset="0"/>
              <a:cs typeface="Arial" panose="020B0604020202020204" pitchFamily="34" charset="0"/>
            </a:endParaRPr>
          </a:p>
          <a:p>
            <a:pPr>
              <a:lnSpc>
                <a:spcPct val="120000"/>
              </a:lnSpc>
            </a:pPr>
            <a:endParaRPr lang="fr-FR" sz="7200" dirty="0">
              <a:latin typeface="Arial" panose="020B0604020202020204" pitchFamily="34" charset="0"/>
              <a:cs typeface="Arial" panose="020B0604020202020204" pitchFamily="34" charset="0"/>
            </a:endParaRPr>
          </a:p>
          <a:p>
            <a:pPr marL="0" indent="0">
              <a:lnSpc>
                <a:spcPct val="120000"/>
              </a:lnSpc>
              <a:buNone/>
            </a:pPr>
            <a:r>
              <a:rPr lang="fr-FR" sz="7200" dirty="0">
                <a:latin typeface="Arial" panose="020B0604020202020204" pitchFamily="34" charset="0"/>
                <a:cs typeface="Arial" panose="020B0604020202020204" pitchFamily="34" charset="0"/>
              </a:rPr>
              <a:t>UN Women/ILO, 2021.</a:t>
            </a:r>
            <a:r>
              <a:rPr lang="en-US" sz="7200" dirty="0">
                <a:latin typeface="Arial" panose="020B0604020202020204" pitchFamily="34" charset="0"/>
                <a:cs typeface="Arial" panose="020B0604020202020204" pitchFamily="34" charset="0"/>
              </a:rPr>
              <a:t> </a:t>
            </a:r>
            <a:r>
              <a:rPr lang="en-US" sz="7200" i="1" dirty="0">
                <a:latin typeface="Arial" panose="020B0604020202020204" pitchFamily="34" charset="0"/>
                <a:cs typeface="Arial" panose="020B0604020202020204" pitchFamily="34" charset="0"/>
              </a:rPr>
              <a:t>A guide to Public Investments in the Care Economy. Policy Support Tool  for Estimating Care Deficits, Investments Costs and Economic Returns</a:t>
            </a:r>
            <a:r>
              <a:rPr lang="en-US" sz="7200" dirty="0">
                <a:latin typeface="Arial" panose="020B0604020202020204" pitchFamily="34" charset="0"/>
                <a:cs typeface="Arial" panose="020B0604020202020204" pitchFamily="34" charset="0"/>
              </a:rPr>
              <a:t>, Policy Tool. </a:t>
            </a:r>
          </a:p>
          <a:p>
            <a:pPr marL="0" indent="0">
              <a:lnSpc>
                <a:spcPct val="120000"/>
              </a:lnSpc>
              <a:buNone/>
            </a:pPr>
            <a:endParaRPr lang="fr-FR" sz="7200" dirty="0">
              <a:latin typeface="Arial" panose="020B0604020202020204" pitchFamily="34" charset="0"/>
              <a:cs typeface="Arial" panose="020B0604020202020204" pitchFamily="34" charset="0"/>
            </a:endParaRPr>
          </a:p>
          <a:p>
            <a:pPr marL="0" indent="0">
              <a:lnSpc>
                <a:spcPct val="120000"/>
              </a:lnSpc>
              <a:buNone/>
            </a:pPr>
            <a:r>
              <a:rPr lang="fr-FR" sz="7200" dirty="0" err="1">
                <a:latin typeface="Arial" panose="020B0604020202020204" pitchFamily="34" charset="0"/>
                <a:cs typeface="Arial" panose="020B0604020202020204" pitchFamily="34" charset="0"/>
              </a:rPr>
              <a:t>Visualizations</a:t>
            </a:r>
            <a:r>
              <a:rPr lang="fr-FR" sz="7200" dirty="0">
                <a:latin typeface="Arial" panose="020B0604020202020204" pitchFamily="34" charset="0"/>
                <a:cs typeface="Arial" panose="020B0604020202020204" pitchFamily="34" charset="0"/>
              </a:rPr>
              <a:t>: Infographia</a:t>
            </a:r>
          </a:p>
          <a:p>
            <a:pPr>
              <a:lnSpc>
                <a:spcPct val="120000"/>
              </a:lnSpc>
            </a:pPr>
            <a:endParaRPr lang="en-US" sz="4500" dirty="0">
              <a:latin typeface="Arial" panose="020B0604020202020204" pitchFamily="34" charset="0"/>
              <a:cs typeface="Arial" panose="020B0604020202020204" pitchFamily="34" charset="0"/>
            </a:endParaRPr>
          </a:p>
          <a:p>
            <a:pPr>
              <a:lnSpc>
                <a:spcPct val="120000"/>
              </a:lnSpc>
            </a:pPr>
            <a:endParaRPr lang="en-GB" dirty="0"/>
          </a:p>
          <a:p>
            <a:pPr>
              <a:lnSpc>
                <a:spcPct val="120000"/>
              </a:lnSpc>
            </a:pPr>
            <a:endParaRPr lang="en-GB" sz="2000" dirty="0"/>
          </a:p>
          <a:p>
            <a:pPr>
              <a:lnSpc>
                <a:spcPct val="120000"/>
              </a:lnSpc>
            </a:pPr>
            <a:endParaRPr lang="en-US" b="1" dirty="0">
              <a:latin typeface="TStar"/>
            </a:endParaRPr>
          </a:p>
          <a:p>
            <a:pPr>
              <a:lnSpc>
                <a:spcPct val="120000"/>
              </a:lnSpc>
            </a:pPr>
            <a:endParaRPr lang="en-US" b="1" dirty="0">
              <a:latin typeface="TStar"/>
            </a:endParaRPr>
          </a:p>
          <a:p>
            <a:pPr>
              <a:lnSpc>
                <a:spcPct val="120000"/>
              </a:lnSpc>
            </a:pPr>
            <a:endParaRPr lang="fr-FR" dirty="0"/>
          </a:p>
          <a:p>
            <a:pPr>
              <a:lnSpc>
                <a:spcPct val="120000"/>
              </a:lnSpc>
            </a:pPr>
            <a:endParaRPr lang="fr-FR" dirty="0"/>
          </a:p>
          <a:p>
            <a:pPr>
              <a:lnSpc>
                <a:spcPct val="120000"/>
              </a:lnSpc>
            </a:pPr>
            <a:endParaRPr lang="en-US" dirty="0"/>
          </a:p>
        </p:txBody>
      </p:sp>
    </p:spTree>
    <p:extLst>
      <p:ext uri="{BB962C8B-B14F-4D97-AF65-F5344CB8AC3E}">
        <p14:creationId xmlns:p14="http://schemas.microsoft.com/office/powerpoint/2010/main" val="199149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9DED6949-FF45-E34D-8015-DF35832EC5FB}"/>
              </a:ext>
            </a:extLst>
          </p:cNvPr>
          <p:cNvSpPr>
            <a:spLocks noGrp="1"/>
          </p:cNvSpPr>
          <p:nvPr>
            <p:ph type="body" sz="quarter" idx="10"/>
          </p:nvPr>
        </p:nvSpPr>
        <p:spPr>
          <a:xfrm>
            <a:off x="800100" y="3090446"/>
            <a:ext cx="4621926" cy="677109"/>
          </a:xfrm>
        </p:spPr>
        <p:txBody>
          <a:bodyPr>
            <a:normAutofit lnSpcReduction="10000"/>
          </a:bodyPr>
          <a:lstStyle/>
          <a:p>
            <a:pPr marL="0" indent="0">
              <a:buNone/>
            </a:pPr>
            <a:r>
              <a:rPr lang="en-US" dirty="0"/>
              <a:t>Thank You</a:t>
            </a:r>
          </a:p>
        </p:txBody>
      </p:sp>
      <p:sp>
        <p:nvSpPr>
          <p:cNvPr id="2" name="TextBox 1">
            <a:extLst>
              <a:ext uri="{FF2B5EF4-FFF2-40B4-BE49-F238E27FC236}">
                <a16:creationId xmlns:a16="http://schemas.microsoft.com/office/drawing/2014/main" id="{32C6D13A-F7BB-4040-A110-1DA4A040F9FE}"/>
              </a:ext>
            </a:extLst>
          </p:cNvPr>
          <p:cNvSpPr txBox="1"/>
          <p:nvPr/>
        </p:nvSpPr>
        <p:spPr>
          <a:xfrm>
            <a:off x="3921760" y="2214880"/>
            <a:ext cx="184731" cy="230832"/>
          </a:xfrm>
          <a:prstGeom prst="rect">
            <a:avLst/>
          </a:prstGeom>
          <a:noFill/>
        </p:spPr>
        <p:txBody>
          <a:bodyPr wrap="none" rtlCol="0">
            <a:spAutoFit/>
          </a:bodyPr>
          <a:lstStyle/>
          <a:p>
            <a:endParaRPr lang="en-GB" sz="900" dirty="0"/>
          </a:p>
        </p:txBody>
      </p:sp>
    </p:spTree>
    <p:extLst>
      <p:ext uri="{BB962C8B-B14F-4D97-AF65-F5344CB8AC3E}">
        <p14:creationId xmlns:p14="http://schemas.microsoft.com/office/powerpoint/2010/main" val="406724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2D51-42C1-0851-015D-50657D636F0A}"/>
              </a:ext>
            </a:extLst>
          </p:cNvPr>
          <p:cNvSpPr>
            <a:spLocks noGrp="1"/>
          </p:cNvSpPr>
          <p:nvPr>
            <p:ph type="title"/>
          </p:nvPr>
        </p:nvSpPr>
        <p:spPr>
          <a:xfrm>
            <a:off x="1295400" y="1908175"/>
            <a:ext cx="10515600" cy="1325563"/>
          </a:xfrm>
        </p:spPr>
        <p:txBody>
          <a:bodyPr>
            <a:normAutofit/>
          </a:bodyPr>
          <a:lstStyle/>
          <a:p>
            <a:r>
              <a:rPr lang="en-GB" sz="6000" b="1" dirty="0"/>
              <a:t>What is care work ? </a:t>
            </a:r>
            <a:r>
              <a:rPr lang="en-GB" sz="6000" b="1" dirty="0">
                <a:solidFill>
                  <a:schemeClr val="bg1"/>
                </a:solidFill>
              </a:rPr>
              <a:t>care work?</a:t>
            </a:r>
            <a:endParaRPr lang="en-US" sz="6000" b="1" dirty="0">
              <a:solidFill>
                <a:schemeClr val="bg1"/>
              </a:solidFill>
            </a:endParaRPr>
          </a:p>
        </p:txBody>
      </p:sp>
    </p:spTree>
    <p:extLst>
      <p:ext uri="{BB962C8B-B14F-4D97-AF65-F5344CB8AC3E}">
        <p14:creationId xmlns:p14="http://schemas.microsoft.com/office/powerpoint/2010/main" val="133765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30DF-5D61-2DFF-5391-F52699A4AED9}"/>
              </a:ext>
            </a:extLst>
          </p:cNvPr>
          <p:cNvSpPr>
            <a:spLocks noGrp="1"/>
          </p:cNvSpPr>
          <p:nvPr>
            <p:ph type="title"/>
          </p:nvPr>
        </p:nvSpPr>
        <p:spPr>
          <a:xfrm>
            <a:off x="481013" y="3752849"/>
            <a:ext cx="3290887" cy="2452687"/>
          </a:xfrm>
        </p:spPr>
        <p:txBody>
          <a:bodyPr anchor="ctr">
            <a:normAutofit/>
          </a:bodyPr>
          <a:lstStyle/>
          <a:p>
            <a:r>
              <a:rPr lang="en-GB" sz="3600"/>
              <a:t>Physical and emotional care</a:t>
            </a:r>
            <a:endParaRPr lang="en-US" sz="3600"/>
          </a:p>
        </p:txBody>
      </p:sp>
      <p:pic>
        <p:nvPicPr>
          <p:cNvPr id="1026" name="Picture 2" descr="African elder care Stock Photos, Royalty Free African elder care Images |  Depositphotos">
            <a:extLst>
              <a:ext uri="{FF2B5EF4-FFF2-40B4-BE49-F238E27FC236}">
                <a16:creationId xmlns:a16="http://schemas.microsoft.com/office/drawing/2014/main" id="{2400BC5C-E24F-5CCF-6B57-BF507C1995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63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D2EE7D-EF92-2599-A351-D5A427984561}"/>
              </a:ext>
            </a:extLst>
          </p:cNvPr>
          <p:cNvSpPr>
            <a:spLocks noGrp="1"/>
          </p:cNvSpPr>
          <p:nvPr>
            <p:ph idx="1"/>
          </p:nvPr>
        </p:nvSpPr>
        <p:spPr>
          <a:xfrm>
            <a:off x="4223982" y="3752850"/>
            <a:ext cx="7485413" cy="2452687"/>
          </a:xfrm>
        </p:spPr>
        <p:txBody>
          <a:bodyPr anchor="ctr">
            <a:normAutofit/>
          </a:bodyPr>
          <a:lstStyle/>
          <a:p>
            <a:r>
              <a:rPr lang="en-GB" sz="3200" dirty="0"/>
              <a:t>Care is comprised of all those activities necessary to re-create, day after day the physical and emotional well-being of people..</a:t>
            </a:r>
            <a:endParaRPr lang="en-US" sz="3200" dirty="0"/>
          </a:p>
        </p:txBody>
      </p:sp>
    </p:spTree>
    <p:extLst>
      <p:ext uri="{BB962C8B-B14F-4D97-AF65-F5344CB8AC3E}">
        <p14:creationId xmlns:p14="http://schemas.microsoft.com/office/powerpoint/2010/main" val="330930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amily eating dinner&#10;&#10;Description automatically generated with low confidence">
            <a:extLst>
              <a:ext uri="{FF2B5EF4-FFF2-40B4-BE49-F238E27FC236}">
                <a16:creationId xmlns:a16="http://schemas.microsoft.com/office/drawing/2014/main" id="{B2E7A6D1-57E7-6F5B-A363-B0E778BEEA30}"/>
              </a:ext>
            </a:extLst>
          </p:cNvPr>
          <p:cNvPicPr>
            <a:picLocks noChangeAspect="1"/>
          </p:cNvPicPr>
          <p:nvPr/>
        </p:nvPicPr>
        <p:blipFill rotWithShape="1">
          <a:blip r:embed="rId3"/>
          <a:srcRect b="10359"/>
          <a:stretch/>
        </p:blipFill>
        <p:spPr>
          <a:xfrm>
            <a:off x="0" y="10"/>
            <a:ext cx="12191980" cy="6857990"/>
          </a:xfrm>
          <a:prstGeom prst="rect">
            <a:avLst/>
          </a:prstGeom>
        </p:spPr>
      </p:pic>
      <p:sp>
        <p:nvSpPr>
          <p:cNvPr id="2" name="Title 1">
            <a:extLst>
              <a:ext uri="{FF2B5EF4-FFF2-40B4-BE49-F238E27FC236}">
                <a16:creationId xmlns:a16="http://schemas.microsoft.com/office/drawing/2014/main" id="{3A25ADF9-BBCE-42EC-B0EC-9BDDEC030CE4}"/>
              </a:ext>
            </a:extLst>
          </p:cNvPr>
          <p:cNvSpPr>
            <a:spLocks noGrp="1"/>
          </p:cNvSpPr>
          <p:nvPr>
            <p:ph type="title"/>
          </p:nvPr>
        </p:nvSpPr>
        <p:spPr>
          <a:xfrm>
            <a:off x="94114" y="153980"/>
            <a:ext cx="3142446" cy="1584101"/>
          </a:xfrm>
        </p:spPr>
        <p:txBody>
          <a:bodyPr>
            <a:normAutofit fontScale="90000"/>
          </a:bodyPr>
          <a:lstStyle/>
          <a:p>
            <a:r>
              <a:rPr lang="en-GB" sz="4000" dirty="0"/>
              <a:t>Appropriate and satisfying care </a:t>
            </a:r>
            <a:endParaRPr lang="en-US" sz="4000" dirty="0"/>
          </a:p>
        </p:txBody>
      </p:sp>
      <p:sp>
        <p:nvSpPr>
          <p:cNvPr id="21" name="Content Placeholder 2">
            <a:extLst>
              <a:ext uri="{FF2B5EF4-FFF2-40B4-BE49-F238E27FC236}">
                <a16:creationId xmlns:a16="http://schemas.microsoft.com/office/drawing/2014/main" id="{C45921D8-991F-2396-046E-901551677DF6}"/>
              </a:ext>
            </a:extLst>
          </p:cNvPr>
          <p:cNvSpPr>
            <a:spLocks noGrp="1" noRot="1" noMove="1" noResize="1" noEditPoints="1" noAdjustHandles="1" noChangeArrowheads="1" noChangeShapeType="1"/>
          </p:cNvSpPr>
          <p:nvPr>
            <p:ph idx="1"/>
          </p:nvPr>
        </p:nvSpPr>
        <p:spPr>
          <a:xfrm>
            <a:off x="7749290" y="2121763"/>
            <a:ext cx="3764826" cy="3773010"/>
          </a:xfrm>
        </p:spPr>
        <p:txBody>
          <a:bodyPr>
            <a:normAutofit/>
          </a:bodyPr>
          <a:lstStyle/>
          <a:p>
            <a:r>
              <a:rPr lang="en-GB" sz="1800" dirty="0"/>
              <a:t>Well-being is not only a matter of material resources. </a:t>
            </a:r>
          </a:p>
          <a:p>
            <a:pPr marL="0" indent="0">
              <a:buNone/>
            </a:pPr>
            <a:endParaRPr lang="en-GB" sz="1800" dirty="0"/>
          </a:p>
          <a:p>
            <a:r>
              <a:rPr lang="en-GB" sz="1800" dirty="0"/>
              <a:t>One needs food to avoid hunger, but this food should be culturally appropriate to fully satisfy us. We must also be able to choose with whom we want to share it. </a:t>
            </a:r>
          </a:p>
          <a:p>
            <a:endParaRPr lang="en-GB" sz="1800" dirty="0"/>
          </a:p>
          <a:p>
            <a:r>
              <a:rPr lang="en-GB" sz="1800" dirty="0"/>
              <a:t>Care must be appropriate to our circumstances and satisfying to ensure that we have what we need. </a:t>
            </a:r>
            <a:endParaRPr lang="en-US" sz="1800" dirty="0"/>
          </a:p>
        </p:txBody>
      </p:sp>
    </p:spTree>
    <p:extLst>
      <p:ext uri="{BB962C8B-B14F-4D97-AF65-F5344CB8AC3E}">
        <p14:creationId xmlns:p14="http://schemas.microsoft.com/office/powerpoint/2010/main" val="319018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E40F-0293-1FB5-935A-B1497B22A396}"/>
              </a:ext>
            </a:extLst>
          </p:cNvPr>
          <p:cNvSpPr>
            <a:spLocks noGrp="1"/>
          </p:cNvSpPr>
          <p:nvPr>
            <p:ph type="title"/>
          </p:nvPr>
        </p:nvSpPr>
        <p:spPr>
          <a:xfrm>
            <a:off x="5509159" y="361157"/>
            <a:ext cx="6870954" cy="1675626"/>
          </a:xfrm>
        </p:spPr>
        <p:txBody>
          <a:bodyPr>
            <a:normAutofit/>
          </a:bodyPr>
          <a:lstStyle/>
          <a:p>
            <a:r>
              <a:rPr lang="en-GB" sz="4000" b="1" dirty="0"/>
              <a:t>Components of care</a:t>
            </a:r>
            <a:endParaRPr lang="en-US" sz="4000" b="1" dirty="0"/>
          </a:p>
        </p:txBody>
      </p:sp>
      <p:pic>
        <p:nvPicPr>
          <p:cNvPr id="4" name="Picture 2" descr="A mother's determination to ensure her child's health | Voices of Youth">
            <a:extLst>
              <a:ext uri="{FF2B5EF4-FFF2-40B4-BE49-F238E27FC236}">
                <a16:creationId xmlns:a16="http://schemas.microsoft.com/office/drawing/2014/main" id="{29C1F56B-9ADA-A5B1-F759-15A88CA748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8108"/>
          <a:stretch/>
        </p:blipFill>
        <p:spPr bwMode="auto">
          <a:xfrm>
            <a:off x="705588" y="1319217"/>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men in Africa Need Family Planning Access Now More Than Ever |  unfoundation.org">
            <a:extLst>
              <a:ext uri="{FF2B5EF4-FFF2-40B4-BE49-F238E27FC236}">
                <a16:creationId xmlns:a16="http://schemas.microsoft.com/office/drawing/2014/main" id="{8F59A43D-6EFC-6396-8BB6-E9443B9F90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642" r="3" b="3817"/>
          <a:stretch/>
        </p:blipFill>
        <p:spPr bwMode="auto">
          <a:xfrm>
            <a:off x="1331389" y="3922344"/>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frican woman washing clothes">
            <a:extLst>
              <a:ext uri="{FF2B5EF4-FFF2-40B4-BE49-F238E27FC236}">
                <a16:creationId xmlns:a16="http://schemas.microsoft.com/office/drawing/2014/main" id="{DDB2E4FF-A5AF-1D9D-1DDC-46FC874CAD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733" r="-1" b="13144"/>
          <a:stretch/>
        </p:blipFill>
        <p:spPr bwMode="auto">
          <a:xfrm>
            <a:off x="6234610" y="2401378"/>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E3DFD089-24E3-8CE2-3890-B4657FEDFB6D}"/>
              </a:ext>
            </a:extLst>
          </p:cNvPr>
          <p:cNvSpPr txBox="1">
            <a:spLocks/>
          </p:cNvSpPr>
          <p:nvPr/>
        </p:nvSpPr>
        <p:spPr>
          <a:xfrm>
            <a:off x="216408" y="1629091"/>
            <a:ext cx="3112008" cy="31190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endParaRPr>
          </a:p>
        </p:txBody>
      </p:sp>
      <p:sp>
        <p:nvSpPr>
          <p:cNvPr id="12" name="Title 1">
            <a:extLst>
              <a:ext uri="{FF2B5EF4-FFF2-40B4-BE49-F238E27FC236}">
                <a16:creationId xmlns:a16="http://schemas.microsoft.com/office/drawing/2014/main" id="{C91B15AF-420F-76AB-9547-2ABC0E89336B}"/>
              </a:ext>
            </a:extLst>
          </p:cNvPr>
          <p:cNvSpPr txBox="1">
            <a:spLocks/>
          </p:cNvSpPr>
          <p:nvPr/>
        </p:nvSpPr>
        <p:spPr>
          <a:xfrm>
            <a:off x="776564" y="1625487"/>
            <a:ext cx="6870954" cy="1675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DIRECT CARE</a:t>
            </a:r>
            <a:endParaRPr lang="en-US" sz="4000" b="1" dirty="0">
              <a:solidFill>
                <a:schemeClr val="bg1"/>
              </a:solidFill>
            </a:endParaRPr>
          </a:p>
        </p:txBody>
      </p:sp>
      <p:sp>
        <p:nvSpPr>
          <p:cNvPr id="14" name="Title 1">
            <a:extLst>
              <a:ext uri="{FF2B5EF4-FFF2-40B4-BE49-F238E27FC236}">
                <a16:creationId xmlns:a16="http://schemas.microsoft.com/office/drawing/2014/main" id="{557D1942-3C0C-9E01-2EED-AB7758DBA8E9}"/>
              </a:ext>
            </a:extLst>
          </p:cNvPr>
          <p:cNvSpPr txBox="1">
            <a:spLocks/>
          </p:cNvSpPr>
          <p:nvPr/>
        </p:nvSpPr>
        <p:spPr>
          <a:xfrm>
            <a:off x="6259073" y="3043165"/>
            <a:ext cx="4162626" cy="1675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PRE-CONDITIONS </a:t>
            </a:r>
          </a:p>
          <a:p>
            <a:r>
              <a:rPr lang="en-GB" sz="4000" b="1" dirty="0">
                <a:solidFill>
                  <a:schemeClr val="bg1"/>
                </a:solidFill>
              </a:rPr>
              <a:t>FOR CARE</a:t>
            </a:r>
            <a:endParaRPr lang="en-US" sz="4000" b="1" dirty="0">
              <a:solidFill>
                <a:schemeClr val="bg1"/>
              </a:solidFill>
            </a:endParaRPr>
          </a:p>
        </p:txBody>
      </p:sp>
      <p:sp>
        <p:nvSpPr>
          <p:cNvPr id="15" name="Title 1">
            <a:extLst>
              <a:ext uri="{FF2B5EF4-FFF2-40B4-BE49-F238E27FC236}">
                <a16:creationId xmlns:a16="http://schemas.microsoft.com/office/drawing/2014/main" id="{9DD8D71C-1757-89A0-4EBB-0767CF19EA06}"/>
              </a:ext>
            </a:extLst>
          </p:cNvPr>
          <p:cNvSpPr txBox="1">
            <a:spLocks/>
          </p:cNvSpPr>
          <p:nvPr/>
        </p:nvSpPr>
        <p:spPr>
          <a:xfrm>
            <a:off x="1453338" y="4562261"/>
            <a:ext cx="3943192" cy="1675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MENTAL </a:t>
            </a:r>
          </a:p>
          <a:p>
            <a:r>
              <a:rPr lang="en-GB" sz="4000" b="1" dirty="0">
                <a:solidFill>
                  <a:schemeClr val="bg1"/>
                </a:solidFill>
              </a:rPr>
              <a:t>MANAGEMENT</a:t>
            </a:r>
            <a:endParaRPr lang="en-US" sz="4000" b="1" dirty="0"/>
          </a:p>
        </p:txBody>
      </p:sp>
    </p:spTree>
    <p:extLst>
      <p:ext uri="{BB962C8B-B14F-4D97-AF65-F5344CB8AC3E}">
        <p14:creationId xmlns:p14="http://schemas.microsoft.com/office/powerpoint/2010/main" val="265771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B1C9-9E43-311D-2F78-4DD00C266F4B}"/>
              </a:ext>
            </a:extLst>
          </p:cNvPr>
          <p:cNvSpPr>
            <a:spLocks noGrp="1"/>
          </p:cNvSpPr>
          <p:nvPr>
            <p:ph type="title"/>
          </p:nvPr>
        </p:nvSpPr>
        <p:spPr/>
        <p:txBody>
          <a:bodyPr/>
          <a:lstStyle/>
          <a:p>
            <a:r>
              <a:rPr lang="en-GB" b="1" dirty="0"/>
              <a:t>Fulfilling and difficult</a:t>
            </a:r>
            <a:endParaRPr lang="en-US" b="1" dirty="0"/>
          </a:p>
        </p:txBody>
      </p:sp>
      <p:sp>
        <p:nvSpPr>
          <p:cNvPr id="3" name="Content Placeholder 2">
            <a:extLst>
              <a:ext uri="{FF2B5EF4-FFF2-40B4-BE49-F238E27FC236}">
                <a16:creationId xmlns:a16="http://schemas.microsoft.com/office/drawing/2014/main" id="{6447D328-0EBB-E1CC-B67D-4413B761C500}"/>
              </a:ext>
            </a:extLst>
          </p:cNvPr>
          <p:cNvSpPr>
            <a:spLocks noGrp="1"/>
          </p:cNvSpPr>
          <p:nvPr>
            <p:ph idx="1"/>
          </p:nvPr>
        </p:nvSpPr>
        <p:spPr/>
        <p:txBody>
          <a:bodyPr/>
          <a:lstStyle/>
          <a:p>
            <a:pPr marL="0" indent="0">
              <a:buNone/>
            </a:pPr>
            <a:r>
              <a:rPr lang="en-GB" dirty="0"/>
              <a:t>Care is a changing reality. It has a gratifying and pleasant side as well as a difficult or tedious side, because the lives of human beings always have this double dimension of enjoyment and hardship. </a:t>
            </a:r>
          </a:p>
          <a:p>
            <a:pPr marL="0" indent="0">
              <a:buNone/>
            </a:pPr>
            <a:endParaRPr lang="en-GB" dirty="0"/>
          </a:p>
          <a:p>
            <a:pPr marL="0" indent="0">
              <a:buNone/>
            </a:pPr>
            <a:r>
              <a:rPr lang="en-GB" dirty="0"/>
              <a:t>How difficult or how gratifying this work is depends on the needs to be covered. It also depends on the conditions surrounding care and personal preferences and characteristics.  </a:t>
            </a:r>
            <a:endParaRPr lang="en-US" dirty="0"/>
          </a:p>
        </p:txBody>
      </p:sp>
    </p:spTree>
    <p:extLst>
      <p:ext uri="{BB962C8B-B14F-4D97-AF65-F5344CB8AC3E}">
        <p14:creationId xmlns:p14="http://schemas.microsoft.com/office/powerpoint/2010/main" val="38296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AE73-313D-3837-9B40-316B10345F33}"/>
              </a:ext>
            </a:extLst>
          </p:cNvPr>
          <p:cNvSpPr>
            <a:spLocks noGrp="1"/>
          </p:cNvSpPr>
          <p:nvPr>
            <p:ph type="title"/>
          </p:nvPr>
        </p:nvSpPr>
        <p:spPr/>
        <p:txBody>
          <a:bodyPr/>
          <a:lstStyle/>
          <a:p>
            <a:r>
              <a:rPr lang="en-GB" b="1" dirty="0"/>
              <a:t>Caring for children versus caring for the sick</a:t>
            </a:r>
            <a:br>
              <a:rPr lang="en-GB" b="1" dirty="0"/>
            </a:br>
            <a:r>
              <a:rPr lang="en-GB" sz="2800" dirty="0"/>
              <a:t>What do you choose?</a:t>
            </a:r>
            <a:endParaRPr lang="en-US" sz="2800" dirty="0"/>
          </a:p>
        </p:txBody>
      </p:sp>
      <p:pic>
        <p:nvPicPr>
          <p:cNvPr id="5" name="Content Placeholder 4">
            <a:extLst>
              <a:ext uri="{FF2B5EF4-FFF2-40B4-BE49-F238E27FC236}">
                <a16:creationId xmlns:a16="http://schemas.microsoft.com/office/drawing/2014/main" id="{AD7FDDB6-A7FF-9C00-B0B3-57CC5623695F}"/>
              </a:ext>
            </a:extLst>
          </p:cNvPr>
          <p:cNvPicPr>
            <a:picLocks noGrp="1" noChangeAspect="1"/>
          </p:cNvPicPr>
          <p:nvPr>
            <p:ph idx="1"/>
          </p:nvPr>
        </p:nvPicPr>
        <p:blipFill>
          <a:blip r:embed="rId3"/>
          <a:stretch>
            <a:fillRect/>
          </a:stretch>
        </p:blipFill>
        <p:spPr>
          <a:xfrm>
            <a:off x="6221896" y="2510667"/>
            <a:ext cx="4983231" cy="3238500"/>
          </a:xfrm>
        </p:spPr>
      </p:pic>
      <p:pic>
        <p:nvPicPr>
          <p:cNvPr id="4098" name="Picture 2" descr="550+ African Child Pictures | Download Free Images on Unsplash">
            <a:extLst>
              <a:ext uri="{FF2B5EF4-FFF2-40B4-BE49-F238E27FC236}">
                <a16:creationId xmlns:a16="http://schemas.microsoft.com/office/drawing/2014/main" id="{98FE60A9-0464-60EC-268D-2F770F7FC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2019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9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F2D6-B868-B2AD-079F-85F1F5E1504E}"/>
              </a:ext>
            </a:extLst>
          </p:cNvPr>
          <p:cNvSpPr>
            <a:spLocks noGrp="1"/>
          </p:cNvSpPr>
          <p:nvPr>
            <p:ph type="title"/>
          </p:nvPr>
        </p:nvSpPr>
        <p:spPr/>
        <p:txBody>
          <a:bodyPr/>
          <a:lstStyle/>
          <a:p>
            <a:r>
              <a:rPr lang="en-GB" b="1" dirty="0"/>
              <a:t>Unpaid domestic work </a:t>
            </a:r>
            <a:br>
              <a:rPr lang="en-GB" dirty="0"/>
            </a:br>
            <a:r>
              <a:rPr lang="en-GB" sz="2800" dirty="0"/>
              <a:t>What do you choose?</a:t>
            </a:r>
            <a:endParaRPr lang="en-US" sz="2800" dirty="0"/>
          </a:p>
        </p:txBody>
      </p:sp>
      <p:pic>
        <p:nvPicPr>
          <p:cNvPr id="5" name="Picture 4">
            <a:extLst>
              <a:ext uri="{FF2B5EF4-FFF2-40B4-BE49-F238E27FC236}">
                <a16:creationId xmlns:a16="http://schemas.microsoft.com/office/drawing/2014/main" id="{26D31943-6505-B427-1782-3822E7EBECA9}"/>
              </a:ext>
            </a:extLst>
          </p:cNvPr>
          <p:cNvPicPr>
            <a:picLocks noChangeAspect="1"/>
          </p:cNvPicPr>
          <p:nvPr/>
        </p:nvPicPr>
        <p:blipFill>
          <a:blip r:embed="rId3"/>
          <a:stretch>
            <a:fillRect/>
          </a:stretch>
        </p:blipFill>
        <p:spPr>
          <a:xfrm>
            <a:off x="1029941" y="1825624"/>
            <a:ext cx="4773412" cy="3680653"/>
          </a:xfrm>
          <a:prstGeom prst="rect">
            <a:avLst/>
          </a:prstGeom>
        </p:spPr>
      </p:pic>
      <p:pic>
        <p:nvPicPr>
          <p:cNvPr id="6" name="Content Placeholder 6">
            <a:extLst>
              <a:ext uri="{FF2B5EF4-FFF2-40B4-BE49-F238E27FC236}">
                <a16:creationId xmlns:a16="http://schemas.microsoft.com/office/drawing/2014/main" id="{8D7567EC-7775-83F4-0959-3D906FD52BFB}"/>
              </a:ext>
            </a:extLst>
          </p:cNvPr>
          <p:cNvPicPr>
            <a:picLocks noChangeAspect="1"/>
          </p:cNvPicPr>
          <p:nvPr/>
        </p:nvPicPr>
        <p:blipFill>
          <a:blip r:embed="rId4"/>
          <a:stretch>
            <a:fillRect/>
          </a:stretch>
        </p:blipFill>
        <p:spPr>
          <a:xfrm>
            <a:off x="6388648" y="1825624"/>
            <a:ext cx="4965152" cy="3680653"/>
          </a:xfrm>
          <a:prstGeom prst="rect">
            <a:avLst/>
          </a:prstGeom>
        </p:spPr>
      </p:pic>
    </p:spTree>
    <p:extLst>
      <p:ext uri="{BB962C8B-B14F-4D97-AF65-F5344CB8AC3E}">
        <p14:creationId xmlns:p14="http://schemas.microsoft.com/office/powerpoint/2010/main" val="37701815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5564</TotalTime>
  <Words>2198</Words>
  <Application>Microsoft Office PowerPoint</Application>
  <PresentationFormat>Widescreen</PresentationFormat>
  <Paragraphs>205</Paragraphs>
  <Slides>26</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 Black</vt:lpstr>
      <vt:lpstr>ArialMT</vt:lpstr>
      <vt:lpstr>Calibri</vt:lpstr>
      <vt:lpstr>Calibri Light</vt:lpstr>
      <vt:lpstr>Gill Sans MT</vt:lpstr>
      <vt:lpstr>Lato Light</vt:lpstr>
      <vt:lpstr>Montserrat</vt:lpstr>
      <vt:lpstr>Open Sans</vt:lpstr>
      <vt:lpstr>Open Sans Light</vt:lpstr>
      <vt:lpstr>Poppins</vt:lpstr>
      <vt:lpstr>TStar</vt:lpstr>
      <vt:lpstr>Thème Office</vt:lpstr>
      <vt:lpstr>PowerPoint Presentation</vt:lpstr>
      <vt:lpstr>PowerPoint Presentation</vt:lpstr>
      <vt:lpstr>What is care work ? care work?</vt:lpstr>
      <vt:lpstr>Physical and emotional care</vt:lpstr>
      <vt:lpstr>Appropriate and satisfying care </vt:lpstr>
      <vt:lpstr>Components of care</vt:lpstr>
      <vt:lpstr>Fulfilling and difficult</vt:lpstr>
      <vt:lpstr>Caring for children versus caring for the sick What do you choose?</vt:lpstr>
      <vt:lpstr>Unpaid domestic work  What do you choose?</vt:lpstr>
      <vt:lpstr>Multi-faceted character of the motivation to care:</vt:lpstr>
      <vt:lpstr>Cultural dimensions of care</vt:lpstr>
      <vt:lpstr>PowerPoint Presentation</vt:lpstr>
      <vt:lpstr>PowerPoint Presentation</vt:lpstr>
      <vt:lpstr>Why we need unpaid work</vt:lpstr>
      <vt:lpstr>The 5R strategy</vt:lpstr>
      <vt:lpstr>Demography</vt:lpstr>
      <vt:lpstr>Children and elderly in the population</vt:lpstr>
      <vt:lpstr>Children and elderly in the population, according to the population prospects of the UN Population Division</vt:lpstr>
      <vt:lpstr>PowerPoint Presentation</vt:lpstr>
      <vt:lpstr>PowerPoint Presentation</vt:lpstr>
      <vt:lpstr>The care diamond</vt:lpstr>
      <vt:lpstr>PowerPoint Presentation</vt:lpstr>
      <vt:lpstr>There are huge gender inequalities when it comes to time spent on unpaid work</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Jacques Charmes</dc:creator>
  <cp:lastModifiedBy>Pamela Nabukhonzo</cp:lastModifiedBy>
  <cp:revision>38</cp:revision>
  <dcterms:created xsi:type="dcterms:W3CDTF">2022-06-13T13:26:29Z</dcterms:created>
  <dcterms:modified xsi:type="dcterms:W3CDTF">2023-11-08T08:00:53Z</dcterms:modified>
</cp:coreProperties>
</file>