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3439" r:id="rId2"/>
    <p:sldId id="3458" r:id="rId3"/>
    <p:sldId id="3414" r:id="rId4"/>
    <p:sldId id="265" r:id="rId5"/>
    <p:sldId id="266" r:id="rId6"/>
    <p:sldId id="269" r:id="rId7"/>
    <p:sldId id="3314" r:id="rId8"/>
    <p:sldId id="3315" r:id="rId9"/>
    <p:sldId id="3316" r:id="rId10"/>
    <p:sldId id="3317" r:id="rId11"/>
    <p:sldId id="3435" r:id="rId12"/>
    <p:sldId id="3385" r:id="rId13"/>
    <p:sldId id="3322" r:id="rId14"/>
    <p:sldId id="261" r:id="rId15"/>
    <p:sldId id="1201" r:id="rId16"/>
    <p:sldId id="3419" r:id="rId17"/>
    <p:sldId id="3420" r:id="rId18"/>
    <p:sldId id="3457" r:id="rId19"/>
    <p:sldId id="257" r:id="rId20"/>
    <p:sldId id="3446" r:id="rId21"/>
    <p:sldId id="3442" r:id="rId22"/>
    <p:sldId id="3368" r:id="rId23"/>
    <p:sldId id="1176" r:id="rId24"/>
    <p:sldId id="1174" r:id="rId25"/>
    <p:sldId id="3461" r:id="rId26"/>
    <p:sldId id="514" r:id="rId2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83E40E-40CF-474C-8D32-FA4CFDBF72AC}" v="5" dt="2023-11-07T16:18:13.4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82"/>
    <p:restoredTop sz="72973" autoAdjust="0"/>
  </p:normalViewPr>
  <p:slideViewPr>
    <p:cSldViewPr snapToGrid="0" snapToObjects="1">
      <p:cViewPr varScale="1">
        <p:scale>
          <a:sx n="60" d="100"/>
          <a:sy n="60" d="100"/>
        </p:scale>
        <p:origin x="1426"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Users\jacquescharmes%201\Desktop\UNWomen%20Kenya%20care\Demographic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r>
              <a:rPr lang="fr-FR" b="1" dirty="0"/>
              <a:t>UN Population perspectives Kenya</a:t>
            </a:r>
          </a:p>
        </c:rich>
      </c:tx>
      <c:layout>
        <c:manualLayout>
          <c:xMode val="edge"/>
          <c:yMode val="edge"/>
          <c:x val="0.22036961443145425"/>
          <c:y val="0"/>
        </c:manualLayout>
      </c:layout>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endParaRPr lang="en-UG"/>
        </a:p>
      </c:txPr>
    </c:title>
    <c:autoTitleDeleted val="0"/>
    <c:plotArea>
      <c:layout>
        <c:manualLayout>
          <c:layoutTarget val="inner"/>
          <c:xMode val="edge"/>
          <c:yMode val="edge"/>
          <c:x val="7.1621135810168726E-2"/>
          <c:y val="8.4529041945674843E-2"/>
          <c:w val="0.91197709528781989"/>
          <c:h val="0.81274587168269996"/>
        </c:manualLayout>
      </c:layout>
      <c:lineChart>
        <c:grouping val="standard"/>
        <c:varyColors val="0"/>
        <c:ser>
          <c:idx val="0"/>
          <c:order val="0"/>
          <c:tx>
            <c:strRef>
              <c:f>'Population by age group'!$A$2</c:f>
              <c:strCache>
                <c:ptCount val="1"/>
                <c:pt idx="0">
                  <c:v>Population aged 0-5</c:v>
                </c:pt>
              </c:strCache>
            </c:strRef>
          </c:tx>
          <c:spPr>
            <a:ln w="57150" cap="rnd">
              <a:solidFill>
                <a:schemeClr val="accent1"/>
              </a:solidFill>
              <a:round/>
            </a:ln>
            <a:effectLst/>
          </c:spPr>
          <c:marker>
            <c:symbol val="none"/>
          </c:marker>
          <c:cat>
            <c:strRef>
              <c:f>'Population by age group'!$B$1:$U$1</c:f>
              <c:strCache>
                <c:ptCount val="20"/>
                <c:pt idx="0">
                  <c:v>1950</c:v>
                </c:pt>
                <c:pt idx="1">
                  <c:v>1960</c:v>
                </c:pt>
                <c:pt idx="2">
                  <c:v>1970</c:v>
                </c:pt>
                <c:pt idx="3">
                  <c:v>1980</c:v>
                </c:pt>
                <c:pt idx="4">
                  <c:v>1990</c:v>
                </c:pt>
                <c:pt idx="5">
                  <c:v>2000</c:v>
                </c:pt>
                <c:pt idx="6">
                  <c:v>2005</c:v>
                </c:pt>
                <c:pt idx="7">
                  <c:v>2010</c:v>
                </c:pt>
                <c:pt idx="8">
                  <c:v>2015</c:v>
                </c:pt>
                <c:pt idx="9">
                  <c:v>2019</c:v>
                </c:pt>
                <c:pt idx="10">
                  <c:v>2020</c:v>
                </c:pt>
                <c:pt idx="11">
                  <c:v>2025</c:v>
                </c:pt>
                <c:pt idx="12">
                  <c:v>2030</c:v>
                </c:pt>
                <c:pt idx="13">
                  <c:v>2040</c:v>
                </c:pt>
                <c:pt idx="14">
                  <c:v>2050</c:v>
                </c:pt>
                <c:pt idx="15">
                  <c:v>2060</c:v>
                </c:pt>
                <c:pt idx="16">
                  <c:v>2070</c:v>
                </c:pt>
                <c:pt idx="17">
                  <c:v>2080</c:v>
                </c:pt>
                <c:pt idx="18">
                  <c:v>2090</c:v>
                </c:pt>
                <c:pt idx="19">
                  <c:v>2100</c:v>
                </c:pt>
              </c:strCache>
            </c:strRef>
          </c:cat>
          <c:val>
            <c:numRef>
              <c:f>'Population by age group'!$B$2:$U$2</c:f>
              <c:numCache>
                <c:formatCode>General</c:formatCode>
                <c:ptCount val="20"/>
                <c:pt idx="0">
                  <c:v>1212</c:v>
                </c:pt>
                <c:pt idx="1">
                  <c:v>1879</c:v>
                </c:pt>
                <c:pt idx="2">
                  <c:v>2675</c:v>
                </c:pt>
                <c:pt idx="3">
                  <c:v>3964</c:v>
                </c:pt>
                <c:pt idx="4">
                  <c:v>5340</c:v>
                </c:pt>
                <c:pt idx="5">
                  <c:v>6499</c:v>
                </c:pt>
                <c:pt idx="6">
                  <c:v>7360</c:v>
                </c:pt>
                <c:pt idx="7">
                  <c:v>8129</c:v>
                </c:pt>
                <c:pt idx="8">
                  <c:v>8431</c:v>
                </c:pt>
                <c:pt idx="9">
                  <c:v>8420</c:v>
                </c:pt>
                <c:pt idx="10">
                  <c:v>8445</c:v>
                </c:pt>
                <c:pt idx="11">
                  <c:v>8925</c:v>
                </c:pt>
                <c:pt idx="12">
                  <c:v>9490</c:v>
                </c:pt>
                <c:pt idx="13">
                  <c:v>10076</c:v>
                </c:pt>
                <c:pt idx="14">
                  <c:v>10163</c:v>
                </c:pt>
                <c:pt idx="15">
                  <c:v>10226</c:v>
                </c:pt>
                <c:pt idx="16">
                  <c:v>9994</c:v>
                </c:pt>
                <c:pt idx="17">
                  <c:v>9557</c:v>
                </c:pt>
                <c:pt idx="18">
                  <c:v>9122</c:v>
                </c:pt>
                <c:pt idx="19">
                  <c:v>8672</c:v>
                </c:pt>
              </c:numCache>
            </c:numRef>
          </c:val>
          <c:smooth val="0"/>
          <c:extLst>
            <c:ext xmlns:c16="http://schemas.microsoft.com/office/drawing/2014/chart" uri="{C3380CC4-5D6E-409C-BE32-E72D297353CC}">
              <c16:uniqueId val="{00000000-4A5A-E14D-A954-D39DE2F782F3}"/>
            </c:ext>
          </c:extLst>
        </c:ser>
        <c:ser>
          <c:idx val="1"/>
          <c:order val="1"/>
          <c:tx>
            <c:strRef>
              <c:f>'Population by age group'!$A$3</c:f>
              <c:strCache>
                <c:ptCount val="1"/>
                <c:pt idx="0">
                  <c:v>Population aged 6-11 </c:v>
                </c:pt>
              </c:strCache>
            </c:strRef>
          </c:tx>
          <c:spPr>
            <a:ln w="28575" cap="rnd">
              <a:solidFill>
                <a:schemeClr val="accent2"/>
              </a:solidFill>
              <a:round/>
            </a:ln>
            <a:effectLst/>
          </c:spPr>
          <c:marker>
            <c:symbol val="none"/>
          </c:marker>
          <c:dLbls>
            <c:dLbl>
              <c:idx val="18"/>
              <c:tx>
                <c:rich>
                  <a:bodyPr/>
                  <a:lstStyle/>
                  <a:p>
                    <a:r>
                      <a:rPr lang="en-US"/>
                      <a:t>Population aged 0-5</a:t>
                    </a:r>
                  </a:p>
                </c:rich>
              </c:tx>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4A5A-E14D-A954-D39DE2F782F3}"/>
                </c:ext>
              </c:extLst>
            </c:dLbl>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G"/>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'Population by age group'!$B$1:$U$1</c:f>
              <c:strCache>
                <c:ptCount val="20"/>
                <c:pt idx="0">
                  <c:v>1950</c:v>
                </c:pt>
                <c:pt idx="1">
                  <c:v>1960</c:v>
                </c:pt>
                <c:pt idx="2">
                  <c:v>1970</c:v>
                </c:pt>
                <c:pt idx="3">
                  <c:v>1980</c:v>
                </c:pt>
                <c:pt idx="4">
                  <c:v>1990</c:v>
                </c:pt>
                <c:pt idx="5">
                  <c:v>2000</c:v>
                </c:pt>
                <c:pt idx="6">
                  <c:v>2005</c:v>
                </c:pt>
                <c:pt idx="7">
                  <c:v>2010</c:v>
                </c:pt>
                <c:pt idx="8">
                  <c:v>2015</c:v>
                </c:pt>
                <c:pt idx="9">
                  <c:v>2019</c:v>
                </c:pt>
                <c:pt idx="10">
                  <c:v>2020</c:v>
                </c:pt>
                <c:pt idx="11">
                  <c:v>2025</c:v>
                </c:pt>
                <c:pt idx="12">
                  <c:v>2030</c:v>
                </c:pt>
                <c:pt idx="13">
                  <c:v>2040</c:v>
                </c:pt>
                <c:pt idx="14">
                  <c:v>2050</c:v>
                </c:pt>
                <c:pt idx="15">
                  <c:v>2060</c:v>
                </c:pt>
                <c:pt idx="16">
                  <c:v>2070</c:v>
                </c:pt>
                <c:pt idx="17">
                  <c:v>2080</c:v>
                </c:pt>
                <c:pt idx="18">
                  <c:v>2090</c:v>
                </c:pt>
                <c:pt idx="19">
                  <c:v>2100</c:v>
                </c:pt>
              </c:strCache>
            </c:strRef>
          </c:cat>
          <c:val>
            <c:numRef>
              <c:f>'Population by age group'!$B$3:$U$3</c:f>
              <c:numCache>
                <c:formatCode>General</c:formatCode>
                <c:ptCount val="20"/>
                <c:pt idx="0">
                  <c:v>813</c:v>
                </c:pt>
                <c:pt idx="1">
                  <c:v>1377</c:v>
                </c:pt>
                <c:pt idx="2">
                  <c:v>2028</c:v>
                </c:pt>
                <c:pt idx="3">
                  <c:v>3025</c:v>
                </c:pt>
                <c:pt idx="4">
                  <c:v>4444</c:v>
                </c:pt>
                <c:pt idx="5">
                  <c:v>5403</c:v>
                </c:pt>
                <c:pt idx="6">
                  <c:v>6116</c:v>
                </c:pt>
                <c:pt idx="7">
                  <c:v>7034</c:v>
                </c:pt>
                <c:pt idx="8">
                  <c:v>7880</c:v>
                </c:pt>
                <c:pt idx="9">
                  <c:v>8285</c:v>
                </c:pt>
                <c:pt idx="10">
                  <c:v>8318</c:v>
                </c:pt>
                <c:pt idx="11">
                  <c:v>8356</c:v>
                </c:pt>
                <c:pt idx="12">
                  <c:v>8744</c:v>
                </c:pt>
                <c:pt idx="13">
                  <c:v>9777</c:v>
                </c:pt>
                <c:pt idx="14">
                  <c:v>10079</c:v>
                </c:pt>
                <c:pt idx="15">
                  <c:v>10170</c:v>
                </c:pt>
                <c:pt idx="16">
                  <c:v>10147</c:v>
                </c:pt>
                <c:pt idx="17">
                  <c:v>9798</c:v>
                </c:pt>
                <c:pt idx="18">
                  <c:v>9354</c:v>
                </c:pt>
                <c:pt idx="19">
                  <c:v>8931</c:v>
                </c:pt>
              </c:numCache>
            </c:numRef>
          </c:val>
          <c:smooth val="0"/>
          <c:extLst>
            <c:ext xmlns:c16="http://schemas.microsoft.com/office/drawing/2014/chart" uri="{C3380CC4-5D6E-409C-BE32-E72D297353CC}">
              <c16:uniqueId val="{00000002-4A5A-E14D-A954-D39DE2F782F3}"/>
            </c:ext>
          </c:extLst>
        </c:ser>
        <c:ser>
          <c:idx val="2"/>
          <c:order val="2"/>
          <c:tx>
            <c:strRef>
              <c:f>'Population by age group'!$A$4</c:f>
              <c:strCache>
                <c:ptCount val="1"/>
                <c:pt idx="0">
                  <c:v>Population aged 12-14 </c:v>
                </c:pt>
              </c:strCache>
            </c:strRef>
          </c:tx>
          <c:spPr>
            <a:ln w="28575" cap="rnd">
              <a:solidFill>
                <a:schemeClr val="accent3"/>
              </a:solidFill>
              <a:round/>
            </a:ln>
            <a:effectLst/>
          </c:spPr>
          <c:marker>
            <c:symbol val="none"/>
          </c:marker>
          <c:cat>
            <c:strRef>
              <c:f>'Population by age group'!$B$1:$U$1</c:f>
              <c:strCache>
                <c:ptCount val="20"/>
                <c:pt idx="0">
                  <c:v>1950</c:v>
                </c:pt>
                <c:pt idx="1">
                  <c:v>1960</c:v>
                </c:pt>
                <c:pt idx="2">
                  <c:v>1970</c:v>
                </c:pt>
                <c:pt idx="3">
                  <c:v>1980</c:v>
                </c:pt>
                <c:pt idx="4">
                  <c:v>1990</c:v>
                </c:pt>
                <c:pt idx="5">
                  <c:v>2000</c:v>
                </c:pt>
                <c:pt idx="6">
                  <c:v>2005</c:v>
                </c:pt>
                <c:pt idx="7">
                  <c:v>2010</c:v>
                </c:pt>
                <c:pt idx="8">
                  <c:v>2015</c:v>
                </c:pt>
                <c:pt idx="9">
                  <c:v>2019</c:v>
                </c:pt>
                <c:pt idx="10">
                  <c:v>2020</c:v>
                </c:pt>
                <c:pt idx="11">
                  <c:v>2025</c:v>
                </c:pt>
                <c:pt idx="12">
                  <c:v>2030</c:v>
                </c:pt>
                <c:pt idx="13">
                  <c:v>2040</c:v>
                </c:pt>
                <c:pt idx="14">
                  <c:v>2050</c:v>
                </c:pt>
                <c:pt idx="15">
                  <c:v>2060</c:v>
                </c:pt>
                <c:pt idx="16">
                  <c:v>2070</c:v>
                </c:pt>
                <c:pt idx="17">
                  <c:v>2080</c:v>
                </c:pt>
                <c:pt idx="18">
                  <c:v>2090</c:v>
                </c:pt>
                <c:pt idx="19">
                  <c:v>2100</c:v>
                </c:pt>
              </c:strCache>
            </c:strRef>
          </c:cat>
          <c:val>
            <c:numRef>
              <c:f>'Population by age group'!$B$4:$U$4</c:f>
              <c:numCache>
                <c:formatCode>General</c:formatCode>
                <c:ptCount val="20"/>
                <c:pt idx="0">
                  <c:v>392</c:v>
                </c:pt>
                <c:pt idx="1">
                  <c:v>520</c:v>
                </c:pt>
                <c:pt idx="2">
                  <c:v>845</c:v>
                </c:pt>
                <c:pt idx="3">
                  <c:v>1234</c:v>
                </c:pt>
                <c:pt idx="4">
                  <c:v>1867</c:v>
                </c:pt>
                <c:pt idx="5">
                  <c:v>2561</c:v>
                </c:pt>
                <c:pt idx="6">
                  <c:v>2649</c:v>
                </c:pt>
                <c:pt idx="7">
                  <c:v>3096</c:v>
                </c:pt>
                <c:pt idx="8">
                  <c:v>3531</c:v>
                </c:pt>
                <c:pt idx="9">
                  <c:v>3901</c:v>
                </c:pt>
                <c:pt idx="10">
                  <c:v>3987</c:v>
                </c:pt>
                <c:pt idx="11">
                  <c:v>4163</c:v>
                </c:pt>
                <c:pt idx="12">
                  <c:v>4144</c:v>
                </c:pt>
                <c:pt idx="13">
                  <c:v>4680</c:v>
                </c:pt>
                <c:pt idx="14">
                  <c:v>5000</c:v>
                </c:pt>
                <c:pt idx="15">
                  <c:v>5050</c:v>
                </c:pt>
                <c:pt idx="16">
                  <c:v>5091</c:v>
                </c:pt>
                <c:pt idx="17">
                  <c:v>4987</c:v>
                </c:pt>
                <c:pt idx="18">
                  <c:v>4772</c:v>
                </c:pt>
                <c:pt idx="19">
                  <c:v>4556</c:v>
                </c:pt>
              </c:numCache>
            </c:numRef>
          </c:val>
          <c:smooth val="0"/>
          <c:extLst>
            <c:ext xmlns:c16="http://schemas.microsoft.com/office/drawing/2014/chart" uri="{C3380CC4-5D6E-409C-BE32-E72D297353CC}">
              <c16:uniqueId val="{00000003-4A5A-E14D-A954-D39DE2F782F3}"/>
            </c:ext>
          </c:extLst>
        </c:ser>
        <c:ser>
          <c:idx val="3"/>
          <c:order val="3"/>
          <c:tx>
            <c:strRef>
              <c:f>'Population by age group'!$A$5</c:f>
              <c:strCache>
                <c:ptCount val="1"/>
                <c:pt idx="0">
                  <c:v>Population aged 15-17 </c:v>
                </c:pt>
              </c:strCache>
            </c:strRef>
          </c:tx>
          <c:spPr>
            <a:ln w="28575" cap="rnd">
              <a:solidFill>
                <a:schemeClr val="accent4"/>
              </a:solidFill>
              <a:round/>
            </a:ln>
            <a:effectLst/>
          </c:spPr>
          <c:marker>
            <c:symbol val="none"/>
          </c:marker>
          <c:cat>
            <c:strRef>
              <c:f>'Population by age group'!$B$1:$U$1</c:f>
              <c:strCache>
                <c:ptCount val="20"/>
                <c:pt idx="0">
                  <c:v>1950</c:v>
                </c:pt>
                <c:pt idx="1">
                  <c:v>1960</c:v>
                </c:pt>
                <c:pt idx="2">
                  <c:v>1970</c:v>
                </c:pt>
                <c:pt idx="3">
                  <c:v>1980</c:v>
                </c:pt>
                <c:pt idx="4">
                  <c:v>1990</c:v>
                </c:pt>
                <c:pt idx="5">
                  <c:v>2000</c:v>
                </c:pt>
                <c:pt idx="6">
                  <c:v>2005</c:v>
                </c:pt>
                <c:pt idx="7">
                  <c:v>2010</c:v>
                </c:pt>
                <c:pt idx="8">
                  <c:v>2015</c:v>
                </c:pt>
                <c:pt idx="9">
                  <c:v>2019</c:v>
                </c:pt>
                <c:pt idx="10">
                  <c:v>2020</c:v>
                </c:pt>
                <c:pt idx="11">
                  <c:v>2025</c:v>
                </c:pt>
                <c:pt idx="12">
                  <c:v>2030</c:v>
                </c:pt>
                <c:pt idx="13">
                  <c:v>2040</c:v>
                </c:pt>
                <c:pt idx="14">
                  <c:v>2050</c:v>
                </c:pt>
                <c:pt idx="15">
                  <c:v>2060</c:v>
                </c:pt>
                <c:pt idx="16">
                  <c:v>2070</c:v>
                </c:pt>
                <c:pt idx="17">
                  <c:v>2080</c:v>
                </c:pt>
                <c:pt idx="18">
                  <c:v>2090</c:v>
                </c:pt>
                <c:pt idx="19">
                  <c:v>2100</c:v>
                </c:pt>
              </c:strCache>
            </c:strRef>
          </c:cat>
          <c:val>
            <c:numRef>
              <c:f>'Population by age group'!$B$5:$U$5</c:f>
              <c:numCache>
                <c:formatCode>General</c:formatCode>
                <c:ptCount val="20"/>
                <c:pt idx="0">
                  <c:v>382</c:v>
                </c:pt>
                <c:pt idx="1">
                  <c:v>415</c:v>
                </c:pt>
                <c:pt idx="2">
                  <c:v>752</c:v>
                </c:pt>
                <c:pt idx="3">
                  <c:v>1092</c:v>
                </c:pt>
                <c:pt idx="4">
                  <c:v>1655</c:v>
                </c:pt>
                <c:pt idx="5">
                  <c:v>2361</c:v>
                </c:pt>
                <c:pt idx="6">
                  <c:v>2605</c:v>
                </c:pt>
                <c:pt idx="7">
                  <c:v>2746</c:v>
                </c:pt>
                <c:pt idx="8">
                  <c:v>3279</c:v>
                </c:pt>
                <c:pt idx="9">
                  <c:v>3606</c:v>
                </c:pt>
                <c:pt idx="10">
                  <c:v>3699</c:v>
                </c:pt>
                <c:pt idx="11">
                  <c:v>4089</c:v>
                </c:pt>
                <c:pt idx="12">
                  <c:v>4160</c:v>
                </c:pt>
                <c:pt idx="13">
                  <c:v>4515</c:v>
                </c:pt>
                <c:pt idx="14">
                  <c:v>4952</c:v>
                </c:pt>
                <c:pt idx="15">
                  <c:v>5033</c:v>
                </c:pt>
                <c:pt idx="16">
                  <c:v>5084</c:v>
                </c:pt>
                <c:pt idx="17">
                  <c:v>5034</c:v>
                </c:pt>
                <c:pt idx="18">
                  <c:v>4833</c:v>
                </c:pt>
                <c:pt idx="19">
                  <c:v>4612</c:v>
                </c:pt>
              </c:numCache>
            </c:numRef>
          </c:val>
          <c:smooth val="0"/>
          <c:extLst>
            <c:ext xmlns:c16="http://schemas.microsoft.com/office/drawing/2014/chart" uri="{C3380CC4-5D6E-409C-BE32-E72D297353CC}">
              <c16:uniqueId val="{00000004-4A5A-E14D-A954-D39DE2F782F3}"/>
            </c:ext>
          </c:extLst>
        </c:ser>
        <c:ser>
          <c:idx val="4"/>
          <c:order val="4"/>
          <c:tx>
            <c:strRef>
              <c:f>'Population by age group'!$A$6</c:f>
              <c:strCache>
                <c:ptCount val="1"/>
                <c:pt idx="0">
                  <c:v>Population aged 18-23 </c:v>
                </c:pt>
              </c:strCache>
            </c:strRef>
          </c:tx>
          <c:spPr>
            <a:ln w="28575" cap="rnd">
              <a:solidFill>
                <a:schemeClr val="accent5"/>
              </a:solidFill>
              <a:round/>
            </a:ln>
            <a:effectLst/>
          </c:spPr>
          <c:marker>
            <c:symbol val="none"/>
          </c:marker>
          <c:cat>
            <c:strRef>
              <c:f>'Population by age group'!$B$1:$U$1</c:f>
              <c:strCache>
                <c:ptCount val="20"/>
                <c:pt idx="0">
                  <c:v>1950</c:v>
                </c:pt>
                <c:pt idx="1">
                  <c:v>1960</c:v>
                </c:pt>
                <c:pt idx="2">
                  <c:v>1970</c:v>
                </c:pt>
                <c:pt idx="3">
                  <c:v>1980</c:v>
                </c:pt>
                <c:pt idx="4">
                  <c:v>1990</c:v>
                </c:pt>
                <c:pt idx="5">
                  <c:v>2000</c:v>
                </c:pt>
                <c:pt idx="6">
                  <c:v>2005</c:v>
                </c:pt>
                <c:pt idx="7">
                  <c:v>2010</c:v>
                </c:pt>
                <c:pt idx="8">
                  <c:v>2015</c:v>
                </c:pt>
                <c:pt idx="9">
                  <c:v>2019</c:v>
                </c:pt>
                <c:pt idx="10">
                  <c:v>2020</c:v>
                </c:pt>
                <c:pt idx="11">
                  <c:v>2025</c:v>
                </c:pt>
                <c:pt idx="12">
                  <c:v>2030</c:v>
                </c:pt>
                <c:pt idx="13">
                  <c:v>2040</c:v>
                </c:pt>
                <c:pt idx="14">
                  <c:v>2050</c:v>
                </c:pt>
                <c:pt idx="15">
                  <c:v>2060</c:v>
                </c:pt>
                <c:pt idx="16">
                  <c:v>2070</c:v>
                </c:pt>
                <c:pt idx="17">
                  <c:v>2080</c:v>
                </c:pt>
                <c:pt idx="18">
                  <c:v>2090</c:v>
                </c:pt>
                <c:pt idx="19">
                  <c:v>2100</c:v>
                </c:pt>
              </c:strCache>
            </c:strRef>
          </c:cat>
          <c:val>
            <c:numRef>
              <c:f>'Population by age group'!$B$6:$U$6</c:f>
              <c:numCache>
                <c:formatCode>General</c:formatCode>
                <c:ptCount val="20"/>
                <c:pt idx="0">
                  <c:v>670</c:v>
                </c:pt>
                <c:pt idx="1">
                  <c:v>745</c:v>
                </c:pt>
                <c:pt idx="2">
                  <c:v>1175</c:v>
                </c:pt>
                <c:pt idx="3">
                  <c:v>1816</c:v>
                </c:pt>
                <c:pt idx="4">
                  <c:v>2705</c:v>
                </c:pt>
                <c:pt idx="5">
                  <c:v>4023</c:v>
                </c:pt>
                <c:pt idx="6">
                  <c:v>4702</c:v>
                </c:pt>
                <c:pt idx="7">
                  <c:v>5105</c:v>
                </c:pt>
                <c:pt idx="8">
                  <c:v>5579</c:v>
                </c:pt>
                <c:pt idx="9">
                  <c:v>6391</c:v>
                </c:pt>
                <c:pt idx="10">
                  <c:v>6576</c:v>
                </c:pt>
                <c:pt idx="11">
                  <c:v>7447</c:v>
                </c:pt>
                <c:pt idx="12">
                  <c:v>8132</c:v>
                </c:pt>
                <c:pt idx="13">
                  <c:v>8430</c:v>
                </c:pt>
                <c:pt idx="14">
                  <c:v>9538</c:v>
                </c:pt>
                <c:pt idx="15">
                  <c:v>9983</c:v>
                </c:pt>
                <c:pt idx="16">
                  <c:v>10078</c:v>
                </c:pt>
                <c:pt idx="17">
                  <c:v>10114</c:v>
                </c:pt>
                <c:pt idx="18">
                  <c:v>9828</c:v>
                </c:pt>
                <c:pt idx="19">
                  <c:v>9395</c:v>
                </c:pt>
              </c:numCache>
            </c:numRef>
          </c:val>
          <c:smooth val="0"/>
          <c:extLst>
            <c:ext xmlns:c16="http://schemas.microsoft.com/office/drawing/2014/chart" uri="{C3380CC4-5D6E-409C-BE32-E72D297353CC}">
              <c16:uniqueId val="{00000005-4A5A-E14D-A954-D39DE2F782F3}"/>
            </c:ext>
          </c:extLst>
        </c:ser>
        <c:ser>
          <c:idx val="5"/>
          <c:order val="5"/>
          <c:tx>
            <c:strRef>
              <c:f>'Population by age group'!$A$7</c:f>
              <c:strCache>
                <c:ptCount val="1"/>
                <c:pt idx="0">
                  <c:v>Population aged 25-64</c:v>
                </c:pt>
              </c:strCache>
            </c:strRef>
          </c:tx>
          <c:spPr>
            <a:ln w="28575" cap="rnd">
              <a:solidFill>
                <a:schemeClr val="accent6"/>
              </a:solidFill>
              <a:round/>
            </a:ln>
            <a:effectLst/>
          </c:spPr>
          <c:marker>
            <c:symbol val="none"/>
          </c:marker>
          <c:dLbls>
            <c:dLbl>
              <c:idx val="19"/>
              <c:tx>
                <c:rich>
                  <a:bodyPr/>
                  <a:lstStyle/>
                  <a:p>
                    <a:r>
                      <a:rPr lang="en-US"/>
                      <a:t>Population aged 25-64</a:t>
                    </a:r>
                  </a:p>
                </c:rich>
              </c:tx>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4A5A-E14D-A954-D39DE2F782F3}"/>
                </c:ext>
              </c:extLst>
            </c:dLbl>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G"/>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'Population by age group'!$B$1:$U$1</c:f>
              <c:strCache>
                <c:ptCount val="20"/>
                <c:pt idx="0">
                  <c:v>1950</c:v>
                </c:pt>
                <c:pt idx="1">
                  <c:v>1960</c:v>
                </c:pt>
                <c:pt idx="2">
                  <c:v>1970</c:v>
                </c:pt>
                <c:pt idx="3">
                  <c:v>1980</c:v>
                </c:pt>
                <c:pt idx="4">
                  <c:v>1990</c:v>
                </c:pt>
                <c:pt idx="5">
                  <c:v>2000</c:v>
                </c:pt>
                <c:pt idx="6">
                  <c:v>2005</c:v>
                </c:pt>
                <c:pt idx="7">
                  <c:v>2010</c:v>
                </c:pt>
                <c:pt idx="8">
                  <c:v>2015</c:v>
                </c:pt>
                <c:pt idx="9">
                  <c:v>2019</c:v>
                </c:pt>
                <c:pt idx="10">
                  <c:v>2020</c:v>
                </c:pt>
                <c:pt idx="11">
                  <c:v>2025</c:v>
                </c:pt>
                <c:pt idx="12">
                  <c:v>2030</c:v>
                </c:pt>
                <c:pt idx="13">
                  <c:v>2040</c:v>
                </c:pt>
                <c:pt idx="14">
                  <c:v>2050</c:v>
                </c:pt>
                <c:pt idx="15">
                  <c:v>2060</c:v>
                </c:pt>
                <c:pt idx="16">
                  <c:v>2070</c:v>
                </c:pt>
                <c:pt idx="17">
                  <c:v>2080</c:v>
                </c:pt>
                <c:pt idx="18">
                  <c:v>2090</c:v>
                </c:pt>
                <c:pt idx="19">
                  <c:v>2100</c:v>
                </c:pt>
              </c:strCache>
            </c:strRef>
          </c:cat>
          <c:val>
            <c:numRef>
              <c:f>'Population by age group'!$B$7:$U$7</c:f>
              <c:numCache>
                <c:formatCode>General</c:formatCode>
                <c:ptCount val="20"/>
                <c:pt idx="0">
                  <c:v>2272</c:v>
                </c:pt>
                <c:pt idx="1">
                  <c:v>2759</c:v>
                </c:pt>
                <c:pt idx="2">
                  <c:v>3291</c:v>
                </c:pt>
                <c:pt idx="3">
                  <c:v>4553</c:v>
                </c:pt>
                <c:pt idx="4">
                  <c:v>6741</c:v>
                </c:pt>
                <c:pt idx="5">
                  <c:v>9811</c:v>
                </c:pt>
                <c:pt idx="6">
                  <c:v>11738</c:v>
                </c:pt>
                <c:pt idx="7">
                  <c:v>14311</c:v>
                </c:pt>
                <c:pt idx="8">
                  <c:v>17323</c:v>
                </c:pt>
                <c:pt idx="9">
                  <c:v>19764</c:v>
                </c:pt>
                <c:pt idx="10">
                  <c:v>20425</c:v>
                </c:pt>
                <c:pt idx="11">
                  <c:v>24106</c:v>
                </c:pt>
                <c:pt idx="12">
                  <c:v>28223</c:v>
                </c:pt>
                <c:pt idx="13">
                  <c:v>36860</c:v>
                </c:pt>
                <c:pt idx="14">
                  <c:v>44162</c:v>
                </c:pt>
                <c:pt idx="15">
                  <c:v>51340</c:v>
                </c:pt>
                <c:pt idx="16">
                  <c:v>56741</c:v>
                </c:pt>
                <c:pt idx="17">
                  <c:v>60216</c:v>
                </c:pt>
                <c:pt idx="18">
                  <c:v>62927</c:v>
                </c:pt>
                <c:pt idx="19">
                  <c:v>63585</c:v>
                </c:pt>
              </c:numCache>
            </c:numRef>
          </c:val>
          <c:smooth val="0"/>
          <c:extLst>
            <c:ext xmlns:c16="http://schemas.microsoft.com/office/drawing/2014/chart" uri="{C3380CC4-5D6E-409C-BE32-E72D297353CC}">
              <c16:uniqueId val="{00000007-4A5A-E14D-A954-D39DE2F782F3}"/>
            </c:ext>
          </c:extLst>
        </c:ser>
        <c:ser>
          <c:idx val="6"/>
          <c:order val="6"/>
          <c:tx>
            <c:strRef>
              <c:f>'Population by age group'!$A$8</c:f>
              <c:strCache>
                <c:ptCount val="1"/>
                <c:pt idx="0">
                  <c:v>Population aged 65+</c:v>
                </c:pt>
              </c:strCache>
            </c:strRef>
          </c:tx>
          <c:spPr>
            <a:ln w="57150" cap="rnd">
              <a:solidFill>
                <a:schemeClr val="accent1">
                  <a:lumMod val="60000"/>
                </a:schemeClr>
              </a:solidFill>
              <a:round/>
            </a:ln>
            <a:effectLst/>
          </c:spPr>
          <c:marker>
            <c:symbol val="none"/>
          </c:marker>
          <c:dLbls>
            <c:dLbl>
              <c:idx val="19"/>
              <c:tx>
                <c:rich>
                  <a:bodyPr/>
                  <a:lstStyle/>
                  <a:p>
                    <a:r>
                      <a:rPr lang="en-US"/>
                      <a:t>Population aged 65+</a:t>
                    </a:r>
                  </a:p>
                </c:rich>
              </c:tx>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4A5A-E14D-A954-D39DE2F782F3}"/>
                </c:ext>
              </c:extLst>
            </c:dLbl>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G"/>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'Population by age group'!$B$1:$U$1</c:f>
              <c:strCache>
                <c:ptCount val="20"/>
                <c:pt idx="0">
                  <c:v>1950</c:v>
                </c:pt>
                <c:pt idx="1">
                  <c:v>1960</c:v>
                </c:pt>
                <c:pt idx="2">
                  <c:v>1970</c:v>
                </c:pt>
                <c:pt idx="3">
                  <c:v>1980</c:v>
                </c:pt>
                <c:pt idx="4">
                  <c:v>1990</c:v>
                </c:pt>
                <c:pt idx="5">
                  <c:v>2000</c:v>
                </c:pt>
                <c:pt idx="6">
                  <c:v>2005</c:v>
                </c:pt>
                <c:pt idx="7">
                  <c:v>2010</c:v>
                </c:pt>
                <c:pt idx="8">
                  <c:v>2015</c:v>
                </c:pt>
                <c:pt idx="9">
                  <c:v>2019</c:v>
                </c:pt>
                <c:pt idx="10">
                  <c:v>2020</c:v>
                </c:pt>
                <c:pt idx="11">
                  <c:v>2025</c:v>
                </c:pt>
                <c:pt idx="12">
                  <c:v>2030</c:v>
                </c:pt>
                <c:pt idx="13">
                  <c:v>2040</c:v>
                </c:pt>
                <c:pt idx="14">
                  <c:v>2050</c:v>
                </c:pt>
                <c:pt idx="15">
                  <c:v>2060</c:v>
                </c:pt>
                <c:pt idx="16">
                  <c:v>2070</c:v>
                </c:pt>
                <c:pt idx="17">
                  <c:v>2080</c:v>
                </c:pt>
                <c:pt idx="18">
                  <c:v>2090</c:v>
                </c:pt>
                <c:pt idx="19">
                  <c:v>2100</c:v>
                </c:pt>
              </c:strCache>
            </c:strRef>
          </c:cat>
          <c:val>
            <c:numRef>
              <c:f>'Population by age group'!$B$8:$U$8</c:f>
              <c:numCache>
                <c:formatCode>General</c:formatCode>
                <c:ptCount val="20"/>
                <c:pt idx="0">
                  <c:v>239</c:v>
                </c:pt>
                <c:pt idx="1">
                  <c:v>304</c:v>
                </c:pt>
                <c:pt idx="2">
                  <c:v>383</c:v>
                </c:pt>
                <c:pt idx="3">
                  <c:v>471</c:v>
                </c:pt>
                <c:pt idx="4">
                  <c:v>589</c:v>
                </c:pt>
                <c:pt idx="5">
                  <c:v>727</c:v>
                </c:pt>
                <c:pt idx="6">
                  <c:v>762</c:v>
                </c:pt>
                <c:pt idx="7">
                  <c:v>812</c:v>
                </c:pt>
                <c:pt idx="8">
                  <c:v>1006</c:v>
                </c:pt>
                <c:pt idx="9">
                  <c:v>1274</c:v>
                </c:pt>
                <c:pt idx="10">
                  <c:v>1349</c:v>
                </c:pt>
                <c:pt idx="11">
                  <c:v>1765</c:v>
                </c:pt>
                <c:pt idx="12">
                  <c:v>2276</c:v>
                </c:pt>
                <c:pt idx="13">
                  <c:v>3767</c:v>
                </c:pt>
                <c:pt idx="14">
                  <c:v>6156</c:v>
                </c:pt>
                <c:pt idx="15">
                  <c:v>8950</c:v>
                </c:pt>
                <c:pt idx="16">
                  <c:v>12610</c:v>
                </c:pt>
                <c:pt idx="17">
                  <c:v>16825</c:v>
                </c:pt>
                <c:pt idx="18">
                  <c:v>20316</c:v>
                </c:pt>
                <c:pt idx="19">
                  <c:v>24086</c:v>
                </c:pt>
              </c:numCache>
            </c:numRef>
          </c:val>
          <c:smooth val="0"/>
          <c:extLst>
            <c:ext xmlns:c16="http://schemas.microsoft.com/office/drawing/2014/chart" uri="{C3380CC4-5D6E-409C-BE32-E72D297353CC}">
              <c16:uniqueId val="{00000009-4A5A-E14D-A954-D39DE2F782F3}"/>
            </c:ext>
          </c:extLst>
        </c:ser>
        <c:dLbls>
          <c:showLegendKey val="0"/>
          <c:showVal val="0"/>
          <c:showCatName val="0"/>
          <c:showSerName val="0"/>
          <c:showPercent val="0"/>
          <c:showBubbleSize val="0"/>
        </c:dLbls>
        <c:smooth val="0"/>
        <c:axId val="690665680"/>
        <c:axId val="404465904"/>
      </c:lineChart>
      <c:catAx>
        <c:axId val="690665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G"/>
          </a:p>
        </c:txPr>
        <c:crossAx val="404465904"/>
        <c:crosses val="autoZero"/>
        <c:auto val="1"/>
        <c:lblAlgn val="ctr"/>
        <c:lblOffset val="100"/>
        <c:noMultiLvlLbl val="0"/>
      </c:catAx>
      <c:valAx>
        <c:axId val="4044659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G"/>
          </a:p>
        </c:txPr>
        <c:crossAx val="690665680"/>
        <c:crosses val="autoZero"/>
        <c:crossBetween val="between"/>
      </c:valAx>
      <c:spPr>
        <a:noFill/>
        <a:ln>
          <a:noFill/>
        </a:ln>
        <a:effectLst/>
      </c:spPr>
    </c:plotArea>
    <c:legend>
      <c:legendPos val="b"/>
      <c:layout>
        <c:manualLayout>
          <c:xMode val="edge"/>
          <c:yMode val="edge"/>
          <c:x val="0.10444780280870607"/>
          <c:y val="0.2106649793857896"/>
          <c:w val="0.64796168396503429"/>
          <c:h val="0.31616819890518516"/>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G"/>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G"/>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788161-C8E0-564A-B268-D069E4D732BA}" type="datetimeFigureOut">
              <a:rPr lang="fr-FR" smtClean="0"/>
              <a:t>08/11/2023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245D54-08B8-6345-AB56-C7ABD55369FA}" type="slidenum">
              <a:rPr lang="fr-FR" smtClean="0"/>
              <a:t>‹#›</a:t>
            </a:fld>
            <a:endParaRPr lang="fr-FR"/>
          </a:p>
        </p:txBody>
      </p:sp>
    </p:spTree>
    <p:extLst>
      <p:ext uri="{BB962C8B-B14F-4D97-AF65-F5344CB8AC3E}">
        <p14:creationId xmlns:p14="http://schemas.microsoft.com/office/powerpoint/2010/main" val="3788948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2B848D-C092-47F6-A373-14825C2B356C}" type="slidenum">
              <a:rPr lang="en-US" smtClean="0"/>
              <a:t>1</a:t>
            </a:fld>
            <a:endParaRPr lang="en-US"/>
          </a:p>
        </p:txBody>
      </p:sp>
    </p:spTree>
    <p:extLst>
      <p:ext uri="{BB962C8B-B14F-4D97-AF65-F5344CB8AC3E}">
        <p14:creationId xmlns:p14="http://schemas.microsoft.com/office/powerpoint/2010/main" val="3542504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2B848D-C092-47F6-A373-14825C2B356C}" type="slidenum">
              <a:rPr lang="en-US" smtClean="0"/>
              <a:t>12</a:t>
            </a:fld>
            <a:endParaRPr lang="en-US"/>
          </a:p>
        </p:txBody>
      </p:sp>
    </p:spTree>
    <p:extLst>
      <p:ext uri="{BB962C8B-B14F-4D97-AF65-F5344CB8AC3E}">
        <p14:creationId xmlns:p14="http://schemas.microsoft.com/office/powerpoint/2010/main" val="4238432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2B848D-C092-47F6-A373-14825C2B356C}" type="slidenum">
              <a:rPr lang="en-US" smtClean="0"/>
              <a:t>13</a:t>
            </a:fld>
            <a:endParaRPr lang="en-US"/>
          </a:p>
        </p:txBody>
      </p:sp>
    </p:spTree>
    <p:extLst>
      <p:ext uri="{BB962C8B-B14F-4D97-AF65-F5344CB8AC3E}">
        <p14:creationId xmlns:p14="http://schemas.microsoft.com/office/powerpoint/2010/main" val="6146942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6: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6:notes"/>
          <p:cNvSpPr txBox="1">
            <a:spLocks noGrp="1"/>
          </p:cNvSpPr>
          <p:nvPr>
            <p:ph type="body" idx="1"/>
          </p:nvPr>
        </p:nvSpPr>
        <p:spPr>
          <a:xfrm>
            <a:off x="702313" y="4421825"/>
            <a:ext cx="5618480" cy="4189095"/>
          </a:xfrm>
          <a:prstGeom prst="rect">
            <a:avLst/>
          </a:prstGeom>
          <a:noFill/>
          <a:ln>
            <a:noFill/>
          </a:ln>
        </p:spPr>
        <p:txBody>
          <a:bodyPr spcFirstLastPara="1" wrap="square" lIns="93125" tIns="46550" rIns="93125" bIns="46550" anchor="t" anchorCtr="0">
            <a:normAutofit/>
          </a:bodyPr>
          <a:lstStyle/>
          <a:p>
            <a:pPr marL="0" lvl="0" indent="0" algn="l" rtl="0">
              <a:spcBef>
                <a:spcPts val="0"/>
              </a:spcBef>
              <a:spcAft>
                <a:spcPts val="0"/>
              </a:spcAft>
              <a:buNone/>
            </a:pPr>
            <a:r>
              <a:rPr lang="en-GB"/>
              <a:t>Builds on previous slide – unpaid work is the basis on which the rest of the economy is built.</a:t>
            </a:r>
            <a:endParaRPr/>
          </a:p>
        </p:txBody>
      </p:sp>
      <p:sp>
        <p:nvSpPr>
          <p:cNvPr id="230" name="Google Shape;230;p6:notes"/>
          <p:cNvSpPr txBox="1">
            <a:spLocks noGrp="1"/>
          </p:cNvSpPr>
          <p:nvPr>
            <p:ph type="dt" idx="10"/>
          </p:nvPr>
        </p:nvSpPr>
        <p:spPr>
          <a:xfrm>
            <a:off x="3978139" y="6"/>
            <a:ext cx="3043343" cy="465455"/>
          </a:xfrm>
          <a:prstGeom prst="rect">
            <a:avLst/>
          </a:prstGeom>
          <a:noFill/>
          <a:ln>
            <a:noFill/>
          </a:ln>
        </p:spPr>
        <p:txBody>
          <a:bodyPr spcFirstLastPara="1" wrap="square" lIns="93125" tIns="46550" rIns="93125" bIns="46550" anchor="t" anchorCtr="0">
            <a:noAutofit/>
          </a:bodyPr>
          <a:lstStyle/>
          <a:p>
            <a:pPr marL="0" lvl="0" indent="0" algn="r" rtl="0">
              <a:spcBef>
                <a:spcPts val="0"/>
              </a:spcBef>
              <a:spcAft>
                <a:spcPts val="0"/>
              </a:spcAft>
              <a:buNone/>
            </a:pPr>
            <a:r>
              <a:rPr lang="en-GB"/>
              <a:t>6/16/2022</a:t>
            </a:r>
            <a:endParaRPr/>
          </a:p>
        </p:txBody>
      </p:sp>
      <p:sp>
        <p:nvSpPr>
          <p:cNvPr id="231" name="Google Shape;231;p6:notes"/>
          <p:cNvSpPr txBox="1">
            <a:spLocks noGrp="1"/>
          </p:cNvSpPr>
          <p:nvPr>
            <p:ph type="sldNum" idx="12"/>
          </p:nvPr>
        </p:nvSpPr>
        <p:spPr>
          <a:xfrm>
            <a:off x="3978139" y="8842036"/>
            <a:ext cx="3043343" cy="465455"/>
          </a:xfrm>
          <a:prstGeom prst="rect">
            <a:avLst/>
          </a:prstGeom>
          <a:noFill/>
          <a:ln>
            <a:noFill/>
          </a:ln>
        </p:spPr>
        <p:txBody>
          <a:bodyPr spcFirstLastPara="1" wrap="square" lIns="93125" tIns="46550" rIns="93125" bIns="4655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Slide introduces the 3R strategy, with specific examples of policies on each of the 3Rs to be discussed in the following slides.</a:t>
            </a:r>
          </a:p>
        </p:txBody>
      </p:sp>
      <p:sp>
        <p:nvSpPr>
          <p:cNvPr id="4" name="Date Placeholder 3"/>
          <p:cNvSpPr>
            <a:spLocks noGrp="1"/>
          </p:cNvSpPr>
          <p:nvPr>
            <p:ph type="dt" idx="1"/>
          </p:nvPr>
        </p:nvSpPr>
        <p:spPr/>
        <p:txBody>
          <a:bodyPr/>
          <a:lstStyle/>
          <a:p>
            <a:fld id="{49E4E862-E263-8B4A-AFB5-DFAAA754BCA9}" type="datetime1">
              <a:rPr lang="en-US" smtClean="0"/>
              <a:t>11/8/2023</a:t>
            </a:fld>
            <a:endParaRPr lang="en-US"/>
          </a:p>
        </p:txBody>
      </p:sp>
      <p:sp>
        <p:nvSpPr>
          <p:cNvPr id="5" name="Slide Number Placeholder 4"/>
          <p:cNvSpPr>
            <a:spLocks noGrp="1"/>
          </p:cNvSpPr>
          <p:nvPr>
            <p:ph type="sldNum" sz="quarter" idx="5"/>
          </p:nvPr>
        </p:nvSpPr>
        <p:spPr/>
        <p:txBody>
          <a:bodyPr/>
          <a:lstStyle/>
          <a:p>
            <a:fld id="{BA49F774-CCF9-492C-9AEB-F2814D4A6625}" type="slidenum">
              <a:rPr lang="en-US" smtClean="0"/>
              <a:pPr/>
              <a:t>15</a:t>
            </a:fld>
            <a:endParaRPr lang="en-US"/>
          </a:p>
        </p:txBody>
      </p:sp>
    </p:spTree>
    <p:extLst>
      <p:ext uri="{BB962C8B-B14F-4D97-AF65-F5344CB8AC3E}">
        <p14:creationId xmlns:p14="http://schemas.microsoft.com/office/powerpoint/2010/main" val="39799043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1D754D-39DB-E74A-903D-81EEF141DF66}"/>
              </a:ext>
            </a:extLst>
          </p:cNvPr>
          <p:cNvSpPr>
            <a:spLocks noGrp="1" noChangeArrowheads="1"/>
          </p:cNvSpPr>
          <p:nvPr>
            <p:ph type="sldNum"/>
          </p:nvPr>
        </p:nvSpPr>
        <p:spPr>
          <a:ln/>
        </p:spPr>
        <p:txBody>
          <a:bodyPr/>
          <a:lstStyle/>
          <a:p>
            <a:fld id="{221C320F-5C66-4341-A041-8F6BA5853510}" type="slidenum">
              <a:rPr lang="en-US" altLang="en-US"/>
              <a:pPr/>
              <a:t>19</a:t>
            </a:fld>
            <a:endParaRPr lang="en-US" altLang="en-US"/>
          </a:p>
        </p:txBody>
      </p:sp>
      <p:sp>
        <p:nvSpPr>
          <p:cNvPr id="8193" name="Text Box 1">
            <a:extLst>
              <a:ext uri="{FF2B5EF4-FFF2-40B4-BE49-F238E27FC236}">
                <a16:creationId xmlns:a16="http://schemas.microsoft.com/office/drawing/2014/main" id="{910C3D97-5D21-B14E-BF26-C20C44D96FB4}"/>
              </a:ext>
            </a:extLst>
          </p:cNvPr>
          <p:cNvSpPr txBox="1">
            <a:spLocks noGrp="1" noRot="1" noChangeAspect="1" noChangeArrowheads="1"/>
          </p:cNvSpPr>
          <p:nvPr>
            <p:ph type="sldImg"/>
          </p:nvPr>
        </p:nvSpPr>
        <p:spPr bwMode="auto">
          <a:xfrm>
            <a:off x="533400" y="763588"/>
            <a:ext cx="67056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4" name="Text Box 2">
            <a:extLst>
              <a:ext uri="{FF2B5EF4-FFF2-40B4-BE49-F238E27FC236}">
                <a16:creationId xmlns:a16="http://schemas.microsoft.com/office/drawing/2014/main" id="{C89CA54A-D80D-0A49-BD16-17CA72A744D4}"/>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32575129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four institutions that can provide society with care:</a:t>
            </a:r>
          </a:p>
          <a:p>
            <a:pPr marL="228600" indent="-228600">
              <a:buAutoNum type="arabicParenR"/>
            </a:pPr>
            <a:r>
              <a:rPr lang="en-GB" dirty="0"/>
              <a:t>The state</a:t>
            </a:r>
          </a:p>
          <a:p>
            <a:pPr marL="228600" indent="-228600">
              <a:buAutoNum type="arabicParenR"/>
            </a:pPr>
            <a:r>
              <a:rPr lang="en-GB" dirty="0"/>
              <a:t>The market</a:t>
            </a:r>
          </a:p>
          <a:p>
            <a:pPr marL="228600" indent="-228600">
              <a:buAutoNum type="arabicParenR"/>
            </a:pPr>
            <a:r>
              <a:rPr lang="en-GB" dirty="0"/>
              <a:t>The community/civil society sector</a:t>
            </a:r>
          </a:p>
          <a:p>
            <a:pPr marL="228600" indent="-228600">
              <a:buAutoNum type="arabicParenR"/>
            </a:pPr>
            <a:r>
              <a:rPr lang="en-GB" dirty="0"/>
              <a:t>Households</a:t>
            </a:r>
          </a:p>
          <a:p>
            <a:pPr marL="228600" indent="-228600">
              <a:buAutoNum type="arabicParenR"/>
            </a:pPr>
            <a:endParaRPr lang="en-GB" dirty="0"/>
          </a:p>
          <a:p>
            <a:pPr marL="228600" indent="-228600">
              <a:buAutoNum type="arabicParenR"/>
            </a:pPr>
            <a:endParaRPr lang="en-GB" dirty="0"/>
          </a:p>
          <a:p>
            <a:r>
              <a:rPr lang="en-GB" dirty="0"/>
              <a:t>Together the add up to the ‘care diamond’</a:t>
            </a:r>
          </a:p>
          <a:p>
            <a:endParaRPr lang="en-US" dirty="0"/>
          </a:p>
          <a:p>
            <a:r>
              <a:rPr lang="en-US" dirty="0"/>
              <a:t>Domestic employment is located halfway between market and the households.</a:t>
            </a:r>
          </a:p>
        </p:txBody>
      </p:sp>
      <p:sp>
        <p:nvSpPr>
          <p:cNvPr id="4" name="Slide Number Placeholder 3"/>
          <p:cNvSpPr>
            <a:spLocks noGrp="1"/>
          </p:cNvSpPr>
          <p:nvPr>
            <p:ph type="sldNum" sz="quarter" idx="5"/>
          </p:nvPr>
        </p:nvSpPr>
        <p:spPr/>
        <p:txBody>
          <a:bodyPr/>
          <a:lstStyle/>
          <a:p>
            <a:fld id="{4E2B848D-C092-47F6-A373-14825C2B356C}" type="slidenum">
              <a:rPr lang="en-US" smtClean="0"/>
              <a:t>21</a:t>
            </a:fld>
            <a:endParaRPr lang="en-US"/>
          </a:p>
        </p:txBody>
      </p:sp>
    </p:spTree>
    <p:extLst>
      <p:ext uri="{BB962C8B-B14F-4D97-AF65-F5344CB8AC3E}">
        <p14:creationId xmlns:p14="http://schemas.microsoft.com/office/powerpoint/2010/main" val="17234428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245D54-08B8-6345-AB56-C7ABD55369FA}" type="slidenum">
              <a:rPr lang="fr-FR" smtClean="0"/>
              <a:t>22</a:t>
            </a:fld>
            <a:endParaRPr lang="fr-FR"/>
          </a:p>
        </p:txBody>
      </p:sp>
    </p:spTree>
    <p:extLst>
      <p:ext uri="{BB962C8B-B14F-4D97-AF65-F5344CB8AC3E}">
        <p14:creationId xmlns:p14="http://schemas.microsoft.com/office/powerpoint/2010/main" val="15239742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every part of the world – even Europe/North America– women spend more time on unpaid work than men.</a:t>
            </a:r>
          </a:p>
          <a:p>
            <a:endParaRPr lang="en-GB" dirty="0"/>
          </a:p>
          <a:p>
            <a:r>
              <a:rPr lang="en-GB" dirty="0"/>
              <a:t>Source: https://www.ilo.org/wcmsp5/groups/public/---dgreports/---dcomm/---publ/documents/publication/wcms_633135.pdf </a:t>
            </a:r>
          </a:p>
        </p:txBody>
      </p:sp>
      <p:sp>
        <p:nvSpPr>
          <p:cNvPr id="4" name="Date Placeholder 3"/>
          <p:cNvSpPr>
            <a:spLocks noGrp="1"/>
          </p:cNvSpPr>
          <p:nvPr>
            <p:ph type="dt" idx="1"/>
          </p:nvPr>
        </p:nvSpPr>
        <p:spPr/>
        <p:txBody>
          <a:bodyPr/>
          <a:lstStyle/>
          <a:p>
            <a:fld id="{49E4E862-E263-8B4A-AFB5-DFAAA754BCA9}" type="datetime1">
              <a:rPr lang="en-US" smtClean="0"/>
              <a:t>11/8/2023</a:t>
            </a:fld>
            <a:endParaRPr lang="en-US"/>
          </a:p>
        </p:txBody>
      </p:sp>
      <p:sp>
        <p:nvSpPr>
          <p:cNvPr id="5" name="Slide Number Placeholder 4"/>
          <p:cNvSpPr>
            <a:spLocks noGrp="1"/>
          </p:cNvSpPr>
          <p:nvPr>
            <p:ph type="sldNum" sz="quarter" idx="5"/>
          </p:nvPr>
        </p:nvSpPr>
        <p:spPr/>
        <p:txBody>
          <a:bodyPr/>
          <a:lstStyle/>
          <a:p>
            <a:fld id="{BA49F774-CCF9-492C-9AEB-F2814D4A6625}" type="slidenum">
              <a:rPr lang="en-US" smtClean="0"/>
              <a:pPr/>
              <a:t>23</a:t>
            </a:fld>
            <a:endParaRPr lang="en-US"/>
          </a:p>
        </p:txBody>
      </p:sp>
    </p:spTree>
    <p:extLst>
      <p:ext uri="{BB962C8B-B14F-4D97-AF65-F5344CB8AC3E}">
        <p14:creationId xmlns:p14="http://schemas.microsoft.com/office/powerpoint/2010/main" val="41631156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slides summarizes what will be done in the lecture. Roughly, the outline is </a:t>
            </a:r>
            <a:r>
              <a:rPr lang="en-GB" dirty="0" err="1"/>
              <a:t>centered</a:t>
            </a:r>
            <a:r>
              <a:rPr lang="en-GB" dirty="0"/>
              <a:t> around the following questions: (1) What is the problem? (2) Why do we care? (2) What has and can be done about it? There are several linkages to the presentation on Employment, decent work and social protection, which can be emphasized from the start. </a:t>
            </a:r>
          </a:p>
        </p:txBody>
      </p:sp>
      <p:sp>
        <p:nvSpPr>
          <p:cNvPr id="4" name="Date Placeholder 3"/>
          <p:cNvSpPr>
            <a:spLocks noGrp="1"/>
          </p:cNvSpPr>
          <p:nvPr>
            <p:ph type="dt" idx="1"/>
          </p:nvPr>
        </p:nvSpPr>
        <p:spPr/>
        <p:txBody>
          <a:bodyPr/>
          <a:lstStyle/>
          <a:p>
            <a:fld id="{49E4E862-E263-8B4A-AFB5-DFAAA754BCA9}" type="datetime1">
              <a:rPr lang="en-US" smtClean="0"/>
              <a:t>11/8/2023</a:t>
            </a:fld>
            <a:endParaRPr lang="en-US"/>
          </a:p>
        </p:txBody>
      </p:sp>
      <p:sp>
        <p:nvSpPr>
          <p:cNvPr id="5" name="Slide Number Placeholder 4"/>
          <p:cNvSpPr>
            <a:spLocks noGrp="1"/>
          </p:cNvSpPr>
          <p:nvPr>
            <p:ph type="sldNum" sz="quarter" idx="5"/>
          </p:nvPr>
        </p:nvSpPr>
        <p:spPr/>
        <p:txBody>
          <a:bodyPr/>
          <a:lstStyle/>
          <a:p>
            <a:fld id="{BA49F774-CCF9-492C-9AEB-F2814D4A6625}" type="slidenum">
              <a:rPr lang="en-US" smtClean="0"/>
              <a:pPr/>
              <a:t>24</a:t>
            </a:fld>
            <a:endParaRPr lang="en-US"/>
          </a:p>
        </p:txBody>
      </p:sp>
    </p:spTree>
    <p:extLst>
      <p:ext uri="{BB962C8B-B14F-4D97-AF65-F5344CB8AC3E}">
        <p14:creationId xmlns:p14="http://schemas.microsoft.com/office/powerpoint/2010/main" val="1542067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245D54-08B8-6345-AB56-C7ABD55369FA}" type="slidenum">
              <a:rPr lang="fr-FR" smtClean="0"/>
              <a:t>26</a:t>
            </a:fld>
            <a:endParaRPr lang="fr-FR"/>
          </a:p>
        </p:txBody>
      </p:sp>
    </p:spTree>
    <p:extLst>
      <p:ext uri="{BB962C8B-B14F-4D97-AF65-F5344CB8AC3E}">
        <p14:creationId xmlns:p14="http://schemas.microsoft.com/office/powerpoint/2010/main" val="2106123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Care is the invisible part of the iceberg. It is much bigger than the visible part of the economy and if it came to disaggregate or break, the visible economy would be lopsided</a:t>
            </a:r>
          </a:p>
        </p:txBody>
      </p:sp>
      <p:sp>
        <p:nvSpPr>
          <p:cNvPr id="4" name="Slide Number Placeholder 3"/>
          <p:cNvSpPr>
            <a:spLocks noGrp="1"/>
          </p:cNvSpPr>
          <p:nvPr>
            <p:ph type="sldNum" sz="quarter" idx="5"/>
          </p:nvPr>
        </p:nvSpPr>
        <p:spPr/>
        <p:txBody>
          <a:bodyPr/>
          <a:lstStyle/>
          <a:p>
            <a:fld id="{4E2B848D-C092-47F6-A373-14825C2B356C}" type="slidenum">
              <a:rPr lang="en-US" smtClean="0"/>
              <a:t>2</a:t>
            </a:fld>
            <a:endParaRPr lang="en-US"/>
          </a:p>
        </p:txBody>
      </p:sp>
    </p:spTree>
    <p:extLst>
      <p:ext uri="{BB962C8B-B14F-4D97-AF65-F5344CB8AC3E}">
        <p14:creationId xmlns:p14="http://schemas.microsoft.com/office/powerpoint/2010/main" val="671814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2B848D-C092-47F6-A373-14825C2B356C}" type="slidenum">
              <a:rPr lang="en-US" smtClean="0"/>
              <a:t>4</a:t>
            </a:fld>
            <a:endParaRPr lang="en-US"/>
          </a:p>
        </p:txBody>
      </p:sp>
    </p:spTree>
    <p:extLst>
      <p:ext uri="{BB962C8B-B14F-4D97-AF65-F5344CB8AC3E}">
        <p14:creationId xmlns:p14="http://schemas.microsoft.com/office/powerpoint/2010/main" val="183835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2B848D-C092-47F6-A373-14825C2B356C}" type="slidenum">
              <a:rPr lang="en-US" smtClean="0"/>
              <a:t>5</a:t>
            </a:fld>
            <a:endParaRPr lang="en-US"/>
          </a:p>
        </p:txBody>
      </p:sp>
    </p:spTree>
    <p:extLst>
      <p:ext uri="{BB962C8B-B14F-4D97-AF65-F5344CB8AC3E}">
        <p14:creationId xmlns:p14="http://schemas.microsoft.com/office/powerpoint/2010/main" val="1494415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Direct care comprises tasks that involve the direct interaction between people in the interest of physical and emotional health. For example, a parent feeding a child, a neighbour caring for a sick neighbour. </a:t>
            </a:r>
          </a:p>
          <a:p>
            <a:endParaRPr lang="en-GB" dirty="0"/>
          </a:p>
          <a:p>
            <a:r>
              <a:rPr lang="en-GB" dirty="0"/>
              <a:t>Pre-conditions of care are tasks that lay out the materials conditions, which allow for direct care to take place. We sometimes call this unpaid domestic and care work.  Examples include preparing food to feed the family clearing cleaning the house, washing and ironing clothes. </a:t>
            </a:r>
          </a:p>
          <a:p>
            <a:endParaRPr lang="en-GB" dirty="0"/>
          </a:p>
          <a:p>
            <a:r>
              <a:rPr lang="en-GB" dirty="0"/>
              <a:t>Mental management consist of tasks such as coordination, planning and supervision which are of critical to providing care. Although not easy to quantify in terms of time, these tasks can cause mental and emotional strain. </a:t>
            </a:r>
          </a:p>
          <a:p>
            <a:endParaRPr lang="en-GB" dirty="0"/>
          </a:p>
          <a:p>
            <a:r>
              <a:rPr lang="en-GB" dirty="0"/>
              <a:t>Examples include: activities such as deciding what to eat, buying the ingredients and planning a time scheduled to have the food ready at the correct time. These are all mental management activities in support of preparing a meal. </a:t>
            </a:r>
            <a:endParaRPr lang="en-US" dirty="0"/>
          </a:p>
        </p:txBody>
      </p:sp>
      <p:sp>
        <p:nvSpPr>
          <p:cNvPr id="4" name="Slide Number Placeholder 3"/>
          <p:cNvSpPr>
            <a:spLocks noGrp="1"/>
          </p:cNvSpPr>
          <p:nvPr>
            <p:ph type="sldNum" sz="quarter" idx="5"/>
          </p:nvPr>
        </p:nvSpPr>
        <p:spPr/>
        <p:txBody>
          <a:bodyPr/>
          <a:lstStyle/>
          <a:p>
            <a:fld id="{4E2B848D-C092-47F6-A373-14825C2B356C}" type="slidenum">
              <a:rPr lang="en-US" smtClean="0"/>
              <a:t>6</a:t>
            </a:fld>
            <a:endParaRPr lang="en-US"/>
          </a:p>
        </p:txBody>
      </p:sp>
    </p:spTree>
    <p:extLst>
      <p:ext uri="{BB962C8B-B14F-4D97-AF65-F5344CB8AC3E}">
        <p14:creationId xmlns:p14="http://schemas.microsoft.com/office/powerpoint/2010/main" val="3668505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2B848D-C092-47F6-A373-14825C2B356C}" type="slidenum">
              <a:rPr lang="en-US" smtClean="0"/>
              <a:t>7</a:t>
            </a:fld>
            <a:endParaRPr lang="en-US"/>
          </a:p>
        </p:txBody>
      </p:sp>
    </p:spTree>
    <p:extLst>
      <p:ext uri="{BB962C8B-B14F-4D97-AF65-F5344CB8AC3E}">
        <p14:creationId xmlns:p14="http://schemas.microsoft.com/office/powerpoint/2010/main" val="11788505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2B848D-C092-47F6-A373-14825C2B356C}" type="slidenum">
              <a:rPr lang="en-US" smtClean="0"/>
              <a:t>8</a:t>
            </a:fld>
            <a:endParaRPr lang="en-US"/>
          </a:p>
        </p:txBody>
      </p:sp>
    </p:spTree>
    <p:extLst>
      <p:ext uri="{BB962C8B-B14F-4D97-AF65-F5344CB8AC3E}">
        <p14:creationId xmlns:p14="http://schemas.microsoft.com/office/powerpoint/2010/main" val="28286686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2B848D-C092-47F6-A373-14825C2B356C}" type="slidenum">
              <a:rPr lang="en-US" smtClean="0"/>
              <a:t>9</a:t>
            </a:fld>
            <a:endParaRPr lang="en-US"/>
          </a:p>
        </p:txBody>
      </p:sp>
    </p:spTree>
    <p:extLst>
      <p:ext uri="{BB962C8B-B14F-4D97-AF65-F5344CB8AC3E}">
        <p14:creationId xmlns:p14="http://schemas.microsoft.com/office/powerpoint/2010/main" val="3732131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2B848D-C092-47F6-A373-14825C2B356C}" type="slidenum">
              <a:rPr lang="en-US" smtClean="0"/>
              <a:t>10</a:t>
            </a:fld>
            <a:endParaRPr lang="en-US"/>
          </a:p>
        </p:txBody>
      </p:sp>
    </p:spTree>
    <p:extLst>
      <p:ext uri="{BB962C8B-B14F-4D97-AF65-F5344CB8AC3E}">
        <p14:creationId xmlns:p14="http://schemas.microsoft.com/office/powerpoint/2010/main" val="14732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4ED23E-1E35-E24B-8E51-1F03EA6EE4A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9EB06CFB-62D6-9540-B706-ABECE3BE67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430BDA6F-3E9E-764F-8A88-9B4E65ACD8F9}"/>
              </a:ext>
            </a:extLst>
          </p:cNvPr>
          <p:cNvSpPr>
            <a:spLocks noGrp="1"/>
          </p:cNvSpPr>
          <p:nvPr>
            <p:ph type="dt" sz="half" idx="10"/>
          </p:nvPr>
        </p:nvSpPr>
        <p:spPr/>
        <p:txBody>
          <a:bodyPr/>
          <a:lstStyle/>
          <a:p>
            <a:fld id="{47FE2AB4-2DD1-7349-829F-E1F7143C65B9}" type="datetimeFigureOut">
              <a:rPr lang="fr-FR" smtClean="0"/>
              <a:t>08/11/2023</a:t>
            </a:fld>
            <a:endParaRPr lang="fr-FR"/>
          </a:p>
        </p:txBody>
      </p:sp>
      <p:sp>
        <p:nvSpPr>
          <p:cNvPr id="5" name="Espace réservé du pied de page 4">
            <a:extLst>
              <a:ext uri="{FF2B5EF4-FFF2-40B4-BE49-F238E27FC236}">
                <a16:creationId xmlns:a16="http://schemas.microsoft.com/office/drawing/2014/main" id="{739E2DC1-83E6-9D42-84DA-F6D69BE25BE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4B0D411-EA71-2546-8F0D-8BA5EF2F6A87}"/>
              </a:ext>
            </a:extLst>
          </p:cNvPr>
          <p:cNvSpPr>
            <a:spLocks noGrp="1"/>
          </p:cNvSpPr>
          <p:nvPr>
            <p:ph type="sldNum" sz="quarter" idx="12"/>
          </p:nvPr>
        </p:nvSpPr>
        <p:spPr/>
        <p:txBody>
          <a:bodyPr/>
          <a:lstStyle/>
          <a:p>
            <a:fld id="{23A9A09B-072B-704C-AB24-49FFC03DC876}" type="slidenum">
              <a:rPr lang="fr-FR" smtClean="0"/>
              <a:t>‹#›</a:t>
            </a:fld>
            <a:endParaRPr lang="fr-FR"/>
          </a:p>
        </p:txBody>
      </p:sp>
    </p:spTree>
    <p:extLst>
      <p:ext uri="{BB962C8B-B14F-4D97-AF65-F5344CB8AC3E}">
        <p14:creationId xmlns:p14="http://schemas.microsoft.com/office/powerpoint/2010/main" val="3076186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B59872-2498-F549-95AA-86A4250BFA94}"/>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6D561CA-DF9F-1841-8E37-4DC89911E16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569E89C-B76D-F343-A50C-13BFA0E6ED89}"/>
              </a:ext>
            </a:extLst>
          </p:cNvPr>
          <p:cNvSpPr>
            <a:spLocks noGrp="1"/>
          </p:cNvSpPr>
          <p:nvPr>
            <p:ph type="dt" sz="half" idx="10"/>
          </p:nvPr>
        </p:nvSpPr>
        <p:spPr/>
        <p:txBody>
          <a:bodyPr/>
          <a:lstStyle/>
          <a:p>
            <a:fld id="{47FE2AB4-2DD1-7349-829F-E1F7143C65B9}" type="datetimeFigureOut">
              <a:rPr lang="fr-FR" smtClean="0"/>
              <a:t>08/11/2023</a:t>
            </a:fld>
            <a:endParaRPr lang="fr-FR"/>
          </a:p>
        </p:txBody>
      </p:sp>
      <p:sp>
        <p:nvSpPr>
          <p:cNvPr id="5" name="Espace réservé du pied de page 4">
            <a:extLst>
              <a:ext uri="{FF2B5EF4-FFF2-40B4-BE49-F238E27FC236}">
                <a16:creationId xmlns:a16="http://schemas.microsoft.com/office/drawing/2014/main" id="{062C154D-8EC4-524B-B0A9-E7E25CA1D65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AD79AD2-DEC6-D446-BEF4-2E3999B919D0}"/>
              </a:ext>
            </a:extLst>
          </p:cNvPr>
          <p:cNvSpPr>
            <a:spLocks noGrp="1"/>
          </p:cNvSpPr>
          <p:nvPr>
            <p:ph type="sldNum" sz="quarter" idx="12"/>
          </p:nvPr>
        </p:nvSpPr>
        <p:spPr/>
        <p:txBody>
          <a:bodyPr/>
          <a:lstStyle/>
          <a:p>
            <a:fld id="{23A9A09B-072B-704C-AB24-49FFC03DC876}" type="slidenum">
              <a:rPr lang="fr-FR" smtClean="0"/>
              <a:t>‹#›</a:t>
            </a:fld>
            <a:endParaRPr lang="fr-FR"/>
          </a:p>
        </p:txBody>
      </p:sp>
    </p:spTree>
    <p:extLst>
      <p:ext uri="{BB962C8B-B14F-4D97-AF65-F5344CB8AC3E}">
        <p14:creationId xmlns:p14="http://schemas.microsoft.com/office/powerpoint/2010/main" val="52705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D8A3715-C806-D847-87AE-7EE59047257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AA56E48-B404-6C41-AAF3-C85693642768}"/>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D6F06AE-8747-7248-A4B3-03C8BF5A6BC7}"/>
              </a:ext>
            </a:extLst>
          </p:cNvPr>
          <p:cNvSpPr>
            <a:spLocks noGrp="1"/>
          </p:cNvSpPr>
          <p:nvPr>
            <p:ph type="dt" sz="half" idx="10"/>
          </p:nvPr>
        </p:nvSpPr>
        <p:spPr/>
        <p:txBody>
          <a:bodyPr/>
          <a:lstStyle/>
          <a:p>
            <a:fld id="{47FE2AB4-2DD1-7349-829F-E1F7143C65B9}" type="datetimeFigureOut">
              <a:rPr lang="fr-FR" smtClean="0"/>
              <a:t>08/11/2023</a:t>
            </a:fld>
            <a:endParaRPr lang="fr-FR"/>
          </a:p>
        </p:txBody>
      </p:sp>
      <p:sp>
        <p:nvSpPr>
          <p:cNvPr id="5" name="Espace réservé du pied de page 4">
            <a:extLst>
              <a:ext uri="{FF2B5EF4-FFF2-40B4-BE49-F238E27FC236}">
                <a16:creationId xmlns:a16="http://schemas.microsoft.com/office/drawing/2014/main" id="{5F772AE0-8ECA-C145-9E67-2AF7EF38654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A160C87-AF90-8E4B-9DA1-8241771981C3}"/>
              </a:ext>
            </a:extLst>
          </p:cNvPr>
          <p:cNvSpPr>
            <a:spLocks noGrp="1"/>
          </p:cNvSpPr>
          <p:nvPr>
            <p:ph type="sldNum" sz="quarter" idx="12"/>
          </p:nvPr>
        </p:nvSpPr>
        <p:spPr/>
        <p:txBody>
          <a:bodyPr/>
          <a:lstStyle/>
          <a:p>
            <a:fld id="{23A9A09B-072B-704C-AB24-49FFC03DC876}" type="slidenum">
              <a:rPr lang="fr-FR" smtClean="0"/>
              <a:t>‹#›</a:t>
            </a:fld>
            <a:endParaRPr lang="fr-FR"/>
          </a:p>
        </p:txBody>
      </p:sp>
    </p:spTree>
    <p:extLst>
      <p:ext uri="{BB962C8B-B14F-4D97-AF65-F5344CB8AC3E}">
        <p14:creationId xmlns:p14="http://schemas.microsoft.com/office/powerpoint/2010/main" val="27833266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2EC1AF14-B671-8D4D-8B24-9FD787AD330B}"/>
              </a:ext>
            </a:extLst>
          </p:cNvPr>
          <p:cNvSpPr/>
          <p:nvPr userDrawn="1"/>
        </p:nvSpPr>
        <p:spPr>
          <a:xfrm>
            <a:off x="1" y="0"/>
            <a:ext cx="12192000" cy="6858000"/>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81" name="Freeform 80">
            <a:extLst>
              <a:ext uri="{FF2B5EF4-FFF2-40B4-BE49-F238E27FC236}">
                <a16:creationId xmlns:a16="http://schemas.microsoft.com/office/drawing/2014/main" id="{7448B7D5-8F75-F849-9548-6AE5A0208755}"/>
              </a:ext>
            </a:extLst>
          </p:cNvPr>
          <p:cNvSpPr/>
          <p:nvPr userDrawn="1"/>
        </p:nvSpPr>
        <p:spPr>
          <a:xfrm>
            <a:off x="-14767" y="-3688"/>
            <a:ext cx="5083355" cy="6861687"/>
          </a:xfrm>
          <a:custGeom>
            <a:avLst/>
            <a:gdLst>
              <a:gd name="connsiteX0" fmla="*/ 5604 w 10166709"/>
              <a:gd name="connsiteY0" fmla="*/ 0 h 13679128"/>
              <a:gd name="connsiteX1" fmla="*/ 7194221 w 10166709"/>
              <a:gd name="connsiteY1" fmla="*/ 0 h 13679128"/>
              <a:gd name="connsiteX2" fmla="*/ 7255939 w 10166709"/>
              <a:gd name="connsiteY2" fmla="*/ 60486 h 13679128"/>
              <a:gd name="connsiteX3" fmla="*/ 10161773 w 10166709"/>
              <a:gd name="connsiteY3" fmla="*/ 7137924 h 13679128"/>
              <a:gd name="connsiteX4" fmla="*/ 10161773 w 10166709"/>
              <a:gd name="connsiteY4" fmla="*/ 11363631 h 13679128"/>
              <a:gd name="connsiteX5" fmla="*/ 10166709 w 10166709"/>
              <a:gd name="connsiteY5" fmla="*/ 11363631 h 13679128"/>
              <a:gd name="connsiteX6" fmla="*/ 10166709 w 10166709"/>
              <a:gd name="connsiteY6" fmla="*/ 13679128 h 13679128"/>
              <a:gd name="connsiteX7" fmla="*/ 0 w 10166709"/>
              <a:gd name="connsiteY7" fmla="*/ 13679128 h 13679128"/>
              <a:gd name="connsiteX8" fmla="*/ 0 w 10166709"/>
              <a:gd name="connsiteY8" fmla="*/ 11363631 h 13679128"/>
              <a:gd name="connsiteX9" fmla="*/ 5604 w 10166709"/>
              <a:gd name="connsiteY9" fmla="*/ 11363631 h 13679128"/>
              <a:gd name="connsiteX10" fmla="*/ 5604 w 10166709"/>
              <a:gd name="connsiteY10" fmla="*/ 0 h 1367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66709" h="13679128">
                <a:moveTo>
                  <a:pt x="5604" y="0"/>
                </a:moveTo>
                <a:lnTo>
                  <a:pt x="7194221" y="0"/>
                </a:lnTo>
                <a:lnTo>
                  <a:pt x="7255939" y="60486"/>
                </a:lnTo>
                <a:cubicBezTo>
                  <a:pt x="9053847" y="1886649"/>
                  <a:pt x="10161773" y="4383965"/>
                  <a:pt x="10161773" y="7137924"/>
                </a:cubicBezTo>
                <a:lnTo>
                  <a:pt x="10161773" y="11363631"/>
                </a:lnTo>
                <a:lnTo>
                  <a:pt x="10166709" y="11363631"/>
                </a:lnTo>
                <a:lnTo>
                  <a:pt x="10166709" y="13679128"/>
                </a:lnTo>
                <a:lnTo>
                  <a:pt x="0" y="13679128"/>
                </a:lnTo>
                <a:lnTo>
                  <a:pt x="0" y="11363631"/>
                </a:lnTo>
                <a:lnTo>
                  <a:pt x="5604" y="11363631"/>
                </a:lnTo>
                <a:lnTo>
                  <a:pt x="5604"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5" name="Text Placeholder 44">
            <a:extLst>
              <a:ext uri="{FF2B5EF4-FFF2-40B4-BE49-F238E27FC236}">
                <a16:creationId xmlns:a16="http://schemas.microsoft.com/office/drawing/2014/main" id="{B042ED95-4302-4E49-994E-49C444AF4A13}"/>
              </a:ext>
            </a:extLst>
          </p:cNvPr>
          <p:cNvSpPr>
            <a:spLocks noGrp="1"/>
          </p:cNvSpPr>
          <p:nvPr userDrawn="1">
            <p:ph type="body" sz="quarter" idx="10" hasCustomPrompt="1"/>
          </p:nvPr>
        </p:nvSpPr>
        <p:spPr>
          <a:xfrm>
            <a:off x="815866" y="2833181"/>
            <a:ext cx="3276814" cy="1384995"/>
          </a:xfrm>
        </p:spPr>
        <p:txBody>
          <a:bodyPr/>
          <a:lstStyle>
            <a:lvl1pPr>
              <a:defRPr sz="3001" b="1" i="0">
                <a:solidFill>
                  <a:schemeClr val="bg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48" name="Text Placeholder 44">
            <a:extLst>
              <a:ext uri="{FF2B5EF4-FFF2-40B4-BE49-F238E27FC236}">
                <a16:creationId xmlns:a16="http://schemas.microsoft.com/office/drawing/2014/main" id="{12C22081-661F-1849-B549-87A67910E3BF}"/>
              </a:ext>
            </a:extLst>
          </p:cNvPr>
          <p:cNvSpPr>
            <a:spLocks noGrp="1"/>
          </p:cNvSpPr>
          <p:nvPr userDrawn="1">
            <p:ph type="body" sz="quarter" idx="11" hasCustomPrompt="1"/>
          </p:nvPr>
        </p:nvSpPr>
        <p:spPr>
          <a:xfrm>
            <a:off x="815866" y="4401979"/>
            <a:ext cx="3276814" cy="246222"/>
          </a:xfrm>
        </p:spPr>
        <p:txBody>
          <a:bodyPr/>
          <a:lstStyle>
            <a:lvl1pPr>
              <a:defRPr sz="1600" b="0" i="0">
                <a:solidFill>
                  <a:schemeClr val="bg1"/>
                </a:solidFill>
                <a:latin typeface="Arial" panose="020B0604020202020204" pitchFamily="34" charset="0"/>
                <a:cs typeface="Arial" panose="020B0604020202020204" pitchFamily="34" charset="0"/>
              </a:defRPr>
            </a:lvl1pPr>
          </a:lstStyle>
          <a:p>
            <a:pPr lvl="0"/>
            <a:r>
              <a:rPr lang="en-US" dirty="0"/>
              <a:t>January 2020</a:t>
            </a:r>
          </a:p>
        </p:txBody>
      </p:sp>
      <p:sp>
        <p:nvSpPr>
          <p:cNvPr id="66" name="Freeform 65">
            <a:extLst>
              <a:ext uri="{FF2B5EF4-FFF2-40B4-BE49-F238E27FC236}">
                <a16:creationId xmlns:a16="http://schemas.microsoft.com/office/drawing/2014/main" id="{26DEEC23-FCFB-6C4F-9677-FFC98365C9E1}"/>
              </a:ext>
            </a:extLst>
          </p:cNvPr>
          <p:cNvSpPr/>
          <p:nvPr userDrawn="1"/>
        </p:nvSpPr>
        <p:spPr>
          <a:xfrm>
            <a:off x="5057435" y="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5" name="Freeform 64">
            <a:extLst>
              <a:ext uri="{FF2B5EF4-FFF2-40B4-BE49-F238E27FC236}">
                <a16:creationId xmlns:a16="http://schemas.microsoft.com/office/drawing/2014/main" id="{B4442DC1-2E7B-EB40-93E8-22074AB92693}"/>
              </a:ext>
            </a:extLst>
          </p:cNvPr>
          <p:cNvSpPr/>
          <p:nvPr userDrawn="1"/>
        </p:nvSpPr>
        <p:spPr>
          <a:xfrm>
            <a:off x="8629654" y="1641987"/>
            <a:ext cx="3567282" cy="5219700"/>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4" name="Freeform 63">
            <a:extLst>
              <a:ext uri="{FF2B5EF4-FFF2-40B4-BE49-F238E27FC236}">
                <a16:creationId xmlns:a16="http://schemas.microsoft.com/office/drawing/2014/main" id="{A0B26798-F401-5A48-B35B-8FBA2ABC1520}"/>
              </a:ext>
            </a:extLst>
          </p:cNvPr>
          <p:cNvSpPr/>
          <p:nvPr userDrawn="1"/>
        </p:nvSpPr>
        <p:spPr>
          <a:xfrm>
            <a:off x="5069822"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pic>
        <p:nvPicPr>
          <p:cNvPr id="67" name="Picture 66">
            <a:extLst>
              <a:ext uri="{FF2B5EF4-FFF2-40B4-BE49-F238E27FC236}">
                <a16:creationId xmlns:a16="http://schemas.microsoft.com/office/drawing/2014/main" id="{F3019598-4E58-A24A-BF4E-C64B2E4E38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18331" y="406552"/>
            <a:ext cx="2252375" cy="828883"/>
          </a:xfrm>
          <a:prstGeom prst="rect">
            <a:avLst/>
          </a:prstGeom>
        </p:spPr>
      </p:pic>
      <p:sp>
        <p:nvSpPr>
          <p:cNvPr id="73" name="Freeform 72">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2" name="Freeform 71">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86"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2510447"/>
            <a:ext cx="3276814" cy="153889"/>
          </a:xfrm>
        </p:spPr>
        <p:txBody>
          <a:bodyPr/>
          <a:lstStyle>
            <a:lvl1pPr>
              <a:defRPr sz="1000" b="1" i="0">
                <a:solidFill>
                  <a:schemeClr val="bg1"/>
                </a:solidFill>
                <a:latin typeface="Arial" panose="020B0604020202020204" pitchFamily="34" charset="0"/>
                <a:cs typeface="Arial" panose="020B0604020202020204" pitchFamily="34" charset="0"/>
              </a:defRPr>
            </a:lvl1pPr>
          </a:lstStyle>
          <a:p>
            <a:pPr lvl="0"/>
            <a:r>
              <a:rPr lang="en-US" dirty="0"/>
              <a:t>MAKING EVERY WOMAN AND GIRL COUNT</a:t>
            </a:r>
          </a:p>
        </p:txBody>
      </p:sp>
      <p:pic>
        <p:nvPicPr>
          <p:cNvPr id="3" name="Picture 2">
            <a:extLst>
              <a:ext uri="{FF2B5EF4-FFF2-40B4-BE49-F238E27FC236}">
                <a16:creationId xmlns:a16="http://schemas.microsoft.com/office/drawing/2014/main" id="{6C240D2B-F4B2-7149-9897-1632B440D9E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1521" y="5829300"/>
            <a:ext cx="1947079" cy="862862"/>
          </a:xfrm>
          <a:prstGeom prst="rect">
            <a:avLst/>
          </a:prstGeom>
        </p:spPr>
      </p:pic>
    </p:spTree>
    <p:extLst>
      <p:ext uri="{BB962C8B-B14F-4D97-AF65-F5344CB8AC3E}">
        <p14:creationId xmlns:p14="http://schemas.microsoft.com/office/powerpoint/2010/main" val="3762517127"/>
      </p:ext>
    </p:extLst>
  </p:cSld>
  <p:clrMapOvr>
    <a:masterClrMapping/>
  </p:clrMapOvr>
  <p:extLst>
    <p:ext uri="{DCECCB84-F9BA-43D5-87BE-67443E8EF086}">
      <p15:sldGuideLst xmlns:p15="http://schemas.microsoft.com/office/powerpoint/2012/main">
        <p15:guide id="1" orient="horz" pos="672">
          <p15:clr>
            <a:srgbClr val="FBAE40"/>
          </p15:clr>
        </p15:guide>
        <p15:guide id="2" pos="1008">
          <p15:clr>
            <a:srgbClr val="FBAE40"/>
          </p15:clr>
        </p15:guide>
        <p15:guide id="3" pos="14400">
          <p15:clr>
            <a:srgbClr val="FBAE40"/>
          </p15:clr>
        </p15:guide>
        <p15:guide id="4" pos="146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Divider (Cyan)">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9CCFC-0C7C-7E42-AAEE-3FB70C592937}"/>
              </a:ext>
            </a:extLst>
          </p:cNvPr>
          <p:cNvSpPr>
            <a:spLocks noGrp="1"/>
          </p:cNvSpPr>
          <p:nvPr>
            <p:ph type="title" hasCustomPrompt="1"/>
          </p:nvPr>
        </p:nvSpPr>
        <p:spPr>
          <a:xfrm>
            <a:off x="1295400" y="1371600"/>
            <a:ext cx="9601200" cy="4114800"/>
          </a:xfrm>
        </p:spPr>
        <p:txBody>
          <a:bodyPr anchor="ctr"/>
          <a:lstStyle>
            <a:lvl1pPr algn="ctr">
              <a:defRPr>
                <a:solidFill>
                  <a:schemeClr val="bg1"/>
                </a:solidFill>
              </a:defRPr>
            </a:lvl1pPr>
          </a:lstStyle>
          <a:p>
            <a:r>
              <a:rPr lang="en-US" dirty="0"/>
              <a:t>Title for Divider (Cyan)</a:t>
            </a:r>
          </a:p>
        </p:txBody>
      </p:sp>
      <p:sp>
        <p:nvSpPr>
          <p:cNvPr id="3" name="TextBox 2">
            <a:extLst>
              <a:ext uri="{FF2B5EF4-FFF2-40B4-BE49-F238E27FC236}">
                <a16:creationId xmlns:a16="http://schemas.microsoft.com/office/drawing/2014/main" id="{387B958B-EF8E-214B-9B02-2EE3EF507FDD}"/>
              </a:ext>
            </a:extLst>
          </p:cNvPr>
          <p:cNvSpPr txBox="1"/>
          <p:nvPr userDrawn="1"/>
        </p:nvSpPr>
        <p:spPr>
          <a:xfrm>
            <a:off x="-1" y="6638779"/>
            <a:ext cx="9144000" cy="230832"/>
          </a:xfrm>
          <a:prstGeom prst="rect">
            <a:avLst/>
          </a:prstGeom>
          <a:noFill/>
        </p:spPr>
        <p:txBody>
          <a:bodyPr wrap="square" rtlCol="0">
            <a:spAutoFit/>
          </a:bodyPr>
          <a:lstStyle/>
          <a:p>
            <a:r>
              <a:rPr lang="en-US" sz="900" b="1" dirty="0">
                <a:solidFill>
                  <a:schemeClr val="bg1"/>
                </a:solidFill>
                <a:latin typeface="Arial Black" charset="0"/>
                <a:cs typeface="Arial Black" charset="0"/>
              </a:rPr>
              <a:t>IMF </a:t>
            </a:r>
            <a:r>
              <a:rPr lang="en-US" sz="900" b="0" dirty="0">
                <a:solidFill>
                  <a:schemeClr val="bg1"/>
                </a:solidFill>
                <a:latin typeface="+mn-lt"/>
                <a:cs typeface="Arial Black" charset="0"/>
              </a:rPr>
              <a:t>| African Department</a:t>
            </a:r>
            <a:endParaRPr lang="en-US" sz="900" b="0" dirty="0">
              <a:solidFill>
                <a:schemeClr val="bg1"/>
              </a:solidFill>
              <a:latin typeface="+mn-lt"/>
            </a:endParaRPr>
          </a:p>
        </p:txBody>
      </p:sp>
      <p:sp>
        <p:nvSpPr>
          <p:cNvPr id="4" name="TextBox 3">
            <a:extLst>
              <a:ext uri="{FF2B5EF4-FFF2-40B4-BE49-F238E27FC236}">
                <a16:creationId xmlns:a16="http://schemas.microsoft.com/office/drawing/2014/main" id="{D498BA64-B15C-8146-85CE-EE4EA1ADA406}"/>
              </a:ext>
            </a:extLst>
          </p:cNvPr>
          <p:cNvSpPr txBox="1"/>
          <p:nvPr userDrawn="1"/>
        </p:nvSpPr>
        <p:spPr>
          <a:xfrm>
            <a:off x="10981592" y="6623390"/>
            <a:ext cx="1210408" cy="246221"/>
          </a:xfrm>
          <a:prstGeom prst="rect">
            <a:avLst/>
          </a:prstGeom>
          <a:noFill/>
        </p:spPr>
        <p:txBody>
          <a:bodyPr wrap="square" rtlCol="0" anchor="b">
            <a:spAutoFit/>
          </a:bodyPr>
          <a:lstStyle/>
          <a:p>
            <a:pPr algn="r"/>
            <a:fld id="{33391695-0C6B-4B4E-A11F-D5E1D321FCD2}" type="slidenum">
              <a:rPr lang="en-US" sz="1000" smtClean="0">
                <a:solidFill>
                  <a:schemeClr val="bg1"/>
                </a:solidFill>
              </a:rPr>
              <a:pPr algn="r"/>
              <a:t>‹#›</a:t>
            </a:fld>
            <a:endParaRPr lang="en-US" sz="1000" dirty="0">
              <a:solidFill>
                <a:schemeClr val="bg1"/>
              </a:solidFill>
            </a:endParaRPr>
          </a:p>
        </p:txBody>
      </p:sp>
    </p:spTree>
    <p:extLst>
      <p:ext uri="{BB962C8B-B14F-4D97-AF65-F5344CB8AC3E}">
        <p14:creationId xmlns:p14="http://schemas.microsoft.com/office/powerpoint/2010/main" val="9053482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ingle-Column (W)">
    <p:spTree>
      <p:nvGrpSpPr>
        <p:cNvPr id="1" name=""/>
        <p:cNvGrpSpPr/>
        <p:nvPr/>
      </p:nvGrpSpPr>
      <p:grpSpPr>
        <a:xfrm>
          <a:off x="0" y="0"/>
          <a:ext cx="0" cy="0"/>
          <a:chOff x="0" y="0"/>
          <a:chExt cx="0" cy="0"/>
        </a:xfrm>
      </p:grpSpPr>
      <p:sp>
        <p:nvSpPr>
          <p:cNvPr id="15" name="Title Placeholder 1"/>
          <p:cNvSpPr>
            <a:spLocks noGrp="1"/>
          </p:cNvSpPr>
          <p:nvPr>
            <p:ph type="title" hasCustomPrompt="1"/>
          </p:nvPr>
        </p:nvSpPr>
        <p:spPr>
          <a:xfrm>
            <a:off x="1239838" y="491385"/>
            <a:ext cx="9715500" cy="978486"/>
          </a:xfrm>
          <a:prstGeom prst="rect">
            <a:avLst/>
          </a:prstGeom>
        </p:spPr>
        <p:txBody>
          <a:bodyPr vert="horz" lIns="0" tIns="0" rIns="0" bIns="0" rtlCol="0" anchor="ctr">
            <a:normAutofit/>
          </a:bodyPr>
          <a:lstStyle>
            <a:lvl1pPr algn="l">
              <a:defRPr lang="en-US" sz="2800" dirty="0">
                <a:solidFill>
                  <a:schemeClr val="tx2"/>
                </a:solidFill>
                <a:latin typeface="Arial Black" charset="0"/>
                <a:ea typeface="Arial Black" charset="0"/>
                <a:cs typeface="Arial Black" charset="0"/>
              </a:defRPr>
            </a:lvl1pPr>
          </a:lstStyle>
          <a:p>
            <a:pPr marL="0" lvl="0"/>
            <a:r>
              <a:rPr lang="en-US" dirty="0"/>
              <a:t>Slide Title for Single-Column (W) Layout</a:t>
            </a:r>
          </a:p>
        </p:txBody>
      </p:sp>
      <p:sp>
        <p:nvSpPr>
          <p:cNvPr id="3" name="Text Placeholder 2">
            <a:extLst>
              <a:ext uri="{FF2B5EF4-FFF2-40B4-BE49-F238E27FC236}">
                <a16:creationId xmlns:a16="http://schemas.microsoft.com/office/drawing/2014/main" id="{BEA590E5-B0BC-F540-8942-A0FB291DEE4F}"/>
              </a:ext>
            </a:extLst>
          </p:cNvPr>
          <p:cNvSpPr>
            <a:spLocks noGrp="1"/>
          </p:cNvSpPr>
          <p:nvPr>
            <p:ph type="body" sz="quarter" idx="10" hasCustomPrompt="1"/>
          </p:nvPr>
        </p:nvSpPr>
        <p:spPr>
          <a:xfrm>
            <a:off x="1239838" y="1469871"/>
            <a:ext cx="9715500" cy="4860591"/>
          </a:xfrm>
        </p:spPr>
        <p:txBody>
          <a:bodyPr/>
          <a:lstStyle>
            <a:lvl1pPr>
              <a:spcBef>
                <a:spcPts val="2400"/>
              </a:spcBef>
              <a:defRPr>
                <a:solidFill>
                  <a:schemeClr val="tx1"/>
                </a:solidFill>
              </a:defRPr>
            </a:lvl1pPr>
            <a:lvl2pPr>
              <a:defRPr/>
            </a:lvl2pPr>
            <a:lvl3pPr marL="458788" marR="0" indent="-225425" algn="l" defTabSz="914314" rtl="0" eaLnBrk="1" fontAlgn="auto" latinLnBrk="0" hangingPunct="1">
              <a:lnSpc>
                <a:spcPct val="100000"/>
              </a:lnSpc>
              <a:spcBef>
                <a:spcPts val="600"/>
              </a:spcBef>
              <a:spcAft>
                <a:spcPts val="0"/>
              </a:spcAft>
              <a:buClr>
                <a:schemeClr val="bg1">
                  <a:lumMod val="50000"/>
                </a:schemeClr>
              </a:buClr>
              <a:buSzPct val="65000"/>
              <a:buFont typeface="ArialMT"/>
              <a:buChar char="►"/>
              <a:tabLst/>
              <a:defRPr/>
            </a:lvl3pPr>
            <a:lvl4pPr>
              <a:defRPr/>
            </a:lvl4pPr>
            <a:lvl5pPr>
              <a:defRPr/>
            </a:lvl5pPr>
          </a:lstStyle>
          <a:p>
            <a:pPr lvl="0"/>
            <a:r>
              <a:rPr lang="en-US" dirty="0"/>
              <a:t>Paragraph/</a:t>
            </a:r>
            <a:r>
              <a:rPr lang="en-US" dirty="0" err="1"/>
              <a:t>unbulleted</a:t>
            </a:r>
            <a:r>
              <a:rPr lang="en-US" dirty="0"/>
              <a:t> text formatting</a:t>
            </a:r>
          </a:p>
          <a:p>
            <a:pPr lvl="1"/>
            <a:r>
              <a:rPr lang="en-US" dirty="0"/>
              <a:t>Click the “Indent More” button (in the Home ribbon, above) for first-level bullets</a:t>
            </a:r>
          </a:p>
          <a:p>
            <a:pPr marL="458788" marR="0" lvl="2" indent="-225425" algn="l" defTabSz="914314" rtl="0" eaLnBrk="1" fontAlgn="auto" latinLnBrk="0" hangingPunct="1">
              <a:lnSpc>
                <a:spcPct val="100000"/>
              </a:lnSpc>
              <a:spcBef>
                <a:spcPts val="600"/>
              </a:spcBef>
              <a:spcAft>
                <a:spcPts val="0"/>
              </a:spcAft>
              <a:buClr>
                <a:schemeClr val="bg1">
                  <a:lumMod val="50000"/>
                </a:schemeClr>
              </a:buClr>
              <a:buSzPct val="65000"/>
              <a:buFont typeface="ArialMT"/>
              <a:buChar char="►"/>
              <a:tabLst/>
              <a:defRPr/>
            </a:pPr>
            <a:r>
              <a:rPr lang="en-US" dirty="0"/>
              <a:t>Double-click the “Indent More” button (above) for second-level bullets</a:t>
            </a:r>
          </a:p>
          <a:p>
            <a:pPr lvl="3"/>
            <a:r>
              <a:rPr lang="en-US" dirty="0"/>
              <a:t>Triple-click the “Indent More” button (above) for third-level bullets</a:t>
            </a:r>
          </a:p>
          <a:p>
            <a:pPr lvl="4"/>
            <a:r>
              <a:rPr lang="en-US" dirty="0"/>
              <a:t>Quadruple-click the “Indent More” button (above) for fourth-level bullets</a:t>
            </a:r>
          </a:p>
        </p:txBody>
      </p:sp>
    </p:spTree>
    <p:extLst>
      <p:ext uri="{BB962C8B-B14F-4D97-AF65-F5344CB8AC3E}">
        <p14:creationId xmlns:p14="http://schemas.microsoft.com/office/powerpoint/2010/main" val="476267754"/>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guide id="2" pos="3840">
          <p15:clr>
            <a:srgbClr val="FBAE40"/>
          </p15:clr>
        </p15:guide>
        <p15:guide id="3" pos="781">
          <p15:clr>
            <a:srgbClr val="FBAE40"/>
          </p15:clr>
        </p15:guide>
        <p15:guide id="4" pos="690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542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ext Slide with 1 text box">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9042216E-FA35-D94B-A568-9E46598F5723}" type="slidenum">
              <a:rPr lang="en-US" smtClean="0"/>
              <a:t>‹#›</a:t>
            </a:fld>
            <a:endParaRPr lang="en-US"/>
          </a:p>
        </p:txBody>
      </p:sp>
      <p:sp>
        <p:nvSpPr>
          <p:cNvPr id="15" name="Title 1">
            <a:extLst>
              <a:ext uri="{FF2B5EF4-FFF2-40B4-BE49-F238E27FC236}">
                <a16:creationId xmlns:a16="http://schemas.microsoft.com/office/drawing/2014/main" id="{01D41090-AB3C-6040-8C21-D5AF41243CAC}"/>
              </a:ext>
            </a:extLst>
          </p:cNvPr>
          <p:cNvSpPr>
            <a:spLocks noGrp="1"/>
          </p:cNvSpPr>
          <p:nvPr>
            <p:ph type="title" hasCustomPrompt="1"/>
          </p:nvPr>
        </p:nvSpPr>
        <p:spPr>
          <a:xfrm>
            <a:off x="592874" y="270683"/>
            <a:ext cx="10836204" cy="934702"/>
          </a:xfrm>
        </p:spPr>
        <p:txBody>
          <a:bodyPr>
            <a:noAutofit/>
          </a:bodyPr>
          <a:lstStyle/>
          <a:p>
            <a:r>
              <a:rPr lang="en-US" dirty="0"/>
              <a:t>|Click to edit Master title style</a:t>
            </a:r>
          </a:p>
        </p:txBody>
      </p:sp>
      <p:sp>
        <p:nvSpPr>
          <p:cNvPr id="4" name="Text Placeholder 3">
            <a:extLst>
              <a:ext uri="{FF2B5EF4-FFF2-40B4-BE49-F238E27FC236}">
                <a16:creationId xmlns:a16="http://schemas.microsoft.com/office/drawing/2014/main" id="{5EF56E25-2FD7-D14F-8F25-45034559FEA9}"/>
              </a:ext>
            </a:extLst>
          </p:cNvPr>
          <p:cNvSpPr>
            <a:spLocks noGrp="1"/>
          </p:cNvSpPr>
          <p:nvPr>
            <p:ph type="body" sz="quarter" idx="15" hasCustomPrompt="1"/>
          </p:nvPr>
        </p:nvSpPr>
        <p:spPr>
          <a:xfrm>
            <a:off x="1047367" y="1534771"/>
            <a:ext cx="9937379" cy="4553463"/>
          </a:xfrm>
        </p:spPr>
        <p:txBody>
          <a:bodyPr/>
          <a:lstStyle>
            <a:lvl1pPr marL="228389" indent="-228389">
              <a:lnSpc>
                <a:spcPct val="100000"/>
              </a:lnSpc>
              <a:spcBef>
                <a:spcPts val="1798"/>
              </a:spcBef>
              <a:buFont typeface="Arial" panose="020B0604020202020204" pitchFamily="34" charset="0"/>
              <a:buChar char="•"/>
              <a:defRPr/>
            </a:lvl1pPr>
          </a:lstStyle>
          <a:p>
            <a:r>
              <a:rPr lang="en-US" dirty="0"/>
              <a:t>Click to add text</a:t>
            </a:r>
          </a:p>
          <a:p>
            <a:endParaRPr lang="en-US" dirty="0"/>
          </a:p>
          <a:p>
            <a:pPr lvl="0"/>
            <a:endParaRPr lang="en-US" dirty="0"/>
          </a:p>
        </p:txBody>
      </p:sp>
    </p:spTree>
    <p:extLst>
      <p:ext uri="{BB962C8B-B14F-4D97-AF65-F5344CB8AC3E}">
        <p14:creationId xmlns:p14="http://schemas.microsoft.com/office/powerpoint/2010/main" val="2735106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hank you 1">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2EC1AF14-B671-8D4D-8B24-9FD787AD330B}"/>
              </a:ext>
            </a:extLst>
          </p:cNvPr>
          <p:cNvSpPr/>
          <p:nvPr userDrawn="1"/>
        </p:nvSpPr>
        <p:spPr>
          <a:xfrm>
            <a:off x="1" y="0"/>
            <a:ext cx="12192000" cy="6858000"/>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dirty="0"/>
          </a:p>
        </p:txBody>
      </p:sp>
      <p:sp>
        <p:nvSpPr>
          <p:cNvPr id="66" name="Freeform 65">
            <a:extLst>
              <a:ext uri="{FF2B5EF4-FFF2-40B4-BE49-F238E27FC236}">
                <a16:creationId xmlns:a16="http://schemas.microsoft.com/office/drawing/2014/main" id="{26DEEC23-FCFB-6C4F-9677-FFC98365C9E1}"/>
              </a:ext>
            </a:extLst>
          </p:cNvPr>
          <p:cNvSpPr/>
          <p:nvPr userDrawn="1"/>
        </p:nvSpPr>
        <p:spPr>
          <a:xfrm>
            <a:off x="5057435" y="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dirty="0"/>
          </a:p>
        </p:txBody>
      </p:sp>
      <p:sp>
        <p:nvSpPr>
          <p:cNvPr id="65" name="Freeform 64">
            <a:extLst>
              <a:ext uri="{FF2B5EF4-FFF2-40B4-BE49-F238E27FC236}">
                <a16:creationId xmlns:a16="http://schemas.microsoft.com/office/drawing/2014/main" id="{B4442DC1-2E7B-EB40-93E8-22074AB92693}"/>
              </a:ext>
            </a:extLst>
          </p:cNvPr>
          <p:cNvSpPr/>
          <p:nvPr userDrawn="1"/>
        </p:nvSpPr>
        <p:spPr>
          <a:xfrm>
            <a:off x="8629654" y="1641987"/>
            <a:ext cx="3567282" cy="5219700"/>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dirty="0"/>
          </a:p>
        </p:txBody>
      </p:sp>
      <p:sp>
        <p:nvSpPr>
          <p:cNvPr id="64" name="Freeform 63">
            <a:extLst>
              <a:ext uri="{FF2B5EF4-FFF2-40B4-BE49-F238E27FC236}">
                <a16:creationId xmlns:a16="http://schemas.microsoft.com/office/drawing/2014/main" id="{A0B26798-F401-5A48-B35B-8FBA2ABC1520}"/>
              </a:ext>
            </a:extLst>
          </p:cNvPr>
          <p:cNvSpPr/>
          <p:nvPr userDrawn="1"/>
        </p:nvSpPr>
        <p:spPr>
          <a:xfrm>
            <a:off x="5069822"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dirty="0"/>
          </a:p>
        </p:txBody>
      </p:sp>
      <p:pic>
        <p:nvPicPr>
          <p:cNvPr id="67" name="Picture 66">
            <a:extLst>
              <a:ext uri="{FF2B5EF4-FFF2-40B4-BE49-F238E27FC236}">
                <a16:creationId xmlns:a16="http://schemas.microsoft.com/office/drawing/2014/main" id="{F3019598-4E58-A24A-BF4E-C64B2E4E38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18331" y="406552"/>
            <a:ext cx="2252375" cy="828883"/>
          </a:xfrm>
          <a:prstGeom prst="rect">
            <a:avLst/>
          </a:prstGeom>
        </p:spPr>
      </p:pic>
      <p:sp>
        <p:nvSpPr>
          <p:cNvPr id="73" name="Freeform 72">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dirty="0"/>
          </a:p>
        </p:txBody>
      </p:sp>
      <p:sp>
        <p:nvSpPr>
          <p:cNvPr id="72" name="Freeform 71">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dirty="0"/>
          </a:p>
        </p:txBody>
      </p:sp>
      <p:sp>
        <p:nvSpPr>
          <p:cNvPr id="13" name="Text Placeholder 44">
            <a:extLst>
              <a:ext uri="{FF2B5EF4-FFF2-40B4-BE49-F238E27FC236}">
                <a16:creationId xmlns:a16="http://schemas.microsoft.com/office/drawing/2014/main" id="{20199B3D-584A-C543-8A7C-0C3502E8B0F5}"/>
              </a:ext>
            </a:extLst>
          </p:cNvPr>
          <p:cNvSpPr>
            <a:spLocks noGrp="1"/>
          </p:cNvSpPr>
          <p:nvPr>
            <p:ph type="body" sz="quarter" idx="10" hasCustomPrompt="1"/>
          </p:nvPr>
        </p:nvSpPr>
        <p:spPr>
          <a:xfrm>
            <a:off x="800100" y="3101554"/>
            <a:ext cx="4621926" cy="677109"/>
          </a:xfrm>
        </p:spPr>
        <p:txBody>
          <a:bodyPr anchor="ctr" anchorCtr="0"/>
          <a:lstStyle>
            <a:lvl1pPr>
              <a:defRPr sz="4400" b="1" i="0">
                <a:solidFill>
                  <a:schemeClr val="tx1"/>
                </a:solidFill>
                <a:latin typeface="Montserrat" panose="02000505000000020004" pitchFamily="2" charset="77"/>
              </a:defRPr>
            </a:lvl1pPr>
          </a:lstStyle>
          <a:p>
            <a:pPr lvl="0"/>
            <a:r>
              <a:rPr lang="en-US" dirty="0"/>
              <a:t>THANK YOU</a:t>
            </a:r>
          </a:p>
        </p:txBody>
      </p:sp>
      <p:pic>
        <p:nvPicPr>
          <p:cNvPr id="3" name="Picture 2">
            <a:extLst>
              <a:ext uri="{FF2B5EF4-FFF2-40B4-BE49-F238E27FC236}">
                <a16:creationId xmlns:a16="http://schemas.microsoft.com/office/drawing/2014/main" id="{E218F479-D43B-3448-B27E-48A59BEEECA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000" y="5638800"/>
            <a:ext cx="2141839" cy="643637"/>
          </a:xfrm>
          <a:prstGeom prst="rect">
            <a:avLst/>
          </a:prstGeom>
        </p:spPr>
      </p:pic>
    </p:spTree>
    <p:extLst>
      <p:ext uri="{BB962C8B-B14F-4D97-AF65-F5344CB8AC3E}">
        <p14:creationId xmlns:p14="http://schemas.microsoft.com/office/powerpoint/2010/main" val="2699889141"/>
      </p:ext>
    </p:extLst>
  </p:cSld>
  <p:clrMapOvr>
    <a:masterClrMapping/>
  </p:clrMapOvr>
  <p:extLst>
    <p:ext uri="{DCECCB84-F9BA-43D5-87BE-67443E8EF086}">
      <p15:sldGuideLst xmlns:p15="http://schemas.microsoft.com/office/powerpoint/2012/main">
        <p15:guide id="1" orient="horz" pos="672">
          <p15:clr>
            <a:srgbClr val="FBAE40"/>
          </p15:clr>
        </p15:guide>
        <p15:guide id="2" pos="1008">
          <p15:clr>
            <a:srgbClr val="FBAE40"/>
          </p15:clr>
        </p15:guide>
        <p15:guide id="3" pos="1440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ingle-Column (W)">
  <p:cSld name="1_Single-Column (W)">
    <p:spTree>
      <p:nvGrpSpPr>
        <p:cNvPr id="1" name="Shape 34"/>
        <p:cNvGrpSpPr/>
        <p:nvPr/>
      </p:nvGrpSpPr>
      <p:grpSpPr>
        <a:xfrm>
          <a:off x="0" y="0"/>
          <a:ext cx="0" cy="0"/>
          <a:chOff x="0" y="0"/>
          <a:chExt cx="0" cy="0"/>
        </a:xfrm>
      </p:grpSpPr>
      <p:sp>
        <p:nvSpPr>
          <p:cNvPr id="35" name="Google Shape;35;p24"/>
          <p:cNvSpPr txBox="1">
            <a:spLocks noGrp="1"/>
          </p:cNvSpPr>
          <p:nvPr>
            <p:ph type="title"/>
          </p:nvPr>
        </p:nvSpPr>
        <p:spPr>
          <a:xfrm>
            <a:off x="1239838" y="491385"/>
            <a:ext cx="9715500" cy="978486"/>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2"/>
              </a:buClr>
              <a:buSzPts val="2800"/>
              <a:buFont typeface="Arial Black"/>
              <a:buNone/>
              <a:defRPr sz="2800">
                <a:solidFill>
                  <a:schemeClr val="dk2"/>
                </a:solidFill>
                <a:latin typeface="Arial Black"/>
                <a:ea typeface="Arial Black"/>
                <a:cs typeface="Arial Black"/>
                <a:sym typeface="Arial Blac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24"/>
          <p:cNvSpPr txBox="1">
            <a:spLocks noGrp="1"/>
          </p:cNvSpPr>
          <p:nvPr>
            <p:ph type="body" idx="1"/>
          </p:nvPr>
        </p:nvSpPr>
        <p:spPr>
          <a:xfrm>
            <a:off x="1239838" y="1469871"/>
            <a:ext cx="9715500" cy="4860591"/>
          </a:xfrm>
          <a:prstGeom prst="rect">
            <a:avLst/>
          </a:prstGeom>
          <a:noFill/>
          <a:ln>
            <a:noFill/>
          </a:ln>
        </p:spPr>
        <p:txBody>
          <a:bodyPr spcFirstLastPara="1" wrap="square" lIns="0" tIns="137150" rIns="0" bIns="0" anchor="t" anchorCtr="0">
            <a:normAutofit/>
          </a:bodyPr>
          <a:lstStyle>
            <a:lvl1pPr marL="457200" lvl="0" indent="-228600" algn="l">
              <a:spcBef>
                <a:spcPts val="2400"/>
              </a:spcBef>
              <a:spcAft>
                <a:spcPts val="0"/>
              </a:spcAft>
              <a:buSzPts val="2200"/>
              <a:buNone/>
              <a:defRPr>
                <a:solidFill>
                  <a:schemeClr val="dk1"/>
                </a:solidFill>
              </a:defRPr>
            </a:lvl1pPr>
            <a:lvl2pPr marL="914400" lvl="1" indent="-355600" algn="l">
              <a:spcBef>
                <a:spcPts val="600"/>
              </a:spcBef>
              <a:spcAft>
                <a:spcPts val="0"/>
              </a:spcAft>
              <a:buSzPts val="2000"/>
              <a:buChar char="▪"/>
              <a:defRPr/>
            </a:lvl2pPr>
            <a:lvl3pPr marL="1371600" marR="0" lvl="2" indent="-311150" algn="l">
              <a:lnSpc>
                <a:spcPct val="100000"/>
              </a:lnSpc>
              <a:spcBef>
                <a:spcPts val="600"/>
              </a:spcBef>
              <a:spcAft>
                <a:spcPts val="0"/>
              </a:spcAft>
              <a:buClr>
                <a:srgbClr val="7F7F7F"/>
              </a:buClr>
              <a:buSzPts val="1300"/>
              <a:buFont typeface="Arial"/>
              <a:buChar char="►"/>
              <a:defRPr/>
            </a:lvl3pPr>
            <a:lvl4pPr marL="1828800" lvl="3" indent="-355600" algn="l">
              <a:spcBef>
                <a:spcPts val="600"/>
              </a:spcBef>
              <a:spcAft>
                <a:spcPts val="0"/>
              </a:spcAft>
              <a:buSzPts val="2000"/>
              <a:buChar char="◆"/>
              <a:defRPr/>
            </a:lvl4pPr>
            <a:lvl5pPr marL="2286000" lvl="4" indent="-355600" algn="l">
              <a:spcBef>
                <a:spcPts val="600"/>
              </a:spcBef>
              <a:spcAft>
                <a:spcPts val="0"/>
              </a:spcAft>
              <a:buSzPts val="20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785747528"/>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guide id="2" pos="3840">
          <p15:clr>
            <a:srgbClr val="FBAE40"/>
          </p15:clr>
        </p15:guide>
        <p15:guide id="3" pos="781">
          <p15:clr>
            <a:srgbClr val="FBAE40"/>
          </p15:clr>
        </p15:guide>
        <p15:guide id="4" pos="690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FED4A8-DDF1-DD4B-A955-87CAC305270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1A8E173-D0C3-BA40-A16B-316CE198187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535C5F4-29AE-4A4E-9BD1-62A19B2C9D1C}"/>
              </a:ext>
            </a:extLst>
          </p:cNvPr>
          <p:cNvSpPr>
            <a:spLocks noGrp="1"/>
          </p:cNvSpPr>
          <p:nvPr>
            <p:ph type="dt" sz="half" idx="10"/>
          </p:nvPr>
        </p:nvSpPr>
        <p:spPr/>
        <p:txBody>
          <a:bodyPr/>
          <a:lstStyle/>
          <a:p>
            <a:fld id="{47FE2AB4-2DD1-7349-829F-E1F7143C65B9}" type="datetimeFigureOut">
              <a:rPr lang="fr-FR" smtClean="0"/>
              <a:t>08/11/2023</a:t>
            </a:fld>
            <a:endParaRPr lang="fr-FR"/>
          </a:p>
        </p:txBody>
      </p:sp>
      <p:sp>
        <p:nvSpPr>
          <p:cNvPr id="5" name="Espace réservé du pied de page 4">
            <a:extLst>
              <a:ext uri="{FF2B5EF4-FFF2-40B4-BE49-F238E27FC236}">
                <a16:creationId xmlns:a16="http://schemas.microsoft.com/office/drawing/2014/main" id="{E29E287F-6E18-EA45-948D-6C6A13FBA61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BE0807E-E68D-8649-A282-080477C14FBA}"/>
              </a:ext>
            </a:extLst>
          </p:cNvPr>
          <p:cNvSpPr>
            <a:spLocks noGrp="1"/>
          </p:cNvSpPr>
          <p:nvPr>
            <p:ph type="sldNum" sz="quarter" idx="12"/>
          </p:nvPr>
        </p:nvSpPr>
        <p:spPr/>
        <p:txBody>
          <a:bodyPr/>
          <a:lstStyle/>
          <a:p>
            <a:fld id="{23A9A09B-072B-704C-AB24-49FFC03DC876}" type="slidenum">
              <a:rPr lang="fr-FR" smtClean="0"/>
              <a:t>‹#›</a:t>
            </a:fld>
            <a:endParaRPr lang="fr-FR"/>
          </a:p>
        </p:txBody>
      </p:sp>
    </p:spTree>
    <p:extLst>
      <p:ext uri="{BB962C8B-B14F-4D97-AF65-F5344CB8AC3E}">
        <p14:creationId xmlns:p14="http://schemas.microsoft.com/office/powerpoint/2010/main" val="1671331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B9C73D-7001-AB49-A812-ADEC4F0D614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F4D855D-D276-3D46-9AAF-409A9C9912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30D7F7F4-5A52-9A44-8817-3F56F71F887C}"/>
              </a:ext>
            </a:extLst>
          </p:cNvPr>
          <p:cNvSpPr>
            <a:spLocks noGrp="1"/>
          </p:cNvSpPr>
          <p:nvPr>
            <p:ph type="dt" sz="half" idx="10"/>
          </p:nvPr>
        </p:nvSpPr>
        <p:spPr/>
        <p:txBody>
          <a:bodyPr/>
          <a:lstStyle/>
          <a:p>
            <a:fld id="{47FE2AB4-2DD1-7349-829F-E1F7143C65B9}" type="datetimeFigureOut">
              <a:rPr lang="fr-FR" smtClean="0"/>
              <a:t>08/11/2023</a:t>
            </a:fld>
            <a:endParaRPr lang="fr-FR"/>
          </a:p>
        </p:txBody>
      </p:sp>
      <p:sp>
        <p:nvSpPr>
          <p:cNvPr id="5" name="Espace réservé du pied de page 4">
            <a:extLst>
              <a:ext uri="{FF2B5EF4-FFF2-40B4-BE49-F238E27FC236}">
                <a16:creationId xmlns:a16="http://schemas.microsoft.com/office/drawing/2014/main" id="{01BFF698-8349-8A48-BA6B-C5FB4EAA42D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DDD2C7B-7AA5-0746-B9E7-E2EE4AD1C76D}"/>
              </a:ext>
            </a:extLst>
          </p:cNvPr>
          <p:cNvSpPr>
            <a:spLocks noGrp="1"/>
          </p:cNvSpPr>
          <p:nvPr>
            <p:ph type="sldNum" sz="quarter" idx="12"/>
          </p:nvPr>
        </p:nvSpPr>
        <p:spPr/>
        <p:txBody>
          <a:bodyPr/>
          <a:lstStyle/>
          <a:p>
            <a:fld id="{23A9A09B-072B-704C-AB24-49FFC03DC876}" type="slidenum">
              <a:rPr lang="fr-FR" smtClean="0"/>
              <a:t>‹#›</a:t>
            </a:fld>
            <a:endParaRPr lang="fr-FR"/>
          </a:p>
        </p:txBody>
      </p:sp>
    </p:spTree>
    <p:extLst>
      <p:ext uri="{BB962C8B-B14F-4D97-AF65-F5344CB8AC3E}">
        <p14:creationId xmlns:p14="http://schemas.microsoft.com/office/powerpoint/2010/main" val="645684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CFF6A3-B601-F041-B08C-1ABF88C37F4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A922CFA-C810-434E-A043-CA4677EAE91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B9E8246-F948-8F49-B509-0F6B4F8F006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1E5EDD6-9DC2-1A44-BF72-C20160E5F015}"/>
              </a:ext>
            </a:extLst>
          </p:cNvPr>
          <p:cNvSpPr>
            <a:spLocks noGrp="1"/>
          </p:cNvSpPr>
          <p:nvPr>
            <p:ph type="dt" sz="half" idx="10"/>
          </p:nvPr>
        </p:nvSpPr>
        <p:spPr/>
        <p:txBody>
          <a:bodyPr/>
          <a:lstStyle/>
          <a:p>
            <a:fld id="{47FE2AB4-2DD1-7349-829F-E1F7143C65B9}" type="datetimeFigureOut">
              <a:rPr lang="fr-FR" smtClean="0"/>
              <a:t>08/11/2023</a:t>
            </a:fld>
            <a:endParaRPr lang="fr-FR"/>
          </a:p>
        </p:txBody>
      </p:sp>
      <p:sp>
        <p:nvSpPr>
          <p:cNvPr id="6" name="Espace réservé du pied de page 5">
            <a:extLst>
              <a:ext uri="{FF2B5EF4-FFF2-40B4-BE49-F238E27FC236}">
                <a16:creationId xmlns:a16="http://schemas.microsoft.com/office/drawing/2014/main" id="{D6E9C98E-FCBD-ED49-93F2-F1012754B37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507A82E-BF65-FA4E-879D-004609F3F1A0}"/>
              </a:ext>
            </a:extLst>
          </p:cNvPr>
          <p:cNvSpPr>
            <a:spLocks noGrp="1"/>
          </p:cNvSpPr>
          <p:nvPr>
            <p:ph type="sldNum" sz="quarter" idx="12"/>
          </p:nvPr>
        </p:nvSpPr>
        <p:spPr/>
        <p:txBody>
          <a:bodyPr/>
          <a:lstStyle/>
          <a:p>
            <a:fld id="{23A9A09B-072B-704C-AB24-49FFC03DC876}" type="slidenum">
              <a:rPr lang="fr-FR" smtClean="0"/>
              <a:t>‹#›</a:t>
            </a:fld>
            <a:endParaRPr lang="fr-FR"/>
          </a:p>
        </p:txBody>
      </p:sp>
    </p:spTree>
    <p:extLst>
      <p:ext uri="{BB962C8B-B14F-4D97-AF65-F5344CB8AC3E}">
        <p14:creationId xmlns:p14="http://schemas.microsoft.com/office/powerpoint/2010/main" val="1553540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D4FA30-3773-0241-96AE-0203162DF795}"/>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A59CED9-837D-B243-B78C-47B01A0E04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35DE7630-B787-D24E-900E-0E4C9643BF52}"/>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FB53B571-8317-F641-996D-B7CF134785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127C5289-9C20-C648-A00C-A7E974937A47}"/>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A2CB756-2790-1B46-82D0-EEEE071DB2C4}"/>
              </a:ext>
            </a:extLst>
          </p:cNvPr>
          <p:cNvSpPr>
            <a:spLocks noGrp="1"/>
          </p:cNvSpPr>
          <p:nvPr>
            <p:ph type="dt" sz="half" idx="10"/>
          </p:nvPr>
        </p:nvSpPr>
        <p:spPr/>
        <p:txBody>
          <a:bodyPr/>
          <a:lstStyle/>
          <a:p>
            <a:fld id="{47FE2AB4-2DD1-7349-829F-E1F7143C65B9}" type="datetimeFigureOut">
              <a:rPr lang="fr-FR" smtClean="0"/>
              <a:t>08/11/2023</a:t>
            </a:fld>
            <a:endParaRPr lang="fr-FR"/>
          </a:p>
        </p:txBody>
      </p:sp>
      <p:sp>
        <p:nvSpPr>
          <p:cNvPr id="8" name="Espace réservé du pied de page 7">
            <a:extLst>
              <a:ext uri="{FF2B5EF4-FFF2-40B4-BE49-F238E27FC236}">
                <a16:creationId xmlns:a16="http://schemas.microsoft.com/office/drawing/2014/main" id="{600628DA-4309-8E42-8FD8-8918FC3BAAF9}"/>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D5D84720-291D-1D45-B64D-A2788A2CEAA6}"/>
              </a:ext>
            </a:extLst>
          </p:cNvPr>
          <p:cNvSpPr>
            <a:spLocks noGrp="1"/>
          </p:cNvSpPr>
          <p:nvPr>
            <p:ph type="sldNum" sz="quarter" idx="12"/>
          </p:nvPr>
        </p:nvSpPr>
        <p:spPr/>
        <p:txBody>
          <a:bodyPr/>
          <a:lstStyle/>
          <a:p>
            <a:fld id="{23A9A09B-072B-704C-AB24-49FFC03DC876}" type="slidenum">
              <a:rPr lang="fr-FR" smtClean="0"/>
              <a:t>‹#›</a:t>
            </a:fld>
            <a:endParaRPr lang="fr-FR"/>
          </a:p>
        </p:txBody>
      </p:sp>
    </p:spTree>
    <p:extLst>
      <p:ext uri="{BB962C8B-B14F-4D97-AF65-F5344CB8AC3E}">
        <p14:creationId xmlns:p14="http://schemas.microsoft.com/office/powerpoint/2010/main" val="1105309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A50853-C859-C842-8180-F6CCBB0F7DCD}"/>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790F5645-B83B-E240-8001-590A9A307FB2}"/>
              </a:ext>
            </a:extLst>
          </p:cNvPr>
          <p:cNvSpPr>
            <a:spLocks noGrp="1"/>
          </p:cNvSpPr>
          <p:nvPr>
            <p:ph type="dt" sz="half" idx="10"/>
          </p:nvPr>
        </p:nvSpPr>
        <p:spPr/>
        <p:txBody>
          <a:bodyPr/>
          <a:lstStyle/>
          <a:p>
            <a:fld id="{47FE2AB4-2DD1-7349-829F-E1F7143C65B9}" type="datetimeFigureOut">
              <a:rPr lang="fr-FR" smtClean="0"/>
              <a:t>08/11/2023</a:t>
            </a:fld>
            <a:endParaRPr lang="fr-FR"/>
          </a:p>
        </p:txBody>
      </p:sp>
      <p:sp>
        <p:nvSpPr>
          <p:cNvPr id="4" name="Espace réservé du pied de page 3">
            <a:extLst>
              <a:ext uri="{FF2B5EF4-FFF2-40B4-BE49-F238E27FC236}">
                <a16:creationId xmlns:a16="http://schemas.microsoft.com/office/drawing/2014/main" id="{B6AECDA7-FE72-9046-BC86-6CD0CD89183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64DD1C3-EB02-9D4C-87E5-CB39B8FC194D}"/>
              </a:ext>
            </a:extLst>
          </p:cNvPr>
          <p:cNvSpPr>
            <a:spLocks noGrp="1"/>
          </p:cNvSpPr>
          <p:nvPr>
            <p:ph type="sldNum" sz="quarter" idx="12"/>
          </p:nvPr>
        </p:nvSpPr>
        <p:spPr/>
        <p:txBody>
          <a:bodyPr/>
          <a:lstStyle/>
          <a:p>
            <a:fld id="{23A9A09B-072B-704C-AB24-49FFC03DC876}" type="slidenum">
              <a:rPr lang="fr-FR" smtClean="0"/>
              <a:t>‹#›</a:t>
            </a:fld>
            <a:endParaRPr lang="fr-FR"/>
          </a:p>
        </p:txBody>
      </p:sp>
    </p:spTree>
    <p:extLst>
      <p:ext uri="{BB962C8B-B14F-4D97-AF65-F5344CB8AC3E}">
        <p14:creationId xmlns:p14="http://schemas.microsoft.com/office/powerpoint/2010/main" val="707952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26C5D10-4FA7-C94F-A6AD-43845A700494}"/>
              </a:ext>
            </a:extLst>
          </p:cNvPr>
          <p:cNvSpPr>
            <a:spLocks noGrp="1"/>
          </p:cNvSpPr>
          <p:nvPr>
            <p:ph type="dt" sz="half" idx="10"/>
          </p:nvPr>
        </p:nvSpPr>
        <p:spPr/>
        <p:txBody>
          <a:bodyPr/>
          <a:lstStyle/>
          <a:p>
            <a:fld id="{47FE2AB4-2DD1-7349-829F-E1F7143C65B9}" type="datetimeFigureOut">
              <a:rPr lang="fr-FR" smtClean="0"/>
              <a:t>08/11/2023</a:t>
            </a:fld>
            <a:endParaRPr lang="fr-FR"/>
          </a:p>
        </p:txBody>
      </p:sp>
      <p:sp>
        <p:nvSpPr>
          <p:cNvPr id="3" name="Espace réservé du pied de page 2">
            <a:extLst>
              <a:ext uri="{FF2B5EF4-FFF2-40B4-BE49-F238E27FC236}">
                <a16:creationId xmlns:a16="http://schemas.microsoft.com/office/drawing/2014/main" id="{E5EF6AC1-2B60-6941-B59B-CEDD19FBAC7D}"/>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64F9C68-DB9C-1D45-BC51-7FFA1CE5425A}"/>
              </a:ext>
            </a:extLst>
          </p:cNvPr>
          <p:cNvSpPr>
            <a:spLocks noGrp="1"/>
          </p:cNvSpPr>
          <p:nvPr>
            <p:ph type="sldNum" sz="quarter" idx="12"/>
          </p:nvPr>
        </p:nvSpPr>
        <p:spPr/>
        <p:txBody>
          <a:bodyPr/>
          <a:lstStyle/>
          <a:p>
            <a:fld id="{23A9A09B-072B-704C-AB24-49FFC03DC876}" type="slidenum">
              <a:rPr lang="fr-FR" smtClean="0"/>
              <a:t>‹#›</a:t>
            </a:fld>
            <a:endParaRPr lang="fr-FR"/>
          </a:p>
        </p:txBody>
      </p:sp>
    </p:spTree>
    <p:extLst>
      <p:ext uri="{BB962C8B-B14F-4D97-AF65-F5344CB8AC3E}">
        <p14:creationId xmlns:p14="http://schemas.microsoft.com/office/powerpoint/2010/main" val="3899199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E27078-C8DE-FD4C-841B-B398429607C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4327EFD-9046-6A40-B9EE-31E385825C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A79769C-5F91-E44D-8B11-EA02EA1361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DE7D86E-6144-EB4C-BC5F-4D05D725CF26}"/>
              </a:ext>
            </a:extLst>
          </p:cNvPr>
          <p:cNvSpPr>
            <a:spLocks noGrp="1"/>
          </p:cNvSpPr>
          <p:nvPr>
            <p:ph type="dt" sz="half" idx="10"/>
          </p:nvPr>
        </p:nvSpPr>
        <p:spPr/>
        <p:txBody>
          <a:bodyPr/>
          <a:lstStyle/>
          <a:p>
            <a:fld id="{47FE2AB4-2DD1-7349-829F-E1F7143C65B9}" type="datetimeFigureOut">
              <a:rPr lang="fr-FR" smtClean="0"/>
              <a:t>08/11/2023</a:t>
            </a:fld>
            <a:endParaRPr lang="fr-FR"/>
          </a:p>
        </p:txBody>
      </p:sp>
      <p:sp>
        <p:nvSpPr>
          <p:cNvPr id="6" name="Espace réservé du pied de page 5">
            <a:extLst>
              <a:ext uri="{FF2B5EF4-FFF2-40B4-BE49-F238E27FC236}">
                <a16:creationId xmlns:a16="http://schemas.microsoft.com/office/drawing/2014/main" id="{B59EE74E-2E35-3A42-B9BB-97A60BA4351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53F8007-B58E-9A4A-BA89-5F68FE3ED0E7}"/>
              </a:ext>
            </a:extLst>
          </p:cNvPr>
          <p:cNvSpPr>
            <a:spLocks noGrp="1"/>
          </p:cNvSpPr>
          <p:nvPr>
            <p:ph type="sldNum" sz="quarter" idx="12"/>
          </p:nvPr>
        </p:nvSpPr>
        <p:spPr/>
        <p:txBody>
          <a:bodyPr/>
          <a:lstStyle/>
          <a:p>
            <a:fld id="{23A9A09B-072B-704C-AB24-49FFC03DC876}" type="slidenum">
              <a:rPr lang="fr-FR" smtClean="0"/>
              <a:t>‹#›</a:t>
            </a:fld>
            <a:endParaRPr lang="fr-FR"/>
          </a:p>
        </p:txBody>
      </p:sp>
    </p:spTree>
    <p:extLst>
      <p:ext uri="{BB962C8B-B14F-4D97-AF65-F5344CB8AC3E}">
        <p14:creationId xmlns:p14="http://schemas.microsoft.com/office/powerpoint/2010/main" val="847930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EEB134-541C-374B-8763-95340C54789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7496D6B-AF5C-7A4D-9613-3D41C347E5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B3756690-46FF-8248-AC30-ABC4CFB99E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45C2800-B690-804A-AF3A-695F7C0ED0D3}"/>
              </a:ext>
            </a:extLst>
          </p:cNvPr>
          <p:cNvSpPr>
            <a:spLocks noGrp="1"/>
          </p:cNvSpPr>
          <p:nvPr>
            <p:ph type="dt" sz="half" idx="10"/>
          </p:nvPr>
        </p:nvSpPr>
        <p:spPr/>
        <p:txBody>
          <a:bodyPr/>
          <a:lstStyle/>
          <a:p>
            <a:fld id="{47FE2AB4-2DD1-7349-829F-E1F7143C65B9}" type="datetimeFigureOut">
              <a:rPr lang="fr-FR" smtClean="0"/>
              <a:t>08/11/2023</a:t>
            </a:fld>
            <a:endParaRPr lang="fr-FR"/>
          </a:p>
        </p:txBody>
      </p:sp>
      <p:sp>
        <p:nvSpPr>
          <p:cNvPr id="6" name="Espace réservé du pied de page 5">
            <a:extLst>
              <a:ext uri="{FF2B5EF4-FFF2-40B4-BE49-F238E27FC236}">
                <a16:creationId xmlns:a16="http://schemas.microsoft.com/office/drawing/2014/main" id="{1F4C85B0-6F84-F64B-9DA3-CB3C0BE9AD2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60523C2-CA92-D948-A256-7A8ED068BF94}"/>
              </a:ext>
            </a:extLst>
          </p:cNvPr>
          <p:cNvSpPr>
            <a:spLocks noGrp="1"/>
          </p:cNvSpPr>
          <p:nvPr>
            <p:ph type="sldNum" sz="quarter" idx="12"/>
          </p:nvPr>
        </p:nvSpPr>
        <p:spPr/>
        <p:txBody>
          <a:bodyPr/>
          <a:lstStyle/>
          <a:p>
            <a:fld id="{23A9A09B-072B-704C-AB24-49FFC03DC876}" type="slidenum">
              <a:rPr lang="fr-FR" smtClean="0"/>
              <a:t>‹#›</a:t>
            </a:fld>
            <a:endParaRPr lang="fr-FR"/>
          </a:p>
        </p:txBody>
      </p:sp>
    </p:spTree>
    <p:extLst>
      <p:ext uri="{BB962C8B-B14F-4D97-AF65-F5344CB8AC3E}">
        <p14:creationId xmlns:p14="http://schemas.microsoft.com/office/powerpoint/2010/main" val="1095478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E043D39-8BC6-7A48-8B84-818F5F7905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B3088A85-B6BA-774D-BDCD-5F7B8FE63E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C3BB4B5-BE1D-DC44-B529-EC1B09DA42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FE2AB4-2DD1-7349-829F-E1F7143C65B9}" type="datetimeFigureOut">
              <a:rPr lang="fr-FR" smtClean="0"/>
              <a:t>08/11/2023</a:t>
            </a:fld>
            <a:endParaRPr lang="fr-FR"/>
          </a:p>
        </p:txBody>
      </p:sp>
      <p:sp>
        <p:nvSpPr>
          <p:cNvPr id="5" name="Espace réservé du pied de page 4">
            <a:extLst>
              <a:ext uri="{FF2B5EF4-FFF2-40B4-BE49-F238E27FC236}">
                <a16:creationId xmlns:a16="http://schemas.microsoft.com/office/drawing/2014/main" id="{7A06D5B4-4FEC-1448-87FF-69D8F7E98C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7E1EE96-8E61-8344-8E0D-F751A5AFE1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A9A09B-072B-704C-AB24-49FFC03DC876}" type="slidenum">
              <a:rPr lang="fr-FR" smtClean="0"/>
              <a:t>‹#›</a:t>
            </a:fld>
            <a:endParaRPr lang="fr-FR"/>
          </a:p>
        </p:txBody>
      </p:sp>
    </p:spTree>
    <p:extLst>
      <p:ext uri="{BB962C8B-B14F-4D97-AF65-F5344CB8AC3E}">
        <p14:creationId xmlns:p14="http://schemas.microsoft.com/office/powerpoint/2010/main" val="4126292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portal.trainingcentre.unwomen.org/product/introduction-to-care-work-and-care-economy/"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15.svg"/></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https://www.taylorfrancis.com/books/mono/10.4324/9781315627762/economics-austerity-europe?refId=fbc28763-d694-4c07-8f0b-08212e8d0c9d&amp;context=ubx" TargetMode="External"/><Relationship Id="rId2" Type="http://schemas.openxmlformats.org/officeDocument/2006/relationships/hyperlink" Target="https://doi.org/10.1080/14649880600768512" TargetMode="External"/><Relationship Id="rId1" Type="http://schemas.openxmlformats.org/officeDocument/2006/relationships/slideLayout" Target="../slideLayouts/slideLayout16.xml"/><Relationship Id="rId4" Type="http://schemas.openxmlformats.org/officeDocument/2006/relationships/hyperlink" Target="https://www.unwomen.org/sites/default/files/Headquarters/Attachments/Sections/Library/Publications/2018/Issue-paper-Recognizing-and-investing-in-the-care-economy-en.pdf"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DF0EA10-4022-7842-A487-2870278589AC}"/>
              </a:ext>
            </a:extLst>
          </p:cNvPr>
          <p:cNvSpPr>
            <a:spLocks noGrp="1"/>
          </p:cNvSpPr>
          <p:nvPr>
            <p:ph type="body" sz="quarter" idx="10"/>
          </p:nvPr>
        </p:nvSpPr>
        <p:spPr>
          <a:xfrm>
            <a:off x="294290" y="2550073"/>
            <a:ext cx="4457700" cy="2308645"/>
          </a:xfrm>
        </p:spPr>
        <p:txBody>
          <a:bodyPr>
            <a:normAutofit/>
          </a:bodyPr>
          <a:lstStyle/>
          <a:p>
            <a:pPr marL="0" indent="0">
              <a:buNone/>
            </a:pPr>
            <a:r>
              <a:rPr lang="en-US" sz="4000" dirty="0"/>
              <a:t>What is the care economy?</a:t>
            </a:r>
          </a:p>
        </p:txBody>
      </p:sp>
      <p:sp>
        <p:nvSpPr>
          <p:cNvPr id="3" name="Text Placeholder 6">
            <a:extLst>
              <a:ext uri="{FF2B5EF4-FFF2-40B4-BE49-F238E27FC236}">
                <a16:creationId xmlns:a16="http://schemas.microsoft.com/office/drawing/2014/main" id="{683C77E7-5F0D-0D57-21A2-C289E48C4793}"/>
              </a:ext>
            </a:extLst>
          </p:cNvPr>
          <p:cNvSpPr txBox="1">
            <a:spLocks/>
          </p:cNvSpPr>
          <p:nvPr/>
        </p:nvSpPr>
        <p:spPr>
          <a:xfrm>
            <a:off x="430926" y="4960882"/>
            <a:ext cx="4321064" cy="1477328"/>
          </a:xfrm>
          <a:prstGeom prst="rect">
            <a:avLst/>
          </a:prstGeom>
        </p:spPr>
        <p:txBody>
          <a:bodyPr wrap="square" lIns="0" tIns="0" rIns="0" bIns="0">
            <a:spAutoFit/>
          </a:bodyPr>
          <a:lstStyle>
            <a:lvl1pPr marL="0" algn="l" rtl="0">
              <a:defRPr sz="2000" b="1" i="0">
                <a:solidFill>
                  <a:schemeClr val="bg1"/>
                </a:solidFill>
                <a:latin typeface="Arial" panose="020B0604020202020204" pitchFamily="34" charset="0"/>
                <a:ea typeface="+mn-ea"/>
                <a:cs typeface="Arial" panose="020B0604020202020204" pitchFamily="34" charset="0"/>
              </a:defRPr>
            </a:lvl1pPr>
            <a:lvl2pPr marL="554547">
              <a:defRPr>
                <a:latin typeface="+mn-lt"/>
                <a:ea typeface="+mn-ea"/>
                <a:cs typeface="+mn-cs"/>
              </a:defRPr>
            </a:lvl2pPr>
            <a:lvl3pPr marL="1109095">
              <a:defRPr>
                <a:latin typeface="+mn-lt"/>
                <a:ea typeface="+mn-ea"/>
                <a:cs typeface="+mn-cs"/>
              </a:defRPr>
            </a:lvl3pPr>
            <a:lvl4pPr marL="1663642">
              <a:defRPr>
                <a:latin typeface="+mn-lt"/>
                <a:ea typeface="+mn-ea"/>
                <a:cs typeface="+mn-cs"/>
              </a:defRPr>
            </a:lvl4pPr>
            <a:lvl5pPr marL="2218191">
              <a:defRPr>
                <a:latin typeface="+mn-lt"/>
                <a:ea typeface="+mn-ea"/>
                <a:cs typeface="+mn-cs"/>
              </a:defRPr>
            </a:lvl5pPr>
            <a:lvl6pPr marL="2772738">
              <a:defRPr>
                <a:latin typeface="+mn-lt"/>
                <a:ea typeface="+mn-ea"/>
                <a:cs typeface="+mn-cs"/>
              </a:defRPr>
            </a:lvl6pPr>
            <a:lvl7pPr marL="3327286">
              <a:defRPr>
                <a:latin typeface="+mn-lt"/>
                <a:ea typeface="+mn-ea"/>
                <a:cs typeface="+mn-cs"/>
              </a:defRPr>
            </a:lvl7pPr>
            <a:lvl8pPr marL="3881833">
              <a:defRPr>
                <a:latin typeface="+mn-lt"/>
                <a:ea typeface="+mn-ea"/>
                <a:cs typeface="+mn-cs"/>
              </a:defRPr>
            </a:lvl8pPr>
            <a:lvl9pPr marL="4436381">
              <a:defRPr>
                <a:latin typeface="+mn-lt"/>
                <a:ea typeface="+mn-ea"/>
                <a:cs typeface="+mn-cs"/>
              </a:defRPr>
            </a:lvl9pPr>
          </a:lstStyle>
          <a:p>
            <a:pPr defTabSz="914400"/>
            <a:r>
              <a:rPr lang="en-US" sz="1200" kern="0" dirty="0">
                <a:solidFill>
                  <a:schemeClr val="bg2"/>
                </a:solidFill>
                <a:latin typeface="Gill Sans MT" panose="020B0502020104020203" pitchFamily="34" charset="0"/>
              </a:rPr>
              <a:t>This product is based on the UN Women online training materials ‘Introduction to the Care economy’ that can be accessed here: </a:t>
            </a:r>
            <a:r>
              <a:rPr lang="en-US" sz="1200" b="0" kern="0" dirty="0">
                <a:latin typeface="Gill Sans MT" panose="020B0502020104020203" pitchFamily="34" charset="0"/>
                <a:hlinkClick r:id="rId3">
                  <a:extLst>
                    <a:ext uri="{A12FA001-AC4F-418D-AE19-62706E023703}">
                      <ahyp:hlinkClr xmlns:ahyp="http://schemas.microsoft.com/office/drawing/2018/hyperlinkcolor" val="tx"/>
                    </a:ext>
                  </a:extLst>
                </a:hlinkClick>
              </a:rPr>
              <a:t>https://portal.trainingcentre.unwomen.org/product/introduction-to-care-work-and-care-economy/</a:t>
            </a:r>
            <a:endParaRPr lang="en-US" sz="1200" b="0" kern="0" dirty="0">
              <a:latin typeface="Gill Sans MT" panose="020B0502020104020203" pitchFamily="34" charset="0"/>
            </a:endParaRPr>
          </a:p>
          <a:p>
            <a:pPr defTabSz="914400"/>
            <a:r>
              <a:rPr lang="en-US" sz="1200" kern="0" dirty="0">
                <a:solidFill>
                  <a:schemeClr val="bg2"/>
                </a:solidFill>
                <a:latin typeface="Gill Sans MT" panose="020B0502020104020203" pitchFamily="34" charset="0"/>
              </a:rPr>
              <a:t>as well as on the IMF-UN Women-Africa Training Institute online training materials ‘Unpaid work and the care economy</a:t>
            </a:r>
            <a:endParaRPr lang="en-US" sz="1200" kern="0" dirty="0">
              <a:solidFill>
                <a:schemeClr val="bg2"/>
              </a:solidFill>
            </a:endParaRPr>
          </a:p>
        </p:txBody>
      </p:sp>
    </p:spTree>
    <p:extLst>
      <p:ext uri="{BB962C8B-B14F-4D97-AF65-F5344CB8AC3E}">
        <p14:creationId xmlns:p14="http://schemas.microsoft.com/office/powerpoint/2010/main" val="659397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9CFF6-9BF6-8A7C-3F0D-EFDC7BFC4B6E}"/>
              </a:ext>
            </a:extLst>
          </p:cNvPr>
          <p:cNvSpPr>
            <a:spLocks noGrp="1"/>
          </p:cNvSpPr>
          <p:nvPr>
            <p:ph type="title"/>
          </p:nvPr>
        </p:nvSpPr>
        <p:spPr>
          <a:xfrm>
            <a:off x="576470" y="500062"/>
            <a:ext cx="11489635" cy="1325563"/>
          </a:xfrm>
        </p:spPr>
        <p:txBody>
          <a:bodyPr>
            <a:normAutofit/>
          </a:bodyPr>
          <a:lstStyle/>
          <a:p>
            <a:r>
              <a:rPr lang="en-GB" b="1" dirty="0"/>
              <a:t>Multi-faceted character of the motivation to care:</a:t>
            </a:r>
            <a:endParaRPr lang="en-US" b="1" dirty="0"/>
          </a:p>
        </p:txBody>
      </p:sp>
      <p:sp>
        <p:nvSpPr>
          <p:cNvPr id="3" name="Content Placeholder 2">
            <a:extLst>
              <a:ext uri="{FF2B5EF4-FFF2-40B4-BE49-F238E27FC236}">
                <a16:creationId xmlns:a16="http://schemas.microsoft.com/office/drawing/2014/main" id="{6B8B2198-9091-6B92-554B-2CB619D257CB}"/>
              </a:ext>
            </a:extLst>
          </p:cNvPr>
          <p:cNvSpPr>
            <a:spLocks noGrp="1"/>
          </p:cNvSpPr>
          <p:nvPr>
            <p:ph idx="1"/>
          </p:nvPr>
        </p:nvSpPr>
        <p:spPr/>
        <p:txBody>
          <a:bodyPr/>
          <a:lstStyle/>
          <a:p>
            <a:pPr marL="0" indent="0">
              <a:buNone/>
            </a:pPr>
            <a:r>
              <a:rPr lang="en-GB" sz="3200" b="1" dirty="0"/>
              <a:t>One can take care of others out of love, but also because:</a:t>
            </a:r>
          </a:p>
          <a:p>
            <a:r>
              <a:rPr lang="en-GB" dirty="0"/>
              <a:t>One feels responsible for others</a:t>
            </a:r>
          </a:p>
          <a:p>
            <a:r>
              <a:rPr lang="en-GB" dirty="0"/>
              <a:t>It is seen as one’s job</a:t>
            </a:r>
          </a:p>
          <a:p>
            <a:r>
              <a:rPr lang="en-GB" dirty="0"/>
              <a:t>There are no alternatives</a:t>
            </a:r>
          </a:p>
          <a:p>
            <a:endParaRPr lang="en-GB" dirty="0"/>
          </a:p>
          <a:p>
            <a:pPr marL="0" indent="0">
              <a:buNone/>
            </a:pPr>
            <a:r>
              <a:rPr lang="en-GB" sz="3600" dirty="0"/>
              <a:t>Care is often provided free of charge (unpaid) in close networks involving care of family members, friends and neighbours. </a:t>
            </a:r>
            <a:endParaRPr lang="en-US" sz="3600" dirty="0"/>
          </a:p>
        </p:txBody>
      </p:sp>
    </p:spTree>
    <p:extLst>
      <p:ext uri="{BB962C8B-B14F-4D97-AF65-F5344CB8AC3E}">
        <p14:creationId xmlns:p14="http://schemas.microsoft.com/office/powerpoint/2010/main" val="1586061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0EE3C-43C8-3BEE-1F55-7F382B0D621E}"/>
              </a:ext>
            </a:extLst>
          </p:cNvPr>
          <p:cNvSpPr>
            <a:spLocks noGrp="1"/>
          </p:cNvSpPr>
          <p:nvPr>
            <p:ph type="title"/>
          </p:nvPr>
        </p:nvSpPr>
        <p:spPr>
          <a:xfrm>
            <a:off x="7390833" y="681037"/>
            <a:ext cx="4483488" cy="1418219"/>
          </a:xfrm>
        </p:spPr>
        <p:txBody>
          <a:bodyPr vert="horz" lIns="91440" tIns="45720" rIns="91440" bIns="45720" rtlCol="0" anchor="ctr">
            <a:noAutofit/>
          </a:bodyPr>
          <a:lstStyle/>
          <a:p>
            <a:r>
              <a:rPr lang="en-US" dirty="0"/>
              <a:t>Cultural dimensions of care</a:t>
            </a:r>
          </a:p>
        </p:txBody>
      </p:sp>
      <p:pic>
        <p:nvPicPr>
          <p:cNvPr id="3074" name="Picture 2" descr="Africa Updates on Twitter: &quot;Tanzania🇹🇿: Village Museum instructor madam  Ainess Kagurusi, instructing students on how to prepare traditional Haya  meal in a pot that has a mixture of (bananas, meat and beans).">
            <a:extLst>
              <a:ext uri="{FF2B5EF4-FFF2-40B4-BE49-F238E27FC236}">
                <a16:creationId xmlns:a16="http://schemas.microsoft.com/office/drawing/2014/main" id="{E20605D7-1DB9-8554-617D-3A8A1707BCF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470" r="18289" b="-1"/>
          <a:stretch/>
        </p:blipFill>
        <p:spPr bwMode="auto">
          <a:xfrm>
            <a:off x="815807" y="804672"/>
            <a:ext cx="5934456" cy="5248656"/>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FBBFA57C-9A27-D8FE-D021-B6236BCAFA36}"/>
              </a:ext>
            </a:extLst>
          </p:cNvPr>
          <p:cNvSpPr>
            <a:spLocks noGrp="1"/>
          </p:cNvSpPr>
          <p:nvPr>
            <p:ph sz="half" idx="1"/>
          </p:nvPr>
        </p:nvSpPr>
        <p:spPr>
          <a:xfrm>
            <a:off x="7390832" y="2266683"/>
            <a:ext cx="4731348" cy="4185632"/>
          </a:xfrm>
        </p:spPr>
        <p:txBody>
          <a:bodyPr vert="horz" lIns="91440" tIns="45720" rIns="91440" bIns="45720" rtlCol="0">
            <a:noAutofit/>
          </a:bodyPr>
          <a:lstStyle/>
          <a:p>
            <a:pPr marL="0"/>
            <a:r>
              <a:rPr lang="en-US" sz="2400" dirty="0"/>
              <a:t>In addition to the relevance of those materials conditions, it should be stressed that caring is not a homogeneous notion. Each society can be said to have its own overall culture of care. </a:t>
            </a:r>
          </a:p>
          <a:p>
            <a:pPr marL="0"/>
            <a:r>
              <a:rPr lang="en-US" sz="2400" dirty="0"/>
              <a:t>Caring is intimately related to moral norms that define what good care is, who must care, who must be cared for, and so on. And within each society, diverse cultures of care may coexist. </a:t>
            </a:r>
          </a:p>
        </p:txBody>
      </p:sp>
    </p:spTree>
    <p:extLst>
      <p:ext uri="{BB962C8B-B14F-4D97-AF65-F5344CB8AC3E}">
        <p14:creationId xmlns:p14="http://schemas.microsoft.com/office/powerpoint/2010/main" val="495758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CE8DFF8-E4D3-8A44-8EE1-E698B0DC1448}"/>
              </a:ext>
            </a:extLst>
          </p:cNvPr>
          <p:cNvGrpSpPr/>
          <p:nvPr/>
        </p:nvGrpSpPr>
        <p:grpSpPr>
          <a:xfrm rot="5400000">
            <a:off x="3526025" y="1694252"/>
            <a:ext cx="5139949" cy="4575175"/>
            <a:chOff x="7042447" y="3221289"/>
            <a:chExt cx="10279897" cy="9150350"/>
          </a:xfrm>
        </p:grpSpPr>
        <p:sp>
          <p:nvSpPr>
            <p:cNvPr id="21" name="Freeform 20">
              <a:extLst>
                <a:ext uri="{FF2B5EF4-FFF2-40B4-BE49-F238E27FC236}">
                  <a16:creationId xmlns:a16="http://schemas.microsoft.com/office/drawing/2014/main" id="{99768EB5-0909-0C4E-83BA-2BA1B9E7D5F2}"/>
                </a:ext>
              </a:extLst>
            </p:cNvPr>
            <p:cNvSpPr/>
            <p:nvPr/>
          </p:nvSpPr>
          <p:spPr>
            <a:xfrm>
              <a:off x="7629558" y="3221289"/>
              <a:ext cx="9692786" cy="6079229"/>
            </a:xfrm>
            <a:custGeom>
              <a:avLst/>
              <a:gdLst>
                <a:gd name="connsiteX0" fmla="*/ 4559267 w 9692786"/>
                <a:gd name="connsiteY0" fmla="*/ 0 h 6079229"/>
                <a:gd name="connsiteX1" fmla="*/ 9128489 w 9692786"/>
                <a:gd name="connsiteY1" fmla="*/ 4339737 h 6079229"/>
                <a:gd name="connsiteX2" fmla="*/ 9130974 w 9692786"/>
                <a:gd name="connsiteY2" fmla="*/ 4438015 h 6079229"/>
                <a:gd name="connsiteX3" fmla="*/ 9692786 w 9692786"/>
                <a:gd name="connsiteY3" fmla="*/ 4438015 h 6079229"/>
                <a:gd name="connsiteX4" fmla="*/ 7652876 w 9692786"/>
                <a:gd name="connsiteY4" fmla="*/ 6079229 h 6079229"/>
                <a:gd name="connsiteX5" fmla="*/ 5612967 w 9692786"/>
                <a:gd name="connsiteY5" fmla="*/ 4438015 h 6079229"/>
                <a:gd name="connsiteX6" fmla="*/ 6197848 w 9692786"/>
                <a:gd name="connsiteY6" fmla="*/ 4438015 h 6079229"/>
                <a:gd name="connsiteX7" fmla="*/ 6196278 w 9692786"/>
                <a:gd name="connsiteY7" fmla="*/ 4406932 h 6079229"/>
                <a:gd name="connsiteX8" fmla="*/ 4559267 w 9692786"/>
                <a:gd name="connsiteY8" fmla="*/ 2929668 h 6079229"/>
                <a:gd name="connsiteX9" fmla="*/ 2981845 w 9692786"/>
                <a:gd name="connsiteY9" fmla="*/ 4105225 h 6079229"/>
                <a:gd name="connsiteX10" fmla="*/ 2948426 w 9692786"/>
                <a:gd name="connsiteY10" fmla="*/ 4274432 h 6079229"/>
                <a:gd name="connsiteX11" fmla="*/ 1452798 w 9692786"/>
                <a:gd name="connsiteY11" fmla="*/ 3071121 h 6079229"/>
                <a:gd name="connsiteX12" fmla="*/ 0 w 9692786"/>
                <a:gd name="connsiteY12" fmla="*/ 4239974 h 6079229"/>
                <a:gd name="connsiteX13" fmla="*/ 34661 w 9692786"/>
                <a:gd name="connsiteY13" fmla="*/ 3892627 h 6079229"/>
                <a:gd name="connsiteX14" fmla="*/ 4559267 w 9692786"/>
                <a:gd name="connsiteY14" fmla="*/ 0 h 607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692786" h="6079229">
                  <a:moveTo>
                    <a:pt x="4559267" y="0"/>
                  </a:moveTo>
                  <a:cubicBezTo>
                    <a:pt x="7007104" y="0"/>
                    <a:pt x="9005951" y="1922353"/>
                    <a:pt x="9128489" y="4339737"/>
                  </a:cubicBezTo>
                  <a:lnTo>
                    <a:pt x="9130974" y="4438015"/>
                  </a:lnTo>
                  <a:lnTo>
                    <a:pt x="9692786" y="4438015"/>
                  </a:lnTo>
                  <a:lnTo>
                    <a:pt x="7652876" y="6079229"/>
                  </a:lnTo>
                  <a:lnTo>
                    <a:pt x="5612967" y="4438015"/>
                  </a:lnTo>
                  <a:lnTo>
                    <a:pt x="6197848" y="4438015"/>
                  </a:lnTo>
                  <a:lnTo>
                    <a:pt x="6196278" y="4406932"/>
                  </a:lnTo>
                  <a:cubicBezTo>
                    <a:pt x="6112012" y="3577175"/>
                    <a:pt x="5411256" y="2929668"/>
                    <a:pt x="4559267" y="2929668"/>
                  </a:cubicBezTo>
                  <a:cubicBezTo>
                    <a:pt x="3813777" y="2929668"/>
                    <a:pt x="3184074" y="3425416"/>
                    <a:pt x="2981845" y="4105225"/>
                  </a:cubicBezTo>
                  <a:lnTo>
                    <a:pt x="2948426" y="4274432"/>
                  </a:lnTo>
                  <a:lnTo>
                    <a:pt x="1452798" y="3071121"/>
                  </a:lnTo>
                  <a:lnTo>
                    <a:pt x="0" y="4239974"/>
                  </a:lnTo>
                  <a:lnTo>
                    <a:pt x="34661" y="3892627"/>
                  </a:lnTo>
                  <a:cubicBezTo>
                    <a:pt x="364193" y="1689568"/>
                    <a:pt x="2264420" y="0"/>
                    <a:pt x="45592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schemeClr val="tx1"/>
                </a:solidFill>
              </a:endParaRPr>
            </a:p>
          </p:txBody>
        </p:sp>
        <p:sp>
          <p:nvSpPr>
            <p:cNvPr id="22" name="Freeform 21">
              <a:extLst>
                <a:ext uri="{FF2B5EF4-FFF2-40B4-BE49-F238E27FC236}">
                  <a16:creationId xmlns:a16="http://schemas.microsoft.com/office/drawing/2014/main" id="{0454DE97-CAFD-F441-8AC5-E73F4667492F}"/>
                </a:ext>
              </a:extLst>
            </p:cNvPr>
            <p:cNvSpPr/>
            <p:nvPr/>
          </p:nvSpPr>
          <p:spPr>
            <a:xfrm>
              <a:off x="7042447" y="6292410"/>
              <a:ext cx="9706767" cy="6079229"/>
            </a:xfrm>
            <a:custGeom>
              <a:avLst/>
              <a:gdLst>
                <a:gd name="connsiteX0" fmla="*/ 2039909 w 9706767"/>
                <a:gd name="connsiteY0" fmla="*/ 0 h 6079229"/>
                <a:gd name="connsiteX1" fmla="*/ 4079818 w 9706767"/>
                <a:gd name="connsiteY1" fmla="*/ 1641214 h 6079229"/>
                <a:gd name="connsiteX2" fmla="*/ 3507797 w 9706767"/>
                <a:gd name="connsiteY2" fmla="*/ 1641214 h 6079229"/>
                <a:gd name="connsiteX3" fmla="*/ 3509367 w 9706767"/>
                <a:gd name="connsiteY3" fmla="*/ 1672297 h 6079229"/>
                <a:gd name="connsiteX4" fmla="*/ 5146378 w 9706767"/>
                <a:gd name="connsiteY4" fmla="*/ 3149561 h 6079229"/>
                <a:gd name="connsiteX5" fmla="*/ 6723800 w 9706767"/>
                <a:gd name="connsiteY5" fmla="*/ 1974005 h 6079229"/>
                <a:gd name="connsiteX6" fmla="*/ 6755456 w 9706767"/>
                <a:gd name="connsiteY6" fmla="*/ 1813725 h 6079229"/>
                <a:gd name="connsiteX7" fmla="*/ 8239987 w 9706767"/>
                <a:gd name="connsiteY7" fmla="*/ 3008108 h 6079229"/>
                <a:gd name="connsiteX8" fmla="*/ 9706767 w 9706767"/>
                <a:gd name="connsiteY8" fmla="*/ 1828007 h 6079229"/>
                <a:gd name="connsiteX9" fmla="*/ 9670984 w 9706767"/>
                <a:gd name="connsiteY9" fmla="*/ 2186602 h 6079229"/>
                <a:gd name="connsiteX10" fmla="*/ 5146378 w 9706767"/>
                <a:gd name="connsiteY10" fmla="*/ 6079229 h 6079229"/>
                <a:gd name="connsiteX11" fmla="*/ 577156 w 9706767"/>
                <a:gd name="connsiteY11" fmla="*/ 1739492 h 6079229"/>
                <a:gd name="connsiteX12" fmla="*/ 574671 w 9706767"/>
                <a:gd name="connsiteY12" fmla="*/ 1641214 h 6079229"/>
                <a:gd name="connsiteX13" fmla="*/ 0 w 9706767"/>
                <a:gd name="connsiteY13" fmla="*/ 1641214 h 607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706767" h="6079229">
                  <a:moveTo>
                    <a:pt x="2039909" y="0"/>
                  </a:moveTo>
                  <a:lnTo>
                    <a:pt x="4079818" y="1641214"/>
                  </a:lnTo>
                  <a:lnTo>
                    <a:pt x="3507797" y="1641214"/>
                  </a:lnTo>
                  <a:lnTo>
                    <a:pt x="3509367" y="1672297"/>
                  </a:lnTo>
                  <a:cubicBezTo>
                    <a:pt x="3593633" y="2502054"/>
                    <a:pt x="4294389" y="3149561"/>
                    <a:pt x="5146378" y="3149561"/>
                  </a:cubicBezTo>
                  <a:cubicBezTo>
                    <a:pt x="5891868" y="3149561"/>
                    <a:pt x="6521571" y="2653814"/>
                    <a:pt x="6723800" y="1974005"/>
                  </a:cubicBezTo>
                  <a:lnTo>
                    <a:pt x="6755456" y="1813725"/>
                  </a:lnTo>
                  <a:lnTo>
                    <a:pt x="8239987" y="3008108"/>
                  </a:lnTo>
                  <a:lnTo>
                    <a:pt x="9706767" y="1828007"/>
                  </a:lnTo>
                  <a:lnTo>
                    <a:pt x="9670984" y="2186602"/>
                  </a:lnTo>
                  <a:cubicBezTo>
                    <a:pt x="9341452" y="4389661"/>
                    <a:pt x="7441225" y="6079229"/>
                    <a:pt x="5146378" y="6079229"/>
                  </a:cubicBezTo>
                  <a:cubicBezTo>
                    <a:pt x="2698541" y="6079229"/>
                    <a:pt x="699694" y="4156876"/>
                    <a:pt x="577156" y="1739492"/>
                  </a:cubicBezTo>
                  <a:lnTo>
                    <a:pt x="574671" y="1641214"/>
                  </a:lnTo>
                  <a:lnTo>
                    <a:pt x="0" y="164121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tx1"/>
                </a:solidFill>
              </a:endParaRPr>
            </a:p>
          </p:txBody>
        </p:sp>
      </p:grpSp>
      <p:sp>
        <p:nvSpPr>
          <p:cNvPr id="23" name="TextBox 22">
            <a:extLst>
              <a:ext uri="{FF2B5EF4-FFF2-40B4-BE49-F238E27FC236}">
                <a16:creationId xmlns:a16="http://schemas.microsoft.com/office/drawing/2014/main" id="{DB8B92F6-1161-4B46-A384-F538A2859263}"/>
              </a:ext>
            </a:extLst>
          </p:cNvPr>
          <p:cNvSpPr txBox="1"/>
          <p:nvPr/>
        </p:nvSpPr>
        <p:spPr>
          <a:xfrm>
            <a:off x="5935143" y="2090258"/>
            <a:ext cx="579006"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01</a:t>
            </a:r>
          </a:p>
        </p:txBody>
      </p:sp>
      <p:sp>
        <p:nvSpPr>
          <p:cNvPr id="24" name="TextBox 23">
            <a:extLst>
              <a:ext uri="{FF2B5EF4-FFF2-40B4-BE49-F238E27FC236}">
                <a16:creationId xmlns:a16="http://schemas.microsoft.com/office/drawing/2014/main" id="{B0FB1D4B-DB91-9B4A-A502-DF559F8CCF36}"/>
              </a:ext>
            </a:extLst>
          </p:cNvPr>
          <p:cNvSpPr txBox="1"/>
          <p:nvPr/>
        </p:nvSpPr>
        <p:spPr>
          <a:xfrm>
            <a:off x="5616065" y="5213104"/>
            <a:ext cx="654346"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02</a:t>
            </a:r>
          </a:p>
        </p:txBody>
      </p:sp>
      <p:sp>
        <p:nvSpPr>
          <p:cNvPr id="25" name="TextBox 24">
            <a:extLst>
              <a:ext uri="{FF2B5EF4-FFF2-40B4-BE49-F238E27FC236}">
                <a16:creationId xmlns:a16="http://schemas.microsoft.com/office/drawing/2014/main" id="{5450D3A6-BFB1-2B49-B4F0-6CA77F6C3C8D}"/>
              </a:ext>
            </a:extLst>
          </p:cNvPr>
          <p:cNvSpPr txBox="1"/>
          <p:nvPr/>
        </p:nvSpPr>
        <p:spPr>
          <a:xfrm>
            <a:off x="8423379" y="4599792"/>
            <a:ext cx="1986441" cy="584775"/>
          </a:xfrm>
          <a:prstGeom prst="rect">
            <a:avLst/>
          </a:prstGeom>
          <a:noFill/>
        </p:spPr>
        <p:txBody>
          <a:bodyPr wrap="none" rtlCol="0" anchor="b" anchorCtr="0">
            <a:spAutoFit/>
          </a:bodyPr>
          <a:lstStyle/>
          <a:p>
            <a:r>
              <a:rPr lang="en-US" sz="1600" b="1" dirty="0">
                <a:solidFill>
                  <a:schemeClr val="tx2"/>
                </a:solidFill>
                <a:latin typeface="Poppins" pitchFamily="2" charset="77"/>
                <a:ea typeface="League Spartan" charset="0"/>
                <a:cs typeface="Poppins" pitchFamily="2" charset="77"/>
              </a:rPr>
              <a:t>PAID JOBS IN THE </a:t>
            </a:r>
          </a:p>
          <a:p>
            <a:r>
              <a:rPr lang="en-US" sz="1600" b="1" dirty="0">
                <a:solidFill>
                  <a:schemeClr val="tx2"/>
                </a:solidFill>
                <a:latin typeface="Poppins" pitchFamily="2" charset="77"/>
                <a:ea typeface="League Spartan" charset="0"/>
                <a:cs typeface="Poppins" pitchFamily="2" charset="77"/>
              </a:rPr>
              <a:t>CARE SECTOR</a:t>
            </a:r>
          </a:p>
        </p:txBody>
      </p:sp>
      <p:sp>
        <p:nvSpPr>
          <p:cNvPr id="27" name="TextBox 26">
            <a:extLst>
              <a:ext uri="{FF2B5EF4-FFF2-40B4-BE49-F238E27FC236}">
                <a16:creationId xmlns:a16="http://schemas.microsoft.com/office/drawing/2014/main" id="{02E8FC22-DAD5-9A4A-9412-CD0E8CC98BE5}"/>
              </a:ext>
            </a:extLst>
          </p:cNvPr>
          <p:cNvSpPr txBox="1"/>
          <p:nvPr/>
        </p:nvSpPr>
        <p:spPr>
          <a:xfrm>
            <a:off x="719380" y="2326035"/>
            <a:ext cx="3106941" cy="830997"/>
          </a:xfrm>
          <a:prstGeom prst="rect">
            <a:avLst/>
          </a:prstGeom>
          <a:noFill/>
        </p:spPr>
        <p:txBody>
          <a:bodyPr wrap="none" rtlCol="0" anchor="b" anchorCtr="0">
            <a:spAutoFit/>
          </a:bodyPr>
          <a:lstStyle/>
          <a:p>
            <a:pPr algn="r"/>
            <a:r>
              <a:rPr lang="en-US" sz="1600" b="1" dirty="0">
                <a:solidFill>
                  <a:schemeClr val="tx2"/>
                </a:solidFill>
                <a:latin typeface="Poppins" pitchFamily="2" charset="77"/>
                <a:ea typeface="League Spartan" charset="0"/>
                <a:cs typeface="Poppins" pitchFamily="2" charset="77"/>
              </a:rPr>
              <a:t>PROVISION OF UNPAID CARE </a:t>
            </a:r>
          </a:p>
          <a:p>
            <a:pPr algn="r"/>
            <a:r>
              <a:rPr lang="en-US" sz="1600" b="1" dirty="0">
                <a:solidFill>
                  <a:schemeClr val="tx2"/>
                </a:solidFill>
                <a:latin typeface="Poppins" pitchFamily="2" charset="77"/>
                <a:ea typeface="League Spartan" charset="0"/>
                <a:cs typeface="Poppins" pitchFamily="2" charset="77"/>
              </a:rPr>
              <a:t>WORK BY HOUSEHOLDS </a:t>
            </a:r>
          </a:p>
          <a:p>
            <a:pPr algn="r"/>
            <a:r>
              <a:rPr lang="en-US" sz="1600" b="1" dirty="0">
                <a:solidFill>
                  <a:schemeClr val="tx2"/>
                </a:solidFill>
                <a:latin typeface="Poppins" pitchFamily="2" charset="77"/>
                <a:ea typeface="League Spartan" charset="0"/>
                <a:cs typeface="Poppins" pitchFamily="2" charset="77"/>
              </a:rPr>
              <a:t>AND INDIVIDUALS</a:t>
            </a:r>
          </a:p>
        </p:txBody>
      </p:sp>
      <p:sp>
        <p:nvSpPr>
          <p:cNvPr id="15" name="Freeform 154">
            <a:extLst>
              <a:ext uri="{FF2B5EF4-FFF2-40B4-BE49-F238E27FC236}">
                <a16:creationId xmlns:a16="http://schemas.microsoft.com/office/drawing/2014/main" id="{E255DF3C-8A9E-7CB8-C0F9-68E37746A806}"/>
              </a:ext>
            </a:extLst>
          </p:cNvPr>
          <p:cNvSpPr>
            <a:spLocks noEditPoints="1"/>
          </p:cNvSpPr>
          <p:nvPr/>
        </p:nvSpPr>
        <p:spPr bwMode="auto">
          <a:xfrm>
            <a:off x="3937485" y="2840647"/>
            <a:ext cx="1268175" cy="997910"/>
          </a:xfrm>
          <a:custGeom>
            <a:avLst/>
            <a:gdLst>
              <a:gd name="T0" fmla="*/ 34 w 176"/>
              <a:gd name="T1" fmla="*/ 86 h 144"/>
              <a:gd name="T2" fmla="*/ 28 w 176"/>
              <a:gd name="T3" fmla="*/ 65 h 144"/>
              <a:gd name="T4" fmla="*/ 28 w 176"/>
              <a:gd name="T5" fmla="*/ 58 h 144"/>
              <a:gd name="T6" fmla="*/ 25 w 176"/>
              <a:gd name="T7" fmla="*/ 38 h 144"/>
              <a:gd name="T8" fmla="*/ 35 w 176"/>
              <a:gd name="T9" fmla="*/ 26 h 144"/>
              <a:gd name="T10" fmla="*/ 49 w 176"/>
              <a:gd name="T11" fmla="*/ 25 h 144"/>
              <a:gd name="T12" fmla="*/ 52 w 176"/>
              <a:gd name="T13" fmla="*/ 18 h 144"/>
              <a:gd name="T14" fmla="*/ 30 w 176"/>
              <a:gd name="T15" fmla="*/ 19 h 144"/>
              <a:gd name="T16" fmla="*/ 20 w 176"/>
              <a:gd name="T17" fmla="*/ 56 h 144"/>
              <a:gd name="T18" fmla="*/ 26 w 176"/>
              <a:gd name="T19" fmla="*/ 86 h 144"/>
              <a:gd name="T20" fmla="*/ 0 w 176"/>
              <a:gd name="T21" fmla="*/ 124 h 144"/>
              <a:gd name="T22" fmla="*/ 22 w 176"/>
              <a:gd name="T23" fmla="*/ 128 h 144"/>
              <a:gd name="T24" fmla="*/ 8 w 176"/>
              <a:gd name="T25" fmla="*/ 120 h 144"/>
              <a:gd name="T26" fmla="*/ 159 w 176"/>
              <a:gd name="T27" fmla="*/ 100 h 144"/>
              <a:gd name="T28" fmla="*/ 155 w 176"/>
              <a:gd name="T29" fmla="*/ 70 h 144"/>
              <a:gd name="T30" fmla="*/ 159 w 176"/>
              <a:gd name="T31" fmla="*/ 35 h 144"/>
              <a:gd name="T32" fmla="*/ 132 w 176"/>
              <a:gd name="T33" fmla="*/ 16 h 144"/>
              <a:gd name="T34" fmla="*/ 126 w 176"/>
              <a:gd name="T35" fmla="*/ 25 h 144"/>
              <a:gd name="T36" fmla="*/ 132 w 176"/>
              <a:gd name="T37" fmla="*/ 24 h 144"/>
              <a:gd name="T38" fmla="*/ 142 w 176"/>
              <a:gd name="T39" fmla="*/ 27 h 144"/>
              <a:gd name="T40" fmla="*/ 149 w 176"/>
              <a:gd name="T41" fmla="*/ 53 h 144"/>
              <a:gd name="T42" fmla="*/ 149 w 176"/>
              <a:gd name="T43" fmla="*/ 65 h 144"/>
              <a:gd name="T44" fmla="*/ 148 w 176"/>
              <a:gd name="T45" fmla="*/ 66 h 144"/>
              <a:gd name="T46" fmla="*/ 157 w 176"/>
              <a:gd name="T47" fmla="*/ 108 h 144"/>
              <a:gd name="T48" fmla="*/ 150 w 176"/>
              <a:gd name="T49" fmla="*/ 120 h 144"/>
              <a:gd name="T50" fmla="*/ 172 w 176"/>
              <a:gd name="T51" fmla="*/ 128 h 144"/>
              <a:gd name="T52" fmla="*/ 159 w 176"/>
              <a:gd name="T53" fmla="*/ 100 h 144"/>
              <a:gd name="T54" fmla="*/ 106 w 176"/>
              <a:gd name="T55" fmla="*/ 90 h 144"/>
              <a:gd name="T56" fmla="*/ 115 w 176"/>
              <a:gd name="T57" fmla="*/ 52 h 144"/>
              <a:gd name="T58" fmla="*/ 104 w 176"/>
              <a:gd name="T59" fmla="*/ 3 h 144"/>
              <a:gd name="T60" fmla="*/ 76 w 176"/>
              <a:gd name="T61" fmla="*/ 4 h 144"/>
              <a:gd name="T62" fmla="*/ 61 w 176"/>
              <a:gd name="T63" fmla="*/ 52 h 144"/>
              <a:gd name="T64" fmla="*/ 70 w 176"/>
              <a:gd name="T65" fmla="*/ 90 h 144"/>
              <a:gd name="T66" fmla="*/ 28 w 176"/>
              <a:gd name="T67" fmla="*/ 140 h 144"/>
              <a:gd name="T68" fmla="*/ 144 w 176"/>
              <a:gd name="T69" fmla="*/ 144 h 144"/>
              <a:gd name="T70" fmla="*/ 120 w 176"/>
              <a:gd name="T71" fmla="*/ 109 h 144"/>
              <a:gd name="T72" fmla="*/ 58 w 176"/>
              <a:gd name="T73" fmla="*/ 117 h 144"/>
              <a:gd name="T74" fmla="*/ 78 w 176"/>
              <a:gd name="T75" fmla="*/ 90 h 144"/>
              <a:gd name="T76" fmla="*/ 69 w 176"/>
              <a:gd name="T77" fmla="*/ 65 h 144"/>
              <a:gd name="T78" fmla="*/ 68 w 176"/>
              <a:gd name="T79" fmla="*/ 48 h 144"/>
              <a:gd name="T80" fmla="*/ 79 w 176"/>
              <a:gd name="T81" fmla="*/ 12 h 144"/>
              <a:gd name="T82" fmla="*/ 93 w 176"/>
              <a:gd name="T83" fmla="*/ 8 h 144"/>
              <a:gd name="T84" fmla="*/ 108 w 176"/>
              <a:gd name="T85" fmla="*/ 22 h 144"/>
              <a:gd name="T86" fmla="*/ 107 w 176"/>
              <a:gd name="T87" fmla="*/ 54 h 144"/>
              <a:gd name="T88" fmla="*/ 106 w 176"/>
              <a:gd name="T89" fmla="*/ 66 h 144"/>
              <a:gd name="T90" fmla="*/ 118 w 176"/>
              <a:gd name="T91" fmla="*/ 117 h 144"/>
              <a:gd name="T92" fmla="*/ 140 w 176"/>
              <a:gd name="T93" fmla="*/ 13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6" h="144">
                <a:moveTo>
                  <a:pt x="19" y="108"/>
                </a:moveTo>
                <a:cubicBezTo>
                  <a:pt x="25" y="106"/>
                  <a:pt x="34" y="100"/>
                  <a:pt x="34" y="86"/>
                </a:cubicBezTo>
                <a:cubicBezTo>
                  <a:pt x="34" y="74"/>
                  <a:pt x="30" y="69"/>
                  <a:pt x="28" y="66"/>
                </a:cubicBezTo>
                <a:cubicBezTo>
                  <a:pt x="28" y="65"/>
                  <a:pt x="28" y="65"/>
                  <a:pt x="28" y="65"/>
                </a:cubicBezTo>
                <a:cubicBezTo>
                  <a:pt x="27" y="65"/>
                  <a:pt x="27" y="65"/>
                  <a:pt x="27" y="65"/>
                </a:cubicBezTo>
                <a:cubicBezTo>
                  <a:pt x="27" y="65"/>
                  <a:pt x="27" y="63"/>
                  <a:pt x="28" y="58"/>
                </a:cubicBezTo>
                <a:cubicBezTo>
                  <a:pt x="28" y="56"/>
                  <a:pt x="28" y="54"/>
                  <a:pt x="27" y="53"/>
                </a:cubicBezTo>
                <a:cubicBezTo>
                  <a:pt x="26" y="49"/>
                  <a:pt x="23" y="43"/>
                  <a:pt x="25" y="38"/>
                </a:cubicBezTo>
                <a:cubicBezTo>
                  <a:pt x="28" y="29"/>
                  <a:pt x="30" y="28"/>
                  <a:pt x="34" y="27"/>
                </a:cubicBezTo>
                <a:cubicBezTo>
                  <a:pt x="34" y="27"/>
                  <a:pt x="34" y="26"/>
                  <a:pt x="35" y="26"/>
                </a:cubicBezTo>
                <a:cubicBezTo>
                  <a:pt x="36" y="25"/>
                  <a:pt x="40" y="24"/>
                  <a:pt x="44" y="24"/>
                </a:cubicBezTo>
                <a:cubicBezTo>
                  <a:pt x="46" y="24"/>
                  <a:pt x="48" y="24"/>
                  <a:pt x="49" y="25"/>
                </a:cubicBezTo>
                <a:cubicBezTo>
                  <a:pt x="49" y="24"/>
                  <a:pt x="50" y="22"/>
                  <a:pt x="50" y="21"/>
                </a:cubicBezTo>
                <a:cubicBezTo>
                  <a:pt x="51" y="20"/>
                  <a:pt x="51" y="19"/>
                  <a:pt x="52" y="18"/>
                </a:cubicBezTo>
                <a:cubicBezTo>
                  <a:pt x="49" y="16"/>
                  <a:pt x="47" y="16"/>
                  <a:pt x="44" y="16"/>
                </a:cubicBezTo>
                <a:cubicBezTo>
                  <a:pt x="38" y="16"/>
                  <a:pt x="33" y="18"/>
                  <a:pt x="30" y="19"/>
                </a:cubicBezTo>
                <a:cubicBezTo>
                  <a:pt x="24" y="22"/>
                  <a:pt x="21" y="25"/>
                  <a:pt x="17" y="35"/>
                </a:cubicBezTo>
                <a:cubicBezTo>
                  <a:pt x="14" y="43"/>
                  <a:pt x="18" y="52"/>
                  <a:pt x="20" y="56"/>
                </a:cubicBezTo>
                <a:cubicBezTo>
                  <a:pt x="18" y="66"/>
                  <a:pt x="21" y="70"/>
                  <a:pt x="21" y="70"/>
                </a:cubicBezTo>
                <a:cubicBezTo>
                  <a:pt x="23" y="73"/>
                  <a:pt x="26" y="76"/>
                  <a:pt x="26" y="86"/>
                </a:cubicBezTo>
                <a:cubicBezTo>
                  <a:pt x="26" y="98"/>
                  <a:pt x="17" y="100"/>
                  <a:pt x="17" y="100"/>
                </a:cubicBezTo>
                <a:cubicBezTo>
                  <a:pt x="10" y="103"/>
                  <a:pt x="0" y="108"/>
                  <a:pt x="0" y="124"/>
                </a:cubicBezTo>
                <a:cubicBezTo>
                  <a:pt x="0" y="124"/>
                  <a:pt x="0" y="128"/>
                  <a:pt x="4" y="128"/>
                </a:cubicBezTo>
                <a:cubicBezTo>
                  <a:pt x="22" y="128"/>
                  <a:pt x="22" y="128"/>
                  <a:pt x="22" y="128"/>
                </a:cubicBezTo>
                <a:cubicBezTo>
                  <a:pt x="23" y="125"/>
                  <a:pt x="24" y="122"/>
                  <a:pt x="26" y="120"/>
                </a:cubicBezTo>
                <a:cubicBezTo>
                  <a:pt x="8" y="120"/>
                  <a:pt x="8" y="120"/>
                  <a:pt x="8" y="120"/>
                </a:cubicBezTo>
                <a:cubicBezTo>
                  <a:pt x="9" y="112"/>
                  <a:pt x="14" y="110"/>
                  <a:pt x="19" y="108"/>
                </a:cubicBezTo>
                <a:moveTo>
                  <a:pt x="159" y="100"/>
                </a:moveTo>
                <a:cubicBezTo>
                  <a:pt x="159" y="100"/>
                  <a:pt x="150" y="98"/>
                  <a:pt x="150" y="86"/>
                </a:cubicBezTo>
                <a:cubicBezTo>
                  <a:pt x="150" y="76"/>
                  <a:pt x="153" y="73"/>
                  <a:pt x="155" y="70"/>
                </a:cubicBezTo>
                <a:cubicBezTo>
                  <a:pt x="155" y="70"/>
                  <a:pt x="158" y="66"/>
                  <a:pt x="156" y="56"/>
                </a:cubicBezTo>
                <a:cubicBezTo>
                  <a:pt x="158" y="52"/>
                  <a:pt x="162" y="43"/>
                  <a:pt x="159" y="35"/>
                </a:cubicBezTo>
                <a:cubicBezTo>
                  <a:pt x="155" y="25"/>
                  <a:pt x="152" y="22"/>
                  <a:pt x="146" y="19"/>
                </a:cubicBezTo>
                <a:cubicBezTo>
                  <a:pt x="143" y="18"/>
                  <a:pt x="138" y="16"/>
                  <a:pt x="132" y="16"/>
                </a:cubicBezTo>
                <a:cubicBezTo>
                  <a:pt x="129" y="16"/>
                  <a:pt x="127" y="16"/>
                  <a:pt x="124" y="18"/>
                </a:cubicBezTo>
                <a:cubicBezTo>
                  <a:pt x="125" y="20"/>
                  <a:pt x="126" y="23"/>
                  <a:pt x="126" y="25"/>
                </a:cubicBezTo>
                <a:cubicBezTo>
                  <a:pt x="127" y="25"/>
                  <a:pt x="127" y="25"/>
                  <a:pt x="127" y="25"/>
                </a:cubicBezTo>
                <a:cubicBezTo>
                  <a:pt x="128" y="24"/>
                  <a:pt x="130" y="24"/>
                  <a:pt x="132" y="24"/>
                </a:cubicBezTo>
                <a:cubicBezTo>
                  <a:pt x="136" y="24"/>
                  <a:pt x="140" y="25"/>
                  <a:pt x="141" y="26"/>
                </a:cubicBezTo>
                <a:cubicBezTo>
                  <a:pt x="142" y="26"/>
                  <a:pt x="142" y="27"/>
                  <a:pt x="142" y="27"/>
                </a:cubicBezTo>
                <a:cubicBezTo>
                  <a:pt x="146" y="28"/>
                  <a:pt x="148" y="29"/>
                  <a:pt x="151" y="38"/>
                </a:cubicBezTo>
                <a:cubicBezTo>
                  <a:pt x="153" y="43"/>
                  <a:pt x="150" y="49"/>
                  <a:pt x="149" y="53"/>
                </a:cubicBezTo>
                <a:cubicBezTo>
                  <a:pt x="148" y="54"/>
                  <a:pt x="148" y="56"/>
                  <a:pt x="148" y="58"/>
                </a:cubicBezTo>
                <a:cubicBezTo>
                  <a:pt x="149" y="63"/>
                  <a:pt x="149" y="65"/>
                  <a:pt x="149" y="65"/>
                </a:cubicBezTo>
                <a:cubicBezTo>
                  <a:pt x="149" y="65"/>
                  <a:pt x="149" y="65"/>
                  <a:pt x="148" y="65"/>
                </a:cubicBezTo>
                <a:cubicBezTo>
                  <a:pt x="148" y="66"/>
                  <a:pt x="148" y="66"/>
                  <a:pt x="148" y="66"/>
                </a:cubicBezTo>
                <a:cubicBezTo>
                  <a:pt x="146" y="69"/>
                  <a:pt x="142" y="74"/>
                  <a:pt x="142" y="86"/>
                </a:cubicBezTo>
                <a:cubicBezTo>
                  <a:pt x="142" y="100"/>
                  <a:pt x="151" y="106"/>
                  <a:pt x="157" y="108"/>
                </a:cubicBezTo>
                <a:cubicBezTo>
                  <a:pt x="162" y="110"/>
                  <a:pt x="167" y="112"/>
                  <a:pt x="168" y="120"/>
                </a:cubicBezTo>
                <a:cubicBezTo>
                  <a:pt x="150" y="120"/>
                  <a:pt x="150" y="120"/>
                  <a:pt x="150" y="120"/>
                </a:cubicBezTo>
                <a:cubicBezTo>
                  <a:pt x="152" y="122"/>
                  <a:pt x="153" y="125"/>
                  <a:pt x="154" y="128"/>
                </a:cubicBezTo>
                <a:cubicBezTo>
                  <a:pt x="172" y="128"/>
                  <a:pt x="172" y="128"/>
                  <a:pt x="172" y="128"/>
                </a:cubicBezTo>
                <a:cubicBezTo>
                  <a:pt x="176" y="128"/>
                  <a:pt x="176" y="124"/>
                  <a:pt x="176" y="124"/>
                </a:cubicBezTo>
                <a:cubicBezTo>
                  <a:pt x="176" y="108"/>
                  <a:pt x="166" y="103"/>
                  <a:pt x="159" y="100"/>
                </a:cubicBezTo>
                <a:moveTo>
                  <a:pt x="120" y="109"/>
                </a:moveTo>
                <a:cubicBezTo>
                  <a:pt x="120" y="109"/>
                  <a:pt x="106" y="105"/>
                  <a:pt x="106" y="90"/>
                </a:cubicBezTo>
                <a:cubicBezTo>
                  <a:pt x="106" y="77"/>
                  <a:pt x="111" y="73"/>
                  <a:pt x="114" y="69"/>
                </a:cubicBezTo>
                <a:cubicBezTo>
                  <a:pt x="114" y="69"/>
                  <a:pt x="118" y="65"/>
                  <a:pt x="115" y="52"/>
                </a:cubicBezTo>
                <a:cubicBezTo>
                  <a:pt x="120" y="45"/>
                  <a:pt x="122" y="33"/>
                  <a:pt x="116" y="19"/>
                </a:cubicBezTo>
                <a:cubicBezTo>
                  <a:pt x="112" y="10"/>
                  <a:pt x="109" y="5"/>
                  <a:pt x="104" y="3"/>
                </a:cubicBezTo>
                <a:cubicBezTo>
                  <a:pt x="101" y="1"/>
                  <a:pt x="97" y="0"/>
                  <a:pt x="93" y="0"/>
                </a:cubicBezTo>
                <a:cubicBezTo>
                  <a:pt x="86" y="0"/>
                  <a:pt x="79" y="3"/>
                  <a:pt x="76" y="4"/>
                </a:cubicBezTo>
                <a:cubicBezTo>
                  <a:pt x="68" y="8"/>
                  <a:pt x="63" y="11"/>
                  <a:pt x="58" y="24"/>
                </a:cubicBezTo>
                <a:cubicBezTo>
                  <a:pt x="53" y="34"/>
                  <a:pt x="58" y="46"/>
                  <a:pt x="61" y="52"/>
                </a:cubicBezTo>
                <a:cubicBezTo>
                  <a:pt x="58" y="65"/>
                  <a:pt x="62" y="69"/>
                  <a:pt x="62" y="69"/>
                </a:cubicBezTo>
                <a:cubicBezTo>
                  <a:pt x="65" y="73"/>
                  <a:pt x="70" y="77"/>
                  <a:pt x="70" y="90"/>
                </a:cubicBezTo>
                <a:cubicBezTo>
                  <a:pt x="70" y="105"/>
                  <a:pt x="56" y="109"/>
                  <a:pt x="56" y="109"/>
                </a:cubicBezTo>
                <a:cubicBezTo>
                  <a:pt x="47" y="112"/>
                  <a:pt x="28" y="118"/>
                  <a:pt x="28" y="140"/>
                </a:cubicBezTo>
                <a:cubicBezTo>
                  <a:pt x="28" y="140"/>
                  <a:pt x="28" y="144"/>
                  <a:pt x="32" y="144"/>
                </a:cubicBezTo>
                <a:cubicBezTo>
                  <a:pt x="144" y="144"/>
                  <a:pt x="144" y="144"/>
                  <a:pt x="144" y="144"/>
                </a:cubicBezTo>
                <a:cubicBezTo>
                  <a:pt x="148" y="144"/>
                  <a:pt x="148" y="140"/>
                  <a:pt x="148" y="140"/>
                </a:cubicBezTo>
                <a:cubicBezTo>
                  <a:pt x="148" y="118"/>
                  <a:pt x="129" y="112"/>
                  <a:pt x="120" y="109"/>
                </a:cubicBezTo>
                <a:moveTo>
                  <a:pt x="36" y="136"/>
                </a:moveTo>
                <a:cubicBezTo>
                  <a:pt x="38" y="125"/>
                  <a:pt x="48" y="120"/>
                  <a:pt x="58" y="117"/>
                </a:cubicBezTo>
                <a:cubicBezTo>
                  <a:pt x="58" y="117"/>
                  <a:pt x="58" y="117"/>
                  <a:pt x="58" y="117"/>
                </a:cubicBezTo>
                <a:cubicBezTo>
                  <a:pt x="66" y="115"/>
                  <a:pt x="78" y="107"/>
                  <a:pt x="78" y="90"/>
                </a:cubicBezTo>
                <a:cubicBezTo>
                  <a:pt x="78" y="76"/>
                  <a:pt x="73" y="70"/>
                  <a:pt x="70" y="66"/>
                </a:cubicBezTo>
                <a:cubicBezTo>
                  <a:pt x="69" y="65"/>
                  <a:pt x="68" y="64"/>
                  <a:pt x="69" y="65"/>
                </a:cubicBezTo>
                <a:cubicBezTo>
                  <a:pt x="68" y="64"/>
                  <a:pt x="67" y="61"/>
                  <a:pt x="69" y="54"/>
                </a:cubicBezTo>
                <a:cubicBezTo>
                  <a:pt x="70" y="50"/>
                  <a:pt x="68" y="48"/>
                  <a:pt x="68" y="48"/>
                </a:cubicBezTo>
                <a:cubicBezTo>
                  <a:pt x="66" y="43"/>
                  <a:pt x="62" y="34"/>
                  <a:pt x="65" y="27"/>
                </a:cubicBezTo>
                <a:cubicBezTo>
                  <a:pt x="69" y="17"/>
                  <a:pt x="73" y="15"/>
                  <a:pt x="79" y="12"/>
                </a:cubicBezTo>
                <a:cubicBezTo>
                  <a:pt x="80" y="11"/>
                  <a:pt x="80" y="11"/>
                  <a:pt x="80" y="11"/>
                </a:cubicBezTo>
                <a:cubicBezTo>
                  <a:pt x="82" y="10"/>
                  <a:pt x="87" y="8"/>
                  <a:pt x="93" y="8"/>
                </a:cubicBezTo>
                <a:cubicBezTo>
                  <a:pt x="96" y="8"/>
                  <a:pt x="98" y="9"/>
                  <a:pt x="100" y="10"/>
                </a:cubicBezTo>
                <a:cubicBezTo>
                  <a:pt x="103" y="11"/>
                  <a:pt x="105" y="14"/>
                  <a:pt x="108" y="22"/>
                </a:cubicBezTo>
                <a:cubicBezTo>
                  <a:pt x="115" y="36"/>
                  <a:pt x="111" y="45"/>
                  <a:pt x="109" y="47"/>
                </a:cubicBezTo>
                <a:cubicBezTo>
                  <a:pt x="107" y="49"/>
                  <a:pt x="107" y="52"/>
                  <a:pt x="107" y="54"/>
                </a:cubicBezTo>
                <a:cubicBezTo>
                  <a:pt x="109" y="61"/>
                  <a:pt x="108" y="64"/>
                  <a:pt x="108" y="64"/>
                </a:cubicBezTo>
                <a:cubicBezTo>
                  <a:pt x="108" y="64"/>
                  <a:pt x="107" y="65"/>
                  <a:pt x="106" y="66"/>
                </a:cubicBezTo>
                <a:cubicBezTo>
                  <a:pt x="103" y="70"/>
                  <a:pt x="98" y="76"/>
                  <a:pt x="98" y="90"/>
                </a:cubicBezTo>
                <a:cubicBezTo>
                  <a:pt x="98" y="107"/>
                  <a:pt x="110" y="115"/>
                  <a:pt x="118" y="117"/>
                </a:cubicBezTo>
                <a:cubicBezTo>
                  <a:pt x="118" y="117"/>
                  <a:pt x="118" y="117"/>
                  <a:pt x="118" y="117"/>
                </a:cubicBezTo>
                <a:cubicBezTo>
                  <a:pt x="128" y="120"/>
                  <a:pt x="138" y="125"/>
                  <a:pt x="140" y="136"/>
                </a:cubicBezTo>
                <a:lnTo>
                  <a:pt x="36" y="136"/>
                </a:lnTo>
                <a:close/>
              </a:path>
            </a:pathLst>
          </a:custGeom>
          <a:solidFill>
            <a:schemeClr val="tx1"/>
          </a:solidFill>
          <a:ln>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4" name="Titre 1">
            <a:extLst>
              <a:ext uri="{FF2B5EF4-FFF2-40B4-BE49-F238E27FC236}">
                <a16:creationId xmlns:a16="http://schemas.microsoft.com/office/drawing/2014/main" id="{5966FEDF-63E2-71BD-1EE1-3F43D7F436CC}"/>
              </a:ext>
            </a:extLst>
          </p:cNvPr>
          <p:cNvSpPr txBox="1">
            <a:spLocks/>
          </p:cNvSpPr>
          <p:nvPr/>
        </p:nvSpPr>
        <p:spPr>
          <a:xfrm>
            <a:off x="1239838" y="491385"/>
            <a:ext cx="9715500" cy="97848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dirty="0">
                <a:solidFill>
                  <a:schemeClr val="tx2"/>
                </a:solidFill>
                <a:latin typeface="Arial Black" charset="0"/>
              </a:rPr>
              <a:t>The two components of the care economy</a:t>
            </a:r>
          </a:p>
        </p:txBody>
      </p:sp>
      <p:pic>
        <p:nvPicPr>
          <p:cNvPr id="8" name="Graphic 7" descr="Coins with solid fill">
            <a:extLst>
              <a:ext uri="{FF2B5EF4-FFF2-40B4-BE49-F238E27FC236}">
                <a16:creationId xmlns:a16="http://schemas.microsoft.com/office/drawing/2014/main" id="{F9147DD7-7515-3217-F5EA-48E36504AE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97473" y="3892819"/>
            <a:ext cx="999360" cy="999360"/>
          </a:xfrm>
          <a:prstGeom prst="rect">
            <a:avLst/>
          </a:prstGeom>
        </p:spPr>
      </p:pic>
    </p:spTree>
    <p:extLst>
      <p:ext uri="{BB962C8B-B14F-4D97-AF65-F5344CB8AC3E}">
        <p14:creationId xmlns:p14="http://schemas.microsoft.com/office/powerpoint/2010/main" val="2878127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39F5E83-9BF2-3146-873C-98F7C283837A}"/>
              </a:ext>
            </a:extLst>
          </p:cNvPr>
          <p:cNvSpPr txBox="1"/>
          <p:nvPr/>
        </p:nvSpPr>
        <p:spPr>
          <a:xfrm>
            <a:off x="844507" y="466588"/>
            <a:ext cx="11046372" cy="769441"/>
          </a:xfrm>
          <a:prstGeom prst="rect">
            <a:avLst/>
          </a:prstGeom>
          <a:noFill/>
        </p:spPr>
        <p:txBody>
          <a:bodyPr wrap="square" rtlCol="0">
            <a:spAutoFit/>
          </a:bodyPr>
          <a:lstStyle/>
          <a:p>
            <a:r>
              <a:rPr lang="en-GB" sz="4400" dirty="0"/>
              <a:t>Changes in care needs over a lifetime</a:t>
            </a:r>
            <a:endParaRPr lang="en-US" sz="4400" b="1" dirty="0">
              <a:solidFill>
                <a:schemeClr val="tx2"/>
              </a:solidFill>
              <a:latin typeface="Poppins" pitchFamily="2" charset="77"/>
              <a:cs typeface="Poppins" pitchFamily="2" charset="77"/>
            </a:endParaRPr>
          </a:p>
        </p:txBody>
      </p:sp>
      <p:sp>
        <p:nvSpPr>
          <p:cNvPr id="11" name="Block Arc 10">
            <a:extLst>
              <a:ext uri="{FF2B5EF4-FFF2-40B4-BE49-F238E27FC236}">
                <a16:creationId xmlns:a16="http://schemas.microsoft.com/office/drawing/2014/main" id="{D57AC84A-F2E6-EC4B-9FF9-1078DA384397}"/>
              </a:ext>
            </a:extLst>
          </p:cNvPr>
          <p:cNvSpPr/>
          <p:nvPr/>
        </p:nvSpPr>
        <p:spPr>
          <a:xfrm rot="16200000">
            <a:off x="3695604" y="1584768"/>
            <a:ext cx="4800792" cy="4800792"/>
          </a:xfrm>
          <a:prstGeom prst="blockArc">
            <a:avLst>
              <a:gd name="adj1" fmla="val 16207525"/>
              <a:gd name="adj2" fmla="val 0"/>
              <a:gd name="adj3" fmla="val 25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14" name="Subtitle 2">
            <a:extLst>
              <a:ext uri="{FF2B5EF4-FFF2-40B4-BE49-F238E27FC236}">
                <a16:creationId xmlns:a16="http://schemas.microsoft.com/office/drawing/2014/main" id="{680FB679-DA36-804F-B131-F803E1E25A94}"/>
              </a:ext>
            </a:extLst>
          </p:cNvPr>
          <p:cNvSpPr txBox="1">
            <a:spLocks/>
          </p:cNvSpPr>
          <p:nvPr/>
        </p:nvSpPr>
        <p:spPr>
          <a:xfrm>
            <a:off x="8521435" y="1697910"/>
            <a:ext cx="3322571" cy="212365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6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12 years old, the situation varies greatly depending on whether the person is a girl or a boy, or from a worse-off or better-off family. While in some contexts at that age, a child’s only obligation is to attend school, in other (mainly girls) are expected to take responsibility for tasks such as washing and ironing clothes.. </a:t>
            </a:r>
          </a:p>
        </p:txBody>
      </p:sp>
      <p:sp>
        <p:nvSpPr>
          <p:cNvPr id="15" name="TextBox 14">
            <a:extLst>
              <a:ext uri="{FF2B5EF4-FFF2-40B4-BE49-F238E27FC236}">
                <a16:creationId xmlns:a16="http://schemas.microsoft.com/office/drawing/2014/main" id="{FB12D972-6EA5-734B-A757-243503D79529}"/>
              </a:ext>
            </a:extLst>
          </p:cNvPr>
          <p:cNvSpPr txBox="1"/>
          <p:nvPr/>
        </p:nvSpPr>
        <p:spPr>
          <a:xfrm>
            <a:off x="7883962" y="1322408"/>
            <a:ext cx="1877555" cy="400110"/>
          </a:xfrm>
          <a:prstGeom prst="rect">
            <a:avLst/>
          </a:prstGeom>
          <a:noFill/>
        </p:spPr>
        <p:txBody>
          <a:bodyPr wrap="square" rtlCol="0" anchor="t" anchorCtr="0">
            <a:spAutoFit/>
          </a:bodyPr>
          <a:lstStyle/>
          <a:p>
            <a:r>
              <a:rPr lang="en-US" sz="2000" b="1" dirty="0">
                <a:solidFill>
                  <a:schemeClr val="accent1"/>
                </a:solidFill>
                <a:latin typeface="Poppins" pitchFamily="2" charset="77"/>
                <a:ea typeface="League Spartan" charset="0"/>
                <a:cs typeface="Poppins" pitchFamily="2" charset="77"/>
              </a:rPr>
              <a:t>12 years old</a:t>
            </a:r>
          </a:p>
        </p:txBody>
      </p:sp>
      <p:sp>
        <p:nvSpPr>
          <p:cNvPr id="16" name="Subtitle 2">
            <a:extLst>
              <a:ext uri="{FF2B5EF4-FFF2-40B4-BE49-F238E27FC236}">
                <a16:creationId xmlns:a16="http://schemas.microsoft.com/office/drawing/2014/main" id="{4FD9C53B-D913-BE44-8230-0F71D1F34D97}"/>
              </a:ext>
            </a:extLst>
          </p:cNvPr>
          <p:cNvSpPr txBox="1">
            <a:spLocks/>
          </p:cNvSpPr>
          <p:nvPr/>
        </p:nvSpPr>
        <p:spPr>
          <a:xfrm>
            <a:off x="8458913" y="4595897"/>
            <a:ext cx="3511522" cy="235449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6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Most people aged 42 years are able to take care of themselves and others. Often at this age, there are children, grandchildren and parents to care for. However, for men, it is likely that more time will be devoted to paid work and less to caring responsibilities. For women ,it is likely that caring responsibilities will be significant. </a:t>
            </a:r>
          </a:p>
        </p:txBody>
      </p:sp>
      <p:sp>
        <p:nvSpPr>
          <p:cNvPr id="17" name="TextBox 16">
            <a:extLst>
              <a:ext uri="{FF2B5EF4-FFF2-40B4-BE49-F238E27FC236}">
                <a16:creationId xmlns:a16="http://schemas.microsoft.com/office/drawing/2014/main" id="{683EAE3E-636D-174F-95B7-20B2A8283187}"/>
              </a:ext>
            </a:extLst>
          </p:cNvPr>
          <p:cNvSpPr txBox="1"/>
          <p:nvPr/>
        </p:nvSpPr>
        <p:spPr>
          <a:xfrm>
            <a:off x="8647864" y="4148247"/>
            <a:ext cx="1464247" cy="400110"/>
          </a:xfrm>
          <a:prstGeom prst="rect">
            <a:avLst/>
          </a:prstGeom>
          <a:noFill/>
        </p:spPr>
        <p:txBody>
          <a:bodyPr wrap="none" rtlCol="0" anchor="t" anchorCtr="0">
            <a:spAutoFit/>
          </a:bodyPr>
          <a:lstStyle/>
          <a:p>
            <a:r>
              <a:rPr lang="en-US" sz="2000" b="1" dirty="0">
                <a:solidFill>
                  <a:schemeClr val="accent2"/>
                </a:solidFill>
                <a:latin typeface="Poppins" pitchFamily="2" charset="77"/>
                <a:ea typeface="League Spartan" charset="0"/>
                <a:cs typeface="Poppins" pitchFamily="2" charset="77"/>
              </a:rPr>
              <a:t>42 years old</a:t>
            </a:r>
          </a:p>
        </p:txBody>
      </p:sp>
      <p:sp>
        <p:nvSpPr>
          <p:cNvPr id="18" name="Subtitle 2">
            <a:extLst>
              <a:ext uri="{FF2B5EF4-FFF2-40B4-BE49-F238E27FC236}">
                <a16:creationId xmlns:a16="http://schemas.microsoft.com/office/drawing/2014/main" id="{D3BAD8BB-5506-B744-AB21-1318EDFDF61F}"/>
              </a:ext>
            </a:extLst>
          </p:cNvPr>
          <p:cNvSpPr txBox="1">
            <a:spLocks/>
          </p:cNvSpPr>
          <p:nvPr/>
        </p:nvSpPr>
        <p:spPr>
          <a:xfrm>
            <a:off x="1002017" y="1697910"/>
            <a:ext cx="3081969" cy="120032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8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Two-year-</a:t>
            </a:r>
            <a:r>
              <a:rPr lang="en-US" sz="1800" dirty="0" err="1">
                <a:solidFill>
                  <a:schemeClr val="tx1"/>
                </a:solidFill>
                <a:latin typeface="Lato Light" panose="020F0502020204030203" pitchFamily="34" charset="0"/>
                <a:ea typeface="Lato Light" panose="020F0502020204030203" pitchFamily="34" charset="0"/>
                <a:cs typeface="Mukta ExtraLight" panose="020B0000000000000000" pitchFamily="34" charset="77"/>
              </a:rPr>
              <a:t>olds</a:t>
            </a:r>
            <a:r>
              <a:rPr lang="en-US" sz="18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 still need assistance with bathing, clothing eating and in many cases moving around/walking.</a:t>
            </a:r>
          </a:p>
        </p:txBody>
      </p:sp>
      <p:sp>
        <p:nvSpPr>
          <p:cNvPr id="19" name="TextBox 18">
            <a:extLst>
              <a:ext uri="{FF2B5EF4-FFF2-40B4-BE49-F238E27FC236}">
                <a16:creationId xmlns:a16="http://schemas.microsoft.com/office/drawing/2014/main" id="{28108C72-4E6C-8C4C-A9D2-DDCF76C94BCB}"/>
              </a:ext>
            </a:extLst>
          </p:cNvPr>
          <p:cNvSpPr txBox="1"/>
          <p:nvPr/>
        </p:nvSpPr>
        <p:spPr>
          <a:xfrm>
            <a:off x="3282138" y="1384712"/>
            <a:ext cx="1025901" cy="400110"/>
          </a:xfrm>
          <a:prstGeom prst="rect">
            <a:avLst/>
          </a:prstGeom>
          <a:noFill/>
        </p:spPr>
        <p:txBody>
          <a:bodyPr wrap="square" rtlCol="0" anchor="t" anchorCtr="0">
            <a:spAutoFit/>
          </a:bodyPr>
          <a:lstStyle/>
          <a:p>
            <a:pPr algn="r"/>
            <a:r>
              <a:rPr lang="en-US" sz="2000" b="1" dirty="0">
                <a:solidFill>
                  <a:schemeClr val="accent4"/>
                </a:solidFill>
                <a:latin typeface="Poppins" pitchFamily="2" charset="77"/>
                <a:ea typeface="League Spartan" charset="0"/>
                <a:cs typeface="Poppins" pitchFamily="2" charset="77"/>
              </a:rPr>
              <a:t>2 years</a:t>
            </a:r>
          </a:p>
        </p:txBody>
      </p:sp>
      <p:sp>
        <p:nvSpPr>
          <p:cNvPr id="20" name="Subtitle 2">
            <a:extLst>
              <a:ext uri="{FF2B5EF4-FFF2-40B4-BE49-F238E27FC236}">
                <a16:creationId xmlns:a16="http://schemas.microsoft.com/office/drawing/2014/main" id="{171F3C1D-83D2-4045-AF9C-08CB61C2DFD9}"/>
              </a:ext>
            </a:extLst>
          </p:cNvPr>
          <p:cNvSpPr txBox="1">
            <a:spLocks/>
          </p:cNvSpPr>
          <p:nvPr/>
        </p:nvSpPr>
        <p:spPr>
          <a:xfrm>
            <a:off x="199497" y="3338566"/>
            <a:ext cx="3511523" cy="304698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6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When aging, individuals might become senile and in need of total care, but it is just as possible that they are still working. If we are fortunate at this age one would be retired and receiving a pension, but at the same time might be doing unpaid care work, such as looking after grandchildren.. Women are less likely  to receive a pension than men because the care work they perform during their lives does not entitle them to this benefit; they are also more likely to be taking care of others. </a:t>
            </a:r>
          </a:p>
        </p:txBody>
      </p:sp>
      <p:sp>
        <p:nvSpPr>
          <p:cNvPr id="21" name="TextBox 20">
            <a:extLst>
              <a:ext uri="{FF2B5EF4-FFF2-40B4-BE49-F238E27FC236}">
                <a16:creationId xmlns:a16="http://schemas.microsoft.com/office/drawing/2014/main" id="{E1BB0D48-1ACD-1F4C-9D13-A7536F9FFE40}"/>
              </a:ext>
            </a:extLst>
          </p:cNvPr>
          <p:cNvSpPr txBox="1"/>
          <p:nvPr/>
        </p:nvSpPr>
        <p:spPr>
          <a:xfrm>
            <a:off x="1728551" y="3011382"/>
            <a:ext cx="1464248" cy="400110"/>
          </a:xfrm>
          <a:prstGeom prst="rect">
            <a:avLst/>
          </a:prstGeom>
          <a:noFill/>
        </p:spPr>
        <p:txBody>
          <a:bodyPr wrap="none" rtlCol="0" anchor="t" anchorCtr="0">
            <a:spAutoFit/>
          </a:bodyPr>
          <a:lstStyle/>
          <a:p>
            <a:pPr algn="r"/>
            <a:r>
              <a:rPr lang="en-US" sz="2000" b="1" dirty="0">
                <a:solidFill>
                  <a:schemeClr val="accent3"/>
                </a:solidFill>
                <a:latin typeface="Poppins" pitchFamily="2" charset="77"/>
                <a:ea typeface="League Spartan" charset="0"/>
                <a:cs typeface="Poppins" pitchFamily="2" charset="77"/>
              </a:rPr>
              <a:t>72 years old</a:t>
            </a:r>
          </a:p>
        </p:txBody>
      </p:sp>
      <p:sp>
        <p:nvSpPr>
          <p:cNvPr id="35" name="Freeform 34">
            <a:extLst>
              <a:ext uri="{FF2B5EF4-FFF2-40B4-BE49-F238E27FC236}">
                <a16:creationId xmlns:a16="http://schemas.microsoft.com/office/drawing/2014/main" id="{9E7A4984-670F-1B49-ADB3-B3BBC0769819}"/>
              </a:ext>
            </a:extLst>
          </p:cNvPr>
          <p:cNvSpPr/>
          <p:nvPr/>
        </p:nvSpPr>
        <p:spPr>
          <a:xfrm>
            <a:off x="3695604" y="3715923"/>
            <a:ext cx="2397769" cy="2669631"/>
          </a:xfrm>
          <a:custGeom>
            <a:avLst/>
            <a:gdLst>
              <a:gd name="connsiteX0" fmla="*/ 1200797 w 4795538"/>
              <a:gd name="connsiteY0" fmla="*/ 0 h 5339262"/>
              <a:gd name="connsiteX1" fmla="*/ 1559785 w 4795538"/>
              <a:gd name="connsiteY1" fmla="*/ 538482 h 5339262"/>
              <a:gd name="connsiteX2" fmla="*/ 2400396 w 4795538"/>
              <a:gd name="connsiteY2" fmla="*/ 538482 h 5339262"/>
              <a:gd name="connsiteX3" fmla="*/ 4795538 w 4795538"/>
              <a:gd name="connsiteY3" fmla="*/ 2938872 h 5339262"/>
              <a:gd name="connsiteX4" fmla="*/ 4790283 w 4795538"/>
              <a:gd name="connsiteY4" fmla="*/ 5339262 h 5339262"/>
              <a:gd name="connsiteX5" fmla="*/ 0 w 4795538"/>
              <a:gd name="connsiteY5" fmla="*/ 538482 h 5339262"/>
              <a:gd name="connsiteX6" fmla="*/ 841809 w 4795538"/>
              <a:gd name="connsiteY6" fmla="*/ 538482 h 5339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95538" h="5339262">
                <a:moveTo>
                  <a:pt x="1200797" y="0"/>
                </a:moveTo>
                <a:lnTo>
                  <a:pt x="1559785" y="538482"/>
                </a:lnTo>
                <a:lnTo>
                  <a:pt x="2400396" y="538482"/>
                </a:lnTo>
                <a:cubicBezTo>
                  <a:pt x="2400396" y="1862133"/>
                  <a:pt x="3471890" y="2935975"/>
                  <a:pt x="4795538" y="2938872"/>
                </a:cubicBezTo>
                <a:cubicBezTo>
                  <a:pt x="4793786" y="3739002"/>
                  <a:pt x="4792035" y="4539132"/>
                  <a:pt x="4790283" y="5339262"/>
                </a:cubicBezTo>
                <a:cubicBezTo>
                  <a:pt x="2142988" y="5333467"/>
                  <a:pt x="0" y="3185783"/>
                  <a:pt x="0" y="538482"/>
                </a:cubicBezTo>
                <a:lnTo>
                  <a:pt x="841809" y="53848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8" name="Freeform 37">
            <a:extLst>
              <a:ext uri="{FF2B5EF4-FFF2-40B4-BE49-F238E27FC236}">
                <a16:creationId xmlns:a16="http://schemas.microsoft.com/office/drawing/2014/main" id="{A5F388BF-4173-DB43-9B3B-A0B727BE9087}"/>
              </a:ext>
            </a:extLst>
          </p:cNvPr>
          <p:cNvSpPr/>
          <p:nvPr/>
        </p:nvSpPr>
        <p:spPr>
          <a:xfrm rot="5400000">
            <a:off x="5961463" y="3850634"/>
            <a:ext cx="2397769" cy="2672082"/>
          </a:xfrm>
          <a:custGeom>
            <a:avLst/>
            <a:gdLst>
              <a:gd name="connsiteX0" fmla="*/ 0 w 4795538"/>
              <a:gd name="connsiteY0" fmla="*/ 2400390 h 5344164"/>
              <a:gd name="connsiteX1" fmla="*/ 5255 w 4795538"/>
              <a:gd name="connsiteY1" fmla="*/ 0 h 5344164"/>
              <a:gd name="connsiteX2" fmla="*/ 4795538 w 4795538"/>
              <a:gd name="connsiteY2" fmla="*/ 4800780 h 5344164"/>
              <a:gd name="connsiteX3" fmla="*/ 3926007 w 4795538"/>
              <a:gd name="connsiteY3" fmla="*/ 4800780 h 5344164"/>
              <a:gd name="connsiteX4" fmla="*/ 3563751 w 4795538"/>
              <a:gd name="connsiteY4" fmla="*/ 5344164 h 5344164"/>
              <a:gd name="connsiteX5" fmla="*/ 3201495 w 4795538"/>
              <a:gd name="connsiteY5" fmla="*/ 4800780 h 5344164"/>
              <a:gd name="connsiteX6" fmla="*/ 2395142 w 4795538"/>
              <a:gd name="connsiteY6" fmla="*/ 4800780 h 5344164"/>
              <a:gd name="connsiteX7" fmla="*/ 0 w 4795538"/>
              <a:gd name="connsiteY7" fmla="*/ 2400390 h 5344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95538" h="5344164">
                <a:moveTo>
                  <a:pt x="0" y="2400390"/>
                </a:moveTo>
                <a:cubicBezTo>
                  <a:pt x="1752" y="1600260"/>
                  <a:pt x="3503" y="800130"/>
                  <a:pt x="5255" y="0"/>
                </a:cubicBezTo>
                <a:cubicBezTo>
                  <a:pt x="2652550" y="5794"/>
                  <a:pt x="4795538" y="2153479"/>
                  <a:pt x="4795538" y="4800780"/>
                </a:cubicBezTo>
                <a:lnTo>
                  <a:pt x="3926007" y="4800780"/>
                </a:lnTo>
                <a:lnTo>
                  <a:pt x="3563751" y="5344164"/>
                </a:lnTo>
                <a:lnTo>
                  <a:pt x="3201495" y="4800780"/>
                </a:lnTo>
                <a:lnTo>
                  <a:pt x="2395142" y="4800780"/>
                </a:lnTo>
                <a:cubicBezTo>
                  <a:pt x="2395142" y="3477129"/>
                  <a:pt x="1323648" y="2403287"/>
                  <a:pt x="0" y="240039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36" name="Freeform 35">
            <a:extLst>
              <a:ext uri="{FF2B5EF4-FFF2-40B4-BE49-F238E27FC236}">
                <a16:creationId xmlns:a16="http://schemas.microsoft.com/office/drawing/2014/main" id="{158E75D9-4563-0144-B294-71663A158E52}"/>
              </a:ext>
            </a:extLst>
          </p:cNvPr>
          <p:cNvSpPr/>
          <p:nvPr/>
        </p:nvSpPr>
        <p:spPr>
          <a:xfrm>
            <a:off x="6098627" y="1584774"/>
            <a:ext cx="2397769" cy="2674709"/>
          </a:xfrm>
          <a:custGeom>
            <a:avLst/>
            <a:gdLst>
              <a:gd name="connsiteX0" fmla="*/ 5255 w 4795538"/>
              <a:gd name="connsiteY0" fmla="*/ 0 h 5349418"/>
              <a:gd name="connsiteX1" fmla="*/ 4795538 w 4795538"/>
              <a:gd name="connsiteY1" fmla="*/ 4800780 h 5349418"/>
              <a:gd name="connsiteX2" fmla="*/ 3960503 w 4795538"/>
              <a:gd name="connsiteY2" fmla="*/ 4800780 h 5349418"/>
              <a:gd name="connsiteX3" fmla="*/ 3594744 w 4795538"/>
              <a:gd name="connsiteY3" fmla="*/ 5349418 h 5349418"/>
              <a:gd name="connsiteX4" fmla="*/ 3228985 w 4795538"/>
              <a:gd name="connsiteY4" fmla="*/ 4800780 h 5349418"/>
              <a:gd name="connsiteX5" fmla="*/ 2395142 w 4795538"/>
              <a:gd name="connsiteY5" fmla="*/ 4800780 h 5349418"/>
              <a:gd name="connsiteX6" fmla="*/ 0 w 4795538"/>
              <a:gd name="connsiteY6" fmla="*/ 2400390 h 5349418"/>
              <a:gd name="connsiteX7" fmla="*/ 5255 w 4795538"/>
              <a:gd name="connsiteY7" fmla="*/ 0 h 534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95538" h="5349418">
                <a:moveTo>
                  <a:pt x="5255" y="0"/>
                </a:moveTo>
                <a:cubicBezTo>
                  <a:pt x="2652550" y="5795"/>
                  <a:pt x="4795538" y="2153479"/>
                  <a:pt x="4795538" y="4800780"/>
                </a:cubicBezTo>
                <a:lnTo>
                  <a:pt x="3960503" y="4800780"/>
                </a:lnTo>
                <a:lnTo>
                  <a:pt x="3594744" y="5349418"/>
                </a:lnTo>
                <a:lnTo>
                  <a:pt x="3228985" y="4800780"/>
                </a:lnTo>
                <a:lnTo>
                  <a:pt x="2395142" y="4800780"/>
                </a:lnTo>
                <a:cubicBezTo>
                  <a:pt x="2395142" y="3477129"/>
                  <a:pt x="1323648" y="2403287"/>
                  <a:pt x="0" y="2400390"/>
                </a:cubicBezTo>
                <a:cubicBezTo>
                  <a:pt x="1752" y="1600260"/>
                  <a:pt x="3503" y="800130"/>
                  <a:pt x="5255"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39" name="Triangle 38">
            <a:extLst>
              <a:ext uri="{FF2B5EF4-FFF2-40B4-BE49-F238E27FC236}">
                <a16:creationId xmlns:a16="http://schemas.microsoft.com/office/drawing/2014/main" id="{0A9726B6-6B88-024A-BE79-C108F5B02B59}"/>
              </a:ext>
            </a:extLst>
          </p:cNvPr>
          <p:cNvSpPr/>
          <p:nvPr/>
        </p:nvSpPr>
        <p:spPr>
          <a:xfrm rot="5400000">
            <a:off x="6047653" y="2023068"/>
            <a:ext cx="365760" cy="274320"/>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2" name="Rectangle 21" descr="Group">
            <a:extLst>
              <a:ext uri="{FF2B5EF4-FFF2-40B4-BE49-F238E27FC236}">
                <a16:creationId xmlns:a16="http://schemas.microsoft.com/office/drawing/2014/main" id="{95335517-7C97-68CE-FC76-FB7C00C9B601}"/>
              </a:ext>
            </a:extLst>
          </p:cNvPr>
          <p:cNvSpPr/>
          <p:nvPr/>
        </p:nvSpPr>
        <p:spPr>
          <a:xfrm>
            <a:off x="6862779" y="4676083"/>
            <a:ext cx="1021183" cy="1021183"/>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G"/>
          </a:p>
        </p:txBody>
      </p:sp>
      <p:sp>
        <p:nvSpPr>
          <p:cNvPr id="23" name="Rectangle 22" descr="Person with Cane">
            <a:extLst>
              <a:ext uri="{FF2B5EF4-FFF2-40B4-BE49-F238E27FC236}">
                <a16:creationId xmlns:a16="http://schemas.microsoft.com/office/drawing/2014/main" id="{7626DBE6-5B6C-A969-FCBB-89D07394CF59}"/>
              </a:ext>
            </a:extLst>
          </p:cNvPr>
          <p:cNvSpPr/>
          <p:nvPr/>
        </p:nvSpPr>
        <p:spPr>
          <a:xfrm>
            <a:off x="4430612" y="4789355"/>
            <a:ext cx="696234" cy="733087"/>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G"/>
          </a:p>
        </p:txBody>
      </p:sp>
      <p:pic>
        <p:nvPicPr>
          <p:cNvPr id="24" name="Picture 8" descr="Affected Population Icon">
            <a:extLst>
              <a:ext uri="{FF2B5EF4-FFF2-40B4-BE49-F238E27FC236}">
                <a16:creationId xmlns:a16="http://schemas.microsoft.com/office/drawing/2014/main" id="{DD258AFE-B41D-2BCC-F7A0-834F8853863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74666" y="2309461"/>
            <a:ext cx="834390" cy="83439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2CCB642-D2E3-AEE6-E9B9-F470DA20CFA8}"/>
              </a:ext>
            </a:extLst>
          </p:cNvPr>
          <p:cNvPicPr>
            <a:picLocks noChangeAspect="1"/>
          </p:cNvPicPr>
          <p:nvPr/>
        </p:nvPicPr>
        <p:blipFill>
          <a:blip r:embed="rId8"/>
          <a:stretch>
            <a:fillRect/>
          </a:stretch>
        </p:blipFill>
        <p:spPr>
          <a:xfrm>
            <a:off x="7106612" y="2388824"/>
            <a:ext cx="570874" cy="755027"/>
          </a:xfrm>
          <a:prstGeom prst="rect">
            <a:avLst/>
          </a:prstGeom>
          <a:solidFill>
            <a:schemeClr val="accent1"/>
          </a:solidFill>
        </p:spPr>
      </p:pic>
    </p:spTree>
    <p:extLst>
      <p:ext uri="{BB962C8B-B14F-4D97-AF65-F5344CB8AC3E}">
        <p14:creationId xmlns:p14="http://schemas.microsoft.com/office/powerpoint/2010/main" val="1128480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6"/>
          <p:cNvSpPr txBox="1">
            <a:spLocks noGrp="1"/>
          </p:cNvSpPr>
          <p:nvPr>
            <p:ph type="title"/>
          </p:nvPr>
        </p:nvSpPr>
        <p:spPr>
          <a:xfrm>
            <a:off x="1239838" y="491385"/>
            <a:ext cx="9715500" cy="978486"/>
          </a:xfrm>
          <a:prstGeom prst="rect">
            <a:avLst/>
          </a:prstGeom>
          <a:noFill/>
          <a:ln>
            <a:noFill/>
          </a:ln>
        </p:spPr>
        <p:txBody>
          <a:bodyPr spcFirstLastPara="1" wrap="square" lIns="0" tIns="0" rIns="0" bIns="0" anchor="ctr" anchorCtr="0">
            <a:normAutofit/>
          </a:bodyPr>
          <a:lstStyle/>
          <a:p>
            <a:pPr marL="0" lvl="0" indent="0" algn="l" rtl="0">
              <a:lnSpc>
                <a:spcPct val="90000"/>
              </a:lnSpc>
              <a:spcBef>
                <a:spcPts val="0"/>
              </a:spcBef>
              <a:spcAft>
                <a:spcPts val="0"/>
              </a:spcAft>
              <a:buClr>
                <a:schemeClr val="dk2"/>
              </a:buClr>
              <a:buSzPts val="2800"/>
              <a:buFont typeface="Arial Black"/>
              <a:buNone/>
            </a:pPr>
            <a:r>
              <a:rPr lang="en-GB"/>
              <a:t>Why we need unpaid work</a:t>
            </a:r>
            <a:endParaRPr/>
          </a:p>
        </p:txBody>
      </p:sp>
      <p:sp>
        <p:nvSpPr>
          <p:cNvPr id="234" name="Google Shape;234;p6"/>
          <p:cNvSpPr txBox="1">
            <a:spLocks noGrp="1"/>
          </p:cNvSpPr>
          <p:nvPr>
            <p:ph type="body" idx="1"/>
          </p:nvPr>
        </p:nvSpPr>
        <p:spPr>
          <a:xfrm>
            <a:off x="1239838" y="1469871"/>
            <a:ext cx="9715500" cy="4860591"/>
          </a:xfrm>
          <a:prstGeom prst="rect">
            <a:avLst/>
          </a:prstGeom>
          <a:noFill/>
          <a:ln>
            <a:noFill/>
          </a:ln>
        </p:spPr>
        <p:txBody>
          <a:bodyPr spcFirstLastPara="1" wrap="square" lIns="0" tIns="137150" rIns="0" bIns="0" anchor="t" anchorCtr="0">
            <a:normAutofit/>
          </a:bodyPr>
          <a:lstStyle/>
          <a:p>
            <a:pPr marL="233363" lvl="1" indent="-233363" algn="l" rtl="0">
              <a:lnSpc>
                <a:spcPct val="80000"/>
              </a:lnSpc>
              <a:spcBef>
                <a:spcPts val="0"/>
              </a:spcBef>
              <a:spcAft>
                <a:spcPts val="0"/>
              </a:spcAft>
              <a:buSzPts val="2600"/>
              <a:buChar char="▪"/>
            </a:pPr>
            <a:r>
              <a:rPr lang="en-GB" sz="2600"/>
              <a:t>Some unpaid care and domestic work is extremely rewarding</a:t>
            </a:r>
            <a:endParaRPr/>
          </a:p>
          <a:p>
            <a:pPr marL="233363" lvl="1" indent="-233363" algn="l" rtl="0">
              <a:lnSpc>
                <a:spcPct val="80000"/>
              </a:lnSpc>
              <a:spcBef>
                <a:spcPts val="1800"/>
              </a:spcBef>
              <a:spcAft>
                <a:spcPts val="0"/>
              </a:spcAft>
              <a:buSzPts val="2600"/>
              <a:buChar char="▪"/>
            </a:pPr>
            <a:r>
              <a:rPr lang="en-GB" sz="2600"/>
              <a:t>Some unpaid care and domestic work is a drudgery </a:t>
            </a:r>
            <a:endParaRPr/>
          </a:p>
          <a:p>
            <a:pPr marL="233363" lvl="1" indent="-233363" algn="l" rtl="0">
              <a:lnSpc>
                <a:spcPct val="80000"/>
              </a:lnSpc>
              <a:spcBef>
                <a:spcPts val="1800"/>
              </a:spcBef>
              <a:spcAft>
                <a:spcPts val="0"/>
              </a:spcAft>
              <a:buSzPts val="2600"/>
              <a:buChar char="▪"/>
            </a:pPr>
            <a:r>
              <a:rPr lang="en-GB" sz="2600"/>
              <a:t>But all unpaid care and domestic work is socially necessary to</a:t>
            </a:r>
            <a:endParaRPr/>
          </a:p>
          <a:p>
            <a:pPr marL="692150" lvl="3" indent="-233362" algn="l" rtl="0">
              <a:lnSpc>
                <a:spcPct val="80000"/>
              </a:lnSpc>
              <a:spcBef>
                <a:spcPts val="1800"/>
              </a:spcBef>
              <a:spcAft>
                <a:spcPts val="0"/>
              </a:spcAft>
              <a:buSzPts val="2600"/>
              <a:buFont typeface="Arial"/>
              <a:buChar char="-"/>
            </a:pPr>
            <a:r>
              <a:rPr lang="en-GB" sz="2600"/>
              <a:t>prepare people for income-generating activities during the day, thus ensuring the household's well-being</a:t>
            </a:r>
            <a:endParaRPr/>
          </a:p>
          <a:p>
            <a:pPr marL="692150" lvl="3" indent="-233362" algn="l" rtl="0">
              <a:lnSpc>
                <a:spcPct val="80000"/>
              </a:lnSpc>
              <a:spcBef>
                <a:spcPts val="1800"/>
              </a:spcBef>
              <a:spcAft>
                <a:spcPts val="0"/>
              </a:spcAft>
              <a:buSzPts val="2600"/>
              <a:buFont typeface="Arial"/>
              <a:buChar char="-"/>
            </a:pPr>
            <a:r>
              <a:rPr lang="en-GB" sz="2600"/>
              <a:t>raise children to want to assume their household and social responsibilities, thus building human and social capital</a:t>
            </a:r>
            <a:endParaRPr/>
          </a:p>
          <a:p>
            <a:pPr marL="692150" lvl="3" indent="-233362" algn="l" rtl="0">
              <a:lnSpc>
                <a:spcPct val="80000"/>
              </a:lnSpc>
              <a:spcBef>
                <a:spcPts val="1800"/>
              </a:spcBef>
              <a:spcAft>
                <a:spcPts val="0"/>
              </a:spcAft>
              <a:buSzPts val="2600"/>
              <a:buFont typeface="Arial"/>
              <a:buChar char="-"/>
            </a:pPr>
            <a:r>
              <a:rPr lang="en-GB" sz="2600"/>
              <a:t>“produce” labor, which is an input into all economic activity, along with capital</a:t>
            </a:r>
            <a:endParaRPr/>
          </a:p>
          <a:p>
            <a:pPr marL="0" lvl="0" indent="0" algn="l" rtl="0">
              <a:spcBef>
                <a:spcPts val="3600"/>
              </a:spcBef>
              <a:spcAft>
                <a:spcPts val="0"/>
              </a:spcAft>
              <a:buSzPts val="2200"/>
              <a:buNone/>
            </a:pPr>
            <a:endParaRP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D602B-2B9E-4F43-80F1-19D312BC9F24}"/>
              </a:ext>
            </a:extLst>
          </p:cNvPr>
          <p:cNvSpPr>
            <a:spLocks noGrp="1"/>
          </p:cNvSpPr>
          <p:nvPr>
            <p:ph type="title"/>
          </p:nvPr>
        </p:nvSpPr>
        <p:spPr/>
        <p:txBody>
          <a:bodyPr/>
          <a:lstStyle/>
          <a:p>
            <a:r>
              <a:rPr lang="en-GB" dirty="0"/>
              <a:t>The 5R strategy</a:t>
            </a:r>
          </a:p>
        </p:txBody>
      </p:sp>
      <p:sp>
        <p:nvSpPr>
          <p:cNvPr id="3" name="Text Placeholder 2">
            <a:extLst>
              <a:ext uri="{FF2B5EF4-FFF2-40B4-BE49-F238E27FC236}">
                <a16:creationId xmlns:a16="http://schemas.microsoft.com/office/drawing/2014/main" id="{6378D919-522A-4C10-82FB-60FC27D5AA35}"/>
              </a:ext>
            </a:extLst>
          </p:cNvPr>
          <p:cNvSpPr>
            <a:spLocks noGrp="1"/>
          </p:cNvSpPr>
          <p:nvPr>
            <p:ph type="body" sz="quarter" idx="10"/>
          </p:nvPr>
        </p:nvSpPr>
        <p:spPr>
          <a:xfrm>
            <a:off x="1239838" y="2840736"/>
            <a:ext cx="3673538" cy="3953022"/>
          </a:xfrm>
        </p:spPr>
        <p:txBody>
          <a:bodyPr>
            <a:normAutofit/>
          </a:bodyPr>
          <a:lstStyle/>
          <a:p>
            <a:pPr lvl="1">
              <a:lnSpc>
                <a:spcPct val="90000"/>
              </a:lnSpc>
              <a:spcAft>
                <a:spcPts val="1200"/>
              </a:spcAft>
            </a:pPr>
            <a:r>
              <a:rPr lang="en-GB" sz="2600" dirty="0"/>
              <a:t>Recognize</a:t>
            </a:r>
          </a:p>
          <a:p>
            <a:pPr lvl="1">
              <a:lnSpc>
                <a:spcPct val="90000"/>
              </a:lnSpc>
              <a:spcAft>
                <a:spcPts val="1200"/>
              </a:spcAft>
            </a:pPr>
            <a:r>
              <a:rPr lang="en-GB" sz="2600" dirty="0"/>
              <a:t>Reduce</a:t>
            </a:r>
          </a:p>
          <a:p>
            <a:pPr lvl="1">
              <a:lnSpc>
                <a:spcPct val="90000"/>
              </a:lnSpc>
              <a:spcAft>
                <a:spcPts val="1200"/>
              </a:spcAft>
            </a:pPr>
            <a:r>
              <a:rPr lang="en-GB" sz="2600" dirty="0"/>
              <a:t>Redistribute</a:t>
            </a:r>
          </a:p>
          <a:p>
            <a:pPr lvl="1">
              <a:lnSpc>
                <a:spcPct val="90000"/>
              </a:lnSpc>
              <a:spcAft>
                <a:spcPts val="1200"/>
              </a:spcAft>
            </a:pPr>
            <a:endParaRPr lang="en-GB" sz="2600" dirty="0"/>
          </a:p>
          <a:p>
            <a:pPr lvl="1">
              <a:lnSpc>
                <a:spcPct val="90000"/>
              </a:lnSpc>
              <a:spcAft>
                <a:spcPts val="1200"/>
              </a:spcAft>
            </a:pPr>
            <a:r>
              <a:rPr lang="en-US" sz="2800" dirty="0"/>
              <a:t>+Reward</a:t>
            </a:r>
          </a:p>
          <a:p>
            <a:pPr lvl="1">
              <a:lnSpc>
                <a:spcPct val="90000"/>
              </a:lnSpc>
              <a:spcAft>
                <a:spcPts val="1200"/>
              </a:spcAft>
            </a:pPr>
            <a:r>
              <a:rPr lang="en-US" sz="2800" dirty="0"/>
              <a:t>+Represent care workers</a:t>
            </a:r>
          </a:p>
          <a:p>
            <a:pPr lvl="1">
              <a:lnSpc>
                <a:spcPct val="90000"/>
              </a:lnSpc>
              <a:spcAft>
                <a:spcPts val="1200"/>
              </a:spcAft>
            </a:pPr>
            <a:endParaRPr lang="en-GB" sz="2600" dirty="0"/>
          </a:p>
          <a:p>
            <a:pPr lvl="1">
              <a:lnSpc>
                <a:spcPct val="90000"/>
              </a:lnSpc>
              <a:spcAft>
                <a:spcPts val="1200"/>
              </a:spcAft>
            </a:pPr>
            <a:endParaRPr lang="en-GB" sz="2100" b="1" dirty="0"/>
          </a:p>
        </p:txBody>
      </p:sp>
      <p:sp>
        <p:nvSpPr>
          <p:cNvPr id="4" name="Right Brace 3">
            <a:extLst>
              <a:ext uri="{FF2B5EF4-FFF2-40B4-BE49-F238E27FC236}">
                <a16:creationId xmlns:a16="http://schemas.microsoft.com/office/drawing/2014/main" id="{74EC77E8-3F48-45A0-8C27-BFA26189DE3C}"/>
              </a:ext>
            </a:extLst>
          </p:cNvPr>
          <p:cNvSpPr/>
          <p:nvPr/>
        </p:nvSpPr>
        <p:spPr>
          <a:xfrm>
            <a:off x="3962400" y="2840737"/>
            <a:ext cx="597408" cy="3694176"/>
          </a:xfrm>
          <a:prstGeom prst="rightBrace">
            <a:avLst>
              <a:gd name="adj1" fmla="val 40986"/>
              <a:gd name="adj2" fmla="val 50959"/>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5DCFC07C-EA3B-4832-BD88-5EE1BF879179}"/>
              </a:ext>
            </a:extLst>
          </p:cNvPr>
          <p:cNvSpPr txBox="1"/>
          <p:nvPr/>
        </p:nvSpPr>
        <p:spPr>
          <a:xfrm>
            <a:off x="4706112" y="2840735"/>
            <a:ext cx="4206240" cy="3754874"/>
          </a:xfrm>
          <a:prstGeom prst="rect">
            <a:avLst/>
          </a:prstGeom>
          <a:noFill/>
        </p:spPr>
        <p:txBody>
          <a:bodyPr wrap="square" rtlCol="0">
            <a:spAutoFit/>
          </a:bodyPr>
          <a:lstStyle/>
          <a:p>
            <a:r>
              <a:rPr lang="en-GB" sz="2000" dirty="0"/>
              <a:t>calls for actions to go beyond merely increasing the visibility of unpaid work as a policy issue to also include policies to alleviate the care burden and divide it between women and men, and families and public/market services in a more balanced and equitable manner and providing better and more visible employment to care workers (decent work).</a:t>
            </a:r>
          </a:p>
          <a:p>
            <a:endParaRPr lang="en-US" dirty="0"/>
          </a:p>
        </p:txBody>
      </p:sp>
      <p:sp>
        <p:nvSpPr>
          <p:cNvPr id="7" name="TextBox 6">
            <a:extLst>
              <a:ext uri="{FF2B5EF4-FFF2-40B4-BE49-F238E27FC236}">
                <a16:creationId xmlns:a16="http://schemas.microsoft.com/office/drawing/2014/main" id="{1B7D45AD-426D-4621-A2D1-AE41E2B207DF}"/>
              </a:ext>
            </a:extLst>
          </p:cNvPr>
          <p:cNvSpPr txBox="1"/>
          <p:nvPr/>
        </p:nvSpPr>
        <p:spPr>
          <a:xfrm>
            <a:off x="1236663" y="1249602"/>
            <a:ext cx="7057073" cy="1477328"/>
          </a:xfrm>
          <a:prstGeom prst="rect">
            <a:avLst/>
          </a:prstGeom>
          <a:noFill/>
        </p:spPr>
        <p:txBody>
          <a:bodyPr wrap="square" rtlCol="0">
            <a:spAutoFit/>
          </a:bodyPr>
          <a:lstStyle/>
          <a:p>
            <a:r>
              <a:rPr lang="en-US" sz="2400" dirty="0"/>
              <a:t>SDG target 5.4 through the so-called ‘3-R strategy’: Recognize, Reduce and Redistribute unpaid care work.</a:t>
            </a:r>
          </a:p>
          <a:p>
            <a:endParaRPr lang="en-US" dirty="0"/>
          </a:p>
        </p:txBody>
      </p:sp>
      <p:pic>
        <p:nvPicPr>
          <p:cNvPr id="8" name="Picture Placeholder 7" descr="A close up of a logo&#10;&#10;Description automatically generated">
            <a:extLst>
              <a:ext uri="{FF2B5EF4-FFF2-40B4-BE49-F238E27FC236}">
                <a16:creationId xmlns:a16="http://schemas.microsoft.com/office/drawing/2014/main" id="{99E8E02B-E4B0-4DE4-916D-2DBB7573FC4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936992" y="-512467"/>
            <a:ext cx="4441634" cy="5001465"/>
          </a:xfrm>
          <a:prstGeom prst="rect">
            <a:avLst/>
          </a:prstGeom>
        </p:spPr>
      </p:pic>
    </p:spTree>
    <p:extLst>
      <p:ext uri="{BB962C8B-B14F-4D97-AF65-F5344CB8AC3E}">
        <p14:creationId xmlns:p14="http://schemas.microsoft.com/office/powerpoint/2010/main" val="2862774159"/>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women and a baby&#10;&#10;Description automatically generated with low confidence">
            <a:extLst>
              <a:ext uri="{FF2B5EF4-FFF2-40B4-BE49-F238E27FC236}">
                <a16:creationId xmlns:a16="http://schemas.microsoft.com/office/drawing/2014/main" id="{B4F734DE-430D-5F8E-E814-28E534D25F7C}"/>
              </a:ext>
            </a:extLst>
          </p:cNvPr>
          <p:cNvPicPr>
            <a:picLocks noChangeAspect="1"/>
          </p:cNvPicPr>
          <p:nvPr/>
        </p:nvPicPr>
        <p:blipFill>
          <a:blip r:embed="rId2"/>
          <a:stretch>
            <a:fillRect/>
          </a:stretch>
        </p:blipFill>
        <p:spPr>
          <a:xfrm>
            <a:off x="1619250" y="555625"/>
            <a:ext cx="4260850" cy="4629150"/>
          </a:xfrm>
          <a:prstGeom prst="rect">
            <a:avLst/>
          </a:prstGeom>
        </p:spPr>
      </p:pic>
      <p:pic>
        <p:nvPicPr>
          <p:cNvPr id="5" name="Content Placeholder 4" descr="Two people smiling&#10;&#10;Description automatically generated with low confidence">
            <a:extLst>
              <a:ext uri="{FF2B5EF4-FFF2-40B4-BE49-F238E27FC236}">
                <a16:creationId xmlns:a16="http://schemas.microsoft.com/office/drawing/2014/main" id="{03B54F2D-95FD-A4B7-1EA8-F0A3D9F5012E}"/>
              </a:ext>
            </a:extLst>
          </p:cNvPr>
          <p:cNvPicPr>
            <a:picLocks noGrp="1" noChangeAspect="1"/>
          </p:cNvPicPr>
          <p:nvPr>
            <p:ph idx="1"/>
          </p:nvPr>
        </p:nvPicPr>
        <p:blipFill>
          <a:blip r:embed="rId3"/>
          <a:stretch>
            <a:fillRect/>
          </a:stretch>
        </p:blipFill>
        <p:spPr>
          <a:xfrm>
            <a:off x="5942013" y="555625"/>
            <a:ext cx="4629150" cy="4629150"/>
          </a:xfrm>
        </p:spPr>
      </p:pic>
      <p:sp>
        <p:nvSpPr>
          <p:cNvPr id="2" name="Title 1">
            <a:extLst>
              <a:ext uri="{FF2B5EF4-FFF2-40B4-BE49-F238E27FC236}">
                <a16:creationId xmlns:a16="http://schemas.microsoft.com/office/drawing/2014/main" id="{E2F4EF37-563E-4DDA-F8BA-C733CFB364D4}"/>
              </a:ext>
            </a:extLst>
          </p:cNvPr>
          <p:cNvSpPr>
            <a:spLocks noGrp="1"/>
          </p:cNvSpPr>
          <p:nvPr>
            <p:ph type="title"/>
          </p:nvPr>
        </p:nvSpPr>
        <p:spPr>
          <a:xfrm>
            <a:off x="838200" y="5358141"/>
            <a:ext cx="10515600" cy="942664"/>
          </a:xfrm>
        </p:spPr>
        <p:txBody>
          <a:bodyPr vert="horz" lIns="91440" tIns="45720" rIns="91440" bIns="45720" rtlCol="0" anchor="ctr">
            <a:normAutofit/>
          </a:bodyPr>
          <a:lstStyle/>
          <a:p>
            <a:pPr algn="ctr"/>
            <a:r>
              <a:rPr lang="en-US" sz="5200" kern="1200">
                <a:solidFill>
                  <a:schemeClr val="tx1"/>
                </a:solidFill>
                <a:latin typeface="+mj-lt"/>
                <a:ea typeface="+mj-ea"/>
                <a:cs typeface="+mj-cs"/>
              </a:rPr>
              <a:t>Demography</a:t>
            </a:r>
          </a:p>
        </p:txBody>
      </p:sp>
      <p:sp>
        <p:nvSpPr>
          <p:cNvPr id="9" name="Title 1">
            <a:extLst>
              <a:ext uri="{FF2B5EF4-FFF2-40B4-BE49-F238E27FC236}">
                <a16:creationId xmlns:a16="http://schemas.microsoft.com/office/drawing/2014/main" id="{C8B9FE79-7E8D-E27B-3618-CCE39A825D51}"/>
              </a:ext>
            </a:extLst>
          </p:cNvPr>
          <p:cNvSpPr txBox="1">
            <a:spLocks/>
          </p:cNvSpPr>
          <p:nvPr/>
        </p:nvSpPr>
        <p:spPr>
          <a:xfrm>
            <a:off x="1815911" y="2035450"/>
            <a:ext cx="3502086" cy="1326510"/>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solidFill>
                  <a:schemeClr val="bg1"/>
                </a:solidFill>
              </a:rPr>
              <a:t>Children and the elderly the main recipients of care</a:t>
            </a:r>
            <a:endParaRPr lang="en-US" sz="4000" b="1" dirty="0">
              <a:solidFill>
                <a:schemeClr val="bg1"/>
              </a:solidFill>
            </a:endParaRPr>
          </a:p>
        </p:txBody>
      </p:sp>
      <p:sp>
        <p:nvSpPr>
          <p:cNvPr id="10" name="Title 1">
            <a:extLst>
              <a:ext uri="{FF2B5EF4-FFF2-40B4-BE49-F238E27FC236}">
                <a16:creationId xmlns:a16="http://schemas.microsoft.com/office/drawing/2014/main" id="{FAF96388-981F-1A41-5EED-11F84E057D57}"/>
              </a:ext>
            </a:extLst>
          </p:cNvPr>
          <p:cNvSpPr txBox="1">
            <a:spLocks/>
          </p:cNvSpPr>
          <p:nvPr/>
        </p:nvSpPr>
        <p:spPr>
          <a:xfrm>
            <a:off x="6239193" y="393401"/>
            <a:ext cx="4260850" cy="16756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solidFill>
                  <a:schemeClr val="bg1"/>
                </a:solidFill>
              </a:rPr>
              <a:t>Women are most </a:t>
            </a:r>
          </a:p>
          <a:p>
            <a:r>
              <a:rPr lang="en-GB" sz="4000" b="1" dirty="0">
                <a:solidFill>
                  <a:schemeClr val="bg1"/>
                </a:solidFill>
              </a:rPr>
              <a:t>often caregivers</a:t>
            </a:r>
            <a:endParaRPr lang="en-US" sz="4000" b="1" dirty="0">
              <a:solidFill>
                <a:schemeClr val="bg1"/>
              </a:solidFill>
            </a:endParaRPr>
          </a:p>
        </p:txBody>
      </p:sp>
    </p:spTree>
    <p:extLst>
      <p:ext uri="{BB962C8B-B14F-4D97-AF65-F5344CB8AC3E}">
        <p14:creationId xmlns:p14="http://schemas.microsoft.com/office/powerpoint/2010/main" val="2920956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E70F9F-DA19-F227-D357-5CBE8AB7280D}"/>
              </a:ext>
            </a:extLst>
          </p:cNvPr>
          <p:cNvSpPr>
            <a:spLocks noGrp="1"/>
          </p:cNvSpPr>
          <p:nvPr>
            <p:ph type="title"/>
          </p:nvPr>
        </p:nvSpPr>
        <p:spPr/>
        <p:txBody>
          <a:bodyPr>
            <a:normAutofit/>
          </a:bodyPr>
          <a:lstStyle/>
          <a:p>
            <a:r>
              <a:rPr lang="en-GB" sz="3600" b="1" dirty="0"/>
              <a:t>Children and elderly in the population</a:t>
            </a:r>
            <a:endParaRPr lang="en-US" sz="3600" b="1" dirty="0"/>
          </a:p>
        </p:txBody>
      </p:sp>
      <p:sp>
        <p:nvSpPr>
          <p:cNvPr id="6" name="Text Placeholder 5">
            <a:extLst>
              <a:ext uri="{FF2B5EF4-FFF2-40B4-BE49-F238E27FC236}">
                <a16:creationId xmlns:a16="http://schemas.microsoft.com/office/drawing/2014/main" id="{765FAB00-1492-C379-3398-C634EE064707}"/>
              </a:ext>
            </a:extLst>
          </p:cNvPr>
          <p:cNvSpPr>
            <a:spLocks noGrp="1"/>
          </p:cNvSpPr>
          <p:nvPr>
            <p:ph type="body" sz="half" idx="2"/>
          </p:nvPr>
        </p:nvSpPr>
        <p:spPr>
          <a:xfrm>
            <a:off x="412124" y="2057399"/>
            <a:ext cx="4359901" cy="4588100"/>
          </a:xfrm>
        </p:spPr>
        <p:txBody>
          <a:bodyPr>
            <a:normAutofit/>
          </a:bodyPr>
          <a:lstStyle/>
          <a:p>
            <a:r>
              <a:rPr lang="en-GB" sz="1800" dirty="0"/>
              <a:t>Population ageing is happening globally, with the elderly forming a relatively high percentage of the population. On the African continent in general the majority on the population is still young. </a:t>
            </a:r>
          </a:p>
          <a:p>
            <a:r>
              <a:rPr lang="en-GB" sz="1800" dirty="0"/>
              <a:t>The population pyramid of the population of Kenya shows that the majority of the population is below 24 years of age. This means that at present the bulk of the care economy and care work has to be aimed at children. However, since fertility rates (number of children per woman) have been declining and life expectancy increase this will be changing in the coming decades. It is important to already start to think and prepare for the coming care economy needs of older people. </a:t>
            </a:r>
          </a:p>
          <a:p>
            <a:endParaRPr lang="en-US" dirty="0"/>
          </a:p>
        </p:txBody>
      </p:sp>
      <p:sp>
        <p:nvSpPr>
          <p:cNvPr id="8" name="TextBox 7">
            <a:extLst>
              <a:ext uri="{FF2B5EF4-FFF2-40B4-BE49-F238E27FC236}">
                <a16:creationId xmlns:a16="http://schemas.microsoft.com/office/drawing/2014/main" id="{80FB47F2-E715-0EDE-59BD-1EAC05A23AAE}"/>
              </a:ext>
            </a:extLst>
          </p:cNvPr>
          <p:cNvSpPr txBox="1"/>
          <p:nvPr/>
        </p:nvSpPr>
        <p:spPr>
          <a:xfrm>
            <a:off x="5757921" y="5866552"/>
            <a:ext cx="6097904" cy="923330"/>
          </a:xfrm>
          <a:prstGeom prst="rect">
            <a:avLst/>
          </a:prstGeom>
          <a:noFill/>
        </p:spPr>
        <p:txBody>
          <a:bodyPr wrap="square">
            <a:spAutoFit/>
          </a:bodyPr>
          <a:lstStyle/>
          <a:p>
            <a:endParaRPr lang="fr-FR" sz="1800" dirty="0">
              <a:effectLst/>
              <a:ea typeface="Times New Roman" panose="02020603050405020304" pitchFamily="18" charset="0"/>
            </a:endParaRPr>
          </a:p>
          <a:p>
            <a:endParaRPr lang="fr-FR" dirty="0">
              <a:ea typeface="Times New Roman" panose="02020603050405020304" pitchFamily="18" charset="0"/>
            </a:endParaRPr>
          </a:p>
          <a:p>
            <a:r>
              <a:rPr lang="fr-FR" sz="1800" dirty="0">
                <a:effectLst/>
                <a:ea typeface="Times New Roman" panose="02020603050405020304" pitchFamily="18" charset="0"/>
              </a:rPr>
              <a:t>Source: KNBS Population </a:t>
            </a:r>
            <a:r>
              <a:rPr lang="fr-FR" sz="1800" dirty="0" err="1">
                <a:effectLst/>
                <a:ea typeface="Times New Roman" panose="02020603050405020304" pitchFamily="18" charset="0"/>
              </a:rPr>
              <a:t>Census</a:t>
            </a:r>
            <a:r>
              <a:rPr lang="fr-FR" sz="1800" dirty="0">
                <a:effectLst/>
                <a:ea typeface="Times New Roman" panose="02020603050405020304" pitchFamily="18" charset="0"/>
              </a:rPr>
              <a:t> 2019</a:t>
            </a:r>
            <a:endParaRPr lang="en-US" dirty="0"/>
          </a:p>
        </p:txBody>
      </p:sp>
      <p:pic>
        <p:nvPicPr>
          <p:cNvPr id="7" name="Espace réservé du contenu 6">
            <a:extLst>
              <a:ext uri="{FF2B5EF4-FFF2-40B4-BE49-F238E27FC236}">
                <a16:creationId xmlns:a16="http://schemas.microsoft.com/office/drawing/2014/main" id="{6651515E-7938-2B4A-8DD5-0906F9532658}"/>
              </a:ext>
            </a:extLst>
          </p:cNvPr>
          <p:cNvPicPr>
            <a:picLocks noGrp="1" noChangeAspect="1"/>
          </p:cNvPicPr>
          <p:nvPr>
            <p:ph idx="1"/>
          </p:nvPr>
        </p:nvPicPr>
        <p:blipFill>
          <a:blip r:embed="rId2"/>
          <a:stretch>
            <a:fillRect/>
          </a:stretch>
        </p:blipFill>
        <p:spPr>
          <a:xfrm>
            <a:off x="5157788" y="244699"/>
            <a:ext cx="6922595" cy="6207616"/>
          </a:xfrm>
          <a:prstGeom prst="rect">
            <a:avLst/>
          </a:prstGeom>
        </p:spPr>
      </p:pic>
      <p:sp>
        <p:nvSpPr>
          <p:cNvPr id="2" name="TextBox 1">
            <a:extLst>
              <a:ext uri="{FF2B5EF4-FFF2-40B4-BE49-F238E27FC236}">
                <a16:creationId xmlns:a16="http://schemas.microsoft.com/office/drawing/2014/main" id="{82391E28-05C3-9B02-3003-5EDF1859A77F}"/>
              </a:ext>
            </a:extLst>
          </p:cNvPr>
          <p:cNvSpPr txBox="1"/>
          <p:nvPr/>
        </p:nvSpPr>
        <p:spPr>
          <a:xfrm>
            <a:off x="5634681" y="457200"/>
            <a:ext cx="3620530" cy="369332"/>
          </a:xfrm>
          <a:prstGeom prst="rect">
            <a:avLst/>
          </a:prstGeom>
          <a:solidFill>
            <a:schemeClr val="bg1"/>
          </a:solidFill>
        </p:spPr>
        <p:txBody>
          <a:bodyPr wrap="square" rtlCol="0">
            <a:spAutoFit/>
          </a:bodyPr>
          <a:lstStyle/>
          <a:p>
            <a:r>
              <a:rPr lang="en-GB" b="1" dirty="0"/>
              <a:t>Population Pyramid, Kenya 2019</a:t>
            </a:r>
            <a:endParaRPr lang="en-US" b="1" dirty="0"/>
          </a:p>
        </p:txBody>
      </p:sp>
    </p:spTree>
    <p:extLst>
      <p:ext uri="{BB962C8B-B14F-4D97-AF65-F5344CB8AC3E}">
        <p14:creationId xmlns:p14="http://schemas.microsoft.com/office/powerpoint/2010/main" val="1413305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E70F9F-DA19-F227-D357-5CBE8AB7280D}"/>
              </a:ext>
            </a:extLst>
          </p:cNvPr>
          <p:cNvSpPr>
            <a:spLocks noGrp="1"/>
          </p:cNvSpPr>
          <p:nvPr>
            <p:ph type="title"/>
          </p:nvPr>
        </p:nvSpPr>
        <p:spPr>
          <a:xfrm>
            <a:off x="493798" y="512602"/>
            <a:ext cx="3932237" cy="2617470"/>
          </a:xfrm>
        </p:spPr>
        <p:txBody>
          <a:bodyPr>
            <a:normAutofit fontScale="90000"/>
          </a:bodyPr>
          <a:lstStyle/>
          <a:p>
            <a:r>
              <a:rPr lang="en-GB" b="1" dirty="0"/>
              <a:t>Children and elderly in the population, according to the population prospects of the UN Population Division</a:t>
            </a:r>
            <a:endParaRPr lang="en-US" b="1" dirty="0"/>
          </a:p>
        </p:txBody>
      </p:sp>
      <p:sp>
        <p:nvSpPr>
          <p:cNvPr id="6" name="Text Placeholder 5">
            <a:extLst>
              <a:ext uri="{FF2B5EF4-FFF2-40B4-BE49-F238E27FC236}">
                <a16:creationId xmlns:a16="http://schemas.microsoft.com/office/drawing/2014/main" id="{765FAB00-1492-C379-3398-C634EE064707}"/>
              </a:ext>
            </a:extLst>
          </p:cNvPr>
          <p:cNvSpPr>
            <a:spLocks noGrp="1"/>
          </p:cNvSpPr>
          <p:nvPr>
            <p:ph type="body" sz="half" idx="2"/>
          </p:nvPr>
        </p:nvSpPr>
        <p:spPr>
          <a:xfrm>
            <a:off x="510543" y="3337560"/>
            <a:ext cx="3932237" cy="2973088"/>
          </a:xfrm>
        </p:spPr>
        <p:txBody>
          <a:bodyPr>
            <a:noAutofit/>
          </a:bodyPr>
          <a:lstStyle/>
          <a:p>
            <a:r>
              <a:rPr lang="en-GB" sz="2400" dirty="0"/>
              <a:t>Population ageing starts to have an impact from 2020, and particularly 2030 onward, while the weight of population aged 0-5 remains at a maximum until 2050/60 when a slight decrease starts occurring</a:t>
            </a:r>
          </a:p>
          <a:p>
            <a:endParaRPr lang="en-US" sz="2400" dirty="0"/>
          </a:p>
        </p:txBody>
      </p:sp>
      <p:sp>
        <p:nvSpPr>
          <p:cNvPr id="8" name="TextBox 7">
            <a:extLst>
              <a:ext uri="{FF2B5EF4-FFF2-40B4-BE49-F238E27FC236}">
                <a16:creationId xmlns:a16="http://schemas.microsoft.com/office/drawing/2014/main" id="{80FB47F2-E715-0EDE-59BD-1EAC05A23AAE}"/>
              </a:ext>
            </a:extLst>
          </p:cNvPr>
          <p:cNvSpPr txBox="1"/>
          <p:nvPr/>
        </p:nvSpPr>
        <p:spPr>
          <a:xfrm>
            <a:off x="5282564" y="5868987"/>
            <a:ext cx="6398893" cy="923330"/>
          </a:xfrm>
          <a:prstGeom prst="rect">
            <a:avLst/>
          </a:prstGeom>
          <a:noFill/>
        </p:spPr>
        <p:txBody>
          <a:bodyPr wrap="square">
            <a:spAutoFit/>
          </a:bodyPr>
          <a:lstStyle/>
          <a:p>
            <a:endParaRPr lang="fr-FR" sz="1800" dirty="0">
              <a:effectLst/>
              <a:ea typeface="Times New Roman" panose="02020603050405020304" pitchFamily="18" charset="0"/>
            </a:endParaRPr>
          </a:p>
          <a:p>
            <a:endParaRPr lang="fr-FR" dirty="0">
              <a:ea typeface="Times New Roman" panose="02020603050405020304" pitchFamily="18" charset="0"/>
            </a:endParaRPr>
          </a:p>
          <a:p>
            <a:r>
              <a:rPr lang="fr-FR" sz="1800" dirty="0">
                <a:effectLst/>
                <a:ea typeface="Times New Roman" panose="02020603050405020304" pitchFamily="18" charset="0"/>
              </a:rPr>
              <a:t>Source: UN Population Division 2019 Medium variant</a:t>
            </a:r>
            <a:endParaRPr lang="en-US" dirty="0"/>
          </a:p>
        </p:txBody>
      </p:sp>
      <p:graphicFrame>
        <p:nvGraphicFramePr>
          <p:cNvPr id="11" name="Graphique 10">
            <a:extLst>
              <a:ext uri="{FF2B5EF4-FFF2-40B4-BE49-F238E27FC236}">
                <a16:creationId xmlns:a16="http://schemas.microsoft.com/office/drawing/2014/main" id="{1238BEAA-D7F0-ED45-9DF3-12F028188AD9}"/>
              </a:ext>
            </a:extLst>
          </p:cNvPr>
          <p:cNvGraphicFramePr>
            <a:graphicFrameLocks/>
          </p:cNvGraphicFramePr>
          <p:nvPr>
            <p:extLst>
              <p:ext uri="{D42A27DB-BD31-4B8C-83A1-F6EECF244321}">
                <p14:modId xmlns:p14="http://schemas.microsoft.com/office/powerpoint/2010/main" val="1210472625"/>
              </p:ext>
            </p:extLst>
          </p:nvPr>
        </p:nvGraphicFramePr>
        <p:xfrm>
          <a:off x="4589064" y="512602"/>
          <a:ext cx="7109138" cy="59069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924071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Freeform 1">
            <a:extLst>
              <a:ext uri="{FF2B5EF4-FFF2-40B4-BE49-F238E27FC236}">
                <a16:creationId xmlns:a16="http://schemas.microsoft.com/office/drawing/2014/main" id="{E75568C8-3BF5-8843-AF2F-4E821AE5E4A5}"/>
              </a:ext>
            </a:extLst>
          </p:cNvPr>
          <p:cNvSpPr>
            <a:spLocks noChangeArrowheads="1"/>
          </p:cNvSpPr>
          <p:nvPr/>
        </p:nvSpPr>
        <p:spPr bwMode="auto">
          <a:xfrm>
            <a:off x="1719621" y="5013427"/>
            <a:ext cx="8752758" cy="1074712"/>
          </a:xfrm>
          <a:custGeom>
            <a:avLst/>
            <a:gdLst>
              <a:gd name="T0" fmla="*/ 16819 w 17920"/>
              <a:gd name="T1" fmla="*/ 2199 h 2200"/>
              <a:gd name="T2" fmla="*/ 1100 w 17920"/>
              <a:gd name="T3" fmla="*/ 2199 h 2200"/>
              <a:gd name="T4" fmla="*/ 1100 w 17920"/>
              <a:gd name="T5" fmla="*/ 2199 h 2200"/>
              <a:gd name="T6" fmla="*/ 0 w 17920"/>
              <a:gd name="T7" fmla="*/ 1100 h 2200"/>
              <a:gd name="T8" fmla="*/ 0 w 17920"/>
              <a:gd name="T9" fmla="*/ 1100 h 2200"/>
              <a:gd name="T10" fmla="*/ 1100 w 17920"/>
              <a:gd name="T11" fmla="*/ 0 h 2200"/>
              <a:gd name="T12" fmla="*/ 16819 w 17920"/>
              <a:gd name="T13" fmla="*/ 0 h 2200"/>
              <a:gd name="T14" fmla="*/ 16819 w 17920"/>
              <a:gd name="T15" fmla="*/ 0 h 2200"/>
              <a:gd name="T16" fmla="*/ 17919 w 17920"/>
              <a:gd name="T17" fmla="*/ 1100 h 2200"/>
              <a:gd name="T18" fmla="*/ 17919 w 17920"/>
              <a:gd name="T19" fmla="*/ 1100 h 2200"/>
              <a:gd name="T20" fmla="*/ 16819 w 17920"/>
              <a:gd name="T21" fmla="*/ 2199 h 2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20" h="2200">
                <a:moveTo>
                  <a:pt x="16819" y="2199"/>
                </a:moveTo>
                <a:lnTo>
                  <a:pt x="1100" y="2199"/>
                </a:lnTo>
                <a:lnTo>
                  <a:pt x="1100" y="2199"/>
                </a:lnTo>
                <a:cubicBezTo>
                  <a:pt x="493" y="2199"/>
                  <a:pt x="0" y="1707"/>
                  <a:pt x="0" y="1100"/>
                </a:cubicBezTo>
                <a:lnTo>
                  <a:pt x="0" y="1100"/>
                </a:lnTo>
                <a:cubicBezTo>
                  <a:pt x="0" y="493"/>
                  <a:pt x="493" y="0"/>
                  <a:pt x="1100" y="0"/>
                </a:cubicBezTo>
                <a:lnTo>
                  <a:pt x="16819" y="0"/>
                </a:lnTo>
                <a:lnTo>
                  <a:pt x="16819" y="0"/>
                </a:lnTo>
                <a:cubicBezTo>
                  <a:pt x="17426" y="0"/>
                  <a:pt x="17919" y="493"/>
                  <a:pt x="17919" y="1100"/>
                </a:cubicBezTo>
                <a:lnTo>
                  <a:pt x="17919" y="1100"/>
                </a:lnTo>
                <a:cubicBezTo>
                  <a:pt x="17919" y="1707"/>
                  <a:pt x="17426" y="2199"/>
                  <a:pt x="16819" y="2199"/>
                </a:cubicBezTo>
              </a:path>
            </a:pathLst>
          </a:custGeom>
          <a:solidFill>
            <a:schemeClr val="accent4">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4098" name="Freeform 2">
            <a:extLst>
              <a:ext uri="{FF2B5EF4-FFF2-40B4-BE49-F238E27FC236}">
                <a16:creationId xmlns:a16="http://schemas.microsoft.com/office/drawing/2014/main" id="{1FA18433-2015-2E4E-9F62-A736B8E27A32}"/>
              </a:ext>
            </a:extLst>
          </p:cNvPr>
          <p:cNvSpPr>
            <a:spLocks noChangeArrowheads="1"/>
          </p:cNvSpPr>
          <p:nvPr/>
        </p:nvSpPr>
        <p:spPr bwMode="auto">
          <a:xfrm>
            <a:off x="3177696" y="5013427"/>
            <a:ext cx="7292529" cy="1074712"/>
          </a:xfrm>
          <a:custGeom>
            <a:avLst/>
            <a:gdLst>
              <a:gd name="T0" fmla="*/ 13832 w 14933"/>
              <a:gd name="T1" fmla="*/ 2199 h 2200"/>
              <a:gd name="T2" fmla="*/ 1099 w 14933"/>
              <a:gd name="T3" fmla="*/ 2199 h 2200"/>
              <a:gd name="T4" fmla="*/ 1099 w 14933"/>
              <a:gd name="T5" fmla="*/ 2199 h 2200"/>
              <a:gd name="T6" fmla="*/ 0 w 14933"/>
              <a:gd name="T7" fmla="*/ 1100 h 2200"/>
              <a:gd name="T8" fmla="*/ 0 w 14933"/>
              <a:gd name="T9" fmla="*/ 1100 h 2200"/>
              <a:gd name="T10" fmla="*/ 1099 w 14933"/>
              <a:gd name="T11" fmla="*/ 0 h 2200"/>
              <a:gd name="T12" fmla="*/ 13832 w 14933"/>
              <a:gd name="T13" fmla="*/ 0 h 2200"/>
              <a:gd name="T14" fmla="*/ 13832 w 14933"/>
              <a:gd name="T15" fmla="*/ 0 h 2200"/>
              <a:gd name="T16" fmla="*/ 14932 w 14933"/>
              <a:gd name="T17" fmla="*/ 1100 h 2200"/>
              <a:gd name="T18" fmla="*/ 14932 w 14933"/>
              <a:gd name="T19" fmla="*/ 1100 h 2200"/>
              <a:gd name="T20" fmla="*/ 13832 w 14933"/>
              <a:gd name="T21" fmla="*/ 2199 h 2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33" h="2200">
                <a:moveTo>
                  <a:pt x="13832" y="2199"/>
                </a:moveTo>
                <a:lnTo>
                  <a:pt x="1099" y="2199"/>
                </a:lnTo>
                <a:lnTo>
                  <a:pt x="1099" y="2199"/>
                </a:lnTo>
                <a:cubicBezTo>
                  <a:pt x="492" y="2199"/>
                  <a:pt x="0" y="1707"/>
                  <a:pt x="0" y="1100"/>
                </a:cubicBezTo>
                <a:lnTo>
                  <a:pt x="0" y="1100"/>
                </a:lnTo>
                <a:cubicBezTo>
                  <a:pt x="0" y="493"/>
                  <a:pt x="492" y="0"/>
                  <a:pt x="1099" y="0"/>
                </a:cubicBezTo>
                <a:lnTo>
                  <a:pt x="13832" y="0"/>
                </a:lnTo>
                <a:lnTo>
                  <a:pt x="13832" y="0"/>
                </a:lnTo>
                <a:cubicBezTo>
                  <a:pt x="14439" y="0"/>
                  <a:pt x="14932" y="493"/>
                  <a:pt x="14932" y="1100"/>
                </a:cubicBezTo>
                <a:lnTo>
                  <a:pt x="14932" y="1100"/>
                </a:lnTo>
                <a:cubicBezTo>
                  <a:pt x="14932" y="1707"/>
                  <a:pt x="14439" y="2199"/>
                  <a:pt x="13832" y="2199"/>
                </a:cubicBezTo>
              </a:path>
            </a:pathLst>
          </a:custGeom>
          <a:solidFill>
            <a:schemeClr val="accent4"/>
          </a:solidFill>
          <a:ln>
            <a:noFill/>
          </a:ln>
          <a:effectLst/>
        </p:spPr>
        <p:txBody>
          <a:bodyPr wrap="none" anchor="ctr"/>
          <a:lstStyle/>
          <a:p>
            <a:endParaRPr lang="en-US" sz="3266" dirty="0">
              <a:latin typeface="Lato Light" panose="020F0502020204030203" pitchFamily="34" charset="0"/>
            </a:endParaRPr>
          </a:p>
        </p:txBody>
      </p:sp>
      <p:sp>
        <p:nvSpPr>
          <p:cNvPr id="4099" name="Freeform 3">
            <a:extLst>
              <a:ext uri="{FF2B5EF4-FFF2-40B4-BE49-F238E27FC236}">
                <a16:creationId xmlns:a16="http://schemas.microsoft.com/office/drawing/2014/main" id="{200E7CB1-1682-D948-B107-9648F97314F3}"/>
              </a:ext>
            </a:extLst>
          </p:cNvPr>
          <p:cNvSpPr>
            <a:spLocks noChangeArrowheads="1"/>
          </p:cNvSpPr>
          <p:nvPr/>
        </p:nvSpPr>
        <p:spPr bwMode="auto">
          <a:xfrm>
            <a:off x="1719621" y="3938716"/>
            <a:ext cx="8752758" cy="1074711"/>
          </a:xfrm>
          <a:custGeom>
            <a:avLst/>
            <a:gdLst>
              <a:gd name="T0" fmla="*/ 16819 w 17920"/>
              <a:gd name="T1" fmla="*/ 2198 h 2199"/>
              <a:gd name="T2" fmla="*/ 1100 w 17920"/>
              <a:gd name="T3" fmla="*/ 2198 h 2199"/>
              <a:gd name="T4" fmla="*/ 1100 w 17920"/>
              <a:gd name="T5" fmla="*/ 2198 h 2199"/>
              <a:gd name="T6" fmla="*/ 0 w 17920"/>
              <a:gd name="T7" fmla="*/ 1099 h 2199"/>
              <a:gd name="T8" fmla="*/ 0 w 17920"/>
              <a:gd name="T9" fmla="*/ 1099 h 2199"/>
              <a:gd name="T10" fmla="*/ 1100 w 17920"/>
              <a:gd name="T11" fmla="*/ 0 h 2199"/>
              <a:gd name="T12" fmla="*/ 16819 w 17920"/>
              <a:gd name="T13" fmla="*/ 0 h 2199"/>
              <a:gd name="T14" fmla="*/ 16819 w 17920"/>
              <a:gd name="T15" fmla="*/ 0 h 2199"/>
              <a:gd name="T16" fmla="*/ 17919 w 17920"/>
              <a:gd name="T17" fmla="*/ 1099 h 2199"/>
              <a:gd name="T18" fmla="*/ 17919 w 17920"/>
              <a:gd name="T19" fmla="*/ 1099 h 2199"/>
              <a:gd name="T20" fmla="*/ 16819 w 17920"/>
              <a:gd name="T21" fmla="*/ 2198 h 2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20" h="2199">
                <a:moveTo>
                  <a:pt x="16819" y="2198"/>
                </a:moveTo>
                <a:lnTo>
                  <a:pt x="1100" y="2198"/>
                </a:lnTo>
                <a:lnTo>
                  <a:pt x="1100" y="2198"/>
                </a:lnTo>
                <a:cubicBezTo>
                  <a:pt x="493" y="2198"/>
                  <a:pt x="0" y="1706"/>
                  <a:pt x="0" y="1099"/>
                </a:cubicBezTo>
                <a:lnTo>
                  <a:pt x="0" y="1099"/>
                </a:lnTo>
                <a:cubicBezTo>
                  <a:pt x="0" y="492"/>
                  <a:pt x="493" y="0"/>
                  <a:pt x="1100" y="0"/>
                </a:cubicBezTo>
                <a:lnTo>
                  <a:pt x="16819" y="0"/>
                </a:lnTo>
                <a:lnTo>
                  <a:pt x="16819" y="0"/>
                </a:lnTo>
                <a:cubicBezTo>
                  <a:pt x="17426" y="0"/>
                  <a:pt x="17919" y="492"/>
                  <a:pt x="17919" y="1099"/>
                </a:cubicBezTo>
                <a:lnTo>
                  <a:pt x="17919" y="1099"/>
                </a:lnTo>
                <a:cubicBezTo>
                  <a:pt x="17919" y="1706"/>
                  <a:pt x="17426" y="2198"/>
                  <a:pt x="16819" y="2198"/>
                </a:cubicBezTo>
              </a:path>
            </a:pathLst>
          </a:custGeom>
          <a:solidFill>
            <a:schemeClr val="accent3">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4100" name="Freeform 4">
            <a:extLst>
              <a:ext uri="{FF2B5EF4-FFF2-40B4-BE49-F238E27FC236}">
                <a16:creationId xmlns:a16="http://schemas.microsoft.com/office/drawing/2014/main" id="{E3BC0EAC-1149-1740-B0B0-06A84A7998E5}"/>
              </a:ext>
            </a:extLst>
          </p:cNvPr>
          <p:cNvSpPr>
            <a:spLocks noChangeArrowheads="1"/>
          </p:cNvSpPr>
          <p:nvPr/>
        </p:nvSpPr>
        <p:spPr bwMode="auto">
          <a:xfrm>
            <a:off x="3177696" y="3938716"/>
            <a:ext cx="7292529" cy="1074711"/>
          </a:xfrm>
          <a:custGeom>
            <a:avLst/>
            <a:gdLst>
              <a:gd name="T0" fmla="*/ 13832 w 14933"/>
              <a:gd name="T1" fmla="*/ 2198 h 2199"/>
              <a:gd name="T2" fmla="*/ 1099 w 14933"/>
              <a:gd name="T3" fmla="*/ 2198 h 2199"/>
              <a:gd name="T4" fmla="*/ 1099 w 14933"/>
              <a:gd name="T5" fmla="*/ 2198 h 2199"/>
              <a:gd name="T6" fmla="*/ 0 w 14933"/>
              <a:gd name="T7" fmla="*/ 1099 h 2199"/>
              <a:gd name="T8" fmla="*/ 0 w 14933"/>
              <a:gd name="T9" fmla="*/ 1099 h 2199"/>
              <a:gd name="T10" fmla="*/ 1099 w 14933"/>
              <a:gd name="T11" fmla="*/ 0 h 2199"/>
              <a:gd name="T12" fmla="*/ 13832 w 14933"/>
              <a:gd name="T13" fmla="*/ 0 h 2199"/>
              <a:gd name="T14" fmla="*/ 13832 w 14933"/>
              <a:gd name="T15" fmla="*/ 0 h 2199"/>
              <a:gd name="T16" fmla="*/ 14932 w 14933"/>
              <a:gd name="T17" fmla="*/ 1099 h 2199"/>
              <a:gd name="T18" fmla="*/ 14932 w 14933"/>
              <a:gd name="T19" fmla="*/ 1099 h 2199"/>
              <a:gd name="T20" fmla="*/ 13832 w 14933"/>
              <a:gd name="T21" fmla="*/ 2198 h 2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33" h="2199">
                <a:moveTo>
                  <a:pt x="13832" y="2198"/>
                </a:moveTo>
                <a:lnTo>
                  <a:pt x="1099" y="2198"/>
                </a:lnTo>
                <a:lnTo>
                  <a:pt x="1099" y="2198"/>
                </a:lnTo>
                <a:cubicBezTo>
                  <a:pt x="492" y="2198"/>
                  <a:pt x="0" y="1706"/>
                  <a:pt x="0" y="1099"/>
                </a:cubicBezTo>
                <a:lnTo>
                  <a:pt x="0" y="1099"/>
                </a:lnTo>
                <a:cubicBezTo>
                  <a:pt x="0" y="492"/>
                  <a:pt x="492" y="0"/>
                  <a:pt x="1099" y="0"/>
                </a:cubicBezTo>
                <a:lnTo>
                  <a:pt x="13832" y="0"/>
                </a:lnTo>
                <a:lnTo>
                  <a:pt x="13832" y="0"/>
                </a:lnTo>
                <a:cubicBezTo>
                  <a:pt x="14439" y="0"/>
                  <a:pt x="14932" y="492"/>
                  <a:pt x="14932" y="1099"/>
                </a:cubicBezTo>
                <a:lnTo>
                  <a:pt x="14932" y="1099"/>
                </a:lnTo>
                <a:cubicBezTo>
                  <a:pt x="14932" y="1706"/>
                  <a:pt x="14439" y="2198"/>
                  <a:pt x="13832" y="2198"/>
                </a:cubicBez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p:nvSpPr>
          <p:cNvPr id="4101" name="Freeform 5">
            <a:extLst>
              <a:ext uri="{FF2B5EF4-FFF2-40B4-BE49-F238E27FC236}">
                <a16:creationId xmlns:a16="http://schemas.microsoft.com/office/drawing/2014/main" id="{79464D25-CEA5-CD40-A583-8479DC57304B}"/>
              </a:ext>
            </a:extLst>
          </p:cNvPr>
          <p:cNvSpPr>
            <a:spLocks noChangeArrowheads="1"/>
          </p:cNvSpPr>
          <p:nvPr/>
        </p:nvSpPr>
        <p:spPr bwMode="auto">
          <a:xfrm>
            <a:off x="1719621" y="2866158"/>
            <a:ext cx="8752758" cy="1074711"/>
          </a:xfrm>
          <a:custGeom>
            <a:avLst/>
            <a:gdLst>
              <a:gd name="T0" fmla="*/ 16819 w 17920"/>
              <a:gd name="T1" fmla="*/ 2199 h 2200"/>
              <a:gd name="T2" fmla="*/ 1100 w 17920"/>
              <a:gd name="T3" fmla="*/ 2199 h 2200"/>
              <a:gd name="T4" fmla="*/ 1100 w 17920"/>
              <a:gd name="T5" fmla="*/ 2199 h 2200"/>
              <a:gd name="T6" fmla="*/ 0 w 17920"/>
              <a:gd name="T7" fmla="*/ 1100 h 2200"/>
              <a:gd name="T8" fmla="*/ 0 w 17920"/>
              <a:gd name="T9" fmla="*/ 1100 h 2200"/>
              <a:gd name="T10" fmla="*/ 1100 w 17920"/>
              <a:gd name="T11" fmla="*/ 0 h 2200"/>
              <a:gd name="T12" fmla="*/ 16819 w 17920"/>
              <a:gd name="T13" fmla="*/ 0 h 2200"/>
              <a:gd name="T14" fmla="*/ 16819 w 17920"/>
              <a:gd name="T15" fmla="*/ 0 h 2200"/>
              <a:gd name="T16" fmla="*/ 17919 w 17920"/>
              <a:gd name="T17" fmla="*/ 1100 h 2200"/>
              <a:gd name="T18" fmla="*/ 17919 w 17920"/>
              <a:gd name="T19" fmla="*/ 1100 h 2200"/>
              <a:gd name="T20" fmla="*/ 16819 w 17920"/>
              <a:gd name="T21" fmla="*/ 2199 h 2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20" h="2200">
                <a:moveTo>
                  <a:pt x="16819" y="2199"/>
                </a:moveTo>
                <a:lnTo>
                  <a:pt x="1100" y="2199"/>
                </a:lnTo>
                <a:lnTo>
                  <a:pt x="1100" y="2199"/>
                </a:lnTo>
                <a:cubicBezTo>
                  <a:pt x="493" y="2199"/>
                  <a:pt x="0" y="1707"/>
                  <a:pt x="0" y="1100"/>
                </a:cubicBezTo>
                <a:lnTo>
                  <a:pt x="0" y="1100"/>
                </a:lnTo>
                <a:cubicBezTo>
                  <a:pt x="0" y="493"/>
                  <a:pt x="493" y="0"/>
                  <a:pt x="1100" y="0"/>
                </a:cubicBezTo>
                <a:lnTo>
                  <a:pt x="16819" y="0"/>
                </a:lnTo>
                <a:lnTo>
                  <a:pt x="16819" y="0"/>
                </a:lnTo>
                <a:cubicBezTo>
                  <a:pt x="17426" y="0"/>
                  <a:pt x="17919" y="493"/>
                  <a:pt x="17919" y="1100"/>
                </a:cubicBezTo>
                <a:lnTo>
                  <a:pt x="17919" y="1100"/>
                </a:lnTo>
                <a:cubicBezTo>
                  <a:pt x="17919" y="1707"/>
                  <a:pt x="17426" y="2199"/>
                  <a:pt x="16819" y="2199"/>
                </a:cubicBezTo>
              </a:path>
            </a:pathLst>
          </a:custGeom>
          <a:solidFill>
            <a:schemeClr val="accent2">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4102" name="Freeform 6">
            <a:extLst>
              <a:ext uri="{FF2B5EF4-FFF2-40B4-BE49-F238E27FC236}">
                <a16:creationId xmlns:a16="http://schemas.microsoft.com/office/drawing/2014/main" id="{FC383AD6-5539-F04E-AA3E-C27079A2B43E}"/>
              </a:ext>
            </a:extLst>
          </p:cNvPr>
          <p:cNvSpPr>
            <a:spLocks noChangeArrowheads="1"/>
          </p:cNvSpPr>
          <p:nvPr/>
        </p:nvSpPr>
        <p:spPr bwMode="auto">
          <a:xfrm>
            <a:off x="3177696" y="2866158"/>
            <a:ext cx="7292529" cy="1074711"/>
          </a:xfrm>
          <a:custGeom>
            <a:avLst/>
            <a:gdLst>
              <a:gd name="T0" fmla="*/ 13832 w 14933"/>
              <a:gd name="T1" fmla="*/ 2199 h 2200"/>
              <a:gd name="T2" fmla="*/ 1099 w 14933"/>
              <a:gd name="T3" fmla="*/ 2199 h 2200"/>
              <a:gd name="T4" fmla="*/ 1099 w 14933"/>
              <a:gd name="T5" fmla="*/ 2199 h 2200"/>
              <a:gd name="T6" fmla="*/ 0 w 14933"/>
              <a:gd name="T7" fmla="*/ 1100 h 2200"/>
              <a:gd name="T8" fmla="*/ 0 w 14933"/>
              <a:gd name="T9" fmla="*/ 1100 h 2200"/>
              <a:gd name="T10" fmla="*/ 1099 w 14933"/>
              <a:gd name="T11" fmla="*/ 0 h 2200"/>
              <a:gd name="T12" fmla="*/ 13832 w 14933"/>
              <a:gd name="T13" fmla="*/ 0 h 2200"/>
              <a:gd name="T14" fmla="*/ 13832 w 14933"/>
              <a:gd name="T15" fmla="*/ 0 h 2200"/>
              <a:gd name="T16" fmla="*/ 14932 w 14933"/>
              <a:gd name="T17" fmla="*/ 1100 h 2200"/>
              <a:gd name="T18" fmla="*/ 14932 w 14933"/>
              <a:gd name="T19" fmla="*/ 1100 h 2200"/>
              <a:gd name="T20" fmla="*/ 13832 w 14933"/>
              <a:gd name="T21" fmla="*/ 2199 h 2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33" h="2200">
                <a:moveTo>
                  <a:pt x="13832" y="2199"/>
                </a:moveTo>
                <a:lnTo>
                  <a:pt x="1099" y="2199"/>
                </a:lnTo>
                <a:lnTo>
                  <a:pt x="1099" y="2199"/>
                </a:lnTo>
                <a:cubicBezTo>
                  <a:pt x="492" y="2199"/>
                  <a:pt x="0" y="1707"/>
                  <a:pt x="0" y="1100"/>
                </a:cubicBezTo>
                <a:lnTo>
                  <a:pt x="0" y="1100"/>
                </a:lnTo>
                <a:cubicBezTo>
                  <a:pt x="0" y="493"/>
                  <a:pt x="492" y="0"/>
                  <a:pt x="1099" y="0"/>
                </a:cubicBezTo>
                <a:lnTo>
                  <a:pt x="13832" y="0"/>
                </a:lnTo>
                <a:lnTo>
                  <a:pt x="13832" y="0"/>
                </a:lnTo>
                <a:cubicBezTo>
                  <a:pt x="14439" y="0"/>
                  <a:pt x="14932" y="493"/>
                  <a:pt x="14932" y="1100"/>
                </a:cubicBezTo>
                <a:lnTo>
                  <a:pt x="14932" y="1100"/>
                </a:lnTo>
                <a:cubicBezTo>
                  <a:pt x="14932" y="1707"/>
                  <a:pt x="14439" y="2199"/>
                  <a:pt x="13832" y="2199"/>
                </a:cubicBezTo>
              </a:path>
            </a:pathLst>
          </a:custGeom>
          <a:solidFill>
            <a:schemeClr val="accent2"/>
          </a:solidFill>
          <a:ln>
            <a:noFill/>
          </a:ln>
          <a:effectLst/>
        </p:spPr>
        <p:txBody>
          <a:bodyPr wrap="none" anchor="ctr"/>
          <a:lstStyle/>
          <a:p>
            <a:endParaRPr lang="en-US" sz="3600" dirty="0">
              <a:latin typeface="Lato Light" panose="020F0502020204030203" pitchFamily="34" charset="0"/>
            </a:endParaRPr>
          </a:p>
        </p:txBody>
      </p:sp>
      <p:sp>
        <p:nvSpPr>
          <p:cNvPr id="13" name="TextBox 12">
            <a:extLst>
              <a:ext uri="{FF2B5EF4-FFF2-40B4-BE49-F238E27FC236}">
                <a16:creationId xmlns:a16="http://schemas.microsoft.com/office/drawing/2014/main" id="{9DDBA796-AD14-F44A-9265-8E7E8D9B64DE}"/>
              </a:ext>
            </a:extLst>
          </p:cNvPr>
          <p:cNvSpPr txBox="1"/>
          <p:nvPr/>
        </p:nvSpPr>
        <p:spPr>
          <a:xfrm>
            <a:off x="2241815" y="1974861"/>
            <a:ext cx="562976" cy="707886"/>
          </a:xfrm>
          <a:prstGeom prst="rect">
            <a:avLst/>
          </a:prstGeom>
          <a:noFill/>
        </p:spPr>
        <p:txBody>
          <a:bodyPr wrap="none" rtlCol="0" anchor="ctr">
            <a:spAutoFit/>
          </a:bodyPr>
          <a:lstStyle/>
          <a:p>
            <a:pPr algn="ctr"/>
            <a:r>
              <a:rPr lang="en-US" sz="4000" b="1" dirty="0">
                <a:solidFill>
                  <a:schemeClr val="bg1"/>
                </a:solidFill>
                <a:latin typeface="Poppins" pitchFamily="2" charset="77"/>
                <a:cs typeface="Poppins" pitchFamily="2" charset="77"/>
              </a:rPr>
              <a:t>A</a:t>
            </a:r>
          </a:p>
        </p:txBody>
      </p:sp>
      <p:sp>
        <p:nvSpPr>
          <p:cNvPr id="14" name="TextBox 13">
            <a:extLst>
              <a:ext uri="{FF2B5EF4-FFF2-40B4-BE49-F238E27FC236}">
                <a16:creationId xmlns:a16="http://schemas.microsoft.com/office/drawing/2014/main" id="{7C6B1EA3-D6D2-834A-97C7-35F83B6B59E1}"/>
              </a:ext>
            </a:extLst>
          </p:cNvPr>
          <p:cNvSpPr txBox="1"/>
          <p:nvPr/>
        </p:nvSpPr>
        <p:spPr>
          <a:xfrm>
            <a:off x="2334790" y="3047418"/>
            <a:ext cx="377027" cy="707886"/>
          </a:xfrm>
          <a:prstGeom prst="rect">
            <a:avLst/>
          </a:prstGeom>
          <a:noFill/>
        </p:spPr>
        <p:txBody>
          <a:bodyPr wrap="none" rtlCol="0" anchor="ctr">
            <a:spAutoFit/>
          </a:bodyPr>
          <a:lstStyle/>
          <a:p>
            <a:pPr algn="ctr"/>
            <a:r>
              <a:rPr lang="en-GB" sz="4000" b="1" dirty="0">
                <a:solidFill>
                  <a:schemeClr val="bg1"/>
                </a:solidFill>
                <a:latin typeface="Poppins" pitchFamily="2" charset="77"/>
                <a:cs typeface="Poppins" pitchFamily="2" charset="77"/>
              </a:rPr>
              <a:t>1</a:t>
            </a:r>
            <a:endParaRPr lang="en-US" sz="4000" b="1" dirty="0">
              <a:solidFill>
                <a:schemeClr val="bg1"/>
              </a:solidFill>
              <a:latin typeface="Poppins" pitchFamily="2" charset="77"/>
              <a:cs typeface="Poppins" pitchFamily="2" charset="77"/>
            </a:endParaRPr>
          </a:p>
        </p:txBody>
      </p:sp>
      <p:sp>
        <p:nvSpPr>
          <p:cNvPr id="15" name="TextBox 14">
            <a:extLst>
              <a:ext uri="{FF2B5EF4-FFF2-40B4-BE49-F238E27FC236}">
                <a16:creationId xmlns:a16="http://schemas.microsoft.com/office/drawing/2014/main" id="{266C6584-43DA-DC4B-83F3-9E0C16425B8C}"/>
              </a:ext>
            </a:extLst>
          </p:cNvPr>
          <p:cNvSpPr txBox="1"/>
          <p:nvPr/>
        </p:nvSpPr>
        <p:spPr>
          <a:xfrm>
            <a:off x="2284295" y="4122128"/>
            <a:ext cx="478016" cy="707886"/>
          </a:xfrm>
          <a:prstGeom prst="rect">
            <a:avLst/>
          </a:prstGeom>
          <a:noFill/>
        </p:spPr>
        <p:txBody>
          <a:bodyPr wrap="none" rtlCol="0" anchor="ctr">
            <a:spAutoFit/>
          </a:bodyPr>
          <a:lstStyle/>
          <a:p>
            <a:pPr algn="ctr"/>
            <a:r>
              <a:rPr lang="en-GB" sz="4000" b="1" dirty="0">
                <a:solidFill>
                  <a:schemeClr val="bg1"/>
                </a:solidFill>
                <a:latin typeface="Poppins" pitchFamily="2" charset="77"/>
                <a:cs typeface="Poppins" pitchFamily="2" charset="77"/>
              </a:rPr>
              <a:t>2</a:t>
            </a:r>
            <a:endParaRPr lang="en-US" sz="4000" b="1" dirty="0">
              <a:solidFill>
                <a:schemeClr val="bg1"/>
              </a:solidFill>
              <a:latin typeface="Poppins" pitchFamily="2" charset="77"/>
              <a:cs typeface="Poppins" pitchFamily="2" charset="77"/>
            </a:endParaRPr>
          </a:p>
        </p:txBody>
      </p:sp>
      <p:sp>
        <p:nvSpPr>
          <p:cNvPr id="16" name="TextBox 15">
            <a:extLst>
              <a:ext uri="{FF2B5EF4-FFF2-40B4-BE49-F238E27FC236}">
                <a16:creationId xmlns:a16="http://schemas.microsoft.com/office/drawing/2014/main" id="{F1C78E1C-12F0-B64F-BA94-D61F8CC3C0FC}"/>
              </a:ext>
            </a:extLst>
          </p:cNvPr>
          <p:cNvSpPr txBox="1"/>
          <p:nvPr/>
        </p:nvSpPr>
        <p:spPr>
          <a:xfrm>
            <a:off x="2275478" y="5196840"/>
            <a:ext cx="495649" cy="707886"/>
          </a:xfrm>
          <a:prstGeom prst="rect">
            <a:avLst/>
          </a:prstGeom>
          <a:noFill/>
        </p:spPr>
        <p:txBody>
          <a:bodyPr wrap="none" rtlCol="0" anchor="ctr">
            <a:spAutoFit/>
          </a:bodyPr>
          <a:lstStyle/>
          <a:p>
            <a:pPr algn="ctr"/>
            <a:r>
              <a:rPr lang="en-GB" sz="4000" b="1" dirty="0">
                <a:solidFill>
                  <a:schemeClr val="bg1"/>
                </a:solidFill>
                <a:latin typeface="Poppins" pitchFamily="2" charset="77"/>
                <a:cs typeface="Poppins" pitchFamily="2" charset="77"/>
              </a:rPr>
              <a:t>3</a:t>
            </a:r>
            <a:endParaRPr lang="en-US" sz="4000" b="1" dirty="0">
              <a:solidFill>
                <a:schemeClr val="bg1"/>
              </a:solidFill>
              <a:latin typeface="Poppins" pitchFamily="2" charset="77"/>
              <a:cs typeface="Poppins" pitchFamily="2" charset="77"/>
            </a:endParaRPr>
          </a:p>
        </p:txBody>
      </p:sp>
      <p:sp>
        <p:nvSpPr>
          <p:cNvPr id="17" name="Subtitle 2">
            <a:extLst>
              <a:ext uri="{FF2B5EF4-FFF2-40B4-BE49-F238E27FC236}">
                <a16:creationId xmlns:a16="http://schemas.microsoft.com/office/drawing/2014/main" id="{D91B926E-99AB-1444-9D7D-D2AB5157DC58}"/>
              </a:ext>
            </a:extLst>
          </p:cNvPr>
          <p:cNvSpPr txBox="1">
            <a:spLocks/>
          </p:cNvSpPr>
          <p:nvPr/>
        </p:nvSpPr>
        <p:spPr>
          <a:xfrm>
            <a:off x="4010999" y="2018911"/>
            <a:ext cx="5479821" cy="619785"/>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250"/>
              </a:lnSpc>
              <a:spcBef>
                <a:spcPts val="0"/>
              </a:spcBef>
            </a:pPr>
            <a:r>
              <a:rPr lang="en-US" sz="1600" b="1" dirty="0">
                <a:solidFill>
                  <a:schemeClr val="bg1"/>
                </a:solidFill>
                <a:latin typeface="Poppins" pitchFamily="2" charset="77"/>
                <a:ea typeface="Lato" panose="020F0502020204030203" pitchFamily="34" charset="0"/>
                <a:cs typeface="Poppins" pitchFamily="2" charset="77"/>
              </a:rPr>
              <a:t>INDIVIDUAL AND TEAM INTERACTIONS OVER PROCESSES AND TOOLS</a:t>
            </a:r>
          </a:p>
        </p:txBody>
      </p:sp>
      <p:sp>
        <p:nvSpPr>
          <p:cNvPr id="18" name="Subtitle 2">
            <a:extLst>
              <a:ext uri="{FF2B5EF4-FFF2-40B4-BE49-F238E27FC236}">
                <a16:creationId xmlns:a16="http://schemas.microsoft.com/office/drawing/2014/main" id="{F3B9422C-9E72-C84F-B101-0E7492B84CAF}"/>
              </a:ext>
            </a:extLst>
          </p:cNvPr>
          <p:cNvSpPr txBox="1">
            <a:spLocks/>
          </p:cNvSpPr>
          <p:nvPr/>
        </p:nvSpPr>
        <p:spPr>
          <a:xfrm>
            <a:off x="4010999" y="3076933"/>
            <a:ext cx="5479821" cy="648511"/>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250"/>
              </a:lnSpc>
              <a:spcBef>
                <a:spcPts val="0"/>
              </a:spcBef>
            </a:pPr>
            <a:r>
              <a:rPr lang="en-GB" b="1" dirty="0">
                <a:solidFill>
                  <a:schemeClr val="bg1"/>
                </a:solidFill>
                <a:latin typeface="Poppins" pitchFamily="2" charset="77"/>
                <a:ea typeface="Lato" panose="020F0502020204030203" pitchFamily="34" charset="0"/>
                <a:cs typeface="Poppins" pitchFamily="2" charset="77"/>
              </a:rPr>
              <a:t>Is</a:t>
            </a:r>
            <a:r>
              <a:rPr lang="en-US" b="1" dirty="0">
                <a:solidFill>
                  <a:schemeClr val="bg1"/>
                </a:solidFill>
                <a:latin typeface="Poppins" pitchFamily="2" charset="77"/>
                <a:ea typeface="Lato" panose="020F0502020204030203" pitchFamily="34" charset="0"/>
                <a:cs typeface="Poppins" pitchFamily="2" charset="77"/>
              </a:rPr>
              <a:t> infrastructure adequate for care?</a:t>
            </a:r>
          </a:p>
        </p:txBody>
      </p:sp>
      <p:sp>
        <p:nvSpPr>
          <p:cNvPr id="19" name="Subtitle 2">
            <a:extLst>
              <a:ext uri="{FF2B5EF4-FFF2-40B4-BE49-F238E27FC236}">
                <a16:creationId xmlns:a16="http://schemas.microsoft.com/office/drawing/2014/main" id="{94FE38D6-4474-EC46-9E7D-2BED0703D4F0}"/>
              </a:ext>
            </a:extLst>
          </p:cNvPr>
          <p:cNvSpPr txBox="1">
            <a:spLocks/>
          </p:cNvSpPr>
          <p:nvPr/>
        </p:nvSpPr>
        <p:spPr>
          <a:xfrm>
            <a:off x="4010999" y="4151958"/>
            <a:ext cx="5479821" cy="643574"/>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250"/>
              </a:lnSpc>
              <a:spcBef>
                <a:spcPts val="0"/>
              </a:spcBef>
            </a:pPr>
            <a:r>
              <a:rPr lang="en-GB" b="1" dirty="0">
                <a:solidFill>
                  <a:schemeClr val="bg1"/>
                </a:solidFill>
                <a:latin typeface="Poppins" pitchFamily="2" charset="77"/>
                <a:ea typeface="Lato" panose="020F0502020204030203" pitchFamily="34" charset="0"/>
                <a:cs typeface="Poppins" pitchFamily="2" charset="77"/>
              </a:rPr>
              <a:t>D</a:t>
            </a:r>
            <a:r>
              <a:rPr lang="en-US" b="1" dirty="0">
                <a:solidFill>
                  <a:schemeClr val="bg1"/>
                </a:solidFill>
                <a:latin typeface="Poppins" pitchFamily="2" charset="77"/>
                <a:ea typeface="Lato" panose="020F0502020204030203" pitchFamily="34" charset="0"/>
                <a:cs typeface="Poppins" pitchFamily="2" charset="77"/>
              </a:rPr>
              <a:t>o housing, urban infrastructure and urban policies impact on care?</a:t>
            </a:r>
          </a:p>
        </p:txBody>
      </p:sp>
      <p:sp>
        <p:nvSpPr>
          <p:cNvPr id="20" name="Subtitle 2">
            <a:extLst>
              <a:ext uri="{FF2B5EF4-FFF2-40B4-BE49-F238E27FC236}">
                <a16:creationId xmlns:a16="http://schemas.microsoft.com/office/drawing/2014/main" id="{F40DAB77-826B-B142-A54D-996AA12F5800}"/>
              </a:ext>
            </a:extLst>
          </p:cNvPr>
          <p:cNvSpPr txBox="1">
            <a:spLocks/>
          </p:cNvSpPr>
          <p:nvPr/>
        </p:nvSpPr>
        <p:spPr>
          <a:xfrm>
            <a:off x="4010999" y="5228996"/>
            <a:ext cx="5905523" cy="643574"/>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250"/>
              </a:lnSpc>
              <a:spcBef>
                <a:spcPts val="0"/>
              </a:spcBef>
            </a:pPr>
            <a:r>
              <a:rPr lang="en-US" b="1" dirty="0">
                <a:solidFill>
                  <a:schemeClr val="bg1"/>
                </a:solidFill>
                <a:latin typeface="Poppins" pitchFamily="2" charset="77"/>
                <a:ea typeface="Lato" panose="020F0502020204030203" pitchFamily="34" charset="0"/>
                <a:cs typeface="Poppins" pitchFamily="2" charset="77"/>
              </a:rPr>
              <a:t>Does sexual and reproductive policy recognize care needs?</a:t>
            </a:r>
          </a:p>
        </p:txBody>
      </p:sp>
      <p:sp>
        <p:nvSpPr>
          <p:cNvPr id="21" name="Title 1">
            <a:extLst>
              <a:ext uri="{FF2B5EF4-FFF2-40B4-BE49-F238E27FC236}">
                <a16:creationId xmlns:a16="http://schemas.microsoft.com/office/drawing/2014/main" id="{01A68169-E1EA-3327-D3F2-7C9D5A687B6F}"/>
              </a:ext>
            </a:extLst>
          </p:cNvPr>
          <p:cNvSpPr txBox="1">
            <a:spLocks/>
          </p:cNvSpPr>
          <p:nvPr/>
        </p:nvSpPr>
        <p:spPr>
          <a:xfrm>
            <a:off x="838200" y="534403"/>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t>Public policies, particularly infrastructure policies, impact on care</a:t>
            </a:r>
          </a:p>
          <a:p>
            <a:r>
              <a:rPr lang="en-GB" sz="2400" b="1" dirty="0"/>
              <a:t>Key questions</a:t>
            </a:r>
            <a:endParaRPr lang="en-US" sz="2400" b="1" dirty="0"/>
          </a:p>
        </p:txBody>
      </p:sp>
    </p:spTree>
    <p:extLst>
      <p:ext uri="{BB962C8B-B14F-4D97-AF65-F5344CB8AC3E}">
        <p14:creationId xmlns:p14="http://schemas.microsoft.com/office/powerpoint/2010/main" val="66441399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4F849DE5-B7C2-4A46-904B-FD50E20A7CD3}"/>
              </a:ext>
            </a:extLst>
          </p:cNvPr>
          <p:cNvGrpSpPr/>
          <p:nvPr/>
        </p:nvGrpSpPr>
        <p:grpSpPr>
          <a:xfrm>
            <a:off x="692467" y="1485015"/>
            <a:ext cx="2912331" cy="5104593"/>
            <a:chOff x="12700" y="20638"/>
            <a:chExt cx="1585913" cy="2779712"/>
          </a:xfrm>
        </p:grpSpPr>
        <p:sp>
          <p:nvSpPr>
            <p:cNvPr id="13" name="Freeform 5">
              <a:extLst>
                <a:ext uri="{FF2B5EF4-FFF2-40B4-BE49-F238E27FC236}">
                  <a16:creationId xmlns:a16="http://schemas.microsoft.com/office/drawing/2014/main" id="{18373060-55B9-FA4C-8C36-3DED0FEBD6B0}"/>
                </a:ext>
              </a:extLst>
            </p:cNvPr>
            <p:cNvSpPr>
              <a:spLocks/>
            </p:cNvSpPr>
            <p:nvPr/>
          </p:nvSpPr>
          <p:spPr bwMode="auto">
            <a:xfrm>
              <a:off x="1168400" y="2182813"/>
              <a:ext cx="188912" cy="315912"/>
            </a:xfrm>
            <a:custGeom>
              <a:avLst/>
              <a:gdLst>
                <a:gd name="T0" fmla="*/ 90 w 119"/>
                <a:gd name="T1" fmla="*/ 80 h 199"/>
                <a:gd name="T2" fmla="*/ 119 w 119"/>
                <a:gd name="T3" fmla="*/ 199 h 199"/>
                <a:gd name="T4" fmla="*/ 0 w 119"/>
                <a:gd name="T5" fmla="*/ 0 h 199"/>
                <a:gd name="T6" fmla="*/ 90 w 119"/>
                <a:gd name="T7" fmla="*/ 80 h 199"/>
              </a:gdLst>
              <a:ahLst/>
              <a:cxnLst>
                <a:cxn ang="0">
                  <a:pos x="T0" y="T1"/>
                </a:cxn>
                <a:cxn ang="0">
                  <a:pos x="T2" y="T3"/>
                </a:cxn>
                <a:cxn ang="0">
                  <a:pos x="T4" y="T5"/>
                </a:cxn>
                <a:cxn ang="0">
                  <a:pos x="T6" y="T7"/>
                </a:cxn>
              </a:cxnLst>
              <a:rect l="0" t="0" r="r" b="b"/>
              <a:pathLst>
                <a:path w="119" h="199">
                  <a:moveTo>
                    <a:pt x="90" y="80"/>
                  </a:moveTo>
                  <a:lnTo>
                    <a:pt x="119" y="199"/>
                  </a:lnTo>
                  <a:lnTo>
                    <a:pt x="0" y="0"/>
                  </a:lnTo>
                  <a:lnTo>
                    <a:pt x="90" y="80"/>
                  </a:lnTo>
                  <a:close/>
                </a:path>
              </a:pathLst>
            </a:custGeom>
            <a:solidFill>
              <a:srgbClr val="0F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14" name="Freeform 6">
              <a:extLst>
                <a:ext uri="{FF2B5EF4-FFF2-40B4-BE49-F238E27FC236}">
                  <a16:creationId xmlns:a16="http://schemas.microsoft.com/office/drawing/2014/main" id="{8FD8FB81-9AFE-AD4A-8D03-7480065637B6}"/>
                </a:ext>
              </a:extLst>
            </p:cNvPr>
            <p:cNvSpPr>
              <a:spLocks/>
            </p:cNvSpPr>
            <p:nvPr/>
          </p:nvSpPr>
          <p:spPr bwMode="auto">
            <a:xfrm>
              <a:off x="806450" y="163513"/>
              <a:ext cx="217487" cy="307975"/>
            </a:xfrm>
            <a:custGeom>
              <a:avLst/>
              <a:gdLst>
                <a:gd name="T0" fmla="*/ 58 w 58"/>
                <a:gd name="T1" fmla="*/ 48 h 82"/>
                <a:gd name="T2" fmla="*/ 44 w 58"/>
                <a:gd name="T3" fmla="*/ 70 h 82"/>
                <a:gd name="T4" fmla="*/ 0 w 58"/>
                <a:gd name="T5" fmla="*/ 82 h 82"/>
                <a:gd name="T6" fmla="*/ 10 w 58"/>
                <a:gd name="T7" fmla="*/ 0 h 82"/>
                <a:gd name="T8" fmla="*/ 58 w 58"/>
                <a:gd name="T9" fmla="*/ 48 h 82"/>
              </a:gdLst>
              <a:ahLst/>
              <a:cxnLst>
                <a:cxn ang="0">
                  <a:pos x="T0" y="T1"/>
                </a:cxn>
                <a:cxn ang="0">
                  <a:pos x="T2" y="T3"/>
                </a:cxn>
                <a:cxn ang="0">
                  <a:pos x="T4" y="T5"/>
                </a:cxn>
                <a:cxn ang="0">
                  <a:pos x="T6" y="T7"/>
                </a:cxn>
                <a:cxn ang="0">
                  <a:pos x="T8" y="T9"/>
                </a:cxn>
              </a:cxnLst>
              <a:rect l="0" t="0" r="r" b="b"/>
              <a:pathLst>
                <a:path w="58" h="82">
                  <a:moveTo>
                    <a:pt x="58" y="48"/>
                  </a:moveTo>
                  <a:cubicBezTo>
                    <a:pt x="44" y="70"/>
                    <a:pt x="44" y="70"/>
                    <a:pt x="44" y="70"/>
                  </a:cubicBezTo>
                  <a:cubicBezTo>
                    <a:pt x="0" y="82"/>
                    <a:pt x="0" y="82"/>
                    <a:pt x="0" y="82"/>
                  </a:cubicBezTo>
                  <a:cubicBezTo>
                    <a:pt x="10" y="0"/>
                    <a:pt x="10" y="0"/>
                    <a:pt x="10" y="0"/>
                  </a:cubicBezTo>
                  <a:cubicBezTo>
                    <a:pt x="30" y="26"/>
                    <a:pt x="58" y="48"/>
                    <a:pt x="58" y="48"/>
                  </a:cubicBez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15" name="Freeform 7">
              <a:extLst>
                <a:ext uri="{FF2B5EF4-FFF2-40B4-BE49-F238E27FC236}">
                  <a16:creationId xmlns:a16="http://schemas.microsoft.com/office/drawing/2014/main" id="{98BEA73E-D83E-7447-B815-C6D18DCF2D8D}"/>
                </a:ext>
              </a:extLst>
            </p:cNvPr>
            <p:cNvSpPr>
              <a:spLocks/>
            </p:cNvSpPr>
            <p:nvPr/>
          </p:nvSpPr>
          <p:spPr bwMode="auto">
            <a:xfrm>
              <a:off x="806450" y="427038"/>
              <a:ext cx="452437" cy="474662"/>
            </a:xfrm>
            <a:custGeom>
              <a:avLst/>
              <a:gdLst>
                <a:gd name="T0" fmla="*/ 285 w 285"/>
                <a:gd name="T1" fmla="*/ 237 h 299"/>
                <a:gd name="T2" fmla="*/ 178 w 285"/>
                <a:gd name="T3" fmla="*/ 214 h 299"/>
                <a:gd name="T4" fmla="*/ 59 w 285"/>
                <a:gd name="T5" fmla="*/ 299 h 299"/>
                <a:gd name="T6" fmla="*/ 0 w 285"/>
                <a:gd name="T7" fmla="*/ 263 h 299"/>
                <a:gd name="T8" fmla="*/ 0 w 285"/>
                <a:gd name="T9" fmla="*/ 28 h 299"/>
                <a:gd name="T10" fmla="*/ 104 w 285"/>
                <a:gd name="T11" fmla="*/ 0 h 299"/>
                <a:gd name="T12" fmla="*/ 185 w 285"/>
                <a:gd name="T13" fmla="*/ 47 h 299"/>
                <a:gd name="T14" fmla="*/ 190 w 285"/>
                <a:gd name="T15" fmla="*/ 147 h 299"/>
                <a:gd name="T16" fmla="*/ 285 w 285"/>
                <a:gd name="T17" fmla="*/ 237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5" h="299">
                  <a:moveTo>
                    <a:pt x="285" y="237"/>
                  </a:moveTo>
                  <a:lnTo>
                    <a:pt x="178" y="214"/>
                  </a:lnTo>
                  <a:lnTo>
                    <a:pt x="59" y="299"/>
                  </a:lnTo>
                  <a:lnTo>
                    <a:pt x="0" y="263"/>
                  </a:lnTo>
                  <a:lnTo>
                    <a:pt x="0" y="28"/>
                  </a:lnTo>
                  <a:lnTo>
                    <a:pt x="104" y="0"/>
                  </a:lnTo>
                  <a:lnTo>
                    <a:pt x="185" y="47"/>
                  </a:lnTo>
                  <a:lnTo>
                    <a:pt x="190" y="147"/>
                  </a:lnTo>
                  <a:lnTo>
                    <a:pt x="285" y="237"/>
                  </a:ln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16" name="Freeform 8">
              <a:extLst>
                <a:ext uri="{FF2B5EF4-FFF2-40B4-BE49-F238E27FC236}">
                  <a16:creationId xmlns:a16="http://schemas.microsoft.com/office/drawing/2014/main" id="{1761D9FF-7E1A-4E4C-8A12-C9932D851BD7}"/>
                </a:ext>
              </a:extLst>
            </p:cNvPr>
            <p:cNvSpPr>
              <a:spLocks/>
            </p:cNvSpPr>
            <p:nvPr/>
          </p:nvSpPr>
          <p:spPr bwMode="auto">
            <a:xfrm>
              <a:off x="763588" y="766763"/>
              <a:ext cx="509587" cy="549275"/>
            </a:xfrm>
            <a:custGeom>
              <a:avLst/>
              <a:gdLst>
                <a:gd name="T0" fmla="*/ 312 w 321"/>
                <a:gd name="T1" fmla="*/ 23 h 346"/>
                <a:gd name="T2" fmla="*/ 321 w 321"/>
                <a:gd name="T3" fmla="*/ 151 h 346"/>
                <a:gd name="T4" fmla="*/ 210 w 321"/>
                <a:gd name="T5" fmla="*/ 334 h 346"/>
                <a:gd name="T6" fmla="*/ 207 w 321"/>
                <a:gd name="T7" fmla="*/ 346 h 346"/>
                <a:gd name="T8" fmla="*/ 0 w 321"/>
                <a:gd name="T9" fmla="*/ 275 h 346"/>
                <a:gd name="T10" fmla="*/ 86 w 321"/>
                <a:gd name="T11" fmla="*/ 85 h 346"/>
                <a:gd name="T12" fmla="*/ 205 w 321"/>
                <a:gd name="T13" fmla="*/ 0 h 346"/>
                <a:gd name="T14" fmla="*/ 312 w 321"/>
                <a:gd name="T15" fmla="*/ 23 h 3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1" h="346">
                  <a:moveTo>
                    <a:pt x="312" y="23"/>
                  </a:moveTo>
                  <a:lnTo>
                    <a:pt x="321" y="151"/>
                  </a:lnTo>
                  <a:lnTo>
                    <a:pt x="210" y="334"/>
                  </a:lnTo>
                  <a:lnTo>
                    <a:pt x="207" y="346"/>
                  </a:lnTo>
                  <a:lnTo>
                    <a:pt x="0" y="275"/>
                  </a:lnTo>
                  <a:lnTo>
                    <a:pt x="86" y="85"/>
                  </a:lnTo>
                  <a:lnTo>
                    <a:pt x="205" y="0"/>
                  </a:lnTo>
                  <a:lnTo>
                    <a:pt x="312" y="23"/>
                  </a:ln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17" name="Freeform 9">
              <a:extLst>
                <a:ext uri="{FF2B5EF4-FFF2-40B4-BE49-F238E27FC236}">
                  <a16:creationId xmlns:a16="http://schemas.microsoft.com/office/drawing/2014/main" id="{91EA697B-AE67-C249-900D-2A76DD9A0A46}"/>
                </a:ext>
              </a:extLst>
            </p:cNvPr>
            <p:cNvSpPr>
              <a:spLocks/>
            </p:cNvSpPr>
            <p:nvPr/>
          </p:nvSpPr>
          <p:spPr bwMode="auto">
            <a:xfrm>
              <a:off x="1092200" y="1006475"/>
              <a:ext cx="369887" cy="309562"/>
            </a:xfrm>
            <a:custGeom>
              <a:avLst/>
              <a:gdLst>
                <a:gd name="T0" fmla="*/ 233 w 233"/>
                <a:gd name="T1" fmla="*/ 29 h 195"/>
                <a:gd name="T2" fmla="*/ 228 w 233"/>
                <a:gd name="T3" fmla="*/ 152 h 195"/>
                <a:gd name="T4" fmla="*/ 3 w 233"/>
                <a:gd name="T5" fmla="*/ 195 h 195"/>
                <a:gd name="T6" fmla="*/ 0 w 233"/>
                <a:gd name="T7" fmla="*/ 195 h 195"/>
                <a:gd name="T8" fmla="*/ 3 w 233"/>
                <a:gd name="T9" fmla="*/ 183 h 195"/>
                <a:gd name="T10" fmla="*/ 114 w 233"/>
                <a:gd name="T11" fmla="*/ 0 h 195"/>
                <a:gd name="T12" fmla="*/ 233 w 233"/>
                <a:gd name="T13" fmla="*/ 29 h 195"/>
              </a:gdLst>
              <a:ahLst/>
              <a:cxnLst>
                <a:cxn ang="0">
                  <a:pos x="T0" y="T1"/>
                </a:cxn>
                <a:cxn ang="0">
                  <a:pos x="T2" y="T3"/>
                </a:cxn>
                <a:cxn ang="0">
                  <a:pos x="T4" y="T5"/>
                </a:cxn>
                <a:cxn ang="0">
                  <a:pos x="T6" y="T7"/>
                </a:cxn>
                <a:cxn ang="0">
                  <a:pos x="T8" y="T9"/>
                </a:cxn>
                <a:cxn ang="0">
                  <a:pos x="T10" y="T11"/>
                </a:cxn>
                <a:cxn ang="0">
                  <a:pos x="T12" y="T13"/>
                </a:cxn>
              </a:cxnLst>
              <a:rect l="0" t="0" r="r" b="b"/>
              <a:pathLst>
                <a:path w="233" h="195">
                  <a:moveTo>
                    <a:pt x="233" y="29"/>
                  </a:moveTo>
                  <a:lnTo>
                    <a:pt x="228" y="152"/>
                  </a:lnTo>
                  <a:lnTo>
                    <a:pt x="3" y="195"/>
                  </a:lnTo>
                  <a:lnTo>
                    <a:pt x="0" y="195"/>
                  </a:lnTo>
                  <a:lnTo>
                    <a:pt x="3" y="183"/>
                  </a:lnTo>
                  <a:lnTo>
                    <a:pt x="114" y="0"/>
                  </a:lnTo>
                  <a:lnTo>
                    <a:pt x="233" y="29"/>
                  </a:ln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18" name="Freeform 10">
              <a:extLst>
                <a:ext uri="{FF2B5EF4-FFF2-40B4-BE49-F238E27FC236}">
                  <a16:creationId xmlns:a16="http://schemas.microsoft.com/office/drawing/2014/main" id="{7FDC6714-4ED0-624F-9878-90AD8DAD9992}"/>
                </a:ext>
              </a:extLst>
            </p:cNvPr>
            <p:cNvSpPr>
              <a:spLocks/>
            </p:cNvSpPr>
            <p:nvPr/>
          </p:nvSpPr>
          <p:spPr bwMode="auto">
            <a:xfrm>
              <a:off x="1096963" y="1247775"/>
              <a:ext cx="501650" cy="520700"/>
            </a:xfrm>
            <a:custGeom>
              <a:avLst/>
              <a:gdLst>
                <a:gd name="T0" fmla="*/ 316 w 316"/>
                <a:gd name="T1" fmla="*/ 81 h 328"/>
                <a:gd name="T2" fmla="*/ 164 w 316"/>
                <a:gd name="T3" fmla="*/ 328 h 328"/>
                <a:gd name="T4" fmla="*/ 40 w 316"/>
                <a:gd name="T5" fmla="*/ 178 h 328"/>
                <a:gd name="T6" fmla="*/ 0 w 316"/>
                <a:gd name="T7" fmla="*/ 43 h 328"/>
                <a:gd name="T8" fmla="*/ 225 w 316"/>
                <a:gd name="T9" fmla="*/ 0 h 328"/>
                <a:gd name="T10" fmla="*/ 316 w 316"/>
                <a:gd name="T11" fmla="*/ 81 h 328"/>
              </a:gdLst>
              <a:ahLst/>
              <a:cxnLst>
                <a:cxn ang="0">
                  <a:pos x="T0" y="T1"/>
                </a:cxn>
                <a:cxn ang="0">
                  <a:pos x="T2" y="T3"/>
                </a:cxn>
                <a:cxn ang="0">
                  <a:pos x="T4" y="T5"/>
                </a:cxn>
                <a:cxn ang="0">
                  <a:pos x="T6" y="T7"/>
                </a:cxn>
                <a:cxn ang="0">
                  <a:pos x="T8" y="T9"/>
                </a:cxn>
                <a:cxn ang="0">
                  <a:pos x="T10" y="T11"/>
                </a:cxn>
              </a:cxnLst>
              <a:rect l="0" t="0" r="r" b="b"/>
              <a:pathLst>
                <a:path w="316" h="328">
                  <a:moveTo>
                    <a:pt x="316" y="81"/>
                  </a:moveTo>
                  <a:lnTo>
                    <a:pt x="164" y="328"/>
                  </a:lnTo>
                  <a:lnTo>
                    <a:pt x="40" y="178"/>
                  </a:lnTo>
                  <a:lnTo>
                    <a:pt x="0" y="43"/>
                  </a:lnTo>
                  <a:lnTo>
                    <a:pt x="225" y="0"/>
                  </a:lnTo>
                  <a:lnTo>
                    <a:pt x="316" y="81"/>
                  </a:ln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19" name="Freeform 11">
              <a:extLst>
                <a:ext uri="{FF2B5EF4-FFF2-40B4-BE49-F238E27FC236}">
                  <a16:creationId xmlns:a16="http://schemas.microsoft.com/office/drawing/2014/main" id="{2DC6D5E0-E6EA-984C-954B-D6E498F00A4B}"/>
                </a:ext>
              </a:extLst>
            </p:cNvPr>
            <p:cNvSpPr>
              <a:spLocks/>
            </p:cNvSpPr>
            <p:nvPr/>
          </p:nvSpPr>
          <p:spPr bwMode="auto">
            <a:xfrm>
              <a:off x="946150" y="1530350"/>
              <a:ext cx="411162" cy="652462"/>
            </a:xfrm>
            <a:custGeom>
              <a:avLst/>
              <a:gdLst>
                <a:gd name="T0" fmla="*/ 135 w 259"/>
                <a:gd name="T1" fmla="*/ 0 h 411"/>
                <a:gd name="T2" fmla="*/ 259 w 259"/>
                <a:gd name="T3" fmla="*/ 150 h 411"/>
                <a:gd name="T4" fmla="*/ 140 w 259"/>
                <a:gd name="T5" fmla="*/ 411 h 411"/>
                <a:gd name="T6" fmla="*/ 135 w 259"/>
                <a:gd name="T7" fmla="*/ 401 h 411"/>
                <a:gd name="T8" fmla="*/ 0 w 259"/>
                <a:gd name="T9" fmla="*/ 176 h 411"/>
                <a:gd name="T10" fmla="*/ 135 w 259"/>
                <a:gd name="T11" fmla="*/ 0 h 411"/>
              </a:gdLst>
              <a:ahLst/>
              <a:cxnLst>
                <a:cxn ang="0">
                  <a:pos x="T0" y="T1"/>
                </a:cxn>
                <a:cxn ang="0">
                  <a:pos x="T2" y="T3"/>
                </a:cxn>
                <a:cxn ang="0">
                  <a:pos x="T4" y="T5"/>
                </a:cxn>
                <a:cxn ang="0">
                  <a:pos x="T6" y="T7"/>
                </a:cxn>
                <a:cxn ang="0">
                  <a:pos x="T8" y="T9"/>
                </a:cxn>
                <a:cxn ang="0">
                  <a:pos x="T10" y="T11"/>
                </a:cxn>
              </a:cxnLst>
              <a:rect l="0" t="0" r="r" b="b"/>
              <a:pathLst>
                <a:path w="259" h="411">
                  <a:moveTo>
                    <a:pt x="135" y="0"/>
                  </a:moveTo>
                  <a:lnTo>
                    <a:pt x="259" y="150"/>
                  </a:lnTo>
                  <a:lnTo>
                    <a:pt x="140" y="411"/>
                  </a:lnTo>
                  <a:lnTo>
                    <a:pt x="135" y="401"/>
                  </a:lnTo>
                  <a:lnTo>
                    <a:pt x="0" y="176"/>
                  </a:lnTo>
                  <a:lnTo>
                    <a:pt x="135" y="0"/>
                  </a:ln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0" name="Freeform 12">
              <a:extLst>
                <a:ext uri="{FF2B5EF4-FFF2-40B4-BE49-F238E27FC236}">
                  <a16:creationId xmlns:a16="http://schemas.microsoft.com/office/drawing/2014/main" id="{2C6D067D-56C7-3F48-A01A-C12F53A6F11E}"/>
                </a:ext>
              </a:extLst>
            </p:cNvPr>
            <p:cNvSpPr>
              <a:spLocks/>
            </p:cNvSpPr>
            <p:nvPr/>
          </p:nvSpPr>
          <p:spPr bwMode="auto">
            <a:xfrm>
              <a:off x="1168400" y="1768475"/>
              <a:ext cx="255587" cy="541337"/>
            </a:xfrm>
            <a:custGeom>
              <a:avLst/>
              <a:gdLst>
                <a:gd name="T0" fmla="*/ 161 w 161"/>
                <a:gd name="T1" fmla="*/ 75 h 341"/>
                <a:gd name="T2" fmla="*/ 161 w 161"/>
                <a:gd name="T3" fmla="*/ 261 h 341"/>
                <a:gd name="T4" fmla="*/ 90 w 161"/>
                <a:gd name="T5" fmla="*/ 341 h 341"/>
                <a:gd name="T6" fmla="*/ 0 w 161"/>
                <a:gd name="T7" fmla="*/ 261 h 341"/>
                <a:gd name="T8" fmla="*/ 0 w 161"/>
                <a:gd name="T9" fmla="*/ 261 h 341"/>
                <a:gd name="T10" fmla="*/ 119 w 161"/>
                <a:gd name="T11" fmla="*/ 0 h 341"/>
                <a:gd name="T12" fmla="*/ 161 w 161"/>
                <a:gd name="T13" fmla="*/ 75 h 341"/>
              </a:gdLst>
              <a:ahLst/>
              <a:cxnLst>
                <a:cxn ang="0">
                  <a:pos x="T0" y="T1"/>
                </a:cxn>
                <a:cxn ang="0">
                  <a:pos x="T2" y="T3"/>
                </a:cxn>
                <a:cxn ang="0">
                  <a:pos x="T4" y="T5"/>
                </a:cxn>
                <a:cxn ang="0">
                  <a:pos x="T6" y="T7"/>
                </a:cxn>
                <a:cxn ang="0">
                  <a:pos x="T8" y="T9"/>
                </a:cxn>
                <a:cxn ang="0">
                  <a:pos x="T10" y="T11"/>
                </a:cxn>
                <a:cxn ang="0">
                  <a:pos x="T12" y="T13"/>
                </a:cxn>
              </a:cxnLst>
              <a:rect l="0" t="0" r="r" b="b"/>
              <a:pathLst>
                <a:path w="161" h="341">
                  <a:moveTo>
                    <a:pt x="161" y="75"/>
                  </a:moveTo>
                  <a:lnTo>
                    <a:pt x="161" y="261"/>
                  </a:lnTo>
                  <a:lnTo>
                    <a:pt x="90" y="341"/>
                  </a:lnTo>
                  <a:lnTo>
                    <a:pt x="0" y="261"/>
                  </a:lnTo>
                  <a:lnTo>
                    <a:pt x="0" y="261"/>
                  </a:lnTo>
                  <a:lnTo>
                    <a:pt x="119" y="0"/>
                  </a:lnTo>
                  <a:lnTo>
                    <a:pt x="161" y="75"/>
                  </a:ln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1" name="Freeform 13">
              <a:extLst>
                <a:ext uri="{FF2B5EF4-FFF2-40B4-BE49-F238E27FC236}">
                  <a16:creationId xmlns:a16="http://schemas.microsoft.com/office/drawing/2014/main" id="{ED86C823-F791-A247-9282-BB957B5402BF}"/>
                </a:ext>
              </a:extLst>
            </p:cNvPr>
            <p:cNvSpPr>
              <a:spLocks/>
            </p:cNvSpPr>
            <p:nvPr/>
          </p:nvSpPr>
          <p:spPr bwMode="auto">
            <a:xfrm>
              <a:off x="708025" y="2166938"/>
              <a:ext cx="649287" cy="573087"/>
            </a:xfrm>
            <a:custGeom>
              <a:avLst/>
              <a:gdLst>
                <a:gd name="T0" fmla="*/ 290 w 409"/>
                <a:gd name="T1" fmla="*/ 10 h 361"/>
                <a:gd name="T2" fmla="*/ 409 w 409"/>
                <a:gd name="T3" fmla="*/ 209 h 361"/>
                <a:gd name="T4" fmla="*/ 299 w 409"/>
                <a:gd name="T5" fmla="*/ 361 h 361"/>
                <a:gd name="T6" fmla="*/ 0 w 409"/>
                <a:gd name="T7" fmla="*/ 157 h 361"/>
                <a:gd name="T8" fmla="*/ 285 w 409"/>
                <a:gd name="T9" fmla="*/ 0 h 361"/>
                <a:gd name="T10" fmla="*/ 290 w 409"/>
                <a:gd name="T11" fmla="*/ 10 h 361"/>
                <a:gd name="T12" fmla="*/ 290 w 409"/>
                <a:gd name="T13" fmla="*/ 10 h 361"/>
              </a:gdLst>
              <a:ahLst/>
              <a:cxnLst>
                <a:cxn ang="0">
                  <a:pos x="T0" y="T1"/>
                </a:cxn>
                <a:cxn ang="0">
                  <a:pos x="T2" y="T3"/>
                </a:cxn>
                <a:cxn ang="0">
                  <a:pos x="T4" y="T5"/>
                </a:cxn>
                <a:cxn ang="0">
                  <a:pos x="T6" y="T7"/>
                </a:cxn>
                <a:cxn ang="0">
                  <a:pos x="T8" y="T9"/>
                </a:cxn>
                <a:cxn ang="0">
                  <a:pos x="T10" y="T11"/>
                </a:cxn>
                <a:cxn ang="0">
                  <a:pos x="T12" y="T13"/>
                </a:cxn>
              </a:cxnLst>
              <a:rect l="0" t="0" r="r" b="b"/>
              <a:pathLst>
                <a:path w="409" h="361">
                  <a:moveTo>
                    <a:pt x="290" y="10"/>
                  </a:moveTo>
                  <a:lnTo>
                    <a:pt x="409" y="209"/>
                  </a:lnTo>
                  <a:lnTo>
                    <a:pt x="299" y="361"/>
                  </a:lnTo>
                  <a:lnTo>
                    <a:pt x="0" y="157"/>
                  </a:lnTo>
                  <a:lnTo>
                    <a:pt x="285" y="0"/>
                  </a:lnTo>
                  <a:lnTo>
                    <a:pt x="290" y="10"/>
                  </a:lnTo>
                  <a:lnTo>
                    <a:pt x="290" y="10"/>
                  </a:ln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2" name="Freeform 14">
              <a:extLst>
                <a:ext uri="{FF2B5EF4-FFF2-40B4-BE49-F238E27FC236}">
                  <a16:creationId xmlns:a16="http://schemas.microsoft.com/office/drawing/2014/main" id="{DA1184BB-0386-C64A-98D8-C85911D07339}"/>
                </a:ext>
              </a:extLst>
            </p:cNvPr>
            <p:cNvSpPr>
              <a:spLocks/>
            </p:cNvSpPr>
            <p:nvPr/>
          </p:nvSpPr>
          <p:spPr bwMode="auto">
            <a:xfrm>
              <a:off x="631825" y="20638"/>
              <a:ext cx="211137" cy="255587"/>
            </a:xfrm>
            <a:custGeom>
              <a:avLst/>
              <a:gdLst>
                <a:gd name="T0" fmla="*/ 56 w 56"/>
                <a:gd name="T1" fmla="*/ 38 h 68"/>
                <a:gd name="T2" fmla="*/ 0 w 56"/>
                <a:gd name="T3" fmla="*/ 68 h 68"/>
                <a:gd name="T4" fmla="*/ 38 w 56"/>
                <a:gd name="T5" fmla="*/ 0 h 68"/>
                <a:gd name="T6" fmla="*/ 56 w 56"/>
                <a:gd name="T7" fmla="*/ 38 h 68"/>
              </a:gdLst>
              <a:ahLst/>
              <a:cxnLst>
                <a:cxn ang="0">
                  <a:pos x="T0" y="T1"/>
                </a:cxn>
                <a:cxn ang="0">
                  <a:pos x="T2" y="T3"/>
                </a:cxn>
                <a:cxn ang="0">
                  <a:pos x="T4" y="T5"/>
                </a:cxn>
                <a:cxn ang="0">
                  <a:pos x="T6" y="T7"/>
                </a:cxn>
              </a:cxnLst>
              <a:rect l="0" t="0" r="r" b="b"/>
              <a:pathLst>
                <a:path w="56" h="68">
                  <a:moveTo>
                    <a:pt x="56" y="38"/>
                  </a:moveTo>
                  <a:cubicBezTo>
                    <a:pt x="0" y="68"/>
                    <a:pt x="0" y="68"/>
                    <a:pt x="0" y="68"/>
                  </a:cubicBezTo>
                  <a:cubicBezTo>
                    <a:pt x="38" y="0"/>
                    <a:pt x="38" y="0"/>
                    <a:pt x="38" y="0"/>
                  </a:cubicBezTo>
                  <a:cubicBezTo>
                    <a:pt x="39" y="12"/>
                    <a:pt x="47" y="26"/>
                    <a:pt x="56" y="38"/>
                  </a:cubicBezTo>
                  <a:close/>
                </a:path>
              </a:pathLst>
            </a:custGeom>
            <a:solidFill>
              <a:srgbClr val="1573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3" name="Freeform 15">
              <a:extLst>
                <a:ext uri="{FF2B5EF4-FFF2-40B4-BE49-F238E27FC236}">
                  <a16:creationId xmlns:a16="http://schemas.microsoft.com/office/drawing/2014/main" id="{5F31AD5F-B8D1-C244-A7A8-78FAA59B01E5}"/>
                </a:ext>
              </a:extLst>
            </p:cNvPr>
            <p:cNvSpPr>
              <a:spLocks/>
            </p:cNvSpPr>
            <p:nvPr/>
          </p:nvSpPr>
          <p:spPr bwMode="auto">
            <a:xfrm>
              <a:off x="442913" y="2416175"/>
              <a:ext cx="739775" cy="384175"/>
            </a:xfrm>
            <a:custGeom>
              <a:avLst/>
              <a:gdLst>
                <a:gd name="T0" fmla="*/ 466 w 466"/>
                <a:gd name="T1" fmla="*/ 204 h 242"/>
                <a:gd name="T2" fmla="*/ 152 w 466"/>
                <a:gd name="T3" fmla="*/ 242 h 242"/>
                <a:gd name="T4" fmla="*/ 5 w 466"/>
                <a:gd name="T5" fmla="*/ 95 h 242"/>
                <a:gd name="T6" fmla="*/ 0 w 466"/>
                <a:gd name="T7" fmla="*/ 92 h 242"/>
                <a:gd name="T8" fmla="*/ 167 w 466"/>
                <a:gd name="T9" fmla="*/ 0 h 242"/>
                <a:gd name="T10" fmla="*/ 466 w 466"/>
                <a:gd name="T11" fmla="*/ 204 h 242"/>
              </a:gdLst>
              <a:ahLst/>
              <a:cxnLst>
                <a:cxn ang="0">
                  <a:pos x="T0" y="T1"/>
                </a:cxn>
                <a:cxn ang="0">
                  <a:pos x="T2" y="T3"/>
                </a:cxn>
                <a:cxn ang="0">
                  <a:pos x="T4" y="T5"/>
                </a:cxn>
                <a:cxn ang="0">
                  <a:pos x="T6" y="T7"/>
                </a:cxn>
                <a:cxn ang="0">
                  <a:pos x="T8" y="T9"/>
                </a:cxn>
                <a:cxn ang="0">
                  <a:pos x="T10" y="T11"/>
                </a:cxn>
              </a:cxnLst>
              <a:rect l="0" t="0" r="r" b="b"/>
              <a:pathLst>
                <a:path w="466" h="242">
                  <a:moveTo>
                    <a:pt x="466" y="204"/>
                  </a:moveTo>
                  <a:lnTo>
                    <a:pt x="152" y="242"/>
                  </a:lnTo>
                  <a:lnTo>
                    <a:pt x="5" y="95"/>
                  </a:lnTo>
                  <a:lnTo>
                    <a:pt x="0" y="92"/>
                  </a:lnTo>
                  <a:lnTo>
                    <a:pt x="167" y="0"/>
                  </a:lnTo>
                  <a:lnTo>
                    <a:pt x="466" y="204"/>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4" name="Freeform 16">
              <a:extLst>
                <a:ext uri="{FF2B5EF4-FFF2-40B4-BE49-F238E27FC236}">
                  <a16:creationId xmlns:a16="http://schemas.microsoft.com/office/drawing/2014/main" id="{9BB6C8FB-9AE7-7A4E-99A7-DDA36BE5033B}"/>
                </a:ext>
              </a:extLst>
            </p:cNvPr>
            <p:cNvSpPr>
              <a:spLocks/>
            </p:cNvSpPr>
            <p:nvPr/>
          </p:nvSpPr>
          <p:spPr bwMode="auto">
            <a:xfrm>
              <a:off x="420688" y="1203325"/>
              <a:ext cx="739775" cy="606425"/>
            </a:xfrm>
            <a:custGeom>
              <a:avLst/>
              <a:gdLst>
                <a:gd name="T0" fmla="*/ 426 w 466"/>
                <a:gd name="T1" fmla="*/ 71 h 382"/>
                <a:gd name="T2" fmla="*/ 466 w 466"/>
                <a:gd name="T3" fmla="*/ 206 h 382"/>
                <a:gd name="T4" fmla="*/ 331 w 466"/>
                <a:gd name="T5" fmla="*/ 382 h 382"/>
                <a:gd name="T6" fmla="*/ 48 w 466"/>
                <a:gd name="T7" fmla="*/ 367 h 382"/>
                <a:gd name="T8" fmla="*/ 0 w 466"/>
                <a:gd name="T9" fmla="*/ 175 h 382"/>
                <a:gd name="T10" fmla="*/ 216 w 466"/>
                <a:gd name="T11" fmla="*/ 0 h 382"/>
                <a:gd name="T12" fmla="*/ 423 w 466"/>
                <a:gd name="T13" fmla="*/ 71 h 382"/>
                <a:gd name="T14" fmla="*/ 426 w 466"/>
                <a:gd name="T15" fmla="*/ 71 h 3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6" h="382">
                  <a:moveTo>
                    <a:pt x="426" y="71"/>
                  </a:moveTo>
                  <a:lnTo>
                    <a:pt x="466" y="206"/>
                  </a:lnTo>
                  <a:lnTo>
                    <a:pt x="331" y="382"/>
                  </a:lnTo>
                  <a:lnTo>
                    <a:pt x="48" y="367"/>
                  </a:lnTo>
                  <a:lnTo>
                    <a:pt x="0" y="175"/>
                  </a:lnTo>
                  <a:lnTo>
                    <a:pt x="216" y="0"/>
                  </a:lnTo>
                  <a:lnTo>
                    <a:pt x="423" y="71"/>
                  </a:lnTo>
                  <a:lnTo>
                    <a:pt x="426" y="71"/>
                  </a:lnTo>
                  <a:close/>
                </a:path>
              </a:pathLst>
            </a:custGeom>
            <a:solidFill>
              <a:srgbClr val="0F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5" name="Freeform 17">
              <a:extLst>
                <a:ext uri="{FF2B5EF4-FFF2-40B4-BE49-F238E27FC236}">
                  <a16:creationId xmlns:a16="http://schemas.microsoft.com/office/drawing/2014/main" id="{021D4C0A-F211-6A46-9C51-375777584F3E}"/>
                </a:ext>
              </a:extLst>
            </p:cNvPr>
            <p:cNvSpPr>
              <a:spLocks/>
            </p:cNvSpPr>
            <p:nvPr/>
          </p:nvSpPr>
          <p:spPr bwMode="auto">
            <a:xfrm>
              <a:off x="179388" y="1785938"/>
              <a:ext cx="981075" cy="630237"/>
            </a:xfrm>
            <a:custGeom>
              <a:avLst/>
              <a:gdLst>
                <a:gd name="T0" fmla="*/ 618 w 618"/>
                <a:gd name="T1" fmla="*/ 240 h 397"/>
                <a:gd name="T2" fmla="*/ 333 w 618"/>
                <a:gd name="T3" fmla="*/ 397 h 397"/>
                <a:gd name="T4" fmla="*/ 0 w 618"/>
                <a:gd name="T5" fmla="*/ 174 h 397"/>
                <a:gd name="T6" fmla="*/ 200 w 618"/>
                <a:gd name="T7" fmla="*/ 0 h 397"/>
                <a:gd name="T8" fmla="*/ 483 w 618"/>
                <a:gd name="T9" fmla="*/ 15 h 397"/>
                <a:gd name="T10" fmla="*/ 618 w 618"/>
                <a:gd name="T11" fmla="*/ 240 h 397"/>
              </a:gdLst>
              <a:ahLst/>
              <a:cxnLst>
                <a:cxn ang="0">
                  <a:pos x="T0" y="T1"/>
                </a:cxn>
                <a:cxn ang="0">
                  <a:pos x="T2" y="T3"/>
                </a:cxn>
                <a:cxn ang="0">
                  <a:pos x="T4" y="T5"/>
                </a:cxn>
                <a:cxn ang="0">
                  <a:pos x="T6" y="T7"/>
                </a:cxn>
                <a:cxn ang="0">
                  <a:pos x="T8" y="T9"/>
                </a:cxn>
                <a:cxn ang="0">
                  <a:pos x="T10" y="T11"/>
                </a:cxn>
              </a:cxnLst>
              <a:rect l="0" t="0" r="r" b="b"/>
              <a:pathLst>
                <a:path w="618" h="397">
                  <a:moveTo>
                    <a:pt x="618" y="240"/>
                  </a:moveTo>
                  <a:lnTo>
                    <a:pt x="333" y="397"/>
                  </a:lnTo>
                  <a:lnTo>
                    <a:pt x="0" y="174"/>
                  </a:lnTo>
                  <a:lnTo>
                    <a:pt x="200" y="0"/>
                  </a:lnTo>
                  <a:lnTo>
                    <a:pt x="483" y="15"/>
                  </a:lnTo>
                  <a:lnTo>
                    <a:pt x="618" y="240"/>
                  </a:lnTo>
                  <a:close/>
                </a:path>
              </a:pathLst>
            </a:custGeom>
            <a:solidFill>
              <a:srgbClr val="0F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6" name="Freeform 18">
              <a:extLst>
                <a:ext uri="{FF2B5EF4-FFF2-40B4-BE49-F238E27FC236}">
                  <a16:creationId xmlns:a16="http://schemas.microsoft.com/office/drawing/2014/main" id="{F7CA3E34-6237-924D-90A9-F470D12E0CCF}"/>
                </a:ext>
              </a:extLst>
            </p:cNvPr>
            <p:cNvSpPr>
              <a:spLocks/>
            </p:cNvSpPr>
            <p:nvPr/>
          </p:nvSpPr>
          <p:spPr bwMode="auto">
            <a:xfrm>
              <a:off x="708025" y="901700"/>
              <a:ext cx="192087" cy="301625"/>
            </a:xfrm>
            <a:custGeom>
              <a:avLst/>
              <a:gdLst>
                <a:gd name="T0" fmla="*/ 121 w 121"/>
                <a:gd name="T1" fmla="*/ 0 h 190"/>
                <a:gd name="T2" fmla="*/ 35 w 121"/>
                <a:gd name="T3" fmla="*/ 190 h 190"/>
                <a:gd name="T4" fmla="*/ 0 w 121"/>
                <a:gd name="T5" fmla="*/ 147 h 190"/>
                <a:gd name="T6" fmla="*/ 121 w 121"/>
                <a:gd name="T7" fmla="*/ 0 h 190"/>
              </a:gdLst>
              <a:ahLst/>
              <a:cxnLst>
                <a:cxn ang="0">
                  <a:pos x="T0" y="T1"/>
                </a:cxn>
                <a:cxn ang="0">
                  <a:pos x="T2" y="T3"/>
                </a:cxn>
                <a:cxn ang="0">
                  <a:pos x="T4" y="T5"/>
                </a:cxn>
                <a:cxn ang="0">
                  <a:pos x="T6" y="T7"/>
                </a:cxn>
              </a:cxnLst>
              <a:rect l="0" t="0" r="r" b="b"/>
              <a:pathLst>
                <a:path w="121" h="190">
                  <a:moveTo>
                    <a:pt x="121" y="0"/>
                  </a:moveTo>
                  <a:lnTo>
                    <a:pt x="35" y="190"/>
                  </a:lnTo>
                  <a:lnTo>
                    <a:pt x="0" y="147"/>
                  </a:lnTo>
                  <a:lnTo>
                    <a:pt x="121" y="0"/>
                  </a:lnTo>
                  <a:close/>
                </a:path>
              </a:pathLst>
            </a:custGeom>
            <a:solidFill>
              <a:srgbClr val="0F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7" name="Freeform 19">
              <a:extLst>
                <a:ext uri="{FF2B5EF4-FFF2-40B4-BE49-F238E27FC236}">
                  <a16:creationId xmlns:a16="http://schemas.microsoft.com/office/drawing/2014/main" id="{65A33C6F-E895-6545-A5EB-8FD5934EEE98}"/>
                </a:ext>
              </a:extLst>
            </p:cNvPr>
            <p:cNvSpPr>
              <a:spLocks/>
            </p:cNvSpPr>
            <p:nvPr/>
          </p:nvSpPr>
          <p:spPr bwMode="auto">
            <a:xfrm>
              <a:off x="631825" y="844550"/>
              <a:ext cx="268287" cy="290512"/>
            </a:xfrm>
            <a:custGeom>
              <a:avLst/>
              <a:gdLst>
                <a:gd name="T0" fmla="*/ 169 w 169"/>
                <a:gd name="T1" fmla="*/ 36 h 183"/>
                <a:gd name="T2" fmla="*/ 48 w 169"/>
                <a:gd name="T3" fmla="*/ 183 h 183"/>
                <a:gd name="T4" fmla="*/ 0 w 169"/>
                <a:gd name="T5" fmla="*/ 124 h 183"/>
                <a:gd name="T6" fmla="*/ 110 w 169"/>
                <a:gd name="T7" fmla="*/ 0 h 183"/>
                <a:gd name="T8" fmla="*/ 169 w 169"/>
                <a:gd name="T9" fmla="*/ 36 h 183"/>
              </a:gdLst>
              <a:ahLst/>
              <a:cxnLst>
                <a:cxn ang="0">
                  <a:pos x="T0" y="T1"/>
                </a:cxn>
                <a:cxn ang="0">
                  <a:pos x="T2" y="T3"/>
                </a:cxn>
                <a:cxn ang="0">
                  <a:pos x="T4" y="T5"/>
                </a:cxn>
                <a:cxn ang="0">
                  <a:pos x="T6" y="T7"/>
                </a:cxn>
                <a:cxn ang="0">
                  <a:pos x="T8" y="T9"/>
                </a:cxn>
              </a:cxnLst>
              <a:rect l="0" t="0" r="r" b="b"/>
              <a:pathLst>
                <a:path w="169" h="183">
                  <a:moveTo>
                    <a:pt x="169" y="36"/>
                  </a:moveTo>
                  <a:lnTo>
                    <a:pt x="48" y="183"/>
                  </a:lnTo>
                  <a:lnTo>
                    <a:pt x="0" y="124"/>
                  </a:lnTo>
                  <a:lnTo>
                    <a:pt x="110" y="0"/>
                  </a:lnTo>
                  <a:lnTo>
                    <a:pt x="169" y="36"/>
                  </a:lnTo>
                  <a:close/>
                </a:path>
              </a:pathLst>
            </a:custGeom>
            <a:solidFill>
              <a:srgbClr val="0F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8" name="Freeform 20">
              <a:extLst>
                <a:ext uri="{FF2B5EF4-FFF2-40B4-BE49-F238E27FC236}">
                  <a16:creationId xmlns:a16="http://schemas.microsoft.com/office/drawing/2014/main" id="{AA91B22A-3765-574C-A93E-D593ADCA68F8}"/>
                </a:ext>
              </a:extLst>
            </p:cNvPr>
            <p:cNvSpPr>
              <a:spLocks/>
            </p:cNvSpPr>
            <p:nvPr/>
          </p:nvSpPr>
          <p:spPr bwMode="auto">
            <a:xfrm>
              <a:off x="631825" y="163513"/>
              <a:ext cx="211137" cy="307975"/>
            </a:xfrm>
            <a:custGeom>
              <a:avLst/>
              <a:gdLst>
                <a:gd name="T0" fmla="*/ 133 w 133"/>
                <a:gd name="T1" fmla="*/ 0 h 194"/>
                <a:gd name="T2" fmla="*/ 110 w 133"/>
                <a:gd name="T3" fmla="*/ 194 h 194"/>
                <a:gd name="T4" fmla="*/ 24 w 133"/>
                <a:gd name="T5" fmla="*/ 194 h 194"/>
                <a:gd name="T6" fmla="*/ 0 w 133"/>
                <a:gd name="T7" fmla="*/ 71 h 194"/>
                <a:gd name="T8" fmla="*/ 133 w 133"/>
                <a:gd name="T9" fmla="*/ 0 h 194"/>
              </a:gdLst>
              <a:ahLst/>
              <a:cxnLst>
                <a:cxn ang="0">
                  <a:pos x="T0" y="T1"/>
                </a:cxn>
                <a:cxn ang="0">
                  <a:pos x="T2" y="T3"/>
                </a:cxn>
                <a:cxn ang="0">
                  <a:pos x="T4" y="T5"/>
                </a:cxn>
                <a:cxn ang="0">
                  <a:pos x="T6" y="T7"/>
                </a:cxn>
                <a:cxn ang="0">
                  <a:pos x="T8" y="T9"/>
                </a:cxn>
              </a:cxnLst>
              <a:rect l="0" t="0" r="r" b="b"/>
              <a:pathLst>
                <a:path w="133" h="194">
                  <a:moveTo>
                    <a:pt x="133" y="0"/>
                  </a:moveTo>
                  <a:lnTo>
                    <a:pt x="110" y="194"/>
                  </a:lnTo>
                  <a:lnTo>
                    <a:pt x="24" y="194"/>
                  </a:lnTo>
                  <a:lnTo>
                    <a:pt x="0" y="71"/>
                  </a:lnTo>
                  <a:lnTo>
                    <a:pt x="133" y="0"/>
                  </a:lnTo>
                  <a:close/>
                </a:path>
              </a:pathLst>
            </a:custGeom>
            <a:solidFill>
              <a:srgbClr val="0F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9" name="Freeform 21">
              <a:extLst>
                <a:ext uri="{FF2B5EF4-FFF2-40B4-BE49-F238E27FC236}">
                  <a16:creationId xmlns:a16="http://schemas.microsoft.com/office/drawing/2014/main" id="{BB1BF057-EE7D-E24E-BC76-F0D399D51B3A}"/>
                </a:ext>
              </a:extLst>
            </p:cNvPr>
            <p:cNvSpPr>
              <a:spLocks/>
            </p:cNvSpPr>
            <p:nvPr/>
          </p:nvSpPr>
          <p:spPr bwMode="auto">
            <a:xfrm>
              <a:off x="593725" y="471488"/>
              <a:ext cx="212725" cy="569912"/>
            </a:xfrm>
            <a:custGeom>
              <a:avLst/>
              <a:gdLst>
                <a:gd name="T0" fmla="*/ 134 w 134"/>
                <a:gd name="T1" fmla="*/ 0 h 359"/>
                <a:gd name="T2" fmla="*/ 134 w 134"/>
                <a:gd name="T3" fmla="*/ 235 h 359"/>
                <a:gd name="T4" fmla="*/ 24 w 134"/>
                <a:gd name="T5" fmla="*/ 359 h 359"/>
                <a:gd name="T6" fmla="*/ 0 w 134"/>
                <a:gd name="T7" fmla="*/ 221 h 359"/>
                <a:gd name="T8" fmla="*/ 0 w 134"/>
                <a:gd name="T9" fmla="*/ 79 h 359"/>
                <a:gd name="T10" fmla="*/ 48 w 134"/>
                <a:gd name="T11" fmla="*/ 0 h 359"/>
                <a:gd name="T12" fmla="*/ 134 w 134"/>
                <a:gd name="T13" fmla="*/ 0 h 359"/>
              </a:gdLst>
              <a:ahLst/>
              <a:cxnLst>
                <a:cxn ang="0">
                  <a:pos x="T0" y="T1"/>
                </a:cxn>
                <a:cxn ang="0">
                  <a:pos x="T2" y="T3"/>
                </a:cxn>
                <a:cxn ang="0">
                  <a:pos x="T4" y="T5"/>
                </a:cxn>
                <a:cxn ang="0">
                  <a:pos x="T6" y="T7"/>
                </a:cxn>
                <a:cxn ang="0">
                  <a:pos x="T8" y="T9"/>
                </a:cxn>
                <a:cxn ang="0">
                  <a:pos x="T10" y="T11"/>
                </a:cxn>
                <a:cxn ang="0">
                  <a:pos x="T12" y="T13"/>
                </a:cxn>
              </a:cxnLst>
              <a:rect l="0" t="0" r="r" b="b"/>
              <a:pathLst>
                <a:path w="134" h="359">
                  <a:moveTo>
                    <a:pt x="134" y="0"/>
                  </a:moveTo>
                  <a:lnTo>
                    <a:pt x="134" y="235"/>
                  </a:lnTo>
                  <a:lnTo>
                    <a:pt x="24" y="359"/>
                  </a:lnTo>
                  <a:lnTo>
                    <a:pt x="0" y="221"/>
                  </a:lnTo>
                  <a:lnTo>
                    <a:pt x="0" y="79"/>
                  </a:lnTo>
                  <a:lnTo>
                    <a:pt x="48" y="0"/>
                  </a:lnTo>
                  <a:lnTo>
                    <a:pt x="134" y="0"/>
                  </a:lnTo>
                  <a:close/>
                </a:path>
              </a:pathLst>
            </a:custGeom>
            <a:solidFill>
              <a:srgbClr val="1573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0" name="Freeform 22">
              <a:extLst>
                <a:ext uri="{FF2B5EF4-FFF2-40B4-BE49-F238E27FC236}">
                  <a16:creationId xmlns:a16="http://schemas.microsoft.com/office/drawing/2014/main" id="{D071F3E3-8BA8-F548-8D73-E446BE1D0836}"/>
                </a:ext>
              </a:extLst>
            </p:cNvPr>
            <p:cNvSpPr>
              <a:spLocks/>
            </p:cNvSpPr>
            <p:nvPr/>
          </p:nvSpPr>
          <p:spPr bwMode="auto">
            <a:xfrm>
              <a:off x="420688" y="1135063"/>
              <a:ext cx="342900" cy="346075"/>
            </a:xfrm>
            <a:custGeom>
              <a:avLst/>
              <a:gdLst>
                <a:gd name="T0" fmla="*/ 181 w 216"/>
                <a:gd name="T1" fmla="*/ 0 h 218"/>
                <a:gd name="T2" fmla="*/ 216 w 216"/>
                <a:gd name="T3" fmla="*/ 43 h 218"/>
                <a:gd name="T4" fmla="*/ 0 w 216"/>
                <a:gd name="T5" fmla="*/ 218 h 218"/>
                <a:gd name="T6" fmla="*/ 0 w 216"/>
                <a:gd name="T7" fmla="*/ 216 h 218"/>
                <a:gd name="T8" fmla="*/ 181 w 216"/>
                <a:gd name="T9" fmla="*/ 0 h 218"/>
              </a:gdLst>
              <a:ahLst/>
              <a:cxnLst>
                <a:cxn ang="0">
                  <a:pos x="T0" y="T1"/>
                </a:cxn>
                <a:cxn ang="0">
                  <a:pos x="T2" y="T3"/>
                </a:cxn>
                <a:cxn ang="0">
                  <a:pos x="T4" y="T5"/>
                </a:cxn>
                <a:cxn ang="0">
                  <a:pos x="T6" y="T7"/>
                </a:cxn>
                <a:cxn ang="0">
                  <a:pos x="T8" y="T9"/>
                </a:cxn>
              </a:cxnLst>
              <a:rect l="0" t="0" r="r" b="b"/>
              <a:pathLst>
                <a:path w="216" h="218">
                  <a:moveTo>
                    <a:pt x="181" y="0"/>
                  </a:moveTo>
                  <a:lnTo>
                    <a:pt x="216" y="43"/>
                  </a:lnTo>
                  <a:lnTo>
                    <a:pt x="0" y="218"/>
                  </a:lnTo>
                  <a:lnTo>
                    <a:pt x="0" y="216"/>
                  </a:lnTo>
                  <a:lnTo>
                    <a:pt x="181" y="0"/>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1" name="Freeform 23">
              <a:extLst>
                <a:ext uri="{FF2B5EF4-FFF2-40B4-BE49-F238E27FC236}">
                  <a16:creationId xmlns:a16="http://schemas.microsoft.com/office/drawing/2014/main" id="{51F7F091-F70A-734E-BECC-1581475C68E2}"/>
                </a:ext>
              </a:extLst>
            </p:cNvPr>
            <p:cNvSpPr>
              <a:spLocks/>
            </p:cNvSpPr>
            <p:nvPr/>
          </p:nvSpPr>
          <p:spPr bwMode="auto">
            <a:xfrm>
              <a:off x="171450" y="2062163"/>
              <a:ext cx="536575" cy="500062"/>
            </a:xfrm>
            <a:custGeom>
              <a:avLst/>
              <a:gdLst>
                <a:gd name="T0" fmla="*/ 338 w 338"/>
                <a:gd name="T1" fmla="*/ 223 h 315"/>
                <a:gd name="T2" fmla="*/ 171 w 338"/>
                <a:gd name="T3" fmla="*/ 315 h 315"/>
                <a:gd name="T4" fmla="*/ 0 w 338"/>
                <a:gd name="T5" fmla="*/ 232 h 315"/>
                <a:gd name="T6" fmla="*/ 5 w 338"/>
                <a:gd name="T7" fmla="*/ 0 h 315"/>
                <a:gd name="T8" fmla="*/ 338 w 338"/>
                <a:gd name="T9" fmla="*/ 223 h 315"/>
              </a:gdLst>
              <a:ahLst/>
              <a:cxnLst>
                <a:cxn ang="0">
                  <a:pos x="T0" y="T1"/>
                </a:cxn>
                <a:cxn ang="0">
                  <a:pos x="T2" y="T3"/>
                </a:cxn>
                <a:cxn ang="0">
                  <a:pos x="T4" y="T5"/>
                </a:cxn>
                <a:cxn ang="0">
                  <a:pos x="T6" y="T7"/>
                </a:cxn>
                <a:cxn ang="0">
                  <a:pos x="T8" y="T9"/>
                </a:cxn>
              </a:cxnLst>
              <a:rect l="0" t="0" r="r" b="b"/>
              <a:pathLst>
                <a:path w="338" h="315">
                  <a:moveTo>
                    <a:pt x="338" y="223"/>
                  </a:moveTo>
                  <a:lnTo>
                    <a:pt x="171" y="315"/>
                  </a:lnTo>
                  <a:lnTo>
                    <a:pt x="0" y="232"/>
                  </a:lnTo>
                  <a:lnTo>
                    <a:pt x="5" y="0"/>
                  </a:lnTo>
                  <a:lnTo>
                    <a:pt x="338" y="223"/>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2" name="Freeform 24">
              <a:extLst>
                <a:ext uri="{FF2B5EF4-FFF2-40B4-BE49-F238E27FC236}">
                  <a16:creationId xmlns:a16="http://schemas.microsoft.com/office/drawing/2014/main" id="{0D8ED5B5-26A9-5A4D-A54D-0E7C0C8999DC}"/>
                </a:ext>
              </a:extLst>
            </p:cNvPr>
            <p:cNvSpPr>
              <a:spLocks/>
            </p:cNvSpPr>
            <p:nvPr/>
          </p:nvSpPr>
          <p:spPr bwMode="auto">
            <a:xfrm>
              <a:off x="420688" y="1041400"/>
              <a:ext cx="287337" cy="436562"/>
            </a:xfrm>
            <a:custGeom>
              <a:avLst/>
              <a:gdLst>
                <a:gd name="T0" fmla="*/ 133 w 181"/>
                <a:gd name="T1" fmla="*/ 0 h 275"/>
                <a:gd name="T2" fmla="*/ 181 w 181"/>
                <a:gd name="T3" fmla="*/ 59 h 275"/>
                <a:gd name="T4" fmla="*/ 0 w 181"/>
                <a:gd name="T5" fmla="*/ 275 h 275"/>
                <a:gd name="T6" fmla="*/ 0 w 181"/>
                <a:gd name="T7" fmla="*/ 275 h 275"/>
                <a:gd name="T8" fmla="*/ 133 w 181"/>
                <a:gd name="T9" fmla="*/ 0 h 275"/>
              </a:gdLst>
              <a:ahLst/>
              <a:cxnLst>
                <a:cxn ang="0">
                  <a:pos x="T0" y="T1"/>
                </a:cxn>
                <a:cxn ang="0">
                  <a:pos x="T2" y="T3"/>
                </a:cxn>
                <a:cxn ang="0">
                  <a:pos x="T4" y="T5"/>
                </a:cxn>
                <a:cxn ang="0">
                  <a:pos x="T6" y="T7"/>
                </a:cxn>
                <a:cxn ang="0">
                  <a:pos x="T8" y="T9"/>
                </a:cxn>
              </a:cxnLst>
              <a:rect l="0" t="0" r="r" b="b"/>
              <a:pathLst>
                <a:path w="181" h="275">
                  <a:moveTo>
                    <a:pt x="133" y="0"/>
                  </a:moveTo>
                  <a:lnTo>
                    <a:pt x="181" y="59"/>
                  </a:lnTo>
                  <a:lnTo>
                    <a:pt x="0" y="275"/>
                  </a:lnTo>
                  <a:lnTo>
                    <a:pt x="0" y="275"/>
                  </a:lnTo>
                  <a:lnTo>
                    <a:pt x="133" y="0"/>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3" name="Freeform 25">
              <a:extLst>
                <a:ext uri="{FF2B5EF4-FFF2-40B4-BE49-F238E27FC236}">
                  <a16:creationId xmlns:a16="http://schemas.microsoft.com/office/drawing/2014/main" id="{C21F15DE-6C5C-6540-8068-6FEB9609CE2D}"/>
                </a:ext>
              </a:extLst>
            </p:cNvPr>
            <p:cNvSpPr>
              <a:spLocks/>
            </p:cNvSpPr>
            <p:nvPr/>
          </p:nvSpPr>
          <p:spPr bwMode="auto">
            <a:xfrm>
              <a:off x="496888" y="276225"/>
              <a:ext cx="173037" cy="320675"/>
            </a:xfrm>
            <a:custGeom>
              <a:avLst/>
              <a:gdLst>
                <a:gd name="T0" fmla="*/ 85 w 109"/>
                <a:gd name="T1" fmla="*/ 0 h 202"/>
                <a:gd name="T2" fmla="*/ 109 w 109"/>
                <a:gd name="T3" fmla="*/ 123 h 202"/>
                <a:gd name="T4" fmla="*/ 61 w 109"/>
                <a:gd name="T5" fmla="*/ 202 h 202"/>
                <a:gd name="T6" fmla="*/ 0 w 109"/>
                <a:gd name="T7" fmla="*/ 166 h 202"/>
                <a:gd name="T8" fmla="*/ 0 w 109"/>
                <a:gd name="T9" fmla="*/ 81 h 202"/>
                <a:gd name="T10" fmla="*/ 76 w 109"/>
                <a:gd name="T11" fmla="*/ 14 h 202"/>
                <a:gd name="T12" fmla="*/ 85 w 109"/>
                <a:gd name="T13" fmla="*/ 0 h 202"/>
              </a:gdLst>
              <a:ahLst/>
              <a:cxnLst>
                <a:cxn ang="0">
                  <a:pos x="T0" y="T1"/>
                </a:cxn>
                <a:cxn ang="0">
                  <a:pos x="T2" y="T3"/>
                </a:cxn>
                <a:cxn ang="0">
                  <a:pos x="T4" y="T5"/>
                </a:cxn>
                <a:cxn ang="0">
                  <a:pos x="T6" y="T7"/>
                </a:cxn>
                <a:cxn ang="0">
                  <a:pos x="T8" y="T9"/>
                </a:cxn>
                <a:cxn ang="0">
                  <a:pos x="T10" y="T11"/>
                </a:cxn>
                <a:cxn ang="0">
                  <a:pos x="T12" y="T13"/>
                </a:cxn>
              </a:cxnLst>
              <a:rect l="0" t="0" r="r" b="b"/>
              <a:pathLst>
                <a:path w="109" h="202">
                  <a:moveTo>
                    <a:pt x="85" y="0"/>
                  </a:moveTo>
                  <a:lnTo>
                    <a:pt x="109" y="123"/>
                  </a:lnTo>
                  <a:lnTo>
                    <a:pt x="61" y="202"/>
                  </a:lnTo>
                  <a:lnTo>
                    <a:pt x="0" y="166"/>
                  </a:lnTo>
                  <a:lnTo>
                    <a:pt x="0" y="81"/>
                  </a:lnTo>
                  <a:lnTo>
                    <a:pt x="76" y="14"/>
                  </a:lnTo>
                  <a:lnTo>
                    <a:pt x="85" y="0"/>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4" name="Freeform 26">
              <a:extLst>
                <a:ext uri="{FF2B5EF4-FFF2-40B4-BE49-F238E27FC236}">
                  <a16:creationId xmlns:a16="http://schemas.microsoft.com/office/drawing/2014/main" id="{77E446B2-B045-594F-83AA-2BD9A1FD66BD}"/>
                </a:ext>
              </a:extLst>
            </p:cNvPr>
            <p:cNvSpPr>
              <a:spLocks/>
            </p:cNvSpPr>
            <p:nvPr/>
          </p:nvSpPr>
          <p:spPr bwMode="auto">
            <a:xfrm>
              <a:off x="360363" y="742950"/>
              <a:ext cx="271462" cy="298450"/>
            </a:xfrm>
            <a:custGeom>
              <a:avLst/>
              <a:gdLst>
                <a:gd name="T0" fmla="*/ 147 w 171"/>
                <a:gd name="T1" fmla="*/ 50 h 188"/>
                <a:gd name="T2" fmla="*/ 171 w 171"/>
                <a:gd name="T3" fmla="*/ 188 h 188"/>
                <a:gd name="T4" fmla="*/ 0 w 171"/>
                <a:gd name="T5" fmla="*/ 76 h 188"/>
                <a:gd name="T6" fmla="*/ 52 w 171"/>
                <a:gd name="T7" fmla="*/ 0 h 188"/>
                <a:gd name="T8" fmla="*/ 147 w 171"/>
                <a:gd name="T9" fmla="*/ 50 h 188"/>
              </a:gdLst>
              <a:ahLst/>
              <a:cxnLst>
                <a:cxn ang="0">
                  <a:pos x="T0" y="T1"/>
                </a:cxn>
                <a:cxn ang="0">
                  <a:pos x="T2" y="T3"/>
                </a:cxn>
                <a:cxn ang="0">
                  <a:pos x="T4" y="T5"/>
                </a:cxn>
                <a:cxn ang="0">
                  <a:pos x="T6" y="T7"/>
                </a:cxn>
                <a:cxn ang="0">
                  <a:pos x="T8" y="T9"/>
                </a:cxn>
              </a:cxnLst>
              <a:rect l="0" t="0" r="r" b="b"/>
              <a:pathLst>
                <a:path w="171" h="188">
                  <a:moveTo>
                    <a:pt x="147" y="50"/>
                  </a:moveTo>
                  <a:lnTo>
                    <a:pt x="171" y="188"/>
                  </a:lnTo>
                  <a:lnTo>
                    <a:pt x="0" y="76"/>
                  </a:lnTo>
                  <a:lnTo>
                    <a:pt x="52" y="0"/>
                  </a:lnTo>
                  <a:lnTo>
                    <a:pt x="147" y="50"/>
                  </a:lnTo>
                  <a:close/>
                </a:path>
              </a:pathLst>
            </a:custGeom>
            <a:solidFill>
              <a:srgbClr val="1573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5" name="Freeform 27">
              <a:extLst>
                <a:ext uri="{FF2B5EF4-FFF2-40B4-BE49-F238E27FC236}">
                  <a16:creationId xmlns:a16="http://schemas.microsoft.com/office/drawing/2014/main" id="{8FE03E5F-B337-EC49-8AFC-F485E5F3DECF}"/>
                </a:ext>
              </a:extLst>
            </p:cNvPr>
            <p:cNvSpPr>
              <a:spLocks/>
            </p:cNvSpPr>
            <p:nvPr/>
          </p:nvSpPr>
          <p:spPr bwMode="auto">
            <a:xfrm>
              <a:off x="201613" y="1041400"/>
              <a:ext cx="430212" cy="444500"/>
            </a:xfrm>
            <a:custGeom>
              <a:avLst/>
              <a:gdLst>
                <a:gd name="T0" fmla="*/ 138 w 271"/>
                <a:gd name="T1" fmla="*/ 275 h 280"/>
                <a:gd name="T2" fmla="*/ 136 w 271"/>
                <a:gd name="T3" fmla="*/ 280 h 280"/>
                <a:gd name="T4" fmla="*/ 0 w 271"/>
                <a:gd name="T5" fmla="*/ 201 h 280"/>
                <a:gd name="T6" fmla="*/ 271 w 271"/>
                <a:gd name="T7" fmla="*/ 0 h 280"/>
                <a:gd name="T8" fmla="*/ 138 w 271"/>
                <a:gd name="T9" fmla="*/ 275 h 280"/>
              </a:gdLst>
              <a:ahLst/>
              <a:cxnLst>
                <a:cxn ang="0">
                  <a:pos x="T0" y="T1"/>
                </a:cxn>
                <a:cxn ang="0">
                  <a:pos x="T2" y="T3"/>
                </a:cxn>
                <a:cxn ang="0">
                  <a:pos x="T4" y="T5"/>
                </a:cxn>
                <a:cxn ang="0">
                  <a:pos x="T6" y="T7"/>
                </a:cxn>
                <a:cxn ang="0">
                  <a:pos x="T8" y="T9"/>
                </a:cxn>
              </a:cxnLst>
              <a:rect l="0" t="0" r="r" b="b"/>
              <a:pathLst>
                <a:path w="271" h="280">
                  <a:moveTo>
                    <a:pt x="138" y="275"/>
                  </a:moveTo>
                  <a:lnTo>
                    <a:pt x="136" y="280"/>
                  </a:lnTo>
                  <a:lnTo>
                    <a:pt x="0" y="201"/>
                  </a:lnTo>
                  <a:lnTo>
                    <a:pt x="271" y="0"/>
                  </a:lnTo>
                  <a:lnTo>
                    <a:pt x="138" y="275"/>
                  </a:lnTo>
                  <a:close/>
                </a:path>
              </a:pathLst>
            </a:custGeom>
            <a:solidFill>
              <a:srgbClr val="0F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6" name="Freeform 28">
              <a:extLst>
                <a:ext uri="{FF2B5EF4-FFF2-40B4-BE49-F238E27FC236}">
                  <a16:creationId xmlns:a16="http://schemas.microsoft.com/office/drawing/2014/main" id="{AC78BFD2-9DE0-CA49-8620-4AF3DB7DE7E5}"/>
                </a:ext>
              </a:extLst>
            </p:cNvPr>
            <p:cNvSpPr>
              <a:spLocks/>
            </p:cNvSpPr>
            <p:nvPr/>
          </p:nvSpPr>
          <p:spPr bwMode="auto">
            <a:xfrm>
              <a:off x="201613" y="1000125"/>
              <a:ext cx="430212" cy="360362"/>
            </a:xfrm>
            <a:custGeom>
              <a:avLst/>
              <a:gdLst>
                <a:gd name="T0" fmla="*/ 271 w 271"/>
                <a:gd name="T1" fmla="*/ 26 h 227"/>
                <a:gd name="T2" fmla="*/ 0 w 271"/>
                <a:gd name="T3" fmla="*/ 227 h 227"/>
                <a:gd name="T4" fmla="*/ 0 w 271"/>
                <a:gd name="T5" fmla="*/ 113 h 227"/>
                <a:gd name="T6" fmla="*/ 100 w 271"/>
                <a:gd name="T7" fmla="*/ 0 h 227"/>
                <a:gd name="T8" fmla="*/ 271 w 271"/>
                <a:gd name="T9" fmla="*/ 26 h 227"/>
              </a:gdLst>
              <a:ahLst/>
              <a:cxnLst>
                <a:cxn ang="0">
                  <a:pos x="T0" y="T1"/>
                </a:cxn>
                <a:cxn ang="0">
                  <a:pos x="T2" y="T3"/>
                </a:cxn>
                <a:cxn ang="0">
                  <a:pos x="T4" y="T5"/>
                </a:cxn>
                <a:cxn ang="0">
                  <a:pos x="T6" y="T7"/>
                </a:cxn>
                <a:cxn ang="0">
                  <a:pos x="T8" y="T9"/>
                </a:cxn>
              </a:cxnLst>
              <a:rect l="0" t="0" r="r" b="b"/>
              <a:pathLst>
                <a:path w="271" h="227">
                  <a:moveTo>
                    <a:pt x="271" y="26"/>
                  </a:moveTo>
                  <a:lnTo>
                    <a:pt x="0" y="227"/>
                  </a:lnTo>
                  <a:lnTo>
                    <a:pt x="0" y="113"/>
                  </a:lnTo>
                  <a:lnTo>
                    <a:pt x="100" y="0"/>
                  </a:lnTo>
                  <a:lnTo>
                    <a:pt x="271" y="26"/>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7" name="Freeform 29">
              <a:extLst>
                <a:ext uri="{FF2B5EF4-FFF2-40B4-BE49-F238E27FC236}">
                  <a16:creationId xmlns:a16="http://schemas.microsoft.com/office/drawing/2014/main" id="{902E21E5-1AD6-0A43-9DEB-3D0CAFE45F46}"/>
                </a:ext>
              </a:extLst>
            </p:cNvPr>
            <p:cNvSpPr>
              <a:spLocks/>
            </p:cNvSpPr>
            <p:nvPr/>
          </p:nvSpPr>
          <p:spPr bwMode="auto">
            <a:xfrm>
              <a:off x="360363" y="863600"/>
              <a:ext cx="271462" cy="177800"/>
            </a:xfrm>
            <a:custGeom>
              <a:avLst/>
              <a:gdLst>
                <a:gd name="T0" fmla="*/ 171 w 171"/>
                <a:gd name="T1" fmla="*/ 112 h 112"/>
                <a:gd name="T2" fmla="*/ 0 w 171"/>
                <a:gd name="T3" fmla="*/ 86 h 112"/>
                <a:gd name="T4" fmla="*/ 0 w 171"/>
                <a:gd name="T5" fmla="*/ 0 h 112"/>
                <a:gd name="T6" fmla="*/ 171 w 171"/>
                <a:gd name="T7" fmla="*/ 112 h 112"/>
              </a:gdLst>
              <a:ahLst/>
              <a:cxnLst>
                <a:cxn ang="0">
                  <a:pos x="T0" y="T1"/>
                </a:cxn>
                <a:cxn ang="0">
                  <a:pos x="T2" y="T3"/>
                </a:cxn>
                <a:cxn ang="0">
                  <a:pos x="T4" y="T5"/>
                </a:cxn>
                <a:cxn ang="0">
                  <a:pos x="T6" y="T7"/>
                </a:cxn>
              </a:cxnLst>
              <a:rect l="0" t="0" r="r" b="b"/>
              <a:pathLst>
                <a:path w="171" h="112">
                  <a:moveTo>
                    <a:pt x="171" y="112"/>
                  </a:moveTo>
                  <a:lnTo>
                    <a:pt x="0" y="86"/>
                  </a:lnTo>
                  <a:lnTo>
                    <a:pt x="0" y="0"/>
                  </a:lnTo>
                  <a:lnTo>
                    <a:pt x="171" y="112"/>
                  </a:lnTo>
                  <a:close/>
                </a:path>
              </a:pathLst>
            </a:custGeom>
            <a:solidFill>
              <a:srgbClr val="1573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8" name="Freeform 30">
              <a:extLst>
                <a:ext uri="{FF2B5EF4-FFF2-40B4-BE49-F238E27FC236}">
                  <a16:creationId xmlns:a16="http://schemas.microsoft.com/office/drawing/2014/main" id="{DF493D9B-E975-D444-8C07-4342B30A5D25}"/>
                </a:ext>
              </a:extLst>
            </p:cNvPr>
            <p:cNvSpPr>
              <a:spLocks/>
            </p:cNvSpPr>
            <p:nvPr/>
          </p:nvSpPr>
          <p:spPr bwMode="auto">
            <a:xfrm>
              <a:off x="398463" y="539750"/>
              <a:ext cx="195262" cy="282575"/>
            </a:xfrm>
            <a:custGeom>
              <a:avLst/>
              <a:gdLst>
                <a:gd name="T0" fmla="*/ 123 w 123"/>
                <a:gd name="T1" fmla="*/ 36 h 178"/>
                <a:gd name="T2" fmla="*/ 123 w 123"/>
                <a:gd name="T3" fmla="*/ 178 h 178"/>
                <a:gd name="T4" fmla="*/ 28 w 123"/>
                <a:gd name="T5" fmla="*/ 128 h 178"/>
                <a:gd name="T6" fmla="*/ 0 w 123"/>
                <a:gd name="T7" fmla="*/ 57 h 178"/>
                <a:gd name="T8" fmla="*/ 62 w 123"/>
                <a:gd name="T9" fmla="*/ 0 h 178"/>
                <a:gd name="T10" fmla="*/ 123 w 123"/>
                <a:gd name="T11" fmla="*/ 36 h 178"/>
              </a:gdLst>
              <a:ahLst/>
              <a:cxnLst>
                <a:cxn ang="0">
                  <a:pos x="T0" y="T1"/>
                </a:cxn>
                <a:cxn ang="0">
                  <a:pos x="T2" y="T3"/>
                </a:cxn>
                <a:cxn ang="0">
                  <a:pos x="T4" y="T5"/>
                </a:cxn>
                <a:cxn ang="0">
                  <a:pos x="T6" y="T7"/>
                </a:cxn>
                <a:cxn ang="0">
                  <a:pos x="T8" y="T9"/>
                </a:cxn>
                <a:cxn ang="0">
                  <a:pos x="T10" y="T11"/>
                </a:cxn>
              </a:cxnLst>
              <a:rect l="0" t="0" r="r" b="b"/>
              <a:pathLst>
                <a:path w="123" h="178">
                  <a:moveTo>
                    <a:pt x="123" y="36"/>
                  </a:moveTo>
                  <a:lnTo>
                    <a:pt x="123" y="178"/>
                  </a:lnTo>
                  <a:lnTo>
                    <a:pt x="28" y="128"/>
                  </a:lnTo>
                  <a:lnTo>
                    <a:pt x="0" y="57"/>
                  </a:lnTo>
                  <a:lnTo>
                    <a:pt x="62" y="0"/>
                  </a:lnTo>
                  <a:lnTo>
                    <a:pt x="123" y="36"/>
                  </a:lnTo>
                  <a:close/>
                </a:path>
              </a:pathLst>
            </a:custGeom>
            <a:solidFill>
              <a:srgbClr val="1573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9" name="Freeform 31">
              <a:extLst>
                <a:ext uri="{FF2B5EF4-FFF2-40B4-BE49-F238E27FC236}">
                  <a16:creationId xmlns:a16="http://schemas.microsoft.com/office/drawing/2014/main" id="{5E82EE4B-6FD2-BE49-BB54-728C571EF377}"/>
                </a:ext>
              </a:extLst>
            </p:cNvPr>
            <p:cNvSpPr>
              <a:spLocks/>
            </p:cNvSpPr>
            <p:nvPr/>
          </p:nvSpPr>
          <p:spPr bwMode="auto">
            <a:xfrm>
              <a:off x="12700" y="1481138"/>
              <a:ext cx="484187" cy="581025"/>
            </a:xfrm>
            <a:custGeom>
              <a:avLst/>
              <a:gdLst>
                <a:gd name="T0" fmla="*/ 257 w 305"/>
                <a:gd name="T1" fmla="*/ 0 h 366"/>
                <a:gd name="T2" fmla="*/ 305 w 305"/>
                <a:gd name="T3" fmla="*/ 192 h 366"/>
                <a:gd name="T4" fmla="*/ 105 w 305"/>
                <a:gd name="T5" fmla="*/ 366 h 366"/>
                <a:gd name="T6" fmla="*/ 34 w 305"/>
                <a:gd name="T7" fmla="*/ 366 h 366"/>
                <a:gd name="T8" fmla="*/ 0 w 305"/>
                <a:gd name="T9" fmla="*/ 304 h 366"/>
                <a:gd name="T10" fmla="*/ 91 w 305"/>
                <a:gd name="T11" fmla="*/ 157 h 366"/>
                <a:gd name="T12" fmla="*/ 255 w 305"/>
                <a:gd name="T13" fmla="*/ 3 h 366"/>
                <a:gd name="T14" fmla="*/ 257 w 305"/>
                <a:gd name="T15" fmla="*/ 0 h 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5" h="366">
                  <a:moveTo>
                    <a:pt x="257" y="0"/>
                  </a:moveTo>
                  <a:lnTo>
                    <a:pt x="305" y="192"/>
                  </a:lnTo>
                  <a:lnTo>
                    <a:pt x="105" y="366"/>
                  </a:lnTo>
                  <a:lnTo>
                    <a:pt x="34" y="366"/>
                  </a:lnTo>
                  <a:lnTo>
                    <a:pt x="0" y="304"/>
                  </a:lnTo>
                  <a:lnTo>
                    <a:pt x="91" y="157"/>
                  </a:lnTo>
                  <a:lnTo>
                    <a:pt x="255" y="3"/>
                  </a:lnTo>
                  <a:lnTo>
                    <a:pt x="257" y="0"/>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0" name="Freeform 32">
              <a:extLst>
                <a:ext uri="{FF2B5EF4-FFF2-40B4-BE49-F238E27FC236}">
                  <a16:creationId xmlns:a16="http://schemas.microsoft.com/office/drawing/2014/main" id="{2172F64E-2E7E-3E48-A612-619405A018B3}"/>
                </a:ext>
              </a:extLst>
            </p:cNvPr>
            <p:cNvSpPr>
              <a:spLocks/>
            </p:cNvSpPr>
            <p:nvPr/>
          </p:nvSpPr>
          <p:spPr bwMode="auto">
            <a:xfrm>
              <a:off x="50800" y="1360488"/>
              <a:ext cx="366712" cy="369887"/>
            </a:xfrm>
            <a:custGeom>
              <a:avLst/>
              <a:gdLst>
                <a:gd name="T0" fmla="*/ 231 w 231"/>
                <a:gd name="T1" fmla="*/ 79 h 233"/>
                <a:gd name="T2" fmla="*/ 67 w 231"/>
                <a:gd name="T3" fmla="*/ 233 h 233"/>
                <a:gd name="T4" fmla="*/ 0 w 231"/>
                <a:gd name="T5" fmla="*/ 157 h 233"/>
                <a:gd name="T6" fmla="*/ 95 w 231"/>
                <a:gd name="T7" fmla="*/ 0 h 233"/>
                <a:gd name="T8" fmla="*/ 231 w 231"/>
                <a:gd name="T9" fmla="*/ 79 h 233"/>
              </a:gdLst>
              <a:ahLst/>
              <a:cxnLst>
                <a:cxn ang="0">
                  <a:pos x="T0" y="T1"/>
                </a:cxn>
                <a:cxn ang="0">
                  <a:pos x="T2" y="T3"/>
                </a:cxn>
                <a:cxn ang="0">
                  <a:pos x="T4" y="T5"/>
                </a:cxn>
                <a:cxn ang="0">
                  <a:pos x="T6" y="T7"/>
                </a:cxn>
                <a:cxn ang="0">
                  <a:pos x="T8" y="T9"/>
                </a:cxn>
              </a:cxnLst>
              <a:rect l="0" t="0" r="r" b="b"/>
              <a:pathLst>
                <a:path w="231" h="233">
                  <a:moveTo>
                    <a:pt x="231" y="79"/>
                  </a:moveTo>
                  <a:lnTo>
                    <a:pt x="67" y="233"/>
                  </a:lnTo>
                  <a:lnTo>
                    <a:pt x="0" y="157"/>
                  </a:lnTo>
                  <a:lnTo>
                    <a:pt x="95" y="0"/>
                  </a:lnTo>
                  <a:lnTo>
                    <a:pt x="231" y="79"/>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1" name="Freeform 33">
              <a:extLst>
                <a:ext uri="{FF2B5EF4-FFF2-40B4-BE49-F238E27FC236}">
                  <a16:creationId xmlns:a16="http://schemas.microsoft.com/office/drawing/2014/main" id="{8F04CBC1-6D02-4C46-AB0F-A835D01A58EC}"/>
                </a:ext>
              </a:extLst>
            </p:cNvPr>
            <p:cNvSpPr>
              <a:spLocks/>
            </p:cNvSpPr>
            <p:nvPr/>
          </p:nvSpPr>
          <p:spPr bwMode="auto">
            <a:xfrm>
              <a:off x="12700" y="20638"/>
              <a:ext cx="1585912" cy="2779712"/>
            </a:xfrm>
            <a:custGeom>
              <a:avLst/>
              <a:gdLst>
                <a:gd name="T0" fmla="*/ 220 w 420"/>
                <a:gd name="T1" fmla="*/ 38 h 738"/>
                <a:gd name="T2" fmla="*/ 202 w 420"/>
                <a:gd name="T3" fmla="*/ 0 h 738"/>
                <a:gd name="T4" fmla="*/ 164 w 420"/>
                <a:gd name="T5" fmla="*/ 68 h 738"/>
                <a:gd name="T6" fmla="*/ 160 w 420"/>
                <a:gd name="T7" fmla="*/ 74 h 738"/>
                <a:gd name="T8" fmla="*/ 128 w 420"/>
                <a:gd name="T9" fmla="*/ 102 h 738"/>
                <a:gd name="T10" fmla="*/ 128 w 420"/>
                <a:gd name="T11" fmla="*/ 138 h 738"/>
                <a:gd name="T12" fmla="*/ 102 w 420"/>
                <a:gd name="T13" fmla="*/ 162 h 738"/>
                <a:gd name="T14" fmla="*/ 114 w 420"/>
                <a:gd name="T15" fmla="*/ 192 h 738"/>
                <a:gd name="T16" fmla="*/ 92 w 420"/>
                <a:gd name="T17" fmla="*/ 224 h 738"/>
                <a:gd name="T18" fmla="*/ 92 w 420"/>
                <a:gd name="T19" fmla="*/ 260 h 738"/>
                <a:gd name="T20" fmla="*/ 50 w 420"/>
                <a:gd name="T21" fmla="*/ 308 h 738"/>
                <a:gd name="T22" fmla="*/ 50 w 420"/>
                <a:gd name="T23" fmla="*/ 356 h 738"/>
                <a:gd name="T24" fmla="*/ 10 w 420"/>
                <a:gd name="T25" fmla="*/ 422 h 738"/>
                <a:gd name="T26" fmla="*/ 38 w 420"/>
                <a:gd name="T27" fmla="*/ 454 h 738"/>
                <a:gd name="T28" fmla="*/ 0 w 420"/>
                <a:gd name="T29" fmla="*/ 516 h 738"/>
                <a:gd name="T30" fmla="*/ 14 w 420"/>
                <a:gd name="T31" fmla="*/ 542 h 738"/>
                <a:gd name="T32" fmla="*/ 44 w 420"/>
                <a:gd name="T33" fmla="*/ 542 h 738"/>
                <a:gd name="T34" fmla="*/ 42 w 420"/>
                <a:gd name="T35" fmla="*/ 640 h 738"/>
                <a:gd name="T36" fmla="*/ 114 w 420"/>
                <a:gd name="T37" fmla="*/ 675 h 738"/>
                <a:gd name="T38" fmla="*/ 116 w 420"/>
                <a:gd name="T39" fmla="*/ 676 h 738"/>
                <a:gd name="T40" fmla="*/ 178 w 420"/>
                <a:gd name="T41" fmla="*/ 738 h 738"/>
                <a:gd name="T42" fmla="*/ 310 w 420"/>
                <a:gd name="T43" fmla="*/ 722 h 738"/>
                <a:gd name="T44" fmla="*/ 356 w 420"/>
                <a:gd name="T45" fmla="*/ 658 h 738"/>
                <a:gd name="T46" fmla="*/ 344 w 420"/>
                <a:gd name="T47" fmla="*/ 608 h 738"/>
                <a:gd name="T48" fmla="*/ 374 w 420"/>
                <a:gd name="T49" fmla="*/ 574 h 738"/>
                <a:gd name="T50" fmla="*/ 374 w 420"/>
                <a:gd name="T51" fmla="*/ 496 h 738"/>
                <a:gd name="T52" fmla="*/ 356 w 420"/>
                <a:gd name="T53" fmla="*/ 464 h 738"/>
                <a:gd name="T54" fmla="*/ 420 w 420"/>
                <a:gd name="T55" fmla="*/ 360 h 738"/>
                <a:gd name="T56" fmla="*/ 382 w 420"/>
                <a:gd name="T57" fmla="*/ 326 h 738"/>
                <a:gd name="T58" fmla="*/ 384 w 420"/>
                <a:gd name="T59" fmla="*/ 274 h 738"/>
                <a:gd name="T60" fmla="*/ 334 w 420"/>
                <a:gd name="T61" fmla="*/ 262 h 738"/>
                <a:gd name="T62" fmla="*/ 330 w 420"/>
                <a:gd name="T63" fmla="*/ 208 h 738"/>
                <a:gd name="T64" fmla="*/ 290 w 420"/>
                <a:gd name="T65" fmla="*/ 170 h 738"/>
                <a:gd name="T66" fmla="*/ 288 w 420"/>
                <a:gd name="T67" fmla="*/ 128 h 738"/>
                <a:gd name="T68" fmla="*/ 254 w 420"/>
                <a:gd name="T69" fmla="*/ 108 h 738"/>
                <a:gd name="T70" fmla="*/ 268 w 420"/>
                <a:gd name="T71" fmla="*/ 86 h 738"/>
                <a:gd name="T72" fmla="*/ 220 w 420"/>
                <a:gd name="T73" fmla="*/ 38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0" h="738">
                  <a:moveTo>
                    <a:pt x="220" y="38"/>
                  </a:moveTo>
                  <a:cubicBezTo>
                    <a:pt x="211" y="26"/>
                    <a:pt x="203" y="12"/>
                    <a:pt x="202" y="0"/>
                  </a:cubicBezTo>
                  <a:cubicBezTo>
                    <a:pt x="164" y="68"/>
                    <a:pt x="164" y="68"/>
                    <a:pt x="164" y="68"/>
                  </a:cubicBezTo>
                  <a:cubicBezTo>
                    <a:pt x="160" y="74"/>
                    <a:pt x="160" y="74"/>
                    <a:pt x="160" y="74"/>
                  </a:cubicBezTo>
                  <a:cubicBezTo>
                    <a:pt x="128" y="102"/>
                    <a:pt x="128" y="102"/>
                    <a:pt x="128" y="102"/>
                  </a:cubicBezTo>
                  <a:cubicBezTo>
                    <a:pt x="128" y="138"/>
                    <a:pt x="128" y="138"/>
                    <a:pt x="128" y="138"/>
                  </a:cubicBezTo>
                  <a:cubicBezTo>
                    <a:pt x="102" y="162"/>
                    <a:pt x="102" y="162"/>
                    <a:pt x="102" y="162"/>
                  </a:cubicBezTo>
                  <a:cubicBezTo>
                    <a:pt x="114" y="192"/>
                    <a:pt x="114" y="192"/>
                    <a:pt x="114" y="192"/>
                  </a:cubicBezTo>
                  <a:cubicBezTo>
                    <a:pt x="92" y="224"/>
                    <a:pt x="92" y="224"/>
                    <a:pt x="92" y="224"/>
                  </a:cubicBezTo>
                  <a:cubicBezTo>
                    <a:pt x="92" y="260"/>
                    <a:pt x="92" y="260"/>
                    <a:pt x="92" y="260"/>
                  </a:cubicBezTo>
                  <a:cubicBezTo>
                    <a:pt x="50" y="308"/>
                    <a:pt x="50" y="308"/>
                    <a:pt x="50" y="308"/>
                  </a:cubicBezTo>
                  <a:cubicBezTo>
                    <a:pt x="50" y="356"/>
                    <a:pt x="50" y="356"/>
                    <a:pt x="50" y="356"/>
                  </a:cubicBezTo>
                  <a:cubicBezTo>
                    <a:pt x="10" y="422"/>
                    <a:pt x="10" y="422"/>
                    <a:pt x="10" y="422"/>
                  </a:cubicBezTo>
                  <a:cubicBezTo>
                    <a:pt x="38" y="454"/>
                    <a:pt x="38" y="454"/>
                    <a:pt x="38" y="454"/>
                  </a:cubicBezTo>
                  <a:cubicBezTo>
                    <a:pt x="0" y="516"/>
                    <a:pt x="0" y="516"/>
                    <a:pt x="0" y="516"/>
                  </a:cubicBezTo>
                  <a:cubicBezTo>
                    <a:pt x="14" y="542"/>
                    <a:pt x="14" y="542"/>
                    <a:pt x="14" y="542"/>
                  </a:cubicBezTo>
                  <a:cubicBezTo>
                    <a:pt x="44" y="542"/>
                    <a:pt x="44" y="542"/>
                    <a:pt x="44" y="542"/>
                  </a:cubicBezTo>
                  <a:cubicBezTo>
                    <a:pt x="42" y="640"/>
                    <a:pt x="42" y="640"/>
                    <a:pt x="42" y="640"/>
                  </a:cubicBezTo>
                  <a:cubicBezTo>
                    <a:pt x="114" y="675"/>
                    <a:pt x="114" y="675"/>
                    <a:pt x="114" y="675"/>
                  </a:cubicBezTo>
                  <a:cubicBezTo>
                    <a:pt x="116" y="676"/>
                    <a:pt x="116" y="676"/>
                    <a:pt x="116" y="676"/>
                  </a:cubicBezTo>
                  <a:cubicBezTo>
                    <a:pt x="178" y="738"/>
                    <a:pt x="178" y="738"/>
                    <a:pt x="178" y="738"/>
                  </a:cubicBezTo>
                  <a:cubicBezTo>
                    <a:pt x="310" y="722"/>
                    <a:pt x="310" y="722"/>
                    <a:pt x="310" y="722"/>
                  </a:cubicBezTo>
                  <a:cubicBezTo>
                    <a:pt x="356" y="658"/>
                    <a:pt x="356" y="658"/>
                    <a:pt x="356" y="658"/>
                  </a:cubicBezTo>
                  <a:cubicBezTo>
                    <a:pt x="344" y="608"/>
                    <a:pt x="344" y="608"/>
                    <a:pt x="344" y="608"/>
                  </a:cubicBezTo>
                  <a:cubicBezTo>
                    <a:pt x="374" y="574"/>
                    <a:pt x="374" y="574"/>
                    <a:pt x="374" y="574"/>
                  </a:cubicBezTo>
                  <a:cubicBezTo>
                    <a:pt x="374" y="496"/>
                    <a:pt x="374" y="496"/>
                    <a:pt x="374" y="496"/>
                  </a:cubicBezTo>
                  <a:cubicBezTo>
                    <a:pt x="356" y="464"/>
                    <a:pt x="356" y="464"/>
                    <a:pt x="356" y="464"/>
                  </a:cubicBezTo>
                  <a:cubicBezTo>
                    <a:pt x="420" y="360"/>
                    <a:pt x="420" y="360"/>
                    <a:pt x="420" y="360"/>
                  </a:cubicBezTo>
                  <a:cubicBezTo>
                    <a:pt x="382" y="326"/>
                    <a:pt x="382" y="326"/>
                    <a:pt x="382" y="326"/>
                  </a:cubicBezTo>
                  <a:cubicBezTo>
                    <a:pt x="384" y="274"/>
                    <a:pt x="384" y="274"/>
                    <a:pt x="384" y="274"/>
                  </a:cubicBezTo>
                  <a:cubicBezTo>
                    <a:pt x="334" y="262"/>
                    <a:pt x="334" y="262"/>
                    <a:pt x="334" y="262"/>
                  </a:cubicBezTo>
                  <a:cubicBezTo>
                    <a:pt x="330" y="208"/>
                    <a:pt x="330" y="208"/>
                    <a:pt x="330" y="208"/>
                  </a:cubicBezTo>
                  <a:cubicBezTo>
                    <a:pt x="290" y="170"/>
                    <a:pt x="290" y="170"/>
                    <a:pt x="290" y="170"/>
                  </a:cubicBezTo>
                  <a:cubicBezTo>
                    <a:pt x="288" y="128"/>
                    <a:pt x="288" y="128"/>
                    <a:pt x="288" y="128"/>
                  </a:cubicBezTo>
                  <a:cubicBezTo>
                    <a:pt x="254" y="108"/>
                    <a:pt x="254" y="108"/>
                    <a:pt x="254" y="108"/>
                  </a:cubicBezTo>
                  <a:cubicBezTo>
                    <a:pt x="268" y="86"/>
                    <a:pt x="268" y="86"/>
                    <a:pt x="268" y="86"/>
                  </a:cubicBezTo>
                  <a:cubicBezTo>
                    <a:pt x="268" y="86"/>
                    <a:pt x="240" y="64"/>
                    <a:pt x="220" y="38"/>
                  </a:cubicBezTo>
                  <a:close/>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2" name="Freeform 34">
              <a:extLst>
                <a:ext uri="{FF2B5EF4-FFF2-40B4-BE49-F238E27FC236}">
                  <a16:creationId xmlns:a16="http://schemas.microsoft.com/office/drawing/2014/main" id="{49689540-2B11-3341-9470-BFFBCAE2FBB7}"/>
                </a:ext>
              </a:extLst>
            </p:cNvPr>
            <p:cNvSpPr>
              <a:spLocks/>
            </p:cNvSpPr>
            <p:nvPr/>
          </p:nvSpPr>
          <p:spPr bwMode="auto">
            <a:xfrm>
              <a:off x="631825" y="163513"/>
              <a:ext cx="627062" cy="738187"/>
            </a:xfrm>
            <a:custGeom>
              <a:avLst/>
              <a:gdLst>
                <a:gd name="T0" fmla="*/ 395 w 395"/>
                <a:gd name="T1" fmla="*/ 403 h 465"/>
                <a:gd name="T2" fmla="*/ 288 w 395"/>
                <a:gd name="T3" fmla="*/ 380 h 465"/>
                <a:gd name="T4" fmla="*/ 169 w 395"/>
                <a:gd name="T5" fmla="*/ 465 h 465"/>
                <a:gd name="T6" fmla="*/ 110 w 395"/>
                <a:gd name="T7" fmla="*/ 429 h 465"/>
                <a:gd name="T8" fmla="*/ 110 w 395"/>
                <a:gd name="T9" fmla="*/ 194 h 465"/>
                <a:gd name="T10" fmla="*/ 133 w 395"/>
                <a:gd name="T11" fmla="*/ 0 h 465"/>
                <a:gd name="T12" fmla="*/ 0 w 395"/>
                <a:gd name="T13" fmla="*/ 71 h 465"/>
                <a:gd name="T14" fmla="*/ 24 w 395"/>
                <a:gd name="T15" fmla="*/ 194 h 465"/>
                <a:gd name="T16" fmla="*/ 110 w 395"/>
                <a:gd name="T17" fmla="*/ 194 h 465"/>
                <a:gd name="T18" fmla="*/ 214 w 395"/>
                <a:gd name="T19" fmla="*/ 166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5" h="465">
                  <a:moveTo>
                    <a:pt x="395" y="403"/>
                  </a:moveTo>
                  <a:lnTo>
                    <a:pt x="288" y="380"/>
                  </a:lnTo>
                  <a:lnTo>
                    <a:pt x="169" y="465"/>
                  </a:lnTo>
                  <a:lnTo>
                    <a:pt x="110" y="429"/>
                  </a:lnTo>
                  <a:lnTo>
                    <a:pt x="110" y="194"/>
                  </a:lnTo>
                  <a:lnTo>
                    <a:pt x="133" y="0"/>
                  </a:lnTo>
                  <a:lnTo>
                    <a:pt x="0" y="71"/>
                  </a:lnTo>
                  <a:lnTo>
                    <a:pt x="24" y="194"/>
                  </a:lnTo>
                  <a:lnTo>
                    <a:pt x="110" y="194"/>
                  </a:lnTo>
                  <a:lnTo>
                    <a:pt x="214" y="166"/>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3" name="Freeform 35">
              <a:extLst>
                <a:ext uri="{FF2B5EF4-FFF2-40B4-BE49-F238E27FC236}">
                  <a16:creationId xmlns:a16="http://schemas.microsoft.com/office/drawing/2014/main" id="{5415BD50-8C56-6B41-97DC-885575C698E9}"/>
                </a:ext>
              </a:extLst>
            </p:cNvPr>
            <p:cNvSpPr>
              <a:spLocks/>
            </p:cNvSpPr>
            <p:nvPr/>
          </p:nvSpPr>
          <p:spPr bwMode="auto">
            <a:xfrm>
              <a:off x="496888" y="471488"/>
              <a:ext cx="173037" cy="125412"/>
            </a:xfrm>
            <a:custGeom>
              <a:avLst/>
              <a:gdLst>
                <a:gd name="T0" fmla="*/ 0 w 109"/>
                <a:gd name="T1" fmla="*/ 43 h 79"/>
                <a:gd name="T2" fmla="*/ 61 w 109"/>
                <a:gd name="T3" fmla="*/ 79 h 79"/>
                <a:gd name="T4" fmla="*/ 109 w 109"/>
                <a:gd name="T5" fmla="*/ 0 h 79"/>
              </a:gdLst>
              <a:ahLst/>
              <a:cxnLst>
                <a:cxn ang="0">
                  <a:pos x="T0" y="T1"/>
                </a:cxn>
                <a:cxn ang="0">
                  <a:pos x="T2" y="T3"/>
                </a:cxn>
                <a:cxn ang="0">
                  <a:pos x="T4" y="T5"/>
                </a:cxn>
              </a:cxnLst>
              <a:rect l="0" t="0" r="r" b="b"/>
              <a:pathLst>
                <a:path w="109" h="79">
                  <a:moveTo>
                    <a:pt x="0" y="43"/>
                  </a:moveTo>
                  <a:lnTo>
                    <a:pt x="61" y="79"/>
                  </a:lnTo>
                  <a:lnTo>
                    <a:pt x="109" y="0"/>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4" name="Freeform 36">
              <a:extLst>
                <a:ext uri="{FF2B5EF4-FFF2-40B4-BE49-F238E27FC236}">
                  <a16:creationId xmlns:a16="http://schemas.microsoft.com/office/drawing/2014/main" id="{F3E000EF-0C47-1947-90EC-425127C3A73A}"/>
                </a:ext>
              </a:extLst>
            </p:cNvPr>
            <p:cNvSpPr>
              <a:spLocks/>
            </p:cNvSpPr>
            <p:nvPr/>
          </p:nvSpPr>
          <p:spPr bwMode="auto">
            <a:xfrm>
              <a:off x="442913" y="596900"/>
              <a:ext cx="150812" cy="225425"/>
            </a:xfrm>
            <a:custGeom>
              <a:avLst/>
              <a:gdLst>
                <a:gd name="T0" fmla="*/ 95 w 95"/>
                <a:gd name="T1" fmla="*/ 0 h 142"/>
                <a:gd name="T2" fmla="*/ 95 w 95"/>
                <a:gd name="T3" fmla="*/ 142 h 142"/>
                <a:gd name="T4" fmla="*/ 0 w 95"/>
                <a:gd name="T5" fmla="*/ 92 h 142"/>
              </a:gdLst>
              <a:ahLst/>
              <a:cxnLst>
                <a:cxn ang="0">
                  <a:pos x="T0" y="T1"/>
                </a:cxn>
                <a:cxn ang="0">
                  <a:pos x="T2" y="T3"/>
                </a:cxn>
                <a:cxn ang="0">
                  <a:pos x="T4" y="T5"/>
                </a:cxn>
              </a:cxnLst>
              <a:rect l="0" t="0" r="r" b="b"/>
              <a:pathLst>
                <a:path w="95" h="142">
                  <a:moveTo>
                    <a:pt x="95" y="0"/>
                  </a:moveTo>
                  <a:lnTo>
                    <a:pt x="95" y="142"/>
                  </a:lnTo>
                  <a:lnTo>
                    <a:pt x="0" y="92"/>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5" name="Freeform 37">
              <a:extLst>
                <a:ext uri="{FF2B5EF4-FFF2-40B4-BE49-F238E27FC236}">
                  <a16:creationId xmlns:a16="http://schemas.microsoft.com/office/drawing/2014/main" id="{6298A6C8-1797-A741-9069-D65917D61974}"/>
                </a:ext>
              </a:extLst>
            </p:cNvPr>
            <p:cNvSpPr>
              <a:spLocks/>
            </p:cNvSpPr>
            <p:nvPr/>
          </p:nvSpPr>
          <p:spPr bwMode="auto">
            <a:xfrm>
              <a:off x="360363" y="822325"/>
              <a:ext cx="271462" cy="219075"/>
            </a:xfrm>
            <a:custGeom>
              <a:avLst/>
              <a:gdLst>
                <a:gd name="T0" fmla="*/ 147 w 171"/>
                <a:gd name="T1" fmla="*/ 0 h 138"/>
                <a:gd name="T2" fmla="*/ 171 w 171"/>
                <a:gd name="T3" fmla="*/ 138 h 138"/>
                <a:gd name="T4" fmla="*/ 0 w 171"/>
                <a:gd name="T5" fmla="*/ 26 h 138"/>
              </a:gdLst>
              <a:ahLst/>
              <a:cxnLst>
                <a:cxn ang="0">
                  <a:pos x="T0" y="T1"/>
                </a:cxn>
                <a:cxn ang="0">
                  <a:pos x="T2" y="T3"/>
                </a:cxn>
                <a:cxn ang="0">
                  <a:pos x="T4" y="T5"/>
                </a:cxn>
              </a:cxnLst>
              <a:rect l="0" t="0" r="r" b="b"/>
              <a:pathLst>
                <a:path w="171" h="138">
                  <a:moveTo>
                    <a:pt x="147" y="0"/>
                  </a:moveTo>
                  <a:lnTo>
                    <a:pt x="171" y="138"/>
                  </a:lnTo>
                  <a:lnTo>
                    <a:pt x="0" y="26"/>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6" name="Freeform 38">
              <a:extLst>
                <a:ext uri="{FF2B5EF4-FFF2-40B4-BE49-F238E27FC236}">
                  <a16:creationId xmlns:a16="http://schemas.microsoft.com/office/drawing/2014/main" id="{AAA1083E-0984-B440-8AAF-9CAC6B808DE1}"/>
                </a:ext>
              </a:extLst>
            </p:cNvPr>
            <p:cNvSpPr>
              <a:spLocks/>
            </p:cNvSpPr>
            <p:nvPr/>
          </p:nvSpPr>
          <p:spPr bwMode="auto">
            <a:xfrm>
              <a:off x="360363" y="844550"/>
              <a:ext cx="446087" cy="196850"/>
            </a:xfrm>
            <a:custGeom>
              <a:avLst/>
              <a:gdLst>
                <a:gd name="T0" fmla="*/ 0 w 281"/>
                <a:gd name="T1" fmla="*/ 98 h 124"/>
                <a:gd name="T2" fmla="*/ 171 w 281"/>
                <a:gd name="T3" fmla="*/ 124 h 124"/>
                <a:gd name="T4" fmla="*/ 281 w 281"/>
                <a:gd name="T5" fmla="*/ 0 h 124"/>
              </a:gdLst>
              <a:ahLst/>
              <a:cxnLst>
                <a:cxn ang="0">
                  <a:pos x="T0" y="T1"/>
                </a:cxn>
                <a:cxn ang="0">
                  <a:pos x="T2" y="T3"/>
                </a:cxn>
                <a:cxn ang="0">
                  <a:pos x="T4" y="T5"/>
                </a:cxn>
              </a:cxnLst>
              <a:rect l="0" t="0" r="r" b="b"/>
              <a:pathLst>
                <a:path w="281" h="124">
                  <a:moveTo>
                    <a:pt x="0" y="98"/>
                  </a:moveTo>
                  <a:lnTo>
                    <a:pt x="171" y="124"/>
                  </a:lnTo>
                  <a:lnTo>
                    <a:pt x="281" y="0"/>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7" name="Freeform 39">
              <a:extLst>
                <a:ext uri="{FF2B5EF4-FFF2-40B4-BE49-F238E27FC236}">
                  <a16:creationId xmlns:a16="http://schemas.microsoft.com/office/drawing/2014/main" id="{A7DFD9E2-2FD5-AB4A-87AA-9950257C52CD}"/>
                </a:ext>
              </a:extLst>
            </p:cNvPr>
            <p:cNvSpPr>
              <a:spLocks/>
            </p:cNvSpPr>
            <p:nvPr/>
          </p:nvSpPr>
          <p:spPr bwMode="auto">
            <a:xfrm>
              <a:off x="157163" y="901700"/>
              <a:ext cx="742950" cy="828675"/>
            </a:xfrm>
            <a:custGeom>
              <a:avLst/>
              <a:gdLst>
                <a:gd name="T0" fmla="*/ 299 w 468"/>
                <a:gd name="T1" fmla="*/ 88 h 522"/>
                <a:gd name="T2" fmla="*/ 347 w 468"/>
                <a:gd name="T3" fmla="*/ 147 h 522"/>
                <a:gd name="T4" fmla="*/ 382 w 468"/>
                <a:gd name="T5" fmla="*/ 190 h 522"/>
                <a:gd name="T6" fmla="*/ 468 w 468"/>
                <a:gd name="T7" fmla="*/ 0 h 522"/>
                <a:gd name="T8" fmla="*/ 347 w 468"/>
                <a:gd name="T9" fmla="*/ 147 h 522"/>
                <a:gd name="T10" fmla="*/ 166 w 468"/>
                <a:gd name="T11" fmla="*/ 363 h 522"/>
                <a:gd name="T12" fmla="*/ 164 w 468"/>
                <a:gd name="T13" fmla="*/ 368 h 522"/>
                <a:gd name="T14" fmla="*/ 28 w 468"/>
                <a:gd name="T15" fmla="*/ 289 h 522"/>
                <a:gd name="T16" fmla="*/ 299 w 468"/>
                <a:gd name="T17" fmla="*/ 88 h 522"/>
                <a:gd name="T18" fmla="*/ 166 w 468"/>
                <a:gd name="T19" fmla="*/ 363 h 522"/>
                <a:gd name="T20" fmla="*/ 164 w 468"/>
                <a:gd name="T21" fmla="*/ 368 h 522"/>
                <a:gd name="T22" fmla="*/ 0 w 468"/>
                <a:gd name="T23" fmla="*/ 522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8" h="522">
                  <a:moveTo>
                    <a:pt x="299" y="88"/>
                  </a:moveTo>
                  <a:lnTo>
                    <a:pt x="347" y="147"/>
                  </a:lnTo>
                  <a:lnTo>
                    <a:pt x="382" y="190"/>
                  </a:lnTo>
                  <a:lnTo>
                    <a:pt x="468" y="0"/>
                  </a:lnTo>
                  <a:lnTo>
                    <a:pt x="347" y="147"/>
                  </a:lnTo>
                  <a:lnTo>
                    <a:pt x="166" y="363"/>
                  </a:lnTo>
                  <a:lnTo>
                    <a:pt x="164" y="368"/>
                  </a:lnTo>
                  <a:lnTo>
                    <a:pt x="28" y="289"/>
                  </a:lnTo>
                  <a:lnTo>
                    <a:pt x="299" y="88"/>
                  </a:lnTo>
                  <a:lnTo>
                    <a:pt x="166" y="363"/>
                  </a:lnTo>
                  <a:lnTo>
                    <a:pt x="164" y="368"/>
                  </a:lnTo>
                  <a:lnTo>
                    <a:pt x="0" y="522"/>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8" name="Line 40">
              <a:extLst>
                <a:ext uri="{FF2B5EF4-FFF2-40B4-BE49-F238E27FC236}">
                  <a16:creationId xmlns:a16="http://schemas.microsoft.com/office/drawing/2014/main" id="{68B4B42B-A365-604A-977A-35E53305A63D}"/>
                </a:ext>
              </a:extLst>
            </p:cNvPr>
            <p:cNvSpPr>
              <a:spLocks noChangeShapeType="1"/>
            </p:cNvSpPr>
            <p:nvPr/>
          </p:nvSpPr>
          <p:spPr bwMode="auto">
            <a:xfrm>
              <a:off x="1168400" y="2182813"/>
              <a:ext cx="188912" cy="315912"/>
            </a:xfrm>
            <a:prstGeom prst="line">
              <a:avLst/>
            </a:prstGeom>
            <a:noFill/>
            <a:ln w="14288"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9" name="Freeform 41">
              <a:extLst>
                <a:ext uri="{FF2B5EF4-FFF2-40B4-BE49-F238E27FC236}">
                  <a16:creationId xmlns:a16="http://schemas.microsoft.com/office/drawing/2014/main" id="{589268CC-F174-984C-B0AC-1F1C923C6200}"/>
                </a:ext>
              </a:extLst>
            </p:cNvPr>
            <p:cNvSpPr>
              <a:spLocks/>
            </p:cNvSpPr>
            <p:nvPr/>
          </p:nvSpPr>
          <p:spPr bwMode="auto">
            <a:xfrm>
              <a:off x="417513" y="1462088"/>
              <a:ext cx="750887" cy="720725"/>
            </a:xfrm>
            <a:custGeom>
              <a:avLst/>
              <a:gdLst>
                <a:gd name="T0" fmla="*/ 0 w 473"/>
                <a:gd name="T1" fmla="*/ 0 h 454"/>
                <a:gd name="T2" fmla="*/ 2 w 473"/>
                <a:gd name="T3" fmla="*/ 10 h 454"/>
                <a:gd name="T4" fmla="*/ 2 w 473"/>
                <a:gd name="T5" fmla="*/ 10 h 454"/>
                <a:gd name="T6" fmla="*/ 2 w 473"/>
                <a:gd name="T7" fmla="*/ 12 h 454"/>
                <a:gd name="T8" fmla="*/ 50 w 473"/>
                <a:gd name="T9" fmla="*/ 204 h 454"/>
                <a:gd name="T10" fmla="*/ 333 w 473"/>
                <a:gd name="T11" fmla="*/ 219 h 454"/>
                <a:gd name="T12" fmla="*/ 468 w 473"/>
                <a:gd name="T13" fmla="*/ 444 h 454"/>
                <a:gd name="T14" fmla="*/ 473 w 473"/>
                <a:gd name="T15" fmla="*/ 454 h 4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3" h="454">
                  <a:moveTo>
                    <a:pt x="0" y="0"/>
                  </a:moveTo>
                  <a:lnTo>
                    <a:pt x="2" y="10"/>
                  </a:lnTo>
                  <a:lnTo>
                    <a:pt x="2" y="10"/>
                  </a:lnTo>
                  <a:lnTo>
                    <a:pt x="2" y="12"/>
                  </a:lnTo>
                  <a:lnTo>
                    <a:pt x="50" y="204"/>
                  </a:lnTo>
                  <a:lnTo>
                    <a:pt x="333" y="219"/>
                  </a:lnTo>
                  <a:lnTo>
                    <a:pt x="468" y="444"/>
                  </a:lnTo>
                  <a:lnTo>
                    <a:pt x="473" y="454"/>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50" name="Freeform 42">
              <a:extLst>
                <a:ext uri="{FF2B5EF4-FFF2-40B4-BE49-F238E27FC236}">
                  <a16:creationId xmlns:a16="http://schemas.microsoft.com/office/drawing/2014/main" id="{041AB439-F5A1-3F43-9E44-0A51F0D5BBAA}"/>
                </a:ext>
              </a:extLst>
            </p:cNvPr>
            <p:cNvSpPr>
              <a:spLocks/>
            </p:cNvSpPr>
            <p:nvPr/>
          </p:nvSpPr>
          <p:spPr bwMode="auto">
            <a:xfrm>
              <a:off x="442913" y="2166938"/>
              <a:ext cx="717550" cy="395287"/>
            </a:xfrm>
            <a:custGeom>
              <a:avLst/>
              <a:gdLst>
                <a:gd name="T0" fmla="*/ 452 w 452"/>
                <a:gd name="T1" fmla="*/ 0 h 249"/>
                <a:gd name="T2" fmla="*/ 167 w 452"/>
                <a:gd name="T3" fmla="*/ 157 h 249"/>
                <a:gd name="T4" fmla="*/ 0 w 452"/>
                <a:gd name="T5" fmla="*/ 249 h 249"/>
              </a:gdLst>
              <a:ahLst/>
              <a:cxnLst>
                <a:cxn ang="0">
                  <a:pos x="T0" y="T1"/>
                </a:cxn>
                <a:cxn ang="0">
                  <a:pos x="T2" y="T3"/>
                </a:cxn>
                <a:cxn ang="0">
                  <a:pos x="T4" y="T5"/>
                </a:cxn>
              </a:cxnLst>
              <a:rect l="0" t="0" r="r" b="b"/>
              <a:pathLst>
                <a:path w="452" h="249">
                  <a:moveTo>
                    <a:pt x="452" y="0"/>
                  </a:moveTo>
                  <a:lnTo>
                    <a:pt x="167" y="157"/>
                  </a:lnTo>
                  <a:lnTo>
                    <a:pt x="0" y="249"/>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51" name="Freeform 43">
              <a:extLst>
                <a:ext uri="{FF2B5EF4-FFF2-40B4-BE49-F238E27FC236}">
                  <a16:creationId xmlns:a16="http://schemas.microsoft.com/office/drawing/2014/main" id="{032CB4A9-66CC-224C-93D5-30CDF040BE89}"/>
                </a:ext>
              </a:extLst>
            </p:cNvPr>
            <p:cNvSpPr>
              <a:spLocks/>
            </p:cNvSpPr>
            <p:nvPr/>
          </p:nvSpPr>
          <p:spPr bwMode="auto">
            <a:xfrm>
              <a:off x="179388" y="1785938"/>
              <a:ext cx="1003300" cy="954087"/>
            </a:xfrm>
            <a:custGeom>
              <a:avLst/>
              <a:gdLst>
                <a:gd name="T0" fmla="*/ 632 w 632"/>
                <a:gd name="T1" fmla="*/ 601 h 601"/>
                <a:gd name="T2" fmla="*/ 333 w 632"/>
                <a:gd name="T3" fmla="*/ 397 h 601"/>
                <a:gd name="T4" fmla="*/ 0 w 632"/>
                <a:gd name="T5" fmla="*/ 174 h 601"/>
                <a:gd name="T6" fmla="*/ 200 w 632"/>
                <a:gd name="T7" fmla="*/ 0 h 601"/>
              </a:gdLst>
              <a:ahLst/>
              <a:cxnLst>
                <a:cxn ang="0">
                  <a:pos x="T0" y="T1"/>
                </a:cxn>
                <a:cxn ang="0">
                  <a:pos x="T2" y="T3"/>
                </a:cxn>
                <a:cxn ang="0">
                  <a:pos x="T4" y="T5"/>
                </a:cxn>
                <a:cxn ang="0">
                  <a:pos x="T6" y="T7"/>
                </a:cxn>
              </a:cxnLst>
              <a:rect l="0" t="0" r="r" b="b"/>
              <a:pathLst>
                <a:path w="632" h="601">
                  <a:moveTo>
                    <a:pt x="632" y="601"/>
                  </a:moveTo>
                  <a:lnTo>
                    <a:pt x="333" y="397"/>
                  </a:lnTo>
                  <a:lnTo>
                    <a:pt x="0" y="174"/>
                  </a:lnTo>
                  <a:lnTo>
                    <a:pt x="200" y="0"/>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52" name="Freeform 44">
              <a:extLst>
                <a:ext uri="{FF2B5EF4-FFF2-40B4-BE49-F238E27FC236}">
                  <a16:creationId xmlns:a16="http://schemas.microsoft.com/office/drawing/2014/main" id="{8CACCF1F-258C-2641-A2A1-7C5F052D0983}"/>
                </a:ext>
              </a:extLst>
            </p:cNvPr>
            <p:cNvSpPr>
              <a:spLocks/>
            </p:cNvSpPr>
            <p:nvPr/>
          </p:nvSpPr>
          <p:spPr bwMode="auto">
            <a:xfrm>
              <a:off x="946150" y="1530350"/>
              <a:ext cx="411162" cy="779462"/>
            </a:xfrm>
            <a:custGeom>
              <a:avLst/>
              <a:gdLst>
                <a:gd name="T0" fmla="*/ 0 w 259"/>
                <a:gd name="T1" fmla="*/ 176 h 491"/>
                <a:gd name="T2" fmla="*/ 135 w 259"/>
                <a:gd name="T3" fmla="*/ 0 h 491"/>
                <a:gd name="T4" fmla="*/ 259 w 259"/>
                <a:gd name="T5" fmla="*/ 150 h 491"/>
                <a:gd name="T6" fmla="*/ 140 w 259"/>
                <a:gd name="T7" fmla="*/ 411 h 491"/>
                <a:gd name="T8" fmla="*/ 140 w 259"/>
                <a:gd name="T9" fmla="*/ 411 h 491"/>
                <a:gd name="T10" fmla="*/ 230 w 259"/>
                <a:gd name="T11" fmla="*/ 491 h 491"/>
              </a:gdLst>
              <a:ahLst/>
              <a:cxnLst>
                <a:cxn ang="0">
                  <a:pos x="T0" y="T1"/>
                </a:cxn>
                <a:cxn ang="0">
                  <a:pos x="T2" y="T3"/>
                </a:cxn>
                <a:cxn ang="0">
                  <a:pos x="T4" y="T5"/>
                </a:cxn>
                <a:cxn ang="0">
                  <a:pos x="T6" y="T7"/>
                </a:cxn>
                <a:cxn ang="0">
                  <a:pos x="T8" y="T9"/>
                </a:cxn>
                <a:cxn ang="0">
                  <a:pos x="T10" y="T11"/>
                </a:cxn>
              </a:cxnLst>
              <a:rect l="0" t="0" r="r" b="b"/>
              <a:pathLst>
                <a:path w="259" h="491">
                  <a:moveTo>
                    <a:pt x="0" y="176"/>
                  </a:moveTo>
                  <a:lnTo>
                    <a:pt x="135" y="0"/>
                  </a:lnTo>
                  <a:lnTo>
                    <a:pt x="259" y="150"/>
                  </a:lnTo>
                  <a:lnTo>
                    <a:pt x="140" y="411"/>
                  </a:lnTo>
                  <a:lnTo>
                    <a:pt x="140" y="411"/>
                  </a:lnTo>
                  <a:lnTo>
                    <a:pt x="230" y="491"/>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53" name="Freeform 45">
              <a:extLst>
                <a:ext uri="{FF2B5EF4-FFF2-40B4-BE49-F238E27FC236}">
                  <a16:creationId xmlns:a16="http://schemas.microsoft.com/office/drawing/2014/main" id="{C0114248-CC39-564E-8F23-567D9A6A3D78}"/>
                </a:ext>
              </a:extLst>
            </p:cNvPr>
            <p:cNvSpPr>
              <a:spLocks/>
            </p:cNvSpPr>
            <p:nvPr/>
          </p:nvSpPr>
          <p:spPr bwMode="auto">
            <a:xfrm>
              <a:off x="1096963" y="1247775"/>
              <a:ext cx="357187" cy="282575"/>
            </a:xfrm>
            <a:custGeom>
              <a:avLst/>
              <a:gdLst>
                <a:gd name="T0" fmla="*/ 40 w 225"/>
                <a:gd name="T1" fmla="*/ 178 h 178"/>
                <a:gd name="T2" fmla="*/ 0 w 225"/>
                <a:gd name="T3" fmla="*/ 43 h 178"/>
                <a:gd name="T4" fmla="*/ 225 w 225"/>
                <a:gd name="T5" fmla="*/ 0 h 178"/>
              </a:gdLst>
              <a:ahLst/>
              <a:cxnLst>
                <a:cxn ang="0">
                  <a:pos x="T0" y="T1"/>
                </a:cxn>
                <a:cxn ang="0">
                  <a:pos x="T2" y="T3"/>
                </a:cxn>
                <a:cxn ang="0">
                  <a:pos x="T4" y="T5"/>
                </a:cxn>
              </a:cxnLst>
              <a:rect l="0" t="0" r="r" b="b"/>
              <a:pathLst>
                <a:path w="225" h="178">
                  <a:moveTo>
                    <a:pt x="40" y="178"/>
                  </a:moveTo>
                  <a:lnTo>
                    <a:pt x="0" y="43"/>
                  </a:lnTo>
                  <a:lnTo>
                    <a:pt x="225" y="0"/>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54" name="Line 46">
              <a:extLst>
                <a:ext uri="{FF2B5EF4-FFF2-40B4-BE49-F238E27FC236}">
                  <a16:creationId xmlns:a16="http://schemas.microsoft.com/office/drawing/2014/main" id="{6299120A-BD34-2E4D-ADDF-04B4DAF5C10A}"/>
                </a:ext>
              </a:extLst>
            </p:cNvPr>
            <p:cNvSpPr>
              <a:spLocks noChangeShapeType="1"/>
            </p:cNvSpPr>
            <p:nvPr/>
          </p:nvSpPr>
          <p:spPr bwMode="auto">
            <a:xfrm flipV="1">
              <a:off x="1096963" y="1006475"/>
              <a:ext cx="176212" cy="290512"/>
            </a:xfrm>
            <a:prstGeom prst="line">
              <a:avLst/>
            </a:prstGeom>
            <a:noFill/>
            <a:ln w="14288"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55" name="Freeform 47">
              <a:extLst>
                <a:ext uri="{FF2B5EF4-FFF2-40B4-BE49-F238E27FC236}">
                  <a16:creationId xmlns:a16="http://schemas.microsoft.com/office/drawing/2014/main" id="{DD9D632A-B57B-F84E-A16D-F510240D0B2C}"/>
                </a:ext>
              </a:extLst>
            </p:cNvPr>
            <p:cNvSpPr>
              <a:spLocks/>
            </p:cNvSpPr>
            <p:nvPr/>
          </p:nvSpPr>
          <p:spPr bwMode="auto">
            <a:xfrm>
              <a:off x="417513" y="1203325"/>
              <a:ext cx="679450" cy="282575"/>
            </a:xfrm>
            <a:custGeom>
              <a:avLst/>
              <a:gdLst>
                <a:gd name="T0" fmla="*/ 428 w 428"/>
                <a:gd name="T1" fmla="*/ 71 h 178"/>
                <a:gd name="T2" fmla="*/ 425 w 428"/>
                <a:gd name="T3" fmla="*/ 71 h 178"/>
                <a:gd name="T4" fmla="*/ 218 w 428"/>
                <a:gd name="T5" fmla="*/ 0 h 178"/>
                <a:gd name="T6" fmla="*/ 2 w 428"/>
                <a:gd name="T7" fmla="*/ 175 h 178"/>
                <a:gd name="T8" fmla="*/ 0 w 428"/>
                <a:gd name="T9" fmla="*/ 178 h 178"/>
              </a:gdLst>
              <a:ahLst/>
              <a:cxnLst>
                <a:cxn ang="0">
                  <a:pos x="T0" y="T1"/>
                </a:cxn>
                <a:cxn ang="0">
                  <a:pos x="T2" y="T3"/>
                </a:cxn>
                <a:cxn ang="0">
                  <a:pos x="T4" y="T5"/>
                </a:cxn>
                <a:cxn ang="0">
                  <a:pos x="T6" y="T7"/>
                </a:cxn>
                <a:cxn ang="0">
                  <a:pos x="T8" y="T9"/>
                </a:cxn>
              </a:cxnLst>
              <a:rect l="0" t="0" r="r" b="b"/>
              <a:pathLst>
                <a:path w="428" h="178">
                  <a:moveTo>
                    <a:pt x="428" y="71"/>
                  </a:moveTo>
                  <a:lnTo>
                    <a:pt x="425" y="71"/>
                  </a:lnTo>
                  <a:lnTo>
                    <a:pt x="218" y="0"/>
                  </a:lnTo>
                  <a:lnTo>
                    <a:pt x="2" y="175"/>
                  </a:lnTo>
                  <a:lnTo>
                    <a:pt x="0" y="178"/>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grpSp>
      <p:sp>
        <p:nvSpPr>
          <p:cNvPr id="56" name="Rectangle 55">
            <a:extLst>
              <a:ext uri="{FF2B5EF4-FFF2-40B4-BE49-F238E27FC236}">
                <a16:creationId xmlns:a16="http://schemas.microsoft.com/office/drawing/2014/main" id="{26F2BC80-B49D-A94C-B4F9-662287138985}"/>
              </a:ext>
            </a:extLst>
          </p:cNvPr>
          <p:cNvSpPr/>
          <p:nvPr/>
        </p:nvSpPr>
        <p:spPr>
          <a:xfrm>
            <a:off x="47759" y="3130988"/>
            <a:ext cx="12188825" cy="3752890"/>
          </a:xfrm>
          <a:prstGeom prst="rect">
            <a:avLst/>
          </a:prstGeom>
          <a:gradFill flip="none" rotWithShape="1">
            <a:gsLst>
              <a:gs pos="100000">
                <a:schemeClr val="accent5">
                  <a:lumMod val="20000"/>
                  <a:lumOff val="80000"/>
                </a:schemeClr>
              </a:gs>
              <a:gs pos="0">
                <a:schemeClr val="accent5">
                  <a:lumMod val="75000"/>
                  <a:alpha val="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2400" dirty="0">
              <a:latin typeface="Open Sans Light" panose="020B0306030504020204" pitchFamily="34" charset="0"/>
            </a:endParaRPr>
          </a:p>
        </p:txBody>
      </p:sp>
      <p:cxnSp>
        <p:nvCxnSpPr>
          <p:cNvPr id="58" name="Straight Connector 57">
            <a:extLst>
              <a:ext uri="{FF2B5EF4-FFF2-40B4-BE49-F238E27FC236}">
                <a16:creationId xmlns:a16="http://schemas.microsoft.com/office/drawing/2014/main" id="{7E99AE61-DD96-8047-85BE-26D2EB4054F9}"/>
              </a:ext>
            </a:extLst>
          </p:cNvPr>
          <p:cNvCxnSpPr>
            <a:cxnSpLocks/>
          </p:cNvCxnSpPr>
          <p:nvPr/>
        </p:nvCxnSpPr>
        <p:spPr>
          <a:xfrm>
            <a:off x="2071379" y="6589607"/>
            <a:ext cx="2959409" cy="0"/>
          </a:xfrm>
          <a:prstGeom prst="line">
            <a:avLst/>
          </a:prstGeom>
          <a:ln w="38100" cap="rnd">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59" name="Down Arrow 58">
            <a:extLst>
              <a:ext uri="{FF2B5EF4-FFF2-40B4-BE49-F238E27FC236}">
                <a16:creationId xmlns:a16="http://schemas.microsoft.com/office/drawing/2014/main" id="{1FF67E9E-8331-D14E-ACC0-3AEA7DEEEF9C}"/>
              </a:ext>
            </a:extLst>
          </p:cNvPr>
          <p:cNvSpPr/>
          <p:nvPr/>
        </p:nvSpPr>
        <p:spPr>
          <a:xfrm>
            <a:off x="4866285" y="2161084"/>
            <a:ext cx="359671" cy="912951"/>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dirty="0">
              <a:latin typeface="Open Sans Light" panose="020B0306030504020204" pitchFamily="34" charset="0"/>
            </a:endParaRPr>
          </a:p>
        </p:txBody>
      </p:sp>
      <p:sp>
        <p:nvSpPr>
          <p:cNvPr id="60" name="Down Arrow 59">
            <a:extLst>
              <a:ext uri="{FF2B5EF4-FFF2-40B4-BE49-F238E27FC236}">
                <a16:creationId xmlns:a16="http://schemas.microsoft.com/office/drawing/2014/main" id="{82421A54-7BF6-1E4F-9899-F081864AFE95}"/>
              </a:ext>
            </a:extLst>
          </p:cNvPr>
          <p:cNvSpPr/>
          <p:nvPr/>
        </p:nvSpPr>
        <p:spPr>
          <a:xfrm flipV="1">
            <a:off x="4866285" y="1571359"/>
            <a:ext cx="359671" cy="589726"/>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dirty="0">
              <a:latin typeface="Open Sans Light" panose="020B0306030504020204" pitchFamily="34" charset="0"/>
            </a:endParaRPr>
          </a:p>
        </p:txBody>
      </p:sp>
      <p:sp>
        <p:nvSpPr>
          <p:cNvPr id="61" name="Down Arrow 60">
            <a:extLst>
              <a:ext uri="{FF2B5EF4-FFF2-40B4-BE49-F238E27FC236}">
                <a16:creationId xmlns:a16="http://schemas.microsoft.com/office/drawing/2014/main" id="{559DB9EB-458B-214D-9821-EACAC877F80D}"/>
              </a:ext>
            </a:extLst>
          </p:cNvPr>
          <p:cNvSpPr/>
          <p:nvPr/>
        </p:nvSpPr>
        <p:spPr>
          <a:xfrm>
            <a:off x="4866285" y="4161208"/>
            <a:ext cx="359671" cy="236572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dirty="0">
              <a:latin typeface="Open Sans Light" panose="020B0306030504020204" pitchFamily="34" charset="0"/>
            </a:endParaRPr>
          </a:p>
        </p:txBody>
      </p:sp>
      <p:sp>
        <p:nvSpPr>
          <p:cNvPr id="62" name="Down Arrow 61">
            <a:extLst>
              <a:ext uri="{FF2B5EF4-FFF2-40B4-BE49-F238E27FC236}">
                <a16:creationId xmlns:a16="http://schemas.microsoft.com/office/drawing/2014/main" id="{E6DD55BD-69CF-AE4B-8F93-9C9763C9A6EE}"/>
              </a:ext>
            </a:extLst>
          </p:cNvPr>
          <p:cNvSpPr/>
          <p:nvPr/>
        </p:nvSpPr>
        <p:spPr>
          <a:xfrm flipV="1">
            <a:off x="4866285" y="3136711"/>
            <a:ext cx="359671" cy="161171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dirty="0">
              <a:latin typeface="Open Sans Light" panose="020B0306030504020204" pitchFamily="34" charset="0"/>
            </a:endParaRPr>
          </a:p>
        </p:txBody>
      </p:sp>
      <p:sp>
        <p:nvSpPr>
          <p:cNvPr id="96" name="TextBox 95">
            <a:extLst>
              <a:ext uri="{FF2B5EF4-FFF2-40B4-BE49-F238E27FC236}">
                <a16:creationId xmlns:a16="http://schemas.microsoft.com/office/drawing/2014/main" id="{705AE927-C87E-0842-9588-D92D7A162C9A}"/>
              </a:ext>
            </a:extLst>
          </p:cNvPr>
          <p:cNvSpPr txBox="1"/>
          <p:nvPr/>
        </p:nvSpPr>
        <p:spPr>
          <a:xfrm>
            <a:off x="5225956" y="954408"/>
            <a:ext cx="4931158" cy="584775"/>
          </a:xfrm>
          <a:prstGeom prst="rect">
            <a:avLst/>
          </a:prstGeom>
          <a:noFill/>
        </p:spPr>
        <p:txBody>
          <a:bodyPr wrap="none" rtlCol="0" anchor="ctr" anchorCtr="0">
            <a:spAutoFit/>
          </a:bodyPr>
          <a:lstStyle/>
          <a:p>
            <a:r>
              <a:rPr lang="en-GB" sz="3200" b="1" dirty="0">
                <a:latin typeface="Open Sans" panose="020B0606030504020204" pitchFamily="34" charset="0"/>
                <a:ea typeface="Open Sans" panose="020B0606030504020204" pitchFamily="34" charset="0"/>
                <a:cs typeface="Open Sans" panose="020B0606030504020204" pitchFamily="34" charset="0"/>
              </a:rPr>
              <a:t>S</a:t>
            </a:r>
            <a:r>
              <a:rPr lang="en-US" sz="3200" b="1" dirty="0" err="1">
                <a:latin typeface="Open Sans" panose="020B0606030504020204" pitchFamily="34" charset="0"/>
                <a:ea typeface="Open Sans" panose="020B0606030504020204" pitchFamily="34" charset="0"/>
                <a:cs typeface="Open Sans" panose="020B0606030504020204" pitchFamily="34" charset="0"/>
              </a:rPr>
              <a:t>ocio</a:t>
            </a:r>
            <a:r>
              <a:rPr lang="en-US" sz="3200" b="1" dirty="0">
                <a:latin typeface="Open Sans" panose="020B0606030504020204" pitchFamily="34" charset="0"/>
                <a:ea typeface="Open Sans" panose="020B0606030504020204" pitchFamily="34" charset="0"/>
                <a:cs typeface="Open Sans" panose="020B0606030504020204" pitchFamily="34" charset="0"/>
              </a:rPr>
              <a:t>-economic system</a:t>
            </a:r>
          </a:p>
        </p:txBody>
      </p:sp>
      <p:sp>
        <p:nvSpPr>
          <p:cNvPr id="97" name="Subtitle 2">
            <a:extLst>
              <a:ext uri="{FF2B5EF4-FFF2-40B4-BE49-F238E27FC236}">
                <a16:creationId xmlns:a16="http://schemas.microsoft.com/office/drawing/2014/main" id="{81284590-43F2-BB48-BD20-BDB43B4B9D51}"/>
              </a:ext>
            </a:extLst>
          </p:cNvPr>
          <p:cNvSpPr txBox="1">
            <a:spLocks/>
          </p:cNvSpPr>
          <p:nvPr/>
        </p:nvSpPr>
        <p:spPr>
          <a:xfrm>
            <a:off x="5350158" y="1530244"/>
            <a:ext cx="6918285" cy="1587135"/>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914400">
              <a:lnSpc>
                <a:spcPct val="100000"/>
              </a:lnSpc>
              <a:spcBef>
                <a:spcPts val="0"/>
              </a:spcBef>
            </a:pPr>
            <a:r>
              <a:rPr lang="en-US" dirty="0">
                <a:solidFill>
                  <a:schemeClr val="tx1"/>
                </a:solidFill>
                <a:latin typeface="+mn-lt"/>
                <a:cs typeface="+mn-cs"/>
              </a:rPr>
              <a:t>Interaction between the social and economic activities of countries, communities and individuals. All economic activities that involves people require </a:t>
            </a:r>
          </a:p>
          <a:p>
            <a:pPr algn="l" defTabSz="914400">
              <a:lnSpc>
                <a:spcPct val="100000"/>
              </a:lnSpc>
              <a:spcBef>
                <a:spcPts val="0"/>
              </a:spcBef>
            </a:pPr>
            <a:r>
              <a:rPr lang="en-US" dirty="0">
                <a:solidFill>
                  <a:schemeClr val="tx1"/>
                </a:solidFill>
                <a:latin typeface="+mn-lt"/>
                <a:cs typeface="+mn-cs"/>
              </a:rPr>
              <a:t>an element of care. </a:t>
            </a:r>
          </a:p>
        </p:txBody>
      </p:sp>
      <p:sp>
        <p:nvSpPr>
          <p:cNvPr id="98" name="TextBox 97">
            <a:extLst>
              <a:ext uri="{FF2B5EF4-FFF2-40B4-BE49-F238E27FC236}">
                <a16:creationId xmlns:a16="http://schemas.microsoft.com/office/drawing/2014/main" id="{97ED394F-CB3A-DC4E-9A7B-95F1C4F32E86}"/>
              </a:ext>
            </a:extLst>
          </p:cNvPr>
          <p:cNvSpPr txBox="1"/>
          <p:nvPr/>
        </p:nvSpPr>
        <p:spPr>
          <a:xfrm>
            <a:off x="5030788" y="3415092"/>
            <a:ext cx="7214543" cy="584775"/>
          </a:xfrm>
          <a:prstGeom prst="rect">
            <a:avLst/>
          </a:prstGeom>
          <a:noFill/>
        </p:spPr>
        <p:txBody>
          <a:bodyPr wrap="square" rtlCol="0" anchor="ctr" anchorCtr="0">
            <a:spAutoFit/>
          </a:bodyPr>
          <a:lstStyle/>
          <a:p>
            <a:r>
              <a:rPr lang="en-US" sz="3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Care supports the socioeconomic system</a:t>
            </a:r>
          </a:p>
        </p:txBody>
      </p:sp>
      <p:sp>
        <p:nvSpPr>
          <p:cNvPr id="99" name="Subtitle 2">
            <a:extLst>
              <a:ext uri="{FF2B5EF4-FFF2-40B4-BE49-F238E27FC236}">
                <a16:creationId xmlns:a16="http://schemas.microsoft.com/office/drawing/2014/main" id="{74C3F5CC-4135-BA41-8C85-36B00965DADD}"/>
              </a:ext>
            </a:extLst>
          </p:cNvPr>
          <p:cNvSpPr txBox="1">
            <a:spLocks/>
          </p:cNvSpPr>
          <p:nvPr/>
        </p:nvSpPr>
        <p:spPr>
          <a:xfrm>
            <a:off x="5307738" y="4101303"/>
            <a:ext cx="6836504" cy="2695131"/>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914400">
              <a:lnSpc>
                <a:spcPct val="100000"/>
              </a:lnSpc>
              <a:spcBef>
                <a:spcPts val="0"/>
              </a:spcBef>
            </a:pPr>
            <a:r>
              <a:rPr lang="en-US" dirty="0">
                <a:solidFill>
                  <a:schemeClr val="tx1"/>
                </a:solidFill>
                <a:latin typeface="+mn-lt"/>
                <a:cs typeface="+mn-cs"/>
              </a:rPr>
              <a:t>Care is the base of development. But this base frequently remains invisible and is not granted the priority it deserves. That is why we say that care is the base of the iceberg. </a:t>
            </a:r>
          </a:p>
          <a:p>
            <a:pPr algn="l" defTabSz="914400">
              <a:lnSpc>
                <a:spcPct val="100000"/>
              </a:lnSpc>
              <a:spcBef>
                <a:spcPts val="0"/>
              </a:spcBef>
            </a:pPr>
            <a:endParaRPr lang="en-US" dirty="0">
              <a:solidFill>
                <a:schemeClr val="tx1"/>
              </a:solidFill>
              <a:latin typeface="+mn-lt"/>
              <a:cs typeface="+mn-cs"/>
            </a:endParaRPr>
          </a:p>
          <a:p>
            <a:pPr algn="l" defTabSz="914400">
              <a:lnSpc>
                <a:spcPct val="100000"/>
              </a:lnSpc>
              <a:spcBef>
                <a:spcPts val="0"/>
              </a:spcBef>
            </a:pPr>
            <a:r>
              <a:rPr lang="en-US" dirty="0">
                <a:solidFill>
                  <a:schemeClr val="tx1"/>
                </a:solidFill>
                <a:latin typeface="+mn-lt"/>
                <a:cs typeface="+mn-cs"/>
              </a:rPr>
              <a:t>When referring to the ‘care system’ we refer to the invisible base. </a:t>
            </a:r>
          </a:p>
        </p:txBody>
      </p:sp>
      <p:sp>
        <p:nvSpPr>
          <p:cNvPr id="100" name="TextBox 99">
            <a:extLst>
              <a:ext uri="{FF2B5EF4-FFF2-40B4-BE49-F238E27FC236}">
                <a16:creationId xmlns:a16="http://schemas.microsoft.com/office/drawing/2014/main" id="{88BB071E-4D09-744D-A084-4BCE0529B826}"/>
              </a:ext>
            </a:extLst>
          </p:cNvPr>
          <p:cNvSpPr txBox="1"/>
          <p:nvPr/>
        </p:nvSpPr>
        <p:spPr>
          <a:xfrm>
            <a:off x="3776537" y="1867525"/>
            <a:ext cx="814647" cy="461665"/>
          </a:xfrm>
          <a:prstGeom prst="rect">
            <a:avLst/>
          </a:prstGeom>
          <a:noFill/>
        </p:spPr>
        <p:txBody>
          <a:bodyPr wrap="none" rtlCol="0">
            <a:spAutoFit/>
          </a:bodyPr>
          <a:lstStyle/>
          <a:p>
            <a:pPr algn="r"/>
            <a:r>
              <a:rPr lang="en-US" sz="2400" b="1" dirty="0">
                <a:latin typeface="Open Sans" panose="020B0606030504020204" pitchFamily="34" charset="0"/>
                <a:ea typeface="Open Sans" panose="020B0606030504020204" pitchFamily="34" charset="0"/>
                <a:cs typeface="Open Sans" panose="020B0606030504020204" pitchFamily="34" charset="0"/>
              </a:rPr>
              <a:t>25%</a:t>
            </a:r>
          </a:p>
        </p:txBody>
      </p:sp>
      <p:sp>
        <p:nvSpPr>
          <p:cNvPr id="101" name="TextBox 100">
            <a:extLst>
              <a:ext uri="{FF2B5EF4-FFF2-40B4-BE49-F238E27FC236}">
                <a16:creationId xmlns:a16="http://schemas.microsoft.com/office/drawing/2014/main" id="{505BFF92-5C6E-674C-B32D-7985570B8835}"/>
              </a:ext>
            </a:extLst>
          </p:cNvPr>
          <p:cNvSpPr txBox="1"/>
          <p:nvPr/>
        </p:nvSpPr>
        <p:spPr>
          <a:xfrm>
            <a:off x="3982506" y="4415445"/>
            <a:ext cx="720069" cy="461665"/>
          </a:xfrm>
          <a:prstGeom prst="rect">
            <a:avLst/>
          </a:prstGeom>
          <a:noFill/>
        </p:spPr>
        <p:txBody>
          <a:bodyPr wrap="none" rtlCol="0">
            <a:spAutoFit/>
          </a:bodyPr>
          <a:lstStyle/>
          <a:p>
            <a:pPr algn="r"/>
            <a:r>
              <a:rPr lang="en-US" sz="24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75%</a:t>
            </a:r>
          </a:p>
        </p:txBody>
      </p:sp>
      <p:sp>
        <p:nvSpPr>
          <p:cNvPr id="63" name="Title 1">
            <a:extLst>
              <a:ext uri="{FF2B5EF4-FFF2-40B4-BE49-F238E27FC236}">
                <a16:creationId xmlns:a16="http://schemas.microsoft.com/office/drawing/2014/main" id="{36C6CE55-3D72-DEBF-C887-125E89116BA5}"/>
              </a:ext>
            </a:extLst>
          </p:cNvPr>
          <p:cNvSpPr txBox="1">
            <a:spLocks/>
          </p:cNvSpPr>
          <p:nvPr/>
        </p:nvSpPr>
        <p:spPr>
          <a:xfrm>
            <a:off x="299545" y="207897"/>
            <a:ext cx="11540358"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t>A care sensitive approach: a bottom-up perspective </a:t>
            </a:r>
            <a:endParaRPr lang="en-US" b="1" dirty="0"/>
          </a:p>
        </p:txBody>
      </p:sp>
    </p:spTree>
    <p:extLst>
      <p:ext uri="{BB962C8B-B14F-4D97-AF65-F5344CB8AC3E}">
        <p14:creationId xmlns:p14="http://schemas.microsoft.com/office/powerpoint/2010/main" val="28534150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72DEE6-B4F6-9F73-64D4-4C7D89FA4D58}"/>
              </a:ext>
            </a:extLst>
          </p:cNvPr>
          <p:cNvSpPr>
            <a:spLocks noGrp="1"/>
          </p:cNvSpPr>
          <p:nvPr>
            <p:ph sz="half" idx="1"/>
          </p:nvPr>
        </p:nvSpPr>
        <p:spPr>
          <a:xfrm>
            <a:off x="838199" y="1825625"/>
            <a:ext cx="10515599" cy="4351338"/>
          </a:xfrm>
        </p:spPr>
        <p:txBody>
          <a:bodyPr>
            <a:normAutofit/>
          </a:bodyPr>
          <a:lstStyle/>
          <a:p>
            <a:pPr marL="0" indent="0">
              <a:buNone/>
            </a:pPr>
            <a:r>
              <a:rPr lang="en-GB" sz="6000" dirty="0">
                <a:solidFill>
                  <a:srgbClr val="C00000"/>
                </a:solidFill>
              </a:rPr>
              <a:t>Cultural norms </a:t>
            </a:r>
            <a:r>
              <a:rPr lang="en-GB" sz="4800" dirty="0"/>
              <a:t>can affect all aspects of care, from </a:t>
            </a:r>
            <a:r>
              <a:rPr lang="en-GB" sz="6000" dirty="0">
                <a:solidFill>
                  <a:srgbClr val="C00000"/>
                </a:solidFill>
              </a:rPr>
              <a:t>who</a:t>
            </a:r>
            <a:r>
              <a:rPr lang="en-GB" sz="4800" dirty="0"/>
              <a:t> engages in care to </a:t>
            </a:r>
            <a:r>
              <a:rPr lang="en-GB" sz="6000" dirty="0">
                <a:solidFill>
                  <a:srgbClr val="C00000"/>
                </a:solidFill>
              </a:rPr>
              <a:t>how the state and individuals support </a:t>
            </a:r>
            <a:r>
              <a:rPr lang="en-GB" sz="4800" dirty="0"/>
              <a:t>those who need care.</a:t>
            </a:r>
            <a:endParaRPr lang="en-US" sz="4800" dirty="0"/>
          </a:p>
        </p:txBody>
      </p:sp>
    </p:spTree>
    <p:extLst>
      <p:ext uri="{BB962C8B-B14F-4D97-AF65-F5344CB8AC3E}">
        <p14:creationId xmlns:p14="http://schemas.microsoft.com/office/powerpoint/2010/main" val="3832450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94116-29B5-3EB0-1272-EBDACFA06972}"/>
              </a:ext>
            </a:extLst>
          </p:cNvPr>
          <p:cNvSpPr>
            <a:spLocks noGrp="1"/>
          </p:cNvSpPr>
          <p:nvPr>
            <p:ph type="title"/>
          </p:nvPr>
        </p:nvSpPr>
        <p:spPr/>
        <p:txBody>
          <a:bodyPr>
            <a:normAutofit/>
          </a:bodyPr>
          <a:lstStyle/>
          <a:p>
            <a:r>
              <a:rPr lang="en-GB" sz="5400" b="1" dirty="0"/>
              <a:t>The care diamond</a:t>
            </a:r>
            <a:endParaRPr lang="en-US" sz="5400" b="1" dirty="0"/>
          </a:p>
        </p:txBody>
      </p:sp>
      <p:pic>
        <p:nvPicPr>
          <p:cNvPr id="6" name="Picture 5">
            <a:extLst>
              <a:ext uri="{FF2B5EF4-FFF2-40B4-BE49-F238E27FC236}">
                <a16:creationId xmlns:a16="http://schemas.microsoft.com/office/drawing/2014/main" id="{63CCFBA9-F8D4-ED99-2D68-60CCA9DBF9BD}"/>
              </a:ext>
            </a:extLst>
          </p:cNvPr>
          <p:cNvPicPr>
            <a:picLocks noChangeAspect="1"/>
          </p:cNvPicPr>
          <p:nvPr/>
        </p:nvPicPr>
        <p:blipFill>
          <a:blip r:embed="rId3"/>
          <a:stretch>
            <a:fillRect/>
          </a:stretch>
        </p:blipFill>
        <p:spPr>
          <a:xfrm>
            <a:off x="2099256" y="1476374"/>
            <a:ext cx="7298010" cy="5381626"/>
          </a:xfrm>
          <a:prstGeom prst="rect">
            <a:avLst/>
          </a:prstGeom>
        </p:spPr>
      </p:pic>
    </p:spTree>
    <p:extLst>
      <p:ext uri="{BB962C8B-B14F-4D97-AF65-F5344CB8AC3E}">
        <p14:creationId xmlns:p14="http://schemas.microsoft.com/office/powerpoint/2010/main" val="5839894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1BCDC1B-EB5A-4C46-967D-5D893C9783D2}"/>
              </a:ext>
            </a:extLst>
          </p:cNvPr>
          <p:cNvSpPr txBox="1"/>
          <p:nvPr/>
        </p:nvSpPr>
        <p:spPr>
          <a:xfrm>
            <a:off x="1013365" y="496358"/>
            <a:ext cx="3550955" cy="3083921"/>
          </a:xfrm>
          <a:prstGeom prst="rect">
            <a:avLst/>
          </a:prstGeom>
          <a:noFill/>
        </p:spPr>
        <p:txBody>
          <a:bodyPr wrap="square" rtlCol="0">
            <a:spAutoFit/>
          </a:bodyPr>
          <a:lstStyle/>
          <a:p>
            <a:pPr>
              <a:lnSpc>
                <a:spcPct val="90000"/>
              </a:lnSpc>
              <a:spcBef>
                <a:spcPct val="0"/>
              </a:spcBef>
            </a:pPr>
            <a:r>
              <a:rPr lang="en-US" sz="5400" b="1" dirty="0">
                <a:latin typeface="+mj-lt"/>
                <a:ea typeface="+mj-ea"/>
                <a:cs typeface="+mj-cs"/>
              </a:rPr>
              <a:t>Challenges for organizing care</a:t>
            </a:r>
          </a:p>
        </p:txBody>
      </p:sp>
      <p:grpSp>
        <p:nvGrpSpPr>
          <p:cNvPr id="2" name="Group 1">
            <a:extLst>
              <a:ext uri="{FF2B5EF4-FFF2-40B4-BE49-F238E27FC236}">
                <a16:creationId xmlns:a16="http://schemas.microsoft.com/office/drawing/2014/main" id="{16CB574E-D28D-4883-A389-3933E870478E}"/>
              </a:ext>
            </a:extLst>
          </p:cNvPr>
          <p:cNvGrpSpPr/>
          <p:nvPr/>
        </p:nvGrpSpPr>
        <p:grpSpPr>
          <a:xfrm>
            <a:off x="3692660" y="268224"/>
            <a:ext cx="7194796" cy="6184511"/>
            <a:chOff x="3692660" y="1446708"/>
            <a:chExt cx="5164550" cy="5006027"/>
          </a:xfrm>
        </p:grpSpPr>
        <p:sp>
          <p:nvSpPr>
            <p:cNvPr id="21" name="Freeform 20">
              <a:extLst>
                <a:ext uri="{FF2B5EF4-FFF2-40B4-BE49-F238E27FC236}">
                  <a16:creationId xmlns:a16="http://schemas.microsoft.com/office/drawing/2014/main" id="{16A46169-1387-4F45-BAEE-989A8BC91EC4}"/>
                </a:ext>
              </a:extLst>
            </p:cNvPr>
            <p:cNvSpPr>
              <a:spLocks noChangeArrowheads="1"/>
            </p:cNvSpPr>
            <p:nvPr/>
          </p:nvSpPr>
          <p:spPr bwMode="auto">
            <a:xfrm>
              <a:off x="5867251" y="1446708"/>
              <a:ext cx="2515739" cy="2459425"/>
            </a:xfrm>
            <a:custGeom>
              <a:avLst/>
              <a:gdLst>
                <a:gd name="connsiteX0" fmla="*/ 794599 w 5031477"/>
                <a:gd name="connsiteY0" fmla="*/ 223 h 4918850"/>
                <a:gd name="connsiteX1" fmla="*/ 5010550 w 5031477"/>
                <a:gd name="connsiteY1" fmla="*/ 2485274 h 4918850"/>
                <a:gd name="connsiteX2" fmla="*/ 5031477 w 5031477"/>
                <a:gd name="connsiteY2" fmla="*/ 2546701 h 4918850"/>
                <a:gd name="connsiteX3" fmla="*/ 954864 w 5031477"/>
                <a:gd name="connsiteY3" fmla="*/ 4918850 h 4918850"/>
                <a:gd name="connsiteX4" fmla="*/ 0 w 5031477"/>
                <a:gd name="connsiteY4" fmla="*/ 44593 h 4918850"/>
                <a:gd name="connsiteX5" fmla="*/ 36481 w 5031477"/>
                <a:gd name="connsiteY5" fmla="*/ 39385 h 4918850"/>
                <a:gd name="connsiteX6" fmla="*/ 794599 w 5031477"/>
                <a:gd name="connsiteY6" fmla="*/ 223 h 491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31477" h="4918850">
                  <a:moveTo>
                    <a:pt x="794599" y="223"/>
                  </a:moveTo>
                  <a:cubicBezTo>
                    <a:pt x="2607205" y="15455"/>
                    <a:pt x="4391640" y="813069"/>
                    <a:pt x="5010550" y="2485274"/>
                  </a:cubicBezTo>
                  <a:lnTo>
                    <a:pt x="5031477" y="2546701"/>
                  </a:lnTo>
                  <a:lnTo>
                    <a:pt x="954864" y="4918850"/>
                  </a:lnTo>
                  <a:lnTo>
                    <a:pt x="0" y="44593"/>
                  </a:lnTo>
                  <a:lnTo>
                    <a:pt x="36481" y="39385"/>
                  </a:lnTo>
                  <a:cubicBezTo>
                    <a:pt x="287670" y="11233"/>
                    <a:pt x="541409" y="-1905"/>
                    <a:pt x="794599" y="223"/>
                  </a:cubicBezTo>
                  <a:close/>
                </a:path>
              </a:pathLst>
            </a:custGeom>
            <a:solidFill>
              <a:schemeClr val="accent2"/>
            </a:solidFill>
            <a:ln>
              <a:noFill/>
            </a:ln>
            <a:effectLst/>
          </p:spPr>
          <p:txBody>
            <a:bodyPr wrap="square" anchor="ctr">
              <a:noAutofit/>
            </a:bodyPr>
            <a:lstStyle/>
            <a:p>
              <a:endParaRPr lang="en-US" sz="3266"/>
            </a:p>
          </p:txBody>
        </p:sp>
        <p:sp>
          <p:nvSpPr>
            <p:cNvPr id="20" name="Freeform 19">
              <a:extLst>
                <a:ext uri="{FF2B5EF4-FFF2-40B4-BE49-F238E27FC236}">
                  <a16:creationId xmlns:a16="http://schemas.microsoft.com/office/drawing/2014/main" id="{E85DFFFE-47C6-9E4F-B5A0-E0E0FE8D3BB9}"/>
                </a:ext>
              </a:extLst>
            </p:cNvPr>
            <p:cNvSpPr>
              <a:spLocks noChangeArrowheads="1"/>
            </p:cNvSpPr>
            <p:nvPr/>
          </p:nvSpPr>
          <p:spPr bwMode="auto">
            <a:xfrm>
              <a:off x="4016859" y="1479357"/>
              <a:ext cx="2256582" cy="2443664"/>
            </a:xfrm>
            <a:custGeom>
              <a:avLst/>
              <a:gdLst>
                <a:gd name="connsiteX0" fmla="*/ 3555740 w 4513164"/>
                <a:gd name="connsiteY0" fmla="*/ 0 h 4887327"/>
                <a:gd name="connsiteX1" fmla="*/ 4513164 w 4513164"/>
                <a:gd name="connsiteY1" fmla="*/ 4887327 h 4887327"/>
                <a:gd name="connsiteX2" fmla="*/ 198431 w 4513164"/>
                <a:gd name="connsiteY2" fmla="*/ 4519338 h 4887327"/>
                <a:gd name="connsiteX3" fmla="*/ 194263 w 4513164"/>
                <a:gd name="connsiteY3" fmla="*/ 4504262 h 4887327"/>
                <a:gd name="connsiteX4" fmla="*/ 1629107 w 4513164"/>
                <a:gd name="connsiteY4" fmla="*/ 626044 h 4887327"/>
                <a:gd name="connsiteX5" fmla="*/ 3362780 w 4513164"/>
                <a:gd name="connsiteY5" fmla="*/ 27544 h 4887327"/>
                <a:gd name="connsiteX6" fmla="*/ 3555740 w 4513164"/>
                <a:gd name="connsiteY6" fmla="*/ 0 h 4887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3164" h="4887327">
                  <a:moveTo>
                    <a:pt x="3555740" y="0"/>
                  </a:moveTo>
                  <a:lnTo>
                    <a:pt x="4513164" y="4887327"/>
                  </a:lnTo>
                  <a:lnTo>
                    <a:pt x="198431" y="4519338"/>
                  </a:lnTo>
                  <a:lnTo>
                    <a:pt x="194263" y="4504262"/>
                  </a:lnTo>
                  <a:cubicBezTo>
                    <a:pt x="-10524" y="3759201"/>
                    <a:pt x="-488023" y="1806270"/>
                    <a:pt x="1629107" y="626044"/>
                  </a:cubicBezTo>
                  <a:cubicBezTo>
                    <a:pt x="2149085" y="336110"/>
                    <a:pt x="2743120" y="135301"/>
                    <a:pt x="3362780" y="27544"/>
                  </a:cubicBezTo>
                  <a:lnTo>
                    <a:pt x="3555740" y="0"/>
                  </a:lnTo>
                  <a:close/>
                </a:path>
              </a:pathLst>
            </a:custGeom>
            <a:solidFill>
              <a:schemeClr val="accent1"/>
            </a:solidFill>
            <a:ln>
              <a:noFill/>
            </a:ln>
            <a:effectLst/>
          </p:spPr>
          <p:txBody>
            <a:bodyPr wrap="square" anchor="ctr">
              <a:noAutofit/>
            </a:bodyPr>
            <a:lstStyle/>
            <a:p>
              <a:endParaRPr lang="en-US" sz="3266"/>
            </a:p>
          </p:txBody>
        </p:sp>
        <p:sp>
          <p:nvSpPr>
            <p:cNvPr id="18" name="Freeform 17">
              <a:extLst>
                <a:ext uri="{FF2B5EF4-FFF2-40B4-BE49-F238E27FC236}">
                  <a16:creationId xmlns:a16="http://schemas.microsoft.com/office/drawing/2014/main" id="{3A885963-BE0C-E146-B535-0A5E59A7BBD0}"/>
                </a:ext>
              </a:extLst>
            </p:cNvPr>
            <p:cNvSpPr>
              <a:spLocks noChangeArrowheads="1"/>
            </p:cNvSpPr>
            <p:nvPr/>
          </p:nvSpPr>
          <p:spPr bwMode="auto">
            <a:xfrm>
              <a:off x="6381205" y="2791160"/>
              <a:ext cx="2118136" cy="2401869"/>
            </a:xfrm>
            <a:custGeom>
              <a:avLst/>
              <a:gdLst>
                <a:gd name="connsiteX0" fmla="*/ 4050107 w 4236272"/>
                <a:gd name="connsiteY0" fmla="*/ 0 h 4803738"/>
                <a:gd name="connsiteX1" fmla="*/ 4090545 w 4236272"/>
                <a:gd name="connsiteY1" fmla="*/ 142499 h 4803738"/>
                <a:gd name="connsiteX2" fmla="*/ 2840339 w 4236272"/>
                <a:gd name="connsiteY2" fmla="*/ 4771305 h 4803738"/>
                <a:gd name="connsiteX3" fmla="*/ 2811784 w 4236272"/>
                <a:gd name="connsiteY3" fmla="*/ 4803738 h 4803738"/>
                <a:gd name="connsiteX4" fmla="*/ 0 w 4236272"/>
                <a:gd name="connsiteY4" fmla="*/ 2356726 h 4803738"/>
                <a:gd name="connsiteX5" fmla="*/ 4050107 w 4236272"/>
                <a:gd name="connsiteY5" fmla="*/ 0 h 480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36272" h="4803738">
                  <a:moveTo>
                    <a:pt x="4050107" y="0"/>
                  </a:moveTo>
                  <a:lnTo>
                    <a:pt x="4090545" y="142499"/>
                  </a:lnTo>
                  <a:cubicBezTo>
                    <a:pt x="4648909" y="2323143"/>
                    <a:pt x="3466461" y="4046111"/>
                    <a:pt x="2840339" y="4771305"/>
                  </a:cubicBezTo>
                  <a:lnTo>
                    <a:pt x="2811784" y="4803738"/>
                  </a:lnTo>
                  <a:lnTo>
                    <a:pt x="0" y="2356726"/>
                  </a:lnTo>
                  <a:lnTo>
                    <a:pt x="4050107" y="0"/>
                  </a:lnTo>
                  <a:close/>
                </a:path>
              </a:pathLst>
            </a:custGeom>
            <a:solidFill>
              <a:schemeClr val="accent3"/>
            </a:solidFill>
            <a:ln>
              <a:noFill/>
            </a:ln>
            <a:effectLst/>
          </p:spPr>
          <p:txBody>
            <a:bodyPr wrap="square" anchor="ctr">
              <a:noAutofit/>
            </a:bodyPr>
            <a:lstStyle/>
            <a:p>
              <a:endParaRPr lang="en-US" sz="3266"/>
            </a:p>
          </p:txBody>
        </p:sp>
        <p:sp>
          <p:nvSpPr>
            <p:cNvPr id="16" name="Freeform 15">
              <a:extLst>
                <a:ext uri="{FF2B5EF4-FFF2-40B4-BE49-F238E27FC236}">
                  <a16:creationId xmlns:a16="http://schemas.microsoft.com/office/drawing/2014/main" id="{ABCC94DC-2115-2D4F-8405-2B232D977909}"/>
                </a:ext>
              </a:extLst>
            </p:cNvPr>
            <p:cNvSpPr>
              <a:spLocks noChangeArrowheads="1"/>
            </p:cNvSpPr>
            <p:nvPr/>
          </p:nvSpPr>
          <p:spPr bwMode="auto">
            <a:xfrm>
              <a:off x="3692660" y="3814208"/>
              <a:ext cx="2570579" cy="2309778"/>
            </a:xfrm>
            <a:custGeom>
              <a:avLst/>
              <a:gdLst>
                <a:gd name="connsiteX0" fmla="*/ 887798 w 5141157"/>
                <a:gd name="connsiteY0" fmla="*/ 0 h 4619555"/>
                <a:gd name="connsiteX1" fmla="*/ 5141157 w 5141157"/>
                <a:gd name="connsiteY1" fmla="*/ 362755 h 4619555"/>
                <a:gd name="connsiteX2" fmla="*/ 3172945 w 5141157"/>
                <a:gd name="connsiteY2" fmla="*/ 4554805 h 4619555"/>
                <a:gd name="connsiteX3" fmla="*/ 3068058 w 5141157"/>
                <a:gd name="connsiteY3" fmla="*/ 4503048 h 4619555"/>
                <a:gd name="connsiteX4" fmla="*/ 2686431 w 5141157"/>
                <a:gd name="connsiteY4" fmla="*/ 4447319 h 4619555"/>
                <a:gd name="connsiteX5" fmla="*/ 1132250 w 5141157"/>
                <a:gd name="connsiteY5" fmla="*/ 4401137 h 4619555"/>
                <a:gd name="connsiteX6" fmla="*/ 948166 w 5141157"/>
                <a:gd name="connsiteY6" fmla="*/ 3533836 h 4619555"/>
                <a:gd name="connsiteX7" fmla="*/ 656758 w 5141157"/>
                <a:gd name="connsiteY7" fmla="*/ 3194931 h 4619555"/>
                <a:gd name="connsiteX8" fmla="*/ 842879 w 5141157"/>
                <a:gd name="connsiteY8" fmla="*/ 2961975 h 4619555"/>
                <a:gd name="connsiteX9" fmla="*/ 520903 w 5141157"/>
                <a:gd name="connsiteY9" fmla="*/ 2745322 h 4619555"/>
                <a:gd name="connsiteX10" fmla="*/ 323234 w 5141157"/>
                <a:gd name="connsiteY10" fmla="*/ 2388078 h 4619555"/>
                <a:gd name="connsiteX11" fmla="*/ 105865 w 5141157"/>
                <a:gd name="connsiteY11" fmla="*/ 1787013 h 4619555"/>
                <a:gd name="connsiteX12" fmla="*/ 905372 w 5141157"/>
                <a:gd name="connsiteY12" fmla="*/ 74147 h 4619555"/>
                <a:gd name="connsiteX13" fmla="*/ 895568 w 5141157"/>
                <a:gd name="connsiteY13" fmla="*/ 30011 h 4619555"/>
                <a:gd name="connsiteX14" fmla="*/ 887798 w 5141157"/>
                <a:gd name="connsiteY14" fmla="*/ 0 h 4619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1157" h="4619555">
                  <a:moveTo>
                    <a:pt x="887798" y="0"/>
                  </a:moveTo>
                  <a:lnTo>
                    <a:pt x="5141157" y="362755"/>
                  </a:lnTo>
                  <a:lnTo>
                    <a:pt x="3172945" y="4554805"/>
                  </a:lnTo>
                  <a:lnTo>
                    <a:pt x="3068058" y="4503048"/>
                  </a:lnTo>
                  <a:cubicBezTo>
                    <a:pt x="2958258" y="4462303"/>
                    <a:pt x="2831881" y="4441546"/>
                    <a:pt x="2686431" y="4447319"/>
                  </a:cubicBezTo>
                  <a:cubicBezTo>
                    <a:pt x="1522833" y="4493503"/>
                    <a:pt x="1411432" y="4837164"/>
                    <a:pt x="1132250" y="4401137"/>
                  </a:cubicBezTo>
                  <a:cubicBezTo>
                    <a:pt x="853068" y="3964430"/>
                    <a:pt x="1136325" y="3719929"/>
                    <a:pt x="948166" y="3533836"/>
                  </a:cubicBezTo>
                  <a:cubicBezTo>
                    <a:pt x="948166" y="3533836"/>
                    <a:pt x="660833" y="3385098"/>
                    <a:pt x="656758" y="3194931"/>
                  </a:cubicBezTo>
                  <a:cubicBezTo>
                    <a:pt x="652682" y="3004764"/>
                    <a:pt x="842879" y="2961975"/>
                    <a:pt x="842879" y="2961975"/>
                  </a:cubicBezTo>
                  <a:cubicBezTo>
                    <a:pt x="842879" y="2961975"/>
                    <a:pt x="533130" y="2950430"/>
                    <a:pt x="520903" y="2745322"/>
                  </a:cubicBezTo>
                  <a:cubicBezTo>
                    <a:pt x="509355" y="2539532"/>
                    <a:pt x="648606" y="2523912"/>
                    <a:pt x="323234" y="2388078"/>
                  </a:cubicBezTo>
                  <a:cubicBezTo>
                    <a:pt x="-2819" y="2252922"/>
                    <a:pt x="-95200" y="2128635"/>
                    <a:pt x="105865" y="1787013"/>
                  </a:cubicBezTo>
                  <a:cubicBezTo>
                    <a:pt x="307610" y="1446069"/>
                    <a:pt x="982810" y="485045"/>
                    <a:pt x="905372" y="74147"/>
                  </a:cubicBezTo>
                  <a:cubicBezTo>
                    <a:pt x="902931" y="61307"/>
                    <a:pt x="899620" y="46565"/>
                    <a:pt x="895568" y="30011"/>
                  </a:cubicBezTo>
                  <a:lnTo>
                    <a:pt x="887798" y="0"/>
                  </a:lnTo>
                  <a:close/>
                </a:path>
              </a:pathLst>
            </a:custGeom>
            <a:solidFill>
              <a:schemeClr val="accent5"/>
            </a:solidFill>
            <a:ln>
              <a:noFill/>
            </a:ln>
            <a:effectLst/>
          </p:spPr>
          <p:txBody>
            <a:bodyPr wrap="square" anchor="ctr">
              <a:noAutofit/>
            </a:bodyPr>
            <a:lstStyle/>
            <a:p>
              <a:endParaRPr lang="en-US" sz="3266"/>
            </a:p>
          </p:txBody>
        </p:sp>
        <p:sp>
          <p:nvSpPr>
            <p:cNvPr id="15" name="Freeform 14">
              <a:extLst>
                <a:ext uri="{FF2B5EF4-FFF2-40B4-BE49-F238E27FC236}">
                  <a16:creationId xmlns:a16="http://schemas.microsoft.com/office/drawing/2014/main" id="{E1A738BA-CB57-F247-A154-D2EFC1B65B34}"/>
                </a:ext>
              </a:extLst>
            </p:cNvPr>
            <p:cNvSpPr>
              <a:spLocks noChangeArrowheads="1"/>
            </p:cNvSpPr>
            <p:nvPr/>
          </p:nvSpPr>
          <p:spPr bwMode="auto">
            <a:xfrm>
              <a:off x="5335669" y="4005428"/>
              <a:ext cx="2397500" cy="2447307"/>
            </a:xfrm>
            <a:custGeom>
              <a:avLst/>
              <a:gdLst>
                <a:gd name="connsiteX0" fmla="*/ 1980964 w 4794999"/>
                <a:gd name="connsiteY0" fmla="*/ 0 h 4894613"/>
                <a:gd name="connsiteX1" fmla="*/ 4794999 w 4794999"/>
                <a:gd name="connsiteY1" fmla="*/ 2448972 h 4894613"/>
                <a:gd name="connsiteX2" fmla="*/ 4777733 w 4794999"/>
                <a:gd name="connsiteY2" fmla="*/ 2467847 h 4894613"/>
                <a:gd name="connsiteX3" fmla="*/ 4565744 w 4794999"/>
                <a:gd name="connsiteY3" fmla="*/ 2680247 h 4894613"/>
                <a:gd name="connsiteX4" fmla="*/ 4207583 w 4794999"/>
                <a:gd name="connsiteY4" fmla="*/ 4891854 h 4894613"/>
                <a:gd name="connsiteX5" fmla="*/ 4208274 w 4794999"/>
                <a:gd name="connsiteY5" fmla="*/ 4894613 h 4894613"/>
                <a:gd name="connsiteX6" fmla="*/ 402242 w 4794999"/>
                <a:gd name="connsiteY6" fmla="*/ 4894613 h 4894613"/>
                <a:gd name="connsiteX7" fmla="*/ 379964 w 4794999"/>
                <a:gd name="connsiteY7" fmla="*/ 4815216 h 4894613"/>
                <a:gd name="connsiteX8" fmla="*/ 54134 w 4794999"/>
                <a:gd name="connsiteY8" fmla="*/ 4261141 h 4894613"/>
                <a:gd name="connsiteX9" fmla="*/ 0 w 4794999"/>
                <a:gd name="connsiteY9" fmla="*/ 4219213 h 4894613"/>
                <a:gd name="connsiteX10" fmla="*/ 1980964 w 4794999"/>
                <a:gd name="connsiteY10" fmla="*/ 0 h 489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94999" h="4894613">
                  <a:moveTo>
                    <a:pt x="1980964" y="0"/>
                  </a:moveTo>
                  <a:lnTo>
                    <a:pt x="4794999" y="2448972"/>
                  </a:lnTo>
                  <a:lnTo>
                    <a:pt x="4777733" y="2467847"/>
                  </a:lnTo>
                  <a:cubicBezTo>
                    <a:pt x="4648371" y="2606634"/>
                    <a:pt x="4565744" y="2680247"/>
                    <a:pt x="4565744" y="2680247"/>
                  </a:cubicBezTo>
                  <a:cubicBezTo>
                    <a:pt x="4565744" y="2680247"/>
                    <a:pt x="3969138" y="3801970"/>
                    <a:pt x="4207583" y="4891854"/>
                  </a:cubicBezTo>
                  <a:lnTo>
                    <a:pt x="4208274" y="4894613"/>
                  </a:lnTo>
                  <a:lnTo>
                    <a:pt x="402242" y="4894613"/>
                  </a:lnTo>
                  <a:lnTo>
                    <a:pt x="379964" y="4815216"/>
                  </a:lnTo>
                  <a:cubicBezTo>
                    <a:pt x="314371" y="4611635"/>
                    <a:pt x="212416" y="4409497"/>
                    <a:pt x="54134" y="4261141"/>
                  </a:cubicBezTo>
                  <a:lnTo>
                    <a:pt x="0" y="4219213"/>
                  </a:lnTo>
                  <a:lnTo>
                    <a:pt x="1980964" y="0"/>
                  </a:lnTo>
                  <a:close/>
                </a:path>
              </a:pathLst>
            </a:custGeom>
            <a:solidFill>
              <a:schemeClr val="accent4"/>
            </a:solidFill>
            <a:ln>
              <a:noFill/>
            </a:ln>
            <a:effectLst/>
          </p:spPr>
          <p:txBody>
            <a:bodyPr wrap="square" anchor="ctr">
              <a:noAutofit/>
            </a:bodyPr>
            <a:lstStyle/>
            <a:p>
              <a:endParaRPr lang="en-US" sz="3266"/>
            </a:p>
          </p:txBody>
        </p:sp>
        <p:sp>
          <p:nvSpPr>
            <p:cNvPr id="24" name="TextBox 23">
              <a:extLst>
                <a:ext uri="{FF2B5EF4-FFF2-40B4-BE49-F238E27FC236}">
                  <a16:creationId xmlns:a16="http://schemas.microsoft.com/office/drawing/2014/main" id="{822ACDDE-E13C-A54C-A514-277E0E189F74}"/>
                </a:ext>
              </a:extLst>
            </p:cNvPr>
            <p:cNvSpPr txBox="1"/>
            <p:nvPr/>
          </p:nvSpPr>
          <p:spPr>
            <a:xfrm>
              <a:off x="5629847" y="3362389"/>
              <a:ext cx="474810" cy="430887"/>
            </a:xfrm>
            <a:prstGeom prst="rect">
              <a:avLst/>
            </a:prstGeom>
            <a:noFill/>
            <a:ln>
              <a:noFill/>
            </a:ln>
          </p:spPr>
          <p:txBody>
            <a:bodyPr wrap="square" rtlCol="0" anchor="ctr" anchorCtr="0">
              <a:spAutoFit/>
            </a:bodyPr>
            <a:lstStyle/>
            <a:p>
              <a:pPr algn="ctr"/>
              <a:r>
                <a:rPr lang="en-US" sz="2200" b="1" dirty="0">
                  <a:solidFill>
                    <a:schemeClr val="bg1"/>
                  </a:solidFill>
                  <a:latin typeface="Poppins" pitchFamily="2" charset="77"/>
                  <a:ea typeface="League Spartan" charset="0"/>
                  <a:cs typeface="Poppins" pitchFamily="2" charset="77"/>
                </a:rPr>
                <a:t>01</a:t>
              </a:r>
            </a:p>
          </p:txBody>
        </p:sp>
        <p:sp>
          <p:nvSpPr>
            <p:cNvPr id="25" name="TextBox 24">
              <a:extLst>
                <a:ext uri="{FF2B5EF4-FFF2-40B4-BE49-F238E27FC236}">
                  <a16:creationId xmlns:a16="http://schemas.microsoft.com/office/drawing/2014/main" id="{C9322128-4187-AB48-8BB3-442667702F91}"/>
                </a:ext>
              </a:extLst>
            </p:cNvPr>
            <p:cNvSpPr txBox="1"/>
            <p:nvPr/>
          </p:nvSpPr>
          <p:spPr>
            <a:xfrm>
              <a:off x="6298093" y="3191073"/>
              <a:ext cx="529312" cy="430887"/>
            </a:xfrm>
            <a:prstGeom prst="rect">
              <a:avLst/>
            </a:prstGeom>
            <a:noFill/>
            <a:ln>
              <a:noFill/>
            </a:ln>
          </p:spPr>
          <p:txBody>
            <a:bodyPr wrap="square" rtlCol="0" anchor="ctr" anchorCtr="0">
              <a:spAutoFit/>
            </a:bodyPr>
            <a:lstStyle/>
            <a:p>
              <a:pPr algn="ctr"/>
              <a:r>
                <a:rPr lang="en-US" sz="2200" b="1" dirty="0">
                  <a:solidFill>
                    <a:schemeClr val="bg1"/>
                  </a:solidFill>
                  <a:latin typeface="Poppins" pitchFamily="2" charset="77"/>
                  <a:ea typeface="League Spartan" charset="0"/>
                  <a:cs typeface="Poppins" pitchFamily="2" charset="77"/>
                </a:rPr>
                <a:t>02</a:t>
              </a:r>
            </a:p>
          </p:txBody>
        </p:sp>
        <p:sp>
          <p:nvSpPr>
            <p:cNvPr id="26" name="TextBox 25">
              <a:extLst>
                <a:ext uri="{FF2B5EF4-FFF2-40B4-BE49-F238E27FC236}">
                  <a16:creationId xmlns:a16="http://schemas.microsoft.com/office/drawing/2014/main" id="{9183AE53-547C-754D-8F85-F9A10EAA969D}"/>
                </a:ext>
              </a:extLst>
            </p:cNvPr>
            <p:cNvSpPr txBox="1"/>
            <p:nvPr/>
          </p:nvSpPr>
          <p:spPr>
            <a:xfrm>
              <a:off x="6577862" y="3805649"/>
              <a:ext cx="538930" cy="430887"/>
            </a:xfrm>
            <a:prstGeom prst="rect">
              <a:avLst/>
            </a:prstGeom>
            <a:noFill/>
            <a:ln>
              <a:noFill/>
            </a:ln>
          </p:spPr>
          <p:txBody>
            <a:bodyPr wrap="square" rtlCol="0" anchor="ctr" anchorCtr="0">
              <a:spAutoFit/>
            </a:bodyPr>
            <a:lstStyle/>
            <a:p>
              <a:pPr algn="ctr"/>
              <a:r>
                <a:rPr lang="en-US" sz="2200" b="1" dirty="0">
                  <a:solidFill>
                    <a:schemeClr val="bg1"/>
                  </a:solidFill>
                  <a:latin typeface="Poppins" pitchFamily="2" charset="77"/>
                  <a:ea typeface="League Spartan" charset="0"/>
                  <a:cs typeface="Poppins" pitchFamily="2" charset="77"/>
                </a:rPr>
                <a:t>03</a:t>
              </a:r>
            </a:p>
          </p:txBody>
        </p:sp>
        <p:sp>
          <p:nvSpPr>
            <p:cNvPr id="27" name="TextBox 26">
              <a:extLst>
                <a:ext uri="{FF2B5EF4-FFF2-40B4-BE49-F238E27FC236}">
                  <a16:creationId xmlns:a16="http://schemas.microsoft.com/office/drawing/2014/main" id="{790411A2-6B9D-9442-AE72-916120824D34}"/>
                </a:ext>
              </a:extLst>
            </p:cNvPr>
            <p:cNvSpPr txBox="1"/>
            <p:nvPr/>
          </p:nvSpPr>
          <p:spPr>
            <a:xfrm>
              <a:off x="6160470" y="4335291"/>
              <a:ext cx="559769" cy="430887"/>
            </a:xfrm>
            <a:prstGeom prst="rect">
              <a:avLst/>
            </a:prstGeom>
            <a:noFill/>
            <a:ln>
              <a:noFill/>
            </a:ln>
          </p:spPr>
          <p:txBody>
            <a:bodyPr wrap="square" rtlCol="0" anchor="ctr" anchorCtr="0">
              <a:spAutoFit/>
            </a:bodyPr>
            <a:lstStyle/>
            <a:p>
              <a:pPr algn="ctr"/>
              <a:r>
                <a:rPr lang="en-US" sz="2200" b="1" dirty="0">
                  <a:solidFill>
                    <a:schemeClr val="bg1"/>
                  </a:solidFill>
                  <a:latin typeface="Poppins" pitchFamily="2" charset="77"/>
                  <a:ea typeface="League Spartan" charset="0"/>
                  <a:cs typeface="Poppins" pitchFamily="2" charset="77"/>
                </a:rPr>
                <a:t>04</a:t>
              </a:r>
            </a:p>
          </p:txBody>
        </p:sp>
        <p:sp>
          <p:nvSpPr>
            <p:cNvPr id="28" name="TextBox 27">
              <a:extLst>
                <a:ext uri="{FF2B5EF4-FFF2-40B4-BE49-F238E27FC236}">
                  <a16:creationId xmlns:a16="http://schemas.microsoft.com/office/drawing/2014/main" id="{276C8826-2636-B74C-98A3-D7E5DA375B8D}"/>
                </a:ext>
              </a:extLst>
            </p:cNvPr>
            <p:cNvSpPr txBox="1"/>
            <p:nvPr/>
          </p:nvSpPr>
          <p:spPr>
            <a:xfrm>
              <a:off x="5507559" y="4022316"/>
              <a:ext cx="551754" cy="430887"/>
            </a:xfrm>
            <a:prstGeom prst="rect">
              <a:avLst/>
            </a:prstGeom>
            <a:noFill/>
            <a:ln>
              <a:noFill/>
            </a:ln>
          </p:spPr>
          <p:txBody>
            <a:bodyPr wrap="square" rtlCol="0" anchor="ctr" anchorCtr="0">
              <a:spAutoFit/>
            </a:bodyPr>
            <a:lstStyle/>
            <a:p>
              <a:pPr algn="ctr"/>
              <a:r>
                <a:rPr lang="en-US" sz="2200" b="1" dirty="0">
                  <a:solidFill>
                    <a:schemeClr val="bg1"/>
                  </a:solidFill>
                  <a:latin typeface="Poppins" pitchFamily="2" charset="77"/>
                  <a:ea typeface="League Spartan" charset="0"/>
                  <a:cs typeface="Poppins" pitchFamily="2" charset="77"/>
                </a:rPr>
                <a:t>05</a:t>
              </a:r>
            </a:p>
          </p:txBody>
        </p:sp>
        <p:sp>
          <p:nvSpPr>
            <p:cNvPr id="29" name="TextBox 28">
              <a:extLst>
                <a:ext uri="{FF2B5EF4-FFF2-40B4-BE49-F238E27FC236}">
                  <a16:creationId xmlns:a16="http://schemas.microsoft.com/office/drawing/2014/main" id="{09D9DAB2-B9DA-6248-9122-F6421EFA5256}"/>
                </a:ext>
              </a:extLst>
            </p:cNvPr>
            <p:cNvSpPr txBox="1"/>
            <p:nvPr/>
          </p:nvSpPr>
          <p:spPr>
            <a:xfrm>
              <a:off x="4536766" y="1923741"/>
              <a:ext cx="1271502" cy="584775"/>
            </a:xfrm>
            <a:prstGeom prst="rect">
              <a:avLst/>
            </a:prstGeom>
            <a:noFill/>
          </p:spPr>
          <p:txBody>
            <a:bodyPr wrap="square" rtlCol="0" anchor="b" anchorCtr="0">
              <a:spAutoFit/>
            </a:bodyPr>
            <a:lstStyle/>
            <a:p>
              <a:pPr algn="r"/>
              <a:r>
                <a:rPr lang="en-US" sz="1600" b="1" dirty="0">
                  <a:solidFill>
                    <a:schemeClr val="bg1"/>
                  </a:solidFill>
                  <a:latin typeface="Poppins" pitchFamily="2" charset="77"/>
                  <a:ea typeface="League Spartan" charset="0"/>
                  <a:cs typeface="Poppins" pitchFamily="2" charset="77"/>
                </a:rPr>
                <a:t>STATE and </a:t>
              </a:r>
            </a:p>
            <a:p>
              <a:pPr algn="r"/>
              <a:r>
                <a:rPr lang="en-US" sz="1600" b="1" dirty="0">
                  <a:solidFill>
                    <a:schemeClr val="bg1"/>
                  </a:solidFill>
                  <a:latin typeface="Poppins" pitchFamily="2" charset="77"/>
                  <a:ea typeface="League Spartan" charset="0"/>
                  <a:cs typeface="Poppins" pitchFamily="2" charset="77"/>
                </a:rPr>
                <a:t>HOUSEHOLD</a:t>
              </a:r>
            </a:p>
          </p:txBody>
        </p:sp>
        <p:sp>
          <p:nvSpPr>
            <p:cNvPr id="30" name="Subtitle 2">
              <a:extLst>
                <a:ext uri="{FF2B5EF4-FFF2-40B4-BE49-F238E27FC236}">
                  <a16:creationId xmlns:a16="http://schemas.microsoft.com/office/drawing/2014/main" id="{FED57A9F-7B4A-C649-B2CD-1B0864181AE5}"/>
                </a:ext>
              </a:extLst>
            </p:cNvPr>
            <p:cNvSpPr txBox="1">
              <a:spLocks/>
            </p:cNvSpPr>
            <p:nvPr/>
          </p:nvSpPr>
          <p:spPr>
            <a:xfrm>
              <a:off x="4259928" y="2460614"/>
              <a:ext cx="1548340" cy="133882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In some countries the state participates significantly in providing care; in others the burden falls almost entirely on households. </a:t>
              </a:r>
            </a:p>
          </p:txBody>
        </p:sp>
        <p:sp>
          <p:nvSpPr>
            <p:cNvPr id="31" name="TextBox 30">
              <a:extLst>
                <a:ext uri="{FF2B5EF4-FFF2-40B4-BE49-F238E27FC236}">
                  <a16:creationId xmlns:a16="http://schemas.microsoft.com/office/drawing/2014/main" id="{CB3508BB-6D9D-F04F-9FA7-2DF3B6443385}"/>
                </a:ext>
              </a:extLst>
            </p:cNvPr>
            <p:cNvSpPr txBox="1"/>
            <p:nvPr/>
          </p:nvSpPr>
          <p:spPr>
            <a:xfrm>
              <a:off x="5962424" y="1726292"/>
              <a:ext cx="1729961" cy="584775"/>
            </a:xfrm>
            <a:prstGeom prst="rect">
              <a:avLst/>
            </a:prstGeom>
            <a:noFill/>
          </p:spPr>
          <p:txBody>
            <a:bodyPr wrap="square" rtlCol="0" anchor="b" anchorCtr="0">
              <a:spAutoFit/>
            </a:bodyPr>
            <a:lstStyle/>
            <a:p>
              <a:r>
                <a:rPr lang="en-US" sz="1600" b="1" dirty="0">
                  <a:solidFill>
                    <a:schemeClr val="bg1"/>
                  </a:solidFill>
                  <a:latin typeface="Poppins" pitchFamily="2" charset="77"/>
                  <a:ea typeface="League Spartan" charset="0"/>
                  <a:cs typeface="Poppins" pitchFamily="2" charset="77"/>
                </a:rPr>
                <a:t>COMMODIFIED </a:t>
              </a:r>
            </a:p>
            <a:p>
              <a:r>
                <a:rPr lang="en-US" sz="1600" b="1" dirty="0">
                  <a:solidFill>
                    <a:schemeClr val="bg1"/>
                  </a:solidFill>
                  <a:latin typeface="Poppins" pitchFamily="2" charset="77"/>
                  <a:ea typeface="League Spartan" charset="0"/>
                  <a:cs typeface="Poppins" pitchFamily="2" charset="77"/>
                </a:rPr>
                <a:t>VS UNPAID</a:t>
              </a:r>
            </a:p>
          </p:txBody>
        </p:sp>
        <p:sp>
          <p:nvSpPr>
            <p:cNvPr id="32" name="Subtitle 2">
              <a:extLst>
                <a:ext uri="{FF2B5EF4-FFF2-40B4-BE49-F238E27FC236}">
                  <a16:creationId xmlns:a16="http://schemas.microsoft.com/office/drawing/2014/main" id="{4743C4A7-CADD-A84B-A781-12F5A2AB000D}"/>
                </a:ext>
              </a:extLst>
            </p:cNvPr>
            <p:cNvSpPr txBox="1">
              <a:spLocks/>
            </p:cNvSpPr>
            <p:nvPr/>
          </p:nvSpPr>
          <p:spPr>
            <a:xfrm>
              <a:off x="6218171" y="2302853"/>
              <a:ext cx="1709121" cy="969496"/>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In some societies care is paid for and sometimes at very high prices - in others paid care is not always available. </a:t>
              </a:r>
            </a:p>
          </p:txBody>
        </p:sp>
        <p:sp>
          <p:nvSpPr>
            <p:cNvPr id="33" name="TextBox 32">
              <a:extLst>
                <a:ext uri="{FF2B5EF4-FFF2-40B4-BE49-F238E27FC236}">
                  <a16:creationId xmlns:a16="http://schemas.microsoft.com/office/drawing/2014/main" id="{3789A8DF-1014-9240-9BC2-400B7D8D701C}"/>
                </a:ext>
              </a:extLst>
            </p:cNvPr>
            <p:cNvSpPr txBox="1"/>
            <p:nvPr/>
          </p:nvSpPr>
          <p:spPr>
            <a:xfrm>
              <a:off x="5728515" y="4671480"/>
              <a:ext cx="1693091" cy="584775"/>
            </a:xfrm>
            <a:prstGeom prst="rect">
              <a:avLst/>
            </a:prstGeom>
            <a:noFill/>
          </p:spPr>
          <p:txBody>
            <a:bodyPr wrap="square" rtlCol="0" anchor="b" anchorCtr="0">
              <a:spAutoFit/>
            </a:bodyPr>
            <a:lstStyle/>
            <a:p>
              <a:pPr algn="ctr"/>
              <a:r>
                <a:rPr lang="en-US" sz="1600" b="1" dirty="0">
                  <a:solidFill>
                    <a:schemeClr val="bg1"/>
                  </a:solidFill>
                  <a:latin typeface="Poppins" pitchFamily="2" charset="77"/>
                  <a:ea typeface="League Spartan" charset="0"/>
                  <a:cs typeface="Poppins" pitchFamily="2" charset="77"/>
                </a:rPr>
                <a:t>SHIFTING  </a:t>
              </a:r>
            </a:p>
            <a:p>
              <a:pPr algn="ctr"/>
              <a:r>
                <a:rPr lang="en-US" sz="1600" b="1" dirty="0">
                  <a:solidFill>
                    <a:schemeClr val="bg1"/>
                  </a:solidFill>
                  <a:latin typeface="Poppins" pitchFamily="2" charset="77"/>
                  <a:ea typeface="League Spartan" charset="0"/>
                  <a:cs typeface="Poppins" pitchFamily="2" charset="77"/>
                </a:rPr>
                <a:t>COMPONENTS </a:t>
              </a:r>
            </a:p>
          </p:txBody>
        </p:sp>
        <p:sp>
          <p:nvSpPr>
            <p:cNvPr id="34" name="Subtitle 2">
              <a:extLst>
                <a:ext uri="{FF2B5EF4-FFF2-40B4-BE49-F238E27FC236}">
                  <a16:creationId xmlns:a16="http://schemas.microsoft.com/office/drawing/2014/main" id="{9ED23A18-68CF-684E-BFC1-3C9E4AA40AEB}"/>
                </a:ext>
              </a:extLst>
            </p:cNvPr>
            <p:cNvSpPr txBox="1">
              <a:spLocks/>
            </p:cNvSpPr>
            <p:nvPr/>
          </p:nvSpPr>
          <p:spPr>
            <a:xfrm>
              <a:off x="5501102" y="5225391"/>
              <a:ext cx="1937318" cy="1175386"/>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When clothes are bought and convenient foods consumed the nature of care and its components change. </a:t>
              </a:r>
            </a:p>
          </p:txBody>
        </p:sp>
        <p:sp>
          <p:nvSpPr>
            <p:cNvPr id="35" name="TextBox 34">
              <a:extLst>
                <a:ext uri="{FF2B5EF4-FFF2-40B4-BE49-F238E27FC236}">
                  <a16:creationId xmlns:a16="http://schemas.microsoft.com/office/drawing/2014/main" id="{5DBDC830-D69F-3F46-9EEE-AFB980F23017}"/>
                </a:ext>
              </a:extLst>
            </p:cNvPr>
            <p:cNvSpPr txBox="1"/>
            <p:nvPr/>
          </p:nvSpPr>
          <p:spPr>
            <a:xfrm>
              <a:off x="3995985" y="4049966"/>
              <a:ext cx="1544012" cy="830997"/>
            </a:xfrm>
            <a:prstGeom prst="rect">
              <a:avLst/>
            </a:prstGeom>
            <a:noFill/>
          </p:spPr>
          <p:txBody>
            <a:bodyPr wrap="square" rtlCol="0" anchor="b" anchorCtr="0">
              <a:spAutoFit/>
            </a:bodyPr>
            <a:lstStyle/>
            <a:p>
              <a:pPr algn="r"/>
              <a:r>
                <a:rPr lang="en-US" sz="1600" b="1" dirty="0">
                  <a:solidFill>
                    <a:schemeClr val="bg1"/>
                  </a:solidFill>
                  <a:latin typeface="Poppins" pitchFamily="2" charset="77"/>
                  <a:ea typeface="League Spartan" charset="0"/>
                  <a:cs typeface="Poppins" pitchFamily="2" charset="77"/>
                </a:rPr>
                <a:t>EXTENDED </a:t>
              </a:r>
            </a:p>
            <a:p>
              <a:pPr algn="r"/>
              <a:r>
                <a:rPr lang="en-US" sz="1600" b="1" dirty="0">
                  <a:solidFill>
                    <a:schemeClr val="bg1"/>
                  </a:solidFill>
                  <a:latin typeface="Poppins" pitchFamily="2" charset="77"/>
                  <a:ea typeface="League Spartan" charset="0"/>
                  <a:cs typeface="Poppins" pitchFamily="2" charset="77"/>
                </a:rPr>
                <a:t>FAMILY AND </a:t>
              </a:r>
            </a:p>
            <a:p>
              <a:pPr algn="r"/>
              <a:r>
                <a:rPr lang="en-US" sz="1600" b="1" dirty="0">
                  <a:solidFill>
                    <a:schemeClr val="bg1"/>
                  </a:solidFill>
                  <a:latin typeface="Poppins" pitchFamily="2" charset="77"/>
                  <a:ea typeface="League Spartan" charset="0"/>
                  <a:cs typeface="Poppins" pitchFamily="2" charset="77"/>
                </a:rPr>
                <a:t>COMMUNITY </a:t>
              </a:r>
            </a:p>
          </p:txBody>
        </p:sp>
        <p:sp>
          <p:nvSpPr>
            <p:cNvPr id="36" name="Subtitle 2">
              <a:extLst>
                <a:ext uri="{FF2B5EF4-FFF2-40B4-BE49-F238E27FC236}">
                  <a16:creationId xmlns:a16="http://schemas.microsoft.com/office/drawing/2014/main" id="{861A4A8D-5932-7C47-A1DA-02AFA76D1B3B}"/>
                </a:ext>
              </a:extLst>
            </p:cNvPr>
            <p:cNvSpPr txBox="1">
              <a:spLocks/>
            </p:cNvSpPr>
            <p:nvPr/>
          </p:nvSpPr>
          <p:spPr>
            <a:xfrm>
              <a:off x="3882694" y="4752133"/>
              <a:ext cx="1693091" cy="952440"/>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The community or extended family can play an important role in spreading care work. </a:t>
              </a:r>
            </a:p>
          </p:txBody>
        </p:sp>
        <p:sp>
          <p:nvSpPr>
            <p:cNvPr id="37" name="TextBox 36">
              <a:extLst>
                <a:ext uri="{FF2B5EF4-FFF2-40B4-BE49-F238E27FC236}">
                  <a16:creationId xmlns:a16="http://schemas.microsoft.com/office/drawing/2014/main" id="{6513E222-A2A7-0B4C-92CF-8FB504859C38}"/>
                </a:ext>
              </a:extLst>
            </p:cNvPr>
            <p:cNvSpPr txBox="1"/>
            <p:nvPr/>
          </p:nvSpPr>
          <p:spPr>
            <a:xfrm>
              <a:off x="7148088" y="3312523"/>
              <a:ext cx="1709122" cy="584775"/>
            </a:xfrm>
            <a:prstGeom prst="rect">
              <a:avLst/>
            </a:prstGeom>
            <a:noFill/>
          </p:spPr>
          <p:txBody>
            <a:bodyPr wrap="square" rtlCol="0" anchor="b" anchorCtr="0">
              <a:spAutoFit/>
            </a:bodyPr>
            <a:lstStyle/>
            <a:p>
              <a:r>
                <a:rPr lang="en-US" sz="1600" b="1" dirty="0">
                  <a:solidFill>
                    <a:schemeClr val="bg1"/>
                  </a:solidFill>
                  <a:latin typeface="Poppins" pitchFamily="2" charset="77"/>
                  <a:ea typeface="League Spartan" charset="0"/>
                  <a:cs typeface="Poppins" pitchFamily="2" charset="77"/>
                </a:rPr>
                <a:t>FEMINIZED </a:t>
              </a:r>
            </a:p>
            <a:p>
              <a:r>
                <a:rPr lang="en-US" sz="1600" b="1" dirty="0">
                  <a:solidFill>
                    <a:schemeClr val="bg1"/>
                  </a:solidFill>
                  <a:latin typeface="Poppins" pitchFamily="2" charset="77"/>
                  <a:ea typeface="League Spartan" charset="0"/>
                  <a:cs typeface="Poppins" pitchFamily="2" charset="77"/>
                </a:rPr>
                <a:t>OCCUPATIONS</a:t>
              </a:r>
            </a:p>
          </p:txBody>
        </p:sp>
        <p:sp>
          <p:nvSpPr>
            <p:cNvPr id="38" name="Subtitle 2">
              <a:extLst>
                <a:ext uri="{FF2B5EF4-FFF2-40B4-BE49-F238E27FC236}">
                  <a16:creationId xmlns:a16="http://schemas.microsoft.com/office/drawing/2014/main" id="{8B138F83-84AA-B148-95BE-B562A05B965C}"/>
                </a:ext>
              </a:extLst>
            </p:cNvPr>
            <p:cNvSpPr txBox="1">
              <a:spLocks/>
            </p:cNvSpPr>
            <p:nvPr/>
          </p:nvSpPr>
          <p:spPr>
            <a:xfrm>
              <a:off x="7201824" y="3792616"/>
              <a:ext cx="1239603" cy="969496"/>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When care is paid for it is still an activity linked to women and undervalued. </a:t>
              </a:r>
            </a:p>
          </p:txBody>
        </p:sp>
      </p:grpSp>
    </p:spTree>
    <p:extLst>
      <p:ext uri="{BB962C8B-B14F-4D97-AF65-F5344CB8AC3E}">
        <p14:creationId xmlns:p14="http://schemas.microsoft.com/office/powerpoint/2010/main" val="29886346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5993C5F-C448-6542-89BC-ECE1A4FE3F56}"/>
              </a:ext>
            </a:extLst>
          </p:cNvPr>
          <p:cNvSpPr>
            <a:spLocks noGrp="1"/>
          </p:cNvSpPr>
          <p:nvPr>
            <p:ph type="body" sz="quarter" idx="10"/>
          </p:nvPr>
        </p:nvSpPr>
        <p:spPr>
          <a:xfrm>
            <a:off x="1239838" y="1469871"/>
            <a:ext cx="9966642" cy="4860591"/>
          </a:xfrm>
        </p:spPr>
        <p:txBody>
          <a:bodyPr>
            <a:normAutofit/>
          </a:bodyPr>
          <a:lstStyle/>
          <a:p>
            <a:pPr marL="0" lvl="1" indent="0">
              <a:spcAft>
                <a:spcPts val="1200"/>
              </a:spcAft>
              <a:buNone/>
            </a:pPr>
            <a:endParaRPr lang="en-US" sz="2600" dirty="0"/>
          </a:p>
          <a:p>
            <a:endParaRPr lang="en-US" dirty="0"/>
          </a:p>
        </p:txBody>
      </p:sp>
      <p:pic>
        <p:nvPicPr>
          <p:cNvPr id="2" name="Picture 1">
            <a:extLst>
              <a:ext uri="{FF2B5EF4-FFF2-40B4-BE49-F238E27FC236}">
                <a16:creationId xmlns:a16="http://schemas.microsoft.com/office/drawing/2014/main" id="{38AB47F0-8EC3-4B56-981A-33B0E030C85D}"/>
              </a:ext>
            </a:extLst>
          </p:cNvPr>
          <p:cNvPicPr>
            <a:picLocks noChangeAspect="1"/>
          </p:cNvPicPr>
          <p:nvPr/>
        </p:nvPicPr>
        <p:blipFill>
          <a:blip r:embed="rId3"/>
          <a:stretch>
            <a:fillRect/>
          </a:stretch>
        </p:blipFill>
        <p:spPr>
          <a:xfrm>
            <a:off x="643128" y="914401"/>
            <a:ext cx="10905743" cy="5811631"/>
          </a:xfrm>
          <a:prstGeom prst="rect">
            <a:avLst/>
          </a:prstGeom>
        </p:spPr>
      </p:pic>
      <p:sp>
        <p:nvSpPr>
          <p:cNvPr id="9" name="Rectangle 8">
            <a:extLst>
              <a:ext uri="{FF2B5EF4-FFF2-40B4-BE49-F238E27FC236}">
                <a16:creationId xmlns:a16="http://schemas.microsoft.com/office/drawing/2014/main" id="{F07B1090-2F0F-4A6E-A582-C179119DCE1A}"/>
              </a:ext>
            </a:extLst>
          </p:cNvPr>
          <p:cNvSpPr/>
          <p:nvPr/>
        </p:nvSpPr>
        <p:spPr>
          <a:xfrm>
            <a:off x="2855934" y="1285205"/>
            <a:ext cx="996738" cy="4822987"/>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1EDA3CD9-8DB6-4601-8765-08B78D12A2C1}"/>
              </a:ext>
            </a:extLst>
          </p:cNvPr>
          <p:cNvSpPr txBox="1"/>
          <p:nvPr/>
        </p:nvSpPr>
        <p:spPr>
          <a:xfrm>
            <a:off x="475104" y="6145796"/>
            <a:ext cx="1904239" cy="369332"/>
          </a:xfrm>
          <a:prstGeom prst="rect">
            <a:avLst/>
          </a:prstGeom>
          <a:noFill/>
        </p:spPr>
        <p:txBody>
          <a:bodyPr wrap="none" rtlCol="0">
            <a:spAutoFit/>
          </a:bodyPr>
          <a:lstStyle/>
          <a:p>
            <a:r>
              <a:rPr lang="en-US" dirty="0"/>
              <a:t>Source: ILO (2018)</a:t>
            </a:r>
          </a:p>
        </p:txBody>
      </p:sp>
      <p:cxnSp>
        <p:nvCxnSpPr>
          <p:cNvPr id="6" name="Straight Connector 5">
            <a:extLst>
              <a:ext uri="{FF2B5EF4-FFF2-40B4-BE49-F238E27FC236}">
                <a16:creationId xmlns:a16="http://schemas.microsoft.com/office/drawing/2014/main" id="{4749CF10-4343-490A-A005-F0C8A626FD0C}"/>
              </a:ext>
            </a:extLst>
          </p:cNvPr>
          <p:cNvCxnSpPr>
            <a:cxnSpLocks/>
          </p:cNvCxnSpPr>
          <p:nvPr/>
        </p:nvCxnSpPr>
        <p:spPr>
          <a:xfrm>
            <a:off x="1943100" y="2895600"/>
            <a:ext cx="9263380"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 name="Straight Connector 11">
            <a:extLst>
              <a:ext uri="{FF2B5EF4-FFF2-40B4-BE49-F238E27FC236}">
                <a16:creationId xmlns:a16="http://schemas.microsoft.com/office/drawing/2014/main" id="{629A2581-5134-4C24-A183-778BD663B0DD}"/>
              </a:ext>
            </a:extLst>
          </p:cNvPr>
          <p:cNvCxnSpPr>
            <a:cxnSpLocks/>
          </p:cNvCxnSpPr>
          <p:nvPr/>
        </p:nvCxnSpPr>
        <p:spPr>
          <a:xfrm>
            <a:off x="1943100" y="4343400"/>
            <a:ext cx="9293411"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 name="Title 3">
            <a:extLst>
              <a:ext uri="{FF2B5EF4-FFF2-40B4-BE49-F238E27FC236}">
                <a16:creationId xmlns:a16="http://schemas.microsoft.com/office/drawing/2014/main" id="{409AEDB7-8C42-1049-8D4C-110CB2584AD0}"/>
              </a:ext>
            </a:extLst>
          </p:cNvPr>
          <p:cNvSpPr>
            <a:spLocks noGrp="1"/>
          </p:cNvSpPr>
          <p:nvPr>
            <p:ph type="title"/>
          </p:nvPr>
        </p:nvSpPr>
        <p:spPr>
          <a:xfrm>
            <a:off x="1239838" y="135518"/>
            <a:ext cx="9715500" cy="914400"/>
          </a:xfrm>
        </p:spPr>
        <p:txBody>
          <a:bodyPr>
            <a:noAutofit/>
          </a:bodyPr>
          <a:lstStyle/>
          <a:p>
            <a:r>
              <a:rPr lang="en-US" sz="4000" b="1" dirty="0">
                <a:latin typeface="Calibri Light" panose="020F0302020204030204" pitchFamily="34" charset="0"/>
                <a:cs typeface="Calibri Light" panose="020F0302020204030204" pitchFamily="34" charset="0"/>
              </a:rPr>
              <a:t>There are huge gender inequalities when it comes to time spent on unpaid work</a:t>
            </a:r>
          </a:p>
        </p:txBody>
      </p:sp>
    </p:spTree>
    <p:extLst>
      <p:ext uri="{BB962C8B-B14F-4D97-AF65-F5344CB8AC3E}">
        <p14:creationId xmlns:p14="http://schemas.microsoft.com/office/powerpoint/2010/main" val="3580828957"/>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5993C5F-C448-6542-89BC-ECE1A4FE3F56}"/>
              </a:ext>
            </a:extLst>
          </p:cNvPr>
          <p:cNvSpPr>
            <a:spLocks noGrp="1"/>
          </p:cNvSpPr>
          <p:nvPr>
            <p:ph type="body" sz="quarter" idx="4294967295"/>
          </p:nvPr>
        </p:nvSpPr>
        <p:spPr>
          <a:xfrm>
            <a:off x="790832" y="946150"/>
            <a:ext cx="10158155" cy="4429039"/>
          </a:xfrm>
        </p:spPr>
        <p:txBody>
          <a:bodyPr>
            <a:normAutofit lnSpcReduction="10000"/>
          </a:bodyPr>
          <a:lstStyle/>
          <a:p>
            <a:pPr marL="457200" lvl="1" indent="0">
              <a:spcAft>
                <a:spcPts val="1200"/>
              </a:spcAft>
              <a:buNone/>
            </a:pPr>
            <a:endParaRPr lang="en-US" sz="2600" dirty="0"/>
          </a:p>
          <a:p>
            <a:pPr marL="457200" lvl="1" indent="0">
              <a:spcAft>
                <a:spcPts val="1200"/>
              </a:spcAft>
              <a:buNone/>
            </a:pPr>
            <a:r>
              <a:rPr lang="en-US" sz="5400" b="1" dirty="0"/>
              <a:t>Key take aways</a:t>
            </a:r>
          </a:p>
          <a:p>
            <a:pPr marL="457200" lvl="1" indent="0">
              <a:buNone/>
            </a:pPr>
            <a:endParaRPr lang="en-US" sz="5000" dirty="0"/>
          </a:p>
          <a:p>
            <a:pPr marL="971550" lvl="2" indent="-514350">
              <a:spcAft>
                <a:spcPts val="1200"/>
              </a:spcAft>
              <a:buClr>
                <a:schemeClr val="tx1"/>
              </a:buClr>
              <a:buFont typeface="+mj-lt"/>
              <a:buAutoNum type="arabicPeriod"/>
            </a:pPr>
            <a:r>
              <a:rPr lang="en-US" sz="2200" dirty="0"/>
              <a:t>Women tend to bear the brunt of unpaid and care work</a:t>
            </a:r>
          </a:p>
          <a:p>
            <a:pPr marL="971550" lvl="2" indent="-514350">
              <a:spcAft>
                <a:spcPts val="1200"/>
              </a:spcAft>
              <a:buClr>
                <a:schemeClr val="tx1"/>
              </a:buClr>
              <a:buFont typeface="+mj-lt"/>
              <a:buAutoNum type="arabicPeriod"/>
            </a:pPr>
            <a:r>
              <a:rPr lang="en-GB" sz="2200" dirty="0"/>
              <a:t>While unpaid work is economically important, it prohibits women from entering or fully participating in the labour force</a:t>
            </a:r>
            <a:endParaRPr lang="en-US" sz="2200" dirty="0"/>
          </a:p>
          <a:p>
            <a:pPr marL="971550" lvl="2" indent="-514350">
              <a:spcAft>
                <a:spcPts val="1200"/>
              </a:spcAft>
              <a:buClr>
                <a:schemeClr val="tx1"/>
              </a:buClr>
              <a:buFont typeface="+mj-lt"/>
              <a:buAutoNum type="arabicPeriod"/>
            </a:pPr>
            <a:r>
              <a:rPr lang="en-US" sz="2200" dirty="0"/>
              <a:t>Effective policies focus on the 5R strategy: </a:t>
            </a:r>
            <a:r>
              <a:rPr lang="en-US" sz="2200" i="1" dirty="0">
                <a:solidFill>
                  <a:srgbClr val="7030A0"/>
                </a:solidFill>
              </a:rPr>
              <a:t>recognize, reduce, redistribute </a:t>
            </a:r>
            <a:r>
              <a:rPr lang="en-US" sz="2200" dirty="0"/>
              <a:t>unpaid work as well as </a:t>
            </a:r>
            <a:r>
              <a:rPr lang="en-US" sz="2200" i="1" dirty="0">
                <a:solidFill>
                  <a:srgbClr val="7030A0"/>
                </a:solidFill>
              </a:rPr>
              <a:t>reward</a:t>
            </a:r>
            <a:r>
              <a:rPr lang="en-US" sz="2200" dirty="0"/>
              <a:t> and </a:t>
            </a:r>
            <a:r>
              <a:rPr lang="en-US" sz="2200" i="1" dirty="0">
                <a:solidFill>
                  <a:srgbClr val="7030A0"/>
                </a:solidFill>
              </a:rPr>
              <a:t>represent</a:t>
            </a:r>
            <a:r>
              <a:rPr lang="en-US" sz="2200" dirty="0"/>
              <a:t> unpaid care workers.</a:t>
            </a:r>
          </a:p>
          <a:p>
            <a:endParaRPr lang="en-US" dirty="0"/>
          </a:p>
        </p:txBody>
      </p:sp>
    </p:spTree>
    <p:extLst>
      <p:ext uri="{BB962C8B-B14F-4D97-AF65-F5344CB8AC3E}">
        <p14:creationId xmlns:p14="http://schemas.microsoft.com/office/powerpoint/2010/main" val="713559952"/>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C42ABB8-590A-D979-26D4-FF4C0480A25D}"/>
              </a:ext>
            </a:extLst>
          </p:cNvPr>
          <p:cNvSpPr>
            <a:spLocks noGrp="1"/>
          </p:cNvSpPr>
          <p:nvPr>
            <p:ph type="title"/>
          </p:nvPr>
        </p:nvSpPr>
        <p:spPr>
          <a:xfrm>
            <a:off x="592874" y="270683"/>
            <a:ext cx="10836204" cy="934702"/>
          </a:xfrm>
        </p:spPr>
        <p:txBody>
          <a:bodyPr/>
          <a:lstStyle/>
          <a:p>
            <a:r>
              <a:rPr lang="en-GB" sz="5400" b="1" dirty="0"/>
              <a:t>R</a:t>
            </a:r>
            <a:r>
              <a:rPr lang="en-US" sz="5400" b="1" dirty="0" err="1"/>
              <a:t>eferences</a:t>
            </a:r>
            <a:endParaRPr lang="en-US" sz="5400" b="1" dirty="0"/>
          </a:p>
        </p:txBody>
      </p:sp>
      <p:sp>
        <p:nvSpPr>
          <p:cNvPr id="6" name="Content Placeholder 2">
            <a:extLst>
              <a:ext uri="{FF2B5EF4-FFF2-40B4-BE49-F238E27FC236}">
                <a16:creationId xmlns:a16="http://schemas.microsoft.com/office/drawing/2014/main" id="{E65CFD36-F4CB-8DF4-4C27-09C808275137}"/>
              </a:ext>
            </a:extLst>
          </p:cNvPr>
          <p:cNvSpPr txBox="1">
            <a:spLocks/>
          </p:cNvSpPr>
          <p:nvPr/>
        </p:nvSpPr>
        <p:spPr>
          <a:xfrm>
            <a:off x="468049" y="1205385"/>
            <a:ext cx="10961029" cy="4351338"/>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20000"/>
              </a:lnSpc>
              <a:buNone/>
            </a:pPr>
            <a:r>
              <a:rPr lang="en-US" sz="7200" b="0" i="0" dirty="0" err="1">
                <a:solidFill>
                  <a:srgbClr val="333333"/>
                </a:solidFill>
                <a:effectLst/>
                <a:latin typeface="Arial" panose="020B0604020202020204" pitchFamily="34" charset="0"/>
                <a:cs typeface="Arial" panose="020B0604020202020204" pitchFamily="34" charset="0"/>
              </a:rPr>
              <a:t>Folbre</a:t>
            </a:r>
            <a:r>
              <a:rPr lang="en-US" sz="7200" b="0" i="0" dirty="0">
                <a:solidFill>
                  <a:srgbClr val="333333"/>
                </a:solidFill>
                <a:effectLst/>
                <a:latin typeface="Arial" panose="020B0604020202020204" pitchFamily="34" charset="0"/>
                <a:cs typeface="Arial" panose="020B0604020202020204" pitchFamily="34" charset="0"/>
              </a:rPr>
              <a:t>, 2006</a:t>
            </a:r>
            <a:r>
              <a:rPr lang="en-US" sz="7200" dirty="0">
                <a:solidFill>
                  <a:srgbClr val="333333"/>
                </a:solidFill>
                <a:latin typeface="Arial" panose="020B0604020202020204" pitchFamily="34" charset="0"/>
                <a:cs typeface="Arial" panose="020B0604020202020204" pitchFamily="34" charset="0"/>
              </a:rPr>
              <a:t>.</a:t>
            </a:r>
            <a:r>
              <a:rPr lang="en-US" sz="7200" b="0" i="0" dirty="0">
                <a:solidFill>
                  <a:srgbClr val="333333"/>
                </a:solidFill>
                <a:effectLst/>
                <a:latin typeface="Arial" panose="020B0604020202020204" pitchFamily="34" charset="0"/>
                <a:cs typeface="Arial" panose="020B0604020202020204" pitchFamily="34" charset="0"/>
              </a:rPr>
              <a:t> Measuring Care: Gender, Empowerment, and the Care Economy, Journal of Human Development, 7:2, 183-199, DOI: </a:t>
            </a:r>
            <a:r>
              <a:rPr lang="en-US" sz="7200" b="0" i="0" u="sng" dirty="0">
                <a:solidFill>
                  <a:srgbClr val="333333"/>
                </a:solidFill>
                <a:effectLst/>
                <a:latin typeface="Arial" panose="020B0604020202020204" pitchFamily="34" charset="0"/>
                <a:cs typeface="Arial" panose="020B0604020202020204" pitchFamily="34" charset="0"/>
                <a:hlinkClick r:id="rId2"/>
              </a:rPr>
              <a:t>10.1080/14649880600768512 </a:t>
            </a:r>
            <a:endParaRPr lang="en-US" sz="7200" b="0" i="0" u="sng" dirty="0">
              <a:solidFill>
                <a:srgbClr val="333333"/>
              </a:solidFill>
              <a:effectLst/>
              <a:latin typeface="Arial" panose="020B0604020202020204" pitchFamily="34" charset="0"/>
              <a:cs typeface="Arial" panose="020B0604020202020204" pitchFamily="34" charset="0"/>
            </a:endParaRPr>
          </a:p>
          <a:p>
            <a:pPr marL="0" indent="0" algn="l">
              <a:lnSpc>
                <a:spcPct val="120000"/>
              </a:lnSpc>
              <a:buNone/>
            </a:pPr>
            <a:r>
              <a:rPr lang="en-US" sz="7200" dirty="0" err="1">
                <a:latin typeface="Arial" panose="020B0604020202020204" pitchFamily="34" charset="0"/>
                <a:cs typeface="Arial" panose="020B0604020202020204" pitchFamily="34" charset="0"/>
              </a:rPr>
              <a:t>Ilkkaracan</a:t>
            </a:r>
            <a:r>
              <a:rPr lang="en-US" sz="7200" dirty="0">
                <a:latin typeface="Arial" panose="020B0604020202020204" pitchFamily="34" charset="0"/>
                <a:cs typeface="Arial" panose="020B0604020202020204" pitchFamily="34" charset="0"/>
              </a:rPr>
              <a:t>, 2013. A Policy Option for Sustainable and Equitable Development in Turkey: Public Investment in Social Care Services. Available from https://www.ilo.org/wcmsp5/groups/public/---europe/---ro-geneva/---ilo-ankara/documents/publication/wcms_477313.pdf</a:t>
            </a:r>
            <a:endParaRPr lang="en-US" sz="7200" b="0" i="0" dirty="0">
              <a:solidFill>
                <a:srgbClr val="666666"/>
              </a:solidFill>
              <a:effectLst/>
              <a:latin typeface="Arial" panose="020B0604020202020204" pitchFamily="34" charset="0"/>
              <a:cs typeface="Arial" panose="020B0604020202020204" pitchFamily="34" charset="0"/>
            </a:endParaRPr>
          </a:p>
          <a:p>
            <a:pPr marL="0" indent="0">
              <a:lnSpc>
                <a:spcPct val="120000"/>
              </a:lnSpc>
              <a:buNone/>
            </a:pPr>
            <a:r>
              <a:rPr lang="en-US" sz="7200" dirty="0" err="1">
                <a:latin typeface="Arial" panose="020B0604020202020204" pitchFamily="34" charset="0"/>
                <a:cs typeface="Arial" panose="020B0604020202020204" pitchFamily="34" charset="0"/>
              </a:rPr>
              <a:t>Ilkkaracan</a:t>
            </a:r>
            <a:r>
              <a:rPr lang="en-US" sz="7200" dirty="0">
                <a:latin typeface="Arial" panose="020B0604020202020204" pitchFamily="34" charset="0"/>
                <a:cs typeface="Arial" panose="020B0604020202020204" pitchFamily="34" charset="0"/>
              </a:rPr>
              <a:t>, 2016. A feminist alternative to austerity: the purple economy as a gender-egalitarian strategy for employment generation. In </a:t>
            </a:r>
            <a:r>
              <a:rPr lang="en-US" sz="7200"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Economics and Austerity in Europe</a:t>
            </a:r>
            <a:r>
              <a:rPr lang="en-US" sz="7200" dirty="0">
                <a:latin typeface="Arial" panose="020B0604020202020204" pitchFamily="34" charset="0"/>
                <a:cs typeface="Arial" panose="020B0604020202020204" pitchFamily="34" charset="0"/>
              </a:rPr>
              <a:t>, 1st edition, published by Routledge </a:t>
            </a:r>
          </a:p>
          <a:p>
            <a:pPr marL="0" indent="0">
              <a:lnSpc>
                <a:spcPct val="120000"/>
              </a:lnSpc>
              <a:buNone/>
            </a:pPr>
            <a:r>
              <a:rPr lang="fr-FR" sz="7200" dirty="0">
                <a:latin typeface="Arial" panose="020B0604020202020204" pitchFamily="34" charset="0"/>
                <a:cs typeface="Arial" panose="020B0604020202020204" pitchFamily="34" charset="0"/>
              </a:rPr>
              <a:t>ILO, 2018. Care </a:t>
            </a:r>
            <a:r>
              <a:rPr lang="fr-FR" sz="7200" dirty="0" err="1">
                <a:latin typeface="Arial" panose="020B0604020202020204" pitchFamily="34" charset="0"/>
                <a:cs typeface="Arial" panose="020B0604020202020204" pitchFamily="34" charset="0"/>
              </a:rPr>
              <a:t>work</a:t>
            </a:r>
            <a:r>
              <a:rPr lang="fr-FR" sz="7200" dirty="0">
                <a:latin typeface="Arial" panose="020B0604020202020204" pitchFamily="34" charset="0"/>
                <a:cs typeface="Arial" panose="020B0604020202020204" pitchFamily="34" charset="0"/>
              </a:rPr>
              <a:t> and care jobs for the future of </a:t>
            </a:r>
            <a:r>
              <a:rPr lang="fr-FR" sz="7200" dirty="0" err="1">
                <a:latin typeface="Arial" panose="020B0604020202020204" pitchFamily="34" charset="0"/>
                <a:cs typeface="Arial" panose="020B0604020202020204" pitchFamily="34" charset="0"/>
              </a:rPr>
              <a:t>descent</a:t>
            </a:r>
            <a:r>
              <a:rPr lang="fr-FR" sz="7200" dirty="0">
                <a:latin typeface="Arial" panose="020B0604020202020204" pitchFamily="34" charset="0"/>
                <a:cs typeface="Arial" panose="020B0604020202020204" pitchFamily="34" charset="0"/>
              </a:rPr>
              <a:t> </a:t>
            </a:r>
            <a:r>
              <a:rPr lang="fr-FR" sz="7200" dirty="0" err="1">
                <a:latin typeface="Arial" panose="020B0604020202020204" pitchFamily="34" charset="0"/>
                <a:cs typeface="Arial" panose="020B0604020202020204" pitchFamily="34" charset="0"/>
              </a:rPr>
              <a:t>work</a:t>
            </a:r>
            <a:endParaRPr lang="fr-FR" sz="7200" dirty="0">
              <a:latin typeface="Arial" panose="020B0604020202020204" pitchFamily="34" charset="0"/>
              <a:cs typeface="Arial" panose="020B0604020202020204" pitchFamily="34" charset="0"/>
            </a:endParaRPr>
          </a:p>
          <a:p>
            <a:pPr marL="0" indent="0">
              <a:lnSpc>
                <a:spcPct val="120000"/>
              </a:lnSpc>
              <a:buNone/>
            </a:pPr>
            <a:r>
              <a:rPr lang="fr-FR" sz="7200" dirty="0">
                <a:latin typeface="Arial" panose="020B0604020202020204" pitchFamily="34" charset="0"/>
                <a:cs typeface="Arial" panose="020B0604020202020204" pitchFamily="34" charset="0"/>
              </a:rPr>
              <a:t>KNBS 2019. Population </a:t>
            </a:r>
            <a:r>
              <a:rPr lang="fr-FR" sz="7200" dirty="0" err="1">
                <a:latin typeface="Arial" panose="020B0604020202020204" pitchFamily="34" charset="0"/>
                <a:cs typeface="Arial" panose="020B0604020202020204" pitchFamily="34" charset="0"/>
              </a:rPr>
              <a:t>Census</a:t>
            </a:r>
            <a:r>
              <a:rPr lang="fr-FR" sz="7200" dirty="0">
                <a:latin typeface="Arial" panose="020B0604020202020204" pitchFamily="34" charset="0"/>
                <a:cs typeface="Arial" panose="020B0604020202020204" pitchFamily="34" charset="0"/>
              </a:rPr>
              <a:t>. </a:t>
            </a:r>
            <a:r>
              <a:rPr lang="fr-FR" sz="7200" dirty="0" err="1">
                <a:latin typeface="Arial" panose="020B0604020202020204" pitchFamily="34" charset="0"/>
                <a:cs typeface="Arial" panose="020B0604020202020204" pitchFamily="34" charset="0"/>
              </a:rPr>
              <a:t>Available</a:t>
            </a:r>
            <a:r>
              <a:rPr lang="fr-FR" sz="7200" dirty="0">
                <a:latin typeface="Arial" panose="020B0604020202020204" pitchFamily="34" charset="0"/>
                <a:cs typeface="Arial" panose="020B0604020202020204" pitchFamily="34" charset="0"/>
              </a:rPr>
              <a:t> </a:t>
            </a:r>
            <a:r>
              <a:rPr lang="fr-FR" sz="7200" dirty="0" err="1">
                <a:latin typeface="Arial" panose="020B0604020202020204" pitchFamily="34" charset="0"/>
                <a:cs typeface="Arial" panose="020B0604020202020204" pitchFamily="34" charset="0"/>
              </a:rPr>
              <a:t>from</a:t>
            </a:r>
            <a:r>
              <a:rPr lang="fr-FR" sz="7200" dirty="0">
                <a:latin typeface="Arial" panose="020B0604020202020204" pitchFamily="34" charset="0"/>
                <a:cs typeface="Arial" panose="020B0604020202020204" pitchFamily="34" charset="0"/>
              </a:rPr>
              <a:t> http://housingfinanceafrica.org/app/uploads/VOLUME-II-KPHC-2019.pdf</a:t>
            </a:r>
          </a:p>
          <a:p>
            <a:pPr marL="0" indent="0">
              <a:lnSpc>
                <a:spcPct val="120000"/>
              </a:lnSpc>
              <a:buNone/>
            </a:pPr>
            <a:r>
              <a:rPr lang="fr-FR" sz="7200" dirty="0">
                <a:latin typeface="Arial" panose="020B0604020202020204" pitchFamily="34" charset="0"/>
                <a:cs typeface="Arial" panose="020B0604020202020204" pitchFamily="34" charset="0"/>
              </a:rPr>
              <a:t>UNDESA 2019. Population projections. </a:t>
            </a:r>
            <a:r>
              <a:rPr lang="fr-FR" sz="7200" dirty="0" err="1">
                <a:latin typeface="Arial" panose="020B0604020202020204" pitchFamily="34" charset="0"/>
                <a:cs typeface="Arial" panose="020B0604020202020204" pitchFamily="34" charset="0"/>
              </a:rPr>
              <a:t>Available</a:t>
            </a:r>
            <a:r>
              <a:rPr lang="fr-FR" sz="7200" dirty="0">
                <a:latin typeface="Arial" panose="020B0604020202020204" pitchFamily="34" charset="0"/>
                <a:cs typeface="Arial" panose="020B0604020202020204" pitchFamily="34" charset="0"/>
              </a:rPr>
              <a:t> </a:t>
            </a:r>
            <a:r>
              <a:rPr lang="fr-FR" sz="7200" dirty="0" err="1">
                <a:latin typeface="Arial" panose="020B0604020202020204" pitchFamily="34" charset="0"/>
                <a:cs typeface="Arial" panose="020B0604020202020204" pitchFamily="34" charset="0"/>
              </a:rPr>
              <a:t>from</a:t>
            </a:r>
            <a:r>
              <a:rPr lang="fr-FR" sz="7200" dirty="0">
                <a:latin typeface="Arial" panose="020B0604020202020204" pitchFamily="34" charset="0"/>
                <a:cs typeface="Arial" panose="020B0604020202020204" pitchFamily="34" charset="0"/>
              </a:rPr>
              <a:t>: https://www.eea.europa.eu/data-and-maps/indicators/total-population-outlook-from-unstat-2/assessment#:~:text=The%20total%20population%20of%20the,under%20'medium%20fertility'%20assumptions. </a:t>
            </a:r>
          </a:p>
          <a:p>
            <a:pPr marL="0" indent="0">
              <a:lnSpc>
                <a:spcPct val="120000"/>
              </a:lnSpc>
              <a:buNone/>
            </a:pPr>
            <a:r>
              <a:rPr lang="en-US" sz="7200" dirty="0">
                <a:latin typeface="Arial" panose="020B0604020202020204" pitchFamily="34" charset="0"/>
                <a:cs typeface="Arial" panose="020B0604020202020204" pitchFamily="34" charset="0"/>
              </a:rPr>
              <a:t>UN Women, 2018. Issue paper: Recognizing and investing in the care economy </a:t>
            </a:r>
            <a:r>
              <a:rPr lang="en-US" sz="7200" dirty="0">
                <a:latin typeface="Arial" panose="020B0604020202020204" pitchFamily="34" charset="0"/>
                <a:cs typeface="Arial" panose="020B0604020202020204" pitchFamily="34" charset="0"/>
                <a:hlinkClick r:id="rId4"/>
              </a:rPr>
              <a:t>https://www.unwomen.org/sites/default/files/Headquarters/Attachments/Sections/Library/Publications/2018/Issue-paper-Recognizing-and-investing-in-the-care-economy-en.pdf</a:t>
            </a:r>
            <a:endParaRPr lang="en-US" sz="7200" dirty="0">
              <a:latin typeface="Arial" panose="020B0604020202020204" pitchFamily="34" charset="0"/>
              <a:cs typeface="Arial" panose="020B0604020202020204" pitchFamily="34" charset="0"/>
            </a:endParaRPr>
          </a:p>
          <a:p>
            <a:pPr>
              <a:lnSpc>
                <a:spcPct val="120000"/>
              </a:lnSpc>
            </a:pPr>
            <a:endParaRPr lang="fr-FR" sz="7200" dirty="0">
              <a:latin typeface="Arial" panose="020B0604020202020204" pitchFamily="34" charset="0"/>
              <a:cs typeface="Arial" panose="020B0604020202020204" pitchFamily="34" charset="0"/>
            </a:endParaRPr>
          </a:p>
          <a:p>
            <a:pPr marL="0" indent="0">
              <a:lnSpc>
                <a:spcPct val="120000"/>
              </a:lnSpc>
              <a:buNone/>
            </a:pPr>
            <a:r>
              <a:rPr lang="fr-FR" sz="7200" dirty="0">
                <a:latin typeface="Arial" panose="020B0604020202020204" pitchFamily="34" charset="0"/>
                <a:cs typeface="Arial" panose="020B0604020202020204" pitchFamily="34" charset="0"/>
              </a:rPr>
              <a:t>UN Women/ILO, 2021.</a:t>
            </a:r>
            <a:r>
              <a:rPr lang="en-US" sz="7200" dirty="0">
                <a:latin typeface="Arial" panose="020B0604020202020204" pitchFamily="34" charset="0"/>
                <a:cs typeface="Arial" panose="020B0604020202020204" pitchFamily="34" charset="0"/>
              </a:rPr>
              <a:t> </a:t>
            </a:r>
            <a:r>
              <a:rPr lang="en-US" sz="7200" i="1" dirty="0">
                <a:latin typeface="Arial" panose="020B0604020202020204" pitchFamily="34" charset="0"/>
                <a:cs typeface="Arial" panose="020B0604020202020204" pitchFamily="34" charset="0"/>
              </a:rPr>
              <a:t>A guide to Public Investments in the Care Economy. Policy Support Tool  for Estimating Care Deficits, Investments Costs and Economic Returns</a:t>
            </a:r>
            <a:r>
              <a:rPr lang="en-US" sz="7200" dirty="0">
                <a:latin typeface="Arial" panose="020B0604020202020204" pitchFamily="34" charset="0"/>
                <a:cs typeface="Arial" panose="020B0604020202020204" pitchFamily="34" charset="0"/>
              </a:rPr>
              <a:t>, Policy Tool. </a:t>
            </a:r>
          </a:p>
          <a:p>
            <a:pPr marL="0" indent="0">
              <a:lnSpc>
                <a:spcPct val="120000"/>
              </a:lnSpc>
              <a:buNone/>
            </a:pPr>
            <a:endParaRPr lang="fr-FR" sz="7200" dirty="0">
              <a:latin typeface="Arial" panose="020B0604020202020204" pitchFamily="34" charset="0"/>
              <a:cs typeface="Arial" panose="020B0604020202020204" pitchFamily="34" charset="0"/>
            </a:endParaRPr>
          </a:p>
          <a:p>
            <a:pPr marL="0" indent="0">
              <a:lnSpc>
                <a:spcPct val="120000"/>
              </a:lnSpc>
              <a:buNone/>
            </a:pPr>
            <a:r>
              <a:rPr lang="fr-FR" sz="7200" dirty="0" err="1">
                <a:latin typeface="Arial" panose="020B0604020202020204" pitchFamily="34" charset="0"/>
                <a:cs typeface="Arial" panose="020B0604020202020204" pitchFamily="34" charset="0"/>
              </a:rPr>
              <a:t>Visualizations</a:t>
            </a:r>
            <a:r>
              <a:rPr lang="fr-FR" sz="7200" dirty="0">
                <a:latin typeface="Arial" panose="020B0604020202020204" pitchFamily="34" charset="0"/>
                <a:cs typeface="Arial" panose="020B0604020202020204" pitchFamily="34" charset="0"/>
              </a:rPr>
              <a:t>: Infographia</a:t>
            </a:r>
          </a:p>
          <a:p>
            <a:pPr>
              <a:lnSpc>
                <a:spcPct val="120000"/>
              </a:lnSpc>
            </a:pPr>
            <a:endParaRPr lang="en-US" sz="4500" dirty="0">
              <a:latin typeface="Arial" panose="020B0604020202020204" pitchFamily="34" charset="0"/>
              <a:cs typeface="Arial" panose="020B0604020202020204" pitchFamily="34" charset="0"/>
            </a:endParaRPr>
          </a:p>
          <a:p>
            <a:pPr>
              <a:lnSpc>
                <a:spcPct val="120000"/>
              </a:lnSpc>
            </a:pPr>
            <a:endParaRPr lang="en-GB" dirty="0"/>
          </a:p>
          <a:p>
            <a:pPr>
              <a:lnSpc>
                <a:spcPct val="120000"/>
              </a:lnSpc>
            </a:pPr>
            <a:endParaRPr lang="en-GB" sz="2000" dirty="0"/>
          </a:p>
          <a:p>
            <a:pPr>
              <a:lnSpc>
                <a:spcPct val="120000"/>
              </a:lnSpc>
            </a:pPr>
            <a:endParaRPr lang="en-US" b="1" dirty="0">
              <a:latin typeface="TStar"/>
            </a:endParaRPr>
          </a:p>
          <a:p>
            <a:pPr>
              <a:lnSpc>
                <a:spcPct val="120000"/>
              </a:lnSpc>
            </a:pPr>
            <a:endParaRPr lang="en-US" b="1" dirty="0">
              <a:latin typeface="TStar"/>
            </a:endParaRPr>
          </a:p>
          <a:p>
            <a:pPr>
              <a:lnSpc>
                <a:spcPct val="120000"/>
              </a:lnSpc>
            </a:pPr>
            <a:endParaRPr lang="fr-FR" dirty="0"/>
          </a:p>
          <a:p>
            <a:pPr>
              <a:lnSpc>
                <a:spcPct val="120000"/>
              </a:lnSpc>
            </a:pPr>
            <a:endParaRPr lang="fr-FR" dirty="0"/>
          </a:p>
          <a:p>
            <a:pPr>
              <a:lnSpc>
                <a:spcPct val="120000"/>
              </a:lnSpc>
            </a:pPr>
            <a:endParaRPr lang="en-US" dirty="0"/>
          </a:p>
        </p:txBody>
      </p:sp>
    </p:spTree>
    <p:extLst>
      <p:ext uri="{BB962C8B-B14F-4D97-AF65-F5344CB8AC3E}">
        <p14:creationId xmlns:p14="http://schemas.microsoft.com/office/powerpoint/2010/main" val="19914979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9DED6949-FF45-E34D-8015-DF35832EC5FB}"/>
              </a:ext>
            </a:extLst>
          </p:cNvPr>
          <p:cNvSpPr>
            <a:spLocks noGrp="1"/>
          </p:cNvSpPr>
          <p:nvPr>
            <p:ph type="body" sz="quarter" idx="10"/>
          </p:nvPr>
        </p:nvSpPr>
        <p:spPr>
          <a:xfrm>
            <a:off x="800100" y="3090446"/>
            <a:ext cx="4621926" cy="677109"/>
          </a:xfrm>
        </p:spPr>
        <p:txBody>
          <a:bodyPr>
            <a:normAutofit lnSpcReduction="10000"/>
          </a:bodyPr>
          <a:lstStyle/>
          <a:p>
            <a:pPr marL="0" indent="0">
              <a:buNone/>
            </a:pPr>
            <a:r>
              <a:rPr lang="en-US" dirty="0"/>
              <a:t>Thank You</a:t>
            </a:r>
          </a:p>
        </p:txBody>
      </p:sp>
      <p:sp>
        <p:nvSpPr>
          <p:cNvPr id="2" name="TextBox 1">
            <a:extLst>
              <a:ext uri="{FF2B5EF4-FFF2-40B4-BE49-F238E27FC236}">
                <a16:creationId xmlns:a16="http://schemas.microsoft.com/office/drawing/2014/main" id="{32C6D13A-F7BB-4040-A110-1DA4A040F9FE}"/>
              </a:ext>
            </a:extLst>
          </p:cNvPr>
          <p:cNvSpPr txBox="1"/>
          <p:nvPr/>
        </p:nvSpPr>
        <p:spPr>
          <a:xfrm>
            <a:off x="3921760" y="2214880"/>
            <a:ext cx="184731" cy="230832"/>
          </a:xfrm>
          <a:prstGeom prst="rect">
            <a:avLst/>
          </a:prstGeom>
          <a:noFill/>
        </p:spPr>
        <p:txBody>
          <a:bodyPr wrap="none" rtlCol="0">
            <a:spAutoFit/>
          </a:bodyPr>
          <a:lstStyle/>
          <a:p>
            <a:endParaRPr lang="en-GB" sz="900" dirty="0"/>
          </a:p>
        </p:txBody>
      </p:sp>
    </p:spTree>
    <p:extLst>
      <p:ext uri="{BB962C8B-B14F-4D97-AF65-F5344CB8AC3E}">
        <p14:creationId xmlns:p14="http://schemas.microsoft.com/office/powerpoint/2010/main" val="4067249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12D51-42C1-0851-015D-50657D636F0A}"/>
              </a:ext>
            </a:extLst>
          </p:cNvPr>
          <p:cNvSpPr>
            <a:spLocks noGrp="1"/>
          </p:cNvSpPr>
          <p:nvPr>
            <p:ph type="title"/>
          </p:nvPr>
        </p:nvSpPr>
        <p:spPr>
          <a:xfrm>
            <a:off x="1295400" y="1908175"/>
            <a:ext cx="10515600" cy="1325563"/>
          </a:xfrm>
        </p:spPr>
        <p:txBody>
          <a:bodyPr>
            <a:normAutofit/>
          </a:bodyPr>
          <a:lstStyle/>
          <a:p>
            <a:r>
              <a:rPr lang="en-GB" sz="6000" b="1" dirty="0"/>
              <a:t>What is care work ? </a:t>
            </a:r>
            <a:r>
              <a:rPr lang="en-GB" sz="6000" b="1" dirty="0">
                <a:solidFill>
                  <a:schemeClr val="bg1"/>
                </a:solidFill>
              </a:rPr>
              <a:t>care work?</a:t>
            </a:r>
            <a:endParaRPr lang="en-US" sz="6000" b="1" dirty="0">
              <a:solidFill>
                <a:schemeClr val="bg1"/>
              </a:solidFill>
            </a:endParaRPr>
          </a:p>
        </p:txBody>
      </p:sp>
    </p:spTree>
    <p:extLst>
      <p:ext uri="{BB962C8B-B14F-4D97-AF65-F5344CB8AC3E}">
        <p14:creationId xmlns:p14="http://schemas.microsoft.com/office/powerpoint/2010/main" val="1337657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E30DF-5D61-2DFF-5391-F52699A4AED9}"/>
              </a:ext>
            </a:extLst>
          </p:cNvPr>
          <p:cNvSpPr>
            <a:spLocks noGrp="1"/>
          </p:cNvSpPr>
          <p:nvPr>
            <p:ph type="title"/>
          </p:nvPr>
        </p:nvSpPr>
        <p:spPr>
          <a:xfrm>
            <a:off x="481013" y="3752849"/>
            <a:ext cx="3290887" cy="2452687"/>
          </a:xfrm>
        </p:spPr>
        <p:txBody>
          <a:bodyPr anchor="ctr">
            <a:normAutofit/>
          </a:bodyPr>
          <a:lstStyle/>
          <a:p>
            <a:r>
              <a:rPr lang="en-GB" sz="3600"/>
              <a:t>Physical and emotional care</a:t>
            </a:r>
            <a:endParaRPr lang="en-US" sz="3600"/>
          </a:p>
        </p:txBody>
      </p:sp>
      <p:pic>
        <p:nvPicPr>
          <p:cNvPr id="1026" name="Picture 2" descr="African elder care Stock Photos, Royalty Free African elder care Images |  Depositphotos">
            <a:extLst>
              <a:ext uri="{FF2B5EF4-FFF2-40B4-BE49-F238E27FC236}">
                <a16:creationId xmlns:a16="http://schemas.microsoft.com/office/drawing/2014/main" id="{2400BC5C-E24F-5CCF-6B57-BF507C1995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9631"/>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B8D2EE7D-EF92-2599-A351-D5A427984561}"/>
              </a:ext>
            </a:extLst>
          </p:cNvPr>
          <p:cNvSpPr>
            <a:spLocks noGrp="1"/>
          </p:cNvSpPr>
          <p:nvPr>
            <p:ph idx="1"/>
          </p:nvPr>
        </p:nvSpPr>
        <p:spPr>
          <a:xfrm>
            <a:off x="4223982" y="3752850"/>
            <a:ext cx="7485413" cy="2452687"/>
          </a:xfrm>
        </p:spPr>
        <p:txBody>
          <a:bodyPr anchor="ctr">
            <a:normAutofit/>
          </a:bodyPr>
          <a:lstStyle/>
          <a:p>
            <a:r>
              <a:rPr lang="en-GB" sz="3200" dirty="0"/>
              <a:t>Care is comprised of all those activities necessary to re-create, day after day the physical and emotional well-being of people..</a:t>
            </a:r>
            <a:endParaRPr lang="en-US" sz="3200" dirty="0"/>
          </a:p>
        </p:txBody>
      </p:sp>
    </p:spTree>
    <p:extLst>
      <p:ext uri="{BB962C8B-B14F-4D97-AF65-F5344CB8AC3E}">
        <p14:creationId xmlns:p14="http://schemas.microsoft.com/office/powerpoint/2010/main" val="3309307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family eating dinner&#10;&#10;Description automatically generated with low confidence">
            <a:extLst>
              <a:ext uri="{FF2B5EF4-FFF2-40B4-BE49-F238E27FC236}">
                <a16:creationId xmlns:a16="http://schemas.microsoft.com/office/drawing/2014/main" id="{B2E7A6D1-57E7-6F5B-A363-B0E778BEEA30}"/>
              </a:ext>
            </a:extLst>
          </p:cNvPr>
          <p:cNvPicPr>
            <a:picLocks noChangeAspect="1"/>
          </p:cNvPicPr>
          <p:nvPr/>
        </p:nvPicPr>
        <p:blipFill rotWithShape="1">
          <a:blip r:embed="rId3"/>
          <a:srcRect b="10359"/>
          <a:stretch/>
        </p:blipFill>
        <p:spPr>
          <a:xfrm>
            <a:off x="0" y="10"/>
            <a:ext cx="12191980" cy="6857990"/>
          </a:xfrm>
          <a:prstGeom prst="rect">
            <a:avLst/>
          </a:prstGeom>
        </p:spPr>
      </p:pic>
      <p:sp>
        <p:nvSpPr>
          <p:cNvPr id="2" name="Title 1">
            <a:extLst>
              <a:ext uri="{FF2B5EF4-FFF2-40B4-BE49-F238E27FC236}">
                <a16:creationId xmlns:a16="http://schemas.microsoft.com/office/drawing/2014/main" id="{3A25ADF9-BBCE-42EC-B0EC-9BDDEC030CE4}"/>
              </a:ext>
            </a:extLst>
          </p:cNvPr>
          <p:cNvSpPr>
            <a:spLocks noGrp="1"/>
          </p:cNvSpPr>
          <p:nvPr>
            <p:ph type="title"/>
          </p:nvPr>
        </p:nvSpPr>
        <p:spPr>
          <a:xfrm>
            <a:off x="94114" y="153980"/>
            <a:ext cx="3142446" cy="1584101"/>
          </a:xfrm>
        </p:spPr>
        <p:txBody>
          <a:bodyPr>
            <a:normAutofit fontScale="90000"/>
          </a:bodyPr>
          <a:lstStyle/>
          <a:p>
            <a:r>
              <a:rPr lang="en-GB" sz="4000" dirty="0"/>
              <a:t>Appropriate and satisfying care </a:t>
            </a:r>
            <a:endParaRPr lang="en-US" sz="4000" dirty="0"/>
          </a:p>
        </p:txBody>
      </p:sp>
      <p:sp>
        <p:nvSpPr>
          <p:cNvPr id="21" name="Content Placeholder 2">
            <a:extLst>
              <a:ext uri="{FF2B5EF4-FFF2-40B4-BE49-F238E27FC236}">
                <a16:creationId xmlns:a16="http://schemas.microsoft.com/office/drawing/2014/main" id="{C45921D8-991F-2396-046E-901551677DF6}"/>
              </a:ext>
            </a:extLst>
          </p:cNvPr>
          <p:cNvSpPr>
            <a:spLocks noGrp="1" noRot="1" noMove="1" noResize="1" noEditPoints="1" noAdjustHandles="1" noChangeArrowheads="1" noChangeShapeType="1"/>
          </p:cNvSpPr>
          <p:nvPr>
            <p:ph idx="1"/>
          </p:nvPr>
        </p:nvSpPr>
        <p:spPr>
          <a:xfrm>
            <a:off x="7749290" y="2121763"/>
            <a:ext cx="3764826" cy="3773010"/>
          </a:xfrm>
        </p:spPr>
        <p:txBody>
          <a:bodyPr>
            <a:normAutofit/>
          </a:bodyPr>
          <a:lstStyle/>
          <a:p>
            <a:r>
              <a:rPr lang="en-GB" sz="1800" dirty="0"/>
              <a:t>Well-being is not only a matter of material resources. </a:t>
            </a:r>
          </a:p>
          <a:p>
            <a:pPr marL="0" indent="0">
              <a:buNone/>
            </a:pPr>
            <a:endParaRPr lang="en-GB" sz="1800" dirty="0"/>
          </a:p>
          <a:p>
            <a:r>
              <a:rPr lang="en-GB" sz="1800" dirty="0"/>
              <a:t>One needs food to avoid hunger, but this food should be culturally appropriate to fully satisfy us. We must also be able to choose with whom we want to share it. </a:t>
            </a:r>
          </a:p>
          <a:p>
            <a:endParaRPr lang="en-GB" sz="1800" dirty="0"/>
          </a:p>
          <a:p>
            <a:r>
              <a:rPr lang="en-GB" sz="1800" dirty="0"/>
              <a:t>Care must be appropriate to our circumstances and satisfying to ensure that we have what we need. </a:t>
            </a:r>
            <a:endParaRPr lang="en-US" sz="1800" dirty="0"/>
          </a:p>
        </p:txBody>
      </p:sp>
    </p:spTree>
    <p:extLst>
      <p:ext uri="{BB962C8B-B14F-4D97-AF65-F5344CB8AC3E}">
        <p14:creationId xmlns:p14="http://schemas.microsoft.com/office/powerpoint/2010/main" val="3190181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FE40F-0293-1FB5-935A-B1497B22A396}"/>
              </a:ext>
            </a:extLst>
          </p:cNvPr>
          <p:cNvSpPr>
            <a:spLocks noGrp="1"/>
          </p:cNvSpPr>
          <p:nvPr>
            <p:ph type="title"/>
          </p:nvPr>
        </p:nvSpPr>
        <p:spPr>
          <a:xfrm>
            <a:off x="5509159" y="361157"/>
            <a:ext cx="6870954" cy="1675626"/>
          </a:xfrm>
        </p:spPr>
        <p:txBody>
          <a:bodyPr>
            <a:normAutofit/>
          </a:bodyPr>
          <a:lstStyle/>
          <a:p>
            <a:r>
              <a:rPr lang="en-GB" sz="4000" b="1" dirty="0"/>
              <a:t>Components of care</a:t>
            </a:r>
            <a:endParaRPr lang="en-US" sz="4000" b="1" dirty="0"/>
          </a:p>
        </p:txBody>
      </p:sp>
      <p:pic>
        <p:nvPicPr>
          <p:cNvPr id="4" name="Picture 2" descr="A mother's determination to ensure her child's health | Voices of Youth">
            <a:extLst>
              <a:ext uri="{FF2B5EF4-FFF2-40B4-BE49-F238E27FC236}">
                <a16:creationId xmlns:a16="http://schemas.microsoft.com/office/drawing/2014/main" id="{29C1F56B-9ADA-A5B1-F759-15A88CA7486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 b="8108"/>
          <a:stretch/>
        </p:blipFill>
        <p:spPr bwMode="auto">
          <a:xfrm>
            <a:off x="705588" y="1319217"/>
            <a:ext cx="4187091" cy="216432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Women in Africa Need Family Planning Access Now More Than Ever |  unfoundation.org">
            <a:extLst>
              <a:ext uri="{FF2B5EF4-FFF2-40B4-BE49-F238E27FC236}">
                <a16:creationId xmlns:a16="http://schemas.microsoft.com/office/drawing/2014/main" id="{8F59A43D-6EFC-6396-8BB6-E9443B9F90D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4642" r="3" b="3817"/>
          <a:stretch/>
        </p:blipFill>
        <p:spPr bwMode="auto">
          <a:xfrm>
            <a:off x="1331389" y="3922344"/>
            <a:ext cx="4187091" cy="2164321"/>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Image result for african woman washing clothes">
            <a:extLst>
              <a:ext uri="{FF2B5EF4-FFF2-40B4-BE49-F238E27FC236}">
                <a16:creationId xmlns:a16="http://schemas.microsoft.com/office/drawing/2014/main" id="{DDB2E4FF-A5AF-1D9D-1DDC-46FC874CADB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6733" r="-1" b="13144"/>
          <a:stretch/>
        </p:blipFill>
        <p:spPr bwMode="auto">
          <a:xfrm>
            <a:off x="6234610" y="2401378"/>
            <a:ext cx="4187091" cy="2164321"/>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2">
            <a:extLst>
              <a:ext uri="{FF2B5EF4-FFF2-40B4-BE49-F238E27FC236}">
                <a16:creationId xmlns:a16="http://schemas.microsoft.com/office/drawing/2014/main" id="{E3DFD089-24E3-8CE2-3890-B4657FEDFB6D}"/>
              </a:ext>
            </a:extLst>
          </p:cNvPr>
          <p:cNvSpPr txBox="1">
            <a:spLocks/>
          </p:cNvSpPr>
          <p:nvPr/>
        </p:nvSpPr>
        <p:spPr>
          <a:xfrm>
            <a:off x="216408" y="1629091"/>
            <a:ext cx="3112008" cy="311902"/>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endParaRPr>
          </a:p>
        </p:txBody>
      </p:sp>
      <p:sp>
        <p:nvSpPr>
          <p:cNvPr id="12" name="Title 1">
            <a:extLst>
              <a:ext uri="{FF2B5EF4-FFF2-40B4-BE49-F238E27FC236}">
                <a16:creationId xmlns:a16="http://schemas.microsoft.com/office/drawing/2014/main" id="{C91B15AF-420F-76AB-9547-2ABC0E89336B}"/>
              </a:ext>
            </a:extLst>
          </p:cNvPr>
          <p:cNvSpPr txBox="1">
            <a:spLocks/>
          </p:cNvSpPr>
          <p:nvPr/>
        </p:nvSpPr>
        <p:spPr>
          <a:xfrm>
            <a:off x="776564" y="1625487"/>
            <a:ext cx="6870954" cy="16756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solidFill>
                  <a:schemeClr val="bg1"/>
                </a:solidFill>
              </a:rPr>
              <a:t>DIRECT CARE</a:t>
            </a:r>
            <a:endParaRPr lang="en-US" sz="4000" b="1" dirty="0">
              <a:solidFill>
                <a:schemeClr val="bg1"/>
              </a:solidFill>
            </a:endParaRPr>
          </a:p>
        </p:txBody>
      </p:sp>
      <p:sp>
        <p:nvSpPr>
          <p:cNvPr id="14" name="Title 1">
            <a:extLst>
              <a:ext uri="{FF2B5EF4-FFF2-40B4-BE49-F238E27FC236}">
                <a16:creationId xmlns:a16="http://schemas.microsoft.com/office/drawing/2014/main" id="{557D1942-3C0C-9E01-2EED-AB7758DBA8E9}"/>
              </a:ext>
            </a:extLst>
          </p:cNvPr>
          <p:cNvSpPr txBox="1">
            <a:spLocks/>
          </p:cNvSpPr>
          <p:nvPr/>
        </p:nvSpPr>
        <p:spPr>
          <a:xfrm>
            <a:off x="6259073" y="3043165"/>
            <a:ext cx="4162626" cy="16756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solidFill>
                  <a:schemeClr val="bg1"/>
                </a:solidFill>
              </a:rPr>
              <a:t>PRE-CONDITIONS </a:t>
            </a:r>
          </a:p>
          <a:p>
            <a:r>
              <a:rPr lang="en-GB" sz="4000" b="1" dirty="0">
                <a:solidFill>
                  <a:schemeClr val="bg1"/>
                </a:solidFill>
              </a:rPr>
              <a:t>FOR CARE</a:t>
            </a:r>
            <a:endParaRPr lang="en-US" sz="4000" b="1" dirty="0">
              <a:solidFill>
                <a:schemeClr val="bg1"/>
              </a:solidFill>
            </a:endParaRPr>
          </a:p>
        </p:txBody>
      </p:sp>
      <p:sp>
        <p:nvSpPr>
          <p:cNvPr id="15" name="Title 1">
            <a:extLst>
              <a:ext uri="{FF2B5EF4-FFF2-40B4-BE49-F238E27FC236}">
                <a16:creationId xmlns:a16="http://schemas.microsoft.com/office/drawing/2014/main" id="{9DD8D71C-1757-89A0-4EBB-0767CF19EA06}"/>
              </a:ext>
            </a:extLst>
          </p:cNvPr>
          <p:cNvSpPr txBox="1">
            <a:spLocks/>
          </p:cNvSpPr>
          <p:nvPr/>
        </p:nvSpPr>
        <p:spPr>
          <a:xfrm>
            <a:off x="1453338" y="4562261"/>
            <a:ext cx="3943192" cy="16756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solidFill>
                  <a:schemeClr val="bg1"/>
                </a:solidFill>
              </a:rPr>
              <a:t>MENTAL </a:t>
            </a:r>
          </a:p>
          <a:p>
            <a:r>
              <a:rPr lang="en-GB" sz="4000" b="1" dirty="0">
                <a:solidFill>
                  <a:schemeClr val="bg1"/>
                </a:solidFill>
              </a:rPr>
              <a:t>MANAGEMENT</a:t>
            </a:r>
            <a:endParaRPr lang="en-US" sz="4000" b="1" dirty="0"/>
          </a:p>
        </p:txBody>
      </p:sp>
    </p:spTree>
    <p:extLst>
      <p:ext uri="{BB962C8B-B14F-4D97-AF65-F5344CB8AC3E}">
        <p14:creationId xmlns:p14="http://schemas.microsoft.com/office/powerpoint/2010/main" val="2657712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FB1C9-9E43-311D-2F78-4DD00C266F4B}"/>
              </a:ext>
            </a:extLst>
          </p:cNvPr>
          <p:cNvSpPr>
            <a:spLocks noGrp="1"/>
          </p:cNvSpPr>
          <p:nvPr>
            <p:ph type="title"/>
          </p:nvPr>
        </p:nvSpPr>
        <p:spPr/>
        <p:txBody>
          <a:bodyPr/>
          <a:lstStyle/>
          <a:p>
            <a:r>
              <a:rPr lang="en-GB" b="1" dirty="0"/>
              <a:t>Fulfilling and difficult</a:t>
            </a:r>
            <a:endParaRPr lang="en-US" b="1" dirty="0"/>
          </a:p>
        </p:txBody>
      </p:sp>
      <p:sp>
        <p:nvSpPr>
          <p:cNvPr id="3" name="Content Placeholder 2">
            <a:extLst>
              <a:ext uri="{FF2B5EF4-FFF2-40B4-BE49-F238E27FC236}">
                <a16:creationId xmlns:a16="http://schemas.microsoft.com/office/drawing/2014/main" id="{6447D328-0EBB-E1CC-B67D-4413B761C500}"/>
              </a:ext>
            </a:extLst>
          </p:cNvPr>
          <p:cNvSpPr>
            <a:spLocks noGrp="1"/>
          </p:cNvSpPr>
          <p:nvPr>
            <p:ph idx="1"/>
          </p:nvPr>
        </p:nvSpPr>
        <p:spPr/>
        <p:txBody>
          <a:bodyPr/>
          <a:lstStyle/>
          <a:p>
            <a:pPr marL="0" indent="0">
              <a:buNone/>
            </a:pPr>
            <a:r>
              <a:rPr lang="en-GB" dirty="0"/>
              <a:t>Care is a changing reality. It has a gratifying and pleasant side as well as a difficult or tedious side, because the lives of human beings always have this double dimension of enjoyment and hardship. </a:t>
            </a:r>
          </a:p>
          <a:p>
            <a:pPr marL="0" indent="0">
              <a:buNone/>
            </a:pPr>
            <a:endParaRPr lang="en-GB" dirty="0"/>
          </a:p>
          <a:p>
            <a:pPr marL="0" indent="0">
              <a:buNone/>
            </a:pPr>
            <a:r>
              <a:rPr lang="en-GB" dirty="0"/>
              <a:t>How difficult or how gratifying this work is depends on the needs to be covered. It also depends on the conditions surrounding care and personal preferences and characteristics.  </a:t>
            </a:r>
            <a:endParaRPr lang="en-US" dirty="0"/>
          </a:p>
        </p:txBody>
      </p:sp>
    </p:spTree>
    <p:extLst>
      <p:ext uri="{BB962C8B-B14F-4D97-AF65-F5344CB8AC3E}">
        <p14:creationId xmlns:p14="http://schemas.microsoft.com/office/powerpoint/2010/main" val="3829635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3AE73-313D-3837-9B40-316B10345F33}"/>
              </a:ext>
            </a:extLst>
          </p:cNvPr>
          <p:cNvSpPr>
            <a:spLocks noGrp="1"/>
          </p:cNvSpPr>
          <p:nvPr>
            <p:ph type="title"/>
          </p:nvPr>
        </p:nvSpPr>
        <p:spPr/>
        <p:txBody>
          <a:bodyPr/>
          <a:lstStyle/>
          <a:p>
            <a:r>
              <a:rPr lang="en-GB" b="1" dirty="0"/>
              <a:t>Caring for children versus caring for the sick</a:t>
            </a:r>
            <a:br>
              <a:rPr lang="en-GB" b="1" dirty="0"/>
            </a:br>
            <a:r>
              <a:rPr lang="en-GB" sz="2800" dirty="0"/>
              <a:t>What do you choose?</a:t>
            </a:r>
            <a:endParaRPr lang="en-US" sz="2800" dirty="0"/>
          </a:p>
        </p:txBody>
      </p:sp>
      <p:pic>
        <p:nvPicPr>
          <p:cNvPr id="5" name="Content Placeholder 4">
            <a:extLst>
              <a:ext uri="{FF2B5EF4-FFF2-40B4-BE49-F238E27FC236}">
                <a16:creationId xmlns:a16="http://schemas.microsoft.com/office/drawing/2014/main" id="{AD7FDDB6-A7FF-9C00-B0B3-57CC5623695F}"/>
              </a:ext>
            </a:extLst>
          </p:cNvPr>
          <p:cNvPicPr>
            <a:picLocks noGrp="1" noChangeAspect="1"/>
          </p:cNvPicPr>
          <p:nvPr>
            <p:ph idx="1"/>
          </p:nvPr>
        </p:nvPicPr>
        <p:blipFill>
          <a:blip r:embed="rId3"/>
          <a:stretch>
            <a:fillRect/>
          </a:stretch>
        </p:blipFill>
        <p:spPr>
          <a:xfrm>
            <a:off x="6221896" y="2510667"/>
            <a:ext cx="4983231" cy="3238500"/>
          </a:xfrm>
        </p:spPr>
      </p:pic>
      <p:pic>
        <p:nvPicPr>
          <p:cNvPr id="4098" name="Picture 2" descr="550+ African Child Pictures | Download Free Images on Unsplash">
            <a:extLst>
              <a:ext uri="{FF2B5EF4-FFF2-40B4-BE49-F238E27FC236}">
                <a16:creationId xmlns:a16="http://schemas.microsoft.com/office/drawing/2014/main" id="{98FE60A9-0464-60EC-268D-2F770F7FCE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2520192"/>
            <a:ext cx="4848225" cy="3228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9892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EF2D6-B868-B2AD-079F-85F1F5E1504E}"/>
              </a:ext>
            </a:extLst>
          </p:cNvPr>
          <p:cNvSpPr>
            <a:spLocks noGrp="1"/>
          </p:cNvSpPr>
          <p:nvPr>
            <p:ph type="title"/>
          </p:nvPr>
        </p:nvSpPr>
        <p:spPr/>
        <p:txBody>
          <a:bodyPr/>
          <a:lstStyle/>
          <a:p>
            <a:r>
              <a:rPr lang="en-GB" b="1" dirty="0"/>
              <a:t>Unpaid domestic work </a:t>
            </a:r>
            <a:br>
              <a:rPr lang="en-GB" dirty="0"/>
            </a:br>
            <a:r>
              <a:rPr lang="en-GB" sz="2800" dirty="0"/>
              <a:t>What do you choose?</a:t>
            </a:r>
            <a:endParaRPr lang="en-US" sz="2800" dirty="0"/>
          </a:p>
        </p:txBody>
      </p:sp>
      <p:pic>
        <p:nvPicPr>
          <p:cNvPr id="5" name="Picture 4">
            <a:extLst>
              <a:ext uri="{FF2B5EF4-FFF2-40B4-BE49-F238E27FC236}">
                <a16:creationId xmlns:a16="http://schemas.microsoft.com/office/drawing/2014/main" id="{26D31943-6505-B427-1782-3822E7EBECA9}"/>
              </a:ext>
            </a:extLst>
          </p:cNvPr>
          <p:cNvPicPr>
            <a:picLocks noChangeAspect="1"/>
          </p:cNvPicPr>
          <p:nvPr/>
        </p:nvPicPr>
        <p:blipFill>
          <a:blip r:embed="rId3"/>
          <a:stretch>
            <a:fillRect/>
          </a:stretch>
        </p:blipFill>
        <p:spPr>
          <a:xfrm>
            <a:off x="1029941" y="1825624"/>
            <a:ext cx="4773412" cy="3680653"/>
          </a:xfrm>
          <a:prstGeom prst="rect">
            <a:avLst/>
          </a:prstGeom>
        </p:spPr>
      </p:pic>
      <p:pic>
        <p:nvPicPr>
          <p:cNvPr id="6" name="Content Placeholder 6">
            <a:extLst>
              <a:ext uri="{FF2B5EF4-FFF2-40B4-BE49-F238E27FC236}">
                <a16:creationId xmlns:a16="http://schemas.microsoft.com/office/drawing/2014/main" id="{8D7567EC-7775-83F4-0959-3D906FD52BFB}"/>
              </a:ext>
            </a:extLst>
          </p:cNvPr>
          <p:cNvPicPr>
            <a:picLocks noChangeAspect="1"/>
          </p:cNvPicPr>
          <p:nvPr/>
        </p:nvPicPr>
        <p:blipFill>
          <a:blip r:embed="rId4"/>
          <a:stretch>
            <a:fillRect/>
          </a:stretch>
        </p:blipFill>
        <p:spPr>
          <a:xfrm>
            <a:off x="6388648" y="1825624"/>
            <a:ext cx="4965152" cy="3680653"/>
          </a:xfrm>
          <a:prstGeom prst="rect">
            <a:avLst/>
          </a:prstGeom>
        </p:spPr>
      </p:pic>
    </p:spTree>
    <p:extLst>
      <p:ext uri="{BB962C8B-B14F-4D97-AF65-F5344CB8AC3E}">
        <p14:creationId xmlns:p14="http://schemas.microsoft.com/office/powerpoint/2010/main" val="377018150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5564</TotalTime>
  <Words>2198</Words>
  <Application>Microsoft Office PowerPoint</Application>
  <PresentationFormat>Widescreen</PresentationFormat>
  <Paragraphs>205</Paragraphs>
  <Slides>26</Slides>
  <Notes>19</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26</vt:i4>
      </vt:variant>
    </vt:vector>
  </HeadingPairs>
  <TitlesOfParts>
    <vt:vector size="39" baseType="lpstr">
      <vt:lpstr>Arial</vt:lpstr>
      <vt:lpstr>Arial Black</vt:lpstr>
      <vt:lpstr>ArialMT</vt:lpstr>
      <vt:lpstr>Calibri</vt:lpstr>
      <vt:lpstr>Calibri Light</vt:lpstr>
      <vt:lpstr>Gill Sans MT</vt:lpstr>
      <vt:lpstr>Lato Light</vt:lpstr>
      <vt:lpstr>Montserrat</vt:lpstr>
      <vt:lpstr>Open Sans</vt:lpstr>
      <vt:lpstr>Open Sans Light</vt:lpstr>
      <vt:lpstr>Poppins</vt:lpstr>
      <vt:lpstr>TStar</vt:lpstr>
      <vt:lpstr>Thème Office</vt:lpstr>
      <vt:lpstr>PowerPoint Presentation</vt:lpstr>
      <vt:lpstr>PowerPoint Presentation</vt:lpstr>
      <vt:lpstr>What is care work ? care work?</vt:lpstr>
      <vt:lpstr>Physical and emotional care</vt:lpstr>
      <vt:lpstr>Appropriate and satisfying care </vt:lpstr>
      <vt:lpstr>Components of care</vt:lpstr>
      <vt:lpstr>Fulfilling and difficult</vt:lpstr>
      <vt:lpstr>Caring for children versus caring for the sick What do you choose?</vt:lpstr>
      <vt:lpstr>Unpaid domestic work  What do you choose?</vt:lpstr>
      <vt:lpstr>Multi-faceted character of the motivation to care:</vt:lpstr>
      <vt:lpstr>Cultural dimensions of care</vt:lpstr>
      <vt:lpstr>PowerPoint Presentation</vt:lpstr>
      <vt:lpstr>PowerPoint Presentation</vt:lpstr>
      <vt:lpstr>Why we need unpaid work</vt:lpstr>
      <vt:lpstr>The 5R strategy</vt:lpstr>
      <vt:lpstr>Demography</vt:lpstr>
      <vt:lpstr>Children and elderly in the population</vt:lpstr>
      <vt:lpstr>Children and elderly in the population, according to the population prospects of the UN Population Division</vt:lpstr>
      <vt:lpstr>PowerPoint Presentation</vt:lpstr>
      <vt:lpstr>PowerPoint Presentation</vt:lpstr>
      <vt:lpstr>The care diamond</vt:lpstr>
      <vt:lpstr>PowerPoint Presentation</vt:lpstr>
      <vt:lpstr>There are huge gender inequalities when it comes to time spent on unpaid work</vt:lpstr>
      <vt:lpstr>PowerPoint Presentation</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Jacques Charmes</dc:creator>
  <cp:lastModifiedBy>Pamela Nabukhonzo</cp:lastModifiedBy>
  <cp:revision>38</cp:revision>
  <dcterms:created xsi:type="dcterms:W3CDTF">2022-06-13T13:26:29Z</dcterms:created>
  <dcterms:modified xsi:type="dcterms:W3CDTF">2023-11-08T08:00:53Z</dcterms:modified>
</cp:coreProperties>
</file>