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96" r:id="rId3"/>
    <p:sldId id="258" r:id="rId4"/>
    <p:sldId id="281" r:id="rId5"/>
    <p:sldId id="284" r:id="rId6"/>
    <p:sldId id="298" r:id="rId7"/>
    <p:sldId id="277" r:id="rId8"/>
    <p:sldId id="300" r:id="rId9"/>
    <p:sldId id="302" r:id="rId10"/>
    <p:sldId id="288" r:id="rId11"/>
    <p:sldId id="287" r:id="rId12"/>
    <p:sldId id="260" r:id="rId13"/>
    <p:sldId id="264" r:id="rId14"/>
    <p:sldId id="290" r:id="rId15"/>
    <p:sldId id="279" r:id="rId16"/>
    <p:sldId id="267" r:id="rId17"/>
    <p:sldId id="293" r:id="rId18"/>
    <p:sldId id="262" r:id="rId19"/>
    <p:sldId id="289" r:id="rId20"/>
    <p:sldId id="269" r:id="rId21"/>
    <p:sldId id="270" r:id="rId22"/>
    <p:sldId id="272" r:id="rId23"/>
    <p:sldId id="268" r:id="rId24"/>
    <p:sldId id="273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56B93-F805-472B-8538-35CFF529A4BB}" v="66" dt="2023-11-07T18:46:29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utres\KY%20Barbara\Communication%20sur%20le%20livre\Brouill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utres\KY%20Barbara\Communication%20sur%20le%20livre\Brouill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434420256197773"/>
          <c:y val="1.6397128996127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25325131730292738"/>
          <c:y val="0.10538619865272408"/>
          <c:w val="0.61971239833240122"/>
          <c:h val="0.73329854502378322"/>
        </c:manualLayout>
      </c:layout>
      <c:pieChart>
        <c:varyColors val="1"/>
        <c:ser>
          <c:idx val="0"/>
          <c:order val="0"/>
          <c:tx>
            <c:strRef>
              <c:f>Feuil2!$B$12</c:f>
              <c:strCache>
                <c:ptCount val="1"/>
                <c:pt idx="0">
                  <c:v>Hommes</c:v>
                </c:pt>
              </c:strCache>
            </c:strRef>
          </c:tx>
          <c:explosion val="17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BD-4B77-9770-4C6AA4B4ED82}"/>
              </c:ext>
            </c:extLst>
          </c:dPt>
          <c:dPt>
            <c:idx val="1"/>
            <c:bubble3D val="0"/>
            <c:explosion val="23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BD-4B77-9770-4C6AA4B4ED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Feuil2!$A$13:$A$14</c:f>
              <c:strCache>
                <c:ptCount val="2"/>
                <c:pt idx="0">
                  <c:v>TNR</c:v>
                </c:pt>
                <c:pt idx="1">
                  <c:v>Production SNA</c:v>
                </c:pt>
              </c:strCache>
            </c:strRef>
          </c:cat>
          <c:val>
            <c:numRef>
              <c:f>Feuil2!$B$13:$B$14</c:f>
              <c:numCache>
                <c:formatCode>General</c:formatCode>
                <c:ptCount val="2"/>
                <c:pt idx="0">
                  <c:v>10.88</c:v>
                </c:pt>
                <c:pt idx="1">
                  <c:v>89.11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BD-4B77-9770-4C6AA4B4ED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21263236931679175"/>
          <c:y val="0.86464905473216858"/>
          <c:w val="0.64626936545257874"/>
          <c:h val="0.120881833498500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25811723534558179"/>
          <c:y val="0.20379017697753038"/>
          <c:w val="0.61357981929578975"/>
          <c:h val="0.62797062171433737"/>
        </c:manualLayout>
      </c:layout>
      <c:pieChart>
        <c:varyColors val="1"/>
        <c:ser>
          <c:idx val="0"/>
          <c:order val="0"/>
          <c:tx>
            <c:strRef>
              <c:f>Feuil2!$C$12</c:f>
              <c:strCache>
                <c:ptCount val="1"/>
                <c:pt idx="0">
                  <c:v>Femmes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6F-4C97-9F13-5E61FCAA36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6F-4C97-9F13-5E61FCAA36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Feuil2!$A$13:$A$14</c:f>
              <c:strCache>
                <c:ptCount val="2"/>
                <c:pt idx="0">
                  <c:v>TNR</c:v>
                </c:pt>
                <c:pt idx="1">
                  <c:v>Production SNA</c:v>
                </c:pt>
              </c:strCache>
            </c:strRef>
          </c:cat>
          <c:val>
            <c:numRef>
              <c:f>Feuil2!$C$13:$C$14</c:f>
              <c:numCache>
                <c:formatCode>General</c:formatCode>
                <c:ptCount val="2"/>
                <c:pt idx="0">
                  <c:v>54.01</c:v>
                </c:pt>
                <c:pt idx="1">
                  <c:v>45.98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6F-4C97-9F13-5E61FCAA3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TNR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4145927120022215E-17"/>
                  <c:y val="-2.643171806167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29-4B46-804C-80B1145092AA}"/>
                </c:ext>
              </c:extLst>
            </c:dLbl>
            <c:dLbl>
              <c:idx val="1"/>
              <c:layout>
                <c:manualLayout>
                  <c:x val="1.5432098765432098E-3"/>
                  <c:y val="-2.0558002936857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29-4B46-804C-80B1145092AA}"/>
                </c:ext>
              </c:extLst>
            </c:dLbl>
            <c:dLbl>
              <c:idx val="2"/>
              <c:layout>
                <c:manualLayout>
                  <c:x val="0"/>
                  <c:y val="-2.055800293685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29-4B46-804C-80B1145092AA}"/>
                </c:ext>
              </c:extLst>
            </c:dLbl>
            <c:dLbl>
              <c:idx val="3"/>
              <c:layout>
                <c:manualLayout>
                  <c:x val="7.7160493827159362E-3"/>
                  <c:y val="-4.1116005873715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29-4B46-804C-80B1145092AA}"/>
                </c:ext>
              </c:extLst>
            </c:dLbl>
            <c:dLbl>
              <c:idx val="5"/>
              <c:layout>
                <c:manualLayout>
                  <c:x val="-3.0864197530864196E-3"/>
                  <c:y val="-2.0558002936857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129-4B46-804C-80B1145092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Feuil1!$A$2:$A$7</c:f>
              <c:strCache>
                <c:ptCount val="6"/>
                <c:pt idx="0">
                  <c:v>6-14 ans H</c:v>
                </c:pt>
                <c:pt idx="1">
                  <c:v>6-14 ans F</c:v>
                </c:pt>
                <c:pt idx="2">
                  <c:v>15-49 ans H</c:v>
                </c:pt>
                <c:pt idx="3">
                  <c:v>15-49 ans F</c:v>
                </c:pt>
                <c:pt idx="4">
                  <c:v>50-65 ans H</c:v>
                </c:pt>
                <c:pt idx="5">
                  <c:v>50-65 ans F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11.2</c:v>
                </c:pt>
                <c:pt idx="1">
                  <c:v>52.19</c:v>
                </c:pt>
                <c:pt idx="2">
                  <c:v>11.89</c:v>
                </c:pt>
                <c:pt idx="3">
                  <c:v>55.89</c:v>
                </c:pt>
                <c:pt idx="4">
                  <c:v>8.93</c:v>
                </c:pt>
                <c:pt idx="5">
                  <c:v>45.66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29-4B46-804C-80B1145092AA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Production SCN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0864197530864482E-3"/>
                  <c:y val="-1.468428781204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129-4B46-804C-80B1145092AA}"/>
                </c:ext>
              </c:extLst>
            </c:dLbl>
            <c:dLbl>
              <c:idx val="1"/>
              <c:layout>
                <c:manualLayout>
                  <c:x val="2.3148148148148091E-2"/>
                  <c:y val="-2.0558002936857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129-4B46-804C-80B1145092AA}"/>
                </c:ext>
              </c:extLst>
            </c:dLbl>
            <c:dLbl>
              <c:idx val="2"/>
              <c:layout>
                <c:manualLayout>
                  <c:x val="0"/>
                  <c:y val="-1.762114537444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129-4B46-804C-80B1145092AA}"/>
                </c:ext>
              </c:extLst>
            </c:dLbl>
            <c:dLbl>
              <c:idx val="3"/>
              <c:layout>
                <c:manualLayout>
                  <c:x val="1.8518518518518406E-2"/>
                  <c:y val="-8.8105726872246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129-4B46-804C-80B1145092AA}"/>
                </c:ext>
              </c:extLst>
            </c:dLbl>
            <c:dLbl>
              <c:idx val="4"/>
              <c:layout>
                <c:manualLayout>
                  <c:x val="-1.1316741696017772E-16"/>
                  <c:y val="-1.4684287812041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129-4B46-804C-80B1145092AA}"/>
                </c:ext>
              </c:extLst>
            </c:dLbl>
            <c:dLbl>
              <c:idx val="5"/>
              <c:layout>
                <c:manualLayout>
                  <c:x val="0"/>
                  <c:y val="-2.0558002936857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129-4B46-804C-80B1145092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Feuil1!$A$2:$A$7</c:f>
              <c:strCache>
                <c:ptCount val="6"/>
                <c:pt idx="0">
                  <c:v>6-14 ans H</c:v>
                </c:pt>
                <c:pt idx="1">
                  <c:v>6-14 ans F</c:v>
                </c:pt>
                <c:pt idx="2">
                  <c:v>15-49 ans H</c:v>
                </c:pt>
                <c:pt idx="3">
                  <c:v>15-49 ans F</c:v>
                </c:pt>
                <c:pt idx="4">
                  <c:v>50-65 ans H</c:v>
                </c:pt>
                <c:pt idx="5">
                  <c:v>50-65 ans F</c:v>
                </c:pt>
              </c:strCache>
            </c:strRef>
          </c:cat>
          <c:val>
            <c:numRef>
              <c:f>Feuil1!$C$2:$C$7</c:f>
              <c:numCache>
                <c:formatCode>General</c:formatCode>
                <c:ptCount val="6"/>
                <c:pt idx="0">
                  <c:v>88.8</c:v>
                </c:pt>
                <c:pt idx="1">
                  <c:v>47.61</c:v>
                </c:pt>
                <c:pt idx="2">
                  <c:v>88.1</c:v>
                </c:pt>
                <c:pt idx="3">
                  <c:v>31.42</c:v>
                </c:pt>
                <c:pt idx="4">
                  <c:v>91.07</c:v>
                </c:pt>
                <c:pt idx="5">
                  <c:v>54.33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129-4B46-804C-80B114509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0985440"/>
        <c:axId val="410981632"/>
        <c:axId val="0"/>
      </c:bar3DChart>
      <c:catAx>
        <c:axId val="41098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0981632"/>
        <c:crosses val="autoZero"/>
        <c:auto val="1"/>
        <c:lblAlgn val="ctr"/>
        <c:lblOffset val="100"/>
        <c:noMultiLvlLbl val="0"/>
      </c:catAx>
      <c:valAx>
        <c:axId val="410981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098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E923EA-C1D0-4A49-832E-733BA8E22F8B}" type="doc">
      <dgm:prSet loTypeId="urn:microsoft.com/office/officeart/2005/8/layout/vProcess5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C8EEE92-4404-449C-A9AD-F2F5AF3B4C4A}">
      <dgm:prSet/>
      <dgm:spPr/>
      <dgm:t>
        <a:bodyPr/>
        <a:lstStyle/>
        <a:p>
          <a:r>
            <a:rPr lang="en-US" b="1" dirty="0"/>
            <a:t>2. Qu’est-ce que le TNR </a:t>
          </a:r>
          <a:endParaRPr lang="fr-FR" dirty="0"/>
        </a:p>
      </dgm:t>
    </dgm:pt>
    <dgm:pt modelId="{B86E06AE-EE57-4F13-9621-8B7E41BDBB2D}" type="parTrans" cxnId="{F21DE388-F6D8-47CC-89E6-16672ED90F2E}">
      <dgm:prSet/>
      <dgm:spPr/>
      <dgm:t>
        <a:bodyPr/>
        <a:lstStyle/>
        <a:p>
          <a:endParaRPr lang="fr-FR"/>
        </a:p>
      </dgm:t>
    </dgm:pt>
    <dgm:pt modelId="{D3844F18-9F8A-4B8A-A3E7-ADCCEA5AB2FC}" type="sibTrans" cxnId="{F21DE388-F6D8-47CC-89E6-16672ED90F2E}">
      <dgm:prSet/>
      <dgm:spPr/>
      <dgm:t>
        <a:bodyPr/>
        <a:lstStyle/>
        <a:p>
          <a:endParaRPr lang="fr-FR"/>
        </a:p>
      </dgm:t>
    </dgm:pt>
    <dgm:pt modelId="{125044D7-C07A-41DA-8E69-B09816B9E1DF}">
      <dgm:prSet>
        <dgm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/>
            <a:t>1. Problématique du Travail Non Rémunéré (TNR)</a:t>
          </a:r>
        </a:p>
      </dgm:t>
    </dgm:pt>
    <dgm:pt modelId="{4A7187BA-3F23-4657-931D-F74AE58D8A65}" type="parTrans" cxnId="{2990E321-D932-472F-916E-13C15A0F5331}">
      <dgm:prSet/>
      <dgm:spPr/>
      <dgm:t>
        <a:bodyPr/>
        <a:lstStyle/>
        <a:p>
          <a:endParaRPr lang="fr-FR"/>
        </a:p>
      </dgm:t>
    </dgm:pt>
    <dgm:pt modelId="{536336E5-0694-4C0C-BE0A-92B2BFFBE050}" type="sibTrans" cxnId="{2990E321-D932-472F-916E-13C15A0F5331}">
      <dgm:prSet/>
      <dgm:spPr/>
      <dgm:t>
        <a:bodyPr/>
        <a:lstStyle/>
        <a:p>
          <a:endParaRPr lang="fr-FR"/>
        </a:p>
      </dgm:t>
    </dgm:pt>
    <dgm:pt modelId="{4CA97E8F-4CBE-4577-ADB6-4AEE8D60D297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/>
            <a:t>3. Enjeux du TNR</a:t>
          </a:r>
        </a:p>
      </dgm:t>
    </dgm:pt>
    <dgm:pt modelId="{50F10100-9A46-4788-B8A0-642AF218B586}" type="parTrans" cxnId="{D4393A23-13A2-498B-AC05-275FDC0B6488}">
      <dgm:prSet/>
      <dgm:spPr/>
      <dgm:t>
        <a:bodyPr/>
        <a:lstStyle/>
        <a:p>
          <a:endParaRPr lang="fr-FR"/>
        </a:p>
      </dgm:t>
    </dgm:pt>
    <dgm:pt modelId="{C14AAB5E-08B4-4C02-93B8-FD08DADD35ED}" type="sibTrans" cxnId="{D4393A23-13A2-498B-AC05-275FDC0B6488}">
      <dgm:prSet/>
      <dgm:spPr/>
      <dgm:t>
        <a:bodyPr/>
        <a:lstStyle/>
        <a:p>
          <a:endParaRPr lang="fr-FR"/>
        </a:p>
      </dgm:t>
    </dgm:pt>
    <dgm:pt modelId="{675BE5E8-3D7C-451C-94DC-C93C93CC7649}">
      <dgm:prSet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/>
            <a:t>5. Recommandations</a:t>
          </a:r>
        </a:p>
      </dgm:t>
    </dgm:pt>
    <dgm:pt modelId="{16559876-922E-4BB5-95C6-C7529B60B730}" type="parTrans" cxnId="{A3871F50-CD6B-4AC2-90A9-2B0779868DF0}">
      <dgm:prSet/>
      <dgm:spPr/>
      <dgm:t>
        <a:bodyPr/>
        <a:lstStyle/>
        <a:p>
          <a:endParaRPr lang="fr-FR"/>
        </a:p>
      </dgm:t>
    </dgm:pt>
    <dgm:pt modelId="{BF130499-6BAA-433E-BB5D-5CC6A1902B4A}" type="sibTrans" cxnId="{A3871F50-CD6B-4AC2-90A9-2B0779868DF0}">
      <dgm:prSet/>
      <dgm:spPr/>
      <dgm:t>
        <a:bodyPr/>
        <a:lstStyle/>
        <a:p>
          <a:endParaRPr lang="fr-FR"/>
        </a:p>
      </dgm:t>
    </dgm:pt>
    <dgm:pt modelId="{3A41571F-0F9A-4004-B610-24A78681408C}">
      <dgm:prSet/>
      <dgm:spPr/>
      <dgm:t>
        <a:bodyPr/>
        <a:lstStyle/>
        <a:p>
          <a:r>
            <a:rPr lang="en-US" b="1" dirty="0"/>
            <a:t>4. Etude de cas et résultats</a:t>
          </a:r>
        </a:p>
      </dgm:t>
    </dgm:pt>
    <dgm:pt modelId="{32F6D16E-EE6D-4E47-B82F-A0A736AFAD18}" type="parTrans" cxnId="{3C75A895-8868-40B3-8E1D-CB59B2CAEF17}">
      <dgm:prSet/>
      <dgm:spPr/>
      <dgm:t>
        <a:bodyPr/>
        <a:lstStyle/>
        <a:p>
          <a:endParaRPr lang="fr-FR"/>
        </a:p>
      </dgm:t>
    </dgm:pt>
    <dgm:pt modelId="{9A1EC609-F6D3-4B76-A62E-50C207C74E2A}" type="sibTrans" cxnId="{3C75A895-8868-40B3-8E1D-CB59B2CAEF17}">
      <dgm:prSet/>
      <dgm:spPr/>
      <dgm:t>
        <a:bodyPr/>
        <a:lstStyle/>
        <a:p>
          <a:endParaRPr lang="fr-FR"/>
        </a:p>
      </dgm:t>
    </dgm:pt>
    <dgm:pt modelId="{D7B26B98-4D33-45E8-9628-8EF1D9FD80AC}" type="pres">
      <dgm:prSet presAssocID="{E7E923EA-C1D0-4A49-832E-733BA8E22F8B}" presName="outerComposite" presStyleCnt="0">
        <dgm:presLayoutVars>
          <dgm:chMax val="5"/>
          <dgm:dir/>
          <dgm:resizeHandles val="exact"/>
        </dgm:presLayoutVars>
      </dgm:prSet>
      <dgm:spPr/>
    </dgm:pt>
    <dgm:pt modelId="{46A39E75-72F3-408E-A4AD-0D3721E83835}" type="pres">
      <dgm:prSet presAssocID="{E7E923EA-C1D0-4A49-832E-733BA8E22F8B}" presName="dummyMaxCanvas" presStyleCnt="0">
        <dgm:presLayoutVars/>
      </dgm:prSet>
      <dgm:spPr/>
    </dgm:pt>
    <dgm:pt modelId="{FEF6E696-F51E-48A9-8B79-EDB230C82A87}" type="pres">
      <dgm:prSet presAssocID="{E7E923EA-C1D0-4A49-832E-733BA8E22F8B}" presName="FiveNodes_1" presStyleLbl="node1" presStyleIdx="0" presStyleCnt="5" custLinFactNeighborX="2813" custLinFactNeighborY="1263">
        <dgm:presLayoutVars>
          <dgm:bulletEnabled val="1"/>
        </dgm:presLayoutVars>
      </dgm:prSet>
      <dgm:spPr/>
    </dgm:pt>
    <dgm:pt modelId="{61671249-06FF-4FA0-BE0B-AE6691827804}" type="pres">
      <dgm:prSet presAssocID="{E7E923EA-C1D0-4A49-832E-733BA8E22F8B}" presName="FiveNodes_2" presStyleLbl="node1" presStyleIdx="1" presStyleCnt="5">
        <dgm:presLayoutVars>
          <dgm:bulletEnabled val="1"/>
        </dgm:presLayoutVars>
      </dgm:prSet>
      <dgm:spPr/>
    </dgm:pt>
    <dgm:pt modelId="{EC755331-F3AD-46AF-ACD3-28D2390F0370}" type="pres">
      <dgm:prSet presAssocID="{E7E923EA-C1D0-4A49-832E-733BA8E22F8B}" presName="FiveNodes_3" presStyleLbl="node1" presStyleIdx="2" presStyleCnt="5">
        <dgm:presLayoutVars>
          <dgm:bulletEnabled val="1"/>
        </dgm:presLayoutVars>
      </dgm:prSet>
      <dgm:spPr/>
    </dgm:pt>
    <dgm:pt modelId="{BA9D7CE9-AD2D-4E1A-A956-9AAB9C05B9D3}" type="pres">
      <dgm:prSet presAssocID="{E7E923EA-C1D0-4A49-832E-733BA8E22F8B}" presName="FiveNodes_4" presStyleLbl="node1" presStyleIdx="3" presStyleCnt="5">
        <dgm:presLayoutVars>
          <dgm:bulletEnabled val="1"/>
        </dgm:presLayoutVars>
      </dgm:prSet>
      <dgm:spPr/>
    </dgm:pt>
    <dgm:pt modelId="{4C282226-EEC3-4302-AAB6-9A4026626AF0}" type="pres">
      <dgm:prSet presAssocID="{E7E923EA-C1D0-4A49-832E-733BA8E22F8B}" presName="FiveNodes_5" presStyleLbl="node1" presStyleIdx="4" presStyleCnt="5">
        <dgm:presLayoutVars>
          <dgm:bulletEnabled val="1"/>
        </dgm:presLayoutVars>
      </dgm:prSet>
      <dgm:spPr/>
    </dgm:pt>
    <dgm:pt modelId="{25FFCE35-9330-455D-A0CD-0ED41C72DE9D}" type="pres">
      <dgm:prSet presAssocID="{E7E923EA-C1D0-4A49-832E-733BA8E22F8B}" presName="FiveConn_1-2" presStyleLbl="fgAccFollowNode1" presStyleIdx="0" presStyleCnt="4">
        <dgm:presLayoutVars>
          <dgm:bulletEnabled val="1"/>
        </dgm:presLayoutVars>
      </dgm:prSet>
      <dgm:spPr/>
    </dgm:pt>
    <dgm:pt modelId="{14C25307-39BC-4D22-A275-B9107CCA9DE6}" type="pres">
      <dgm:prSet presAssocID="{E7E923EA-C1D0-4A49-832E-733BA8E22F8B}" presName="FiveConn_2-3" presStyleLbl="fgAccFollowNode1" presStyleIdx="1" presStyleCnt="4">
        <dgm:presLayoutVars>
          <dgm:bulletEnabled val="1"/>
        </dgm:presLayoutVars>
      </dgm:prSet>
      <dgm:spPr/>
    </dgm:pt>
    <dgm:pt modelId="{B593104C-8485-41D0-A184-00F039746F61}" type="pres">
      <dgm:prSet presAssocID="{E7E923EA-C1D0-4A49-832E-733BA8E22F8B}" presName="FiveConn_3-4" presStyleLbl="fgAccFollowNode1" presStyleIdx="2" presStyleCnt="4">
        <dgm:presLayoutVars>
          <dgm:bulletEnabled val="1"/>
        </dgm:presLayoutVars>
      </dgm:prSet>
      <dgm:spPr/>
    </dgm:pt>
    <dgm:pt modelId="{B9938CB6-B44E-46BA-A7FF-BCE9CAC1C984}" type="pres">
      <dgm:prSet presAssocID="{E7E923EA-C1D0-4A49-832E-733BA8E22F8B}" presName="FiveConn_4-5" presStyleLbl="fgAccFollowNode1" presStyleIdx="3" presStyleCnt="4">
        <dgm:presLayoutVars>
          <dgm:bulletEnabled val="1"/>
        </dgm:presLayoutVars>
      </dgm:prSet>
      <dgm:spPr/>
    </dgm:pt>
    <dgm:pt modelId="{02DA8940-7056-436F-B9A0-89715FF304DD}" type="pres">
      <dgm:prSet presAssocID="{E7E923EA-C1D0-4A49-832E-733BA8E22F8B}" presName="FiveNodes_1_text" presStyleLbl="node1" presStyleIdx="4" presStyleCnt="5">
        <dgm:presLayoutVars>
          <dgm:bulletEnabled val="1"/>
        </dgm:presLayoutVars>
      </dgm:prSet>
      <dgm:spPr/>
    </dgm:pt>
    <dgm:pt modelId="{C2BCE349-9483-4D95-9910-CA0D3A880D7B}" type="pres">
      <dgm:prSet presAssocID="{E7E923EA-C1D0-4A49-832E-733BA8E22F8B}" presName="FiveNodes_2_text" presStyleLbl="node1" presStyleIdx="4" presStyleCnt="5">
        <dgm:presLayoutVars>
          <dgm:bulletEnabled val="1"/>
        </dgm:presLayoutVars>
      </dgm:prSet>
      <dgm:spPr/>
    </dgm:pt>
    <dgm:pt modelId="{596CD07E-FC09-4DB3-BF3A-2881BCD733EF}" type="pres">
      <dgm:prSet presAssocID="{E7E923EA-C1D0-4A49-832E-733BA8E22F8B}" presName="FiveNodes_3_text" presStyleLbl="node1" presStyleIdx="4" presStyleCnt="5">
        <dgm:presLayoutVars>
          <dgm:bulletEnabled val="1"/>
        </dgm:presLayoutVars>
      </dgm:prSet>
      <dgm:spPr/>
    </dgm:pt>
    <dgm:pt modelId="{E955A7F7-0F80-4C32-BF6E-F91003C36C5C}" type="pres">
      <dgm:prSet presAssocID="{E7E923EA-C1D0-4A49-832E-733BA8E22F8B}" presName="FiveNodes_4_text" presStyleLbl="node1" presStyleIdx="4" presStyleCnt="5">
        <dgm:presLayoutVars>
          <dgm:bulletEnabled val="1"/>
        </dgm:presLayoutVars>
      </dgm:prSet>
      <dgm:spPr/>
    </dgm:pt>
    <dgm:pt modelId="{CDFE98B6-19F8-4731-98DA-649E5517A289}" type="pres">
      <dgm:prSet presAssocID="{E7E923EA-C1D0-4A49-832E-733BA8E22F8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3B86909-0722-473C-A72A-65AC95116070}" type="presOf" srcId="{125044D7-C07A-41DA-8E69-B09816B9E1DF}" destId="{02DA8940-7056-436F-B9A0-89715FF304DD}" srcOrd="1" destOrd="0" presId="urn:microsoft.com/office/officeart/2005/8/layout/vProcess5"/>
    <dgm:cxn modelId="{2990E321-D932-472F-916E-13C15A0F5331}" srcId="{E7E923EA-C1D0-4A49-832E-733BA8E22F8B}" destId="{125044D7-C07A-41DA-8E69-B09816B9E1DF}" srcOrd="0" destOrd="0" parTransId="{4A7187BA-3F23-4657-931D-F74AE58D8A65}" sibTransId="{536336E5-0694-4C0C-BE0A-92B2BFFBE050}"/>
    <dgm:cxn modelId="{D4393A23-13A2-498B-AC05-275FDC0B6488}" srcId="{E7E923EA-C1D0-4A49-832E-733BA8E22F8B}" destId="{4CA97E8F-4CBE-4577-ADB6-4AEE8D60D297}" srcOrd="2" destOrd="0" parTransId="{50F10100-9A46-4788-B8A0-642AF218B586}" sibTransId="{C14AAB5E-08B4-4C02-93B8-FD08DADD35ED}"/>
    <dgm:cxn modelId="{40363E5E-FCAE-4A3D-AA69-E0D14D52F53C}" type="presOf" srcId="{125044D7-C07A-41DA-8E69-B09816B9E1DF}" destId="{FEF6E696-F51E-48A9-8B79-EDB230C82A87}" srcOrd="0" destOrd="0" presId="urn:microsoft.com/office/officeart/2005/8/layout/vProcess5"/>
    <dgm:cxn modelId="{BB9CFC5E-E952-4171-8204-760D39491394}" type="presOf" srcId="{C14AAB5E-08B4-4C02-93B8-FD08DADD35ED}" destId="{B593104C-8485-41D0-A184-00F039746F61}" srcOrd="0" destOrd="0" presId="urn:microsoft.com/office/officeart/2005/8/layout/vProcess5"/>
    <dgm:cxn modelId="{09BF1D60-8D1E-494F-8EA4-83DC481E0B48}" type="presOf" srcId="{675BE5E8-3D7C-451C-94DC-C93C93CC7649}" destId="{CDFE98B6-19F8-4731-98DA-649E5517A289}" srcOrd="1" destOrd="0" presId="urn:microsoft.com/office/officeart/2005/8/layout/vProcess5"/>
    <dgm:cxn modelId="{B21B5841-90B3-4CE9-BF6A-B967D8BC7BB4}" type="presOf" srcId="{D3844F18-9F8A-4B8A-A3E7-ADCCEA5AB2FC}" destId="{14C25307-39BC-4D22-A275-B9107CCA9DE6}" srcOrd="0" destOrd="0" presId="urn:microsoft.com/office/officeart/2005/8/layout/vProcess5"/>
    <dgm:cxn modelId="{3EA44567-4CE4-4298-BFEC-47C610129BE8}" type="presOf" srcId="{CC8EEE92-4404-449C-A9AD-F2F5AF3B4C4A}" destId="{C2BCE349-9483-4D95-9910-CA0D3A880D7B}" srcOrd="1" destOrd="0" presId="urn:microsoft.com/office/officeart/2005/8/layout/vProcess5"/>
    <dgm:cxn modelId="{AB849168-02F9-4658-A81B-72A2B37DF3BB}" type="presOf" srcId="{3A41571F-0F9A-4004-B610-24A78681408C}" destId="{E955A7F7-0F80-4C32-BF6E-F91003C36C5C}" srcOrd="1" destOrd="0" presId="urn:microsoft.com/office/officeart/2005/8/layout/vProcess5"/>
    <dgm:cxn modelId="{A3871F50-CD6B-4AC2-90A9-2B0779868DF0}" srcId="{E7E923EA-C1D0-4A49-832E-733BA8E22F8B}" destId="{675BE5E8-3D7C-451C-94DC-C93C93CC7649}" srcOrd="4" destOrd="0" parTransId="{16559876-922E-4BB5-95C6-C7529B60B730}" sibTransId="{BF130499-6BAA-433E-BB5D-5CC6A1902B4A}"/>
    <dgm:cxn modelId="{C4B54882-0A8F-4DFA-AED7-3BB8BD0A6420}" type="presOf" srcId="{675BE5E8-3D7C-451C-94DC-C93C93CC7649}" destId="{4C282226-EEC3-4302-AAB6-9A4026626AF0}" srcOrd="0" destOrd="0" presId="urn:microsoft.com/office/officeart/2005/8/layout/vProcess5"/>
    <dgm:cxn modelId="{E6436C82-56FE-43AC-8ECE-2D99308E6A91}" type="presOf" srcId="{536336E5-0694-4C0C-BE0A-92B2BFFBE050}" destId="{25FFCE35-9330-455D-A0CD-0ED41C72DE9D}" srcOrd="0" destOrd="0" presId="urn:microsoft.com/office/officeart/2005/8/layout/vProcess5"/>
    <dgm:cxn modelId="{33FF4E82-82F7-4DCC-B379-4F9A1C23A84A}" type="presOf" srcId="{9A1EC609-F6D3-4B76-A62E-50C207C74E2A}" destId="{B9938CB6-B44E-46BA-A7FF-BCE9CAC1C984}" srcOrd="0" destOrd="0" presId="urn:microsoft.com/office/officeart/2005/8/layout/vProcess5"/>
    <dgm:cxn modelId="{F21DE388-F6D8-47CC-89E6-16672ED90F2E}" srcId="{E7E923EA-C1D0-4A49-832E-733BA8E22F8B}" destId="{CC8EEE92-4404-449C-A9AD-F2F5AF3B4C4A}" srcOrd="1" destOrd="0" parTransId="{B86E06AE-EE57-4F13-9621-8B7E41BDBB2D}" sibTransId="{D3844F18-9F8A-4B8A-A3E7-ADCCEA5AB2FC}"/>
    <dgm:cxn modelId="{0B7F2895-C9D7-4FDE-AB76-9C1D03212E72}" type="presOf" srcId="{CC8EEE92-4404-449C-A9AD-F2F5AF3B4C4A}" destId="{61671249-06FF-4FA0-BE0B-AE6691827804}" srcOrd="0" destOrd="0" presId="urn:microsoft.com/office/officeart/2005/8/layout/vProcess5"/>
    <dgm:cxn modelId="{3C75A895-8868-40B3-8E1D-CB59B2CAEF17}" srcId="{E7E923EA-C1D0-4A49-832E-733BA8E22F8B}" destId="{3A41571F-0F9A-4004-B610-24A78681408C}" srcOrd="3" destOrd="0" parTransId="{32F6D16E-EE6D-4E47-B82F-A0A736AFAD18}" sibTransId="{9A1EC609-F6D3-4B76-A62E-50C207C74E2A}"/>
    <dgm:cxn modelId="{14AFEB9D-25DC-4220-BF8C-90363548BF3B}" type="presOf" srcId="{4CA97E8F-4CBE-4577-ADB6-4AEE8D60D297}" destId="{EC755331-F3AD-46AF-ACD3-28D2390F0370}" srcOrd="0" destOrd="0" presId="urn:microsoft.com/office/officeart/2005/8/layout/vProcess5"/>
    <dgm:cxn modelId="{69457BCD-5127-4F54-AE3C-B435F3ABAD21}" type="presOf" srcId="{4CA97E8F-4CBE-4577-ADB6-4AEE8D60D297}" destId="{596CD07E-FC09-4DB3-BF3A-2881BCD733EF}" srcOrd="1" destOrd="0" presId="urn:microsoft.com/office/officeart/2005/8/layout/vProcess5"/>
    <dgm:cxn modelId="{BE3C79D1-C87A-42FB-8651-B137B84F411C}" type="presOf" srcId="{3A41571F-0F9A-4004-B610-24A78681408C}" destId="{BA9D7CE9-AD2D-4E1A-A956-9AAB9C05B9D3}" srcOrd="0" destOrd="0" presId="urn:microsoft.com/office/officeart/2005/8/layout/vProcess5"/>
    <dgm:cxn modelId="{C8A79BE9-ECB9-4E3F-B240-126858149E4B}" type="presOf" srcId="{E7E923EA-C1D0-4A49-832E-733BA8E22F8B}" destId="{D7B26B98-4D33-45E8-9628-8EF1D9FD80AC}" srcOrd="0" destOrd="0" presId="urn:microsoft.com/office/officeart/2005/8/layout/vProcess5"/>
    <dgm:cxn modelId="{03DCF06A-8B69-4497-AE32-960C2591E707}" type="presParOf" srcId="{D7B26B98-4D33-45E8-9628-8EF1D9FD80AC}" destId="{46A39E75-72F3-408E-A4AD-0D3721E83835}" srcOrd="0" destOrd="0" presId="urn:microsoft.com/office/officeart/2005/8/layout/vProcess5"/>
    <dgm:cxn modelId="{A419CDDE-1323-4591-84B9-A28F810ED2FB}" type="presParOf" srcId="{D7B26B98-4D33-45E8-9628-8EF1D9FD80AC}" destId="{FEF6E696-F51E-48A9-8B79-EDB230C82A87}" srcOrd="1" destOrd="0" presId="urn:microsoft.com/office/officeart/2005/8/layout/vProcess5"/>
    <dgm:cxn modelId="{FD9BD736-5F53-45F1-BFE8-8AC5B8EA76C8}" type="presParOf" srcId="{D7B26B98-4D33-45E8-9628-8EF1D9FD80AC}" destId="{61671249-06FF-4FA0-BE0B-AE6691827804}" srcOrd="2" destOrd="0" presId="urn:microsoft.com/office/officeart/2005/8/layout/vProcess5"/>
    <dgm:cxn modelId="{C28CDEE7-4A45-4844-AD12-4D1532FDC618}" type="presParOf" srcId="{D7B26B98-4D33-45E8-9628-8EF1D9FD80AC}" destId="{EC755331-F3AD-46AF-ACD3-28D2390F0370}" srcOrd="3" destOrd="0" presId="urn:microsoft.com/office/officeart/2005/8/layout/vProcess5"/>
    <dgm:cxn modelId="{0B98800E-F4E3-4AA1-AB5D-06567FF0985C}" type="presParOf" srcId="{D7B26B98-4D33-45E8-9628-8EF1D9FD80AC}" destId="{BA9D7CE9-AD2D-4E1A-A956-9AAB9C05B9D3}" srcOrd="4" destOrd="0" presId="urn:microsoft.com/office/officeart/2005/8/layout/vProcess5"/>
    <dgm:cxn modelId="{0BF08D93-C121-4019-ADD9-8907B5213225}" type="presParOf" srcId="{D7B26B98-4D33-45E8-9628-8EF1D9FD80AC}" destId="{4C282226-EEC3-4302-AAB6-9A4026626AF0}" srcOrd="5" destOrd="0" presId="urn:microsoft.com/office/officeart/2005/8/layout/vProcess5"/>
    <dgm:cxn modelId="{BDB41BE6-CBC1-4F45-8092-2073EC714929}" type="presParOf" srcId="{D7B26B98-4D33-45E8-9628-8EF1D9FD80AC}" destId="{25FFCE35-9330-455D-A0CD-0ED41C72DE9D}" srcOrd="6" destOrd="0" presId="urn:microsoft.com/office/officeart/2005/8/layout/vProcess5"/>
    <dgm:cxn modelId="{9A38D0BB-A336-4289-B374-CCFE0804A5E3}" type="presParOf" srcId="{D7B26B98-4D33-45E8-9628-8EF1D9FD80AC}" destId="{14C25307-39BC-4D22-A275-B9107CCA9DE6}" srcOrd="7" destOrd="0" presId="urn:microsoft.com/office/officeart/2005/8/layout/vProcess5"/>
    <dgm:cxn modelId="{8D1876A6-2A69-458F-9FDB-15BCA069E232}" type="presParOf" srcId="{D7B26B98-4D33-45E8-9628-8EF1D9FD80AC}" destId="{B593104C-8485-41D0-A184-00F039746F61}" srcOrd="8" destOrd="0" presId="urn:microsoft.com/office/officeart/2005/8/layout/vProcess5"/>
    <dgm:cxn modelId="{01D93012-DA69-47F0-B7B9-6E5D06D33998}" type="presParOf" srcId="{D7B26B98-4D33-45E8-9628-8EF1D9FD80AC}" destId="{B9938CB6-B44E-46BA-A7FF-BCE9CAC1C984}" srcOrd="9" destOrd="0" presId="urn:microsoft.com/office/officeart/2005/8/layout/vProcess5"/>
    <dgm:cxn modelId="{1587557C-6797-4929-A325-8587E2DB6492}" type="presParOf" srcId="{D7B26B98-4D33-45E8-9628-8EF1D9FD80AC}" destId="{02DA8940-7056-436F-B9A0-89715FF304DD}" srcOrd="10" destOrd="0" presId="urn:microsoft.com/office/officeart/2005/8/layout/vProcess5"/>
    <dgm:cxn modelId="{D2EB1C7E-A229-4733-B43E-3B6828363AFC}" type="presParOf" srcId="{D7B26B98-4D33-45E8-9628-8EF1D9FD80AC}" destId="{C2BCE349-9483-4D95-9910-CA0D3A880D7B}" srcOrd="11" destOrd="0" presId="urn:microsoft.com/office/officeart/2005/8/layout/vProcess5"/>
    <dgm:cxn modelId="{FF685FCD-5AE7-4410-AB57-AA48BBED90FA}" type="presParOf" srcId="{D7B26B98-4D33-45E8-9628-8EF1D9FD80AC}" destId="{596CD07E-FC09-4DB3-BF3A-2881BCD733EF}" srcOrd="12" destOrd="0" presId="urn:microsoft.com/office/officeart/2005/8/layout/vProcess5"/>
    <dgm:cxn modelId="{C75B3719-0918-4A98-84BD-C62EB9622447}" type="presParOf" srcId="{D7B26B98-4D33-45E8-9628-8EF1D9FD80AC}" destId="{E955A7F7-0F80-4C32-BF6E-F91003C36C5C}" srcOrd="13" destOrd="0" presId="urn:microsoft.com/office/officeart/2005/8/layout/vProcess5"/>
    <dgm:cxn modelId="{7C05C2CB-5B4E-419D-8702-28E98EAD207A}" type="presParOf" srcId="{D7B26B98-4D33-45E8-9628-8EF1D9FD80AC}" destId="{CDFE98B6-19F8-4731-98DA-649E5517A28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EBACF3-887E-4B2D-8327-9B21F06D8C36}" type="doc">
      <dgm:prSet loTypeId="urn:microsoft.com/office/officeart/2005/8/layout/cycle7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EBE108F-C0DA-472C-BE70-63A86065205A}">
      <dgm:prSet phldrT="[Texte]"/>
      <dgm:spPr/>
      <dgm:t>
        <a:bodyPr/>
        <a:lstStyle/>
        <a:p>
          <a:r>
            <a:rPr lang="fr-FR" dirty="0"/>
            <a:t>Production économique</a:t>
          </a:r>
        </a:p>
      </dgm:t>
    </dgm:pt>
    <dgm:pt modelId="{DCAF9FE5-92CB-48EF-BE91-06AABD250639}" type="parTrans" cxnId="{FF30ED55-8E99-40C7-B9D2-4776232BCE4E}">
      <dgm:prSet/>
      <dgm:spPr/>
      <dgm:t>
        <a:bodyPr/>
        <a:lstStyle/>
        <a:p>
          <a:endParaRPr lang="fr-FR"/>
        </a:p>
      </dgm:t>
    </dgm:pt>
    <dgm:pt modelId="{9D6B0753-8F11-4788-A24F-6EFBD63E1F5D}" type="sibTrans" cxnId="{FF30ED55-8E99-40C7-B9D2-4776232BCE4E}">
      <dgm:prSet/>
      <dgm:spPr/>
      <dgm:t>
        <a:bodyPr/>
        <a:lstStyle/>
        <a:p>
          <a:endParaRPr lang="fr-FR" dirty="0"/>
        </a:p>
      </dgm:t>
    </dgm:pt>
    <dgm:pt modelId="{5900695B-8BD3-40B2-AC8F-AF2F6474105B}">
      <dgm:prSet phldrT="[Texte]"/>
      <dgm:spPr/>
      <dgm:t>
        <a:bodyPr/>
        <a:lstStyle/>
        <a:p>
          <a:r>
            <a:rPr lang="fr-FR" dirty="0"/>
            <a:t>Production non marchande</a:t>
          </a:r>
        </a:p>
      </dgm:t>
    </dgm:pt>
    <dgm:pt modelId="{BDF3EC75-406B-4521-AFAB-25A4583C86B1}" type="parTrans" cxnId="{7E45301B-5F66-462E-8D5B-B944AE58A88A}">
      <dgm:prSet/>
      <dgm:spPr/>
      <dgm:t>
        <a:bodyPr/>
        <a:lstStyle/>
        <a:p>
          <a:endParaRPr lang="fr-FR"/>
        </a:p>
      </dgm:t>
    </dgm:pt>
    <dgm:pt modelId="{AC3D013C-5E8E-4DC8-8435-315865FF4D14}" type="sibTrans" cxnId="{7E45301B-5F66-462E-8D5B-B944AE58A88A}">
      <dgm:prSet/>
      <dgm:spPr/>
      <dgm:t>
        <a:bodyPr/>
        <a:lstStyle/>
        <a:p>
          <a:endParaRPr lang="fr-FR" dirty="0"/>
        </a:p>
      </dgm:t>
    </dgm:pt>
    <dgm:pt modelId="{385A8A1A-CD44-4AFA-9D96-40AE3C8AC980}">
      <dgm:prSet phldrT="[Texte]"/>
      <dgm:spPr/>
      <dgm:t>
        <a:bodyPr/>
        <a:lstStyle/>
        <a:p>
          <a:r>
            <a:rPr lang="fr-FR" dirty="0"/>
            <a:t>Production marchande</a:t>
          </a:r>
        </a:p>
      </dgm:t>
    </dgm:pt>
    <dgm:pt modelId="{D10098E7-0F9C-459C-BD09-4FE65B4E329C}" type="parTrans" cxnId="{440FD1CB-9C98-4E93-A4BA-6B3CBB4213DF}">
      <dgm:prSet/>
      <dgm:spPr/>
      <dgm:t>
        <a:bodyPr/>
        <a:lstStyle/>
        <a:p>
          <a:endParaRPr lang="fr-FR"/>
        </a:p>
      </dgm:t>
    </dgm:pt>
    <dgm:pt modelId="{C7242372-2FC5-4716-ABBF-A15C39B38869}" type="sibTrans" cxnId="{440FD1CB-9C98-4E93-A4BA-6B3CBB4213DF}">
      <dgm:prSet/>
      <dgm:spPr/>
      <dgm:t>
        <a:bodyPr/>
        <a:lstStyle/>
        <a:p>
          <a:endParaRPr lang="fr-FR" dirty="0"/>
        </a:p>
      </dgm:t>
    </dgm:pt>
    <dgm:pt modelId="{937D30BB-58FA-4E0B-82B8-1927D6595C5D}" type="pres">
      <dgm:prSet presAssocID="{1BEBACF3-887E-4B2D-8327-9B21F06D8C36}" presName="Name0" presStyleCnt="0">
        <dgm:presLayoutVars>
          <dgm:dir/>
          <dgm:resizeHandles val="exact"/>
        </dgm:presLayoutVars>
      </dgm:prSet>
      <dgm:spPr/>
    </dgm:pt>
    <dgm:pt modelId="{2655E6F2-F018-4771-8B5A-118981B2A46F}" type="pres">
      <dgm:prSet presAssocID="{5EBE108F-C0DA-472C-BE70-63A86065205A}" presName="node" presStyleLbl="node1" presStyleIdx="0" presStyleCnt="3">
        <dgm:presLayoutVars>
          <dgm:bulletEnabled val="1"/>
        </dgm:presLayoutVars>
      </dgm:prSet>
      <dgm:spPr/>
    </dgm:pt>
    <dgm:pt modelId="{9D30B7EE-21A7-446A-AFF6-FF8ECD479617}" type="pres">
      <dgm:prSet presAssocID="{9D6B0753-8F11-4788-A24F-6EFBD63E1F5D}" presName="sibTrans" presStyleLbl="sibTrans2D1" presStyleIdx="0" presStyleCnt="3"/>
      <dgm:spPr/>
    </dgm:pt>
    <dgm:pt modelId="{9C922EED-69AE-4103-BE2A-F33780E2E761}" type="pres">
      <dgm:prSet presAssocID="{9D6B0753-8F11-4788-A24F-6EFBD63E1F5D}" presName="connectorText" presStyleLbl="sibTrans2D1" presStyleIdx="0" presStyleCnt="3"/>
      <dgm:spPr/>
    </dgm:pt>
    <dgm:pt modelId="{FB690A62-19BE-4B8B-BB4A-D11F5A9BBBAB}" type="pres">
      <dgm:prSet presAssocID="{5900695B-8BD3-40B2-AC8F-AF2F6474105B}" presName="node" presStyleLbl="node1" presStyleIdx="1" presStyleCnt="3">
        <dgm:presLayoutVars>
          <dgm:bulletEnabled val="1"/>
        </dgm:presLayoutVars>
      </dgm:prSet>
      <dgm:spPr/>
    </dgm:pt>
    <dgm:pt modelId="{FFA42C1F-D505-4043-BD21-B2200B570E5F}" type="pres">
      <dgm:prSet presAssocID="{AC3D013C-5E8E-4DC8-8435-315865FF4D14}" presName="sibTrans" presStyleLbl="sibTrans2D1" presStyleIdx="1" presStyleCnt="3"/>
      <dgm:spPr/>
    </dgm:pt>
    <dgm:pt modelId="{54E906A9-06CC-4244-B9F0-92FF691588E0}" type="pres">
      <dgm:prSet presAssocID="{AC3D013C-5E8E-4DC8-8435-315865FF4D14}" presName="connectorText" presStyleLbl="sibTrans2D1" presStyleIdx="1" presStyleCnt="3"/>
      <dgm:spPr/>
    </dgm:pt>
    <dgm:pt modelId="{A6D4E542-7745-4682-B89C-058E687FD660}" type="pres">
      <dgm:prSet presAssocID="{385A8A1A-CD44-4AFA-9D96-40AE3C8AC980}" presName="node" presStyleLbl="node1" presStyleIdx="2" presStyleCnt="3">
        <dgm:presLayoutVars>
          <dgm:bulletEnabled val="1"/>
        </dgm:presLayoutVars>
      </dgm:prSet>
      <dgm:spPr/>
    </dgm:pt>
    <dgm:pt modelId="{D9CB5296-C855-4887-8C5B-CAE712815B6A}" type="pres">
      <dgm:prSet presAssocID="{C7242372-2FC5-4716-ABBF-A15C39B38869}" presName="sibTrans" presStyleLbl="sibTrans2D1" presStyleIdx="2" presStyleCnt="3"/>
      <dgm:spPr/>
    </dgm:pt>
    <dgm:pt modelId="{99F18131-4562-4E8C-A150-3EC37B37C533}" type="pres">
      <dgm:prSet presAssocID="{C7242372-2FC5-4716-ABBF-A15C39B38869}" presName="connectorText" presStyleLbl="sibTrans2D1" presStyleIdx="2" presStyleCnt="3"/>
      <dgm:spPr/>
    </dgm:pt>
  </dgm:ptLst>
  <dgm:cxnLst>
    <dgm:cxn modelId="{EFAE9E11-ECEC-4B0C-A491-8F8E709AF96A}" type="presOf" srcId="{AC3D013C-5E8E-4DC8-8435-315865FF4D14}" destId="{54E906A9-06CC-4244-B9F0-92FF691588E0}" srcOrd="1" destOrd="0" presId="urn:microsoft.com/office/officeart/2005/8/layout/cycle7"/>
    <dgm:cxn modelId="{F4433816-7C10-43EB-AABF-3FB375856A6A}" type="presOf" srcId="{385A8A1A-CD44-4AFA-9D96-40AE3C8AC980}" destId="{A6D4E542-7745-4682-B89C-058E687FD660}" srcOrd="0" destOrd="0" presId="urn:microsoft.com/office/officeart/2005/8/layout/cycle7"/>
    <dgm:cxn modelId="{7E45301B-5F66-462E-8D5B-B944AE58A88A}" srcId="{1BEBACF3-887E-4B2D-8327-9B21F06D8C36}" destId="{5900695B-8BD3-40B2-AC8F-AF2F6474105B}" srcOrd="1" destOrd="0" parTransId="{BDF3EC75-406B-4521-AFAB-25A4583C86B1}" sibTransId="{AC3D013C-5E8E-4DC8-8435-315865FF4D14}"/>
    <dgm:cxn modelId="{CE699A5F-7656-4CA9-808E-6DB79EB46DC7}" type="presOf" srcId="{C7242372-2FC5-4716-ABBF-A15C39B38869}" destId="{D9CB5296-C855-4887-8C5B-CAE712815B6A}" srcOrd="0" destOrd="0" presId="urn:microsoft.com/office/officeart/2005/8/layout/cycle7"/>
    <dgm:cxn modelId="{F4FE8872-0C23-46D8-86CD-701035977850}" type="presOf" srcId="{9D6B0753-8F11-4788-A24F-6EFBD63E1F5D}" destId="{9C922EED-69AE-4103-BE2A-F33780E2E761}" srcOrd="1" destOrd="0" presId="urn:microsoft.com/office/officeart/2005/8/layout/cycle7"/>
    <dgm:cxn modelId="{FF30ED55-8E99-40C7-B9D2-4776232BCE4E}" srcId="{1BEBACF3-887E-4B2D-8327-9B21F06D8C36}" destId="{5EBE108F-C0DA-472C-BE70-63A86065205A}" srcOrd="0" destOrd="0" parTransId="{DCAF9FE5-92CB-48EF-BE91-06AABD250639}" sibTransId="{9D6B0753-8F11-4788-A24F-6EFBD63E1F5D}"/>
    <dgm:cxn modelId="{B9C4AF81-6636-4654-811A-AA8BFA55F2F4}" type="presOf" srcId="{5900695B-8BD3-40B2-AC8F-AF2F6474105B}" destId="{FB690A62-19BE-4B8B-BB4A-D11F5A9BBBAB}" srcOrd="0" destOrd="0" presId="urn:microsoft.com/office/officeart/2005/8/layout/cycle7"/>
    <dgm:cxn modelId="{1A2D6D92-5CB6-4C85-A446-0F41386BFAC3}" type="presOf" srcId="{AC3D013C-5E8E-4DC8-8435-315865FF4D14}" destId="{FFA42C1F-D505-4043-BD21-B2200B570E5F}" srcOrd="0" destOrd="0" presId="urn:microsoft.com/office/officeart/2005/8/layout/cycle7"/>
    <dgm:cxn modelId="{55C983A3-464A-4D57-B1CB-101286498EF9}" type="presOf" srcId="{C7242372-2FC5-4716-ABBF-A15C39B38869}" destId="{99F18131-4562-4E8C-A150-3EC37B37C533}" srcOrd="1" destOrd="0" presId="urn:microsoft.com/office/officeart/2005/8/layout/cycle7"/>
    <dgm:cxn modelId="{C516B8AF-79B8-4CA9-A09D-2F7160ED548B}" type="presOf" srcId="{1BEBACF3-887E-4B2D-8327-9B21F06D8C36}" destId="{937D30BB-58FA-4E0B-82B8-1927D6595C5D}" srcOrd="0" destOrd="0" presId="urn:microsoft.com/office/officeart/2005/8/layout/cycle7"/>
    <dgm:cxn modelId="{4F3D02B9-4F18-45A2-B4F7-F744EF7A8442}" type="presOf" srcId="{5EBE108F-C0DA-472C-BE70-63A86065205A}" destId="{2655E6F2-F018-4771-8B5A-118981B2A46F}" srcOrd="0" destOrd="0" presId="urn:microsoft.com/office/officeart/2005/8/layout/cycle7"/>
    <dgm:cxn modelId="{440FD1CB-9C98-4E93-A4BA-6B3CBB4213DF}" srcId="{1BEBACF3-887E-4B2D-8327-9B21F06D8C36}" destId="{385A8A1A-CD44-4AFA-9D96-40AE3C8AC980}" srcOrd="2" destOrd="0" parTransId="{D10098E7-0F9C-459C-BD09-4FE65B4E329C}" sibTransId="{C7242372-2FC5-4716-ABBF-A15C39B38869}"/>
    <dgm:cxn modelId="{66EFA9D5-79A0-4531-BCB1-80A2AD1982D3}" type="presOf" srcId="{9D6B0753-8F11-4788-A24F-6EFBD63E1F5D}" destId="{9D30B7EE-21A7-446A-AFF6-FF8ECD479617}" srcOrd="0" destOrd="0" presId="urn:microsoft.com/office/officeart/2005/8/layout/cycle7"/>
    <dgm:cxn modelId="{10536F21-1C8D-4042-A740-43FB63ECD591}" type="presParOf" srcId="{937D30BB-58FA-4E0B-82B8-1927D6595C5D}" destId="{2655E6F2-F018-4771-8B5A-118981B2A46F}" srcOrd="0" destOrd="0" presId="urn:microsoft.com/office/officeart/2005/8/layout/cycle7"/>
    <dgm:cxn modelId="{73EC097C-1956-4D63-AC23-221C8353E66C}" type="presParOf" srcId="{937D30BB-58FA-4E0B-82B8-1927D6595C5D}" destId="{9D30B7EE-21A7-446A-AFF6-FF8ECD479617}" srcOrd="1" destOrd="0" presId="urn:microsoft.com/office/officeart/2005/8/layout/cycle7"/>
    <dgm:cxn modelId="{5B8381B4-52C9-48E2-BD5A-C52CC80B2B70}" type="presParOf" srcId="{9D30B7EE-21A7-446A-AFF6-FF8ECD479617}" destId="{9C922EED-69AE-4103-BE2A-F33780E2E761}" srcOrd="0" destOrd="0" presId="urn:microsoft.com/office/officeart/2005/8/layout/cycle7"/>
    <dgm:cxn modelId="{827AC43D-D4A0-4638-9E2C-B1A678FEB949}" type="presParOf" srcId="{937D30BB-58FA-4E0B-82B8-1927D6595C5D}" destId="{FB690A62-19BE-4B8B-BB4A-D11F5A9BBBAB}" srcOrd="2" destOrd="0" presId="urn:microsoft.com/office/officeart/2005/8/layout/cycle7"/>
    <dgm:cxn modelId="{7DDBCB95-E6F1-4E7F-9C9F-DE23F898ECE5}" type="presParOf" srcId="{937D30BB-58FA-4E0B-82B8-1927D6595C5D}" destId="{FFA42C1F-D505-4043-BD21-B2200B570E5F}" srcOrd="3" destOrd="0" presId="urn:microsoft.com/office/officeart/2005/8/layout/cycle7"/>
    <dgm:cxn modelId="{4877B802-F21A-4C98-96CF-6CE0A8BB2E16}" type="presParOf" srcId="{FFA42C1F-D505-4043-BD21-B2200B570E5F}" destId="{54E906A9-06CC-4244-B9F0-92FF691588E0}" srcOrd="0" destOrd="0" presId="urn:microsoft.com/office/officeart/2005/8/layout/cycle7"/>
    <dgm:cxn modelId="{7DAB05F8-429F-4877-BEE7-A1056D37FCEC}" type="presParOf" srcId="{937D30BB-58FA-4E0B-82B8-1927D6595C5D}" destId="{A6D4E542-7745-4682-B89C-058E687FD660}" srcOrd="4" destOrd="0" presId="urn:microsoft.com/office/officeart/2005/8/layout/cycle7"/>
    <dgm:cxn modelId="{09C5988B-F669-4295-800F-DA75F2E26AE1}" type="presParOf" srcId="{937D30BB-58FA-4E0B-82B8-1927D6595C5D}" destId="{D9CB5296-C855-4887-8C5B-CAE712815B6A}" srcOrd="5" destOrd="0" presId="urn:microsoft.com/office/officeart/2005/8/layout/cycle7"/>
    <dgm:cxn modelId="{EB819066-3F96-4A27-9A0A-3E4D8C090E90}" type="presParOf" srcId="{D9CB5296-C855-4887-8C5B-CAE712815B6A}" destId="{99F18131-4562-4E8C-A150-3EC37B37C53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FC719C-3695-436E-B319-E7C0CB63098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8A33A19-883B-47BB-8258-3381183A4685}">
      <dgm:prSet phldrT="[Texte]"/>
      <dgm:spPr/>
      <dgm:t>
        <a:bodyPr/>
        <a:lstStyle/>
        <a:p>
          <a:r>
            <a:rPr lang="fr-FR" dirty="0"/>
            <a:t>Output</a:t>
          </a:r>
        </a:p>
      </dgm:t>
    </dgm:pt>
    <dgm:pt modelId="{9D62B1DC-3C1E-4D56-ADC0-0FCBB8E2723B}" type="parTrans" cxnId="{70C93C2D-DE4B-41D7-833D-7CDDE747575F}">
      <dgm:prSet/>
      <dgm:spPr/>
      <dgm:t>
        <a:bodyPr/>
        <a:lstStyle/>
        <a:p>
          <a:endParaRPr lang="fr-FR"/>
        </a:p>
      </dgm:t>
    </dgm:pt>
    <dgm:pt modelId="{3068577B-7754-445D-A527-0E25D2810E8E}" type="sibTrans" cxnId="{70C93C2D-DE4B-41D7-833D-7CDDE747575F}">
      <dgm:prSet/>
      <dgm:spPr/>
      <dgm:t>
        <a:bodyPr/>
        <a:lstStyle/>
        <a:p>
          <a:endParaRPr lang="fr-FR"/>
        </a:p>
      </dgm:t>
    </dgm:pt>
    <dgm:pt modelId="{0BCC3E66-E999-439F-A51B-3E1C0C87B9C6}">
      <dgm:prSet phldrT="[Texte]"/>
      <dgm:spPr/>
      <dgm:t>
        <a:bodyPr/>
        <a:lstStyle/>
        <a:p>
          <a:r>
            <a:rPr lang="fr-FR" dirty="0"/>
            <a:t>Input</a:t>
          </a:r>
        </a:p>
      </dgm:t>
    </dgm:pt>
    <dgm:pt modelId="{6A6F16F6-869F-448B-A42A-E03A831A1CB5}" type="parTrans" cxnId="{AC15F1F4-B383-4712-A9ED-44FE0EF6A901}">
      <dgm:prSet/>
      <dgm:spPr/>
      <dgm:t>
        <a:bodyPr/>
        <a:lstStyle/>
        <a:p>
          <a:endParaRPr lang="fr-FR"/>
        </a:p>
      </dgm:t>
    </dgm:pt>
    <dgm:pt modelId="{AFD635FD-4048-4C48-B46E-5205DEF50FB2}" type="sibTrans" cxnId="{AC15F1F4-B383-4712-A9ED-44FE0EF6A901}">
      <dgm:prSet/>
      <dgm:spPr/>
      <dgm:t>
        <a:bodyPr/>
        <a:lstStyle/>
        <a:p>
          <a:endParaRPr lang="fr-FR"/>
        </a:p>
      </dgm:t>
    </dgm:pt>
    <dgm:pt modelId="{5810DBC1-0569-4B7B-AFB1-C44EBF2E10C7}">
      <dgm:prSet phldrT="[Texte]" custT="1"/>
      <dgm:spPr/>
      <dgm:t>
        <a:bodyPr/>
        <a:lstStyle/>
        <a:p>
          <a:endParaRPr lang="fr-FR" sz="2000" dirty="0"/>
        </a:p>
      </dgm:t>
    </dgm:pt>
    <dgm:pt modelId="{36C37DE2-6223-4B01-B6E3-263164C40D0B}" type="parTrans" cxnId="{B10CD6F2-66E9-44FB-A60B-E869EC7B8FA3}">
      <dgm:prSet/>
      <dgm:spPr/>
      <dgm:t>
        <a:bodyPr/>
        <a:lstStyle/>
        <a:p>
          <a:endParaRPr lang="fr-FR"/>
        </a:p>
      </dgm:t>
    </dgm:pt>
    <dgm:pt modelId="{F649A802-BA67-4936-B167-3CC7300644AB}" type="sibTrans" cxnId="{B10CD6F2-66E9-44FB-A60B-E869EC7B8FA3}">
      <dgm:prSet/>
      <dgm:spPr/>
      <dgm:t>
        <a:bodyPr/>
        <a:lstStyle/>
        <a:p>
          <a:endParaRPr lang="fr-FR"/>
        </a:p>
      </dgm:t>
    </dgm:pt>
    <dgm:pt modelId="{C278FC89-7386-4FDA-8AA7-28CC6B1BD566}">
      <dgm:prSet phldrT="[Texte]" custT="1"/>
      <dgm:spPr/>
      <dgm:t>
        <a:bodyPr/>
        <a:lstStyle/>
        <a:p>
          <a:r>
            <a:rPr lang="fr-FR" sz="1800" dirty="0">
              <a:solidFill>
                <a:schemeClr val="accent2"/>
              </a:solidFill>
            </a:rPr>
            <a:t>La méthode des coûts d’opportunité </a:t>
          </a:r>
          <a:endParaRPr lang="fr-FR" sz="1800" dirty="0">
            <a:solidFill>
              <a:schemeClr val="tx1"/>
            </a:solidFill>
          </a:endParaRPr>
        </a:p>
      </dgm:t>
    </dgm:pt>
    <dgm:pt modelId="{AF9873DA-DF69-4F3C-92CC-61A0F15228C3}" type="parTrans" cxnId="{F5A589C8-3EEF-497E-9577-BAFD7098DD17}">
      <dgm:prSet/>
      <dgm:spPr/>
      <dgm:t>
        <a:bodyPr/>
        <a:lstStyle/>
        <a:p>
          <a:endParaRPr lang="fr-FR"/>
        </a:p>
      </dgm:t>
    </dgm:pt>
    <dgm:pt modelId="{321827C9-3742-4620-B03E-B057260EEEDB}" type="sibTrans" cxnId="{F5A589C8-3EEF-497E-9577-BAFD7098DD17}">
      <dgm:prSet/>
      <dgm:spPr/>
      <dgm:t>
        <a:bodyPr/>
        <a:lstStyle/>
        <a:p>
          <a:endParaRPr lang="fr-FR"/>
        </a:p>
      </dgm:t>
    </dgm:pt>
    <dgm:pt modelId="{9A8428E4-DBF8-4BAA-9349-CD9C88E741B0}">
      <dgm:prSet phldrT="[Texte]" custT="1"/>
      <dgm:spPr/>
      <dgm:t>
        <a:bodyPr/>
        <a:lstStyle/>
        <a:p>
          <a:r>
            <a:rPr lang="fr-FR" sz="2000" dirty="0">
              <a:solidFill>
                <a:schemeClr val="accent2"/>
              </a:solidFill>
            </a:rPr>
            <a:t>méthode des coûts du marché   </a:t>
          </a:r>
          <a:r>
            <a:rPr lang="fr-FR" sz="2400" dirty="0"/>
            <a:t>V = ∑ Ti S</a:t>
          </a:r>
          <a:endParaRPr lang="fr-FR" sz="1800" dirty="0"/>
        </a:p>
      </dgm:t>
    </dgm:pt>
    <dgm:pt modelId="{58FB10BC-F042-46FC-BBF8-C1A8DE593D5F}" type="parTrans" cxnId="{33583913-48FD-4040-8867-D4E24F70F05C}">
      <dgm:prSet/>
      <dgm:spPr/>
      <dgm:t>
        <a:bodyPr/>
        <a:lstStyle/>
        <a:p>
          <a:endParaRPr lang="fr-FR"/>
        </a:p>
      </dgm:t>
    </dgm:pt>
    <dgm:pt modelId="{429315F2-4C07-4BFB-A5FF-900C3BD4CBF4}" type="sibTrans" cxnId="{33583913-48FD-4040-8867-D4E24F70F05C}">
      <dgm:prSet/>
      <dgm:spPr/>
      <dgm:t>
        <a:bodyPr/>
        <a:lstStyle/>
        <a:p>
          <a:endParaRPr lang="fr-FR"/>
        </a:p>
      </dgm:t>
    </dgm:pt>
    <dgm:pt modelId="{4A1EBECC-1D38-497E-BD03-AD8D26F273D2}">
      <dgm:prSet phldrT="[Texte]" custT="1"/>
      <dgm:spPr/>
      <dgm:t>
        <a:bodyPr/>
        <a:lstStyle/>
        <a:p>
          <a:r>
            <a:rPr lang="fr-FR" sz="1600" dirty="0"/>
            <a:t>Ti = Nombre d’heures annuel de TNR par la personne i   (moyenne)</a:t>
          </a:r>
        </a:p>
      </dgm:t>
    </dgm:pt>
    <dgm:pt modelId="{1CD95EA7-5D39-4960-BFD2-CE293C7F3F1C}" type="parTrans" cxnId="{614C6C89-2BBC-40C7-9660-8B01E829E10C}">
      <dgm:prSet/>
      <dgm:spPr/>
      <dgm:t>
        <a:bodyPr/>
        <a:lstStyle/>
        <a:p>
          <a:endParaRPr lang="fr-FR"/>
        </a:p>
      </dgm:t>
    </dgm:pt>
    <dgm:pt modelId="{E58C43CD-5055-4954-9049-8F5D376CD1FD}" type="sibTrans" cxnId="{614C6C89-2BBC-40C7-9660-8B01E829E10C}">
      <dgm:prSet/>
      <dgm:spPr/>
      <dgm:t>
        <a:bodyPr/>
        <a:lstStyle/>
        <a:p>
          <a:endParaRPr lang="fr-FR"/>
        </a:p>
      </dgm:t>
    </dgm:pt>
    <dgm:pt modelId="{8306158B-413A-411B-9D01-B4C0DE57F87C}">
      <dgm:prSet phldrT="[Texte]" custT="1"/>
      <dgm:spPr/>
      <dgm:t>
        <a:bodyPr/>
        <a:lstStyle/>
        <a:p>
          <a:r>
            <a:rPr lang="fr-FR" sz="1600" dirty="0"/>
            <a:t>S = Salaire horaire d’un  employé de maison</a:t>
          </a:r>
        </a:p>
      </dgm:t>
    </dgm:pt>
    <dgm:pt modelId="{37075E91-21DE-46CC-9E46-B0645DB1D909}" type="parTrans" cxnId="{6C115F3B-5B24-46A3-9240-FBDF7171082A}">
      <dgm:prSet/>
      <dgm:spPr/>
      <dgm:t>
        <a:bodyPr/>
        <a:lstStyle/>
        <a:p>
          <a:endParaRPr lang="fr-FR"/>
        </a:p>
      </dgm:t>
    </dgm:pt>
    <dgm:pt modelId="{67A45348-DDA8-497E-9F72-DDED0DD96414}" type="sibTrans" cxnId="{6C115F3B-5B24-46A3-9240-FBDF7171082A}">
      <dgm:prSet/>
      <dgm:spPr/>
      <dgm:t>
        <a:bodyPr/>
        <a:lstStyle/>
        <a:p>
          <a:endParaRPr lang="fr-FR"/>
        </a:p>
      </dgm:t>
    </dgm:pt>
    <dgm:pt modelId="{F404CEDB-3BD5-4956-A069-4B5071C7D238}">
      <dgm:prSet phldrT="[Texte]" custT="1"/>
      <dgm:spPr/>
      <dgm:t>
        <a:bodyPr/>
        <a:lstStyle/>
        <a:p>
          <a:r>
            <a:rPr lang="fr-FR" sz="1600" dirty="0"/>
            <a:t>V = Valeur du (TNR)</a:t>
          </a:r>
          <a:endParaRPr lang="fr-FR" sz="2000" dirty="0"/>
        </a:p>
      </dgm:t>
    </dgm:pt>
    <dgm:pt modelId="{6B786A63-DC05-41B6-86C3-E8F6835850B9}" type="parTrans" cxnId="{7129A110-6483-4FDE-BF7E-9CA9B99C895B}">
      <dgm:prSet/>
      <dgm:spPr/>
      <dgm:t>
        <a:bodyPr/>
        <a:lstStyle/>
        <a:p>
          <a:endParaRPr lang="fr-FR"/>
        </a:p>
      </dgm:t>
    </dgm:pt>
    <dgm:pt modelId="{085A7956-7D3C-4062-BA7B-C9C2FF6FF26F}" type="sibTrans" cxnId="{7129A110-6483-4FDE-BF7E-9CA9B99C895B}">
      <dgm:prSet/>
      <dgm:spPr/>
      <dgm:t>
        <a:bodyPr/>
        <a:lstStyle/>
        <a:p>
          <a:endParaRPr lang="fr-FR"/>
        </a:p>
      </dgm:t>
    </dgm:pt>
    <dgm:pt modelId="{B5FD2D9D-995B-40A9-9E55-06EA599E3459}">
      <dgm:prSet phldrT="[Texte]" custT="1"/>
      <dgm:spPr/>
      <dgm:t>
        <a:bodyPr/>
        <a:lstStyle/>
        <a:p>
          <a:endParaRPr lang="fr-FR" sz="1800" dirty="0"/>
        </a:p>
      </dgm:t>
    </dgm:pt>
    <dgm:pt modelId="{0A4DD31D-EDA6-40D6-A6B6-89B6A7D48C6A}" type="parTrans" cxnId="{C82C0159-603F-458A-87E3-2A800A5BAB7B}">
      <dgm:prSet/>
      <dgm:spPr/>
      <dgm:t>
        <a:bodyPr/>
        <a:lstStyle/>
        <a:p>
          <a:endParaRPr lang="fr-FR"/>
        </a:p>
      </dgm:t>
    </dgm:pt>
    <dgm:pt modelId="{CC56F89D-6154-4EFA-95CE-79FDA49D223E}" type="sibTrans" cxnId="{C82C0159-603F-458A-87E3-2A800A5BAB7B}">
      <dgm:prSet/>
      <dgm:spPr/>
      <dgm:t>
        <a:bodyPr/>
        <a:lstStyle/>
        <a:p>
          <a:endParaRPr lang="fr-FR"/>
        </a:p>
      </dgm:t>
    </dgm:pt>
    <dgm:pt modelId="{400B9DC8-CBF3-47E0-BFA9-989D3502C289}">
      <dgm:prSet phldrT="[Texte]" custT="1"/>
      <dgm:spPr/>
      <dgm:t>
        <a:bodyPr/>
        <a:lstStyle/>
        <a:p>
          <a:r>
            <a:rPr lang="fr-FR" sz="1800" dirty="0"/>
            <a:t>Valeur de biens similaires vendus sur le marché</a:t>
          </a:r>
        </a:p>
      </dgm:t>
    </dgm:pt>
    <dgm:pt modelId="{C85097C2-1E90-436A-A274-0CC23DE966A6}" type="sibTrans" cxnId="{B6E13AF8-5EA1-4394-8A10-19331C1A21CE}">
      <dgm:prSet/>
      <dgm:spPr/>
      <dgm:t>
        <a:bodyPr/>
        <a:lstStyle/>
        <a:p>
          <a:endParaRPr lang="fr-FR"/>
        </a:p>
      </dgm:t>
    </dgm:pt>
    <dgm:pt modelId="{17D83156-8E62-4666-8377-68207A4791D1}" type="parTrans" cxnId="{B6E13AF8-5EA1-4394-8A10-19331C1A21CE}">
      <dgm:prSet/>
      <dgm:spPr/>
      <dgm:t>
        <a:bodyPr/>
        <a:lstStyle/>
        <a:p>
          <a:endParaRPr lang="fr-FR"/>
        </a:p>
      </dgm:t>
    </dgm:pt>
    <dgm:pt modelId="{3A5164C3-4160-4196-975D-CBF8DC43D7D4}" type="pres">
      <dgm:prSet presAssocID="{9EFC719C-3695-436E-B319-E7C0CB63098B}" presName="Name0" presStyleCnt="0">
        <dgm:presLayoutVars>
          <dgm:dir/>
          <dgm:animLvl val="lvl"/>
          <dgm:resizeHandles/>
        </dgm:presLayoutVars>
      </dgm:prSet>
      <dgm:spPr/>
    </dgm:pt>
    <dgm:pt modelId="{60CE91F4-10A1-4A42-9BC5-9680F2627805}" type="pres">
      <dgm:prSet presAssocID="{F8A33A19-883B-47BB-8258-3381183A4685}" presName="linNode" presStyleCnt="0"/>
      <dgm:spPr/>
    </dgm:pt>
    <dgm:pt modelId="{0EB2571A-B639-4396-A694-72D5B109F9AE}" type="pres">
      <dgm:prSet presAssocID="{F8A33A19-883B-47BB-8258-3381183A4685}" presName="parentShp" presStyleLbl="node1" presStyleIdx="0" presStyleCnt="2" custScaleX="62743" custScaleY="26158" custLinFactNeighborX="-18617" custLinFactNeighborY="-1138">
        <dgm:presLayoutVars>
          <dgm:bulletEnabled val="1"/>
        </dgm:presLayoutVars>
      </dgm:prSet>
      <dgm:spPr/>
    </dgm:pt>
    <dgm:pt modelId="{6F2FF727-4010-4D3A-BBC2-6E094D3105CD}" type="pres">
      <dgm:prSet presAssocID="{F8A33A19-883B-47BB-8258-3381183A4685}" presName="childShp" presStyleLbl="bgAccFollowNode1" presStyleIdx="0" presStyleCnt="2" custScaleX="128889" custScaleY="36448" custLinFactNeighborX="641" custLinFactNeighborY="-4560">
        <dgm:presLayoutVars>
          <dgm:bulletEnabled val="1"/>
        </dgm:presLayoutVars>
      </dgm:prSet>
      <dgm:spPr/>
    </dgm:pt>
    <dgm:pt modelId="{3FA28703-007A-4F24-9E54-1E8FEF8905EA}" type="pres">
      <dgm:prSet presAssocID="{3068577B-7754-445D-A527-0E25D2810E8E}" presName="spacing" presStyleCnt="0"/>
      <dgm:spPr/>
    </dgm:pt>
    <dgm:pt modelId="{8E77A37E-229A-4436-861E-2C86AF47DACF}" type="pres">
      <dgm:prSet presAssocID="{0BCC3E66-E999-439F-A51B-3E1C0C87B9C6}" presName="linNode" presStyleCnt="0"/>
      <dgm:spPr/>
    </dgm:pt>
    <dgm:pt modelId="{D815DEDF-83E2-4B72-833E-96AAD720748A}" type="pres">
      <dgm:prSet presAssocID="{0BCC3E66-E999-439F-A51B-3E1C0C87B9C6}" presName="parentShp" presStyleLbl="node1" presStyleIdx="1" presStyleCnt="2" custScaleX="55426" custScaleY="97863" custLinFactNeighborX="-2061" custLinFactNeighborY="-1869">
        <dgm:presLayoutVars>
          <dgm:bulletEnabled val="1"/>
        </dgm:presLayoutVars>
      </dgm:prSet>
      <dgm:spPr/>
    </dgm:pt>
    <dgm:pt modelId="{5783EA48-6597-4271-B571-8B34A8DC39F4}" type="pres">
      <dgm:prSet presAssocID="{0BCC3E66-E999-439F-A51B-3E1C0C87B9C6}" presName="childShp" presStyleLbl="bgAccFollowNode1" presStyleIdx="1" presStyleCnt="2" custScaleX="130794" custLinFactNeighborX="11508" custLinFactNeighborY="-643">
        <dgm:presLayoutVars>
          <dgm:bulletEnabled val="1"/>
        </dgm:presLayoutVars>
      </dgm:prSet>
      <dgm:spPr/>
    </dgm:pt>
  </dgm:ptLst>
  <dgm:cxnLst>
    <dgm:cxn modelId="{BB8C0A0D-2B8A-4E97-8F91-542AE99183B1}" type="presOf" srcId="{8306158B-413A-411B-9D01-B4C0DE57F87C}" destId="{5783EA48-6597-4271-B571-8B34A8DC39F4}" srcOrd="0" destOrd="5" presId="urn:microsoft.com/office/officeart/2005/8/layout/vList6"/>
    <dgm:cxn modelId="{7129A110-6483-4FDE-BF7E-9CA9B99C895B}" srcId="{0BCC3E66-E999-439F-A51B-3E1C0C87B9C6}" destId="{F404CEDB-3BD5-4956-A069-4B5071C7D238}" srcOrd="3" destOrd="0" parTransId="{6B786A63-DC05-41B6-86C3-E8F6835850B9}" sibTransId="{085A7956-7D3C-4062-BA7B-C9C2FF6FF26F}"/>
    <dgm:cxn modelId="{33583913-48FD-4040-8867-D4E24F70F05C}" srcId="{0BCC3E66-E999-439F-A51B-3E1C0C87B9C6}" destId="{9A8428E4-DBF8-4BAA-9349-CD9C88E741B0}" srcOrd="2" destOrd="0" parTransId="{58FB10BC-F042-46FC-BBF8-C1A8DE593D5F}" sibTransId="{429315F2-4C07-4BFB-A5FF-900C3BD4CBF4}"/>
    <dgm:cxn modelId="{35EFC429-5C83-4AC3-8F45-C9A909458CC2}" type="presOf" srcId="{B5FD2D9D-995B-40A9-9E55-06EA599E3459}" destId="{6F2FF727-4010-4D3A-BBC2-6E094D3105CD}" srcOrd="0" destOrd="0" presId="urn:microsoft.com/office/officeart/2005/8/layout/vList6"/>
    <dgm:cxn modelId="{70C93C2D-DE4B-41D7-833D-7CDDE747575F}" srcId="{9EFC719C-3695-436E-B319-E7C0CB63098B}" destId="{F8A33A19-883B-47BB-8258-3381183A4685}" srcOrd="0" destOrd="0" parTransId="{9D62B1DC-3C1E-4D56-ADC0-0FCBB8E2723B}" sibTransId="{3068577B-7754-445D-A527-0E25D2810E8E}"/>
    <dgm:cxn modelId="{6C115F3B-5B24-46A3-9240-FBDF7171082A}" srcId="{0BCC3E66-E999-439F-A51B-3E1C0C87B9C6}" destId="{8306158B-413A-411B-9D01-B4C0DE57F87C}" srcOrd="5" destOrd="0" parTransId="{37075E91-21DE-46CC-9E46-B0645DB1D909}" sibTransId="{67A45348-DDA8-497E-9F72-DDED0DD96414}"/>
    <dgm:cxn modelId="{B65D6944-10B8-471E-B644-7EF411BBECEB}" type="presOf" srcId="{400B9DC8-CBF3-47E0-BFA9-989D3502C289}" destId="{6F2FF727-4010-4D3A-BBC2-6E094D3105CD}" srcOrd="0" destOrd="1" presId="urn:microsoft.com/office/officeart/2005/8/layout/vList6"/>
    <dgm:cxn modelId="{0B43F24E-5ECB-4A6A-9771-1A3ED1620AF8}" type="presOf" srcId="{5810DBC1-0569-4B7B-AFB1-C44EBF2E10C7}" destId="{5783EA48-6597-4271-B571-8B34A8DC39F4}" srcOrd="0" destOrd="0" presId="urn:microsoft.com/office/officeart/2005/8/layout/vList6"/>
    <dgm:cxn modelId="{4F47A04F-9BE7-4DA8-A7B3-19BAD98ADE1F}" type="presOf" srcId="{4A1EBECC-1D38-497E-BD03-AD8D26F273D2}" destId="{5783EA48-6597-4271-B571-8B34A8DC39F4}" srcOrd="0" destOrd="4" presId="urn:microsoft.com/office/officeart/2005/8/layout/vList6"/>
    <dgm:cxn modelId="{C82C0159-603F-458A-87E3-2A800A5BAB7B}" srcId="{F8A33A19-883B-47BB-8258-3381183A4685}" destId="{B5FD2D9D-995B-40A9-9E55-06EA599E3459}" srcOrd="0" destOrd="0" parTransId="{0A4DD31D-EDA6-40D6-A6B6-89B6A7D48C6A}" sibTransId="{CC56F89D-6154-4EFA-95CE-79FDA49D223E}"/>
    <dgm:cxn modelId="{8D5B1689-B048-4DC8-AD73-F4B0A4850004}" type="presOf" srcId="{0BCC3E66-E999-439F-A51B-3E1C0C87B9C6}" destId="{D815DEDF-83E2-4B72-833E-96AAD720748A}" srcOrd="0" destOrd="0" presId="urn:microsoft.com/office/officeart/2005/8/layout/vList6"/>
    <dgm:cxn modelId="{614C6C89-2BBC-40C7-9660-8B01E829E10C}" srcId="{0BCC3E66-E999-439F-A51B-3E1C0C87B9C6}" destId="{4A1EBECC-1D38-497E-BD03-AD8D26F273D2}" srcOrd="4" destOrd="0" parTransId="{1CD95EA7-5D39-4960-BFD2-CE293C7F3F1C}" sibTransId="{E58C43CD-5055-4954-9049-8F5D376CD1FD}"/>
    <dgm:cxn modelId="{CB7A259E-E5C7-4BD4-A725-4F3FC083E4D3}" type="presOf" srcId="{F404CEDB-3BD5-4956-A069-4B5071C7D238}" destId="{5783EA48-6597-4271-B571-8B34A8DC39F4}" srcOrd="0" destOrd="3" presId="urn:microsoft.com/office/officeart/2005/8/layout/vList6"/>
    <dgm:cxn modelId="{895D27A9-F6E1-4122-8E91-955F526B26EF}" type="presOf" srcId="{9A8428E4-DBF8-4BAA-9349-CD9C88E741B0}" destId="{5783EA48-6597-4271-B571-8B34A8DC39F4}" srcOrd="0" destOrd="2" presId="urn:microsoft.com/office/officeart/2005/8/layout/vList6"/>
    <dgm:cxn modelId="{6B39B1C0-B482-4DC2-A655-2F6E59A44DB2}" type="presOf" srcId="{C278FC89-7386-4FDA-8AA7-28CC6B1BD566}" destId="{5783EA48-6597-4271-B571-8B34A8DC39F4}" srcOrd="0" destOrd="1" presId="urn:microsoft.com/office/officeart/2005/8/layout/vList6"/>
    <dgm:cxn modelId="{F5A589C8-3EEF-497E-9577-BAFD7098DD17}" srcId="{0BCC3E66-E999-439F-A51B-3E1C0C87B9C6}" destId="{C278FC89-7386-4FDA-8AA7-28CC6B1BD566}" srcOrd="1" destOrd="0" parTransId="{AF9873DA-DF69-4F3C-92CC-61A0F15228C3}" sibTransId="{321827C9-3742-4620-B03E-B057260EEEDB}"/>
    <dgm:cxn modelId="{466784D0-C967-4D01-A3AF-92564104C79D}" type="presOf" srcId="{9EFC719C-3695-436E-B319-E7C0CB63098B}" destId="{3A5164C3-4160-4196-975D-CBF8DC43D7D4}" srcOrd="0" destOrd="0" presId="urn:microsoft.com/office/officeart/2005/8/layout/vList6"/>
    <dgm:cxn modelId="{55C26DE9-77CC-4D17-91C6-51FC4F7A4953}" type="presOf" srcId="{F8A33A19-883B-47BB-8258-3381183A4685}" destId="{0EB2571A-B639-4396-A694-72D5B109F9AE}" srcOrd="0" destOrd="0" presId="urn:microsoft.com/office/officeart/2005/8/layout/vList6"/>
    <dgm:cxn modelId="{B10CD6F2-66E9-44FB-A60B-E869EC7B8FA3}" srcId="{0BCC3E66-E999-439F-A51B-3E1C0C87B9C6}" destId="{5810DBC1-0569-4B7B-AFB1-C44EBF2E10C7}" srcOrd="0" destOrd="0" parTransId="{36C37DE2-6223-4B01-B6E3-263164C40D0B}" sibTransId="{F649A802-BA67-4936-B167-3CC7300644AB}"/>
    <dgm:cxn modelId="{AC15F1F4-B383-4712-A9ED-44FE0EF6A901}" srcId="{9EFC719C-3695-436E-B319-E7C0CB63098B}" destId="{0BCC3E66-E999-439F-A51B-3E1C0C87B9C6}" srcOrd="1" destOrd="0" parTransId="{6A6F16F6-869F-448B-A42A-E03A831A1CB5}" sibTransId="{AFD635FD-4048-4C48-B46E-5205DEF50FB2}"/>
    <dgm:cxn modelId="{B6E13AF8-5EA1-4394-8A10-19331C1A21CE}" srcId="{F8A33A19-883B-47BB-8258-3381183A4685}" destId="{400B9DC8-CBF3-47E0-BFA9-989D3502C289}" srcOrd="1" destOrd="0" parTransId="{17D83156-8E62-4666-8377-68207A4791D1}" sibTransId="{C85097C2-1E90-436A-A274-0CC23DE966A6}"/>
    <dgm:cxn modelId="{FA7A3572-A53C-45B9-A229-2A7FA124836B}" type="presParOf" srcId="{3A5164C3-4160-4196-975D-CBF8DC43D7D4}" destId="{60CE91F4-10A1-4A42-9BC5-9680F2627805}" srcOrd="0" destOrd="0" presId="urn:microsoft.com/office/officeart/2005/8/layout/vList6"/>
    <dgm:cxn modelId="{DEBA227E-78D9-426C-BE04-128FB8488090}" type="presParOf" srcId="{60CE91F4-10A1-4A42-9BC5-9680F2627805}" destId="{0EB2571A-B639-4396-A694-72D5B109F9AE}" srcOrd="0" destOrd="0" presId="urn:microsoft.com/office/officeart/2005/8/layout/vList6"/>
    <dgm:cxn modelId="{CFB1E015-F23C-431E-81DF-8565AA0DFCF9}" type="presParOf" srcId="{60CE91F4-10A1-4A42-9BC5-9680F2627805}" destId="{6F2FF727-4010-4D3A-BBC2-6E094D3105CD}" srcOrd="1" destOrd="0" presId="urn:microsoft.com/office/officeart/2005/8/layout/vList6"/>
    <dgm:cxn modelId="{45B6E954-5B28-488B-9A2F-8BF2DAF922E0}" type="presParOf" srcId="{3A5164C3-4160-4196-975D-CBF8DC43D7D4}" destId="{3FA28703-007A-4F24-9E54-1E8FEF8905EA}" srcOrd="1" destOrd="0" presId="urn:microsoft.com/office/officeart/2005/8/layout/vList6"/>
    <dgm:cxn modelId="{2FF40B35-6508-4F12-9EB8-F32E67E5AC4B}" type="presParOf" srcId="{3A5164C3-4160-4196-975D-CBF8DC43D7D4}" destId="{8E77A37E-229A-4436-861E-2C86AF47DACF}" srcOrd="2" destOrd="0" presId="urn:microsoft.com/office/officeart/2005/8/layout/vList6"/>
    <dgm:cxn modelId="{7D631C85-3E5D-44C6-B3BE-CBE783445F4D}" type="presParOf" srcId="{8E77A37E-229A-4436-861E-2C86AF47DACF}" destId="{D815DEDF-83E2-4B72-833E-96AAD720748A}" srcOrd="0" destOrd="0" presId="urn:microsoft.com/office/officeart/2005/8/layout/vList6"/>
    <dgm:cxn modelId="{99E2C853-8067-4172-8F41-166000BB41B0}" type="presParOf" srcId="{8E77A37E-229A-4436-861E-2C86AF47DACF}" destId="{5783EA48-6597-4271-B571-8B34A8DC39F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F6E696-F51E-48A9-8B79-EDB230C82A87}">
      <dsp:nvSpPr>
        <dsp:cNvPr id="0" name=""/>
        <dsp:cNvSpPr/>
      </dsp:nvSpPr>
      <dsp:spPr>
        <a:xfrm>
          <a:off x="160841" y="10993"/>
          <a:ext cx="5717785" cy="870413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accent4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4">
            <a:shade val="15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1. Problématique du Travail Non Rémunéré (TNR)</a:t>
          </a:r>
        </a:p>
      </dsp:txBody>
      <dsp:txXfrm>
        <a:off x="186335" y="36487"/>
        <a:ext cx="4676702" cy="819425"/>
      </dsp:txXfrm>
    </dsp:sp>
    <dsp:sp modelId="{61671249-06FF-4FA0-BE0B-AE6691827804}">
      <dsp:nvSpPr>
        <dsp:cNvPr id="0" name=""/>
        <dsp:cNvSpPr/>
      </dsp:nvSpPr>
      <dsp:spPr>
        <a:xfrm>
          <a:off x="426977" y="991303"/>
          <a:ext cx="5717785" cy="870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2. Qu’est-ce que le TNR </a:t>
          </a:r>
          <a:endParaRPr lang="fr-FR" sz="2300" kern="1200" dirty="0"/>
        </a:p>
      </dsp:txBody>
      <dsp:txXfrm>
        <a:off x="452471" y="1016797"/>
        <a:ext cx="4674051" cy="819425"/>
      </dsp:txXfrm>
    </dsp:sp>
    <dsp:sp modelId="{EC755331-F3AD-46AF-ACD3-28D2390F0370}">
      <dsp:nvSpPr>
        <dsp:cNvPr id="0" name=""/>
        <dsp:cNvSpPr/>
      </dsp:nvSpPr>
      <dsp:spPr>
        <a:xfrm>
          <a:off x="853954" y="1982607"/>
          <a:ext cx="5717785" cy="8704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3. Enjeux du TNR</a:t>
          </a:r>
        </a:p>
      </dsp:txBody>
      <dsp:txXfrm>
        <a:off x="879448" y="2008101"/>
        <a:ext cx="4674051" cy="819425"/>
      </dsp:txXfrm>
    </dsp:sp>
    <dsp:sp modelId="{BA9D7CE9-AD2D-4E1A-A956-9AAB9C05B9D3}">
      <dsp:nvSpPr>
        <dsp:cNvPr id="0" name=""/>
        <dsp:cNvSpPr/>
      </dsp:nvSpPr>
      <dsp:spPr>
        <a:xfrm>
          <a:off x="1280932" y="2973911"/>
          <a:ext cx="5717785" cy="870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4. Etude de cas et résultats</a:t>
          </a:r>
        </a:p>
      </dsp:txBody>
      <dsp:txXfrm>
        <a:off x="1306426" y="2999405"/>
        <a:ext cx="4674051" cy="819425"/>
      </dsp:txXfrm>
    </dsp:sp>
    <dsp:sp modelId="{4C282226-EEC3-4302-AAB6-9A4026626AF0}">
      <dsp:nvSpPr>
        <dsp:cNvPr id="0" name=""/>
        <dsp:cNvSpPr/>
      </dsp:nvSpPr>
      <dsp:spPr>
        <a:xfrm>
          <a:off x="1707909" y="3965215"/>
          <a:ext cx="5717785" cy="87041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5. Recommandations</a:t>
          </a:r>
        </a:p>
      </dsp:txBody>
      <dsp:txXfrm>
        <a:off x="1733403" y="3990709"/>
        <a:ext cx="4674051" cy="819425"/>
      </dsp:txXfrm>
    </dsp:sp>
    <dsp:sp modelId="{25FFCE35-9330-455D-A0CD-0ED41C72DE9D}">
      <dsp:nvSpPr>
        <dsp:cNvPr id="0" name=""/>
        <dsp:cNvSpPr/>
      </dsp:nvSpPr>
      <dsp:spPr>
        <a:xfrm>
          <a:off x="5152016" y="635885"/>
          <a:ext cx="565768" cy="56576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5279314" y="635885"/>
        <a:ext cx="311172" cy="425740"/>
      </dsp:txXfrm>
    </dsp:sp>
    <dsp:sp modelId="{14C25307-39BC-4D22-A275-B9107CCA9DE6}">
      <dsp:nvSpPr>
        <dsp:cNvPr id="0" name=""/>
        <dsp:cNvSpPr/>
      </dsp:nvSpPr>
      <dsp:spPr>
        <a:xfrm>
          <a:off x="5578994" y="1627189"/>
          <a:ext cx="565768" cy="56576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5706292" y="1627189"/>
        <a:ext cx="311172" cy="425740"/>
      </dsp:txXfrm>
    </dsp:sp>
    <dsp:sp modelId="{B593104C-8485-41D0-A184-00F039746F61}">
      <dsp:nvSpPr>
        <dsp:cNvPr id="0" name=""/>
        <dsp:cNvSpPr/>
      </dsp:nvSpPr>
      <dsp:spPr>
        <a:xfrm>
          <a:off x="6005971" y="2603986"/>
          <a:ext cx="565768" cy="56576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6133269" y="2603986"/>
        <a:ext cx="311172" cy="425740"/>
      </dsp:txXfrm>
    </dsp:sp>
    <dsp:sp modelId="{B9938CB6-B44E-46BA-A7FF-BCE9CAC1C984}">
      <dsp:nvSpPr>
        <dsp:cNvPr id="0" name=""/>
        <dsp:cNvSpPr/>
      </dsp:nvSpPr>
      <dsp:spPr>
        <a:xfrm>
          <a:off x="6432948" y="3604961"/>
          <a:ext cx="565768" cy="56576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6560246" y="3604961"/>
        <a:ext cx="311172" cy="425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5E6F2-F018-4771-8B5A-118981B2A46F}">
      <dsp:nvSpPr>
        <dsp:cNvPr id="0" name=""/>
        <dsp:cNvSpPr/>
      </dsp:nvSpPr>
      <dsp:spPr>
        <a:xfrm>
          <a:off x="2738865" y="1106"/>
          <a:ext cx="1981306" cy="990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28000" prstMaterial="matte"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Production économique</a:t>
          </a:r>
        </a:p>
      </dsp:txBody>
      <dsp:txXfrm>
        <a:off x="2767880" y="30121"/>
        <a:ext cx="1923276" cy="932623"/>
      </dsp:txXfrm>
    </dsp:sp>
    <dsp:sp modelId="{9D30B7EE-21A7-446A-AFF6-FF8ECD479617}">
      <dsp:nvSpPr>
        <dsp:cNvPr id="0" name=""/>
        <dsp:cNvSpPr/>
      </dsp:nvSpPr>
      <dsp:spPr>
        <a:xfrm rot="3600000">
          <a:off x="4031348" y="1739577"/>
          <a:ext cx="1031984" cy="3467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</dsp:txBody>
      <dsp:txXfrm>
        <a:off x="4135366" y="1808923"/>
        <a:ext cx="823948" cy="208036"/>
      </dsp:txXfrm>
    </dsp:sp>
    <dsp:sp modelId="{FB690A62-19BE-4B8B-BB4A-D11F5A9BBBAB}">
      <dsp:nvSpPr>
        <dsp:cNvPr id="0" name=""/>
        <dsp:cNvSpPr/>
      </dsp:nvSpPr>
      <dsp:spPr>
        <a:xfrm>
          <a:off x="4374509" y="2834124"/>
          <a:ext cx="1981306" cy="990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28000" prstMaterial="matte"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Production non marchande</a:t>
          </a:r>
        </a:p>
      </dsp:txBody>
      <dsp:txXfrm>
        <a:off x="4403524" y="2863139"/>
        <a:ext cx="1923276" cy="932623"/>
      </dsp:txXfrm>
    </dsp:sp>
    <dsp:sp modelId="{FFA42C1F-D505-4043-BD21-B2200B570E5F}">
      <dsp:nvSpPr>
        <dsp:cNvPr id="0" name=""/>
        <dsp:cNvSpPr/>
      </dsp:nvSpPr>
      <dsp:spPr>
        <a:xfrm rot="10800000">
          <a:off x="3213526" y="3156086"/>
          <a:ext cx="1031984" cy="3467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</dsp:txBody>
      <dsp:txXfrm rot="10800000">
        <a:off x="3317544" y="3225432"/>
        <a:ext cx="823948" cy="208036"/>
      </dsp:txXfrm>
    </dsp:sp>
    <dsp:sp modelId="{A6D4E542-7745-4682-B89C-058E687FD660}">
      <dsp:nvSpPr>
        <dsp:cNvPr id="0" name=""/>
        <dsp:cNvSpPr/>
      </dsp:nvSpPr>
      <dsp:spPr>
        <a:xfrm>
          <a:off x="1103221" y="2834124"/>
          <a:ext cx="1981306" cy="990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  <a:sp3d extrusionH="28000" prstMaterial="matte"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Production marchande</a:t>
          </a:r>
        </a:p>
      </dsp:txBody>
      <dsp:txXfrm>
        <a:off x="1132236" y="2863139"/>
        <a:ext cx="1923276" cy="932623"/>
      </dsp:txXfrm>
    </dsp:sp>
    <dsp:sp modelId="{D9CB5296-C855-4887-8C5B-CAE712815B6A}">
      <dsp:nvSpPr>
        <dsp:cNvPr id="0" name=""/>
        <dsp:cNvSpPr/>
      </dsp:nvSpPr>
      <dsp:spPr>
        <a:xfrm rot="18000000">
          <a:off x="2395705" y="1739577"/>
          <a:ext cx="1031984" cy="3467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/>
        </a:p>
      </dsp:txBody>
      <dsp:txXfrm>
        <a:off x="2499723" y="1808923"/>
        <a:ext cx="823948" cy="2080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FF727-4010-4D3A-BBC2-6E094D3105CD}">
      <dsp:nvSpPr>
        <dsp:cNvPr id="0" name=""/>
        <dsp:cNvSpPr/>
      </dsp:nvSpPr>
      <dsp:spPr>
        <a:xfrm>
          <a:off x="2139436" y="0"/>
          <a:ext cx="6573531" cy="11672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Valeur de biens similaires vendus sur le marché</a:t>
          </a:r>
        </a:p>
      </dsp:txBody>
      <dsp:txXfrm>
        <a:off x="2139436" y="145912"/>
        <a:ext cx="6135796" cy="875470"/>
      </dsp:txXfrm>
    </dsp:sp>
    <dsp:sp modelId="{0EB2571A-B639-4396-A694-72D5B109F9AE}">
      <dsp:nvSpPr>
        <dsp:cNvPr id="0" name=""/>
        <dsp:cNvSpPr/>
      </dsp:nvSpPr>
      <dsp:spPr>
        <a:xfrm>
          <a:off x="0" y="129081"/>
          <a:ext cx="2133324" cy="837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 dirty="0"/>
            <a:t>Output</a:t>
          </a:r>
        </a:p>
      </dsp:txBody>
      <dsp:txXfrm>
        <a:off x="40895" y="169976"/>
        <a:ext cx="2051534" cy="755954"/>
      </dsp:txXfrm>
    </dsp:sp>
    <dsp:sp modelId="{5783EA48-6597-4271-B571-8B34A8DC39F4}">
      <dsp:nvSpPr>
        <dsp:cNvPr id="0" name=""/>
        <dsp:cNvSpPr/>
      </dsp:nvSpPr>
      <dsp:spPr>
        <a:xfrm>
          <a:off x="1922085" y="1467717"/>
          <a:ext cx="6790882" cy="320263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0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accent2"/>
              </a:solidFill>
            </a:rPr>
            <a:t>La méthode des coûts d’opportunité </a:t>
          </a:r>
          <a:endParaRPr lang="fr-FR" sz="18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>
              <a:solidFill>
                <a:schemeClr val="accent2"/>
              </a:solidFill>
            </a:rPr>
            <a:t>méthode des coûts du marché   </a:t>
          </a:r>
          <a:r>
            <a:rPr lang="fr-FR" sz="2400" kern="1200" dirty="0"/>
            <a:t>V = ∑ Ti S</a:t>
          </a:r>
          <a:endParaRPr lang="fr-FR" sz="18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V = Valeur du (TNR)</a:t>
          </a:r>
          <a:endParaRPr lang="fr-FR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Ti = Nombre d’heures annuel de TNR par la personne i   (moyenne)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S = Salaire horaire d’un  employé de maison</a:t>
          </a:r>
        </a:p>
      </dsp:txBody>
      <dsp:txXfrm>
        <a:off x="1922085" y="1868046"/>
        <a:ext cx="5589896" cy="2401972"/>
      </dsp:txXfrm>
    </dsp:sp>
    <dsp:sp modelId="{D815DEDF-83E2-4B72-833E-96AAD720748A}">
      <dsp:nvSpPr>
        <dsp:cNvPr id="0" name=""/>
        <dsp:cNvSpPr/>
      </dsp:nvSpPr>
      <dsp:spPr>
        <a:xfrm>
          <a:off x="0" y="1462673"/>
          <a:ext cx="1918494" cy="31341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 dirty="0"/>
            <a:t>Input</a:t>
          </a:r>
        </a:p>
      </dsp:txBody>
      <dsp:txXfrm>
        <a:off x="93653" y="1556326"/>
        <a:ext cx="1731188" cy="2946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91157-B25F-4751-9BF7-88D1B84F2521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BC35C-F6D6-4375-B7BE-CC9F285D1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944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859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Paradoxe 1: Charmes le démontre</a:t>
            </a:r>
            <a:r>
              <a:rPr lang="fr-FR" baseline="0" dirty="0"/>
              <a:t> pour plusieurs pays </a:t>
            </a:r>
            <a:r>
              <a:rPr lang="fr-FR" dirty="0"/>
              <a:t> (2005) « Femmes africaines, activités économiques et travail : de l’invisibilité à la</a:t>
            </a:r>
          </a:p>
          <a:p>
            <a:r>
              <a:rPr lang="fr-FR" dirty="0"/>
              <a:t>       reconnaissance »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739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875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458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6610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849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BC35C-F6D6-4375-B7BE-CC9F285D1FB0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88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73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0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90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2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81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21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15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55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32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301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75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C4213-96B7-4B79-B3A4-F8F3E2382BDC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6D7F9-609A-425D-B1A7-B90B8D999C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7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6982" y="2377440"/>
            <a:ext cx="9158668" cy="209296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fr-FR" sz="5000" b="1" dirty="0"/>
              <a:t>Le travail non rémunéré </a:t>
            </a:r>
            <a:br>
              <a:rPr lang="fr-FR" sz="5000" b="1" dirty="0"/>
            </a:br>
            <a:r>
              <a:rPr lang="fr-FR" sz="3600" i="1" dirty="0"/>
              <a:t>Enjeux pour le développement</a:t>
            </a:r>
            <a:br>
              <a:rPr lang="fr-FR" sz="3600" i="1" dirty="0"/>
            </a:br>
            <a:endParaRPr lang="fr-FR" sz="3600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096000" y="5280917"/>
            <a:ext cx="6571488" cy="1655762"/>
          </a:xfrm>
        </p:spPr>
        <p:txBody>
          <a:bodyPr/>
          <a:lstStyle/>
          <a:p>
            <a:r>
              <a:rPr lang="fr-FR" sz="2600" b="1" dirty="0"/>
              <a:t>Dr Barbara KY</a:t>
            </a:r>
            <a:r>
              <a:rPr lang="fr-FR" dirty="0"/>
              <a:t>,</a:t>
            </a:r>
          </a:p>
          <a:p>
            <a:r>
              <a:rPr lang="fr-FR" dirty="0"/>
              <a:t>Macro-Economiste - Directrice du Genre</a:t>
            </a:r>
          </a:p>
          <a:p>
            <a:r>
              <a:rPr lang="fr-FR" dirty="0"/>
              <a:t> Commission de l’UEMOA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33" y="5120094"/>
            <a:ext cx="2315337" cy="173790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58818"/>
            <a:ext cx="121920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ACCELERATING PROGRESS TOWARD AFRICA’S AGENDA 2063 AND THE SDGs USING GENDER STATISTICS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Joint AfDB-PARIS21- UNECA -UN Women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>
                <a:solidFill>
                  <a:srgbClr val="FF0000"/>
                </a:solidFill>
                <a:latin typeface="Calibri" panose="020F0502020204030204"/>
              </a:rPr>
              <a:t>Casablanca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-11 Novembre 2023</a:t>
            </a:r>
          </a:p>
        </p:txBody>
      </p:sp>
    </p:spTree>
    <p:extLst>
      <p:ext uri="{BB962C8B-B14F-4D97-AF65-F5344CB8AC3E}">
        <p14:creationId xmlns:p14="http://schemas.microsoft.com/office/powerpoint/2010/main" val="3878603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762" y="558800"/>
            <a:ext cx="11572875" cy="613833"/>
          </a:xfrm>
        </p:spPr>
        <p:txBody>
          <a:bodyPr>
            <a:normAutofit fontScale="90000"/>
          </a:bodyPr>
          <a:lstStyle/>
          <a:p>
            <a:pPr marL="228600" lvl="0" indent="-228600" algn="ctr">
              <a:spcBef>
                <a:spcPts val="1000"/>
              </a:spcBef>
            </a:pPr>
            <a:r>
              <a:rPr lang="fr-FR" sz="3600" b="1" dirty="0">
                <a:solidFill>
                  <a:srgbClr val="0070C0"/>
                </a:solidFill>
                <a:latin typeface="Calibri" panose="020F0502020204030204"/>
                <a:ea typeface="+mn-ea"/>
                <a:cs typeface="+mn-cs"/>
              </a:rPr>
              <a:t>Production des ménages = SCN ?</a:t>
            </a:r>
            <a:br>
              <a:rPr lang="fr-FR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9562" y="729192"/>
            <a:ext cx="11572876" cy="5972174"/>
          </a:xfrm>
        </p:spPr>
        <p:txBody>
          <a:bodyPr>
            <a:normAutofit fontScale="92500" lnSpcReduction="10000"/>
          </a:bodyPr>
          <a:lstStyle/>
          <a:p>
            <a:pPr marL="109728" lvl="0" indent="0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None/>
            </a:pPr>
            <a:r>
              <a:rPr lang="fr-FR" sz="2600" i="1" dirty="0">
                <a:solidFill>
                  <a:schemeClr val="accent4"/>
                </a:solidFill>
                <a:latin typeface="Calibri" panose="020F0502020204030204" pitchFamily="34" charset="0"/>
              </a:rPr>
              <a:t>Production SCN</a:t>
            </a:r>
            <a:r>
              <a:rPr lang="fr-FR" sz="2600" dirty="0">
                <a:solidFill>
                  <a:prstClr val="black"/>
                </a:solidFill>
                <a:latin typeface="Calibri" panose="020F0502020204030204" pitchFamily="34" charset="0"/>
              </a:rPr>
              <a:t>  </a:t>
            </a:r>
            <a:endParaRPr lang="fr-FR" sz="24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65760" lvl="0" indent="-256032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Font typeface="Georgia"/>
              <a:buChar char="•"/>
            </a:pP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 « La production et le stockage de produits agricoles ; la cueillette et le ramassage de baies et d’autres produits non cultivés ; la sylviculture ; </a:t>
            </a:r>
            <a:r>
              <a:rPr lang="fr-FR" dirty="0">
                <a:solidFill>
                  <a:srgbClr val="F5C040">
                    <a:lumMod val="75000"/>
                  </a:srgbClr>
                </a:solidFill>
                <a:latin typeface="Calibri" panose="020F0502020204030204" pitchFamily="34" charset="0"/>
              </a:rPr>
              <a:t>l’abattage d’arbres et la collecte de bois de chauffage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 ; la chasse et la pêche ; </a:t>
            </a:r>
          </a:p>
          <a:p>
            <a:pPr marL="365760" lvl="0" indent="-256032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Font typeface="Georgia"/>
              <a:buChar char="•"/>
            </a:pP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La production d’autres produits primaires comme le sel gemme ; l’extraction de tourbe ; </a:t>
            </a:r>
            <a:r>
              <a:rPr lang="fr-FR" dirty="0">
                <a:solidFill>
                  <a:srgbClr val="F5C040">
                    <a:lumMod val="75000"/>
                  </a:srgbClr>
                </a:solidFill>
                <a:latin typeface="Calibri" panose="020F0502020204030204" pitchFamily="34" charset="0"/>
              </a:rPr>
              <a:t>l’approvisionnement en eau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fr-FR" i="1" dirty="0">
                <a:solidFill>
                  <a:prstClr val="black"/>
                </a:solidFill>
                <a:latin typeface="Calibri" panose="020F0502020204030204" pitchFamily="34" charset="0"/>
              </a:rPr>
              <a:t>etc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</a:p>
          <a:p>
            <a:pPr marL="365760" lvl="0" indent="-256032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Font typeface="Georgia"/>
              <a:buChar char="•"/>
            </a:pP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La transformation des produits agricoles, </a:t>
            </a:r>
            <a:r>
              <a:rPr lang="fr-FR" dirty="0">
                <a:solidFill>
                  <a:srgbClr val="F5C040">
                    <a:lumMod val="75000"/>
                  </a:srgbClr>
                </a:solidFill>
                <a:latin typeface="Calibri" panose="020F0502020204030204" pitchFamily="34" charset="0"/>
              </a:rPr>
              <a:t>le battage des céréales, la mouture de grains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, le séchage de peaux et la fabrication de cuir, la production et la conservation de la viande et du poisson ; la conservation des fruits par dessiccation, mise en conserve, </a:t>
            </a:r>
            <a:r>
              <a:rPr lang="fr-FR" i="1" dirty="0">
                <a:solidFill>
                  <a:prstClr val="black"/>
                </a:solidFill>
                <a:latin typeface="Calibri" panose="020F0502020204030204" pitchFamily="34" charset="0"/>
              </a:rPr>
              <a:t>etc.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 ; la production de produits laitiers comme le beurre ou le fromage ; la production de bière, de vin ou d’alcool ; </a:t>
            </a:r>
            <a:r>
              <a:rPr lang="fr-FR" dirty="0">
                <a:solidFill>
                  <a:srgbClr val="F5C040">
                    <a:lumMod val="75000"/>
                  </a:srgbClr>
                </a:solidFill>
                <a:latin typeface="Calibri" panose="020F0502020204030204" pitchFamily="34" charset="0"/>
              </a:rPr>
              <a:t>la fabrication de paniers ou de nattes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, </a:t>
            </a:r>
            <a:r>
              <a:rPr lang="fr-FR" i="1" dirty="0">
                <a:solidFill>
                  <a:prstClr val="black"/>
                </a:solidFill>
                <a:latin typeface="Calibri" panose="020F0502020204030204" pitchFamily="34" charset="0"/>
              </a:rPr>
              <a:t>etc.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 ;</a:t>
            </a:r>
          </a:p>
          <a:p>
            <a:pPr marL="365760" lvl="0" indent="-256032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Font typeface="Georgia"/>
              <a:buChar char="•"/>
            </a:pP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Les autres formes de transformation telles que le </a:t>
            </a:r>
            <a:r>
              <a:rPr lang="fr-FR" dirty="0">
                <a:solidFill>
                  <a:srgbClr val="F5C040">
                    <a:lumMod val="75000"/>
                  </a:srgbClr>
                </a:solidFill>
                <a:latin typeface="Calibri" panose="020F0502020204030204" pitchFamily="34" charset="0"/>
              </a:rPr>
              <a:t>tissage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 ; la confection et la fabrication de vêtements sur mesure ; la fabrication de chaussures ; la fabrication de poteries, d’ustensiles de ménage ou de biens durables ; la fabrication de meubles ou de mobiliers ; </a:t>
            </a:r>
            <a:r>
              <a:rPr lang="fr-FR" i="1" dirty="0">
                <a:solidFill>
                  <a:prstClr val="black"/>
                </a:solidFill>
                <a:latin typeface="Calibri" panose="020F0502020204030204" pitchFamily="34" charset="0"/>
              </a:rPr>
              <a:t>etc.</a:t>
            </a:r>
            <a:r>
              <a:rPr lang="fr-FR" dirty="0">
                <a:solidFill>
                  <a:prstClr val="black"/>
                </a:solidFill>
                <a:latin typeface="Calibri" panose="020F0502020204030204" pitchFamily="34" charset="0"/>
              </a:rPr>
              <a:t> ».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516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475" y="0"/>
            <a:ext cx="11301413" cy="735013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rgbClr val="0070C0"/>
                </a:solidFill>
                <a:latin typeface="Calibri" panose="020F0502020204030204"/>
              </a:rPr>
              <a:t>Production des ménages = SCN ?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1475" y="1143000"/>
            <a:ext cx="11644313" cy="5572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i="1" dirty="0">
                <a:solidFill>
                  <a:srgbClr val="00B050"/>
                </a:solidFill>
              </a:rPr>
              <a:t>Production Non-SCN</a:t>
            </a:r>
            <a:r>
              <a:rPr lang="fr-FR" dirty="0"/>
              <a:t>  </a:t>
            </a:r>
            <a:endParaRPr lang="fr-FR" dirty="0">
              <a:solidFill>
                <a:srgbClr val="FF0000"/>
              </a:solidFill>
            </a:endParaRPr>
          </a:p>
          <a:p>
            <a:pPr lvl="0"/>
            <a:r>
              <a:rPr lang="fr-FR" dirty="0"/>
              <a:t> Le nettoyage, la décoration, et l’entretien du logement occupé par le ménage, y compris les petites réparations habituellement effectuées par les locataires ou les propriétaires ; [bricolage]</a:t>
            </a:r>
          </a:p>
          <a:p>
            <a:pPr lvl="0"/>
            <a:r>
              <a:rPr lang="fr-FR" dirty="0"/>
              <a:t>Le nettoyage, l’entretien et la réparation des biens de consommation durables ou d’autres biens, y compris les véhicules utilisés pour les besoins du ménage ;</a:t>
            </a:r>
          </a:p>
          <a:p>
            <a:pPr lvl="0"/>
            <a:r>
              <a:rPr lang="fr-FR" dirty="0"/>
              <a:t>La préparation des repas et le service à table ;</a:t>
            </a:r>
          </a:p>
          <a:p>
            <a:pPr lvl="0"/>
            <a:r>
              <a:rPr lang="fr-FR" dirty="0"/>
              <a:t>La garde, l’éducation et la formation des enfants ;</a:t>
            </a:r>
          </a:p>
          <a:p>
            <a:pPr lvl="0"/>
            <a:r>
              <a:rPr lang="fr-FR" dirty="0"/>
              <a:t>La garde de malades, d’infirmes ou de personnes âgées ;</a:t>
            </a:r>
          </a:p>
          <a:p>
            <a:pPr lvl="0"/>
            <a:r>
              <a:rPr lang="fr-FR" dirty="0"/>
              <a:t>Le transport des membres du ménage ou de leurs biens  </a:t>
            </a:r>
          </a:p>
          <a:p>
            <a:pPr lvl="0"/>
            <a:r>
              <a:rPr lang="fr-FR" dirty="0"/>
              <a:t>Faire les courses.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979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1920" y="256032"/>
            <a:ext cx="3492818" cy="963168"/>
          </a:xfrm>
        </p:spPr>
        <p:txBody>
          <a:bodyPr>
            <a:noAutofit/>
          </a:bodyPr>
          <a:lstStyle/>
          <a:p>
            <a:pPr algn="l"/>
            <a:r>
              <a:rPr lang="fr-FR" sz="3200" b="1" dirty="0"/>
              <a:t>3- </a:t>
            </a:r>
            <a:r>
              <a:rPr lang="fr-FR" sz="3600" b="1" dirty="0"/>
              <a:t>Enjeux du TNR</a:t>
            </a:r>
            <a:endParaRPr lang="fr-FR" sz="3200" b="1" dirty="0"/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852334" y="34544"/>
            <a:ext cx="8094663" cy="6451600"/>
          </a:xfrm>
          <a:ln w="19050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109728" algn="l"/>
            <a:r>
              <a:rPr lang="fr-FR" sz="2800" b="1" dirty="0">
                <a:latin typeface="+mn-lt"/>
              </a:rPr>
              <a:t>Enjeux macroéconomiques et sociaux:</a:t>
            </a:r>
            <a:br>
              <a:rPr lang="fr-FR" sz="2800" b="1" dirty="0">
                <a:latin typeface="+mn-lt"/>
              </a:rPr>
            </a:br>
            <a:br>
              <a:rPr lang="fr-FR" sz="2400" b="1" dirty="0">
                <a:latin typeface="+mn-lt"/>
              </a:rPr>
            </a:br>
            <a:r>
              <a:rPr lang="fr-FR" sz="2800" dirty="0">
                <a:latin typeface="+mn-lt"/>
              </a:rPr>
              <a:t>1-</a:t>
            </a:r>
            <a:r>
              <a:rPr lang="fr-FR" sz="2800" b="1" dirty="0">
                <a:latin typeface="+mn-lt"/>
              </a:rPr>
              <a:t> </a:t>
            </a:r>
            <a:r>
              <a:rPr lang="fr-FR" sz="2800" dirty="0">
                <a:latin typeface="+mn-lt"/>
              </a:rPr>
              <a:t>Rendre visible une production domestique abondante «invisible »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60% de la production réelle des économies africaines et 50% du travail réellement accompli sont couverts par les statistiques officielles (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Latigo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et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Neijwa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2005).</a:t>
            </a:r>
            <a:br>
              <a:rPr lang="fr-FR" sz="2800" dirty="0">
                <a:latin typeface="+mn-lt"/>
              </a:rPr>
            </a:br>
            <a:r>
              <a:rPr lang="fr-FR" sz="2800" dirty="0">
                <a:latin typeface="+mn-lt"/>
              </a:rPr>
              <a:t> </a:t>
            </a:r>
            <a:br>
              <a:rPr lang="fr-FR" sz="2800" dirty="0">
                <a:latin typeface="+mn-lt"/>
              </a:rPr>
            </a:br>
            <a:r>
              <a:rPr lang="fr-FR" sz="2800" dirty="0">
                <a:latin typeface="+mn-lt"/>
              </a:rPr>
              <a:t>2- Améliorer les statistiques de la main d’</a:t>
            </a:r>
            <a:r>
              <a:rPr lang="fr-FR" sz="2800" dirty="0" err="1">
                <a:latin typeface="+mn-lt"/>
              </a:rPr>
              <a:t>oeuvre</a:t>
            </a:r>
            <a:r>
              <a:rPr lang="fr-FR" sz="2800" dirty="0">
                <a:latin typeface="+mn-lt"/>
              </a:rPr>
              <a:t> et du revenu</a:t>
            </a:r>
            <a:br>
              <a:rPr lang="fr-FR" sz="2800" dirty="0">
                <a:latin typeface="+mn-lt"/>
              </a:rPr>
            </a:br>
            <a:br>
              <a:rPr lang="fr-FR" sz="2800" dirty="0">
                <a:latin typeface="+mn-lt"/>
              </a:rPr>
            </a:br>
            <a:r>
              <a:rPr lang="fr-FR" sz="2800" dirty="0">
                <a:latin typeface="+mn-lt"/>
              </a:rPr>
              <a:t>3-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Une variable macroéconomique méconnue mais dont effet indéniable sur les autres</a:t>
            </a:r>
            <a:r>
              <a:rPr lang="fr-FR" sz="2800" dirty="0">
                <a:solidFill>
                  <a:prstClr val="black"/>
                </a:solidFill>
                <a:latin typeface="Calibri" panose="020F0502020204030204"/>
              </a:rPr>
              <a:t>.</a:t>
            </a:r>
            <a:b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b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b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br>
              <a:rPr lang="fr-FR" sz="2400" dirty="0">
                <a:latin typeface="+mn-lt"/>
              </a:rPr>
            </a:br>
            <a:br>
              <a:rPr lang="fr-FR" sz="2400" dirty="0">
                <a:latin typeface="+mn-lt"/>
              </a:rPr>
            </a:br>
            <a:endParaRPr lang="fr-FR" sz="2400" dirty="0">
              <a:latin typeface="+mn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" y="1219200"/>
            <a:ext cx="3083617" cy="5266944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581DF082-F2C7-1FB1-8B3D-E09A08C35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4010" y="5004678"/>
            <a:ext cx="4944285" cy="159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11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9854" y="288148"/>
            <a:ext cx="3553777" cy="931052"/>
          </a:xfrm>
        </p:spPr>
        <p:txBody>
          <a:bodyPr>
            <a:normAutofit/>
          </a:bodyPr>
          <a:lstStyle/>
          <a:p>
            <a:pPr algn="l"/>
            <a:r>
              <a:rPr lang="fr-FR" sz="2600" b="1" dirty="0"/>
              <a:t>3- </a:t>
            </a:r>
            <a:r>
              <a:rPr lang="fr-FR" sz="4200" b="1" dirty="0"/>
              <a:t>Enjeux TNR</a:t>
            </a:r>
            <a:endParaRPr lang="fr-FR" sz="36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" y="1219200"/>
            <a:ext cx="3791712" cy="52669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704840" y="600609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Figure : La vision « en iceberg » de l’économie   </a:t>
            </a:r>
          </a:p>
          <a:p>
            <a:r>
              <a:rPr lang="fr-FR" dirty="0"/>
              <a:t>Source : </a:t>
            </a:r>
            <a:r>
              <a:rPr lang="fr-FR" dirty="0" err="1"/>
              <a:t>Kabeer</a:t>
            </a:r>
            <a:r>
              <a:rPr lang="fr-FR" dirty="0"/>
              <a:t> (2005)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632" y="265518"/>
            <a:ext cx="7510606" cy="550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94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7729" y="136525"/>
            <a:ext cx="10463213" cy="835025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3. Enjeux du TNR</a:t>
            </a:r>
            <a:endParaRPr lang="fr-FR" dirty="0"/>
          </a:p>
        </p:txBody>
      </p:sp>
      <p:sp>
        <p:nvSpPr>
          <p:cNvPr id="4" name="Espace réservé du contenu 4"/>
          <p:cNvSpPr>
            <a:spLocks noGrp="1"/>
          </p:cNvSpPr>
          <p:nvPr>
            <p:ph idx="1"/>
          </p:nvPr>
        </p:nvSpPr>
        <p:spPr>
          <a:xfrm>
            <a:off x="171450" y="1285875"/>
            <a:ext cx="11801475" cy="54292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r-FR" dirty="0"/>
              <a:t>				</a:t>
            </a:r>
            <a:endParaRPr lang="fr-FR" sz="3500" dirty="0"/>
          </a:p>
          <a:p>
            <a:pPr marL="0" indent="0">
              <a:buNone/>
            </a:pPr>
            <a:r>
              <a:rPr lang="fr-FR" sz="3500" dirty="0"/>
              <a:t>                                         </a:t>
            </a:r>
            <a:r>
              <a:rPr lang="fr-FR" sz="4600" dirty="0"/>
              <a:t>                                   </a:t>
            </a:r>
            <a:r>
              <a:rPr lang="fr-FR" sz="9600" b="1" dirty="0"/>
              <a:t>Impact du TNR </a:t>
            </a:r>
            <a:r>
              <a:rPr lang="fr-FR" sz="9600" dirty="0"/>
              <a:t>, </a:t>
            </a:r>
            <a:r>
              <a:rPr lang="fr-FR" sz="9600" b="1" dirty="0"/>
              <a:t>Macro</a:t>
            </a:r>
            <a:r>
              <a:rPr lang="fr-FR" sz="9600" dirty="0"/>
              <a:t> / </a:t>
            </a:r>
            <a:r>
              <a:rPr lang="fr-FR" sz="8000" dirty="0"/>
              <a:t> </a:t>
            </a:r>
            <a:r>
              <a:rPr lang="fr-FR" sz="9600" b="1" dirty="0"/>
              <a:t>Micro</a:t>
            </a:r>
            <a:r>
              <a:rPr lang="fr-FR" sz="9600" dirty="0"/>
              <a:t> </a:t>
            </a:r>
            <a:r>
              <a:rPr lang="fr-FR" sz="5900" dirty="0"/>
              <a:t>           </a:t>
            </a:r>
          </a:p>
          <a:p>
            <a:pPr marL="0" indent="0">
              <a:buNone/>
            </a:pPr>
            <a:endParaRPr lang="fr-FR" sz="5900" dirty="0"/>
          </a:p>
          <a:p>
            <a:pPr marL="0" indent="0">
              <a:buNone/>
            </a:pPr>
            <a:r>
              <a:rPr lang="fr-FR" sz="5900" dirty="0"/>
              <a:t>                    </a:t>
            </a:r>
          </a:p>
          <a:p>
            <a:pPr marL="0" indent="0">
              <a:buNone/>
            </a:pPr>
            <a:endParaRPr lang="fr-FR" sz="5900" dirty="0"/>
          </a:p>
          <a:p>
            <a:pPr marL="0" indent="0">
              <a:buNone/>
            </a:pPr>
            <a:r>
              <a:rPr lang="fr-FR" sz="5900" dirty="0"/>
              <a:t>                                                 -  </a:t>
            </a:r>
            <a:r>
              <a:rPr lang="fr-FR" sz="9600" b="1" dirty="0"/>
              <a:t>Relation - Femme - Pauvreté : Développement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9600" dirty="0"/>
              <a:t>			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9600" dirty="0"/>
              <a:t>                               Frein au développement des Capabilités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9600" dirty="0"/>
              <a:t>                                                               </a:t>
            </a:r>
            <a:endParaRPr lang="fr-FR" sz="8000" dirty="0"/>
          </a:p>
          <a:p>
            <a:pPr marL="0" indent="0">
              <a:lnSpc>
                <a:spcPct val="100000"/>
              </a:lnSpc>
              <a:buNone/>
            </a:pPr>
            <a:endParaRPr lang="fr-FR" sz="5100" dirty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fr-FR" sz="4600" dirty="0"/>
              <a:t>                                       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fr-FR" sz="4600" dirty="0"/>
              <a:t>                                      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                                 </a:t>
            </a:r>
          </a:p>
          <a:p>
            <a:pPr marL="0" indent="0">
              <a:buNone/>
            </a:pPr>
            <a:r>
              <a:rPr lang="fr-FR" dirty="0"/>
              <a:t>					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98" y="1285876"/>
            <a:ext cx="2364426" cy="519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72263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4398" y="0"/>
            <a:ext cx="10367962" cy="720725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latin typeface="+mn-lt"/>
              </a:rPr>
              <a:t>Egalité de Chance ?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722" y="928687"/>
            <a:ext cx="9267397" cy="5856480"/>
          </a:xfrm>
        </p:spPr>
      </p:pic>
    </p:spTree>
    <p:extLst>
      <p:ext uri="{BB962C8B-B14F-4D97-AF65-F5344CB8AC3E}">
        <p14:creationId xmlns:p14="http://schemas.microsoft.com/office/powerpoint/2010/main" val="338763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99" y="1271588"/>
            <a:ext cx="11315701" cy="5397772"/>
          </a:xfrm>
        </p:spPr>
        <p:txBody>
          <a:bodyPr/>
          <a:lstStyle/>
          <a:p>
            <a:pPr marL="109728" indent="0">
              <a:buNone/>
            </a:pPr>
            <a:r>
              <a:rPr lang="fr-FR" sz="2400" dirty="0"/>
              <a:t>Ménage = Unité de production. Mesure production du ménage:   Physique  / Monétaire</a:t>
            </a:r>
          </a:p>
          <a:p>
            <a:pPr marL="109728" indent="0">
              <a:buNone/>
            </a:pPr>
            <a:endParaRPr lang="fr-FR" sz="2400" dirty="0"/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DFD-1513-4886-B1B9-F523B82E9B3E}" type="slidenum">
              <a:rPr lang="fr-FR" smtClean="0"/>
              <a:t>16</a:t>
            </a:fld>
            <a:endParaRPr lang="fr-FR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47168295"/>
              </p:ext>
            </p:extLst>
          </p:nvPr>
        </p:nvGraphicFramePr>
        <p:xfrm>
          <a:off x="1847528" y="1977666"/>
          <a:ext cx="8712968" cy="4691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ous-titre 2"/>
          <p:cNvSpPr txBox="1">
            <a:spLocks/>
          </p:cNvSpPr>
          <p:nvPr/>
        </p:nvSpPr>
        <p:spPr>
          <a:xfrm>
            <a:off x="1416496" y="133924"/>
            <a:ext cx="9144000" cy="573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dirty="0"/>
              <a:t>3- </a:t>
            </a:r>
            <a:r>
              <a:rPr lang="fr-FR" sz="3200" b="1" dirty="0"/>
              <a:t>Enjeux du TNR: la quantification, comment?</a:t>
            </a:r>
          </a:p>
        </p:txBody>
      </p:sp>
    </p:spTree>
    <p:extLst>
      <p:ext uri="{BB962C8B-B14F-4D97-AF65-F5344CB8AC3E}">
        <p14:creationId xmlns:p14="http://schemas.microsoft.com/office/powerpoint/2010/main" val="282920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5EB06-66F1-7739-5739-755F9403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44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4800" b="1" dirty="0">
                <a:latin typeface="+mn-lt"/>
              </a:rPr>
              <a:t>UTILITE DES TUS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B135D3-1AFB-6E2E-02B2-2C03B1F09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30" y="1152227"/>
            <a:ext cx="11507055" cy="50959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200" b="1" dirty="0"/>
          </a:p>
          <a:p>
            <a:r>
              <a:rPr lang="fr-FR" sz="3200" b="1" dirty="0"/>
              <a:t>Utilité macroéconomique des enquêtes budget-temps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sz="2800" dirty="0"/>
              <a:t>Mesurer la production domestique des ménages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800" dirty="0"/>
              <a:t>Préciser la description du marché de l’emploi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800" dirty="0"/>
              <a:t> Affiner la conception des politiques publiques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r-FR" sz="2800" dirty="0"/>
          </a:p>
          <a:p>
            <a:r>
              <a:rPr lang="fr-FR" sz="3200" b="1" dirty="0"/>
              <a:t>Utilité microéconomique des enquêtes budget-temps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dirty="0"/>
              <a:t> </a:t>
            </a:r>
            <a:r>
              <a:rPr lang="fr-FR" sz="2800" dirty="0"/>
              <a:t>La mesure du temps de loisir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800" dirty="0"/>
              <a:t> La gestion de l’environnement et du développement durable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r-FR" sz="2800" dirty="0"/>
              <a:t>Autres évaluations microéconomiques (Juridique, santé, bien-être)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688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>
            <p:ph type="ctrTitle"/>
          </p:nvPr>
        </p:nvSpPr>
        <p:spPr>
          <a:xfrm>
            <a:off x="522244" y="873304"/>
            <a:ext cx="8899158" cy="5786196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just">
              <a:spcBef>
                <a:spcPts val="800"/>
              </a:spcBef>
              <a:buClrTx/>
              <a:buSzPct val="100000"/>
            </a:pPr>
            <a:br>
              <a:rPr lang="fr-F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br>
              <a:rPr lang="fr-F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r>
              <a:rPr lang="fr-F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br>
              <a:rPr lang="fr-FR" sz="2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</a:br>
            <a:endParaRPr lang="fr-FR" sz="2800" dirty="0"/>
          </a:p>
        </p:txBody>
      </p:sp>
      <p:sp>
        <p:nvSpPr>
          <p:cNvPr id="7" name="Sous-titre 2"/>
          <p:cNvSpPr txBox="1">
            <a:spLocks/>
          </p:cNvSpPr>
          <p:nvPr/>
        </p:nvSpPr>
        <p:spPr>
          <a:xfrm>
            <a:off x="522244" y="198501"/>
            <a:ext cx="9144000" cy="573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/>
              <a:t>5- Etude de cas et résultats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402" y="450033"/>
            <a:ext cx="2145612" cy="207741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4509515-2FBF-A794-E1C3-D5D6DEC1C314}"/>
              </a:ext>
            </a:extLst>
          </p:cNvPr>
          <p:cNvSpPr txBox="1"/>
          <p:nvPr/>
        </p:nvSpPr>
        <p:spPr>
          <a:xfrm>
            <a:off x="522244" y="873304"/>
            <a:ext cx="8899158" cy="5576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Sondage : 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Inspiré du Recensement général de la population et de l’habitation (RGPH</a:t>
            </a:r>
            <a:r>
              <a:rPr lang="fr-F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de 1996, puis de celui de 2006.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 de sondage : 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Constituée par la liste exhaustive des 39 villages de la commune de Koupéla, et l’effectif de la population par village en 2009.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Echantillon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711 individus  / 126 Ménages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 de 6 à 65 ans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 de collecte des données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Interview rétrospective  24 heures.                                                             </a:t>
            </a:r>
            <a:b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 de collecte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le journal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b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Classification :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ICATUS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Période </a:t>
            </a:r>
            <a:r>
              <a:rPr lang="fr-F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Juin 2009   saison sèche /pluvieuse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8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6291" y="-63501"/>
            <a:ext cx="10463213" cy="849313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+mn-lt"/>
              </a:rPr>
              <a:t>Emploi du temps des membres de 15 à 49 ans selon le sexe</a:t>
            </a:r>
            <a:endParaRPr lang="fr-FR" sz="3200" dirty="0">
              <a:latin typeface="+mn-lt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008537"/>
              </p:ext>
            </p:extLst>
          </p:nvPr>
        </p:nvGraphicFramePr>
        <p:xfrm>
          <a:off x="403618" y="573100"/>
          <a:ext cx="11283556" cy="6156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8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1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6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800" dirty="0">
                          <a:effectLst/>
                        </a:rPr>
                        <a:t>Groupe d’activité</a:t>
                      </a:r>
                      <a:endParaRPr lang="fr-FR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800" dirty="0">
                          <a:effectLst/>
                        </a:rPr>
                        <a:t>Sexe de l’enquêté</a:t>
                      </a:r>
                      <a:endParaRPr lang="fr-FR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Masculin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Féminin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3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Heures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%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Heures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%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Activité économique de marché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4 h 03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16,93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3 h 31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14,71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81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Activité économique hors marché</a:t>
                      </a:r>
                      <a:endParaRPr lang="fr-FR" sz="2000" dirty="0">
                        <a:effectLst/>
                      </a:endParaRPr>
                    </a:p>
                    <a:p>
                      <a:pPr marL="288290"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Dont puiser de l’eau</a:t>
                      </a:r>
                      <a:endParaRPr lang="fr-FR" sz="2800" dirty="0">
                        <a:effectLst/>
                      </a:endParaRPr>
                    </a:p>
                    <a:p>
                      <a:pPr marL="288290"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Ramasser du bois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3 h 17 min</a:t>
                      </a:r>
                      <a:endParaRPr lang="fr-FR" sz="2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27 min</a:t>
                      </a:r>
                      <a:endParaRPr lang="fr-FR" sz="2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22 min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13,78</a:t>
                      </a:r>
                      <a:endParaRPr lang="fr-FR" sz="280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 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2 h 44 min</a:t>
                      </a:r>
                      <a:endParaRPr lang="fr-FR" sz="2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39 min</a:t>
                      </a:r>
                      <a:endParaRPr lang="fr-FR" sz="2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17 min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11,45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Activité domestique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59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4,14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4 h 56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20,65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Activité sociale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2 h 52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11,31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 h 15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5,22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Activités loisirs et sport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25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1,80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3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0,20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Études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31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2,22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16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1,17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Utilisation des médias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41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2,89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25 min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b="1" dirty="0">
                          <a:effectLst/>
                        </a:rPr>
                        <a:t>1,75</a:t>
                      </a:r>
                      <a:endParaRPr lang="fr-FR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400" dirty="0">
                          <a:effectLst/>
                        </a:rPr>
                        <a:t>Sommeil-repas-repos</a:t>
                      </a:r>
                      <a:endParaRPr lang="fr-F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11 h 18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46,20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10 h 53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44,82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3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Non déclaré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14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0,73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17 min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0,03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33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Total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24 h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100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>
                          <a:effectLst/>
                        </a:rPr>
                        <a:t>24 h</a:t>
                      </a:r>
                      <a:endParaRPr lang="fr-F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effectLst/>
                        </a:rPr>
                        <a:t>100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72387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 DE COMMUNICATION</a:t>
            </a:r>
          </a:p>
        </p:txBody>
      </p:sp>
      <p:graphicFrame>
        <p:nvGraphicFramePr>
          <p:cNvPr id="6" name="Espace réservé du contenu 4">
            <a:extLst>
              <a:ext uri="{FF2B5EF4-FFF2-40B4-BE49-F238E27FC236}">
                <a16:creationId xmlns:a16="http://schemas.microsoft.com/office/drawing/2014/main" id="{6EDE7FD4-9C47-5978-8FDE-5DCC926F19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752449"/>
              </p:ext>
            </p:extLst>
          </p:nvPr>
        </p:nvGraphicFramePr>
        <p:xfrm>
          <a:off x="1371599" y="1700467"/>
          <a:ext cx="7425695" cy="4835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2138780"/>
      </p:ext>
    </p:extLst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 txBox="1">
            <a:spLocks/>
          </p:cNvSpPr>
          <p:nvPr/>
        </p:nvSpPr>
        <p:spPr>
          <a:xfrm>
            <a:off x="1231390" y="229085"/>
            <a:ext cx="9144000" cy="573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/>
              <a:t>5- </a:t>
            </a:r>
            <a:r>
              <a:rPr lang="fr-FR" sz="3200" b="1" dirty="0"/>
              <a:t>Etude de cas et résultats</a:t>
            </a:r>
          </a:p>
        </p:txBody>
      </p:sp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336232"/>
              </p:ext>
            </p:extLst>
          </p:nvPr>
        </p:nvGraphicFramePr>
        <p:xfrm>
          <a:off x="-242888" y="1191558"/>
          <a:ext cx="4500563" cy="5266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233961"/>
              </p:ext>
            </p:extLst>
          </p:nvPr>
        </p:nvGraphicFramePr>
        <p:xfrm>
          <a:off x="6307667" y="1191558"/>
          <a:ext cx="4337303" cy="5119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7289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774039"/>
              </p:ext>
            </p:extLst>
          </p:nvPr>
        </p:nvGraphicFramePr>
        <p:xfrm>
          <a:off x="688257" y="1328644"/>
          <a:ext cx="11326761" cy="5139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DFD-1513-4886-B1B9-F523B82E9B3E}" type="slidenum">
              <a:rPr lang="fr-FR" smtClean="0"/>
              <a:t>21</a:t>
            </a:fld>
            <a:endParaRPr lang="fr-FR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524000" y="682752"/>
            <a:ext cx="9144000" cy="573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/>
              <a:t>5- Etude de cas et résultats</a:t>
            </a:r>
          </a:p>
        </p:txBody>
      </p:sp>
    </p:spTree>
    <p:extLst>
      <p:ext uri="{BB962C8B-B14F-4D97-AF65-F5344CB8AC3E}">
        <p14:creationId xmlns:p14="http://schemas.microsoft.com/office/powerpoint/2010/main" val="196484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281133"/>
              </p:ext>
            </p:extLst>
          </p:nvPr>
        </p:nvGraphicFramePr>
        <p:xfrm>
          <a:off x="536028" y="1797270"/>
          <a:ext cx="11004331" cy="4599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46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5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6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5675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dirty="0">
                          <a:effectLst/>
                        </a:rPr>
                        <a:t>Travail non rémunéré annuel </a:t>
                      </a:r>
                      <a:r>
                        <a:rPr lang="fr-FR" sz="3200" dirty="0" err="1">
                          <a:effectLst/>
                        </a:rPr>
                        <a:t>Koupéla</a:t>
                      </a:r>
                      <a:r>
                        <a:rPr lang="fr-FR" sz="3200" dirty="0">
                          <a:effectLst/>
                        </a:rPr>
                        <a:t> en %</a:t>
                      </a:r>
                      <a:endParaRPr lang="fr-FR" sz="4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1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3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800" dirty="0">
                          <a:effectLst/>
                        </a:rPr>
                        <a:t>Femmes</a:t>
                      </a:r>
                      <a:endParaRPr lang="fr-FR" sz="6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000" dirty="0">
                          <a:effectLst/>
                        </a:rPr>
                        <a:t>85,46</a:t>
                      </a:r>
                      <a:endParaRPr lang="fr-FR" sz="4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3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800" dirty="0">
                          <a:effectLst/>
                        </a:rPr>
                        <a:t>Hommes</a:t>
                      </a:r>
                      <a:endParaRPr lang="fr-FR" sz="6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000" dirty="0">
                          <a:effectLst/>
                        </a:rPr>
                        <a:t>14,54</a:t>
                      </a:r>
                      <a:endParaRPr lang="fr-FR" sz="4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3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800" dirty="0">
                          <a:effectLst/>
                        </a:rPr>
                        <a:t>Total</a:t>
                      </a:r>
                      <a:endParaRPr lang="fr-FR" sz="6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4000" dirty="0">
                          <a:effectLst/>
                        </a:rPr>
                        <a:t>100</a:t>
                      </a:r>
                      <a:endParaRPr lang="fr-FR" sz="4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8DFD-1513-4886-B1B9-F523B82E9B3E}" type="slidenum">
              <a:rPr lang="fr-FR" smtClean="0"/>
              <a:t>22</a:t>
            </a:fld>
            <a:endParaRPr lang="fr-FR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507333" y="282702"/>
            <a:ext cx="9144000" cy="5730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5- </a:t>
            </a:r>
            <a:r>
              <a:rPr lang="fr-FR" sz="3600" b="1" dirty="0"/>
              <a:t>Etude de cas et résultats</a:t>
            </a:r>
          </a:p>
        </p:txBody>
      </p:sp>
    </p:spTree>
    <p:extLst>
      <p:ext uri="{BB962C8B-B14F-4D97-AF65-F5344CB8AC3E}">
        <p14:creationId xmlns:p14="http://schemas.microsoft.com/office/powerpoint/2010/main" val="120835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0087" y="278130"/>
            <a:ext cx="10558463" cy="755904"/>
          </a:xfrm>
        </p:spPr>
        <p:txBody>
          <a:bodyPr>
            <a:normAutofit/>
          </a:bodyPr>
          <a:lstStyle/>
          <a:p>
            <a:r>
              <a:rPr lang="fr-FR" sz="4800" b="1" dirty="0"/>
              <a:t>Recommandations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01134" y="1034034"/>
            <a:ext cx="10966980" cy="544764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2628" lvl="0" indent="-342900" algn="just">
              <a:spcBef>
                <a:spcPts val="300"/>
              </a:spcBef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prstClr val="black"/>
                </a:solidFill>
              </a:rPr>
              <a:t>Sensibilisation des Décideurs à l’importance du TNR Instituts de Statiques; vulgarisation Enquêtes Budget-temps (Fréquence, Type d’enquête, qualité des données, exploitation des données). Données désagrégées en général.</a:t>
            </a:r>
          </a:p>
          <a:p>
            <a:pPr marL="109728" lvl="0">
              <a:spcBef>
                <a:spcPts val="300"/>
              </a:spcBef>
              <a:buClr>
                <a:srgbClr val="5BD078"/>
              </a:buClr>
            </a:pPr>
            <a:endParaRPr lang="fr-FR" sz="2800" dirty="0">
              <a:solidFill>
                <a:prstClr val="black"/>
              </a:solidFill>
            </a:endParaRPr>
          </a:p>
          <a:p>
            <a:pPr marL="452628" indent="-342900" algn="just">
              <a:spcBef>
                <a:spcPts val="300"/>
              </a:spcBef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prstClr val="black"/>
                </a:solidFill>
              </a:rPr>
              <a:t>Recherche en macroéconomie Intégrant le Genre</a:t>
            </a:r>
          </a:p>
          <a:p>
            <a:pPr marL="109728" algn="just">
              <a:spcBef>
                <a:spcPts val="300"/>
              </a:spcBef>
              <a:buClr>
                <a:srgbClr val="0070C0"/>
              </a:buClr>
            </a:pPr>
            <a:endParaRPr lang="en-US" sz="2800" dirty="0">
              <a:solidFill>
                <a:prstClr val="black"/>
              </a:solidFill>
            </a:endParaRPr>
          </a:p>
          <a:p>
            <a:pPr marL="452628" indent="-342900" algn="just">
              <a:spcBef>
                <a:spcPts val="300"/>
              </a:spcBef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prstClr val="black"/>
                </a:solidFill>
              </a:rPr>
              <a:t>Implications de politique Eco de la </a:t>
            </a:r>
            <a:r>
              <a:rPr lang="en-US" sz="2800" dirty="0" err="1">
                <a:solidFill>
                  <a:prstClr val="black"/>
                </a:solidFill>
              </a:rPr>
              <a:t>visibilité</a:t>
            </a:r>
            <a:endParaRPr lang="en-US" sz="2800" dirty="0">
              <a:solidFill>
                <a:prstClr val="black"/>
              </a:solidFill>
            </a:endParaRPr>
          </a:p>
          <a:p>
            <a:pPr marL="452628" indent="-342900" algn="just">
              <a:spcBef>
                <a:spcPts val="300"/>
              </a:spcBef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prstClr val="black"/>
                </a:solidFill>
              </a:rPr>
              <a:t>Combien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ça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coûte</a:t>
            </a:r>
            <a:r>
              <a:rPr lang="en-US" sz="2000" dirty="0">
                <a:solidFill>
                  <a:prstClr val="black"/>
                </a:solidFill>
              </a:rPr>
              <a:t>?</a:t>
            </a:r>
            <a:endParaRPr lang="en-US" sz="2800" dirty="0">
              <a:solidFill>
                <a:prstClr val="black"/>
              </a:solidFill>
            </a:endParaRPr>
          </a:p>
          <a:p>
            <a:pPr marL="109728" lvl="0">
              <a:spcBef>
                <a:spcPts val="300"/>
              </a:spcBef>
              <a:buClr>
                <a:srgbClr val="5BD078"/>
              </a:buClr>
            </a:pPr>
            <a:endParaRPr lang="en-US" sz="2800" dirty="0">
              <a:solidFill>
                <a:prstClr val="black"/>
              </a:solidFill>
            </a:endParaRPr>
          </a:p>
          <a:p>
            <a:pPr marL="109728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OIT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Simulateur d’investissement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9728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https://www.ilo.org/globalcare/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31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3978" y="5758686"/>
            <a:ext cx="4645152" cy="755904"/>
          </a:xfrm>
        </p:spPr>
        <p:txBody>
          <a:bodyPr>
            <a:normAutofit fontScale="77500" lnSpcReduction="20000"/>
          </a:bodyPr>
          <a:lstStyle/>
          <a:p>
            <a:r>
              <a:rPr lang="fr-FR" altLang="fr-FR" sz="3000" b="1" dirty="0"/>
              <a:t>Je vous remercie</a:t>
            </a:r>
          </a:p>
          <a:p>
            <a:r>
              <a:rPr lang="fr-FR" altLang="fr-FR" sz="3000" b="1" dirty="0">
                <a:solidFill>
                  <a:srgbClr val="FF0000"/>
                </a:solidFill>
              </a:rPr>
              <a:t>E-mail: LBRKY@UEMOA.INT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7360" y="132016"/>
            <a:ext cx="6352032" cy="64373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652" y="2936487"/>
            <a:ext cx="3626136" cy="769441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109728" lvl="0" algn="just">
              <a:spcBef>
                <a:spcPts val="300"/>
              </a:spcBef>
              <a:buClr>
                <a:srgbClr val="0070C0"/>
              </a:buClr>
            </a:pPr>
            <a:r>
              <a:rPr lang="fr-FR" sz="2200" dirty="0">
                <a:solidFill>
                  <a:prstClr val="black"/>
                </a:solidFill>
              </a:rPr>
              <a:t>Pour plus de détails, consulter notamment</a:t>
            </a:r>
          </a:p>
        </p:txBody>
      </p:sp>
      <p:sp>
        <p:nvSpPr>
          <p:cNvPr id="2" name="Flèche droite rayée 1"/>
          <p:cNvSpPr/>
          <p:nvPr/>
        </p:nvSpPr>
        <p:spPr>
          <a:xfrm>
            <a:off x="3932903" y="2448232"/>
            <a:ext cx="1614457" cy="175014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78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94397" y="261901"/>
            <a:ext cx="10081260" cy="63398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3600" b="1" dirty="0"/>
              <a:t>Problématique du Travail Non Rémunéré (TNR)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512449"/>
            <a:ext cx="2080260" cy="3046989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1285875" y="895885"/>
            <a:ext cx="9161144" cy="1100137"/>
          </a:xfrm>
          <a:ln w="38100">
            <a:solidFill>
              <a:srgbClr val="00B050"/>
            </a:solidFill>
          </a:ln>
        </p:spPr>
        <p:txBody>
          <a:bodyPr>
            <a:noAutofit/>
          </a:bodyPr>
          <a:lstStyle/>
          <a:p>
            <a:br>
              <a:rPr lang="fr-FR" sz="3200" b="1" dirty="0">
                <a:solidFill>
                  <a:schemeClr val="accent1"/>
                </a:solidFill>
              </a:rPr>
            </a:br>
            <a:br>
              <a:rPr lang="fr-FR" sz="3200" b="1" dirty="0">
                <a:solidFill>
                  <a:schemeClr val="accent1"/>
                </a:solidFill>
              </a:rPr>
            </a:br>
            <a:br>
              <a:rPr lang="fr-FR" sz="3200" b="1" dirty="0">
                <a:solidFill>
                  <a:schemeClr val="accent1"/>
                </a:solidFill>
              </a:rPr>
            </a:br>
            <a:br>
              <a:rPr lang="fr-FR" sz="3200" b="1" dirty="0">
                <a:solidFill>
                  <a:schemeClr val="accent1"/>
                </a:solidFill>
              </a:rPr>
            </a:br>
            <a:r>
              <a:rPr lang="fr-FR" sz="3200" b="1" dirty="0">
                <a:solidFill>
                  <a:srgbClr val="0070C0"/>
                </a:solidFill>
              </a:rPr>
              <a:t>Double paradoxe des Femmes dans PVD</a:t>
            </a:r>
            <a:br>
              <a:rPr lang="fr-FR" sz="3200" b="1" dirty="0">
                <a:solidFill>
                  <a:srgbClr val="0070C0"/>
                </a:solidFill>
              </a:rPr>
            </a:b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952442" y="2158233"/>
            <a:ext cx="99440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3200" dirty="0"/>
              <a:t>Les taux d’activité économique sont élevés MAIS contribution réelle à l'économie reste très sous-estimée. </a:t>
            </a:r>
            <a:r>
              <a:rPr lang="fr-FR" sz="2400" i="1" dirty="0"/>
              <a:t>Charmes (2005)</a:t>
            </a:r>
            <a:endParaRPr lang="fr-FR" sz="3200" dirty="0"/>
          </a:p>
          <a:p>
            <a:pPr algn="just"/>
            <a:r>
              <a:rPr lang="fr-FR" sz="2400" i="1" dirty="0"/>
              <a:t>      Afrique: 80% des travaux domestiques ruraux,  collecte d'eau et de bois de</a:t>
            </a:r>
          </a:p>
          <a:p>
            <a:pPr algn="just"/>
            <a:r>
              <a:rPr lang="fr-FR" sz="2400" i="1" dirty="0"/>
              <a:t>       feu, transformation et stockage des aliments» (FAO 2007 ). </a:t>
            </a:r>
          </a:p>
          <a:p>
            <a:pPr algn="just"/>
            <a:endParaRPr lang="fr-FR" sz="32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3200" dirty="0"/>
              <a:t>Volume horaires de W &gt; Hommes MAIS les plus pauvres </a:t>
            </a:r>
            <a:r>
              <a:rPr lang="fr-FR" sz="3200" dirty="0">
                <a:solidFill>
                  <a:srgbClr val="0070C0"/>
                </a:solidFill>
              </a:rPr>
              <a:t>malgré Approche GED</a:t>
            </a:r>
          </a:p>
        </p:txBody>
      </p:sp>
    </p:spTree>
    <p:extLst>
      <p:ext uri="{BB962C8B-B14F-4D97-AF65-F5344CB8AC3E}">
        <p14:creationId xmlns:p14="http://schemas.microsoft.com/office/powerpoint/2010/main" val="1650206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Paradoxe traduit un Hiatus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90688"/>
            <a:ext cx="12015788" cy="5010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altLang="fr-FR" sz="2400" dirty="0">
                <a:solidFill>
                  <a:prstClr val="black"/>
                </a:solidFill>
              </a:rPr>
              <a:t>                  </a:t>
            </a:r>
            <a:r>
              <a:rPr lang="fr-FR" altLang="fr-FR" dirty="0">
                <a:solidFill>
                  <a:prstClr val="black"/>
                </a:solidFill>
              </a:rPr>
              <a:t>Analyse économique                           Contribution productive des femmes    </a:t>
            </a: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altLang="fr-FR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r-FR" altLang="fr-FR" sz="2400" dirty="0">
                <a:solidFill>
                  <a:prstClr val="black"/>
                </a:solidFill>
              </a:rPr>
              <a:t>                                                                </a:t>
            </a:r>
            <a:r>
              <a:rPr lang="fr-FR" altLang="fr-FR" sz="3200" b="1" dirty="0">
                <a:solidFill>
                  <a:prstClr val="black"/>
                </a:solidFill>
              </a:rPr>
              <a:t>Lutte contre la pauvreté</a:t>
            </a:r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389" y="2442628"/>
            <a:ext cx="6272212" cy="332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7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1060" y="113665"/>
            <a:ext cx="10515600" cy="48069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La Pauvreté en sciences économiques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1450" y="834390"/>
            <a:ext cx="11692890" cy="5783580"/>
          </a:xfrm>
        </p:spPr>
        <p:txBody>
          <a:bodyPr/>
          <a:lstStyle/>
          <a:p>
            <a:r>
              <a:rPr lang="fr-FR" sz="2400" b="1" dirty="0"/>
              <a:t>latin</a:t>
            </a:r>
            <a:r>
              <a:rPr lang="fr-FR" sz="2400" dirty="0"/>
              <a:t> </a:t>
            </a:r>
            <a:r>
              <a:rPr lang="fr-FR" sz="2400" i="1" dirty="0" err="1"/>
              <a:t>pauper</a:t>
            </a:r>
            <a:r>
              <a:rPr lang="fr-FR" sz="2400" i="1" dirty="0"/>
              <a:t> </a:t>
            </a:r>
            <a:r>
              <a:rPr lang="fr-FR" sz="2400" dirty="0"/>
              <a:t>(peu ou petit), et du</a:t>
            </a:r>
            <a:r>
              <a:rPr lang="fr-FR" sz="2400" b="1" dirty="0"/>
              <a:t> grec </a:t>
            </a:r>
            <a:r>
              <a:rPr lang="fr-FR" sz="2400" i="1" dirty="0" err="1"/>
              <a:t>pénia</a:t>
            </a:r>
            <a:r>
              <a:rPr lang="fr-FR" sz="2400" dirty="0"/>
              <a:t>, apparentés à </a:t>
            </a:r>
            <a:r>
              <a:rPr lang="fr-FR" sz="2400" i="1" dirty="0"/>
              <a:t>peina </a:t>
            </a:r>
            <a:r>
              <a:rPr lang="fr-FR" sz="2400" dirty="0"/>
              <a:t>(faim) et par</a:t>
            </a:r>
          </a:p>
          <a:p>
            <a:pPr marL="0" indent="0">
              <a:buNone/>
            </a:pPr>
            <a:r>
              <a:rPr lang="fr-FR" sz="2400" dirty="0"/>
              <a:t>extension à </a:t>
            </a:r>
            <a:r>
              <a:rPr lang="fr-FR" sz="2400" i="1" dirty="0" err="1"/>
              <a:t>ponos</a:t>
            </a:r>
            <a:r>
              <a:rPr lang="fr-FR" sz="2400" i="1" dirty="0"/>
              <a:t> </a:t>
            </a:r>
            <a:r>
              <a:rPr lang="fr-FR" sz="2400" dirty="0"/>
              <a:t>(douleur) et </a:t>
            </a:r>
            <a:r>
              <a:rPr lang="fr-FR" sz="2400" i="1" dirty="0" err="1"/>
              <a:t>poiné</a:t>
            </a:r>
            <a:r>
              <a:rPr lang="fr-FR" sz="2400" i="1" dirty="0"/>
              <a:t> </a:t>
            </a:r>
            <a:r>
              <a:rPr lang="fr-FR" sz="2400" dirty="0"/>
              <a:t>(châtiment, peine).</a:t>
            </a:r>
          </a:p>
          <a:p>
            <a:pPr marL="0" indent="0">
              <a:buNone/>
            </a:pPr>
            <a:r>
              <a:rPr lang="fr-FR" dirty="0"/>
              <a:t>Pauvreté : quantitative </a:t>
            </a:r>
            <a:r>
              <a:rPr lang="fr-FR" sz="2000" dirty="0"/>
              <a:t>(racine latine) </a:t>
            </a:r>
            <a:r>
              <a:rPr lang="fr-FR" dirty="0"/>
              <a:t>+ qualitative et psychologique </a:t>
            </a:r>
            <a:r>
              <a:rPr lang="fr-FR" sz="2000" dirty="0"/>
              <a:t>(racine grecque)</a:t>
            </a:r>
          </a:p>
          <a:p>
            <a:pPr marL="0" indent="0">
              <a:buNone/>
            </a:pPr>
            <a:r>
              <a:rPr lang="fr-FR" sz="2000" dirty="0"/>
              <a:t> </a:t>
            </a:r>
          </a:p>
          <a:p>
            <a:pPr marL="0" indent="0">
              <a:buNone/>
            </a:pPr>
            <a:r>
              <a:rPr lang="fr-FR" sz="2000" dirty="0"/>
              <a:t>    L’extension progressive du champ thématique de la pauvreté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788765"/>
              </p:ext>
            </p:extLst>
          </p:nvPr>
        </p:nvGraphicFramePr>
        <p:xfrm>
          <a:off x="502920" y="3487153"/>
          <a:ext cx="10732770" cy="2940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6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46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Période</a:t>
                      </a:r>
                      <a:endParaRPr lang="fr-FR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effectLst/>
                        </a:rPr>
                        <a:t>Composants de la pauvreté</a:t>
                      </a:r>
                      <a:endParaRPr lang="fr-FR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Jusqu’aux années 1970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Consommation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Milieu des années 1970 et 1980. Approche par les besoins essentiels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Consommation + Services sociaux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5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À partir du milieu des années 1980 : approche par les capacités et opportunités (Rawls et Sen)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Consommation + Services sociaux + Actifs</a:t>
                      </a:r>
                      <a:endParaRPr lang="fr-FR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Consommation + Services sociaux + Actifs </a:t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>+ Vulnérabilité</a:t>
                      </a:r>
                      <a:endParaRPr lang="fr-FR" sz="2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400"/>
                        </a:spcAft>
                      </a:pPr>
                      <a:r>
                        <a:rPr lang="fr-FR" sz="1800" dirty="0">
                          <a:effectLst/>
                        </a:rPr>
                        <a:t>Consommation + Services sociaux + Actifs </a:t>
                      </a:r>
                      <a:br>
                        <a:rPr lang="fr-FR" sz="1800" dirty="0">
                          <a:effectLst/>
                        </a:rPr>
                      </a:br>
                      <a:r>
                        <a:rPr lang="fr-FR" sz="1800" dirty="0">
                          <a:effectLst/>
                        </a:rPr>
                        <a:t>+ Vulnérabilité + Dignité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302322"/>
      </p:ext>
    </p:extLst>
  </p:cSld>
  <p:clrMapOvr>
    <a:masterClrMapping/>
  </p:clrMapOvr>
  <p:transition spd="slow"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743296E-5752-6514-643D-1E4A8713B0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31" r="1347"/>
          <a:stretch/>
        </p:blipFill>
        <p:spPr>
          <a:xfrm>
            <a:off x="3102823" y="289870"/>
            <a:ext cx="2665189" cy="2665189"/>
          </a:xfrm>
          <a:custGeom>
            <a:avLst/>
            <a:gdLst/>
            <a:ahLst/>
            <a:cxnLst/>
            <a:rect l="l" t="t" r="r" b="b"/>
            <a:pathLst>
              <a:path w="2255084" h="2255084">
                <a:moveTo>
                  <a:pt x="1127542" y="0"/>
                </a:moveTo>
                <a:cubicBezTo>
                  <a:pt x="1750266" y="0"/>
                  <a:pt x="2255084" y="504818"/>
                  <a:pt x="2255084" y="1127542"/>
                </a:cubicBezTo>
                <a:cubicBezTo>
                  <a:pt x="2255084" y="1750266"/>
                  <a:pt x="1750266" y="2255084"/>
                  <a:pt x="1127542" y="2255084"/>
                </a:cubicBezTo>
                <a:cubicBezTo>
                  <a:pt x="504818" y="2255084"/>
                  <a:pt x="0" y="1750266"/>
                  <a:pt x="0" y="1127542"/>
                </a:cubicBezTo>
                <a:cubicBezTo>
                  <a:pt x="0" y="504818"/>
                  <a:pt x="504818" y="0"/>
                  <a:pt x="1127542" y="0"/>
                </a:cubicBezTo>
                <a:close/>
              </a:path>
            </a:pathLst>
          </a:cu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EEB3127-4A39-4F76-935D-6AC8D51AC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8562" y="2003061"/>
            <a:ext cx="4288094" cy="4288094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F2E216-6526-433B-8072-DEE222DC9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929" y="2003061"/>
            <a:ext cx="4288094" cy="4288094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FFEB18F-F81F-4CED-BE64-EB888A77C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1925092"/>
            <a:ext cx="4288094" cy="4288094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2567199"/>
            <a:ext cx="4031808" cy="3053052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  <a:latin typeface="Calibri" panose="020F0502020204030204"/>
              </a:rPr>
              <a:t>La Pauvreté des potentialités : Capabilités</a:t>
            </a:r>
            <a:endParaRPr lang="fr-FR" dirty="0">
              <a:solidFill>
                <a:schemeClr val="bg1"/>
              </a:solidFill>
            </a:endParaRPr>
          </a:p>
        </p:txBody>
      </p:sp>
      <p:grpSp>
        <p:nvGrpSpPr>
          <p:cNvPr id="17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0AD1D347-1879-4D73-8825-EB52119D1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F1D1C6D-7D18-44AC-80B7-823AD45FD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70CF9AD-9B31-49A2-8AF5-69B249840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E9D0A03-A290-4C8D-8498-85F0E5B1A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F4661E7-465D-4874-BC3A-E55093CD3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B79F073-B639-485B-93F6-958951EF3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153A942-5C48-4EF4-AA18-82AC90C55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EA4BCEE-B2B4-4870-B921-B3C0D7297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1271C20-03BB-47FA-A17B-09825E723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2C689A3-3820-4AFE-950D-CDA05D9683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EB9DAC1-A980-4285-9059-16D6B748C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D286A4C-6E67-462D-8807-EEF90F4C5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7CABE22-D7D1-4970-BE8D-8E7B26FAA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9A59EB07-44AA-4839-A550-764F0C1C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07BD093-A681-4C0E-89E1-28B79FDC5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4D3B41-D31B-418C-98E8-3DA9F7BE0B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2C9153D-F851-40ED-A291-F586E67A8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14F8536-E81B-4336-9991-6F1B3447E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BCE3D87-8E1E-4E3C-B336-E161FE1421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E57FCB1-61DD-4742-9F4E-0622EE2623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AC07452-C190-4DFF-9A85-7E0494E63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DC1E49D-0160-40EF-B62C-3682A0113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0FF01E4E-41B3-4E3A-9069-2C00F199A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C155535-D387-426C-8835-08EA1625D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30D8708-8C20-411A-99F6-39B7A15D7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172CE489-867A-498C-85D0-99ED8A50D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3A369D6-BC7C-46B6-9802-41F7FE32F8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735936F-8515-4CF4-A1E4-7466BFAD38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52E14F4-2A50-4876-A835-D7B7B7F05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AD1B584-BCD9-47C1-BF94-A9B03E0A5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E78B189-4AAE-4308-BE2A-561CE6E2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34F693D-9FD0-4BF4-9BCA-CAA391EE7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DC8A20BE-5976-437A-94F2-7869D1D4C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2797F1A-9D8B-4AC7-8A7E-C088A7B61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BB8BB9ED-3A10-495E-A450-4573A83A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84AAD79-9D91-4601-AE6B-E3CC0AC23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06966F3D-45BD-4D12-8447-B9669E9AD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19B4C07-AFE8-42F6-8060-AB4FD27F82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BCBEC46-CA76-424D-AE21-335765D370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32244D96-1DD8-4D90-B4DA-58056941D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BFFC670-5D4A-4609-979B-30BE38D30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BA6EA23-F2B4-49FA-86BB-40794E01B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89E16F95-4ED7-4D4A-A1FB-A9FFE338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6602585-A0C4-419E-9F64-E17CC3004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680EC182-6DF1-4FF2-9C46-E24857CE35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E71D4C4B-3242-45D7-BBC6-3168AF117C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5C43A586-0AEE-4520-8AE3-78557E8D5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3881E1E2-63F4-44A6-8FD4-E0031DDB08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209E85B-A99A-4679-B958-DFD6FAC391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AD3B901-0837-4EB4-B0BD-B5317762B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07F6141-18B7-42F5-AB8A-095FA602A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85154CE-9C1F-421D-A58A-D337E3179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59AAA97-B6F9-4CB6-B294-955DE265B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3696AC66-45F9-4D0A-978B-EBAFCBA8B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C8064064-C0D3-4A54-9D36-EB2759F07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96DAF67-B510-431C-81CE-598A220ED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DFF3B41-BD0E-4E80-BE32-AAB566084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2E1C296D-C2BB-405E-A9E1-CD0C777E6C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E012E94-1E82-4743-9646-D27796E3D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0506F7E7-8613-4F49-9B22-E8B9A8F89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67EFAB5-5519-4B20-B488-61E365357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7A46CD3C-8282-430D-84A6-668594635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9F667CC-51FA-4373-BF89-FDA9E6F57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2824720-77CA-4EFE-9B9B-F3C5DA5E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AAD48D1-498E-407D-8773-B32DA5177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3761232-AC0F-4415-8849-2CE14A66E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F9671C34-F1B1-4964-861B-05E12FC14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6D215CD-DE5C-4A36-8294-B856C4DFF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14F60611-ACD0-4AE1-9FF4-655DEF77E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54878BD8-4838-4CE8-8CED-48C75E453E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ED34C671-92D6-4570-BDA7-7047026CD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E4ADB496-4E8C-4F69-A20E-AC11036CB5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05521A6-994C-4653-BE99-FCE71F6D15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10F93860-B875-4D68-ACE0-2F8F7CAAD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4CF85EE-C965-4602-9DB3-B22125155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CAC91C65-14F2-4458-A79D-647B28E04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1958A69-ABD1-441F-817D-8868D3E79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85B41124-1179-4F9F-8B23-B94A98BA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44F475B-8586-4535-86BE-7FB5F76C6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85243B3-5329-4312-9C9F-FBC77AF48E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7C78038-CD15-4BEE-8688-B22F822C6F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401EB7F4-2569-4602-A5DC-ECF750A64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5AFCDCE-A4B9-4DFD-A39D-6C4513C47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869FF3F-68C9-4316-AF81-44CCC551B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AD11538-8098-4355-8DDD-D681DFAC32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0F3F997E-AED9-480A-A0E8-2593AF3C1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F621AF23-CD1C-4A82-934F-1C051FE78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CF7C8D23-402E-4902-9877-2933C68B3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66214BF-105C-4C50-A658-BB800D624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DB657FB8-0889-47B9-9F7A-35C6F5E439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A02347C2-D097-4E47-9E71-D0AC7E0B2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DF0D715C-2DC6-4444-95E7-C9E31D654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E98A78E-FE40-406F-BB29-CE723A4A2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5623FBB-A3DE-4893-B1E4-09BFE6EB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98BD75D0-FB16-44AA-8F4B-9319502DD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5B25A8E-2993-4CE5-A81A-932105A42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D8D167B-C705-4729-899E-AC9AE463C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70FBA7C-F842-4775-B83D-AEC5F1410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DC68FA78-D012-4A89-8B7E-3CF189316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8F14C2D5-2A65-48C1-AC1C-D4C29BBA9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22D4725A-DD05-406E-84D7-50DAC6BFB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F292F3E-E6A6-41E9-9AF9-DF240E914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152F5E4F-6F5D-4FF5-AADC-77BF4906C6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2EA96C5C-38D5-4D0F-9A75-F1C485604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213E386-079B-4951-BD48-B86432246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9C52A50-FC6F-4CF8-96ED-B16AC428B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0AD79090-842D-4363-9CDB-03CA19DB28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8B923BC0-6A72-4261-907F-568CEF3D9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682D956C-7F2C-45F4-8EB5-B9637909A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AF71042-41A5-405B-A14C-9E194529D7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C068DA5-7174-4664-9C13-4F7ABAFC1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00525F2C-C937-4BE3-AF79-3540A6E1CA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6CA46F03-C9C9-4425-82A8-2110001F4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6D21589A-A316-4E71-B638-D33C4141B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C0B918FA-95C1-4373-B66D-56936BB79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BF04F9E-EC09-43BE-A049-082DE1531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35A8838D-5812-49CE-80E4-E0CE11424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379B4036-BE45-42C0-929B-42932369A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40E913D5-5568-4901-883B-8C42A8F3D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A1B52038-9622-4802-81BA-ACC198475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D0DEAC10-5A6B-47AD-A728-CE2C8CF13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D1B38B28-66AD-4A02-AE15-F762137B2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0BAF1CE8-3AF3-4FF2-8F0B-3BC7A4740C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4D9937F5-39C5-49BB-A3F1-21D0730BF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A48A61DC-ED1D-4B72-828E-9FD85AF26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6A89B28D-13E0-46C3-AB20-6DBEDB61D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B17F470D-67A6-475E-9F1C-9D1FCD4DF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C116B5B-C2BF-4A29-920C-0E6D2A8654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977DFF22-98A9-4A00-B45B-BA0024E4B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233D6D17-E307-4F26-9F91-607B2D1B98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044F5F0-FB5F-4364-A17D-B476349E1F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C51E13B0-54FA-4C07-A08D-0035E29D0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B23AA2A7-69AA-4892-8D19-6786784B89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C22409CA-4103-489E-9A88-9E822AC42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941B7FE-F0B4-4717-BE8E-31EE09F5C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AA36A1CD-E7E3-400D-BBA9-1B8363460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42D8F4BE-D92B-483E-8049-5FDA3FD40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77725CAB-E398-42F8-A5E5-8ACED1B61E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782EF470-319A-4DCA-AB6F-B4441DD59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ECBF0AE1-7C37-4F3E-B37A-44CAD6900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7EE399C-60A0-43AB-AD85-CAEDD25A8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6DEF9E1C-0288-422F-9D39-B2B97B0BDF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B9FD4213-CE93-46E6-A356-5C9B681A6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32AF21C6-5C6A-4ADC-98CE-0C897306F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67C50FF0-A4F6-4B10-91CC-CC456891E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4FC9E-632A-4B97-AB95-812ABD859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6943D9D5-E01E-4A32-A5D1-AD61A32EC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5F93C502-F4AC-4D2C-A43D-85093C59A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AFCADD6C-627D-43CE-9413-A793AAA085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E7838A6E-823E-4306-9088-5AFE0912E1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F20A74B-CE15-4678-8E60-8983D4B53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B4409F0-44F9-411F-8711-53B028783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64A642A9-686F-402A-920C-EDB02B2FE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2B4D5D4-0C5C-4D98-9738-D245840A7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F70D7430-18D9-4B8F-9F7A-308C701930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764FC2A4-5817-4FA0-A4A7-6653D1DA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84DCF9E7-E283-43A0-9C25-F70016263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A24478FE-2D73-495D-A2CE-6D1D87C25A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024EF5F2-46E7-4950-93D0-371415B787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1E76799-6B37-47A7-B311-D4AD1BB56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18E48635-AD82-4B9C-BD64-E19D0DCD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FFE8012D-8F5A-48C7-A667-EF1782E176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24D6A3A1-CDCE-458B-B3ED-792E80025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CD8FB40D-7336-4F24-9F28-25EC9AE6C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75683C3C-C038-49EA-9635-AC7B82AF2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6286FF4B-0471-47B5-AA6C-8BA5CC04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CEB73580-6577-4A7A-A7EA-E79093D9D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9E97866D-632F-4778-992C-F2750D6087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5A7AC897-3ADD-4A69-A122-EA6F8EFD2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06C3FE79-4EEC-4CF3-92A0-F6BC9F8B4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bg1"/>
                </a:solidFill>
              </a:rPr>
              <a:t> L’approche par les capabilités ( SEN, 1998)</a:t>
            </a:r>
          </a:p>
          <a:p>
            <a:pPr marL="0" indent="0">
              <a:buNone/>
            </a:pPr>
            <a:r>
              <a:rPr lang="fr-FR" dirty="0">
                <a:solidFill>
                  <a:schemeClr val="bg1"/>
                </a:solidFill>
              </a:rPr>
              <a:t>  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bg1"/>
                </a:solidFill>
              </a:rPr>
              <a:t> Introduction du développement Humain</a:t>
            </a: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bg1"/>
                </a:solidFill>
              </a:rPr>
              <a:t> Déterminants de la pauvreté en sciences éco : pauvreté de temps.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727376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812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altLang="fr-FR" sz="3600" b="1" dirty="0">
                <a:latin typeface="Calibri" panose="020F0502020204030204" pitchFamily="34" charset="0"/>
              </a:rPr>
              <a:t>Travail des Femmes en Sciences Eco</a:t>
            </a:r>
            <a:br>
              <a:rPr lang="fr-FR" altLang="fr-FR" sz="3600" dirty="0">
                <a:solidFill>
                  <a:srgbClr val="C6E7FC">
                    <a:lumMod val="50000"/>
                  </a:srgbClr>
                </a:solidFill>
                <a:latin typeface="Calibri" panose="020F0502020204030204" pitchFamily="34" charset="0"/>
              </a:rPr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50" y="1325564"/>
            <a:ext cx="11472863" cy="5232400"/>
          </a:xfrm>
        </p:spPr>
        <p:txBody>
          <a:bodyPr>
            <a:normAutofit/>
          </a:bodyPr>
          <a:lstStyle/>
          <a:p>
            <a:pPr marL="109728" lvl="0" indent="0">
              <a:lnSpc>
                <a:spcPct val="100000"/>
              </a:lnSpc>
              <a:spcBef>
                <a:spcPts val="300"/>
              </a:spcBef>
              <a:buClr>
                <a:srgbClr val="5BD078"/>
              </a:buClr>
              <a:buNone/>
            </a:pPr>
            <a:endParaRPr lang="fr-FR" altLang="fr-FR" dirty="0">
              <a:solidFill>
                <a:srgbClr val="C6E7FC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r>
              <a:rPr lang="fr-FR" altLang="fr-FR" sz="3200" dirty="0">
                <a:solidFill>
                  <a:prstClr val="black"/>
                </a:solidFill>
                <a:latin typeface="Calibri" panose="020F0502020204030204" pitchFamily="34" charset="0"/>
              </a:rPr>
              <a:t>Mode de production capitaliste: activité marchande </a:t>
            </a: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r>
              <a:rPr lang="fr-FR" altLang="fr-FR" sz="3200" dirty="0">
                <a:solidFill>
                  <a:prstClr val="black"/>
                </a:solidFill>
                <a:latin typeface="Calibri" panose="020F0502020204030204" pitchFamily="34" charset="0"/>
              </a:rPr>
              <a:t>Femmes et marché de l’emploi </a:t>
            </a:r>
          </a:p>
          <a:p>
            <a:pPr marL="411480" lvl="1" indent="0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None/>
            </a:pPr>
            <a:endParaRPr lang="fr-FR" altLang="fr-FR" sz="3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r>
              <a:rPr lang="fr-FR" altLang="fr-FR" sz="3200" dirty="0">
                <a:solidFill>
                  <a:prstClr val="black"/>
                </a:solidFill>
                <a:latin typeface="Calibri" panose="020F0502020204030204" pitchFamily="34" charset="0"/>
              </a:rPr>
              <a:t>Quid Production Domestique ? Engendrée par TNR,</a:t>
            </a:r>
          </a:p>
          <a:p>
            <a:pPr marL="411480" lvl="1" indent="0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None/>
            </a:pPr>
            <a:r>
              <a:rPr lang="fr-FR" altLang="fr-FR" sz="1800" dirty="0">
                <a:solidFill>
                  <a:prstClr val="black"/>
                </a:solidFill>
                <a:latin typeface="Calibri" panose="020F0502020204030204" pitchFamily="34" charset="0"/>
              </a:rPr>
              <a:t>       Travail des femmes méconnu, sous-estimé, out cpte nationaux </a:t>
            </a: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endParaRPr lang="fr-FR" altLang="fr-F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endParaRPr lang="fr-FR" altLang="fr-F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endParaRPr lang="fr-FR" altLang="fr-F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658368" lvl="1" indent="-246888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Font typeface="Georgia"/>
              <a:buChar char="▫"/>
            </a:pPr>
            <a:endParaRPr lang="fr-FR" altLang="fr-F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11480" lvl="1" indent="0" algn="ctr">
              <a:lnSpc>
                <a:spcPct val="100000"/>
              </a:lnSpc>
              <a:spcBef>
                <a:spcPts val="300"/>
              </a:spcBef>
              <a:buClr>
                <a:srgbClr val="4584D3"/>
              </a:buClr>
              <a:buNone/>
            </a:pPr>
            <a:r>
              <a:rPr lang="fr-FR" altLang="fr-FR" sz="2800" dirty="0">
                <a:solidFill>
                  <a:prstClr val="black"/>
                </a:solidFill>
                <a:latin typeface="Calibri" panose="020F0502020204030204" pitchFamily="34" charset="0"/>
              </a:rPr>
              <a:t>Valorisation Travail Non Rémunéré, vecteur de lutte contre la pauvreté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5787010" y="456341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4413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7213" y="219456"/>
            <a:ext cx="9805987" cy="548640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/>
              <a:t>2- Qu’est-ce que le TNR ?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2034633" y="768096"/>
            <a:ext cx="9606337" cy="1932057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Travail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= toute activité contribuant à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production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biens ou de services dans les limites de la production telles 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définies par le SCN.  Hist.</a:t>
            </a:r>
          </a:p>
          <a:p>
            <a:pPr marL="109728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9728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9728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2579862776"/>
              </p:ext>
            </p:extLst>
          </p:nvPr>
        </p:nvGraphicFramePr>
        <p:xfrm>
          <a:off x="3421580" y="2439450"/>
          <a:ext cx="7459038" cy="3825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045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19200" y="219456"/>
            <a:ext cx="9144000" cy="548640"/>
          </a:xfrm>
        </p:spPr>
        <p:txBody>
          <a:bodyPr>
            <a:normAutofit/>
          </a:bodyPr>
          <a:lstStyle/>
          <a:p>
            <a:pPr algn="l"/>
            <a:r>
              <a:rPr lang="fr-FR" sz="2600" b="1" dirty="0"/>
              <a:t>2- Qu’est-ce que le TNR ?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472" y="126125"/>
            <a:ext cx="3354705" cy="418984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0" y="4315968"/>
            <a:ext cx="3706368" cy="24871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208" y="3930028"/>
            <a:ext cx="3133344" cy="2487167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109728" y="833260"/>
            <a:ext cx="8302752" cy="2982836"/>
          </a:xfrm>
          <a:prstGeom prst="rect">
            <a:avLst/>
          </a:prstGeom>
          <a:ln w="28575">
            <a:solidFill>
              <a:srgbClr val="00B0F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SCN : Référentiel </a:t>
            </a:r>
            <a:r>
              <a:rPr kumimoji="0" lang="fr-F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comptabilisation de l’activité économique (nomenclature définition)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Elargissement du concept de production au travail ménager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Distinction: Production au sens large / Cadre centrale du SCN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73552" y="3930028"/>
            <a:ext cx="5110159" cy="110799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Production des ménages 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Biens + Services</a:t>
            </a:r>
          </a:p>
          <a:p>
            <a:pPr marL="10972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08223" y="5986272"/>
            <a:ext cx="5069586" cy="4308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1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Comptabilisé PIB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?????</a:t>
            </a:r>
          </a:p>
        </p:txBody>
      </p:sp>
    </p:spTree>
    <p:extLst>
      <p:ext uri="{BB962C8B-B14F-4D97-AF65-F5344CB8AC3E}">
        <p14:creationId xmlns:p14="http://schemas.microsoft.com/office/powerpoint/2010/main" val="131231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4702</TotalTime>
  <Words>1499</Words>
  <Application>Microsoft Office PowerPoint</Application>
  <PresentationFormat>Grand écran</PresentationFormat>
  <Paragraphs>259</Paragraphs>
  <Slides>24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Georgia</vt:lpstr>
      <vt:lpstr>Wingdings</vt:lpstr>
      <vt:lpstr>Thème Office</vt:lpstr>
      <vt:lpstr>Le travail non rémunéré  Enjeux pour le développement </vt:lpstr>
      <vt:lpstr>PLAN DE COMMUNICATION</vt:lpstr>
      <vt:lpstr>    Double paradoxe des Femmes dans PVD </vt:lpstr>
      <vt:lpstr>Paradoxe traduit un Hiatus</vt:lpstr>
      <vt:lpstr>La Pauvreté en sciences économiques</vt:lpstr>
      <vt:lpstr>La Pauvreté des potentialités : Capabilités</vt:lpstr>
      <vt:lpstr>Travail des Femmes en Sciences Eco </vt:lpstr>
      <vt:lpstr>Présentation PowerPoint</vt:lpstr>
      <vt:lpstr>Présentation PowerPoint</vt:lpstr>
      <vt:lpstr>Production des ménages = SCN ? </vt:lpstr>
      <vt:lpstr>Production des ménages = SCN ?</vt:lpstr>
      <vt:lpstr>Enjeux macroéconomiques et sociaux:  1- Rendre visible une production domestique abondante «invisible » 60% de la production réelle des économies africaines et 50% du travail réellement accompli sont couverts par les statistiques officielles (Latigo et Neijwa 2005).   2- Améliorer les statistiques de la main d’oeuvre et du revenu  3- Une variable macroéconomique méconnue mais dont effet indéniable sur les autres.     </vt:lpstr>
      <vt:lpstr>Présentation PowerPoint</vt:lpstr>
      <vt:lpstr>3. Enjeux du TNR</vt:lpstr>
      <vt:lpstr>Egalité de Chance ?</vt:lpstr>
      <vt:lpstr>Présentation PowerPoint</vt:lpstr>
      <vt:lpstr>UTILITE DES TUS</vt:lpstr>
      <vt:lpstr>    </vt:lpstr>
      <vt:lpstr>Emploi du temps des membres de 15 à 49 ans selon le sexe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et travail non rémunéré des femmes: Quels enjeux l’espace francophone?</dc:title>
  <dc:creator>user</dc:creator>
  <cp:lastModifiedBy>Meissa DIAGNE</cp:lastModifiedBy>
  <cp:revision>172</cp:revision>
  <dcterms:created xsi:type="dcterms:W3CDTF">2019-02-01T14:21:52Z</dcterms:created>
  <dcterms:modified xsi:type="dcterms:W3CDTF">2023-11-07T19:21:10Z</dcterms:modified>
</cp:coreProperties>
</file>