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xml" ContentType="application/vnd.openxmlformats-officedocument.drawingml.chart+xml"/>
  <Override PartName="/ppt/charts/style5.xml" ContentType="application/vnd.ms-office.chartstyle+xml"/>
  <Override PartName="/ppt/charts/colors5.xml" ContentType="application/vnd.ms-office.chartcolorstyle+xml"/>
  <Override PartName="/ppt/charts/chart3.xml" ContentType="application/vnd.openxmlformats-officedocument.drawingml.chart+xml"/>
  <Override PartName="/ppt/charts/style6.xml" ContentType="application/vnd.ms-office.chartstyle+xml"/>
  <Override PartName="/ppt/charts/colors6.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28"/>
  </p:notesMasterIdLst>
  <p:sldIdLst>
    <p:sldId id="256" r:id="rId2"/>
    <p:sldId id="290" r:id="rId3"/>
    <p:sldId id="301" r:id="rId4"/>
    <p:sldId id="3459" r:id="rId5"/>
    <p:sldId id="3458" r:id="rId6"/>
    <p:sldId id="3460" r:id="rId7"/>
    <p:sldId id="260" r:id="rId8"/>
    <p:sldId id="3461" r:id="rId9"/>
    <p:sldId id="3462" r:id="rId10"/>
    <p:sldId id="3463" r:id="rId11"/>
    <p:sldId id="3465" r:id="rId12"/>
    <p:sldId id="3466" r:id="rId13"/>
    <p:sldId id="3467" r:id="rId14"/>
    <p:sldId id="3473" r:id="rId15"/>
    <p:sldId id="3469" r:id="rId16"/>
    <p:sldId id="3472" r:id="rId17"/>
    <p:sldId id="3475" r:id="rId18"/>
    <p:sldId id="272" r:id="rId19"/>
    <p:sldId id="289" r:id="rId20"/>
    <p:sldId id="3477" r:id="rId21"/>
    <p:sldId id="3482" r:id="rId22"/>
    <p:sldId id="302" r:id="rId23"/>
    <p:sldId id="3478" r:id="rId24"/>
    <p:sldId id="3479" r:id="rId25"/>
    <p:sldId id="3480" r:id="rId26"/>
    <p:sldId id="30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B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896"/>
    <p:restoredTop sz="95982"/>
  </p:normalViewPr>
  <p:slideViewPr>
    <p:cSldViewPr snapToGrid="0" snapToObjects="1">
      <p:cViewPr>
        <p:scale>
          <a:sx n="74" d="100"/>
          <a:sy n="74" d="100"/>
        </p:scale>
        <p:origin x="72"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acquescharmes%201\Desktop\TUS%20Africa\TUS%20Africa%20updated.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oleObject" Target="file:///\\Users\jacquescharmes%201\Desktop\TUS%20Africa\TUS%20Africa%20updated.xlsx" TargetMode="External"/><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oleObject" Target="file:///\\Users\jacquescharmes%201\Desktop\TUS%20Africa\TUS%20Africa%20updated%20with%20BKF.xlsx" TargetMode="External"/><Relationship Id="rId2" Type="http://schemas.microsoft.com/office/2011/relationships/chartColorStyle" Target="colors6.xml"/><Relationship Id="rId1" Type="http://schemas.microsoft.com/office/2011/relationships/chartStyle" Target="style6.xml"/></Relationships>
</file>

<file path=ppt/charts/_rels/chart4.xml.rels><?xml version="1.0" encoding="UTF-8" standalone="yes"?>
<Relationships xmlns="http://schemas.openxmlformats.org/package/2006/relationships"><Relationship Id="rId1" Type="http://schemas.openxmlformats.org/officeDocument/2006/relationships/oleObject" Target="file:///\\Users\jacquescharmes%201\Documents\Springer%20Book%20manuscript\Draft\Chapter%207\Comparisons%20of%20estimate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Classeur3" TargetMode="External"/><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Users\jacquescharmes%201\Documents\Time%20use%20updates\Map%20TUS%20World.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Users\jacquescharmes%201\Documents\Time%20use%20updates\Map%20TUS%20World.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Users\jacquescharmes%201\Documents\Time%20use%20updates\Map%20TUS%20Worl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fr-FR"/>
              <a:t>Men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G"/>
        </a:p>
      </c:txPr>
    </c:title>
    <c:autoTitleDeleted val="0"/>
    <c:plotArea>
      <c:layout/>
      <c:barChart>
        <c:barDir val="bar"/>
        <c:grouping val="stacked"/>
        <c:varyColors val="0"/>
        <c:ser>
          <c:idx val="0"/>
          <c:order val="0"/>
          <c:tx>
            <c:strRef>
              <c:f>Feuil1!$W$3</c:f>
              <c:strCache>
                <c:ptCount val="1"/>
                <c:pt idx="0">
                  <c:v>Unpaid work</c:v>
                </c:pt>
              </c:strCache>
            </c:strRef>
          </c:tx>
          <c:spPr>
            <a:solidFill>
              <a:srgbClr val="00B0F0"/>
            </a:solidFill>
            <a:ln>
              <a:noFill/>
            </a:ln>
            <a:effectLst/>
          </c:spPr>
          <c:invertIfNegative val="0"/>
          <c:dPt>
            <c:idx val="6"/>
            <c:invertIfNegative val="0"/>
            <c:bubble3D val="0"/>
            <c:spPr>
              <a:solidFill>
                <a:srgbClr val="0070C0"/>
              </a:solidFill>
              <a:ln>
                <a:noFill/>
              </a:ln>
              <a:effectLst/>
            </c:spPr>
            <c:extLst>
              <c:ext xmlns:c16="http://schemas.microsoft.com/office/drawing/2014/chart" uri="{C3380CC4-5D6E-409C-BE32-E72D297353CC}">
                <c16:uniqueId val="{00000001-57E6-2A48-BC4C-0077125261DC}"/>
              </c:ext>
            </c:extLst>
          </c:dPt>
          <c:dPt>
            <c:idx val="12"/>
            <c:invertIfNegative val="0"/>
            <c:bubble3D val="0"/>
            <c:spPr>
              <a:solidFill>
                <a:srgbClr val="0070C0"/>
              </a:solidFill>
              <a:ln>
                <a:noFill/>
              </a:ln>
              <a:effectLst/>
            </c:spPr>
            <c:extLst>
              <c:ext xmlns:c16="http://schemas.microsoft.com/office/drawing/2014/chart" uri="{C3380CC4-5D6E-409C-BE32-E72D297353CC}">
                <c16:uniqueId val="{00000003-57E6-2A48-BC4C-0077125261DC}"/>
              </c:ext>
            </c:extLst>
          </c:dPt>
          <c:dLbls>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1-57E6-2A48-BC4C-0077125261DC}"/>
                </c:ext>
              </c:extLst>
            </c:dLbl>
            <c:dLbl>
              <c:idx val="1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3-57E6-2A48-BC4C-0077125261D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Feuil1!$S$4:$S$21</c:f>
              <c:strCache>
                <c:ptCount val="18"/>
                <c:pt idx="0">
                  <c:v>Mali 2008</c:v>
                </c:pt>
                <c:pt idx="1">
                  <c:v>Burkina Faso 2018</c:v>
                </c:pt>
                <c:pt idx="2">
                  <c:v>Benin 2015</c:v>
                </c:pt>
                <c:pt idx="3">
                  <c:v>Senegal 2021</c:v>
                </c:pt>
                <c:pt idx="4">
                  <c:v>Morocco 2011-12</c:v>
                </c:pt>
                <c:pt idx="5">
                  <c:v>Madagascar 2001</c:v>
                </c:pt>
                <c:pt idx="6">
                  <c:v>Northern Africa average</c:v>
                </c:pt>
                <c:pt idx="7">
                  <c:v>Algeria 2012</c:v>
                </c:pt>
                <c:pt idx="8">
                  <c:v>Tunisia 2005-06</c:v>
                </c:pt>
                <c:pt idx="9">
                  <c:v>Kenya 2021</c:v>
                </c:pt>
                <c:pt idx="10">
                  <c:v>Ghana 2009</c:v>
                </c:pt>
                <c:pt idx="11">
                  <c:v>Cameroon 2014</c:v>
                </c:pt>
                <c:pt idx="12">
                  <c:v>Sub-Saharan Africa average</c:v>
                </c:pt>
                <c:pt idx="13">
                  <c:v>South Africa 2010</c:v>
                </c:pt>
                <c:pt idx="14">
                  <c:v>Mauritius 2017-18</c:v>
                </c:pt>
                <c:pt idx="15">
                  <c:v>Tanzania 2017-18</c:v>
                </c:pt>
                <c:pt idx="16">
                  <c:v>Ethiopia 2013</c:v>
                </c:pt>
                <c:pt idx="17">
                  <c:v>Uganda 2017-18</c:v>
                </c:pt>
              </c:strCache>
            </c:strRef>
          </c:cat>
          <c:val>
            <c:numRef>
              <c:f>Feuil1!$W$4:$W$21</c:f>
              <c:numCache>
                <c:formatCode>General</c:formatCode>
                <c:ptCount val="18"/>
                <c:pt idx="0">
                  <c:v>25</c:v>
                </c:pt>
                <c:pt idx="1">
                  <c:v>22</c:v>
                </c:pt>
                <c:pt idx="2">
                  <c:v>42</c:v>
                </c:pt>
                <c:pt idx="3">
                  <c:v>42</c:v>
                </c:pt>
                <c:pt idx="4">
                  <c:v>47</c:v>
                </c:pt>
                <c:pt idx="5">
                  <c:v>51</c:v>
                </c:pt>
                <c:pt idx="6" formatCode="0">
                  <c:v>52</c:v>
                </c:pt>
                <c:pt idx="7">
                  <c:v>54</c:v>
                </c:pt>
                <c:pt idx="8">
                  <c:v>54</c:v>
                </c:pt>
                <c:pt idx="9">
                  <c:v>60</c:v>
                </c:pt>
                <c:pt idx="10">
                  <c:v>68</c:v>
                </c:pt>
                <c:pt idx="11">
                  <c:v>74</c:v>
                </c:pt>
                <c:pt idx="12" formatCode="0">
                  <c:v>80</c:v>
                </c:pt>
                <c:pt idx="13">
                  <c:v>98</c:v>
                </c:pt>
                <c:pt idx="14">
                  <c:v>102</c:v>
                </c:pt>
                <c:pt idx="15">
                  <c:v>120</c:v>
                </c:pt>
                <c:pt idx="16">
                  <c:v>125</c:v>
                </c:pt>
                <c:pt idx="17">
                  <c:v>150</c:v>
                </c:pt>
              </c:numCache>
            </c:numRef>
          </c:val>
          <c:extLst>
            <c:ext xmlns:c16="http://schemas.microsoft.com/office/drawing/2014/chart" uri="{C3380CC4-5D6E-409C-BE32-E72D297353CC}">
              <c16:uniqueId val="{00000004-F7A3-3A48-AE42-6D5C774A8A28}"/>
            </c:ext>
          </c:extLst>
        </c:ser>
        <c:ser>
          <c:idx val="1"/>
          <c:order val="1"/>
          <c:tx>
            <c:strRef>
              <c:f>Feuil1!$X$3</c:f>
              <c:strCache>
                <c:ptCount val="1"/>
                <c:pt idx="0">
                  <c:v>Paid work</c:v>
                </c:pt>
              </c:strCache>
            </c:strRef>
          </c:tx>
          <c:spPr>
            <a:solidFill>
              <a:srgbClr val="FFC000"/>
            </a:solidFill>
            <a:ln>
              <a:noFill/>
            </a:ln>
            <a:effectLst/>
          </c:spPr>
          <c:invertIfNegative val="0"/>
          <c:dPt>
            <c:idx val="6"/>
            <c:invertIfNegative val="0"/>
            <c:bubble3D val="0"/>
            <c:spPr>
              <a:solidFill>
                <a:schemeClr val="accent4">
                  <a:lumMod val="75000"/>
                </a:schemeClr>
              </a:solidFill>
              <a:ln>
                <a:noFill/>
              </a:ln>
              <a:effectLst/>
            </c:spPr>
            <c:extLst>
              <c:ext xmlns:c16="http://schemas.microsoft.com/office/drawing/2014/chart" uri="{C3380CC4-5D6E-409C-BE32-E72D297353CC}">
                <c16:uniqueId val="{00000005-57E6-2A48-BC4C-0077125261DC}"/>
              </c:ext>
            </c:extLst>
          </c:dPt>
          <c:dPt>
            <c:idx val="12"/>
            <c:invertIfNegative val="0"/>
            <c:bubble3D val="0"/>
            <c:spPr>
              <a:solidFill>
                <a:schemeClr val="accent4">
                  <a:lumMod val="75000"/>
                </a:schemeClr>
              </a:solidFill>
              <a:ln>
                <a:noFill/>
              </a:ln>
              <a:effectLst/>
            </c:spPr>
            <c:extLst>
              <c:ext xmlns:c16="http://schemas.microsoft.com/office/drawing/2014/chart" uri="{C3380CC4-5D6E-409C-BE32-E72D297353CC}">
                <c16:uniqueId val="{00000007-57E6-2A48-BC4C-0077125261DC}"/>
              </c:ext>
            </c:extLst>
          </c:dPt>
          <c:dLbls>
            <c:dLbl>
              <c:idx val="6"/>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5-57E6-2A48-BC4C-0077125261DC}"/>
                </c:ext>
              </c:extLst>
            </c:dLbl>
            <c:dLbl>
              <c:idx val="12"/>
              <c:tx>
                <c:rich>
                  <a:bodyPr/>
                  <a:lstStyle/>
                  <a:p>
                    <a:fld id="{4586767D-EB5F-F243-A8FB-C87343063022}" type="VALUE">
                      <a:rPr lang="en-US">
                        <a:solidFill>
                          <a:schemeClr val="bg1"/>
                        </a:solidFill>
                      </a:rPr>
                      <a:pPr/>
                      <a:t>[VALUE]</a:t>
                    </a:fld>
                    <a:endParaRPr lang="en-UG"/>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E6-2A48-BC4C-0077125261D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Feuil1!$S$4:$S$21</c:f>
              <c:strCache>
                <c:ptCount val="18"/>
                <c:pt idx="0">
                  <c:v>Mali 2008</c:v>
                </c:pt>
                <c:pt idx="1">
                  <c:v>Burkina Faso 2018</c:v>
                </c:pt>
                <c:pt idx="2">
                  <c:v>Benin 2015</c:v>
                </c:pt>
                <c:pt idx="3">
                  <c:v>Senegal 2021</c:v>
                </c:pt>
                <c:pt idx="4">
                  <c:v>Morocco 2011-12</c:v>
                </c:pt>
                <c:pt idx="5">
                  <c:v>Madagascar 2001</c:v>
                </c:pt>
                <c:pt idx="6">
                  <c:v>Northern Africa average</c:v>
                </c:pt>
                <c:pt idx="7">
                  <c:v>Algeria 2012</c:v>
                </c:pt>
                <c:pt idx="8">
                  <c:v>Tunisia 2005-06</c:v>
                </c:pt>
                <c:pt idx="9">
                  <c:v>Kenya 2021</c:v>
                </c:pt>
                <c:pt idx="10">
                  <c:v>Ghana 2009</c:v>
                </c:pt>
                <c:pt idx="11">
                  <c:v>Cameroon 2014</c:v>
                </c:pt>
                <c:pt idx="12">
                  <c:v>Sub-Saharan Africa average</c:v>
                </c:pt>
                <c:pt idx="13">
                  <c:v>South Africa 2010</c:v>
                </c:pt>
                <c:pt idx="14">
                  <c:v>Mauritius 2017-18</c:v>
                </c:pt>
                <c:pt idx="15">
                  <c:v>Tanzania 2017-18</c:v>
                </c:pt>
                <c:pt idx="16">
                  <c:v>Ethiopia 2013</c:v>
                </c:pt>
                <c:pt idx="17">
                  <c:v>Uganda 2017-18</c:v>
                </c:pt>
              </c:strCache>
            </c:strRef>
          </c:cat>
          <c:val>
            <c:numRef>
              <c:f>Feuil1!$X$4:$X$21</c:f>
              <c:numCache>
                <c:formatCode>General</c:formatCode>
                <c:ptCount val="18"/>
                <c:pt idx="0">
                  <c:v>307</c:v>
                </c:pt>
                <c:pt idx="1">
                  <c:v>264</c:v>
                </c:pt>
                <c:pt idx="2">
                  <c:v>241</c:v>
                </c:pt>
                <c:pt idx="3">
                  <c:v>336</c:v>
                </c:pt>
                <c:pt idx="4">
                  <c:v>324</c:v>
                </c:pt>
                <c:pt idx="5">
                  <c:v>351</c:v>
                </c:pt>
                <c:pt idx="6" formatCode="0">
                  <c:v>273</c:v>
                </c:pt>
                <c:pt idx="7">
                  <c:v>198</c:v>
                </c:pt>
                <c:pt idx="8">
                  <c:v>299</c:v>
                </c:pt>
                <c:pt idx="9">
                  <c:v>353</c:v>
                </c:pt>
                <c:pt idx="10">
                  <c:v>288</c:v>
                </c:pt>
                <c:pt idx="11">
                  <c:v>284</c:v>
                </c:pt>
                <c:pt idx="12" formatCode="0">
                  <c:v>295</c:v>
                </c:pt>
                <c:pt idx="13">
                  <c:v>214</c:v>
                </c:pt>
                <c:pt idx="14">
                  <c:v>294</c:v>
                </c:pt>
                <c:pt idx="15">
                  <c:v>258</c:v>
                </c:pt>
                <c:pt idx="16">
                  <c:v>301</c:v>
                </c:pt>
                <c:pt idx="17">
                  <c:v>318</c:v>
                </c:pt>
              </c:numCache>
            </c:numRef>
          </c:val>
          <c:extLst>
            <c:ext xmlns:c16="http://schemas.microsoft.com/office/drawing/2014/chart" uri="{C3380CC4-5D6E-409C-BE32-E72D297353CC}">
              <c16:uniqueId val="{00000009-F7A3-3A48-AE42-6D5C774A8A28}"/>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49876591"/>
        <c:axId val="201910031"/>
      </c:barChart>
      <c:catAx>
        <c:axId val="149876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G"/>
          </a:p>
        </c:txPr>
        <c:crossAx val="201910031"/>
        <c:crosses val="autoZero"/>
        <c:auto val="1"/>
        <c:lblAlgn val="ctr"/>
        <c:lblOffset val="100"/>
        <c:noMultiLvlLbl val="0"/>
      </c:catAx>
      <c:valAx>
        <c:axId val="2019100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G"/>
          </a:p>
        </c:txPr>
        <c:crossAx val="149876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fr-FR"/>
              <a:t>Women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G"/>
        </a:p>
      </c:txPr>
    </c:title>
    <c:autoTitleDeleted val="0"/>
    <c:plotArea>
      <c:layout/>
      <c:barChart>
        <c:barDir val="bar"/>
        <c:grouping val="stacked"/>
        <c:varyColors val="0"/>
        <c:ser>
          <c:idx val="0"/>
          <c:order val="0"/>
          <c:tx>
            <c:strRef>
              <c:f>Feuil1!$E$3</c:f>
              <c:strCache>
                <c:ptCount val="1"/>
                <c:pt idx="0">
                  <c:v>Unpaid work</c:v>
                </c:pt>
              </c:strCache>
            </c:strRef>
          </c:tx>
          <c:spPr>
            <a:solidFill>
              <a:srgbClr val="00B0F0"/>
            </a:solidFill>
            <a:ln>
              <a:noFill/>
            </a:ln>
            <a:effectLst/>
          </c:spPr>
          <c:invertIfNegative val="0"/>
          <c:dPt>
            <c:idx val="7"/>
            <c:invertIfNegative val="0"/>
            <c:bubble3D val="0"/>
            <c:spPr>
              <a:solidFill>
                <a:srgbClr val="0070C0"/>
              </a:solidFill>
              <a:ln>
                <a:noFill/>
              </a:ln>
              <a:effectLst/>
            </c:spPr>
            <c:extLst>
              <c:ext xmlns:c16="http://schemas.microsoft.com/office/drawing/2014/chart" uri="{C3380CC4-5D6E-409C-BE32-E72D297353CC}">
                <c16:uniqueId val="{00000001-B2B4-CB47-A27F-3F092C725243}"/>
              </c:ext>
            </c:extLst>
          </c:dPt>
          <c:dPt>
            <c:idx val="16"/>
            <c:invertIfNegative val="0"/>
            <c:bubble3D val="0"/>
            <c:spPr>
              <a:solidFill>
                <a:srgbClr val="0070C0"/>
              </a:solidFill>
              <a:ln>
                <a:noFill/>
              </a:ln>
              <a:effectLst/>
            </c:spPr>
            <c:extLst>
              <c:ext xmlns:c16="http://schemas.microsoft.com/office/drawing/2014/chart" uri="{C3380CC4-5D6E-409C-BE32-E72D297353CC}">
                <c16:uniqueId val="{00000003-B2B4-CB47-A27F-3F092C725243}"/>
              </c:ext>
            </c:extLst>
          </c:dPt>
          <c:dLbls>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1-B2B4-CB47-A27F-3F092C725243}"/>
                </c:ext>
              </c:extLst>
            </c:dLbl>
            <c:dLbl>
              <c:idx val="1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3-B2B4-CB47-A27F-3F092C72524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Feuil1!$A$4:$A$21</c:f>
              <c:strCache>
                <c:ptCount val="18"/>
                <c:pt idx="0">
                  <c:v>Burkina Faso 2018</c:v>
                </c:pt>
                <c:pt idx="1">
                  <c:v>Cameroon 2014</c:v>
                </c:pt>
                <c:pt idx="2">
                  <c:v>Ghana 2009</c:v>
                </c:pt>
                <c:pt idx="3">
                  <c:v>Benin 2015</c:v>
                </c:pt>
                <c:pt idx="4">
                  <c:v>Madagascar 2001</c:v>
                </c:pt>
                <c:pt idx="5">
                  <c:v>South Africa 2010</c:v>
                </c:pt>
                <c:pt idx="6">
                  <c:v>Uganda 2017-18</c:v>
                </c:pt>
                <c:pt idx="7">
                  <c:v>Sub-Saharan Africa average</c:v>
                </c:pt>
                <c:pt idx="8">
                  <c:v>Mali 2008</c:v>
                </c:pt>
                <c:pt idx="9">
                  <c:v>Mauritius 2017-18</c:v>
                </c:pt>
                <c:pt idx="10">
                  <c:v>Senegal 2021</c:v>
                </c:pt>
                <c:pt idx="11">
                  <c:v>Kenya 2021</c:v>
                </c:pt>
                <c:pt idx="12">
                  <c:v>Tanzania 2017-18</c:v>
                </c:pt>
                <c:pt idx="13">
                  <c:v>Ethiopia 2013</c:v>
                </c:pt>
                <c:pt idx="14">
                  <c:v>Morocco 2011-12</c:v>
                </c:pt>
                <c:pt idx="15">
                  <c:v>Algeria 2012</c:v>
                </c:pt>
                <c:pt idx="16">
                  <c:v>Northern Africa average</c:v>
                </c:pt>
                <c:pt idx="17">
                  <c:v>Tunisia 2005-06</c:v>
                </c:pt>
              </c:strCache>
            </c:strRef>
          </c:cat>
          <c:val>
            <c:numRef>
              <c:f>Feuil1!$E$4:$E$21</c:f>
              <c:numCache>
                <c:formatCode>General</c:formatCode>
                <c:ptCount val="18"/>
                <c:pt idx="0">
                  <c:v>191</c:v>
                </c:pt>
                <c:pt idx="1">
                  <c:v>212</c:v>
                </c:pt>
                <c:pt idx="2">
                  <c:v>220</c:v>
                </c:pt>
                <c:pt idx="3">
                  <c:v>221</c:v>
                </c:pt>
                <c:pt idx="4">
                  <c:v>222</c:v>
                </c:pt>
                <c:pt idx="5">
                  <c:v>229</c:v>
                </c:pt>
                <c:pt idx="6">
                  <c:v>240</c:v>
                </c:pt>
                <c:pt idx="7" formatCode="0">
                  <c:v>250</c:v>
                </c:pt>
                <c:pt idx="8">
                  <c:v>261</c:v>
                </c:pt>
                <c:pt idx="9">
                  <c:v>264</c:v>
                </c:pt>
                <c:pt idx="10">
                  <c:v>276</c:v>
                </c:pt>
                <c:pt idx="11">
                  <c:v>281</c:v>
                </c:pt>
                <c:pt idx="12">
                  <c:v>288</c:v>
                </c:pt>
                <c:pt idx="13">
                  <c:v>291</c:v>
                </c:pt>
                <c:pt idx="14">
                  <c:v>304</c:v>
                </c:pt>
                <c:pt idx="15">
                  <c:v>312</c:v>
                </c:pt>
                <c:pt idx="16" formatCode="0">
                  <c:v>314</c:v>
                </c:pt>
                <c:pt idx="17">
                  <c:v>326</c:v>
                </c:pt>
              </c:numCache>
            </c:numRef>
          </c:val>
          <c:extLst>
            <c:ext xmlns:c16="http://schemas.microsoft.com/office/drawing/2014/chart" uri="{C3380CC4-5D6E-409C-BE32-E72D297353CC}">
              <c16:uniqueId val="{00000004-B2B4-CB47-A27F-3F092C725243}"/>
            </c:ext>
          </c:extLst>
        </c:ser>
        <c:ser>
          <c:idx val="1"/>
          <c:order val="1"/>
          <c:tx>
            <c:strRef>
              <c:f>Feuil1!$F$3</c:f>
              <c:strCache>
                <c:ptCount val="1"/>
                <c:pt idx="0">
                  <c:v>Paid work</c:v>
                </c:pt>
              </c:strCache>
            </c:strRef>
          </c:tx>
          <c:spPr>
            <a:solidFill>
              <a:srgbClr val="FFC000"/>
            </a:solidFill>
            <a:ln>
              <a:noFill/>
            </a:ln>
            <a:effectLst/>
          </c:spPr>
          <c:invertIfNegative val="0"/>
          <c:dPt>
            <c:idx val="7"/>
            <c:invertIfNegative val="0"/>
            <c:bubble3D val="0"/>
            <c:spPr>
              <a:solidFill>
                <a:schemeClr val="accent4">
                  <a:lumMod val="75000"/>
                </a:schemeClr>
              </a:solidFill>
              <a:ln>
                <a:noFill/>
              </a:ln>
              <a:effectLst/>
            </c:spPr>
            <c:extLst>
              <c:ext xmlns:c16="http://schemas.microsoft.com/office/drawing/2014/chart" uri="{C3380CC4-5D6E-409C-BE32-E72D297353CC}">
                <c16:uniqueId val="{00000006-B2B4-CB47-A27F-3F092C725243}"/>
              </c:ext>
            </c:extLst>
          </c:dPt>
          <c:dPt>
            <c:idx val="16"/>
            <c:invertIfNegative val="0"/>
            <c:bubble3D val="0"/>
            <c:spPr>
              <a:solidFill>
                <a:schemeClr val="accent4">
                  <a:lumMod val="75000"/>
                </a:schemeClr>
              </a:solidFill>
              <a:ln>
                <a:noFill/>
              </a:ln>
              <a:effectLst/>
            </c:spPr>
            <c:extLst>
              <c:ext xmlns:c16="http://schemas.microsoft.com/office/drawing/2014/chart" uri="{C3380CC4-5D6E-409C-BE32-E72D297353CC}">
                <c16:uniqueId val="{00000008-B2B4-CB47-A27F-3F092C725243}"/>
              </c:ext>
            </c:extLst>
          </c:dPt>
          <c:dLbls>
            <c:dLbl>
              <c:idx val="7"/>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6-B2B4-CB47-A27F-3F092C725243}"/>
                </c:ext>
              </c:extLst>
            </c:dLbl>
            <c:dLbl>
              <c:idx val="16"/>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8-B2B4-CB47-A27F-3F092C72524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Feuil1!$A$4:$A$21</c:f>
              <c:strCache>
                <c:ptCount val="18"/>
                <c:pt idx="0">
                  <c:v>Burkina Faso 2018</c:v>
                </c:pt>
                <c:pt idx="1">
                  <c:v>Cameroon 2014</c:v>
                </c:pt>
                <c:pt idx="2">
                  <c:v>Ghana 2009</c:v>
                </c:pt>
                <c:pt idx="3">
                  <c:v>Benin 2015</c:v>
                </c:pt>
                <c:pt idx="4">
                  <c:v>Madagascar 2001</c:v>
                </c:pt>
                <c:pt idx="5">
                  <c:v>South Africa 2010</c:v>
                </c:pt>
                <c:pt idx="6">
                  <c:v>Uganda 2017-18</c:v>
                </c:pt>
                <c:pt idx="7">
                  <c:v>Sub-Saharan Africa average</c:v>
                </c:pt>
                <c:pt idx="8">
                  <c:v>Mali 2008</c:v>
                </c:pt>
                <c:pt idx="9">
                  <c:v>Mauritius 2017-18</c:v>
                </c:pt>
                <c:pt idx="10">
                  <c:v>Senegal 2021</c:v>
                </c:pt>
                <c:pt idx="11">
                  <c:v>Kenya 2021</c:v>
                </c:pt>
                <c:pt idx="12">
                  <c:v>Tanzania 2017-18</c:v>
                </c:pt>
                <c:pt idx="13">
                  <c:v>Ethiopia 2013</c:v>
                </c:pt>
                <c:pt idx="14">
                  <c:v>Morocco 2011-12</c:v>
                </c:pt>
                <c:pt idx="15">
                  <c:v>Algeria 2012</c:v>
                </c:pt>
                <c:pt idx="16">
                  <c:v>Northern Africa average</c:v>
                </c:pt>
                <c:pt idx="17">
                  <c:v>Tunisia 2005-06</c:v>
                </c:pt>
              </c:strCache>
            </c:strRef>
          </c:cat>
          <c:val>
            <c:numRef>
              <c:f>Feuil1!$F$4:$F$21</c:f>
              <c:numCache>
                <c:formatCode>General</c:formatCode>
                <c:ptCount val="18"/>
                <c:pt idx="0">
                  <c:v>176</c:v>
                </c:pt>
                <c:pt idx="1">
                  <c:v>203</c:v>
                </c:pt>
                <c:pt idx="2">
                  <c:v>230</c:v>
                </c:pt>
                <c:pt idx="3">
                  <c:v>171</c:v>
                </c:pt>
                <c:pt idx="4">
                  <c:v>234</c:v>
                </c:pt>
                <c:pt idx="5">
                  <c:v>129</c:v>
                </c:pt>
                <c:pt idx="6">
                  <c:v>204</c:v>
                </c:pt>
                <c:pt idx="7" formatCode="0">
                  <c:v>189</c:v>
                </c:pt>
                <c:pt idx="8">
                  <c:v>218</c:v>
                </c:pt>
                <c:pt idx="9">
                  <c:v>150</c:v>
                </c:pt>
                <c:pt idx="10">
                  <c:v>156</c:v>
                </c:pt>
                <c:pt idx="11">
                  <c:v>201</c:v>
                </c:pt>
                <c:pt idx="12">
                  <c:v>150</c:v>
                </c:pt>
                <c:pt idx="13">
                  <c:v>198</c:v>
                </c:pt>
                <c:pt idx="14">
                  <c:v>77</c:v>
                </c:pt>
                <c:pt idx="15">
                  <c:v>30</c:v>
                </c:pt>
                <c:pt idx="16" formatCode="0">
                  <c:v>73</c:v>
                </c:pt>
                <c:pt idx="17">
                  <c:v>111</c:v>
                </c:pt>
              </c:numCache>
            </c:numRef>
          </c:val>
          <c:extLst>
            <c:ext xmlns:c16="http://schemas.microsoft.com/office/drawing/2014/chart" uri="{C3380CC4-5D6E-409C-BE32-E72D297353CC}">
              <c16:uniqueId val="{00000009-B2B4-CB47-A27F-3F092C725243}"/>
            </c:ext>
          </c:extLst>
        </c:ser>
        <c:dLbls>
          <c:showLegendKey val="0"/>
          <c:showVal val="0"/>
          <c:showCatName val="0"/>
          <c:showSerName val="0"/>
          <c:showPercent val="0"/>
          <c:showBubbleSize val="0"/>
        </c:dLbls>
        <c:gapWidth val="182"/>
        <c:overlap val="100"/>
        <c:serLines>
          <c:spPr>
            <a:ln w="9525" cap="flat" cmpd="sng" algn="ctr">
              <a:solidFill>
                <a:schemeClr val="tx1">
                  <a:lumMod val="35000"/>
                  <a:lumOff val="65000"/>
                </a:schemeClr>
              </a:solidFill>
              <a:round/>
            </a:ln>
            <a:effectLst/>
          </c:spPr>
        </c:serLines>
        <c:axId val="229965119"/>
        <c:axId val="149371503"/>
      </c:barChart>
      <c:catAx>
        <c:axId val="2299651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G"/>
          </a:p>
        </c:txPr>
        <c:crossAx val="149371503"/>
        <c:crosses val="autoZero"/>
        <c:auto val="1"/>
        <c:lblAlgn val="ctr"/>
        <c:lblOffset val="100"/>
        <c:noMultiLvlLbl val="0"/>
      </c:catAx>
      <c:valAx>
        <c:axId val="149371503"/>
        <c:scaling>
          <c:orientation val="minMax"/>
          <c:max val="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G"/>
          </a:p>
        </c:txPr>
        <c:crossAx val="229965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Feuil2!$Q$2</c:f>
              <c:strCache>
                <c:ptCount val="1"/>
                <c:pt idx="0">
                  <c:v>Women's share</c:v>
                </c:pt>
              </c:strCache>
            </c:strRef>
          </c:tx>
          <c:spPr>
            <a:solidFill>
              <a:srgbClr val="00B0F0"/>
            </a:solidFill>
            <a:ln>
              <a:noFill/>
            </a:ln>
            <a:effectLst/>
          </c:spPr>
          <c:invertIfNegative val="0"/>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1-315E-9A42-A959-D0C060980840}"/>
              </c:ext>
            </c:extLst>
          </c:dPt>
          <c:dPt>
            <c:idx val="4"/>
            <c:invertIfNegative val="0"/>
            <c:bubble3D val="0"/>
            <c:spPr>
              <a:solidFill>
                <a:srgbClr val="0070C0"/>
              </a:solidFill>
              <a:ln>
                <a:noFill/>
              </a:ln>
              <a:effectLst/>
            </c:spPr>
            <c:extLst>
              <c:ext xmlns:c16="http://schemas.microsoft.com/office/drawing/2014/chart" uri="{C3380CC4-5D6E-409C-BE32-E72D297353CC}">
                <c16:uniqueId val="{00000003-315E-9A42-A959-D0C060980840}"/>
              </c:ext>
            </c:extLst>
          </c:dPt>
          <c:dLbls>
            <c:dLbl>
              <c:idx val="2"/>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1-315E-9A42-A959-D0C060980840}"/>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3-315E-9A42-A959-D0C0609808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Feuil2!$P$3:$P$21</c:f>
              <c:strCache>
                <c:ptCount val="19"/>
                <c:pt idx="0">
                  <c:v>Ethiopia 2013</c:v>
                </c:pt>
                <c:pt idx="1">
                  <c:v>Tanzania 2017-18</c:v>
                </c:pt>
                <c:pt idx="2">
                  <c:v>World</c:v>
                </c:pt>
                <c:pt idx="3">
                  <c:v>Mauritius 2017-18</c:v>
                </c:pt>
                <c:pt idx="4">
                  <c:v>Sub-Saharan Africa average</c:v>
                </c:pt>
                <c:pt idx="5">
                  <c:v>Uganda 2017-18</c:v>
                </c:pt>
                <c:pt idx="6">
                  <c:v>South Africa 2010</c:v>
                </c:pt>
                <c:pt idx="7">
                  <c:v>Kenya 2021</c:v>
                </c:pt>
                <c:pt idx="8">
                  <c:v>Madagascar 2001</c:v>
                </c:pt>
                <c:pt idx="9">
                  <c:v>Ghana 2009</c:v>
                </c:pt>
                <c:pt idx="10">
                  <c:v>Benin 2015</c:v>
                </c:pt>
                <c:pt idx="11">
                  <c:v>Algeria 2012</c:v>
                </c:pt>
                <c:pt idx="12">
                  <c:v>Tunisia 2005-06</c:v>
                </c:pt>
                <c:pt idx="13">
                  <c:v>Northern Africa average</c:v>
                </c:pt>
                <c:pt idx="14">
                  <c:v>Morocco 2011-12</c:v>
                </c:pt>
                <c:pt idx="15">
                  <c:v>Senegal 2021</c:v>
                </c:pt>
                <c:pt idx="16">
                  <c:v>Cameroon 2014</c:v>
                </c:pt>
                <c:pt idx="17">
                  <c:v>Burkina Faso 2018</c:v>
                </c:pt>
                <c:pt idx="18">
                  <c:v>Mali 2008</c:v>
                </c:pt>
              </c:strCache>
            </c:strRef>
          </c:cat>
          <c:val>
            <c:numRef>
              <c:f>Feuil2!$Q$3:$Q$21</c:f>
              <c:numCache>
                <c:formatCode>0.0%</c:formatCode>
                <c:ptCount val="19"/>
                <c:pt idx="0">
                  <c:v>0.69951923076923073</c:v>
                </c:pt>
                <c:pt idx="1">
                  <c:v>0.70588235294117652</c:v>
                </c:pt>
                <c:pt idx="2">
                  <c:v>0.71399999999999997</c:v>
                </c:pt>
                <c:pt idx="3">
                  <c:v>0.72131147540983609</c:v>
                </c:pt>
                <c:pt idx="4">
                  <c:v>0.75795856493178382</c:v>
                </c:pt>
                <c:pt idx="5">
                  <c:v>0.77922077922077926</c:v>
                </c:pt>
                <c:pt idx="6">
                  <c:v>0.78965517241379313</c:v>
                </c:pt>
                <c:pt idx="7">
                  <c:v>0.82005899705014751</c:v>
                </c:pt>
                <c:pt idx="8">
                  <c:v>0.81318681318681318</c:v>
                </c:pt>
                <c:pt idx="9">
                  <c:v>0.83969465648854957</c:v>
                </c:pt>
                <c:pt idx="10">
                  <c:v>0.84030418250950567</c:v>
                </c:pt>
                <c:pt idx="11">
                  <c:v>0.85245901639344257</c:v>
                </c:pt>
                <c:pt idx="12">
                  <c:v>0.85789473684210527</c:v>
                </c:pt>
                <c:pt idx="13">
                  <c:v>0.85792349726775952</c:v>
                </c:pt>
                <c:pt idx="14">
                  <c:v>0.86609686609686609</c:v>
                </c:pt>
                <c:pt idx="15">
                  <c:v>0.86792452830188682</c:v>
                </c:pt>
                <c:pt idx="16">
                  <c:v>0.89451476793248941</c:v>
                </c:pt>
                <c:pt idx="17">
                  <c:v>0.89671361502347413</c:v>
                </c:pt>
                <c:pt idx="18">
                  <c:v>0.91258741258741261</c:v>
                </c:pt>
              </c:numCache>
            </c:numRef>
          </c:val>
          <c:extLst>
            <c:ext xmlns:c16="http://schemas.microsoft.com/office/drawing/2014/chart" uri="{C3380CC4-5D6E-409C-BE32-E72D297353CC}">
              <c16:uniqueId val="{00000004-315E-9A42-A959-D0C060980840}"/>
            </c:ext>
          </c:extLst>
        </c:ser>
        <c:ser>
          <c:idx val="1"/>
          <c:order val="1"/>
          <c:tx>
            <c:strRef>
              <c:f>Feuil2!$R$2</c:f>
              <c:strCache>
                <c:ptCount val="1"/>
                <c:pt idx="0">
                  <c:v>Men's share</c:v>
                </c:pt>
              </c:strCache>
            </c:strRef>
          </c:tx>
          <c:spPr>
            <a:solidFill>
              <a:srgbClr val="FFC000"/>
            </a:solidFill>
            <a:ln>
              <a:noFill/>
            </a:ln>
            <a:effectLst/>
          </c:spPr>
          <c:invertIfNegative val="0"/>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6-315E-9A42-A959-D0C060980840}"/>
              </c:ext>
            </c:extLst>
          </c:dPt>
          <c:dPt>
            <c:idx val="4"/>
            <c:invertIfNegative val="0"/>
            <c:bubble3D val="0"/>
            <c:spPr>
              <a:solidFill>
                <a:schemeClr val="accent4">
                  <a:lumMod val="75000"/>
                </a:schemeClr>
              </a:solidFill>
              <a:ln>
                <a:noFill/>
              </a:ln>
              <a:effectLst/>
            </c:spPr>
            <c:extLst>
              <c:ext xmlns:c16="http://schemas.microsoft.com/office/drawing/2014/chart" uri="{C3380CC4-5D6E-409C-BE32-E72D297353CC}">
                <c16:uniqueId val="{00000008-315E-9A42-A959-D0C060980840}"/>
              </c:ext>
            </c:extLst>
          </c:dPt>
          <c:dLbls>
            <c:dLbl>
              <c:idx val="2"/>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6-315E-9A42-A959-D0C060980840}"/>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8-315E-9A42-A959-D0C0609808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Feuil2!$P$3:$P$21</c:f>
              <c:strCache>
                <c:ptCount val="19"/>
                <c:pt idx="0">
                  <c:v>Ethiopia 2013</c:v>
                </c:pt>
                <c:pt idx="1">
                  <c:v>Tanzania 2017-18</c:v>
                </c:pt>
                <c:pt idx="2">
                  <c:v>World</c:v>
                </c:pt>
                <c:pt idx="3">
                  <c:v>Mauritius 2017-18</c:v>
                </c:pt>
                <c:pt idx="4">
                  <c:v>Sub-Saharan Africa average</c:v>
                </c:pt>
                <c:pt idx="5">
                  <c:v>Uganda 2017-18</c:v>
                </c:pt>
                <c:pt idx="6">
                  <c:v>South Africa 2010</c:v>
                </c:pt>
                <c:pt idx="7">
                  <c:v>Kenya 2021</c:v>
                </c:pt>
                <c:pt idx="8">
                  <c:v>Madagascar 2001</c:v>
                </c:pt>
                <c:pt idx="9">
                  <c:v>Ghana 2009</c:v>
                </c:pt>
                <c:pt idx="10">
                  <c:v>Benin 2015</c:v>
                </c:pt>
                <c:pt idx="11">
                  <c:v>Algeria 2012</c:v>
                </c:pt>
                <c:pt idx="12">
                  <c:v>Tunisia 2005-06</c:v>
                </c:pt>
                <c:pt idx="13">
                  <c:v>Northern Africa average</c:v>
                </c:pt>
                <c:pt idx="14">
                  <c:v>Morocco 2011-12</c:v>
                </c:pt>
                <c:pt idx="15">
                  <c:v>Senegal 2021</c:v>
                </c:pt>
                <c:pt idx="16">
                  <c:v>Cameroon 2014</c:v>
                </c:pt>
                <c:pt idx="17">
                  <c:v>Burkina Faso 2018</c:v>
                </c:pt>
                <c:pt idx="18">
                  <c:v>Mali 2008</c:v>
                </c:pt>
              </c:strCache>
            </c:strRef>
          </c:cat>
          <c:val>
            <c:numRef>
              <c:f>Feuil2!$R$3:$R$21</c:f>
              <c:numCache>
                <c:formatCode>0.0%</c:formatCode>
                <c:ptCount val="19"/>
                <c:pt idx="0">
                  <c:v>0.3401360544217687</c:v>
                </c:pt>
                <c:pt idx="1">
                  <c:v>0.30266343825665859</c:v>
                </c:pt>
                <c:pt idx="2">
                  <c:v>0.29599999999999999</c:v>
                </c:pt>
                <c:pt idx="3">
                  <c:v>0.27071823204419887</c:v>
                </c:pt>
                <c:pt idx="4">
                  <c:v>0.24204143506821627</c:v>
                </c:pt>
                <c:pt idx="5">
                  <c:v>0.22077922077922077</c:v>
                </c:pt>
                <c:pt idx="6">
                  <c:v>0.2103448275862069</c:v>
                </c:pt>
                <c:pt idx="7">
                  <c:v>0.17994100294985252</c:v>
                </c:pt>
                <c:pt idx="8">
                  <c:v>0.18681318681318682</c:v>
                </c:pt>
                <c:pt idx="9">
                  <c:v>0.16030534351145037</c:v>
                </c:pt>
                <c:pt idx="10">
                  <c:v>0.1596958174904943</c:v>
                </c:pt>
                <c:pt idx="11">
                  <c:v>0.14754098360655737</c:v>
                </c:pt>
                <c:pt idx="12">
                  <c:v>0.14210526315789473</c:v>
                </c:pt>
                <c:pt idx="13">
                  <c:v>0.14207650273224043</c:v>
                </c:pt>
                <c:pt idx="14">
                  <c:v>0.13390313390313391</c:v>
                </c:pt>
                <c:pt idx="15">
                  <c:v>0.13207547169811321</c:v>
                </c:pt>
                <c:pt idx="16">
                  <c:v>0.10548523206751055</c:v>
                </c:pt>
                <c:pt idx="17">
                  <c:v>0.10299999999999999</c:v>
                </c:pt>
                <c:pt idx="18">
                  <c:v>8.7412587412587409E-2</c:v>
                </c:pt>
              </c:numCache>
            </c:numRef>
          </c:val>
          <c:extLst>
            <c:ext xmlns:c16="http://schemas.microsoft.com/office/drawing/2014/chart" uri="{C3380CC4-5D6E-409C-BE32-E72D297353CC}">
              <c16:uniqueId val="{00000009-315E-9A42-A959-D0C060980840}"/>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769778607"/>
        <c:axId val="129996623"/>
      </c:barChart>
      <c:catAx>
        <c:axId val="7697786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G"/>
          </a:p>
        </c:txPr>
        <c:crossAx val="129996623"/>
        <c:crosses val="autoZero"/>
        <c:auto val="1"/>
        <c:lblAlgn val="ctr"/>
        <c:lblOffset val="100"/>
        <c:noMultiLvlLbl val="0"/>
      </c:catAx>
      <c:valAx>
        <c:axId val="1299966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G"/>
          </a:p>
        </c:txPr>
        <c:crossAx val="769778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9162215617989384E-2"/>
          <c:y val="2.8685027730100305E-2"/>
          <c:w val="0.92059720647759502"/>
          <c:h val="0.87545803445345061"/>
        </c:manualLayout>
      </c:layout>
      <c:lineChart>
        <c:grouping val="standard"/>
        <c:varyColors val="0"/>
        <c:ser>
          <c:idx val="0"/>
          <c:order val="0"/>
          <c:tx>
            <c:strRef>
              <c:f>Feuil1!$C$20:$C$21</c:f>
              <c:strCache>
                <c:ptCount val="2"/>
                <c:pt idx="0">
                  <c:v>Own estimates </c:v>
                </c:pt>
              </c:strCache>
            </c:strRef>
          </c:tx>
          <c:spPr>
            <a:ln w="53975"/>
          </c:spPr>
          <c:dLbls>
            <c:dLbl>
              <c:idx val="2"/>
              <c:layout>
                <c:manualLayout>
                  <c:x val="-4.5801523964565501E-2"/>
                  <c:y val="-3.703703703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49-C54C-ADDE-AF9EAEC66F19}"/>
                </c:ext>
              </c:extLst>
            </c:dLbl>
            <c:dLbl>
              <c:idx val="3"/>
              <c:layout>
                <c:manualLayout>
                  <c:x val="-5.9541981153935199E-2"/>
                  <c:y val="-5.0925925925925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49-C54C-ADDE-AF9EAEC66F19}"/>
                </c:ext>
              </c:extLst>
            </c:dLbl>
            <c:dLbl>
              <c:idx val="4"/>
              <c:layout>
                <c:manualLayout>
                  <c:x val="-4.12213715681089E-2"/>
                  <c:y val="-4.629629629629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49-C54C-ADDE-AF9EAEC66F19}"/>
                </c:ext>
              </c:extLst>
            </c:dLbl>
            <c:dLbl>
              <c:idx val="5"/>
              <c:layout>
                <c:manualLayout>
                  <c:x val="-2.2900761982282698E-2"/>
                  <c:y val="-4.629629629629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49-C54C-ADDE-AF9EAEC66F19}"/>
                </c:ext>
              </c:extLst>
            </c:dLbl>
            <c:dLbl>
              <c:idx val="6"/>
              <c:layout>
                <c:manualLayout>
                  <c:x val="-3.2061066775195803E-2"/>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49-C54C-ADDE-AF9EAEC66F19}"/>
                </c:ext>
              </c:extLst>
            </c:dLbl>
            <c:dLbl>
              <c:idx val="8"/>
              <c:layout>
                <c:manualLayout>
                  <c:x val="-2.2900761982282698E-2"/>
                  <c:y val="5.5555555555555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49-C54C-ADDE-AF9EAEC66F19}"/>
                </c:ext>
              </c:extLst>
            </c:dLbl>
            <c:spPr>
              <a:noFill/>
              <a:ln>
                <a:noFill/>
              </a:ln>
              <a:effectLst/>
            </c:spPr>
            <c:txPr>
              <a:bodyPr wrap="square" lIns="38100" tIns="19050" rIns="38100" bIns="19050" anchor="ctr">
                <a:spAutoFit/>
              </a:bodyPr>
              <a:lstStyle/>
              <a:p>
                <a:pPr>
                  <a:defRPr sz="1600"/>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Feuil1!$A$22:$A$34</c:f>
              <c:strCache>
                <c:ptCount val="13"/>
                <c:pt idx="0">
                  <c:v>UK</c:v>
                </c:pt>
                <c:pt idx="1">
                  <c:v>Cameroon</c:v>
                </c:pt>
                <c:pt idx="2">
                  <c:v>Hungary</c:v>
                </c:pt>
                <c:pt idx="3">
                  <c:v>France</c:v>
                </c:pt>
                <c:pt idx="4">
                  <c:v>Morocco</c:v>
                </c:pt>
                <c:pt idx="5">
                  <c:v>Benin</c:v>
                </c:pt>
                <c:pt idx="6">
                  <c:v>Finland</c:v>
                </c:pt>
                <c:pt idx="7">
                  <c:v>Ecuador</c:v>
                </c:pt>
                <c:pt idx="8">
                  <c:v>Tunisia</c:v>
                </c:pt>
                <c:pt idx="9">
                  <c:v>Turkey</c:v>
                </c:pt>
                <c:pt idx="10">
                  <c:v>Germany</c:v>
                </c:pt>
                <c:pt idx="11">
                  <c:v>Peru</c:v>
                </c:pt>
                <c:pt idx="12">
                  <c:v>Mexico</c:v>
                </c:pt>
              </c:strCache>
            </c:strRef>
          </c:cat>
          <c:val>
            <c:numRef>
              <c:f>Feuil1!$C$22:$C$34</c:f>
              <c:numCache>
                <c:formatCode>General</c:formatCode>
                <c:ptCount val="13"/>
                <c:pt idx="0">
                  <c:v>36.299999999999997</c:v>
                </c:pt>
                <c:pt idx="1">
                  <c:v>17.5</c:v>
                </c:pt>
                <c:pt idx="2">
                  <c:v>34.5</c:v>
                </c:pt>
                <c:pt idx="3">
                  <c:v>39.200000000000003</c:v>
                </c:pt>
                <c:pt idx="4">
                  <c:v>58.4</c:v>
                </c:pt>
                <c:pt idx="5">
                  <c:v>37.6</c:v>
                </c:pt>
                <c:pt idx="6">
                  <c:v>39.9</c:v>
                </c:pt>
                <c:pt idx="7">
                  <c:v>37.299999999999997</c:v>
                </c:pt>
                <c:pt idx="8">
                  <c:v>53.2</c:v>
                </c:pt>
                <c:pt idx="9">
                  <c:v>55.3</c:v>
                </c:pt>
                <c:pt idx="10">
                  <c:v>51.2</c:v>
                </c:pt>
                <c:pt idx="11">
                  <c:v>45.6</c:v>
                </c:pt>
                <c:pt idx="12">
                  <c:v>60</c:v>
                </c:pt>
              </c:numCache>
            </c:numRef>
          </c:val>
          <c:smooth val="0"/>
          <c:extLst>
            <c:ext xmlns:c16="http://schemas.microsoft.com/office/drawing/2014/chart" uri="{C3380CC4-5D6E-409C-BE32-E72D297353CC}">
              <c16:uniqueId val="{00000006-7549-C54C-ADDE-AF9EAEC66F19}"/>
            </c:ext>
          </c:extLst>
        </c:ser>
        <c:ser>
          <c:idx val="1"/>
          <c:order val="1"/>
          <c:tx>
            <c:strRef>
              <c:f>Feuil1!$D$20:$D$21</c:f>
              <c:strCache>
                <c:ptCount val="2"/>
                <c:pt idx="0">
                  <c:v>Official estimates</c:v>
                </c:pt>
              </c:strCache>
            </c:strRef>
          </c:tx>
          <c:spPr>
            <a:ln w="69850"/>
          </c:spPr>
          <c:dLbls>
            <c:dLbl>
              <c:idx val="0"/>
              <c:layout>
                <c:manualLayout>
                  <c:x val="-4.80916001627937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49-C54C-ADDE-AF9EAEC66F19}"/>
                </c:ext>
              </c:extLst>
            </c:dLbl>
            <c:dLbl>
              <c:idx val="1"/>
              <c:layout>
                <c:manualLayout>
                  <c:x val="-2.29007619822827E-3"/>
                  <c:y val="3.703703703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49-C54C-ADDE-AF9EAEC66F19}"/>
                </c:ext>
              </c:extLst>
            </c:dLbl>
            <c:dLbl>
              <c:idx val="2"/>
              <c:layout>
                <c:manualLayout>
                  <c:x val="-9.1603047929130904E-3"/>
                  <c:y val="3.703703703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49-C54C-ADDE-AF9EAEC66F19}"/>
                </c:ext>
              </c:extLst>
            </c:dLbl>
            <c:dLbl>
              <c:idx val="5"/>
              <c:layout>
                <c:manualLayout>
                  <c:x val="-4.12213715681089E-2"/>
                  <c:y val="5.5555555555555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49-C54C-ADDE-AF9EAEC66F19}"/>
                </c:ext>
              </c:extLst>
            </c:dLbl>
            <c:dLbl>
              <c:idx val="8"/>
              <c:layout>
                <c:manualLayout>
                  <c:x val="-1.37404571893697E-2"/>
                  <c:y val="6.4814814814814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49-C54C-ADDE-AF9EAEC66F19}"/>
                </c:ext>
              </c:extLst>
            </c:dLbl>
            <c:dLbl>
              <c:idx val="11"/>
              <c:layout>
                <c:manualLayout>
                  <c:x val="-2.29007619822844E-3"/>
                  <c:y val="-2.3148148148148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49-C54C-ADDE-AF9EAEC66F19}"/>
                </c:ext>
              </c:extLst>
            </c:dLbl>
            <c:spPr>
              <a:noFill/>
              <a:ln>
                <a:noFill/>
              </a:ln>
              <a:effectLst/>
            </c:spPr>
            <c:txPr>
              <a:bodyPr wrap="square" lIns="38100" tIns="19050" rIns="38100" bIns="19050" anchor="ctr">
                <a:spAutoFit/>
              </a:bodyPr>
              <a:lstStyle/>
              <a:p>
                <a:pPr>
                  <a:defRPr sz="1600"/>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Feuil1!$A$22:$A$34</c:f>
              <c:strCache>
                <c:ptCount val="13"/>
                <c:pt idx="0">
                  <c:v>UK</c:v>
                </c:pt>
                <c:pt idx="1">
                  <c:v>Cameroon</c:v>
                </c:pt>
                <c:pt idx="2">
                  <c:v>Hungary</c:v>
                </c:pt>
                <c:pt idx="3">
                  <c:v>France</c:v>
                </c:pt>
                <c:pt idx="4">
                  <c:v>Morocco</c:v>
                </c:pt>
                <c:pt idx="5">
                  <c:v>Benin</c:v>
                </c:pt>
                <c:pt idx="6">
                  <c:v>Finland</c:v>
                </c:pt>
                <c:pt idx="7">
                  <c:v>Ecuador</c:v>
                </c:pt>
                <c:pt idx="8">
                  <c:v>Tunisia</c:v>
                </c:pt>
                <c:pt idx="9">
                  <c:v>Turkey</c:v>
                </c:pt>
                <c:pt idx="10">
                  <c:v>Germany</c:v>
                </c:pt>
                <c:pt idx="11">
                  <c:v>Peru</c:v>
                </c:pt>
                <c:pt idx="12">
                  <c:v>Mexico</c:v>
                </c:pt>
              </c:strCache>
            </c:strRef>
          </c:cat>
          <c:val>
            <c:numRef>
              <c:f>Feuil1!$D$22:$D$34</c:f>
              <c:numCache>
                <c:formatCode>General</c:formatCode>
                <c:ptCount val="13"/>
                <c:pt idx="0">
                  <c:v>35.9</c:v>
                </c:pt>
                <c:pt idx="1">
                  <c:v>15.1</c:v>
                </c:pt>
                <c:pt idx="2">
                  <c:v>31.2</c:v>
                </c:pt>
                <c:pt idx="3">
                  <c:v>32.700000000000003</c:v>
                </c:pt>
                <c:pt idx="4">
                  <c:v>49.3</c:v>
                </c:pt>
                <c:pt idx="5">
                  <c:v>27.7</c:v>
                </c:pt>
                <c:pt idx="6">
                  <c:v>28.7</c:v>
                </c:pt>
                <c:pt idx="7">
                  <c:v>15.4</c:v>
                </c:pt>
                <c:pt idx="8">
                  <c:v>30.1</c:v>
                </c:pt>
                <c:pt idx="9">
                  <c:v>30.9</c:v>
                </c:pt>
                <c:pt idx="10">
                  <c:v>25.6</c:v>
                </c:pt>
                <c:pt idx="11">
                  <c:v>19.600000000000001</c:v>
                </c:pt>
                <c:pt idx="12">
                  <c:v>16.5</c:v>
                </c:pt>
              </c:numCache>
            </c:numRef>
          </c:val>
          <c:smooth val="0"/>
          <c:extLst>
            <c:ext xmlns:c16="http://schemas.microsoft.com/office/drawing/2014/chart" uri="{C3380CC4-5D6E-409C-BE32-E72D297353CC}">
              <c16:uniqueId val="{0000000D-7549-C54C-ADDE-AF9EAEC66F19}"/>
            </c:ext>
          </c:extLst>
        </c:ser>
        <c:ser>
          <c:idx val="2"/>
          <c:order val="2"/>
          <c:tx>
            <c:strRef>
              <c:f>Feuil1!$E$20:$E$21</c:f>
              <c:strCache>
                <c:ptCount val="2"/>
                <c:pt idx="0">
                  <c:v>Minimum wage</c:v>
                </c:pt>
              </c:strCache>
            </c:strRef>
          </c:tx>
          <c:dLbls>
            <c:spPr>
              <a:noFill/>
              <a:ln>
                <a:noFill/>
              </a:ln>
              <a:effectLst/>
            </c:spPr>
            <c:txPr>
              <a:bodyPr wrap="square" lIns="38100" tIns="19050" rIns="38100" bIns="19050" anchor="ctr">
                <a:spAutoFit/>
              </a:bodyPr>
              <a:lstStyle/>
              <a:p>
                <a:pPr>
                  <a:defRPr sz="1600"/>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Feuil1!$A$22:$A$34</c:f>
              <c:strCache>
                <c:ptCount val="13"/>
                <c:pt idx="0">
                  <c:v>UK</c:v>
                </c:pt>
                <c:pt idx="1">
                  <c:v>Cameroon</c:v>
                </c:pt>
                <c:pt idx="2">
                  <c:v>Hungary</c:v>
                </c:pt>
                <c:pt idx="3">
                  <c:v>France</c:v>
                </c:pt>
                <c:pt idx="4">
                  <c:v>Morocco</c:v>
                </c:pt>
                <c:pt idx="5">
                  <c:v>Benin</c:v>
                </c:pt>
                <c:pt idx="6">
                  <c:v>Finland</c:v>
                </c:pt>
                <c:pt idx="7">
                  <c:v>Ecuador</c:v>
                </c:pt>
                <c:pt idx="8">
                  <c:v>Tunisia</c:v>
                </c:pt>
                <c:pt idx="9">
                  <c:v>Turkey</c:v>
                </c:pt>
                <c:pt idx="10">
                  <c:v>Germany</c:v>
                </c:pt>
                <c:pt idx="11">
                  <c:v>Peru</c:v>
                </c:pt>
                <c:pt idx="12">
                  <c:v>Mexico</c:v>
                </c:pt>
              </c:strCache>
            </c:strRef>
          </c:cat>
          <c:val>
            <c:numRef>
              <c:f>Feuil1!$E$22:$E$34</c:f>
              <c:numCache>
                <c:formatCode>General</c:formatCode>
                <c:ptCount val="13"/>
                <c:pt idx="0">
                  <c:v>26.7</c:v>
                </c:pt>
                <c:pt idx="1">
                  <c:v>17.5</c:v>
                </c:pt>
                <c:pt idx="2">
                  <c:v>16</c:v>
                </c:pt>
                <c:pt idx="3">
                  <c:v>25.2</c:v>
                </c:pt>
                <c:pt idx="4">
                  <c:v>43.9</c:v>
                </c:pt>
                <c:pt idx="5">
                  <c:v>31.5</c:v>
                </c:pt>
                <c:pt idx="6">
                  <c:v>39.9</c:v>
                </c:pt>
                <c:pt idx="7">
                  <c:v>31.7</c:v>
                </c:pt>
                <c:pt idx="8">
                  <c:v>37.200000000000003</c:v>
                </c:pt>
                <c:pt idx="9">
                  <c:v>34</c:v>
                </c:pt>
                <c:pt idx="10">
                  <c:v>46.4</c:v>
                </c:pt>
                <c:pt idx="11">
                  <c:v>33.299999999999997</c:v>
                </c:pt>
                <c:pt idx="12">
                  <c:v>25.8</c:v>
                </c:pt>
              </c:numCache>
            </c:numRef>
          </c:val>
          <c:smooth val="0"/>
          <c:extLst>
            <c:ext xmlns:c16="http://schemas.microsoft.com/office/drawing/2014/chart" uri="{C3380CC4-5D6E-409C-BE32-E72D297353CC}">
              <c16:uniqueId val="{0000000E-7549-C54C-ADDE-AF9EAEC66F19}"/>
            </c:ext>
          </c:extLst>
        </c:ser>
        <c:dLbls>
          <c:showLegendKey val="0"/>
          <c:showVal val="1"/>
          <c:showCatName val="0"/>
          <c:showSerName val="0"/>
          <c:showPercent val="0"/>
          <c:showBubbleSize val="0"/>
        </c:dLbls>
        <c:marker val="1"/>
        <c:smooth val="0"/>
        <c:axId val="-2117299112"/>
        <c:axId val="-2117125192"/>
      </c:lineChart>
      <c:catAx>
        <c:axId val="-2117299112"/>
        <c:scaling>
          <c:orientation val="minMax"/>
        </c:scaling>
        <c:delete val="0"/>
        <c:axPos val="b"/>
        <c:numFmt formatCode="General" sourceLinked="0"/>
        <c:majorTickMark val="out"/>
        <c:minorTickMark val="none"/>
        <c:tickLblPos val="nextTo"/>
        <c:txPr>
          <a:bodyPr/>
          <a:lstStyle/>
          <a:p>
            <a:pPr>
              <a:defRPr sz="1400" b="1"/>
            </a:pPr>
            <a:endParaRPr lang="en-UG"/>
          </a:p>
        </c:txPr>
        <c:crossAx val="-2117125192"/>
        <c:crosses val="autoZero"/>
        <c:auto val="1"/>
        <c:lblAlgn val="ctr"/>
        <c:lblOffset val="100"/>
        <c:noMultiLvlLbl val="0"/>
      </c:catAx>
      <c:valAx>
        <c:axId val="-2117125192"/>
        <c:scaling>
          <c:orientation val="minMax"/>
        </c:scaling>
        <c:delete val="0"/>
        <c:axPos val="l"/>
        <c:majorGridlines/>
        <c:title>
          <c:tx>
            <c:rich>
              <a:bodyPr rot="-5400000" vert="horz"/>
              <a:lstStyle/>
              <a:p>
                <a:pPr>
                  <a:defRPr/>
                </a:pPr>
                <a:r>
                  <a:rPr lang="fr-FR"/>
                  <a:t>Share of care economy in extended GDP</a:t>
                </a:r>
              </a:p>
            </c:rich>
          </c:tx>
          <c:overlay val="0"/>
        </c:title>
        <c:numFmt formatCode="General" sourceLinked="1"/>
        <c:majorTickMark val="out"/>
        <c:minorTickMark val="none"/>
        <c:tickLblPos val="nextTo"/>
        <c:crossAx val="-2117299112"/>
        <c:crosses val="autoZero"/>
        <c:crossBetween val="between"/>
      </c:valAx>
    </c:plotArea>
    <c:legend>
      <c:legendPos val="r"/>
      <c:layout>
        <c:manualLayout>
          <c:xMode val="edge"/>
          <c:yMode val="edge"/>
          <c:x val="5.8353027086753599E-2"/>
          <c:y val="1.7366943715368899E-2"/>
          <c:w val="0.26378440742715925"/>
          <c:h val="0.29396981627296598"/>
        </c:manualLayout>
      </c:layout>
      <c:overlay val="0"/>
      <c:txPr>
        <a:bodyPr/>
        <a:lstStyle/>
        <a:p>
          <a:pPr>
            <a:defRPr sz="1600"/>
          </a:pPr>
          <a:endParaRPr lang="en-UG"/>
        </a:p>
      </c:txPr>
    </c:legend>
    <c:plotVisOnly val="1"/>
    <c:dispBlanksAs val="gap"/>
    <c:showDLblsOverMax val="0"/>
  </c:chart>
  <c:txPr>
    <a:bodyPr/>
    <a:lstStyle/>
    <a:p>
      <a:pPr>
        <a:defRPr sz="1200"/>
      </a:pPr>
      <a:endParaRPr lang="en-UG"/>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0008824178248"/>
          <c:y val="3.9582583663188196E-2"/>
          <c:w val="0.8545334215751158"/>
          <c:h val="0.77659873831091009"/>
        </c:manualLayout>
      </c:layout>
      <c:barChart>
        <c:barDir val="col"/>
        <c:grouping val="clustered"/>
        <c:varyColors val="0"/>
        <c:ser>
          <c:idx val="0"/>
          <c:order val="0"/>
          <c:tx>
            <c:strRef>
              <c:f>Feuil1!$C$3</c:f>
              <c:strCache>
                <c:ptCount val="1"/>
                <c:pt idx="0">
                  <c:v>Own estimates </c:v>
                </c:pt>
              </c:strCache>
            </c:strRef>
          </c:tx>
          <c:spPr>
            <a:solidFill>
              <a:srgbClr val="00B0F0"/>
            </a:solidFill>
            <a:ln>
              <a:noFill/>
            </a:ln>
            <a:effectLst/>
          </c:spPr>
          <c:invertIfNegative val="0"/>
          <c:dLbls>
            <c:dLbl>
              <c:idx val="0"/>
              <c:tx>
                <c:rich>
                  <a:bodyPr/>
                  <a:lstStyle/>
                  <a:p>
                    <a:r>
                      <a:rPr lang="en-US"/>
                      <a:t>17.5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E32-E04D-9D95-8A0035BDBF4D}"/>
                </c:ext>
              </c:extLst>
            </c:dLbl>
            <c:dLbl>
              <c:idx val="1"/>
              <c:tx>
                <c:rich>
                  <a:bodyPr/>
                  <a:lstStyle/>
                  <a:p>
                    <a:r>
                      <a:rPr lang="en-US"/>
                      <a:t>37.6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E32-E04D-9D95-8A0035BDBF4D}"/>
                </c:ext>
              </c:extLst>
            </c:dLbl>
            <c:dLbl>
              <c:idx val="2"/>
              <c:tx>
                <c:rich>
                  <a:bodyPr/>
                  <a:lstStyle/>
                  <a:p>
                    <a:r>
                      <a:rPr lang="en-US"/>
                      <a:t>53.2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E32-E04D-9D95-8A0035BDBF4D}"/>
                </c:ext>
              </c:extLst>
            </c:dLbl>
            <c:dLbl>
              <c:idx val="3"/>
              <c:tx>
                <c:rich>
                  <a:bodyPr/>
                  <a:lstStyle/>
                  <a:p>
                    <a:r>
                      <a:rPr lang="en-US"/>
                      <a:t>58.4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E32-E04D-9D95-8A0035BDBF4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mbria" panose="02040503050406030204" pitchFamily="18" charset="0"/>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Feuil1!$A$4:$B$7</c:f>
              <c:multiLvlStrCache>
                <c:ptCount val="4"/>
                <c:lvl>
                  <c:pt idx="0">
                    <c:v>2014</c:v>
                  </c:pt>
                  <c:pt idx="1">
                    <c:v>2015</c:v>
                  </c:pt>
                  <c:pt idx="2">
                    <c:v>2005-06</c:v>
                  </c:pt>
                  <c:pt idx="3">
                    <c:v>2011-12</c:v>
                  </c:pt>
                </c:lvl>
                <c:lvl>
                  <c:pt idx="0">
                    <c:v>Cameroon</c:v>
                  </c:pt>
                  <c:pt idx="1">
                    <c:v>Benin</c:v>
                  </c:pt>
                  <c:pt idx="2">
                    <c:v>Tunisia</c:v>
                  </c:pt>
                  <c:pt idx="3">
                    <c:v>Morocco</c:v>
                  </c:pt>
                </c:lvl>
              </c:multiLvlStrCache>
            </c:multiLvlStrRef>
          </c:cat>
          <c:val>
            <c:numRef>
              <c:f>Feuil1!$C$4:$C$7</c:f>
              <c:numCache>
                <c:formatCode>General</c:formatCode>
                <c:ptCount val="4"/>
                <c:pt idx="0">
                  <c:v>17.5</c:v>
                </c:pt>
                <c:pt idx="1">
                  <c:v>37.6</c:v>
                </c:pt>
                <c:pt idx="2">
                  <c:v>53.2</c:v>
                </c:pt>
                <c:pt idx="3">
                  <c:v>58.4</c:v>
                </c:pt>
              </c:numCache>
            </c:numRef>
          </c:val>
          <c:extLst>
            <c:ext xmlns:c16="http://schemas.microsoft.com/office/drawing/2014/chart" uri="{C3380CC4-5D6E-409C-BE32-E72D297353CC}">
              <c16:uniqueId val="{00000004-AE32-E04D-9D95-8A0035BDBF4D}"/>
            </c:ext>
          </c:extLst>
        </c:ser>
        <c:ser>
          <c:idx val="1"/>
          <c:order val="1"/>
          <c:tx>
            <c:strRef>
              <c:f>Feuil1!$D$3</c:f>
              <c:strCache>
                <c:ptCount val="1"/>
                <c:pt idx="0">
                  <c:v>Official estimates</c:v>
                </c:pt>
              </c:strCache>
            </c:strRef>
          </c:tx>
          <c:spPr>
            <a:solidFill>
              <a:srgbClr val="FFC000"/>
            </a:solidFill>
            <a:ln>
              <a:noFill/>
            </a:ln>
            <a:effectLst/>
          </c:spPr>
          <c:invertIfNegative val="0"/>
          <c:dLbls>
            <c:dLbl>
              <c:idx val="0"/>
              <c:tx>
                <c:rich>
                  <a:bodyPr/>
                  <a:lstStyle/>
                  <a:p>
                    <a:r>
                      <a:rPr lang="en-US"/>
                      <a:t>15.1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E32-E04D-9D95-8A0035BDBF4D}"/>
                </c:ext>
              </c:extLst>
            </c:dLbl>
            <c:dLbl>
              <c:idx val="1"/>
              <c:tx>
                <c:rich>
                  <a:bodyPr/>
                  <a:lstStyle/>
                  <a:p>
                    <a:r>
                      <a:rPr lang="en-US"/>
                      <a:t>27.7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E32-E04D-9D95-8A0035BDBF4D}"/>
                </c:ext>
              </c:extLst>
            </c:dLbl>
            <c:dLbl>
              <c:idx val="2"/>
              <c:tx>
                <c:rich>
                  <a:bodyPr/>
                  <a:lstStyle/>
                  <a:p>
                    <a:r>
                      <a:rPr lang="en-US"/>
                      <a:t>30.1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E32-E04D-9D95-8A0035BDBF4D}"/>
                </c:ext>
              </c:extLst>
            </c:dLbl>
            <c:dLbl>
              <c:idx val="3"/>
              <c:tx>
                <c:rich>
                  <a:bodyPr/>
                  <a:lstStyle/>
                  <a:p>
                    <a:r>
                      <a:rPr lang="en-US"/>
                      <a:t>49.3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E32-E04D-9D95-8A0035BDBF4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mbria" panose="02040503050406030204" pitchFamily="18" charset="0"/>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Feuil1!$A$4:$B$7</c:f>
              <c:multiLvlStrCache>
                <c:ptCount val="4"/>
                <c:lvl>
                  <c:pt idx="0">
                    <c:v>2014</c:v>
                  </c:pt>
                  <c:pt idx="1">
                    <c:v>2015</c:v>
                  </c:pt>
                  <c:pt idx="2">
                    <c:v>2005-06</c:v>
                  </c:pt>
                  <c:pt idx="3">
                    <c:v>2011-12</c:v>
                  </c:pt>
                </c:lvl>
                <c:lvl>
                  <c:pt idx="0">
                    <c:v>Cameroon</c:v>
                  </c:pt>
                  <c:pt idx="1">
                    <c:v>Benin</c:v>
                  </c:pt>
                  <c:pt idx="2">
                    <c:v>Tunisia</c:v>
                  </c:pt>
                  <c:pt idx="3">
                    <c:v>Morocco</c:v>
                  </c:pt>
                </c:lvl>
              </c:multiLvlStrCache>
            </c:multiLvlStrRef>
          </c:cat>
          <c:val>
            <c:numRef>
              <c:f>Feuil1!$D$4:$D$7</c:f>
              <c:numCache>
                <c:formatCode>General</c:formatCode>
                <c:ptCount val="4"/>
                <c:pt idx="0">
                  <c:v>15.1</c:v>
                </c:pt>
                <c:pt idx="1">
                  <c:v>27.7</c:v>
                </c:pt>
                <c:pt idx="2">
                  <c:v>30.1</c:v>
                </c:pt>
                <c:pt idx="3">
                  <c:v>49.3</c:v>
                </c:pt>
              </c:numCache>
            </c:numRef>
          </c:val>
          <c:extLst>
            <c:ext xmlns:c16="http://schemas.microsoft.com/office/drawing/2014/chart" uri="{C3380CC4-5D6E-409C-BE32-E72D297353CC}">
              <c16:uniqueId val="{00000009-AE32-E04D-9D95-8A0035BDBF4D}"/>
            </c:ext>
          </c:extLst>
        </c:ser>
        <c:ser>
          <c:idx val="2"/>
          <c:order val="2"/>
          <c:tx>
            <c:strRef>
              <c:f>Feuil1!$E$3</c:f>
              <c:strCache>
                <c:ptCount val="1"/>
                <c:pt idx="0">
                  <c:v>Minimum wage</c:v>
                </c:pt>
              </c:strCache>
            </c:strRef>
          </c:tx>
          <c:spPr>
            <a:solidFill>
              <a:schemeClr val="bg1">
                <a:lumMod val="75000"/>
              </a:schemeClr>
            </a:solidFill>
            <a:ln>
              <a:noFill/>
            </a:ln>
            <a:effectLst/>
          </c:spPr>
          <c:invertIfNegative val="0"/>
          <c:dLbls>
            <c:dLbl>
              <c:idx val="0"/>
              <c:tx>
                <c:rich>
                  <a:bodyPr/>
                  <a:lstStyle/>
                  <a:p>
                    <a:r>
                      <a:rPr lang="en-US"/>
                      <a:t>17.5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E32-E04D-9D95-8A0035BDBF4D}"/>
                </c:ext>
              </c:extLst>
            </c:dLbl>
            <c:dLbl>
              <c:idx val="1"/>
              <c:tx>
                <c:rich>
                  <a:bodyPr/>
                  <a:lstStyle/>
                  <a:p>
                    <a:r>
                      <a:rPr lang="en-US"/>
                      <a:t>31.5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E32-E04D-9D95-8A0035BDBF4D}"/>
                </c:ext>
              </c:extLst>
            </c:dLbl>
            <c:dLbl>
              <c:idx val="2"/>
              <c:tx>
                <c:rich>
                  <a:bodyPr/>
                  <a:lstStyle/>
                  <a:p>
                    <a:r>
                      <a:rPr lang="en-US"/>
                      <a:t>37.2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E32-E04D-9D95-8A0035BDBF4D}"/>
                </c:ext>
              </c:extLst>
            </c:dLbl>
            <c:dLbl>
              <c:idx val="3"/>
              <c:tx>
                <c:rich>
                  <a:bodyPr/>
                  <a:lstStyle/>
                  <a:p>
                    <a:r>
                      <a:rPr lang="en-US"/>
                      <a:t>43.9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E32-E04D-9D95-8A0035BDBF4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mbria" panose="02040503050406030204" pitchFamily="18" charset="0"/>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Feuil1!$A$4:$B$7</c:f>
              <c:multiLvlStrCache>
                <c:ptCount val="4"/>
                <c:lvl>
                  <c:pt idx="0">
                    <c:v>2014</c:v>
                  </c:pt>
                  <c:pt idx="1">
                    <c:v>2015</c:v>
                  </c:pt>
                  <c:pt idx="2">
                    <c:v>2005-06</c:v>
                  </c:pt>
                  <c:pt idx="3">
                    <c:v>2011-12</c:v>
                  </c:pt>
                </c:lvl>
                <c:lvl>
                  <c:pt idx="0">
                    <c:v>Cameroon</c:v>
                  </c:pt>
                  <c:pt idx="1">
                    <c:v>Benin</c:v>
                  </c:pt>
                  <c:pt idx="2">
                    <c:v>Tunisia</c:v>
                  </c:pt>
                  <c:pt idx="3">
                    <c:v>Morocco</c:v>
                  </c:pt>
                </c:lvl>
              </c:multiLvlStrCache>
            </c:multiLvlStrRef>
          </c:cat>
          <c:val>
            <c:numRef>
              <c:f>Feuil1!$E$4:$E$7</c:f>
              <c:numCache>
                <c:formatCode>General</c:formatCode>
                <c:ptCount val="4"/>
                <c:pt idx="0">
                  <c:v>17.5</c:v>
                </c:pt>
                <c:pt idx="1">
                  <c:v>31.5</c:v>
                </c:pt>
                <c:pt idx="2">
                  <c:v>37.200000000000003</c:v>
                </c:pt>
                <c:pt idx="3">
                  <c:v>43.9</c:v>
                </c:pt>
              </c:numCache>
            </c:numRef>
          </c:val>
          <c:extLst>
            <c:ext xmlns:c16="http://schemas.microsoft.com/office/drawing/2014/chart" uri="{C3380CC4-5D6E-409C-BE32-E72D297353CC}">
              <c16:uniqueId val="{0000000E-AE32-E04D-9D95-8A0035BDBF4D}"/>
            </c:ext>
          </c:extLst>
        </c:ser>
        <c:dLbls>
          <c:dLblPos val="ctr"/>
          <c:showLegendKey val="0"/>
          <c:showVal val="1"/>
          <c:showCatName val="0"/>
          <c:showSerName val="0"/>
          <c:showPercent val="0"/>
          <c:showBubbleSize val="0"/>
        </c:dLbls>
        <c:gapWidth val="150"/>
        <c:axId val="143846927"/>
        <c:axId val="143848559"/>
      </c:barChart>
      <c:catAx>
        <c:axId val="14384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G"/>
          </a:p>
        </c:txPr>
        <c:crossAx val="143848559"/>
        <c:crosses val="autoZero"/>
        <c:auto val="1"/>
        <c:lblAlgn val="ctr"/>
        <c:lblOffset val="100"/>
        <c:noMultiLvlLbl val="0"/>
      </c:catAx>
      <c:valAx>
        <c:axId val="1438485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r>
                  <a:rPr lang="fr-FR"/>
                  <a:t>Share of care economy in extended GDP</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G"/>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G"/>
          </a:p>
        </c:txPr>
        <c:crossAx val="143846927"/>
        <c:crosses val="autoZero"/>
        <c:crossBetween val="between"/>
      </c:valAx>
      <c:spPr>
        <a:noFill/>
        <a:ln>
          <a:noFill/>
        </a:ln>
        <a:effectLst/>
      </c:spPr>
    </c:plotArea>
    <c:legend>
      <c:legendPos val="b"/>
      <c:layout>
        <c:manualLayout>
          <c:xMode val="edge"/>
          <c:yMode val="edge"/>
          <c:x val="0.10566748281906457"/>
          <c:y val="7.8978162994109383E-2"/>
          <c:w val="0.27749765064939352"/>
          <c:h val="0.273214462801721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mbria" panose="02040503050406030204" pitchFamily="18" charset="0"/>
        </a:defRPr>
      </a:pPr>
      <a:endParaRPr lang="en-UG"/>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'Africa complete or partial'!$B$2:$B$54</cx:f>
        <cx:lvl ptCount="53">
          <cx:pt idx="0">Algeria</cx:pt>
          <cx:pt idx="1">Angola</cx:pt>
          <cx:pt idx="2">Benin</cx:pt>
          <cx:pt idx="3">Botswana</cx:pt>
          <cx:pt idx="4">Burkina Faso</cx:pt>
          <cx:pt idx="5">Burundi</cx:pt>
          <cx:pt idx="6">Cameroon</cx:pt>
          <cx:pt idx="7">Cape Verde</cx:pt>
          <cx:pt idx="8">Central African Republic</cx:pt>
          <cx:pt idx="9">Chad</cx:pt>
          <cx:pt idx="10">Comoros</cx:pt>
          <cx:pt idx="11">Congo Democratic Republic</cx:pt>
          <cx:pt idx="12">Congo Republic</cx:pt>
          <cx:pt idx="13">Cote d'Ivoire</cx:pt>
          <cx:pt idx="14">Djibouti</cx:pt>
          <cx:pt idx="15">Egypt</cx:pt>
          <cx:pt idx="16">Equatorial Guinea</cx:pt>
          <cx:pt idx="17">Eritrea</cx:pt>
          <cx:pt idx="18">Ethiopia</cx:pt>
          <cx:pt idx="19">Gabon</cx:pt>
          <cx:pt idx="20">Gambia, The</cx:pt>
          <cx:pt idx="21">Ghana</cx:pt>
          <cx:pt idx="22">Guinea</cx:pt>
          <cx:pt idx="23">Guinea-Bissau</cx:pt>
          <cx:pt idx="24">Kenya</cx:pt>
          <cx:pt idx="25">Liberia</cx:pt>
          <cx:pt idx="26">Libya</cx:pt>
          <cx:pt idx="27">Madagascar</cx:pt>
          <cx:pt idx="28">Malawi</cx:pt>
          <cx:pt idx="29">Mali</cx:pt>
          <cx:pt idx="30">Mauritania</cx:pt>
          <cx:pt idx="31">Mauritius</cx:pt>
          <cx:pt idx="32">Morocco</cx:pt>
          <cx:pt idx="33">Mozambique</cx:pt>
          <cx:pt idx="34">Namibia</cx:pt>
          <cx:pt idx="35">Niger</cx:pt>
          <cx:pt idx="36">Nigeria</cx:pt>
          <cx:pt idx="37">Rwanda</cx:pt>
          <cx:pt idx="38">Sao Tome and Principe</cx:pt>
          <cx:pt idx="39">Senegal</cx:pt>
          <cx:pt idx="40">Seychelles</cx:pt>
          <cx:pt idx="41">Sierra Leone</cx:pt>
          <cx:pt idx="42">Somalia</cx:pt>
          <cx:pt idx="43">South Africa</cx:pt>
          <cx:pt idx="44">South Sudan</cx:pt>
          <cx:pt idx="45">Sudan</cx:pt>
          <cx:pt idx="46">Swaziland</cx:pt>
          <cx:pt idx="47">Tanzania</cx:pt>
          <cx:pt idx="48">Togo</cx:pt>
          <cx:pt idx="49">Tunisia</cx:pt>
          <cx:pt idx="50">Uganda</cx:pt>
          <cx:pt idx="51">Zambia</cx:pt>
          <cx:pt idx="52">Zimbabwe</cx:pt>
        </cx:lvl>
      </cx:strDim>
      <cx:numDim type="colorVal">
        <cx:f>'Africa complete or partial'!$C$2:$C$54</cx:f>
        <cx:nf>'Africa complete or partial'!$C$1</cx:nf>
        <cx:lvl ptCount="53" formatCode="Standard" name="TUS">
          <cx:pt idx="0">2</cx:pt>
          <cx:pt idx="1">0</cx:pt>
          <cx:pt idx="2">2</cx:pt>
          <cx:pt idx="3">0</cx:pt>
          <cx:pt idx="4">2</cx:pt>
          <cx:pt idx="5">0</cx:pt>
          <cx:pt idx="6">2</cx:pt>
          <cx:pt idx="7">2</cx:pt>
          <cx:pt idx="8">0</cx:pt>
          <cx:pt idx="9">0</cx:pt>
          <cx:pt idx="10">1</cx:pt>
          <cx:pt idx="11">0</cx:pt>
          <cx:pt idx="12">0</cx:pt>
          <cx:pt idx="13">1</cx:pt>
          <cx:pt idx="14">0</cx:pt>
          <cx:pt idx="15">1</cx:pt>
          <cx:pt idx="16">0</cx:pt>
          <cx:pt idx="17">0</cx:pt>
          <cx:pt idx="18">2</cx:pt>
          <cx:pt idx="19">0</cx:pt>
          <cx:pt idx="20">0</cx:pt>
          <cx:pt idx="21">2</cx:pt>
          <cx:pt idx="22">0</cx:pt>
          <cx:pt idx="23">1</cx:pt>
          <cx:pt idx="24">2</cx:pt>
          <cx:pt idx="25">1</cx:pt>
          <cx:pt idx="26">0</cx:pt>
          <cx:pt idx="27">2</cx:pt>
          <cx:pt idx="28">1</cx:pt>
          <cx:pt idx="29">2</cx:pt>
          <cx:pt idx="30">0</cx:pt>
          <cx:pt idx="31">2</cx:pt>
          <cx:pt idx="32">2</cx:pt>
          <cx:pt idx="33">0.5</cx:pt>
          <cx:pt idx="34">0</cx:pt>
          <cx:pt idx="35">1</cx:pt>
          <cx:pt idx="36">1</cx:pt>
          <cx:pt idx="37">1</cx:pt>
          <cx:pt idx="38">0</cx:pt>
          <cx:pt idx="39">2</cx:pt>
          <cx:pt idx="40">0</cx:pt>
          <cx:pt idx="41">1</cx:pt>
          <cx:pt idx="42">0</cx:pt>
          <cx:pt idx="43">2</cx:pt>
          <cx:pt idx="44">0</cx:pt>
          <cx:pt idx="45">0</cx:pt>
          <cx:pt idx="46">0</cx:pt>
          <cx:pt idx="47">2</cx:pt>
          <cx:pt idx="48">1</cx:pt>
          <cx:pt idx="49">2</cx:pt>
          <cx:pt idx="50">2</cx:pt>
          <cx:pt idx="51">1</cx:pt>
          <cx:pt idx="52">0.5</cx:pt>
        </cx:lvl>
      </cx:numDim>
    </cx:data>
  </cx:chartData>
  <cx:chart>
    <cx:title pos="t" align="ctr" overlay="0">
      <cx:tx>
        <cx:rich>
          <a:bodyPr spcFirstLastPara="1" vertOverflow="ellipsis" horzOverflow="overflow" wrap="square" lIns="0" tIns="0" rIns="0" bIns="0" anchor="ctr" anchorCtr="1"/>
          <a:lstStyle/>
          <a:p>
            <a:pPr algn="ctr" rtl="0">
              <a:defRPr/>
            </a:pPr>
            <a:r>
              <a:rPr lang="fr-FR" sz="1400" b="0" i="0" u="none" strike="noStrike" baseline="0" dirty="0">
                <a:solidFill>
                  <a:sysClr val="windowText" lastClr="000000">
                    <a:lumMod val="65000"/>
                    <a:lumOff val="35000"/>
                  </a:sysClr>
                </a:solidFill>
                <a:latin typeface="Calibri" panose="020F0502020204030204"/>
              </a:rPr>
              <a:t>Countries </a:t>
            </a:r>
            <a:r>
              <a:rPr lang="fr-FR" sz="1400" b="0" i="0" u="none" strike="noStrike" baseline="0" dirty="0" err="1">
                <a:solidFill>
                  <a:sysClr val="windowText" lastClr="000000">
                    <a:lumMod val="65000"/>
                    <a:lumOff val="35000"/>
                  </a:sysClr>
                </a:solidFill>
                <a:latin typeface="Calibri" panose="020F0502020204030204"/>
              </a:rPr>
              <a:t>with</a:t>
            </a:r>
            <a:r>
              <a:rPr lang="fr-FR" sz="1400" b="0" i="0" u="none" strike="noStrike" baseline="0" dirty="0">
                <a:solidFill>
                  <a:sysClr val="windowText" lastClr="000000">
                    <a:lumMod val="65000"/>
                    <a:lumOff val="35000"/>
                  </a:sysClr>
                </a:solidFill>
                <a:latin typeface="Calibri" panose="020F0502020204030204"/>
              </a:rPr>
              <a:t> at least partial or </a:t>
            </a:r>
            <a:r>
              <a:rPr lang="fr-FR" sz="1400" b="0" i="0" u="none" strike="noStrike" baseline="0" dirty="0" err="1">
                <a:solidFill>
                  <a:sysClr val="windowText" lastClr="000000">
                    <a:lumMod val="65000"/>
                    <a:lumOff val="35000"/>
                  </a:sysClr>
                </a:solidFill>
                <a:latin typeface="Calibri" panose="020F0502020204030204"/>
              </a:rPr>
              <a:t>planned</a:t>
            </a:r>
            <a:r>
              <a:rPr lang="fr-FR" sz="1400" b="0" i="0" u="none" strike="noStrike" baseline="0" dirty="0">
                <a:solidFill>
                  <a:sysClr val="windowText" lastClr="000000">
                    <a:lumMod val="65000"/>
                    <a:lumOff val="35000"/>
                  </a:sysClr>
                </a:solidFill>
                <a:latin typeface="Calibri" panose="020F0502020204030204"/>
              </a:rPr>
              <a:t> collection on time-use (28)</a:t>
            </a:r>
          </a:p>
        </cx:rich>
      </cx:tx>
    </cx:title>
    <cx:plotArea>
      <cx:plotAreaRegion>
        <cx:series layoutId="regionMap" uniqueId="{B5B1F7C4-B42E-CD4E-BD77-70DBB5CD204F}">
          <cx:spPr>
            <a:solidFill>
              <a:srgbClr val="0070C0"/>
            </a:solidFill>
          </cx:spPr>
          <cx:dataPt idx="31"/>
          <cx:dataId val="0"/>
          <cx:layoutPr>
            <cx:geography viewedRegionType="dataOnly" cultureLanguage="fr-FR" cultureRegion="FR" attribution="Optimisé par Bing">
              <cx:geoCache provider="{E9337A44-BEBE-4D9F-B70C-5C5E7DAFC167}">
                <cx:binary>7H1ZcuNIsuBVZPkzM2YPqggEAoFo63pmjYUUxUV7SqUfmFJiYt93fL3fPsIcof7fDeom7yTjIEWJ
hJiSmM22lNmoyoxJRTBIh3v4Gu4ef7+v/3bvz+/Sgzrww+xv9/XvX+w8j//222/ZvT0P7rLDwLlP
oyz6nh/eR8Fv0ffvzv38t4f0rnJC6zcRYem3e/suzef1l//8O3ybNY8m0f1d7kThWTFPm/N5Vvh5
9src1qmD+6gI8265Bd/0+5eL6q51/Lvw4cvBPMydvLls4vnvXzY+9eXgt/53vfjdAx9Ay4sHWCuI
8iGVKWMYI5EjKjLy5cCPQutxnuBDiTNGsUgolzHH0uq3Z3cBrDeyCr4rdFaj2yBawHP38JDOs+zg
8d/1lRvwr084WaQtMaBFHbAXt4un+20Tw//5994APG9vZI0IfeS8NdWngfbXf+fzg4f/+a//Oyoj
J52/9uC7kYIdyiKTFVFEHDaUwkV5gxICPaSUigoSkUIVJksyXf32khS7QLadJC+/oUealx/ok0gb
/XoSGbntRLFzt0LPtj25G2mUQ5mIigxYl5kiybKyQRnCu2kJmIgQTCWRs9UvLwnz1z+XAL26V7ZT
ZG1pjxRrM30aGJe/ngb/8K15uk8SiMohpkyUJYa4BP/STe4QD2WFUixjzBEiIqd8kwYAz19/ps5P
kOB5ZY8CzxN9AugfQU6BeE6jKFyh4V9nAnooc1kUOSeSzEWiiJtcgMVDJmFFppgqSMGI9sXTAqDi
VYC2M4H2tLJHgeeJPgW06a9nAQ10dHrnH/zje+rc34UH5/O4+OY79/ujCKhupoicKLDlqQQvsOnX
dLeIDiUFJBOSOJURBaqtfnopl87/+nMBUVLMD5bALiB1wp/gkte+q0e11z76go6DX0/Hf4RW5O9R
mQjAKYTIjIkcKwxhzMQNsmEGZGWg3hFlhBEk9dTJ2/BsZ6PVuh45VsN91P/j5NejXv3rz9B5VWLs
psdBUVMR1DenIgdZxSWQUesMA3QBPhK5TKkEVrEEtvDS0F4yzNvgbMf8al0P86vhPubV4w+A+SL1
nPDuYHCXRSsk/OsqBHa+qFBZ7oxXRrnIYGuv4V/AnQrBXEZEJkRRkAycsUGAJVSrwW0A/YACq4V9
EqzGX9DgAwieyyJ0sn3aUEQ6xBg0OEO0U9ALhbCGfg5yZ4F2zmWGJHAIV4hebv8lPD+hHJ4W9rD/
NN7H/uXsA3DA/FP0PMYwXvjT/14POwoiCLas9t42Jt9N6gsYH8qyKHECG5+BMYQ3Fa5EDkHsY9DJ
iHLKEMGr317ue60DaP4qQNulztPC3r5/Gu/v+/EHMFvVKIeYTrhPg0cUD8HSwQxkPmLgKYub+BfJ
oYIlGTNMZa4spzek/jsg2k6A52fpUeB5ok8C9frXix7NvttjiA/TQ8LAmsRIIYSBeQNWzZrUxxDc
kBVF7OgCVOp5bZcQ13wVlu2If1zWw/rjaB/ll/qvR/mtE3y7+1a9qtx2lTr8ECFwgxWFEiyBvSlt
4F3khwrEMcDIkSUwdHp4fw8821H/vLKH/eeJPgFuP8CeV4u0CB+cleTdg9QHqQ5OlkI5QWBNUknq
eceAf4gVQcSbg/BHIHtWv/1o7L8N0HYCPD1JD/9P4330q6Nfv/+NpLjLI4jY+QfDAiIAexT/GA4Y
wOUSuYLB7YJzhF7cCKIUMhCIiRC/YFziPauzA+evP+cHf/35BOKrXLqdKNu/pUeh7R/qk2t49uvJ
pd3F84Ov8/ThVVTsJrBAT4CGkBTMFIgaUZFuyisB1DQYUeA2i1QBF473CQUwCQBSvmKjbSy8nTjP
K3sEeZ7oE0H7+uuJMI3au+CbA+Gz1x55NyIIEP2BIDcBVY1l9DKmR7pTIAkYhSoEIaZ0puy6rfQ+
mLaTYX1tjxDrU31STD9CtBtOLKMDfR5E9ymcR97/G4Ktggj6GkxUUBVgKaFldGjNjurYg8KxXReS
hUMKcCM2KaMtQPzf57r2f1YTO3DI+uIebTa+GA5/e2efLwb+/c7b677Srgzx6bwtsgcWPNtPLOif
Tu9dd4NyBmHDIFYkQ7S6HzAVMDrkkgQHQhKYUZhJoNrXpdGjQl0Nvn+/Py3s7fWn8b4QGn6AiNGS
Efd/zCOgQ0WC8AVCgGEsITBoNx1o0NwiZjAP+QNYkZDSUwrnawc9D8XBAs7dabL9W3oE2v6hPrW0
4a/X3lrU5XH8r1+TxcFAlSgIqMUweCXrLPMyxWI5+37eefkNPRq9/MAL+nwAj0R3nW9RkTsr9GxD
wG6qBMKAjEAUkGx3yCUR4t8QIxTBHQe/EBzH1U8vHcL3ALTdsHpe2aPE80SfAvoHOAOa3j3cWXfZ
/V26QsS/TgMBc4hGKRxyORSZSWDkbnoZkgxZBpLMsEwgzQmo0YuLvA+m7WRYX9sjxPpUnxTTDyCs
DKuJX3WsduOELukPIh/gl0NCGSQIdBHvdVO2C03JEJIF8iw+sKL/khH++mcHzatOz3YCPC3sYf9p
vI964wOgfnrnQ5rnCgP74AAC2pqAvobIIPwDgfEN5MMhHUFYgYwOBfxwhpWeTfU2PNuRv1rXw/1q
uI/66QeICU6cb/tNIpMPJciIge1OiShCrJtvhqIEkE1YBNEPnwJzli4SataVMwDUZZG9Ghzbjv3n
lT38P0/0KTA5//VGkpE6ebrXYCAcRkB6GJxHwEE/HEtwkO9rkocoh5AAiyUCQQ5It+wJ/7/+mTa5
nUI08DV23E6A9bU9EqxP9YlgfAAiDO++7TOPD9wJ2PgE/AgFIrLgtfEuMWyNCJ2dpIioGwcFsUwJ
X+eCN+HZToHHZT3kP4728T78x6/f/EtnWlCdLLsrXttxuylfSIJBEmAfMjHA0IE8iw3kC1g65MAC
WIFcSk6RrICBtIH9ZTz8HWD9gAy99X169KZfEOYD6IVhF3a9+4+DS/tVQbAjWUinHCD7CExPCvq5
w/saUwjgZIMTLoL+4BTS8ijpCacFUK/C8wN6dA8D6/p0eBx+gf8PkCIwtPeaH8AOOaR1Mw5uGYgd
SGbtaWV8CDqZQ8yVQOI3KI0ua2+DI94C5weIXy7r4305+gLtR79eHo3nYfOq6bHbhgc1AMkuEKqG
hHo4hgZ/bFMSEQZhJziB4IR3h9cvkvHeBGc72h+X9dD+ONpH+9j49Wi/gCiE/ZjFvdp4e3ADoKAB
8uxgS0PolMhK3xEWu9O4zg3mIsUMKZ2pur7pu6zyLnEb4nkXxcNqbhtc28nQX9+jR3+6T5jbD6Cf
n9P/l4jZ9vC7scRnicNTseJi17x13ADOyz4lksjAMuoKS0AfiISQnnsGmUoQ4YboEQS4RUYJB3m1
zhIdND+hgB+X9RjgcbS/7yd//HqB9J6ay932/WcV6HOV7rs2/nPt175Ez2d9226iB+JWewzKQdYF
kSEDGIOxI3NIy4NksHXjnxxSCBghDumpUACnvKjJeQua7Tp4uaoneJaDfbkznfx6ubN+tvf+erHd
JNFnSdtjzv2/NUtj5uy5OhdKRxSoyQVPgXeF0sBJG/wDiht8jC6RQAH/DUJLm4obwPnJsOrzyh4X
PU/0OWn2Ic4UCgis3oWvR5J34xyo9hRl6ODQFXxCEXRXu7YuwSBTA8qi4URBIlB9BWecvRyB6d0j
SD9hQa2v7dFhfapPiekHiK0+ZxjuS5F/plHuaEstt4hTZCuh8K/7cULHDBDixlAcTeDIX0abEW7a
ldhChJVCUg0Tl80E1j2JBUj3P8sJ3cJtbNCNv+CBq1+v128X4dQ9Yh9DKBVCS5AuJnZlVXCcuSGL
wM2Dw0+YoBwtC35Wv708X17A8xPIX63r4X413Ef97QeIpE6h0u3+fo8VttCvR4GsCihngB4ysgQB
vA3UC/JhV+8gQ/0n7tppLAzdzZ0PAK3IsY0Rf2TJLpb1MD+9W4z2ET/9ALEj2GkOnCG89qS7qV+h
K3KDtG3okAT9SSgCW2cD811eN7T2gQYlC7TTfmnzEqCf2PVPC3vIfxrvo3/2EdDfGaD7Qz4gFyLU
UNMMeRPLcqoN3PNDCGN3ASMo/sQSpd0Bw/qmX5jDq6H3b/rHZX28Lx/tBdaNXy/oz6Gu82Gfex5D
CBuUKySrwOFNVzu7gXaocIPgNZSLdE15MHyArnAMexPaeb0NznZhs1rXQ/xquI/58+tfj/mLu+jg
MgrmB0CAg9PUCe+d+FVe3034gLUDgqdzv2QMQQow7zfjF5BUB+oAjpohR7g7cujCG+sM8AjeX38K
81x4D3jbCfODr+nR6Qef6pPt4vIDkG0ezq07f4WsbaJhN0LB4X6nHKCyZ5NA3am/BNVxYKhCYdXi
v9WPLnnl4q8/oQruDVh+QJXnpX1KPM+8wP4HyKd/+0R9R+R/nvBDF8rFJnnrYOdi3kDnS9/fayWP
dAj1uJBRCroCIzj27FLf10IUFBIsIN+Rgd+2bPDWi1C8D6Yf8MDa8/SZYG3qBRdoH0AGOfM0vTuY
zKPX+3LtxgsKFOVCNQ8HrdE1zYOg3QYtupYZEKuDPkkK5MRDc9D+WdvFO6H6ATk2VvcJsjH5giQf
IBD+5kHjbrT4PPZ8n0yKAjjz2aP5Coc60G5VAusVqp0h45Rv6mSJQl6SDFmQL/JQLxaQvGq//WDf
rxb2t/xq/MVu/wBN2C4W+S+QZHK3x05s4A133e8kaI4BiF9UrK2pAtIFq7u0GGhXAh2rCOp5DgAS
QPPTuS+95S+IsfHlL0hy8QF0wn6JgWVIrIDa/y48wWRo07OpDDo/ruvpCYefCjjQkJvas00X1FiN
bTOSf8QNy8fYiv+XodIL/dcj/srarwcNqY2QdweKFpqqQqwONO2GGibQKRKOcrpgKuQEg9nU89tO
ijfh2Y76p4U93D+N93f91Qc4Nbu8C9v9npl14VDoDAb2DZQcQGUgVDtt4l+CzlQIkoHhlGDbsf8j
RD+hCZ5X9ijwPNEnweUH6LNwGVl7DFaDEQrFmGDwQ8cL6HaxaMGzpgWgtpzJIhTkQDhDgV5J/WPj
t4DZvvWXq/pYXzzXC4x/gE3/FMZdxmu2SdfdrM3PQPXjdQyL7fGWIwxNm7o+qK8pt93Q/9kCdRf0
v9l+bkfkf7bCe3k5Sf+seqOfzP6kzmf3nLdRv55h955GHbvt/s8+Ittu5dmqBpYX9myd6rPLU/H6
vljlszh/t35HuzQH3I1hPjsXvrzEaitP7MQu76nh3pFOn0Xl6/eMbSVRX2y960BxRzJ8Hm6+X3Kt
3d+0L8XxeUvVrpe5rWcn74sKn3nYvWsP3yWOnq6C2BcZPu+62EEpP7VV3Bf2odrgs2/ke5MtHrH/
jo4eO+rjZaMRaLIDB/kUmn31coEfO41AvQ7cXPhYgb7cAMuco/fDtWDxFzd89tf3Yq796X70dfgB
8vbgpP/NyqTdiPLZgupnykNer8XoKNDrevyWJbCDcHzMYt+XaPzM0H9fCtpzBd++MP9ZpLi6ifpd
JtkP8nT3RY3PnOX+2dMrMumVqb5j/3SEvy9CfeYo7ID9d6SG7WYvfCapvUtY9fsV7WvzC59tmrbi
fyeW2Min2xdlPjMI/7aDAulriYs3c/Z2E1OfKYTv9fafE7z2xQnLLLau1hrugIAKC8gk3JLFBjds
QW0k3AP4om/WeyDa7uE/r+z59s8Tfa/+I2SxrSrC90aA/58K3n/saEPLmvtFjoN+l98ZYe7kzZob
/vrsD5Y+ViluzXpbUm/08PsX2O4QAXj+7Y3axn6rrscF87ss//0LlLnAnXPQBkKCdscUMpzhq6p5
NyPAaQqD5EToRrq87KyrVgqjNLd//wKdMeFyAkhIhJ6YIlzw2N0UkXVZ8vCF0NURbo/oKvmgaWl3
QdeXFWSnkd9YUfiEh8e/D8IiOI2cMM9+/wL5p5CAGi8/2AHKump9BWpoEVqULi96dMb3d+dOaMHn
8X8kMfzfxvYxsawHQtujsAjPA1ZJqhAUmVr7iT/Lea4mYlFPcMgbNazSfGC6OBoUckNUrsiB1jZu
o7cN1irJNyeWdyGLQTTLrTqaWTEZFDb1xxlrTR0VPtIKEs1w7ZsjxW3CmcASZjSFbWuZmTszJRM1
j5mFjtqg0qQ6MVyFumMu4ge7SeShIiV8ikwrPbLT6NYt4nzqpketiFojqDxfcwrkz7Bo+jOBSJHK
pDQcYs/2Zm3gDH3qfzNzFAxKHFfjgAcDH/nxzGrIyLc4PrbcxJsW/Np302NmttmxS5t24GVeozYh
TWZ26ggDXIq5aheBNUOVPIrDagSJ78qQ5HE1swMJa1EsM92J0nqaFFdW7fqjssYzMZf0oi0TNQ0S
0Wjttp4tXpSC1zNZtlpVJgoemKI4DZRSGElJVIh6EdFUq1oxMwK5/G5bzDoqO7QGCYtmi3eWmGSD
1imJqoiRrdotIMnNRYzUBSrsMJVhOi/VEuWmaseRYHhc8GYpuzKt0pkSX3JmC9SbRRYbOAkyzfey
wvBJGmo0L+WpGPuPL4s/45yrted4ExR4bELsq4CFwjSBSphWtXHj6jH1M30x6HUzklmpUuLgSR61
waxumnjoBWWkRlkmHZfYGzksZ1MiEDZdvMPdu9gq9LqOWoMjP1JTuxGmTagI08W7xQsyw1ZVaKVL
cWYZOWtoq5ZxbE554T+4gmwdEVSko8TwsHW2eEDmAeZh0zmaj7k5dbuXxbsa9oYXEmu8gLftNk6b
EG9opqKPVEGwEs2WvcxY/m3B8x2lAvU14ofQ9oj7N0IaEq106vqsEQppwKkfaY1JEj1PTXycF445
jAjJTxScUx35Nh4pdZRqcuxgNRZy585Ns5MyUIil1qnOSZDZaujZY9sqkIFcbB+D7iVqWeX8Au60
kYwaVcFUdqzw2FFic0jssjqOTekqMZtAD0IpuM49MpdjuZwL0oNr0cxSCfOGoRuquGLhN7uuPDUx
ncrgaW0O5YjXWlXT8hzVJjPkMJGmoVzLauCbvuZLbjXCLCinVuszAy5+ty5q0w01UTbrP0LnXCiL
mY2lxFLbSHX97jlswTx1A+7d4iB0NSfg8UAxPaZbjscNv8DetHE9+7htinJQlJYhlUVz4tRJoWex
lZxVgji15MBSk4JH9zwoVV5fFDR0LbUwc5BfgnuZsOxYklpZ8xKTnZBMkIbEU9TI8swjmQfyNK0C
2Whc5IwyTgWVWKalOW4SfeMoNkC+hd/zKDxVQuvaprV5Jsptq9UMxWeNGSXDTEKxVnVjCs6UCUrE
UPUE73tMIl8ldckmZosLFWGPHTVBHA3EOLywOOUXZSG3qtfeKjRUvodWc1GLnnnJM2dYW1GpwR3W
wil0PdCyJAyNpOHtzJGKWCdZde+IZjNqbGbPYhBihhdF4RURglRV8sa8yChxVFuyNchsT7+Lvn1Z
Jm1yYzk80L3G/eYTIFRIpFpTGtlW6U0o43pYBPTYd2RLjwPeGNh3vtsu0pwG9oLC8nsniOvj0jRP
U87sUWin9pEQmuNCaNqbvAgtI4b7FibhqPFCc5IWJdKLRmxumzrWUzf3v5ZudkmDthNgtXyGeR6N
rNw+dVsr0sM4rK8YCr6GrmkZdmLlk0YuL0jUBKekZicN3CNz5NNO3OBU0e3KLkZCfJm35h88DNKx
aeenZeHaZwotpw1DGgtQ9UebnIWVh/TI9rxRXPv0xnWvWvbNERC9ysyETgI6QAWW1cgmzQ1yUa3z
9jRsynSkKAGepQUIRL1qLXITORgN8ia6jWoMOx2YJg/ii7aVBm1W+npsxe44DMvmK+LwVwk0gVuF
nBHIdXuEWtc2Ut8qbioXBAWvK3mqOGF6hSsK1Mz8URKLgo6cKBv5viADwAAOlwpftVCoNg1RpnUp
W0PFCRQ9F90j5vPMiH2p1SLRidXGjWNVcoNGcywLG7aNlBvspw9BlbQaEsRkAD3ZzLMgCC8WD1PQ
yAacu6ehZyoDl+X1jeQ1X0nFozNHcJWjNCtBlwnRlVfH+AaxmA6qpLSHZUzwTemhc+6HpxUVlEkU
pMKJbMW26onAhk5E4knqWFPQfoFelXKhkTKttCAzhWuZRGrsBBiY2Ad122TlxFWkWCtExbqCCr0B
9vJCA8TwcSuz5hrxWaSU0TApOR5UvDBHoSsjvcrSbGAxpxpaadSqzI7otBVl8UTM7HOUgryUUTVT
vCQFdczrkWcDdEKtzGkcNzfUago1cgVvKIVpptqyEF3mQntUerZ8kyqmKlIiDPIUt4ZPvfxG4qCM
TT9qZyFi5bBS4lJ3xGaYcCTc8KDlwxZFlSGXV8mCalF1ryQ4Pk3yGKuZq1QjK22nkWOVZ5lLLuW0
EIclvDPE7BvccuvfxEUwJ6ldjMumniqWKJ07iJ64ILpuRFaKGkHhZU1MYUA68GsSXIVNWp4BxxzZ
RUqmLHSuGpYXN6TKwmFMo2pgooSrlY+taeHQOzNrq9Mwr+JzbDanCfe+Nw7IIs+1b3lqPSDHzQ07
9n0dicW8CYrqTGqPxEy4zVkVHAmiUKien7RnXlmO/TbRFlCbdZYPU4sNuFJUIK198SY17btUDskp
d8uBpzh8xp30VM6s9KYVKnOIAxqreSs7asVFdq34LVHjJLWmiR/cRLVCT8zoAeUALJh5t3YDH8Q0
Cw2LZ5oJLV5U4irRTY6RbUSCTwZmRgZxxz02DyQ9jpSpFyCmohAejjWpf5ZU+ddIHiOHJ9di2qYd
3pNB4QTREaNWYbSkidU4SMESrEGfBrHnj7h53MAv3LSiHU7aoHQ1P3Kcm0RIBL1ugq914EUGCyJF
axTYJ27GrwhXPRJGX0vBlA25iQI9DMULKaiYFhaedEwUwQTOabCx+Ga7NJEq2u6DDTWnw8iMhSsR
Nq3pWvWNjzw+quN2JLexpEpyIl0HFdhAxKnHeU3pcSiIZSfFQlT6104pHLdykYyiIlVAA9r+jem6
pYoBTpQh+ciJpGAS2ZmnsUaZ1HIcnqdgNGueBNZHbTbf24oWEzPruFRhgk5arzxK7GDocN+9lIv0
QrFIecaFQBySEtRFEOaTvMTFdQV3zusCaF5VCVGlV1FWathq6NjMYNtT2ebjIMvVKG/ra6IMc8mm
X4VqHLa5O81IhVUXJWPXw8G4ltpARami6AFyxr5kB4OkyZMrQlrdYmTIwFK9EGQnO61c8odLWmVE
gyjRkQwCwOOhN8BxEtykYgOmog06EpQiH7MaTAGpZJpgl4AVuWiPJR6YWp2nTCvjDB9TgVq6KQTJ
MTJdeSi6YC6BbhxSzzQvagEXWlixctCi/NZFkntTOiQbKn4UDCoLD2zZci6REJcqzYAHbSLn18zX
Kk+UxrwBs64NAmfKG4uoBYie6wS0mNF6DA0bfmFyu/lqg3yWarc9cVMUXvGw1ErKv7LAJKcVGI1j
uJir0UhHLexYjuG1Yq3iIHZ17JDgWCwzpkqK00zKIDp2/Yacg54GuVyiY8sBoZNgMCupFNJj2CCt
Jou8vAaOB3SC68GLxj9a0kYQ55Kceif1IPDE5GsmXoZ1ja5BShqik/MRtPIJlyqE2zboBB+sm8Ct
0wEyPT4QUXMZxg0/hVveErWUPGcWqaKgJNdNY1iFUk2yJENqDkpz5tvMV6MS+zPugyBoozYeoiw2
DS8tXZWHCdMDsCD1wOWyKuDUcMpM0jkFo4Y7rjdJmUhUGzSmWSnXHoklsPTRXLDiQBPrs8S21aSV
61meCfeZHXknNEm+4cIEYS95xbQpCgZWQeypGFHPKE05M3AbpEdFQxXVFeVMDayCG41YiqMmiwTV
chXdAsGSiKJ3Zbt44tLSHleSNMdwX8IRFYipO21RDRsiuQPJRr6W+bk5Bl+gUIPbuiCpkcbc0WIx
5IaH4JPZNGEkPrebcEJRUk3zMtCLhNwrWR5eh0FyZlGTaqR1Ci0JrFs7yzPVq2BTxjH21KgOCpUo
CTlCrfw1ilkzqjkO9MwDQleFysAhNngkqW7DXPCKsttA8ALNlz0yDuP6xmldrZpbaSBcLF5sVt/K
oSlMgsKqNRcuzDpq8pAYcAGKZMS4ES6QGSkT3OI7UTCFiwj8r2EjWd9EJjhDO0ttLbJwbLhOBFuT
RmMuOK2BykT3XZLq0IGX6IWZ2sduzGaokL67Ql0b4HmYx0kGH8rEdhiCn6faOWhCqRqSKBuLdjyJ
JeJrcRQ4d6C+bl2MxHOnCcWx75UnrZymapjFcH8Kro4rKFu+QiT2hx5CQ4eQyqjiIrmlcQvGKUpn
nuLdiqGAwEV3RD33cqyRPLvxStQeOZLaUJ0n3kXt1cmJK/GhEGfJMCp9aSgXQnVGvOQqwJbm1nE1
pVIAO9nVBMlKx0mUDKJGklU7jAINm6FKEZAgt/HE4VGtxTkFGWfH45A5R643lVsWGnYlTZiF2lHl
1Oe5LWQaFZpzl/LTUGA2aKLyUgRX5HTxUgZWpVKIsmpOGtqqE7r8pKoVPihNKdF8JFpDGgqyxlvf
O0dJ7Z1TqTVVzw0rIGPs6a1CgoGQYuU0BV53r+BxTbeRJkpK2Vks4KOQooeacncggBFjsgJkueyI
ala0IHgSrz6TlDJX8wRHo6RBuZEy3VbaTMsqMg6SWjxLSwn8IxlCBbJK21y8Ck1ZUfOqaEe0UK6r
II8noYNzXWxZqUdp5k9I4elKYipqhnNTg4CYkVqhPYorR60FYZYUbnQaO8nXXA75EQS9gCE7ehYR
M1DD6q9KlCVanEaNZieVoKWNn18ISTVGQdKoeeqZaoL9YsjCsj7lZfzHIK/C8kx0EkWVBcsaNbUQ
GaUMCsnlmukQpNl2kOp5kwjj55dYKnXwyKshkoNWFRrzBJ6CGwEwxZEo2EzHNFCttkyHEquaS1LK
9SClQ1Oy+QCRSvXKxp2SCj34qSypSWkUIYrH9VGKrfycoxpEJfJAAjruEPy7wFdLx06Ok0KKly9Z
986zUksTgwxrTZQVozw+itnUDJ2LMqaB7jvpzCGw7fJLBm7osVjkrq8GAo6OmyCMj1FF6LBOZLjF
AejOMr02q0IXhKpS5VZOjnOnczB9Mk5pbVSO9TWpGTewUx8rmTsx07DQ3BIcoMzWxChR/nA81ZVC
B5yC+IbUIFXbwKwMl8XSyC2dfFi3JohzDjKzcZ0LBeVzZnohiCuMJiKTTpzA6qJndQI60ktHjiN4
g5yJHmi3GE+qthwWtuc/tHnoqz5p8EUSNnSIRKWBWFemsYTobYnJJZgFBsggdB9kFKmgP6qzWsFz
ufaYJlv1FSkd8F0VszmnfnFWOI1qJuLUDpvsa+sqtmqxiFwKTYoGRKia41gB2eQD3+R5iNSQibeh
79qXfiiPCzOKbqBYPzMKV+ZjsKadmYWrQHfisAT/F3GDpblGzJyooW1PxJwmY0lxrxU381SIrKVT
38TppGVmYFiBmN74vjcRUQ0s4jj5WROFfwTQKPJKKMpUhw4lQ0nC7iQV7chIpbBSLdp6BhBBEuiV
hxXhpLHnZZJPzSIt7sE/uuM8qy/lEimDtLLUyouqkRcmqe7Z3FdT07NV7GWC2lqhP2vydlZ1boFU
tLka+22gZRCU1MoGyToEIBIIsWA2ILnEVIen1RFPIBKAHHGcVC4eRNw+r8AsLlzEtTpxjuH+rHAI
El5RfSxgwzWr6zguuYYQmfgls4YCNMM8p0l6HCBrFBc18H1uW8elIt/nEm+HJViEShsqF25F2JD4
2NFZxgd16OpSF9CpItc8MlF4ZLclmUVeluo0TanaUvm+yXzxNKKuoPHaOQPed7QyB1PLrpS5QDww
PSDQcOV5R7UfjksXojtxKGWabGbReW7K4LMkZOpGaFw1SqArMSaGnzXxNGuokafg8+MQgpFUPs99
TzyPZTJmWfCtdGN/0GQKU0WvIWPb9idlJT5YNivPfQV9tRyRHeU5Q7ptc0vDPsQ4TaG4qIPqmpmj
2GT1AJz3XIeexRCLteiRlNJGVQInUn2eY3CLXHCjaQRBWe65bIRietr4QnDqmd6VFfmuXppEVKno
gbAsVOol7UlFQdvgqtTFOhg0YmWegNk6BzPUHYC/IOhhko/rIJT1wIz40HOYp4EzRic2YfWVHcYG
oezIEZrwhOetzvy2Hkm+PMSOGMxCkV5GqeyDTg3/8Gt5YNtxeppYAtVcWrt6oVgjKc+CWV6WvirW
DA/iptIEnvw/rs6sSU5dy8K/iAhmiVemnKea7RfC9vGREAiQGCT49b2y7u2Ijn5RJFVlVxYIaa+1
vp10hdFYexRpXkIdtKc4bg/bQGjRC1RWbuN8YDMl11qbV7/pL5qaoZjXac3ECP/Xmy7+2H6G27xh
LvKXSvhsX1fhF1bvjz7Y3LLT/ZB7k2cyxuYP7MHVYavJUYxDcB+EyVHRdKcZTjk8OZukkjdZOFqd
um3yCpv2QiimA3bsP8QuNlvDycm6apGXavinI8gxdN96ueLNVLiSdVmn2LJzpz9ikzyDT+zkwoet
4zQtLldwx1fgtLvy1Fb3WvVj7tQOCjsepNXgitSd7JK2YZ+zX1ZR2PzwpWTYnpTy1Wst4ikNGuyq
Xu0ckw0FSdCJfRScHVT3+1F7Q9b4MRzB8OdMpt1iaV3OLQ3hUFuShVTb/epvf2OUGcyIa7iwsg3I
37pRrJQ1ncsm8geYnYIVNsBbCkKs8WRmQ+ZJG+5sUq1XZ/SrNF7oMRz9pSQV/0zi/pXSdT0fhBeh
/sRCkgfd7D9Ge0hMwPf4CgqcqFvvvL1Fhq7nwafvbuOtRbvWkG6tTG5D8Hsi1XQbh23O9RwMmVLb
NRpa/qrw5KUb7fsisFtXzs2kshor8q2tXHP7fhUOg587TXNLdDikoiLrBddQ5sMoZhSeSXLckrY6
WtZ6qYzpVqirzxS52cRBb7kd9wuVferZfjmFozP/Z8CDCdqUsgabX8XHtJKi30Wzujdh9VXTvNX+
nxGSr1Ru6Jz8UbOzb7Ye24+qcx8n8qT7KF0qtRXMN/+6DaM3X2iZ1sq0JXyW+gQG/oPhXO6auff3
K3vDPz1JTDfQ8ewQYUvEtmgi8oFTGhV0o+mmEUnEXSszvXSPul6rTBNJswRezLFq61cpIUaD3j9I
zY4e/NJ9izgtFV7cFA5Z7HFuOnvk9H9fwUlYd9KJLlXi0KtdVHLt+q7Q3Krz95faHmXqNKzHftRz
Ca/tsbTq4C0Q4PEQHHzkdtdhmpFGqaTGItrXafc8pBwF07a1Q1GREIfP4fsbXKywZ1pqS+JktJmH
66DYmsGQjna6ES7qX79GdeyKj8rU9CTWD/gEKoVqaz5CR6f91nu55kmAx6B6+LY6GlzlAQr8bRsb
f7cRty5kVcu7F3c3HW7THr5A4czPWShY/cFgwu1Dp59y/jz0Y6N3k+mRNCw+x3Ip/LeqF8NB1n83
B2VH0xD/I8D9ueudSBUaO9l9GuJjO9jXaYtoVvG/Y1u9zHPwe7Qh+wz87qtrHZYSh5VTy23ZqiTO
ZxLOp8YmhXA8eP4RO3seqlOlOiiK6TSOzkfUGBiRXve2hQHcS2vX+9JtppyiWl10NYT72kV1GWNp
EBGTp8Bbcm8J47Ox4Z6EA0lNPA2lWP81qHyy0a7vkGMx/m7vN+LD+jDFZk8rbJAo3X4wV2jIZ04y
3JRT6g/RX4NHUKeL7v71+h5FzjY56chiklkmIXNVKPe8dYtljnLkQ9VurpINFc2cV5T8qFV95RPc
Rx52EKOk/z1++CEbitXd2kPfcXjcA/N2anDjNOgnfh1lnOOxpW4Z9itNybah4hXT0RWWHYzHWRp+
+PiDb5Y0f4Ymm4mzpqiskWdNW3+LRdXfJkLba88+WSd2Vrjy6M7x+yzC4PY9eKSGIOzv2IYPclvX
3LOBf+v7cCtHSJzU7HSk3HvdKUTTfRzt/UTKa+LA4nPd5dYmQX9W4bIbxWh3OglmnI7VXPt+QPLi
LLD3qUwXu8wHRtRrQLh/gw/m/Wfg8MZLX/saRZTKByeCCPSeP7JIZbIk7spY+D/E1E9pZLbmhlSj
K03F4e84sXvqEvIShphE9Fzj5jpVCuukaBNkJNTfEx4cw8q/Tih88lFrkmJ9ECOhN+E33f17ULyq
cKFCN8cn8NMTRM/ZHSa+G/EpgikLtHvr2+aTqdk5fB99D4P13dsWNOkC2/pcyyZdPeueGE9uWM6b
rHdHXtpxgyGJ3zg1a5eqwbM3YZS90UXEl74jKeSfLLoG6qiaXX2nz8FxB+dqajjsYa+yqA+DktcI
+/1xjDJi3Utk5Lgbwu7eWgvaflh38JWidDVwKvRMIyin1T/VTl+6zhrdA4U6BA+lH4qlq6L7YJsN
iSPxiy7m+uoZ5qaeX/Rrs2bDQr7W3p9Oupn+7/D9taarVcpqzz/6k0DVsLaPhnr8pW2qe+WiGp8N
fSDltTkSdJFObKxyJCEUgjTuvmZNVLqSbrpaIs07HlSdhW7Xf3VbLoO2ORIqWI4HZ8K+pyzMHOFV
Rw+V5hcdw5TNwnmv3VnthTP8ZomPaRhb8cWC0CmipHd3KDhwSOxnGIvwjrpWvML5eaZvJ+Lq+CVe
a3UQJPDyZCb8y6GdymYsB6fvwy36GaE6PqopkZmaPX6lFL9jDlb2lYxals2wqR0cffal3eiP5EF0
MwxySXlLfMTMKOqRV5+zbYPj4ixRtiFb+VSJHvJ+bMkBT8E19zWozyzqmiOdlyNZNAXTAeLkQv3K
v7jwoXOmWz/DJ0kjj1tHjdy4K/qx7o4N8h8EU8+XraO6YyW3E0G88qoXz9utA+N7Phry7vjdbZBO
W3r4YK5DoIwPfiRc7tFm/ZNAuZwPli+/9XNQ8AwyaWVGEyc4YX6q+1BBW3s4sb+l4BcnYctHPfTr
zkye3EesbQsbofryhJmPLA7noyR2yngfspJ22r9S639aKt13pGXTaZvCg635+yKn7b2CwXAzInx8
H7njwg9UkzFNFKqOoVv5wQtbFMtLhTQ9ArZgwjnbYpgUekoc1IIj3/lr3FzI4um9mJPpNPlkyN1w
9Qs2uMmGMDMMj1Z04bHCBpnKHuKNtvb2rYJHMn8R3eOt1RVWuT7OlmQUx2WNunswki7reV2QoVIf
uq/6lA6uvaFkUI+glr94r/fLFlZviD6dvF6849CwJdNRa3LoMIJVmkxl52NbDJAY4imYby3l9izC
6HXQbVhO/fhvPAASwQZiMzfsXZg88cWJYjgvy0ez7jpHizNKChgX6/Cnr9rojKDdSZdtfNX6CCtx
wObRviGWrFOxcViU3h2q1Cn6msPpsfKfQWwGFwhL4yjYbl3dJg98IR4da9MR/30GW9zsIRJoWjXa
yys3ftdLkqS+0W2xNtM/CYxwmNsdPXE/eLSDf90a1pyJxq6MJ48gmdLOIX5CFHFMG0yeYNtX1C1X
RDcBdx8hnyasgvo1qVo/twjUi2XR7dn6ZszqOlRl1xoPCblMAV/RPWTwkFGOnB8AA7vEz2FVUh/c
WQIJGubT3Pe/t2lRZRNjUbJh+IGgfSkMEk/H9X4TiqXMJ3xO/XY6eqL9rXrfO2rfCe6d6T5ZEhy2
eAnPE91ww4JravDBpPvBYX8kMieVqEsfS5XRzmlyL2k2aB7QGTLcrlPoqDSJBx9BXg098YR15iGu
M9kae25IlEUVnANtn5F/a34uLZHZUknALXZOaR+RrAKPhJitmNtI/KqCLu/EELwyPv3oI2c7+gP5
YJ/EdQ4Um1/e41Od88khcKUF0oW1G/bxxI7grLCwL/kYYxcJXFuGC84/86d/Op9t9+WLsLwxjsE/
Xf6EqzFlj/uzkF6Xz6ZaUjl2R6JhyMmAjxmLGsR50ry6MYLdpIHLCIWfcmRZhgdvVkU2NxX03VSN
MmeuITnyCWzMgORyEq7NEXqhSGqsd1EgU61Q53tNt3fjyMJs2eaCy+Zr0mG9V84WFW21sqJuG+g2
1blF0mho3ERAPfHFx8SLr0TAtG3msX7xiVs8H8GC5J+ysllbhhJZ3muEIdkymyB1Y3IlLg8Kpdp/
m4KMjp+6DH8V7HXYQ22dy7DfMuBgNOs9ZHW4Mbm9sI5a0DQrpuAEwTp66w+xtkHGJPIFhfKvXWBU
RRywiO2/ULfRV1vLLPYeNfiml575bTZ5HLGQ/jPVTB3ADSFCEtLNt5DDe43ZqcZpm726bJYXJee5
RBgE4x9b0MKcS9y5MIq2FBY9z1x4z2fKvcc4IlmlJp4P4zDdo4XCmRJrnLZ2fOoF8kaa7h2skH9y
qxjuXlc94uBtJcgudUcRByvVFypAoIPczrlWfps7k5c7sMbIMADRmOh5UrwrLavgoK9uJrA+Zwr5
K2DjCl6Ydg/Ams5O0023OBj2LbZEXwX+wws2fY0i+YJ0rKiG1B3YXXHVHmuorHwD4ZCyrg+OQad+
tIj1Szro6KR0Zp3IAwQQbPDK0i2x7L1ZR7P36urfwXTuAW5yAneLykPMW1vIpUvnTs47pQGcOKoM
kbpmnhYoqpaq3tVgaEqPj78HZ/1q+3nbayZyv24YEujZPeDDV0/NEFTwoiC+t0T3ObGYqBGuOnzT
tpjZa2yCPpeeD6Qx8MN0GPv1wyxLihymxT0jqrtUrX4CMhKxAISUrOtytW6WAKgrXd90qR4xabsF
0E3Ms7kWvCTBwtLYG9x9OzpFqDoUxLK+Btgkjv5W/9Bz4patGXerWX/U/SRvbeTlowBQ4cLnGsQv
Lwz5GfG/zvgI2rCK2ZKv9aiPXvy3XqPwjFmb++CCdmocofMEmKYxQm6o3aD0sOzlkRMnJa39IKsk
eWfbOB51F32AloREgfyVYtpVa4L4Cm5DADtmUc4PSmuwokv3R+IeShe+vURT9MrxF8dyeMPyfpF2
zWfp3yZe9y8aK8E63BnrSCYxC0obBDwNbSPTHg/mSfvZXJWe/LRuuFd2S/M6s8968D2Eg206eeG/
g/KTo5wJcELQhF7LeNobgep4g0kTj3IHqiVIAd7qvA1m4J3IqHYgUlVnT3QDszf1l5jWkLNe3R9q
f/wYGxcroyKi5GopQ2V20CIsjbp5ziLieOXCkqkY/WlInehXC69crfm6gha17iiyDbu7X8nqtDBz
jehQZxp7Yaf5dcaKD3NPp8x/GoAk+ke77pmP9LNdSQXnp6nTyhzrOIHPnkxYR4VZz4JTvP95Qyiq
furFyZ1g6PKYjY+pXmUhaQhPfQ1R9ntBqptE7isL2dRF3kFMAv9ju+li8VcBFXlN+Myx8AxiV/mw
bHBi3aZRxTDzXHSBLgN/XuEDTet73KQRNXbfB/bQYhuogNXGib2pqQ4yfCK03AkbpWac9okXg+Vj
TvizRwTSO658lloqDYIG/J6P/SDADov3SD4mgjRixLVW1IHc4Ei5UbJ6om5PJOiuGiwjOAaRhYmi
R9m3+6qzxbDIf0RCznrrjsk67wewkrlgAjTk+OJsS12qWPxYa/kyNuoYm9BBGoE6h3UoJSXmzQUf
I/4nhp/a0OQWxOrMWYsUpt11ypwBFSPL7dtMru15pR8BW4IsjsTfrXyObJkX+EMezxxGmrId2E74
jpv2pOZFkBznWdoilJ5I4z66OQLogHtmSl55ZQ6G4ATTEEIrasXPuPKfjpp+2bYAdIwfFXj8UXeG
IWn6FSa/4zaF6yJC3uBvMlsDJ+0R7rusZJ4755EIqoOqAFkPQqWu0nW6+c2AUstUKfCDw4DUAhv4
OF9sh8k+BkvazKCBoQQBEAMdhh1SRm1IUSS2zonIFtVrdfGlgXUc4bI7Y5smoYXvvHK4d5J/uHSR
iOhp6QXIfG0PIG31+xhmaegVc9I5j/E52HnowB+39TGpvZ8SwBfA7JBy8LuqlFhpb4nH5/3mNUHW
jYvtDhV0yNnptbMzo7PsGJydlAY2OoG13nK8LbkjkR7edELtYZMuPIcuHN68YdzuHiKtQAcpmxSk
Jz4b+P79Cs9yLPtoWC/fR6ZbyU1EWMZpuO/87QpgNj5zYTETRQtQJ7aRVwrT1ffQEJxh7FP8eSTr
D6t7fjTUip1ndF1yF887Cbiz87jL0nGc9Nmf+x+NH637dgUO2vIkTDcxR/uAGLPr0W/zYAEczW1x
d6O1HDggDE8qqgGRYL13npEa66BgFxAIbwP1j8smV5xxbzj6lY730SjPcRuVzGkyP2HBu2vs9Ir8
LdtQK0gCt2IhYZP3lIu8tw1yartCBXDfv2mrbFqNjdyvUqJqEwjmyRLRojKQQ3qwTlrRUBdAYPsj
aEPghfQ2NDK6IxoLM6Mqvgtn2RYakhtEbpNgesCGj83JQuScwK7l4WLdXAOKzSbbtrd18j5MJGxJ
qX6hTtelG3lI2iU7yHTEvqjOb6sa4GtPagU9zc1j82AeND5LdpHe1h9WnOpY571YxZepvK9JkbOI
tTlr2HimLoAH92+dp9pciBolENaPvF+BFCHCbI6we/OF1qBlfKnPs+2QcMmce7a7EHMOqwZaZ2Lp
MoNAM7BMU6Wd6jY+BzOuThbW4NOUMyF7H7FckWeLg5pod/Wm+a9LK3bog9i5OT5/1O22FCLxxn1t
XBSKS2M+8NysBuYboiOwQZ3Z2WFOdhTMwgk8xXjynsMajJ9mbppyZhVCAad/jcV6FD4Rl27QrIQV
+WibODnXSP80wvccSMO2n4cqKMe+f1+BwmetwsQRq6f2gYCr39FzBOQNmfhYnWCiCXoEphrsojFk
uHrLdhI1+F9GMW27xvxUARYUZ6z8ExiVLVLzrkqWH9UUf8ZyTN6cJfwyfuVd6rV+0V0FrHxmCMa8
fk6rqvoEk8JuDZ/nN1/6ZRvrIOMb5TtIMXajzwEyjOZ9IJtcDECfmMEe5K+heWPVto8xee7fR7iV
RTpEMfYW3pdRwOZr8By+X30PZhDXJq7b46DBnU1uD+KISJDKyH7BiPnzGY0Ljsi8Ziu3Zk5u3rhu
h6AHlITntsq3KUDfQAXeG/0RUAGJV332pi38CNuSHRwXaXPgXYJ1n9hK/fBWdggsD9/JkwP2Opv6
y4SFaot2opkeCzCFwAn1Zw+7LKWjk5PVbx8eLOk3aYBa8bgdDsHzULftHRxAj5ijv08dMYeqX/iV
Oxa0mjN+tRFZjxxu2XGFR3bUjU8LHlY1CmCDk5C083VIujXzQYgBdSTjgVH6KzFd94Zf1OZJS8Jd
Bd1zlZN6HdpOFsqi8Bhj7V6WcKpu7tSBIy5XuQHCjNgAhWOrq6FiOvN2yxddxwXZ3CDFHTTkgLbr
CycizhCedDJdxWnqkvgVDvfjMPm++TVEIGTYrE7dnKACmehufMIacbi595hNNxDB1c5VQJ5Dz/Bb
oiTfRxqLGYfifnXBVfTLlazmzKR2TzoGi+KsDYXztTocEI4rTrTS4tQ69X9fERAGB9tZGBDMnr4H
8FT2xOuxzbvapM7W+xmC++rhSRQkJgmzzRPjo4tG/Whm8VNo3CEdCdklySR8iZOqNVpjkJ5CEE4G
0SBWFK7m7bRwJyr6yndRYM3TndFtB7/UOSgpNxgSJs4c5bdPAOis3XG8eM76Y4KHdtLP4fvV9wD9
uTzzJ5xC6Op3bKT9pU+w7CR90TEDhACu5Yi6dljTJS1mCeA3psKBXHCZOdE6OpvW/EEBrM4mauyr
PzVYZuoljyGpSnQpTR8Tmx4sYW1mQfscxi7UDykWmlqRiL3sloVn38fMwSRvRg6vtZla9Gvp+TpF
ILSeRzPlH61ahz5rP7tx3NAexLdrOMFGdCfsFu3za9/fWBK25p230TyxQVM6c93mo1XbyW+cxzL1
5my95RprTz/CIEQp5UW7BgvYo1P9H9dt57vrzXc22OCIRSg4Rn00l7O/idTxdfDixaTaKQYPDpd6
zaLQg1ZcgAAiZYg69yISeAgOlpzM+gHQcdO1l0jb9uJg99g1jP2BGdBcOJRR6oxg2CjZ1XXEbol7
q5fFnuIQNDEo2Ta14J5T2gb0PKzM3/E2xEZVK+/gAe5MibHuMZpbRIyEmJfnnDMtgE6y3r63FIDo
waWSdu97wS1otuRjgdzeo9Dx8okDpAcMex2I6m9SiWslaXz8z5EZk2swpstk3COpEytROgRJbsF+
ZYhr9MMVRKIwylQTo9MhCV+Q0QRZs+AUjXxhl8ar+WXYNl2iJsKeFSb09j14jQ7y72GG+51F4GgL
FIbJxehm2MUGvT3d9Ky+Ajnt7YjaMnJXvXMg/65NNY5XAm5MrPDCdDxaEO/Tt8lQH77fqysj90ip
VxfRKrwUvtgGly4EEsjNdV7UM6zpoH/X5zD53EuJeE1ctAD6cBbHdOgQQQ7Y8aamXyGuaRlbLQ/w
yqOTnJ3x0OiwUGijwO443SA3EbvSYdNAKZJs7AYQO72qQU7Or4ld6nxjT3ofexqsSiWRwFtYcxR+
36aH4Z/IaIQTfXtsJwOcdDHvbFkzRGXuxXXiEK1Dyi8x35MUN9mC4JFu7jmcVG6RVX9FA6/3ZEKr
TzD3l0G2/rF7Dt+vhnXvzMQ+Er+zL6pqQTz3yCGes2QJEVQEq5OUAuq3BNv5p3dmL28qrQrMXJtu
LrrfvJaYtG4Tth8D0h+d6It4iXrz0FL2vlWfZiyamPCjdAZA4Z3OloU077DI9X4lw4QoFg2WE7oz
Ul7TLROQrvnqC3LBVScXPKEZAttZ/5CxBaLsCPGzBWfXR+aVgtiua1e8xOiiWpV6KEBf+2rgQOfi
as2nzQv2y6TQv9AB/Y6J6OExmKWQsjEvuIsaAN+KXenaIFVEVntwmDEvrplEAcPhCkTIuVRUXGmL
QB4dct07ukiRcPXxsCN2+DWEdAWM5W4PDuUsKje4uLPdNRr9XRGvOW7qx0Li9Qch/NLWyrLUrX7F
tr+ha8n7tJK4qeXw0joCV2RS5rXeOh8QsjPulobyknWafFbrayj03bB+/TnAbMvMzIstXv2rX5v6
bmfnGjV7x5Hmh0scKBTWmR+LT7vUqo9RrMOry9H4JhABCdvLt+/SAQ+eSr1hoOiBhSNoURmdn8HV
nrX6ksTzDUYiOg+tZte1cth1qyaTooLbdmqFoFhGf4B2W8i+Xxw3A9087SfHF6kFw7QHuxjvyGxN
0Zp/FLDuXY9KsOQTVCWQrF8elom0tgIRI236TCcuCukueoVUOA+yqGrO73BMEnCioc5radobrVCL
+RKo1oirK8DNGbcey2qlV7FRJEFGH4GUA4tavB2qnuEFlSPOxTa9TO4ifwGTSdCQNBXdUNmCw8q/
UZdX2RSY7qQ/eBh7nxvt36d5irIx4hWCBGNflTDwlGyc5HHYE3jqMXgokohj0FbkmRPCchbbOeHa
uz6f1AXBV4MRTnbaxtGvQEOixMAfTzWyncIPamDXRk85QzJ3hBr2Yc+NNAPj/N9CHLQLWgB88yL1
BgcEtO8eYgAFRhM8kml1f+geds/ixW5KanfLkWYK9BTp/jLj/YFzaumd2+QG0LffzQzIzrigN1OS
DbRp73xQmYR7IMM58+Enqy2Yrq2e/85TCINGVCk2sP9cicAlJ3RV/TUJjKZ58tsjrYl+RO6iH//v
a7hdzSVcnIeMCuNWFIaeqy7o0VteVrQ+pjpsHm6wiHPdRG1uxMSPDdwYpP5wuUcR8T3DSbg44Ze3
8vgId/EAQ12h7EA5Ni/zVEahhU/c+H3pVRs6wDgWUdF2nxb2cT8H5sZFmAlZj0AGBwLuq+r2VTXE
qR35SzgO5HPDA9T2NMK9CyK3BoU4dEcf3aDpkITJ1bHG/mq67jqaRtx7H9dq495ynNG3Q3Gzn7to
ilNN6FDWQR9k30VcONtPAErkFNEQApk1DnYo5BtTjYoxsvK5zf1opjE8YSrLl8rxv6bV8t0zEcMe
uYRi74bbDqmXOSn5bOZu0VVEGkt33ypMKNEdXUt+ecbv9i3dIONrkiMsGfBT+HM2BOGy1exez57Y
h8b6SH1FKWek4SEB6JFMM1ryZLDjHuBz5nn2bJI6HwE1YcsyAHhdUrRcFjaJbdbF7r53Oni8Ie5j
DcILG3kUH+d6Q2xcDpZsDzyHa0GOD0YFevk31Sw5oMgWR9kGMcrnf5yh83JEjxViF7Tr1fAhYWLB
U6p/ig4dklWcu/4+nske+9mpamV31EMNDxkuXo6fLoIlkog5tC4isTbZSLydk6z1XWgTv/rV8CFc
fnJgo4GOuSSqlzfQBgAGUuCsXjE+sXIGx3iOIQgS4RboQrs4PFnSAF4q0ElkzOH07LElSWbA0XWV
/cdyVgOKabyXnmwcdV0HmYKsPVn9fBtJUVPcAmiYprDDh4O7BPA+W6qKmQyiRNiu8JfHfxvu291K
I/0ANYxOQRlPP5NmOC1oTvwXm1npV/POdbqbr1+wegZQawOw2rqsVxoXAVL6Ly9wd/j4geGPrjoU
JL3wc7X5cemwGs2WsAu58y9a2qe9awOWA2cAQKzJxQVBfFaUV6emRUgs7qgkS4LqJThTloQsrXA7
1uNc/w9R57HcONIu0SeqCHizJehJUV6UtEG0mYb3VQXz9PdA/+JuFJKme1oigaqvMk8mfnlG5m1m
WXWcSsIBlInfwkDdYO4pxJGTfMSOcMkyfLcZC6CuwVarJf0G6og5/xCIFv/SODR2cTd6m46jx6lk
TSNAVtZbe7SW1xh+8rkDUeGiXV5Lnhp29opk2GQyEBsc6uHUYV9syqbDYS696WBwaW7VikAB83dn
cmvkrt1NmbV7c/Viev+C1g0EbdkLAoZ4TyQeXpFmDjNZlkSEarO9ZXsO0XIv/qsb1ziK1gtvHKjb
yAOD2k29NK5unnFYb+W2qaaW7Hk3PMklTy6NO/2HzfcZFCkHySGt3j1Rbkxv3maTURzVYLM5upXc
FAmNCmpQV7+2yRGr4ixmfZ3WvZGkS3F2Cu85X5qXjmH5wkkgZ/IEnRH18l9VGc1LgbLbxnpl9rod
wvMv3NY+MnBM/Dl/78t4P1RJuPWL0YiSUoQbkZnNuoDl0ZQ2kaH932XieduuKq9BCdOwdHOxb9s+
5F5ja057dSo99nwky2iqwsOoDZjvpX+Pu/g1tfoR8dSKI14EkOfxJtpe7N2YiHWfevuubXK0Ku9b
LUTd+6SxzvHseXtPCAXIvI2T8KqyRB3GOMNe1gMpJWzx2dbbqvefwASfao2h0s+N3td21WwzE399
6JjdirGrI1Mvn3mBx4Ny9SYSezqa/TDurHB89TXAXBr8bgtCfBAcG+Ent86EWiHs80jANtvKSekP
203ijanH8aL5U9uuHmlh4H3bGEbufRdS/+2djmvLQ7mC6f5dp7xrEI37pBvCiARqFDJcV0LEe3J4
7ZHBiGTjkO9QGBHvivFqpmCrbZdKdt5xXw5ZcNQaJFozcTRQm6Mqz0MMTmgo7uJ5/dD/q73sNR8c
rtCyHa5yfLBbQdRsNtMtVSf6u12Sw2J89l3ZfI1KiW0XZPKsC92+az+Gj3T2EFnjB9TMk2U5bA1U
qtxSIzZPpariQ5mp/DlhdI2s+UVZnXX2rB8BHEgbWBuvY8lOWV/OmIxGu7E9z9yjWU1wevNDsBQE
/u341aTyBMrAeJqJu9tOmlxQ4uZoyYRz5/CKFk4S7GjNk3Pv/fRVa68giNNLYhdGsJOuexCZ597z
KR1Z7QMf0bf27pjZcjt77W2Zxn7nFVX7qDjp2YQ39rPmfJZN5Z8R9eqlkqMkVcIrO9vmi6HFGqxf
yofFwX/vm78zHRCPFAFg2BJuHZc028bhA5xCdkjaFQocQ5wYSXeAQnWMvADxjflgO5KK1lnWb51E
OSfQw1edJYQ+U/WaoJHsqCsBdC0HaIyAtgh/eRSTgyo4j8CjMn8tgwCzYglWGcTyd2CFBTpc7Z6m
pskBNlg+wQKZsvpdreFEjTn8WubpbWB7uelB2NfMHw9ZwbJFsuzUgcKdw9T6yJTfEePIqGyYdHhO
jH0AhHkc/Y4UE6AbbAvp1rya7tP87ZrN77EZCfAkwUZVg88P4y+cw5wsqpf2r+MDyQROaYKKO/kz
Do57NZSx0dUIacyLcvVW5tIum0sr8/AK58+KoNNxb85Fd5uWhbNQn6mN4xiPdb+UrMy/cp99LpXc
/02YbSqAiQ2ubfuQLg9J5kxX20zna+ApezdCkmzo/ZCXdMmoh1gsBO7ZOhNkDeAXG+TgIuk2ZqV3
DD/12bF67zqJ1Luye5mwcmJhzuqO+DnzQbqcaDnbXH4+sEvyWYc8AXt1KWXh7KAT8QH/mmUd3grC
oztTkearjM6+miVnRGVVwc6WrgBGrcTFUM+5Yahz1nT1hfhZfC5z6Ix0N5WzPLumnR94q/6wFQeX
Wc/BBaaot7zxJOy9lzjuWZbaPVtVGG9iVSO0rz+bnUDleNV61EMZr83SPUgyTCfP1B8V4+dz5Yfj
EysRvQ/9s+XU4jQE6b/cs/Sjv7BuF9201w257MrcemPZX7N5cP73oeasgWTZt5t+HLKLquV3Cou3
T+08Ryzz/6SGg901Kt+Oqr7tkPY4NmfjDPfQFgMKeupuQQAB0NHAcQGBPuz6r/R9Xqk5+Tt11akE
G0Z9zO8+xmMahAdVlwXEf0l/kaDmRecQE8xlOEAW/m2yGilusmknxNYm9p5G7Z8oo0k2iVMQXV5y
kmZwS4fWMN/hJ/xt6Ul17pjBN9Y9bU3YcyUuuqiXa2L7wNWcniO/+I/8CFmFeT451ZBEzOZj1LnO
KQSG3jESVFFlA8ClLaxCaAWRDugzGLpnU2vAloIDzaIAUgtWfgwQ+y0vlnHTu1kQdeJ5ITEQTbp5
CInsopQp6xxWebWb557mktKzADLzs1+36cXkqHjLg2hyXNJULoGurM6sB7/KN0vaPWIK7OkG4CDl
uCga6y0zOHl26/4oxVs3xMEta7Q6zFNjHpo2fyj8hWRipRfgh7dJQMcbpl/sRrpHwgbEmVvF2fk5
0BDHyhQReYLUJavhOXrcSM+OD8jxw8bN5PxIRjHdJWlQrhjEAUcyvnFemE/SHJ69llU7Haii8dzB
JR+tfs0m1U26aP9Ibygja62FMoe+uP18ZnT599wt+pj1R6+MnUtjWhsCV/G1DmZ7XyyEv3OD1FXJ
mubzssL2mdnG9YdhWzBEOOhEZ2mRTbJT5+qBBjvdY7EIejjy4M7vuWuT3D9z0XyMRgLrMQHLZpwd
z9oyaNTal1PzE2aQlzouT8UwAIuEM6MKyey+TrIjobdrQbkUQAWyeOZB71fD/Gll4u6WRX5KlElM
UtOgM0vEhNGqDrLs/oX4qJtpln+8oreilkOI5qSwgfgAEHWDxzrRr4kIVDTCbB4Csz6QsH4pXAzm
FYXLA3WieMTdTZCDbpflDMHlGmpHCW54dzbs7s/Kiutb3G0dpzH3QTdfvZA1AVzZLxnxV3Vop4K/
og773ZyKfJ+X4lA3xJEzMRjHdJeP/YliqJlrIY4JQPWbWwheeZIZhkJn/aGiq4gw4EDCHZD3EQ+d
mpfpGBcQ6m46HOx21bJr2W8cA+1DTNaTnBOONoMtiKkHz2XmbKmFAHU3KnJ9ZQgHki1vbm1mJ7sd
vlKVvNhu+lflg7H1Yq8lN6zTbRJ7BGqjIU0eNXg6sjNnaa99BphgRlDbBmdR1J343ZPlr4blaLa9
+ZwwriXWiQKOvSlLl6Knpt1ZZjGfY2NoURlfkiL3fpkCSZYeqQJ/YLMetfFq+6dmNKZNNyFhzODl
m/6i1KQfZ4ODuxCu3Ak8+0Uo67FAXR/7iGRlQG5J2+wKFtywtoBggILn2VXcSCp5jP3c3QwFlW0y
u/dW7Oxr/0sy7S3ybI0pyCdq9ZPhG+WlyILnuXbkJuytcbuI4Uq3Bg4tYWlIP/xahIE4U8urNd7N
MpWPoy13I1fuOSir/1LXs89Nvw4ijn3RBneZxobdxZh428zxmLnneV9mVf4qMjJ1Rv6VyTo+sabq
KO4XIoIdOh2i7b7zZ9BonKVrHdukHh1Mcy9uSA0edVzkrxAmuKK+eCOuQBfOYo77zun+DGE37gtM
HHZCjo1q/Ft4S3lQVtjTlWFg1rXpkymGp7kHFZTZgDSjwWbAkpNtKEjHWjzDvPmfjFznK7A0p9A5
6z63SK9w2BL4ZjsF4Bf1I1kg3FivTLZma65u3Ap3OijqypE7px/6yEk61N4imJDxHGvTJnZ4i9dV
VtdJQytB+jvWE/GEBjhkZowAphdgRjKJ6IjId2Xv65MfJs+xAM3K7eqtAVQgxS+/OlWZ2JySGPT6
IRDY3TlNQyCablQHwDGuR43OlPRwIQ3jXlDXz4lVWC9DZaD6GJ/Ye+VOhsnJrErz2oRxu62tjqEB
k3/rhR62F7V4z3VJQnEsm347D+LUOGn7Rp5sz1scXHnton7kHh/Xw84c3EkzlhtVhuaT5Zs0b/QV
QsAMGzubsT6bzhBe7DZ8LcYB20p3p0ywd8RiVqfcpewEkeQmSStHeBp47FZ79kunfxsr/ZwVJUH+
MdCcUavvwLQUSUIC0C6IHIguthohx2hwFH6KaTBOUqC4Q7D4p5rCu5DsHl75Ia91gU9iZhCL3qu0
XZYiit/yta4vRk2XcXg2xPQJ6Hqgm4zAO5Ue7kDJWG4Oah/G3HdxXliPpLL+2Sgl+OBEJGOyiZbk
dyKCOW+czH6eHE+ipZrFNq6TiLKL4lGEvY6SFirTkpRkqYnLA8xyMxjSeHLR5rdYnZwAA30GaXYa
5UWO1s3OWvriNKDRR+CysszzE50yf6aWIhCQNhItmn0+zYTaqoAexKEZpt3EfholHstKa97r+G7H
nr9v4yV5GLyk2tCX6OxKQx+lkzSHhmhB0xousftWbbVQ/TUVlF105RBuHQLm58JrjlOLcz5WE8V8
PRUXdT2cLMN4Wzivbxdj1Bvwgy6aR+keLJLjrNL8+aKE+MgDtOJYmZSD2SbaUm9d4rHeSa2idNbZ
eyqy18mm9oURJKZGCxS7avv4yMwjI+3Z1n50mODMdR/O3EivCQQDMvTsmPUNvbQkcjU9xbqsHldq
ac/vjYQ14Ohh2AbbaajMc7OEOFZVKvdtmn5O2mZHWgrS36yDUxCwahnOHk4ukmNv7pqSQFUVShxl
x3ojbxX1OJD7GAjzwXATuEwPioEz/cYOc+ei5kus5/nIi/ywjOkbw/oL5uGbUzLWqylggQudvStE
F/lhmnLy7ozIEO6ypdEw4Kr1gB3qYohvzkC8wYcqbdzfLsew2VCnhdY/M8kndFtwhtgVFdu58nau
PXIar6z3n1m4rPi5g0k2a0Un06mO0Qu6rtt2kharVRGHvis+JuJ7Jep55OmdRyTyaDQcfLsYyNtF
x1aNXQKW2vc/cMntrazS5kwK5KzGnl9z9M4NF/EhJOG4/hy0qf3ndzNVntq61mNDl1vVoj8FKXvx
aUgCKqEwFDkgURWmg3EbL8vyrgvQE+g9oq6e8vZZFRC9NJPlnDgBFgO5J98Ztxye0qdglK9pzf4+
d8ZHU4XrCFx4t9Z+W2bGWaej4ynJ/JLbIrnP7CBrJNg59850IrzmHokhcTglAmWj4r+KgtEt0dBY
Y4pThF5ibxxe9jd7dJmMpuCcOiyztFRJCoVosClZLnegLfOJ0sGL73vmY5+LAfugPHKbPtBQ0H13
ntWAhq+dOsH8h25Nby/B7QjKyNfAVOlJhrP/QKRnN9SqP5WOSNldJ+uQGY25m1rf36DFImbwgsik
DC5p5eujSjpU84CeI+GcR5qNDmanYAdF8lu1X71Q/7WLU7w5jXtwtbVsiB9dONylx4Hmgw39R8ul
KzNyPMjyTwYK84xScJFOFm4WnPC0rOxvv0dWnDdNn6ZgrjBOVRscy7Kj4a9haZa0VzFcem8GGSHs
/+ADyjQEtSVX6LbnnoaC75q4WtZk584am/+yVF/DpTlQ1KSfJBHORxbb3+5i3/LKdW9C0S01FJbY
eOTkTcU6LIbu3yKc4aZl+UZDoDO77otC1B4mj6As3ZHbn1PiCHQhlix4cKv/3LHx36UoyeHVEy09
DmtNr7zqoWiZwZAD1L2nGRHNKT17JW2Go/HUTL5JZDRur4kVNHsKLxrOIA31QT7cU7q2Cgx1D0lE
ARJNBR3NJrDVBEjdvQim8s1tkj1H9/dgFkwAVpEw53XiEdPr4uf5HzRF/SwD/pBKmFLYbsYQezVI
0//wxD58wIh3jEXz6Ob41/XSkPvNk+HYqkm+lEjlhWZLQbdVLyWw1n7EpzTZP+qmMziMIBdoZ5S7
2FCcMxECzktVtBX9OjMiTR0QRa+r4fzzIRlcFLefTxt4snPQO+2+0ohYsl6sKCFIAe1cIWPC4Yph
ZWA7T7fnn68bbNMjcZi93S4xbK2R7HTDifzn3xz8mV6N9V+fYyD4oaEejkwq0AbA+M9n5IqgQ3++
Hl1ZGKQG+U//+27fjnBXCSh/biUCqI0PbpzGx4lQ+eRY3jkdkJbYe09OIL1zn2pihsmURD2o9dlK
fOiLYey57tavfz5re8s5DC6ecTeNZ+Su6fzz2c8HSjvzaqMck9SQ71DyRhMdCuip6434IxSyvmUg
CBtnHty7QxJ/nyWgCHaRBqQnwfBpTR42cwP86lRxdUcXdQlm39N6TB6E367bdubfLe2QYZbZtofV
OvhVH9y9hhKTuLMfh1Em126iFSbXMWJ7Z9yLAHuh671fddrmkawW8264FlaLk6GSrF92TvDPR/l7
7DJdvfkWKFP9ayKyc3cRJq8E4Fks1y8r5LV9n8Y964hv3dF08g3o6mmYxupip/HwkecfP5pkqR2L
8mZiNj+KZb8kIXGixNw07bT87wWIc/tfoFAgKfbNr7bPAD3o/+bEze7sZ+ZtqcnBlOSGemXrJyd3
GEgk8mXaVfndpf5m12Vuc2Qc88ibTQZR/BTxOrTlemCjpIas3Uc+vv282llBTH3xCcb8fGkTUNrB
FRkHMgOZ0eo7kvRfq2ymR10azXu7tmatgqmY6EuikCzcUX8mo8DjhFLgsJEfsdV2rivrRMIg/3T6
hLI7CLWxa7InRsffodLxwyA4S/YzLbg6ADN115Cn49J/43tV9th0ffDmh3B76/ctRIDRnTClUAq2
jh1Xn4s9EZpLq+Hy82WGlGks9kc6yG5Xk7CJKHDwN7oV/ieBHBpCZO6e8SedzxKPh+9mgwXko5PD
4JOuGPuGPXosT4hQ6Y1QIdlh0Kwvzv7npctoUEyzLxmYlHQY3hwlkiqJicR5pFJ5IctlvCo7n2+q
o53Ky2XwWSwcXE1hBxSSeMEn2f96cIy7l1bjJRt9ixmjCT8FnELU1Zl9dak2jMAILEaf5lhkLYxb
GWzCRVmn1B/d41QkcofEEUacx1l3VLvsqRM/dQvdTInvtU+WU/6y1nDsGPicdPrsO9AexblhnXxn
YY3wYmWfVWYdCUk+MTXNO7gZ3vVUZ18ZknikKsRwZ0LiTOSFMrgyCojJ0g7jPUKcUqDQk68I5/qI
0IC4IulLaPR/g8iHbdMsy3mh3wZ4KvZuiNeE2sbuHOva/uyqAJkoxzHJbdf6NLvgj2xmMs38jC+5
N7wkahTvtGJtVZkz7ZlIo5ZVAhPYRUh5QWZwoAZKxqbeccW8Dhiqtz4UGLaxQSUSjFUx0/Vc7H5e
62Rxhu1C+ofUKC99FW972ZYvw1g/Mkv310AaISKu67zFhtz2uIk0M4XeqfO4cX1QY18U4RcxiSGa
s2mtfQ2RYLvkJagnDE93vZ+6crwRWalfiAy9E0WYv9KF26GDEARP08CpQopPdrNoWAgXlRmVQ6wE
WP/r97tO0AtiTcPVaJLqI56c/30/tVLj0C/Ud9osCkUxdJ9Llv14PT6dHx8gTNXVFc0Q/fxmZs/I
njttejUd2/9A1gYuAueupvTeipfMGOKdYB0/2jTdf40whl7f+ecgrJDbnPBV+gUJ2XkMUWhj78sy
BqrEZ+7NzOjal9gIPn6+Ly3hMFWY9Tm1+/pekQhLYAG/DGOJdIpFkzit2iXLrKkGq3rOOfO415U6
ZW6bvCt064tbTmGUrX8JMwA7cWi9ix6Kh9zW9YsVxw8+/fpR0rnGxdIcf8Yg0UeiktNXQxJc2Dsi
8/H7ULnOUSCHkj9Lly+7KZ64R2pAI5fSktZ+yWb9d+G0bTF2z06Dq5HGxSYIOLCr5WUeKGfCF0g2
wTy2nwDLioJJCDTWHzsSqkON8Pr34d7T+P9ZQnjA2iMcdzWLZ8zt5pK7oLXZUIfeVq9NiY3sI81j
Xc3NS03HqHFL8+XV9CD0PRoxt7XRyXPgsVyZ+a0TCTVvdq6eC8lCH6TWc9GzaOtp+EvjsPtVoJnZ
A++dGFCkp7o22InVTIya80FGSpIVfG90EASDjl8QWiRleVTuqPXN06ttrJZwuHlZ4j2TEvsaqKY6
GOteardc47az0jk0cbDrBV+5+JfIpvys2PBPyjDr3c+3jVQ91WWnXqk6CejGqenzb34hsmZf8Vy2
kT3hLSa59t9LfjyrXdKvMHV3tLGEuySYSETpEMUoOTqloiMeQ4dlw19OuZrNrUkr1yfEN0mO9bW3
LOAMc41BdWybk8PBvEkcSmoS8Tmh7h1jOYsd/Skx+Xr1meYIfYvypqfUTv8ulXxEyMasBmqha42S
CGJ+dLe0RUaRgbL2oUFbFy0CEeGf5qtLiIgvBQZg5UzNlxDza2W63Yscx/Qce3TLcJI5QhoznFhc
dSnVUXbQHw1h1l+jS+RGXOm3QY7vOofgUfPaDfTEzY13TM2UuPkQLl+zih9ju+heper1Q4cHH4Wd
Xr6QL2g31DXwJfGVV5uW1Z8/34zyJrIx3bKYbcsUAbYjJ8369zlukLpNehDIl5VzYewmq0Z/CAzj
kxh4F8WYWjozL5ZvB8em5voNw+DkTufKRgLKbO5k1Q3L1p5GmjFd+1dNZIwS4NXG5M4RKZFh1Xx0
44f2qTNo8EfPgHMT97krv0IFzcmIRSXNrzZxwQaM0lnjPG+Drjgf5d686+k3QCK0vkSdMWXT/PHz
J2ftviZlRwt18FZp43deU9wyw6Y3Wa/3kygunAaAAbL575yn28X3iqvWeN1CMmSn5aWxYoD/sbnb
bjXt03yQu4xHRmw85DDGNRortd19BfOCnJA7/pGKhD9ZBq2QlOYrPjp38iDzS++yNTh5pLDstxNt
l9i63nGahd4l7GXuYvKb50QzMm7nspP9EZzM3rW0nKEoMYb7JRZpGnJcDoeGWBbwT5TRixoxStWb
tid4IYKAqBjbuCRNqDQvbtCEwYUqVvvNs5fzzx3lF+SxgiD+3eoQhrYqDlVc5ycxOAsa9M6EnSb5
cFvciaDjEvTUYcdvbkbvVpYGEdtIhupt+5es6N7bepAvQbnatSandGMyza84bJ/zpOYaC/1N6ELN
rhVZI4fjozl4H56CRcSEZ2IpCR70/clhuoVrSLxjyU80ru6BY6V6l83+yzw7Ud2PcIwoDZz6smE3
9tO0cePikjg+DjA9EJMkAI1WHcipuNL5+8G9foBruxPrvFNZscBfAWGF9TLcYmpWNlIx+VT9RKsh
bn9t2H2UtQUS/MwSjdvzHjeCZ3+If4x4NBMFHdtkgOo+upSJkn6juqIb3u203Q5BYrxKp+HeNDAQ
VBFHJeFUimXs/jAbRnHIO2PYAeawA8vuwAl6xB00jFM1U9o6MBlz1CaK74w5RThF/M1B7kaUjudz
eNNMKKO9OYVbnQoTeHd9jYMhK7/6MvudEhcg+16egX4eHEmog7v6nC8Ekf0CMsINtgiQ5LsorKYL
0IPBX/+6c+0r8qGxXvU7PMPMejelYPQW7jmJ4cqLQDkPY0sbIQnsgqpeDrO2ct993vN4lTLCYbq3
Y9zsYjvn96C6/J76dGHzVhXMvsfU6YtNNuo7NeJwzTUNcAl5RW7Y1WRpRKHhNimSGFiN3DWhMD2m
C7eBw2MqEN1qwZbKsmjh4347rkkGZw1tzyyeiydy3CtaEAbzHYPe3icDbaCoR95XIKjTCPznXIv8
CZisfkg9JvLcqMNvaZofSVHUPJWCk4vBMr6jKaFaF+OjtDvNEhBM29prP3vTGNjJ7PLB4v0ROdBh
uqCNuYpRiQAwzwYRTroZwoZMA4tRMFT/XCk4mFhlfyxz3ZMXNgg4OEWxrVVDQaHBXIgKfOO9vmIc
0TfqLoShbiHnQ+CHgKfnpDLYL6ImUUy57o0H8vyrKFM+C+m9JeSVn1te5I0f1w+dyVrkj4N9CbrG
udD5PtCOrs8dNcffYRXku96Ys7OZFcOJLareyprrvk27TVZN3VOlvWA3uw+IMPpINVX/uub8Wbq9
MW1vlhbcERRQHXun6pjlLW9LB/uFAMSwN/K3qgZ09dJLG/r0NbnfaCAzHRz8K4m6xTHFtDFa+SFe
Mp4J9CHLUXNp9oRkm8Z6aNaQmc/feDBHdoAxEX/CON2WtTUfuP7mDcOYEbVpnu0M/gew+a907R3j
tMqus03wjsej8HwkNs8hpY4jbusdU2C/UYHSp9xR/7BcR3o+fI+CggHXtzmGTPHRSM3DJlU89qOL
TdYs4w9bRCRcbLRygCRW6XExmG1D7INNq6sUzbz8RWJUPsIb0mOsjbcVSMvWWUIB68mlJDjG+XKJ
nfp7UUZU+/j/lceWMGtKvaZ0OLdGyOJsoT7RjSQadE6n5yCmNAsU1aIezw05I07xOoTib85RfY9r
T52FAqac6jDqu5oyDREUvyioOmJt04xNCTDVb3XBvKDKI7vI2eSJSNSexTT2ixdqtvWtDwa1EZwO
qNWEQpiXF68bzIdOJxZkGZ+NTkx11lYTSyZRTdvNIkhh2nXm4q6zzWOb48R49VGbU7w1QZZQ/gRp
/NSrvoIUEoZIaXMUmbwPpRXufYsfKMNJbpzh5AhzeOO5NnKbCfnM0D/sR0Q3MjV0xCoo3CEbf1nL
uGIRZ1EkNl1g839NvJ1xlb/MmIJdxJoUl4FHnPDvcdkSg+Bk3JkjK1jebEWJSGzimT505BUJE4Np
tlRfPdTpWB9sV9c7KmjB1xjUBYbLgXwjSPFYvPz8diGs4LpA2rUeL6KYKL/08Gh4dJ2k3biDXynN
lzYs6NpsE5LN61KLfEcZcB/xDCp9CXTNRR0gLPz8EyShnqVtR4EQ8qlYZu9pbo0/vZc3XzYP3kBY
2gShnZ+mcuQBFIylDflrDnmCoXI9mFsUZ29+zt3/f0QsoMMuRr7EEWNK1bUnelOyXZgz/KtmGLc+
HXRfU1ew5ASte+v7tRk4gVRbLyvDBJAcKyZswxzLw2S1yZebiAudX8vriHlKsiauD3VGVPpnsKLx
/FgJEHPlutAfJu0wKaVxSXDmvo4f3PJprsmyT1NsbnO9NUR1Qanzd6H2rkz50NWy2RKIM4+OrJtD
2/tXyfJ5mQK+4Mc6afUnq3E5WDXVJkkdrlFbkEYCnKT7XQGINP5PshSmpTT4paTiiVDUjDSK7wu/
yghS9gqr4pzUMxeEidzTpGCvcdrdpJ//o6UPP7xFhxCJ+bLo0SFn8V+M+HDkuUT7eZYykhbd1opn
YrgFplYS9pRsaQRi9qWsjyOi91mkekjYMG7+FYqDIyLFZgZQOqSpqA+YaqSYkzHqaSkMViyrRhLQ
kpdKhwGcps2XSFy848DBtG1XO2cqF3oKd0tgO/uiLr68IiN0hC23kTx7jKnNe+5GP4kox/oiUS7O
MRBPX70u+cD1h6mFksVLJlr4INdjzZMT/6Ococ5P/eHYi7KH3EIOqT2CnoUw5T7jRT5SpJCbMzcB
KTfKQHrQecP3sLrYbj2yUVuKcvkZSggfdikbDHoJrj3FLJghDQ/68WuOWUtzquV8aGTGKpAHNK3F
L1PrbCdF9Y0qx/DCbvBO3zXxGnNmmK15UoybcSSlammXoFJ92dSQ1R2LtVXOEBzUTEdU+WwD91GM
xbTLu6Tdt2IipuJ9gnG8TE29NQpaN1xrLLbpKSk8QBAM8KVIsZQs9bCsTpBR9fS7BW0LMCyj/DuQ
MXUotVOvR1nQWAsqKl8dM5C8lDkjKnmMz+ZbwzeSALTwW9P2nXTLaGuk8+A8hu4vTeUcw6t/xPRf
Rv/VSRYIg9UFa+xmDZi6m7AdjlOVP+lieSaN98HgvTWoDXZl8+04xJibJH7Qc3Hq1QPK0q7jwSiB
SQ+lU3K2mYo/RCFp+MgSGjOqQ6Ck2HdWbiLckY+vuHMN6kFDcMyNVZZkRLunuP/N0wrqgzImJEnX
PgeNPMLOVTt7cuf9kGJOhJynxxhQkyfjhAbdxG7X78eSuJyWf4Ia9rCe7F+w4H8ndt/WzuGUiEPi
ojzV+YVa/uaU5vJug+If/o+y81iOHcm27L/0HGVQDmHW1oPQWpEMigmM4hIacGjx9W8hKl/lq1bW
PciwBBjkDTIQcD/n7L02byE8TNZr9MykdaXFXonGFl2XiyimphFXWXW/Kyiz+WBAAdbSYThkWb8N
Nf5awuuMbdDTtY6wy0HwVI0FAjVyznS26/wO/UzW9lI4zT6HczsaWnmMshAtv4IpQUuSlZm0t1Rj
3ET+2FyGIZBn2pgz2bnL1giml6Uuk6JFSjhCrILTIgp36l/Yb72ZfJmjdcDYTEtOeWMH2bS5Dsdi
+ORGWc1qNE4LiAr9jNnpm4m0EemUvwQ4N3Ix5yHLpTG3O5qFKnYc5j054VnjWq/MtW53OSJoLiZY
e2wwq37hdwO9ccvTGJ7hkkZdS97XKL1VqafHliyjnQHPk9slYmbur2jQefWWlEhEpzfZRydeUkw0
loUa3Bq3PXmABKVdfe7zSh/9pgJYPkrIHcLjuxFqHk05RjE+q3rzjm+gnBfDVxcqALnjikuUTIFY
6Muq9n/rMKPTHQz2HHgSWzwneE49H3EnapiVlWf1DGX4gDhrvMowfu66bNWChl6bFe3j1kAWRmNQ
mau1UrD5XQOOfZJuH65MGqyLvMYKNrKNi45+q9Fgw7PZW8muTYgL65z6QC0GZtRRaeshPFuENZQn
r7C5h+rI4D1ci+7gqAyDBaz3nHVL0C7WlPZi0yNYV0Xxp7SVch77IGmIU6qlimS0ZG4RsYsdLRfR
bn0EILIgqIuBgpXNMsv8JqCrnEXlH2aa4Jw0UEhOX9xdT6wNy5izA3121Oyzsgk3MY0vkGaNerDY
EBQGekizFyuhquxa4RYu1IrssjrY6iX6+FB+22hPEJfiSvUGLA6esnUL9Zq7wEN8BuwmO047NV5K
MDIMwffSGZ5jHAKCq4grmDWlTYEIR1XqMjhSIzheKehCc7gDcnOS6E0KdoZap4FpCxHiO/Vn2lU5
1WomkTmYf4QSQD4VM6mpykqnizAHw78vjHHrj8Ey5IfTQEXFxcIu55AYnfEn8cVT0g8/uCfLWZIx
sUJrjc0Ufj2t/W+DfKnZRtoOW1MIBMwqrVMDeNPJkoA/IuaSAtrQDMX9ENEXpfPFZoDEPG4eAcb3
kbng+DUY4j1xm88Y5J3p+X+UNuUnaeiPQ4NfpX0RPV4JdBzGArwxFufxw7C47ZvTcBP+BDOffG0y
bD+4lk0IEGLZWqkkgP3cX6r+F2qRAsAAjlq4W+ZMNMEHUDcWs0jj6mZa2+gNxtYxXdANqVZG58AX
uNN+moemK9EE4zjVApfLsKjWqt5E69FKd1K3oKjZ7o2kiHlKVOC8gb4ktFIshtE7+2LquTruTU1p
PztM3lklO6OY10ho0oseY11vrYnMtCK7cBe0zjcTprN0supIy27YJqm250OHZJ4mvJA/PAPuHAz6
QF+NFTYo6UQQzNlhcqf76nO931Tg61rdamYhn0oKW8U7BPHS8RG8D46fLswYHJPj0DLIO+UQJRie
UkTETFsyclsX/IXwoCkkyGGkSRVn2BgWyQQRFOPaz77j2EgW18AhdvGRYPtXtO6/BcV+53IA2xnU
/8yN/dfh/1j/yU+f6Z/qv0/f9ffpfz/km/76oVMm778dLP/ngN7/zKn936b3/h+++P+Wz6tr1v8t
ofcpTz+T8M9/++uHTbm3j+/4Z0Sv0P5hagauD0un16Dhrf7PiF5T/Yfr8BY7RGQ9vkR2LhXoI4ZX
40u6brgEITAnEBYv4K+EXkX7h2VxTlVVx6YXqhr2/09Er8EH8t8ieh1Nc5BRWbBZNceBmaWTIfxf
I3oNjy9ABQsw59i4hgRpP0layY/WR79RIvs7q21dnUVNtMHjC7xql094TgSvgTPJbVK+d/oOmAkD
7ABPh5hjOTe7LV+a2pIfsg3X0MzhfJLmh4e1cwgSFSudtfvd0opiVcZdtqk9w3svyR0ytW4qOvSN
LAx3+TjNLX1rWC2jCDwfCSPKLa+YZYdWwEulKh/0C71vZVDOIISC17DP41VbSjFPmliAko69lzxh
qYKD/Z5VyAZ1+lpZUeDUTpv4hi0c2GWZv5cWnhoYxh9ZyG1HZEG7qgaPsqu2g4XrTpQeWYLcVwfr
zEerg1jqFuiujOqeKd5TrNXRjygiTNyIUhN+9d3YMXQbqcQXFdyUXZvF4bpCALS2wjF9bycsQwNF
1MCldjSgwalpZHxHGnjO3PAZg/YMikvm/JsIlcCT1qIaMZ1Y/5aBfwqZJ70qZZiiiMYQK/FLXVoj
DedTE6WxbDyg3+VQdH8y4bPzCInShasYrUIn407TjMHRdO0ULFvg3Z1sfH081/eaJfnG3adw0FSF
ldpdYnQJ8KKMetMaxGaUQ3PCdAG1DWbNbgr82bYdYiJkFcky7TKxbiJvuI+Qy4Ea+d5OcdK7U5fD
3i2tZkHKp35lH0Nlw2p27km1XSlUX8esJ2A1dJL0oLfkbnqWO+yssgUhOh0+vjAkJnIIhllHcnj6
VdY5eNAyG+O4kMYV0CqC6UgRT5UakLSKTO2eG+Sd0fko30QHfS7NlpYqutcyVNV5XtjVzYIBtMyS
ks23JNtoTEd6NQrxd1VhsmaKBi+ibJmS8ad64b3VZwjy9I+ksq8d0YG/Uzylzq5mZrWI+BkIfjeD
/dsNlv/WRnk7H/vBug0OaED+bWTKyYlOtrEem0jf572IUP1WNM8zxzrQ2nVWZlG4Z9Dm/rJz2/LJ
rLyWIJ0oea07RNzCGYrP1i1vgJasP50CikqJ6xDF/YHuPktwY/o7XXTtt937P13lxO+NgeyViOD0
RYeRsAAfOVy1tnCXeZViP2p8ZW2kyrKyuJzzvm5QQA71tXBhh0UMKe8AHvMZqjjjyy1BvggDV5Jr
b2zGKlgf4vqS4D/8KAaFqGHVCV+IfATLiQn2ElJ1rouu0vfjGFB+2E20Yc5oQ4IxMzIN0+BEafLC
7BuoTyWK7zoNdwSneK9BCeZOzwmXEcF0xcU5DtKi4BmTiFLp/HcKFg0tFpCtupmCTx3p7GJNphvL
sopTE+vGMiPi5BYk3AWMODfvlgR6GCdMjnLDOGmS6RyEkrcqThDB1120DGpL3DAgdDNPuF/4CuzX
zod2X3RGctWVxF9rDET3WdTJPVLKfI3F2bh4E2LOKLviVanrX8Jkgj9pQ788YlQ+Qzu1jQbD/YS1
C64vLdRn/HZ8SkQJtgbyy8agD7soTKxzJq61i0X8OG2Uwv6uoPQoGJk+OxsdbiQKGp9RYx74pJgL
/NTFhwv8JWXc9P13OO5AMPTW94IcCZYMXhypfahFp4Lg9KnnSxtXwxD414p40aMSy4SPAEm7Y4k6
NHAr/zrNQY9pUf8vX9AyYf/zOyKV4OHHd+gyf687ke3yiFfeyvKLrX/0rtkkZPp+7GyMvqZrkVOR
OaH/KoyAO4BaMXZr7PhdKTuYjIM3HBXNlM8IwraP83FeSTbTjrl6/LSebFPX/yTELDthqDSfMri5
JGogltVU33yqE+keQNa8P76oT8+A5X1wWlJEH08oHLtgJsWFosj6d0A6+FYbKu5XhhlnFuP8Ntg1
/3G+Lxt1pZltwdaWQ6MvDzU+RQjrfbPtCVkEgY+rf0qkFYHe8UEhyFN6pf8WxCyBstHzM5GL8Qt+
3UVlOhnOyJ6d7eM72DIXVGmZtX0cdoa7QXfRPkUoNS8wmV4fp5uOtO24Bmz4OEyjRp8lSZceG5tI
z/z++NfqmBBfal+W4ywF3YPu9qMpmlcUU8rNxVG/B3uVwNXifJrIS2xY2bPduKQAlbgoh8o9eoy7
VhYqvoswwmhpwn28lbbmzXVPlS89ZpV5qVPsu3787qtnldvVj5qy//X9QFzMFA9m0OPMAlkiX6g7
PpreqBhJD7e3YOjre5MjgkFwsI7MsrkrSFNOmNqvOUGfAjbwLlZ67WKbYbwKOzypjMrI9W56/+6D
KVs4TD7PZHIr65B7A08mD9Kk8FwVGGFvg4u8MTbykNZqeAfQzjafGfAzIndDUaM/suWGZedt/JI5
BOwSDpAcO9/BODJIOie6qlwdHfKngGP9WaUmvQTR/oap3OqA3D8VwYyqKYDglqDvca1yI2ykJZ4j
nyIp9lpxb6QJxEcK+03YZHW3rep/FoZ4w/Ylv9kvn4JqqFZ55ggGBi2eYqv/aNt2ZBFhmffxEh1F
1mkLStLqgyTtRUV99h10vKNG18sbHfMdIw1/WdlEGntp3W+xkyiMysyaYayRbcjN7Y6wijRMKb15
HgwKnrzL0hvYkpgYRd9+xp8dz7MWkk3yWDl4ez+qhHXQlM40X97lak57KW9teiBKwB2ApD56aszJ
WVB1kMCIOc34Jix9o+Sh86dAEK8UdfWnAINctq79ozfjUW+C6of+9DnT+bkD6X9ZntTfQ6o+jW7q
fjGwemlcu/6ylPZtaFPvs41CnHJD+9kK7Tv1U/8zisZfLa76j4yZFtYkPfzIIg0YluzGvQSqiv4B
3TTp7fXBdcRwhnBEnlI89l+kKW8RLpav3IhAZTL2XVmNtgkzA5gDU7xlGxfBk16oaOtIDn8lgwIy
Lhl0n7CJTvDOUWy7DOQ0GmMhFCFjjtvD+iMr/clOG0IkJbvewWyyu5kV7twHK3EzByJffauuT4UV
BQwANUKB2AXFWPV2AzkRGyYDVGJJ5KxSZFln2iERUyVLuQ0jVztrl3/zo3GHPCll/FY1f3pcq34X
/jRxg/9JVuWNOy4B13HB8KmjQuedaF89wI5c+ZEC4WZAxuikO49L8VYq7LZLs9g+nlUybtozsa/J
p+KbGiSvS0Z5AiUzh1wfKXkEfXF6HEocffydXtsMUFGWxczJSmdbEVD71FndRDuu/XVmteVbH5Tv
thj0i5+J4QZz//Q4zZA03YDrxwrDvuQNxir6ggQnmtokp7pgX1WURbuAt6BCK/UxETb2D16dN41t
+V21WgWtmiDn4F9PZbNTLDvpq9uA0Ptu7IMfqnt0eFWocJOyCkgoLPQFvLSnshL57PEUp3BWUKfH
d3jw3Ol8dTzYRdQfmfvWiyS1vQ8jEPPHU/0+gJeqtcENVpm38RuDVLm0op2VyD13/qWwM/cewQDe
Fi2BpOwr3Tsd8Wbp2jFqSIP10cNe+6EGR9bv5B1uKpgu3OnYLDntEiSXCne4+34Z70heBAP5OD+y
cW74dxjC2niLcQc/zlu992mgD7qOeawflSqHsIog9cP2I5A1nq2fxxxWNcjlmgUF875UrJtv6cYG
sfQEWdbzOz+NvSOBicspE+0O1louU81s1roVyXtP4TXXM1ltXcP/qVQ7ha8pEmy+YOjcoiqfQ8js
u9AeQfllSfVcIB+/Tghow9MwFaYYJiEZFJdBddi0gbV4HHnQePbMm5jk0PR38ZluCZ9YE9TYgPho
mlPlmM0p6p15VylABafz9MERYbbVBVIvYGuC5hcGb/3t8ZBDmMdXQmCNOTJyLruRP58OJ7pgp4tW
MX5ymM4/GSliQ6vwLo8jTZjlyipMMn99HSpX0hJhl479RpVhstRQ6r42bYILsjCUPXGl7ius2pla
jeE9D7onRQ2HzQgWYi4axXnXC1eHvaX1J69M+2uu5F8IPZCXDQ7RtCL32JJq2Cd6drlhHi8QUETv
qa/Um6CmsAwAl7zbev2WTCPMEBrAhS47ZLHpaVEH9CBq+ET5tOJNknZuSm/jlyUA/Mcp7gjg5HfD
G4YuJ1YvZd2AsMKJiRDPSyhHGxPpart/vB6MlxCdksTeVGbZvo/67HG6bcxq4xRhsiINzqHLpm8w
iYFGw7g4I5YMia1WNjh9qNBwXjdb7PY+OP1uuAPJZvxiaskqEjJfg9HR+Q0HAQ4DYjagYYIEVKHQ
mDbbAZY74YrATz5q1zhDk3ef3MD29mXJlRZrLvmyPg1VikLfhQWOYsgF7naEk1AuK6dknqdK68zL
B/AlmlPXI8klRAcBOrPZ0KQMkXVi7ftCI0GzTFj6s3bC1XJ7pCsMnsjgL1JY7pfMUvHmEnw9N2jm
PjWuEy4tkF/npAjGdQd2WjcVeMiA09+FuWz9wnyzfM/dDnyNvAmkUwlasJPFCNKr9JKkz+bmu5nz
mwvvRspOuUWChX/cI8YhRG7jolnlgufIYXJHhhZGdTfCM5ma1OqGXw5vZL5vc9fVn7QQmZofHDUB
28cnuRHyG8kEQDAUng54PBWdvaaP7xybyO1WRi2dc2vUTw4EkkUa85l+3GT1XvvoNdlddFyLkgl4
BP3c/nUn6lehxJ+tMjo73666TcMlRp4cYiFD1b57So4ZXp4D9+Z2Gwyo0aK6ww9nN7uMCObjmLVw
NPAH6EO0M70u4AgNgZ7E7W6UxBxkVp6sMFIPb9UQLp1CIwrS0T/RVH88/ge4+6eTpcZZUnTS+8Eg
03nDl6KLdl4UwOeznkLdzuyvPGAJMtnU72y/6/e+lpRrTbVAegFzWxRdtEXulBx9JxnPDLMsNAZW
C1kAblrm7NSgi+Boy08I8e4xit3kQoAyXrCp7wRFMpuX/EPHXqpLlV3YMjRVln1fl9t8wAwTYJMv
PaVaWWBcX4l5Rf8etdjop8MO61uWh8NLZfveWXr5x+N0U4hx41AfL2KrRhKGMVxzLHqzfuPvEiTB
8SZH4WKLznVmOo7zObtxi2nnFBtggh8K2vaQsE0/PA7/foDRylfT/mv0iQFQ7PLHytsBOp2lXuPB
spFlekfNatSrM53yXYHsPNLIcnYEqlswWjDzqdNkZR8D94N+rnl4HBgdEWOkDtOmdjPrqi4RyBvX
x//7gBM2LQGrM4kn+KoTBXCNiZKZI6BmkUVycAKNHBPuIOw1PC0fskV11XEyP0GOMA6uyhvaUQ98
yI69uqw6iC8DnW24euIiOlAHXgnArSrERZ9O5cTtzAjCi9dxmgPhSx1COusy423tx8M/z7FmQ6ZS
U0bncX1UufhBpKiYrWp7T5fGPmRGYV/x6yd8dJnhKxV1BQNB3d+Xg/fqmaI66ahENkUSiYXtNMbd
sSUCJ88muDZ12hPleIF7Vl+1ZpTcScZ8CvLkmLJrutEJhSivVLe0RFlmjK5cPw7dECn7WEAIat0R
AVRUdW/h2u5oeYA/3jWt++FiOjyamfxQy/cs3Kkd8WeaxzSZzA7CLxj56q4TvOQjwfWKYi+HIqbH
jnB958K2oieoGYvaVMj1ZRRtV7r102BvRS+FKSgIT7GZ5+c29FD3q1a6jUYIyLAuHXimuCv1FRWJ
DfQJ+m3lEYzeG83Gc0NvopVqOAgU7dj2xYui+JAlnOHQDYZ19GMmJmEAxCGNZLzqMT6kLaGDLaLm
Unrp5nH094NZ9CC3kGCxG22yfU/7dN+XRoZ4ofQZd7Jc6qJ0z/VYdSfXhUln6JANe3xxtLKOg2mD
WVRwT2tcaS8d7NgdhYIzJSKpq9wIiaKZcGb29IAkXe5V3UDDVU88+jqsb3CiSrbijbdOs6a+oVH+
CNNJUCCHkcw3u56GMw6p7Yi15gGNLkb/bBR6VTOfI7LjNzQAlqZecC+bXqacXp3I0r9WJRVY/irR
pEVyW2G9q7X/2pskgRTCDk548RBKTed9tm7zRmMJSHrlqo1JefKqzJvzEdK/NOMQAtk9oe/4/TuU
K/dac+fWvpxVkeZswMyfzIZklHws6uckj0j6S0ifFWXF4thZAVAZC94wf5kUDMtRQ5jDSAwhU65G
0Q6MrLZQE4i8MuSmlk4clQwCFbcfHkZBHB/eQmsnom5cJTQg8H6542vOijcb+746Gu2kLuJztxqb
ajzGYdssHQrN+ePw8QAJhUrBzuONNj1ZrYtx1+F6enVIBwd7iGZAc5WZwDM7R9KLpFRN65fWcODA
TiSC3hbVi9IEPsGykHaSTOIpNVlEfFHbB8UMrUU3pc2Mvk1ISRV8WA5hUkWkZJtMM96ZOXinx8MI
gQYovv5VsYFepGBJXvoebJmC0mZZ8lfbF73izTW1vlftqH/XPU3Pog1+sZMtUTrFE0jNmInAeTd6
0z71/ZjemzTe00Qpro+jop2SXlr/eewsiyDn5mzgsi3znF5gbv4ZOn5+GGMwRxWungYbUHBNC9Qq
8EWPHuEvjua7WF1Lg4GtCmKG0gYsiK5V36gQ8iYPkIXw4USlACZXkBc7iwOkEcMQsc+oFfWzzV3l
yPiofkXk7arxK5hP79Qk3i94+gKtuPtbiELbqcyBUfAPIzlfPvTovL40rplDhF7IEP+J16f30ugV
Lm8gliEjcmALvN0aJQaCmkNI+W7hCwWOXUfrinvhqkyT39LqBhTs47dbWB2Edffb7YHkl+HY3vUe
nYsKs+3wOMTUd4+YdizNnE/L1mhT8ZqhbGOX1R0tWwWyzDt5JHvThPPr/0Aw5xcFSowiTR/++oLr
pcm+qszl45SOnW9eue4k6lWABOVlxbVhp6t2GJWrzCx3PSB3noHPQmcaWqRJqbK6y6QuX6DI9BcL
iJYPzOTFtVCLdkJV5pbMKOhLI96YXlKdHw+R3lXnMoaO9PgC6a/FKu+BGcu6SNgikYOhZINx8TsQ
CB2z2kXuN+EhwJtwsGRsrqMUqqPtVdHrGHa/QlreYcov8Ms0P6iFyA/Cav96eJyT2QURE8lnCMtm
U+Xt5IAJZu+IOo01EuNhOQIY1mH7/I6yofXkRtoOUXG2HbQaB5AdRGd/sutXqd3djZhZeaKx77eH
VlPnTKaUuUY9xf0+bg6JloQzy+r0VZ3GL1GlKetHLoEpIrK6IO1Qkyi/ZV1qcPT/mCmdCVxj6ryS
1I9o/pChJok7GS3cfanW4TqbugTTqaQr1wUdrfmQa+myMWz0NWC5lLnv1EzCVJ/dRRibkEwtbQ69
ot0+ckEeh73z7LeY/ZjkhU+F1rx1uhp+Ml5Dv6UOzlFvZXTpPGXBEHvvjf1T2efeuoQ9c3g8mPQy
waT08WsyimRvdjTWOj1yd6nrO7dWOMVBG9Q3pDstiBy7R/rNR2RphdWzL/3qI/c+9arFYDQSapsA
xXnSo48i0JqbEwvzaezFmVJ4g87O/RT0IeLG8e7E4dpr2y2HtVvbzqxkHZlTOY6nx4MVaM4Bsw+2
YIVJYeYNe/jKOvK5xrpAMwXz2IKrS3UH6mHSjc9eWNgL2yvCdcfNbD/oLDCIDCX573tNhQrbDmQU
SfclFVHzpBDN9UjDQC3SXRhvnCODrrXee++iMpyjQTwlnJg6uzs9rXOSjAhjUq3sbgn60ZZOWW3q
wLDRDrqLpJsCbIFqjPsM1XqSGd3RZuy3IoZAm+udX7yoTbOxWYuujyMu+1tpgbDwUEAtkO9x57Q7
ohWNHpSLRgrqjLAvf9PiIV1avZsdae/IfeTgc8I4EBBjuAeZXt6B9y/cqpGvVvsqRVscEy0qj6kh
imMx6NmxWj3+/3EWAcba6sJoB53UP4IdAysWIlZyGY5SmseogGJ+U+yg8zBC32AITB+uTdLVqBLj
DqcOLL0waZPWZszg0qNNHCO/GvkLrQitmLVOPX4GXh/Af0CTqxLMMntQSQolOzSuMmxyv17RGAn3
KXErcojBSEwpBmqYZ6tyML8g9rtzEgd8Euw9BJLdvkzL8OxbWnj2BA+lAbPXUKy96TeLWgnoTwtb
PeMSXVilA423tYFOGJr050xYrDmWZdrVkMRe3b7qcHW76WpwsZJnFc4NAFKPR9ydJOeN/cx22paQ
OdmtgqRvnoDqadDAsHzzwcNv4Ca/SjFwYx7spR3SqjMqBpwB7/tOYJh6bm0FqFveNeuMiEGbcAza
srhd44RNomqvyzRFSFy579nIZCJBqH+gMZ0/g2U/kPXyJR233QQpVhVvZFyjZfm9Vr2V41btDeHo
tPUmRyTYJwVbwwII5yJI/MTfanLM9lXpZHu61V8ps8gNfUJhMjmEgVTrzqW2ivTc/utBW0fUqwdT
1cdD6df/9UFOh6A8D0Wt6mtTdETK6MLZjWSnWipbG6fESwdKQTzRMsBfTKE186ViPkUNnEy1bZBw
GcNnhUbwjxD0t0NB/BUUllUlu/LbSCoUOeyT76GnRVP/TEXcYxxjKGPk36Cr9nu93aaWG5JVhvgj
IYIxq4P4s5fc1QsNozHYr2A7JPUzdwDjQ6cVAHTTLA4tjfNb4cQfTe3pH46YHCRkKBydidA8lOov
Gzy6bV31gpruJ7bb4cPGDQZWpKrffeYBeA16+UZfUCch00heubf5sIUHAtBrrKhW4DTLZPCSDbD5
T7ONvB/NCtYNUJ4PJRE4W/ya+HVD1XeMuPvVSBHy3IX8+i6U3a/CgPvk+ivkzOXrAK56M+LSWAVD
nn/QNa6TIf8Uge0siXUOmFiHTxijkRQ3cbQpxhhsta4lT200MpWT4bIdK3RLLnK8HspIiA3l1S0V
DV+JIefYMNS1qtoVPGragzFBifQvYzSv6Aac2ZCGw4VyqNkLG/BcaefKMVYEDfGcYUaVsfHU4MxI
W+Dsp7e2gJ/uLdxCs8gZ0Jdain10yHrz1pjQWHPVLlcy0ps33aWuCyq51+itzavcBMdpkYKCWpZC
U9jDixV2i3LQlbdhjPqNpGVJLkuuvFVj+eX0lbiobOIuxgi3djrNbt9YWrzPSNRj/51fA+1xqCJt
CQWSUWLB4G0qb2HlDjjumfmUdevdJ7n649uZu6TbICtjnN48jQ7IhN5V7bNbeN7VM39VNd1UCZhF
CA40XMI+XGQ4dNau427GSSJTIZ8Zmc/OGSxXx5Hia+fGZIMOFrcLXU3fUxK5KYg/e61uzrAmiMtl
U7/vSqObRSHQG0+SzOaw0fOIlQNVf6AFjOe5Rk2CZRSpBK3lbSjDYu2biGtxI6BpS+hTli6T6ViG
u3AInJ2ZWMm8w9ow031TeQqq7y7wQNaHLhAkWnvvigGy2Ii76ELlBuVUUwCyZG66nVo8Ye8hiQ1n
ztQtz3/0NmMBHcmDrtGU62QTXLPAOMkhFTOKaWvRW6esHOh7mgaANVxkfZUZa9DIW58wt37UD0kz
ekuRyBG2m6zPfk38Z2GGH7lMyS1Wi7UX6vqtaSSpnzjymAqYzcpLzHExGmN59kIcCUTpRiiTh63D
ROf2eIg6IlNYir1taeso6VpDnuqaiz/ps2IPJodcOo3LLRqNH8pkZp9ZsYG9nKB3NX5iE6+oEmD+
pLEe3mq7J7hmK8j+OiVR060hVpqH7iuMxnSHE2SnhDQOKudK0ZdtnA7vr5P2KC5RUMOaD149WxM3
ArvMmzcSIutz0W4IcRO3sUf3KbUGNhp0tcCPfx+nnen5uvrNIOoJq9RiDPp2LegYIaFnxEWkwh+j
7h9Srk3kay+dJpYxnISZ6Xo/Qm+ufjESvizdetF3MG7p5KFoDgnSRFYVHe0kHfaVje0RbZV2H3UR
USDyUq2xOuZE08KKCT5Bxot574BjrP2JCBTr4CxZY5dGmJlHMT08/o+7U4UpF44fozAYoJUkHnxU
61MQDyqULC2a0zClGnfBIjTKb4rkBTRn9OlEtPZjTV+FPQtdpwVkRcueWVDO3873urXpywqkAjpp
v/G2MND7hckFsqAPdhrxae8CCKaFYYLEL3GtyqaPn7z20tVetNMwEs7VVL8E9I5f8ahbppIuwlKO
Z8uRP8CMMVDr/i4dWsK1dNgUrqM8sWYc/Ha01wwJ9Q37Elo6BCA8iUtdpZh8kZlUPj2yShrtjo0+
KUx62KJjLT/hTECKiaoVntt9NzBBE9l48YqAMrOwnafWROYKBpey0A0mHFcBLywkmBG/6MxLQ3mq
gv4txlwWN/Y87uzg2QNpPMezGxzgrlQsj4jiK2rMeyk1AWLeCN9AymBhIfF8awrUcZQULIEFbhG9
JqUwhcSJqRK9LXso5ZIFFtVsFk8NXQX5csgLDvPyjfHPZ5a1G0mVdAqR1M2qsMkvBcp9qsPOs6GF
twNWRAkwLktAiNiEuPitgz8jeUD32muCPM3Ocgmin20oKRoB0cx5ecyM/jV0yPYqNi7O/V1va8+q
EjvXVCmCRedrw6p13IXjmt5RMfT24jHDWHuWznTIjWfa2DlXkx7YVVpDvOT6+GBGgvnDMKJr5wfR
lQqMOqLDwpV2vB9jlxxGjxrXhmy74hmk9DTWeaDZD64wkuyDjZfYMLA0tjK7Eq6iLVX+XYS9HKpt
YFwKWs81m1EBI3UxyRG4udSjOR+CHA23/jSYhboqsH7P01jBaaEG1wbY+eRL0f14o5u2c/TItVWT
JLn60shnIxB/qpUmvrZR0a9LQ8ZzKa14PtRqt/Yqm6ZPFzObsrGF6wpp5mb/UwCr2zE6GoGTOiSI
CVFeLUOz5lqBqc3zFQwulayu/ZRy1LXc4Dt9wE7jgCTNqO2vdoNd1nDLaj2OcpMOTbfxc/jnQSkk
LwRHKx26ZCmZZuBDlGewyMVVCrNY/gd5Z5Ict5a2561U1Ni4BnBwcHAGNcm+ZSs24gRBUhL6vsfI
2/A+vAPvxCvxk9StK13V/5fjDm1HKDKSKZJJJhPA17zv87JFIEji8uHH55IOhVALuxRcv5Kkx1tD
aBfd17wsUizLoAbyhboYB3AHEMvW1cNmZoWE08a8yksPYt1EcLpW6a1bdewQe/ea7dJ4jubhHJcZ
Upas4HxYwyuMXeBnprhS9bA2VGEhXebGw3pwHHrY5DU+1Y+XJORctTed6tXEKYUkko7Xt5Jo1wbO
Coox4OGcv15p4eCVYfzYeB0+1cHGSFm306JuE4PdHDfaTfMTadtXAyawE6LPXeUkX/scE6g/1gYT
3YL0iAgOjjQ3dexfeSK1NmPokA1RBMVtmAEGImmVzGozv9XS2IP3+GoURbt1i/hYJkl76spx0Tuo
wulANCiJQt7mJCTwraJl7H+1+qC/cQGgrHt4wGsRY+idpstJaCLICtHtbaTYHDRG5+1nDF1o6d76
2paUCWeCIsBmxrRYDpUNeorx2fQvR6nKoV4Rbad6fvSiL/Kt05s2qsS9hsZwKlLjZMawWdJpGg5D
m+MdkT74XwdZXnWAT9aeo9F2b5PYY+NsYyntk0jdfjxW2XADeXxb9/A9VN28dWZlHz6O1VliQ6F0
c1YfH9qXQzertkwkXcpi7W5z/j69jm6QsV8IrL3eTZczQdZzEPT0lXdyGAkZkS6xAmSi9Pcpckij
0MULwOUvgTLcV2/UD63uhnc7m676IIb3FkCKjQr/m7CIEwJPFCIAZPwjCgSjzjNWYRA40r6tS5OM
amVhiDar6eI5zJgTIhbJLMJYtR99yaP4XkPFfeNk+Nrn0n3BTZJwspUktU5mT1hF7Twlc+8tet8r
HwVp4Evo0t6n2MjUchDtcB+NDM0ha2QAHgGuIhPWNwCszDVUfPt67BPykcHyXvVg5LYWvMlzEOfe
1qvMiiULmgC7QJ9ohMgnaMmqg26aiV2fbPbkbGKWM+dhV8fVfHKUY21bW1pnZ/IxfF24hxIx8gbJ
unEdUDXw5vfyW3dAX+nkerhrvbTgIpqo+1qSv4yxKX/QeZEv86ixUBAjtbZxKD0bMVcw9IfWZ80W
blFWbf7aDygDCRp78wPOlHWFoaxlq2d6+Tf8qhu3DcDWRPChOKbZNhPuEOsLeiic17wqXIoyf1pY
tgkj2svNtcwJbvFIXAMv4xAsUt5cbAg4FoynHFfDq4txlQPVVJ/dHtlsWYVIUwymw8pJ1COz9JRZ
ttk+8HtRp5l0+4Bh05Uqe/uuZqJKqp7X3IpZNGtygdIbiRN/Q1i7cWXHOH5aZChnaTI3MurLFNox
mp3ByeSY1zaOuCq3WQplyKW61NnnQN6OI8+7mwnVOUWVT+Bw1hTnWaBHmwxZXxFg36H87cbrOKfZ
CPPKuSHynchZQwR3JNb3q2Goq3si+TReVMv+RIpDu7RHI3rMqs5fNG44PQmnwBUWq/Bzd1FPKZSf
L2U1v5kkGb8VbfypEki0yiY9N04xfR3Yx5ZhyXhZkQk0KZec7mp6+v66Y06lTkAvilCK9wNVvZOD
uCvAtJldxibRa7+KQJxBb6BXt9WnyK2it4HjCnZb/zIZrAYrQEzPDpZ9eMOqfXICyIyJ0v5DV+K/
sfBufhqwrFzk9Nm93SfjqupjfWubAx51vzNvmgxEcK5x7nc5A5HOmYorE8/BtqnL9Gzi2d0RzBGd
qpRWSU5ddGy4+OxZ1cdQA0d5YOSd7fFMymOFCmlXEIx4qokN21bsg861MZNt14voGtdusBk8s7hB
8Vyts9Idbtnp21ie0ATroSHZbE7STyjsZrZS5vjQ+awEGBgYjw5d56LyRP9sewYmXtkHLxNv68Cz
5tc4SJ8iTgLvrjFfF43SX5zK3hehNL+ZhKP6mD7QnuXUZ9gpYAd5y+8vv3YZO/kXMRyxEiVJe6jU
uDIOwo++0VYcyYVrvtStvtV5br8Vjv9Zob1+rY2RbPPQGj6T3tviQmoCpj1oJnBAD4+ZRtnYQol6
kCaALvatFKdoPVacfJq7qI70Khzn+JbLDnHiA1IE5ZEF16fJoQ+N8IgFNjx2kf37Pdm2zHZbkhB+
PPZxz228DML1H5/dXL7kp//58ekFMT3u8sdn/vI0DUOazexYt9+/44+v+/i8jw/9zPDRSfcxhX0S
Hqt8CjDhq99v1B/3IP+CG6pbBJMlF+VRFFdpx/ipnMKjYLd8nZpWcwoGZ/PxEfpi90LPz/Ij4V4n
Owi76xlJ7lU60dFodZ12BWYFLJoccIR8B3GEnLkcQ+MyyQm2Hw96EbE8kl44N9NDG/pfQqpYkpZi
I72qCDoKGWov8pqoep0V5W3qJYLLckGTXpc7VwSKxbehbp0UGDMK47XdSjQnNGhhXj6YKndPQ4lR
5ONDRIQY8Qr56WOmq9O4OfHO9q8yr34qQ897SMgpuYLd+KWGEoRnfG6OrXDcfXuJXLPrqn7ySqwj
Jjrs1kqyvRV05nPVq5Xl2PVqHkx31wwcV26eFGsQKkAf6kqA6gS0EsrpG3FtHSv0RqCQK23MAHE1
wAOCVua2IRiDkvM3q8/nETl2E7JX9+KtAt9zdLkkXVU3GUriZTwzNSEJVC0KUNZlqx5QUWWLlupx
Z9EM0Ti2YNbiLwGiBZADSARbjCQSoMPaGOp46VWaKniEquvLsFpaeRYhuEqvMMxr2Mec9onWA/dX
c7Kh1gxWdlCBgFaRsY7svqHYsVg7l4lcFm5C4CS4c7SmWEWc9dhl9qLuIaLaI5RQkUIJrXogAOHY
INAH9wlKd9PJNwypV8kQAI0KCUydyCnomYFBdgxWbFmZXFm3kD7VXaTecuqYdQmyds28z7oLoF2y
iwueZjfPl2zan9BfEQLtypADrXhm4sQEbSAIpRndA5cGKHYXk7Aq83mH233N0UsKU0qybtCXax1G
zWmy1LPrE1DRTrQctsdsid1JnZNJ3mtADBWqaEzeaQVFtAzWeZflu4QpTTeF2fEj7NTynsokLg8S
FezRsSVzgamyFpXTws2X/Ywmepp3sUxYFzPC72QL5EazLU4JZFZcQYF5OSuHbPZ1nFTFUlTDSzkm
RPZU/bOF+zxJHlTkDl9TXI7ERgwvoCZbouLw3oe4dpaxoctlyLwXGEa/nsfhXpT3WKf1NR6SGWyA
16KxZ99pOgFRAjg+XSj1QfeSzwMT9EZ8SstvfuS8qBbyt1Czu63y7oD2dJ3MOY7UrnhyBGFSRIE5
G6ua7pDQWPeeXa4Nt0Gu1iWf27r21gbVR212FW8zYPSZCjKOR5jRgZTFW5eojSDaK5NzdscB0hwM
5+LQIEDAF09jnqwGdKGK5cib4xKTCWIvuCpDFD3CZImMAqh+I4p+7WM6fU4HhcSjzbdDZHe7IULD
6LcsS9rZewkqa8CiZcwr4gMz4vlM8w5W3qF0IUTHsn0Fq0vJg5L4xqGRPXk5RUNHGOKeYQu2VNM4
mCVhbaI2DYTSfrUZGuSxl0RGih4mKzOLk665zlBI7SM8Ng9BFFx9/F9k4TfI66o8F6QR3nQtA8aq
/lSQW/K5SOmxKtXLW1EnxtHQ5NvaU9W+5lm9TYT5SDI1BZdM3xGwzS+pMKiME1JmBt/7TN7EHloc
O+Ukch4m9z1AxU8fBj6fvwz+JqoPm2HNN979x5D4sXcP7X8TpC0FXsUFgITX6nLBbcPy0evd6f1S
nDSdUTAabOsbpaPr2aU60XPyMNZm8hbk2ZtuPPkSjJT5BAhyjnK8cZMNVnZATZOBSuTecMHAe5BX
GdFfPv5x88vn/PJ1P33Jx7f48d9WnQRbBJ/nVlWEXoxBsGKYUhyiy83gdEF6Ga78/vHHPdEFxeHj
HtCViZjUxAPYpgGaZQtK+elgkzBA5HdLWZNOB4iZcIqFMldGqetFWMj60HZVbS7bvnVXtRmEy/6u
ToV5JMfMWUyyrFZlylBqunfSmZranSESBFPEbd+kFVDm9h1CQIuluYAcSWZocZCAR+flx93csIrD
x71f/6eT8j/4/J8e/X7Xnoz70raqja/68TAzwDgEntoT6N5uP7jRPwjSXRTy83SwpX957MeHlL1r
2r/vkVYHgFjgrCcSfboU8YTZc62gMPoDJC1+IKRNbf4OmjZScsoX8VRQBwXDG5u+6kCoKTNQ6+O1
+Xggt2DKaLEZp8DfW3nQMg8UzcGLZbgy4zDjkE72YNmI4hk6XCt8848nmyddH8KZJEvlt/L88fYo
GyIHPu4V1GwHuNEd52WiCpE994nYNOhktcNxomT8/VX6eKmsy0vV3g4M8rggFcD/rYBwtHWYjBm0
+wKCLVxIlFcqxbowTUtfW+3BaxQlB/wcJzGgKjKbX6smuR0biBQqpYJsG7Ztds/ezUUGtQOtRxdU
QTJs7GENDT9eRLGpD4XaempkUhqa1TIyqhynDjcf99oxp2kMph36jO4QBkN3kIbjpAS2cffjwTaY
/F1V3CpCRBxU3l+wbmIq7fq3TkKyAGGiKCK6ZKuLLNvZlUKT75W70dHzq4gVeGTroZI1CqxigPFl
gAM0R7/53Au1kSjn3iH1Nuz04/HOuggHRncXmMR5WmGibmvB4AtEculLwUIQ0BcRWjnnCI22eOgm
BKTx9CysdD+PWbYqJ8M8FczNl9oAyMjbVqy6KvPPCT3FcjJF8N4hMGh951VaIy7/wVskhhucuywa
TxROaO3TMdmVicKtRK4Ne998AZgenE1Wf6683lsmhl2dNXaBa6utsADgNwiGavyclsHKAyqOpb/X
11gHt3WUE14SRWsEfc1aGcNjEuNIGR1/l071uUWIvxxgQb7X8srUrP10pjvqHRtTCmKetZn1Gcwu
3rEfb1v2/N7qrzv8P5FWXWR/NvR/+PB/uP3P0XtdNMW39t9+1v9NqACJe/6//kwb+J0KcGEd/OPv
3EZvv6ACLl/xHRVgy99s10aKY0qhLFML75+oAMv6jYBqR2rHsS3hgW3+AxVgWO5v2hX8H9JGT9tS
8VX/ZAXYHv/H9/G0a3HsIzn/K6wA+QsoQNoWPxnIAUczo1WXH+9nUIDR1sKXbveipMGy+9MITK9P
v/z0evxOhvgbReRNQane/OPv0BBKYNJBkV+4CZ7Fc/CbKJdXwTYddrV/fg5fDvBVs4umvCwXiedu
XTIXAq9konzIk5peg+Ygd+vNv39a2/z1eYUQUmnHdUxeeHTcf35ex51Mu5HWtyoYV614cqPniDlc
1DzHFLmtx0iwfIiteFsBjakGvZoYe2XGSymOogBafCAxOWo3GDa+ozJgXgRfi//g9VD/+nM5pucw
+LRc2A0eb5afX/MuLqOA0+K3AKGGF08s5iQrlqjE58LGe0G44OHfvxL/8kcWwjE1TR3FKZqkjxfq
/fUuygP+WtZ/GcPUIRpHfGM+WSyoJL55JvON5sJf+qtPJIWpJO9LKbWwrV/eTSoChdDWAcJLmVxd
gqSg0l/2yg///mnEv7yjhBQ8gyst2O4CR8GfX8F2LvsBRjWbbusbrRHEJKod9kpk2ePPQjCn1h6C
h9BXZCfNr1U9kB+CNtxPLoz8/pHJ9zptiOOd7TWyliUu7MdyeJ1J6CxNXMX5t9hyUNphpRFnSwCx
Gf1lLfHKxSSFDtuEJLeuQIOVRiz+C4P81HkfCZbuqlv9+9/1X/920vEsk7adfyjyf3lJzUtlkSPT
W2S44qa02BKCwZi8/MtPo0xLep5jOUp6vFf+/IoyYRxaO+aYsDHum/igbHDnpr/8q78Mz+KSkiAc
G52XvByxP70RWU+1mW9poJjVle8WMC4+i35Y//snEZbFt/nTCceTlja158JB4fz662vmoEwHsBZV
C78P8pmp6TD7yLxRTURbRFwEYDuD6dtXvm4G99ww0S6PmjEswTHJpa8PNBKIveUY0OgIHhXpMTNI
ssMwYVUDpOCimHqzvbeq2UGuaKm+1tN9joYIRC38uDqO1Uq7PTjD98aFDD4c2E54NDJuVCBWmJlD
7JD2ucm6zSovP3tNqvytKJwREphiALE0HA96dYSpRS8Lb/L8E1Pj3N/6/jTiHwpt88nxa6s8GJPt
UJWWDTmkLUS1BcIkK2buJPr70jRDEHYYrIv7ofetcl1liURfAsmVoXwIppXo3BKas2WnxrFiOl3s
FfTLaMMKRiX7xLVqKBjepBAVLIR03G1mQl9dqdiYmFMEOauAvDIBvaCrC7rFaI2kvPDLQNHGD9WI
YztaiEZkdhFWwx7q3R2WroH7csCqgpkkbuBFxRf3fgGwA4RX6FTiUTSY0lit4IZCwzxkPoFmicR/
PcgpzXcAABIPfH4dxZkav4IwZ2Ww4KcMnRIpZzumRxS9CcrjsXgYZ4PXxZdkz32CMDPSPrrsV3at
iRfhqnUTa3xoCxJBicnK9RsB47m/bsPIGDasUyzvW62qC48u6Sy9ZBbVqc3AMggdfBiDf8l4Hxq3
rjl46Rv1Ww3Mhr9jY2BDD/zqU9dFlnpnSFJ9nWvYtEba02MF48y4Z+Gnvu8AuGTrQdYU62wGzSk7
uYTf0aiLwFolkcGgqO+jghBbAS2yxRTcWkwcrbINH825BhrIXb8mJlKD8DE1ypgAwS9/GlfPIQJc
2Y0ueaAIQuhLyZsawk8W4H6cctomgaGy+AseYqbS9SpKkizdskvs9Feockb3CEgoAFfLMAelWuw3
0yWgTaqLYCju09b+5IyDIfe9aASWK5a3Sh4H2drFe1X60ZiuRp3VzeuEw6BB00xO7b0VNEN8m8tZ
QilN0wktc917dbaLROHiFaLG7xF+4SN1nzXiDW+Xt7ML4J+DlikYGB//ywit1Y8XjHAmH0Ezyun4
GRZaIw6VT3IEvLS49aMHD7y+vTepMqJnMw15q88pQ6ul6FwbP6OF+JSmbqZhJ80F/4B9Z0bSs05G
JSr9pCwDg+0COf+I+AOR71b6QeQvZ91rBNTFEL8WcjIwAErh0gdEBXrGeuBQMZOeNAblEsXD8dXI
bNVGFaQW2VtkVHGYkDrGOq9lxUJXRWSQZ90SHla6HJfGkIsjAQ66uBUjU9I1m9EQGGRZ5yBc/ai1
zp7kuarlUIh8WBR+4JawXUHdwUUzSzM6dLgtoZB6Y+0xoWLOCymRPT059X04d6tAGimOFqivcOYT
xewCQVH8rR9jKzi0TEfK6zliA7kq/YSsm9lFwPrJQ5mbrbM5bbxdqPNMbc3SMvANAfe7ba3BjdZ4
LZzsjDlIghNkxDzcMPc1Yb0B3L2yZUW8xoj0QUMxdoozqx5PH5yskJBTRz0QxG65412NBbABpN8P
zdp1XWONEtd7mTLSKY/mNNdr8gp9d2GpIg63GbKFeTGZRSTWkD70THkXxNteDdJaB3UdvWV9n5hs
5aFNPc1GO3TrButpdQz72cyvfRTX7OEEB69eyHq08kUkSnNmbE3lplAFO76gomj0qLxVV2fVa4Uy
q13ZbCr6k1+Eo3mQjV32sG/ModmMTm0hog3wWa6U7frdfkpE+z7gFoEyOiFSXoXBVEL4YIsAOBkc
7mXn36ekDJCKQnxMMldqLepQvxq2TSy0CvtgeJFmcIk66BIopRaVpXf0ZeHZ37xUdv6VJDtRHHmT
z+iyhJwfI8PE8tN2qJUfcI8N/G2VkGsc5cjb8Amnpwwfs/3oR/LC8a7E4JxLDlH9SZl6SndFNfbW
g1BNgACylq4HTc90ZWmsrR716vXHFfv/WXacot78zxvC+6L78pr/7Uv3t/vuy58Icpev+94WCvmb
dkiF0hJHhnJc8w+CnO38ZkmlHG0p1+S8oSlu/kmQs3+DH0d15mn0fpKzxx9dofjNoaFwTdOyPYsu
zvb+SlPIReFPFZTCXYDDXmuhPCFpDa1fWjbWT5GgEnwcbdMX9ygrU0y0SA2hLY0Kpu5iCrRO940d
m+681Fz1BbaaJiWhYIj69JEuAHt9H07+KgsrZr+NtDUnCFziJNiJJi7Q8yZ1eAY9CUTR9EcnhHSc
QrZf9rynWQBy4avabxQIrfE5r4GOYausU9SyjGsyhXCrdaCEyRfe3YGzHgKWw8nKDueias424mTk
dEnfjyxZY8fl5/amMj9yTRsYSXbxTPR3gsc20lLbn2qWKNXnFuFZjp2igus0tIiDQMZciMhF45jD
beHWcQGXfzLKIVxWNk6lrWFPNABE5oCSbc1QuVtZkH74JjyHRTxmNmvv6MK7NLxFtnfYuXf4hEoj
fOXwwujXF6k9XCVwcnFYpaUqKIN8A9jmncNB1+7sYJLOqiRdz16TuZmzuKiiDqvVVGukp4zuiIZK
W8IHF5o+PzukXtljD7fROH6pGTEbW8vt9bi0uRraj5DSze5UcMjPhHZigz7Ysvb02utKUd11nqiD
k0gCLCr0V6l7HVmmnZ4TpnNvwE8clNcE2YV3FjUtEaF+Js23pKFBWXMSdYOdgiHY7vDuR+G1tvO0
OIeRC6IA7NhQkomsPmG6jshwyBJiAO1iepjsDlqKObO+PCR9CDK19xGpsn1Kk4fCY0tNinYdxssw
tlkJCOIkLt2JW5BrqEJwRylyXMrRifZlE9k5sIPIa8U9SD0I2bFnOIDDae1LgGZ2Nl63tjLLk22R
VYZ8itCgdZsPFdnJQ4byPYik+2mwq6hehR5jXE7jyUDMVa+wj1Q6I4bY9QgGugoY3apla0S1XORN
UbvnLvCc/r6ILIa+7ByGoLjTMZ69G486H8BsYkTTtvaxXe9NqAfmDS5wmd4mvntRgc6+1sHSgXKS
L2Fll5ceI2+HXqyAZql8HxRhclkXhk1uXQRBmg1jNoRW1K/YbarolgD0xk3XdpIrPMB1otERCXRQ
xM14ZgZPwaBZjYqmmlrUVQkGzo0bJaO3npVQolpSUcaYngK0D98gZERkg+YD7tZ02YYApqD2GPAC
0Xe44AaGRTcYg/1QoP+s0XGGYqhPgYPch16l57cGMaXt8ASc2I7alVE7PWLWJMT0tbSi1kj8LXHU
Q4jhjcoz2npp56SsbovSuhqyNp/ABYfQ4Z2cydG+lLMyxII+ThuntnMJKgUhk8bubhJmV66bsZxG
YxnyWU50alHj2EcUD1HcroDzlMkXQ3B2YbWS4MTIFrGriuiltocou7WEUP17T59W3JptHhavIH9C
Z29kpLWT8mB0yJNcdqJbUxiESjLMwSBjzP5YLtuayBh2MeMCHjUlAIo6WLBiGODkAe9r9kHbUZ/q
iSk4WfaU7fipgnQti9AADtd4A4LdQjfTVQ4AfaJKw8UHmnEaX7setBsJMEb2bmWuuJMdC7ad54Q9
59g0ie1n2+oG6zrMod8cO2/MjG1b2HhNGvgpdkI6mlPy0ACEjbNS44kd4E0wOJ7bN0SDOv3oPpJ0
XPMjKLbXHFHSKF98d4zbV2IZKxfXr4mhMynHNtt0olbWjdmNzqWGc4kvQLNacw7yzWGBp0nqTYXS
azrotPa+ehYaZVaDhT8/BAF/plUw1UUFKN/uGfiXNvXsCGhAbvEx1daXqbMbfQVjwgfOMuH58wuq
1b0XW5Pa0Rvm1j7s89Fa+UahsiXv8NHcoBvTxRpdY4kAMndYkjcI6+yXAEzZJc2AX3EzXcTiW3YH
qgXdwHliY4a8yZctOnkQqMDPIvQ/OeVNMQXsySpnGNCVp60zrXp4O+gOFOf6VV3peTiVSUA/lbml
BrrpQ+a9rmJNWo4SF6RaD3HEvWZa4BtHvIp5ubY0jKJlZ0x4ZpiYkawSwE6wGEh0OM9bOwXspJs2
c0CFIjjGHwLTAGlMT/i2qp/V4PTPpS+shgyZITXQ37chGxrS8bI17Hp4w9hQ+RlFAvF0N7qX3Xvg
xwWebhYFDYaIMfmS+rK1rvGzc+DF2ei0qw7/TLynX73AxL3ZlGue3u7fkIlj0DCqt5aqu/uiOAM4
K6ZhYuQdTBNwTvwkjj4l/LaEFxkmgomChR2Cz6m6qKpRjt5pIn2TM9yp7ClBE9khgTJKaz9RraiV
8MMEJ0RUIOBI7Rx9cE2Y6LQ34Wk2V26WiBJPODlx0JUVIbZF7GVEZCZ2ViAgR/62MCJO+yteJiPa
9gWLUaRe7mQfTQcS7AskNWW+Opav2JUpushFL0e6BDQQ9YW0CMF9Q3cyI/eu8264xqvvA7ZvBgpm
MRNYsipUBRXFTdJMXnV6yubrKHXI9yE8Lqz3dUrcxy72es5xJrV1vQY/col5mTF2HIYiwZjS0nUP
O9zdIVPH0GrZGHqqbddD0zQG6g5NXGfPCgo1V14I/2sVtFqt8nkifz2sZy2OruKw3FmBU32R+aTG
rZz7PF1jYwjVZuLy72ynkCvMpgeOIv8PY7OPmu7H1EyxbnDgE9NMeY6jaVh/qfnI8OrRuKk31lVw
aZ7i1EuZ3roTZ5/biG4jvZeGku0e3huNZq+YYCAn/6i0jMqefbAOjAII0QxqWKDfR9h/qUX4/3H5
ZF3Y0v95r7H8n/+j/fq3L//rv/33fV9E9def242PL/3ebhj2bw6rZI1blPbAcYTHmHn42rT/+Lvh
/YaJ1NbkxrGTUIwffvQb5m+KgBihtWJUazkuX/T7Fsr5jc2Kqfh+tmLYAxTgL/UbUv55ZEsvwzdj
/aS0xzyVhdnl/3+aDCumMi3hEaQgSHNFNkV7qj2uKUPvrJpwim+r3HhhvEmoQlzBgQ8jfRsDcRyD
vCVBGA4NPrklhrDq0RXQA5WhODcTlNE37T7rRlxgE8YS10sWjjsSnaNiosrsfLwL7Gbtd+10XYbO
IgJqQYHV3+QkOay103crk0SDTWwOT2BcW0zN5nSc4+BsEVu0Z7K7mDPZnx2mDDAgfUjIVgDcf4yj
YxQony/E8q7JnjoExmwh3ofsObeffUEKh93J+NVNnuwqvcRhNm9MkBvmehJOTFsexjSuHyvz3JnT
ZhgHzOqBugyNbob0IvGznRIkfUxR5k8ywgbHcrqsE8yL4e83BTzl08djTDwWgRklW+hdiqYm2KDn
dTYm+Ie1VVjjmZDk8azYyBtuudU50l1zRjDdANKIhFMdUpWZJ/tC05otVniTdM+OaWArGkIA9wDn
VnXYZRvamHhp+Bh8g6juCBbGTutAzXYNr9tBzqxPiOO4wpEKuh+D6CEkwvGqHULvlOKSBocf3YRV
L65QR37/CJRPdMOoCzGB77R7hFDHNtbRKVbddooS88lzxbbgbXpkOvRuXRzxtYD8Kye5SpHqrTug
gbd2JTaeQLTv1LV9ijoEnYK8wzMJgYaYbuLRNXahw0pFZbFYz5fvMuOZ4VNOtpcowGB5fw8i2F6B
rXwGehAsy7Twod1xE8rUXT8PAeJ5RnKoBC83uvadbV2SumPUWT8srGuaBeOEz/VkJy554lIT0grl
ujubXvrsDfaj6vp2ReZQfWaORQphn3kN9UiovqWis5YIG+9qz0PXWRW9f5Re6h8nMhfQzzkzk+iZ
JFojzk5AerOTn4b8iKiBCDKZYYeC4TnU9AjbPnb8QwbdBiOxYij408f53G+NLL7YjI3jx40k2+JY
ZOLkW0G9+3ioS7N6b4Z4rg0LeW7jGeEJZUJ4Eog0N1kbf8W9Ge2mwHmnaK8sVFBpeEX5E14Fj2CN
MS0OyMTw1h6iuWbwVpXIx5tGw+PUzNBQRtoLjyrrqLnS/nTTlRS53Yiq+4/Hg1QQQZTHLzWit605
ivr8cWP0IQOARBlrP6GRt7yp3RLc9E4MIVEnWHhoAFOYoE2pe9IeoLVzqcUXMbGUbsvP2orPMwnw
+4vmdx1WKEOEHB7aQThrQQsO2E9lKDWMWp5ZXqw9i+ycDNfNBnPtuKkrMhiafrh4mEhVTDKBwrAI
iLEQNFU8kT7D/vFX6exfZqTDXS/oh5xWoq6TUXD6uOc1LqlRBW4jVJjmSWNoOFErFkszIFk8ZfrL
Qcwv4+by3nDc5OrjBhlXegX5r9kEpTlh1qB3H2I2yxi30eXajOO3wDfiZRY0Yo2ZFwErSJp1nle2
WEy2vJFMbveiUPZZGFtXlNUV43yyPvzoOElvm4QzpBqrQGo889be9Ym8yDW3uddtk9G4Kj2krFbs
dMcMyzfAMeTDVd9t8m569oIYvx82t3By2XsMtYMOiJo3Dl3iAGrCk6NWFpscdS4x3U9MpRjL+xzO
/WhsvAbFcUXBhjnzmMUWcmpd3XfdfMody1hX1LGsVoKtnaaPUo4JWFhyQhrtv2tZfw2CM/tAgnby
pNn55EtnsK15c4zGArkrlgacEjmscBZKb7Bw8wMbuxqT+aPlXQ9B/Jx1j7ELARUF8rDMbe91Cv1z
isont9JVWZgEczXxHeBde1lmuI0QpHMmqY890p7lwImzbDjU1JSfAVvvMIJdRGEowOdwFQ2CUOn4
rtVIVlP/vg6bcFU59kWWBACoPtI1o1nDzrloSCEhuMRqGAqUCbDq7lalZzLPthf6Yt8a665L93Yi
H309rohnvTQnBJCFgV4NKrvuJueGtLwR3qVxZlS3VfKyqepWIfFgdT7du81lOxWIhOWUc6N8jcMt
oSZN5bD63yyd13LjSBZEvwgRAAr2FQA9KarlpReELLw3BdTX7+HEvnTM9k70qEmgzM3Mkxoew1UU
Z+A+GwKBxbafOomkUAO3ovxOM4rIGRqCSOjshVM8+xMFagy4v4h+unCpD2a6ctesgixG5WpSjJml
2xJQgZ3llgpYf0ysygi519Y7fy4uGjiUoLeXyMbupDwm5QuLMIGVLlRO/GetkMBWkRa7tDbfLB6j
xOIZcF3e2HQZQ8ALHfFyOEcVgMuEseM2defpMjn2dEkqeUY/lkfUH0ghJlD/NKXeDENKXixfmYTo
1NnDHtscZ4TFoyuQ/E+pfa7+rQsLCpZLz6LdQEdoS8OLoC0Do70JbCaw/q5jklkx78Ik9r6QXQci
wurd3rYgktckGpaj7m4oYMstTjp+MeCjxyJOLwVWzOTV8+zXniweqZSjxzALDHEbUJZ60PJkj8T8
nsf+tOGosEmmWlCBWz5Ac8AoTR1ABO6hr4tHz5VcgEHKBcTsIuRbERQKZIYX36jZRnmhqw2aZAG/
qrEHHh8kvmCys102rV1o+i3nsHzfeuKlXxVrjWc+WDdLpe4ZeC3M6vYXHPeutywkKSgpWho/pf/9
Uk1ad/JdKAYKyyCdXVur1z+aYm6ekGuJFHesrdZS7lji/xwEeH12m91oY80jm7E1LQL2oFuxcEsX
LBY1Pqib2McJH+4dhmsXnyhCSGYu2TjuTL30VG3wfxvBkkh1aVKRQNeaJgp1M85PTXIlAeq8aLcO
BSkzf1uMmAeX1ZieES5JEZth6ptusAi0dsOkcsEjDQFnpztyoaMbTSOil+kEpcgGAmTTJ7AXaw1E
EDEHTlDxM852s+EuFxK7OSaORa28ZEDSIEZjy+0jE8BQlFMWdC1vv9wyURi7suN/v5VZTXXtcCVf
/Z5JEwDrblcykd/U3mqiVzvJSVl5emrS+Jp6pgLPGuMYaJx/i15x2mzuV5F/xWo8N8iJYdKbTJq4
CG8NB5v17LHgJhB3i5dK1t6pQK/aEgC3YDemu7h4dVpBO3dRh6PwX3qr2SdrtwYctl4yaCth8o+x
rwODSEU1oYxHmzLxvnNO2trse9LBB9IpxcHOMDRO8beBYHEeUmN+KgsardtMvMFwnxj1L3y0LHNv
GTjDgP0wOzW5fT93t+UCf4Rh/TU95wkzq7dUt6Z7F7rs3h8clNpeTK8dRxt8j0Z6THOPDK+x7GB1
eLNYrkbb+1tN3lCt2HDnVoJgAOo6O/Z4a/vIjm5X33duZT/ewh8BkBm6NuzcfOhtjohjWX4yrfuF
zd4wxMUWbxk6MCZpCnzxWgSfp9vAxisjY3J3hVR3Xll2tBDnBJbNASqMprLdSNYoKGT/NmWjd6As
paJlHpJuqeAJx257yxZozlHwTlSjj33jcUwIzaByeF2qHYqh/TJkFjOQamYNwLelnf77J9F7nz0p
ATLS896fPfG0+OQYpgXAc9X34khagd1VtgD7cJ5Gea/+6fpKztefq22nDThzce0DoXrNddZebcg7
DCZgfHWRXmlMDiXbIXWZF9iH9FTYoo1m5pitA8xe+diN2Oaf6nz4zQWrcCUKbd9S9pOnkxE0tSAu
ZFTtuZM3e3FtE2BM9Ej2tb6rHAwdszFETmoCSpIsTQaLwFKazqabZiwontznou6hQ852QJv7zIzJ
xEw9tmofC4/kykSwosmBSC6oI1wINqQFoPdqkZaj3pDY2Bqxld/nfvpnLgpCN7RLyuP052b9mOOZ
Mi7OGCgL2aYwrnoO18Jeej8SUEhKw9pVGatLM9aBdNbknh45HA35j5iA9jsFboys134xYoFLWr/H
xMQ8b3VreHsp9J5S9pXylsE4iBb8hmvOVy4xuHZzhuXJnbdehaM3Lx79kpFAG6F9rH1QUGpMZutI
v9MpYRIa5Gq6r8akOYmcTiWdxs1STf8cLUnATiQuyy9e7DQuQ5Kl6mixXBJrjsZSm7Z6k8Ck6LvN
hE9kQxqOuwLkzkk2RrAuKtnqcraJSSwHEyBepHSPtWX0/cugjkbnjhcQ6vtBzB7ekrqKql47eUkq
N0330A6U69wItNgL/v8LppyQkWWysWaH7IYDjkNlbc8RsyLkZKcH+qfgclQ+bqAcIYVULFSJYDTq
dpsoN6aVvYbIUnWMJid85VJPr/PgfyH9dztnLb8Br0lW4MUOqOB5zG5IuxuFOx1ZYYEHjFr/O/m0
Y8r2zpGc1moKgkJcOSmsgeXZlx4+h2R+wAekh7Sv3Csz3pNO88k/TXTPISQq3KfHsikPlcDKaem5
HsR8ZYFBA3HgzWN+Eo77sWg0wOQJJXHG8GYp1qQM6sFW5AQm+sH9jifv3Viyo9PpH5axzbT5X9/x
oyf0jQSjS2ySnumI8cq40Wb9h79eOGjzfTW3C+fSOT0OJsaP8YY6GVz6Q6T9oMe1FXgpT12di63t
UrPJv7Rb7PS3G8Z5n5tJHxiF3MyNMreCh6ki741Dr/e4k8QbtzPva+rJOPkRjiPWiKzGODe/rMa6
B6TSRK30xMbStFM115JCcHnHF8iLYEk2qaZfqNw24AtWxF5Xb9khp3IrnVMqMd9IYS3BDbOHI/IG
v03bbW50LwNYVHbIrA8xB/DlQ8pU2ptX0M1FO0pIPhDy28x4uch9TIQ+iEHXeO4BJYYa90NKWs02
yHSMwHqjz0eTqLD5Z44JHxJU7UNP3NBcqOz0qyrUFDShohtZfVFha0edjFmnf6WyY16Vl8TjEKSq
+ndc/OQ4NyT6Ytiw3jR2oYuTJcpLYQesb5I/xEFmhID43Ncbuazncr31Fww40FrDoF6iipmxz3B4
R52JCm7Ib6JOr0bF7GJNv+kOoJrG6V5XjTJpKI4iyitchPTSLspqaEvLDe6OClCc3ZfbW2DXr1x7
64N4Pw1pclxGCYl4LPTDEFfdfQ3ZHIoykJ+p7rZY5IqdcGnX1Bsbv1DRkkl0je7Z9Jiztv1DRiog
1xVuF45M0Dc5sNZv8bqjhVI+jFI9d1VrnubJfpUqI+XYDFpYukAa9UaCuoMg143D96q86yi4paXT
erCc+dkofG8nNA8SUFW8C2m8WRDogqqhttdpeVWWhJ8E1arYcUDdK1n8uEDEuZ+I75pxCCxluuGb
0b8shhXWPHmbVLMRdmqfXFXq7Ufj1sbNS5ZQAbrU47zxHPWAi+7YZKhGZqweoOcCwJvaPVYBrlyf
TMPJvftGZJXjQ80MP2hc5lA0Ru1auoJNzpzgxpAGIJs8933Bxz43LyrNHxtHnlbQy1XPS+N4Extj
/76A1t8h5z81evqZ1sZH5WphNhZ9iMvpjYMLOc5kDGGuQiEbYHxaqrlamDIx9dLYkMzjgW7GNDIM
5L/40clhWUjxm2jiPi/sV23+s7ubAQCMWGnfO1Si7FyUfq5Rp7nKia91EI9RDbdDV21Hx8qPbG23
Xvj4HmD+d7JQSs8BAdSaMxUBPa3pPmvmOwxz7o4/uAxWosMpm/6+KBvIWp7zW3eje6CgMo5sb6Cf
dXDDWrR9kBkIV4SSgS864EVTG9+CkVTYnpFSm4780kw+Ksyx+XIKkl6kZbixqNpA6xbfTDlZC2mE
DezCepmRIXdGBV3IqgBaesONyczsEnH1l6htMGnJ1SIhbU0sLWuf/KiqxcSGgzkEPCPtXWE4j62l
8wA6oMYSFtvSRd6smSUfNlrb5jBpE/cQt8oOZlmRX7Q412jFWThdekq1mU/MmP6RAaadZ+nTTYxo
FLaEgGn7GABWaOoPZa8M27bgdO7k3OBt6noL38xCSrCj0uKmig1XCyTj4yAxoRHNzNwC00i4tlnJ
Jhnd7cIjHTeEf+2BZorZAWEpz2r6GJTaD+A16MRNDvBfL3p31CQUllwSd50PzeLtNdbY1WCeXFvA
sOBmvKwKtgJ03QBJS0bkVkEwJ8ZxtkY3SBJvgL5A9Tfg7tBt2gPbnE9Nx7mLrJzL8pKn96U2Pnmk
L3vxyQeLV9BeN0VX65HlgkYpRKfogGekycpoJdlJU8Wvkb9qmvUpEh2DIIwNNzXWKEENjPwKnyqd
D+9zZVaH1hh3YmzeWYLvM/aOE+PokpuX8gPGssDGGFM3w/hn2uOjJzUOldmrX47sr+0XQKOGsuer
Z7zQG4zg9m0n1ta21VOfw/MjLW2A0IG2OEOipMlcAyXa4TQl8KYmeQub55+xSn+V7PZpKt+6TvUU
AMhXKKGMQLouXBoBVFKixdqs7wk8j9D2jKCv579Gp8ZUrcN76jsXjbgT9OB4Pnqrvx0A2EQ+U95j
P8fn0dEeikGmEaYD6N/JL8hURm9R2Va3Zhf7Rdbmweqyv87qvxSdJKZVHGEpJUFRfdAXFy6685HX
NwVSZ9wgChv/Mc3FWcGpJlll4A6+2k92cs/owDz7RbphLYGizS5ZI9tOwnzlSwaLM3bnyv/0jXbZ
lqjvoSyTNEg7i+6lzvhKZ6rn29szg8H1XqXDyZtBLeW8uXTjlURvCx2HAzPj1PiZKpTP3CwMHt4U
6KQsAGYoxNfVvuEl4fPQArxR+RZf359asodMq+YIr+SfRv3mUaYwBNklQ2Aq+AXtx8yMgfWnfJ+t
MAApz1cnBWs+gwukpqMuq2SPoanb4RgNDXK4S/uSTBYQ3aR4HLTfDEEbAJLmBEWNqz7mVo6fIqiT
7oQ8/+RW3S8wpEdjqC7aym0Poicl6hfI42RcaIxGLT0ZyuE6ItI7S6b7eSGCwstrzPifMDjAjZkP
jBTOuj4+VqCtlDdssG7eYZJVbDV0NhrmErbTundF8lLAn1rj5zzl5ssfe0oteTZMAycvFxjHq8EA
87P2s/enKQCj9YvmyZ1vMRKlMLs6s08/QTLl/sG4VJhlHsbwfxgeJpRRpJ9OiveV8qmPSonPxJjP
q81GFVdiX5VgcEjaR3hX37VZ+4TpXfKZMF2zOZOLRe5jOiO4yshyOsr2YUAqmZZBBAhbr21TEC3S
T3Zu7Pv0ti/1TeB1lhbA9T0wfXjMAbc7Q6/2t3Y/DHUbzSCoXvebKl/eTfpqgsl5rfPcj/KMXWY0
/Dt8UIwYedAs4DAeRT8NdD4dg7QB+spv43EzFG0U+9bBmm1AFBrzqSqsE2psiHlsygJ3qA6uK6w7
eTJqteua4s4FNhSalDnjrw6L0brAgOU/7YXu1DQRjtJysy79JmF/vk2q30bOeQFBAFKoJQBEGti7
RbikEzCL61V5dO3pcyHmm5ftsxqMlBd7fF7pc3PgWFhV8q/W8gOyfnnrLmG999sfN6kPzNrNfWMU
GxBZkxwkF7QCEJBthJPg9pjBQa8h/AZaobg8avNDSeggaLS5JUFQhqlFj8tKq0eB8SDQM+iXIlke
HQmzu1IvlkYDc8eOGmDBBalHBoTYPMY7HH8nzVki7s/yynEtrFvzbiiHY5YvzzjRHstU4xrZbouu
2lHKA+4sJXeadO+OO77zPQblknI3M6eo7I1bV6F+WfFiRNlkQZiIIz5VFuTyu+lxh4jIvfQnfym+
uNxwI4oreubiL8QNO8AJefDjRQDFYpUQRR71RYZEVp/1BkaC6KZP1+/ebM1kv+dyoNvJFeQVhy6l
LmOrf+Yoa7Pv3/eAdguuDaHmk09YIriZrwwoyx2OeQteGleN0blye99Ya/ljJIJmrNGDgUIezi3f
TPEwck7T1vUgvJKhRSeHEDkVPL27SfivYos0j4JUBhuec2oS/WynJyTll5WTUFBVq87N93Z8aalR
IvAXy5oReVH/pJgVg4FR1uCYERjFS1ly6VCghYN8aramyP0AM1DkdW+40GPy5PHWBMwWzrP/Kszp
GbjGfu3VF/Nxd5NjvvY0EifICBi2LM8OKwqGg47q9ombUESW6g3iWRbWGkIZJdlHJ6mTTUGLooKS
zW0ndsIYIOZ+mLXIhOXhFbhwVqM8pyYnDk03JyaPDG1RTnpdPYjbVSVL3/qqHqKY8INR+da1mJgJ
TExffYJnUXJr3sizlS6fMv/MBqh+DJi9me02d3RxQJ0HhubvUxx6AbOojy77lp7kA5qL/WJ8Cdw4
zuQ+l1WT0XRz7MS88fGTXG7VEAxZgGHHebEvQTvmFS4920pTIKQ0iXO82hN7e2rL9tCP3ZNvLv9Q
3vSdChI/e7lhSGhPenEJnATcZM9NMjyI8ohgH050lC+JcV5y/c7vvHdd9nv+ari3yhWqWIVQULDK
uDg1Y33hzm6rDbddLEETf2uqf0r77MaSggr2mX424ogR60Mzik89U812XGuweRzaqhjnVsNyCYB6
INI+Iiu5/DapC95kIm+8gFCV2Mtcp7mfESLgO6i9a4C763ig1RQ/5gnLfiX9c63GYzqw74PzyEO/
Nx7RIUMIHfumGqPadD9vj3pq1Q/dsKqIWptwHJptnAGtkdUWd9q7n+c/NNKJgHz7wdTVD0OVOnIT
EDCAAUnImEffpAbaKeJtsuKE69rkp47ZWO1kY8fuj4XAwcm0e1nsmT1IRStNWiK3X1vZp1GTlRDD
jYZe5+pN2cvNv4vIUww0x+aTgAYx7fQi5aTg/jeSmD8NDMecLklTQHULxFql+6WDkGHT3wMMm4Wh
nSs3oNv7jinSicTvfbv413zlINwZdby1ZlIxWU/X0aD4ThBf3a9SdyRBSFQVSl50adF3wcgT5QzA
UaKHJX7dAFZoF2AmXLdaLp4gGQBws+K7LLdcdIn0aar1QHMqXknYWtgQXkfKrImm5PY2cbr3umMS
pkn1CfWE9dV4LGq8YTDq2Bf65ghk9dliUG6kB2EM75V6zFqyNSVYMZIm2O9cJKXFuwdRZBIJ0m+Z
y/XXMe91h75wqlw0R5l7YoBhrBFemBKKeeodhkszQiJDuxVpz8EKmwefUlVzMvXUXmI7DSxatLlr
Ot9Nh3bU2PXmBvuE37rzqAbfG06AN5zzui68wLqFL0HDsWhQ8bxoIo9sa6FnzSImiMmtEmURlJpN
10Zn35k3MLvp1Z+JxQu+YF4PUr1vtv4IG2DgWNKqqtgp17rNvFraSA3e57URZHHMqFsQkNFm66Nn
HMAgWxHoXjh/N0DN8pJN824yymmbm1hhVPKpVm9TxF7YSnzCHFqjyUxoltEWucEsO9E3BuNb4/st
TWJk8lEl/UuR4URLyGMFop4vkoGZbSf7CgdwwgU2KzsDtzxdJ6uRM4PgvYROtiUi89yreL9664V/
/SdZh0sNlD9ISz6MoTtkrT6cmJMWhIuDhPtGbKJfgmEIHBspt2U/F3I3zSpBckxf6I+/N2+7Qs8R
t1iXYT/F6UKtuvOyluphNEY23/oP2z88Du06uXyBS86zBt2JAXpS0Wd6G5Fxsspt9wxFJ93UCkHL
4QjvdgYdzyWoHpieN/rUQ5oSyJrS5tYsWX8J1T3E4/JU1D5ZRwbcuKN2rue9LwYhNtfsA1Ey91Op
891zMCflWcG1IeLlam9pOZ5sv/zQCw0Iqle/W9iMusFnLcasY0Afndf0gCzDegK5Q5PTnZfFm94R
14ynSOku3mzfBoaEtxsHBiIZ8YAgkbe+msH9nAz1WrbyOt/m9nnZn0uSVZONb2Zh1KXmQ46XH8SE
c6mBh5ocPALZb92pP+PBqyIgZh8ThEwbHYJ5o/1Sm0BwvYqAK0DpNbtibboTMacVPWlUqBdg5Lup
PLXEmhWpCs/XDimDhkC0SRzOqfEiHV1SmYXxGh9JcfLW20aI8TmBdEqRTHsS5EaZobyMjf2agRcy
6/W6opXFsnkam+lcpOxBJclCVLja2tZwNyI1Akh237sCw9DIhMzIx3c7o6R2Hv3vtE3vB4jEEWFs
b6dZrF1rEdAW8WswOw4Mu7TDLp3vLCvtAzhxRdgPIy3jGn1wpvevmHZLONwk5y63mJohPI3NqA5Y
YNTRmSwTs0l5Z9v0TRXCyaNJIQJO3mVoq2djtLrINhTbsB8zRaPDybXlk8esKDC/NZdpGaJBtsWv
FS4a0ATqA2D4OW4Ziay1mGTr4J0Vth4M+A0kJFx5Wx+69T677XC2jy+21y/woMN41ouIgw+8Zmcc
iV4G5pz/uUI9cWSrj5RsX2K9Kc5gRXnqs26I5pm9Xa/9g7oN27QJHlgj8dKOazUGvsJvs2IkUIxm
GGnk25TgWk3pnsPEMli05Yto4ofPdN7R+ieqfc86x87bJLrG5p6/y3TClObzk86pF1WOPNCpRh64
/y7M4SOjw4dB5HKsGghxTT7jmhtecwPXTVuWGyrxjsmtjoc7DMqVG5Yz9gJscf+cmttfAUErYJb+
1cBIa/x8V+UmZGdr35f9QXU90+8aC4Frs1Mi0NX/Ja6DVc2PNrs/Kp+3KxOXt5uHD4L4x8SfU9O8
oOrqiM1/CAajI/WIhOv66aEBsWzjrfYzeR6Q0HvdjamSRO9d1vjsJ28gwhbmgnDY1th+px6IqPND
57qfSCrdxseWsEnsm/m6ZtVsLfsm/sSwu7BypfQ3Fg534tXrKgBP3YeLOmUovX+cQBpfUo19sxbb
Mnb+fLfFzouDJQCrSnvnzSVoJsl3pi0wipPEhGv9MtcuG+kIeDnzFsBh3bZkToDRZMzB8U3jBqhk
gpZgbabUeMDvUAfCEN0/FMywwWrRzeogxnHcqcF7505ZHCj4/jKtGpIMfUJTjg0npsqya2G42esT
zi1nN3dL6BnQzdba0SIOq4fGc+INARqGLDTXCgOyM7UpAUwykjkhPjvynqXjv/N7fQW7beXWiWcl
CWJ6yUMgpByEATeG3rjw3mUJjdXaWm/xHvykqVjCRDU1Lj4wyq7+AKTBjqyBqVavvP7Cpd9phviI
l/g5caq7No7HSC5Ije4Kp5LZajQYDf16nfGHqavcrUq+c4/jm00HhgRVu1P+e+43nJtpLaQCJv5y
BXb+OMWVqEHnCoWhvfm1ECe9JuyR4w5FrHfxyR0L03pmn2abHaY77EifBNp/1q7Stp2uHbDXv84e
I5vJVXQUgFn3+ZH05B8pmb3jNcOjnkBOIbR5QUgco9H2zNBaJxdsu07Wqcv1EJXGx1yI25JjJvUX
iWJ+pLL4hDmlwJ3lbm95b6ExMLPnSm7NxP4tQXzf/feLS0dUTQp/6JtXCou9oCYaHHhZ8eRYI5e/
0Z4D27R/hhyY6LIOY5D7tto6FNCGlIb+eKX26qh8vFNMCoNhK13tq4tBPhPqeza09Z1Lr9iYbv+0
eA3rtGTkvCbjd+XnFMu346tcu0eLFrm5T19TFLWIko+3NZpGRHUJKY8ktgLOtQA2LpjaQYSi8KSi
oLpveKk7Rklr714xZlh3qUQaESTDCBd4J6tJLqlLMRNHzVZoR6pyBuoZABoJ86wL9QvJhAX0k6Dy
L9wlqj3qV8vinG+pT+XbF8SIHWmHTYEDyu4LSPVsjEvpP4KdPyAeHlQ67m2/OflmTJEPzfJMWHYz
i6DdmF3E1QNHzBsM+IOz8kku0npEv/qj7OZtKCBaxwuOm1juSnx2gZ5i/MGDw208teubuQmLZnfV
uGJRvx3UpfZrQKqIVDNAb34eu3HkFTf8M8W9fxCoHpbGgw7Vu0+Um5UAL1eojvqBporLwChmr/cp
VZHF3DOA/rQXuJSzre1SBjy0sCcR8Q2wI6p5I78NuNezPiF08fzPWLzWnIlLvxKo4ttnm2pSBoQG
4W2yJ3VmRX3TYzzq3W+BFnQwvRx0vTndCi3pPzG9fSzhQpvC+tPLgRjimjPJaMrsZIj4AXuzfbfi
RBarIVCb2UlkJXoUfjZxpMItB7vPIRXFN0vVe9NqezVjH5zGl6qSQN774q3y6nw7Fug1crrSIfCY
xP/gIS1hNSef5QAYWO/7yAWfyOL26vFc396EkmR05HTiTV9qjhQjY1aBmS2zgjJz0605TScXbjCa
+PRVUZ3jpf66MwovSlx28ZgDzNTCJuh/8A+k3H61l1rqgZjqQ9P+OGqfaT72ZaA7QNhjA1HJuviL
/rtGjqMXgU/wqY7JoVd4nFroArxK1ZfW99TOYrntfTw36Mhd1u5buXSbZE6uspp0zvHFW+doAaYS
hXNSOiLIJpPmGPWsz84Wr/GdXLkmLs3XOLzEcmBiKs+rWrajx/MhYaGmPUdg9Mh2iZ9SMnSRyvZ6
g0UWBvBfq7jArmoiLDtQf+SWB2lC2J5pqzKgTE9IShuJCTWkBh0zSM8LULWH1O1EZBe0VojmYbby
V8Mqn9ZyEcgp9hiS2Ymswvqweq8ln+gcEV+OptJP0pzuF4+uIgxo2yx+coDkFLr/0ZKfDY0Oimv7
R88hM6npPtPv0EYiGs1F4A3h4LbvtVtSlDY9ZILBZIwct/KZzF6rRwWH3wDfLy9DZHRkdNM3zbpr
RkTQgkC6w6Sfw5vPMB6zLUxmeW1mZhwY2cO+9/GS/zcp995Ye85TZ1NERJkWRn1c/tSYhzYQOJkn
u1K73V2zPb0Qd3A3GIzMGHIr2X8lBjhjpqkwOSVFDsOeBawi5Cl36TB8U5KADdn4xJ/GhVIym2px
A8WT89N3BcxZB7+L9uxYnKI9J7MDwdzfxBB0zarpHr7OdcZ+XGuTBQk+to/F4qPAW+dFm+rNYq7/
nHKOj/OCvOlUnb5Z2BoxMMyhAQHacfOKUTezokHTm31ZQpaHUvUGYZhmCotapXEpPgoaf3amO+LE
RDHS2MlnA2G/tP9ax3nsnRRUK7PtQMW/LpJC0C0eTH298vg41sPUvSfUiC3ym9t8XfuP0nD+iXb6
wrJy9mT/LGDhpLcSs7iFOl5MdYKfp/6V/hAYeKJ2LgprYHd8WknbU07iEBgVzq7nq1zKF0lNrYDr
Py2atV9r95j0hh8A16Q4qxOX1oR7bIEL98bkJy4bLnk0JTW1w+OI3MB9Md+6i97v6nVoQ4iszpYh
7d1UsGLjXvxVlVy3gsY5NfUHSuMeXGoDMAip8zha7rVP111sFX6Q8vCEo1rQRM31w8s9eaipEwxQ
iS5owCWah/zl/L4CSnFuUhI8XPaVsHRuT8qacsT+iWf1Txq8sDRoYOLl4+elJ89G/Bpl3D/SctxH
xvwvNlc3dL3hF6N0hKdUhk2abxxoKzvKFmv+l9hzncRvsoqjWKlMmTn2EcOat+V4H68Vq6nj/9pW
/6czuReZdkkb2l50E66yp8kiygmRRo5fvuOAaXYIJlnY3lwixPAQeZsYwC1TZbidjPtqY6+bIzr4
2nBXXvmuHAe3mrbaIfYjSt2EubMz/J0WcYO1//D5FE7EJtNbXSFlFkt+b6jqA74zpu+122KTHC8r
b1OEKE0FjXfsF16ralLVJlfWMR/4G7muwvPUoqDEln+fV0RwkjnfITjjM+eZcRKiCJlbbTp6XyLa
cLBcOPUb2EcAAsnOcFW8G8zu3DKuGL4SwvmOnOiWbE0MZQt3kxb3x8YZPrPV/x48uPg0+EatU9/1
rOwaaQ4HH3QAJ/NdFcSzS/1vyKm0sc0fq55fGjpQ4aEQlQ3ziRGCNhZb6YMEXY2CUMQCWAOKK7cU
Y72407WiWQJ3xEIru9/vVlu2/ybf9kLu6jvCep+e7j3bXanvCV4/Z2NHg4eLYNySjwAUxOyEmD5D
Y+Ae1oyX3nuhqFDs16F5TBck3dU1r62OeNIt443zZOOxLl8dVkyU/P48rsULxzKuhqzjGxp8aTzH
KMH/KzH3gM71rkx0bsX1jbntd5NvyBtlU+4rJtoo7tW+94bvYnR/i5UpmJ1Z32TCv4wSkzqtAW+d
i+NUVsxGGNv/zdMnsMqzp/loHNYBElCynWL9AVjrsLOEM4ajqTkhWZZ6K7wZGqk5nVtRf+hdaz4X
6C9m0b216Toc02x+abOYr17DGWnfulKKAYHZx/tjqgn/lrVeEzbKCQEyjmkpuUFhMO4Hopdd0GnX
WIrbUkvX0IjX4U4pL+hKcU+B8rrvev1Z861PVSi8fVVZ3+YXILJX819dpRlU6mFrJfbZmNenRrPy
fcPMkzeoDvP5vluZBQuPLI2hXtraysO8LM+GaHe10XxqFbGxQicXweC6GB8bvx13qY5JB2kMB8FM
vWDR70Y9w7SSiN0c+6+zKbXQtLt78qjJZhnbi96X9KKpX3scKHCYKdibwcmP+rr3VwY1pvR+O0GV
j6BDkAGoTiGULJjCjz1HmqQ8UUpFZKVTTCbN/J9mtodkmYDZTcNzOgIRSrrnkbWWGRLRy/alLQQi
nu++W3n8MRloWLd/6MziqmvQ77MSYy1JDYmaBNieLTv+x7WpD3Rdu0eI+AA2vkjzWk2odaXp388L
c3WmR1ez4lLCyQ+yxHOtunt7ss9JBW5M/x9l57HcutJm2SdCBZDwkx6QoCdFypsJQkfSgUfCI4Gn
7wXVjb/+6o6O6JowpKsrc0gQ+Zm9156uTW7TSBsmYYZIuVtHnSA9vQ9jctf0KQrUjuMcdeE8WWRM
OZp/bAiHIaYdOLi5NYfoAIPrDu3mRS+sgdpj3fb+1k5mBBLkz4RUXo1jPcEcgXoOPSLuSEh04rXF
EmxcjmLT8a9xiPOGHCxIjkhVy9pcP2c5Lh7l8Q16/x3O2B5k362JZo7uO7bQgdHJl8qsfoyEAUst
jbvmmBcYClWvqn2M1ACpnocRRL3rbn10I8btXUobbCfoXuvJ2mQmiri0T2KapexotPlIMJ266S1G
msSGO+8I69OKJix+mrbJQf/vROv+dK6HdJtskK0W8cfS4fFTogLduFXVx9RQe63+yBl6H+xovGVu
9d1HCCQ8l+cyI99AtwW7FYcqos6jY1tB59CcL9MsnI2UFKZYyaaDQaOGgC3a0H1dfH18bn2Tlofa
ICgrH7+cjxadY6DviBjRumMv8gdZmc9OfzdUxslwXGI3J/bTkrpM5Lyk5jnL2uRQjgNoykh/t+Oa
UHYTWEbt2e+T0w0sBfI3l66TFDhuwADN2QzQIa8lrzp+C/AFql3P8BHYxYOi10zUGZ0OeVePxU43
w+5AYIDAQ51z4KFLaJiSwo5DYx8v3U/5aFbjpTOakzAWpsmgPyntZBNLu87Ae2wLX3+ql7E23xNg
JxtXjj68EKYZICcJjARIcyjqR9a5aAwzthEiO1SLidyxVLXGyn3XLqsIuxtAO8PHyPNw5cuZCZs9
2gykklPOXZzJA2zHGJ9HNNTjLfV0cHkT0GMrL7hSSFBkgEZTFLXiQAYr4Q+0FNRI2Z4YEATNhvsd
ZjpCBiTsTW7tkqLmjBqLYqtScltGufYNR3xRs+TJeCuzyj+CYxHkKtyEpLvETsLCwk+ibXlHl+ps
mq7/lj1y7nYah8CP+BO5qVGbuMi7KgbLKHqIvcEvCWukiJi4N/m5doUbeOT/MAszYXFMG9sWL2gx
4ycPmdiKvE9tG5GKcPCQeMD4wHai6zujJUkkx9d4dGznOJTITE2XrjIhZ9bLoqdErbW2jy+Wn3KO
Wv1fErMZIcSOBYE/f2aH1N20aEQgiwcO8uYyikoSDDSG+SYURZvRpjvPz9VubmauPmMUj1KvD004
nwdHkQIyGxzxuruXek/NMCG/xqu8G0f7Axbmi6bFdBz5rhq1LGjGMAI00Ae+u0QCZCPzht75YF4K
mJ8G6RLmGl4y5H0oG7vh4nWrqqt5Rtz+jZV7iu1W3joKu56cvbd6dLh5fmmWvzH4n/u2YGNYD5/m
INcTZSRmEqxkZubsXIPnB3z7PvPK8lrWCuKgFaMTTJm6jtHWt3obJVkMOl9ZEPtmb2e19bj2nRTx
XTHfORXQ6cnhFl1RaA5mEx5YfyPMAAsGIWyb4300W0oTUfQfpALTt3ZPoxXuUhpmBAYhVZ3PfgWF
zy0x/hDXLvdAftzVBJV6Rb4QW9n+0YvEjdy0kaGY8diJuQ181fFHWODvkDelViRX5BFvU1s9LXem
1scO94UOzezaB3EKffeD0UkeIACEwO3EgBYHdqQxaXhVz92PRd1R5uWz09XNDpYLuiUYoswjwV6H
48fMZA7rjn6BuAZwJuEJiFKeCq2TFSMVRBltqh5d4uqLzH+fzfyq9PjBF/3bqJj75ssdgy6yHZtx
PTdAKWtUWpH1l0HdhleRtD8R6fs5nfdlpF/YfvxQTBnQ9/yvrvwzOT26ull/dPIEzRmav9EA5mRb
rKsT9ZeXcNq4UfMIsv05StwvrbgZRNAyaAFKH3JNOx6/EwjMgZveX9YSAVLXnZfxEqd9b19SxrEQ
IHij+4LzWfjzOSo5o7WME0ZOnhkQoU7cgSP20HvgXlZVfPTcoyD3qgjNN7wHY+AJ7Nom01yGP3We
vdl58VDIudvAdW/JEpzeCrLxaIZv+gRf0+CUf3enhUOpbixeX/yKa6Rj8U78lLdyTVWuhM44GAAH
t2gY85X+3NjjLVrUkMTO/4ns6tlqnnyFJItX9bm1+rdyYZNG5XM2I0c3PRAPwDmLbavsF9Thq1ma
9OFu+qeciRxIZHOT9qbo5VtFbwmIaY+ad2eM/OrZKK5uUxXbhOQVeJHHTjU7MTaXfP7yCfNYfpHm
m2gG51dDGm+uy1TWmewXIz0gRHtFdZVxAtcEx3a0JD4yNbBB68xoYTwtqhfbea7j53iOH4gNCYae
uiZexOWop8hBcgO9l4exj++TiWe2P8Xh/NPMEiy+sZ86Gpj0m9qlYIHTLiNtKlcs7lp8tef5JJel
WZM9TlhuTRctQbSUpih61OC/C4jBK9Os907ZQTwyoXgO9gYvxTJw4WwS0j5iljzgqmWZ391iN00A
wTtfroPCmAHOlhwbxoiM2dqUYsIO7S0MqXQTz5SIHm/+RekxGBPfzWkUYYpzYBPM2nzOdYwdqX+x
YOxYdVSsF3jonLscrqF3odZ0A2Cv5Kq4ry46aMaHp6hj2UtUYr+vp/ajr+o/YrCReHEEZq0wzy0b
Kc9t0er3mUJBz1/W5aRBmWcqYLXYJTjVwZyaI3NuLYsfzdlPA69ghsiho/pREeueL9YE3PQZwzLw
k0XTlPu2KQIiUzjWU5sE5BxwCGtzTwamiJpn+zALk5xTo9xhYHq3NXMXZe0VLEO0rUP93dHjZyBb
ywYA105vxRZExi0ETOZF4pTOTnEirZsJ/yh+xpClqXmSEx2exYucJhzk4NDu3MFjz8+dESDVDvjP
95gT3RWjxyVdikYrattV16AmJmDDK5/xpiIb8+q9QVoGo61ijw9xn6CIAh1br/umfGR2uxrJOEzB
BK2qkb0mc+03akX61KZ46HlBqY/YIWPkZ2DOJjyu/EsqShLjzLfQUi7Ifn1fcYivBie/don+MiFG
6xkzGnV7SnvvVSIKx8FVopfSvpTOF+aQEwxPReiMXAcDg4gq119CNg1aPFoPtT9dnZp2WDdvdl2+
JqX5RLF3ijhP2SAXe4Mx6uKhVoJthO+wgxnQUzA3h5ot/1RG66BZzh46p8drV2DOoXnFt5OMaz33
Tyb3Cw73+s2JeTe6A0MVnh6qWt6R2I2LLkm3pHd+S/Z/zEtrIs8MZCyDQC8tEQi0HWcZAX8YUAuJ
PtPZDLrZrptIw0nSVtmOwGkgq2NzLQdvifY0cOG1OCh5SXTW5avcKp+JcExWhUa1CNoWO1d5oEml
k5fOgfUf9mhLvPTkDjuZg7aYHAyibf9QuqNNogAC+8VEgD+KBLrvzq20ta6mF7y9L7Ca8XvrdKqs
CMyx2rN5LVtyVdy6e1xeoQmJ4V5ML66ahkCUc6CxR2GPy5OIeK6TOr8zmR+4O+hrcm60fRP9rdAz
IHmPppXndXtPTjdlJdcaCuwA15VBNpEkyz2YZLOR5hWRkUQmMSGHXtQtj2RDacg+OSZmiCFcqPE8
/7Sk+yUE2YFpBgOI/uE6aDS6mh2UzrAmL4gfQksbrYddI6snhRArMECT0dET9BOqRwE9gZwUXHr2
o0/1CzS3GVZS5BfVji/DYF28Zt6ZYvpMBlziVuTtucXcxXXOejLyH7WRZtRFmljD/EAqEEzLjXJI
PszBFOtEzSXaSrJ56qS8y4qtKQh+CnUGOGZYEwxVxR9A6G5OaNOxmjN2/NF7wldrYMkrf0K9/HCE
LYJUld8p4AMb9rpnuvGj7g6fjR0N6yhiZVPxDh0BoQWh25OtGfm7Et990LbuIdYqhA6txQKT95PN
nU3Ke7RlgsJ//Gg6Sn1gjjdq5XRLsPAqXXLpe86kSFtE0ZhazOJYFw5oPZKsZ8O8AcZsVgUcMvIJ
GE+S1oEv4pxY0ccIBoaklUW5nltU+5IZBkfycs0xfnVp8q4hOto6v7fEk1GjuSddZl0zP2ALzc26
HO4iybK6U5J86NY0Ga4zP+x9CShE/9SrhqdX40J3sEUr293KHhNjzSjZDv/mIWMj1EvkQmbp/vcJ
zSkhGmneKMY/wpEBCzrc1p6/2tyw95WaPsOQm6fB3TDTxWOHndrE4WBzj1kWDtHo00xwkjTh9AgB
QB1ZCO8BHT5RVuN+L2bqEc1xgv6uJbmPZX5+b9r+u5d33NhH5ukdcZn2Pu3EDynvDHr88UZ2ODZx
jlHViDMpe+c4yx9rjRGTSfO2JpjtsRbuOeunbWNiSpTOW8+WYdX53YPsFcqYOCPxsCjObLS1cDhx
g1huiaTuTgPrTYA1U82xXFWWtdOI/5psIvsmrjcn9FjtjsMHfJRmo1LvFZkq8aIgzrvsBSgCdm0L
xQ9WScFsH63TvKFJJ5uO3mDTMjb1KTQ9i459Cqv3UVeID+KGOW29w1UNrHhO7aBGJs9F8tWXIMq4
eyL/cM84l6hZDJMpF1R2y8muZUeJ1Q7exi6GR9FS5cGA79ZhSCxbihKVGK5rhONwysMXPPIn9phY
VgqaiTp5NuboYXB8DmREBa7hfWHquw1O8bh80TapFnwte17OjX4rWg9S6MDtkt9mrKL5xIyoRyot
WDnkw6OVpFyBVZgGsqz2XiuJkm6eCZs9VBP079Z+zDtT31SueEH2hjwhv9UGqUBEmhnHAhB4E9Xt
Km9Vsp4FesyOOT2jj6B2ywwhXAupIUcb4+Z7LnP2H92JsLnAY19MmmKrcBKl33qEfXUE48FMcxKb
ynKe4mZAAGXGzwgPNzPyYaYKLPEShIeDhlqZQTuvMfydvmLMWPjdpqmRtyz1FYKZsfZgWMzpB6Mb
f53gXaAzQXafWL0PT1Mjadx/Hlt5rhLxN0dHjkgr+yZf8+CjHqEBKQG89fmP0dgvckyuYRF+Mrsn
aacxToijg0TzLr2L7IMFc/9UwSndmr7yV1BePtTwPCdDFYCnOpRVcYfPOCdRIkWILv0bB8N1ebN4
I2/sXNA1kz+Fojn7KWFsbDQzQ6zpnmp+dl+zdpUzvQTziqV0iO6H2SQckUUA2QQAX9gMCr/ZW4Z1
6LLALuVPHiX9llWDkUQTwdTjKi8STE1moFg3HKa8qFCC3/uuarYy8z905M3BUglaFtGAGRsC6uQw
qLJ5WCz/gD3189hx4Mdm/tQU464w/XFdITTWwixnxU80Ck7TdG27J69NjmVpvKHU+iyyluBBzhuM
b42B4lTpdGMmyeWZOFU+VRPST3RGSLfrBndeqvqKwxijuqsNj61UJzfSw/3yo7QRWDwYja3R9GIj
ubWhwztVBs/hIuImlkN9aCgaSWjCruojOO7k/Gh2yZU3RTnVjNN78Nl6hY2V9UvkgW7oP7SiOODJ
2DNYOZF3su1MDK941LGAyGlcKy/fpY48jXVOkmiSs97q0+9uIhAbJecGZThchfFFSp1/HxaULs73
Kset1HJxxQBEMJRRr2gt9E+ElKQUDMEyhzET/bPTlhG3Jz8yjXlWiWl6GPVHa65sZMs2gxDZ7IzS
eB7N/JnERI6TZaF3SIuJDZLx5ctqPAgnxlWUkmIsalbT/CllMTFI0pKDHbsxUnznXIbD3SAoPElC
RI7p3OFYY/XsISqmA7mWdrj2KfOk4f1wmN1Te+5FFzNHjjFgGNbHFLE7GFygMMSLT+HWGCpkQ5UF
o7EjSHjKVH1ETrxu0uqEkGIDNOJ1aiYa3PAFWRryShPRG+tbVMgf3oydTMdzu/b05NZEDHs4X5P1
0J3x4H9MghoxcG9aWm9k6u7CqtZ3shkZLw75zg/nJV1THVPXesQmg9HeNz5xn//ksjprKbpMkRIt
0bEdpKdpiDJ20oeEIdqmbJxpV5pcWF2CMnL46NlVr9H0MEAVRr8BLIMp13b89aB7X2lT/hNt8j8C
FO5+5JIJ1f6fyVfLD/mSS1p1FHft//r9cvQjg8/u8799sikJ+5zu+59mevhp+7z799Cp/98v/hNO
9TRVhFN9yb7slp8GYLr8dzigsMhe+X9zBa999Fl+f/5f3/EverkOxsDyCKHizmDYcM3/kyYo/P+w
XVNYvmc4Hskr5n/Ry63/EAZRVz7TR9OiCPKJRcL60cUwCI0FX045tYw6oQD69v+EJigIGvpv+HLi
cpYfBMKSwCnDI/ppSWD6d5rgzJ+Qp+EDDc0ybB3QGM7GmWSBHw0n8Ka1kgpEKj6aove/XLNP1o6o
XoU32C8OHjWzqx61tNrbc/2OGAvJq3MFY/pn1s296hHbGJp3MAEZrmwToQKQrCcIsslcPdfVxCB5
Kj7Hjs23YHiqFfDn8qe8AyhjuT2RboKdJHgPwFfIJpt6S2DT32wWA0aF/jRI0GL1F3fzZUVVBDFq
vTVoRBSjqceet/oeFodc/cfMiz9Eh9GQpRyTji6c1eyOXyW3hrUvkc/zGx+wGtzTSfsrYrFX+czE
kwb7QRSclSS1rKVQD6WyyDhdkne7P7IlpCCiI/BbBI54L+7TorbezFLbECPsFXC2NAWptcL2KntO
U0JS6sNC4l4ruDO5/Tw2zVvtdVsdOVTN99IjG2fRduwIvDy9800rDsxZP+Y6azFft/UNCvid3WAq
boEm2x1dUSa9ec3eiHS7CMxWYsQfop+/2IrdRqTVa93xXgvFbCIcu/s+o4GPG7gc3CpwW3Xtt7BS
4i5qP4BN5WPQGJ609I+lWnaS8NO26QQWULFwjL3y5lr5Na7yXeLqP3ZpvtFqevxvcpOH+SPz3Vgn
/4NglDs2SGutNB8RUOclID8/3g5xxZAUF9A4/IyGOd31ApKvP9bX0j0r/iFwhTGv5PNFdRa7N7+V
+1RVH3Xkv/O+wGcwQY5ME7FLhf/Rxaix7cUqXU53juEJaHMI060iYpXCwZyXyJUpsRISXGZ/J2z/
cBlgpuBGIzWWi3KDybVeIFM3zyiIPjSmJ9dLebr9jJ5Vfxowm5MIYXxJgfIgBNC8duEPQgQZz3kf
PYoZxpH1rwcPEHOAdXfxrgBt18mwXCMN2pmNeIWEfmiyoiXFt9J5t3j6SfrmtEd1sQ/lAPvJXFTl
trhUi0jNq2FHpdy5/+3h97+FyxcSVekb03QwlGbzoULmuAP1tCklNi9F3ksR+dYGne+PguSbzGV1
ZDK2dZ2JDQtM8Ix6N5JHxNfy+PuRmGxIUgCw89YhvpOy9/j70e9DWUOvmyfFRHJSMQRFmu+cJE0c
DFMNA5q5d41Y6qjJsuOdgBMi9CYInuTorOd5fIi9BKdn+vtYuVA5HEu/52I3giGfz5Y5/eGcbk/q
iphBHvWSvzaDdH/UgIwHYsx0xnnA0tz53kbGRn9MbKiXREWgbIQvmrwk+CL21RxdmnbSkOc7rEHx
9EL4qYxqq4z29fcv/X1QbrfIoJY/+vdzy3UTtOujycI3wtNQEHJuWJ9DVkBDARPmgq6KUlJwgdiX
R98oyuPvp5nVoqcvqajSwhJEc6Kh0aw5sDqGgfPUD8e+4v7WLg9hdE174qWM8NA2yLhhM+9U28nj
sDz8fvT7AFdEwYjGoDTPpHZCZsMdCZVSSLJt8TQRYNplf2UXtxsdEPKxiaru+PvRDPuQRrRmJjo9
tVk1BFVtMzuKovFI2tUW5ShhPGP0E+b9vJFN1x1/H3ABd0c0iskw42AwSG39faBJxAz2r0/hHy2A
QdRVjl63RKnG7VHXw1aHqGg3R5sg6MzIwMWn6RSkUEOP4BHK4+9Hv5e2At16NL/nDD2ybt/HgwAU
VKCKxgl2H855sTYdq96nvLBdN32mGSTQydM/QlsssVp9e9QSycLWefZiALG9Nb7JzusOqLfPdZiK
TdKnBqWce4tw/TKGMj9rTFwlgvZSC2SOsW/Ge8+lwyxRehDNuYb1NYPp7IRWPmj9pN3/XsO/14Sp
FerQWsVjFSvzSPabefz9KCJueIOFFlNM3zhrIbCNlvrZYVO0Y/1+zlg4oXj4fZxKvORlHvIfjBLE
pWa0e144Zvz2QJ5sJAAO+sRl4dDAQrHCAkkW7siYKyJwwyZ1I1Mx62tj7/SaiTiIy9DFSOmTQWiq
hE2a0AV4u/oysCXW2RKyJY7sBZ7wD67OLft+oyE1W5tDedd1jMSEO5SrUreQud7srrTuXAdJU9Sb
h8memjNXmX5AZnWyuiX7IfMOVaenQaW4f8YmYdiVQxdRynJj2IoygPlKkOS8eGwWIP8ICmkfnMPB
4UPiWZ0XT2raf36WQerf+8K9OIQd3DMC+BuVOVq07jEnTXgFADtoiMXe4R4l8kEHJSld+l6bTmZj
M44RZuV/Dowa15M8Jd7Ic9SpEyO+wxAva4ZYK+EW8MK0YNQgBbNWyUtrPpS9t/a0Vl1Gji4XGO04
V0FbeQb0T3QOail920DFQ8p+GntDa7gv5gxhQRLNsModnNAVfPlDFqkbuy/AHUs+dmpo95I7+CKU
+IiaolsbgqG97ZAAlahD7mTfTZg/myp0A3hHWOEMFu3zrLMDzF3wPHJKVgxpr5GVtcTjssMCihdo
dXLsCHaRBoPu1kUhm+TxTHBdJBDMsO4PWYYam0vd1d7WygVz9MROrmPp7seZrtGR9jdclJ1oIJV2
UG+XfAfm8pr3SoXU5KxJ53p66nPaHhVC1cLbrhy8xhxBLBU4FU3xgtYTHU1Pk5b5MtlCiYJKIzZ1
NDKnzphu1movybLX8cyviWPBPEWHgS9O7UGHXN3WlSfhv+ltojBwEF8DAzFI9YGyT1l0l4PEEFqT
eK6SOvBCNtW8xJFFwo3nxZfGzpHu2saXCDV16WIu154yB3ip3jkRptoB25Keq1UZuubJLZg79SlE
NNVckJMVT0Lz4aRBrx7K+o5bL2wBi+gtSKbfFUODKSGsD3/XTk9zdRWhbm4r2uhVabtkVI6+CW+J
pByda6RkZjA0AxDLzj77aXj0+tp91sdFHqRAFfZcmysrEn9RBJobbEuwRWo0xWAEeO0YpwxhT9kV
TlvfxM5lNePi8mOfUNdOvO2gBqMzZ4nl9D5jTxTPjkjhC0TluB70kVOOsKC1ahzCACr0Ss1s+euY
3W7rMS4E6FjFWNU0eDhZKH+ceP6GKGduVahhAfRRuxlZG+1MZOvHpHARxHLApWaNbahz9nb93vi8
x0qrSkkRo68nQ+OqtwPSMIaB7LiW+RB3eykvqWY+V2CjNypy9fdceWiGoupBjHtAiehgqz5aF32O
VMaZSQZixb3gnUinDou/aJZYyLesfnRczVYzXVVSoilsSCiJ0R9nIfvbEMUCepTOEodEg9AjyxLz
W7cPB/OFhAV0+05G7+meKtcrtiiv0Z2Pg7cbLKu+dT1jO6Hw1PGTm1U94LfDpPlud/lZ8+MfF+I4
YCGk+kMdn+3OPA1a3GxchkLr0jPqjVcQktEnj5mfbduwQuODl2jK7O9ej5/q5I2nwL6qTp6b3htf
mqqzKOjyV6tl/hNZlsWKmiZkSPP28vtA7/7PR7+fhgReHEbXPP/XfzfdkqJQNAYakRRiSaexUnbd
zVC0f6co7x+KEVvYbO9Yd2WsNtp7SrfkwIHxlg7NU+IrLG51dRQGVhPHaG9KOX/GNCZC3LYfRLZc
/XmvX/DTohuopNr2YG0wl7Sszgu/5YY+RywEI8iMu2Z0p40fRVh7hPbleZCkQNswKuq+emc0X4es
/QGBVF0bYb4hH33SM2Veco96znbKq2d5Xzle3T16VLxtzdxyF7buAGaGSELV2eYNOGZCW7sWfD5U
ZdBwsQ4FMZtI6tjNMknNsHWv4BRiR3PcPxV0TsOQOyPPH3QVvionvWYOKcuVf+9WAi4z603e1+KD
GSouDo7CG5Li7K7XRrotgl4+wqJPsc0ly8Uc81QDTz3+PrC/VMdK9/9ySg9brKkgbdOnXDr1Fhix
GTDiJN6xFU/KyvCY18M3o9L7MO10ltkYkNLnSG+Jn3e6e692r3E2vY9QmPdgRnHkVo2zKRADrAFK
7FAk0Yl5MzVQGh6UFr1Ih1Grhz3W9VluZ4g8oor7bE9eIJuT2EmHC4jl7mzwTrY4BJ2i2EwFnp28
ae8yN28PJOE8YC9NAqmFWKsK/c2fM283c35vaphUPElotgjY0vPxfkCNGg/xs9/a2XZqwK6UZf4z
msa7hpflaA/ws4qJiRBRNg3DaVq7hZSyLJNBsBJ0NsBUG+2AwQ8GEJogwPWsxNFgHmVrfqXs4K1M
hhvl5yFfA2Y/UmuthdFad2mqpZS2GcKUZr6ShUDkqAQe3eT6ZmwdWCAesZiNz1C8iZM72BEbijUL
oWp14tL9ElIBdaDDJCA+81YecaTGaCTrvJIBT9iwdqwCmGfU+5veY/SGDStos2jvaPMfi7zVDZjv
c832xB+5wYqlkCDDAEpdJ09NTS6SFMQ02miTxsS09zX/vFOtE8CTo5Y0aq85JybT9CQfd5hBkERk
KIjn/MymxaFUaae9pnzjVFvRKUbskMXJiWHyRngxztZWDw9ZyF2Q6rMvZ9T5bUa0id/jPmEubqEo
XKeCyEo4sTrZlzyL5GrXWC7s0MSUhj5Anzpwem48rRK7h0yQVrcG37liK2WnycVp9cMB9bbirYdk
LPLbg9uD1G1FxrXRY/qV5PisNZKqdJ31XuPMCr2gf6jd6GfUtT0q8fseA11TcWWJ6HFEwknkVXnQ
FPUhoFIqWzPZt2ZzJyLu4FFonaRWweEoS3dLPbRAnsQ9UY8fsx0jzLISHQdUuRUktU0UgFPlKloV
9y7KpgcUsIfIY6rrcWdfZ8WEvRuajvLsCJwUq5chhVzSaNyzO30/5bfSEgsgpa8xVAkBKZWme+RL
CA8A5cR5tTOhLIU0t/z7zUBUbnz2k/3c47EdSp/Be5YS0qRHX77FopEwaCC5EybtcOZugMRhw3sd
TMJGurV98id82Jo9sdgwk4MxJ2+uGKdPvoGyrXxQPSTzPs656yc/pe6755rRGD80vMvdr+qQ1U64
7O/ts22BNelY7q9MtyWQzn3pQnBYFiiWAAJeM8DjmavZDaKGwa/tfhhJ6aCTYvEgDUp47hcYPdce
nhOuWdBeTeFvLa191onzlLXzN4HQcSV4iyVFxB0OxiPndmaaEKu0FwOwstaPzkueR8+S2chBUWqt
QMNq68bsi2eBq9YX46JXT841hwHSPwF/Di1fLerxJBb0ZYwcCNLchLmkvMfvl30iUl0I4s747JCo
gVVtzWDTRnBAqqXqWv+S4x/Yl7ajjjNqPwi6r/SacdDnlY6PZlkKJeHOCLN7uEg2K3gqwsJEnCZ6
LP7piFQYuL5y/WkJk2oP6OIVEHiKTHx3/Wnq3uYpI8tWG9kwDsoL9GlS+96ZPmwnsTa+BKY2TkCx
yrpBPED4b4+2kkDQBdTUUVUNwj8abqntluDlM3RVgp9H6BSC0LBSDSjZrBHrOwg7iEyn3wecxP98
ZNckCdaDbjMHlOO6GRHC21O1QL/+Yi/t0ZaTk9W0uyHvvrqxXQJMNgjayqN08403zsbp98EtuZtX
MbcPX4f84tKbrJ00uwCLIWEsZc9D7lZQoxkDZUgzaKMDnTNgtinDkTLxuVsAmLtO3OXApOEYsVjE
/FGM/ZHAa0wETyYoJ0hej/NUst2W6cmt3Pa+Rmpi17P9FiZauyXva9zVKrffHL8/U9zaqwwh865t
JujQMmPBBjD3ihHDX1DRRM1OV7k82GX4BueQTc1UHmKFR0kf3i0ztA8uqStYVnnBCZeCtRhTPyOD
/1Qu1ICwX5g73P42IAlBHCzomhGlSzb6xga7e7xg/wFsZBw+Y4ZRC3/HcBpEN5xaB7xIGSnc4Plw
vHVOwqTXUwWkDm4AK6PyAlOW7SP8lABAevRclYl2l/dQXhrerW/GYLVb9h/Frqq1PqA3QGhsQXzC
Xn1rEnt8jJAXhexP3mCXUhaPBOnWaLQsPdo3E5VFGXMjHWPkDllWf7ntUtvX5Cyn3bfbONWlKb6S
2NHOCYcVNad577gjkADbOwvnofS68ziIu0qXzQUHU7Gb6/wTtkiFkin6W8jwTohXCbAG1gCMu3BL
0oqOsDE5eQ24DcZ4tHOpZKrg3ts4DlWGKLWMgEt0U9MA1r/viqLCpw7cfIr7w+hZ6cYPk/eqd3gX
07v2WaOtR7/8pNGviAR6dQQDvFmM2zBEb+N7KALzb09L0oBZIqkCoZ5eEGClF6ho34ocsIMHGidt
izowXO8Je4eJ1T0rXkmyu0/Q8LyNmXOeHWiMIwjdCmFyTPDW1arlDWz6ukxc+3OS1r0X/YAg9S+G
uS8i7aXQsA0j+l3NjT8THFM9lFV70kaHad3CFdQelUxId0cQQO2nGeWX5cOitsFrVfAkeixB5wFh
tNkUTHAS+zb5Q3dD4Ilf3Q2sKcxOhv2GdGQRbHFz9pej0QLu2Pk6fiv8yWvfb4jF6Tey6JE5ml+G
Hz3bUo+2i5YNL5q8j7OOQRXpNo7vmkE2he9Tlj4lpTvsDLzRTcOETVasP1Wbom71450fj0vLjMyX
oLb6aJm+h2DXmZ/ZKvQJ3D1lC3NbZ3rDDMKlAZy71zlO+jXZPHKdNzZnUsS4wPGY3o5k3xFRr8AJ
uM3BnlobYqXGuMbz7hOhQUFurWOL0KeyhX1RqdOuyJtyNvYAKK76nW0uH/1+ShrVQzixB2+BqLYF
ST9aqK5tzjmqRvzIXmEfJJOtm1yYFpIfBQUvD/43d2eyHDmyHt1Xkf17XIvAjIU2OQ/Micl5AyOL
VZinwIyn1wFb97Ykk+kB/kXTimRWNZmJDET45348ZFy1pe15F1fTi6pskEYIbrGoD3LKV3HHdKCz
XwUt7SrPljW6xaHp5I53fOVH/rMR7yy9yHZZMu/SM/tMMKLY4lZ9ibL3ksQPgPYJ4ErY3BzDmbBQ
FFhTMNWji2UI9Rkvt6YzkZ28FX2Ey7TSupV0zS8blXqNbHmJTffqIqvQVsQZcWpK+FInP8r6RxSu
e2aU6wjCxzZjdAaIpT85HgRVvaviIzAt97E3uJhsYFLrmnOO67HHLN3dkAT1vq4El0UbPs6tKWuz
7+91P3CrwTJehFOEdhLtBwO+q7AmukfdkiSNO7YPca25T3bBTZxM4zrJM5CgU82vb+Ik6wLrO5Bn
k18b/2DnLHtQGSIDP+pNTnIVG+nUqK+Zk26JbLoLbVxOQaLteIdDQJjsXZB7RLuHYKWGVcLCvwqI
SWwCQ3OWVpqDWme3u06w+KxDDxj4xPZKAYc5msHABZ+pk1FgcioT11wPfURI0gx5e9vNs8wGbY8q
Zc/wDn1I4Tek1yaQ8sSa+mI1bMRo+uQu7fpU+A1Q+prw2yhR0Y0QWIrHariBKdnVdCpx0+qgA7Pl
icLuReAEAiQhb5xucM5HUQlrhfe2mW9UYONwGqxXO2OIoRXEWMp5Hx6lnyCfXez1AVdAi7jAgf3M
sFtwPHiyjIzuK89ZW3FYr3SX02opx0PeyS2OQG5nVdJfcImsufp5furqlsn8KLy5rnPSLAL1rnP9
+aBAFdLlyP7EJsXaDLC1B6aFR1tD9zcOoLDfyppbfhoZKIcj11nTC+rSYzM9mhQfrEHXz6kv/S4n
vbxidsYXVc1rKcMRP63lwk7bdpsOu6Yj6pk1H5qzN+L6k5/zEE/671ZY1wwHXolpM+NMfKHKaZur
OsWO6+EI8OkYkmGGpYJTHSBhkI1GoIHAoIy9magtIcbwBMicIlxP5/5EQKp3KErqR4vj9ug/lXZ0
E6V1qGS18yocx2lYbbEtGYcZQQTiq0FNTrZ10z75FtboCWep5QiT+ZF3HBqSPHGSv4cRXryE60DD
R7HmnYq1jLKvk51W1xpk+bKGGkmZWrDJAtKYBZH1wYoQvyISiBV7UwWZxFX1zmYsklX4EIxOnYqE
sFduNv0WqXNltRHRMC7V0TtjcN/3lfbp+RyYYpADocxumiCUqKn6UNlMjFGjSBvPO+QhJUpjt/4B
mEO2472/axQeCcAtx8zANJfWgbMjshq/OYiwPi6Ij3YK6w38B1o2NFWSb5fHeCSqX/QHGRc4FjUi
Yi35+0usOzEuWnN8y9tUX5M6zneRYTZnKxkyXEjxV8Kq7400Vnpht5ECzFqjV9GysGxjQ/tmcNU1
NlbJaOPhqzvKRmh5e6kxDC0YztyqKh9e3x0thawA22zpiKGFNWlY+6Y1yRWFrQXY2PmOi1h9y7Db
13C8AqsG1WRAuqHIdd27e2Fa0T1PQpL/QDq/A37mSDAC7VTGPhokE6JhyOtqmA8sVM2DYTCBZnhW
vLp1eW/qyv+usIFHZjScOHXgpur0T+UyNo/tWDtOvaev/cYbUW+ZqXUhzKqyzL6nZRnxg5dOm4EK
tZtrhMFsH7kQyoewhMjcLs15gUvirn2yas9D+bWhclHasGgziZvAkwBG0yx/xUZ2m1xz/FYpucAA
X26jDAkDE2oR5ekaXAQidaMRxKSva3efCM29YFGbyQbWcGlzeOTUfOLBjp3fYxy++6nrv0SOckg/
ikP7UKnYBTZlPpesjstAThcsCWi3UsPkTQ0yiVr7VTMlvQkZTuWg5G3rMYqdQBTFPgZ1g1Kyn0go
Ur67SwperLEkWtyadBBjaQQQruHW1uG5qQEXVev+QUVcDRW6rW2bKf5gxIDKH+l1KMI30wvZW+cD
+/VqRg1p3HW6fZCG9Z5h2cDE4JviHShCoIfm3ro1RPd8lTbdbxYIgqwPGa+g6un9arAE9ryqnDbb
TTn/k0lZlVjz+y84t5+FmZ3BnWUYEG3KL/SrM5ftmJQ9cL9cWjKwVnqs/+oyLVihW/xGtn4Ust1J
j98mCpOChtXxpS4+atuIlprD5ho7EQ0TISdw6C5Fg5/JaDfdpxlGOfdRnrCwn35zKt+NWf9iu9nN
5oAiHfajTsS5lAwY7Idw6dddsjF97QQueK+1g72izKEAB2l8N9J5mOhncjPjN7Dck2F1H9yYwD24
/i3xGCmXSn7ws2zg/qM1AxMyZ9e8FnJ7r6AOLJ0bQ8B745KO0pNxTXl9Qa/b9Kdj02DEb0pz39vA
wloYQKlBXyE+/lZHDzjDF1rl3UTbHHur3mCp3xhzG1YAOMJJ2WwwSxLtoSRXu6gcNzikc6JRNdXb
RHuXywRuKKPvxqc/pFOoVPg7X4Jcv6YGP4SIfzGMOZCNJAAkhnplUg7L3MM7mglFZzCA0k2pvv04
KK5BZywncmIbK/a+WI0flGz8Ixm2TdkW9WXA+OgAn1O15W4Y9xIHzahpwWBp+MZdUxP49DKCpxRg
U/TEOxXjiIyxcaIje3rs/fgt6yL3d8dZP+FWfuGVQbhTJfULA/U4wA4ftTSDMmaU5jaW3qWsovGU
E7DZTU3wLPDwunYpzlw7D37ltiBPg/HsJOz5hzpI1pFB+JhwGDUSLkWDip0JRRJdSViyauLiMpUG
eLwoPOrcfyAP+GwZJSuM47DVD0DEWTk0pZ6GOZTpSxTqwVK1BOaiMIe5a3GAd0c8bULMVR0maJuG
1HEmxbhswy/PzCr+AR9aikdlTklsxSqhw7ivrYLsoVqq4AACjFNlHrPwSi053SAagpM/dl+9P0Oz
wjrZSDIGZhIn68kbPwOMM6sJ1n7O5Tv5Tbujgv7uoQ0wyWP6aDIhXuhW6R+ZLRBbthD4mdzEZzPu
//ODC5IUIbOztn99o04DZpFz0sAqAXZ2/3r0z7eHPBjXekatVjQkw87py+fRLul4L02yWoNUNpsp
JNQ2C/9MzAr7Ios3VcuEF8T7qgaXAXmpZ4fYZu/UreMAz0n76nq4j9txq+n4Mr3o03XRwRqMH+wF
AKPrvoEyiCuQiOXSDVbw/fyNk0f0eRL1XxphfdcRToBjUl7mCWrdmmSPIJEsU5PdUzitczrWJJxu
M0SoC8j/J6b8FU81MUcWEFy5FuhHD5CxA5KkA7zhN9WXq0wmrt6tFOQAZe1dI86Yq4pg9Kp2Zu5s
SKTdzL/L2RjV4nTNEyMHLOTcCvIBCO2AEqgUoN6m4gDmt4y3htnR6M58PZEba7zxAoinqzbgda9u
1B5NGsrbUKhF3qSfGNUJr+gZOq16tKL83mPewNmv7XTmrIcwLapNGcNrgV/g7TONfvqoZ5HFIu8x
/+zTh8ga3P1ANUogcOtYSVVwNq0oG688kzWeFzrN5Nscr2kTEOgy/54G75RF+BEwDgeLnE8XicMM
zMJBRis7kXBKOc5+egGVTLIv+mVYSXkCqgpRJYruRtLCwKnaGFpn/tg3ZcwyUJ98CDD15OvLsaZT
IqvYSVoMYsPs03DHU1mWT1bHqDYqyPLh8llMdvzJIOWPmBhqMczQL6GWPuoeSF6T1wzcJRNfoTbk
J5dgEs1lUnjMJUMvPbYOec4hzzdliBcp9L2VaVGkEYhp001Ncky9AH0xzD8nD20eAYtoANAuOjy8
5ECUu6TXa419NtuqjGXIZ48tayIGtkW3sNM8xnr07Bjjm+SMSatNmqzph2drCbngrDLuHPeC7rqY
GJvIp01vNHhQCv3IvAeFKNSz57gQB6Hr71DoeL3a6JGU9hwg9Yr11DCVwaZ5GET0PtHl2KsWf+70
JPKoeUwAT9dSi6457CIAjMSbiGzG+EsWDez+xY8/9P9X/yvS7v/lfz19pgCJ/6v99ecv/Mv+ir/U
1YWl25LeWxN76V/2V0P/x499VUj20FKnLzvHezQ7XL1/GDbmGuz6AACZExnUev/L/er8Y37sP82+
179K2fEJYxvGJvyfn/9b3mbXIsqb+t//3/y3y7+7212JP45Qoisl/lpp44D874bXYHRahyM2vkfA
0EvDK4onzaU6zshR3MbezZ+qllASusjx55tRAuJ2UOMqMyEN/f0h92vtFDEPXSeWpoDv/fO7yfyn
0E3pssOIuXNqARUuMHYE67TDFBTntppA61j9m1CmvWMznlFVyKeoHXDSE1mdZVXbT2QINy2epLeQ
MguGPROI5zo5/5fX6n95OnRot//zCXGFZQvWX2EwAEeT++9PSKHpFecDgB1JpT3DM+IICP96waGU
7t3ZGBjPH9I6JHo1JrfKVCBpOmTwHm3h0DfxZUosH3Eo2vdx90qFLs1STvybnB+n8bnmj5n9QqdK
QjVetE/69MNMtOfYZrdr5+I+NvVD4cBpVPmfqsYMmiry5u3o3Vp70aWAnvUSXDSW/T3sBEABcBxI
1Fq0mhtvGr6+hx4JUcGn3aSM1ZbZsGbzv44UIzZdTCuPY67H/m4xzHjRtmQmyaRs0cKpYaPO+pOm
LaDqKd0hN+YEAFChYrPO0Y/b/aCHWzAEgtO6PzA3aZ9UQM9jHZ08nd5FoFXoMNS9crRUPU6uxGzS
NUZI6ibcrRuae9yMxA1Mn3uk9uU0mIGc9qikXjy46YjgQxn2GLokwzj+LSIJO4cD6TYtczwaPo4Q
fkgOPPiHGzdZSS34bpXJo4uIZA/1zMJ8M3MahBUROcV9fmGiquAQ8i+2r/2KMoMAaoG1jtoU8K9x
Gqy5q+BBTi9FwZVojefYR0qhWCjW6yvUjIEQOoSqgpGKoXHbTV8Me54a42vZFSA7OFrAh1Q+CUY8
kcjMC8RacIptu3cy/16mjMGGVu3YNycPokvI3/owIEuPytpkwrNjx9Oqc6cNquAviWhAIA36V1el
XCy4mZXEGj1XFVWKLvNuorwt7yk57GnYFhRsALmiJsa3FqXFPMHFUlgaTTfzIE5BPeXgc6gSZsVf
aqhma4VzEL2PZukei5b0+f/lJkWefqM/OqN2sQQyoozSdknDHS1FZng2snENnpi+a/tRViOiVCxf
HDKsrZ8+xD10T50rgXCOs8sNqMSlevQC39h7DWVeaQBr0xHYpqkW3prMUeBHMqRnO+uxgBzLeajI
cIPLr5McFir1HoXOHpl0jyN201jGRXMFY7O+OtVFUq5KzRvXFAwTvqJ3Ge5Y916BgZq0mcqOjSVO
Wu6IYzwHHK0VUINcChtnq2QSTUdENF184NFLt6SPmpvtxZzkQEle+p0aNSRDXMl0ifnXKZL7PvAe
TYPhJbBYWOlql+vsU5K8+nbmMhM2ZxM50+oJYzmXGZXjufcgSzZ9FPi1K0GvUT7xRifyQBQO+MSC
/U4Vhrc+wSQ6WdFzOpCI8riYOvSA1MJsLYryZvflhrlkGDVvDsK4DNPjKOizYdtMggC7U9IkzwFN
7MtWF4vE4h8Gqo7DrDER6ipxoDPFX0OnqJf6FtmTgQqieWskX5pTaEu4tt0ydgu8WLQlJM7k7oiV
v8gZE8APdXLH/t4O8YW8brmBLt3xY1Mpy6ktMMenRNMVeR24U33pp6ukgZ6BROtY6sH32/WQCAgp
lf4ra+fAj/jTZxFWTyw4Kmrv+JU2/FscGQfL3AmMILiNKRaQPu67JPgkaw7xSe9/EXX2tpgSbnkP
WUSRv1kWrnSgLmICW1Nd0FDPwUEDjB4nQs/Md7LLqVQ3vGMxCGN+Qv75XTs3sNJpGsjI+cGYW0xe
iEhMiwy1awUfmPrPLoCxm1bFAyCQ4sGa/2SbMYY8C6cart/3wmLkp/okWAZR7EHDcKjINr9UNUwb
j3bgTnsqg4b7FEhDYt+Tuvz8KYippGOdQ2XB3//zpb8/OGZCxlGztwjSgKhoKqIPuTkBPFmiCutP
oma5b7NqoB2YT/VRZ9fmh4JqBD6tFEJCatAL6uJUADGpPxU18nYblV8/n6nY0R5NZts66YanpuO4
3NBph9YRBpsuEl92hweDEpV8Pc6ebungVf7509+foqtiyK+xKiWQ1pm+yqWBAnosUz3dFlp1VzWX
IDgm6wCieRkUtfWbto6PBGLlC15r8Gp11pwMx53rUakFhAmgdulAUjEmZ7nqw+k8ss8vyOIvM9st
XxHZ3lw7Kf7UCKLpbWyj7Jt+X1SionPvA8OoDbkx+wh7em6wsbR12Mt+a/BOWVUO0FWzTbxvqz0P
jcz+IFb/qsOif8kwkK8LP6A/aACSUVOt5PM22bb+mDzmIRv30vg11cp5cG3oDIkrxA53zZ5AZISg
jNOPsOTvALIv7rlhUbbVM33y+hN7fpqf4rJAcLCMtdmY0ykAo7fhIHO2k4COU6pizl5etaDBdefe
eLXHXS3SP0L+r/A8ke6HZ1bD6mP48vCqSyNrv0cnfs2L6XEIwIsLSq0WYaz96rv6l8JpdMujkdEZ
MOZj2ozmAWuPvbXT0FsUUjDEdwiuQZjimfIDjqORfU2adl3VcfHZzUS/1J/kZki4mIdA9w+2YUOr
HBzrTataOgiD+hcvJkwAqde3MoKa5iii0V4zz0pn6EkTmGcX4qpF+MXI97HTj7z8PFESkOJqUJbG
3K+2DukE4q6c6U3tIOQp06xy02SBe+1blwJMnyKLRgOBaZc4drRUnx4ziq9WwYdr59N1Iqy4sfSQ
qpt5rwJu90+IRxiZuaxW4Svuyx4f8Ny5PYx0F2G7kHj802WbAradYhuB34/m8lYFraTtCZ5o77VB
uw2+OYaCoRXtkiSJt/SwP9RsCB9hKCPV26jyxTNlA+UTXXj7kYU819S5LJtzNfQ+KdQ/lps+a6Qa
5xyTRvAeaiW5S6yDdn8MfwV1o13oLkQd7EswnY5v7uyufCn7iLZtRWVREBw0ZVK7DUfnjJozLMMM
UWaIyulIVfO0Lwa15EfH2h5v4Ym6GH+rad1XeLXV1F96QiNboqgpgFGSl1F0zs3iHllWsmuZZdN7
hiu0fkvtwGVTgXyq9/p0l67adkOIm8xKxaYGqHges+TV7SgHsC2CRxXWFl+nqbd3zlM/GsD63M+m
tNWOOQUHATSt1COwGjdqwJQQ6TCNNFbj26BzeUjG0k9BP5q72ksemRJeaRvFP5+lrA1ZcJepCC6o
c+OmNrhSR7tyz/3JbZ3sOKX+HaAHQh/1NCyJ/VUObM4K13xL7IHciBtGtyb3XwkuQeiaN8+BocTl
50OXAq1TdNyn5lcpIcKzDdCfGuECZ45pyhPu3Ofe+69lhqUk8hmP/XjbWsx++7aPH5KG16t0SYiH
NUNEWiSZD4d1ezTI1d07K5Wrunffg7GiVKr02/vPh4jBi+tGxx7f9ElDGj+n8McMZsGxrhnXwMJ6
P0wMXk1ok2UyNNfMMQHKhZazFkNarZXJiHYaj9aoNbcQlEXWFTGcRCzxtJ3WZzsuv0ycdADOmqsv
sGuFBA6pxu3Ztmo6SpVRIf7MH4yK03+M/LiyR+4kHMPiHRd0f/K1Dpu2S64C8g+g6bTDmBOeU9Np
nl2D3VYchW8Bz9DRsgucX4MI3kLZQbVheLL/+a7WgrvWvfHuMmW6SjW8/TzKLjNz22rsuYMZtD4G
hbXpyq44+1pSAFPfJAF2zp9PTF+s0c/MQ+db6UlEfXoiWJ2esnUL5vakz1/4+aryC5gzP4+qTGlt
pEtR4N+Pt6U7g0rnh//1mIIRo9dLff3ztb++/fMv//13IjBcMiRn9vMlQhX60YXyGMRsvFRjY6ae
P/x8ahpAntncgRN36wlj+fydn8eEFG6rv/6OSeX2Xw9X7Tx0qxp60ObfWEyUOqhgpNsxDQl+zV/L
Jqs4uzkotfkbzd2SfnCleCu/pl3iH0M9f6CeMb/+fNAa6jkGowj3fT5u48BtnrPciu8RBuufz7pE
p0Fp3FZ2QyOCl50MAAJPlVW0zw6iVIiNVIYODRmR7d4JK+JAdM3bz2fgqile6/x+9/Opyfq9t2kL
WwTzY7uuAxvTEOXn+DTwP2YnmjYn3inRKnd990sPDm41dY/OJJCA8j3xLGBWDhxPrgYMcMi/M6GV
CcuHwgdaKeNetOYthPfPjw5h2NDxSZey3QyB+CJt3nCKxj8nzo6sP4QVnDjw78pQfxsm21x1TXiO
Z14HAYIOaxm9taM551YqkENOnbPi+v6h0U3KimPgOwrjp+ujK5vCDxe2ySXEpuHQhj2AJn5Kgct4
OyXxviu8blm0dLGR19tXGhNbOiltXFnZvhkAoNNKQc9sqzlk5ehXCvOzb2jjVlA7nkdPmG2MdezP
cTc4VXTRYTyOaxDm1BD3DF+dtnpIrK5hyTXpAaqDo8OegdpX7566DITxvnFva/q9j50aiMa2VzRr
OE0DljGQVyvCh9b14t7kBwE1j7vOvrX6VycT3ygSX1Dv1nFL7+6oSwga0OQYBa3Ltt0Q4fIfcOOD
w1NAWuxpXGPaOoSGzDixRw8jJ8BN4LfHysqKlXJop5ugaTLD8o/KIKqYuANzyfjzZ+sj8bIudVGT
b0g/3CqBpRHTmpiRVU5srVunAdF5r7Exn1mvU8EmQmPL2wIFZW6VtGs6Ns7O8A1e+Q3M7akakYj8
6cMH7iCsmWxI44cn341cfE8I9NF1lEzu6Ls8eKH6kM5YI4ZiZ02m33pc/NaijrkwsJEaGF5UXCzZ
YqPSNo1i395gV/Ej9R6U4RG43LAZ9RbvcAUryW4fAf9gr2H7vQiVcbZD5PbM5Q1rjsk+c6GN+3mP
MW8g7ZvA9Ku5qo12+PCT6Ju8oMZl6+xQSLcgmQ8SL/WC/sJ406nqNzv+hRTOA/89TgHKikWithXt
2zTVb0mIJzqApBeEI9CYRvJODAkGy8jaW+zoRc8qkJtXT4uabTcjgXUw+gK09lI1+WUCEuPl4ito
io/JjuRWYFyEY0fZ2mQHr7FXkul2UIqp89pkT53JURPqtQs9ZMu12x17jjXHFrVhk7U0fkSRj6pc
NNZaOuGfTGMMUuTJEiW3WZXYATDt/kbtwtEXF+xM4Savy9h5F3Z08ukeIknmjEs5UueH3r7x2keH
avVX3HC5NKIttUjfAbjBaGRoX1fDipUdAh90CSt4ClGtcFoQBRhUyq9a+RtLTezQtPpIZ7yN2h5e
9JbiJkfU1Ji6c6F3Lb70hu1tSVVrPR7wUtggC6ddBR5gleBbZlSmn7hK/8hKHTTwLgvdLtQ6tTJ/
EdWocMx7l42BJo6xnaA50pS2LVXyqxRahWBFu4kzbZJ8xbxhXJO7W3WTuKR4j4TebMLsnX3un8qz
qHIqvMfU35H7Mm+QXtZNHFtrP2RrTKZSw7OcPlPXdDddB15IyzaX4yCWW2Jqo6bheyVSsG1H9fTj
ltGM5kIAWUcB0E5pQzWiBrHl1eH5NohUGMUIUqUY5507GA5zR8POgK5jf4+8/WxWQRBQZrOypnCn
04t3TKeO8hpj12Y5hlhOP6NTBlutsB9Ich6jKqO0XjVyRTEQfNdWXCWGoW0+lH9IDEDj9dhvpbXO
xr3i+4FBxzH0aCxa2BHw6lVEDrm7ehfWaIwalpopPBZ2h8zelo7zkhQqvPcmFEfzw7N0eehzN7wB
Mbs4Tc1VFbkIh8wThWkWNwXkEQZh/ZjkmObsEbqIRjpd49uKGWfZ5NMy7Q+lj2wMz/uBg5q+MXOV
bPKYwflA1amVPcL6Kl69rn5oB24bLiZvkVp3qnSJsGfu2mtATYXItcsh78EXkmZkP08Ru2noOPuC
aqN7Vwshu3NCiqVpkmErOVfvqfJPFU9IJ5OxyZTu3pOGrLG0nqxS44AM9GDsiX6m8I/BVeWvDYg+
o0p4mxYAh+nTODgQIF6oR+Ye6vpEa9YwAN80fCN55ickiSpsc9AOl00enZEePmq+wpC9g87P7n1B
6MfcwhhbG/S4cdWn3DwdlDWsdVPXN5u6Ic9V99wj8ZXtvILBn1ezjGYZ0Dc7TNeD9hI7XXCgiSFe
QT66CKt6Sog6QXNP8PH400tf35OBqjLH8aDkwAhWwp0Wds3to5L7PHCtk2lzZhjppm6DoluOYpSM
Ntl+2Ozwp9BcaYCQ9m0Wr+K+0ley434lCPlz0WA5SLX64Jcd6lopHmPbfq5bKme5lDdDnvKGEWgk
poff3SwnKtvt02A54VmU9dMUma8ouM5WtZxpVB3Pu3smZaiE3N1bzOuTbDgaV5fJq58LL6UzwaVx
VjCG8vFBuAyiNQ+nfJiDOtIcsceABgoqUR+U+lLXB9DADS38FUa2HT232EgymaJHswtc0DRGEtKx
NRvbZHqt7fHe6DF2JVu/xWXExRRLcXRAb7U1vtU4B9lWQTjTbOcJDvMYN92tYeY2tOIuejfYpfHe
iWMyifDfNwXA0dDmVWqpm1t4KjxnvYcaRIBLGGW4ngj1PDRT8Opl2ktDx1AR29WyEcOrQ16QgpXq
Nde8D0S2uScqehrSOt9ELYhkoV5NrTMZKjrDMiEUOSb2F4or5iStOpo2T74RJwe/6x+dYS5P96zF
zmqVOlPZiUkIfg/6B212FPWuidasHGmFG6MxgT7yprE5CXVVRIiqjQuqrd1nGfckHEfz3SJ3euWN
51cWHdKtT1LU0zdpRaFiKW6pTwyLsoGRjrPyq9UttESdM3rXwLxTPDa13+xK/+580pUgnsFMU7Nn
z6f8ogpPraofCRqs0UCxbWPdIinxEIL/IrCTrrG83OxRPHt6jgeHEt5lx5q8tHzq6qXW0/puMz2w
3b0CS3sbXBo4g1lVCZZF6r1kEQd9hzWecNA18j403HNL3yCy1f0Yvqh5jRPJLWjaVE6K+s6cvCsQ
HASaSR7F9A+Qg4ImRfm4bXjPDSafBTEla04uDc23B8Vz4RMuWQbh8A5pUVAI7Hzik/llUNiUyCNc
uw8tl7d6VPrSjuJXp+NQWU5yW7ThRUzs/iPCmVQxwbNsDIyVlEhyMgAxcyxCky5vXN+ryrUXzmB8
l5oWr8ICYtTgu9zUKQdtFN1Bvine695DapEfqtMGIgJiWKrE2ccK447Z2jb4k8Tc5V18MkZHbPzA
eELSRodmqU/pLskgHyd2+dm56objDBHDXSYl9CG8hWYKEsst2Rqk1TPFFVxyE+pdXKAt1oP3B+0Y
bq/U2fwsudVqB5BjmCHyD+UpuSTjC2cgKOPLGPjbsuNeITihrswfwMwQ4nhpoEfpSXJxsSdAIyY+
Ji5jhugz8atUg/HKiJFpEj6ljsqXVQE3bpFt9JoAc2prf6bAhoGFRJigAa0mlzVa4pKBEEJAOQC+
3ZW+xW0Nvl1E2lXnBlbjx2QBI03IKG9JX8xJwn85zjgNkz3ZmtbfdlMRSIi+bVuNwHLD371bNDcR
HMt+NivUklcd9+Bai6gO1ggD0DmxrqL5N/savBcVzdKRXisWjvWgiMqoRNJgp7dfYSGyVWlYWJU4
CjTzeSqcBwRwhM/YIsnmFvi69OogErjXWAHXhg/ikQLHfBmiHQIS/kSuALqaIuGb4rGOTa5Xks77
aC70IHuB+ZKloHeqLY5pRg9jMx1VmpwI0s5uVEDBSdSGG1wd1DdTnm6XIUzCkbVL0CAT6XB1+wQz
iacsezGg37CDr/VlN9sBXGMYORU+jH6MD9SMYWC00Ycv2z1ljxFU7/CQs5qT1WwPqsRPaLgzxX9i
8XBgOUZay8VfMDkrug4zLxUvCvKOp9Jz6nann+vX0cVMgQdsWgGfD1JuMKX8I8p3N7Kex4IdoDa6
gA8MUW1Tq3lukHxIGAV73XO+9B4PsFO56yDun4uJ96qbZ/RsD+ZjFPTyJDOcUrG+N4qgW6uJQQx8
3IQRpHicrOSWmvTWKjNoVpiHvoLRe05jkjSWReNqsjUxeW3zRHsYBfta2AeRmTyNiSOR9mpn5U9U
L/XM8HiO6KN2gWBEZdQsQGRSLR9Zn5mvfuOAOWtl80V01QDbT5ERsBqxGoqBQSwqateRZcEa6HvR
E8gHd81MGd6c7e1668UQWEEw4gCmqP7Q0sJkx9dXYZdtAwG/VrJU6FEw7WVf3RzxUFX0Xpe0ym0s
MT1VVcO7Ye5riYNvzbIrOvYqoqzGr1I1WMGSqdxLMtXxZ9lMX1MH7t2bcPaqLn7nUGkC4oSvaNtY
H1PFE2RAcDU4Al9ytIxJa145Y38ZlQRym440XFjDcvSEAWO2+8QsgKCJIc6s7OiMbA1PnR5zXcpo
1YDYWvjWOKPeEXQVJ5rlYKT48CcSMMJg2Cg6D+MKH+DNAXKjZkwG486coM15IKSm+IVbvkZ3NMfB
OJP3Pkeezpl4Om5rb/tCtFymwQXEEK5Fh2G8SraOOX0Rhqjs+ET5QHIAO/0BhwR4qCsOYA3x9mib
ugzeY1ybjlb6pG35BRi7/qJs6gR7T9srKLuEro0NsJZbkI/pJrTGflGwbkLMd5cRFa37iPHdZDKY
HfxdIYdVS/8epkUukZhc4CKmZHSEuLIVdantnGDnZY6+4I4dbfWWD31X3D1yq1Ajkm3rim9kgp05
95fnevMcyIG7sWAs7BB0Es38MjXaimX34nK6486OfEBJ7UlIzJ+aZj+4tSLWQi27LTk8Yu31aGZi
J1rthda/AidYeia/Q5+ZH4b0ab6KIbwz3zGZO2xpljH3vrLfDQAX5Ku6jW3U/8HdeSxHrmxZ9l9q
jmtwOOSgJqEVVVAkyQmMZCahhUM5gK/vBb5X/YR1tVlNa3DTbjIzyQgE4O7nnL3XTrZ+vbS+7fi1
GZ8N2jp3bZnG90nMNC/I80NP+UeFWLgrLfV1sJnOjou/1TwW7nAFlvRdMnTrqcm3OtK/G2+4Bcec
baG/8g0oT8qK8XnmkWtYNdR9RVLpbW+59yWivdxjpdD4KSAgAeLxqTBa6vcdCc4144iFX8adFYbV
GYUp+4LDNm4U3tG3Qnq7gqAfMRxGUX+5zmwesiGI1zNZKFFsUBlYf5pARRsGBRuKNeeA4FIg8msS
pMPqvZd4G52xSzY+73kW+Z0KcmOrweyRLMEoxmt2NBYtsJ3hMR2BQesehnoWsKRk/m1MjMEGY2G5
aQJxM6fQy8UwA0AW9FBdgpFm1u+VFc7lh9aMpe+0rppXuehQ2ExdGgocZP1haxro+qsU8dpMRkCu
9KOgV5qDlTdRpTVG7iET9FaUN1zNAQRDSKNsw0SeTlaZq/Xg32UDOYowczQ8TadMP0h3kOtHEbUv
CZXpkTkpKZ4mzYSIieSlFMiKgeOR2fSaF+5miofneOCki2Ucvtp4BaQE+DQjVzbyaRj17H/O/Io4
wF53sUhPHcMFd0Q24Tvo10T/5WoH4ab1qe1IH3IF/8JfdI5FDyq60u2HalVywF9yZjF5h4L/PJN7
jDW+xINO6Z4r8OqsG+xsoI9ObInPPjnWXveOGZXGJxrJyC3GNe2pTYrAYQ2UFWu8HcLciEzEEbFC
pUf3MKBQr+OhJ2bM8y8FzRdodcTl/ATDBMO+8syc+GXBMX8g32LI3V1tIoq3Q3kbWEF8nB21Rj15
tcooByvdvQVjrNayCFySYDnGmhFmIjSp27zAmAaJrF8xkR9EW52NbECMHzC2cOsofq1a1sPsYvt4
ZYM83ntOilZ8qA98NtGpxCCxcgy09QmjzpbzBpbx/kRlS8YGKq6VXHB0NHnv80Ynl5TzOqWFjU1C
9weJY2idTtJbW/bw1HoZutfcaPYZ/ryt51NTK13egO4lSDJNH6dWECzhO1uXedoBdOVL1qbF3q3z
z6To0vWAJmScJqbrfXJDLfwQJTMYwCCn9JSMC8xeMWHbAXAAnu0Ig7lKdpNhKrdRZgxO+0tRitSc
5JcQ2NlyMRq088Gt1LMMcCsSZ15L2piSQRxyICAIsOKfTX/kzQ8c/iafOE9mc3hs0J9zhkSNgzWx
MdLv1AiuhpFNxANluyImgwGAzrBxGeMXuUq2IcmerPEdXslsjdRMLnonzqR0/NZDgQUshqd2E9Xl
e0EVtjID6uPZVSB0bajoZhDGO6s7+1E4HaKBSPdp+NWX6iFUQbgnkbEFEf0n1wID2NCu3JHhZ2Bc
3czn/mUwOVLE4ZqCEZARtOdoAZvJymwOE+42MEAbOalNUuBAZzsX/l2VuJ8DdqYNW5wP3gTMt1+2
1kNO3ci8YnGO+cbZkjNGV0+dcxyDuamKNRq9Jznm9s4fMwYDcE0jj++ig8bgYJNiEqEInAkUS8UR
v0u9pxSg2Sqg05ChdfJnDgcGA5/EyOPPNuovU91gG07LW5Q15zgwYCuk8H5HpDhTxomoGm00Igzq
wdi5DN2z9Gyn3lW6EvOgmT6mNUsiORn9OsZxIBzPvuNJe/eSWiOKRaxbkzCyHma6fCbCOpyd+f7F
D918a+mOUQ3V6pkvzmcbS4DVY07x/L1V0+5HJs8HF/juPihtbyWrt7pyjm1aMoXLrW+MnxC26nlD
+wSiUu8oSgg72OEOLG5osUhSHATZPgRwTxmy47hX6Y70N9SNjOicIvo94lDAL+sftAHvVuHZRSoR
gfe13zGVh9uU4+qGzO7jZFmbAhf4xktoQRid/V1Opd6RdOauYu44kAzTGfNAsR1yHEOudH4Xeb4b
E7pIDBRNiyTXInsgmk9eEEJubTfs9rIQqOHmTCChBv7CU/a7l+h654xh/BhRBtQOx1CE0uvGE+Ee
B6nNrJdjmJudwyi70yk90bFwdqV0CCvSRPaQD/IHzOYdHUR8fJ5PZNUIxyZiKusq9quu2hEgXdPJ
cZAGER5v+nJa9BPBmjujPvfmFfkTuj+7QDjQnuqBXaapGWmjubofIZ/tRBwJHrV6r7AslG5EEZI0
7ASovYjppQeKXsdYNRW9hUK5LjQFA/vIbiKTLY/hIHZT6N4PtnnwRjPb9Iq+ZmoaG477CNL1NK5l
k/2q1EbZ8LZmkhJZKhAT0n9oD+jbH/SwbpMGfWdJ7YCMAWUh6/iKSi/HsLaWQwrR27wp/a0w5gH8
GFlDfFDJg2PUB2EMzLDxgIJAiOvH0NA75mX7OWQYNWGfgIdsvYZRdR3RDskwU1sI3k/9jJw/DN5J
1W5ZogM6KP2MBXFX2erYZcO4Bx/Ks42hbx050Uc6mqzNBCS6fbbyTAzcRtVCJkl2AQOt0zyQW5Fh
HVopi9M/uPKb1A0GjLZDtqmIw6tGKHBVm827riceNPYJtEUGP4NlG9NvhZnZDUq9hw6/rwsDt0pE
ZeSWRHGFWQCbNa2oiNLHOFTwkXucsfjVzy0BFH2LvXkuSXZjknM10gWl14ftXgInIPbVfoskrgl0
zLsi+5SZmDccDO+l5FyMXN5mGwood4kug0ByNhr1pHvlb8r2w5msN7uHNJVyc3cIAiUza+p3CTmw
KK5A+ax1ZDEnMFLOjeGgboL5veV4tSkGk4gWVHOC3tchHL3ftTU+TBZmCBfSeSXzR6yOHyWKOdKh
jyw/HV0coXaNh4OgEebi/8ju+9hj+og4YusNJe2PoN01nPuyIR83aeehMRwqfbQkOZbeEv2cixdp
XLw60fvEpUHiO9234OgZKCs9knm0bxCFTB2xXA4h6VEjvkBUDwfIafEyhPaJauH+A1VOEbcWg/lB
ouBjqYPsYI00q016cfgq/C0nG8A1dnDkUdZKEGMacwM35j4NivYxVpjXSWNWFKh85ABDCSQ1+wPn
QMUmeMJlzDy/HxiioCHpE39goHnf4sXYtCENFd8FTkvn0fSH342NlIULg4L7LiTFe1/N4z6r1Fp3
tBrj7Law4AZaiyusmt9Hj/2psR87di5wmhAoHI4ZZO4wW4QGho8KUrxhO+bG3cZe+wslC2cpomH2
bclW5ufZrmcoDDkRMUOkFsjw/N5ruiET73BjoVeFQjCv5x6sYlTg+0Gq8gCug1xA5Mb5aF2gO2wb
2Vc4X9EK+CXY9TwlRbDDUOUxwtR4gVQ2XIVTPlsuzI3W1ycP++eAoiVRmPV92b02bZLfKs99TK1m
FwsOdKRaQDWOGVh8tbNudx5FPDQKrQ+UpReiDZj/3RhO2G1mJuPrtGVtNz15CN0CXFfMAxuRKYEz
egjQDYcemK6SJNw6nXYgIyFIxvHNNG8KWm0WAP9Dzfazak+GI3nY48aiT10fpyAkDXN0inPgsD/S
wb2Q6mycglo0NA0rfMYBvBHxp+w3/sghxvf6fW2UD1hq2r1Rz87RQi9VhAhcoYVc40RRzdDgkgPq
RSKZj16mkah3ePnnALZ+KaZTVSWLwNA5dBZ9M1E8knzMtpeT6xHX38gf5JpZnbvzkOnscY2O1CS6
vLqlcekHGuzCN34pnwFPzJx/DfB6I5OGwNxMd1vmbGumKPO2zZGSuTVOGIftsjWcbYdGngEM/wWI
l8ImxB7D5tlE1TEwOICVTYXY2XqfMmTgk21k62xEXKYD/RjX7b0xq0dLRAywpP3VMmuwihZ3Vj2d
RTVeCwcHD5BfUHc9W0HQv/cTRWYot9TliMM656sJ2yfMwS9ANPItg7mtg43PLii5qOGRAmJ8o/Tm
CGiptWDUYJjqWDXsgv6CvoGENsektkGoQ5KWd9uCQBSIjRVxXP5nSNsTEPoqmmqHvhOtBzdMbuyR
HS8eeYQSHwBBREzMxGozTMFTJhqxzQwy4WRGHIPvrZlqcvJBaUhTxS4V+x6yKaMW5kHHdrUSS1jU
GOAomgn22LiltRzN66Nbo4JKk2rYJINPerom64EACQyiQdow/dVPaf8qK5yFmXC6fSSrP6OE2QAJ
EFaVOsxZY93ilZ2bptsyVi5wBU4gymkl8VEVPgpO+Wz3PrHXY3JIbULdm5R6to/uGWYMLCUc8L1u
RlbrtOcizX8bgU/AQbTUlgK3HZSSVRQ1O1TFny3m3w4HBJBENuRMW+MeMMJmUs3nZOlfCDj789Lv
TRhjh6HTn7qh+5qQwhE903dbaNMsF4urXE3Wq3SHPRnHeotZi7CRjiaGKQQ5LKw1489U0MjadRDL
DJy4dRkglPqzTjcWwIy1MMqZ8yKjAKsZ90bs/G4cnHkx3UDYnqvWEXtVkhdv9YyS8H6gTzY2/6sd
Ua71TyabJZrg70ECtyQa/Od/0Iz/BEr+L5ao5V/8zRFly79s4ZtA/aUlLD8w/28ggC3+8njopPcP
L5Sw/uKw40P5d4VNJq7Jt/m7FUqYf2G3DAQkGt9zFw/V/8QVtVD+/2GK8qQU5O1IKW3XQesj7X8z
RYmiAV22RD35hntLH6jaRCP/Q3uWBVrfWpVz+KdL8v/yHf1r7sDff6JHhYs5zHQ8lzf9z7kDuLTc
FK8SuTwyxXDRahrsfYojp0/phuUoZAMwmR6NosZamShdV3Oh1Gow2H51FV2lVSE8qF1yluCKSTGB
RJx2UzCF3PrRN4xk+Tfb3n/rHFte0b9eIzgYgWS8J/Ckmd7io/qnpAQfPQVjcM2rCTxcIvYttPXb
kVfw/78yGGD/7QfZfBymdPhcLREIfuS//qA2g0NgNS667BJsUS/IjXKRbhvPHSL9tclEjgOEJijV
SjcwSuGJ1FuN5mEdpNWpZyHtrSlFE8L647KiOHF4CkA0U2awV0MB7fbEl2TrwKzuDDoF0MZB9hB7
zdGp3Xa6uRSOYrUYd8gLCU1QkLLK/gHlmbOeBuhQNbmVykYs4AV0FBRnH8+AFd8bVbWZ0jcrpidC
bhmzJrfbkwOHnopmTUC79mTrkiwovK/A/rP0JlJA6eMqoTLSjOFiFqk2TL/0tOwIwBbBQaab1lXv
UxEWzLgpk+wsJpggNA2qnupX0kh3xeFgp3MKRrdeTkI+RL7MPKZ4WE6m6R5noBjY8gN/m/oYOXza
i1+Gi9sYPF3R8V6CYXqHCRTcORVZcY11QXNA5RXq+x5O67ofOJikAQUKqoolXoe0ucifK3wmwbaN
IS2kCwqxBM26KT2aI9hxH6whf+m78r2bqDEUR2ROnK3exKkb7+PiM0ije9jfBHz7zjmx7EOxJPKm
RUx6ofoqLKx/bsICTc90UxGIvaZjRQqCSfotMdNMZXNKP6a728rvKLDKed5oMKSMEepbO6w3lTIW
XLkjb5o4A8wVGtt2ki9R6HwEIv+N6TVlv7/vDAXdPjOcQ2+bVNYVTNK6LaF3ezdsBFcsDXvS3o03
jt2H1JslObpoQ8x0gptp0OA3jZIYA6K6jdp4QKwI3JrB7Up2WfSWGzpjeBcUx3ayjFdce6tBAOlA
b+me3YAkDGf5aw72mjXhSA58vcF8jiecC/UUvSXYXg6d9CWvnH+e5kQzuUn0YDrSuc/K/vPny+B2
TFaPBnLg8s1cYP6NOfc36I2X2LkMoQN0fXfUJOpO+NcE2rdGqd8TQqFtADdvTffrYLnObVXUCGx9
1hg1j0+do35JksdQRJItalgkbrl3zlDYW3u2uxVC1Kd6ml+IYYKjwXSzYagiaZgNRkYrNfEXrw79
zWVZI/72YAXpd8SwraqKxyYtgZxh+EhVadGoSEEHDWSjzpX5Yi2rGldw15Qw/ySPX2gk3/7o3IoR
WGgS8/f8AltgVg5E1OPa48cF4BjWdGe+nS4qAOvJDT3rctM2Hd8+Ztxp5IiaqM+/KSvQhPm8URLq
GnRB7STkKXNoOXZmZ+HUYM5pcWbGbwK5luLjsCjXNyauwDmjg1C1POKOstY/V6ur7UcHadT6ZzEO
/eSDLIgdXSMuRtlhp/I1x3ZlH0h1djz4OcuLrEBmUuJ6Lz/XOkvc2z5jLlFrpoVj8r2834BGHAdq
jstcsqiLL1mK7LsCIr4s+D8/WldciSzX7WZIBcdwVMhdE9wZHqPGiTFvQpGzkpJrhv7/b1exKbg6
QcdL+vl62n3WnfHn59X+7Qt1T2ZmC4LLgHBNCAXn529VerdQ6m5TwUWzGz7m0Zxe7Cx8sUV/S36b
Io7M+dkgW5D5B+5rguS4bs144bIPm1YuLzQ2X3JP3Nnu8FyPJIfHvr35+TBo8kZ1+M67+YwcsMCM
MDzwc6i1MN8c5xHxAUvf14j6dXmUL5acok1EybGtHWZ8rlmvA91A+rC5T/1isBj1jJrfGh8sP9zL
LvtgudzaC69hF6TcE8LlVauYxi25tFuKc2Z4NLORX+ws4b1nUfORGShBDKN01waDkM5FeJTYDVdA
J0vqTnFv5gW3LSDcjdV7NzH0gjXTrgeNKGhDKol2LQQJpICGQwdht1uSneeXsXSfRlZC9s+cK+L4
4y83sx502e6Kmu+ec+BOsY8gNaQ1dAV04a5FgtZgKJoHbzQuUZ3cYVvasm9DsgwkNhqswyQFZK1G
5AbEZBUW8k0XPu1+f6LoBbnLCPAUlOADozzYM4ZuWdHztYsbcmWPEA1qCgIkqIhExKGbcw4jeQTn
Lwkes1o5uwiaFosAtLNmkV8tlziurd+51kfw7rt2KIZ9xIRiXTbDW1TKS5rgicT5SnOvoTMN1RdN
lgUgRA77ccRGwG2G4DZfh882HoCV0/qf8RSodV4ll4geOkcuOKZKGtAgVb1jNHH8WUgQxfJ0+sMr
kwQWr/j6811+flycmlf4j1fE7jzKmXNrC17n1F6SxO/pOeJHwJ7DE5l1iBEd8yXG55kxzN7M9pjQ
ou4/ywycJgkTMZlq85gFe1UB6qrx0c0lM45KBReD5p1o4j9pXSPHI7S6mmCzRlF5srP+C1You0wX
X3++2gMrsyucsNMMnUrmfrQzvdd8ZjWxJjIY0NTZCJVXuI7wExviZ5msImCNnTM96EYF+8DhOdK5
3ul6OI8jpNoRNTEmTP2OtOdtaAOEizlXnrYckElkS8rs611Rms7BTid7XUfQtklc3pYMY+5p3X9h
Uet3nuOizjbf8eNHj4TuHUePjEczpfVYIfNFt3+vmtsGK3TVCbUnOKtBqNfhUaWjsY3ANK0qy7p0
NJ82aYkD2cgC6vvRWqc9RbmWRGKU/ZDsQ296obm1eJBwgFmVN69917+r2zy49O86rH6ZsGA6ZTLq
LiLE4vwFYVJmsk6wWE4EvvUe4/R2Tu9ERnC3H9unIv5juxV3hWIc5/I4mx6tWIMDFIYKdRLILtZD
O1xdgDwXDSAu9XLNIpIAkgkphuVy1X8WLm95zojP+BoD+35ZiFGgQ7NclsGfwXDyzCDnI6yotuPM
kdTmAPGy5e+gWzDWP0u8IMWzHXRw6JF3E82dbIdxWhZ63r4VG0/9YAl2VSPZ1jXyWxVHx8ZG3yAs
dVOYLdmyfdejnOTGXnaM1CxfxWwjOOjRP6sR3iz7JK99i7CaDGdBb8WKgNcs2/KE4FYFXN6gtzZZ
keQHI7OuUWIwC8yRkqu+1Y8+SdKodYoPbwaUa7eJv2OsP2FNONm2AB7UvM0tTTYoZ0jXkzzhTIlQ
P5ejCxC8synm218s4mR1KCBtlO0lyVhd6YBWjK1qBeV9kbBUtGe7N9FXeze64pLCOdvE32OIrb0Z
x2cVe87exQ1R5WVFGu/KnJynYmmTWGwJUHNq4Dco3evwd2+14XpUvzvfAqkST3cUjfii5j3J9t6p
KXBloG/iTAn6nKipjeyZAUrRnPvWecQbhbGpIxQB5NST32UTWwFnWLSYC0wChBz6FRSUwH4zL94h
GdubBItf1JPD4XeHqhZqT2XsjBm9omn6eIKSm84HD2BG4W3cQHb0I0n4IjuDF1CyhTrfxjSJ0edz
N2NNJiAGfzq2MijZFB+0Qzj0TNM1NLNDzNgVYBucbPzbKq/yk3S6joyhbMeYeHjqLJP49z+zo4tz
MXDrxgntKQtFdyBJEc686AZVPWgZxnWPQZ+88k4XAE9XrzqWkRBreObpsxnOz1bY9ttMe8Oqw7yF
hrzRtyFbCfIy17+SFuTm6EHKZIh3JrChvZ+CWdNsC05FCkhTnVycFJsxApnZmEh3tZcT+zibHlJx
YqltX6F2dHfuGLz3ndDHwIUs7PdceLnOLKh1SDvTFUNyrpM1Ux3Eo77qiWV1bhJSxqyaKEx4ascg
4OAzeCOOZDB2vGNcBQNSy2Pe2ZjC3AQlFfdoa8rkLUA77PfJN8YpDyf/LVUT7dYBplFkU1J5feER
hTYid5AQ9KK++x6S+Apc8eCSG7NuW/lHR2V/L2L9aKQeJqTJWEHi684TZouNaqVcFTVMsiVyFfSo
Jt3Lew2WY70lASW0vvAfWfDOSFGCNYxKiek1Pc5QhG5ZnvcJJksOKS5+lFDsQry5PlTJUIG3E1ZX
b5nDSFb12l56rxiOCyKio9bdTXbFA4hJLs3k9JSqr5SOF9CM4GGo+uAm2IdN3K1jjSeGA9eOyW91
b0dJtEuKgWqLdFbuo30oZHfwRPYSYcTdqyLfuEXGuUHZ7bYIK2eTRIGBKBhlq0pQ4iojPpG2/OKC
Gj+ahSrvccESHudd4EzQfSdWYjOI9M0IjeIs4DmAQvUrZrD6zq7pkufdeBxRx90Nyy+y8oOTO463
SAdxGKiWrLo4dM8ETSCMaz00c/VwsoOOY9WAUMGyGVZoEweAwWy/gqk5zlZ2bGU+nRbBejIH0cll
yH8WBCMy4PaG6gC6/ORowpAGZGvroO+WOPNanIPWNE86gUWQh1AipfNaKHLRHHp6YP5X2LpvtcaF
pvQL3chsLeidb1DX/OixSnu4xHG44yn3D2kUXaFnTMfZm8VdPgbJrWq/26b1T237bYAQEBnGliof
b9oZPnA/Y5GeymCB4LPvBOXzTzfkfysryQae899Hha7pDzbEjP4zLGn5F3/rDAr3L0FvCR5S4Evf
R27zX6wk/y+bPiHSKssipxN45D+iQoX8y/R8E9ZJ4Nr0ixac0X91CP9yHcshKZQOm2cGcA/+Jx1C
l87iv/WlQCZ5Iggk0a8BACX5b30pM3ZBGRArN0T+jVGrXaGcfNsi0tkguiBLqhyD7bjz56InYgO+
bKZ3ZWtv88raZvYI/zG2P0XkfwpVnV2rQ4YF5HZAmMQ4HVUqqecotpBIok7c5jOnCCXtP0UVPUGU
xxCg0Pvm6OA48yA4aljhcNuIVT3kj5UXzKeOwiDSuLRQM72aNvkbkxugF4geC4s2PFHEHMTt+lbK
nGg10WMwzJCnRW9qAIWYeEtySHSIa9I1wJMLB2Mg3iqKXuMPra2nYEizw1h5COSRPoQzSJQoL05z
Mr3XmXqLNOvKBA9k39cmE8gWmxdTtGLs4Z7bmO/n4lWFwGRTnqG0thiWAZcPzQQhMg7X3ijLg09p
TiGc4eMrGC127iknDWKwj02POyp0xASsBfJfJeZL4r322Txha7CtXYLabhxYJWbl7EtaU6QOAmN0
srWtUL8Z6hRa0wcYmghNNVXpIvZpaIXVfofLkk5CFznHGLhoYvV3kRtwDHVkgXyl4NPrHmevuLdb
1K89Kju0uNnZaxCyC3E/pvMfVk0MInm4a56lqp5KZncV+2cxfwY1p34Mo08EOH4lenrS/niNmu6F
ZI5kH9SEywGb2HfoneWoz40vqtdR21AIONE2c78wlR1nY0fE1qdqH8fWLy8f663A+4o9sTV39Tjv
iQ94yoHoA0Myd6kYvuxJ1ixT4HAKSBrUidF9gIREJslDQcrIA8I/xjQ42kd7+B3NrIcGQ1xUFx/k
uGL4HxJ54Upt8qrlHqzWlpu8dcnPJ2J89rb3C1cYPtCGCJEJuJdTvk9yggA/sUASY6sr8mXVvJEj
scpQCa01+pFwNW/8qbJO41j+AoKQ7JEtdYjQABnF9Bt02Z0KGwR239e3Iok5Roc+SPvY2lVqjJG3
5nASUMvJ1EQHxMg9tFDik4tDM3LsLtYo6B82T2MRU74NnFWm7HeqBF6gQvOaSrQkBJAExdWvo91Q
lB+QY486Ms4uQs3G39ptfbRjxK9V8zwvel23nSn8G5ok3RlD25F+8qGW8mo3Bi3jE93J5dxCyzfO
CT+b5K5BZ9ZlNqfYJJXbEMgE4T87NwKXKjNjixIcx5giitHbDeiujqSW3SnkAcSLEsMmy3ETtcLe
t+iSyI+wDskkumNlpA+Ti67SbsoD7Ptml3aZWDNBpgKdkTI3hfFZ2emzG0ZHV3TdKnDCW0Vw/BqU
IWBj+96ao2s71cfcs7cDAGIMqma9knYosIfdJlP3SG4Fzk8jO3VOyT9JaRHwefG5Zxcvrff4Llb9
YFCMZbBvMGGdOFKb+xjXyX6kBKyGJ6IfHjzDL6+Olx/SAhRZZ9GhHwEXDE3WbniCrCMuj51hydUI
2JwECHRiEYnqKAEMFeNfts4xpNRdN8hjFiDb9aw/NYzM9QBMc6WhcazqIGAB5T3aCYM5t6Tq5e4c
KnLlw6k76EJ++vrNb6t7ob2bLkWb1FqGuZM6+1LhcG8hR2ByL/3T4OZ0MhkfQptokWD+QpqwtEL1
2a+bs0Fu101uwdGqhjvDmvpvMTFw5ylmGs+fOJ61LnL6NU1xEzWJtbUnQCyEu1XbIeHD1EXEEVd4
0RYrzjJBmtgFosZ6FLL3Vo1hdB+drU/5QkGzaThvFylZ9oRI13ntWq6bjGCUUcFUdKc8WEl1QFlq
P5gZaJI2M+EtEEilmnM0++55TENNXKSXnNCwXE0ZT+g1SI0fBY5KOoAVuYDZAfVeyTqH0R44C+R7
FCYHXEH9De31chfl0/BAssgIWACjI0+wHywGZhMNR+Fpgtfn/I7xLuNrzAIrMXXynSLkJVvK2yK0
yAGS5q0xfTG9AKGcvclGPTtxKjZao9nyCfUI3ZYne6YV1tTq087z7AGlmnuXxxFpI2aU3aOzeFF7
QfrIrtWxexDafy48fJ9G/e6yl21dswHTQQoKzBeKN7sr7ofFiKuGMKbfNaPDjqS4M4GNGkb/MrVU
hqbPvEdONVLB+SG1Ad/hbtx2arlzsA0xqlevNCwYM80zm7FpE2dGfXTn+iijR5txckt456rU4w32
HcUNADrRs9tm3wSAlIMntIorHJ1XIuLAa9POZmV0kbTeFM1z3rOC9n77MkTtpou8P94ccCwn+CSn
rqE/uooYWhBOxCaXohYdpbvxCBl0LHeHHRvyeZqwhxXRldoMMLL4nWfoUH3j267F1SFreF917jcA
0GuKw2eLxvkZrdYxmJLvzvdpeif0NatmvmgeuZDCuisIvMo9CVmmYOyQDI9+zppI6UOaRXmQrnVn
l5CAR+OrivsZl1HxbDbp7y54j2X8zKk8xp0yXvzY/c7AnbrRwWx+Z6P/Rpo4NMJVFx7DQl2Rrhxc
Z9qa4Tjhww/Mo6JXQfbvWO2dAv/0hqfoUvW4VgLAVZZBWwDDKY2cwfjM6k4wfCN6raCnSlGOzIj0
S1VyMYK5vOtAAVfQAVccjq65xFMf5V+xTdMyxEhM4toiKr0Zi+jW9e7hmrk70hvHVYLAVV0zqFBh
rD9pEqzzyB5OsO8/vTjAEqYfHaQL29AdX810WCfpcE/2CVrNMrhp0XLSiDq1iNYgJm+nrP1y/YGd
FcFUoweX8RwyGMVFF7kkeVB31NeowVJWZoqp6Ft2hPPx52wWZh+us7w9DYuOqULfupKLtEXBL2xj
564ny9pt5N0wlXcZoFB6Vt1ZBT37R/UBYlpupsatUT7orUGC98YJ6y/F1Gelw3HeCLM7WV1urQZ8
elgRipXV0XPoQiYKta1voonf5S2IwRoz9apL53IHbQv1rMg+011YoIaT06NdJJ8y5cnr6mcfzxbZ
iQTxDOJaZu6XCQhkr+hcm8Z+yvEFBIQ4OWzLO79u4b3Fz4Ns0z1mwrUftC8ByeyQrKXml1M2h398
WxNINrWvhRHj46cajvzhBiIYQw+/wP7lKVwTfUv31HkfHELNOGc4HxV72YYIpohVA4MDrydo0HxB
GU7XInf26ZL20kzTa+crEvtYFRyTyEtDj7dlTxQUeacxTDkOWNWv2UxeG8XeHgU1WBEI5UNcPBNG
58FzPWKl+rCm5mi6qLiLgbvHdJDD99EvdyQRcMEyY79+n+Csr62q2RO7e09bYjPJB6caX3k0t1aR
d+uCdE1HK5InO2fYc1zqELklxEYUd1nJxhWn/jvjFTG8RjK81AFnWM21hCqC68YIPk0GHLAupxP9
hUPgcKjAfsKKKiLx2Snji8ivXe6yXjeFS/JdTQdVRVidcXHoD1PjAJp7jPyj/ySc/JeRuh992gCz
q81PSGn3mYm6INAo9d1Ly6iLtAZQeabhbRDP0sMrx2vm5uG+9GpmSuhymzT0LslQVRyD57ceslY2
OVjdveke9ST2e2TTvgTTPrgcKWrzcSYktRGk2/eeunONwlrpiJs6nwhRRaZT2/CXbJnos5BML4TP
kZFBzabxEKSpwr8fimXfL48yRtYVNDNcbGa3bWR/dVwjhj8A8x3zNGaScREpQlYLEE9gT+hG+aB7
8drXfHgDkzUxCWYT2C2wUdEhyNkCNzTcwbKqg/Bw9eG2PuYkAQO6qst9YkELM0sO8VA/Z590SzU+
M219qFDQndKwfE9RBhKui+Ki1ZQNY3HMBUE02kKskfwfjs5juXEki6JfhAj4BLYkQU+J8iptEKVW
CS7hEgn79XMwi+6YmOlRq0gg85l7z4VeyAa5245mxf51HA9LTaERyH5v0P3ulBrlTiqzgeFAHUyy
FBuNkffHCMW/Ag7JxdHtlkBCgR0RWopXpOSICfO/AR7zo7Fc21BNbP2DVxnr7OTgyqsL7MoMuzFe
du1dJs7jXLEKIzuFuPjGitqJkA9dAu7Lk9UQM7Ks5q/MQ5af6YlldkWKFGlyl1mkDkZCzuZSojSp
c3YgQcYAXz/Ow2qfi2eUcgavlsUvuVCXM/CW/5bOuKb47ICDsuVCo9Ad7ClAXml9Qofv4S+QO1T1
M7nxDf+XGWhRFWYX6EsaoMixatBKu8STTK+DSoYDwXIg6zpEz9XESbdgNpMZ0dT55NGUpsOuQIYW
ESeGGdjQO23WX7bBAQLMlbv1UevJ+EjxPDdh/+SHwctMrMNi8wWJJCv3xiN+cC5wb7i0BUpzP/av
rccdnNvi2Wu0okyBOl/oT3JtvoCduzvWSYNX9HeGTea+Ygqww1C4neugPyZlstedPsEmLZ/txKqe
e3ssDh79zTYNF/xloXVGsgbWdcbkkiQanQONga6b6s7PiP30KzPK+pj4hdqT6nd3dP1YKL6s2Gox
4Ir6E+rXorOMArk59lw2W2NhRzARkV41FVRLPnK73SmQdwz3m3PZChJjzC59dxrIrJU3MN82nScz
AJ7DnzomdZlfHvL3ZFX9nvrhRVboYDV5sEwGZA1AMTCQI8NAi4c+PIeZvBI0dq3lWL6JdFnnCoSV
ME986+VRDewppe37CLAx0xSp6lGeYJ0sMvPaBQQXoRneKgPCcD7SirFpP4XW+KqdxKS1z17qmqin
pGedVZvz0SDFJaIG+/LcpIVgm/F0DknU2lxbJREGHNephlG8eIqERiPxo8D1d43Q6amxPTz+z1nW
PrdLqm9Kjs9zN79bE4BrJ+fHNbICF1C+Y+z2o8ozuKQd/AOESLTbanY0G2z5MRgs+RBCdVFDiHXd
W1wbC07Vdp6PKgV7M3WPs5djCceTQvhcCu0v8W5gH2lP63votG/NGj9fBhOHTp7cqmIqcLXEf3ol
EYAjBEnlgRJYovC27nWSp0ezqVGtOmQLefKrsevHVPuM04NDXBsP8KqgZS9OhFeAOz+IjQM5DvOj
K6p0S7Icpw0BYJhMqwTEcEnuC3Wyj6tAw4ri0HNRaHPHoU/mg+59+Tg2BS83z43v8ySI6k6FDpew
1BbdofPYzcs1d+dPW8lbrLpbG7AbEJ7DLDg2L8moj2ib95iKoqSomGEbBQrndtxlfEC+lPcQllAE
WQFW0twWmEUdHl1emlb9N7XaeMiL5Cd0/sHg2I2yWZeQDWp+rNtmYp9J07o4Lh8+YUDVfvqEo6Gi
WpFqob3iWjTit8hRhw5eH/Ibc2tOuboXpXXve/Qk7RkCfroZqQt3a/VqWHyzbvte8300uXpK/PWX
dXMy7cq9Wgvlzh4uWNiu6eCkfGyzRkfSovv4M7rt4ygWeDwlySrO9GiOwwW7IgHbCvFFC0hQBIqC
huH8PHqfZBL8FTgduXfrL8yRCe1UCCtV4xspJtzvI1UBTJmLVZXolUz3e2j6c7egim3zn8bIn/UA
caZKzTPg3z2TZypEr5+4P6q/9lZ7JvBcD/vCNBwLm3M4phWxcJDteVP5302vOFjhnnXJPzFZ3cEL
v9TIM98XhaZXVp8qDq7LmhOdLM1bZ2DwthG2Wd5EuWDetaDplH3KXsWBzabPVi3EmWV/Bue29iMH
8RsHebJPGBbCL+FKnCdKucCYtp4PuBP52dkekQQxuj/ZPgb0OsTbty645+RYJ4V4k4sBT0z4zF/Q
L5ClWd4KL7Ofhsqxnhb3bUGhTmsMnyFrv6RLcaOVikrPAbJnVP+a1r5n0kD23ykv6vv/UHXmUWJz
3MVNYV46DClWNe7gVJhPCTrOc4xaj42jLzYDEekX1Qr7mMN/wHeErHJhRaOy4Y1g8v4YlJJDJXTY
givMkAuLeB4tjp/Eqv/ClNQ40tN4xz2OjMayTmgWCkIG/aPNDmubN/0Td6d3hmEQA4RtY1D2y6Mk
0mMSRrrnHD0pu7ROU6f+tr2FFsHykiM2UG5Qm4aMaD1Q68shHV15n0vWjiVUQW6v4tAacGEp4ihX
CDKXmIXBI7COyM1z3uIqkxWzzXLMvn2stuBdy31SDAC30TZNAg2VCm9OvuzNNkW/TcZ7WOL7jg0s
TnYZP5SuEIclzBBLtRSSFWCFbRz/awa3jqCUb7kieBf7ArdMXEONmdpo7hBjgwihK/k/TAQFupMQ
jMoR9JyKhLYcD/V2Duzv0uoqRqVbYTAmrEEGwZ50jlNlAaMrNjjp6ajzdoTHcMGWSdVBBvrWbNov
YGCyQe5oA+kj2O6xBjiPO6UrcdRioYhtQQxwSgQn4NsZ8sym7VfrBMAVLOMYk+WAC7Ca+RUTL3ih
O7wl1siKteSjNArk/nrMHnwiR2Iri5KlxISRt6dubB6DCnQ1fU0VxjvPaX4UmZDYStCsLYj1GtAV
wBDH+tRmJV0/yqG4rdaAJJoayBSoJJM4QqZy8pV9IjMPp3OY9XDVrY9wJqutBUBOLXt2MFYlFjZ5
T9KNoxMGtyqOYxabe/bSL7hHNnYSoEMJ2wzkYMnsoIaqAlt2b8T+vOoGn0hbtJlITO6TTivqF0LI
nKp/LA0aQhlTt/NvW656NFJGWMYhnK9muobJIENL0/ZpbpjlBWkNlbM8O/Nqjy3Gjiet4R2o0zfw
6PEf1v3boHdp18oWEgEs/NBlEEFY2FduqHqfO+PNVd0S1f93wzO8wZ9LTtV0rdPyhTDwbNeZ+VtQ
JSTgOWH7pEeNutXcUCDikUrax6JEq9i2+hUS4ryFPguCYPbfZ8+iPLB8VFfzvPEJ/+x09+315a/T
6u6UJ1dhVZ98SX3nxmgOBvjaWXIKnfE4+N5d8n/K29o/GM7apAHlUjXFCaUpvBIMdKF8zcCQ7TuT
YszG+BV07ZMHBcVKimeS7JEh4VtDMPboo9d0OGmX1j3mwJTxfRqnHF0B7BWT5zbH4EPjv6tlc9We
i+0KAuDWu/iq+mE0RY/gClylJaqcOsy2KBQ1N6HzmLokW8ZhP2yIhfvKWn5xEwRfreHzpEAkIs/x
8akZ4msKu3jnp7xYTjiZW6ERZTYOCrYOrcAmTEtjmwzlnk/2wWU2t+ub4eYl7Z8erefGCJvvyskp
jLX4ajxGEioDUu0uc9SmCJJCXhTq//g85pxjPTPexjbUfyHMSlx2z6BbkwPiRrY/oUvFOOUX5Rk/
9EbeJliweA7coR716D4dIJxS+RsIwF6IA0SC5hcMARSHeN2/9m63E4n8gWub7/nMmPTZwxn9NZQN
oIaBOWzGLvFf/FI+ESVBVJqUJ68ENRLGkoRr08b13aKYnWZYZL6HN9ANWL6ZxocYrYkCv73kXvKT
DN98/ohCJGB6OjnUoLBySxexmgdQ570cJBiWzrxIh6cQzc6n9gmJbTzR7SoHXEXaDfCPKkQNs/WE
eS2gCaSICBINl6o1cER3Hzw6zNCV1+O60dDkyCxcDTdQchuu1ZgRo3GUDZGk40KTAxmhoFynadXF
9A9R9bydUvNNT/uuL89zE+RnNkAEDUyaTIxwfLDE28zRiKTjCaO3ucHEbW3ttuSCKhjmIv8qInda
pxeLvU+qdj4Q6hyh3B/OajBfR7uQaFgLSoSwfAHUlexTfjdKBWePHYy3rW5Yy6fOzjR4xidQwcQs
P7hwja6eF7/TTmZbNlrZ1kNxz58N8mtW2ZTDT4ynG37GLHaY9aaLLRk5xnI4YUxFjcTbvunm9UrT
zEqHdu2RzB9lyXaFBh9A9iNKzBQhJrkBY6H4Kd05PXh2+C8P4ovPt4nIhXEgKHF2X8BkO5dksClT
gBRRtSCNAjc2s3kdkIoSTcrERAFPhYxp57zgOsbx5KB/qiaKQ2yAFQd0z34/gAw2WLuy4zArlukt
njkdJgPaXpAT597OQ0ezLZdt8S6xs5EmFk4kIbgffsB+JMtHnH62Iw+/9mjakUQXsSXZCeH/0S4E
43DL2zWLf3fQDwNUJoF+aJm8LO5X1jNDcFJYtVnIQQbVfxsIq9mYgr+cpUMNPv8RNRuuzk3PAafZ
VLvmR8sRYFqRY2rYV4zPj8r4z/AgCRSQNI9Y64Agzb7FH93CoccydzH6cO8MzKkqe02FrmjaTS9D
D700tzw1DmRy/5k6uVsWQp41PFRweowjPf451r1/nGlADyNauW+NgT8MU0pTy+EJ1Dl2wYapayHR
TUpPrZmI9ccUN/WuBiKErr0+9eF9MgIkwHN2icXykKKmRm8uyj3BFx45WmO1qwwaGrte93JIMFDn
DriIBcJWjwOr6kNU/YSAiP5FCDZHVYYGfZKRq/hEvKSKRrePdEdxLkkquAQ5RNU6ZgqR5bdAoCDN
4NNEwsywtbtMNQJ7+qi0V5+sUaW7rnafSNDc4ITABiLIQOc7dtPEwNxgxAR+6RYSiGZvqX7rbPhK
84JPY8RkXrVWdktEi4TG3qdixFharmHFCl+wG0w/mVnctQbBaTT4yeoYxvTEFSlzfCKe8TKXIU6/
deuueJKPdEMH6Vr7jvAfcNKMur1RscXsQ5y9Dj4PmP+cmEZ9XpYpuHqk1AxPUizdJh2Mq++XUPv9
wYpq0KCdqU5ln5LePlinJByuVErdkW4Px0cMktfFpZOzqFzgCUSEG8jtsjCZdAVdNoH0HOSIPoHn
vFaj9ZLiMEJeOCZ8xttqSuG+VfUbw1y51THzoxb7dECivems3E7wG5jc37llBP8uIouDnuGmOVU/
deCN+zRuLiwaIENNQbptWr8+xcm5LDyMiRUsCrKwIot51kJ+2oaFWnts/YUqdiw1M6KgPAZqQDH4
Jx+tPSl9AxTxkxj77NBk/hyBe2JGoS+F4RgrBjaNwi7FJu4Ud5IvwEw0PYsAKz21iJqnAC08xbRC
IjW/5wSRbAl/w6lea0CIHWsj1ufn1iFdIhhDnCT9cPStz05MyXGw14q7vwwe5FjVTcVxDvvPAdxe
w59oyAT6VerOtFcYwNPwfVDynw+DZg8mEyOngO7MNHM0SeOzkX0Uiqua2eFn3r+UCOePzYzDSCRQ
2rhdNjglT2lTst9l3S/NuyeYdzkFSXW+QYqOUzI+lA0MURehzIFkvJxvNiUr1WbRwNrrz9hYcEOp
W/ucrII6He8GXBGueEVb8RW74oWInyPpuaeMiC+LKqXKyFDtd9aszv0qUI1BigZnKdjJVfz4eRh5
JigVgfvjivlyFQ0tat8SbdZOEGVCUBViDELzmpHNJ2OfXeoYn0WM9MoHi2pXwXft1CeyM5/ZO0OG
y8Y3e3E/U5+nJaGS7hMfbLTHndL/V47Ld029xiTLfe3JPImcpPydSrknc/q6Tlm7Xjy4zU+L2YLe
aMTYxdaFUc8H081tB+Q+rDGGxrZ8iAXKL2teLuxeeN+pNOTwOZhYmAf5tH4xHWcPs/+/VDVP6EZO
/aSP69oyK9EvY5+BKR7eGcZvw9kbdnnOpSXFVbXz3SnR7Mb5fOaNeLesZ4WKwX9HmQHAQGB3cFJU
ldPNS1EhJ/VbpsW1ysZnJzih+4DBVHfPFHsRFleQuGHzzLX1m43IVKW2X2L9XScEGJv/kvmVSQQC
Z4KaIVi4D0V78ULvIeAQA4ys0wNbrWJbsQOlEUDuCh1+axNNSXj2jnOb8QRRC3nCf2hhAm3SmM1K
afbfNELDVcswYkFwB1IMviD/9kqnoOP2KnYWL/WsD5ZksIzrIN+OMRVI8TK3nGPY4KEjjdQ8KYME
Ay9R1E9+uO4hvwifZS6NSLdlg+KkdKCBf3JCzMTpCs2MMWnD4SZSF4eb96ykQZqm53Pc0HLuVX0c
Mo8DHxem7fOY5X55XzMtlwL+OkCpz7Rc3jPPOKb29JWZFoI8huwtQ6Hdivdl+gL5uii8PRzGPrJV
G5nKJJJN8G328osf/FXP7ifaCypr/eAIDSSBGXfnyoeZDDHTzr6t9DI7KBqdYd7ZgvhOqydTafxl
tvbKy8firXdR+Y0nTHGfRmncJ54xM505kZk2xr8dVvFtN6gLwVmPqZ892y4fi4I4FRN2gox82ArI
OJs2KH4z1zwp+Zy61J1JX35ppCNySP+0gXxUiYMd1N9bZKtuc3NcUCSnXHTU0x54DObGEiITvQez
SRYi/LfoGfCPb8xGeds6Z/OFb+NqB/9Heo/kRrkqCoEYrp+IKz7BLv/tymUTzuUSKR9ScDLYROUi
RdAoK9nu3loT2AyRuE+SE56tnMlNYP8Q92eU/LwE5XTcYmljQkD4loxZr9KPUWNFNpM8SM+hgl/K
RWINUCm7fn7rZPqKPx9vgC1YrjpY/RR360Lk1Go/sfPwbjlyiPTcX3VdfuS+OpBQBS1iMYiaX4kH
pscJAxwMKg0O+PhP2i1vA4M69q7koQ7NL4D7E2fdJUuh1azq0iaO74WHAyP3qEZkwnUoKn688V97
q0W9V7psmb+AgWHHV2zsVo8INCqcHZYVdX13Ddzmy/ZQWPtL8BMn+mCu1kvIY5QQGAm6dXYHsb2r
698QA1biFier7R97Y6ojc7He52pwN4ODq8XJ2KhxF+200wI8LOKHsC5fa7/qHqU9n1JSBv8ssB6K
QN35Slh9gF3vGB4yu5+ZO/vDLe0AorDtvPit+sr5OUc9s0khee2dS5dkgeUl6Uemh9Dxo/4B34t9
pZdnKxLS+w+s/3EL32JukSSOPytRcxGP5t9wJAYvazPQQZIiBibEsZkI6EbzA5GiJ8BhTC5IYEkr
loGMLGtRLC73JUymA7MEMA9x9dj06AO7W9kOhHAESDgksQfrbB0tP9NVnGAIdzetyr7tKWGlLXPw
2t1d8vturZKhO3CET8/JPkSPOEraKWqkv8syXyf4dtssyfDb4t9PSGX0MeuBTGKqUk/Y3UwKaD1/
h3HmQQs0/0vWiJ7An5N9LPzXUpnQN3sLWVj4NacQHaicu80r7mGBzfDUusupYmITeMVLtWTpCWjM
DbVOvXfslJFv0DJNPAVhVaNG8AlYqcDJlsTYJqvPhRT4vw4EtU0q+OjWn4V2DfMOSNA5uJGT3MHo
yNlMMELsDXdP2QxTFVdSBPKNXm++eQyKt6Ve7FOMjo3BThxwUhhF+ZSMaMK6FJRsZtj/NWn9U7DH
yQN+EXPgdUI07mb239ayLNqc4jUz6+cBALi0CvXq2TiB+uJLZVDnyiX8G/BeW2nv7IfO+yXycWP4
7YdZm29+Ep+nCillhhDhip6ACs1I3jBTv7iVsUqIeP9dDEVsL53vMUnu3HFvDq0Ml20KWwfhRRDz
rWcO3FyyQXac7KvoKGFT4Vx6TVWhvDtcM95Gjkrb6Hbh6k0jTZyuChVoQRbjRhvpYfDAdKNMwubM
dMlIxyj14qexFtuCq4VQC7W3SFggSqokBpqQzKbMI7RwTFAQXDmmgXcVMmuSmafFNL/ZIH5nCwFf
swW6F1Lee+VL64S1vNp7LBRIlGitW2d1RzPR3xbUucMSjHrr6eVomVBFBTNu1uVbUuMeVi0/Atr+
LTfrlJtmyEjs0Cgx+GdM1f5pZoghGGCcc21ym9MikfyIQMYzn+XKIkKh/FNVwj6XerbPjZFakVml
P7mRH1xsFIegT/41JRYOs+x/TdxIJL6IvRvaKAQr1ry4rai5QtRsMr+UDfAqCz91YAbkIU0lwBCX
ZPDQPPiOIY8lgyMmy2T3ZcE9sUl5+f/fcGBV276bEcX4r5r5UM0EZS/dmRtwbstT3rt3xYIZWM6a
YN7657RMTsLIPxaLKOm8IF1D0QHnQ4OhD/CVHxCrzEoo0UFyW4LZuVnNYu49AenDU9ZjqZ5Fy0rK
INCYhIcRnxPiHtJBw+A/NitvVkIRBjU5S43ghk0zvM1qCW+mKp/IcWgAvNQsttASpcFknA1tnvqG
8l7i6wCbDTs9k9aRB5r4Mtn9qmC5k3KSMLASqnlrmVlvS9DblXrDzfAkuk4eXXf+qi0NukRAtG+d
LiFw4NvWzsyzg6M0loCkMqBBJLoVifhc4V1xDgLYZjrqwETvCMup4K0jC0WrhOespP8s/ltSHztO
cG1N/xsxIc6eDH9l8B1AdWUvqvc+eTq7cDR+icJodznywXFCYkiaahh1lhzgtrLTbJKd7cPtd/kb
xunf0LR+CEXB/OPWMQ9b84d8dlqIwP9uQmYtY8N2pI7fgj4+OqFxSnwWHEEtyGRYiGcZTH0q5uYj
oeYhVBxZrUTw1B2Id7qk6B0Aiufevo4jXxjvce87t6fByZ86lOpJb/ErBOQxLGwMkFn/tHKVQiDU
3g9+96ri5cnKsXyv7M5tAythI0koSoafxai5RfA4bcmIvfQeQWsyf+kFUiGfMXOfn8BxAb7lj5eF
480LSGwVlXhKw/CctOLBCg6uFQF1v7iCYt4y7EgnRHEmQLQR0Q/oGoIHNQygwsH3SDcTCMrp3Z14
VyQ9V8BrQXm2ya14HSl8oqZH4nhafBypZLpcWo8N4TshWm+pvw5ZO9anjRU+N6J7zhGH9U72gFDz
sSdZjQckfkq0/WmubWqzDBbEZeJUYjawMp4vcag+ksC4TaF+iyUzNRpS0Ko5AAS/f0uDvo+qNaZI
54T4FO15NL7jsTsglqy3AQqwYxf6Fy3VVzZMe5f96oyCmpwmNiwUmToceX1oIIzW2sgpfvH87jPG
5ycoIMo6/pSgi1QDEi0sr3FBR57jUYD/2VPSkLEhCaOK2du4gsa+R6BHdI3GfoqwzkGMDCJQ4xS0
PlvI+5RYvco/s1WeXS9R0j/Z4QjLy2TH37IWLJtTmY+P0AxRuthPXmK8MZfyz1OZPRRkBThaM1xw
A1hKzVYUNWplLgijy/4LRhadggSFjUshL12j2oJyjrdlFf66+WpdC38Q/uc3cyCnXQbbwWCV0lSc
8f78k0qAkGbaHTOlzs65zyw6iI7DRDYlmzMQc2Y/vvnFgku6Gb5Mg9W4c3bs+JN87N8ERQ2SAVD8
Q8B83zl2jT9s40GduzRojrgoUTslxp+se+17+66hnKJHB0zJc8/kiLmrOXPI0L9RdpBK8q25q8g3
c074NvyIFEOQ6Ka6u4UN1X8sLsMsyb8EP4oG+EGT17blYCGu+xov1HB2h/EP2y/hbCo+DK7Eq1dL
9lEw7dMqJYTKrONNSNzAwXNB2iJa9jc1K3E4H/W58mmdkd4SAsNeKK6AZ4Qfysp/i/gLXB5R9D7W
0tQzf73015Yeu6QBXkqO9i4WZKik6GbiRlXrd/W4BKDec9nd65+cBRR28oc26dsDxLPP0MyhKkzu
N9ZAYg/9GvuG++wNzXPYNh9VmbuXsfSqDdsWXgq2VlsG6OF+zFqBBEPw4JYl3XjphjvHZuoXx3jw
B6k3Tkv7O9SMAbhkxmjO7TUTxQO7M+tfSj6EaUW/kLcqB250cc8c7yhlK04dFIPtCJZkSnjMEkvn
BxF/mCWSAYfcVHQj075c4gA4FOicEGO0v45lTM2vTliXTfAgqqig4HHPm61bLicg9DC1e8O4pCqt
yWrR19Sy6igpY2/nqPTVAcLB+Bv2W4iCjGQfprZ2bdKxxiLSfTNDdrC+ggRfqxczKKVtTUqE/5md
V7fKKj5Uzr9qyMbfYFizxywf6yQVsKuZCq8glmLRNYYAtI9TmLwvpRlgYGjvcEwYmmkUaGlFfldI
+O3Qq/ZAwPq5Yuw/0F5ssw46kCblDI6feB7RAYbs+F0ixBmxphC/CQWbEtKEGY+leV8/+pPNLlKO
O020F0qz9iiTJ+wP5WER+mcYYS/q3vpK3PF7zGzBzEMjYbGZ/DF0cQz9jZr+UTfJ1ZfO36L3pmhC
ArSFSEI1a/rnHCTtbOefyaB+St/5DES9q2bLRfeoEJt793kIiQGw+m1lrRm1Fc6p5WMomnLfIL3o
VfBJaKDkAKOvHot3z/XQBTbqrfJ6olSwwnRM+M6Oql5K1aXsgJao6NM/fL7k0gRkx/z/H8x9lKSJ
xHi52oQU+PAGFX9M29ynO0ZZALxFRyLCciYP55ke3SY9bhNQpF17srR3gWk9IEUu+dzVaVRhcyZr
61IK6ECJP3/lxYC8zwzOSDQ3sg3cqEGHt1FVcMntbjp4b4ikSZpQf0TBxLgB7DheQ9hj10KQ0T6R
aLIdV6illYbBDhFDlHbuf2E4HBxfAr+Fwb9pYclvljT8AJFOIk+8Dk78mxi1PijifefCg8Gmk6OX
WsUW59sObW1ytX2DOtqgxyWdjPlZG9JDojzMSqyck2d8kd/W7Bxm89veaaFm589FpjICINJ/CEf+
AuD47EOfGR9sWTu56Vi+TgU0E8be5I9U7XUKK85sHpCNz5nKRaSSXhyGKsYnBHbQGL7hWKzK0vkD
FxoGEC+uo8ZkAGCl2Hoyi7UVbmIEQQBuAtRd5uDRVbvevEM2iTlWD/clls/KWpjVSwxibRga265H
1jC2YO+wmzSRg7KNuNjkSg4EvyzzB8UPlYjIdhUR8DRc8xVV5XY0suWo+AStRM1HLZDbQ81a9Vej
2PZm/tw3jLD+gKctr27JDr81+KO7nv3XtedPK2OoHRCnVdkznaZgrcTsj9VUuCrBOAiQKDEFy4k6
klpsepEIuieBYcADCpQUHQclRlfSOy/OLCXO5AKgnvcv75KzrURBHuOfFPfag2fVD32VP9hq9A5h
Sb9JEWCdrN+ktm4o2nl+zdF6ahOhmLc1/IVr3eu42J2e62+0gIurad1/qiK/60owAESBQax40IN9
mWr9vNT1rffHM+9IfWDmr08VO319CzFpq8F4dzrnPVtavTWSIDLSIWoCYuR9H9LEtGTdgb6gRZWu
7rjS4p0xBMRcGSAmUQLKZ1TbJDnvg8ogdBRLNyrlfKOwUpGLwm7udcg67kYggtX0VruO3nNvfMwX
OM0/AtLMhk15tQtNH7Rw7Gb487KdD/YEBR19ZQJNgcVdtRm9NuXlcJ99/6bq5tpUmB85uukPeh4W
b3Ig59cK2+Dqv3cCnG3s2RFtEcMzuDxkPhaC1GyJgHdaZ1szlGw4HBFHMODmjUWL/6iAVZyqUD7n
oo+4TL/M3toMw8AuL2Plpvr4BhLxTgz0t+P5737ef0ESBnSCn3yA2qooHF3mq5PAeAms6FH0VpQk
Ytk0BsnpZZV+CxfDMcOCrQPgd9sOwacDU6hZqhfLbSc8F8FLW0lcmmNBok3Bn6lKvzAjJ/tSus9j
Ks/GUP9UY/CiCNxFsnU2jAyQkeTVnZGg5UT3+HB7x3GcAI0z0qgZsIUV5zQuVb6W/HtIvFU1SErA
kDXECFD/wjdGBtOdZuhe9BVVfh7GHhxDGV8Mf7JOPlv9Teq69xx3JxeTeAW3jWUOvVs98o1XzP7N
kC1ShcW8yjGSMJhB8FVNRFGEf33KUkwB4JBbQpbSgotGKONfa3k+GAWfpwqitusgP5aZ8WA3MdNE
VE6wfwGWpVZ9WhJCS/OYolLqH39ikOblNqgfZNdYXbxDOZevZNQckrZ9Y605RAPTxUpDIsacBMle
YBDiuCv3buP/McYlYwv+a43Nr7DdZT++wLMUhzleyk2pg6M1oAUeLMA7os4f9XLg7mZ7lT9m47gc
MMHfRseNCvDEENLGNJqpIgqN1EUK+LQuaptV8Di26q9fBn8bgMpbUNFvNu9GybPMfJbCG4QuCib/
wXTGDky2jaqCwyeGehTRNBaZPUY2gl4V/3P78gFA1or44BvsjMcR2QHEwEMRxvMD00C8m2iOo4po
IwTZpMnqgg0SO/1wDgT8Fg9sYKyPhtc8+0LUBA75jAlq90UMGCaNxf12edP3c1M+9ArNkrWYUFfT
mpTEiJ1XfaHv/arY9g8rPcyz1hZycs9Zb/0NmESRng1J3kkmVoXGjgykyUT/EvYZiIPZJN2iJb5X
TBkUIDlvixlEcLoql3OIXYAt6q1gxxPE9qfV6LcAts4GlBD08eUDw9NDMxCklfiwD/yOC2BpNATi
guAQNw8eS2sI+Z675gAUpfFsBnLB+gJ0lTxUDmrtxWXgxFwdU8hG6wBjo4XTzJktfzsGYudReiGh
ZnvtIY53Q9gHqGftu5Es/8VF4IDBiElQAr3iduM3uAXN1peRQ9rVRJ8Za+dezrt0NMfDFDuvmWFS
xZjbaWzThyIjUGJorZDUE/vZespbzhGk499V3EdQC66pQFyOGgPRTXqFmE6y2JhQsPf6sE1T3qF5
mf66dfA5WjERQMYT7S78iXoM2HbqatfbbtRJ1nxyxtktkvwysrmJ8iEE8bYO47uiemAe+DmPg0kT
q29NgJtroSiGu746ctV5RhGJEaulRcnNlyK7LrFgA2QZHSI2wcQBUdw2DpJ/flFfpwCsr0tJsqfZ
YD371FTy7gYd5g6fhB7VPYCXbhED0GeJ/JSGMwEgo3mBZQK/qLZB6E/xHDmE6mBTTU9xzgsXZmFB
oyQjr2/nx4YAiPwYJ8LYttlE+OSaWY7W/ua1ZnMyc8WSH3bPvu7tf0s7++cETggKWguIUyuObNP/
x92Z9EauZFn6rzRy3UxwMBqNi9z4PEjuklxTaEOEQhGc58FI/vr+qKxCZ2UBr9DbXjxB8SIkn0iz
a/ee850t/j0T8kXIIBJrN66Ud6dy1Vmh8QEsFBBgl/sUJEDyND0vtD8OpQHWzg5PBra94kDdHe+7
3kZdnLwNZtKubW/kfaNDG8TvUqfkP7DP0DV76jBZ5yPN67gIB8RBWPEdJn2c05U6wtf9MXhsSyQI
n3Lf+9m13itncaD5svhTY5LAcy3WuRANWguis2GVyKJOzr2O94U0jyXmEjqvQuwtIqrbkatkSvV9
XWFamdLhYTBmd9sahnUAh84t0PfXQgYODWHOx+wmBlw44pO0b226DvSuYdXbhncAnewlASKzmjV3
TmrPLngldRxc+r8dEv4NzUB8P2R2bmYTwWKnB+6UHMUFQgHw5ckqrgHDDLKjuxGexCTuwDZvmgDE
e0HTDfR0ndNa4ourx2NguREBie7vAWbYbkZclRlIgnU0R2cOt+wnOUgZa3ZeyzRhji3ZVUDmcwfP
8q5NXL3BIH8LRPFH0kpGTJk/V84Poam+xtp0dqFgtJ/X7XCqLSrDKQfr6HvkCAB5JMJ911iLp6Jr
/Z01o6CaPQLHRC28PRozXuuC5jID7uzUVwlGtqBbMXlpN+k07sxQv/Yi4tnZROmUmRdjcmlRAnTu
gxzktBsS/5eBK3xrWAgjpihxUcNmn1WDo83wShpNQGCirqzPk0YmJ5Qw9y0qjkDa/TasE2OD73y4
RVF1+pMPBXs4/8orkRoh0fqsRbVV9bPt9YTaCw6QnO0/Uj39QfZOAy7DZ2Vwxr3IqeM1qIoLL86y
tbDcH2Gffc0R5vuisD7qMiETiaChzGTXjYdV2qHVqZL53iLrwhRPBSLPTdml8yYs7d0Uxu7WPdHg
gh9FQi4G8uincurPFPDRVjeo0md56rVzHUN8KQi8oHkj81vZ7uLmcuRHkXkHLvIziLPi5IqJBIW4
xWlpD/CIZskB1Gm3vULw0rmvPiyMrYTWudUIIQivIZer1BUi4eDqx8ZpBCGz9eb+nRSqo0oNJMwV
6o+3zh2RGLoGvv2Zuw28jN+hiLZmhIkyzr9k2D7RDUaPkvK5abofoVkhsbpLyW9GoWefKyN9RvX6
PsQhAjLI47RCaRCWnFYIMLY5sJjVpiVnQWMZ5t3m4A3BQjpQx4jaxqboOZfR5jF1XL2bA1v7mFW7
5Y3qWGw4fL+443AuQsAe/FAKqdDy1rNLFlUVWVgTXP3c9Da0j5ZiG8f0Wo14OKw2JgcpWFHgYdbs
8VuXioRJLB5yzX0OUajzf5V+/eVZaPJqhzAsJx5A8QdPRSB9jvjBc+EV+Z2ez3NHAKsT9k+1lb2i
LKBfarnHwh67U4KixEst4+zZ8a0gQHli5+qtfOCMrM5wB9aMj06yJuIu7MlnTDxJPPTRAtAYhwAY
27A814p6MSiQ0Rtp8WGG/leboHjNO9KTVI+Wagrn2zwKbLNBriAa7BpyXU4zvqeVTj/CCqFlxi6Y
NsmLLwhrqhHiTD1KX0IccfRPLoXX2GEeJCLA5lCymZv83uToM6IGs5rqXKSouiKFPN5H3dLk9IxV
C56/1ntN2kiZ4Bl2ZDyvxya/1l79ZReYGkasTaxk6X7yXPPgxeQs1RFJKUSjFKd4motTFjmU5/PU
r+loZeeZ6XuHdlGVMH1DfT8okHw53UNhje6B49XNzoZD0BfLyIvOhA7/yAUn2dp8oOQGvRYmqRnT
SAioGZCrTtMw3SLOxqUcWbteJ8Yu4AoXxvQgMeHAlT2mo3ylcMVW5r56fkWCK3wRPpuJLiFbDCYZ
b11btbj0Nf57OTmHMG7IsieZNS/mZB+akNkKTIWrPqDv6luEwNj6qCr5mkTZo3sixzVgIGDeZd6J
FQRzb3UK6SXdwq7Bb5lixujHmthMMGhBfsd7tmtqVAKkDNIHJCNlIKMOgFREHDDN6nAaPophPpiB
yHiLEBzZ6YuDShqV2V4PGn9wTJLXnDksU7l57TvpoZL2X7hz4xtBmAuta8Z/hhkpJGYFQbT1nDOd
Wwd+9NlaKHnylzDFaGIqf6NDXKADPLLBdz99KK4QeDxvfMhF9ok6irCkGtJrhLJDjjer8k+6hX+D
ZpIyHMpDiQd+PaYstrmDpTqIsSTFMepo1GC6A76gXOeQY2FEqa4PdkzkaYMaHXE9c7EEC4BtE9st
p9cuiP+4hXiFQ3PnJABKydasVnEgdzMROZEIh7PRpaSjYSOeup+0M/S1rWbrAN97ZfICHiKKTigA
PdroUEGKIZnE882Dox6lndCNSs0/4+gdmtmYyQ9vWBcS/V63fnUwu+aRfoFCABnfE5KbHWIHYKDq
OJWZ0x0xJEcSWsN10TA3b9VscCa19vgVOQKwbwCgzfwL26W/MfJgBGcrrh7hRTR7yV0Zy3NlRh8h
6ampHJujERGZFFlQeXPH2QhrvqoGRWfbctpJKVtjpBg1KhaQGWwEfS4Zfo+snKxzILvLtaBrfQhr
mpN2G9nn0v0sBPoXyA87D1XCqa3FNgrc5hSHW3Ap5GGM6XVpoeZu6+7TqRFnZFt60tCwx7mVZ8Yw
Hjv2SmjUDSGYyxsWY2RDppX+iOgSVaZ17ycJzUOElULYtHV19VD56jWzBgr66DjO+kYTryVzpT2l
xivw95c6g61u/4ntEQkPBTvZeEewaBurlOSjeKcRMbzR2g981D+ntKMfD0ylHqDXEPuHyL/2QX2I
fl/4ySdxt7z5yBmoOTjr+S0GRUurnVGNyKhrLzmj++Eve4aQVjT89GnadQa3QMwv8Gfb2MgWlO4w
ZmBXRg06ZMy3taDpjqYyOdY2getJRwJEZ6ALTcX0JdOPuqtuI57+J9BADu14SBG5Iblg6T0HNQGv
WgtMqab57jYZwXAcBQuq951pkDw3BznEUslBtIxsY4urK95amE3mHJE2A/x17tNa8uwxQCmHHKUZ
n5OIifvs7pebrxvjDQEjpwCLEEKCA/i2/dSJXTpMp5B6n/t4Uh3Z3DUTKgsQkG7nB1JmwQ1q2iY4
pPWKGA8WfqM/Z31IQhpVhW9OOM0j1rxCwVdrzWVsZQIt3N60MyIb5sbonGhEdN4aa3PiivcqKkpT
tB9VGL87tFwK4vo687CsDsUcPfWCTybLxZsPNW4Fs+YL2yfoiAQXTuI6IBRNOTJDwrFpIJAOWxqs
FN18UocySBnhWlNwdvN+l1OakE+G2JrfmjsTMnkuf0vrG2VssapzzJH9urEkosc6Iq3QBowVTb/a
IN57ytPr2V5s8XP6HPZRhfK1eVeWB3Jvvtjwb8YsfYk5C0cD+BFcrjNvK2JaQCZ4rPddJJ69kYcZ
cNKPotv1AYaaKt+zERubKZe4UfriEGnG/66jF6TulzeUL4mQf5rR+J0sbfWRAvgMo5blsE7au3Im
ai9f2J3QllHnmohq0+ne7znHsqKh+QHaUBfGFZkAca7uKwaKY0MsVNSbfAzK+fICn6OgxJFPtzqE
6+dZPfyqyH0NfxTetIvr6n32YYS2NIzmzjE2amirh8QiCtkmC2aV+fGubKz20alm4Lt2svVclt2G
qOLQaK+zRSKwMzOB7Tnsr5Df0sKct65Nju3AjVDrsDyYnPxczuwrV56F+Gl71Y+xUuhZDZo36bCv
/egtT5A2OWa6Zfz9Ogw5ombqxNFH1O2dGaV8JKG1LSLnNeFTGGPBAY925JqjH3d4/ZowOKQJgYM/
p77TIcdy3bt4IKzoGdvu1uoHQSlNJJPnoJUbJ0RHZmVt0vqx7c1Tb5jBblD0Hxwj6q4+ks8osFjx
kA1peoJH6TIY6DNuIMNDhmFG93OB/XTwekFZxeHRanu1txwai7HUySnNGm48GvUdy2vmFNw5aUvT
3YPwCk4qflBNjESACmSgGwLHkYNojrJ5o2qlHsrWsWlk4dfwOLV7Vc2Z0W1K4FTE5QnvJ1DV6Dfy
xR0fcY3ulWt/SsefqnPKvR1Dc3Ocei+GBCP+MuXwmP/sdZ2Kk53rp9EysFmV7bQqe6y1wTDdZUlD
fwOPECdEYh3RCdB8xc7/aU/xk5hq2tM9qLuOxiIL665uGSuS5ozX4rrU1Yhaf48Qt1GAIcNJsJjV
uUElCnsUlZZapIrdSxyKDwDh0A0ywnxBr04xvrjOY9jiYMZlkwVl98NkHM58nmGFyI6TDhAPWJhO
es4vlAlo+WsGVTSAgxuQbHJnjdA/VnwurQDHyjqzm4JiOKUSdUUgZnRAyzeZFptlIgCoYHwZG5Vg
ZeS8ivv30VwGQnyIB2+mH0X2en+q4nFr+2BSnYoyCcB/fWop+jwZ75uJ8viSmd4rccblGcxYsT51
PQVtmhpiaybOtSMkecV8Fnez+Kw945cMan5f6b7C9UKmTtJ1sMQLWFJdrInpFCnIhPqkqH7rZ0Ak
rGmSl+mrgsZ7EiR7ULWPBGVxBJYOEeVJhy+yjBrUj+eGxFjscwDh3JKZi+F6fyrB8U9V+Ovn4k0O
9rGJI1ocqhv28ZA8hAEjNZ3jhhSuc+EgC4sHLRiSUoTKKM7fK1VxhvQNyJnVWCBvQXrDHo8cKjnm
E3Oyovxje5Sqk6N4+wd1T/A2Vz82efgK9oqcwYde/DIjDnaeFnsmrsyOgu6UlZRkg7kECpZATZiV
08Z0h+RqVDQExXwHJf6WdkxVxjy564TItqX1UM2YxmufVdUEEW4oM96NLRq1Ub/4xIWPRnQZwSLP
jlvsGAWhRUtuaooQWOJh2Uo41iR9CLrtPZsZPXVyxft1EiNUMxoac8WS8/5iLsFVeEvMdaWcnyEU
A96eBGeZT+jaCNd/oQ+wFeWNz9oMUYVAinWBt2wbzGQ5TzZCmAlBfkyK6oZmDMoOhmxzoPemOeqV
FTIkFOME6Jqc3MVrcXBxq+xn27sMmmOBV1rxETurPjWOeFQGsq8+cO59JLQ3txHuhpbquKmI8drb
eqh2bbeM9r2KqbEM6PGSVboxRHztZOuea2SSsY1IB5L78Oxkefs4O+U2mcMEK1U3UXVCwKTFQo/N
Kz7bdhbwlip1l7BcPEalBkcxGg9tM74PChOeZYBr61kpURDY50Dl1t00R8jzA8Qa0UxbG7QLHTcD
eKPUA92eIWAgELfF3psapLfIdX8EXomsoSnJrQtCeYg8XzJjInbNb+G3gy7KN14f/dEh4YkFiIhV
QbaknCrrrooT52UaMgBqGORpajnHuZuGuyku3HUQwwPJ5vYCYlg91pXzFOmpf7XMcWXLWrw5jjzJ
UOb3RuL/NBIcH9RysCkbRVCZDBDB6aRbF+WAv9fK/5DEezBKjLH91DP7w1SzmgU4+bgd42Sf0Tsc
PS/boMCwX9zJetV1ZhEMKDuqQmA4twTiwJE2M53K7uA7w7gNDVrb5IRG90m4BJ+F0db1jOpHRCyX
MTvhPbMHcRDD8NDoPuWb6IcBKQRxLDJnownuiho8b9q29WdJ2U1xa3WBeRVQIR5HKaFz6JaEdcpx
hg0iHXY17gzoIyQ0UtFRK3kGLWiWDFLI6IKsLFpyKwA7xUOhbRb0vCjOw+yc7SmVh6QLCGxMxUOl
SvVkiqC9xInY2sTIMFiN6bE7RXuqIqTCGivNycnKnx1yq8cCLQQOz/qKAPaXlVEkUx9yDld2fY3Z
f9ZIqIYN4DVsUs68pYcaHjHi+ZsOAcHRHbzP3vDChwig4MasC3PXoki8AwZEKGZk0SDiy6LsnZrk
7GGCWnOO9y+ESPKyMp8BfYsHdwtv0L6Xg6O2/hJHko9YBUf6Abe0HWbmTYuoGNSYmG7S1r8QZaMz
rePXoOmNSxWXYCRnQDRuoC7axwgn7by82Ca76FQ+KQnHqBsoNeL4gOkCZ1HZHQrRiIuzgIFEXL2Z
Tpfvs6AXF8Mu0MB21Rsg61tXUjY5Rvs0hxG0PZv+poqtjHC00XmzW+dxnLo7o06awwhV+QEWN3yS
4mJHI2kNyydVaQwHc6K8vVRYctzgN52H392UGi+jMGGhoJTdjhLPfRbU8xPavSfqtelFAE4C3xRZ
4clRvnvOZ5PVwUQm0TEiPrmwcekK0cARrWquuTczwHXj+DNsmmtUEBuIBuMtCXGppFMyv7oxt09A
QPotDoAG0THxr0VvurtBNBclc332VEFV6jXNh+l3h8Gf+9+T2+w91+OyLLJLlw/DMzJZdy0NQx8E
p442HP1roLX36NOAMSaCmpc/9A46PHjE19LPn6M2HW4s+MOtdTCnwds6arAxqkwnZJX/+cVKqEuS
7JSmgwb5FaXXEEXOAVfayCQJUJE9hPcuz/oYmdx33zefS6qNUwhxRhXsXAwfdvA/75XWI1+KNQBT
o4TjMyWed69JV0dZNz3YYTneVQDaBUbOcNMxcMB1n6GD3lbY6wDcLT6Cwq3uDAB1GSkRtJqIG4fB
9m/f0kM+J2VLWrtT0VpQq25k+uKb6sdscCZNnJHNMKFO9mTWP/VNRRrEbRgMmJYSGnuSIxLti2uo
ENTmCGUJaLc3RqIfkhYsX7542r35l09daiOttDhQrAiaIA6XAbyZo5A3Zjp+Qh2DmYGBKKJnBPSX
jF43pN+NU6hHA4k1zBE2MZPGF8VHbu3NmLrtO8kQlNHSiGm3vLJulRR1d6jmpQGVQkcNRYAA1PvU
KCG5MqGuOCE2qg5EYGQCiCtAPTAvYK3NSLOFH+EKVOvoaIh88ZezAU7cLJHPDE1ZQNJ40XX9JADK
5iR+jgfjpVeY2V+xcewGDnmm0b15IUU/UFu/upg+xBZVBILT0R8dxOFbsYSvl86WS4NosTZCDt0t
/cUmiF/EuOht0e3ant2e2VTB1oX5gX4q9wlYEdVrJrf9tP/+CRXi5lxMdsXp+8+ZAPlbuukB0tpy
gBBNSfqbDjY0xVyyrOgoVx6gm4iW+pwSP8R0Gk1QCnqx7UqWUUWDU0j2DdcaN//3L76/++eXb317
FnxIyBDHOYeuJsqyP8LPNOk/uO1EiRp59en7O2syWDoqghOIAcBDWNPGMVBJEPqxfMtiRPfwA8t/
fGnyEMgkEx7txmovJwLnpVsdh6H/s1Gu4EgYKac4UUkUJ5vhyT6p7b0evf4wQ7yriDmlNKo/SJz4
ClMqq4mTFoKTQ+/0t0xSJY60CHkz0nWQVmeyzHpU7/W+MbSxyVJMEox2CX9hBIZtv+6x8MC/DHbo
ofakDvtRegzD4ZYKAD3Lz9Gd3ucLdDGp5h+WrcHfMmEaW6Q+ocn5KcpeIX0xYUDg7BHnvKuHCUja
RJRonqM5cGy0pGV18FqfHm2Z0BXLv4gJvQ2W+i1QNqQBYqq5ZIIVJgSJN0l6zwDJIq9cfjSyf8za
hs4gF3LBQZf2F0AWbJxGj2+Lk+rPgpRWvNzY4G8BGyJy3u4szAFB7dz9ycf5XjdrMt4U7BMr3XQz
8eBjNRG8DhiFbsFDqpg3GEs+RTi/TjZVXjSLnd1Tspbpkz0JChIp0Ae9F8iNNanE+ViTikXLaO/l
7se3Z0dCeixi1mW1T6OKI+QcXS26iXud2mCS+wtK1X7sm01qd+7OjOddY7/R/tUrINL3qrTQ3ZHG
43S/Md5fdUYSUgfzwI6sD7CyLE1Md11veICyebPkYuQMy1OSeb9gZB69CHeA5WyQjeHaZe5KICow
QaCDpXvnvDdwLYZ22iJn6VcofQVM7eFHbYxPjDff3ajB2ZsUdK+xXVChh/eFBwDaUnFJl5HfGuUR
LGfkRyo52v2DSxgQsAuJnQblC0YNToInpbIn5uaPHJ/pVqXuh5D4cMj6WXJ2FjaOSzoF4XxvvOv3
Xg5RCz5j7K/NJ+LlTZQ1fdW+e6LacxahbjCAThfgdg1QrbFPA6Bk3h1mDyk8bXJK1zmJuACaq/P7
nNLg1gn+Pg3FQDnGkhGd3WGAw/6VjIAY5W9kBw/GwNk+JoOO+fgadZdrLeVE+e6HiIAIjURYsBIT
+hbH27aMdoqML0PHFAymMwsc8ci5Rs2rXf0g6uEZvCr0gqD6HKXT7TNJo7JIzu0EODr2G2fjxsY1
CO7MLAw2mDpy7PBDz5AVmaRpMNkbOMkgmmI/MGv/j64qOjfJC8nwDgpvoM0l8zBY3l8+K1apocO2
lI5liYzTDs073IqjYpoOxcMj2jow8dwYs39ix2ZIYrcM978GprdXTvWf01wOe6T/JagvHPWsOpww
bdoGVX0pXFS4shhw2BkaIGHXPGFRh6Y/jQTasmmvkqSnFxVXHLksRbHiOveu4V96/AZMiunW13V5
AiVIxm4p+3XY95wmUNgo1WNOUA3r8A04HwyYumSI3GTHQD0OnvWaxBioI7oAK0X3d81mhXJbjIdm
6IeNLtHtR/ODGrLDNDX4gINoh2rT2KQJUBnmCVevjF+gV+Hu+ppnlF5RxQYI6+s1LH/VmXpzh3E8
oHVpNyJTgoAuNiwjzO6gImrTvzclQVcZzy8ArbeKRgiDEqZM5qnfgeXDUeh2dW9UaySB9NFcmPr4
dWJNHFUISd3zY/rNS0EFCouuQbH4Wa/8ps9MqZ+2lV8Z5j9K3X81pCFHVNLptZtq9Ir6gPauZSDl
/qRIYzkP6qObTu+CBVXNxHFMMU8HNJ2ZTj+6aRfV5ryFQEjQSsVVLsmfZ7kCOFGbP6qG3yjbxtnX
7rmyIy7P0f1Vtep+WDBMLl6YQjaQdcOPaUjpHHT6NDooUpr8oyaBa5oWBMQkD4O2XoOBIC+WQGPG
Q1raTyPTSSKlsPR+y9ard0KCT7ioH6RGtNpS+ujZ+GmkS073s+mrN6slGBoNbO9RhVnTR5QV+E2r
/tbnyIpTHAl0pGcYzJ6F/qhT907MIUh2v9NO3ndY7eEWzWgDmqR7sEqG3+TE34VyuJc9Lobc/dXh
Y2sb61KgQzXzcmA38XdVIvdenQJ8d8In/C/7uY9flrQCs3dA8BxzGDM6vuM9f3Dz6sBdcVe37bte
WDOJeTcWIeNN8aun6ls0aYXLtJIq1F5XJsJ5rB9mXHJc9aCJTFN7c5Tx29EU7L39Gsw/zLA4Bl0B
Kt/cpp2GANtBNMgkhhLmNITBQx541u5gc+9yxSB9weeBHLwcqn1beb9s13+eYy7AVIHJa/EHtP41
ieoT8/cv6czheg7hABhD9+hHJpOLhatYzNZXIpjvKKYhLCeOdRJmTmg20oQ4isjlTMtjk6iGIsjD
9amcEI2bzC9tYoz7kr4U6TUZTRrHrk8j0qd/fgmXP0bT8MQc44aBf2n2Fx3Zo1SNZo+hr1ZofboC
Mu53gTQuhRQyINbq729dPGcjc+1dijLDi8hmD5MO8CJsGOZJflydxPIlDjCbDw7Op9BBWljX5FsT
epom2BKExdMqzJ7jA4LV0/eXzEaOQn6qyViP0jCNA4qWFoDcpIITTklUTwLNFCDONd/Up+8vpo1O
LG39AaGRe80rgm9wlHArEfuZlu9NOzirxUpR1yQRReXJt+Wvah7tQ2c28AEbV2yagRY4zOWNWZJr
1dmAZTrjsVvmXGEQPfeW4LSdcxSM6ndFLNaW4g4Isuv8mjHKUmW+O3l38x2qAtImjCcmMySBprTW
gqmPttHgO8DgkkUPh6fIxrH1bmQspy2JPSUcfdvbwSR4wwpPb5HVyBuza0vrih5kdEq6mVpG6qcK
BBfFLDjY6k7p2UNEzixQOS92H5ePpsIaXbC3J3jxfWOmxy1e55nuYDIShep58VFm/g8E6IadRHdB
keLSYQELEensUMsgxoW3QXU3C7/ZsPPwM5DPTTs/St+5G2fa1YIzM0vtedTq3m3952BxYbXALyad
UD2o/pwExu82tAkL+LJQFoPnP0ZiwJ6/jrDsFT6c5tKN91En7qWeflmO9UpD98ulOvJ6jTSlFnsM
y3vDODRxjym46W9z4XB0c5LDaBPOHgugw1Bx14JrHd8ZsDeanNHY+Dtj7N4nDld81KyEbEJbkWGG
bMb4iBXM3zY2rhBeS48vJ+/C+hBFxYsfMS/M25HxX7OHq8x8auSiDAxac6ysmyHg1UyOeVeV8gLV
H5FIjxm2sLM/rVW8eSUnLrYUON9+G3KBsbiQ+TKOlOKy1+k9uKZnOT25Hp+ISTXQK+DEVlszoHsV
c91iwBBQDE2HX0VB7xXGyJFf/5IZYqNRJOinvfauUq7aDEN5NJIoPmFxKOilUwoaA/FWLo0crZEi
Q5CCXsw8e9OPzU13d4kf5y8NEZS15bxCbMXWzlQwvtduwSyXBxBp+NlPHAeBWfUAGZGlWnG+GTDE
sLUjGNPF1g3nD4+2E5J2xEMWupyyUswDsa3Rh1o7NaqYrhlWVZw5qBWGW5kJSkymN6Rzyks6GOD7
qNZdoP4TbiW0PYqWEhNa1Gfm1mgYv53xhC+iCrQzFq2v2sCHUceAqUszvKsScXHbLyvun2bHRNKe
dT/7hvODUXOnD6a/tRz3KRTOi5vwcHTxUq/GY0yUn+96tw43yb4rMA123Rcz6GeJlGpj2zylsDGY
DzmfkwhpTchLMFP8ILwOVcoARjBwExCY6581raMVrvCPMedcFmSPQHv3ci42qcs/rHqALNrNXmfQ
iFj2bYaXXIkulVo0IfAVVqgvwySgWWPFycaa7lxZ7guLgxG2+9NM7OrGq3IO69o8Oq3YBYE/PU9G
Zu2UEdyXE+FtkX5KclCCdfPVGUQwWgMFwTzwnHuYi+CNsFv078AzEDP49u9+iGgjGswxLZtPjOlW
u7eK9FI4oT4ZunwO4uht1F6yTdzhgbZBc3DBrLVujfvTcIAZjAS90J65iOjadCl1ml2zXVbFB8rq
j0kxhXFcnkJVgwHsl2J9aWUR9WNtiDHEizpPLRYS+pstb/TcV2RS5DHIuJT3x7EcnJOUuQ3DPBQR
xr7Myemw3VGjjDcusWo2csbdguJKnMWkjN0QE0tgRGzSXn0AQ0EHtuqASLjuwNusiq2ZMg4WPV0N
ZAhm+RMW2vswc1RvLI1/1snuWXiXAMCcilUHzgmoejFyaIwoQJwaU1TicDoVrvihjPYIyhP5MWmH
uB1tEIbgeTeJSU4SDbarkb/qofXp13FUTRGEu934CJqYzAE7BicUM3LTtfe7nGBZINH63TX9mYq9
Xv9/nZXmmn+ZlVbmZfO7/deotOUH/hmVJsTfXRp+EGiE47n/GZMmnL/btvIlt7Hje0KaRKsVZdNF
//ibYVl/d6Rr2T6Fj7Jdy+en/iMnzbDsvwvblNI0LQUfQ/nq/yUozRb/NSeNYDSJREoI12QZdnxH
CnLUfv18Qgfd/uNv1v8ecnMupSEpNKIgZlk0yJBJ3nA5n1qNJWz2aUwTAd70WHFTGw9NNadn5Nk/
fOCRkxYwqDus15y0P11ISpmJKmzIqBdVDe/KhT1MlurGmn71PlelUdF6BF3moEWiD7vEbM76zKi8
JfCEA0cY8SWbXmNHkEERzCCiCmacM3eSqT6lILm57l3iq0gYRBTJE7PL9DPFpo6li39djeZbKG3I
9jyOgUd6RQDAjXSW+471OZok87vl/462d1x+coh3qR/ZWyl43O+/7oxz6UdnkHFoa3J+5Whzt3SI
zuDLjzvoT8nijzbWs8JLljpbu8pPfsLqaNkjekaF7bgg+IcAhTEgVTOuIWKP08UOJFWMd1n+AXG4
sJf5n8rqAKgtr2WUrdqIOb1vR0g+3y/IdgQtuOnHrPi9o3LB8LgMODlSfy2/5Pu359nw26a1W2An
YpqEYJUifEISzRNPRLXkBT2MYfYpvZqqHTXPKrUIj86NZwb/eKV7PHEsiPiOo09/rr58mdzqiAOM
nIZ123YKlF/fbXsr+kwGgyFqir1X6SuLBjTL8FNK3kxpN2rT1JybEuzujQ1quzAqCFpseH5lDlh4
TZ4cG65eXmXv+uukFw0p6zypUo/vFTDQVdv4z30yDGAV0N6CydoAgeLj+p7l4i9Nk5khhaUmRnb8
XFZp4J5AxQA/RWu56zuHBbjdGKPjoBnjWgYg8fn9EAhNroihn5PlMhFdf6fMCJggimEe0qBxgORq
OyguZQ2Emx61/K18b5/LjhN9hjyMN4dqJ0GwU/rOKU+CZyMMZ7LAkG4A/CeynLe7pQJfroxLXblv
zMPRFvLG5sq9REb8CQ3l+7q5LNRmO2SrqUJ+6J8/Sa801NCXW9r4328YbMX7EH4Nfc5BoTxnHjO0
6fMAVaxCNNgNwtgaNKNWeTp8yi6gfdzD9FXq9B1TzdyMl5HQ4Eu694zdaFv49aYaJ/YQk4Dpvtt9
/+Lvt5uk9D+Zvo/q+Q5CLI6mnJvk+3mlAdc6zSKE59fvZ2uU3MqzJGbQt3bf/yTg1Em6YbuFF/ZM
L6Nb/csy+lDSniqL/4Wj/oERbceCI/9LiuOyOrnsWjakWA9glOeRMvmvq5MnqzrgbMlo3GWRCXJ5
tF2Tz8lQz9+P/9ePxpJL+PryHI5f//jbfzyadFhZpWXRDPi3tdAChetA90DkN3Hnau6b8JylGKy7
Su+IL743Bu95uWj++mFZzf/yYZe//5cleEyntuXgxotU3pH3/DMO6El03O3/w7tpLaGX/+0Feo5j
S5f/zH9/gTovUtJkCxc2PivREDyDcufGDp6n0oshEFYdWZbc/T63gQZHmYcDQ4v0uUBK89ev2SLq
8789Fcnp01U2b7dr/ls+p67aJrQEFrwYrfoguyOyipM/sGwvzwcXcosvurizrPAPjo4hbcFHi7fl
2WHuOTToTkCA0HAcX3MT7Pv/8OzYrP/y2f3blTCmiRGO5qI6TlHAo6IjFHERr3L91wn0QTY4COSU
ctW0/z/cncmSpMqWZb+IK4CCAiklNbC+c/O+iwniHh5B3yk9X58L4taL+67ke5U5zUGYhJn3GKBH
z9l7bQtr3P/v54v/6hdwLDBghkEkKiLmfz4nvMkpBag6gM21PNaKnkuX4B0Z6pGVcr5M4/nuwpv5
Fc2t6M671J77RXuUWxbmqxU9MxrsufjJrO7JRoEOuOMd6R63qBgyiflkNC407VKstLEEiABsOoWf
wPLAQjJo74A2YQWildZrhtislPm8TMyrfCxpTbblLbagq5a1YhXk3Kbrnt8uqwiGkYAzASLlDtCc
iKEZ4uktEQW80UF/tywphkf/TZ8vsXmpMWKXarV/L0o+F+Ki4NfG6lvj0g5ai4AzwDceBJL5LtrP
x2D+T5t8NBYglvlPBUxNmWCTy0SYnpsaHyWj93npUOUPprQPoAD3GEfYoM6LVTJ0T5Od3jJWe6qG
H6YvKLvJoVi1nr8ds2KX9MQtW6SqZKRecHnoAfQ+0wBuTum+LD2Tk0y7ceJpshwy+4wp+nvIJhvS
DAd4/jHzSbxUVFpAzRIUDGUq+kdzzeHMJy7+cJhCtvskvV1rsQx7QI0bbi2/yhsbDGRuvvbKhtTF
37usJcu9PfJ4l/J6/mo6xZSOpIbNX8UaIisG8LxL//5aMI35Jvu3uwYXKTdisLwem9u/3Z9ctAPT
YJNOslSCbce8rBbB/eRSfpUJe5hYYJQJ+JVK3T1KN/50mNSHfvGG7pi1nkMRTdMPv9bQ/XDCzAcB
+sCdlUePo5DToYsoLhE4c1bP1/5tUOtvNY6SjtE/Or8OrrOHZAvZ1jhGn/j/uDfgTFo1ena1+FJt
Puzzl86FJ0bPs66Vh4L0HTsyrkFCBVLMHRn0NDKLHYap0WeXpZ/NBOzQzAAgd1xQTcW5ZdvDN0+n
o1IxV+FT0vloz9+ZdjHIDuSveJSOA8vPUjGqirUy8udTv+YkDDr3PsvTt6zjVFY9dVCRAhQr6jO3
wGi9nNzjIGnGhW/9sBOhQbXDu+vOtz0NIatW2Ljg8Lgo9bSc63b5o7fktCJRat/r7sNSkyAFEKtK
PqBRXiKt+PM872nU7SfyE3/VIEpwdqbQddSuMG0gTfx4j8XLmXFKZBJtKqe9WMG8ymGr2C8XI6np
n/Pdoi8o22Rz3/ObrERGzTHy1mr995Ist9VyydPS54Lp3W91Na6XJ2XMrSXrhqdchaflFbR2Mefm
HuXsuSvht2Hk+pzvOuiImCxQUSZe8IUjfRXp2oeY3sA9P+Y5Fxyfo419vrc1vMRjfcxR+msWAOTC
Y1wLWIffgmJslZX8TNWBIiDo8DZH7WSlSMyXKsYDGLi2h7fG5o64XKaFiQzUofoqDY2uQWCt/Sr+
tOYbRTLf2xJrfkAJBdYNiN98IQ1RZ63Q/DYKcZxGl8db9ijzLqIuKA5d1W0D3fghhcY7w3Jd1vJp
ubIj9O6qmH40YX/JTPoD8C4+m5ai2kvjF6XEo3LCT5SVVM/Fya2KjJKYJ1n/AkPqozfYEC3HgWyN
fExuloK2mzlkvkLNKdGmKcPZ+ZwXtK55M5Zr/n9rkLlhU8n96yTzmw9VfP/r3nz5/F+bc03/g8xx
3fLYg1v4LU1XcPvrf9TNvA93/jD4kO1Z3PkMapTfe3Rh/0FIubDooECF1T3xO8rc1P9wHIPvKIVw
YPxJ83+yQ/+1A/99+7UliegW3wW1mCmxGrhz1fqX8hD6rtXXZvARawT0WpkajXMGHCi4AJcd24+p
mOrqw5cJQTNZz29bJDs7DLypuPNlViv3OIxs2z5buPiIXLGwlcmhyIPc/KrdBpqbbCeT+ycFOnVM
QE5jS5WtDYYF3FxfcNzVKGD0E1ip4UiwN6pEGt3TFIro+Gd4HuJWDe+6wFGn77MSWU8Hns4kPhWm
saPpas+6anMpUU52ytoAgarAjDgGPMLrhDbT+9D1BqKHHD3fRHDfac0J1/VQP7cBuIKXtG8dur8j
QcvQ9EygSve9iNPiK0XgZu5iVzPTE92HHNaS7SDAWHmp2xZXttHkuhETMzPCcQDsqqAuSHBQpTVs
hrQnzcFlGxBtPYoaEN06TtpNYBZuvdNA/CRE7nD7+KyKptDxDiJ2w/eTZDVLoYfQLIbSS6Kdl+3y
yJzHY1DODP02Has6sqBECL0neSJmelJx43gp6U32O1cyeIJQ6iYsAYEtD9mcbLHFFcIYG9NS8Zg4
sR0enMAkErGckM1LdmQd3Ni5XdgLxWDT7xztDlcIam1kys2lm+wc93EWfyR9mX5iYGkzmtaGofaM
GaBDlqWeQmdoS/8SllrxTOPBiPmhcX0DeIAt5TikMti3zhjxJHM6c/Aey5KcnINAmpZeC1tNyTYZ
0yg4uH1sATCi3+ETCxIQVX4oKpuvXyedbRqPKS3w1NwKH8TR1uvMaOC3t2usMswEB86fibnekRPE
EhtnwDBwsnzgpOfGHYduy1oWa1/YNiv3O6YpOYP8pTd0Hh3V+RZtUKvSf8+GutwqLBnAraLYl1fK
KmwZNvxR7UTyBBl83ZhFJJsL1VaXSrYAZjw5NBadLhOe/QAMaiZN2a06hY5KgZn6Qa6sB6fXOwUj
Jmq1OzA4gfOk3KZxtpWw4uhmqgOMJ5llxwRf6ZaVYOZF2yxftaTvtBX+ScyfY+vZ+p2TxzsuyH7V
Af+NmRM2NL/RoOTmwQP/PN5pTTSZhypPOImFSBPrwjk5oiAT2L4w8faBvIyOz7qlGf30io/J704u
GZWAPYkJIyE0JC6TZj3xTsk25tzwXonDgqwbhTX0Y0rqAKtgS2r8alKKLFXYxFxCdo6k3ALiHMjh
VaQCx2sQ4HbfwAUBDasCtFdIDiobTIId9tr0nYGgTKO1lJmwn8jhbM3vnY9Ki9ZcOp65P54ArbGN
hfPZTOU2MHpA+hlU2nYnk7hN156RlsnZAnAxbrrcTZJDnyuj2hHQDItjoq6LtqYxpP7OLE0PUZhU
rVrD+2Ka03gRxCNHmzJELm5uKkTcA8IzDxTA5CpYt+WsisRm2il2raBFkHTx1mJ+YdzlkfQ6h0th
wpzW6Io0cs8SOvEdxQ1y2eIcuwPzs4ZEr2dbG7pXzYxQR61MMkJgNwcofj9qA/e6u3V1nIi3uW1l
5A6bbjreyRIVBfdUnOroFoHBHfS6qwDIirpwJD9PV6rA2+9gQQQlXLZlckySsdI3UCIqsbNVH8o9
c7wQCT5ZAdOtk0jQT2DgrGnaRL7hal9BnmNk97wwdRQpr1SZsBAtu+EPGDTrZ0snDL0/ns7mCYUh
kooOYCReYPqHWPtdd9SjW8YLIn4QsiQFA2OXkpTDOd8STlJREZUT09CCgYQL2jKDtdXVg34T6uzP
Zh3HmCfeukUWLA3It3E9POEFd+VOdyUamjgEOLRNChWNT4EVoMPwtLSk4GxgIs+ODLRHzbDW+i7E
KjHmqjSOSV1CFdvZeqsXeDYNcoWuRZlO4aFpjQDlwRBCNq0Q86AYd+2WSUstLfNkmYnIx43t+bBi
XEAIHwr+zWcKJYMYkcEs+mZVaLmuLugNNISecVAPdUpXNCpCxIH9HCyEZVALjlGF7hKuSsCgEjXf
ZAHZayd5yLm9V+fajEoKPhV4Bq6sbErVpwlOc+SlYiK3FSugm7RfBoseATqODO3g1M3k8AecDuN7
WjGF5U9O7eoHbRWve3CRbuf3kdbScFzZAweBVOm+KYsfiV/W2k9ME6Re0BrsEUBGYmyu+uT16rVW
hU9LPTGt+LmWui0wLc4hwW6o2fNbmbN1gS8ooRpRCSfmYz8CY1yloZaUR2Sujn5Td1IPnpyyMMqP
NHFkvMZAZ5bbKfdL78brG+jpjWf3AFv1bDIJI+rbYTjGxRiEd5PZigJRM1Y0+Hn5pL30DgCmaZXI
KYIo57WghqyqIY50E7nkPIUrWgEq+CRLznXfvMYrvtB0kgXzv7tEpQr8tyVqq6LmI49+/FOdOn/R
n3Wq9YdLD9TRdc8RtqE71j+VqQyEbIPaEJqZh3XlH6Mk0/kDSbQuPV1n1GcZlvGPSZJh/eEYNkpd
CxC1t3zo//6f78N/BD+Ku1/lZ/23539t1M4//i9NAoZYBJpKhtW642HRcay5ofWXKjWwaC46of7W
KBT4BdFD90pYD5mJysJ0wmsD5feWaB5rZeGN/8B68BWAMj1kemQCJ+jj+qyRVnHNvNC7JM3E7d7B
k+z4j2YnzWe7dK4h3ac7d/S1nRNQ41rqWPT6SwSQihQmZg+sjoh0+ukmRsy/UjZQjKo9FWFkvJe9
Nm6YnFJ7Ss89Uap6JzcaP6SXFUjrbvMOykDdJ/XmL2/in0fpn46KMP+5z8lxkZZuGIYrdE9aUsxv
wF+PS2Fqwehk4VXm5R1Tpy9TjPj0Lftoa+3zEAbjehBYsuxKEhU3y1XbMt7bbnfbIuDaDjEv+4Z5
tgV5EVMzZ9YF6i0o65sYauUVo/WzrECHGJrxvSDAA5TScGpM2Klu/2XJiPzn+LUyl/wGn8i8GgO5
nWNf8et7HGLWXZhxCCoYWOuBKJUbcI2wtQvcnBK0LgwxMt5EjN9dErCzUqjPiLFARulo+HvjJwfj
xU04EAiO/x4Qpk/UnbR2JH8eGulWN5Pus5ZN6bn3gbKEGYtubIxIvW1s4VPZfmuF8+rgUySLkCFJ
Lx0AY6iQ1YiyFlJE2CUfRBq9DOTerfy7Nh4YqQTlzSgbdgWGhe03x+REDg7F1lYPMOQR+8MNefia
pPuSReS1TN595xIZQqqGu+1ah2IU1isfTo9k+cKvRZ2ehsPJyB2+C5V2mhkbM2bqH5ghBT9iSCPy
0BQZo7ky+/5qD7BKBkrZY97V+16rT01UGbtKUPS2En5T6wIsZGo6s2oceD0TLtCxM3+m2EEP9EW+
6T6O0tj25zQ5jkvpgixNRnzkiVzlFD63IziUWwDHgPBG31iZCbqmwr9xywkBo44ZBYnVoTXrmwkK
LePCKN2VgC4iCxehwusSja5HuQJTpyClh/TdA2kJJyrXel9AjduAnSBeTdqHtt21fZEgtoaoNkCx
Amq+5WqAq2PRpuQkeKgFPNVbN5H+DUtivxqGK6CjmsYOHnewXgkjxDI+pPLS6sDjGKyQBhlNn6rH
KubKg0xrvLkS/OYg2GfCT6V7lO2mgVW0YWS+Msct6hmadQIzyVAQqkG27KE2zGcicINNRMDoyrPF
t7YZw4MmclYjCJL0mduhnnZVgy9K2L17mhMf9oXlX90uUAdupGsSfXexYbxggZmOuqQN3uHdJp+t
YvVzvGyN93LYp4MGNxRPzcaEcYtBEVY7RbEP4izRNgburDXmf7SWo3mJxjJ4NiS9KGPMtnPq2L7z
w+8e4k2RXIve1NFxlc621bOfpPQ12xqWTkw9efAwx1/aqUWmWEff2iwNd0Goqx28WpgmIiacsGp+
gC8mkYMu5S03qb00CfANchncuNi+iWPK2nMdY5VUGFKEhVcv8D6UqLoPOAi0p1hnSWq+0kKqT/TE
zn0KXTxjr7ANowBcu0EKQm8cda1hvN9I5P3qvom8g5kqfSfbGLO0Rm5O67TOMTCz8SaG+UuzTWNv
ZmXbpoMS2xUawRXuuYWAuJrdHx4hFGemxE+micrHb++CkPCRJGuJciAMRKQl37EUdPsrsGp6eSJa
BFZJBNO69BtgMjb0S9LJVhpKhXWMHAsV1nxSh0i9bXlfRPZb7ebWk6FYWSgkRvadyOTZjPPjiS6Y
oZhTAxdt8PtzmnkvVc0dqcvtSxUSOzKOyXRrZsEzQJVbNlPjzgrsU50DgKcmI2uM1kaT9A8VSraV
pidnNmQ031JnW3rY5JoJbl5mTaesjI+IKVa1jiOFvSpYWzUiZBfRLmMXCmbBWVVd9W2w1MYew58t
+3soK4yaAzQ1miZva1vfj0Z5O9RSHBGFUxOAFBUYD0Yg2OR/V2tjKgzG7QH8Qku9ZaHoN0Wt7TxK
OiPF6Bfg70c+a7TgVMCFqWivG2rjK7yoAWTEyhLYVwJBCgw9kR23S6gjMMnU9zjrwSqN0P6qG4zf
3OR719iVjT4A43RfqfW1Awv8veYMe1JiP5xmMDaoeat1hz1l0ydvpVWFpynV3X3l1Odo8iUSU18x
+v0yUR3gie9OPZ0QcH4QS/EdReJb4fmkx4eEig4+bZk066LjVMqrRwbtRQWddhBd9j3J8tvRcwlb
EPoOHKRYtQjw4AgVTowUzI+Sx6rDY9VZBjlEHiS5xGmvtq2Z18pxNyIe8aPWKZsTn/TzGiWqXtUn
3ML1iQHduoorIich5J3M4TYKJ7W1HCI+y6FFE6zH+JJcpZ3bXGxhE5xs3DUrqSdENDUxBGFhNLvB
V3gzsv6YRO1ej8sBQWevUKYTUOMnY7jp9WzAWw/WyWKP05MBdJirbbjw+Z4ITedQszIW3LdoT8CY
CMfsZJIcHQOX3RIj/TRVT70DkgbSyE9zGkk5xIfX1PONFCKxS/7IafF2kfwNinEW2RzaqtjXlQCP
G30buSRWHaT5WbD3zRuHEGi0JHtcHyTaUv/J1Oy52MEjkaUmLEYM6BkcZkr18dP0Y4N6gAfiM42r
BY580jJkOOTMbLEGmtci8lzEsuyfuPhq/RoB1gFN1+yKidtD5RI0onlmAQY/wLjZmcnZZPaWCeV+
dBQouZ+Hb2HQXaBlH53O7n8GHUhzhaA3FGTX1aIlcV5oX+Hg2exp1yIK7JuMKLCMKeDWYbuKfczM
rmah8mtRJda60qBNz7yysx2RPmp6sGTwDsz5dOLoxjg1uFow4Tns4tfBbKjD8/JSLxZCIs1QeuvO
u7IC3hRNPKXz4lMWhMzhVxLz/7IGnhEpr9vlpWIIzGOkziNjJJb58Kayxc7TKppstTlMp4lGJIcc
Q+a4VQ2pab+sef/w8VVavNG9DmvcokP/rUt3Ad6XlkXCOCJ1PcmeUiv40QsiV+llweANCJ32iumU
FIE73xUIce/FK1amard4A9Fv/+kS1FvjLa99f2sJcrjuPdqMZI4ZuCk98cZWcR+2jr9NHfwUi8kw
oc0JwYmH5We7ZcCq4gwvuWu/Jgy0N7Xe34tIS4tDFDfskCf7pj1AZMHSgVsf0YedH4BhH/XefBmS
sEF2jmVyeejJ3Ulj4Lh01MmRkNNFaj5Q/lJ0p+WB6eVzkBLPxFx1Olb5y9zgOC0PqEe7k09m8jZ0
nU/aEeWJCNbihF2PC0Hgst7GacvQjYiRsmnJvFPGKk9pQ/MKqmlN2TswhzfL4TFaNqzrfsHEgRJh
qifffr81v4/g8ppJ83JDt4aGtmPTN2KQNh/dIJTE4eH7phyo2P532CvxANZX1ZYKFplknua0lIrj
3gOuf1gOZ5MxMYM3SOZs6tLdXY62aY98ozZzCD7huKe1yXIrivPYJBQcy18fJfabm3beduzDPw+I
YZIO5qn8R1hX4U6l7o9MDi/gakiZMwbn5LY1oAHNwNuT9bgyl3cgKxWJmS3DoZ7cOrCilahJ4zI8
9esB4mf963+m1ZAfbD17nro3IXKtDacrT+bsawjEN7+h3Z8Jl9hLDCeLj7SazaQx9CEGrFQ3yzMz
VqdMhDX1wPKY6vR2tCy6aJa/8jn7uIwS5E8t8wHqO/TomX9SlkF2VUIur8Nt6rQ8+Kr0NlzgrOf2
Pca6xZo6aSH3cYGZKCtxz/12ri7/G+aP1sTObIDnNytzSJpzJOt3TB2QkuO+PcnMtlJSBdlj0KY4
LHeD5R1fTgCQ4C8+ZChSHuRNOS8ZRmM9O21ecdCK8/LD8+9dQeCnVo5vZo99fvZyp3ac7RU4FZbb
YGbgQykuZrP4CBTZXOXCbq4wXaMQDZXp09jK5g8uD6IdxZU8F6Tt8GZA7O1zJIMrGjRoGQqQr/ND
Ek5//q+kvYt2/dfLfhr0mwG+EylMfEJIw3JLbCUa/vmph1yTOObkxEC8v4ay7q9pmnzT9BYXSCHZ
Qy0fgDRj4XiHpf//Pmv5VFj+w5VGr7E3STT79anLB8grghqsp4qivHb2mjVQuxoRd5wm+UqtpLxD
aF88TG56v7xcYV7Y2w3ujOWpDsnQ69Lq3gqL7F7lSDTnLybJY9wVvSxQ1RnpmwjjTQlft8gvqlHl
hTDP8uI0fvmXp8tr4/yB5X9UTF/CtMRu+YLlc5fX//b1y2v66H0xyTB2cByOvmsSnVBhgKIm3JRe
cxQUQQfCkdDGNxaAN9+6AJ0C5kRWapx+eZOGqzS+xCI4xI6LC2P5pqxXMBn0KdslogQHlb10DQkI
qcJ0kWtVcBCJe+tTCKdNS2B4vSegEwpUFnxEjXVXObBV6izaZub4MNZ4ITTPr07NQBhsrD0LWpZb
usxHsqH8bQVgNSZVm8QT2CGpPNpNiz6XJvxKR/y5syK6+AXTCJH6/t4nR/iSg2b/ywOJWS8x3Ju9
EQt4zbZ3AC+6Nfzswe3xYvpjQPcBAEeLxNQN2PIU3WYeJaAxsiWITsy8t93MVmSfQgDzXTXk7CJa
nD0Da3bTNTemHl3Gvr8z7ZSIwKpJIhB01p5N3g8QMTuGJt9gYAPAUCeJDYx8YqvbduElBaJ/omrZ
mMgSGEVRp5D9l12aYfKOfpFhjmffH8bBY2ANCmbUyszhPxpY5dZR6x382PpIQc9scxKFVllGFJ3o
1rYavmg4JKsxmGM/COEsOXUwG1bnMhbtRc0PHPrw5FjDtpaECTteTQSL4x/KzKuOsTuZe25JTwP9
7C12iZrmFafn1GsZTJwxnzFnm5Bs+FNFdclOoUUZA1JiVTKujAoPTVv0lpmAuptKjw/ARq4QycQl
qeHCDexPsVCnM/XxHiTRcMBMUc86zwa+XQjhbX4oCcW5RCUnBE+EKA7JFFgATYYH0RNr6MZxBQa+
Vqtq5MTASh2c1AQxuzefcnOafd6tutSkB16mbIp3vgXcIHPW/JbR2WTlYMz7VE1ZAqOhTNCRmFhs
HZj48zWm46E/69n33NCgNgWM2wiy0yP6yob0j24qCTHJ+d3YE5zEGI/sBJhMSeaAGDwxKcw/Oh6F
ulTzL+/C96fxBQsVjkw3aI/zvwQXM3yt4dq3Xn2gz5/SP8Ih1JXeEyAJGus8UfNxnXL1wxpuxqir
KAv9hoxVQMKYhtngSJWt1dDcIDk7oTyOjw71/UU2VXKJuWFuf32XljBzIuwuTpgadGegisyEU3wt
5MKRc7PRPLwhGW5wLnSkWYQV5iXopsmkswFWWl50v960xVCc7PmulDC33aa+xiwyyqneuzVtJbXz
DFL7CMCkr6jFPzv8SXT8oi3AKHB9xvhlB8GeMEmFJXS2AnbxGeyEfmEcb54kmpUqup982qRTPgDb
T2jgUUbSdBEJlvUaybKQpJRxnPV+/GT+sptaXKHSL14DJdgNtt3PeXxW+/IsRR+cKqPf2nH37GbN
13w6enH+ZJu9XMU65X0RVvFMlH+aBM2XlkGZl7Tpxpslja6mbydG2B1AzAuG3BotYJjApopeQEHc
yzTl7hG4hxhi6D6Z7zw6DmMRgDatm+jRq7jYShpoodBew3lDoVXJoxnIW+qdrZGFX3U/JqtAmz79
F7PRN51iLjrAoMW+UxLh3CUcQrgPcjgYVT8citZ913xxW1uWv/athsDbvHsuh1LuM7f3LuylvEtL
CM+v/wXuhJ90rPz18gG7YHcd5OmHW2Lea0hf//2AP7a/uHL687VprpRzoR1/fwbtjTMBo8mxyuh8
EW/6aqnM21AN1Ov+mzUg40cOQId2jo4QzWtWYE+nSEK2riClV4I+CJ5+EpOiPaxiax9Z8UuWJGwt
dZIBfFxXkIFjGpDiM7M6Gr9pdcVX8YZDtDqY5XieDGdct2WFWinzHzQtSC6lsuytJ5gDNi6eWFcT
e4sj17UBoP8uQJMHb3tvy+jON5MYWJJp41DP441J3lIn2/ScY4OjGSthwkyGJDB5PhDG1PcXBzya
NvGtB8hlKOC0R+nFGyuT/SWWYPxsN2tPSZ5tXfizQNRJ9eKe1CuNtLqyVltuC7YOTcQjKXpIxbc6
asudqls8xWi42r624eJN9Cf9CWiD4SftzrQ64CWdzncawW8gIVgDOEoPxL88Ws5rbGrleVnZM7du
4PTzdySV2EgquFl8f4Y6EW1za3ohtQhOQTcA+MqDnfIt8tEklsIyzH+Stip2spbNRfQl/T/U5DR3
cuwHEDq2y92Z1DGdWWL0BYgAOQvyCj/V6wvDXYEshAV/5M6O+/fWshptWwt2ajo5gfRznU1fBsee
E+VoZQ1D59JgBfIOBugIQHIWwBUMW2PVO1uLaGRiOwhtgGNLk3lwgVkkisRyHRqY5fwIWM6NpHms
TVaWjl7sttJ1CAvBtwYE+3aYJPFpPeGhxGyGIXKzSFkYN7WA/y7Pk4wqxfA4F+w4P2cuFJWI9jhZ
YbMkk8XLoJZj/qmvolH/ljopjvuejG7fhyKUG9FH3iZ7CwfqGjTwtDXn9yNv00do/ebKa+iTQ7MB
NWx02wwD8sV2ovBi2oYLFbiCXNLRl6niI84ybBn0qGREqAi5ejNgl6s9J7nxhsRBTrOYt4QmEyHl
oLS3crKtdUHsT4MFfFVHMTTkuagyR0LeJTripuNKlnn7QTymtit9gpdjunrrlinzZfn7ByMKyU3B
vK3c6NvIGIzdITjAljqldLRsa+rDAzu3Qzaw/NR2fy2T9mcokL7osijWlTuNl05wN+tSjNQZEpBI
pzVhOKgw+1KREejsGa6jKorkjTYHYpctb2WvVY8D6Qxw/xCYNI635nzQcPArJJpIlzcE16itK6wz
u5O7pNXstR51PR6nCoGCz2lQqXbLNiljyOu/uhPFS0f3FNrOQ9SY0wFeJFGUzVMZaru8JGB7Gu0L
3mbvEGBgrSz/qxMc4H7yTynxDnVUVwSXTcgRpq82ZI/kVbq/tucFp431N7gW2aFWyX0IQB8oJs5w
FcY3KbatI32MdZAp69QNQbYPs+r7vDTa8pvJlUG3xOTO0NwkFoZnTg1a1uTgHDPffzbLYdgSF3FO
Q1yScDKn7c6qNG45jRf4HCNCPXTSPyUQdOUlcP7ZIPeILnAyOhN+5mDj6DZ2G1ppGwZ1m9Ko5CZ0
ejJhQE6jTJMn8uuni01H6pS6MEkGXJLYhvca4ObG0GjtMUvdSPcskPrgROcwKsLNaDB/Is748MQ8
9UOngsA4etDxXR8MhOQ3zcRWgrPrO9keb3owws9Fy8O4m/ZnGJ5k57xXtGa4sqeLOYeL8B5NvkU7
bLbUu0ZOLLY/nREZsOgF5o+eCcPKLtDhl05xNlE3rWtaOjP86bslap/NTz/uRln+XM7asdf9rdcG
KOb54ZdmVGBa2jI4YcwKjuF8yfY+eejt/LA8dUgs2BGHjhphfq0zWIhjMySCVPiXkopqR2IH743Q
yAmISu+cOuw5He+83OIZnBpbMEAgI5bb/rwm/qr/l3Xv13+XDw1hdkj0sj8uX5fHCCVWv9bGealo
vXl+4qWtoJXJbWFZTesJA3oQgzZwDG04+zGXQTY6h7gDO7FSDRnKvuflu9/tmN+9rL+99nuvvnzK
74/+rYHzLz9v+cDvbf/vb/C3135/++U7L5/3P3/tv/vTfn/73z/tv3rt3/8Gy1f8ywMxyFGuMhBv
zOnA7VVFjPmepGFN6S8kSJEMJkm+TzJmmkl8FUoj9DYo1EnNdLDMMN/x/VJpMpUZuy8biCYevPFG
o7X6iMz0ToN19w4rydyS52EdiEUHlKAJXKMbrGLD++AGHQ1+lcGHsfUzQleA/b5/k4guf4C4eoMM
iDLVmdDYG9J5l+lsdLMNcY5txmz0EY+hHHvmJBk862nsVqEF2tQBy78bWwhJ8xfROFtHQuWvcWHk
p9bUALMSpPCu6e4LsqDyYRw7/0botbdaXs9GlOQtFo6DsLxHz8vYcig0iFRcKwuD7jt0wPoQ6zV7
bu0hH8JX3GbqwTNoLjGtfEmsknUO/g+8Lum+SY1MCjuqMlyFCXyamozbiFU9qau3VgTERc8xA2ao
01RptDd0auA3g+zFNIea1V4r18vrI3/sOosM+LZTMb6A6lhb8+e7fce9GE8FCFmUXQ3KjXetcJ+H
OMnJLUz7a28PuEfyQT1gWniYYi/cjg4sz9YayCvTEu/dJbpHScd8HSIPM1HdRltNbzawKq0nlmJv
PjnUJdFTKnMjJZtks/xleh6UJyhjWJ7mP3TSEqgk4/04ubfu5IPAIcG6sePxWo/Oow14AnvwyAIS
UcqLxFsJk3jg0sBf06UxQlAZbcK2154TWT8Etooe2mJUdyYyz0TY5tsY19pWZa6/17qcnnVfnZiZ
icceBsIVzQLO42Ka6DDH9absfrQNB6zEEXyKvDE/oLOLdxoaO01nzpY16kD0NTkSzdke4M92GbPf
mAA+Fr8ues9T4jFkgBcSFeodM6uDY5vRW4zlvfFyJiiUGHt+xW+YbSnHujh7E1b6EeJHvFNT2jxC
zTwCpZtQNyoa0egDABEy7Y2c3j4QEGIeSz912RkSb0AFPMYRuzsB5ULlkbgE5YhAwyq8t7h34NGF
IDILMNWvjnO/HGuTUegReq2+ceLGfesqFj+ivsdrl9r6Y8dfNdpJz1+X1EywJLUPrf4tar13vaLv
jmLs5GZx9y5GpsKDBQp5RJd6nFemdeNgb+0COIamfupLzXnL0Nn01pvWxPZJx2JNFcureCIcUCRd
sCbErNrq+gRgHQqL8LM3I8zqsy6GYb08nSRou8Eehr2I1MGFuPHmArYvK+U+uTKLbm0b34WcX+/d
st1xwiQAEz1W9JZrc8i6z6EqojsVevLRVsGBwjp+g6JuHoeGCfismzh6sFk3dm7jCaF3tQ1GLgc1
5fK1AjrZp3rxDHV2uDVi+RXrZffKjqrNoLOxJWLGRnvtFWo8MqEEjN3yNOnxzNTdi2mxr07/k7sz
W45bybLsr/QPIA3z8BrzzJmU9AIjKRFwzDMc+PpeDt1O3cyqsrR6bT3AEEEyAooA4O7n7L0X66gN
IbwYpG2uJx254aURTnlwG4O8olp54vnHXNpOARxbwz0l/ie9oA2hjzEy9sgRb93wyyaWCOyrSODq
5dWdllhfy5tVFWQyoZr77cxNQRea/UYNgrvzYJsXa5L2W5q8YvNoX8nUzM8ikcfeYfKZINV7I5Oy
2aNNjnao92kAFdKhztJYl0k9jMp3H5VxI4b82RcE8DS2/0XwoPEmbOHsMT3o2+UhSsRkPdnWuzBo
ogag2t5SZA6NlMSgjF10AaJnEVmmf/p547+hpJn3uteJjTVQxdOFBz6dxoYAf0c4jOG+Ye1z8jB/
m8ssvGJkwNcWR6yq0hjGbkR510lNd7d8AImJBS7UuuLWgDZ7NYfjRDIz5Rdb21izwt1lXGmhoR3q
oGR5N1ntqRmTZDfX5mtJ5O2JcAWLtEoinoZYBHQciVit7EYnXKoNdDq9Em1CgwLXY16Yz1AWV1Lp
E6CAh3szLHbJElvZZB41sN/7y8+X31/2/ruHk3q1f/sVJPu8xJ8/+fN3y2//7cc4Huy9axR7iB40
xOHinZa9jooctzI2wz/3wpj4UyBdPBnVI3mHdupQG9eHe039N0IjL05RREjkivXqNRho7bLKL0+d
2sBA5H+q9pbngtonis1kMHJVO7OhnnNCXeFtgA5DL1eNoBBjxqmhmHCwcO5jY2IWzx28OS0bij9/
7QmZfmus2VOsbOq2KlC0U10fT7KQLw0qdqMK5/KDDO8Ek1Q8nDzM6FGeYpXV9ech9pP8NKKZdsnc
9T2ohJ550oWkBdzX9p0f597OHOPp5EfIjukRC1ob83QiO5XnZABrhbBCtI7kFEeo/9GV1yd7bhh5
2uhjecc/b/vn4XJ4rMYLmuTH5fgblcDFIFmTKal2m5pIGJY4ObwEUs2wqlR/2yzPtUMmd90s71Hq
YEdL8qNPYsDRIWuGR+pARtPfZoh7D3/+wz0UF78UGilZqqmmNp5eEO8gye2MVY7c1lIdzmCo5z2J
XwfU8+XJVf3OZQ8OG21hykHc/KmlT0sjbIivYgiQhCiNw7IBIEJnEXPYwDJXrze2iPy1WeuEko++
nh+crrQOfZusg1ySJ+c4BFaovT8bTYT5ibH3tRCBt13OtDjhKS9ihrc2KjLeI5Vdm9ddudYbrtSh
FcVp2ZB399deGXgaGUArrHMkRi6vHve9PxGsT/wlYWDhZnlp0oe4Nv+8S2/Q4rSi9H05iZdNMQPi
Jm6Ok3rZ+OjAK23KjpU6k5dzGocFeXXVEG+k18u/TmptDD9JDbmv8EoAJ5w4z6n5/7XR4pLEuRwH
caTaglXRn5wZ/sCy52lwBVZufCljTz/6ThZaOEV0l+Wl0H667gCxkjYr0oCilgYZtZ2ZHFvKvLSn
u9+v4zNH/L23PEfdHwXg8uS//Y6v3lpW1HYNhutNYGXDadlMff/X3vLQb0W3JkC5Xpekg56MlqZw
adr9X3vLcz7hh7rtM+qmrbH9fZtpyWkKki8ry8g9anMPBqDaGA4dHaxkhzl2cebu7Lyk4AY38FRl
4jArURe2C2aOU/NWCBXVr5LwmHcEuynI7ydXzpc/mzpIiAXVZlqBQGfOeUjHJGjBqThpdJamGZ2t
uX0oUfOjFGzpJuQAEZJSMzb5t8HshvOyqSozrGg1lt+gKfiESmjumeAZ7zy70vu9tzxE2aZvfXV0
VtlQd9GSs6F+Q2Sed47UZtlbfmiJ7Fpj3Nu3uoeYDioGlTIChYdom0eqtPpQWr8MELmAK3XrgTn1
veiin2M35nsBFWQzBglx/3RNN7PiGiX4DC6O0MODEC1dOLjMiMoIhLPKn5KMQIJOE/8ohp4c/iHS
7qHf+lwpa7tlDiurRNvazUMAk+YjMnR3M07NeGYp1jzMjqkwvSNNSeSvB7K543U5iPQ6EiK4w3rr
72rcNWPdHACb5hspyEazc4KJdUNcKMTB/8aluOkoRd0J5cmKPOnvlofLZnL629ylGmo3tCoNuvwD
DJThbtkYpQa8qL2iomYInW3GGjvTN6ablyh1q2JN/gAIr8CkIsHspli7hldv0Pu/9FM8HvywuLMo
6R9cY9Dq1UgYKyVsCVS0DtILQT9/bWo7zy5waj8RYVNAVc/rOHNOJvl+f36Vcsy4jqI8RUpVtxdN
VVyXvbaN+j1BuW+FaiLZLZA4fRj3Dks8RIdsfLvwzpZkHuM11I2nOXW3ON/ouTa6S8hg18u1XdRC
JQ7kl99PQrBxzmC7TFWzzFT1kpqvhR/DAd3miJ3W0+cU0Ca2uXcXBUF0rHFoG037PchQvFFnOZmq
qOK1pn+2Y506l6AOCt+cDzJujhNuFkEdUGQDl1kINY7ejxFjCW7ji+iMn21n+BtUw4dMdS4GXbFY
DeL4XMzRJDpHP0A1f3ea3rr83mSCJgfdDhTbIeKXXMMVNclg1am6jxp1L1EnHiRTcx1b0onll/y9
IeTSMbyE5D9qaxbSe+JbGV6GGf6PTslVN0trDexaOxk20bqV6wO5SfrfG70TkbHOpF5Q5veIwdO6
7+jo+HwpoJ8WOOWy55fmRR/seL9MLEAfIPWlKrVZphiazk34z4xjeW4EEbmG4YcXX00qtLr9+7Rj
eZiYZb8NUuezWCQly5Tj967XFM1+TlMUJIzdsLZhTC/DOp1Y1ETxfaWeXwbxKGU4X8bvZW/ZxLZJ
mmUD/7DAq7/CU/G9cbjFQiN6Xl7GVlMcaXT3Xu9I+OO9gA2vXii3iV61uVIo1hrmzLqQecIyqg9z
szaGOT9aSGw3FDSRS1QxKYLSoRUNTepkVE0KHEqjvZ0258xo5Cl3DQw/bvlDAn/cRl77awqEPCXq
Z8te0Y20b8S8RwatIpjVwP17t8UBcXCw0s6WxDOwDN/w3XMU3mro1aKdH4UOQF+mjMtAHqgZ5LK3
PDcWBHW0iAAzcvs55dVPl3kjzRkScfsZqS9TSQRnLIhCpyfN10wk2f8YbjeAlvFnLAPxMq80Efmv
u57QPj4aFe9PNjMzWDbL+GGq0d3p5ncT0xMKTDaG+kSWH4LBIpQwLpXUIpP71IqPnUqiH9RGFCqZ
fpn1MINxj8I9LPMdXc2DcK21p2VveW55aGTNptIqOJChGzeHYuge27jpdkXTdTT5TRNMoNq1PEA8
gwSMYtCnyrGDnir1fGYxlC97y3N1bvRrj/kzpyo/WDbwvPtTrTbLQy0EcYmsIFvVHV2+rS2zDkmf
t0GRNO+KqL5bpi9/JubET5ipSC+ZYT4WJE3Ac4mre6PSbxPdFKoAJu4cVndRlAw3d7a+jYE0zubg
c3NCzdNq/mNP031t9623ptgVMMMvPH0TmgHQOm16rnziMiwrJASfonHCnQc/NjMVX9Iqiwj0yqo4
uy4bI8gvnl03K+p5EqBKbd1XVUPhjyVHrERzudJQLnt6wNsZ5EPSJ2zt21ij3fJbdCA4ZxIaD+Nh
tuxvnmdxzcK4Pfh1Hl9RVr9NgZcd2n4uL4keUqaurTcftUY/ByR7jJcwqcvdmDb+iRAkIG/2INck
qY70y6eDhmibeazj3SJJ4oXfMHWGy0jGu/giBYLYEKrP6KnjezNBz4tyJTilDJYrOOykeWrfchbv
Bz+p872hk2WB/FPcDWOXPpZ2+pJm3GIRhJlbqHxPhh+GcO9Tn4xxq/cvjZb+tTGt/IftAqWk7baS
gpSJWJ+ptffTQ8oo0yKsfuuJ96IbSlsrKMznJneab/DAtFXpBg1JqGOz1luN8mU/htOeMMXhSbbB
OwEZ/WV5lI59uO9yem0+xlU3nb1vZhsIYnI9+2TVmfdtzck4PpgY/Ta6poK9BLe+ytAP5njvtx7y
4Gx6I8Zdey2qXtJVD73L8hAzAh7wwHvkREuek7za2NaovdrtvAk0DWe4b5v72uyKvegn+dBB5w2H
roJwAVyj5N65xnUNLbXA7JvG2ocWO+CZyQzOakJck9QbXhwnzqG5a94168Eal/oj083q7re1K9dp
1JduJa+8zsOM54ilnFgDoA0qsIkOWoXJOCRZmJyzKU8vU9Hdulg8ZmqunWYIvgNblztZ6PLOy2jU
jpWYfiQ6KN1yml/TlBaWM8r6NQtITY+N/AGLWP0adQARYrN/JsDgODROfy2qOdqVMfeqUuvMe8MW
5r3Zd8llmvRrqT03hk3F2s2SLawN4yTSFGcIHIvtlD0vqKkBLRazI1dfQ0mZd5VbmOd6Dvwz5v6e
OGn8vW7xWssp2xFfF7xyrI7ZGPfT6B+dutGuywYuGGs1Sd8s7Ib1lJvp3egEM3NkoGlF1uPO8Ike
7bgLP0IofkSFHW5myHRrPDc2cTcuMBfNPtbDMJHEEMhvUeHR36zyjmAoXPIO7vUHmoksgsyroLeW
t8NjOsz8b2anvAm4Y0eZ2Ya56iHMkTkkvavPkuY6PZdZ+Ry5Tf0010a6k34LF16rc7qjKNLzqtyV
RpJ9BCb5o3P+yRIcmXWuF7d29N2LDHW4YWY3PmOffvJ9RGyeTVE6kNFLZDjPA3jQ2/KIIRTlkt0i
fVU/hPArNm2PehtM0hMFd0LV0y68mIZNYX/a94jJcCRPxn4YHLwr1i0xzfLx9+k1417aRo0mN3rt
O+cRnAaz+4fBJUq1woVxldN9SqnwmtlB9HsTzNEvN7WDU528Y5DQIFMa4hiCgn9qsiw5ElmxL2IU
jwXu4w+jjd5Gt3gMrU5/sSf3ySd06sl3W+1sUwfb0B7FiIGUviGyZmPp/bS2kGJJ8FOMKNiIRxYe
02sRcmDD5CO7H+XNI5lipYWR/230hLGZm0LbmRqzWpdv3ep1jVz9aq+nWvDkkbnTxZ18MVtaIiAQ
M2bKL+R3yBfQzr7X5896clcROXTk95NLMWJc64tJ3JnuBIMijPci87WHZZPMLHAoyPWTcw+mbHzB
bb7p+nZ8dFshX4yiIGVj7B+Wn+WpcWn7sT9rxXQeYDXfRVMY35nSpTPiKVKfehg5818/yLXYpnih
X5fnqQTj9+gxnA0gjq7LpvEiELQY3LhaGlXQNnArMZmHkZEz/3LzR9m8oOfonmy16WbGmxj61H4Y
vfap7KSDtGH4tjyijGduCVPq1rHdz846IH//RA6ECw8Q4deRRJd1b1s81064blJ59aZyLDe2an7b
9jhfpDvzHQYHL0rHs2bNRO0suyUAgvOyp3vucMabTogaKp449LKKyk+FKA4L+LEtSSxXj+hjVOdl
L3YA62Lgn9YAKRBBTH47XU2mpVfZWK9ZEncH1lPTNSrlzw4i53FCuXHvEsm3KbuaW416OCuUVDxA
3bVD8bY8lRkKNoX36eASS3ah9MrD5c/kQBzI8jumO0jox2a0y8DTsTwQMW6hrnsy9SC6ZbhcQ5NH
y1O28kN6iCXPy3MGlyA8dIz/y0+X51CLMpcKh/t5irun2WSGAFObCoN6kYEy1j2W9O3yQ8LVXiGY
4QuxYzRiLNFzB/ijHXhPbQLspfU0bTdHln0M+kR5XFr9bNWUrJZfKRvTf+rooM/+AGFQ/VUVOCYD
Xlgegrj2n0ywylyGLuVpH5JgElzpPNRoDArkklqCAjBNpg2p/OMR++BAA14BlAh81wcxrYM0rXZS
AdQkDqZdLBosdRJjWmF63pGGvvmiayEJG968I7GlxtkHf9NLRv/Gmp8ldZkPWzPHdhh5xbkM7egk
PSu+hdUmbrAoSRYwQzdvAweDB74Ji/VXIXNzW1kTjN2y5tpJqX2fxNeQDKvaYhz7lhmkN5Gmm22M
tnhNPOvBkdO3zoCIWgxI4DssNX32K2GSvnbm+THIPJI3HRIckHCTuMFckJQTLz3No/MaJHayJjWH
iU+DdHHisyzj+dk1s9sQolwNc7REloZgytOBFEW2a5yjxzyZP5EoOmth1KSun8gNB1tY2+QAjhTj
A9Ks7J9Obu6qHO273vfiKQVu3874KApOzrnwPgEIzYfGl5ADfflJIGxwQJXSbqas3PsAJe6sGavs
2GEUJXTiMURDiFTsPJFvRSkQonVXyZ8+k06lsgx3FVngMJ8S/Ltj1mNDTHe+INBDUz48bcFsa/3Z
CMHDFU3ZbHwgQm1e3QZUg+hGc7nXx0isKv+nUXjzKrMVLXWYH1ITP3M751uyYcEdwov19f7NKiiO
5HW9RpC1c9z4CMeHBLAhIShnHq/01j6nmlEg0LxDpLl7x8+e0skJ9qJx7ioRU8SeD1TxiCYM7ZfR
qlCR1+ZWK8fPODGfBm0wN1WU0VYK1G27oHE++fRtSqTlwlGBcwh7wzdncBK8e9a5mtG74NSxGvCX
Q1N8EA9THVE2lRsXU3bPhw3VSvscz3FETBkrjH3uyKNNSsSOBDJxaBM4lL6hNBdYL7rpq6yjo+q8
GWNe36Fme5eeTe/XMD5nrxYXK2QG1CWUZoPButmdc1eG2PWoyjes52x/1WiQfiuz3IFQQHuILzua
2i8xQJOxAM3uw8I5pzl0LQmxgtYVXj3qCq6LK5KEiWpbmyaBPADcsOEUeGWeRRZU+7Gv36WAljk6
7kimtLFNAbbf+jy/FW6WrrzIfpQ+K2UZx3d50b2OXi+ueB7ts/QmjP1VjeR4ICKgSh5QtKC3vBv4
r+7LrPqoIn8/+AZuMM6GxQwyRO2aDPWA9T6JHJm1L9r0iiunXzVtwsSjIvGOVveK9Jbo0DvtQ+US
FVwSC9yZ8daHBFZB84LscRutbC+TAoKJk6w9U/8Ia5aPiW6Um6QcH5OxvroNAHFn8oeT1nrwkzEK
FyXXiWfj1IaM7PL9m+BQRhShhOyZt6yJvuVEBxwtyZSgt4OzlsmY0hA5PFpb74HHYcD3trFj5Vsx
J1x2Bf8Dae5iOLbr0U/fcP22uyCMzr2u0ppIwtMtbRsQ84QRfR3KLHpKffmSzK5yYTP9Nu/0ll5t
7xAC43UUgWQy4ndqC32D2XyPp/gwOj2njcQMVYOFoswb3irza6gq6yGyzXllVlmx7xwaJkb36pMa
tXZxP67mpCffmQmu12iK/DudyL1BaRB9F8WIQ7WjqIyntVnhFEfg0PkIpShPrdP422hUa3t+9tOt
73DqM/lYFZPxq8q8H1Hpf2oI26i9JC8NbJG0xaLhZegRgKcJySWPJ+1bARgD9AaOHH2YzuXg4nU2
UXLPhMzOjQ7tqsmCjVU+ZlYwPcnUOLfoF80bqC5jPTBzpVbYvdTBrcy1ltmJXt5ng3hnlj74M6Nn
KAghJ2qh6Ub0ZAO3JJsOFW94N+WaRL3JBMqT6eonM7R45Q1yYrAijxB2eEqEDGivrEECRiDHxmqD
xzruvucY3S9kAbyXrXNndtbXrIFBg2XzUPnNJyRYa9SpdKCYq1wSt10CrZD8z2+ey3Gx/IpzzdqY
Wp7dEmzbAUmh+7r3g9Us9GMyW/e54Wz73kq3ZuninOqCVZ7NV481rDPoay0U4c+54/7la5tBa/Jv
5HzuijG5WlO5A18AsIlIJwQ1wvfLjeOmj5X0XnyLZszkHnOD+WXT2tyadHkckXTRGW4ZEN0rCZ/v
kdDjDSSZD8Ve1GPnzc8Vdc20fzRN8ayHOH2njHzXuVSroGiP3AK5pzm/23AnAeKg14nMLclLbwWT
qmkoL0RB3znUsecacKzdmoinW4Jc511mMrZVbq/C4T2NZBqDDKQwl5sg74xVppGqbLJszzjLB13X
lExtF4mcqxvKx9pJqPqaIntokkuuG5zlvkVcORWKAKAJqk0j6bnmzfOIWpqUEE7oIKd1OFPIo2KO
bjHxzkU6olUyD5Qj3pxScmue7LfGohWAMPArwBOANwuhaiuoE/BdZPNQbuPIfTVHUFPNPssMBpOJ
zpqNu7x10Ud3HZAfmenUOzy9PMR9+B0cmwF/yhvXVnwgf+/Z8kzcM0jEQ214DmSTYm22uaoN72bq
EInwpYTMuMn37fdF4JG3FpPYGedEZ4lpDi6vtcGEE2kui5Yy2+hmXq1mffLxcJNM0tbc0ltEhxvK
QvC+8FtTB9oFU3QWMbQmOkbgsALyYDMZfaYDXkhkGQxi1iN1thF2Sqh0LvGZksMToks0f1ntIMae
P6LAeY4iopDa4ijGaHiOmidh+qSUVuKSloxFgbZymIloMxGFRoq0HVLHukrHn4nzAdvuzoMJsqLO
ZK+mGQtH2zCqozrqR8fBbD5D5ubDWWsweMsaaa0/Wl80GlUAlTvvpV1x5y6rL0qyu9kf06Mo0faT
XzBHP41gujmziSHHRkuRas2G2m5zLy20CRopn6JFfhA0zJCIA9hZaGmYjABjHIgumPrBXbWQdrnZ
DZ9TRxSwnlEwZ8G5svBA5hZzNmC4qCoOUqv3Ve+fWYLP4P1QtwcbxC6UceNaDUhJK/ej6f7UsvyQ
Gba7a3VuZYY7/eoE5NgxdAaVU7L22+ZjkLZxkTmt6aJUzVA/PSfo3cGsYnsp0qihSS2OegCRMFW8
kibhPCis4jW0xQ895rblU1ELqViuM0SvDf6wjT9XnxOqL4yJdzrStJWfxff2LF9y13q1KxeqTu6s
2i74ssz4x5xyzJFPpKwNsJLORD0QaQDjPKgsvpCCAGVuaG2cX8GOcPo54jYOo70h6exUOuZdVHk9
Od9xv8107yfD/X1bhz8FAVxw7PH36m2ngWKiKBC5qhmOOkaFwflrJ3w3Y1Z2LR6adeoPM2DXdGMF
prEbZkLELGOvBZOFSC99qFOHgEfEy7Xh5kztRx33OaqLJrVeLTf5aNz2dZ4oP9ILFhGKwDwR3UPX
cK+Vg61MGIyIjg6EqbeAQfBnFH5TQmD7eGXOCK1RyoEFrH81dXF2kvETJZNBnzDZQKSod4FgWltq
9cRQ3u39TowogboD+sKGuDqN2ZtGqkWNVHif5xD2EhjdzRS/Cxvfx0zntOcSo7I+X6OOt46q4m6k
Lrh3jPINMdEm1OtdXvabrrEPWMBoWWVoDNLirq8HjwxE61RXPYwZuKVOZ3RYMFoEYdLkrLHj77Q3
dr2G6NgEOTeJVN7VzrSRU/h9nFZx2dKuHlELGclXI12KhgnKnWT4UbZPmjv0qCWBVjqzIR+0Z43J
1tYZRhxENZOltuQ6KCLGndzAjzC48lx04U4m5ovvGPxHUKuxMorODZfOCbLTOmolVkzNbbehXdxp
dvqYE9j0zYqoHg7WHlVYuKZTCebUtfGtDRhiS6bYK5MAvjhnVlcVQKfopAKtWlkz9gzWFi9guIqT
8H7VDSYILynRvhKYh0wP2B39Gn9FAATEN89Prhrq5ZVrF1tDgx8vRkIG+uLL7wesaON76I3P2Ry9
6Qa5MENnfWqB7MjBKeZ7lAPu3rU1HI0uOp2+zrstZ0TBQaaCvMmC2PWjMXjI9NrQgXUbvc2eewlG
fSTPofthRCzxEuwaKfzYyq/vIpe6SiOvMv4KMRE8EUiOFjLIyp2hZj6SXAZnJgnbcOrvtM+TdT4T
YMwiUNrCfeUTXc9xZxyjAgXaPBX5y5zEuBZEeOulfh0KIHKWuw9n5zWh/hNjCgDpgpe0ErQig6Te
cPc0hJiuVTvdwUHb+WPfrpng1RtEsseas8eaqEm5UknTw72eE1gpQu+lr5L0yKoeaL3tODR8XILS
rR8xko1KVdRTpk+DWyZn0bQ/BgjzOtKnWrPOuDVbOKShbj1axDRtqllwI8+BfOgUSZ0sQTtOaE6J
jGKllT1ST4E9ntZTL7Fp5SGF60pNJPGmFZm7p9nArcvx4NqFIU0TnBpmCRQj1qt1FvE6teMzpcpO
tQ3LPVnrnVImivQz6wN/zegk9kHczlvSK4l19ZH5D6Kod7K0422bPScMUSgMnGKdtPEDeeL6NonI
rgraR6MN+PIRPdA08wLogczJxwAdxOQfrYS5FTenI6C4VR7KL7tEv8cMaueN/ocube9AikqyL+Hk
aORDu47+sxszCGwet+6mBfI2kGLaoFdYnhbyk1LITFU3JYY0G9+jttDWiWOCVmzs6RiYXDGty4A9
kVwKHZnRfcRlUXygUKpYMqarggC/HWAp+8CCGWjvhmyibg8M2ISvy/fA5BHwYTXh7fKdPdOxcq/r
wT7xw++ekaoEguxpnN3rNKqiKlCYeLDoqtCZigS6zYxG3yGy9RBNGMOhltXRNpAMhoEG56sow9ss
Qmvnc4M7Im3G2gByhkk2y4WAW+swDji0dA//OxGqV9/+Eesy28REIKVtG9Dkd7f25FC20l3OsGtP
WMu9FBFqBgOLmFMlJ7IuB3y1+H49lhNoOz6w3HaPEzFZFUc0hHb1lClOkdBolLR1Abq98T+qWE6Y
drlnAYd2RsvbtUTgbrjJMVyPIyG2rrGbG1+7q1LqiUTar2ORmAezb58mZ2pIKwatFKEVlXl0P+h2
sdEt6+oVRNjJMeE69q8RUZ8IepkAhqrfbmY9YOugKNaTW2eHxOy22lB/7z16YBGhwMzN3gbDfSYB
ayR6Nri2xQygjDxXdHj9eUzghbmkGw2B+bFk2v3/mg3uALz6n6PB1++V9vqr6f6euqj+4q/QRdP8
h+u6HgHgASs7l2jDf2aDm84/LCfw+RHRi46Ce/0zdJHYcFN3jUAn6sx0zAB2x1/0LsP+B4HSNgEQ
jk4koKE7/5tocNP4V0qIgw/K9yxdt23dZv5n+P8WulhgEagSSqOozKS2yjCeayyHuD3763YbEzrW
u8T9Zmb/zXeirypL+1XQ10cChNvNaEzEXWkPZgi4GIuAStZnVAT/e8RIBwgwprrqWz88q4EX08nw
VMKQHtPqoZfpKy53EDUKebRgIHy4R8SarScPqLNHvjWzkJUloD2NGiSC1kkxqV5Kob/XXUc2yDQC
TCqSn2N5Hs2GKp9Le7kGcbXgjVGKMykOnklhGNbmXBzot6FvrsoYOeW90LzvgtzewNLB1dTBRNzT
dFiQPZ7tnka7GHYK2YD19yfTdZsYNzAPDEOU9QiNJBiy26IJBA2moBDklAVrhT2wMizKOUfBraQE
Q1CO7UtJAsDKR4q8SpFxYNFf4GF0/o4NWWI5CJEK4oXCQSzsMNlVV5hvhCyhkl6oCRXpH4nxrlfZ
vqg6slthGyTgDoaJ3wyG+0Rl97OSxdhJEi3GPX2tyAgeH6cVQ4eQpt3CFsS7BuVwmEkBm2d4XLYz
vCi/VUdeotky5V6ICyLEOCgokYGqp14HTGhsaHsbEJ5WeeBvrc5c6333Y6F5qTdWv8IxI4gcXoLM
2BZSHQ0f/PK2ivVVVN6rbCJg49mCwYIqBCeoco7Lu/YKmbEcXV07wE9411v5s44sHK/8HvDWeSc6
no0IxF73ZAcRHDitEGKxSIAehsj+qA5GvboRcxye+qgH7tSET/vXwtFeWMk+M3H/qKqWyWF4CTw1
zOuXuoaYAMeDvOebjX8IIiULXQk1jpMzM/N13rKY1MPoJW6DraIvZBJzESHuUBHjYBPrfPflDGZF
AThQAXCQJDGmOetTytyveRDs1Sdh+cEx6CZwHlazG4m+XHHhC3riSMsaw9xpnn+YrPlMC+87zpjn
hdzwtzvSfxMiajj/5TL36VbZvuEYhqUu83/LEHVYXZOEbX1F1adbs+xZ0G86uEYuUO/ofBImv2qp
369sdc6Yffoh82njWMPDxMLh9yVYgK2E5/Ob1mflfAMu/vg06Q4dn75Poo0rm3mnd7zCQoNSl1Ce
gBCp8u94nn4DVrisE4Lo4u+B1u/VRb8cysIRUtcQPpiHzB0fltMxUyCxIPFfyo6Jtc+pstD9Sizz
ZS6PC7RFoViWu4jN2tjU00MjOfsUN4/4xltccZVG0nsr0a39vlRaFCzL95Kx/hlN7xiE7X02zpQo
uUgUT4g+3naGU0Ss8o/hA9Pq4DgHfzYO6gDL0bn5esP14pwnm7fRMIZv1Xm4nMbqlSt1pCSj48ay
CJGMPpYn1BW5/MGs4ESTgOSxXC3L/4t5wy2KtWf7DuzS70tDIZBIYsFgR8FAXWepgWMIt27XgEQm
o4I0ROemDmk53etB26q36JpoN3vWkTS3BEDoyFWkXkVhr9SLaGX9PsD+GGfnl0ZzhL8AHaSTTsnc
jW9mtAA8GzWXu7qS/dF4Ek6ICeWHXVOXTtS3qE5SRRRafj+NCeRUr7IwUwwUsbawLwSgPJe5uPdY
fQZwlfDy/adgXOdfwW6MXPRmQFkEBH7Az7D+PRY3qi0mylP1ZWZmc4RZe4hGz1s1REcz9+JL/CTQ
OlonZrLTC6LrsGCt1K12VkdP3j63ablxKXjzVTAGaZX37AJUKbi9zgxgyy1bnUGDOQG/Ux8G1Tnt
XWEfIVygcCKLRPFWlnN0AV+hWjy3U/kY9e5NxNyGait4xth+tGvwi67l3XF9YFEfw4uWQ7ZZCFNV
/jgJ/5YnxM2IOjiTjEz0k+gIXOx5BiE80FbeZqH/qZPrP90ZCA/+nc2sgHXLpxggAfICi/uD5aiZ
y9/DhTuS+EsSe75CtGdkSxCTQobr3lePhIcbp1OQAkEDR7F9FnbVsrGb/F5zlJ1Qfd7TyIj3Hw5M
vfG/HlhguKZBip5BaKTjqbTov6VBd3M0tkbvMfMKbgUAolldaxngRDn4y1kfKWjYLKDOTQWEngW8
uBybOs27lKs0Sn96hXVgWf57Avsv0dX/Bz3z/2MKwsD6r0fH3AvGhuVbns2R/uvRaRGFRRr3v8Ig
vkXJeKI6Cm6nZqhV8KpOgy9FMB0tJ3eXEaKyCk0mM+qWWcuWrjIoeY+RZa3ukMuZqUBCphrqe8HV
jiDt4NXNA3cEvBC2dSwczogMEGSf8edOkR7o1hFtw82tE/5xmbkUdf7BhQuAdbr0bXwfVKNzXgBH
ekbnxOi1L6Opqe7377XIbpkwYQf0BA1NXDUud6PBZuOFj52CDNk2czpi4w8JcXg4IzMKwP7t/3J3
HsuNa9m2/ZWK10cF3IZpvMal96JI2ewglFIK3psN4OvfAPK+qnNO3ajq32wwkqRESeTGNmvNOaan
KB/TxVUX4Q+D5hGJGZRFzElYOV0KCl4To97/3gUGqPFqGR6ni65SeUmcxPt5pKA/qBL8Od04fW7T
7g6yz884oGj8O93VbXw4qMl2vrZqrsppVhaSOguf68Jh3p7fYU5Q4XKOskvoH60WI2Hm02Yg95ji
p4lRDD1Uld6+UA1/NRyImJnPihIZOHZjHQ5E0vE8X6hY7VfjJOc5om7edoGc+0y99j6/Vq1Eaz3O
vspB3WkVKrzpewqNLKWseJVR/BRO8+L0o33pMYeyh6iVjPy1adpI5GdSwtGbNz6uJJuRyZFwmaXX
xFO+DGOCv26a7edAPkxyt05CA0iVl/lvm/d2cyLf9APmPeA0LxVKr6y7Wm5cv70phTg4HpNah55r
WYwjYX32ef7xyMG5iqc+WdyoYKtK9qbT5tJTQB/kxUcBRDeotIT2zbTyp8bR9dGM65ayNmSz8ZwM
7xDHw9WQ9Zc5w7NusYuWCh2SuKP2oNGwm8ZEF+Wvxgi60vPZc8P2n8JVaw6dTb122ZXOu55B++l3
+V2GhkBzol/n/Ko5wGzaTouBRm/Md88Rpv9hQpnikP88o7iqoEGhw2d3dNOen//DjKIRLxIEY/3p
OMUTIYWrIMkuSsPF2RuMF5ljZfazz5Yw+GVquIJInwTuk/5DFlD8HFN5TqcjUui6+joLkQuZo9wJ
297mur2ZDwLVtLWwp5oJ0ddrZnKcs7EMtzEApcY1qnU0tSNUoZ+8wXqhToMeHIh2aPurNgbZmIrk
W6jhd2PnlJQm1aPiom9H+LlUipZdZxqny1DJ2Z2K94FpIcddtKXLCGjOePY8+eBiFEDgGoidLrpN
wPxcpv2uTU2qbRPpNw6s1QiKFSIdNlu1CL+HSlm1ZMCuKGlAUC8sgIqTjSJuLkOsonqxeBOcgQpo
0VY7DYkkqpfo2w6o9WT1s2EX4dbI8880oWLeBPG3DMADoWtUchAXudi5RfQ5NnQd51chZebbikGM
R/Iu7XfHM5A4ejmBLhUUR6Nx19BKPXoL+kvPl2YuBSqjlFuz726phjFUR9XW1CXsvUK9eoByFiDq
VOpcBKQNTXe22nrzHwbOdA7/y8DRwL/aKvWxqZY8xXv9cSmiZ1Hkndr+DKF22CECG3P6qyunBCDr
9sW7iEsXQ3CECLIbkOgHiA84RKf+OcwdjcWqm0Lm1Hcl1O9+0ttMSdk+HwAuZywwe1PbprRqqdmt
6qx318y2zUKQ8C44bPtmPuLLNXXESmJJhDbya12Tixo3V5nlv+xUv6am1tHePI1kTqod3EU2Ju66
l+4R6P1zbemvvuAi5VMGEx5m72N9LGLKyRSsJEJJJ1lWUfSI5iHErVRwKWRtfkwUBXOm6l8KXFUr
q0BCg5RJHzycGImyrIPRwHYObg6+pbYf1zILxLr/pq8ZbtkZ8Ldocb1uh+sc2DlGfUY7zT8L2AHb
Ou46APuc1jo7WUP1kKQXo7jwh/RZURS5yDiJzONlHhekA7j4r9sH2iyyT+5Bm3xPo6OpjZ+qeqsr
SrowFBTyB3ilpCfiRsnpDUwDKME5b/UrMai/1Hz8JjMJnmhevRRERC1dCuWG29Hc9EowC4NzZlUm
vCoPvh2rUJYdbreePQeuRah0TG5LWQUpInmo0UPVLl2VK4wYt+swvW1BHL6Di2EgVhwYkRzftJC3
HS0jul7dP/e/PAWGQDJ9DI3dy8V/GKf/sidxNccWYqoYCWFY1pQj8Yf5DTcCmTHp+BlMR+WMmqPR
UX8RbEWmPe+8GMxHdV3rXCrU2rksQK2MGzy1SwQyGJqV63/4lahT/fXKcWwmdssUqqFSY/rzr0QU
RGbKqP/UpgoDbRdOfnz8gzHsOl9HBVV8T1tawZZJnyLip034dB6d4hz//W9i/g/X8JS/p+sgKSyq
bn+JwOPtdgetbD7nvRBn8BGJjmcGyqJAS86mqHkHioWOJn/PB7VaDzkTKcviEpAOIblpwsKU9i+1
3X/GybAly95YYn5YTVM2FAJq3+kjSXK3Pkzd9aBnrw1M998jX2rJ0lPC74Tw1d04bcU4WinLUKe0
NU6vnoDFQvvCloUhk2mVtRqouM+zHdpWB9GJSuEpGZ/r/7CNdf51xOiazawGdGkKGZlSX/44YirL
6iPQTz89+jQdNoxdQhLfMq4CAhzQ/241qDyUBLSWqlnCNRi48TYkxXJdA0ijKuQae5DtJ0Kwut/v
GM1POEHANxWDVRC/DBYnDy+KQNazbaB9LooAzgDlL3USgl39OGf5aAIa3mMNZaS7eKPZsqEHeAmh
6Xt63wbfxMdr6hfpuiXAUbNaqI5GqK0/lWXClPlKjXmVACp54yVrLb/ME5hdAgkMi+JeKRinQC3z
dlN4WSTlizcg4lMVvqtEGkNenAeZmD5aKTZ2VFD7U+o1NXMmMhcQS42PmIClV683mRycRj33U0cf
lDCh6SVBKVRGQ7Leaf3rJH+bUfckzf46X+Jp24Xb+TPluEEgBvMBwlOxgtK6FKkPt3uaUOQ0av79
gIe59C/XnkHqs2XoTAsaRea/VHZDmMx2MTgf6Ujlkwgvyp+jD1LPoIE17TYan588bTdatprL+fco
I2K5OkDcpcpb4/F9slDlJJbSqA8TaJZrj7k+0EhlMHRtBIitY5rUppv5BZgwqeYq4B76aR2ZNk6q
Er3GRWBtkSj2klBd073FY9+tNL89AQMPt85Y3gcrRKHmEqwmWtb0MvZpxATxngbeZ9Pgg/QaO1lq
WvSgE8qFVwEh89CoC6dtWccSKU4uQssWg8g+MLNNFbTlptHwFCFHgd/nlaQccin1SWJQdYlZw4xs
O1gsfaIcAL7qWc6p+8mRY7VSkDuvhzrE7prYZ0Ii2d+6J/CzwEoTpm0yGqsdNd4P1DqAyPpBX9u2
RdIc70ffWV8jbqlFMYTX+Qtpf2rYH+SHjtycBGfw6fWQ0oMsSXgB/o0DhlyMeRwHPrv0XB4leI1J
LhVBP1iWqsS7oDB6yxppBceP7SBzl/MIssuiM+hsKyWKBHQp81d10/6VVtq9GoZdhAOdY11+hHMO
VqWFJFZ1p0KtpxMpf+W8xrbK9Pf4/asmRnaGA9/fmTX5G6ZoKRozSgpPf/Grs9q0h/k7+umNS5Ti
5Jvee5+EDAHzFTrlsB2V7oTA3EErgoUwxN007fjisgpWSqg+KtHwhS5XWc2z2/xa02IOLxaEUkC3
GhoJ7j/2eYQBFNs6aK+ZHNpVFl+Kbtq90HBfBdGnaCuIUuWEYBaMi6yoztTjrUUYcbkRmPNTGiZ7
RWHS3R6D76kyzu6jfpwvA418B7x72rulMLgjeqskBfG5Ypohik4HfPTvL8W5uPqnUoZrCFVoVAmo
Uxkkvf55mg1SWh2Wpn70bynByaRphDrK4jBdkpU4pXS4oCNi016jHLjrnnoNcsRotcv+kBH0U4/x
bf+2qvQtOW4hNRuatxw1GJVjJCL656kKac98nS/pMmGxKqKOaVblg811/RSM7bt0yncfpS/6CpY2
D8E1/e6Yhmy/TIT3OdKp3BWm+5ApxOfM864XmHuaI+mC1D0bRyAz+rShn5e4+aObl7DKpCnays9x
jHm+ksZqmuWnQUS8Cu+s69L6EBwi45GhP79Kt1YC5Mi+oX0287kn4I9JhtpYqgonFY2NzBGkcmB8
Cl8bfw9B07d+tiXAv7JitsrYFGc1Pdr5PKGWLTvjYqOE5htT9Dn2+ZL5M/zf2rLk2v3DGF19NB9/
+0WHohkuH+mv//t//uu7Csv219++2r/d268/di7nb/zdujScv6v0kA3bsWhDslZz7PmdaqxZf0dt
Idht6rqg8MpGMwNrFpB3TLuTxgxpnf8/1Zh92H93LhXT+rtLF4Kao6pyDJ9e8C/xcP8uLs4GLvOn
Fc7RqPsawtSIgMAuz453ev4PG14zROojOp34b61vMWnLbQa5/M5hE26/W91zTrEPud+Ik3AXUgG3
6qCd6UFYHUciIFBt6MOPlsfhI/Q7jRmRTUGrXUe1J+Ugtn7M9ySm551JpWgZZgn6vSL+1QaWt0WV
rh9qlIuD1kmsTGNAAI8pm31Wpeq9cSz/MMwthvnp0kfMaIpl7Wv2OwFIhJCl3kjzgyvSzKhoqVVm
PCsJ/SAFQZ9jFBSV1OBOvS9Y9V2ebzXTD+9gG5SH0pUY1ry3hnTI7hLDQCMfKICn7eT+Ewwxb6vJ
QFmy+Cv3VjfR7ppSPeU1+VmyjcsPnPhLMZvJMY9D8ripfiQeCJwNV9FICcZChXRFjJddnSSNTswn
qGCg6FTdK+LD/mhhVDt2vS2PoQKex6NB3LQiPuW+jE8E16BSowRGOc4o4pWOk+MosKDVtSKeqqB5
LRtoYqMYxBNFCNYan5I6ezTryWn6787rUuZyK33OMOSmiurdcO1mz1IZT8TJCthPb3VZ1Q/s9+oH
FUUgVbwa+qsLdFprhbUJaylv9gBuXeT2tsoSk905CF0nJ7QFjSSOjwTLzDUdrTerjAD+lcxqXah/
uP1QHu3pRlp+USwcMl6P4KjEGkDFHUbDOW177z7fOLr2oBdFf8GRZhxMs6ZY3yVXRRL/600uYVlH
X8X4FYikAqJThYcB0fGSUJNqXflmuMO7GWzJEnPeW4i4bpcSreKrmGBjMa6cAesbEGC5RQlrn9vc
pQUTxA922Lh4NHFq6H3WvxS5+gw9+VYDjpBDd6tMK7jHrSbwqJ1zyGQX0nUK1Mx19Far4SYpiPFN
fb18YWV2N3avkro63U0Nfr7F+rXkB5+1ijQJurI5scrTTW2nNgopM1J2hSbDx6waa94Fa8tvPLyC
G02POrYveP/tB7nM+haOcjbBlLPjUIzcpEF2VCvdg1tKHXyaG+gKJQDpNIX6jk3PadnKrlj/4X49
3TfwdR+EbO9j01fX+YbNMwUzGV/Q7Vao69d+nVjnSrGcHfu92+Dp8qj+4yYQGPGK2O+P8//mJ/75
GOqy9qA4v9ouDfeJRA/tjd4xnm7IKS0Xg+0QMOvVhr5KrHqbRKyVEaX4jcmSfq1IVEZBq8QI4MKP
1tA89opgmh0zJ3CsVK7pdEPnNb1WKB+mO53pedcI2811MPp9nQIEYkJGfBfF5amujWctMPttOVrF
aX5ovilVbD7z/xiFydYeq/fRIa8KVYEbbGzKN+x7+54i73QNCvbcwwaqwY+QNAbmLQnkmmxc6pJm
evGiNr1EdvTf/xOJj/6rxyFd1pnAtj097Uw3uLCDTVbk7u/HksYz1hUpjMsIR5ROqcDDVY2TZR0p
SmJBd+uMs1nesbItBKbWR2G0AZ/aWG6StkDyNmggYRr0kPY/nu3/8SyHbeeQp/mXVQzDJc4U96yH
ezl1ghXyX4WVrYMhyC9p4UG/KxKd/9pUp1rkU2vVrrjbj08jWfLHJkLkT3f5Ulp2OdXsmddtuY1E
4Pw0fUyoY6C954VbIjiU/hPvlgbUzQVvRJzhpQ0z8PnaD4lmEMcBaSSbQFOxOSR9ubXyrt41TTwQ
6W4g6ddK6qht5BBjkaN/KCPr4qBpX8F+R6vrGZ5FM6XCk45vdxKPj9oWlDMhzKSm23X3hAesexKu
vveVIr7ODxV6RpidAZHSJ5pzR7QoRgy2i2dOOehJO9T8YBSw2k13//mEE5faLvc4PE+JXVEfhUct
tSF1/+G/aT5qS+HD8jWTon6Iglzf0yh7Je+M1N1EMy5a21ysvMGVqabts4GtvhpiF7P/oNlHC84E
b6tYo1Ss3yeDoUxHj+qbgt7FqJsHLCrhqTQFZuC6aEDkUwNfa04ILjDUtIGO8HBNI4u7stG1XaVD
vCnBIKwGhUAHC3Y17LnGRm4Wmd7BLBNNLOf/algBbGnVuwJx9pnavkZaqB8eck0/BKi6h9X8mBX2
+hlrZUdOocRLNH3dfBODAFnYLotSROgGYXmBaW4IO8L6oujFORZBfqrZnpos2w9GlG+Y3ptbpybN
LUQ4tWmsKqOwnVDF6ZTgW8osOc7PQgxE56B5EvpI9QMypfWkRt146+NoyXoqnuaHtFhliIbxFtiB
TdWWlQuidP1glna2MQxgaPNjnGMBuFStvRE0EBYhjJy7dMWwtdw43RPLkD7C4FQWXj2e41iqZySc
yaOZFiWmlCbfz3fnmxSuKwrVctjOd8MRL0CTqifcRi8FtIS3VEPdRF2k3c53Rz87p4MW332Lmozi
J5fUNL90zUnefJNFArqctlGCLnmL4hTPoB40D2Fbyye1o8wzPa6lJSERWVys5u9yu0pi1zObY1mP
VG6yULlACMciVpQvg2dEjDLamr7dhW+uqwYbDoT91m3cEPdq9z4i8LkaoPTvWqzsVFENB7+gyGM5
RokuM9UJAtaSgwWKbZs7jXNzJPp43bK7r1Y/uLrVHnyH/JJMqd1Lq6t72nnMPZoch2Xu6wq5CWyr
hiZ0L0Rt7ol2D+6itMDT+UKQVlN4K86BxjH18/SqAsagPdRhGqYRcvRdFlF+Zcw8PpF4VthcPTNS
PywVHbCdD/ml6k3nEpLnt3SmJ+KipamERSDI1PFisA0ixwpXNXUy9wlay9XWjR8Ct91zwpsC+Kyv
N1pn6c/U6ikuUUjezPvCf97Vp23i/MXzs+XYiBvzxCYrFVxQcE2vpsN+tbTdaEe0on9TVf4E8s66
L5ORmlbJDg6Cs9Vts1j5QnqA5A3/1hpsZAEJFB9D0k7JfGJ8APVk7PWM2AeEpxi4RvGmeNa11Zr4
u6ebFWD6+VkbOPdCWu23Ct7uNsk1YhPrXZVa3kFaotlbniEPeuzVB6Ml79Yf0+ZoNTkxZ5UvT7os
oFuW7nhGBOht4iIRF92wEwRw46tnAzQw4LrjnAsCtt+j+KBHfht7P18RK+jsQaKk2D9k/RiKNiEJ
I9LPvfTV3RAPLeF0oj+KOtMJUITdqzoQLAMBNg6sw4b4ifDGDj4edGPllzURvGljvKg6aZMo7t8S
01oatYEQxjSHN8SaZDTAsSLmqRre0tEmE9Axn/OWc27awN7CcPTuFC8C6OGH2njZuqn3FdHqj41q
jQvKNsanjn+YiDWf1E1fWQ1pX53slLDVcKAbyaxlUpTJx11ujfLYepm5pFTYAD1BCV4YBbVGhP5Z
2tf7tB2RswUMTQ+WGihgLK+Kr/xSAJB1evmjk/kPzfgaI7W780LdvXD8Zuk2wbCb7w5apR+xcAVc
lHwJntpl4ugpoHpr3ATu3mr5AbHeRitDUAKLnUqcnCT5jlWBpzOru0dGRLeOjdx+wP5QbwzXLi5u
WtTb1k7sUxYn3S6TaXfMdE9sQsJmlkVlQ9at2st8Q+hwe1FJHd4wEKlRWcMPQ+2KX51Kj8XQyoCG
UIjFJay+mAZ/DQTIvmKHGghriuobfTpvzUlqONuEHcHRZO7JIqpVTuMraIFGG7BbMJKr2+JiG6Jx
3ZOkckPt7xGXYLjPrp8Slmt3/g/dYEZU3fbLcMiqENQjFz0gYlx2i5acbctTta9QMV4Tqy32tcHs
wGodrGJKSpdY+GTvyJxQpCQqXlxNfanRT3/VXnDuojB/iyuZwn+LuhPNtfgcdLg1HOaw90zKfYUs
6KtE+CD6tn7uVKKc6U53Bx0KJ7NE2a2SEX1GZHb5Dyj/AVtPwz2DLpSPdSi+8j7If6DxFhw68/yE
UVjetcp4jBU3/9HplrpS0akemKHV59qXu/nxMnZGyqzySwZMdlFD2IK00wN69vhDuAXJL07oMvVp
5S0hX/3347VOCB1NlYsZmcFDIk0QyEQpfuiq8muQdnCTNqaP2uDs56ETqzL9pUH8xd6/o8QFo+wF
k626bfKqXM/PZh6nGIqVyW5+tk4rds2Woh/nu4EqnjytVh7me1ZDIKFqB48Az05dmzU7Nlb4O4om
ZZim9iGhkHoILKHsMaU4B0ZFsi+Fbh5JYql3qlrqeEpCDUCR0M45vL9N57KI1C/1iEEEb2R4lC15
QYuuJAdbJJm2rpAy3ChkEItS+vAWyIo6ASfjpK/bnEe8lr74oGXP1eB/ytqWX4YX74Xel++5a5ir
PMvSs9e7zWnw7HQdd2r2pmjReXAb4iFtJyHTJu3gc9WcEfxGP/p+YxLbEyVc1A/Srb0fZgwJjDi1
7MC4dW99Yfyanzdd+i7IL8KbBbn+0A760sSzS4q02h5pvE9td7AQqt1pjyWFX2QYwnsTnKY9J0fk
XcE3ypnpqzF8hRE1vgWGCiClE9VjoGPHr72yPYZdrR9zPtClXvivlSKqCxTYaGv5iTyncY13iu7h
yVT8emd3pX3MIzXYK70RHt2qRnkIEewQ5kzAgWmMqDSz7Ojk2BrirvBP5pDmJIbAsUihe06hJsnd
qAKTzCaF1Jbp7nxTD/oqQPR1jeix3R07kBt2XCzTH5lwvXtoZ+OldeW1MprsyYDo+6QN0YbGkXNt
S8o8BvxXTDJL3dK8B+Ar5Vb6UCt6mAoH3C7xThk79FQ1c3el6sOdok+ytAo/ftdE9x7zTvxKJS1e
O+8Ax3blSqs86ytL059+VmpvYQ18Kq/T9G66ercuR2ZG2un2Nss7Zav2E/ioyMUBP0y5Q/0UXkaw
EGu3Tq1HT5JJLgr3EpYaJ0A7QBzpcLymGU+FF+FISlR8nBLDWjCnoUh0mfYD5MeG8hCNgXzS8ATN
D7cxOdReT5xxz6ptoWf6UbjqO5L16qZEhkOWHhv3BmLNj/pWhHl6MGt3q+nIY7dBqHeo+91HCs3U
aAerfbI0E1QgJsRkVfO2EtjLjW8mV2mRCMmHGyB/akrc8XH30BiifdCn/1k6iCAq3wiqpsf++QTz
abJxBh8YxJ+fKCsX+kpDIqpqwDiDiHLFp57eMhB2q4FfbDPfnW+GYniwMP6c89zPbrpL1SwQkFlF
zow+PRST1bOVBbBYl/WhLvsb5p7+FnGEBb0BLWx+LCM/5oLZfT/fa3GjQUJhEeuUkbDp6RvmmzxK
j4o048t8T9ErKMOuOKq2451qECgVNXeCq3/fkPKCa7BIgCU0skqPdS12cZLky3BU7ZXAMe5aRrNP
suiX1loEGMSec1BkMWmoifie8ZdkL7h0hDClaxNyE0AaTmQDhidsv2ZjYq8oEQnGqksERoZlqPOR
6qqYhA/zjU4FEQzOdF9H5bVq8oSC/YTem9HK8BfN5cg7AwEK4naXpjiqdGeHiMkAapYsGj2gF5XH
yUaMyA8tKyaTlH7fwYUWMOr+S6C62jHnt3wMx7ZCkYpHxIaqjsP8y8tltpO1D77EsoFR5Lj6zZjN
hCpo4oqBwlv4xOpUb9qoIEtLUGRCuw1uAkiLKt90VToLI1+rRlbQEMMliEMrPlCew60X5CvyIUHT
cpaGXqySYke5TSX0MR+9l4qKx5kWT5CvQX98OIzKRoHLyY79QXoLlRZcatQEtVv22ezax6bJ8n2E
q7Hqhwx2bk2tQDyKPBO7Mu5wAwKx9ArPnIgwxqlOOwKK1UuvUwTWEMVWJQu5Ymt7M6JyQ1eXDWpm
HUeO0IjfcMj3Z2McjSPkE+XQh/e6JOk8CjJ6UIV3TOrip+s30cYm7ZFL1d71dR9sjcR6KHs3OtIy
ZvOF0HQhSJbecp66IJ7pEKHTtfV6aFp98TiPFq4lzJJOFr0SxBJsMO5T/oFww/GjI8K1cwJxsGv+
TIcyLFKz7KpMZNTfNxNGFaIlNtcBBieUBfKSiHc2hnjfxyRM6rTLhD/VTWpiCKF9vAXVxpiydMPE
clej0taHfgKdp2pfruKWeNzSNd6E2g4H07F/Uqcny474DScpHpIYd3eufdS6kWw0THQLXflG8+of
IQtuqVYke7qIwExH2T0SzbszwlY/De0ZqHC4Hkz5LCOqPUGFZl1Hp1M2Y7c2E+eRMqS/C1IC5Hok
iDBzUCLU+ObxNC+8uNooDGMHSfDjfBNqo9iI1P2ktEPbaUP1b1ibplmucQaMk1jL2uAqkRSd4Fc7
6sKKgDbpCGh6havabjd0Ph5Kp+QQ1UXGHTOsgWTUdhgA+Eg4bIA0ddRdoyIApt/4VgnqfxpbRJys
3XIk7GETN7TFe5dMBhdEiB0NwSZGZ/Co5R0hvN7QPRRtwH5Q27gJNSX4BRAOBjzk5RieTEHZODd7
fZ1brKEKmXkgh2AVaSur8wmKpHa8jL3wp2rF2i6DNsGRMfR3Om00Kiz0yMKEKvs4xCtR6vlJwb4y
an658RC2P6h9eEry+tsV9R3KlbN2Sv3dJDQSLEsUM1btHFlz8ibikFqjRQUYbjCHhmgNmBYJYF72
mxzG46JgUVs2lrG1KAXDa+q0le6ip1LGs5zgCK3Twm8gwtbO6uqc8cFGhr3QHIAFHYm4ZROgckY2
ecyMa4Zt/+CEb8QdJ+z0xIrFuNsxwxas3NxMgXhxRPJhE8YcM7r4iC6DTxxzcjcoG2k6cJoIqF+m
mU+zW8oDvBF58qGbO2H5lNZ2Q8OBxWIwRxIQCkJj6H6XAX8wgfX8ONK+yprqAzC9ZCXccUMDRX/Q
tOY7c7K9ViTdqoUzsDOijA+2ZXNrRWwPM/regGnFqw3IpHWKmyYJqKc2axwLxX83gMrB53H0e+rE
RD3btMvz1HkNMA4B9Q6i/givIb46IRgE2FpP+I7AzYYfbuyXGABK+xl5zaaphbbNLc1Yboh3d15C
9lEL3S6/XdvIt1kKgFtEVoVXq2LQGy+OofQrgBP90tM4TmihcRjSSUXuOL9wlWIKq6Z4AJXiTts8
Zyhizkl0K1FQrEzCEzZFrPj44yJyYrw9FcSUOl5xHlv7qpX6JrUTckVkS7oXgwN5xZvZqfZugu1i
xTAXNkSsr0rrFx028Y+oQiVq236/BrNImoDpcYRTOOnkob6UiJjDHu8F563qgZCcdZERs9Ya7KUi
3fJwXIFeaOpjazUCaeJkPvSNxyQHMZCkOv3w0nmV5WAuTGrQy1aNDogDNiBYrLVtNOfCHZ+rSn5V
AoaSNMc71M1DjOH5kuvVVk/77p1ol3rTRdc4iBwQiDUXCWAR4LRbBaQR6yJRoDkHIcOMV4PVYBRO
KDYmWn5roIdrbrZ1OdWvi0hv8eVWOK3dIaLJZzknWNHnVojPmnq/w1EZrWd6E44G48q29c1Irts0
dS2bSlrvYPvId+zrl9BNrUNYOM9qN8LGcKvyrQ6TX4DZ8PJ1w3nIYhpgEDk39ggOKoUyYUdHYRXt
nRWNFj+vmtNrp2BsURnNgTrJ5J01esExrVj1tYdnj+pO19/LmoYUHc+fMp6gSrhCHwsWBDWxMySn
/rjFbp7sw7EmFafVl5FtxailaPagZbpbTvNBxpy6UAD1rhpEA1kYZ1cqOGutofmVq7QXFGEXezsk
VgGgLZpIIP2bvFB1ztU4tLXRLB8SB2uSHb+AmvvR8m+jqf2WE7u3gdB/8rhM2I5PcUlle5Ckj1lu
HqGC78G7UpiPEzN51HxxVo3EXql4F1cket31Vqu2UhUHtXVMIrB7nN8V3FLD16HQvEqjpQSsU3uO
BWzUwvDChfQJSfEDmP+eQyx3WSInKYyAHNykX8WNpGRRJu8Gpc5t4SpL9jycD7EnlO+x67owIVx/
QZZUD1i7erdc9wEpVrUqS/+5g2RG+qDC3sL7tuDZLfNEfTNiqO4Wn57oIBZrY8zpgTeH6WGnB9ZU
Tw4PQbaRthz3hjJAyB0OuF1XSEVeHOpPy7zNs5WZEdFRBna4NWXxAg/PQmWbtit5cVuY8sAk1oSu
6fuqKnYRhhDUxWqyNA1Cogv7jWNrvUPf0SO30phkVgPce7/D0uf6zo4m3a+UE3yYquzJYNyC/QYQ
0bnVKqrUbd3azjYvaDrX6apqCPEz3HFtgz7gU5uC/LAO4I0sbjYEtjX5xHuPnQ7iph6oMp3eSDG5
Bi3jHnbDTwodMAw8bSNiBc9IHpEQGbKXSogajuLEO3pBsUniLt31UybyABiLaCtAe8LEbOXiUySZ
ahHKet0QlryBFvlA5Tfa5Wp0KonWOtpTJl1VNXs1y+MFZ3h3Qb/kSS3pU1OEidZS/owNnbaN4YOk
JY/Y8KEG+E5rsalKLppNQygKt27nY++SD9GU5qVxhXqUjbcgUZ5Let8XL3SsBXJSZ1na1VFJu3hp
BaS2FrZnngrXBrXSmNfcUDcdRa9lqwH3gqd68Jri25t80qGG8KxIydJoc0BvVbSNAjhwegw3o0ML
Q9DSWwFpYGFbNkU023tAY73UMIqcGt7fc9z7T207ccNyE8TMIerg/ItIQzgJQgD+NuEDOfiC0CRL
MvCfbaEqUGgEmDk+4m04OKyplu+te/J/kYh6V69B/ZqPLnEGXLIesxORymlugo6D0seoR4yYvfcI
RfbcoXror61cONssHAuGr/Yuc/xGyXT6VSOPbYBFN8Fo974r0nuSxtmxrQdQQrllP0RRuSFx2Lo1
FA0IOomNFWrdfhGHINN7xfRJQ6WQHUMTTkoCr6abGgeHwlWuRyAYKoFkLwzTswyt5zICQahyJMZN
thrbErJRpL9hVC9WMaTdDQiLt1xzRow0dr2TsRJe6JkTWgRfT6+Y1UGgOAtSqANssLiILBnpRB4A
AG3z4ZhkyRrbZ4BOrT39P6LOa0duZMuiX0SA3rwmmT6zTJavF6KcGDRB74JfP4s9AwxwIVx1q6VS
Fk2cffZeuyG6z2mppBcRuKvWGB/GWA27LGOpPFTsqOyeaoI+5u1mDhyemzsinNuayNOm89xm61yo
JUvPEnG/2mBL3/EI1Q8ujx5Nc/Vzqp5NllpaAbhaZtBZxifDsPWoSKY2Wky3fOACqZWFk6UpCXzw
j0Kvc89aPORh59HeOJXWcWiCJIKkvjAj+T+z9g0afKCwfLylaeJfe2c66Ev5m+LBolPZHx5n5Q/c
5/rnIo0LHpf0DBric6B6iNMv/KxqHJZNr2D6pIL7HOjy4zQD6I1txft3Ds6x1V4tsO67uvTriPDm
Tz27jOdzY5+mTP1wCJwfgWLNjynLomMVA3lSvT0/VlJu66CjPTYX0NiYBDa0Vsy7+r5NxI41k/+I
8Os/wkOB9IEPf+sbks0zvcEpSY0C9lhIHJvGWMcftmkKUdWyllftmyNHxj3ImgreQVBFFt/UiPcx
n0NWrPyVdIw0wlheXns0i1ucBjkgpGSJWSL99zWBTdXRjKlG7a+GL3eQuZYNK8MicuMDdihBXE3K
A8XSOFOmZ9lTeeh6vGa87QDXiJgbJjlTW24pQunDfz9UDXtyiajA7+OuuqT3OTCQ0dFiEAKsXLAs
ksyfS6JQVauuuuw9p79PJjeMZblnIRNsRA99seq6S7ncFPS5m4yNUMwoD0XhpSe3Sx7MZHqkgJeF
U0/AYVBfQ0byB4zSzfUXextP8BdH08HG3ZSn/1o8KZLYsXr9bCar3AnBVJfVB8+dHjBaBcdF8RpD
JLEZvTl2iE1lpY+6OTyWnLcvrFy+RdaMJAULKCPVxRuIDzYij0bTPki91CKitV6oijJCZAPSSRJ9
Q+caEFmE2KHxs6P7PqiJtTRJ88ThYFckwVHjBZb4GDac/jFwWrzhpHkjtpeYiKopmqaas/SY3aHy
uOHiTdsx035nbYX0xjccikbYF+19Lxso+yMcpBVJs+mALeiJcELXJJXg1x1sLb+AiWOOrz2N1HrR
gm1sY2pQ6Q+YaGA5s5uAnqpNp5xmw5UeN0Td1HjbqT1aM2KbGXP+jIOQowMqs06qKi/xLznw6/LM
4gonWN8MgBLZyuDm7bhUx447tnG2ZUw7oQHMRkrQjkmv++EEe7EA4aJR9QnLk/e/3n14dEaHkCKD
0G1NzsYsWqLWV6+uqowj16jBBm6JD62LYw62bWYZ2DcIkmPR56qvR+wsGAH3gaJ4m264i7XUjOcl
y05WNMDFc8IyzOYbA66p5oEAK5vtkndPgbnc6XrLah15nBc5ywbwqfu4K8Eude8ojvHJC87DUKVn
Shd2iw6rsW7iR4+01WYgNApJX78DgQ2jIiakNn5UueqjVIdSZfvTl5UNxtYcRlovxS7z6zstaPoz
vEPk+xrYQpyVUexQgKls/maxeKZFFOGVxjBJB9gxBo5H24VWXfpK4bYb/A2OfHqSVi2E7QwVNlZw
UvB7wpm02lavGfYdkGYMHAB1MWy8wvMi7Zgg6EGjftFpEQgLiS87sfmg//uBcEu1rVLWSqYtV3X3
oTTQ3xksGd2oy8GUhgcR+Jk25b/6CNrQaTzM4z2YUVxYBAJPLJGJCr5WA9YI4kcIajn+5DTep7j8
Ka+VW3upexbn9C1D1mfk9bXqkDvzbxmnh3zhi6IPAni8573IGExTPLJcbuKIx98MMu/E9jc90j8P
nVhAVCrJD2CS0yPOKsz9+Gna+in29WuNS3CzEpAC1/totWSfUN4bonVSW/OGWz8h8E89avPidzoR
DXtvpqbaLJLICy+qu6pf825x9WB53UM1JGAjNZreoeomOBWbSX/VvN4K+a5OEMS95WCbzn5gZEO0
qikiTXm1LQPFSSO0Fku/pvRAvvVjcE9YtIe5Vn/UUOiDtH8FlYG67cSSz9nfqSf2HGlTudtWOe/V
zFM0rYbysCg24RrzUOkhG2wVGkGEP4bP1wkORR5zkxb5p6hItZWBMe5c56+gAkXECg2w9fU9zZGK
OXCXONTgmtJwo0IbnxB/OY367bh19fjs5tDBcJod/dkh+Msa+FIL4zB58aOOtSkcBY/mSb0lnZVu
Yy3A962LgqBrljys3sEmfZkdnxeXozdnl0qflm6LgOQL41cT1viawsECEAdfsd1xltpjsn8bK8s7
Obl5A+BKc4alH7BdfeZiL4ezDKYmUvbLBAx3M7lQOCpk7FrH6WIJWkCbpXoYPEU2hwe43xgItjmN
oUIjdt2otRiy7aKLH3AuzQu0YFuXf6NXfU+6Ne1nHfXYwvc517a2q9vpUyTiE0ap/7SsZTd+8Btn
vh01mI5YVqooyMCO9oiMSNhm5E2IRYMZpzzqa5otEJFaQ95nXuEcUT/uqsU2eB2DSeuSugsTj0Nt
LYPiMOnkJdY2J/hoH2aSfRX6DCxn9txTRh1AD+vWMlUAw5GoBOfqgMMcSZOi/utWaiGSSOj5rABR
WHnUi4gmyOGm8xr2HEPRunbf4TkKcXlwxnO1iXiXloHUap8A9qrdLNtum4PvCLXOLCnequjVGEkI
YR+5QI2cN0zrGsZ0JBEznrqo698Feamt06qXcdDOcoWH4Tghgk32lgdKUm3avGRzE2C06lGqbtho
joFPf0VWGJGwsnyPfQUypMrIOVLAQ7S92ukC36du5DSz1dGSn+zB/PJtTBHA+1Bni+F9oLUuKxUR
X/kjp7vesL57rRP7Amp5n5jy2KRDu505DY0Vw7qDtk5Rs3pepOsdiTam8Cyd05iMwWOp1DMW2zP1
YxcOBSZJn+EVB/RBgSq3Uus5leY3JPzgZKUwRWOt3cMoO3rkuUkhfGW8GSkeYTzRQag7NL3sEs8+
jgNrj8nr30sDcJPOe30bjzGVzx6hHkMCO6vjbt9QZr9rTYxPrtv88NHbu6TrRdT57XOSufadGh7t
gKO1qTsHKrTJN53WkFMp263m6+9Ve/X4ntuw7iNPb/wt7sOfOJkPqNxOJInz1+sbrVh+snm8pvnw
ySZGB2VZ3dpK4QTp04uJvAIJJ71QOkuJlS1f/Aqs/Gzp7wZgjGvS0c1qkpvDBsTpmxe/r86YdXkl
D1e9w1vRuAHOorx/11e3sskhjEwLgV4NguwUzwesvJAJihwphiAqYTn1lrX+0zTrH/NiuJtMnxjI
kvRo5p95YpM4j2fePRasprFNOQYOOtT5HBG+BqXcpvO7coZHoCnMLu1vN6evXaMzeLy7Gqms2rIO
RcPro6PWFfDRtcZxh2/DTShPCo4YVoEb6t1blRjsvrP6c+rcbDs4rEdzT//gIHm0W6daLQqPQCHZ
ZS7X0vLf5omnc9M7vDkm5KgO60PtNJJicXnshwU2NiI6YTr9jVjT/5W6gm0PW3tItmAvKH0AGD/U
BPJa59maq+ZIbFBstCkFvjN+JE6+b+z0y3fZ9UB3XzaBqDfBqL2JPnDIlVU/jna/ULIKyJdFlKb9
+BkVi0Y8452Q/E4xv7bEIEAvDUeTrMFHAmR6EgD3R2+f0gpBp9b9qHdPTZs8jpRkrpU4AI5+h3Fh
kFdUAFrNTrdx6LVeAL2+8gjrIJKt2/jIbZfPwORunkyWKtXv2HXjwVhIpicwvJtjhs9rZyfW38Sz
jGndSE+F7T8FynzJ7eTHGvlPdad/gmWFMWFhY1JTGEK9Q/JlZ73Npl986dQ4h4Zv/8T9NhfiUibj
5+Q2z+xm6Iaqx9+AApzBw15QasMXCX1AGq3+OtDXsspvUGfd4d2waakszGec219Lu4RINkmo0cyn
BQ4M5vwBV7qFDgItsnLey2T49np1S02m8ckeIkCwTG+xIHRjhGmy3Lc02WDTWL46h2egSSg/FMq5
t3uD0bqPlok4Dvw2IgAT4fmq2LG7fa9HHeN1xn75YR7cT2mZ71gL7ucUnvZS1KzLGwyr3nBfgsfY
CC958KW594SzvktpjdYXa9i4dFAp1/gqBFTibDRxTtI7udGr8sGqrdWp2437WqvnwwihhQuMlBUd
91Ge1s9GFx8ymgjoAkMrykQKT1O+rS+tPIu8gHKDBYIJS6JnHxxZvygKdxfxLC2IDlPCGoYmH+o3
JHm3F2BOAKo0iVRUxo88q64ZaRL2E9bVSedNFYiCxiNe6tL5dVLjIRhcgRE2PVlKfTDC4BJJy1vt
ua92gx5hDN0jTFCm3/ZI4NW7I2dxGP13/sizSnejcp/1QWM9k1Jkz/y5y2oE/VYR08wXgRMc2ETk
6OJTS0fefCiPvq+fWCR9T0Wfsg6jdNbwSySIMnlzTParrZN9A7K6gCASa3/lR4ZwMBhwyvI+f68o
12mD6WJJbwiRxNLtZLYdvhXexquAZhYiDruaWF1sEVGs/q0Zv40SsnhIrJIDuLcrNfqq5kl/Ej5O
BazVMRJ8fZf7yPVLhRpRFRDvOxjhhlHjXE7IXmcie4KvTKQUIzEjLavfxWNTTGcgHDYjNQDpkKRE
8PukjBv0Xhc/k3fgoBHkVz33vjrVNvymI38VCmB01NFjO1h30nQfSHMbW92wzuuztbQNUG5OB/Gb
/qwIEz70rJx/plGOusXmSBkjZ/9l9Hh8uv4cIjpt6gACQ0Z2BWDJo1l/eglQ9javcYr76h+eqFCs
V24g4PSq5SkfWczEwfyksxwtR8QFR9O3Vixm3tRcW5pkET4PJC5HjFQmu8WgL58yht3Irj/I8xwY
rGgaMeezSno2H/bBtStoH5Jc8cC9oncYjFFetHCA+rrJWp5tNjmOzkhfBgwT7GDFjsXDS9HZJtn0
xy5Jxr3nBQwfLTxjDYGetF1p5S+Li+eF625vdjxr2XLtZpHyiCBxBwExsA5J8+w5uJO0cfpUupUd
uGTOuLog/ZozkrlXUj3ltDdd0QMnJe2w7dCde5O6EVP/4byIMAPcwsGazNVQzz0/9NW2yIN9vkbF
UeBHV+dryNuXtV5zTpswbjvqLYCYkOadQt7T1CbNMLszS1waSRNvtXqIFvfkgX5PieCc0sYDvtgs
lILrbX6uDfXGxg9oNvS+af3zY2nRqCHT3jrgJvlXz7jbyoOXzlDG0aTn1bdIn5txl3aefkdz7JVI
A2dw3pGh3XMIrV3ILpl3V3rVX67nFwZsYz+J3Dq1lC5uRIpvCKVpw4GaMb6xIs0y/pXltDfHrnis
c7Y4pmTzZTgTy7YsRugv97UhWYrO6W7QXaKvgQyFW5NXr2kSEgBIbDcCS6wV2YlNAN/2pIxoCgz2
sh7ng5rZiZfdpempahCD+dxm1bgP7FWDa4uOnEI1n/OiDuNYYR2HsYkvSTukvDc2jVc/cXh9XDrs
sr3Cz9NIYnQiroIHk5ofQ8euGzqdetFKtteFbQCV/++dRvvUUmf64zTuHd0LUbCWx2X2fdpEK9wD
Q/cHJqxhvYk5Z66L7K7gXGdBcRlEU7y0/nvteNnOMuu3ysBuni+jce1B/eZ5+ZdIt7xaaV7xKOUH
Mkuof/W6xVzmE1ltAAUtZeh6T3eym3X3PfNpMll46yiwc8Y4O+h0tYCNr99FkpP6nhp35wIe2YhE
EoKy5tARNDppmHNeYtM097Nagv/9KSYGaCWOsdqtWB3g99zbzCiDGoB04YMNBZrPuXf7+LXm0K4J
UlDzMF1wthZ7brweLwFBshSvxnuvPvuBszBblmCvLTBwqId2I8+rziUm68ziJ8pyt70Gbxif5BJK
r7s3C226y+uu3niNdK9L69b7VBhxSD30seW2xB+Cw4G2V+jIhdtv1dTeUozje7Ao5RnUibuxJypS
F/c5a6lsF87Zpalyb+Q0JI4ki4L6gXEuOaS9zoUmxlOXqss0wn4rY5ckS+P99S6GHavT9Ys3D69y
ateA3MNiJXbkUo0240dIMckfAu6qzVy9OgV3iQRUHmkcDlvDww0RmOTh2ZrO7N0r3P3U49F7wZOX
cony3hbxiaKKr2RQfeguzUedyB6JSb5LLHPbxVovBZaKevDojkm7UYmP9Lj6P2cvoPqsLbbrAUN0
+ldceg9tN9MXJR03hP1AHKMHuMxO7pOn+N+cwDUoc0ID1BiMp7mjtLeFTG2Sxa6SG55t/qs5+B54
o2DHATC0jMsOjr67m03gbF6V3lkzpHXsn0RIBwp9M5BFwWRKXnCKXWsu8t2QioPJpxZ4ONSnun/K
5p5fDnNeguo/1Mu3dMpHDejr2SiJ1aUsslMy6NMY7AAzxKTYi/Yggp52FoD9i28cvURElo1ngD4q
U5fVze7M/AQ9uNrEv04A6ox+Sop/OrBy+e9kknji+4yq5DFRoX8gGEazwSAtAjq4aLekyEzb4Nl4
rVh7WUZ/m3xv7/JcYALhK2/6y9g1N9cVJCblUaKP2xmaRT0z+IN1YCPKLifKYvbgQWw8ACJwPxfj
uwOVKsr3Usfu0MTBtz8GI4pRy/CnXyxMT2BPHXxJ8ftomBENSO12yoI7jJLJRvfUn3IeyK7t80Bc
kzUDLzAcc1L8NQ2Jwpa/8cfftHm4QVIKm8ksI2fRKQVbAHRbEhlfZAfy+EBiu/wwifSGbzPZVkkG
RTP2jzBmi03VD0fCWB0yf0ZqQNhM7hwVDKo8Zl0d6Y7kyKQ6jGJc0GaeU+fNy6i6b4ZCXCASvnXU
XyNfDxdn0mAmNMmVt9Ol0aaXeBKUKinr03Yk0zDyBD7cPMQMT4hErnM5vVMNtKczuPmKvUwShGMP
EI9+rVhgRLppSblVxFLCukGShcj0448sVd3xPXMIrsmkvUuG5qocFBuaEdzE77FlrR+v+64V5Fk5
LLbpxLBdSdYEKgVvwWZyVp+t7TwkifGvAMlSCv83oek1BBn75JvFfR+45c5kieBbmRl2rfdGxtTY
rKyaKkjOsxt8VyySZvLiJGPpzATEEWbM/1kH7H4stTUvIQc6rvR/fFwg4/HsGAFUSYvdYUCNb9Qy
eU4pfoUxx2f1O6UFbZGG98RhYAqN8uTREpEJlrhG4WDRSGAEVMbOsGlMcBnAO9qzkuQfJn+OZ6aJ
8wgEHp1NYbbYkiJZkplp+5BRQowpMtku71gg/9WD8QTGPeyMag5L/LQZFrQJTzpe/o3QWZrTCsln
RxMriQUmfp57Dn4zK9O+E1ZXLEx8OoSrJMpc7Vu17Uh2mg2eXz7mrEgOyp3nSBVxFzUdlMpyLk/x
rvU7EgCBi7FT/GR6U26kwA0W87ptpXzwB/Xb+AnzuZPcTMwfrflYWggXZKp3U8xOwDGKB/qtYpq3
vKp+KPyGGguW+/W4nPrW/a3WA2LMSjQqdT5dDtdfOEc5coKRz8qr2eETh7wMLpBqKYgjNECrPngn
GwzfuTa5UscbndmA86Wxx3u/GxbnhawuAhhlsZZGVjEtj8JM/inc2Jx18VpgWMDTI5ioO29ft0+5
s+LDvG1OPIuYD0aYnoSX72HgEtqfJdJyB0EAokvMQhcY12nsh4eKSE1ECxgj1zzAJLRrCiGn58Jb
32RlsXC05FiAUPyHtezaD/Nl8Uzak3UAdVbEeZ+84dhhxzHJgManQBgXXELpsaYrt0Wf2CSSDH1S
G+MBpztiJyewxEYt6jkKYksbSDVWYYPvb4///1X5mP7XZYe90p8tzXcjNExHzM51CAhMzWSiN5Ux
MqR4HzNFmW2KuYz54KMNxLM2ERx0yAgpglH7YP2ZQHzvzeEL5sdrM8fjFijm2exgTdfrbdL4KMvK
mKm3HxNyI7V/qcZCnib0bhIy2WbWsNs4Dfspz7d/41r/6DALhJxZmkPCuk3TrAsTH8ORY/VRCfQG
DmRwrauFAWxpNotNvRpfEToVVSFSIW0ay5NocfnH+R/cNXTeIuH2q+WWRekxdtNpV6+yYTLEf2b7
Qor4Sc76s5zStxQdweWRqYvylewy+3z7M6Nm+55OH94NEhZOFf8AJrhV+AWiLm9Nvhz+Fv0rv7/a
4+x7xJDXKRzbnOZrfL17LfNJZPfEkeCBwE1kT7u22QB2kbiEU4nDwTz5Ni3a6+gHl8bq8Y7pT24y
GCfl/3S1BmrG9nBFQdWFI4m+D88YpZDxfOH2FuNTUk83m8AEUmyGmi2ze8m1hkIK+zPVp0iTSJF+
vfLtSnac7qs1hbXeTlsqUapNkMbfvLyodyGBgfXS/2MjvK/9pd3njV5Hdd3uR4Gd2B2JtbtMXWXT
f8yM9uYKgrK9Od65luBbX49EvbKcNYT2Zt9Lt/1jdMUd3pp7PR4ehJs81iIZdqlC/aJc22XSdaMp
s2hrC5h21o4Xwsc5oNaXoE4+rWnL6yndeqJ4wSt5Z4ICoMuIQU006CwOSaye4oypmvdiyX4HA00P
30u+7eh2awjtypFDVJLPVtgTfIlMc5BHu3ReBsaaMGuxBvPEHJ2AWLXonhvC6Blpbz3GyWaPeD3U
TB1XwhWJdUQCgTyUNg8Y+8XQMV136TFv6Ctqun4X4Eh2bRyequhrbvz5JnqdWYxROopthtHefqKs
qPAQ680m+S294sYByzAx2NiDy3oC2Gu6GDtpyCyiP2zamFiJ5KqK5a79XNjZxwx3Vs0sms0yVWeX
YPIK8wN+OOWnsh/Yltl7yzSw2Aps5qzXQ5tNDBIbvM7GkgeXC4d5iBYdfJpngQOfekZ/l8/5u+/b
OJkUnWwuV0BMK4eO0Yhz7rsOCYRzhNQQk6Zyhy4cY778oZ2K4dQrYi5ydh6YF6eNG49j5Ou8vMAo
ns0mf9c74zlT2SXADFDn7rBzdZR2cB4cBjksqY57beyfhmWw+esG735kt9wflku2JG63i90ubJWe
VVbaJ0OCoJ04I9mOQfvAtq9JUZnNMF3VqO/x63K3zuNbV4LDkhYgEYlxYcxvpp7cjMzmIIYRsVR2
fHU0MyJa/zFoC4Jy/zNVnJslaUN0S04ptZC7qkOqblue0YOuXfNh7qjd0TeGI0+0UZunOIEslXBo
ivPJ2NpZSQvbBO0PjOrfkJXYW+SwnVPnEZFo2JDyPFbobQv1R2qWd9g9cVtm+JUzvoeVSQQESlg0
VtLEpth7O7ueyDp6Q7kbTTHD5WM2xkWDSwQDQEaKLHUiVlxuqJfTtizWJ0k1Yj93CS1pDKAKc66/
8Izj1wwni+I0lMrIlcYVG0mHicyIo2DwtjObyGhSqYfXT+2z3jjMdkvj3ZD328YSJ9FxD2ZzvRtq
0YQ49ZC586880Z6EHTyS64AmXDGH89fHkl9cMsKMnPgK12EnwQngzDTM2sd0nst0joTJNVOl1Et4
1apOW5fA1qiTRHTel20L4AFopEvBKSrOWRWIKKKL6+v6RxULFEGXg7Oj95jLZMdrwGeegr+/hEnc
uHulAs6O1hJHQwuPDYxB1EAiXhD6LlQKU10zt1SXjg4zrPyjrNyieWNOIvZWsGBrvuDRsPaaJ/Mj
JOo5gllis6by7MhsMHoVBlOHVgbZzimTLyVt8AAlpoSBo0ASpB1X5Yy1QySXrHpSmE43phWvnXHc
ssN0bgJUw06rH3my4HFNvG3drXRRijmizm2dbVfyjBJICYz1l1xm72WnO+REjAv4PSt1vrxG1/GC
0uJYOc/0lLxyfzNbtbxoJQvGDD9Vm6r5aXZrOrZBb7DW2PJuayLts8zhDsSGeixoUd9oQUDmoMCF
GlsRU9MnHAK2JTnlmy5AtHOC7L/BcHufbIuiQx2sIEdLYfYnfUFr0+wi8p2bS5qUvaz8M1L921I4
eg2lwa6QT15cn1FAvoFw/osXaGUVF/LW2Vp+aZyIgcAPnM1gjy2B/NT44w36cMKC+Rb0wbyRzogX
oYS+XULWWmyKXz3sOn76yh7/QTTGPyGofqxgdvWIIAObj3eV1od4oGstxx4wzLSziiW9+urdo8fy
oTP+pTS43PkuAQ079s3QmjQ6GluA3H1pNpR1pk8Uy5f3wsW9axkLWtfqoC7aJ74zNMMRCvLtB4db
+XGKg5bSy3w42Vl+65wJf2/WbNzB44Mfv2qnOFvqHjloX6rhZzYxtgOMbM4Nmx3E7eyL3DnGG1+b
N2rU9NA0ESpzI37VJXqUxbpqK0rvcxbmgWTSZ8bBayczEjBG3IDidtRbIycOrzjbuRD6f2PwNCda
vjf85LNrtfg+QCbV8dERJ+LwNvLPNn17qVz8qbHp9pHpG79B/ZvKRYYowdm5q3ihlPrKUJAS72Ib
vBYldvNUa360loCF64RTUnFNmvODxXgqwD+xy4Zb5ia4/gSmpGicaL0cRHyYPc0+mp53qq12f9PS
jO2sWf4X5TmUKmESNusfA27rRgSHAWrTPijiifrCHuN1msFDF9gRBlA0jAfkYEVEkBKG70S/hFyK
nW6+2yYYfKWzO1JJ8uXNxtXM5KlX8XTNrFYSbSfF2PfGM5E7dzM5fIdbyf4SFuauZoYy2GF5HqOT
VZJZUy6qH8ouDl/3p2mGW9/Xejjrv7w0u23KqQa/22iHGuDjMy2piNT9Vrc98tGmsdeHnNbK2fc2
JLt2HdE79i9IuanzT9jLv8k23RNtXVtOy8tZmhlbsEL4UeZxMCstF53Syy82OzGSsa2ZYmIohm+/
gEU4ENsMWVyxgRuD5pF1Od4JbYp5yS9X/iBjXYLeoEXSqVX3/a5grgnr1gqZLBeUX3Of5CiVBtwa
OmElG2lNYojHqL9Rsr9QJXkPRsON5sa/6o3+F7OAaul3nBLbCVv0NLaa+a4M6qe5dtpzZr9SJxtq
5UiL6OTnO2ZhOveWEz6CLxXAR8jb5yFe3FCUvP8VDtq+uZZZwNVYkXfAYzZUi4gWELKVX6gdSwLA
SKSGMiX/GXpFZsDgPhobHuJAhTAtMbh1Rv+sjcFdTD2huXivLPSXfaUhyrNe3SmZYdSZi6PO6QEi
6q/Vj1gWiiMrgbfe9BGfXXeLm/w6ZKgZvYd/iSw1pT55OkV+J64mjvx9EavPBJpUWEMaK3ReGVQ+
0/9nYZia1glTGojTAJfHoD8CIEXTB5rjSo+OWX856nP1N/fAcCGLHh2NoqaVX5biHWtGtDRZq7fK
J+mapHXk+fRpp2P9Tw5rxwywZUyn07UYAWeXi7cRMn12QQaX5ktBkvSWto/22ljKSwYMwej8YNfC
vOXcZdPecVYEGwrsZByamp2b5gx3eH+JY+f0+BFtC3ky1KGqXtoenuKCJ8zg0c4LeOQgLHWLjSJU
d7vrHqQgJztO4qV0ikOgwfAnO21vyBYTWUmWZWtxqSm82mDwkPNGti49FeR56Z8XUgFxvq3GFQk0
xY9lD/e6MoZLtZgPAX0GGxzvv8rS/jmUb2O1HldhxT6oIWUisfwnljTjbvCikRdcuLTBZ9V4H4OZ
u/RJWOZTS5g5ZboNCdenF1Zx7a4fxBzV7IiM9KP39DcC4WefZR3ZrdArixPGqiz0EcuiXFbztu3T
VUHp0UvWLQGP+Kkx9nGubpzbD36WXtOuurPYJyx5nuBkap5HXaFIQXTjTRgT8uK7X/jx3xh44eCM
GjNnQkyRuW6BsbI4w6FMxLwtu+6Nxl21CZbi0DF4RmSAf7W7tiGxp/jkKmWcapxgx2m+xrm4i1Vm
HNggs7+kf3ILBPgNWnIATLIhSR4fhoUIg4ZlRbbYte1aAT2nG34DhRu1UvmHrnIeilZ8uNZ4N/mv
sZGy7+DpS6kROUeKVT7dar7lND3G8H8rE1D44APcaErnMW1tpEzL+UuMxILSd/IJsmF/StERNbBi
i0Ul6vyexkwYxsUEjkiIfX7tLIZkP4lgEUe5tdwDYbxycHrRpWTHjvExWca7MmvuctMky8VHkg0I
gQVUe1dwgPbYdrSDhokQ6/iiW/860XLLo80LUE0F5OWtms2/aXKfUdsg8RW7aYR0Xkx4xfOp/Cna
/ILblYg7iogCtmF0PteiE+GcdXH+lRdzdLuw4+kemS4TGpY5PpSSAJVtFzsrsGDy8NzPupcMA30k
yqVlcclZDYnf3c89c5gpG2KQmt5ssACKk1+pqJ+Tr8K0hgjzxgSkCIw176lzMY5qP7HO5mkcbCnG
w75sK7pjMZDKPN7FdnVaN2he9bP+z5p5NvrBZ+GhOTWY0415Xg3vklqSXH8r7OEb5yHcYbcHdcGJ
XsUAZTyCXaVB3/Goi9DJSf1nK64roVJnclobs4m50kMcFF4VUwzHd6ybqLVNDOdWTF1znBkQ5/qU
YqR9UK1ubFm04ZmbaBEgpOACINt4XIW+k/1bBq6tgQ9uKzvjZkr203qKd0cQjF9qSiziFoIx9yyd
4Ro+6bJLy9PkMBfNXXOxZaHtejuvTnKOX4VERPvv3wnQmsRO1l/23w/BX+oP4kSijAcbXXvk7VQK
ANCQ6++YFDvuhSexhro5hpSnbP1///9Tr2luprXc8AgP4f9/Ff/90mY8F8AgjnHlVqclC+67LFG7
dv2S7LavTnnhl6f/ftrFxcTmW/J1VdeiQy3a/Pc7VGtJgMKoE6HAkCDviv/7IYEBYRmr0bee1iC5
5vIvdJNQ8f8Qdl7LkWtpdn6Vjr4ehGA2sIEJjS7SeyaZNEXeIOgK3m14PL0+8HTr9Bx1SDcZRVdk
ZsL8Zq1vmVx5fn7259X4efjzz/rL5/54zv/ue36e5Z/f/e++5edzCuU/TtT5hf/L9/z8DX/5zf/y
3X/86r98/ee/+PNX/8u3/7vf8O8+x16Bv8cxGmdbaWLz12/BY5ztfj6JogJZ3Z9fN2MXj9TPxz9/
lGCLOHEZ/ecT+/lXlvXeP54t3tm4BsH5z8PuX37+jx/9y1P7+ZAUn9mINf+Q6Icp2/38/B9Pc7TW
kEYWaeAA0uh6khMwCPeGAkFB+06O9VMA+2qbmQjS7Qb1uxkRHBL6V1cb2y2uhWc25yl9prtrS1cD
wvTWYqJaKhRDrKhRURigoF1CShWqo0n56SGmt5qEWxPLTeKpEWErn9hkonC2rW4297p4xjHZsmE5
St22ARVK5Io60hh6xR3ZJ1QtxcprWnebiEbsipzVA1JlZALDgISO/6me/VFV8t4P0W9Cn9k6xvI7
bIbkwg7hhYL6YqiIEqsPFXFWwUr1yUsCG3mdNf1XYmrGSfbOvgjI2y6r2NgEX/XYWBumNfXKSmt3
beJr3griEb3cki+Qp2j/dXXgLmOdR+n/Huq+ObwHM2om9QpYA8YnbWrb9R+o/xjMjcWd8kS9D7s8
3hJLzKglLT479sFWO4Y7gJKsYLquuthGv0EAY6/h5h8gjV1xVJfwQNlFJW4fbHBuUas09YejOGkb
TLtLy2p7iCzNWZUA51y1bx20kF0+yy66oEX/bu+MelZFhD2eYFuKdSNxMBo2zjB++0I5kJWrGD1t
VzvDbNzHxyipuxKFfrufvBemaiOgDfMjSFKQpgUbBphnC494tgUBA6TJpG+kw+HMMdlssKZhMkpd
TcrnkK26GE4vEDQFjnXjptb3MIlVRALObWoJqQr73+wDoqcUecpqBJtG8Wd8+haq/jkV0q30ZzXe
BZ7TLMMQK6hv9EvPKq/VEGLISxjHsh6Nl350baGKLeNCdqdo0JfUOaTZKVbHkWSbTCjuojPoVPNT
l+AZ1nXvDQ/jVyW035lTmisgc8dKogi1Sepd5VZvryzf2AocWrwQnYYM39xUyMP1NmDpVlEON/CH
Vq1TWMyAOLIMU0fgMkSfOjvHQxkDvwW/rUnUlrbNQL5P2CQjaDeQYQyEGzDE47i6DFrZYW4UH2Dj
9pPuf0C87dYktm1YbX4YxN7vVKx5SyMq+fGypa9n6jq1jHA996aFrrvqUViufaaStqQVjFKAuNUE
uhP/iktYazLrXytzVTW03EWstB0sXfrL1DOPWsL/2sSqhho+b15a2kQt2el99kwD/NKAwtpL/4V1
JrgilBkLvw8udSnTVe4DONE16z4KKVzElOO9GzTcyTjJjna2zUIW/cUA96JsYu+kldmD1zfhBoIb
7h0YE4F6wzM2YBprt0XbGne2E32J2m52WByB5TowTSSZR5tpZKET8uJCC/oMHK69spePgSEKdpcT
RNCZjJ+RET3YKQa/0+TQ/VRMmdZZoZ7lwKhr0Ikb0npeefWJCxYUR4RORNuBDUBD6LvZUqqRHLlQ
O3SeOEzUKst09NdFia5eg0P2Yu6TjOXDCKF4HaEDI0ONwrcb2h0bA1LDOWWHQPw23GaHKoHM8cTM
j7ydvB6a3Pg1uoC0YYzCviKWxq9WTPVK0rWv6DfOY9BOCC6xdhAVzbITyZsp+n3tMUTRVPbIHvqF
23e5MAaubghh+dmIzW/05TGcy5IKe601nVStNyuFMXI5Muuxkznd1A1KRns9Y19R7DOkTEuDDlnX
h2NQvJqF/tQiimuq2S6LsNn0KcGTSNsCRb5L2vCrA4ILvZbAlKQdT2Pn8QowVNcd+wkl+ZrxdIWo
K2wWym3vKlO9kLLN0n0ERKCz+d7CDCcuHZFSZupba+j2NIDD2R5GLuZrrhH+MkzBDXuAa/oNoFl7
O7XZu9akxYmG9Mlx7Ie2L2kRGEIviAKPaC2CgRPeDpA4uXXCLSex7zunRFEz7KwwYb2i4/9gO+Qd
kU+uFXPjrW0TKlK+64F/sEvG8zOw1ComGLRa9KjKfgMLxF6XQxEgHGIylKbTktH9rfPSZ9NvwoUD
4m5bJUhXsgZ1qC6fOkYcSLpQw/Vt9x5VZrAbDPWUp+nJEShfbXai09C/C3mNHWJS+oZ9zASO0cky
kvE0G59Vy+wonedjqTLWRmuli7iMSWHRFdKAfqc01vi1zsQ7R7NgZ8MGNv5wIM54PtRRadvaOjEE
vpu8/5aGc4dCPBg99OkRS2zeiOfSALckYjdecpg7yLfZ6NZ7bIwZ5tKyPtJ/3PueuHI8QEYT2k3p
7c7ONmNQD5fIqQqM1k20dFnvjIa+SbRs1gTTKlcuXvm6SrhtCm2tzbFHSf6sBdELsIZ+G8pmka/k
KJ5zs7eZ09AaADxh7q/F94ND2qpP6mAeihFMHE4wBlmryqDRflCmnh+1oDlmufabHZaNiIs/o5DW
22vY4ulxspb9nltOBFKLaR1gITKNZI8+u7qw0L2ybFzYqnxtVeoeZDtzrKlYGpIknHB48iQ3MCzt
sD7yX8wqvvi3XLkDN9IMcQg9I/nBAp8Iy1u5L8fgLme0XRUmS48UwkGaawhw2EaYTgsFsVkFrFJZ
XxKPjcm4C/Y+lHqSiRGEgPpCTd6Hzj0LMsu2nnrTY10QT/Y+aip365ZMOpyALW6JKYXZH3PYVJf2
XU7MMtzdHRKtkWEwwRmm7ezLqGdRReg2RuQHGImfjsV13gm/Bhb6O9FnT0gjh0U8VTrq5/pxNMxw
3ezU6LpH2fWwcjVwEMJHJCOybxlWJzU6D1gTjU04jop68KQwuZ7FiNFYr6NkE1joDuAmEd1TlixK
iLa0UcFN9jpGamMH6FlKsMKEUC04tiitLPNg5zggep3xBeGKYhnk441tC4uFyPmYIkZCamIKLCwj
XFX6eJ9E6SkVj6GDdMbVNppjEQDGylyRU83oVsQYR9x3rWjvOCBvsBHmmwxdvhNhZyRqPBqwjGtD
cxrIK9q3dpGyijVeMC/aKmI/JGoDiw8rVk1LDq3d3yFVsBaezxJ4UNDyLQd0CvOUnO/yubon3m+o
QSReGj6EUsMKONK4fXYps7qyo/8E50HGxazFpRxJdIhSXUDqX15tRu6/HNCsl8jO3BWOQB/CvjWw
W3PnmeEvUzx3TvxsNjdk2IzS+uIaigSAn81SvzDsV1+FJzNA1x6MTIDsgVJ9ateB9wGdUC1SL+qP
sUchHaD1icbqNfSmk9Za8LLHKYS/hoAvK1a2jzipihg4DsR5lD0Jdr18a0zztSq6V33ChuTYKTro
SNux/UZ9VVFhcoBvkorBlCix4eozJstcmdZIDWkjNAHbbaNtwY+Zay+zWdYZuAvr6Qga20s3AASb
rTSHe4ZNpHfyE1uZErFNeDSbDYDUE4tvqyVtsUwsogzK/OykaIrN2sYsBcQ+iqZ84d13BeSR1F1O
vumT9IDbqvvIA0QxKnD2WTqKg+N0jK0Gt7pLYBmx923F4wTwE9NNbR/a0AvX6EG+Q6N2kC+4at15
EUJ5MeRH08+wCwYsintKvA0H/iGpmPcufWYKHLuNfVBGUG7yFoEesqGQC0/g37fKc49doSMX85L6
PdXqreeG2nNm99uysQnRHfruVrMmuaMG2ZeEyN8wrkZX14rOBrfbwo8osouuR5+h199Ed/5iO1u9
BjMDLYM6s63NVKwMi/HazwMjEH0HrOSgO4IZeIzymSAK80lEeIKkaDQuBbH1VJTFPz5sSfQ+gu5j
2I79FdNZrJ81R3QvlcuB4rgv5TAE59wZ6PwSdvSBrk97ZMDlvRt6rJQ7qWEx5kOGbeU9gKQSA0oE
9Gf+XDk/IFUwlxwZFs0uH/48NKj/VqiWGJr/n8+Bshyxqxkj275/fp/KKvLpCv1qcMJtOvi8tzqJ
dTQu3YfBRAPzlj2SklWNd0Jr7JtFUNTKjMJ3ZXQGAU1Vj2xO7+9+/uUN+Stvlb7/y+fb0jmQsIBg
1pabCYzeM9QFsR7Ze2x8MMbPqjXEKkc9uTPmr9ZR7xK/qDNvDGS1wu1BZyyt8FIggjm2s8Nt/mgo
JLsrX3symQFyN6eTxOsu78u0eitF5L/2yNCByVrugcoyeM7JU2UITWSSZtSbQA3J7ufbhmTdR6p6
nVgR77ygcjAMRt6G3+XTZ1fJyS8FYCbKuBEPx94zKnkOGF+uNbAet1bolF3kErzNsQiKKcEzMOhH
EpXHpTa/KbbvkUMwP0RNJtbWRAHf4uzoelnfyHAObj45gfMHjp43txKxF/4XQgGhk6MqKqQ49r6f
HvsA4UublPrV0kIyPsP63jYisaukUT0FlXiuActd6vmjiAgetJ+ucfr5IiBigAeK4Rn3ILFrsiCC
AzSwUB9095iqodvmupvcVZ1WrWUnnAeVokaOajaB4ILoHCO2iUlkXglVJSMP+xrdrXTw8JcOLb+L
KqWavhROm2qYfg+OPJYNTj+LzhP6bvXGpL9B0GpV+Htw0o5A57gDUnBMVendNzFDZQyMHYPKRCIe
y9GaW06z40qYHS2nQuVgyGrva0NymhJ6Ra2iffT7Xt5jNZH3fUUZZXMX7HJO+UrJ7rmIYMZErXwF
hy430jXH7c+HuYGSm2vlIcPAgwbKrB/ahDUEqQbx4edDdK/eth27ryJUL0GaAJ+2LFYjhUbvkA7G
YxqmJV0HAs/aZ7uQcLwYuc4VJLszmds/6khN+YPr3/hm/eMUCBLDpPUANtc/RqptYWhhs+ZypS5y
fsicUF0mt4f1LnG5/HzB6bk3opnhK5AojkQXxu99N2w7uxxXCZiNtR9Yw6nrLPJhhnUDRuWUGRNl
S5ffmyRVH6YyqwTIHv4Z9eGdIpeY9LTqEhdVeR+G3XdhQyUFU+5SWlraEYTk3IC5BTBf86m15uVw
VaEBp/o6M66y94WKrylUvTW9fXksinK8eITurDx8mdS0Xs46KvLXVSHyddBGGBe4TyK2g4SySCPu
35mhhw9F1mW8dV75Qaf8bkZGczUtjythOnJXrCBIELNrXV3vPlNF8vDzMFixvfddlrJ1jPzTi8rD
zwMbhPJAWFB5cFkGMPbY0Hg7c/ZQeKlHK2cwHHVnX7NobtiOnWISfGQS+PsRZOCp5gkBxnUXDqjP
s+mWPmKabBPB6xpxyeU0d4wHVhoGyyef/TtrMPqJcN1hOb4bUgIqKotNpdN8Ooh8n0llJQo9wsjo
UdbowJ23BlHOT3aXGxydtoHyVdAeDM201YoUxlU8mCcxlL+Sn0wPr3af3QFZfYEj8ZpxbKcOkDnI
IEgEopHyHqjSedK8cMdoyjz2QtcZsSh/78CTOxJTPu9ZcCW19bQ1Aq6DuUSezBtZfBBCjS699L95
8rc8Ao+t2I5b/hTe/TxApXvljKfLbB3tHjkLAW1+5nz1L+U4DDgpEWdWAGPuxwI3AoX+kkmz3AvP
bs54+uiO1ODcdGiDC2tIDIB0TXUs5wd+/NgM5otblcFTSS7oxtZGBHFhrz1i+7xIatNFN1+UvTDa
lJaePiuvFAeyP49qzD/rTosvOKkjc4VFnCBZQdkSTMNF08v+ngukuUuqxsLqGvSvWVrdD9DLVyzY
gIJFWn10GYhOWOzPGNH1DYzl/jB1ZnBpvPim50bwWNcpQYRWewd1KF9QLdjPY1TsaTH9oxnCpDAn
TFzsl2niHYl2IGNJC5taO2SFo05cC4oN8BPtgSoIl3yE/KLuktd4LNtbFrG9SeM4PYo86omhceDA
akp7zDXD3uHPgyymC+2xRKGS1sHNGHidgx6bseRI1bJgnn5B5rfrg/IcGDqTbh9hmNLCZ5xUDcrb
C4hEQb6B0a/qmyrEcAnjBr3n/KD31njBYn/LzXzYe+VbRvudodlKsxJsKNTfXd07ROUWnF5oWdCo
cug+8HoyMOhavEREK1lYQhYoDt2LEnp2j6btqy9IHMSxGeALzmjBAnlI8gSL3fxQIBpydT2+H/sM
FAJD1Jqo8jtrDKI75unFsbCwuMyf+nnAYA1nP0sMpNq9c/p5SCeufZHhTOufD8NAeZsMvTjKyUQ/
BH759BMgxTA8v/48WCESDUIZh52CNH20dXta33xO8rtJMd9jAhBvC3TnWydogHTE6T5QIQU5lhqi
XZzmbIGXgXcSD3hJMCAJUnLWLmFOKEVIEvj5F1MdKt4AL3TvkiVMOilyLMvbgDWmpXRwFq2tNHHX
huVMD5J15KjRLJpTpj9kVdnu2wGY3c8XxwSVhDN0mHLZ6BxNc2Ik//PPab4aFW3cQKkXoLaF7lx6
KZJ9PVTWzlEOpi9EfjX4Uw/mcNitEjcu1wacgGs6pSgYAyBjtlX2jLFzF9jDieqRUzfxjSOQff/F
IPjZh/zwJLvEZ+RO1ucUKHWLoQAswEv0+8gvk+OIqn6RVjIjcYs1OTeP4dfQ2OUKGS8gROsXF3LY
kO3LEJsaFN60WSaiugRjvot73zoXXYJbvSJTBRyEONdT8Y+HpNYzCitzpDmY8rPWZMAEsC7tc592
QKORiFDI7BTSo9WIR+tIMURf3FLgT1395Hlu/K1N47pl+I9MnU2uoAFENVuchiSS94Oo4k1kRdjG
O+cOGkcJVhVAsgVY/NpX8F/MUghwKGNvbGWHWa+bhxbUrIwkVbHhdgTfjevRiBQNeoE+0pRbgv14
nuwFlkpertI7IJPVtj2KskuQmDvKpI8+yCpYpBVTzP+IVDMGNjlEsAyZs/chxS2KGZsOMDhyHH9l
loG+aCLvF5MoZ5VawHY3V6rxmZ1g3ORuupWjo/bxiFG+r8kTA/9Ho4+trLXa86TXe8vN1IZQZWeR
d+hTKR8NFJMXxrtsNHKHZUa7dQ3OzGKqT2qgO7WQx7McW9WKS64IbGLnyLnEPgDa0xoyJlwcoZYz
PtXmFJ/oXz9zlvAbkYrDMBbF3tVHeRpNPCI59OftzPmtHQKsKFNvg6ENyx6L5bIhIXSqC/7BMskK
cudg2OUnB+ZbVowviTaBlc/q+FS0Kyf5SErl34QrvGPBEJa2V23cfp4VW6Z+GBhOtnH5GON9TCOP
qbtAtTaRfxN5+9xu3EUYuqcgy+I1+xvUzLn3GbYUeOlof7Z5C9SB+IAursSxMLtLaLlPdVRyCTvW
/XmypHbkhE3XHUBPC0Nh45M03ukNsXdhddOS8JDqSFpAJrEBJ4OpTbpdIoHxo/ncGJVvbcl2+Ur6
XThaD1UaoiRGBLxsAgd8SM1Ea47kXMdShudGmu5mGNBDxYb1MskMAWLbgC52AH2EJtWvcu/NXGyb
AMJQk7lsIZr4K2/6d0JG8YkCRk7YbeWVWle2s1UmmlJssFcsWzKUv5RjSJRtHlcYgSiMUfaJUGQG
VpIGqBA0/EkAQSgzkqUoy4tA973FwfrFdughcZD6aKDsCuXtZcM7B3LoA/DMru/LRyeo95RDQCAS
5u7BUXPaJ9d2mYnW2aLNmvfIdte83g5kuQhHA7ZKxlRoiyZd7CsSv7Au3vVEgsKBQ1Kmlowwu2u1
rOHS3rlVUaxp+hprxMLsMDIeHHJ3JxGO+zgfhn3O33/qi+lU1To3YYrWUGNsUghsLuhFBgu5g2TJ
uPDi9ggwe0PtnV/dgsIoRgfYSGDRJeMZ28jGRyHT8myK/CPUqlPT9+0RAQRjNi15jPq0X+YOuq46
ksWiCgCp9N6kba1WO3mxXm68IevXUZJO51gg7WbMVa5jcBmiMM+aZx5AShTQdII7K4XNEegQYGS+
LkKwTpnmfVfEci6Ab2OSiW2ykUyDzC2gqtI1tojMxHUI048O0frUORB30f+hstjkYxHszS745ekP
uNL7jOIiaNSNq8xF5mgBG5OpQXIXGfUI7l57LYrmE98kautIEMoGx7+y5p8BXOTU8gl1RrE0W/0s
htiBKNAeyDvGtbCe9GTbDePvbojPvcreXMSve1c1r+iHQrYU0efwi46b5YfZTdvAYivlO7xGCRo7
Jtms2Qz2Tpn+ISOIiZWdYDhX2suAdmYR1CAGs/DNFOMj5glGuwYcaPhwsftRagKEiGBkVTSMd+Vg
3lrtNvqJXHie4n5doryPQ9TCU10v0nLYolnKDXPXUzL1pGmt7Wa8isiMNmRg4IKNgycjU5JtA69S
31WLqmL9ZOjTVeqgzUUzQ3dy7miQnUK9ajaMBF8p3wLOea7t82JGNtgGPJb5G9L0YuwpWGW6Do5S
jcG98xNkXLiINf3a+cYls8O3eOZO1wQBrNh1rdh5UoqMX2U9Tlxup/uc1La847at+SJaD95DKotg
nfkFeupSB3iupxczwjnlUJX9tMGMPuR7Rkqbl55EUr9OiINJTxveKDIOLe4YcjfWJlTIqPzO2zrB
zQ7Ujhv6sZuhb1nQv/lGZuycDoBGhLrMIT/tgq7GXGbFh96NX8iTP+PR4Drrpu/hhtRngCUu51Ex
usdBde6xD9uvOMKux9g6WtmNTYBGJBaEe//2dDKmuGp8Irh7bszUwChNdczWU0LlNPJkwS0NHU3S
1stGqXWqsOBU7JR0D2Z4ptPBVtoL0ZK/TR1HVtFc456+sZkTN4y8fAuK4p4i/sXscQRbMYiI2j8F
enky5+mjgfe/quzvEO8y5Pj27PuXQcRokMvd1NPHEY27GkO9XrMJQ3zPQteuWL+PyWef2e+myyRC
q/Ul4WE4+GLU6ZVW/Woi7crY6CxdRZ/mHkIZk45wH7dE07vKfKAesXdqqDaw3A4I50JKweax9uKT
y5CHOt4Ig3NY2Y+jHxyaEIJv7GEdIQ3hkKkMSWgD2BgOO8+HfUsd3UfS5TgBVy03GXcyjv8Yr9dI
MHg4ZkjBugs9EZSNlOhM+VsLuXxUXu6t3C1XqH0kUSxHOGCR79sOJmC0ZPnMSziTKvBgoHVsXaTy
0uZWFA7auI7M4D1Qfbcr+8cENgqEfgH3qMO5yKwkt8QxJvuGeO9VliBKRsX5JDqWtYUsZvEzllXA
lDu2lReX04wVKJ5E/cFDoUvETH+QmfeGfqlaOj7IYpf1NRs7/FN9cbIAnYEIhjZuFl9pYyakAPun
XASM1YeWMzG00p2Iq3tRe69pW92qGAc1Qd24xzBJdjl6W0DRi0kvd/WUvreRxXUvytDUBc5doJa1
P99qVcS6T8I+k16LnJjgvMBl+UfHadPBbW1lcDiD2NDBn6lW/Ma2baw1bkpE2K47I10HLrZ6qwGZ
TqQggeReskeGXQZOh97coNIiD0xNIQIRmX4RYbwMpbk2fVh0qtnbFpJWdrxbFWavuHYRcahqn0Zv
bem/p2Vvrcegey+0MV7mpobELrVzQgMI7mirPS4OkFeV91UX5D9TS7bN+Dg66VtpJ+1KlegU49g/
GsazlqBbsV1qPl0H2dRwlo7AqrnHiCEhzrBHuTDp6luMur+qTSITI9HhwY5PDAGOegA1V2Prm5GH
yMVUK7CCEUZUWNnetIBVoufTuXXtg4k85J5ZCLdVHdyvYsNH6E6xLg33GyFlCYDBBEJdUKY0Jpkw
rvlMwCNIymCy0VR2a5ln1gmVX+IQViRDtTYrFk/JR2eJfpOwbcYWh+ZiKPW9ZsUvNVpxH3qWhnZg
1mvXGhaPWiuuU2kJMgMeix6/mGn0N0wWsLpBDIbEt+tRpd3M0WSFMBa/dO/mFVqJCMhdWkOLDwd2
5cbm92bOdIumChBk44LyDNI16IoWzojNLnBg5GkYdIq6IGGHoXmYfnYlfOuQaOYFmQ/Bxa8qgHJ1
gnfhyc20c+nUBgs5OKccDkGQ/gwf1VxsQfYPy0vK4av9qky5KIrcg/R9nHIDHKRnQ9epvXdVcXkM
Hfy0Xmm+KvwiqyIk0E+LPyMENAfN1QJGZCPbd5V/jJQIPUwBXtMPL6SdtpMPKoTuDkUvt+d+DSwA
kTXza61hNljsERVnhNg27bYbk3NWO8UGCUW9ME3rQdfCmtAQeKNTb32lZ6ciZcMmxmeZC2SqfR1d
uFksnIQ3uaFoBMjTrd0wjXYWk90lmLXsV0GEUlV2d0br3suu+9a5nrHTnOu7BvMzciXRtM/OgCrJ
j+VWt+nGSpA3kQv4NAvZyDU1fnMoC1dZxooq0dXY5ow7xfhqZeHAWAVtt6oJ877WlndlYwW3m9ki
tw39CznIhhKbfIFmWjW+O6yCMMTCHTH5deP23iyM4eQK0A8ycD/wW8yq32RfYPfD55XtrCkqViox
Xnp3uMdyhJBnYLg0pdAhpDwNc+HelKLZ4o5DNmVmyzom94BcFoAAyaBvoZzirRcAssgrXtmu9+3Q
s3GJqw7TJI5E2B0pW051oH36cXPEFrm2yQTzi+4LTUO5F070hoBHPxB4wUGShEsMvOGe9FzG2l21
m3Ts4W6fbm02ZEiFKTQRl50JfnpBwIOkmAyvcioXMb0MIQVMoRtYUcoLOGUn3mWiglFAQM3I7c1g
34Ike3bwPqT6rUTwsK3i7FWL6JYq4e4A+x8aIOG7gRSbOn8JMoTjhq8IVrDAL7ahhcNcgZQTY7mF
xlwTh4FlWZFPkDWfOXliNAIIimRnPjFNU0uyNknSAF/a5hgBEuizqRqJKbDh0dfy0hsVASPjIw6v
m2H1KDSp2BgRpwFZg894A2XYHGRqhgdNM97SRO7TemYamhJJj9uRQclGYBk10/PIuDPrp4fKZHKY
TMiPbSBZ+Uzs7Js5xdTNF60zoXQ3Z4VDasRrcsyfjIrVsKE3XxO4WBb7ez1q7kY1OStdBjuwleMR
J/orl8NNDbo20caJ6xUrAzd2z55osYiNeKeLpNg43sgiogZVaRbdxpqsxyKxX52GA6mLBvpO3/NW
lesdAgO1++ADFx0YNCytUV9CADW25shmJSTTJ4dIkBIqQtidBkVNceJq9SUPIDQ6EhzfNNX0bUbw
6VXMA0Lf532FxeWYVDAKAEBc9jTKiiUMMBaab/23JIMaAZm/Lzvnt5VoaIwRCLgpjoGC6R6ZKxc4
iC+9r4guITRLj0TCyzriAnFYgvYdyo2esz+Z81wis1kj5T/mpP8sHctlYxzV2EIAF0y+da2I6+N/
DWkSJ70B9d7yJ5BP1WSY1HWglSFBBRBF3FPvN8eZVl77hX6Aku0DsTKYOX9KowjPSJg50Z8H0iLJ
M/1oSs+DOYVYcvDFuyi54TORRjwzW554k434kinbP7ToGLqkVUdzBIxqNtjHIqDZuOvaFQAzZ2XX
9jrxUmT0eqyzQWeqj61tKLge9Dpbbtn6iF4hRI79jdLShJrDgsFfm86HTQbthkjUYKkGsrXQrRQ7
RJYL/HD9Kq5cBBh28eSw2tzX+ozl5bzeA8RYp80iTMJyq2hOsXvR03m84+vAXEVF/hIaTbtTLnyb
MEyBSAtWhOOLb2uwLJGrsBZdWTBHu8y79/wkOyXgRjPDuQ6K0VBNm2f3bXKfYK5lzbdns//QEZ1T
1uTgWf511IoZPqQ+wmAKDg6Jz2Yp21PdpWT/YJnuiOnaWDxFUqUKa2HYZNbm+ht7GjBtJmGabYeQ
0CjnGsG06lVYlnRmMmLtPO3H0mfN0KmHjLSJFM4k4xYUuUaIpJPatiJhz+TY10OYHa1HQi/LCyxY
zqbO/XSH4/IWWh6Jcam11DV+u5l7By2KyDaADrqUr+wRCO7I0SeazT5wGT1xODNZqiccig3gIfQG
NXcEDYpC1C+EJi3OET3flLmU9ABjtaxscS4DSOPYOl2cXu2L4UF6U8m+iwfw0OU8hChYE7VOfKe0
juh5yzz9/OI+o6BVjqA/RQDCoqfc07dwJuLCdRE9lMDkgCRw8YUl/jCWsbbJdYoWyxLvZkUsZUtV
xAXBJ9pwH9rxK2Pha2l0YBjNhgh4PVKLSJoQAiaop0i8+PaYMdrf//Y//tf//Bz+M/gurnM4WJH/
LW+zaxHlTf1ffzftv/+t/OPT+6//+rtruJauuyZttC7wLpnS4euf71CnAr7b+A8UE30i0VMsk7Cq
jh5AjksMkNSzGf2z4h3OIUBFHxjXOuzsk68xeDMng6GuRayapRhmegB/ox4NZK9gRyPdtfak4T3I
cTe0sbrrEldeG0fwJFWOx96aZRKdf/f/eR7yvz8PwZ9vWNIQtmXoNkx+9y/Pwx37uMxyUO/AWzZ6
2dU7bN3dwgyz7gq7NgZGK4qVyRb+voqTFwgSyIyz+uyZUrtUru/tBqv8qJJBu4TuxlZFcEqd6Ba7
7nggziAHE6FXa4xvWE8wgLpGr92kk/sXY8xhIIaNXP2/n5Lt/d9PyfQ8y7RMei9pOeK/P6We+wFW
EC9aAzaLeWHZtGd0GOxwomPgp/qLHohtT/lKHFBorWB/TnRc9T0MyfQ76qut0UkuDVlyoSuwBkPc
/flA6i9jgSh+qmR6c9LGO/08TGAoTozra1x66SC6O5CHDIFR2j/OrdOyKkobMj+wpq4jgajP8JgN
9VDvirJeqjprrkofg4Wggp/PpvQJmSptlpTTgVVe+lxKjh8GEGyjo2HfmG3JqDmOLq1B7ZSGZE39
fChzLvqTnSIESf83Y+e1G7m2Zdlfadx33t7c9EDdAjrIsDIhn5JeiJRSSe/JTfP1PRh5qvKcg9uN
eshA+IgM0ay91pxjFmerMNxjEZlPl1u5NUTHyy/9v/+yF3SXveKz4n+fRHH/t5v/uf+qbr8XX91/
rK/672f9519v8qI/3jT43n//yw2gcpzz7oevdn746hhi/NdOuD7zf/rg//q6vMvTXH/96x+f8M77
9d0ijvP/+OOhdadlO/nvXXx99z8eWr/+v/7xf8qoyr//7elf37uefd/852VXdz0Iouwrgjdikcgj
uv5PmyMfXgFpWX88UpKVF//rH5r5TwNRoifQAQshTVNnM+yAt6+P6e4/WQP/5XX/9d/+49jz62f+
98cidLt/3eKFyxiaWbArTAbBFkHUf93i59I0h5lmmrMCjLvZ7BjPwy8Dy7NOzQq2DtOlG0O9yQP5
e26YtMtaIgJAQCBU72bfGowFHGJMuMxCwkw99FjLaNNc7rpcTGIprpxuQXIempoMQLbQt8/q3u9G
uEeV0cWEKjdf06hxWtBolmxsWhinKOEsyKxOCxr7yQ6T4fT7ohhguZXSMza0P2sWp+xea5G5CuYu
19UahffrajPW7cZrJz3oqW5PjSJTZrRmudWS/DM1DetkugOwTc+5qRJxZ2k9bl2k2RRODqZwuTJP
Uwy0yoHxk6reoClI+oXeLvsYWh1f1lh2yTZMcB52N7RGUDVnxdmuJiILYZMbJP9QIRvMyn3RFudZ
ZCk8C+9unsYCDrti3pObH9iFXnqsK9u2rKygSqc7Nxbfx6E4N6NNHPVwE/XyBeLusuniZgwSGgMa
qvuNp1fvGdEtIEZYZuhM0plcUNxZ04gkvnr3UmPcGcNJ2zQ5lmJSKohnN/Nbjgogi4F5puKVVv1I
k6ULpui6d5yHrobK9TE79AI4rT6zgz+Q3eZuTIvVgybL2xBt4yabWJnMqlz29Wx/lK5CYcqu5ZPp
DjkC3nhEC3Hqsc5pKPr8EGCxXw9Z6RP490GMCXAYQG4NqCzwQwis5URLdEE9ulTUeUpv7sPIJjAN
ttexwS1pU32KRAF3XozbOC6fV1ddlWFJ1SGHgMXfOTqEHlN3gkiwYiN5hbTLcCLk1S1eTPCHiG2g
QRfPjaVeB2BvSET56xjTDavEI2l0d/TZ76RNgRxhdwR5s8rNu/xcRMU5LLKvdCq/O7jgsXNcT7b5
IhzITSP/SxtB6RwS5dUMjMLr6aTIJ6Tcar/oFwCGBAKNHu1UkbXDPI3ZQ9Yw+TWsXZYDQ7PymBUz
llbyx3ZtG9hMqoyWqg2ffoi9vqcHZXVEnxQktrcDzZWc4BbCZvoQ3sXIWNVHIvZuCyQQdh7Uldx6
zfiBN/1+LhePgKtZx06PlnjOPaC+tC7HvN5Hqy1E8mMtS7XV1D5NabMTgv6KUXuTsaiMyugVKz4b
OviDvaw4QWQ5Q+HYREeJQZ8892clXBZfLHhKuu8aGPiNq0TGGLxbnmrZrXEaB20el/swFcDNMMuk
aOZi7HWbsmDCzf/J+EiH8hoZ3Hjrmvjgw3ooryLgkVetnePZEgjtSeNQMxaTOKdxZiaQqCMVfdgk
juycOomOuNUfDe8JTlT/M8m1FwjT3daJ0N4AfavpW9Aychfw/Cuy0BU7C0a0H5oZ9SE48mPEkheX
sR/NQ7ad3XcrMeWjhyLDnXMGvFN4EExY2AuxbI9KfLPN6GNmqEbSFsK9JIHtythmOnUdeCE4iLiS
2H4yiMcEZKDdir36m8z52yhLVjvoNOF+/e6bUJggxsdBYAdpgEmJkZUcMipPyps5b/JboYePFvJf
5Ftny1KPejjzApbCRCe17Xlsk+y6kMsOI2BykMQX9o1JcU4btB7SYypcg8aZgxfBIUeiNFicRRh6
XkvEpl6CF1kNOtBXNQayTN03enaHrByBHFuQIWjia+Bf+3rfmxOzX/ZMaFEcwNnnaOfEBwdpLVwD
65XJw4qmOSgD8LY1c8ANYe2i/YWnAq+WRf30k/Iczbe5UJfGc3O3uOwoTapO/XBHzOwQA2acauTh
rmaFt+BrUIjc5nOm3Qpou7faT02b61vHvkpquZOhriE6rZ1jr2I8lLidz13ivs45S6QiZOmDNLV9
mhcok0tOWrknnyzGfJ/FLD3C5Wvt3ilD5adW9qDrTC0JZOC8VUdPCBKnh3BNoyi67163GFvAIjAX
Jy++1mNJT8CS1wsxre8dFpIg0zKW7xJhVNJr2L/kcEwbwehxtMe9SzN0U3l1d4sRmsnt0NjfmSTc
ZHNh0BSfAIlN+AQcc3pbZpawKq67XV4YR5jf5X2bodEnZ+/saFFHG0O2h2zo00cIzcltLrNbpK5t
UOhmGChOMjfTejEPnBNZ+c+rYGDaRE2vgaPtcMMr40YipDAbvd4x0UpgXDI6ZwigX2E9vB1Mpzk4
9eritEJ/AUW9GzowwElORETNidNPhkX6kAokhkHXHyKL4XW4hDsT+edNJZL3HO3W1pyXNyvLWfBP
83eWjrHFl69k0u//VGT9m3WU+bf1h0CN5qLIMU2Pukr3HPnX0kVyTk7tzDh3aJQJUJyio+jlmwj5
arKDUe+G0bZ0P+NuPNOM35ttaOwQ/2HAwpgmtynLUqsuXzxEOiTkgvSG2h6yRlw+4cEqspZQe3ZW
+z4ZIaFLKQYE59MbIDNx3P0y+3kguhdOc43Op5ujiW0YYgJVyqYEcEWEihdEc5TeJfT1QP2NMSwM
p2aVmyINc5b5IYJP/RCag0AdQnRebzXTXk8q/nC60fr//x/LFvq6HPvzslOYnjR1y9b5qUyTnuZf
fy7S7arSdNUHokfOJUtJfe/dM9NYscGUeOEAr9Dmt15blDknMO1+IfMRXuSdphXfl65Eq21iiDKM
0m8AJs6sHyQyCBgHOqjFGjen1xGKq8fmLs7UTs07IMWB7ujZWU/ykzuSB4MKZ/Zd7AFwHI19arWf
ntdfGSjZCEO0kQy1eAcVxjMjl4+qTx/masRgIb5zsEHf1bTP2UiJMCzJo3EsHDO68RyMuaExf7I0
RpYzQViN4rsp4yQFHvNjwF4LYtpuyJmwHPppoOIJ7xFnR8b9rpLxjTsat4vdGKjifUPIdid7Azm2
Nv0YCkOcUNk+V+5KXIdXGRSmQ1p7e6X1IXWX29xHqfpWK2oInEtfM7NYFpAZnkFxF6scRkjewntj
8hYOAGQG4L4AKIieS+u3avgpjKEN+KWbQGV3peM9IIecfFtDhjJ9hhZhCAPD8rTWn6eRVnAH2Tcd
kmsA6p+yeq0QsVnEc5TeeGWwQr2F24SHd3DnrQpLqeMLY53XjWXBQhwrGM1juKL4YbhzvRgHyWhQ
C4+Oyps/Hvj1HEhtPm8BoW19B6K/dErngWDaFrvZfhAyn/bTlM6BzAyOnHMj9KBZ39Ku8uowd9Xq
ugEDvX6pX19ivZlLWd6k5flP3+PXVdRVd7PTzSDGeNqvj6vJvPNnTadntr7Lr8/odQ5daJCNX/+L
3299eY5nWeJUaBXwvPU/evlCv656kw3T1Ia2dvlFLt+ULJNAebbrpyQO3Bph89LrtnaAJ1PdKkyS
t5f7f93s+sccLeDxcuty/+UZl5uFNO8SOlicaXmfy12/n0bS7+3sRNHp9/1L5KTsY7p2NcuqPY2O
fJN6YUJyo5MOAJ7JJbJuUXgIo+HnTsNg+JlKmDzirKl0rwty6yaZGdw8RlYntgwSdnbYY0MFSjIr
PIWhjaI506bDkpMD4gFkVIV1cgeAdgrelwKg01IxR7X+oPVVu3cTiVUE2iMueflajCb9piwSO49w
xy6jyCndbcHIbZMbyZPS0MwO+pVlIp0jM2zcU4EeLJ1TOYxcCLz6lO9x4zNvi9rvWB4P6LvAy6Ou
CFIPyo5e8QaleazoihM91TH9YnyGTDANrPZbnqpnCy5IUGjl/QIjhL7dz6IFTtl+6zUdcpV5JvhZ
27od+ik3QfBT9+ZLLn1RFdPdoDX5PhQYh0YBfTUH8OVqclvm8XDXMeMmLxoThO7QqZqGjx69zYYR
GPXBXRzJe4wEFKuNhfFXuWNg4263i4fZKxCclO6KIGSmmOv6RBungOBGSnU9hsvWHSdSj/HXb1oL
7y+9bCMOi2u3Xg8LoDBJoH1ziPamvFhMbCMcQhyIQneaArhqtr606lek8MwhIaEM6O85jb5aZXnT
19BdOxgQbTk+a05yMxRaG9CYe4XIVm3xi8Hz9BCWap3aEjMbvVcNuitdItXKSoTWDLNR8yvjQ1/A
oapoZ45muFumONxaxoeI9bMiILT1cPDDZQXhvLbjMAwzNi6IpyrvOdE/2m2oPyYN8P+ueOvS6Q2F
5rZxMvD1JNVQbEGvclpoB5UzjRui5twdTWED5oH2YOMWebOrfvYbFMYUQAptbbSSjSMXrHRhRKc6
bOeguOmX9SiJWW83hYxKVNuTnjOD9eLEVd+4MbuJOb9k3cifzCt+LrJvT+0AchnUjURJeuj7Nroy
OGoTuoU/0a6ealaioK7IfXWedZN5p4a/fCw6aLS5s4dL+eQYc4nSiyy/oof9burzV02Pnx3OoKG9
pDlNdQYmlnVTY5b2szmxzgSfJX5lsqPRpHhuFGzeTgU1mno/0xdc/U1Cii+1RjdFD7OlWwSbeq+4
8s5YxyhGs6H2ywY9gD53k6+gdTGeETSmo3RLmhznEvGceDHxFlhRBoNcwolTaVKNd4ZeviuCac5u
AmQB8J8jzzXsINRNab+RLQaBXLuyqnNJW+VoOHjTqdPpZULfrvDe7GR0NOlAUnmO/WbsCO1m4nA/
IcU4RGRkaywyabN9sExS/hRXIxheCN8LRPdNFpsDxr7xSgyIyPPyRwzldTvhMQ7aAhVjKhFyoapd
I7XVDwImKMkqQlGYkLUbRyWnGVAbMgKYCoRm/TRbfhvausM83dSjhtBec7+Hs7yWtEAPE9p9ehXk
fWeeIkBII/3MLMF4deEJ3nh5wjJZ/bp2udlZ0jhqkDpGR51iyCeopYzXvLHf7NiokJEuIfyi7pSA
KINXpE/ViXl1fdJW7I+3LMjK4pqrvx6/XL08dHnm5drl6b+eebn9+zm/7rw8/vvp2eWDfr/Hr5dH
4weu4WGbrniZy8Xg6vHio48GS3+5mq3soj89dLmKuREozf/sXvwPAHD+/rL/2Wv/9DlFZOAI7kh3
WCFL+IaKk2ATOg2Q8oifXm+DQ+eTLo+Pl3svV38//9fjf3/q77f6fz/98sjl4/7+bv/29p8+/fLu
/+7lv++bOmc31W6zS10DTNR6kTDJXrYoAP5yVe8YMW8u9y5hDdLAXIB9t03Q62N7mlBqnC7XhsZq
T93lwkoq4V+uXu68PEwOjK1v//YaCnGe+ftJl9fUlzsvV3+/8eXa3x/+03v+6TP+7Qdf7nRmRfFm
TroFzOu/v+7l2t/v/PXWE+hWXB3TrB+Hsngc6G2TW+W8OnPZBRh94P9n7cPE8imA+IxyHjdtgl1q
cBOWE5FrQClkhugh4Y5rMsIrM/bR8wDfQQvOHGvTfeZ44VF8wAwcC2cbt+Kjn6ZttTLRQES7nJfn
fBcN78WiPzuS0nJsiUbsVx51gQakQY2IhL/zFwK1mZg0+zy6yyroW7QC3ka3nXY9Yx7WzwSUpeae
YHmG4ygk8l7POV+CtZnC/qfeyY5EiPg21kZ/6hmnt56+Q2yAOLsZFz9x1cbUCevy8NQZIQL3IeKw
iZAzPeph9R4iRzbCYvFF47CESSRA0jkFdmpkWxysq82ko6mzNlu6OBd+FPVB3wOnK6PxoRoYyKbu
pykaDrBOs48VNjmzcX5iHHytKkzpLAqPCRG/NpMggKjzvg4d0u17RlRtKXH/5oewQZXouUWQ0ss9
zG7+bdHLK962xBZpZwn+3HszsX5khFHlnL6DbsRGPhkvpbbodEhb9NB1CEsXGgnOrOFcSIibnkfP
YPS004Cxxu8d/asSy3XW4kS0xWfVed4OAcWX4Q2fPYgrg6adBGdsxCCqtdhGPGt5Kyabta5JZoRm
9QD/kNPmIVKnVEcIhrbE4bSi3m0vJuN7cMyTu3AKs4Q66iLDMt4Lyx/0jkDoSg9ok5M8SjSmwA3d
UzYB1rQg6eVdi/7OTU5EDB/GSvZXbdSKfcZCQ7qedVWupix0GaMU9p6K8pbnGjjsDdYpmOPBWhn+
hKjpFKE0OLXz6szNW3CXjgDClRH40dawHTvMskz3bLIV42VjDUW9z/kZZVthMDFoFxdKP+gedI36
OhmK66IE5pt1E95jN2m2XUTHhIwRilIba74N3ZVTJlHHc7NynSFWLg6tHMrJDfw/JgHfyIMO6YyL
eZcZMHLgCz9lSf88Vco4dWjT67wjrGGZcFHEjOZzcBCFpgUa3qDtnCB7NsePJR6utFS7cwpnumYU
jm8JfQ2B8IStd/39gjKG/zso5FoyZBzxS/hLj7GsYqtPw7S4N4es20TiJv+RIQPwDQ0vNR4nIoOK
H1VlfdWtbRziLjpHoGYmTAybhrM5AmtCH8OCHrYJuDK3QyvQy/hgWXMT2KLfi9gJUcy1NFGBwlRe
53veWTpmvXWQU41zVmzljOQaOAbDVCBUA5YgkTuIcxa85cAf5NyfhzCVB12zz3mIw72xZkrgG9hI
kG3sTBw00Yl1g3hT0tzrg31VQbb12TvbYFoJ8S4l90bUMaz2wTD91ItoxFHtbWF2wlDrB9a8scBi
nnmBQj3A7KqUASKbDztHeogI51FN1tGMQhvy+AiLyKhe4zy+Soy3gdVJwIK+8jF5s2mwpABtTSkW
AWQykx4E1jkk3z7QQYKOlgeORay6jMHt99h7yBDJOaqiiuFTUedVM1U8u6jy0oNtFJC6m5DjzoJT
Fv6ikkxiZN2aO01QSWVUvsaHh7QaMTbvUoQLcrOYLbebUnyEuH01liqmgKw+RB7Te0E0TWt+y1uL
aZ55D0opvLUmGsVZ6TVQqiCJUbyp65w/VN+4JwmoYAv5dN7aq3i0xWq4qWucIGNk7KShB3mOW2Bo
CK+Yx5Aodw5QJqUh4Cho4F1F+EGb4zHjpLpPHXcmJCam/2Wn4pjF4z0eC3ODx6vcpeZgBgNTwY3p
gaQ2l5WjfhJCiQMrWU6g41Voh+m+1mwOzGXyTTPogHjeBE/sYYB/v6fGVgEOY8JLelJgJ5vmWzj3
xGO0rM3i2AmaKLTwgBw4jb1PoKTQeiVohFk51j2mqWlGZ0szyIeokz+KjLFLZfbNIZ3h3kbIf/ZO
BJ67BH0TiJKVkGEhgfCaFIUU4B0Ue9hw4upMQajIoq7vwgytjHIj71FI660TdwPe0l1mjQU+AOO0
mK/IFB91gdWOKjIYBVnPsm6KV6f6kaK1Mawxf+pl+NDYvbaBI4PIBSvtRrfj5KD6LL3xii1u23pX
ZfqNEqXYAtu2wZxXUx5uI8ABZr60xxCKkTFYH4aTtZu274GmAubrSVtdosLYhdOqREbIuFdw2LDm
Ec+jRUyCJ4+fqxsDRzZAbhjWEFPcpVeF7f4IE30+uC45l0MSBWhXu+MqXIBfkZMJYJZ7s0C8akK3
O0TPIqrME2Ka61B6JYnZHPBL3X0qO9MmuZHkzCjX+o3wGH5ZlZkGnMAPkrA+RofyBVcT2O1KI0CP
c5jUGKqhpzQ3YM3AiBdXWVq1AaiKBooSYZ7EbeBT6UfKV5OqJjYekKtbx5L5gm5B7x8Kwk0SKc4g
zB+XbrrWrSras/B/i3FHELGzKTR9OkmEFgGEyflVfdNazmMdkZqPNFZuGMPWe30MP4SUR2Xm0ZVK
yHqJzGjbAPz2nawgARTrg29p2f0Qx+cMi8SEkmzIYKp0uvWt0kl4F2TKHeO62YaEq+AiDj+zATVY
bRUHMiwdvGJkUJQw7zaNWxrXpa0j2SX32GjOOAVOc6kmcFE5Gs9MFVdmnqvjREM1cWNrVyTGqyLX
Jxwsghjt9KQJwgELvSRvTtMP/OThLpPtNZ8GdAI6XjHyiaXN4pxj4QbDC103ZrExazMs/MuVjSbe
ZtefClndtUCJtjDqgeehpbZnyz1as/scJZzfaBiy/sfLErRWw5JiBCOrqmxva4uiVTnuGPQq4NxY
9OoFN2jWJgaepTfw+dF11RHfm6ko0Kzsk2bmm2KY05ZNCRI3vBO1jpwcvhUI50JHQQfczOxClC1Q
0RgUd/s5zxHjT/dTmiGQJmLM9yhgOZ/3Oy1tfmR5ru01xrZmguO37ZcGUwpdAmjnx8JinBxq0NLV
C45kcJZwzB5Bizw4C26yocE9tUzpVQVhBi0kMdx9nZ8TJbF2jLmGdxXW2+K8OIRGQCoZ7SNb8/Mw
SqYuGiRN+C23g2ydjVD5VQagP3BIE/FjkwhdrRRPXj4TdpsYSDJNRk4j9ZXu/HD1hdOKUqVv6ROw
wCwdA8N2UPZL91UXXDHAt5DQAHiCqtTbpKN2ABBzZ9IXogdO+ypGjOHTwCW+EwAXacSgQj2yX6LM
PBBhB8cMurIt3l1iJzfl0nT7BGEd+UpbztUkAJfbJDfU1ia4AzAa4IQ02hlCZxYaJt+EduvEnnaI
Te0zd1ziidCTgpbkAF66s7sXCLr9seSPnbtjvZ+neyh3id/VPdQ7W4cciXdnE7ZlUPb6o9Cc4biC
Cxw0EARYxGRN7qZxV+TqvTKy8VrDR0Jp3AYZNjaqCYBnpLd1MwOcCA9D7xk3Texxlqypfq6MWKJ9
sM2ryKy0jRzUqaW1tIFgcMfhuLkaVh0BYQL1RrWAhybADj4++RUFiqSVI8lIbrsxTctu8VBx5830
Y8QkS2coYn2xurQ7Zm9bIotPXvSeVOrRyB38iIt7ShaQWTOxx/bQbT3DeHbLCUXEtI9Yf+5sifXb
M0E4uXNQVgWpHHQSmf3rKHz1+sxJpyK1iEKgrCk1WExgEWmuzBFbc9WoV5d9cNIJiXXWA+jY12cr
lfdZxiDOFM6j5nXX5Wxj7ElrlkvjniRWi17nsmFwWgZSrYI6x3mOouRnKKogifR0hwhuplQlRZWU
FTrWnDpFT/7BRPocnZPvyVB9x3jkoBD3xNbm/+Z7evHQmskZ18dDNxEhNXjAXJpxS8ZeiNSWUIY8
QmRiZPpaIP6sO/Olctbg+BfbUuZ26MleaVvbH7HTAvL/mG2IHUP92HqQ07Q6/x6hbRwc+tcGkmFM
royZ36IJJo80kq8KnLjRmdPGSeBeq3wAKdCBwh5vo2n+0UjG3ZajvWa2/hJa3TfK8VJSN8I/Axfi
kiaQMEHDze2nE7jtGlYfaLDopfJK4N6R87h4mNpc7R5LKZpZJEut/o2hBNaaRhkB7fgbxO+A4Adk
smAvskC/TimB2HaQuUwz/nQtv6niJbpPkL2DmZ12plPJIArVzqY5fRrn/p6M5ddhwW/mWjh7XGzA
nvGAfrwLWn1mHOR537yV/FKO1k9UTQSvwyKCKwaH2Hw3zPGbQ84pWFht0971uQlAIikLDsvLja5J
IqsIZRBRi72tMSCz1CxTHGVt7HvcohZ12qrMt5BgVQJjg0OUAshPXn0YW9dBbJ4ecbCyZCoLddBn
5CmZRq4Wmsl86ykMmGDCRoSoeg3GIt56oTeeQjc/Qu5IfJ1wya1djfclOsRr7UOXGjEca35XtpxG
wki2TTd8slj9HBND20to7LhyvTsQHcwNluhspAL7Hvqm2GSM0ZCTlA9fHfirXasVJHeoAbD+wqkn
TuOricxcq/CQ/XqkKpLjRTlhd88AIUhfjZ3j5KakCYrXLp4Y22kG2dIrSq/VUF+FfXeT5nTfpXU/
Fw2YGWxxnJ7Z1sFdrVqb+iBBZnHInJNDrOPEdLEUU5aiEx2gNLmcJVMjJMMgYexZOiVc3cEKCuph
P7JaMuVCvJ/EDvea0DcmZ7DNaNtyD8C1FAxE8i4rAivWn3rTEftIVW8ApZIAHLGmtBszIr+ClomF
nQ4aZvlQrz1MpaadS0qYllY7Hf4d6heqp0F4EjCPl/uU1RYZBMfEXn7EMWC0hnwNXHdQ3BhIbky2
GzxfCP/0HtXOYoRbu3aYnRbVtnFJIzG94Rvta7ZsF3P5jdTWJrcTx9tBwtIEpDbt5t58rVJazLQO
fhbk0taOBgLB6E3fSpSP8oSVdR+ygubMMpCtjPfbOFU13lUtgs+OtuXaWmLICgMYZvw5mQT7yLKf
hlB5nDNmGuPImCkhkWgTh6iH+lXnZ1TQg1Bzbyc8n9i6RLYdIoata7+idJe3SKTGYbLwsXlw7Ayp
npesvCur5V0SzLJp8Gc30U8awe31nNGrMuF+EfftYQBki5UzYv6uZjKcUIRWgoTUJjOOFuP8wBKF
s88tZlrdOMLsyZ9IHb8aFjrohtN6D5F4jaqHNtWQctDEoW4zfjgouFja00psQlzNhfpMCCepZxnf
c8zstpM23FIIuKzspvd2IJfWm8S3LKq/T9kD+rTbZK4+Fzkg6lBORhEtXnTAqzutcB7bxgZymSvE
UomqbiO0SdjVWOMC4N3xaUAwj+bLVGevXajcYJrpeS5qnyX4bm2MIwFGvHsmd5Y+ysBoCWPVWb+g
mOjvC+ZgVLxsR0b4nXkPGe+1fHS6o5qc+2Ksj6SpoEEWtyFLR4SfxB5i/HYtVBEKTKPfFtm5LW0U
JWFT8ARakuCVOYM4ahOr16VHaW0smOTM0uXPsRbvKXtgaQNeVobzg24GHjzBqlBaJwcQM3HmgJj6
zxTsqgaADGgnOs/EORFtuWIQ8cxzFLcGL9kX0DgMwkFcZOxBn8tP5vhr2snP2baXnVLVdTizN48M
73HmNDcdPqsIVENt1i9tl6DtcPAPz1tXha9JQ6QR8pkOq87GQYm2FW67Y22EP/feCZdvMmKR3dLT
GUdtgPQVLJPaLqXct7r1NAIbJcMPG4IjK1KltU2ZLqMvECGtmv5HAUWR6hqZUSMLXvnTxPa+0zgq
F4tW7aKp+xyS+ZvR6mJTYO+mM0RskixtFIB0oSqwFekMisuNdJimnjhdLqaO6vhyjfadOMWD96i7
RrXDGmDRfJj1ER8khcekQfbrYlSafdYeaAJgqInJF4mZ7G8mcDtBxZiIox538tvQbbVHh9kEcIsD
lvm1X5mVhyodj1imWhRxhbv6hdYme9SQmZAvE6qLxnlsFFT2OfVumRBGG0+LdazzJUO5xt7zrzqt
FphTKyy2wJq8YBzLqGtTbx3gXB6ymcytX8m9akOwtJWl4Sld8yNPQO+Yo2qEkWYlr6ssPQjtjAN7
nPF3raaDvU7Z7Tisdx3ZSSm/7aFsmEGnePdgeW7KhO+oGMcnCekoZR3jStyRsCN3cQ9UlUEmhnn4
M9saig9hJZ5GlUAqdtIkB43mH2qTkp5QWbKgg8mOvXx+juxhubNxvc79dT/j5VnBlgeS906wKtYm
HE3RqvbJ+kz5Y2rKb2e6xOYkGDZrZreNcXZxxtYZ0435tMPlrE5NDiICJbBNUw1GHnb9a0pbhn5T
T+uwpfejpZxBYZ+/RYROnGLdBaI+WyswK3fw1Q7IFuDN+VjQ0HvaHR7JvIdW0wvICiJHtuNeYj6f
cle9ktL+UEdpGritSIMk7dONmsUU0I/d6q7+vELSHbKO1KC/uiNBcqsHmT/B3prk6fLelwuXA/Yf
n3W5TUXRnrRx3EdjZ+2HdbZyuSCmr6VtV5+mCJmE/WuC4eq0KCrzByuy28v9l6d264ukh8XVrpnU
SgdT/hoFNxq6ty0Pap2poQwo4eT817XLfYVuYSCSzt41SfGyEzz6NDj5NrCGTqEm/rh2uc+qe9Ky
ID9swBftdRx5bOGECKSTcazQ/QZean7vEvEwsVdsdG8ZN4MD93BJGs8X5lj7/fDRVHEVuBHBvKSD
EKrdW+HeHceRHp11q+qxvJlcj0NjjjQ47cSj49H5JS+QMyE+f1oVV5xTOOoD5PJl0uyGsfgQrfyy
pjrGiX5FjxY5rWrqoM+MCN3tOz/gcxfPj1FM9qwoI/ogzpcVIashGPAlcqpHH2bLo7ng1jPuxmGh
xxK/yKU665567Fv72hDlDxR8vDhBkglFMJpZe5A3CIdeMiIkZz6qIIBo02MGtJ18HvSubHVeNb15
C/gyJbqBCk4/N81wnSdLxg7L0Hm1NTlee1dHya3KYlau6M+WAWJ5lDzFxOUSDhcsNKa3Pd2Evc4s
npHEFkQyOfaN8dAJdYdvldBJBX+zkX7Pz4YtMoz9+LYdyXGj22bunbL5qQ/GLTyqkwBfEXhFfIPB
jRJCLURTzdGPEdtorMpyu+jtK6wSQgXSk6i1gzc1TPs9tCWLTeXekFXjvMGiR7ISdYJUTy5ilepH
w9Qfulyc40PRrurS0P6shIpWGtMXpF08dpV8irX4czSsRxI7aaOmPeRo5y6ysh8L47VtbRgHrWCd
GpWvulpXUpojNzoKNNCd7k2cNjGnE2gWI4AxFHi91jz2ZnFeyLUOLJyqmdWV9K+HYdfaEW3qyfJh
UJ0tqR61Ud6s/xYje25NiTn3Z8Hc+VCX8b5Gc02jmfg81bDslvBkDNg9cCUNDkvDeN9pbLOjgc9s
QvuVu8CWQsxyWQrKZMisG34sijB0BBzEBZFxtILwr9H4N4nlwVCqTd6hnp03ulthWyNIbkvtrsuI
w6MyZu5etoidlnnM9plLYPGQnJUALUSiJI5pIMLEVpvbymRrKRxJos587anyAWqBn8vloGr6bFkH
8FThfp0nAhbZdagG85YPbHME7tJRFIjK5KIs69Pl5q/7UNiJ7eXOJKePqTf2V9SsaebdI8xMD6cC
daTTqJ+mkMvWA7FE8qGznwaD6FI8/OECcM1Jk2txKFYUEFFoNU6P1I/76LSU9V3V1v22jymmCVn+
DgSDK27zgmtu5ksvLokeYGLahNyy5qFAKmytWVQYB/CcxJ/QsyDlgNCwetJQiQrcZLm4S+BV1bB9
x5kiCu/mj/9L1Jk1RaqsUfQXEcE8vNY8qWU5+0J0a8sMSZKQwK+/C+PGvS+GfU5raxWQmd/ee22B
jx+fqUljs0kvRJvfJUH040WSglE3ewpYQIfc+MaXzw/nuW+hucSIqefD9uevfMrUohkPCXn6jIhd
cfHKKVtDmq43c+ha52hJZYqG7T9uquDSuy0G1zDIuK8JHWRAFlmvqBZtApMEwRxt6mH6MGhVejES
/JIM0rdlhYo1TQxb/r9sharK9qq12TeXi0/X4WWj6IujFblRfMSb3kvtxyGQ2GYj74XBYY+EoqB9
DONf/Es1ZGLCqXn6gN0TvQSv6E40LcCQOts7BTydahqOkz0xTqiT3WAyvkOAtXg48NSMCFOw+/T8
ZpvHFomEWMETz42jdoyjh+34zg4WyjNJqKTOCRohyF76ANlsDn0KprKzx4TfYK8D4vPEocc82oIq
H2ZP86YUETAvp/V3sTU8Mr8Hum1Z/6YwJkCfh2KLsY9VACCCqnsq8ywDOda0ZpZszmQmSA/CgcRg
BDsJNdHPW3rhPyFClM++3OoCgbCSFsj92fnwSV428MRXqa7CRyo+9tKhN9Mx2vaYa++visSLEVKr
uCgkieOtQ31kr3YBgbM1u6jcTJN4sTL2C1lqfo9ezXa1XaknWdhX/Df0gHEmnLnpQxMxopv698Hk
rKxPOEDWbPW5M2pC8sXRDwS2a4YK87xJg/lf7eknunHA/NBGw8j3uxo+kir+52vjNXUmhv0kn6nb
/o695BhVTkQFS/VZgf4wH+kIfa2AAfJc6nZu/cde+JONZmYTknaioI4Ol5OZlWsVSQYE8f0kG2Mf
SnpL0nodL5mjzq8OQzVeWpcBSY1CRRLfuWSqOdZQ62TL98MUYCN9VJ1JZ7eX/62N+oEnRZPPT0Ye
3CGWUKK0HH2Cvy4GODMx9nnqn+OoP8++e8mHipGOhJMju42PB5/cTPrtJs7fpjIpZ64pVR0mdyUz
iB49oJ8+g8hMYalooZ71yfTW+dwxsX7KI/3eSJ8p07Bj/sMRHuayAv/SZ/qp8dTDgFPC4d7aBGX0
Grnj1Y+6HSvqNmriR4o3bxygJPMVhkslMnxA+VEAFsuLKb6ZquQm0VUko4rIvsjwM27HRx5cpc2P
Ta6EqH5Dcs9mDyu9bm0mjxoVbRtUXrcZlno7yq+IHbknFTdbt2/3zgxJAzWcREH9N/fLF7+NLq6d
PiEN8bLesT99mEvvPGhanxA1FfH6yq/ZyASYLtxqfnIgVK+sEGzIALZgpODdc/5UBXuXvqcvdQip
+x0RtWkVwQmbsFduOXLTN7HLlhRWOyJaKrRmxI0M7m4Twfz2d4WyQIH1k14DEz+EPu0vrjugECiK
rXMcwIVH4TRmfC5Yr37X3lM3U0Cf8d2aJltRQI0glsu/QQEilZ7bbWUa/wbHQvAruaIIG13rsPhL
QdXyHXuXk0AUrJyJlj+v9hcjh0YbaB6mcr5yyzF30cx3pcc736tPOmlZT5N+79r9uyr8r3qs/a3T
TuG2VdxL1E1nZBSZapVBepomZ1/mqgUyIthKFYQKNBnhxGRdo5g2nsIvUSAQa3INWAQ/M4HzMo05
SxaMsabGx7gqLgm2wF3h2qiprGqC6cXWyTHdJMFPEXGwNvtdpIaHjClU2zkWLZLRbspI9EVNH1M+
M3662GhPBP0Ozegube/WishTfnASvMYUiH0RI3iI9dGOg6cpqL97u0TMUNW7+uUw4yGVdk8CMiU3
2RFNY5t1jXoaFJNik8lw3lhGwKzVmg8Wu9h0Fnx1zloOBmdTEDsjBPUS2QxJp8E/JMzbVtmIV5P1
ZOau+8hM+b68SY3U9Tq0kR8id1tNAP7m0L5gC4qtD6/jzYJQeTSs18C1vjQSrc4I9XEgG1fEPmq4
G2cHCCD1QLo9WXGMZsBjReZo/6qI35gC9mA/279J7f2b7a/cSH5Yu//43iWPmCBbU/7AVQ1Hg5u7
LIZbWF7B4TCXLToDmZQMjg/oIbF/TA+4JX4AKZNgHV+jObjlaLx4YoxHk9rXdVSPu7hoD4adX6sO
pD9g4JUjsUQw3WlRqdA0mHvhYsm3YkgOlm3tlFE9h8LYl53xJwjpHhUR4mzv38a64fULV1Oc8ujn
WgKP897MxecUpd9o6owIoksnSB39JZ9LN8/rsBw43HXn308RRhwOEmz0c3YvJZtPN2pbdp6IsFRf
WG2yHc3J3Zk6XuAF2CtdVC0CR6RhmUXvBsWTqFbtGuCvAPlCv1KYLLs682BW+avhCPdcxNB6sJOu
8pYHT9DET0VaPagMLxnqAwb+kH9/Cf2vgBDPm3CA9lmK3NrYlnfnZ5W3GkvjUjiwctSDSlmlOd74
I1E08WyQiFvPHXtArab9iFLip+BDQYsku0ymzzn8UlnIe08Nj0Qz9rL3OTtYp5F7BBBbuo6gJhwG
XT3PmuU5GKof5giv2sh/2PL8E6nNZeKOf6AIb3XFa5ixNfNLB52kQAQaU4E9gydDNfFjUnnRsY2l
rGv6nHL/k2qgd13Jz0F3M7tqXqAiJk6SOsEhl/Fjy5QvpYOvTNN8p1DMmVd9OjhLQGw0LyM8odUQ
7Q1U9R1Tn0Pq890xMdxGfZ8G7Vsgy11voGDljE+jUJ3Khq9wzJ493nc2UBEeVPJMUctNyfLkjsk2
aJCoBjhNq16IW8tQjhGfxVGh3gV6gGUf13/dWu3Z4nXbvLWvbc/uibTdc8N5vPUoxcvi4kUb9cEq
p09u0eFAkmqazEdZZy37uugrypDLgp6ky3xfOvzEolbxgaqi3eLmDlLMfvnOd8VDDWgYTtiaGiEM
ES4xmh1BJUr4NA4GoNMsazGd4Eu1U/gl55jIGim8jrGQ3SSkOfLxJ+vzl7Lg9eps8TBV9MCBqqIr
+0Shzjuxxi1TRkZHQfYy8KBD2db3JgOb5bVKUueCI+RfHfmY+88pgdMN+zYXpMOeDl29sgHYyLF9
sQtS220/7XsMgRtvLr9txGl8AuLgEGuGlvfuxOlnmFR/Pct60IJ9V0rKeWQoNONLV1SqLi+lJen4
SUCGg8M4joL+eHcRIqbkxY1YPNmENlG8l/BrVwy6zw4mLiZur6jtHR4+7NhJ8zLrAs0GNx7v3K5j
0tng2GuRcK2E7Qrpc2egdcN3Tgq+EbuNtWjtnYk3IKb7J2f+vHbD9un3LhxmrnY7Z+pv2m/0zSVQ
Is+66bfKs97bqDQeJKbJ1tA86fzHOU1fujy6M0v0P7lwjr24ObtIcvhmFSXqhOXari633ozIMHnT
D+GP80RpLTJtwnFfjdiyCJqP9MZgofyUneeg/9K7Q231PGIz6Ubjwweftw68/DImhUloLJgY+LfT
CVf0dOrykJoyEIhzLQWFCqm9noUjzr8fMijDZ6NnioWLiJofVaN22wgRCpL/um5Cl6I6mxRoK2qg
pPY9FtB6r+Csnf3Bys5iiLNzSxHeAecfCUKjPbHn4uL5/fR3AkX6asVGmjQYwJW16vKTw5CxZBms
j6XdmofYy5KLpzzjnPh8NoB2LajKObKJNPbeNB6d2uQ5FbVRBHWp8ri7mZrMPJOPzNCJOgV4WX6n
ZIrbG/mLD79/tAHwrAYdZ1u/h4mJtRyctFGxRuu83kwdFvncowkzH+IRt92M6r78N1uWqP+/n/7+
HTd3qHamEY7QBMmXsV4urL7agv+vccjzQVTEVVYwS//7Z3rAfRPeQ5k74zlcnC6p4hDVBeOWjrvi
nKU5y8fvp6oqbyzPpAE9XPx4fzDv/07hkvgAaKS65jFBo9AO4UsVcnQ3kw0yaPIGcYvsZmWMqbEN
FC19QRXf/34QaowhF3jtPp70q0g08CeTlwpDGYFo9+ZI5Iy+P9a04J25SdncyrA+//6R/eQl7Ur7
2CltnOEoQ8AO8/tIgmGYvSnfRnlEqZLl4z9s5SWY9VUo9XdCmrfDvjmRXcqfUlHuFgwVJ/ip2eFm
zvBayO+qN19NF9Ng9AcXZ4dVEfkIMMDeVGZ0ghMWnUrTeJ4yHhLaJBbmfsPAXq7yaTdLu/7InWqP
9Sb4jFJhUxoXfjnhmOKODBhKuRU5/mYHgI4+UwJaArVtM6Z2wpkkeLWs2cQlyCk+SGLGlKmiZhGi
DPCM4D5snXWbgL6fJEjWXvD+2uOimZWmOOkZ/tDq91PfCxdgRrntzRia4//+irX8vQB/z0qzIefu
nL/MSCW7YPxM4oocGY3aGFf0QfXCums6PAxpL53t79scz2IpFeOh6TQFjZRc/G7WJsdpRPHNfcxh
IsbJ4mBZWXniWiWzZHLC5JhZmI9RcWtQVboOiPbsdNfi3M/ksn8qTtLJ0icbHgQp6Xdv6DX9k8VX
kjBrm+QA9w/vB9GY5egByHLqyi3SmoYcBAEaSkAsB9wMQQ7+je1lpmMOznl2I+O5Tcto2vsZ5WJB
XUPIIT83MiReeZTHrGkn/ZlDcItZW0MbD+94y81DzY2TCoEPxy7Vzh49DVC+n0+kQIPI5UWRvAAB
dkTyT2dmZRrrDgc9bWbdtRQxW0c/vuiEGq8h6OV9Y5tcU2HlbgabmZrFE1zEc3I3I4edA2q+2nbu
Tl0yXSSH5qOR2KupQkWZZz8gSZq8BUUTv+kFumkjZCUw8Yg2GfMBabzFCEN+Msmlv9fhHjqm81Qo
LGwVG4AVRspDwKv96FW4Bcy2vRrx+CHyN121zUm3XvRIJO076kRxMtjJNILDJoZeMYzNo5UwC2hN
uNB4N5eeAw8OCIPZahTR1jMY9CHFyh2YYYJ7TvfAuPguxG7Ac5xmCG1hcnZNjGJkMvaOnb2NWf1Y
jP7nEtKmvWs5nY3Y3kv7xpbcWINQ8HbmqIa9FtQhWBjKo+RoVcXfnrP5ZvRNYou/vHThibvMmHgw
MgU8zAkqYSw5yrVz9ulU440iA/euVzo8Wi5fNFVVcHYDq9r003eQuu1bn9H51QF3Lwu8S0TX1Atn
FftMx964zODUS8QCDa7heQrtT7mALzAvqltFjVThuvNztXzAl3e0/SZmWLjUuKdm/orf7NI0hC4T
p71zQm2ckJqNTVnTco96nD0w8rlCb4lh+V5d/OPn0SCVXuoy23kQPLDEYnKelG/skWZ41DjT32LG
jyqq2N93LulKLcb30I9JmnPV4MOni5D8cML1xcgX2vMX7DZQMXtZpdaP23XvsJH4CsM31yVDgAtT
hO1od+pgzPgxfYHlRnPhPleOew+EJDxyaD2FUb0SpuN+qdz5mpCRyBmM13zpNqD59Kkti+jcc2LH
Tesfy8J+5RySrDvqLfdulE+P5EPe2mIAKjLB3bZbnxHWBADN0wQxLDPMbxFbpF9CAWvle1SRTS18
TolB5zzHs/HYtCjFyUSlZCwQfWLlXswUK0DUReYzeuK3jdWX64QsJTVEA012H2aWXojHdXdjdqoo
/WDwachzi9tbVl78GBvWfO58nhLz8KzCcXqfu+hOiyo/86RYjXNIhbAPf2E02+5q+ZwZPOm6W6OG
Ipea0nxtTHs7CzMk2Q7o0rawknH+YEoz4/Rj25jBQAPVYDvOpaQqrW7T9NTL4YaL61/f5fLShKTj
jHqiLPBMuD3fDFCet2Edws9xu5o08GQ8ZfVMNw73FtTrG2drC36OS8rUJHnOWtqs+jHMju4Skwhb
GVzMDhAFgEwFWYzrXA/+lzf5xd1AwtIZad4siRxfww50PxbwK+e3T0PYxXVOMFMWNpqJYzIiWLrv
3JZhpgH6bO1U2DzxGqCvN8Nlyp0HOYJ+qG2z3UciOqDSF6+2H3zmkoPymPl3Gu2Sn7lHchvc4lBn
33kCB2TovjhtJFsPO+IuTd5y8KabXGWIN2VVPFPMfCZtzoQiCIb7lrfnwPmQ+qiwmln9SXcU3pGa
lvi19n3W2ATjr6uE/0Zrywxtp6PcjFkuwkYx3igKkFsOwDnod4/Wyth4m3omVPiZUceoiS5VmRFR
xqaf8utsRE9ZiCP6C7DJdV318Q60E6FZjlQPUeNfqpT4pmHDne5RFS+hJMuvQqIrYUpeXnmJuxIS
570RIuh4AdK96vjVCRlAxSm/My8wz7bnOjup+28QYNm9VGN27zEQSbVkj5pM9zgc/V3A0XLHWORU
cZtjL3cCpgEjEgiACrzgakvVAmuKeVc0RnJKvIQGYAu2buEZEC8AXQyGCi8+lsUV3bfVVpjVpSMf
w/jayQ5qKdENlsmdxD+0LnK2xo7Otxa4+W03aOuq671h1RDzlw9ysh9Mkx5ZE8e1bsDp8PANv3rR
W29+UnNQCsGKeP1Xl0+nckYqVJ1Kt1N9RzqiOc5W738PfnMXyxw4v64uv++vbVJSAQ5gxT4AsHer
mXMFELsmJuYbLnJuJe8VU8+LTD68IEy3FZmOdZUbb1UdG/u4y/ZZ4+A6p9hiFcTmsMPGVsBhjhyq
wuK/bfecAKk5YDrml4Lns2kt98dkjnNy7LbcYMJ1pk8xOnQbp3fd4KUXu526bdULbkOzPvQz+DLZ
4/zsyoJ9owAm6yG84gU2cPDVB7ewoWoJBBTJMEBDHHwi/vKU1hZUIE9H+zrIcx68ZDd6e3irrcZ+
CRiWkw+hvDoxN7/LiBu5rHuuYdBZDMqRH0jcMEDhLgQ2ejJ7vJuQ5+ytbk1r56XC2TeZgsMLD3lt
lNoHvDzhxK3ByseExaWjvfcoLx+pBPDoLKidbdM27SGTKKPUABS55/9Bw+y3Mgs3PiQK4djGxuHw
PxHD3QRNJg8mJtU6qp/skhBKn/v+c8+dywwfZ2llAbOf0aCiHgPdCHLdYEeAhGs9RJDTTkah99Py
9tl5B4egn9ACOdn2PlRYK/iDWvRUw/JK5j8uSsu2jXJ1cPmFGKCntyJW08pFadiQ5nZOLgi3NXcg
bQd1H109HgZ96Hfn1Bw+dZE9DiqEktjK6jIromYGw1kSLQa+0M5NVh4i686J31TejyTTOGHmU3Q1
p/iIeg2LHCvBwY1NhDptyQO9fQ3hcrysgE6IvRBICmIW4rZYvpXGjz+GwQlFELZraJ9VHwrsptVt
1iO1tyY2j1i7OL6l5KBMnJz6ueQ2zgKzWg7PUYQMOphOHCLC/BmLzTqI2+Qjjm3kQHtl0/4MX4vB
e6AYaQdAyqMuF8eUuRq7a/NAbxQmXoAeXDUFBifAUBs3LiGvZ2o8olkbj4ULqccARdFZfxthih/b
Fh9F3L5h+DaedOs+pxjF/jm62lWuUpuKcf6dq4uvKM7918IkuO9VU39fwumH4MXwlPy4tbeY6dzS
cGaz3jXZt18+Jm3R/xtmkvt6WZO7LroZHfsV3crwbObC30lGVGu++oebVl4iJwcIQZUMpbtkxecm
T49FnV9Ji+2cPgiujgo/fIZMxCs9B+4IVVEeunBOxfxGsns6s4Xw7kBK6U2FG4DdMYUtjn/NWZQ+
dFtTwJExoWT3iiARuTht2T0OViRQZDHV5nRhDbz4u0HzLrALdK8eoi86EjVnlHL88xH/NmrAeMHJ
2VkryrMT25pPjZG+zQPosEaq6NCp6psCNwu+hDFvWrqk1llbRbQbNCObqB4uhY69d9NivUkil5Ey
FOizDMUPDVjetgnAqYWof2hR9jUN1c4k27XrJmlvf1ddQQ2qEVo/fq54+oQnhhQfOHkK0uIZLhZl
nNjAQwyw67cqwZsjiJZRW1CZ9MnrK119wQnQdbBDnLTYh423nEjS5veB7DfmQ9h52W7W0CioqAJj
HLHHyWoebaL5N5cQxxvoWEtz7qDG4QSNP9+Illa+mIePSFgs0jl/5UBED3ZE7KomNAoFxNmMs3q2
BcQ/3HJMcxYOPWMDHK8e1l97nCE0UJZqKhDdEwk3ivhw3rnYssw4sI6e6Vw4UoWvcfRZ9Bwq2Num
R5z6jMm4VrpO0bfMQIZNXZntwevUd+kt1Eh1xHTksYleOq+Kj0wR9IZyO+sWp152nhZrv2XZzZ36
U2kAGHEerT3PoWsEPy1vgH7uKo+Np9FImoLTc2g2ATZYPMNGOLpMqyya7dYVgVHs86xKbgTrWQfX
uJkfjAkJrcFNksu+fMqmIUT9TG9ZJNUd6KKXehyAXdr9De1Kk43AKpNQu7UnBfYWggK/8sqsk2BB
RU5qWAVByR9t5AnkhGPfeT4NOUc84A05PcjPlsJaFJPOW17RNQ1t3r2VWLC1Be1ysIhdcnXUARWd
7z75ulsiXdk+t8gzCC8a1z29onSQFTD9G9842swpV8MIX013ycdkTHQgqfE8pc54rfkOBaHPpfLC
OiaNcZzdqd/C4O8+Wu8WwyJ6zGrkjW6U34Guk3NXczhjOJC2rMuCIr1VEkpxsGq9s0uTjWRffEnq
Ts5xljLBydk41xW2ww7b3xruG/SanlqnwDZ/2tw0b4XSiBJk6VwjvFTNxHtC7heGREX4t7nNffsv
V1wRZDiqf7VImFEKyhLcyeFiZzhSFTP2c9PCuE7WcYf992Q6drO3TYnU09xTdzTdXPhMWzsfDznD
ScibT02DrpYEMqOxHhOBZ4lbSCfg0VMVYX+UeuLJqFod7caO9dO3s7+NHTqKED5ImNTcR2LEzzWk
o3n0cvMfccH+boz0o8Z5FtP6uXOq6ZAHCczPiGVYBGNwMDEDr3xpyUcV4kdurLZez8ksAKBzgNQm
4XpcTS56WMd2M6/mjQGfSwr2BHmc3SCAPQnTDSkgwIk5D+BgoCzvYEXuO+VCHqvZ08bIjpqMBFQg
QXocw9tm6n3aMRw35ouY19NEUvOIWNVkfx6QGcicYk7H85ydG9bUoy8ei1ZYe24P3BVA5s/h3P0r
GcptXMdS27i4DEnm7pqsKLat7d7RZAmoKKlIlKCZtXgJ8aWuU1OTUudB26jm4BS8Vg45F5JZIFZ6
+ysaR4FTcn51jBLDecSUkHJga0OqoUUCpTQeeRCvd2pD/qs/y6bjlouNo99UV7PqPOZWwV5YRwV3
iQ4WsU0MrMe0lvXV7D4OndxNRcrZP5jAfQ/pJfHiJzpR22PUl/djAcVUzwT/GxWmR+YtJB5ImK/6
qY0fZpF4OH0ziF89Ni82ZusmTH/iuIfI3CPc3Ps+TZHC6FHDCvPC5MDeqtDyYfSPJzH0YufVKGD0
jNs7y3HCdSkKEmgGcxA3tJiLjdUulZ+cZtot/ZlaTxctyKFWktFUi7GfA0DFNuE0Luc4lm3dxeUF
ypq5VTggrb6zyBI6n+1oNOd45L10APoeXav+43rNcEc2u78rROOskbnItJnucMmw4Cx1jffOKKfD
75+iZl9jfDvHlHYcYcaRcmKgRcVj1OMBHlV31HMe8m6RSY+6eNqpopXLl8bbwI+tVQI6cDMJlwlr
lMIrBd16qcLsagOg2rnhjPwODvXeyZJkQ9WIPIB9e0jt8C2LqCLr7eieuJK4+ODUmCnR32P7Lqev
tryz0z+am+VRafcJv87DOE4vANfy+wZ8WazyZWLyKqq5eK4LI70a9bj17bK4iLR7mstyfByW1bRI
z7RML5HCHCSaz/l2nKJtR1/FzR30mdaptZ7y+djWoAViJOUDYFwOImm2dWhHGwpSWIaS5FJ0+9kY
UXD2ZaBg0AYuT7+ouBR5QF69tY55IYbdbKWghU2qb52wOBQOHp9eGdtp4nRiW/6XNJl9k+HKdw4L
9DpGftyVDh7PyJ+csz9Zd4U5hmenv9SpBQcMK02aETiH848JzedQXqbkAYeOU2gxYTMT8h/6J8jg
pgu21pB1pC0dVM/Y20W6ITwqwc6hVAolmGpx/h9a0BRCEPjOdGg9Uuu3L3k376JB7Mj2gwSVt7LU
+yLuHAJt28qpxd6fOExRfipWyoLi15fThZIJvqumdGb0xE212trZfhRvex7F+EDNYxYxessgf04q
nzd5WN6CZgZ8T/TPy+O/6Wx2947soRyUw10+cB7Ls+Quc5r3hGkF/24mt4MDO93rbXKp4Kwyz6bE
aLZojCSqgZk7yK6m29CSHSCLzCZcWaQeDwgftWs7SFDduqfN58wpveVg4+JvGlB1S+TMbVkHF3Rn
c28UxKWDeiQJhU/5sTRJfI6xRk0CLQYxETEZUBl45T8U9e6dimplimY5PHi+sXEjNkJN6IDEIi23
VWiitDopcWbkfg8XwNxbBlHcNKYZMA6J3JfZYsLmgHJuJnCsQ+udpMa558/QQacsx4Dkk5yX/VEC
xbq02TBdZnZ/aFuLAG/jXrYrfz3JsNqxuLnv+S2Tfb01XA5alYpcAKjsK5uJw2zKtAi7FIoBjYXq
NDEJKRpdLN58ztF4SdlbkQXsaHd+7CBMri2WpQ0n4hdRGOUagla0y/KXMVTdQ2fJlfASEMFDj3AO
vZvhKAMPWbzULS5CX5E7xzu9kaODhbwuqTb0Ak1SuDb381S+0hbyBR4PLZaETmghr1QesrVZVZda
8bRLpeXQbkUwcuiy8rE35etsqY/S4dCDOhLm1YnqxGMXampntBciOMjsPhJUZYnEerBxgmG689xP
vyJnHDT8D/ApFTLQ5CyA6YcUIeLBxdUfZoF8tMMYomdFc2btTorFxlLzOVg+FFmbHz07JPTdfRQs
4nQtF+Y9DMv5PkCgsock3me4pOj/mVkMxnnmQZ4Z6cWvqpeB/B5I0Sa7OJFTngfvEVURTO/yAT2E
pqvlMzTRBP/CwqrQZkAfKztGXFAx3IOwP4Q0MuCnwR9c+XiV0zboDxkF21GV8Jsp8WMmQ7ppGLEC
tAAEm3oGmckOEkrsFeMdweYNqm3zbAoklKb8qaJ5gqwrQ9IwFZcZ+0duoBbgFhxW/FDUomWSfeoo
x2NUdNbVDiDiLd8qrnaMfcsz6/6nn7VfcsriXSsttqS0QW29tWcbxt3QBxnsUKfdc1rfDNRanH77
sosuTPaeNb+BSEku1VzfV4wbD3NHGMNaPgRYnzcoT826o7Pj/PshMKNv3SbUodHJe0Kgnw+SVygJ
h/HEj3Gsp5l6ZjZ1aYVroBBvIovBPRrZHqiTuxNjFoA1QQfTLkfPKsECK2/F9BCOtNqYMTOmuANh
kfTk0jA5n8uM/Jnld3u/b/7mZv6JK4TZB8O8IfPGzdjEekXx9Gb2mXxmaFhp3dK2N3qo4t6mVI7c
GTOAF9jReUZ2s00MYrs4H1bLJs533T8pyE1dUteg3Whjhrg1XU0wvcXpZPpkdkflMb/j8QNJ3yEA
SUFqu/PcrZ77r7yTxJcaCorIi3p99crwHddIgw2ggle+khEOKnPGqGNc4jIAgwE+cC2SvRjBpHC2
ONhWgOSY+KcuZZMvCl6dxvwqY05nuV6ZSEKcJ/sLXbYU2ZCDmZE/UxOHZDwGn9KFYOdRVOZmH0Zh
Vvve9Ck2DSXPEExtmRM1XP/2vciGOxq9IAWXr64jua9t/UENCHN5l3w3NhU2sTk9okFHqxo296Jk
jsC/pBP3o8U7vsLzJlZzZD1JPDJQXIOTmqyP2fQ8uu/6vVeE/7JOIoD67Wc8YN7lOQBXWpyx+Iht
6X55SfZS5uG4DY6Nz9CcqlBy1v6zq6nFrFzgTLHns/mID00TfMaRS0pZpM9GYD4zdyIi3UHPSHCi
9G1wM+BzsorHZHtGQNYPMyYjjitgTxb/p7dNmWlgUbqvl3CRCiSsCUqIJqnZYfKIy0qAQW4fcoip
EXSN9JRlBMoARq1bjPlhTDWeASMjDtEdKQ09q/RagFfto7cpIsCUECNe9T67ztG45dDQby7n2vW8
VE1SEQg2KHilIxcwRPaKXX1euZN7BWR2JUKyB3bzTkHWuaO+dWWW6qUVwSdI+nWrjHAdBgjVTsi5
rMd/S5um0ZHezTOCziBIkOlIHOOs/mMZPY+BWW900c6YYMjPZ9ZjYkqcPMCrxtDEcRil29z+JjCG
GzCDBIQSceH59FCWMZeEqde1Vci1T6Wb69ovsmKXWZ9nO3OJ5zms8AvAPZH7dhKPnoexoqnE0ehx
UsEjWNF+yqN6VjDDmDzbHQ579jnPtX+AuPFntEbyOopJddh+9I2FqwgTvNPreNtI/GqmXT4rI37z
S/Fmx9mHrPNbbBLTJ5aHKpmAAqBjZsi9clMCo+BcAujAeNel/bO4UazyKyiVudM6WIs8uZsATh4U
lnRndAHOdsm26fw72y+aQ067yqiTr7Jw/nQUbsG/zC+Gyu9r7T8RiMWRUuk3TDMHBOPXIZmeCvi0
IZn/sGA/FYiAI1UL1yNMX8IRmIiWBP3sRTv1oQrlH6MK803XkU8eOXbKOjZX45Ks47D91qkgAcBg
ndoifKkakFAmeRFrpi4ONsA6xfC+G+f2A/X8JptxXxQRYcIQU14SeJQFsJF1F3t6ROiiA4iEgI3H
tP2hb+vPFOm933IimCzzLWDCgrfMnNUBqlR8SHgslinekdRK1mqGjVRB5nGjn0DRK5dboPj7ER/U
iEyQ5R1lpOnO80DVJG54JeaWrK0KJraCmxKnMsHTUrwUsguXUu4SrHt3mTxOOdF/uDuP5ciZLEu/
ytjsUeYOjW0ohKTWGxiTAloDDvH084F/WWdVdleV9XY2YcxMMhgZAbhfv/ec75BGjsT3ukj0SxQz
uE9jfe8m4M/KEHEdEg1z64X4SWKMRogJq7fOHvd1q4+bMmuuc4BwXhkzd6FBtg3uQrub9nkVP5CC
Cg/WQUlIshsfBCwl7HgWHXUnBdngNEPjaxZ6h5y+87azyncnsuikrUkfqByHuUUC52q2OPw5t26O
qDQjkHmVAzLhRMnpzEq2RYXyL9RZRbXpaxiJCbH7HSQ8tcm9NvfdOieuDtmdchla0ySgLvVIR0uc
Wyy527HTiYFQKUHEwYKlm8sHsktRE0df7aSNR7Nl4yd5mQApWucB+sgm9MiXk9l1GDTYVhRrMzEE
O4Sw2yrP73XDrW9bEdMLaTqSJRmaa8V7Z92IUhueJRdPZtFvxG741cOeSwY6FSTaUwd8qZo7oQYD
a4QlKzA6lpahMNDPmhXXbyUBn6K2UU0a/ckI9YdMenfQwvhAaA2CTiPqSrQkt1fkZfLGjDCGxVge
fuaVknTVpI0w0THDZmCgS5CjdidJ2wjkF1B3ptAl6Zq2tqL1Orscx9OHQaCdHhr3sbJu3Mp8pV0X
bMlg3KpQp/qfCSqQU3o9OliSJw1//CxhTic0Ejm2tjNXfFog5BEssdK8QsJc9+O4Yqf4SGs+J/pl
V2mR1hz0iwSc8VbZFFz0Ix6FR4Gf5MFTSbYHwsrm1g30O5wziLtteCzWcM048jVtsglOPGiwOvxU
IQ1Hd+JiJQ89r/uv2Vs1NUQmrRXz1mIKSrBEtRYRCutK5b+QInFTjPI2IcSlVBWpsDicaJeZx3Z5
+PlqRvGDo1N7TUzH2jqLozFZ7JbUvMQk1ylCtp8vAQHy5e9/+vnK/XFB/jxQhY0EW3JohPsZLPDP
n6/IkPz7Vz9/98cf/6dv+f13P9+MxqI4/v6xP/6O9B8YOnMh19Yc4GlYxGu/H+JQ/8c//vzDz9+l
//wPv78vjZvFMbw8Tf7z5e9/+vdP+8ev/+PH/pdP+/Py/uFnfr/wxLGiv7++37/xr7/841f+/pnf
/9l/+S1/PcPPN/7L7/nj///7WX/+wY2tdptF7Sf2tK/RG4PtZMXbAUnovsnJru9z+O+kgKwTo3l2
s6bc9dPUrDvd1jeT2P5cYj8PVgOcYF4a/lP+SU9s3Hd5ux+Mcjh22Tu3V4k9E9SKnnrjMejxHtey
3taj8ZRxQj0WZK7thl67g8jxVblztGtLiqR+pms0Mg9fxy0yRK8pWPw8OH5xVR5/P8SZGtazG2E4
EKlfodnat7RnqHZLhLeQT3ov8zMj27kCegv4w4ASy7lq9PReG41pZw0Ne01e2H7fNKafvYymY+6t
SGwipWc+2v2Livv6OAwpWX5aD4IDlZ252NhFkRf7OAcUMMoXtoB8VyQaks82BGD5s9bZSzMVBEiT
M9DAiHk0sR4d6ANxcMXNri0PVhT0DCntnA5t0B2D+TbUIgOQG/o88fZz88yW9fcbFE4TPReh4Vtq
gEtRKuB9nBcrJMoOQrJ+vjQkFAMLF7Tbd78I1cQi7AhUg5HHNpToiiwjbI4TaUWM858YB9PsTJFd
gGPxKo5YboWmTECpH3JgLuNrbHRInNJkFxQWUYp0ryq5jWrtacYYsqZZf9P3sLe6CneESny4Nnx6
fb5QmShlgbOwJapzTsZyxKrL+YDwFW1O3muUNcsp5BxzlttKLYWIfhn6niTWrMsx9hxSEewDoo1W
XTyb54GI3xhLiBdyPspPJM4SW7SUfg7IlQ0qYMYmkvMZe3CRI1UFFMb4NBofurxEO6jpw5pIiot8
DVT4buFDRp7vfjhhts7MqoX+yRVcBZa7qcg6RGmprrkY1cYEl5s2g3U2Zf8ULgHLhMPIg2uM3yNu
Kt6cbxeRMmPE5BhYCYcHLfqVKfNRjskbLd83fCwcupk0pENHMx6a6GoSNSsu3BkGDPE67FAMtVLe
GGSXSDveV0Ld2XJ6nu3xMxLlcwLWM1FsrktZAiL0qYbSrWfzPjddRJ2Fek7z5JykxVU51w/03Y0z
EINLSKAzqqtkk+tM90VSoFJCUwxABsgIjavk0J6yIoy2Nm7VdUFGT2J5DDgL60MfgHMpl6MxJ7iT
UxAlCtoxTkZmU9bgHoc05YwVTuXWcMmKB5S5qkuOXon+bGtBRrYrPh/NGNFwq1sOFlhVCLcWqf44
aBKlSlvcWPgi68j5Cmg+plU2rSr8Udt4GPZzAh0WuSX4lty6b8hz8CudVWXQtpmd3zYDtavq8Tox
gt/jdsPNGXRbrTHeCTHlqBDc2eRlykFF98kXQTrPupbgBlTtvWuCOg1StDSY1lJKAOU+WlPc8eF7
X0Sy3zX1I2KeYyrkc6lT/+I6eQfHSgJCrV4Twe1tI/gE94Ao3cMMSAwMYnzIXw6IJLpMVwllyzIf
src22Iq1cMOnqdPFthWR31ooY0ES2VSP0U5vW4ZoGS84DMwjjZxz2pWfBtVGRIfXMjc6tQiemWMn
LLqUPYszxlffqvjEsanO0ObXMWFxpYoBuIU3dtoBmplOYfWRswCRPjdVJ4Zrx3xE5R7G45Ud05J3
qam29DE2ZjNGNMnHmIaJQfICmLBpviQVFbUDqqgaeSWhUa4zXCBQUdLXiY9knSG3cKW4kpV3rpp8
V5J1MnmcULgpQl/XWjSf6XVrT/aaM86VZxUaEAVlrgNEd0xoBsYu6pdwzewglfOcTtFtFL3bdnxN
A2bVLhYtKMgDCT8yKoDrjIeyNw9BrN8mQWRQOLjXWUHaQNSY67Gtrqm2jh7+bY7axWM9jW8jHFx0
3eYxRYQPWYvIQhk/h1qwNjsawKJtr7om2Zai+2giJicdFwhVHyDpVmbQZtzubEzjc1vn9rHzwJkw
480AJtJ5BV+EZTPX3+c5KPY56sCVvri/zUx+iQJqNvX2fFvm3uu8lLuKo/yGGKKzF6HgyICwCvfc
6J+B6T1XoOyudVFdUsQjJPdK3yMtjo88W2M/2cNCTQ/zFD11McCssXp1LVxXA7lc7Bz5brbSN3SN
pDRP04UVO+8pWDElnXrPeI3neV6Dum3VaxUSRMg2jgQp/Oh1EHOcrp772EYQ4quOWAMTivbKLWam
OldTioQYTB+bonlDJvh7u/TTmyn/YJTyyy2Nb2FX2HeX/mWUOkcMkPuosJ9rNT15rXW2F2V11WIc
KPXqY54JwGnwDeBR2Muy6HeKnGBNZHKV2ctyWRK4UNA5SMKYcAvbyfE/zFsEEBzy6uJ2JFABnfkp
t4xnO0CoJ82aSX79LMuOjAlRg7QJgpPlPvWJ+WBMZgR0sL+zGMYCz7Y/PXOBBWPg9YaU04tM3sGL
5nsmesz8xYU8o81Yo8iWs2ngf6Q4qMIjcpBz2nIzsW3exo132reqKm4JVmb6MdIxVjPTmyIjyWQm
x1i65CaDYDFUeNW5qR/28aarmOo3HlhUe7rORUQYRG3GyHi+0yjC58UlNxYBBIUlqIg2WZ0HAJCs
IltkVneh1enA4ziW6E10rNEJY63O/KYNwLL2UB0x18OMHJyVGTpfZUQghI5VZYqbyW/rD9LpmU/G
81XpOhke4GgX5eMjBnxwqxmIjiT47kfT2jOe3NdNfDKV+w1V1t33Uh2aINpNzIOYF/10o438r4zk
/1/jYXVJrOq/Doi9j7+a5v3/nL/K4usfY2J/fuyvoFhNir+x1OiG59hLrJlnkPn6V1KsJo2/GYI7
XgjhmbYwTUJk/x4VK8V/JcPafyMRUEjPs4iPtIVnuP/3fxEMK5cQ6t9pYaipgNEKwyIrzPboyJh/
hDvXgQUxRroHvfXye2Ct/coYC0JYp3Q7Bziyk64i+WU2EGlqh7TP92P3yyFGinxHKXzTuYMWmB/3
//C2/Q+Rb8vb+uer0nkbeHmOzpjXXKK1P97/KzrbkrJNm3w4OGObcz1z7cdRRmRsd52Ncb/mR4dF
Pge5O4DjqcuSIHKQHps0mF6I3K7/Q6qaLv94PRYvxTIcoRsWwlzL+iPKW7qaCuasOvQgqicrbG5C
WhgIiIp7eyRsJ0doxqTggPgcikIrEeDppKsCOzDDZLyUivEyHDWccdgkZN2yvJgF3uz5mpnj+Egu
0396wVwf//QGWoLOK1AGxJSW1Pl0//kNZPgWGe5s7lOhdQyOSJLKoBUGXT0hdA4vNXaHTZKN7x28
r7Wel9Tn3bhrY8LTu2b2cJMzplLzJc49Spq0rHZxlX5QBxIY5mg3//7j5rr+by8WGK8LhoVOO+/y
P7/YjplT4wS08pZBY6KZKxqT7lqFq6MBynbNvCjYjOPLv/+lcnnWf7zyl7fIsxmzG0Jativ+uMbk
zMCbV7V3e5qf+GN8RuEo5nOOZ5GA/BXW3XslgnFLYHtBB8wlSm5H+Jf3H8LIkXf8t1eyfEgeWmc6
sI4j//iw5gntbTMX+zpzHDwL83AovDBYK5UeLC3yfL21borC1s4/D3jiNqIFG1okfbRpQ6F8OmZX
PPGWmF7px+i9fEwnhDV57sEdNcoU2rIu5mVGibYvJGGnrcYMOgtzjYQjQCpuZ18NuFWuIH4vW9UB
F82w1Qxr3PZDo/uzpt2lln6Go+Y+Ua8+cTZ5KpWDrSNib2m0m9zriYEoi3bncf51aRhh0YSYAytD
6bI5x4xgW2yWdDEJpUVHmvrDAKTCMpp92YdXKBL7Y68jQG5d9801HOVLL0Hptigku3on+V2OEh+K
capPT/yQCQxjeGCQBouTp8+IbsAloiQDjwR5GZqD0P0JKcAWwR9op1gCr2HDPxuugCJtq/G2NNzo
qOndZ+p8YO0c7igD4p3U7Rt+9XfS1NcGIjBIb2Qjlz0UCpz7sRyYUw13QVri6TApp8IuIg7X0F86
L532BiJAcpsMY50HRA6UrL6XnhliHqYBAQY9Dx3TczgL5d6Ggr1i2EKtVffmzUS+sT/prkvh5jY3
0lp7aVDeDfoI8X/uwB7QawS3HmG7D9P5FjciOCmk6RV5Fdg9NRiuC3c7R6p1riTIj2wYrxWhcRS6
gGZqbuzjf7iJeLl/XrxSCO4hh83DMWzP/uM2MgOmmmZHZsZEwKnGSMca0v6kB5AGHN1j9JZ1N3Ua
gj8GtCeDRG06/VNrWEgDq6LOtiaSJQzvlDSKNNa4gvdTQ1Nxq/vAmi9DmPrW3DCvKpLPNjNn37Ux
2KK3LdV70EJ10JM68Bl7gYMCJp7F/XGMFhwp3rfsxLJO/6QddqQM3SfVjAF9MwxIMfGxbexZf0p7
/H16z3vOhhNs42p4gXeJELa9Au3CxS/OukYlpqr2pSgQjXrtyKCPeUc0Rtcd8zynAiAsulOhQRw1
6ROTS+B+XRKbpoRL6SQHi4OPkRPljMSBg9EHeHlq0AKgPQP91ZJ6CDsOZnmfPQal9pHb4r433rq4
foubh5F9mdNxfN2Pw17T8FfK7iQqnmHITCYykJLQaPd+9sALWSQ4kuI9fYQnQqxLvoxBhH2fa/qF
25c6c5iYS4zal8H8O3e8zxJ2PPzhLl0bpn3SSwJOorg8WwQV+yI0AULP72Em7l1R703X7NeafcH/
HhASQGqXV5ewXYpkPcpyr6fDC5L8x7qmf20RSOMrei9gUHgNU7VttDKDQDDc5YCAYkIgzq7TZSDr
vYOz0vVCwJRF4W71zVE2l6bRiBGf5Atqi2FrzygqOVOj36JGj6N9Mus+jAaPVGvQQTT9f1mz3DQ6
RrEueo070szp6V/wz+SbwJmvOm2ZPzKkZJZ8jnQI7TqtTq1NHuo6e8OMaa+9cnpJZVBsDaf4DlwA
waUVJ8i6UeykdN7qvtxbjss5EfolvUInQTQt4/Az6YeHrtCJcUhqiicm53FNv6NWobGJOfX6vXqP
FhnBlJIDAAmSFqTgEpxxYreh+4RXv0jp+BGCF+8SCXugQjCZuHQWBp3PuUSbV0/EFEzaVzuLe4Nc
Gq0UrNlJ6VuGeLIMHMAAoKarzOw5GNQ7HGYchez6kRLuqEUNxgA7WNkhv8B17WjbnTGT8Mv1fNfD
4TiSdWJNiJwHp9F3mMlou4EAZQWluROy6tKgRGAsSUkdgWzSD17ykl6MwYAubzLGG5brZrCc0fcE
JBLkKSTU9UucOsYnktdgVYHShQcTm4VzCIia2tR2kPqNqe2kKT9bwKzI+aMbS3MVk2CTlbolA6ko
rBcMcgxITPvJbZp6gYtsclSm675Hpx9N5rQL5poLgygGOqDw4LwLUXDfhggEUqk9WqvrpPRyP8/y
BTQ9PZV2MGw43GDP7oclzof8qOQZkiy5sbFWbaNhfJeCogde0o5zvPD7XtxLp36F5DneQySrMMuc
42zQfU+6+9jKim0j47d5+lwq7L2N8oQDnYeXf5aHtk0ZwrI1emrYejNpkvaCKcKebGYxNglMZ1U6
vNKV0Q9JsJCNZxJLjMVM0IbacEbG8Z2YZugjoDrkjk2eoTbgbY7iC1iIBBhV8JRZijvP9badMx6c
dGCVi0FbT0uTSJEdQiuKgHe6YqmDWq4ojIuNPUVEovJBXOAWKiVNTYk5apztS9IzZqejd9JSXBDw
yF2yR/tnuFgzbXOQUZmMroAJ3MqhHFfC1Hq/qJmMD6S4x7K7Hxz+Rss76uNCB+bGsXSXok0lzzJ4
TWb4flYRv9kihqESwmKyCeuCmoMbKP3lAbTFrwAfGG9qFloI8kR8QVrMh47KSyZatZvJZz8u2fBZ
3VjXS6+U3gxi4HXjgOUDXuytGyxRK4KFKn9otdug1O/7hDZ/6xWYGQvYnh3BZQVvmFfmd2ZZgbFg
+ruiRUlIve6cNfpbWjB7WFLKs5cvIBY26BXNlk+XJGiqTNIQUxKwPHQ0fu2OxDMCgpE0IJtwRJcy
012suAea6QWLNAzP5BRn7rfNNgD//WgV8FTM6BsxJTbMZV3EHLpKsVniIcquHHwPTR3qWyQUR8/O
fumi9Meg942hp+c8PbaKJPC6us7D+pG8EGwyM5mL1rst0P1lI4pPx8QqTYULKUtXT7YEbtBYL5h6
9wqvAw2u4RiaCpLP/CbWRkbCRW0vkszG2JnbsY+/NdwpIXxb6P04pVWKF0st9vLOZfOM5psgQfYQ
28D52cZXRguXdPIeMxM6A/wez8/rj1HoyFSswQBrXQow2wDvnGafN9UvYni/Euj/yH62Rq7Olob1
SoTZORMFouPK2rlN/VoY1ToOeVNMOSQH5DXAZChypoq8VSwJpHL0aL+i9llHQsn1h5/P0p2LqqwS
MEDNxwiY11JXWWWRTz3i+XdQTWCPpXWsCiP02xxFrSY0JsCkfprceGky414IQZTZfXEgpfEFzATy
Z6IbkPfr9wHtmK2ORGHUjZeiIsDDnvDtTlFC+mzXbIvUI/GsHwntaMCcd8jiN3o+PZQMY+CVw1up
YfuAsJ18FZd3EnGaFYWAhGpkm4AyDF+LQNzQtK2YzfD/u8+9jPhepLdVc01syK8pZulKq2LaDJ7l
m4U62vYg75ZJ9JgQnyvcDfFpzrpMdHztAaY+igusWNUtzlogq5izbH0yL5Njq5U9JWB3cmoFBBTt
igkD9FEzf0kLYFl5NSyXI8A4OCboazH3SEe9FqKzfSCyYQWIKETwT+W0ajDIBx2ItcLRX0ph1Rj/
aIaqIXuNEfDuOqc/KojnRMxu83K8rYf+weS0TuuMvrgI3X0x1iTzYbSpVLkPKgxvdmy2YGv027hV
33ECxRzINAkAwcYj7MHPBhNDZonbsbdtlFpNAPx0BwanWisbJcI0Oth0c/1FNUNIZJimNmrsjpac
EPVH+GXFdHEGwVaEPpmgFoZ1MzlQfYxpL/wuRKxhPkLblrGE9gWUfrojZOo5N56Zsf1cy5rLK4zS
71riOsJN5U9VfnCK5tPsqRGaiiABLxze7YERjRl+0c6FA94k342Yj3R3ENhIsHsEl3C8mPPPLmSl
DVlUdEPcs+oOx7r7LLoITyKXuh655s7lRUJ1rNYjv6+4Bpv00rFtW2iuLmEldiYxUSRg0HX3JD1X
D8C+IeunYlOauk7hYO4kBwfSb/r5UjrerteapzoH7D9dElnL8wi9ZBUHLrOx+aPIx0sz2qfemXVC
YnR01goZpTFTnedAWDGLuYx90wsacfoZJbEmYQ88R4eVVoms3adtuiunxtkRQPig4JKuphZbK6+8
I8pkyTOoPkdHqXvTIcS9ZYB6IGT1ZOHmBnLjxEdbq1KsqEhH4lCrEBp3Vw+zm+2d2THvYrrJF1yQ
HyQoHLVW0p3qapy/pXYy9RTBNl3htZMgoCUw6+BQiG3A1EO8sjRGVFpZbnRKmnnSIIO2ICLB96Dk
k/fwrJbIT7TYSCcGkGCwmQ9iiCZw0bG3d+mHoCREn2ZWDcyTxsQYYVtDdbDaL3Kc1RGhjDpyBX5k
EnrSMrPuBY62dnnAe/PslmCRWtE8kBFx05OJuEMlB1twAu9R00o84uGClGQSKomddjg2y0Odtd7G
SxmPThIkVsP8WQoLRymyktzDf9m1ZMsikMyPysMMpfd6tP35YwaS9mDG/aks4ngTThZWxSCcLwz4
sDEodLoo+/wugyejjSVpApw3MjG/I0fkC7dCQGUlkr0gME+tp67b5U/54NaUua5J/6Fmr5TWuI+B
8xHO8Q1jivwKz7zxVOd3emnesIjMOz2DDcq7rcEA35YJ6TeuQqxoFHwSrSez7ZiAnGglWW+EMmAR
kPmD1pLZw/Oy6w7bxiDYjYSeq7aPeC+sdpkl8RBO3gOgR2yKBD93HYn1hGHDduYBdeG9yiIiJtlc
YKE82ghkLsz/V8QW50ZunIhSnAAUVdVKQ6BrtIGkCXbnmCxZeFA+e4kwVFssPNg3wLnecnRPZX6J
RvdVYTzsNOOmqtI7zDY3rOkX10HeO2vTZzGzm5plv4IVT31PJp4CtLmbnegKuke6Gd2+2mjjIUgM
UJUMXEGXXmlWfm1z0MHemm2CmUiDDP6aIY19TCIGequx8eFM4kvfNmFxljQoMpVuDC6Xbmzf5BCe
qsqZ1v2kdlVKuOdsQ+sPLYwlE6ktKB7XzKV1PEmZbwu1bfN6F9rOwaQMEZ58ZiJokDjVbpzF0rA8
vVGwiNmU1U4kbygTd5qSWMH0m3HM72fXvSbfGUmeUf+qpugtEi0G2u5DQJNa90O7qaDzg6DnM/Lo
03ijs+/gjYDCwFLvNpBtS93ZzRPlvKUzWIJheiFGhDj06pwbPdQ793os6geSQfoqoi3SDL+ysYB5
hJkt6MtzLQWDLHTyc3cFHNcDPtRzd/TlTmd7NjooxR5LK3YYs73uJhvI5IvrFAeAq2RAEG7j2JfG
s5EfzhxvQzbeSaOiGar60AcaktJ6vDdM78WLhheRyCfpwqqrG/JLIbgibth6oD8tMR5cje92pMfM
jeaDObFT0HG5pwOJMBLHPkfyngMiV09iYayLwuq1MSK0xhhSe7IcVnEiPwPYk5GhfWmmeJFeQT4B
5leGjTRzAGZmY3tr1ty9zQRWDoANp+pxzWAvthImfqSIWLU4SxdPUziCMs5j9xDNMllBprgohZkx
JeteBs1bZb9gXYLw1Dl3wJu8LVSlNVpwf3IrgiHJNATM2V1cbdcpEo15jgN59DbH6+CuDRAkuuNO
ANhxXaZtw9RwG8bY01NKe9lq5BjE6hzQA5qcsryNEyYKZgpkXSc6do70/Bww6POJQ3/XG67TETG2
maAMRjFgsvdFZH84h8Eu1Cl0aC1AGkC8g62DshN7gzv07iUnnYoTE+K+uvlFE4gEFZNMy3I235SG
O8sNkoZ6EN5LPjP+jeUhUpWBiWCgrDdvgf81EFFDFE1RGW6sErlfoJlvc5GyDsyl+VjWj7LOxNEZ
dLCIDXcQoJC1aS7o4Sb88ErHfGx7b+ekJrrByGZeq6HM7pz7cNCvuraf1gbn4h7aVxaVF/KPHruU
hZUIJfgDs5viOt86VSwpW2yYFHNxlzUYQ7N2Kf3ZtWEA4ri1tnWhrH1gNM0+jTjpZ5R9LePEbd6Y
JSsUDGdaTqAZqfxKh7J39rhPBBNaBtj1XYO9+KZSyeNccPEYcHTI/KXi7vThnJ9yD4y2lWAHBL8D
rdBw6F0VRbtve+urEW1xaLFERA4Aby9scBOH+Yje14zX+kD6hBVM4d6oyNaG0bWj/cgEspjVviya
2zYIGByTMVwzMt2WYfrJkL1NHkum1VatthI80nYo+3HjYGPb6UF9FyQk7ba64du8U36U4F7HaTpx
Q5WklBgCeUvrNauOzFfm4NV4M5dMC6SZOluT8rSDKEQ8hloacxYSntDYKk0PNyF5ELuMo4Nh4pAY
4/nDS+dtItvs6M2q3Gw9vQF2OdA4T0U67gyVrYuhv066EeMbCi7EXeewVhwGkmmjgwS6xK29hV9c
ntzhpqdavdI4LoyDVp/zTTf0jl8uMI9uQIKUZsFAlswiuuRwiQE9GPdyBqE92DBAcW4ADkrMvWp6
LLfIuy9eUn6lnkQthktCH1g68LvkdITSO6/jrDAMyq8buyTvkhu4NG6HOZzANffPhaPQcQekWrc2
Lu8RP4oF14Z8HPUQSjffeq3+QpqedfGy7pLX7UeFXIqfYMBXcCCnNUM/vUiLTdShyDM77GJFPVp7
vBV7rZJ3UyuyexDGv1LVplDfpnpTiSk9ovm6nzR3PDbt+BwpzN20grN9A7NOJtMhHdPTZDKNwFFb
nnrbfdOz5kkfXI3NyBy3aeOAEkG0tbJb8PGOGp+7oZy2wKDUEXsVhDTh3qB5Shj2Za9hGpe+oy1G
azbnndZWvPzaLNdaiUmLvvuRwJbbULeIfuTG3k7ZkK+1Pn3XDAMnepo6ewO01qF0sDVJdHmT6/RX
llk86UHKXD/Q6Bo2Z3eYmYkPRw8s3FVoVTthHa2OZ2e7mXY9tbNuZB7GPmQAvRt5F5oiLfHT3hUR
Z6+qGs+AE7K4Ej5xhuW10RT4eywODAq4yEHXGagZ7PJAxymuDTyapNLUR9fumn0mcM42vf5Um41L
kUQ232BHm2nktxeWHl68b1VfjYTtHAunhq4HPqtfrhZAbcvTA7jQMOEpE+HdJPd5ZdY3dJ01gztl
ZILqhnQFWlthABOQNGmHPGnU2L6XBBQbMPmIZeXGrLuGuKjG3olw9I7V2HR3taJr2GRBu4vsCYVg
vgwTcesVNNiTiCQOuG9fIf5hv6gmoh1BYaPlSPGSVRzQcJ8TeaMLbRvljBFHRyB9iqN6N7qmfRtJ
DppaUN02iWo2pJ9GdTFeS8wPpiCVx4nc+lAnZFXYTvQJ6zp8m5OMUIFR7QhrILINrtDOAX41Jb1+
pKfYq7o4fSFHdaEkhzaISI1mVG9AMsrljVkbB9sMvJ3o8dO7TGqMhv3JhZu9G5WiU5kQXJojcYo0
A5sZS4ehHDZjLWco0Me+2a4HDxyblwDfiTLyh6CyMJRoaqbkJTyIQpyshjQXUj2u1IQP7Wf4E3dX
RdLN23QI5p10OacgG59W4xIvg3bPHxHC7MBY8AnFzA2SMeNgh7QPfFG1q0JkPKD7FZbVo4qNK+GN
+d4hhYsbtXs0tZspK01CaFV0J5oy3uWjs6ZLB1oT1DuMqqrZe6Z2qQnt2rTvoG4IO6jVyZii4bpt
78Aj3tVJ8eba5LI2HbV9ybacRzdwQjH5Yd6K25Q5qWsfwiUrT1fS3o8g1oweUX4J38oXE5WVp23T
QKZ7uxgrZo+KgX2BOz4Iw/G+L7BZEHp2dGvh3rVV9hWyOoD6iNW2xiy7s1sczmhh7H0f1d0mFYKD
RE8kVPWdDHN3RzlPVghq+bVdwQHMNHhxgHSOruvsq3Y8RJxiTpVwxqsu84D5Zh2xJmb2bqs8vImA
cz2ELWFGjXKBuGasxED26D3P4SkvBFahmQ8gG8+eFc0Hx5g+BpuRidYxCKqVtplY5g+jXdFpQoh1
QkHqLTuUdhWpibYiwB6cyuJePfKfjlxcoR3JLqvZc6S/gAO8vL0xq7h97fhVLtMGurSgIOwBkc5Y
h84ehHJ3n+bhydICf3Sd9tokptgZO7pDVu1tEey5K8KfZ27GRw5HpfLfRU3DLzSn4SxUfbGk2FhQ
6ja9sj8DHU5HZYFjJqoL/206MlZFNSWYdtBF6YwzWAmtxOIOzTq7ZqM+Z5m3L7Ta9TPFUKKY8/Aq
V1+tnrePodXQzEqy81zPFlCnmBgy7dM15/hSjjA2hpTbwLbiK9vP2YTOcsGpgOCob3vP/BwbMA69
HGqkvg6dm3FQ62xmY4DAnmC98xkk3VH3aKvWmLcD4WpsBsY9QqdDh4pxrbJFjCbCbq/y59AzTlwf
G2SdiT8UZACMwQQWP5u1bSGK4wJm2tIg0w40K1k8ewW1Kbfx/XH4s0uX8X7bsoMHnF77wtBPCdBM
h/8pVl9oCCSk5ViNuTGJsDsm6EM3jui2oRDliWzqGNLFOkinntgF1IHpZGX4Vd3sBvBeeJyS8YTp
zfVNChB/muUOG2bn62HxbHC8Q0xVpIzMyeuOA/atICXvvhZv5PQZjw29Q8qo+jtOc4bWLtGiOm04
0tTY8IqK6ZdqAiqu9iNuIRzho6aimjUfgpV3iNwUEpotdV8bC6YdOEs3jrn0SXVlI5qnkRnHc37T
RQXw5KLXL1rIrJUSswZcPPwiImWh07VwMhCLtsg+VdOxi1TIYWOM01pfAfNE1bjI8TdGxNCnTsX/
4+5MkiNHtiy7lS9/jhBA0SkGf2J9SzM2RppzAiGdTvR9owB2lOvIjeWBh9SviCqRKslpxoDi4U53
kmYK1afv3XtudVJML7k4aXuoxtsyzpynqtBfSRxNLomPQ2UPjUfbmnXxlE6iPYmeAmz0i5NTq+oy
Kmw8jSGIlkoDDOHQTLaJndjXItHMB2Dby6ykHWA0db4B+Nc/DXGlnghbXQPAry8lqLM1UTTF2g6B
4CnLnZtLifFUzR+0ZEBjmkWcHfP/MiQTF5bM2vbwmlODj9O6CdleQ6qdczjVD1GTqedmN3UNPTiZ
GM/GPAvy4IL++XudwBE0jlayYv7Pd+uYw0uSRPlVV+MeVNHwYgFAxvwuCOFZpYHZv5m20z/07sCS
m8r+zbARLw8T3/XvP81mSY2sC4qkCHEvHGqxCzzvGSxl/N1wj2sq/c1SGSqQuTlaFdljppP8V3bP
NZk35phaj2gnuDlYMTsbXJVCi56RS7PT6tPx97j/f6xcb1ba/D/keh/FP16K7D//Q/vVatc6yn9G
5d91e/Pf/1O35/5hOXj0PQQyroWI3EHD9Kdsz+FPEMh5/L7pupZlIOj7X6q9P1yUaIzSpXA92zVs
/rmm6NrwX//U9D90wzQcj/+Eyd9EXP/fE/Lps1Lvf+uZXJMvZFsSbSFzWGQa83f4V82cCTXCAd6y
yLmwzdOHA46TIzCsa9UONzmiAiUpdG8N+PPcfrw6833cycOXMXbJq67w8SaG/mhaNMuT0EF0REhs
jGa0hBm4DhxIV7Dwf1pFdoY6wshzwuQ3xPYSLr556HL5VJbNA8L1ac32gRPU28E3BoWJOV4q79E5
2I2PsIjOFdG96in39lovgV6o9yyCwTuLq3sE/vmEohjGBYZGCmvsrOVWp6K0Y1pStaCwdQL3Lc3T
clMA/UyUPWfZkl4eaDGiWQouV+jBRob17be8qcw56cp+xXv4jGoChKnOHdr0HuBOX38XWgkug2UV
Vz9/19tDk3x3XbUxHUCb4ObXpcbkRo7zmJbOt4dXnYEmCCbb2w8dx2lQA4ywauNZVtWtL3F8KLoo
Dowin3Q9Z0YXCfIv1NxwdpIPuyKr0pCYQSWJ5NzOKMYJsVbw84OLTz49wm3IuXT1B/grkQZCLVYj
in9hrP+y2K9/rox/5F12LaK8bf71T8P9v1aMZQhUjQwXLekIRvh/XzFj0uSl4/5wsuR1LIDztVmf
khMs3XUGgKl2BRqdAJY/d+FViHw/rl2CpQilWQ1JqS2TrGXrGvHAajJmwE4XJIWN8PtFJVfKWnpW
0mNobcSSvfmaWvLUViZ3NlERoNe3t3RCskl7Zl+MyNiHPBrXHYbPNV13ksR75ull9pa45cm2lbYh
KJLyYuh2RWOYSyzC3xz0GlNgjsa8z3WuACNOlUGuLNdt13Vo/LAsB1hz7W3jCfKZkPfCwv6p6DrQ
tsL01IulgHDeNm29JCriAPktX6QRC3RWAXqxe/SzdMdkBP+kwlyB9Ca2TmPOPNo2w9Ood1QPhCuu
1MD2bip47iZuKn/wf2U9We4G1SGSuHjJ27cnfLjfagZLsBv41xGy/SQV/meXlcd8IlBRb/dOXb2T
GItShGXTNiSyhAAQaKS4lzCVZ+kn+PFloC1DM/goVQEvPDLfzWT8hgo9bEEromkyD2HHM95Vjb3r
MYcxAhtxHnRPvCXlwuhGgqeoJE2GL43vHbO4g9ZU2B/wYTzuCAwSpdmNvOHBSBMx+ibLm3Ca0Xjv
G/olpau912DlcG+wcoWRr4uS8cOQEEpSDd1S9rVYJqL/qSNSmrFjcl2i3V2ZkXE3ZrMAfUKCnomh
/71Ouor2k+uay9gBf9ZGXALdFGRvU6x82VR7rRmPknC5XaA1HtmU2VsMtX9nDhhuuZL+ElYbgNGe
n2vcAY7tGLsu63ra2/oXPlqkNnSnoPOUkgqie+pb7cisAccf7j0SYft5FFi8eyIuyd0B0Rr6IcJK
wSBTBuLuqPz/J5j7u5JY6i7yGQ+hnG3ZqENQgP/9mTN72QPT/jFkmLGA2C2k5lIVumeQ3itzLMAY
pxq8e3TYeh9+/354/kef4eiX/7KtrT7aj3/8ytuoHR8+sl//+udDFPznf9TRx1/l9r//yp/HtmH9
gbKXs3A+ZHVduv8+tsUfjsNZ6UlsjwgzpPjLsW3+IdmTdd4mLksuo9F/H9vWH8JxOWhdF/W9NLlT
/nfE9zal3v95aAtsAI6Unm1Kw0bz//flMNq5STwRhqHMBPKfdKeextTRhdSbwTcRCbG6XR7Wu5wJ
xvVod117BXqYXeVtBPwtl7o7JnvYCjz9AzlLnCKlvpIDI68safwHusRQrws7gIpZ0rdpPBOAQW9p
yGyK/C0KFOdlUkWfhi+udtqDbTArmi/GVCBzhTB8+v0BRFWIF230oV5MTE8i4+TknrcimdFbTINQ
2zhrazx7fgBzNLK0td2Tx+cNY3X8/QFs40w/iPKXcXqnB9fczMoarkEwfQ15OJwnBMHM0J3aOorE
CU/MH+ia91rKRU7DpElQBRhV43GsPP2xlP016Mzg2EsTHVXiB2dBiHnko44UtZ3iXCoDQhcHAeO3
hehXq2GjaY75MjTULbSXm01BMjuqlugAR7WoFx4hAxu/CAc8ztqADE0DQtdkYJuZotfTtUwL/88P
thk9Il3yD87ATULzznCavHli5Z9//29SY+ObWlr+Kf0DuhDIfZtz/u8PGEKic4nlkBYGM3jnhqLK
hsqeFncGOYxcM4eg9DXxUSbJC+qLehImkclxw+laeCtL8+sPwyU4JyyMHQo+qLcIA50ERU8X4Swg
CkfbVyrur1oNarb3THsdVNoWIEJ3pL6l8cb+aEbpD1vUFVuj2+6kOQVXpheIOfFlz+WXW5zzQpcb
rYiLh9+/GpFnPpABCzFktH4BYu6PhYMetrX0JyfMzulYdacWjlKvyCCpO7tl2jnN77r6qJtmgINt
PrdaoLY0TW5aHXdr6BKnAE/bag7wWLdDzIQDe/eq5XFZIQOun3swQp5WZfvGtB7RcahDXnnRfhLg
JfPRe6BayLexbu+mKXIQVTPuGlKSdSZ9QADmq22rN0tIbRXYWrQEqpBIGch6FJNN2pjXouZUjK0t
vHj5oM8i5BSdJrXawvMAIQdzkmAYts0Cgv9HFNOuM2bJzmcN+HXhIjjkbC65HJNWRfcDIzLEFxiP
DOXKWUTZhMEm8RKcxEP63BNpr5t2vhkH59Ta8YMdqXU4qJtCih+XbrRJEvMVhhOFGJmTqMwfh8Fn
buuCFTR9gPUx4s/OONH+f7f6+OLr70FT7nPA3kur5z6bwbpscYxrAcYAnSyKLXqLk8i/+mK69jwj
KEVQmE0l0beFfwZKCNjJnjOorW/fRILpTGmyJ8Rh5SCwrhvBUJ0daImujbDloLtnjGLqOns02/rQ
UbwWifUQICOylJQ0jNNrQ7dva0oydalc98gp32QzPvE9AcjS/e9WQtXsVVcAmp8/xzsGA+IhWmzR
mr02WtaANFbU44+wSpLtAHlyVZIzh4os6ndT37wQ9pBcGYwFl0G7iSz1SHlNl3XRiP2o9fducl8h
ag9rJl8/84CICrxAoNeZQpNVkCaatS6DfFpeQiJd0XHQAgo17/U9Ry/NxSkkWiN7AzpI3n1HSosw
Kgf104iwskS/FAb8qKYgZVUwP0ynR93kCUDjlSxxXtx6AhdnGLu1MqgkNAtsU+rwK6yh/aHS3Q2P
yrioIETnWuDtKwF1Jo7851rk6bJs+TF76ZBrajCTnJTP+NBK94UfOhsD/dpYuD9Chso7kr4YFvg/
gxEnVKqSXWgzy3KTS0WGimeE3S1hYo/Ku+KVLaGb0aw/uVzvxpDSUqX+L8OKbpGTXTR5i/zexTqb
gxCwaX7Si11Ar7+ZY/SUfjLsRRcaRKjAidWcJh2sMINVMBAnBRiU6BWwWp6fKHpU41ORttYBbDNa
GsGKLuqK7cPx0Zeg2dWVX8DJm2iPNh0Ae+CHnQ1axxEhsY7+RwX6p+xFccnNflYYk65NviMLyxNr
OeXeVZhoqnV7ghWR86TpsaI9NiU3jWboVfSeQcqIt2RGEsJpN2ZhRwsqVjQHRKLxobTjjJVkyG1E
XcsbD1qUKyTe58QPz1GeSIT9RrqNgk2AnnQ/ETe9xMB1QQj/WZtNe6lVb8Djc/0N0IyDbjwOId9o
4YoKRCFW90RU27AQ1ob3cR1WUfRCOvg+wC68gBWKryhAQJZjntZixl+YoiHpOYg/XYCiTXZza/s1
CWC4BtV7nZ4MqDAhyRCL2YsTdO4rJJ+1oIbmN8K3olVbtmw4VJLQALf8YVsfoE5T9rKFDpETv1ax
8xy6dqlVryvabWTSbtsAb6qYfGxoRjiSSNtcKs0/OTamdb0U8VqU0zavjeYx8XDBpLjWNRfIsRzM
8oosSFtFHTJuxKLbyqzvcQgG6EM17itoBRseubtEYdJu89T7RcYdUzETSZs9LZsgfaqtdm9lbxoc
9jUJOteUf3ckHXgpO9KzZJOMZ11nIEzAg+jBQSlGFWR/NM3Jcq186fXSPZoGsLu+ir4TC75CX9xk
GH1ZhYsTUMmr6PKdM0Jk19HkryFNbcmFPnpehzUayMXAropW9yVIkOkN5YSNn0s77b+2G+PFOGmL
ts1u5MEsJ2U8NAb3Uq+9a21IBx+m7ChM5pOSENPajzD7/2Q/0omrJYa4J2YT9uOyzFp6r3wZXaln
pDjhIjXHZW3ET3oZUVeEEjlvz2xH+kc0rWzQXb8jyMZaFWSLFNwRhzbgiqcNKw0m5ayp54yTAKYD
L/+yBwXoa3TeOjsKf/+roi4+S7mrifiLk2aXtskdnvp7n1r03GGTL30QiMsh5/JG9xWhvjmcXs55
IMKNBIMHnoUTgygifPIksGGOSOYHJ7o1GtimrAlhF2Ky1BvEZA08qBUtjutAUcKTnC6hgCp8LuGn
FuzjfjxEur2B1rEFjrDraJpwg4IWHK8cd7iONg+drtFHgruB/NahkblnbNiuU55NOujaSS+M5TDM
rJlaahgsPIBsXh0xpeH4noi124Q9OclplV8Z8d6DQWM251nNxsRcQz5B4sKhnpszrrlpbTk9OUP9
HE3vLZOBL7h4ZOAGSLF8gFW2bOJ95UkGemO+9i0pnicGz1vCysDdFlIjXw39+pCI55AzIdQHEBLT
bPmAQJdUCZbpCJ2KPphyMyUsY8BFy8nkD+ftldWTfWo5/8AEP4LztPgqew2XgQNlaoQXmRtctBtx
VXPQfOEe9MK58GOtMkADDSOxJdmTS/+nE6NFcjTzFmuvqWoOUs+w80wKDec+QYgN3kG+qgGIvKeK
dWaDO/Xj+Na609lzi7WhG8mPykBYqhVB8GwqhbbXkzHjl2VLhvJRWUTLrnAgJa5uHbNUt7cT4wmn
zS7kioitk67TKWoODQd3H1v+YewJV5+G/Lso8C9VZDHgAlqZwhh3NJ7hgOEsJ9hvOosMWTd77Nxb
pH8VogojtWEhZ41MHDgQC41Lb0hzBXEv2qAeW0nNrvdqULCkk3djOBa9LZZ5ygtgxc4FM8qIb5bK
t7R678GuCQGoUAOsQ1dspWVhYCTCBLcLK36gYWAhgqolggtH4KRPUYsygT6XxO5um659pBVR7TQ1
3n2fW1c18WAAY4Pzpn/bIpb0iB4bFJ87uvsroKRyA8icYGYqlgY29zXjGK3LydiVnqcu09h+cNXa
+20COS/oj0RJrZxEbroB6KCIC3luk+lk5dYrDI1vpdRrJIRD/4cRSsi2W8EhMCJ6Tpmpdmk3sAdL
29z1rb2c3BFEfBR9egS0pGaHKi2pbCRhGfVYSZxSkIS3vpEpe7d3aLTp2UqSGGpJ+23bWKLZHeaH
D2uiJBGr8+zPLnXPCtTOYpLeSotpy6a32iglpS50mhaRnecZLxzg5Srh5WfmOT0HncA/UvfRc6nc
mzAU7qlyvIypybZBoB9ZUJgj5uSNhJyvsYtuAG0wjlvpJuunnTb07/TSaQJrhM6GvYv2sO/XuHUY
zwiXHynFLnrKZ9Vz1w3VpUjEo9bUyLQm2T/r5cHm1rGCLAGv5iQkpWp76sP80S2dVwPivYHQvPUJ
4iW6Hu9Gh4EjZRi4zTpPbDA+LWd3YYuqdlEalfWgKunSZBqg7Ch8ClqKndIrrSVRUK9Uirt4cF5j
rd3bLrkPGoPnqbuLtiJNKRdIEIwU8Tmjy2Z231YZFQiETBqGnfNKDYd/iLkwJUvwnaHmhPBc7I2U
Pb4onjm77B1i2l0nU4WI8uwWiBqatNow/tpgN0iPY9p1y4GsE0rnClrarOeNDNiMuRlDCg3HmeKH
aRY0KLBHH2/ZSEBfXlzYmFjEGIaYG8IpHIctWYo9dkKQ8NUYGgsju5C2gPHRqMuj8iF+uNBJszPv
PQEmBgr4YmhXOdQ8dh/Qj0PncBUgNG8lrYwrUXyLG7ZClSHUA8cp55GhLPKDN26UQx7YODAOG4Lp
2e3aap22jL6RSbGEA+8LTc27lzftspRBhTmGejsYg1XZeasOqbIuz2FHKGpVM+g08vow8iKgMDm2
RtavBtB3ZBfhOUyeNeVrx6jFGSYQ8beGvc9awjCoi16nWD31RYj8TB7jashODPNvhe94xGcEzxMh
BSNafcwNnGeB3n4ZcfBVOxgccfo58C+hQBWoQKi+2UapdsuRuCt3DvCNSuR6VlustQEvVRFML8ik
uYjbGBujznGXlYX4Iq6o74x0OM51tdRSnevKZ1tVGyLx6Oz09X0UmU05QGSHoB3hmlXPdlve6cgQ
ucXIeKGXD36GsrfGcRWYNrHUPmMCq0tpjs5HgRcW90pLsEy44pgG8VoWJ+xbP7ghvROsES16pBOz
9OWpsosvXFzx0W/5moiJTyr294Gj0Yf1LYCwb1Zcjmsv0dCa5cQ/kFLv0BTyIw0ktX/RehKl86kC
XZLiW0PvsEZ0VqwZYb12/LAl3RNmpjaIUijMmFJySGyJviuSKT8kpPDGowTu4r2LMh6WoaCqGNLO
XnshF0bugZcmlYfCMzjSiOD2zOpTVMnHGDjcootAbNvTmMHULTpzg+wKGXjfUiolz2HH/U3qZ0Ji
in0d9UzRqQR7aifkw6vaMt/HkEG5SoovlcofZV7CeZToZtlBOByddnjoUlLyckK9NkllfFdl/d6Y
YOUye/SQHLwAZ1gntvXZ5+SoQ6Zhs+3zOzDRsDwUNdvRHG+y0hxCs1p82zQIYZkrPi0Cnw3j3tgE
SPuPVY18q4/Szynk3CMAZmBfMtO1ir2fThpOm7h1r21tdEcucZQcrKB9Nz+SshpfaWht8lA2PNwh
dj0vTrZJlRG0OgGTaip8JoE1KyUgIa2HnJKwKIE15CXe1ABNK7v+l0oIc3MAu1alKA805PqDsjH5
Eo2Ft8ufL6zp+2jRiqtK+0i6xbdiYNzA18ZzJtldp3Q7odifcwn8tT6Zr4w73EU1TjotCQnaVQMz
phMEokLyY2Rs/0L+H+65I+4xfmYY3fgA+atcN74qloRo4G2wTmkTHdxI3RyQE6u4wyxdEhQMQger
pcB/qOvdOhyHamUj7lqWSFhWdW3igcIgrPemjfFkKrf9b5tqcCF+2McRUK/JLkQGLBGaRUDmFJTr
FUx1FEIqBgdVQ+Ac3XKLo0LsXG7jNNaGq2M11moaO3Umo54DrVnVhmZti8Flgy/F3jfj7cgxgh9a
fY/MkEh4qWFhE4eccHts9Oq7mm+ipem9YuL4yPvuENOVpn5UP/ip2Hh86uqpQHzj6JwVIjRwFunV
yrWzJ3jVO5d1Cuoouuu0QtxhApyGgbHp0rehsL/1tuSS0RBYoUkcmO4IJNY0d4Xtpkfbx/szhmyo
c5iPXpFNM+k0UsryRyMYy8D8i1dghPVtVRkkJsgdKac8rIinF3o1OoeyE788hiIbg5397GDW3rcw
CioxdQ91NNhkC9FddIt4Bzivq8bLkKXsDkiptJjOsGuEe5pV2p6ojWltTQ6JlJ2pkIyIo+Fwbdfq
vdVw6yW0r1pVzUOFRGIRqNFDK5hfORQf6/RDdaQq4hBGS+HQodLjX/CNIyzQqCtaA0lXHwPh0wFI
492MrK5ajjga15HR4J1k+Edvd0kiEx6xvj+PCUuzCuu77hcPtgixgZh05gL20DVHMlthBUUkQdjf
ARB3OsybCO8k3+kY0qZ4CvzEWwemf48y/cMQ+AI2pui28eynj/uG3lF4ivBuswu3c1k3nOJArbFQ
fubISJb2c0ocNTZMD3I2CF6lqhCgGA4kTee4NV8CpdP07FFLAjr1yFEuwGnCsyuadDaGTZ8Nr2RT
p/UWOBQLUxg/fQYWVytrAOEi0KqVqPh6FO/cg1diNJwl5wgSSVdj3O8lYBWKd3Z4LLDIx8eWDhPO
AjzhDV7jEoGV4snxe52c6pAdXkQ6RSOzW7dBxq0ySA1ei927rvIHFdwDN0SCNWLbD8f+Rl7YXavx
p2gGASWxJDYLxEE86lygNCZ8EyFBvDD52ZX2sLLxbi+MpJ+7jmsP0NuAaWU3R914sSywFhsfarAO
joHnTIGWpvNYoc4u32uXVtzEu5Nz1cRz/97XgY84OntQqRls6sL9zFsnWBmt81y23AUjE9L7JOun
3ku7nUX3twRkuDEw9ays0kj2KGj3U5ht3AkMj644yGVVTviCkm2hd29NdS25gSwkfRiq5uwhq/1f
glz0SMIbgBcnWqKkKQjgqrgrzB/N0nIeOmzky6Tj+iwaznazNJg6x7cqhBzj2IDIq/qDpuSeuSsQ
aRdgigBGXnVyU5pGyIWXbFgEwWsyss4AfPBdZelFQSbpCFBM0kvdApUbJEbbDOtOBMxvIXC+bIdn
Blh4qFSJMOw7GCZi9mz5A/9vxpy+oNHYi3hZ2860Um6/1IuypwlV3VqUgfmYvRR9aG+9jOIS3Ce1
zdgvZNp+xUAmlpgvnyOj2CvS0dYwIeABEbHNJDS4WIOQSyeKFIpnicEpdPkuo2+vKFDehRn3cwKl
Ih7wTdd8Tr5h8QTweLoWz5BltvZKEsDkdXQWg5Rl2HKq6L631nTvxUyxBBumc6UbzgwpdYx95WpH
lzkVV0MVQzoDp9CoZu+zS4QBHPBSQzXtDfq6C2Y5mZZ+Jgg/5u4u21VdcpHsGT4w3R+n/qhHPAAC
vnI32XdXFQ7Nw0NF3saSRIznKau/AuLEROE8eXkfbGwzfm9ibJujIvkgTy02d//ZBtDNkiqfJ+yt
o+ffJwU1sODGCLKh2XVO/Algn/p5AvfdD2IthvIyugj6hE7fhJfnoHDP593VGJjoj7p6t2znNR/7
T71QVy0PHpxmbOZeDBFjSCH13HifEQiTls9Wm3GfppcqpiYnoScGcJJghYBdYRL1nmo9G4ogLxKy
6CwE85GHcUT5EKZp5BSrENPXrkWysbAbC+dHzuvZZhnPdlGeMD7RE3waZl5M3/02sjpkHIl2gd0g
XEfYlkcfp0eZoZrvkMeT4KXRR3Ozr+k4ZPZbyftLCtdws+Gwq6i5ujGZ9/Q4HYiJZB9iyDAW7ACQ
VzcFE9pl+dKWRJvn6bh2E/9YwdMjB5Zx5oiJZcatbiN8HCsUK/najbH7sSk7WodTzLRfm1579Qm+
bov2XNxAo7d7r8AU3zuKFkpxHov2iRQvbhglaS4TUHHE3k3dx9d8nBngWlrRuWuDnZdTEhrcqzf4
MxYQn2gzptJ49LyR+2NoEhJNjsgAzDULYbcAed12YfqQqurBGLzxwTF+ZF2c7nPIQX0of/V9ymQD
N2hdNeo4FN3KyrqndhrlcowCeuUiIfAnlsjHWe/Y8zuWTxRxTHNpY1J0jDBDLQuBXN5rjRUqaEAK
iXFXDW5+jz6YcnkdHdPKTsUCNS8ZRCJ9AjHGpzX45gZvFnvZ47jTKm0d2NW0a3QAFUFFz5+/PsSE
VHg+Y5dIkJCSDVdk18HJastDq7CqD1gnFm2H9TpyogB7M7FA/cRyIUX1qWqG66BQf1WJBnTdlKgT
oKlASKkwERFb1kcGPF0jlMuKRl1n+7RllOkAZBnflN5zOGn9Z1bIFcQY1ORYY0ynubtIo0BHLWjg
+UvTI//amLEFZttuhqR48eidnkG1Z568FsK+mzL4DKz4V9Pr0SnTUwLOm2PtsVeXnV+uUtQBlQUT
JXfbYa2V2rXSJAGwFT+JMGNvrgwC/h5pqQD5l4pGERlU7g3fKUIPGtZM5s9hDogCQ/Oa4ekbtBXa
EUNBVklZqoWdDVsvdH86RcCUJPJIeGJU1hKvic6FQUc5dM2pYA5mVptexufI/mHEabfwX/njYdvk
8lhVOJdCFdlrdB8Q6T15YE60Dmrj3ZdpvnU172ixRg9m3e7dss1WiTIRIzNVk31snETLshzzq9Sw
4YzToUMNQ2JkjdZlNsUEEFm5w5MlBqsUymuebenJ79y5Yc4OqvOpk73QZfyDFIu1yEmGjlVJHIUR
HsIErsX8iRBsb7jSgR852WvfBz+mBPGfsP17Wg1HatBsI4N7h5dpHaPe0UOWcjVzKHL3Ksh7KkbD
omFQrrLCuVtp9zXG2R3RzqYFpnOYT1I67EwDehyCo2V/DH54IkDwMk3qs2zVZQB0sbSH/mq5XKwx
+H8OmonUiKOmH9VXEWU5ymyG//WO6wxmAaMi5yy09p5lFZeyI3gC/QSas3Xtpxo3gbk/6dF06LWf
NJPcpxClRAQ/hiZo1YGlIljPikCW1swzkMKDDC6oncp8SywS4bx1dR3nVaO8gFgV+pzx1BaIJbAs
t5XNj24A9apdnmnukLUcv3PUdPQ88jcm5fnZqjAc4oel7QDFjECEbSzN98FGWVWi5cLAZ6w7nZ2g
HHKUW7Cl2EK4+EAWfrFgJxBEQiN38LqTh6ljmXDIn7q4czeWoe9pB2LcGSiRfe7liC+PiMejHQZT
Rrx6CDQNC3amImgnE5YqD/tx4k7lrm/ulq7HmCIGnF9ckBKd4x4rl7t3YheCE3O2sepXOcfwxsZl
S/9ffTc2U/Mxc/MVRn425pQWSKxoQ7kEORKVQcCPzT4gbRQhtGCzpREnQHp1Jotua3sbo/VRuMeo
U2jv53NJbR0HUb+1I1lMyXNQq2iX4LZclJn7CZEVLnxu3OsZJuAaD2ZSFSdigKNMNVcQCiurbS8a
fYelEdoDIyqMz7GBdQ1ZCyQTe+GE35GtfxcOprBJR/vGfaNBTG1L703L9z1hxHiqx3ZXOOoW12Zx
KCsEC37vENCET8lHCExQNEhEbw614xfoP2NQVaQsHAtD25J2Uq2zOIuolgwyW+IChi99BuyTRRA9
gLaLttTShGBmRzsRxGZO7XUiXn4x5YELFIxoMyZ0+BnLz4IW5ACUrrGtcel27mMkyakl4a1DucTJ
LK6j9QJ94B3OFYAaEVcYuttDY/n90hiwGguuWp1JTqeTbJxAfeM3/WEQySpz4pb6d9ar4uoz3iq6
sPQaAnJnwnHJDJkr8imSZGq3LXliAtDB+EWGMlGhWs77C+DBQB1HCyU+d6X3ZRPCwyL9NnoPjp6l
ATih8JcavVdZ0BEM2uhnS9J7bhG0CPkk9yKTfHrWGSfpsg2SB6O1nYMTaLdwEI+jVUGvGS+M1Mt9
9TTqDpCNSugrZT+2lY4rr3yjmonvbvU4OkdAXnfsMjN/JqfUQYgbMxLvgYSt8c1VjNg7MttpokAe
JksGi4gLIAj1/8BaSk89tUbmi7Vvu3eTAy+z4p3FSTTU8jmezXKyKm6dp54ST+3DiJdq0sqVJXDm
4PYLRftOuuIR7W+zA7hVcNK1W9X9LI2aoO5YWzCkB0fadWv0ADdW+mMKD3ClpbBswAreLIBJouze
SkiFVeCzuzOEbfm6SyMPgDC04l6b/qMgK20x6OrSm9FDEoAcc5snrpVPUYM1M3IogbER3hCAoW7q
wvEIxI6owd8+XRpm3h2SDZ0VGItDfCONjkajRuwBa9WCp9znlCqAtliE8kEL+0tYJ0y057gcoYk1
Z/GwaLzhaCN5NvjpaFZW8pBn9qMjUUjFnjonmv0dGGQJJBA1xig/ZwPovTB8nic2vqiPgUb7VIe8
QKe3/8r6F8KKssWYGvVSxB3lPFkGymleaoXioPKo14LR+Brnzsq87sPOgLXWGp/KjB+ftM4BVKW8
18BiSgv9pI1ydhk/PrrpVqX9oRDcIhE/LPQsf4uzZp9OSbdOGpORu9OmxIVre6/zd13h32yBPBls
NwZH67OZsVP4vH6QikW0OH6fhe2NXxE/HlZEFzgE1v8yWJnIXlpa+MtQ4ZIfBuEtE5x+E/rZla+0
b3fSqatFi/ANg5pV/7TsyFyITB2cwvukP3Mye3mHJfqz7RkSkhSetyiIc4ZfTXu2TI6svDiIsF8Z
EfrowL1L8RC7LQ75geyjCZWe0HBattqsQQg2ps4xrjCDLLjhvrMZg0KR2SMwgxuGnjrvmqU21bdQ
q55Mny1gQtLXfFNK6otuTiGbaDpkPSKQvmQfDzpSOcGDHiJN3wmzQHaEYIeaN3uc6sk7Q0L1znGo
ybNXrkTQw5+0qhtk1p9p2QLiV0T++APRUVysBx946ZNTGxfHhZ2FkgCtkxxN2DAyODvm0ZWNsdN6
cac3IFaNmRI+xQGqG/9F1Hn1tq2sUfQXERh28lW92pJ7/ELETkwOO4cctl9/F4MD3BfBJ85xZFua
+creawcKqk36Lov4iNjmlDYKy6HPOz3Tzm2ekH4VzpQ/1J4Lq67ur/DrXvp2utU+e9fECpiNLg9x
igQAMO+mHLstr/v8gFKQeYqDjliNNKkBqwYCJzZA2ZEaqVUvWHl4s3EByXUNdAUiJXtPkSSszC6x
92gJ/5Bm+Kw8Ae44V3zvIBuyzCLEKomoOyr4+TxLIZy/DXiTA7BEWJcGgM7RZMnUjJN6bBW6/gw+
k3EgYS/mftw5Bgbrxnceh7h1trmA8gMhhGAN6kBOMeYEBn2HB0ftyxjFt+EX3fOYVs0WZVW5Mpac
PX7Qfpg+huBcrqnBzBtA0XrmUK9M6x0tSbDOIuVsveBS5BLAkmxwdPvjrupk/R4L0gB9ltpSojki
hoI4DLmKxIiuZs74hTQQsbrMgrJFcsVqDOsHQfhtUxn+NbDCj6CVl6b13ryRvaGnB4rZqTraufJJ
JsSlbOCruiM6+JK0AJ6kSzHmmyUJdTS1a28zOb2PKuO2lhapaV77VQ+BOk4FXhTbwLZJ9kXYbghG
wdzuh29+2Xw1cVAiGnkCNIpu2yT+Zajtz6TLX7I2+Z4N9UlbtcAy6t91OL9rglq6es72sBseowuO
QCpS/9EOJNtKwYIujQkUSl24hD06nR0cvk+42Jc+Yj0EPh0CXPqA/ukZWtyFQWyDHANvrQdANZKL
VLRtwM0VK5ElGZjCidWPepLZ8BItryoSNfVkkd2M83FKq3MRsN2JVfTTg2TsExLaq5gZuKe+Ggd9
U01WQhlPT4kz86zT+pjkzzYOW9K1+zH8smfofFFLhpoTokkIoI7M4koHALQedYgnvF8s7bG77ROc
uUuq8UUI3AsoiOND3IlvwQAd5OWLZxvrwewRxUrgemZz63GC4pth8zGp+zwASyB7ElfKnVPrVjrd
SyYKQAHQ3Nrcxl0z0b+BjsFEWDJV008MF049kQHAb2JOZ+vVr62f1pLk5fE3lfHq5cg6xHBuiEmZ
vK5n8AOyK3BuIA9fUmeBEcfgC82Og8vnhVdgrpUmke2N/2fqenq3ZOTaJ1rWLd1bOnWweAUDYkYh
NB12Fp7zoby0c0xqATIYS1YP+cIhja6paJf7oXwITc6vAZxbtCoH42+6kIggzzTxPqC8HSlFvQaN
UpP+1Y13gYQKR9KJP9KQzRtKvc0c+UgJxC4NmfXzSlg1cYzwh6GdcN5V4d6WADSnSRwUsd0+Mruj
mXRPWEw2rlnfgSTgSnekdYrSDXpM6QF0sycBs7cvPr0puDhJyFYjjy7AdF7sTHIRQybuINat2sC+
ABkk2NKO1hZzLS8gIIw13FIv+pBle+U9RssPI3QX65CA1F4Nx75Wj97gn1Jt4y7MeLFJ/sOITmle
P+FbfZ+YDO6R0ww2LnCztp8rhzDlqLnrjRlz6/fZNYIV3VvWLw+paOp4VHRssXJCYNJmuhn5S+Aa
NzdgJUah6fo2JWIGlqWZl1wFfkUrO7GsTRG3vx1jfpKDTx0UhAc3Y67baufqhApsjiAzp+mTA5A0
MFjWr76EWpQia3MYlWDDO0C8ueA9PhqNc7OT6p409U+sjatw0gflZVR98zL5G7bM+sinSeZP03F3
pZy3Tex8hryYB+a6vgR5UK+KFp+OxPyeUySI2vDXfqJ+epM82/CiEg6nKrG2PUWdUzmM5PU2DNPv
RlEMV7a800r+odK0GaU3h9gcD+wAz+DTkW6Ns/mZ1uRNVd3WHFHty3FHVC3IAcO4mTU4LZfEj4q1
QZuVr0kIgUKYj5XIHjJB2uwvFjFPgqCNekqPJLqfGby+G7DlAuK8tzat50q36NOG8TniJVsP1DrL
BlnxejWN6ZyzkSH6l3MkFDcGAHsr5fS2sDV5BZ08VrrT7I7/NP07M5LmvrLjdIUxAtJbfUzL6axZ
+K8i5pCVSVcHziheVxErg9yPCGnioPYYvhRugCBnIXOrd1eMR9BcZPOgaFxrM7uYrYcuYHxvguFr
HmASMRXgq7jN1fcUYX8LwzI0z3WK2hdVpWaUBy4AHuRoPQauvHe8RQEAXbN0fNRACAum/uiu2MvZ
nzq2joSlf/aITvo5nndl4S3IMLU1O0YqdU2Bb8z1NShJABjseqLmpbRD7Ok249OoXuk5XlhH3boI
vbcdDsDe+hNpfywJOoCoeL7g52C6y/tbU4w72YdkIzMOlWx3LJTpEgqutoKNAYIDvh0ZPFg2UGMY
z3ig9tbCV6n1zS1hzc2yvCCB/U0wI7ITif9eaDim9hcKkhO2r22dOE+Ml911osZ9PVCK24lr7frZ
OJH8k7DRZkRHH8w5QAXb+wyMW2bfbW+fhcVvRyfbmb39OoOmbC4C8eE+wl+eZ+hbZvNiZNlvs+wW
imS7SlupNm6C7EHBTW1swCUhA4mhQUGRRZ9+wfoNOtpqaPrHLDSQ2nFWI2S+5xmqL7vAaxWPO99x
X0XBQLdI19yfmAPJZOj0l8BBsRzJpCI8dJZzmmVYrrblVL97TfLd5Blyb4P3ik0OLqjaBAv39Gmy
8kNyTnwQ+gm2cwRAe+qXwUa8z2jY2oxOAWJQ6M/vXA8XwMzeNqWlBByyysPu4In8hxyrrVnNr2U7
4b40tzFZo0yaAdbmkXuWpfyVOp3NlaEf+4KdqwgPzWSfFVhBWXzloXxIve6nKYMvhr4HV4GD9Gd0
+ggD6shnaqRMuE53lrnMdoAKxNbysuLHWcLv7syFUtyJs5F7F2faxF7/W5FTuVxdkR8yG56eScm4
9THTyySUPyLbuOjckYJXVGf+9NeO7DcnSfxtbYUH7BS5B77PGOYTqoSMt1e2rgL521fjg2vYMHqC
L9UHzQrsnU/X6or8DjKJBoQ9Ar7X0xDrw8iSbscBxy8M/iHtY/ybQkqO8ZMecfNoZo5ZlUJzMxBG
b0mweqwSRje5/gxa4Dj9Dl/9ggwXu97nJ2dr7xPr+XvkGfxbL5Gc6UmMZyNhYDpE1mpAhqREgEqq
ci4W4jf21CrZUeSACVIEjkU3M4J/sQguNZJf0pvLId8mXkTT0ichgkP9E4TIRlFYnDLFdwM3njAs
yXNs56r/Liu99xhP3nxD/QjHP5uWNW4wZ/h0atC2VDy/8qs6Tu3vaIQCUpJkpYiLsOpB02XzsCjr
jLxw14r2YTOx9doaywA2HDEfBlzj6Vu5VHCtZ6i1MI0brKMFTWb/dLXx2xjIXbaj+Jh5ATbVJKE2
EdO8t4LyQUf2PeWk6RYtJelo5jpWLEL7tkDLRhbPTmQZFFEq0EBHr3PPaCBb5zmghg6j2VZOQX+W
tocGlnkCI8KASLKJaA120Ka+F310kmFqXdAz/2GV/DETX7GerHc2smzhKTSDtt+29nhICb+jUEC5
NbOSviqbrjQHRcpkvtJb0LjFakgyGxMD8GHNLIisc9/ZUGunqGCZoqT0ntKADGguGYT/Hkq/xedg
3GVd/pCoG45xdaJ525fL/+QbQnNvgDmgSd4XUXnhHY37OjDlNhJ+f/r3oHT94lEeGCPjamKFf4gH
jPepKW7O4LzytdnHdbt//5q2HkSmWLeFeIuzqCas2HLGAxSt/aQW13gyGys2XHsU4wEFV3RtK0KD
8Yx+GkP2bhXEMVuzx8QtT2hDQS4eINcgCu5GHGQJ+zkf2iE2rh/gNtHK7OuXpLSLw6IeSlLDpA8c
AJayX+CQrYttZGNx7rCFt0VrnLPUe599ccvAg65huLIM64InECrzAazodaxIN+MSgVkp568i32Vu
1++qLBFr33NbFhTC2QaKb48a7AaQAc+c4WfUj5zijRColdNyA0brqUwqZ++jY+vZ/KDYrgDiW/GS
dDwhbRkdsCKAuzcESHIzUGE5dHbHwR0RkjXtJpmr+8AnrDEGuodeP8iroy9NlEMGi2avN+U5wGkD
3I9dLHiA9dhb3rMpEcmQA73tlm9BOCz9VIOjDTL6s59Mj6Vkg0iwXbBul2BaHFr90e0LTHee3ldd
d+xYkO0TIKg8g45cB0KwKZUKyHjHSGSPXaBCzEWk1DLT1Xa6C0NSRVwP2xEw7IsbgFo2wVNDzPmh
evRZPjhanHPpNw98Eg1LyBzCzlvzDYf6e+EXr0x45S6cBn+vOpAh4PWkrIicm+098P6/NNu4aKzy
GZX839ZgrIx3+qCzAeRawqt8UB5IW/zq3LHFcUrYioNeAftTsqfzUTkFYEXqrr2qgjRyh3GVm4sL
Ce7xhkl6uLFGFIFe5Kvn0EniDduY8gVv2KFsEPdUKSLP0ZTL3hgOj/D/1LIYX0rXplMCx6Rp5rdM
m64dE22snSCthrChXmy9Ye13hCxMIYh8uI0uPz02WMMl6BbWNax0MJnuvYkCJMWa9TF60bavP0Ud
73Ppkgbaeu3VVDmX/sKCTxhqGwpdc98wmNJ2CGXHYsBvQCFDf3Jw7OaG/fEnZrfA09YtlkLfRXmP
UQHR1rCOtZsAnbXZERmPiV8QPcf1vko5b3ZNiZgrrd+hSVdUJ4mLXtNb81vFzVD9ELdqb8x00CeX
brmrJsBTHsoiNj/e8IhWg/cwPvncq+5+nB2R1KOvcexDPi+VfzZ/oIB7Ai18yJEVb1IDV5jsAtof
yDsy5YzlFjFOoSTcwHbr10o+dNrlbuanvE7G8tCCQ4NxJN7mBoS8TuEfGTH692CQbKDVeImgNC0K
Q0LqB2ItdA0UVncWRlV47HRpHAY+x3W6/PhYOi2073LnFy3zTGyiu9IwD6PuP5jCotTmHkrHVl/J
tKDgVAZXCuNWxj2/lbM3bGR9tLL6yEbXegBcv3OaEnDv2L8ldtbz5kS5Mtf3JMZ/aU9PRl/rbcMx
pgyff9wmBNK1vA+GQxJ5bnyzM/8jnXtWTQUXqDTVmcUHxtR0BEIUmuY2mGgM5AQATYOU2guRPfnd
fJ6KjtW8sfzBxEo44FoqqrDbcP4x8nFwjFUmgeKstNPldu1H7ugug/FEalm8MxPvnjkhrGRzuEsL
YV6YgyRKRtWeOtW9WQsgUtnNZ/zJa7pgdC4axOzdeQoce5X6v+EvLxqryoNWY9AhMjWaiCCtESs+
2OiCGSkT84lWSWqZvubhrpk1effMndZVafAs6pZLCnFIJG9JIdQOEJxa4wrFshwTm9o54IJ6zQSN
9zk0gQJM4txAXzKCQwM9/TE1IZkmvgz2MWMC5SV7g55fTKw3jJAM1Mmhcgmlcc0HSEfs+/cj0iWQ
+M4ZDRztU4yxsgeZnhbVCaPcLURHQvMWr5PCcLALz3xrBU/CGTGztlZ+WnatpC4Mh8FHpwAPKabD
jgYiUbjzzUk+kMpyCExhQkHG4eXW0JJQr2IRBq5R8YIqYYxTyJGipIUydxx9f7p6n6b1r8IRDMzS
AI7qhCeA378dkpA6hd4A/6p9bVz75ij+Gau8JM5i48PL5lScrT43Vgprc02M4Sv8JfcpHlBMBbxz
5mEDA7K4jJP/ksucEXRyKpYB5QBu1V94gPRMB6gpOKkE5o2qmY8WxddmQNW3A3tkfHR9+Oigvk1T
ZFIg/vYEG7FS709TfU0K7MBRBCLe+ybshb0EiLxRYlTOk109UrWX0kz3sJUDmq81RfERlEixaQvj
HreYpxod3psRPQiGEvZ6rXocSmN4sCqB/R3pdlePG2i5eE0SWphmfiiS2d34PejKIequYhBvdDz1
Mv74GwXZM51e41vsjHKWVGZ28pFU3vCWPlc6Ql7vHSbVxxvD0jkrLnSgsgWYF7NhKLW7SPVREttT
3O46I4ovQt9Nr9Pn3PX+jkO92B4+hggqJtTLX7rDMpJSnVo2VPHg1Bv9afG87mzMuViPUFKHhfEw
ZtNjxr3EOiFI98sRuw3cQp3TLvkYKpSMExPa0ZB/GmpfIh/QNIXxlF8HC08wYzt4vvE6bJjuNcBZ
iC9ySKGd/P1gspAtM9bBMfEuKuyNoxdcBzvBheMwj2KRqE6eBcgfm8nJzBZwx5LNbEzSxCUNZl43
/cE32oY5PR4TA70Gu+boROlHowo6nCSWGA7ZEP7ABtx6iel9acSkq6l305fW2s18M/tx8P9pkd9V
Y7estZ2ztsj2MZ9SRGM3lc7OHZTnk7Ym9qm2+ZLTS4emm20rM2TILkfeIykz99ow/oxNjuhb9HKP
gR8yVjhv/MbQx4HFgRqReAl1L7roM+qrYNvm8hnmec2UwoZkM+VI0UZe+DbPnlAkC7jYA7N3l8xy
o71Bhm6hifXZPdQ+XN6KZz1lKTJlzpM2qjAzDiYldaHzKyzj9mBMRXsetBMcU4xCx86Gy84haG4K
328PlqHDy8yyZY8Wd94FQypW0soEHxkdzUJdHnPvc/KTXw6yA3qH7sVlkHHtzKZepfiH3iK7YK6B
P2zdzCPO1qY3DtacIEObX2KDtTolGgoX9r+1jzuJ+D5G5gieLP0Zs48hQ8w5zjkkvcGonsOK6qtv
B2trMi/ZVGDBM62wzv+unNg+zU4PVNd6AciMLNn/DAOF2btLkk3t+8TGpdF4qTRq1nBuXkPgTUPh
V48js2YiXxv3CHQmixP/NIkENa3d27tygMkS2o/IBdFR0kuhzwaTKhzV3f898JaCEmFjuhPNQCuq
s7tSJbldgNVD2z6OFdEHZXF/woNZ3y3a51ua3Vv5FkVddBMgcZ6wb928KcNFMgly0tCCknbg3+q6
DW8yZFDidMFzLL3gOYmRRxLD1h2FEiCTM+caZ+EVt1F6aF24nBGkxZA97LPXdsNt1uM2CJ1mGxfQ
8yTzhXWMV2mL8o/LjNXbWPv9AeIMLgCb78f2vvWu6FoGCIlITgCzNt7CVq3S5Y8cMh0QFNC8h056
kunQ3YD29GYGTsqNs1++FA9t6dZrhmHlU8TRMNjBxUslMh1+NvsAwsbK8sSvKGhq3o8NCvjMvmBQ
n05E9BBKyyAnqb5TK37rYwCdvYmmOB2+Gzf2dn4zAj5IPIKSJOOrqSxjWr+SN9sInSMe4TuV8QyH
EAX6pfgATN+cs7ImgsNuTha2We0YLG3nnBBuffV8X28spRcPcuGcKWOpx9XZ8WPW5KWW20VaavAG
tv3u21bzYej0lsPII5SbwrjU6T4hZnEDzoTxlsyTB/AX8QNj7gMyLPAbTfGmgtE6WgXpDo5xLQG7
7r9nwo9zlBgPQtunIPJY20T/YLpesTOY/FyVbsY1TiVC+OZyE/rxSxkxFABttrPIMVllDl98xHGN
eUZt2hq7rkNv4xF3D/jC/1gWOQ9dzXRAFLHYhaa/FWb6kI5hucXFo4iOz3iZmYCnskU/4em/8djy
q8Ygie8QfR8x8P0urmlpoki85BTHPylmqgbK31ePplH5BYDqprDeEhcYxFCPJ/wbZK9YgEG+wjnL
wRMyJZVcFuR+2I811pdNa2r/obGCv23FKEm0/R8FqnbODZoSUfRXb/7dwB1m3r3zqZfQ0Jr8dpuE
HoyGPIU51ooD+PXt4FXWvrDjA9jdFmIo3SLG/vE0o2o9JTkM4I7lPwO+tGO0G3DnC5SoVP+cFRPb
XPbHT0U7VrtkwuNTWzLaFYkims9wD17lL/V5yBLZERt2PDhl3ZeoKH16Katf1wVTBa+u1EYy8d5U
cfrOCxsdoDlzOBUKU87sINjGjRqgm98uX3THN0HOh9Qv8I31xvCp2qQl1daww2A/t/Y2GMdp67h/
unlwOMeRQPrm/MfxUIFbs/qKDW7hDODfxjYif5vD8LJr48HhnPo1WRVKgogYK2y8BFuVGkFT3B0Y
HL2EZquesATtUKpqgskYuelREXAXemtbVtmutRz/Y1IW3H9YB2Os0FdUv4IKoZzHlCvNHHVrQfEe
Pfd7QvkOMQ8BoSPt5jFMoq1fmtZfy4iemXEhGGJWc610Ddc6xd7SNZRCxKI/c/2ku4Ioq4HGclsh
aIlcQ55wNR1VGvyK3JB4rrK+icpLb3yaJVrCegvLa+7xIiZLEZFYjxvQy+NtwvhgZQphIQfGD8ZE
H1pmBdqu1NVbbWKgw+ZJFBjv/DoZdhaFBz6T8MEpRHqoZeoeUHqdQeCYJyJKTZLi3l3pwq70WD51
0VieI1u8zpJWTLcRq0lrPBI48gFQHTNn0LAXX9jrVLCsvQaXojIh/d3G7yPboN6I0VA3CiygMkI0
ewEcv30tlCserFBmh95jSO5VdXyfquRHsSXBIhSgi4FqkFXht4sbQoF0dVmL6yHZovDGg4r+XGI3
t33unMCazzh9oXfK9BgTb7spwoEJPCJoeY8Bj2yLjKQZM0WwxlpxjtQDmUlAUtr5adxnsfE4uJaB
3Ld08ScXT52b/nVzvvewGesHtbiAvOpXyQrzFtsgzdvKe6/sfDqynqAnS8h6KJK90hpvdXVBm9Of
VEe2UWP65iYITQbvrXhq/ZRzJZR3G0jOip7WOrBBGbEPhZpaqqjU9GBlpLPIkcCJoA7Zs0UlXqPK
stclVeMqmrRegp8iKnt72cKigi9NzLLh6DzMitzMJkL0ArWJ/TFXENdN+8m1WRCto9VrYNUYOLxx
7QUIv4rUgBY9iXZrGlzQgWDHqyrBO1H2zzJkDJwCG//uhmhtuLfWJe+EwPjXjvXjMxyCQ4yMeJO0
wryG5RMGrWpXz/ONu+yCzMFBdgkWKE+ORSrqrWuVCEgS6BFDlQEZqcnEMhzGRlG69kf14cdQIvxw
oBRKpyt78ndRaLKzlmQgyFisxr7RlYZnq86OTKTmtTf7RzPCSj0kxYRfnHWQnGe0PDhVTR3Cqe4N
4AbEjbRtPp2QMxddnp8gGn5NcAb3TkYuTtNjYBBSndTg3Mxc/y1Gt93YDnC4em7XRUaGDtzWSQ/B
kciEb3rfHOAEP+WxeJCw2bcx+Y3wixEksSxCAuDZ0cHmwk19Kbc+VtMtLHrNX5NPlvJpk+aZkVBW
XOiqzt3Eu2CABBBoJqMqrewTtqvYRkTrReormuEV2hYpvrb/Z4QtfGfcg7tN3IPotYv9kGqD9Ben
r05tKqw77SabnGPh/SidXJ2MUaZkeoiMaUufu0ns6MKkCmcEjqRVFpbeHf5DtVEhoapN2r1ASyPR
kK7eUP/8Pw5D8HhYmyhg8NsjgIk6ap2YExC9Pt1ZYz0yeb31hbw1TtHdG6d/jatiPjo0ZQg2Ufca
HmL12thaHZukHACilgeoABeUAjsqXAJfBlHzzEa0rIjDMLVca5DpqyiBcm7TneISiK3MegLQYj0x
GPiaHezWcWvtK4/FpGmVQCPUfMGoTFPCLO1oC49QvgBVS9wFZLj2yUth2T0idrlGAM+gN8KV7Fbx
PnQwwzOufJ4ycbLTstvllf3QU2jqPg4gcyC1J4lsk4viUw6DefjHq2acljOloan+pO0WaN+NNyMa
7k3Q3P2F8UTVdJBddibq0d626I12TsgaYTaBRPvZSVqVhWPZWeEgXpiPnNQOm/WKdOQ9K9mvIuaD
IdHPpp7e7A6RtON2AWOG4s5NYW4Af6S7OHN/DYVJJpiqXyd7+PLinpSBEWRO2dLFIwt1iqDfu/Sc
5pC/GCIFLGVi8TMc2J4mgkuX/WXhYo2SfVFtsxphEgLhfW8QelOaTM1VMqXI+CZoCLF7EeVjZqic
gFbUi8y+sn3u1dg9kK/oHPjIQM4kk805ZfCm8kMlyjVvvOChZuAJIlrumkz9zT2Hk5AUrX1TOHDv
LHlL07+zJLMcZR6pji1vEToqHhz9bpJ4t22VeNWV6e9Cy5hIl1K3eq5e4btMu8lK77YFJknXyO3H
hlFFHBBZMS/8gGhhIzEZ29ngcrYw7S5MEn9PxhXuZHk2dEzFgfnCnooL6YYveMm9YxOZ3xY07139
W7uATYvEGp8S3oQRtPet5gnL6CeukWRGGBilqvEwtd+9iSwSETDRUcBC7SiZUUGb5R7kFnaHqit3
8Xeu5uAuc2cLFjN7nLhVSKiJwEnM00NoVzFry0ftS2sn4+JNdKwGOFZ9ZDfQtSRKT1j2485YlMIm
elhnLvdOg+oKFh5r4swGXKUgCZUBBpSe1NW5GzWz6PQPZgReMN3ec63sfbCZUMcaaIA76xdftS0n
FDZSe6yZrLoM4wlDfIL3fRkm3712lbn33f5qhshV7Jbfo1L2JRR5v48sbOt1/U2yytbpRnPDTP8P
xLBHJNBLHmWjtl1h7Mahio8NbnRHhRGOSobtAWNWyldqptzsnqyuo0mW9Tkv+mZtl7cWdPfGJztj
47cQceLI2g1GuksLDECkVfAAd2Rxrjgbga1w9GhtevKOFCQgNmDl66jj7cREf+2jVzMsBGNIvA8d
oYFzaEZbaP/rhjIu9bkcUl/D3ydN0rezpz5BdzuL+nFpoSiI1p4B88H14qcS0xL8NPnUlqiSx/E3
AjUD7wvgMC0RJniQ8VdCufsyMYl0lsWud4rTJfTmZxhkcCMC/82hu0aBTe1PiF5esY1YKu7SBpVH
9PJxcPF4s3TfTIQUcuAWmxHunhWMP89uNdx16kzHKM4OZRlQxUdMvZGlr0t8aR1pD1g5cHmGjiDl
BUuhEslnb6Lhgnm4o5BhbDYxCWaYyFgsy51dUoyPjgsutYqbdeZYchMm8qMrELmnDLm1hb4bCBpV
lTOj+8SRJmJ+XGi62YGLcOuSuQxKYXqwMTwutYKV1PA2rrpSFea14nlo0J2CyMlXYGzZDXjgqVek
HXzlmtd8mmFrsxA0sRHbz8jxmIrNt5m4ghxr39YM6o/YLcwVgXCYJ6N7V9ZHhpTpYezEpZoyJDmT
tTZYsG1FJQok4qj52AmwnXbdXTyBLGaitVwBWEwhCEClTpZdk7PXlf/hOlGwHnhBkjzn/YgiDA+z
mZFM4yO98hmQuQVahFxFrG/qVGxhuB2hzpQHu+DMTzT3pekTTTMyLivTlGwoHGX4ORH+1kmP4Yse
KSWbsjGWNPvFYjKn/IsRnUCbkgGRq+IzNXGW9o75FFrlLwyYOPEXOKhs+ptAvr3qkKKujIy/5M04
/NiNMjkwYAKjRtu0TQmpbWSJqpgZa5vydcpPlvpVi2gNA8XaKRxG9Zy/mODrWshgvY8rljLJ3CD8
14+x7xqL4nHdP/U5A05wCTi4Cn5bVUM0auWAhyRpCvgz3SId0KptCEs1msSjiE7vaZq6m1otiiRU
gizW8e9iK75ok+kblfK8N122Fqx3t83ovLhModemgMWbjvlHUztvjpXgLp7BBuVMCoianF2Yy1NU
+/R63h/U3cNewoXi4MJuW5cBcBIbNbEVYDr2Jwtl6qjEiZ0QZ6ibXJsRySXXxMYRIEbGNBZnDAaq
Ec0xqcphI8rmlXQcei0Eln5iv4JE49VJMIYBwBtZ5jpPbaRdfuLyJkEXC0um8ealMtfBSWf2D4DU
U1XVwDEmlOiewwthsdj32aDWo6dmtDlQnOIvR4E7SObwm84k2ommfMu5G1kVtLRkRinZZSBHRRBN
5t08Ps3JkJ5p6njw44+Bc3bn6u/cCmgr4pICOi4ebUyU6/Y8lgJNyrIOMTHSsg4Kf81D717/PZi9
u6vd0TioPj9XMw79PIJSNg0e46UWJwifZpf1uNynKyqx/WIHzqS6jnlyhQNk7xvJm3QiiUPH5nNi
GFRkJdq34M5lJ/flmF3drjm4BuoKEYFutBQt6ez/aYLsGObMNUpW+zChh5eZ6TizGX0ioLVg1sD7
k/wzlEkMxkdTF+c2z/fuDKLOnTPUA51/9EcnPM7o0kUTY3cb8Z1HMzMolYXFlvUcdKuI9nxKemqL
8nssmViVnIpp4/3gqPsuoUoqlzbJnJpHvnu9MhIDUk14yYls25SBk5JPSkZ4k/5oVsL8pnhNh7RU
qMW+QltQZNsAU1UQAYsjPR5G5neDPW1fyQ2lbHMCk/TX9d3wuc13GpjmGEUxfReR9KanWTCRvNOr
KXrhLy9byCQ5kgTzDlItPKGYA7/WZ7fGrjuC9i51W4ErKAkxmXvrqc/mU4ZVCc4uZkyn2KUHDJLT
acbF7DmDPCXWZzEPOWMO4qP7EJ1aOYx3K4kwmGs/YqTiEZJcVfwo29nZxnIqUHjXYCwkQZ7/Hijm
3HNjTFSANnb1oYe39O8TNekAbTyc/eSTRCeS2mxmjSfMHbV9+Peh5fXqEJMBg5SA5+mKT+16LeqM
xDz/e3CH+b+P8J/895FKGXATJ1+KvQiWRSDOCBY1Zue353l5cOqpPf/7T9JjJyLIlv/+95kodQ1y
FDElQ7wyT1WRW6duZEqOo5UP//0h55R1smx7OoSKIbXlBqd/D6BMWB97aWGxqmWbvEi6d6GwvqcC
mz7WK9Rgw/Xfwzgiu0QUwH/b+tjEQ3CxlxRckt/Ye5niolXGbfbvoXb4aAr3ZZWpU4eu5cq2iu4G
q+2mbaG9/f/LqmL+ANNcHNzli/3/zy39Vqk8v7MxUHb3xBEwsWiJgd1atNiOMSUX1y6GNzqEt7qG
N5ZhmBkxyzz2YzYXJzfLkqvVxGc/NAx8hm7wKcbx0vkxzYaFqgMMRvwXmwbmzj7hfDXSdgMu03/k
O4wPjDTBTOVNcuk1yT+MW1Jb1v/j7jySI2fWLLsiPAMcDjgwDS1IRlAEk+QEllTQGnCIHdU6emN9
8L+uFpM2q2lN0lJZMhkRcP/EveceM2nOF1Hg8gK47Lx3DSk5mW//uCkrpzaf3pFHRDi35/6SWsj1
QyCwGBNkdC48sz3GSRSfQ9H+r5/983vh8nv//AxB1pXwGGzCKDtf4Z3sSofvRJJEuoHgZZCbi1qb
uZN9++eXNpxaNiRC3JwCp8o/f/rPL8nfc49D9jgrAiNLqeV1TKTckrDG90Lluau0M51CC0KFaMnI
kXls7ixe2Ctpv9ue0KongCBvvT2lF8v2aKmdCC+sGteBZ/p/Gr//TYos/e4cc3tmBMFrDubkkdMI
ooyBgKVEX1ZZVnP0BhwuXW+8lLHT7p2M0Xjoe6QTVfnaN1OIJLVb0+BaT9B/rCsJkNb13z8Dddi4
NXlkImg3fjzJpyAep/PYEXyw/GqecdRStri4RrxXy5HlQxMExotVlzw2ifROXlSbe6d2IN3gOLpv
uLvCoOmu//xgY/QG5O22p5nwcrAlOb4rP3/JvO5vYbcxf51fURiEW6kdcwdybR/4c/XiTyNwNNto
Huo0r59nx7lvUpG+G55FDeFbr0NK7kKMteG9W7hF1Kd/HLroE5MDbzNB2n73k/KWoq55irtZ3EOH
ytDCDmoOPgYdHijYBZ2SEey8OYXWEOpP9iTQf+3Ro1UezL09CcXTCbINbAFBZDjE32KDt7tD0V1O
8HSnmd2G5zThThhdiphtillh0Xdm0z4cGUXkuVvvWzGr+wifp1c5fktUJ3BU7vUUlPNuKEnrs2FY
I7lI5Z7bd475t5/4fjAfTJtWqvrw35u9b5r/P/b+vo+L//Ef/09iDpPk/0zMMdS/XGmB3gdub7qe
a9qA/P8dmQMP6l+mMvkDqYTvWlKAxf/PzBzA/MoVlk9bYnmOI9X/hu+rfyE8caTv2iwgXEvY/xX2
Pgadha3/fwJzuJcBKEjHUUrSsNimRTrP/x2Y0w+1J0wInolpI/QW/hcM9SUDuiJQ1Vx8fjFiArdZ
YALGlf4C/3RBjE4boPLItP1oIGgruiS9m1MLXmsgnsLc4zM91H99ZIAoU0GXWfR0XgayhXqvGsWz
BcmNoT3g7TJ/UjnUUo+mtCaW0BvTG4UUBDnOEv238lBhDnV7HItZ4MqTjMIwj9huc5KVGRGlsor7
8leL8Cn0CP7N5NmakNElNdidKWhIYIZyhC4mKXdCQl9W03guNA0Qwwpi56pbPplE1jntpRowSVhu
AyYLaomX98Pa8WlguyR8dr36worIoBXtXrOkebTxtl6nDhSxjkMmVwuYK3yOJ/8yN+m0MZzgFcvt
NUKQ7pS/oY2NNWbClad2u8nmCGW0LZ4zbRFnTSx7xYRK1eEmyUaWv+BrWopCr9DthwSOgMZZhnzT
BGR7G7vAzB/b2AUHZqEWtAOIhbuKfFZW5WwEs6Q7h+zYphqrcoJ45WoN5SmUfnoI8MdI7aUnMcq/
EuVaWrHcV80txzcPNuebDhgPmHtsLFxKc2RcCw/1eo5WwR7vKbUvBqlDTJLgVUAZOjldD/uSUp+1
t90iU9MdvpPsO5sg+3PJY2KIEn1AJXQ/qtR5jLhFoojOuqic6YxlihYs+g5ZspxhwFVvFrlMNeiI
wazlesgye61JZUFey75ZIDHak+ps3acQKLENex+z6cqHqqcJB2ywMTpSwrIxzXCkLL5FuIlZ+cqy
5YNS1dl7k7sqzL7YlCac0xLxTuIwHzRMi2yHdkHhimfMLTZGL7LTceDtrbEESo0F32fEhCUO3UVb
skQPwoGcWwiK17LPbmREySPCMtQssv+1fSiFAcnsRKMTQBm+oAwTCGBqWm6ImSx7TqybaT9HkB0F
6/g90wrwA7izgBUfGaeE+zaVyMgjEb2gQnttE0Aj2nkw8a0hQwR8FTBiQhoZIcW2yCZWAMGtimUY
ARKY8yOw/1Xl9ptWsV2SY13vi3T8rs2OJ/waskTauYCfD6JOkM1lV7/H5lKmlX/K4+EaTxi4XPEF
xaVcT8lXDBaLv99RRPXO3miD6MRud913wbcs+FfGhHxLagby6kCNDQ35PmSNILzlfTwNZvkeWUyT
CsdttpTCw9Uy/U1nzfNxdPkvWn1KMpft7JwKOs2I6m9OQCDLTm9aE6WnIuXekWO1znpQV6C+jlbq
EA9QBWtf1M8Ryc0UPTYGD28TG+MryXUYTan648LFbJHaL0lYzTvZkokzGGchxIvwwez0aAebeLrH
C/IMRA7TZESYUKIJCG2BGAFP6L1ErC07WLxsYt+beQ5xkLGS8nDZmxlOYjG261jlX5XhGvhlLNR6
EeDZHMgPmAT+HwD539wSeyFv+nsnekrTqG7XtN/vSMzZvGVmfIypXHkU4mx5eroJ17SrnofKOqv+
geHmjfXjExFmQQjpLs8dXlgFeKXy7xSwuU3n2xxh5nBTBtUF9otoRtvL9ms8DjMuxWQM3a1qvtpu
wXDXWXgyXOfEOBY1PqJVlJ5MBsKZiZuqvt1wuGJ1No5h85Hi7kJDhTMhZPbt0oABBcIhb+RtuTCw
2CO16ifPvHTfhAZoTIqJOBV/Yy8HXcTNsOacvoo2I7OEkX5KmNPCe0D9aC0IzHyB6fL+Yzym8Vf1
CZTUe1D2HrlV+nciFwpaH/PUFIXnZD2MlfXS6fZHdOUrB06w4X8ZPlY99gbYqhu/Hr+hsa6yTOnt
pyiYnqU2/1moWLjD0BxL40IqLcunsj26iEWtrF0zByUjd9lAuvLF7xB6WTjeYoCWrRXsEAtbudRr
20zupTs/JD4tqyV3hYiTrQ0dUZbByST+kHGyv8nRgNQ9r2U/xA8oTj4alytmxH1pIb3Vro8y35wu
RlbR9dt3+Vxf86S+IYB/6DskzWZ8STzWJqnwr1kPJHbAsmvYmzrOOeOMa2THy1zhsSYwm09nwUAL
RxwZFhkzFMBRTEGS4KOjCmfDHHwkXfDu14o+l9ZCILlY8HdtWN9CgDqqb28GnfE2ENWxYUFQoeSF
iGFAIQuzs7G4WPDUghEyiXvZVPaIINEev0Vl/IxVRPJYiJoimqdV6qYHiWKCdlL8zGw+AGXeD0UX
bnsyenrBJqkP/D8MUe19a8ZPAfzJgdTRdHHThmZKTLJfdXsvxdnNs97hWQwL81ha5d9Rl3tb8+4l
ZkIOxPxatciCWXuvY32F+Vlgw8OQaYCvGIX5Im33Lu9b1oxqwemJR08VjEIWtA1MRNaMg/obm+Im
McYd3NS5mjOwEMqSB6OH5td3HCN1fU3MeSFwoYe3JT5wn5Qf2wL/bMLJmC7WjJtEE5WyEinxyrJ0
twbOU6ylgUJdqF+RKbZICOu3BH/yXFfiVtrFx1CKHmKzPgZNXiCcMEB/Z8Qax07PnCkwn2D0hTvG
b8tBTu54cJf4f43Z+S2RZKzIf5pWpZu9kXnDC6CyT0wGX9nEqiXr1E/rtV8MwRh7s1pFfDMcCIAY
Vu0+kKXYTRktzSC9C/HX0wqCEYsm5NireeOX46IthDUbeflr3HS4zPhThkTEinlMKYEH1OZIwaHE
JWa2tpnbkihOBn/K9l5TqfdAQPD8YWbfWWmPVrKCfDSy0ky6+rFzs5uLge/gmx4ADv+vCuO9Bqq0
nlltPVp+s5fGiNYhVMbe6y/Smu5bOulVMcbtjmlzcELxlsGLTRFG1+ivwI7DKNlXTAIK/doV354X
UPdkJt4ytjzpyJGqoR/04VPLpqB2sZKOcNVaFm+x537VwUfGHYLcvKGskppI3aHnuGzkXfdZG8Cz
RX0n6MswBYeYbxfVfvEWOIWBMIRdYaJyCpsRiPicZ/tytlDcM/erlcLU5l9lhe/Dg7DIV5zMDQGJ
p6Kf8207djFoilMCdWJN8iqrUi/s79MJ2mPH/CdKq48u8qCzsbKcuyTmrZp4COP+QyIaKBkGe6Hc
R6yTzoyZUIG78R5LLV4XvtAqDfG0ZlpbrIxjAn1Gft82g6e+4RIggeaQZDYqkAon/dSW73btLlnW
gsxWJy82YWlY1MDGPSlCGL2b38r1f3xYT5u0u6KKJqMBIf6qYXvV1oqQdXJecYgdhgnojfK9ibcj
2XaCDfjsAOjy2h8Dmdta6EfdpM2m60PGe34ITVUBxCK+vVRMoLCm4yQbrcfwJ+Xq3WJ+TBnj+xD7
OB/dOrQ2vluSp2IPP31KIJEnjbtGNlDj1Dwg5xw+oh4KUVfZBNrLFGZxNO37TipiI9lzdxRtvUyf
zL6BZZGczHwAXWNlPzplXyWd7AGHlwstcgAdJVSDA4YFtBwlCVeBDb2y89a9Uf9Ckf8WuSJaxoYk
kDj3zgyBP2os4gyYqQVd4Rwg2qNKDu+m7JWRzCqBUNkmbOextTRrax73ugzBC2BY2Q/sCVyn+kmb
NtzkrYQHmZRoMjAP4Zq64c29m/3hc7TcR9UazyEy2+HLMNpLL9+RiB8LM/fIV6JD8zBkcxv85E6M
fAlNM+MV+cx1/6uI62gCZ2cHxC/1ot1hF+WlGdMPL3XGOxv3GqKn6M0B44xLowOWbLTUJw5fTQzt
d5rDzJwYNKsc9NAcCu7rMg9OHc6Hyeh5GTT84hFrsBc4J+IhKNIVEgDHuyR5f7VZjV+otQBixCic
oHcRCmncnNZFuZty1rrfRDSxWeAqtjQCY1riv/jgKZDar8Yf9hGqkXUMh2lUyKx5qAcUcwQ69J+M
gO1tzscKGWfygEaiKuj7SPcK9zjzFzskySOAwfmOza8+UndzNt1NMNtKr874Vv2DACwLMoF/tpku
Q8dOYkpDVg8dziXu3F0FhwgpxsOo3yjCQcbyqBsvOL09MqnIOMkGGweG8x7P7AuzfHhqrOKhI3OG
cUooybE00DhNwUMphmtAMVk5v6LOF0NMtTaz8C8d3t8keLF8IJvdHEGh4O+xQ+DjebIAvjiNVx1D
4X50cJHGGVFNrYj3ZJD3MsjkT2+XT12qiHxC7I7K5kgcG69Tw6441ugUAtFuR0duB2VeRpEBo1fZ
Mc4h3KHGgbU4dxu/n3+t0h9WZnyg4BEbaDUvM37wuHFfx6JjYh2yQ3EQzGQDvkb9MzqvU/k5ElG9
Skf3wdIuiUXzbcJeNEiBSRaYO7cGyKp6St/GvIfhpMOL1dr1dmIfUowovlm83ylKzDltQWBVn7S8
AurcfMZfz9qYyku56DwmEIz2T4cqeUiVxTwbY7fbULjE7SF0vxTj4HI52SPjtdF2dMDI8R1YL6ND
Pxom1U0QU+5H/rQnA/NQObTTS5Kk1bPB7iI8c3bGbow4XhCCePrKoysd3migKIuYmMSUl7gQf7Bj
AZ+GE2PWKR/28C95scDbg0ecUM/QWC9j29xE2SccGPlbz4R4raR+NbXAiYCV19fvZpRnX5Q6f8kN
YMeAHgUQRsM6Sy4cKmXzwnSvhkjch1GFzwN64XM0shVrpUbVM6pfMdh6K9JjMKPGdIMJ2vCEew45
io9jL/iyax2vE/BNG7yP63AUG99HnReLM0+NeEiJfcNA6dPTjRlfw80ROA9yV5bcFXgjt2ixyWsw
CTcDASpXzWRxRSX1jgFHhRyO1OMJSC1ZvLHeBpNZoQHL9sQQjXde0JziYIABkglzC45yPje8gA4p
yGu34d7oE7/YR4rNsOeAeigqTXaf0tY25h1t7ZgAL5ZYVVTtnJTbejTGj1hVB1cRQmH6qERVWW00
RfRG00EUcfcYmuZ0thy293hWrayCGFxhUjKN+Xco6uBYyDShw2j9FariTe9oOli4Ti4aSkmlf5QA
IX2qsJL5G7ctEijE+V3bP3pF91SjSeDWjVhf2zcTv8WGLSxLZNO/13X9RSLGzOli22xdoSW6LGxX
hkMIgpPoP4VbIC7DcqyLO63c7Bh5/a72UVYpa/D3VmvhJASP6AMzWxGHRSgTmFkSK7ES2ppHzKzo
QaqjjeUEYbx/CQ0w51ZePGbMwle+k36nTc7tPtDYpNiQtr1m25hPe5Yql0YYd+Q5E+1j71x4jsiI
iV5gfl4eUztGX+f4lBsUSTk8zKZGeWy++yOdpDdDG+cxchTQXAUUJ8v74M5yXPdkAmIFV0K8lgS2
o5v8vac6PhbFo4nS5qFJgAx2A6x1v04v/uQCUCvRdIyFt53ePSxiFw09zeWG7yvACpISlcF7vSkc
wErYrcg1ZnidggyjI4gevOhL9McMu8p64jgjpA9KgTJfxh47lOjhJZMxlu9QIeUtw3HJchz2FIiM
mdiSbVEbzjZKUHSQ0MDOGpFOWcR/hyYu30YWnOamIlD3mi/8RtlBJXSJmEuCnma5PgL2RQGR4XyT
CVqmksiHXV2TgxvXw2feOxtpDNMW8uZCAvrtc2hhI887uhHjqS7wuPaA6qsUSi2OCW5ydPTZmtMV
qU1TJrdgKl5iPjdrMZcQC1rzo/ajQ0J+SxhXO5WJLyBVPzmarRUryyBKy4NhF3+s5r5tqysk8blu
mIsxHk2nG1Kt35qVzrbT0Ss67pDckozx7H6mm2KPkuwU3+9CCiMb0T4UM2KgUmIn0vZbTutjTNpb
kA5vcIm2s86gooL+3LC6+hJ1d9Ouwee4hMNJAjWZAZeu0Tj3KSRWeeKhk430c5MyJ7WArruMPTfO
aJ7NZqhXBHjDMfLx1ggIM1ZXvkzQF/Yy97FtK0dvOmU9x7WgypqKn0B0n22DwrCp4DKSkeNCMQL5
HG0R6XCimDz9zBnXTUirNoILNdn5jBVhHuUQyZ3MhwcEXQfP0ch/TJJK1MTzqjxULbAWyi3M2xcs
6b+5zveYyUi6KJIfYdMXhJui65kIWVQzrgEAcYYZmiXyko94cwKIOEWBFQaYCt1RvgEb7Z9Nd4Y3
5WgWMPl8oLX4bOcW702+K4vNmHf+gTUiCiUMQnLtqKZB69ef3FTi5xkcZgdB3OPKGtWul86+0qRk
zPLKQBpwMP4Wx+yPad7i/LRZcI7MHHuJMajhymHvOibDw+gA4QqI3jLig5w0pvCGvZPoKAhaae5k
ET5K59lvIT6lJmEzBqQYiw+07Yk1zp03L+ufluCHRiMzdKP4C8fUsIOPhhEKghEFxjSs2yB/14ig
wVeT5+h059rveNAXpOZcWNeGRHCRNt/sQJ+009FuJMDL8wxABbzMnwYR/spJq3NO8ARpcMjZNZ4q
APEzHodraPZi69qgs3XLQIvNXhIAjGuIBa9REkkbNkoQh6ADqnJgu815WbYE6uQDBu+MugG9Ez6S
tj356D1W5HaHqDDM+pC6yXfafduxQ1pEghILRwhyxvEpCYjpne38OLto5RQS7000qN8sbOvrAFtv
Ixk8kBhewFBtVL2CgnwOu2mb9aSlWoHz5i4EkMgaAExUxq5vh407ak5v1t68hqE62Xmqj+xjfQ92
7UIucODneMngPXAwTbu4Jb29T1tJM8sPtqPwMzoj4Ko6dVHTVLPYdR6gFMak10WrTYHtk38OVS8M
AY8mhsF0JLDFeqC2C90h3zL9gZ2Da1E0neLV5ta2E7nTGOrWfR8HdzV2wRVY1bF2d6DEF8oo6Kq0
R6GlrwS6XH33xUE0Dt+KL0C2xL6Zu1um4/uwt04TbI8lpZ0AF2HvcXMSkpQSmrDFfsaa05i3aU9W
lZfZ947nPQkgiPsxDJO1Bl7ZW9O5LJhv+pJarbesw2Bkxn6MPwuJ3kcrJtwmOWLG/M2deJoMBWLX
KU5NL8jiZIqzNuKLzhzQc8DjV10Bz8mrn4SdHqyw+sh5WJiFXYZ6gab5HsP3tvhThjc50K40cjrP
tD5NYe9MtyIylCfbL6FQWCN0g3wjCsPdQKzA2U4WhDGIYzhWv62xxM4rG90KZ1Hph5CBiZNk4aPI
xdSYCiLRT3dJvhsxsiI7xvUCgPFu6Kb3AA6+CHymiBqQWWD+pn751y+YVSPemUCucQck6k9DldzH
3R9y9BicD+HeARi0ZrhYM5hcmZ1/Tzyk8TQCIAMQNKwsC/Q8YvN2l06YDFzyuS7keS0oKLYsSczy
yy3uuzkJMVJpjmSMTis3e5Jm8+jGrxnRbaheO2OXDVxLYRdyRtQz+6iRiV4VXKLYuPOdR92J6kBw
EJQ5/B26uvfN2N0MSflX2fUL6rvm5DUE3iWAsSqsxBis0EuMVGZ6JNW3++mHc5N6812tidzJfLmz
vPRPIKYHa6EEMJ5PzVjdsn6pifQxGsGolm0bbwnOvbez7uqriVNU/bGxVJhPc4rB2BXF46ixLZeo
YbZ9iEYSjljtQ4nDy7JEVPzJcTtwac87SHe8qbWxcfIZmoZrPczWvlfOQYzZs28z8ZiWnN+qe7Bj
DE/FGFzJD3pKmyRlAtv95KpidYa7advmMwxI6upevTDx2is4ypaHvz/t2CoxGQxN2a3LGHuMcrq/
VeceAPd0I5mJPTz/0Z6z9dSqYx8yKENvDEWUOk82hy4eqkMHf1Y46l5OyUPNVs+a7DtHnGJpsnHg
8horHoWQJRHC50ejoNRKmvmVmCKO3QvU1WfDHn6zoP0i+Sm+J9/ro6xp+0ZnOqCewrZmDAcWr1sY
ohmnebMsprDtsZHd1TJ+da1X2KpfcYJD3QOLOCrOFIRP/VaP2SHgEGjpiOFFKehN2KVtB0Gj54an
PPV+zFYm2wmDztoJ+8vEue9nCfQTv3kyJfKbhGNIzse8ouLIKnPmXYrzMyOxdlNM2QsBHPcj5Ek2
pOw6xug5dBMWNQN83zHhMxQFd0ENtY09Dq1l9iEM9lNoD8xu+pUhMz5/7J48grWV7fwgLVG41xgb
cbYs8TKiYAVSeaSleaaJG6rCxB4Ik/1p3ID+99CCQJ2F9I/KdeMUyckGdUmmrCA1BWDlCulaPXzP
atjibwDsbPHSixIzvmKrYPPYb3QN+dzuVMcUnLC4NLjPPKgcU+Pd6VhwNMxuvneid1KQsN4FkblP
ZPrj2MxptRc/z94wHXVTpOe8TbZjXwuSOIznshp3tQVOD5jvBqI+Y+ucSrXQ93gDRTV9xjkjAqDG
aHRbPPnpaH/kugRjFvdoamHbyecCleGBS8mFfeZ/l05wsmL3a8ZqAri4gVAd2NtRC1C4SQuIOIQ9
tU6jvEfxDsOVDczWqomrsF2GGTpu1mC8HuLGPEddTO4SHpDkrCs/xgkhLm3XXjOTDRpzVdOMTx4z
ma4jY5EjjMhAIkySmBO2QEICEsIZXxvFkAlLw2bIB9rIdDgOlb9hSyOb9OBaMWqdzPysBlzcMg5f
OnSeK95+ciy6P+LFgJW4DbTeTcZ05ziIbN0CmI7mow4S595x66e2Km9Dzt7NEcNJJeqJGThKnzq1
oXcM8IEC+5NjvR7GHzzUn5kpuOvPup4/1eRdE4g0qxRhqGHK8FSRZBagq2yneu8Fw1PG8nnVKxKU
dLQWOdFnbaP3Y9N/z8RpEIy9ahUAL53gYnPNTa1ZXXWRppkkA0aFSOGJEruCYUu2juNc2NhT1DGS
UiOr7+sIIZFNm17IQ/oTbhTJP8y7nIFatPIfQtMRTIhQp5KT+0GE1PMyhe+GoXqodfJQjN4ZEwTC
2wRqrQRp4Mlol5TUjG7G5dAF3P94LLa9EDS2v/FAfq1CcUl8APNF1z82EWB++iVnl2GCZNhCQ2lA
wGyjZkMTBNUXMtGkWGf3EVsgl8ySLJ/Onllq8gUXeBe3F1F8egBiJ2A6gnZx8LkKooh9uNBeGbGo
Lfae5t/KPaDTnn9NyTJaDRamgvobesK6TZ2XDqgGxY65HlP3A+YRQM+mOZE6G2wnh081MQsyt05E
mPzZNklGiwUesHKsdGcE6c2e+x7lLdMpIg02rqdfZxAZdgoXDb86yYWY5XzMSZZjgNbwP2kIsPAn
77nv4icz6TFU8SVKYnnkCMSAKuWLNLKazGCyexCmvPo+i8BZmN+Fl6odm/YTK7eHuaBgNXvDJj04
xKjuxTTSlG9T44q7tCje3bo8d70cOVPNgFwD2ofEA/FCOsYCav4kISBlOhHdMZIyeU94Tg06nNHe
1lRLpSJeo3ILZ41TIzvNdrGj3Qm1dapdGydBNXuYfpzHaSrTA0fKTQ8RnVuXflezMnZB1jTgpLO/
DMIRADDulB4q66Z7MgzzK0CIuK1SPhd4LyVXVI8kokjXUYlLzXgeARDtBvAMY0UDlAl9nNjHOLxo
G2VFjzzixYYoWxy5PIbuAucdbRr1DrIOq6UVoU9rjFUMT9D5jNQXEVhZkYttXLyXBes916D6MOb5
BIUipp7o8B74/dol4detqb1THyALAZFRytgEPuQfGWd3MALvWSB/pi6u5tC3Nrri+I0QGG9M5Ty0
Osa+iqwDMVvFSbqDlFZtlZwfkCadObr4Z0Xzyei6BTmc31yz+Q5w3HnImcBJiHjXOtNvBW1Yk2/T
jSGd+vxLNEW3m8sK/LQBx939U5twFtPSQ1UJhaQx773ZacCKiYFjPIxhtiZ4kMu74tVKUHAjmuKC
EUuCoQYeOOck6fAV24M/qnUrSrBSrbUTEWdOIEA6jyUNjnKH9jXuWnbtbvpBBu1bCCX2y3FPyWD6
j6pP8C830ZEl+j5Xo7VTik/ZYI0RiCbsy7LnPsmT89A2584hMnTCr7zCRcvqIW3nA/wPcx/AlSNw
gFF8WFk4oHuaeqdmHhm38O6qaj87INuZMrZH7EY7P8w+/WThIdCQIwhgwdzU3Y4EOPLoNHcGOkOz
lxXIVJxfEVygOc9/OgopNJK5RVBXg2OmkEx6iUBifAxogQixyS5fpUPJRrX8XaQoEGtGPo1L/8ld
p9QDvCBay5LyauroPzIpvUPTdtsYooPpd7e0WDYdJBr5dPU1JoSVvvoDu9gqdm4QW/6W8aJMI/eM
IDy2UPqZFMYtS+Z9iAhpkMRBDVX9PZrhPSQma9VxgkXwbj2byZrZwx5rOKwTF9Oylsk5LPKtF5OR
R/RTjgwyPsDu28oCTDjuGwbeyjlxCb91ga8ejK7X1Kx+hfy5W4+Gzzgmmg2k5uZ4+ueHeEhzjG76
Mlcubva2NBeneb2wYV2EEAy2GBCeIZE66W8xte45tTGlSEmB2NOsaXPC9Oj1j9NQfgwZurIgIv3N
gWvcTkN+PymfdwYP1dQXWAMqxndVWXZ3zdB9MxotDnwnj7k3P0Yu1nfEGexwmga2+9QJJCTVd880
cJtGPfHuoYyP5sDIarCHp/LeMR3WmROJV2mbvCGcOsqmR1k241N3n1XXouvqERy5OXgelU0hOFnu
e2jpZzNqOR7Cdi+YgFQcbCtwJNNeieYS6IFgqZuxAGHGPpLbBK38msi0cyIVp3fILJMPdjmXAydX
bm1FGBHuUb87pt28FGJRl0RvMNtQR0dIjGB1Ep3eJVe79n4hlcK/DLe5gQ+eRXSy0kN6m7z5hlEJ
kpeIv8cxceE/mC8R4q9tYOTV1kxM/VxNJPZ0icIfSDNbheydcHV+krMCa1mF72Pl8fzb9bWzYU0g
bAIuMzDsDpOHlj6qRl/jpTPrw8a9G5mzHQDg+GhI6msZesGRaeNjM9PyMtZpBCrqKWj3Vt80RxD/
d45OkabHhn8YQvt7zjTX1kSakWz9V6NNTopLmRYsCw/p3LU3jtRDxkXnzesk5e8a7nxqoRBh6yeA
2gJaFJrtXaMxx+vxLnRb6yh0l29htaAMw3E4p8yQGE43FcQ80iSQAfBu7RwRvshQIhCyyBUHp/ci
eNcHf452bQtVEQMcXZpisAlQdyUaQp0ifKnLaAjPxnfAmKnyqhudHTHTRvJKOhnhVXWMAAf+qNXv
EjV7GyjZ8EGZ5lCHLcRW/VYknCH5wgEuirpZZ7ldwdoC1zYHN0wL11GBpW1V4266uvpb5vLNzRgB
j+VjZpnOfiLSD0nIkrPI3HDGFBy7I9oDHQy7qu3upGC9YnjmW2n38yWY3WdQ/dtaL3sEyR0bA2o9
eV2wDtzpgcC0jOU28+TK4BOIYB/XlA2VLHsbJcmW7NlfKgxJo6Y2oP2hpIedOlvjhhPifXDSF1N5
X5HZ3AwTxEvcN9tMxLcJLd4+ywnDLARDmtYI4YbH94kfVKupBpRJQNGgzkON/61qyACoEXb5TRVv
nZnqrF12CNHFIyubCp/rdfFW+rx7ZCRmmznOWYliwMMfC/eFRA/0SB1aMWVKfaqm6qV3vg12Ymvd
afLY8lGsol7k/Deki+JOHbwS7HI7QIHL7J0xMaMPg/ZpQoC2zqL6WhTqLYRK7amEfzRc2NodxXfk
B3eZz5AZ4M++AihGMAWn0FT0ODzGRUY0HurQufV1eXIrejmt2ZXGOeKwoBiZGLE/bgYwcsrEeAqT
xp3qB7Fc0AyhmELgrLJBsVh2BcSjqhoYnvSTM7c9CGKAYzAI+zNV85tsTbmKKFxYi+PzRNF2/ueH
opUtuVc6w7qhgbbl7WlUnFn4+PjpPz+koXYP+PKje9O92GmenBwLu/o8NnsThBQ5VxbFbDtivrWb
e+iR3yTUQKqbO1Z65BQQh/EbdeGwE2H4zm1PPFlcAXeT0Zfvkz4RtPUnPnTjKRqPbufKQ15ystlL
XFCRh+k2kc3OGahTCdQUl4GLdJu3wluZgvo5api3WyAcHAvgosnUbI6CnU0VKFAkbqM0/RMhcDET
HzGrSSojKT6mNwEGCh+XVFoBR8QoiZ8jv+k76Ov/yd2ZLMmtrEf6VWTa4woRASAAWasXOY+VWXOR
GxiLVcQ8z3j6/kCp1a2ltjI7N+3yHLKKlQkgIvx3//xHB1iaqQylAgKPEuat99Hu3n2KrXnsEaSX
dfq7NhWcM4zZoTtB4zDt55GH9yHAEtb5MTJWjUsqxwu0oWK3WxMoeWXUtolMW2x8uNw4ra0fQWPC
lWcmZUiKAypMR1nclvjjnvAvfkCL2wZW+8sfFFXm3A8oqsnK7cz5ombm8WTrx8EA+hHYNW7bd8Ze
nLUH87OPsVrK7hpraeEJD794L6fAgAZB/hdHWGlVqKRNzeVfj2/9ON5KmJ3rZUbDiIQMEDVs/Sx6
HGoT9lsmCyvWfE2Ft+g2caFJffq0+WHVyOeh2AMXZ8BrF+euw/mMY33d8y53zLk34xh8dDP6QhpT
z0D9/IoPwu0ApsVuyKPWsNETPVYSvtE5jJOHtCRBB/MMWwOkxMEkM1xKklTJzaQ8nm9uoPz3qr3M
rTrRCbeioEVwhqRDxYTInGNJknPznJHIgdqJgVEXc7ALrQEjeKqWZAjWPmFQptu7x8b+2Rt2/1D0
X1FFp+usPR/gsr6QrMQ2Aed8BT/UzeyHyXQPrgM9HW0PIvkUxWenZ15mch7cMg2eofktuIm5eVfk
t/YcOvIrATio6d58DDSVM34XUfjUp9DBtcQ24ZTPqmVPOioj2aaULii37g5Or42Ti4OfGk/OyNS4
rKFAv9Wl5T2kTAZBjLs/iYHR4RcAA0/b4jODqD4187OFaQfjDfiuYjKWEicCxM5FD9m7GrJPNhzv
lMlcSbri9Rq6YzcEDwzG3PU4oBnAnEIktk8jZejSEDubMovAw0Rr6O7GE/kQ1v5LnVEgBTkQpMX8
W2XWtsB2BqnT/zml/c+m607N6GzBLD/VKgxIWlJYMcB4tVqew7XgZkGzuDHG/sqVfg6qr4pH2sYX
+7xk/xO/yjl7D0cX57xdPmV1/SgiNsGhkd16hz8cjN0faQORgkd3SwvxR3A8W3fs8hHM5a3WZXH0
5Yw7FnMf85Uv/PDJQU35c14b3WborC3TlvppJoUdpnO97YZyW0/m3Y6jw8RUxTZM/0QV965x+nBj
RpSy0Nt6prVhulNqaEHcSTvl7vgJJRTq4LsOx59gleytyYjTHjOxVwAnD4Oaq70M6Zhl3Hkya8o/
2R48UQg3XTpr0w6aXUStWcOJFXg5ueaEImfOrcGaidO+BWYoEk7JQ+0cQld8G2VGZcyY7a1CB/ty
8Eb0NTfdWQGu8pAMRupX4qO2wqvIuhdtheUbOd/wOsNMWqxu2IFnxzyRbkP4sIv4KQvLgxnMw4Ex
yMCQxvTvqeNcYTjvoGLKirJMs7UP5qCzXTN3wylvaF9q+2oLt2s6KpEZ535uDx6MUokXbm923Dmy
vTKq0aeM+dFsBcyPHOFsIFbsSpi/yCrBeIoWeZLG4pxuHzfYTQEoBFwMJxuh/9PFkJP0nf0jmIuY
mvocCM2ki+e21q8AuRwvHF4YQMrHjOLUhFJ0SgkZMo5NoZ5kDDRMAH7e/f1lBB9kolMGSGC6kKPT
t0hG3TkcuLqg0dgnyyJ0TluXc4jMnvegxN1jjzMIulaO+yHy7TdULMBNZeVvw0xfFCKIstFiZ5+P
rcohC5jA94PAfVPAU2m/SXCe9SwO3rQ1Zmw9aVzuesntBnngLnFvUiYyJSDUMFQ1IUUCXtTdOPDL
ra4YYokYh1Bg5+0jA2ACaRCBnqecJ0fpVQFrUozeOqlfJc9XfJB/8sRw7u0c3LPcxvLIAfNpWA8z
/TBdV4bsg4XcR6rEkpXKZ5s8+iaIbfsl8OnSMa3kFQq8/zKitABzq9cBe7TdPHoxROooxMw32I+D
2+I79tq3eqbtnmCn6muqPXtw0nVKJYPRmd9VMBXPOCBYy30E/6KwAS0VzT3B5/hQkXzswyJ8obIa
Ab6m/SXVBS5Lswt3qsO3UAIfeLLdcNMruBdZ1L/27M1r0zt7gX/NnLS/BnlbEGoijmDS9kkIP8fN
PX6JJK/X/OX4dHvpHJleQuMcJlyUEA2jwdC7um+IhJRVsI2b4Stk3numvW5XyusMPfpOOwpT4dii
Xi/PHzT3wKEbO2iyHaieIFLUzpSRczD4M0wz4oXm45FZwOZrHYXlqaPZNmx87HlHYSXbEaLam8gG
kDWlr14RldvBdxjkTnZw7iz5lZcyICtgfed25u/ljP5V4exZEzRvHuv2Aw0KEoCTH9u5iY9cIuYm
t+jRYLCIQ13R8hFUuN10x48g2kkeaj+maa4d+jM0Wh+7OH24hEjgUThhfTWrk+fXxTMqp65UfjNb
Nzp2ihlhBq1jJYZl6BNqYAe5iY8oBUTUcrEd4+grrvMXjbk+YU4ch+VztMzJTIfkRUyhhepNhBP8
yR8BKIokJE0V+Ms6nMGbZ2pTXCtfphc6vKIVJUWc9nX+WhYkIFKj2jDXpRtNNujnlKBvF4oVncSj
9QDwSG+CkfUFWOIvFjlzF1Q9OhCmt02kjC+XL4Q9TS2qfD+vQ0ytjoYtWXryYAuMczB3xbEdKctb
bpyhIG7kL9jmvHaNe9yaeJiiZmmDIZ5ihsP0LN3wsSW48RP0rL2M3Xel2ZU7uWw88BFk61AkMxpf
TjCnat6KqBhvsEznm8q9jwndpgDh+G7WlaYXnKd1ImW9DQZloIxCyVQJYiXLNg4j2VHTJ16SwmIC
VNgew8zGehBAXyBgJfBO6K5np/oyMbraA6vRF75/vp241teYnYxTUCu1rnD78EiGrc622dsJ4aar
wYmTZ2Sj+RChmawhhHzZUrcvINl+M7S0foOjA9Dfem9dhjrHkAn78OC/Z7G8R4HpfcG4KLo73Ar/
iQpnhq4GiQal2Z6102Ngh3tOlXAPqT/ZW1H1FmrJ9nKg9iFomo1YjoxuoKJT6yY9KxFbXhymT2HJ
sIXjSHKMxeIlYOq3tmC+pv1YbUOfHXQWivlq2NXNqW5d1Tq043E8pQ32pcLQjMFPRbdE6q+q66uj
dkeLM2ba3JsGn7Ay1D6YrPY063FpA1ywoSU3Zk5LeNi4B6d0pzVXNHrzoO1V5sBUzCr2cvG8eLPM
suLQG+AqyalINS16atnZzQcOeRy/8ADUkQBKSIEnSbrxVM8OmmWDomWb4711xBXqBThQQ8Mbm6x0
30qOm607Th+dYXxMDhMwTqTxPYso6kjCtzAMHyqXas+/MfUEvtUFlTafbW8bMy7ZDbFMXwbvPpPd
OPOIwRdMCyVjmhYCJDmlXdkN+qqH4XEMcgynRAxpsQr4gSFJX5Kk+qFwa22ayLUuakQB6joS3UPi
0SwHfKdoAnWWWc3BINxRc25d6IZprg65jFmgho6GDYzCUv4p9xJ5wkNm2EHDs7+OYXjB05Sl4qSX
75cuBpWBzCp7RhJdgiF2tEGRmDFtsuqo4HncGhuBl/nWvC6cNrjG9R+YUJgA5uQbqe9qB2xTZC3Q
80uAGlGW4orBwmYWwXvvs6TIbAuEIOW4y9qOBJOvwiB6M8K6uHbiB3zLFXivhXogH4xGP5O8hN9k
UtXZG9a6IZBElNF+jYL4NwlwlF4Le5mHvOsM3Jow98wTDBd/LqzXKU+wsxrWT5jnXBRhASW1hedh
TbhQ50A/WsG48uZeUYlQiWOmxE9A2CcTNClNmz24ttn6iWtpomEG73Pgt59uO5ObhynqCsu9woAY
ifeBVvATKFOFX8fMoXlaz7N79MGAuYUNdhzW0bq10naTjcOOauhfEPCHPceK7OKjH2HgaIwDD5DV
RH/9o7T6M7O8S9ilE+faucNBipjdT/WDdn3/PFvlIXdHJrn6MXeCZ58ugE0pvPgYTnLrZnsiKVfL
Q/HjbEnHUKL3KJtA9Okrla2G9B7TJF38MP2aKmB4WPFUM2pWVzExkPZH72h1zLIonmD+Fkqo1bjt
QZleocww3FuXCMe9zcbKSn1vTbD1sSo1qQXCXK1VUa8EhEVn6iMdoj+GWX3GsfiCGgegdHG35V78
4nV0PEUOHMwlJK3hDB0TU7DjZjjReOZzMLfJRhKvoHKHCYKOoTQC6xsrbvnSHblj+p2j2U8moMg7
9Tb204dleR9xNT53Dr97LKvjjJGQQBI7w9CoDzkUFrIBoPFINCy2SrcsOUd8dJPzCvCqvYUNm4Q4
tCn2SJyPZC4B5Xf2CnQTtqS5fXArmgZ9ibe6ujgYUbDj2Yir02dbhrgKCR60zUvhuLdcMZ8ry0tu
u9fID6+e4jwPsyKhzA4KK2wberN65pLQrFbuqA94iyS2ePehyLCv+G27Sbq2Z//8G+KD2rRR8hNb
yiciMrEP170BiXlOK3mvR/XYd3LHWPsexf5F5tBmyqK5qQYzKzCMjaVwzbul9R7A7godfWwzwj5m
T+VXxp6PpX1MOE76poXTldIPzjUHz66nXUt/VFFqrvuB2uix+Smx+CY9bSZ8eUMUFxLyvUTFCtCG
4ikRK0uog1hwVB3RAvpFNrYdezjcilsT82gkrL01YrUOpqMXmDwtKHja9BCVtWWQcpr0ZpIZxuaU
xMQs4MpJ8YWLoV07zny1YvyCZfLE9PE+DDVfwfiRCqLh2KDmOnjyAPIb0Ug0g9Iq3X7lHW2GSYev
JoVN0dqrGjPpCt8xQV+jV+ca1jEzk4lhyZWZWGPRex1jMN4oJ3luizl7+PsyC3MklUb6BqzWYBsv
Za1AFC4vDQjuTUwgl3MXoaJu2IYDoi8P91Ukshe4QPOmFt1wHuIGf5YneH/zAk5dnxHsil1GFwag
wZQjPIY+3M0N1eoetkhi0/vec+6wLaMN46g/UcFprgungxtQDwBuzt5IwcQaL5y4Nw5A3biwzwRS
xJ2la6QIPAZEl8lfNfMNFsNyO+rIWvuJ2Ht0Ou4LQJLQzav5GjC14RYGNDXI/mxUVXyE6pGxPDIy
EjXC699fYlvKTxUZDIjCdGkOzOC5Xiv4TDYqP4z7iXwgVEB/4HjHi1cr3pqG66WUQp2sKQDJJDqW
GKcwdtkQPLpO+6KLial6o97Bq5unbnkJh5SaBQid3MG/56nrT01JZYTVfNtsRCEDksBVJTI9sxCH
XKL2qNcrK+/AxHg6qcgjMrJMaI2wOTlm1ZxgfuTiGTNjtI38xkJC5+0W1koafBK2bRRbEqwJV9jk
bDS+UOruO6ocGV4pwPxr2gOpXKiSjd8I45g0yQkg2m8mWhWUbW09TW56eKb+4YG4dPniYM1FWoBA
W02wg/mxLRQeQgFAwo5KZ+GGj7TnEFV+5VVHpJpBA9be8qmrTX/Fjf+ST7XexU2yKyAdYVunJtgN
umrpzuixstVM0pNrQgJvU5E1pnXHXtk5Wq9tSsYRelGTRudMVPhqzb9DHwjAUHlLNUwlLuO1pLRs
2xr1W669XdV289UMknkt8RPnlpTP+MlE9caGIDx2+cRHhllPsZQ/GAUW27DKrg1jJru1Pvir38jK
NXaJjJjCISYK7NoVz3wqiyOfeCHtK3Kangue7aGl3C3FaF+NR/rXEnXOYuay8TFniiLiPy5DpYMK
vu2BIa4bDL+qkoeYRbKd/GPx5ejkqHHAVDWLhREkf8yKHkYKAV1c5vWg7xrCQVZicRxT3Knw69YZ
bWSbqA3+DF10JVuO26TYOUYoWMLMDBz8dG3D4MRBnSK8sT3VA+JIR6vT1s/kxzhq+s9ZQvaugsvH
1MQf3WtLPn/FUk5Nz2AlWxc7POjkTQrvdQfTwYVr3P+JZkkvSdewpOP4LEVeHARS9lgBzjAD9yBz
h+OCP+2csnnBZfwocktsCUZ2Grs0hh3GpfEPf8Z7Upo2CYbW/MjS2ttSy8s6UcFToggKautD3tw1
nZfspNsftTY4w5RUoVBTa7Bo4DHJ5vQ81MlHxQl8bXgki9KMF3uKe7z9HNIrKJTXMvDPSdiUW5LU
j5IGJ576vrHJAfa7ptbEyb1NBNKAdh1W7kE8KQg7BFf3MU6EzRgBu1DS/yWCm+7Mbus78RNB2+eU
vs22PM8B+od2fLlvYepsacjSgCFNbLcZMB3ICmVbvOYFOO6CthkcZtNL08Pyauk7IPje5hALvBIM
M5amMMa4Ok0JNpAh2otCfIiaMonAbrdpYyJ7YGrqRcPef5o/HMrcDINkCye1eYVOy1wQgBMpmXWd
wevrchXsdSXHgzNh4DLHaoRnawPRRyP2ubost7rUrQ9iQerrAAZ6I3oJLbN5N1rKpvnPLJulh1UQ
89omW0jmYmDvFUDbnDFbu07zoy4hM5gcB8xMJZcWp/Y8MIiegy35srX0K+z42aeN7SaOcD/5MFlU
VRNmm6CIZ/qznmpvX2YEy8klvWoqxyQVDDHsWeIgGeDtaGSWylTLjgj+T1RObYzMhTZY5VhUMFQL
45syAcSYXWTFTyw7GJcZq/zk3F2ufK8fTnVQvrZhepg8+RFF9afdtG99zIprLGiCcRrCPbMvZ1XY
v6xgJqVWz3dgK6+M5W4mOf+iHV7l0F080e5lk+/HPP4sdXnqM0dslbI4b9GXUPGmkIQkKY+phcwF
Drvwj5ULTIrRCZAZPI3K/uP34TnuZkSC/oMQXdQbBJkqvFZ1SSybFPqqMvqbHTpqb/wtS4haJvG1
sVX4qSl0BEQd8ZMj81w0qb67Zqk0UqkvMShRKplwmVvLSKLInriCfK6oh4G92Mp0AOFKH0Bp1lnP
Qxc+0edGm0bHYdLn4LzOk6Jc15jxl8K7d9qSKsbVicDzCh7oZNK0vqNzjUYrlF3fjK5JYJt7WYwf
kaZS26V1zJyST5uQ2UQcvCM0QdtkjlHRF9FP2vNWVhL+bNpFF55zvQsWvxpwcyIBYd7vHbt/RuaF
9S3AoftZj9GuwUmcAo/BEhcKEmxmmZn70RjeOX55qPKDgujgn3N6fGgld69DJMxNP1J11xvoQli6
sFpTkloH9jXJbIonTAgllqf9fZ8FQJYJuhhQEzfKn/6UGGfpR2UgmU0k+f033BBE/tOQaa0x3FLt
aDZI9fvUIdw5cqbePOHJZeLMNrBJbtTg/B561LuiGR5US1tDLsoDhUNXaBHUCdr5jcvoKpcqZtnc
SXXfGY2s9FBXByHas5PhSx2H/BzSGEjlij8dsdsdm27h9mUM3Lx2OI6InvE0bSGLZSufO2eVuunX
VEUPKmXGasv51rXYylHD2FkbTOCdFhJH4TLv6savAvZHyjYXhVGxN7BhslSDXjoLid1MMwjs9Obr
8WLNyAyE31Aw6UfmHip+FjWAU2W5yDr8N/gsPwM3fbQNNgIVPbHzAN1c6uKtGEsq3FoURkOO36Xz
JJzhC1D9kfkfWwGH1vYBiArDgNPQJ+WmwAIBxi191yK+hgy6sVhjedZs2FZ+1Vx9crlS8huF49FX
T+sWaON0nTgq3U4kaGD1f8ROunXyGJObImw5UXIccAhFqfpjKSO70suwKfiajvKYwuHuDfHU9Inf
reOJPQfhM1oLIE4GkJfsUt3RTO4Dea5vOxK/4745zhjbSOaLFA1+iWvkBdUh9MLiblNNAMlg8r/c
7DkjEUwCBVtpStdp3sCp+TaRmSr2W2dYm7irS5Exx6Y7PIFAjLRwttrAXluTI1aVyeErA7JIYJLJ
Y+vaT4ZHFgoIxGtgdbeYqvq50p+hI/IlliZxGrN3cakAEJ2aj02D7SyR9tHWHdQmkhHalJSoNObV
QMRce00MqQEQErMZfB+ctNYj1s1N1jHKCqb4OsnRWdFY8eBrTqNplnzncfA2a9zEQVXfwqFBnEx2
/uyi82jgfknxO+qnhkdn8YYD/t1PFSwsVXwglecY4hY7XXtpp/GzzUCXqnxmKk0I3kFm3NWecZde
D6dX4/qI6vpmzYU6xKGZnlXVPeN2Y3kpwVtY3sHQpE1MgY7WF4vW5jhc4cSxif9d/N4AXmEGG20U
j9h1Ed0J0ozBSSaJcazr4o3AKPSApEW/jn6quacNz/shDB50WYvQskQ/25FzRdg/+gSpbVP8FvR7
1Vjpakb6TfFYZuMxHg1YSNSsbBjNoRo7pl5tyyAh+AkgFNDFjLtAxhTNNg2Rx1tfYlbEvXdWmiEx
WhMznoKj+bjLEmR2Nu1gcKw74jOlwj2Vk/Y37e1i70zzUz8vyGxWdNWyNOqC0m6YHDL2OToiqiT2
wfb7XTjGr07k/2jahEgNcXyDu86PzHKv6Rli3T63oX6xvfBL8NH7i7JgCJP41+hsOtK2W4m1Uav5
PbJ9LlIDz5U1vzWF+9C3t5kRDcp/d4c1iD5SKfYRxXAwDSaRfVxel/81PXlEQGpgZCqQzDKGEtOn
CQ9zK1x6vnBQiKb5kVMb6gC0CQeQPMayrQhQWwqW3nWWi09OnGcgPzmyIO0VvK+gr8mytI588BIS
s54E/yU6wOIpa40U986+zkn8NsX8QG1QYikeR7YyfJZBVvoHFwK/sbcs9u2OIPkxXwQuXowvw700
PUjfrXPWg3OoYbmvTDY9x1Jdp5JqUTHUDXwP9T2G6SMn1A6AFozbqOcTcmYoNao4wPHwT3V9F5kT
U/oasZ8uvLMTZXcAFpcG3L6nTbo3IlbjSpCQK1TlvYaRWBsAv3YmWwcKU0icduIdhKfmmQC90UjS
dzhvn2MR7mOOksepqIZ7ipPUFLVeJ574rBxwZx71c1u8AmxSlujN9CYRLDYdiwU0pW6+F9EUn9K2
BJfV3vsw/ZP72a1udAQQfGQbYU6HyYLr3kmLm1mz1A4uF0JQs/d3QffOhogPhdfR3FEg4oxII46V
vkY+H3Y763XltSfH7rIDIdt94rMtXih+SrvIVIISeRFQDUfTC+nFMLROEBzeYhsla4ybFwIx99mV
vxs17AOQ8tnAjZLW7ncd4wvtpo+8sq/TjJmn7ewnG1F33TT+E9Y+eEjzokpgY+Pkvvu7c4tj+cYa
IcF/IXLqON4w834XkAWZYMGsrrCEZzo3rtECq5/s9sDY980FPgQMwEviX3Bj7WPxQ/tUChp+f8Zw
oDfZ1OwAfDRMrLsP9JnuVIiILQOQ34DzwaqzJcIXpXgEomiZNVqigkn7O0kdazul5Z723nPp3gcg
2nRpIkbD5LtR4LibfPbfCNNMmjDHMAC8Z3ZN1Yl+bue1adF0ZrUHU8gvBSln9T8auunCwvyX//2/
fo//GnwXm1/tr3/6zlumvQ+/su9/++f9r+wz+i/IzeX3f/9q2n/7Z0Oof2hPa9eztXLgXSqIl/+X
uOn8wxXKIi9ItsLTri3/H3FT/cOVju14tk2+GSSm+E/iJl/QdGxP8u+kawm++H8HuelZED//C3FT
OTb/OAp2p5SwlflO/z9xE4uDq2CRPwLCXy7ahKg2+7gB2I7f9ievPXudG8Cqt96Ih59CrMljb5OH
Ie5upr/HUl5kzCx38ojAptnaHpk8FFn5akzRsE6N8Vc1QcLxXc4hHOBFSJqSkeiqsCgksd0UzF79
MfoODSxgd8LKe2KLWeBPDHc5UuCBDRctbFA2TxBjmIn85y9DEpKI5EUDrdD7j9/y778vpQOtBCDh
gkfZq6l4gUd8qwuS9QxvOQLYhFa8wRuWkSPeu79//O+LIxk4ekmZkkAfYtJ8yS5jAM3uqaCVVdTk
Pi2zm05/XzxU3lM41j+q0fuMSdyy2whTsBWmvsMZMHYDO75TZ5Gzq5zoN0Z1MF8uJpaPXKZM1asq
3GTExaiYnn1A84Gk2x1s70GmxhqaPq5rr0LGi6wICxcB2X42zfHw9//+faEd4mjmMR0Q3jSfG4fk
mabZa+t23kh33tUu0q9+cIuDY3biMaAdnAHtLkzUs6P5XlSHfcRk7x6gUx6gRNtn5IEULWsiqEEN
Wr+ZSuplgdfwMEIpdhqPJbao3/AUxI+pXRMjYaLXqPyggUyui6DeO8tfQs0Fz//G+BUq3L5990jo
FBtlFhUHi568GRMADDYMEkTMOJcBdW2t0F6ndvPkloh/Xq5euj7bzzUxtNaZ450LdKxSojy6zuTe
gBouU0x9U171GLFR3Sc0agHlYBbUB+Y+xWi9Ms1EPifw7XuvxFcF0gkLCpufznlPQtvau7E4RovW
QYkGi1AwgCYJ+nYt8VQxgylfvXSUJz3RYoDxlkilpbdTnP6ByIJ0Ize903lrWTDXLodhPQXdnrPE
xaYaZTFsrnzdPKpkcK6aBkBGZGBSeuSdTclWPCkq61iNnACEO1AEU9tUtdYU3Znlue96Z19V1otb
Fc3FIL2FF82LP5UMf4dRCSocDNPW4oFyAjDurzr56unxkzRGcFNTiTu07bdNaH5OPtvzvsnw9f92
ZtGsQ9LNSJgqg/tJSbdrI8Y9xuMYvgkvvxLKWEeeQu3z+4X1avxqHYLHHVQjBA3eZuXiA83C1xzw
ES4z+8mJTbgfXUCCFuJ9GDgIZZJPtu7pRSXj9JrJij2m1Po16qN0zwyYoQiRWCwa2RZyFRXmhVOu
QWlTVjrLTVMDCBlrUoekTbbzRFpf1hBOvXBm78DXjIvk4mrYSnQYILGX3SEb+Jr4c611G8ujwFi/
RvHAgO0bh8QpESM9+af2wGpw3lq5rpQP5tTtiFtP257g2Z7ut3hn5O0NLMMi22OscFXC9LuBOTn7
X4HuQJw66XvcWFtFP9uSykl3CYdSqLdgqYOYq49yyj4cqZI1XYzIMNtw7bUX4myfFe1fGP7OEVTZ
AwbOQyjj+hQ0yB8hTUNCnmc3gIzW4VZwF2JsTzqIlYL9MJY9H7eQWgrjZhJA7iK8CEfhrOqku8H8
ybvVldGlCCn2yspVk3FOoxsGVJ1Mf04mYMKwILeeN1RKNLiPCa6TvmJQ+WabXbYzc48C0JEEyoDy
QA07GDboEQ+uPRdryVho48T6YU523t10zQdKmDHci8ekf6WZMGVUPL3kWVm9OT2MAM46hoU3YDJo
faVi4WEs9G/TiY2T49MUOfShcZxb4xC7tKgKVb/WXbJGVMWKlqidDz9hK0Y+ogwjESByRNES7Lvs
GTaatK0c89K4OKEe705Ff/pc0DXYd+ouJpjgWIXGiuiwap3i6rXECeYsxGMDtjdPaudJ4nqaGszn
BLAIoRI0lpNtks5JgQGVbGWNbhlZKnI9FQnWk9Thq2rYvYkONtYsRHCq4/iQuZcBavXNrhZxcTSw
KQSPnEBBzkpv4XIs7Y5O+QDN4jL3RvkIxXxfeyXx4Jo6G6fMvofx7BSu2jqMv3BleRGzKBM8cyer
3ZwHauP0fBx+FIZYu/h8RS7tdTLIb5a5fq+eZkz+d0N4e6Y39V7Rx7fReHU0qYETUIUR+RlGsmTE
uSUEhpCTKcprbY2K1JHXKBGnk4ArmZYBRkGFDyoxxbhLeqI+p0SGsVKjXsBUOBW9Ci7Kmk+9thK8
8BDPzChw9qrCBpfPU7iH+8tUywfgyztO5gajZWM8FuZor4fYuAVsh45STfEmTboXb7YDakexUZN0
8Vh62lVia1rMCyQ06V/jueZ0xdFqbVEUj5riXggjuKX5Z6jq/qph45GakCMuh3w/KLQlbMK7yHU/
gXbEAr2bg9dTJ2332FuY40bRR/swwm2qrKMCxk+VNReVkinvQE6gS+AHP5Y9LeKinn9UaFf7ANTx
VTvxM926Loci7Nw9aopRQPWL6QBBghxe4Q9MBAABrhDxW5u5iTZvBK8CMgttLM7VFdCTo6F5Enaf
bqMinq+NUZ9SMjpxkEYXSinXTa5/CZ4IB9xKNnceTYPdWxBRa5mG5nM5uu/Kr61Hip9gK+jpD7Fj
ueM0F66i0ikuFrM0zM7prsmGl7S3aXJG/VnRrLqwja+9m5mvjZYDT8d8iRFPOCsR8vuccisL7pbg
aZ3GHsplU56MeHpLpmJAPSGUVNDCYLak2cw0epQERoDq8ESUTY1h0QiuOJHW0dgVRyglDKacYM3B
KYA6mIJhL8L81HksvSPCRVVM4hzhit9agv4aL/cjmr5iZ9XKOjvQdgcWDXe0QyFSy2jdAcOlPPuX
bRf4vJR/JpjNhLxvQGXP3d6qDQaey3aqX15GoelEzGyyQLow8AH6SJwdJ+UTOBRk3xihKZ5n+zR1
rn0qKcLbBLA5VopZ4CmoaCuOW9c7umpjsSvZT/n43XMigwZfHfvWhacpaG0ShpfAYHi0agTAv9/c
mfoFBZWPEHqGV8NdMB2ZphqMXEN++vsSuSo/gfBeOFz+Lll+lZZxualzCpAsGB88WZunLIFhHGn8
XCgSjHfb5UVM6doqsZt1Cc5gkMp0srskG52mcw8Ro3ULAsDJTdxbG2c207T4jIrzEHbtLaOEbP33
JbG9HwwtPwN4T5swyl7miZEIMmLCFcQIHkdlUWIHpBIK552Ej9VVp6rHuMNNpFb1XD9Ew4JQk+Nb
kJGLy6vo0yiUfR5TqrwqoDvprJ69lhBmhDi/y0iIrB2XQVvsfoXBeOlZRDexBb1SABr7+ytRzqQt
hpY6zPjPwNVCkMd8qxgXMFOrItjI701MeboFOXTjaxhk4VRsOOS6G2n/pHre45lYfWrJFNAvxp+V
j6lkMAd3Y4XkPElrFZtIAlNVwcLVo/FwwrmIqw2hbJIbalMQl7jhV67hPFQZ71Wn+EuMI74CdjgU
0WDrxLMW/x/uziPJcmXLrlOhVR/PAIdusHO1DpUhO7CMiAxo5Q7lmBHHwYlxIYtFVrFRZuxWJ+2/
fPnzhbq47ufsvdbVlEv7ZeTZz6lq2+clby11HVKaNFB6EAfKuvk4T3m470V8Usxw4Pvv1ASR1al5
kreDaR/j+a4F8uQucSmCVwRZbeOn4AZ/VwzZszmQ+U7npttynt6DZ/MqMd2LLAYvIIatDjnRoCu+
93+6qnM2YnZ/tQ1bEMD9fAJWS9GZDME6neNbZVFwHUr6eDXSVoNexNqHb61bQcAF4rZumPU0lXgM
+mEiOkQDziU+YNFf6YBKJyByWGPbUK/059//Q262WNic6WrSdFxt55FNS2SkP0NtfIiw/G03rH1d
zz/I0nrhXgSVXGL/w2U2bVNELust8nl3m83DUy2yn6zj4WuF3dZt2PVatQ3VBnJwNYd7+vndrsW0
vkrT2VsBd2WAyy6NayHyVmckINXHDgDfkhNVExi7/OSPjCrR/AHf6AgHeTA+bGzRJPx5NJf8ByRI
m7whJG1jfue3DOjxqgHFP93aVMPlty0eXBP25LwPmJ+oSyEAd4bLl8oVHMHiAiR2prfE89xhvmiV
8+xNLvW0DNEpqTImn5ZSwE4sr5XIrI+lyG+cbuvNNH4tXyiCZtgl+dQ5Nx70nAabeFlQdtJYu2Xo
AMhgWa1sArhTCWqGJ8++WH56R8+ZtiR8pPpdT9y3Znv5zfrvnxOn1hk/O9vbW/NS0tfgJeBXKoAj
7XW2RL714ATMxMC3XrDven4WWfl+e0kgNy2ZykOeUMmVLuu5UXKd42Ujjfy3DFnS2SS3V7I0/rTS
fHHaxRNZcrgGoLHrHO+me54iPomP1sJlFw+jQq4Z/O6WJLoNVIui4HSRFTF5PuW/f5hG44P27lp+
g+EibaZiW5eAcaKG+J5OirN1BaONWZM+PuvkQ6dszmbGp0nRErYpfy+PxaMO6d1VHl9xt+fHaEBB
EHdYP5MfLgRAsqpXUWT+EWjt4lVMT2p4cdAclczntv+l51Qi+M/mVKv/+T+qtGIy9Xd2dfz+7/+y
/Pl/nVMxb3JZVyGW4J5p8aj5P2IY8x/fR+XHvwrYvvm2cP7dmEr8w0PZdkLhecywhMPcS9V9l/z3
f/H+ETYvbu7ioedZgcdw698GaPf/KnxR/88//7eqL5kGV53iA8Mp8x/mVDAx+Shs/kqTiZfr83H+
xzlVVkYkVKnXkYrRZ7CXrJFT7Ie00uYbZ6J3UCfGQZm5fcsK5vRE+FcZ5ww6dQQqffGrzXvIxVbN
rNVEukh8ADE7IIxnIFY8fKu4P8uWNaLRl9cJ+tCFh9oM0p8iA7+o0WC/4hWXKjLD6+TNe4P/cdJs
Lm9lNP/JQQrsCdr7J6bELLZm9xKLxr0E4/AWT4nFeJl/+vv7OZ2bVRc45tZFW3aWpfseCsvaEf/2
zs6IDY+vwRum6RtFE9zrc4bEyYooj0YKbmLpsXUW03NCvA7gG/e6pLbwfCyMBzeX15Sg4obH+Uzh
oPMXl0mPsB6+gIRNcDbzojkDmT+qZMayN5ErZnH6HskQUHsp2HeSvj0Ryt8Hyz+NUcmBjovcng8d
ldfirnP/WuxSnPGlxQ5BTjPGr5LLW9YXnB85X3b5b90QMLBL/9QMghLose52acmmw0zH6ZIJ82Ro
57GroK91JTDnxL2wH+x2zpBDilsoP4uPzwz913ox9DHoRk0If+ZXqyiXMBPaaFfClF4uzZEGciB3
VlFGT/Ui/1ssgLARU54RewM9oIsmUP31BfIdBFrIY9Btws9usQr6y6gehu8+RThIjOfAXho2wuIi
1OGFHjxRbXqpBEzV3eBa4/sMXcew4u8coSH12Qe9GA7z6it1WbFkraBvVtFZ5MDLdTmIhw0KISB+
iy3RhGZNyj48gjY8eotR0eP6z0Ky3DOcLc9tX4+0UwAClVj0kqglWYTL5USa5t0UmmYgXKoJH/gx
bcuj00bfUVPcg+zDVNZAB1pmcsD0r5TVUsb+DG1gOqcIIinBP/mLMVKijtRJwzMXmaTy1II0Aq7T
7bHojOjfA+du4M2kNw8oNa2tO1J3qf1OnBWyytbFWikABJmLzPLvLwZqS7E4LuViu9SL97I7O4sF
k1PWXb94McvFkBmGX47KQY+gzhSLQ5NuyAJWmB4VlWBqel3N9Vwx0VhKAO5AvHBuqxcE1NGuaOJv
V9KB6Mryk3coS5F8JzRG1X3xevqx6a/jfiHMIP3MkH8OSEAFed5T6tsx7/oHup8ZRyTmX+XiDvUX
iyidYcK1mownfdHWfcYOGxP2gSRHeD1dTKRqcZLafFaLo9Q1sZVm7oiqFIFpbLi4ODnRt61J2p0L
80WYpGDyxXyKS7A8M4tguzxXGN09Oe5dVKnz4kwlWIYXLWYOU+6TxarqCvyqFE9f8ql446OOMPeO
/A4y1kZjZa2WJF7qz/thMbaai7vVAhbR/LW5DmDoqrl2N32Ohm0i4AZreV4lOQYLC0C8bCPoUxCf
RkY8KFs4NqfT0JPTqqBT/mJ6xOSGk2dr9IgPeklt16ATELhq69Ke7NwKygUz7BZPbYuwVrjvJjeV
PkYb27PT9ehim4qRL1QKl2dOvW4jWsW0a+vNvGABEnCudIs1/91mujcWObYVVcWipH4fHSJtLn9o
8uuPbrHtcqygP86mQJSYeBc0yS5b7Lwzml5z8fWqDnNvAKChXly+wYTVVy1+X3Mx/Toof9vF/Tur
9FgrkIkAx9h2sY5d+Q2UuFbHJIpEsTWLIjrkCIUnB7Mw1mJ2E8iGW6qQ5CaSlJ9ZOOwxn4S9wPf6
3qAGZbgksq1dheBxlSten1mPsTVFbkw602HKIS58i/LDZNGlQYRMIPnKFYa6RdC8UTMctqzUuFtY
9+QFRpBkMHESdMA5hhi4x9T4US573mLQQs122lWsf5Fb4WbOkTQzd+dfXO2kIYmUDk+zFfLhmDeA
otDV8Kxtwy5emykF89obsFQNIS8SRtnD4ocmqrXqF2O02+dvOWgG6gck0l3kVyl6abl4ptEcYhQi
ir+aqJoD2iYv4Q/gtvL8g2ZUB3GONnqFsjqxmCrOHWwktNb94reuF9M1ff1Dl1FcJYr7wAw5HX56
yOok9TZsNaJFjLEZO8p9Se7OR1DWT2RUYOh3PsViLgjcwU4u5m2mty+O5GoaePMTimrejiJsJVmd
WE/K8vb+YvAOpo6Q3Ixeiq81a/j+M5Bc5AzE3yyW1Mrz4kdNoAXwGEgW7pgmsvAxYcVrWeljmfIm
lfv9OV/M4tKHT0a5Hl83o5IivmVIyGPbI8iCljxNme/Tc+GdrXm2W4IuvJlC18fOa3Ejk1nkbOzF
c24vxvN0cZ8Tn9uRUwWHjRadEQc4Sp22fHGpQ87wm6323E/YshJneLQXu3pChWSpWJsXB6b8qnHU
flxs7Aotu2YChsp5IneWt3eZ337DDydDQKu6c76gqHFmZ/i4r1IXiA4hBr4qfNc0RaBJ7EdReNeM
DGQ7NVQRs5Yd3VQdqqHNNgMq1y1G819OgM0rptG2pehWvLoxeBCVbYyk/DY73PR6sdSHGXxS1xnC
VSBaRpguyLXFah8ESU0+AJuHH4J/dCbqxuyh28Y+dqbl760u5rUSly8DRJBdVt41dP/OcW/eYnBq
GzIdAI/yOb/LCmdLyDF4SL4oq1Rs3nqPuWJQ7ZcgF3v37BIDHDtAoRZ8z74YADcbWlCremj1uQyp
Qpeou8MgpUlH2C9I9CMLAg5jX+VUEsQ0na80bjzWPs0vWdcX3/B/+6KAtQhA/czkliLJb7ehUdXA
G4h8KLquNwSrcCJ5bTpJsWV+vtz9+KFTZPonkT0YWU9bw2+fe8INSQfNU2SBT/ZUPDc+31myw6+m
4q1BzKTbeF4iYEj7dptnf2yR3svSYU7ijs2+5L0OibL8EzawWq20ZFo/UEnhJgtqrIC3OWdbnnW4
vqya0lQRfzW6Zz3noGgGoUt6m5jSUek7Tj/uxXHNe1uF2cMMUGg1QyHe6SAgOsx8KaEMtKWLxryE
PiCPk/LNn7312ANsyiJu0q6osL3R5e+ycU9uaslonB0LgIdH75a75PwZzvKZJj5gjtx9T4oUa8kI
zssh78Toh2JWZfhrDHsvdTk+lZGJazByPmtmVHt3ZFDeJeOW6TTzL83FVNTiODO6kFOA8IYwoioY
WE3cPLZpXIIGcA/ARZmUBu1Dm1gPsk1fnZwihRF9NIr3/0V3RMZi67WOdZgQ2eST3Ix6NLacsANm
RVgpavsmBecZNtcnp0ufpp40l1eDtIr6cDO0I0BqOLyVsMGzEDD6lXQBnUIXRqgJSn9uaECFhNUA
Ns8XIShKNB6jJKocgrE4qUjZf1KRxfBsdVvfZYsos/jBypYZB/i2K/GAtTVy8jDdBkVRLNc83Hd8
bpd6RiKSkzHr1C7O+KDxavlb3+S9xx6uIxT6oxfr55SH70NfpveR0dzz7BEAw7tbHeNVbaKO+Ffr
/Em0G5Idysc19t+HSAYYXh2brgbb5ybjDh3y2mS5Wm84RXkP+Btw1we8hyDIucJR2yAoapfTxcbN
g8dFHchGBrh+4h1ZIlmGeBhjRrG90rsmIg4ZUGiwC+uBZWJnRd0DlMbvTLAzW+ruWvefiS1JrCZH
ldX2Keyb+lzGCcOotn0u0uos8vLCKKDb2kzBobykGJfzfhsMgQTIlqZbhzg+CcvoIBNyd8HAvySC
wNvBlAZbOZW3Ss97qpmcKarqC4pCQEnS7dj88OVVa8dJIDlxqtzwQv+jRud+bIA9Nryx0R81Vx4f
zL5wIPUZXXGC469y9vthQhaMq9GaqZDeOB1rKowE88aTJUSZUt9EBAjHn/0jbH3yYU1+7BeG9jR9
BT3hxzGlhwIlYs+p4DUNKOEKYk2G5HJQGd0b2acFfsgnbDawl3NvnZPkXVsDcckochnWJ8dhAWFO
CqGxUsWlnWf0nhQpouoxVaZ1TRRt6pKnYT808gnT5nPnGvo79u573mpzYWRf8JzEKl4OC6o20bTk
8VYYLS4ebSocQgbDQqIfPL/ZG4WiuWZxL5+jhOyaFpX6aGOmwGBfrmlS4Bojv7+XXFpviGw6GItI
jafip1HlcOAI4N0SBt637O8vHTGzIvI41tj6vQ/s4vb3F51YbPQMUW+57OpbgkEVlD7tJIcgiUHV
3ogQ1zAtf8jL4hAM4pFvdEqx0ge+GANy6MsKXHHWXipvBMMD5okhKsnmdAVQrLmb3A9Zs87lhkui
yfA49aXRvdTsBqIs/6GCy63MGz/7xToZ2/tBWr+yNLgUeXt26AITLls6VmS0QA3eqHFZm4TYztrP
2AT5jf/mmagATRZZwnHORTN75yCi38KLcJdwRmiLYt4r2rzweIjopm8cMK59kRCxH6NfaU4/RoxR
vtWOuxf+Mm93H9LFACNZkOLYEBRWIa4DLeJtblw3IwtcqVk3jfXEkXiCZmtlG1n7RwsjleUPJ4pC
10l7rAiEcfTkQDvXzWryIwWLxTJSR9QpZkA1kq8y1ZnSuwQY7nE775tcVuvcIsrbluiIaoSRYdnW
B9U7b4y571iDgVEwx6Mr5PPYcWyazG5jIxpg4iMezaqnz1cothH9WrQwCXrdp9ummzRBoQ4eNHcp
nl+v1E+n1U7rtt8FgW64+A7boFNfDW/X526OiHez0Hbj96Di5UMencSAq97sCJr41VPNua36XRlI
kPqsBsh21uuStGmTsO6lBm1vuwyI4qj4Ec/Q6gKYPPduiInKVh8yv8s1Uci+bPcpfLcNhLFqFwA+
TnQ4na082wbgRNBxzSR0dLCPQyb9Ft4WvrgsPafKuGTk1fFM2uy4QFKC4uMtI7OlsTc9T62B2n1W
bm1d2giVK0YYFuHtKPd5HMqt11NKGTzzW5OL3021jM/a4z7S8ErEpPKtLNd/CCNMFw5BO29oDj6x
EDueboNJCNEzSo/YuXnOmUBgOXnmHJ/wysH+pOLJO3YDvkYrLFH5zcVWFdYIIT6+BXkFLxPAgqSy
upmHx6EY6bT7dB7gJRCNbF3WW5oWQwmo7HzrwaEFHEPLmqlEklzKIHsGiGCuxjin0D/rrSv5gvRd
fkc3+r1o6u4YcvDYmoqrTQIono+I8MICzU9CoCAkFs++8j8AIupDSiwRYxBIdAWb57eb8kfbhgdu
0BQbTb6WfK69hI4AOwSO2NFsXWNC+Miscd6B4SSED2fXxiaWWckHRDF2j58qXY4WlqQ3/dn8hWWw
sF+NRfRsRVT1s/pXYel39swX8MaPopxOiTHWq7DJ0a4EzmHWXwHANjLBxzjnr7cc5oBpT9t8djGD
2lFmIAMklq8iNv5Re2YL1B5qOJlZnFiXgawRBWEc9r6bX3XRe0cy8XQxTSPcG3xlL6Uzv1cgVzg3
xFwaZ8hcqTv4D9gf7z2i/zZrNSU52M0L/DmFXcLBEHb6rNyd9tjC91P70tgJcGD6bGxTmN+1IBm0
3Z9G6fgrcI/Z46jsMwdT4jzRdLI5nUDrHY9tbj7zE2KI37V2TNIB3XMlTXg5MOqH/FCkBFfyOXuo
dACRP4Jy45oAcKKI8Qq5ntJ5wrjMIBApCcVX0gnkSx34d5YdQJlirDY7l57axVS37EfMM1HbF15N
f1xMpgPszZ5zGGFcdDs9rxw7G87LhzAM3Re7ANkElJ8ca9oLg20gdvkVX50f32nusji4TwP9qJ1+
Vwzxa+syjml79zZUxTXO6x/gh8tXQH7KqX0q8pqUiL4PDXeVsMM41xYbAt/tN8YI+mucJiS2lIMD
68bxo90EzPnEAKSu/WM3tk23hq6X25l/Iuo6Re+PJL8ZoULpzlmTAS/Umb3j0kBcwVTXji4r2ZO9
idIyq75YpbzwlrB38NwAoZKP4+Q9ldNkvjZjwtFWqrvYUdBFjVZCys69Wy0fGCqOC0OP/EP8YGof
EEVK398louQY7dGZcP3K1EKJXFPpJInGR0Qfnov3W5Q43Y0gWsk+z7KfPZdSjUElayjD+qZT49Ux
Iw4yZm/S5ULoVo+oYKisMjIrXlFMwhCyB7akNJoWGcd1GMUz7H2aCpFB5dzTi4phBHyf6wPS2lMI
Bgl0WlG2zVmHPzmxeSurnYtOvwqzte+gMwESmX7PMG0OviQNzdGlF+lJJsVNkdOme7SiP05tikNN
KKlUmfbwGFLYbG0i2qkYHifGuUYOU2taZkPh6LHzM37JYvyhAnMwHQPdjvUhGh6rMJN+GTXT5Uq9
DnZ/jBYiCzN/ax3F1pnoJI1969HqxEcalagDdY5J2eUKOZ2EefPAUfW1AFFUYSFr7OAJ9sASloBh
WjOPmfAAjH7gHTDYvZfBsV3wbvDTHsuM/BnuHuI3EyElhGD8OBxYMehdHFdXbRMU1fFDSD17rYpF
zSmbayFmA2EMY4GkPxBBwe9QdI90MRhmGNNZ8JJo+Ulb6Zm7dha4T712eHQZ88fMwndkK2k5vPMM
53LKGNr9iXNK2FF5s5z3nmX0Bn81jFR6QTXVNTCCfdM9xcyrrJ42c0ZcYGll7VyFRE5PaYWjxv82
3cembQWXjPnOkJAC+Pxb6j18nj7xd6pJ1Rpu1XPe2V9eYB7mCdj4aP3YhjqVo3hiIAsfEaajoMjG
m/hH1Yrn0gSpXdFATsj2hwp7u61ZXk+In3tPHgYwG13t52sxtt+B9cy9mKOu9zuTKMPM5XHoPdEI
5VHYI1joa3eVG0JwB9iJkGtVQ6od6QPtjvjVCJ236m8et9xnvv0EmvQzsJD+FJ+pE7UbD127505X
/5QFb3bOEhOWl/SSJSvFgqWo6RDxbM15QsIIKduNkepP02Iv7rV7UKQxGxgLisIa+GW25ttxUVJs
VcMMySyGm08yPu4cppGifVQQ3Gi88800jU2cW8/jQPRSPhM9Gc+RYOoNDGA7UkX0IX51TvgdpMGb
DrJDmo3PUQs+IskPA2LuoOWdriPh32cS70/FO44mmZ/YxpOM9IdRSjRahQ0nezoBIHnMNOYbwTxz
bTGGXQwvwII4laNeqYgxA+8MCWSxy0VcwLmXxKAaqe8jCyu08PazWZ5pub1aM5DnUEZ3so0PinEF
Nh0eDTrNb4MgmDqrb2mG98PiNp/sV4pRl8wIH4jRTBvfRaHZOeJXkR3igbFIagT1Lpym+7l0NqS5
qkM0Q6CeYmZ/Dn6FgeaNY4uPvtdPNHCS7RAAT5sMfojyO5GDmalYLK0nr/oMUBITGuaANcf4BAVr
3SnuHmA+rIc+BCHAlijzAK8wbZ25dZWpl+4Md3pOO2iDLcDvFF8tLuQOXv04HgdlnOwhPoL2A4Gn
RmLcPS9YB9prwpO7ZHiUOxRoaJICLK4fcUltnFZaq6rznwoDDdnsuU/SIcgiU4RYVCcJysRnCco3
w4VdugTHBFgIvMxVjSGpeGKg9Tgn1rZPEOzYy7v/QDNvGMynNoi/24wIfaP0BpbjW+XQtecLJhAm
wu6KpDw41FQ2LsvU4wRByq/sYWMlPSF5T+2zrPrwAs54YDkxmcx3Zc4LoomTDwvlA1EaqulRWJzq
cDpY4ndHuhLKBIhlWuZfYubHKjW4W9BxnSFFLIXYYTuo17FfBu2Jdymtft+pkds9ji6Gg2ij8ER0
KXP3hoUBuL7v2asOgNf6xtj0pbGh9G/dAYR7Zg7ZjRb7BNPr7ueQ3YXSkvsy04FwTGPeQ4iywydk
sDf1xirMyvOYTiMwM+sYVmb3YEZQQ+2vriq7o2dNoNM7Xpox2JElOjxUTKV9kIc9r3hCUegoUxMu
27wO5GSRQK1+z+gft/hYF3NWdnQ074QgFeRjYkVvVRW1r2Oy5cDNwCXjA5CxNXIoLj+QIVAnhNO8
HwugbxBzYHtlxXsRjt3ObaiDt6wfzhVROGh8J3VvhSkdYY1j0ylgwhSW5CLDYmAlbDpJnSI/RPmO
7JbN/mQsHYg0xIho4zyMPc1AohXPxFiySx/n/T7tXc6qjgLOnSHC5aDVzCWNZ4MdnJlGXGo1jMaM
eyV/HTIcjuOqDbNbRCN9W3H6ZuBOsHNgxfCYLWUz2+SWH3flT4ZzGpr9oUly574zmK/5xN9JTbLN
ISymuKjaHV22ZNcrd/oEWMigNJeszF0gT7mxfMhdsBdLlZdv4B27cz4QhxlnWRLBBKN5bZPswJ6y
2boDUzEyTGfe5s/WQGVQoo4gxwxspRk6eTAz7YBn8Mm4Bf3rGOjypCZWXipJnqXJhLNsiujK2SDe
ztnoH3pvyt5mlV/NoOAkOPfNg2XwQFSOAwPYac+WxzCu6FmK26iANs74De1U3kQJ9oUYF69RAUBU
ddGR4nF96Somwa7gdBgYfJRW8aZEme0U8qctS7bvRODW7NwOMInK9rVo74mNERpcfqlLqCiIllci
xtXaY5LlIMLsXxQkCv0iwUsW+lflBA2NmHrYFByoV8Kbp6vyYfLV6YCzGI+TQQf6FAjWcClnAxKy
SO/9hAugDUOzZmM8NIPBt6ypdvTY+k1ihKSCqGg0DU1FXEN0v8rnymCoNFt0Ghn0J0Gut6VOz+3o
4KibWMbwjv8RNER0lvb92oA+e40MhGmQrzkNz9PI9cXYMoQHDeSkTADIUTsSnZggFtXFxa/JSEJk
Px3YquqOb4u+YabDBDcwZcqh521Q1JSX2Qw+R3fm9YIOYa7IbNPmJ0lVS954TBDzw1S/UkX/1AU/
ntMQR4Q1CPE0NTdg6UKgrvKct67RHg9uHDA458TTzJO6NGBVGUJpZsKkikbZNi+YSbhnISou0QrL
ItkXy5PXb1yfuat7TSFkV6L/NRbTk8ZJZ5vugzVx70YKW7C9xG2UkYdPCoFPs/M+25bB7DgiAwYx
+OjM1JTbtD0G3EHYWTFZlDm7aumrbUm0gOezzLsT1WiMjL7PEbtjGFjrbt9l9sW2UMjB2WEq4tXu
FrL1GWV2xXUJJGhK1GJf187dX35x6/kPrWeOu3km4opY6YmGdX9qCOnRbOXW4uZaHdrGZCPP+pTI
sruxAGIl2aknoHKEfgEniJVSXk0nNrSvUCBp9pr6U85KXuril0JrzW6DtKIBuYUV65nq9TtSPo5O
DYoogmHQOGMMuwVZ+hIc8RhT3zJQExDHJLqasn8J0fya/g/SwOVqDZpU1A51aE+fssojyJKvwq6a
6DwiWR8ZAa1sv+ECVxOlZbgKKTKqga1HiBQ2Rm7ah4HnvueVaJis2WJb2/IiYLSwMVQH7r12CfIO
3bjl5vSJh7SmyMgvVKEE2AGKlwFeSNtnR0e1NjmXo8FciLwYX99opTx4sUwnbh0YwtPfX0Q3sDgr
1EZb6q2pmHZ2LtuWuCp3w2RmZ1LPZGVTwoerv/9c9gdgb9mpKye2nZPl7DvOI6ssdVzULYQ0sob9
8+hP9hqICAEZACMbycttFTsTZ2fQhOA1i72MCBPavTHSZIhJ9tMfQCHf9XjhTEhIvPruu3l6Llyr
3TUA39LoKowrhYeUeZModtrKyWTy8WLINifodEPrnlo6XnUdO2h7k+FkL7+g7KX0ufyC9YkTwFGZ
gz5EtoXSxrxMS/jYxNZ7KlyH6aGpvTOVbrlnesr11mMYcDLYfpwcfmK2hYXkxmuj8EC+ZF+5TJec
1HsxpPVUaO8C4J//HvlX6XXl2mkgTasQ8Ds+ulUz9RmoOevi9SG+EAv/nMTGSpLxvpGaIyCXEAIt
5SVhG2VKfS8drNNgHtASQhWLDaz2iXyggELbpFC/RofMyhx4LxhoUDIAJEB3uaSZfJb5uiYHjomC
WlYKYcfy8sdYchg3G5+7MZZIynFLX/Vz7uJpNYrpkW3MwTL0k2XzLmRE+ozrY8QUMwDK0+ljI4P9
PLUwHLX328SAlvL+QwR8KOyXovaeW6yFPEz/MFKx2fnDvSudP6HBjZ5VVkM9BicDXdigZo1Da+Le
rLN7izKEndiMj9g46LK+69nt8FDQtL6NL5UmOIVJmNYifCe3nLGrTrtdrM2rH9jfWEDno2vmz8gz
XkP2/oHxOSqkuBmMn7YOwAVPrDyMk0Vas7CxKcNw2flp9mNz6oXO88Cp8ZmeAjk3yIgEZv+OaKIj
UJ8X8tK8CthPrcoyhXU5Uxtp7qp+QQMm/WNR0ekO2CO6bE4YQU3bWGxFUVNisNkJ55x8iyg6pKN1
h0TvjdOuqfyvKSc9I1nmL0EDYKM2R0I939t2TnymeCbOmZT5g80paWUr78U0aPQs2ir65XyjKT4F
CyDBLIfzVFEa7Me3zvIwc5gLQojNV7jpkp+6ag6SVw4juGPVk6kJw2tXhb9ji52DawTn9kKS5wVz
4KmsMz4DjqxbwslQcv23sgXSn9q1R9Mw/7zNTXPOc7JaXsACqOZNSde0BrmSZ9rdunESAIw4EO8o
BqIkNWTkA4aQquCGVrl0sLVNwn/KQYGisi26gpjWVBwziId+muzZYwNq72x3O/aaZhG+qLFbR0/m
4PxkU3zUDa+ygNwGOZ6ZUw8bidZh5skI6CMKKFsKI1pYBTBX4H5YQfwrG8glyjp5dEFNbMFRnH3H
Ptpsfviy+9mu45tjeTafy6K9swmcFy2Dl3pUm7bhpf9fOvtq/+fZ11721Xf678Ovy//hf4dfzX8C
x/dFQMpUUJ50/H/raIvgn5AYoBN6ZFttoAGkTqtaLgFXQ/zDG73lhoETWp4X+Ob/7Wgbzj+O5/pm
SPNBsFwNvfD/J/3KNHVpYf9rTHbJ6Qa87Qn+Ktvhr/L9wHcJ2v77ljYfgMzYurxUwe8gzz5Nuw3Z
cjhXV8qHWoX5PnbjN25DTwzAosPgQv9Qj7bF2rhgGmRG3iPlUZuj4Ub/bUiM9cWuKEJQEYAnCDRB
T/VnWI8bf45BWdQG40j5WQflseTV3w5EMiUvbl2ilxKGTVeS8kpdzxwFEuAaM888pf0XBMp3cdc0
q6Ea7+ZS0mrJBCuTieGbqs5hGBHaBMyyDl0MeER5qi016l9WON+ZAYE6GwXcOSZU5lFEiIZ9A/Ea
x1937koNaYGOUp4vWzZenF1jwdQdIGwaYU/OkyJLlVovYrJ3uQdjBORGbjO/joo0BGcNPcvDokwV
mkEEbfNkfhhM68kc1dlJ8MlN48T4E1D2xLsST+1v3qdfrLE/dC4TK4SHPNMYGodglUbCnXRUeFPr
2M+Ongf5LodJZIrxUsD0oBhC+IrzZtgr65WSwtWvud9DQAFZkQ/Orh8r925wWHGzALY127Ie4pYo
kJx6zFkwFpjlqvC0feJQf9SW/5NlxO34EXmvo+AcyNjZekXxrGV8wcXLJywEoF2XGGsSgje1kum7
+ZZNRE9a5OvMCx4TPulDv7BG8qplc4NilYsuO+BeNRAhYI6WZnz0HNEcG2Gf5oSjhsM7q2mkFF3a
7hAtWvSCqupGayoZ+uZCb2LTZxxp7aySMcKhlnI/piSsNsRP1miQ4N6oX77lf1u+uB8V7KfC1j8K
Kc+qrKY3Yjr8Cd4baKPNY/THK4xTeMgYI7E5UJfUK56NNPlcvFYjj3I8VDaYu8KnghRXG9UXH/wk
qdMc18Utm5mU9Qy+OHCTau73S/HSNCqCyw6jpo7NUxR1z8g1eAM4RYI5NN/KFRMN86fMm+c0yd87
Up+VpvlCsoF9QlxC++nB2gkSnOhZsLB3wclN9ZsWc7iLmWlDrz3mjJdmP70fM2ti9ho/zWF2rrRD
esjormnqKhCKt5GKLoI9hiWGH96cIXjP2OUnDEEDQYnZ92AnZV/AobkfOePLJBXe4BmwCt2itfIo
2RM5+AwR0sg0u09zr9tD2QPXu62BHmxRDJgHVUbXPCkeZOZwRlGMyIMm/JLU/m81V0UmrgpG6nxN
cvOxJdC/8qOKYhJX1byZf7EEaDf1krwkWf2R16wQykD1rPKhjRBZnLYlgIg0WvQWk8qPIcl6AoqR
XNMPVFtWpa8MCXjly44WFvJvIyfE0gKBMLyYNE9UvjY+zwEOLJx35U31TJfEID+azHjIf4IJbnte
9LyvuYLSj/TEXWmTVO6ddJ+53dmM7fcZzk3g9s9hnJxpt828fXu8JvVRL/uUzOBQki2b/sVvCHx4
il9VGqbb2njiQPy/uDuz3ciRrTs/EdvB4AwYvsh5kDI1S6UbQqWSOJPBMUi+gZ/LL+aP1cd/nz6A
f/j4yvBFC52lVGpIMmLH3mt9q0MD4pbrKLP3pZu2Vxi/nkrAy6Y2uTWS9ELlhI+mviSAqFeKtKyS
lm0pwbLV1lvXuggJEAhhleh3KvGirV/WW7slz0l4qKHw+ifNufbFHdFRhHQR9gNIoNoiemH98AN3
XdNwPLnOQhhrqcoSiY05U+p5CDFgNlTxKqWBavcQ9926p2SaOS3pguNVNOCvQojjkFS+6xvr1Obo
R+PxXAuHyG/hJSsvMjdFOoiDnTOWlNEtaoV+ByT7O6V9GmDeRr9dXvMyOyWWeSEqS+/7agjWwN9J
2ApegtE4GZa4y+ZoHzT5Fw3jr7AEJVeG+WtvZ+/J1N64TXsXmyX3o0ScZ6ccykaKYAl7ZjWSwMot
oX4QNy3WlsMMJGo8iIt2fEs+zFvrGzh7OMPzJ1gZe5RSVzIF3CcV9TsQjd9xYahH00XQaJ3iovf3
Vc3K26b+/SjMRWPBWNX+gBePWgmVHUIx94KQi/bXeRlkShQHKzHmeybfN6WFWrCtnsApdIcFsklv
4DtrOVcaIKNWykG+xwmA/fCUG+KSYvBmoJa8FQiPGAoRCGpZ76Nr3rPSHDsJqykvdrPmLa0d27j0
RUyAUpFfjTxngGOGH8xm3Vq8WaJ5iesIJiXlbj2GH0RGR4DYnWxtIneDEUd73LJvkmF4H2NITelE
UGRdEWLZ9PIArkAi2l5h0Yk4R6g9LdESbQQgYfDQM605rNgPXmxcMfkhJelINEmaF2l4Kat8wvyq
J7R3zNtX1/aeZE4ahuMEa6nUqQgzLiZzQ8Lgc5Rx1zIYWJchNmQcd8owg2cRED3uQRJHl3ZwZnlG
YUl/13EQYJo7Q3DvYAcrPdNdGwPN6Rz9Oma3axmm70i0642UBv60hd1mCfrynPofa1HKA7PXeWMD
Etkx8R7J9YjJ0wb2XOZ3RTxsTV2691Hn7xBLEqk4ed2mNMvXebL8G+lkxgFRsmI4YaOCRvpZd215
U5GBQm8uRFTt50Twfeg4I1m3dY8kRSwKneliFDMCK8TmeYqcS8895vRyos6ZtiBe9maAzbUreftM
HR7EIHaMsMgRyyLc6oW7McRzNzL3QqF+zdwp501a+wL6COBkLD4Q+FvjRfv+TD4TCmefU1KdvJVO
8suZ2D1sY/oGsU5gAvI7CE/AH7CexwkCFFi0AivbgNBwRWcbqiW3/V76pdwT5GXkCfHk2Zeg2pCs
trfoFN8mzjX7SctD1lBezJG/y+md7PnrQOdZXJx5LVANIskAnpLftD0BXmYd3lO0EpmjjlVAdkmQ
vHbIjqEyQ6gQ/ZOkUQa4OmS0J/SG5IWNcggay1wSVaaRt9PU/i7kOqOvSvRIG1Z3AZk4KHzks6mg
wfpQC8z0ceQyncr2pkjGF2Ib87v5MPRmvBkbP3vEogqMD8E09B5vX6AQQdgy3fYFm+Yct8hpqyNQ
DAY+TU4G+M+osoB/UNUSaT9hPWoKUkaZd6UjR0c7TY5ZgBYxwweWjOI5XLQgFkhPuOvTueGQPDQO
Xtys+PDhxKUmshSyYju2byaN5jySPEPch0/oJO+MAGBq2zOBJ/F7HzfnJMJl3cHwRAYW/Fh8ACNK
q6Dm7cQqvNfDypvIZmMiLbZ95jf7kQl2mSySdujTxM2g76NN1SdjfcbS/ZjjKYLdNjLaScCV0tnZ
OqRJrbwhVivTEV8iw6mQow6A1EzdtkT5zfHGjayM2pTNFhMJUXCe2W2cJjRuZY6WlMiflVtZ907a
Ijkl+aRSTEeE7B6NCk+TpbihJAIlhiAdQSBG45/FnLP5KPaRrIPX0qeYV0dcEaOp2NnN9nOwwm0U
YZ815TNH5a8I+PXBTPsnZTFiz5pHnEWPaVs9m1ZIapnNGiY8RA8VbmSTusaE3pdSdG9U2tJWrBNr
Teux6wkOcyUgbGKMbxIZnhx6KErnP6TJBuEon75+Q7KO1e4M1rMbcJINv0lU7w23/8UyZOyGuvuM
h+TMq2zjOW0vkZ2h/s8VQdXl0j6K8sMynI9E9AOKFoOjHh6VjQQsxhN8SHrwGL3f3DH+Ang2RCm1
FAmiwiYDg8kIh+3XrpnslSFyGiy2eaNs/9FO/VvtaIhPnDVQ8bloA7tyqywBMa//yRJxmTAY4CZa
3C2B/UlK1MbU41sROP6+9RB5S4fuvTHsLJulz3eDe10B/8UtHJoMYBKXyEU3jK9h/rN3kh1pVvOa
EJf+Vp4ise6DABtWfabS+GEM8JFpGz0AhrXXaC+HrTVDU+WYlFBOrbsMUYk99NcIEww5I/G0t2cY
hMn4WPr1h9+baoMbMq6Gp4hmApKifM1Kfmc1uO/DvvUosNpfQceEE3mauxvl8EVW5odRaeushXeu
BinvGtpaYoiLNbdrtCkKb+u2LayvPDpLNyQSTDMdEkB02Kj8p0z0vI9uoFfztwktakeexBkbMOoM
zzhURoG5yjf9DfvHpstJUGitmrkOan3c05n1VYFAXlVIJ0mwTZ5RJzKYxeUTpvEV5/athkmyMSYk
i9wwrTS3JNICDUJgIxAe7uqwO+EWQs5TPeBpYZwJ+ngVzeWFmfaIMsViJIxCu5yQITfzNndnwCfR
RJE2p5emgowwKbqxPl3HsSXBdMayNQ7FcWqMe7ROp9xkl1YJRm/3gUFku1WT91Q73GMa3h+LPXep
kZGMMpRIIGLP/mKIbNOEg4CcxD0uDfMmTZ/ho7fr0rFfDIugyBInwirAkjKrJrmQ2Ig5NL/XExiU
sUP+grGQgbnDutfDCM1swiVSCCYIxYlctY9Eikhyl/uRC9Q85+nw6KT1uz20j6Oer7EVIy4lMDeb
6HxyqW9MhzQpMYRAeVx57tLm6Jt2sYbDgc7ATN789kwGFWdSNyR6sfLv0OKCiU3FHZGyxLq5WDCW
LmEwndye5ifCIn/beFj82ym4ixOEEzSlPJ95SMvuOC+wFDffELpzZpr+FrkozUEQ1ArArJsgRpKo
ZQ6T2OhIH8kRvcv0cOfFA5w01CYL4DaV32S6Tz1pW9zY3VQcjYKRA1b/RbwFOdK1jmMd7fyJS7F0
uqsjuQ8n2tYEGKOpyJP17++uqOV6kTwrQriMqNeYhLVCO8fEGQmptLz7KAeKbgxHVQ+3xsIMg9N8
yAcm+oOQK2v2bDId5GeGHoJC95SpikoRFsqMRYnysHgK8wwySj08oyLEU2PXt6L1P8giAeNSvAkn
jjfpc80IZTukydXMCSN2aOcwgxi5P63orh5BiNXNgMQpLThIlUe/dj+pexiPlD9g5pAO4kwLgM9n
zNibiIHmQJzmgInLHCboX1kZYrjDEkq9GeM+6ZOdYGySug/IqW9Mm+17MXq6JuAfjfLPapJ9oy3g
cZLcmlE1JaS8+q3zICwXgLHT4taCDVLL9sgA+JJ22X2bUhjaKEaGokcHhISqMq9tk97bKexXM8nf
6675ReS8Fh+uQHEKTe4hIrhEheNTUVo30fTLSoNffYEOfx6jbTvWP0MUlgaKFTHM37mertFimBqw
LNu+vmIKX9dN9lTk5o3GKxHY7bPq8jft1uehye7zRnw3XfsLMhdHW3EYBOKA368Qv4MhfoPk/G0l
cH4r7HtG076k8JnLZTjHIJ9+c7QRdXRJ2gQC/vzZFf64Tp34UpJqtvwIhgi2OksXSeK7CRxiZZc1
yuHH1kjfkZztptSk/TCu24xWlaqSbeumd9FisA0rzjRm8eYsvt4OcZRnXDxjfEoIW2TPtR/LwbkH
RnQh+gMK9BQhJEIYHiqaRmb7bEaA4XR+nzp8U8uNUGL3LuXIPmuHu4IgPbLYn0jo4tD8baMT8LEO
DAoi3kAnRQ3vjgxZmuZoTVTog6yHp+W3MEJmyktx1yo0YUCWMFfeF4lNXvxIejr9Fdd/qedPm+N2
N7bPQYfgiDwETka8FYCMr7OsjhFBeysqw3c7wtSGTcP14/s+J5HbjD7CzN0OM39Wo3Uelt+3ITva
DpNLgaeQI7C1Yl2geFLBBxjrnRvdRM6o2Bgl75HIDgyiY5T3NIimIcUfzPR/chOiSsW174zX2nmZ
crT7brv0dtjOdMSiVjsf+D9QYpQY+QZk38i6ryN31hIRBr8dMYaNv7Y1XyJpNAzeZMvoxl61o3WP
hwlCkVYvec4b5eGjb1v3nInipyS9g2khHOrWXLvRwEC0usGFf9NOw09UDdRluiM7fmrOgiW5zzu0
PgiEyVOIt5FxtoviUgf5/RC0vwoSKdeWD0JkEeHNI6u7h5xO+lSmsdIIhRAbLpMwobIRLW6NF4c7
whq/OZ7tsnEg36ZFmpqc5o/JZWeWRIlXCdJkIb7HqvzMKjw3OMvdjSb2aBXp5FLa/KFrK33s0vlS
o2sIAv4SAyZ7lngyUzSdvpBGcc1uUcWaDI4pPtkExrCvfQRu+bW8fV5Q/tQWf22VEeARBPumpRLw
xvq9owcZJtiqvah7QdOmmK2JVyvluEp3YFbjlUsR19ogH7QMDzN0lU7N5sHNs/cQT1TnOLfTqnlj
bRrHjFGLQgGEXmRCuFb3vvcOASjKEHSb8sqtltJK4efs+30h0B7Igm9YW/0lLwgVHPW3ykcKs5E0
b0IKfWd6q+30Aeumu3LqSu1lu4BJDQzHtGDWNYpnOkMUQEq5L/VAvrtB5ODkpOr/c5iIK/4zmsi2
1R9dUv5tpCKXL/nHTEX+YVogmQRjQGGyqzA50V8LEtcSEHFtUwQcrmwfnMhfPBFDOn/wTNcR0vUd
x3Z9ZjTtn0ARQ3oMXJip+K7pYU32TPPfmak48u/gWwpMyX9oez0peVVH8AP+80jFY0nMUSvQvG+x
L6toRlisYZuglEpfC0k2zRg1VGX2qO6Nsb8XKKu49KdhG6YA6Dwn348WJi47x/1WjwUoj9S/5rS7
aE1J7+CDUAyjLqUPjL8sn8MzBhROz3V8mpLHxjGMk5xn69xdp4hJqeA630Rau2eJL5DuwngMFa6g
tia11uwXlVrwDllRAOVZZ4gub1gQoQVC+lgHaOrdqnRIXH6YmBecjckrz0AXkTcM1ZFW/b3jerc0
f6edwF+pk/Xst9dRBCCyGHWHXvBBpPiWimwc29tyDl9YP3C+zuPFxqExWvhdFdpADuO4mcl6Aeg1
ZCcYFCgzLLJRsHWZELlWtpb0veyPEfLVStpWtkUnM51+f2gHvHXE/qVb9FlfTEs2JqEPsOq7ai0m
FjzEWNPGpH0ejm5IH89kpqAXfm4ZHUvQefsxDvpTIJr+JEtcaa1T+iBQ4oQDux5gTVU0XDJBaAro
WnrZXctwlxzyCXLbjcLesUrdUeAPeRhSy7wfRn8riJ1jX5y3NcLIVf6Zm2Z8YyXhHkIgg+iw9U79
wpoA6y03QVwbqKaNfBu2aXlFH+shu4F4EKdhRtqBeYVft8k6GZ9Uow4pzfCRXDkVNDe+clB24XFH
lkQgVOfEJyIk6mOpm6demfXedEpv1dUuMeWxqm7L5cOos0fCAZidwYbswqRZMZr8yme7WSnvaZKi
hiJX0fE06EHMmZ+g+ThOKRa0EH3hPUk4m9YbsNUE6a3VCWSwnGDrUiEWj7P86HTOtBeJxLuEeM60
LHFfhTgLCLD86XZg35v8ESD0xqwISmpLkhtAsVGVcIJPkmo7lCnF3Dytkpa43BCNN/jL/tHn7SsW
0sncb3qESSjFcN7oeZhuOeMcuiT/ioOmfkMyiHJB+c9pULhECY7tC9ooDLva/RGNhBYsr9owtd25
vonZvSwegqBQmy4gzNpxPs2yuJ1Clx5hMKUXNTY2qekSg0Cx5BIE5R64K1C86qEmCHFN6Ai9PAt1
fdNZF3Co4TqKg0OD+Qop1PA0YGXKY7rKOr3LMpSSVjEOP5RsMFd38yX2zBNCukeLFQwzZPfLFOPz
YDS3sdO4WxLmd0XGIB7q6nqs6SdAsHodZ1Bbjo+DbzbEfRT0TDXaDMZ1154DYW8ifsANI/3iXJUF
pxjAMknVNVc3TbyjtqyTMwc0HOKBn1tMt1HNZK9EK7M16oRfg9P8B9hZ8n+H5FdpKxYioryjqfUO
dCrehMCeMmfdobAQ+ozAV4zeuSuakvTZqrjLWVgU8xKzdyL6Ze60q/0K66J1P7eQ9ZPyubHpuPkD
w4vBSppDkLpf00Aha7iOPElmQokfaDpKLnpCX7zMdvVpsh1jfTbmPzuJEJ9J5aIjRhvTe4HZgqBq
TCZzn3CkkGPgPqvAR64+v2N7oO3ha9J7MyZvrUfhnJIFL1DDwVGxbDhA07iXteFuQq3lY9OVlGA6
fFsgaWelJNNBh9hCj9FS7thMonysFjTRu7wQe3JcaLUaoHbjGCJP0xfH2K+/iUmU18BCrOxE+cYF
EXTgO6O/nB2UKA6EBNG/EuC9xNe5O4u7ZQ3RojsyqX7S8EU8ZQ83eYArFcjm2TRg/Nsh6aokyRk7
jjyESbLiaDYGx0oOHDY6vE3BIbAVIUu+OQ1Qyu1NgEP2zJwYOXl4Stu7opqCs+pi69hbTMJ9ECVR
iksSN5Jbtg0QzkW65vePYCiyo2vMt2bg30ZswhuEIlxjmbNnNk7YDG7Y1TRZI51thvW556TbGRk+
ONpDAK5zJ6zyzdCorVgt0g0xmcnGq+WPFFDsFgbMI7fBN3aQG4SZ7FEm/KAQU6Bdy+qGNDAookRN
qtiNSYQfM84Q5M+1sJN2M05VxrjJz7gAx5koOimljytNQQJtipPt+f4hEtgsLFi6aJ+TG3+a9NZX
CTa6HMUxLn6QzfExDqfhKqqhoQmaqns3nWIGdWi3Al2QDciEckrtbNeF3rAWGTEajg1/wE7eWtGD
L86xs2iShcqFaSdLz9/VrUP3h8X/UflL06Xprq2Hw3QkqsROMPtm/aX04NkOpREgc97QanN3lNOY
vG273kZsUFvU03HpkapnfOIddXbeVOr73x9C9NNB1uzgoiOYomEjOZ5SP5AfERXjjZUa0cHK/XvV
zRQREu8zA7LjkNITHm39LCom5CNNwGRpYqrqwAoy3MPI75nBDfkR/tWSQxJxqeG8hm/WVyMw6sr8
yPCQe7m6Dj6p5xwZOV54P23BdqsC6y1D6bRzQq8GlUwqBz3/9hTnLjGRPgMRptYgGN8KColdF0TN
tkUjjDciQ6PhEi5NVWRRItOZoPUXkBDjlAjPliCk5gSA5a5NJOFTbYMJ2I+dkztUev3vC5Fuk88G
2MV391//CykMnxXwoySKu//294cg5ZZP/yOk4W8Ptr+hd/f9VzM9fKEN4Ev/eub/6Sf/gc57mhSx
D58Vtqrl1SJ4UP8sLFpK3f99WsSqwk3xUX7861f8WTbL4A/LNW1qYM/zLGrn/+DwmQFSJG9RFHlU
1K5w+Mz/kiKZHpA+8OUIgwLGp7/pff9RNrt/BMITVoB4A34ecqV/p2wG4fcvSiTH8TzWJEvaHg1v
1/mXvIjWwKiW0rRZZW0RExPTM1pjmfNU8wMtvwWQpWD+7cJNWarvu6EbbMDmvhXjp5cNrPi+60V2
sSx/NI8OgyKSsFJcfRzkY4pfGyUJA/e+MrNnvxRY7RVggAF3dNrIc5nFxTdS6SZ+NUfpY4Lzuicq
BeRwqZVxmuuTihO6odrhKVC9490WrY/SnRyOBMpTn84JeUclyg7tOwWWPKQ6jK9zz2t2tj/Y1U4P
msqXVRuVNAoRD8uQk1RALSU6KLOvvHI7E8hHLzcIO49hTzBA4IRjMe4E7p6KQXw9/BpkX3z2tW+8
NWKZRpiZXrpKlYjTN4vRVHUNK4ix2xmxBDQvx152xbLJfhnamSD2zEW+RIflqAdNn8CCDRBPytxZ
J5Sq2IJz/FWQg0imSLP0USaOkextKRyPCrBOAB2QrMUnEdi/4Igd9WslgvbGkRlA4bLz8RbTNbGG
HfKDCaPtlJU/ggFdMxA/ZKkbrfgznlM9Jerdp2LPP5KugEOhHVDCH9pv8f4T8OOXX6zgSENYb3qS
hdABePX0kgWaxsw6mNMpfyp9G6c16UURqlAdWuGxKNkBpx2CLfIwwUpL+06heTF/FHbsyR9kGQSQ
1cg6JAFEo3g4FHNZj4dJp6WHqxZHL3yruey6l1y31aeAlM5b1bsyWuUl1xzG7Dp+ScwY0dJYs0zS
f8AkQdQf0bKO1+h+ExQztjmTJAnzNqOUiLACItLG0hI96sDGw+rHXvQatbb7y/Dm4muOalKIeCOS
YssvXJFJN7R0s1xD4kuuHOldpJ2lZBeBP2bCZ5fJSOs65cTYtPXibLM99UR8XUEq/GhSRNYeYKRt
ZdZQZkRu2j26CJshuD/ZwZOIhil4G2tzsB9lGSCMC6japtfCto2BaYThFhN8E1Pba7dETEhnd5ya
nSdjf4Bn48bFqSf0xX9JmiFkb6w5LZ0JR4zfcF0l3qfVDhxAKuC06SJPn8dj0dR9eR6LaPrqtcuc
b9XKkXPgaooMBIUlsxn1jdkoSS+tbYGck4GRt0crU7BkQCA6z1gqqPqr0a4/jKlqf5jWDGhkJmma
KajTdR0oBMdU+X6aRlhORjs0DZsVy9gBF/3YovNnprRHYZaLtWr6yq+ZD3S63xM1FSIEcgfb2RIB
1g0ImdlzH8FA9vmhnm03ObdDy4ZJVLnXcLe1k9Vt0jAEboybx5+PfYBe7x0nO6WfsBQDZe3nlHnY
3Jl+0QfLPwunK8QdnQsBq9ZrEKbdD11UN2eKENqPBJir+YfRFAZFHSIwP98MIB4oqUI700do6Zb/
Q0Qoq01GCkj9iNGNjMK4L8CppacJifO9jUq/P6AuUO+KAWNxSqMSDHBXKw03UGBa2nDfk3kzZcli
E+7INEVeIgs/P+aSCMvNVI2W3Hl6iACOpWldUoaUOjyJNgkxKuL6wc2htVLbLIxFhf5CxECaCPgB
EuNXxt0AtJvWZjcS89FmSdHuXJh5wTYhkvbVZTjq76a4kuFet7Iybpo+ZsSsfW7Y7UgJQcy6oDEH
wGkqYnzjU1jcUs81+daYKxccjZtUxK8HvT9/tB0KaA0PFUBX+Onl3LcwACxZZgLG/6wMf3p09DBx
uDRJsOlmvIJtyLTVRlfXPJhZZffPZZIbzU3TaYx5SUSwx91ANvYbsOUZgJIGm7k12yqh/DQy7gYn
qCt4S2Tg8UsKGNLbxsiKaQWF0njIsXRg77Qb1kAGFglp6EmGg3KyZLTWJgkNcHUa0qjr2Rt/DIRf
Ajk3RNLdhFXjvIrWtJ+EHdENaogpXaOuqYOTafpNCjS7ZGqEG59xb+EXGbGndbago3KD5nudsbQe
eB9tb+cJh0SfVVuzuu+tyJ1pIWiAt/s2nDR+xKoR8S3g18rdujWKsf+LWmr/VS3BVe3fa6f/J0sp
z/rPSqn/8d+7OKnU37O3li/5s5ayvT9+NwsDyzF9iCw2pco/WpCSWgrWMXURfRvfMZFT/6OWMu0/
fBDIJHWZUlocPCmz/lFKWX/YAlPWEtflSKow69+qpBwpFtH2X6JuyjtQxq5jU5q5AgG5TfP0nzuQ
I2gVjcgW4zfnyp3lP9dNfOck2FwYUWkuJ5XscuQQEhnE0SHP12befMdl+Zb1JLOmLosjo+o3xFDe
hRWadIYyenacX+its0+z8w9uXBnfNSSQzOSgRhz4d+8ODC7tUwCSm0kfsi/dIUZ0AcMbWRYz/WRI
nsqu30Jl6Xa4xsyneQgy4nVcshXmzHxC34IYJVCvvx91yhouAcqcCOwM+IfgZ++ntBRhNsaFdkgU
eh4cOEHF0Me7uZvmizc6P7p08J9z9GRu45jnUvuofxP/GcJPDi2L84W9PLSadrixchLFlq/5/cVB
n7lnUbXiz2c0GdQR2/bCnVmX5/o70khmyqqgzKCqO42yM1Y6BoKBQXQZTA/3grggEga7vSyKjbYM
aPcEweDt6a6waL1bJyhuE5A0kLlq88FLytchCb9LwMN7fGn6UeCK2hktUZ0dwRLY/WDL9EVxGqru
W/K6pHXWpEi2qGbKjoAjoETfhZEY587x+kcUPd0hnUsYc4Y1MrbpDs3y70X5VSdN9PDnkwIO8+wo
5s7LqpNHx43YSUl5Ymkmo8E1bFyGMHLgLBvMXxb5hGsY1fZBBnx7hWs+JaQBsnzqX5Lcvhma8D1I
mR3CXk6uuS+32KwRfLuJS2cZSQGna7G1fNq4ODO92BpPBRTCPVjkR2U6CC6amEbijMi0leTcDh0k
seKh8vPkQM35OxP1k2Ck+KQFCcH6AJMWOAFzPjyQ58zRb808oxBOS7ExUmjBTmqTyhB0604La5OS
ax5p8elFmMyo9x45WuIlJVphnJNTMPsMfnV+RDXsOhrluB29U4bfslFiufzykbWwFb7YZIKcm2Ah
SElETqMMbhjaoVCb7WsR1gbyrOS27EB4ZYO8H5NeryM3eXAsJpqBhRksNz7SjIBTkuN/gao/dhRZ
qFt3Uzbd2UiY6QlsuSnHrMhQWS8S4+4uS7oR9rEiNyWoSehIY0q04Y07nQzuftpaHT09A/KIG3f9
rnWoyWMMTgvalCY8kgN2VCBIOURT28UGaCKq4eS77dCIrJGbYv/Sxres2Qp8ZOmzvKZodwhQECd6
MyAjEdy4pD+ilG8d/UhKyclGD+SJut4WhZg3SYGQyg8Qc3l3ckCPOUPy9Jkt58AEWsEhY/IesXXf
oMb8npFU7xDgntJ0IsPKMNbh3J3QUQGGXcgU7TUoSV/xDZpAirxJAlNWNTynhatydJLsqfId4BuB
w28TEooc1ihpkJIX1Q94FinxFdJ/Wr6ynIF2lPkhNMsDtWHmPkHSDraOlF8RCRQZo8LJogdneC8Z
7maKB8c/mM6n6ojGEiFqVOz5XAQwccgCQbQwBI8BcUnMlJDfzPCPLHKv/Lxcq7JGz74k4gjUDAZI
3S4XL+7i7qtTfw0/HNJ0YZACzWEyas33aKC3WjW4oBtkLSWWUc9U4uro8C4OIE/kTQIDuDBRoiwU
UoKWLHGDlhTXKppLlaZEMi22S27TAJc5thFG+VtDRLdDjSygS4Y37YXRyoR42gzRA6fnpZ11N+Xe
bTemvxTkISIWNTXnoU+yvSKMlAr3USJAmLLuDJ5670/Bz0jcul2/jyDkUXMCaDJhCqba/yzq5KEp
k+fOmx6lQYboGH6iVIYWQK7yiDaXa287K74zzR6Mi+OdjmlyR0yx559uBP3DpTMWsYwnsNNXXfis
jHFTqfybKKEXTZ29D61pP7txtjN0vSvd6Gxg2ldefM5iRXNUbyd7OAGqc/dlREBsIdz32Plm/vKU
2vQtp1G/J+axKsCietRTe5BLa7uAg+02HWisOgqvUi1Pe+RSY6wk0KdU9A4jh1ExMVAc52nD7gJg
NKrHPGNINX75+nnUsCly7r9gJOveA1XTAkzXhAbANfXhNzgdx4FqFXc0rskUT9Y5Aq3EYY1Nw2k+
oNVbK7vD160n7maNYQQPpVWeAUSqk6rfZjEX536ui7NfMGGPe0i6KubFLcJlpsFU0HUtb2u52Xjj
0fVbh9LzNzEmXHT6ezcN39TctDeVrrcciPjR5hQmmQsFIB3mw1RxLOTcYaPR9k+t2TLGsRHMhm79
lvoBUir2qAUf+2rF/MWGLnmNFNwvK07kQ6fxHqdjSxBL/dklsf+g4gej5R+Z60ebBphoPTIP1DZw
i0yAP3XHS1990vVHZTleconit/bQS3GvqZPMBeFQhZ1iBq3RjYdbKKmk65W6PUZVcXQiFJjahV+F
6addN7kCtdr1TLdaAqG0qcZNmFflIQK/iMsiDS9lVV5U2CRERtN9CZSfMWBOGn6yxbAE1GELgqmn
wxqbR5tKwkuKX0Ghu7MKMWH6yYQ1k35HJ4Nn4O/rtsIHBNid/cBlAFc/4HOeLyX0oTOjLXKAS9a5
ZuvMtD/9mNHU8nyaqMAooEEFTSpJnqtQSOUcQuGWhdX8nSThNi1m6+SHCu57UldbwRjgZHR4pzj8
NBuXSCLH9sQbZhUOkrY4Zm0NGcCymleIDfDrcaEeGwf5XDlj6Wqr+Zcf5vElR5z7HJb9q4wT46Ks
tr0pl7JGDt6T5RO1gg5ZPVcAyIBOj+7N74d+qO8L5V0CTiZbTYao6dT+vTtltJ3aWR1sTMMjLber
ErO6n3vMekHM0gZvkZBHVVy4aYy7HGzrXexEX/QD8hNrSnbHd++jwLsWxhTtO50bqyqwSHz9/Y+u
wOCFqd/ejxwZr4rgQ1uGtDea/upM5s3UD9wRCeqWladlf9XS2Tm50d78fgT5Jz6P2XQTjPVFKU4x
dUe0RVqULneth01++fD7/35/UBiueH4Wn9kKiV3ieM0iKeNzHxt8gOd//v3QaX3uXM6K902BLvjP
pyyf/f28vx6SEDS4SJz//nW/P98sL/vXM/98xb8e//4/s/Ostd2hP/nrJX7/358/Tp5xMVBwQvvx
r3BGx23nE4aahGVAkkDZPSDVVJvWNK3HrpGMzAuZPlOHVutm8PRL7o/Ij3o3ehsSC7N8nHLMDDC5
lBhQPqoqfmfgL3+WYGOKPOp+jSG6Wbqt3+M4YpsMPUiBLXwyqgPUKhkhY01ADY8j0XJw449ui9jV
RnkqBByqsDK/I1SR2iMpIgnMayKN8nNoylf0S+KDtv13gtHtvc/YmmFM6zdtFP+TsfPabRxos+0T
EWAu8lY5W5Kzbwi73WZOxVTk08+iG+f8GGCAmRujbaudRBW/sPfaEPjNJHydLxMWldH4TDWLqQ+u
3lOFNGdVDjlWUnBUQJAydfOgXazLQCuvqkJ7mydx8lDgpGVnGwbnQtVw8vxMnGoE3jtXVs6xr9p8
n6Wuc7B7XluNdNw9HTg4k5Q5kz0UyakRAzzkYspIXQnKbR4DuuPqGDYJQP0Hrwld7O+ufiUOBQ9M
0vs3oLlqpZtB/jh0qbaMXDk+MQCDPOfU2vMQ4tAEMdG9YtxnXU1G91uczBrAcOo/wnT6Eysn/uKO
/ZT5yqLawLHJ5f4XIOnOr+x5hEhUGDRchO9m+5UUucuiZ/Hvz++iRGskJMfexUiekr7CEMzdeo09
/s3S4kyn6f2B6Pzk+U3x1QbGF2Eu+gdFHyI18Bvv0CbUghyM8RXCCFsUpmMvMq0JaStj6wlnlb8M
dat+ROLQrwI9ie4ARuN12xn2tWhgZIepox5Q9nabsU6bC0DRnDW2CfoMgfaOAXxO0hVrYTGq7Chc
UrnSpM8PfoJWY8J8tk/QVQGTLOhMyMw4cWMdt+QXCpo8i/3W0GoXw0VCGiGRuU7EYa1BD7U3JpIz
+16Y99INMsz5ZfTEy99Y+nXUPdeKo595lHiJOKNmUYF8c206QwtozLurmnAh0rT/RK3IDZvTLSnk
dXJD57tx8oORuP1PU5NBghwXufs44SmMmPxmzvrf3z1O9z2aIXx0LH1jc4CtKoIMeQtbJF8jMcJy
1HcXVdT6lfeVaNk7Ed3Fp2NAAstlb7zzKmoWeRNnb16ImwigjfESASVFNGYUz1ZXcBJUg3h02HwB
yajUvY7R9gHbY8kYQkxpnCi8GrMNua57jvAu8zFHJOaZKwYmuDVNp7wVwy5IHHWc8qhF2WyMB6MY
6oOQpc7Q1amODpO7nS78+jRAANyqTLbnBNQGqz6Nvi+UktWzMB+GhkQWBmT+NdaiEOjVlN9jGzFo
6FP6MxafCdKj9ySB+9KT1PULIlqcACwXXvUQ9yqu4+odWhizsqkQHy1hYxU71C+ZZ48B+KzvXLYn
Kiv3b9IUW+W4bAb6fmR3myKOa+N7ynIqWZSf1uSQUTYLhTkVsQZNNHERNL6feeIg1Jj/NSP94oTB
8IeAhedw6MQnmY3fCTPkDy7qQ4hiT/SPkePCRlb5Zhji5F70SD0mjVTs2ZbI4paMRNbl8bXEAQ5x
ZNvVJMVR/lqF593QSBFw01QUSwxr1r/v9nptHjzZfDX9bLrymq00A7hHqc5kJDBnL2viNftEme6N
2Mb2jAzlIFL7vaXFUIQRgVUaBy49A9V4pp0ggZBcriGf0s0H6DEFiZTg3loHZxV7oK0RCKaHqXpz
bAgNU+IaOwDb3cJJz4M0nYcm/dK1ILq1WuftsfHMk946voEfRig6iS1MUPBMAXtluAP52uzD/poG
f+lGl6XSa4CtpXOLXMPfDKSIz5LeBYdkexJlcgwh8eJqCv4STbhPPb24xRjMYmgfD1oZsq+KbKxL
jE42DcWXq2/smB/d87kha0pSBxZ5tJJ2+peJ6U7FElqukhfc1cWpaVPt+vtGyJbjciBLFL3BeOR+
9VKD3Frjo4M3Qn9KxYAVw0jjHbFe1GCGUd3JAQRjWX/G7oTzWesmDUuwOs0DZ767fSSFyriF8xsi
O9a5rVuXsUrwdAXyD5waYmpznwXYwOHjqrPq3QdRd/WJxWd2c+BV4XcKgBgB99Th1oe9hAfdps3S
o9lesPXBC8bkY8XwYBnCdSDwcahvqVDdymXVLngN8aq7GXZa3xzI5bNooF7/vluqoXqYVTZiIrx1
SCZt9fvYqERcXIwdBpO56vJls/U6dAWl0Jtb7fVY3fAabBRamcNYEjYiQC/etFCDd163wyxkc5fU
yjcULu7S//2TSGrRg26r79HUzIvNbl4OqUQpPb8IWn3YslcDrwZant1ODTIZAOhNR4izjyoUqkaW
ZTeNRpsZo3c24Dvt0pHut9+pTI9uGJI20g1A+KH73djm4xSV/qZtJ3upK8++/b5xG55FdObRRuKP
7SPr2vZVcTMss18NGhOM33czy2qOoJCehY8gdpr/Yk7nPqgw0k8e1cZGn42l+kAy2oCR3R3AnJgG
pEoekdyg8wIbliAK24rgTmpXoGT/7+VrujBLNKwkmpmKbWib/RUPV3AePH+lQiZUxXwagL/xbqMw
ngKN/FO54yUcbEtLvRK2eG5Kl10mtyULQCzS3hx3Bxkm/Y0moL8ZYe/tTTHcy0xHbkWLupSckQcV
UFTbZzlDOOOuvCZoMhGOV6B6ix6rhwuqupRvEbZTsD1QW8v0QgQCZsLwVsLTmDXV6ziPYS4T9HTK
OJlw8A9nsJDFhmQUcjgUs6yesuYNeb2zaMNgeiG7pwAJkTPMtKbopHmasWQlET11aSeWGVqwSL1p
eVxd2g7FXFPE5UszwPA08Dw+W7l/GGw8VHEtvEf+MBgjHagWamw4pUMS8ZoN9QrjklR+Dmwlt23O
8zFPZw9tKIHv9qjjOwZM7tUrO+sxSNHPRKIyd1HPYQS/9RR42iO3VFIKRljSCjPnIersd+FV32i6
pwdhw6/jJhebtvZq5ObVBP6xVG1Aj9Rf606lj7nEkCUt21jRIVBLmslhSmtuBig76wyGWNQF+8bX
AfcwNrtEwYDHGTQSlwfNjDFbY1QhVmZqmBs/ydZunHwWBJVibtJ+UuHrW4t4oyozmHXjZsIUqLeX
sSF3q/WJfxkz6uNqAuPGeWef3fnN77+AFdPNpXTYXRijxPRAxZUO3Hsu1c8qR/VIqlxzjowczIaT
7PIuNV5aIQAPYy87JqpMYDkAS7Ic9JjjMNOBK79dRTVjUd9obmXufTc1dO5htNdpaDznebOzMXss
qGn/ppA+F67V0o5HCrMv5sIpQ9yp//GF4dzToHLucUhKAdaW2ujqha742X4/HI1TstMm8hoA6tl3
bX58ZUWv9vyz+pCC0cGhe9UiCKytdwuTBoiJZzLEm/KDouD07FOedANBs214CQ+dUCm23ia+h3Gr
LzO71l5jZdFsxNm2V0W9k6r4SCfrm2B7iLx1h5qfDx87CNHLqbeqC4cUDufYD4BfWA1wAbe9/75p
3XEvyT9danHSr3QsQzjkbfQEIVxvbDBE0XVVtUN3b96ZyG2rKu+X0o4/ohY7kyar9sElWYFArClY
j5N5ivrggR3sfmwKEhuacOfarM1KiR97dInhaDi/R9KQy8i6WFyIt44cMR26HaOTWsLwWKShOxKJ
sIAmom8l7HaPy3APaw65HAQFZLOIDRMmeDhy8/yddR96uyDD8SX+5BI3+KBTqQ6S1NURQceBiIWD
JQjpw/sV4pliiVxWfbLjGqy3WaBY1EjmSGVJ9eTBAF+6yhpPJrNGlJKLjm6Hbai3Zjo2IMOGa8EZ
pa2N1u4e+iz66jJELoSsvadJwGAVQIcFv+EQQOs903q2yzDGSxMzLKS34M8fWOcugL+Xag5a57o4
lNFVTwP81Fr8HQXOZztaL8lcBjVReu07xzpXNS8nhz5Vc6qLyhsbXSHhJpXXYrThqV2HqGxLhv4L
X4coktWpua1yePUjUYIMN5MVSXYY2cUX9eW0NAHYrxLT3jmec0yaJNwHSXiN8684caOt4QHdkTUr
p25k1tq3xYfVZy9kP1BC1YDX8QKvUhvLJBJ9DEaet2YFykDOpNYPRzjXFtwzTjhmprlTalza43BV
DF+t5uRPRvZQ2773EGn9B/EgsFWD+MZztfLCPPhjVUx+tNbyaBkInUkzZ9+blUeNuMfaC7yrohhW
GZqgeio3ibTozmX5mgY6eb0p7nSaSY35cAAoGZcf4M5k5ZU6TxkbI069P0VE4RHPUzYjRPVfIrPE
QhSzwerJ60I9sI1GYs3qeb9g9wQqJFO7lQrxS9QmVIzvvVaWK08rE6KV8Hcmlb+M0TQzEAPT2ue4
hBmnL8vuZsFj33MrqheV3HSIcZbgIU4AV5s1+WdDF85x8mz4lJ0/1C24iV5ozRYcJGsDH4nT5KAu
DYWziqLkOxhxw+dWta04IgYwG1DvcSN25Wkwk1URDhyLmo7ZgREwEmr/edx0Bg5sPOksyv3iuSNO
cCp8a9FjqV/SebocyeqMoB2zbzWs2uaH9sI7yOYnV3580cVkPNR+Oe7TMLyj3iTRPAo2JfrZyqBz
T+sd2rYO4hBeWzm8KERLS7QHD4PmLTQb0Axzs7PMvDffwXgbgkdCW6ofBIb8o/JVvxyUz5h1GMtj
qVgn4eLZOYpTC3epIA0ARQZ3fXPRzBYE5CTpvurYfWiCemzQ6ZdMuzuEdCoHCE+rSa/6gzY14pTD
l0mjwD16dQOeISUmXig8EaXH3TjRugfU9t1D3qq9Uw0zzWAEFhFXa6pd4hfDqjgmaf4umIBy4cQs
lwLvZGvV0qPFvI5AL/aEi7ymoogPMoaB3CXc4MMs3HddB1S9DJq1q/eSOJR8Vca2tu21/MVsNLaG
3OFJkgXVQD4Hr5hw4/hVhW9WbrKRGDhiG5gg7EVr++fK1W6aBY2icP6AxJqeBLINt2+JxnNH9K1u
T4xzpO+4WBHRG661rcaJ6wGR+4qNWnDMzS1HrjmHErortx0uhl9trckzubFnjGs965CaPpgtGTDb
i/1Hc0I8HmU1u7vqfRB2fZgMJhC5JbKNmxDBG8M2XEWI4o4+PjwmiUhC8vGxxDtJoqn7152Y3iRZ
joQ9udvF8OOYOQ+LAJQWzDKIW2dNbbK9W7i+YazK4NLqk3hIS0KJeveVejR5Z3r87niEFFYF6Y2J
tKd92/SK+pWAw6lzAe5EXEmTaIs9rY6xsGSRcq9qfOCI3nDHi0uwQgHMB9NkstANaFIThxU3FnLU
i71p+MO+TsJPrCnoknPJrAdgUE8RwKUkzr3I4gvmIGM5susDAzCVBxcXhQC8pjfDNtXKaTu1RrSp
e5/YzFwQa1u6pN6Pk7yy8UYKn/vVe1dLdPBt5O9Br0bv1isdfv3uI2bcY4SA1Da/G439t01wzTXi
/Pz3n38/Xrjkhrqi8vceEsL39MMsO/+lyLt3kIEn5JMKcwNv8tJWl6BNFGo0nIMkQTBH+/+f0Fkg
7Ku8pXKK4XSKxLoyy++fXanfmmDqWUnzHnXfe9q01aXP+v45YeNKCJpIz7/vlq7WLrhICJnRRP/M
WJOBc2SEx9/P2jqKGtG31npkTI1dv2wv0ibOqbA1/Yr4ziOB0Ise+YVxUFD7PIsCpbhVuu1bZiHN
dBO3/jSH5Dka2XlKRcInlA8WbXmNmsvlbpKU+OXRAiyqyF6HXmv+tTjdWfduNHdsfgRZaQ4vWwZ5
3SW2JfZYb8rordk9l4PjsZbsI5Jsw5kJ6ZHQ4iXBZqigGgMnky+Ja6egGXQDRQaf1XGxEQNN/+EY
pnzJLZamCWOx0+9nYwyGhcyrh04l+JsL1O8Rs5ut2Rg5a7+wfop097Ob3PxPGNVvmpzEE2s6b2tp
3v/hAQ596lPkap/WKP/HrwDbu34Kcv8/DzDtXDz952fgMPv3M/z3r/C/PuD3h0S+Vvznt2jtojw2
iQsGoPPaja4kdksrbB4jXc/ulvH8+87vG+H0cD0whmx/33X0Pj13zvDvEZZomsehoPLM48Y6/j5C
I3ljJwKmL/r8Ff/9Ly8Aoy17mhM+ZPSMdeKG+FWeG4n8wnevSOdXv1/t9xEEfOKn65S1+30EoJXw
5Fne9+8nf98QtvpaVCZbmY5LU/Zed2xJ7GFmy5zM6JDUomjbmiDkrrgTgkdvKrNVNBLa687vWpMa
kWMq5jGhGzz6TRQ8Ivd0xMT6PPSGYxjCHbRym/Y6g8kaG52xK5O8wUYMhAwoBJuy4UlolrYxEuaO
Wlo/QQt/xJGxMyPtS++DFyIyWzQTknP/L7yCcQOsutyLWwtpzlADToYMoEwI4iC180/Nw+QXTe8t
thFMSUidiVVkym1X3bJ3qPl9EONadx0FdPzar0GU1YsyQ7Exms29KVuilEPBTT/Mh2MRRyunhgif
aozsJiMgvQ2M8rJNncUYMInDgwfBo2voadMXCxvjxgsRWoDIuXaYxKSpbnGOfFFY/WfdO3cWNXh6
JsdYIAXdx9xl0piFJR/so8xn+aJCuKoeWuesXDcdVipMFTF3y8HfT06+V3OUBmHb26qkMSJH50mb
XPSLHQgEFDLtnlfyJdFgLNkgDHsjxVenthDswWHH2MF1zgivHaKlkJO1L6vBADY9wFfOxOX3PQH6
6OiN1CaChYnVVn8RySYf+KTWWWCCUfNWOixBh94vb4d35YDEhzMZhtpXNFeGEnUD2xouIRAozLUJ
QWxkRHoYMZxZaSKJkTyzOlEfmmh5gtAsg3wVxNV4/WcEm/4GmHzphAnhO+mtKzeFXv+lkEbJQvzL
EP/oU/oSOOV7Fa9ztyY4edgjaI9wUqHorWL1Q3G4w+D2TOZEv0rITYDecpMpzMSqZl6B6vLNRLiA
d4VAh2I0rR09jT+bPYVGSB+RBx7uFXCeIBLG7DNN0mubDli1EGYQgrAodEAjDXmbC5coWejq41IF
E7wTyHKLYOgulQvVaHL9PcNMgq4s8aKnbGcV19cqDtFMag5/ehPcmP+Hlw10US1aOFon6BhGe9/W
45x6cYo6/4cCJVjL9yz1FqxNuq9p3k1nIin4tcsjMAibWx9tTTvF6ODqalXErXd0ENIXA9lFLVbH
tfJzY4YNnTX2Y4shUu/6oOobGvsHhrzsaUuyGauOXUsOOi2y8Fumvu6g2unJQMlIL+6AMdYJM3EN
YawRDu+ipHoIivGQx9p2IIgAxNI67udFRi20dUvDuGZ5EixCZNOo8wAfSiOcA8mh4U1PUVStq8ha
qSSNNqXnsm0BvIw4iyXTnLhN1voKiQ5jD3vgz14/sDLeEseAuMNI/oA2mnyfwJ5JPiNrISHdifSF
c4BpkZzQ7r61SercDCpp1FsE4q6GGi+H2+tYqkqe6i5TT6XOvN3t9C2MO/BkI5SUgSlGneh3YWGo
00FiCwNBWDUgYlaM5R8rHzJgmq7LYs6+zb1DUBj5wpBcME0kbjb1g4WU5gCI9pcIjUmkN9aen9zx
/nA+BuRAA5rhhs0vRaYLOCCt1tbS8z+73vsorCpccqLh448NbVuL8uQq7MSWaJMVcrSvUbHcEYWW
QjZ3Niphe9HgTNnVPS2aavNTa3IZKbO56gYgpBpnBIGDHZoYZmZdfcyk0hZZneyTZhxvPeFGrdk4
q96ukPrHSTCzofN1wrUwOdBsDPPQ5PXIjIG6WS8Bt7jdOW5cRAlW/Q7Lc04qL7Z2T3embP8qNWOH
FfAsiABk9U7PK0ou/sIi2jaFddF0+SMKaOgp+RCz5zD/2jm3jUiZOfcOE9trAQMy8mBref1eDiE0
Ud3adkBfsf1hgEXH7nNofuVxC4RCnxAuo2aJo1nR08L3ahZaIsn+g1ZTT/oPAzbEYhFgS1TbbD9M
QSYF2d797GygDQWv5F4p4MxtMvWvfXWQnmIqgLjBiC/xFOEXlULbRHoKcIUZJi4WUIWPfTUS3qSp
jwD8YF/qBCWm2sKzCsUmwJ7FcDz7Q8+gXBOpBYDCGmB/nVIbhzy5M5vBCl4iwdFSZyl8s+iaefa3
6wQ/+qnvuNPlJLGiwSSdkCY7ujvE08IeNM6yDTgdcNt4ylEXzxdX5hPxBVL90r8ws0mP3jAzo0bU
WbDfopCJtGjm68HydhwRnL/ZQ0jQ1rKIKKszrX5tMvljhYCiXG6pcRyuc8NsFtLyu4VstRPol1ct
wFlcuYm5yghg4h40rfQ4vOVqeI9BFS0mYkExdH1RZL5Nzt4pir1h+IBCiSnFefwRkExFpgesTekt
I8Yw1XcRSLgf1VeQ/RlzfPF+73hLgsR30gLtgn3i28rkuu+uuRETZ4k7GM0HFszesJ29Z65UaYKq
EvlwZ+zf72QnyDUOmpDZrzEMCxOc+d4PRX/XUGxdOduW44SxajnLnwG6IWv9976eTh+Vxljn98Hm
ZDBR9bzTvy+lTDz/0iQI5/ezv99urNFxhGnK2pKvrqyhP7J0+DPMP8rvh/zB1tBdtuH233cwIKOz
ATSuvw8RFTpnVKKwJX9/2kbkwcIZmS39fnUrNsabSVCii+F1TLiIHGJgNyGCktEjz14m7nch+m+4
649xll4T1DTk93bV+N14A0knDkGRIWw5xvbi4LOlXrRF2S5KLFpbEfvDIs1N1ndh6CxbUdzDIn0N
ivg9dElLVboLr0YnD458SlecDINnvMq1L4gR/XLCBYMiOl2hpk6OSYQdmXHqQwtbxSmyd3b4b3Go
7vQYq8DdswGB1wkvjV2FT3CiwrAFrl+g34AMWb5UAuDR5GvPNgDjheO6N8/a6G35baGTLiqnXQGI
fqtKlCdJe6/i+MlPveduzPWVFYbvqql2vcwOERjgEA/5pkrkvfLHextlyC0lXI/mtVQGszSqL6vf
95PjLBqMDGtigLCupu4+tOK9j+kCjHNAwQwfJohtXGNJtxwLwqXmf4g2TTa+zo7Q1Vg81A0uPZYH
kZG+EzWjMdHj72ZhfsIp14JSdtCezui2JkbmNW0IYkFQXnl3hvEfZmO+ekgElj2T30aZOgP/+o/d
yZMXSkBddPtOIT+mAGOZXXhMhwnV7Xjw1mf47JKWB8/0xc02ba2DYJqSawOo61GwgVg1nUl/H2fr
UsWEvhX9c+V4X5pDmcj/EmvdrcDHOfKhDdMvTYPTRubFZ4yvZovuMGB0Z5xSy+p2gU5X4YSPASC2
vSyMjyQDZdv31IuBB8+nbKJxY7sjA7sWFo4V4/JlvElE+HultO9gUBS5um5xuHrQ82YhV6l5szWd
l6ATsawVkf2OhrDn6hjZOpnoGJmt+X4iIJzXJzEvozBsPUicW+t5OhrB1tuInCEBt2UGOf2iBqGk
5068HjMfkNTQ4bjMCShUUzqAFCRoqmbDsGxs4zK5Vb8KR2PYWBDz0NIqpLS6uezH+IGLGdC2H+rE
EVqMBdcxZ1Ccz7Pe4cPz6ZzTKH3qDAmO0SyebCtaooTnvoyTPgODN0pZrHI9eE1kA+xNc15ds7gx
EdLZ9UTZGoP90Tk7bXV3mmqPqR1FURLfGFYepzlQwtw2FZrJKl+mlpER3ZFBUfOzU2c2n9gT6qs2
DJvOcopzgLMwF2lzDfqxulPBJI4bXz0+qrmJvPZxCOt+Ck6Mdje9pYkH4RT5IyKPjIu/3WYw/Zad
TWYD/dRNMBAiQfqhgC+gT3yXSHQ78mP/ei7MvXGAKctdOn3yOOUbd6lLSUVdY9JLpiMEmWeo7Wvf
jcGEhKgLrYTLzyAaB9tkugHIiPVw9B77aBnpSJ/DtGIvnzeEl+nR3pa3tFXaBpiqw+DTfxkq8Sep
SPIuzfLoeFg/msEAbMTadB/iG7naBvxm3y37TZ9AckpZ625wOtVn7qj7sknfSmySRMVpm9xhFBmP
PSAbhV7ZyZ5Ye6QXB7foEwtpbiKu8LfAGexlX9c2ZLGzkWbPiRyBaEIYw7YYwHu4tVYR3BJPFUdp
BZ8aLdw2rAjo1kyWGJyE3KtQOQJtRtKUYSPclYF67AovxqTvLDmDrHlmTVhMaririujgJftUVLkQ
k6c0hK6LIWBbIn6iJQhKQGGfsktKzBsWgdROYF7JTP0E7wUHdsBKVw35B0xTYsgQ4bRZohjGJ4Sk
SAfc+ZDLS8oBUfacM9LWtd1QZM1TnBGDDKl+4Y5E9QUUnjBaieRF4ePuwPscY/CgCJcIfBucF/an
DAaS9L3qbDTAv2/wGm2MrrkJxkZLmakSPKvUV3BH8iXfC1iBLfeDT0fb1ka4y8c+Xro+nWhCzgAX
CF2oU4zLlMk0euSRNKDQBrpemoQPaOkSNxttmFNzYyvvfsxCC4G2Ymh50ePsaBao6+kc456lgae4
dVhu+TxlDCh77hkLYglpZ12PywnIqipSMr/GdN8SrLeufTBCUBXneBPjhzKYDsRBRzeADY8i/zY5
mKSLhPUJSmDq0iQ9urU6w1/MyRcn2aGqinsN9mlthjQ3g+kfOlmX2NU8mi14MOQXk5RWDsQWdjX4
RV3aEuWsf55iUHs15vQZSnc0FSE6dmBwhjjptjNBujJ5jLg7RBcdQ0vuDqdOylc4IcS0DN1rG1vn
KRwOmW+wQsxA1+cNexAnUA9+I55rTqBVkWv+G6A38m71EBFI01ckKiENqiP/FRjYccAMueyCwNwp
B32YyinnaNi4buPSnLHHE3YoJtmh/hoyXl7UAWmgpV9+zIuLm6JoechabFdGWl28APUVuaMeFBwC
hSMy0xvYbk+1C4y8eu/RrryWGTsA9siSxeYAFihMBqSbHgWG1OQqmmyE8kFIOobv99z8y++g5/VT
2M5DOvne2n6yNFkikMlZp0ogLYXbbtKxV2/BAE86ltMLzSyRTWu6evJ9G0s8N0RDbkmmIxFsiK+x
RbBoTEAVzH3acXrB5mggHimJTANoRd2bamsvHc9BxrEyObjNpAwprtOQ+K6qoBPP3GHFOukljTxA
30nGEtTIX4yhRVMk3K+QdWeLL3sxVEwc+nj2eEzlW2z4jPxUfVYRL17l6ToSc4Gktkf4g7bQ1ljz
+Wm4MXxSmcNa6PSXIl37OHYwng5/GFFcg9RQdyplA9V5kOzAfv/NE7T/Tl0H28hhzWU67nxqBIch
fE564s0aK+C3CueLuDBGmjURbcHfPPSW/kMKKEgQa2q2rpd+uySrAtsbX5uQVxA59jmgKg/EtyG6
V5GO1qbJhXswlUfiUcGKKi3AdZVT8mQUKqYuM056njAEsoOtF3fEjaYyote0m21LEDx3DA7+AO0T
YKuoPtnFdMthjb0UqcNWsXHKRQMwIG/bn8GMVpbjGOtC4c3pGJ+fA9t/tjc2I8fXicJy33QkS7Z5
8mDOSCptYEHtyqWymIlr1Ri9IENkBBk4XzyQuh+5Vq50jXxn215rrbNJBZtnTLIHOQRnhmvMYywN
yHJH9rJDs/XAORY8gGuQBwFBrxX5g84sZGkoblr4xjAGBATHmIOe30ma3EZq0g9Dlu2pMp5htMKe
KqIeoDaZzL78IqHs5hPS6TuXsahvE2HNey/Vuznp9F57s7tR0465NlXn1mFJJeLx2el6eO5RGVCr
8rKMcMoildeuPKF/we8Hh7KYgU0Mb+qOmFJcI0TQlMN2mrR+JbzGo5AsT1MtBKDx10hzwltQxtuS
LiSlJHMsLvS8BcjCN1pZWl9tRgtx2UR6jCOkdjU6Xs7ZhECQsJC46ElwZobrw448JcGtVV2+M/Jg
WhXQbLmF/uR58aeTQkJJUj+A2d2zpVvBKk6P5Mfbb37J7kaDs9vK3r4mUf08juV9UsAJJIWdryp7
l9qRufampF0OdftUmz7YgNZxIVEZj14O2XnuVnJnqogaHrFpZ2HyGsnsAtUrQs561XgWFo0ao3Oq
DH69jORwYiUOVl2+Iz53rpkRXaSZ8ociSAK4grFM8/7WdM50zSzGTSyY3HVoaOWy6SLzFFDEz97x
CxyeFxsd9IPV2NOLmXuLRo9ydEW++ahX8U/Wec5H6RU/qDfiQ16wv2JYcJShfgl1331buuNIeEu7
B13Uby1QWEf6uhWGofymm6yrQHMuIsNjCz7XpZ3VXq2w+rHd6izzkfK08uo96blHQAysu+2CgjQa
3hqjPpcTEug2YN1qeA4A5qas1knJAqeCtdaG+B5miGbmsEsiAtIh56MI76TFzOjbMN5gFnpQyBIQ
DKq7bs+oodhMiytsAmZArSx3eknQowJiSqUIPb0cDH/hVOHBwtm9TAEnWbLWGJb7M9pybhPN5Due
oPwmmnf15+ak191onabKInKWpLNYJ0Sh13Fghko/+GZwN3o5Hlu95VZonHt4BMp0xCHzsuSCLq3b
6DWKjFySm9jUsAatRuuOicn02BCUU+8df74tTy19c9PHh2YoXm0xoLu2vBWQzXpl+eMG9Vl/ifNB
2xq1US1/C2OS+UJ4mdwDxxBJrbDQkHN8eDCfZgRSKC+w6dtTGHBnT9tI2+LefZwcqz85XOD3vEJD
67hEr5b5mQlRs45J5FjZuF4WmebG2/beWHl2stugOmFqqE7Cn0I8fNRIReHlx39vQlJCqMsbUc5z
tnpd1xm2jjIr/n0eCWazmcbsNaiQSg4sAJemZ05HQerv0UqwIKm4J6OSYgB9nbCP9Lti6yJ2OPQ1
c0EbqflK90hbNgvbW5WYePgqrlz1xLic+mZKl3locZSoXhrLik7rMDAuAMdV08AwA6WKRlh9tLWs
WouRqwp+YreWkjEaLwLSYQFtryYf0d3Qdf0BhW1/+P0yVtqCZ5AKUNekana7YjvBS2ODGx+U7N0V
gkn0LY7t88pOmnsr4x36/PfWirR1AZfxv6g7r93ImTTbPhEHQRM0N3OR3ihlUl43hFzRuyAZNE8/
i9WD6e4BzgHO5QF+CFX1S4KUSQYj9rf32oPTrqq+uUgaC9+nmURbc2FDDQA1jt/T0n7iQRuwQzEx
O+BVXLc80dZ1Vhxb59tPrGlPiexTWpgfZC731N5AdkrEN/A3B5owb4Q6WzGPZbNKPmgLui2n7KHQ
AGgduymQlHmHBW2PIwj2qHe2PUVNXK0du25JZ87ad4sXji+HvuEn9KrvyOUXMbvgc2r6h4z3n8Tm
MK0aozyFS9tERdzFSQCQ9WF2M9jOn6kywnUSW7eUjZaHimBElqiHUvZH8ITRsiNfUwj0nXoDc3g6
TvEltYhyMWEbMi5dNdOsSbZp1PEVncDdDUGFfFU8WPzQUl0xBjzV9lOd+KRr445MdiIfhtT/IlD8
UFYW+gWVUzA0AXINtEB6PrbzSe/Z9XwHToD9L2AUM7u52oAd5hk4I1A35mPYD1vXDIFxQB12pvKr
lrQ/2AWykTUwT/NtlO3ovlLqFkhmt08V4GdPdMAz7bu2wrmrsdtlEh81SJO1K7AI6dQxD7bVPuQ6
OhGZ9Tj/+LepCzh5oKejRbOyJTOUhnqdwTdJwXQfZC1YiaxqYcm7q1VEGp/3d5keWYv/o093QzQe
amKUWwPjkoOHa4V6Um1s9WL160p72W5Y+k/S1r0uzqI1jv9sj9X27IclCoI5rDqh/XVD+xSG070Z
WC+gRIuts5QRzM0h65PnkrkC7rS7OEue2qZPqGbLLmqqH0TPQK+yMTHa/GClB5wTKe0xckxOx85M
8Sq8UpHzUtC4Ym8xRL8Z7I19DBWpgw3FMb/92do3kfFAbnrneXDGnfDZ9wK5bX3dEih277EtJae4
Mbq1QZ9tUSLM19Vz5kw3bUrVFrq4uR/Nz3SenwyhaVH1viOHrVbWZ3spQe25hfdN6fKwcp34aIdW
sxEF+xy2h4csHz5zGrw2rMNswPzbKMvxvfQr9g742blG6QnGJOw4LM4G3R6S7Ybut43lHOnDQJ/n
zWBTPzPxYlpVlcMxaXkrWI2qoGCWMZ4zlGkCJfpxYgvEDoOFMCztaj1O3gugotvMsJ31hBOOJiBc
KXK8Jl736BKE9q38WRnlJR/k1Zcg1HnKwUBqU1bjmCOoZPcF//Iur7kxLAe3eq8XR6j1YuTBMRFY
v1k2dlXrvw0yo9itgMdgW6LfYPZ5xKJ98k33tRkcXPYx+YP+3IMJwr5APXtnvNC1cJGgmqEniyMQ
XJhGxX3qJu+GI/xd6rXPDC3X+OxfoN+U65ROCgCYmcl0AGSiU6svEz3PGDGwBxxOmabgj7S/jbRv
2M1riN/p8AIqAuIco12aMlV21qF7W+e0XxMYNvrbPqOLjnN3tVKGVzAynh9TDbg86eptMjAPMjht
GiZ+zr4fMO2AYF0pKtRysyyXEDzbqVoQbGqZ+Rm/Fjb+dgzB140AFzBiCorq1oMRbklRcwD3gLyL
ZAvz1VmHIyALsIbxGD3Pc5/Ay/eoceLs6o0clBHLqW+HXZWSRJI4vEkXd0/Sv+nt4ayES2zDuNWa
3XUi1yXFoiTp3VvVpI/txHzb91jSIvPe9bEfCZOdPfSoeBnZxs30hQYy3GVFY++YCphby8kPyWQU
l7y194HlvfK8Pw5IswFT5pVoeIfNZ0Kt71WUHe2SYvoQJlKaU1/rh+2hAmKo8bk6FBivDMP77vyJ
N2B8qBJmT3VUHvy0+QMo6ccS5V6GFD4EETOgKNzUc/DUCPMuUBIOSPskpb4fDOOlVzjWcWhsNqM7
v9FziqTGvp5bJf/hCY9DHiELliHWZLvsjnAc5EEog7wdvksPaiXGMC7RC6lnxjATCZ3Qty9hUB/7
xLjkVfocxflX6LRnHMQvfeCfquzCJeOuoQX1q4BJAI0AxEHjBDhjkRIXy/uTmYzHnuo0qj7TlWuS
449I7SUVcQl/JKRvkOUfyLDiDDEtrvWk5F1zsyuw4n7mVcZURufwcVQtCSPNvm85AjRIGhQ4c1T6
oDiG/NXc3Ql6hROQTCvt+5eZ6r7Yyj6AZXwVhnqDsoan3H4DR0Gyyr5RWl3IL6KR9vmdMLC/ydpy
VspHscQitBpJUQWdeNZ4mMo6uBBdu21LusCifB2l6SFU+kaN1dFZhiqxPpS2cQC0eR9Y7UfRfZBy
O3SxepZNdE0s95cu6ZcpiJ0NfEjONX169TwMuIONph/606tk0oVFbXTCVe7wc4xm9GNM5Z/MNF5k
42FgoOVpMtK9hqK1DrdDSfAboJTkrO07F7zvH37enWnsW0WyP3UQBVDs78z+PcSAM8e8oVFsIPyU
J8tJmCiBSFqlPeC/KT/iVUc7LZnm05p917gjNQbfFQ3ArIvmS2NNfzuaGOqJm67kUxcFTavkaeiy
+wxGzMZ2+KGmzCp2C2Q+Daq1dornCAF+Pakw2MAmW1M8gQ2SK3QaYgZS4SbvgstyG0cUNXjhcE5p
JItynuJF+mNX1XHqF9duw80QpXKDxL2R7NJF7LzCIyZsPu66FpGI58oFmiGih0WWQ4TzawcShLxa
S6QcSb4W76mGnmdiX4eeUlayXCUiubqCrhZsIGHFdUpt59WLNjUiiuHGX+ji6ZaI0x+dXAqD8bDK
rGVDZLzDSfVWipjTypr1kSraQ88TGHIKWYQ6gBg2VPfxZDOi667TLF8wAf/ouD8lLrBx3xgfRi65
sW1osQMkFJVX1jPauGSMIS7y3iNv2JPIsdeIliUF6saDGwPJ6pxfM+g/yqHEQ0KbBKkCpIKsvzTK
3jhivjJsFi23dRyTgrG6+Lbviz+BJomvFEUMQQqT3Lwx4CEnI6US0WR95J792fKrIdjWewySFMbK
8J7HCbhGffDDfj9jFmesoFdkmZiGa1cTqGfvlYFQ4CFHIGFe+15TctWQ8Z/CBzC2R6ww5SYy8MnM
sGz2BRtWtkfOGqMNeg85FhqGnFW+JH+CgwdGzEwnHIyRSfPRvNG6zXfBXOL1x/Dq/fpLU5+Vuae6
YrHm9OzsnklUlxdj2Y4G2U+V1QwBcwnP435Cgk0lc9MkuK2Wglosh8kOyXBjRFgFl753bFqKR+7O
TZjMg0tbtQOeQAS3m7nTH/Rpt8teyWxHhi4mziBF7+NyP/TS/2Pz3Rb/okcHGWP5tMIogr9oK+1w
vNFZBibPjfZQ8DIsAsFbdud7ub8invrTGfVHhZmYi/aQxzkAB8d4A7FWbd2R+1+ar2OS3eLd+IkC
M91aFinSkhtlIuhpBCzgbFhRLO3PIvRot8/FYVbABhyrwSnGfGpdgD/2R+rTo5+hcxAoZXW0x5zH
wL2fQQ2mFxGbS8RsJ9gMZD+GzkTitgnNg+Rp0gRuREHcTRD+KiZgLR3J581oVE+jZtpugbxcDenE
jo/rzO/Ts7b8jy6vgWHQBBF7v/TEPFpB9Ac1kUlpeZcExZ9Kxc8qjKg/YV4K9m0NPq3eTw7FJ1E9
c6Wmq6EQ8iRIfos2munNxjjYtwTg5ATCl6KCeeM5lblldJJtjMmY6KrJGYXhMHEGsa2TeuPrwD1W
DdV5ji44sDfJWeY0eODRvdOaF6Dn6kMXWVUJabRW3xkwu1aaEvUO6yinoRzx0GcmNL2F1QB5OL1L
RfDWm9lpbqnPBdwp9zaoxVDeIeupY8ghBGFsN8TiOe8ZYmcvNMZeY1RQnmTzfT9O5yFx4KMHnw4k
kz4az1HCjrt3vDvZEAayErxPVfQ8KWsZkd0U8c1kIIaiHd1MLAx5O97Hc31Xd8OGoNxrDyK7rvAW
DxZT8T/KTF/6jJbzPEM7dZbITPCHx/TOTlgZGrueKWcCso8D7pOZ+hfQES5MQ5wLBu21njymqfWR
qfWlp9DcQvuBSh4eQgb5ygHA3ykKq+BKApZHvcVZh+RvuGpXUYouSn+iqw6sgUcV4+iRhqysItgq
slo0M1oAR0OE7WT0aaIJSWqjLtlJetO77m/soBr6tD1XV5S75k8lyTzP00UPpkF4RfC7A+z2C+/C
VhUHlhesOgemRVECd7dgZ5AfQfaatOApFaO3RNaTkSbtKZyifFuDMVzjEudsHMOa1jFAnaJ9HPTA
1E8CanB689EMyo1nHmdXz5j4+rcyZROYDsAl5iQms9yccFK+5M2NNotd1mWwpAQTSbyd2UZTWlZD
DVnBieXY6IbbOCDirlL9KHvxYTMAXKOBBPW5rKZyk+G1Bk598rtPN+d0VwXjPe7Fep8jACIg5jua
lE4cCzvO0XCMfIxnHKGtVVHGL4Lc83rORzxb1qVp5LOtWJV9Tkjr1CqoG6to7GI2MaCkMR2VN53p
HjnJ1BylneswQDrnFEuPdB5+BxZIkSDzHmhF6Fv/WC2SdKJuhnnemw5qLQGcT7u3ntzMvjMTO1vS
RA/eiLLrgr6JCviNeKB2Vt3sKl0cNLaTY9SW3V465Rddj+Bc/W8TP58dEPzqRW9wq+JZbAn2H8oy
gbhm2I/RFNBBC9NERAMdNxj2SNi4w37wbChMzHYVqxyNgnof4a8zUwfigQou7FJ36BIfNpESCgjP
Xe7e0EayLPNsnkbR/Y5YlGev/FFdfXRpueyKKr7VtbzndHUxAr2r+y7Y9hGwbVpuImVuzIE1jMH7
0RqMgxH6HsQOD2voWyizu9hh+2i/lIn7NifmvNdR1O4bnyOc8zW7i3kuTnHQ1ksJ+mMQ2c8l+u6a
soUPyhSOljB9diBJ+55Jtrl2kHdYpNxk67dltucFxYYl1Htk2OW+cLOQsC6f60XRcRpT68lvM/cG
W/EyvLPdt4ZWytLg+S2YeYezITdF1LznySkZaDvm13jLdePc1nF129I192GNDkP7obdPrs3XAjqM
zzISHynWeJBXljoNY6PWonKCGx9nyJGL9Bq3VPkqfrGut5IHv3J/Ah/WUunsmuK5LI1rHNkl27Zu
neSht4zLVyBITqPdvc7QUDdM8Q5O5EDTo0fZNIJ4DzOAdXO0mPvWSp4bL4GJ5SxGCV08dlYS7OK2
tjdSZQeV3pe+5W5iUOrb0Hc3Ajsq3NpbOuiGBTDEgoVVVo60Qkzh0ixIhdCMLy2iutIsI1D55PRb
Ne1DIKKyruzHWbh4eUsPWG1HPVMv3Ksb5FeVxuch7w74Ksqdkzpf2J/aTZwaSCEDyzg2M3RQw3uw
W8RyZ7mEqju/Dlui/+SDDAownILGPpJDV+1azIhxEUCCapnaJbTsBtkHQVIqHOGe+dp5sloWHisS
2drv9Fs2X8tYYVij1LWUj4BSHkTCJzC1pILTCLbslC9JLdzDAKDKDUe2VOMXYnmxiUdx50YLNpuf
lK1BzibdE26ys5EbzTZdCq01Z1RbO+tOGZs2jJiBz4/KrYCJpGwMWfwKk2e69o5zV2LPS587s/yW
jXsMUs4ihQiGbTZvgpyjeVbeNUV89djJnePwGmqvOFh1dLAKdWfn7suocVoko+mRwGNJaquD0fE9
GFTrTUMl1CAgzGruYjU4m7E1WMDndlpyaUz1obJ1vmohARvPlLtaa2ljdXBNC9PtezjW4U7R5Rbk
A21qcbT2ao5gQjSnREA2RI3p14ci4thaMNSPNJadEXtt26HZzNQ8wI22j23WYz9gSrNVjn30BVpq
UdgPKWFZAvHkT+Jm4PrI7OcOBOMqM6sM7kN6i6vNOtGX8YYF3d0mTEwpl+hIQKqkIEPkFm+FLIMV
9jSU45KKN4v11bZD0BGsjCdtuM2pgD3AnZPSo+NJ+zR1RsnmqGa8kQYW8Jdp3grKXh+HgM6uCXOr
YX2ko7qA1qF6pWue+8GO/7he9MmpKHtjgO2sYfqQqT/Ttfk91fUHOJMSQwopQtHl+cE1USBKbGoj
wHVD4892oQsRlTV+ZUzymgTqFSs+hcRSrrAacnPhXXlLY4q3YzgRVBzUqGTxr2Af8IBkDl0igTaQ
T/eqCN5m1f9BcCWQanjtCQMNBzgmVRMt1BBBRz9Y57HVnf5+cDnGBfk5H9+gjTXnivXDKXA/LuYK
hoFZvSVq5KESqnHTcuOC/GIPaNrtaVr6DyY40qe/f/3nB4CxP4rIxvaf/ySWT/v7uQyBD21rCZIH
pcQAO8jz3z/hiM0OscWhpQBOv86HKN4yP/xG9p1Phejags20N52ipptPEJTmE5U/r7w36e7v35IZ
kA3QlKUWEUhBaj0EEwkZmxnTzm/YI/epDC+9no4GdXYHpFiUksS5T8KcQUCSMnNN9E9snYdu5F53
g5OdA4Lw+odcttex0xHBUJObMZsO2unf8OVCgvllhxgeOivMdonj8oKD0atzxRGncj+N6pm0qc1B
lo0t+bvwlTEMhremCvbUWCO/pRjjOJFITwbHkX0RC4g+iYCqGlAi6S6yUxaFyKb0VF9Eob1nYKfb
FO/DR2I4/ImE+bHs/f5VkB3hWYPhANNArg6lY7rbtoApqnSJiObVt0YaGI8tgs3NtLiFwyKLP1Ie
yajMw3Tvl5QFTik5D0MSsQrUFH8Amc/WHjY8Fyb8iWj3tuabHR1EWURT7xh448EQWISbKP+F6Qf9
MWteLM8AtNSirjcOAa4sROGrTPvNaeIJvLf+qSQ5YBUxTMwbgNe9NW69XlDQngGSDSPh3g4Osmuf
DNZHmOPCi9Kov6dHOL/NBhqzhAHWAz4GbTzLoTlz/fwBNVJf6EugpXj5MsOOf7zSxmI1ASGX7lRt
8Z7Rxrf8z86t33RckY8JXNhfCXxOt7bq23zu4QZ8oh9hxMxBpwKF2nsxWYd2jtkh4/nUWS52dN8w
lIAgwfLQ7Zy4b3aW1T7m9U0WMDYgEe+Ai9V3qTXGr+7gsCXNMofqEZdsYpiSy/bCO1nQjlD2FNcv
eM1EwYrrgHOsOlRyK+IRM47JgAggf73Wvuu5JbCboL14NxqnydlN4Mg4A2dO0fWfMRJ53FYxsESx
zdk1YJ1aZFTChSFTTy+t9fnvn/75war6Z/Ie9U7W0qNtWN8IKU8xvUMphcWNj35c85re2Mq4U2ne
bQR+DAKDns3EM1bbcsJ66Pi/RRipDV3frC+MZWZnGeZYkN1FwSqRUPJgc9iguCknEDwkbLttEhvk
LpTYcsuM4wbNbA+nsb4b0upxivVPZrHQmz1y8NLhbY8Ofkh/E4bMJCJOMCzObK07HCuDeePOhT4x
xwdeVWpM5cI8sLyyUC2owkb3Tzw4YaKCTUmiKMTO2px8S0+8q654lcaBluMYG5uPkfPEVkzRr9EG
DErq4WQHEbwGmArluvDDS1UwyOqL5CoCAR5n4rBU/fCU2mTJ2B/sJjAfh3Z04NN7HR2oaidwvx0F
FZ7HyHhlsLGXgXUfZ65i6wq4L+JAjtmaBjeGH04ffDcFys7MaIQLClymAPcyL1EOsmuripOkTD+E
HfwY9ezv+vLk9/HFNyzvZE4EnsQkf1Wo7qhc3bsReTjNDtnvIejHBj1CYyKPBDJxh5V6OwTxU1p6
48Ud5ul5rlBbUntjucNjlIz5XvUIwjlyWplP5QH3l9hTSP+RhPTuIbc0hyDDkjUN8gScv990i8VD
T6zkLbNLy63PZpKsBwnjuui3WTNtYbzvkli+V7F4H3KMcykev6oNw11YpoJkCx8g3jhQOnp/3Zo8
dEDST2F6RMiMNg5jjpMN62AljDnbaa+5nxsWZqMnx4XrplwDstarcs4YhhbEtuxk2sWy4oeY62+v
5qJDmgMecflLSP/v2pv7f+DF6cGh3Oa7+u+WnP/11/98qgr++9/493/9iv/8P/bt/Ntn/X9EkrcW
kPv/pZWnB9H376U8f7/iHyR5C/K7dPBG2J7nSims/ymzNOR/SBNgPGAix3Nt07f/BSUv/0P4luT/
OoHjUTD5zzLLgG9omrhhAk5FjvSE/f9SysNYjW/1Lyh5HrQ+3Bf8k/RYgq3nNPXvKPnUyjX4dmvd
y+B7TIwewoBc6qYTAlO1TxE9dW5oENhnokrc4ArOetN89oHmrFobTccOOcaUMI42DacC0ekLLubw
KEbnPKATrrhDydtT9+xkyZe02aOmhPo2gCBRQIwo4Em/DI+DMTsTpV++O9ZQ+8sKCu/YtLDH+9Yy
N0wKXqmD6db0nrhrikoGpLHIuGeq/8zRO1gpnF17kkI/Uwr/RtogA1Sjzy3DKW3Jx3qxgngU7YYg
m6AexPmGKNIT6pQAiRUTV1MElLyyRP23U9ptQmioSznbPJ1lbEy39RMNJCOxRouZ88DQBZcwhERk
jTYPlnji1zgQhOVHQY8iRbSnxsXMl+aweQgO/nTSAvIOpLqt61efOGVfEpff0tXoRfjqYru9i1vz
QrHKQA1mWF+sMrymfr8bZyVvk4r0mc7c/OhmLzUatakT85n4ACsQbhiao0P434bPbr022IMbGWcz
RWP78uTpc/u2H8YB9jAPETG5lwRPXe9N7zij9tQLZvuMWp24GoN97npHwVlj1VTa37ut4qxkX9xY
uz9LT5cRLr7iFoGXYJAYLwlMnFUxLHifAQ6OC4AprbGc9XRMx7hjbwBU/BYFI0gkX/8gQvwVMscu
PUR/XH8SO8/tD5aIn+oZkD0qVBTzYiSGH99abf46cOrbsLfsOLVsNCEDq7PmVeBaX4FrXjrHONYR
U6SGOQEaPWrt4t5Oc/eQpPJnbCvkJog0nmc/9ZNI9tKuv5JBTIdU0+zB3s/YNOCnMmNWm6iD7l9y
qgOjoh20s67epQN6JYCogikHjewteA+uoMmlsHLGY7kueyr2GmW9z1Q5lm3cnuJwKdccd+bMYUrF
Lc1yyxiidYiGmU6fvblM71VLVj0asVDm5YtnFQfJiDUJQZfnOn6ouvky5sZ2Iqe8HACWmbR6swea
Ruoif6+LkK6c2P8OFv10isZncAhMIWv/NRXGDZAyd+U5SG7OAJWgLD/LAOBwZhcnPL2L5y1p7uJa
76ir+YMBhLOjHL39kJMCqFsM9YZ35VdNdhEw/1VlOpvC1iWTiZACF5+2VXboHN0yzS0Wb0AqXQer
XeD75pMwFdMhqnnqYegwfqZrGnwIKDQCEjzpqCVWLNPmfSg4vndl/DynOSxsHN3EE1uGbGP+CIiJ
bWEoXjHO3NA1/9tjedlyMP8MW+4EfFMG0hpHnJOrGpp9nOZVGyDjcDQh/lVoB37S7ohfKbqfKEsp
vJYqbvyNVCFRK2XfGUEBo0SqeyhH9BSMIZJ+3jvcSuxgEumthSvGbRRCTCzSuNt3VX8LFnHfWsRC
69B4ha12zlTxpLyQ/Fq7r4rcOv390EoXR7jTvndt8FLnHplPo4OO5JCG9jDzrqwQU7nfuFi2A7UB
2sgZtazIDwzRw1xIcdJOTLdAkFu4PqYD46qnhkV7o/J4Nw39J6jpfgvQ8pU+SrzkMQ3ardiLHFHE
TMCKj9N93zVo2PbUsmmRty2hvZNDzMWqTjZBmU3bktP++680H+IRAyEBP/UhjSfSMdI/EbFlUA4n
71TYxzQeYY0N9rxOnI7JMY0BaTec2hbhp6HmDHdMjp6Q9M1JWl20A/H21imU5o6ZyNZUbU99TdnQ
j1x3p543ifkafW4kbjngq1d7ctPj2CT73i8zXgNCQ7bt3nPW7++Vb0LhtqJkgyVnY7WV2I84vElO
tj+9WT/VecDLUmHHC6zha6gWswjHgpVFjGMWn7OPX9pr72Q7Nadm6Q1IK3kRrgeKt/Rf4wQrlRo0
nVC+990aItwSK07XNA87a2W75r7tyw8ea3rb17q5YUwYbC2Xy9st0t+yiqMdt9b8IHyeIlNP/gkD
HsUVGOmi7qaOQlog6/RPSecsgwEqh6sk5YODQpyX4TP9YClBmoKIl9PddMI4jnYkjxk2NMohtpVt
WSuPke8RPtYpKxXlWexrp3aYOH9WaoNBjyTm0A3bri1/XQgt50HPJyuQ/V6476Y5RAe295IgQ93Q
nYHXXUGEd3rYSeAygYtkAyspkzsBiIyiYft7UK4gX5zfTTN4vJxZMVt1FCP4ZXPRlZxHs9/MkqDq
lgbXcroaPlMnY+ljUOU+GgESp3hKV5q+R6D89p42I5bMwn+1DZyfmXVITDVyEZxEre76idWAEj7y
kxE3a5x3WwkMZ6XmPFn7TQeOqUujrUvmxZ/LV1HgwtB3kA9w1/n2PfqJxICRSSRLjtLHsB0/ptas
ORHZJMLlE7i4j7Gkm5apX+7O0NJs0t6YWqa4O1L85m2jhBEtSjHisjjaPkzBzJnPmbU8wPP6NPtb
O2d70hn+wQgmGOxLnozjlDk5xsoiLnku6u57FuFjPjfD2QURTZl1Rh4IUgtPBDQylbwEozT3EJ6R
LjpIOtlA+HGGSl1AFGtzgDUU5t3rMZ4P0oUb7dof6CSMbLxkw4iha1AlROwvPk/Mi1Ts5qg6OGCT
cjNyG3tTX+ws7nX0n2klF33YbdS8j3X8nQd46RwvjndjYSGanzzTN0DevI1URS1nFEihk7/NfGxa
g/0A4h63HrLKuuYWmWgTvNSZ9m4Axd3W0rhxiVaFIxpGpPp34m8vBX7Y1TgwX+hMjhvEBW4LF93c
EDUFRLOxz6LikysH0ce/gYZ1P4D9Vr16HgQG7NgiZGIyU038blsFaxX3j4WUb3NB92xBzERgyF3r
ukVHnsxb0OJIJrnFJHk8OUZ73ylqMqK4mgBKkcRMVPvTwEk2uQrbwHtEbPg0XWbVdnWDHJ8F0zlo
5H6oBnq2Jk5/Eegj6D3Ydtvp6jeFug8ylrqJV9AC1LyxpA1GEQFi7yRP1pTSxoDBaid7pz/4uqHY
w3YBl6r20Ru9HIww2wE1TDdu0dnLExmo4IhbIc0A7aYYYaA8MpQYrRIPGUnYrh6/myolMeIXXz0R
ytGlgIjDvQlAiQd/i4+TR/igd6aGMiBLXF9ZOgIPACzEBv1O5uLdnFS8dVVxdShXBfLYbgY1MQAz
GQVqu3GwF7LPbfMmBuGrM7RH+S27sIJKTA7THLEqrpf4oo8mfAzd9AaGvLj9+yFhl+TZ4ExnzWKR
TSH1H2pYQ7XOeTp2Nr3p0dlqpvlkjAx0psoub808Ko/MjdeG81T1yYuN8H6fEhtGOvBMsI6I4NsJ
318GYz5RyDR+8Nxh3jwwsQKQteDKzDAqt2hupCt4mGd41+xZXe3c7m45VZxjN/FvWbDfZhbHvaqt
G4mNkZQqkqdDsCzoXHFSEYGVYVLNHZumHc0NnGYzOIusDOYQA9OpBrwqMWYHuKreNqM5iLiwACVg
Jdy9i77rxWSJKzIfeN4Mth4PlmHNh4Z1YAO2gVEK4OylJuoE+3BcVxi1KCzSPF/XFSRUVgAc2YDb
sSgEIdiUHCGPOAI7EaDJ7DMMbd4ZBd6GOtqOMetMfWCY+lMqvMMFDIO1tkhOKwsTZufgMRh2IVkI
KB+M50Kff3jNpkZvSxBiq8WkBUf7aM7cBrXrf7PhKLaeBAIQV2z8xkMQ5KcMcjfCbxhj/Uk/Qr/N
gYmYaFwU+Uifv6TlB8r8XsT9Ai2zUdULhXlXCJqTGhKaSh1iKKRLOoJf0nEWuMvw1rQTci5++WlK
YSw4j2BAN87IoUPH7KL9CTfEaF0dXT6CPKvWRUB8EbhGvsKuioVAHHQPwsvGOJJhTUZn5p1x5WPs
+mxwO+9RNgoDT25tljSjU3B3qwwGRN/8BMO4H8CaFgpuYcreb6eVW27TIAZ0GJ0Tg1bK0DSR37FT
tPgg1skgt0Bcnvs+Imo4e0cSAYyoHe8c8yrkwnik8nuDOe6BKlhGZnOEbaxBggnAZaRl/pUBV1zb
oIHZkhd3Ju9c7BZX5VHiggT4aBXiY4jtVUCLBSkJVkL2qssLVh4Es2lyT/eJTgFUqBl1Fm4294kr
OeqMvT+ScaaIoI1uoG6+LgJ3IwIQBGx1cPMudhuWMJvpOVuuplkARoipcwEfIK1eJ0E952S53BDw
ftkknDQPu4JW8zhoCftxQtljqVt5fnm1cp/hMA2WFnygMCF2lnEKX6ECX8mGnBa3R1jQt6Q7anao
bQIEhaENTWDBQ53raWQdhYgx8Oxs2xxoKFF7NT1TEXrIxvAtHqLfwAuhNIAMTuiXxGKx5vkwnLV6
1nr8MlJ0AxGRLGNL0YrogTXqanA24sHV4CLQt6qumXQBy2EDQEcFQG2peCZAVT2Pzu+ctHvTBKGc
YnDF3MoEkd9zBiSBel1dRBiIrfbTq2x8LtHsxSBOSd/4fEk884ypo9kQq/gSsHfK+Svz7Ec3sIt9
lbPdd94MM3l1on5f1Tj2zGDcqWknmIZtjbKVzE8n8iR9fMtq+NjRu5ExycVJ/9lzFgzMZ3tofqgW
w9hBaTrtmC0gn9t5gnw5BgF9VEl+ItuxzkmTIj07z54/fURDhK5RRdtAuxATQQ4M/Yml+880JuSr
xSHt7O+4Tp9pU1mXnWWvbGIfayLFvFiL27ee57vAmC3s8Y+uDH4IsxR7e+5osFLFbuxHJvxUM1BW
kSBN6seayAaWf6mcq0kF0bYY6mIjiw/hVMxK9En/5mPKKO4sHAf9YOh9iCH32pg/WKlZtn35mJgm
sfCKilGTxz0TobNbcR5VeXeNR57mHbiavGpWmTUTdlL1JStS4784Oo8lSZEtiH4RZgSabWpZIkv3
BiuJVgFBAF8/h9nU5vWbrs6EiCvcj6/koFOcN+ljWqer2KmvPtCxXThZhw6lVKb5RTM+3yKDjZxZ
w41wEbzH+Ymp0wdHrn8AV39xaqddtRhje9RovJfRE5Itm7TMYN5y8J7d5r6qxxNzs28x5dc0aRFr
9da/sBc3B6t9GKMW0njZQgGLLSv1kf3NmyQ1Js4Khjuq2gTS+2c5EVtfdSAO5g9D6MsYB0chcbku
3TxCcqSo/IaeO9X7qI3QoY23xENwZAeRD8XSPiMrkoQZcp6h8iLy9YSv2R7ipwnx5UGb86cAGZab
rX0/jd+AZ+wLfSbunD+e6OYMNWjjqo/SH04z1ORDHug7PEBcEoKkdmVzfUrXeVGsxyKsSNdazfg9
4pI9HeuiN9D9OJdSvLYi3nlSmDvWpmJFWtm7LglDySSa+YLcJTITnRfDYels9am6oyR6103INqqH
z+SwjAA0az84S0qEFVaw4/Fncryk13nyH5CkP7I4WQUa7YNjPTo1IRZqHOUOfKq817UCiMGwLDLo
5Ge+qdGWtxqrBe7Wcd9a/mtefYtBH/zE36u2OxW9wkrckoM3kWIGHO+gCTRaaxJUMKNGmlodzUBp
/879yDrGCeyNcH/RY5VbM2D0RHE82fadFyV3BLWcpV8jOYKvyn54oTPH7XkUTBlokFEkbfEXP7VS
fYESZvBv938SZbxHXFJqliyBvPRtRniYBdNtiL2HXsj7urf+LPrWsqJrsuJw3BvaYKseb/1cf4O9
fXGy4SzU8k64ykaRyd+PASlE5pla5i88J6LjrHMfSdySIt4Sn/EksOLio7JvgfleV66za+JwYynT
PMDV3UR21cKSkBRHhdwZKe2Cgwv3wJ6O5YCQBzkBznMHWtOymfKzU9fxvWkyqXIm1/ky8TjxtHB8
dxjkoPWwu6t8Roih+zCncXcSrI12fRxaPDPyLNE/3zWDgZOetN0VNrjsmf0M0F83ZdnZGXCFhx8y
kpvjkCBsT7jrGwNxnjCrrzqkXpXj3SSgN2rWIpsBOuBaBfWtU8hZqwqgoSIneNMlvwwYL6JfTXP1
lfcs0lSXIh72bpnyHx2cG334N6sRnNN4SgJYECCqHuoQGawmrq/ShHoZTz0CHlwf6SWMp1PRAOii
ATfRjatY/gltBxw9kJsiBbHVFz+1wH8w1c5WuA5J45AN8Nxw5AiJbncO4Z4EKdXnt8r9f2PASaeY
2NaJwU1j6cei0DB/jVvgnatIfOG0pfbHJJTnobNlElbBomI7I73htsQrombsNqQ1N+tshuhtq26L
Xb/PRQr3P2NCAIIgmM3HykQN3JVsup1i/KhFNt+1OfKYQDE+VJZGkz9H94BCkjYvT2Z0KQOYv80w
7LLalgevjo/8Fi1iZcS/NdIy2wSf2ONL3FjTxINRtAzZuAf6cEJFpkNxLGKyJxuUvusSurjAPbQ2
O6PdpClG7DLsoNPHSXSYPFq6ZXI1N3q8WWn+xqIQb+vMzN3tmB5q+0WBvVsTGXY/NwhCWF/tBQEb
bWr16JvYv1Zhv6fvAAteatTLXgJtF0/mDlPhMuxr9jN+oMQVMLoabkSbIn4YkUuOYuCj1MlD6/Hq
RDntUtrkB8bff0S8P3imy6WfYW3xkjXTi/s27cp3u9TJHgom4apB311ZBx5BSe7Hkv+MKD9i1fno
p0AhkNZekqeIHH7YB46+N0g84C8H4oNF7ehDVTmIiJlOHPnuiiQedElTc4zzsYO4DaxodmNg6DTh
pu4BNirjNsHy3hsJcpJwUBjGopL6p5UhL7T9NdfOMxIEcS+GFn3YrCAskojJ+xMwMWobZko1KffF
5+BkwX1QQV5rO3LlkcgmwJBx9Lm2+80s3bnZDEvaiIQS/rf4dWzCD5X6q2RXhG1zg0+WAHdDGj0n
KKxNkjB2RePEhwZJO25xZi0t0/Ivs2LgbeSPCBGnRx8tJybOz6iI33srnF9D79RidkdVk/4LApKp
tQwJ3wuCP0d2ybaYeJIDE+t+OmHerTv8LjbXUln81qAzTsJB0gc+B1pTsJeZSn+DxSETmfmHkgG+
gfl/wSnTPNk+IRHkG0gQExCQ1xwZwWGOQJ2JZjG+R7FiYPqYH10T5HZWT92ejpHevnJ/00qbJ2Py
DZA1HX+cbHU4F/I9+x9g32EZiZza3UdusS+tGkpBDWh9Y8+Uqv4UkXFqlT6iEYYsFrYw34YlExWl
oDgDQQBmgbTfEXxx06GUY0wlt1M7MoVoew4QtclZGayJBzDR1zwZDVLjBqck6QrsN+INjvyaMI7F
JDgjj/WsxbEwiX+WMv7FgfmYVQjFKiQRlPXTyvf1MXCnvQK7npmy3YQICfnainLjyPiQye7VDcNz
CCBDwFLQtb0uBKX7aE4bASNtC/dIwg+EPuA5P4k3voOU2/hVTF2YEFbQMnwsTJAvuGv10U3j01j4
aAHLZ/yxxdYex2RV0I7dWlN96il4S/MG/0Wes9JmmpD4o0lipEk5yBR2cLkh/RxV5WSa94HZNyd3
TzkvNoUDLYl9AYdAisJxTjpwZCU2k8hhBMOs6BAUMtgEite5xo+Ue2O0QdNDkLo96m1hcH6CWZKP
3fDhqHn6CJGI0clDDW3uosTODy0np4TdcK9bhpUgkTaF6xA15P1lLBarTjNAr6uafYngNCTmVfgS
LJQIHgVDPbZ89UE2jg1AZekxo3mbWzntNzI0Rr1q305k2ipiWpKqek94A4jpcV+iYIiuc6l/w0Lo
PRFF0zrz0HizKN0MQbOrYFPstVXt28rGmxMho3W2nAD02GVKXiGac+W5f70KC4RXNZPTZfYdROYW
UBIkkowMz8QGc1LlFXSAHF1mxkeP054WPJSP2lY+OXySfV2KhS28OoZvHBlhPKoZpXDiotdPwYBt
zMKxV0br0FFT7yx3yb7AwANbyVnNWdCezML+KpcTIbIXnSJGKRxIDg1EDIE9k4/2Eg0xj4yliHza
+IP/Ljln1qqldkj0SQ3Dn/DKJ1z0wCfGEom612zmvhs2qhMQQtGlp1l3B6onYvbhAp6YkB3RNKIC
5CsglXYzl3gqMyKDIt+QpFks+iCB8HIQNwVdW4kMaCHYHKx4jADGEWVM/Js5S5PLjQBIn98NGEkP
TWe9OK/tWlDhahZzuftcFKhW4HuEGEIjvQ5RavVwmLZ5BgE5zqkUXXRXFuZ+N2Hm6HXO73Do2SLV
dRSywBm+I9Fd3GjGCpTY35lDr0mfjyoRA4EHAw+O/QCGrJ/t7WASFFPb8YMnYJNznF6LADKwMXMt
TZrhT0Kxt6JQ+U56a7m5++KcMqwiaR3+K6UtA/JkkwZGvc+1+qH6YpMgIfqm5XzqjTZkhGF6YO4y
LAqt/dTPXClZMHdMstSLCAJxqeeIbnzO7yJT4vcSr3USojqJ7J/Z5pfzcj88wVpdexlOcGRxkZ3W
m6H/5bNFT4VaE3RMrUgqMr8TvLiq8MKtW3fyaLrDzmLh1eZ294XTiwPTH/pntlvPDXqElWdzG6ik
Xp5bPmPHdtstKpgnJwn4d5cq5tkB74DSDvNm091rEq2axWIcjcPW5+y4qwxS89RcMx41gfvEE3Nu
xRu+hZNOmJnKL3J5CoBPaKaXizd7+aHaNNoFYfQzIu3LLWogp2WyadvgYoT5mReLPBUWkruYalw4
+BUdCDGKzq4wA7zyjXnnFG+9eLCmUKP96ijtTBlvikH4u65D8Us0qd5yNkF8Hf6l8C8wldBPFrTE
51BRXWJQYLWR0FPmBXiIjKOD2CyNh4pwVx9tqZ9En//zAzzlKlZmE0954D7OjVIr3ePENH0AX4z6
QhIvcOSI0P7CZSlPXaYp6cA/sKT51TlWH0IWkB8bf80YQe9zcDm1SoHhg5rXB7tGmvl+glRxDGsT
jW9bwdjIzLfBn4JbZiJ/N6rhTaII2hlrx4um9dB15Z6vwepA7mGV2pruozOpPzu3TeBTaExtn13n
yPvsSAwQfpxeyc+bbhKs2M5o2ajaOr3aNkMfG8AOPtig3czox5O8JpzSxNJBmvaVqfcHtJ11oxpW
nrqZKKDZufmaojFKhuLdDSxoX024JXGTrzuGhZGiL4ypC+5y7prYtGnowRIYqTCP2I+tc1aXb71p
sbfhrtsmNkEuWX9XzXaxLXT6LZtqPA2cSwS3VqcW54cnxurgs28ENNScfRN6NrJNDx3uD5S5DEGe
kRxaO9nhHimOENRXTZ2wiQ1I3pUC1Vk/UTRTi6+oXeFt2lZ+X4X5H4yiTTeb6rEP8rc4zyyGjtC4
rMnqDygkTB1hl1A5NbhivAemHWPTsj7XgamRA7Ift5ApqKVB78jSWmdpnhxHbeUb8tbT9dzN3Rsb
BJ5O+0OmSXeYLZuhYUeRK8v+0FfEwDZgfwkO0fdT0w/3tQekuje5N6oONCA2BVodi0wd26/mfWg+
Cx9LSODHhyjkc7HGFvgQxHFIjjsvsZhdmN53i4HtSvRfkxAt4vnhBZXZW6Ua4GoE97LTb3Cl2doB
jTeVay0WFyqryi1uDUSz6FexY1qX9JK0g3vK0uNSwZ7Uwo7Ef0kyXmkR49x7TyacEoakXBSguLdj
0/NsBmVDvjSbi9L/N7vWuHPwbKyrViW7pn4Y/BwY8PJDttArLPbCbtw5mIMz6Fm9cyE96uyZmbVD
+vczkBpwbPmcV4ke+0erIB3SNbVkXiv2laNz1pHdXZ7LE6i4eo+8LsHlVIsdxhT2Gqx5+2ruzil0
MJWh/LdKN9xZfls8ZmY73LU4Ed2hza8klB6xu0F7yRy9L10fOJ7DJi781wgf/lQQEM/CsPXx/x84
WDfUxQS2mecA8sJkERLtChiHvljcbHpA15u2u0hBTyIVWRJCEzHmLQeYIKF9RCUCoQDDyz4JJ1L8
0AXZbngfDkb2lNplS/8aq3UVq2LN0d/c4pKUbV7Mx9jTz+QicZWm0NhgC+ZPzmDe9EjvSCTSKszt
VzELNDjLNM028xATS3EJqMQ8UM9PfjEofBflts7kRzrpAKm8u/gXFZGXwAgRXdx5JQEGdU2Ids+z
II2MCPEGqpRV9e5+bvDG4PV4InWQ5EPNatfpiZhuGMhIAhXuRGvHj4YG7Bcgw9hbYoB3nl4GMumZ
EIXfuYFZzjWFy/ClZUeFs5J7kv4pL2GMAixmJCCiAOFG/50GVcABbDSPjvD3bqa8u2yW9joPOtLS
bG++sc3wyUP0ab5D/CVOQ+QPkpiZpcMaFbbYBeMuEDm5BQVaXcuJvxp+oYtSs3PFAXsbRtZJvlGf
xylGNpoKB8llf4tmuM/1ONEt5PZ0G6U2jrgRD6GvH0YxevetoLBqoOTPsUj51aFhOdaCwpirrc5G
BgRFSlKDx/2YhSXjAYLV4bORW/toKJU8jEz1w4oYTp94cPT5eFPsBAbMxNSpiUn1DWr5ItuHdpB4
tgF4MhP+GEVnQ/RIvU3KQvkIIY3FAWt1EIvxdqriPRl1BF8gIec4j2uMX/nN6Wj2pyxHP9+eeqKo
rpxsqybCJ1grZK3eYL42HluU2ijmdTHxyMfUvhvQV/jYwfZWJTVogOMgVjXgjVj3V4Ol5qajW4GB
G66GIjwzzVlPSBSCRZCA1Z4lWzNcROonDLBoVirHbveUFSiLtHgnVuuzTqZp42QiIPS9C85BCCwF
7smXmbXolq1C37GSxIvInrybsreSmS5uRnvdAujaBOCkEPobz8rEysQBJlftlL33nhI7zW6T9dfa
tCVXDUFYgafspxx7+DjBwvM1HOU4wMzBMsfyx37tWIBCcuZGdUcpgCb8r0zbj5S7dRUVBMbTUa0d
wE0EmNX+YojezdZcH7RbnW2ih3e1P+HH81EEyjHZD3jVhN8sIJWAtzRqmUS7AwXpfCzbmpMwuXcw
x2H15fmQdD21C9ui9IHt5Ka9LWd2IEGRLJkeCPWsbHG/UuxQeIryFEDBDKzuCJM034Tay2gvtsLW
jD4CK2R4xCCB6m9lF77YuQQ/EP9BIiEhXTurlw9dBsYpH+t3cKnhHv5rbGJiczwg2UZjxhvD9Nuz
oMqdkPhDAYN/5MuY+XU0qm1lGufRq91dJ3jR1Xosm+ScNMUd3qXXiDhB0o8ScM/2FseNPMx8Y5S3
xVGhdbym6qko2MTixJvWWkKzcRQPidOk/hpv9WNe1dSFyUOVuXxhc/YmYAK5Zf2VehajO3dXCEom
346+CiBbB4244oBile5dttbBzLJPSvgXb5xIvI6Ha1OJTSAwHCmP4HbTFK/sIbbQHHcWjcSzE76W
AJJBnGX6oa4KCqoKgi9bYhYWmXVwEL6wDvOQOgKlSO2YcRbD9ybGRYG3kskfHx+1ozLa+APNWAtF
cBp2lcX+E5hsupvC4CjNrrwVvHQh/8GsAgk6JwCwJC4/glf02sexsmraeDikOXM6gDL1tip1fd9y
i+CZQbenoMVp3W17jxFgr5x9L6x7GYOmZd1ZgV9Bfs6zviNe/c7uIYoOIbrV2Jf85XjGUvhXkfPa
SYemruaETTiPqFtUswqt8lbGi/UHoKwtEPnHLdksA86P9QQJD1QqMrUogftGRGE7kGDPMTDboHQp
AWjVM1K8/cH9JCctb49BjTO6RHNhuWI8BmnICKd/L6M+WfIXFBvcr7jiV8tzaJO9/xqkOOYyhqGw
b/hh5wQS+qSqJh3JSla3gwf/k3ZhfRBpxCtLVFYQj2vXy72NXu5Okh9r9rdWQLh8Ad9lDy1zDI0X
5gqfftoOm7D0fkcHhu7Mr58gGnMon/qMpK7Y48tHigESKjxg9kM6MGAD6xQkYS9/AyoFTJOktE1t
T9lz6E97SihgWMNzRVo65qz+s7aD5zoDL5R1vIFcqOzzUXJyNOI08tDqSn8lBmYGKDTVijy1bYMW
/JyE8aNUgzwXFmV0mRdQn6N53IjaAfJjv+YOs4XQYrEwgdp3c96flmaeF/qeRLr8CYcnJ/EHtnb2
OnC/TkZW/JubxZHVMMxPNbrf0u/nQ9TMZEWEAeTTvnLXPLtAGZzhWxNROlZOir01QuX1kbTxe5fN
1U7VLiKpDIivmZU8rNwrJEbzh93+wymL8oyAbgO9gJwXC3yuC/NCO2SkOKGOt7ileKxFxxwr8vzV
nHjuxqEWXE+jl5GyXVfgSx1rW8/WU5gOEIis+hDkIPwHwEdLw7yrsG0eYhUYa4ojzb3U7szSl5tx
dh5wllQbxNy6hSWfAGJikmB5L+kIkJNNwaCcEQG7g293nnduJ5GFcj0x8WdSV5TV2SDsZvRzfMMw
3dez95z07ntvNifVD6TD2sQFdHX1VXgsF3kzhxKacPPc5ePZTCRDfL0kCNQ+lXXBYY2Be5n3Q6rC
pvU6ovjbsItEOxZQ/RXlHmbjv7qMz61nEkocg9hg97L2FnRLSSTL2ppB9OBdZhy6rIPmTRSGTwDg
GZRkErPMyH5BBywG5j4gxbnA2FvY8pzO434mw5b7FgxjwzTn3iQkuVT6G2IFVcUABxX6PBdE2j44
fvjSzCX//qy6UNcwrqpBO4qXrkG7KROkBnaFVAKnHcs3wyjOM2/qqqGRK6yQGj7Gu2nf5ia6I0Sg
WkGFRuAco7AaA+/XWfyTqUlItxxTsSX3hVlkjWfJ6s19HyM/r5G+lsFO2Esi3mDFYMJHkidBLe5n
3ufJL/8f4G4Q6eKjHiF2DrrNt4jMb2GQt9uwgQcg4GuuJzAjNoiBczrUya4fG/VYVQvyb2Yt7TIB
9lyMow1vK5OWP9Cbf4zkqQxQt6M8zHaDhuDQfA1W5p0c6a6SGsQ8qyO4fgTFTISG2TGsV6Prf3Jw
5KRH4m1XLgKbzl7jC7x3WN2vyoQwwzKLONPQUEPcNte+X18lAT/76tOyZ2DAbuZAKihOJLQg/Qt4
DFv2givKGhgdWfLhpeKbNBC9DXU7YU8iY2dg295KfazMa1dSQTTs5ekVS/kyDhHACvvVkgQHuJ6+
Cyd/OlDbbQDrk28F2jwt6vvI8/Jt58B8AzJ7mkbcDVWAEtlnTx+xiVIFjAgyRXwTeCLrfFq/SWHO
SN3L1BY//Zi3wMetdiUex5h1IoideY9eeY35WJ/irHJoQ2jxWdIyYIWGCTHtNGcEhgWRs8+0SwNX
BhtyP6AreYu9u/nHVJkY8loc29TcBLhLETAiPUTpcaz7ftiZlXMzJ7BqHtDHdZJ4JzSGt8gsX1yq
f0HCgEHRnuafjZG/qYXzKLz0idELTJ42C0hVWG7HKThjfemWRHYEhUs81hC8qULc5rB6MkuccLYM
KfymByRkuO54cw3XQumBgGhoIsTR+cuk8xGoQ7n61Og1Ekc/VIqTPK25tLRkEVF53qa6iy3roRIg
QaIexSnZje2aQ1vhBTF4N0GXxIxSAuLLFnr7fuIgsMryJ2rlYRxYltNbA9wr1p2HwbATn2jGcAJg
tvSKN6+ZTkbdrrE63k2j+UhJvK8kqT+uIY9hMN/BuQTyY85A9qmCOtIgAqT4A/v7wMazyhTXHZKT
yw1gE1Y/BdRg5Jg5FG2AH3vV/uWz9Tu50HIZK7HWgScfTeEvL9piP+MUmNMnEhUPjEb6NTlbSCjd
r2RyvidYzdRRr0ncXOik8LLG7/PMix4QApXUwH5dPNUe8yOODoWoqK2Jsk+ix9hXr4Qsrqtr33Qv
ZlI8QnoscgtahrxZnvsVaoFIBYLlEjGQSgYuLBaIUP/xfXhpy5TfScprHUmNz9h7JSpn388sCy2w
oi4rkNk4IfC+r9k3jVAeDp5qGGmB/zHTY00WHwEvDd/1SHv+S1OcbzJjOlCAL+5ryfLOg7FI1b3O
f5LBfWTsyFOyEMAzZiJxQvaoVR5R7caMpgvWzkSCoqgOxZ2beO8ISVn8hM5Gtaj33DQ9EKhz0Y0r
2Y8ED0gfxNafpl+WZc+pruJLO0w7v4B3w3DtydXg+1pDcqsPv0NOvyDF+OoZ0zES7YPNhbsLUCrk
E87+0Bl2TmSdW2BV0Alfh2qBF7DQJKEbFWKdy0tFokRd8BYXEC6KxDmOpf1WZ87VteMbo5tFTUra
d75pCv1gh8RRZS7T8dDCTkKwL7f5tmNIMct2q6eEezrFnFiNBfZ1dcIVj5E64X5VZaOp+yhY0pF/
eccGN/JnkAeV75MBjOEJ3MDBXRJ2p1FER4iCqyCz3jypzH26AG9qcMPYFrd5amBitIS/caMi2Djo
wx5ESYba1B4rkOF7u7fMXRU75HezlhsngjhCP+O7V6W1MWbUpI5izsx+K/Py5uS5/n40HmbTDp9Z
8xXIkuVPZMEGaCrCrtssPEW5lPeNWWoaPdqqPmnwL3Qoqph/uNrFA5c6b21TdwCuXQWvayjOnUYP
mAX/uhHfKlltYmcmQnJyODeVOP9S6Z8r13+iyOgPQ0MCdP4syBwfxiw9VOJdM8DcSBdTm+FoDG/D
ksgXCPMlq5F2WGrjA53aUfxlOx/rL+rRex6kXVLQOjbKfBrVzFi0/8gjjyA8Qs11FVxNJqReOwVr
IyPU2/HaqxMSn1eCXt98dK3/pVnNQJUsdtJmOtMr+5LU+FWigT2/lUqWJs11Ek65iWX3hkdMMymw
y/P/P/A5eeysCISoe7qZLKPMMuN4PRYTFcyba3cHS1C/hOOpydx//Qi0YTSKZ1JQt9LEOeQP3VXW
01ue2+S55UhXWbCxJaJIYt2MEtm+iCmT905F2xcNQcwYYt7KtKRZmsxr1up/sjJRsrlsxZLkkKfa
Bn3YnEYvL5Hfqp/IHvee3A+QHVZlyIQhZcy8RpyGl1qdaXYR1FcuTnw804QRTmSc63RRV4O2IXqz
W7eWdTKGVOImjp8G8tLQPekf2ymYRdPXcBj/1Jb/0ehyF6bzHXX7joEFm2K24UIUt5AlgszcTzbj
G+qRg5GggZXiqcDtARygLNY02qdCh5c0xnUxqeipaa01Dp1lazcfshl+2+C2PJaIriMav8qIkab+
b8rGbBeiY9s3HU5DLMXA3NDAWZJ1ewMNZobJsKt6+9OZituQ+RGWJ74jI55Iq/UuQVRc6wSklox3
kztvQxOIJvQ4YvuiRcvpMnC1kDtGpbdnbIYbIfrAf3WHPvHSox0MPODzhFxn6hb0zSWo2THHTfwG
VObdCNJX2l6oXfuANE577p77uT3WyfCsTecgmaysQrdA+StqzmuPilSDvTBldakcQyMkYq/SuhQ9
8pSXyAMJHX7xM3pQ8TWgWx9Qrqyb9Ns0FwZXigyvMA50j3u7YEZq5lDh7YkQps66k0X2maZTtjNy
PVB/5LTGls1ElQ2C207OfZSU3waMYzLK3mYAGasWHGGZIKyEaR+ZltrGFp/7KIpLnjMFR/HOARgj
EkK5hpQCT0KaoVDswithn3CN7GImbp5hcs0ZpErInQOExMam4yPVEcUggGIpaUMgfM+rwVs2LqO/
ZSP/xfNzsCz1oobwjYDCnBrW2Kl5iE6m8y7Zg1qeQSnTQKgvcSO4wYS2wJ+uJpE5ZEyBh6KxH/IK
LXQVsn9Di+CI5jFF2lyUE+OZoBxg46lXLzk7zXRJYu/sSOARkue8nsWCOcc/htJ0iCTrIbb0XPzT
kRwqNlxPYV2/901LyhIa0qXwq5v6J7N7kno8iLR6Gy1hCjhQCvoZ8cb1GIXGZzAgXkcVv1Jh+JCm
6QPZH5+UNNeoKYgsFOl9yi/bZ16JQrV/z0LN/0VX5GRcWi4XpKFGurE4IhLdIfNjjV8RmAVIjeMr
4iwSgWb/lH+1Z/s+HkB+zQc6zu/R0x9ojhOFMn1swxgumHnNJYArZXCc5igd8KGx+pWsqNqPijUv
iQQ8+ClnZ13v0Es8BJ31lGTji0Rex9ThrgQEIpJJ30Oe3QDG09hkeCiYXJJatAG/6XLi20Zm7pxy
fnU1/XY8Ps2pnaIPxadRoMmGJTVvNZLd2ulojKYxgtna3yAWLZwFqI6sTndlo/DyM+xepx7ndcJd
2sV3jpltPUNaBw9fBZXMT7yQTVuDErE0sqNdxo+g4u5GRmKGN7wMDaq1qpcvfSNPVTd+Ln7POse+
1Yy2z+bxyy7g+YUyBv03Fy3l8fxuAMZcpTPGCzMstsAsCJ3wAjApfDLl4hEm3MrKfr158fAhkEBM
si9xO3U5MD1Ocnfr4ZzLMJRg7SwJAozpS70DT8hRUhaApOq3ndBYPCkUqKzRVz1Cy/gywC+uPCIq
XBfJZboYv3QY8He/CRdsDFlMHyQakn8WbD2KMmr6ld/J+ZDX+aGs2qeqIpy+xYgVVxKfcpJ8Fpr5
mSGYoOYnd+zflMceWba8cs3NsYZTIxFr0kyPmj+WbzN0whtnAhoRDcZnZPsfEVOxjWXaH7hDyfhR
xLCYw6WY7U+RDP+8BA8PK7vPOYyvIdAW3CKsLgPyOBwwv9i90+fSluUlgPjCzab3vqxeo4XHEfx5
ocHsOCDLcynbE9O+79V0sZWJ9QEl4SRfs3HpP+LX3puJpZrWBCTpjRqR7kRhclfxKZaAozt3eAL7
A6CQ+Ugy/JkDdAuuTmS3ePB1cvDH7M4tsIJldQRlCEiQwh2eJfFd66eHiHRypo1XqxBP1GO/IcRM
GG1nN2Mg40Hrx+SA8oTfNVHGxEbnF0bWkwHwhHv21TWHD016Qlo27d6HUX8wk6sEI4qPiQWxHO5b
GxQb0ck8/czDDdd98hkUs+QSa0eI8//OUaLD/6BzDGg80htjij/Oaq8czC0Lmm+8IjnzMQX/zSI8
ZqaqJmED0PXyaFNf/cS8GQ1/56qq8JzPGdIkf0DzLXoMwRObohJDzDKsryP7S4zwFXXCeDtBBr9O
pB53kfzCHnsBEMXWyrbefMr9lRlCNfKMNdzQLXQx69K7yDu6cD5UMTbLksHrSrPXyollGcwMQn2F
Ticswn8my7XO/DfMPP+2k5/seNqknfoC//7nWPbRUsiccWwTFEbA17id49/YSr0P/CrJpvOMGy/x
1eWoOuWFoBF2YewxAeVCYfnSW5R0U/fhSFRLXTVglkcczY4FchqdfZrOa3xXNN8YJzwJ3M4Kpzee
eAlHZno3fHmwZP5rOdnnEFuotjrU+zHn0bDrSuIGW2tgVWZNJzclCFapg+POz7DxdkFF1mB6zrO3
rL8fCr7PQDdfHFEvKF3fAmZ5Khqe4lL/1RVlJHZvygcktGRpFHtybo2zksXDHLQfYUiSaxOVR+G0
H0mK2EI3LLyr3puwIYMQdpll+pMPQewtmgkxhYV/7ocSpeU2swEowhsa+fcRb+mgV9z2EDpb+9On
q3UL/Qzc8KE2hmjdbqP2wlUV7gyrPU5oWv26GLa1pPfmQkBAFAs+YdKC0rrTmxSR2zjDgLK99lUu
z4xnIfTNUlTXUXiwJ33M9TYmTGQl2lNeJ1e/TI/kB3b4DuaDqf6RyX5pEwKKE93ydOZbrfMfoyMA
14m31mJjViFRiZzgGXFrOfENmY/RSowd3vpyE2DgXGeDZzNoZF5UN1QcJJHh6zDmv2EGy1yPo7XG
BA4Pf8Tk54ieyA6EyGK29G525+RsmSUa6ojiGpuryhAQBU3jHyEvZKurX6fB0YWWu84AI3DzhSmO
bLE2vYC6Vrt7ULvEBRhtx743yX5wV8UXrcP/qDuT5LqRrEtvJS3GhTDAAXcAg6zB61v2nTiBUSSF
vu+xg1pKrePfWH1QZlVJDCVlUbMaRJhJMhIPeA5v7j3nO5dkvV6WIxJTN3/vItxEdo16IXVwONJ7
Wrb1OGyt2HqgHUmd32dH7Q7qtekZ3xVe4aYWFHpSQrH4jhJa+QjewH10a9+iTB2bLt1WxFBLKus4
pLyRtmgzx5ijhXXY1lpG5a3IVLD3IxXEKMkZylGQ7mAsLhTxYQsYYzZVtw6hXhvsetXG7N+0ZKH1
qFMrp3olm/hazOmLsgriA3WnjTD7TUF7lL0Zq0xkHTRsQ0C69AbbvnlVJTurZI70um9hLB81z6TT
801GBG6nDwVm4GVKXM6qd1sGQB3zEb/H9KKAVnazjAgq5RgHIr4JyUnLnCdl0sT3KGaiyXv2SSAs
lUCf5nTbUX5REBRJtYwgxKOBzoFZmUlyW8jyoaxiCP1ldl/nPqoJ20HPbZMmM5/BzAoAQ0fp3cRh
UynUaGQXL6r8pWWflpgsVAFj2QvEjQWcEb6QdoA3cdNnTbfWmLf63Cvgm7Kq9oGzU3ABfebmbdrq
Yt3TOQBXMsN1gR3MMMDCMl+VSOIVha+3PI12bDJJ+qBUALGSimiCTWFjFoB5BS1a7vBLRZwfOxtS
P/JovG8oaO5rU7sYJgcocP1aus7dlOMAi+22WGY5PoJuQjHYtvKRnq/gKD3dB7jWbpA4tNmT46X+
E6BqnBhTsIVusqbIbFBKXJS2Ud5D0EbCkkvs77ZW4uMw4m3XZuWG8xJeN3ZalZdygmpifd83IJyr
gJgUD0UfsF65YZ1eaFZF2FVBKw84tLHuJzqLYczCZtI7NuimDVqXketaPlp2RmV1DF4R/a2dpnz8
+zSl/4hKmplMr/n/ZTD9m9G0emle/vt3+JL/ns9/WGcNJIjr9r0ab97rNmm+05v+5j/+4/37b7kb
i/d//vGa4wibf5sf5tkf//6n/ds//1Bwgf4zBOm//oeP7uj94w/8i4Fkqj9pSjnK0S1oRyhvQRD1
73Xzzz+E9efMMbIdi9ffNACu/fGPLK+a4J9/mMafyjZsU+eHJAUaHTpSnRMEyk8Zf7ouWhfHNW3X
cYRj/B0E0s/8I1sodCHC1Q0UTsqxHJvrFK8vN2Hm1//8w/hvDRFEcVQSWUGHsmJrD75PJ38kaLJt
ZWnsy/0SdSmNLgtzLqGBbbf+4Un9G6v1j6xNr3J0wvzOv3wA2xRgmEFD2a5tU4H9+QPoCvtCP3FI
BX7vnMKCOlzetde12jOOObVn1puWYsL8/Krzbf0L8TV/m9z2h6vy5H+8bUo3SKmdMaY2EWyNlk6/
AYBl4WT0GUhFOHx+tfkePrvah4ccjVUqwDbHS5TxT2p0N+VY335+iZlT9ZdL2M4c34b/i8SDn29I
2mZqJ1ZBkZ2s1pEsmIATZdL4BOKhmJutSCk75lwvOXB+fuX5UX28sm0wHqFy6VLNuLAfH6UqoVE5
qPmWc6+DbARiijwNd3QLneE3l4IW9tdLCcE9ugDCeCt+vpSISSSKMsAXUvr9Ccl6j3jG9771aUwu
QNojw+oSi1huE4VtgHT/+vNb/dVYtcGZmcK2bUsI4+frh8TJ0/3iVuti/Cojk7pdHNxzVLwufJKG
yMO6qVNSBT6/6i8eMO+FbQhDOjMQzfz5qnKyUjLEoQiT2m5/pWDTIanOUgQkbfvy+aV+MVBR7DIR
2RIwmmN9uEGQqo3UzAqbmEdHbAgc+5BXNNI/v8ovHuNPVxE/35ADxU/qyMoh9lUDSAES6Wc+RID6
ktQweK7DSSmVnItoHJ8/v/TvbvDDsyTsBSWrXnKCnzJq703qkSWQO97N55f5eIe2yXxuOkpJ3VK6
YX8YqHTPjaYOSUlAC4hm0GxoSy4SpVkvJLyiDrGiQRLUBeoddV+4+vziH+e2+eJMAsrAY+MAsvow
2xju1NGIYbYBfQzPBtpjkdNGQ+uPlq6iixPFQbj5/Jofp5/v14TYJyzD1E1dzg/kh2UEFjKpkJYd
LafxVovvNPWEhfl6NO8/v8zHCWC+jOSwh8PAlvzvw3NNC0DCOLHipaZSzDj5C4jBZp/244tBk/A6
9ZN6p+yo/s0T/fgGfr/sPMfx1ruW/Pha2FiGvS4yYrqoybo0MKKF5Ry9650+v72Po3O+DnOoK/Hw
2g5bhZ+fYmRogkBVnmKBJoGcITC2rijq/edX+dX4cJlCmUMJYYNJ9PNVtN5oC33QCEHze+3cmFod
YzFv65cJbkmCRk7Uv3kdfnFfEnAUU6dhOKgF56/1h9FRgt8p45FOgE6kXUaF1chfjZj07t+Mwl+8
dpIVCF8AT5DtxIfnpw9dyfkPYk0++REVGUN8BTJar70h3vdxvzLdg9Xb2uvnz/MXo8NxHO7PpNnF
RurD3fkN5dqu41vzgrNlHKfyQZS3f/8SRGgLCUlkfsU+3BhOF9OvfYfXCw8rkQjAjMKFReLA/8tl
lHKpWvMM9Q93gnvBArDGnYzVxUhWeuqEnHKL31zlF+PP1W12fDYPjc7Fh63KFFOiIj2DOTgvxSow
fTIV80kdBeQekgOq9jej4hejj+sxD4Kych3rLxuUCMUqzaaZYNEu9PAlCL59/th+eUM0802WTRuq
6cdVs+rphZIsCDTfo+cYr+diXq5nxyr93V7gr/di6cJQts1AA6suP0yAsbAr09N4dyNRbLMEW2Ra
pfX68/v562Ru4ZTnxMJQs9htfRgGhhc71tSCpPC7lu7EZsJaJ9wbDxIXXcTfXOxXd8Q8JOG5KsOl
nfvz3ECP10DJhD+y9+Wtaakbr1O/GQB/fUGZuYUirISpFaT/hwHX6pD19Za+1ITfC/cLIuBEcRq2
BRTizx+dMX8BP+6GbdZ70/q+Dadr7czo2h+nujhmVzpCfMb8edk110FmHnKDyKjOQu7inXBnbB31
nODv/c2F50H24cJMeiZlelO42NE+PEeEKO04ZFzYLr4E9WXi4SiEzuz596V/4eO6jMlNxfjujt1v
3ue/DBcLJYHkRZZsi9n2fBiTnadLn3WNpjeeV2cwd2meHAp6AYK0XRdI5G/u1DF/dUXk2sQJKTaq
fxkzPWoOPBkBdSfCxReqJOoG5o4+ejCN9M6+HHRBnqiGRZ4EzwFdzhroKnQKQ/T0UB3dmLtu5FFI
wIVG6boQGxT2qgG52HQjS+1rW1qHEnbnWtiN/5abMR11n3CXKjXss6JnsiLdCBVnRhIzGk8smpYi
whx6AZA48y3VwJDmanzJrAJYwHAb55S4deOLQndXWG/edAdKcD1Coxst4klxUYR4dNMiRGYuruP+
pGnbyv2q6nI94J0yax8xT7y2hE1PgyZAUW0lphQ6xwhd27U9Y44iNF33lKCWMqUuhG4nsPNj3dW7
rNLuU+vW6MBTeNXBIs9LGtRfbEJK9hInFRSLQ2Ya10FFaoJFyBNtT6VoImo2JoZ0pUjmhma7yQcq
pxQpMEEG/dEq1UXuBDvPfmiz6TQS7NqTWY2S5UKNiMoTiZvXppNDpwvTc2cS0RJGdx6QnASrHiW1
hR4BqKK9zpq39SeQw3V3kaGmcMOD9O4a9RpqwYagjnsCX0gPq4dXoIKvklfXGsLr1Bm2mgR8aImd
nMCJ+lV1soN4a4b2NlLRbRw2j4aSe+EVaEJo83ZfTBqfGYU1GwEBWe0ruy83GoAwrzdnYsPWleHK
xplDb+/g0a4frP40p4pp2jp0C7Z8WbKx3BSHcrMelUXIIaylKluU070XNIeSyGASCVeeMZ6NlqJ7
j0pknzRk8i0K8FNwE+jSTu59IJEt3FBmR3ojS5jRh9bcmdwDJCB8/QtBscVbmLCJx4hu7FKUL0FE
obtfAysNeoD0WyKuagR22o5mV6tZ6BzLVQXBpcLelgLgUXLd+ABb34bkiny/iU+AxJUAJRzHd2Oq
H6y0ICgMHocdbwPISFP4qMXd4ywmLxCmtjmmfvpQjoszdYm+JYm2BFSDfLbRUvkHtA4VPJ2IqFYI
kll2mqw7H6lsAZWsq59yHfGYseK5Gta33qNP6BLPUx8ADIH3T/RT0npwyIL7tPGWgzxP2pXl7pri
xgvo56hriXARUK3dkkN/2ZZkwUTaJgnp9vsBrSYSE/vhbCp5QCqwN8V9NHybUFtEtHcN4+tU7BMP
W88sfIfGOwFgw9Yib+PuCcmZVGvbzdZDeB919saKz5a4B0uV9/t6GO5kcDlMey/cKHtl2utpvKsK
RNU6UChxTv19T43IrR5rSsKIdeDakpzqd5fGHEjYqHoPPQZWbLbvSMqmC5KO+yT84s2RWtM+6/Y6
qcHNVUgwS+XdDzrOoK+2uO3NF81YoKRALzXXoawjEymHnNp9zNsN1xfOcnAuDVzUbXVSbbcKmMgl
f9JPQSE3Ld+MQ2dlhibvZbqJ2m2K78G6M5BP3MHUTYKXTq6ke06bi0EcOHKboDxKhJq84YM8WTRE
tO5d71s4Ux4dGcP1Xg23vSzl+J4VdKt05yGCXdPoudokFuCBBMgbO981QtPuaqRysK4QUGOuHKAY
mxBDrHJam7zQQ9VejFGzreeQEBBPyRS/dU6yhKi3k6E1h8XTXSkR4PR2sMPN8tBO1tLyvQM+dJ7I
QGKlll+mSXkpEt64XFfXgM8Ic3ARcGgdxhRI6fMHVoHa0kU59NmI9xCnZKDuFWKUQPd29SgMCBIG
W1qMYA0jMtc2VVe9WNiNma4OTCj7UJuthc+tkOTiDvs6c3f4+3NPv0zafeJMB/Dogm8+nw5he2mh
OBsWHHg5hfq0eDTeCeMG7LnTnuamNOJZy+OgVa31DlrJfRFu9f7oBZs5uOAF1051Te7HesDYQgab
dy1ADXSAd5pXA3NVEx+L7JzFa9aJUF471QN4Oq3ZxS85GL/0fuYSUcTgODwqglvEYYIsS+TEIklp
nu2sYVkimILERqIymeBEQNUrzYZ2tGkD0HoZvVUAlZq/jYD3+mazcRxk2MlX328QY3YXfvfe8DEK
QxBkOi5EXV4bY38W+H17d7w0mxzeKQAc2QsXpKHcaDi9KGmET0Vab+if3jYWampyIsI55ow8Tpau
oLvH6y6acQ00audgfdPLc94/mfFDHH/xjOvaOqvhrQASgAEQWAGc6nmyu+om6BF83O6y6++HkUFe
LjMrXnusib3zWMsdgg83eUspCrpgCeK31r3G1OEFAwvNXRUcBncd+sc4fA5hoRHpHoQ9fusvvvME
vnKCrUibLO4x103fAjrMqBfi7WSt50iJsms2BEdm/iMbfXTgNzrcDfNCq0HrA6rxlr6ENYb6gSCj
b2yDPEUnsyqvXP+xGIiQwRxaTw+9cWHBvvaFf6SmvUJFecqIzXQtFkmtxkCT0cAvJEMe9+/XxGg3
NcDOKpTY3HC+FWKWm/LSlua5j4A2dQ8+mW1tWH9R/o3k0/utfbadZD/7SulCW1GCe8dbNfG1iEBq
69U8bvO+3CKON/N9HB3IMQV5gvmfHG2oXBL5i04RjobFvVdoD0L6F/1g3CjjqLsvunFpWucRUk8z
yB2wUoRR96WD0igrVpoaL90+ONQlOcxNeBUJ94izk6b0ddMwj98a+G21+N61m4sqt7fFaNxa+OlY
j557OPUwJqCYoJer1H6YbGZa3D7lSyp2Jt3/AYLCeDtY4AZMvKV0TMOUiMqDa7MQcHqAVwSyBlYr
hmg5EECDbALZt56da/8LOaxzEzoBYb4psZKlLbui9NbSYFn1xN+Vz/V0YRT3vXlW2YuX4gpX6HlJ
SCp6Z6VrzCNRflEZ4U7BqEICbutImzSXLz5csxVq0iev/VrJ7uQE1ZZcSjJbIu22977MsuKRrnI7
VCscjijbo8WoW5fpRDZEN/i7yTH2Y5xfqxHYjwHDCbN7gJMzr5mEJpN8tXPsFSudgKTarC+BDe1o
whyMothFQc987hLnHG9DK0eLJG9bouc1QE2QEIyV3qDh8CvvuVI9DniQkeR7gTc19qTtoQ5kr8IT
y9ki1NahEfvROFgN8Uf9i0k4uhOGx9HD6lGmS1kwQYA0Rc1wCMb4loTdo0krqEohIg3ZFzXRD7fT
7iRA6gTWwwwImqAktjEu8wirbHhC6nwDCWnbK+u9DZ7QDubFcUpAh2juqUmtzRiKs+b12zaAvNq+
5qHaE+ClgSZucsxrdf0c5dd+bz8mwbGdylvwPsd2nBcBhFawzBCOsp1Y9PLJRHwatLOo0KFVr4rr
oXboLIfMK/c4ODa5Vt9jZt4IXX/J+vcJW6+Dlr1p17rArbIJ7PImIKsHddOFjBukSuUhAaRR3CU2
zp022MfkviGemQDbMovSvUYASCfaSjrgUTAZZrjL2L90VQsW+DQT1lntNIC/OJkBVenxNLCn4UAx
aXwyUbibovNQeWAnv2t7VnWpJkL2aqxnsZVjwHcbtrdD5dxSsiOuPqxQRsc+XBLcwNBDEvcS4GJ+
MGJv3JJTeswi86jnIE0nFz7+BLUVtQq4y5IWvWJb4VbiVp/0sxORk2cF4QowzxovAbQMO9+Iyn8o
RtLo4OOKNHuIeRh2oF/mdrfPyAVMY+2qbpIL0yD0LXeVg1/R7XcxlTfRYgrAvJmJEzSzdWVrlwxD
XsRGHOzBOXeF2EaETQXacFVisa6c6FRhVPGzO799cwtigSILudmmCR/6+pAN5wg9iMg3oV6QO7VP
WR4L6wz4/gQrfz3A2hVRfrSAaMaF9egZwR1i0QVNolVlXg0tESawaBriFnLJN9CuQuidU2HP2KUb
I8luq/pFyve82JELd/IHf61nu7qmj0aQc0DcZjvh3rDvhzZZEY6HPhBnDoG/es3a4Vw5ZBIDJYNf
RGqqD0Fk5Pjh4g5kPI0IalTHksNpsRBPfh5tSbQit1nc8co+poANA3Rci951r103u0x0i70LQAU/
/1oF3VoRW61nuCBmMAMsLw/7leYj9sgvWx2ENyuvpp4z2W/qCPF6R1oZWnKqd1rsrKr25PTPKa3A
HK9Arl2Z2AVttzhH8iFiFu06sr1zuOwoJHROJh7ng9C9zQloKppTCtul0FsUKdiPstOI06i8xHqH
tx4jhkb/Ir7kAA6luQIs91r11RGD6D5ES9A3/jpAyGgG/t4ixxEN2TYCjTIhKZVK3aIyz5ZFVG7s
Ljm0YVy9DJP21XCNKw172IKT9zK1SkC0SJFltmEyX6cxI8DLNwkcYfiR+PbS6a7Kxm8+uBjr3sUX
Gx+Fc+XOKj/WSClP+P3Z/LyB+2NEci5FyaWCS8NHhxm4B7eA7oAsFrtIYZ8hiwgVbudlfvRvs+Qm
t3QyV6CBmQswSvByAwTFq57zqyLsj5TPJ0s8TT3q1KsO0Q3VsSjstniNX8HJLUK2fylhhglBadRb
guo8SPbKHIbLBE0YMINs709byFBjlOzoc54tjiiZQxhFSwkRPZ3szwMY5tS/IMd6wGtcXnMWs9Jd
2CxVmi/QsjrDYyLBFQUnADz4mmsDvxg0lJM09iK5QzHZuXuDDaoJFplNnmz3HYkdjbHDILFN7OEl
nQJjPaVawWmxXsea2BJgwakBSJ5syOLY1g7QAL3AG5CdR/sNXiIod1KHq+su8NbC4TF9K6ppadQh
cjIC7Gtr7RdIvv1x6Q7dSgWHoL2KtHWk7TuCXwyOrRl/n+hq4yJKso8eLWrmOiTGRI17ZJORHBsE
byF5SAbdjwvPe5q0N6O7xPLrBFt73PTJRYVoLc1fZnQ54e9R+KblSzu8gM8Edfqxmo1knFDZ2g7H
OAv3bnBwqivdu2iiFk4C+3Gs2u2jxiaYFuNRx7tLu+kmguqQod7mxJpR4UFzlpUPPUh1bWiBuRFM
H75r6W1PMQZ//SFuEAe9IDQvCK+HeWiKOwLuZgmz59F8955Hpe2wLq5MnG305hcBEmg7JWyZ6UuC
VobAjiugyFGpK1wg0z2FlGlC6x9ztodRTf38nBkgW3BzodSdyrsa2wE+yrl5GNxiGJziF8nh3ccg
RMc5xn+MzXCjgZOfgbouJ3PLYLFd+f5G9tfReNXznkAzGeCu5sOauBC8+Ehtx4C9uzzMeBzBCb0C
4Jem5oVe5cesYzea3+ROpC8GoGImLYE25lR637tgK+PqbtLx5SNPlKiaNDTJpXmHolPm2ILx8Eri
smyrWZk+gbUOsVQlWCpkg0l4GvxqORhbnyxIgFLLqGU1rjnomMYaXZSVX1buwTeJgTJeY+9slvVa
FWyMkI4TyRgsVNfui8Fax5n3WmjNtwG+Zz6le6gzTCEV4R/Tl8F2FmSXHa0Wrj4kKfwdRH6EFxpF
eh0neIwNhDoNBQwwcyQ34VCEq7zvoGrBa/bqi7ZKD1352Ihr1xwXJeHPsJ1BCbxb/rmu6iu2a9zi
uEZQuTJj/7bKo/WkymNKGgAPtwA3w9sil7WT2OshIppAVhonOc8hfspg/++6VUhUnioxGpNB0Oim
5KZD7Lsoae1FigpsYcH72fr9DL8cTE9+bV32XmsxKkStNQe160SN5hdZUMdf1ghjHZzmnXdnOJ29
i3xRLnvPKZ97QSFN4y+Bf7z0IjC+NlU6hbNbwWKCKH39psg0lGUTCREQmboSrA6YSnxHTVrBPJ/X
Je45u4Lu3rN6Q7gj0KBnNIJc1VG9BfExdCKMpn6mlTMRwcKKV9s5FToyE+wBy3OlkC1gvTSSfFeH
pFxbqoqepRtNRye27SMKqYFgWx1ztWmo5F4LB5VhybCK2xSuxhXV2TwHHxGSe+gRnNXR5LzRUWYd
WpLUIV040lznZd1vNR/TXtmK8QHkzEg1S5j3NRStu94x2tcUPed763pGexv2TCdLzzdGZ6tNWfzV
8cPiUGGDu6EV6nkrX6uSF6hFYbKDGc6+ppSQqvQWea2Rp8a2CflewbyyWwXhipLRLPkWydxyEE0l
blV+Ic+k3k41dcd+RGZV5032pLpOv6gl9+RneQelznFuq85i3yMptVZ5TEKPX0mD8p70QECYsgGh
CG8g0zSw9rY5C6kpop4CJSg+NmGaXUi3xtHb+Dh5SVti6aL1hjUZ8g3RZHRNOddluMZNywLZTNor
HqOWvNcFqQtUxrukzx/CzurMtT72JKW7EZ4n3fFCdmyJeZ2MZXlRjulwlZoif3Y8MdQrB5DEosGJ
9J5KDJQLr0EseiYcRUabYgKHuCRNva5Xg2AZpTsKIyXVcnZGwjdANLRR1pGf4TCx2U1j3JSxYZ5b
0DDQIiynwLDAkb+oxvhasXc6tAoKnAE781LXYsIrMqKAF/mcOtfVJKJgqcAPqIn62W8M/VYXffni
1AA6giqyqfPnuUu9INH7hxqhOOpKiU2vGxx9O1HDosxqMTWnvd7eefaQrHu9qp5tzFrLqE+YMfrY
GW6KOvu+CAbVhVbE1tsgQ8wkedmfzQxSGqoEgtOAwO3g4APexpqG4JZ8MvJlglE3TEz4JQeJMhME
P0WYOBzaFrYQW0uQ07tqG8NqNnoDnWIPnxrxrUd0Eg4/6XfeOok7RL9dFUChLm38kyMECAdFaTVf
047c6MBmLi2+pEaX17ey09IMU1k/swfZsIvbClW0yXSdCtTaKESKc01NGr5bGXXlHd5qGZ16WdX1
mVAeZ3hCK+Yilm/b1sONU8bOUfUY5u8Mhd1jp/Q441SRz+Qkgmaayd60yYh7JTRFjYwcRVSxtvOA
ozqBX9awDSzLvilhiI8nu/XYSUCCYhXCDy+ag4+7iFO2n01qYxWJgyOD0lByARg6KDc++mKWYcES
seLcofKtWQWKmoo+DFZKSGEVOqDBkqBfo6cUVOT6WHdZpZsquup9zbBsdkBIWquFSzMDQ7+Mw3wX
y0CHMZtYN1E/724sHwkkEGMku7ie2afgL9bI9Nh1pe920PcG+QREOpkB2oQqYCpA87Bq28GEKkTD
u2KlmwXJYa5SdSFknGDVKjBmEXpHlM+ilq0kJD0IJupYTWWGFzWSsfwqHW0Pm0/cEdLwEhUZKbpN
h2SSkl43JiucCpG8cKvA0/dj6snq0sBR5e2lr6t8yfuUJOc4UgM1L+gcUGUGvae5ImQSe8+CH0ZA
zKQ0sX8cwpY6pNYUrPvjwDGZY0AOARYUc0Yh0zS0rGc3TR4K1vYG51VBYcu0BdV3bEE0joyqGMgQ
QsdiNK+kiQ1qbyCyNjUaaRAzXoFvsqblIu5BvTSqCqv1NAX9PVTW7Dwpb9iPiWODw+4Mp4Gqbo8V
la9xGI+VlpWBAZlCdva668zxCD1d3EbZCE1RTnFtruU8edxGKmvze8MrtcSnVmxrJ0tzpycrDKBe
7H30GdW1L/TWx+5ehMNr35aqONtRXngr2bs2myYWpvSlLbAiL5AZDvT/8JAjKwSjLJppqaU8TKSM
Zq06uJTwxHZAHjloEy8k7espB2uyFRIHUwYhYLLtUzE5rXxJhtGtnwsxpPFVW/I5lwkFCv3o52nr
7vHyte5x4EScPkEtNdSDaiac9AvNTjgWmmE95IemDOruLMqxcA9l6bbhqw22Ilylrt2BCbRxOCEE
HzLMvp6TaHoKL6JwOlBGjHsU9oEyks3EShycItehmtZ5XqV3y7ZJG/nqgRMFkw1stCVCqWXUQRST
bsZrHFiY+QImczL+kMJymPJBJBH40fkR+YiqgeWnZ1a6TbTODS+QQVrttmmU5sEQ97XuMUeHUGyq
VPqQoUJv5JQIxjEoODqCrmqFs/YnmG4lDcRC6M0XjMm+TF9x50+BtsqhaX8rwYJMnPcU3BrFXJ/E
WkomIaQ/EWnmlrDhwUz1DaQE+RtFojFLGj52z2d9DaoHyzVd+4OEQ9Ev7jyXOJ9iFe058ZO7o755
h3AXLi6HxTtv8KJVr9XiQEd7/3k/+y8CCNrnP15a/KwYKNKAouFk+0uey5H8zy1qz9+oEj7cncmD
NpGQEm+LLBBxzwdRAr64gv08RxH0NVfNEWveip7BY/Ovzvzfikj+/yjZeJbb/2dN/81//c+i/ZqE
Zfv+jyUegerlWxW+voTZ+48y//l3/Dvq2P4ThRHKj1kFbRvC4Uv4l8zfsP60KCWi/Ue/+129/H9k
/obx56ybIGkH2QQDz0Ba9L9l/n8KoUtD12fRiu4irfg7Mn+acebPQ9w0DCH4CHAjlaEb6ruo4gcR
Xj8obFeUIDIlsNuzxORdeBW7CCVQFfVrEUNPitUGw1f/QB95uqZJdAQd1j0II3bOtk1rwAs7TtGe
OW1rTTwQtMrRoPf28AgkOFRqEoP/VsWxMx/GyAsYEbtr/cqVRBmVZuI/aH5j7pHB6tA+p6/syIaL
dLAXNpbstWVObzVz6sJBr/oQtCJdt4Kske9/7EcQ14URtvvvf6TtbkNN6QdKMphtWUeuy5w+MTuB
e1E9DH0vL8AxxY/Pg06Tp5HxZaPTiO3GlJwGPXrj/qAwICoYCje5wn39oFUVXRAXiVhDTcSJOR3F
7uDdN4p+OCF+Eg1JF63Z9jlApgqcEtHBtFG51F0arNp6IAkhXyWGuxwa3d7aRgOp3ttIIhgPJBeF
x+//06DLb8ibB1Mf07oZiv4yRax4KHRb37oNDGwY/4REGF4OmjG9FKjCZ8HfTRoNE6meBxbhdcxy
eGNWW9/oKtidAX0nEo1gNGNimiwLWBAuqQT++amKTNi5ld2yNYw3ce9Uh0rkWKjYFZABx34i7JAU
RF0Ig0PDYm9GiEyQR5tWpJYcwEy6Ci5eq8HIV7VPOS/3Y7jBqSeWTdID9xynPeIrg/0e3BYqr+26
IbsB65stFzo7qWWSQtbqzcQ6ep2xTsvE33e59dx0bNwtqsZ7vWm+lCbVDHqEXhdaX3Mba36YVBd6
DFQYIBxO7G+VpH7Zifi2qoqSTUnB/tc2681EiZVtYHOTVk57zGW71nIQvAxW6mmaXGkBFsrYwTne
ajr1GpMk1pT98DLFrAUEna27gM9TEA48jjRU4gCIFKEbfK1UO0JbD5AT8GW0GjqHYEDLXWFwKDCp
E3VAfZaqhFe7l+d2QdufpqHL77CNW9Ru6TprkWyYimojEHWDQhkCuoxfhjXXWvb2dVVXx5hXYNCc
8qoR7ruD+dREhZB74oFUIw+Zh/cKcO/JKwdeJbGwCgslEsFM7FhTxhZ6EVc+jGVwMzVPSTgQGzY2
+7HNYDTHtr5yuwljag+XLnLnuGjxEFCNizp8lgEQrEl9jUK5JRVO2w0O9n6V9eEKrRRBoPRZpyS+
ysf+kKeOgmTiX1qzPsG2OrVXSntQZNrRCXFx6Oce0aM57m/fvAPqRiyVvIoSWiMqst7ciFQeRliY
iYKKDPxoayrJWOeocaDgky/Yn7cQ1r3Xsp5CXAcldfSO2llSqes2zd1NraXPopOXqQA8l6fPttcX
x5pyx45TvYQG5FDamsp8XRJ2s8qVcckvLVv7NBBSe7AMyqFeknzDVX3k8B9sYumUNMqpldF1GTap
xGfEt0weanDXpntQOO2xcx6sLAVv66JUrVx8cyb0ZAjoGY/wHGyHyInWDecGaoA0+cjDuAd8vDVL
4rXizk02YHyjY9+h9MkLIIaOarMjChwFZwEzJsMzrvpTDQOZmvWUbYHtf415ZxeKc74vaYg7zlvf
EyhLo1Yzim4pavvZSNOE4gm4/sRtb+EYtBQFCfXq+mlZGbHgUF9te72fFhn6LrDNVxHzPdAnBImW
n21UZJz0vDmO/JeZU7qxq/ALk+NALVhzplVjuNW6C7sn4dsXXT5sAg94AJ85P5p4fBZaDnpZ+FKt
InfrpjSNgyTX94nK6C54BY3KetM0g7kkCZZuAS5+pYlvzBmSLSylCsLG1qKaNtnYuytllTbAD3/T
1OV2KgGaZpC/VsZVPcX3FFMe/IG8EgtD4zIJw0fdr3Z97vcLu6cUnIEoNwPO9GRo+Lg9s/2k43r3
mkmszUaccsMptiXm3L6t/xdH59XUOrJG0V+kKuXw6hyxwRgMLyo4gFIrttQKv36W5mXm1tStc8CW
ur+w99pHf/RfQ0lTZJjNE4QlfghN8S5X4acqcQf77UgcFKzXRS/VS6A53sYLmqepa98HGxs4tCeS
+UiRW0auvDJCNU5ddmitrl+5mU+c3+S9xcp+KXPGIJ3oET74v6LnUTcBcbO9SbBlgmuqDQ9CWcxi
u4/uUTLBtPGTv9YtP6eSxVkrWDW0dvBZtFVH8qWLxHd6BEC+PZGE21Q76AUkL6RFNm9M3KEhGj2Y
lnCnF0EaK5birPLroLpaRSvO8TliuoYqeXi3Fe1dWMdPxJRc6rJ+1TPiU5z0reo4SH0WZlmMQ6UD
C4kgsBgZN1LJsLIwuzdyjXYNa5uFh7lpgbv3SLgXI6PGmDYDUSzgvfdkWBJH8T9njsDzuIAxVI1v
sd3essG+anb4quugekZsMcuE+4Vrdw5JQD42hOU69utpD1JLLAOJFCOatFOSQjEmFG0flqaxhap2
B7Cnr0kNrBHX8IYM3rkIWXh50gYJ0RfdkVy2U9lwB88aiam3Y1Iw4LghAXoGEjzDPiyT9JRZM6MY
eOFQE8cC9YZS7FyKqtV3YRiCLsoU/nVPr/cMBC9dkL2ieCJuUpnXkJi842QEEPLzKdv47qROyFxY
4c0jAXbYwrA5dEf2wbKDCylaPdwH089AZjU5h0jQXV2amHabNfARsnwGN+RgRV7CFQ06DnoTaKO/
wao3AELpgE1X8rjCSepg6cRAjSm+tHrn1+kllugPhhHJfB3iqWg9xAyiFCctYSzGfyl3tTJA6dub
OjHc3dgRTKTr7VvStB+9I4Nt0ZAxlJVwuWNF4J96oM/w90GoYYrMNX/5fxYEYTD9ZIwsimL0vFrn
8AKY6arshze8QNFhvGeNP1xjPNbV+JuRDrsOmJyuG6Ofz6IO3vr0XHMVrLKuvQxFLV/Qt8Bk6bx6
2/YTPwWZLGVfmpum7E6JlndLvdFIJWgRWU3iFSiQcQ/r4MuCf7fJR/lsx0jdqqhYlnBGCA2lzJDV
0nRzZ6+btrvW6n7fx6xD02EED8HLEBHO5abc+QUsoUBXsFMmg6Go2V+sVLSrVvIVMEzbW8L7IaBx
WIn+4El9OLRxcrKDMdqaqfNceFW/DVy8U002PmGvec21Fp0vg0TW9/Iy8XR1josOz/7xKTQuEJRR
pdm/6XwQhKlUe5V+dRm4Lwy2vzkqOn90z9SQO6/286XN6AcpLOu0qmdBrZUFa4Sog0ALxCW2+pZV
RXkpUCcAsH2yqBou2izkcvzk2UqM7EwBXynd34urwue17hrWo17UHXPLe9Ng2jE9obLjWVu5ktxe
LMBf0Vfcpv3OmzFkjMMmil+yiZy52xeQpwXWzo3hyO4pNipjoyj4yaLpVz1C4k3OAUrZQYEGAifq
2q2Kt47d2UddMnifKMtVnqAwhYAW9BrkvwFAm1mkAOMq/aZJNgSKj5Q9t50sphmzmP4g7Pif5yRW
Maz6OWc0JutamVshTWSUxR1eehyJbO2ijFqajXvGMNM+6VG2ylqO2sQZuOtbVCdIbcmMI+YoSu8N
kG6OUsLjLBQ60I+bXKXbRLOewEvb1157qpMzEcEEP2W9vkskpIPK7dlJ9mR6JHAlxlDoS/s5rAh6
4N4mOk4/lz7AUM1RPDcM5xYaCdWrSrcOrG3iTQqWKwqC+rXVcBvE4y0vINCOtUdYiK8WTeXsO5fn
14JtuRmcl0wlnBAx8bkpII06/23HLuHe0Z1lZhvPk/gqTNvcejL+MbkRYfvwC8ZARNNsHzvGd5UA
niS7yllnqCvJThlWnMDDGpNnAXwRYtsIXNxl58UniYgF/XNctGDuJuRbWW/MmU7IusD6LjoHYXRF
pjziOLs7WRjeIF8kj7rBQWyprt51OJRm+RfhQMiZ+96Ylt2UxVvXSNEGhIDLmk0bwKRD9nLLDcFu
RINGXQ3NU4fHdNHbeQZ6rHkdALNrBDVzfpOBEY/VShajPLDDT8P0z5DMxdywb2nZMj5Oia5JKCBO
5AamW8kGhEbg4oAPJcM2CBC1Uf2PxL4Qn8eWMZcrIpX0XR8kP3hlF2Nv5Ztakn5N1CrY6M7KNqGH
ZLKDzFjEezdyD5qNcFSrDKA6fbHt+HY2HcK81hjKXRCC/NbNdK1n4bPUq4JYPYtaL3mp3KlZwSRl
Ua09kqrAN+B245ZJe7IQBubrfkTmnY7OriITIwQFmiW68Wlpw3eZqn8RjkLEvVm6LjMaQ9ZqWysK
3E1TNXsE6vYTKeDfAW2T8A/A1Dlmll1dDUc41C+6qvV1YGziGlRdkNkIJuuU9HeV/MamvvWSRIfp
J0g/sIrPtOJzMSUaL83oiOf2fEWqm0VVUybdrnW7PxLagrUSYtrWQY88cwaF9b2nbbDwX2SWipWR
TZy2un/nVFi09UC4Qo7AtgtdYl/qkDAdR1CBVRUpGewutAnMoq2aXRkgGy+RLEG3JiWIi7YLTMzp
dMHMf8mQt4z0FDtX1m42YT89Iep6vWS4D1aTZskvECzqz+Mu9zP6SZeHIopgXFVJejfS+tZ7+pdn
58MOyWn0HEjqcoBLqwS3z8nl+4qrdlNkDhQWdCvLmokpPgq+FD/117KmsFLZX5ZWdMW9eoTQ30/x
ySAPD5riqSXdkVOWhtXntFxmtbYstPAIXi1aTV782ySuhFldE6/YUplwUy2sJCJOri/RmUhK66E2
F75Mvz3SGg6JBQprQECJwwWMZ0kp50WDS/6SFoBhEBvYwyP47OwaTfaVZEGKNNbtOjcw0bo504ea
J8UMv2HmC7bCyAvTWdVUIQRd1AXy+UHFP41mPSeYw1aTIJUCYxAhRUV88ES5932ETIQ4wjWBKtoa
1tUj5x39xjac6pcagXBzJIEPXVFuv4UgepdcK+gJeAT00u+2mtYVS90nkcoT7inWoUSLyOaeMeqT
PcEIZ6dAPAoMAImfpk1lu27sd7/U/rGC/EG5FelYGtLCCrYjmKF0dN/GjObAdYcGIwFcnLA0OGRi
8iazKFtbSfY5EcW16Wm3sX7cYQKzI0QRsELP45EwHgXlXjgabKjGuPl5dx2mGsmaRZfF8xctLfnp
ZEgU/49RdxnVcEbzMs81bZrBg6/pKqTUv/sh0w+j56861k9M0OU2jKIYAZ/OLvEpMe6TLi59UX5n
Ffqv1pwuWYSQSDLW4P7BIzETdmB1tzvXuuQRavnB0InrwkFE6kA7PBUY+xa6M5MRa3MLvt1lAZs7
W9Ws8ohAG2X5v8Q9p7vOcjaq7oJ5hdji3p6Vb1+8vvXSL4L+pErkXmn+XU/Vu9FYUOXd4VtFO2s0
TyaF4tYt9Ic/AfwvUPknbmKt6kL7hFAneBbagJm9CVe7tFZxa3urgGFVYNndki3z01TVn6ziU44A
SAO5mnaanWwjh8VtCmN5qwviAFxtRQgENXQk0RMFk0VNSARK6ZvL3Ld2fjkyggJN1DmPMoG7Q7QW
aDKpnc3efZQ+qWbKl78u24lD6vb3yVBXhOI/ZHSJlZoCf01ae0RAHQkqDGgQbshHV5DrkOZYooCd
Q6fHsWUqg7kK1THvWjfL131R9RSQSA7mq6ghnxy+60TEzDhUB43TqU6AzKPHdEuA2nXFjc8WeESD
Q+g2CHvpMc5qPpRmoDydv8aGo6lzSOKrcoKL7ZAKclLyu5hRUmTgHkXua1yRVoNYEi3nVH3GljUR
nxYcDVj7Oyt1n+KKO4kJPAHaphtvZNkrroUw59uyjiYf9OANj9HUiO3r0BWrXmzcYHxrCSFYDqSr
LfPc3ok2BrTL8Rp+pTqduNEkARv4tJ71yaSxnTwFY6tq596iGTATlPzx+r2I840PQvLctvXKaG3o
Ps6z4+2kUO3adxlvTaMbrsLe3rlcEXvZc+f4YhfFHWKj4RnOE3KbwZGgSbu3pEv/eUb4V4xJvgRE
Rb/IP5ccBSSMS9wBzUGgQkTaP0cFkBXTo/vI2W0vsqk/VWnuokWF41XisijyelyWL23S+9wJBTSi
7JjbnDOeIadlmpG0XmjTgt1IuWU8+hugDekT3CB0ukDMBkC0YI8jS7wmlvbbyRzQm49q0DORp/Vy
3OJIo0mY0m9HQ3XNTwNgDuTgpD86EX6ZuTp2lbwRJ0gNX/E38cF4BOaWle1w7oce09mCB6YTb34/
/MnORg4n+bvReBLuolvI6kNJagP8uSIi+W7sommpesXg1BrOWqeT2BRzIo4Rjb+s59iRTQ9SCVW7
iNcjKHcOLw9Ydr6D5IE+OA80vqIcqvPQPSVWyXKvVO2OwQlzvsg5p1lxb4iAXRW0NzskQwcLBirO
Hk9xofNCGu6LkRErPIGw2akpv+eMJ00PDDwRiyuQoUze58e5WTa9ocHcCMHQt0fWbA8aLwq8kqFU
kq3KyAGEPlv1rUptuhYuvjH+WARILGTq93tEWWgGkHOiEKyQ5YuxmRfapoft50vpDhYK1AvY/Zo/
K+j0dUUI5cI1tkaecWBXJplqhnq0/J9DV79B7GQONRhPo6R2bwb9bEQtIrVAHnzIBJwK5INR9JX7
wWNrn1YnqZMoaTVO8MIIhigTQ66DrkTUahMWyHFcDuDfEiJu7YHIABj6r10R/aGReJcmRIzCsULi
dfCSdZrqya/5cSLmGXnXbHiCnG39HqEEWDPQTQk8cLZaSCgAmGUTryMCwNJ87iuUCKkV+aQdoSzH
J1nXbbYuyUaNUyqoxIH8Hk6hfywJl8o1q1zQCz909JE7EQw/Jtcfv3QlnPpowpJlgMA5ptH1uRkK
NlXEAc8ah50662H2EbvSJjw6+QVfQvPbg9gXSLPHtjqrCTWE3aO4E5yMhhZr4OWIGC2l+6K7abNJ
hpEYIT/dM5WALE7YiGfb84UMJj22eCK8a04buuTn/+M+iMgn4Vao0G1G6fih+6shHZiWlyMfiD9Q
9kfyRBI6+paiRByj5xM4+Hck3YhxIt1Za5KyiqthSWSkdWhKJknEZl58Iq82JPox3+meqkDhgswS
nEqePaxDzkkJN1KpwVo1ldK29hwi6Fukg2vcI6j66N1lwzDRVoiHnbRcW/bL0E7tVjeIlaRp1l6U
6W3RVEuMmhNPvJNts3h6R9ykXw3/bvWkJnCh3hLeGK/x+i0/EWC+sZ9FRFqGjEO8RJ5BjZDxQg+J
H6EmlNnenHj6WV1TTbgHn+BxGKQMPJzuVhnmqTHcdMd4ZwnW/pp28cke+hNqMPwpesNAj0CIndEe
/NqcAPrNObQelFU8oYA5xAbh0oqhYZ+yn4Hw2mdrBx1qExJF66IMWGkhStxOy9eeliDKaY69EF/O
JG5yXtYV0uac1HGAFSW1TSOgMRaYByOrv6UluItBm8CTZg7ZVwkpdy3VQBRWtEgxMXLGK6Z82LgM
bjORYduZ5c52Fr1LiRHRCUvBBChAVuy1/RrasjDRoI8gfk9tOm5GQluc/33Q2cjYsalfApu5tR3w
aMaSLBtB52tX2Nos7VITYrzxWH4kth/dAbfv1OgbH2N01mMfhiViWVJ0GWfxR5wi6WMraqdXObwQ
vNXskMi81foI0DU6EzmEwZXh3DIiT6BK8meWCOVSEw7Ud95vhLLac+jwANW1fZ26+hiyQ9pVGh8S
+NJ123T8bhwnG2knl+Dmd+Ub4yDL4HkObe0t9mDqdlP8JCMy3Tvy7Dx4tx20or3rSS4gsW8CdiFD
sa2aZi1SEia6jqO0AYSNQxXpkdFscIq3x5CyulHEtNAYk3ETfFURHrpg8iHghw+ik/iJanfb+OIb
PcnVsWbrk6aQNyiHMrJttiUiX4LvFnqjbraX/ZYsfVeYGe9xZGUIhuuCDBc+rN79HCpYQu6E8hnG
G1HTcQlxPA2PnAQtSnz8R7TsOwsmgAwdnJUpDP5WhNuq4gTH2rCNM5P8xFZ+k1ZsXvXaY4yfEs4T
oc0FBs5cJMXAHNHdF9VaWcmv27jac3CyBgIVEsDDFj7TyYh4o9yBcq/8Z2bPI/xTlszswGrTWGe2
9SJiI3hqA//fUPdYYOvrVHvNzkEkG7KZWAwqLdZVF6wM0Z9C03/SCpbDHqMK/rGsTRi4acP+MWDk
udUH580YW7ZgnAJt8akG85+JxIONhEKtKzBz59rlmHDOc2RrJvUqMg5hv0p5BDzFjxtQbKSELVL6
k/iDdxEfR+YxrYolBmlJhxESKwizMjLKOw3Dzkow6EfWiRxRgPq1PACo/K2dI4EqGHQtErTGmhFb
orESMJe9tLV5GM9CME7+AtE9BoFeGpEXiTkcocfxpUObO4ox5K7olkaY1Nuqdd7szDo5hJisTI32
WpLCRGdEFkyb3w0SwBaJeWgsIl0QTXJxeFDB5+QjVwcsPeb81T0uhN5IvCcmpri0CHEx3IfFXnZB
wbtB5psAiSAOPdOiP7qoT/or9h7c1TJkMV9OOxLkvK0rynA39dkTJ+cyx4q+Mn0WwI5tnIpauxFJ
QpZ22u1HAAB64/4y4CRmvBc6GTx7x55jPdHkT37bH+Ik/hjDxNg2OtPvyQGXalIR6KLa99F0Ls0c
vSkIgSj+SwCkLuh9s9VgYWo11GtTN+eRKCGyhOMXtGtsvcxbVBFP7eqPSt0I2vodej/YJP1nFJU/
NgjnU0nZ7oEYxr1N+JbbWeYmT7y/MMxvNHMlvt7si9822aB4Iy2TLz0OxvxoImSr6PGRAnb1ykQf
4I28gbLxsYk3FEW8nPdqyFk96WzWqXLUwsDR2w7dZiqNknhfdWWT/kJcwxOFbkgGDZloNg425Ezj
ddZtDWwvF77HrmRS7FO0Uj3jx0VnW3sBOHUGkYHZnlN4FcuU7SgC/uhNJBMdGLvZaTAInDVN4t70
Wz3MWb0BLoYc13nm/lI7XlSh/WvL8GRM3W8ejqc2GHgi2v7BUvJCjAgOZ/3KSm1luOzv67rG4E2d
Q4AK50+l3SZuIHyiUtNeTTgmTBIXfSrkqtSJmsLk+y8n3DYJrB0H70XT+RqbMQnODPMifyTIqvIP
c2nNv9d9Q6Axn9a9bcE0eMqgTQHmWjYU0VRyCxIVL8x/vnVCYwvPfGqpmNYkSDxyIMGhnRnnwdPP
FSryDUGbn0hhr5kyDsqNq60jzYdXVUQu1W+VCnCVGrfM8Mh/EGgOaCnIKvjUOpWtjUrfMIf48Okm
GCTl9kKZRDB6ycuMBtlm+h1nwKZWZF5PZEsAve1A64plC0LX6PgKiU7ZkSbH+RG8OroTLkwfr3yp
ZQQaeCyKMz3c2CZZIDzmCwuPN3No3/PflIsO3xHfoFk+Y5+BFWH2qGBPlOktLVWysezila1Ats4i
Hg3bukWkBEr8NCtcfluteI1549AgTDdhMB+KppDglaWYT6y8rIp1WmevJldz2JJ3hGG3yUN6g3kl
7RiUT704OFb2kmKbwm0jl0YKuzu0h2unaMMjyopkg7Wl2RjZT4JRLNJxWSRjtyaHgMvM7X8olrcG
YNOldvu/hHfSem9I7xyUuEWKjMBAnnsRy205VO8qqow9it5bYvXcihOORVpFgORUIrkgfqt234tc
CGaf7aakORp092q7q7gi0zBGr4S4e74OCaKt90nObCbEboatN29xYurtFunGE8KfYxNE3oKcBvxL
bCuZhTKjbBXmGk7AdNn44Ot99zzlyfdY0vCZkgesvcYxQqMyG19teQ/EeJPcdAfiTGtjuqWCIqDx
p78bqns8LnXy10/p05QWjLHVc0hGhq13SIM99xcNyFvOqpv0H4vsAGDsXpOy/TL5X11/KqKMsk6w
v5icN51SdBG3/dGVeLYiLXvxHO25ZtDQzBj2unYM6irWz8hzN7VT3seGnWvkb1iIWfsh9J6ZTl2j
rqdnjNSxxcuPJJTYByetlpl4r5BZLXufYVprY3hMA/1vCuIfHxeUxaYyse1xGTobP2X/g33NByEj
5sQ8u+YIRp/807OK88zoKel/IJT+2m55VySVrer01Uibw+RStAH7v5W+eqBmZlAWvFH23WrieZZV
EX7OcxvGoD+e4pyIr6WHXcqP6osxjdc44tsnG2WRqurhjMzNo0dezI8W7+gqS8jQgx+zjBVohjo4
I07DL1lhXzVn29Gm0os3NhQMFjrjrUz020TQ9bLt63PCSUabRHnN1p8qoJDFOcm4Iby6OVhdd1Od
rJdOeR7SEgMU3qew7N96TObb/78mI0/fWC3Po4CryE6kIrL1wf3OaYzNAU0b4Vh23gxsaeSHlxc7
H344NJKgsVZFOZ0iRyKe+KudGW8ewHfs4/o91LN7GAbPZcezMSJC8BowCVnwBvp818CMWeY1M2Eu
hXcrIR+irw/ebBh3LM7dOvnOuTHXeqp9tWKki2DK1VfMgsh0rXGBFxzJkM4fjIZ/RyNcVwmNKC6y
QPj/EouXSGNbpxnlp6tYDc/fENeHruev+D/exLBSXk2F46qRUbMiuLE9utnCBX100JxoZ2TBuQvF
HS/CzsnJ9qrc6mLxrq6yUh2nnEcmS7V/GbAGL5nj5cAngb6QTr4P2nbvFR/6pMjFkgeSg39sHDmq
K/d5EHISgQQqBeMBHELrlpR6oRUPyDnHIswZTo2PQWU9PgzjnVn1iDaZyV6WyE0Zeb+Vzw/R/zSC
qSfj32khms8I5/3Q8hCNrfkYXEoeEjrYu6QX29bnJXTNWcIFS0D7pYmCe91hiDfqLTpEACxjufMa
TqiGF6ImRc9Nr26on6wWofvYHC23jbHe8ecMGvSeUZMb05af8zw8qNiQ1m5w9kcCHlS5p7z+R6zQ
IdPYR5gkzJevYzN+lg9mLgezwUzS53yhUXy3oanx+eENKnALFhY2lgAH8RQxTgHLeTC1in0Aqag6
bIn/jzWyckk2I1CH4Q+KEVB6Z0sdGxm9lBt8Pv8CB485wWgxghLOWi8jzE334TeGeG9V8CTDHr9w
3j+mtmBoazbntmAV4Ro3lPnL0mpOE/dp4WQvMtZPBqvhRFDaqVi+hIn26wUulyRBAljpeMtCWINQ
4dlUBKvcuzQV1j4qtG9gJrE2y/zIH0116CKeflJcLXHr7y1CMNkJ8TFpHHQukAuf0Q3n1hKWJqMM
HIUJxQvK0Cvj7jP1hShaQmroqVlmgJZPjGldkpq00iKqdF10GE56ulbtedAJyi6GE6HhCB20fKNC
snhq4yrFDH3w9LXTiV8422+K/QOan97X+eoRmDPhm4BC0YbNwC2OBasSP4gMJXeZGBa6haqqiH4S
M35pHVRaVtJhAKG1Ds2SIHf/nHrdA2X+P3cgWQqtrDIhMgzRva64HHTcqxl6Q6dlwkaDisq0zrnl
XAKieuelbPR3BB4f0iyhJe1jqymQZA0EebEorM9ROX440njzpHO2O+a8cyBNZnc7yFTPPbYRlDNH
Uv+2nEfuUk+7C+jadVuHv4GHEabDdqrqJXYHWWdyqaj3Qg0kcY5uSTFd9tzyC/nsydJ2sYbFTBZ8
xCykzFh7GZzy0use+hId3Ub3MFggrzCgLJHl3XoSchc9ycrKKF+HXMfxXu5ttHUoGUkej+yPuhkx
w3FbKHhKiRQvOCb4D8NRWCD3rHK8sdQnipiF/YIh91EHEWNTwvT+dAswrgXYbRiUIDOrgiBdpdF3
MmuKHYozJFd8EgrrjRiZjZdoAXBoENkxnGOSbleD3X6Ozvx9GH88PyyP0B/XZPGuCRYEp6XtJifD
0duYAdQN8x4RcH5Gd4geMUYWFeBUlcYpsq2tZwl17PPprLqISWwg0cHqqb1PzGQVUjMeywizcq51
AdPAP/p8eTJZLmNkv+J/pHLxo8uEPYEls0HUDnGRuzaNrCXP5Lz5EYQ5e8SnNN2IVG2blH1+YROo
SdhRmDj+ERf+F0LGoJTT/wn8FLzTzHznsScWkoKZ5/SoJOOjdJIvsIRnZejcL6cxWaKtluy12TRs
WWpY23nABqvF2aJT75K/BYaQRzgwHvO1QGbQbIM2b7wwH9Kx6Gcd852FyVJ6KBUZ1ACRomBhBO+t
RD1dol5/1tPe39L5TEshI7kAAPIvFhAI+sF8RwQRbVLVEK2SDh9pZ4RvngfMi8h2tj2LynMvRdZh
pC8DdXHhrhh4wl5IeunoFed89YfAjonKsgnX3MJbopZmZ1hFbVcdxnCGNWhDcO49Wn8U5OtungoG
4jXQKT0datE+c+NZXHlLJZMG3RXDwWUjyLgp2NbtVK6TzsaYPjLEKCLviwgK5uREIWbJPnX886Vk
q32onHhbw09HN4ypeHLKJx2FUxabzmYstwaepSf51BjtsCZlmchizv7cIiGKkhrSS9xuLIYzqyjE
vRnZDkGKwCOyQYEvoHNfaNoltpS1CjA0ccMNsN8aIhULZ6q2F2xdHyF7cwSF3yJie6VZ/VWwTFpn
wT01OLoQjD5khDOaLQG6D3AWrA3kKpIsEKpGQ2swWw8N2r4o/zJMuISEe/9MJgKFukf34KG305GW
oP8Wn2wiX/oSXy7hEKQymxGfKxekTE+Zb+jL0Cc1OY67U+VaakuZtxhJoVqiE2Oi7hUXPdJPE4xY
xsVguMIb0yYf9RrtRle4kOhgTXhJ9sO/t2UMhU5jvuQSTJ/IvFhmbE9WIaEyvfukWVQlkYnwygqH
cCF9v4Ck0208xD6E+zzrea8x9tDs7RyeQzw48XRJdRkEmybkgi8obvZBmX1mDRs5lpCHVOt4OuT0
EN20I1eGMyUL1p5gN1gwTobCA2eg8Zx/phQ4qhNnDQEB1U5oNKCHQPL7NWG44OCE0bDXdhjUl2g9
UI/+JJnEjJV8RyZEDsNv7kVpQ5iJ/aVRE66NsG0cgNglA5Ei7aTvy057NoZ2GxtmsWvaJ4/TFcs2
L9mL2X34KLM5Wv1yBUPyF3TLd1y55cHp4q82EgM7+JKRtCoW6Fkdjlr5YbpWvx6a/NgjLM85RgXq
PvSiPF4j0WuWn6yx2xuroHz3BJM9fvh/6BNhmum80yN6uGjUPyzm/hR2mrMsyXYhm8k5aYXPOYF6
LnZGtieOiZjTRhBnmM4vg5xi4bflPsAvClSw1Tat057G2cqbSu93mqh7ahtXYySvYNdYjs2pOxZA
ljhsCAJPi+9WJN2KDuoL+3G7QjX8imIGYJGOFgkjOXNB9YMAIBlbEBopzMgx4C9tkXbitpfYOnqk
/io40zZ+j+A2+R4kS0MXyOqJLd0y7I/8wv66i2n6EsHmrUaCSI+gJsSu0yPD0Z42KBHD5OC0Rb8p
rJgyuBlRhfb1xJYKmblZHMeRrhe3o6LNizk7hBYu7fHixUg+mnDSl8HUOVsLagupazZq8PopZ596
qeCr+R1iCgw+NrwX+2ISVeowEFiguv7rLcgXGUAWZc8bm8x4Xltm/GTFDNgjCfuhECYaDSBNjoMs
JI6tZVuorcGxFGVTs1NmAWunrg7tOJJVep2CEOVQysRBm9s/9lvMcoBMJihFbOeeu9rsaR3KTW3d
AuTxy971f6ap0q/9hDpIcwd9iSK127tGBRuBmFVWnigX9dVEstzsAHhiYcvnm1hIFfPklTRzQrag
i6FCYp5ArHcTJs9uM/kMjSVYGTO795pPhKcC/KUNpxDOh1Qw32CEDhX1hN1UVDvEiuZstHI3I8g2
chZdBT2EAMCNo8QbsT7uTlBJ5X78gsVcB2iVHoVhyQOyZJtDhOfpLlFRNAxt3dT8GEUEKwTsCr8b
UNesh84Q6+5yyJK/cQioVtHeFqLirjFOY6UenuEj9TL8j0BQ5xHCcYqy4KNsvM8mrS5jqf0KwZiQ
8ctF1cm+CxnOQR9cl1HnHmu7ZfSGQyrVQ3J+mJxVOLMjM/ydovqnKRgYJAW6bbN1mdFY3TFat0FL
DKOHXEujbUpKZyOUGWz6yaEhQvVv1QUdVCvuGAPAL6UEjCoK1TEzjk5tMGjtlAMYwrqphOFdZQPM
nHKX5jPsuIW0dxOFRgdto/OmueO6o0HRoBKxIKs79wlg1EMPhqMaI3/hTx2iPQP1d8ZQzNKqknOt
JOJ3tB8NPZrHJTWOVFZjbDA6xxZkx+gylQ/qKCtYjXAjlZru7Vu7R1hHChjCO37mHv3+xAu6CNBK
HA1YRBPY36UodGc1laOzkSbYGb7xq9lS/cFm+CXqG3mVZFFIHX715ESeF+7SFRK4tWOAXgQ9Syw4
TRFGimU9tRvbw9gSATI1m4pAV/QVnYyrQ46Xd8HCdhiO1kBWu4er1KuKX6el4lFjQAR93SAezVxv
XXhoioCzm2u9j274RnbMiJ9Vp165cpiXxwZGkybdjXgXqoJe3En0b9xh0HnyAuEQyOiDAz4s5iuF
Euv+9uUt0OUjlRE5rkL+xEZp0tUjPAjnuabM2JprMkI7inrJxdBcpEgLfHIXqpZLVKvrF6BPVFFE
t5Uo2lndfYb9w53lxoo9WuQVd9/HuWSV7wTwMMcT6Ajc8eiGDuSR0oEMQbKtGTy8lnlGCecs1hfg
F9j55qa9GPKIRlZfe8rEnFB29jKCBt22R9s/YiNBKSSClRgB7ilB48xKg8n0rw+ibVOmTFvsYVQb
t4LkhnBZ8fjZNa6VKvU/Ct+/2gaE0dbmWmnYCpCzC8GARDLQU8whJ1kf9NbeREgvl13ETCHv81Vh
9ufM/Y+j81qOFcmi6BcRAYlJeC3vVJJKXi/ElcN7Eki+vhf9MBPT0d1zpSrIPGbvtTt3Sx8/rYgB
TJKfTLSftXcchvivW+o328g//RRhsqG+Gk5gLUbE7AND2FI/OAsxiI0LTg/kkZD9sAgm7Ws+oxgL
OReUk26CBImHyM157xvxj0uWdZmTwBejKjNq49fRvrtNRLNpwI607NDDsvhSFWPczOGJUOMjfTCi
6NdwQOzL5JLwGTz9yYzoKHtMaWRXhVW+TBP1jckRXzV0tgF9BjHLX37BNki1IB9A5rHkrOZ3N3UO
OkCu72Thb8Owc1XM5EraZJrNjriPAazfJlxbLqHLTD0mJ/8MEM4lboe/oOOBpbRrBac9zS/jOgNi
G/Umq0m72TNdf69Y5GyNsPz0YFcuPn5f2oiyEnQPMSYFMIN8SAXGoSjs9o7FtADBEnZFA5DnHVg7
2JddeEvafCut8tOg1fT99Ae0QLnzJeK+xnMZ8r51Y4WN01G7/zM3lh6/qGHsxuRHr0LOIEL42CmJ
9OYEcpNEpCc24warP0ZKoNeoXvn0q+6TFynb+4nYLDHEUxf9tX361c7mpSLvbCZ216umV5nIdyJ6
nY2jww5BDiNe10xOUXPpM7t9sqU8zAaVJFL5bdDTneeOhBEJ1Khs1BXV/BZM2G1IxpzAWtzmrMS2
aJXFyiRIb8VbtbEc99VPl3c0LJFjE55Xg0HZ2jnzD48loc9Rts4GKKJd3+eInzC+26Wkf+lIpgFD
6mIibDAMdvNhbHBdZiVrtwnfRduZxZq2uVxh9N+nVnjusalimyJdNGhYLEAFDmPGqtPyJEBKD6eZ
nOxofifjT2w6Sqq6KMpdqwfsI6Fz58fFJm/He7xNKJc8iGlFchoE9x+X1odjw/1QnXmUDvCrAmY+
Y9gvL4gPgu8j/v9VcMKPumUh1uY/CGFuKiNpYbrmjZlw3vKaqy5homiE+SHPOKUsQm2jrPyuKFUv
VMh8A45cVxpfEYPKOsmvtm6ZMJu92vOoP1kdc6fQJ9UG2KG1AMkCbW/9+iWJq3KXKPZiiXAZ/Wk7
3rSahXyEjbOqma91Tr13VDGsqCvddVEuZKD0fl6+Uq9CTcp1gmZeM5NZa2cmOFzW3tluumCNdePY
1Gn9mJfWP7siztNPXUTmzl5ktN4V9rlrgXgLH3+ydwX3S9EFB3QRCwMv3xB/6Cwqxed0cI2TXcu7
jnYhHotx38f6URr+CaKDh1RNUWK3CXZCHpbMsMNLXijcgYP+IrbovcCIBEmTNbcbME9xxv4NHTsV
I3bWXRMxKq6DldHDjKQFW5dpfcbhIFHmds59icBvsqvx5NRsVTITtHbO3885depgcRwU7E1ZoPBb
e9x4Gq7qKCOmAA5tsQFtNBM93TJr/w3ko3ckijZx0dYvfCS5hvVIjALj5qELeVKAdq6MwOtQoTm/
ZVIbOyMhQtUBdocnSDwZaAD8rGD+EWdXDvc924RHuDCMach838qUpWTmwDOpuGnwMtEGVGXDtjRP
vmIHhG5of8dTfBoG3oB8ygg7COMtm+zNaBjH2OzTnWPEv16B2CaSXE22Ed7hQfsRNTrs2Gyfkii6
Wm2QPpm+/rMTu1i36JM36YBlegoTPkTglaRlIms26C9MhyVmJ1YdubJbwk/y2YFQgTppatzxSqIr
T0xtGAd22ecOWwDc5QrwNXnwqpqOpctFzcT3sczCYutlHqV1Ai6rmKFGjf608fjeoVMYya6vIP0F
860ZRnsXZCpEBswqu2ztXdJjYq2tq+wq596NzqlMzB1Cmbd0bk0Ocg85DcCSWsztqZ9Zvx7HOlA/
nGZ9+WR3qIrGIHtRzDyjDJaqOtUV9bKVlqQ+kji/dfP5saTOODJo9/fsqHazZoq4JLMOrgZlr9dF
hjAjjFLEYuRarhms4mmfsmen8NEuBAnfcIUSSMxHBU+rZK6+bjr9QgQ20yHRR/cYcdTqs0z8f/Wo
1T4BBDtY4jNyGc/aFieq69p0ATGvr90BaPM8RpJ44z3C12sY5kEYsVDgn8uXj5Qv887wSbEqEjTX
XWDeAhW85UKi3QtjFk+QyRgtEn5ntn9VNhnXPIPBmgDSnqVJ1nrOfs+QwJeINq9k8wAzuFOxu89D
f6/JUF7ntRlvrHrb280Ey3V+jezFq5fgpOAjMVu29zqyiq3RT/mFQT3bTu9Ra3zViCLb1Pgs4uUU
kom3BXX6Je0eATWMka0wS+Dw/UYJnJQSTdW+4kq0/fBuCHFKdJl2UZQnAkfT+CXH2dxbJlN/Awsi
66tTUoDGN/+Fpe7PKNujtdUa4c7uM46Y2GOOPGAuFHhgA79EUsaxui6DyESSQse3AOAKtCB7w0Fl
lTnkLUp4e4HbYINtkG82vdjUttWBpjItjLlK7GhsnJ05ECgNJW6v2TEkhnezW4q7EP1OONSPahQn
mCpfrDQD9FaZwHzhbKaxCGCUiic+7IwViI3CvbYeg4KwbC29O5VYuzYaSBYYHsQCKlXK/uDtfDVD
uz6qdl6GL9SqHj1nN/M+ZnGQb9rJPzZ+DVxZaWCuhbMelAsw2D6WHQkPgV2IV4SDVz/zWaXHTnpn
/aHX29aNnPaqadC5DtDWdXccRfpWTz0zgggP7iTzl2C0+l2O0WkW5f0UOCiia4qgZbHB9gq4tieZ
1rD0HQeTwsmfEfArMLE5fDXUNawGTPxsW74rSlp3QpNjHhsGKuc60xuIXq8tk7z9UHFvp2y/enQJ
rcOWwQcGYFWj3mDLxKItTbEZB0p6ZwkqLoMdKYPeoRr7W4chg2+xwpkhYnNrWvvKKlA4VbxbqJuQ
XSVteB/P6acc0Il6VnhjuL6gBzl0upwCDz+ztTHkoTe1ezYK8zVK/R2BHSsss+TJG+9wcj56G4lO
2+7+/9dc7y6KsulmE/3Rd1s9VEyMM/QYvWgeHCbPh7b9UIMwThVzBqdvDsKVYFeFqo8ZXC/49ZyF
HolpSr90Wbs8x5a/9gXFzFAWf0wseTiYnAcY1lFAUWTl5hOHzHFoTn2Whw/2/AtW+CxbwJSjVRLd
kZnFpubnaAmKVia0jzabpp0Qp2guv3JkHvDQ+FmtbjKRjGzM1g93yBvUprUY1SBU4LoBJHaJioMw
4RilOmFdSq5CH2rvFrX6pX6mG3VfWJ7yNjig0GHtFf4YXBQC7Mv//ysZJhrU3Dz+/1emX9jDyja9
4OIu/8UNzw1OnRbpGO0hqpoPHMJ9nzivVEGwBtwcZsKosM7l4oPL+BG/fH1LScBuhvKaIHhcOln1
mMbtGy+7QvqbFCeBde59QKfX+tm7McnsrHsA8LNsnLWdaR8vjHtDfrTLhvlJ4KQ8tIEvb6IcHxWN
2Yf0UCSWAP4OiMHEQQnJYZobdyjkYUt2zXMcVNYJ3X+I8or9cRypCfd499XU+mcYnOd6EtZjgrjp
IbGqf61Hq54kelqDAorXQW+sZczE3K2n7NClsAzZu687BNYXJP2pl+lrGrvhVvvl3mbre58WLe8L
/E8rZPCpYjrtnszyru1SyMHWtqdmPqkwO1sCw1/lsIeqcrjtJYZgHPnWhVTTC5ahdzykwYqtpnnv
xWHHxPdG+Ft9GSIYg4P+qdGI4zfjpc38k0K7efGx6nI1NyPEgN7fTdnMhBRcbOzjyGCeaU8T7QgV
Z9QP0TEVBPzV6WzcYKeefJcdASK/i1+QAuQETbthRbVj1hCdLdW8iKChf+mdd2VMXLR0l2v0Ssl9
aVjhqdZOsiPpTF0GCisaG9YbUZt8BYuuUtpogyePygMrGop/GTyx5E9WHkDPjcdUTXf5fMfQ89RL
7vAcRSjNMnYfFTgI8gN/4+fBOzVMvm8z1uVmDhgTB0Z6bQTgLfKuN2EDmVhqOrbYji5OaPo8LO4N
8Fi3jZvwyOjcW7Ri6a5klscCnx1pD9xy5Vg7WdrbqVMdv5wJ+T9v4mNoGhBWJq5O7hpirFeDieXf
aoC9W+2zxbdwGnv/hhKWhlCA0+30JSmbuwnpmyIGyQ2NK2BQj3+VgdIMGxOQyQIiDsS6Dgdcr6l7
bCNGehMl5r4JkOuBRMlb2W+LGDJxrHZOMrEJgbvnFwLUikMFbWN/FsygVoPBYjRlIFWif6VlEN3e
Tz9JBSIhosseaMQiNmYc4ECMFnNajqlyNjci5vbydN4fKuglUXNnVIK5dFo/sGe31m2mPzJq/w2n
four1dqK2rePLC1h6c6CBbiZfLekdyPGDF7hautg3gcdJhyQPPE6m5BDJ5V89KeMARMEYOXN2cm0
vIfO9MSGXGOi47r3AQN573NxWt0tRn95SEvjX6WrmzAnOK1z9Qe/zYSyRX+JtyuupwlVEH/Vlswu
B4zDbXRXZxH2oxKkEFvbYxENOzNlFx45iQk93nhk6K2t6jB1zreBv375oG5+z4FajM2VSZKzkr3H
/hz0cRITHm+J+qb6ooU+Y4OuBRcfBj11RbeXAfFViaCaRpoxutXf8rx5auxWCqOA4yfl3lnQf4kg
WVYMDblo4gTJ/rkb8+IQtuU288ZzGBh3pXLnw7+YDMTNbGa7qVjkgpjVt0WEEzLyX6tltYllr9rI
zMCCO+KKVcgrYL5ACLypoQcxXMBI6HN2/n1gvmct28fqswFhsdGDpzdOZT+gsoc6MOYBaNXqZSpy
hJcGqosoOGDOStfgg98G238acBLgAbqzFe01qLw/5DPVGr2IY7tgqAZi6M1RflcDsoosN2Eje9+O
z8OEdgiPbOW/Grci8H9MhzgCbqE7246vpWMZh1CFrxWn+q5yvlIfG7WnoM7HVf+jJo+3Lc5MnsqN
IAoSSXfDWxfj5ebg3shBfTlR5+1VHV3zvhIHS6T/pITK7JjBEwrwKrr3sPodasaEG7eRH1N+DUvx
bWR6r5CEr0fbfizMYGMun0eKuxnvPtkvbSh3U5IelUwdfJiNfUJfcQoDnR9A/hGd1Nh3fGP4B+fF
LtaNh9jvCLAo5M4o4DjzBuzbXO9iyYfr0EVrJpdIT+cfnyxJlGq0+9GdmulAhav/0r4fDui/v3X3
Hlk8Dcu7j9aXQYBXv+o5/seI5QlN4jlseovq2nrQ4pUj4V/AZGtNBt2qbdKfbCbN18AiBSsZK6VC
jYWbB7Pa8jenNnwfgvQ4BJ7YGak74jqaj6Ys+BZCdsfEWi3fkjbw7ZVDcQpmva9ZBGzII9jgpetX
Ie/tSGLwKgnd12jE3Oj04lBLIOsF0yd39K/ZwF0cDNOnYzmAR1yNp1EW26hMTnGN9KAAI9T8ZmZ3
bzTY/Rlp4cGu8gBnTLKrm/5hRPDRRbgnjRmfvoXSn5HAo1LDLdaMcOpYHuRMpEctfTx0OHm7UCJJ
c53vpCbuS+bBHU6Ds5tfuUwY40YkJUEGWy82fmXD59Y/vj28NHaMXVsyMsiCUyqNU9sr8nYs998U
URhnElgpsM/lM8uw32295m5eClLK5YfZHjGnyHZrD+7Zg6IQR+j9ESaKTWgWKLLLbp2NQBhIy0ML
2t9wtN1XjDbZbhQ/jYBQS8lzwZfyMxo+7etI3QSX/6VDteXKHAp6F3w1TX3fS9DsFIVTGnGClw7S
1Oif44tprwGD16bx29vRI+3iVxkNL0N4Dp2HOmoe7N6elmUBWy1eCmo6oMBRW3xFMyrXYbiYi/e1
Qw8bWP1FZCG5AUX0FnQkQtT8vAL/5arp3dd2BmCscv9fMZKphh84xHRsD8Vn28JASygeJ0WhPT0O
qAhLhaK+sknJDIP42Ick9syJeZ18iQt+/EJ1UdzMmgvDEB857oj7OkTJZ83zT0tTvhy+OIoLeTYd
ryDZrafOAYOPwb1ZtQjEwzIJsBrK9BhVH3pe0pfghdmBcbX0cEx19tjzwfKVnlqrdvaqU++psaxw
5psOCnMzqhLHfTI/ELF5zbV+zeXMhDK2riExW7EK4ovUhE2V+WNko/Jlusgahj58Cr/DIPFxbrQ8
681tko59dLSYYa781Vi70MsSKeN0+tGuBFPkdHyHPqv3yZzt5eh0mwxkT9cMD10gIMNmX6mEO1J4
AJLgIa/m6M/JfJZppKiCwc3yk//t6Op+0Ma1wPxdJ8HBh39GHEf3p+P5kzY8yLxPL2mwVc28+DB5
tP+KJ/rZt4iabOWLRSEdxeKd4pJSsQgJw6sAoCmyStL0Ps3U81izFvKTWe2D9N2bot92zm8sEE+N
Gp1NYhr1HnwPsDijuWMaQMM2xZjlcvZuYV5+dHbwK9CWuF6C2t523xi9XNjbzRtHBFfStT4IxiP0
EAdQMmKAa/KrKha/LzXoKmnVtVnsIn417otZ3luJwViOSb55Gx0SpMD2Z0l+MRsi4oj1QLdXLeyC
asVg5KXxyr984JXhbGYuER4ju33jPy6vcgduIFG3Cj3uKq5jsQG2fegthjauA1pQGJ6/9lyvP8y9
BSAkKrEFQWUvGnPDw7L0oOFAQYNGgq2iqkSBBVqBL25Zm2fPc1l8ToqHFqUUSRjWk0yMHQTWtY0Q
eN2J4UYk57BJ2ZeYk/8v1jBF0mK6aCeGGrFsnl0ZbAkqxRHjlH9ziwVolDXjb8TqK0iKSPNszUg9
9H9VBfudTbm3iADX0sneqvBlDMe33KhuU1C+4Ny6Fnn3qRIUmYiiqHiKF5kP4cnI3PeCIQvLE1Hj
p4STJjARJAwQkqnfzVb+UhT9bvA6mBvhHdN/NAEpqzQHmBoEaqiow6Epkr9oOdh5dmty3Ljym4+o
Y5GbiXnetox5cevvJ1ZhzIzxjbTGp9FgASw1FnBiY975tKiU+eYSVG+qxAdd29MhScKPWK/1OPvP
IijszTL6QptA5dkMCQUvyUl7lFGaMtAE/uJjrJ4gqFfo2I2m/zCgq20VIDJXNMxAI4KUWnmImG7b
vj5ZwlM7DzulzpjplwCXTghifmdvI7qqo3RKnw1n2XRVqDloB8qp6XZJeIjbqTi1+ljEDnbMYtrY
KaIP2bCTi+lvchRjmIVsBnboXiyBvXV02ELbZEayfE8u5AiMHYQ7K2PgbQv8ztQWrC6shxYVOz9P
/SetgIVRALRazuK+8VCYmwa3v48chn0H14DV/Ma7Gs/o4Mb5NvQZmaRzssX6y/OUo0wi13TdqtlC
mFPvJlSndTy/znBWDP+pdVW6C2TwPWG4KRQ1HflWC7n+FcDBmVXXQxPuzIrdUIC8eyXD4SSs0TuF
LhziOO71icwS7jG1FjWfztQS/ZH1/ie0UHfFevwQh/1XAAKTdj5/6oyI9E3pX+zYeg9KNV1HvD6u
N9S7agZho5HYa4GO0xzgYtIRpAVNgkVeieCXXudYjTf+4ljrAA+b3MBBiVLGvJR5z0Pqu3d8a2xW
4/F+bnDVDQOLIqfMvwMmjICPKCfR4aUiecoLvL8RNjW/dZ8Dp7rGglkCzxRCC6z3ZTwfkgmPI97v
pxF/CWgWfYOQQJyRaJlAp8klVWIJO+ufk8QmWIqVBmc0gUhdypElyXSEn73Eq1DtE2G4JQ3h7KVj
dQ6YLiOmgzVh/d6YjT+XY/Wjy3bpzLw7LwL/nYA4dGe723Yh97wNITNKmIk6yv5nmtmNsxgoUvgY
IbDIgNZksfXGKv40psXKsiPMvFq+OhHZY8uxRZZEX/ElBS5LgA6nlaubd98mQWiGmL0aegGkpEx+
/cD5NMnSsdQ1HV+62RRrB8paGuibGeuTO7f2amyxxLniXhWQ27yRTia30LWH+S1zspowMFByv64c
n5j1OWRnDjtrntQJGIPE+zasGC3eEe3zC4f7VDSMAjD07aaK7qRPzLe5O0sO3TUg//uZBJuNVSZX
Fup/fAMUYGMKDbu85kYKlNb7MBiD8fJsmTfoXW4jsxeJuiJlpkwK4m0h2mepjGgzIuFbk1h0oiXG
Z5AS3IaDLXGzS+DWF4ezAJ2qSe80PBBAcrPxA9PlPJvSPXYTYybgXCsRMEtEpH4AufQbRdPzbNWQ
N7xd7BEE59DiMJcFTCAPWF+IycKiu488/ScRXUC2GT/C2kLFZHJ3jpqXpwnIocreo5SDa5r/pRCt
YQagmjSGpRsjMs1XxUYq+iHVii9mJbwWA5W0HL9GI37tyRcYOYvGlP148TySYqzq4Mbo4WQb/HZV
D1yR5cEPsj0bSLWph3kDMathJUySZtOe5cBGVfivfF4/4NqPE6c9G40LKN2XStEL013rDkEfwCGA
qHSCnRQPjjJPslA/UG+fzXh4TVvNb+tER5CTfPvg3OLhoDJ+3KDNrmwhqu6atuaudGIegsX/ZrLz
NEv/TZf+lu/6MZ4bEy3W8BzELWZqy8UD4+HOrR3vyirpqbPIEigmHN9m8IZ00WKOX0ChzbZNDuws
TM9xn925gF5IRp8P2sPEJjN74UocRA/bQM1lesyGX1sSBWI102kSMaYhjlgACc8VpRc3ZSwvS1Xb
a9gaky4RAC0TPM/dl36qtrT2WNhTkjYlVyo4zwNugGtoRRfE9u+QtR7SlP1rUDshnzyyZ+YEaDZW
vZruJUJw1wy+gavf4WnkWIjzv9xCAhx+Tw0xmfkNdxEqzp5ypx6zt1TwtKbjX9XCXWKpflC6/5ut
4lJ5DK5dtkfkYnUrWeIPd8mqM/qUBz7FLpU7/P9YtkbR7JTMaq0aygnyVkXnOIc4e3Iz+9Vjt2+S
iM5X/4tZZrKzQM0XeAff51vzq+oUA09OQnkp2v+tMfNHPLc5LAX9GNXlGeoFJUfhPmNV0HbLDihH
q+b0GOlYGnlG8+OKR4E6+eJJ/1O3zk1nnGZwvrALsM0LIijW7cGoajID5weobmf8t18qp81ykrc5
Fmce0bU9jpuYYWyiTDLREF10E95FG2WlOWFDJhq5NH9j88MsXYisnXiyqMhpWGJnRSLhvVcyLqKf
1iF/VNucXI1D3SwfIxfx0tQcYoaf67yqj2XJ81JG00M0em9O8k/Tg2EaPJbcHk2RXRpWsDE/q83m
d+fW/XXkbNMNWqHiFlG9A+AghwzAS+gjNoFxcuHkQ9tdLd7bTt88ci5jAHiqw+neC4MDO2zXmhUe
CrYxQ9/4/xegFG+a3xMAaA50TjRWhqg5XAsACUP4pnPgDaPFarwVylz78UsQ5OJQ5Ddh5wyrXQLJ
1gbAa9p+RNB9AQgPVzDg1o4FLYpjuoSSMEQnMx7NKIHhw2yfMIYW6ILC9FqS+JdDH+BjuRH28cyB
5u0nri40U8V6Hutfz+3/iNpAMoZSwhB2idEcfgqoXzRwsXFAO/SRgUZkKnbMBzp0JLOLEwPJOpV3
NT1x3CFcLJ1vbTB1HPHTt3zqYxzUG88JgRbB4ZAJQStWmj9PHU7NYAF6MC1jxTd+OsYcbwFO/eKl
Y2gp5hN1QVjriwBVzYwPqlqAabIR2X06AKEABy5rZBch4AylTWpxmbVPngGdM5zMZ5QXAI5shVXa
gLNf1CMILVgkXiy/hbEgemfnzXCRAoaRtLeD4bC8E1qfS5NeKzAJ4LRJN0oqbkAjSr9sovHOom9v
VuUzSeuBherCNU/KIeuSeFXElxnE2ALs3wYKEK21eJxNfSA41gJKxU/OZ9nb9bvTsEupiZq5tE0B
y2DGrVrFL9KR+LiWzYyvQVWAkPAMrPTiM5VByLU6ru0U4AWVIQzRGlMVJlI7ApnCqpyGx4f1GeB/
DGZiq5xNX4Z3Vhu9qYFoxhEJcDcll1CVqHbpu9rBfumJ0tkwb70vRhc0DdxyI/oYdMEEoHwpYvRe
rgt/EVlyv2HD9GKajP8nF9KaFADo8Q8PsUJP5ZOzLJI1UlZY5J6B9YpUks7/9R3/ILiAxiB29oD1
sr03PZlpfG4H1ics12ZyEknHhNY9X5qQGqc2oeeN4wti5AfENK8zYMt11htvQUxpTZWICdBtL5pv
pUS/HQjvEEaE7kr1KhlKdb1xbOfAupq6POaMibwY2YYFP/AySRYHurOfSI3FT+aWL8pqHmsQLkNL
YOHAO2r7xrM3YTQfIxQ+PLxs/TJxiRO6IPNObeBw3y9REEBbx5Ivs+R5EhZveM3dE8zGb+JOl5qs
qtqc3wsjveG/bFDhAXsU4xHj+o4Er6R24s1gt5+mTD7tKSfGD/1UcPZaWEIDODOivQyJeTi3nYe2
RD7h4D2sLailbhh8+e09g0Bmsy4SnSRtun3agsxBx21dkbfcYLscE4sOiI1nV7kfeJCQDmAFgAD+
0qJYwEee/FXMu7hbllIPNW5jfWufiyzlgfGXpf+Q2Vhkv5LQPM91cWSAdXPAmuQiDrb5aDyD6vkp
Db2ZeugCY8vr2XRf9dxNm9nnRgmr546EKFoW49lfVq8NIl0fPNgQdNfZxDCRCY75XnTUUunwIuzq
3mt6ZsiOg3xZP4ym+E0Zap368K3vqmYP44BDIikOcG697eTFhyyKkRXW4Ste/t8WnB+JJSwmthoM
xcEQxnNenZAlA2TJzIWPSpyOE4g7tUCk3fqrKYgK6o3+URviSL4ak8P4GGXW3QK4NYp7qZp3URUx
VFnubHYrHjx2YBs2G4CS4J0Y6as1JfeptegXcJAMyrsbzPgWhukdJhSLLU98o9XUcFgMbqaqB0vf
Y2AKwBwNQUCcnHuEzeGuLDQZ7TRmh0nuisH7qIehIkcmXoLt7tFcQVKRxhmcKKBsbBCQjP3N8keT
nPRSd9x63RBdqQbvybA4933wr+uLh8pxplWMoDP2CpgbFYLpJXqYfxCjmayrszEYCC7j6Qlv+QP5
7fe5faos3Hylmf6O/HaSRLcy63Eo1vIJT/Od0X457eKONMYInFx2byfypQnv2LjAAp1nDC7hvxzx
+VTaNs+KPgUGcrZmYLKZ1JB2lPz11FyvER8CS7gEi/JUCP9esJG1/Kjf6Xq+upPHgAcdcx8bPRGr
mgWFS7Z9kRiv7QAQbMgYQXAl26l8Z5FFwkJQf41J86lNZm1lDja6s9M/8HMvPdExQxzh8BIp6HHM
xVGCwRIdOiVyjJbVDODxEoXBEL2PGV3Vyc7vmNFR4UGhdM1zM9VHhkXNjj/6aLqoY92x4aQZ7iPt
tweGlz2zmsLdjfl0NJAZr8x+YftHV290hw2R5y+2TYfvmfBCSxq5orMxR2cQ1wZ27G5mrydipKQJ
cygtqSkTeOv/e9OJq8IpkL10Yf2b4hlGfz2+UaVCB5LJm+uZr9qaXpFpvJPPtSGbAHyF3Xo7VSDz
Fal57pqcoF5ixrXPSG1hfaElob3q0YpmNunsuUIs4KZYotOvlBEWzqH2PhFsNSegWXHNqqIem1VW
z48e7+AmkAAgZt/49TWiNTiknk7+/JpSg/HHWnhRc+ZaOFepg/HZ+JezbyOY0tuQZrwPkhlrlY3+
xMKHHHiUqwM3ewLL6RmP+7ZxfWo/prtZG58jIY/AbIpZl+uxFA9RldkbAR3ArNPP0CmPRcP9he15
dCd+ISuLtlNkkviY3UgMQtydiHs/VLgySmNJlIy+QaQ/AsZEqPKVk+JA2CSNdZWQEZh85U39g32I
D0SPP0E2nueefMTFIKLc+GcsigOgEH8tAb3nf35muEe/8N09mSWkjvI6DnjbCRjlakbywy1JQASh
xSwJySWrGU9v3RHA+zidMouYLzgUct+x6swiFvndqA6ylDfMW9nScaAqnrxtUucsz2fyHmAR6B2N
Uc0qb0DRvfXjrthywI0JY5KuJjLYrcfDUIzOqUiATAVlcsgd/6FJMuSZim6ic1dD+393gN4lSI2W
BZSHiLom41uN933mfs/LhnXq3xtgsBBfmbfZFROQ0mQHt0TlpRFAWjYFh8oFcu9D5YGlcNdD9ONC
xt6TweWGqwdW7A21W3BZPErdaPn7i2BejY+LWIfate4l0rEwydorKqWiNP09qMs76hHQvdN5TO3f
1h0fgMa8ChU8DxCHY4GTPE4YFwRGQSgyiJy+nTBiSNQoC7AH8O8O48u8EgS44KRC1vC/RfM7TJtP
AxGYylFcx1haoRkdzdwUBDkk2zHBewn4d1oPDRtMxhCh1y3Ax3A+9UtRN6n5X8CIZiMaeUIH/WxI
LJh+jzR9SA/4cwKq6pMPyvysPTM9IOomERbN4+CHAJ9d+RBimXuKW04ZO6t/W2ENu1mBIx4xPxFG
fhYexkuLDeTyAUaER8/Th8qaTa2wuAfjYiL31cVcvM6+z7zA2CrhlUSpeDBikvoxIiTSCV5ki7+4
s7D3ZzJjZMZbzmOlICAjvHgIsvph4RetUp/gy056TNWU8wc26uJUY4191gOX9WpWVrmTHnMoCYXJ
p/cPl7EAq476gNb6SMgiYqJfNBPfuZOA5fa/kMXKTVUL6uYEzJTt+8c612xyyvQB9cFB2PBFPFhB
qE7zHTE8UAbgLGbdgT7IPA+5OFPg0rPMzV04p3dDM763er600rq3phocWFeTVCHLB5fANlHhIxjq
DGlJfk8vjsnFZ2GV4HyChdJYRb6f2EsrJyTQgsCXRZsSHmifEZSvbEm4jHIyfQ/a0Nj3emZqP4ot
YlnvUPTBf9Sd127kWpZtf6VRz5cF7k1uGqCqHxTeR8iklHohUspMeu/59T0Yib7HVN9T6MeLOhVI
hpFCEeQ2a8055jmSzsanneSq9CIZYXKHGVofUJ0i8t2O7F7TOk9Wg4o2Kna+ePSWSAT5ajPc04lD
6+TBBG8qVOeOUb4ImV+LnuAkyOCnRPTBMScpgxf7h0EvL8YU7Uo+oLDRgOaGBC8JeMuu4sOvLDAs
AIZeoxSFHecPyZgjzVl7ToKwcrbr7hh/cePkFjlsumgoG4uSWCgYiI+jbtSnUcsezeiRdeOSpNaA
+YoUFoVRR8OpvW6wNy1B16a5dqkkwjmRddB4Bct2k4lprKP3qSHbM8+HbZ6rBEMiIcRUP574qyea
3O3z4Oo7g2UZ7XN6nSlMy1g6Feqx8Yg0kygjiygof2ITO0BSWhtaj3aaRBLyll/AFs3MM/+pbyOi
iqkNs9A+emPi7pFltU++LrVVV4DbYKqyVoWBbFBLoyeoEi24RCbR1KctRvcMjNF06Cbw67T117TI
8awJzf/SZrNxugZzEQaU2UmDQmoQzRiYHqGnN0nWFE1M+ICCikD3l5euVZu+IXBDbxKDMaHKf5mq
4mrmXrkuyT7cjqoO3tmpwcW4cpnAb6BwUCIfXXYu+0jX1sWeq5V6YYNqXhbxxoMB9GipIX3EILfL
SeSd/QXbJoMKOF80tdvoa1uo5hpGRzY14D/p0iRG+UakDDKikjpyXNosHauVlanjaBTNIij4q4ve
2kQo/u1krQmcb2XQfylN66lx6ltjBGCZIu01OkctPDQ5b2CCOH33Yi76Hmw5dgYMqRGbGF+iFHJg
KTlOu04HQjBETbBfT4gFinFFgOAjrJVzWrD9qVkdbueVfOaGh8FfOARNYqcYJSvyHDa+ytqlpr+J
AQ0Au4V607cDdrLZd0RV8WimgFHmqHu9YfbVdBOcGiCkgQotchIcuk64lDlWLPbpjyJEHwpZl8qo
7x9wbCUHVGzIlBXlILNxL/P/u5x+L9sOONFmzSoKqmFRs1kfsgF6jW9cYLpeQwzG+4z608Pc70EU
GxLepJ6pYQ1rbzoSsdhcalv/RD6KLZMKxl6wlqWOiJ060k1qxGBO4j6CSx/S4XUYkpGbFJusrNDX
lqy/dVarhk1vq3G6jTlhWLEFaNAQEnavA9Uf4HLRPUh2+lRfwmz2IQvGsBBzUNZMIUO0fovK4SWd
nJRdDNi77COQcbTxEANs4i7lQ6jB6IS2dyzpnfuzrHX24bSF8abp0Sb7GTgMlyYt/gL5r4lrBcfB
LdGdZJOq9IMxgxQ4rK5uhhvR1H8MOjnHOjs9gjP5SPHiVhhOZ0TTjqLOQ5E6VzboMIuA+qPjY/nb
uiVrItUdXCOLHyrFRtxJQohUiOJLahuel19KQZ2Iaximx/iExCjk5I0PfkLS08jwWDj9tQ4hjMmM
zrFFjbGjz1xGlB1ZIl5Tu1BoHkEeaunwWKYY9CaorRpRaUySXrmQJ3hZ2TrSqc1XAWHThf6BJJT1
VmR901Xy2jvPY5sqalcYMMys/6Zx0Y8PU2Gjvk8tB7kUpgEjDmmwAzr3xYdmwmRyVK0jUkbTlYX2
uJ90yOul/cHW98Xv2nRNxRo1H9WZIHzrKFBHznuUUTVI/PQyimA9+mj49Ubx3SNYXrb0xTEQIeBw
J1Bpw1tY34TFqtxETuCXGzZE+DVj871vAZ2pAZS+/zopSB0sFLG+WvQeoTTvdMf6BrhC7oCUtgGE
thLukTQpswCyPYx6+Da0+asfFcauQsSUIjNMtX44m1xYzETBtnZKRtP+TatYvwWOselLL1oExCtQ
yMAMw6hvgKO5YEPwqSB8G8qzHXsfw6Tem7ZekaAqH4TPsyx3bmFE7Skshm0aeC5oi/rNNnu1iibv
RxDs8UVzPoQAhW23/iJ9lssGayh0ey92Ue+TkssnKJPt6FssmjJd2xQ3XQXaJo2tz1Y86j7vhyuI
/lICQHlK3w3YYJExzviRz3BtihieN96JmlhEkpEJz4pr3pk2RLMNqj/V6GHBbHBErSGFzGItBBp7
pNzgWbFyLSnC4IH2ik8cUaihGecG1LgPeq6MZQR4xcVQJIMG2T6UrHbMLmWhLlLSQw3UxS9b2uJu
/0RTFeJOBP8X3t6eoZzsEacHct4gTWod/2doIYOg5PHg9w2nUYJb1S9ZstVx+VDOqCgnyOlHOd11
iOvPzsMkY7ZvpsWGoI8olbon7L6zX3y4Ovy5MtffzFSSGKL1T1bgruHgfaBP7PaBj9xFjB8ROwfG
OH3aRbPb3HLoT7HidGvvpCv7ZHikomWeXPMaRsTkk80eAngoRUYw0Kq1lw5spiILIUXySx8s9ioJ
7lsvRccYFY1Ye532kYdyBqhkdE5twIktQ3OsuGrbJVjnSeFxdfN9AfCYJQHwjJFC4biqNNoYcf4Y
yJ2HUVML3+rA+lo7n9CsIrYfdmD97K3hyG4Yr7YRvNTu+33xmszUKRSo+qB9MtispSUvVZNtawEH
Uo/ixyTsnsoJrWfUS/gtabbjz1107N0JTDq6foqic14nK6X9SLtgp9LhJZs0kDNU4bLG+smVGWyM
Qjza2k8syDCMI/E9hemOsulRw6yPR0eh9pTW2pI99RjwXVhYWRJr7lqrUHiaczMG1ZaVQN0J02WN
thHEBW6t+gtF35S27gshQpNmvPo5jB0EwvhiC/mYU8iFVf+siY2hJ9W8iMSBGaTlfjK6E5kFlCVN
TsGQUO2FGi6t/8hK3Vyxt5pQjfuLMctZpCRY6UMklc3kr2DI+fi1b5KKCTDPrNkMteUscd9/IfH5
uw2X5JI6U7gsujnSo82R2ZhUhWI7CdZyKpyl0quDGinGT1rxntjWF0hKL1WPEh86BQzsTRy5XyIS
fK6IT9IH7FbWxUiS+FYW5Yc+YcbFw1acCXDedD0jqhlEYokV8sWP8/irG31646dpGvqZ/fYx6qTA
wMdOY2yM96CoGDy9rFlkU3JJbPgyjMnQT10qYnSmZnKbiw2nfkKF2d2ydEZqxGZ7sjLT3fa6oBLT
YCEOtATMOrE2VMLzHVpqLDo5dvnJCMYZyPVoCjukWQ6RSRsd68DsfYiGfRXr5XqKteocFeatitH4
2Q6ysjbIVxLCwwLurJqnA7bv+Ld+GgGu3phl/bE2+32pac033WhtFimV5AIdzVWmDwZhn7a/6lIi
j1oSH5d5oOgl0pHYaLj6VnGVnpKESV3RWnQwOSJCJGVv7JaeHNufed5dYumC1/Ttk11UAMrBlwqc
b+MrIdhEewPk37dWYq4S3XD2olCkGnnYgvr4s5IaLM2o1Smc8+o6v9r9V1YQHyWizC2x88xb+UJl
HaRclE5obmiBUhTpyqFnZJvqh4TzD1Cx+qHT2VSeyZ4EcbtvSOSkwR4LANrwwWfkfu5zLrmZvCji
mF54KrEhxfWypzNWSz62MDWIireTrUW375Gop1uYd7wKLk7vboxGI081SHGtYMpsOo5ahlIrgi/Y
01JbElPRu4gMU7DLDuX83sZvaMkOncGlQsn0MCgdV7eL06EwDXJIMHxPPpTrq/QkcZEZcCcl/EvI
fPkwDto2M6OXMtU+EvwftO3xrocNUPcKD/oa1td2sIDpZBr96VE0u7yWeHVaSM+VMDfKyLAfjnyZ
oRethe9d8FFFO36tiSfedQsSXgg1GD3YuG2yloRernDHsbOsIVWQrfQ0GLjuaYG1Nl7uYJZtZMCJ
4aHlhvFYG7h8AfLlUABUWnyEE7InfzLZ/xQvPUkipkelq3JWishIXzuwr9ih9P4Wp1BH3PSRPlvc
cxHZQdovw1IsxjH+Pnb2CTmrvTS8pxa2wtK3q2MKOOtBtqOzSotwZ5OdQKoDUFXbTnZZCdGceVmu
2wEwvh6iqNCzs/Q0Gy0vbsnAgRKI8rCImKSADwebJE1eY6URRrYI4oLdFfEmCzngcxmht6BXQHZe
LAmF+2nNvimhvo7DCLZzYuWXSEAwpv0K9vyjDlMHzU/4lTiEOGcAJTpoSfqLcUxcX7D80r55hPhq
I6Sk3uy+Ww3lKc2Jlokp6xtMl5tD7G4LePTKSAApLgbPwHZpSYzBp9D1dSwzpFeye84H+BhBra/R
vcAdTgayX/Xp1Qa4lBs0pMWkoFu1BvyUSH/oexMDnWDMHfrDPaz6f5XF/Zyn/PeP+TWfeTFWoR80
//mPPxydcD7kdf6z+ctn/X8U6i1Mcrf/36nep2/fybSrP79Vv0/xvr/oV4y30v9uOi7hfXLOTCfd
+1eGt2n8nT6VdB10e1Lqtk66NgjBJvjn3zRCvF3lopqzlO0gbJvfAQ2Q+2NS/V25nAGuMHVdmJbp
/G9SvP8UU+9IwxCmcCVvTlHaI57lb/9RfH57DDO//uffxP/pO+JZ2bgDJ5h6e8EmJorJeDaByDo/
pqABy9VyetJw/zGpcLHTZl1KSvW/qRnrhqF8Ayx6rSiLPMgq/rCGj999ltc8Gf08+48MzDKel2b+
jcSVF7/u3n3/59/m92daQllYQYSkkmTx+f3+/cF1zMluFVxFtg4hcIb4CheIZoGfGBTAdyuEGlTo
ydky5fepgSMUjq+4R7/kaLpyQdGwIAE4jKDg/vU7U3wH//LOQJPb/O8exC7++M5U6eg+2YBQDiLS
yytAUw9Tqx8Cg7rdEOpbByv9MpkmmqgwxykM4WEsYf04JZpUlv7BVvdd0tzc2UEJgsvUAagbmf4M
deJLyHzbOeUP9GcvScmmUQjz5tOR17IgXk44ERemyg5+oPkrr8cIo5vJZyZOym0hwSrQrU2Bno6s
oIdch60xQKdehNaHEH77oJVswIwew0DuoYJydLlSwnjxBMJg14iQZBc+jNCBHYtLX6/tsdHqmn0k
tgMYBPVE/HAGWalYnfth+mIQnEAtY1z89Qfs/jFefv7qFXp4F1KxdE1b6n/66mnA9b4dcWoWVFGI
5WaB3szyqbprj4hHH5py1C4jVuKH2mSzLJ0PQWbhc9VPVNlHa0tliLrPKL66Ho0Vox2ThQlVYdv3
J0nUMbgGfWt0Dn8uCxI39eWpyG7DbPA3CLWi9MUUb+jwMBBaTHvh9lB56lasHVjHK0uxCdd8bWBe
UGDNlLZupTmnEbK8xzG8ntGCvu7Eh8oZTy1uLUhXBEyKyZt2TpYd4ons95HVLtsuFW/NdHwNTDms
bXs6Ogbum1FTI/aVlsTn7jkkdQvzu0PJB/szpoDOgB4kELk8BFPOZnREyDkZyRlBDwiIuBCbKONE
lDrJbhWKNjo0QY8yA+YTeyVc+bXWHiySV4ZUPPpQH2+ZtK5an0A5Ckray2PykfUIPTW4pJSYg0UB
SpjKmfWWUb1dzqUHA7nfUnQ9PkMzu7AgHq5/fQrI/+kUsA2McS5nNJkZ8+O/G50SF3I3sm0I352f
rJRJ46iwxNkokagTaVJpNtAaschTTexIXWYBrx1gaN2ILyiWblWx56pQartaA0IKrblWGvXcx3iX
0CPO8wqmdigkB1r2b05e6fzL6KCEw3ClJCMXusp59PjdO8/qxtGwBbNmw4ZC+I8F5CC3NpqkJKTg
9aJlItIabOJO6CZNjk5DkkH610TAHADYkOX43IePqB/PDwGFDlYoAs5WB8GtLPExxHkwByQ/w1ma
d0iD/9DY+ORsvOcEdhLIFMPH/evvQ8yX3B9HY1TctqPrhi6lZRrzaP27v8rUxIA3l7MJNbIR4kmp
prhb9qA4F2bb4yzojmQsfs1yVG17S2NVIiaKwpbb7E2TBSzy8X8zQRjzBPXHt8RsyLxqO4ZDYqLz
p2HYcNyylEWRLqyxZ10MAHfZT5OzpCnK5DtR3Gc3EGjftUZHfIEJlxo+lvLCPA4BcC+tyNAysoFi
q84OaYKtoMm8IaTDO0ySGDRMcg7B2eScpCrbRAHlKKO0PGSI47kJimc+j3zZ+4iUQ7f+d5/3v5xF
pqQKr8idYLvJHv5PZ5HVDkM1YVVc+IKQeScsn1knErQWbKOQlGPd6LGxRrD/I7TrKnNRoTYexdbx
MzBRe+KTdek1PfnaLPQgUc4XuH7++pxw/+UL4HxAB4DpjXcolfOnFQSdYZyYGKWYB6NLpTvyJZ7t
goGfUTOb3GPTEM+mZT0R2GIc17pej3stGMp1W0NM5eJHNNerW1KY9alkF/SUR6rCPY82C6SnuNnp
uyM0eRMqrha9llewPdxtHgj9KZ43jX5QPk7AgmiOiPa1ssC31UKkX6CWASyHwLcf0YCtleJECG3r
Y2hdQp5NgjlLqrrLqe3TVT2MfEBZhTrNRUNm7rMOfxbYcdBjrcM8atiQoWWb85EnuCr8Vl9TBgdW
buw9vbAulRbtJ1X6R8G2K8v1M5a557w0+01rhTdAstE6rkgsTkvCv5y8ftprk+Gfalu7MU4fJgpQ
DqprRECjuaUsCvoeuouZzrjIRO+vkUUJx7Las6R1TcpzEp2dkUI3RUOaiOBIN04cHBoDXKxjNE9C
VfYOjPlGoitZRna5/usvXTpS/um6c2xbsfxxOD+FoRz7T0OBr/cuYR4B64QKTrwGaPSUK7afHkh2
iim0mO2ssfdhLGk2J8U3gogAy873J34445AmJOI5M9mkZcCUnaJ6qmsbVbmdz7694urEoJ37anYf
QY36moYmgaS1XZz9UJqPdeHe7vcTp2mRJmUNWzQqsFCzHw1Z9q/0iZmgop4lmKjNBfoIfN5jOqzU
IMG0l3794uioT5uwAEUyH1oFzkFz0PXlMEzVSzTa4Q5uL+7C+VG90Ls9xC1oUyIvbmyBNoEo1dUi
sXkMXOsRtr31WDhOvSqrFsbQfF8VDdajlY10eGr/dn9GhSx7M+nKWNwfvN+4YXZN3a47eUbMpV7h
FcAIGZ1FDEYp1/wNkr7kQOpT/Ouu+4P3w2SYI51pP4LCmd6BQhOYxbsnLKsH7UyOkTsrE92jD/lu
RXhRRA3SM055O7Pj7v/UrfpaeWBmTVVDdsh040V0drdJYD2uRGfJ3x1Ogye2UMdZsJK/sky8od2p
ohjfYpdADiftXqpIJ2M+JV539BRcl8n+ygKLTQVM1QcSlaeT7cWbOSf3LUbHbgMPA34gxJG+H7r+
iVx0jKyoqbF9IKFOtxq6f+oQbrAmMgZ5mxqqiGwcNzposvoMPJ0G+2QlWydI+hPAbnBKmpourJLb
VdpQQ3WMnqrANA/bXUEDqPPvqeDEyosvHrm3NzzdJ2Fr+pduSDT64ROclfkQAmexo9kTL5MoeCLO
vDxmE+pwa24fF5VWbhKmOngjWmYS5acXK1wo4S2xQpsS37yepyixaAgF2HgmBuchl+qYNM6bmKgJ
jW3ZIeYUb5aT2sf7Ef0IfROEvgYikmfoWO6JLLX01dTQBNfV0/0GUp4DJlsYu/uhVMhpB5tFqm5n
6mmI4vyJ56PLQtli0qlgvHwRrCRsA20xsoHqRUNvDu8GIPL8mE3T3QNZeLkfDY3xQ7Oz7nQ/Qse6
UpUegSbFsGPHgXa63/iaRGtJj/nUQLAGmsK5NGLgxkQkub0/R1EqY7sWlZv7s397sTv/GMOFodDX
3+gRiHOd8/GE8KKptPLxiIKM3MyfYItJgyYjoUU2ZWOvCHCa2yowHgDvmufeHcxzo78GVSJP93uq
fHovclfbjoFtn7uqQH4gCI+KK29eiMzIbbKuH2GByDU623OXqS6gbCqtPWssgmBU+7vDemjry/1G
G5H8mvExnlLz101XcIoHPV8VlSPzWIwKdOz9YS+c6N2bisGJDuW2qfwAx0gEZ7TGEQVrhYnMrmJ6
+zQ00HiSo7sAJ7zTa8M4/TrELciVVd/uz/XdkUI1weHW/ZWRLm++DSTMpKVdwvcr+8J4Qc+jziKv
X0GZGS/1fGRwdH8M14l1f6yen3l/DLnTr8f+h9fNj4GLNgmNCORGE8V4C+QwhyckJSttDu83JbQm
5EzZtI5gDv66T3YhHvbUZm3yf++jvYbjoNCe9KbDwsel+ggtKTgTy3S8H91voK/4y4wawqYc3H5n
dkQHVagEbsbgniFO0yuej5r5pixoQugd01/pR4BEaPqVziAvUUXu04J2yvzR9Unf3wr0C5eSDdL9
yNKkj9k3P/qdNVxAyTw0okALygYsvvXdBxsN+zJEBjqB3HN3basnp5Sy/K3kN1RKB8uC9neNKzZY
QBZML0kkEPwahI/sgtJ8H8M2vbBIklDXNbJFJjBYTqKhY1PwzUZOaS/X1+jAiS8iwexqdLjt6aA3
V/+QdXVx/e3eiY3iIqvCDnU3T7o/oGUNCKbEfbq/5Lf7laG/oNg39/f7709Vgsi/tkzndCg8BVUV
Vnui/ZynPCTyMY+98/1odDx3WcbTuKaWZWM2dHJSqcufOSqvahGCsLOYmK9FJZ0nrLHhMrCl3LA3
/OYF4KRHUBBrvIbTCj3RSIoc355LJAwI2m58ccNcbtIcDc/9MK4ZysvRb3H782RTjds6DLUd9pfs
GIYQB4kjQxVVdPZEkcQ+Jr5p7iv2mJfWcQ6m4bUHCULrMki8svidj0PhmOf7XbpDRChOwWEJ6Tsi
9a1XO4Pf+tzoWbuG9FmubDfon83eKw/tgJfk/mjuO+rmAcW8P5i2lGhkXhxUOanL/a77TxtyBFQp
GvWpKojvE5UVwNRBFzXN/8LTgebTm05JHiCKSqYLfJvqSSaSnN1U+Ss4B/VTUynzhnCL5SZH92c4
2AcWHjWBbcfPeIJ5p45Cy9/uz7jfNQTDd0uFIQIKXuSPhtxaMVjw+4NFU//A6FIcCE+7WS2NuzT3
s5lUap/j1lnfj+43cV+QpV2xULS1ip7G/DStTTntg7Tb/nafITHLqCS6IjNhv1y63iokj2dNlcpZ
+kFWPrfWPE910ff7kUsAx7OSyyhkXrrfMwSEeSZ+stFbh1pHV/JHx10jnkyE/A8VULDdfcleFFO7
Cxs0O3xoglRRbrLom87O1XD7noYNNGu43XxPtKt7eN7Ae+pmCM/g7ouTDQsFI+j5fo8DPQ5zWLNT
pbRv1UBgCIby0/2IPBt5Desv94PWo4MfCO3keF5xak1tr8oET1iaQptStEk2vhsAQKcPfAC+ZA7K
/JqIkSS4athPog/3CBAQxSt10upEnURtxNR9hnal9506yfnm/i+UDfqx4ZVeDr49m7jial+I1xz1
EV7qN9stf3QR4ueFyAL/GA9pfTP1Eje83/g7i789IOb1v49VFKNG9PnaYevYeELherQ6gaoao9za
d/12HdEMe4WI3mG/zuS+4ZrZjbIaFnGhAJvVVbxP+1p7Mo3S24TzisSyJ++Jpsl4LQgjKoUZXFCL
kkRm9h288rx5tphkHxNBd0bqHIkGya2nOVzeUboYpoFc7UIbTlVZjHCezBfXBJcSlwKMZqMNj00w
1z9BsttGfxRiBEXeOva7n4nH1CjGHX0uFJXoxB5k2t8i3sW5B5hF6yaUmI7c9lh1aP6lBZxHE9VK
xnsixrLrmIbjtYmbYGe6zVrUOA0T3v76vkgNerXMy+jih2LE9Je3wLFUYC1StwCQO2T9hNmMuHQL
tABLl+JbhcoM6As7UGhktMtpcu79VBnMVlF0MtNpWgcDcJ3ccrXnX19Z3fTtMS+9OTcyDC52al68
YP51lKbRwZouqSF1cTMM19lGXt2cPJqVObsScFdG92rhDoe37gDi9Olkl0FC7aq3jIvqv+PlHN8p
YpAQCkTiyrDc7/XJ30RT0YDUx6OE0VHdNKAJD4FVbchz5OM2BA7z2aQzT/tVWhQvHFgpIEDy7nPc
XXxgVMSmMzXBWe6inhNXJo9m6WPw4qhvDPFsbO1+WLZ1Y2H+49irZx+Zm5bH0KB53bQUz3YZHGOq
ExGm6u6U0T18psE6EltAvmjS+ubVHWJjRd4YhVRW7Kca5MoEHxYVoNu/j9ab39rBB9QEYxkCljxQ
M2A/nQXR7AXi/PJawAWTPfU7Sy9Zc5Lz7JP4fNRMeFCpG55s4QuSY6xbEUbGSzA+Dzn1S29kWZZF
WoCElqn3QXayOKcyK1d6iO2ETNfobDPQxU0trI3yymWTQ96zByd9DvxBrdomJOo17R7vP5YVBEhf
33/Cfx3dE8Eq5+yBUlpbGjoUqZO4COjNPzdW/oorPEAMjqOqhy1ni96A1MBbJskwB0zepAunQ8QQ
477cN1DhtozMSARBGpwKrwhPbHPkcqxbsv3wcJNOlyGn3umeFj3rtf+qctHjF2ywto0iWgP9CzZ1
WxToM2pqUWY5HQMEy4sh5e9zo4hBNaevoCxhnhwm7/uiBwQRTcQGi+d9sRRPk77PouE72Sf10Soa
jJaBeMTBnq2qBujL/dDDb7n263Ig/W+auenR9b5KS0cm8bizqCyyb8oWLJ9fLJFmGyGs18qQ7kWq
ygUwnVIgCWuMHPPh/QGPWFFcdvVnkRWq2YCuYUKKO0KAaz8lYluoRaK1cMFcwtdRtomvfWVti9yw
vuMI+Zp5ZA+gYAUlwLbiyBTtgOoX0SsrlWhj5BOMOjJiXkXdIDqp24GVUv4iSzUx1g/6KtZ99FMK
2jBEiPpik6Sq10Hx1BPb6k9BsdcrcJMaLKRn0SX2o1u/6q0VPStyD55g8ZWudqiMWQZUIoD2pvnM
4iY3g2kVjBDmQA6yUOz4IabeVQv6gEgASs28AdFXN+JCi3VU4nS531cIu9hL0maQGyvf2zM/Bhdl
R+GFnM5ygdTXWxmaG++oB346QWbvennoskxnpxz4PxJ6b51VvwagRZPK0I9AAl9zeiWH3lZUfhrm
gl6zGVpksGwIJKcBlmDtIG65RykkSqc6EiRRw5/iXzET7YL8AhRXcf01z83uilCONXXhYVe1qDyX
nf9sFUa+5RKBdZEPxqoJu/HYtzj7uCJ/+HCIsRDFJcngmXDxshmslFoARjqmBdJqfDNaZcJaDyPA
CmP0r4UQ7VGzZv62EHj6DLPcJREacY9++K8PCVw6mWNs0NjrZvCmuwm0og0+lK0vqMQGIAkOYgZ6
UP8pJLsv0ah/hA2zNPankWwFxzikVAhzj4Gs0ez3UY7prhn75ihSVHL3dVosm1MyUS4sJEhgjJSc
llECyTuqmE7iitaM7vaUVmpz6ULvWBqJhVZLn6JL4xfRJU59COtVey1p9jyYmJ+psMY54gtiSxHj
HtGNpM+kwrMUj+CMxk1cgbGQPkKN4CnNxuGoLBuGzvxR/nboTjmW4bDgZ8XaZgq1U55P/ffhv//h
F+6ve+aHfEX2Kda6cBXqznCt22ZiJu2y2S/3XEnTuI56LVhGwST36KTgZLZJeysSpjqb7wAZCKAi
w2Mb6qr8uQuETeRwo+9TzEpLrcqtbQdOSKNu8uz47U9osRBInTnhUM5UM1mhLHZRB7dkDLkYSp9q
rQxuOAgespLyaVwVNdShEVFSR2aSrnOBE423x8U0l/Ma/6B8UxAhLLmGK3Ndxp91lZBXS339wOoG
eXEkyy9WGQRbBHL96X6TW8Vw0twUAB315GWipZtG9fLoqSS/YpbNr02RfiMaZ987EatFkU/YtAwi
3e0yuUSZn1xcNhukLPr0ZHIcKuxdmkNA0OOJhhMRQ3qKWFgT5hJUvnnCYWr8iiBr0QznFBA6gojW
oxmtlW+DzGv0fE/X5kT+QLKPdcdeAAgFPpyW7V5GgJP7oXrJRUursLDb7kfMCXQUvV5vI07mBXLw
eFNVtQN81CVWDOdV3grnYLiQ1TPgKqsI70tVoemLcmr9DgpfRoFjYRs/2U2BkSopMColXiLXCbdB
MIS7sQfgTu8Ew3OJJMWLUUIZmfsWFMlXBxj1IZHD2e09cczb/kdJjfGNPhpE3+RSdDLc5i4TjVHl
+q2O3fgc5sPjaFdrVZNdMDTdfjDN8kpbAvy+6T4G+rAq4P9+NYsWcDEwzLWTCnFKEwYdAhkhJZTu
26jzE7RpGHZxMwLKagDGEBUjyP5AOZmy3S9TczhFYjqJ3qkf0+8Yj5JHfUivgZfFJ9HotzRgQytU
/h0P6bCxDelvgIHkO1sm8SIxI9gWhatthjiiN8rwvhtRvV9NG/pDeml7I3qY2EnNAkJ/77EyuN5v
urqEn+7a7x5oMQouH15pVYc2JglIIiPYaD2C+ar3xkMbZni1sUku+QCNV5Kj6uU4pOOOxfzOj+p4
h/A8fM6zYUto2/Cm9QUmetI/V35F/7bozGlr0w/ka8teNc7TjXSDcTs6JmXfbN5FeY4BapkaVzlV
+wEJkkvsfSQS6Fy2B4hOpPW0iEUYnHwXW8k4+FeDXOMD3ROwnsiSn6G84jFXcfpKU58vxrXtBZ1r
BZP/JqfemauY1oFezS4gl6LD6aqqJv1Z5cZzKZfVpMBH41Jow/GtcbChBSJjUWdm3XGM05tCtr9M
+45FGu/pzW0vZlipjUq6GTVgpWTSzM2NKtWYitrWxcNRY/vNE/yfcZmfQdQebanaAy7GNavi4FnO
N7UMXrEQUXzEy8wFGberBisjNq4aJa/XkFIcoh+zetzBWtnWnz3hb93Qwf3VNLHF0s+F4/rPxXzD
J/w+DJ12DLseqdx9eeiaFcnpFtwP0WGD1+PSPZJtojaOZViH2vxSJn5wKnuWVWx90q8D8cYPWuZe
exIFNj7wqJus+nIHgoCol7E43G/KsTPBidpbDwzb5X5TJvGlNlmYoY0k0x2q+zopynGJgnYOLrAv
5pC6GwnZntm/Uyu7hab2X9Sdx3LrSLdmnwh/wJspvWglirITRElHQsIDCY+nvytZ1V3dN6IHd9gT
BkXpGNEgM/fe31r6HOrYBq3oh5o+xbr4MJA5WpmGEZyAl1w5y7G+6E74mBvA5U3KdCsRTv0ehUK/
93Wv32c60C6TAySOCMOnjq3L56QGH4Yzcpk3uGp7ObjrPoAnXelQpymOf6SNmW4ymaF1IX++pAoO
O6xRc7QlEKvSifey1S92CVq5hPizYB6mJ1xiwhVqq7MgQnjWS+blbcVOHQVDOgHtv6QG+VJMFVdD
F1YNwK6z5Q1woJzGPekN09AaWdXjTD/tnehzabeLiv0agYF4N/YJFBHBeIZT+YeikilJIk6kUJ8C
07G2ieOhDIJVvq00i0kWwWQQK1FBIAImbqJpND0jnEO2TWY9D9LnfIqsvQ2VEOO62++H3Flkxuzt
u9lG3qamS6YwshYi92CvEztmkrb+y4MG03VMroMhbyY+RbRBGSRvAvsgoRAt4zAFBseuwQ3rkzUA
e5VW5x8bPSvXbhtBVO1p0Osy2DkNzegS0BihcoFtHh76PHIE5Cju7cuYRohfMtzNRmk/ycGifTAu
3SqWp8Dnw8lJB/nxfE2K+MmDLoYRFxK47hIOJSt2AhD1TK8Vp5RoDBTvKTPNhMR6FIgRIbhNBpfl
wXCMYm1V86r2RPnqOey6KshWmcsYMHAGjeYxXeTUbeQmiUYNFH05POUhTDMcPB8oOojNRcHbMNOR
wXNwjcj3mkESnOq6Sy66y0GX8mdEtZVyb1jlZHqwB05NmB3D2gGYTEALkYLOlEw/NDwZDBDPka0d
gMNql3GQ7RFH4dZIDZvVSNrHwDJG3r9E5Zld1dd+yzSNPTfVtbPZjfiyIadUxtU6CmZUJhNRWlJG
xWM8ZTwHGgGXAorFZHvkMLgz1EQgLMyay6KkLDJHlX4FJfYaiO7m+engItcbHnOdU3SHRYtO0NYM
+46oZ0f8x4xTPm1NvRlJBdxkY08HL2rfinb84OoKbyvgvVYz8rXAv5wdMtiMNKoiKiYEmd6zEFMj
I2I3vR2cs4aVctHBmzzroc5FdgJ3RRNF6lAZAO9MPcbMfpzt56FOjF3UGsZa4/19Yu6euS2vqdYF
JxOGVTk31S7z2DnQvZEx3HiR48gtFKw9nZBP6i2KaZsrbtLr/OVjKR96uzdfAFxBBsV9vUlM4jFa
MvEhJw6+6YrC3oSAANEFgUNttO/GbkBjaqX+aDcMAqEhT54oGoMim0R6CT0AI4Jh4tG3psfedM/N
DJlV90V60olET1P7amE1ZTyKZRna2AMDK8Zz5oTZfsKdsCg1wuR2kvMK32VrxqlOpx8zBQdrhSSi
Whpwi97MVkBNMVG2PdGujCSN1mjueXJgIsGOYOwjRwXexXCH5rKsN2Aq6tWMStRJyf8ndVruzOrB
lj5TvRKZDDnlg9eCqqI+58jReOwyFjU9LginyvGs+wOo9hNzOf0X7+OvsS7tG6rKdptWmFYs3+sf
siEGzZjn30PIKS11k+Zyv2k9+v+O4Z7inGhT7n1ExWhvy9JTG5Rq+lQx76gwX0maoGQd5dE26JEx
dh/cnJhGAAIl9hVNcMuD0t4UTIEuu857Mjst/0uOwcggcdKcitmjZ9Dzicsi3b1FKVhnmOHDJaI1
uknkPFxE/OFGmfNUaG6xr9oC0c39nD+axabwkcAzNTg+g9tZ6JNahUOCilkyP0I78f7CMQH9rEy1
t1iH7iNLKW/YIYeV47niqUPS6+pue7gfIWVJXW1ycMNgyikeW5PLetHb7AJay4YFoTnfsq29x5yR
/FPTTctEGAKiZ741Qrv7YulGYlnT5q8ysQXuK/esMoqOkc6U1hQBv08j6BZ8ntzQG79TVB98U+wn
DgYfwh8NsiAjz9ocXoe51Y560n4Idm4Uz+gTZqoLc7+xCgDGI2VERts7eQRiGB2bbtsYwx9Li4Jn
kQXdjk+wvnXG9oVRlHzbN23y2jk//E6EYrx2OrpcT9gQhyT2I7xDg20b/O/r/GwGcXMiSBmvumS0
v4z2Grhu81c/MI3BorPBpGbf7ABkwEgkr0dNwevNJFtPZjqO/HnbRbI6apmPki2cdrKMv4eqL89u
1yI/661hFzboC0eIK4uGJE7OzhEWrEFpQtYWw7mhPOlvfqgPT+WYSQiVuYRRywG8DXpa2ihRYw0K
BFm81MvdI7EAVoJsCd8+M+VxRGPAf0baH2EGCZshZmjo3Tg9dDjYAL6u5vGlMxLntZ7dgJw0ZT1R
JN25Gax0kcyC0+oUwu/zS+C9DtF8l4lO5sHksjK76AmsW31tXDRwffNoJWgpmFBYtsBHP+JAv2hR
qj+0ZmivXQ+Nbe8E0QF30vSu+2t+I/jX1jRSLTO8UympLNjsXk0IZdtyGoxj2sQem0FeuEbZ5TGs
uB9GD/gBd7cJjJUzANq2U4kT4j0Qy9Gate8xoYMf9LAUKdLrD1HP+zGUBdwfl3EEErL2AlKPeOpD
8zRnjv9KCM6mTOd2D22WILR3oRLVqdHsW0R5a2zG7BoMnw5hWtWvLUXc0a6q97GJ3b1wHKaqFTUr
JBu5nNP5C1y7taVbRLieqcZNavXGzXQVtZW28bOB+BHu98WXhBtwAJjboJq6b19jUzgbdX0UAjsN
yI9fOfjtT+i4WM9a9ysHo7sUWsXgkPDZ/7Si2Sei2syFIl0YgfdE6A42MPHldWsP5TbVxvEJcs9L
LWOoUIl8rV1OIJn6US9FbFGGpM8jmRIhi1Mb5LjWkLiomT42ZPv3zj9L/uiaZx/AyWXsdVCl237/
EuUyfy/SmY24udJnGRwrsnDnuGEesepS8UoWkoWHq3+H7cJj9Xtye52enhaf2Fg0T0RVrrzMVbr2
y2tn+vOTado/Jl6nPQcROmfjBCEyElOLwBf8L1hMRmkLr2UW6Z3GbXsFLRPsswDYUd9rn91QOi9+
UR5DCG80daz8xpEiORq+GgIT49s0mBeryMcTZQa5rKmY7Fxfhzphz/5+VoMVCP6usW+c2tlwqVVO
wToJLBIoHOYWCM3sR2PuXmhcaw+OCfDlXqRIABKNpb+e0y4gR50EF0fL+TzenyzQnxKJZuY81/KB
85l/EKp6TIC1WWqF1a40js/HyTOHtVu12QMsTYYuxQ8Bt/zqFTCjsL95u7KP8B7gp9XGixMzze2w
s6QhHd0gQZdPpZBveckQIChLXovOOI29bRydII0fA/HOJy5kOMADht+N4OfaPjzXNlTPpE/8p5CT
3EfJLg0wXFFeIpGXm3Iir9WRH6J0butHJuDnVaeXGmwDP1fQQ5ovtnsYFX9kKsR48nAnSB9I4KKy
aGI2pfdokwLEbx1SyCxn4zhPbgVHzcbF5GnFWXQtVDTBBIBqJk3taD5l2YkJgf6WSKe/TcH0DA7/
Ne5ZhTJKUidtJBTQ9rW2pvi2bKio0ZsbjmwfWHC4kBIhi8dsnWPlZc6WX6yvxgIiqqCiXpbWoep9
gTDPYuZWZDvOgO1b3tUrBkjyXdbqyUNj5a9sSeYvdQdhyHS/46hHUHO93u+ob/mBa4F7YS7XHZlZ
dmAiPXZWCojPBaVAG8d+g4dxSObM+A4b1M+eMW28INDWvnK1OpCA3PFPMwrqp0M73Ki4B2s/Yf0W
pQyPaInzg6aZv342AjXhELWd4sx4JkhJSSrvXizUhy/BWfR2uTZYAJelS11ll/pWsXfICAiTnrsg
oH+43yBvoUqAuuUc1AOMZmdiZTRHeZD1rwn59jFk6mDfo7uC1XO57x55vo21RQhjJeogBZ85p0do
XUfTa8TZqARU4rSyOCp7BOdy91E2Itg1OgxKnQHeRRq11rlSzBABzFdE77beGm99FjyaZeCBpKyX
foSROMxi+5wwAUXiLYmYe/XkEx0WsNw90S7KUcGOcGqzgvPkrXT+oacZwhSssS61HlyCopT2NRJv
xvDBYL67NnzGA4kdDh+adVMTf4y3ZSbxK30+zhaZkanM/Tf23SPpVDYgZi2Ct85q31NraB/TPo5v
BjAjfNveru6MbJOOLjXChLBZ0Y/OHjb7vDECS97gn7KlQxz+6XrGMsTSQyEQwK24V2/aKTkmtU/L
T3dPLi2370rrfnItqm62WcCl8FpAfmArWKvn9sMhqBta4QebfQBrLVzzmQLIhzbHG86KTM5FcX9m
yK3eAaCLtilN7Q8fQEZNLynKcAi2n36P/0FHOInZVt0VXcryOroIIoQTr/zBj05MbYgT4fUIYAFf
6jhGd4yfXKa4Pg1QAP/KyE9G2HjwSrszMzrSYRsvDnbrXe17zQfEu7FryYrthk58iYFjMJPJE8Fm
l+zGZh5GQWAhfWQT255UevbvmyxJFc5DPVjt58bJtppXCTo6WefQN5fVg4acamMb8fwRUl2YAch/
kRRknEWwbKUTUOGU1SXStsxXIp5hg7Bzrda9WjTaLxXNOb33WezDytZXJImh+NjsjwrZdOT08NVo
Jcojo6yd17DO5EobVGrSCZ9sVWm+37Qm/JmFOcViVbnyJALO7qZ5/bdGp/oWLQANehuZX+EcEeYF
bwdGtXzc37+63/hkW5faSEh+aHAJz/Ugbp5uRbdp/E07e7iCJgz3yKQCWuDmOY0t71lGTss21aRs
DUXyIxwJDjsTseYAjfMSlUu0mhJv3GiaZp+LTv/n3qAeozDRrhiCYOaIvf+R/bmzLT3/5f5VZnnm
OouIBNW99lRV1vxnKuFgVrb729T0ObomwyanP0a1azwYlNBob1vO3vI7Zx9NTQGZ6H5XPRgM7jFi
Mn9nqYp010w1cmpG0+5fZgNydXILV8M1Xi2a+29FjsTFsPz07Fo23JIKbLtuoL0sszpfxZMljzEz
U8QZc7mdlPzGAl50vwSE6jrABEC6atP5mwmbadPNeUb4SGqrmjPgs6YzLuzSAnz16U8zKJhpH4Pb
fgbkoHSYqbfKzNyd09r1Squb5rWumJVKPagYXanJV1n3LiZrSqxmAfhL8XqvPWieS2UyI54a+rWA
WMop22u3uYURSoiYaWzb7Ndp3XDoFlyro9gTH//tXuqa8d+PEXjCCiaqflN0voG9lZvahaMl2D5z
uOfLuSLkmoxcoGo/YPhyIkvbmeb4WjAXuCjQQxzrzh9efWngCuNEa1Zf0rX/FK6RPgu38h5Guu0b
w2H6drCRLNCWf2l6CDkFOeOJUdbHgQmXp8RwvTNZ8/X9qyrlxOjZ49LK25ph47rBjBvuQ439m9NK
xol9TtqHFoGEhGEGVCbodyi/hqvmCf+pFtv7F4OXD1epRYyK1TDKKvUDFY3Jw6xALMDCd81mnLOQ
N0r/z03hWcleyHgodwGQ59nyh03bzGjwRnbtsndP4Ha0a1A2zWXyvvgFclikphpJMBgTZQPtLonV
EOHAk9esbUqty/vFzhknbX+/d78M3u/db6Z2aXpJCPOBSbSh0uv3inzg/ZDORa/a/Pu4TdtV2Nb0
CaQRqC8dXzYnAHotFq01uGCiiJpOtYGrXUPnM6ho88OkoHadvNH5/w3tpiWZ/pN0FRboGjst7kM1
EaF/JKUZrZyJ2Vy4cN6pVzf3e2Fe/HOPOuOGt5ND7zX19nXYePvRNf659+9jNWKafRE/R8OUnizO
7qf7vV76KeXB2GZI233495v3x//9sVj9KVFMch0KwiP/fqMABb8GMjKs2qYZjwGivgUfV+0WCZQL
pj0f8llGQGe88pa7WwbL0WtRQ9gUIsfHkSRmdFBSkspKG1L55rS13Ch/ZitKYEXazp9wwBLvhV9u
kWIaY/SJ1zTYNtaUXwLZAd4raJFTZvyiN9suR+oDZx8hQQDgGJWrILfTCuNLesFiDJPs0+I4uW4L
Hw5e6sFSGWBYVMx1He838L/+uVe3nLb//ga/3bqQEUUl3z1z3K32VlY1lziYm0vgdNHZoW1OjbG5
tCVWoKAaHBCLWb0lUrKeuwyU46RhAwbG9OkH854uPfQQ23pL2lzuJ3r5y6jjSysoAASwGR+Dulx6
Y/eV8kTRMSG1l/dDv/JbwRpMgGvRZ1a+9boxOptD+a4zi3cbw1peh9BeOkHg3zIYhvTvqmVHefQQ
OMzA3W+ihBwWf9wn1NBPbzjoQCEPWn6cklbbavQH7w/dbxwWPvJP/ETEqPy6MlDND51h7bv/fRMk
gLMXCYPJe2+oAJeYjDfg0rAeKELjLxikVRxCUkj/3A2qrjgMZVYc7vfYni8laarVhO9+e+8ugnL8
1Nyqeaysqny23WGfZ2NxrHQj3k4102l0m+ioa/vQzvxlnw3YqEdCS4PX0YYpI/gZqC62MaMTZyTw
6oIj/tc9GxhH2RePRhF9WmVYnKRqvZelDIAdOJzeDRCcVfpQO0xL2MI7NKgbZF32q4m/aeUVJLQ5
bf8pCijBvgn8vtD78LGokcf2oNz+zPWLp+Xzl6aPLg3VxDig6l46qkr/781YTt8uIeTt/aGY0W/Q
7cUL7hix8BtKixF5JT7Uzi/v0AU5YEa1pP7uSN64Vu2QCJZTt7Z0z1pVQa3tI8v/ZdyHyGrkYk8M
IutF47K5y4JQ4+UPrC1DQ+A8ffMQGTL7ASFy0BI//feOVk5795DYDj3WTtWUAo1OjKB/XCRoEP3e
P3Jk9zlb5P/co0jvMxZS2g+W1jG9wShW3dnLoAj0o2PZYInud+83nnrwfg/tsbVv+Ln7Q97952ib
klOd5Tkf/PrZC6+j1/S3+83siOcOtMOZvmF/42phYAqrODIOwMPsuE/38VREjy0gxWXs9fp366/H
wra/OwvKf/1X7AIzHDQHWrWmKuYCR1QjTPy+gsbzqL7MgTaQgXSafVGFNgcqnqgAFwe7IBoi6Ei8
0z0T9T/iI/x/hDWwCUr+v6kGt2/x15//E2igfvxvnoFp/0fXTdfxfdsKAmJ/fOdvpIFh/cfmpfVI
eeiB5egOccV/kAYm33J06+8cv+k4PnGxprwTDbz/UCjV3cDVTcqiFpyw/wnQgGTk/x2aJC7sgprX
HZe/1XfAd/63RGg5u51dG+7eMNoD47FiMSfdPoeqPYBn7e3psfQVLWY6IOxaS/r+oe75WyFXZttJ
riwh2rDUvEz0Qamspqv3NERlT/VjAQ8UpF355hKT2CdAbSBFLkcdiLpMi5OnMeRdkhoifV3uLJn1
q9nFQCRDqiCc9gvBeFdsYsgKw/6dvvK6crEiyukyTZ2zmn0m2w3ShabMUbs1lKpsAf45LY8xR0Xq
QyGlkx5GLrBcsHf23gafqw7DyyFP4NWFO09A2JVR260D9n0MCbDhYHixg0TrYv6lIeit3RhoDmkF
RBjAe+EFdcy1MQKXG9u2tzz6HLR3UbFxFknOQcSULSnr9xyRLVhWagGJRqaOsTpqmcDRUyDCo6IJ
Y0t1t4BHXUZ5st/iYShaf8ns1q4FROyVJM8so9rSazswkv6H4zOtYODFYfXV24i3ZA5zlbDdaz7N
X1m/1POMEHfyTWqmJ8bK0wyb6mKW7Jbw43H8mtbznZ2sKMpYC8IMkFmYVw9YOT/NWn8Wirs8EmAo
FInZptoAmNknNZNSaoulmJfQ1Ndx5KS3BGg2LtJ0MSZynyvOM+44gFmgn1sQ0FXJLFME0KUADp17
5qELqvrguzEz11Jc4yb7jUZmMAFLW0b866CRh52AoKmpjSe4sPWiZPu58ShB1W66oZVwIdUPY1nL
vtjXQlU3ad+DvBxb6NY9PfNFrJp0MG+o65G98d18H1rGgXJQs2ymySWT6ioSb8FxqXkfQWm3w/Q6
D9Gb3lR0/MbuzRrGnMRy8WNP8YujeNwRVCYBoBsOh1i6OsxurohnG4i3xsTDYlBc7wzAdxIFFehJ
mN8AGpgaSl+AxPWE5qMzO58tdSu1yRgfvDs5nIoFVDtf7lyw4vAEX/1GuA9s4x6mAPI4QwAPRjYf
2tJl4lPRyUtohsKBE+qCLYfHlCqOeaSI5jJgtLEcsHKVwOeAnncC+nk187+13BcJFj1XfPSRRCsV
lvqTl+ErUwx1E5g6MzDQ28Z3zrMAOcGtNw7cdTTbsJ0Ui71lFG8Fn/rPCKa9qmnKGArcDsDdVyT3
CqR70Xw6ivCug3oXoMkqxX4X4JwWpCL3g+LCizB/EW4E5kRf9XrSLafy7MngpbNpfkdEh5htJv/m
fmXCOBWV95wrBr0bS3j3QJub/Ie23EA0+oBj4pIArycIzbYdvKwP1j4i9t8QbohpVonp0EZdvzXy
7rNSPPwWBFoHID/1+4Ocy4sEnF8qgj6M4BenTS+jkuooqHebO+hyRnGUpgk7K20uHXOrwWiWlL3c
j8GjWT1QUIIO3nepw9CG+5AIbW0pun+KX57ZG040USnBR2fTcjaTq8fM5sI0s9P9i8I/WRGKY+UP
UP90Wzb8egOawmxyv6cWKUobMKyJ68dSHgIfIYHmlRde/wiPQYmuYEINMGrmQ4PGwPUoXLtO9dUi
OCCNZJ5MlAe5ch841A4WabnHkPji+hNbn3xjUn7UOgoYyBNgsLzpjEduJ7QKnvIr0M3ZMagBQXbo
661o1D+s78vW+RkM/TFROKip759znQJR0r90Jh6HdOLzBnmNp83uznpU7ycSI6mJtYDo6YtUPogM
MQSKziPR1HFloIyIYv2YJaPFvmxetb34yZFLYKgO1vgYl/hUrj38aSKqh+hrtvBjE3zk+eAIOCtf
hTS+4dccNZVNtBvfXPhp9svZZ0CcUrxktb4gR0TDzvY+iK0KAytGjR4jRJNR6ta5W/c5YY5ibLaD
JzMKSng1PHmhtv4dGBR7S9gHZNfSpQPXw4OQsxHKzkHF0EHW4QboAaioVQXh1/gzKbvPuiDAMHGs
iHFWDQ+dMn/gHa+X0DyvNVMUcNf3iTMeRRv/Bnr6EM4AtHI0Ir3yiWRMVAG0lk164f+GvMUjbuNa
x1GZSAaNTgut1YTlLH7hwMnJYiYmlGmbHB7WjNAkUWaTEcXJoFwnurKekPUclhVKDz3CgkSk7NwE
0Z5JVOpq3WvAp8VJfFUvWE8Usu2+JQuAY2Ws3Rogi3jHVEFzyDRfZ4Qs8zC8lAhaKmVqCVC2JKhb
JhQu+Wi+km9YNWZ8iMPnhCUBjzWa1ZxLqGf7O+n/GChhCuWGqZHSQvcitUkzyvNQleN9xjeRIQ1W
bpkZyUxDU60Z4Onj4GzQ9GE30LvqJSmh8HXJx2w3G1IgOzl4RD+GdFX31suorDYBehs54p1Xvhuz
dE+OGb8JEZ1hnFLvp4qnDDmt/1MoY46p3DkRrdTJxKajzdrOVH4dsl7xXbhjo97JlYPHg1bOBbfD
zNPnBFWj7qUDTsckTs18x1AFx7KgBt7EWf2O4VOZfhKzNy5WpO9EfNXt3FzkHanvqGfEZJ4A5HYQ
X9dY+4z9nDsg56MEBtvQXj2IegepZ1/1WLGoBrIkVxTY+7lyFnx4JuAsrLM5Ksq1N/fOxp/tN4O6
HJd49GMFHU9XTsMhVHo4OVNAz6oIsKB5czSKLn3VMjVd9CCoaGwTC66wJy2pNU2LiZpBVUfko+xJ
XxtKuBTpx74jmwMXnwovkf/uJzIdKCraJ6ECaDIaUON2TPuDQ56FC3G8ncNw7U65vivzmAaQNjH5
lwNXyYYNZunvrsKlKhFFTS+wtOJlBfSNtlbDMK4R7XU9ZgZx+qCHqO1apFNQa+dlxH6CIR2EVMpM
Nc3Dr1U2Pw3qtox8BGn62d2GWfRCo+mKvqNaEHUi30FoCVZ8s7WisaFKnzC9Jq5uxWgGowBgM/u6
XBGlI6QUG+FSGIGzkdWUMM0NPt2hvpo9h8NVOK2507uXvpr1ZemXFfV4yMZJ8+4kI9D2qEVQxUSH
NvNHieAxrQADwUhZP5jH5d3vhZA9l/UQk+Zoyex1nbh2DpbSyV0EvX6VKW/bxA6QIKEV05RfbAan
mCnjmGBJblGQebNc2/6zXbVnUxnKorL6rlCWseU7lijMDFRm6pUrx78G33+TPOu8yNiUzPohrieu
LLjYIpDUUi+ebCRpIYteXLcgk6xz7fFBCA0KtICL8PKghxvt54YDJ7uAzyqyfnQlYhsfbTjcTHSg
GEDUBm+ScB/qNjzSIC+HpWZYBwr9tKJMooBIpmbnMAj0e/xfdYABJZy+uM6e3GmGL8YoFuWNa93S
Wp6kc2zj62S2f4KcFrwUw4tUvrladl/4K4fWu4VpojaBJWI6/YmYaLab5/mjINK1UDTpLHRpDlb7
dLKMhVb5u/sLQI36QG7or6mi5EFoJkWMpwWttshrrkUBH6OM8++SItFSSDtYgQvgQslRBiaPOqoo
756PgM+RPu1EdAP8XhSYZXnMm+FXawTjZVW/GoPplxTa0vDytwAO6ErzetWYLK6G8Zg40Z8xeOix
EhN6JeswJKegjv4gzjp03XihqIJgFTEIW0p6LDCalWOQLMujhnRQY1ZRR0LIbrrYITJlJgQLmfIU
lspYGKMuzJXDkPGTYhMqryHbjlR5DombmLwp51uPAnFSLsTK6fe2siNm/Q/yGUiWLd5EH4Gin1oL
jllc05VbEdLVBUrmCd74YQrdTcoEaG2nD+7YMHipB2/4YVatgZZEIG6sbfesKZOjlrMY0LfCN4rm
MVa+RyZenmYEkKTp3+qZIxef7WSBtGefIov02/ocq/7euVcmSRpxux7yfwxS1oLYbklYkQbyydls
buRa/wyRufdd+5EiBsRcBwA+2+etoc6AiCwDhJYjYksA8wttah8oEf0Y/qur/JdBLQ/UaaDPzPWO
13fGqppuR3zsCWFcIyr5IHk57Khs36LX7NFs1ug2R3IIop6x3W6iKn0N+/kLGwR2Tg4zHEG/+rji
dwzxSfhRckj49Gh9yN6jZaMSJOZfwBeWvMnezTpkyMLfp7AvFnljZ4u6nz4KWAmLSDd+mXQWW19X
qfnkYYSDxRuYIywDjfsJtPNkVGeylLcqLfCp+uUOlN5GlyTqR6yls+c8jOSuc2ymNVrTQI3khMbB
Ur5Tp8eUhgTG8tx82TYAZDWGk9XMuYl9sgenTfmqvSVwsUzlU+0CdjaRH65Fqwbpm5hyNvIwJKwp
MlZt5FJRSHLJMFg9dK06+2zQnt7KHeTFhZm+nJpDE+tvgzK9xihfuRCz5UUCy9zbT4rtJbL7RT5Q
uBO12+3TinZ0jkHW9obnP4ReMVx6stoGeGYpTCxilxUwrMDH2uallzhpAxb6xYymNkZXa7V0Qu5I
Mv9F786zre/gQH5m9MWT0ckxELg9BzhU4MwjvKfKiVt1FqkFD84yutyEwrrdMCwWBK9VrIJHRo56
tcEiZ705yrgL4qAOn3Tl4QW9erUQ8xJ6F3whlv5deD7S+0kHdTUzkRCk/mlUhl8vl39wFNyeBmrt
JGe1hY9iXFmB2cGgr7DItStjMMdCitcGl4U0h0smCnsJyZQpalTDJM5vPTutXYGEGHG8tWbdoYib
6ddBetm2rpJnodzF+G04hEz1ajKcAEWY81HN9TmdvZtRAjURkl62mz77yok80lkhRv1k+8X33OTB
omcrAq1hvNBwyDfCd0ibtM2C6tQRoeaHnoMi1kasxkww+Fm7Mm3KJAIgY6GCChgSh0VtjdcRmfPo
GIuyHBiJlma16RE++8r8PPfWO+3AY5OknE3N4tlxWd6CERUTwyyDCe9ID8PPtk7iLVsmNqHz2DFy
u8wcY9qHfs24vIGJukChVFkgsAxlqZYhKIzi0Z45ydXx28R4Y9bBPwj84Jc6yx8tI/Epq5s2Z39K
Mb8O6LBLtNh1hx9bZzAKe1K0KUYdQByntbAgWpBMRaauqw/RZkC2bSrrtkGfnMsoJu4KJbc7m5AN
GBe2PMHuAzwaDSloyIxJIC5C6R1CZ1vQTMxWwxBv6haqgB4fC3Tui7Jv/+gmanDaA/UiAF2XKm24
IxCIE6nqN2ZiPM9KLt557q9FtwkdyV6EO8k+g/CZQ3QTFEUJKofM/c1okAYU/FJOqfRCwR7NiL6K
S1bnmuVEdhzYIrmNIB+rqBzrAhY6RGVMpTNq6vYftum/ZR4lozJs1vhViTcPFPaCbgq3blJwNJUB
FxkNKHnXNBZXF4ZsCaElGNpNpWoHp4izTFtlpE1XOjZ3oVfv+ZQwIWRZassh/pqjbNWaslObzS1Y
uU2m5PAs44jfHLKSShyfe/pmcJEDa+kvLMd+p9cQ8ItXzjwcKGmwU3vkvCe7fcb0xmRkLwJLvVS6
esQSXoTQODMQ2WdKaZ/M3nuPqJlxVsZ4crgHSOPfCwwrqRacp6B4ybXyOtTzWylfi7R4ixmzTDnS
czAnu59b2o+Dn3bNTBy7uYIMBTlUJrMaI9vSlf9FJwOJAUk9M7Rlz5CiOMT5eDQK3l7z6P8Vp4CL
I6tfNc54TUSgAyFhvjrWNlwJn6FF3QINlpVmlZ/Na1UlVPBapsb60sxXVBbZiE+ULYDrWQ2qdTFj
qbcL+wvF2/vUMrXvMJK2Cx0mUVsP2w0LrLfoaW4EZm7ylqOxnmTDldR0uykhKtAH6N7IDTy0XvLk
BFwO3bn+tZvxRQ8F69rIKxdhiWdO4aRbOb6uit8p/RPoV9rYi4oWSTgElzoZhq3LpdvNBuhpJDHa
3IUGkBZgNH2iSRRH2WvtpzH+GCbtzImJ4VhzPmaW8xbYGNFMgDHSCn6oT33A6mQzkuUGVZE5Zyqi
OWlkaOmTadVWdmAZ65AmItunqUp+/OQdMVq3HUoWT6seOMakl1Kr9jn8pWWShw9pLquVIHJmRtWV
bfwLqpsl11Nmv/zXuvZOEFYWTlw/V6b/Ofu7aTLobzW/zBoxERwHu0J3oYuLy38RdR7LjTPNEn0i
RABomMaW3lOGoswGodGM4D0a7unvAb8/4m4YoqSRRiTQ3VWVebLoqqs+j5vTQ2QGxNoncqRu/vVC
UAy5A6jExSomzOQP8pKvphzg6esbvFTNynHSbWtq4zZGdWuxWi+AiD6PNef3yqbZ5hO5ibx13buW
2BcuYt60ZlIfyVU0+D+4CNYa4tZFgOpsyPNnOeJFV/i0tRJVQ2hcMpfxF6E9d1QlFzwAT4FXd8vB
y/TVOL1EuMFXbaM+KHWsrdHgeKvR/Y/ZM4T5velpl2jOno5qyGhoSfyYxgNUgRXEuSVZYXMsYsuk
kQysRnoYTxx5bPF2rHKjrnbQP/4CkQfA1jT5lRkxsXPkVpAm/DLW0x8PLpOYCVR+Ra+jjvnr2CHo
U/okSDZw+KbnUX3FQbZrasa/9Mm/sjxEIvyFJr+n1vS/waVjfrXce1Z3A4aa7qW0KWbcIXo340gD
l9udXIAVdAVIQLJP4Nki4t6LP1y+kPpbDrrsC93WbDFPFEGFtudJ+ccs6N5y0fwZRPSMueM36qBu
JD6gEjP4xpF6I+CVI/00rBrXWJdVeXWD4Ad4Pd5mSianS99SjVsG/6OBWCH8pzsMgqUk5FcUf3GU
tsu+zK8G/98W2T3LA7lLXU1IR1P+mzrEokZdgqHnuqXGO+pg7XTBUSDtuydhkmDkcNPZc6vQDj6t
0t93CZB60n/3dSG/4WXwZ7XhkYAsxy1nRiU4oiYY3/x/ylclziVrO3TseEHXrVtkwNydFyeNjjL1
znHZdHRf3R+91JqFsCyipQZ2e1yP7JOSTrtPNKbqXhAUP5sVtszYyE9kcMLAJNIzLbunTsabdKi9
9UgpuYwnSnTZq2vn/FP6FxcExnA0J4MK8/VYGV+BdIuF7IavuPM5VvXykjrgpd2MlX0yzF3QEQvp
23eys8LFI8mvMtlHkax6Dg2nkEhEYYvsMJKlJAt5H7WGIGULSJpRXBJH37sTnShF8DXaWVqxvGYi
yP56WFWIzzkkMlNcTAEydQExOnyfv6gwIIelZzL+nr6d+F1E4kmrWgOa43Ss8/GVo/f33EW3g4RI
CmOWe7rlrXI+9MD/EYnR7czJ+DVHErezJKIXhxyA0lFk5t+xT+gCWBjwI1cuGwLWkNhR+ebi4jR0
/6qZIdD0O/wTI4ZAYMTI/889GYNL1UPbazXvYJSTOJgDqLAxQiLruxuJIm2dNPhREpd8XRhfJLjZ
zx1ni2WQjlsozz8jb3PlflZ+jfkgg69SFiQeYP/TvVcJldo04++y6MkNx7ZdtDRHRDz88Q25sggl
oCsB9Vg4hqBdvMKFpMOBcMQ6Ktq/1WSXiKY5npUWcb4SaKsdvNObIG56iC+V4Z8nS/bb1JN//Zf5
XbJHRRvP91Ncet6PToJKgYt6oWf+T4kTbmkLm02o+rXHrECaOv5aChGiH4fnKW4h7/ivqXDeNRgg
/Hl73cn9JZJHduOieIv71MNPJ+SSODoyvXg9AD6olW5+YfH8LGvxEeJVXiT5hKgmmjxYxtMLO4qe
DsYmJmmJgq5b05wuVrkbU1a5dyXZzcl1KddtSsKRZqXYNMgTxObEYWRnihD6E1PNhqlmn2Y7vy9v
g86bpNeb0SH5XhS01QUsoW2bQVlRmCvqIlh1dvFLhtUxmkCHe6pap+BEaTUy5tPJVgzE3jSpZUq7
5lRAiDteOPyJLbG28UTTpWoulP0Yj8X44ptku7SR+2PjYdqhxcrDF9ApkNHBIdDQBgQbmXvTJfGh
IBcIIcXZ7etoX9c5HRJa/UE5MAz0K3M7zU/74iCm4lcNRIjlYwG2XvsOauHsWqN5ITRnpXAcKeej
f9AbokCsGkM+ZcxOD5llAkKvJPJ575mI+BmRiQOEcC2OAm6ibyf66cF7x8aw1Ir0J6RUX3QoMan8
E1JESnOt1ZQJMmbHEJP+aWo0JIeofqpbH26Ifi6m4FCVLWcanyXOaGyd82K2wiFKM79kppaEsEHC
JnmyNI7byfglOfhtXcwlWK6pvjXOrUrYFFjNXJUXSC7hWSyLMn0SESMm+E5mRiqbXUKzHAODaZj3
23eNvxU905VkcvYtYhFOUtz8lhUtR7gWr0MfasumzpyV5WuX1sN+PWbHSqvPAUiKGHmQNL1pUQwI
MnQ88AFVdEiyktKr8EKqSmI26YqhGHIJXUNNN5LJXdL17hsiu0RlrYWxQZyLgsRBIxm3vpz/24AQ
fKp/FuA9Fy2Ygs5+Eb4uSWIJThhm6Gdy1KbxzgVHZw9rRR5fJujeyyqx5NJvvXTrpt6H78mViWVp
JSp9zu+tKaIjoo0HK/gB9agWTg4ABPiEBmk2y/c6dAW8k3G0cTEiM+pBwV0Yl6nBN9d7z1Vmy+dw
GjIQFxavCjiJPCt+a1JsX3S6jIe+b1AtDc9eaW87KMDnsmyDc1sACyy0d3qUH3HYE/WRuN91OIhD
OT/knrLQplJsp/Y/ZUzZZkzq1VgbrJ+pJHWoWvuB5S2mRjvrFXHv6QxG6QuzPRIoCNF9/qhPXUn0
XPvN4SHIlHko6iHdWSGW49nVbRHB3Gh0C8hEDAlbs/JgY4j+SSthQSEE7EJ2HpwAVz0ZOY0K8wuP
dfikeoRzKsE4XBRZtdFpccdF8kaW7ZObaKfE8u+ObxPq45W010xhrJh/vNdt3W1kiq9HSAaYko0P
veiEzADjnpY6Yse9m6/z3ngdY6ITIRbgkmVSKeP3LNBqZt1j9tEln8OYAcO2GF0kkXumnqqPIZmb
Zas9aW4NptWAFxJ3RPEG7mvv9GxvFFxrxP3TlcwYn9xSAHSVl9kImnNj7Wcktzyeytgp4dfPTC82
vKvNpHEf6ggG5meuUO318VGa5+PeqLJPmvY2PcGu+w8hV3As4L5vXtC1Ha2iBmUFaiFzzOkCuJsC
TtELxSG99HFPJTkvYqbQKGBH4JwNQ2QbWgokne8hymo2CJZfmW9r3CxgeJyEpmLGprcyBSSx4ady
zG5vpa67EWbZr1F98Xr2WbOO8vLcpm2ByhJ0VxrIF2ShnHGAmwIFzr/l1OP8jPxobzj+2gulf05G
q549yPFKmeM51piJC6+mCUgx2lbWhskMJlN60nRlkLO1qWLlL1P+bDTCbPL9d57G2WGQWIRrNJax
7mrbvpngt5PvPrQjtQJi5HEoqZLlK1czTi6PKYFvUKMYjdKZTHI5mWbztyv76lhi6lhypH2VjKet
SGAI5WWtqemXjgq3vJ3Pel2619wWxRbyHkYJji551tf7RHGeJHtukXa0rjUHB6oM237PKdgFmMoo
bprl3vohKvzoGf1+dnU83BlzV5t54dWWgtGwy26o6mqrxwFHLzRmqjPfiWzI+U+sXbM2LrZenXyH
ApCKsd1FkQpvXvAJRKh5q2xVMNYerpWkhZV4H00zggWMEAs2xXdmsf7bYU3SH8ke7/gywRIYHutw
mXz5fqyOWViFm6aF3BGm71rpcQRUFjojssQZlbDHZo67ryvYbcFsiyrSOngybEW+elyeHs80dLFP
lakzVzI0KOihbR0eD6kEg4oxRacTHQ5YSwHmE1mecSTETMuol8AgK9HXo9IhA2cl0WO5661Dqv2M
eTd69I6DvyZOrITHppgubRnhzgrqYjmVGHVVVhnrrmPqJWnInDwC5Fh2v8u2+a2MuFm2nDp8ABWM
1bpzUIg7RgWYYFV/MFL8nWNZ3fLE/kUJLdamU/ztenmGLurfq0L9YVgNNwkHaNghGEeqvCbyj0Bm
Wv4EModrD5j+0tTCfhNmyTEqoKl0if1Gk79fbvD1km1oFPXCAqPmj/ZXlKeImM03kDg718LZWT7K
yiY7JTrlakpO/IDNfeWEYbNLkMwuPQDjbNY7RCgshzZhd13NuWmKdOA5Cc3uVIUnE46GjCJMlcSs
sltbb7l0/li+/pzGtPjxvyIIMIu1COqf6q6V+mfQul9mI5F52dUTLx7tBVyNjWEtOpMKtBgBw0Mu
JHgexRF6HBuIGlM602vVTosKvKBlTo5cdcEgLTamX/UnGtrNUtd5r7P0gG24/vDIHg3keEDWhIQC
lNk1uVSOli37gg08rpepQ9C410c7RYXRNBGh0G2GAT71hm2D62wRJgg5uIlp2KLhzksNQwVZIoH/
PubmikTsUxOG1UX2t96hH6hgqQF1HZYNy+2Ge5zbsqI1rBEhl+XD1QpbQkGG62DnzsI4sk5HtMEi
htbWW9ToLPFygFWRHjUk93uLiTIAJ/8cTNkeGU+ztKsuWbEfvYVmsYvycRdmeXylV/06ZeJlyP05
yU+8tg72/qlcN+HwVqC0Ay2yDJwOKo2dPDd28x6F5meQmGd68QCkmJQ4IGD2SNgS4lxVvUns+L3o
5PPAX982YLeseng22uY2+RI4c6x9ZjXkb6yyH0NrfOeqeO3b/oOh71sQ7OklkGjSFi9ikN7CFzBI
YkzVjM7U1m0TqPHBh6439Que3ndFGBZLAHMrId4Zg/RRr617UUI2YpB+aECl6ZYYNlZtuydGDUym
hrg7qWmodybYwTWOR6oqQx9WaGeGJ6V7fxKfTUnT7RoqMdqQoUT1kzVVt5b2ccwql3gBjSFoQRM7
66jjSt7g2NaIdTeSX/QaP4XLwdBkMNJZ9boBcHjrxgLl2RC+8IvIoOSyWOVN8THPsnPVDceOPPKF
oxU0l7Dia/X44ZpoUhbujyqmP3WXkt9XO0ARRxrOBiScysjlR6OLaothQeLQsj+rbI73xje6k3n2
qo81yE6HA2nJFHYTdKa3dbQ2WqvUytYASf7aE9yzxtApFqCKDhbh0xBvOYn5pcH4lYNqn8CAtAbr
w0hZnkbgmS/8fs7jYcjY19qaTtgtBafeZZiOa6chf0NwYCMNu9riNstWvh6eVdVvx645Yjcb5zMd
2XXVuO1ChtJDYSMVcBLsmAHDUXDmr66B7BAC+os1Te9DYDfnLmY5DjMb3ZKpg2LSxNFBA7uArI69
yBt2g6HujCWIgidpI584pEoXY5uvXoQGqakHNTfVYXAKK2AqnT1f2Lrap+xDMfmrT1rkJYvO+ukw
yOYDlXWmuO+VXQChszhcyfzEkS0nzc3QV1XF3otChn4sxja3A94U2XdQrnMfJbGBzkwnZ6oZO+KQ
Cxlh1glEGCFRdVvhYJ8fDxDS7DNnLg7fLDy70X8Kkz56Jnc3egnRGRyBcX8ktmguiPffTeo/tw7v
nvDmDMf8klSxtcvTFB+6l5ZnPIa3SEcuZXQVjs46157QdvxzsyQ/FgAXEO3Y+aZxtS+bI3YjbI5r
tTpKWqh9Gmh7RMP9UjiNtS96ZjHuJ1EIIIZ1gAW9c3azT414r0VNbbEY64SqohTpAlfhpsMUfsiN
ieSI5ALnbR86zQcaJ3+t8UoohaUC1U6+dnWoonpC6ykvmcNmZbumN83YeeRso0T1DKF/lmUuE671
S18z+eqK/Jhlslq3tc++WN7l4P7OUqNt7jmHFjjbRmFAGn2CGSDxEPqgAcfMot3YTtQ+EGVreS85
zaHu4xQpi72ti2NfF+61Sd61QqycqWeJ00CuseB047WPaCCC+Ns0KYS7Xm+OBjGvKoBzX2XyM7c6
RTiye0/srtzYZfnqpdrVdFS2BKRTLVzPQd5A+yYaXRLJswxBAGNF3OI1fQS7YZZXRNt+4qRnu/rf
tsLTQaIwrNg62QqC7JeNUrdsoGCXMVU96hW2HE86K/bNnPFkfE7QoWzp2lOeo15dkV1SE/VbZJBX
7HdSe+FJUdwKO4XCadk/cU9dqvs7ZeYYB3x7bwrd34IsjXtuDmfODguHvUCKK4PGXoJiQacoMpCQ
tK25QZZMOnyU0jhaeml8efaUMhmmNROj3l/4OOy2QwTeG71zMUNv3X3EypeWbsYanKKDdfNPJgsc
03M6956FhgjROn5ZKda5Mx86xmPZh8Tm6BC43A6JjUMyFkMfa9+TIA4bKll1pvuX2qVeDGRYL2RL
PmaeI92tWTfDFn9gXHbAqS30w4DPjqCtfNdeFjZ9Qxe73mIaLGS55nRjxLlSJQTaLERaOzYC76KW
fkRNB1fbtd8So0KEN5DMjjpw3TV9wBHFra5RL94A8ya7Cd3iKc6+ewLN9wkKprSqg62vJU+ZjeQ4
1FyAfga3ZGIZBM179aYOjQaH+JA9aZw8PIQWe66GYEXan393TQMvLioI0Dk0jHUJbTu3D35hG9dx
io2rOyAR7NJmpaOjXACjiI4NiCZy5EmVzyEbNYlwd6knniHPqnNkjldclcVmiJ1bUxBm2rjjtOwJ
Bjq4bD2hb5Wbtu3uyMd59wqvXU8Mki9sJWpNt5CVIs1g7w/Bsw5q5tQxNEtpFJwNLCSrgEJdN0Zr
UWlNu6oIe8EFynKga8am9Ku3RyMqSrKbQVJFig0qUgfPG6ptx3XOWXJWxhtDcUiBJO3rCBnMRE5Z
kbTT4fERZOH/fRTyD2RvyzRHjWPTrrX1eqv3kBzS2ZJS+zoLf1lrwBiI98VBpe5JRYubuWp0pmnQ
3cvWp+50xyeXWO87dcPEjMsPtP7m+rK7orA50C1fNTFDpYZ85AUcTudM//8nn7L+zeuzl6RJLUwp
09Hy6s8iBc1VcOTeBTG9N5qb+R3jgbNx5/QmcBPBzssBcYE+78BPjhzNhd4uYZBk2LZQdivLnDYC
iPIdvTwpvkmvb4eBRWL+VGOwYDlUENnA8Xv0ozNSjHfXMtZ6KP7UQK0uSddV9yRFn1BFpzKTIHtq
o7x7l8FIFwMbzjLKe5ATrk0iq8/0RouJGWNK0AZBdo+ySlLaE6dq1Nys2pje0c06T1Zdn2vA1Xet
BjMTmPJbQipFLkI+ArCDCbUA89t+O6msOBM2WfK03clWAzZU43XS+fNE/T4C2FhEYZvdPcvK9tYw
BiuzZIQN30yeuwJjejP2iOnnXzwlpKyheeXemH9zKloSLBLj6Dmk4fm+ldwdV/gcKGzWa0Q898iz
WfXtFTaVFnwk9BOTMJcngPS7zKl65hU1bJLR6V6rHJyXF23dJpXPFn3BtzHBB0vttS2UZS2ThAYK
SbQt2wqS34jdRo5Btre1OH+xuULaoaXwGK8Veu0LfonyrQoOJG7EzxVymEmfbi2MoZNXI2gv7P5j
ciTVuXlg1qU2SCZoQnTML/3OI4Svi381v5fUNYTDp3Ra77lWlUd0mmxGbSoOXq4EQJP4F2Iq2ge7
9leFQZOvZS3aG7T4g4xllGp700BbIy0n6+8VgUfrVJH8OIHHq7C7LyNoh/uUqm1FujBDEZfeCb3g
dTqK4FOq8eygKZ7SaRs7BbnIGIfffO6jJQnx7V6VFtk5JpK7mEMgpwQuvpHLbEIxu/AI79hOk/3D
BWXDhgisOySPZS5hpgjG/zJpDfLSsYQYxFb3NSzBztI3BVa0tVfKW5cl2BXMeNUd4270Lx3RMUjR
6V1V0hr2dQtSvg7tN9e3ik1s8PvnFu+kwSawLMs7knQOt5Yp7LGvvoZqNFj3Y3CTVDnomTC7eUmD
JLAKFrZIv/3cHe76LM1LXUCjYc/3k22cHQFhz+dfbCOFjhKoS/p/xgxl09M+vWRjmhweWEYR6iaB
SlzSsW6WS2NAFe12/0qYS0doZN7BdvNqGSAnhmU+/quNwVorElfWUG0APUd0kOYmhtmOODoxEq8e
PQ1/6rN9L5GJJ2myKepivMLNfIZLN+FQ96ylM98UYUBbw3FCJE/zU0N2vDQT1GYogtw3clLwgr13
UGEe2suQ85OizQAA4G12qWw92ZVrTOn6wagbskSzptgOrZuuKcbafRQBYh4K4WOiqo8+xpj1ODvt
Ufs954UVbHTR1htdpUTP59pLMRGhOaSkG2L/t940uthrOtT9piyz9FqXxB7HzbTu4ptSaPDgXWVv
g1sEu8bgsq9SlVKGxvEBCyx7u/Y98be+cEetDTvODxYNw6WBU/INeEl6NG1ezsdT1QSoVHkFF5E+
wNlhCjUjtOQRsyH+yEgEd+b106EZIN89noaQEjaZlHuvI2dyaib1piWz6YJkymUbavUhZhqNtna0
9xwf7OU4bw02Y4mtDEtj7cw3FOknPkJLFnAMJO1Vh14DWhwTeVsWe+aW7RvBpWpu6UU7LQ/aN03N
s/TY1Tbe/BSGDoEieQosan73c+FkW44+DF/nrxapVu40qNb/XQxAYKHoG84ASoWfLLLYPti17gEy
5ZuDrk1PjI9g980/SlOhfrYq8ffxzB7c9Jr78evjWRTmzlPkF4f//kt6OsJialaPZ1ZWNrcmvgRZ
rMOlA3Th+f3t8SV8P6s6082Xx7PMN/cgVn0gKvw616heUsMtr49nUpo/de2I8+NZ4CLzhAdenB7/
sB04XsZGK//79XlKRDcGqIkjET9o4oC2SrAdsCXyV3UQTNY9Kovt46vWyNUFbq5gJMlLkJaFt6k9
nwCj+Zs1aWvbcODmeXy1TgvoSkCoyRjlJ+O3aA+uISMcr3xzXw3WscskY5H5qzjMs3OE3JXGMD85
S+j4+53/9vjBljbUT22oTo9vlV0dvcS+QDGEAqRWhrfyo6h7BYM0Z70Pb5MCYCKG2aVz1TrhXFHQ
mnBxaeclyBr6qPCeVcm+zuycujQcnye9PJfU3kcdNe2uAR0A8SCgYemy5heh1G+892QrSATkHCx3
2BStt2H+SxFrwFkEpbmCmDCvSvAcvWkYaOqNxspHqfuWTiNY47aPKBAwZCdmp9Y6HhyE8wlwyRy1
l5M+k7Kr3VKixmFQTSv2muDNmx9s+SmaQH+NomEfVyAj81xe4k5F20q66RIjnkenM+xQDYavYxGB
sbehwMz3NY1NgRqqJdeLKn/1+JyNh2keBewhJ2ExMuctrp0+3KHr97pocPxm7fQ2AfIBdNxuheVD
i58/xTGYwVg7kEfXlhIyHP+3OOKEIC3tMyFwexvajVqhQTeegYKs2xDTzuMB4lAQJtrr4y+UwQhi
B7n80DhXp4m1mzuvlCVnGMDH+R8tYHxkj/aN7BPkHwzMT1UedVtXD/XVFIL/di057rwss28C3egG
L127Hud/0eJi2netjbqz4Zw7L2W056wTSJQYwb2Tvrn2oNCqZE+PLwq3AUNFTOkSM9vKVmH6htqf
UIIMV5nD1DYvWI2L8tf0aSkErhhuU2S8EnXVXLQcRbQfdE/g5QbYp0LbFdzCLnxtWhYW8wrL3qrG
M1YOYSQPxpaO/YopcAdJ0GAcP+8KkgjCfVopNDttrm6NnwXXqra4WK5uPxHnROLJE5f2gX6+e27s
/hMgrLqY6XTqXawQIIJu1LeXPuVtUQYDwCDId6yMaBL1iGK+ip6ntPtLLqd5HpQtdrS/MdnrE+Qx
MA97U9EKikHDnSN8OIZoN2Y1ax4SK0RBwoCCAMP0FoBZ38R0BFZWRTs/GsbvIebOYWQ50NO/xlpz
bqWpXwa7bJ5l1W4oY0esptGPz6HsddAjgq3zMt0OOVr1ZtjqunUIyYfbaN1duEiEJrewd21SrEaJ
6zxOLGcXzXM0Gy/VBlZ7sG4bb7yZ+XdWSKq/Sf1qghanP5TpDW+/dwm8O94NnEMi3psF5UVYFc2L
0v4izQH4oxxkhnY4IqNIOE9Rsee9eSy8sT8L4IApWegrptPJPlU4Jo35/yQ0u6E7SMntQChdze/m
K4ILchb7i15Vr9hR9dvjQVuPoo1WsP7j3WP8p5cxq1BMo2f+IwKbF0POL6JWi41Xxc5KL29MJm6i
VO3SU+LkMK9P3Ungy2A5UZk5b7VvdJzhSdENFB6NxCAIWuz12l7CXloEfcNhXeuQEpF/TNvLq24+
JnJ2t95jyy/rWx5kc54dLikSfN+NyCgI6HG9XZogV4cxgcb6rZKdgAwnGfwaDe4WBv1B89GVmr6y
JVamcEzdQ0Y4zcItsvJohRn0nqjSXgkB04l/qdk8AGKVKJDotXuLCrPLSo7dpyyxwGQiyo6PbwfZ
hohI14EJgPeova1XBP3roGUbjQM0UYaKk/eINoQg5JHsu4QNuvSuhq3hKZ6s2+Rp1m0+NqGFvXEb
61cGwwd9jD+UQfowODHEPr5zM3VTrkLZA/3vavfGTZmvvcB+NtL4s7CTU+NMxRNl/YW2DUJ0Oz6B
wjmOyH4XjDC+PBIXIBS66lWZJ5oQzY1jfvKSd5R4s4xAWiZ6BAw8tTQvAB263eTq/OpKe2r094KB
FtrTlr4rwOFLp4ru8vgoz9HQy6J+L00arTRuUE6zaiimUAleOTxROm3XJro8HmJuo/XYqaesrN9j
180uCRj8C9mL//uooOYtKU+Jt8nOVqEQ2Dy+I5u/TXXYqxMvekn6dl1zhOaUzKdzYVvMSiP64rGp
a6vAQh9qVwTyqvRIpmq9HBT9I/iCzQUYCE2kwjsm6K42ZRpwWrfQecEwayOs0vGEpaT1idkeRXwS
0UGiEzvTpmKoSquFrM2oWkRZ31A5g/l5fMFDD/rft/Tz92m0/fwByN3j823Lrg2iieTD7gOkOkVZ
Ko0Da87/Pnp8DqkxSH9oagSz94fHQ4YpYsMm9RXawUcojGojPaPF0JLQxDAfj6RytYfHZ71uQvny
eN4hBXOSb857wUYD4hI6Y7p3fSBYynhzKpV9dWXRrhhxRfRVgP+BIt3DxkyeRYF1ssvGjebB3fFs
hE8tzZPVMDbtGqysuUAdpwCeTf7aHkgvcbDk/OlhiChYdjtfeWBqLN/YdxU9XSueik/erJUssvYP
B0MbZT423YLz2aal0YCqkPOZSWGE5aFunkNZ7pygRbQXAXB34no/TqhF03Rj97i5Rtp5lTMar6V0
jzRKsLnWhvfcDET0OP0UPmlxGpzithQ07GT/J7lqYMe/oDou8tRBIBJrgE6IoXkaJv13nPI1g6qd
kbZPeiCcuwGfiPA1Ais8muvKDSQxRgX14iBAhI4dXJALdjSxL3vEmxQk6KCIMtxnQfDHBDvVSuY2
jGlvVccYq5V1vNMbNWw85rCAB+2NyXb5XWUf0PjmwZ1r3UkGpOvyMbWV+gGl3y7TRBbXDMn12o0t
LAN1meySkdTx2KTFwQhQkTru27B1gpcQvT3MTitakRlg/hH+XYyMtGXkrqraZOKU0v/GdFJutGr4
1Mv53RvrIyu0c0Me9W3QuqMGHrQnKYRD4BMDh075+EQq80qi5XYMeOVFmNJa4lW5mtifGgYtmCkM
9cl0/J3uq/9PQ6Qz2h1rOJPrdW9a3QeXp9b7MT0fb1x7WtV9KC4FtCGdA6JuzgAU7XacvzN1eoRI
ZTbDC9CTV/lkH4WGb1DEFd4iGRXnoTKtu6N9j6ldftRQFY81M7ulDNViyvFLqpwWcJrUHhd/OyCc
sbRXl9UcMWXxGcjY3jR03LdgAdJjaBocI1BxycSnbcx7aeU28meTTU4ywmv89xDm0jauRnWa/BiZ
U6utQbOnZyepU/oPwx/AxChzBHEVeoYmpx8lqjbk3YW0XppHcGtSC7mdcig9PjO6KC16GKk5sm+k
KKQRx1s3mS5D5f9hdU/xYwL0YmE/x6lLwCXCMtDsc6t8okak51s/i8CLN5MREuo9JxpyKJ4jmhBc
OFa+TMPSPNhxibIU1K25dQaJGooJXG0OLkLN3ygR9okayDk9PhrC4LevFXDxpkTOH2Yh8GR7lmg5
CbbXHqsqKSnLeeoMtuyUKH0dSxsDX2aQ3GnQ00NXFJ/pvwFUyY/UbUuQgOUx7AaIiVXjIp/nvOjC
rHw8ONQn69oi7y6XkPdt8DssthVRV4HU32wCBteebhwNw3mTM9zKDHznlCNROCmaVehOULs1FRls
vf9nbCWmOaj3oPuCkxbcJHq1JakzdJKtODwifQ6Pj4/0MgXqLv2/KEitreOqz5FwijWzIXzEmLiO
kWmEx9Dww6Pd67OwDhe2yXzhqM8PjOyy42hk3kGjohNB/t9n/v9rVTR+6wPysVHwTQK5yWHSu/99
ZBevDp7NQzFoPX55HkYDAR904R3Ga2HtdDKbIVUZzX8/G/Wbu3NjuXbn3+R79m6KTbWylPmT9UZ2
KOn5VK7w9m7TF+BY0WO40bmO6G7nOYUEhRxrIdlfxVFqbXGsWvypTczgNC0Z0DhDTXYgCBVvftBd
pzvqfgKtt0mzpUmyUDGnZHlCuUuzz892WVEfDWFKk4v9Z8zF9+NZN1bp8fHR/z88Pke6FbHKeriF
VA3YQz/Cx9KOts1qSkhPvwhraGhjKwT/9xGvkGNnN0zghOKpnYfE9fh4MJC+rksLKopVTIdJ0+j0
cdjHsEEqQ92Yqyw2+73dN+sGKyvAFhIHprZeZXaDmTSOj48X7/EOxVHQHhIaAVap9U+dFgYgfuX0
osUlIqV+4Mxb+IhWbYzs6ViU7xbIqQX2Ifezc70fCaj5D2/blfaa8YTmFqOAGDceMBKgQNU99+DK
yNF8VQ0Y4LFVB9ec7H8EIewi6TS/Qkf1grXkEOXiiVE3DXBEtrTCDe3j/7g7j91IsjVJv8pFrXqA
PhfH5XFv4G7CRSiKoEoyuXFQpWut/en7i7qNBmY529kQWcjKTDIi/IjfzD7bxs3YxVCkw5bIejim
9eS1Yqyesya7SdTVK2bU7eNspFnAZG+8ZBQ7hlNHZtkmpbI3jJkiQANMDB/zd73q5nPJrA1AmYrJ
ogz5GX1IOzRaq4OoxTYqEXpPsgG2TjgXSsZWXVAxi0CLIvAMm17RjoA7MYPXwjkRUbAYvorZCJwC
W8+SOOZLs3PqHHmdUZwXZybrfJJupwnw63fb0S05XGZic/Da60/dTIERcf+aM7gaxZbTXMmAHz5D
J57iptB8Mkq8JpI0IrgP7g61dZvJsj6AyshZQprlpFuCRKDGIX68WsXbQcc0PkXDoZOGE5LXIlrQ
FYhtAlZydK37aIzqsPGapwNTva4DHgZ1si4QiGG7m1SqLcwPIJIEk85Pz3zRCiqTONYqi/ygKfcz
omFyl9hu9KAlC9lq1L+y1G5Nyt+OtW3c0+HQ+XgNnEd4Hf2/f9Vv07rrm+jcDKt9U5AeJxw4+Jpc
5V2tL7eWIkFBpwBsjwiwK9admH6dHMj663VYYq51xrEdg59hzRXx71xe9Ib83gL9J7WWW902Xa9s
7l2Sc2HdYyUvausM8N6zD5kiMWZnMZQbM3+2TPTdgnhGoWf7HB4rT3/D1SZ3sTu3gun1bN5RhPc2
xcVDWr4PRmuFyWjSY8BRluVB39F/k1yPw+0ld6DS93Kmp5bx671lqudlqOUj1W2USAFKcuu0CFVu
Zx/uuqvG+d12AMUNeBoXjeYJfWmeYD1icWCLtuKWgVRJ4Kof3uKM8NYqhmk/IDjwaXLVB6cN1giZ
zQxLlv02N/7cNwfkTCMwjfKn0LX3TjtmlZRBpE/q1HDsW2PddxuFdt92+0Lhf3GjcSGEZLLOJ5t8
ZVgbgrHHvqM72rNmPM9lci4ZJxxQrvt9ysdYkrbHYwv8PrksLZnILBMBJ/7cgMfV2O5ybOjQO+ST
qYKpsxU8UvHO7oSt4lGYKnnE3+H3gLnYzrguGZFBAyc9yan+RYpcP+uxppHzwAqTwGMGU8fHIS3u
VavVzwl5KLRr9dVk1tc893vt+uLVs8JHJkvWLO2O7Bz4SEX9IywIz6gQNuOy1b1MJ9FkDes3ViXh
mdfkGr6dXZ6lBiZkoPgNy+Sk2mEPoPyPhYI8QPlzp4DGCM5qXHTaFgDWxFCuq6LvefSiEp8qRSqP
Gz7XPerOgeklmfiFcg3AG82hKvXmZK/cdldKmbxOXCPoKyYTtzMAe2nFSURrqGgspV8g2aXusB6Y
cv30zreduY/ObJhAWYFsNdQZhqZjxYe5qgzwKjfTVo+3ALg6ryKIfv2DPJ4AXniaZUwMQKblZwkb
3JsLAzyF2Y33Cf4p0GG7NCW1rMVLtUt7Xqqox4JC1SlU/rVzw4iqN39NI4hqay13tDFTxuiQEq1t
8uomlRzrNmg3NuDjsYpJQJo5pWUNzkqyRTretPQT/zAPTs0ZJya50E/la92ot3miZRZ40hVrOOzZ
JQBqk4vAwNm+1E05Yq4+FmYMENrhUN6o1uFu2zq3I2OlNnbuVHHn4tu5IySmbmF+remaH5wUv7Ac
GOqZnEDsng/vMEbGDgCmzZTCqvxpgkjw1KrchOZEi08yaSgWnXOpbBtLomEc6Edx7/7+IiHaG/tk
3WibimfTi6N0CuDCEJOA1LuXAo51pHJ9P9nK9ejROVPu3aLwaeru7y85RxFt6YeTXT64LfccApMs
u5+j817w0WPPBpYPAeZBDpN1jqmtI0fn2kAcyu6xiZ2K7t72U+fk/6uJ0eJbv5Yo4XyeltLiLZid
7kiu8DMjbhjA4cZZnK6vcrQAaqecOwFxXaxUeUmzvvJ9szZLvhEwTUCqOnUDlg3twx6ZXi/Orunt
X6pPmX67bw3FQLeUqQSz29wtEWJznxOrYP5K1dYGfcyViwtcgdTQXGV+kmJ1V3L5EHhuK+Dur1g2
l1AH4ELF9xpCs8yizgyivqT+SdNf12Rl1C8ojePK6lRpemu72T0/dJRBLblmydj1ahz85JOeokV+
Wak2fNaCf3CNnJCEWLFL2vTKtHdmaES9GTTKvDdETl+mCd/ArTzLFofshP5NzxZXtftZYyRMSyU+
lxg7NzSmjZ3O/BEJ3aBJUu/ThYrENuf9nM3mt10AI29t+akJ8URn2LccEoMFj9S9keavaqyPelne
kmMVN6MccHpg/imys+W44KxjHYdz5cCdwI6n4y4BG2/fURDwh9ECXUBl9hM3lrtnceJyk3zzo2lB
MaAxAx7WT5urfzeYETzLko81oHM/4e2lA4LzQkP4YZDQTaTd/17AVPBB9uVErUAqax7qlRaCmY4o
iDTxfZXjR+Z/kRSm/qL0gYrDmSV77bf9Fg+fOMYPvduyPbui2zEOqMLSBrxqpsmvRZPxOdnMdTf1
IN+l/BRMNuDdcFIwANa4ue8izfi0J9IlXg4ouDnZqUHzEMgJahrpzUT7ZQzKPYt5blguAA4L4k5Y
oUhV4GXE7JJkrbNLlAPZcBVXwZA4ebLuYSlQJGJc4AjgONPPLCG+iA2sAkQ310wbQ3UtL41MNsc6
4baWMixpBvNlFvFFFcanYWYg45uJtqBK5Pis6qdRxC/51qLKlxsCnAWyqN0EQqP+Etnta0LvDn3Q
f5KG6xohfa/Y3A8D5QXXcv5ugiTItbx7HmH0JbJ+hMDzDJBN282a+UE20/J0h9FUI9hDGIkb7Xci
0NaSOYLqAdKeS8LD6IIvWcswUt0Ndgb9SD6Wb3u9lT0TwzlNqdvJans3CBPfMGiumStHXMAXo8D2
1qAW07NLzvXbEXm63Ok9XC7DHj6EznYBNmhjK7Lui9jmVOEigcvqqDktgT6emxwPehi1zS0qSnLM
o/JJYaq4/l3tFW2eqfApB0/FMVXnPOm+xyOBv6KThecq+1nZK+MvhzeY6f0Xnh8SC8PKGIqCM7rF
AG1QhZBwuxB55NtGTmVfyoyuVKNH+/hNb33kFMHao5XheIhfi7p7W6D07iy3w2U/9xcenQBDksne
ln72OjGlXsjJd63vPiZF36/uoUlq5rC8691tPWaMcqLqnoYN6RWMc/dxRiIELwzhHyCPPcnrfI7P
zjLCAFMcDYs8OmS4NiiwTEs2vZZdVp+JHS8frDlmaE4OAfAh7PuNA2cxRV5GibxfMyjKLe1Gh8Rg
LKyHeGyr6gnTlQ0n0P2FAljvUo6Bh9au3zX6YodrXMxOxttsxefWZzZrGbcs1hIOHU53WTU+3L09
/M45EVc2ZdhM9J5dWmB6A30LD4Gvp31MKm0lVUW7zW7btF9ANK7R7vneLDCyNOLeSbo/nAsthMoT
/6exy9q+IuEc+2487K3N+dboCN0ps3nvaBqvVmrsWlHdj6phgiKYsWM+xbA3lO2hUnSi3va1+BKp
qm4S/bYamTH0FvcDsmWXRXbUhiGXMcg8g32GGNP8iVsYYFNO+LvfXubo94DBGkMK+5LlSAttYCI0
IS70sJIctzuOUeVrzySoMcXIx1wxN8S+yRsKFq32wX17JFAw1/VYk6WInpxifpETtElSkL1HhVHH
B0T1nmNRUxW1x1HaCzZYDSOUuwAZm/U9IWOOKGmQ2Ns3TsOX/Pr8R0X50Eit9FRi34qeB3uY+kCM
+i3viGLZKbegwyc068UHqIE3wzkmJCglkk7fS+4UjsWAMWa7zKKE0SMGg57Bh1mYNNzHpL56QsIM
fvq6CEzMoDuUYY+BEsUpktp6KagzGkc7bGPDA4FyTyvh2+JiwnSzd+4sCSGAx7TZjtwb/vD08CK3
JJErVgrHZpscK/M9tmHmrQ68SYphEnonmuiPbbePUrJUkozL6EctE+dtdufjNuIZLUbDx4j6HFfD
n6Xajy6lWh35MDgDPfeQ06annwvnwz4iAEh2mAE4hXbDHa1PTG1XkyGq9m6MxfsMbGm3dfK6UgVN
SsKJoTMN0dwUpEGhY1N3lt/R+7VLpAYWaGG8LjA0bb94pd/WnH9XXxPWh/KiuyV2MQAnmDys15Zo
aoutqoedHrT0nQbTaj1i6PxyfyxRscgnmOQzMu9zbxFoyEOcpfqRlqYT4Iqb2DHeib66e0hZbeCW
CsahPu5UZ48euHZ8Bebj7I4PAnCFt+TgoEyuK9HyFNkSFG1p5F4exZ8ZuXAHx0DCyjt3AyPnuKd7
MEc0aTg3pPHU+2MRPeF9AgFHQpjwlNf3OW9QBKawYvVG+cm9xQ75pCgSDAMads79rwKUSMyJGDZu
PLE8x/KH9k6vFB8JyXekJcgYzfAnV9VjnIw9vIkqaEqGFYMATiOPnRgeU926seL6xUymRxYlSOuh
Qc6Gk1oOrOeZgzGBncdmXH652XrSS8pkuZNcWGVvqkERWWUBnTPp6Ym6GOV6Skq2Cb1r8YX1PPPG
ceush7irACgkfqwqpJQHygUJ/xawkftwi7lryHVjpoSOHznZXWLq/C4Zp2ah81ivXh2XBaDXxhOL
CadF+wsTzp28svrxUczofXpc/hlwzwbwjZ5NF+M/Ro5Pc+y+7Nl4GGIeyazxY1sOO23jc2cPMEZh
EJJNpegDcm3lfFr29iYjHojYEERBO7+eFw6derMb1u2GOSUbOXyZCLZwaGC6XRfznUEBAGnWuIF8
LIR2wFCwmZxTE6Go2/JkJS0mqgFTNeXe2rRPpnvDSo8AWQ6uqZ6K9yZhNBpZsxZUyXwZMkGQzAUH
02jlYdOq36Me1Tu4aFGwGfz1hm47cJs5veplMYaW4PjdjSTzuXcXHMAvhar3mJgJ1zjVkVFTC8QF
VoYLIqrAinVIx6c0qt6ybuI21tbnSQ6SzBivDW+MNBuYbmUlQqq4fyio+RWPnbXn6MLDBGWob+z6
OLrh4o5vbb/kBzbaAr/9ecR4tesoKThY2ts0Tgc1Q0ptCDwHuV6dbLyfflUP3PgGc/NZ4RZP7+Zf
ayraf88D0lwe4mhAQMyx4ffbHLhGfrkShsFqkAzJBOFDWo7OKrGCOrVJhsw4TijLLqhvvU1nQhPD
b9VN+5KMyCGfywHk9mbvTKW3h7WKMSMq+aW6gRYV2k+LHAYVhNGa7fS4Lg5QOyBDuzhqzpUDKXRb
qm8nvR408AN6Awu8t+blr1nHc5JIo/PUdGyuKaU+gsnRu6BE0OTKJclRA7gpz9gqO1CAzIIZMtnP
80KxQZXPhMchd2AX2AI68PgFh/ZApFmJV5ES8Ei8RU6+cEDF7yTQpjiHYABI4oPWSy5hycG2wYNY
aEp7ckQ3ucLghsHkwbxb4frcKFGfZpdy9NyIMPEPLhGRucP1KAYt7OxK+ljJw4EKhrY3cZ0aheEt
JetYY2GHyUachmNywPB+jhoD9tTAPpPI/GLg3+1oT8Du2qH0X7GtCV4Ju7V8kobprZwVnyAyVhTm
TO/60gER5ECEmylIXREhSMUCbQSRv67fIgbJULhdjujmg5yBPpUD7lylL6+GCbsRp4gAlDOUgaLb
CdNGdjvWRLqvlG5rc5n0i2FglDIEmuCcGveur2h+DDpH/DI4Ry9yGp/wojdm45vsLhAtIur1OIn1
k0k+Rhaal1UQa4DbgJC1dCROXZZhYcA8jeL1Lo3BmeTAQMr1kgGhpjcSEUhhBqF17rXEWY4V2Yq5
nnc2YEL8uBqjqocWHa4Tk+UDPShCc5mIy1rJ783iqOUCsxgrhohku3gKiN2zV/3GO7F3t+ZWs1KK
BNFa/Fo31JV/MXM24UFzsjycLM0OMXpqZKCrKsgXJz6QnOPcJKiltfuDKQdMj1rQoSWvtSlfXTfy
mx58oYPfDTnvt7O1EO+uwUsJclwskAdSeK3ZCsI2LTFQMHt479F/r9INU6oOoNhmXsqNnnUjV+88
z26esauQbzJmqQdco3Sj2GfkPtiOIgh0ynyVM3mqUudddvjMg11vnYp7X49push7BQCO8aszzi/U
6nDQw9HqaNeG4SoKUb0rpEAuTfag5H5iOyXRNXnjUow+vKPjmiBiSXJyvHaBcNYVRF5JIC7tbgcz
XgMr3sAV1hiOuogQLGV1O9wXZ1t3fypzpT+kyb+3TNyotBvZVaSzmxmegctqw62W33PLT1zT1yxh
tzKbwgZnjRAZIYZMR6Mg3FI5C2sPEEEoTeDZ5ocirfSgyToaRHkVzRZrFvRSePBW9IsinvRmXLs7
nU6CO03QJJMYfsc86kYl1cydVjfobFMcD4041K38KZ1jtZshOXogjJ7/pgKsA53XIl339qaH1gKq
fUAMCiSGd6+sqYvPeB09aIV4LezxweYVtMYX6DN33TIYIJI0kGSNk2E1yE9WG7om98bBWa5H3x8t
JnJqtFoO6XciFdKRUUVBGq+HFvK0JuOroBSiZSMqDQYh5MrWGiGvc5tXcstQJ0QXZA3hQIcB0k4u
20OEOnGEK/DQufQBMGPoMcJy7lTZDIOWKl2VZvJcatkdkZDuV7SIcZ/PNCiNiMd+uVbnRnDwrONP
kUZfMM3ORl8vv/L1NcY9Q5ARncJdOYcXJYATetuxerkJSia+QPQYJ6dAKLtdy+wBsdh6GkYkBGNz
VWhGe2kNEz0jW5jOZRbSmPw9QMPqu3p8Vi70YtumI+F6np5y4ynVJT7w6UIjKwTLCUMoIJHQaUhP
tZb45lBw3lzCghWnH5jPWbwfRfvo6BDjdNF9DVi+p4xmyq2KopNDkTAt4RQebmvQpu0Y1Na1v4Cs
cWlkcEVB2w9rygw5bn+zz9waQGP9fh7uxFiGTlIKoJ/s1TWgscAe9IVIwiI9K0HT4ZYY+aNQ76Zh
m37sLjQcDSwCG/2KSWvMB0577647woYiLAt/yLrH/jX4de2mnFbpXOxMheUZD5nVVd/meWOc53Ed
m/aYcG9kAaIow81RFnI7X7t4PI4nx5QBN12vrXnAQAEWkAERWE0SlJs+ld4SJY9FUfoT7eoPY+9D
rODB7K0O5sRzQZEYH1vZH9s6JxM5M+Kpu33a1vY+55kebQtfw3yo0viIA8HeM2KNPIervla9pfGN
3g790RzLP7gJPlFrnmz+kEsx+w6oI+rsav+a0EuvHgNqjtvhOaNrYpfE7X1kyelQXnWSmbiG4bYP
qopF0MnsZeJp520sn+blZnOW5nqBO1TL1T7XYUxPjfk2FQw1VmwpjmmbaCrskUz42lCN5hvbAc3Z
UfR7rpMX2L5GaOXQdvQVut6WlieVYIdohNzHvCAQO8ndgYl2QJ4XYt/PIgEWin2SfDDhPEHyBYr0
eN/RONCTurBJyj4sW68zWOh5xGBVkQ0fILDUkLSpb5Vum540npC9ScIAgs3TlEY4eQeCXBRxcn/M
PSFjTCNTgvUGx/uY1N+N7IJWM16Vm44sYpSqppzTaZg9bbkItg7zzXXUGbgtFCyTmXlqNMQlZrbC
ankrcvBLHPipGfAnUR9Mo/ku2XOAzbCKX9nBzf0C8epYF8URzT6gCP6+n9O7iEn1LisZvwvJXlgX
2u282U8ZxsTdskF+KGtYNnHP8LMZ0bhsNmGuOjIgHHydCihuHyCLpwHPfrW5DiPA/j7VhQrzpoce
etma9l03ewbbhNB3VXumQnwOUhaXnciwSlQaPijjUGPXuyYloNUz/dL66rI4+mcTQ9PRNDS6DeaH
orsyGI3mmJU8UsB5qNXsID9M4NCFzuifqioJkBILoLT4Wa5NrG70UzJxx1Jhk2RwmUgUplJ7rYwo
Y8K675RbSX1g+sZsjEFetoWqc3GwxX/qEfStyKbzrKwytKztrZjTz7xqQby3FLzITKL4ruyZJatQ
G1e+5MTdYLZhEXTyPWz2+m4pOQ1Re3khnYNoLHemDjMpaZh/RhoqTnNlAcx999HqJUmbaTxi2k3C
XDHYbbd7K2+jO1uXfEkM65Q244M2sY4ZvX3I6zQ/6JpGIxhTFFMywq7LmuOxrD/mTEMlnDv+bshW
/NwGg82ywLWfZrgFunR6WTf3vAo2VOptvLZVNINT2HimD1gxh6B2WACmPkVsxQ9WgzE8jnHQAz+r
NwRIRBLCbOKz7zsrSEBhe3WrXwpR/RRwR+76rgty8zrOTNt3qdcDp2vm9+YLbY7aQ2al+sOYDuUt
hOUbjBTVMd+EvaviXL3Ea3yINEaHjeFh69kOrbMsR22G6OFgeKWUfZeiWbOZLejP2UKggCG3Q8ZF
b4wRiExtBzmOrntZK3Uah+HkGn4+JmjmPPbBNstLU00fjDG93GVb5RL8AlSn8qqrVSZt3oY8H2B1
sbeb7ru94DjhB/6RbpjINd9PEuqnlUdaqOdk8vVVEeaaDp1FvardJWeS8Xr+YS4V/uWmYYwx5CFr
3IkwOXxCF8lzi7/7sQ07sz9hbv60phSDwDSdMd6gAJHW2M8VTO/EQseosVlVUfEuRsTOKm4/1tR4
c3QSrxCgkp2rkulJs9RldIgHwlmiJ8OoT2kPiONqDjgn3cDQZHvIOvIKE1Yo7tT8rcuz1qICt6Xp
F4n+gaIk0RWoWdHtLdtzO7nvyENPibZg6FFgnBmsbYWEq2V11rFItid3JNQTyQ9WlPf0y1U5VAOT
7Tsyh9C+trAkUg9xG9H8Nar00LPVWVdyn+0CVPnr2oz1/23xl/n3j/e1/Ff8U/sfw8c/fpDFhvXu
o/z5119eXcX1P/7j0ff+z/9V/8Uf+nf9l6H9kzi7q0mychi1bcP43/ov/Z+6RKl0lWVomo5M8b/1
X9Y/4e9I2gk1iw4w29L5rf+p/wKt/08T9KuCboySbvCb/y/9X3wXSv/rHwhSa1xXx+9//eXwT+sk
vHXuaKDADSUlv//1ARwu7v/1l/afuNqWIdGdZFcOXXMF06MsqCgllpT0zPhbWGvLlh7FgBomyAEv
Kef0axw/ZOfzloVITEI2yRVbtdPsTp4yBaESuZzjtWirk0aT+Oo5velFUb0c7DGuTygSAFgEqyZ9
3vdFP+7HjSaK1VQsyTLvULJc2kBik9O6zTRip8sZcTKNXsjRWydizpvPIR5lP5fN6e8vXAjbk7vG
980VTE+UlJuyXB/yzJD0n8YfcdnZnC63H31l+7Hi8ep75I/YygJsTXjWX+krO9Rt49fD2ISEF/6M
205v0+rETlNsVnwymitZWdP/50sKIt0YUY6nquDOjHQdYAcOVJrOBwuvXjDmzCf/Hb5e5606QQUw
+2TibJuBL01wPKKqdqwOZYasIew7mq7qkyt8o0kcTmn8R5Y29envX+Enu++3XAtrodWntpS4IRX3
CTVo01FwXWcedSBdGKpKLie1lL9xGEVBPqCHm7bhGbl90WP8vvWWeTL+yEiVeiNDRopBuVm4DOyT
jMXNyLnlMnaKfLeIX/GGbvvJEYjlHb0Nygi2UguQXo8pzuyLHPbtUoljtAznqVnjvbDGe2dAztAM
sz4gOCiY9As0lT+uliBFKaH7e9vVL+Sk4JcJDXlS2gaxUxcW7wDMAFfKrrYgvK3YZ9ZSPWyxyi8Z
iplUd5jF4RkfjRJYbDfLeC+7wt1n9Nvy/VEOU2q/laiA8Wl5UM4tB4fJvKSj/hNtV/AkUzQ/fzp0
ajJ/NTZlEPYIyUsxxUD1bIJm6b+NXEfHqWcAd2X8xqX3MqGbMrxj1BkJvCdRGw1cNarFW/3JNld8
oBZDNVETP3DT3aQlyZ5AfEFTWByMKn+yEwI5qztQoY4s27dMdFrTSP08MUH5uutz3rF5lvH63bg5
Tv55I7eAM+i1UOCBGaAtifbRWM1VnDjEFEEyBumNsNiOHLTWoxs3gZR4hCfrqyo1B9N3+9vqo3W3
xfNxrtcDuAbqYLaR63FWcgoHeUvHCvGo9tWO6abrbUlIpx/vhOiOnW2NKP7kn3H9cgOLwGxZHfnN
rDszM6WLA2y5aH/xFLicqO2Ni3VGZanFfdlYCb16A113oASQrGhA9xMFOLUb77LrNxF3+g3h03Wn
OiYFcQKjxe5JMFGHGfUcN9c8qgOhoHt37nqwgWnsegO5vsJb7lX2tUl9uFt5O5w6Fgc5VS3l8nDk
C+sdNRL1+kWThemnGAp7ZgIkzRnudcw3z40lP5NIfA8AYd9M8v34ScwbiELxSV0VdbfAM0BlzHuj
0nFXNrmgwcBlQpSR3EvnzgylmTC5hW0SxNkvN01edGTNc7WOhjfb5r0zchxN8b702npLtoTiLISM
a2I7v2kLLdrndk2oz3QvWK2ZoM8HLG6YgDRj9QsyIXIdSq+XjtoXNZ9EvFpokCyk3QZjtx6PrI1P
utOMIX3vrHvWl8KS46cJ8ZoIrk+RmTdwzZ3DqKoXZ82y/SCmIqCZyx8NCIss5kngJO5t70zYijrz
yNae+VRw/HRxG/bbCtGvofOVBZk59GA9WS6ncfqsd1AfmFECXO6cBvvg5FB9qM1oXhK2+4Lo32qH
TAw3maaYbqJBnzFN7az6hD+iuDE62KCG7P/IhUgLjn3mYZrpyaWJfU27Bnl746UvaMFq3OEwWzzc
M6UJkbVQCaQ5XthsssEkA4+755B0Lnp57274l+hqsMNrF0tl2dfs4C1j6y+HsbXPjYuGiyl+3gyr
4RtmehFBmZa0ZnNKGt/zwfiKt/2Q6uAR8biY4PP91aieXEN3keLxCApl83ay+dQYVhx9Gm4dA58B
b2/dTMmbZqe3NCLst7xU+5lKQVv2l2pKh+McYdOOc7qbRPZYxuVzVWxawGYcUmJfwKzu4SY4Q3+A
EspIIjNf2VPaQwR9ISNDG7SAgIRR4ELQptWTI2txOnEu01Neiwo3EGK9IjPgxQCoCu1nrL+2yXk3
YsZvDoCU3TbAECjmp9TZ6sBsHmXGLTx3g4j5mudS2YWBGuWzMb7UMq4cf+UKntpMT0XVPwqdaw71
JGsNKoh5O7MsIDNR0XLNnVkspp8o4uY6uwyz6siddpOOhSIyuYPUK9L8dQeErE9Uie6n2dK5hkAc
zJzaB/vZeOZASKmxoaiMTmBmFTwjEYetA37HnSk3Awe8zFSpaKCfkjpdD9asvhZj+po18UsnPhz2
Y+dfv5V5yX85ldniUbi1cZsESdkY3MCz4+Qit2A694Wt6QCCDeEviMSbM/1Wk/qeIIEfmp77bd5d
GMXbNFtSDWk3I7rc/Li2en/uBPb3ta8cP2ID1YvCuY1OcHrkPjO1r7I11oBzFBd+uzQPRsLVP2t+
kzLob3j3eY9duUN72rCL9FSCGyuyBTAkmhfHL7coPymunvCzpENwnmJwEZxQWmKwbaDFEFmkOzyK
eqPsqKiYMY+IQdFVWyLolbHkU6HXhQ09l1tbfk7i2nUxd5CNAM2O4800tpGnc7YJehsrWGkxBXcx
hmlbwxDIqF/HGS8lVMaDKvKrRyO5h5iFoAyWduu5jOboK6EukJKlKTLf7TZgTxnPflZrd3qD2yup
qud1yB1MoQ4j+hlLViWeCeCSDIxqGWo2pZqjXSW+gXBKIOF0nZEiVvTsG3gwPK5LfzIYh2RaRLjq
1sMK6jyIABAwpuIz30I7l1On8Vl3zODvT9l1jdd4OYIIo4Ju3jdRR9qS4kuyXI+cNOsjWImvqSNf
FeXbU7QivNcLhOqabTjNEA6mHqZh76g/JTPnnd1jwG1KDfmDWTUkUO1QSyfzeNgcFhXFDAnXEqIt
4IznnMTUiWhQW+rzFTtRo8c4UMbArfspgHnfnhjadan7U6gBBBf2/rmqYY9Wz3zeu+vhZK9H29tY
xDPp9NUbalyytJvYciMfANqRwhmx60d+nmlFQSM3q/yyHy52qlEPYS0WdCijvs1d5zWfoRcuUxw2
rXNce63xmuLRpQ7B16aBVbVER25rjfIZ812zSFTEeXkoXRgT7Leb7mfZQLLPBSzKwxwY4KEYCh+B
7yS8Y4fM0LOzXXx2vM0I6TTijPq1FuJtbl0+X8UGNS9uvG0Falh0Dg2eNuPuYe7fhoyWlEhx/500
zCJT1kvkR+Ur7jLnnNlzN6+237XrHDiRNeK15CERsx6IWRlhXhPJSL6MipmItk1UkLVMgIn2Nw6I
KEYvlatjKUF+0gTjCJnwuVtjrxsqz1Bj2NtpvxuFgVzCOapa35aSuGwt5p9uPU4obYwhGbenOi0m
1kr7mj1GJxvGNww0i3vxWO3K7mpdpXdgw2dbmULfY5WLu+5szNPntmzhtnFDmjl2YoLMsFtxGjSy
CmwtTzcTSKI0Sxl7FELBjpo6fFeA6BqSuYgd4xhky0VOtKUuyzKG2kgibbI/sEYGsZEMIcXdEUn+
cEWEGsZpfENj5wxmmbetWY43K36I5Jp5km0lOWQ2z4k+8dnPK3x6Mc5WlS9Z6AxgaZT1jqh7HsRD
3r5oNO6c6k2QhdfHECrAwzRQWjJPVhHOUcdAMpfnNFtuUI6sQ9fikHO2TqPso3/sKWe2CXrfLnL+
2gDd3MMg/RwHlPye3NILCKppELW/TLl9RzoTjXPDd0cYJ8cK2hn75r+ZOrPlOJm22V4REQzFdNrz
qG6pZVnyCWFLMlBQzFDA1e+F3z/i2ycKWYMldTfFM2SujCLrAKOHNW9jpKc2I2zYlmhX/YjQAa3r
nVcPMy+q7og9teTqwAjiqQ1rUpBlXfLuakIVBySOK5i39sYhw+iY0j5QRGODqBUgazE4ag80D8km
EbVRWmSfA1uvSFY/DEuOf7pQvsNxaYgjZP5WVizxC2n8TKwBMUUHfDNgdOVYh64I6RgYu6/HKkpf
YtV1e65xOrBgkaiYTwLQzIYeo30Js+RDgdKTfUNVM4htrdQZ4iHwQnShmNxTdWMgmJwJ9X1tU3xL
qum/YptQ237Ir4UXEEun6ycn3EezN9/KdPhODOszxMgHxch38csACkYy3+35J3VpTC81DJw6hfkt
RGVvamRJKwueNdLj4iAEhZvqh+mZsACtXPnQxZ9+HniKoPZxpg8EX+eMgkZZct9WoN7T79ovZ/Yn
ob91K8+7WLan6804qozGk5yNfx/898ZZPj3pcKjZNKbiYu7/97n/vquFRkgwYeYjbEerP2ldbEJn
QCv274P/Pv2/7+msODx75quN1/P/vqLCj8SwrhaUB2TU/v/f/N8PbjwgayPxVv995b//bLRsvj/1
USDUKay4//2Ef7/xv3/+91vUFgOCCPDvv4+h5uX7/r37f79+UJDg5vfO9n+/6f9+8f9+TXtqxuMo
5+N/v8+/T//33Z5EN2hoa0EP8kD977H490/QsVhSW9dhWZknj874kDEiFLBHP53af496PT0JPo8a
ltu3ZQfpCUrGNbH0YbRYcYIfDJ7CzJFbaSbpvoRsm1a5+cpgmLWmGCbEXZ48pHEBFTBMbuCxnntU
J7/9csO66cc8OvYtIYfnqaMLKtu8egZ//atNOqBJcULbYtbh8783kYiBQo7hzS/t8NlBtX21hHX8
9zkDNS7JcLCsHYiDoNBFt/W9Tj2kp+WLrl6WAF9HN7/D0MYB7ZbhI27NX0OW/9FQfQ7OIN0fUZFQ
4wSx/u+fU1Eg8eSu15jETVex0bwOaCeAGZ8UneO6lYN6gzTIeodt9saILLXpI5qo2JDWuWjY08y1
M7/o/KnidHruNfTtEF8XK6LReZbo81unZFuIKm6dpfTTYVjeKCPOomsD8gK8ZjMIER7SrDXf3BoN
akfu+MXp0MhHHgIgUYrf7FLrFWE7xq7slfWWIRVZZ3OgTqa3NtlM/vTMZc3nnezKD2+BAWiaoR6E
k9LZT+MMg1XwiGAJRcdh634lAq+8j3Y/X9mRk/kko3sNIOCtxynQm8n8Vxfmc1ssoSpCGFffyJ/l
qO0lPpiVF3qYwbGM4+x57zRWyMtL63c6WjFoqMI49WC8TgyE/poh4orWH+vPrmluYcVeMxwgbvBQ
YwSoELlRgCQbt++zz26pkcL0Q5EwpgXxAmg87BsEhuaoImns59GyWItze/MqoY+F76OciUwg8HL4
xrK+d4joINDQxXpHKKBZEdElIirBegqei1ZUByw7rBUEWsJ6FsNPHpXN5Bn2L8CO5rYECAMojeTH
sc72CYu45yhOP6sZZFyaMG+RBVTKsbhkCNBvykjUEdc8p19llw8EdhFTugWmIdI/WhmvVceGBU8k
3WJPtQpV+BlhxbFEwIT+a8Fm+g4U14Cpo+rdfjXWo33JDPGeBU2/K+xUnNipfWWz2W9Vm0Tsnigk
kEEsFaCBTXmjTYdRWV+Tc2/Y+Igk4TfB8oYlOZZnnoumy+eNi6B83eVhebFaDwQ1y3o4fVVxZoe/
2AIrxi1T/i657PYFkZhnjCPT+d97ofQZJagM7QZnPUuZ8pYU9rdymWaYPqElFu6GJ7Mflphexgg8
OKb7qIUpr9ZCcE9AM7ts+szINtfGQEPXdma7cTk36i4Zn7vQ0s+jR6ph241v48yrKjEQEk49lTpb
oubSOcnPDMYuAI2hQSZsPYGE87nds5Sbp6qD69Xu2ow8KzWVV1258cPy2uYIuYd853T6RKJenUev
Tl6cRsDT87PFoKf0BSndvRlJ+JAIJlbG3L5nzKu2LeyuFQbH8jDNA0YCpt6bfKLaJ44mZQE8BFte
885dC7w7QQDb3ykThrQwd2cX2v1KsqTH6kc6lWJI2xfS3jZegGS9i6oLba+xM2wXYK8Y2cgtcnwV
W4QAqOo0GtZAPo/1E/Uy+82pS5Ad9qBjNB7sDOknZUERPWhFjyxv3G1mNvbGGOntIG6CybLB4ZfJ
z54MgrORFPLc1KO39WOawzyWv/q4TndGPdWneTIeWmbxHoMBC6/FGgzNotrgXSfQhAHsufADRVDp
/IKayYDOyZt/7yUaF5OFcXzbVb5xKsyvQeAdMfOg3NcM2LBZAQjm5lCtB8A22NQNbw9gYW0yB+X1
l9GGOta9n1nXOgziwym0T2P04WuNHTYJ5TXKnE8XRCTq/Hy6+9VWRowhi07WL9micLCwryzbRRcT
MTpWjoND25F7JotxfGLJVkMtUD/ydvoblH/CGttf3pYbd5yTLeAhXAGTftIRjq4IjMlGQmW89MLi
DazkA6Di5wSZ4Ukub5TjeQydsLQNTHLtxgMUlA75uZcCoEmo4xPPH9aJ2T7DX073RTJ8KK8ar8s7
ZmOJpVDeg/tpL47zZ3ItDZ5EQhOAsuJTWCF3Q+1dzS7+2/e+hcJahS28qUUl2hYHnF+f0GyPRiyx
5sFfTlNnBFmbJvfIxDo72H2Ir3vYaZkScsdDlf2w3ITIRcXFjJwPNTxHcnst/aEjb2L4YeRYGRtX
vZqkDq06n8GN6da/ZnbR+FZBQ9qfs8sLSw+s68DawfDu3YMEvFzXwxU1zzHJK6jX4XPKLrrESw6C
hRl0jBWMGM0vFWQ/VMnEPAr7c0ULNli/8oghEGgb0ulLt7uFTO1pK1AkVy7cQ7HEtA4EeLEgaSd1
9FVzmCG9I8UqQvEXkTTg07eAYAKmwOMdrtB9ZI48mxtnoLVF/QXFuUJ6KEPUsl6GXUZDXujPWZSh
j8EkKVu1MXBEFVlDh5w+dVN4R3fubIyMsY/P2hoqEB2B4EUisFpYfnBiOX9n2V8weeL27EXkV89C
rsP27Fjpu+eg3qgHE8wgdyYTEP4Zb/TRdiPWKznVzoQo2VjkPVYVH7t5vLlD+/BYdtImPOLBOs99
PzL+J2vIGEFk2drfgNo42sHUbYaWxwk/ZbPUlDTkEasc5vz5UDyz6wae0CC78Ptzudx1Y1Ez63LF
G7NF3CH1q9dbF6bB/SUKkbKmjqAsFd+68BFYITtlnkO7ErOwWNVjzbTSDV8ZvrXbUj1UBG4bfcbf
tNXk+BkczsURWRAuHRi50CDV+tWzvPA2QK/fWjX4tnF6mdzi6siGPron+DZg+oRU4jJL/2BMzjXP
n0MDYFSmkSHZhkNALQAUPZY/cRZ4WxEhj/Fj9ZwlpT7oQDKwq0xOZQ07ej5TVmsi8Qpnw/WGi2vE
GFZPl74ObCqnX57y17rXMdO6sXkBPnIgIpeFA8ECe8Mrbp3bHWf+q8aOIY+lCNOp2SCyBAImA+s8
h9OorXn9Og4VXIYOGMNgzS3a5vi5lMN84bclNh07ZaspzHsApiwkmTCVLpkSRrY3uCm7zjy+QitB
7+Gf6njcYqV6kwSQMtxl0pCH9jNUWWMcfwqpEkA3FXPyWPypO/GYaOSMZBsrzzuSScArEF/KOlvy
p0qfoSbXFfobSRRp20efyy5qq14qR6s9sVWXysuY1gQDfEOWvit69LmoLqD9843dRQzJBvNjFvHD
DPpki3uHPtXPC5IT/HSdodLcpNQODM5OjcQQL11EDuPSaxqpQJuuip+JS1YmGpHhBEWTESDYueNc
JYeRr9tkIxjWfFTWphZxsuZAio9WVn8aWdrfeenY5MqJb9Z6yLILIz/YjLReZtP5iwLyWmI53KbG
sIuGyj5XQHlZmKWMHagpz52DwNlm+3TwYCNaSMHXUWbHu8Ef9DWuafpzOUPpwcP4xLk7X31PwGgp
k2hXZXO6d3UNAKEhGQbmUAQshWeZGGRdEeNKtTDSpAHp55YR6ClckZfjr7hbnltlvZRT/otknWz+
yCP9JVJBWnXqn5q4+cB20F6anuwqJdD/d3Ny6WICnWy3r1hqaIXQgSDVOLdttld1vRssNOT42w59
PnQ/hwFFb30EKBA998p5EwquTeHVR4zxQG/DeRfGs7sJIzBZMYIxTkOWp4GBus+eamYhfj6cMEeg
TesBIaQOPv8+79JbjBx87bgKZqifpAdkIyeHU5tV5CoP/GaDAwGTeH23aMNXlWnZ+2B2EGpKX+4Q
hLpbyhfA8jn07xabYM1FJbmJrRom7+QASuKxy5eccL5bVk8CP5X7F+zB784jcKNsrQORHzhAq+oV
aOLVStTv1g3fbUNdahkwAiwlQ7Aog2zTXxE5k42cFy9+3cu1yFDbl2n64EXB0szNqiupm59lYr8Z
+W1uiJJOKExYVgVbUNpkq81juEodgFfgngE1j+E1soqvaHY+QoYQqPjfGWgTrp6y2m18Xe66mrgm
wWbq1FGVSNzKeG91fpl4wa9rc6g2VPFYsnojRJTf0dHm5QId7OqTCTdRu26/z4vqUQ7di2S2iCK/
OEEx+K0ah7ybKd6a9nAezf6usVSTD4n1ApaXsw3zfJu7drJWcMMPyTyToTwk4TqvWpRwKYU2PMvn
MkM4SC7lros6diqi+JpLdmwdQoSGqIGNF1RqM7bGvTYzPB1MG8NGvBld/Uf7gJc8i9Wk1RrHJPC2
rJ1S9Hw8Z0EnPhN3ApvY1tCgspM0Bn4ZCmvQIm1J/MCIEW/kzLZT/FK9xK3YqP7hwGNbPNXEts/k
BgdAkSbuGopIHTWxWvAdUsD7yd3RVALgC9PfsWPus34imiA5QuoyOHHQJYqg/LCwHaObmidsQHij
9QSEvESoyySRWir5S2ZTs8bQ6DFCZSmWBuESTiyaH0wXx4OqgQGFpZq2LG8zwh48+dQs73GqGRvR
AiOK0TLYXIR8MAhtXu05Gtx/X/jvzb9P2DnODb/Ti951js4EBAM9GvBwjBLWnCnDB1KY/lAUMMTM
nJ0Ny3cznH67mcy2NrNhABbZboxyd2NMwx8HkSCFtgWroL3zjAocjasCLtmGYGIyoZ3oZzidh2z0
OfT1gUhJAIcpggal/9jKJa8LSvYqhFCFNcQtN2aOOcFAte0lfQ46AlqUl3hMbRV32CgifxG/PPEu
/FBdf9KBzNzEEmqrNM655yMXK0z3DUVeeZNFHAMSwSGCxcpsFZKv1sXQODXrLlPZFqY81quymZ4Y
Vw6n3nMupCqZTwH0jsJKf8jEcA55Q/tgTMbNSUexl2kvDj0KvZfKMgcKOm6TFRVRKxxwnIylFSnH
37pR76rR80sXiGs1E2hpts6HjqnYdYU8rp2tk4ich1BcuqEEBdBOr0UZY4RYmICEwtZ92d44m3Ys
waPzFIUXkBV/itKWO10JjrimvFveV1Yv652KXTU767MbueUWNRMFnYNLsOiTs6zUJymWW9rTe2u3
b7oJcBtExbSZqvSLDctmSIsfbVe/jyZFe93kyalzQgxjDmxFOjk5BnciDH6Jtt1WnoXIvGM2jpSi
ZchPfGPQXBq8LkSI3bDS74mNhAdlBB+2fPcj52ZL+69ymLBG2EJdj4uxzMTDeKSthyM4IdzEGQip
1GX70CmLEoR5uw4zYiaVWnO7pNyCMjsTT8wKgomM+22UxUtr+Zeqcr4UGxc2A6O3qQd51CJ5UsQI
7YIRZX9Qk7VTp+BzUYJ4Q7qrw/LZ09PbJJxDqsGA9FOKbQqrifxKANELoiT9CPG70aR7H9wkJwBj
hZCygPlJZ5lv5P6W2wqH5apNEJ0bEQpw51tyzW16V3x6Vox5k4iliSyfwAOKkDQ2yZ3eRbo0rpUA
IinD34Tz/Gk7Dlmw1uOKLfCuLDu88vmI6cG3y13RbMvOgzS7H/PpuwngICGZBGqINSWe8hzdzxed
4riJm6o95rM+YsM65nq0d9XyX/L03Rj0vKcD7kLbZk/keoKAMfqrteXU0P/+1nQLbFiYB3j8NRMk
SsYk8bzxbMors3e4+toshO5HkritxCWNGvWCMJzEVKJzqP/6fatmlIkLJizyfoJcNgg6ZWBoVD78
+Mm65Qu+RUv/h0eKwk5xXNmnFP8UcvjKeEsn+QED1v+eyNjrF6FQorLplrbpiOqghj+qzeCYOgVT
iR6iriWVsUIBZ6zcOLEvJri+NTOZu1GW81fV+c/RMGOfNPx5a3NTxFYLIIU44fYS4opibuz3r8JH
NdfOrMKs7nUScQQgzfOPFlLfu5XM8LZas/oaNv4k1Jfv5GCNFGKImBOmsKSzBSdlnAdRBOz53d+q
CvCKiHa8sks9u74bfbVj80BWVf6UFuxhrt7u0k2JewlR2TQaZlIzElflRRShwEkwtU/Ol6+pVtE4
y0ecn2SQLZMWJDidCJ4DnxW11scBLdxXO0RfYvbc16Q1GJU0sXd0RNDfa82ThWi9+qLrFOb4k4XE
c4vZmwuttd4mMhXxzij6GEvEW8dt43s5JWLnCuJoQFxZ63Ysh10SwLHJSBjq1Z+8NNkrcYI+jbhn
wV+xRXEHNb8bFj1/T+bvje0L7NcAoB6pqvoEvVrRv9VGUz2RH9YfhjlpdwZj/F9Bj4+uz+S7agF8
Fw7jTfAK5x7TIH5AtHBLFHnss+sjKnRcjwldCMgN+M9Vf4pr2Z6aOj1YZob3eCKWtl8MydDxW3lM
Z/i5cKdCV55szLql6PQeTRAJr0NzLWpGAIyDCE1o2sPYqKcGXaSOsKDQXWJB7+n1i5h7mBvvOita
dUNPZZrXd5t521X4s7rEfqO3dpbyek3t1ywrPqbOT89WFcCra8XJIFAtGoS1D1T72llyT8pxe8lV
ui0n7aBIJE/Ag8iQ1tXBdJxT7sWIxaLXccJ9NvpDeA1aNdJ92p+lBTaItfdrP/cpBaZmH+nEBj7s
JTncxLrCPFhdwjkS2xYRdUkI3KKM2hdI4W41Ov2i9Y8oqe9AGbA9AT0Zq9/zfBys+lc/iJMakRP0
iGby1lrBSHdWihxtps7JzrUS/uoQS4WDAsJlrr9tl1lOzyR1y91yCQsBm2n5LWFXo/POEBVc76rT
vjyjRAWyQNYA7HoKEGP2n5OuCEgY4k3QKW/XkqW46ksQxo2on2eLFYPIt0E6aDSl7NJmQTRTyrAh
0oSh14o5aBxu83SsnzwAWbkwUYLLp3JgmYxXiNtQUTEDn39jBU7OzTRGWx/KCvINF76WZ19CgY4n
TK+w6ZENSqzmsd1Yz1ZUfUim2JpnfmNm6GJ0K+bL1G+iBg6pYAm5EVVNgmqXfE3dB3R9EAmsJ9cv
XtcDKeJl0APPupb53Rlz4+hlZFMVYCpt1zgOKXiFOafIyQqLqyJ1t03qT7ck0PA1iC5g2+6f0R1u
LFrODdGe45b4RACTdjOttUarUcJ93qEdaDaOvUlLRAtJgUV+xqVjIddACmwclrVLjzU1pyCF+G+1
p2BfmSq/M2dPwZy1mAPx8IrKmjfaeCLM52uK6ulBzguuSLa8G3B127SukzU6wvA1hCBBPc1K3nJn
BjtOq5GjpccqwVuAsMbltBy3rtYPVQ7lNuCunxn9tLEipzm6gXcILPUDCdhP3yoBRcgGsRxLtP4t
JguYWY6HSNjHeNmJet2LejpIWCS4xA2ONjQqJW1AP7H8HmeOWouT7paORYvcXQPUgjut1W5oEe81
sclqL15XGF1BWrY3GxjYSVX7GnbPOiWeMxiH/SuEpn7dtC6PAJKPrH2NCuddwtq89CR8bIALhiRD
AXfS2N+XXQHwX7EM3+kzUMuxPe72dk8ZF3V6m1kj2R+eM/PeJsRNZDSRewHrdlZTzwOdDe6RZMlD
6gWos/Cz0dFNi226ck7CRqBhO+7Gyp18jWsp5lCBfGOCAvHuOnN2fdOMJGOhAGV2urYibZ/aLvtO
YkSdxUjErqaYKyC+IB/0io3Lcu/6vzf22EY7JRihYEWJSPKM5l3cRfHNs/B9qsIjvmX+lB3OxgZ2
3VZkzmqY9aNTSbHOxsrfsEwalf+3XGSAebGQyys8xc2SmFUCYFprApmniFAcu8LLAhhtxmL9ETET
WuuQkg3OHqe+is5oFqutHbvHmF0X7SuPPSgiDgp+LDmNhJ2OwwY9M8v5kviINPsyAqvZDqCcUS/I
Z1MqVoamD30kbm6+i3+LVNppQ4riwZZ/PCs/Vm0BCpwEIpADRHFgfRGhdVXc0Nmxcx1EiFWbekj2
daUNvPe1vfVSEMdD3SJRYLLadGdySEuyzqW7gjPzkIzkdiqccJUDlsQiRUveObBH33RgWlesqDyl
A8Ve/bIMA1oG99NsujuXaA1MieV7TbWzHk30JiR+fyRe/yGi2MPjphYIe7FFqhkjk85BKxY9o6R3
SSLQSbFn80Neoy1L/uuooyOYNUDyFCKbvgORAS+PaayXETODwErjY4pn/MFBhKzKIG4mnXUOTsoP
Loaf/UE19mUSh7OKGYYizIe8Mat66/a+seqDN7tFU6BQvacJ6jmjKK5U7vAY+2c5BNeEvJc9GJ83
XA9A96b6zcd3fUuT74xVZ2LiUIOYG8IczP5UGLcfCpqZqPDDUej6qzE2L2HMoNpJDFiC3TeBJdN6
0M2AJpnMstEpUaahm20A1agQa0sVfrhwwBGFFSWHTPbiVpA66FvJrsmIf2MaY5M3sp1tCk23oM1V
NKRxkhIIDKFYuDUxsIzJmEOpYy2dH16iiXpkeELwQWeAOW5G1zhVKVMa92BF7kP53Q9WSV95ItKD
w+gH0Ui1ZfzO4HPhy1jtM2TxI8UBJp/Auudxd04SHNY6hIQ1p8EpLr1+JWVsY7VmwZKNNZJbkpic
0XpPMwzbBkM+rh4qY5vYqyZC7YPBf105ZBQpRdwsXL8tiSb4kcLAWWq+wzjQ4VqiXHNXkStDdlRI
SMPHPM3Qgo4WOoHgYEi58yXOoDAj62HgERF1x8YFatVG/qNQCFypEuF6jByccFTuCg68VOtXiBoQ
vN+bW6TmZpD2sw6JoUlTQchQ9pLVIwxAuzpWTj2vPqupOrfwIQ946kjvZPUVQaeMXe/JbbgfIPRk
6eWFKErSbs/U/Td3KpSMXv13tFuYzyM8mEzxoo3TF8q5PcKuB23um5862zyoK+i0DZvy4jrGHmME
R/YrOwnWQ6DUvrVCZ/VDIJFEIfFNIbyd3We8CKifmPSvWbR4tKGUUfl8Sg2H5ke14KYQPQm2xig1
q2hnB4iqWGa/RY375ut0eHEGaDLLDGr8y+vU3EmbnShCHMEG2qWzwkY+eN1bMJNWjvuMAyAGX9Ho
9im21B8LTBsiG05L5dTnskDeqqDTrmwnfSYg5K/FAn5dMVlFwM9NgZybUlNPpUmNqL4u3oUOODVE
Sc4KDg5Eara1chf3Xz64ek2lWq4aQsGrgS5uBslG3nKSVsFujmY8rJNzNyBzoqQX1PnD18CRssJm
1G2mGfeBNoon2EUwmAL/4RYL1Co2HPZa865JR+7vBB2sAKkZmFOx7ZHUeAgqfTe8iltbWrxJAfrE
nTIM7XMMfhtIkoVXo5UhERgAW80CxUr8YkQgNUddtJQDeNC6JVppboOfrbDvZW4XUDswdDd4YoOI
VU2p7syuCKFbljK23Da2tNY1ard1zjMELySEbTIhg+cWsPap9FYIs3HboqfOltFbyv8YJ97bVDfd
Nqljbx0VNmeWiwJ6chAY+B1BQqP9ZEoEjoE3RFhBfe4vPiG68UFqIoCCqgGCXp5U3NFog2LA6xhz
lQZLvrFGk02+VUNwkTeE1soibgEiOqkoWf7U1pyxhU1/Tkd4dA3zo8yI4uQ+tzF8WCJtcxiWCzMK
TUb9tfrpQxfepK65LXp7U3TDe235A9GR+tC/2hEzM2nLUz1N7//+utQVQJTTDAW9n79XRXuduc+u
so4RVWcRttttipm/0TG7HZ4Sb2cw/dsOpbOzjOmz8EwEqM2pZPZEXsNRhPvCeJClx58Gd3wVpgQ7
uT0OgQAoKcE2QHJkeq2p1a6dHmzMw9dGG4iUHMhjhWYdLBAlMnF6iZvshdOSJ7prGEV37mHxHRg1
mjNbsUZo8SWta5JRVoaaPyMBFZnF8C8ajI7CaXyugHbt6sgKV/fYyplTGcWlm8u30emP6cAVg1D+
QDeEodJ043Xe2C8IAH6D4Z5mtnztJK4aRs66codzmN8LG45OGeFjk15KwwOTsxxGUlJbAKQ4Nm5i
qfntecNogF16tVOMdoDcbeZ5eB/DBZbCjwLFfUPNjAfAIFov0PZhNMQ5tJgm1mK+T6zStsJkylQV
Wyc4pajKQJQhuXXe+fASDAjNNAVAQ4v5mWwKJvu7AIknRCwWPS0qlLXjEanDymSbeijBjPRtcGS4
i+MlxgSb0KqynqcImox2wO1CBSHab8UW/5J7DtGs2bSBooQA4mH4BJHkaVTz5LBxmE3wOqp5TMbR
mXoBnHF8CLvVu3jkNKZWIK/i0ZZwRVHioEN3FiqY8yXE3GD0QUBeJBdZMg+1JS+mthCAZcRNhd0b
3r9716AOs0owBYNRs2lPxvPy/AfEXq5H5GKiqG722D/pfnqvi+lJ1m2/y6Pq1Kewe0zyCPAUvua0
JcjPXskn+Haraosi0941Q7WfnXqEXYvwI9/VIvTJ4eQDdW+dXcW4aGQxuQ7NBgE7FPiGpvoAJPtG
0OCBgQEmizD4pBVd69l+GqtgS432NsvpbbA4Rqcl/Rbaj/CSs6gKDgfQMQto7Yz7y9r1zElXuGmY
OXLKR5zLjE7sizSHY+tyUiSm8Y1qHcKCt+Jc+0wSGGmgVI2mW1udCWie6mnxJz0Bpaq77oAGDJGR
5W4Fm2JLB28RquZ+6BADcUEdhZqfsjJ7MUPYoQPRbug7wRAQDRImXzEvdNobqMWh+XDE5CGfZZQY
t3ojiug7srnbWKbDNe2Fx5irFT1xQOZex1qk8tGe4bh+T71hn7pOTZ+CqDAITQICW2CYfG+OrIWD
kHmdp1dTUl2H1H4KYf0egu+8twHTLg+Aq5xbAn+gpceBwIu0IR5GIPtcP4l0DlbRcwGgbl5SR7xA
3hHwY8UME+I6gNHXJV+fcY9wLZIym9S+6wGjTtBHLC1b3KJNefHfVTy8m7UuT3NX8dDW1QXByVPI
EmsVDrjbuA3uHVGJw6BAoyLybxMeljnEAwISioWzKk4+5cG+qtRlUuPJKihJ2DoT9NOHqNyIA2Xd
S1OPg59HsWNFn4nntpLj1sqzBxl9iAttsQfP3Bx8bN39oDXCAgTrU1d8ZlH/3nqcq1mHc0hDouo1
AnKnU0+oH9r1aGUfQ6Z/a1GGx4rZqpmHv8tcP3Oz9dfdMjaCZkb/av/MAgbAqed8mI54SNEQ2crk
PrLedYeLGxP2LTSNeT37IC9cFZ4EXg3MZ3QUdodqf5I8ehLEKq+WJlplc/vCsCYC5DC/q34qDlnK
bTPgPsvmEz5AZ36CCKAnbfu/FCSfNHXMwcaTLLW6xeOeqfWWJExuqRh4t8QWAyeTMcbRbuoOxBKz
aoBoy6ESxDeB0qiWCClrej46xkts/C3ALaHlRG1p+EqcpU3pVi3sOkASoKSCDP/PyL4j6M+6t/cW
wWuEvwcnwWXCvGJddqVLNKoJYoct8QBVlCM4PNRyhD7mooL1w083rJqV50x/J+l/hkXzK081VmV7
uJam5IRn8rY2UvKiKajtEPMLw9sVUd2EyI2/u1DITQvJeDW6OKXcFsW0Mz4gDfHVPa/hCCw0d3ly
PokUkvoB95JTDMJbBtbKq+SLv4T3TdVpAje4gjZTWpyPbo2zMhgLIi3Nu4Z1PvZiH1PlsGDsH/0A
1o9MgE1r9e/ceWm+PTBH6haFwYsnYpgMBXm7iBKEcait9IJI9LfPzb9V/BEAH35If3rv6oyIpvET
Sqs9YdfXXOp4fb4VNSETwltAXw5rstlXSX8e3frE2vAZZeJhIIVWRDwScG+vHmNbIQaWt1dyjmKX
ZzMcCkqnfaZyhE69/Kga8ydmzpeOFpqueCfC+KvnRRiny92Z4QyQrIq/V1TRq+9y80wid+c1XHve
Z+b37wAwroZdHjyu0RUDsnPrQlJITeM5GcmYQOGPmBmhjBdjzJzTLymn+2xwu4rZXJrjw7KdisaM
lV6XkbBD+FBUvok+/559c9vkYM/qZr77kkWVn8M8xyHqFuNlMus9Fd2Lb+q1lWOTZVQCdMErN6T3
bZ0ONzN0N3tFQ1ljYSLSEE+XO9wl/ZqIpLlC77SL0LkGjjrgrd7aRstoURfH2fcQboXesR+Ma+Sb
F4QUh8BXPGVMGJdDOMj+tDA/Cbu+sWvcMDVl3YidPuFlhZ8d1ELIVRdVwbcfVS9TZSGnLuZ1gLCG
9LIXQn9/saW5iC5fswZ7EOwD8Y8ps8zalRDdexNpSuXZfzISN95OJpnQwLMbi1OdRWayidwlrDps
PyuQuPHLTL6ub4K79tZufmBQ+d5HAHvAilg9V2tHTYy7mOi5qj05HZcHA6lN6RjQ5byehUFsbt1A
sPqMkx8jrEunQawZ/T+Szqu5UuWMor+IqibD68lZ8Wg0eqGkkUSGJjQN/Hovrh8se+zyHZ1Ah/3t
vbYrT87HFIgP/RaRwWNxcDZ8106uG3/HQG0W6LgXB1dXhQDWa4IzTveBXYZwC0c+0xcRN2fJQg2G
uJcQgiJxaeCsZIyWmth9w4H7AingACPRX8UWdL0q3FW2d5+d8qFofK4ZREhch3+OPWUP/ozbyIqR
SHrrfeo59Cdi3pbtRznxeAxo7eAF++9+fJCx/zOAA9gJyllLLsnrtpj/TCzR6+WA11r5ffScc25U
74nL9z3JtxLuIPV6HSd9NjsNPzxOaUkvIuCHqKJGfzbc95GsdO+Wx46QSASNKMVBUpSLU8b4B2WN
cZBglFnEwB09+dAnbOqU9x6GqCA4HF7nwdhPvQhPfLvMpD8H8QBWfia0HRGmGa2NrrI3U5SvpGfW
y7bgD9nDXNBjUVKP5CH/RUXwj/0QtjqPCfsMi9ZPVQTvNQlBBA97Pw44r1FWNWpZMuiLmRmfVuhW
26hJv0IXZSZwB87+zclBzaag6k85Z+2qg/25Zkk/jHlIS1e1byx7K1VE0iEKn8o+vcfgRJvU8zC6
J6hj1S8toWemZbhNmc0T18Ypw4J06GT31y1bDnCchhoJeXeUWBVDDft3YGR7bsT0aGBvJWfx1lgs
unrZ9Mt5ektYFswpRfWKLlpRC+4o9YJx4ZTkIwZQUVz77m1My2MQQKloRv+Bm/EVpCjtwiHsWGW+
YRCOVo2o3pp6R7ge3/JU7yl7IekUXmO60ikNWTD8zaHwaO5A9mZPn/9AEtsSf39vABWl8DRR4vRj
l9cPmoKCdfFf5x4OuuifMIfHpoo+Wlpi1h6fkNGEb4ELy0n17xBgX+wF3bbsFm32qiecF85U3ivL
+8n0d2DFtxHKve3m304RgZst+MqEBuFyqpa5F7xx82Y/mdj9C2SUfC04Beah+FWOyGFHAE8IE3KH
gf2mNOGY0fSIy/bR1eeLZPQkao18fJwi/0nq2sawspvbgD17LO+Bp2lCCcS6bVyTpAALnWeonWGH
T9jrnt0OUTbu9RlzAdaY2n6bSZmRXIajqC//fUyGrLiPCz6wOsGgz7K2SkfvjdD0jyvYHAzO0Soc
6LKud7ovblZW/CYtKtprF8y/eQHWsdHjS/+Li848JYl+sSlqpuCXUjq20rR9jMJPb2JDF2WK2B2Q
WpcHXzAwUQP0pgHrrIWADE5x3nrU5qEDLA+RUyW3afR7vkLbImEdpos9ZxQPEeHI4JJFfd8vakhf
5sWxRmQRzqMUBAgrtWtbidpvB38s2zjV6bgJTD78YSbSmdkstUBBXjIaToj8VX/ypAPpqnb4+ddu
JPk9qbZwMJT2IWNt3vPKQcGGrmpm6tsh9oOntlNbvgXbFM3NQqh2ahLfO+ZwJXq1cTWc8XHMsEZZ
tMDlxYiCQ0cl/LJT0RDS0ICLuhJ/Sxjad6Onn07FqxywPS1wFZhBthq+hckcfZUmbbCpxbsbMu+c
/Re+XvtcAOMnbH6rHfuliHnqZokmNhWvXp9g+7B7HMKXKQXaF9A6YA7lhyyzL+1Fr6EfvDUAENbO
neIcqiyK8TRTYrrDy8jcjZx3mXDUMecwwkJpvMbYj5KxPFiKx0815Y6HFUYd3G9Y/oy1fVZPRneF
uCuOV/vWT59brsEae89iW2SGjhfQkmLnW/yKWZZ+lBrUZFZoMGP+s2vNL0Xp31OaVGv8kE5nvSsI
G/tsME+pAl7t1x99IOqdmc7XyPIYi3jLOLpjG6S+ERPvDWH/qUnTr96Jbga/O9A2tngOQBRN63VC
9wvSPdtCW6X8B0j/U3+2hng5qY6cgF4qRujXzOWTNobyYUILiNB++9H9J4Wv12OG1xW11iadvQps
coC4lkBeyzx8oTqQ98DDHuv19QO5O+YXPb5pA+O9ZR87FrI45oJB7GBVRNMl6cYf16C3ojL+ySZ7
yDv7pyP27jX5GTMwuDqfA2xDitzA1hHDhEmyLt07VnhnJlNvKnu5YkRdf+VFXjMFFyuS8XWd1f2T
rVmMRTZgSm7ZX0vI79SWP9o90+uMHDz6Jh9hKfqbExjPIaclO/NrTARqJwRRaAs6ZEuzFWzfRG24
G97r2XRWuTb9XeVg4CnhgTt+TbVIihpdJvg4wqk8Z7DjeS2MGyeV7oSZfHZeR0eHl79ElfM7Wdra
DeDRVna6VJihfOg6Ny5aFt9e8oHSsogi4w++BjhN7zFdWG4vXpiGv2g81JMEt9U17dUaXpl9MHcP
8nyTlQKoY4wPLsP9EhXoxuMVLjrhUz7G2RF4Bxpzj59UcDGhNKoo9MlFwDFngtNlf/ThBmwUPDS4
g/aPNyMJe15/nKCMz3yuRSouNnfsFepovhmZVgmd03xTR2TaOn9P4PIAVA/gX9f+OimYZF9+FEb8
i1a4DDM1qif8PaenLqUwvfcZ6hdunZ1Da/JNm794PWj9WfxBeQ6mzBH20ggBUHAI3HXTE+gIcZ8W
+d338HgIbW4QaNK1SapnQz/ExUztN+n7Egs5BXSVilZRW3/MzxVeZ8xdPHtTAYUgKtS7XRu8vlxv
Ys3BPIJywF+N7gdtskBV6wqsS6leRu4/5CxOdgurgDThxUlxMyXVgWTtnXzvChdssPOARo2+fG1y
PnTUe3uVk3Zc5cuCJRbdc8R2uuo7hDrnVdP/41QeE+oRHsE+oSs49UK1N5fFgyEbNnbrn9lXH17B
LHWiASLw34DgyX1V1QGvoNcrkDhybTB5i+tlHwoo1ubkQxcyMlC1ZRpgwiB016JBKspU8zg1+lGh
EpVLl1Dh2M9OY6GXDSnuAWCsdv4Uu18i6EPSQSFvPJJuhsMTUqRzjS5+6xlPtNb9uJXcNgG37HRJ
9uQS+nJPWIEhmdn4nD1Ly3rMIW6mObGsCfch8SB8qX7AoMVmblWBREGHX/Gq6DXC2qxp71xBeo3O
wEwICRCG8JY6vYJ5DhD7D9Qm9M+kqfYpOcm7r5K79EWwcf38J6CKB9ukh1K4xuvPpZD7RyJZU8PF
MBHPGeam7CuIXYAWQFBrTo1u4b3XMZewqgs/xQy3CuTOhhq2x9qw+7Ok4V3AJm4yi6VSETXLs4ZN
EXAgeNs9aB6oCHjfiNBbZgc2nctMEuGOzh25x8Rw7c0FodiHb47JOBbhOC/KN2YyaAm9BfBStQr5
nI75xvDh2eLZhHtfnzXfokdriPZ2HT7F5J0AEIkZvDLerjotn4wkeGwcuOpxAAa3sKFUUz2bKP9N
F25z6Mdn2c8MPHizIBRdcHNyDyGASCNSQKecdUEbM/92BBhT1P77AKsT6AFBehq2HiSaUgzGoZcQ
XASVXDIzmLm0zbPOaf/mzOdv5i7hc57gA6T2BXJzseL3IGWgGQg4JtYHOpEDC9HaccM35GoeAJPO
wixO202M6JvK1zkKTBYRR26nPLxbjRPcMp8EKXs0HWvRsEls/UIXIfUT7Ih1jTaUC94k38WAJYgE
427IXpw5/SyUPMNzuCrFqSKiItkdRrTmEQtNzwYkhmybdgepM+5tzxrt0LPt5RI9FkfDx1eJeBTY
i7xQEEeJemBoSKBWgEFe++piOMZZzhwqw2nNtytDrbAuqateBg+8AVLx2S7cU2504xaU6cqfcprX
IXQciTMmG4fsIDtC9qwHQkPFpLkItPhnA/aefYbPVTfqpXUTKPTDvSHj8Zib+g/lGrQ9kdCxKnxv
M2przJHpOfdzFOG66/d+92xGYbWd2K3XM/fqFbwHTNQk4iGtOyvtsX/Q3UKWNe4gS7bpr0qSA93Q
49ZuIoALY0cQqoV+5RFN8KCrmG350EFnW+mExhZ3JgAQDppFune3A0hS8oYEuKOJTDjWbkI3bEBN
c/GDMTiAxWu3hcGUKCdDMw9/TSPcioTwU97TtJaKZQdS3jqGAjkCtO6Y4ZCO6QENVSBdKp/us+yY
0YK17mTY7IghP1OCVSIrQ1aFM45hphbo2V695650LTnV1vBc1nT8RSgZ6U/qdc7OjPK/eTlckXd1
hQzt5wieFgbK1Ziba5s4HQ5GtzkTKdnZoF7D8duk5eowqPG9MnC+8tRscH8E58xFj0kzj5LSQO7a
ps+3o/TweCRbI/f5d1nlG8xXaggxmtKbd/BnOWEEtXFeccxJMEht2z9zIN29Lmmb8mLAOen3YAz6
6Ko0xJtk45CziA83fvZnqOJfXCmvLrWf3EmZUfT12JDsISGKnUrVIe19ZrdVTCGd1g2fe9Hb21xC
p0/rQ1Ufy0X0pH7ruwv3Sw7BNet2XULOuE4cjG1rvtUdr9rwxIvq7c+p6t+reXTWbh+7pGD3/z/B
e7XYkr3lrmLyfAu33XT2Z9fi98gnxIE+1S8mhn6OXxFB7k+S4fqIo4+aHHP67nuC7UgfQNABKLG0
Qw0Os03DkJKs/jvc43dcI5NFYXinWUqHJUnmQoPRziZIF/Mrd4CSXuG5ze8Ds4rDqIW5rifnObM4
XTsmTtKaq64AXDzLfjjYHufwiiygUdpUeNPHkvPCDh5L5I6w2c3tkmJDsbsB0ajhOE4VrO87MK8Y
/uemwSnLUcka2WWXktiPodBsIHtfUJ65GBnDtXWIro0qxocUu2qjTR7okRHcFrLlJqFLniPHcoZW
Dpd/Pf62qnibFsNwW0Y+Vc8OOQCz/OvPT1JicdDZzK1NdpB6+rOa/E+vmN4D9paV+RvGnErBE3xN
E+/e0AFvX6o74PVi3vFif5NGwU88Zq8JTkRKATSEb9T4RKMEkvmthf8Tt3O9r7lLsBvzZJkYc7H6
gdHIzz4UfHIHXbCq0f4AIDpENoxh0DszwIwTBOpiBbQz9YRT+WXqkRNPUkbgI5LmNCZPwudMKEs8
bvPg99sWm/t68P3fxo3/eX775pX4l9JlNGXoJ4M02doLikOrWyaXA+1duY0CJKJNTpnwKq9kvw1n
npgnOU+0ytAE2qnCv3Jk3WXNdM9mMqkGCWVdt9tqanm/T8GAxJmTDiA8GaA2znD6w+Ez4Owj5ULC
tw59jAan2mha++H0Ng662BVq3jYzo+UQZZkBJ4RC85ykiJ25hwu0a2HqMEKhylLyfyNWfLO6lmxT
E5wLreazkB95YADtaijuKMvAuBR5yBxVEwQZAIlHdsMZkfz74JY+dL9xXsVTA8/NwPEUtn99HKRG
iCEdBzvFwFTGQT7YOF5d3kGIpzhaYkLo+TTKkyCeuu0Uj4GVEfVvexqPC8oHw+DvqOHYeIqrFfOx
9YApbTWlQ33KWRcHDGFrM+veK5sS6QiJKam4PmStzW+tXWQ41oRFs8k9fQdC05500P3IIKVaQ3vv
MqIZNel9fIBpuLLa96SLt7kNIc0arINkzCixp3Cqnu3NgFBHjUY7gYowsOHVBG+6ep+45Etil0t/
V1HfJyj1FqARBUBtTE63yHYgBvRM+HuHdVMsgVgtmJ7hd9VKFDvPDD4YUdubrKoobWrCe+qN7zYm
jr0z0dETH+jR+ko0AoZXVX8ynX21OFIoDNSXHkYb4K/PzBthgYbdiW5aSADa2cXayg5z5P5EXL0B
4W9UYjj70BFMLYnBmy6JO6KPYHb8frwRMc4PkykwLsRmv/LtB47y/SEmNF/0YCi6oig20OupXXLH
B9QujcGo+BKiIKJyD7ubCWXY4PG9kPLbD1lQsogEi+0FZHFHMSF+JRhb+Qz+I+VyhWUQQkK2r2jN
9nJONqjGwjNidK2McrsZhCashsesNV+AmS3zxuo4dIAzuc3ZtIlkc2mt4uIeD4C8YLGau3lKPkQH
hknFgbGxAh6vZWbEvahdzTmJhXzy3rAKnxg5hXuH+cXa5oZQGd9E8f91zh+VdWS38/lZ1h1ZFqde
KlPmdWU2gJIcdU6FxbW+AJsDuQaQyoBrpQ7U3hXeAxnlBQhTA/kqnbe8Zcq+aOHt2ZibZ5vp3F64
T4pDtcfXRHgIRwRB5Doo6mMyVsmpjuKr4FwDJ4xPqjPsp2lIvtuKiHmjlilVWpk0OICGzituitKK
voDgZdsuVFyq8OsxGueLr6w3Jt6of+kjFnQy/zXRF4hE6yBmD6TKDKuUTYUuBrDD5HMuGQjS4N+J
v2yf99MxCnOrcRr6boA5Gacv1y9+10bIfcf5AhBF8gNaIt7URnQuGgMpsud+EjDZGNNl4DbM7gVp
uD9Fqi8v0PbfIQnA8rSSXwSRUwglcjsIDlUed6rSISzeKmFzGIZem9NCaab1JYu5j5KuYJgy4W0n
0HQYffFpZc1Lk2Z3KglmYEmoVex7zobrdS2eRj+oHkRK42l1dlKap1VARVKBGJO6j8I2M1ITLE2I
P5shxEsHS/ZQW7XayBjXcOg7R3cg1Mw3ECPzSCtv3t7o/CUaT3HJyhpxx3CISdC1yAF5CKe2CJDz
IXv1OTVOPl+BESD8LgxRKNtQDwddQJIP8Lltlad+k5oIfcG2u3b8YMA8Tt+NjUd4ky80u9muPvy4
iHGwp2JPh8aecBGX7IzAfO4MB9p0abswd+bQMKPJ0uehkeO55CJUMy/gFneKUCftr0A3zq2T7dGJ
Q2+HeBeTXcCZH+TZNjF55Kgr+OcY4xenc/PDqL11M5onL5tcdppJw8Ssn9nI0pXtkTXMZNVs7cl4
L7LmoeFCvymG9DnNYPZit9yYy+clMGdFTEGUOdaHoRteB7uDdmrrah835jnGcnnyY4/gQJUc0ad9
biOtwuYD+JgKDTSF1UzahHsyd8oq/k61MR/cmlrXifFAPLMnlTWNdlEY7qk+sraJ+9BnNC9VtpPt
yyHGjgGajsFALrc+xUlrLIQj22T2a8tNX03dyU0muox0Ne7iiIEy70mVtK+jU+bPw4wgg3nxpkGm
EsgpkOqD4kWF9rh34d0M+cFneILLOU/2ozZnBj4OF90w2QymHRwcsIuHtk3nlZun7wi9yZ6QhYJ0
C+nPUs64kTx4q3pO/E1BzRaaUkAgg0iJQ1q27MAKNN5IaqeawKWkt4VkQFcM9yjX05tuwedhm3a3
hW5m6GzzVxMDujT33LbTrU13EcPd5Lu2SDuI4rNwzKcuE/A7RUvVp/WdKiyL0g689RJLN/tn6oKT
Xdmm1cVwsQ7VgP7UWF4j8uBAtoYXXNkrjB3NKyvZVtQ+IZbUOrWQHzdtIvFCiYrvVsApVzRXzsM+
zhk/OToPEPXp+MygCyqcZOuQJFjK3rwKZS2YCJOinpxLbN6KbFkCM+tmw67Y524+bIae5q1+N2B+
2dMjeq9IO60szQvkvyVH7INxAnXb5dmm6Lv+pnB5TUVXcQs0si2oTrzE9yQUR8eqeBskx1mzHzFx
52aBGIs5f/jEuNcfiHbTsMh0f0vZWrsT+fSiMGYz/qByJ+ldcyscd1hTXkLSj3YOIG5v4VDQ7OLt
LL/s99W8uFPL9h2jC0nLFi+t0PimFm9OunSopaSbmPbuMqbGa9/IzZOkuSxAwWK54GSGjM268J4p
+ckNmjpQt/A3cYLAltXzmhzpW4UgFlUUaxBcsrby1iNgHLGrtVWbX80gflrOnXwMIniwjGvWzc2B
hroHmoN6JhH09MBqf/cJFaElYr+MsdgSEuY4XeVOuR7i+JDQ9nAlA0ro5xujk33JzA8VZMNx8JA4
EvmjJyz7neiqBye3vscZNYlqXHNi4q/SGMxmg0/Enl4HqW9y8BNk/lTvCfM8OSTI9irByNCJEZzX
yemhnbfK+Y665kgHIhDpwOgIBBLEmDFnR4J5UM0B0qdrZp1MM8dW+Qghi6kfzqh1G6ijoJhmq1Tk
HEVYyTWg2Ljj+1unYIFtpOJi6p4snyZr0kOf/YK/Y7Zh9qqmEtNoN8nC20L7utC/YvHVz5hR63lv
Kb/ZL9kYbslNR+C8f5BgVzej8TQosvINCEXGUWMBEifuSV79xKS5sjZgVnMPLAeegB7fDNfKNqqm
+gtVgL10pqc8cO9J3rPSkePHYm8wv0un4Dgn711TqYNZ53SBNuMT9HeqpYPmr2jatzSpgn1a9KRy
NOVWmTiUJim5mZMec8Ts0gFPXzU2n2Nhjc22UD5wZpU8tJHRHOJUevyPM/BVH6JFi+u4LimBNSe5
G/P21x/YamXrw46GTsRkZ+u0YBagbUDDFx2QAqZq5C8WQuf8jVoRHVuVVqtgaqghMR2CRWnp7PAC
qAIt3ffm4eKWc76bzBApRyp23MFinJblmz7MX6cqf7B90RyBCS0+HHbaUvbioEAtUXHGlb84w95x
r8DFV0OVOUdGtFEHEYEYW7yuy/g25QaQUJOyt4zoCaImdH1sNEK/2vNww63HElg358CHeIFXztmo
8g7JWGylgdEH9YJS3dLEy54k3TYKwmDlW5F1naInKmUqEl+cYMb+3zAkxjFTxe9//wKrdfIZ9WNt
VtfcIX6kax6cgA4vtmb8o14EE6ahtjwqqs9EowrAvPFMYiVB7DV3d5Hn6gwqi9/DwaF+kVShIDNZ
csbu7AJIUHctoYyj34FlJqf1zgkD+hfH+TLx//mZdXZs9HssrI+4nNFtivYp7FzuhnIydrgJtk0y
PzYS9r9HRozTCmZT0X7Aou+Pder+8rz5a9Fnet0M1RVS/VdjVMTQrOc5L2E+pOzaCbYFktz2xptc
Wh/GKdhyVAjQHzkWE/rAgx1gQpb5cDE8UmEkrjkPmOXFslnycO9Qq1Jte0P81KMVY7ao/0WLPl37
XooE4IY3C+gmRxWElBq32trzCuaSJUhLm9utqhy8pjNG47yxJxRoO9gzisQqDkQBlY4LRo1XM2eJ
32bF+GiVycghLEwIB0/uOixyIo0abKjM6y1h/HvewfJYhuGxH30QbtnFNamsER9R44MwEGNJnGQM
SIpHoPAYeC2+jnYT0KfKNjE8pWXykHOkYVR8yP30T4rZHcMD9t4wzKddeRx6Do+lvFkJ0m+kec0Y
s8GcR8QUQg+le9tTRM+WBRwsK5i0mKq7Zmb41aOQ8fgSN5YeHjiVDY/hwBZSDfzDRaKo1/UZXytz
bwWQXpFNAO7jvg4HxlN5WNNMM2RPOoAeToO9QMd2y9N/P0onPvsM0vd22xCYGdQuib2dqkvo0IoJ
DDZFigtYLl03/Nf1xcBJiDGRZdC4OolqHwJkRJNnMKvFK/SHVdpyB2Y1DRJv2PGMVti8AErrsfut
6vbXtIsrRq3oJAP7ZuViTwC82wi3luvMJGEP2K7kFjuRykDG2JDVIftmeP3Gbs19VxXHPuvVuVQG
nqIekbIhp9sCr6TUIgC1VZ27zqyxpYl/FanwQ8n2s9xT8M244sbZt6TzY4ka+tlmSmLaJv2JrhKq
cP0SxoQqajR5OX43HblNUTHL8DgXrd1YJ7vBLB5LBjdkHoGy1FzQSrtAgAS07ns4LCiyBbefMU0p
jL/4XTeevzTqZeKhtv18l0J4evTLZK859C1eBwbYkjQl+LkLjmZ7VWj3yeVcz7WhXtH9wSQH1WsX
/+3HmXtUG/9pbSpmZ7ff54GrH8rG2NZNDPtsYVZ7AY3hvoeXJn41AxuxrJbFLui0eIxQ3da1MTaM
VEExlDCXoqX8K4J/21oNeQzakVnXmkPo13xDUZ8wBe+bwfhjnAq+Q6+uZZzg26ztsb9QoFZcqgYM
VtDFKbVl3gS8JxsuTA2eEthCpIBo9LD88G/vTIeJu7VgMbYMITctJaQ1hkiaoSeHeAJt8AnD8cHv
plWc0h3nFipYZ5ZVM7keIuza5OoHD4S1IkfEwr4gsqLhicBsug5n/w+jNxwaNqTTfIFPswhS+5qD
GYW1xoK2fO8IcRlwqgg3Mt7zIUaWJhUFEROvFR6risxISVlgA5xxeAGLStNxV+McbryjpaRYZ0wF
iMfgW7fm7NZYG9fDpYVCTHZZbGMJcY7mPXHqPLodaTc+aq7XSWb5jy6N7oocVWxL9ynxMUpib4oz
581MG+NLdA41mHTqxnIhmPTEYmQ3mQBV/aNy6NaLAnKe+QMhhvTQe1SILIBAm8n82Z4jE7Z6ww2l
UWe/lt9gagyCtiRQ89j6h/rlbtLWNzeMfspzLzycTlJiDVrOZQJsM38dyTeoa9fZlJ+u9BhfhKPx
2SrjQ2ogC5PPgKkJxBuFnluscWvmZ/qfcMkRGKO+pZyi8KKX28JPh+c4+JdWXrEpozY5xFZPNhwz
ELSIun6aPzHWbHmuSIgsgzMtHAs3mYX7hLQx92W0XwqCLyH0UyPPghdPzc1r0AvNsB6/W9K4Lg9c
6DK9Yx8xZ07MIsBpG4cca6hrqC9jB/lv6KdzOOud5UTdMTfN5GI2zzSMNqQ86oNdYnaTDtQxVP3u
ipylkH2FsalDl25W0yco5K3pC5pwdcas+QEkZVf5+zhdgIwBxDDHkA4K7sxyL5JrOXAQM8AbWZ43
I4d1hyBr1akUpryKzAlP5UQ9a66KB2Jd1TZl7Jm55eLnYd4V1ekbhdzqNo8NqhJPC3eekNQBMB50
6CeFTLav2TL2tc2lA5UTrnc5EFrv5euYq+9OpvmpGnS3B4TPuairfqEAMPlisBTF2rz66LywJJik
tiGn6M42sQZA32dmwqUD3U79OtFDLMzshzghdPgnh8R4Zsvnwqv9BzFgiJtZVSQ+51hOPBJdeLBn
4q7LUN/KJ3gQcLFCD5BDWrj+K36SEullhECUDDNmDXGTBTGc1vU+JidZQm3VcF8kCU45y9i+4npU
eTC+jZDMMdiPtERf5YD5oGWcf+DtfcGaEh+zHipGEJgLjsFzkPQUQ4wW6d/BkZAVhTyDOUS0Bls7
PjSt9dkmPBMwM/VauIu9kuT3KhrE2wgS8qg66t9kKbIjuy91SyGKJ0ADzSUZzSqvSCgRcLhTA1jt
KVtFV6ppDzetOYepxxgJrYjTclxvIhsajx85jyQ1ir2Dzrk4Ist9W/8EqQeSUs/0Rs2kAgtxLIpR
vZQUAQZUa29kLfvX3Bu9VeS40wbCMt9jO583GaDya2hhLpZozDujpgBOSlseQWGGm0q0tHX3qQ/N
MQrusZNCBAnUYrNjlhrYffwO1WjXtOY1cUg7eQbAkiYpjmaSojxqjCa9Trt7X/QMouCPotPwR9vU
5ZbBaLqP5dDdqZAgVE5IdgCFvssAmt+JW43bOuCj/e+PglopbqqFt//vjyTnyJ5E92TO0yOrrguP
dWfN/DYqwp1l4FyUlb8eLQ5bHqLrU0rzbDdz6W68Pj/Pc2vtYt+ajrPJZbkIpMJ+HsOmEbr8JMa/
n1uV/2KwI7jmbkNy5R/JSEjPb/p5RyEtJzdOHRt7spsXHrUCMl+Jk3gkEEbtFG7RzO8+RRccUss+
uaB33oLJRDAbiQcEvCkbA+f+MwDjW3lMoPq8aBVhfjGY/MZV+ifrJ3lTnA24nYj0j93thjIfICID
oliITpHu2t1ytT71mpuUW+JiwqaZXIymszZtgTmyKuzhJJcfxLSCVTRjlZ5mMleGUFgQK8rSA0UN
9FCWTAQKb77996POGgwnpQX3JGQqgQf/J0copCLgpesc9fjfDxVnwwbwFVW1TgGC0giN9SRjecT7
s8VcFa2d1Eo4T8FHC+f+aQ6bXxlZNEvQ3GDRTHpG5hJ05p7juMdHJSFVufA1IOB5R7+sdgn6Ps0z
6TGDgIjGb+cXUce3UpXOqfWaQ2MX0+m/HyhWL5HmxVgki3DM13RrB+m0ZTWEbFhzksL8clU2maTC
8N5YUpk5FVQY/7dK9mEZH8KKY4g5dBYIR3mNAcftK9Lqe7CWr5U0xweCrZx9XGI8uPEZ3HGtJrrn
NHvVxouhoe5PWcZ7JWf7YNcutNMyPw5BfGOuo58Ist47k4nEmDPyV+kDauJDwzJ7GrhapH18nd32
ZYap/iDH4pqVmd75IfpOHxrhafQshtRx92yJZLoD6yRMytkGXFp9IxOCvSly5mM4c2rkiFjTT7QV
OYcvGzcCh/aV5WpC+nbbnZE+5UNney+mMZw8mizilY0XlpMcqJJRzJeC7xNHsDA+klv5k3INp6bb
lVt2pOB5bmHLdv8IcHu4g5cfjd4XEz5F5Xk3BoTZq9ONB+6+OfNFbH6OEyWn0WfrZwmGXuekZ6pO
3/Dh6Rceshqr0bOhTHkgbGg+hEX4QmRYsZkuZFAOsLBfK84x1avwYA4ZSfHbF8QwY4IpK7Z5saHf
/ouvAVJXVdNO0gOIavQL5aQlJ7nCOtkoY64dq1sXc/C1teXujNAqL3nX4OtwFdOdedgnraTD20+d
NXWHBii98EDi4oPWuOgwWv2zGjr3YAnzUlMm/JxHjX2Nk+kW0523NvHmbJxS61WLRYQuiQz9zwOf
keMHbY3p6FSu+WLTceyBp6tgBp/KKnoVVS/OoBqOzUSSRGEu30NHuQhYbFRXzt9GGD5MFh/k5MKm
qpoIt9Vkb0FFlWdjAFzZkBDZYxEoBaA/J+6vfmWyb5DhNswJgrIhniyTKevYUSXHX/KVFVFxNpM2
YcmMhm0I92wbNzb4ZqN1r2OBr6KXghcPDiUzk1vAuN/FfXJOewZRqEw/dsBdkbB6s651/64q63Ow
JuNggR1DYIGgmZM3pkgrkfbrDK746Cdy0dVzfTBBAa+6iBQSdPc96gMZAQJpXqN9HDRYV/WcMlIv
eJm19P440/+4OrOexploa/+ikuwql4fbzDEBAjQ0cGMxNJ7n2b/+PObVd4703UQJomlI7Kpde6/1
LOyuPSjflt3Qr2z53KHZpv1DP8AumH6UFUfyMrFBS5eABskC48w2ZTdRMTXbCUfkI0iq09zkajUn
In8Vgj5iMhlQv5iAux2ihma57wLOxhgWzL1H4glACEoNulTBtpZqF0Ssr14e/cFAklOKiPBt3I3E
Cm2Jtz03GE2Pjp2yWFtZR0yKuBtCQx3G0HsvIOftG6BlCU64P8Qi3TqZX46huI3tEa7N1GQnr+e0
Dn+LuX13YtZ9E3Q0z3OCMhQryq7s5Nn5/dSJAlmFcjjmB9BabftHx3XjpyV2u3YVqkcxrOa4pCnm
dsWqW88VVDa6GAFlIy4ynG7FaniOzDe020+piJxz47k0IaeRkWJJ/V1EdPW5W9I6FFfbPefSFdte
Iqjl7JHt40hPRAXS84yLe6EmptZzdgnBdu7hcjSiSJmkp/YGzPouthaLIDaZrm/SbZOXT9xNOSNZ
d8FvY/uxgxwjazjGW4NwsH5zMur7pbrpgdSowDxOInNJI8JK7IX9fVMhF6QkeTeCAYdSGdp7UJyv
ksTjQ5ojTCazyzPqSxsB6dJ1CPTIPM8xrOEC+VgzkJVbj9XDbEnbV/DxrTp2GBl6r51hwpFRNSXZ
2vEpiuxJxcXj4Cz+MmADnXs8Bq25A9fYnCHzRDf5CQdNu1eAVBH0etcVaXRtpeswCXKAoqoAS6ki
8CiIuEzm/hXaRygcHIr2F6Yl3FnzpzGk8mSN3WYYlUdEAUAbo0J9KcMBDTbbFtbyF3IY4DiUITlP
uuYcBdSsChmw2o04NZMknTHXx9lcUPhUCjez636kMzw710QkFTwoDrqoG809OXA3C26oZMDosJoc
j9Hgvf/nU5m9k7DcPcEe466OGeOK+lqU0XIy4vZsGkQgJTlIbMsDkWYKimbjLbdeB/cfwzEKDxMf
ec5pFzNwYUY4783xcficgy67Zd1Gi92Gr22bTXdO6P0kGlU8tQZCTQF8WrVz+SnJmQ5tpv+Iv+50
wXCyXty/Qehd2beZngux7FTP7d0YzichV/jG0mk/VpXP2JwlQpNSyvzULZEKhSOkc9wyGxQDio3z
tq8Nn7MVpjNOvLsuDU7YyldHFGjNItQDR+qh3icgTpQyjUOIKRyAXnSl+XxwOpdub0+oaWM1T2st
FkwswOlIFSxl7I8VFe8UtD6JDtgbUyO4url8gptLSSzSByKxgecWvXVhICgogZrvJB7E3m7Ue6Dl
g0iIqmGJRaaRPntzcFhMf/Q61qumnHyRpx9Tw/hKRta/moSq3Tj56aoflmSlHV1IOYcGHLTRx882
1BeWtOJDg4HZVojA9lTiW/RibyqdcaMlgXtcBCaKqM1fqWrMnz69xNRE/wnXLd3+SA11JGG1OhIM
jjc3g24EqMncLViRtiEj2Mwzr3Rz2l1eWoSKWfG77ZDYU7n1YxKRpx5ooqkq2NAbo9HTsUOLNRJr
fZPUAC4shA5RUkKI8WrmBc0A2hgiP9Kpqjyk7bmsOetFZn3qFkxgYuIWWsb0Oa1XQ3z3TrV7bJcC
RX8DVZdzH/4+fVBW/aRlOSBQDfFDhP0p0bQrell/djOqfGZMu6Q38EqCCAchMt5mhjk9Wx6esepv
4yYE9SDU8ZUPOfKD1ZUib16+66wABcN5nlb8cA0UlzMKvmHhSnKTbUcsGHzFxo/tmZ2jS//UJsy+
jKiGiISTofmpspp2Y4hJzBYZNBo9vqIuUrceInhRf4GYLlgoUMHGdIBGfIsXwrQelmo406mFsdPR
jG1M8U9G+9b4yS2SyCmIJ9ymW0u5H2usJ6QtRhXRGsUdiIm7ZcU2mdPVNhi1YZ2MMA5Wf7mj1uKd
nhWQ4vwcdBpyvG6dvVcclzLOCFu1ODCaDS3trtwGcfNMQHpFpC5+XdrUZ8wJtB4dMlWzjmhte6Ak
SkS87Ks1KLOKiezlfEcfh/dKC8lIwbPvwhxF79SMHB3nlxZfHN2Z6Qh1gsPyYp9zSDBj2SVQUCW3
lMlNm5AiNtovjRb7tJ24oXi1gSbwT3Ux/pNhvnhD5ecBKoVc38EO6B49G0tBqoAYFF1/9Nr2yYzf
nBogSdPZD7ldfJu1fg51+hKXd0Pn0BHP742sq3aF0xzjpTw7DgJm+mlDQLAXEJ3zJCx69uBANARb
z7zQbX3DlgY5CQTuAz1LZtsIy3ZWggbayOyX1A9KeBgUBw9uk3wsdvDFNOtq9vbtRMeYG5WdblHT
tY2iTyPAc4o9prVfwgS7bJM8Cx0/wm97idsMEvfbMuQ/Rtq9hkX7QA4O4lSQMhHNZkKV0wf4dIDH
9PhUddEZw60vESq52DjopJqXxsQ+IoyrVDatFG+XjyW4UcXhnkk8CQN3lAcUCUTpEDB0akIsOOOX
tURPukVEIoaC4HmFUceKv6cUZI5psAxnI3EQJnwkXLm0Z8gu3oTpjdGhSYlNnHW2INbRZAgqCQTc
OKXRXsMR1VAYM6x0VXaRCQLWuDHDLX1kn7EhkggnPa/yVna/alNL/suyo4M4coxmWvA+q/K96pS9
D4oHYIFPbph9C5C7ibu8ojxhsFoexUwcaIavegdMT3VBeTRHb8tffYOT16JXQoz3UiweySnZQ6S6
TxMNkB0CCxyJQYjt99LMMZiFKygrjN8NFkOAioi29Z03hij55k2LN8KDX281BoIStop8V5EUeiCj
gs2A+bjb1rf2KkmD7UYxq4o9deq2MXP6t4m4WbLgogPyaOvZ2y+l3/RIj7FKoX0q+Ow5tbmrarLN
jJfWmS/DZN8WgvVeBd8jsh/SvO8nhSUMCTamZocdi7nGlSzcqz0uZwpo8Io5WmdUkNCRXhW2iboW
TxAUP8ScvhB/CWA3YtFYXDzII0YFPIDxzzAbB2M1EaawEAK79jOdPrvKvCPTrtvP0QzYgp4/4ppz
7nHTc+M/FLmb7wo7PQQeBwoOS3zuDSUzCkt2ctw3WRt8dAUS3qBRYAXthf5JGgLzYB1vDIQVOeEB
yqAsJ5ZqYAalPglsX47pQGNLVJrLWxV3WiMsQL7vgjoKH/Pe+8NeKzfPUcTo31Fo/MOLcNqdHJjq
NonxyjXL1K1CAgPfe7AdkOwxhmiKFb+CcnHQIiM2EhPcQByfrhFRljHrElsTaUmYj8MaiVmisN0q
eonDiNZrjI2XtIcFZOtdORNRDmiBbu+1ULHe6Yxhaa6jl3EyP/t0YfjctPkWq+nVNtd3Gqm9gxiD
WeJM0QModw0OnmBBhyU/KUFAfOthxdhGe70oOIRu0/Db0GsxyGSncKdeJ1OFbRwpHpO1nY0sAdL9
QJqqJfCSAiq7hmBj5hRyISDvDBpqK/ekWrMGTQEpo4huqeLdmBh5JOfICtenvw/t2ICpWR/+72v/
PQu02hR9GDFW7KCX2pwBfLv7IxQCaxEBidO4uH27As/nrg/jKMZ9Xhb/SDmKbtwgSdcyDEfyAkmK
NCkGE2YSJ4dpsjhiSoPzSgaerUalselcBBF23s7bslLzTcksVo+z3oNse69bUnNVitc07snBiMa1
pWtz+Cdsoj3kypD7jJp/O1uOumX5pt0v1POAqvcN1pS9G6y4OBb9cFe4cGlH14F6sj5Dl2od5zDZ
l/gG7roUsC0hePnXVDHut7Nnl2TsN9VRGeERv8c5Bka6SM+RKr135rD6psF4UCXLh9lMnBuiPD4E
yuVtT4viihWKyHm7Mw6/L1PX+ujmsoFdB0MMrcWfug0u9RJOrwhtGlxdlik3DOoEYW2uzxVMe4fO
AuefwjiBUaEJpjBzUCS8DtIM/i5D/DdQGY3OnImHwz9WkcsVKxf6qk7rC4esmCLsbzLYFrcT8k0g
DeY+aFprzfdCZZPr5m6lkW0ykYDJDXlrVNdeTdJ0DpFCfl3E082gUzTmbIVFmMjbUhDsphZfIj7b
4eSDZD73PIshSszSOCWOy9y9Lk6zG5+IFfmxVlwxfjYMBRFJqwh6txqvMmkW3nxEXrgn3edRFZ0+
im46BFbLWCJZiHPRSfCHoL4Uji/BXHO2X2vteHFtpKTUk+HcDDtmRVtiCr8Qpo0nJf/S2lseauyU
T3WT+iObC3iV2jnYXRMeQhB/cOMPtps6G4MifZebToNG8+pQBtMa4x3qMfNsYtq2PttweLYTG29C
SBZSSdFETBXO/TUjLewb7OAt2rgKesutNqeTaFxzNy6AwIrwo1pstGSL/BogX+6KiJJAa7cCNMYD
LU0eCrgBY81wKg05mvx+zckkKnyS0+h+pL11qMva3beZRV/Vu6vzIdnUxUJqtqT/5IXA/icYajsQ
tC9jJMNj2UcmcSEIX+h37+q2OswEDaG8CSBr4O7gxPLlRpXEiOI670jij3Mji7eB5UYqS9/FJelr
QX4HSmCjnWi1HQe+W3ueX3p0TJG/0M4JgEV8pYyQdqjwXnKn+1Yzx+KEs9qhkniJQga6BvXLk+n2
pT8RTpJF46eY56sMu0s3hMU+gjV8KSYLNFMzgmAIXWaWIqQ2GwVsiEyeIX1cCMOAdNW4hMkNfXnz
+7Lrz5jaKPZL+3FWetWZccWbKxZwHl96DjrHspuCuwz3wn8Pdhd+oIERe2yBm3h2qkcbkiXsYGnt
NC0RgG1wTA5NPuXXkA4yJfSyL1U1HNo8eywSkis2nF8Y1BrevA877neDJJAN05wZPmyd3/Skmriq
oNobCt9sW5FSj/D69yGbjHyfrhx9kzsk1nTjVYKbDi9W6Q/rw++z/3v4/RpYQczMQ4Cw0yjJQJvG
BGqUQNlRw0H0odW5Pl5yENkJGfa5iuBNtpFT+5FM0Do5q57UQrcqUDmfEwIfZk/hba3WD/T3wc6G
wIfXfp5tSxwTLFHnnks9bGnxbTyGBpdU1gbyZ6YUlD/0nvuawUTqgy7VuMSwfSTTxLKB2AIPsm78
zhwxGoRl4+MoxHSDutgjoO5mgWdMpvWgC8Qb8g6KNxylWQ7bHOfjNsIUgKKYOVvbFQacZIE6oUap
PjNSuoHOWP/3AJtaol7nNDxE1g/2/G6fameV2i40xqd08U14PkeiwC/amlLkhOJtnvD9LRp5zii2
Nemk2M7eRzYBmqSoThmTMU9ApG8bHV9qipt5MX8yj3hWlGkZmHeyKBMqG7UCibOZ3wQdLzxnGibI
6m7nKALabD8YtRgPdfdTARG7b7X5OqDfFUkPECg6LPKvmTggrhbe1wah0Fa59VO85ChryFFMVXfO
UvOgUDDRKth2pfSTHuG8okDQym9rBGjFhJmhORAcSY/f+zePlDxLWD6PCnJFQx+UoSTY2QB2e3FT
13w0eenRAjiNQ49oqgmYe1LdeyQLpQyE4wT8NzX401RZV4QzxxnVlzMVtM8lOeDWdDZGfe+F+acM
onfVkrgzB6gjypOT8L51HllswlaAUKejVPQWqYCfQeign6MhkjG1CPCthHNEK/gm9yCWVmHwj4it
i+t2foq5uXd66HgrenEJn5nCYTYel71lGAhNB1+r+Tr9wjCq+5Q42U3UJ89xMv2YJfi1Bt+pXWmB
xyw4NYb7ZaQacWrwVZjYbYx2hE0TeqdwQJ5qXVFBH0NkQY6NndCq7skoXJrsMMnqx3GaAxzi4BR1
vIVJdacQOEQDhWBfOQwuiOCYZuOhDg6jHQ0neAHvowExScbPXCeE0JNBkjr6D5wVdqVaXguHVFT2
saMXFJ84WpkvwFDXynyuUJiCDqgQpVHBwVQINxZKrchJ/KyKHt28YYWbgoPxbRm8dXp9m9f3Kk46
Aq6Zt9j8zqFT/x3HO+HpR48z6YbN/9TkcQa74EiyEBe0yccA2JBjg3xvgb3FdpcchOP9q6b0MW6C
h1A5JxYD9rGaS3IcOZWHsnwHSfBaz+pdpu/UuTcofWita2zhCSax3RhVSIuBr+pM0STJjCsGFNwX
5AJF+fBhxlwc9aBwSSQ/zC9ebI6p88jVDnb8j25FiFWRs4CK0TcDrqh7m0FuyJG8e6CuuUP779eZ
eEqEGR7sRNAxreobdBJHVZhcbZpPlQ8IlyS8PO4j/CFVd5+gHBozcdFc+hvT1LdplZjM5SkyZ9Na
OJbiu6bzxAmCvD3ODGVHUEp+b5fBk/AMtjCjp3EZGMdAVQiec0LoqF2ckJ5GHBkAhHiDctKD+44L
UCuABQGWTvqZfBoYgdfuU3A3GqAtPRPnjkm/VUVIk2vio7HMATQLNqLn/2d2sdJqsdwagLye5j9p
EXfbZ3QOMFm9yyCg9U0Ab1jg35XsX0VbH8nnpnnTeRsT3M0wu4+oBnalrTF0i+jTqcSxFeQsSvMA
6uI0t9hiallKzKv8sgSOHmRT7ZXElJiTD+BY0dVL65OLIQD/CExgl4xFfMVkoDuP3rUGJrklY4dm
zfJg58tPWIszZDlUh8jrtHTBpYHGT4fHzrYiEmCMiwGXSrWS4Obg0izuRwzeYZZfIsd7ZdSfrGo9
Yv7gb52gbZpGnPjVetJHp+HrkgF0wOCO0MGN0EiPydxlARgYQSfLl1MCYlJnF/3rJgzMN1KwXHkp
wI6zhYEQXUl7KWP53HH/2Xn1OgSvc8j3Mi6PdkScrpkbpEq2Jn+rfAaSB1RQoL9M2IA9hULcaCTp
N/NpGXBNRA0dGJHs3B7rczhcWwpzamhuUmHRIrarVVU4RXuFmnmQ/OvJoXEUOE9gZDkO3ZNi/CVD
xIOTqpNTntr8EZN1U0IjU6Mx+oE1vbslV8tEtU+gnXuw5x4MkIVsuhvu8xXIw4KF2vNnoX+OgiIi
DZId0GIlpt/YHXReXabS/skx6PGGiM2saV9bRfHu4jU6lix+3ux+pY3pgZFh7Ng9uoTkYS4DKZdi
jaNjiT/ZifhPSSgZGZfgeA7y7RK3hM3Wkb1vU/trvfKIdDhG9NpADQ3vPTZmdF0mWw8Ltp2a1zGt
72OXiWmBoFrOmJKZZ3TWGl2JhXpTHGl+fIo+vBbZKoNwZ7TPfEhtKRBFkqYApPPTznlDLbSzs4ZC
3CzD+6CfAF6+CkXJmbDwbWHoUXGvP1FZwxXtNd34Jjy5PW6dpDO7rWvaHLECTjnTITkp4cIEW+XF
HAnuM+ANXj2u/BN7FwjiN9UEKLt3vWPXdx2lNstjpNVHDtmFDdpws3T129dMA5Ynga0VoGfBKgNP
TMF8SawU4IONYjm7L2715DFjkTTFau8SczhMCKCfFRWdXGpf9fWxDUoCbiyf4diu73Dg2bnG+wm4
ed+a14pxzbZZJDZos7yho7GincZ2R6+lGh5q911wqdcdWnz3z4zXSGiYsUQurlC50g+YB2+GGW+E
PeAGSx+dOnxUmCbipIfeTW83816cpUbn5aKk0d299Dr2eMCAVEoPAxCRwhsgrdgvsUeOaTA+Nbax
78L5L4J+tQ8ivC/Ic6uegL4aihx9VdLESlp/RU4kaqg+Ezf61qZFX4zk+wTEtlg1d1SQF49UVLzs
DJHEMUytJyC6dsAK5zngVxIHwt/y1NOiFZgssuizSsAGqJTJnpbHmslVbpc4UspzIaxLU+RApAAX
b/p8ujR2fvJCrqiZzNeVBTHDHjn2xt3vsrJA1tXK8ZP4n+fSsClG86WJBnIj5YebtYeshuuTht7L
tBgPULGS9B15Oz034Z2SKflO0ANkE1IjPQqSAYN/GeG643cVUOjVtt3S0cH+vsh/4Qz9qcAO3xDK
4GRniDEFhHEOZYDJxOgjMGgY5E0S0+jMreOZQALSsvDrVF7bpxm51Kg59NfTN+B+ytu6eF5aD2SN
BuAlPegc57UerkJmuN2oTq1XPcej/pSirs+1CrGBLLA2x9x9KGzaYBpetkzMt6IBJzBaA86oYYXx
a/tchfa/KMpmzOconR1LGzTajImZeH0cDTxdrsn2DAksgZlCfwfB5c5OXNjrBK36s2n+WyzTO3rm
8GBPk32orIipmQzIupv5nGwFGqzq/KWHfoJS4FOk6Q3xG46fxy4RjMBHyIdGbK5gj1stsgbPNW8H
Jc6hlYgz2WfXOOAUZRthteffb+Rq4PXuMw1FpI3aliYopYBnwi3u7eHscCJNh+TYFVN8rNwlOVDg
r8jOe4QJnj9GQXEYhukT0y+UcF2DrvP0c+800bbTkYTGOe5MCuFO0H9MHIbyoF+jfcWJBCp6jqRs
iip8JCDoDjKc8n0YBTuGFMPzEhhvDfSrXd/gpc8TsY1nxtFoIvErca5BMApGUsejc+mygh6BNmg3
pLG8Qfhc7Cjm423b5BfC9mKCTTmv1+B5RIV9ZbCHckvBuHO19bc2goqenkAgy3blpk8EhKagB0Lq
xCi7dSqACVNIHVMCAAqL4XscUEWYNpjeBNQVJRlTmwF49MRtykYWuYhNsgghLFxNc+m2OUplEO2P
1pA+5QY61HZxD3EF+LTOuxdV/Tr9kw/efKSvFSKBIm+umUdE+AJViuTXbTGXRLCeYtdM44vt0nSY
imOX6UsSNc6xWhAtrOdmtx5+8OWmHM7IvVPtE9Tb1T7g/aPNF+1kUdD4GKzKNx0mNr8Py/8++335
/31LnYUwQhu25bh08WfwF5fnnrl/0rKj9xUD6VQuABzR0HXZYyOAhDsUDMjyQe1a+yHiTdSS+UNv
TNM5Qk+VuBw2G4hf6TEuGgpTui9dKs0jlmlxBaadnFcM1Oy8MTrzaGF1Nzq1Dm1EUzyuymsgjH3E
sJEoJxYq6dm3bjYVDPO7YTf1JIM4/XFUEfHXcYHosB8fSldJbLAWEEQSBR32dS4VrCzkhoBx6mPc
WRU2+pKyI9YvmCWew0neJrV1a8nhiboeBrlJdhEqu6IwqRlCiBkdAAqB8HynjfK+F/VTyxXVQCe3
Go8TNa5Auw1uJa3RbSBQDmPuN7ZRwfgId1St1MnAh4y7NP2OnWvP1nooOweos9JPIHq/MNr+ySpg
AIsc/1XGEIJc876CEnRMd5axhDw+PYZDYp69sGWIvj40fUAPqAzelumA/Y+DKTCuLdL2e1eGZ6yF
PqTkOxEDBqk6YhIQgtQli/CAUQH7XgLvJLo1zQJEp5f4aKrvhqj7ycbROop1hO3dhzPyy4mFbF8u
CFU8Md6E7uz3sHoQKD0ioGK06HYs9MCq8ftgj5TAhhhLxh0pjWH8x+j1I3UGYpQpec0I/4T5c51X
BG7LTIlgjJRk+/6CKuJ+NNr+GiwYmoNyevNSJgPeMh3RqN8EqcHsqQTcoOqTdOW5bGGmLTTVG12f
zTU0ZMX+Wkbx3Tf2ZYpnJmntfdolL1O/nGStr2Vw5+LcA0ZQPgE6eLFDc+D++Un7hBGZQkDe5gbj
64YZxzs0DTQRy1DtwoQSZlhndvBwTYrZIKk+gVMfsDTQ9sihNUvdQJMq603kxTvXY+JWTPKJ+T1O
tJAGHRG8xa3UDko33Fp63U9HFt+NESTCp/ld7irv042wuRReD4QmGPhKB4YtKLHaNLHxGCTWRzUH
BQGvkzoDuwCRGWNrC5KjnXorMhmFUmB4jS+0SVvn96mOM+CxTQ8VLPCcY2bqc7+2UjtRF/5vU/X3
2e/XvNMYuh6sFnwapXSmG13pW+lW8dEGH8v9ujabImu608L+HhmUEsNMD6r/30bUJGrQlnNDg/n/
fT0kreQYjOORVMJsvNHtXPtmYvl9kxZHx4RbBO23re1X3FzwZuROuuYzhTXSXURNSLVBCDYauA3Y
ll2SFI+6ml9VZv6RBEew3jKSI2Y1xQSx+f3ZMhWc/wriWyDasWPGUbOfNNDtssw16cVx9eYStk4i
QqX5hDrC6UIXFXgNepRDJdDt0SaLxmOysuYzU4NOhzKaMODjZlozzFtoH/20R2DPHmqRwro0dIgL
ft7WZHFskdPPpTgT8Rydpii1d8yULuQgjUayXJXXPZuN3Z7XLPqNPSZkKokaWD132GkCtTel1gqr
xr2JN5TTV0huPKq/VdKGMZ+jiROIYxQ7TJ4GDuoJ6gX6IoDYovCyIK2LhQsXFwRoPanqoOuJ1Wkq
pxN9k9sgCF2G/KSCrzh0JCzmnpjuyi+6riMTxIvjY+cyr6V49X8f+IHVf8+s9fs8jG5baPdA9NaX
vw//932/L412svnwy2OFMsqnsg83tQgw8C4EmdTOU5RbuK3/t01bky7st+vD79d+X/4+Q/0JKnSe
zr+vFBvAf9+mfvu8PVitOJdIpJLVm7M+1BjJ/HJ9+H1ZYNom2g+YUWmPDjy3CdhYh7epbCP8YA10
r2GhYTGb438/xFq3R2/9SYarykPYe09jWDHpGtvc9JlbG/89OKH5HMODXtsUa52wMQsbMgXx5fBL
8NljPjKgN81/xdh+ZYsoD4HL4XaZ48M8ccaXZGw1MAuXkOCpcXlaTPhMDF7o8WB3twGbW1BnCEwE
Ykjj8080qSOxQGgOd7Ete7+mZjJZdIkfW/5WSfmAf9lQ9SGaXGcfLTmjpx9g1nwxcl89gvpC27mt
2/jKe/NihByVm2kfZ/XtkhI/JGb+gaPzS5way8G2/lkzXjs9LF9pabo7cwmvGT1Qq/fiYz+RMelW
8tiN2Yqm83//DqerzkPZnZhbf3XVdFUBlD5Laj8J5oMQmCtD/Z0oLnGlFtLCcF7vFG56+o8zm7c5
bLvodeqIcaDL8YHgka6eQ5lV4xmiTGLcmyEKczSXNtmfh4pAlIfA5X6r77xZeOAOyF7o1YMCBcfu
oLoOzEHqfjR5y14EeGMsm4dZ0ifFuLBw9TYEUdQfRdM+0Mhvdwkf5iZahiNUAT9okNWbbvSqXnA7
nmkejCmYZCN2mn3o/PSggO6AC7t7sUi5WSL9NMFxPTBbfiE/JfVFg7Mm9rIvdm903w+gIj/cyfhb
9yAYezm9l1HuYg/r75qparF7y+ghypMj/p0v2PoAXJsa23pDDJ6rviMbQgYRRf2xdh/E8iqdBhrZ
sgxbVWY3jX6ipAMyrTnwWkbuHC3XoembqnNhcBYnWDo6IUU75PDEjsBlsj2JN1vmEaSapBYHyCVu
LlX4g4FoZ9qSC0ON78Uax5g3z6WHqwHzLaGYiTrl7vKWNOKmC/HFFyWF5tgidIrtHqMABeLvIDsM
IDdGjDXRTq7ZLClpmfGKt7dQlklvHZ93N4hNiPteorM3Lxem0z0jSqCcXiKxR5Go7CGjbXFNwbih
TLLigbNSRfyVQw2aIdwfPGIgmGQT/WO9dhH9pk6iT2ocvHKmCNShu606F5fhBGFibv/WQnBoy/E7
VLQWZzIrUUWt1TZcoREr4gbWAI1eE/l9Wlr5zrPKY9H236pu5jObMxMHaGaeZsaroLFNQ4LKavSK
Qwo/uBoP+OIYO3nZo+V41ClCfnY0x80qurP1aVnD2Mswf4sGwzh69vxnqkVGqBwh5ll+Goi7PgJT
V5sKPAo12TzvPRp2oVEfmNlzk0HM2+VOAVy1DMjFhhWPkRN3U1TV+zEErtc5J9ZjWjFxEp/UwM2M
gbc61YnL7L8gbMtyaRO7KScU/SAsbkBp1rfFkOjdEOE7cDmcbVCUxoBLyICw4oOcNFaXkB9kt8+K
fgaTB3qlJmXsoVPxIUvs8GZJiGvtSzZBIEp4YTLMo1n/r/ZOWbpO8Ph7MUAYvlEu4b3KUwjOzrWq
ObVNMaLssJNfsWq+BjL4gAQwRYrTgyEJiYQu3WHjhPr0YFgjVyyE5C3S5bNLwgQUrmhvVGdbLjQS
CZQjorbOPE49HT2HSERkl45BfwriUrEFx+dyBQUTLSLx7jArJFKBEVGuTFRTel2UbUmP7R6+O35Y
/TNyHPCXEKQJJLX7yCLCaXanW8vFSzW5k7cf7sjIowuj273T9n8T13yXVctFMdOMaOj6FqP+cVHi
xJ73d2AgvB1T+lCjpx6d7NudCKXiRDRwkMVlNzUPOvYQJtEcUg54nb5YuaIj541oCR+C7BYNRrOh
ZUVGX4DvKrrpWkDOU4+6m1WYELLWgBFtKLB8owMv82+L/oPEH/tA7fxA2/YwmvKp8Ap82ip8Kc2Q
gbY5p8zktpFlYpwkVWtjqooVSep5PyGr1e3fxCbCwxGvsSeyvRjnb50R/T0v66n7aMdzcpBreVEA
SDDh0orRC3GBTG8mmmgUDQDO1FY4zjWosg+VgG0lAfoJ7uixN8vPQTl/68YmNqik22Vgmuz/WJaD
pKq1Xry8+hkVHKHJa3eT1QKVo8u7IU4Uzk3mI8On1pLN42Ck98D+HjW6B+SVnsGgN3eYV5UfBdEm
1qTpzoKzYUIhyLUZtzon0QbwGaLJ1kkOyVDvcp3+RLN+NocCj8uAvkRUCxkYpgZNMB4bFLWoLFzC
mPqLMpwnQJzZjZXIh6Gr7u3Wsk+j2ZV7R5bXoh5ekbmQQ8QEBT84g+HK3DEgZQMHv3Okor/3ClMc
Chd3fjPCDM1J0XYRMWjJmB7TTHqg1j06TBxdpZ51T7wpt9ssImYokeMbPdyrNuk4+7yT0ODTPg/2
2mQ4hFYC9akm1rBaWLSqjvtumlbvGwzJwSSxTwuz22XvYzwb6CmhXCbjWG36lcu4SACdohiv0bxi
hPvBB8xJjI9mMlNODheJzwVXRRxcW0/dziFL/mKbzDbDmhF+jr4o8SeShwOawnhnneGSZcN7oQ75
Ia+Kbl9pjs82lMTWWvpz3pk0nYudBJKz/hzy5qsOwBUMyS1C29QdqyN43Hi7jLCvcsaax7ikv8Lp
1qB3BHoxtMQXd7k4peZdXwYv0jD/h7HzWI5cSbP0q5Td9aAayiHaunoRgUBIMsigzNzAKDIhHVo4
8PTzIaum23pmM4tLSxrFZQg4fnHOd9LAwp/BRY0uUicBqlAjirmd3ZMiJgu/2jWogACu7XMHtO8s
f5Yzd3XNS58myzy0pL1ym3APk1QwTxX2sNgF5mi7aK0Je4K1W+sPWhodvA5TQZ8XamcOw0z3yCaM
BcF7lkCetPMMYR0i8HNFnAXSNqaVdfc9UsqfWxK99JR21SvAQ0Wl/hzbE/0UOw72DVUfLGNx7s0V
F+Fm9yrt4kDWbLuEVr34JHgey6mD4FqJ14VbI3N1jdAb+INwt69RBwWXuT7KkqXCiWxLnMpmGdi5
fgMWq57sHCJSsvSvJWqgULDM7vmNkUYZnNVNYKF7hzRFKCdWu32UNd+t1YeeMOaN4cGzgXPLFlA9
NhXG+I50a2Y1/snq2GNYeZ6x9qUqdmfTYnMAYAHLAHkVwFyGqPnVTuWPSORfcz7GjPWq5zHy48tU
/NA9sB8VyisGZn6ypacY90O0KgOhMg5VvtdZ9oUMFPF/K68Iep04W42B1saePbKRhHesDbkdNBZ7
2GISLBJt9SAS5k2N/638dkEAwE2SWJ+AlG2qcrjPC8tJwFhuMFfJ86Kn/jnv+ssEzy8Ec2oeJDrr
ZbK5oGKkc1HhXlymnnIS7w6irBAJ+pbudTwCGJco5OB3YaNhSdOo0+Am7ZXE8okaoZmVdYGRxFDQ
NdlheXBsXS+mIcN3hFngG/PqsmvXbO4yYmJsMGDrDYFQXCccL0MW7lW/qbWvRVw+ehM3tBIdAWZY
nt2F62bXWiYohoE7sGnSGrmfblfVe3doMfJ00VPEx83wVkhu5miFY1J0DHWCcBcTOHNRvvwBSyPe
z526MEF48uz52kti4sHPKi4X737Wa8FwWb/1ve2HHXXRiakP51gBMKEFtO9VTO0zszxPtnOL7FgQ
QkBudjVbPNNufJ47/mi/FjgIgWUAqYNEBJl2IUkLL4bGkWc74O7XA1Syb5l0kJe+ifA9n+lf44pc
+me4GfHBIsmcPVeJTKKoOTrBAjWqxKacxjyl3LFBYc2HwvG+4UNkZ81izumYaDUK1CesjMTWRDaI
5EpfS0iq786BTT8uUNlEZ4W1a7/UjL6seta2pstOxBzEp0/4IVnY7VHr9G2pCjZuDP4205brAsqM
b94VaBhCCoC2GrK7uq1T/DgwMmyWt6EjFNtvvOkZkcHPhJptS/vb9C35blcE1jg5f0ade0cNX+Yo
fziaDRwCNdigtwDctYdOej8y2ftPpmFiJ8/ah9Ftx5P02uo6eax1GJgTwVV8ukR3bpY1BkqyH2Dk
BdlU83O5T2fOiCqTzWFAgEg0tlY8OZraTjN4TSA5/KsE++gW6Y9pjocHcNpkBBwQikC8STCHJZhk
5Gi6p16tA4JeB6ShQU/W5w62S7rCRm8ehqsVPVjwDOdvhcZdwScLe2+Ks4uwGQacpR/qy5T72Bq6
iQ0A4tRNapMMSeRrGc6jYyPtmh5haOrEIyTYWV1vPlRwDJvChHKk8L7FYt3SQAgIVruSU+cY0e1K
QpoayIdGQ0iGNdW+BjXcz1hP2RhLXWea6Uco0YXno8kiXcXWxks30GXqHTx0UqrzjcTEjeT0xvdQ
FdjOm8V7chvh9KtaxSoo4ta5NtgRGKpNXawsAhtOM1zKbYWRNej6X7TxNSjrbCuXTpBrLTFWA40X
vE32hcTI6IK67hNfA6+ONKGf+rCKOtISqmHr88RCNCKWMkruaic7EZ+L2Tm1yYaY8FSO+altfICe
ME758xBadAWJA844+pwqxXhgx4wWIi8OqmWVKeiBy5nUMwMHwCbJNe3ggsr0PXkfj8aBgkvfaxLU
UKPL04gLzFvIqbfTLd3HchRWctY0KGr0AHCYo+gAgvBCKvYj3OPP2mky8pGg3fVNfWaTNJuOOHas
JmUdPaJST0NDR2ky+LxqUYcwWhXtoWQ0HEapxnHoFy9dpw9bI3UYPOYTt8xqJedYOJywA+L0POij
x7RQwI8zYjIBQBFS/7WogP1HhZEmSIfx0/BL6LiObWHQyZd877f1a9X0fti6o9iYLKZ8lJSueZV2
yrg0bX348PGX307vHWvcEe4s1Uv0OsyYB2JHfx510A6DUisIU817A2aHljHEM9ejm2zO1zm7EQ7F
IpXhAwMBtHd+f2Wmj8+gN9CoLeWjYohyHozneEkqEkcmBvLGC+iUNkhXmrdmGIwwCVKHA+e9xjZ+
0n5RVwr3fFuP8OsmaMSlPh87zT6kdfOaROrbwaBQJBrAb8zts814c1KAi/L8Y5wMMuV0sostvSGV
LYK2XGCrSNExEEiGmT1r3KPbCaS5BcsVDe1fbD8ukl12xV7Khz3CQodjAFDHT2X9ijzQGWn8nKX1
u9/zTJS5fjWXNbuTV5Eapn4SnmSziZJ/o7T4F0Ff12lnzOZ8JADID9Eqv7SlkR8YDydQN7ywQviw
g/yxiySqOB3Ib1jB7MdMcITpsIRYY382Rv7ICjlwU1dsPcUVZkiBmaLyHtqR+CsiNi71zE5UuTOM
TA4CvqyCOtXwCaLW2pH0gnKVfghiIEeCuyJ50BSZFvv04vfckuBouWvfPiJoHOOwkoj9J58QtKak
8uZBcLsod8wwrC2RY6/axAxPyyRILBZIanSGk81qi9wpKOFivTOlMsWplj1gWiV1UEU32WRH1Ujq
XmTELddL3k8g/A3pr6jkCEGqvafWrRPWukscQBZs98h5P0vwh7tKu7iVjZ0sng0CPRBUSv/eysjS
tmeRBi3rDk4Ei4hUoW0SU8Y7VP6EOsUcEnM+hTMDsknoGU4xdt6ybafDklDz0X8sAxeqA6EcefEZ
9d7dIJI88Et20BZC6dYksZNw1TtV3TWpNgRxyX3DcUABdN267J/vB634hlEHKAC5uq091ub4kyR0
LRy5nxKX1PxR4nQpmQAj0WldLJsgqS+ryDDmDJ08CGxO7rzlTvzp9winosb9QJcIJ9xmBZcnhr/p
6F/p2tnu0Y+l+UKoMofDQj2tTf0FrdqqtsZqnq1vVpf+qfYJODDYH48AUap1rzqLLg7L0b8jzbY/
aCrHsbv8QHsH/QekH3OBGAPkEIddpOQ5TvI7ZJGEnFnNsBtr/51CxTmoKCXD0nyP2DhnlIRhYxPG
pBT3TgKeZpTLSocCPQjegXNJjJvGaC6l1lElt1ybDgj39xc2bmytGoIxnwOIXjVCHc79z1ZfS1nE
IeYy0AcR/EA6EsiDErbQOs3PS/PB9lu0LozT9yBkAuwtLKJYvWy6qY83bRHfhFTZNaMrTMQMh18t
73Kdj9kj+QklGvWV7sJ1ThL8oa+d+2ae7uAMGFsNIUPquezOrRVfEKEzh2PG/lvbYWqlBRQsmSx8
lsQcwfcqIBvoxKa3uN3xWOXYHOW8TzCrznK3DITGdGuQU2XOCWHlNWExjDaBHnmQ2u4UivuNHAYo
VQDOgw7KbO2sDJXmWS7AVsy++N2K9g1n+zFzmJa0WaJtYUvvCqV0hJDz22Rxfnm2dYQc9JkA7fRT
xG/YWwsxQfskkDFjLHfPu+5lGJzvDmtUwCByNwkA6YUhGet4prGtJ+58NPqxjjY7E/ADrVjRURde
irQBzhP97gv6P/iVYl3xuH5ga7I4Susn8OGHimInjOvo4913BDCZMmkuCkdatQLA6yw9FUiQUFA8
mo33kubqPRkRO+K6E5u2ntAwCOaKmRA3w5oYPWnr6pxZQFPR1uYMRLaadBE8TSLeTwKJo5k1Yk9G
zDMXHqUtQQt1hMAkS+XVss7OGpcgtMHcq3jhCM0DqyA2WLGGg4XroXQYun21FI8MTbH/IG34o1BH
z0fxIUBUFIZGNW6a8VnNSmzjiSgCs5suuhTDkYlUpJoxnBMKTdfcjhCud4wW75KcdmNiYeimDIpa
BrmHRPZIRTXrB5Xvci7qn12xlptLOe7s/DGumERl6pGENo+3m0CroX9gRP7GhPwmU6Yt9Osolub0
bQAueIjd8UDcQryNvMU5MXDc9FZ70JVR3JPrFhqeov2y64c4pg2fMMMG0GCdnTRlHaTj7AaGcM/8
1x0ic1CHpcFp6SdkZI3lbV6B+XaiaaA40ZggONrHGF02icUR38XjZ1FSH/ZEeMkYm6NlO2JVDZw8
G+Ue/FYWyHqQtlodjkJ9m9C3moQRHKl4MzAPavulQ01LhFx2HIkFwnERtDYO8MKbfK5XpoA+imkL
+/LIzmg7/ZYaXfcAXtji+qDj8oNukrwtNVZn3amDIsL7mEAAT69fC7aW3JBGZ7cyMDhyVmFjkcIo
/BSIr5+9HISFsF+6spMHSxe/cx13vMDjrwyMiOTgHYkjt+KYkU8SvZI6yg4Jxzkas2M2tOY208BL
GZ4xH5k/kqWkjo5NnxtBLtm5M4T3DvCy5vnOodB9ltUMKjMdPZHToX3TCjR6FXsiTEtRiCngJXH1
H750v5Tu3bWN9WAs04dT5CD1scXRFBq/DJOiDoYBG14by09zr1ygpXUPQU2rcXzUXKFjBqawwRcI
BPnUcasKHTATG507QZkXzNfyNNoDKXpPdPsWdzDhdBWHI6shMYDnMCLgRwyMvZ3RYbGMrsTJsgKx
EcR3ensXp+5PC0Q3DBZxJQPqG1/bhVDrR51dcFjPbPe8yTwPvEtYpyzVZi6Ykc70pnaDxd9u2Vph
tSZR+AgZLt1UPlUOYivXZglcmVRwZTcxP6KY9LU2OpC7BMw4+mg9kojcWf1CRtTs0Kxt9bE7mmZe
kUY21JtECf5AzLr7Ia6za5wYn7PkIhXV8pEYbCujoj8aM+tdg1E6/vZ5xODCv/58kNQ1J6RAqOhL
TjE06nqhIMIghHTVXtMLjNMso4LR9cOZWc2dTK/MFLy9VzMmM2q248SGzduiadQ+0ubrWHNqklDi
HtJW/zS4Le31CiJE17VXRN4ZqdqmFbpTy6owZhjoDNJbA8PsQ1w7CH5HTpCkgrfPvQBf1pxc0UY/
COKU0T7Axms8LywX/F1CqWqPKvUjd3RrX6FwNfFMJgPP6ty7exbeH4aPTCjzJpIIHGBMopm/jUEC
rSmt70wVV1rQs4Y+dOO2mToTY9EcJ0u+ae1inHSb2wvqoxfEk/6WmTDszqRN73OsL00PMkSoeb5p
PyrbigNNn82DSnn2zjbcx6CXxBanfX2X8nqFTbPIXeNLiDmYrRJZ3mfFPrGAXPo1raFh2tpO+OKo
9+nN1wZiN1ZTFAgIuo2l+p1k/LVlpbalM+a7trziJb+pzIuC2nwT1QwhMK7vYx+ZhbBgmI6V+S2L
1tgmHonlFledNvgiaHrOjtYsjE1uzHvCDT0LcyqAG3wtTGybJv5puvY3G0TYOpJSutayfZPwvPkr
IcCwUN6ZpvFgCjI4pemQstF/QetddjP+qWlCRGDqzY2MEUULj2RzVtonCI+U5U4GK7Qxs0stkAvB
s9mx6CQErdC1Lc83xQcheqyvDFbYTppcwLUh6wb0vmSYsccB4MfoMIfGJwmyQI8PeZ/et4P71NXR
ih0CS+Kx+0nbKix744enGui5AK0wrXgblmxy71cJgQUxb7phbhgRyuzQNYl5xQGcjsK5rkEHkOmc
g2VRCeXyOHvRRS9LwbuOy0/XM/Annn0VyJmp85BTHJk/gb50Fzj1CEy3aOlu3cD+bn3JYPEvJG7T
KiEVAP+YqXvMlEvFcJoismMEZvtEw7FW7LMAKwZr6j9ZrdGbbI1DPjfvGUuPBdEMKtdiJ1q4IJPN
fh/5w4bJPkNljW5Dld7RhR3tVAijxDTtxl5frozrV3/FUL8gTP7ZptYxBY9/s23rrmnLd7RSyTZi
GIx4liDOhp54JxC6mep9WHrvgNcN6GCGQLlSlJsxYc+mdiPKSn+YKVZ8IeoQA92nZeaQAwFunCAs
2lu0RfgcEuMKO+X3eK9bXbpjc8mlg30BDKWO4g3AC7AjOGo8aVg1EPNzoTWCAOrW2QtpImVjM88t
68mzbFzvRuD4WE4jo0CwueTZXrStGwIIRMFUVqztp8a9M1fdvzXaUN/GqOQ9lP6aQBHQANiExZXp
TPQT6aA40dGvWxpzOxbGfesfKoIZ6Ny0Y+8kZHRenVWFztNi9uqPXBpMjg/aQ5TFqYttbmBSndvK
WFV7+dZIYD7oXX+At6sCOHSkbGQgdk0LDKrXOLcRgFqHPPlA0BvaIiJQMNHTkZGsQL4bJ2yVthwI
1hAqx0po+Kwt2qhvy8HKwBql3TsW4WWT89NMOxkuwEgCszHumVj5uzSceoxOBJiD83JqIMooiCHX
XIaeVWpMpF+AmeEHwnT+Z/NAlO7KzuS89hpJfItSFsOjPVg8cFnc3w5aGVEQ9/Mh5tXdt6yYKrXs
+6SM9gTWHpIhQonkLE2A9OGAjeOJeepMAwaiHAcCToCJ7oHlxmbqWc9yzT6SuikJGGBgMTnZtfVy
c9sRhczQgXkYOagijG0Lx0DDfdBmOI9T6Sc2VJj0svqZINCkcgontuvMI347TgrJb3KedH34pQQt
cqVQW2k3Zp2w3erkFQ4LNWvpvs/wCoNlXXO6eUOpTC0SWjWO/IW16F4niYKg6TPdV3n0J+eyRhBQ
2Tjw0bydPvvmKcKsvbHq6p4aiEAVHGBbfZAfZoO3vXWJ4pzM6WSU05t5Bx5j3IOPZsmXI922XeDx
vrorcKftgExouBnINK0LAu0Q41iggLcL6kzKf3hLy1LedGFH+3mrSycNBkXxDObEPU0LbjWSpcNM
fCvwG8A18MfoEQIX9sxb2U0nt2PsLYTjMp/UkRbjtsCVoFlx9lwW5vOMHZ74+Pyo5RGXkKl/5bOF
0Pmg+vkuIyphW2arvNBnUCUBlFkOM5Iam8RQw0ErdPWLtBbSTVgdxJQujBuWCRaEPu2KgcsyNsxN
QceqlXTpi1FogatNiAk4TIwcD6oVjnZ2txRc7cjPudHUy6tBTmg55cC7renU5hwVrmm/cr7F26TT
d24ZAcssnxp2q7CsW0TRrQ0Mk3N89ov3Cf5lkMd3vuF8+Tp4QLuaAyHGKw1/QyoOb89ldAPpV6+m
ID/P03Q2AibD9qSHodcSK2ibXRD7KOo4+G5t6yOWhwtXMSjIUyKlsFvQnHniOow8urpnaNX0LRvY
8n6K8N/Q0gDnARg1ZKQsO9VOZ7CDgk8nsGIH3oMoWig0PaqNNs4QDHsIKNuUm/u4am0dKn1L+xaN
loJIH74pGIO5xxs+M6wP4P0fzNP6OIvChIRTvFowQzf+in+XCXrlvH1DSUlvXaVfJoolo6u+8DWE
sAVi0lySy9BFIlhAs7TGcunGVhxZOC8TeWYECpszwe84FI4V5lkLtUiYNDwjjDyfgFcau3SCP+LF
3VVp1pcFkhi2S/FlFAAXUqd8X6Wqvm1zNXaCsT+yStOe0Au0A0FnEW4KH9xkGAsGBClZx/DOOXSS
XHeCfkT1oxnFZ5mxfZkiV+NAZS03+XRI8KfotVwfn36F/u2vv/3bf/7Hv32pf49/VWCy57gqu//8
Dz7/quq5TeOk/78+/c+79AvpS/W7//Nj//Vt//wt//UpP/Wv3xp89B//45Nd2XMQPQ6/2vn2CwB8
/+f/x/9//c7/3y/+7def3/I817/+8ddXNZT9+tvitCr/+teXjt//+Mu0zD8P8J+Pb/39//ri/Yfk
556ruPp/vv3XR9f/4y/j757uOJ7vuwBJMfzbf/1t+rV+QdP/boDJMHVdNy3DtU1P+H/9Dex9n/BT
xt8J+uHZ9Q3GzfhA+FJXDeuXnL8bhq1TGLs6GANdOM5f/+dx/4/n/b9fh7+VxJRX5P90/GLf5pHU
/3yB1kfmQtDkWDJ9th5A+rD/Cr7+9XED/7J+///q2tyoLdykW0COyY3YzYRAH0g8GuRfP6+0bast
Fbuc0QtANHAsL5W2M0zXCgajaW9Jgjl5TPLx4GoxyoYinbaG5tjXsm9W1sfIEGS0rlZP+400qdwz
crKu1WK9JbMr9mmToAeWZN7F86iDuhtSlAzuPieA7kSRXJxQ1ZxsDnxGKDVYdQPimk2r2bYDXSYE
OA7rQI4FKNcEIclgdbuSP4cZGDVqWYnjOCcXv+rIWm2ym4ZkdKvS7BmAOub46GGAzsF0PqfWKbKf
jodf0qswXakWO4iLp17VSBzHCNxT7f6WrzQrKH7u1ADQnShBse6wgbeQgAjb4dU0FRMmKNALmv5G
gciD8hCw1smI/uJSTKtdLdPxIEePoTvKX0bMGEm2HllZuyWebs1ytSoLU2GS9kHnpN+a15x/Ci3/
zCwqnxKdNaAH9514no2DIWJHlcXy0GtO3eS+pveGHp2J5JrRFxG7nHl31YDbPPaPo1weuLEchoR2
hcM1TUNMs0+D4byO3vw+l+XBm6kkdaST1lyfyJfomIqTLElxQZKY9yo04khTmT+W9SFrMVbhoEBm
8sA7jNYFj0eXymk75/iX9TT6YlQ5+8u7My/XBIPHkNtVYKYK8zYPmsIOlj7vIlzpqVcpUhd4AvPp
RkAaGQFmfY385cFkACAsWtDBzHV63/pVNdFRDtzQIZv2BIrgODHN8mVI3Ue3sVjvZL8LhaxNWtVR
qfJjuTDIYbpaeS1jTEE2Dy5Zb/haKRWFG72he3gB1L8cvVWAOet3o/Q6IvaYvdWm/4OChzDxNDkm
UvvqMfJErrem1+LRnFleZJHCBsBiAxWljXnTryxnK3vxPWNiciWDMAg6ahOVv6tVTRit1JK2SX+3
vRYCE8fZKIBpgMlY9Zt0GrPzoSsWiIAG94yAb/kKk9GoJ7ZMrM+YINAba/OTP2IlWMab3lOqgmNj
iPpgF2DgOhtmamyQc2TiXCQ5RW7fTKSSGzFXJ79lgGVO3GDNJD17ziQD3XNe7bSghGuH50Lxysdp
/6jHINhaLLQAAMVmRDZstPNDmjIOWIhfLETZ03ouQVvOD12KUs2iBo/NzN21tXFp1JA9OsCIEBJi
+KPy2XVOvx4nGbYaRhk1Mis4SU9W6rzCfUDxgdBENFxkpHYMIY0B4tuysqihNPOEucc6/fenVaRa
KjrnrK8UkPkPCsSQ//qXEBfNMpZTzwqGy8o4unoA9prpkb1OU8z1Q13F9h668mFoFnFKPbMP3BzF
6lLV7eXPh4aZR4jAjEawvm+q+0JvftSNh+TaW15yaTwACKE/7BG2kuPnYgDxVXy2B23asn8QZFwU
e4iwXpDYMMu6ZoLSlbjEri1TemYTbG3zusvJdanoOKhszry5C1pxw6bpBePWmkN2igzIon527pTE
KbP+Cxg0kp8//2pJNxcWNjekuZTS3ftEjkFg9eNFWhLw4+QU97qLPx7VD/pFkFYDi1hsQlFyzsD0
B50Hw8kkYaNLC5qHVW3/5wM2xE/gvBP0Wuwccd/TYEkvC+p1BKUMfAdUfuT+Jkh8Ct06QFnD2E0h
QKZ3WoOSJbMQBTN2Atut+2DV6sHnclPIp50KEiD7eelcOpSxJ6uykfsBZ2wKZuU6vgFmkeMOer9i
3IIHhDRI1LE56/CYSUIJFM2MiflWoOdbbZJ7dyrf0sH7gY/uPGrIXjNd7XoUB2FdPLN/bC+ePn+y
dEc6N1Ce5aU6waCYuKewiB794zw12ckkhoAlqtMv1XaeDUS7ojtIHXQE69Rm5+vtgHOmht1ZEVbt
6BPzQP8RdXp2tgvnmo0eJJysZnbfoQQDNnQ24lGgY2UOYhvIaWg5L1Y1E/nJ7AhdM3pIQxI2Yrjd
aXXPsclr3W6Xp6iexwXdHzFLa116RHMAqjFvbix9GjREXMtt73zygmlhjueAgTsk8AjRrIkIatea
7uOsxSdVIANDIvycOWQrijuvFm6Ip9IKRMvip2QTWU8fuAxUoNqmfvVwx28ik6cXot62WVR3GQYP
Sh5LfXOypkOVA5HqRGtDpZtlaIueDd6aj7gU3KZAf31OqnqjtPWZZ6IdaibgXnqJ3zaSUajEwkPS
vc+eEdSl0AYWXxpSwDp1G8Kgivle+OUVb/Ad6kciLePieTLhk7k2mzfsZpadqgDneLGNGQSrRU0H
p1SMDuDR7mJNJHcegiOmdHSuTtf8XGrOZ8fSsVSzDzGcSO2cbtzDFoZ1ixLeXF4ol3HVxDPTpjK3
nlJYGK0PScFhpxG2tavdbATvWAwNqB5w6XOvDGam3FsPXzM5SOgmLb/eVYWBrdsVhFg5i7qT5Uyr
7VXIZmzYU8J3uZVUxV4mhUMF4yATTFDGYWNn/EdztyF44gQyHFdQbHQPqV5k+6kXPdNv/86Np+/e
d8EXpLBFiip7rz2tPpvCBMtcpjvsZ9Wl76PjaDZMPCYaHkuyDYUg094PyTdCQy+Qw4JkB1TPamlu
iEIiGNPUtKeFkfSjgTzxpnf53UhY7rueMQw2rBFVQF1Ed52eyg383RdUQWAzvJl4qM4b3tLM3RgZ
MI5m7Fv8eCgjOtK/mYMu+EMd99z79dkZ6WhGtmC7NskOuV/ekeEOlMwe5lBkzCNUika8nCU1hU/2
Jm/3XLDtH/PWunfSumObIhSgTqg+zdTvgVfQR0VuF3p+3QaDtnrGk9x+cOfpkA/xLenlb1tPxyc6
W+w7vIo3pEIwLmvmKlotlx3G5+y+RH1BGBGq8qFnF0BAaJ7b/U7TMIf2KU5Fm4SaNdj2Uk9pf0kt
90VKMLe+WeQXe65fqjoiVUs8GgWwhCrzMIe5OupqC291bU89n2K374aZhbSOLNXWLYt7iyDvu6/s
oLv5EuFNy7a11fozCifWPj5KoVlPfwDDwF2LonWTkHu3R5BjH1gy/ywb8johpCENEHUdVOUuW9r2
rc+SH5GTEVVRctcXwDybBhWU3sMpGMrmIx9c407hCCSri6neWAC2iHl7DLl2zhh8hylI0x7ErcFg
nYRVMr1kf0xt68uIQuKd+kcWgEdoGhPLtPJsTvwBoO5s1slk82Kui4N6ZUv1iGjT8WRzU9s01qC2
7koxQ34bRAax5c5ir233CMRaPEIX39WehCzBAmCrtKE7WSZTI4f1NnJfVGU8B+6OMBFvDagrA2Hb
jFRzk4I5ZywV2c9ORQqbFzfXcWQUw5Osn6BjuWgsKoerH+RuvUJMFn0vBvHuV7Z774n+zBq6v89U
ffMyMyyoYWvfmu5E7sqdjqh5x+qcaq+PkYXK+HXGNBoXRPIuKT4Ob1fOc7YdEgrC8jkjIu/BtvLX
pXgZ8RlTfmJ4qQBnIjio7q1mhk6crecOGeNjaRXwrqZtMUceqhDHQO1djgeCdT5ZS+v3fz5oTnZZ
Y16OC/I5jTWLyu58GG0ORNWL34ovVyctti+a5L41G/AGVmPvzFxtVTtDAo3xtoumig/grm8gFZNd
b6ofmTZcwbewBc0zDsCS8PWR19KzpzHs887fGAiAd/pkGPez05RndGKh6cnPtkIRPdTqq2L4TdID
IYfEpcMR07hIc3KryVCC1hVTFroSVKbesmAz0PN4yv0z3panmcQXNEbficVO39OcdxU7xCIrDgY5
WOjUskegdrsm735D6QfbaHGcDEASc1YmFRto1tEMemrkxmMzTCcvzl9tvcm2mo+BrHDiQzdMbuiR
ZdsZBOS2HkqJiIYgIfJrg8AKZLs+wllFaquV/JzulphJJayIqbVPbLXsU52SilpSI8IUuJQE0rSe
QsYxu6/Skw8orDTDe9KXKgm7RX9NsF+jxme8lJdwVdIZ8F7LpbGFeaK2wEk2skHYLNKUI8/xzpYb
hexdxkgv74kwvnXSHOFpb3S/upaFZoXI+27miGkBpRggAwvYcWI/48Q6ZAU5OxXlp0YGEMMwsuTc
4VfeTG+A5d9hoayKI/2lVMa7kTGlK3ARRpgQ7TiatsAQTBqdpNvisrdBnqunFg4CvQbo4LZ8ilnP
0HTWffWiCwbyFXrCrcyJqC4L54gUjKIrIwFg1sr3aHXJy8yEYjykgaGpT+qYgYw2j9UwzrLEjwkm
EtEzAOCj0WaoySF5bVZ0FMwED4J75W5jTgV3ycROjWr1/oE6atOfnsqaW0sYALZDyGMzv3LGjhW0
C0I3WO/IitQFnYQeMgl7QSnIGmNkfXxHGtwCCH5tqVnsMDTEJD5PPI0pU2U98V+JiYXf1N8t7IQc
uV6Yk3coTfu99BHMzNmXO6XathpWhNGEXhfCtoHypqTjPcxZ87m40RP2QtwaHmJdeRUGKat2bcIa
6LoVd36vOuvaah3oMQBC2u9RJqgzeg6sSBKXlljffetawBvNF4/Qxj+3hyT5YJJ7kA3ADDVAuHVR
dAPZky7S0nS0L1SYFOiQzVUl5cVxkzemmATDs5myUGpuMCRe3WQdi/rJW0vuAEUaZday1AciWn5a
U30wJlbwmSf2Xg4FKG4Oy9yC8XLDaXRhNHftz0XawPTbxzRudybiABI2NvaAVDpNtIt8c5/SqaQk
mSzg/KwxvcyjthSUSHPaYo2S7Av99SGPoSuldQCmUIZonwKsGjfMW/FWIjgC+vgS8YYJJkGhVSHI
jLHXFxXaxqKAilbMMDRr89RT2SV4keea0muWQ8AaULnjJtWg8Sk0kdveGbiKs2kbrzeniAm7tqQX
EKzuTvmgN6ale4uKxDm296bNrTZeFuwrkJqz4eo55rWvEmTIcyx3QqVwW5moBNrshlFHiLilY9Vw
8LWnHPKRguZiuyCjZFJCN272CXEZczLdZGudk6T5bGfQSBCM0Po4ZjjB7zKVVGgSWIEN6ZtnyQNY
UkJHDr4kdCLCUeMSDrmWk1GAVQcZSYN6AJ1AKDD4nVhzBppvS5JnUkjtc3GnGYQtNXCgLOd/c3dm
uZUrWZadSk6AAbZG8le376QrXXWuH0KNi8a+NTY2oxxHTiwXH6oCVfVRQP1WAuFAROJFyCVd0uyc
vddq7wIaKsJxwvU8jPxGItuggkmUlmcsTLLZTs6KCc9Q6fJQMi/YD358NctHQ7r3qUKN6BTws7gA
0JHET7Txxpc0EmywNXJGgiWrZpElasxlE8B78goHHrlbfOg3ozRvZi2uPRWwzMg5ZsdsSzpCwAOu
RjIZb4aik2ox8Od4tedixbNgeuZoheBa5h2fPLY8pF/Y9M63imqmk/w4hUkHlmeJoJu3mYP2oefX
elqgVVX31/XYgzm5eJ+zP27hMDAs//R29GLkRbopkuY7tr0bxAMWLONwTeAF+l7FwRmZwVhP67H1
s02MQS/nsD0V5hemE/Y6ZCDjmt9vygGkBrN825lSXkuW9lNpvxQ8WXaOQiqSyePy0WgTf77L+uhZ
FPU+JjUc6PbqNIQxshCwAy1etkdR9IWC8tFWIyUlzhm+9vYjm3bGyOvBUB9V7CwMTAcC3PCR5dmH
75CgG8L5KJIXzfNAN83AzF1ep4mYet66t5EDBFMWLvxFvCs0ofswA/tDFpCtMrjdPna/IN28D7H3
DSiU7bw2t4Q+4k1nQFwfx+wYB94NkvnN7ap9YjHG6Svnq8gVTJngonrNgj/RPw6JqjvU4dtUWulL
1bJzyfwY63IcQ53IouUm+ZyFxotmd7tVBbEgS/ExscmZJVgbHKM/mnzbtmkb7HPGpqtwMAHy9zyv
EdAvyat6T/8sQ7aM2cga5FqqgYXOvA+K4K33Ko4oES5yn0cN5H9vpC0qOLneeYcy6+p14zy4lT2t
DRqhS2LyVEE8axmJTVTCCrs17hZLuVLWTQuXV1PyUs8DNdaIeFEio59orPmQIcHG50ez059mzKHk
r7hd7SqTGFWUvScNZdFJoZDHhbTjdLGrsCVvp1k9MF/QZ8fCQDpjEJMThfIoo6QLj/tF8MIsHdvm
5lkTGaBU1PP5nMiqcl1C0m7x+wi2FPKthJKvCA3PlUNf7r6ZopSt9nE5ti/MflLbBpwrX0mSiG7s
U0Uz8SczENZle0442a3UMKldMYT3bcdHmO++gSbvoMz4BjWfRtbJRAK/mXLnVVOSjfLEvR9sEiqt
BYwMjPETofJ64JJlqZ4V6oGLot5F3aXFwUbEP/5E0TFtSzh1hReCxrIA9iUjbgL+2udSwc7MRrdf
o4JivxQZAeW19hOdYHytRP0nG+VxmIm5cJjeYKwnWLgot7h+Y3ljppqaAVDIJk+3IzAaVmWvBpm7
nO8hxq45ufH5vHF//kjKdgGrxGzb1AbtgbUzFHPbLL+xlhdsr8YnYSAgTMf0YBjiHDcWFxsVVuR6
lx8TpzO99N5T2zzTY37rSu/Vaiii1uZjosWVC+Wp0Wm/VsRX/vE1pe78xfeXQICeKO2S+G8hSfFy
aBiyi5D0Ed9M7vmjESBWsp4dCfLH8okkWZEQqzo0H2g0sUDAK9qdGBTS6mRp8YUy653qzTuFYZ5i
8BoB8KmRJj/UpJxfFRBL9kHSYwmm1t4nFWxMvjjIpl606TRshbkoPqfK/9PgH/Fdo+XToa1XfHWs
JFXJTCz5KCaf3AoP8rvaoKU31ozL4Sp/UssKV+g3fwZ+paNRPABlR++QvYIhB5hWeucgYXEaPYoo
fIyD+k/fQGUaAbgYsb7ZwfI6eWozTnJtXt0L2TVHpA00ucdh7WJehZJLtz9OPwnIqAdFlksRfWPU
ZxAlsKJDTPxtHYXcgckzYrskTcwB6xXzb7zru+FS8zE7czni94K7MVA305v6zeQaMdWq+n1mD3Wm
Z36iybSyPJqdljwQh3+u4UHdOUlPi5rzN6gUMkEV2dvlfa3VdM1y6qgQTxchqbfqi4E2tus+SroZ
BxEQmknmYqcFsSnnkeUmISBDblBC43+EwVPlXXNHqsVcDwPdABkia8oYE+lxpLs7gbAKRZFt62E4
tTErZ5nCMY+p1neNsefm7xc0H6KOT7bF5Ogus8qDS4xq5wbSX1Vh8taa6nmkZN0Zwxt5EN500n5M
s11AsY0d82KmBlBoOWmI37kb9rVNaDTJd8MARm4KuFGOsWPtGjfe11bnkZQffsq2enHDhlN60Tz1
dnAc4fmfgQutrXmKKRHxtIRMvZ5iC9dTfE27MLyMnRXcx85y+EgSXkQRs8LC4BVcIyFVY/v5j7c+
i0GXGMBQCzq22jXhhDcT9TeQIJ1hrMSYeBvXab6M0kaxYHq4G4ZnXI0gVR3nO0vIutF4OZUOAAYS
HXfkf8B3w4UqyU2Acs6CtQg0N6u0epms/hkdyKcDsfpO6eDiM1xGiQ2AUjCo8CK6TYmRHbMprI7Z
GHu7IaItIppeHHnfbUOX25Adkeqr63knwJx34yTuxsIN18QHeCsWq36OPn2mtspkCG5XXbvDty3W
vqYGPQETOOYl+J10DO51tMgipXrxjOC7jgE5+s3yn/pkebG13omUB7KAaRUE4jjUPMl4iXyksab6
apLotP7GGcgylLpGDJKljU8wQOnBJ/Yrg/TPWjoDKbPsqSGwyywV/wYH33nV+9W5HdTaJcMA3JPP
EJ2ychmAaJsRhsqq72EuzEt18jnpk5ifiaY13Zm5Mx2siou2bkOiuwq9kJ2p3wJf0JYHxueYEQIC
mMgUvQYpGwiMzoWsvaNait8pBPMyk96xql2XD3pD4HnmQ9oRx46ypD8gJaNcFXfdJmDy7cODORQ+
l82xzUiWlxOlfCM6NpCxCJkY05k6UOQywZscf9w0mG8oSA9yFw782Bme3VoUX2e6TE9Dxkc5L9WX
Uxv3GTcShG3Byk9LftVSPpoTBWkW+WgIwkhwLvWzcFur7DPOoD3HuoKLndz5vmXuiMfo1eRLPkc8
mjoR9rvColgoQPPaPe+tEtZhOZPnUJ3NoYxJauAH0V7749nunL/ObH0wI+MG6fF65IvnhkwxCXQl
Nyonj7n0wz72S+4FZv0xIytgrbSeJL6kKSnDUxWY53yFaSvau3X+VZvYhRoaREXR7JDrvVDPiVay
Hgnpu0/c2Z4QV92iMKG71D1BOFyb1XsWFTsrxNOesTCrPXdcm7J7d9rsKec4vNXApQiDmTCA1Mkt
FtN8HyzVYuZUbFaoA/HwjK+GKrw9v/JHSvbZJnEmdCy83GKHY08azxuCn2/hVL0sTRNq9biBWli2
MeT1FTmlW8GH3i/FukwJgLYOf/h+TYTF27MaexxHQh9o0lkZWUDmNC9AIwE35uaQSUpJxH0dwC/Y
6F/5Yvo803s5sw6nXSQIOGwSyHCkpdr1QEB057oMfkdunA4NLcrHnNkgNPFCwPLSD0wuw6gudi5Y
ShrsfFtmaEV65ERZm3yY/PTEe/lQ6+rEye3QNj6g8VIcsa0Wu9ggkkZ96bNKMgL1Q/blM99fjfzI
V71CjWTUwJmLBcqgG49xUv/Xp5LCl8SMYKL1SnYZ6j+bIYo4DsvRBRnRz/6RVGZ5DdguENBLi/KL
ydYl68a/ExTrPS2N8lTEPG0AC2JB6hjo0s7gh9mJ+eTYvXhk6rYe2l6DKIc+RsFUboTTlBtbzwfV
D8+Tu65Fh6OZFek2G7LvrEmeW7N75VwOuyfr+XVqONXVHSfSkIHJ3UDRaVP63MGhpjfMjAsub5q9
q2MXF6ay8z6B/tnAi/fHlFcbPP3SC//aoTWjQ+oe89I54I6ob4vd8PT/d4zHdf5vKZ6n//rPWn3R
KFR//+NH/ceqKv/3VM/yT/+PUE/wLwFPFaWuSfbbsyz/f6Z6luBOKBz6lZ5F5Id0wr8zPc6/fBN2
CGqlgP/z+Of/nekxvH+ZduCYYWDbZmDzj3r/L6EeNwiJFf0voZ7ADMzQt0LLpczskK63/49Qj0Uc
i0VXvUVisoxRTChaS9DNGjvxPaUvkErav8JB4VrVTvustDNtiTSkW3OM3h3DMx9qYhqsQ2b/wG84
pY3B4TLNpSqs732mtXxzSLoOxv24vE9BslDEu+fCzGwJ9C/1wl2nrnU6HOfAAbQo5+Yauto7cFQy
GWJOvzIDbKUT9zeiEn7Kg46qGLqkdYAmdrFeDbYUfCU0YFSyT0s3izkfsEVP8VA3Lh7YzKx3cN3A
PMcCBkQYZC8AfA9FOwV/Gt6Ya7JXgGzpbKIUXpMYct59hz54XLjTNkDesXIUEOmQ7QkbzJ96itWB
Gv2fjsMhBCxzO3ptdg58q33gYQYDZHLgiUXTzS6vPcLYQ+fHz4ky83s5upfMAtthmeNpCBv7jh2E
ySYG2Hhjo0e2qybatXVYbQsq+mur6t76kr0TKMR6p9l3MozLma91jCamlD01846dJXBBN8w+10mX
fk2D+cZNnOqYCgaAB9E+nHkmR/AGBfy1mw4+5Mz7wJPY4Cp6vrZRHQqvzOCha6gffmLRtsqWhgmU
BDI13BO3Ii66U2ib3Ubmxmsv0/7XDp+NqbkZNTrmRLR6WyXpF2VOb201Xg7OpjGOClZnZY2PDRg8
Dhw8E8PlDxDI8i4xxXifqPJMhYhhBMpyzILI7dD1uSfVUZmCYBTNo36kSF7ZdOjastPPPpCfddTS
/fPKKFsHC0g2CLBsiemlSuQ6drnPIiWIhCyIg5j+rq+0pumO1lQ0uzDOf8gIMMR6bHq8dUnVfoA3
/pgQ2sWCF367OO4IBy8wbcY8NfqmgUFImKmjaHlnsd/nRejkZwOsEDF1ky3yYtKzFGcqkyGNt1j2
pIVvT9MBXBns/xcTn7s4+cRi56sXT59Jt4+zGCf/5MdeTH7R4vQj/MAxF81fNX7DLP/ucf8tDsBo
sQGawz0WRTxcswPyDGHgjDjQQSDoGvPVKcf3GLGgvxgGLTN/8Jv5yKDt0ADMDhvuZUZOKW+xE46L
p5Aq34Z0ymM2D+8zhghj+IOz5oGl82uE5rBs0xeS92cP/WHiEdjtPxmzAlefrtZiScxNeg6yCi7I
aa8zIkVaN5+h7B7DitUq6AJ0i5WHLJINWrUuFhejjZSRx0YL7GDq/wyFeS4QN1bsNEZSRHuhoASg
dkzxWglUjxLlY+G3O704IDmmPtDofxBcWIbk1ZPOC1z4H478j6IhoMBiNEApSbBR7VIkk4HANmku
3sncu+ckCRQ6hkbK/2ZqllwZUVXWi7MyX+yVHZi4GZ2lm5dsPrkL+zR2KoJdu4hVKBNAcWg43GWL
FdPU5pX9wyvpkq27eAkaBJpiMWl2tIOII7bzlo+MRTLF3pey1huRyXgDAZyZh+FVlPDHmVjexEma
1Jy72DuLtkenMldQoT0S6gQFS2B5Gznsxpg9p00Qnesqa4qkq9rD6BbBOi07oF58p7zFHzpa0zWM
MYqGqEXjxTEaSLaklY931EFAystermoUFiqz9h2PR1VuBpX8grFm2aUqwo/uSK1MP049s96UKUO3
6E5zq18yB/33NG/ViBCVeuw7GHlyAow1VhbMYHL0v+THf6tFp9pa/h4SGYGSGYE6PGkuL/rOC+mR
j4xR2VwYuFmLZrqKlG/WrChSWrX9QyKMh1glv9rzGIjpWObcK6e8e3O7b9J+84slpks/Em7LFGNG
6tNrj7DXikzDV7YIZGtMsv6ilIWSyTrdbW58DLxtbedkGGa1C6b6GnXjzlUj+of+OrjFix9j5ZVx
pmDwdntwM9QizEPqDdVWBTjlQTQn+1KQcCEETjWT7B2qpGjFN64+YVHZ6EWaW8VcIEMPkW6yKHWr
oHnCgoQMENtu/o92t0LAm4XW1eBnNy9qXpBo1hr7MGUFgtMbIlVgLgoGIAT1frto6Zs3lcvihaKj
h//Iq95LN+BuPOXhTlOSullZ+ycYFXIiD/ncohCOrfpzliE8Ny4YTtGRB/XodrNs2tEmJHwzHeuW
QqqFm7h3KDj4bvGpWYkfK+2R5I2OUhjccIqXAaNTlCI6Vr77mITeR9lZxoZe8g8rPYPcmuOeaTs6
kB+KR59d8irr3JtWRnR1ZxiXYJCPlS/1Ki2N5BgMEVYyVJIB9ykj6G/eiERSLKLmVojtZCTX0SdH
6yveooalHidmlJsi9gaCiNA9o2U4TpBrz4/FZfXDQ6cIrCMr5fHCb2AsJ0aoXNDNBviBWLTSJX7p
meAHnuLjnIzgIpKY6Ib7lRYOQEIt9LrDWLhauIOiEG+WHdLVwGRteAM4EtzWNuK0r3LRXYME5Six
KLAFLmyGrdN9jh17Wrgz0yLMVl/Fos8u8GhHs7vBW8C2bnRWTGzuxuCvat7N4k9QB0i4c9IdyCJO
HmhXftGag6+8eV/L+jr3cE1Qq5PP8zdjHjDrISnD0fGjmxrAWosCvIxmFkPqZOIE9wfBJO8hXJTh
ndTsSrGIx4LrwjzDInICsLAzd+weeQ/LzOKg3Yi6Z27B1mKLHJng+Ojfv4aLtNxd9OUaj3m+CM3R
XYcHGsg0MJCdh3L+6oiAxGX4nYRlcOSyhlIBCdW4DpxljdGHO6NEJG4KNhQdP9GrW/nXNNchmx8X
Vt2udDp50k7dHujogij0gPwwmVG42u2kfErT9Mb5kOKQVSQraQ78wPzwnSqRv/dH+ygChjpi4F29
6OALzJZTYjW7BlO8izHeNHxJeilqzghJ2qG6sy3GApA43n1ViE1GCvWuz11a/DjEvHB4aBY5/bho
6m189T2AsX4R2DeLyp6mRLCuLSaochHdV1IQZORV14whlqmiosfmXEZu8Ozg2fw1QJHKYSGmG2V2
IjNhtF64meYcAQ/pHDE9EFDp16KF6JcuvBQOJB2/JiQiG5CFujWu0jgS9ic8ZuKmgD8PCKuQBEHx
Ix6SUN9ImeMSsFcZC507OwaomVkhg5iZcHBACOquKfjW9TyhN4HN6i6z4Ghaztwe7ZlYXxJ8Sklo
KowA3BkMEPiddA5+izO3wZdJHJ0g4WyepmUjIhchX4ZQOdM5O25wqJXdGBc+zTUFoCEVPqe9fJMi
XdrEs/EBf8nZEj95CIyGkUpXYf4bAVDXpXcYUb+sRiAAvfxTziB7vS7l4jC324arasewkUeMGe69
FkSGmjprI03em2X00HEk4DcUE1kczvyd/ZSAoekyqBcttrhJ7XtVJE/5bLHa7UV+gjbHDdjy9nHH
06/qUvaWBWzVsPTww6S8oPLUezFlWh2VotdVsWd2reCNQR/fjp49QrZkypsC7S7/rXdN3BLciOZs
11HoJB8ONcjuxn2JHGbDfGM45KP3rJ0zt4xoHQyBuCva+qm1hbEvhPvphsM775RmpWPeetVs/E0S
HkDU7/QJWtfKUOn9QGiex58yCXNbK5/fm4tRO7T/ZGkz54oGtqS0PhNUHKc5T79C1FAbxdNtLaXz
qBMhdnaNFg2I/G5wmv4yeq65qg9z5nNH6Kpo63ZGccpxorXLT72Jkf029E02vm/w3LB/LJ4BDNus
81AXctfO/M57oXUIlE12nEVMa/XymHB4SSdY20Nu32qr1Af+d+6CllbXFGY75CzzfWXTJuOLTdZj
yXYEovs9KBeHfc84PqnWORed6e17b3jKKOHv5SQ/hzDawwuJN8lcuqs87V1MuT42y2E8dx2GT4g3
5Zl4mEdpjSWClbaKe6S9NQZlH12xYH0Cbh19u6kCNW7bReqhk/h77hjXjynFT9YyxH388hcCG12Q
qH72FtmiYDS2RtRNFxbf1dQaN1Ki1oNGnLMP+ArtmlpgTRiG38tXbLnpSVTTYz5hO6/qMjkaJmL2
ajG+u+6MVlWnz7aR+feytS70f3eahfrtnz/S4NvxGijBIngywEYwezO7VTPotznO5WEKBx43RaTP
c8nAGAMc61eQRFwcpyMDgVvNmfeBh1J3ihKALD0UCb+0Wf37mEVCfpBBCX9TLrcXaR5kSFeeCUR1
H3kU3hpiusWg5pcxVU9EprO1h2XtOAxchQcBmTivS+wv3vhAtOY2Y4K4kKZorB5vY+Q/sEVOqFLD
KaJnQIzthWLW+DgG8b1XZAcXbB4XCHjLTPBhfk/9MZpSht6DQSACIwxIAMNe5x7f5kC4CLFqa3qY
W+O5CuaByMTEKyNqLnVu22cvpXAgSWLvXdfNH+QSGcx4mt6hM3wdHAvmpg4v1NhorKcuafIgmTeZ
xWvLoaRLNIeFYjent4a/7fGfP5wc/Ec1uEd4HPdjLbmlEUDlgJyCByytzUCrnESpOFj5SCKVUamM
e1hlGHpPFIXZqXonQ46kdeP6Ujr9r+6IOArRbisV4GOaobM5gp+nqupDzDqPDG8OsjllHDHESKB7
OqvXf/4Yp+KWm8HLWFV/8xAaBbQYqtwpcX+RC33/zx9jUehdqOgOOSV/GQoZgFRZMp0N3QMrTGPW
P4ExwMDnD0fw+k69yV7PbpqcLUUgplYkY2RkBkeVaPyJS6ze47wBWml44E5eY8WBr1KTSXSC+j6o
TYIonMXcNHVWOWSSm32Mmce0s+qeTAAd63awKf4pzhh9ECWv5PuPphfuLbPuP0eF7cNES7DiPVAd
XC+CWW2n7c0gJrQ226bi6gIuPh8Q2EhDRB+lJyBasgzIouy3rrxdTyfiM2zh0sqELbbj8N6veDgc
nHa2MTzb2Ym5AAPoIb9vjM597D1eIGXSLRnKqjmq9hUIZ/xuQqVzE/Geg+87zO1rMsIOG/yITEjf
CSb63JL++beuR98Rxw5I6uX/2/Z1uY0yIAQWZ1NXBt2LXXTJjr92gZF26F662Sv2dTvDR13+beok
6jBpUlrJUHCbHuYHhCjVucmcC0uSbdbw1bjYH5jpQ6CKIwRUTGPDF7j3/kFn47SqjR4cvTLqg89J
lGN7MAClZsMIvNK6RBxbCa4bJcUnnq2maXEvdViCBQFYJds372QTqtsUHALehyArjfmx0zLZG87f
Apf4rjJED3faZDsYiWtBfeqczbTkwIyNzNGZRy25XyVT6xg5MG7HUVa7mWtVN3DptEamUI6q+KUv
WWXRS2EQxKT6YKuGqzq6uIMS9uskCTCYRtkdgL2wac41grHI/Zxc/ZB4U3xsNkOp6tOYO+cSJgAv
Cs3LzYsA+nl+Q6/D53Iwt/Ghi5JbNajsw+mNh7nkV0jroIGvblysWbq7rGM+NoNovyOBtEvJaL4A
yWD/6JT+R1/oR0j/90Fv6jWrGWNrRoo3gpsHz7Kp2dym3SHKIx4KYT1yTy6+mpajhkuQ0wI1MLC+
ChYLk3S0/+B47ZNrxcde+4+QsxgqZn9BDI0j1iRf9+/i12AbdG9O8GiaNjln2HXJ6qiOxKOwLktJ
m/SkfPbcoPyNCaYxsup2gWiyY++PP5bw6uc5n64JsmVYhBiYWCzPO1uZ5i6XKZQeCtdQEWkNxsOO
HyOTzTIZ7lmjv+J+sc8QVBGsM8tzyVpyseUpGUG/DzBiHe3JqC+Z0OoYgS6I2NZAbsfWG0UhimAQ
kjn/SZWP7qZjE4tYGfdv5Ckfdnl4JmnFOzss5zUt+sAialiHXn6IetNYT/aCIqModGlcAnvkrRBm
Q8nqiwC3TvOUW5Y8O27UHSaPeJtlzyfAsMciIkqD37XaZ02tVh65b17CVI14SQpmlNSacbrHRCmi
EWOV0TzHeRrcPM94YE5Gfx8ekO4AMo1RgF3Vi+yNjEtIce40nZuYfPWPWZnV4+Dl5PgsrTZKafKY
FXPSqv2ZwFQ/kUFfCCbe3u/me9PsSI8xhPuuPVjYcFtE4bzOLXEuuq+s8Qz5aXJO+0L3Bpio7D6H
SI0X063ndZgDjp8sXv21hqrJeu2S0mOGvhXb66z0vCU3TH/djhFeVMZuMNofGE2nLh+Y4mkGX27a
JaeRENRJieyK7psPbPbQRYwrGD/8TqbPVGlG2dGze5c1CIgALwO4Ivds8yL8kqn7Wutz4k/Mwpza
exxcIvBUSZPU9q9TyU3OSDFcGAy6mCEfXZTYR43LtR01vCqatiCGKU3e1y1WLGCfJB1UzUS9EQcO
idWRO0mxiovhRin7SBPrO8Dveo0kupwSvgF6BtjOXkPjzTen/TQxko2wh7oR/lQja05RS1SAKRyW
VYaPLM9Gm96i/+YsuUEjJATXd7Y626o7tBmtttkBhyuJE2zLgGeJZcwBuAbPXKUECUHB1MEGU/hK
KdeFkQ4JZVjibhm64hhjBahjNvPmvhF19Cfl09JXJif1OH/sU37HrFbqXZcWycaPpYPAQednvxzO
MQ6uvpanegicZ76bgXxPSj3uGDBM9ZyeebGAxuIY4ljQY/2OV5XNlan323afNhXIT3bgap7ZHM4c
vkx7yBkr+cCNu2erj/i6bcLcoYY54rf6MerjbWZl0wOf4p3T9+6Krcqb13rlZvyMkhE7bTM6S/uH
ZyElNm/yH0FVOzAY4gtfY8t9UfpbV9PcL+m5AvKQ9EWRCqvYflhac/QlgnViyQ8kLeUunBD5+llx
ClPW+EY/HuoKYhMmEAgmHBFRxV3zzpZbwMgM7EpOUsLibkfQ4CfSPGcdRbgJLTiyEWoYWsbF1vL9
dJ3nXFHipFgTkTbvHWe+KzuTlm8StXuyht99B3QkTcqTSRUTmC+BFZJTG7ft3W1E/0pWtjplFq5z
y94pskZrndNn8ujmr8XgBKtQDAVlHY9oNWylJRVMFaS3dpbj3U8G51UKrRdfqt9p6n69uolWLIQX
opsYtkT57tLWuETYFPlhms+EmiPNJoBpP5UYI3pgodLeZXYzrMGW/NgGDg8oyCDQdXPHJ9BYW4W/
rU3UbVp2Z9Jq026a5KnqkvL4zx9o0PgIh6RzgwGUHm/xnaeNpdGOkLEAxa4kVyPp2rts8u9MCwBo
aqclpCOO8SqZrrkR56yJFZybGsauU8ffslSXoUqanZ20nBYChlmXaQFFWwl3RbJ5NYFhEa/USGGG
eTW3nvxsHyfgdVs/5547eyQOKcC/MVECGw99KUkfpMzGx4DdDwFG6vFWC70j8retmZgkXcjgJqNj
rPsSSjqdUXbY7dbua4Ps6ZsZuN7aUclLkXFya8Lm3as4bAVQIFb0bRH7lGiCykxfzaFFUa78V5rp
XMlYHMApIntIHDjYZYGA10NkkjZOCDJeFttkxFkj5gYwMoBIvN3K3BSuFlsvyaJ711umGBrMjpG1
3/HM31m6zl/GGOT77ZUCtLxt2+pchoKSq8NlyV/eI11A1otTHvAf0uB5/MryTbgBrFTU4K0sKS76
ROrYzK3NrKgvnv3UGiUoS19/NWV9CYKSKgYvO3Ck/i8pyx6PD4ncMtJ3DS9vERkgSmLrOnNegQNl
bCdylGtV9I9OS58jmlPzOgKYhpl/giH4rdPiSwLgOulc/hkWuDAMvOTOtC/d0JEA94mA58IZ7/iE
ilUTwoszc5ixOVLCzMOlg9maA58F98SKPiOn/gSRxhTfzCr28Sk+ELN3tobTlasuc99a3vUXw49/
hnpqjugpfpd/6ag2Dlbw3bJk5BvglysdPQZ2ZF+oyZK642e1KVtQymVBE2OBcq87v+LHoV8KH9tL
SHwH+jK+hwrloou8o2c5+dz3HEr7m04tHJ3QghKPFAaz1vtA8zC2JUciTrvc+t2DYGQSdYN3gSTJ
eTUegBTyzzi8KGsSOKTvHyHY5wufTG4KRae1bqFSWclyWlCIMdzhUBEvJlHrX0IGNJJ0/RYttbkJ
B/3yz9dFl+SQLndAqY1z1Dksj2EfAmNq9CGbsPxOCRKfOuweUvKb2uo7VqxQ9ThGPHN8u/a6vTXG
8JqT1oa0bNIWGgQ4K4kW2ztYntrwF9XbMSUE5aX2ibIhVR6Df9cm2CBs9erYAb7PmViR5zDQrqtN
6zNympeXhLLWqZe+wvriI1k9C5k/FJNx8QbwaSqY3qQXppAg3JKZcRvWVy8RMyMwOiGlTUVe+yhS
OybY6RK5BmhhElUr7ePgiHA3EdcAgP5uhGJX9TWaZDf8UDkVJoPAF3eD4iNP49/K5bAMQu05o+LE
y1IwRhzBAGdCXgsXkIXgl3syvL92rG5jiLzRau0nE3sEtHn+Tj2n5cg/9MABzpXfIPdSWDlTdlSz
ywvfVP0bsLF7HM7+duqGJ2WiHaZolW/HilOMW0cfjjFgabZ8esZ2e28swmtU2M8ItTtYW4xWg3rn
9hxqe21vuNqBzk2LA3GwmCUGFiguBWuENfN2quKRVjVvGsd49UzgHHCUoE+K+ZWo64t9reacjxLQ
jK3qmp3lxoAXG/9YzSMLUW69CMyR1mG/klngQTSyf+eS/YPBS8FzOkqExdYRWb2eTNDvuW/og5xr
MHPWTg1a8ARj1OqTyuN8IcpTb9MU9pNxW7BMpMX4rixq1KbBbFia9iZ/CNrkD34PyF5Vf7L4l59a
59iLy22axwB9hX0em+xa1ZRScFhAsGgXtAnHpQEC5JRaq2jWDG245fWkvNd2QcPL6fyP2K4HVvAA
KkZ3B/P6R3rje4K1InNAyTeG+OKMW+5MB35EgI8mg/W98mXKQJM5KzOYE3JfUkyDhGfK9PKUD6zz
3YaOSqjlLm7ESzM3MzlZwrRzGqSbZAfe2rgUHPu5JHaowPHLAybnEm7w2HxFN6tO3INDXz43lhWd
GYxyYJ+xbWXwmbuRXyxbmHJraONod8mvS35ihX9NHuFh++c/cagfhEAI7bo85UaLPXtmVxynfSH3
Q1DWJ/4SHyzDn4vZeeiN4oNydLh185bt8cApklvequ00YT8n+tYVH5h5mgGIZCk5N5/epqP4TRcG
M1aXnnrAnMNL3R9clwT+WufKzP4u8sxnU3IsjsGPbLr/5ug8liNF2ij6RERgErct72VKtjeEWi3h
XSaQwNPPYTaKmd+01CrI/My95ybBERnfdPSGxRpWeTjqaeyIULs1ZeBtm0mfzIIaPu0fxo7cz7SR
KZkHDI+j2AeML9i4yL+pXx5y7NYb1h/HonlzOo0lhhuI4Zgq2IRYZJAKOoosp3Myq+xiGO90L0/Q
Rt68oljlGkPkGKfPbiNQn9I+Ge34EQ7qI5ui7yxNiXRh9Zx5/TGPYmAQ4c8E8+WxaMcbRM4ztWRc
IRBVmEPcwWS0ZuJl8LlX2MyyYgeTj8Qcb0TIAieMUUkOKwzi/oNJem1vKHQDEwG1MnG28eixcMBp
0ox2fWyjESFlgecoZZNQwB/fzBifNi2TTWFjlyFiVl8r+O9VReYporQEYo1pMrvyim2cAs9l973B
sMHgqEZDoZ1u25dMEIJePhu1M6zaZlQ7Ar8seligqRIfQEWi08b+5pRjv9cxNwFR1t6giXN1zQ40
Uj70Iv0yo/ZTI+I5cpfifXGsP5gsjUPPKkz0gXN27XTZOWARK0BxIiuI9SY3036bl5SPxTxbRyeb
jmNAsViMqBEAuhJ/lgNYGLtlptS6hEFEIGNskXlrB7MQJmQQbOD40VIiZ2hTgqhilLDIAFi05Ci0
2TzJ0+RlOx4r7Bkec5bGd/1LCbGN7sp+ZhrDZ2DNCKStBKkJBdbOlvvMRQrMG7gt/VORjfOb8Mpn
y7IRQBblA4zH+uhFDI6aIg+3YcsYoWcPdrJU/xAutZdZobD1647h2MIQ+f9L0Y3zyYx2HhNelA8I
YtgigYpmVklqh8SayKWNZsDIslPp1yjWWYa5Y5Nt+cPcrVum2JG5nl9VOoDAczgWNN0lyBi0iSJ8
RflVPPbKJYR4CNmdxP/oXjjWWHwdG7BzQOWG1a2GDvLexaV7w7Y1tM3r1HvTQ9K5TzX6ow0203Gt
yoZa2g6qt66nOCMaARfr8q823qp9Z2rkrcu/BtZMtFI8/qvwpW97HzOIjsebF+i/yxKA65+ow0kI
43W0MbJ5BH3iJ9QfgiLOsX3/mPgheOL+fbKXP4jEnaORcFSY5hv4B6wwFn8/I6ACwDABlNKohre+
z8+8wdNTlVnDG5kFUYrwmMJfb/NRExTZ5OkjrIKt36Gx4OXDbrdPQgRFPuuEfZzIN80apG30C2rq
b5IRXhLDIlZ90n87pzzNzHja+kW9shfYjVUTsoSbfyzLegxkgIo5x8mX8ebky9gwzB9xFt3By21H
UOwsX9gut6566AC+jIkQR4NsDSVtDBclu5BcDTn+hFavwdTa01fUniAE+QTZWGwz+XzJIzwZsdhb
FTefx8w2xn0GF2tARdZ9VJDoZN1xnbvWtG4x1q57ccxLVq2sZ6naVkUU5AclOczpjaqDDeQ1aoJ4
p7mm2F1TpmQ158XMCVnmHzORhAh1qzWaf4YS2IS6xtzQ3Zd7Y8gA0+XtJ/PJP0ZensKZqMt5ob7o
2qcZy7C4G/VLZvxU9DMszjFUh5N8jhtxDEgH8rLwMtVBua67+JPwwBDGEbLiAqdRKZpbTsBIYePV
kvGdrIpyjSrFB7jRfhiDk+45RhHQhvOJVKS7yix6QLVsZ2KuZ+anBNUmAu8c5uAC5VzjiJ98EQ6D
8YeSnoLCsLMjRTImkpjgFQqdaO3DDbLb+mzHwV+7s/6adkc0emFtZeNse6PfEQL8wmnTbwl8MFqy
rQlCXylBnV6OMxtXQo6yyrtmo8b5JfuzCtRPM4XVClX5T5yFpFXYabaxA37NYT8/ZQ0BXkYSIwSE
tBJXb23lErWYmuvCwXJrSp+RrIFyog3o5UJDHV1XfPKLoU9RqIhD/BloMuYrjVuoSXOtU1IynZi1
/Qyo4Kos/aBnY8mq6T8YyH1RLKBNwOqQk+IZVFviClKu/H7irSLNZWX57SFG9yYHOgZ3CowdnnBx
ZsCK4YCRB/X0zXFHvWtKSraAwDESdfTOFLbg5XTWOGhY2papszP7pts7ikxxvxBbfvWoBG18iQnZ
Kxs7nvRqYJbeAlfAT4uAYw5wjcReA+yl+jPaLcmOOQJ0N3mwverWgTraJIZT7jqgUk8YwTfaqeUh
Bww8aX/Z9ybv8Vi/1E6sT3aV33pXqj0UMQ8qBWeo7YTYEXLzR3bA2826//DJ4dkafXQE4gBJgR9h
ZJfMSqf+N1BpQFp/ppq4h0Z0nY2CzX8UTi+ydHZ9Mh8rP4YFgXRtg4akPUkCRTIssfuEMV+jCWXJ
iKeqSd64MW7AXeXw6HcRT25KpdCTrjVRZ7yFPojjygD46JQb9BAsap9wiuToWoc/knYQzbz6ig+g
rHinqCE3NvAXszBWeebdZhFvdeb8TVA0IRUmPil28GUY7osb/IMRYpANGXn7yPXvbicuhd9m+wKV
15rgdnr4V9txn7VJULhEJcm2LeVP774M+h02r/q5CP5ZkXtrzPgiUxi2VEfdzm78UzKhDqO/Fav9
jKGF2xK7R2BQhjDZx8i2ZJ6W8bOh+ZEKaHisYr2bBvomFASfwOnuFnFE24SxbsY+d5UZ+NKZhay1
6Z1JyPHWiVd8cCZDABr0HxpROeKBZtVGtJVJoFRYmx9RVPTYKUFjunmMpZqghdGtTpVIr6U+pOSa
SMt5g1izH0q7eI1zOtHmntqkZpPJARMm0xq4UO8K0O6HtgDblZUMrYgvSk96oJAKXCQmjq8uYZce
AGCQ45T138OEzhjNC7PuynrPC1NzeuGTbqo3l/kFUn90GSa8Ac+fgdk8+5l48QERXqexRPDRNHCe
qc18IszQsnHICw3CI25ROdS//C2o9oFS4crh83XMi46gu/IycO931kc/QcOaXGSsZHqTcDsS9+l6
bHDz16KLW4AiHdwEuja3fBikEW7VSIgFdrW1jqjg64T8Nup5LF3yg8lFyJ4+e3AylzUkMPWySJkF
iJKFKypGVzEEbxHlxKq/I8NCSIh22AZP341iv8AFPfzm2FGRxFpvzGS+Of6vAGJxeTZkwtTRK4EO
qSC4LVTHJK6fo18Z87epnPTXDHr8eRlgAsfAqBaWl67wX0CfXudwOGeCOToKO4KH7Ytlo+qlXHJi
hJE026z6FrM+CkqKLuhtOG5rRFU2R8oKnlZ88WgAi/Az8GG+jprqduzZ5Sq0ssb8mA8S1lIliEZs
D4zT6qfQeS3Rz69CPfsMQS48wzBoc6aGnn7OOzJd/Dk5dQMT8wB0vQnSuiF3bsvL/e74C1SQwCFA
uRwS24vdsJ0o4rI5dgSFsbJxHiMy39j9Q+HLwTGvYic2npvIFzRh6p4Z7YdTlUevt7+DGPBHaKKM
bLniTEZBgyVcsn6Sl34A1aKMpx6v7c6CTIOJ2ow3avDPjnRJZDPhuUD5gvqWUK/gUBZG6uwtQmct
pEduWH6gzsrw4oSrvgtvBIE+EP+CtN3GRCcFeev/f0ELGK/ZCjdrYA8bBYv9JHvVHwMZ4ncT7ilB
CLEp7QgJ1JK0/v8XfgEjgrc0XSE4pHTJXIBYujlDwH/QjpXS+xp4j1v4cVHDFw9qAXCTmrSTIBkp
5Ptq1/Fg7Tw7Inmwq0+mLMgN+f8fMzdHDVQB7fRQ4mwUADniTHNKT5CvG9NHaUglf2eT86zTvj0V
PXzR/79My7+WGCVXTYB5scsMslljUnAR1qyJfSBfa2qZhqFLq46IGzYMpbeuiW7CAjd4Cq2RgXVA
P5YF078xnOxtlCyL7Ir+XPfTJWWa2Tn0t1W/y5r67M3P8fSD2KDddqm+w/U4OfBhmpKJKYGgj7Nn
PmSMWWZRH1Oj2CGTObuoRiR2pTXzutL6NirIbkl7RZd9I2rr0nnMXv2pPjaR/RbjX9YZVibuvnWD
ggImi3fx9Wfiedd4DFdBJ//2UfpreKy+ay4MAyagn9YHm2yzrfEpRPeBbInn2eEgzcnukdS0cCIZ
ZWOxwEgfPg12zZlO21sD5AwL3Hh0tCEPKfCKDx5pNDf8xF5+qBqSKNmm8uAJpk7pK1bsGf1W/IY8
ay9sbNGyMfi2scuRlNVHypF2pwkvCR20YpFHxzZfHXOghKVPJmyHrRHQSrKmPpGK7DAhr6003WTI
wUc+eAZ+16qoIGVp9zugkR4LWPzmzYfVwHcyH1XbnTsD5wveUZwpgSBIO0RTxYHj5FAAKTqqQt+L
wnx0OsI14toiIpM6CjfFH6fWB6dhtUHVdUTLQjuDaG10XqoRhXxPucoo7V1wZ+KFOXYVdsov9Exv
ccRPnFl0ybYIvs3B3EuxZyJ9HsF4rcwmeQB/R50teQEsG6ZQ4uSP2fzSleOjavjFMzVHnmo0uEcg
8XshLbvPStgOF+wbGA/2MN8hKVPLe8wfmBrL/QqAyFQfeYZhB9doYtM1iUNeQKeV/sUmjqjEsSFL
/9BOqEsivXzzhFm30MVPGMRQBnJ5j5v4L4/mA17NQyTJAYwK9pegfWqGXgzNXsii+pGh9WbG/qlK
db3S7E3msPnAJLOs4V7rkkI2lyfhRC+aQeXyPybxhoA9nyDE+FQ2Hr6VZVKqFDhYGNi2vpBqxEUO
HIjD2alfyWW8273/g5H8bcZYjCkVmbmkQLV72gBL5Y/zFF4yFzs0zz36xnCTR8MdgOapaGz2js1l
GiRcQI/z2S8ejbzbzX3wPRfccD4jgWRgL0EqDsq58qiQdDc1Mq4c/H+TtPdQIcfKulNex/DMhfhy
ZPBdLQzPxUiIUITbj51AaY8X34xe6IM2/Zi+hkisFu/8WqjxwDD3UlYYoifYB5nVHWVG5qOHJ3vb
usdpEd73yPeaTvzAoftjB8ETSJQVDvG/PbMaJwQKXkb88/TYI5l1qPM1289J/ktBJbD+SwGCieqU
ZQVa9nNTBZym9FeGpwlKUYgGbTU/Jp3x5r0PRfVvxDxANBvcyObiMRSopb7QPKMRXXMQ3lSdxJeG
JNuc3JVNoAAx6IhEN8/r7kEhLyoa/vp2ek45Tlq7QLCAMcb0aUrZ/4mU1713+nvIE1iWzb0lP32V
2ukrs779NIo3ZkdpSnFHiStLFPPkJsChne5xj6PTJ11JW8YTKY2nwuEw7PgcR28OafFY205p9lwq
57WV7l9jIr8qsUcWEGjaI1OyBE4XN1FgWpvJg8alTMh9c/THb1hWJoPF20gpFNaaZw2ZusueJeuK
Y4CZH7loTr0P76Z4bVAMJSmltO+FDI0DeExFS4KQzLZ4EE7oMlEfTs2rpeiV8+IjT4A1hNwR/sDf
IkEt4I4wmQwsMG0zk2U3dzcLu3gRoDxuvasWNqk9reSqF4yvIKpeWkueu8inKMqmXaaqI7xy7HsB
hlkTeyi92Htdjje3sNA2lfXJDfhQG+tHSet3mJlvkDW9pot7Yqp+Z5ZxJLk3VPa08vXwlhb5A8Ek
l1mZb8Y0XFjyrnqOxX1P0bZCpAs2H5gY7e1LNmMUIW2dee/jWAH7LCx7V4bBieXvn2n68uzusZXM
3SuR7ciPPPDIMVokapYx85hnB9uvDuVvzoemBABczzNACbiavBjBYYSmDLGaUI9Di6h0kDe2/jTn
lLWIUroFtenjseXg5ptwibpt8BPJ5t0fnNNi2iZx0wJS3/ZfUV59AEfIN337nCesz6T/NXl8G2Ny
TqzguHQni901LYMt6Afs5RvDbXuCbc49S5gQGGAsYXy+dTT/dLyxBsL9ztPd0RIXqVAjOLq7hxE8
GGSursFP38M2rfjIVnIf9zNeNcWDREDq0HzFWcX6NEJmtRgCQFU+xH7NhibJGMhE+KQDVKctxwo3
BL+BMv6DbT0iBJYTH64Im/BZXEl0+lAG0WKheRT6KwWXGHX8d4HPJV//f+T46a+fc+aMGY9I3X5N
JJxYJfvmVGi0Yv61ArCz6kg1XggbzGB47N2DZclnD2DTei5GBNXWobXcXeQaZ+LyYEWG01tWoM8W
dXjKQJfCVl8T3WKuXM8jNAvtWe/bnzqOnnqXI8IPozcjH/ubUWZXspPmfVX3t7ycvN2sI7b38qqi
/lmAL8Fb36bbrn2COHGJHYaC2I3uXeB95335x5rInFLBZ1fSrsRafEbm39pjaCAANqJgKhDzckni
bUeHin4fHxLHmTmg2ibGE+DJaSzDD/aVgK9MMB9q+kvAtnF0A/HKKuKBSGaCySII4ni9fnRikKQC
F7Ae2i2EuF+f4NJ1aRHSqAtxqKLyabJiYjxL9QHPmV2gGX5OfcF4I0ZdauN5D/trUGqLZkx9FF2H
Y+Ana/4UNn3uHAZfhCFoJnQ54hLhbFm2k7AD+lgAK8X2bhjsuxsbl0s37/2ArkEgemV3g/Kdohb9
s0WSds4kOEp88q+mJ98s74OlphVB86sgIgbUUs1jPfBxF4L5XZ7aH01uYIK0zr5lfRbhkiTsDNkx
aZ09mIHFQvBpdWF3EpnYMfoGDlZF0PNHr1s7HdoCbUbbMKsO2nHiXz2JfZFvWs9Wf6aaeG+/ek3n
9sfU6iPoqle8bibIEfPd45HdTP306EuL2EHPfBaDAk0N72seQc8Aueiy/Bf2ENl+owgPcjwSe4eV
p0abLiz3jmM/bLHXOBQdOoHeNMKl37oNjZXHlcaJS6E/GqRg9T5qkMyVSIqKfz4a2n0nbRDkDEly
+yGprZ2rKfrKGIDgYMUb3aoHr0edaIxEEDfpAFHB4PoUCKGMFB5TDlh3BG3cewP213DrsQxikM4d
3g9c9SIn43OeYIm0xhPCqU04Sih5DnpxN7rMIGJGwa0alyg4ZnKtHlmlvTIbegqRPmo3NE5dhnrU
Q1ZMjqVynzO3/0JEYcGMBl1Thd0uskR6jmY+7ST052NqPnu1v69iy3rv8lOdGebBtpw/PdblQ55W
VwwUyZreA2Ufm6SpGr1r0UX/knk7c35sZIvyhwm7uYWh/dh78ytpesA8dH/RRU+bDEkGjt7wK/Pf
KCWXVvrOVqnefQq94DGfPLhFEhpjavxEbk6wwOISXNgJQX0zSaTpaP52nhLXYjEeculfUxQ/OiWq
VJrFOll8Dgr9LYvDAlBJWntH4otFT7HZ57/t2P0ai9y570MQJFa2Uwm+NGmBgdaKfKPhRlTnqvXw
valuvMMvPzea3yD+2q54T8GunLltePEXg7NU9bCbvfyddKI+d/dGYrIwBXq/qcwc0FnH3BqUNye7
+zCPBNPimgyO4+LEbPPhAntigM8UQ4mhIV4NNsqtyrg7DmxHjOwfJaJ1xugb6XZ/HT/9rpMGvSU/
VZtTbies7ZNIsVZJ5k0doaCTUUmzChDUeiCg+EHbFW+vFUxrp/T2pihJZXjg92ts0IkkQNz8N0di
tgkXbrjlXROTBBdlo9e3ijPv9YNIOSDcXpQHm3RzVgjUjOzJyjMZlhvbpCZUQwj5PPiO8PCg8n8O
bKu46/gS4gFCEWaNG9WgevPciPlUnuwS5R3DxKj2U6R/kkicSyNXGzKpyrU7Z4i77NcQFfmKS4R6
JxgpJGCniPo5LkCGe20xbHL1NBgUiNYwoFaAhtEX4Xae0uLYknS4zqaiAbVWN1A7XmOTKDgS2FjP
vqFc9J7c0EG6hbyX1/Q1DOAtBWZTkN/WwhZU6VdZTD9uzsdLAXGqzWZi4UlJXRM8ko9ejWvNkBsT
giHYOgX3RobP1qgWhfDXYEdEIin2mAhM6I4H6ocBCZdnBClnaEzyElMLTEHcOtkcbgVOwGfnMevt
GC4B1z+WCLljpvyaW/QH1qD8JQ+RFMjE6w5lloyXbBQdRYszrIm845D3CEM1VJA+BIg/GBEsIuuE
lngXDPysY8j8TgyZtenqp1qXT+YQPQah1Z3+/zJn/osrLfNg/aQup5pCBoBUJ0GXVJLtQU7a3kGP
tM2D0WKUq/Ktw3ponTvBb8H6e3aFOnlzibUlgIsc+JJH+RawwTzVffNSulG5wULPpR+AnmL7l484
oIYiQBQMc4HqMJIwXNpbi87/QK6EPBpL4a6m8Y9jVdMrje9x1tjeGbBdxqINn6LUjQHp8K6x7HqB
cvxeOKVNcvndckey68wOaZRTMQxF4dazl0T2wUzAegpl6e2UiNNtysgsYdN2jtFbcaX2w74ZnHFV
m1ZzxTRp0sOPm0EgKfQy00b6ltvnwcv+6nZh4tMOYcweQMwjFdkXUbKMx3hzGzs1QIiSx4XCcQ7V
dQKUZFa5PE/LF68pYhAJ6Fv/B2LpoQ05ypJjMKru/P9/FHbB7DBYIIMOVYbaDFBDrzMmGIaJ4006
52iRvIoIglqe7qYsBgiO9Jysts7f5ssufbJwkw0hzGLTRdLVhJy3TQkRbxlxdJAid35/CX2vRZzk
b0H0R9sJnkBs5yzwp+mawjE4Rt6oriLTK1d0NauOrCd0ZzqHxfDlI4aivSFANqjVg7IYGwaEUK8l
+XYbp0h3MidJBzvqDaWgyRilfhsG8jZQ/L6gSxs2qq++cEnCyX30GEhsNPPegztrxtw+LKZejUfM
sfMtdJz3cXIBR4fTDbSs5OQf0O3ZTLENVDM6ImvVqRF6keX25oZezvhphxzlUwfKZME8hLtBrzyJ
oqq1oJoFlfkO34lBlcz2du25QHkujeJXI2sUiPOAp4Jn7BRF7DRM3VXbwtFEjrckV7ZD8tDojpzW
ljnbKHKYYummdHqWSk3z1lmRje8bISKy002LYGkdY70Mm/jVbQZsczVzsrwSy/UBGH3o/fwTe/Fn
4xnNU+Iztxll/YnEEV5kvPeaibUR9a1OK/ieo/GAvtf59pzqWTJPC5uqOSbEUdSwlhFjp7u0zfz1
nDkTUjlJwAt6Puwe08FYQgbhmxurcowxU9e4nsKmzvD/Ne+e1CUdRcZsrvwU0v+bxsBV+qk6WsCB
rk46bwVhCzxQDtaqCEhXxXKg9tJbrMx6H3YgVXOG2Sbnwgc3xsTFWsx7UxnThz+iIIdTR4gbURH8
32Rr3u3WunpAU5vW6N5AYbP8zq0HVDY022LdVp7c5kndHRpwpFec07R/Rtu+oestzsmIERt2fbN1
/cJFwtOSGkJvTxXO2+50PXS4wDw6QeVvHJf3xSztTd3SKfIreKVlYtkJfnOKI+dQdOWDmGem4o8K
5/1GRm7wYDhMl1qLTJhUkIgwpudA6r+h0P1jMrKjN0FkGgQ7wWz+VpQfXOXY6rPEZ/al87O/LBWz
ZEJiSRvcGPqeW0g4aF9wSRHxp6PulRsOQ1Bmi106AlPLkx8uPfNdRXf4xXoFAFztqpClim/XBLqM
eCbAQBEohGQ3lOY3Uib5RCOEFWsKzwriGmesYL957YJq1851+zqH/VtYRu3dhQKBbTUF+2ifLRrV
1wHhxDI7nQ9osc2hbB8NlTGk6aF+kU4IQpGgUCNFBdVH0UFBzlOOIPStycedL5Ed5Kl+TUEkQIpC
a2sN6U2JHxkztif+/KBIGjKCukJxMV3aAtW9Zk+IjzQhm3CzaEB3k5Sndk54rXyTmrT7X4fuDp+l
xCYwRyNGX9ZxBG8zxpAjPiUcVgbi4x3LwHg7JL197YcgOFj5gNCCaIFZqu6PmzIQC910b/WMMBTZ
tYBQkNJ0HIrBHJ9zEhgHU/XMMzTtKnam2bWemmSoab+sPyrYF3YXPuUqu/WDvXwMDB/gqtxUOgb4
Mpj1BJOrqe7mlzrKoEpw6WE9OUIhxLaZYE0snq2psy/z8kV1COcCe6j2fvZi2TVgLw4jw5fljrvd
Z1u4r0RS4vqKkQlrdF5DD/ux9xgJCLkhMdQCU8S82spwSA/j3p59GvaeiVHeOv+0648rp2RHH6IX
k23gbULXlkC1/Wd7ZLqFzvmcTqADqgjeFrHlJHiO9TEy9ZvvdReVUS8YfrOUotJa1XZ+NWB3ElqF
JANwh7UuOww9Va/sY9w1J7sY/DUcLwMh5MoRLY/8RE66SeTzbQ7nFS65Bi6ESzNAmnOGvvGB/Lgb
4UqYpLyeOLO0yQ9O0MG40SSUMi7ZhAacPG5twiENNLyBASoxbet0301w4Ga9+BRNjCzwNBDTZ5+h
xjVOmjFb09Jqub5oHnjsSHAOHBB8oiZCpwC9O1jn1oUmo/HuG8NMjip5Z+uhiXDWzP2nHgrrDoDg
ie+q7xFedhDRMUMx7uzNYlt0IuZkC5sRqgCWYtxldgTHvlqwb8MWSibL6kGjXhbtGa/lZ6oThZks
/60kWAsB1Wk1Vt2wZdm/A/lpIo+ZOXmRHXdtf1GGOCo9/eLdCddimlg+W96pE5zQaevuhcG018oU
oyPmQKievaPKJ4G9xKsOYTefRc76k9Clfu/DY9hEdnLUeIk3QWi+CSmdwxSP/VOvGsJ8bDM6+poK
FXo6cz7CtHduYvzzYvIY+lyOmHqGAIzlYgYkj2iO818aGO4G13MvWoGiICX9PkWl+1l298i1UUA4
JFPAx/vxWIgepFc5D0RXfPu4eZAaItedNSyiPjD++eyWNlFE4QlfkN1rl57aHtm+oKg5M/8fTrBS
vxKHkIuxR6dujMMyiSIFYmIV5dVHp6zcXTdG9kZ16QvzAs6lID5RyUXrQPPbC21+aX0KE8gN6399
Pv8h7mI3xCE0I2Qv5tQkx6HtnnhDEeDDEWs/leFZ+wl99gYqOVP+VsmTsXwR8cyM//9/l20Oztbx
q7uag2CL74QSyi0xpvIl9jt2oK6Jutie2htDpORBm/JgDTNp6JQXp64rL9QCHHYEsDCaPY4TAV4c
unUVRqyDaOenLjawhxC/GyKAZlybO0xrkE+Y28mnDC5ho1qBmwEBLxHi49PJUXGy7y/XVbPtUTSd
PTbihSOenHHRtdbpwSvZj5tjLk7UgWdZURnZc/FvDrCPzGP7PkgUf4xMgMm6Bt1q8FOjZh8qC3Hs
jErWESNZCEmyiw3CmhJvnRmuvMJ9RUIYjhWZdsiDgqr6qo0oexJme2UWfMHcsTypZU9LyU2T9AzZ
BjWBfCCYRBMtz4gjFG+5sSScAIzPEKy7FhTBhjlDI/kBCC2FykteGGAgsj7Kc5tA8LL75MDMQO/R
8W4YQLKbmIIfkESnnGWFXQvnHAcM8IM036qeUWWKjH09y4wFcuF/Dn6Pucwsf2UT/WB+7dZRxR6O
Wu61I9eKN7GB4crttG1tOLlmF1+lC/ZDAY2oMxZ2eTycJEqTFbUo6/IkpwhL5vA6THrDss7gyOiu
PkLxLQmNJLvZYBpz8j1miAEk53SswO35zTAsuFwjisS2xGo4gMdfzTa5gZLyA/tAjxjqqXOQfBK8
y+6u7lm3OWhmuDFJhzSPpsUlCnrylMjm1QuUcQoUEmjRn1JUKOww03/T9K/IiXhWIdipKk83sijd
HRqaI+GpIJd1ta+WEtgQyAo6YoB2rhejcnjvdR+eJ6J6IvOR3Lvgsc3M76KUCcZesXWAkZwzQklQ
mqcvoNw8HJkwa3TtJS9jQh+gJnXDhWavzPGSD1V4iGVcv+Q+GeHKHZCbJy4rfc61e+ukyT0ViK0n
GytIFnsk+/rJg1cP21SNwR7+YIq9f8sB8qc1S3DKBHGiTl2zDdqNhX02tTPdR4q3BE/n3cZ0/4IE
cuNplV6AbG9DUUtkJdammTNsgnCXL6EDkU9wBqO65eYW6YH1KHdXOE0otfpkz672ZKL6rrW0TsqW
PzFH5SYXBBCNCD3nEfIUc3Zr5wQMYjsEHJjE0v0YjESAVKRHOEbcHDqUaquhTMtt6Dblazdkb3ac
ABcz/WA3tcp/Azi37nLxxWxAYnlFGzGYpIdjDGpBHA1d07y7v2mf5iyUKMm7VmI4TVrzhCtSt+H8
V9jB+B3JJbkjwZcYMC/cWQ6WEPgGlMvkT7dMiXdgoaadBVp01XPfbczgkCdThGLAW3eVMV/qLHtH
CcdGHcUp7QVFiNNENy93zXM2Jd9iir/aPiuuAQO7Ta4bfNcM2SXngSpfwiQWz9hsjHPiIb0fzTh/
mRSgWrK9mk3OzaUKx38F4Y3zGS6y3U8fyot58RrSsWahd35nw1Bf0pxNb9z1lkPfJCvnJWpidmYC
6Mqi/O+h5UCkYmqBihISTL7nwM1ukpEHW4poMycuB47HhU/W0jaL+SUJ992JxZtnEXII0v2xTZoX
rw/z99gup8O4lN+RgzmZTLMDBy1LfqHuiVs+j3BJJGq5/SS8cO04PbVbWB6LZHgodeYdCy8hEsQM
jBtwSPgAIBtE/evQHdDH0EIJAX2JxB22OQVNr/jfsuv4mCLy6VVU/fgA99veJXb54FitseFuQ8sB
cZC86XGXIWlFvaevjWGcOH0h5s8wgVC/j9eKdsSZsDG4dCBbN+7/ESwxH7Ix8TEF+zYAYERcY9W6
O+giCRrWwfmAVQkKPnwivZ6QN5MFXZnlH2b4N5KdcRgd1jth3wzbxqFXlsKFMNE41tmaPlHJE56H
oGVdzCk/gXuMdFbf85KnELaC5SFlFwJVnQ9Bep3XFCbWBM+5K7IHHGlQeSP6dsQUCHfyc3GAlzLc
hpiwCDLqcBE0V8Ki0HkC5l3Zjbb+Opn5RDE/v6oxWhAdydZue7VNw3D6SDz1XPcs9K2+c5G/AuAw
tBmf2QTXO+mb+jWIXNCPBkBtu5q3Aats9jzDP4dLFOXWSHKCg9M5LORzNu2Ba2DMZnH4PDkOHxfM
NVIsB48sRGnzynXOYxkJphBBN1/jDNCU0bzmWap/ghb5H7kl1puWCqyS/R9z57UkN7Jl2S9CGwCH
Q7xmaC0yUr7AkqKgtUN+fS/wjlVXsWdu2X0bs7IwZjFJIiMA9+Pn7L32UF6w3Y1bSAG0oxuJodlX
ziUOMIjRBii+YohSGTrPn34/fBY0Rl9TkjADj97xQGr1pVBWtyGk0D5YxZTtO5PAhbYouqNwjynF
0b7PyKyNp378xLmyN5KoflFIip/cspeHRjj2RjoF9om2r9ayssWmDU2L83AzPNAKRCSJuNEh9/HB
0Wqj6WKhM9FiyMWyN+1daT/3dlYtkb1Fm7JWVNpaC/Cpd05NAhwN2Z5g+2i7R0OuBmKEov1wkuaj
mtJXRxfBS2WVHw3V9rMR4iucnzdzwrJi1kH7BX2dx9b6qoeC6QS7xt63rQHUtPaOxSF8/ALg/kc5
3Y8i47/fQ7pJwv4zo/v/HeX9t+/a/CzmuOzm979qvpo//67/X/K+4fYSaM6V/Z888b/nfX+Bqs+j
n3/P/OaP/AsPbOn/ZVmE57rCcWwXofWfeGDT+y+8CAb6HAOwmOXZxp94YPLAPU93GFEymAYHYno2
UF/aYXPotwZX2LGk7SFnMqXuCNP6TwDBBuTiv+KBARY7Bn+JIWyp26wrNr///evPzG9PRw7Z9XPO
KtgYQMbVS4chryu74qz1LBNVo+ytbhOWwVT2SxXA93NmvmnqJxd/5H358727/itq/G8Z5PO/9j8J
5O6vq3FNV1i8X0ICVf771XA/a5VV2AQtlcB32CiHRUDH8l5qsbyTX/6glS+PoO/R2XF2RYa8RLjB
xtKplGFihNamR8slKlUffLdtN//++uas979fn2daukdM6fyBSsubf/8v71ZJWKMWY2FCIIjlWTdC
jDKjxWxamO8AfscNdJUsJhA974nE8Av2fT7Idl0EDhsAoWE2JKgVsJV5y0rHk5t45PoQhxdrHodM
l8GCXSDJ6hqiyAK7vVRjeEtEDByp838WqvM2HeHFT01LZJeZUFEAgl/YhpP9w09qchv97x9VeJJT
LApZ3bTm3//Lj8oGgK43xLeGXKd4VeaAzjazLrqhIXxNwed4yB0WcA+HJyaj3dWoZtN64CIwbqbX
MerNS2cb33Kz+Wono7/+eslGN1tVLn0XNGK7aHSwZUI3wveFfpP5dYRtf5IgdUzTWUZBDsBkaDDi
DK1TXiMsbKNo1ClrSmk+5bFvnNk/LCRVD+Vj1XQjA3hbqx2DvipvRSvTlais4Wo29k8fy1Lbtmer
CIrjRNrDtimIzmgzQX2k9e4hBU1UzDjDXy9Av2hxDrpcWhidYP/Yq7GdZh+y52/McCwXiIv1I/Xh
PnemYTumTJBNu1iPTL5+dJn2LeLPvBtNfyApfAuogXLeRJAXkOvD7m5fnbQ8h43AYklA9V6LfuY9
IQ+hk7prQgj7K/lM4bpxe+NQDExKKNNo+nPk3jBBiFdoXJeQXau9J9lAUySVS0nTda+LReWYLvmI
JlDkHjAxaWsLzL7jDTBPeEaUUSCjyZZda20kAAhFeAWDQecrnUBA+jSObFPSW50MxSGjWEMF0LkL
7TckTBwpawzhzDGrOUneuI348tRgDwfNhhEQ2CLcVEwWzuaWzAf/FNOxXJSY9ZcNjEKmoXF8KRnA
InO0on2UW28du+CxZPB+Ln3h7inFA3z4ZAf5VkREApc2wlDbJIllLiGWRbcyerWDeGWUsXoY0hS7
gpM63VMrfw6z7itOLOQ+s2Zdgr2i/RWehMVUGDjyKbVRhvlwX5qKzoGWMjR4ZQRfru24bg6KivOp
xNmC1GQzS9S2VqM6yIfAGKtauOes4Q/Qek+Whl2/JwTNnVWAAgyuQond2M/W1IkkbkMlcSL8pbWl
cArP0Z1adgPYS+KUtaypf6njPlqQb7kgo6GrK6ivZrJCH24cSYDdxXjaHl6CA5YhXLUeHAlNLRwe
YRxVZ4sD4gWbBpVgq5p9aCiACEauVpAMg2Nqcivo7YutjBfcYcGL01nMSt2O6X5EoHAdPcKG6Oaq
9ubQmHq6K9v95htUI6FhHfQpLpde2EarNixJbbNzlyXWIcGgJYre1qfwVpv65d8vqQas+78tqSY7
HaA8z/A44Xoc7X5bZ7Dz9GkHwcjzUhiheTrtyad3F7iYgtC4DwLHngi44Aon2lZzCU2yaA5/ggxb
pes0zBHdWlx8EMmDrVTCLBDxyuofrvL3jclkgbQtqZuOq7Mqyt+2ydIGSIzhg0aCsoILI32xNztI
LwhgmozEpWQuITMDq6eN/aECqBMn/tYHeLEgD9nYdZH5EQ0NgpEhfvmna5vfor/umiZ2Cct0bIus
AcfxXMqPvy7VcaR5WTK1GNXIVWJkVeJhbn3vvRgTlPz6qF4Nre8WOivKw9QLKJ+GgN0eYezKfCIy
Tb/GiGO5yQyk2mr9dM9CCwhX6NYvoAJJYM4QuiTviMysfdxb4851eqTFPbiDQA2HmIeigZRNpHAB
QGsU0QsKNfw2HdOUhNBotzaYxuBwWyVpE+/0gPTZqm4uYVd6RHJEOlz/OYFVGf0RkgG2nqw1NnlJ
4QuN7g06vwHKCSNo2ELak7VFVGQx1fd+FjzHSoOKiCzgHgFJvPhwMtJYeIdfL20b+IyaM6SCqIeW
gR00N1s+o4gvr/msJHBUfKN5ni1SVt7XsEPWMXh06RFBkoNn96fObocTqY24raiAgHZY9qecjG2Z
pO5pHGV+QvAA3cD8Y/B15z4EQHxKHSBYqOMOhZGCyimvovOYR99wTQHoZ6IiigOTsepfL20GoEip
MNkxAq7vSHM5Y4VGtNLdsEsXcak9Jhc23qji7FLj/KyM+aQ7IQaHKdCtrcSb2MNK+D3K1be+mq7o
doYTKlYoouQCHlQX2aeux1zD8T4mZOSrylDyZTrKh8L45nlYDe28R3yhyA5MbOKUvME6GwOzucHu
OtLLeMslTTqgbB44kCo9y8nF194Y21bK8SbzhiUlbT5qU8vWPLjZje9+6P0sK6dkQXCcYl0N5FlT
Q/Bk4cbhbKslqzDLt2UgytfJSNUuJ/PM84Pq2oBPmJgxWeTYTYYdrWowvQ/JgkZ3SaOhhE1wL0Cr
bwFBdKd/eKJ+L4pNU3pQcGydAl03mZv8/YEilT00ac3SZ8Lv8FTbjfdwFYxx8iN3TOG7NdTsfCfT
lAavhx0/rY36pEQYP5L+6kze+z9cj8kx4bcn3DbmgwTX82slmhfRvxRjZEo1HvsXNiXL2fjZUG/F
6FXrsEWFW9JQZuB/MOu8xIpHqagrBDwyXWdOgKw/gxwClq566MJ6Ftrggl0BHpSSJP2YyB1fOjAe
LwHTM9hp9TlI7JdgiBUasFC9DDDxFkXr2WuykgMk5mCWPAjQj5FHhU+B7L+urAjas49ZnVKYZqb5
wr716VvaJnLc56GRxQfpdU9KxvcozKtHML/IAWHPkJBJN3/lz2iehIgDx+sLpDp0WBZZWn7z/dba
W1U0noZWW8WmER5+vaTzr4i/sRdu22UbbHLowo1MX+St0T0QSzB/GShPoONjIbZ4OuYuXal5/Wek
Irg8tbkTQFhRP0IEkCp1jkbmDjczBRoRFcmhrGg5UitcKqkoJCkxBkY7y0F7c5rKXMcUPZdcIOVm
QqkvTXQNl8zq7hQmIZwQIepqWbUYWgaNuwNuSbwPjBa/TYRiayL7aD9lVXwP0zElRhCpg5/KcCtZ
Wi91pme7MQczBSAMeIgbHuqut9f0jvO7Ybyns/osnl9AOaOuF37OOYmpefbNSFz/nEjkBqDV7kHA
sjglPj2WPsFsk63BZhPl/TxORDqWhqav/+Eulf+Xm3ROwrEs6TrC+H2PbEerpVUnCHv00TKJ+Jtk
JooB3I8w2BUouiL7VnTjlyOJsja5YysR6ivTGT4j6bsHU+jfkcD/w0X9r71RCNtzdHavX5v378eY
yonrWuKOe3JoxPApinJdGna5k74CEwZL8KNphXlhvEf3zhQaVuaUKbvbDf9xCSGEp7tCOqZl8N98
pv/rM2w7GZNnmpVPtJSDrul3YMbrRULC9imqi2FdhCFdPq/XzzR80K7WEVJwlE+3cXwtx8S5BFbT
rYCYPPtBsfyHt2kuEf5WQkAIlKDYOedZJAXN3Yi/XhxFu6/jIGJig8V7ncfNg7dl5Y7jyu+98pve
VhsbM+1bEfvBppzfO9eEJWbCqMW4i4BcOuXKya12AXejObqcTV7MCiW4JPbr31+rBa3xt6sVXK0j
paCDwrUK57djeAOJVhYFbboeoHRGhN9FL70bAc3rmjLuHBnuuoTnf/RJ3HzSaxmuJCEfhtmsoM5U
0O/WVoORrdKb88RUcsHk9GIU7r1jYnGUoXGCcQiwJWerk4GPjwME0CprsmjPgouW0Di5XkkMchkv
RyYGHE8nuWw72gJmb32H9xBh5oFgWeQ5gLinSZNvZb1FgrkfgyBboCZlWY67CxPWb+bQk0kyRmcJ
orfSUOewmomlToO9TSn0SyvcpRxKSryS5J6LhlxD6cJtB7m5ncBFeL1HmBhVT1i277atP3fs35au
7VHQl7uWIfygWd7CoSfPk0n0QGFZuHMQR0irYpbUowSQBBfmgSb3Xg0vyOCgrarpmBf1tI+9/iVs
QFH508Q5lsle1A8Exjj6NurCt9GAmB8nXoiiSQPz2jIK3ISpbJdhzl9TESR0tmiSLink0QaPV8Xn
jQo3YYVsXAvMu0mXuy3ia1bHDcpELGLzcGvt97TZSTPl6FsJZ5/oGDH7Krxb/opMeSbpMQ3ueEP3
l/ZLZHP6t7uWWSY9953izE6wK1wB0oOLS5pOJs1R7ezM2hQYKYAO5Y1uQ7QAiEB6R7mPYT+vsxnK
ZWmQynJwCkWif03Md2l0OLxrvd2/RupYJnX/5tolJlTbqVexh8seFCMID4a8dImxCQQfsOhHtGBN
smk9RGKIUqBUNi+YYB/eYK9Sl6xQ6DNPTAhnNl6c3kUbjk8jtv+8q7/pmtUvBA7jHZUlKbUkKDbN
EVHobLdq420eYfBpAlxYTDsgoSA/10MUToEb7Ex6MUuTOf2i6SSRyiSXlsC4mDMAXxnd4F31oGHR
RDhLPyVcr3HIgp2EdWdCEoHU1559p2iIc/hOhu8ftH6+e3X4M04LhBDpaC14M+QTpuIMtzX5HXCW
+n1v6CjwfQsb5hdbzG2IbQBnsFrLEBV7s2XK9gBvpVbd6FysAYh56IRHkq7Yk9166/SoyAoCRyBb
6hj14P4ndXgNhEvIXYqlf5wi5jlg4yvOKeEYmnuQxJfMLJisW/0jD/3Fe9l55rYjWokWv7lOFCPS
OKIt9EdfAkp1c/U61PHdqPLqTvsFRiLp25UsDzq+sKcxVAOmMrBCuXxu0XIRlNqYjIEm7OK59UeN
nn9dxQnTTHQl1ANIvrH1WMwTdgrAumlLrJYVwbitrv0YtAYzgkj1VV2wRdsIRhcGunQQLUl2JKNG
6MPAD5UWeGUxinEi1GRbvpQFlpDEQEZAEvVZd0BnjAFmFHA6T/hxlnpdgyRry0+vUFwcxXbP9r52
JvshgKshd51eMe2vRO0VK87J35SNdB+BKlNcfeq3DBqWzKtf7RiOs/SJiYDbuuIhyA0vfIorBB4o
9ElDc3lD4TctmpDsFZrA0HVZlxYDCv08/jTSOcaJRtymHN+g2PAI0W5loF4BaHIl+nnuNpmo96lr
t20JMsBpg2c9SQni6KN4Z1TpJmzCeOmg0mI00v4gLAPnywwIhvmNzq2B1G9VJdPzpMS/YozPMZC6
ZSPFG5wZeiV29wqZZ9r2iGn00HqTInrT27uTqHbVB0lCyYSoraXsUjq4Bx9yN6chv15VgAgRhmU6
x8Gxhkjkg5GAjY19mjqfBM+8yhrITv2ZzTraNnp5DIrC2gE0Kwhgg1GHGKrOQWPYtX3CzWig6HPD
DUmUwXkk5KYG4HiZIkK2VHtwvAA0ersi5u+9xY+yyn1nCZ6/34EY655S198or/M3Ae91EUUSScH8
bqXeGXORZHkmBq5vkOugnIdx60Ob40YpPqugvNVkX2/D0XW2Qy43Qo3vfefAVc4C4jrmc6qLZ23W
SzPCY19fOJOzQTQbrjwjLAjRBeheVo9uqpxvvK8kdgQlGt45uiJ3x/6IcfulhHo9AAC/6lrNxFX8
dIsfQnXh2a8I1elDTFJQpIHMmozxo0m+G0XAPdNpPPepuYyU661kBnkEf7K1GfzpTmNmk3cxnUn8
QkCPgKnlUAHN5t71o3biDLzKMO68oMyjtYy8YOfkPsqcic5QhOwe9yKuXqIUyKAfs9dQkkEfQyo9
0bUhEMXcpYINMVZkl+gWoe6FMe69NL82OlHdoInkoolYj8a6iO9WcxeDYvlF+L6woHtQJyI/aFww
yDk3OG8mtxPbEvYPw/2Zao62JDlMo6YnuLysqvy5KvEJz5JBYXr5h4W5sqXP0REEQfKnlhyqeLih
cncXrigGEAPySZcg3ms/sG6hXq7gomN7ddKPoaoM9IZ8YGAD8ajYpbsnxQ0uXtP+ZL15NHq9pphG
3SWr71U2veFbV1+5ixnYQKpYcx651xUqbisZXxsIqytVzzFR2jCshM6Z3y4g/5DbsoIyeu8duuGE
kK1l0FywWK2dwGUnHeGms3GTSdDnB9F1yRrXu7dy+lJbTP3wU6G4Z3iDht9lx/TSRRtLjuMNSU9F
lJZ7YwCb2tTLivJwRyEGRjTXiAvSyg2xCNWiI9h7i5ahAyeK59zTpngZtZ19cHrMFymnpo3bcoeM
eKffm6FcGC2HG0i1IEaStn9A5cJiQyzacmTq8BX76GumSd0rvfoepJm50bGeIdLEiEMSqtLATmVf
ft5qODhTWKmBHkC2UsiFKi16oGInla+ufOQH4lA3yKiN3sxeDB9hfsFzW1Qth0TNPEw+/pvR6bNT
oSb4hz4gycbu7lnae/MRbQp3ehp8D3xnFei9/Z53alhlpJAQRxs8yGO39wK+qf5SEgYfCFVcSjKY
D2nhp2wAu7aGx6mqKrp188vkyL0ahHfUmdLfRqei4csJqVf9STKiVhY+KEED6b1AxLzWpNFvmtzT
rvSIibtonj165YTDtUugbhRPnaY9ybIdV57IPEJnHOeQ5f7HxCOKHNASa4NohKfRlAF1okVQMEFm
0aYvpHOi0oHqwdhqYYycZa20BL/qTc1FtuONWzS7joEubiAn6oUJwGKjOYCw8qiUy3Gim15PVrMR
nKQuFjPqDUJ198nM6/CGPBiyjJ5cx4jGAiAjGNxyRLBOVNGi7ALzFNaCIZDS3vvSi86sZ1BFFFMQ
1EX5yaebfYkYTVHT0oIyefD4tnqFMLdagjzzV3qXil1WkPve+KnYO2MHkToP2L5VIlYojiHHKu+L
XAMSOafuppWef3c63VjntmrRI8xf6tpw8QoMlIMbrpwOlZXRvKWEONzAQZkvvRFsKmn5t8S3LiZx
CE+GsH6MIpSvAH50h6rcDgKx4FETBew25HIY2JxXwKQurbe42aYjHgAmPOmjMG2EXipVryVPcwoB
Ym9ldn+M7Xg4/vrV/7z8+n9pqH9opNFtTD3/PiW6dgSRZ1wit/lRgxxamtzJa3AC48E0gfpnbClN
brx7metxGnHCl1h6wKtKaezJjY9edGw4SZvGWxRv5t6eX4geQcfmBZ9RLTEZTmy3DkCEp8xGgWb4
U/QwYgGDGrPmItfIKg9R6CzTAJ04IdUg82XhPYeeTXSeQsPXxuG+HAOTdWM099VMs0ezkQEhIDy1
NxyJNLfPthqY48e0b15bvZV3jPXYVEK3uakKfDQ6mehKDZkszcDSiAOz4OVm4ln4oCQRzhYnmmT4
xFCQbG0nbU+T66gTFfUjzayR0Eq2oqkdT1rocOay0UNJwyeQynacD2wfm2EU6kdBfgZnApTStu5P
O9vMirNkSI6OBuBMkDxX5rNeZgFHTl782kSsWpl4zkKhrkPTdzv6eGT9oAG6ZmEWEFZJ7cLh0Cez
wn8J8D3uc5wkD5/idU1fxGOyoepj3NIL7zXir6dh6teNabzUvZnew0yYZ00MjFll0n3oFWpkMTBr
LVSnzug643UvsMkKTdoXsHs8SxXSwADnTyQNDHVhtCoLYf+Iwc7PLb52RXyPWChaARfideSl+UQI
zqk5SsJL8usFufleJgJHl4FNrlxjKBA3sriqe56UYpfLr4b2nR/N1tGy2tKafW5T3LC2aLRjr74i
oiRAvGBJJi/SR5rPizNlb+FoVNC0g7ORNP4JYo93j/Wu3PUejerasDhFgf8nIHWkkFSEj+WYnYNa
D/YNuKQFeB4MyVMZ30BFReiZMDJYmilWyv7pYm9daekcq9PrVbqg8v5DwRblCMm5PMnkj2qq1COC
4v6AuTnzH7KeMin1HnURGi94K96U8r3v9BaeaRXVr1R53Trrq2wfGxZjXEnIUtunK8MQwbmDpr2b
prza0r3HR4/ZZV9HlClTacvNrzEDHoJyO0GbfnK6pry6gyivIsEaTnqDsSH/IjnZwl2ORpsdJhb8
p5AEk7UHf/WA6/aF1F/95mrPZBb5e3Za54h4LuJgeQjp4xwMdRvRwC6DAmOZRcb3g8m4s7XoWC86
1/zqKQSfuzG+Iy+IvkIdAYflyZ88fONehKk6KxD9JA2Njy6mboUgVhzRsHbk7YUts8+S7Njk1pRG
gyg1jp5tEKFbykcsOdY17Vy5akbGzyQGZBezQEiOYqpdaKi+Gy8sj0pZxVH32uJYsiusqxSEYZoO
mEy1JL97PvZLp4jXmjeCahO6fVXzixUTZ+wUGj0yMEtdPobU2WDNlDva53p+4biAr5hkk03ai/4Q
CQKBkt7deTlj8EG2zLuBNr90JlPE3gtu+hwxJgZtDq/3iqdW9zPQN3hiCMN0jr9QJL603WPsg6sb
cuOcIgm8RKaN435+CV2I6zkDPr+O+n3e5enFw0axqJNG/5Lwd4umMX+4E6m8YyE/qQbVXbMdwHUq
Ky5mKFdtQCdekvj6Olb0ZqmwrUPkHZVJ4nDkGe5LrMGeFX594yB4QcEVn9Mhj88xxrWITO3jr6+A
KE0LauNw32XtVQSV8ahKsek7dpis6Z07QqNslWj+eEFNyhjevpbA0JeCvO2DMb+Q8AwhatC3MOf+
tSPJeVtqhra5UH+RR2vAka1NxCdx4B5lnhJrRyqj5TIQVpUzfdqlxuXX2fcsTBh49WN9YThrH6b+
j9DVbpWnNp2Lx5FJkrmZHEgHXWOKl9h3aHmlJuPqsbH3MmXaJRsQBSwq+kHVcb13qMNz2JZRjNdx
nCx5lbXihSMpWpNPRwvrfSe6+j0MDgGqHzAMRrojLwFAcYnjjQvtt8lYR4cmoX2qAkl+BnmRBf6N
ayQM/+TlIAYlGMLPJpxx4TYHzpAEUpNohHM3pHTT5+eOxNLF2JJx43dRcge0p4hoC9kz06K7hCam
H/zn74Q7HxKME89BDZmQ8MvRHTlw+PKi6aV9+fUrIAvvWipfFNzQrZnDE/HhdK8B62srw2rCnamp
atmDF1uakZMealIjVgES1XXQ+8G2Bvi+7vXU2pnmQJRlovKNRV8AaCCEtdEmNi6yFYcYz7saQXgA
34+kcLK28EqXNtIKhPMV7rjaVpsyK6elqBpiEyOnvuUYTBc+ntuLzc58aYGNLo3ZIz4McXUxGUKg
FY49NO9GRu8SdBpKsOpJzezhGHPnyaxZY8YhDteJDSgoml80lyEUAeJHg5kup6yk3/S29qn1JS40
zSX0t+/7pdHx9NYoUvbpREan90qdqeFvoJ0Hv3G8yqTPjwgsiXDOTMRUlRlufe8VS8nCVRqkFzcM
tmVugOWMoaDnOYwwsgQ0e/Q/bQiXrew+M4HoqlVkhlCETruqBQzo4IDbhePwB/Gx3Zcf0+OUfZBe
iVbNUbIC/Eocxp9G3OLwLqZnPE5PpoigwtiEfmboWr6q4gvfVsvm5JN6l3J1IbXlR0lRavQdaorO
efEV2FNwB3DS7Ylbi4QDmzdnZWPYXdSOvHqufhReZH8OLmifMi2ni9B06xyaMwXTneqTxpENH03z
A2yMxjC55KBlVUzr/Lz+sroVxPbwW4gSXGLP59hHnmtX2C+lBXPcasTnGONrYXUYt7yrS5P+xqun
q6WVi+HDVUTZBxgYOuZpgAaPoyixZkty88b8EllT+b3UypuipnwllB6baJTDNRSjttF1VjP4RV+k
le/BkgxnRoQVy4h/E371xaEqOWETSi5uhPrbVlHxzQ9p403SfI0aELxeaL2mROQBijS9RVg1z3YP
YF/PpmMwDylDpfS773Qa3n3DuLixpY6Y/wmqElH7LW3PgsngFw6CeqVYgiA7pN8a/w/U6A96TWQS
JzR+Y9fMvgYNK/3EYfqq8ZPZ8z0Q+Ua6qoDOrwKT4wC54277WRn45lLNzjY+7olPP8Y+Vj1w4kXX
MGzM53l1CMq0vf36qi3TfJmaOk0vGYsjYYDv9Ffhbun4YaCBtsxtViLXjh5hryvPBR/cpFjnkY6/
WcxKFxrBkkvN6J/DFB6isqJnC/zmxdOOSVSWS1rDyTqHWFoRYpB71c94Oja0VZ9iMwHk2dSf40SI
CwIwfyuw0jij+Kmr4qUezHhlie+EnAQnJhsu3XBV2fuE3Ak5j10tgoQWMWx2FHfvo5FmOwoCUlwI
uzHir9Q1vqVxKReBpUdHldvQmQHrLeMI5VJAm0l5E3j0oQeqplzGqG39E8LWyafEWtoimIj0W5ct
enAl6/5UuUZwGNhtEdoHWpkcgzxaVbmJSU/Lv9VZiRUkSVv9hN+upAlmXH59BVbN2A8qfLPavCND
cXgfpZM9Ojf41wIRaS2EdN+4Bkxqd3fHx2qZcPbwYgWz2RjMj7S06V3YWX0JXEe75kBqMqGZH3N4
HIozbHFNgISptl9DBzqQT02Juq35QSc9PE9ZjIMyzBS282mf2bm8d42I7iQFnvq4FG9GoNmz5QS8
phs/s4xTNaKb71xuHrOP/xA9p4Ww9cO3KtPyRTLI7OAnQ/g2lNG1BU1wYyiI8ba1oYpAQ4sGKkYn
Ka/SILOx8Ylb5DKKRt49q23fWiNg2beIQdft5DPtNUJMLSZulV8Tf5lX7gatAI7aKHjUv3w8MZD0
ODxpdCffclIPqWHojfFRZl5/iVl38MeorWLne2o1+eKFKsPJZFdgKehU9VPxZiQoUj2ge6AWrPyN
yJbjqJn+zWzKi6Nj7Q7YSThlu9+bhEfaG/1hX4sJCPn8JenN8caPu475Fzp1man+I1HVcxOKbmd7
9Fm8hIMn5Nurb3btqkNbMsbnBvHpOsblRbK1LK7OmL64IhvInWa1BqnQbx3BVFEKP3tX4zzmGQ1o
/pR2phYMr4DV1kk/1bgxC3pWnRXfelm+l+ZLg0Pm0brez7ylb+ZCFiKIxRvvrYS+opEtwscb7Eoy
AV7zggurhkkdcvhGMhhe6LGTzbNVrvU2SYbZMcFXO4fo6p0zf4jTNMVvoCC4rj7wNlGVxW+ZXQHk
DXnKo6SCDjAV7tkZgq8p+EBh4z2pHtKkxlD+yj/5laTMUSubvJcIhw6KKL4MMsRNOJHB23jhdo4j
ODM/fGHmsRoIbH2zQ6sEfclD/es2K3K81eQGfaJjwfJaw1qXwHP2d+DHrFoso0gpy+At0vp7mYzT
NVNldNAKBhGdve80rh5zYIXEYbgSDSeWRmTeJh28vYwci5MPn3hKrPfWmb9EA8iNA6/hOKGmBbPU
aifh4rIpotUYoMipS06ncR6LG+bSYyHq6A25wnQIZ6JtnaTOIbI6gq+k360LC34r6Sh34gm4QUf9
pk3MHTSyWmk0DGen/SlKSFBWowX7BBO+y092SYLg4RZESBYewiBOM+DJUcqz9WrRKhz8cD229AOK
SK2HLG1fJ86p3C72RVCV7gjZ69/KxHh2SRC7VnQa91nA96dse+wZ+0TUmCtR6Na9IY6mUwoEGW77
1tkwvIkgGdfAXnhvRu6aJLBf+nhpOUQiEnp5BKufrJFn6Rv3WmayeRurQJxbD/dhYNfN21SVxLmH
krrEytdo2Z+hL8UnJs2L3IsDJh5cgGRdLHv/Bq/pmCa+cXCzCWGWbr000zDzL3LGlPN90pR9SpeZ
D1nEXriyuMdpKSN6I4p2kXq5sWehiN8lb2mV5tVLbJfyHJJb8KRzK/TtiPjYWbk9qKZBT6ulborq
0U/Omp+iX5AN4uzbNCvelM3CRDIYxYA5PZoIoDTHkB3RoJKxAdu4EzFXNmu+kyjbN1dBBytLU9+T
W87Zu4mMQ8saYrZ2fHeLengueFh/LW7l1JuHvGFonDRh+xYAcVwnAZ7Jomi+F5PorvNn3TidfxEm
lVvDVcajlmxLrNCtE76DHeBMZGHwZjrdwB+vw7VZJ1tcbfZmJENq7cTKfe9gjnSluNcQWdZa5pz4
cbb64BnbvHuhhvYuoTUuM8u3NlocYRkQW0SWDRIf2EX55+jU2rqYVkqRZTgypl1CQfueRajt/5u6
M0mO3Ni69F5qjmdo3eGDmkTfkME+yeQExmyIvu8c2EEtpdbxb6w+hFT1pJTsyf5hmUxhEZlMMogA
HH7vPec7vVEDmpvm4gShHt1qokHb5foo0FidOIL1qVPEDqoy2GSDyRTAmOCQ+NgkDVPLzZDbfLZg
AVciL4xNk0wLFb92PsJMI+adJUCihKRyodiXWQIIqN8dB3d888HX7LzuJUzK6TgbfXsycNADd5je
B9d297QGPlLV0ObSNSLAKMdiEDzArqDtiJeX1tcDkVm45n5YuRVjyQKOapRDcVLLw/VZ5GHvyCwQ
gx3ExN4aGziPVLrEo3rNaTKi9hSKlqYJOaib2HJauoc8zLi/f3t2fZkMs3Fk8FA0XcdsOP39wUay
ua089QOwmX0IZ5vQQ8D7NdIRIB+EK48pPf5gqnem8JDm8D3bsOpO12dVFyHeMKNP2vLTyR6j6VRG
it2ilFjGlPN97BOabtYCO1940NcHjPG/Pyv8RO79BBMWPZ5jWz6gk8WLN5w4RQZMqf1wQpPB7JLl
fVM1sG9ywFFNkcHuC0uPYtfKTxFNAhznHLbrS0i+EKC9ByJd1SqI7Y+AzazWod4Ii8hHT8p489s5
4YKdmmRXZ6vr6+vDRDPZIVZhNzPJQVIOBbJtJwAA9bKRc4v4kBg3k0e7CDAuWRMmn6zIYg6V9zC2
Y4qjMQTyOgZs+kK7PFlFUS0wj/I0X4Ic5DIQoW9jNt+gSIJ+6kwPlPAMxsFbQda9PjITfox65jiG
jw4tghKDSxhE9vUcbpY3fX2nAGGyTS1hPxhzGZ0L2XI8MG3TdxDd6fpQxEn/2zPHrYw95lJ+EBwo
0hLxjy/P3LY10OmXXKj2VO4SXAenrgcjNCQ/i1C5W9ola1krGt/GjOmoKfeGpY+N5WBA0RXOOv4M
nBQPqU3H4N8P1z+ruSWs69C6jSW3jOupPRElEqbjdMDHa57J8jWBpkXEtJv+0W3sVz/EQes77boF
5LJdwn9WdEMxD7qVOF0fAodnRFM+NrIbb+hsQOygmz8iSALPNH1vIqJmEY4882RTGAzU42F8NnNm
l61rYwP06l0AzwBDxbyZg7Q6bYPKP6LzwcWzhDVGBv5o1QQDBHTkjcGsN7UG+CWLiwgXoF1UzhAj
1bvHbJORU3eLgIDTMlRfU129e1VWHsjeYkjT4s5BRIv2hNGPvEGzU98NtrXVljNd9PCzU0tRhGyY
M4Zun0HpusY2ycxiO1dkHPWJey5q28QtkAAeGi5TNj9aonwmwjpeO1MGbr45sBujkYC/eAU0qeDk
ZqcfquJNVwXa4+iuJGlhX7Js0KAmcBk2xZDGT9rhjIXOs3Rp2hWRED8jsAoui9/WlKcJpTIag4JO
UEmIm503r7nbpoTeqjON+QPrD6t0E+8ym+unMPvXYkLEFPUV3MVljCSGY+D0oC1nb9iPfnYfBgtB
1HtsvVEgjJXWPirl18K3LwXcec798RQn5C7ETkM2SkZmAdKUdO0IhFU282qCInFiW/GlFiiFwj5f
QP+2PqSp9wr5tjtnEas+2abHGdUzWSnhoXQW42qVMzGlSDOVN0AFchjusFjdOJbkU2y7+RCMVX4E
Vw2HKFbUha48VOg3zxipQupTJLEidOpbsoP1PQXNjyH/0pDUvkuN4rH3p/sizPd51x1tIpSJceDb
RsP8ZJcNBhQwybS3vntG4N6qcHxol/yRsEyfItM9l7axzL9rxMtjSxvdX3fW0G3tcVoz7UfBZItg
C2oIvwey3k3rQi+o8j2FabmHJnmKHe87I9dv7RBse39pv9QGM8LglCqbIAhUEEsac3LMqhD+n3NL
0fiStWR9RkmSbqqPMRpulJHboKAoROca0a2RIN/JoDH38yvAoccaK19qOscxa2+dCl16qoivKUlz
n0vi75ypIy/oS5hkFF+ppOaQcX7K8V+s4ybVe9fv6t1soz8c4ra/Kd2PIZq7u7F5pY+q6d9tzdLn
GoZ5m6YQUqKU2joOhtfcpCldLlHCrnEHV3Q92ZV1pFULg3oUr9rPC/w53jmPY6aJcJ1Fgv0aFaUE
RIG6BqsXbr0fBmKvTYqjGJSBIotzQfelL3GTlSs6cm+o9u5bsuNAwMZQX0bSzvJyb/l1yDY+rug5
hnBQwzLfEuv3ZUn9iMRtMzAxDDym7/kye3YAQKruK76JJzNmaBRCp9IoR+jJHVBlvNtN/lJRiBIF
VD0ZvsN4wkQ62C7Sai9965XeDqVD0hOhpJ6uPyvlR5sgp/VZBB/UXBkyqBbxgPvmk9YMC9Owt1Xi
fDbDz6nOn+TAyevIrt0wvX12AhfoT9acyD37qSUioqElFxnfBXfXAO8FowkHn8OGfci7BwnQguix
amwyQ2Q10VKPqm1hMN3JQ0qZNCPXrzZgZxaQTVWi0z3DBOwjcNCj4RKIrZ8O2RtXH5P5FOt4EBc3
Dc0l2oL2U+wxC8yFT1Sf6Pwb4N6vCLy5jxX0S0uSgLWS3kNvdIgffHIa7Y2HpKmAnHAsA+hXRr2k
CnmGdTADMhqldvCXwWHuGx/Vo5hq2J7J+9jcMWGHVTb0QG8R6q8nUk5NUbA5MqkA2H1WaFnc2T7H
iRwP2jW4WZf3bAaDlzIj74fkrEnjbeEMXTM1eAmR4M2UtSEhNK6n1oHVh3yF9wzY4pViMFsNrZDH
gDS6Nd8jNmu8kxP6JyNRd3DRH83O3w/S9hCUIssHoUOVTH+KC5qGHLFJxadit3kQHVP9vJ42mesP
G1J33pPhxvfRfJk56RsWS+x6coLPOpDI97gvxwqjQV19iZV+S/ITkuAPYMOQSfvorssh1Ygc/F6x
pFhPzIFsbjpTWNAstR5s532MUKUQrwuV3zNeWUcY26czQw15GhcQmEf3uQa5nrTIhdiRf4Ztte34
6A5GUz7nTsIYscYnle372TGJhC7X9tkhjxEplbi0dgKZLw8D0BAf4Th/HU2r2zWJ/zCW0J2t2fL3
zY2nMWd1VVM/RX33aWWkQ2DBfXbs8q45GhKgkFaozXzjaE/FW9S40a0oxHYeqx5nRWLiK6igGZbR
I6L6GYifB/624f40B71YKYH9pWnvmWfcdG76DnfoVRWoDeDf/fSbjOZduKejds87OpOa8Er/bpMn
JtRKUY37enIuaZGeKg9CgU+JHwfGynT9z1kzz9boCR3sij3d9APWUMxEOCYnWg5k6k5nczAQlbon
k5ET/XfoQkQIuACFYItohBzAUIFTcM1D1RnWNTv7hmBy+H7FS+0xYnD7BLyfRSZfjMiavqkn1kAk
CGwei62T8ZEKkYl1rKb7YUAnKG4lSsQXpy3PsoCTHUviXIXqASnFnMUCzbPzlthMZyXwHjASOHoc
VHHjBZNu8CTt5kwzFzehG9DkR1cFuvluFPbeIVse8UzUkQb/1DZOvMWM9iXPiOMwANA7yWdsEKgx
twTrqumYlJD6FwwwugTcsl3/QuJKqs2vQ9aeaUDFeySdezUM9l0TQ/LMsr5bYWJCBPW9i9SDhC/e
9Nzd6+hitT6Zdllv4yVKXxOK1J0j1bBG7AaXj/C4uUIVEKCFGxz/laFQs51ovq2rERCJM6TpUVjo
JLMc3I8YMTxrpg0l809CUFAOuU37XuRtukp9BCnQ7J6rmh3skGWfhGKZK18Nj0Y73+bcjH/gsl4Z
FJ4EL4vvIzMXOsUzvpYwefBb/zZLXRMjuIfQYsNwdFhNwdTtizS61/w4Owi/+flYHJLGYcZG/0Yh
Od/Y7vglSG0gR8l3H2W0spk2INO5dWSGL0R8DX11gX7br8g3LY9DRVMAsXHHZKjx9bSbVHJ22/AJ
cq3eTRJOxZjuICGLI7q5GjfULrOGNwyJp3BmhB7EiEdodS5VLbzXhIrMFKS1tPSzpyn6mvv5i/+9
pLBW6N6DHkKfeWJduLPt5qUKSON0cQ6lYZTsNQ6ErvG7veEi0HabGwd58RSW2SUaq/bU9Nl7OofF
JkDCscpHe+sSKknKVHKhYfCRiOzFTdobVLH9qjjUszqZY/ATgjrBI1ivrWpvev0bfG9u7gnK9CQj
wcE37+Ev/ZBG9ZwZ2d4BQVsJBCX43uZ1FopxHSHxS8LgyDhbb7N+vMR0OqWBW7vlD7q6O6QMu8D2
jYCKB8A3tnOKzb46BrlxAKI07cgpxxajG2LgldzhwQVPbLvRxtKmOAy2eMyMhH4QqjiLqXL/w/II
tqzkGO3pfrGth3iym8g64sb3IpvQ3Y6VpEkkvhoGOSW1dD8VXmjPqBx0G6QQidyiZcOc4zGnUMMs
x0eii8fEAeFCLPxdynxx55DMyylhgALzkVyFhvmK63ptdhMDmmyk+iYaosTU7AobEVnDum0iPLdq
ms/SKHn3jbuh4ONYwLFFU3AwPfOL6OofXRFgw4VDaqXjAbGauU5Vfe5N66kK9UPvi7NXzczVEEwb
hb43MngtiIkIn3WSPZaq576xd9KZvhDBTk/F6va2B/lHS+j75sjtJsMHjyxkV3n9kgjXnRVAItbH
fu9Dzd+4u5kI1bMJ3mqlw+nOHMfngehl9jPaXUceclaNrm2HEOZshKwD9pQQ+oOqca77uxJd72ph
lRLS8AV19bRKPGZ+5oA8k2ETpzmMqzmv9m2ePqA0zklbI/KnzxgsZd+AXWKOoYgPiMSMA8ZUctnG
ZED6ExwQjcxvtHRIMRg8D/nrJpXuY0TYbQNG4KUIqsdm3gJ5UYehSp6g3b0VqIL3WVM9JIF924pc
8VESX9d9oC2ptqHUr83glKu6El/wtIFjBKAIFk2X69wwqLChNIi65NQHqrYwvmFesnvZJAjMTpOK
9en6TIKbWktuVmsdlg0+F3o/sWTQf+gtQgXrGt9CEBXJueMcPBfR62DFE0A2UkKTJQ82zeG+RjYp
Z+NMWC/x7k9pGhl7zRm/ttiwPsk4i06zVNDW5pn7ZT8cxkCVpyykQqtklnPzdvUpsKFL1SUjoy6o
bmrhd4yeE3tr51546md/G6d5cZm8KUAz1I3FxeZMlD76ksGVeAWEcNAVDnydq+JNOhXRFuu52Oh5
cO4ZEsBQ1Ilc4YH2t3ho32KErkwA2vS+HmuIPPl4U8kUTnHjOtT6OE5I/azOWTx9R3UmWNrahiXT
CwEOYN1qUiQ8bbuj5KGl23ewd+mf3MaRddHt0CDcn11AQiRNWklzo5kjnkIDWw9HKdwywP0yEqe9
bpU1PtDj0g9uZj43ndlugmHx7wVkrygP4oc3I0MwjXXlmsnt7D2Zsy64OmsKKBpYZscYSzrRJfM8
2h6F/TNB0nzHEMDGXAN9iv7XXT6kM/nlcjpfn8WBGyJ5y95G9PYb8gBgkjhhAX63byjw6aRpay5v
rBby4ZLcQMPPYHIyNTfmlPkXe3no9IToR6UClR6Ba7Owpk269EerEIn3Ks9HAlVSs+/ZWsU/cjvG
P8733yWG+zbS67jx855Kq/S7zSQd56xt5le01dFMBfERoVT0QJbzgvkgia6L0wPl1jOBjd9ESWKF
nWYQUSu7fLI611ihm8zZJ/B75xwbUiwcMoWoIWcV71UYfw9NVT+Q1L5PqXK/FCCGj2YNKRvjh/2+
ZAdWszsw+8I2RLdKrGhjVYeMRCxm3M1qrlANlJaVrKW5cJhM+90Lu30fJ8NPzHOXXEpr61V8U487
GfoIyyIhKzH285Q0Ry1reChuTZe+bGGqqvgram+mfen3trRIdq4mm9aUodAMa7nzKeQ2bdPcNQzc
v88KXyRcxM8uGY3TmBUGqbxWuEWyb30sST2c9G+9YxlHYrvDrW8SUqRH+1OQDeq4TE0I+fDXdMQf
OjOaPxc/SlW1MdV0cD8boCRH0l0Y6YjyPrXZVghujmwiULhprpp1VDp7H/E4i77ZUhpJdZdnCHnM
YT+Dvnplu5LMPjI5YrGR8eTWF8IkjF0A2wIVtfuhhCzZnRXJBpTVcMNBmKgIWvNL7xIFYqMf2Thd
698jvThbCgt/EoeMQ3IXzwFoK/QDR+Z9zgPOa3tPZjeO2tl3HobsMtUOrAKuZ1JdEovAJCvYB3T/
NsheSLuykaE2CV0UgKnOWk2nPk36QxkazTOHGiDGkBqIvgg0HhLvBXPUeFBFVG+uL7F1VIc+zb4Z
jflOlIl68hVHxMbjxHYbQtJjLMbkUYguf0rwU9BN8a2ti1TmHPQ0IQezVg+my78YAv9WlLZ6iEOt
7pQbgkXm764PhoGAC6N1vWYs/l60WfXQzmxVcC1cJghyyIbnFzStXd9kH2MhHogBv4vCol9XhkgO
hoM/XmCV3kYVC0eRNPgkImT6KVFilhH4hKgW7EqsESXidEu8dnwquxzaZE0XF4fMdLFr+YZh+zVm
nrptja9+Cs6/apGqZT5yM+lADRACtiLis51l+snj9YE8x6nIPxSM1yWWXuwRxvDg+VDnp/R2jJvm
W4zueBVVZKpUc0k9HsZ3We2zFjBa3BNu6IOZhIWME+pLopr+nmJeEQd8Dilf7x1pcacoISwuaIG6
j+dTmAtrleU9ZX9IhE4jYSYZVZB+N9FI6KJuNpNfMnFvZ8wMwSqcHb0s0lgYl/SSYILkEqVP0kcI
gqEu3/e2RdVNGsEGkwf0ZnanRonGMWeMum6q6Sbop/IBTwitQJ9RA8qvqieXKkbTWSCjptA6FfQu
NlkKIEVn4oJuCn1dEm9TkRMGUJg7s7XRr+V6NfQlhCdjo5RCzRQPXwYjwgJZ5FuyjzvcpdWj9v34
pYTrO7J0MEFdkypFUa+mNSThRbtLOokAiQXPfO0gA0DdDF/P9HYmZhTceY/SmO/mzD07SXVIE67Y
ENEcBRpEGx0fkMDBb4D2qWT7ZZYZA+1ULRs4QunGRK37ErBnNjxrsmOxjVlPwegR5kVRvBJDMBxy
mR7wPhH7GCDj4qsJHDHbeu8ORF/U9s+gTQBQo5VkJvehTHgk3Fopnmf3vgIHeBid7CGp2x8CPt46
0Ea2zicArjO91STLkL+44IfbcWcXXfyQONjGCsxL8/zdkxNkI5OmJPOpNcL/ZsceYDvx7Td6tB7n
ZIgJFWMIPU4lrGt8RR3fb7JDPAVeyQkLujSLG8o8eufbls3G1oaRQK9QplR7NYLXBAlyQP418MDs
nrRG4ImqZ6+YcyymFKVSp6NDO7iXFodDiC3XsW+mqLqwkKzSSG+Rtk2bCpL+UEPsd8NgRslEEylv
BjAdaJyoUgxzO6edsaJ9AXjJnJ4abjarMvugPmvWZKL4W2Lp6RC5c4Q6jp5/hXCQ37VWmyzKG8wY
VXnsUak/xnZ9nxObEPSVWPTVy/6+CpbwUnRHXX67VGwAY3dE4g2rkOxgRqPoqbkeVUBcClBZ7iE4
8nsySt1jXjSM323h74Ka2fukbwIrufMy75lmnrMOMzZtipTBpPI/GBf4UFWdi+1r+0hE2J2BtazK
/OhANwl+WW5+m53mK8d3WtlNH+9dT67LsJtvIvfesX30esuS0DvDKztFFCOYqCsgjza63H0WYrcy
Rv19cJL22JrRBEqN8RMTZa5wdaMozfFGF9tAgUzn21MvFniPSWg91XbirPq5UlDfnYd0khrObVoe
hqi4j4YSUo8iutmXdKWHmkoQYgtVGcmLh3nQ077UxaGHF91vgmboH+Zy+lCDKIC25/zC26R6wbDU
P6jKyjZR3ddoYkr/MEXRpw+wKhSuuBsKnR1DpsV7q5yIvrRKzIqt/QwxRwLQWeehZMNv1Ps0qfQm
mgRN++pdFyYTNbv6Yba0b01uUjsXRgT9UbO+oF70THnvMNtft2hawLAqKpuusjattBGNVPPZ7kd9
9P3kSJ/+B9gqKmqBdr2LpoNwP3RsFKe+H25mlyySYnFvLF34KTmJRRDimXArFdU1YTGUn/1MviTv
495E5kQwBTB3WTE8qKgVHP9g90a2Ikru0WjqZufmkG8auuI7BLJr+9to0oTsS3I/xFjTaiT9nJrt
Df3Bbu7K/OyX7HxxBH+xmbmR3kL3qLDAajlZ8lpxj9+mKeDTIsUNh2jnHbnGtykhBqUr7tgJo6yy
IRz3Zvzo0wHi4nDv2UXfu7TkDDP2jhqfxqpNEYUZ4XSuQqY9SWQhKG7fOrN/izxPHZmQbU1TPvL/
jc/gtm/qn20EOYA1tFslPYYY092DnzsQUmUgXCKsutfvQwuGf9mEaq5FVdDHzGjec4nnRztnbudF
MD+ZOl0ispLo5A/ZoRdk3kFao6dBDKECQOtKYr5091Vn9D0wg9A5ifZZr3+KCU+VyVx26l7opvyw
6CNa6fyzzgEByKllm874g9knThGycR9RcK7swvwRpe8j9+v1DOFA6UUlOsPFii4Je75UG29C/4Ak
dqkqTB9dz0YRAvjdVBKraVYeqg2iDUKu/ESgrSX6hkU9IQQDGjtlS/Zume2Lxhq8lgKLFXzxDyPx
9bZ2uk2Q0IxQ8xhtYKuuYzuigFD9WSfGsIu6mGg/NmHhlJ4SMU9bySrA1AeDjWMGN2Xf78bS33pB
RGAUrnlQzMCA4SIWhv2N5eNHn82vphPiT2sfHQQNlv1EapGH+dq+d8xZbMPen7epiXtu8g+u1MfZ
bfyNdjFmxqN6EhYbSNFCsE3QKyXe0O1EX98MfXDqMiDTaDE+2Xe9TeSKrwaoqtz6uFWA3WZicteH
xbzvNDsnILU0uuUuMuhrabCVW02oZ597gpYtWWJm2B7HDlX8TJtqXUzpEVVfsOe6XHfR2NISYEbl
uYxDQWhR0dAYcxuSzYsyYTGyXXByATP2gilqjcwF6l+GH4wMXeYIn/GILqTBCIDE3t2UEdF+Qc4u
LrwVVvtOp+XCLgAjfrcZQ/MbKqUdUh2up0ayfeQzYCfuPlSN81RPhLKo/D1RHdjMynBXY6PfRt6k
YXJSx8VR8GszfJ+HRys8AaL1v0UB5qjUyzp49BTgSTxVN3Q7+4GgBiMS/hMJbAo3HULFKOZlMATj
AY0wnaPlpSZxEV0X5trllRlJ+QiTdw3jaF15Zf9ic649+/ltxWhCE/G671PbeY75US8R4cxZ4SVP
11dYQPajU0bccIhXiO20uL8+hHaBfjMNzsg3insXz+Z9+6RJhCW2gdbu7JUXZaTlZdnMEuKx/MU8
+6vrnwV1x5y9J/nSiLU8O07in6/PwmSm8q07Ic/l8iDbmZ5N0VCeOBn7qOsXXf/m+jXXlxKjkwgm
TKILDc2MKvO85L0GeZ7dXv/o+oxgWYbi19f+aDFWKyfuVIH3+9f89tf//jemD2iucsnkvH5NDUf0
939NxFR225VRcpsRLPl/f8b1qwT5OScnYC1ffvEkxAIQYSdaXvQLzZW2jrczZvoJnRFLKlVmlMaI
KNjkbJA60/dkS01PMEYOdRJHbw4by2NoDQ23Y77KFeWSAgvt+Pq3ElJp6ko+rzC6cEY03E+Ec4oq
7ZyKnqALTYLSilHxfsk31RlbqRY437pWZxO9QxEy07LskMuKCEBmV7H/szBpMeVVPR57kCDBRCAv
TIdkF4XwzAeV+0gMIuM0JG7AGh0NJ5QmmAnxnyvi2XGctRvSFhHuB9PWiFx9k0drvHwtL4hxTJWm
8OhnOjJAf06EgXinxoBCplID3AMdgSPKmtLXa2WYzcnm9oXv82uY0Qm2iYaqGfCdrg8OwbOQeZgG
HWJvhGbKX3idInbFVnsNGoQBe/w+GDWaBFwgezcjGL376QVocTMIHyy0b13yxWfKBWImOyAeQgLQ
AMdzAvnNncF5wa7NLiU94H0t5q+G8JJl5hRRPtxkg4HjwIGzgK8IYmXqBmAzevb1HLQO3jdIk0VM
N356avyWpvTFmmZrqPrUptnzmLAuZ6gkWPbkuZ9QTXs1ZzkavecqDU/aIQEvHMjPHb1PPYOr1AKL
ZR5s5AL9bPHxhSPCw6Dqv6Vz/jxj/Vv3qTqRDnej8v6WD/PGzocfBqHOgSasAWjC7ItTEfVwgyrz
EygLBofIfpj6zznLrJWN8GEL3f7bUEM0Mx39aLdPRmPVa4hjaHvddhtMHx6+gY2h5UMv5CcTxpUL
n4HhLMcTA+stHfdpOyZEt5LNdDfSWNi0SZKsM6we67kcX3LEK3F0EzY3aIJfrBKEvg2xFl9meGSv
JrAOEh7tI8zsOS6SrHGh7+ra/dYP8Ya1ZzxaEY3l3FNAJyilaJ1/sdzyzuGowTp31DbVwRujV5Bc
ZXCcDOJnAYJ3J+C69zUbCR0Y3blk2tXWsXeKAwJsErl1mDfy8VqbugCBC6Mr93s0gMg9EfH50Cho
FPdz+hQq7tmMv6GSkTgNnAMRntPmetfkGlB6lA47+sf3fDTdYRRsOtO02FhIIrdx0pG34dknxCoG
fW7tvgpJq9fonAMjPDLv+al1auxATm+KAaS5o6yS6/QeGDmYUagI2EjAryvN7cOpwcfq5exra3Xy
zWSxYyE0RHy80v6Yb4Jen6upeWvGcvHj2Jyc1lGYFpk8ioZXyY2g5LCFDF7CTuO/MnV5xw3ca8uS
7rqf4Z20jvhh9vAVEfR1d75a5DNSqc3UrITOuKoKb95pv/2MGeyuqzpC+RtGL4qen+qKjWIN2jAq
o6/3rabop0+BWLQfrc8Ghu45y5szKxesAm+VUNkBwlwqNVACHSoRWcFMzBrQVrPlHb0heJ7mQZ1D
967itLdK+C/OBBd1tJloT+YiUyFtwimm/qzE0aA7dVBjhgVsL+fogCL/xpyZfnLNY24kwzLBdrLR
TbbBtAcdZaZExwE145AZgQsc2BeV6ysu678Fbv//iLcuIY/9P2T45qP7+BNu/b/+VzN1UfNf//vn
H4Hry7/5nbfu/MtyGEf59kKu9l0HUOL4s+3+5/9wxL94JaVpL8R15XowH+FXLUh1y/8XoHUhMGIr
YSnL5dv9Tlu37H+BIfeEyRf4cNJ9578DW7f/TMgDs45t3BLStughS+evoNaodzCkksA4REmxHdKQ
HoJHJLdUNUM8RzLy9BadOYzhYviRFZxyJBdlDDXiejci3jBod1B5MKueoPmevJnWzaz2vWBKKci3
ORZT+5LRxWdcopn95OU9GrV/ALDZf8ZjXn8NYQH6E45jKmnbv+AxGbxhixaVWHlBOt3FqV7VYmfP
dnl02wCNSmWWx4jp79n2zH1Kf/uS1NW+YWi3tlTjbKBvAZpTL+TA086oQx8lvpRHVf8YU966K+Sw
UmXirPmW8T+Aza2/e/McSocSzuPR+4UdR86nVrYwGAxOpnWRFamAiUreY6u1oaecExfnQEH+72qS
lty5Y/vBwY0RbIoDCo7i/IfT9/6vxPtfiPLXY+mbEnWHKfjP/JW/HzmGmJlSLLlstU2cRMX9JZhO
hWF9R8d+9HGpHR3d72tScEUt5UOWkN+eCx7q1lh11A6pbJ+mydRIjo3L6A30lpaUicCnu87RJbcK
ffMW1ZGN0iMOD5qkko0R5kw+5v3cl5d4ys3TsqUePEOdO4i1//mXtP5MT/7tl+TKI7SAlqyS7i+A
4o6SH0Ywk0eZz0Bvg+GdDlC/Rqz7OZtYCvoMIXSDYyRm1rAaZPeIZGxcYe21H4lp3TQtSXrGGNK4
Sutv//DmlrP13+jD396cUi5ngyd8LHW/sFVl0xThoGsCV6os2ZgGqYXLobqeEGnsdMg4qr1YHLsq
uWM70P3TGbmccb+8AcU2gPmW5SpXWQv89Q9w17o0owDJxkIHEjdRGZJEA/+68glsFGh66K1Oi1oK
iZdPeNdvHy6Rqewe+uy3m8Vv4RV/czpafyYrXg8Ghk8+K3oh1rJc/fm9lHlVcQ9DCU9Cj3e2CTXf
Fjg66TIWN155YBpbHpN8IkpJLZZKnItmkpS76yWvfQez7xT90/H56xUrWdR9B5QuS45l/nL2VA1n
s1OTGdDJOdsP0t8WTFcjYXzkdNfRrDve2Y+Dc5+6RKAZXbfRHV0seLW0qymi/ul8+TMrczlG0vJd
ISzP92hKil9OGB9WmE2aMztw2Y1baaIrdGsieVw9Xpq7tu0wOfEGqyimqRs0SDxtxQC5Bj3K5Rws
WWcF0IOcRcXnRDPYdNFuT8nPs8d9HARyB3rP3U1WAenr1qP3s0Y8aRwdstdHp25OTIjoyKVzSeOW
FRTEywqFEM0KZvnQHB5Am5U0HEvY0Z23YTSW0vKbvLPGZFa7Y877Zf8Lyt7Yd5P5ak5QrdEtlYDU
z1ZL1Gytu5frqVfPiXUgQC/ezHbBr4VyI7DaRzcrP5wY6cvIVhhh25mdfXkcTeQWnYvKBekDUX8o
ZHbgCGNKLJcREovoFDUX0/skMNU7w2xUew+jnDN9L6zGO/fIy9K2qvaAIYh7S8Wxw0G7RZ4IEHeK
X1Gfx/ua2DHQP8Vjo3O6fl6P3U1HlHeJ/x0Gf7y/XraOOyMG9ddCRf4GaoqBvtG31w1hB8eoqhjo
joG9w+guBsn9CtH2sW+JIIVvfk6jvD4ou3qXJd66zgsM+hEFTDXx5R9OpL87r5H0CDYDngn6/pc7
UTy3pZ2bxe93IiKPbozARuUHw2bfZ+02sgjLiMii8yZzD8O8gYpd5XTnBVld1T9x+P+6RktL+azN
Jgh5CPe/rEKy9gfs88wphB6DtTP6j3wEn0nuIQaY0e4qxzP2kuutbDnMU1Qb67aAE/i8qKHL4lj1
BH2NGTOEfzhMf12fpW16y7VvOzTl/WVT9YflUQUlQ05gcFSf0j8mgVpjUbbXpOdgoQrUuxVMj4US
+dbE/edNRXn8z2/gby53m/XZV55UbCGvG4o//PzOMGlDLBuGZNlXBaF99px5xrSWPFlI/veelVhM
7RtUEssZ+p9/+N9sV7gvcGdaxu2maf8fzs5st25j3bpPRIBNkUXerr5XL0u+ISzJJlns++bpzyC9
8ePE2Uhw/psgchxpaS2S9TVzjmn+8fADIBSNNdqX1WDQbUwVYaW24/8SoxevISH0K3LEr61wS4RE
SJ2LEsJUu9JV95ErU/1LtWLIv58P1K0kYeoULXwef5J3vRzPB/i0/5QrkeVEe4rsaB9X4CbDZNiZ
IQb23gJSFAxZhJbqY8JUvtyVnWiKNS37qZ6Pc1R4Nyw+2raEdgMSn4I46OsLQxT0+IA7bnVgH+NY
mw7F/AOsQbdIHtfEYflebZf5Z8NiftuKwrvEuQ9QTfo+HlAOxQiC1rbQrHEzwfDdtmM4MmVEp0CF
VLy7YRztZR+/Rjz0SJFhIdro6alNvZHFDqlwlL0A+CudMj3E58p2e01z0JMAU4JAt4NN6o7PqVeZ
711GXJ6uTzDVeBA7rfrl+ew1c+UmGwH5gyk0LCi8pmgPWE6hv8fUKu190wXRtQ68K30ydBXI2Gul
IegrwoflFce1TUFUBgcYcHz0flm8B2jydUyNJqXUw5yswLjO2XWltR/aAU5CboW7pXxmDw8/xzXJ
iQym16Fm3Qw1A9t0foyToV9VXGdAOzCbzIc5pK/KU+UhYPZQdcYtgi0wqBE7TFnTuz9TezLuEeA6
8CGfxi7tN47M4q3rW/To82OfhDb9NhDRYK5EGDYvAxNc20BEyCwpmPefJEmAlPwdqdb42pOhZzk7
A4xdZHq+gMboUP5uTWsISQjAzFRW1l4dzcdAYR/upWJjUBs3v0le84imxsE9Plk8reN0IpjBCVFX
4gQMZr2d4bXD2pmITgZm1u60ISMpoiTbrzDJdi3is6kH7cnm+EaX4Jls1DIk0XFJ7i6pA9tK1S9T
ptpr3n8t9XiOd2s7aT8Lcx5E+8m8H8f4G7vqUsDGmiFpcmUVVGpm077qsmLYmlF2lKZx+5cHwd+r
REm+h5CGbQkLwcX8/P5fj6Fk8Hs8cCaggXjS13abov3TuI/sFFa4gf7YqBD1OWHLPgAhw9ICxAqq
EWs949+eyTMO/K8lqwQT7lqGKWlkhfzjsPBaE9rBROpmJqaNk4XZHf4khMpNE22MPDXXv++7+UzN
C/i7Ztv+qExsNP8fbwoDIEnvRF/xt2YOaLvbqoaGevm0MH1wvuP3dYmTVwAQinRAClkE49y+PSxv
CYaLtcPw6//e4sxHJ/UpB/rc2v9RFJZTM1RwBGAjz71XAaIXGQlxoUszzlDgaNXQ/vxh8tZd6k6H
AP9Yr2FjnTDe+NAzbq6ky8tGe1dlm//z2+Qy9LB5i0jzmucZf712BNLJvgWr9Lv0JGInQrnFgzGI
UaqFLkmCPVbENSnV2A+K01IL6eSRjDlv5j+/lvnK+OuVw1RGt+cEOxfms/XHlUNGRuOPGS8lHwdW
diQ17oOebNcKZCOrY07R5WP65x/6X9oapkGSAY9ji3mOM5di/+vmQSfTWMxG8YSUY3zQPDYvlPjF
uxKptRO2+4iL/kuldbR3PP3TNGMS3JyGE730b4oBX5/34v5fXtP8pv/1nfB4I5gs6XQ2tuX98aGU
9oAIQHgsLPrvA2HOp0i0W3yXzjrGDF1FHuFWkRntA3aoOC0Yn/dfsyBpJ/ypgPHTN5yzSIkKkir/
+aX9l6GEJ6jlTSHnGc/fBjxDidsY/R20sgHwuEI5XutHwzBShgPShlpVJttoRDuCfefKEApF23yr
iwz4jD6VGyvq6nWQqg/ZRtk29+H4GIO4JBBjOK8JJ8FK4s/7sGKnShPOZPLk4pN6kwhrUHNHKE2Y
wCKtgruq4RyF85mzo8j+rdv9ewXO74ngyjN4mDmO98dlEXKp0S66aHCK4puRyC+Zwv1nSGGfdaQ3
q8IPelxPKdKLWX8OQPi1KrtwX/uDvk6E/Jd747++71RVTCLnMSGDyr9epnHbQU2wMI9bnXvpwhER
wfw0ybsO1yQuoX2FuJJ1ynkKIMtNxXTEawo7PeLsJXmEWMaw8ZlXgIOca6kAnuqhMsI9iBdrk9gF
fjdXP8dmcx4reWexV7xJVnCgTlFFxm9YYj4arU8RR3MnsFVkDGdn+b88Kv9eTzM5dJhzLMMW689G
wzGaOvVQ6KzqySayS8pnkVV7uFnFNm6C3dILpki6jqNuP//zhT0/hP+45dil0r07zHuZBP/xeeee
rHwVxcyh5m7Umy/OpY1YfqaMI6RFTuSsGirXf6vj//zRFgNTLjCP3EgSxBiF/fWjxfVC1xWi78nN
hskBcODeB0PuptFPPIjUjvOkR49pbEDNmhCBkvyYlMZDMTOWQdAQFxwiVA8k5ES0KD/cDm59XyC9
+ue3yPyzzmAIZRJOInh7SGXjnfrrC4UER7o7qmEelTrttCXrfYU8bdX3g42WeaivTW0gvR8p2ZaX
NfbcI2j7z359V5jlHhrhCO9vwE3b2HdYE58KiWepdPVo2wHNjVmnG/9WHpnS+LNPJHEGBZKpo0Vl
YwZn668vHHhC5roViWehaaZbvEwxSPlzRQ49VUqnof0LiQXqgt34CsEmu1jK3g99GO105KUVRzWu
CygmIlPIXOF8cz6QPqkr6Lwl8m+vAoNR20/CqM4ojtyNxFG8mWv0OB6RZ6doDf1anvxp3wlyxgt/
urNdKOCe/eUPfN5NGP4sK84SzypwA44vbScM8DbyGa9illATjy7Eg5D2oB6GF0Nj1hdW4a+gH4L1
WD/aZrEPVf/OcOc6zrJhmcEmsRNVX9OAVMO6O9ZwOo6IpkkCrL+NjSUwHEjn4pDjAl2IGQp+GtB9
kMvWbd+8w+BYCwNmCfrGPC/cXYd56Gnsix/6GI0XZxL9EyZAg+GD0tZYhh5RxCcHu7E2QcVmjjDw
y5jgS8DzyGMeutVYRjPwK9/GOEnulAiHzyLDaMm9tTYdKe5bymPislgDygRq9DxfjBEQTVZ+w1uz
CdjEbcfQYUvqVWcVa5+5SdZmHpTxRs6zmiKGzZ5ZpXfUY5fE0KZosMO21j2wm84r7PNS15AOw7eR
wdPvaVAcug97LYcFZjTtT02Or8tdb6os22pMdpGpwE+YCyJpQrbPS/3FzFEldNKzWKVznUymc0dA
5FdeklKZcpWtVJUix+9eIgdbQD93r8wP4kNT+hdhd/1q0EsUbmEE7GjOUMUlDhs1PoTzmiGNQYla
WbubfJ0nYCuiDTMt/WCC3ZRhvrWtInmbX2Yv8wySOJtu3SENZflSRBXNYtxvlzKurv1mPaWgD5qA
ytbrlU3uS8eqwHoSXgktxq7ENq8ncxPYJMQFQ8A1F3XtqembK/dxneB5SPCCcwbGu66a/FsgzOHU
TZ+FH1bwjVDx45xDYR/qT/T/mF88kD1zJzkkBelZnnmw6iGDCM4TbHnDHRMtG6IcMlNVB+c9G87L
aKRANWqPnbfNFGduPFTku899c6yzo3Iyus5CuvURuNjZxGurhc2lcvFlhIb1MskHntI6tmoHE7jJ
RdQjAffHlO21ifNU+ODnjWEipiNkijD/ozRatF6xrsEMpkSpkE9Ccyot2tQm3KF3J3AzKoONC8gZ
3TFhdKlm3hSP6W3DTP4yBMwMLabfFGpyS8ievy0N5KmQtKlQxtpqj4P5gakkQt5n2K8Bm7qgGNZT
30Y/w3lrHIwrMVj1g5tFKXnj8adImzvB7OaWVtm7I1n7JqP/wNqaJ61+P1gBm2vnbIAsPUSImvdZ
hTTBmKy7pRpFa1+tEyZk+LtR9S9/Q1nue5RYgmcW87BR5yryAuvF1JnGscZIOG+c8RjYnQO7Wqtu
OIbykr6/NlFGtHbyFUxzrRZQeUECY35mZmeCfvdkxxRz221lM89Tq8W28Mg/iTAPenGd7ggBUZdI
5Vuk7ZhnYVGhBZkzQ9+ynLO1mcofMCtTRELDYbnNJzkeGeUGO77Np+0ijWgnRAyadNCWBO1FT7LP
rPKb7aTX+e/fxtFCF9ox4+mpweGmN7j+SFaM9stV047Gusp6ghMyG7EDovhDbtrXPOgQaqNxTnQp
9hw/76lvNXvCOZgSF56HFDDZ+8K5993wGEU6hGSRv9YBgK8iL3+ZIWFvy7NgELOwMpdbwywvmrKy
vTvLAubHhBew2EQxjsCIm4G8IvUqiRI4Qj7TNxILCPMiQIA1JkmgvVO8y4l2J9MW7a10Tj1BCjd3
3AdwU65BGF57AzOPCcT8JHjdypj84xChBgjviBgSdzmhfqA2J4I8QnGTiI05UNOzMxxpFrSZo4WU
dRRnFOPdvWbfERUcX3J9IFREr6dtPibpbfApI+evVKZjXBdRSyBTvu7tLHrCLKDH4wC6oO1x4Prc
S467d4qK64k9LyuBp94MorXo0pYmJOkRO0MLQ4WB5woQ1hY+IpfQENNZ/4xKLyage35o2FF+dJVC
Q2KnOzMqJzKdqukoSpHsYaAl+6iFbxO1dAfAMXNkfHKnQdjadzkhr5VCWAKdo75AIP7O3AZKRxE9
9ZHHs0XN5iDTx+pUsgq3m/xiTYufIPHOkfs6kWkUKzs5hTEV16RQShbKYVQVAB0atuYgBMTr0rhN
JQSf0XCBJadgnsI01bYBSlfegn68WtlbN5GGoAEfpKBmTTOV6X1eo9dannPz5uGYo1hHmdYeR2XY
uAzHdkv2BO569N5jYWizWGunCmTohJYdlua2NCBjwmfawHty2QSBw9HGYrqg3rs3DG57WOr3gjjc
Feb2Yr7Pu5VRIGVNBA/cpVgtgd3rHUhqN+Vj0obmWlUdEu48ifmIIX1NUbwhzoFxXIN8yG+NY2D6
/arn3hrBID1ZGoDXiC4DfQB6/ZduIilEFS2RkMJct2B9jq0sinVgTTFJ3KjunYrzU4MUJW3GzgMK
dKS+GhQvCCDLsz+oImgS1WQ8Ba7BYPWdDV3RkOA4zedEHpVQc4z413IH1T7skZEpGZ8Cr0qdl+8g
OIZ6ffrAl9uhD27cJ5r5M8KhT73Gnq2pzLyEhp3et/1uKQeqErUctrTwhFqb40+D4ewrXiuRDdW8
1omoXHGM13cGBzARU9tl+bas/pfX0UuaqSFlCBpc3bzGRutgN8t145tfNyyp5tFz17lQq4W27pJc
465N3d38tCzsLd0Cyv18MFZwuHnW1wqNHBlSZL/yEnjKGp3GpwwVdFU4444xlneICvJt5TwQTXKH
YLqgR6D25VS6BMXr4vUeqw8UzySjAiPZqoFxeopGeEfiwoWVYnwwlEtM2LwxAxxCkEVh2Kvldca8
Rwe7QO9Vqfa+SZEGGykRb+UwajfTqohsfaxop39vlRHWcb4kxrhq64EYa9l5m6bvcUtQyyzFxBgP
3jqpUXrOtQhnBYs9dzouf2FS5tGBScxtlhf8BHv6/V2DQr0OrZC/P8+w7cIzZeitCrvhYNH+zyXq
nhE/fqipMaAGcWgxkmF9JKadlWRzSucGWfBGm9/+5UxD4tivmm46Tjk8/lSQlKiTvtpMGEwRpp8r
+CgHl2nI8tHW2EZ0RzkbwYWPsb3RTnaN3tcFAVw7Tb/36Hk25Bv/QJS6j+2xRkcdP3sZRiYfZw+L
Bsta0wDgZ9S0W96yzcXLceQsJ3zLHo3VJP4zR5/fSjCvR0Xgytljo1ojL1oLWOivsho2Mi+/ElvA
xR4GFHmWkSC2mF4JeQPGPnIao20JI37/ZWqPkh1BcmG/CWOojkGHbQc9JHdiJSiQXPFd1fKxnjp9
FznDj+V/wQ1xQMA2B/LNy2gsrkwbI8RFdlgfLHijp6XqomOcVk0h5Y4K+MMl7JkwOjzXi5Aagxat
JA3n8h0Nt0kBvAVHXn9z9UfskXqYx3vTiemMQlXj6CWlB5EAJL35Y3GVTgDzEYsYos5sHFBJsuYY
gzp7aNScl/rqmaTOCxJ2YEC118hS9wNUjltl3NG4xFdV1DQynY8RmKHLsk8YerBHHtOYDenByXq5
FMuJ7CtTGyiyFVx0VwvX8ByvdR8fBi/ObiFgIlYN5b4rzP6kk+9CxYCTuIm+i8FLT1IFrOhYjKmh
IaapNHtSNvKOMtMDBWFjUQeD9a0v1RPjF/soEIb/p8zTWlyhcehzKcnLIsAhdHfNkLm+01+AIK38
HArSBKp+T3XTrmScUCoq81D6vqDgqOazrkyOWd09drMOuxP1m1Oi06ZFekzLIXxqClXcUs/e+zoB
bRwJt6X1nvyhX0uc7OvKIHGgB3Wxzjp5DNyhP9m+f1nOIJoKfZMl6b4vyRUtDFakGpEsm2VLWxhT
dYZzfyBQ9g2Q5OzvIqoEdmm9j/qYFVBeUHnPhXvXgFARPkz6wYE6nWNiq8d5790BYywHqGBePHN2
UDek5nM+MCXKFRBoTdbdvWwodu3hk5sE29E8N9B6Ozyyh1oulXgQCKqrZlWwUzwsP44VKpPNsaop
X2wIG2N2Ljp0p6o27zt04kvtWeRw3SBN5bthTulD9vAx2Hb3HBTeFSvtNkxUdj+FdryZvxrqQF7L
MuZ8h1xluKazW+pEw7XAPQyRc7ad+AR7zDh3kbdDVaMjFEHZOvAwJqaH/JDlpbshiVFhTxJ2Csdi
0yjwB7bVa69pz69gqmrTlpDe4la/pzxPTr0kN3Mcvas/a+1xMN06T0JRwixvlMWpgneTJyV/Lwrw
jnTds9mnQKP0z1H/7tVEfiwP1OVoB4YSrpsJLe2sTXM7vD4ThDWjfliWrF3ePiCL3QajK/fLgyGw
kdnaM91t6bVrZsXXKPGOS0OunPqt9xRSCqPbLn99OZOCivor7SGpW34Mg0Dj0mUj+7iMPZms/OeB
VE/pXa8BPTCmjGKQSwQ/qcutsy/omJ2auaRGGtK6NJPL8r5Rtu47+NK75Udxd9W07JD8jE6BUnVh
rNZCncxZEqsc7ww+DsegG37GPPk2fR0SvOYU9c6sLWe7dLpAd0kKtNr3WrcfGc4Zt+VdsCLzZ6tT
0LgsyYALYG13UpoLnTuBNab5njflG6PFCNATJoCihsYwGSXYHbYwEvDkxkudU5SH1rodA/eKfRDj
a/AY0LauPTNl00mdOTmOdV8R0U4ZC/dMAIOIBC3i/Dy81mVC1UCstFPbCB9AoCzvwDjLFSOT4WH8
AgToBaQB9UgeYpkz0+A73mjv4FMQVyZcfZqNYE+LztQzN7QdYtCO1adZn2Xc2Vtl4JQL1XivGGrg
5m8jAudxURmiHzEq87zXO8VmlPBW9CLqGYoskPAQMkdn/JiqMb5LGh2Hkjv+sLrGoIsKnFsG0r5R
NpZcKIErdOxqQ9BN/ewXPxKHCY2HBvaCLIWlgpFaJ9DDKxFJ82xQSsFKKR9z2ZYHtwCnBbqo34pM
2zs+TQXthHyPRyK/KqvaOoSG70sT+3xqdGvX0YlhxJ6/ju3pzYzoml0tcA+aziehEzOHeFv1J/q3
97KQ7UMA+Au9+rdoVjKFk4x4uJLUSLt5iIBmguGiJKOUxMW+o3Utf9cQuWYRl0WY1opk9pyCeC71
nIGVeSl+UIDlRz4MtN59e9MGfLMMEetnSjJo/RjV6iZ4iDyJSzGTzlXX6+JAnEpwlswpTrrHHL6y
COSbvd+jsSd/8Mo1Ht+QWhpXRyJNQr/4nIqweFYarMKkBAk8Fta9jtib/Dd1MSHFZedcdjoTsGh8
iZFqVNW4quo4fKxr+dFJFiJhETG9L5+BIzQ3pOBrbRiSS81dDIdvS6VPWmDoH/vKja5JSNgjHzzh
Utz8YWSsA9NE1QB01nABzOnG+EsZ0Z0GyWc1mUigWvNbLC8TugVYghCwHfIO0yDzj3ZDsmCRBUxt
RbOxjG7ce7i4W42kFzlihEbYxfZ/23tayH0TMfokt43deexuRQVOrCOvitzXiJzaD8fiVWrNTJ8B
E7Jvx/6nzW/Jx+Ld9Cn9NOFskzaA7SsfcEryhsPYy2aubKEFZ+zh9r7Qp1cMYvPt4L8AjUzhUh+T
RL5A0md6EXX0/V4YQI9M8XpVPEjhdLRucFATEF3bwBXqVC7lgKU/Yw5+wC83rNpjSO3Pk5qDaaV0
XPeCAUhShGIXpj4ZnaZ/ryo2yQThiX3RJqgmHJCJKjqa8HW2SlV0uznMMtVY7AxD7EmOYPbJIKRd
w/WeZR7VsQT1ctaPbj1PN0tdslNNCUKKmrecTwwic+nuXI0uU+Xlm+uXOqOI6NlTzbQzcfbySSVX
6JClCKqjDHGkIEdkfeM/VVodb/Hc1cFsQyzEl9K15zHQJHSDzD2F8z+WL3u4hmvCPwiqHLkepwp4
HoGnj+hitrrbWXfLV6plWBk3hygiiKuyuvPoXm3SVUjL7syNRQNKS9O99WFLZy8zcloB/a4rAFMw
blBYVEyeG6dZoTBPyXYj1MC3TEBJEedd768gej6nyvd5g8+u1cdrfOwelQH/ux1/mMG7VdUPGItP
wdwqhk3e7puEJbCYc/B6yIQw2jscngQDKywaaUn2VVcVR8MhT2SQX5r+Hc47BuSGmQE+KWy8JPd4
DcUkVI4UeiweaiDjlDrxSx+B5XSTBN5PM5xdewq2GUMm4FRMzG31KPuKsDebdWfr6XM3+NjpAQWu
FBosmuKWWCmxFVkWw5Fa65FPEk9LLq+TQozzG/PRMKJ8BSVCHCBz0y70Ql9pYggvACRBb3YNhnXr
3qtJK0pjtCVjUx4ThyVcO9wscoTOepU9w6jHZ+kQTa7Gr74DIWEhPS5jP9o1lf5FJtO3QljfLB40
cTJpHJjEelgTab3GnDbVEimBSSnDnLLWZ5Zx6UCEjTv9lJjmTG+Od6iIq6NI8Stpg+6eJ1e9eHpa
XCPqvpmGKEuWFNR3cDN0saVXQ0dFw5AAs9xOPyDjo7gRyKThd6IR0m3sfX5IPKGIrq6z7/UeMCKa
L0IZSwrf6WnAlDn5dbhjFrgH49WC0ryi/ya4gSWll7tyY/MILIPM2MJLTmEfvEX8jusmdyk9Csli
LCZbPRqfm1IDYpqaT71nfHoycYi8S/gebv7T1Mp8g6h/F42ueUwt71yV6lXV+NmTOn81RfDlK+wG
AX7qDTrD8Q75v7YnmfTW6C6syIkbGUbVML+i8zAAcFKCWAzTtu56h0jixAf+k4WHgF3xlaS4Tzf8
QFIaX8bp7ECABplD7lphhO3K95gR4Do/nSDoVGdn6s+TNVUwHsv3VrTyaOcYqTGKrYrevRM5U7PJ
LrqDPSUb1+jEBpXvh+e3/rWsum/aM6bmYN3HBhnRLfvS2B3qDUgVa8P6Lr/z9PoaTDXBAyDTTZmx
RvJ+DCOy8Dz/ads9adaQfnc6g7BVV92gpYREkDQWcisbQ7BgvzEnNo8pYPqJpHG7+a77aAyrsHxO
UlrIUunVytJJ7oRatY6KDDtehtg7HUasszgKnBDikGff8sKXZ+r78oH4MmauIZjUCcDXtvPAwCry
mu7byHagFvR34fxVFJTWvaBCOTc2JSG9bl+9AyE6Seretcj8ml6d49205YZzqkXeK33Cgkpj53r7
0DOKl07Xgk3fYFyzFPyReuS/+W3Zc+Z2rPRK/1etccCRWhJ5IbBISSq8hpI4tmuCfDpTvFY6YEDf
GTQgGaX2UJTVntvaOnHYPsi+Tg59GloIs8vwuatrsLeevLbOz0LQ9BWqc+6JJZb3rtlXs0l6v/wR
BONiB5aB/ArPAVjHMx/garU1ib49i+mMfv8eGIxxT8IbyLepMHdGGhFFJhqgg2ibyYGHJI2Y7uKR
Z/BUBDuMidpB1QLvOCrFVR4kQPiDtH1KiadYOz6kuLgHngyBuN5ipICby7/uZRCisQOv18mryEN9
ngJ9V2MS7wv/W+0b5dZpffQw2sjFqr8S6vnDQih2VRXvSlZFs1EOfAkSkfxoAYu6tXqjH/JCvHBO
dydp9JukcabL1GJk4zfh42L2+RGUDhjoxN+kaW0ehtz6FrvmdC53rmjM0/KPRBvCI5rDDfK+amfX
EqRgVNZXKXtn7+Xdm+5Ao+B2r3JC1Zd/V8h/t+lYFasQaefFa0toydPUbB3K5DN0O3KYR0/DqMnk
IDGHc494MyCel7oxDjZNyXUEopHLxDl6VcvzHwYN9J4A1vT8o7su20Q1w6fAb+D6FuXRDFLtKC6i
Q+bsso9jzZU4x44ZnNe57lN6F01UmJGli7Un4itRTNh3h8g8RMkj3I5NPDl7jFmdlr5o+FpAAj1Y
aWtuPKc8Nn31aNyFpnMOCdjaUhLo9HDZA3yfb101xBs/CN/Kts82pQLMmsROsiGaWbQMtT3qzLyb
4FrEz9LTNDjkZH6Bng9td232hEG155hkgE2YkJQ9tSRyxTbagYDJv9kQ5J66/a5joLzRJ+tWCtQj
wgFV1E9xf25gsq/6gafRmEJIZq1IdCg1dAYKkw7GfHTS4t1j3M4MitWNV6vtYFp3jtKw4sLsdT1S
Fkb8lNhjEQjpI3cP00PCa95FCI680RB7ZpqLrKTh1dm+SyGOJwq++oAGZ9C+/HJ69xDvOSiItlk7
i0gRqmYAOnaeSywL88RolaVM/jphfW+tMDix9Xjy9O5eWVZ78FvrIrErQ7i1/L3etT/UQJioPXGO
Oaq+o3/dDqNJULODRrK03Q8GbS9CL5gcEZQBut06spw0oW5k9pM+JPehFMO6rHe9reRrVHIddI8M
I32kA/5zP0QaUO2Stko03yUNx0onQlbEzcVRzaeeODr2XX8rtRb0Z22CE/e+643/iK0M6L+m76pG
QaQRQPrsdD4OOX2g27vk4K3zBLIExxZ7QtCzNccEFNEVizN2+Q2MGFsBG88a/IL8ixdRG7o6hS4V
/b3b981aM6PjhItCaGJC9OtW25aueFVa3bEh+rNn6FfX30TV/6gZpKxzApJyVdHjmcYu8cjclvRt
YX4wg+C9wSG2cWP3hZj6ZyR8jxjZH/IsfksLu9nQ5v6MreRLUhc7zoOlZTiFJ097IXnrPE0h6zXp
ME7RNy2I4igGBRHNWUYpzBqiB04WLycMmEBM3huxV+8kwzNjEfFdhOZ56hsFFg6C05jCdWrCbp2n
2oduKCLmHbIO+vg7FPgE0QprGN43L4vetTT+FtrJo0cRh5AD0q0T4dDPsGGRlp03DANKYF+mPGk+
U8GatfuqcntkwMX45Y6kPMYATWGF+95TKruvUjlf5Qy7EQ3P8SBFJ6l8LIKIHClpePwF00Npjv0j
8mABBnV2+Uw4SdaZtJCR92NzRMjQP9L3GPdAIlYR9q50Tl0DwdhQNgwy7R+XvxIq8xMtZ4dbhz/y
8za+lR7Uhfl/X/4I0Xy3NQY3h6M2/4gIpgphZ+K6/FcvTzloDeP7758APjbZ5ACjd7+/bsNmLWGN
3f/+7l5sHctknsH/v2+fzRmYYCP6w/Jn8F+Cx9olES50jsM4IEGyuLETg+FB296D+gJ/XH+VFqnJ
tjUc3I4H0UDBzoP4s+W+S/1qn7vFVwA2p2K24sY/gTitjAAToJtMB93wzoIkxxHlStNDFYb5k0z7
UiG6QWTwPkXBQ9aTnB4XNH8On7pPvvym0tS3stEupcUENzFM9PARwywiedDP9mu3yn8BWvqWhra2
0Zo4BZKQ3MkQ+Y0JxqiQNflMwfDdtR1tywNSAqrcmNKJz+7NZQ45ulN0k568l4M93EgPqwGD+CvD
NK7G0ISboHmEgTMQlTHu8OJNvBevYOJ0Tu9hkl8ivXe0HICb9Id1Z/mvys/ROgoIvuPFcJhV+DKm
EuvQDtghVxLzBHbDFqvE1mDqTqgjs6jg4ABrn1TV7qMna0SRomEMBGGD4qSS2g4Fdrkhy4cMuXPp
DsReFqdo6r6VMjbx3Tr3NovczdjhE810kLYmKJsc1aZD2Caj+wQ03KT/ShzSbRXIDiiKNeqIMCwx
b+UEr6DlvCQRJMUm+chD2GFBTKfUhB4L+Tk3yVXcOi6B16ELTM+GRW7PQkQd5bVFkQiiyPypp6gB
KuRv66pNn0p4LOxjgUNP2KuQb5Bh44CrFFZ0pcY/9NAS+ihPDzkBMDEfBAuH5j2suUcLhzzvHM6L
6EkcA2cPXcQ8ZWa6yfDjT37BcVwXPGstCGt2OtpMKZKTBYPqwbbio12yig0oa+Km/eHTEBQ1Chbm
gmwYjPbeniJOWpVT1UOVjkWEB0yfcI1oeCzyNJmPNdqsLv9ADKc29iAhR5ORmIyuti/KgLMWGs7a
D7TvXRd8KK3UtmEzQ4Ul7Tjs5VWRNxURzHQ8cZA+cghtNa110RFFzaqyyHgOYoY/CmYkRmkeYnza
KM5PZEIM274q462X3XGwu09JA4mtkxR/uGNAZ1E9j5zNGlkrK65JQiFY7IGT2megkkgFGJ4dBzx8
6VsdFT8MYD1TJM/WwNWxRXT2w6Dlb36Bz6K5UPYCaUgcuY7d5kX3PH3DCK8r009d66ZtEBmEIiHz
A3eyTjRtU4PX2xSRWnc+AwdskP2a+JWHXsXhjgHrBtMKasXpWWNkqAqHMqX1mpVGIqCZMtEP25EY
CCMMCEQhFUskCARtc5tEkF0ycqr1SSeVtnmfeJPLmFMlbkOWTvCzVpwZ+LYxParB1ClaGHklg9ia
IQkLgHG4o+DdTf1QPnTh8A6LFAZz2VzhlRg79oDoVog9o0oHQx01LoMn1nfTrN4IJVM2axRHrDnn
Qtd4chQxEfelbD6KVq7it8m3fBBU3i/Pu9TlWK4yk78uNP5jRdx0OHkM9obgS8hNVdhHptSI/2xZ
08DM2/PIf9Ww9vNZaEcvlJBWq/6mtDaZydoM7hI0EQmCX92yOSJB+67QrbM+0TDAoSwhUeU+GpMf
LiC/Ne4ik6w6lAZSox3PV0qsFXX9QVgWkQM6zKY8St7Kkh0x5kFkBNkDem9a55Qz17SHl66CiBoN
v0z4nSsiCsN11TOdQFZhuJu0St/jMno1LO0nTi0Tsi2vqPzZICKIHwT82Ec9ZTaYp/oDeAICdCW6
D1n1G1+SndP2NvwPsyLlRlr0nnLtagm3hN6kFyC+KyMO65VWSXtlwFBbQSD/GOrzCOtla6dkSDr9
Sk/Ig6QKdTXtf9g7kyXHke3a/opMc5TB4WjNJA3Yt0FG30xgkZmRcPR9+0f6Dv3YW2DWe3Wr7Opd
u0OZaZC0IJMRwSABx/Fz9l77wJyXzJUp+nCS+gtrGnZoYoq1Iqngc9jizgq8u0E3M9KbuNfxO/cY
dKljqRnJ54KWNRkQsIYtSyyCTnom61CLv8hJuHMBN+/7FkGPP9njOjXTJzjC9iLQ82zbUyqOFqC3
vPf2RuKGq6rVKdmSHLIZkxi6ncGundfHJDSOURg+KsKGmkTf55NFkltoSIZb1oMtu08cqSYX2+G+
gdlT1+HVCRCvGV7mbar4JUV6y5aMYMPBpx1V46dlo8XVSPgJeWBMzTnD6CIRPJbDYDgmAROQKkdQ
PBj1Q5Zg9Yq4DIxJ8xxKtPap31/xi03rKiCThq0hDY0Aph0/12Kvv0jV9O67KGVLMnooVLKhYEgn
AN0Umv+uIfsR8/BZGzdp/jNicghHt1nqdvAqlUYbr6R/2D9WjBCGyKMhgPltE8vxiSJ53YY61qqi
qld2Z4idJrjCoGEv4DhrjKzTZDia+LkJ9Vi5tfIfwSj5j42cLxvTMOLRavzHYARcORuZV858F9ld
fI10d6vTvVzUJYOpYT6EMj3pjrKFapQWhn0ahfcqZFA/3m6AevwofS04GZNePUbEQe9UyHt6+0/D
qevHCiwqI2D7enuGqoHh6R38xdszAq3qrqbrr273pvnH2mT1MnXJtN3tsSSs5ZHnB4vbT7s91lg9
u4ouPv/6roGwT9tCdXu7e7sxxHOg68nD70/Au6Vadx6w2umqNrP8GOj2Z0Oj5MlDHoEqo3K3fjU5
T1pQvhkjKezzE/K+Lp9ELdJdgIDgHz9BmOnf/AQv9T67+VcYmpv+3V+BgsfUp+LvPaGZ7F+v4fYi
/85P+PMT/niRbTb262aOj2Z5KS6K0Np8jmINS9WeEnRJSEeN6sWtO3eP10EwKOB/+WyQLNhmvO6m
onrpilnW6kb+5va/rgdRlRNZ7bPeolh1+4RRX7JXZgW/tW3vzC4ciTaBrkQXsv4JZHdjsHsmK9r4
yhU/CpYhLnx0+JXNhI5WE1SnmKYLTdFdMKZEMvTRsxXZ5LdKi3ke/PE3O0OvFOD1f24tAmJchDmP
BfKcVWpq+rU0/WiDdKy5A4dHqliH6UzqDrmKSdc9N4qo5K6lDZFoTvcM91qdMoxpJAXwvx6K6TOX
ROyt8126spBmpfnuVWH3XPlTd7Eq/f52T3cieR3C8JinDfODSm/2SW4S0O3AMIwdBj9oJ3AGmnYC
K2F+8HZT4JpN0/ZdsDl4YUlVmXq3nMLbpzY67DKuynd7mIcafV5d6TGbV2b7P26P88eScNBG0z6f
n2a86igh33Xqwn1TgovSEq/49c1inKrrkFOEtqkTrQa1QkLpPfBX9+tWF/1d0QzpzvV92gveLJzL
jOe4G48GSpMaQirZogiPa0Kh3TZ8S8k1fpwIYlkRMXJ2522Ib1BZBWGyTjoWx9Hq02P0VRugfd1B
dU9ZHm9AhjYrkvKSAwKZdXcLAkHT6+nxLsvHkT0VStkIyJVdFrxzSJ5QwGWcjflrYEiqBr9P1jZe
UeEwufLdQG6DqnifAv+Xw/OfAjU95VxY0n+bv+d7DicLEXLzH//2p3vn8DuNr/xn8/991v8g4tNs
hfnviU9bTDjgnv7lv/6zbD+bvAo/k6+/ZT/N3/2L/STEbxI3kaHrNk5S2Bz8zy/2k/WbjdwDuoFl
kMtm6R7mnN/ZT/I3h0ct0CKG7s6mEewwv7OfNPGb6QDk8SAbUGsx0bD/GfgTJqO/uI/4ITpwFd2S
huvxIv9iUCkdakYHROZkuqe0FvHGc/CJSIm7rrPMU5fBjjv4qBCBx3faKopPUSOKd6sZDp3ePLap
7uy6QBG17RUHB8PG8qYcqa41G5T9TUo3DvS5WyKzZjAgu/oWEwJ0aGTLLierHcF1pr1roYa/iTTK
LPmpusQkAbmb09lGEiPbYUeYcLoRbmQ9MFLG0+ReNa79ybx/pLMkNk6aoQ829RVB1f3RxCBCshQZ
JT69y852LnBg5MNA8QGxUw44upjwVKlWYSGZWDFJH4EPpWXVJkFhkNs6pIuZg1IgsQ7BxWJfxr8j
BIRvARjLqAGvJfnvYkwj9Z4naS0B5weHwKL5oljh4PktZkbMHs5qnaRfWp/RCGqdh26wL1k5p6LM
v6IjcVjTW33Jy8KZnEowKRUWP/Cjgq57So9qbKdtIvL7aXJeChOv302TNiYhSiQx4hepqampL7PT
YDbPTt++GjaRbA7fw7Ll46aNFCLMJIBLq5370tw0cGePCZrExTQ93X5aQXZmm4xbn74k+HFccE1o
IMhOfViCcQk1ly0OYOrghYjU4nWIBj4bzNM3W17xwOdYXypBIS3jn10v725GDxvhLANEtgs3hYRm
+990zYSmLmDhpgFqclGFi9R8qGJDvZnV/RTTFfIwGK7N5JT4LpHjUP/QTFDNIMJZ+rjHmSAG5yKd
njKrhtraDoiVHknXcO8rb80Q3t1VrfVBuLvJsD6hwo5ot5dGYZKpicI1w427DUfIlF6BSxW5TA7r
yTy5Ec6TKAc8zTZk2kRZj07EKT9uhI1U9V8N3ukrmuhdYTNL4BQmtVL4+EaLdMO+J9977otRVcY/
8uT+1deOgRsrqOUAGxFSGPpf8Efkl4islcAO55cbOpXaMiR8uUlRbtAKLXYPHbCjVTYjcm6m82D2
afzNCnf9ZUj8F4IwrnmYNfW//yscsr8uFfj8HROTm0SO5uBM/bOXzR3aJBew6f2iOcVW/s2NnWiJ
ovWh96MXFRjhomlxqmJmgZKljHU/CDAtnZctFfvwYhjeutiBWJsgjpjCbxHoptTyS9wYbk0EUfhA
lvEBFPISBM0cK3zJGR7Z6R07k/ygMYk6ePNNA+mNvXV6YWzgLwdlfgU2pC5beUuD6GyUS86LC5i3
MGRyaBs0YsjY0mU/JwhVc4JQM98kaHnxuMdfsYPmqq8qH4Sd3cERhwYHOTRloDV/BaC037p1ehxA
rzPGe8QKh1bEivODTNzsEM5f/XGX/Xt0GC63R7OGcfXi9uXtqR1CWU7V4gPLEf9xe0yiYPNH8jL7
kB5o0toHgvU2eepGO4kI7tDOr/r21R93EdBvlI9H3V16E5IO3brXaYMvPRAiC1UP34eSkPJENNoW
0v7BY7TDiVvLGFmIaa07PSY3qn2RcBE2Im4nhMdxsfDdcd0kGTz43n2KiWZYNJQUu7ggfyRS5cHs
zOIgnK44/HE3Ge7MWDd3jpORl5sSnzzON7evMOku+3mqlgSWfgiznhuKLubjrguWmoRuMwuaw+2r
P25iU66NItV3fUwGc1f2a9dt68PtJve8+4ghzraonKPR05a0yQpZprn95ltpuPFwiR5aJ/X0ZaA8
olC77jPTxnpNnYV9hhhOYn/miPSxLNXKrNn0snkRB+ZuYtWZIwrT/i0PdKIH4mY6NAVSET+kIzRm
vjyg27g9bNHOhU4SZogcxpNpjLSOQlptqML0lZfH4zHQSGIjS30PigwKVDYHDFkeoU4pi4UdxT+r
KiHqkj+rmN8GqwLOubjd3wSZ1vE7iRf2M1bgGq/oiLJgS2iE2JIh83suuotNIF4glmtplOKgxgq7
HazQ3dYVHRsJ2VVatrprjPci8E/tfLw7Lvh3+rh8ecvSwgwTrIxRkwubMTUzFaeE+s1Xwspgvt2b
Kmj3XcOnNmoGoFTjI9Jpt1KUcrzfbvo5yPz2VWKJge0FylpzPiX++I8gafAk9Fq26uHggAYxiQBM
easm62CKnlyDCcJqMLWFWPZttENHP21vUfbd/Dl5t7ym233TGrBG987GG7hOBaZ1oDpJdr7tb2m6
oE8E/Ai1hrAYP3y+fYfG/p0eropTWGEG2kV+kSG0l1F+eZlvrgWJrgvPK+6GaaXRXHan6rX3GGij
FnYVutpHO/Geif3QjknzELcGQNTwA8E1zNvIfgK4RgwuTeU+yoig4dxeYRikLzf740tdrkaY35nC
c4ijCogXtODACFZmCHgoar4p0yfYOY6JfoS0iJCHvD6ouQ3tlXptdQVxKz3VgAjDdmnhj92KILWW
fcNjCG39lcnVjnwqho7sn1y2T6H26Bsp0bKmuw9I6hIEo3BhZTZn2fymks2LzKZnv3W3njN9zxh3
xTXWGNLIr8zpSORKGZjSI1qScHJJI+A3vY22otPydfGIzIm4LjtpH8bIpZEesLJrmLYXVqy9t6jd
t5RQkywAmw1IV8ZgoDKy23U4QIWgMvhlwUxggdzbRxeg6HpMpXVQIiaPosY/1pBxTqbAofWI2bzV
I3UbFVstSMYlE1Nrndlps8nSSqxiIcz1PMqaTVCA/o3SJZLRjbYNRIaj0sl+TELzTg+rE5XfqMTZ
mEZzHQUaGjKVmtfqw6g9Ch/HGHdVpUMMnQFMfTXiqaTFiTvlXsw+FK4z33uDOWpSGuREjuZAusDe
sJJwO0za87wF3KA5+3F7ufxp4liXziZmz0rwm8crsVcCWOg+UcFzRoGwHtElYKBgpI8YG30C4Q5H
N2giQhp3wsTqXGaIBZtWm1YOVoM16no2krXprVLUujcnsUYNpoVVuiM0+t1PM+ccpPFHObs+ShVO
K2Q0GYTVzn7LSjzVOxlm6q5GKrPwFYKo2MRIaCcpf07eDdtaHw5MEOMTG+BHI0T+IAbcnn6QJjgN
pHfgZGE8LrCekiRt4N5hvqGFr/ZbMdrbtPLzI560eA0dl/CpLHN+EfVKYcN/RuN3e69ukD09sYZ1
3TU/TfUJrobjKECgFEanBJ/PsYipXwfmcGkuj2SfgAvSyvZQJereUv0u8fp8a/WAPDJLODtvEPm6
49ovOD5hTb8K2imDfIWl2eyC9pXcPAeWuv7dR+cTz4DaHMnzzUtSH0H+Q6qi6ygB2R6GmXromlit
ipkoNRX9KrYqjju3errVfaEGEL3UDWNfanxkSDhfXV7OWVUfIthlitA1RBjTLg7wj5qPvDJ1bdSh
nfAR1W111dOonKVWz4XFNDCkVcN4A6PaYMNpEzRth1cHWT+T5pFNUfusrKijTC29hZlLBAp+tBsR
Qy3qDgmwOeyHyQS+WJS7kf3jwmGKvkrzvCGZuFo7NRZwH2814BwGcbsyQAyIelA+ORHhARERFSiq
16RIr9yKCfnUS7UcTPWtjUitJL2CtORYrJKoIdBAT7eqHKKtJjL8VoX9k4jkAfdzuFEWvveaUwj4
iQR3+MNjWY77uL8j+pkmZVsd7Nj5SoC01GVzKIPqH7A6jD8XokDeDDA9QocHytruOn/lvcVyMKei
/FFbWn22xE9r0IgxCc8KST5ipitD5XadmOEdjV17nTv5Tx1HCaHdn/0s6i9RYjQzwcQK9bcolNYq
lvmuZLK+KKug4GiZSbRsP2718/92Up7G4uvf//V73mZNNT58BWGe/W0vxLD5+P77VsrHZ/ot/FPz
5PYNv7onkk4IHQ5YOIaO1hXG6f/tnhjiNx6doTRMquYDgc3I790Tzf3NMACB0dUwgJgKXdDz+H/t
E7DaMGxsMCI6SA5gfP9M+wRswLzp+YPewjQXgAocU3oohoSB9lc6TjI53jiKFul/7zICTki/8rKS
EXDMxh40fhCo+wqL3B5tCIpgq5JLiRJ8gbkZs6J2qiKkotnI9bQyUVbMqLQyLbWNHb0Sm7xtCmi2
nM3UJV3/k/bCKrKwvBIZuh6sck/Hw+YEiJ3mYOYJl+A4Ptsjy+Ok08XoGAow4qUdIXGpTUy2TnOC
EY57c+W6DN5Svf1yG3c1lV16fgkSRXcTSfaiYPnDmbBpapt9d2l84hchGHJiGXRhj66HtBnWNlVi
Vlxcy7qYeDQJWEO4WYhhJDghhMFZA0oYRXKIBiLiK9/BpEgBjriLLKfJIj4rcZqtDuP1cSSFlEh1
9RWL1t9oZv2FHXKJmlGyXYITayQFvdNGdKvEYUqvTFpCNHnMuzGX03Yg5HojYTqCy1THuFdX+mfk
I5isqEM30UQtox9KhzECnm66q3r9OdOD6sEhxqOIkPgiBmBmyfemJNVeNA+okmtYzh2eH4VF+yFw
CyIBRrVzA6ffuXFBUSV694pJPAfRhzwq/7R1JuIGPAAaGsMHWVsV5KPvRWy0JFW6wV1DWeNkvjj0
rT2ROxV8J8XKPbe69YY/t0PVwCC+tPiD3eyhmcAtjxFp9npTP6vUdXbu1q345Zml0zDyyxQxDNkT
rfPYiJLLIkObbeIONhiFEE4rkugVABJtkXqpg9zA3ODsnqG7GtO2PKvOgfSNtUvqDTI6hGUVAlT0
8yHi3KE9CT/eS03bYPxwyR5w2gNTR1AVXaMuqSq1c+qhiJ9G1lGG8iRb1GI7xYl+cX3ve9AgWzPz
Sixlk0IH8XzY6fhDyi5iXxHaX/YQ7Wm+tZ+okCMS5FRz8i1ODZwX1V61zRy+UVy70u6fBB0y1X0l
I/og10pJ9vS2qDJxQcZ2+6S8NDu2rr3z/fpaEEWClSsVRz3Mqr0YDNAAGTnKWn/nRdWLRFX+VDf2
eUpVeGlLlT05F7IyLMbaVY/0piMC3am9g5VdKiNHftMyFcQI8B6VPbTP0nuOI6M+wbn5AfGP+KgB
rJ9OOPsyJn/mvgl7AtT8UDuUtAdPQVaWm6q0rYe2nwjNJtTiTcbDThkvcDWsGa5h3QOXilC+6Sng
kgVmzXtJWXo/537dj0Fv3A0p4aTzPYRUyDjS+JCGsrqW80O3xx2l7Zq4rc6/nuBRWxmDLg63/0T9
2WJ8jymVkMQSwRQgKQdRcEF9Bs9yCFBHMx9+6/yzGaoPI5iifSSoTSLDxFeLYH5hNKcQKjLGhXbY
JmbwaDfFPL7x9k6hvjyjdnaZ76RLiNDpDF8iRCjp423IiH+VVHgoSELejjGNAIM4w5U+SjSJwV3n
dJiaZlBjlwD8QqW+Hnvs6a1mL9os+x469feINh7rns72PsxNUtvHZhWhHsD180R+xifW9HKXWC8Y
7tEqzDucRmY7NXj5Lpyi9wSr2Mr/WfRpsDQlw+y40pHtiJwyR7aYEtqVJZo7qUIfvA8aoQgTv9uO
1S7NmsMoCDTT7WZaf8ugK6FxV2LfA2IVQwRPtGhJbNP1LzdTDLE7qQNOIng0ouJHvZE0br3qxaWj
S1VYYURVSayqSj9jA9JGYtb72FebLFEvpKgyV3atL+hyMDwVTQ/mAZyDPp2Nqr0gLb5qMeeHWzb3
xlAQajzhPTEU8cahG284XO1d1CLcSy0EXcP4ht3lJcgxRpEk5KyGIMbQjY43IkE1HWl1BXnIGNJG
MGq113JEpCaGnJcpkOVD9Vn53hz6SXumJQes8Mv3ykzNO8OnqZ8hwDNMjEmh2+JYzhCSFxaXigbK
8QVo3kUX/sZtc+0jnEVJQ2a9TBnVfKz1pNCMJQ0dcT9GjYtaUXJR4pxk5Vp3mf2K+akG/Uhcahh6
IZXbkCwHUeN8LYrHKm2JcSiwh7O7xaHNpB8+L/oCkGgEKZkrrrLBHWnPw2LlCWAEGjEyQtHmbfun
TlMvUiEqmRSuASdvOipvLowOhbEdMfq2XbFzlyUZvsSoIAMdgpUIBzYJmIQS1b9E3iXoChKrJgyK
Cfwp2uMAXTGc5GaF5jNw5yM9mtDhq4pspvJ7pBpxaC1WPdsDOTqYY7D2TP9VBNaJUqVdBlOAeqSm
49mj3wN1vi0sLTh4Vx/R57ak94WHmZSy0aqtFbsbG/hCbG8iJdXV63p33ftrM4e+FXV0nXIjsre5
VRvn2DJeUgcVgzaUey0WJEjo2d6VIfh0EmkSZfj7rKhOlTW27DSm9eS0ck+fkKvAZtJawjRnxrcF
nwlmYrdu7JPZO6feZNsjOhep3GZoiC2NxCF38A02YZcfwEF8zOpTWMY4FrFkrDprBJLEegULA9+m
R19SS+mdNXQLSEnt8nWvv4+5pu8Diae2DJt4YdWuyYCWQqgUT+nkk1fakWOoRlfsJeipxrK2hBby
63rYLHqraWsY+86ixEgGebaAyigUgCDvDmlTxGW4TTZpjOgMppfxbI/5Dwyyjy2x1RuvsnetFzNM
76Am5C5XLrOFhqAAEg5adHU08qFqC9kRUQ+pHcTrAfgzCZV0xUJhJUfXtGhYV9FLXNTnFgEq2ugh
2iQT7bNcN9icG8C8uvzKBhRcigYE4t5CzPcG2e01NY5lSTibBmbFIolwZTe4MrxhiA6V6Vm0s3RI
Tgk97KZ3Vqy9YmGm+XPuOMW9KnBD+fo3r7e7Q5rl50DgwajNA46S8GgH+ynkYM5IfGVQV9hbUyF3
hUxxlXNyk90DMekrH3w9uVgZAA53yOChFNNL68fFmfIJV526kaVqkmF5lwMOrNARCNe88F3WLSv5
Nh468cxFZVvZHfty6zKk7DmDABSGXNZh0K9Ka+Smp3kxovFF3rdHzfitAMGGhI/WGsqVp9gPqHzA
PfEPMDMO2OkJcx4UoVpe5nza3GxegXqWu1n2hmQB0L1zrCvBOhR9Wh0VAKKpcNFZBilM7BJQWw7t
ZkSY1/nAzdQUyEOTQbBrWqPetlW4hsI9nphgF+ceNVqXEspAtiaRzNF+nq7tPbv+0uk9y7LZhxMd
gKEuV4o+3COKzHSh51Gwl0Gxo9FhPuXdfBnGg+TULgFY+nJABPdAUZI9KcLU25Zy1gowmFt1dI5y
s75mXCdRg8/eH+zwCzyn+kO6EHT3CcRCNJizWvu1WAhLRDt+9cbuxXglFBr8XYPzcDLnsR0zDeKD
H243eaal1APIEGOdwrqPHm83moEfu6qGaiUCOmHIV9Wlnm+ESxpEBGVvq5v1vUlxdtADJwP9yFLM
lTFUu56S/ddXJXX/JXac6eyw2bAzZ68avLZ15QL+0c8FqBPsmFR44DSssNtYTVYu9LqeNoR+1fd2
6DanrMov/WjX9w4mli0meURh2XCglAelHnCNErX7ANLHudj26F6CSnUXqHppbLsHv3RpyIfZuavt
cDOJjLzZqJN35WTJO0ks+znJLrc7dabR80BMv41kFN6hEQ0kGbEtCYl7LTcf4nSFFZEtAUfCg10Q
esUgzQzMHZUmasqhSRemFmTsYKJvQ0N7mNLw6inecom5dDlFprOAwh+8BCRUJMhJVqJ11N7CJvGY
xXNERTId3MKGdii9u9aZHC7GpAEw4IQp9eKmY0ZmZ+jchWYJViJjVREVR0CcoCQxWLq20F2Hc9BS
AbNRUi9o3KNTVnbYVue7smJfkE2VvVGadpocookDhpCW8TUDZMFWjONdpEt9z3lIA4jkQE+lx9Go
1xnizqfCZWOX/xxy77mtPaFI9kUNh9v+ngv0U1LR7KmTfVciDkUYVOwoADqmvY579TxQlVziXDdA
MFQZzd3tZhz6fkvuNgE0lAIaekG9olATAwdXHVob20Ifapm6S64yElgaL+Vm0PUOgh2Q14TPfpAG
DlLqdz9R7VNWaZe4a0jccCIYirTLcDqhqa/TFM91qPnkiufy0XUb797nl8BgIM024q2wzf6+Atnp
JVzqlDRRfavpm2552Xoo0i8x9f59iUxhi28fj1XPh9zXwdodPfmQWZT7Tli9+JqlyJKx1H1f5s3e
tGAK9nGN/psUtD30F/VQpJm8djkSt+DHEJ7sXmqw3dNdoqgEwBhUax1+1UNKTE7nF+NZENP9UHil
PLNfOt3uZUyanJDjLYwlUY+8vUulleOm4SjBlNiisShiFqksDA+arfp7ZXvV0g6VWqO1pxwgHjZC
93UY7XLHeU/uhZcockqKoxXGJ6LSnSJQby02C+YzHGfTFOVHqe9KN24XivHeYjQMBAu04uqADrBT
6vahyD0gehYuUMuITyJMHzISZZUh1L6PjDsk3O2iFL618UyQKqE/Ye2H/gkPZiviwifyA2FYViA/
Ghz3VELSQWlOwitbwjn+pFzQ99aZZZANm0bJhu7NuMTbuc7LimFhOCd4COxBzYfngnCOzOcEp9dh
mHLmFiXaenIwWYKNhGhzDDS2bz3XefeBRuUYegTH92H3CawrWzC9CLDy4qAfzKBni/XN6S3WP9F+
p2lzdAYufy0X8laJ6JAGFqGfMB+Csq23UQDHBtpnFaBSqyt7gOixIIRTW0yqe05TewV94q2q6A1X
iFKATZ464rYY6QXjyraaGEte/fLEZyNZJaNPs8fIwLyAafxiGi6mF5RLGTBrAAQgV4XXi5VIAsTw
pItxDXaWBGTGx6Lek1y7UN34OBmNvmZFDlZUZDvgbkR5VvTGo4C8RCU3Q59Xb9Fl6PFj+lP2qcdY
DsjwXeQCeI/RTbBASEdZcK6fwwHFmKf8fqUP8ChstBwtFT8RzBj0SnbkDUwdrvDVxnfWA729VeUl
VFYiuXiTfbEHsPmdDKg/6/LDlH04259wmY62tatKiaimC7BbGl9mqp4kE8B4UCR3WxP7GFF8t9Sw
AzUXLXU3ePJTZ29b/cSx7GCCVHlxHBvcZ2hTsE0Wy0qU2cY1wCkm8G2B2SVoBshPmAbm0YaLU7ft
132Bg4kiY9hOrqK0Zk8cdHxPFEbxunY60mT7H11f8w7K+r1rpp+pNzzUhz7zp2VrEs0OR+nBmzPi
Wt9wlwjzdmWK5bVOW3WdsIJfMv/ZSuK3OGmcxdiO4ToQxIh7c/aq4757ZmuSPjvnY3fmi1sVAEBZ
0Uxpf/gmyhIdgIReTa+sB+Xe0skOGWOPkoxdENGLHF+ktbinWOO8E62Al8uBxqQ9g6ygrkYTrHVE
0Msah/FSkWKdN6YBjbV7tgIc0J0FBs3Vf3iopba+dDZDlz/izIWXprjhHUZ7HuxEXWi7SQ1yi+Py
LWbcgXdahkzJhZq7cyS9z+JREiTs/tmOA32PwY9grzAlOJa/QWUjDA8u4mYkN5pjlYtO2Nqe/fuZ
fJAfce4x/ps6f4XbfAOy653ZirZp5XYsEnHwJLiMpPkoRzc+YAg4Yw/VauObpGTUKegWpdLfkja4
DCgQuLa0c43JVIPdJZPxFEjfgA9ztkfp0QvgPbJzKKw52wgkxXZe+Th5wNMfft0kzrBwaGVRfWZn
mrM52DuCSNOYPgN8G9RXsPDAK+OfZNwF3D+OYKfxB7BNWkuIZWPu8sIzPAt2U3L8NwYzOvNbV/Wv
lR0v8AP3F1+LiqVTM6PxsPltUhau0Y7QennJe0G1RTHJlrNh2YF980l9Hk/FnnKnhplkf2+Yy9Ab
q+4MK/xR5WpTopPdIF9+yt0yJBmH2ZGtn/S+vG8tOe5VxkRlCkng7FJitwymRRmuh775WTYVJ6hK
78z0ld04Si6g/GUsAUhEyROZVBPa61Xh24ckJuEUgq6+MnyfsjzQ5TUom29ZaN2RkfFF2NLnUGPS
G/WkWfh+lC4qnX6ZDJXOEp6+zcjo1RBT+yszfkI/N+jT/LZqJ0n03Dbikjrbqqq4W+WO9mw43rdO
S0g4k46/06z03o4NXI4mhI0yl2iqUmT44EOhgS3L0BbnVtgPTMfqFXPkBNvY+NxEg7tGEfDEHPVb
EYZ7FaWsk6p/xo5YboPJRXhn0CilDfqsy/csMn/yYTOOniCkslLICQNSZsfjytKHM+HKd5ImtBeQ
ghIMOi9UDdnBzvqtjHTqMM1bmW6Kqr2AmhtoDT1Oar4iYXQn2/DArGOfEJjsmyjCJz9S25ggV3wA
XLjg9/qzbm+sGZ8Vg8CQEbVqOetmN2KgITARV2wXbrQi4yNbZhocOQONQFv08YJxGqtzgjl7bCbi
18ZsoZFcsE2IpRdY7aOMVn+e9HLPFREuif5AxLIJNLel5dB4n2GBO4ZtydKEPbQa43AtYvxNsjy4
k4VvxanKdc/0O8mxM7UFmUhWwy5bwh5NSty8SMS+1bFAloxBYhtAEDbqaleH4FFG78X6VoVusapM
X61JJY5gxCF1oicTu/DQhEk/WC+OOXLu+zCLv2xHjGf7Z0n8rlOwDQjSaSZOR7sC5O4RGsa5pdu+
TJFaLdFobnzL/hi7uRZg9uAwVLygcdhohSfXVgmfpDMDcs2I7MYcj180QKKd2tpPWXN1zjb4HRKG
JElLX5Dmj5D5qrJ9+cpYf6zakmrauHQa00889zKOL0NjZuxykZ1aE3HxbDeKlajYB6OSBkxdRGCI
bGAqQz9jij5sdNkH2onaAbO9o6H31tD1NYP3kxwn1Al6biP6dzKKk2ePxt7CSkBnd6ybXLLufWo6
rEeL3q3u4zz7JAnxe0nPZQ2H3k0hHvuW/oRCSN9wnJ593ZW7nnOVMCevPUDX21eMV6mdOH4HKT9q
QgtbBsBqgP7ZF1G+FbqHE6BOlqWmRSt3kD/CEX9fkUBJN/mEnGPQMiXplP09b2S9mOrqEgFFX4iJ
pPq8jNgBGltNtqQctclrnAH1rwp5n9nTRySOxugT4aW+j7HzGWW1ftaC4Z2xHKZVt6JDSPZQ7XCu
OgtASECcFTsi0atdnoECzUOWEKG36Oigzyud3qJLyUjpKCM22l4HKpiNXgs0iUVWYysceR9FO14b
HDSbLKRtl3gvvkXTC85qQ0qy7D37Hjyd7LL5JNAFmQ9AdSZQH8sIMMaykOyGR7o7opb3ZpOk68bF
682xdDJtWGSttrQHscZe9CDJZT+HnryrE43UibDbI1NmFh9aTIXct6DqUi5/7eL/EHZmzXECW5f9
RURAAgm8VkGNmmfrhbBkG5KZZObX98L93XDHjY7uF4Uly7KKgsyT5+y99jgLLIPC5SDdfFW2B/XT
re0ob8zHsh05GgnwejHJ4nGMIMN9ltjAHqrF+SGyKdnD+X+1hgx6cavMowdONYetTbPTYVjkpjRi
m3C1EjtioCd2kyLexkXRIwet784qcLlTp/YUo/0XaC0ujuts4ih9jfuKqZ78Khwi5uDx7F0DJoul
37NBOgBSgLA2uXppVmyXtRF8zmv7DhLW2Q/m/A5fuEX+itOsNN7mWL2PHfZQsx/TqKYqLqc02cPq
v+sdh1VQkvY4Sew+o8wP1cK+0+izSRzPCRnLM8FLV7U646PoDlrFL2ZbBqeGcELkcat9qMBIAJC8
ooGi5POcx05kWJ/l8txNVvEAfN7LCkAOY0ouXVosmMNYhPqs4U2NS8IF5Bma1bTPXOsrtaggEuQe
aEjORWdwBcgIx8E+noRb4qLgULP2dKgDTrBm0L1iNLsfm+nLgSSzG3rObzWwJMZiOGaAp5khcnIs
cYN8p/P/gpRK3UHnuaXzQgN/Tan1vPhQeDUp20UqD13vhFUWvJZwlGKCbu6babi4NlFJneVlENFW
lwArkFQCnrFntuKMHNBBYvzYdCUx5Y7DfHIAppDWLTBd2X1of3Zv19Y6e91w6Ex/xUvH2I7pDHJz
Oplz9zzG61uR5JJBAHoPy21fsILfs71khOiNnP0AuKZFVJW8S4wUkeHWNnJyotROnVed+n70aGpO
PVIMKHjKu2m7wnl0GG7sBz1EAbT0I2MoteOGr8Lebbn8yiTzNr/jYA3Nh69EZJ7RzsuNqyPXDzYO
oiKMix2zjkrRvEkiAtycNdppc9x49oy5rHlPKyLKlxHGW1K29FgMmIm+94LknKmpCp5n18FBtk44
q5o/sYPMAgdLEU6YWkMqvHvWgSZJ2kPq2OKMp3ivcMnsl2rSR5VCkIp75iZjSeM7mFbOT+6z5U/y
bZy7z3jsbkrQeu+VWz4t0w9aWenB5bIeCMkRhwUKJC47jaT10vYVQc9ccB47EEdJ5C0zR9RqrULT
6J44AhD1DsHoMcaTWSn63VXLXmGCLq+XSj2i+LLgdMpPDPQmsXbPRRm/WUMPZCqVe6uZWL0LFnt3
MO5lSjxKnEtjl7KgRwkjmFG7b2yD1S5FSqoCJzsECRSzem7+iD7wjv5gPiCwZ0SneyvM2pKUvtq4
Jo2k6cM4ee2Ao49ldW+W9qlcR+RLbQLMKT3pHD5ea9mSZhXCokL+CqycZeLkcivftfUi9069oBhc
s1efNFNkcBAIek7qOjVu4R2K28Tp77vMKa7jol/yxtL4KFhReauhcbQz5t2acs/3/Ahe+rOOi9dV
c1Q30go7bZa5kdWjAcP89ljGJ1kHT5qbicZg+6dwPiyTNb7MH6bVvHdLclZGe4nIbm1dcz0AGq1N
o93VOv/WGKxBdWp0SWC2198TqPUWx3eY4k4GY6Wojvxs3LlucxGr+0fl4rYw0exDKQhCXF1ov2r5
0HbLhd/Z7hfvwEb25QcF/tqxYfw3WT1aYIO0V67WaHRXqalrJ7hMB6ivxREYGZM1QBxF/5LW4Hzj
FcqmGBGzLQNWs/IDUenv2rI5c5En1ab1uyufGN8f8Gd6+94hY4YYLzzEEnJA5v1grkd8bAZUwLGN
zcna/m43ez1sOtiGlMcGzQRwLb9nVSGJNJhhw5fxd6MPI4tOyHStB2PkbT4GcvYPa8LccniDBnCw
V4CTddK9BTUdIma95bVeysPiDR+5Pb2ouhjRAnLjzSYyd/vLLGrAKh6U/K0nsUqAxYk/PtkDwsI1
AD5RNJfOa6A2oks4WbRQnU46D2Igs5gYy2M8wS4DimBGXg2UU4ENU7Qsy4pnkzbhTuQzuRVGdfGc
n0O6nEhOpS3c8Voy2/0V+NnZHqaZufF6ZdOXEAM3pRlS9Gu32gGW98qCuuM9LPBSDLO94/TMSG6A
KGPxeyCnbn4tlcl+2Xz2WrAHONkc+qI5lgG96HHUORvvue3Ei2nVeSSgY59SyYODTBzHJdaKe+6D
A1rbP6lX83JHEsEaDcQoMbPhMW9eYez7pX+OR4lOAa0/r4qv89DFYV1iRK3a5WhbhBMj8oAH8Kc3
Kib+9t60V4ewTLrwWVY8+E1QnbrWnI8gER9xhQbw9A2W+mAxkHsbVxHThyeZw9pbW3DrCsN+qYIb
3SkrrMGi9Ga6hJOddedknr9BYc6hLZ3syE9aTvBLCQOfzqM9victcaJrIdqDclhA+/UGC8ne1oM6
DqZaaEboH15pUsnk474t/PSUtRKXoHfPKFmcsVXdWaTDnCvh/pwRUNYpyuRuceGMx+LFsLL7db4x
2lbvM0F+blUBNDScs69ocakd/knjQkZUtw+wmK9gDVKFLXpBSbTrumXTAx76oi9vq1W94J6ML1TF
eL/LVd7EQcnPbB/Gxe6fZt2QGJ2WZIiUbRC2MBkPdqDEEY1fStWYkZppEkhAPQa/bP3ZdXjQB3N5
zkrctdWGI3J8x4yGCvlVmZNMkPioZqdN86Bdm9GtA10pp6uUY6GWQbxrqwrbqrip6STt+ms/Ondd
0KSnFRafKrkSfjA4+5o27i4NigejsovQheoA6rmlJ6dwwNg9Zk7o5QWo0STA+q6zgzChAXVu/bQi
1od5xnyeTXJean103ZlnFEsOOgfraR3HPKTXGfVC64PXKhTOlB/AGOKLUYtvf6hqDOsHG1D4Yz8R
cA27Py/4geYq5lO1IGidyZXwMq/a5233a7aLR/oM+UmsAjRvsu7o0dKlKfTPmUkeEioTF5X47YKk
0yZI+ZH4lT180XFnlA3lwZSdoJ2PJxtkOsdRnMRZYT0vLdeiHF/47ipyp4yn1KHV7Ht5AImqOMde
97aa5YOGyxrKMj0FvXU0xKh3XeYir3aqk1k4V1st945iPFYWz0uPucuD9ue0QA6BfbTexL1JYlRT
c+4dgmWfDtjvZ6sBU9OC7KC9izzrVTTVk1P7XaS7qoyIqAwZVLzFyGj2M9jJoSY/aCMRWJ34nCrz
AIWVHGYAZ5HIgtNSyLsyb9tQC8MKHY80Ks9j6gy/kTfMDZ1++WCnQSrf3sVpVT8ay3QjeqrRdWE+
kIFaYMAor0ZqYxTB08nAryuPvj/SOk7zZwQpNnPIFjFRuVzS1Z6fSSLbjd1Kp7JWD0vV0o9G35C0
cf7deQHHmYSgIKzOYp+W0trx1K4gBztCv+rl4HhwVhhQ4dUiqasXAT9cDw/rWrzh37CQpoDKBJXG
6tcide0SxTCs7kPVsCRkwBjZU7T+mpb8lhjJ+o3gcQlc0pbHmLQewnzLn7Tu0ZpkT38/VEl68KQH
BNZusn3pJ+llmhtAISls3tjpvZu/f/r7IWkLK/IyRq3/9Rf/9enfb3bsbxu66/XfP//7p//61obo
0b3iIoX/9Rf/9c1oovqLXjuSf//zKyXuf/7072t//9XYclilq7YQcPOfb/n3W/z7Wjzm/ZEArp//
vvTv2wg9/D9feq40XiE6Q/+37/33NcOIwULi6d7/+9q/n/lfX7uZl4kV8f/5O9YBB1MkBfH/5/po
bPPEt+Zbdtr/vG//rs+/r1WiewyAX1R9795MInNv8O+XhE5vny9xb59jUNN/P4Mb7978/ZOYGZwe
4LMTyGpNZogiTUIkGte959vpay+VDvseSfzfTxdOUsJBqGIMLXKZsQ5CsFrlDSKsKAdU8ydWTwQA
0Y83qw/BVPnkgT85jNOr14G3G6wJ9Tmhnle7GVfsZJv2FK6zBJz8YZj6oN01/9I1iKysBg+Z+oV9
18dNvc8xwxZJa7x6JMHsZuroOzcT1XMWI/x0BU8hFDDsUmt3pXPiY4r4ywiWbylnqLBZaJfmemo4
lmcMT+vu6szPMlDJL/I/QxKibyZP5Pe1QyePzt9pXspzI/QnQF9eTB5i5Zv2yvr6azjwEoKWUBi2
GCZBh5k25Duh5BtRdfSD6AmdcPIuIcva1tkphje6tug7212Q9QTOyhqnshKgABQWH7CXdC23XbHt
oab0v6h97HPWUhMgvdnPDdKLOTU+Ull/r5aZRXpWBKAaROna9BZJCKjOzGfQoEKCGEtl7BeGKLuF
bDIxjV9Gq69FBmLGEMBnESNvRbAmAi4YIEqbLmgWir8I3WeM43EByq0EHTcNwNubMiqUs2Ovv/tR
AC81zQ/FEXDmodZSdZwRhwOnr309DQk755ASRANDvWCelNkYs4jAqv0XaxNkpIgSVtobtEvR5X1n
NfdI5pj2QQ9WZM7swR6UrFNLoR61iAvY0ylKxkleZ0fy4xj9IEUDXRNPSdhltLi7qfuwJaCvfMPW
LktnhhqY9l4MxRox946CKfhoYtbhpCvQS1S09b6ULbJrQoL0SacX11BnYXtnxczAj3HAjHRdL5Rl
sY0maHauBp2nU9o7J0NYn6g+zKtfE33u0oPBE4i32Hhss5mRj5Tnnv32kDOpAUz8vpR9fesZCCwV
4Xzh0OuHxUMJMixYt/RAKNpigl2TSUEcCLs6NJtdx07HJgNvLZkOVrx+qAIUd9PrI46FlxFZEAfF
E3pw/EKN/L00m35DIWtLG6ML08DH8waYNZJJP12D6R4cXXWxLfFSlZxZx66nPYEDu8DXNjngpIvE
OlGL74Jq7KO29bAQdmggc+X+8RywXGiUkl1Vm8W+ms0dRS6EuHxFawX8uGqq78YhpiY1k6e14fXU
YDLyVTj3VBBFxc461zRSeFmxgaerU6UVSkcc0UITAzfX1K3MZCNl2Y9tTlgmTTMEg+OfvltmmH0k
6IjWyneB2RQXYfDIVGk4ZwU5kpUikqYoEbYYL/ZEGmHSiOKgTE5pSVW9YL1BzkXQLLH1HCP02kYo
bHA/GfTBiDEMDkvHE5DU/k5jrX9oBuOOe7s6FGl76ifI8Z5dv8Ogifc+DsLChQ+jJUWPlQxtNAxt
zA1GelzpRA6zKK9xobva2Vc/xyHhS5pu2cyQnaOrpC3YJuuHkdEuwQmEtFzqJ0BH+c5MOTvaJlQ0
IPr7Y2tR/owbL21esq9h0N/eRhSzbJ7ueoF62mdqZb2h9xUwpl+WvrupvA8PWcZOMQc6rUzNd0ON
Pn9U6/cw9OZxOMeJ590ORRC1EsHt6Htqj9Guu8b5k5yL5TLQqwlp9ZH/nDwETFL3nFjW0+g4v8a+
/9HTGPAnSrCsxGdtw8UaAu0el16diy07WxYzyZHq1kQefUZ9+mbMw3s+s9PrwT6MlvE22eM3h8Xv
YpQzyic8ykRi7AXMe39Cgu6DylJGQiO58g9yHohZlPeU3wwI17LhAF1h2AKZ7kiLg1EB49YejSNa
hxp/O7W/9HaDoGP29y6rpwUeNgzEcKm739uvMsgK2Oj6aVVJtQkaaJtajJU1/bm8fVL5BDq+wGPM
/7zQbLe/W0Xwiq/i53ii06dTP1ozFdrNU+qvdSSS4bkytqYplk+eQZP/1/0c3K+5+J2Y05cBpWpv
FSyPyJKU5e+VXdIfrhh1iZx73uvRhraAzg1Cn6J4bA89yMkT5t/3pYCzzByjO1UJMh9QQ7TQMnTU
aU+bW2YvY5A+jVIiXm1ZJsk9ZQLdPYzW/LYQ7HD0TYcJrLpl9JJ+QPe982wyjsTY37o1OYpWHsWe
BMGdzsOxkUuAL7V4tusEiZAl3jvFicFAZNXb396kPzuj3EbKmAYIDT4ySyBsZExemoppi5dPiGIH
/5v5Gv0lV57GrTeVyUNToj9A5nCfLzi4U98muw12fAROn2sRuPNVl0ESJVV21ix6J10MUdvZr6ZF
82tljwsFIlI42S6fuZQYZvdH6EZEzL6LG6e+EC5AN4P0NLXx51mxb/DlWSdrvtAEnnfduGXEjf6x
9ZuNacmZUHAtYWHToAnqqO3dZx9jBROXJj/rlZNWuzUms/o3pwtO3hrJmE/qkJcGZF2AAIF6yOky
hjlIMC4txWxzoVav1jT6pzxzboK6Papu0nt7QJKHEJWuI3JavxkOs+NxfYdz5XBqbxTSCDOd9jmB
09qE37YuPaCLRr+XPOGhaXMON9fpRAQerEuAlCQHHpi4x5xC5hzsBwa3clxxIDGSwyPB+zu4+1E6
98gbOdLnxAP6Kn011Fu/xDnLXcq6POmtNVthgIabvCuaHJi8xygEldinX6T2UQYG87SG9nMyOjd2
h/y6yzzUM7Hxq3bNr7YQ8ZXyvdtp4RIkizQcK4pDNt8r1JxHIhs+tzUenH178OrEOCHNIn2gvyul
+8xUZdxr20cs2THxVpoOR8yAbc7jOgo6yIqT4VxqYdonR3tvBj7yXTMS6GC04kYJZEbtADcKI6JN
tNrIYI0cBzCkPXuM00T4/MD2u/nRlYlJzTEEDET7N7zfcwimQpGYrMtiv8RdEs7FTJsTpiIc+njY
66E/t9V0l8eQJJeZEDSnfS9sDvjz0qFBLfERrMO2tPBLjPVywq9BDIRcduB4f5Ql+U3t6H6vZvPh
Jw2SnGQ5z94Z4Il9qDXmzn441S6i9im1fnJLoKbzHi3Zze9UL8x/A5SFRbL8ypjQ0bYLlpcMpXsD
kDTUbd9GfWqeZw6GkZvyvgujfKbxTeSwS1eAcd9Rm4wiK9nezbkarhk/YE8bekZ3BZ2a9pMRN7uR
NjttEt4PMnYfMEp8mAT3HJ1cwAKc6SoUTbQlhkTeMLNHSeh0aGyct3PxnMqOW2aFz5wN4rcYnQeE
Nh4pnUVk69E9Yrv70dPiN1Y57k23Azk+eMnRw3e8y7sMl8/RGIM7hIAGTuOHtg4elRw/6tUWF7i1
GShpus9BUV7mDaCcbDqZxSjjfRs4D9e+LWySCVKCYoY/wpsfDAh0N6bt1Cev7zdX/nC/Vm5yFAD4
eGOMs28eFzcBSbQC0ma5kB5wNaWfsirnLbAK85jOioFaYYSrpoOEl8jZ0V8nbUWZO9o07R466QJ3
5mfT2RmdO/kmcvlAdiDBKySjrGUdkx+c/2BoARfJ0IeOqSLg72dK9fGclhtxsWbhcDTMBMg0+AJ1
fm+j/70o1YAS2f4kmtQnhij8+4ltyLuk9+2Dl5CWs3OsDApbRtPT7tLxAstjCajc3MLnLDHUKf1a
Jr6RBH14YieJeoeQZl0pKpVJeKeUUETW8fby94NoIIvkqwunXOwpY8sLrDN7EH+qHpBKBXV0SeKt
bVKOoeu5E3VhAQCE2uZikQQZVWL9bRRaRnINPvNuMml+LY+ZQj5cKJrB/oLAZ/snTW42//tDVlTD
Tkim1T26XSAT3qtlTsvBHcAJ1Ang2sxWXbjyu1NTe7Sg+nUhjg7ZeZrE99wZ/dam4RyyXakgrufT
amBB4UCyodgVsAiOSKFds5C6aWZeGg8dufLF9zIvVhiDUdgQxYeFqKBtxnjR+QSaeNLq3FvE+VQ+
c+zedxUgZ5OlNEeTmdUgmmIv2BJCmczMAStjHKwjC75noGSjLYRS52ueaIQDisPt700zDBHOc6nr
MQIULpqHmHXMpdoJbQcaddNJmkduyfgTh12O+CSTHIELNOypKr6zkmFtb8lvM+jvpYKpX9iBFSXj
+BxYIzpPOIE0BFlgEVKdxTwzlaD09ocTNtGeIdO5s9Ybk42/DFgTkyK7yewuOalkOLip/hZ2+kRH
6hsBokGhq98r4DfYNU3qVCCXbGJvJb7CZco+ynNvG6RslB0VSeUc8JGGRTD8ki0HIsf4NXCvgYhA
N6ngM68EUdDUz+ow69nkBwgaeYCXAU8XesaRyBmm7hEeQIVRanUPfelSttK/N4Nb8tnba1D1SIxc
PDhObN/HzsgUmTtl3+HgZE4c7Gx0xlPuPE1LRezATOqIY5TwdWmi1wvbjupxAg480MNavlUTae0r
KU5+vbT7bcpo9hnSoKF4SRPnuxM3TuoBb+d1jh4ui1U7d6qmdpbSZbcdimfD996sZqW0oB6sOvGG
xL/eV/Z0qaec5lkPsRPzRGwBWzF80SJEU7dokRKSMfGt0A1AQlhBjw3XEaGWazInb3l1jbYjTYRg
xGIKVBKl4dFMkedbXnFwveH3gMA4BOt4zCAFRWsAPDopE46Jo74SbQfUoV9ux1OxwJ31hPmdFDGi
0rjOzwTkHOtCvCToUMBv7qlxJAnN5q10pcdSzlyj6iaShZ2K3BRepvS9j97yq50NCJ3/7jB1wSGb
Cw/BHeRbk0TxUO58YJNHhihP/cTtOCqHq2+xUQ7GDoFLsHUr1J7ztgEP1yVURKy3SdudMQJwlRaf
GNgS56YkRL5/n8nBREbiolciZssa6EMGyEDHbdzpNPWdkXFbWksgIM5FjSXHqNRk38S0yIBXV+ek
uFpgrZm5ePWRkge1EDXXwQcVe2TuA1W3c4ZQc+xB9CwpaNK30dTlTW2QDTC7pFZkN52vf6M2evak
qunv/mFA1iE04HTZ1A9aFJ/o4JkzKfezccDxJw409KSUH0zotghdpiD9WLphB3llP8vsXgQj3kx/
awD5JVIUTcSxgjMsdUBwET0WLhKWg5LYiNWtUfgmJ9PAn6sGCOsYt4D0VvGxAXzTWYBHA7xOmd8v
p6SO7zhrkUlHFy508W1Uwt4HLaeerCix0DHt5cYP7ZhFx6rrH5jPN0hf752NGW4ffeJN6sr+wTWd
e/bwDD7yEEQ2EdMm22HIglseZvnp2Yxvk5p5uyM5BNtw8TvL3i+Sgkrm9nAgFJaOkCToocuZmRTE
GmAjpBLtKqL7ZqYHLXq+ynkahFVeh4BS17GQ460zQcOwcE+ur+eHFMo3qiIG68t49dHk7Xo7u6QG
pR+oZrGz+xlzXy1pIXJKuB9kGhwaGiDnjSU26OBkrOl5tY3mOA0F0ukSIQrnpIWcTac4zC5FqJjU
72TasrDAObGjrZquU+vdkq6QYWpn4C+19g7+mm9gC4DdXoD4wgMq40sQM0IA5WCipUkzg9kvjxTs
8+xbl56LOWcOQxP8Xjnifmqu2jzk3XIPX4hAl00qrB/IdvlDRXc/2CwVcTU6+4T9+OKIfDwMVvcF
Lwi5S+u/GkNtPgTCeEr7a0ONtjcysksCm8QcMVv+yRLzx+a4VgN5YzObtJFwXYJAA8LW1Yfr2LdZ
MqJtVvbZmLrPln37lb4OWUrg8e/lNDGm7Un5cbIQDaJ/do3mza8IXzdBxQBMnp8LEzOOaZAuQgkV
4fV58HOI6/F6qud3qR3zTGgspQWnnpX6lD0HqvWMMsWs2UF1dYp55+/cGVsuS+V+DOw1nFbyDTbK
1joWT7QuJh4jzn64Qt1Q9eRVDqzu4wNwj/u8QZZhlCNZiGnqRqsf3xQlTUTsU3Wh5AlB1gmDJtbS
/L5vU5R9ZXYaF1JBse4jWiWvGPLSWh570E0I+qYwmFnH69764SpdH2rfiXx+MBCv4dwNHoB60oJI
Yz2ZPkym1VxQVjvTfgTPxlEAdbAHP9lT6Y2Y1uclc45IouwwM98n1Mj7gUpmn7U6at2c4XUrsht4
VZQqTUNXdza+YomC0pDM4unYPNGy5Ldqy2vKNY/I6/keGvc0DKhAbWE9CBsPcpyw4WqkTjvKsezo
dnS5A+TEQy5+NW3yiTRBYEJ0qDQWzKskhnfzEcMylaR0EGlRt6HiIWSHNsPNMIM30PP6izREnATB
jCVyTJo7WS+3rXhfMpBREpSB7d9lRJ5HeVXPe5XZv7a3bFAea2zBwQo+AJ7xXj3JwD0L4RhR3LC5
K3CgyNkQmiOrRdv7ptFQ63YtgSpNkBL75nYoRbV3PW2Gx0VpFOTWIk4cWJIw+ZQzqjbNLQpHhi5L
qtVd4XMnNVUfYL9wXi2n03COQLHNdvlOggtgC53RyQBXhA0qu+ZzcZ/U9i8xlLyOdvlVSK5b7k88
8oHPIdKafq69d7SaxT8MyD4dZNR5gbgbc+bP3nTqY73SJ3Nb0oYR8cFA8mgVd+2mFklRoZJJoGov
CkbOc2kj5wOmIrB2A15oPwmgs03cdPTt7YOw3GzfI660amPFER3oY6bNr2mcPBSdBgIQY7kv23Y+
5lzRvUDhzQGa9XoM4LNV6n7t4vJ28gJCwzCAYuLUCNqO+dAerWImtRyVJWDzogpXGxFaO15Ajf7P
h9hd/vPpQgMTyfWZRscK0mH9uZYzroHU+uJtz+57ZRGmPFO6w5wi/FOge6J+5MRPi7AwmmiUw+/K
4vFzZu+na8Rw6vP4VPNYQYLd8HVsKj5HCiQ3h4YFETLd5ok7JiPRpJwtSk5ldEildk+QnP9aaurd
yAmBprK4BsOElkCmCFIy46GX0w2c4l+0mO+93EY+Pjmf2tS3sMoIeYIYGMZLDJfgZydo8JlxV++d
YWDMjx7G742oHpd0Z03iqW2M91HIADWEUUWm1DdLwhTbLFMW43m4SKQ4q5sRf8RmuV/95FwjdCIt
DzFgbNwSwxl6jW2HKbhAlnDr9+wwCMXx0W7NlZ9Gaz1AGLlNZ+fb0ssPFayv4Kbjg5MVN5mPd0uN
DbZTwVM3OtsuFaMmNixJ2Bmsi5FNQMRZDInLlzdkZZ1HQXdo7ZdzlTYp1mgM4Qq1YG2CTzHijGxb
7231qMDgoAk/P4OfUaiDiI1Aa/DomO6fHj3lqZjEa1fBdDNE/jIEP6u8UKBAEOrkNN2Z3Muo5JAI
Prp5SwsAdXnvrgAOof4Rb+bhlRlnIC/4fG9KSZhxSryc8+05SDHbwagR074YMe0mYrgo5x1/mxZA
4EqZj1VGdjY7Kn2ZkmDSTTZJNikaa/pRu8md6VAYzUFU6KOr4RwQubsr4YVkhnCZD9ONm5vgcUbm
HvXJyFyF9no6oDz0yUQEssW0BVsjkUGYj6bqKU4ZP5stIydsrDNaT6/bPlyzcfFCQlUaCnglcWSr
AmBWt+4Np3lIQdNdEh0caJYVd2nXntxN2ppqeZECY0A9DichtXHyquS973GwDszHDnKc3htn+JWZ
PyubFR6Pmc9e+5jWAmVu/piYmweeWLhd2XwuAt2SNuwfquzNSzdO7slXS06UXrW30ExSJlW32Sjy
qKJXPC2Asua/qrCnzpiGM6aLm8RISHb1OjQCTp9c2dSTq2FX5GuNFhEdi/QuM8Ykq8uGS7MWj7lV
dcfSlGSgksHMqCXb0a0KoWLhGoCATJQm00WcRaq8bxm27fTcqksKflz58Yudte5xGhue5mVJjkmF
9QakuwfseGqO2QZy5AlCiDmpc+66T7ZLxkPXcCAH5ke08zhtx8P5g/34NYutx1IgeFyTy4Qyh/pX
4eK0mxtsIW50kwjvZ50O6uAsxkNlf7oG4OfWC7jfOYW1dUpXWbivuqJBE2xBFQ7Kpj3EGZZaCpDt
CccYCIPFF5jNLUwZM5YksuIkmu5NcDHIX5lfvEIGrtGFxbvSnexHaNGxYpqlxAR3Jvky0TRN2YS5
rJ3eISkyBvGLiBkgMOupga3TTGe7b97RRv0px7g6a6Ib4okQlDnfWXFnhHHDGTrYEipwzwW3QJsB
kT2iVcZW5GD8NWeaauZA4FtgL+T6RF25HHuskIg7K1Ktqb+YoavjJIyd17XNYVSygQ/EytA2BDrZ
C13SBRtlZVvnzKdBkMz2yU16du5luh0aeSd4/xglBjWubCohd0RrVgUt/+3MpM9d1CUHtCrLObvv
ioQTWU9wRgKXbZYuovk1D5kR2zAcaMIUlcCjzhpTZogGKwfeWbxJtXzKTbMqkoM7fy+bR3SKtxk4
M0lV5wxGG5QzRpL+8hwoF3ijSCzSek8ibBuy5FR7AqcB70Hj18kh1vpzLl0SNyDZVAZe7SFfXsdF
fCyxupReItkTg4/ebgd4AOSTO05x28dzeYXpg7cCkaK1MOLssU/tsAf+wDB3KmoigOsxuMXQkhxq
Hpc9LKrQdDMA+RwzDas5UmKUeMlKSamJwyCrxhu3I7KFgEOieQV1J7UVySPXfiaSOcVnOkrBFGgi
PQnV0E96ktzveL7b2X9HAArRF3RLkto3qrnp0TGHk5Jhr7iFFnYuI+5aZKa0bmDNHVoxfgLqesqI
S6rq6i62OCbQh7rLzZOM83yfViwbOKEZWmS3Vi5vO7FUJ8eaT3HFGGJw8Qb1Ir0F1iSuXWr3u7E6
QkbmKFeFJTLek10lRei4fcZzTn1qMEEnSmmnAC1GeJoSlmOSo0buRaNHm+6sJp3hDC2XWO5awlOi
2ddWVOXY7CfrxkPRFnVCfnVa66Pt7ds0hpRrPeOQx1iyxhfCOhAZKRRZRqBuyraIgjzVofDTM3Gt
T8vQ8+yq9GHBRMiqSvyM4mFwZlgfgB2HS7FiC6PbsZ3F2Ajj5o2Tm733u6yKvOBuYW65mxL+yhmI
RIUpyu0HGqswbNoitLsm6zeBQ+8sajv8x9Ct3LEE8RWESDtwXGTjHDF5QxgwDHNY091nWOct4TZd
XEbonylwHKJyH8wSTkuHTxdtPS5KC3W3stRj1XWfOZjGwyptvDDx1fQG8xAvwyaLJvylDDpCfDgY
1jGiCdTMJ5rlr431v6g7j+XIlWzL/kpbzfHMHRqDnoQWDDIok+QElswkIR3CofH1b4G3qrPsWqtn
PepB0hhMhmAE4Dh+zt5rz8EO7M50HEBKqDuwsb8dWpW0ERDip3Hx2FY0rbpqJgCpmO58DratIdSr
Oz+GoyRsrvic0/g9Xw7WUMiKDgm9C5UxHY7se+174O3LBaNgbwYz9o5TiC3dxavkNrSLvDhk74Ae
JBZLdC0spU09xT8dE+iEtuZgLeU+niFxTZ1/AzPod1rVL61hH/JCTMeeAo5M+D2SUawCLW7k2M6Z
Xfsv2UTDIjKlRHqx+KTbTEP8lM+ZNxyBcBXnsHyakrwmGra4b1pyjwqLNLSwvTN9FLghGqCNOdG5
rPsHpscvoTf0K51O7LDBXRDGBiRHWXg/2Dssp9STgtqKPS76QQk1XhqMn6MDq2hMf5l6RD1ZsOKE
k7LubDvcwfPlqkJVKIKdI/WLlbnAZUVNUV9NXDLIU/lgC1FvoCpNCP0BTkm06SyyymLSnYm0Yfxb
HsjN2jQhQYuq1eFWyWxYIb7Z4w1hvBPkDMJQ5cLvmXY9yV0Ho8GLFWBPMoURHWhOJsgXwvu2aNez
6To0PI+yratzGC6X3jrdxG774Rn+fRomNw2Kr4NMGmB/jBppm5wH0s2OqU1m4TzdDXJ4cNP8NKuC
7UwnxN5OxMFJ8lu/TddJZhgHk4qQfR4xOy7OxEnjMaw1ab+RUa3Kue0PdTsHq6xjgc5s/N0sATHS
/ECfEZOeUmpjLCTOvqdAhL/OU5npJWo9+NWgM0xAYFXYsLXEHQJ3uEYpxESlCCy4ZgghXY2pcxZA
yGdlrIu5cXZsbtdxbVbYSj4ruEfEVifY4uzyKzAToKIeZ1hvRsfYofOpai67TsNAxsdpsjY/mE0+
hcJYbBEMGD3bB83GCzPn8NjU5IHVGJYZliYHoLhc6SbQQ+3G57D961FENpBHV0k6o4rqPiqceR27
I/4Rwfse3RVQRY7sPFG7Y3vFrs/bDGxMeQENPbDSm5jxE3Jrp1avMqwlvhQX63ViH/t+fkwq2vA1
QQQEqkDQqzvEZSham1iEuLVgAdnk4wIU8lsQGkSBesSuLdJ5OA85NUEA0wYzScjVMEKHLjr3DCxr
kdS+MTgQB9Ia+ZLM1ZptHl1W9G5iuNOBf9el8Hnk1N4N3lBezWnmSKePBfZsRdqyniuwJaFF3cJ1
emvBcAzJGtjG8x1ACsJemUZh/IQ+i0ysbhrW7RYFe2Dsx8pxMDzGtzQh6XfVUPOqivoNdAGjPoq7
YgihOSQ20TIOc5vf/B3p2jQwFGZBCAH2Z1Rfhu/UMxpp9za9kKIo+v1QDrTXDRzprazwUZXoyK26
wuM0u2xemUZoAZlnHsebNAuuBqqRIus+pil8S5vGRYhKFp+bT/cqBrHF+B5fa8PJl4e7AYLOKU3a
ZzfXT4z4qhX9FfK8ZngAMsl+wFTPKxoqsdNs6OlLqtjap9TLfrOF4hioE2RMKCdXOkJLMfpJjS+V
i3xeoDGfbGgWVMKwfEPOM7HYMk00NIeRgLVAG+W+Ja0WOSwMJIbW+77hojYIJC74M2dSiXNrC6eC
HW6bo/CyBkYkNcCytejNQ+InOMab+hZDNf3BhP2kds5qhjzrq/wO2K1YjoX2nKnuEBNzfjLB/vDC
HEUxauv9TOcPNKl9LAghtkvQU7JBIdSysgrBSmwL/IkzsDrZeQs2nvo1jUklTVLGCfQPOZ5oncQC
/a3T4puz6V4v1v8sJpZg9ijItUUus9mEZ80RBQT9agaQMILgs2iCAIaH+MWm7UwO403jyU9lU1FG
Ojz5gcvdIlC62djc5QEpnpFNdvCQEykHBBGaX/0iFK0ooHkDa2v7PmjzdymvLJaI6rpN5v/CDku2
bv3DacriUCHQNz1kjGVIvq2JCMIY8SsHZrap7QkxCYTOdT6jj6mPQ81ev+utV2RnXzKE7e9PNHot
RdexYciRhVsdtLjLIFlPDAp1jLgGCj52WfgCKAJGvAOMRGrkN+sWBNAumy2LOhxNFMLQVdWpd8/P
0uN3vEmKvWGVeEN1LmmHThzxMSog3r6IWOWApOGBeYDMF6ZpdFtZbXMKMv2V8vmtYk1cYt2Eep3o
iOhuLgfB8BQ3AzK8Ih93dd6/oVtk9invktGo9xaMJOyFzZomEMpNUjJYNyyaV2O8c01aYbN8Ntr3
xIO7IGaUA4WLn3okcsYwx49eeVu3zFJ6axG+9S8j8Xoy1zMmvc4qLm3a0XHFdMc4Z+it1iryrYvp
LLuqwr4xS65eds7V1CHdBYXRg4R7zDSXN1CUDH9oU67bQj0OkzzWwS6w2A7Vzj8TAlDh/vO7Zvnu
z80/v/KdJPD9H3/7le//+L/4vb/d7c9DGWWIhPH/+WG+H+Cvx/pfPtWfP+LP0y2WdUbQ/+f34n/6
iv/2VH8eBja7TTjrEbsjPUij7BlbOzYD5sS3SIjMmVYipLJlvQMntJuX/xdL6AP500tXfbltDsiV
yFLmp31Lz2j1/S29+Ami3/ILf/3u33+KhQ5t7XKvOMIWyxXqX7f/eiinz/Xrnx9W2JOBxeTH79H6
4CAR+P5ORwZP+f3t32+TGRvNf43iv0WltHm5/f2tgaDpn/f6vj25y5Dg7w/wfbtaRvl/Hv/7179v
mqn/r4f/6+H+/NdfD/fn9vfvf9/888L//OzPgxez6LZ+NHxIP6lOwOG0YJZMwkyqPKc4REvYjHRr
RMXfP21hZf7z9r/91/dPmSWn+SofmhORN+HeNdryjGD+DdnyK8kMGHMHrz+FdI1amIvxkm3x/aW1
CdP4/i5w/BMwESbmfsbeIuixxJfYmAg3wZg9YHyu7Bsj9AlXpK7Kumm8jGwTNTS4tPpCs8RlkIEB
SyxO4amgnV6GDKZ7dAWG2/yeZosO98InrlXXLlOiYhNhZt8WefF77uZH1IlnNEZA9DSzdkYjpDnH
5QBjCq8pRq4PjE5iVbfE6PgmbqH8PoLyytOh+bBMRnjwzpKqw6jErn1TZNHW9kAXJA3Ovzy8xVEs
Ef+v/JiE9bq2bXaRd6QXvENy2OS6KO90nr/zhNdgJLzaaK0MbQpCrjjdAWwRz7SGIP+ksLrIa1/a
8mJqqAjJ312GmhVkVETKU2jexei5R0c6Oz1GD4i5LAZuyVsqZ72B607GZ9n0m6rfgnh8LmyS6NHu
ogiZEny+Db5Z27mIGbnhOKf5ugmZg5fNKJasl0/lNHKJN443rkUjhECJJ2JN9r1qWgJLWyoNRd0a
Dd5zvJS1xN9oCuHWSijBx99Nq6Mzcsf4UMt5W3fhccJihBdYfSExLlddN2DwpooMu+oSTziAEFET
ixKGtD1CkCLNTNBufkFDjWmADdYJetUIZxDjct0hmq8mPL1OyZwZgXvxpgLjQWhpIaeTaLG9EUOU
7gYygDJzFfhGuXMRUKBKMbbMWt6g+aq3uH52dCgfGVXwL8f0TFpLxcBzRSvrI+tMxNJOYm3Q8M/M
OW3rYxrjcGsNy8ZNEy5te7dBb31IYyGRFbLeCDNHpVuTOhyqMnoPm56DGwu4azhcdBWaWUvYry05
bKTzJhfa0M8+JK8qmEER2ull6k0IDY3iIn1i1yDP0qleE1uvsX6vaLZMV7P1kMRUs712dZEdY0O9
BejMvAqXoRmH6iaK8wK09j6NGQKj0KGBMLCzHlz6yVDPHjMpx21glYjKCsb1Y7ContSDYxtfc+8T
BQDsY00xEcK5NO+nPLwm3r7RCBjYf30UkiY1KGrS0AA9K5h2V5HYvKX0MXsxIE7HwdjSnafyU+MV
0QBYpxdSwGErNpQb6dgYGGkWSGO7Q2SoyRaVdfc1FvomN4r7wIrzTZb2z7b+YWXk2wdU5SJvyp2d
My5W9lGUxEiDRMOvZYSLMshumMkqIin0zwJn7LqUY75vmYusmcozww/bg68g4dg2g5tWnvFcF6vM
Sp7QS9Cxt2iEh032UUn44gpt10LuyGrn1TAXH1JiSnoBJYaDUj5wTFvrjtDr1jmIFkTYbJNgpStE
6iaftDFiBC7kZuw50RowAg73hH5ZYD5G3eU/J76/z5xLIQNKOtkjP+mTz4HZD3xz9uGzChCT4Fqs
R7Z2LTMvKRWvefSYEPdK3LK1mG+xoaszJrJDs/DxoxTU2ujZrrmxY9C0Ga7X+ftmw0d7O1nefBN2
xKyUM+Yg23VR+C3ffn/RtJ0BIvzbj7/v1LImlpnsb3K56I7/+tlyJ2PWByT54alWxAjupd2B1qyH
4/dvuGzmGsr7m+k7jQw+Qzgar8B90L+Y3bkRFsb9DBqs7G76Wd0TJxoeGtO6RI19pGPDShnFYgOP
dw6LAB0csMp8hAKL8Q8yCQE+wW3W+2erwI40l7Qo6RgyYQ4ygBcmEdyje1QVude4cN7R7Nwjv072
xqKRtGJtnXMFgpW4uJUrsdqSVIxPJTj1NLu3VZJdzcHO1yWbYYpqaDxxgLaLKNlJ8MGaHu1Xjp+V
RZ2OwtL1OK5GsmnqITplETlJYR8ufvdfnQvzPgLTx2YWPRMnOAgnC8VVhGhL7oREaWLSSjY8CBET
8wW2F/wHWLpVpt09DYRxG0p5JT5hBHBi39focTfwHdA+gnPmrDnWrvvpGPNBuCWak3oeGGno19pU
6O7c9sCDdsjoHOSHAXuVF/zf5ibKFBku1nvXe0+8nl1kOZ+mTB8Dr7g4vU0SbALGaJpfSUc/1Ckv
UBLDE1T5nTObRCA7XHKmEh5O7G2nYL5ADLJOfffk11DYXKhG7kQOUkEuNlm7z6JRCCCQHceD3Eob
Ua8dni09G1jgL0FHb8PRJu0AA3ppQlOQer9tFP6pOLj16PQvI0rMQNbDUPfNVtjgBf2ON9GO8/uQ
qd8aine08TrXxBFOxkI4jfuipQfQWSUYS58GSdIDa0YjzM4jsEDtZV/uabYQ8JSWQQSfRt/Zsklp
LdIijDh8qCP0OaOrbnrnSXv+RxBSpuZOfPTojkw2gn9h8VKInkAtHN3Irjty5nwNJXSbbsh+CVPu
FihgK5pfpdtFkPO7l1Tpe7sQN34e/kQaCreqQiUnQp8AInPNlhkJYlqGa9Wn9Pd0f+yj8r6Nsn5b
B+YL0qly44bqdXI5RExKxa2enmTuYkduLrDxn0rqgs69TGH8joLhpHEBrmLPxsnTAyNFgPneKpL8
kjzhsJXh2dXjbdu6AYkV3o8hydk1Oo1PjbR0pch2SNqfeiierSk5epbzVaj0J0NLa5+3+jw1fLip
dM+uB/RVv7o5DXpDQIyBSKvm7gXYYH/qZ67+hWh+t8Yhd02qsYBSeGghwfcxCoekhuFiFiWi8r1H
TGXe++9T9kgOX0eOW32cCyjNg18dPQmakk6gva5H7+KPHNOSdsV2pj1CWFxhr+0q/RxrUFvSjqDx
xpjSsN2gQUsjDlM2yQCAqL06m+x6bFph/YPlyjzGPQlJKOjWBEQ9T7E/7LrOfjRseWPED+hpwZXA
AWE6hnS9So+MRJDLxQTpYMLcW5Pps2FR9eLtuO0gguz6zr7YuY0JzzkB4kTu75NOtzi2LBvnduEe
s4GAqyDi6lWWX1jnVx1s3F3V3YspG0j8oKqAy9nbHfb5BkdQPaC7tfpkowbvgZ0DfDp5aaIpxnpe
bPkjoSNAY1i7vv/VSSwuIR97kaTmIS6jjRH3sMuDm6qk716mIb1qxfBndENmtzq6GvAHixxqrTQi
rNXGUiI5iIq0gOrUOMNpmn/Ns7We0X+C/QAX2cVlsgokfJA4qTZNRVFJrc2ocZuSALEyiu5BmGR1
TFxZevwMPhLGWEveDdtkrXXtjQp+2Eb46YRhxNlZvcxlx8i4q76sTF/UvKCSKT7nChuhGulJN94D
+Q2MXkgBDHARbN3mK4IkJJi7MI3o+006ygtCRvghXrWPmf5T3ferzoP51bKPsJLkxm7LZFt6xa+m
j7a85RlZ8tPt5FTdVhPYGU2nbFRIqOn9E5DQENBi4tt1ItySjfTrbarLm8AO9l3wPR27iV3K6chO
YF76rAJ2dBkbgayi/WlzuYch2e4ZL1P7A0oCf1qfeotZLHTIPYsG8MGGBn0RF3eGhdy5Ih7NLtU9
V+8K8WD9yQiWvS12tAIRh0v5Rs2dbIam/uo7nDaBs4BBqQo6IFBrQBIgyEOE3g1mebhkSILK8WmW
tM/NsvoxzIhkpu6liew3ltNg3WuWnCg7S+RydF1Dn1OodFGNWTPz/hf+/NsqBd0zTvFvH7fNQtDZ
FTjkjAWkbpTGV5f71Z224oMS9nXuzV8egwrSSH8lpvk+9yiTGCezQGgawW0UHHWOfJKZ4EnW2tsr
pzL2hdc8lLPxE4QjQ8aFV8DyyiUcxDbvrErc+6iCdDZHDHExc2yTDn1k4mabxEblXoSfehiznVUz
QhKtlAwNf1YDfl/DG2ndhYpGD9ldqi5u+Bjy3T+WlKb/UpzV/0d53tL736ZQ3SbRp/731Krv3/9n
hLdD1JTjkigNTMh00Nv/K4RK/AeeHiReQUBEr2U6rk80LxzjNv7v/zCt/yDCW1gC8pIUPvf+HyFU
ZIKTGRVwjJqmJxzh+f+lDCpLOv/4b/+WQUUEmm0LSZqVjzrBDSz7b8G8yIrxnVblNkFuWxmEcpQR
Q0tf+D9gqIASRjhydc23QsCQi6VX3bYFw/BqVJ+OKh9KH77I6JgGSa3GnToEzfwwhwa53yQx3Fbh
xkxZITMPdcngIuQpk3vQagFVLJWa2LD8Hg2NbhS+4HyuLSpBw2ID5gq6uy1yymQxxC4MumHTxthu
rOCXy4S6zRg7V1NK1yr+8soquh/cHhtKkGSHQjviNmueZbYuBfjPGEjdmtgPfUVRXW3i2Os3hU2K
oSyFs0oNTHOipJAdnFSjxRrvtEpfay8ckVqZIRcEg4mr9RwDvD87Hn873dNhq/wf36LD7xDYbMjP
dZKCzVIiPUTSuA1nwV49xmYdT/W5MYiDqSUU2a58KcuRXnkWL5w1pnGmECaWN8ieDoZpkNdwZaYM
4ZyOkYjSzHUM49PuFos7SbTXVulrp2Kyl+bwrZTBMazL9BRV8zpKdb/tvIp2QwwOQbiPVe2n+zhw
HZq+aHGRu3cXHeIj6PL4qQ8y63OE2UyCir4L54ZwdZscqqT6nY1Oe8Sz2FynkckDzK5VZr7lcjA2
lJr2qe6srRiU/+r1XbZLo8Rj5i712qG0hGHaIRuP9nFv6wcYkE+WV7TADloCPYnurHzG5XxW9m6I
uvhtzuO7eFSHmSblVrRFsSmX/Kmu6D5spir0783fflgn6yr17Nuy+oRcgge5t8knz4O9CyGHYTq0
HZ2Ct8JA1j0ZffpkuzljJhCF27KiHFQIMjdlPerbFH+rGU/enljjHxNsgs0EhX1DrOZEQDuOs05T
IcXqGSr3cnAskfCpCE6LtX4IFPkfTnMJpgri35JWG2Ll3gnffMDvTuUmfIy1nNZMVOjFN5Vuj1WQ
TEtMVIVI0B5PpHuMp6pn1l84DF8Ki1T1jPa/S5k62PLQe/sQd9FpyKYYQCNcK2YSyPXx0BAGUOc/
hRj6C26xeGPAl8rgcJFPkn/VvfHZKHLHgiysNp3tWXdw/phFebQVTTD9qf9Ry9a88O5H3nRq05JB
0DCbL4VZRei/yM/pEvtjUbONThh/hbn1FLnBiLVC9rvWKT0UJlhmSsJOTsztPiMhIhqLQXeYUdQ5
M1EDlk5LMhzz28rxtw2dNwwCETApoiVvMxW+TiovDxEsIKHQVEY6amjfARzIRLILI+3TY0p2XtzX
e1xYTww6N+zFgL6FHa2OKmgvTUmNmI44rMWUVmRQOCf0gfmt5RKiSc/IS/fuyCwTRwHZQObRFOWL
GfHoFdFOESX6bYCR7nYOOgrPJTuPwnjfzF28l5PHDJ9j1NTzwbe89lfYXaF/bJyiS7aWR2ExDp4+
Y5KoA2XTkOxQDnhet4k5p2amfl2canobOMgCDHKNg5dQePXZfC8HmgY6dbBJ0Yzl6OMMx5FOfcDA
kRkpbaMIU+TKrbEYYPZ3d8nwK40rLHsRlXBiRi+59cvN23AH4/jqRfPE5oSGbsKQq8O1fFC19UbL
Olihxh/2kyp5qi68IaCPTlZSPqDMZMcZEHcAFO3NE1W6oRs44U66MhI70QchFMA10aNGVV8uuH9/
Z1m4zEc/PoUTP1qwCsGvxmrvR8WR2sbIjDRtB4a90brsBsD1okJS6EpjQ4JivZ26ces07XD1i0g8
Bka4J2jGY1NYpwcjDS5pntmXWYtd4YuWkQYoACN2/cfJbv1HEjQ4b5vgWgQz1oK42pJ05KwdgOib
INTXuR6zB9qa4VUnL0l2D3mhvA5BW93fV0yk7gdC1bnaHYdYXWpdnLKuy+5jUaMXTiyx9yO0Xpgp
77+/FJhsV3KiQ8eVAceSdadQxm2YsELMx18APj/2Tm4HhLV2joOFoI65WkkuK3DoYK6fi06A0wrH
m9JDPRu1cUw+ImYLd/Deuzk4jKnzhHdqNUyVdaqCnyxe+jZa7EDIkbzBNLeVjZsryvSjkaGTdZPc
ORo06rXZEQZIhLPbgpGjj5bWaP5c3P0rMLibyZ6f6L08as79QzWPEnFayUps0U6k0PNfGsl6bFfj
eNF81E9WREyuF79l7nvXVMXRG5Avx2YmdlBYBIr3dCYFB8IXc77gJvdoTbo1PMnG0jCkCdI4sjuD
cTep5mzaWXPoVYcgb6DZTJYvXV5g6yO8wo3LPgHfhkdaQ9Bn9w2Ki21QG82VkBmMMtktEijzasBp
WXmj81BPucNmzgJaRgYUm5fkMehLf8sB/+4OQt8LPb720dGtje6o02AmwS/4KkWPWpKBKcg/47dN
tPs+TkZQzzIIMfg62BSq7pqnlnxqSdxzjfqBxCf7Pklc61rTfDT1xTJtIpWs5skJ0h/DwKueMG7v
tQke30mfWpeLhRNL98PEShMRufXFhe2EN13c5CGvnmguzK9QyAgKzteuwXvXAvvtS0OhD4PJR0s+
grhBcJeV6pNjMvVPTb6byUvZDOA2Vwmo8QZ9EHLn0wy+ZDXYLtNWOpvT5IMSYr/OOuGzKJO/kjGE
2USNugGnmV90hdk58Uyb6LL8N9HwaP4yeiBO+poFGP7QByIDGVJWOK3bjYxBaCbxXT7T8NMNLQIP
czif/XhqnYAsdntr2WtT0rqIZ/Fmp1yGx/xtGCqctI77Kdy2O8/dPXql6MacomY3Di0QRwbwO84o
jAooAA+5bR5D+DjYCkS0UZg9S8XmIsge+zHzr1V7ArxUHOrJhwuuNgodHBDozyGU1SnzCKCz+gsf
vs3Qw3Y2bnCbxFnKMr0YwsAgcLUG6Teaz4OoxlveL31XBOQb1BOzgNAJ7u18XnOVeJBxUsDJM46Z
B88z0Ic0oRZqA5NVtUqIZBtPQYk93h0Z4X+FJhtaYlHQE84XwnVOMqr3XVTtC0mYZlS771Vr3DWB
MF4HBl07k8oYSAjxB02Osint+7OVGZwQMZ1NQprYVgOEgv8xRsU1cIInjETqZsHHLZAo2+MYofR4
aKTxDDuBaL4WEU0u8CkoYM/2ZK9kcWNpF2mLY137onkeA3fYmwHoYx9nBkIC+VEOAW+3iLZJWr01
1T731O+Woc1uzopmp/qSyXDZdJcMSzC9i4zjo9qHBlIwTwq51VVzoMoG7sfTFOFAgWvBHyH/vb+M
jiIvogExY4LRHlNKNxW5yJewukQkFuzIQIXlN5R3cdhfG5AGp67aqqikERTRompn+zxIOARUqsk+
I3DET4zLaAPYDQOYxPPE2ROi4AccszcWjbmHvyWRrK0VqMq7EVvYoWQ9YQVnFjQsAy4f9ycXUIhG
S9x7rWvMUpYm9RukV5BcSb1ZiQphd0HBtIEZ6bD57ULa3GRDJukzBv19EmA3CDOQUVVX3o5hccFR
/ZJMCG5DzaxUlCBHE/INfDCReILPgBtpcNetejDejKJ972xS8UbZv7RKUFe5NRQJD5aVZ+JgXyAg
InbvBTkWu4bKZdON7KMTEXgwruRbIXNaIF52h12WoJgS2Vrp06LHTkY0mVHsCcbFAADZfxbZQ4uO
ZR9PsCG9aeDkAvoJJGBMQOovn7/UZ8JIl0WXyYCZea+VjK6ZWATypvvKmiY3ZI6HK+yPTLvo0pjT
QxTxpk1zdZ/i4Ykge2JkGl+sGgp3TvqS30rzNpYSro+1NPvsvdbTzyqdSS63NIZdg5HsuBxQ5JbG
Lk0qQmNflSEPc4/ikcSrZF2Oxa6GoYorTodkoqZkKyQmopPeTU5et0AnukpvkoFHKKN4GyiYL0qP
N96QIHONLAwCKeklU4173m7NFzHCrkDacBgIdMYqSXlaJORhVM9+QtKZGnLjhGOfEZRRAftdPj8D
pRaUo2FjzjYYArp+2fyazZgrEjxlqKjnPdF8R8et7xsShDdmXO21O9w1DJ/c6tiUE2lrun+G+9qd
/EFaG4MUcNutzqJwqdfw7zJh5L2oflQFXs0EdNKuaiFfRB5IEDOPrySgbY3WASjlkK+Qp/60bgLD
WUeYCJEyC2ppVXwNZnMdJksdtM+oHOFyyzq57WoRQzji7Yum9oAblI2fzlsMZ25zAZ3FdWJJCO6r
91Hk9Q4RZO2mwa72nXuiHzvUYMSp6Wi6AQuQbeMOw+Kkzm7LuE40LqZFMhq3HNM4FRbH1aSrC+ds
S3O/gUVROsd2msYn0v5+SwY+UhasG27TH1IbzB9epgNrWfHkSGYGmKCbx85qNAmWRcB1X2Io9OWN
m7powSNnnZOlcxHG+FDkuzq2fK6RkBXrKCQExyuOLeyxlS0MSDk2SkElzHLXoAs8AB55yCvr07CT
8jG32kePDUcV2Hu4bQIsNeadqrnDjO/tnd5LdiqtnoVV/Ui1I1/qPK3RsZoUThBIbqPUPEPNwgS2
8Zrwy1a8YzZQljmUFDn486sW8rbpZSRMoEstuU7HZnBRoyLpd44Qna6HNkCO6nX7IAP/VHW23BNs
eQRMuudC0l+ZA/ZHv6Fl0TABWKde6lChzXfEdz8ZhYM8LnPJ0rYmlPFCb0fLMzatnXiPbuetpZgw
hAdA0GryB88NtgqsBiSSeXl5lAloHSS2cI0mwhjq+wrp5GYQ860N6enoIv8cnRSAwQCKqJ1Ib4ul
DcnDTtVKTQQ+eBkk/p7Kd256e5/2zQNbjw1ILm9TB8zK0ewx/oOOfByS6pqhh0Xu6Np44PL2IbLQ
yWWt6Hem3klTfqTff0I6eECu6ws19nzA4P/gGDgIxNKhNVzzKnr/RzNJ44w+NLxVyKIThSB/TOhD
ENuMVXnIzM1Y18ececwhNjVbvZzMTKehvoJC0wUoWxVwtXOtyaOGvX6wHeQpKgzrtRnMYqd99SOf
458aRP6uEeHF0MLfk0y3L+PZoFhFIxK48CR7wn+yaC7PBEUiPwg6ByLLrYDOQiu1a3eNcW877nMv
zKtSUbwXc/+FD4h8Dse4WkI/fW/Gv79kxDVtu0Gyr5urG6Ygzt5xi2vR8lGpwYfTkSb7KofHksrN
BL6cx1ZeM22/n+37S7ycE1ZqResYqly53El0sbNRIgL83xWCBI7MOllTpzggy26bRXFG/gosNFKs
K9TvZCMn5Cgg4R/xIqOHGFTNmx7fjfh02cKtjS59jQf/dxyk5k3ObDkySYTTD+BSKrq9/h0lon+J
La75JKT250YKYlzI+9mRndezXHtd+KxIvIWmQhOpG8Wua5SHRpI1VjFLZSHjZSclxLzQugcAcZsL
1MhEcZOl5QKKHi3mEuEQ/CBL6ucUW184FCjepHHVnP1r1eBnqNKXOPOT1ShXqYya1agmjI9TrTZh
Tq5FhHBeVkN3+/2FjS3Is3pPWsESlvkz8EiU0tH8XHMdGparqzDRlsy2d+YJvpx0qK6q7EBRlj1c
+MVobYEeT/WIKXSqT0SDRcfU674Qegboo7hGU/WjmlbZTkWMIjmdQvGYZOy1h1DfEBpvaCoXOcaE
CuB6uamF/9JP4qAGchhSHTx7poHkZX4tCCb04wfV2D/SKHjvvBYVKURhfPeQF/Ww86etYlOHLWxl
T/Uda2NMfHTJa2QqvDVdvGYx0iPTOA8i+uk3A7CACp7aFJN+Okbdgc7cqUf2WnT8NbbIyfJm896t
CxsQfl77H7ZhXZbJZOEnPzVBDwpMOgD2+TSiEGALfdumxsFiq4vb1HopvOkzZD6xtofF3pVtgjT6
IryVrJzQuDpyYqYd3CpmPk09E0jQ/wT9gSL+ZorNc+VNOMxa8uQHZAY2nMgcGQtJt8y/uvtey+dy
Yd0AYeOv9eYVW27wRfJQFT5GY/2VBcltrD7qeT67yjkLmlSWM4IbG+7wbVmorJM3IFrnUVK1w/yE
hjGCa2smVCvzc59YTD4SHoWrZIS7CeNbMsIVijBV+N78wx2aO9IqlvqxO4TxDNdZvzGBxWnlyNVk
+eXakcZOueKd63a8JtqAjYRRH6o8c7ZOHf/yAv3jgpuKN5iuJ2yI2wwFPhBz+kkfMOGOXgKoyg1o
LwOG9W3nWUbjjp5zsMDEUS7QmkAahyovZb3r7xQIV9yr4U7nP6MYZ4CVDLToKufU9+jPmbqtLKQ7
my5fUAlFu/VM9bOU9dM01x9DCV+Mc5mdEP7ercUQaA0HXMwEZvupc4YjjX2z96iL8XPmbIqk67A0
gexbpSo+p65h7uqBLnnOdWtywBVSVD6Yi1+gZYBfWv/J1JktxcpsXfuKiKAnOa2O6q2y1xPC5XIB
SZv0cPX/g3vHv7+TitLl66sCmTPnHOMZf/oef4tPpziNoFW09teUFGe7QAg8cZYGPbjWoy5Iivh5
Ynjm4P3byA5ndxQLwbq0RoO4SZr5j6xQ68jeh8g3YuobbwPiIBplZD/jKpDtRP4fbdDJ8iHZMP2M
GuPWOe7zVL9w4H0Ep4hIjgmUVSGJoyVClAIhwzQyVo7FajGnHWAxejVzVeDKyvUHt3M/zd46RJX1
GXE4nwGTmSZpmXJ8sGR6cQDsM2EjBNR8aCEiMFrVXjVK41L6p2qyTqHfcM4xQBqPzUUNgDpYMJFz
D/MfaxrfAPxuQgUKpoxyEL0o9Qw5H9KyeyuZSELoEiyef2iurEdSdVdYtBmYjwatsYmrY8bJtRcw
BdNiOhm2OiRTiPEV8FOF4SIwFX0XZ1yyPVH0lezHVa1TtbtIrlwrYDJyKxfIeWbj9531U6Pcc2Pi
JDM4bRL6vLP9p7BmPjA3THmbEL+0Vw8PKk7BT0RnX0sPQpRXwS7gvOqahXo/vcrJejCoe5qmehkY
dA7ODCCRMZDQtFvcMtOUybiLOTiXM30B5DVGan8WVBn0FFzzFNXT3gDO0mhIFAZz/jtY6b2qAdkI
X35b3dZCCYRtpg8WAAv2Hoat/ple0a732n8pDRPIUe1BVvW+aDr0KYhSElodFmFXEoQYZBmyibeV
Rjd0MggmwnZGETBsLTlT8JJUOeHX7rRLoqp/4AjvUW3fEOkdGJeeY7KtYZdzlGiHoKPwxwP/oSrx
zLOwFzqXzw7HcUs5f8lKlARSafuJwwfyL/Oxm7ovKhzGzpahr5AGIkUyUHIaGaoiclA+DISXHuVB
mD0narpFeRwTSbWyYBqsF9MuEZofPtcec9UlVmYAhlJr7hHEv8Q3rKeSBrVp01oscaKW/Rthvo+p
Fh4HXUA7I3hNG+ytM3icqOsH0xoPE/NFojJ9fG5kdHW1++DCuSwyMDqTYm7HMqL1aOzCddWjuNQz
89yQdkSmFuKolGbhMObP0id/Dz7QKlHhGYXlp9e7AElIveWMzqrP9pmYx65Jw9Ui9mICzLmofeyg
o3puF7AaohGhStEy74a/8A0PIef15Dt20SwwVISFQmRO6J2Htqfg89n37Oi9FJw0W+7XKmFcqCCG
cOYX3LKqCASRr2lp3+oq+Yf2tOcRDXFO2xokJxIDg8EIL0iZjKS8dm0l9vUc0Ukozmbqn7IeaOxi
YTeoT1mS28KjulgyG43phD1kaab/uI3f75etS5GlgN3BQg3A9gTTiQVTec+O59KdNgK3JDZSFd55
Wau9TDunif/iYrxgkvEPLOK/yrJfwByie7CGwGj0Y09gt2xgYoseT+FEMZ9ZJDvpLMCAVi/c+c8V
1QP1733gZoasuU2sO55qWi8o4FYOthdcTGu7mansePAs039GT7GKW/2bGM45PQOkgo+SnduEBMUE
zE+Qvzm6+2FBC6Ren/fjrF8o4HZDTl+oyBeVTkf6ch59T3X/4/VBNj6Nozr4qaPj7tUfDRITp5Bi
YeqYrZXTC4HpBb5kYrvI2oWc69GqJPmXzi59+sk8d3mz8+Frgkx5Hq3HrjEBAqQYQhdHqmjUm5+U
kJ36mAQCjstVB4M/pTQGcv4URdm1iFPUEahYbR0CV1V+dlivdiBzwBZGZnnUZuw4XpQXK6zlDzl0
P5+AZPOhIY4sAFK5Kf35rdbqrxlpGgjH+lM28Xc2F0z3nM8hmxkKoY1pUsyVPVWCyu+yS0s4cLRR
UEL56IsRL4ccj1defjfHpj1moUdSqUGi9vJSlMTZtLY8Da7nrzWPHrIBmpAeFLyaschwz5IIT0QC
7YpkoqeFxygwcEsZaCeXl9Cy9iVT/gAM/S3pjWnbtSzbtZfaq+ehD92dK7BtENIMYLzFoLeyXLBZ
NDGMtuGIwsgNCiC2dTP5Rz/Du4Sdw0qdMaaMxLXPn7NJiYvyILJG8DEQ7ELeGuJDVeVwMpg9dBZV
dK5NzM+KNqia2l6Pva62VYVBp8/fiIkRPGU4vXMQ2JFI/ky9ME+yojzINVTmuUEo0uROO7e0jHOZ
6mdcJDZZLTwkk9OT4JfRBpwK6huqkmQzdRN8a8R6qw5s7CZuYKjrcLkQXjIH6FMDuxopWYPZPdhS
0MiYMgSCZvlH6Cm5AEm1N00UcjEDOzkXtHLBlXgTc2kz4jxZk9cnnGiv6rCFGcjwBcvnMvnUHgGv
RfH8I33oZolOsBBj3g3BOYju/OzocPrE2gUuGyr+1rVwViuwOysyHqujAuW/j0NNO+URbaVm9GgL
VexMsnkMS+oWvCE0tX96QbrO1MzbYhHQgYB8m7RhixfeCbID2+c/sjbbQDXm0rqnTyxx8w2UwI4J
EdVsAcq57fQXKnCKOJ3WoIzoCWUppz1GbjuIh0ALowc83hDdJmbqMUGDK0IWgszxvnMZfqPOcqjk
4+oZOEP2wAj2Qq32UVcpfR6D+OSECe4ptOzvNFaPsnMOeNR5Fv082QrLRsNZJI+aePQp6P0i+fJS
kOXCJKHZlw0SQplTOnMzXsgvhrukbReefufK5KZXV8KgX5KhA6I2YIJOsQ2XTnKq0hcN6ulzJXts
YYthYoiMN0toNu1KcwywTwKLn5pgnNj+eJpNskrOOYexY6FcfWv5h6qwP+2++sEVbm0ROO8pNzeu
MQWAx4YHOVLFiKYRX47PXgLFvQ/sDOkWPc2ScNCNX7YkuiNRNLx02ORm/eRXCVAa6JAr1LwnqU2f
SBp6or+/RrPMdj0o3oOD5dCodP0xi8JnBZrrgZyfFBcm2PlGb9TNjev4NHDXAGfGoYx0D4ze6OwU
p4GouHtx/KGlSA4cwN7MXQnKcyKrIuTEPzg+WOC2/tvGrlq1Wpo9N3TDeMTGvbfvcNg6wj2VumKQ
UoRcufmB1BcfDPh84Q6/w/2VJCL1ZLbFRkEnNYQ7Es7yPpJPSS84JAIaZgZzhHVe3ZhMas88ysSM
9vMlpiN99bg7NqPpPhkpqCAK6FOazVhuZO4/0pejP7S8a/oYyqXlPEQESxxyzbxooAOZI+F+7SqN
qDqew2qIvlUOsgAFOFPDJnK3Hol9N9D/03ZeMHuWTvR81IMvmmGO+tPcH5J4PhUiDWo/hORGjd5k
BCdrYanTh6IuxTIsdiP5NPtJaf4xxLl/rBZQhTnQ5aN6hnI7tekJrWO5t8XkXKaZv6GGlLhxZ+tW
mtiufdPSnmRD6C8TbkB0epzsW7UwKlCFFFP9p2wtdffSHnESDe04/mvM+pG0e/YyfbmNY4PoNk5V
Yem8wNkHbMY2bFJ0ficO6CpsnumL3x6V6TGqMVXxSCcm23I1iluoREFrqDqnWci5QFDj+0o3z3Lq
jb07mulJ4XE7hnpiHmD6DCeGXJ+tmMgIQl18UZOWBh4ozqvmQrYxCGS7oUeV2wZYCCzJibjQMCVi
0Suew4Gkx2SYph0tP7nTMnynviGjj+T3XOcoPMW5c1OciY4c5wNlqfYfRt190Ur3xw0xhunjEhFu
P80GjBHLeo0NNZI55M+71vZoM4W5eVM9TWnSkf7MY/TXGhPxEaVUPaNvVG8padGAQaUigcQOA+oI
soaiUn/EFRVth05hPPHEyrLK9iisqDgVGEJP5ATyBm+N40z0f9HXtLmSBw7d4BbDgUjacVkK0CmF
RINpVkkUC6i0Iz64f5VTo5pOwCL9vrjGXuFiWntO/tyW7PWqrzDI+BXwW/RdSGoZd67od3KjS0s/
GbAzfT0OKr24SnKNTnR1/u/L/z6nXOdLr4Zs9/sVLYElAYrOi4+mgUF5JsKjxeSAjhQ51zSfRJQO
eEEIt4C8THxe5NZ4IEC5SJ0JuAUcQMRWefIWh56BbgNePK5zPLeZuaPRTaqJsbUmRgNuFYWHLuHe
XcyP3PXfWo1UxFQe5C3+eEXhw8zEdFItH4GjB7hqOPp6SCOHKBDHafZJ2AaJVaLyXl6SKCcfXX+a
rdznoEqI+e87ikn/SP4Y0xdd/zJMKz/9XqHfd7/fWzLTnvii//1buFxCqfk08HRCOkA5JhDvw/jU
zUNygmazQCB6hwN2x/DXIfdzjn8atyZsEXr0SYJYOf2+q0tCMYWsESq0zwilovOgkenBrodE/Vv0
kjFcEZLg7Oj+GtmTd8Yu7p1F53SBabgvoW6csngMt3YKpd/zLUTpSnKqt1DkFdJsVirlKBRVQp5/
X/KlsShHHFEm66aTpEwviFKjvVKeYDQkwpEX3bKzlaMR30BkBkHZWCbCpp7PpbVrDA6hxH7rG69G
HuzVUUt9u6TWirKH2m9EgeEm/xLAQ+euomb9fYdRe9X3Jg3puIG3EWnvIYkFgVGIpSnljeZxgZsz
MYwZ5CWkOSA7vuKpidDby3Tnju2dVhwTJTFzq6E0h9cTJsiVhvBiADnahKaWbTIt+hbpfHVapPyl
p7Z4g0ivyfC/h317tjK4DIIE7SBFlMkYRnMfvdaBoqYYqjRuf4qhmqyLFIPU5MxI4I2MpkedXewh
2hVdEx1pQHTnlkl1ABb9bRbqmHMm3IJA+BeVpnVoSGYFgInVy+VniquMaZcO1NUgYcZjH/5ARHxK
jTR67nUL/2hMx6obGnRFmBX5B2gRyWjR3baTEygS9T51f/xBOq8edv6L57WkC9QFmQ+DcE6uIowl
Hyrm27MBUajNh3cYb5zvNPUsCaK4dpWJ9NG0Abv7pLTPSZ7uId6Uy1c2kJ1mp48icF30at0y/CFD
/c13je6jzRB7WqJDw1COD1hc5v0cZdmO7iTOWmU+pD1DYY+e0iKHPVvmqN1QYNKgnMuvWro0oab6
RN+Z2KR6/EgYju9kFjXHGjXO1k88Rvi9+WaHr07em3/wy9HyGgChiYG2rR46R+HmHGxNBNsZlfQ5
pHrbCwmLspA1IUmpKMFvYbTQW9V92/O7WRMgJTwbfwtj4Tp/t9ysYdVyKBzsdG80HT00iJborQiJ
6jVJMdaKHnlAUETRn6aJU5oeYK3VwEGnxBJ1KG5JBowi1lj+E9Gx7bU50dqTutSdPj4S8EW8GaLc
15HtEwbZfiJaa5r1f1GX9DcLwMGpzMhPrzNkSdGQfGYPhieGP2lb0SNJs4hx7Rzf2hH+bVYb/h3R
E/BJ4Z1qdzKeZjJP3WHRXIz85WcyxkkMZb4kTl6EF46Q+L1W1c2dwQCCNwsnT1dC2IHZInbkOJgX
6EgORKa8/ZP5CfGJc/kxKKfY8QQYB8RJGF6aliNwnf14QnZ/3BGXUzTO4XaqfUI3W64eaU3ttjNN
8JCOGIIoNKdgyInHKy2S+eiU3Acg6Gwh5Ysk7vk0VGTgeQrSQ9cZLyKsSRWYskPUaYHt5txwTfE1
xG9iDls0PzPgfLqnbIjLxxZgSlad39ffz7JXkKzpRO9AibCtsgFlahyOvy+5Si64CPIg11KTXj6E
4PT/v/v9XFf37308i3XXji9MUvyLhpf2zG28Hs0ivPTLy+/nf9/1mKI4+A/NjoBmhgC2ioLff/Cl
UVxssG/gvs8cPtdgicMN2xKU4kFEF9BtiqYz92k87kqjpF+bxdvJjZorVCh/M9P+Q9yXnUJH2cfY
Zi4L4Ai4GQ7N0nJsOFnog69oyfJrNpCO6yePfS+JGFs+nS0vTtkxVG1HdHjtyLmVc9vv5xPP++9X
AA/Or0VVv819d0udqtmC5k6uvy9znqDAwiAysW5T0knOzarbKJNfoKxhvfr91cErdyXD8b/vRNS6
G2gu3VosSTXxXff0gRrJ6feNMK+93tDGoWTexTGPRGtqQVqNGTtYRkxyorQnEk0zYj3z7dziO6z/
MT6xD8robpBhAkQTBK3mzpVm6LQeoK4bJPzeqbXCW6tPAYRZ2rLWQNg5Lia6zCaqB0cH0GtUPUZW
anaZSnnNl4lYaN9amoJ2D35Skq1FaWsPz62hM0O39Lte+uNTpd2q0vgMmUr7VWQcSFATqIqf0N0S
aS1Le0tI0t6FyXwNteFEN/MzMpsC6CnHMuoC4xkaiX13JnMD+xrIcCxxxEAefSigi7KqkH/hPsL1
rI7FoIUbIEmIJ2omTjjj4m2WWuOuHjL57Lh+fjJccg5iur2BpwEUw0Eun1dx1EPzQTAFwLDKq1Mk
w38cF+pDNPP4+PFfd6jsYzbgH8q0tV6x/YqpZ5bYeTTDmSV2Xb6GHMPJSbPfKvTyG7eR8zUJdYLh
arj0lYTS7kt0tgoQeVyk0zWx0BSl5vTl4F25E3ZlrXLDPM8Oz29raF9+MV753t2908FTVbl5p/YA
0YmODF0hTXyDcVffaoL8LlW/AgZFAxYRO41UeWf1+BdA2DvAEZRYsE30H1/SJi22g+eNl6JwekYZ
TAPt4Q7jSD1Bsf9MNKxPfpTOyA5yskxJ96qn/qdXNJRSZ0xPeQ8XAXYsadfopJitW8e+UcW9hwPH
86TaY02i2Kah5bN2QxyI5eSodx91alrZ7SukRCgB+BrSWQ8Mpzrht4bQZqf1toRg8+RYh6obh61f
G92W6bl5z8AmH4ijI+eLKVAQx80/TXUfk4ipWSer3ELG2dk9o0krK/WgbGjeN2MF+SVPr4bFDHPy
u8PQehB93LbZEk/DIDYH89ppJKtFmndvnKE6OkMNInPumEI68mkUQHrzjlAzQksHGkZlsxGqspm6
h/ai1LavjMGma/amp7BnYNedUDxUmYYhU6845ldPzdBNl8Gs9etg9AQzmPPn70cyraCOhfpX7prz
tVu+oHd0gZ4tr5nj8TnUEyaOaXslq7Hdk/aASm7ddoSutiPamAnBcd+92ovIekpZwxmK+YxwRWVd
pQXhlHLgwwF3tfJE3UOPkvpa5BOzH34gO7H+WnHJDHrysank+9KQNkt51+NlMettO2Tojov6kuVj
e6UGaq/u6LU8mJzdocA1YRUeEhPWXxJS5nJ4whNr1dhF58jgju6iwzi679gKkYkOBt6U6kRtSN2d
kGntWZUC0pWbOzf2X8iZ3LohowDQ7s9N0weIkEGfMrwsjaa4lQ3TeoojN9Ctsr56c9VyaqIXiu3k
ZOXDyVQVp3Nf+0j68UcQhnLpUvfNH+yNJulJx3Cqz6GT08wb0F/NdBTBsLv4RmbJYTn1eGwaiWsR
XnGfoT0c0W8SUwBD1wmXrdDJiQkwaQjYLmm4E6mrc6/ePurRja9ZB/ZNgoS+he3wrCc0C8xR1bsx
Y8EF7cCT1w1qN8IsXHd66h8grVIApvqbqJ7zBE4hRg+XBBxZ6D+Dlo1vo1DZ3tJmA02itpuqoX9z
BUJQpMD2kcO1QhmLsbsKp+NUePOjVuTWIzcNthlnPHfQjFjVuvxIqrrcAH0agRGy+s0tfETWWKbj
IQYfS5us29x5rw53uoa39iWy7emh7cq/eLnGV55BvrkeuH3t4VpKxVslBOEwjYhxi8cl+0VDonEM
Jalt33w6Ihd9RFPld3r8PLjzTrdgXs8IfAItquW7Jul4C8Q3xjh2BECO4ZOuyOfGc7JtJuHQdKa5
Caw72shBGkdDz731kCThukvy+Vh3cfZO6514AFq82WCLExjz+doP6PkdQ2Tv6YBPSMzMCvyY0z+b
MHAhXf+QtlXfijp0noaRRE8m/sqN1Eus2O+6OD4J2xQEuw0c65MmP1lRdWqSlimALeUFk1Q86fZr
bQS/1wbuycrv+Z/ndmZQ7ZXOEo7Zr9OwGzYUe2R30ArbjAnD1Hysieqgr89c3giase7vSlVP0+gk
zxOwtVqQVeMVpraBuAgEv867M2qBfyLEHlMsV8uHTPRoee6ZqLN0nbAdnJu+cUlbSV9zU0PJ6M7p
+5JqsOqXmf0kUD6rJHvrzecZq9B7bA44j7v+1CkINJChrTfXYyvnz3+gYkD+3kzDew6009ZE+NJE
xKpasfyL1285+xIxy1iFjOOWTso8e9bRbmtvLRP9yZnIwGnGyd0Kwy04FsFgs19mYWn86JIEuzos
tn6ZvrqKKKnR0OP35cSw7vGqnX+/c2weTTB9B4fw643vM2LhWqLd9dx2a3b04jxPVLuuaOpAmDxu
EQKqvH7V8ii7W43u7rMc5SHEgItBCtyGHJbsYLKg4IUzd5XWYUHuu/K9g8IDsKIhHBt9gTFbBD+O
4UdaAdgxne8IisWDsuW7wXT5ojMSWdlN5b3FBl9YwddlgFmFwWRN6h36yw36pkBr2+76mUm21Wif
Q2UZ79UMYs8iFQVzUhtESZ+9OwxPG689Ieia7pyIulXjDfk+98Rn1OwLHBn32ex+shK8LetCs3UM
/zvFBpdkwt0nafKPyJCbx6DhsSuXH7Y3v+y6ji70RYiaSZNh53VZESxF7ztnp5es5hlsUWN7SdTf
DRqC9eSN777DNZlJ+wnzGkVV7uBcMq2HRir70XP6CzDq9tSa8uf3p677r459ezvF3AqN0J8jyFD3
EsZSCpXiMC23vShVdYPl/g2CbnpHjdxjrt86du0HSVJo7+AdAkKK+82M2C7IbX9i5wPJUUmreY+J
McZuSKClhkrOU7PDH4/pezOXz6W/5BkllKYG+y9jO3586Tg/JMpg+KY1eNA9VvGkU+TRcdOaSrv3
Xm8+EGlpXwY7XZIDWQAGN212NQfhjU0Ne2AXNXa2U5YBPQk67dNbImL/RPOrw1luswoM0Ys1wY6I
I9mfEa7kgR9qOtUocl530N7qqBjWQ4wIExxhvtGYOjOVqaAGAhQgUxLRCIl+D2VsijOTthtmx0dy
biFeod4PqFDQI9ue/o489oXFHmULZ+T9LKdycXq+ajIa3+uSVGmy62401ElHcyFHh3H2RLxXeP/d
QvKQTSDuy79wwcU7ozh8USip8PozKrYBCZO8hblbK4BROHWy1+FTbSgUIjJIW1RybKIci8hPW66a
MzOG1+GnHSYdI6RUPD3jaG/omKkXaIruJeJESXLG1L4Lns4thhJ2dHMmzdS0sy3YX2jYyfRqRJE8
9bXKNkVr7Vx6K09j8WPXHEOMOP5sHA9Jx/LLrIpIEdrbCf3K6bM+OCUHJDwQvz9Oqo/sx9NOL2Ln
rBKa3Fbzh1WMtob9XmqePCC+njcFMkZKto8p1tc0gC8ytaN7LmtYJr46jVJ8zP5TVuH3dBIORBXN
iy0GW2cvdefBK4r85hrtU2ubzXlubWQHdfpKg2Z40YATbKJeexgddKpcUffuE1a1kn71rCVR9kpP
YWNCwvgk5XJRExbhedr56YQYwME9YRbZ/C5n5jejjPe9WOJ5QnGbuohkmbz+TrqoWGXYWsdG+2lT
TJ9Oyk43olIoXWMM2ldBMU8DVh/RPXj9YeG4I37LQQFl6j3Uwid6YvU/hImMklB0CpmHBChxvklH
L3/JfK7J5A7x1W3M6QDF9tudYbirdKaMHGKUVYmOMaPWbhkGD2j9cdAmtg/PpH8SruX9E+ln7Zk8
QHPrP3VZ9pSAX9mlNmuRSW4mtWWGpsAgB0dkjHcZXDOpSwQiIoLP036o1okXqyDrqurO+XVet3gk
70L4r7EixlwX+T8HxNWkvOKPpznRWvfBdqukSQ5WxaDGZVR6KWPh7z2OkdhS7CBtZ+9hiIjNUao+
Km+Sz6ZXP5q2hQzEyZ6ogRHKdeV3yQMEH864CEaT96TKuk1pyumhQ1jB/KfHCOZFRzr76WVwOGo2
reZuJsOsdqOUEiFFn37iXLzhtQB5z2iwnZYs59poKO7vrADjh2FpCAPdMXqya3LckIh1lwqS3aHT
lqRJIuBZByL7Iirbw43Q9o+JbXMtCS0LoJBjMhxapFB2UzC0QMTHKVoTJd6aufpLp73/cWr9xxQq
f1OCWBHMCy+zyiFutEkYoKvLj6BF8ku+uGA9rBJPzA4spHNNfMz8ggCXEedAazLn5r+eo2b5PTr1
kI1a/KUMZnLpEvDYeIQZ6RkZRAO0OiTnnh84o2EclUNZGU+UdSovCUKdspHdKUFyY7GVeXP6ZTlG
th7MMdvnLEv6yqCptK1NXF3/+bhQA/zY0SgxC/vhRS+76EQfOGC556PJc4GRY11ZW1FqkuUsk2tq
hDe1kX1eH4p+jvajnfzlKfcvvy/cR+EFFG20FTjcOa7OTMRbH7lUPGmXwitw4PRJSVcimbdGglvC
a71LZg94VidTepRu8jCM0j42LMJ8WU1dD4vtahu2fsb+Bv8lFTNrJr7d1mgXWzU/938+KY3nlL7t
2TBtifNAMHzN3Evss11t4qEoOOCxssRa3CwRe4Bol9+HKT+5SnmWXPruBYACzkAt1gBE0anodbpM
RgMLBK4aQix0BNnVyCVHGhclaF/XZHum7FpoJFEIRWN5/X2XkYGKHrT9ZzO03ebo7RFnaen1P99+
eRc2uJwAH11QoRi7qfRxKMc0UHq9/O8LyZfoTGs24FY3P5CeRaSMYN5WVf7ScNV2XRKr44ySjCRY
x1vSTBlhdS5Si4YwB7tyKOFreSQDEslJazyUszHvBk5F/4dOiedzwv84Ad4F1lVU2OwMYiwJHiOj
MlpyPWljWcwGNUTKtGWOvy/GYL3aQmnbZPmUPWFr4L7Bb0sQxr4CwVpWWnQyJSR0YHyB3Qm1Jylh
KzNLwUzrtVuUlUwG4a8cXaeATezlh/FqAQvbjCAFVo6Qf+0ilvhQ9vlicSe7AZ97iBDsVyxPBhLJ
oNfRbgnSMvJukymXkRE9OwaUFlngpBa/MSqejk5PXAzi2OfGVbuCgTpDZuwvjWgHAl9Ma+UOzkve
jn8dMXVrO8ElKXOOCaAip0Fp64lrR6xJRV4TzUXU6DXG2AC50dascFhjfTP3kuYxS5M6+k30GgI2
px5QYHuUbpH5kyLVidXBKCRe7UpLiUeARctfyttUXBWzGHfko7a7mBZfzh8jNEPcOgSuscDlgA8a
VDL6gj39fVdOuHPQPS5XniGzHaf+uiPtSSvEvIsGeUd5qY6ixFbQC3FvhhqHOop3vOzunvudpNWe
XEykPwv6wTbQXPlJtJ4NQ6w1hH/EFkmMosvlbxKNYJAxmjf1AvksEjpaGsNFVvTpOMYJ/Kx6TNd0
HMhzieTO9OaX3+s0NN6u6cMwaL30VtjEZgumwoFH8W9ZpMCkZvI1lhiB+/vkafJIlFDlgQ/SbQNR
pBWdojYk5VEjOAx1FweXKA/3LB6LUdFDg9G6ZH23JC4/jxHsNY84733TUlI5mmHumfbZ+6hhFef+
lbigHZfT8GxffDRusy6PgwmQbfBtE3oDA0258N/q44SbgQcpW6Ii9HybCh/ag5qOYFY4uIUo9Kqi
O8LcbI+/75RmMNDtw0AS2bvFrP1Dlx44rpo4UwHgijxOFnxnLHyZtnJKdJC//x2ADgXXLgcp6PJs
ZDFVvtF3mKJhVPZJeKi9EcFDhSMD/W0fmVjFrflQeN1/ru8YoV9bwOOZYaqj6YzvpW1muzptwTP7
+bYV3fMQVk9pyuDargZ9Qz4L/et8TLdesS389kXLXQ5lev3qjg2q/KHccZfgBrMYsJshPHUWQ33F
uRFsYY9jsbO0O83Z8tylFvp8k4kZ88AakGJd3RGnEW5GRmeaQK/IMrjmaVRyRPEJW3XRQvFwU7xw
5FOgriM9S4FBwRMPCxeQh9II+umfcHPrW+I2HmSyp4jBojNRZmVsvdwnwJ/D1LtEWvRgdhMbS0zE
BdxY/DGml28zTEVrDhEwyQar3Wsau6FOycqS552I8gbT0kUPTlZdCjwcR25v+J08rOWGRGE6q9ml
ymnfGRFGRbycxwhrEueY5kIOKoKktieunRyDRSFhcSbl/AX2s1yS3msOZxa5ENmnPRBsF2HZFrn9
yOZlrGLwBeuu0wskKbHN9cekPOTOcXINfzXoBHj38OxP5Mh0vdHuXcN+QQ587ZIh3WKlwQLjQvad
nH6de9nwqMUoheecFE3cgnvL878NqDRp2qufYR6eJ7/vNsTdpMc0QzjRJIiiFLgM8IGosgYLTVOo
m+1++V8QySKwq7vRwbGJW1ESrQnX6aMevkYUB2x3aAC8iPhDBFB4GC4mh7qgIf4IAG2YqoCknW/i
wL3AbUsUGZ0JvExDmmMOXMR2/pDdLINOJ8PmFw/9v5dZsE3NbsJEI8Yak1jFPWvsQCPkbR8yW7bd
+suM8nKLqgErdwlTZm3R9Fy3QPSgOkLhGFz/dxeedq2XPyEu4vly7gyZJ1Ko7AqZD3tim/lEYlqs
aNIJ8zXH03FNDhG5t/ijWks7UhTH+5YltWr4qFhelCEIZKhVIOoHHxbkSRf8cp4EcClk1XMjdRSh
jQzqxj/kXaIFYQKIr5vwsqfE0fY9etQJvRw+bS9glhXR1Da/x4kgyzYihRXRts6whCCJsvNI9V5Q
WlMF83wgXtIFLf/7/dAGZ9zHkDwGuZjuClgmnH3aUzZD/GNhDTHic9/kfo06q2XxT6aEkMXG/uuX
HdFkmflCwPV329HAonv8MVP27phd3jsFeU1IdFreyLJG4sXq9zuZiBlRIyqw9pn3PEmSzf04ac6Z
ny8J3W20G1Jau8p376GLfNOT7YsvRyzO2DE4qo3uzvSHr6ahByCddtjKanb3RA0fPIFR2OnRHs8T
dcD/4+48dmRH2iT7KoNeDxsUTtJ9gN5EMHRkRmq1IVJSa6d8o36OfrE5UT0YNHo329lc/Pjr1q28
EaQL+8yOrbjwwiskJDWmdkJAxvgeKf3dWRAQdYlTDggc1REqfkbmYipz/SUqzXCbZv6T6XTpBvB9
y5HsSRZJd4yrb3quaaf2ChKX1yR2Ys/z6Z9fGiYJfBkcQmkQtVNKnQhVf4xFaG+70n2v9PDMwKvc
DVEWsLCahzIl51coPZ0ss1V0hLH5Sew12OJPfoV5OwUG4JvUKJQICAea3BERs+lU1hOmzrk72h1R
JIrnoVfGJOhHxzh3JXnT0I/2HabQISdOHEd3eXY0jOlFwuTxzIZmXBM6Cxw2eztO1zazhqN2a/ku
pkAVsPV6O84843Hi3hFbZDX4m7/iSsYbxLyUYiTKuuvBvECgaA7VnODuipnllCO9lo7GxtlzPy4q
xG3lkSI1q4s9FhPfLUdL9LG/ws4QZzqB/FBxua2tTp5ptMlPiz/DiFbGzbKM+ZOynzIfO1eWShc/
iNNe6nKXhtF9mjbW2zJwH0prEb/ISGYcWVmmBhN2qMKDRzTexcoB9SLA3QQzcjzTvmHtFvxWsUdt
Tp8R5ISm/uH1LTS72OPTygijMuSlGZtcckKJF3fDb5MPdDtP0yOEBrhDobz38vHHprE0aA2XBok4
O5dV/TmPtjpG0/D+DfcjXfdRvYCCgr49JBDq8BYUK1+dltw1dlaR/XA1Zdu1kDjhXpODte7QZN5p
5m33UfQrG82w2EjjXVtka5cFj0eexyC1gDmOMoak59FUpqypudBfQcW69y48kDRLYrr70TfhBA8I
zXloP/WFnxwSDTNljJrLkv850EP2+EN/FmLr59niKF7j24XG+meIudoNs2hhOrrUw6cMLkf8amqj
OUGtK+7/+DKZVFARug0zecECUB0RsyCmCySeOrlhA0ZvwMKyyYx0OGW1jUGH7ezUDh90c7GqzgPG
YvpVV0BgfIxVhKnzNlP7UNnjtm7uRgHW0Vhu6xLH2OSJbcE3P7p+GoihuM3aCHdxTtQhnT8Zin2J
hMx3V+XykNPB2RXyJ9SUhJL+wCDj5c24GUpCpKxuJAsIGBUECjYR11UUnGu6zcvcVQsUfWXUIDec
EJDYVHNVG5JjnpC0nmegDt5Q3ERFT1ohpjW1n91Hx3Ebru58tzquCIQ5KrzFgGJS8mw/ef6gn8YC
b0KdIU1ZMTVB7oD/omsPOgebGrXFXTaY37mu+n15XbYBmtIcoH8VQkrAHL7du2kAW2AN81ERF4Pc
nobOTxnTSJYb1gsXhJs+XbJbLi5wJEmeR6p9BgQAEFTjH6Jq2n70AUsb7eAFLsmRzWxOx3DiMEGo
MNp2bvvTuBS8onYExpQ6q2rSDiZQcxc1Ouc0bHvroSi/o8SmXIsQ5nqhWJiyEpO68LK6IUWQ3QDx
Qq7hh4v14mxkiU3HXRSwj1jSSJblv4kI85MROd8ipFNMAXUmuosG46hNZyynfu924hdJnqoZAKvI
WutqQaDPIsLi1G1wb+MjBuOGolrkiio+Uhxm9zSNtY3EZhGemYcdhU7VGkIT/UtX7r9YSO0m4jJE
v9M01ZcrLBYvtbPSVtruNAua0VsPvEyIRqLYEqqllGTWwUxb4wpCFBjsWt6PifGdzxVvcEpYXIQq
XMdpd2u0CcU+nfU8a4D4NsI9ngsTWz+H19ioHvUw/ImhP2JxWjVhDF11gFDRRPQxctAFTIyBY3aa
e6MIb+zYgr5eQwWDm7FGlgu3Sw7FNZXNkbDtKks8+pT7eZdNybAKG+EESw6fIwYHFUTXNAntVsPW
HON74JWQdMrb0tangenoanB6f0Oh4f0sKUjOU2ILMoqZh0cR5NywuhGpxqXNy772QxMkG8gGIiTu
fUcGfa89988XRtBB01y3o6I0C1y9Ht7r0vEDLDY7gtJy1zN0AT8U8HMC5igJn0iGY7u5GH+pFw5v
HOU+R41j7KOyfNNVdlvP9HU1DrGqgbBgymMZ9D5Q+cJ3VgzKKWKxKib9Ygm4GmJgaesD9qv11FrN
2qnKiggsxckJ17ZWe3+ZK87pQCnL6P0NhAoviQVXI3ayfb/Ut6P2zL3sOCsu8zuHElB57T1+I8Lc
DmaB0nDgpjFapJAKUQ6T8roTI84v7tZFYWjWEhyWc9yRxmG0tpE1QuKERrpaJs8KiEVUds0eSQQz
A0nVU995cy3NZQ3O15FP94HlLR3vMJGIjHAz0eHXJOk+61q7PHwcm4oFKkJbFk+QOiArRhhbx/FQ
mOWCFw5TGXXUoPUjzigpvYfd8DanEAFV+sAYuSV64sM8LIicTT6MYC911pWESVjDqpGnrO1e3JZG
NsQn6pzIX2cm5W/M0C6Sa4P0ryW7pAFlyeTp2lqK7A7nXH5k8fLh2/TW+UtlY1VJef2WlCclGKOa
a7joAc80HuCZBthxY26RiCltn/tgbPRlAThPJgJLQMPbC1tvMPC/csyiHtFa27AejszgrwtShBef
xBKlXd6+NKzq2Bo+IwSSU0FuV3QFKTffFTqmjvX/ikeEut5iCC0kPjgmh1zjiRmM5rEt3V+g5Fyk
K+IYwuxRCuzlnjieEZjX4rOl5tUjWocCA+bEjxX218UYOAU2j0W1BN6i6pNuKS3QoQkmDsp8Q53w
r99LLHBkf4WwA1qKrCNlVb+WU++dirBMTjIq8AlvZ3PfbZy2w9kJSxlXU3iLi4IFPBmSj9ox2PCO
EHaXF5VHb72bf3raP4yDO9+H2T2LKS/alzk11k0qVlVRu3tsL2ThrgvCHFNPJOKkXaM1cRhSTf0Q
bTVAubFW7wrP80vNMkPml0LmfhQP5B6+ubyFdFVQqFd3poW6yf7fE0q6FDL/tCjXcLoGDs4wSNLv
bUwzJEzkoSEGoQzrMlfiiZHjV92qN1XAACWvyK0ujFV+mnSYUrptPCyjJnkTc1me3Wgzk2wGQT51
WK7rA9xrMm6KOa+J/Bt4aZTt+Tgx5Hg152kgNb4YL9aCI5ew9o1ft9GO1hBDkzWureLdytI7kMoI
KOYBQaC7oYYdM1buxLvGdos3GWFm5ZifOaRoEtMjF6buYuDCzLr3KhNqVXu8zkOf3qn+envWghKw
it8YWUS6EltZa0MeFrmAvyF97F57OHxiMdAYsPiQqLpeghTRh7Y/kbihUG9e2Jja3QxVmDKW6KLp
RFhHo/OsOSPoNBxX0gSC8k8JWz1OD9AQkVpGOA9RHO5z1dnsEC36RkcfrDldOTtkPio/RziNXEw3
o7IOnQJ/xbir4BaXNwFXqk2XO+wyZpjvy4EAycDZ2+TaQV8JvTGV0+5V3QMe5/izEKxusuKIKb1b
wou2x5rpiDlt62ywyPHiK3Py6Z1zslgVeNHWGDbup4jZfVykuy6zYD2OhJSuT3LWkfRJavb5NvDx
t3ORBYmCqMXPyfqZUym8Qe3bD46FhahZeHhPjfFQUCp5iKz+PuJIvupTuZ8xhxON8z/s8LuhtWsz
+EC4HEL8MQD7froujhbhpIn50gbk48XKlp/JrKegISIXmwuveVH9dbDkLPjpCFibMJox7LkJuhAj
q5CkTMn9DiJh5SxbO/bvrLaeqOsdjg7m8EqrP8djkOveJ7N4cNE/AjmAd1vKL1OTjPfPbfyrEyy/
1Oosu7aP4oOW1UMf+fy1y87Dj5CV+3+4Egq4gWVirDLqA6gF6lyGYe2lfn3AC/BTR8Tg+C5v8dy5
OP2i9EnmUNqpgoipc+7iWwd/dRcp+9XEq72dE7zVfabcuwp8J5lEXm9j7OgR7ckDLNWDM7viazEl
1nLS95e8nrMTnjUFLgSEvu1YHBJzQjrtGO7DhMPbkuMFK/lPKqdsLtfKH6s3zX0VqQDjHo2S5huU
G+fBhFFU6eoR2zjTyDa/J+p9ntD1HL7hQRAeqlIUU4zKFTXIxA3kDiLbo0tEMOQcYar20Q4RvIpZ
Yr+9xreutuq0Q0/BTOaJq4g8PhNTxc9p2J/mJtH2s1AT6+RAZnIgD3PtUIpi7PAif9hWpeQ2hlQS
Cfw62dJzQJ7IjpPaRgpuXhZPorhQrykG4gpc29CmQ7D++voDDsTit35xky/JXeoOPn+ZBZEOQOq2
mlrGC2J5j5ZuOivTUJihLXS+vPcO0s1uMoay69pLZg6csXWuNUVBhWj20dxRFRae/Zo7he9BfBmG
CgZzskBFrON5BdEfmWtGboAMiPKRSLGXBJ9XkTFiAxBIHREcJx3d0CL03tUN1CjGn9J/xi/L3a4m
O5l8RRYlI5DC5DpP2q9ZPo4WbXu5+4eKyjHXnY+JxXEnd7MPupLXvrC3mW2xnztXx831skshTx7w
vO9oRqVqpfuK6/5YGI8NR0wU62nee53/gTf/FKlc881FvHAzaxyueXzdgFxjytw3pF31IRH2u10X
F9GSoCdVt0GoGFdg0Dk+yvRZxvEZcttB+tND4dfHj96wTCyv9OUWAFbXnYWHTTXdeJUSRqwWD06k
mBMuzTbD2r6KnPCm5XS4CTPCZqHIy0PcqttOux55Iay/KH7xxp0LAjHsGZF98njo1qqur/WKEA8b
ceCNrvehGHcSSgPhVP8+G38qxWkFdx0CSEVV1FTOxbb3zB92wxR1TbUbIFDtzsxrmzrXHmkC7ve5
t8yvxfM69NXW2KH3wrrCV8Ry40QB3bLoXqVxNn2RBWbPB8IAVu3qWe4iixuXTxfTlpZK2FRqOvlO
ihogym0chVmge4g96TwyT7/QrfsBYhLyGUfDU8trterG7rFjKtNiF9xQ8k7bUjds24EoTUekFOIb
ppVEw8UoT4l7tsP70O3eFres4OkU6iSid7RQprkcm6tCRSdfd99SDxu8xfVhmpt+uw5N9vLCN/Vr
OAA7g3pW6el69wboazVgHfwMWx1rx1KCHTWVaT/YsXgZTc0lGxFU2O1zPnbjoRyTfVONl7YXb7Jo
qr1VWS6lpOE+tSwRlKoo6U/b+WKeghQ2Th5BvMtafKEogUURdgdMAEQ73LTauy0lHC649HFmaqbL
+SbW05EJ2Kqp/IOZAUekPXJMkLAdJeZAOy06Nu1I3HwJLcFV4JW1DwQU0bm5Rpi6du8twBnC3UEH
BviWDcw8xvDJJhq8Tf3+huPX2zh9twObbp3nyy4aRygvemuCQlljwfDwYYvTgsMAG2O998iOeynJ
o8ilD8FIqGBqGn07xYraX+rVuUuAVSR8lWBmWLLlSQy7kEnWFjveF88XBWFp9tegyIKyDe9ywyMn
R0KVzzBMmYJ+9LqoLxBxk5VVdpv/r5sFbMv85+/3Pf2v6LcKPvXn//gtaYaZbz+L33/7l8f/+Pfy
P/49+sz/a7vAP//Of7YLGLQB4JHDE+LYpkOLjAPdf/zt9L/9i2H5/+o6pulLKcnOKeHSYfB/6gUs
jw4By7OVgI6lTNOB+d8xl6R5wLL/1TF9m3oBCfOAWLL9/1IvYNFT8F/KBVzf8YTnOj6MGlxLpvT+
W7lAZzWLZQzGvWsx0LGs5HlqqIRqx7ZajZ5tbeJh5M47ir0WNfESC2J1Y+X0U6SudaYdJuICdAPm
dnJ4QkNEOzZY3/rPNor//EzvqnyOqvJ/lH1xVyWl7v7tXxw8UP/95/T5fKRj+3wcPmVM13/+/fmQ
lBG/3/qfxhiSNTTiczxBlAHLqEPoN1mTvi8G3gkaCL4UrWm0ItMuFxmS/6HqQFbR+Nj7XY2bQlIT
HjlPFniWfazzHzbXaNswEmhF8ZxowKY2LiBYK1TUUDRkN/LPa/M74j8kndQsjyKe6ZVx0ze4JkGe
Zt2TyPV7gSttzjCUjgnzFrsAVRFlu0SA1cKNjHEeQrxaSrEJr/Tm8lkNvFWMNKgjVPOuWoi3WpO/
xUrd7eBHkitIMugPxd6xvOiIbxCBasGmQix+2BPbfqzCOw70+jqDoQgr56cRTFZN1wnKGzqJuPFU
JC4pbjkwriBF3Y+Y/vr6x5y1fS5aggAywjV6jfGyiC/gqsp7J0tL7Jsjg/yJLGPChT9xG8RGsCxJ
CQDC7L3ixprEpgfDEIxjDUEmbj9CNd4vXKx22kt2DuhJfJSq3dKEzYpl/l0hWmkVnWu2mxlP+mao
Z/izoABXgx2Bc7SprR+zYud3iH7//OJd6YAYKtJtAdSq48K7CzXrdBcq/1bH6i3zXRBlaNpOSZoD
/RwmGz9k0TdBYgyncQEKVYwMs8gGvyU++AQekm/A1PQhxNMqEtm2ipJbz4w5GdWdsZI1oA1hcGXm
ERDGyAmxan4atBJW123aOduWVkcuWty2YlH/zcnyQRpjn3Ea6gZMypptswf7C/vkiyk2BAUADujf
DtiWOyvEEXZlKDVJ8o6x689yh99IMEdawjdjgXQJxhu1zlDwHsrLwZy6vYfjcNOn8xfeoDPbu2DY
LtaQuT+Ifax0Q12BnDmKXs9q8BT6bTeqO3vRuyKcd9pO2mM7Nc8qvxmaSu7NEACIXTUS1hbnddfe
GR7EUav0i7WPQZPBmS7WSxu3dOT1O7+/gqTYVvKoAsMpxAuhdOb00VOM+oUBI/3yyOGF5fwsilJv
cb7vh5jt1AfFZtvRpuUicaJTYZW25Sv4QMtty0NZu2t2a0IeUqQb3IVgaTAVY8blDoSFeN1Y7YEo
lh4W6GhcEDi6qs+SkAqb7fjIegBkigamkhjr2u1fm5FQSJktcudjJgI6XK4ziziZjQgxYylYZuMU
FemtMMrb1h9/Mfs+cDqjpMLqrKOnH26uD4HFrIiQybrLYvhNc4OJD+V9boxV3dMALaiM5f7S/MUU
P3uSPgCJngE8z16ZsBrhHlHYR/aTe/5RlZRZEoWBR5P/Fpq2sx53leNze+OcbsHHUuYX9GC0vJkp
P5YmzGyajilq5qBvZQNF4l+c8LeGFBABAAUB3r7Fj/bgPjMLNjYi1H9eHzFcqV9ta3p1m+RJZ8O3
22MyhRWoQ69aC2U+JO1MF0ZLZboayP9HgEXN6cx49ll7MxaXLn0HrglSNExe86u9yiRlUw68Y+HU
HryEPybD80/OaF4RspbbAY7BGnTQptDe2R1R8oDG8TnsjZDlYSCUvm2Femwa8Tu4SbgFMaPW3TVN
sQz2ITLiVUM+dzU319IkO8aWgSI/5N5PnN8DGs03o5m+lLUfgcylRyaLaPtoiE9gDQpXsKDfBbOc
cej/TCK7O0rmzx56DeNnLnBNjfrRK2QKD0iWj0o+O9kl7PS5atQhGksy3sNGmskVTzznaJDWFqgD
eKkQgZoEWK3IQtnstUFcHfI8szhzyiqIgdFPTJTX3YgMATPpWtQqeB38V1plj32T3SsYD/TIYQAb
hXvo2Qko6CgLfJRVeQmLdDpO4XIKJ/gTPFCh7yMfF+abiA7qOizoOvJXnvFhK6+/ixLJZUv5B2yV
FiMGdATPIWhJ9PSX68Eaf+BWZD5obaGKrel37qo0r2xNN/+2XdA1BDDOTXSXdCn9hFX56Qo3PcJ3
/xlF1+zLIlxVyXipC9amJdvPI3OtpIC3tQCLWuZPjNxoNQoyruTPRZLzSYoh/6zbIvotynRHA525
jmK0y8jOD4zNep7pm8Wia9gzmYO0lIw140kjpoGwEhSq4tYMDPuQterhatlKKb2ToF88CEArA2vN
MpHHbxlZbmUPblrS2kWTG16Ecb7jKHHGCEmLbxz223Fo4R87zm5QLi1r9rMiCEE+yuw2C+R0+km7
te2pcgefCtYrrFCPSq2FgM4uKxH9NzLNmRxgwT0o4rXb3mUfjEtGuBYh7x5XfCCuzahu2cHKiBSc
MAUw0uQGvHfYNMChrSHGS5yXTnZXkxsJoOUJnFfT41Bf4fJzysC3HbZ4e4Cmd113qelHIJAV/iAD
M47z5YbZYfjslBMWdmqNDEDJKQ07rY+3McI8uzAK2LkLKLG0W9wADdO+eNjCsU9/qGa48/34FZGb
eYBbvvajwhXG/KrVpcVYza03mNKcbVYyQ+kdRnLVAlyPycjb7F97H7ACrfyExY7eGPBzUBaWFDUv
lf1KjPQ+e0bKNLN5yVJxJwBe7zN77AGKTg+5HPO9rNx4bY+2BU8aKjVdUd3JI796y5Huq220wL/t
YRAS6Qv+5mFL6/SvMVsLsTL7NOgl3TrwpBNAy+eiC2/H1t32ZmgHleN0OAech5md/WFpmmiPRWVc
d6VzSOxU7DMp962w0o2l7zjFdff//JJWLiMFLu1NMl0G/LArUAN1EHnNj5QY5/L+rpFnV41fCKpw
NIdV2V9/IBijpVB4UwByXd/JXqGyFu3MaQSCzsLlyR8YvBnVTurpqw1D2n/M5NJOf3Op9i68v3Q6
M5fGhJK92K6xmTNnVym8EK06zanxp9yQ/qAB9mS/PDGM+WRYe/EmwhtlM6wdg8QBlUnMAu23FjYw
INnqWJjNvJetnPA38ErN0nkU9s53e8ymSfiYmvCFMXlyO7Y4TK7Sqek3wFGuBZnuXZ/myR1KMK6E
DXka9mtNIfRkHiMnvo2wXwZNIY+RFWNV4F/2fNqUMj++S/OJSkc1IldVi7+x7eKSkwRlXIEbq5g+
jYk4jujzO7d17iePJi7cCPuiYrwX993bFZjFAIEyleKY9r9VAUrBdHkClmtBA40CHXRQ/8nDajld
XK95dRL/RU/wVnnvDuHifZMCO08TMrJ2OlxzbXa2dbYtvYULx9j9tQb40eEyltQwSDZVC+TFpi68
H4eOAcbuN5XkljvhLAMvzPF3LqK7MWKTmajNXdy5vUcffkwSOiIledZ1w+DebKVxkczEQNJjb7XK
PtBjKgJvdJjva2UxjD418TRj8pBfuik5xxp0SBfqKtmEon4EOifYTwAuaP1QxtGXdMBjpE5P+WQz
nJmQIoSVZFgTMIwMxXkMbxrTiwMXlis1Rd4m7zpMSZH6TMwpD5T4mEEO3kgTO+Q4DtNmgOSydslp
N4MxM0nN2dBInxyIYFLPWYUkVQHchxO9f1HR4HlO+IliYYZHDOvVPk7c64JWrpOBspx0zGG+8q1U
nrhxkvTRILCxJuz4bplqR6VbtSNws6tqyg2IeiR4rCWcE1szQ/JDvRtCqIf1d0WEZl8lct5K8Gg1
vtc1Vlg+oG4M8vpab48juvOKqzeXQ1i0HJzQy6H+lVSi5OMnwGwD+xIW9nT6ZtEHuNaY7MRgH51w
eJuaYl7/83/7rvnDaLpY1whSA2sq9w1/L0f5laICulhzn8pwuhZjrlrHOqDedFhSj5VyDcbhOG6X
1FfBkDKmMjulCW9dObVZQHUey3+X3hPO4phokNjQ+RPTo5g7W9lsLQnxhXONAKrCtCwdo4R0NERr
I8m+La1ox163QlY40fJj3bjytSCElBCtApmkN4PNeJ9mUPwNmOl5LXHG0wSwIwbIPCwnRgOrtmZC
k3QZ22eV/Laq249E35k2og96ebobTBmu2kF7W+6ha4EZLDBYFpm88ZtW3uKeLEyZ3P7Wadt9+J6R
nGRNTl5BBclx7rqp9UFE6GRxSaCTliqznqatQxr6z1ZhzvBsfLBR01nMy/hMYwg+xhCzOHF6Nfbd
Ok3Nra5NSj26+abg2hfXCFE13NJZ0z0eU2zEV74HU/dCSSarmQiGybyBI3BrprFHFKIsnuNy4p4Q
a+ZDnbueReK9FOO6XKhJ6H2axd2meldNU9y2E3deG4dqo/Jqa0VAHGlVSh/n+K+bbmIvFkcluosJ
qqjCtHz1gbDlDB9yNEcaaeW5HpJXtmkoEgzHqU44DnEJOBYXylTRtzuAS4OAW043bIDZ0ctDb1fM
5XIXhdj4R+18W9Y/GmvyaifLU2l8AtbjDlg1f3VyJQXFOHpdsvfFKtrEvkwpZ0JnbWIOaUWCnJiL
lqBQWlUbWnugxjV/usaB7/r5s1g45E40oXBgzW50XWOX7eIiIBSfl+jxloNNNJQZ9bzttGaAEq7V
BLJSREcYRPMbbokHFNqLb9DIFHcUu7sstnygEus+3m+/ZmriWvytU/u5om9MWemM7EL7VDTS6Fwx
VTEbquC9gWs/i9y8iZ5ZVaf71rie4Pyh39TdI/OLjzZlnDtBxuys9M/GjKaMqqFJmXJu+Z7QMTrX
7njhykKVEJAwV5dbXpl3qn1yJmtMNDwSJmtsCAevnrHKdu6xIGpxliz5FO9saKJJ1rFw92FOTt9t
t1XmceSqXpmOjbu4Li8VpY2kM8L5xrYJG5SgCDRGSScyPjIDN3aBk6G15bxTtEbzDHPpT2d8yRnz
RAlgh+AVY3RmI3xLhg7UbDcMC5KgEr6F7qG/S4dJcNX8GozNnIWldXQIE8Gu2IQm/2kUesa1LvM1
6jcxqA7gQ0FmIW0l+h60a0N9FBieGQS2172knHWM3n3JmoIPUjJiSXCRofHWNo3eNCFRcxaFs7Nm
cdqNTJsAvljQcnDZu/UCyQMkYhHSaMeayPkCgkRvIXUAxtvoCXxpNzK/gWha0CYhyMnP/g9iyJ0r
xY9PC8ZGxEt/qF1Gyr04TgMgAI5wtxX0bbxdxc3ihuyDYfmC7oU/xcfNF3LoAILRryqfeRbIDBC0
RfahmTUWJb2WLodXLJsvFWxYWRqXjIMsR6Hishh0LS31d1czISzAGBvkHNfKG/ddwhCDzo+Pyilf
yhmjXF7wMlDmCzqL0Xnry4abWcMfPGA/T2R2okyTB6a6kmSLxD7DJ/8KfdpHS0pFGKiwFHjzrzZr
DF9Xv2zqZ/vJ9n6qtJto8yCyRnrxyJRNBRmW4K6dMDSk4YlY7W4QVNWRpi+d7CiyK+aN7RAsClwA
3oNYD9/a5TK39BwhnAErIhd6wXQu2vnkUkPWYXDs5BGwSHbg5o29zdp512XUE5kiv3iLPe1tkr7c
o1q8NpuUnVgyO7YaY5tVSEGivg6fvWU3WA7a4+j81U1IKN0SJ2AV9npmk10NOEPWKlPMAcv1wmQd
jnYjVuBdspULc75svrTWP+LKQ7A5UUYm0F7PgStm8Llp9wJU+pzakrepfWR3GnAEH2JAUETA5VMM
4woEBQWiBZMf1xkfmWVTpxLSrdoylGil9VAxjDMdXrFJqq8qgXyGHl2s4ziKAjlHp5BMSmLYtw1R
7JUekb7Y3dmnKY2mrElIyk+INeC6JNVN9x2Ts+nujmZpdbZc+oydkecg7Wk+s9J+h6u/XcwQ/SKB
ojipW4gsfBkNfkbDGJ4wZDV74YNqnJInEe9j5Jl1WaUWNlD/fSx1BfqVWG+vW72mq46uiZYugDmn
mCK3QEr57c4Zz0nkvdQCGnpm2Vg6iEJOdF4HsWROlSx/5TW0V87iFXS0scNY92ppWpBoTsIceBKQ
Xldm1p7CoiEYOWpgnQN9gMTfCWZRL5EGoTFtcXwpnMAIeYU3/xnuiZaqez3B7ZJV4YEUKeINcvK2
bXrSXjnKYc9ceBq8QzzX1LqHxUTKw4rpWkANVjZbe034Lpi6LcUvF7ez9ZZwU7QGDraafQuncnNu
Se1py32Fya48zsYunz8Mv+lTRwZg/cKOuCZyf7M952IKFOWcoIUtPlRBQaMVu69Gw5B6jL6ibADu
a8efMDA4hmLkxQyysvOR/RnMTWnNPI3eQTmSfKUHT9vLHlIw9MieQet23E4aXH1ztV1EfGPocctO
nr8lktOVxrnMe/fjDcBX2HZ69u3aIR9j813AnMXnPItNBiiUhC4HNangVotkV1IVTuY0v00Kwwl6
llrpJZ/SGV8bC+VHuyXMmlBwICGcRl6oke33bJT3pmHPa0c7f6J3LnbTfbKRW2eyXO+iUw+uonEd
JQEn3IBzWzYZS5XBlzSgYBUaoNWv7U8ZPs/peSkMfl9SX8YGMZGUNUdXtLDIc71VATuxhTdyiVvo
lcaHb9XVXeT7mGxYAvL2uY05/NsGV24HqXQJ5sw6FY6aH0X1wKhABWZrYspcWMqG0b6KyYJwP3b0
BUobPLJon/jVGyaueOW4qIpZlG3STnw2wNAwLj+H1ClQLy+/q9z/KGbrNyyuepRLuDjbOMvTYF0r
al+VMUIRKa9Wp4WHp3cw/lfED1Yzpvmgjd5RRTRNAfNRtgaQe4s9LO1lMC9wBjoXEz3dVS8uZ8yw
hAoQ5QtGPkfZ97r4k6m6nX2XboYJcXNy4f5jy9jTxLQj5msGlHblbNCADGyXvJzVTSzS9qX1KPkq
hcuPNzyHk2s8IMQSXa9WRLvQLqf40jPSQG5HFBMdjofkVRdUNqVmA5jTyHe8kcfEdRCo/E3tUnwW
afr9AHZjSKT5dhBMlCdmT6WpvEPRRm+hZ99OjdMHvo18QszDwN0RWIlz087iu5htrpWAxlDpBqpB
yaEDOL0p8/5hINMVqAbbkGebX5PksDSm5WFw8t1czbeWTRkhgmeNlF3KMtnqZX6yRUN0OCPPC3B1
pekp6LoU2LfkLlJ1GaZrqOO0GCylQ9abI4qt/e6E6XUHjYr32/Z2Yiq+ehLYO8qyLpm/I8R2j9i9
XMMxeCA4HCaiFacoJmtbqObFyo1b1SPQDIoF3MszOk0BsoWVf4tqu5lcisLmBAvC1Defac6cpE2e
2hL3sjeCiWpt+5Kafr3xPVpMpoWQQw50ySbgtJFAovrFObVJHFM4VUHJnLu/oUZIAR68bq4dX7Qg
B30vCEP5xG+qCUR9NToXsN3ObdhH6dWnePe/KTuz5biRLNv+S7+jGg7HaNa3HhjzxDk46AUmURLg
GB3z8PV3gVnWllKVZd77wkoWxYggIuDu55y91+67WJ3J+fmYPFttCjv7ioOiuuMkxFiQ2bvZ/2S1
9XOnX/mabqmb22pfNpCEoF3QGsQFDpfwZjz1qfHRO3NMN5/myTSxCHVKH4a6+GbXJuFShrOrkJDE
Wp5ETzIn+SWvXXWOEocYA/J+IuxTNzmzem0hDsC+0KyZgVgwWOanGapHUopNNMbtAWPgte1gPYf1
XnRkxk6tvPPBaFELZ0+x4dLQMbw9AlHMF81HPA+XrE8opitOs22Lmi3rt/CGK8Y1zW2qm9eU2YNg
nMRBMdv4tPHQN44PqS0hlJkSM3bznTEW8rLZGHZ1m6YrLMi3PojxOQPAGjuQmVVpdZwYQlSaLEkN
IF3Ev7CGCXpfzz6lUiA4iU5Whv5PI9Idp+47C0SJXmugjUHlFxb1eSqKR1uEkkIYo2Fjd/3dmJW7
0nSatRy5jQ1v/Kj8kaGg60x7ILUfbmuIo0k4sNnJld8q9RQEPdlskdgG5XcTQSAvBDMUzf1V6tov
4Z48HWsd0sDkMz58RPd0ncTJKEpw7AZ7W5Aj9+nCTMOoSG4Hd3iuMAf2dZfA4e4B9+ORJqJCvjRe
ClxtMI4SlwSJIb2MH2NDAMSe50ckFeEqFN/LAgHS3OMrcfDlZenA+E8+gM97sVTGx4F0tm3/Urn9
nfeSGnB1SA1O1FlV+AOtlGTIjtvvhHGYexq080oksTw1nrROiky7Yy2IR45cDyYYMK5VRcgD0tMo
IBauWPdBXl/QXZf73rq4imZDQ5TcM9qYgBjHYMvaOz2D/I/uEY8C1gWybXQDhAPDuysT+0sS1/Nr
xKq5IuQSza8JpdzLm/J9zMDvamf6WuVpSL6qGUMbjsSj8NuPaT0YnmDOV2qO7oV5ce243zpkTKzC
QSFz6qf6WwG3lWiquLf7B/za0z26y48wdr03WRC7jjdC78kpsVaubVbn0cTZmHvvmL2nHU26cjfI
Kr4mXn7MoOSiMvhm+DRkPCCRuCVyGGa5Ce7Ny5G4wx7cmeoxLbzmp+WE70Prla8h6se1JUP7gM7p
KciIAxRVUR3sQQUXAvg6eME6fq5ilLVthScC0XZ0ZpICj2wkz7wFUu9F9iutU/tuKDWxIiQ7rCvm
ar0XDNuk6/AulHa+T/safxMGJ5pLA5C63iheZd0yY0gJRCmt7LuFXehqGcm0NrKBVRUU/dUcW8LE
EuRXOsnXqTMEjwIPzqPMd63tB/w1tdqwOBobj5TfTc7oaes7TvmUszEircSx2NXZRxHF9R7y0l3Q
0CtnmnamUXc3+ECAplgdO7I9jlC4q5s0vHgtEJlIVLCRe0FGHdHWAvQAB2G4nan/pUv5XybWByBf
JIK1tFjYWos2K/bNk+P/xMiUroo2dre9kzxAzQEL24ivPqcfWkKm2jk5ExrSYRjM8abe9BUjJJT6
EhcKLa30Jz39AG3iMjil7t60kCFml7gDH+lA5ftPYqB+EJV36EwFo9McWlzYIl3xQVexUvcNfWLw
WwiZYU7fpK1yN4YtyLvx/OU02z11AQdZLZK1ybHnACtm3hhO/jVyqbtau8weC53emvE7hgf7maxJ
d9tJ/zmNKJsgEHl3QHMwMJH56oxtdBvE5ZVPLfSinhzojA/5TQRy95R2LWCMzryMtT2glIovFpXT
OZ1hTnbhfExaqV+mnk5IS+RVXNsHS1On+41T3I+y+V410alBtbgeyF/YVpVB66jwDh4G03M3ne1u
cNZJO/Q7h0U18zcwvElLtfhjotq/1n7zOCSquhh2D9ArRtKlx6uF/mLrCY+ASdd+c9Jw61LRwYCa
r0EoJ7hOJLVQzSLMU8GuTbNiY2UBXo2MagoeZ/JOnV3WYFgT3/iY/C/kaSoyXnSC0LS6yq7I936Y
xqvem4p9K07DGHbUiBwJSNMJnoZ+Sz+l3k6yIbA1w85Te9PTTEu7xm63i+uIzBvbfdb1aO5qK/wi
ByAvLAeMrTKiquMqSM8o7enrVYsti6iAk1slzTYxj1Qc7008kJRZLWYZciasoTorJYINMw/IJojl
PC9j+qKBbBJbuG66JXDcm49MKgRXwo9W+G2TzUBTlBKBWC8A+xTtrZTHXNAVy4pwnaoy3lsNbhXZ
F1BupbHYgDNUfsSfzdhTmc/71JZmsJndstksQ3oRR8PG4rptiGSlA1CGHNiSTemiVi0sUFCa6b/R
jHek9q5DtzMfk1wVh4mDD/ln6b5ISKnFy8yQEUEfqfMTI95HJ81pCY7dezZCSga3ds+SDOwAl6Bc
WBqoRW8cgE77SviLo66Tl7xg65cac3IfZvTiwGh0yxfgLMjH0fmRPGU3j8wQeQsjFizdlnrdLLZs
SiekgkFzrpbvSFko/vgimP4S8W1w9xnWcDWj+eL60QLpEdAWyOQjItug7AkIlBOFWoHmsLh72+pQ
L4qcyPwhRa7oYjBaTMODjQj+OI+1hkpS45Az6uVY6DtHNc+w8hK6FK3k09xVTg0yCGwBtXH8YqVu
vM2A5rBQLc/7+eQD9qOj6fd4b2aH26TPd0KGJ1Bj3pE5+degKvVWO99aV3L0L4aDPQf7xqrzPYm+
yB9gGW4Gg8xLlQ9IkQcPhHzunfJw5g9mjzkGc6v3pgnCwNOwCro+u62EVcJ7SUjf1fECZat32qwu
Xau7XWYM6sGSAxDOaUO2FZbAqRs2dWe+IAjVR9HqYONU8AYpgyraijcRaq8lrTIbingF/2nYd3jL
rrlzqTi80N1Dohoz9mWVm555qVu7EvZBwZI9kx3Jx3waQXgK8ROTDUh0hG0PQRC+Ipd/KqPauJM0
NF8CRvS9ujoCymjjBl9rzIUwtdQ5NctVbdRYsJP5Yjo9gRVDA8oSV08bCXrl+XKcja5zwTIOGHAx
g3ovno+S1JiGq3IoI3B+k0MVdChL0JTVMzZW12V+U6f2hU7ztDPr+b1cFLCmIKSV8UjLDC/DSZtY
KO6diqBKIkEUPZwBL+6uI3Z+3VqOf1CJ/0hEjT7R4WOE980piRCVlbptybIOffznbgEyvK/qHr+L
+TMgd457/CxJ+24CsCuSKoDXdzvlCcQXO+GUb7TIsIvwGHhUYQ7abVr9w3MnURsDnrAPQxzf27XF
lk5fnYg2nMK2eROkIbsuHjTsZTEJe/TIZpo6O5TVctMtembLno9FL6OzYSjmW3KhY9NYF3VTnwjY
jLZZGQoidUmITKLGxluP6RWcxb53vPng5pK0ghDBjiB8jbZA4e8L2x1xsInwiGabLEQO3MXEyDcU
wW5CIHtvPdphyUe/dH5ow3VgS2FpYyoU31cRYfeFlck1Um3azB3MzaCnDqpaEvNUhy/Edk9urH9M
MoeBU7fsaBxBCkYeD0Y5LWzw6rbns3UjifcMYpM2p6sektGA7z44W9IGxV3mn6sk2U9CREezo2Gd
NGWy7pL0qtCQHVsafYusightbixEfsgOLSPEP8HOQoyITfep6Y9CsjultfsIbJwRTh4ffK741mrd
8jJUKLlz+hITO6ruO3k/IXICXAwgJvbG+1wbKIbr8CB6H42BxrMHRJ4ychk3miN2LeUwI0vlFlIC
JJcOU0yvr73jzwjxw/0QOeHBdTB7+74bHgW1OF2sW7BUJV3ZkCrehhtESG2d+vrF6gbMJ2V2adQ1
1A+9cPONAKYX3hekzZbOrTW6zTpYGl5+Xd+SarVIHQGjgal3UHdaEN/yMueI5L0AqcSVFAtIC5Pl
bNvI12AOSNfAKPJljFhvW1wxDG8ZVuv4ro0jalfhKAyvbGuxMXtYPnCeGrZ78ETdMvbwYSOMwZoA
RbydHrPvRfyIZyVg+TRgDkA1MN18Gze3qBXqYxHPhIKE855xrX1yywcvM7/Zud2eFdkGgemjtYuJ
62UIvUEW7OwIa37MsKTf5ImZbRO4wJdCk0vuZq8ll35tht/tRoz7QC5J8KgaL2XbscCV7V1PFbwd
kBzuHIiFGzF1JGVY1q0GnU6hYm2LwPqZuRrLcBEa+7Tyd5aGlUzg0gHDs02AtTfxmECGc8aSgdfg
HEtK5vDGksSqD7Kmn2gyxlsFvPMcGNHRNLFaY9RbKwsjXlouMFARgKiHS4K0s70VNo+J0zUDw+55
VzrcNIC84tr0vbEfsIdR72Mr74ZsXXYRsWKJCQpCOI9lTmkocqoS6UMNcMqHvhrQqrkJA3AGdH64
6Iq5DHDeCRgKiks6jvHLY+DAVE4a0tomk94RiFKsX7NoVmH8kfYNiPiw452mzdMgA7PhihCuFN2F
3vitt65+YCw0LdNh1zcabDOa6tOKP2IrSL5FNrJSNrvmXFf288AIgWXChHgR18+qZoH1safUJHWs
sxLLB4NNRovA+7kJ1aowYnEzY6W9cGxnlDQu4cHdiyza80w+q+vUbMZ28sUzNKbqAf1URI+2Uj81
lrsNh1gSoxWTfY4mx1AX1zwIf5Zz1aI5YiNUzPLo8lAj+OZ8MBmTY1O2X8miYXovAEOWigFZ6r81
rS2exo4GZ805NbF6ugIh7KeppqxLgvKBtO27khHDzgwKH4ZAq1kqkjenbZOtWS89J7Z/Oyjkc6Bb
xLbNY2fHLNQeqIJoEqvUBvRmxryxjkE4aY7MDoINyvHuQclGHPrG+EpsR7P23JoQN1vvinEBlDaU
dmTF7R3EkfXizALQ8FL1s8ZCGd8WOeMqCCfOyoCPQ2wtgIKEfjSbBu6qE0zXJTHcu42a+c3zLMIK
U/mU4YPe2oS/JYl4qH2z3LeT+j7ijVnIcYbLytIuL4IleD7BG2MKI6yDlwG5+vwCBHUmHWz53gVB
TyYhBmzKQ9qdQPHhNQ97XCPl0V1YEoWCdMano8KTajGZEMZbD7xeIW6Ysugj9In6tGsQaAmLIApL
796IM3JH9WtfoyR1vxGD/B42EgSbiQv48wuqkx7CFOg1HIkwxzveA6y+yT5MdbbxLEKCCTTkYLF8
Kau8ORIwQTfWDS1a2zBXIH96IfFn8R1d+2fc0NhQK43V3WAGa0Bq+/zy+et0AZbR1zAy5+AHRtUA
Xfvff/L5bVnONGzxjMg5KpmgBI+ozphj0WsyglfSiNCVRBlilAZhkR4J5TAQWnlIFPQ0n52m/+ol
IfPHML8G5NwzfciAdDsz21/FaNniSKE+JP3PzEUFFBmA3dWxqewXv6Ok8NuTLLL+mKN5tGIw1lYM
aBYvvqu69uD399LGRpkRncBhRFfIO7BdYknNztImn5VG196U/kV2DPYiDfGPd/0bsxOB1RNNBe2K
dusN7Jd+kxGXK2sGWE31bARElzkZAUZJZN/2xgBlOq2GrezKaV2WHjobOSJuYj1f19LcBkPRAXbH
6TRw4nfTtdf29Hs8Kbk/cRDFoXNhSnrfVP3WzX9qOTIrbsot3OwEk49gL+gTqNVd/aNnAhFgupip
GXaF6B9i8PJQDO1jaY+wP91ih7In2AnioClrJJACT/wMvDzah3591rKR68kJjGOt7/uAQiW0HFIt
fJMT3MxSISxLUBlM9pY5G1SlyLl1aopX0oeasQvW5JLOa5mgA2zwUtLFwPy2mshU8t8rbMrXRFQW
igR2AOGkZxKYqmtYkmhIUJBDm2E0qF10+NiOaAVcgiYCKNHxFGyMVL8BZQKyVgzjwVd6NyltXxz9
4IxJvkOocy0UzcsUL0nWE6EbR6ak8+ldw8x6m/olAJY5qU66BztIwm1IeOhS+X8VuWjAcNH/6PSx
HEhaqNPhMZZtuHEBawhpEUtmGO9xlpAvb7E4WojzD3me/1waJgzvlk0QIEDB3UDFidUMulm77ob5
vhMERSceC09a9BXkHANVhE2+yaKjSTzgcSogoEj1+r7m9dxWBiS5YK9dB+XzDMe3gVfRCoJEoxoV
/ZQOt4bFfuoARmJ0Zu4j7j9kw2+wCrj+NuQBd5he2s6QR0UKc5zY6WHqN0SP6YVIFgh1VyXsMh4p
brooq02f0EBumwSyvK/5E3IDr3UDBW+kuEvjCZ9wb61AzdM2xrl9IxU77FBGnFg8DC7hMgLxsGT2
tLZ7xOxoEnmvtKZ67IxdNvnzTtfTfT4AFaHk5qGWP7hwaQgX4BRuHG4V0iYf7ZrqPenRo5pe696P
Uf4+o6Vo0ukVr0KZwh6DJJ209KSQoibH3sWrrZCD3Fi9caHlHe8COX5nrkkmQfjdNBuyHAJF0p1q
96W2jhkw8y39fB7HuuuWfDq8Vg9Iib+51ZzeydTDSUAoehETE6X9d0SF5Ht0pLIHOoXkVa6W1kJa
Fta+7DMka273mqNLoEiNvmWdV7JeCTwhNpNm7aYPJie6G0SHxcWLZ8x1wxfCU/TGJHuQMyCK7aDc
NOwUMV2ONdpheADDUsH6SKhkfta+ssn8NJ5y5A9GD9asHEHmQBm4lxDFb9KsqU7l5GmI3+aas+b7
zEjmplYjIyecorSoyZcC6rIKxF0+lhAx/epMODfcF8PIONq1yZH529kd+WCBDNlPXjiihs00rIgR
Z9HYPpCScwloQVFftv56yIKRruGwxnuWHWLKNRWgEGuVYW4Li3xiJoF98DW0oUeS98jHeqB4rjMU
Y7P8GnhYl9IQ/VEf/LDJlt305ngSnFzoRQ32rc/ZDLNG9nNUs9oxZSB/ykD/QfiW2imHnkiZdHdL
KRQXSY6nwi7XdbJVfiK3LGXscyGEzjAVxW1grT9/y4r5i7JaE/FhqVUmKKU85dFP5FPdEGqwTpL5
ThbFFyLY6HdanMc5sRCJK2kUt11u0GjoiEQQ1hrpfrDtWm4A1NaCVuxIgylEh+u+YYKqjqnTCMgf
ZbRu5riDnSAPbgUGF5eFvElzyMVRFMJAyL8IG9ghAhljZRBiaRj2eTdKNiz0+qKgjDWJGV2BMyHR
lsYTPFiU1mk4Rucyxs5fc2m48qvRavW26OST0UePuFZ/uAzLtmgX+5EWEFrRfYdsYFN2NDW8jqmv
LucbmF0GA3S2oHy2DiGTt5tJ2GqLqRvVr3wghDVap2IKd75dfGYfkotCUTDgvxXTW0xK6qFiyrtx
SrTOoUJJE/HjxCrSjW2V7Hwa7GIF2sSQh4HYHr+dokcdPU0t9tuI/T2Etf9Ij0snQ3ryzr2o6nPZ
geMU1quU2E9pGhe0kn6U4IG3I8xlKgpmro1pxoeMIW4/pMGuwSp7U9XdD6TVEKRd9eHXJrcerI4t
PAN0TEaCLX4wmTXj35cV4k2fXnkcyyc1yYs0rXueS7rpeNZdjdpwANXfQO1GqVaSd+k/oFyqD11k
MKRtSXursCP4dIlWXpkCN1iUmCoipClWoKHJKzo5M0m0KgGoi0ORujTcfnYi47iFOdvIBzNfauqM
8W6oBWc8VcCdLD5wfN939EdPAd5q4ujBZXbOE0E5zEvrfEczf7w0VnOxcvvVRpy8L02Aj9qa8D+I
u8Xs5bqCCAk8hBACyGqZ0msUd4LyjK2mMpDORmD3y4E6GuRwhQXF1BtScEl1cFfZZKZrHvY+QoKz
NYIY9rmFNrUynGdpe2ptwU5ezUinTNeZ72OhYpIu5LmS7HG8xuhYxZlNWX1LqG5LaxCI1RDTZjxC
/eA6arUP60Le26bJecf6GmWji6gXjdpI0lkZwkNxQrW1MF2s+cyWtKDrO+EFT741OXsQ81tuIW/d
ECq9moz4WmPlONLEpSeQszmC3OeSdnyINToUFkx5QnM+AotjyUwTOjYehTgfIEYrnksET29O4hDY
3k8EivONj94M9RuPUUoik/qfwhflue2UA/FEPaEqeQ810A/i2aeeZCBWZlp8rpfskHisKhwACBjq
jYTcz1EInnKYYQETy8YzVf2tF8LepRSkGZmk0Rn7Fp5QTltMvukravblRBusRRJH3kRMk/SbFXmY
yDTIzXLMIaC0d7mFAtRcs6Z9h+UfUVpe+RuzEZgkShFzJ3BnOSGiS3vpUMxssDBI/S+AFvqLdh8m
doCtrVj47BEAamgs3K1hfm8NCDGhyO6tZCDjWpEuJm8dx8vPQX2mrkgOBRKnoo2anQ7G64Tdch1E
Uh2TOn0hLM/ikEo2DZnx+rk1L2BotIjLi4m0gua2TLdVk972IzAH7dBv43RbnkokDJs5IQjQLaMQ
BYE1PhjEcumRMJHK8Cn9oAG1ar6QNmphFy2S7Qi0yBjcLybw91Wbw09FknIq8KuE6Ns4RRycQbgA
mr54zdhuZs/5kQXg5ssczD1WT3vPAAlzQlGe0RjRkcdGjdozzfG5l0RTJ0S+IqRrF0HrHWA/mkZW
/ewiieg7pnE1ccvjACmuR8eIxzSo0+RQmeSpCfeYSdwjWrcBEcecX1M5vWHrqx96w7mbU49sHmte
NIzJqV1OG4iSmOlF3JXdjL6EXRW4Z6yPMlp4rbRjGN5zqI6BgoHArHelRP5DVBTLb72DU0RDyymI
DTHhJYyQUraOLVuuMRyZmUjq0CJMKGbIjKL0iUwCvWtkfsgZTx9MGUEgKco9jZuIXkmGeD8MN3PU
vhkdHke3LRZJBdepjQusJmG3UgQMUMae7Sa1N14hTlEUv+FKT26iOUAv2XoYKzjgsMXn2UkMfXb6
/C8Ja6Fj51lBHMMz0nCoIf8L7Aqm4ohOpVZ5f0GyvNL838pR8aMNyighm1moYRc2Z0xP7I4uoStz
7F5xRoLag5/ryDrYD3OQ7LMiNWGK/0gzTAmziywyiLzXKPSaAyXv3jbndOuI4nn42TC63o1Tf53Y
Q9e1xWjX7YKPUpEg1VuNfdbq3u2dbw6ZeOuSwTJNkPihccQ9XevwNIMUfnDa2jy4hnzXkdzNlRiI
5PLoK+iBzNTM5KiMuDDOe3HMPJq5rW8cYhmFZzPNXiqpH4YBC+MMWG6gLwJWuPlWOO620YwW3IgJ
DCyL7DKhoEZvQN8Juw/NqhhgPyPcNYzt4CJBd6TMVXHvvnCClWge/DdFTwW5IereJDLuk1GCJzPl
nRtCFEKDT6MsJDKV5hrpd0H9GM8TpU4bvtXpciM0NjlNaXAlVA+DQzyvTK/hzGirW6OtX9jG+PjB
oTKfnWhieXPt22FYeqBoIXdAe/iDhXIRl7DmkkayjckoBnA8v5pZBtErlWiksRF5IuZYk7Z60zN0
XQ286VOYmjuLHI9HZrSngebJ0Y/Cy9KCNtgV3gtg0uuqZnO3Kgp6IhuMp9GCokQLrbpBx7/lV9YE
Oj/36KI2Vu7uQNqS7ZWERECkzi2TPGTnY7xHhfJqOjg5MB9AtUE+4PALWe68N3LEa+w7L+CPKAra
iWBOoHEbSkaoKrMcDxkDutS1rGPu5k8ucXGN+xBN9c9y8J/wmrTc9X0RW3tSJYgaSiKYYhNbx2qu
9VvfNQ7L89fPEaBaiIXAxst5NQzYHcZ5ZrCZ0SD9/MnnFwLvvE3SjkRz0xMamxYwHDtZRv+d/0xS
aHZ2jPHCGlo6SFmG8WBsWGQT76tT5dcBaemxSxZce1REBKjwS5+P9PlFLY9ZGFjg4VKtUtW+10WM
xygP4cVNDyOtLpTsCc1Mo673erb2QWI/VsMY0NNYQO0TbQGOSfDIYdA+QeGBBGwVHUPu5Yr7QX1C
V0C8KYXffmq+Tg5MpjZzcPra1wItMiSknGNhRLJfsTSaPr8MXsdDf/4nNCLGduUp5yPJ8L2P5tPn
F/jvrMjoBMrMphPm1m+xi7CpES30oRoHDSsRawwKppMpNY63pCXqUu247RKo6cgFK0RVtldzrKD/
P5hI50RnQ9yvF2sbqai2N4PCoYRc0D6V9q5dP+3tYoy31dzvwxlmQVl51jYifDwNZkjKQXjWKS53
IynwdJbFZwryHZ+iNxQC94QXcGsGzWM4uVheGnvbmGrbZJw/+sHfp+ypN2JZMF3ftGjJQaLzMBbS
dPohbHYc0+6PSCpvphpfpI/7hxnYulXFflKI9RwC/ywap1MHc2gWGAM5jFJzxRwBwX8u1tJaq41V
MYiCvchzVhqjwuCdgupmrB5VECK7Zt7d9MZhiepdae7CFTkM/W7somtNmugmwf9GPXedPR8NXUr+
XvaewnbDjAy3QiXroY+xhwzJidf2zOKDAy17K1tcrVPMkTJbqsYg498JitkArauHvjcmX4Xx9exv
dE9FIGe96RzgE6Mz33mVfLMFTpRW9WeHrXZbmY65B8D2Ehu9vMnitthUtJh1jL+MOdGDk3mobe23
0a+/1l4NCc/jyDRn5v08h9eR2WOaQyukIqs55/SY34mRwo/XvzEC75m2Ad4bmJwob0YmgGjPJgs+
JA19Yw8dIMmcxCMAlKWvr/C5PzBxfLcdUH/EbjAuHFE5xSSFgC9okCRs6oYuRoR2Ymv55cEZi2dn
cMtN6UfuUfjqOaqjZsuEH4mMzlrkqKspZX5WamB2hKLeCDwSiF/ob3cjk32GSsbckCPEKHmR9ezq
KDqG7kxbune5GOQ6UX7OCS5Pt7m25GDsDavCWx3gWpDGSz6zU04Z/7aP5HfiVYK93QNZc8P2bHbE
tI5hA1Cw5nhCwMu8sFoz96GI/PBg5tW96+EpxGqfQS5CrIHqeqUjNOcKjGCU3I7WwNUdmEp/Ym7+
+xcmS/PP/+H7j1JPtaIA++3bf+5+lAsFp/mf5bf+91/989dv+aV/PegCz/nlm80nSOeBgm96/NF0
Wfv5dP/C7Py//vBfOJ7nSYPj+Si7ol0eLVJl8QuSxwR8899/fvxfMT4/po/4R5b9aP7tl/7g+Dju
P6zAp2ds+5bruqZw/+tfGB+bn5iWNH3XsT3fEQ4/+RfFx5D/YLBvyQDAjyU9x/Z5EU35ifExhPkP
y3W8IHAwNwUB8Kr/H46P9wsex7cE0WhieR1UMp5py+Xnf8LjJLWah9y0QjwwWNIa3/7mOES79WVy
EHrRWAMevfnTFfoPUJ7lT/4TOuiP57TZRmzbAh1kASL65TnDWiAR6xfnov/VblmYTX81pKk6MC00
7quwQ+xg+hsEnj5EePrQBZDIFBo4jcvy+1xjGAmYKwIZCG//+qXBVPrtlXmSASq0AR9NnmkvP//T
1ZgU/M+m4YzcRT7WjBxZvuH4LzCy578hE/2KT1quwfIcUriuY4JRMsWvz+QxAupaq47o27nIEory
Z0BeAIG4nJqe50acRgKb/+avW5BMfzCSDt//z38tzxmwSlPJCxOQjuf9hkIqxzSoe86r7IuEn9jJ
QdWp8Tz6LoIxD8SnpbYB8IjGgAb719f1N1rUH09t8WH1Xd5yl9L51z+3FrPZKYXEQ2Yp0ntFp1+r
4OxKyViytetDFEVfysiOnqIx2MghEQfmKo9RkAO99OArmFm3RzFsHKYafUaYkMg648H5m5e5XPXf
rpCDZEbSgUDhSNv015fZVa2uKw2lW+d0n6lXTl3AkL9IAENIVm4a0vYtXIsVGoOdxPuwcaKq+ZuL
Ffz7pzBwLYfPxQKu8pzf36ciLPDnDzm2VMTwMR7FNWdb2I7QAgMp1hj2gBZY8ptNkPiJRIaD44D7
T4Io2ZklCZkz+xEfrnVqpcikR+dgkQJ7SDEuYJJdYMCPuss4c9iqWCzmOOvHI91L/Vy7HHgIniAG
0kyeIFMXO/h035vCrh8wcFl09FHKRZVGvdWb9wZMuwN946+u7Le+p6qDhY2PIw+m2EK3G6Q6jwkB
a9tiSH/YmoLHZ9hHeuHruMwXBpJ+EIeHKAWYMT16sfPdZ8WpaIsh98PKZYQc1EFectnd+qGyxVsi
qWUY7q9q9nrhSSjzdkMJQSTBNKOxE5r4Wj+ib2bEz9lEL7YrDxiLLBxbOec00/xpZryhoMJWeU+v
blDxC0SJk9OKfD/Q9UImRIYaqsZvZjKNW07v/cpgHIi+tSJ5DepmQTonkgYcGXHEAlXSmynnbvyb
e9VZ7ojfPoq0VFjkPZcWle3+tkBQ+llWzUSZclM2RH5lESCk7Bzp4E30HCeF6AP8GSiJkoTTuCwQ
V4IMJuPwPuuL5y5heh/QhVzNgfNNwIA2o/wpCbDd5Vj7i6oEzR6DAvFC/IayFk+EVqqpv5WFl91o
+nnrzkrTI7XvNhK89a6z5J6HBM134AR7Pi93UGkRyqtHEWCzigoIuyKe1DZdAmRg273qiUCF1I4f
UuqlTRvI77YFsyVAVbeW/cXNK7n/6xv4P6xwrud7rmRK53PNflvhnBAJZEwredW443KEe1flbOH0
QaeLl8pfR+tChnSrFLzpv35m8Z9uWt8U3K9syz7slF+XDl24Ue8ALVo5NYzSJLSvlcv8BB4AyDOj
hco6mq9oDvs7sPnbyq0568U2Z2IXfHbCqBI/0rNCVf83q8m/bzR0zAPOCyD6WEvs5ed/2tKwkLiu
1yvmIfbKzp/obLuHSKNYsaxiOqBpKNTDX1+Kfz9SLIcSQj1YR7kU4rftXXhkDCAuUytgQXQNGJib
5nzyAmsxr/vMrprw+NfP6P5+8S1cqBgOzYD3nC3196cchxrCMnN5UPKtYuEm+lhZD3rMnLdhCT+N
PNyRM/plp+vaezMBwuxULo3vGUpnvda5R/+5XbdR8mIhDcaan7nrBFcwSzCaXAb+jK8Mygizh42a
tnim6nprVSSUZshWSj8Z8CKR0qtMaHxQPEbfM27ZXSH1JLScA5usxj5voIfhW+qEU+6SsukuQOzQ
/wXoLYPcSkjjkrgMHWqwNJnxLBvlqkOBd/btlMhTlTo09SmfqPZMRrfkDAstdt7Q4QMbvHjnhh44
GlmfDObYMp2Lu8itzU09op0yOh+SXVCdaf6Od1Vv7/76Lfi3Hd4ybU5y0pS2Q/Ccaf22w9PDnLWc
JtJG/EntbFmN277X9GKVEWx71pRIgWqLp+k5zTF0JKB7Ns54+LwtdW40e8+p+byQ8ovtiwZdHpP+
QNvyr1/m5wnuz8sqL9Nj/sAJyGaRd6zfbtOsUTJNyaK6YY4Po/r/cncmy40jaZd9IpRhHracR4kU
NW9gkkLCPDkABxxP3wdR3WZ/RlpnWm97E5aVqQpSJOD4hnvPNdL22rdA58AVDbigR2Ol+SQUR0ys
ILpNZzsa7DUqgXTtVnWE60ruVTnIT08REai8jSGK4BYUw5E+DBl1ap7LCJSkETce639CvjWBZaqz
3P3kqnAm3uJdqhbCqIN7Yc7Nv2tdxBiqTWOV7ZLT4F55KYlK6M8N4aN72gO/YTDdOyhidYYNk1Ln
TJ+mPZ+Vs8rFpP3LiWH8eYqaukv94wEQtYPfB+lfjwy0do4M6VlwG+nRqrflO7kqv3ytNwkrMODW
h8lwAMyyAu9rb/w2hRA0deXWJrZuyVYBWU3kPQWRnwJGmolgLXx+FpfJkqQU+99qtr/d+wbaYMey
YaEST08/9dd3m0dZFLZiQEcSoWzICbtIVfJBFdCfFfsEIgVG5pXd5C9Lp/8ULYU9QIB5KOOTumLS
BPuJ+6X5zAH++Vr7s81BMkfdwrnmWo5LMfLHOdhaE7SGhhWspdiTBcBQtBZDfYu+uYkoTf751f48
dedXQ3Joe2Bh2aD9WS8MvIHYy2KE8T0xvrrOahad+zaN0y81pEQh2+W/3fJ/f0lejObF9HhtatU/
bnnK38K2ZMQjz4TFUXnAn9v2rGGjh3kn9u0AIS3Oce2mxANE4MQPcEtAIls5VCzcxCBg7hLFzjXx
Qsy+mdv+y2di/u1KNjwa5d+PBEwgPJL+em1EEUoEt6xjogyS4I6f/NVWwPc9urKDeu470Hpx7h7K
SV5aD3udRIEMzx9EguiVfS0GGtCY7iMuw/wNUS61uOJsaLylnifmpph75niE8OWO0ZxkZdXrpHUP
0+C2e2+igAcIvNG18fLP3/XvOuYvp5iBCprntkWXMpeH86X3Px7qpF4TU4fsnYmcPq2KfiQSG6N5
rliTmjG3aAjUdmUFDIhKKSJyBNx6h4hFg1TAhW92/3Ks/u1S51gF1GW7dPUGyo4/7kE9cSofhwkf
gStOJlq3RWvY1DVT7W4MKzj986//96/VtBzbtakbOMwNXvSvvz7X9JA1RQFc0aKo06M2Z8sGEd4h
c2OvnC7iYvJ2Y0LXglbiqR6FuYzD5lxWlb2KW09f1VldgfGaHlwX+lfdQnpqDGiHrjGhd2SXuwa2
fjXddlpoRYmEudOafeTPRbgvn+FlTTsrSo9Jprv/8lH+7aZiEcqv5zL64bby/xxBZJkodZkQQqU3
wbi0kfkVbbcpgZjxZAr8bTd3Tf/8efo2n9dfLifTsTEwulTOFK68gb9+nijNgUiGINDamlWQV9RA
uSZA6ODsbeq1XC5AKxd7AmLYlLRkYCkH5WAGcwQIJa2FVUuyxRGhtFMnd9pwJIyx3Y4EleuVma2b
UpYblEraRgvNS1zmh3h0i2tIEuyKJO5iDSVy4xLiwmwbz27QWCPnwpth1/LU2fIT72r9MFnJHQNf
sgzd/HsGcGp5dzZtLAYikjSzVUyiSMa5bumMrR3Efwca0WGtVeXeqGDc6AHrjwT7G2HvFWlRXRyf
UX9fk8hh4VoRlozfd92Vvdzh9HuNPYLFSF8VqxbS8FX4TrEr2wiCfoj+Y04eWTfosRfeWDmnymIR
gbVQbBmm7fgC402ZhdAuS795krhlQayEDJxOg5k8wdQPdhZs5hWT+WQFkbc7p+aAk9CIV5ldOP/y
9Tp//3o9nrqBi6qdc0P/83bx6Dpqw+syFs26WqVobbEciwwWH4TMQqD7LMy9VQANSljLR7aI7nXH
XKXmZYrJnoZMli+VMPO77qR5CTsk9tsPqPXJmOA+qEqgdq1GqBbBvBs/jNfWHEKVqbaGiBy2B+B0
d51p18e47FGNDAUsyiojeXlnkLe6SsMQu4sWM2SXvQQZxKEVts0K+wVIZP+TLUd1n1DlNGFGJuRA
FtpkNflD1U8PJFGA7dS/WidPj36oJUhYUcWN0ysgjui/n+P/r5Nrn5Pl/z643n58/nXQPf/4f0fW
hv0fZx4IBzzb57H0XCP/lzzv/4e6kLKQE8pjM+P5PE//98gauDxVh07nZ9gmBYjJX/d/JtbWfwIG
jwbTbKxiFtO//6eJNQ3FH7MRnXEIbT6lHvxmRuG/28H/8fhTU8od2rA/Vy5CVwdSk4sxyLTk3bjv
EG8cp+7RHIPhRGYvIdAxzJykgJhd4ZqDf0eSGD4ApkEe7AdmJprSD+Ykq1sfe/tasnKOu3pZO5G5
NNVbX1vGsbUdmnYLaWrY13IdhE69MJlj7/T2qxiKVy8lGCQKpHfWBu1adz14Qd96zT0CPjsqhE1g
EvHUlDHCCK/xjlXKnWNYwy+jsPCUp0F88DrC4pQYz1ZOl0ycdrlELngI++GcZEUAtG9kPIu7ZxIz
RqMZNDxs1X3hEZtC1AxE005/apII6kYylkdtIjG0wdK/HHryvK0GapRABrbI7eqn/i2B0e+U7mt3
uDnn7Vnq7rNY3qug2JtWb55G26VunqA9wgUB7lM8ZHZ7Sy2AjKVOZFAWWvpqAJqj4ZrcOX2QvUDD
fRxUcnFQLuzMyH62nJckqjOywMwRG4XF5hBHYaz5IW+NgOYO1gMuNcKwcwuHYhVfgYfiBHDBC5Ni
jKQsesiRlD12hpWsCh3FJ0UW/z9zeFD2MH8eYkVmGfRKX+ee75MN0z4K+sx/8ieXvxfTQOMDJumi
Lns0HH7/Uosgy2vCfuiKxzbSDpFOAsxA3DzpLnikmb2eHRV9ZCr+8jJHP5JfcBfgG2H6ZYiZbpSv
4La/xH6ln6xZEi+dkFU0w09Ky9EGZRTEjK2ThD7OlWmwNlq1RJiC/tfJu03hd+4iDBA8DK5QXxUp
3Z9du49crkJoV3I9UsGvldZkB+Kb+Xbrl8SGnd+5HjxSQ18zzPJEgFwxsz+iwluyvPaeJXfrxopi
oN4yfebyRCxQJHigscYu8I3WbLt5CCmfbahCj4gpIF7ZvqEvO70wsKtBvs9nnkdWdFQdJjPnvmdo
qxsHXIb3mDoOJRv67ST5/VCos75nKL5zQFI4OI4ccnQ2o8RHEYRzG8sGwQFxRcZRhVfeSE4kQlGn
GvIxz6boZoQ8gM10utHYHdOm2rC3wNGRW/dCLy5Z5rwHiOYC0APQ3GC1V3Id1158zyCezagywTTw
PBFWEt+E7cY3LUbcj1KDKFwPHhfW9uqRKWiwM8aTL1CXta1q7xRK3bFy40diBfull9jujizN5DET
9sE2/OkIrRXWtiCXNtW/NGH4Fywg7Jof5NAHR6d6cd3o3Lc9PQDBmIuqlAHhTuxJq5SxKqPtFskJ
lUyWrGb8Z5FFgnb9V1Unv1yldbsBhYwLmmcWcR7ySTwpSe+QtfpJ+LW+x8d3nXJk5HFO7lvoY5Oz
yKm1nWsVtP1ea5wdXPZikaJdXTSpx94ffTTORBOeojk9TwC21roL/JXMB8a3Gpcdk4KDP0zhuu66
c1vrSJOI7hmRqJ+bOKMG9nx21tKYZrk/ZBNE1ws3msRGyx6G3orOiml60ts+cVYd8n19ItnPqJ9I
7OgXCR5wasbwW9OLH3Qe5SXJvTddpOYuzXREKrOpED7l7BluX63Kto65MBAc1gcltG8vKzEBTliM
3W7Y1mYf7+p4uBo+GeCKZoLYan2FYOQ5qMW0r9q64zpZ6mlSPWaDu0g1c1Mlgf0sE6Nd1zGRXkqi
xox60rMJQUJTVqBD7mpCJJzpFHXt2eYUvIJV/OCezdcpAbd8HKy/ZJC25y7AlhRVR6+uYtLLwnEV
jcZ9apCGCUdh37jhd0kD4HugnHphkpY3Ni/Kb6MVboFfJZXuQmk8KnDPHVTcIAwoiBfyVL2u7MS5
kolnqjY5FvSIA8kFTkYMHXNgaNTFC2V5+p4nlC5eKFaGkXGFW0xNZtRZYpxCk0YK/oW2SFpSAMoy
CFcKqjLv/sTkZW+SvyymfljFaXXysTMdxuI3ZaTbpa2IoXEij9H9eqtx5ILwnyMnf/8Ro0NkcxOs
Ta+88eFg6fcbTF1ICGmqwvkff//vBGfLYuwIqxeaa2yTuHtTxTZNnB8h5NVQdbwXjDaXQxR8RewR
e5ILOl386stYXWIdjBGMM1IcGli/jGgPrk2CY9clj7Su5opACGfjQXDYT8dUA14XKYl6vq0BGJkh
A8/I/+BpCzaFE/PotuSpVEF6yAKGoRr5BTufznslfe2XTigFSxDH22D/KbFkmV+Woax7ZaCHjK32
OzZJi9Ics4WacpswBb31UXIbCetdho7rnLpKkgAXZT8oKcI1FrAd8EH/IDOURK4JmaBz4u+aAOcN
abJq5Q8wH9mvh3uJ/hDr5thfHSGsXVtZz5GLwLtHQuqiupvJt/0WQ65B6zEd3dItdyJT9qkE30/6
LpSWDIp7hYmFaZq7HQ0+tJyu6jCgICMwmO18Y/z4vbsvCd895XIf6hOBUBaSRQbHGxCIcm1N3rQo
hKuhQi9/VC/ac93Kt6qFKubAF8URjSkxb+S6OBoU3nzIE/LZ0j4ppEtmKNXN9Os720w0NImMxDAH
u6tMK4ZbNhutZW7c7KmnKEJhBJoRvJBEoSKNZlvTDJxiCbZhjsQaPBstmo9IKrKtrdv3FlpmoyGd
ZYRRMhBMEaZv3gj2w9QNknAGLGytKl2oIxWACo1ejVd1iNMBo+preP0cf2SAUQ1ia/rdrksQIZdu
H16kxhmoY/5OgCeS0NqMW0138LEAC1UBcbZ6PreTAPyhsaFIRo8MPBVFrkSG2NYHQcLvPmRStOqR
by6BlDWLEK73ojSzc9gJgwwGFIUCIwgHd0fO3vDskQO7B+29QA4IRVYRyeBHiuyasb9lrfdAk82z
r2GZ0wWMvUywFpz05Mo31i+yARGU1/BClK2QYxW7PMalLFvfuETjilgMD2VDAUazRQ8e1QSoF3YM
iFOQXE0VEnoEaA4Tub06Onk3fcTiWQIII+wOIy6g1PmPIH/Ixrg7hCVrkLrfO1iYS7bmF+VOj55y
hk011fCwk9Ff6G13h+mG55XmYDQCszg2TnD1YaRO1nsAmILz07jCTP7WMkKIer3tV6lw6B+n6AgJ
R0cY7y0ryjdIKf7ZIBpym1dyo6FPf08HYa7HZFiFHeSZNLNNUp+yeC2QmGzCgSvdtZDiDSjdHKxN
67bO1YZP/OCKcnizJ5jwyDfzVdOV5ZrT9kD4m7OZ843LcIMcLL8C64GhkeunVDeQwnLO2pW9szAZ
fWXIKnxot/jvQBszztcb9VTiK7hUIQsKPSWuuoX4iRBjHyYVpogQa/dkgCdxOE3DNoUJKxFLzfwE
OKu73uTQ1T1pPWHiJ4R9WoGYq0DVhc1NBf1zTRrCU+uXuF+75EweDu6YJQ3/Maly/AMZQyW8K1/G
hAuqYPJZjHxycjahel03sMMXEMs1nFEZN+JgTS8YxX8xOVmlrGw28xtbVoTXlflwzpTOYtygAK9I
utHJET0kCG/dmauL1DA7wt8mA8kY18SnE46T519SONNKT/eBJHjL8b3+4mvqU2R4c1yPHRQ0TcIX
k2UTOj5sxt5f4T6bKJ/GurpXfm7v9MbYinEAX5NkT2WDrh8H3grHaLU0/dJbOYOvM0AiIVMLunOW
Mn+HZpivOrtzdoyv6zUhffESBUMO9MJuWLdx3pG6Z591S3YkYkUtBLil7BxuVUvy/PXQC3Zt/4yD
7stMrbOU5g3XEzA6g0zQFDP7iBag1dQrKulpi2kFd6o/Gq9zXEWIcYCjUK+2tZvczWEZC9fPxCaZ
nHsOd1J1iPhwYHGe+6jeK2rsPWaFz0pVbyWBHsyJi1PetHQ21ORBRQ8VlpnFmkqRzkRu+FyGqV1v
bUYeuiO8TItvgGHS0poxC4OWw0qLqehxC2mV89y4NazU0fpKZEwaF/HLjs6m3c30O7QWvhGiXHYb
7BpBtQ9KAQHEkG9C1PmbVcKC1h1/WgZkkHMsM+kdR4ZJIr66AP7omaS1cnrwsjNUcprEs1k77CCH
FKxhvpZtn+3zyWyOjUjvgzJ0d6PGWegTRMsQPChWWj8eLAPfBdINbHSO6JFBnqwKnEkQk4kCB/wc
lPqLMOA0eDjlFwOSobkEHn0OIzfHP1NtGCBk57iIn+05c4qBXb2aIpLIC3IA8hE3U8TscOk75XQH
d+2+ztwX0/WnO2npJN6UpLnkjTpVQA93DXvRVfKQWxAg26j5aHuBqd/NHgd0lITKVM8Gcn1Y0bV/
12bWi50nG9S61ioDcrYkz7OfVUP3bOi6g9bLaVnb44ec9KMg/Hrp2l0F/37APjS257SaF2ps1mIz
q9cTFpVJi8J1lvnrcQDRIW28tYm+GdvkmcJ91nK6/cmPaNLT2EZ9khG54ocoK1SLwptFN1nIKcgG
xPwbJ6zfQPbLa2sdicwYgd8TcoRX7szgFMbBREBr2PkTnOXW8O8CZN1HQ8X7UTbB3e9/pWU6oZx1
Hq0mBqZgCPhjGrqliTvjXG6mYgo3KFgQBzO9WxCbhvZjYg07+FhRWyHzTVTY0E+6guyJzjzSf5hX
ERX9Cs0/uo9QX9qjVp/ziIdU4hkkjwQG910Y6sS/+iu/LxJyNMgZMPvRuNYS8ChCVbsalp2c4VQ6
s1hntPZFfCuswjzZjXoZHfmoe9igtMSJgDM3wXWG4ekDE/ci1/c25NOnTo3vEYBhGD262AuHJOgg
bu50jTI4jjOa5BwBRT4qRs/kxB9U5l8rGNWlEzKUqMrHNu2bg3UXeFwcuQ9P3ZsK+cCirD0UPPRy
y/+xs7ZZjliUCERhhC1a+lxHVPa2q1LwIVm0wc5pL1LHA9P77QpD3+mp98i6qDv8/gN06KUeiquV
XB2ZGitmJKiHJYXnYG5IuIqvJBsFdomKvfOTe53Mt3VbUS8YwkIBM9rE9KbxeCIurMNfphUr3Dve
NjcEh24yPZlcyJs4xqSWzRFO9sVpVfWgpWCk+wL0EEpMHMlwLdBnMS2CFGiqSVvaojCQ0eGfGMzQ
Wk0zR5WI8tIVwYOM2h+jZj4dxlSoGPEof6upwgAyLWq9Jgku1Q5G7wn0Xvq3G2QfvpCwCNIpP8Ha
LBZG8MSHMGHB4GdAD7n47p3ntp6Mvc1lwDcXgVUH1VLjtSHpnnjwfI/+hpCZAlpCjUHYM9SJAbua
GskesGT+DPCYANOdP6fWFJG7cgR3WlHrT9CmNhVYTZ4bWYvPm9DScPjmvZdbFmp7kTF9C4t631qN
XNTKBUDRMMfDJhuYRn4TxgOeaXfZSP+rk8Fb4ZDgldr0T7ZbHJ1mshcWXC0GM1HJ6nFOcZDRvZkf
kWiyFNDRjOQS7ENICyOC+EOzg+d6nNtAmUTrkfwXVd1RmG1NWD3L0SSk2s+LexUb9x5Z630FWGPi
k8f6vZoszptkwnwTmzy5xptdANecBsCQ3fCJHClsKAdTlb16ftFtJ/Ho+SgCenv2wYgUwb9wIUW6
wymICZOLauHv5QB2bBLefWbxiGBeme34tjctk/ZVmnkQ+Hp3ixxSy8uXMpKS9pUxCPmQMxA+wK6q
XtDN50lBJyHb4/yuhJsEyzp2oALJu2ogWUQYzYpEgCcIMOnGE1ZwEON4SMTwY2Vh9hOZ25IMIjm4
e3h2oJ+lAaoqLs01sSxLmajkEMM7ijvBc5/9VQLFpq4H4pEFoBOzudMo3JYFIcpOVq5j7TsRHYuI
VvPZGoaXVnOcazObDJNKO5X6j9epH56q1ez5JOShnc9bQrGlOz0B0b70waSvNXsAEktzxzNu7WQx
N6/nnvUB9wUupKXeonvKoFcVmA53YeG+E4Nm7KiLK2LIXrzK26YE38F63veYJpe9EafHKZEb/J/O
0vIG416K8aPNb7p6SvxmXZNgusS5RQzz7JSRzbUqtCfc8uISdRiBc5xaC5mOx7RPNXCIDsab7hYX
OWEypna17DW+nppjG9wci6xh4em087Tf0pXtuhgxyOTpBuwlwGqbFGEHYcyySeQRY3q4JpMHm0rZ
3wvI1j0IKSaWOCby3mS7Zt+X825XmMRGpNG2jPNfWsr9zz3eoT3TBFPAEJO35i7d2mehAzl7PbLJ
XCCJSxZjgIWiYoPq3KYqwuYg+ETbcU+ID7aCOJqWzGl/vFAaa328SmeGUkh49MrVH3xhHKdeXZgC
ICK09JdoxC/uMyUyhvY1nZrv0CufpooZvWu270W2ArawHS0r+gnJDx3x7Nid8Bbl6DJOKsOesbKj
rZ3Uhj0WdKAc+jcGBouksbaZNW9EA0QH6Hffwsg4NhncicR8ZYsJVHuCk1wLQWHb5KuUh2EKq2OB
lfeWjuqqxd69DiLMTvm2p1asx8494tFCxbnyfSZRcdxN21HngOilRvZS1keLnMFOVfKICpQNZKvI
lm3CYlEP/I/C7NGc1e8V0Y1Ma4KoffV5YLMkOHcIY9fY8oY1HvjNpAdvXYiC3SjaVzbb2iwju0aO
uSsNwMa+YhBbD/5P2wKlAY0KfCy4k03/PSmNxlTTkwV99H0wmU9ahMezU5+OrnP9CKReqgheGeQc
igK6jC7l3lP84k7s4g0Db6+nQJDIzLkfVGkuavqqhYaUAQNeX0B56fw37Ne8hwDcWWF/QRTlyIJ8
zFPiBBxDkBW2xquLNT7sH6JecH+FjzooKAyQLYGomtoiKz/j9u7v/CB85uIwOZkJ9hb6WxHAnGIq
ejRdqZPKwv1YEU5TBYcMOzqDN/Wc6NSyoCKObm9vEhcMWj4uvQasYzzVD11io1yYYKiRe9Pqy8qd
k1Z675w4/cUBBwGoboCmVH7MNHYSPUBCJ9FPOfBjbeBSfYANhnvQsBb5SPppL7T0CZjEK4uvc+3z
30JuogVQmHDBjf1uo6iAwEejoCqm20YxT63QMhZU3Z6X3Ic9T9A4hL6Tlh4KqQ+Q4lfG5wBoWIW3
W8+ja4dJvnbZlVJFhu8OWh+mcDetGhnt4nyaqo5Kh2FqHT3Z+fgdsTsh/IfHP0Okfdp1FxX7V0vw
LwqLbUM4uEvN5sMxDBMYVGwemrajsbLtD8JfDl3zYAVNtmLr+lrZ4qPhElhTLFcrcusPZHe9BKPz
rRTEta4YLzpV9trx8dPBhHHG/If43QPDS3E3RefIbS7G/MIoLxjiCF4Gj5azJlzTZiyWH/ovUO27
IUt3bqqdQcAhVQRwOuY7t7QBTwk24mZ3Sagnsuy9DKADG+ZGlXSKXLcXS6fQgxvXTyFzC0ytBYhk
2TJ8kB7xWQa5BdEkT2WinqtxOqU5pJaie449hScypPcv94WrbrpmXW2yBacCfng7qh8j/4ZjQaGC
PdTNjWRbU2abWfei1w0GLL4ygicG2MgkoKRq04YA52pDHNGgn2I0fpw4Avi8zQQuGe1z4Rfsryqg
Et0dAw58s7lgaePbW7oCAx7ucIt7BBExGSR5/lqPaBfcpnzyTZ5vjZkfggG0rWclzaKBj055tTAG
x10BUdylZv7kkzxBAZDVFgOXLt+zM/1SCtBB3BP5EIcoD6TxrI0QAMqBQSoTIxXoRFBKSfVJls4K
6BZfjYFJhdgMPjNM3kI4n2XLZCIlCyoyZw8kTt04wSJqMeuRZFoNwNJ9RYJLTzqUGvQb8Zf8Fwip
OXVMmphrijISNp/dWmx510+uzZzKbMTN19vXzupv0ayyzft5IElcRsupWPPrulH/adXZsQslcdoQ
5TV5q3wnWLSS+NK2RDMCA3mj6w0Fm9/dcb5OJrZSAx4NiR9uXZ1U6l0VXIQhL395L0mnPeMTupD+
DJs946kaV3iF2SUA+zhyyR1juzxQeBBCWRQe4sz+F8Okk5ED1A93cgRB1H1N9dAuJStYIp8/K+5y
TDHXsMrfm47M2dI4JT11osCSUFvpGihSvLSKdu8SAleW1IwOywrbVrsi6sCoz7YGJ3tShDT7evhY
muPJ9niGF+a8EVXLaj5ybOF/+bn5kVckH8ns4FRUdE3c3HKr3xiStXEGTKSMqn3X1lC0LB69GkB+
TXWveu9/RWwIfdLD3cFcTJL+YKhPRW0SBsXN1zodnIqAvNrygMHRW+gqOJltdrH63FqaglWf8EBR
6hnAGymfrd4jhVXeMlk8KZcEUX/hw/RPyeaiqdM6wMHsfjHn1u46TIgSA/xSOuq+DYznKh9ulhU+
mkZ7GBKoqlH81JnFTg/q19GogAXixSdO+jD/MF6e79DXHi2PTJDUsxZFmJ80EV6NGnemmdxj6v9k
wnILCSVYOkP+jdWQ2f0wA60D8mnKyd8lBcwoEKQWxiC/Jdzb3nUxAXDZGkUP5zhXIMtkWsMEyK3W
k5fmzLouz/3qZbG3Asptq8cgFDAxGg1vawBG5ncNycwdJKbnfLpk0yP630vtwX4pBS+OhbJhSpDe
K5eHZEJtTHjNJHXA2P6XZmBYYoaDP9xRz80iTj3AC0GyB8XwBP7/Rdb2vppn2Hn2VOFRWdoGdhMr
5wE8EvCkj+zryveCvDAuX/qm7ncYkX5B+HSbwGHb9E2tbposXANWZPaO5y8xEClXatfAQav1iwXS
nwHfXceCAt/+JRmcL6G15XosjbMhZ08KmSpJsgp9fxmNGLbtN9fhLXtjETPIM5/TQFF2BOfeDci5
pDgZ6mSF+qPZJGO9RznQLdpaq9aOSXC6orecZxykVrNijDip0pHHRpc+TmF2KvNip4HYi+cdRe6+
slN8Jd78leK5Q0IVYs7iqg3rLWHsV6PBaZa0fPKwN4l2z4ESmR5Ibw4DNmOv0TsQ+mqtQXWmZVrV
FfdX6M7ig/xHj/vPCvoeqt2zP5Du5J46S/WLxi3gsoKXtzFsBwzU6Mv2sYMegr72VKcCQHxzjiro
ecZXaoATc3oSAfpjaVkkrZYbOlCMUAyGXP1eJe0FyDjR2PDaKvBYdaluKVkrDPS/vekBieDRaklR
kM1SecE6YsRcRjMpdJDXsujAOcA4XJpG/EsbxSFttPuaA1tvxTvjNQ6LOHpqGVrWst72Nfl/QEUX
g2LWy2QEQexTWAwXn3XsoswpfPuuv+kBgM8yVOtwLp4jnFn525DqzyQkfHpG8jOp9lZ5bBsgZVAq
sx71ULwp5DzLyiGLAlYwpUy1sFvjK0ASnXCnR2F2EC11eD+cDA+Hud1chiE5leO3DPfoyi9jSnFS
RE9Z3WxDK3ogCQkLc8pkXobMlipKDaTSbELu+jb5TAvnS0X+6xD357os5Rwlv8gqu73YDFoh/JjF
0p/ss+F23yaMHqG7Z4l8kIwYXh91LeMP9kwnvoZbXpACkObDu5lXJ7Z2K+YUi2x0X9jFPUaE8E3a
B6NdZBDDtC7j7tIz5a4kZMD5kLEIplBD9t7k+gMx9GSETM8mbDfWOM86592kiKhywdWhxHhXUA1o
wA+TzNgeVuEbwm26Y8jDqHLAPLrncXS+ugFOC4HHCWjQbSMaj8fLG1VitfIstH91Tbmi+XCYyGuF
iyU2LQPaqAxWivBWELL9KrJQKFjylVK9QSDnrWTofNgNgcU2QHHF34iS8T5OwFNvsUH+giJ37R2S
S33/w8jDD3+KGc/iwa84FtN62PlB0i7CiCKXgTN+PLAmDmdWQ5CB6AlV1c2WNMfgXCfudx+FJDoU
S82hXG9yX3BCJ08Srgja1kmkJ33iwqwQ525MCS4hh6awc23nJXI+GY09s1SDDT5hQCn7X9msO+Ua
9sbkPk9tMokUW8EE99KkBN0QzvE4GS92r5YgNSSzlnGnucwTg146y8SbW6MkCFjSUMr4VxOInCF5
aKkSJJ5T31rJ+9Ot4Q7xwzru+4wkZqNfaiPrD8eMQaaG7qYoxmTL6P9OOo51VppHbY4/tyQTg6NO
pzvLezAKoEgWNSrRThvMrQd7kZU90wbPqps7DMPcccmKnCHmhm2JXGwC1l2F8eeQqfHe/DWabUtD
LGxyzf1DqIIY6StD0LraMkP7IBa0YChts8BCmWjai3pIGaLBIJnv7r4o16nwzmJwrJ2S6RNsiLXR
BD9MzrLFUCCsMbSBoGN9Nr2Gv2UTpM0ZeUSIi3GCzHLf9Gi1mASQhVOmx8LVGP9YBNSH9acTMshx
Gvk4uP2lQCqAq2p+rNUdvd8IJC9XEYtAEjsmd+2o9J66EAwCi0VOEax8r67hbElE71xiPF1USqIz
AL52l9hyv6sUu5HVodbWEe6AO0emBPMynS/ynEfuCQbAsVT0SKbGcKOZVlGSXhqU742RbSNwDxXQ
NQ2EPmQcgHPWUG1lTaFoqmDxZjyIiBlTtoTeBVnIPg/O8JInFOlhQm+G7iTVow03eojeZypnbHTo
XXU3fQhY7ttFJxYvwcQUxDVq0j37y+inaJChLEaUUAYh1aafVGCcA3p5PTxFOKIWLXCU/xY1YVO/
Nr58KLPubaqo5saeg39o1brFriierdE6lcZ00xm7jz5rUIZaK6zlfkwZR124JxPnS5PFwQl5cCZV
c8NHd9E1w12Zvf5mDuq97FRJXcHKLp/uE6sjeM16DioULvy2uKV4O+aLkQCcNTsoKSPmR5Iy6/5u
zPAImVVhb11ud93LKzZ5W6/z7E2gtMfS6lgPOu+Jr6xt4cyyFBqN1OantBdNms/W3OCjt39gcrw0
WmuDjiTY/D7/NPR5/4u782iuHFmP6F9RaA8FgIJdaHO9N/TkBsFmd8PbAgrm1+uAI2neTIT0Qltt
GCR7evpeEkBV5Zd5cu79VkF7ayFJr9igjJy3oHJZfbpqgtRbDA0U6eFsUyZnsQ1leyyPiEX8Aqb2
ET+LS/fZiLxBicPsJiihn8M4VBDWqjT4rLT5zGDLezqKD2zAFPcmzHygR2NMAZdO9pH8JzshurV+
NXXwkIovEJ4Y5dgqLjK/2HUBObHc/C1GUy0bNcYrZosszop1TGA6QLx6qSH0LKkUcxdtWh10s9/G
1fSe+XDM8wwjC44DvQFOpGndoxfhvssXraD6Dbj/Jq45hvWhx4kdr5wcOXWj+4uaevD57xUMPhYm
HskmoMMtTIdF5MVsNjje9OxskRPXpQlora2Cr6ipP0p7ouaTQ1fpTB2+f2Nb81DfNplHm6htH/3Y
4NllOWq51AuwNy0BWCjPXicP319rRnKyUc/GgjM1ab83dsTWAQdFhApoRv2+5yxnx+5A44Wpr9iJ
E98zx3bRaP2p9lkLrCadDlnaTgeCojFmyEOOEsy+jfbo729D27L2Kn5rYnYWucOMwm8m4yAkGxIW
fXzlGk3Dmj53k8RWglMFascaW9mnFvruunVzyH9eVXQHqoIwUTribfSbcWn0c0uJaR+LRGXbnuPT
9zv6/pCotF+rNPllVJjepUEbyvyW//xQ0jzzx5dYBFGGS8cjSdPryFK2flAcbwEq8uZGyNiE48rD
92ei4anUl9Laac3FVlZ1IChUH0xXVYc/v8xYGSNJ8pn9b8wh2XuqoiRdms7APiFlE21RtOgCJ9xU
evfiSpDGYkTHkMwiAYdx6OHIfIhoZ91m00idsByowkJfNpC/l+50DyY260wje9fbdqPcmM2M5RYM
9L8//PklacNkZ7gxx7YOxa2PW3TnbsJXiYhHM0zdzjuHsK0+eg4W6+/vJTMqqvz+g+9Pp8swuTzz
5v8ehywkqPnDn1/GpHZpzGwfx3L8JMdwpC0IMOpM9M5n0NIfn3kOB7qhoTjby0jbdsZPjkHYuIa5
moUimeZgzW8iGjN0/HYwub1EdvDwxEpcdAJq+XrMwVtVNLWMkfXLzlGJSiO92gNM2Ipqx0Mzf3Di
qjyY8NalXNsZ8y4T5+pATVTvHWry4F5DFWdmY2kiF7QbpvhHkOlfE90ZoPWGt5b0BvcNhdsDftqS
wtLInTghAUJdgLBC6TSil1A1D2kkSLJl+Y9gaqgLbNYcig65lMBq3F+G6hpKXDzqWqAkB727CX/5
JZuv1iTSF9sIYmHMb98mfptXDuOLgm/XQ4LkD8KKM9ZtSA181g32OVhJsIGiHzoCydJv7HZV9xQg
ZU6KbxIPiJccFcS1J0amarkfNJcoC7ERKOCoRkVfrzsTmB1WCcIwlgEmzIvqXYvA6IFKgAnMUEB2
8srgchG69sRwa40zQ7sSYq/eKQ7cNJzzVgOeFbLEfb1Ftk1pVOoOgz1uNDKLe4+h3CLVcTxoUbgO
fD/C2qsYWWgOlWEaK0leVdqumZjCyzxDTvH4FWAYdPzSwY0zvnaiyU8UgtPJEceKKYa1LCNLR6h+
C7LYurC0dxiMu26du1pxCbUfSTAkw6bnNLk2W9M9Ezt+wlTLzlXc+yaC9l1CfuKAPO69L+6LUTQn
ZWVymYMJWzc8qjmMFz8QBxmNTUxwo7KpjjFevzqDGJtSXnfSTGvvDkPOOZiq2Cr1TmFKnQhBNvkz
F+yY6DLINwZZoXUo9fdGjMwDqu7d0DOQbGK4uiVxL6a9FmuIe5deal1EMusKlts/ORr7pKGxD1Vl
6EgiFt/XpP1TNQMCcsX8uw6xi1A8/cENsa2H9kV4ZssYNgOaXVA0ILroESNmtxb20qLD/IhBaFqX
9l4zE+9RDBwCAxDM2FCrHf1DIOoZG+7LjLesOQxcKCRfhLmM70IgdyKNYqZqkvDSTOE29Nn+KN06
kUon5VvYNwyr5rJXWrd3KT3nILQFqeughoQxeL/MPxU40xiEo0kZTkSvmmZ+ZVJ3b2mPNDlpyZG2
B2aGOKkQzEPz3lUTAS53ZkuN4aaR/BcOg9dF2Y+E4xprL6VbXAeTTiGNaRzn7pSSKs1+KugFXtNt
inCp8VSJQPNeYhj6JJv1aBNQkHOkI4vRPj/vIkluXRq9fV8T40R6weAwuyNQdC8y7M4JnbBPRp6+
hEFrY3QnmoguVCxmkr8xxPU71Q8HIJ31NcwzcXAqJ6NkKTX1ZWKC9wgxNmycXDkbrW/5TZrxh9Zb
PxjYJcvCmmBbA5jj95HteHBgVu5Btn9fYAo8SjW/0Yh0AAPWBgc0xk0WBHHkAOYcNBtKIxBk40qR
B5qPjs2uYlhfNo29AvFdnO0OqwZ4441Nuccd38aL1nYbGVqwliVNWmaMSapjlHoqcgq8JfzjNAtp
jWQh3pk2rQZj6QdgREDWU/VmYfZNxDMUyAKBpht3ZGaMp+8XG8z+jKBb954iVjHfXYHJckLF1KYs
Q2/fYvnZ+6Unf4JrZVfteuVZlbaFgKLTPVDQgJuV/REntXbuC+vZyx2HoARfJXlq70UsL6Vs42U7
Je7ajhHiq8D3Tq506f8zs/QkB3WrfQHtje/QRA6Q0ZfQOuZ/shcdfqHalPOGh4LrmGO7jCQBt7RD
HWirvWE3/rVpB4mpgvMC6mR5/P5gYJ36438yocevs2wKiOwke2Um9srIKazQA6M+GUHFTtDrngiZ
hPsxgB5Tu+w7GXG/9BTMbDztrCYrPI45OUKnJ06QxnSYJqMRHcY6ozraoiWu8KsHU8WfdNeWgyiX
aTeUl6Sjl6GDNMQCJR+q6G2o4viEnV1CJ1mali/2YUCm1xpgQ1PbfRL9qJ9I4GyoahOn0mZnPNbC
P08BiknRW+wl55sRtgYKVz0chgi+CVUS2QYagLMaC/1WEswwW4cnGU/qEBDExU6bdSPhqscS3qJD
JwpD+hcJDWTp9k60hoT4xbhxOvEbgjnDx+2ECrwXbgUQvUlaQHsD56bvh5gfWucIy8BrendN8NAM
NgADa0m2tQoceHGDDjmMv6KyHWk1GDnxxjvZ6REqgfgibOhzRGwZ7kNLXyF1GkerNSpgAnQFSGMY
+AErDh3gEb+/FaXSv3lT8SKi/AwHHNp4zDbdFqUAyOvHW5hZycpM6/LSsRh0Ga+YN/arbdQ1T4S8
hyEq4/ebLwAoGCZLqqom4EB6fBFz8W6J0STR6+eur353+PrNZqSMZwitvShou44Mg/s6tTeD75LS
Vm2EE4PjEPE/GN3kkWlEJOoxlvBC/TnCndnWO9ythdUF8mJgMKPDYPCvqhdfvmGpvV/n/tVUCo3X
xus526jIea3i7BqW1KlKf6QWW2T1YyTzHKps+yvCQIgBz3Q2VV13W5PCpJMbIUNW8x0NLwmuLiPE
qC0p/cokXqaAVjJLjfI8jOJxICURZun4JiSIHKHp1hbfLTsfK3zRCKzWYdrfssl5cun0BZiUtSev
Lv3d98/fGXzBjpbTzRA7R3/khv9eer0kzzbKGtyd1eJW7Hz7UW/riWbD0juZIPUXPmU2mzG1nV0s
5o0Q5uW7aNPkEAjqROhCWUcJ6ximz4uXpe6XdLWf1ZZkXPoWKg8OVptDX22SknpyL70q7ExGYA67
XnPqTTLNZ2A8w5rBHMgwDGfPdYMOO2Du722OrHrAFcLjUYGpauWis8e94/TpHQcNRpmZyAO0YUTy
jQ4WoJpVm7nRys18ddHZrp14gKeHuPY+v7+iHc+F/x8W595tD52AgFkbsJWJLbm3ROqSlS4aN70T
fhaWbn6OfEJ0949PwpmJYmWazs5l2mBqb98QDgBASYzsrJDFuqgDTkiqzMCW/tdnZJ9PXNaKQpyw
32luaZ4DfSw2kUfZXNCbBnpS0GyzRGOr5rrDOU4IAvc1TTSlG3c7R4DbT7Hd7YbhycSBcAhqBjCx
iMBZ581r4ZSfLsfUprWNJ4fuqnljbB97qTe4gkkxTKOZc/1Uv5O1XmfBQ5PbYHwMWx2GnkLH3s0p
ZGcCMDHo6nQzfpuGCL85szwNY2YDYXofFKG2kSmT1bHWzTWSTneZAu5hoyWQUOhDFCyx0A9rLMq/
+pRpmJZ0OkY7Pgt19VraaBfTULVbmwfaSQvbbVH3/qowR0KS8xqScLdx+7YUENY50rjXplvpOriK
y02Bq+gSeORdmn6If2hRdZrGongxrM5d14x46Dd2N02mxg/hnvSq7d8jnwoJWY39cvLTD48D/guz
iQetH5wPh3ON27mvTdrXL2ha3trS6k8Xbu4mpkuO3moA7OQt8y8txphmuWy1Ew3gKZIPrmd1MclH
OE7aHXK71tcYoZyPvkdfD/OXMm/PpU4E0Eqq6uSZXnhLiYwyy/KMh3AE3yymcd11rfE1ahRQ0Ai2
DXE1vnXzPg4TA2zN7IOkTLQKm9F4xLIUrbQQ7/XIpvkYzn8QD9TQNzpdGm4wA0ptnZMt7o+F8vRi
xwt8jDxUATQGi3BYcLUkUligYSWh/cblWGOII5v/YoWKn2zH0vh0jHWmm8aTwm5LLVe2+b5XkFjp
Cub842gdmrugB3oo2WEozXuN00HebSneMRhGH8VSKxP1RoU3CXba4MKpzN6awXLJsVnujjbl6hqY
8RmT8YcjTeenLbh0msx/j8LhfTLlj6kp+yvzKYLv01DsQa5rG7tjaoCaUa1B2xePKsCXCLdNY5UM
wq3Ws3poCSHutKY2sIAiPqVF/+Qyr0KTLrx9lukfHkcJ+KXY6+n+okAukFiXgkQgw4T1BmYO1bBR
84ovCUpjHuDDYw1bFjF5BFbXx9CLz7Elp+0fSxirx9Gxz51OZX3VlZ9IglDtRTvuOtvwkRIb5wz/
jX8ROzGXWLE2Bum+M0K4p24/8EuDODmFqbM3en5zdkYF+XcA+/9rvtwUcAb+54D5U4dqGP/6CxZ1
/hv/mTE3/s2eo0MAu0zbgz4BueWPjLn7b7YJKxVcGblvg/znnxlzwZ9ZuitccDMkzUmb/3fGXABF
tXTL9HzTsh0dDM7/BYpq/JWY4JqGEB7AHsOABerYrv43bkxja1RCzCLikMhi21veeNQN541DA210
o4bGZF8d0MEHz2seypF6jDy2PdxS5ovN5GjP06tc/cNP7/YHjeNfii6/lQCC5b//q/HX0Pv8mnjD
Jql7YvYz2+5vkA5TxhPHM0FwpGifDU0QNTejhPtryLZlrddbr+qGRegNw30aMGt2HD//CUniryw5
XoJl8fMAPWPolsDf9rcfy0RgNNBblxMtMDJmyDgNiOgf06j0t6qpwe4RflpLy/35z977/H/+k1Ay
/8s82blM4FgIcE/GTE35h8S/4+oFA2JUKC8VTwCVof8nDd5rI6A+waUmxGnr31mgcpouXYGRgUER
YUO2uQALCN2G5bNW4oYJ4HxAd3TOZhP52LcQHykZoh+iYIN2Zg40XLs0u8ggSph9ids01iO9bD6E
almbbCDoXnTRAKU1j8dwpnkzQlyj8w/4FQw/ryKd7uXymoZau5K6fkubJF/3lHMBAWFw6/dUFxLV
aJZJQ47LVYb9QiN2AFEUF6rx0vSQOXNBNRkq+zAXMZWrqNI/gjmyHenzeaJL+LvqWDnoJLFV7nJj
2sEGp38z/DDmLURX/Qz0AMUzorZrYp5CgbS3g+e/NHHbWb57QK540BONsXkJCda7qpo8C+mradPi
QNo4gsHaJKcv2RnysYjjcskeGnKBBVI8UuHZ1EK1SHT/1hYUNbHnXSs0H1JcKjuG5CWxBOO2ojw9
upMAT+FcB2qjYxh/6hvW3gl04ML38/D6v18nfyOnctJxXMeDMeFZsIV5vsw8qH+4TDKLVMho0wEU
xs616vTy4mrsT2oMNnVxHCK9OLXKeDW05lV4wXiP8+xuNExbyjgcL25EuxqsmGYpUT7uRoEte8y1
Dw2145DJEbSpiORRyb5apnChViBNk2UFNAprHFQvrWWKzbArW2Wy25AV7k5hjDFbT6SzSGvcqXnG
+BWA18ZK1iJzxH0o0q8sqUHZqycvU7Qij8zd6OGBus5oYA9VYytC8ZtBuH2k1c9F8kx/ePronphy
wiFM55iGdDQoY2W8KyBNtLjGjmmYPKjxToIs2ZUUPTpaS7C5yOkyVvKcG7cp0GhX4VfIyK/Mdpod
yvs8s8msBJqgUfZ3vUzfS6O6x3Uqtx02/0mqYEuL7gGSaEwhmfDw+hOeKxKbI33B9oc2+k1atOKB
nSXzQotatTjt7rFkoGh1PhKd0OTGOdZjEZzdsFr55mOOWPxPHpWmaYu/PS9MyGQmcSiQRghr4JT+
eiGUBCiGznK+Ite8gxhLV10IKMvpPZ6Lfh5wOaen3BDjg2UZ14Do5pU0SIBq30+9wbPM8A9oa+1C
iPaDe2njYFI+6y33BtszfyV5zG7Lzr7SxXHMJi/fqyTFGNLhy1Z4THuvYrTt9nemPbtSRNoacJ12
hD50H4g/rxjb/Zzo5jWZZb93sbFJuwTHaAgCgrQALQlRSE2PKrVtw/xeDy1jpzI3XUmSu4tC7piB
7yoU5FcDI8tqnAb7kGXPIzDxR88mR9RZ73FsBldhMsN3YtKCxNn3U8WYeSj9/mh0xasIwRhNlOSA
lOzvDKwGw3K3VeCmhHyaZQPU9ZE0C/qpZkyf1KqS96QskP7VdzfMaDq3gw3jUSAjZfeE/uSsrfKF
neY9FwB1Rxc1P3Tw/o6ZzyjVZ5aUqeHqu85jqTfeOq3dakuFndq302itDCxBD1ozHHPfFGu6PTdM
ijzyZdwOhVm0ByOzUyyLYYjhgeZjN/+OIm0jnCl5q3+SH07AbLYrzyJHZOhUQOS6rq7m4PzmYTFt
ZDN9wh8qNxQQ7LqBOjTjIXEc7aBYB5p00LbsVlcDJdk3YijApXzKIKDUsVl+95LyHBqtth+Eb5Hk
bdt9NXprzHdObttXn6PEzQra+jw3w5Bu2FtFauzMqWR0H6D9WrJbG26/zYd7z97zZOc+JE/zBl9r
QP+I0x2I5VWYEBrLeK3s5SdqOvvpWQIbfmqVwjGf1D+IZ5MXsupD3ZeUxft2SDHd3EMYhtsAsEEf
qRoDICfV1AMdVlT1vqpwidoR9lfyefsxa1eR5xztiqXTbqNbr5Kaat8EamOyg5VTnFkPLgKb7VL2
IRldCKRGjHu1GkeDJNywrWRKToB4zbIevXclWBQlzKW5zmBXBzFNG2YaHZgrHOmTGBm3Tz+qSJXP
cmho4u0zGo3C7EopRr3QwWxaCTjUIdGOpdFwLu5wmsPtINidFq9VPVcoBUW2KTxC40WWHisCH8Ql
cNw1pFPwc1xbfyL0DapMJPeGiMGWIYZb7+tBzy4k01G++sKm/87Sb5RIvWcjvsFS9wjNZp6LPwU3
AircqHSPRM0vA0DclaEBGY6k2zPlhYFgpwCBirqmdJ7COEO9IMAluLWqnEYq+x4nWn7RZiJHLJ4g
6VcL/CPEq6l0HobOmxVyfmpZsivoLzkAM/pZWu+ZIEJoJeBjS3pxO6MOFrxgPDmi3UetSYwOn2zm
hpuw6q6EiGHdc5cs/VbQHEQhkglHbB8FvxT1ygdMmDe2YDNzL0iINmgXM3E9ppxavUwNp1xGwuSy
cQh2wQQgABIcoRcSCY2K6SAbXX+05PiCle1LoLffLJJHMarY0h61VwfoeFEXdx9jCrTpzr7TjvLZ
eZ63Vf5s6O9c59T0xmsUaOdQaum2VB33V+GzsOQ+7aWBthlsBgSJUC9O0zzmCnPi6IcZvSDMXQ0i
+lujdR7xZNanyUZPc+sLEv6wYDrdXjyeGzSmrIXF+480Ikb8dqo6yw/KrPqLXcpVH3jQkTL7pRhR
B0Z+Ow9+bNZXzQLHM4/89QLzVVJQtBkP+a1n6HubQldBD6Inqe4i3JXiJ9O69hJR9lO4TrzHevSs
qf4VtXWl7Hg8FF2v1iD02i0jpd+pZbkXI7+Wo3SOwktXire2HRJ2Emp4zbtwTQfJcBRdAylSaMaW
KSKiKjIjM3jw5gHIpGWbGaRxTTt/a+1fU5nGz738whlMv5rkcmrrogBpZL8TCguIPlnUV1bZPnOy
5y6YvA1y3RZRAmsP1z57G2okrYAHd/ktIKiqg083z1dLAZg1B2CgCnmEV2DsRNoxkCOyW2UfbkOy
NJ0i7Iq58dYVHKMVeMWFU1XByUYBhL5UrDECY5h1K3dXWPNanpgvYCswCBIUtAvTOqs9yWd21Rh1
6JDoDz4eC0aPVXNHGcV+MmrkE6eCpACTnVhHm3CsYE+ti7kn013PFvPyVgDUIS5OoRTWzhKH6eRs
fOZyqxzPmfJYL5vIcRZWHQzL1NTqo9AZTWEorKkp8t4JX2VrHYDRQlQsf5r/RpM6zObSuCDPBUlQ
bZy2NBYdL3LSmCL4tJAzeS02JsiirDo6GCn3iMn9mkXPT6pbHHnddRQ0C4XjhtfUrDTatl4qQzxD
o+iuXolMQiSsgiSwhWqcfQQ8ELeQs9jhadOHNzb1WRnS4xag5KsjFXyGufs4mpV7Nkv9d02f+HPc
WObJwy4QRsZDqnXVLZ8/REr/OZRxvIC2aK6iPkKXxQfW+dr72Ln+GQkZtHkd/SKaUa8U5U64V2Y1
hhY+6iljmPGAncJUagxWTGquJFIPzt19m2+CsK82LhabtTkEq5bd+jYgQR0KbxtoaXnJJ7u8lC10
j2nyL2mFQAOj3PlBZGDZzcCfsHdeplRSkuUbu8lzx+P3h3GSDOmUPFSRA+Slq8/G2JET7snhSKbY
TH/iZd47V6mMbu3E1nNWD9GjkQQrRY54mWeR4PlJsJzFv3xO7Xov8B0sYEbJa1M38mqbQ3bWJ3Ob
XOyGIH/TaKA7W4+B9Xjxut7b4EhC+WS/stYLmmEtKPp0YMHeQJg6cRH8iPjtTKMbHhstONW1NW09
mnYV0wAypsWl0ZTacdRIFlYVFsdUUjjFptvnUK+rQ2Ux82FJCizT3o3Th4Gjk8hgACmcLro9cvbP
XsbZPS80eRA0ubH8FsOO2TSE6waUkcWm59Or2cSZuoYY2jt0qcvsJanlGbE6otTrO6Tk55dOtQSa
NHYBmrNqvBQwl1OyoJvpiC1UdPesEP1ZN/SC1TzEuMdLm6wc319gK94qTVtu3G3d2QRZcHJadW0T
bQyq/w6VgYfVT3r1xhivhbTkOvgOk45eNDdcmyikFAd26hn6jo6eih7qpqaL4bl+TaiIfesolN4w
gKNfKZqdoSLvt0544DgADMqmhKiQkfHMUG9YM7xb05IxXb058yQsPf3JA5tOen34xOMNzSgOEu5Q
aj1wqAW7uhquWLyLZyty8ocm8el1pmhTpSQg02Asz1lUleeuMyla1sad6VrdJq+a36lqx6NlVDeR
SW1rULNMd3w7LV2n+YoLle76iHqmIOIHrqJ+BSvLXwm3K3mP3aeNx83PQu1xTP3ibimMek2IicqS
0dWxxmNgj8Vrgic1g312NoNyP1BdedAd2pLGCcKN19ZvfmbjT6FUSR6zodYXZmbHr17EpRcUxrNl
khWB0Xc0RTcxpw/lyjImeNCBnjChZiaOlB5VCaQFL6QUke7ue0rxQtjE9t2ZzrKkP3PK1I4gj+Q8
QQ9XoFs/WmeEH5RFNJz3afhc5M1XGObVz2Fur3B342AUj9zkM1imMlY5t9nJtNvN0DvejthRfqwt
BNY3J/S1sxX7ySMpBcai2YOtuXBxYNgsmkC6hwJVV3ki3tkapkQOmTxm4YlusBeS2KsFpLMQ208a
dNaFA8OKm9Nl00vXYm6UFW5I7yZUERy9JltOWe5vIfmzqRsfzRYjJg3DxjrwyEvpGYbVJIkFkkKY
8hZcSeaX8LiVDxTwTq8OrJWj8gjlVN2WogFzo7mhzjMuokC3y34EEXBRPYbN1xPiDQOT3nAu6BV8
qmJpdBxAeS2UwTV194AV6pHJKdP9mpwmuIGF6driwOCeQzCRbVi0vraqMIqckAkh9XfFe8JdxELU
06DeS2upmal5rSoC0dLNrwD94+cJpsNMlw0UXkqDuRpIsiHcF2b41etptJ8Mj7k6T26hRuehct1t
ybQUJL6Tb0jNhbsqVuJQjQkRBM0n7Dcy4J3ci+611VMJRV2vL6bnRuc8S19yVRcAKybrVAmXy1uE
G10jitLbEDR6VTxGQpwHz3r1lCZOXatXx6DOSDvlVrrLO3qWlBFfGNY1IRrFs9aX2lGZbrLCIJbc
BgvLaBk8elr7YkcB/gWeNGsRQ9EdfKxLQK22smceOSi8Bd6kko2KxvTmZZwXoWuAQWixT9HZfKt1
ZgCGkMBgkvxMJM27gC3DpyLLfuslSX4ikUzaG0TIDgLbcFA2trs0x2reG121ZorPQCqk7TTC8EbX
60FDvO8ZCF7ryQxPeUHmfrSzi2nkX4ZeF7vaBeqUW0DLQK641xEEwXoEH7R0zOjLlEX+Q5tJtYmM
eLDm1j5WiXcPm/bUu1Z+anzxzK6vXhWS/Qyb8SN9WDh4DOMk85rUu4f/BVzz4XtxyiOd7YnIwsPU
wPIMzezWKGu8lyZB5tT5yWAzueMix0IrNXPRaBS9dpOHlTTKloJnK052RNu25ft1HgSrLjBtcDq2
vcWtDYIga3/M8UpD4Azu1JMJw3idxPFwGpj0jKMV37MWllCY/KqpD153TLA3LFvJ0ac1loIdBq+J
wq9SjeucE8XKAJlyo04iAmst3uOp7MF15dzVnAAXTW1UZz/tqmsj8ZE7JdtCHTNqj5X0oo9R+9hb
008VafEJFUtfRFaXnClefgsYxNxlYMPaEvkWeHN47ArD3lVpvuxKSHZaV0PcFN17VmCTAdBuo4qc
K7tO9kFlfLRh/2DZlAk7kfdeTDl14YrHZjeOET6FhIt1zPSzIwlGW3MwoKx3YzI5S9HbbCFSIibt
VBy7qKj2/fxScjkQRAJFFbKNa/pOY/Gc9IOu68bSD6Q6lLFevPaca0QBhIvLqj9CacIazEQdLUe3
PxE9wQuZe4N15wknl7vFqAiiDPzXW5c6C/eNtUv/MrXIWNq5ci84MOyja1s4Nrt6R3IiuLSpsoE4
uDVh7PG99NzqBUcQCMOsh5cmKJ0vCy3YiFsV+d7OCLWJaXDDS6TL5gJVYktWnUej7JJjpGZUSWY7
5BGUcyqT3/ildhalE5eKAQEucYcwgJPU3wLWpjdsih/ZuqyxG2RrBr+UmxXtqjJbyNOa9lBl5rR0
NOgNdLMOm5ak7rmUirht1F9zWtmOeMKcDddNRWfG5B81p/KPNSf0DU5VmspN5wJLRwcmKljsY7Xl
bIWBaELxMdvcvOBBeQ900V1ppWWU0jVniTK/EL7I30QTVWs500QDzDcrgEoTIH6YDl5B/5YJNPPc
dAU8BpnWa2rbvP0UoyvlNrRuHlIn7Abx3pcQo4HKlFfQuuVVkQNUGiEkyue1rWqdM55HXFBDsq8S
azzh98J06sywaxP3T21k26zup0Nlb3RZZGutpz7YpH4XOy0XzxCUtwlGTYOgmnBYJ9/9PHLAPifY
9c96lB59vdZ3Hg68I2aJvcrnW59OtZMqPMKhU18/qjC9Yl/Bcxw48atTICth5CWjGVHNmcH2xEbd
3PIkozm0sscnXJxUfc2sx+QXp8tpYen5tQlovo4sy3vVu4pOqgAFOYa4hswEIQ09lW3XJsrS+rHR
zX5FMQ8OLrdLUWp797WL+efdIE4XEDj1E3q8t+/MDPRNOCOrfON5bltd6EaaHbPK0xZpk0LOYha/
ZgYAMdmcXyoGyE0DW3adDvlHbmjOQxm9YRanK1XLXgg6sjY4qL+lf6Iydq2744ryi+g1dMtnMZX2
EnD/uE64mg899qx6kQbOMhWRtdepCgtBL7VdVD90EhFaC8pwBy9i1dRV+Nr7zR1jbrX3ubmPIyVx
DHKXfUFWEePob1WN4F3BxLnnShPxrZk/DHH5pURgbH1Ni04A7Kecku84cnx2cGl3HODZWjX3KJay
flmb1ZvoWhS0xLZ37rHVbfsMMNk5V9OvmlLPUiung81tTjc4MRnblzcsS/5xtiGya8AdhimwASJB
njrZNaZG57z0zZ2bhsW1JujrZrnYTzI3DrkpX2tl+Vg8ec0qLcsXVwOhCGB+AeAiPfIkGx5K27mV
Yx1f2Ip+MOmqjngYH8yMiJ6LbE2B0HRt3OHZwpNwwx5qLVy0+sVQlI/2ZH9ZA83GavYmulMLjcwo
o3XWnViCx0PX6A9p53o7VNXfbNj9B9wrVz2dsKFkUb1srDK9q4bciJtshWapRZcCyI2oJDAp4jYU
MbtWU8PJmCx5ydGRl/GsgFseLQAJDQsLGdf4v0VdPxJlgKHsxw89EeZUJPFF+w/uzmNJbqVNsu8y
e/yGgEbb9CxSy8osLTawYpE3AhoBDTz9HND+RU+bzQv0puySVpcsIjNDfO5+vHfVgzPdE+bxK6NU
PiGX1rwPTnFs4LswFII/7BjDhFHRjDnYlN26WyZ3hc+k25ka2K5QDTGcVyAY6Rq5mmDft2HWxeeg
M7EBd0XOOMxrGd7YzqWsrOe0iL1XX7fZHgDI2Y7mkQ0ld14KwAg74feMkSdS1sMsztxWFA5I/1wX
KaH1Trsc4BJO0C1dTDHBpS3XgXyduAG+GzN7Fa3uj/QJvWUUvK8CZ4RiyZVuVeEX4fLSYY8LrgWe
R2cIIj5dJlNBqMG7tHX3vTAoee3SB9fzemq66eVimb+Wsx+xirnHMMVLNVkkGjD2ogwp8so6Ndeh
2UVHB2I+XMiOI5//KhUCi4hrwB1pRGSWDntZdyHjllWbN8Ulmh2KrKEU2eTk/MjqwMzKryCAQjhk
LMhxNByVzh96w8SDvdK1fSsL4kqUFI1b3zwNWSi3jF3MVV5JAHNmuqscEmiSMQJ5SfWn3y5fLdnD
ZQp4FtmFDoBs3VXlzyynS9jspVx8r2l1yYLw5gL7pKPpJ0uVuBo5BrrUZkDkDo5BDgl4aKSeKi/5
TMAn7zr51NNpsgGKx95VtAewdVxJQo4H+e8oGzjvIHSpOID+kKypm5L7wC4YhMbZuQY+0sPtmYRP
H/McczAFShYU7tu8yCngXWiDKqFruQP3D0n0/DhgSPbMwfmqPBsGp2oOtk+a0R/yPfqphV+qu3UR
rfCqvA/lcMzSJUepcH7J6XWuq2nTi6HegXjbmGUE8FfxgA0LWFSV7EfeXjjjrp3F08XPzXCTRBub
mjiGcHo2Og1z3I6c9BBGbow0zJWP2ZhLdPPIIkDRX29sZPDpdjMIZhXwfQkcYNxs/oq1Ld2FwymL
edmrPjZ2woneDW1dWM5/AxoY17muVy2uqQ1WtQddi01mcHRnHXnI9RCdyeGsBrNh2jtBwRRUdKTg
qevvLiTD2EnQCNBrxC7z+PyxnfB02PJF2u2AyCW7AILJQVnNG22AVCQHzNeb8opv2t3wrhzOALor
g4ptFtqVa5r1prNawjdZxix9kWExqBMNJW+HVLuyqA3dZm2LFueLfzQyhKoscW3le95TiMb7ZlfV
LQTyuXuoTBMZp2FgLzwQEFaVII4UvNZTdMuzYNXBwXhSzXTDoLgJauM6ehReynjntC7c//kp0/Cz
+r74YbxFUlJ7ny19X0HpJvtwYr6ctAzU5hWxUlTBwHpzQEafMBW+9jbbY16gFyEr8GdPrb1rMlHw
AIevqYNhLOrQ3xvU0NGHCEew/uO1IAUTzUcQ0CNFG31fUxvYK9iyXzkdLOc0N28jyl48x/lNq+HT
Lep9YVvmTszxp4UR+hQ18qHsDJgBMNc8X5kHm5jAqrMDuesTtc4TJNvSVJsZxx8wpinZjaMJoSre
qToOzlLLnEhnVm955tEdmzcbEdHRsikRA2xSrpmwEAEWN30raY5U+Tar+qs3di3lc3m5EZEP9s0Y
ou1YWczAOgjmvCHOWiYb7PLzoYTJqbpl4CZG0CURKjew3RVT8WAdMrSt6vrcFnm3R/IBV5SNW3c0
OdjlXsiSZcxHuOP/JFMzHOwyk689o196z1ZCTBCoi7UpY/fsmh0NsYX+NPLSxrRIt4nCerqplM5O
0B3uIclbkNsO/QWmPdcPYAmsx7SgLMiuDhFqNb0J4cVwoChTCRzxoVkMhDAZ7CQwMQKoa6dVsRvS
6NKT+6SuJNtyHUC6zjZNydneK9DuGvbwbUFV+84TDXX09cvU+uHjcuwXpS/ORpC+drb74ma4g9jO
iCnZNOOYur6DWeqOwUCDqynnx4ae7ktcw24oJU7FZnoIKyu6To0fP8fRPp6ZVjTJ0xADzIMd3jSj
RICQWBGkuREjH0q8wtWxHsufip4Dxxsz1jwpn7R+DHW2JgwYPLdp/oFd/pnN3VxVjkTuBOEWT0BE
4Fh+TklXk6vmfCUdg9oMXnWoB4XwDk01ECsiWoeYG0O6cxbktcLat9xpk208xv/w6bO3qeE+1Hwu
+MBOIfpsfk8mqI8tO84OCdXfCB/AOTSBJyhCTAUG74HMBed2pu6rCMvMJi8Vc91O4nteAj4xJtTt
6MFTz1z14bhtt509d9wngiYKrfV9EkgRlWq34CWBt1CeUNKnvRkzQv5lXEMW4EqxkYoNMTTY+wfP
fKEZk16Chl085B5nOsZjoDqeMvFLk4KFNXeQmtt/QdbN5wDk5JtShP2WBX3YKd3+pLkHkZpswRuk
uOleGvr3kCEhJP2wC8J+OR0sGH4aa8MIJEhRHYZqwjLLU8OX6LK4wM4NoHmpdwrT3gZpzyc56c/Z
D/BFAJiLLJ18I4cz2fPWpGMBVhek3ec8u7KBQ8gW7RevO3ETXLlXymnX1piPFHCB2aqjNn4Q3HHJ
0icQmPtAY4YaHwxFMawZpvPRJ6y7gQTBUbuZ9RXtFR3yVyBH81CCR6tk5d4Kyhq5aFrkkbL3ojft
u4f/9VTBo7Azhp2kjBegLlNWOf+SUOth6XbbsLXeAtG2vDNLtBkz+0UVXHuGIkjiIFrUWcu4lMsX
WgRmkF4YalofCXaJGgGeEet4HPVOaGL5iYqzC340MNu42jDQVs/SItU1gd15pFEkskCx2/2MfO1g
EPAd86iCkASJwMFaL2mMVKYX1ZkPwhSPOo38s+u71mlM29/s0dlW91y1QtN7JQwpNh3OQACLrDlp
gORJxnWFFJA8QrTjYA8iiArEgka7eQCZlPyWWaRosmDIk4KXKWy56WvMMZGVvMR2UG2M+RR2+jk3
EpgFUeZeuqn6yUvOOblRJ1j8OQCOb4nhriPpXgMRm9s+gNnmMgFj50RgqTNnh0Xh2S+d4ULJ04uF
dJhb5Md9YbbExdn1jR6CVVra3TqQ9qlPaXnoZid6kWV9sOL8W/u5fvQrc7zpku3dqyL9Vqh4axH+
4mDtFtAUm4RscUnoI47uXl2aryAHP1qVZr/9bLxlJaecvIXZE5YRs0mcCKe///X3C+Q1Kg8ShXO5
GnJywCNWCixv7dnrRX2gpie9QlFWe92GxsPklf7WZhLAfTJkJM6ABD0iJwTiqWNV5tGpj7GdRHWh
jl3ezq98B3e/crr9/RWVza9T6+BND9rzQJfwK3/du1/U1oPE4gxhnjoMlQ8+ZkHHo++lNNJt39Lv
jG4w0Ywn+7csUVdz9MZfZeQ5UGImffdDAysPQcRKk9pClep/lcuXGEfMxplJ/lWW098tDZjJtDzA
P7mBDGRRstoM/usI0OiACUIATQGgF03juWri4jT0NZFrrqkEe+mET5F1823vc7Ui7wCDSWegsArD
2gD98yfGi5EFSbe0r37Xnwx8JKfRji9O6Ax3Akb+sQpJ7OABjN47blHrdiQwpxrFGQ/BF3eCd+oJ
V6/Q0dybNt0fkojyI6lm7KENfsPWniTcUdakqhNMjNowh5aeRKfJ/Qo6X320w+ico4D98e8vY38p
HJ+o9vbM2ntKiZ84EVewuk6ebS9x7oY3vtutkXw4YQkKwqL1b/DG5MNY/o7YYPPn/nQwWnROn8GV
2Sf5R5SI6ATuxyG6IyBU0CSD6ztLT/m8sc2i5HdIQfr58Dr6RfvQ1j53HrxEH7FP3reRTQQtqKNc
lIbuTTsEj6Fp1R9pGt2TQKinwp4w77UJuRphnZKCQ/3Ie+LswoUBv+XGeDTK3v8AbDFhJmLHIFqb
A8J66Eff2pYjyxlCuHt3AsKy9EUQVTEm966McqfdyTrrLiCJNJQOaZ/QXSlZTft0HB9CN7s7Q97s
cYtdRdOgPsTe8nwdG72whAcGZzYyKwN/uVnfw+VLnjo9h/mZUjRwgj4Q22s86BFFQYw33pjI7jNF
rA2KZ2E2ahcMNo1LMryNYjTPCtN/F5rGZSLWzoJq3nqrHr0VbwbjiGHm3bBqE5K7B3WmIjSlrPgC
xIXTX+9QgqiYM8dWSm3L3y+NH0B5X8Hw8zEFmQWdfhaDWPukk8A6IKsiWhCbUiAJznbpX2yHHcV/
IoJsnvtI9fBF8mLnDMwGbMKWUEXmz8BDnORisVack9JtmTF5rtmTZQ1ZyZc2AN3li+Ur60am6Bln
aHccdb4a2AvWBXe/Jbo6PJBMpK6ANqB9hd6YhnZ5yUz8XQEXJhHm+cMAqPygCgJZerFj9XvgDhMf
fqxf5mhbN1L+XMYFd9ypvGMZfmoTgJp/v8yd9wplKec4nwCHeOc5ZA9uEpU3mjrKW1aJetPS/Lmi
k2bw0x9W6fY2vEg/+mdOEHYCM2lP3jw/2Qz1Vg4GZnKAUELKlk9YhThigJvdF6y4x79+1/+piYEA
O+7/PzCwV9/F93+NCyzf/u+0wL8sLO9uGGLmtInYedjDhz9N+5//y7D/ZbmuI0gDkOsLSAbgWf93
JZ0Q/xKY+Pm/gpBkgC/4v/5dSef8y18c9GGIY8dyzCXK8H/+98/4H/JP+W8rfvPffv1frflW4P2/
Bai4tmyTHAM/ihAoG37w36pwm6Dtnd74LkZO/qaQJ73konqyanulBfSMfLomXRATfu7GvSIDYEzH
URJQFdYU7TXtNdmsSRJz3CIeSfQtW8p66pyly8U5RCTOYJxkphfSibehCcqHsGHahrPcktM9RmFd
kVhoLgy/d7jVcbkG4dXDtfeQWGW29qOBs8hAeOBvCLNnEeLODuCoczckbwp2P04kaaAvmLcYiCyh
72AtlMGdzwEAaOmJafTP35+MXjf5ODgjTUgWxkKPKcM5znO9roKDX44NNvGCfW/W1q6HTbHOcZ+s
wxGmZU1rwhVM+JVNKD1hb2qOtuH9Kr2uAHIAajRassbkdsddIloCVjrODmU4xzuiw+Oq00W685d/
zuRX/XEA87aSFmpxajXEtTugpTHfEXvNZ0O6pwK1wPbvNbgLYZIYfNu0b8jRbuukdx8ZGgCmY7oz
J2b/3JZ2e7IxG2EFhZeZRPkDZ/9qIaPlUhurzDWGB5tVdtzFFmAVOeTQyfowPSct5QweQF8UqAcv
Ir0nE/WUhtNMa+rktVuEKnmpWw6TXVI9dAD8P0B0P9q62felym9GJPCq+kjSht/IfZcMzk6WW5+D
k5H0zWOTcB1mBBvuuP+HRxe7olHR3zHqImIjDv0bT+xTxTUqU7C4hu35QFAD66wdPnghHjuuD9xo
Km4OPPj41hhC3TI7t9dOCoVDWjijh9gqr4MVnBfa0M4W1v7vG6VK+uqNlRpH+zEPeb0YAeIymS90
h1BYNLnQ7WnRfRFwqTzwdltR4rYcCzWC/qYra2pMbsR+LE7GmL8adhLuDU5y5OQH7/L3S7Zc8wC8
nKK43qeAKFZdBLHSbAUJiAZ4giqNmylm4wQlyb3xl58hJdDFO+Dyn7vihZ+B7hlX60tLWwKmakqZ
yk7hYRH2psOfuItjwLCpQDdZAqeMF5vfCX4mi0uzmq1Hd0aWqw2DUvX0FU948+HRHCSdgoTj2F3z
IauOYwpVM5VDf7VT1M5p/HZ01V0Zu9BampnOIbzlY/nbKIJk//ejX1iJ2rR9l8PKgE8TNtPaF9q9
ExqZjgRHuat6cXGlnRHOT0IcoMe+uTwUu+JS2oFjZlTEef5MHKg5+3bbnLlc46GLaWPpgxRHSpUr
bjrjYoybzkOK2tBTkg5nNT90qqqOVPrWF4n6fSkNB0KaIyADATdf53IE3WmPvbujGOXVsWWlmayc
MGANWy9oOElEbY3XllITXsjMGNxzxRN1wNM9unn9FmQVDfbxpF9qUx/TGSesAX6SSdQy9Vqs3gxJ
YU621KtJnGgVYXPGtrIerVuXDR+BQNVpfGpnbGsmsD0hHhv4VnzEob1hD+k2DSL5FjHGgvWEDNrn
RnrOR2gEeOHGDRRXf5Ugeb6eJWl+V5cZtrr0EgTOfDOL2N1oH0NeEUGkdSaves4LEv6Tfoz8foLd
Ef6pyaTAAZw3cSF/J8109A1qXIhkXkNKljfALwbOXEAxiAuN/Fer4KMyftcNGEetcapBFdP7hopD
nmHzlumYvsH0J/TsFBYXrzaW9r7tX1AAjpimClDqDk+wIL07YOXdkpvBmdZ6j7rxprNRBglakUkg
3/XQQnUuaU7MCrQCyzxkzfAnhFcyJXnxi+kFr7RuO+5sk3+K8qXkz7MxJrkLXWymLWKqKZdzqJIK
YgemSdr+MUHhAWDJKXSpKxKspLVHH7ZPUIJ1C/v0V8Xcbt0b2bcykD4S2MZ7xvOnRvvOPR9xQs/Q
HLL0CAeHpBmRK4wASw0DDAAum1tXh8AXx3yv0hzCV82QrsnpQsHPhr/DBDzddzBaMJAN3pINrijl
zFn1MPoRFYIPMZrQDIVPzDV+RYYPoPdQ8AROTP3jOxnyC64oPXveGq9WuePtucKLDle3lI+Je0BO
52NoI5SUCV8ChAV4WKukphW9qAtUUAyFvPXXRrAMDEYsX3H4nmU45axF/eRETfqs2bhzl26busHC
0bmHxpb3OeWngnXhkhrz2gBKV45ZJB67c11PL0Zlg9rLy2YHn+tJKMB3/TxsYCiimoTGNotyQl8f
RchYoe2eaDpiQZyBXs5PmMGewnHcm2UGwSvKX7Wn94P2O7zQwdWtsl8B8d8Dt9HA5MRehOcJ3MYK
vDQ1yGz4ZvVlWBUdksOHQ85olWvJLFbZZPq1Xuo4Z5zNFmBiP3G+usz7Y4woBH5qHBLG9VyOyw3K
og33Hj2oJTbh9/LAhA/WK/TjfcdUY4KeBasymbE7hua+hvk6JDV8dJStTBbftg1yzsUCsp5T26bl
dinv8tIYA3WTbBXqI+A/nJaZuvEC/EogOuBbH5+allHqGLfPJFGAk7mW2nMj423jqHFrLIXOfrhz
SmO81CV7qDaiEzR6Xlsc9wRndLhmHjBDcVVQRsZmy4sa7rpat4gV8NVqN+ivaVgTjVDuqTYq99ST
turExNYSIB8GFAxtEo+2JgeZaDWmjcVcjnAI5uBdFw3/BCNEfgaAybaA/LbyTYp2aEK85GAgkA4q
ua3OPs06V6opf+wsgZgd1zY/1Rqtm+rxjo6ERZgDIHNpKoLn2NMMfq68QalIn+gt6VdxXH1LXNSs
IqhlNelwVT4aftauhmBv/TGR+NlvZnsdR+mXP7j8ihbC2KEcoGXnrbltwE1hnyp9HTxo6hk8I/gZ
q+HV7sj58UoGD6SjVsLs1KkfJlIWJvzxqJlrtFaaESmJ2Y4ZxCsNcW+ScL/DcBNowWB6mu+aG61N
0zHueHieErgZ4zYPwlNFr4NfuPsgzenwBI6YwYjCqLHAJY2Y0yByTNREV2eZcJjF/D2J9mVKylcf
JCzbAGBqH9gY18tuyymGbahAwfWNHOAk+LsY0TKwYXRQQgBYo3+RYikoYdTp2vqXZ5UQ3Hy5cWBr
h3rJhAwemHU6Bg6d0X1kfOiDZYDSD1DwYYcVxiC2Q8Qg21zi7cpOjYWAHDzAMwmvU31vgyi7sjKA
+2rokJ9I9DPU3YzCMrEkRid0tyc31Ax76vJ19vrfWnCrrx1J46En9jnePV5d+IrsxntaCv5x6X4/
uBiPV0Zt3zsPKkvYOrShp3u0UuvRdMGyG/37WCzFU8PLUGbvg4AVM+Cx3qcJR42o4MQGUZEmdFSA
3ng0bXlkBs6fBPHesAPCLjSMYKvhNAxKinDlnK+CMT6HPNlNXeR8qhLEo6ElDtRTEsEkDc9bTY3D
MqHzn4Gwouynbg59Ml7HcaaPk+M8dvnymrXuumeGgQSL6G+3833w6lOVjh+BoTTrN7Bf9M2GXRAv
2+zGL7ZQRwyTb0tBw1j15zkMnEtjVx8kMeRauCzq2pmgb61yCThShyAgugYhaWCY2k2MafBT5r6k
lhMaEtgqPkOziI4SoXBFZmHY9BNRstDvbrFMvieWJtegIaNluE5aiimCavSpyUpKwHS2DZ9sRHw0
2/kZVna87vTIMan69KPwMbrRX0QSYgDqIwFJeukbbCXkDxzp1DKC/Ut/h2Ubrv1MfY8VZahti9PD
78KachJ4JqKOvwauK7xcMN/bWbwFjgGbjorrqfQ/5zz/btlE1jUPZOvT+JuUcJrDsWZ8kuZbuyis
Y5qFM53UcPbqjoysDs0NOinmy1x/KLYLii9+9a3M1hs77s5R2RBd2PBdNytaNkB/IL1Q8wLGpf2y
mGzynBo7Azcq2i+2Is5yevAvGdcpcx6xrtPqCqVE/DJMzrAd2mY9wxLiekLeIbiHxiMHQd6gk/+m
7fQ95p0/saGy0g4dfyxH/SGvIJJA0kzs4GKHKeGYJibnM+FC0QRbq+LZH50tF2OxnxU+2kltk6Jm
1DXnXwx7noWVPncnV9BWxw10DrM3jrLUVlN1k5qgecCyhqLu9447XwUJ7rm5pB5wnGGyf2eDOlVe
9YmfUd6Nov4maBRsagjJ1FWzb5Xd0kA+4YNMqASehaE2hRuCLcSkbGNP3dVz/N3reKZDF0NuNe8T
NoqY7TETpJ3tN8bAT4UauAJZHOuMhYTHERLuo4uxCNfZQKWvR3+PEz8nHtaAjgF7Ufkc0oyHDorJ
PpbwwQl51ReEllXjmDvtSP8QdIqNwfAaYp0+/0CqRldZfwJACEdUP0wV6hjVD/dCdcNzl5nfbg2j
XqEohWLKDuPE4hj5S7iz+qe0La71lPbAAH/tOMTAHhmoc49Z6n0Tad2sMT72w63CBLbTabKPVGUT
N+Q9Tfh52UQ+KjBLqVbm3suqS+iP5I9gFqy4cx6IVBirqfJ/pwHaRWsAWre89NX0nI++E89lnV4L
eJe4TEFhElBf8c8P8+QsbWxTlL2Mm8UrkjbVxjsCTeO6Q8flKh/KjU1yyaOtrVtyWo3nvjsYIuO6
WbuzxOjCak8TLPsmWHJTcaQcWs7cUW9y7jH47C4thWYlaG41WkQBE7g8opOiajzX+AOLMqt3NNy9
xmJ4sVD2aIIIIKOFkEyiZXcgE4ohPtgRAaBnoB5+9+0cMbPEjZN19660fyUCHLvblAfdmKBX3Gee
66k1ynibdlpuGz2b5Gflqrb8nzC3P1yTEIxlcCVp5X1so3KdzYBY82LPQDVelTWhQqz1zyKC6E6f
893GpQksd6G5vCa9ebItru6NyL/Av3yZLo5PadM+YnRfGBQ2oyXuZlS7h4SHgvNjn9MayJT2V2+N
LujcMN44mt2bjte7rOU7d7ADUdfX3owwpAXt10T40iJxkwWRuW8H57Uu+nUzN4pBc7ajLBRXRDNw
+yR3Iceo3g65SWNH6F8dA9ePIhXIhGojXH02eD8SoqKqcryLmD1MWS4sAP0j85zzlBW90qjx6eb2
bU4//Tn4kGLCfyD7P0krJJrneg5q8IxswZUC7uzk5pcT/64o5CyDif4UowWuqd6EggfIaUts5fQi
DRWsdGEfbKGpgunnj8RS77HpVhQcyJPXlPqYGdmhG6bfovLuSWs9O458MUxAlbRATOCnTAzDGKXh
kQaLlm8Stcc8t6LQzhZ5w98SGFtf8R42bD5txGgfRPE4+PIOLM07DOVcHLtKgvqX8NKHXyNYT4zB
KyN1KRRO5l+6Xo5KBN8j+tlWaASrxEt2kPevJQcY3nqM5bAfbCiLr8gLpdHO1IBSXQ4fZB4iUBOs
J05UGivqp7eCFMZIQ1VcHlIvfe8881kg4u56KHPcBi3IQtj4NFYhqYgAG84Z2eIpm9yNU+IJUcXT
wLV/Z+kuw3/V4UFiv3agZxoNhC85+zsTTNvGG2PGi5PMt12pMJp51i1lQ81BO86UCoOSI/l4B+nk
HUuje8/4aC34Wn8rMeAZyxxGwLokCD2sO6+DT869hZkCFpIeCc/CtNSTkmWugqNebJkL+dlknWRc
k8DNiseKKaeyRwrKwvhHYr+KfN1tZr96LSb08XJgBNZYT0B1NmNYFoS4OvvQGP0OUNU2Jvqx4ox9
swdONKZtw7pKcTK1I3qwnbgr+3EJ5/AGZkKz7nhclFSuE4CxTD8ezZw+RT4ajsZrHLEaGEb7wQny
EKbGJg3cvTWAY3KG6uCI6cucKyCqmK0xFZOcDRUBHjQF7mw3hzfZqpABnqJkvvi+em/tPod4SrlN
3dHxhLmngJG/CdD08HNQzNBtCA533LA0IuhXx2iDedmEbdV8JRrKpVVhysqNb8gRiDw5Ekpj/BNF
Ck9OgytG3CpHoUTU+1LNzGgEGc8pyW5FFHzm2LEMETzPBMNLE/FRiJYPWcvoanxZxD28jLGxror8
p65Q9C3nwywHRrR5cTQLd4vEmFgZH3UVvtFk9TETNQCVOo8wJfhkRl06br2MoWp6dSAqHqmu+eWU
DTV4ETWo46ULaKVqZtbrGRsmMX/woV5f3ehvW048iX5KOCw50biaaOPZBHPibpWFIwTliAfA61BI
/gUh/hyrTkjfq/Go3eglDnE4ypyTXMmf2Cd2hxl7/EWTK3jxxPpjTKwls1F8iMTwNzYXVBwDdKKn
vnOsxhpTqDvXa92WryEbpuPusqF67j1QvwaO/rAYn83O5QJSYlsJXcRcZwCOFUfQWe0ImUqMJ4JG
Hxh3XyfcvXBy3Q8mx++A0v6U+JnngrivgyPImHmfJmN+ECmJn8haBwQ4cO/yGIkmPZUgbnepp28k
GtMo7BnK6ScsF8VDFfz4MQ19PV5Q+nEBz9E3kGLSmhjnUX8gBu5SVLYGhCao8sHv3hpcskAfvQVR
R/uCHz1L/PleeW/D8M02hUM/nU/v8IDnvJ8OnHaARdd4xJYvdV4tCPCEtlSdrKEfFtwKaWswp4w2
XbovzCigYDeITy3nIkaVIyZscMpub+x9bOqbYYRy0tjqrYbYRwAOBBJJmbXjo+oFVfIUD+x8lmc7
QLHopCAVWphLmCt59PPOXouxOk+SuVRoeB+YIkYygPXvuCp2beLmJ1E3z4HtkVDvNdaEzukOBlyo
nY2fYM31gq5bhfOOjLCNHMCJinU3pQkeKZL72/TEDB+vlCtYXKmCWA2qJR+unD2OzPNEKBGh0AUT
X5bBN7PyZxN2ROVyfaqb33AcmCFI/omu4AIvVX0vvP5EuFYcAKtsa1gIfsKsE9C9Rza1pKRsqBE0
7A87qJ8HZy1TCzLbwOI8+ubOyYZjkVev8DQ3UIbvoe9dTCo+M5l/N+Vs7OXCJ+OevDIch8PjwKFk
SLjtcfzkliveVN19Un+R4x+z9rR/XjCxPQhk/4tuVHptI+apXQVTllHdVnTiMeVBkfwNtokGfEhw
dmuhngvs+7I+tVIgxgIRUEvUhMbpH1/X874lp7NiBsIlc5wIHoBXzhjTzVRjblyfu4TQid4o3hhM
Sz6J6wxoByvfjwmCheXaJqUjFIuH4zIxTcd7mwGlzi04HDQL7ulMYVTW4ff0/PILGo/YQ8160/4/
TpapDQoKJZOSkTD4ieFsdLAnZ/1jd1N+trgwrvxKRmuK6Pcymh46Izg4mYXVL0A5pgVgJIuTOfPZ
CViKg4baTsF4O1E8/wZTCVD7Y2w1wB0UMzSbGS6jW+5wW4AmX2kWvOiU3FY2se4045eFv9U0WZIp
D9mCzu0CeE+2y45ooStrluLq3QuxNrWJhEbb2utiVMvNQGJPVRmnF/KktEqR+Z94gKKqbz1VyKIe
Kf0+0AvvoQm573JgjFM29l4oz9kXmN5g4YhsVY9psbcBPc1Yb6x0eOJgZpFMsh/LWv3hoEUJFCtd
EGGgcyhOmGdBh72d3cbaMw/EJ34gphIXIMgTpeAbKewhgNT9RfxUZBAY5WQD2Gx6S90VtzkJMvrT
Dt1uP/bzyUfkOHdN8acbmPpPXB7YkktCnM0wHWkeF0wCyn/Q+k6BZ2I74QZCjZkb43p6mWzpHjt8
a4bTEibNMX77nJXyInqtKEHeQUTtTkQVulMZsvgMVfJPyM8Mf7K+mCXdJFAeMOLT4RFQGOrNjzFt
mB5Vdr38Y5kDnruUgt2+6vXF8CAyMOz+amzmLYDWFs+IR1mlIA0cBQBLh97dhtLFsO6774I3HUYo
91o7VCYzh9en0m9uePzfJjl9i3ENbZZec9sEJpF0v5pyIW8ByycYW7w0bfN7ssBqw0Y193zPZnTg
kfYuLHiShe09ccBjCOyBXa+IpiZq7/PZP6qses95l+A8cPn2gt4tCZejXlymKmIEVE1ci7uaP9k1
8o+sKejD6jJ9AmVVnWKJ1Gm6AjMQVEsqG1ZggvozLVCU9SpWOsQLp52bUxIWAdFUIPu2Hi6tJx87
RU4GSj2Fu+1wwvzcrxwLqDnk7/IkL39/d6zsh96emkPf6uTSFndgHDTSZOGwRXHYQ2vhjIfhOunC
9z4qoUZE9Xev5C5Gt93YafYSK3ivYPrXdRXSttsOQIqG6O4UQHtxrnPa8sOaGAIarEcPNnAqtSI3
g5SKCrs4PTEIK/+tq/Rn2qMWIF+L098vbrZvqJTdZnVOrrU868h4bxHZwZ5IYvINZHHV7lW0JPA9
c9wmLkcHJesdobXXJGoWpLMMsJW59V3SvbLn/nQrw4LKL6AxqKkbWvxI9VGXfqBFaYfKi04eMCYc
DF6l2dHvsUpscjexOknzPM2Yrrp8Zyv9neM44a6gYCibF9ww763vUSTSJv+Xu/PKrhtLs/SIkAvm
4Bzg9Xp/6Y1esEhRgvceM6px1MTqAyO6U8GMCq1+7YfkkiJSIRIXwPnN3t++b20ESONA1AC1GM1c
Fjx2aZKBDS1f0yp9FTDlFgWc9IPZmeuQxa+bs/6yjLjaGkhJaAIeWB8y6jUglTDOJDqKBJuZIOY4
hL21BImkOedjThpN3k+QUIYo3ET9XdJC0M4rZkctq5ltm1csLyLzpxG1G+JsiqvCIbXW0+QQyTjd
u0b8Jiyo2C19SmEgOg6RCtGCPDcRzfbgD4+ONQ+yAuc7sjvCSNLkFSsBixm/eHFiAUizE/T6gbfu
deC2Cp5bjmwOcfBOqxLod/HT5A8YyyrGoja1uWjjl0pg9iQoxuCFUQcrKmq5QZo0bHwP/yTm3bGS
66IyX9O2IjgrIwxykATNjCx9WdEU9SpxrCWy51XYuz8zStpNgN6QIJosQaqaCOC2eHoLrbsZopxE
KthziL71cSes4r0ZgVlIZT3QZM+AMWzFlfnhpa69ExGbEfzLDIfoBzEWoOnV9p40zp4033EbYnwF
/hEQPsaNv+tRla54xJ5DMQaXPpiiBb6D8ZBk916r3YNf29nOqG86n7MND+bkEQnXO6D2krQw1lxi
kl1Dyg/QMYTX1Bty4dVq7MkaZ9EJTQvDwTSca90KMcyAkzOVc9dxV02a/VES7zcSYyVh3G6nmG4z
lmrvA7HeRgWZEE4L058sm7TuX5HFMbPN5blmSICArz+ChLnUPWMs4qOahRsh9B0KIEssNxE4eHP6
FLUgnohwoXeh8ZgbArLXE0bPZM/CnSZyquxL6BBZmXl3ctKLs995Hfum6dxQ04qQi2HI7hJI6z30
kifbyd+sDvUcjPFnNR6KqXd3eqKcTUDhN9jDNp0J1ck8Iqja95jAhuXEMh9vRIHZpWME3FvGcrCh
JSR3KLvGS0dUhMrnBAWJYQURCOGfcxh2y5A6CfDOorMitjd8ALccrzwkrgupuINyczq2jCoqP4Oe
XXZH9Dq7ITLmNLDso9SFDzu8cRd9FzwqBs03aUelkLtzypIoqRSbGjl2b6yKmlU42jK1byomRa1x
kDixC3eIj06HPEbzfJe6j/IkdGhzMTyDt4jDd0PUH1UIvLEzaCom9JSODL391HRnxGA71TZkEePP
Qr5AlnyAWshq4x+aKumbtScIz+QJ855Ekjgdox6FQVQ2W5x9PMNI4rhVBfudnB/CYe1B0v3W+46v
cekMFePFhgMXlwQFW1ZyIIUlr21lPKJb30QRo2anI2cNtBhEvJpMHpbwGypTJKG4dVVNJkcI+g2e
8zI0SkYzxYYcIUIq2XvPZREfzlOpIdqFg9Ov6tIYtl0XAnoks4BMhGFZuexRJIh4Kr32QqJMdwDX
c0wqVOxBwERwxCjFCzQ6OyVYH4yQbPtTwyDBtTRv5qm5MeIOSWiYmKrw3+trJiDkl/GJ8fnq4C/c
QPuoTGcrFEHWdhZZLACYtHrkfjG0vRO1ovtuNAosEwlT0gWHpCvoanldKLdcMl380KXTrF1HIUKg
X9ZK2gDadCJoNHQ5xgb94LchCA6Uoa+dKb5H85ikjARULxE7G90gTDHCndFrBbHW6pvqmuioh4DE
0XqHYDFwVWDqhmUgo70266WHCGcJ41gOtcDFzuft7Cm+CVMFTsfv7pye5zJLhkediggvESaLssHP
kGtnT+E5K7Lih1ZVvJbLmPMLANhIQsCo3/cWT7xkgryQWf499JNqGwX+904Prs3QLZOSIZMgumml
jcSUMHfMik2f8fBkyTEMNBKv/ZQ4WUff5rUd8L2mazjT1WaUDHusDvlUIyp/nc3DoDhkSDh/yYpa
YREPnjIaWp/KJqm0YxRir6iszlnJMoIHoppzRVoVDep51J0RQVk2riq4e3gibKIWJ3/T9DkwJvbH
mm4NCwSW8VoryzXx892pTrQW01+0smTxMyg9jBEeDhV4lSB3wRzYGmubeGpvibSzVkSx3EE/yEEJ
tDeaa3aLpq5htjBN4pjC+JfdVYqYQjopc1XZWf4U59f8RDROsmRAF641u7mKojHXVm3sJRfXqDCE
oCOfUO4ti7ZJDn7Rf9cjZxGOzg8p+mZhtqMEyfXBED5adJL1REZua8I76yY2xNYEuYWnnUlhPCd1
lVcvRXHfzMAAHJFwmb4N2vBoNkSdcKrHGxwCP2yvAZSGKZv48XKDOElbTT9HYjZEXPcXnzA+4Ds8
ufM+ONQD4mmwL9+N84i5xhw9Y1bLY9jq/a5qu/WYmHKN/vcbG5xsicCWfsRAnifrctOHvk5jRjhM
DQI0dGyDi+Pmp7we8DHxYC9cYqSAzHi7Dl3KKqqKH3YYPBDM7S9cj42ACqcDbXmB2oqtOy4Rno2Y
zHRqc78JrhVbtKmYRYyQJ2mQ2meXMNbbsq0O/Pzphs+OZWYx3I6e4uRD+MgsDpeN14cWvcOUcKlC
JgpuZz0MQGV2VtnslLDfOifRjnXeQSmZf2UTncuBINJ3R0EUQ8pVtNRpsCth2LhbVf3s0FocTI19
waAalrMt638Q5WQaEZO8d8LixcbltQAPE8Lkj4DQGXZxisGb7KJ+uuitYnXb0KfEJMP2AR8Jm6IL
nhXk2rFq937NpsYXw4/BM+M33MzM6S1AXiZnmt37NuW8FPddndzwigkPUzw0ADAiXPBctCCec5Mo
yAcIU6Db4Q9jWWFCOWyTRrFPaEg3aVBUWV7RPtudXq213PARWsbBTgfYgTGNUU3+09PV9wnU0lFE
1g2CjeA4akC3bPI+Xig6xzXHU7vD22O+BGrcOkPePdhxbaMQU98TfFNs4+M9jU+xh7GEpQqh/5jf
p62t38fzdkzM39cNlJOWvFxicAYmCKCDdkOtnlTucwhOxsm0GFEBVpPS2sYtQC0zwW/j3A+Cwa0a
wt2gCnT7TalthD6avODSaemhUyvj4F0zMdPqKaAjeeuyNVr7jslfHDlXWmk4IgqrW5R2Jj5h5axB
J+FpqFpy3EMP8I7I02vYTCmZWoyyEDvdE5f35z8ypgygSoNfLhsEbhnk8JotwPwWMyraw+Vn5+ux
iz9YRzNtI6B0JXQYeVM5ykOgUw9Zjk50WyWyJU3dAT0RChGzQRFjyZH2CWWTlZnMds3bfjTax6ih
jev60N14IZQYCnFJio2PlDws8K+35C4A6iGisJ/OkjXywh1aDL6KAE4EvTRmSJJscClnwnvxOjd4
tGVNXia6nRtP5zg0BLy4fpSb2gYYM3Uqn4N3L4q35SgAgiORjM6R07xlcZc/WLwEwqZQG1B5+FDq
n2lllscgOvc5o0d01+QUmPlwNOMaERDhmvVEfrWv41JNbf1OM/l2csd6ssqd1/IeLYUJH8lGmu8w
rM3NsVpH7NAXdmf4exFXyXnwjeRcu3JRI+nm7TetBg12pVI9kLUsxoF4tBsmulbAq8nKWWJEuGgV
rzosgN1axtYr6WU7COd7NNWLuEf+ELMOOmTFuS6cZ8MNnyPwQk7O/QTwYAY84mjwYHWvhzgeDork
jSUKFmtTdOSU9rPzdXhlFoy/R/ADjjynAUcBsxhnlSd030YMM1z25SFzcYWXWD/8RHuLc0zZtCMa
gMJ1pQ/1bnSHt6xv31E8FrQHwaky/RfdLaG+GjivtWTuze32DGGyPWsgDjcUhsmSE4kEM0SDfjCg
zVJg1kJf2GsGm35mvgxWEG+tMXTXbBh+VghcRnSw8NUjFDm9BQSmRzmDhNfrgK4wtKHX1RGJftOI
RViXJUJcVfBzJvRrgTfFWIJpjoORItSf9gPKHMQ+wwT6mPyZR2JgtHntefRIrtSHjMq+5fNqSwph
W8SkdtTrsIGB1KgVIdA9SeXWUXqM//rBvPF87gfcPNWiC/t7PJU7hvQSyeFiDOttBEBGC/Nh5Y0m
nsj46vvuSlp03rFNAHbqjKu2U09Nm+yrrsE4V619H89MchZBe+sW8bODXnNVcXO5d6HNfIHEd4Zy
bXX0Z+w5sMTPvhLl3P3Ayg8K2V3UW2eRQV/2BeMzC8GKzHbOmJ2RV0Krxx2vAjhSTlqx1iR4vcR4
CevVXBplcFfmLJZ1dL4MPVdh7pxz03kDudAvtY7GOWufBj96sbHjqEc3Ba3lo+Y+1DJ5V10IxBCx
QUmx1iYNHr+IyZWWlBSmPEs6WwseDwbQxY/G9RhWMRnAthovrSR5Yinhb0uUE4D2NIZc08l1y/sk
otdrveZIGEa5dsiy51ULes1EqWvPi/H8OffZpkeNjVwNzsk6RvixZrVPhBvzfgoUKReeVsRL1492
k9+/dGXXbnLAuovMThdmJNoj4eCQOg0E01OzJc6oj233ilKVlxKwdHyPAeiKwXYQ0fanKBs4sNOh
uXx+UbZHwp1lPdkcqH/8o7TF3ziR1o7KMweN42J/c3Frfv6OMCV1/vxVELp//grwQ7REjMxMZ2Rg
j92ReJlIE2qVxlgSTUedYuVZF4juKMk77k9pTpc0kMNmtAJW4fNv//0lLJuLCE3/4MaljiW5HTef
iXXCwUHakjW3BvFknT+/dKjfVcJIu5GMvuzKVreeMUU3Nu90GU7kzOTuLacb8YLAa2GhbwKOHl5J
JI9Q6Jc468mHpC8U56gBfdhHz59pevXo0+oH+NcdQl3c4LuHlfsG2fA6jANAJr5zntyheAWn9FDC
Qrp8Zud0GvmNncouodnXV2mK3f/XFiHDxVnzDx6hNsz++79+kEVQ12/tr2ahzz/4h1tIM6x/SUuS
2iJwREiF8+f/2oUM+S8EMa50HFs6BuJSwPH/xy5k/kvi8Hdc/OdETKjZ4/OnXcjQ/0WCugBJZdjK
tR3X+X+xC4m/wulJsJCOKaRFrAjfoy3tL0kebYgtO8zKq4IZ0QfRhxVH47VKuHFz86MbItRCpeUd
nBaArHnxZFyeEor6bW0GxSrwiZTqSoLfW1fVWzgXr42hyq1oayxnUyjPeTG/zlvJLQt/mp0cRo+h
IviRIxwvHtPZsMuL5YQmcifK0boGRFpP3YBxGhMybwx3V6TiDnW0rrUGVeubVzndVYHwtT0tWFr2
ABijzNI/3Gx/sVX9aqOarVq/hHx8XhdhYD61uTq4EZw5leWX9IaY41hzAW7WThttpA5PJUkHJshV
/a5h8zHNczn43aoUab6jbr8FsEVhBn0hMiFaRnk3EcPiGHA/JMYodzRWli6g7mCSUMXUnuxC/yhK
LTuhRnjLWWiz8jDFQSP+jhWAvSxxHJxCEaZoIqxgnwLfRyQfjSYLwkAlW+xUu5gN2bKyyuHGc96l
S08qmQGnfOLLifJ+YYLswFNZU1QIS9+0DA0Kpy6urkc0GQajU4XnYhUEFTlWLqrsAIdqReatrsrn
IuMYd1or3HCS/PKY/GlZ+/Xair+mx/xxbU3dxv5u2sTrfE3GMEvwTZ3ULt7k59u+uqudNL/47CQp
JI29jchlHbCRWoXlU91aa62OrGd8nQ+q7lkWFvH9AEqk6AdtBQePxHTkLNss4tXtqhTpQ2okS9wf
Fo1X07E6iM5Ct3B+F6AWKp/Jc4TBiDFxmG2y0Ek20O/yJSOiYMXM5iAGlCFiMuvt7OW78RqxBviH
+lLUTxRVv4uxMecb6d9pMn9cDBCySunSMpUuvtxo2AzHMRTahf3YWpUSvanEfCdj0tBZ9YiggjoB
0WHhjLf+KB6L3puHZ4uUALcVvH3wu2tGiAXOooTmOYQjial0pcyowKmW/CyjekayFVwXLxzW//xJ
Gn/z9oAuDm9ImobQXevL26ND40hd516itPSuRltu3AGqfz8WmzQZlqCcUXnijWqbjLq5po0LZr4B
/ycSXerv//zNfL6qvlxJG9cZl1DyMpNfH1lZVhVxP+HVLE0gM3aKGrmjfNAkG6F0NoTBASc4wE3y
e1y4i3ogBblMyjcGYgkSMfR5vNhvMlux5dFgh0pFP4Rc0qin/rZ1ULnWmjy5tna5WYzOUD545fgS
Oma4VkkBudqytUUgvYFRRIrWmSzYqdTPVhZ4e2xzbFo1470ZCHeHAVTAnZiyjWc70Hao8anpM2fT
l+NN2tNojkY4XpaGZfU7Q0fbHCsYsm3yYAcgEFP5x7n8v77srK+OUQ4B6VpUVK6w7fnY+fKyG3Pi
YCtxqXNQ3Bh+2E5MEIsrBz9Lb61L0sZ0exBLhO3sR6g2l1l0ARpREuvTDUvZtzM54RzHfbucRm/c
TtAJd7LFf1Kz8ojOkzQVjuZiEykSkZQvGVnRA+1GNrmDTftDijVzRqF3e1uCfLpHKpEvgGqnS16q
5SKn//9NMMvsuP364CmdSBKOUMsgGurLD11nozMKQ78kA/BOAzbEUiexwQL9CNwQylgQkjwud55C
0H0FNyJ/8xo05ofjy/3KsUt1QEwQECN7frh+OWLqwQytirqSNwvj5Db6aeU7qSHYG630Fu1+v+xN
bQn0+oErd7BRIqLO+O11wF78N98GKVqWsA1qlM+b45dvQ/cTHL29fglIF7Man7mg+OGlvkOaRAAb
H0amWZfxuS/kHfywl8SNxaGpfUaROsNPL0PZxHrW3rXkYp0I41vO0TvcAc9RnZoLCul0qarJXNPU
oA0n6gJvqQ+An1hctyUxyKX/4PHz30qv2QG8QY3iNw09HN1o2CBA+efXhPq7n9cwXSiIOK5day7y
fr3shDaYE4yhSxkON73RIfmC9f9Y+duCDdqFNIyBzRtTaiZatyXe4XnDn04d/Nt4a1fJodRK8GQe
D/Tnm7aAKbEZULrHuUPjNSYXZr7eSk8+WOE7UKbqWwMHJgQu7XsMTg10lj+umxw1gywGc+kRX2MT
VL0WothmmMoJEhTf9FHcRWkwrtlJ3RR6KZdNGWoLZwb/VLbtHBOyLRYWsaLLzHeHdSvdJ3tLwilm
JDXE64aRSm6EG6/tkVoHAH40fXKXJhT5RWZJ2hoC6Y/9FCUr07U28Oyq21CR2qKHZ6e+qAfXuRIB
5ENXcS91I3IoAl2xdzJyHnmMkzAl+nPAXfDPH85c8v7HM2GS/0Hxa/HwyS/e9aDBiBFq7aW2NFpW
12N6buTfMtWVB0AnHBvEC21g/i2qJiQ12tBWKsJGlWXb2KkyUg2KYpPL7gnWXrr3dBgJCXAqABDZ
dt5go4PjNe50zbJ2k/M/f++fh93X59meX6BzSW1QpP31xop6B0ZK0lxwkb1ReZA/P0HQ6TCesDhx
Vro9PsBY9num5mBW+wPjwo5gYYULMajQSOIgxBEqzOe8jXcl3ImtrLBJFN5whVkSXUCM4XepjF1E
MNDKzxhXciDZrC2HfFVHyt2ZfcL4bha/M62c/2TQ/5EL+b8eFX9zUtB0CBIJlaHzvy8Pj/AljICq
uIw9JwGjaMKq0cxP9fhWlPHdP1/Qv3tQ6Y4MCz0FOgRnLtF/eTEV6Mb7ssrmrr7YeFr4U3Opc/75
7/iPogFuCl2P7fAyMA0dkftf/xIAPXoPkfoSV8yzKhMRE9w4gOIiRAclMLbNPu2O7LUxECtE2cki
pnaIZ++abZ60hHJajCGaM8BgIofhilxMx1a09Bnz+T7g60+kbB4dhULIOuZoNT2w46241yr5zdOy
HPNqeAPnLF91GGQQWjEL+qzfKm60he5e2zBCpIydZsOcGQpDXTwGtEesmG1IZ5XLUr5lI2mVyMuV
xaTMZkbf2QPx4uYym9HvNBU2Iai/uXZz0OGvNzzXzuHoVDSOpCHSKv312sHw91HYlRdXqx6IofeZ
ykHOHLHPLInfQU4D+8kV6IQLC0SegK+zzLLpCTPxE5pt45QABHN0Swexbu6Jfsi2tkOWep/m+FZG
hkKA/K2C3g+yibYcs2qjCT4byMEuvLcQOLt0ngsFtteUtr5GzKhBRLBWvt1ox8JC7KizITIaUz/a
eXGb12G4MtD8U8eUcpvzzG2MmHykekpIvdIZQRedvq5U85pX1I2s1E99nPnriZcKdGP4n3TR6jiY
zkeHqH49TgiLpWkf//m6chj9zYUl+tAiD5KIMOtrPZaTDzYps0LwCYA2TEzjbgohuKXIwVPHwAXH
YCnIhz/OYssmoMeLDXwgdXbb6Xa7IMochWQEFk9HGgmwzlNko6M1pZ30+099WgHnT1lbhGfRuaqd
ZRHgS55qcBv+LBnKZFKuO70IL5HdnU0Lxvw0xc+Y+ox92rvpKRJI20PxLWDgd0Z9nC/NqTIgjyn0
uXT+K7YLlJBOzSYCxsVicN6zPse/ZjWoeO3hgnjFrPGPDa7J+GAmA5dBa2xKxBtYteUubuQPvF9o
hKr0Buf+NoB0iAfUnY4dh5QxERriN2yyktheZbNZjzR0VflwS0aDx5kfx8esXbAaaptQ7KsYT7oe
DDx7dojn24fIitftFET593FuuUJyW8aOR5Flx10+Zi7PcnYoeyOgwE2DU96o785UAMXI8dVMvn4w
DkEmrQM7yRfGNUuaih8i8ouV3YA1RY+1qmQ+HNjCh8hgT3XAUzz4wYPHVb4oYo4QAJJmyUuJYHl4
+J3FbD9nv7xRyBc2ZBtrBIbYJNbl+spSaXq10+JnYWq7jCn9uUhbhtUw68eaFOwej5Eo6ovsPirk
icvPStGPW/83ZbP99QSYH3pX0Kzqjs7w6esJPRWDmJyCmLE4IvjlcwuA422rp7W7QDORLO1ZvM+C
EodGFWj7BNKkp2PS6yrBfkw6OOwHnmKQfqif9UsewfhHb+2erLnXhbUJUDhprgRRx5tRK9ZMxz7o
etUBoO1C0yCbBCmLCNb5XChrn1ZcW0cm66Dthr0S0SFN4W6YZhGs2XU0K5e2cN3PN+IYqXuPcAXW
5dNNrNF/hG7ySjhBxlwkYoMgwh+yac6By2dWpugTnCE6t8S3QL/FWq0BmV7rwsFLpmBB/eap/zoV
4cKCBrIpxA0QQuprPxK2WmBbwGCb1miXBJelyxJlD5SJyCFWljCzApjx9Ijd6gxd/TeFl/F13jX/
7TYDLyWEYTGPnA/jXw7bqvMsT7Od84CMrwqqR2kkR0PiPTEDTvo2glaWR3IL+HptIbTaR6QPbGvi
flZu+KN3mTGNpnVtpxyqCRg49IW/+w7/5rRxmXgSasFl4vb70q8pP0ZvhYSjD1zEWdaHE7eYO/Lh
rW9mC2iq3/q4ZMpBEkmF9NWFm0iBDIOcPJfF6LsoOVsM4RfXYw3zm89OuP/xynZ1XRe2pIwQLqPc
L4URocAJ6+X8rGqAAbbtodGZ2Gpr3VXXPQLUAOqzf5TxAaPWuA/wC0DOpNMwOFsqDTRiQ+gmKluc
d1DPpto/Z3hOnuLhLXQAEmhBlSPwSPCIedAJATqhavOQ+4NvzotKPrWGO2zd3iY1qRfySbJVW8EI
kDvfHyCE0I8f3Mp3FqOs2mM05elTQoIbj2inncKMY1G37oKmNDZt0UAxm38rAgPdnEYRjZh3Ndnw
aUbcGA9ucR10FzxNVtxDmbX3OAahLQ+O/eqQ9WeUVvE+dS14TXwkcRMGG9cUGT8cjow2KYaDkWKc
sFN3E0imvdmEbzwxx6VmDHOk7Jlixjsa7phunTEEUtTsSFHRjoEmRk6xal2NIl9A/kBlrOF9qaXc
sU8P4WbAsnM3w+ScXUgNN3Vf9ERwyn6HQnWX9XpExo7JQVVHyOdEUDyRIwSFqh2DM07D4qlo+get
i4heFsZLYwcLMTrxzu1CXAkCHIyPNHc7G822WOzvSK/70VWYQmN4kbXrrQxn2pLT42PzS8XKKmvW
xPlKVIrlfq9Q/IrVWGXjCVjMXezEhFxgjjQCGIpgkko0dFq/E0OKcVnztpnEo1QGwzfHIHch70ld
gwWJbDW+HeXRFf50w1F6dNxKLSrZcb9jk8EV5h0G0IYN6CwcbjfmUK6T0IbqrTGmJiT9rh/sNdby
bhVZxb0e0mnYkfkRGKRBmxMjGFXk+942r41A3l60mEqLUPyUSlQQL9VO69ufkW16SKTyK+8yfYmo
8zYhedwlh3ZhTelzOUWPlKpmuy2xFa0Ivs0tde9gksyn5qqxyFr0IxM6QXMyBDALO5JqlhzBd7pO
TprWHYak+1bU3rcM3yuYEbH2p/4723CQ2DHeych5IImHwUx71RzlYl9UJy+xNo3hvXa2PGQkVvQ9
hbLR5g7WfP8S9C2JLl6/AJB1du3oGYvnO4f6cxDJU0Kpn40agHoJFAOwOxMuwCgM422/eh/IAQWT
M6d6ZNq3AVHxIlMhdK2U+GpuJEjFNKkuJCTVKe0gUIHsUjAho4WErGpRg9ZadY+TlC2pRBpgNsja
A+U0QGDcae+jakyrKjuLKp22Jm5HbQiJ/xLmtI5DBMAyQWRizysTrfaJetZwlIyBt1Poay9ky7k4
eEyM50hQ1UlXPDlR2aaXovvoNbu7NDZXkngNpzVYH+akiCXWKhS9tXFI/dqoNiF9sXKxBU71fR4p
OGvWTzTYYKyKzFjMgANLGdA1rOYUw9BegEcm4C++GtCATsBJFsngM7Gri2UKLWoOXrhAWCiO+MhQ
1NizkgpYt9sCd8U4KVzaHYRNw7GbMBwN/gupS/pKheT4MpclASW9ZswuBgEjXxlWzhypJd2CWj8j
PLsBz7aCJa5WUU7ChOcg+aom1a37yUPFFf3AmxuQZYnYuB9IT6+GJ1mTJVWKkiDzfKl4g0Adg4GK
T7QMPrTSEavAbM9tROfQ6+9aMupb1392fBvqdBqReDYtWJ2iaYu86QQ5GG/HSChZm9hHzWreEI4g
rnZfzPgulSyycL0ulGbomwle3lKr9J99IF5doM5IIzWD1oTqt40fwwk6tiKpC8uJSc/nYVHQMmSc
LKh3zCzvfWeMdt7IOaJbydL08++u5uGNLWBoNMnwzJv+2SuifqPDiUv9EQC+W79WjvqITOr3lLAD
cgzI2AlvkXtNBy1/gPj5qosQ/5AYFmEcP1utnkKGwHfZ5WwVJDpfabxgAcZSHVScAma+y2rTAV5X
G2tQXebVqAK1yFzkP14Sr4WGeikDx4uMSopdOOx5fWl3Wl2+M1BicSKC71OIpt7KSeq0fP81JFRp
MwowAoyI95CBNrWF/XvQug9hVeehHoC9xgbPLqXtApx0tZWG9oSKHySwvFaiC84hzAvEhTU/XWw+
6k1ibybbWg/1mynLYld6frolC+uI2zs9eFUyI64Qom/iqLxnFerizjHTVZammAVCveTE4IXspsZu
RNe6Gyyw3yMJlmzbezDlrju/HY7xVL4yMRbLnNVANHtacFj++YUCPD+0foZvmE5jyfIf0nLIh6ze
xnpAGJ6w8LD6hhLADvQRAEuSrj7/EPIh5CSfv/z8z8XN8Mx4UuEuAf33+UWvknrCkTFBeQ2cbR96
EM8//w2WaKQfyVuVY93WK7SDI3NuBsY+BeOgoSrPApOfp10Ttwgd4z4Yq5+NvB1b44LW5j6mHmKs
zN8/WcM+BSCI7bdI1mmDWxoCrHkYHcATcUVCn2m+tnajaAnhZ0FfOdWwcurQeDYHUMMTNCorFZfP
K+6mQ3qQg73tTf5AmdsPQ0Ujak8bMSJGMbQeuHdYavfm/JCPgU6CHe/O1QQi7DUkV6jOnDMMufDQ
D+WRSmu6Gw2CeX0y76eQ0Bcnx6jKToptJZPObhiYrUVKP1MRPBMgRZakVJQFRHUmyrMxE4IzJP6V
0VvBmhXVl7gYXr/GU/UA5Kra42KIiycXCdhlVvU7Ev25Yw0YEOWjpOtERO1mp1JTL0lKyRmo4q6F
nLx0Iu+nVmXZI7vt6TpAju0QvWAldm8KZzKW5ZjjRrHsF1vpVO66+ZQmVnAT1SclSvdcsbnuAqJY
6UYiVKNWup4wHy8cmtoz1S4ui1bmBMnIDXq79wHH1Qou/GroDZetb3FLPNJTaPneSW8cbZ+qchPO
md8SoebS0X0UWXjQj2Vqk4HY9pvSt7bszV9lQ7yArnnBLdM179jYxo2rT8Et0d2narLIC+zs9zK8
ifxInJhWJjvJGd5VxDaOdeutkrJ5BCqUbsV3o0se+mwWDDf9LkA8u4dX/6xLkH7OiCO6tz5sCdnO
D01Qnnbk7pqRHVlBR4NizMaqVB9nxCL9xWlsFS1wjE1fMQwjVqjJ+kvLZ25g/SB5q2Ymyj3Jm7+/
ILReTlFlIuuqvGXFSm2c8ZfBDML8/JVqwDRNgvEw9zgyMIeDKp+8ZycjUaeOxTrJJygtYquUTUpB
F7+FlolwXcfAr7oA7dRUvkxImZwoQROIsGGJsG8HohPVH8alfWOl+2xsi61vDffumO3SMa+3Oe0/
TgqL6LECyp1n/YgCPYFtA+Kd981VleKH1WEa6sguWcXoNU8BvgYyHhaF0PvHwpG4tu0w/9mUojiX
bXyo84o3+Fje61lWrEjO6F76KbxD05YcDPBAa3uSlCQYj8+9jhxsisOTn4EtilUJ0N9OnGMMFWJ0
mueeeQeZ1ek51VOJx31TVvZ7pb21XRxd9ACucWUT7oysXw36axS2/RmoFIt54G6kMt/1ZawtfQZQ
F7KKeKI0sE6wK9Z9Xnb7dmYsm35xtZqU9MG0Huvt1KjNVGsHBShxl7cEAWRMEfeq4ufV5pynRoXf
2YjiA4g8n3FyAV1/YAtkqVUwls7GS9LqwqeYL/I9xzZmKxwTy0nWT22AQUqrOejCvt4xMByA1loH
s48USY4QlukPThCOzGVKKsjOocpmHWs4RJvrF0Bo5tKua3+dt164bDjLlrrUrrIhbkCzec4qT29X
lCZXyP35mgct3tdO/47C58gJ1iwji1qRagIHnIGj1nDCCzGiFkEAKLQHOyYVDyT6LOjGekzWU2eO
+TKSzBhiOz5pBfM7RsmnWIcYoJrwPuurdp8gtOxC+G5Rjj7ERy0GtAz4qfgf7s6rSW4jzaK/CBNI
eLxWoXx7z35BNJtkwruES/z6PdBM7AxFLRXzui+KkKgguqqBxGfuPdd5Q5yGNtss39tQKkTr/s7Q
eqWPew+JMVxSL7jLAiO+TR3/KvHxdsLXzW90S1nGMWm3TXhVcY72LiSYUBXuET8dzhR44HhNsH7i
t2u7UUGWDr09NhXISBbzYnuwcCPnTXfn9et0jU3s4rntWwnvcF5TFCpAw9HIchH0j4nf3hb6UFQP
oKPS53yawFpARMpaQcAP9w0adY9C1WjzwzAPXtSGacYLIEgu6AHLP14D93j/zLtQpuT1dcEHI4cN
YdlsGGMsPMkIhIwJEjmBU3W0S/XaCZmu3fC8jxfOezSS8ksy8o4Z7s3VO7qYd9lUDedxrNONHPIf
ecZAIOTxu1QG+Rdm0n4TfPqDaVsc2IOi5xv9TzJPgCCgG1S5nC+uq59HfpU8vh06DCFv3dqs6T9q
KB219UrchdO66WUklqlv6Jq8ar5QyeCMSwj1K4U+LTnnXpdQT6WMBTnWXRg3ZNICIkc5b5KKiX0u
zWmbakzz2kN4BO6t2Eivvi39IduZFhzmejZBSij008G70E53RYJrei4QBBpLeGZKbx5IJAGEYKB4
RWABk7FlDDprJz80tMa0eHF9Scx2T3COPPRuhTFBB5BvvGNdDHKTTtaw61UXH511VqJXl0cP2xnq
9fRUrMNhPD4jMEde1yknyRaFKV+9LxZGD/JLQP7HBUDDTWHWb7Y/mkfp+U+W1eIfMUhMSxkG3Fho
XLaqMcJbJtxXWVPdKHchmljBmLH58BazH0wOHAqsC1LHTB4l5QNAt/4Uj3NHh5FUgB/kVv0AWQUk
qavwtOnxQn2MvdCJs/sMLtjgNDqCX8kGtZT2eT2Kyp4Q6iToPXKzxB2JLMtVA4+59rNbG59TlJeJ
cwbngBAXxXxeKvKi3Di/4iBkbI4WdB+aA3gLeF87xmQWN77Jjd1LL8rJWNp52dQju1+Mo28s+rJG
2uFtSr4wnC6uBnPAfY9K3G2wpkzkJl8FS4CyPhh3udOFuLFW9HKu4puBkS4JeAczCe8n7GA5R5Ze
UJ8TugEMici62nYvGFGusQKHF75LstRSBqVkbkZYUM4hHBaGldn3EsDXWunPGw91zJOlq13f4fnP
hVdd7K578zUceDszxkvdqn2X5vfKLVLMknrad22SRV6ZHXuvHm5zggaiNe0uWij3IsepELhVsUFu
JAiHbAbfxbhyOmiomum43MhAGjtrDOjodV8SzWQezcDtTkLY906K+Q6gQ3pohvTgaN+D4BA85L7/
CmPlgnSNEZjBH/WeUWyzzuNWkJdU6auJRehupsjYL4l71/jNBw1DueMlax4W30APG3wdG+aU8jQ0
eXrTIQdSrmRqm0gXE9bXcSAxUK4Yhz+wHIhus8Zj9pF57yH32WHoMyItO/tS1WnEYZxcudVLVuvw
ihnNjVS0wciPcKkn0jjCqAKNZSxEyvLl5xonom/sQrgvvm3aZNZCE4J+vPcZwUWMk3kZ4GJLU6lO
TmG/ed7E3NJVyBzDCZhWAlaKhKQ2bJu96cDlK2JxRsgGXaOUhwH78DvebAUZDha6uC6z+snJE3KV
qvJbHwr/aI1v1PXhlYl8YwMCTzHAaSbai/zH4FkI+REaS5GfXRekx0RY9naCLdAnccC+Mzw1RQkx
tNLN1sSxD9uDGzz8JgdqGpgG4aEoSOupFqPnnVrEuyZ/m0U/4IeuulNHJpZPgvWGki6/zoX8Jgqi
u+gWZmcwuW2tJ7gBsLIkmDhLdiFHX7fPcBlHPepps5GfooLCVCS8KyTzzzuBzGkQrJUnOD7xNtRW
eUdHcXSn2npiFLXJpFufYz0gQ8eiuUkRYZ1MqgJzIvEiM0CjMmQDDWPx39NEktdniiuMrcNz3j2L
hrLOaC+KwKxjaa7urtkA+u2O/q0kbJOEQzJKw6UOD8p1R9xshhORp+GC82iyczhZj3EsmCcq5yoc
LyZv8nv8lUydtopK7mJU/CY7OwkjpgS8aNPpos3ukdlhj6CVgfRkg2MXhDVGfmeqrWUV3Q124hff
G+K99AwHk4Z7r/MUT7Gur6wryCrldcuhdFx6glRVNd4Zo5pOwkmgCqh+3rIkCQ7eoK8aq+62tT1/
hX5ISFjH29rrTWTn2XBCUnqnSqBKaoK/aeExI7l9Ehf73Ddoi+JGNXsQWA/DwGyPCHM+bwB7TjtP
RidnQO+kfHTj/GItCavtkYuZDhrTgoO9sj9CNlTHKjSeJ8cG5mOX0IFGeMckkd6mAJyxuWAFSXsw
OkbvPHgzj0iGWx4j5RQRic2StQPixlSK9K+leCDxXD0GCuOBGffmLZncnxmC/KtaWM883ahQzjmu
wq9DC4cgzzidHd4MgZ3pnbfQuZHzltzio1I8Ppcir8ZIqQpbZ0yIcEbpmo4aWEmcCAAubsMIZfq2
EG3HbVqnNybl13ZuRL8vNYo+fDbTPmyg1Le8tPLGty/A+fhKPLM5aoV5Xw1yKw3F0DxNLehcqo0m
9N2IhNObeIYdqalkQtv4bi+cmeDxgpOCM9QZKzPNYCAmsfwTkLzs81hXxBpiTyH7tACJUiDGxRTA
ohMjMnSVS0Ahfr/6CNoMrzA766cFT0UPFGY/d0m5ZbZGSRcYe14PYmsNePkdBR0sCFqk05a+C9kO
HAJJ1bQQOpr5aXVVCWzxZtnKqPcobR1pTLeiHB8cHb4RGcz5lzziv/BIPk/ZNq8rNfAANkhkrmO5
42sy5PtR1e2lspzLGIztkSi4ZItfCMYKGGspoePY6B82CAJIrlSs/kzZ71O82ylksBttLgYVDsRt
qDRy6yl34pYc9aZP/efc1TY0mxQ9zbTcm2JMD4Dk3SgMSYSDlO7nY/UgINDUSXxR5jPxre4NklsA
lf5wRnOcgRvdM3plT5FiqCmH69RCvjDwmADCxXPfudRA0mrvrbBV267uXuaJjS8QC5NoyRiABmlE
UJqNAU5wL/cKJOK2pZ+8GhrrQeNfYSbZBw/2nFzlTXEHr9Pe2cLIdjLHj9vTSd0Bd3lFO+RFg+lZ
D3W/ImDxvNUlztXayvSBDVsYt+6l96sI6caymUvWBEbgIrAluydo6isRrujt7iop0VsW+b1BRxPZ
83aYsTlWBjZh+A8vxrp1dfr8kzdnCdFiHfBiwQ/K8AesamTDRhUf2SJtAYU/ozfK/rkV+/+aCPOH
DOP/tntcvlf64yeXxyrb+KfLwxH/ILzF9wNhIuZERIuK6J+ZMLaNW0MgSg5AI9osMNi7/svj4f4D
OqBjmfwRiW7r3vB/PR4GmTCWgySc/y4syxaO+9+YPCzr590pUjrXZVXvhxYyKozQ4Z9UThKIo1Uu
PHzCs0YgRkGWQ48j3PnN71e8RGJn4x4Vh/NhNDFNTjm0GCJnPF7DSxI6IWnHvb8804rO69hvILRt
A5cyIMuj4+rA2828lUiex6Jkno6LUGuUlYYoc9R3NMrwWFQDVppEyNahEVFoR6Nmtgt9O05tqE8D
fxlh6Lmp6/EHKXDKvqKgpzJlFa4CiHO+Tb3C4nBF9eva896sUmtxTQa5xqBX48HUgc2aTCvplWdQ
NR8kCuydQVflNik5b2fJrC9vLALuR0LsymM7Nj0fLIQ/tp2JCGyXrUupdq0hk8d7IJRqvMR53rRb
fM0AzOQm8HDETgjcx864GyFKMLgbM6m9dzdQ4/g2OoTxth9malQq/OT88db2VyEnKLdpL8CHMc2C
ZfwVHZrB+Cr3ssbJQGjDwNkXTab9u0miCsVVj9l5m4UOPCzZrG2PXTKWuySJ24acQqxQjl3hYx6d
y6Zv7yhnlklFkwLOtWtH3yb1p7aV+1o2deo4BzukcDgPdh2gJI1lu6xsktrtNGAkwcvjZKbabjZj
WFOFtjPfDrPfIQT+VmQQxvqa6SWNuOX5B5yKvvxW6Dq9J4vUbm5x6Nckfs2VZde7oXSqbw7EdCjm
scmLtJhqQoId07hlo5s82rk3V7su7gTtqKDakmhiBthfN8PIbmigSUvIJ4b82s0e4Ocw0fKQeNIj
9RCvgY6vqm5y9VsPHE+iTRj1e4giH+2Lb6PSH1sMIVsnq4j5GWOhkUn1hG0eswLSfrrxtOMW92ns
1sWja/huT74raZeb0V/ILoW5yIRja7TWEscHWyJRm461X41ZeDENFm+3rqpQB0MCihO87p1Caqan
cjo73uLo6xbMm39t9YHJwp2bPdx7boVldEbbx6ZhhD2xyxQV+W03QhDY9qaXAZ1wZtO7RYaIawdm
ZT2y0bGRoeVdNVm7fm5ZZIJNGwQ9qOEV1cFwqGG2Rcig4t6xXToOhdZZMaWthnEfQFBUrMjtuDii
u8rlHauqkS1u7/MMWuyGOkiQZa75f3i+jqarvPSbTdCC+2Kns5Wj4xCudywGzd9ThyIgWs5bYQ5k
RAB3PSw2/qNdkndu8+nJ9TThIGuWa3hdZCmkVpqvrFg98tpN6zq9tjrBWl3begpO3jyK9JiDiIKG
sgDr460a6h9eS81wY4Flgg45JZY+OYMHBtryeFhZqXnElw7QeJnh5YM7WPd2gTmDueaiys+xx3iB
O4umWH7IUGvHxq4cWF+aQY+EuVcuWj5XFEx2u1oYTvrieOixBa/wtFwGRXKqTJ1m3PjFqIIbK29M
JGOKEVS/dwRoldsU/iIwurmozA3JEyTNJbDDKugJvRc/jLBbmLSWBBwuxvesstySnKWY0+HL70Um
PwuvMAjiArRQv6DTAaMp/iwvDs1qNqs/AkBaH5nq4FTc0YjnM4xm4Xg9B2nw+Psr/vzW+OcVbcE7
SlgCS42zOij+QxOk3SQbw7IirAB3H+nhxvRuqTkljoON0Y3vW8OnUSJX/Rulz8+6339d1kb36OOO
FL8IocZ6ZGAITGfTLo7cCe35D5NhWg+//3B/9XXaroPjkQgyZmPrh/+PDydVDnIZ2usmaKnpsljT
ppn6u67ZspogTP9GIrSKv/+tleVDBYL3Ll5h4Zp/oTMWRdCT+sc6fVG2fyAO0N5Mqe8fGcrbf+PK
+uX741IOCi7Poo50fjG2dDCB+oH7l3hPwoHjxPrmtzjGfv/1/awX++fncZEBUk/41Bb+n74+0BCu
aD1oFJaYCFqqazg+i3x15+Xi5eO9GMRLq52r31/0lxsyWGX1wsE2I5DHij9dtHJyn80KX2Lczbdl
MyGe9Anw6ObmASAD7hJwxaffX/Ivfm9cMlgLNUQuv+jDpT+ldVvwOR03GV7KJeMciW3D24Wjtv7u
S/3Li3mCQtLEc8pz9/M9GcIehOHIby6be6CD9J5PgFPMs1Rmfvj95/qLmyS0oeY7LB85TMz1R/mP
25/4Y5aRE8y1Aff9MchwcXlEBP23F7GEbZM4hzfDCbA4/XyRNqDHwXlOiBLT4hcgqOb15BNr+/ur
/HpXWBTS64MV2vZ6X/x8FfYQoEHLgLsCbglqldNQQRAiXdTMVyVzYjz9/nq//pYsbgeLBTNvV6wJ
qxTwP746uzf6pYHGvama6YtrD18st3shmvtvznux/tw/Hxlcx+aLQ0JuIbH/k6Swb3j3msn6iLUO
0IWEbKVt7YDMjBp3+iM/Y4ldbNAk7rCLmoZ3gzwEyO2FDMKnEJgDwHm0OEBFBzH+jdnlr74DF+ua
8LFGh5jYfv4OaowKo8XmBoVlZ5M2AS4h3dpdRtIUKeZMM//7r9yjAuJa+E1psH6+nBrAh3qgejc5
lVx2Lmpw+siHdMNclTe/+JuH/teHA1kBcESiNL0QS9yfzhmZWeHokmG5CSdELB03EUqk33+iXy4R
4lHlnc6DHlreL4c046xUmTF2bawIqL57qGB5/vX31xB/cRHPQdWLsRN5r/fnO1WaJpgntGM85NlX
kL43MNoQc64TcNbmLKcAlTKZUWzv0DU15osXDhA2xrOZpE+//1msn+XNvDC4SxyfOzrEM/LrC4Pl
vwH1RzFgUt61b2YopMYQ9kj1DI1iQ7G7XQW7E6l92Xy7dHdt8KMq88gnI9zCtNWPRDsNJWDyigyF
aYpsmN5//Ij/b+cVa8nyf88rrj+K9Kdxxfq//2tc8Q/LAZFF9hH0b34zq3HnXxG2wuLPLM9EgE79
Rtn373nFenr/m0EhXNaJoecG+LMo8P+b8YTv/aFt//dR5/outUpgcWVGE37Aoffz8w0AN0vqUu0B
CkEnotNOsW6ejDFhI47Wt6njL6gP/YO5bJsmuRQeDVUmfcSAS/I1M8U1yol4Z5XhaYFpHsG48vdT
O5MnOnoHTz91DaR4hFW7MWNKmiWTxbyy3jVm+ZW9fQ4mJf6SLWZ/mE0clHJ+Tgr0I1nWkfUOl6lP
xANTWiwwaLyy1uxJRNVZlJiD2HbzHlR+doPjr9ih3/FB57/i5rYOLe/dzSDSz6XEQ1OD19s3I2z4
2ZznIwuXH3Pv7AtXbHu8QNfmwn7AI3AwSdv3OWhLuLkO0jtmw+QNwT3PTLQ3i7f1iKYH9g63Olma
aQers921Q4xr5tEn+4k93RekPj2KhmE+zMNb2MjrLoDxUE3S2CrMBTFwfmwQ53qlyE/yxJ6LYlG0
55FJBElpjE8QLo61/wCY/91ZcZHE127kzHqhNuTeG/pHwgPYQRSkZjoPGjjlRjh1ZLZEUBbdiej1
I/kId2lN1lhdPfKK4Hte8+sqKo5ymu/d1scdNCM4Fu2HE5K4iLPzLJqi2NFsXVve8ApBDtRmbRMH
385nHcOxtNQ7gudPwjRPca1PzB/IEakJKErINW2a8kspqOUVJzpTF0Bu5fC0opFHDLXamL9qHKvk
ZntRKjF5h6ClpOtzvjcn3E8MwWI4yNW6FomHsdnpgTz2pQpP/Avs1bRV0RAHaHPNOieQTcP+ogn0
7OVJjNkPKAcO3hF2VwNb6NHMSQpDwNGZ105I7uSK4w3cFBWUE4R75JwIDJCWQ1XD3RX5HpptWlq8
b0gb9ih3ja3H+k7HJXnDWtqb4YcCxs8ipZyfmpnRicOcnOL3mCxhG/VNiULhelwsH9inx9oWC9KG
cCsE8Y4FWwlm5VD3ywmmI/tHIzmYVcFQPVLigOMpvM9zY9+q/myQCLy1gU4QWzDemG7hbs0RY88S
r8IljTLIwPvLLtBM84yFTXaHeP8bI5thR8v/ZeFeO2scYGMTs/b+6AyiLpxmcPZJVZU8d0iVOGKu
wql+gr6wTaxK3ybjSdUuQsKXLgHvyhvgMo3Y0DWjoo0K4o3AxXGhcvI3zjROCNf1Cz5mVoI9ElE/
NE46a0hSndgmFxf0T/RYEo0k4XvZJrMA3Q35bZAIosTKS2npDS38C85zVGe1cXLD4p2NRBkZTnMl
i3054qlEt703pXudZn0cqWXExPTdSjF15V66SwtC1jJAko0abodmfq2N8KMWOQg94HUbP3CJNYJ8
5jNl2zMSzg4pomfALrfKCHadpW4sNESnkD/FeXDqsbVRH5vXjQp3OLMPomu/mHVh7YqhfpdFj0DB
eIPVecQwzdsafJtOvM+M+n0DS3wFd7PeD4IvrOBJmCBOsgrTfdjPT9bSPoxL9bVP8GIVwEc30MnY
x4D9skd4NPOEytuLIcYsHh65hXAb12eC0y4bMR5LyRxDSGYhU8bgo/ctkga88LYd6/OSFD/cRF2W
Ynngdf4yDOG0RWamjmtkqxWU46Ye0zuZJC+kkMqothEGxKxcXYaaNhyy0Oouk1IHk5OT3STY+05d
RAzfjrU7m8W13WqvRRZ/zgGDtSXG2hw8B2gURMCTNIvsWXlZyZCRjNcJqdkwrSWCAYgO7Uo1XmPB
ICgnJUMUTclLlz+GGUser/bbLbjepBRDRKrntKN1sLcWDsJ68qtTFpNngSDGWuQHO02E9Yr99gBY
q51fAKJtmyU9zS5GDrM/9bGqzg1cssjIrAjGrr0LDYHZz2lOGjoogsMSLjaW+QDCQyTNroZ3CxTN
sOGaclB9ADkejnnp4xgPYYDb8BHMRpxa3t4nUS2n3giyCAS0dVGu+Sb7oN60M6KSNjAGVBCs6lj6
+2yoaeU2NVpRcIIui93w09bQ85zaRmNfi2PjwcGpSxqW6sHCZbcFbocgdfaYluv6YJCnPFTymaNy
K/3FOo6s2HJSzdP0HjXWdxbRghQYMtTJ6FM+tL7Kg73jKhZ0RYrh0nh0hPpik70o56gp0xdJlIA7
MkjJTVzVWorHMbWiJbM+SNBlaNrgsE1bd9+ERAtOMnjFH8Gfd+zzWdeNY/bkxT6s90Xemh1A0qxD
RFyWy77RoDLmKezxMREeGGbgWlaYzAQ1Y0qecuW0W9dE7zG1n5WI4ix0r3TfPDh2U+PUYLVuj8S0
FqNxmwUrPFBe+DJv6hE9gUohWiM7T9DXY121dJkcUx4a2loRmdbkblg5fog+J4ZoxsoU5NPBoD8w
EZcRwcWgF5nj6ldBFlEjdYRAsK+nLoEI7L7OfnwBPDm57GHNvH8xg/GyyilhXoDRBlLBUxau7PpD
LJdD504oOjgx56o7I4+yN1KlR4zeu3GxMQp4+n3W5rWR4eACEL3DlpAQLsGWcm6G7rZNrlsC2RE2
Ys+ZTAqMXISbIoeUqGrSg+rhegRYuTWR/4uifhrmWrJUdt9Xdo2gFfAYJyv5qgt9Tk3gxn4Dybvp
5Rcvoz5jSOGxY5forv74B5z0g2MNr0jry2j22mvTSju0eCRa1yRpNIV7VbkUbPgPyv2at0WMyFeS
c4h3jGRIXS8Xdb1Y8BxAbQZbNZN1kMTX+B4OAT1vNGfTF+aTr6xPH0XmJAcvTfde6NwGRnVdEXC8
D2SDutwaiNtQZ4gC5jN6whWNRSKOgfAwmhe7iGrxlhGcfbS0dxPmT1PDTh9Z2bF2/UcSa8l88d6H
zH9QHTTJhhnsvp+HPiqy4L2fiq+Qv4tLju+CdPkOV+HgvQqo8SuDAQUSYMWQmEk6WGqFrJvgOoiO
AHAVnvsiuytdG7Od1X+zUKERBpnHdOj33ppB3/fNuXNiEtOW6aaT9jGmWEPwtmY1LKSz2YREbxbf
vfHzEF9JIUlUREE0UwDWfdLdFXOH57L2fVRoRPUJOFKQJ41Dy4+Tsps85JPzGqxPyUySqYea5AKf
PjjGNgeWxCswkGnG3UwiQ5K50Zjxi7MEvVhXoFhyWzIC83A8w/QvLgYmB1Rg6S5AkLoL8OgYHWp+
Bw02pkpI+t+dkDdGW0x3eR5lhnVOGivhfpIPDYAgXdqv8+SekOyn5GYU32qItXOdd1clhEvklUiC
XLb9rDBeEJkw27AurB+JVc21F4XltVNSEBmivfMNfVJifmEzB5h9/I6Fstx4EyAlJ0sfAxoEQiTn
vZfFxoUFy1Og9ffO8lmOpcHd3ODuaSzjihvpGEPV2iJzY5KCLSYcgzd3qawbxAvJljoFfQoiUARi
New2CW2Eeir0chWFhBaLyb8Pfvgduo+u89qtX5FgDdNxV3XmcUZWHunvMOaqKCty/LOGQx7gUZJu
FPlDc62NMDk2IV4pp7xF2nqx3CwyrHCLHwCxcHloTe9Fjrhr3KS8nkhY2Ab+vMEa8C0hN2GXda+h
0T55Gfb/SaDW9dyvids8zD2BwdBuk+x+aNRzfa3mGNfC8OIn8f3U1t7WhJy7PRAQ32xK1z2Fg/E9
BFhHC8JPmcs3ldroIJqrRY4vnhb3YeV/6vqTnEH+3ANFXpnD0bfzRzXTkE/Q0UId4lKUqCO1PbI4
bnGWusSV9D9Gh17fKmAdt0K6gPQ7XpM2MtvkjFMNf8S0GYZi7wvx1KsaJZTjfKKFvAYtDz3WETfF
0J/8kt1wlejDPJv3XZ3cxDUHfaPP3JSvcwFIlMdLKfHRYQSnBSy2csQBoMdbWLnHMqy/of3exS5C
XyOpt87Y8CpJrghkwTyVsAvqCpRblktCU1aQvDYJ5y6761zDi1iBnVNAhVGXA4kubH039eK9JdAW
TUVB9wfg7BkE/42l08uCPHrj2hjVUQux3jXvHGPGRbDIkw6rx74QD64fozD0t7ar6w2pyv3WreJL
x4YPwAMQwdTHMIHs9NHSKApFW71q/ZGNQIIoY4uRzPigfjan9EEm3rm1WSkrvFBAFryHGiI2rBtx
qmMWbKyd9a5JzchkPrakJjWgaN7biqCLjPaQ1DCYB5P7aNYe+W+0Pq09nv1Qguql/TDymGSFlCAD
e5hJAiIUMWis5TBJG0Peo9+tG/05ZzeZ1N+0612pEErraNDfGo0pwJYQ/OHU6PZo3ATb9qliWjjP
gKzBSQKvZii1SKRNSXtrYmfvWUMfuHAUaJ/wFG+6wWqm961tU0IaUdE9a/VqAsiPurLcdPF16s2n
qfdJB0TJngRY/nuPdthPxafU2RfVA7ZvuWM3KOqgp5i1vWs86E1u5kRD5XDcfI5CdQdjodBMOnOr
uqnfybSOQTWXp7pyuZlzzdp6srelgvlYdJFCUkWMPSox1jacGglSc3l0c36VQlbEBK5ZIFp5Z6v5
OuF+Jpor29djcMgRM2x8LX+Mnf2DGj7yoaFHI0iUTTxjhl0acwenerhvPVL1On6jF0RR28RDztYs
OZoDlzafHLqHpSalIqvI+MuyEsXw0kQtu6UVK/XZmawNrEkQI9bD2KIt6yDhsocGy7Vp+Jw9b4Oa
uWaT8aS3cyqQznZYocIEs07gfXcr0jpqV8AeSFOiXZv4pukedENCZWmFKAuKNyaXRGEbRoHAa6DI
rGS2VzhvkL4jVrCeY5vyOCxLsnCEqq7CHOZxIV9A0HNqd8xuOtScqnKJA8iWz4C6oIBaeDuotfKr
RhblgT6UdndxCrIusTYhgAqUt4VUrHg58VIzJpoGwhof7WGJzAbl17I6j5PxSDAHmVw41unN4Gqj
88UbTZPelPLCLP/dE0V5sNjC46UmMRQQO0HGJM00dItywmwrSTkjvG3a95NsqY9wmyhHX+ZMPRWy
ptk3t7l37uqKaoCjA3GZFTVFhwbfR7X/hL3c3xZ1gxOizXbYn6vLrOdNWTreTqCo2cSuuZdkA+wG
1v6skUGozqS0ppb3LOEOYUrFVmemT0brVOuw5y7A4xHVS7evfcJrnDYhWxud+bFd877KJoswNXJj
+SHw+3k6TY7zGNcI1eyyRyLWSDyaQ0Yxqg03ymPcmo1Q+b5j/ourdpI7YB6ENTo0bqgYQVGn2HON
LEJKUF5EPX2pSpSMEi3vJq268lhk1cNYuyRkZNAL01a+yXfRxfpBVw56IazK4eyMn37i7Pq+crdM
/TAnNBiyK79fyDDAwNA2FinRDZohmdN7o63GLMlSSL5rgHjEafr5Y1eMtx1lBaBjAKgmOOxgJEkh
54cN8lecZoJK152jUqEZTtCb0806HeTU9B6AiHNZJr5wht8bYp2dXevzBs1gnk0LjJtJbBryYFce
ZbbFQetR6wVPeu4/aLrVHubYE56dS4KkXGZG9mQvbhGpHJGnKKrXJhbZsTHhppZLi4/ROAI3KQ7c
4pjJh+xA1rhJorRFbFlEwgepR0bw3e5GAAqF+ghpjvCeumy4D0Nlyb1u0UxXOlEneaHx9yKFvjMf
OwEzSX62smiAI/nfyIYhpcMsTn/MdWz/g70C+XEx/8iLcdlVTvgCwOgsPbs8dt7XaaRxhW5O8Kr3
xiuPJo3oCyKbfNI9c+cmnvL2tLfT4MPHSLZ1bTTe2mYJqOoSulU7PhhhsE36OLkKGFWlobMfLEsR
ksHO1RL+mlbltvtC6mNglQ+cBASKh2hJK8GFweU1EdU6GZIPSLLKjaPa09ISrsR7EgdHyrS041xc
sJzoFIRIK1XNZNK6VYNzUN6Iyhrb3m7iJElGyz80FUavcqpvw7ms0Z4YLbHlcjyiYyEeaiIHGMIu
JtmZ29rOqmAXWMdctefWVOXDHAansSrSfWm5dFglSC5u83bXG638UpNn4oYHYYr+VEsVbt0ESo3E
VnmiZTkhl9rbCw6TNLOO6Fn0LibFjT6av45smemukAtpauELvoz4KStzXOTzbjHFS+/5ZAiIFAE1
jSio4GuXo+BWLfYzc+WPoWuto1HxUh6NbDnm0EqOnh1/zQnr3vS5CxrD+uy99mtiURsBU6RAVSQ5
36lqmHaj295PKTGrtYdhVUIz3MA61MSCrpPP4XG0qvg6D4qTWfL8dA60hM7eeQSxUyhRhDV6xX9U
N32hk8u4aou9qDdHd981CeJSHMMeESSbuAmRKRP9ums6sckcPNVd5cpoyot26xiJccFpnYAiO1CC
vOUOoqtB9XdqtaVXCxN3L2OQU/hiz/NsAkhkvBpYjD+pJnib7uKJJzBrPDJsA0sxEfuOfbw8lybH
edbA50emU2/CIjH46wRpQ6jsdxXe3oaFPcgOBlJDxWRlZJrjJNktEQv72jZPAQaTC57Zk+8mddQ0
FLtdlzwyHUkOjQBc6aOHzYYm2zuquZjWUh+Taib1pvYjkrH9U+/gnicPN8qUoklM2y+9jn/IFutM
UeCPnJTPbIg6WAoChGtfMtfzp5dJu18zojKpOOzHsFC7xcZqy61eb8fxmGgB3srgDeo3HVhc7JN+
mj4rm0mOJ8KCXYaNFLAE8aKz1zEk67Skqs2tYrrB0NORF2x/9UMQXgzagoudiWBLSayjZqk/nEm8
OasaOQvi9hCPTbNJ2JfuJmO6Sm1uEmRhHhFc0yHEpzcUqOGRYXYW7vSYlj0K5dRfG339P3yd2XLb
TJpEnwgRhR24JQmCqxZKsiTfIGzJxl7YC8vTzwE7Zv6Jie65UdjaRYKoqvwyTzKC8fJ2hQuCT57G
dsseNF5wItcxxT7VhEeyGBRROcf4UXGrRMCw4FhxOx0qj1bY5rRkuROwkV52lp/fCMRW69kSLIxh
ayBhk3DxKlw9eZFuvXTGRw1MaOb4uOPIiSfGND+ZlnqklfuT0p8AQrdvsu+aF0zaPJ5kp1rWmw3Q
F0Jhg7HvYy/M4P08Fd1zxWhixRnAsoDIh8gZqJbrw+qoui0KWwZEOfJNDivM7Nx0b842AG8ujmL2
nMfEnZ/sJTv4jqUdoWosN6s3NWAxJVAMR91K0En7IilNgDXNOauM5rGvrFs0+da1aGxxidrsd1TX
ZtCZbLyFtY9ape85MWNIRGk5Gli3kW4J8KR5OGrKhZhWiptIhUIQYJPZC8t5sDQvVKpBG9A7UtLZ
+FUh0G8coL1P1ErDC43sYU/TKNVgBexd3Yudp060VHLK+HshfQft5mLUi2B7XmZhRmfxNqFH5RmB
e3wofNqWKXs9di0ZIaGakfav6UW17MOMRdihZB6OpxULZsLkJNa58zq00Ifp0j2YGoJ7DrbF1iOy
TB4Y0mruP2tDBlJzh7dZN8wXkorwNoAQAhR4GLndkm72ncOk7B8Le56xMBRN8MbNoH73ZY7QwIQj
AV3Hyyv9A+VzHFO8qOb6thRzQR62GLYpgdlNPaHiLqb2yISE5udShE5Doa+sQITFZmEdRTE94UrF
nUeCkYgSW5lupLpqMMSKV+bGljLJd+hACyjtCVwgeuc+OrnAM3NqT5/vb7jZ0CYzAxKcvqaSS95w
s+I4N9oY9qJPtlaVHYtW5NeU3k0V64rYi1E8lxSNsL4UYtsILaxbj1y7O7KjRxe3BM8VXlPKbYqq
CnO9Oy3N8LBYZs6VS7eyRm57AHfB1sPrn/nZaA5GJ49jXX07HbKryO1zDkPpohn5pR8nDjCm96RJ
/EeLN2Yv9zf98rToItlXWgphd1hzmaX7M6/TQ8VdDozADEIxLdJAjq697Sj2GmfvpXZ8ecB02ODc
Tda9AZxm2Rw5utkn54oV08APQIvfVODv4ugYjNKhN5IwFvcBNmi+MRSI4XAqlx5QPFj/93Ep8IEm
rXdpd3PpJteo8b/m3K9C2QC/l43BFt9odgOrRFdSw5QDd5iStzZXFELXbJ96Y4DULtTAOViiciUV
jU6ppR7HeOYI7ManZNQq2smHg88WZatK39pJCuEPvW1/yolbuRX379IE3VNMbr7jBpgccS6SKgaT
/x4tnLXliPvUdxigriWitYas27amt9EKovsdh4MQghZGd9Lod3+xvcKMpXwXaaye8aXvFkP+JTBc
PKY+YfGE7D+TCLPZmRaMoKHzj35ftrsGfIpIzYLW4mRPeXB6KIcKCtifrHP6E6QXToDxVJ8deHih
rU/ywPZ+n2GjPrmJoBF8nE5JUXy1AGupwXmITcCfUzkYQSeMfJtW5bsPPvMcpbo4NpGESryYL9lE
eMtZ/AeecaZxsbHzbbTiylN+QOv6FZdp8QE6AkZiMdvXvp7mA5rZsispGbBihkn5WF5hEdqXwkZK
ZyZK6XqLlJ2ijNMRsTHGlCcWAamxmWuocppvHWbuq9mSKuzUznApyo3BqGyM3ARfOA9/3eW5p+00
4ATyGlOFwtoamk40b3Eo2RQNAIJ4T4UpN4M7e6wc4r3kCMUGVFBtaSrzyFQ6DztvzxZf27Cqr3Av
Y1tNbJmU1P52Jj0uKl8+Utv5U6m+2+UzHX9a0p2S2fmd4y/n5DPQBeeS71a9ZLNoMBHOPYJ249xu
KboYdn4NE0wT8W/fSKJtIb2DHiNOlgq3cpPDgVrAfcmY38BdooqSF+/Rps4b+z5kZUAm3N/5NVDq
yTgS0UwDoYFjHYhrbyIo5uHk/62oBQ8mfQRL55TdRVAFsRRmelD6X05ZzeMMTS+SWUYi034dfXCq
8IvkXuFYP3C4KyES/cxLJt2ePtHl57Rqo7yES5cajZ2uShacHg4fUT14UetBcS2V1LRvjjftwVTa
pxD605DHI9IvPd66S2ldmX/Pha2FDroNJbYbyk/gYcQGw4NVXPdgRGzzDYRi+CGaf2qd9ldZt7AM
4KJDzY0Dwmrfbqw9dzY11bOxvAi354gYyS/OnnAfo/IwjDGigGnjX2PelTIkP8Npg4G7gPpxSpKq
jn6owDSEGjXHRm/gV6e1eYVDMATQqb+wZ4bzdmvuOjspAlUV6Q+zIQhA4kH/kLCOetrMqK999IgM
MKMQSE7Zm6Z5BQ705IFoTLIbOoTsvidF6BI8CXINGdugf/5InDdm7t2CKqfD/NItjzXNWMcyL+Bs
TTF43mFmfpkYZeAl9TO35yyYG7M5KtBJj2MN3LQ0km0i/fEc9cO7vyCdU0sclgRTiKw7MGcBomlR
7pxh7FBVarBGAXQy9ve9dbrM3qFzhmPbiB92BxwtfpoURfVgMQdulLmOgyQGgKQiNPWq9ozAEI1x
LrLh1EZWcyiY+p4bJFl6N4ejbLgQUpjUQNeTIJEDW928qM9jebbh953KzJzOgM3mc1uwaXZBlVnT
LENLn95YID9jLTf3na1+RgqJZ6L+N4WYAUyO8nTPnc/3N9LyWqJAZf0OtWjcF+ZXzpT2lCVvRoZr
i4Botr4SXmMalPYJMgnnat7ERf6WY7hB2lk4ys/ilXZWrCIi/R45fAepPoPDVtHZrBunXXO4QPIY
rhIKnchsuM5B2QuNawYSUUnUh1IIZ9863BImssdb2ak3jA8wvTTvmTSxCunVivfUKKIMMby5NHU1
hEnvv+YVNKKSRrdNP7bWmQAo8uUyn/JRxmT2Iz00l+ZZlSV9de70mTC7pfVK//J7620qJl5Wmfvt
SNYGIWufqmy2zPfvVBmJFpBVXuGvRn+mybTCfESQSoHHhN4BC4qtfHl28aBvM8VEDcxEfSYBIQHh
nFUGXtdcMgHkg5H6OKNOmcr4mpIp3ms1ORxqIB8H4lYbmxEzW5bk8f79iiHVeAlEx4rNbLiI4epm
tTo7SL7IZLAliYnVZ7d9xAPTcBryjiWs9VO1vulKeaJCJjmsO98TgywCQ+NJ+kS2NaRgFlwHWbnw
mcyioJ0sZVEgmFM3zJ3dxZqxsbXqpXHHeb1KoX2gVO5s/vBTxvhlKxvKOCIv4RCuxxzj4374Rf54
A2dg4rRuhYkpn6VUQ0h2RSI7AxDKPFPy1f/9ZqBwbQtsKQuH5dMcIYApkL8Qd3xMFk0HbqG3Mdf3
lBD3bcgn7Hr7zVyoOMRgVRRuevHi4pbEEQ18C4q3Fv1yyv7TyevqqbCRWi0tTY5+jQxv2cuD0bL6
xwakf8yaGFJ4/NBG4Gxy6SY71Sz5iYwQTgIcZsKImj8J5DSaIb/1xnMPXUo+iJxdEOnTePOoDUdz
V0H2r2SLjjLHj3Ai560s/f6gq3O7XoGYSSYCw7a/GShVOOk2gBhjZd3p9D0Wo+ttfazQm65xbq41
GXvLnkNn+VnOBJ4m+crTP58x7OGOHU1SsWupsygOXTluY5hzD/VsdVe4xgwF+tOEX56rEJdZY1Xl
deEXREfL2lNZ8HvKEmHOb661acWPnV4GE/mocw7t0JWw9Cqp9QcwEDnaGvW+5HYkLAUQx15KaWOZ
E92IoS/EmXKvfZKzBEQY9Dm046Kq7E2eHvTcfFxKnkQrUy9Oo71qq3fP7LoWya+gRpvbM/sqRiK1
/zRxX9nSus1vnja3Woed6mXWHHBlias/5mfSUvVz5BCVU37HXCt1fe5TROc5HN7kqK9TV69nvIRY
YsRooovQeJrLnqN8bDIrcCifi/ofZPFmjC3jm9kHHi2q6Iij2IyGLlatlWF11r0k2YQenHHs8eno
Lv1iTw/VR6kbzSlP+7ceAzSj/+KZiStLZ6kf3doXoQ4xv07snVkzrCN9hUuk9klCsxutKwSReolC
SlV0OK8MV1xEL1heCDqISDQne3gAmwaDBb+13cw22gdPIzmBP4QT+0DNKgpbjZPG/evI/57u/yIu
oYeGa6IYN9TFe+x+Bsb+2KhvS2tCwMNbiMeASfigw97S0MMYOAdaXuDgIMW3cLwVdeKGYzKgC3ve
BH/Jsw4FYdNDFxUzl53VHvp1HmLndvpqzy7zCbgIZJCTH+4jlwkN026HGUSzgH+RNz3ZJmqnpTMo
dodpM6CYuVp2Gm+AS/qNJ4tfFnso0PDOgc0qq6aVOfvBzZ96RTCvWrx9Oi90h8b6G2H1bD+M62Ce
qQc0E3iu7jyfIo0GcwDvv80WNh/WimXXc4ykYRMZ3waEsI0LKbdEI0Cf+8xRZrJGG6NPGAJsjRa6
VwGayYEPetC1+y29Po2e9yxcgW1LcxoSpjy/USr2JWg+O8n9rTRXD9j6MavJCl7o+Fh1nXvq/V+L
3fISwlazjeBfAsOstv1iHxMav/cm6lPT649+zz2PJGdLNYhGNTqXDhyaujmy29m0qYU025LO16CP
7Gsj/ZGsragq5buBczqYtdacxkQPurSww1buJwv/QxF33/Ps8y07pW2lFSPEsQNI8YHCuRl4pYpv
x3bfEvKbm97rR24NE4cuKFIH0KWM0MvXIk36vWZWy2kS3bumsbUtsLieJtW6+QbU47DrqRJmQps/
0LXADl17Hjg9H+/P02DBMqyHg43LNyiW8rsoaaFuK3Y2/VNbuyW5wGprW+mEh2VY95rJs+LhEgEI
OJLzOeol8LbQzKKwrjUsO9TkMtrTDlVTUoPMwJ2DJ/lWqOnYTVz7B0dB/re+SYcMhCaSJmBlFqL7
08/OhIRNR8bSzIeNN810Ua9YRsBUPFfrG5oC5MkC4kccVX9Et6QlucvWr+5DRoD88gMrIXlnmJGW
tzPzUiKfGHVzgiPFeAU7pkDsOAnFxhgb6acxkFGGczJyFR/n5I1W3+mKVOnu/AlSYEbZ+0NW916o
W8MxT2zsX552nTKAAn7PzimlzP2BPe3M7QI8hKrRe+q5PkXqnQFcfp1KoZ/gTh7rxq0euMftM/p8
z4PWl8hE2W+pESfyjOwBBUGGLgYlEm8NSk/JKGid5q/O6INUWnfVneJnV9vNQVC+d9ULYDq2Nn9L
hIbzONZBl8NOELM97MSsb3MzS7E+Y4NZRA7rBynnIcnwbpd++eC5QAgRrKMd07XizO+3X7Ql1jE1
3yzNhaljia0pAQsCZCvpslTmphRDtQeXCnNSt+eNkxbTpW56pgta/sCUvMM31FsYpYrb0s+HBW2B
dGy8uWFvgqwVy6/c9raW02JS0LwZFIeJxB4HQodfVNGnyL4SIuw40slcnOtRuxCdYOeS64yegGqg
hFJwnNKgQzz2krUdvFYDN0nflTtXDdPBsqffdPTeGi8Te9FBKuPPKkoHlojXPGl2/T3KmxcpzLql
fobZiU/Zk93Vd4xHPuUrBQ4somrfK2dbJrC8nxwUs5h9I+rBpuIGTFIWk0f8ktirS2+JHhnf2juD
u9fgkWVt4WKVrn/LLdZZQda9M/QsxGwaTk3cwh2vKNj1qDhwS4KvH21EOjrRZ5CttVXuKs/BwKQ9
meyWdzyfgKOj7Oeg1Uw1+IEMV40m6NRvlkIuXcASQLSSLZND4sd8/0tct2FVNLSwC8pmW8t9tJNf
qd6wamHc2vlAJTa695Y4iEw4GZCiS2PbD+WfXLT7SU2/6Dn77FPjt6GJo6RWkSAmx9QIhiMzlmxD
jCh10NmZHpaAUqkGU6uUbDgP2QxIFhPuFB7x+EiGGPmXRfwaREqFh1ViFuAwwlKqf+cxDoXF+GbZ
XEDgpcCkgrSj9G9ZsqDF4b9o9dns+gz7uSBaRaaPKONjNFl/Kge5S47MowYaqzEI7ZinU8dIVQST
iOwDjlCSkW0cG3KHLExbMO0+HGWT23kOd1hPFsqF2I3RnfuqF8NZ08qdqew3my43sB5sinDARY14
ziPtaEZzumOxjHYwa6BGtV9lpJ3KBSulN+0MOaVw7N04nDrN3kNuadjW3ZS4UD7hWObv3hUUFDe/
4qF/rTGy1roVOm73I4q4pPjBCBzOHyfiIJaN2B26GJDi0AQCcWBp+yvRtk3O5l60Gm6MGphZPX4x
0ytJlK+LXtP88dg9g6VWT45vH8tKpi8ko/AszJ44an7zmhrUbmgs4yFWaWDCcB+5xATbl0EXnAu7
y1jgQqTu5ZS42UvCqCbIrz5I5W3dA/u0oQe1NS2i6dS8xHmoM5ULyhRY9WjiVYfV2W3JyebhNMp9
k+avo708G7wqt24lGcCnZraXdEBfFi951d1IHZZkBpOcSpakPv475LYR1NNtzvmSKaUzpJ1/V9JE
IB4+mfYngc6qkOrrS734wfD2hFUxJ9aPo1+j2C+awK27TGWXo2HQ4pW3grl9hMkUX4PLaAnQKeIY
XHc4LwMR81JgEtPc7qSi/GotdbRvLdYFq5ubk97pe4QQfZuMMz1N3bQjFAOTAwz7xnTHirEEqIZi
CSl6+iusGl/4CHKx1M2tKlCSnIUGUhsRFoMGYq47fNgGkjq4/BZ3EiwLS8y/cKOuXfYHe9A+phga
sWddCpaAurY/+sjuN2wlIkCM27LhHoUHMxhN/oJm9IOosDF6l3RcknBlZM8GjRnDLdML1pNSK4P1
Ald2216jKT843nBu7kjgCYaQwRuZ6hQwjMIEbdo123SqaTGORsoi9IXJnJyOK7PjsnBM2rVrmr53
+glhBNr4vDJG4pwjSKqXzTk12oeuxYAi7SbgNeyGvUknKZmdI01Ki20/FUtu4kji6Z8hizvT9xSJ
X1qzOp6d5ssC8MTggztObJzHpuj2NZTgyfVJPpgXlx3i3kq1Iuh8cFoSl6LImMlQDBGW/q8kqZ8I
Slw5ZPQ8OTzRqnQYhmMmYSBJaV2v7TOzDJc0fsQ9OO+4EdlEhPe+XlFMVhgfc9YFHSfvnMLXkg7v
jBlQT9BAKCsgUrhLgMe32YQcmjxB3DoYkeB8xC2kpSJna8c8WmJ0cdeFoIsOo0KpnHz717w4Jwu+
/FxQHFm+jYqOVBeVZ/8weSjwCA0tiHMupnzaZkaqMybIqh2EM8kuIgIE+1N18Iu9uj7pJbKNKD3C
zMZwxYClwtxIftMfl+31sDdaqtgxgmxn6B2N093y1v9otOkM5aXex1M+Bb79iJC1y3lQSfExnKua
BNpoEX8kMio+ncjD0WSny57ncF/pc30p1EyDuVzeVDH6Zx2j126pbKwV0c3IvDMRrQi3OzULyD1H
Cl/kRXkg3jqDIp1l8S6mlZu74Q74yFkqXRDUSHIYfRxBOqlzWm3bgjXe5frc74gXYRUeDoUGv6ty
0BukEC072qLdeonbYWWJHR6WyYK25oDgRfbZmDZZHcdk4pIRyljqtnzhdYb/7DTq+mc7unQ7JM7z
oJlEJ2c6Vd0cCxXcsk/gP3wjFdhTAbh/xo7u1BgJxoR+CxOVfPSpFBx7jvUV//MNn8Y2Wrk6IFnU
RRDKwe8bLgnyJb7vDfANtYmiCrfYEuGpWB08skSN1p8lTyGnmOZY9J06gLr9lfC4YsTHdITtbz/g
TT+M+rdQo3WI19xanfpb/kzuE272V0uahzqJOe/p6YBUOXN7SU8CHGuw4EjbxNDTMcFW1On0w1Wb
cJszVUKiR4MF+Wo1j7Y38CvVhPXGPoUZPFeQNGSpgsX/IgO2HPW8CRNCoOjI/sXuZYUQ0+sHzmE7
FTlIo8q5dPXoBrpWnimimKdI3y0SZ6NTPJU1DS9Rfh4THipyB+XWHqDxGaW64uE/ZJW9RgdcY4O/
XUItBJ/GDHt5cWLtPJMK+tT1sQin0uD1j6vvHJmUEozxst5N0pfMq22ouDmHzB4wpyISS0bALk7F
yM1+KZv6qM56tvBIKyc/CxnXp2QhvOFalf9hMhTGoTWySRKata8zM3p1EjuYi3H+oGkyO5JZIP5K
ZMjJqk8sfV8gH5wnX9P6p8HkJu4lz62sp8/JM8adj9vttAyJwo69MGjPvnwObp8Mgopj4+fwdthl
ekXiUV5mQwXmKmWgMslH8i0jPPruN6bGW1Tp5sc0l7dl4ifEZj9y8uNHMObfWbaSWBJHGTYYEa5z
xRXZMrjcGCjJVwBynPVi7hBZQ/0HDVLuR0pqLHHKz3Z9KDhEGhHGwMXT5adh7Qqh/8HnREe3dYxc
2+AJHn+pejxnaVSHHG3jUE4J+0yt52SM3jgOaf8a1e0xM+hyMSSb6gL7R5z17y59dAc/0ZzNtP48
f1khdfNknUcA0LsFPunBwWB3/+ssmdpHoU3ATZdqfhwdNDG57CYrOrpNp19b5lvX+78wAd1KPWWa
ECVBRzkV5l5XPQzaLcUI/tMgdE3Hc3OS1lAcchaIIMaKTnieVEYyjwcCN/mvjqHTru3wAkFlVqum
yYG5tVCPte9qogp3ck73y0px/73YLddDDMZ/Q3cuk2pu2QmvrIWfsqiaGKSDRYloBtGeQeDCsORP
s+bpHJbigpqBwjlFexJq7BeUePVtgol49R+VW/xq8ITvohQOpRCxH9BXjF18LLqQib/I8H/m4qtu
Iv2cUq1ObI4IITrxNgEBkHVJQDeKE3g5287cGv5i0VJHU2MK5RPECvKOm3VV0daaZY/somnWSsr0
whpw8MfuRV/SB/CvaZDp5GyMnuKPUhpzCF8DL5P2ZYw8DpR4z1fs/ZJcVWVcyaowuitGdRr8H9AM
H7TCjEMtMgA4DQ+pMUiMGWo+u/bPVk7VY91nZ1aDvZ699s7Q7RO/o87GwAJnlc1+URaJN6Xhdx+T
+kGbLg6GdCur25fJw/plZQ9SOR7Q3bJ5Mlcj8sBOthP8FBBE3bETc3qKSo/9/jwMP5EYEdOom/Ob
yjp7Y2dSm+Y23Inrq96A/TNmJ3+OB+dVGpp34pz4FxdB8iCIJpOU7729W3pcj4KLS4PQi2ZH76B2
Jqt8yWgpGgU5xGog98MqxarcieXMeZaNN2DPAyMzDvJd+Tcqql+9z/Ybk2KyaWYexdX5vU2XBVQ9
TQvwFBiQkla5drrobpVTf3QFR4GBMde5TOWBADEWWV/CNV4fnCTP5cug6z9yIf2feKLheCS1vObY
yp5895lTM1v7dnQ+k27UtnZfmxyszbd+ZoF3cHrO9+d+aqihtvUAc1j7M8aARdBIsoc0E0UsRQNR
nE6PDuA4VlsXaM4FeQrIe0oQbgFnD771psujBx8V4YEprtXmmwIh8VAQrliVWAlp8l0zM2bUY1QF
FIatRRdYg0z3bJiD/aZ3MU7KdaNfJ1VQUHR7TagYwT5pn7j+xtfMeGt0DRl74mVtmogrDKDpnAIg
Sdkg7Dfyt3WOYLke8V22Olr9O+30E60VVjhJQSRwLE6pqUgop7/vt9pc58sLHexbbpdH7OMPmTPN
RyNlG2yP/UPU59FP3wK7SZZr2ESdHgeS58fvBWfXGtnA6puwZVR0zLEa4vtjPt3HZhvSLTKzSufR
VpiccAb6c3svFi9WAtOs6d6cAomG3ZGxMzwOFNl6DfDcrfKH9leDW2fmyZs5VxmqUE64VXBgwRjL
wgt/DO+weNesiBVC4sqpHCyjutSWbWv47441vdvFEGrO8IPdTU5PWH+a+/hmOdPvxHLxaLC8Ti3b
dcj7bFPLhEMh+06Ku+Hrz+7NhqoWMF1SzLz9AKqWc8AUmTICbdtj0oMjrehLdQf7xSD6ObnMbFtR
AleufDb0DIfyWH5qfv2sT2yaxvUx9gs/e2hk19+yvHlLIp50S+NebKSJt3WA5Jd29JouXhuINc5H
/Iw4Rf9o6gyJLNytDMOPLSzBsFn9C17028sZURfwQj7Bvp3aTpivfuV7Z6XY1A3NvPPXBXvSsHo1
rfUR+5xwRkvYrOswuqMOtn3qp7SPghNlhId614iyeZS+ZQZl07eHPBVDOLrQceHI/kh6B+YVLwMx
jWjSrWRmD6fYpurSjrAJ99zKuP0jMhb6S5Yu1Q0d50tllntgSeo2jTKbT5+MCpJIvct0loQ06yCs
2vQ8zmPFyQagopEU55hFYlSN2LClzS9Lxig9nb+7gidp1khB07S9X6L6WWvZNzCR/O16r0nRaO+L
sl+a2GZLWpYP0GvjsCNv+Yk/GigBKateEXFU0nqdBS/Y+2fO3IyEopQWQeK+scKNgBRXa+1pJKrw
0Y4/bDVUP3B67rNp+WxbHtwqhzZgm7+sdSVUTbeQx+54faMTcAWfIsy2DCDMrema3sFSqX7m1q1h
IoF0LsQHxV+cPOdcBBVJbbY4kf4x/WuZb9sXAOwWZzJuhdmYIEb0lJL7y6eVdk+4haDVKzlde2eB
ANsofqGY29HAnOyqmTkOwSF6vH9+qicGI9bKObSde5Vz9SJiRXu97bLFL7XLZF9hCcpPQQbmUC9s
WTxLo+BmxG/u4IQnSjaMI1IArt5bHC8v0pqqTxjP2DxjnYvD0KpPudYywd6B1+AZewltfOtNg3F0
l4IrI4GHVSuWdVH2j6mZfIvBmZ7SzKmfWaM+BlDAHxoSYzDrLsaPPNY+6tjaz6i52xy0a2jM1mPJ
aQyPUj3srUrRWmlQNJoPM2nU1kXDWnqT8/mgXUWMdOvPP+FQRJwMbU7ybEtN/rLPUgr0KuW+WTh6
LtpcAPcukvQzbytgefJayAmactEML3oyPN1fUUqAHEd5WnixV8VHrv3917vjWoSWhbYKtB3/Jjvs
Hs5jaLb+p5vGDpK93z2MyFIbNUTOJwV7OZC/or/mnYpuOo0y+CgyymA3GHFmTvzDzNmd34+Xz4BA
MiXvRTJvmWLbn+PUfRctOAVqbJ7TWF8YRWfDc6vhSkbF9nGTfFSiYcalJXiNCP69pNnyUkf0iYac
LKsbJPX5UBdsdjtzeOkZNodcLuOOY96+lWggclziTZmz+cdI5X/073nttG+xakIecIwTToJ3pM6G
PQMyFuHUo9kFV+uDWm54rePnMWGeCXopezAK8aniiolDywAmM5kC+k3CiWPg3kzUW9G7GCBL/Wjy
IfCYgpMLUjzDGZaz2ZkBM69FTvdKp/ubsWNk9e/ed//oPx+4f94/7/vnv//xffcPJP9TLXX/7797
3z/f6j/+tPuX/f+f9+++83983/1b/fPT/vn2///7/vkN7l9x/+T/8z6SQkiH/eSHBHipkJ/Kmdty
pp0cHUFDg50IFlomuyWW4wWtSbEqkOUXva8uRU0RBiEk/kmB5/rPZRwvhKeI2iTlYVq/5H99zv/6
5/1DcU14040oUbl/Xa27PjftcGKgfRYmkeMZkj6SLH1qOEtWembyNugGAsyqfjCCKzaOjAlNq1le
7u8jVC8v9/9SRRwfe3gbHeIjfkYRzxdv4GQ/jSIKkESnCwTVv3LEjmGaXbQf/fGLLnRaMbx52s61
W53RljfAeJD2Y+NPOrYV/YcLyoyOtJpoBUimyKLqPXrX84pImUNhBt58qK28QLWjcueF9BPHtXi2
WTazD4i3Xx3GVvSTNrsucw4A1k9vPry0LRTUiqU5+RWZv0FNEaBeunxj2Ak9I8u5B2yw63S6wqPO
CaZhaslkDJiyq8Ci8eAk1x/O8+WQFVqNBRy62Ik4O5A/O0KKxQ4nZbcroFQukb7gFWJdZyYoAk7S
n3aK5mP65Kjsjlgk6BCz0fphs61GuQSgXKzN3AxnvZ6moIiiNwj92G0igD1oSE04Lv3VSlFj9Sn9
7irrZ4SKXzZfw0T8AT3JOjV9gzPJjiHSZFff4oHT4d7hJ+VI4Q7loc/EB7dDQbmSIJafaOz7lm+6
nDhbpFDi87Zmwx0B6K3LrRN731ivgsya/APLKG1hg71zmVPkHBAbRqVIkcvBxF0/1CbeGx5GwXPk
DEQ3mU4isMNiZYze7JZUjeRBNBv6sPMEqPmMJ60NZN5nGOrwFao6xvaDgjcx+maSCqJHac1LBbUI
GD4KrZ06V3aACteqG6qR4IJwkzAR1HYWsQtzHjTzsLa7MyxF2eUguGoQOHya9i8p44dimuMDfcEH
XUw3QCZgGgYsVEmRPEyuTmeIl/6Ev5xyfqVh/X7V9n0/XVKBY6iKSmzCwBr2thx+cXFhzYZTutEZ
8Iu+GXnwMohGHgczWTlHe7GR5fLJwcuMrTPKWnDp3Qoc4je8GuzaOe3wANsprgWzg+lKTGpvYOo4
tmqn4don+UpM2KKOErHSji+prgKT2fPOQ2zjpECekM9+QT3BbcOkhw9OKZOEnJrK+JcfaSA4RlDT
uVv4CAqCvlB2cnrnnqD/yovHoHRbQ8Vl66pvoBSfhR/7u6xEZ44TXrD3vz9pLQ4b9/8X/erpHRH0
ILR0DqElL/5J+IzH3HKh/BqCO1Lev2gDVQ6W+6dpsJJT2HfpJooEIMTwilt4KjlN2LupQXPrGyLc
LKrWaW5BQij/kNf6N2lBZwfPLz1yQRw7+jWXiLNya6LMmVavBcswPU6Vf4wcehyLDmOgX4iOW5/s
6U/FWsMrw2HQs3MSy7y0suCFZMkJQVV0DNDWBx27M0BGnpIqkX8BafcXoiPNxoYosB+RUrBSUT1o
LT/iqkmDVlRnW0g8Cjl9BRwfdoUHn4itec1dcp3eue/IfS8V4XOkRZ4PbZ3jA07e6ZYS/0XXefW4
ykRZ9BchAUV8tY2z3Tm+oI5kKFIRfv0s+o70SSPNi9Xu27eDDVV1ztl7bSasGTv3zJiQXZYpeje0
Nn3ACYkTSIcGgvkWHd474lpCnHTtTDfElG3DXr3oJcfxvo5DZ4M34ERvM7C8gjhjJx3PonAGSA/p
Rkn/YZjRE4YzgxdHT/5tDX/L/gQvcaPZSUYF1YDb6cGVnQwWnIhCZkN4pI1uPkvPlpPcVtbsUdbg
Nu17rgWB0DHyNIHMuT56gm9dNTBdQi3KzmkR3neSCThnxmltyOlkAEjb0+d6HfL6mnPaDhzxSWA4
sgKbXsKgo6PLM2bpsZU+TxPmuiROdqbDjT17RIbSMwhKKDUrjAkG3vbuZZLGCr/SEvS0iIreESmD
NGhYZUG0vMiib5f+VgaguTv9bYt/D1kpFjVT+G/TdJ1ZgQ5ga/zvK/4+cuX0VRnJh1VxJ8Nb9c/h
hBFXc0EE/T3tKLjPfx/l3rDkXUlnhyr8ybeIEGos8PFzbN4Mof2m18O4t8e96YIETOBcr4aKl84D
JrHrG7x63Oz2k6ZPn80Atmpyta849oIitW7COnuINPBAJosm3oKVV/s611DygA7M5xdhNUuZSSQW
G7EeeXs753JubOvOG+PnuY2ZFAm/PffLw6RjJNd0lKgj3yjDDNFVBMWX+sA5VX8s4zpd43CcA8sc
HBRr5WMktBe36L7pSD1JgzwozHBHvw2J9CDUsFe/yxBrZ4fVi2ejhHMdso6G6bNYKCBNI5ygrjfs
tdEKVQ2Hi4yW7VSONCYKtrFE3NqpS7SFaR7NZcORlqI0Jb6wqZJmS9TZNjfQaft0psKoS4LeK1a+
xrAT4ztycoy6LS22rULHniXlIzNqDO2abAOrCyX5uyPwp7Dd6GbunKfloUCSuVJ2kQaz2afoeYto
G/rvQ2mUG0bRGiWecFdLq9WhOF4bRqTOdQ/FziFzLglzhpldnZ0dMqnPhSbTg0N6fD12FwjbAByQ
8XOHtS7xNyGSkETVXJmXqWx+6sU9+vddQFwyvfYf/55YiMGIDPCxU87jNW3ZftzGh1fgP8gMqAOM
SjpYi/E3bs9A7wnRwCV/VqMtjrYDzWV5nc2JAJkp1/FUJXLtEsSyAmQLRCGTB8JfOMxHMiDpFrLf
14x9/KR8XZ4bJC3MrYyNltC4kst9NRjWo9FCKLH85JS7aDcpGiYowtsGndg5XX50YbICqMF8rOdx
M1V2tOTEEOg6L+9+mtYB6KF55U/jfTpHVgBlH7Yev/zSwO2q5Pz35O+hb7NuM0GqB+OkjfuiSe5U
3sLCAOi/TkkS+bc6k87V1jooOtPN2K21l5iVHdP7nt+SoOPldcU+tqxW0XTUeLf/Nq9p0IozMeLl
2cpcgrLxyRB1JR8Tj4xCNJD1IXLDvePzljeOT66xxR5gTvGxTkV/rpYHs6xP2L31fc18CW8UEcuK
wwv2me+mWZMcMQT0v5B9TLDI/NT6iHuydIgUor3VyQ061YFqHwVm9KBmNl6/Qqkwzv5hRJN/HkfY
MAZSBEby4yabh+zYE8MyTEzlJqo3CjT8rijQLPs9TvKtrek/jmnt0CFQz9qsfhydh1um8edWdRdz
5JwC2YWUCiBMeQH5CqVen+FSiKoby9HkLk6675jjiKiY7XletP53/venCJdhDsuEIK77whxpmNn8
IelSVdb6Ts7ac8EPPP/34MNyOJucPXclK49IFEQI8le3VQhN3+r6KtDC3CHj1cJNLy8y0Y5T1tMp
xuOLiQDgTKo9taPGoS2sSYC3raCYh/umSNDDSe8cd9btpHNbasQP1u0u6/r0iFiWyZ1zU2CE3rMz
6+d+OVSp4jlForrOIZxQNLDh/13dietxTMEYvUdQewZAwyQ+/5Y6nmIIH0RIWgz7rA97sPOdGcEX
8vv24CeEv6KsXSN04EBuhwfmFAZIQ//775s6y6ry99Hfzv7f5/6emialROY6/752XO6xv6/47z/8
n/8vl8uz2poE15W+kb+Wg1Pt6rgiiVFPjNe61F8EnNE7T+X13SwdInL4tNVZ+lZaoCH+nk5efocb
sUJglcnbosu+/z6N1x4wB2e5HfiOZg9ulw7qMgGNHMC66NoxCgsMiXYhhuvfP/z3r513GqPWuvx9
KYwLah4Oefae8Nf3/77KadPsKC33mkyVeZ3wfq47raEBvzw1xg77leeoTZmGxrUumvJqeP+egB8x
r3+f/nvQsFClqCbB9k87Zmpk1JEv2GiluJr99L8PZG7EeydGY4PNc25Ud/37gr8HOjPi2gKT3NQp
GJGyw5oTWx6UA+U6VzwOT42nXtNoYH7yoTCAHZOsPGkSzZlNIrev4wDRG+tS2FQ7OEif/6vh/5oP
6Pk40nYgNh1KNwDEKJ1J1Y22CehDs3PbEyZ9ZrQFgLpu+faYb5pjb6CL/feR6BFCzhkD5eVfXeZB
0H+2ZX4f2UgktUb6G6/Vx+Pfw8AmthYO0Ex/CfNelAjUyeTeYWliJs7pakZ8FpXJGREliDkRE7xZ
/j1mJvraLnbro0y6IAPotyf/vP73Ka9k3NWj1NY6xyZB510sfgjTVfIIO4xC1m/uyIl74gBNyi8C
3IL0tuPfR38PjWiz4ziA/JwPsqclXMpm3vSL/tQrBsK4K3qUqE3YPkjpco/AmGYAuepZtfYPVWOM
wbj8GQ2K1nmIFedTi5Qr2uBBYpqvf5+iPeXhIOfNKVBR7P4ixkey8zbAh+CuLAHmLudqhLAFyB9c
PCTYLs2ncEzI7uzGnU1GmFMjDG572Wxi+nuI7YAogPZHkeKClYodnnM0r44sDvjteSPII1+JTNmb
/7eJM9fOa8HEPBgXHbfZ1wSt/V0jUWVfbK1higRuJUiTermpdK6QPjkkxi8VICInN6Y+UFPOz10c
eIJg5GPiuZ+mKcagKGum6svr8e8VcJ5kB/g0EnO+Zfj1pCSUo78HVwvHHYQfHI74z4oUoSi+yqe/
N+DvgYC2bpsV+nNoxwcbDjAy5Ib6Nq658PbtbF+cMU/3SFqziqf9Xc4hEJGoeIlG9QwKtd3+vZr/
pcVD8xxXhM8QegjoIUg0ezf54jX0MIGOGZYQLmFb7Ko2ZGnvWZmWxuB/nbG6z2swIMZL6Pi/eUVX
0fLRZDdAKI4e545R0J0Zo/DbyIrHvx/NBNo6ZNru3++xNP7+xckbvur3pINu/k+vrO1oaNM9Bxxl
VPFJ/+7McV7E9D0YCVtsHU07z1XSb1P4nYVlHLLFm8NxFLhWnLwwia8IWuNT3fIRqGCpiUeRY0MJ
M/sNYgrawSwt4+3MqvC3FvS4W/DfLX+onwL+YIAjDtyyQDX0aO1DG6WyYzCSeJAmh0ha63A0yuuE
r/4qjA7n9Fy4gdkkSO9q+wIQJUEqhV9U++4E/fdEoFy1UxPpfyr3AmLyL7UnHp/u7DZO9Jrq3VMY
++4HZvyfTHUZLRIO4hg52TlIbUZpACcw7aihNDRBMOevZRUshVWZ+N5Zr1Pzmo0c8KelpOC+CnwX
aJkRpv/7oLrpM2cSDikJCurQeuDEpgj6gGZ/RFP46NkwRsJpjAnm5SW38vBtoH+xSvQupKv31vq9
c0DPuIvTMNnLMoI7prqBEpfl9Rhxklm1IZUAY2G00xrGmv6XxgkjmXBpVDzivnW4v2dAHRNgZ+aR
pHlCOcoYNHGw3hsm7n560h9VjwnYnRbb/AjeY4aiGZLGhF56CWEfmoY2FU6tPOl3EaFHhylsbiVv
wZbMVOSYOqAdP5qRbM/+0cxM4HiJdvJtv8QrAGCpEgq7ctaB/YB2x/ny2AC1OFD583+XDWPx6YaS
bxLml7TNjZ2FMJYEV2/j2Jp5jTO3v7JmbAeLuOlG9cDgEEc8SJB8dDSkt4JPQZ4Cla0Ak+h7v3mB
VkYVX22koPSkgnpUsn0VKuF3B7SNdDWjBWgTkSneC4VAkyPtWDKUJQ7oKDSFSiP8thiJB0iCHIwl
7UkTrbdDixkfx+x1KNBjhuQpr71u5Njfyo/IG3dMRO86MsD2HJ5e0BCOu8kC/VGO/siaewFnnTI9
7m907xOLlsjx+xfagnmhc7ZJoJmvhkIPenx9G4MmVc1oaTck79QzCLlFXQbcLbjcwOPJFjJKLIZN
ZzWvyliGI3NlYDs0mVtiaslnZg29Gw7spduh5c4aDXnTkBNNXXejeYRsmvHSHBm5PKf4d7CajVT1
O8A8VkTmncMcby29s1CsyujsLdwlB6Ox6caH0pqPMip9ZEEpQckFkShJQ3cjSU90HVlL4/4e12XC
6B+Aeomb2OrFEX/TtM3BqhUaBZtlT6RzIjubB3GW7YisqfCf3cYgQNV3DnnfQh9RMD/IASXD1LbS
YMDSIkdcgLUrHhEGvdLSvstqx9hF7lyvhYDlF1k2pEQa6zUpEchduCk0IIxWSGQpyqzjpFnPbAGI
zXMaqLMGAaTgREGDgMNDfyvMQgscJNWhUfgnqcoj0WT5asi8U9PGDz3dVepmJH5Rpp3Ih4NQha71
otwecoyG04PAblpiYCK2feLvW7O564hPN7QOs85gHGJ0DLB1oyNRZhC48qnf6358YjLUHrMMNpNm
kaANurhF9PFRRf6HEFZ5KxvIQGmLfKroT34rzFVcOtHFRT6xMZCj4qV0b0KJvcKru58GPsyqdEMP
ChzKe1Xk8dZok3c19y76X7s8Z1ks952kAzpGtHr04ncm1JQGpkmzevk1kvMQxl9Jyv4BNacIYCcA
t5PRUw0VAlGjCcCEdE+3yrRNIVTIJB+ELbe5pG4VwLlGVC8L9WgHqLxYD2EtgfSGxspwUPyWqOkO
GcoV/ogtqS5YGbAwU0ZdC8aUu9QvveO0xLYXbo6IFLzxCTNAKMoztWa8tyvjfTJYIuH0Rhu91Z/a
Vhl7r8ioJGc4X1S4WxhStsfmXiqOmUsM99auaN7AtnGKRMclUcq1p+y9aJ37oR8+7cyBRmkCaivo
bEwy3UcKPnaGmg2dbNmSbX+te2tY+ZkTXuKbjpfdKbU7F8AzNy1SIQQetGLGfNsy8lADjTTVb/nn
vUVZjaKahG5ECe0uTeOjZ2Fm84ZPrwJFwXzBX2zBx5oe66rDPYE6N8NXWBBqHdYXba5MUC19Hnj+
8FJAezfg9KAWMiDRmgUgMWe4abgVb9ilMmH5jCD47doyI+iYUcI2G3F3eIn2ZuvOtJ+M+Zf3Avde
g13fYJi94nuy4C088Bo1XhA3qbEdeo7XRbPzmZ8daPwxqjd6ODA9fufEX1g2w14z6KEZuJd2WWFs
HLzXyLaB0cbjEckUqgB3ZgAFu0xyeHI1oVbZkDMQtbMC9pB7lyfyfnK8ZzTczYgmAHh7xdhryflG
Jj6nitBhdNPYFJ8xIFw6ssbX/u1QU0TR/H32o/IDCU620RYSJq1xHwf5Mr/+dJqF8kWjGNXbu9XJ
eKvhLua1hd47CF6XLqmhGNb+Dsh4fSn0Yq90sS17G6FemdcYXhaMlNAvQsWPmn7TOJhfRQb7eYqA
DszovVnZAPhRV/AOEseAnh58bddKCMwoZsFJM/SqkQDdhuB+s8Evr6oYtrTjR1b6WV/35nOEGYXd
u/+O0VvTzhiZheMLrOevZADj6s7dkzY78dUa6gtl6asWMj5yhMBNa5gnoFCI14guh6ra3WDyx/RN
VxpQKAe5QgDciaNpbWn9k95B3g2Bo+Sa9U0X63bwTeQj5NmCwiIVxupPJcj9lw5NXpT7l6mdh5fB
cB67+iVGkbZW+H6xqlVvCq0TY+x8H5lQ9UIL6THqzBI8CeJqBjBYKkvnIsch3XpkgxtCXOiGjNh3
Ud5OlXYxveFYFc63PjuYjED7oUxR+16pmxrtx9D+zmZnBKC2txOIiXYRmAwjJYd0tDNQsi+EkeVh
TPojcMtny6lf3Gq8qQ/TYD8WkcdtkScWRncTvRSx66uk/3HcqDhGnvdLKzTq21e2cCRALvrwItYo
Mo27YUhvXS7qVaf3HykgxZVM1aZ3shvKABfNV4dGVq/rLSjPm7rRISXD20DYrTGsQpcvlYm/TLv4
2nS06Ilaoh1XVjPmAWbkzIlvi1rchjniNawuPeQGjO8GGYZ0QfU4C3BTPSCIw42huBzFg1EbxsVt
POiRbjLtu4gZqAT53E/mq7L0Ym1ialMUO4Ax1S6Uzk0yyA+MfI8hVyDtmPE4ptpv7Z+WTt1pzMQO
umqgsmd3or7FnHm23ONY+vt6/G2G7EZQ4q7cbvxstWrnoE+YfI1UAAvcETGappSQwrpCwy+OEQre
IDJj0Nl9+ZMU3KG9s8gmPmk19Xl/mzGetYbu22/ciixTcJ0S/WDn1xDBbRU4rWzv/h707rYmZDFI
PW8fm6m1b0pBWDtdqAmv837sYv/e0cU9GvqWNyY0N4rikF7wFb28fUaevCO4IMX5pZ/msJnPTZf9
pN2MSIqJR+txBbBwwgR10s+J+LirLuzm5JRUOZhwCd6obKBHHhO2pqa/ag492UKTgFNIv6yqn7ng
0meB/zvxAEqn9MJmhMvr0SaDzgEyFzN/WI0uyjfH0l5LtIfQcfQUVSTbS2PaJmhyXQYCu+3aCPVN
N/hj4Hb5C1PHIXDc+CUGmKesN0ckAyBU17gRbmcDT2wJEGlauePdozHgwN9EuIpGVgBIbDauq/bM
50MSed2gd2DyhYP7zXpWBaYB/gTqGhIzAGTbMZ2gJUhnnUTjQxMzIa06K9yoUWS3dRt5Bxe/sz6Q
mYFdex/5fgr/hxhwqwTdIyTdvY655sYmU3Cdx8gkOts8M+sFd7Wcd6Bj6UEMLIAogahJd9KJyKPs
LJq488YALkWbhRyTjLxZY5FIelofnxzzqfdt4+hHQgA7ay5WjHNhUIkKoD+f+4F08hBXM0dNb61D
HikZe2/VDHRhxn5YOzMhAD0t3CzNHiBspY1/H5qHqRVwYkIchK2/pK7XKNOZhisHBSZHhQ0RvgYx
PIFm5ActWnY8A+Y8ISa7uoh+Cn2c1p7n9lC8kWQagmWsXXCVZfypWXjL3Zb+LVHanBrdbA/djwCJ
m5l8kqHTObjU6TcRs9nRc+SHg5ka4SGXkHtmBMqssa++3NrEE++2AKItv0Dh6SIRA3HcDdjKPOPH
FoxZjJ6YDUlDYJVJ3z2Q/kOZUqjbuv9oWoiAnsdBGjgl/LPX3jbm4N89CQoZ4YbPNX2MqvLG6RBR
FAUOuDdl2Yeywv88spuQCJndFVZ2hBDxgvrcYjrIOaUZLP5ecJKRVt87mQcQLafvHFUHcjMX16wA
OR+iXaS6atwSHAlIRwRnUIyhrO0xyAQaHeuyZkBsNucxJCpXUftbstiQIuyuJYcDJ7VYq3RunDJv
z8CzJG99/yvAJsEIfkvjkHJm8hhzl81GG5cQxEaPdkpPnz2Ak0GU3/W5823YbsabSP1VM6GW9Img
eGASnZV5aEB790QdoPRLwi24x5/a8h/6fiYFM8w4VGwx2zOMQnCwQc1y7kqwZ13qrDtkLVu3RbPb
dHQLEgdu9dgcCtWr9cisCwgjf/AcvdD1X/zu0Ru2AqKf7fZp0sdzYUe8M7LHUprXHJymI82L+7iE
UZbMbmD1DO8z9WXVyaNhjC8iaolWiNeDNfymotSC8FmnWOpxbpc9vh/PggmeTFsj/4SJdgzp7gYz
xzQIHuj0kwk0Ro5+m61H/8Qy994mcu+2n1RE9iXEk51O2c9ssKnKIUYIrh/HamDawXGL7JRtbOCe
cZGx2x4icgwl2yIsf6MhgcueOM06nFjk6Zwwhan5+RiYxswEhTzQ8ImuQYKcx02NoxFxDCsZSsF7
+cEteI2i/CrK+IwvSkP1LkDJai+gpHEHzNG+yBhyObbNvti/FBnwgRoRHXYpbwtb76Eoem0DQIcu
TE7fuqSzbCRHaTRMlQdGv4tIusy7nW95SAYyXLy22fjrClQb20Z5oLIWWvZCgQMJK9dOpsm3m+QL
YcJUgDkblR4t3Ab1VDcIEtL4Mx/4FXHwPXas1EPqPo8D0mo9A7/vIAQlpWg3NXFzxW5VrCFKC8pD
UWCvGxfpIIQqGtQGBSbRSIt5tq68vZdf6rF+smMIEIUx7oqm3bHg305m1W/hup45lrur0fY5CTEb
dAeb7GqLuijlr+j8M22UT9upnWAe2/0+6cqbsMGwapv+Nc1BZcokfrOiYafb6gd31q9MkrdENvtY
GzWC128V9byYMUDYsgQxZIUfFfHZJJChIsgSjuUpfTZu19l4J6Pmd5qmlt0RhpGaLIh55laGLht0
/S20gd5qCaKdkdTRs38tGg0rW+ecv1wDFhuuvrDjJr8L0MR/OaqCOziJV8K+uStm5GV5rk5JLOuN
yWHeKuM9A2b8o+GML7kogt5KmZmC12xdltreQawC03aV8CrI2drYMzKESY8uo6y/B5GADYGUkufm
Dr1YkFndQ+7IaUOlE3kWCK2p/2BberI7lLsDhzO8FdoSLNKPHK118Y3W5ykuwi0RV/xvy+NgQd2U
Ms0Gn8wrq2v2NQ5qB/eMh1Nq7brdk14U3yi5qBK74nnC+2C2bbwi5Oax9fWG40OF1jplXx9LIupE
n/4sdCl/Hi3KkF6eRShXE32YRq8hfTXMDmO4A5EPvsVLudQgEX2yJ2+nqGsPk212W13KXZmgU7Fw
00e9AdCtwnEAYgAFfdYgXu8Qm3tZO+89AyvamIJ1Ews+V7UNFLCT6C0MJOhnV8oY4yN5tiMqhIal
Sw27qIkPTp/SWMSrcmc5R01o81eYjq+anb3HXasdHGdon6EpL/lMfrsx4qUaAymjd91yhXrrzNXa
vRjIHjWKXt/WZgjeShfR1pY1eXmvlSvPxHocUVAjLRAelc6oIaoJLwOzhgAN3mFSE/WK772kNcLl
CidqKzpkWuZvbCdPs2NdkPgwhAaF55gJwR9U2308PZHC+T2nxVPJKWJZaz+lzQUjVH3SZuPqki4F
mmzrOdYCClMbr6qhKgv3mqczOjinoQZyzY3nCgb7Sn4aVJLVQimNxheDeeuWg5HHFQ5aB1eQXSNe
iHzUR36/NTuay+E8H22KHOD4Nmcx4y0xCxCpbvzbyYuoU21rDPW2L2hls3+unDHbzpm3GN97Wmom
CqHe3AwgZzaOEd9ZLp6ScWTfN9VhYPhDl8DHKe9U3IPagyF+iqzN1r0EUhazOVcZ5QID8RghkP6F
tOd+tODi6xNGSqgXjpd/+HnTnCo4Orxb2Xc/xCNqyPRpnKpsb/n2HXQhL5COIJ6hN3DUgPsut3NV
50RoAGofkMLRg9D3yq1FECOrI3EVyXy4m4voXOdEB1XEiwx6cgUpx0XkQUFkWQb93HOV2fUilCrf
xsYhCIcAscpL8BxUbrKBzEYgexmHm0gk13kw6AqQzjiZ+rfnC/6Iynuua0AYVPr1Psy1L+KxoF9p
vCPNUH8VtcOfjVBVaflbK6HcpdEXAzTWhJRgmLDBeQRmBFTXryroq5XTMxjZjZlTeaelQfelKJ+M
pZdiLGRPwPb7y1xVL6IwcCskb7VywQikWkBb5qg7I3oYw3svcu5stGm3euM+mkxibfsbago/HM0a
FKXbtvB6oCKsBl61mx365OxnSO3NktYjiMOoIX7GdZt9Z4H2zSArMk5t0w5XTTGdEtkeVGxCo3c5
emucP1ZhET+KEWIowWr3tAppQXG2SUfXJl6hcVd1ccx1mppaSr9yspYjSrwya0dfyUaCZQnDs51j
OCLAgv3dom8b+yhEBk7Os6OtEY+daplfR2ykVwf3DFymB3OI3humLtuh9kH3lzdGzFQbRhDqXIcb
JFOfGePqNVAjkwyMWx3/hBaCaocvRmPlpmrRUwwhLFrfg+QBJaqNlb+b+ho6pg64kdiJzu0XpA1R
DlV16RKaPI3aGQW+/jlH82aSphVRLtCkvm+meqf5LDpV+RrqVnRMUXElSy4Cfa5bhL2f9qnQTYI3
k/ETNNYPvTF/cj6xaDUBKXc0nZVGaEDq3iO3Og7IR1eNrJ7oEACAcC89G2ENc2CH74aBmzadfaW2
oTD0wHnyo+4F7cJzq8FQFRwMKjKVCKbTP23A71fRZPsCf7oMNxMMwgGV/1Y1iClcHOt2qj93284I
+/XQo5JoQR8s++6q7eInl2yDWNeTY8wJO9M3TccLOZg3SJaSTVGmJ/Pq6wDVag0nZ1lcE4VcmVoX
zVE9n9DoBBE9/l0aowplno57+7bQ0nY3KPNdD0XQRQ2pdRKap544X6UdMp72v3WJcsu1K/i6lfMA
UTBkMLTPVfXYJs57lXoJRyhcqXFBAYCW8LNwLzRhLmAekg+J6E+JdANPBGWqmrauxqrk0eFYyKV9
U2bQH4fpQIDLA21IWhpW9uMyCaEJoInAit+imfyiPjEp4pLwTJdjop+ZhZcQ2V3ndidGvovv2IXh
2lXPoqKRW6YcfkeX84igSLbi+Xugc1kQ4CK8aGsJLLZ0BY/gUGxQlIAeHK+yiOtRKHBbi/NCCcym
pcpY+b0ooMjTpzMxfXH1sq5HsUVO5kYM3k+Gb8vW1X0kJwLkS+N3SLWr6ePIlhVpp9WPWbuAO23t
3PmLNxDcuWanMD/G+CGyOWsN/vyiiI1prPIR7EC7CcOmOEnDhp8rwOv0RgRPExu3l79kUX8/aiUo
79K/Z+x64yDnWMM8SANAGz9VSyN4HkuOoh6hO5O7JAHlge9AiMfIr09hHwwuPQBXx8KZ1th+koGe
/AvMlOdWAb3BW3xlk1X49Ik96pURVM20HyQML0mg5j6q/dvesN8xtSSXImy/3HH+bUPvwXLHGw91
YjM/p2anOGKpuyThxkDZcmwT+vl1a54M7ThK+wyK79NqOeHb3Ea9/9rTbeIURd270JJVb6wUbwvz
xMPEpJ0jNAfBpON8VQTccXvP7j4kBSg3AsVNTPQ23VOqHF8GXtfdtAQzKfcxIvFy3RHzZ0kaMSXC
pc3gdD95k2ZsOO19M3q3TUTIXCc7+NnWDrIN8kCjfCgqdw843TQE3iD2SrOO6EkACwwdAG1GhSGQ
ICUMYNfapYswZtY74aHrMnJLPK2Cbd8s76ZMRZtWvyfnopndFyJhP+dM3bKfXyI8vgE5NRDrlDpk
vbyAP3KfQiJvDXr8vjldgVS/5Fpqb+sBtRaUwbNpn6zupx9ndldQv/kCbbX0xdFHpGFriJ3fm2DZ
RP2o0uoDODh2BiUvtRtyYjDWfWdKXrg7oHwMLsObEWrryqrnndaC+oFQOyM/AUWSIUCgZn0WenNn
ox+oSeGSIys8BsBorVjHoTarjUDTSiAF3Qejtm7SiYBIZiztVjfgi8o8G1DQyp0X6hpgLf8iSwJa
dFATSUk+yEhgg2Ro3SXdS62crUdOHr1hQko0miZlpzapj7M51H+Hqk5xXzIqMqeHKlRvaZ9ZZytn
Up8zJRcaL2POwhs2qOscFzaSidwVsrjPopusO1dwZLC5krVB/rqxQffY2mjERwaFnbmbrtnkSKGQ
NhmfjdQ42Um5FuQoaybKtVY/2UNUrJhReUK+MARWK8sa2Kza7iZsyTAcindDZPvaq+8lwG7X59Lq
cxv4NKhKAys70iJucBu2neZyHRvDMZxJe/LuXNOWUGuGmYbsB2cRbVdwXLI9Ii4im9unj8fT4LSP
jLLwTsyCMbHt3HutcUnROFDVa3MQ+eKtDGJopRD5zRXxwzsfbg3sBIcU0c44ZgqCtqueIJalu4oG
3spncfecR2sC/69u/axnPSwyFLDkRg4oB6buFhCFsUIhE9J7hfZNG3Vr0cCh8SpJodX8A9ZPNqYI
/mAUtfs0FHC0CHCCEGWwzGTkWmkkGTLD9U+q0W+RnnNBja25DaPCnuB1ktiUTmbHTCdB1bU8OAaR
D5HbTlt9yj30pCXsr5BbE8qW522QwvZACyNg8hniAFrUGu/BsGFX2kaclNd2UzK4agnb63gbtHYK
cjs7cc5h6iLKiKm4yWzKw6A+JqK+7erwl6BEf0MhVq8n8IyopGNsDvf4tRZymE8sTYJM1vO/eEe+
666t9wy/I7ATDHX9tj1OVj2u0OvAvCuocEiKxPVDWxKM83DCVJQHjFRs5JJkUptqk4ScWJVE/dq3
D7agqajNQNfj7JZYKwwhClFhHSYkkzGezq36pEqosbHX/vAewBJM8Yr0doelhHW/d7tv0BhbrRC3
quQ0yRDRvQ6dOpkOONVIFUR+FW/DTAFKKphGHGcPeMaicWXHyZdWDuU6wl4M1+F+6sdX0zOJHiHn
OUSaghMm8Frpwal/4KW7s1rkjJiX+PImexOT0k+Rlux98wGpw7DqwvHKiG1aqW1nRZBpBChuwZlR
r+nhdekAOVjecwipV93s3FbUBZ1FsjAGra0eJgDSawB01GU2J9T+yN3U7LqZ25VUcr9+ZlLu7wnx
pR2zbeb21oElZxbz3rcV2WOIr1ahs7jfppKBHbnIRWldQvrNpjGJGzs3b+BXrRP2x00N6xnRUQUx
G6BXpd7ANPPiUtaXqtiBmvpFdfGYZUzjPQ8WnzcZUPIIaqX+xlVQRbSzWyyYwhFbNnKCzU2xobUn
cG26H0zMG3ARCMYI4QQKBjDDRleiZxHg/PC1leQKFGnzWU3lD2kYck343YM96QpvMoa5ue39ndlV
j5WOg0969jIYYdyakrtt+NOpjsJ6o/cEpWRQjexYPRAjWrB0UNXLsMq2qe3fOMR8xpobNAZToD5p
nswm/rK9aNzoipDksoQtNNivs9n8D2PnlRw7km3ZqZTd70Y9wCEcePayPkJLRpBB/QPjpYAGHFrM
qMfRE+uFW9Wvrax/2iwzLamCjAjA/fg5e6/tQlyD6BEar7ll3WeTFkOgMndJ4p20GCPHoLcxDcpi
a9fK2sq69Ffcil34HNWo7Eh8+LFYVQaVvXapT2QkncD8aofnqU5fvBD5Gtl1bL4oBlT3jTP2UwvV
JoLYo4iojGv93UD1tUTrRxSerR7jkADmwef88icljVmDoTHLTgyQL2xLimFeyT7CEC1jPwcFJv2f
vudo3oecv1vMRpE//qbyoIkpWRIKN0VblnJBN4zjeN3rfRLD4nfonMQdGPiBGbJXieKqrz1FYFrQ
F6+BnXzM/oqVCYO0gaOwlJyg1+xbck1rlaNKPKQcgidGw/CgpJ9tRE/3znA4/YKFfPQLOnFAzfeJ
7PWl0e5l+Blz2UCBKFcYGFrc6sRDcgeiKQpKFO34ghvlv5tkyiETWEusSpfhrSdwaiwqe+uyOiG+
SGAk+R7aWXLSiIKSd1l+jy4ECrAbvwnoMqiAamIqIxI3bcc5JFnrnxyTpaKnMa2cmgAWMW7A7z6A
xrEUCOkadd0qkp9S6t5SR7mrDaLYSyRvMG+rZOuwWFdxfysJNa1q46KlI4MX9z5GtrMObY2sRh3v
nmsnX/N6iuFekrTCwDvz5EUkCIt6tTd1VbOjU+7jEko5j0DpjAikIAiGwzaDL34zQdBG720VEajL
wAU3JR1oRR3eNkudMzJgeb9eoMwVaO4rHT1cMCzwTZnrko7Vti3LT0P3ziSE0C7yuF8L33wam3AP
fcUmG6R5qOv2ngjmIMGjlEvhbVETvjPPXaHgjfa2DluKgPfG7vqryjiPSGbDTDQIfshLHBra9GMo
uuQ6Z/21wKGbjc2yd7gj47i7r0yS+RojWvkcuVeuNq5tSWkWSrXrteHdQv8H9YtLn/e3MiNnEyJ4
8iU1daY68yDBp7DpQcJqKJ22AH1BEjEU45RIZK4bTMc6hacX+r3HFY9yQlXAS7t06426Yl7IfGsg
k3DZc+5GmFIqjqrlhhSbaJcpaeEiY9curEAwbKrWlk8TwDKVtfFMM0PbFt+1TBQXuqcjXagHcVe0
+hGY+cWHDRhVxEiVAJBpCwb8XwdmbArJepo6FruOU1UdVK+tRZANSehwOuv4IuNwZ8x5LLn3AWi5
OiUBsM7EJqgtaNNz6O3jigkq/Pf0WE3eo9Ggwho50CRJ+tPZPs1agXTF6p60oD2rVBqryg9/UMYm
ixipQFxfItKyJuXlS659e+F2iCUA8MNJ9AnPHoIdhi9tnTfDa1mKH89wWGKbfBmOII/L8I1usUPQ
Eonw1jsFFV0ioisr5EbpUB7zpt1pY7OvBDC0SrvFZeOvnCq5S4kWQ8S0Jk99i1GV9pz46P3gEf7z
SyCDVz/3v3PrQ0eVmmj9d2SiZhqDs27bGBZUeMxAHqXCuCuC6Nz1PkNEBL9pi5TNiGzrrlTehaYR
yhkiIZo8Hddx4tJYcDSsGj6Dh2kQlHq4R9qssBfw37s5vJ1Soa3CF3PmgI3lDQHqC7ZGyRXRfCY9
06nehaSWRe0jgWzYz7XxjWHIk/LN6URIwae+7SxewpIy6E4fw1ddxV88W6TtU6BvGp9LtyJ3emMJ
+0twfzBl5JWUIDOzjAAVfWxc/GPFSzYxum7bU9K4/d2f/xiB/Y1Ost8IrVQcqPNdbspNysWIwDry
jxpyrxoY0pK2kb3MPJCwV6OMQfsmerQm2YXGFnDhpalVML/AVZ+TFDEYMNabIEO9Nq7umBxYAGdd
07SvFLdkVoJz1LX9UGbaJiv1ryh0PkpNtHdWq1aJ5jx1Bt52x4J7E0vSeop7FxHAURjaa+WgJG17
Pds4JtYvImV+M8BO1pHHUWz03sZMcakQGRqaUbMcpv4N7wxQuMT6qYwChKCV0kHgT+oGzq1plkDw
14s7T+ZPNtLrg93tS1g0Z7NGhqtpJd+sP5j051YwRUD14tRdDtL8SrSRKLooAPfUMDosfaCcQgEi
+vW3//jHf/3H5/CfwXdxLVL8Qnn9j//i489CEXUW0Gz/9w//sf0u7j6y7/rPT/33d/3zQf77Q37o
Xw+6+mg+/u0DbqGoGe/b72p8+K5pQf15fH79/J3/v1/82/efR3kc1fdfvz6RdjTzo2EMzH/960v7
r79+GZb48/z++fTmx//XF+cn8NevU/T7f/3PKvr4f37k+6Nu/vqlyb+bDoWW5wndZm/UvV9/67//
fMUw/k6j2uaztk2UPNfPr7/lRdWEf/1y/27bsBMo4CQkYGlLvsSEbv6S9XfTdiwC1hw2CzLmPPfX
/3nu//bS/9+34m+0gK9FlDf1X7+EJfgD1D/fo/nZ2RKYpGfrrmfojinZn22+/vnxEOUB32/8jzTP
DEHgKM35WhB5hMMYNTQyMoasTJRMSYNfehBDOTP1uvvp246HEJCeIlwHWDwT12XnqH5ZdO8t5nqe
UAjkOQT6mjMiIUvgYehgpLSS076JRx/Bv6AZXChQc8G36Rkfhihw7geE1scTeEIE3Rwm023vjG+a
mv1lsdwGYHrc64xlRcARte+xeQpoO5CJi+7J06OrbiKw8KCsU3h274F916DRIyiLzNRgDF6iSD/F
Mntpo2BDq/MoaUhETFwOdcMUq1MgRelVwPP2N3o0Ijbs5HliCq4b1ns7o1NMOp+Eg+38ybsvyBcf
vPI3DINlppcXODUlB7DQA1l61/LkF9NIlDL10l1cuicj1lAWatG+IHb7EAka+mFPEoSLd810whe/
AL/RGJ+IvQGpld0+IOwDauBgpk8iN560qKi27tzpmJS9mwxxK7C0AmjlRNZU77bOpl4ZJLQmGYsn
aeXChzNV8OCGA5bXC8itkeHrmJo0Uups51b5hP7M2EIxfQ6I2YSUbK/bcTqFafZl1gVywqjkbW3K
IwzobVZwjEsdpoUqoQtem+NmMsujUWY7qef7UG/fKfqdho5t4JVbA0jkUrb1pebs1kSXtphuqYeD
tMr8GCdnuxrfA44N0GIMqPcLV1RHlcQ7UVGC5iIHx0qd2zfeRx64Pnbw8Wgm482UXFhUdopVH9ar
ETDTCgYgGjlBGrFtgiZHKVcSqE5avXltt3WhHnO4gMv5oWLDfE28+JCm0JLQJVYE0uGKVikWVtSx
ORdP3g3b1MsfMcfTena4XiJSQUD4MpiBa4ggcMaKKHAhNjVLFawsQ3sfUKpvSvO+rBUYVAh6+95d
KZkHiNo5nmPQXOFKJtGy3Th58Q2K2TasfaaaHX3vYjGYxkqEwl70k7kTcXCvCU71aorZOUmwpxEw
INA8xRP69clyExRy+XdIpzETUi29fkRmTKs4GNqLLLSr1+dcg9JPN5nK7qCP7LWMGOTGfXJK7b2S
BkNnN0w2zdg/knaGqjjU3LOXWmizjCODQZ1Oj/xAXHBBHfBctOk3OTkteYuZTlsMIl5EwW2hFWpc
66eISiZpwXPPxeWMk7ckl7dEUY2grlcEcwRJ9t6VOFVDBO8pLY4BcZdPA1h4Ub/h3HCzPH6g19AB
xQ4RvCjSyYJwxELZAz7y8CnlaaKFcx4noqFIoK47BkOy3vR98JVN8BFht9ItSRHu5PWxSqqLlOnO
AVm8qEW9QtuT7KUOjbzFUiECbZHVqDxIIPqTD/LsjYVxAD9PNEd65ZZkZJTaz0lj6tDV7RuXPaaU
cA87/En3yMsYy12p4jkDiLyNMe1ulJP52o2DlvkgdveAByiRRAhCgVZiS9bekYS9p6YNzYU7JE/S
L25hYl5dw/1sU41O/txWnIKH+YtdnaU7z6VG6bojEMOX0KhfQ5DMeFnAPPnBWkYFEwCh9Ssn6252
3YHvQggQmNklm0+mtGCB4RFzJG331CXpqiPXZqsb5udYVtsqVjauXvCoWVNusxCWtD64W+Brb55V
F/TGOIZQoZfIddathOOLzYlqiN6Sj3lm01ow3QmqaJNnB0VKNacVjbH7MuE5X7t99442v6LSRfhS
mt5FenLrgZXdlmMMPZ14iAm7X47HZ0MuEKzxcThSn+Zpn53ifj4WGvg/gv4BIycSKOGiC67OdTFs
KoHorKtvNHdAAmooSEgzvfm6exorcYLiiYx2CmGXtVfkEXObXnwPlbXLnIpxeLeW6GzYR9/cNIZR
jxtFnKLWcFZZNgmGZmC3VWc9iswDLwyGsfbHWzPSKQ45Fw55A8Nzdi/LXdi3O4zIt9pgcqP55qYc
xg9ih2xSGqfPkP6SPyFZd6t3ZA7XzDdfJVRrAvzinT1yV0M8qNaO/1P59kFhYlmMttzI0dlQ26Uz
nDle1Zr+4dvlJWY+TPfXNDftQIRtWDSQjIvuzsrBp0euonuFtn2ow2tRPlbpvYY00EFs7DhEWWX+
x0gmNN49trE+tNAXlXwvgSCMUgn+5QiX69w1IfMCyFF6y2yGi+QKV5s2bDDiRTz0lvkZagQGd4CL
Oiloy8WwYvoupoFnXDHDccmn7bsHOnFTFcW9iAT7a4ePXZw5l8yacbkvwKiyiwXelvYpwU0d5hSV
+AuWCSrsgJAl2X14pgxvTs5MtcLXMuRfNKbFStPz98zIvw1Ok7Ar3UdI3jOilBe0KsxrZcfvUvTJ
WtO53uSAel3HnegWUMpijqEGeQFWR19YddH7NE1HNKxVmBnbUEK5JBNln2faLU1pKPdJdGcREbmL
u2FlifHDq6ZtJQSz3fYZLdMZscUsYuuC5VDZNyBKK2EEF8PubhNCkCGj19Lk+rSa95t+i/6pZgpF
G21ROB2qZm46zT4VQXbBnVzjZdXKoxsY3yBSv+sa2yq92Y7LNnaQAIhSv014Z5e9wSs8I3CrfOzX
ls6EhTSFQ6sytLt4f8C4X7wCXanb7DI8wiXRkBFH4h+U4toO1zPdIyJ/2wKNama9OB7VfqBrKOEg
DRMRw/xkfJ7Modv1TnrJs+pW2azxBjExDMKcApJviUy6juODNrjPdd4/g0hlotfqXxV6Siehh9l2
1dwFwKLANYdvcT6mA2DHX+Y2+jPaGoSGcIxEQmayF2d7gucRm+Fr0Fvc80SCPqGG4R1wETT0tK+9
gnqloM3DCnEZQgRHYU22cKccpBPFVHP2sTGDZZze+DF30KncqpZqK2Y2CP1xlQ8EWiniR2nKDl9+
4CK4scWzC1sM3wHNQBRvEZpHtKzFK30JLAUkRxtgIpaOLG0qRee3QmmzTIrkoTRqEqYLzI50zxyA
H77DizgKDoou81Twj6/AkIFBAZvWyQ4A6/fYINrLdPMqud8rb7ygcLQeNM6SzCCfdRAgSDManih1
gJhIbUNteeRK/HSgQS56MtnID32Z9402nY44Fm+hNTzP71BZzbidTt9pFmCxKqFxWmR7uGvnHpPM
rIpCVEix0PYs416VPYS9rXEobF/LnrSXpLHGxYDctTFyqp30JlrMZXHjXIhg2w1+shsStCvKLXe4
f5EA85bgnzwgeB0N6sEAwsACJrvkoo4Qe0Mz9LwtujzsRqyGvqHbdx2KtDlu5bvPY1wN9rFofgtl
f8uOSihhfn4U4ljnTr4Ct9RZIQKlMUPaNTLtkXr45DTmWwc0aAOi7tIoexvp8ZtPzC7HJBLF9xau
kCc48z2D/CJKm31fxfZ2Bv8ik1vlVZXTpI0O8dAdUz94CGOoWOk8lnMwDdaInSUa+hXRRA9Sx+nt
jfaBK4DrxVNAmZuTPWoHuuQ4GGHOLz2Qx6sGfH5aC/PEsQMWk90fO4WIdKzfhw71QdhgasMf6FZB
tY0q+cKJZzl64KYCyio9Zfhjs5EwwYQXpQHf+TOI9M+5MAgxh8tU6whqGdgZI7eUafIyxQdDUS2A
BOF6m1KYlHGIL4+Rks1fRigOnh+WfkTBnwFqPThoVwVBZTXXV/Uw2IfJ4H1FjomGwJjDWQi3A9JF
62qXWdx9fee9KY1dpEk8GmomlgnC3PvbHxmYxUJpkBtDlNlJaw9NxZveoCAi0yj7KgVRIgJHkVob
QnxL0eIloj+uXae22NN4WQHExRFLhdzT+19gCGe0GT9E7ZOMvKcyRhQAM2vT5oLMdUXhFyawiykO
UmLQmfBGLzbyWE8+c3chKxXmazcaL1Nub+OUQ4tDX3v6xLd7rtmTzJJJs4/8iR7ORoO+rfcDUaoa
0ePOzsgInG1l+drje8yaazHb+sIu+60XZr9s7X6RuPLZTGW2iS0WkXSiIOEU9jT/ospqX7E+P0EE
GZlvP4a2egIM+vvPGtxZ45UM6SciwDb2FLgcNkn7MvnVlehc8pTZKVQwk/L85zicrs4oT9NbMWSX
iS05bvtrmnnnmtuXkQ5FaDERaFYUD+WYvU5MVd1Rm/boRFuXKi+lhMiIffPkoVEqPAiXbYL5EhII
dHc9Y8sVcucUeTH0JPKCTnbMPTywfME92Sb3CTSHs5dwlpiN+d7kIaQtfiot3Jc2q2blKzCLeDjh
n7K3j9fA8j7rUj25QXVz0Ris4+EHS+tEtG/R0AsgC5LgtFVniduEphhA+e9mDL5KD+2pIdzvLIDJ
H0+7rC/03TCMGJXKYBOQIeImubPQZLhwNQB+OhhgJvRiOwzOHNfxaoj4QTfZhhKqtIBFKh5uwayI
CVrobmGM1NqO8NBk/GWQ6PWzTl2z7LrpPbeLBN5WoJ0VClvZUOcWjXrq4vDYYEZd0fwj0Qjlaw1F
HCce6dtycNKV5sl3EzVD/ZB6q+rDVdlvWxF2aA+PcWJtCHssFvgnejYTvMJQFtF11SDDjFtiMyXy
AnHVbTCsITIVEjw4sOBC7S3MA7HxWyPOBa1ajlCHK5QTHSLxKNgFzqMe8ga1Zv9u1VwkWaZtZbch
Wwvrxuyo783K38eM0xasllupMv8cZdOdj8d3Zde8AAaxIVtzsJ57O5zDjSYbYVW4GUzeYwL/5syS
4Qn0QH5J3XRHPDlBPYmzTRvMfxNGRiYSatm4wweHjX6NSOYcANdtxGfVO5uOkf5r6wV3fVRccbTF
l1qyfTRYsnADIuvtzn08I7Fw/zOgK62lTWbYGcUnaVfqNbQynRWeWXWC1kzZiAJDm1GsTexd29v3
reWcCczrdkWGlAczqoexOf3yumY9YUJfVOQSHZympdi22hivLDPPmEBzFLvRxfTnP9VFoqTvzNC7
UhtPW6vvnb1BOLz6yhjHojZSTzrRp9BAVsZgfQQ+gaaCoQxTAPZpHGddNKXXKGFKrKXiGUXokWxC
xJ1DhbzNJMmBkSMKgz7ch+aGX67QsUq5suK2WiMDtpzx3dWC+t1FkG3IcaUVeXZ2gH4hOGh+V1Ow
H9AveoN+SybIIYTW14x92wCeVHEInOLHwL6h4mvg+M9moA2rUpcXCU2YukeiqdxE4LdR4E/mdYjU
fd9Vz6EbaHtCai54dzgvgzmXGXr+hPYtDC8u955qh1fmIgQ1kV9SSjGgzUi+W2o+KjnDLLbp6OYb
vwgpHfscEFqZaysxMmwhiPUYuvqpF8EDDLKflg0LAhIgv+owTVg/5ARZNeecVLjlvnDNbmUFH7Xl
PUpDPSVl9FSZ1cqrkJln835WZA9WT5wKyvrXtNZvWKBmr8n30MhlVRcAMR3uJa8n4UsZ/oaJ64Oe
oNmo0KOdqglNfmPc69BUQW61M7DLLXbudB3xqC3yER9Zpadw8WuVLF2NgjEK5KdmMP6xJhZ1t7a/
emOna0O/pboABnjLuuYEVOyal+UycNJpN/m8XNWQb7K4uWCigokMjW5bulfHHYhJVdtamzDnduWn
NArWYJAs9GPKQ2eL+hGdJoWfABRA2gzNhLY9tB7bRYOVOieRbqonuZpPtibWpYX14YsCi2oSf9BE
94h0aKb22RntZlcGlGGGh468NPA60DkLzYqBqaU9mzkJajMXuvU9QUSreJ56dvyqJLPa9qEBgGNf
6bFLrKX7gCQei1BrP0xErC2KkuFQ0L92HJTVaDP4rutFiN2ngdShu+JTjCbQakUwbUYEjl09p504
OK4Z7SYsfEYDd5tY2NmDN7+Vul2ToxWTr2gjMq685gB5BvCar+jypk/zIdNMCLsjJiLHZdzGO0TO
QE3SjgF40a9pqkkiAQ2kjCYtmqQYsJTUOUFBJGKDVr1IJ/8Z4u6qZLnvJyc+qNCZWHpCFslp7t9M
+nOgM3yrzNPAVB+jJQLGerB+622PC6t2qX+M/mpC4N97XbS18hY+Irq1diBpIUNnEdnSeJnB+DpJ
g5LwxQ2o0mVhmN7TCMQPjRgpegO/Gx8Fm3hgnGSUXbvCO6ZZ1K8EaoplJ66DrfxDCKlucKZpXVm0
imKjOoSO1m5h8d8XgfM9uDgDSfcuN00IbQpTXk1/buFC2K8a52jQF1tFVABYP6KFpaZTyzk3mMSy
2uPN2IaZIlcWMD/3ONP4AAzDmGsSC0/83NnnWBhXLx1ePaPVUMME8DIYbLeOuNOhrC4tR9+WdFoR
TNbc60ZBFInxG9/MgOobRQedGMCUrFLryHiXs1S6rt/62qA1Y0HM6NOk2+INZu8lKIOpHeZg1zGt
7STL8/wvfHk+Uxb9zinN7Zgi+0OncdU9nKd9c2kK986EdVr6qVgDc9xpsXgxRb/JOi6EZOTOBUG8
9DWeEGeVveOFX20oH43xmCMtYiuUaqv7nHKrbFPrxTzo89+4256wqG+6hLZ3vyEvFRv+3EVpXEUt
YnjbIgSl3k9byM0PcQ00g7ehc8x1r89rlsVYr25XfkH3tPCHTV4Uu6DQ7y2JUMe1hmOcMpzzXOg2
3CiqBKOYTynI4FpbNxwBl+dK0M4zNJafuJAT4WAQIMps2MftfQ0vAn/+VtnGqfBj8QlkY4yG+zCT
x37WA4B4XggNal44eW8Wme3gXd5NprowWco9VKln7h5tPwZYx+lU4OLfdkF1r5FS7Dt18dIQmGAT
Z7HwUfRLdDVElct+dlkjAkyZ7JLrGaM7X1ple0tImD7aU2Hu4qoibYdsKdPrWM087SoL5WzIBlxZ
+cSgMaMd1I7Dbz0+dRW9Nrem5z6V2WvLoHsxJvmL04PM60awevZvTU8z0glmmAMhuRJJTVhWF51N
aDHVJPb62TfcJGuni/ouGgzg7yrFtUf/xUPqt4oaqLECmzw9pxYWNu99gKCUeb9+dnWhmCYgeHRk
ewYOa3OEYcqZdtTAlEON1YpFqo+gd0YOD7mwfmsSTZrVXpSTPgVEiK9a135oTJvLXRjsGsy5FvbI
bopg0F4aA8FbE3ufXqmDowjf8qyYUDonjGYo+DZCrlzeOmwIrCw5IQmEM7oOQzAJURSYBcjKjT5N
r53IDugUVe6Fq7B9H2k5Rl29J2bx86sr4idb9Sj6jCtLRwQoUX/QQx1mZ06WirAx3Wgk5ZXuuWzt
GXEJ5LWmFDe17Ox5zg/pGMgjurWhDLLaYmYTiZPCP3z9E4CVhCNKJgPo5VRM5kYV7kGMGib0pHkV
QB60jhYyoM1xZ6hpWuZ+eNZF9FJQEx/6im/UCb4OiAjvKCIXhFwT9hVkeztuv5r2YfLbbxOi+SJA
wQK8InvOc3/cOyU5DY4WIv9L72l8veNm5KCu+e66p9vYttV7XHL46dPC3vYNX9PkcArs9GIY40RP
jhW7l3ucwt6q7ygMMh0JCwwF3ATDV4yMitKlYaZESJlgc1sxaaKgsoeLtMt6OZXRHSG/X6B1KA3y
Ee/1iPmGfBWltXs41oB+LY4scweEJs64b/h7l+QRHh0L734YgTWScbmLHFKwJvtq1vyDJ0k1/dmw
88s4IGOwQudcGCSwDS6Ry0N7N3RgvqVjfsY9hUri05JNuLlKyd03ZhmVEf5LWrb7iG4hop3gBxN4
T4dZ609NA0ki8ltS5pte7FOjeUPBF6/wz+MOz/pLQ54Ip8Ob76p+3Sx1KGQVIZuVsWdiQ20PpNml
DbUbxy+ERe+hnSKrVXLnIBchQ/TEQVqhVEgH2v7FW6vGGy8bK37QFRtb1rOv68NDyQZllGZHK+KX
vGNL7uMF3Ot8ARSqB/3QPWcCJGeXCfSGfn0hZ8PSfZ1eRPETTrjXQvcEpUXjElNrUprGjR/T/CHC
NV667Ia1DMtTF1cODmZQiY1tvWZOMm5FZdKTF926rLULoit2VNwOOeEdjm0myMLzbBVaucSQVy5V
mgUUhTMgLcynMr0AGuPesrBKW0wktpaiJ9NUlH+VP07LsW1eFaMSzyH4I5sOTMwt5l25vofjRDsT
tQR1NlqWHoXqptFLyrXmd+ageHYHegN1AfSdMY4Rrh29jTZ6hwKIedob1EEoqG35NJaoynO14QLY
hsim7gyLc3bTjM965VL8aOOWZGaIgeNttF1IhVWw7ctdYFHoMqeY0w3Z2A36ypAjok083/IVsSSG
/dzNHOd85L7WXNS5cK5XhsJO5wcfY1M5WyfAwwciN2W8KMh6cmlNKkvfd3n7ONTep0aQ7VqN0a2H
U4XiaF21kPkgPmVz37TArrjMApOzU5T+6I6Vo/btXsGQOUtVpu9w6R4zi5OLogkb0446UZ0iNGMf
DsY71oxspTcsSyb3Ejf3a+cEdGx0LADG7zQkKh18tLsGnbpNLY05kkQSnZr1eqz2edL20H2M1w5L
3BLhpcd8bES4s4PsrW8oG2t3z/I+q+56uoGVBt6hfTAJnVijLFgXTsV8HD+XJ4kwjcIez07VPGVm
80rne1eRxWNnlJYeJyw6SSQz+3D7XYs7X6ldEIw3MPIfScZ1V2MqbOqMjiPXTZzYINqaZGkJTh4i
ll8VaZGZ5X5zh+DMyqb52G2cASjdhgxG5UztwLAVPSHdoHkZ2IvwIS/KlhMBooTAFVvsQFwwrCkB
Fv5u6HeTTC5NTwE/mo9tVL535nvu6DdSrj7NlrKYOmhJlvWdjW/czSdjkQkeYfDqzzrhNh+ibMl7
7Cxnm0ZHp2G9DlPn28zZlqu502cE9bGUHHFMHIxDeIGRTelVD8gucXAi03g1tDxd+fZ4ovAG61zV
d1xno2xeE5n4a7N1Xa7Jknao0p8nPV8VlGoLzWXC3f9MRXfzprrfTLY8kMBUSJMgAANYjd0cgFw5
+Zz0zSu+bQtWDo57VoliP/WPukuhFQ3BlzNVDJSChCHiSFIRq5rKLKoUtwB4ig3J9I65DXTED/l0
MFMewvwrZD7HHwIdBnfbts2qK+STaokMqVk6fdKi6c6RrQt6m3m5Sc3uZLpT+2gFM4aBkf7oTgfy
mk5ZJ6m3JlSSJXfyEzaY1STpcOvon78ZC3qzDyDp2oMmKv2S6M69ZfSSIEBNrYPRIjIBhu6MPZ5l
8ZHaerF31pU+cMDAYkJodPZUTwPzbye8VUGYP0miM1lXeMVDtlrD7pNHDpvJI8i9j4k79iSaJHmM
C2TbUN3URqRe8hg55cfoGXQUku4L9GKFY43/FGp6q91mOv35qNFq7JQec7AcszrmU+uJBbaDHNon
Z8OsnHsj4YVr+f2qsNtdWVa0CWyzu/Zm6R7TdEIv6rviUAgEGmT5WLTZY8BqogxPvof8xSPXFG0p
Ce0ZkLZTmxP7MnopCX/NW9/nzcEinWQZM67eiZR9tsDLtufFMJYoBMivrlF06GF+ZZ6E1yPtt5WH
zzHGcbMKPNCXeZiPAGtC5BbM885R5ROdVvPR/Klm/j/DsfdFIJxTK81/fV6pZlPqDbwpOUc7tlr4
AHUjRJHm7qYqye7+fETNQyZAxGTHRw2xsWz9iwGVcdZ7+xYJw2O2wfbv5r63DTIToeTs9WYBctfp
RIR3ne8po4wXsDSMJ0AUXDCxfSCgMVdmqbfPHb7egut5vsuFUcL+Dw+dkNljKnUm7s70bgSqpnOU
1UcxwWEprcDcmm5485B4viOAt5ZN64O9bDB2uC5lD03yYgOzz2c+eEeAsL3rqgTUJaD6I3ln/S6l
/c/4CuksZtsKxQ+OOjOIdOD45kcWaIypR1dxIRZiY1jQjB1CFxuG6VvfAnlXN3BJXKPeFyUT1c6z
xUxZx/avQIWoqG8ALkbrUAT2z5g5x7omsmtuUOFCoJ8eKr+nwapOeUv8omaB/xodtc/gmBP3aerP
5cTrKVJs0BK3N/eTrd8gQIjBrt6hIeJwIpMaz/Z1JGT6Kl3/Eccw4lxlvoRu/zTqFGvA2aON0p1y
XV+6avRpWU8RSo6XWLjaY+p3963WZ5c+ffWRMjEB9KpzzmwTTxJykaiTHADwylTzsdQfNd6V7tMY
2oYfO7qpd3BdUHkwXtaNF9G3byb3QqdEkgAxE+pMJjaBkuPJcetpiciY7oMRNztcoxz52wRNzkQs
q9/hJbcdTe543dNNgaoWY04B25aUezrlnPVk0m9Tv/bWTsJMrZznvizv1o3hPn/YFD4EGnIIPKdi
Bwh5rqjjL45mDUIwauxA3QKWbwJDvC3N4VVHcM9mLHXGY4HCThDoyG96u1oZTnhETWCc8ibB3NqE
zELIphsEeNDArzBlm7AlEtu2Vh6JqVctmiXhIkSINBDKmUhc2J2su8eOs+AO0zFDCGdri25ZDFGz
NeICdQ1hkys0j9Mti9DymR9DG9c/bQTMIZ9l9MQxUW1hEmjb1F3G2HY2LZipFfLg6RgimbbMj1wE
Dqe1Kbx3WpZXRMMogfzgf3N3HstxM2uTvpfZ4wR8AdsG0Jbd9JSoDYJO8EDBFNzVzwP9E2M2EzHb
2Sh0jj5RZHejTL6ZTxLG7+Iznrv5wVHEDSiVxb3qTs+8Sf4DkkhyxbJRkkq6LThtXuhl0J7JB6T8
jLIRyQcMDSAQTLoSmZj3tCLCHLU9ApvLUIB0RzMdh6Yjol1cRoAi1JZkVtijP9+rhqa2XNe4tLjD
o1fa2d3Yrr+xLbj3sdJ9XO2JiXW4Y1+isvNsxA1CptH++q9vxEZZS0figYzOg2JJdGof4gSvnOuH
wMrqvUqzP13P8HA3u7PYleDH9wr55DaoFsVl+WSOAZWF4wJ+G6bw22uQwsONfLxc7sR4F0eDfMwR
sTJsnvez8E4J9jA6N0V3Gs2GpUX45dE2uBk7BtV6tUaAj7ahQbFFiQIydkTUlgk8x77z4r3Xa669
uHFQObgRbCzziLcmQko1fsqFM4y1bjO34r3IuafDJYkv3tq+cKyeH4o+78N/3+JgwEf//9rNa7r2
/83N+yerPj8+p5//3c3776/8l5vXsv6DQxbqtADyYAlMs//tf7h5Tec/mHWBDesmLBF4n9ho/4eZ
VzOc/7g6hfU+Xdl4dnXD/Z9uXs00/2MbQnCQdj3D5dhn/r/YeS3L2+y6/8vO6xmWZZmGcE1Xt3Eg
8FX/Tztv4zfU1LZgXtjakwh8iDp1HhYXdAA+TMVxqePqMtcF/lOhQC3PKECEsvOjFjOww2QHDmrz
2uI3uI9NAZNM7xkuNLIBvYbTLCaXucNW+WsYu/aIV63ZgR7mOoI8nS7PvTsnKMQVjPe8/FXR0w7R
xWIPyBeaoIf8lDvTyATwfkzj7MkbDSPsq7W8Aq591Fcfb5fq8xO2Ceqg7YyRX48pHvjXQF4hIjJP
KNb5XiaZvw4Fp0uUNATT3tbupjpVO1Ok8r5YqzuACGdtoMJAutZ6UkYposWUv2pKnp7novtSlvkq
C02eqDIyDxVkUMfhusTBly7DuDJvUsAiwxAZIMZeGPGVoVKzfp2qcK5iLhoal8Y1m+f3vM/w9X14
1V8PE0wL8fQPJkuXcTaqtREsJmN0rsgSmuvZBrmeGHN3VKlSx9WrXuOCIVBTF/ZlmcXfyU2aP5xG
tm8bLblaYp8a1hVwAtMH/AcLGdTa14OZWMriPDsSw6scmbFDkWJPVPC5VDHS7N2UGwW3a7EfYmXs
dP2gzCm7Fr7pEWXXf1LeDpwC1U/S5Fx8m0odTb+sqACChwNFDKuCXrwC6MO+N4jhoLwJooUwaqDL
8qcxJ/2EHweVCj/hKYYpsas6IDUCp/Wzb4wl1+HKebZWEq2tX+GKVtbLJGYEwEGKVzEPJ0t1nyA3
WZBxC3NMIXXC1b05eDQVIgbj4pMYI4ok/aPbyy/h+j6D7V6EOZN6jlUvWV//TgEXRYWPL4Jp1y9H
p+elxswZ9ERZRfae0DfwDJm8iiDXE5m2GWiZIycyayIm65ePid1dTILtEXJ/EzatiEhkDlGusj9N
p8MlrJH9Esqn5rK7Zfpch4u+RbrTHHa1oQU0nGP49HDytXN5ckrAwJh+FybCjLwb3FNxszTU4eAM
FhkOVG+a5L4yD4PkCkhqrYhmv3N2veb8zObiwKptmrfc8+E3xfZ3vY41U3SujnUpYJKXFKFX3oPN
/9ppLiXuHWtASBtaDRav9e5j0d+aii2aktAbz09KHnB4hLbzZ856BMNqYnS7Il0N3PsZr8kAPQJz
mODysq75kRPVmR+hunUM4sf4F0XsXtS62EmHEk510QzDuYqZ6Ao73uwZzd3i6u2xkfUxB7Tz6KYU
KmQpGAgOshCl6DYbnDsKHJ956Li/xywMFJBw5wV06av4gtHXQzoo/WCVw99Jd/Gf3s04jbE7e851
1IvAdfx1l1vdk5+l4yEngYPy4l0yAgs7XYdEpmXeTjZju6eB6mPGOrBhJDS9Uvslp7DQmXFDtVqP
c4WKM6izNZ/6FJyozx18aOpLvab5L9vFQDuT9YYiZ0HVYaXiZGEF8cSUrOe9JBJjv49kotsSn4+g
dNgdyhteRDoZ3C1V7SUnd1gj+O9ba9ln0safyYove836pyGPX3RiULeJSH7uGl+2GsH7kBu4azEN
zPhYV+iQBGtle9AXLmxiQ22BhUiO1A2PjKAtSgJsE0QGpdZu0RC/Q7jpcmBS3dNcxy/DCtqoHNA2
4DAxPllIiBP+PghxynN14W+kiw9AhLn8oFX7chEV3q3ivveZtHFozR+M3OmPXl1eCxbyoCCxmy/z
OR3Nr9ateS27nw1Nn4uH0WHiUdc+pyZU3llzt7rP9u+idxmBdQ7FHNeXHWkzbNZaS49OhTtNa1EG
MJZoDUSOlZG+2TJpmipHbKotDQc5mh7UnKNhyMOQjxYjl+RZFzo1amjLrOMHvxCPKQy6XMK7XAHk
LSi9xdSFptmSJkkYzfmIH7eG6SQEb3CyTYPRDHulkGNxMUr1PBLUP1pEsZjZxntkxOY+YYkKJapE
2N+wcb+trnODz96Es41yjvXhoSGoMWHbxDc870HZ50EKYgkPVlQpX8PID1kuwT4QLtK+MJe+AdCk
DWMs+mO3CPugVbkbiVbDw3tSNE6wLRcfBmsOusuh5oNLasF9lW3+mPnLvuIr4ZCHY9lS5oaLiGKD
Ypre06X4qGqI9G5qXLMEOHTj30861o8CHyo/JtA5OFehqoGuSNu98yRZ7CqZ3yjV2Mkqg03K47+0
0saBO/0YW59k4nbPKXaug0U/A8iXMY3+/c63aBoUirLjbHyjeJRyap6lYMq9v2Pd3UCjtndykMQV
8PhTxEH8hdE2lwIgVymhTWtyiWdk8Rjh53RxtsjvkfLAHX1RtKcpIpdZPARopcbZnfjiFXJDtiBy
xEQQMGoWJbWT6DPsgrp/60zN28PvZyip09+UOJWLeyv/zI2ZPutnBu00iVfND46mAKz2Dgy+EXkZ
EljSTH+LHEvI5B54zeQ7d94HDyeYa8ChVd2qIoWXdBzqi1DDSRAx/Z1iRvDtdkvcW5FXwfD0HQa+
NuZLNSb0szF1Cwl5gWBGmYLNzEaVuRWRctXdy7bpQkW5B/k64BIIgVrgxRZVqu4IzZfVemmW+6ka
oXg35kM3G91++FzprdtNSyawJYgfIUAMJR7c3W1EP4jmWc7pdGpBRwtNXk0WnKNwu9+2OIwjV08P
eSAc+vys480+26q9pFnnnVI/CcyROGfb35zKM/bxdE5Ruyh0cvewSvjToaBD4nuEChxVQ/m72cjB
vlp4J6363cA2dvT7SbuW3/ZMDgs/Ko+V+RFLw4qMRr+305GRCKLQTR/Eew3V+8iV/JCONwd4+RMZ
6CvS7rBrBn8+9ESoQN3zkNPo9kB8+5u7aG11IP+9fAqFN1yygvNbnoCGplMSs/NELUhM9Sw8A3gn
tZr3Xr5J5H5My/YBtW/rCuRy6LUbvY0KiqhO8cNl7E2jVf/w7jQ5ASm79lgwstcKbDi+S7TtDAOK
xA7Sbrsx2DWsNKYVdSldQZwVgARatAJo5DAE2k+UKTfeDchMJ51Vf9V5bARHCAGM565+LiVDTYrJ
lj+iRqnIAM+l8hk6dktYI/2Q+MuGaQPlobtMDiAw5sNuZtN2736v/VAf4vanftAID0OyXNdwtcEx
yPWWJ5Z11zjPoJO3Aker200OW4JHjmkFVeabMlKr/KYn6jt+XXIyCS5WSIbxe7S+x9T5kpCs8Kyl
1rX62PiqbQIsEU0CLKo6NivxBC4HNf16F8DyCKZ2TxNTijZPZWFkJrj1liaSHLbw1iMKx9J8Mel5
j4wYSJoBlP9aM5DyOt+M/BLOdqwZkrRTpHltFY1DWgaYTO+13KbxfPC+KkjdTux8SuwAQeVmCIDe
XaHBxxKJjeG36dazzl8aAfz4o+eEesItF6ZKYODAD/hAMLjxQuKUBY7tJT5spWyti+dndj03ikuG
rFucgDsF6PCcGnmowq6pPgutHXeubb3rvMfjmnECzTDIDiMMtmWkiZIhyGZh57UVKDBg+KLUuOGw
oXCLcuXdULtnq/XT5zarqr2t2UnQMIgrPHNn6XSfEh54pntSBZTT21FfLOiz+uucO/GRRA4j8klB
4DYeKEseIhyJXys9bjs0yWs7OSCNgfJxJ4+PJZkG6bbXwdDfUJrezRJr/aJhhBr64r3POPgb8b3r
/OIugTRQVTjLkXBiYyYaaTJIWnl6QJjxSHrWk8ptZqEm7iW0h7vYLP84Tf/dd6hiUJoxFkNjxGE1
nQRVqqbRaAcSor+StsSU72kDc5+eOOCExbHZ23X+Nh8XEz+FxNARpomikqbt9yS/Ppze/8lG7VYL
iPmO9tymGi9lBbbYYzMO7Ky/GThhqO7B+Gvi+cIEuX6PiWYdB9U9OEv1Y2Go2YORx0KXqJs2KW47
3boddMpXpwMsP81ZcjA5zO8oZOOe0qbfWcNNgDkR5djbbpIR5yK5+EFvFgUEANtCPmsOkZfJDsvU
O5YDIzy05icJnxOBpS9Oo6jesC6DSOuqz7lwTvmoRr4anwaGp4GWOX9TAnj72lEajUnYvEbLCifW
B8tPjOeRsro+ZfJl5OyvsB0yfHG/leYCEM/8/tRSMbI4RDgLpx8eR5V8lMZrR9/JGBNkjxX+rLXy
n2yuortZEL8bcK9jxx/7kPves+9gSUsdoTMQYRmUdersTR3QpC5A2TcsQpxwsuPmbQqShNkx/gDt
pJEClysaK/Oi4UWNkK1amIXNZlIDPLRLYDn7GU6uZOEjvDmh8f57+5iw/9GFGIF5Y/idjj3jH0/9
xi42H9kfAw5a57rVyosxv83u0AemQ++JTaUlmSDxMYjsESYT4qey7iX5vIw+ynCshiSw5uSd/HkZ
UpKj08ZbhdSNbYAs8TEp+9P27E+g5EdSKPPe8dOJY/JEhQqVV1DyIcBhoCSMwOSsXi/Usr9RAn3Z
sueh47nPTTYd59ZaTjKGIUF3N8j43DLhxi9QDubFixKiWdgeWi5eVk1aHsG5i2m2FDOvmNf0X7qy
qKzhCOzG8QMWvgTEl03XaD/BHe6wjhkZeqw73oFvPpeeRwdlw4yoSEd4hs2RZFIgjYEMGSPYABor
P8nWCDLrnF8T/RmAaeAT4TkNcBWUb5Mu8s2TbcPcsOgJvMSu+VXbrXHMtR5IvdsNwUDkOKBhmdHZ
OfbwunR6TFVtPV2XJtk6ORkJVvR7qTi9CINAbp5vGdH+ndOfcUQGeZfosuCbbOegd8n66jFkjGRW
9oyxJYdBS13ptKj2jVHeIZr/WsnV1eacRj1Hlv3CIfHejQvySSYlUOjLf7vZ+XLiLbdkPQ+JEo95
jbJNI/NeLerSVSi+iN7xrXYmjtSjdl/nun5n9AgHDvB2acgvKu9LY8JwxRt50N85tPfH3CMXUY+Y
s5zevvkt7oylso5ZqXuH2jXNc94h3tvtQ0L7Q9R5iXse3Oo5Hyt9T9QA0imgMN0/I4Gxz7mdTTDJ
t2EybL9gJWcQ3vx0TDI14Pc4seI2spH+EzE91SkeIXBB1Lpa8xpNfYH5cqb2S3NEGuRSpPee29Iw
X3anwlvsk7sh0XAuPWv6+PUvYVss9k88dZe6h93LE8rZYz97TkND7ZRHi/+GRd6JDGp3LMLgQSub
h44WCSo7/nKqwxrUexk9byxmKn9JTRJulbIf8Gfc1s7YLkYzA/lR7QDpknAq2SaRLiDKwFt8BAyB
D4YL467X/buspfLWrMnvmu5xpanR5ENVzUn+7HNZzIhu2BVQv6yCdkQjfcn2x91Ny+hCwE5Le2Nb
rZEc6j+ZxrQDMgw4IYB3d5iuvmC/kyOu5peBMiSSSqkToF+RAVqooq+AWm9mMNnREMedfbxSfUQD
yVS0h8EpXdwmaOkpSGJI/PrNEVZzJthpk3/S+exUhLEGyWS6SEmqlE9Ko2ggGY3QYZVC7vpsZCED
di2NXB+nPN2AD0XW3O/YwuUwfreZG5JeqRgTrPUxa199W71t2uhJxWKOYBBjiOf+SfU3qe55o9wr
rJz5Yrk0yBD6SXOPTD2BrBy/b2DigGYqh51/mYoOy4X316+YRAISPVXqpG0VjhyQL8z2/3p0HGjx
xR+xenOUojxDrbRV94wJeH6Y3tz7UzxTGlF/9oCxpDX/yZX77RqK7cBHZJmN334+rftuzn+4ii+P
S4NJsiwvHlWuEDliep6ml5Fz3WWyxBxMTrsjfTKwxlSMr2SH8VDH02n6nAUc2rYXG77gtHADmhyH
/huqdpKSCLrR2NwhsH9weSmGg5zehiTr7jI3rSCsLWGd8hYBHwHt5PmhrOjpMGwmFr31TWvagEeu
Lu01Ut3CmCpmCJ9j45pooDn/+6UmP96PcxXiYqDWYZRvzHF6mIopjaLbL52xlWv++61pEq8ot7+f
tNKLmuJncBdOGQ6E+3ojOMdde6c5FGX5vjGcFVeSfbtwCOorETjS/UZ2TgIOONfejrO3IraDVp/K
iyQMSeh6oR7QZZC08eAcHNsgneNo0fIHJ1Ppoe6kEUoMfwaJot3I3WYXdy7jWTHvKXt6bj2Kf0dl
vsYeGniM3r5nacgjqB63xki5m6DKdDmWLaM38YMyCYqyCbOt0zKjUo5zsNOGWlsPO9eIIRZjIknf
5mXNyCQyE7BDN4UblEwzbeexqZ/IO5esChE0KRuSMZtc7hf4MxwKX6A/79eK7D9dmMgKWl8xKkou
GSXkkC2as4S5cDFz47wMzZMT8YjB0iO0REpW3Cn3jgxS5PotZ3Lw2wddo+mycsAPwAgTyjoNfFh7
Z1GHboVtvgzxae5VAK3eIohIRLNT9l7k8hSj+5LT1N9w0pjXpPWcQ824Ydc07OyNHTl160VUHKYP
LcfyPagcwpKy5ghCqzf+J3KqWuyqQ/zQOlpyVot+6CcfanK/GWIRmBw0CN7ZrSfP+1XmQxK1vJno
hNiYMMMY56FuvnqU7XDWELyS2KxCGxIbey5DPTGGshUUuiYAl5s4a/f1QmRUH99oAQscNV4MEcwL
u3PXAg+AX+UZRwEaGrimCmjohujhQl7TrKmDrAAGLze1V1o8X/KaUqwB4RN/+d02lCVxwVDjhjnO
CkcVOwQaMJ6NHj/H5GnXinLJvlKwtcr62TArBSkMsTaDtxVpzGXDxCCmkQvG5FQZQjRo32zb3LlY
OYMmXx8Lr22PhT9GtRabFz4tb9mMM0hP3fiPrvy9Vap7p11cytmgT9ezQWsLNw6sxXAA14JDqKJQ
3CKccRvG5p3TFJhzxEvN66NRcFoiYXAkDM4neMH96bu4IWc4/hTSZnRKFD9Fr72nsN2J+BTYXUkv
TvmET3iL8ObTb1Nj5uJuDtLRcI+ule/jlZewqyRX34KbV9F2jx0RnjsaHh7wxd4rZqaYr3sqkIzl
iAWhjjia/fQZaDJq+97yGN3K7k/5dqlQafVRLVtrmp9FOfuP3d7LymI+qpM1mHN6ALBcj5hZKGpZ
o8ybfyZR+qfUA09FYw1hZkfnS2HpfF03EdaljRnLVXfunbY7jpN+1xhso2ZKLIZx6y2fFEAMi45E
o6H2VafrwMJEXk5ZElTfc5VaIUW57z4JOBACaPC4dqMaZwx1wW+uCYdTxssH6vRLRvYFe+oQlhng
5rWdlkBrPcFgrf+iIPIr4UKwmydnv65oa6oU9xyaXbpXZbWXJmwDIrgmB4NtRFwHvEMH2CDGLivG
KoSgdagWw8SYTJ/HbbVILkuAscd6ibnJeSc30aab1OOnoq/nQ6sA9VbF3bCCIdBS3QjGktU5jqnm
tJf4vdOvrrvS8Flb7oV8kmSYIKz7rmY607k8Qgh3NQPngreT3kU6dTrjLGvtD5c2nndJC+HV0v3j
vz+kKiDHkdF1D6Y4/dd/8O//H9osXOaS/tjtP+jSJX/U7OYR2cNtVLXPJJmYtMucx3+/+M0bB8Yj
vWDp77gfiVn05FgaiqT2S4E43hOSOjtxQ5IRN8NjIXob2H1Zn2JrWkgxlN/63Pd3ZSpeR9biIx7X
d3+xZTT2GVBe/+bFuc8iAn0wgwJ6JEBCGO9q+nr1QqIpxRtmX3Ne9RcwkG+cWqebTcZjXLKgoHT+
5E0+9y93q1VK+ElpVYSDVF0KY1Av6Qy6tzYxiJP/cEq/D7B4/Dh/+QBOL1VfP5QOccSpmzoq7pkW
ziOPh0anRihyyNEwNE+etH7aDhdhsmANyJ2alhTOmYnBFj/RPI4zSXyNVEPhRtIPKbnq+5FONVoN
TZ47up6vtZel9xPejICGEnX2HYsSQjvep3N+qqZa3bUyPda23hMt4GJUMEJFZ7T5SLV+exUTSIak
ie2wM609Sqd7Xgsw95RVYu5qBDjAVNERuw6QxrTK5B9+TpfEJB1UwWAoGNBijZ+O+r5sdIEpMulf
3dq/yZTAHJf3J8RuqoMQ53sDqV5V1m/uY+Kq2f5nQtAYd7JhnOG5M4BYkhu9zAo+LjGKwdkbnT/9
odqFLg5Ke+3fTMEwCW4wbX4I7wFvNi0oDf+4osH3SA9yYDA9NuADeeUobl1D2Nucs4wBxwr+DmHT
kFMFyyTbd0Jvn6x6eTXteLlxHIJLrSffpUa4TDpddgCnkyGo42N2+LudkX+WOrQaVxvXQ8VV/Yat
zYhmjXyCV0xjSAkDeGSa7okEEDxJMzcQSfvT2xzjZBt/L2AKYc946tnV1uFA91yJeI/7lSkmc0+e
dyY1VVQnQ3kGn32H4ge2Y+3AirZQLZqYcF3vWfdrfGtX69Eo6znyHSCDzmqaeMgYkAlr/eCyZV00
HNu+Ac60ZqdIS2xOD6Mqq2sP0S4W3Y+neCf0kbM7eCgoJSJh9DRFbcNxnEHWwG7IvuhaI4XQRXHd
ir13gB6Gs5usf2HydfLEUB7fL273rtSocR/oH/Sx9peFBP1aHRZ2L0l5iOamKuzt6alZUNQ1jZEK
gBDdkeZJSOTMOK+twNvS9+B2AV4l2gO5Fp36C3jPUqNxni3UsRgLzRk0o7qt76aem0tqQwi2SRuE
LS1jdv3hLYNBeK0og36io6SJf/gOAUtltMjkfGriGi22XSlxS6UW1Jn7mOsToHaHbsCaGvRVbEW+
NIms2kcj+qca1+6BkZIg9Oac+7ImKjokPnASyT2OXgp9nHrqoMw/S/rlgcEI9JFcnW4+cNM+jqUn
7xOp/eWi6e04MYQO/vQ9xpCHZUm//TSeI91ob5X3Kj0SAVrdbLlbJkbmQBdFN2SXTqdXqQPaPCT2
u1jU20yso/KrXxqhp13fzC8mZfDBQK+TohyLSxBOSjN3uNoNA7obEmkgBixVa/2XchjuilxmD01y
MjgpxOj6Gy/9J6lLyfdWPfaNPdNLb38Vi1ndL1NK6tyEZRr7SAZQEsCXwkibaBaMLf82VdQ00KG2
r7Q/g8LikFh3epoKZi1I2Am6UzBmLjUDbejZeBSNCo6q2UalLeiDyHPKlae+DO2FmyhHMM4mycJX
362OhAplLTeVYO7rRy1sqvIL6moW2Vm22ZzJMRjmoUGNgXe7hBj4D14nOQ/Z61Uy4gt1ZwTZ01OP
0v+Nq2SNhGUcupEPp9WLJzJb1Ct1kBHptI1tSUyJHS0Z5V8dzMWu9uQbIlBysivvxxx/Caw62PZ0
c5exD/oDPbKUhf6b6RvmdBTt9GQx6iaoTlVgDAqcxlD02DCGnhCMKYvaOjKXqmvCt/pKL9fKsjad
e2IwGLjaLVKmJk5wWM6ako9iks8ns0seFjeuySI4ADh0ftK2QUTtfUh3Y00PSgL2IjePDSYKCpGy
q6D+kwwEf6RnOUkv0P/Jkj70sQE/oPgNJfmJf4xswhbf7nuiCLZqQqgFQTJYn8ZS8OirR/JgiLku
AQobqB0XFg/3K2+R5pzWJfLsfxVS3aEegABZztnhRrjrDPNK3LjaG624KbtqST2Q36iRLQvkIJyR
Zb+zRXoyc5NWJZePKWHHc2c+dtnmtTOf3d6Y9lrqvWI24jzrjaFJ2gsK+i+KxhmPt4ySF0QOL+3R
QmZGb34RjywZcOJs2BFLS38jdpMf1nmbl1zTWb652vgzZ1wGaVesowBGDA4fsydPOmlI8LGSfDaw
rsV+cnznD8AujroHipAbprptHVRjOl9m7gzCw/ZQuSYyhnYEofM9rRm6jDUhhRLhLX3QFszl/a+h
mUiXDSydk5lT+1kx/JMWnWDSpoAv4SHzOgsCyEh/IsMsIOXWcCfzRg+NcSSOtpTXsfQ//YECdCln
vj0viNUifkuXOYFYpxBwi82P/Mo+Y+4zl/SyPmTjUbJh7QgEsWsl013jdcXeE4YJmV3clTO0cGLE
SIWJx82McbLwF+AL2QsQux6vNi9YS/VhSntzOxh8V85ALsKIv0RcADDSgB5k8/jNKn7MZLG+1Q4k
+blJ/tQ1YSMEDCdYu7Q8pQbmW64k57nHiDHDWok7hm7m1GB2kjk7RudeqnFmaNZht5+ydzLY+XHw
8EnEAouy/WbYAMICxe+mOSGimhE3LAGYhK0JhwbD/tY5yBrdFXP/W9tQcUur0Zvpc7VoN9v1svZz
OFTbaD3p58e1okmwdNldYkFybhPkOjs05WaVbXneDNq1+6wNfcsfGPMzF1ta6h7iEvyP69zrPuPE
uk3dg1COvSf/y4GcgM6pskgOxitt6Gap7si/1DuLIsFQx6SzIdtdLF87q1q+nbm48cEOhyXXX1Tc
ftRQbAFug6rRU6Tf3uhYnPnELPDgDxjlf80Wn/i2465MhHQkhhA0sEFiq6Kuo/YACAzPmHMh63X8
Y3Ru4m9x90r34p3tyowjZaf2VodS5unVY+WbF2vEFu47xptRsnRRj3qn9JKOd3iHHFrUfHSKrRWl
/4dkxzCA9hIYhfsGN7w/89kH7VEIHoeV93JSFNxWWY2JgQEEPXO4FsDWkGL6ayToZSJWHurjfsrc
z57BwUFBQ+XZmf82CzOKofeviad9tBIerz9QBCD9HCMir1isUa8kgGileK5WB3QXc+r1tX1YctLb
CoUetwfecxfTH2NdxmZUdxxsoPfodA4kbOiiFXGTaWYlYH8mwDs9mtzFQAR2eWQDLe5KuyS8BbbJ
nAk6IAvcktmjF9RBOVR68dVUhNbLQYVSKs4JbvVEixzhYzXVUe9TPJzTrbjd2F4qQWPa2hpPGmva
caWgdTYv4BBxljNX1VTzyGbDTieTF/pZ3MNi16g3y3TBPJ5eDSAvLBHucBUNe8C8nqd1XvflxKPZ
zQWIrJSaSAeU/qpdFvVMoB1EuYdbtwJDFupUzzE7VgdLb4or9+jiirrp7Ew9/eWjnUbe+OAvvXnf
tO1j1uUmOCTv0W1/JX39RwycWKYBRlKbE3G0wZEs9EtH0FbJ39i/JnqE9zViKi0O5NwYdCGgdERU
WVrvDULL567TIKvX2rfjWwyoMujPZftcqmGPC6DfCzS006g9ebV1n9ifTJTx2aX6777G98UBK1Rc
uri9jje8aXugC/jbOvNNZxXVyu7qzLq9xw5YY44K9bj6YzUx+QMjI7jcPPo8DmnNAQCEfHnveunB
GvqYJCEkmDSJOHdw5qCv6IYT7jQJ/U4vifykJbN94Wuh5eaEQHX4z9rSaQFUdkY1RjYfKOIV1PHQ
JLFTLi1zU6F9GznbxQpq5pxQrzvZ7S+FmTYcLYLGxjC7Z1YeMmBeNCunvXNJDoReX/5QXmog96pD
U/6TLNyTNsrffoalj2zIOpUIl5b5Ui+0XINAlRuD83PK3SVIFWOIlk1/7yQ0yprVJfP0NHDKh4rq
z702tl3I+0V8h61j1Zk2zBsga9V/8irDEUHPHOk4vcNmlz2gXQmxMMhyb57r/yqt8i6ZG4J36U9O
rjAlTMBHzH1Conp0eu9QrAYUjJgh6kwPkMcJdOf0zAm4w16XanmT80X4km7mZCvyQSfJeyo70oL6
gyUWN4rQW8YcAKpjqNIei0lZfBLTzlL9yxbkiPRuOtbw8COh607gbbJ6ow3ISGLe5en8s1gp6EWp
sTqT8/SsJA2JpfMjaithwfIsFnD0Na2nAD/wmlSWTlBj8PAiJ/Q9rMCpZ4zKcY6w5w5UKGpofYW1
IJsAGTaSv7WpvQ+yuyp9IDVQyo/B3yZyA/pgTzd4RMDoI23hrecrJzfPpkxDf2qk710nB2aTORdH
oWk0O1AVz/w6nJeFEV5sayHnYexYeYS6jfloxLRh1PWR5s7pFY8MdswyZxlk3mgR0R+HjiZjx2FV
oi+KByOYp3kCTyTPo0J2t2w+3Ebs8Udw37YOgimnK432vix0zInum6l7XCAJHfHjRqbmjAfCSu+5
QNZP7MaPWmv8Si3MDHN2TRQBQFlQBTtWZ9NxxMGbKeyRqgxoTFW0Q6ARtcnBIsyUJW7U1e8Lm8wp
83AGVOtpwcaGeYIeFEkAJWBUeHTN+MtUUEDpQ4TNuGIn9dtA1wxCqw5oG8oDb8owFUCFjCR/Wf1u
6QEiP6RdYiehdRNBuVdgn2o24+h7ypk2anr33iTDVR+X5b4u13ZvMcmi4Am/0FqaJw9Av1Uu9E6u
enqumuLNqQuK2qzxp9NTRpRVc5V9/8Vk/amzLeLgaG81KOudvTDRGWsKq8z+vhLQSvr5hc1dnoDW
ACFGE2vS7DDmwACMNL0tDFj2OHCxDvfynAmyqAWDgfizXhN8Cdb01cfZI17Rq0F/F0EQ9PJ0Rv3H
az3GM1ixXBwNS7xVJQorvr426eqT1cubhiMlVGgfQYbwp3Mty01Qif+du/NYbpzZtvQT4QYSLoGp
6D1F+ZogyqhgEt4lgKe/H/mfjtPnRvegpz0oBEBRVSURZufea32rL55JY0qeLKALuPOQfFojlxf+
ch0jfKk99WeaiEWU2sZXBHnbzuaehkr5kXWIEjlJPjDQdTzeFaktMlzDNIoX2Ix+Ri2Jx96A3mUG
L2EPfJdtf5U+tUjmeBJybPpKSlCz9u5Jh3P0u+HW6BJmvEnKzFx6GkwfY9GbCdtu01YmwYOh8UnI
67sfU3EbpnP3/Va/hDGdhIzo3bNyapPBodY+2IE80PMan8A/DMt8pJNPbfg2mOCYodt9FQF4m0An
Lte4eShYNO9aa/4CvQBqz8e0LdNg0zR5uS1T/RY09o4LkAfcQI0eSkisVevRR+vVtKinei8iairP
QX5X3w1s/gQXKbYR3JST9xx3o81AhfUSyUPGchymE7f5Fb8nTnDYSWVOGEUKSbhGXhK48oUGMRFp
VvHcj6FcczvYTnQTtjn51slwld5kbY1iTvZybBFP6P42aOoAWxtbwc2MAQ7D1aQNboQJvhgsFB5/
qsi+ECpFnAuw4FSdY9YEEDjcagshfW8lItiYcbsEwfKuDBvO9b22jKyVzuMA5I+6Gum7mi0SsaiY
ODnKW9g+szYs7t7uz4rcyi1LuFMQT9uyVhu3ZrWaWcVLG4lX4pGpXRLiw8b4HgfjvlqiYMWi078U
/Z9z1WNl4zbcdvWb7og7baY35XLVFyHquBpSBEOBbeJ3NiUGeZlDiNag9zJ/eb86KaFeSZ85emml
70OeW2qurDAK9rqnajR6yNTYR4tVITi1EjSAIrZeS1nX96HJ39mhEV/XDk+OpKQUiedqrSa1tlnS
HqTEyZwo5s213/8ZM+/cDNI7ONYu9SyGTmnEqhBZ14zyvmsjRKg6IRNnSIGaPnuM6cD3tQ7rclq5
DqMaXRnfGNIXQ5MrwqWMBc1KvMtJDdJTSMjDXvLeMM1eyNzHESPKW5djQBvu2Dhjwh/jS6gE3fAW
lfnVSZvt5MXmcS7bXw6U9W0b5dfK6eMdwAep7gasKH6P65HAPjSAawXpKcwMZvfhdCFhBeNWcR4r
GOl3rJCOYExEdky6uKPt83Cvje+dZoA/xDY5NJW6TT6kX2i7c7D1i0lbb07DF8cIeiozL8LaRhfz
aPHd0yvyFc2eODTalYtZzWbmt2EKuK4844pujY7e9Ke3LLEbMnBYlBQZU8BdKsgLxYRPnlNj0/2y
o+4gXf0+jMO46oTlPPXm3C8gfulTB2UYv1Dn37sXCHG5N+U87JcsJZHJ1shXlF1a0PL6zyZykE0N
6V+CgYzVTNxTMee/RYzL0mONalcE0Wg8u13/lnr6ZswuifAxKbdact8I3GNDLCLaA2eH9eZ3HaAF
HgtGyUrpNfI+iEJQS3ul9ne7pMzCNdPIFUxGwBN8jutSYQ+2EDFCbJGnonwrrPhAhmYAHqOr1n4F
2Bj61aKP7nXpXH1g2Ijoz78iTGs3UIietZ23yxyNTIgXJslAkteMnKCoEpYqMkaHfHR2X+0osuLd
mKg9P2O3HfkHoB00lalWrkGtY5s4b8Ogm7eYyLe56dLhMr2fZanIk40J9JrufPqkqDZyjKq94wcF
J2HLmjqaz1LB8x9oEOfYzY4gcojfhlTjgyRbBDTWFKKWjmfY08w9Ns/q7xri7wqE6xXjeXgKXlon
s2+skfdA4Nd1RaScSroQlwLWFE5NzKBOuA1m0XF7CpjTQ+3EPJodqWoiwJb91cbBSm8biUgxwBHu
RTzSani227zfZF2tFoVEvhHG+EhDA6vlMJnrAUTp7MUsE9D0hPSJRrPDEIqAxEFozByCP/7KKdEI
SjdgnlHOyU62+6AR40nUBos77we2KBT8Ur6NMWl76ZyxGOV8T10syFh1t5qy+6ms6Rxqo+VZOBcr
ZIjEMmdb1FfgeNsBah9QdJ5PH77P9Zb51PQeEk1y3AOMrvMAfybU6g+BOItGazjsQ72PnQ7ncU4k
QmBeLQHjP7IZ5PitKFea9v7TY6Ny1hyz5D+VZPNbGlkD005oOWORvyOgoL85Whk6eyoaHVQpjRNW
iMxW9mFR9E8O9egyF8TP2Ggd8SqRCotz6xg0BGtmAcz+2Ke1KHBoxUgqAZ4TttiR90TPfKlMqkqV
EeLEtc1ioToTxLMmfuNopT1JqcP8M/Fx/eLv65bp8DUgiKWCZuzuJOa5M0pob9hNyzp8nkwgYoir
1x0O9YMXHOw2CPeQFT4DGG3yfu82Ir0tLVo3KqOHE0/izPn6kmdcbC04KjNZWyXrJ3IGEMFhqFiP
YLyR8PNAHsajP7VIKoW5KQfYYVZIRHjSGRXOJ1GsvJl1jwVFDRD6tuKUI5XJFbt40u8h+mKWqvy2
KdoRKxkev+32K2+7ih43jV9FQT7goQGf6y8YqBOsKLJ8nZNWzMDTRYDltIfJIVkTXlPVs8BwIF8B
UnOfTZumtZ/2F5yY2QqBaL0oiXlkkhGeGldtnHnn21quYOmg1pH0onyvGPejZL7YZOOBce8R49aw
an2N195RAIimd7IYQH2YumHt1KCOjZBK0ZwmAACcJAAk8MN5TTpf1lziFC96Ed60gVa3T40/92xg
3APeIq+yM9UiYyUT7qCJ9X5OCPfx3aZ5Kt3u2ZDhIUTt5meMI3QA9TYKzohJ1KL+iaRV7fAU4Edp
WrDCnCA5sdygOgt+CZZcOBh/WIY7KNQaFq29hP5XHSfM3gDWh13XiV9NqPojFw/3PvXcxrQ9Wici
7Ko8DZH9qfs22KHPucZ5A4AFA7fGJq2j5AfjlrXWNbV6XTDBcg34jgZPq4SrjXwN/E8I7LIeVD6Z
yHruWtZmmgVodFWZTPbAuhm+h8ioRNrf8vlWMNSNOm4ecsgDVFvlJkILaFvDhYE5hITS3JgeOJMm
93fQxX9S73TUAixU+1r+cBsPzFVG9ySqsBFMBJgBLGATJtZtajpj0SFMfPJWBON4T1mHhwfhaYGc
DDdVDmbYh1KLehvtOZRYLzJRipXruiz6E+tKHrsBWk3bREAVh6SZYez3iWlZUnrIbQhZh1Ub5W9K
Z6CSkpmGx1nvl8uHJ/n/3wQlTMgkRP3fE5Sm/zBci3sS0j+Ga2zVwhaug6vadzxBaNv/MlwH/2X7
0kT1LITpY592+Mq/DNe4tIUXmAKjtWW7tiv+7bcWwX+5tEHtwOF2RG696f4/2a0xVf+H3ZoZkiuE
tINA8q+Zrsff9x/pScwJCHb0iGdQQHVQ8UVinmIY/hU5AVY5Mj79fjgnjbuqLbGDk1VJrFvRrq3d
YeuHI4k4gZu/JPcNY5BdNwLaEswsVl4fqI80o052hHsex/Jl8qLxmfbUObd1sDSb0V5nUebufcGC
p3MvE363C6PP4SmvXI3jxP/FBW2/kCN2pIfSrGGPfFu86dVTYHd8U72PjCa2jQ1Y6zMckKD5VnaO
76GhPlPiaezMxezX4tUdGnHCNPpVNqH5SlOU+xXzss1gh6uyUwJbOUBikcc+yxYBP7YojpaCSeZJ
sW+RlJdVDGgznufs0Do0bAIBeHTC8lbZOHarAKOIqxN/1ffz8IwfsttB76yRl2JssYCgrY0AZbvZ
0eI1XdbuCUUPo7VRbpXDFNQgJISq3yo/Z2GXTy6ugh+Rk11kYeXnlMfDxhvQXwpPITwLoxYvntft
VD54SzvCVVYb0XsRDBSzAfqLWhLK6rYIhdTkZ+uh8bwrxC2LtihugmZwz4aftwvWA+avLmeBK8of
U5rXnw7Z7bDlM9yAMkMeHKjd2BU/lQ7/aGUWV2Wh6+taawUpMfxdjriiIo/0WXsyxN7GDn3JHEw6
rlM/q8Y8dmDD1gUPyMIZ3SXRg/RXgtRgidi7y9BON1OdVzcrgGzc+XeyVRZpJm2ZRvMlx61QoDsy
0Me+Y3yjpBleSc8k6sYIbrQSLmmZ9CujJ5srGML6WcOkQcsxGsDim+8yqag/7kHSjER9Jvj4ILIh
thH+tw4EIJRNQhckt3jDTy/a1cyGfNpmCIfvTj1mhUi8MdVNifowM0yNJlIw+mWefUO6mp4b7Z+L
S+da04c/bXpsuMSBuy+94CrIEScLX3anoHeGxYj+kCFYJJdVY7CsV7Z7VBIQlFNOVIRDePV14+xT
bfcrmZOY3DNhRgdQeSuLeJs4w37l3PtslUOkcDtFr2OHoS4m65oin7WpF4rtXbaHu8e6Y7Cm4sOw
6Iz5ufwR3WBFE5PHAPo686cUhbkup95bxjzyvlorj+CJI+1OCda8hnn1zUSfeMcCk9boxiYPyOCl
HH/CkOt22JDKU2uc6YmQ9G7epTTl8EQ1fOsSp92WAuIkzXx0uOatr1V889v4x+ADftc92S+0IYaz
iPuUE0UwKHf+AEZIbnNla+atNGRH2bLWR7i7NWVe83TF1jPonwNJejfLEeYV0S35hcYBu/urY49Y
mSmh9yoynwcGJvu0jYbXosAdANiNFlfrHESYyy1gzvbw2BDB1RJTCdkcAfewipKxu/T+e+yCQAln
ECiGwx4WJVKE1FSucV6uIvKhD49N2LNn5qUBwbcngYvalGhK5K2MmADYxjTs1BwRsRk3wx7aZUUQ
nIXafe3xmD5WzEoQRtM1PIgYGt79NTfMriUF1NFDt/ICCqogFjJw949Dyjkm9rnA9ZFKscX0gdPO
BflWJvwqzNh5LWvLXIC4SWAF5cbWxx17biOWPJNZvPUxw0I9liKE+VUoquP8tX8chs5gnxDnLnuX
Kizp/T/9aFNzDzpgMco6Zt4OiT7YlZWd/K7NTo89cT987LUGCy4fLvWcSG628j7mTukydoeyHLYW
vYdjYA50S0aVEYsc5snPcrL/IKFjXIOIfYPwMzzEuMQP7TS/pJXTXgTeZsboeX60ReXRqqYxPcJR
OtbdnO0GMigXJGrabxE9ZCCj76U7Bq8qoR2ajCaDO2dYNzZBDZHdIKYP1LESSbCzZX12TEYhivH9
jQi+cuFVHZIPCcGV2pk8eY+pTtMPzNUijXp4jt4fR+g9+q0vJdlf95MD7cq0dVyEmSb3RHz2HcOL
OxCN5AXUxAPfKmazeQl0PB8a+x4UAPpmZkZ+bknSu/b3jT0FH7pzMgT0hX+yunABo9d9Hkx0rKNn
D2virJznx0YPqI6ybpx2SVCEQI7McJPH0rjm95h23Qf1thdj9Px4zU3sfjmOHT4G2h8oN6Z8r005
vaDPx3yko9vjyHQTQjpmq2IEmc/Lyuh5SM1YVXI/wFQguUJJ43qWiNXXY85faUHuIMcUGKEfKjJ+
dWJ/1r7PElRXt4ATdVn3KBlH9BZb2u5/CS/41xWgirHfYfR49TMJjH3Eq4X7FZUC781W/l0kMlkZ
gCBa/zYl8iTPRhuHNDfL25Sn9b/+QWcu3QVimopwiIG5g58JY1Wa9jJ0IHkMsZJXOFIzrRKAGkHC
p+tkqf2RFBCg1ehMP+8Rzo23CaQfXB8bOgPhNS6vJrjIy+MVqzpNEKOPdtT4x3ocYDFW1U89uiNF
iA6HI5lUcXvVM+1dJovynOCY2pJ/+xuJvzwHlo2d0Nfilz348bLglFyi6DLeI7iiKwEBZvM4JJZA
0s8MkuPjMLOmA/kthNL6wVHm3GSnFESLj2x+8zhE2mbvZU+DIM5LQaeHzC/PMW7EY9K4zrxxH5bu
a9J34yUbDPUO02cLA9d7fhw14BJdwAevTAmGN5S1j1ezPDUORjLdTJ3euihyfyUlbftWlsZzm+X5
PmkJl3RJ7/7KhoRp+4jHLcNpbHU2eVEWxG9u74iP799aH00vmn6xjJ1Zpwd37wPz/So6RqlhrLtu
zK4FUKxlDCDm1RzC4KmUpv7KLOLTqbW+PVQ2Y51wpSQAvMhgGrdyaPVOZ/rmoLN/7Yjs3pUN1Jy4
ngeQA/vInIcfpa70Omo6b9uTVnbEpY/tGRW1EzXTp/Crbicy5S2bKhg/yZMD4OBHzgl4YPdWocIH
yoIZvpz3ST3mx9LREgPUffexYVBTYGAwqByieTGisk2wQWDOcsU9ReRxPAuUJx1UnQ1ZbPpSKgAJ
gIQjEowbVDQldnTGO9En0Pvnzu0npMjDeJsLjA2ta3w0A6iVPFDOMib+6TMlFoNGEaP4GSfYu4yh
8PC8RsVxDTkHoZyXchkEBtkrbTe+2CO1xzypq82HTSLAmH3LvuJup2YskUkwbMpKc47iU6jDoL8+
Nk1SDdcaPTWgBzvdPl6jvepsUiOeEWM4v+0omy+w+fs3ruonK1f2B1Oz5Bj5TAYehxCIplVBh2WT
WaP9MVfzbwRe/8dvki6MmdT/xIQRfnk083GwGb+dKjzUfQDmdXIQmToEF0wyfRriXjAcWKZ1duc7
eBhh0RTBUrZIpSzi8Bv79tEg145J+yBPjc/TP1TdexcH/qaThthgkHYJehz3wunzX6oiFjNpXe8c
IA87gTnxFo8vBIMihL5uPqro5HbS3hNpzY+qo/othfhzTMk++eewbFVzDsmzf3wx0HZzJd3z+DjC
HqZvqquXOfp2smPphMWJYOr3z9YLY/YrHCucOerQW2F7lEr8a/PPe/63Y0FnxiMQ4PE+I+ve0gkz
mimKt7KbqmxFsyxCrJp09wAQ9+Lg+bk89ohI/pPXabtrSGm+VPeNmGiLKVRF948P7Uc2TD8CK4NE
W0fv5tRHe5fUnRVzr+mHHxdbPQbG25DYvN6G+SobgukHcIOtnaT8TLS2tq60E+w0GZHKjD5+jluv
b7KfREUAfXDtYOsLWb4rNe4eX2YlSEKCBboKDrh4LlL6as39+xpG8SAwi/gqnW4+0Ry/1kb4DqRo
+gQ5ZC068qsAzuvpU71ZTTK8VHZ09O2RrIIqS7aqSvyXsWLA2WVkzIrIODkiLz9ag+bPPVVy1k20
5jpmdeCJacNQplu2fcxlKNJi5WifkEEkQetYx83icUhWWXJ97JlDeQuQrxIax9sem6YhBRvUwY9/
vxSb8cZrdIwfrAaFNABGxpye75q4JLgKtOl7IoS3KnWabh5fxfbCVV3Hcs9i+WqFQ3kCeVCBWMJu
mtkNYGBgj5JWsRArumQge+OxvdQ5hKYS058JMgaMFY8txhcmlYcxoNmVfdkAmXIhYJH/bRDfgLYG
gmAD1BhoiYi3/xwbAoprwth6oREWPwm74I4zVayCBLKbJG8v/EDF9bERil4mudnM8YomPGRwIgzt
o+3sqzE9DUqmpyITiwbMzeHx0r9ff+wZLDR11FTngBwsyzQqUhRK+sapkdu7yXN+JE4smXdz5g4y
wn9cl8Q28F9aA1dGVjBERBve9zq8gLSIMTsHI5DE//GFx1seG8S/wPFTLJLTyMSIWRtu3Cqe35vC
1yenyMfTY8+77z0OM3iRW6sR/7zj8f6mTjAZJzYpTS1G6dZIxLa4H1qlS8pbjjaOYj1n0EaCat7D
S279enyB63qNFIAsOs/VtpJl9mESVI6prvFO7pDmH4MKoDFQmhpQmp4TJzo/3mW3bXa454gufBfR
N34xVRMABe3BerXm+/naSPUsJ0SQSaHDk2BhtPBmqnua9PFqQqz3iS4UworRhsfGFd2HjrdAh4tP
3ILeYbQBvT8OvT5sl0jOIXw4svisE0Q4NQbJipJ1gyvPeW27H2065O+JOatbO/ubx5FQsXXx0H49
jgYfoVczMXEdIyJ34ymx1iyDWGNlg1gYIyHT3mOd0A4a2kY4f3STrMALhP6ZqCEsa6ok2YxiiylR
mF5wIRAmXUxXl/XP1StuxOTZywp2GV1bBg2Z9yuZCIFzWY/ega3jefJwbUUFpX0tCEbSKcmbXUqz
I6yljZvJX6WW5kS+bxzoCxfbbqetCnG8Pw7jaiadbChtJMVQWLYyG8K9iZBpduf0SnCVezO8FKS5
Mbe7SjXerYg09mXH2j+OKnTTxNpgE3cMnATactSpsoefcnBnvHC9Ov379Ri2zKotZkKrEacPyZSQ
uoW4xpyG796IId371U+ysQGgGPX8SmDbIiTIBmSLKTe9PUWfBLl+NDSGr4XmJKyFuc1n2/hQBf4k
TBQkZWVZ9NnqjuEigKh939OEj2Ma100wyROaCL0WfkK3zinliUuJJ+V989h7vDY1cq+rKt8L6X3X
8Vjt+YzEbXAYx3ZxN22tyUyPuTc/P36ux0/osqbYyrJ9efz0/379sceUmU8eufBRQ5baMkIEJhFE
Cn8XbiXUUPGLVYT9XkFSxA8+AdSpkjOyyoMzuOPtsYGhmq102MyrqK6tjcM48ymYIpyXRSW9FfMn
46lvTdCu9w20UIg6AO7XOaf76bEx7JhklhjrDQEDzSkLQNdHNY4AAW4fkA4eWmjkFxye/kUKmFN9
2RubNutwpD/eIQOSKaypcIAUjP3JPZFXUZ1UFXQn8Gr9yUeliKrkvgssdUccTbR/vLNitgxZt9tE
ku6CVJV/qD1D/rN5HJp5ijWTtc5PPZPG9T/e8nhz2wN9cTRPAhjf8SVxxmRvsQZ6HI25zJ2nx26P
arqZnYknH2+jhaA3KYZkpAqGB2Mp7vauP8wfsVdBgrL0zbLQd3hkQxNkOH+EIXexWefu4nFopY5E
18N8zVHBZ2f3+asciTpgAAnH435YxsZw8pPoM1Eyf1X3TQfNa+77FImIDahXGhfDxCab176JNl1E
r4YxptsRCg2BmuhEphH3/ECNMT31De2GYfrF/W8+dvq3G/BPIOvwdlUzmsQeh+QDZVa9bZp44gJv
1PsEr3lt9spc6daIdkXSGGvLakjXwrHfz4zfm3w/EV5zLnxFnTgGn1J++uOdl4lUbJUX3he/L6h6
jE6oiqwaWJ87Luzc8p6wFgwMbGIW8B02nKb11m5Cb9eoJ3/ZeOm9+RyVV/SyUMDGFOVGq8OdsjRL
a7BCM3fFboLR0pnp9OQiMHz27wxilWm9D/lPGlPpndCIq9Y51SmloDa9jU0MVu4AESMnSG7JAyVh
oLAL4EOMz/EHH+fJ4B+eXexczvRpOuFfD3YGGqXsBypCWtHtIolQCtYDQeF2nLukh9ibyqNPgHG9
XxUUdU922DcLHRuUF5mdHkZVDis+vk0XspIHJ/6WpFUGNAc1aJOGx6CzvyrLzT+FW86ktgXzSQcI
xwgud6vvGsjCJ+jF+sDqf1rIlvV1HZrtvnN8jWfAERspMLdXIBYOOX2/VH10NvVvYynSuiMFuiX1
iGc7q6LH1Kbrv62Dg2zGF3YXS4z7Vtt8U//hCedNulOCGgHzcd9257j8kwBxPpMUjzq2NQcyVWV2
5QPOrwQBmcT9QAASPDykp5dV29SXhLTVWxo41mL0rHfMNgG8IsSflTGcA9vP9h2tSARG+6YYJrqy
U7NCT8gV153LAuVYEFG75PyldQ0ernRe8HrhmEtYXyYZzCGrgzNVF9ULA/v3wHWSKwZBYx3cDSTI
SxZRiBSbTq7awFc/FWqmCzt6x7nCv2n1wt+Y9fhTYJR8dp2UKK8qe064JInT/KjBi/D4Ho6NXztX
+Me/dKLfTVWaNMfCaQ8whMWGOcJsmNTfqh6zY0bkhdmS1tqnsgZBR4ZGVAZnk3ygla/VI6/2yvCe
mU34bWsr2ZnKhF/LXJEoa4DvMyu7suUJCqRwnbf81YG5E7g7dtqEmmHD+nZM+1DOw4heq0SYVn85
0vuT21W1L7N0C09x3JA7Q4oOnaA8JCsrbKHfTfVrg50VZqqZn3VmP+dtkm9mEyxj1nTvigQF7+6R
tTwjWXotSsGZamPH4+Ep7gL7YpTf9Yj1WjrlO11EFFAkWGkeVKzHmQ0PgfzKu84kwhst3kwq1tIr
6+zMWsXGRV7FYoPTgRnLokcZckFCovCd7hMvBxMu8KM0U3JIqT+eSEnM1gy5yEYf7JwKBgms18Ur
lpEtHgkPwCewPaR567blVjColBQcJJF+TqRMUCXlm3b0r1CD4wzS+cCYIWIihOg0Sc0txs3uOMe4
Zpgjf0UTq1IRR81CFHoj+rsBM/bUk51jK2u1sWxsXSxKn7qHpu+J7stWIeByiogZu5fE4C3Fuivc
QwJ3W1sBwcnEHD0FBC4VpDvvaCow80HsMNyhdkGtnpn1GeuCKqwO3IhZN2Bu30F2GEIY1Gn9qyXZ
Be93O7/Ca3qjG67OynHmVwPY7lMDj8UyE7VVQo9nM7WuDpNs7jIl1pxnmqcb4ohW8JmTZzGX6ECg
HWwdVLhUh3s77OqTj5rv6uauexmDYwnLqHc7zizGmvQbOgP8XIl1uf1COJVwKeQB2t9FkPjyiuxr
WQg8jH1Aw8zzjLuw5taNO7NKt3nfleummammnHktRu9vZprDxTQpqSQRAzufMdzQlORJe1xs+C5C
hf5piNatiepp1FFE2STUYo5gquYUxVzuRHe6JFMxH7NXqTMccA0PNzdFKtXlst/5OYTJss0QzVtk
rrRqvMwBWJJYBf6uBLpae7D2QhTENH6jZ0e+ZTHCZJqGr01M34Ih4dooQ7HOqin66iI0/BY9CerF
n/FoUKTa9fQCVAHVgVDrrgSIRuLD4NpwsPAM4t1oDxUo6iAx9YGBvr2sB73zEjmcUoagaxY04aWv
vzD52nflrP0yOq+1U+J0u2chdkMkPkon3c5qi4Aev4uCQuhn5EzadfRG2jZ20RnjgkZIsfCKytyr
NsC8688A463wi7LobsP/M6XkV3lT8mzhpjjoTjI4nZotUobncs5xxGbIr40JNX6NetodzHxn++LA
b/ViOiZ+hR5Yi0/wy5pHSngKu2CNzfcH1ECeGIgz8FsR1FO1pP9q4k0K76LlfLFQdt6qjNI0IUOn
zvFQ9mY/L+sRf6xwofaOTbbrAw/i5qtZ5L8Ez92nbuDOnJLClXfu10xDI2/Q63RRFcLwQKSKzBnD
b77VUW48qQLShpxRwHBmANzhFusgQMOwaX1rjSmzgX0OoQQbdBtGX0HYNsuxH7ZFMya7JBW/wpBh
oo92fpjA6yXT38FDpGcHGbbSzN6aAzxTSwzLxI3yg+vjOjPJAqjDytm2DMNPTA/1ehjH6To5YCLG
QhSvDpONpjXeGar40VRfiEuYFqUbHRNDqL8pQr1OOpBx68DDGhCPa8/gNp4h10eX/dngC/voevtX
k4W3IP4mF89fqGp8aSs8IJbtXwuDHBQrrMxNqqT1PhkWGCbIFEqWO0324es0WAhoNEI64elmQ553
8m4bLFWNudTb5H4Y9opkzBokDI91TgRCe0OyJydpJqupVbhdtRxeh7Tnd4I0rRUHYhVslJSlWNpG
gzAlVu+QbSB2Tu9Iq/1DG5vpO77whPFbap7CvMH5i8V2IVVfnT0DyKQ/riPaZIxoe3GuVGRzhyX1
dCVj27x7WATPHOyrog6SbXk/FGEqiDKydyb4AWLp653huM9Fi+cs7pgRq1IcabD6Z1ZF9TEnkCjU
IwS0zHAh1Y4Tj3PadBGCsP1jD3LLuE8YxK+Io8+fdDsW21Ii8kc7uiOPCzB38kIwfL+v0eRCn2PO
Aybr2e8qWHQNA155B6Kr1uVJ476n8PEI7jS5Te8ypwXdADGkJH43sra6Lf1NNdjvjN6TQ+1jPoIj
mD9RcCOA97u/gPFn3O8uEz6rOng1XlkmrRQFURId63IggCTC5DSK+fdkLf3K/3T6+mopUsFsLEwM
G417FB23xqgkDv2xcVujP6SYBZ/KsWq3QWyAzzW8y3S0bBxpOkKbNQVZuC+iINiXLR+v3cJQwuE2
nfzGgT+k1IUqgd6/bejLo0v+2OtonHKSzcR74kP3vNa+ILaPX6p6PtdoapGc4RRoZdhdSvuXofLg
giQYqKi6j94t/42O3HSMsktybyWgeUfYqDGtN+POKnrr+a6CB9zupput9Kfp6HvlCx3ZD8cZhvUU
ePumJ2sNkcREV6ZyNkXuk6UYe3ofAOd5KhvsVv5ICUO5Bn8brfZa2fI7QgGsIp2ea7kZrfm7pOfJ
rLXFkGAIB4uelaxDsia7QfxoW3ejkrFCkIp+AZ+lm0fp1jUdHHBuyIQahZ1ldU9eXtfoENVBTuUz
M/lspz8rjGbFCO5TgwAGKsFgLDHInaNjthyr574B3pGK6Jy69nU2MEAmVrzzI4kJbUzihRn+Ijys
3/iGzLGqg90rJKZi2eMtsrzfKfzPE5lgUN9jbK6d0f22NWiNMKpPKsJCcO/bgB5dSDHSdYxmfLw8
Lw4dbghNHOZ1Skhxd4xgF1kNqZlIxfKmrIDgzuZ6HA1eIkwPhP02kcazPRNW1oMmb0V3shNYsHGF
8cHX1Uqo8lTn/YsNDPI8K+N9SoCkFTGwdtfLdnZjA8WS6jY03FlQiRY8ZggOH6VYjwyjuaUm+Zl4
aOiRY4p52HAXUVw1VzVCIqiKL7j1GRwe+9V1m/xsZ95m6OW4Yyq6jAE/8ESRW2DKjN7k+DYZ2j2m
CQy6LCyDDVQwb5kjTNWuy3rGctJ1riVwex1iJMzRAwzLwSWJxVH1fzN3JruRNFl2fhWh1vIf5qO5
A129iHnmEBFkkhsHk8n0eR7Nn16fM1XqrhYkqIFeaJPIYHCIwcPs2r3nfGd6GDTEsEZCzjGLkFUE
8aoxortKRPbIYPMRDY+zJ71PCMwPqJzLgs6lzBgzOJ5LZMBk7hzhNpvGYIMqgL5thLMfsuHV07qr
AFG4CmYKMmJ5AWaukzt7VC/Al3vIJNMvDnAnrl/z6AzUxxI03qa3459eahxtoBzPXvfMAyD/3QMS
1fRYD7qiPHP0NelTQ7LUJnUMqSbO6M82DsTT51ROkFZczV63KiUsbVuQ0HafDJAPqWl/ScM1yN/g
2ACU/gnRqQ8C29Efzdj61FWOVYHleqXHqXkhTm030Pkm5w5wUVtHDG9wk2cD/4kGyUlIyqs0jJex
54g1ZRYeJUvbe6BiZ48DLX/Cxm0hnucR2ZYQk5PeVR5tpOY1Icd3nTusoIAz8m3rBAej6D1KZe21
4MKLACpuGpLBR9KpVhF+qV2s5k6Q2cmNSAFz1CGaqWT25Hp+B14w4lxfIK2H/jtdFFwJkka4ICsf
pUUcIiuPc0yMMNWBWEN/o7BxN66HKcuW6sPr6u6zq9rzGH7hg9IenMK9R/1Fs5gzVnAvF5UBWc20
9PgkcVCTsDmrejnvjkUOFjdqqdRHl+ZBciLRvf6h8KWQfqPXJx1b5FnGUA9MN37VW7s6ZmGIoB9P
y4zazEIB6xee2F4TpHokehBd6JB6KF2cZt2SGfyDIuqYpXF4y6TxXrU5tmbQcoVbygtQLHXwVS0g
nRTmTcUuSi4SwF+8yji32CmttHvCoa2eDRqaM+ftji9cLgdX/5qacnjCfSEWlBni0zDxsPe6eSNY
GXtXuzQCA1lcrlgKwXVfeZ/omIRJ+qsnQ1hEpX5qJOVGGGnJpk8SKJUBCLIQBj6MD+vBgGp4AuKZ
L6Rov8Y4uk5ejNN18stt1NPGjli89yrzaT2PPgleWvkjsnCkhcw6isp9q7rZk8Cpv87Z3czwJKLx
UI7SW/dR8NJLtXbM1DwidF1W2ljRGmuh7hl1t/Ikmd1YmgeWHpEM9pbzXEFqH/GU1AN6ccjnf9rw
VqU5LsPyUuciI6QuutJ2leHOdGS791Wuk+6eBcvGAWiJWixLqXCtf/yX3mY0e7fRSY/VotKD9nlg
2CPKY0m3pnZATA7iV9yr+DyZA9SF0NtAQCEZa9yYclA3TfX1VtiIzLRQrtISkAAcA+iXyn9gi53g
HHfDtsDV2YAaQGPzj39aGdQr9PBi2Vgx+BVny8INxE8LoKtEFWL+Ie+f5gbeGymK42NJ6sAW6Ait
v6xiiFcNDDHS9hpUg7YEhUtdRv7wclJyfGkLuR7xoL/rtu1BY829XRFVL2UXF4+Dpl1wXS9ge0Mo
4XBUg4xeunnEAJakKY716UmHC06zBpuqRWfzxPGCdqYx7WOJl1TvHeOuoLX12poxVblG0mc8uWRl
pmDalho5QYPTssR5xd4qOFBIpx+fXM1USz4bkCskI1ki2rYDMRqbdjB/eUrsZG3LJy9W1inkLU9p
eu39WncflWtm7DUlAJ44H3YcNXkBqjF5dhmnPbPSOMtk9h50Pur7fnS9TZjH3kNYk79joQ1edlkw
oC7MnMfvf4qsvyEGRelge1iZ1HMTahAsovEZefa09zLn1NiM4aLknMlo14vqiHhpdm0k47IJUaMK
3KuClmFOTujSy5GSVG298dE8HGfyrkXHnKJjOKc6XPykutudNjzlfYpMjwPVNgJlQ0+oeiBl54oQ
k6cbo9vY0eVHpsAoIaIButJzTRxiN3n3c1FfrBIV2Px+hiZ2pZgEHtqu6bb3hHXPdKZiTRl+aHHP
sCcnQUHlxjHShYEU0H4vgDt/EOOU0vMoaWrhCva0ARnOzzgmehpI+bRVs959YCiTB7TrYYX9NhPv
0oPfoFcDCL8syQZyOWqFBOmsw7Y69oo0szzQ2bobzCd0x2OmsvFP2N1yq2u+dhWT/jH5hQswT2nX
iSbBGvWqCfrXFRRjAVHyua+dAjm+977h1sv+KyR4OSvHH4CQzGNKzbkcxuY9QpqwqnwW2oRjrmXx
8uM6GDyyBfn0KmRizovhVuYuH2fLZqnDvxxUvA2alhj2LHg3ZlI7ifX2kuDlJ9m0+WtbmZ8NYDxL
VMM5UPmplGb5XJ9jMX9YjZwTYYmSb+hMAm/fSdjgb6atT68Xz8RoUoqEE99pYbVcCd0xd71lfUV2
Hx6DWD+VhpHcNUDcBMqsxgbY+GhgUU2DzltHBrKKlujfBQEUZDcRzr4W+HnXTgZWFkO+XEJQ6M6i
YzW1quonc20mno0Ghd8ZAaIhxxif/IDzCw39N2bg3c7IhqMH9IHhrbtxprI9TmZRX7SSRQViHZcq
HQ4++BU9G5bIuum3Wu7c7HkQHGOjpqN/T93MwMtbVpc8EtVF19JqUxx7WlcL2M+tQ3fR+RGaHQOA
KdAvicn8R9r4KxkpwkQwAGayFjCwtu29BxzZHmV7GZ2svTB0ai9aVp8bDoOHIDJqKviOmFI9tjhV
7uhYUuWHhVhSm/6C3qzOMlMrr4vF0nHrfmWl7Cf6qL1FJhZsbErmJXI0D5dQYmCcswP4Jd3LyPbZ
jBP2wk73ljmYSZX/jEqmZiMu9FqZxgnn3XRx9KzedOj6F7PEnpOGLz6ipOQtNGqBhGx671nh/tyq
Bx6MKK+VKK1l8R0wzhSYNKQjqMx18qqMSF0MZ7IuBHVaFzlrPseOI4JIQnj5fPAXULbjbWbHV45T
dLgH/De1PZQHzZdPreZQzmXYxegb0hOAh77uW4loFbbmXkDT0IssuchmJGiTxQaIndiaPaJDxqCb
jCEtej/cXX7VvQVh81tkZb8NTYMM4rrt9sjvWJdrvVujyBnWlrkno3G8lsCq1hwBArat8hhPLCZJ
c0/RU+5Qf7YvblAuqBeqH7aP+rVWPLKqYeRLbwyUbgn0o2uq/EkzUvPQFBVM6ChBsmKBN6EqOXbE
GoEhYdxKUWo1mb51g2RahrB4llEbvSdaUl0xBuH2q7dZbveHXsrxTG2VrzmWzywzHxeiHZe/8Xmh
N+SXMIr3DCavbeT8llAAX7pWc1ci9RZJG2TLWIdLTkAmJODMeGqF2W4p0zpGQeOl0bUPZXfZe6ob
9ICRi1ktkhiWvo/QnAHCmNsuVTWWK+nF3bmI441ZC2sb+hwA7CaeZmavWrWGZr1q/kjSQMYhHat4
6nfy6LiK4WUpVgnJHwOAMd5a66C54S9N0Qkz6xpzFbipqe7LI3gImL9mPjRLrNt+fDPBDa88iwUY
JXEDyCPLj9Do4ttIxOwGJinPqjRo9nq09CYk2Kus08vD1LvPSZU+Aoin78scNY7qYB/7OKKwbqxQ
oFpPpez0mzWkGBsHla9tq333OWTA/R0vzqh2QdkBoFcx1UFnttcuPxJnoO99m4mSbb7r1ZPoSnW1
21h/AgC6IgB7vCGEUQDt6aGWCSZc33k06O6YdRtfWiuSV52KemXaMt5yEowOEa8Fw3fHPHYZ5eDI
85SZ5j+WeTQ8BQFSJsNVSLXlpaAxvKqCbAuF+ZHVxmLKiP8T+nSJ8zs2o+yoNYZ2pTjhqkX+trSx
u7bYZDkgpsFW0s1djz3EhtlkPsdHLSa4QHEap88BjOEbSgYnJKsalUqy68rhXc2A/tRhImYBsZAO
PrK+uySuXzwycjiVIn0bI/k0zC+eGVnyBuQ1wVrguiusL/LmSW04GJZcCy39QfLZbIAWDzYwpVuH
Nm9o7JvyNOtGkNBpTIWH4CbdyNpSG9/D2VfMHL66CattmhSbEmnp1XSVt+UzMPgG9dvAwso1dwWd
mh0bVFWY8NVbFcMrCnXORzSAoU7WG+HCwqABKnbf307bFrvmfLFlLkfNlO0ElGekbSYj0VeW/YP5
IOIN4UDSaLE11455Icn1LodjSbYr3JMYt5rmF2fHV+ijObNOfhccFRX5rW0Y42V+SJtFK+ubU2bl
0QLpCWWD/jJrL0cnJvJDVoBBseI5M2cPLFQCVBIaZ6zeoFWX7+zMNfdR0Jzt1D5NhuKMUshbYnCG
Aw1Tq5kY3dOmt1S/JNR9uqkuzi8TIY3ft5BCMts26X/7a8D14vb9z0QLh2PKcFEIuRtPZ2Dokj/f
I9UGcsIWKytkyB2EG8zwCVa/ZloZtnfNPTWcjXwwjorkXhahc2KHCpId9b2kELq22i9k7s2zXszA
H2nGe4W1V3NfJgDIF28s0xsdh3TFzvM7BZvMUOmjoWd/I9czWFvVKDfh/CSixHJ2I6epZQO+EmSS
vTPmx+T3LwFnNCg81qFmhpfjWZc5xd0gYBF47dhep+jTGHJeDYkDn+ie5qlxDXEBsn+2wgcDhQVT
pLYC1YrImmiZG2c5m9qDF5HYvfTmBrP8PbEAl0L/QtNJs5VdA2JLcNZJgOeTHNp7ArHgUIejQ9Vj
m7vWy42zSvtfgVNFT7aI9ja+rkcNdlM7Z6X06QhODmM54sbs1kvoFel0mpyhu7C/vbF3yHMY9Qco
+t6jM0zqXrcPZc2TRI/7MLTwhZKKKgC9M+cdl3B2yG8QbT0MW3OgbjT7R+yUwzPv5kq3OHNpwHKc
WMfUSRAukSPazla0f3Bg9Y9+Pu2yoWguKtKvWBrGm47SAi5x+RveU7Q00bo0VVaDZLMJtgqZvisy
jzXcJ4Zssl2ZdnwpzR5RJnQPjmQ8DyYrXhSJa+EW4c4aEkTXErjSuApsi63sG/GpLbob7A5ultk3
x3LVToWoLhwByYBljt1Yr/AuW8hpp/kn/GB6Tof8Z6HVjEonBIxsMdrNHhvnAQDFAkEo8EPSrbUg
0a4hDhIkNrfvfxD2r7W81J8Cm6CLGE3NVlrURFHhnv2qDO4pmycDKt6WoABggiJ+usOlBcHhFC0l
/rT9/tJkAlxzRsZWejv9sIzBPQFFc1iz0r0F+Y4TZJ7dLSeEgjmwmto5dsDvryW5TW+liL5CJ7y2
YUhzNDfYC1zJzt53Ebu5e0H4Lx7DiC5wQ2qJ5b5hhAnu3w/QyadVglnn+fsZkjLwlOJgh2XPap0l
gifed+u606Nt3Q5wkyesE5SSwX0sMeW50zhupzSwFiKYyH/TA39FMhv1I5FmK7vjKFQ3Q7ATnWsu
inw4Es0hbhY1Gb14joC1GvUZ8iV3HAGroxLlOZhlgRmfnLaE9tpHhfcUmxUTcQMXW2kRdtSbzkNl
GA/GeFLQYm5FTu+lMM2FF6GNrag0VznX7has01r2dfQc91Nzb8LuZGpjzVUZtHf8cPc00c2LDNr2
HpaIrUNPZOfvb+0yWGx9NVpHdCvt3UE4RlQtkNzvexMbdmKVFshE5p8N5mfqu7a2/f7FpJdVmKIL
DzYk99JQLzam4sD//bNgrMmlq7Jw/f2bY1iLO+b6OQYBHmKqqmlPmB5D2fnvRnrrHsjCdhffN108
iCd4jTVHU765YpuAD2p8/nlQuiwfHL3681y9svMfobzu/zykjFPniFH++xbOS5InxoOWxmJc1jGS
jrK5fd/V8hHGf66ev2+FNHbCMHcev/8AVLOrNcr04fuWWZm//C4Uf14vrBFY0skvPX3/oFWTngcf
3D58vwSYdxFIlPlAAhOP29czeuL0GQmj5En2UUqeqOlk2+970Q4FGwwF2eb73iGG2+Z3sE2+f3Pl
T9FOkBG1+v7NRlvSzbAgkqAheUFe0j4Mnhns6irzV6yMA26BUp/lCsl2HJr+ZWRctsxdZe/Rf+Z0
DrT6gFYA+FdSV8ilpu7u9pyTSALa0/02CLowsTuNlPlOBBzw++bICXuBnsY9wqSLD6EYmRHwzHB9
BtlJaE1/19lFF13l0ySeb5ok5C4F6cOHclRrhebwuRi0j1aOx7CJ48OfpUz3UC7IItiN82e9pazB
YHLL44YBVtnfijJLH0oNHaNvwggpUOTdhzTu4PpxdYEZ157xhc6w4HqTFXPkmhUUT/B1dp5bh2u9
rY9DwckYfHW4CqcEsUGLuDDMGgC2NWraITXEwaW1tc5bLd4mlaPfEfo2DJbCLcADj06t92rOu0IY
8qYh+YBU6oLpsamrX2yHVlsQ1Nr2+ybfby3Zcuf+VPyU0wp7iFM+zy6dU29CGv7nYhj48OiIxbbh
fG0UdcTeItJTq9HEqPTRWuu9+iKC1IY1m3OsqUcmapYpj5bsv8TIhonmeSn6EBZaKIy7TvOA8KIU
XEs6zMGF+La7ZPjKRc64bpa82npGk6TMs2MwKAwBMg6XU2tVRy+nSUdL5oOEOzy0XgIIGSKLhLG0
BwWHHY44KJaFdxc+AhijCbK1ZXlHpdG9bCFqInEXqBmtYkP3xb5XUGZL1xr30aAx6uEChh+u/Et3
1EFGcU1C6izdW26bUBR6i6V2qBF9S7paKVtw0uqANuQO4CaizIp2Ipvaiwdh5qIm+9N1R2OrAgBa
Y0rQM4kp56iZsZyGUMCKreqkcq/deylXfFuV/j0iVWxLFPPWru0zAqdzoszgLQrz9SjjlLQUfjiJ
kOuHhSr35WQY8FwQ7XUUS2VQBWs5f6CoHEfClH1E0ylj1mbYNaNE9amPwyKwUZvlDiSUUsW/3ZyI
irHlPNqNDRwhjTUfClb0olsOE1CfLS4EH+T1XPZT76Bp0OD6trC+OEQbB+XgrCvs4YdbB8gyav+k
xHQr+VsKrcZTSUnLn7rzgfIujaEeoBYhEW0XlhbnzxKJ7D5GRYF4DNleFLbHOHEJJOosSEuu2W/H
pN+ZDObuDrqVJ92LtmUu19ro9Nc0qqNz6kBCcodhp3sqetQK2NKT4zFTQFIVevZvnCbJC2iCYo8J
BLySbyUvZErF6zDRj4kJiqMCcPjilKIm6wCHiDl/RmoFq7YrnGmbUJaeMYzCrh5RhLh0KPdh2GYv
TKIJ/qhfJ67oFgPtTrZa+JSBmSo7SOWqg4uX2WIg3AUM2eiOv7DcyghMiqa7H349MkSc/zKn3HNV
K+fx+w8DEgBZgZUkRI+6bYIgeymIj5nxoBiAYTBKiBkhOOkdkHjeCubd7qWudQLFMjfGHBadYi6z
uO+rl6qx1AW97k/H0tfC815D7K3nNqPNYEPipYBZCLDGwH5Jc0gGMYtn4pUxf6mF2AqMhn29Qah4
mEwBdjuF8Fu3I/VajrYjmhdwhG/O2nNdZxMw2H/RIq9F8pRMuzwNixfTq9/cAS9EQ/uW2HKQItlw
J2Luc2p051xDgcMQrLTLDO8Ha3ZwfLd/8EjTuCmuECYGDlLcF8cEpVm0/kM/bw0ZmoxzXAEkgGDT
vfj4FNlVOF4g6DRp3dj9bRpi6xEN1VbZTbP4r+N9ANX4LErQI0HY/uuNtIoi+5cZJPJvX5y5G/92
6xx9kn9Q/G7/43f90w81//p9d/BVrD7aj3+6wQIfteqp+0I59NV0afvvwR7/r3f+t6/v33JT5dff
//ZZdHk7/7YgKnLIH9937X/9/W+GALfxfwaHPA8f+a+P/+0H/pBDTPGXiwQd2aUnYLno0vgHOcRw
/3JtR3KBmLaB00qAB/mf5BBN/0vYBuokzzW52zXn+5qia8O//00z/nItQyd+wXUsz/akLv8z7BBd
ODMbhCB7EgrnJ8fBkQdnGp6UnoS6xEP5Z3aI3QYmo0x5pb5AGmuAqq/88CK9ny0WFYiCUK0aWuXA
4KZtbw8DuRHe2fP8q9uZJ3JEin3D2RtK/KuPjHpJDyxb1064GTFeLL3QyjetWz+G9LRIiaRzrVv4
Gm3MT65ntfz++K3R1Bo03s4dUX0lXovEvUJ7mvptcwHYtPZCJBZa/2lXE5WW0/1KnLza5m7QoOXy
jBOOxg1tlaPFVrbUddq/HoHYb5a/DCHMlaI/2QZo99D0i2XbQjUj9UG3RqJnDY2cnFGubFHtO4sk
3qEJb8wYoWghZt8kTXG3vfbalu1Vr81jWQ23onMGkHcNk+K7ppXmogM+Qp/8c9AhTnkjhzE2CM5T
QbNU0JqXAgkEYRz+EYL7WrfqZ2QEO0ipyKc97Wcj+6tFbi1sJhI3UgANVWU/IWpfZDZpR9BHA1Sx
Eu5rBAgkDjCvqyZKn8rRokQaimQlELIGWfuUqHhfKvPL7cNy4VgUgIiN1+mkhTDHDH2VRdVMOI+u
zKyqY44wxYderGdmuK0NU4DyJF+wiBuGEwUha9LpVgERFh5O8wgMUz4WJKpTI4beG80eZuI6UDiU
5EfmDO/WLOWMsYiuPRoGBFdxPJ7QE40hjAWGVu2W0XaCL6R7hBj6MdR2tm7MAmKHOsosz9Hzx+7S
sY07lkxqjsrZFwTI5ECzF4iX1HIAHE2uAAGNkKj2Wk7jNvg51Kk4BkaMaYXLUE0hsW9ZQjCto85p
ikBHw5szOi4gK6veDgitQJjr4QovnhGkj2k0vqQAlE4m/m49vqYuycUIesvJutu1Rk5fV5bwNCIq
DxuFyGgyJenqFYYPjSkzqQq2CfRFswd4fMJfdSNXvpwvEZyGelxsG7xlOXS5kMvLFcZZADyrO9wU
bCPpCYY/VPe0Emu305iy2WxOroXSJfc2TWQOB/aZXdQHzRYOyQ8/LvBdNkhRky/KHCBt3Q+fGJ6t
KPWe85oD3jMF+MG88bc0A3cXh9EmDSd6YRXbpsVZ3CJvwtZ/6x2C6KknUruKfoQuZ3kgUwEjDjKL
tBeQRWThzU0j4T6UCJslYKneTKleaKP44o7oHLRDEtwMZVBx9AJBDQxKtj30b2EOYrlkIq3WVgpr
dRDDUxKHKeKVDMk0umWdnbmqALdmEvMI9v+1nQLoWbdhD5WwJ4loWpa02rZA5dnevDw/NPVMGKJI
zLRGLbIQ2Vmpckj+ZrASIbhFC5K5PRbvtIhoY3fABBoPk3ym7SeQcQ+6h96FTM+vymgOSOaNo5yK
m4HlZ8VsP9uPVXat+q8iNn93hmasJX9invX/wN/y0pNds0Ch8hNow1WXIRiYuv1t0pVZ1Zp1Mli7
Yjv5YYcxCRHCDfd1Y++7NKiueg85diruoxa/51gNcTwsmbCWxMJ4q7purn77hkiMkm/IzpnRaUTV
IqQ3QudMe6O1Oa+gE1xPHeuc1UA1pgEHpiLjLBQM1hKBdEyTq1iBGqWCKn7ENbiNycrusre3uulv
XVORkGaNoC7kr4rj3IkJJUZPTc7kH/B4HK79hBo5r+URRES+jTz3NbLcbhGB2dsbTD4DI8SBMJxy
QYpn7PevEVNzGNtOsfMYfOBkc2Gdr5MI6O5YY2ic6NZZHwOY55MgTGNpu/RJYnITtnmkiNSQUXbI
ZrVqGHPFBOkLQ4h3LXDhayfZJpk1VtZccxYtAvTE2Nd1scry7tl09NfQX8SVTVQaQ7wlbS/wSDoc
ecscTt5nSsgm6T861hFX3PPwMhuAlo0h4v27jpBowWGCBAj4hxUhDK6O/x9nmTONP2PT/myq5qCw
PGwlTABcyZtIm8JVk4CkHg3HX0+mDo0SWbMNqXIe8sKoQniXZtW+NLDqRMKaF0Lavikx96Dl2ri0
mR2oT0tlZL2MmHn76aqQQy8zO/HWBqr0uMi3CDkeRVg9N0S8b4bspXKaX2idxkfYEdW59imWQ9pT
6wq30dG25C6OPOMVh4K10QYu3rSB62np/Nq2qNSJCDyojZ7db7qqWFsly2HJpHMxTnS47Lx5GHxa
tiFo+9xjpJ8m9isS6XEX4pdYQKPC5hJdpE9/x7Q5M1oOvEy+MQGp3QA6MmsC8+K83MTucCgKxtuF
a1yiQr51tdS3rT0QVpLZz6Hvvo0uS+wEKJw8JyRsTr9XsED4oNdHKTB5xcH4imR+Ts+pWar0BNId
FOvJO+ZWM7Nja4ioEBPJhBPHyUZGocuDTQDAOhoy7L4AZ/FbL2BYgbxGBDKnoKOYx+w5PpUdsMdS
eNAPw4dUi2ciQf6DgSjs3a7NAQjjVJnyfkJaWe8sZm6FCzULxtdtSqfnCcZRSZhWbEr8NqZ9JAca
ydwmlTXKX9zXyyLHzCF02NNDiBxNB7qT5acpeggK8xo33rKsykskOA4B58j89EoS0jpkk2OfFT9U
pL4ievUucLDIzR99Wkxcn1AyBNGlA3MN4rx/yqS/GSMkoLYimkmQ0ja0DahGHRFKXTvALPN6lQ01
U336BUnnvAYd6atjPWLAGD6jVHvzg7RZ2ZxaURuY7Bm9ByOO3cibI/e0nh1snMQafxhD2IhFlLQx
/pKMLh0lFILk6VR1+BdF435FVFmFjx7Nvg8j9s0KPqnuGtWeAz5iB3LEJhypG7TKNsMeEFn+Wmtc
80fm+Y9+YxFE5cdngrhRRMrqJx2IYrTkBmvSc5WT5NjVLqLW7DmZXJIW6UbYVBqLodYewwrzQKm0
RV0QHpVn3WflKAfppQQErGPqqVX8cyyKn0O/R43xa6CqW3hiOkP0dpZpOmUr29XocBWfVLh+3R3T
yeiX6Fx+11m58SC0rc32Y+g12i/GHCpKpx0FTozQIXlSWFmC0NwlKvvgUSCzqfM7bTJft28M3wHS
Jw58as2FexP4CyFMUFXuT085D1ljHr2keJMWcLsyv0YaSj4jsl+qOn/t9SoiW9r5NDIsVGjEC3yO
XbiGjv2luXgsK6INEDi2C9ikLW2PLl5YGD1YcuzVzCeBTxM9ppKU7zxqn3H9jHXnr4XVrZSI3hJm
zQjdxAGO88wYF3i3u+h5mMM8kly89YY69KGR3XUVZiunKwz85+1Bz6dNb05fOJjPg7pq2rqTTXpR
NXVY2GtQZIPaWebV8APo/b2gmnWMfraTkpljsstn0Kd1Yu23VYaWrSZd2/GSg0eeIkNVOHO9aSDD
7JOPsCagr54SKvuyBd1JlppqLW/VInEgqhcwkEx/ayg3EYfhIdImdjwfRQEt+E2kQuQcfjPvARjK
XW9pWHOyAUv9xm2HbktvmboIhh8JvA92zWsUYjzlRUZim9lb7HXUFKQKTWWECrjBpOXPOX1OxIEH
QyaaJssgowG7+cFU6H2FlbS4Xjw+AFWCVnGC2jwOZPXlptoEjf87bsp9YTra3pfiJUqU/zTmpNQR
n2OF7StcT5ZOMuUciWWOyQkyrXKQy0y02YLBfLkapUE/yyerYMjaldlxsVda25z6sXirB/tQ1JO9
LPPuVzy9aeMyV+l7nenPfpgf3bCcIws65N6kQOjAA3MX4mNgag3mW1TF3TCCa+0jRIjhGcQcvFGW
8q2qHY/RhXCW/DV1HhGeXEqjI945Qjxfy3Q4kzsKSair9aUyCfs19dl8BKhv6k39iJzSR4Y4Y8v6
0jhiNt4gACrWNcIoJczf8DJjsli0dBcp9BbEP32RDUa7nyv5USTV51SMwb4k+ggTVkjkSk+Hj0dG
F0XTtlplWnsDnQmnlKY/tCkJiVpjZ6+O7ZrrpMnaLcFoaOY777XoDpxoiL+dicEEpwJdMDHXaXoD
gyMrwzUuiWfGKm8+YvMVayuo9ikvTxHFAQ4h5HisdG3Y4RiGf6yX2TZ7hKIWrRuL7MuUcngoW+pS
ouYZAvM/L+QlCbSKhcEenT1iAlhBq6ggT6zWfxopojibDK5doMZXghFtKZ6YBbDjYlpemkTrVn6/
7ny8DJwRyOwYb5J7PfQ+suf98N2JxMAs29QDu1/buXCKswEOwnTi1KpOpR+x5orPeFwYJu3lBpo4
iRMFYlzII7GO9JTCa10OVrNhiBotNK9fhGzczBMesgRnBTJGRu5JvXOHsX7uO7KAbDzAZvvOTmMc
u7mQ8ANzPKHiN2NAHmWOLspvRwIW+kVdikcyMtFXhJiInCDD4kZD0BU0xLhgX3mwBvZhMIlwdohc
0XjD0idf4R8f3J0a/dPI5ThHNmULI67Xo52fPbQlz6LiHIOEjmmM93BlNkDmDk2wsB0k3S0c1qTf
9vCKllabXiCAokUt6ZRNLSeoXI1LLp71ZCMXjCTJv2158W10LCR9kB9VPOslx5Dabw9NZQQbr6Pm
8QhHzrgI1n7CWddejr3E45Hja9OihzqutkAn8MlMyX3oy5DuNlhlN/uNXIAupfNcM/NrIDtuzDhe
JT1BPrmWMStgpp0jbFxYWX8chT6HYywExqQFKsF6EU3ubWLHW4hhTvGGqoJQLTjSryNyLJNMQZiS
Y3TMlmaNJqM3jMdeyOM0ko3t69PHYPRfIDsdljoGB2PX/PI6WO1GTSd8ciBEUp1oUB5xAzEINy4I
espV5lYfTQR6Cq3FoIUKvQCbSmtUD8135lNJgESbHI0JoYPlt/1ah7yKrq59TvsEEEMVvHdJdWRn
fRj6ZbYvzQIUsW1Ny2kMNoX54UTBg6v7bLw6KirsbSQJpO8JZZnEDLhqWR50m61aqhK8uI2Rehh/
IEpe6Z71+V/Xp/z/sL2oO/9XLvG5mD6yn1HV/TOceP6hPy1GixajKW3XM1jWdAfV6D9ajDQfDV2a
vILud2PP0/9di1H8ZUlBj5HmpMCqYtDj/F8tRucv13EdiQrYcUzh2t5/qsUo/0OD0UBdieTfsT2D
6ABLzvd/fjxHedD8/W/6fw8sNDtNTjlZe3SdtL4+GSSOP5B98pVlQ7hFJkdhQDFyaQFiLntqxEXi
1E8uMKNF11WUaFXMSGOoV/+DsDNbbhXZtuiv3B8ggi5pXtX3tiQ3234hvDv6NoEEvv4OVCdO1alz
o+7DJgSSvWUJyMy15hxT6So+4Gy8/KVg+/xHsfN/ii5/LmPu5lR0+SD+owbKW/Rs3xV8IBRpDcFH
+Ne3SNWT/q1JVLUzdu2BFby/MaeAspEVgbZsVkn7bmNnwvacWUvSt5yDm5U/ygFI+JA6092nNbXO
oOauoFsBGsUWtyAHYVxPDmqRhNYR/oTp8/951/7/8a7BpqPynYvL//WuoyBKQ0+hA3CHqF5aWY1K
2PDKz1m5a412+T13LHLrueMJhIkS1dkqsRxx1WkvLsPWNa51Lv2Np+pNPStiAz26a6FQF2NssiMs
srsLCD4XzCoLZa/oXIiNa5a/TQf1Sx9F9s62aK06I9rUf/7T/v6XWcIzjZmzbbPYMMTfvw9cjcYQ
V+EIS64HTaLlmxH89CVXONZTF3W56FSyD1uN8qrY/vP/bcwF778WxPnPHU8XnmEKZhicE/95MlS0
nKlJVOPCZf4ubHzhIXVJ29HsQ0TNewNnqoRLi60hD9csEDEB69otSQjhrSnP/vO7MWkQ/P3duBY9
AI/SH9V5++/vJnTNUfRiXFDvICNKMQBEdnLmPkBRrMXjhJi6PeWCrpAfxhHDl6A2Cw8FuoT9kjij
9y4c/3vMmDyZ1s84GO1rbFYteN0e2dSIsU1oMdEM1DqW//zejf/jvXPN4z0DCWDT6/jbewebm1WB
UCQMx1G+xacfIMPalg5C5FDJU5lm+H7NblixEDEJf4fdAF/M3rcGZ/A/vxfxX+/Fx5HP23A9i3Kp
Pzdi/nqJT0SSpTJzMZHRSV+o2LZPKsX4b8HL6fQq5fOwsW/5lJdat1w1tsnVwuKJGA+EGIuoQnI9
aSRwPTZcWDtlZdpOJdjjYyIHehUfHzstXtKj65BVacRphwETrf9Cr16HRJrfCJdcGiTYrMzaa065
rzpUkDDgaIdOT5MEVobOHUimEWgH3h6iYxJW77PjA/+kOriUrC5dk4gTkI1l1IcN9U78m74WqVev
Sfp9TQl2TWMlW4/osSkUpMG0BtedHP/586TZxIjzH2emR4tqhs1j/KdNJZwZSv+X+3ohnBZatgiX
UC5+iSjs9i0NaWJqXFLeqRwT5bRrUqtghEOPNUbfe3MgoksChmDmwcPQEDysx7I9mo7TYkvi0d+f
IekKrEuWkdY0Pw0K5Kyjdd5xo1UnScP0j01tdEnHNcJ+HmCs55NCGD2/pnw8Q8n+ry9/PCNYgpxw
CS+DUlqHP3/h4/jjV/35sseusuJw1bpEIXUOtledVaCTS4BbjBoLSaBd6oCwpxF+F1ninEuv+/Bb
p6JFUY3XKkU1ap6NcG9pwjxpOVQhaMztKkisl0GN4xZ0NlmkYbH3MTwvRqWZhyn2oRXNKFrUSTQ/
AqTQo2ldi9gUO5SaOO761rgn86Z+MRRpcRn+WGdZR6bchixUDnHiLltV5z9SyCU+qMWgDI1TEA1v
coxGqDGe+wrF/b11pvRnEo3PcYslqx7CD68P/aORUN7wSuHtYR2aO6YS1jLQMfcbokO/Rlb3LkJC
scjVWJKgbrfbmkbiSxoRRQPIpPw59ukOp90uQhz0BgnTJEtXupG8T563MfzEOlCUXYT21Jx0NZEO
EFiE/CBHCESfv5pRmJ1zigPgypcjvbwXvLPj0kL081rPKGhZ++azFNyJgYSdeulUS5Ltxs3UYnsj
3hf7jPvDLyjCVam+1DHBvwVlPG4olDSbUIdno5nFqdbsem8r7WKhtDx7Lldo2xNZF2VWsTKlO23w
B2XYM6RJEqInb54MXysYYlsjG7CkkLzzmZO/F499eQ9tumJ938M0cgpzG9T8QYGuowEabHlpPaO/
4A8hURhZ1FfiGJhAnO5VBK6384t82mggNz5MEoUeL7DnQoPT2u3Rdkr3CtnK031iSj3xhkQmPTSd
jgzG68Qb6PGBTPQEOce8G8EjXMLOpzI175qDDnUc8/blsRu0MVX7eLrLyBLLPjTbHYWwowFf9xLb
zAQY5Lkdl6iw4eJDfY55NsSR/5dnGfPAQswvfmwirPDU/Bc4sd0TvgvtBtTB2lnUjZb1vAgXZKre
KKzf3U7E58chvOHePgHmtHjsPn4qzqef3Cas4+OQpmR69LEc/PEKvpAMb7BGR7QYGrqfqUlyjaE9
Z/NGDam/odvZLfEtaiQdhOGVkkF26KLg5+MVj+OxrPLLONbrx97j+ON3OCzwGpwhT38e76PiXVlI
77PGNihBuTEekDy5ZlZPz9TUu10djckfx0qMCbARzDmInJcwqiVXu+jUerITjOu6C2bcDGb/LK3I
5R/7YCqdPbCWGAiHnm50T7GIRyF0I9zB3RSQ36naNuntcazEQb0AtIVceH7J44m4xVZbmM0TdMwS
xw6fhxznDAG40kvKj9ad2nWD/ZbwMNe8P44UQUncg++mjBccS21idcycftXj2cexMf8Ntr64PXYG
N/zlWNY+qJr0rId98jzMLBY/Yz1qU1elwO3c6ID5Bw1HITdfyzk6rUUW25h80J733jQnRngkm/bs
mWNyBA82bXTyjSgxYsBHVZP+ou5GT8X+NUV6Pi/UEUbXRrypNQI8gLetqem719ajUq7HvfsVmXSK
67H3rw38FQaTnFzANnS/oFMuAqR+n1qfUQEheHkPI8lHgztc//jJKiAZyLaSJzR28VkFJPjaXkDt
uQlNir0UjLFumNNOovKCMYOtO+u9PRQb/6lBSvFUzZsypN3bVYSr2yX3YadLNAJyBYzN2tN2fhNM
LyaVVcUoxDrdyir3OSJM4IJODTxqN8V3brh7h1Y3NQEqA7swDaDnm5xQume+Ovk4XFu8VX/uiQg2
1LyaDtuAQcKeqKY5uDGyLK0/mlH/1Ybd9Gzkk36hhU8ELVURF4n5ZOGW1Bhy8AvsPKlfXOAUJ3/e
xJ5t7Nos/2jm/zOU6AWJRr8DCDeXeJnzIZfXdN7UE7HKrgczK3abqz+9U9rJn4sh2mdNMZ6tPMHr
oxMIEuaVcYEuTdBTR5IL0Sz65bEZ5kcj49IWY1S3+Aw8FV0fmwns3bVttV2WGNUZrP6/jrdW8DvW
xw9jztbO8UroUyaJN+8FW+kB83Yk/YrE8/LXooeFSzDf02NvAlO5KLteOz12uzZB7Qte5dCB5rqN
lljrjuND/PLqs8p056UKe5SKXfQhA7BeZW2rU6h0iyldfDcszTs+Nta/HznCrrYzYu9xHDs8A+W/
n/Qj2DLDGO/UWGdHbYiyY5MCzEEzR3mTaahc8nHtO0QhGMvb/sJSqr88HuHPBFLtmCsNd8Bfjj+e
tIwo2fqiuudZu2WJWoqpvSugyfeaKc9SpC7g4fCtjr3fltvAHgp1KzwnhYiPUZatBXPDe4GScoVJ
Ltvm9RDduySkK1VXX1rfpdUqAns7q8nA9BeDPOrCmEn31Zfta5sq9z5M/C8seVArNAj97zRYWHX0
9KfrehaMwj5DhNeXMcA8Nz6larr4TsbymTnAwm2Vdn5sZGlVIGjy9BWyZP1MZ4V0ITOitelhuO0R
zQDlngD5u5VHQ5NH1OSmw1C4KyTZZtt2nLweBPBojo54PHTzdGL6jUq6oieZuEV5ePx9BoVTqY/5
xhJpsHHr3vpIu26NPDl7Y3qTHgMb7MLjuMFUZgGpfXrGo2o+8ZJqAaxiOk4hpKJuNOJnv4reJNi5
g0+N11s4jpMdqgKwxQjHjw4+2TeVdM9Wa7pkvfrNujFzlPEkpR7CWcFdCHGUjaBAWRjvXdhS8PPd
ikQU5LZj+op4tUauZG5D+q+/CTxC48TEIHdbqMd5iV1xJl/MF2rdM/MxuLB8XNVWiDZ/tJoTy55v
3iTbq1+6atnk2HRUX9uXzjMA/xl4EyvPhPbJ9w6RMrp7QbUDbJY/Pc4M8pN+atRfVwDfqA43GgDY
mrg5ZNyYH4Fi3YYuC54fmwKvkB+8pbNBCYZje+V0Xz/2tNacXrIRkXAL2LucgzScwH12hsl9Lv3y
d5VrNCcoXeyizIYtUgkyBedH6Jt41Fr9KpznR25Y3eCyuXskPhLIPLuFU3YXR8l1ZowBxUmqyYec
e8cBmwsIp64GBpQ0wfNjQ/MGa7SdcUmYgBodEyJbbtXutUst9BCiIGmnb+vnxv8kLdU4IWz81yYZ
Gpq2ow51NqCo7Josqp2pGWkhA+uiwD4iZJsvrBgC4jYqxW+UO/kKKynx1m7t6BvMgPVRi0roTmO/
De26B19ibwzlgMTKtfSUJ1RPM4/0rM5lbFA035ma++UmHpyr5hGMWTI52KrSqVd+xTmPAHwk0hwI
ZofFd1MR0VGUCE7MIi0+6em8+Vrb/IoyJFtkWm1SWv57048iUFUJLp+Kog8ltK/EAAxQ1PQb2ymf
jsjoBMIclEajjoKi7MrPbqwJuPa1ALd2Yb/Rjlo/jluEM28qLZx2aS+jj0h/Vu0tnJT2C6ge7gvX
+IyTzqG4XbUvBYF8a+rH2mU0HLIwI7c7RJOXnWo9cza04r76GjbkPOXf2ij4UCGkGUpbz9mh1erP
hdmXG5rK9dWijwLBJzJf9fakaorxHvqtl8FgkRurwbzITskdriVsC1renUZomxtUV/I6u9jQC/nZ
e2aHmG5DhV1uCF5iOz6msvMw8IaEtqCjZpyIV8WYOL+UNG8iiPKvvG+QKPZR8Fba6KqgHQy15ZCD
jAoM85v9A0fj2tA1QG3TEK0ytxx/uob9O8704T1ufIdeFN9wgstLL8zs2uhYJOmy4XVz6+z62LQN
3M+UCvy2o6AUojHuqpU2Wu6amI1oKRuqPT7KiEsAWulCdUHtJ3+6efPe49Cfm5kgRBatuUprLoQB
Cj2DKJsm6LPjgF9nalrC1Zu22zSt3X8MVsTEsI6/N9gIuNxMeapUXT3rQhnM6SDCiKnbd22sLo9h
KHGkurCkfzMNhIC+U8nt4y6E6wBAthlLeHyVxeyB3XreDXMI8H0UDri6POyFDQXeof1m0sD/7QzR
zemU/onPEuB9zH1Fox2WKpseCl2cO5yGfz16HLMJAr4/Hg2xFrPw1uSOmJ1pDU0zv3j4JXY59sRD
HQ7NCa6C2FS0cZ7piaDyoEX+lpbka7UBfy5er2OsLEKksbiaTv/4+joQA9ndInPnvU6yHV6RJlqQ
Vly1BperRxmwbktmlOj923HYdHme/GIIeakZbd6HumsgtqjhRCtEnaAOyHUONuLdttwX6lBgZpph
QP6k3zJhWK81+Iot01i1CxjMXzrD/g56LfqBZ+DDNlv1ok9WAZm5EFvmC9UrYKrXxwvw5xIIaU7V
va9kuBcgHLeGQ8emdogS1bwuoLRL/z5HPoSNQh7K2hw/6RLSo6VC8MfxrOn+OJ5W1V9f/+/jCMz+
enz+PSH3q23bE0yWFtwolFcUlFxxptUaldmIqiyNfy94rSwpyCsndO7xrMxNbVu2uI4pXgavEw2A
LcF49frx7BAYauPnHoXl+dkWJeoawcRsrDbpGmZqemEm6+8mpslLS08mygm+dpaW+fbH3ujXLzi9
HzuPl5dmfy8Ls7t08w/LwYPB52bV/vGKJu76TZqEpLgOFUrjSNzKqhW3OIQ1XntXZkjiNmgoFKdh
BK327xfkpXsJ+RPPj5cDRSkOY8yt4bGbz7+iotNKb2+CXaUBZIkbPPFuaU0Hp8bf/Nh9bKxSP2qU
Ui4GJMV7Ubr9BgUGaXrzD9CCi7Y59MJlZ42rntXEJaag+zz4rfvclMhSmqFJ9wbz6T+O+Q4zRBDL
3AQ7tKNohbp293ihKi65AUO9mtrmPDKEQ8HohLXlLvv1eOKxiW313GtejIETdhjy3hNy4eJm4Ma6
CXeGEg8KGQzWsaM7b1ItTo5GkaudKbgF2mBHFVaAzykgaqgNI30XBJP+QelUy3Xtg5ViAR3bqjd6
nGsfsAY3Wh8EryEDZKCqcfU4OQ0v4B6hp9/qxjR3g+7mqCs4aUvEQ38eDzIj31CHnT7/8/WtLj6G
HEkyC8n21UPEg+Dc63Fm5exWqDyEjXN9yMPudTQmbzchkVg+nk34cw61PWtb55+FsNKvtcj7ZvBG
V6Rd1t9L88Ctrv5C5t2tuZkR4qSG4AqSC6Hy/IKu0z4DJmJ3gcAWg3PdbLSGdKTJHqk/RuLLa3v7
kklLvrVK7ISVxbewNjNSDuQBI/y742sVP6xHR5wpAsWHln8FJFzD30uXbeWjgyPf5MV2s5szyPNo
SmJmwVHfFSJ7IsbSCCiOmu5FXDbcwTnXLEb+uZVDxFRa1PsWfC3qaic5SSOplpXlNOu2KH8/lm9K
2HdYRRWziezqjZ7zI4L1M2qMj92bo+fFNVKEcFpJ9DRog7wWY95gWcdl/hblffrRlE14MNMQf7VW
Zx/GLIogjqp/6kjNWENzog3s4vknW48JvDYMBxxU+tYzcvO50V1q4o3XfBuD9J1ABUI8KpAspq3/
hqT0ZYvqkHmpfOmbDi1aWtYH32rJTcBG6KRe8YJ+L3wWMv/+OKyjgd5GeaWT5mTNiu2aLBwDEJ6w
tAJ0RCe+R5V55wOrXyOfcdYYhy+KYtndM9GPOklc/NCK6cpoTx6e3YZwe4fmngR8mzUe9z0asOZe
+aB3CyZoIbrZVeAqAWw1mdalYVrrHKWbZDn0mVBA6Qm4/G4HCEWNBHFQXoasR7pxTkHEXrdwFCxY
Qjj8ZS3iYtvDVOEczWCVaFO/E7YWH+G5nywnfQ9q33pP5hp+GSgBMD1CMj9FMWJD740ARX8VHB7f
pmUNoK6LhJjwuYg6NzqWXY2yyvRp/2m0ys4Z0m8tnaZTlCCUYaogT5nmguKfwTNmMqqNy0QWNfQY
7ZgAnfw0iwhvpgxL3qYbWJc0Emh8DA2Bu9h5UaefgfAguYoxjHPKjs9WXHW7YFBnoD97p26ZLvfh
anD87jDJbJ/CPjejbDlpeEPJtPqMJLLyss0gUzvNpVMxnsL5zbQGAeJ+Rt3CT5NdT/vgg+slWkcq
fq5jaO/OJKDPegWrKUdsJqSPRCm6aF4Nae90NxNPyursS9zTD2mdY5FXdyOezBMGE+4OnSaP5egE
20aLmFCa8sgaztqHyB/sWCAgzqOYMIzWelNx52+5PyTo3IFeudY1DoHxdz0fzDSB0u9aMgpiy6H4
VtCymrs+RPW5e+6QqyyqyvNjAxjl1JDasEoI7rgJv3A2sB9uhZDNFUeZfpj/24XFAL7PYywXwP/U
q+iq1xyGKOE1ZFk4iXwSvcmHp2sNAQDszk/WquzPU7JviCt4ilNLPuEqJ6jBC78z+eMuXRXeqkrc
cIX5hakW3tl0w+48G+5DAVPNtw7AqJ5EKfhZqQP0K7pjlddqqXcy2cgxEU/E18DAcrUQu/ywbtwQ
/EkTJkxaxTM27DcsLhKkoZLbEtnSQivGcVd6MXbRAFajZASii8a4Z8l27+r9q7DS4mjPaEak4utC
x4QuUx26qZjeur4jvKjpoTV4LDnTrqQX51XmoQoVJTi9fomSvL7UVHlEQxQkonJjYajgVGqu9ULy
A4sZrqDFINGtjL/gncpbaBCRoAe6OJYK98E0Bf33xMOHCTBjr4/OjpzPdJnT3n6UsIVetUu3aUvW
Ofla+TCryf2A9DWwZhItn7YfRCsbm7+jRTdure5zXXUvbliKQ6u33ToXPhez1xeboqiPHjb6s+mb
/aIab3nXBAdJv6iZQ44whcJhUNkbIwXvWWv8cAcX1jPD8eL1NwIDYfJNAXaUMKqG/eg6b0Jo6lw6
1XDW2onLk7vyekopQ2u6F67p4sbHYLymtuAU7au+vFRd80KEqb0oyY48hQJfZVknpF016a9Iue55
rvNRJTLpr1dILi0Rv1RT41JT+O0YYsQm7dcgv7h70FE2t6mkL0Vd2jixesiW2aSWtI4NFx0WZdO5
rddOw1aj8XzxS+Nnbg86wAttvIhxRHcd2s8xlO7RCMwjBlDviHp3IVEwPfmKXDsWdMainfR3OTEz
IVv+JaQvsjNTC356JpwTCvOvKirktidZfZ9qpsvnNFB7iSsyibFhsjK2sDIU0vpGrX2EmywExCS7
xpmJQDRu8pirtXtDJUwZ0eXqZw3HDcEtniuqUAcjxccMFKDauGXgoWIyZlZZKihHUbkp82xcmXlN
obF5to1ZLRxL9R6mCKT5EJ7ycLLWhlsAtfUAU03Tj7JzmNiJMN0nGrjOwVW/UkEMseoF/UIN2SQB
gHwgIyAF5UdbEwMdccfBeAknoHnYTHFpeUazFZUfHAfDYgRIArEgHWXCNmV/BrVg0pnqrMXH8B2l
UXUxw3bZdpX1zFlGB1IDgKHJDsiHG26yvCJTJDDvE5/0pPqY/uJEhnx+DlM7Xll6XWz1iBb1mNnT
esqgQXoxUzxX0TqijKx2JYD5FRPKABMtqrZEFh131uzQK5QPgd5V2wqVlzcgSkG/X7MokdZGJQZp
zHGRHiIG2BUxzy+yz1ZYz9wdBFsbTTYaeof6fVtGCvRP/NzjKh5G4kvtRoiN1YSXmGiWhR8AIM6b
rCcOxrplbfFL0/SKWkNNrqjhvtgZBYt4LD6YVhgkBVBXbDCNlCRCrjXgkWWUniMPD3dQ4+YO82lc
a3akrUKyeRe2oKAEEwBZMaJPfIH8EY6ThidcYC+aV9a7emo+H0Mu6vsE9nByYPQo9wUx4lu7joDL
RGM7K5drEpYHXOvxp/M9gEZ9LWgLZ6G3J31YXwTSrW+Tbl6uPer9lx6hEEJ3SsOAn8qtbfnRpz7A
q3YGzj+Vazpjup2ftCJZeT1fP6a75FbnBRyj0PkhJ7O+hFCAgCtvdTo1qxLYGmdFa+PyjiHfE69w
BBL7VneDA0yA4bjqKnuLEcrcTonv38tIUBSWyE51ojg4mXW1slhUb3OmTFsz4uuThMHvpkB+5hqA
TMO3KN24watuz9TRwP3ytLq7pdL70OYOhoBmTzWCUtQo8PuTX9bSJN6aQdaezMkin0V3tS2LIjwn
DbO/oMmaDQuMJbJogU6l9141uUZCMWk9reYRIpyQ4zcQ2U8UljmJmY/sDFiXl2QSi0eFvYfwu2hV
mqBN/V4RtkYpeEJeO0U/0sz4QgH2mwHRetGlhkgBjQ96ghDJqOEQtMlboG2ytdOMuqKa9eZ1Tr54
5HGDy8HLxVnzHI8JGGN7hDTjM7+eLFj7aW5hY2B+rbcWglYmfB0/va7diWSvFMNGbduzWUNUV8cR
r3SWtq6f7gJmGUh5joMp4Kw5SfUtjHCSTK75FA0R0HdPlWirpVwl3XFoZLOgahod6q7by7ZyXvGZ
r/BIIdsinAu0kdeCo9Z1ZyFELtewQ8tL3Kh2DaaapJMmbV8mLUNoV0GKhJr9WhPphlugvz3ONWiD
1SbMyU0aDFODZuGZt8hMzVvbhkt7QgjtlDBRskA+R9jpHyF6dvqdVYoEdFCmF9Kx1QpvePwBXvCE
WegZdhyy7toOkHu3yVtc+NuhSVaWn0T4msr4NqCN2dCVmUPguDsypK/CwffJUEOMTeZBC48pSbc0
98HkhbqxqXPFbZdbTpTKW1cTTBbIDZCs6DLKAnSXdh7ipjw+YGY1gYprs8+HtYgq4AFoc5hecF65
HoUveoWcEN46qtJ4F+L3vLSowXd6Rg2goV+IfuLW2eFwlXp4c8hMX2hWBQyjMst1mBTBFzWJnHSM
T1VemKFMC05Z+RrZQQjMYLakDR3I58D83g5bp8clFBX6ss+q4jgpQE6oB3dSeO+dgk7c6v6Bsimw
aAn1YUxxqsLm7fZAuL13N9NOeq9L2pJ6BMEZyJ5Pay2iMG1P4Z7P2rj2CjFTbxvlTwW7A6l2yo0S
R2TIjfCJFYRxhCi5B5jDJUNWQ122NxdjQGs3oI+UQ5nOGvx3NAhfFRKA8+jZaC+tFD+njSrAy4aG
E4Usg3TgF9fyBBfKIvIOsGGkGcnarUiuEI0dMsB62QspOdBJBfN3G2ITh5YyDm4GS649VfSKL7wr
v1smjCBoKag69eHEzeXVM5NgSYXnsxswNA3lUXVUzoZhcjYBbYuFAASNnPvgaST5YhbYFnb3i46x
thQeTrqJ4R9WWnZEA0fgRwERUWPat/WtdENn9GnyAAG7ICMKa7gxuibr3ssYu9qEskgzrKOMOzch
58FaOf0bSDdvCXXXuYlcbSeto1rYufKrdtR77tc1fj4Byo/oo0i+KL35ldWZv7H90DtEOckEAa1X
lHjo3FqZfJB4ZFLaKtdaY1hXTIfJUthMF8JwOHQoPpZ13F+TxkyPgLGnlZawbip7gJh98aFnNDEd
7h+Eh+f3LGEl2PuthrPM1JjT/8I4sJJtkjxbTOwJkm2WulPMjA3y5jAw+QWihWaoQsj6txo+1E2X
dsO8VrOB0TySmLLnVsnxIPHNFFQeN1EPBVAbdbwT4wsVm/ScmU6MIjd9c+BDbXCAuAuyzIF6DFG8
1ArWXagwjH2DxQBv+dS/Vm2IBaTUzkF4iwDJrlLW4auJHLGyT6ZtiDEHptCNEGYb60OkMU7NGV8T
8xT84No6wvoSZ9Y3FJjaSh+KHuYPNuhAiGHh5ll00cUPq8B8X1RLv2mnZz/Ofos0fE2qSp0MdPr4
tONy43lU8pAlO98Z3yKrxIqeu8WmYXK81ipM1hNxg2nHK1ObL8y1VE+wI3hDFRnZJgnVN9+3toyc
7s6C6g3uI78mU1h+kjkXwouuI1YxrAOMPtO33bx4LsgQI/7c25CUZK9KOS6B9Qc04YNtUjVzHh14
KRICVn3IpW8J4xsmDQpX/UITbXfU4zepueHTCH7EKDztTBx5tO2GOahjtM+EZ0K4bkm8AoaLm0jB
wCntPTxprkkbK5OjLiVyXhYY9ZZ+EhEypVq3ORi3ZKBjNU4gVJqS0oDybWrWddWehTLzBUvS5GAR
x61CNzlqkNUY7m6GDEl9IHPIdxC9ltMuU+2b1tMcSlvjvSdxd8WoMd4rWTLxzivC7XOqf5atzq5J
1Ze1ubMCIfATlW0Jky+CrlJnW4ccrL2MvfKo1cGta31voyVgY5gmfoMbsEyZyytnCBnNavwec3fG
T98LztItPaxmmVjhZ5utlJcn/B3kKsjBV0uTz3qKwCf0CW3Rvq99KjmYzeKA+o6h1qEnwtWoClSZ
2AAL5lluo3ZjWuPpd2AP+CL4bjc+UNwgXeOAe0PQ0RGu5rwMqCc3TiY/AmrZFFurT4PgKm4W42ro
azALI4wLw21WlgTcj4UVDIbGdNJhAR8MCaoExSIuY1KnD8Myjz/LwclOWGGLJZYfDEglid/IrvT1
qMnZP679NGrJ5MsRctGZtLh7E3Cyi4S2QNlzsDFBJikxZllVb3xpUDGbBhRztKN6iuWLvhD30dFI
tm+J0nZcYoVB9bKkbJeg4jbR6Fa3topunl+/KRBdqy74jdj5JWvx+qA03rDYvfuTYe5ObuYzgkv1
kjOcxMBpcN0Ru4ftdCJX7gSYifGFUl7ZMeFPW+1JFumxIbjmrmo3XxZJRYiOQiXrz9FqWXhS7mAu
XF08Cc9r124cvbh6vWudDU3ydaZ0qKKjee2bL4jIH/CjzZVU3YEVLOmarTmLJQtLcHNEfcmtaYQ7
G/z0wvxHPcS/Q/97QEToPgu8uxmX8bnQzVtDhjk5PrW1xKjv8tvCeDV44beIrvDC5+pZjjJcejCa
wRqY0bKLnB7Chh6S99EDJgS6q6zK3KdkZzQGlnydMNBdBj7zXrHsPVmHcY7imjAs7L1e55t2y++1
TU/Q9wmIjuz0phzCajFj0/0itUrMzli7eaGs+ApHAg29H286S6bbvmtH5jkfLKPqhe4YlPSZE8FC
QX7vuHCvx7Rf+abfv4/JSchWvQ0BdssC0fbKHoYv5hE4cTwnWHaGftD0BnZJxYjZ/07DIFraoXVN
FN5uj3+ao11yHLCHGav9NM3ZSxQmhlNAEnZFXaPvjjWt7TXAD3ORbrVkBiyUOKpoCahSAwxtppd8
BsROoM4XnU6/LJuZFVGUJ8QAJHLldSUKsRY8RCNBsuCcqFfCIZHGz58zwjwhuHssNy+AFIy4KhYz
xpMyEcEaH1Jq9SpN/ejEWZgukz56Z+mqc8MbIDnKdqlN0w5q1gyKUa8lxshDV08nk8p80FABKkNN
QK5twiO4L0K2beI/XUn2ZskEi2UJJjz0rESE0R2WFXFBCudmHBzc1CFvQL9Txvw22iyihsp9gd6F
n2kMaEt3B273tK+4/JlLDtQ6/Drc9xlqBiO034qOKORGq6kod/JG2vvFmlefQgUoNfsnKYA3TuBv
lg7EQiPZEc/5jru+oJJGsRSzngHswkfZj5Qunck3YlVP4HonAgsJgCjeg+YcBLTVTdePDkWex7jy
jWIvEwcfN0FCnNDTuRFJdYqYuvTKeOoNLKaOYG0IQ2SDiSMgQ2I1Wggo2nFP6YWB0GN+R2UnO6EM
YObbOZeii4Fcudc8s9UT5PLdgDN5OZRABnSSQyKhffVQ5QquzR0uERZ5FAREMv0vUWe23CiTbtEn
IoIxgVsJzZIlS56qbojfdpl5hkzg6c/C0RHnotXlqm5PAvIb9l67Ctw5uRmzbdFKiLM3x3sEJ6HK
r9GgKnp5sAH1cKJxc9eOyROexwEhSOAVTICsSBMZ8drXeZb+ScjwRTecQ11l/GyLi9PS0bMrh/fL
NFdwoqcj48Hchk1YFO1JxowgB3P6mUtItEkpeX/bT8MbNjEU4SD08ftzTFpR/No0cbVKDdh1tAE/
upp4uic4Y5tqpZe4j7sWk3zSX5ssh4Rn5rtYGAcHpfZOdAwjvZGF4lhdeboivIYvGIVJfa3Khzsq
agjd0A+uf/BqNyQPEnq/ofUfYTKfJg+RkQfceRUnXAO+np76xufx4cEMbES1Ckds2VZheNyKrQOj
lm4wmW64YKp1xe5/jVotaDNtazfFNkwSex8N1t51I9rVabTfITtoNH/mMU17wMVhDS8iy0rm7wSc
+XG/R8F8y+JMbrtiHCGGFONWFh1eTiny9aAvXYqfUdfMGA2QK6+KkVmhnNmxlt6wjlu+bOJf2h6i
N6FUezN1N/z3pW8SqLjc8Sxu+5OgeYDudNMYSB1nTafrqsIDZ2S9Brj6UTYsh7ih2fd4xZU2vnqL
8nhfIAWJQwqKMfbkYUDQl5jGZ4JVFYDwQQ3uyU8vyKfKtRN3gp5W2xcIO4M4Y+o459Or1pxNjpMz
hBGWffGUT/jCkQrYWF0C5i3XiNyvtdKRKCV+cWEIERP4BuPJJjGmiJwfHNbP5HGYwZD9Z9sT98c8
HqLOwFPVPXRd3lsHSW8f0/rVxFwQOcr0bPgxYvMZaD6CuVr/adMy2snGOS4/Eou0TRSRc17I7yrK
z4w4L/ASzjLzj4zdkX3NxUthtp8xpyMVlXemvGugK4WBEgOHMLAjpZyfGGL0tMAymyzCRA86u5mz
tZxwlynDPRXKIw4TGUTQhckLSupj027SLEkRDQ2fWEt+eHd340D6LtOmifCdIWgysFgqT+B8LFcf
EVxgBYyzEybAWBbCHrreP7XTYhL28qddVSjw36H7aQ9NswmhaSG8TPc+/pfVkL5xz3+ACUQwEapr
2f9z8vCQ936/U3hcFuDAX5aLbB9Nf+f7+JLQzjjHxJIbe9QmataQ6uv3735fBkPbYtNog8mL/1gN
YDxOsmPtIcKan1PEV9hOoV1qQ+fw3Cmcozb49lHLFsg5WIeN6yes/FSMBgPD+TBg7vBGzC84kU2D
KyaNLWLwcthGEGAm3x5w8ZFdQmUdEigFmiOJsG4r30y3A8v1FfPrZR+kDm3fCnJxnH/EhzGSi1lK
cNpOKYNCuW79U98DSKFv54SxmGgzKe8LPp3rl5wOQ2UdiZOwjilQAbZwkiopbTYtS2pG+KQBdkDV
LoNrpfvJwm9nQS4OZljFWxuzwrO5vCB/zNiwlouPpvIDc6CSGCEQ31iWrxH9fKZJ3j1h+E3AB2kJ
7iB60FTvn2WNZVvIu25oNUbryd2YVtc8fIBhN2q934XYzi5wOmiDzsw4td/jVn+0AMlpJ1L/ktHo
iJwxQTYNj9+XqEGKqEdkc3csgOehkQ8P3SY6PwwqxiTwHKDG2HpDol0Ll6wrNeQL9rpFnUUoSJ8C
HFIqfJ+9hDSLhPigDmwShkXzpWJRz3tpf3ptHQFRou0hW+P6+wJ+kqPcgWTCvOfd92J0+GKUx9Kz
P4CsFnij1A0LHRSZkJiVKQ9xGbjFSV5G0QCKtKCJ5KOP8SPX6bKK6JGh1j4i+65vXhUiBMzuGtmf
e91moaPMQQvq53Bk41lgyWJiyKQg84VBR87s166YSM4kp8rJ+Y+oTwtOPxkggvtHn6dt41dXF5Eb
TWf23prz8ATOSd8OSIFXutfuDGXOD5H2wKpF5G0Hu/twZ4/0wfw7Zn+4L+zqMSVJ8pRB7b3oeiBJ
PdtJcwAezJSWz4r2WUZoS3WZ7hp55JcD4Soih4iB1clHtcGgL4edHGZPYQtsfy2zKDpGBBiHdndO
ivJt1Ex7PxtLvqnnRjubodk1+sJEp0755K16nxidctC4YwjeWdkemPPxpx6JkEf+8jSXWktkSQB2
9CBVWb8QU/xao5K7RCYMQEfcq9w4p1lGno6T7E1JclZrLSFaeaf9ycT0jkyrBowE2b0ME/tIyViQ
upVTlBfGMWOtQzTWyIPbqQeGg++zX6NVy4jvkEn9M+k4rmyEgU9TMcVbF0T4TfuTG0SMhbk53x2G
e0GnZS2JlpCV5cBkrSsi70YgKHMoXPmXalF1ZUgY1xbapSNIOu2oa+wnpop9XOISrWaWhxKlLHu6
J9VH9lMMA8vrSfsTLZdHlQzcrajnnqeKqT4O+O4rbIZdCG32w7EooVUEf1BlHKz0kcYWgIS1rru0
+i9dNoUJyVK4jTZWXlRbVNxwVQx92Dk5V6rhRmKX9ZNNle5qp4IsI6adfv4sZfcVpdrXnHsIR6M6
OxTVfEfU/a7jifr2HGK2PyNmw3/denxVSBfZaBD9kJh/4WP4K28y3YdXNjwtiaV5YnISQz82EcER
PWv19nyBdWdt/LTGxxQC+OJxyY05NK92P660NGQmmUT/sGnWd8AhaLAK65B6OkFcgiSXqWvds1Vb
X2wOgj6csrtf1TWLw3yBdKAqReB+5MCIGSJW6q1T+pfqjeLHHp6sIfO/a7fuVpzmCFmVwfitcrTN
WIryTLKZOCndQYJRSY+VPo/WcUiKbxt5JaxtkaFt6f2PnB3YOyRksR6JKqA0fKJaYgo1NszXc7/d
O6yV+Qoee3soIhfB8HGTFtKGwx391crO+ce7uZ6t0Dk2namviL559JnMdy3F8smBQ5ISZ7KKsVMH
ulGUR921yiMhFf97+f8P6YkIUJEzsq5E/8TnE21HYmwDh3nKqshH4yUigE6mUrsbWC1f4GF8VgOO
hN+PjCK11grSEvP98AXgj/nCvG3empbC5bN8CNx8PFLTC/ZbfFjmap3h5LnEbXhBQx2huNfETqAw
0TnXrv//wjVr0NFSoGpsnn7/frTm//0vqqhvngbtxUtIgWhG3Gj1p18vx26c8jeKi7l0pvLAFueP
BqcLPIZvbXIzqs5mYZXncvlT3WKhtXInXOUEDQeGZIBRk8fLwz21/JOVeB4gxxHF6vJhDzgJc1vM
P7Mg9E/IpTh3SOT9/dd2+ddksZ5IiePGdlK3oosD+pgCFAB5Yz3PxMvttGj4GvvBP3qT/5cSMj7h
A1yj1FjSRRx7rwGMXhrZLWzeh42CRbKSXBmh/gMX5QQv6osEZo5kv9/IRrVnVmVLh8hmH2J5Ec+r
zMFvVo2K/j08GjTHRrfkvDZmvZVjeiUQ5KHZMrmMHazFbHrzvBaRc1QhRfSg4sdLaIWWoi+0sk+L
MD27rPQjMnScqpBRGT+P9nTk+a7WferGG30ZQISxzix/GXTlyauh6UvjwlMbCMQaOc1p8UsYevPh
LbkXjDKrEgyzT8hZRtKAr+HKHF0MKNEr4CiWUbF26+cLvBj4/JaRstLlTJ376eiREUj9zfQ3LP2z
45/YmuK6tZqXFgDsgYivZJWXzXdl0hfpk9fu055aB65clWl3azQPPUeow5Z7XbPGw46QfAPKGze1
NK562LM3FzrD7oqutO7PBuGFaUaCJ0PXQfftgOkr/U/bXZQi1VTnsQJEfd2KRv7xZbIZFOs8HM/T
pss0Liy7ujDYzp5ZVV+RZmw9ozlMo3OQbvXHjPBjWg0yFRZUJMLauG8jP2DVVq2tqobxZprjDtkm
sLXSYgaKNag2DDRAdXsv8AaooUZ9x4+PVNha92F+FkUccM2/OapHulbb9+U5PoNFEaF2SfJk2tdG
xLSLJQBSDP9qNvq9HTlr9dDB846g7IACaYOeXLB4hjuLEYLzuEU0SrIdsZvexVfI2DwO9N6wSANo
hbNiZ5Phrg5UHZ5SlWTBMNPEcztDxKuJNYXG8KpaCCxiyPOg9RBfxywMtN7+IhwHwE04BcydHWap
iHRBAi7fT7pyBy87K6B3Ve52K1GEj5G1YghEbKXZ6PiyKT9OeRmuinIJqaAr4TmzN8VyMWX5mxlS
Kgiar4mM874ct5o+3FJ23ZbUSYCansqqIrz7ajpkdyVpHm1marMku2Kq/m+iX02M5NtOwivESmYP
6cDIpl38cWQwGTrIzfrMfNvd9K2tKLlDpPa8Jy233qZN1i6L21VWswgHObiLDQn5b2AomsSm2oSJ
tXaX0gUvEhumAQci+2W9ArJrh/CWQNvok3lAzUKHzOqEFPsNKiS1Gpq9YfWY/4lZWo8GUx77TH7j
HCTIEAvS83jGUQIpM94xgT9IkE2k80XdxliOCiAMeBzG7uQIKGg0rQUyXmCRXH6kmzHK85ZaBSHG
DmNeIDoYdKIl+IxyMsOF2WSW2NLrzRqNIjEtH4luPasIB2uNo4Souulg1EjehjwzA8YfpnKfs7Za
xMUp7Ke8+SndJfa2O4tkelg2oyAr015Tlf9l55QcBmTVv7WznUXFZkpKpmvxP5IaGEqm8j2TCfXb
HPJmptfRqtRRyhiXC0aKFdLy5wJ7MBxkgYR8eemQjwRWTfyxD4OIVHv/lbhR1lFJS8dhYjAoieZ0
+FnT1OWBkxHXpmHQdL9NDIljycakruS8o2pgfzOrlFhqNyh0IlNiC32IlkFNbhoUWQXNhGG0W+Fj
SfOimF7VjAijE3LXTubH5CEHsXUGrVSnPRjPmgFIpr5IgZFHjLQ/FZtxO2+G05TM703Yf7JwDTzL
H3co09KA2xw2VCtR5pifmtZshQTzamRQDEtwWlHo5cyw8+/SdLqT14PeMsIy4NRhz9XeNMXapnTB
txFatldFLNb2K53IEHg6xN1ieu4x7OgVYx8mhmSaspvLWvMJq90+4jeOFbHbRFr+T5dTv0srlAgy
+mDG/NL64Gb4VaT0SCMttPTIqlvW+HjhYtZU9cHlW9roFlFHqOBJBW9B+42xzc63MXQY2vQ8yqv2
hd6+F7qTrqmlKBaZutXpAc0rEpHc2KREkaHMDyQOs3XqsdUbDZ7oY2uvXUj52ojqr0qkE0xII7iO
1gVMw2qIELvoaI3HvN/EXP2BHs+sM3Cc9Ux12qxeJRp0SXiiBLY2yAjZEjKlqaZcJ74LOpQAvBiB
2J19mW/K3nzDb8n2wfmqE7RJ+sx2WU53G4Eo8IR2PQwgu+nQWGaNd7Q/pyFHiEe4PMmu7hd3Gaej
3jC07RDGqwfRUtp65hbg6cwzwjDNvwTcnti5Vxja+ObbniVviAyv8DtuR95Lq5ZrVv/ORiT8isEU
9jn1fTH080bN4GpTs9/YCSRj6I4Mpjj2qAObFVFL72GvkHOUFMSZKu8zSukVmw21M7pK0LvDSTDj
+ifhWz6y2GcEUTwGk2jDguhylsRb8k2Puj/U3LzkEnmZSg5uXB5sSbGFokJfJ0mzT3LEoiEnKe7S
IGpm55A6c7drtPLZ9VxQh6NE7xPMpfGvHRBQEQzohCx+u7jTAEg7Z5zQ6GtGpziRqrPsJuqDF7d4
DIXFSOFgiCWbuunILYh5W+agieOLGPk5kzqduJ2breaafxV6PmyjecfTLNoZIzJAUdxLit09SISA
hyXvqwj7AK0fao/VoPRzXZBN4SkyLfpZddv8i1P8Tpg4/Re6F/Ic6KMi/2HpACa7XH0khIoc3bZe
KqRzD1/WIqxiZTrla5vJezZNOV1Z9zpkK9yzDvvtxuFwIZa6s4bqyHm6KUYTGHGXXDq5MOS757go
KXCH0tvODk4SbWkCBHEuUhFnWswzXGaSlouch4000Jd7xL/0ZLg0TpnssNAma77iO7POjh6cEAoo
gMw2aKKoCAj+8FbFMDM2pKvt7MfkcgtVjvE3DPutKeya8+NpRN4Z5Gg58QKSvgR4Mb8aRgNTH9zx
2vDkd7TEWNlauNa9KdCndhHs3Yo6VTsPHsaGtuumh6gBI+tYgQTehZrcq3kMidS0Gf+RYBvkFlaH
kjH4w3J3k6JKtNFXQdrdpJV2KIXN7tFuPTYA4wIHbLdtkuf7wSgfdWL9Z/UO5YxtpvsMJgRj4BbV
3NZsPbm38bqhq97MJJGvuqWSdsXOgeF6qGEG6rP6aXRsNZaq6dVq3KbWW2rjr8IAsmVHrA5Z7/rr
zmk4bi2CTQUITbSxX4ppCPUQtD0IFjf0ZhY3NTPviF/NNpQYtlKnOaQkz5Ga9B+w9IcukmHLDwuE
b3ymAP82JbG0HNbbAQ71jt6MeU3yX1F1lxS/44rsnWrVlA429qK4L2HQaH8rJgj1xGQfl/VGeR8s
HP9U3X/jAF8Xg+dLXcPBrmrWzByTw0wKZRuJZhW1/c1VYg5ymLymudVMIgKj2P7jdlgpW1jCuyiD
XG5H+Z1UUKSSpWXsPYHSb5Lcdo6GWZ+uDeXdI0nS6oAuYNOAQwGBXJG5gMVqUdojDSvJTGnmt2JM
f/TxQCn/QYuNCmDQg7rLwKTOvOVLQhCLElLohC+xAWmX1lQszeCsIUzgGHMo1I4pU0zMRQdrDunC
BHdNar6yn7dXsRP9Z40owKEns9HpKIfxOR/MbuvQBh6NZOkSIkQ0/t8CGmaALuvFFYx/DZ+Fedrc
DWl+zPxopFmnVAn8+BqyfjHF9QOfXbs2maNtBbZVfbKZ0uWzRwbfLDeVt6mVfrElTMdci9c1uEYv
ZLZkL44/g2aqT0iHBpNe9f1z3hbd3nao7piIImCQs4WACUFo9j4pjLngKzhZUl0LZONyAeiU7ra+
H6ZQ3IgNJbkQ/gX6PKFpt7IR4thVIfEF8CZ4/yeBfp+qqkw48dI5o0rOxaqo2l2cFwZjUYljrDZu
UudLG4vWF2vfMbdhLDLiWUn9zhyuPjm15XMT49qauGYtm02vTyYwk4m+4hEAeF/dzJG1yOR6FLB4
BwN7XuI+jX+mQihQWeRiTYWzHVMN5U2UXWdfEAPA2g7cKZgcI9xp2TCuq9pxA9ZmFul2PC9A9B7T
WftOLH+Rr2WIVxlMrx2ewDs3JvfK66xzmT0beBH3lWbdpkQ7lTlJopbzTUFLWcz4eaPH46nXMpaq
RJAwro7wgczGjzYZ1TasyiwQ5Bs0SnERaXPgLRKpxLD/5lr03pLnR5tZMwGzxL6nM90ayv8y9eZp
7jXEG0OTbufMArmrR/nWm+YrWi3wE9pQXBx/REyUm80KHDCKFAmxHwwDURnzT+ZF7sa3rYMrPuqO
qClFEspOuAWUX2FLwiR4s83B2zsz6sp6xgGpuSdLMYH3Q5Fvbvwle7sI52MK4MXQE2gLw9yuLNK2
VqFl/XV8ZV99SEMeI3v2ZxTVhk5ynCAineHCnZXrifO/3pU66bIYcyZgIW32knfdpdJMKipf04Cp
86xofgNG2xXgjXOKxPIzqtG1zX23HtQQHUc4I4QcshUbunoniImX5O+ebL4gYJMILzzI87gJQuGv
XSr9tTnmqDQc8YKCh5zuHIR2WZ9Cq9X2BP+e7BwXl1MqoAtlh1aCOS8Kl8Lbknvf8PgTn6wQr55U
NHap7aIU8yjCYm+jOnKoheJ88jOTrOBfUREbb51nkJt5zmuo3fkGWuIc2P0pgKF9/y8ygD1ohAWS
SNE8y0m+x1K/+FE47a3+ZGCE2Ba25BgQ7HqIp6oYFwseL3X5Nylkf1HF0ODASvw1cAfKU/IgD7xL
fd0jh9P8eVvmTbJxlxGTi+2/jHsaYqR8UZRPj0zz752W/szI4qVGG23j7lvXA4m0nj8hrBReYHi4
j7KKMWdRWEcbzM+qsVyxJqu2XdkwwKoG5+m8R0PM4j2nNGolw+mYdqt7dxwWFb57Bv12UY6BrE6j
wB/V1mDWaVqmvi59IFRxMms0HRjEhuQyTZMKlqlAWgBHcOv8s+ubYpcY2dvUEGBDSCQmA7ff5GX+
MOn7WSzXF88bGaPCKtwwxG+Rv2URIwz5Qh6Bu7ZRIa1TnW16pfn2KoMVUDBzAd433ewFH99MlBlC
I0bFIr3CK9pwbQz0E21rohycoqMBHJkZMiJkAm54qvZYGRjacVSicWfhZGY2JGryOBeLZ2trJ8Is
mHssH82+Nl6ICzsj467u7lS2m9qaVZCiUW6YjG9z54Sm8iv1yDVwzdvg9/GdTUh64DijIZ4mOqUs
6g8w8eJns9aRFNjVW5uzs9eN0bqrTgsymNtXu0OCJMZi3NHihc/GiIlas6iCevVp1GRRjN1gb0sx
PxEWrp59x8HVE5fE//R08In/3GIofPQFChed+LrdREgYZN8khVPC08bzE1Y8vX8NTb1/SYx+eGHi
jWsfypEx6zDEG/nkWQmiKXLLUWy0HmATTPlycokNrpDVZZ0bCBZrQTdu56nDr99Q1LRR1z/9vujQ
G0g6QZDozJfSld6tUJCLVEOvhaoQRECU5QdY6n1kvWTO/Iz7c8mFLAzeEk28qq88KorL3MiOb7Dd
xD48LQbu6OJSFImYqRtwPU9xCrqpjfV/vjKmWzkfjDI8u3aGTCppeDdHP3qbbfqRFuTO+ffDiqCl
lSyQ3tGeFjtPpAAVe6Q5OoiMVYPjiKvMFk86WSpPtv86VPCJydmFTCjBgw+d/6Qre4EzT/hcyTBy
Jp0A7zk+IHmmzqVTs30VvWmU+zSkPE+dDHXd0GnXPK+0N0U4ClPQ4loODfOYJLcPlQ4pDsb0lJp4
UhOwCviaECDQiZr3kPjRAwFICPSAqUonfjLZze+yAtKmSKX1NHpPbpV4l98Pej2zoLKlgLkiPSF3
wi4uQ4tyrRy9I++vPbEVm/zSuw7p5F7hNN6p/cj3S8McLaw8RiPlIMOVcinSumd3KK5CTQwhjbR7
7swcCQglP/uufpsK3w9m3q8RCFfSXDysQMw9hb1xcYt57ZKQOc4XQZ17LXI32tsJTovfPyH7w/fi
5CVmqzwvjp4FvQKjyg4l73JxtfE1WV7qiZkn8gWgOA7qRulm6eP3pWREXszNH4Ub6+gT73j/fVGs
5LXQv7SKX3kJwGU7tc10w7y7rash3aPp5/DH6NxwAo+tWwYsgsR8t5YLIJ4BfLg9TzoO+e6WGwDg
Uy/cEk/TgqBy153Vly/+aMt7QWoW8TPrBqO+6rr2ZtiF/TITu61X8KwxmDOf6/zi0Uv6Gg5+9iHt
wbCtTSi6f2ZVQEN191kSASgsGC1HtbWOMMNerMaYzgXpnmMtUXGqlsm0bZnHIUwk4de4Q8px2KY+
RsoBwAHLhYhZcwjLKDX+ZsnIpn10ThFeAm7PTY0LcF/a/btGvY0w07r2GUg9kDONNsHGqQ49/0nR
4oetZCUySUzlyYLfzj/L0JIHOeUBJpMN3BkVZA6Kv5jEmOqbHRx6O+faCKn2ekuk9yiN1zHbmR0Y
wcJP/pSJSw7wwF6uLSI4bjy3o6EDlFR89mFWX4p6fnNH0KYZhjMGcz6mqDY8LF2iuQhp8sK+WTHC
tUGiPy4kk88p8Yy9Ex0wPSQnXR4Vh+o+Lyu0v0ISCahTT6Cldd362SqqVxRh5IS5jRt4sc9QXI6B
hJ7LZ6jT45QQWdBHPbjhQgbLyb/CkWqmzruNp/bDVc+Wr+3xAt1CWqNbmJj/HG5TNqDNMUGrurVr
8d1Cga8nSUFT9BRtvtEfQ2eCFcVA1aUwPpouI2Zs8d2mzP5pdY2NomL0MyQx5KKBHa/WwedDMc8f
f1+ocNttmJdvbql7zNvIBMPTA64eHdzvS7r8/1vWMIx8p5MklhjrGQiE/hR31ndn2F1QYZ+tU89H
V0vXs2wW3Q4DglgM0VHSnlkkmnrb7+KWhIdaeNO6El20ySPzS4UePbuOG6UJeR5AyD0yFAM9ZyKf
NEPKASWZboGJ6NcSIau0cAK3bmefhnl6afIh3PpVgRruBHxIQf2dpueyLv55qZq32Wh8pLCZMZwP
QTKI78oa/7YVroO+/PRUOK6VeUWmSCGM2xJLvM5QqTeJt6LpCcOTC37TDdVP6cTMqFpn20yH2agn
9i3FEyryn1Ex1CB6Q+JyJRIJciLjuYWNW6FW2UkWnMlkCe5ksYSsYe5JKnKWxrnR8X8SIRUShGpa
lnlgMvmGAT7F6YLIhHgOasWg6uW3BxsDWrzHPs/Yzh0jebvqNBbLi2Yr+qSj5VIeUH3RlB9DRXsb
M5vtSYPuSS0lwsDdEimM4YA0tKO+0O0qWqR+kat1Ts6eQGXNLjUMesVCl5eqdaaNoTpjRUVuB1nt
TogggT/EzrorLAkAf3xpcVRwBJtfOgqUs+/S0cZa52+qvvwbNUASxt6BopB0Bc0W6TjSwIuKXxbF
V5PCMFuW9Ha1zscofRjC/IKSewSDtDdKO4gbKN5kP58rP+Tpi3Mp0P1nZHJ3eoXWogVFF8nmNOES
JbGNQYhBTpSQT6wZbpFJuK6p5y8FI5ihI3G7gBO1FlHxw5Vyq+vqZs4cH/qALNZmSjv6b3lLnKry
HAayW+xf5Eh3LCV81Z5AQv1zsN8tGo4vnIkPEZF9lXqTfYjzlvancZjBufE1dNx4DXgAZ2GXKUia
4wxhEcEfsh2fOZy60yDzphDqHXKXrRsZMnFr/6WDn2/SRSf1+xIqZa9hmORr0fiID3dekZtHLe91
xKHVA5OTONoYPzah2d3KwuPXBIBW0LnuxoJQm4YRAhrYp0ISI58wdF+lqu328x939Evi/RQeNDbT
Rv1VO+l4xGzCEkDXzzRtCIEctY28MXzCVzeu+mk4QYZ0t3hC0eoNLjo6UhD7btOMzlfqOj9uRCe5
hr1wYq6bXluhm9vCHGOWZR1v6vheGvm5Y0SwLSNruDBseKuQQO1AdsebuY3m18y2HTzpjDypef/o
bmPs45SVNY9d6WClCSUb4rx/lR5yxyRyBwqd4SJNG/VYRFoRMtsmHvbdHBGFJVrmoVqXMkbj8/hc
VKYo7ZNlsypgEo8GY1koRVWAJtc+OCklUm4+BBvv1WS1aDgre48c31ujIuKiWpJrKgL6JFTRih1W
Bvx7s8DfMk3Ic+wYyLjatR0boHZDUDYjCl4kdtHz7LP9w9V8dKvuywLptSrLQS59OOe8Ve6GxdGl
lb2zauuObG4TKbxpsGd3EjMK/JJWl5y96YC8ad9b9iMJGXTpnqAncN98E1U9eZtMihqE0ol/1wFS
Zj5FaD4Y8gWK6LgF7bpXlflZCePTBSmmaghdmBqCoaUjsBsGu20afqSEr60nHatUPlSbeDSumhQk
crnRMzzi/yyyGhFzNVihBc2yPr4VGMJPYyGPDNXR1rFByL3hI5JkAShD9B+OW+/9zOv2mXK9bV5Z
ODOpDViAF3stIw3JQ8goKeSPdaMHvezfETL1LxV+/+cwdwKGzNpBQxrG+ItzXFRFsuf8G1a57uIS
1Y1jVcbO1sMPDe7d1U+eo6YdRdkjYT+PMBi5vnJzG9hnTBmeuHd/qOf1AKQYBTVaAeN1GKL/UsT5
z6MzhkGdaTuRYJEkwc09VPM7osskcEp2LXpoJjiz8ifX1PUH0tZgiCYrSJP+6DqNxmoN/ZxbmT/Y
HtZgwwjoK2oZ5CypRzv9VJlQAd36GyPB7NCzdVlLLb/jwaCIjr296qAZ2DimaAU1i/C8Wl9HefFf
jIEPChmSE4OEkbii4TGa+Dskqx7yAGoQOSYsd1u0QZPIXwEdsntRAyKzaHhiHBShQIba6gto37K+
Mdyx9lE6fhdFTMvS6v1W78ASWADKXDcL11joS7ptlvmR0B5tggdl9p/8WfwTs/93ajo6/cFaVZap
WM/PhLRgtUrfZjQ+/aRuiiapqB1A9TVuPc/R302oJzsLBobF3o4ZLObhzsioGzqW4FX3bRbpXxyE
5tnhM/Yp/ZXtWfdG7xsmwTSSVefswophIR5M9PtFgc4bBbhDiWSEV07CQ9dlf0YNmAwScTQSjvcn
bqe3PKkvTmXcajMP90XFE7aexYYu/aJj/V7FZv9lo4bezM3NGqthY9kFjWHqhPtynFheTCuTSNGN
B9GGtX/yMHWWU3nmmStMbJZmR2u2X8XWXPicXSmOHtZfHkmpz/vzJGLD32iui7mXOnYauRrgm207
maD5T9AoQ5JdzEomE2XjT4ZjDpps92mXuOXxVa30OEx2IHtxwgxrJTyxwUmleAYyJLOacGd7JoWv
FYDfi+lvSamyudT1ic/jSc9h5RlhrqKPXqwWIrKjbaoN8Cy8cy6SfpuHWK642D5zlFpkcX2FQHSC
Siuvc4X8YkbtiaVqY9qMCkYRkthbWgCbeSayiLObaxyLq4mtbYMH+0WM1shIty0DI9/wbuI1apx6
M1hutnEZ2LmS7XY6pNmpYLBQz8YNLMywd4lzb9GxNdh0zQ/85eaF1CTmgfUXMcrPabqQqHA9NqHx
MNG+ym85198OtGSZ2dj+ave/iklL2OjtiqgOVA/OI4ks66xV89NkS74bFmMAt4FqPg3ut9UU5S5s
xbeT2M/x+CydZSSb1UArBqK9muYukvg/MjIb5O4PPSnxoZTyC1zG9Der2awWaD/L5KyJTBycmYcQ
OgOn1/xDI03gVzXSAoIIMrzOs4/fj/zVJoeH4vwfd2e2HDeSbdlfuVbPjWy4A3AAZrfqISIYM2dS
FPUCIykS8zzj63tBqtsthtRk533sSitaMikRgcEd7ufsvXZvnAWhtgx9MlECuFTLuPSqpU2agDS0
Y4VOL5LskaJAUu1Z9Pgkg5Cmax6Y7DYpM7jl3KOMWeUJWKMLD/+4Oa7riIRQZFprr2pgzsRTctYx
C2NYpK6QZWpgyeiS5FbUB7wwtBvBoyK7WiVF/t2BHXMlQxytQAVnxAyeZ/wGtDSDc0yo8Y0PxZaO
YWpPzXZq7EfTd5MLA2E7vuLx0os7gxTm6SlyiX2Fcfg4PDk1nFh9pv8EwH8ciJR437AAJ03yFWo6
cZTRd9HEW8ebadqjIIA9LDZuvxfsadZB0l7ImkQE1mEu2jvMPfTvSczYW068rz12EZPFzJFHW6Wq
r2LqgU5qxXnRxDj5oU/Udn7Lsg7mDRRUZc/y/sF+7UYARaPng+14LgdkCXVOLBNhdGdj1V8ag9CR
l2Li1CdK3/ZEJHszNCvZO/FKxHT0MxEB6enGdNv67OhHWPULw3NwXxYabyuf7xoitCzQt6TPkhdh
xcbZ4Jcs2OaiT2B8hbK7q1RygAhzbGv0o2pMEFaW/hLo/1UIRejRgXoW2+k9SeJvQElIXDQigQSL
5fkcC5nmr5UZQS0Rt0bUM8tQrtZwbCf6lK4TN+fFoEyQ/KZ9EeGwhLmi5WdiYqYUUMo6wEXpIJYW
jb8g7cQ+8Giv6ChBpsjQFvCAWLS06feilfNUZXb0HjEJNMFA/jGxJqiMMS4OdXNJCYKk6zDfdrIu
j4SXXdDdeGuBTqI9QAkBo/sLre0YAFm7tls6UEzaQMXnf8PyW2yoT9/q6dAuxqJ/HaBGrZweJ65W
8hKXDqzP4UttapLr6hzTOMDLVfbGKk7hA3k8v75vB+s8vyp93HOQ9M7bNqHlEGVPUd8/lhVDp5DI
nF2P1QIO+OKMJfc6KWFUT526rxh85iA3BfwvvwmfGvSytIWBXlHuY846K6kpbuourrej49FYLOgC
F+YBY0PBmOlRQANY3RVa5pz54WOoC2LSqZauO9a/WT8SUxiWV3BkkOTH+SrTDBBZ7r1+dBMvJXEO
KpoWtvllK915kaD2iIH6bRDQ/CXtFUkOQq00ylbZQHHMsigLl8q9wOyTb0k+rWhel8QaECMQpemu
o9mV1D0nY12jQE42HhUGD3KXZXs3BXYoRjJ5w5PcQqc3FwW3k+YcUj4P4yD9F0st2MBfhyFN+jRb
2yliFGxw+iKWImRdx2o7nXITqkHG9kzP3jBzcwFGHadsxt6tt3Qe2SstjG+nqHrFQ0BMrnwx/H4/
QyXqGsN83EfnQzPUgGSH6CquPPaMRXwZj+xjs4ZsIITvd/7o7iEDII8+dNNuMPp4w3M0Low6XBeq
m8h/xfAJguVOxdUNdESiIunaIRve5GwWXVM+2GQmUYof0HQ2RBCi5iIidsSlofyw3BgKJ3zjquMI
Dclgkj+adgnYIZ5e+jC4dBTMisCx78iER7+ii9mh88zr5dnoCvIzSYkucJZ2zpwTXiR7NUUXKrcN
OMrFJkqKA9xe47E23yjhoxwqlLG0NKqELEYMqsgmhiAvvrQLPXxwKy09xPSHOpypC9sfs31lQU8t
22pP4JcPWgs2P3Lmdl2a4ZeRG+WkzVNj5OV6jMhGFbp7hU+5pW6oDrGJHwH3T7fp9OJmTPmrEbJv
Ehksej3udEQabzC3Y/5+azKa/b4/OstAOeAsjGOfEwzaeoBCLBpUS88ubuEtW8cgLvdSQoIN6UZa
ATL8sNCpnFB+SJpy6/oZ+0JeTYnH4OEJQlmWmBFLE5P4dQ86R9p5D2XCTR6AvIb6PpwmvLd2fDeM
gm0iButlPXJRJpOXS4Z7LtHSfOV64htN3GtS1YM7Rb79RZ5qV21QXRQ90XXZROBPVzBZT7qDq7UO
7AW1efvKEyxVPPJ9p9Jb2BrBF3Umv8MJ4PG17OxLQgrPUk+N1ybOLeowMba6ub7stSytmA+Mkn1X
26WAo608P2ajjl4IewHhIDysyThsiiHZOQ79upaiEw5SGk6Y4r+NI/bccoBVm1TFRQOHaAXqe59V
urkJsU8lvd+cQRY4a9GMrsTsFNeM6uAk1xLd/FJ0rCBqcyLIwsfNN/hhSsdQE7cqBNIIflAkrOd0
fAq9Vj8kLiq6sHZ19CzZ156WZlwhoC7ZCGiO5S50aFZx7z0SFU6jP0Wrh7aHaEWC7rF7DIjsGFDK
EcUDEuznLkIz0DsKYwDxvWEeGnd6qpBZEGOqamXeWhRdV4aP08abndWtgZa5avVo13XYOfM613fI
cF6NGlgamTmMM7RlG+X05sapw3uL1S0AIrPeeq2THMXgzQklxORCkXlNAnvYl3J4jSOeRs9Ow3MV
NDoGmunMa0G8COlV67TKzbUFnpkGCDhw1yyiG7CMjCpB8oQAB2rqS1Qh7U6nwADrpmOzk4pZkV7V
rC3QpJrTmH0jjPSt95RxSBUJopBH7ul0tNteK8iOZgNKK6HbDxHaQiSSmavTgbT6cAEfwIqjb85k
P8XGa9Y/4cG5z8JoeKS0QtWO2w37m3iZTIcZ7ycYJpIDMGNmI/jGRE6IizbKFhBtGWQpDdOUnI9N
o5EVK1v9vunyFyI469uwyh7SVlNU1pj7qsoDKsQUwxrqKBMjv/Rtlm/D1GrHhg4a72DWa0o54X1U
fkfZ01FfyPWzcEjVmUyAtvNfcvDU6DPiaKebJtECmbjWyyI5r0P8gFU1hjcOWu6yRkHnhzvXZaay
YeQRcwOPBvjWg9bMsk2LiQGN060fC4qgb3FJgXZQUbmdzILccRibTVunVIfgcOhuUF56OfQNhx3N
pQc95GzWT9MbpgvaZNG2lsgNEgsBLSzYYVUieTg4ziYeeLAyoYIL2NLtri8yH30kOBKe4o5a1Np7
lsb0JQihslsWtuDEdT1qj1VFwGURbuK2XttQZhuqgVR4oS1JP5yA3/ssEy5dG5Ez+16M/sTU0nif
fMxlCUVIYsYz8EYL3koFOSr1cD2/Hq+7aHwJhtLcw3rQ9vRxX/LMKWjzpcHaNapzBXHn4MKRwjQg
LhBvG9dBUNxAW9RWWUeGAAVCjXZUV25bV34rWWMdRpB7DJ1vPdE9G6Nz2mtEPGI/Tdl33INbXMUO
/YfuRrh9y1PwbCjnxY7MaY3N2EfkaewqOyb2wJtXVbU6aBVtcsMKKAKPhrgCJzVS0LqKfcyXujD1
VQtvprYwS85PN0qfYLyrslgcrGRYDYPCDF7Za8wFyE4z3aN8feA3UoWBBk+9jf7+XrTtuIcrRuO/
C9szmY/dGbwYloBO0K4ne3x0gJseNCs9K3Tc51TfjnYTBRcxsuyizceDbgLT7CO5H1sMrx5K5GXT
Dw4VaoP2aeV/rXSE4h00XwLr7XoLb2hCQVx8jRJ6eXUzwHWIUAq3qO0GRLOryTmyaOuWXajuozBM
ccqwxp+Z5o3mmPsqewmSMiUrgy/CjuXenTCyAjeKQrYNhFsM9JHYKtcmm3BN4HELclQkVWdfNvXI
LjqFbclMmt4GrdHufHU5RaynYqtwSUMdiZ6zxWMKIn8NctPZgKHwz5x5apZyp1M5fOSbRicG1ktz
82A/wrZV+8JFJp9P7s5txk3beVe9BxcBWDYSsgT9a00jDcoZ8iBlMav4/j0SZG/d42awa+kcUt1E
mRZRRGA5lB21aR8TcY7AiV344N/VZOSe60D1j+RILFuQIZdKsWUMweUVdq5/nWqqlKOMV2FgnscV
xuCU1edFXaQPVCYI4ogL1L/FG3vZfQPpCeWLQYq2odMFMYl8sMt1bnvm0QoCCwnl3Jm1K2JxKwcr
i6MWhcH6OKrzezf155UmbQ7HtXZGf2lFpgn7ZB2YZbnRCf00AwptthSgqwwHBhM123ggVsVkIzPV
0ZlDogrlp/TObA1cpVnCLUmiZqdxBcqZz+rP0NfYjIikGi/JDPPXgEvPKMeCGIC2uyTQdgcNF3jH
yOWhM0RIcpduXdBV4Ae9g0hKosJlmAFEiKDFaWqnPLFODWSNlFWfhTIIeTerTdXi08bfiYeGOsvo
iZ0abJaAaXGj5ex0XT0jVCLs/aMkwaNseHfn+B5X1IOqloK7FkybpjBZNqXYgWpIAwEaedYI5Vln
eK8YRbZaW03rAWlYwUdY9eyeFh0rITRzeWF/xdJ4RNQ1yx8oKGZ+vvU9m0+R9LOPmaizo1Yg8weD
qBDmZF/CUA83fZzP1R/2Dg6uvaWfu1/0ErCRPusCht0AhmYn/DV05XAvArXMS8/eEnS3tiDjgoNk
Y6jYRco4OGaJ/nUcrXqJ8vytH9yLiDCNvQq9O3g/nJbvXEZ6/hi5ck7ywaIQo2g/G5yvCaFQiGmX
IgDflMf9pgUwHTXIFgX0U5Su/pmKdBgKTgF5HpMgmGGIGblBOyeyOJtK2mxkUQQfg+ChNnzJ7j9u
t5Yaz6eWUU7yI8SQttr4Q3JbR6lgY+jbqwEvUAwf5Jr31twIGtYjFgacOuoMqWK7N3XvTQrijVrr
iGfNW/sRlxtg7tpugm/+GH4paCEGblNexi27rNyr5E6IwF73Zq8wh7bkq1LERj8PEVFvqpBmC7W0
gBQl2uoLrwWhMRYMaMtpnnwkEtSIyI4jIO+8ghZvg6Zy8e5ez0rBla3txtgJN0rTdWJJclz+9EsW
uX0XIw5ZZFXzOmSIoBAMr+TEgrPv49t0hhLH85e6hAsBM4LVbyHKzQyhBLZS7mor2FNSFEf0/WBw
C9aESCOOlW/bFxrbNh4jFO7BHhcdZBdxKXwZ72gyFPhuFIsHCp+XUAWIGkoSbSk7Gg8N7nwKb7W9
10VZbGXo0SpitolfCp0pkw3GWZxyP9uBdgWmtOtY3IQ0Tqjc8+4f1NgdG43FcpY2zPBcIKxHaBVh
yKFeC/pup6cwaeMsxPgbh/gxvLDdJ5Xe7isV2RvWAjv+lEdC39CTujR5G92NDvBYxtXEypeWVYOb
vetQQFM0DoziVcsB20GnHvcg8iGXz1+oz8dnyNfpbA/mk6/pe0/vvzo9F8Uaafb4vMWaqNgbeY6o
PQzvBmukqOuxLgaSg5NnZuT0vkNxE86QAx7fKV5lCy2QXQRv1wmvQ2YN+rWvU2wZpf/FaYazsjbF
3lJxujFxyvDei5P1oCMntFG6kQdt7PxOOlukgit2MjMqgnKh7mOyaus5knScMkSv2O1FQ0acMXgu
evGx7fY//7X1DeRbWURxkEG3LsCuYEu8Tl0q+ZUBjSsK0MrqsTvsq5Gsdmi+7oomXLMHOlitIPlP
FBM9Z2+Vujj7H/6I3x6DNqzQOr5w2klD/97Hu05Lh6+IUqlv1+ouR+d7QbOnWbQI6L82pUd9mDCp
7Y9vu3JiQ5VfaEaDe0HLjK2WyYuqG6et7yQKhEKoATP/ry+RpVUgaVR2Bufs1x/8+COSCuNqxKwx
9WDj6VAflGi7y3EG68PZ445jbdv++KHLFv5n+O0cIO6/5lc/A4Prf/0n37/kBXRLP2hOvv3X5jW/
eEpf6/98Fzv+r/ff8pf+/UtXT83Tu29wwITNeN2+VuPNa90mzY/Dcfj5T/6//vA/Xn/8lruxeP3n
P0AOZ+gobl79MM9IEP/xo933ORKbcN7/+evv//cP5xP45z9u8/b70+9/4fWpbv75D8P5i3BivFMu
SzLHYuHzXwnkUvzlSOnYSPCFtFxb8ZMMP1/AAeVfOv8TLh4Rk+qIJF62pjLJj5y/+NZAa+VaQtik
9Vp/J398jqH9eXfm87L5TbYwLKlLUwnXFPYcY/tLTK2ZkkkxQgpZ4CbdRrGzdlLv+pdr8e9b/R+/
5IfP8eCnhzBd17aFScKwrp8cwnJAjMgK6IgDL4XmRa6xgodrq64bYAZoTMzIbT4JV36fqv7jtCQH
ZF3osCBHx/D+tFooAegs8VFjSSM3CicPShctD+F2QRmTV3/7DPHEC8NxUYhbcr6P7y7iVKQmSl4H
vEq+8uiATsVDbafnESKF/86R6DrRZEX0ZZykCpf4jUc3pDQ+lecTeb9wYv2GLZnZfnKgP1xA3kXK
MV3LVIgB9PenhA+IhJ2A58Iss9vMsJ8TUy6lG+/ArW6zsjv/+LzepyVzv0yLp881bR0ZjEmW1cnh
KnLASGpFzy6vhUkjPQnOIARQVaKfSJnCDT9JaLb4he8eSlPphnAVg8jmNPWTB2QMk4lNc6YW+IS2
nv0wN+PDTx/D309L6fPQ1x0TzZQjTq5ikePdEcUM1LPvW3S8atbRhao6ul1zhbzC9V8/vo6/3TZT
WeAk5lnDtFBzn5yWzjTphXhRqQHANjauq9I/RGHPaoVWi6Y+eUh+mzxMNZ+fbrumzlNy+tzXsqnL
foRJjb1kacIcaBAkfHxC80R7eqMwvwvmTcN26EifPPFOgEojtlwsKP28usmPpWBB2IXaQzIVN2nf
HrIc8Wdn6pThLAgKbEPF3WzQz6byMjHz63bEH0og4VjPbMqvH3++3ya3+RI4Ds+RNJnA7ZOPpw1a
UiNst7BBIblvLfxKwEtAREqc6h8f6g/3VhEpzoQvhOJFcjKPNlji8XV71iIgA6IIKMHZWM6q/CYE
1DgLKj4+3J9uLrVuQ/CFm+ycPEpGQFyErUPB8mckb8LEjTv140P8fvEYewrPvmNYvNDkySEKWjhY
nygzexJUgS2PUdjOstTdnIfz8aF+DLX3A34+lmlbpmGQPeSeHKtM6IxMDX1KqY04AKzklf1JQEID
yzyEY3S7u+G+C2lyBzJ7JftPX3/yCcRvT7Jtzf9IPKWmyf1/P8flEhivLAT9kaD6MtXyxS+zbmeU
8Q+I3quQ/n7yq1teit8wDQP/jvLk5uPP8Pt8ZFsuxVrT0edRa5w8QrkpzLgeuOAxDS9e+XMoi3Mf
EHobJ3QxEpzuqPy/fHzQ36da2yZMx9QtGJwmFsD3512FCE4yQV+oCPV729feqE9eABEpFh8f5/fx
Ydu8FQUjRBm2PH1lmQGk2rZhKJrEqkuieRSbyvEr6txVnxefDEbxh7vJss0yWIK5hotM9P1ZiaCN
k0LHJTRlOXV/y3yeALkszS5HaVVHr7VHE1SPvnbC/AoTGp+L2P798+WKAjzV2c789gpTs/Wtoiy9
QP9AF6l8lhIkgtOy1fVM9ZDVTb76+Ih/GK88NNJEi4u3DQ7J+3O2RSk1JXhpklAnFoWb0XITT3rb
v0QF4pWPD/anK+wYBu8W4aImYH3w/mjZFMH+bZAG2/F6NFArTSRoVsatpCk0YNo18X2jY4JL6Nwn
gbz7+PB/eGoBP/AWtQV9ff10gZCVkhaqPpfggudCUQzPyMRyP5kA/3gQSxgAjATvj9PxaPi6EDGv
8QVK7lVZPpGlu8J0+d84CoOe1wYENkbiyW3TRD81vT7jVdyr0TlY6WvufTa5zb/j/fTq6IrNjOKC
2YYhTm5WJKYqQxHLzRL0VVrUjIpMhU49adZ5TUyPKdphVRnV2rWrTx6U3yc1Dm3SAVYGz4rjnpxe
HrBObShxIJyVJFeNWIC/A89eBOX3Ymqpnbx9/GT8viLheMq2DHRDaBDdk0mU1FoTsDxlYHrwy14j
k9DABCieQabsnXCk/Uogg13efHzUPwwHpmw2gsKy2dHwTn4/HHJB194r8SSNOsbNCFX/qM4xXJAa
5iAtwPPk5c8yDffQEElljj+Z8H5/VDk886rhWvNa73Q8eLhiRo1tCVyU+wZNQO0/B2H0ya3806Vl
DldCmBYvyNPxoChIWVnBU2RVezT9KFcSXFLf5RCtUnq1sG+WcvpsEP7h+eF482aHK2uo03VV0vbU
b53cBqHtnBsGTrwJ9CWiuai/gE+7mEL7kwH5h8WIq7iWvIAV3mHWA+/vZZ0kfVzPi9rGB8gDYyK2
m/uqdw+xl0D7di9NphrTCPYja9ePn6N5IL4fqHgBHYaozfk6nPj7Q5eN9GbIG1Npal2lYYltPLXr
T07wjwdBFaKDOqV+cfoqRvPvtVTK54MgGUA1/EQwycXHJ/L7A8luWwrl2qZk2Osn4yH13YGXMy9g
QovVfkDNOWIEQWfptUb4t5cw87F4RFzKJQ50wvcXjYqFSMv5onU9lrZMlUQot3Z5jcIJAejH5/X7
MoYzYmNqSF7rPJIn5+VGPnwEn16OZYXX1mTewJCY9ebThjibN9VOwyeD7scDfvpI/HrEk4VpM8CO
6XJ8gCjViTBg3sPWAqZ5B5KbuKwcIatmoXvMWnj/CELCJ60Ymy1wzJ7FMj0rGzTCLhtFg4HTQxwY
kiTUaVp415edePn48vxp7NiK7aDFUo932ulyMvd9q3LKEmNP6H93Gn89BDIApuS+hC6dlxiaOvIf
oLt+gZkrefj48NKcx+avV2sumZksClxKPYoXzunV0iO8BKN+N6KmSkKawLaDGjhlPdru0jjU/LcR
QabXsiOEpfSos9x2N91IqiguKdLhAJz4uUOAKMUr84p3Y8YL04Fm9TaVhoQriD/YQoMsWltzSWc1
WpRxQajyqEG21JquRr7IMMDu5Z5iu8UH4tJpuEVc34HlHbE8BKR3RV2mmm/NGCXjiEplTPVHG5sO
HWoCuIz8C/SoYSI5O42rcpdlsZWWXwltmTWwNkG/RG0lDXAmmC1G4DvYxivhDhNy4GQSBi6KBNDY
GVvDNDfWoRlH1mtpNyh76N/TCFxDyx+xrY9aUZoY+2UI3x0HwkC7fC0KH8xN1TUtcYhJD36TWkUq
EVCepY0AjIoWnzYpgRytO01LJ2cxuhrivGgfXaryBIyHfWRfm3owRwC4USh6HoBKQlGIo3YynuH8
YE7XujwX/WL0NbO/KnAskoFhBKnCf1kFsSmeO1gwk4/By5IYuZqyrsPvHRWn4aIx2kAebNRL/KA0
pnTEb0lHc4QVNJVy13a+q1F0APRJS4/22tDe2nVTWBsfwLaHqjCdMmJ7BqPGVAKBHpfhmhx4NaHh
oDQJzLSg5XeUuADEzlBamHzpCT0JqXwZoQGAICoDYBAAkYvaepCIiUGe6bD8i9uyBQU6XWR4qUjU
sAvTtr8ZKnYhfEytjMCfDMIjJJBmz8hnxT1oNcMz8qwhXZuQ6tTKaayC7lJB3Er7onpU0ndtVxVt
vWoaUHsQhFRqJReZHcxsY2sEjXaoQP0YB9olVn7eOKE1rru4Tf0LxZqhPm8zrvGOHMVZnzMJJ4Yd
6Q05LdKyqLzpysHPif7NLzV52YlIdzalGQ2gxKEtphsr8sjMKH0AuGiEy1i78n3iCghic4a8fxr5
IPW5mvzOz2Gmh/F2BE6EMBfhe7nQNS+3Xo0cVz4MTIvQm7fEIq8RW4jfumt0oEDuoW7nr9ThQ+8r
mOA6edaziW7wAvZfQXsVhasaXmFvgFcfqlB3cDuaJCGNPKEFHn8/InGrzU3jpjWBgBiYYQ5OLhRO
JK1BSYGEENwXGRMBBO+VgRmAPEwjpHddUgGc9asalgpEdkGE7km3qvRRy0sraMczoBUuDkEaeNQ+
UFqkmfOs1WZGfEKfWZjykRoPVJ46pNMuMpp6vFVlE7BbOuhAg2y5QlfnE/AHWo/xv9BA6zMdpm1a
Fw+g4sLwunXJy/qWdHUVk3/kYGbaTQCn1dFTLRBDeJGjOJBPApViUUXKAZTeCd/djtjdwzVAKMtf
Fxp7tC8FdK9bUouDetda4JCuTE9DY74QXQ18dhkEcYUaiW4nXaeFSMd5Fx6EmZgeYB7rzhtr29ER
i8qRdlXjRa0FOJVOlgNzIkU8CwLoELNrt6ohhHeQ5za1bSs19OBOEmiz1KJI9jcBAu9EW4jCdI3v
0sVvYcOUw39w3SWhzB8oFALRW/kNcLw7keSNys9zL1LS27LSc9JXFcWNDM7MOAi7Xe+YODeJgLUq
hBajCOFmqgxxDhSmHGHNUAvoJUrXDJrtmHNna3tKUmlV9my0MYlk1PsjzW26nxWr/19bZEKxUPm/
t8jOn9oqfHn9tan242/87JEp4y+Lwr8iBIJyKi0yXrr969w9s9Rf7P1Z5Al2PdSOfumRaUL/i2Us
WyGIPz/bZP+7SaZJ/S8KbXQVJHoYS6c787e6ZO/3CHTp6BOwf6ZLx95EGOpk1Zz3pWENCe5n0Zdf
wqa/MmybfEDALUONU4stwtlYMvdlZGFTnC53BlAYVRLqlFcs7yWsFhdOT2ugEpfPNv3rpcvsLUA9
Nx5TdoZ3Wc8wO8rCufS9JzGCQkyHc9WE+5GYjsCGleOkiM6R3RTIGZZtHDxFwSykAW4Dhx4BQueB
QSWxgveps2obM14XAVLcWm1rgbOJSiPtDokE1MN6kKPh/+WGXv1cAv3a5/tRiv8/K6OfFwlcKjdy
bnUapytyDBHWEAURlFAwDNQ5PbJusdNly6wk/wC3ZKCiO1yFq9ZqV8HkH1riJcUEEWrqSUlro4Mx
gpGxZH5hOR72sQr1bgEssbwNp0GtVFZsuNRowmKmIWBDCKS9Pcwwf4G194hre4Pc68KZ4pc0Ce/y
oP6syvF+7edItoc0p3Sp2Py7PFwn+wAElwNq14Q8X895wL44exRxZKhVQjkA5SsapHZtNN4zOVqb
Ikhv++Gz5e/7uuOPj8A21bYpNgk0a/Oo+7XXmHFkQjBnuFcwXJHrt8W1s7UK9fQqYSn3KB4M6vTI
vM+kU3/SpZPv9+c/D079mFYnp29QZz05OAVAlMzoNSNPYdgWCx2X3/RNJgoaV71U432KKyTIypWL
YsX3K4oTJdB/HEGY1tPgDp0KulcNxLhcW8Sw2QVyv/7GnrOJIC62Ir/VbWDSiyHH0p4H+08e0fnq
/PqIcgMtlzYSG4i54mbNN/iXdjdkM2CFtV+u9PqlEv4M9O0vfBM1rt3hsIn9cmtBhberaTMiSWzr
F6cAuSdRDTUkMhvDQiqifNHXZjJbTDmhAS+oFb/oJMRp/Z6Qv6ucChgpOj1LcfLtJnkbDtaXklX7
x6dysg/iXtiS9izcJmEw2KRzMiVlnlWEILoI687UubS1+6xpj1poPTS+eBoNiQZOf0Jz8obafPvJ
sX8bB3OJj5nVZqdKT26WNPx6GSUsBAFDvV25CXA4qRuP6I7YKSDZqbIEK9QOqtnRDvpNk7mIWkvt
s9YROurTW8lnMPkIlslwoHs076N/uZVToA0mMxqzSciKnu3OG5P0Ge+KFxezmi0fQSZgaAfy0/Xq
yi3HaNHqpOO2GppRF0ex64E4SjsaIbJIgY7hokIEDgVzDUGKWDTWwLM2iXhr4iKFeoF6D121iZ59
4XU03kYyHom9XdCw2ZrTlhArHYkbNcGs4onug3RhJPFB1OW6H76x8APxcZ7K+Tfr6sUkQ2A54l7X
JJ7qNIH9OXs28nKhxEAehbseLKLFKqJMrM58bOxzzR/Ox9R4IO39DjnhgaiEQ5rLR2IQtjVmY5AC
z8ycMP1xdp1r2F1rVR9Niwgmt7kJO/eFLvUDy7+XiHURPrv96N1CwnsYvA7wKIjuGtSzkfjRavCe
KDS+1bAU8UfwwGdOdtVg+kHs6qb9l5JfXFQDGROx8Yi4+GjI9qaUxpPdxwdI82dVni4DCTODJkhd
OtMykYSotJlaNa1YuqP14hcurOkxX5AE9VTGpJZVyV2PVWBhVs1NZ2U7A1JY0fMnUsu5LYvvQWKv
shIZoBXfkfB1CHT3PoAW4UPRjivrvCP7csjV1fz/OpKPQ2LBlzceE/AtC8Zrhqkw9Y0HtzaTZepz
4fzyuZtuooqfqxgnYTxfTXgChva17wB44HZd5jr9HEsP35Ddg6pBmN6TIls59n3UWg91rO/QXhxi
u+Jz6vydpEu/Zw3umuamihkbadnw0vZZxIfGNjcws+okLPgkcGxDIR5bvCuFiSufCLCycODOdldJ
QISYmfpvOGdXyWBEqLv1R3p3jxYUqMU0YxZpt11kGqQ15ppOovKdAuNpzPVX7HGQJ2YJiuxubDYP
CrEbBHAO+uMcraihDK8dnEJuLBUe0oDA6lZzdqYT3xWD9dD3yLvUBQ/8g6eiXV3oaxWLvWr1hnQP
rkjTAqGoQR/MRZZSgokYYYdrHmNdsg/X6uCNmf3NGcTjpOBgEHACwLyHSNTnsPyVDN4cgGD57JXA
Lr5IzOo2xLy+IF7LWWRldpmjMI9hUGFte/D9rdUW7VmpOzviJDsMQAQqeVSjNGTKaAuBVeRDfvQJ
S3Ui1ySHjwhAsTXTuTgvzGLZ2MWiafSnAQInWkJyci8TbGZGXew8XAecPJsJTWELYRt/5+gvle3T
Y++HcAk5tgF1EeKok09Oy6evcY70VQuy0sE0GhgbP7FL0i7JL5Q6hit/QPIfkEPkVOBmgkOjI4L0
4ICDxA6XI4nuRCfHhXoZzOaYh2AFZK9vMEY/Kac5zwNtyydpV2KEg+XbaEVMd29gdMb3ihDfaCEQ
pbP0cFgp0XwLsBAutdJ88ip4bk2kX3TGo6Xs+xrvDwhyQOJcUtMksLFaJJHx2JV+tUo9vI91LC/I
X1WJ/cI7Amd3bVOAdlaZmeGirI5eFF03T1Kk6KMt+36ozSciNjdTp1+HJFCWCQMtsJcZLCCQMhTJ
tfCQVS/NoG7KiYs1YOcwZ022+VIEvlyYVks4pA2ku8cESZ/2hs95a5pQbcJVeB6Fw4UigMXX1VWA
BJgkSsDsEup1FAXM2bNxtPfKRe6YOw/iT6xXN0WFOzpujqrlvaeZkEJR+VfaednCwR28N+FrZEWE
/sqTSb32ZPSNuiqUaKJYVaGhzDXPcfVbiyQJKtzV2II86ywTfE5HW6bDU1c0ZIFNxzk22Gqs/cAu
g9W7+eJWRJSAZywXoUifE2dm/XhEcPahaBZFwSthfvWkqfno0xpaQaH/3qQ3VvPYS7HjN17i3+0J
UEC1OmnWA2Xg81zcqbQlqS2DuuDcDyEXKWrkA7mQh5Gk225wb8TIUDVSE5c1wQYLCBxnZieMlZ8Q
f0Vo+VcSEtOFnbv3Wc1HMqz21ozILjYQi/dVM6wtTHJU5XNMHQRm2lN3HCa8gUVCBrnt3kIGvcq9
fgWJ9MqT2aWI8eVYG8tubz9ZPrwv3c9LF8itdCQFKcHKsJyTDppb9tQkEtEQJ5zAdG+JLghMXr5y
nZlyIzt1PvnqCgk86c7DJU6dCxopO6wJgMyam8A2nj7+QPK3ZaFtKEmxZ95jOugG/xd3Z7LcOJKk
4VfhceZAtghwvbSZRO1bKkUpx7IuaSERSUJcQIEAJbJtzOY1+tynOcxt3qDeZJ5kPgeFSgTIEiVF
dCW66lBlKmU6gx4evv7unvNnFqw6no6/RREbX52vY9pyB0P3uNnGtbt0ZyCtl9+qy45ox+Ws9rU1
BWDstPfGrSb5gW8TxtAsuc/hYvJph/24mA26hEcsrxk/ohhfPyljb/JuDxEoAQi5YUBATiOPYwH+
NaxJFngf5PxB+Pj4ZVSdgy1/OI1qnNtvHRJ5ATJ+8o/HC0aqlxcXTNTsPI6dT5IRqsYTJLCFh0bD
SNhm+LjvHtQZ5Rz0Hz49BPSRu3P0bvSl3mINXX/ngh6eU4dB2+SO2EfC1ICnnYPH1rhDZvh7gzXe
8+fwevHUV/3G863j3tQGMyYIxYNzpkayzI+9rfNZ/evyAavWPirPXa/+jDIafI0nT+z/pHF84D5f
Sj9Kddrem7dOo/LdAjT48tvnfrn1KaSlG5tx9i1krRyx9rcpYXPcOgga/bPQef4+32kd9h2GCg4b
ja/lqf/L1BkDNW/VcLbY6/rc77Kt4Z71q7TPMbKwxTIH9uP64rRJ/pKlsU/9k/IDm5BnczJ/gMuf
HpGxkBbcaKqmRDTVYeNTjf2XLN65nY3ADT23Ok/xffsbLaaNMli0wfn06Xan5n5qTEfYE2aeRzdR
5B+2p5OeP5x8pr3qujasd+Ja7SKuVrEFO/vu8hadfPytrGbhnPbM58PHYGefwYD7o6fGCW3nk+87
E4Y1fHs4b9SZ9uAuvrPkfM7aJfc8ZkAVy9qj1pBhFGH9ph9i/B/mrLtqzFgZ+lT97JLd32P8yjEp
E6b2t/oXLpb2kYRvHA1PJ+GCMWKLDrjPk9aw5/SndOUu4r1lm0kSzjC+a7nT08doeTQPois2ye/v
LBd75XJ88SzTxp6jy9lT/etwufzsjHEX0FJVeoc6T4s2IC76DeogVFf1sJ+dB8ugyg/yQPIVUv0F
SX4V+Dhswcf+UBYyvk7obeBzAh8tr5bQSWDvr/39kQIdH/dAp5erDnmyRhMQFmhxECVNwrkRE4le
fl9tVsBsABxlKDP1fVI3yQdmGLR+8nXA/cf+zGvfIAu/dw150KpIra7eBrFFWp70BSYnw4JytVoh
RdiuU+OlDABQhrQLTC8QDxIMu5EckBLFXrBckMoyjQU1eKqxgGyq0wbKKkkuEIqC8CgWCwRGYMQB
uWZGllAXaCLrqLiq/hJqbsWt16o8FrCKVN4FolksFpDSNuUBrSUAa9y2dGM0KaI3ee4ZOUAbOI4j
EJy6pNuTVHyxeMAaU0MeuDTe1FzG1tVp1wbdV4OpGRaUGxWnKUUF4DErLuAPFowHaw1J77UKzUrD
AQLEVVN+JI/m8B2zPKhX6rSykOsG4k2iF/NQNB7UVq9z1XImPV/vZUG1XgEFhQzsCM5UOjQ0FlTp
tBLcO4BXJ2mzKpgMiA0zUoftCsgGviJmLwFO1rjijAiI11CHK+1GnUIaCOaVES6STayZssBpVjCE
LVLZDRD5ritgzgwLEAGajmg8oWPAAfFZPLfA1Bw4rYqoOBoj2CTJfyWVn2GAUwElmLhMbTqzqIKu
VG+BZKC+8laNtADvv9ai9xE0phSNNQ6UHRdNWQNh6NRbDUYzS8RdLGMgMFkjRVDG7yE+AGNPDV4e
vRRbslLQrgCr3qmLVayJ2SyePWyaRgj4PXS/0KIHlJQ+IcDsGgvaFTpXRQPgNgJOBq1SNClomXpF
zQpKsNkEc4pCpD9IvmJGCMrVioNbDKiXeqNTxWAWziMwdoqYJVPB1NMSimdMUbUm6NIMD9AFJN4a
9PwQTpLHlF8XSxfg0xkqA/x/yRPUWih+xvNL31+GA65EiZhEOh3JJDjuTuGEoGH6DqrkCnCKiIVZ
NMqciLr+DkAd0fOJw8hDoHO/Vjx7AK7BUAbIGAnaHT0IsgoMVS5GRBU0AT6Twid977ZQmMV7B4KX
MDKK1VpF4mMATbpLVJZfIBgNmhsYwiD/FE0JiPk2+u71SoMx/Q7lGfqqaFzPpcsQD+5fQDQ0m2My
64VTAvjyhiwgWYa7j8GXegv/YkCGpggbFYCKtL2TScNnAoFSOJ+IgpYhD3jnSDd4LzQd1oCUmMYC
p11p4xQnjYW4TZiLoj0EY6+QFAC54gYJEPZPoPZ1U+ASQcvoiqTjsU5PVuEy5y9X8vHoCPitQA0B
Pe5IMgBB0EUAYyjjaXZIppI0RVsUTQR4xaavgHQglpAmsybjeJhiI1C7rEtUwyncwSEgbiCbVMAk
wYt5/rgUSHnEJW3OSBhae0kW6RyoOUgJSXWKBg3CROLIokkBhzaVgmqbbCFLvXgPOL8uXeGaFNQw
CO1aA+yAS8YUZhROGbZMMyVlMPVtUiW0POMat3kO8twzLyGpojkMlsB7IGlImFA0OZBMv5FnVHYq
AhCpkycg/KN3N1dGk2xRnXS6aE1yatSQCscCU88IMWihDfF7wMvgApE00mNE8uqO6EpSp3RT15IQ
slhRsqBqjMTAwS6SDyNEokaC+ZNKYeYh4BnhMpApQE0kf6BoQuCsdeu8t3hSFhYQHVIsp0QguUHk
KsMCamzMCWFWEQE0LjRJs6LxoGmjfkT8QwmJYJhKUhuVn+UAg/8chyWflE/wIItnD0wzRVW3UiNj
yt2SN5cpTrpFZMZzBT3BsCE4A7Ck7haOBdT2DBUBwBK8oiY6oAEgb5Uaz8jAToWxjk41ma/IAgNs
Y9FeAWNnDVng1ipkAgl+8PzIBSQxQIYFbXzDJElEJNkkXi4eroSrM2RBGeeQqXvMx9/sICf2ANDm
S2WheO+gYewUiDIAMtOiQCAIGncnZxGbFYpH/IKU8ip1XrSHgGNvKAWUkBgfQ2cUA8HoWE16VTMP
gSpbnQlJJJOkVbLdKiDQrio9m0aOkWTHSYvTlUWplGFMOUyB9OwyBJa0Yo1iIv5j4cpoZLVNWcDs
Xubc4g8AKGRGSC5QlPwxow5pn6PkyqqJJJAslnvMkDBDHhApogwIgEAVyIDQVkNXB26TGIJ0Ei9F
sgkFLCBUZfCL0VNoiHckU2ZlUhj+Xw5bUiafgGNQhw+MgAaK9pKoKhC2Ii30fzxxVMYsUCsmGsQ0
8h9qq7qPXKtgKcgv82veQ1VaQYr1FshpGcoBdXPkH3Qx1RQuG3ixzgJwVqBxxXiiFpjrWrhCAo0m
hiwoC6pUWucxjjIhIJ9GdgVtKHaDiSbALFqCyy2WGAAJMOQBfjD9OlJQYrQX+lAqVBnvAKQZqlJM
Jw3dhQwUXiAvBsqgVsHkkRGhmFTdYWyb4DUyLKgTL6IDCKZqKyha4aTAeXmcH+cBPiCgWwaK4gmT
GUlGSGRYUKsDwmmQQC1gvgCksOETKIM2JAqkWor3l7o+mW/v1CukU2SOJzVFiSWKZw2MIUbVBpBS
AIcCsW8yRVQ2LmRZQE1ViurECMzerzoyXq5gmtCYBW+DnksjpowcBWy1krsiOUa2ggRuGGCBpEU0
KUhjBLZXSPKM8euFy54m05uM/GOZ0UTyvCYjiRnlIYAajQl16UuDA3VKDatWlKI9BVu1ZYckOnli
CqxUCzQekFsTSCq9KnTvvTNl8Ib38lujY2fgj3pJi6PvzTIrdbb+gbTBcZ3AS2tfsmaGhjOXAZjc
cwPXB/fP/W0aV/IXZf3O6qNWTX/y81+1bTxJK17ml2lrXvavv3zh9aNsPGT6P499L1Th/WCRfP3F
y7FXi31YURT2fZWdWiYRyo9zrO0M+u1FvEb2OmaUpEaVCpI52Zs4HHqLlE6yt0hS7q+fdhPTfmt8
XGel3vj5/t9npIKoh+G26TVkLxL36sehkQP6cyf8jzUZ0P9ccO+pyZY/o8nUavNU5pP+GKHa/c4k
PO32cYfy1/TylTMO12sCtTuJEOEoR5YZtWjUH99PhPWddPNimmSGTCgexGEw9dJTiYxKyQDrZ0L0
UpZmlXbHXp6xAt41pL3LNMlQjXLPVZxTszN3ZZvXpjMz9ly8CxN+wGSVuzkiyjUVnPuM+Mfus1nW
0mqP/I9RDWRH22/SDJkz/0u8/P5ATfxZpC+Ls6D6d5deeKf8B53wVuW/imNf1Szh2Jvowk+ZRBfO
zCW8UV/tqUl/pHrebJDSWlmr9KeN6/jeZFovFmoyVmFKKCFr48CskNB5K2VTYzaE8cTzUzpyVtfC
WTtqfBf09DuTJKbpabuhXzpXk6FmutYt1/ulAQUz0YlaENxjBlyUzuRf3d3r9Muv7I2FmzuZ9IKJ
l9OxOPHpB31cgKGsXx3QEnOqp2qqi28yN99UIs4WYX+xzKuzqiyYMSW9MulnQehpkkEkZE57ZXo3
0LYgGGdqqYaDdZZYeNfnKsAurxibCLL0fZry+ULdq2DtidQtcPmCtxfk/CZieRtHHvX8uafzQsYT
mPNipBb5Ny1QQVPCl95UjVIyydVJ1s+U6pUK1b03Kp3MRmrS09lhI0q9UsM1V4VuFwsHJ9ngT6fE
dNqh8VDNaXf9SV9NURspKWE3q8fTHz+umG8GyhdGp5QSwo4F6bhRD/46pykFpp9kcGblP+l6n+Ul
FsiSaBC3MK/m6BQzJ367vPM2sEOmUpm+mC++F03UOCWU3KANVXcSxWE8fXmIWeo0kAriz/TcZ/FE
zQZ+uOkTGNzlmn9CdxqqaLTYpEuo2Nrway78Xm/klQ7ULEqPK/ynce5V6miIN/n93YE/DHDRN7BI
ZkOztiz91I+/pguFfVClMzYZjP7vv/4+G8pP135PlvSurli+EakBKlxrEXz8I7p+41e68ZnSXj5n
DYJOX9oybaQLux6+/DBO7/wv+74KFoQ5fulzPOmpIPulqMw3E4S3qSjvB8NeUPpL6UYNif78sebd
gZVltIKFmzpTsR/6w+w3IIvOfglZImn6Fa4UewvK9wPWXM1mcUpPrv7lMyzcfZcAeQNlC7rkXE2j
Qc4bWbFmq+7+ealiJ8m3vSVVnHlm/woJoU3JRQG/vC6jP+8iJFP9J7yGUZ/UsaaKLOiJXYl/NKIW
NNteEM1w6TSyUh9/XWC25/n2cOcmKZnEMdqqDt5AFLeIdEaWrA0PsTNQmhe+Xj7IaIE3Gttrbxrf
jfz7UvC9FA28Ukei1+zBpc/PlMkJ0dK/7V93/j0llvhAFoSNpJ8XBoF2hdLzan5knBA97yBjOI3J
QoCqSmlVC5uUUvanlIUt0rtu/Dlq6pW+eGFPc6EE6W9Kef/Bv6OEowm39Fmb0j3oL6ZRSkbYYCMB
cfAYq4itc3D8KCbu1tSHNPEanzr0o1yqTmCuxmSjgR9Mdc0sfYamdG944UekyXXKLQuO25G60x+h
dF2bHveIqpF2ZevFx/jd4cW6ICTdH6Zn7fz6v5FX6hEfncwDX8/D0Cpozowzb7LQmLGhJv1+bpz7
d3kXIOkAMGUH4VsQDTRLQluwORc4b44L0kpjetoL1VN9NbvXC2jJ8ARz0osg0iNZGiNsHHmknjQt
nHQtmB93lCNq4R1fYErv73VhsBHuJssVSX7o6iyZGG7Mh2ApevIx1gxo0hFgSvrSx+tOBUAsXdWG
ak+o5hgh2H3T067UZXnPn81UnJJLTr2O1ojfrYyv8el7mlZLpjeZHvoFZLIGOEqg3MbEvYnX1zMJ
jkxdM6YLIC9UpXOPCmtKTRhNH1H648dzeN1gvAbmEVC/8aHjXi7RbsPW3QR6EJL0qxsf9dd/BKWb
YPzrf5cQutJV+Ov/TO59HZSVzE8z/aCbmBKB/hSTbnNjumqyzCu7BIprSvi2v/YKbQAn9iiXgHAo
HaqZpvuTOY2mZwao6uf82GSEsSndA9IMwC41I5hMDTEl/Mua3+3YqGD84o/v1N2TrjGk9db0vCsd
2l173zJo1ZT2HjWdG9wXrThcd7dS/nkJwART+ifMAG4E0NJ4se2Of+JNJLjZP+FVjO7yyn3rLWxP
Re4C2MKrSK9T/AkL8VICDtYtnMw5MlYL3qjvx3qdumqBbDAjREiM/rEXLr1+MM8B7xwLjvKeN1Jh
PEuPm3huFsL+vXjUV7kk/fbuhu2Cse8JXlQrFcqsAtMrPAlhgw4WkS5qU7IHsyjIhXn0UBiT7Sw9
qWemhOTObMRMh/4kzwSZJG3KhEMVBl5atk7JJS/awsUdhmpyr3kR0ntneuQj/450N00aKSk5rg0s
1VHshZOZ3vUjE8mND+yFYzVZpISS49rgQ+h5Onelx9f0sJ0wwFfVxJedPuZ0j2PAZKHGBGZBm9M9
AbaXUw5M0bNAN1Ij/bRVC1w49cKcgDHTz/ywp4B1LtTC00pWVRsW6FxF85w02Ajjzv1oEOddE9aw
mrOiOwrmgC11AbZRcDz30euRNwFCpFd3WWFifuzz+Nmj1SAO+yktURNVG0i9i2DUgycaXWmNNdUU
gJJVPgFr4YmADIv0w9oIaS89KtGhaArNm2JsgDkjwNc/KV1X2DDNVyAedK8nWaVpem1XNPjFuVwj
U9bM2XBNOjDnTzkyA830wPKi831TNLVZIJxozdCf6JkkG1FHd6p0JcEQXwsHnisCurCXUhIVwdLB
9EeDTO6T19ONB0PVbJD1I5rp8mLs2DB5t8MQFmvOJcMSzc98O/Ejr1c6A/veC/Sw0UZ/1hecq3vk
ruNHmsZwrNTvaEmWQkKoC7SNqKZLT6RuVBm0YM5t+i08gQld6Al/ZoLLDk1TzbFqfKItx6PDTD89
owlt+HNnwSyYa9xmLTJT+rY6tj8v17VCiZvmurLnF73DxIns/zqQNeDp+Avts9LfpP/ztYbZPTWQ
R54KQuIRWVCjncU0l1SxUTg+olut1I1Cf6qdV0b0msrxCXF0SiVhgo0q28ksVJ6WLGebefopHzcl
nPUxpZKc1YYhOQ3CXEnQin44i5+UH2mn3V4v2J4GO/fIuurIJeYQpB/zcdZ+wr9KqSSstVGS+cyy
31CjKpt3TCW2q+KeX9oNVd5oyI47Y+KLXO6SJdvmVF8Mv5y5dDD26eHJtdQ5FnI2/0EHSmmPxu/0
vHKPjg105lePLjKNqo3U65HEIKVjz+8PIi1wYl+HDaVJWftuU/aR/hK0kawINhWW3bu4dBHPVEop
eTgr6haE5m/XB92D6y8H+/9Zkqslf1jq5qWT4dXtHVmOLesdmNfHP+lhfk8XbDKlrxhYi4OEpDvE
vC0he/5/nnfgjfxlLgDYxtjtyrsT0IlJJ5o+VchGr/XBqNRVo7mieJYeU4SxaUEMj4Ake4BxNClf
H1gUvxtLxeSHngzAyR6Yt5n++Hvyu53NlzA4VP1YOzF7oc0pX4Hv1VvhqtuT+FmBPXjxXf+YBwdQ
mIWArbcN78pc4FpHVvYr/NPe3G4Y3+lXZn5hDNzyEYSklrqnwjvQISnRxDqmP3xc2Ogeiv2R/jps
tLHLaXnO+uuwkAIVSD2xD2Kskbbh5VyquQJ1uaG118Y0kI5a4KNuMug2EtmdnOzJ6nRT92A/GAPM
0pW9jXxzSndzO46NCRtHoTcBYp6yQJ6KDX/pELL3gzIWpeeNgliHMtqA5x4TcvnZU+MUpT9+/Imf
8lhy18hSOXO6L+y4UKEA+PLQbRvtW5RRopmgdPVA1EZMcEVBOwrEmdFSVGxQMmdMNyJHGkWzRG1f
enNfV1U2RjV0yf1EpfP4Xk/dOTYSdzek/f2e6iXHvwnuVA4cbKN2KjNEV/zpIJvBbJNeZHuNlbv4
4oO0gFtUjJKey5V2WBsLY6OxZY/+NH82KH3xmee6Udkzntb8S912X/0ECyK8RwEz11Xl2PDGO3jM
TIJKWZA4MTbaMbpK972cpgUFt3pkBzTPU5nIQc1s4JZW9PGUqL+OvPEiyxU2F6Q/flzzM6Uoon7A
B+j5D5ed8lsD7e2BCnpupfzTk8p1sn1lexCUdcj/2JhiNao1zbB3ZB71S0TA9/3hMW2ZCv3Kn/1J
0347hHa6x2MjrYqq9NawdTYK4hfec87yVmWz/Y8L+NjE69WLupLOHi/R9xfil7D3ICWdKJzt8rld
9l9Sol1UQy4XKrt/Tb9HBwJJ3/qGWcNJFur3PwFf402TjDqgXO/uGGWdnlZY81vEvY3+z3vAq7nF
f74HvBv2RWr0BuxXZ1a98aL3mI6Yw6nZKCDvhWqpN5S4FvwOUcha3tJGE3MnGAX5Jnwb89gO7okE
9YylDSW2iqtkgkKuHd8GIOtQjYYCOtnkcDct+NtHMZORtcibaVWpijHwZBiGRu5SEw12dpgTlumW
ZNg036vaslCJu/LCOD1eolptTGi4DeP8Ydnrkn7Mx9n7BWjMEkOpXRy717dR/qAZ2PTX9G0g8ifu
R54K//r/AAAA//8=</cx:binary>
              </cx:geoCache>
            </cx:geography>
          </cx:layoutPr>
        </cx:series>
      </cx:plotAreaRegion>
    </cx:plotArea>
    <cx:legend pos="r" align="min"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Africa!$B$2:$B$54</cx:f>
        <cx:lvl ptCount="53">
          <cx:pt idx="0">Algeria</cx:pt>
          <cx:pt idx="1">Angola</cx:pt>
          <cx:pt idx="2">Benin</cx:pt>
          <cx:pt idx="3">Botswana</cx:pt>
          <cx:pt idx="4">Burkina Faso</cx:pt>
          <cx:pt idx="5">Burundi</cx:pt>
          <cx:pt idx="6">Cameroon</cx:pt>
          <cx:pt idx="7">Cape Verde</cx:pt>
          <cx:pt idx="8">Central African Republic</cx:pt>
          <cx:pt idx="9">Chad</cx:pt>
          <cx:pt idx="10">Comoros</cx:pt>
          <cx:pt idx="11">Congo Democratic Republic</cx:pt>
          <cx:pt idx="12">Congo Republic</cx:pt>
          <cx:pt idx="13">Cote d'Ivoire</cx:pt>
          <cx:pt idx="14">Djibouti</cx:pt>
          <cx:pt idx="15">Egypt</cx:pt>
          <cx:pt idx="16">Equatorial Guinea</cx:pt>
          <cx:pt idx="17">Eritrea</cx:pt>
          <cx:pt idx="18">Ethiopia</cx:pt>
          <cx:pt idx="19">Gabon</cx:pt>
          <cx:pt idx="20">Gambia, The</cx:pt>
          <cx:pt idx="21">Ghana</cx:pt>
          <cx:pt idx="22">Guinea</cx:pt>
          <cx:pt idx="23">Guinea-Bissau</cx:pt>
          <cx:pt idx="24">Kenya</cx:pt>
          <cx:pt idx="25">Liberia</cx:pt>
          <cx:pt idx="26">Libya</cx:pt>
          <cx:pt idx="27">Madagascar</cx:pt>
          <cx:pt idx="28">Malawi</cx:pt>
          <cx:pt idx="29">Mali</cx:pt>
          <cx:pt idx="30">Mauritania</cx:pt>
          <cx:pt idx="31">Mauritius</cx:pt>
          <cx:pt idx="32">Morocco</cx:pt>
          <cx:pt idx="33">Mozambique</cx:pt>
          <cx:pt idx="34">Namibia</cx:pt>
          <cx:pt idx="35">Niger</cx:pt>
          <cx:pt idx="36">Nigeria</cx:pt>
          <cx:pt idx="37">Rwanda</cx:pt>
          <cx:pt idx="38">Sao Tome and Principe</cx:pt>
          <cx:pt idx="39">Senegal</cx:pt>
          <cx:pt idx="40">Seychelles</cx:pt>
          <cx:pt idx="41">Sierra Leone</cx:pt>
          <cx:pt idx="42">Somalia</cx:pt>
          <cx:pt idx="43">South Africa</cx:pt>
          <cx:pt idx="44">South Sudan</cx:pt>
          <cx:pt idx="45">Sudan</cx:pt>
          <cx:pt idx="46">Swaziland</cx:pt>
          <cx:pt idx="47">Tanzania</cx:pt>
          <cx:pt idx="48">Togo</cx:pt>
          <cx:pt idx="49">Tunisia</cx:pt>
          <cx:pt idx="50">Uganda</cx:pt>
          <cx:pt idx="51">Zambia</cx:pt>
          <cx:pt idx="52">Zimbabwe</cx:pt>
        </cx:lvl>
      </cx:strDim>
      <cx:numDim type="colorVal">
        <cx:f>Africa!$C$2:$C$54</cx:f>
        <cx:nf>Africa!$C$1</cx:nf>
        <cx:lvl ptCount="53" formatCode="Standard" name="TUS">
          <cx:pt idx="0">1</cx:pt>
          <cx:pt idx="1">0</cx:pt>
          <cx:pt idx="2">2</cx:pt>
          <cx:pt idx="3">0</cx:pt>
          <cx:pt idx="4">1</cx:pt>
          <cx:pt idx="5">0</cx:pt>
          <cx:pt idx="6">2</cx:pt>
          <cx:pt idx="7">1</cx:pt>
          <cx:pt idx="8">0</cx:pt>
          <cx:pt idx="9">0</cx:pt>
          <cx:pt idx="10">0</cx:pt>
          <cx:pt idx="11">0</cx:pt>
          <cx:pt idx="12">0</cx:pt>
          <cx:pt idx="13">0</cx:pt>
          <cx:pt idx="14">0</cx:pt>
          <cx:pt idx="15">0</cx:pt>
          <cx:pt idx="16">0</cx:pt>
          <cx:pt idx="17">0</cx:pt>
          <cx:pt idx="18">1</cx:pt>
          <cx:pt idx="19">0</cx:pt>
          <cx:pt idx="20">0</cx:pt>
          <cx:pt idx="21">1</cx:pt>
          <cx:pt idx="22">0</cx:pt>
          <cx:pt idx="23">0</cx:pt>
          <cx:pt idx="24">1</cx:pt>
          <cx:pt idx="25">0</cx:pt>
          <cx:pt idx="26">0</cx:pt>
          <cx:pt idx="27">1</cx:pt>
          <cx:pt idx="28">0</cx:pt>
          <cx:pt idx="29">1</cx:pt>
          <cx:pt idx="30">0</cx:pt>
          <cx:pt idx="31">2</cx:pt>
          <cx:pt idx="32">1</cx:pt>
          <cx:pt idx="33">0</cx:pt>
          <cx:pt idx="34">0</cx:pt>
          <cx:pt idx="35">0</cx:pt>
          <cx:pt idx="36">0</cx:pt>
          <cx:pt idx="37">0</cx:pt>
          <cx:pt idx="38">0</cx:pt>
          <cx:pt idx="39">1</cx:pt>
          <cx:pt idx="40">0</cx:pt>
          <cx:pt idx="41">0</cx:pt>
          <cx:pt idx="42">0</cx:pt>
          <cx:pt idx="43">2</cx:pt>
          <cx:pt idx="44">0</cx:pt>
          <cx:pt idx="45">0</cx:pt>
          <cx:pt idx="46">0</cx:pt>
          <cx:pt idx="47">4</cx:pt>
          <cx:pt idx="48">0</cx:pt>
          <cx:pt idx="49">1</cx:pt>
          <cx:pt idx="50">1</cx:pt>
          <cx:pt idx="51">0</cx:pt>
          <cx:pt idx="52">0</cx:pt>
        </cx:lvl>
      </cx:numDim>
    </cx:data>
  </cx:chartData>
  <cx:chart>
    <cx:title pos="t" align="ctr" overlay="0">
      <cx:tx>
        <cx:rich>
          <a:bodyPr spcFirstLastPara="1" vertOverflow="ellipsis" horzOverflow="overflow" wrap="square" lIns="0" tIns="0" rIns="0" bIns="0" anchor="ctr" anchorCtr="1"/>
          <a:lstStyle/>
          <a:p>
            <a:pPr algn="ctr" rtl="0">
              <a:defRPr/>
            </a:pPr>
            <a:r>
              <a:rPr lang="fr-FR" sz="1400" b="0" i="0" u="none" strike="noStrike" baseline="0" dirty="0">
                <a:solidFill>
                  <a:sysClr val="windowText" lastClr="000000">
                    <a:lumMod val="65000"/>
                    <a:lumOff val="35000"/>
                  </a:sysClr>
                </a:solidFill>
                <a:latin typeface="Calibri" panose="020F0502020204030204"/>
              </a:rPr>
              <a:t>Countries </a:t>
            </a:r>
            <a:r>
              <a:rPr lang="fr-FR" sz="1400" b="0" i="0" u="none" strike="noStrike" baseline="0" dirty="0" err="1">
                <a:solidFill>
                  <a:sysClr val="windowText" lastClr="000000">
                    <a:lumMod val="65000"/>
                    <a:lumOff val="35000"/>
                  </a:sysClr>
                </a:solidFill>
                <a:latin typeface="Calibri" panose="020F0502020204030204"/>
              </a:rPr>
              <a:t>with</a:t>
            </a:r>
            <a:r>
              <a:rPr lang="fr-FR" sz="1400" b="0" i="0" u="none" strike="noStrike" baseline="0" dirty="0">
                <a:solidFill>
                  <a:sysClr val="windowText" lastClr="000000">
                    <a:lumMod val="65000"/>
                    <a:lumOff val="35000"/>
                  </a:sysClr>
                </a:solidFill>
                <a:latin typeface="Calibri" panose="020F0502020204030204"/>
              </a:rPr>
              <a:t> full </a:t>
            </a:r>
            <a:r>
              <a:rPr lang="fr-FR" sz="1400" b="0" i="0" u="none" strike="noStrike" baseline="0" dirty="0" err="1">
                <a:solidFill>
                  <a:sysClr val="windowText" lastClr="000000">
                    <a:lumMod val="65000"/>
                    <a:lumOff val="35000"/>
                  </a:sysClr>
                </a:solidFill>
                <a:latin typeface="Calibri" panose="020F0502020204030204"/>
              </a:rPr>
              <a:t>diary</a:t>
            </a:r>
            <a:r>
              <a:rPr lang="fr-FR" sz="1400" b="0" i="0" u="none" strike="noStrike" baseline="0" dirty="0">
                <a:solidFill>
                  <a:sysClr val="windowText" lastClr="000000">
                    <a:lumMod val="65000"/>
                    <a:lumOff val="35000"/>
                  </a:sysClr>
                </a:solidFill>
                <a:latin typeface="Calibri" panose="020F0502020204030204"/>
              </a:rPr>
              <a:t> time-use </a:t>
            </a:r>
            <a:r>
              <a:rPr lang="fr-FR" sz="1400" b="0" i="0" u="none" strike="noStrike" baseline="0" dirty="0" err="1">
                <a:solidFill>
                  <a:sysClr val="windowText" lastClr="000000">
                    <a:lumMod val="65000"/>
                    <a:lumOff val="35000"/>
                  </a:sysClr>
                </a:solidFill>
                <a:latin typeface="Calibri" panose="020F0502020204030204"/>
              </a:rPr>
              <a:t>surveys</a:t>
            </a:r>
            <a:r>
              <a:rPr lang="fr-FR" sz="1400" b="0" i="0" u="none" strike="noStrike" baseline="0" dirty="0">
                <a:solidFill>
                  <a:sysClr val="windowText" lastClr="000000">
                    <a:lumMod val="65000"/>
                    <a:lumOff val="35000"/>
                  </a:sysClr>
                </a:solidFill>
                <a:latin typeface="Calibri" panose="020F0502020204030204"/>
              </a:rPr>
              <a:t> (17)</a:t>
            </a:r>
          </a:p>
        </cx:rich>
      </cx:tx>
    </cx:title>
    <cx:plotArea>
      <cx:plotAreaRegion>
        <cx:series layoutId="regionMap" uniqueId="{EA3C1D4E-1C20-9043-9E58-021927677861}">
          <cx:tx>
            <cx:txData>
              <cx:f>Africa!$C$1</cx:f>
              <cx:v>TUS</cx:v>
            </cx:txData>
          </cx:tx>
          <cx:dataPt idx="7"/>
          <cx:dataPt idx="9"/>
          <cx:dataId val="0"/>
          <cx:layoutPr>
            <cx:geography viewedRegionType="dataOnly" cultureLanguage="fr-FR" cultureRegion="FR" attribution="Optimisé par Bing">
              <cx:geoCache provider="{E9337A44-BEBE-4D9F-B70C-5C5E7DAFC167}">
                <cx:binary>7H1ZcuNIsuBVZPkzM2YPqggEAoFo63pmjYUUxUV7SqUfmFJiYt93fL3fPsIcof7fDeom7yTjIEWJ
hJiSmM22lNmoyoxJRTBIh3v4Gu4ef7+v/3bvz+/Sgzrww+xv9/XvX+w8j//222/ZvT0P7rLDwLlP
oyz6nh/eR8Fv0ffvzv38t4f0rnJC6zcRYem3e/suzef1l//8O3ybNY8m0f1d7kThWTFPm/N5Vvh5
9src1qmD+6gI8265Bd/0+5eL6q51/Lvw4cvBPMydvLls4vnvXzY+9eXgt/53vfjdAx9Ay4sHWCuI
8iGVKWMYI5EjKjLy5cCPQutxnuBDiTNGsUgolzHH0uq3Z3cBrDeyCr4rdFaj2yBawHP38JDOs+zg
8d/1lRvwr084WaQtMaBFHbAXt4un+20Tw//5994APG9vZI0IfeS8NdWngfbXf+fzg4f/+a//Oyoj
J52/9uC7kYIdyiKTFVFEHDaUwkV5gxICPaSUigoSkUIVJksyXf32khS7QLadJC+/oUealx/ok0gb
/XoSGbntRLFzt0LPtj25G2mUQ5mIigxYl5kiybKyQRnCu2kJmIgQTCWRs9UvLwnz1z+XAL26V7ZT
ZG1pjxRrM30aGJe/ngb/8K15uk8SiMohpkyUJYa4BP/STe4QD2WFUixjzBEiIqd8kwYAz19/ps5P
kOB5ZY8CzxN9AugfQU6BeE6jKFyh4V9nAnooc1kUOSeSzEWiiJtcgMVDJmFFppgqSMGI9sXTAqDi
VYC2M4H2tLJHgeeJPgW06a9nAQ10dHrnH/zje+rc34UH5/O4+OY79/ujCKhupoicKLDlqQQvsOnX
dLeIDiUFJBOSOJURBaqtfnopl87/+nMBUVLMD5bALiB1wp/gkte+q0e11z76go6DX0/Hf4RW5O9R
mQjAKYTIjIkcKwxhzMQNsmEGZGWg3hFlhBEk9dTJ2/BsZ6PVuh45VsN91P/j5NejXv3rz9B5VWLs
psdBUVMR1DenIgdZxSWQUesMA3QBPhK5TKkEVrEEtvDS0F4yzNvgbMf8al0P86vhPubV4w+A+SL1
nPDuYHCXRSsk/OsqBHa+qFBZ7oxXRrnIYGuv4V/AnQrBXEZEJkRRkAycsUGAJVSrwW0A/YACq4V9
EqzGX9DgAwieyyJ0sn3aUEQ6xBg0OEO0U9ALhbCGfg5yZ4F2zmWGJHAIV4hebv8lPD+hHJ4W9rD/
NN7H/uXsA3DA/FP0PMYwXvjT/14POwoiCLas9t42Jt9N6gsYH8qyKHECG5+BMYQ3Fa5EDkHsY9DJ
iHLKEMGr317ue60DaP4qQNulztPC3r5/Gu/v+/EHMFvVKIeYTrhPg0cUD8HSwQxkPmLgKYub+BfJ
oYIlGTNMZa4spzek/jsg2k6A52fpUeB5ok8C9frXix7NvttjiA/TQ8LAmsRIIYSBeQNWzZrUxxDc
kBVF7OgCVOp5bZcQ13wVlu2If1zWw/rjaB/ll/qvR/mtE3y7+1a9qtx2lTr8ECFwgxWFEiyBvSlt
4F3khwrEMcDIkSUwdHp4fw8821H/vLKH/eeJPgFuP8CeV4u0CB+cleTdg9QHqQ5OlkI5QWBNUknq
eceAf4gVQcSbg/BHIHtWv/1o7L8N0HYCPD1JD/9P4330q6Nfv/+NpLjLI4jY+QfDAiIAexT/GA4Y
wOUSuYLB7YJzhF7cCKIUMhCIiRC/YFziPauzA+evP+cHf/35BOKrXLqdKNu/pUeh7R/qk2t49uvJ
pd3F84Ov8/ThVVTsJrBAT4CGkBTMFIgaUZFuyisB1DQYUeA2i1QBF473CQUwCQBSvmKjbSy8nTjP
K3sEeZ7oE0H7+uuJMI3au+CbA+Gz1x55NyIIEP2BIDcBVY1l9DKmR7pTIAkYhSoEIaZ0puy6rfQ+
mLaTYX1tjxDrU31STD9CtBtOLKMDfR5E9ymcR97/G4Ktggj6GkxUUBVgKaFldGjNjurYg8KxXReS
hUMKcCM2KaMtQPzf57r2f1YTO3DI+uIebTa+GA5/e2efLwb+/c7b677Srgzx6bwtsgcWPNtPLOif
Tu9dd4NyBmHDIFYkQ7S6HzAVMDrkkgQHQhKYUZhJoNrXpdGjQl0Nvn+/Py3s7fWn8b4QGn6AiNGS
Efd/zCOgQ0WC8AVCgGEsITBoNx1o0NwiZjAP+QNYkZDSUwrnawc9D8XBAs7dabL9W3oE2v6hPrW0
4a/X3lrU5XH8r1+TxcFAlSgIqMUweCXrLPMyxWI5+37eefkNPRq9/MAL+nwAj0R3nW9RkTsr9GxD
wG6qBMKAjEAUkGx3yCUR4t8QIxTBHQe/EBzH1U8vHcL3ALTdsHpe2aPE80SfAvoHOAOa3j3cWXfZ
/V26QsS/TgMBc4hGKRxyORSZSWDkbnoZkgxZBpLMsEwgzQmo0YuLvA+m7WRYX9sjxPpUnxTTDyCs
DKuJX3WsduOELukPIh/gl0NCGSQIdBHvdVO2C03JEJIF8iw+sKL/khH++mcHzatOz3YCPC3sYf9p
vI964wOgfnrnQ5rnCgP74AAC2pqAvobIIPwDgfEN5MMhHUFYgYwOBfxwhpWeTfU2PNuRv1rXw/1q
uI/66QeICU6cb/tNIpMPJciIge1OiShCrJtvhqIEkE1YBNEPnwJzli4SataVMwDUZZG9Ghzbjv3n
lT38P0/0KTA5//VGkpE6ebrXYCAcRkB6GJxHwEE/HEtwkO9rkocoh5AAiyUCQQ5It+wJ/7/+mTa5
nUI08DV23E6A9bU9EqxP9YlgfAAiDO++7TOPD9wJ2PgE/AgFIrLgtfEuMWyNCJ2dpIioGwcFsUwJ
X+eCN+HZToHHZT3kP4728T78x6/f/EtnWlCdLLsrXttxuylfSIJBEmAfMjHA0IE8iw3kC1g65MAC
WIFcSk6RrICBtIH9ZTz8HWD9gAy99X169KZfEOYD6IVhF3a9+4+DS/tVQbAjWUinHCD7CExPCvq5
w/saUwjgZIMTLoL+4BTS8ijpCacFUK/C8wN6dA8D6/p0eBx+gf8PkCIwtPeaH8AOOaR1Mw5uGYgd
SGbtaWV8CDqZQ8yVQOI3KI0ua2+DI94C5weIXy7r4305+gLtR79eHo3nYfOq6bHbhgc1AMkuEKqG
hHo4hgZ/bFMSEQZhJziB4IR3h9cvkvHeBGc72h+X9dD+ONpH+9j49Wi/gCiE/ZjFvdp4e3ADoKAB
8uxgS0PolMhK3xEWu9O4zg3mIsUMKZ2pur7pu6zyLnEb4nkXxcNqbhtc28nQX9+jR3+6T5jbD6Cf
n9P/l4jZ9vC7scRnicNTseJi17x13ADOyz4lksjAMuoKS0AfiISQnnsGmUoQ4YboEQS4RUYJB3m1
zhIdND+hgB+X9RjgcbS/7yd//HqB9J6ay932/WcV6HOV7rs2/nPt175Ez2d9226iB+JWewzKQdYF
kSEDGIOxI3NIy4NksHXjnxxSCBghDumpUACnvKjJeQua7Tp4uaoneJaDfbkznfx6ubN+tvf+erHd
JNFnSdtjzv2/NUtj5uy5OhdKRxSoyQVPgXeF0sBJG/wDiht8jC6RQAH/DUJLm4obwPnJsOrzyh4X
PU/0OWn2Ic4UCgis3oWvR5J34xyo9hRl6ODQFXxCEXRXu7YuwSBTA8qi4URBIlB9BWecvRyB6d0j
SD9hQa2v7dFhfapPiekHiK0+ZxjuS5F/plHuaEstt4hTZCuh8K/7cULHDBDixlAcTeDIX0abEW7a
ldhChJVCUg0Tl80E1j2JBUj3P8sJ3cJtbNCNv+CBq1+v128X4dQ9Yh9DKBVCS5AuJnZlVXCcuSGL
wM2Dw0+YoBwtC35Wv708X17A8xPIX63r4X413Ef97QeIpE6h0u3+fo8VttCvR4GsCihngB4ysgQB
vA3UC/JhV+8gQ/0n7tppLAzdzZ0PAK3IsY0Rf2TJLpb1MD+9W4z2ET/9ALEj2GkOnCG89qS7qV+h
K3KDtG3okAT9SSgCW2cD811eN7T2gQYlC7TTfmnzEqCf2PVPC3vIfxrvo3/2EdDfGaD7Qz4gFyLU
UNMMeRPLcqoN3PNDCGN3ASMo/sQSpd0Bw/qmX5jDq6H3b/rHZX28Lx/tBdaNXy/oz6Gu82Gfex5D
CBuUKySrwOFNVzu7gXaocIPgNZSLdE15MHyArnAMexPaeb0NznZhs1rXQ/xquI/58+tfj/mLu+jg
MgrmB0CAg9PUCe+d+FVe3034gLUDgqdzv2QMQQow7zfjF5BUB+oAjpohR7g7cujCG+sM8AjeX38K
81x4D3jbCfODr+nR6Qef6pPt4vIDkG0ezq07f4WsbaJhN0LB4X6nHKCyZ5NA3am/BNVxYKhCYdXi
v9WPLnnl4q8/oQruDVh+QJXnpX1KPM+8wP4HyKd/+0R9R+R/nvBDF8rFJnnrYOdi3kDnS9/fayWP
dAj1uJBRCroCIzj27FLf10IUFBIsIN+Rgd+2bPDWi1C8D6Yf8MDa8/SZYG3qBRdoH0AGOfM0vTuY
zKPX+3LtxgsKFOVCNQ8HrdE1zYOg3QYtupYZEKuDPkkK5MRDc9D+WdvFO6H6ATk2VvcJsjH5giQf
IBD+5kHjbrT4PPZ8n0yKAjjz2aP5Coc60G5VAusVqp0h45Rv6mSJQl6SDFmQL/JQLxaQvGq//WDf
rxb2t/xq/MVu/wBN2C4W+S+QZHK3x05s4A133e8kaI4BiF9UrK2pAtIFq7u0GGhXAh2rCOp5DgAS
QPPTuS+95S+IsfHlL0hy8QF0wn6JgWVIrIDa/y48wWRo07OpDDo/ruvpCYefCjjQkJvas00X1FiN
bTOSf8QNy8fYiv+XodIL/dcj/srarwcNqY2QdweKFpqqQqwONO2GGibQKRKOcrpgKuQEg9nU89tO
ijfh2Y76p4U93D+N93f91Qc4Nbu8C9v9npl14VDoDAb2DZQcQGUgVDtt4l+CzlQIkoHhlGDbsf8j
RD+hCZ5X9ijwPNEnweUH6LNwGVl7DFaDEQrFmGDwQ8cL6HaxaMGzpgWgtpzJIhTkQDhDgV5J/WPj
t4DZvvWXq/pYXzzXC4x/gE3/FMZdxmu2SdfdrM3PQPXjdQyL7fGWIwxNm7o+qK8pt93Q/9kCdRf0
v9l+bkfkf7bCe3k5Sf+seqOfzP6kzmf3nLdRv55h955GHbvt/s8+Ittu5dmqBpYX9myd6rPLU/H6
vljlszh/t35HuzQH3I1hPjsXvrzEaitP7MQu76nh3pFOn0Xl6/eMbSVRX2y960BxRzJ8Hm6+X3Kt
3d+0L8XxeUvVrpe5rWcn74sKn3nYvWsP3yWOnq6C2BcZPu+62EEpP7VV3Bf2odrgs2/ke5MtHrH/
jo4eO+rjZaMRaLIDB/kUmn31coEfO41AvQ7cXPhYgb7cAMuco/fDtWDxFzd89tf3Yq796X70dfgB
8vbgpP/NyqTdiPLZgupnykNer8XoKNDrevyWJbCDcHzMYt+XaPzM0H9fCtpzBd++MP9ZpLi6ifpd
JtkP8nT3RY3PnOX+2dMrMumVqb5j/3SEvy9CfeYo7ID9d6SG7WYvfCapvUtY9fsV7WvzC59tmrbi
fyeW2Min2xdlPjMI/7aDAulriYs3c/Z2E1OfKYTv9fafE7z2xQnLLLau1hrugIAKC8gk3JLFBjds
QW0k3AP4om/WeyDa7uE/r+z59s8Tfa/+I2SxrSrC90aA/58K3n/saEPLmvtFjoN+l98ZYe7kzZob
/vrsD5Y+ViluzXpbUm/08PsX2O4QAXj+7Y3axn6rrscF87ss//0LlLnAnXPQBkKCdscUMpzhq6p5
NyPAaQqD5EToRrq87KyrVgqjNLd//wKdMeFyAkhIhJ6YIlzw2N0UkXVZ8vCF0NURbo/oKvmgaWl3
QdeXFWSnkd9YUfiEh8e/D8IiOI2cMM9+/wL5p5CAGi8/2AHKump9BWpoEVqULi96dMb3d+dOaMHn
8X8kMfzfxvYxsawHQtujsAjPA1ZJqhAUmVr7iT/Lea4mYlFPcMgbNazSfGC6OBoUckNUrsiB1jZu
o7cN1irJNyeWdyGLQTTLrTqaWTEZFDb1xxlrTR0VPtIKEs1w7ZsjxW3CmcASZjSFbWuZmTszJRM1
j5mFjtqg0qQ6MVyFumMu4ge7SeShIiV8ikwrPbLT6NYt4nzqpketiFojqDxfcwrkz7Bo+jOBSJHK
pDQcYs/2Zm3gDH3qfzNzFAxKHFfjgAcDH/nxzGrIyLc4PrbcxJsW/Np302NmttmxS5t24GVeozYh
TWZ26ggDXIq5aheBNUOVPIrDagSJ78qQ5HE1swMJa1EsM92J0nqaFFdW7fqjssYzMZf0oi0TNQ0S
0Wjttp4tXpSC1zNZtlpVJgoemKI4DZRSGElJVIh6EdFUq1oxMwK5/G5bzDoqO7QGCYtmi3eWmGSD
1imJqoiRrdotIMnNRYzUBSrsMJVhOi/VEuWmaseRYHhc8GYpuzKt0pkSX3JmC9SbRRYbOAkyzfey
wvBJGmo0L+WpGPuPL4s/45yrted4ExR4bELsq4CFwjSBSphWtXHj6jH1M30x6HUzklmpUuLgSR61
waxumnjoBWWkRlkmHZfYGzksZ1MiEDZdvMPdu9gq9LqOWoMjP1JTuxGmTagI08W7xQsyw1ZVaKVL
cWYZOWtoq5ZxbE554T+4gmwdEVSko8TwsHW2eEDmAeZh0zmaj7k5dbuXxbsa9oYXEmu8gLftNk6b
EG9opqKPVEGwEs2WvcxY/m3B8x2lAvU14ofQ9oj7N0IaEq106vqsEQppwKkfaY1JEj1PTXycF445
jAjJTxScUx35Nh4pdZRqcuxgNRZy585Ns5MyUIil1qnOSZDZaujZY9sqkIFcbB+D7iVqWeX8Au60
kYwaVcFUdqzw2FFic0jssjqOTekqMZtAD0IpuM49MpdjuZwL0oNr0cxSCfOGoRuquGLhN7uuPDUx
ncrgaW0O5YjXWlXT8hzVJjPkMJGmoVzLauCbvuZLbjXCLCinVuszAy5+ty5q0w01UTbrP0LnXCiL
mY2lxFLbSHX97jlswTx1A+7d4iB0NSfg8UAxPaZbjscNv8DetHE9+7htinJQlJYhlUVz4tRJoWex
lZxVgji15MBSk4JH9zwoVV5fFDR0LbUwc5BfgnuZsOxYklpZ8xKTnZBMkIbEU9TI8swjmQfyNK0C
2Whc5IwyTgWVWKalOW4SfeMoNkC+hd/zKDxVQuvaprV5Jsptq9UMxWeNGSXDTEKxVnVjCs6UCUrE
UPUE73tMIl8ldckmZosLFWGPHTVBHA3EOLywOOUXZSG3qtfeKjRUvodWc1GLnnnJM2dYW1GpwR3W
wil0PdCyJAyNpOHtzJGKWCdZde+IZjNqbGbPYhBihhdF4RURglRV8sa8yChxVFuyNchsT7+Lvn1Z
Jm1yYzk80L3G/eYTIFRIpFpTGtlW6U0o43pYBPTYd2RLjwPeGNh3vtsu0pwG9oLC8nsniOvj0jRP
U87sUWin9pEQmuNCaNqbvAgtI4b7FibhqPFCc5IWJdKLRmxumzrWUzf3v5ZudkmDthNgtXyGeR6N
rNw+dVsr0sM4rK8YCr6GrmkZdmLlk0YuL0jUBKekZicN3CNz5NNO3OBU0e3KLkZCfJm35h88DNKx
aeenZeHaZwotpw1DGgtQ9UebnIWVh/TI9rxRXPv0xnWvWvbNERC9ysyETgI6QAWW1cgmzQ1yUa3z
9jRsynSkKAGepQUIRL1qLXITORgN8ia6jWoMOx2YJg/ii7aVBm1W+npsxe44DMvmK+LwVwk0gVuF
nBHIdXuEWtc2Ut8qbioXBAWvK3mqOGF6hSsK1Mz8URKLgo6cKBv5viADwAAOlwpftVCoNg1RpnUp
W0PFCRQ9F90j5vPMiH2p1SLRidXGjWNVcoNGcywLG7aNlBvspw9BlbQaEsRkAD3ZzLMgCC8WD1PQ
yAacu6ehZyoDl+X1jeQ1X0nFozNHcJWjNCtBlwnRlVfH+AaxmA6qpLSHZUzwTemhc+6HpxUVlEkU
pMKJbMW26onAhk5E4knqWFPQfoFelXKhkTKttCAzhWuZRGrsBBiY2Ad122TlxFWkWCtExbqCCr0B
9vJCA8TwcSuz5hrxWaSU0TApOR5UvDBHoSsjvcrSbGAxpxpaadSqzI7otBVl8UTM7HOUgryUUTVT
vCQFdczrkWcDdEKtzGkcNzfUago1cgVvKIVpptqyEF3mQntUerZ8kyqmKlIiDPIUt4ZPvfxG4qCM
TT9qZyFi5bBS4lJ3xGaYcCTc8KDlwxZFlSGXV8mCalF1ryQ4Pk3yGKuZq1QjK22nkWOVZ5lLLuW0
EIclvDPE7BvccuvfxEUwJ6ldjMumniqWKJ07iJ64ILpuRFaKGkHhZU1MYUA68GsSXIVNWp4BxxzZ
RUqmLHSuGpYXN6TKwmFMo2pgooSrlY+taeHQOzNrq9Mwr+JzbDanCfe+Nw7IIs+1b3lqPSDHzQ07
9n0dicW8CYrqTGqPxEy4zVkVHAmiUKien7RnXlmO/TbRFlCbdZYPU4sNuFJUIK198SY17btUDskp
d8uBpzh8xp30VM6s9KYVKnOIAxqreSs7asVFdq34LVHjJLWmiR/cRLVCT8zoAeUALJh5t3YDH8Q0
Cw2LZ5oJLV5U4irRTY6RbUSCTwZmRgZxxz02DyQ9jpSpFyCmohAejjWpf5ZU+ddIHiOHJ9di2qYd
3pNB4QTREaNWYbSkidU4SMESrEGfBrHnj7h53MAv3LSiHU7aoHQ1P3Kcm0RIBL1ugq914EUGCyJF
axTYJ27GrwhXPRJGX0vBlA25iQI9DMULKaiYFhaedEwUwQTOabCx+Ga7NJEq2u6DDTWnw8iMhSsR
Nq3pWvWNjzw+quN2JLexpEpyIl0HFdhAxKnHeU3pcSiIZSfFQlT6104pHLdykYyiIlVAA9r+jem6
pYoBTpQh+ciJpGAS2ZmnsUaZ1HIcnqdgNGueBNZHbTbf24oWEzPruFRhgk5arzxK7GDocN+9lIv0
QrFIecaFQBySEtRFEOaTvMTFdQV3zusCaF5VCVGlV1FWathq6NjMYNtT2ebjIMvVKG/ra6IMc8mm
X4VqHLa5O81IhVUXJWPXw8G4ltpARami6AFyxr5kB4OkyZMrQlrdYmTIwFK9EGQnO61c8odLWmVE
gyjRkQwCwOOhN8BxEtykYgOmog06EpQiH7MaTAGpZJpgl4AVuWiPJR6YWp2nTCvjDB9TgVq6KQTJ
MTJdeSi6YC6BbhxSzzQvagEXWlixctCi/NZFkntTOiQbKn4UDCoLD2zZci6REJcqzYAHbSLn18zX
Kk+UxrwBs64NAmfKG4uoBYie6wS0mNF6DA0bfmFyu/lqg3yWarc9cVMUXvGw1ErKv7LAJKcVGI1j
uJir0UhHLexYjuG1Yq3iIHZ17JDgWCwzpkqK00zKIDp2/Yacg54GuVyiY8sBoZNgMCupFNJj2CCt
Jou8vAaOB3SC68GLxj9a0kYQ55Kceif1IPDE5GsmXoZ1ja5BShqik/MRtPIJlyqE2zboBB+sm8Ct
0wEyPT4QUXMZxg0/hVveErWUPGcWqaKgJNdNY1iFUk2yJENqDkpz5tvMV6MS+zPugyBoozYeoiw2
DS8tXZWHCdMDsCD1wOWyKuDUcMpM0jkFo4Y7rjdJmUhUGzSmWSnXHoklsPTRXLDiQBPrs8S21aSV
61meCfeZHXknNEm+4cIEYS95xbQpCgZWQeypGFHPKE05M3AbpEdFQxXVFeVMDayCG41YiqMmiwTV
chXdAsGSiKJ3Zbt44tLSHleSNMdwX8IRFYipO21RDRsiuQPJRr6W+bk5Bl+gUIPbuiCpkcbc0WIx
5IaH4JPZNGEkPrebcEJRUk3zMtCLhNwrWR5eh0FyZlGTaqR1Ci0JrFs7yzPVq2BTxjH21KgOCpUo
CTlCrfw1ilkzqjkO9MwDQleFysAhNngkqW7DXPCKsttA8ALNlz0yDuP6xmldrZpbaSBcLF5sVt/K
oSlMgsKqNRcuzDpq8pAYcAGKZMS4ES6QGSkT3OI7UTCFiwj8r2EjWd9EJjhDO0ttLbJwbLhOBFuT
RmMuOK2BykT3XZLq0IGX6IWZ2sduzGaokL67Ql0b4HmYx0kGH8rEdhiCn6faOWhCqRqSKBuLdjyJ
JeJrcRQ4d6C+bl2MxHOnCcWx75UnrZymapjFcH8Kro4rKFu+QiT2hx5CQ4eQyqjiIrmlcQvGKUpn
nuLdiqGAwEV3RD33cqyRPLvxStQeOZLaUJ0n3kXt1cmJK/GhEGfJMCp9aSgXQnVGvOQqwJbm1nE1
pVIAO9nVBMlKx0mUDKJGklU7jAINm6FKEZAgt/HE4VGtxTkFGWfH45A5R643lVsWGnYlTZiF2lHl
1Oe5LWQaFZpzl/LTUGA2aKLyUgRX5HTxUgZWpVKIsmpOGtqqE7r8pKoVPihNKdF8JFpDGgqyxlvf
O0dJ7Z1TqTVVzw0rIGPs6a1CgoGQYuU0BV53r+BxTbeRJkpK2Vks4KOQooeacncggBFjsgJkueyI
ala0IHgSrz6TlDJX8wRHo6RBuZEy3VbaTMsqMg6SWjxLSwn8IxlCBbJK21y8Ck1ZUfOqaEe0UK6r
II8noYNzXWxZqUdp5k9I4elKYipqhnNTg4CYkVqhPYorR60FYZYUbnQaO8nXXA75EQS9gCE7ehYR
M1DD6q9KlCVanEaNZieVoKWNn18ISTVGQdKoeeqZaoL9YsjCsj7lZfzHIK/C8kx0EkWVBcsaNbUQ
GaUMCsnlmukQpNl2kOp5kwjj55dYKnXwyKshkoNWFRrzBJ6CGwEwxZEo2EzHNFCttkyHEquaS1LK
9SClQ1Oy+QCRSvXKxp2SCj34qSypSWkUIYrH9VGKrfycoxpEJfJAAjruEPy7wFdLx06Ok0KKly9Z
986zUksTgwxrTZQVozw+itnUDJ2LMqaB7jvpzCGw7fJLBm7osVjkrq8GAo6OmyCMj1FF6LBOZLjF
AejOMr02q0IXhKpS5VZOjnOnczB9Mk5pbVSO9TWpGTewUx8rmTsx07DQ3BIcoMzWxChR/nA81ZVC
B5yC+IbUIFXbwKwMl8XSyC2dfFi3JohzDjKzcZ0LBeVzZnohiCuMJiKTTpzA6qJndQI60ktHjiN4
g5yJHmi3GE+qthwWtuc/tHnoqz5p8EUSNnSIRKWBWFemsYTobYnJJZgFBsggdB9kFKmgP6qzWsFz
ufaYJlv1FSkd8F0VszmnfnFWOI1qJuLUDpvsa+sqtmqxiFwKTYoGRKia41gB2eQD3+R5iNSQibeh
79qXfiiPCzOKbqBYPzMKV+ZjsKadmYWrQHfisAT/F3GDpblGzJyooW1PxJwmY0lxrxU381SIrKVT
38TppGVmYFiBmN74vjcRUQ0s4jj5WROFfwTQKPJKKMpUhw4lQ0nC7iQV7chIpbBSLdp6BhBBEuiV
hxXhpLHnZZJPzSIt7sE/uuM8qy/lEimDtLLUyouqkRcmqe7Z3FdT07NV7GWC2lqhP2vydlZ1boFU
tLka+22gZRCU1MoGyToEIBIIsWA2ILnEVIen1RFPIBKAHHGcVC4eRNw+r8AsLlzEtTpxjuH+rHAI
El5RfSxgwzWr6zguuYYQmfgls4YCNMM8p0l6HCBrFBc18H1uW8elIt/nEm+HJViEShsqF25F2JD4
2NFZxgd16OpSF9CpItc8MlF4ZLclmUVeluo0TanaUvm+yXzxNKKuoPHaOQPed7QyB1PLrpS5QDww
PSDQcOV5R7UfjksXojtxKGWabGbReW7K4LMkZOpGaFw1SqArMSaGnzXxNGuokafg8+MQgpFUPs99
TzyPZTJmWfCtdGN/0GQKU0WvIWPb9idlJT5YNivPfQV9tRyRHeU5Q7ptc0vDPsQ4TaG4qIPqmpmj
2GT1AJz3XIeexRCLteiRlNJGVQInUn2eY3CLXHCjaQRBWe65bIRietr4QnDqmd6VFfmuXppEVKno
gbAsVOol7UlFQdvgqtTFOhg0YmWegNk6BzPUHYC/IOhhko/rIJT1wIz40HOYp4EzRic2YfWVHcYG
oezIEZrwhOetzvy2Hkm+PMSOGMxCkV5GqeyDTg3/8Gt5YNtxeppYAtVcWrt6oVgjKc+CWV6WvirW
DA/iptIEnvw/rs6sSU5dy8K/iAhmiVemnKea7RfC9vGREAiQGCT49b2y7u2Ijn5RJFVlVxYIaa+1
vp10hdFYexRpXkIdtKc4bg/bQGjRC1RWbuN8YDMl11qbV7/pL5qaoZjXac3ECP/Xmy7+2H6G27xh
LvKXSvhsX1fhF1bvjz7Y3LLT/ZB7k2cyxuYP7MHVYavJUYxDcB+EyVHRdKcZTjk8OZukkjdZOFqd
um3yCpv2QiimA3bsP8QuNlvDycm6apGXavinI8gxdN96ueLNVLiSdVmn2LJzpz9ikzyDT+zkwoet
4zQtLldwx1fgtLvy1Fb3WvVj7tQOCjsepNXgitSd7JK2YZ+zX1ZR2PzwpWTYnpTy1Wst4ikNGuyq
Xu0ckw0FSdCJfRScHVT3+1F7Q9b4MRzB8OdMpt1iaV3OLQ3hUFuShVTb/epvf2OUGcyIa7iwsg3I
37pRrJQ1ncsm8geYnYIVNsBbCkKs8WRmQ+ZJG+5sUq1XZ/SrNF7oMRz9pSQV/0zi/pXSdT0fhBeh
/sRCkgfd7D9Ge0hMwPf4CgqcqFvvvL1Fhq7nwafvbuOtRbvWkG6tTG5D8Hsi1XQbh23O9RwMmVLb
NRpa/qrw5KUb7fsisFtXzs2kshor8q2tXHP7fhUOg587TXNLdDikoiLrBddQ5sMoZhSeSXLckrY6
WtZ6qYzpVqirzxS52cRBb7kd9wuVferZfjmFozP/Z8CDCdqUsgabX8XHtJKi30Wzujdh9VXTvNX+
nxGSr1Ru6Jz8UbOzb7Ye24+qcx8n8qT7KF0qtRXMN/+6DaM3X2iZ1sq0JXyW+gQG/oPhXO6auff3
K3vDPz1JTDfQ8ewQYUvEtmgi8oFTGhV0o+mmEUnEXSszvXSPul6rTBNJswRezLFq61cpIUaD3j9I
zY4e/NJ9izgtFV7cFA5Z7HFuOnvk9H9fwUlYd9KJLlXi0KtdVHLt+q7Q3Krz95faHmXqNKzHftRz
Ca/tsbTq4C0Q4PEQHHzkdtdhmpFGqaTGItrXafc8pBwF07a1Q1GREIfP4fsbXKywZ1pqS+JktJmH
66DYmsGQjna6ES7qX79GdeyKj8rU9CTWD/gEKoVqaz5CR6f91nu55kmAx6B6+LY6GlzlAQr8bRsb
f7cRty5kVcu7F3c3HW7THr5A4czPWShY/cFgwu1Dp59y/jz0Y6N3k+mRNCw+x3Ip/LeqF8NB1n83
B2VH0xD/I8D9ueudSBUaO9l9GuJjO9jXaYtoVvG/Y1u9zHPwe7Qh+wz87qtrHZYSh5VTy23ZqiTO
ZxLOp8YmhXA8eP4RO3seqlOlOiiK6TSOzkfUGBiRXve2hQHcS2vX+9JtppyiWl10NYT72kV1GWNp
EBGTp8Bbcm8J47Ox4Z6EA0lNPA2lWP81qHyy0a7vkGMx/m7vN+LD+jDFZk8rbJAo3X4wV2jIZ04y
3JRT6g/RX4NHUKeL7v71+h5FzjY56chiklkmIXNVKPe8dYtljnLkQ9VurpINFc2cV5T8qFV95RPc
Rx52EKOk/z1++CEbitXd2kPfcXjcA/N2anDjNOgnfh1lnOOxpW4Z9itNybah4hXT0RWWHYzHWRp+
+PiDb5Y0f4Ymm4mzpqiskWdNW3+LRdXfJkLba88+WSd2Vrjy6M7x+yzC4PY9eKSGIOzv2IYPclvX
3LOBf+v7cCtHSJzU7HSk3HvdKUTTfRzt/UTKa+LA4nPd5dYmQX9W4bIbxWh3OglmnI7VXPt+QPLi
LLD3qUwXu8wHRtRrQLh/gw/m/Wfg8MZLX/saRZTKByeCCPSeP7JIZbIk7spY+D/E1E9pZLbmhlSj
K03F4e84sXvqEvIShphE9Fzj5jpVCuukaBNkJNTfEx4cw8q/Tih88lFrkmJ9ECOhN+E33f17ULyq
cKFCN8cn8NMTRM/ZHSa+G/EpgikLtHvr2+aTqdk5fB99D4P13dsWNOkC2/pcyyZdPeueGE9uWM6b
rHdHXtpxgyGJ3zg1a5eqwbM3YZS90UXEl74jKeSfLLoG6qiaXX2nz8FxB+dqajjsYa+yqA+DktcI
+/1xjDJi3Utk5Lgbwu7eWgvaflh38JWidDVwKvRMIyin1T/VTl+6zhrdA4U6BA+lH4qlq6L7YJsN
iSPxiy7m+uoZ5qaeX/Rrs2bDQr7W3p9Oupn+7/D9taarVcpqzz/6k0DVsLaPhnr8pW2qe+WiGp8N
fSDltTkSdJFObKxyJCEUgjTuvmZNVLqSbrpaIs07HlSdhW7Xf3VbLoO2ORIqWI4HZ8K+pyzMHOFV
Rw+V5hcdw5TNwnmv3VnthTP8ZomPaRhb8cWC0CmipHd3KDhwSOxnGIvwjrpWvML5eaZvJ+Lq+CVe
a3UQJPDyZCb8y6GdymYsB6fvwy36GaE6PqopkZmaPX6lFL9jDlb2lYxals2wqR0cffal3eiP5EF0
MwxySXlLfMTMKOqRV5+zbYPj4ixRtiFb+VSJHvJ+bMkBT8E19zWozyzqmiOdlyNZNAXTAeLkQv3K
v7jwoXOmWz/DJ0kjj1tHjdy4K/qx7o4N8h8EU8+XraO6YyW3E0G88qoXz9utA+N7Phry7vjdbZBO
W3r4YK5DoIwPfiRc7tFm/ZNAuZwPli+/9XNQ8AwyaWVGEyc4YX6q+1BBW3s4sb+l4BcnYctHPfTr
zkye3EesbQsbofryhJmPLA7noyR2yngfspJ22r9S639aKt13pGXTaZvCg635+yKn7b2CwXAzInx8
H7njwg9UkzFNFKqOoVv5wQtbFMtLhTQ9ArZgwjnbYpgUekoc1IIj3/lr3FzI4um9mJPpNPlkyN1w
9Qs2uMmGMDMMj1Z04bHCBpnKHuKNtvb2rYJHMn8R3eOt1RVWuT7OlmQUx2WNunswki7reV2QoVIf
uq/6lA6uvaFkUI+glr94r/fLFlZviD6dvF6849CwJdNRa3LoMIJVmkxl52NbDJAY4imYby3l9izC
6HXQbVhO/fhvPAASwQZiMzfsXZg88cWJYjgvy0ez7jpHizNKChgX6/Cnr9rojKDdSZdtfNX6CCtx
wObRviGWrFOxcViU3h2q1Cn6msPpsfKfQWwGFwhL4yjYbl3dJg98IR4da9MR/30GW9zsIRJoWjXa
yys3ftdLkqS+0W2xNtM/CYxwmNsdPXE/eLSDf90a1pyJxq6MJ48gmdLOIX5CFHFMG0yeYNtX1C1X
RDcBdx8hnyasgvo1qVo/twjUi2XR7dn6ZszqOlRl1xoPCblMAV/RPWTwkFGOnB8AA7vEz2FVUh/c
WQIJGubT3Pe/t2lRZRNjUbJh+IGgfSkMEk/H9X4TiqXMJ3xO/XY6eqL9rXrfO2rfCe6d6T5ZEhy2
eAnPE91ww4JravDBpPvBYX8kMieVqEsfS5XRzmlyL2k2aB7QGTLcrlPoqDSJBx9BXg098YR15iGu
M9kae25IlEUVnANtn5F/a34uLZHZUknALXZOaR+RrAKPhJitmNtI/KqCLu/EELwyPv3oI2c7+gP5
YJ/EdQ4Um1/e41Od88khcKUF0oW1G/bxxI7grLCwL/kYYxcJXFuGC84/86d/Op9t9+WLsLwxjsE/
Xf6EqzFlj/uzkF6Xz6ZaUjl2R6JhyMmAjxmLGsR50ry6MYLdpIHLCIWfcmRZhgdvVkU2NxX03VSN
MmeuITnyCWzMgORyEq7NEXqhSGqsd1EgU61Q53tNt3fjyMJs2eaCy+Zr0mG9V84WFW21sqJuG+g2
1blF0mho3ERAPfHFx8SLr0TAtG3msX7xiVs8H8GC5J+ysllbhhJZ3muEIdkymyB1Y3IlLg8Kpdp/
m4KMjp+6DH8V7HXYQ22dy7DfMuBgNOs9ZHW4Mbm9sI5a0DQrpuAEwTp66w+xtkHGJPIFhfKvXWBU
RRywiO2/ULfRV1vLLPYeNfiml575bTZ5HLGQ/jPVTB3ADSFCEtLNt5DDe43ZqcZpm726bJYXJee5
RBgE4x9b0MKcS9y5MIq2FBY9z1x4z2fKvcc4IlmlJp4P4zDdo4XCmRJrnLZ2fOoF8kaa7h2skH9y
qxjuXlc94uBtJcgudUcRByvVFypAoIPczrlWfps7k5c7sMbIMADRmOh5UrwrLavgoK9uJrA+Zwr5
K2DjCl6Ydg/Ams5O0023OBj2LbZEXwX+wws2fY0i+YJ0rKiG1B3YXXHVHmuorHwD4ZCyrg+OQad+
tIj1Szro6KR0Zp3IAwQQbPDK0i2x7L1ZR7P36urfwXTuAW5yAneLykPMW1vIpUvnTs47pQGcOKoM
kbpmnhYoqpaq3tVgaEqPj78HZ/1q+3nbayZyv24YEujZPeDDV0/NEFTwoiC+t0T3ObGYqBGuOnzT
tpjZa2yCPpeeD6Qx8MN0GPv1wyxLihymxT0jqrtUrX4CMhKxAISUrOtytW6WAKgrXd90qR4xabsF
0E3Ms7kWvCTBwtLYG9x9OzpFqDoUxLK+Btgkjv5W/9Bz4patGXerWX/U/SRvbeTlowBQ4cLnGsQv
Lwz5GfG/zvgI2rCK2ZKv9aiPXvy3XqPwjFmb++CCdmocofMEmKYxQm6o3aD0sOzlkRMnJa39IKsk
eWfbOB51F32AloREgfyVYtpVa4L4Cm5DADtmUc4PSmuwokv3R+IeShe+vURT9MrxF8dyeMPyfpF2
zWfp3yZe9y8aK8E63BnrSCYxC0obBDwNbSPTHg/mSfvZXJWe/LRuuFd2S/M6s8968D2Eg206eeG/
g/KTo5wJcELQhF7LeNobgep4g0kTj3IHqiVIAd7qvA1m4J3IqHYgUlVnT3QDszf1l5jWkLNe3R9q
f/wYGxcroyKi5GopQ2V20CIsjbp5ziLieOXCkqkY/WlInehXC69crfm6gha17iiyDbu7X8nqtDBz
jehQZxp7Yaf5dcaKD3NPp8x/GoAk+ke77pmP9LNdSQXnp6nTyhzrOIHPnkxYR4VZz4JTvP95Qyiq
furFyZ1g6PKYjY+pXmUhaQhPfQ1R9ntBqptE7isL2dRF3kFMAv9ju+li8VcBFXlN+Myx8AxiV/mw
bHBi3aZRxTDzXHSBLgN/XuEDTet73KQRNXbfB/bQYhuogNXGib2pqQ4yfCK03AkbpWac9okXg+Vj
TvizRwTSO658lloqDYIG/J6P/SDADov3SD4mgjRixLVW1IHc4Ei5UbJ6om5PJOiuGiwjOAaRhYmi
R9m3+6qzxbDIf0RCznrrjsk67wewkrlgAjTk+OJsS12qWPxYa/kyNuoYm9BBGoE6h3UoJSXmzQUf
I/4nhp/a0OQWxOrMWYsUpt11ypwBFSPL7dtMru15pR8BW4IsjsTfrXyObJkX+EMezxxGmrId2E74
jpv2pOZFkBznWdoilJ5I4z66OQLogHtmSl55ZQ6G4ATTEEIrasXPuPKfjpp+2bYAdIwfFXj8UXeG
IWn6FSa/4zaF6yJC3uBvMlsDJ+0R7rusZJ4755EIqoOqAFkPQqWu0nW6+c2AUstUKfCDw4DUAhv4
OF9sh8k+BkvazKCBoQQBEAMdhh1SRm1IUSS2zonIFtVrdfGlgXUc4bI7Y5smoYXvvHK4d5J/uHSR
iOhp6QXIfG0PIG31+xhmaegVc9I5j/E52HnowB+39TGpvZ8SwBfA7JBy8LuqlFhpb4nH5/3mNUHW
jYvtDhV0yNnptbMzo7PsGJydlAY2OoG13nK8LbkjkR7edELtYZMuPIcuHN68YdzuHiKtQAcpmxSk
Jz4b+P79Cs9yLPtoWC/fR6ZbyU1EWMZpuO/87QpgNj5zYTETRQtQJ7aRVwrT1ffQEJxh7FP8eSTr
D6t7fjTUip1ndF1yF887Cbiz87jL0nGc9Nmf+x+NH637dgUO2vIkTDcxR/uAGLPr0W/zYAEczW1x
d6O1HDggDE8qqgGRYL13npEa66BgFxAIbwP1j8smV5xxbzj6lY730SjPcRuVzGkyP2HBu2vs9Ir8
LdtQK0gCt2IhYZP3lIu8tw1yartCBXDfv2mrbFqNjdyvUqJqEwjmyRLRojKQQ3qwTlrRUBdAYPsj
aEPghfQ2NDK6IxoLM6Mqvgtn2RYakhtEbpNgesCGj83JQuScwK7l4WLdXAOKzSbbtrd18j5MJGxJ
qX6hTtelG3lI2iU7yHTEvqjOb6sa4GtPagU9zc1j82AeND5LdpHe1h9WnOpY571YxZepvK9JkbOI
tTlr2HimLoAH92+dp9pciBolENaPvF+BFCHCbI6we/OF1qBlfKnPs+2QcMmce7a7EHMOqwZaZ2Lp
MoNAM7BMU6Wd6jY+BzOuThbW4NOUMyF7H7FckWeLg5pod/Wm+a9LK3bog9i5OT5/1O22FCLxxn1t
XBSKS2M+8NysBuYboiOwQZ3Z2WFOdhTMwgk8xXjynsMajJ9mbppyZhVCAad/jcV6FD4Rl27QrIQV
+WibODnXSP80wvccSMO2n4cqKMe+f1+BwmetwsQRq6f2gYCr39FzBOQNmfhYnWCiCXoEphrsojFk
uHrLdhI1+F9GMW27xvxUARYUZ6z8ExiVLVLzrkqWH9UUf8ZyTN6cJfwyfuVd6rV+0V0FrHxmCMa8
fk6rqvoEk8JuDZ/nN1/6ZRvrIOMb5TtIMXajzwEyjOZ9IJtcDECfmMEe5K+heWPVto8xee7fR7iV
RTpEMfYW3pdRwOZr8By+X30PZhDXJq7b46DBnU1uD+KISJDKyH7BiPnzGY0Ljsi8Ziu3Zk5u3rhu
h6AHlITntsq3KUDfQAXeG/0RUAGJV332pi38CNuSHRwXaXPgXYJ1n9hK/fBWdggsD9/JkwP2Opv6
y4SFaot2opkeCzCFwAn1Zw+7LKWjk5PVbx8eLOk3aYBa8bgdDsHzULftHRxAj5ijv08dMYeqX/iV
Oxa0mjN+tRFZjxxu2XGFR3bUjU8LHlY1CmCDk5C083VIujXzQYgBdSTjgVH6KzFd94Zf1OZJS8Jd
Bd1zlZN6HdpOFsqi8Bhj7V6WcKpu7tSBIy5XuQHCjNgAhWOrq6FiOvN2yxddxwXZ3CDFHTTkgLbr
CycizhCedDJdxWnqkvgVDvfjMPm++TVEIGTYrE7dnKACmehufMIacbi595hNNxDB1c5VQJ5Dz/Bb
oiTfRxqLGYfifnXBVfTLlazmzKR2TzoGi+KsDYXztTocEI4rTrTS4tQ69X9fERAGB9tZGBDMnr4H
8FT2xOuxzbvapM7W+xmC++rhSRQkJgmzzRPjo4tG/Whm8VNo3CEdCdklySR8iZOqNVpjkJ5CEE4G
0SBWFK7m7bRwJyr6yndRYM3TndFtB7/UOSgpNxgSJs4c5bdPAOis3XG8eM76Y4KHdtLP4fvV9wD9
uTzzJ5xC6Op3bKT9pU+w7CR90TEDhACu5Yi6dljTJS1mCeA3psKBXHCZOdE6OpvW/EEBrM4mauyr
PzVYZuoljyGpSnQpTR8Tmx4sYW1mQfscxi7UDykWmlqRiL3sloVn38fMwSRvRg6vtZla9Gvp+TpF
ILSeRzPlH61ahz5rP7tx3NAexLdrOMFGdCfsFu3za9/fWBK25p230TyxQVM6c93mo1XbyW+cxzL1
5my95RprTz/CIEQp5UW7BgvYo1P9H9dt57vrzXc22OCIRSg4Rn00l7O/idTxdfDixaTaKQYPDpd6
zaLQg1ZcgAAiZYg69yISeAgOlpzM+gHQcdO1l0jb9uJg99g1jP2BGdBcOJRR6oxg2CjZ1XXEbol7
q5fFnuIQNDEo2Ta14J5T2gb0PKzM3/E2xEZVK+/gAe5MibHuMZpbRIyEmJfnnDMtgE6y3r63FIDo
waWSdu97wS1otuRjgdzeo9Dx8okDpAcMex2I6m9SiWslaXz8z5EZk2swpstk3COpEytROgRJbsF+
ZYhr9MMVRKIwylQTo9MhCV+Q0QRZs+AUjXxhl8ar+WXYNl2iJsKeFSb09j14jQ7y72GG+51F4GgL
FIbJxehm2MUGvT3d9Ky+Ajnt7YjaMnJXvXMg/65NNY5XAm5MrPDCdDxaEO/Tt8lQH77fqysj90ip
VxfRKrwUvtgGly4EEsjNdV7UM6zpoH/X5zD53EuJeE1ctAD6cBbHdOgQQQ7Y8aamXyGuaRlbLQ/w
yqOTnJ3x0OiwUGijwO443SA3EbvSYdNAKZJs7AYQO72qQU7Or4ld6nxjT3ofexqsSiWRwFtYcxR+
36aH4Z/IaIQTfXtsJwOcdDHvbFkzRGXuxXXiEK1Dyi8x35MUN9mC4JFu7jmcVG6RVX9FA6/3ZEKr
TzD3l0G2/rF7Dt+vhnXvzMQ+Er+zL6pqQTz3yCGes2QJEVQEq5OUAuq3BNv5p3dmL28qrQrMXJtu
LrrfvJaYtG4Tth8D0h+d6It4iXrz0FL2vlWfZiyamPCjdAZA4Z3OloU077DI9X4lw4QoFg2WE7oz
Ul7TLROQrvnqC3LBVScXPKEZAttZ/5CxBaLsCPGzBWfXR+aVgtiua1e8xOiiWpV6KEBf+2rgQOfi
as2nzQv2y6TQv9AB/Y6J6OExmKWQsjEvuIsaAN+KXenaIFVEVntwmDEvrplEAcPhCkTIuVRUXGmL
QB4dct07ukiRcPXxsCN2+DWEdAWM5W4PDuUsKje4uLPdNRr9XRGvOW7qx0Li9Qch/NLWyrLUrX7F
tr+ha8n7tJK4qeXw0joCV2RS5rXeOh8QsjPulobyknWafFbrayj03bB+/TnAbMvMzIstXv2rX5v6
bmfnGjV7x5Hmh0scKBTWmR+LT7vUqo9RrMOry9H4JhABCdvLt+/SAQ+eSr1hoOiBhSNoURmdn8HV
nrX6ksTzDUYiOg+tZte1cth1qyaTooLbdmqFoFhGf4B2W8i+Xxw3A9087SfHF6kFw7QHuxjvyGxN
0Zp/FLDuXY9KsOQTVCWQrF8elom0tgIRI236TCcuCukueoVUOA+yqGrO73BMEnCioc5radobrVCL
+RKo1oirK8DNGbcey2qlV7FRJEFGH4GUA4tavB2qnuEFlSPOxTa9TO4ifwGTSdCQNBXdUNmCw8q/
UZdX2RSY7qQ/eBh7nxvt36d5irIx4hWCBGNflTDwlGyc5HHYE3jqMXgokohj0FbkmRPCchbbOeHa
uz6f1AXBV4MRTnbaxtGvQEOixMAfTzWyncIPamDXRk85QzJ3hBr2Yc+NNAPj/N9CHLQLWgB88yL1
BgcEtO8eYgAFRhM8kml1f+geds/ixW5KanfLkWYK9BTp/jLj/YFzaumd2+QG0LffzQzIzrigN1OS
DbRp73xQmYR7IMM58+Enqy2Yrq2e/85TCINGVCk2sP9cicAlJ3RV/TUJjKZ58tsjrYl+RO6iH//v
a7hdzSVcnIeMCuNWFIaeqy7o0VteVrQ+pjpsHm6wiHPdRG1uxMSPDdwYpP5wuUcR8T3DSbg44Ze3
8vgId/EAQ12h7EA5Ni/zVEahhU/c+H3pVRs6wDgWUdF2nxb2cT8H5sZFmAlZj0AGBwLuq+r2VTXE
qR35SzgO5HPDA9T2NMK9CyK3BoU4dEcf3aDpkITJ1bHG/mq67jqaRtx7H9dq495ynNG3Q3Gzn7to
ilNN6FDWQR9k30VcONtPAErkFNEQApk1DnYo5BtTjYoxsvK5zf1opjE8YSrLl8rxv6bV8t0zEcMe
uYRi74bbDqmXOSn5bOZu0VVEGkt33ypMKNEdXUt+ecbv9i3dIONrkiMsGfBT+HM2BOGy1exez57Y
h8b6SH1FKWek4SEB6JFMM1ryZLDjHuBz5nn2bJI6HwE1YcsyAHhdUrRcFjaJbdbF7r53Oni8Ie5j
DcILG3kUH+d6Q2xcDpZsDzyHa0GOD0YFevk31Sw5oMgWR9kGMcrnf5yh83JEjxViF7Tr1fAhYWLB
U6p/ig4dklWcu/4+nske+9mpamV31EMNDxkuXo6fLoIlkog5tC4isTbZSLydk6z1XWgTv/rV8CFc
fnJgo4GOuSSqlzfQBgAGUuCsXjE+sXIGx3iOIQgS4RboQrs4PFnSAF4q0ElkzOH07LElSWbA0XWV
/cdyVgOKabyXnmwcdV0HmYKsPVn9fBtJUVPcAmiYprDDh4O7BPA+W6qKmQyiRNiu8JfHfxvu291K
I/0ANYxOQRlPP5NmOC1oTvwXm1npV/POdbqbr1+wegZQawOw2rqsVxoXAVL6Ly9wd/j4geGPrjoU
JL3wc7X5cemwGs2WsAu58y9a2qe9awOWA2cAQKzJxQVBfFaUV6emRUgs7qgkS4LqJThTloQsrXA7
1uNc/w9R57HcONIu0SeqCHizJehJUV6UtEG0mYb3VQXz9PdA/+JuFJKme1oigaqvMk8mfnlG5m1m
WXWcSsIBlInfwkDdYO4pxJGTfMSOcMkyfLcZC6CuwVarJf0G6og5/xCIFv/SODR2cTd6m46jx6lk
TSNAVtZbe7SW1xh+8rkDUeGiXV5Lnhp29opk2GQyEBsc6uHUYV9syqbDYS696WBwaW7VikAB83dn
cmvkrt1NmbV7c/Viev+C1g0EbdkLAoZ4TyQeXpFmDjNZlkSEarO9ZXsO0XIv/qsb1ziK1gtvHKjb
yAOD2k29NK5unnFYb+W2qaaW7Hk3PMklTy6NO/2HzfcZFCkHySGt3j1Rbkxv3maTURzVYLM5upXc
FAmNCmpQV7+2yRGr4ixmfZ3WvZGkS3F2Cu85X5qXjmH5wkkgZ/IEnRH18l9VGc1LgbLbxnpl9rod
wvMv3NY+MnBM/Dl/78t4P1RJuPWL0YiSUoQbkZnNuoDl0ZQ2kaH932XieduuKq9BCdOwdHOxb9s+
5F5ja057dSo99nwky2iqwsOoDZjvpX+Pu/g1tfoR8dSKI14EkOfxJtpe7N2YiHWfevuubXK0Ku9b
LUTd+6SxzvHseXtPCAXIvI2T8KqyRB3GOMNe1gMpJWzx2dbbqvefwASfao2h0s+N3td21WwzE399
6JjdirGrI1Mvn3mBx4Ny9SYSezqa/TDurHB89TXAXBr8bgtCfBAcG+Ent86EWiHs80jANtvKSekP
203ijanH8aL5U9uuHmlh4H3bGEbufRdS/+2djmvLQ7mC6f5dp7xrEI37pBvCiARqFDJcV0LEe3J4
7ZHBiGTjkO9QGBHvivFqpmCrbZdKdt5xXw5ZcNQaJFozcTRQm6Mqz0MMTmgo7uJ5/dD/q73sNR8c
rtCyHa5yfLBbQdRsNtMtVSf6u12Sw2J89l3ZfI1KiW0XZPKsC92+az+Gj3T2EFnjB9TMk2U5bA1U
qtxSIzZPpariQ5mp/DlhdI2s+UVZnXX2rB8BHEgbWBuvY8lOWV/OmIxGu7E9z9yjWU1wevNDsBQE
/u341aTyBMrAeJqJu9tOmlxQ4uZoyYRz5/CKFk4S7GjNk3Pv/fRVa68giNNLYhdGsJOuexCZ597z
KR1Z7QMf0bf27pjZcjt77W2Zxn7nFVX7qDjp2YQ39rPmfJZN5Z8R9eqlkqMkVcIrO9vmi6HFGqxf
yofFwX/vm78zHRCPFAFg2BJuHZc028bhA5xCdkjaFQocQ5wYSXeAQnWMvADxjflgO5KK1lnWb51E
OSfQw1edJYQ+U/WaoJHsqCsBdC0HaIyAtgh/eRSTgyo4j8CjMn8tgwCzYglWGcTyd2CFBTpc7Z6m
pskBNlg+wQKZsvpdreFEjTn8WubpbWB7uelB2NfMHw9ZwbJFsuzUgcKdw9T6yJTfEePIqGyYdHhO
jH0AhHkc/Y4UE6AbbAvp1rya7tP87ZrN77EZCfAkwUZVg88P4y+cw5wsqpf2r+MDyQROaYKKO/kz
Do57NZSx0dUIacyLcvVW5tIum0sr8/AK58+KoNNxb85Fd5uWhbNQn6mN4xiPdb+UrMy/cp99LpXc
/02YbSqAiQ2ubfuQLg9J5kxX20zna+ApezdCkmzo/ZCXdMmoh1gsBO7ZOhNkDeAXG+TgIuk2ZqV3
DD/12bF67zqJ1Luye5mwcmJhzuqO+DnzQbqcaDnbXH4+sEvyWYc8AXt1KWXh7KAT8QH/mmUd3grC
oztTkearjM6+miVnRGVVwc6WrgBGrcTFUM+5Yahz1nT1hfhZfC5z6Ix0N5WzPLumnR94q/6wFQeX
Wc/BBaaot7zxJOy9lzjuWZbaPVtVGG9iVSO0rz+bnUDleNV61EMZr83SPUgyTCfP1B8V4+dz5Yfj
EysRvQ/9s+XU4jQE6b/cs/Sjv7BuF9201w257MrcemPZX7N5cP73oeasgWTZt5t+HLKLquV3Cou3
T+08Ryzz/6SGg901Kt+Oqr7tkPY4NmfjDPfQFgMKeupuQQAB0NHAcQGBPuz6r/R9Xqk5+Tt11akE
G0Z9zO8+xmMahAdVlwXEf0l/kaDmRecQE8xlOEAW/m2yGilusmknxNYm9p5G7Z8oo0k2iVMQXV5y
kmZwS4fWMN/hJ/xt6Ul17pjBN9Y9bU3YcyUuuqiXa2L7wNWcniO/+I/8CFmFeT451ZBEzOZj1LnO
KQSG3jESVFFlA8ClLaxCaAWRDugzGLpnU2vAloIDzaIAUgtWfgwQ+y0vlnHTu1kQdeJ5ITEQTbp5
CInsopQp6xxWebWb557mktKzADLzs1+36cXkqHjLg2hyXNJULoGurM6sB7/KN0vaPWIK7OkG4CDl
uCga6y0zOHl26/4oxVs3xMEta7Q6zFNjHpo2fyj8hWRipRfgh7dJQMcbpl/sRrpHwgbEmVvF2fk5
0BDHyhQReYLUJavhOXrcSM+OD8jxw8bN5PxIRjHdJWlQrhjEAUcyvnFemE/SHJ69llU7Haii8dzB
JR+tfs0m1U26aP9Ibygja62FMoe+uP18ZnT599wt+pj1R6+MnUtjWhsCV/G1DmZ7XyyEv3OD1FXJ
mubzssL2mdnG9YdhWzBEOOhEZ2mRTbJT5+qBBjvdY7EIejjy4M7vuWuT3D9z0XyMRgLrMQHLZpwd
z9oyaNTal1PzE2aQlzouT8UwAIuEM6MKyey+TrIjobdrQbkUQAWyeOZB71fD/Gll4u6WRX5KlElM
UtOgM0vEhNGqDrLs/oX4qJtpln+8oreilkOI5qSwgfgAEHWDxzrRr4kIVDTCbB4Csz6QsH4pXAzm
FYXLA3WieMTdTZCDbpflDMHlGmpHCW54dzbs7s/Kiutb3G0dpzH3QTdfvZA1AVzZLxnxV3Vop4K/
og773ZyKfJ+X4lA3xJEzMRjHdJeP/YliqJlrIY4JQPWbWwheeZIZhkJn/aGiq4gw4EDCHZD3EQ+d
mpfpGBcQ6m46HOx21bJr2W8cA+1DTNaTnBOONoMtiKkHz2XmbKmFAHU3KnJ9ZQgHki1vbm1mJ7sd
vlKVvNhu+lflg7H1Yq8lN6zTbRJ7BGqjIU0eNXg6sjNnaa99BphgRlDbBmdR1J343ZPlr4blaLa9
+ZwwriXWiQKOvSlLl6Knpt1ZZjGfY2NoURlfkiL3fpkCSZYeqQJ/YLMetfFq+6dmNKZNNyFhzODl
m/6i1KQfZ4ODuxCu3Ak8+0Uo67FAXR/7iGRlQG5J2+wKFtywtoBggILn2VXcSCp5jP3c3QwFlW0y
u/dW7Oxr/0sy7S3ybI0pyCdq9ZPhG+WlyILnuXbkJuytcbuI4Uq3Bg4tYWlIP/xahIE4U8urNd7N
MpWPoy13I1fuOSir/1LXs89Nvw4ijn3RBneZxobdxZh428zxmLnneV9mVf4qMjJ1Rv6VyTo+sabq
KO4XIoIdOh2i7b7zZ9BonKVrHdukHh1Mcy9uSA0edVzkrxAmuKK+eCOuQBfOYo77zun+DGE37gtM
HHZCjo1q/Ft4S3lQVtjTlWFg1rXpkymGp7kHFZTZgDSjwWbAkpNtKEjHWjzDvPmfjFznK7A0p9A5
6z63SK9w2BL4ZjsF4Bf1I1kg3FivTLZma65u3Ap3OijqypE7px/6yEk61N4imJDxHGvTJnZ4i9dV
VtdJQytB+jvWE/GEBjhkZowAphdgRjKJ6IjId2Xv65MfJs+xAM3K7eqtAVQgxS+/OlWZ2JySGPT6
IRDY3TlNQyCablQHwDGuR43OlPRwIQ3jXlDXz4lVWC9DZaD6GJ/Ye+VOhsnJrErz2oRxu62tjqEB
k3/rhR62F7V4z3VJQnEsm347D+LUOGn7Rp5sz1scXHnton7kHh/Xw84c3EkzlhtVhuaT5Zs0b/QV
QsAMGzubsT6bzhBe7DZ8LcYB20p3p0ywd8RiVqfcpewEkeQmSStHeBp47FZ79kunfxsr/ZwVJUH+
MdCcUavvwLQUSUIC0C6IHIguthohx2hwFH6KaTBOUqC4Q7D4p5rCu5DsHl75Ia91gU9iZhCL3qu0
XZYiit/yta4vRk2XcXg2xPQJ6Hqgm4zAO5Ue7kDJWG4Oah/G3HdxXliPpLL+2Sgl+OBEJGOyiZbk
dyKCOW+czH6eHE+ipZrFNq6TiLKL4lGEvY6SFirTkpRkqYnLA8xyMxjSeHLR5rdYnZwAA30GaXYa
5UWO1s3OWvriNKDRR+CysszzE50yf6aWIhCQNhItmn0+zYTaqoAexKEZpt3EfholHstKa97r+G7H
nr9v4yV5GLyk2tCX6OxKQx+lkzSHhmhB0xousftWbbVQ/TUVlF105RBuHQLm58JrjlOLcz5WE8V8
PRUXdT2cLMN4Wzivbxdj1Bvwgy6aR+keLJLjrNL8+aKE+MgDtOJYmZSD2SbaUm9d4rHeSa2idNbZ
eyqy18mm9oURJKZGCxS7avv4yMwjI+3Z1n50mODMdR/O3EivCQQDMvTsmPUNvbQkcjU9xbqsHldq
ac/vjYQ14Ohh2AbbaajMc7OEOFZVKvdtmn5O2mZHWgrS36yDUxCwahnOHk4ukmNv7pqSQFUVShxl
x3ojbxX1OJD7GAjzwXATuEwPioEz/cYOc+ei5kus5/nIi/ywjOkbw/oL5uGbUzLWqylggQudvStE
F/lhmnLy7ozIEO6ypdEw4Kr1gB3qYohvzkC8wYcqbdzfLsew2VCnhdY/M8kndFtwhtgVFdu58nau
PXIar6z3n1m4rPi5g0k2a0Un06mO0Qu6rtt2kharVRGHvis+JuJ7Jep55OmdRyTyaDQcfLsYyNtF
x1aNXQKW2vc/cMntrazS5kwK5KzGnl9z9M4NF/EhJOG4/hy0qf3ndzNVntq61mNDl1vVoj8FKXvx
aUgCKqEwFDkgURWmg3EbL8vyrgvQE+g9oq6e8vZZFRC9NJPlnDgBFgO5J98Ztxye0qdglK9pzf4+
d8ZHU4XrCFx4t9Z+W2bGWaej4ynJ/JLbIrnP7CBrJNg59850IrzmHokhcTglAmWj4r+KgtEt0dBY
Y4pThF5ibxxe9jd7dJmMpuCcOiyztFRJCoVosClZLnegLfOJ0sGL73vmY5+LAfugPHKbPtBQ0H13
ntWAhq+dOsH8h25Nby/B7QjKyNfAVOlJhrP/QKRnN9SqP5WOSNldJ+uQGY25m1rf36DFImbwgsik
DC5p5eujSjpU84CeI+GcR5qNDmanYAdF8lu1X71Q/7WLU7w5jXtwtbVsiB9dONylx4Hmgw39R8ul
KzNyPMjyTwYK84xScJFOFm4WnPC0rOxvv0dWnDdNn6ZgrjBOVRscy7Kj4a9haZa0VzFcem8GGSHs
/+ADyjQEtSVX6LbnnoaC75q4WtZk584am/+yVF/DpTlQ1KSfJBHORxbb3+5i3/LKdW9C0S01FJbY
eOTkTcU6LIbu3yKc4aZl+UZDoDO77otC1B4mj6As3ZHbn1PiCHQhlix4cKv/3LHx36UoyeHVEy09
DmtNr7zqoWiZwZAD1L2nGRHNKT17JW2Go/HUTL5JZDRur4kVNHsKLxrOIA31QT7cU7q2Cgx1D0lE
ARJNBR3NJrDVBEjdvQim8s1tkj1H9/dgFkwAVpEw53XiEdPr4uf5HzRF/SwD/pBKmFLYbsYQezVI
0//wxD58wIh3jEXz6Ob41/XSkPvNk+HYqkm+lEjlhWZLQbdVLyWw1n7EpzTZP+qmMziMIBdoZ5S7
2FCcMxECzktVtBX9OjMiTR0QRa+r4fzzIRlcFLefTxt4snPQO+2+0ohYsl6sKCFIAe1cIWPC4Yph
ZWA7T7fnn68bbNMjcZi93S4xbK2R7HTDifzn3xz8mV6N9V+fYyD4oaEejkwq0AbA+M9n5IqgQ3++
Hl1ZGKQG+U//+27fjnBXCSh/biUCqI0PbpzGx4lQ+eRY3jkdkJbYe09OIL1zn2pihsmURD2o9dlK
fOiLYey57tavfz5re8s5DC6ecTeNZ+Su6fzz2c8HSjvzaqMck9SQ71DyRhMdCuip6434IxSyvmUg
CBtnHty7QxJ/nyWgCHaRBqQnwfBpTR42cwP86lRxdUcXdQlm39N6TB6E367bdubfLe2QYZbZtofV
OvhVH9y9hhKTuLMfh1Em126iFSbXMWJ7Z9yLAHuh671fddrmkawW8264FlaLk6GSrF92TvDPR/l7
7DJdvfkWKFP9ayKyc3cRJq8E4Fks1y8r5LV9n8Y964hv3dF08g3o6mmYxupip/HwkecfP5pkqR2L
8mZiNj+KZb8kIXGixNw07bT87wWIc/tfoFAgKfbNr7bPAD3o/+bEze7sZ+ZtqcnBlOSGemXrJyd3
GEgk8mXaVfndpf5m12Vuc2Qc88ibTQZR/BTxOrTlemCjpIas3Uc+vv282llBTH3xCcb8fGkTUNrB
FRkHMgOZ0eo7kvRfq2ymR10azXu7tmatgqmY6EuikCzcUX8mo8DjhFLgsJEfsdV2rivrRMIg/3T6
hLI7CLWxa7InRsffodLxwyA4S/YzLbg6ADN115Cn49J/43tV9th0ffDmh3B76/ctRIDRnTClUAq2
jh1Xn4s9EZpLq+Hy82WGlGks9kc6yG5Xk7CJKHDwN7oV/ieBHBpCZO6e8SedzxKPh+9mgwXko5PD
4JOuGPuGPXosT4hQ6Y1QIdlh0Kwvzv7npctoUEyzLxmYlHQY3hwlkiqJicR5pFJ5IctlvCo7n2+q
o53Ky2XwWSwcXE1hBxSSeMEn2f96cIy7l1bjJRt9ixmjCT8FnELU1Zl9dak2jMAILEaf5lhkLYxb
GWzCRVmn1B/d41QkcofEEUacx1l3VLvsqRM/dQvdTInvtU+WU/6y1nDsGPicdPrsO9AexblhnXxn
YY3wYmWfVWYdCUk+MTXNO7gZ3vVUZ18ZknikKsRwZ0LiTOSFMrgyCojJ0g7jPUKcUqDQk68I5/qI
0IC4IulLaPR/g8iHbdMsy3mh3wZ4KvZuiNeE2sbuHOva/uyqAJkoxzHJbdf6NLvgj2xmMs38jC+5
N7wkahTvtGJtVZkz7ZlIo5ZVAhPYRUh5QWZwoAZKxqbeccW8Dhiqtz4UGLaxQSUSjFUx0/Vc7H5e
62Rxhu1C+ofUKC99FW972ZYvw1g/Mkv310AaISKu67zFhtz2uIk0M4XeqfO4cX1QY18U4RcxiSGa
s2mtfQ2RYLvkJagnDE93vZ+6crwRWalfiAy9E0WYv9KF26GDEARP08CpQopPdrNoWAgXlRmVQ6wE
WP/r97tO0AtiTcPVaJLqI56c/30/tVLj0C/Ud9osCkUxdJ9Llv14PT6dHx8gTNXVFc0Q/fxmZs/I
njttejUd2/9A1gYuAueupvTeipfMGOKdYB0/2jTdf40whl7f+ecgrJDbnPBV+gUJ2XkMUWhj78sy
BqrEZ+7NzOjal9gIPn6+Ly3hMFWY9Tm1+/pekQhLYAG/DGOJdIpFkzit2iXLrKkGq3rOOfO415U6
ZW6bvCt064tbTmGUrX8JMwA7cWi9ix6Kh9zW9YsVxw8+/fpR0rnGxdIcf8Yg0UeiktNXQxJc2Dsi
8/H7ULnOUSCHkj9Lly+7KZ64R2pAI5fSktZ+yWb9d+G0bTF2z06Dq5HGxSYIOLCr5WUeKGfCF0g2
wTy2nwDLioJJCDTWHzsSqkON8Pr34d7T+P9ZQnjA2iMcdzWLZ8zt5pK7oLXZUIfeVq9NiY3sI81j
Xc3NS03HqHFL8+XV9CD0PRoxt7XRyXPgsVyZ+a0TCTVvdq6eC8lCH6TWc9GzaOtp+EvjsPtVoJnZ
A++dGFCkp7o22InVTIya80FGSpIVfG90EASDjl8QWiRleVTuqPXN06ttrJZwuHlZ4j2TEvsaqKY6
GOteardc47az0jk0cbDrBV+5+JfIpvys2PBPyjDr3c+3jVQ91WWnXqk6CejGqenzb34hsmZf8Vy2
kT3hLSa59t9LfjyrXdKvMHV3tLGEuySYSETpEMUoOTqloiMeQ4dlw19OuZrNrUkr1yfEN0mO9bW3
LOAMc41BdWybk8PBvEkcSmoS8Tmh7h1jOYsd/Skx+Xr1meYIfYvypqfUTv8ulXxEyMasBmqha42S
CGJ+dLe0RUaRgbL2oUFbFy0CEeGf5qtLiIgvBQZg5UzNlxDza2W63Yscx/Qce3TLcJI5QhoznFhc
dSnVUXbQHw1h1l+jS+RGXOm3QY7vOofgUfPaDfTEzY13TM2UuPkQLl+zih9ju+heper1Q4cHH4Wd
Xr6QL2g31DXwJfGVV5uW1Z8/34zyJrIx3bKYbcsUAbYjJ8369zlukLpNehDIl5VzYewmq0Z/CAzj
kxh4F8WYWjozL5ZvB8em5voNw+DkTufKRgLKbO5k1Q3L1p5GmjFd+1dNZIwS4NXG5M4RKZFh1Xx0
44f2qTNo8EfPgHMT97krv0IFzcmIRSXNrzZxwQaM0lnjPG+Drjgf5d686+k3QCK0vkSdMWXT/PHz
J2ftviZlRwt18FZp43deU9wyw6Y3Wa/3kygunAaAAbL575yn28X3iqvWeN1CMmSn5aWxYoD/sbnb
bjXt03yQu4xHRmw85DDGNRortd19BfOCnJA7/pGKhD9ZBq2QlOYrPjp38iDzS++yNTh5pLDstxNt
l9i63nGahd4l7GXuYvKb50QzMm7nspP9EZzM3rW0nKEoMYb7JRZpGnJcDoeGWBbwT5TRixoxStWb
tid4IYKAqBjbuCRNqDQvbtCEwYUqVvvNs5fzzx3lF+SxgiD+3eoQhrYqDlVc5ycxOAsa9M6EnSb5
cFvciaDjEvTUYcdvbkbvVpYGEdtIhupt+5es6N7bepAvQbnatSandGMyza84bJ/zpOYaC/1N6ELN
rhVZI4fjozl4H56CRcSEZ2IpCR70/clhuoVrSLxjyU80ru6BY6V6l83+yzw7Ud2PcIwoDZz6smE3
9tO0cePikjg+DjA9EJMkAI1WHcipuNL5+8G9foBruxPrvFNZscBfAWGF9TLcYmpWNlIx+VT9RKsh
bn9t2H2UtQUS/MwSjdvzHjeCZ3+If4x4NBMFHdtkgOo+upSJkn6juqIb3u203Q5BYrxKp+HeNDAQ
VBFHJeFUimXs/jAbRnHIO2PYAeawA8vuwAl6xB00jFM1U9o6MBlz1CaK74w5RThF/M1B7kaUjudz
eNNMKKO9OYVbnQoTeHd9jYMhK7/6MvudEhcg+16egX4eHEmog7v6nC8Ekf0CMsINtgiQ5LsorKYL
0IPBX/+6c+0r8qGxXvU7PMPMejelYPQW7jmJ4cqLQDkPY0sbIQnsgqpeDrO2ct993vN4lTLCYbq3
Y9zsYjvn96C6/J76dGHzVhXMvsfU6YtNNuo7NeJwzTUNcAl5RW7Y1WRpRKHhNimSGFiN3DWhMD2m
C7eBw2MqEN1qwZbKsmjh4347rkkGZw1tzyyeiydy3CtaEAbzHYPe3icDbaCoR95XIKjTCPznXIv8
CZisfkg9JvLcqMNvaZofSVHUPJWCk4vBMr6jKaFaF+OjtDvNEhBM29prP3vTGNjJ7PLB4v0ROdBh
uqCNuYpRiQAwzwYRTroZwoZMA4tRMFT/XCk4mFhlfyxz3ZMXNgg4OEWxrVVDQaHBXIgKfOO9vmIc
0TfqLoShbiHnQ+CHgKfnpDLYL6ImUUy57o0H8vyrKFM+C+m9JeSVn1te5I0f1w+dyVrkj4N9CbrG
udD5PtCOrs8dNcffYRXku96Ys7OZFcOJLareyprrvk27TVZN3VOlvWA3uw+IMPpINVX/uub8Wbq9
MW1vlhbcERRQHXun6pjlLW9LB/uFAMSwN/K3qgZ09dJLG/r0NbnfaCAzHRz8K4m6xTHFtDFa+SFe
Mp4J9CHLUXNp9oRkm8Z6aNaQmc/feDBHdoAxEX/CON2WtTUfuP7mDcOYEbVpnu0M/gew+a907R3j
tMqus03wjsej8HwkNs8hpY4jbusdU2C/UYHSp9xR/7BcR3o+fI+CggHXtzmGTPHRSM3DJlU89qOL
TdYs4w9bRCRcbLRygCRW6XExmG1D7INNq6sUzbz8RWJUPsIb0mOsjbcVSMvWWUIB68mlJDjG+XKJ
nfp7UUZU+/j/lceWMGtKvaZ0OLdGyOJsoT7RjSQadE6n5yCmNAsU1aIezw05I07xOoTib85RfY9r
T52FAqac6jDqu5oyDREUvyioOmJt04xNCTDVb3XBvKDKI7vI2eSJSNSexTT2ixdqtvWtDwa1EZwO
qNWEQpiXF68bzIdOJxZkGZ+NTkx11lYTSyZRTdvNIkhh2nXm4q6zzWOb48R49VGbU7w1QZZQ/gRp
/NSrvoIUEoZIaXMUmbwPpRXufYsfKMNJbpzh5AhzeOO5NnKbCfnM0D/sR0Q3MjV0xCoo3CEbf1nL
uGIRZ1EkNl1g839NvJ1xlb/MmIJdxJoUl4FHnPDvcdkSg+Bk3JkjK1jebEWJSGzimT505BUJE4Np
tlRfPdTpWB9sV9c7KmjB1xjUBYbLgXwjSPFYvPz8diGs4LpA2rUeL6KYKL/08Gh4dJ2k3biDXynN
lzYs6NpsE5LN61KLfEcZcB/xDCp9CXTNRR0gLPz8EyShnqVtR4EQ8qlYZu9pbo0/vZc3XzYP3kBY
2gShnZ+mcuQBFIylDflrDnmCoXI9mFsUZ29+zt3/f0QsoMMuRr7EEWNK1bUnelOyXZgz/KtmGLc+
HXRfU1ew5ASte+v7tRk4gVRbLyvDBJAcKyZswxzLw2S1yZebiAudX8vriHlKsiauD3VGVPpnsKLx
/FgJEHPlutAfJu0wKaVxSXDmvo4f3PJprsmyT1NsbnO9NUR1Qanzd6H2rkz50NWy2RKIM4+OrJtD
2/tXyfJ5mQK+4Mc6afUnq3E5WDXVJkkdrlFbkEYCnKT7XQGINP5PshSmpTT4paTiiVDUjDSK7wu/
yghS9gqr4pzUMxeEidzTpGCvcdrdpJ//o6UPP7xFhxCJ+bLo0SFn8V+M+HDkuUT7eZYykhbd1opn
YrgFplYS9pRsaQRi9qWsjyOi91mkekjYMG7+FYqDIyLFZgZQOqSpqA+YaqSYkzHqaSkMViyrRhLQ
kpdKhwGcps2XSFy848DBtG1XO2cqF3oKd0tgO/uiLr68IiN0hC23kTx7jKnNe+5GP4kox/oiUS7O
MRBPX70u+cD1h6mFksVLJlr4INdjzZMT/6Ococ5P/eHYi7KH3EIOqT2CnoUw5T7jRT5SpJCbMzcB
KTfKQHrQecP3sLrYbj2yUVuKcvkZSggfdikbDHoJrj3FLJghDQ/68WuOWUtzquV8aGTGKpAHNK3F
L1PrbCdF9Y0qx/DCbvBO3zXxGnNmmK15UoybcSSlammXoFJ92dSQ1R2LtVXOEBzUTEdU+WwD91GM
xbTLu6Tdt2IipuJ9gnG8TE29NQpaN1xrLLbpKSk8QBAM8KVIsZQs9bCsTpBR9fS7BW0LMCyj/DuQ
MXUotVOvR1nQWAsqKl8dM5C8lDkjKnmMz+ZbwzeSALTwW9P2nXTLaGuk8+A8hu4vTeUcw6t/xPRf
Rv/VSRYIg9UFa+xmDZi6m7AdjlOVP+lieSaN98HgvTWoDXZl8+04xJibJH7Qc3Hq1QPK0q7jwSiB
SQ+lU3K2mYo/RCFp+MgSGjOqQ6Ck2HdWbiLckY+vuHMN6kFDcMyNVZZkRLunuP/N0wrqgzImJEnX
PgeNPMLOVTt7cuf9kGJOhJynxxhQkyfjhAbdxG7X78eSuJyWf4Ia9rCe7F+w4H8ndt/WzuGUiEPi
ojzV+YVa/uaU5vJug+If/o+y81iOHcm27L/0HGVQDmHW1oPQWpEMigmM4hIacGjx9W8hKl/lq1bW
PciwBBjkDTIQcD/n7L02byE8TNZr9MykdaXFXonGFl2XiyimphFXWXW/Kyiz+WBAAdbSYThkWb8N
Nf5awuuMbdDTtY6wy0HwVI0FAjVyznS26/wO/UzW9lI4zT6HczsaWnmMshAtv4IpQUuSlZm0t1Rj
3ET+2FyGIZBn2pgz2bnL1giml6Uuk6JFSjhCrILTIgp36l/Yb72ZfJmjdcDYTEtOeWMH2bS5Dsdi
+ORGWc1qNE4LiAr9jNnpm4m0EemUvwQ4N3Ix5yHLpTG3O5qFKnYc5j054VnjWq/MtW53OSJoLiZY
e2wwq37hdwO9ccvTGJ7hkkZdS97XKL1VqafHliyjnQHPk9slYmbur2jQefWWlEhEpzfZRydeUkw0
loUa3Bq3PXmABKVdfe7zSh/9pgJYPkrIHcLjuxFqHk05RjE+q3rzjm+gnBfDVxcqALnjikuUTIFY
6Muq9n/rMKPTHQz2HHgSWzwneE49H3EnapiVlWf1DGX4gDhrvMowfu66bNWChl6bFe3j1kAWRmNQ
mau1UrD5XQOOfZJuH65MGqyLvMYKNrKNi45+q9Fgw7PZW8muTYgL65z6QC0GZtRRaeshPFuENZQn
r7C5h+rI4D1ci+7gqAyDBaz3nHVL0C7WlPZi0yNYV0Xxp7SVch77IGmIU6qlimS0ZG4RsYsdLRfR
bn0EILIgqIuBgpXNMsv8JqCrnEXlH2aa4Jw0UEhOX9xdT6wNy5izA3121Oyzsgk3MY0vkGaNerDY
EBQGekizFyuhquxa4RYu1IrssjrY6iX6+FB+22hPEJfiSvUGLA6esnUL9Zq7wEN8BuwmO047NV5K
MDIMwffSGZ5jHAKCq4grmDWlTYEIR1XqMjhSIzheKehCc7gDcnOS6E0KdoZap4FpCxHiO/Vn2lU5
1WomkTmYf4QSQD4VM6mpykqnizAHw78vjHHrj8Ey5IfTQEXFxcIu55AYnfEn8cVT0g8/uCfLWZIx
sUJrjc0Ufj2t/W+DfKnZRtoOW1MIBMwqrVMDeNPJkoA/IuaSAtrQDMX9ENEXpfPFZoDEPG4eAcb3
kbng+DUY4j1xm88Y5J3p+X+UNuUnaeiPQ4NfpX0RPV4JdBzGArwxFufxw7C47ZvTcBP+BDOffG0y
bD+4lk0IEGLZWqkkgP3cX6r+F2qRAsAAjlq4W+ZMNMEHUDcWs0jj6mZa2+gNxtYxXdANqVZG58AX
uNN+moemK9EE4zjVApfLsKjWqt5E69FKd1K3oKjZ7o2kiHlKVOC8gb4ktFIshtE7+2LquTruTU1p
PztM3lklO6OY10ho0oseY11vrYnMtCK7cBe0zjcTprN0supIy27YJqm250OHZJ4mvJA/PAPuHAz6
QF+NFTYo6UQQzNlhcqf76nO931Tg61rdamYhn0oKW8U7BPHS8RG8D46fLswYHJPj0DLIO+UQJRie
UkTETFsyclsX/IXwoCkkyGGkSRVn2BgWyQQRFOPaz77j2EgW18AhdvGRYPtXtO6/BcV+53IA2xnU
/8yN/dfh/1j/yU+f6Z/qv0/f9ffpfz/km/76oVMm778dLP/ngN7/zKn936b3/h+++P+Wz6tr1v8t
ofcpTz+T8M9/++uHTbm3j+/4Z0Sv0P5hagauD0un16Dhrf7PiF5T/Yfr8BY7RGQ9vkR2LhXoI4ZX
40u6brgEITAnEBYv4K+EXkX7h2VxTlVVx6YXqhr2/09Er8EH8t8ieh1Nc5BRWbBZNceBmaWTIfxf
I3oNjy9ABQsw59i4hgRpP0layY/WR79RIvs7q21dnUVNtMHjC7xql094TgSvgTPJbVK+d/oOmAkD
7ABPh5hjOTe7LV+a2pIfsg3X0MzhfJLmh4e1cwgSFSudtfvd0opiVcZdtqk9w3svyR0ytW4qOvSN
LAx3+TjNLX1rWC2jCDwfCSPKLa+YZYdWwEulKh/0C71vZVDOIISC17DP41VbSjFPmliAko69lzxh
qYKD/Z5VyAZ1+lpZUeDUTpv4hi0c2GWZv5cWnhoYxh9ZyG1HZEG7qgaPsqu2g4XrTpQeWYLcVwfr
zEerg1jqFuiujOqeKd5TrNXRjygiTNyIUhN+9d3YMXQbqcQXFdyUXZvF4bpCALS2wjF9bycsQwNF
1MCldjSgwalpZHxHGnjO3PAZg/YMikvm/JsIlcCT1qIaMZ1Y/5aBfwqZJ70qZZiiiMYQK/FLXVoj
DedTE6WxbDyg3+VQdH8y4bPzCInShasYrUIn407TjMHRdO0ULFvg3Z1sfH081/eaJfnG3adw0FSF
ldpdYnQJ8KKMetMaxGaUQ3PCdAG1DWbNbgr82bYdYiJkFcky7TKxbiJvuI+Qy4Ea+d5OcdK7U5fD
3i2tZkHKp35lH0Nlw2p27km1XSlUX8esJ2A1dJL0oLfkbnqWO+yssgUhOh0+vjAkJnIIhllHcnj6
VdY5eNAyG+O4kMYV0CqC6UgRT5UakLSKTO2eG+Sd0fko30QHfS7NlpYqutcyVNV5XtjVzYIBtMyS
ks23JNtoTEd6NQrxd1VhsmaKBi+ibJmS8ad64b3VZwjy9I+ksq8d0YG/Uzylzq5mZrWI+BkIfjeD
/dsNlv/WRnk7H/vBug0OaED+bWTKyYlOtrEem0jf572IUP1WNM8zxzrQ2nVWZlG4Z9Dm/rJz2/LJ
rLyWIJ0oea07RNzCGYrP1i1vgJasP50CikqJ6xDF/YHuPktwY/o7XXTtt937P13lxO+NgeyViOD0
RYeRsAAfOVy1tnCXeZViP2p8ZW2kyrKyuJzzvm5QQA71tXBhh0UMKe8AHvMZqjjjyy1BvggDV5Jr
b2zGKlgf4vqS4D/8KAaFqGHVCV+IfATLiQn2ElJ1rouu0vfjGFB+2E20Yc5oQ4IxMzIN0+BEafLC
7BuoTyWK7zoNdwSneK9BCeZOzwmXEcF0xcU5DtKi4BmTiFLp/HcKFg0tFpCtupmCTx3p7GJNphvL
sopTE+vGMiPi5BYk3AWMODfvlgR6GCdMjnLDOGmS6RyEkrcqThDB1120DGpL3DAgdDNPuF/4CuzX
zod2X3RGctWVxF9rDET3WdTJPVLKfI3F2bh4E2LOKLviVanrX8Jkgj9pQ788YlQ+Qzu1jQbD/YS1
C64vLdRn/HZ8SkQJtgbyy8agD7soTKxzJq61i0X8OG2Uwv6uoPQoGJk+OxsdbiQKGp9RYx74pJgL
/NTFhwv8JWXc9P13OO5AMPTW94IcCZYMXhypfahFp4Lg9KnnSxtXwxD414p40aMSy4SPAEm7Y4k6
NHAr/zrNQY9pUf8vX9AyYf/zOyKV4OHHd+gyf687ke3yiFfeyvKLrX/0rtkkZPp+7GyMvqZrkVOR
OaH/KoyAO4BaMXZr7PhdKTuYjIM3HBXNlM8IwraP83FeSTbTjrl6/LSebFPX/yTELDthqDSfMri5
JGogltVU33yqE+keQNa8P76oT8+A5X1wWlJEH08oHLtgJsWFosj6d0A6+FYbKu5XhhlnFuP8Ntg1
/3G+Lxt1pZltwdaWQ6MvDzU+RQjrfbPtCVkEgY+rf0qkFYHe8UEhyFN6pf8WxCyBstHzM5GL8Qt+
3UVlOhnOyJ6d7eM72DIXVGmZtX0cdoa7QXfRPkUoNS8wmV4fp5uOtO24Bmz4OEyjRp8lSZceG5tI
z/z++NfqmBBfal+W4ywF3YPu9qMpmlcUU8rNxVG/B3uVwNXifJrIS2xY2bPduKQAlbgoh8o9eoy7
VhYqvoswwmhpwn28lbbmzXVPlS89ZpV5qVPsu3787qtnldvVj5qy//X9QFzMFA9m0OPMAlkiX6g7
PpreqBhJD7e3YOjre5MjgkFwsI7MsrkrSFNOmNqvOUGfAjbwLlZ67WKbYbwKOzypjMrI9W56/+6D
KVs4TD7PZHIr65B7A08mD9Kk8FwVGGFvg4u8MTbykNZqeAfQzjafGfAzIndDUaM/suWGZedt/JI5
BOwSDpAcO9/BODJIOie6qlwdHfKngGP9WaUmvQTR/oap3OqA3D8VwYyqKYDglqDvca1yI2ykJZ4j
nyIp9lpxb6QJxEcK+03YZHW3rep/FoZ4w/Ylv9kvn4JqqFZ55ggGBi2eYqv/aNt2ZBFhmffxEh1F
1mkLStLqgyTtRUV99h10vKNG18sbHfMdIw1/WdlEGntp3W+xkyiMysyaYayRbcjN7Y6wijRMKb15
HgwKnrzL0hvYkpgYRd9+xp8dz7MWkk3yWDl4ez+qhHXQlM40X97lak57KW9teiBKwB2ApD56aszJ
WVB1kMCIOc34Jix9o+Sh86dAEK8UdfWnAINctq79ozfjUW+C6of+9DnT+bkD6X9ZntTfQ6o+jW7q
fjGwemlcu/6ylPZtaFPvs41CnHJD+9kK7Tv1U/8zisZfLa76j4yZFtYkPfzIIg0YluzGvQSqiv4B
3TTp7fXBdcRwhnBEnlI89l+kKW8RLpav3IhAZTL2XVmNtgkzA5gDU7xlGxfBk16oaOtIDn8lgwIy
Lhl0n7CJTvDOUWy7DOQ0GmMhFCFjjtvD+iMr/clOG0IkJbvewWyyu5kV7twHK3EzByJffauuT4UV
BQwANUKB2AXFWPV2AzkRGyYDVGJJ5KxSZFln2iERUyVLuQ0jVztrl3/zo3GHPCll/FY1f3pcq34X
/jRxg/9JVuWNOy4B13HB8KmjQuedaF89wI5c+ZEC4WZAxuikO49L8VYq7LZLs9g+nlUybtozsa/J
p+KbGiSvS0Z5AiUzh1wfKXkEfXF6HEocffydXtsMUFGWxczJSmdbEVD71FndRDuu/XVmteVbH5Tv
thj0i5+J4QZz//Q4zZA03YDrxwrDvuQNxir6ggQnmtokp7pgX1WURbuAt6BCK/UxETb2D16dN41t
+V21WgWtmiDn4F9PZbNTLDvpq9uA0Ptu7IMfqnt0eFWocJOyCkgoLPQFvLSnshL57PEUp3BWUKfH
d3jw3Ol8dTzYRdQfmfvWiyS1vQ8jEPPHU/0+gJeqtcENVpm38RuDVLm0op2VyD13/qWwM/cewQDe
Fi2BpOwr3Tsd8Wbp2jFqSIP10cNe+6EGR9bv5B1uKpgu3OnYLDntEiSXCne4+34Z70heBAP5OD+y
cW74dxjC2niLcQc/zlu992mgD7qOeawflSqHsIog9cP2I5A1nq2fxxxWNcjlmgUF875UrJtv6cYG
sfQEWdbzOz+NvSOBicspE+0O1louU81s1roVyXtP4TXXM1ltXcP/qVQ7ha8pEmy+YOjcoiqfQ8js
u9AeQfllSfVcIB+/Tghow9MwFaYYJiEZFJdBddi0gbV4HHnQePbMm5jk0PR38ZluCZ9YE9TYgPho
mlPlmM0p6p15VylABafz9MERYbbVBVIvYGuC5hcGb/3t8ZBDmMdXQmCNOTJyLruRP58OJ7pgp4tW
MX5ymM4/GSliQ6vwLo8jTZjlyipMMn99HSpX0hJhl479RpVhstRQ6r42bYILsjCUPXGl7ius2pla
jeE9D7onRQ2HzQgWYi4axXnXC1eHvaX1J69M+2uu5F8IPZCXDQ7RtCL32JJq2Cd6drlhHi8QUETv
qa/Um6CmsAwAl7zbev2WTCPMEBrAhS47ZLHpaVEH9CBq+ET5tOJNknZuSm/jlyUA/Mcp7gjg5HfD
G4YuJ1YvZd2AsMKJiRDPSyhHGxPpart/vB6MlxCdksTeVGbZvo/67HG6bcxq4xRhsiINzqHLpm8w
iYFGw7g4I5YMia1WNjh9qNBwXjdb7PY+OP1uuAPJZvxiaskqEjJfg9HR+Q0HAQ4DYjagYYIEVKHQ
mDbbAZY74YrATz5q1zhDk3ef3MD29mXJlRZrLvmyPg1VikLfhQWOYsgF7naEk1AuK6dknqdK68zL
B/AlmlPXI8klRAcBOrPZ0KQMkXVi7ftCI0GzTFj6s3bC1XJ7pCsMnsjgL1JY7pfMUvHmEnw9N2jm
PjWuEy4tkF/npAjGdQd2WjcVeMiA09+FuWz9wnyzfM/dDnyNvAmkUwlasJPFCNKr9JKkz+bmu5nz
mwvvRspOuUWChX/cI8YhRG7jolnlgufIYXJHhhZGdTfCM5ma1OqGXw5vZL5vc9fVn7QQmZofHDUB
28cnuRHyG8kEQDAUng54PBWdvaaP7xybyO1WRi2dc2vUTw4EkkUa85l+3GT1XvvoNdlddFyLkgl4
BP3c/nUn6lehxJ+tMjo73666TcMlRp4cYiFD1b57So4ZXp4D9+Z2Gwyo0aK6ww9nN7uMCObjmLVw
NPAH6EO0M70u4AgNgZ7E7W6UxBxkVp6sMFIPb9UQLp1CIwrS0T/RVH88/ge4+6eTpcZZUnTS+8Eg
03nDl6KLdl4UwOeznkLdzuyvPGAJMtnU72y/6/e+lpRrTbVAegFzWxRdtEXulBx9JxnPDLMsNAZW
C1kAblrm7NSgi+Boy08I8e4xit3kQoAyXrCp7wRFMpuX/EPHXqpLlV3YMjRVln1fl9t8wAwTYJMv
PaVaWWBcX4l5Rf8etdjop8MO61uWh8NLZfveWXr5x+N0U4hx41AfL2KrRhKGMVxzLHqzfuPvEiTB
8SZH4WKLznVmOo7zObtxi2nnFBtggh8K2vaQsE0/PA7/foDRylfT/mv0iQFQ7PLHytsBOp2lXuPB
spFlekfNatSrM53yXYHsPNLIcnYEqlswWjDzqdNkZR8D94N+rnl4HBgdEWOkDtOmdjPrqi4RyBvX
x//7gBM2LQGrM4kn+KoTBXCNiZKZI6BmkUVycAKNHBPuIOw1PC0fskV11XEyP0GOMA6uyhvaUQ98
yI69uqw6iC8DnW24euIiOlAHXgnArSrERZ9O5cTtzAjCi9dxmgPhSx1COusy423tx8M/z7FmQ6ZS
U0bncX1UufhBpKiYrWp7T5fGPmRGYV/x6yd8dJnhKxV1BQNB3d+Xg/fqmaI66ahENkUSiYXtNMbd
sSUCJ88muDZ12hPleIF7Vl+1ZpTcScZ8CvLkmLJrutEJhSivVLe0RFlmjK5cPw7dECn7WEAIat0R
AVRUdW/h2u5oeYA/3jWt++FiOjyamfxQy/cs3Kkd8WeaxzSZzA7CLxj56q4TvOQjwfWKYi+HIqbH
jnB958K2oieoGYvaVMj1ZRRtV7r102BvRS+FKSgIT7GZ5+c29FD3q1a6jUYIyLAuHXimuCv1FRWJ
DfQJ+m3lEYzeG83Gc0NvopVqOAgU7dj2xYui+JAlnOHQDYZ19GMmJmEAxCGNZLzqMT6kLaGDLaLm
Unrp5nH094NZ9CC3kGCxG22yfU/7dN+XRoZ4ofQZd7Jc6qJ0z/VYdSfXhUln6JANe3xxtLKOg2mD
WVRwT2tcaS8d7NgdhYIzJSKpq9wIiaKZcGb29IAkXe5V3UDDVU88+jqsb3CiSrbijbdOs6a+oVH+
CNNJUCCHkcw3u56GMw6p7Yi15gGNLkb/bBR6VTOfI7LjNzQAlqZecC+bXqacXp3I0r9WJRVY/irR
pEVyW2G9q7X/2pskgRTCDk548RBKTed9tm7zRmMJSHrlqo1JefKqzJvzEdK/NOMQAtk9oe/4/TuU
K/dac+fWvpxVkeZswMyfzIZklHws6uckj0j6S0ifFWXF4thZAVAZC94wf5kUDMtRQ5jDSAwhU65G
0Q6MrLZQE4i8MuSmlk4clQwCFbcfHkZBHB/eQmsnom5cJTQg8H6542vOijcb+746Gu2kLuJztxqb
ajzGYdssHQrN+ePw8QAJhUrBzuONNj1ZrYtx1+F6enVIBwd7iGZAc5WZwDM7R9KLpFRN65fWcODA
TiSC3hbVi9IEPsGykHaSTOIpNVlEfFHbB8UMrUU3pc2Mvk1ISRV8WA5hUkWkZJtMM96ZOXinx8MI
gQYovv5VsYFepGBJXvoebJmC0mZZ8lfbF73izTW1vlftqH/XPU3Pog1+sZMtUTrFE0jNmInAeTd6
0z71/ZjemzTe00Qpro+jop2SXlr/eewsiyDn5mzgsi3znF5gbv4ZOn5+GGMwRxWungYbUHBNC9Qq
8EWPHuEvjua7WF1Lg4GtCmKG0gYsiK5V36gQ8iYPkIXw4USlACZXkBc7iwOkEcMQsc+oFfWzzV3l
yPiofkXk7arxK5hP79Qk3i94+gKtuPtbiELbqcyBUfAPIzlfPvTovL40rplDhF7IEP+J16f30ugV
Lm8gliEjcmALvN0aJQaCmkNI+W7hCwWOXUfrinvhqkyT39LqBhTs47dbWB2Edffb7YHkl+HY3vUe
nYsKs+3wOMTUd4+YdizNnE/L1mhT8ZqhbGOX1R0tWwWyzDt5JHvThPPr/0Aw5xcFSowiTR/++oLr
pcm+qszl45SOnW9eue4k6lWABOVlxbVhp6t2GJWrzCx3PSB3noHPQmcaWqRJqbK6y6QuX6DI9BcL
iJYPzOTFtVCLdkJV5pbMKOhLI96YXlKdHw+R3lXnMoaO9PgC6a/FKu+BGcu6SNgikYOhZINx8TsQ
CB2z2kXuN+EhwJtwsGRsrqMUqqPtVdHrGHa/QlreYcov8Ms0P6iFyA/Cav96eJyT2QURE8lnCMtm
U+Xt5IAJZu+IOo01EuNhOQIY1mH7/I6yofXkRtoOUXG2HbQaB5AdRGd/sutXqd3djZhZeaKx77eH
VlPnTKaUuUY9xf0+bg6JloQzy+r0VZ3GL1GlKetHLoEpIrK6IO1Qkyi/ZV1qcPT/mCmdCVxj6ryS
1I9o/pChJok7GS3cfanW4TqbugTTqaQr1wUdrfmQa+myMWz0NWC5lLnv1EzCVJ/dRRibkEwtbQ69
ot0+ckEeh73z7LeY/ZjkhU+F1rx1uhp+Ml5Dv6UOzlFvZXTpPGXBEHvvjf1T2efeuoQ9c3g8mPQy
waT08WsyimRvdjTWOj1yd6nrO7dWOMVBG9Q3pDstiBy7R/rNR2RphdWzL/3qI/c+9arFYDQSapsA
xXnSo48i0JqbEwvzaezFmVJ4g87O/RT0IeLG8e7E4dpr2y2HtVvbzqxkHZlTOY6nx4MVaM4Bsw+2
YIVJYeYNe/jKOvK5xrpAMwXz2IKrS3UH6mHSjc9eWNgL2yvCdcfNbD/oLDCIDCX573tNhQrbDmQU
SfclFVHzpBDN9UjDQC3SXRhvnCODrrXee++iMpyjQTwlnJg6uzs9rXOSjAhjUq3sbgn60ZZOWW3q
wLDRDrqLpJsCbIFqjPsM1XqSGd3RZuy3IoZAm+udX7yoTbOxWYuujyMu+1tpgbDwUEAtkO9x57Q7
ohWNHpSLRgrqjLAvf9PiIV1avZsdae/IfeTgc8I4EBBjuAeZXt6B9y/cqpGvVvsqRVscEy0qj6kh
imMx6NmxWj3+/3EWAcba6sJoB53UP4IdAysWIlZyGY5SmseogGJ+U+yg8zBC32AITB+uTdLVqBLj
DqcOLL0waZPWZszg0qNNHCO/GvkLrQitmLVOPX4GXh/Af0CTqxLMMntQSQolOzSuMmxyv17RGAn3
KXErcojBSEwpBmqYZ6tyML8g9rtzEgd8Euw9BJLdvkzL8OxbWnj2BA+lAbPXUKy96TeLWgnoTwtb
PeMSXVilA423tYFOGJr050xYrDmWZdrVkMRe3b7qcHW76WpwsZJnFc4NAFKPR9ydJOeN/cx22paQ
OdmtgqRvnoDqadDAsHzzwcNv4Ca/SjFwYx7spR3SqjMqBpwB7/tOYJh6bm0FqFveNeuMiEGbcAza
srhd44RNomqvyzRFSFy579nIZCJBqH+gMZ0/g2U/kPXyJR233QQpVhVvZFyjZfm9Vr2V41btDeHo
tPUmRyTYJwVbwwII5yJI/MTfanLM9lXpZHu61V8ps8gNfUJhMjmEgVTrzqW2ivTc/utBW0fUqwdT
1cdD6df/9UFOh6A8D0Wt6mtTdETK6MLZjWSnWipbG6fESwdKQTzRMsBfTKE186ViPkUNnEy1bZBw
GcNnhUbwjxD0t0NB/BUUllUlu/LbSCoUOeyT76GnRVP/TEXcYxxjKGPk36Cr9nu93aaWG5JVhvgj
IYIxq4P4s5fc1QsNozHYr2A7JPUzdwDjQ6cVAHTTLA4tjfNb4cQfTe3pH46YHCRkKBydidA8lOov
Gzy6bV31gpruJ7bb4cPGDQZWpKrffeYBeA16+UZfUCch00heubf5sIUHAtBrrKhW4DTLZPCSDbD5
T7ONvB/NCtYNUJ4PJRE4W/ya+HVD1XeMuPvVSBHy3IX8+i6U3a/CgPvk+ivkzOXrAK56M+LSWAVD
nn/QNa6TIf8Uge0siXUOmFiHTxijkRQ3cbQpxhhsta4lT200MpWT4bIdK3RLLnK8HspIiA3l1S0V
DV+JIefYMNS1qtoVPGragzFBifQvYzSv6Aac2ZCGw4VyqNkLG/BcaefKMVYEDfGcYUaVsfHU4MxI
W+Dsp7e2gJ/uLdxCs8gZ0Jdain10yHrz1pjQWHPVLlcy0ps33aWuCyq51+itzavcBMdpkYKCWpZC
U9jDixV2i3LQlbdhjPqNpGVJLkuuvFVj+eX0lbiobOIuxgi3djrNbt9YWrzPSNRj/51fA+1xqCJt
CQWSUWLB4G0qb2HlDjjumfmUdevdJ7n649uZu6TbICtjnN48jQ7IhN5V7bNbeN7VM39VNd1UCZhF
CA40XMI+XGQ4dNau427GSSJTIZ8Zmc/OGSxXx5Hia+fGZIMOFrcLXU3fUxK5KYg/e61uzrAmiMtl
U7/vSqObRSHQG0+SzOaw0fOIlQNVf6AFjOe5Rk2CZRSpBK3lbSjDYu2biGtxI6BpS+hTli6T6ViG
u3AInJ2ZWMm8w9ow031TeQqq7y7wQNaHLhAkWnvvigGy2Ii76ELlBuVUUwCyZG66nVo8Ye8hiQ1n
ztQtz3/0NmMBHcmDrtGU62QTXLPAOMkhFTOKaWvRW6esHOh7mgaANVxkfZUZa9DIW58wt37UD0kz
ekuRyBG2m6zPfk38Z2GGH7lMyS1Wi7UX6vqtaSSpnzjymAqYzcpLzHExGmN59kIcCUTpRiiTh63D
ROf2eIg6IlNYir1taeso6VpDnuqaiz/ps2IPJodcOo3LLRqNH8pkZp9ZsYG9nKB3NX5iE6+oEmD+
pLEe3mq7J7hmK8j+OiVR060hVpqH7iuMxnSHE2SnhDQOKudK0ZdtnA7vr5P2KC5RUMOaD149WxM3
ArvMmzcSIutz0W4IcRO3sUf3KbUGNhp0tcCPfx+nnen5uvrNIOoJq9RiDPp2LegYIaFnxEWkwh+j
7h9Srk3kay+dJpYxnISZ6Xo/Qm+ufjESvizdetF3MG7p5KFoDgnSRFYVHe0kHfaVje0RbZV2H3UR
USDyUq2xOuZE08KKCT5Bxot574BjrP2JCBTr4CxZY5dGmJlHMT08/o+7U4UpF44fozAYoJUkHnxU
61MQDyqULC2a0zClGnfBIjTKb4rkBTRn9OlEtPZjTV+FPQtdpwVkRcueWVDO3873urXpywqkAjpp
v/G2MND7hckFsqAPdhrxae8CCKaFYYLEL3GtyqaPn7z20tVetNMwEs7VVL8E9I5f8ahbppIuwlKO
Z8uRP8CMMVDr/i4dWsK1dNgUrqM8sWYc/Ha01wwJ9Q37Elo6BCA8iUtdpZh8kZlUPj2yShrtjo0+
KUx62KJjLT/hTECKiaoVntt9NzBBE9l48YqAMrOwnafWROYKBpey0A0mHFcBLywkmBG/6MxLQ3mq
gv4txlwWN/Y87uzg2QNpPMezGxzgrlQsj4jiK2rMeyk1AWLeCN9AymBhIfF8awrUcZQULIEFbhG9
JqUwhcSJqRK9LXso5ZIFFtVsFk8NXQX5csgLDvPyjfHPZ5a1G0mVdAqR1M2qsMkvBcp9qsPOs6GF
twNWRAkwLktAiNiEuPitgz8jeUD32muCPM3Ocgmin20oKRoB0cx5ecyM/jV0yPYqNi7O/V1va8+q
EjvXVCmCRedrw6p13IXjmt5RMfT24jHDWHuWznTIjWfa2DlXkx7YVVpDvOT6+GBGgvnDMKJr5wfR
lQqMOqLDwpV2vB9jlxxGjxrXhmy74hmk9DTWeaDZD64wkuyDjZfYMLA0tjK7Eq6iLVX+XYS9HKpt
YFwKWs81m1EBI3UxyRG4udSjOR+CHA23/jSYhboqsH7P01jBaaEG1wbY+eRL0f14o5u2c/TItVWT
JLn60shnIxB/qpUmvrZR0a9LQ8ZzKa14PtRqt/Yqm6ZPFzObsrGF6wpp5mb/UwCr2zE6GoGTOiSI
CVFeLUOz5lqBqc3zFQwulayu/ZRy1LXc4Dt9wE7jgCTNqO2vdoNd1nDLaj2OcpMOTbfxc/jnQSkk
LwRHKx26ZCmZZuBDlGewyMVVCrNY/gd5Z5Ict5a2561U1Ni4BnBwcHAGNcm+ZSs24gRBUhL6vsfI
2/A+vAPvxCvxk9StK13V/5fjDm1HKDKSKZJJJhPA17zv87JFIEji8uHH55IOhVALuxRcv5Kkx1tD
aBfd17wsUizLoAbyhboYB3AHEMvW1cNmZoWE08a8yksPYt1EcLpW6a1bdewQe/ea7dJ4jubhHJcZ
Upas4HxYwyuMXeBnprhS9bA2VGEhXebGw3pwHHrY5DU+1Y+XJORctTed6tXEKYUkko7Xt5Jo1wbO
Coox4OGcv15p4eCVYfzYeB0+1cHGSFm306JuE4PdHDfaTfMTadtXAyawE6LPXeUkX/scE6g/1gYT
3YL0iAgOjjQ3dexfeSK1NmPokA1RBMVtmAEGImmVzGozv9XS2IP3+GoURbt1i/hYJkl76spx0Tuo
wulANCiJQt7mJCTwraJl7H+1+qC/cQGgrHt4wGsRY+idpstJaCLICtHtbaTYHDRG5+1nDF1o6d76
2paUCWeCIsBmxrRYDpUNeorx2fQvR6nKoV4Rbad6fvSiL/Kt05s2qsS9hsZwKlLjZMawWdJpGg5D
m+MdkT74XwdZXnWAT9aeo9F2b5PYY+NsYyntk0jdfjxW2XADeXxb9/A9VN28dWZlHz6O1VliQ6F0
c1YfH9qXQzertkwkXcpi7W5z/j69jm6QsV8IrL3eTZczQdZzEPT0lXdyGAkZkS6xAmSi9Pcpckij
0MULwOUvgTLcV2/UD63uhnc7m676IIb3FkCKjQr/m7CIEwJPFCIAZPwjCgSjzjNWYRA40r6tS5OM
amVhiDar6eI5zJgTIhbJLMJYtR99yaP4XkPFfeNk+Nrn0n3BTZJwspUktU5mT1hF7Twlc+8tet8r
HwVp4Evo0t6n2MjUchDtcB+NDM0ha2QAHgGuIhPWNwCszDVUfPt67BPykcHyXvVg5LYWvMlzEOfe
1qvMiiULmgC7QJ9ohMgnaMmqg26aiV2fbPbkbGKWM+dhV8fVfHKUY21bW1pnZ/IxfF24hxIx8gbJ
unEdUDXw5vfyW3dAX+nkerhrvbTgIpqo+1qSv4yxKX/QeZEv86ixUBAjtbZxKD0bMVcw9IfWZ80W
blFWbf7aDygDCRp78wPOlHWFoaxlq2d6+Tf8qhu3DcDWRPChOKbZNhPuEOsLeiic17wqXIoyf1pY
tgkj2svNtcwJbvFIXAMv4xAsUt5cbAg4FoynHFfDq4txlQPVVJ/dHtlsWYVIUwymw8pJ1COz9JRZ
ttk+8HtRp5l0+4Bh05Uqe/uuZqJKqp7X3IpZNGtygdIbiRN/Q1i7cWXHOH5aZChnaTI3MurLFNox
mp3ByeSY1zaOuCq3WQplyKW61NnnQN6OI8+7mwnVOUWVT+Bw1hTnWaBHmwxZXxFg36H87cbrOKfZ
CPPKuSHynchZQwR3JNb3q2Goq3si+TReVMv+RIpDu7RHI3rMqs5fNG44PQmnwBUWq/Bzd1FPKZSf
L2U1v5kkGb8VbfypEki0yiY9N04xfR3Yx5ZhyXhZkQk0KZec7mp6+v66Y06lTkAvilCK9wNVvZOD
uCvAtJldxibRa7+KQJxBb6BXt9WnyK2it4HjCnZb/zIZrAYrQEzPDpZ9eMOqfXICyIyJ0v5DV+K/
sfBufhqwrFzk9Nm93SfjqupjfWubAx51vzNvmgxEcK5x7nc5A5HOmYorE8/BtqnL9Gzi2d0RzBGd
qpRWSU5ddGy4+OxZ1cdQA0d5YOSd7fFMymOFCmlXEIx4qokN21bsg861MZNt14voGtdusBk8s7hB
8Vyts9Idbtnp21ie0ATroSHZbE7STyjsZrZS5vjQ+awEGBgYjw5d56LyRP9sewYmXtkHLxNv68Cz
5tc4SJ8iTgLvrjFfF43SX5zK3hehNL+ZhKP6mD7QnuXUZ9gpYAd5y+8vv3YZO/kXMRyxEiVJe6jU
uDIOwo++0VYcyYVrvtStvtV5br8Vjv9Zob1+rY2RbPPQGj6T3tviQmoCpj1oJnBAD4+ZRtnYQol6
kCaALvatFKdoPVacfJq7qI70Khzn+JbLDnHiA1IE5ZEF16fJoQ+N8IgFNjx2kf37Pdm2zHZbkhB+
PPZxz228DML1H5/dXL7kp//58ekFMT3u8sdn/vI0DUOazexYt9+/44+v+/i8jw/9zPDRSfcxhX0S
Hqt8CjDhq99v1B/3IP+CG6pbBJMlF+VRFFdpx/ipnMKjYLd8nZpWcwoGZ/PxEfpi90LPz/Ij4V4n
Owi76xlJ7lU60dFodZ12BWYFLJoccIR8B3GEnLkcQ+MyyQm2Hw96EbE8kl44N9NDG/pfQqpYkpZi
I72qCDoKGWov8pqoep0V5W3qJYLLckGTXpc7VwSKxbehbp0UGDMK47XdSjQnNGhhXj6YKndPQ4lR
5ONDRIQY8Qr56WOmq9O4OfHO9q8yr34qQ897SMgpuYLd+KWGEoRnfG6OrXDcfXuJXLPrqn7ySqwj
Jjrs1kqyvRV05nPVq5Xl2PVqHkx31wwcV26eFGsQKkAf6kqA6gS0EsrpG3FtHSv0RqCQK23MAHE1
wAOCVua2IRiDkvM3q8/nETl2E7JX9+KtAt9zdLkkXVU3GUriZTwzNSEJVC0KUNZlqx5QUWWLlupx
Z9EM0Ti2YNbiLwGiBZADSARbjCQSoMPaGOp46VWaKniEquvLsFpaeRYhuEqvMMxr2Mec9onWA/dX
c7Kh1gxWdlCBgFaRsY7svqHYsVg7l4lcFm5C4CS4c7SmWEWc9dhl9qLuIaLaI5RQkUIJrXogAOHY
INAH9wlKd9PJNwypV8kQAI0KCUydyCnomYFBdgxWbFmZXFm3kD7VXaTecuqYdQmyds28z7oLoF2y
iwueZjfPl2zan9BfEQLtypADrXhm4sQEbSAIpRndA5cGKHYXk7Aq83mH233N0UsKU0qybtCXax1G
zWmy1LPrE1DRTrQctsdsid1JnZNJ3mtADBWqaEzeaQVFtAzWeZflu4QpTTeF2fEj7NTynsokLg8S
FezRsSVzgamyFpXTws2X/Ywmepp3sUxYFzPC72QL5EazLU4JZFZcQYF5OSuHbPZ1nFTFUlTDSzkm
RPZU/bOF+zxJHlTkDl9TXI7ERgwvoCZbouLw3oe4dpaxoctlyLwXGEa/nsfhXpT3WKf1NR6SGWyA
16KxZ99pOgFRAjg+XSj1QfeSzwMT9EZ8SstvfuS8qBbyt1Czu63y7oD2dJ3MOY7UrnhyBGFSRIE5
G6ua7pDQWPeeXa4Nt0Gu1iWf27r21gbVR212FW8zYPSZCjKOR5jRgZTFW5eojSDaK5NzdscB0hwM
5+LQIEDAF09jnqwGdKGK5cib4xKTCWIvuCpDFD3CZImMAqh+I4p+7WM6fU4HhcSjzbdDZHe7IULD
6LcsS9rZewkqa8CiZcwr4gMz4vlM8w5W3qF0IUTHsn0Fq0vJg5L4xqGRPXk5RUNHGOKeYQu2VNM4
mCVhbaI2DYTSfrUZGuSxl0RGih4mKzOLk665zlBI7SM8Ng9BFFx9/F9k4TfI66o8F6QR3nQtA8aq
/lSQW/K5SOmxKtXLW1EnxtHQ5NvaU9W+5lm9TYT5SDI1BZdM3xGwzS+pMKiME1JmBt/7TN7EHloc
O+Ukch4m9z1AxU8fBj6fvwz+JqoPm2HNN979x5D4sXcP7X8TpC0FXsUFgITX6nLBbcPy0evd6f1S
nDSdUTAabOsbpaPr2aU60XPyMNZm8hbk2ZtuPPkSjJT5BAhyjnK8cZMNVnZATZOBSuTecMHAe5BX
GdFfPv5x88vn/PJ1P33Jx7f48d9WnQRbBJ/nVlWEXoxBsGKYUhyiy83gdEF6Ga78/vHHPdEFxeHj
HtCViZjUxAPYpgGaZQtK+elgkzBA5HdLWZNOB4iZcIqFMldGqetFWMj60HZVbS7bvnVXtRmEy/6u
ToV5JMfMWUyyrFZlylBqunfSmZranSESBFPEbd+kFVDm9h1CQIuluYAcSWZocZCAR+flx93csIrD
x71f/6eT8j/4/J8e/X7Xnoz70raqja/68TAzwDgEntoT6N5uP7jRPwjSXRTy83SwpX957MeHlL1r
2r/vkVYHgFjgrCcSfboU8YTZc62gMPoDJC1+IKRNbf4OmjZScsoX8VRQBwXDG5u+6kCoKTNQ6+O1
+Xggt2DKaLEZp8DfW3nQMg8UzcGLZbgy4zDjkE72YNmI4hk6XCt8848nmyddH8KZJEvlt/L88fYo
GyIHPu4V1GwHuNEd52WiCpE994nYNOhktcNxomT8/VX6eKmsy0vV3g4M8rggFcD/rYBwtHWYjBm0
+wKCLVxIlFcqxbowTUtfW+3BaxQlB/wcJzGgKjKbX6smuR0biBQqpYJsG7Ztds/ezUUGtQOtRxdU
QTJs7GENDT9eRLGpD4XaempkUhqa1TIyqhynDjcf99oxp2kMph36jO4QBkN3kIbjpAS2cffjwTaY
/F1V3CpCRBxU3l+wbmIq7fq3TkKyAGGiKCK6ZKuLLNvZlUKT75W70dHzq4gVeGTroZI1CqxigPFl
gAM0R7/53Au1kSjn3iH1Nuz04/HOuggHRncXmMR5WmGibmvB4AtEculLwUIQ0BcRWjnnCI22eOgm
BKTx9CysdD+PWbYqJ8M8FczNl9oAyMjbVqy6KvPPCT3FcjJF8N4hMGh951VaIy7/wVskhhucuywa
TxROaO3TMdmVicKtRK4Ne998AZgenE1Wf6683lsmhl2dNXaBa6utsADgNwiGavyclsHKAyqOpb/X
11gHt3WUE14SRWsEfc1aGcNjEuNIGR1/l071uUWIvxxgQb7X8srUrP10pjvqHRtTCmKetZn1Gcwu
3rEfb1v2/N7qrzv8P5FWXWR/NvR/+PB/uP3P0XtdNMW39t9+1v9NqACJe/6//kwb+J0KcGEd/OPv
3EZvv6ACLl/xHRVgy99s10aKY0qhLFML75+oAMv6jYBqR2rHsS3hgW3+AxVgWO5v2hX8H9JGT9tS
8VX/ZAXYHv/H9/G0a3HsIzn/K6wA+QsoQNoWPxnIAUczo1WXH+9nUIDR1sKXbveipMGy+9MITK9P
v/z0evxOhvgbReRNQane/OPv0BBKYNJBkV+4CZ7Fc/CbKJdXwTYddrV/fg5fDvBVs4umvCwXiedu
XTIXAq9konzIk5peg+Ygd+vNv39a2/z1eYUQUmnHdUxeeHTcf35ex51Mu5HWtyoYV614cqPniDlc
1DzHFLmtx0iwfIiteFsBjakGvZoYe2XGSymOogBafCAxOWo3GDa+ozJgXgRfi//g9VD/+nM5pucw
+LRc2A0eb5afX/MuLqOA0+K3AKGGF08s5iQrlqjE58LGe0G44OHfvxL/8kcWwjE1TR3FKZqkjxfq
/fUuygP+WtZ/GcPUIRpHfGM+WSyoJL55JvON5sJf+qtPJIWpJO9LKbWwrV/eTSoChdDWAcJLmVxd
gqSg0l/2yg///mnEv7yjhBQ8gyst2O4CR8GfX8F2LvsBRjWbbusbrRHEJKod9kpk2ePPQjCn1h6C
h9BXZCfNr1U9kB+CNtxPLoz8/pHJ9zptiOOd7TWyliUu7MdyeJ1J6CxNXMX5t9hyUNphpRFnSwCx
Gf1lLfHKxSSFDtuEJLeuQIOVRiz+C4P81HkfCZbuqlv9+9/1X/920vEsk7adfyjyf3lJzUtlkSPT
W2S44qa02BKCwZi8/MtPo0xLep5jOUp6vFf+/IoyYRxaO+aYsDHum/igbHDnpr/8q78Mz+KSkiAc
G52XvByxP70RWU+1mW9poJjVle8WMC4+i35Y//snEZbFt/nTCceTlja158JB4fz662vmoEwHsBZV
C78P8pmp6TD7yLxRTURbRFwEYDuD6dtXvm4G99ww0S6PmjEswTHJpa8PNBKIveUY0OgIHhXpMTNI
ssMwYVUDpOCimHqzvbeq2UGuaKm+1tN9joYIRC38uDqO1Uq7PTjD98aFDD4c2E54NDJuVCBWmJlD
7JD2ucm6zSovP3tNqvytKJwREphiALE0HA96dYSpRS8Lb/L8E1Pj3N/6/jTiHwpt88nxa6s8GJPt
UJWWDTmkLUS1BcIkK2buJPr70jRDEHYYrIv7ofetcl1liURfAsmVoXwIppXo3BKas2WnxrFiOl3s
FfTLaMMKRiX7xLVqKBjepBAVLIR03G1mQl9dqdiYmFMEOauAvDIBvaCrC7rFaI2kvPDLQNHGD9WI
YztaiEZkdhFWwx7q3R2WroH7csCqgpkkbuBFxRf3fgGwA4RX6FTiUTSY0lit4IZCwzxkPoFmicR/
PcgpzXcAABIPfH4dxZkav4IwZ2Ww4KcMnRIpZzumRxS9CcrjsXgYZ4PXxZdkz32CMDPSPrrsV3at
iRfhqnUTa3xoCxJBicnK9RsB47m/bsPIGDasUyzvW62qC48u6Sy9ZBbVqc3AMggdfBiDf8l4Hxq3
rjl46Rv1Ww3Mhr9jY2BDD/zqU9dFlnpnSFJ9nWvYtEba02MF48y4Z+Gnvu8AuGTrQdYU62wGzSk7
uYTf0aiLwFolkcGgqO+jghBbAS2yxRTcWkwcrbINH825BhrIXb8mJlKD8DE1ypgAwS9/GlfPIQJc
2Y0ueaAIQuhLyZsawk8W4H6cctomgaGy+AseYqbS9SpKkizdskvs9Feockb3CEgoAFfLMAelWuw3
0yWgTaqLYCju09b+5IyDIfe9aASWK5a3Sh4H2drFe1X60ZiuRp3VzeuEw6BB00xO7b0VNEN8m8tZ
QilN0wktc917dbaLROHiFaLG7xF+4SN1nzXiDW+Xt7ML4J+DlikYGB//ywit1Y8XjHAmH0Ezyun4
GRZaIw6VT3IEvLS49aMHD7y+vTepMqJnMw15q88pQ6ul6FwbP6OF+JSmbqZhJ80F/4B9Z0bSs05G
JSr9pCwDg+0COf+I+AOR71b6QeQvZ91rBNTFEL8WcjIwAErh0gdEBXrGeuBQMZOeNAblEsXD8dXI
bNVGFaQW2VtkVHGYkDrGOq9lxUJXRWSQZ90SHla6HJfGkIsjAQ66uBUjU9I1m9EQGGRZ5yBc/ai1
zp7kuarlUIh8WBR+4JawXUHdwUUzSzM6dLgtoZB6Y+0xoWLOCymRPT059X04d6tAGimOFqivcOYT
xewCQVH8rR9jKzi0TEfK6zliA7kq/YSsm9lFwPrJQ5mbrbM5bbxdqPNMbc3SMvANAfe7ba3BjdZ4
LZzsjDlIghNkxDzcMPc1Yb0B3L2yZUW8xoj0QUMxdoozqx5PH5yskJBTRz0QxG65412NBbABpN8P
zdp1XWONEtd7mTLSKY/mNNdr8gp9d2GpIg63GbKFeTGZRSTWkD70THkXxNteDdJaB3UdvWV9n5hs
5aFNPc1GO3TrButpdQz72cyvfRTX7OEEB69eyHq08kUkSnNmbE3lplAFO76gomj0qLxVV2fVa4Uy
q13ZbCr6k1+Eo3mQjV32sG/ModmMTm0hog3wWa6U7frdfkpE+z7gFoEyOiFSXoXBVEL4YIsAOBkc
7mXn36ekDJCKQnxMMldqLepQvxq2TSy0CvtgeJFmcIk66BIopRaVpXf0ZeHZ37xUdv6VJDtRHHmT
z+iyhJwfI8PE8tN2qJUfcI8N/G2VkGsc5cjb8Amnpwwfs/3oR/LC8a7E4JxLDlH9SZl6SndFNfbW
g1BNgACylq4HTc90ZWmsrR716vXHFfv/WXacot78zxvC+6L78pr/7Uv3t/vuy58Icpev+94WCvmb
dkiF0hJHhnJc8w+CnO38ZkmlHG0p1+S8oSlu/kmQs3+DH0d15mn0fpKzxx9dofjNoaFwTdOyPYsu
zvb+SlPIReFPFZTCXYDDXmuhPCFpDa1fWjbWT5GgEnwcbdMX9ygrU0y0SA2hLY0Kpu5iCrRO940d
m+681Fz1BbaaJiWhYIj69JEuAHt9H07+KgsrZr+NtDUnCFziJNiJJi7Q8yZ1eAY9CUTR9EcnhHSc
QrZf9rynWQBy4avabxQIrfE5r4GOYausU9SyjGsyhXCrdaCEyRfe3YGzHgKWw8nKDueias424mTk
dEnfjyxZY8fl5/amMj9yTRsYSXbxTPR3gsc20lLbn2qWKNXnFuFZjp2igus0tIiDQMZciMhF45jD
beHWcQGXfzLKIVxWNk6lrWFPNABE5oCSbc1QuVtZkH74JjyHRTxmNmvv6MK7NLxFtnfYuXf4hEoj
fOXwwujXF6k9XCVwcnFYpaUqKIN8A9jmncNB1+7sYJLOqiRdz16TuZmzuKiiDqvVVGukp4zuiIZK
W8IHF5o+PzukXtljD7fROH6pGTEbW8vt9bi0uRraj5DSze5UcMjPhHZigz7Ysvb02utKUd11nqiD
k0gCLCr0V6l7HVmmnZ4TpnNvwE8clNcE2YV3FjUtEaF+Js23pKFBWXMSdYOdgiHY7vDuR+G1tvO0
OIeRC6IA7NhQkomsPmG6jshwyBJiAO1iepjsDlqKObO+PCR9CDK19xGpsn1Kk4fCY0tNinYdxssw
tlkJCOIkLt2JW5BrqEJwRylyXMrRifZlE9k5sIPIa8U9SD0I2bFnOIDDae1LgGZ2Nl63tjLLk22R
VYZ8itCgdZsPFdnJQ4byPYik+2mwq6hehR5jXE7jyUDMVa+wj1Q6I4bY9QgGugoY3apla0S1XORN
UbvnLvCc/r6ILIa+7ByGoLjTMZ69G486H8BsYkTTtvaxXe9NqAfmDS5wmd4mvntRgc6+1sHSgXKS
L2Fll5ceI2+HXqyAZql8HxRhclkXhk1uXQRBmg1jNoRW1K/YbarolgD0xk3XdpIrPMB1otERCXRQ
xM14ZgZPwaBZjYqmmlrUVQkGzo0bJaO3npVQolpSUcaYngK0D98gZERkg+YD7tZ02YYApqD2GPAC
0Xe44AaGRTcYg/1QoP+s0XGGYqhPgYPch16l57cGMaXt8ASc2I7alVE7PWLWJMT0tbSi1kj8LXHU
Q4jhjcoz2npp56SsbovSuhqyNp/ABYfQ4Z2cydG+lLMyxII+ThuntnMJKgUhk8bubhJmV66bsZxG
YxnyWU50alHj2EcUD1HcroDzlMkXQ3B2YbWS4MTIFrGriuiltocou7WEUP17T59W3JptHhavIH9C
Z29kpLWT8mB0yJNcdqJbUxiESjLMwSBjzP5YLtuayBh2MeMCHjUlAIo6WLBiGODkAe9r9kHbUZ/q
iSk4WfaU7fipgnQti9AADtd4A4LdQjfTVQ4AfaJKw8UHmnEaX7setBsJMEb2bmWuuJMdC7ad54Q9
59g0ie1n2+oG6zrMod8cO2/MjG1b2HhNGvgpdkI6mlPy0ACEjbNS44kd4E0wOJ7bN0SDOv3oPpJ0
XPMjKLbXHFHSKF98d4zbV2IZKxfXr4mhMynHNtt0olbWjdmNzqWGc4kvQLNacw7yzWGBp0nqTYXS
azrotPa+ehYaZVaDhT8/BAF/plUw1UUFKN/uGfiXNvXsCGhAbvEx1daXqbMbfQVjwgfOMuH58wuq
1b0XW5Pa0Rvm1j7s89Fa+UahsiXv8NHcoBvTxRpdY4kAMndYkjcI6+yXAEzZJc2AX3EzXcTiW3YH
qgXdwHliY4a8yZctOnkQqMDPIvQ/OeVNMQXsySpnGNCVp60zrXp4O+gOFOf6VV3peTiVSUA/lbml
BrrpQ+a9rmJNWo4SF6RaD3HEvWZa4BtHvIp5ubY0jKJlZ0x4ZpiYkawSwE6wGEh0OM9bOwXspJs2
c0CFIjjGHwLTAGlMT/i2qp/V4PTPpS+shgyZITXQ37chGxrS8bI17Hp4w9hQ+RlFAvF0N7qX3Xvg
xwWebhYFDYaIMfmS+rK1rvGzc+DF2ei0qw7/TLynX73AxL3ZlGue3u7fkIlj0DCqt5aqu/uiOAM4
K6ZhYuQdTBNwTvwkjj4l/LaEFxkmgomChR2Cz6m6qKpRjt5pIn2TM9yp7ClBE9khgTJKaz9RraiV
8MMEJ0RUIOBI7Rx9cE2Y6LQ34Wk2V26WiBJPODlx0JUVIbZF7GVEZCZ2ViAgR/62MCJO+yteJiPa
9gWLUaRe7mQfTQcS7AskNWW+Opav2JUpushFL0e6BDQQ9YW0CMF9Q3cyI/eu8264xqvvA7ZvBgpm
MRNYsipUBRXFTdJMXnV6yubrKHXI9yE8Lqz3dUrcxy72es5xJrV1vQY/col5mTF2HIYiwZjS0nUP
O9zdIVPH0GrZGHqqbddD0zQG6g5NXGfPCgo1V14I/2sVtFqt8nkifz2sZy2OruKw3FmBU32R+aTG
rZz7PF1jYwjVZuLy72ynkCvMpgeOIv8PY7OPmu7H1EyxbnDgE9NMeY6jaVh/qfnI8OrRuKk31lVw
aZ7i1EuZ3roTZ5/biG4jvZeGku0e3huNZq+YYCAn/6i0jMqefbAOjAII0QxqWKDfR9h/qUX4/3H5
ZF3Y0v95r7H8n/+j/fq3L//rv/33fV9E9def242PL/3ebhj2bw6rZI1blPbAcYTHmHn42rT/+Lvh
/YaJ1NbkxrGTUIwffvQb5m+KgBihtWJUazkuX/T7Fsr5jc2Kqfh+tmLYAxTgL/UbUv55ZEsvwzdj
/aS0xzyVhdnl/3+aDCumMi3hEaQgSHNFNkV7qj2uKUPvrJpwim+r3HhhvEmoQlzBgQ8jfRsDcRyD
vCVBGA4NPrklhrDq0RXQA5WhODcTlNE37T7rRlxgE8YS10sWjjsSnaNiosrsfLwL7Gbtd+10XYbO
IgJqQYHV3+QkOay103crk0SDTWwOT2BcW0zN5nSc4+BsEVu0Z7K7mDPZnx2mDDAgfUjIVgDcf4yj
YxQony/E8q7JnjoExmwh3ofsObeffUEKh93J+NVNnuwqvcRhNm9MkBvmehJOTFsexjSuHyvz3JnT
ZhgHzOqBugyNbob0IvGznRIkfUxR5k8ywgbHcrqsE8yL4e83BTzl08djTDwWgRklW+hdiqYm2KDn
dTYm+Ie1VVjjmZDk8azYyBtuudU50l1zRjDdANKIhFMdUpWZJ/tC05otVniTdM+OaWArGkIA9wDn
VnXYZRvamHhp+Bh8g6juCBbGTutAzXYNr9tBzqxPiOO4wpEKuh+D6CEkwvGqHULvlOKSBocf3YRV
L65QR37/CJRPdMOoCzGB77R7hFDHNtbRKVbddooS88lzxbbgbXpkOvRuXRzxtYD8Kye5SpHqrTug
gbd2JTaeQLTv1LV9ijoEnYK8wzMJgYaYbuLRNXahw0pFZbFYz5fvMuOZ4VNOtpcowGB5fw8i2F6B
rXwGehAsy7Twod1xE8rUXT8PAeJ5RnKoBC83uvadbV2SumPUWT8srGuaBeOEz/VkJy554lIT0grl
ujubXvrsDfaj6vp2ReZQfWaORQphn3kN9UiovqWis5YIG+9qz0PXWRW9f5Re6h8nMhfQzzkzk+iZ
JFojzk5AerOTn4b8iKiBCDKZYYeC4TnU9AjbPnb8QwbdBiOxYij408f53G+NLL7YjI3jx40k2+JY
ZOLkW0G9+3ioS7N6b4Z4rg0LeW7jGeEJZUJ4Eog0N1kbf8W9Ge2mwHmnaK8sVFBpeEX5E14Fj2CN
MS0OyMTw1h6iuWbwVpXIx5tGw+PUzNBQRtoLjyrrqLnS/nTTlRS53Yiq+4/Hg1QQQZTHLzWit605
ivr8cWP0IQOARBlrP6GRt7yp3RLc9E4MIVEnWHhoAFOYoE2pe9IeoLVzqcUXMbGUbsvP2orPMwnw
+4vmdx1WKEOEHB7aQThrQQsO2E9lKDWMWp5ZXqw9i+ycDNfNBnPtuKkrMhiafrh4mEhVTDKBwrAI
iLEQNFU8kT7D/vFX6exfZqTDXS/oh5xWoq6TUXD6uOc1LqlRBW4jVJjmSWNoOFErFkszIFk8ZfrL
Qcwv4+by3nDc5OrjBhlXegX5r9kEpTlh1qB3H2I2yxi30eXajOO3wDfiZRY0Yo2ZFwErSJp1nle2
WEy2vJFMbveiUPZZGFtXlNUV43yyPvzoOElvm4QzpBqrQGo889be9Ym8yDW3uddtk9G4Kj2krFbs
dMcMyzfAMeTDVd9t8m569oIYvx82t3By2XsMtYMOiJo3Dl3iAGrCk6NWFpscdS4x3U9MpRjL+xzO
/WhsvAbFcUXBhjnzmMUWcmpd3XfdfMody1hX1LGsVoKtnaaPUo4JWFhyQhrtv2tZfw2CM/tAgnby
pNn55EtnsK15c4zGArkrlgacEjmscBZKb7Bw8wMbuxqT+aPlXQ9B/Jx1j7ELARUF8rDMbe91Cv1z
isont9JVWZgEczXxHeBde1lmuI0QpHMmqY890p7lwImzbDjU1JSfAVvvMIJdRGEowOdwFQ2CUOn4
rtVIVlP/vg6bcFU59kWWBACoPtI1o1nDzrloSCEhuMRqGAqUCbDq7lalZzLPthf6Yt8a665L93Yi
H309rohnvTQnBJCFgV4NKrvuJueGtLwR3qVxZlS3VfKyqepWIfFgdT7du81lOxWIhOWUc6N8jcMt
oSZN5bD63yyd13LjSBZEvwgRAAr2FQA9KarlpReELLw3BdTX7+HEvnTM9k70qEmgzM3Mkxoew1UU
Z+A+GwKBxbafOomkUAO3ovxOM4rIGRqCSOjshVM8+xMFagy4v4h+unCpD2a6ctesgixG5WpSjJml
2xJQgZ3llgpYf0ysygi519Y7fy4uGjiUoLeXyMbupDwm5QuLMIGVLlRO/GetkMBWkRa7tDbfLB6j
xOIZcF3e2HQZQ8ALHfFyOEcVgMuEseM2defpMjn2dEkqeUY/lkfUH0ghJlD/NKXeDENKXixfmYTo
1NnDHtscZ4TFoyuQ/E+pfa7+rQsLCpZLz6LdQEdoS8OLoC0Do70JbCaw/q5jklkx78Ik9r6QXQci
wurd3rYgktckGpaj7m4oYMstTjp+MeCjxyJOLwVWzOTV8+zXniweqZSjxzALDHEbUJZ60PJkj8T8
nsf+tOGosEmmWlCBWz5Ac8AoTR1ABO6hr4tHz5VcgEHKBcTsIuRbERQKZIYX36jZRnmhqw2aZAG/
qrEHHh8kvmCys102rV1o+i3nsHzfeuKlXxVrjWc+WDdLpe4ZeC3M6vYXHPeutywkKSgpWho/pf/9
Uk1ad/JdKAYKyyCdXVur1z+aYm6ekGuJFHesrdZS7lji/xwEeH12m91oY80jm7E1LQL2oFuxcEsX
LBY1Pqib2McJH+4dhmsXnyhCSGYu2TjuTL30VG3wfxvBkkh1aVKRQNeaJgp1M85PTXIlAeq8aLcO
BSkzf1uMmAeX1ZieES5JEZth6ptusAi0dsOkcsEjDQFnpztyoaMbTSOil+kEpcgGAmTTJ7AXaw1E
EDEHTlDxM852s+EuFxK7OSaORa28ZEDSIEZjy+0jE8BQlFMWdC1vv9wyURi7suN/v5VZTXXtcCVf
/Z5JEwDrblcykd/U3mqiVzvJSVl5emrS+Jp6pgLPGuMYaJx/i15x2mzuV5F/xWo8N8iJYdKbTJq4
CG8NB5v17LHgJhB3i5dK1t6pQK/aEgC3YDemu7h4dVpBO3dRh6PwX3qr2SdrtwYctl4yaCth8o+x
rwODSEU1oYxHmzLxvnNO2trse9LBB9IpxcHOMDRO8beBYHEeUmN+KgsardtMvMFwnxj1L3y0LHNv
GTjDgP0wOzW5fT93t+UCf4Rh/TU95wkzq7dUt6Z7F7rs3h8clNpeTK8dRxt8j0Z6THOPDK+x7GB1
eLNYrkbb+1tN3lCt2HDnVoJgAOo6O/Z4a/vIjm5X33duZT/ewh8BkBm6NuzcfOhtjohjWX4yrfuF
zd4wxMUWbxk6MCZpCnzxWgSfp9vAxisjY3J3hVR3Xll2tBDnBJbNASqMprLdSNYoKGT/NmWjd6As
paJlHpJuqeAJx257yxZozlHwTlSjj33jcUwIzaByeF2qHYqh/TJkFjOQamYNwLelnf77J9F7nz0p
ATLS896fPfG0+OQYpgXAc9X34khagd1VtgD7cJ5Gea/+6fpKztefq22nDThzce0DoXrNddZebcg7
DCZgfHWRXmlMDiXbIXWZF9iH9FTYoo1m5pitA8xe+diN2Oaf6nz4zQWrcCUKbd9S9pOnkxE0tSAu
ZFTtuZM3e3FtE2BM9Ej2tb6rHAwdszFETmoCSpIsTQaLwFKazqabZiwontznou6hQ852QJv7zIzJ
xEw9tmofC4/kykSwosmBSC6oI1wINqQFoPdqkZaj3pDY2Bqxld/nfvpnLgpCN7RLyuP052b9mOOZ
Mi7OGCgL2aYwrnoO18Jeej8SUEhKw9pVGatLM9aBdNbknh45HA35j5iA9jsFboys134xYoFLWr/H
xMQ8b3VreHsp9J5S9pXylsE4iBb8hmvOVy4xuHZzhuXJnbdehaM3Lx79kpFAG6F9rH1QUGpMZutI
v9MpYRIa5Gq6r8akOYmcTiWdxs1STf8cLUnATiQuyy9e7DQuQ5Kl6mixXBJrjsZSm7Z6k8Ck6LvN
hE9kQxqOuwLkzkk2RrAuKtnqcraJSSwHEyBepHSPtWX0/cugjkbnjhcQ6vtBzB7ekrqKql47eUkq
N0330A6U69wItNgL/v8LppyQkWWysWaH7IYDjkNlbc8RsyLkZKcH+qfgclQ+bqAcIYVULFSJYDTq
dpsoN6aVvYbIUnWMJid85VJPr/PgfyH9dztnLb8Br0lW4MUOqOB5zG5IuxuFOx1ZYYEHjFr/O/m0
Y8r2zpGc1moKgkJcOSmsgeXZlx4+h2R+wAekh7Sv3Csz3pNO88k/TXTPISQq3KfHsikPlcDKaem5
HsR8ZYFBA3HgzWN+Eo77sWg0wOQJJXHG8GYp1qQM6sFW5AQm+sH9jifv3Viyo9PpH5axzbT5X9/x
oyf0jQSjS2ySnumI8cq40Wb9h79eOGjzfTW3C+fSOT0OJsaP8YY6GVz6Q6T9oMe1FXgpT12di63t
UrPJv7Rb7PS3G8Z5n5tJHxiF3MyNMreCh6ki741Dr/e4k8QbtzPva+rJOPkRjiPWiKzGODe/rMa6
B6TSRK30xMbStFM115JCcHnHF8iLYEk2qaZfqNw24AtWxF5Xb9khp3IrnVMqMd9IYS3BDbOHI/IG
v03bbW50LwNYVHbIrA8xB/DlQ8pU2ptX0M1FO0pIPhDy28x4uch9TIQ+iEHXeO4BJYYa90NKWs02
yHSMwHqjz0eTqLD5Z44JHxJU7UNP3NBcqOz0qyrUFDShohtZfVFha0edjFmnf6WyY16Vl8TjEKSq
+ndc/OQ4NyT6Ytiw3jR2oYuTJcpLYQesb5I/xEFmhID43Ncbuazncr31Fww40FrDoF6iipmxz3B4
R52JCm7Ib6JOr0bF7GJNv+kOoJrG6V5XjTJpKI4iyitchPTSLspqaEvLDe6OClCc3ZfbW2DXr1x7
64N4Pw1pclxGCYl4LPTDEFfdfQ3ZHIoykJ+p7rZY5IqdcGnX1Bsbv1DRkkl0je7Z9Jiztv1DRiog
1xVuF45M0Dc5sNZv8bqjhVI+jFI9d1VrnubJfpUqI+XYDFpYukAa9UaCuoMg143D96q86yi4paXT
erCc+dkofG8nNA8SUFW8C2m8WRDogqqhttdpeVWWhJ8E1arYcUDdK1n8uEDEuZ+I75pxCCxluuGb
0b8shhXWPHmbVLMRdmqfXFXq7Ufj1sbNS5ZQAbrU47zxHPWAi+7YZKhGZqweoOcCwJvaPVYBrlyf
TMPJvftGZJXjQ80MP2hc5lA0Ru1auoJNzpzgxpAGIJs8933Bxz43LyrNHxtHnlbQy1XPS+N4Extj
/76A1t8h5z81evqZ1sZH5WphNhZ9iMvpjYMLOc5kDGGuQiEbYHxaqrlamDIx9dLYkMzjgW7GNDIM
5L/40clhWUjxm2jiPi/sV23+s7ubAQCMWGnfO1Si7FyUfq5Rp7nKia91EI9RDbdDV21Hx8qPbG23
Xvj4HmD+d7JQSs8BAdSaMxUBPa3pPmvmOwxz7o4/uAxWosMpm/6+KBvIWp7zW3eje6CgMo5sb6Cf
dXDDWrR9kBkIV4SSgS864EVTG9+CkVTYnpFSm4780kw+Ksyx+XIKkl6kZbixqNpA6xbfTDlZC2mE
DezCepmRIXdGBV3IqgBaesONyczsEnH1l6htMGnJ1SIhbU0sLWuf/KiqxcSGgzkEPCPtXWE4j62l
8wA6oMYSFtvSRd6smSUfNlrb5jBpE/cQt8oOZlmRX7Q412jFWThdekq1mU/MmP6RAaadZ+nTTYxo
FLaEgGn7GABWaOoPZa8M27bgdO7k3OBt6noL38xCSrCj0uKmig1XCyTj4yAxoRHNzNwC00i4tlnJ
Jhnd7cIjHTeEf+2BZorZAWEpz2r6GJTaD+A16MRNDvBfL3p31CQUllwSd50PzeLtNdbY1WCeXFvA
sOBmvKwKtgJ03QBJS0bkVkEwJ8ZxtkY3SBJvgL5A9Tfg7tBt2gPbnE9Nx7mLrJzL8pKn96U2Pnmk
L3vxyQeLV9BeN0VX65HlgkYpRKfogGekycpoJdlJU8Wvkb9qmvUpEh2DIIwNNzXWKEENjPwKnyqd
D+9zZVaH1hh3YmzeWYLvM/aOE+PokpuX8gPGssDGGFM3w/hn2uOjJzUOldmrX47sr+0XQKOGsuer
Z7zQG4zg9m0n1ta21VOfw/MjLW2A0IG2OEOipMlcAyXa4TQl8KYmeQub55+xSn+V7PZpKt+6TvUU
AMhXKKGMQLouXBoBVFKixdqs7wk8j9D2jKCv579Gp8ZUrcN76jsXjbgT9OB4Pnqrvx0A2EQ+U95j
P8fn0dEeikGmEaYD6N/JL8hURm9R2Va3Zhf7Rdbmweqyv87qvxSdJKZVHGEpJUFRfdAXFy6685HX
NwVSZ9wgChv/Mc3FWcGpJlll4A6+2k92cs/owDz7RbphLYGizS5ZI9tOwnzlSwaLM3bnyv/0jXbZ
lqjvoSyTNEg7i+6lzvhKZ6rn29szg8H1XqXDyZtBLeW8uXTjlURvCx2HAzPj1PiZKpTP3CwMHt4U
6KQsAGYoxNfVvuEl4fPQArxR+RZf359asodMq+YIr+SfRv3mUaYwBNklQ2Aq+AXtx8yMgfWnfJ+t
MAApz1cnBWs+gwukpqMuq2SPoanb4RgNDXK4S/uSTBYQ3aR4HLTfDEEbAJLmBEWNqz7mVo6fIqiT
7oQ8/+RW3S8wpEdjqC7aym0Poicl6hfI42RcaIxGLT0ZyuE6ItI7S6b7eSGCwstrzPifMDjAjZkP
jBTOuj4+VqCtlDdssG7eYZJVbDV0NhrmErbTundF8lLAn1rj5zzl5ssfe0oteTZMAycvFxjHq8EA
87P2s/enKQCj9YvmyZ1vMRKlMLs6s08/QTLl/sG4VJhlHsbwfxgeJpRRpJ9OiveV8qmPSonPxJjP
q81GFVdiX5VgcEjaR3hX37VZ+4TpXfKZMF2zOZOLRe5jOiO4yshyOsr2YUAqmZZBBAhbr21TEC3S
T3Zu7Pv0ti/1TeB1lhbA9T0wfXjMAbc7Q6/2t3Y/DHUbzSCoXvebKl/eTfpqgsl5rfPcj/KMXWY0
/Dt8UIwYedAs4DAeRT8NdD4dg7QB+spv43EzFG0U+9bBmm1AFBrzqSqsE2psiHlsygJ3qA6uK6w7
eTJqteua4s4FNhSalDnjrw6L0brAgOU/7YXu1DQRjtJysy79JmF/vk2q30bOeQFBAFKoJQBEGti7
RbikEzCL61V5dO3pcyHmm5ftsxqMlBd7fF7pc3PgWFhV8q/W8gOyfnnrLmG999sfN6kPzNrNfWMU
GxBZkxwkF7QCEJBthJPg9pjBQa8h/AZaobg8avNDSeggaLS5JUFQhqlFj8tKq0eB8SDQM+iXIlke
HQmzu1IvlkYDc8eOGmDBBalHBoTYPMY7HH8nzVki7s/yynEtrFvzbiiHY5YvzzjRHstU4xrZbouu
2lHKA+4sJXeadO+OO77zPQblknI3M6eo7I1bV6F+WfFiRNlkQZiIIz5VFuTyu+lxh4jIvfQnfym+
uNxwI4oreubiL8QNO8AJefDjRQDFYpUQRR71RYZEVp/1BkaC6KZP1+/ebM1kv+dyoNvJFeQVhy6l
LmOrf+Yoa7Pv3/eAdguuDaHmk09YIriZrwwoyx2OeQteGleN0blye99Ya/ljJIJmrNGDgUIezi3f
TPEwck7T1vUgvJKhRSeHEDkVPL27SfivYos0j4JUBhuec2oS/WynJyTll5WTUFBVq87N93Z8aalR
IvAXy5oReVH/pJgVg4FR1uCYERjFS1ly6VCghYN8aramyP0AM1DkdW+40GPy5PHWBMwWzrP/Kszp
GbjGfu3VF/Nxd5NjvvY0EifICBi2LM8OKwqGg47q9ombUESW6g3iWRbWGkIZJdlHJ6mTTUGLooKS
zW0ndsIYIOZ+mLXIhOXhFbhwVqM8pyYnDk03JyaPDG1RTnpdPYjbVSVL3/qqHqKY8INR+da1mJgJ
TExffYJnUXJr3sizlS6fMv/MBqh+DJi9me02d3RxQJ0HhubvUxx6AbOojy77lp7kA5qL/WJ8Cdw4
zuQ+l1WT0XRz7MS88fGTXG7VEAxZgGHHebEvQTvmFS4920pTIKQ0iXO82hN7e2rL9tCP3ZNvLv9Q
3vSdChI/e7lhSGhPenEJnATcZM9NMjyI8ohgH050lC+JcV5y/c7vvHdd9nv+ari3yhWqWIVQULDK
uDg1Y33hzm6rDbddLEETf2uqf0r77MaSggr2mX424ogR60Mzik89U812XGuweRzaqhjnVsNyCYB6
INI+Iiu5/DapC95kIm+8gFCV2Mtcp7mfESLgO6i9a4C763ig1RQ/5gnLfiX9c63GYzqw74PzyEO/
Nx7RIUMIHfumGqPadD9vj3pq1Q/dsKqIWptwHJptnAGtkdUWd9q7n+c/NNKJgHz7wdTVD0OVOnIT
EDCAAUnImEffpAbaKeJtsuKE69rkp47ZWO1kY8fuj4XAwcm0e1nsmT1IRStNWiK3X1vZp1GTlRDD
jYZe5+pN2cvNv4vIUww0x+aTgAYx7fQi5aTg/jeSmD8NDMecLklTQHULxFql+6WDkGHT3wMMm4Wh
nSs3oNv7jinSicTvfbv413zlINwZdby1ZlIxWU/X0aD4ThBf3a9SdyRBSFQVSl50adF3wcgT5QzA
UaKHJX7dAFZoF2AmXLdaLp4gGQBws+K7LLdcdIn0aar1QHMqXknYWtgQXkfKrImm5PY2cbr3umMS
pkn1CfWE9dV4LGq8YTDq2Bf65ghk9dliUG6kB2EM75V6zFqyNSVYMZIm2O9cJKXFuwdRZBIJ0m+Z
y/XXMe91h75wqlw0R5l7YoBhrBFemBKKeeodhkszQiJDuxVpz8EKmwefUlVzMvXUXmI7DSxatLlr
Ot9Nh3bU2PXmBvuE37rzqAbfG06AN5zzui68wLqFL0HDsWhQ8bxoIo9sa6FnzSImiMmtEmURlJpN
10Zn35k3MLvp1Z+JxQu+YF4PUr1vtv4IG2DgWNKqqtgp17rNvFraSA3e57URZHHMqFsQkNFm66Nn
HMAgWxHoXjh/N0DN8pJN824yymmbm1hhVPKpVm9TxF7YSnzCHFqjyUxoltEWucEsO9E3BuNb4/st
TWJk8lEl/UuR4URLyGMFop4vkoGZbSf7CgdwwgU2KzsDtzxdJ6uRM4PgvYROtiUi89yreL9664V/
/SdZh0sNlD9ISz6MoTtkrT6cmJMWhIuDhPtGbKJfgmEIHBspt2U/F3I3zSpBckxf6I+/N2+7Qs8R
t1iXYT/F6UKtuvOyluphNEY23/oP2z88Du06uXyBS86zBt2JAXpS0Wd6G5Fxsspt9wxFJ93UCkHL
4QjvdgYdzyWoHpieN/rUQ5oSyJrS5tYsWX8J1T3E4/JU1D5ZRwbcuKN2rue9LwYhNtfsA1Ey91Op
891zMCflWcG1IeLlam9pOZ5sv/zQCw0Iqle/W9iMusFnLcasY0Afndf0gCzDegK5Q5PTnZfFm94R
14ynSOku3mzfBoaEtxsHBiIZ8YAgkbe+msH9nAz1WrbyOt/m9nnZn0uSVZONb2Zh1KXmQ46XH8SE
c6mBh5ocPALZb92pP+PBqyIgZh8ThEwbHYJ5o/1Sm0BwvYqAK0DpNbtibboTMacVPWlUqBdg5Lup
PLXEmhWpCs/XDimDhkC0SRzOqfEiHV1SmYXxGh9JcfLW20aI8TmBdEqRTHsS5EaZobyMjf2agRcy
6/W6opXFsnkam+lcpOxBJclCVLja2tZwNyI1Akh237sCw9DIhMzIx3c7o6R2Hv3vtE3vB4jEEWFs
b6dZrF1rEdAW8WswOw4Mu7TDLp3vLCvtAzhxRdgPIy3jGn1wpvevmHZLONwk5y63mJohPI3NqA5Y
YNTRmSwTs0l5Z9v0TRXCyaNJIQJO3mVoq2djtLrINhTbsB8zRaPDybXlk8esKDC/NZdpGaJBtsWv
FS4a0ATqA2D4OW4Ziay1mGTr4J0Vth4M+A0kJFx5Wx+69T677XC2jy+21y/woMN41ouIgw+8Zmcc
iV4G5pz/uUI9cWSrj5RsX2K9Kc5gRXnqs26I5pm9Xa/9g7oN27QJHlgj8dKOazUGvsJvs2IkUIxm
GGnk25TgWk3pnsPEMli05Yto4ofPdN7R+ieqfc86x87bJLrG5p6/y3TClObzk86pF1WOPNCpRh64
/y7M4SOjw4dB5HKsGghxTT7jmhtecwPXTVuWGyrxjsmtjoc7DMqVG5Yz9gJscf+cmttfAUErYJb+
1cBIa/x8V+UmZGdr35f9QXU90+8aC4Frs1Mi0NX/Ja6DVc2PNrs/Kp+3KxOXt5uHD4L4x8SfU9O8
oOrqiM1/CAajI/WIhOv66aEBsWzjrfYzeR6Q0HvdjamSRO9d1vjsJ28gwhbmgnDY1th+px6IqPND
57qfSCrdxseWsEnsm/m6ZtVsLfsm/sSwu7BypfQ3Fg534tXrKgBP3YeLOmUovX+cQBpfUo19sxbb
Mnb+fLfFzouDJQCrSnvnzSVoJsl3pi0wipPEhGv9MtcuG+kIeDnzFsBh3bZkToDRZMzB8U3jBqhk
gpZgbabUeMDvUAfCEN0/FMywwWrRzeogxnHcqcF7505ZHCj4/jKtGpIMfUJTjg0npsqya2G42esT
zi1nN3dL6BnQzdba0SIOq4fGc+INARqGLDTXCgOyM7UpAUwykjkhPjvynqXjv/N7fQW7beXWiWcl
CWJ6yUMgpByEATeG3rjw3mUJjdXaWm/xHvykqVjCRDU1Lj4wyq7+AKTBjqyBqVavvP7Cpd9phviI
l/g5caq7No7HSC5Ije4Kp5LZajQYDf16nfGHqavcrUq+c4/jm00HhgRVu1P+e+43nJtpLaQCJv5y
BXb+OMWVqEHnCoWhvfm1ECe9JuyR4w5FrHfxyR0L03pmn2abHaY77EifBNp/1q7Stp2uHbDXv84e
I5vJVXQUgFn3+ZH05B8pmb3jNcOjnkBOIbR5QUgco9H2zNBaJxdsu07Wqcv1EJXGx1yI25JjJvUX
iWJ+pLL4hDmlwJ3lbm95b6ExMLPnSm7NxP4tQXzf/feLS0dUTQp/6JtXCou9oCYaHHhZ8eRYI5e/
0Z4D27R/hhyY6LIOY5D7tto6FNCGlIb+eKX26qh8vFNMCoNhK13tq4tBPhPqeza09Z1Lr9iYbv+0
eA3rtGTkvCbjd+XnFMu346tcu0eLFrm5T19TFLWIko+3NZpGRHUJKY8ktgLOtQA2LpjaQYSi8KSi
oLpveKk7Rklr714xZlh3qUQaESTDCBd4J6tJLqlLMRNHzVZoR6pyBuoZABoJ86wL9QvJhAX0k6Dy
L9wlqj3qV8vinG+pT+XbF8SIHWmHTYEDyu4LSPVsjEvpP4KdPyAeHlQ67m2/OflmTJEPzfJMWHYz
i6DdmF3E1QNHzBsM+IOz8kku0npEv/qj7OZtKCBaxwuOm1juSnx2gZ5i/MGDw208teubuQmLZnfV
uGJRvx3UpfZrQKqIVDNAb34eu3HkFTf8M8W9fxCoHpbGgw7Vu0+Um5UAL1eojvqBporLwChmr/cp
VZHF3DOA/rQXuJSzre1SBjy0sCcR8Q2wI6p5I78NuNezPiF08fzPWLzWnIlLvxKo4ttnm2pSBoQG
4W2yJ3VmRX3TYzzq3W+BFnQwvRx0vTndCi3pPzG9fSzhQpvC+tPLgRjimjPJaMrsZIj4AXuzfbfi
RBarIVCb2UlkJXoUfjZxpMItB7vPIRXFN0vVe9NqezVjH5zGl6qSQN774q3y6nw7Fug1crrSIfCY
xP/gIS1hNSef5QAYWO/7yAWfyOL26vFc396EkmR05HTiTV9qjhQjY1aBmS2zgjJz0605TScXbjCa
+PRVUZ3jpf66MwovSlx28ZgDzNTCJuh/8A+k3H61l1rqgZjqQ9P+OGqfaT72ZaA7QNhjA1HJuviL
/rtGjqMXgU/wqY7JoVd4nFroArxK1ZfW99TOYrntfTw36Mhd1u5buXSbZE6uspp0zvHFW+doAaYS
hXNSOiLIJpPmGPWsz84Wr/GdXLkmLs3XOLzEcmBiKs+rWrajx/MhYaGmPUdg9Mh2iZ9SMnSRyvZ6
g0UWBvBfq7jArmoiLDtQf+SWB2lC2J5pqzKgTE9IShuJCTWkBh0zSM8LULWH1O1EZBe0VojmYbby
V8Mqn9ZyEcgp9hiS2Ymswvqweq8ln+gcEV+OptJP0pzuF4+uIgxo2yx+coDkFLr/0ZKfDY0Oimv7
R88hM6npPtPv0EYiGs1F4A3h4LbvtVtSlDY9ZILBZIwct/KZzF6rRwWH3wDfLy9DZHRkdNM3zbpr
RkTQgkC6w6Sfw5vPMB6zLUxmeW1mZhwY2cO+9/GS/zcp995Ye85TZ1NERJkWRn1c/tSYhzYQOJkn
u1K73V2zPb0Qd3A3GIzMGHIr2X8lBjhjpqkwOSVFDsOeBawi5Cl36TB8U5KADdn4xJ/GhVIym2px
A8WT89N3BcxZB7+L9uxYnKI9J7MDwdzfxBB0zarpHr7OdcZ+XGuTBQk+to/F4qPAW+dFm+rNYq7/
nHKOj/OCvOlUnb5Z2BoxMMyhAQHacfOKUTezokHTm31ZQpaHUvUGYZhmCotapXEpPgoaf3amO+LE
RDHS2MlnA2G/tP9ax3nsnRRUK7PtQMW/LpJC0C0eTH298vg41sPUvSfUiC3ym9t8XfuP0nD+iXb6
wrJy9mT/LGDhpLcSs7iFOl5MdYKfp/6V/hAYeKJ2LgprYHd8WknbU07iEBgVzq7nq1zKF0lNrYDr
Py2atV9r95j0hh8A16Q4qxOX1oR7bIEL98bkJy4bLnk0JTW1w+OI3MB9Md+6i97v6nVoQ4iszpYh
7d1UsGLjXvxVlVy3gsY5NfUHSuMeXGoDMAip8zha7rVP111sFX6Q8vCEo1rQRM31w8s9eaipEwxQ
iS5owCWah/zl/L4CSnFuUhI8XPaVsHRuT8qacsT+iWf1Txq8sDRoYOLl4+elJ89G/Bpl3D/SctxH
xvwvNlc3dL3hF6N0hKdUhk2abxxoKzvKFmv+l9hzncRvsoqjWKlMmTn2EcOat+V4H68Vq6nj/9pW
/6czuReZdkkb2l50E66yp8kiygmRRo5fvuOAaXYIJlnY3lwixPAQeZsYwC1TZbidjPtqY6+bIzr4
2nBXXvmuHAe3mrbaIfYjSt2EubMz/J0WcYO1//D5FE7EJtNbXSFlFkt+b6jqA74zpu+122KTHC8r
b1OEKE0FjXfsF16ralLVJlfWMR/4G7muwvPUoqDEln+fV0RwkjnfITjjM+eZcRKiCJlbbTp6XyLa
cLBcOPUb2EcAAsnOcFW8G8zu3DKuGL4SwvmOnOiWbE0MZQt3kxb3x8YZPrPV/x48uPg0+EatU9/1
rOwaaQ4HH3QAJ/NdFcSzS/1vyKm0sc0fq55fGjpQ4aEQlQ3ziRGCNhZb6YMEXY2CUMQCWAOKK7cU
Y72407WiWQJ3xEIru9/vVlu2/ybf9kLu6jvCep+e7j3bXanvCV4/Z2NHg4eLYNySjwAUxOyEmD5D
Y+Ae1oyX3nuhqFDs16F5TBck3dU1r62OeNIt443zZOOxLl8dVkyU/P48rsULxzKuhqzjGxp8aTzH
KMH/KzH3gM71rkx0bsX1jbntd5NvyBtlU+4rJtoo7tW+94bvYnR/i5UpmJ1Z32TCv4wSkzqtAW+d
i+NUVsxGGNv/zdMnsMqzp/loHNYBElCynWL9AVjrsLOEM4ajqTkhWZZ6K7wZGqk5nVtRf+hdaz4X
6C9m0b216Toc02x+abOYr17DGWnfulKKAYHZx/tjqgn/lrVeEzbKCQEyjmkpuUFhMO4Hopdd0GnX
WIrbUkvX0IjX4U4pL+hKcU+B8rrvev1Z861PVSi8fVVZ3+YXILJX819dpRlU6mFrJfbZmNenRrPy
fcPMkzeoDvP5vluZBQuPLI2hXtraysO8LM+GaHe10XxqFbGxQicXweC6GB8bvx13qY5JB2kMB8FM
vWDR70Y9w7SSiN0c+6+zKbXQtLt78qjJZhnbi96X9KKpX3scKHCYKdibwcmP+rr3VwY1pvR+O0GV
j6BDkAGoTiGULJjCjz1HmqQ8UUpFZKVTTCbN/J9mtodkmYDZTcNzOgIRSrrnkbWWGRLRy/alLQQi
nu++W3n8MRloWLd/6MziqmvQ77MSYy1JDYmaBNieLTv+x7WpD3Rdu0eI+AA2vkjzWk2odaXp388L
c3WmR1ez4lLCyQ+yxHOtunt7ss9JBW5M/x9l57HcutJm2SdCBZDwkx6QoCdFypsJQkfSgUfCI4Gn
7wXVjb/+6o6O6JowpKsrc0gQ+Zm9156uTW7TSBsmYYZIuVtHnSA9vQ9jctf0KQrUjuMcdeE8WWRM
OZp/bAiHIaYdOLi5NYfoAIPrDu3mRS+sgdpj3fb+1k5mBBLkz4RUXo1jPcEcgXoOPSLuSEh04rXF
EmxcjmLT8a9xiPOGHCxIjkhVy9pcP2c5Lh7l8Q16/x3O2B5k362JZo7uO7bQgdHJl8qsfoyEAUst
jbvmmBcYClWvqn2M1ACpnocRRL3rbn10I8btXUobbCfoXuvJ2mQmiri0T2KapexotPlIMJ266S1G
msSGO+8I69OKJix+mrbJQf/vROv+dK6HdJtskK0W8cfS4fFTogLduFXVx9RQe63+yBl6H+xovGVu
9d1HCCQ8l+cyI99AtwW7FYcqos6jY1tB59CcL9MsnI2UFKZYyaaDQaOGgC3a0H1dfH18bn2Tlofa
ICgrH7+cjxadY6DviBjRumMv8gdZmc9OfzdUxslwXGI3J/bTkrpM5Lyk5jnL2uRQjgNoykh/t+Oa
UHYTWEbt2e+T0w0sBfI3l66TFDhuwADN2QzQIa8lrzp+C/AFql3P8BHYxYOi10zUGZ0OeVePxU43
w+5AYIDAQ51z4KFLaJiSwo5DYx8v3U/5aFbjpTOakzAWpsmgPyntZBNLu87Ae2wLX3+ql7E23xNg
JxtXjj68EKYZICcJjARIcyjqR9a5aAwzthEiO1SLidyxVLXGyn3XLqsIuxtAO8PHyPNw5cuZCZs9
2gykklPOXZzJA2zHGJ9HNNTjLfV0cHkT0GMrL7hSSFBkgEZTFLXiQAYr4Q+0FNRI2Z4YEATNhvsd
ZjpCBiTsTW7tkqLmjBqLYqtScltGufYNR3xRs+TJeCuzyj+CYxHkKtyEpLvETsLCwk+ibXlHl+ps
mq7/lj1y7nYah8CP+BO5qVGbuMi7KgbLKHqIvcEvCWukiJi4N/m5doUbeOT/MAszYXFMG9sWL2gx
4ycPmdiKvE9tG5GKcPCQeMD4wHai6zujJUkkx9d4dGznOJTITE2XrjIhZ9bLoqdErbW2jy+Wn3KO
Wv1fErMZIcSOBYE/f2aH1N20aEQgiwcO8uYyikoSDDSG+SYURZvRpjvPz9VubmauPmMUj1KvD004
nwdHkQIyGxzxuruXek/NMCG/xqu8G0f7Axbmi6bFdBz5rhq1LGjGMAI00Ae+u0QCZCPzht75YF4K
mJ8G6RLmGl4y5H0oG7vh4nWrqqt5Rtz+jZV7iu1W3joKu56cvbd6dLh5fmmWvzH4n/u2YGNYD5/m
INcTZSRmEqxkZubsXIPnB3z7PvPK8lrWCuKgFaMTTJm6jtHWt3obJVkMOl9ZEPtmb2e19bj2nRTx
XTHfORXQ6cnhFl1RaA5mEx5YfyPMAAsGIWyb4300W0oTUfQfpALTt3ZPoxXuUhpmBAYhVZ3PfgWF
zy0x/hDXLvdAftzVBJV6Rb4QW9n+0YvEjdy0kaGY8diJuQ181fFHWODvkDelViRX5BFvU1s9LXem
1scO94UOzezaB3EKffeD0UkeIACEwO3EgBYHdqQxaXhVz92PRd1R5uWz09XNDpYLuiUYoswjwV6H
48fMZA7rjn6BuAZwJuEJiFKeCq2TFSMVRBltqh5d4uqLzH+fzfyq9PjBF/3bqJj75ssdgy6yHZtx
PTdAKWtUWpH1l0HdhleRtD8R6fs5nfdlpF/YfvxQTBnQ9/yvrvwzOT26ull/dPIEzRmav9EA5mRb
rKsT9ZeXcNq4UfMIsv05StwvrbgZRNAyaAFKH3JNOx6/EwjMgZveX9YSAVLXnZfxEqd9b19SxrEQ
IHij+4LzWfjzOSo5o7WME0ZOnhkQoU7cgSP20HvgXlZVfPTcoyD3qgjNN7wHY+AJ7Nom01yGP3We
vdl58VDIudvAdW/JEpzeCrLxaIZv+gRf0+CUf3enhUOpbixeX/yKa6Rj8U78lLdyTVWuhM44GAAH
t2gY85X+3NjjLVrUkMTO/4ns6tlqnnyFJItX9bm1+rdyYZNG5XM2I0c3PRAPwDmLbavsF9Thq1ma
9OFu+qeciRxIZHOT9qbo5VtFbwmIaY+ad2eM/OrZKK5uUxXbhOQVeJHHTjU7MTaXfP7yCfNYfpHm
m2gG51dDGm+uy1TWmewXIz0gRHtFdZVxAtcEx3a0JD4yNbBB68xoYTwtqhfbea7j53iOH4gNCYae
uiZexOWop8hBcgO9l4exj++TiWe2P8Xh/NPMEiy+sZ86Gpj0m9qlYIHTLiNtKlcs7lp8tef5JJel
WZM9TlhuTRctQbSUpih61OC/C4jBK9Os907ZQTwyoXgO9gYvxTJw4WwS0j5iljzgqmWZ391iN00A
wTtfroPCmAHOlhwbxoiM2dqUYsIO7S0MqXQTz5SIHm/+RekxGBPfzWkUYYpzYBPM2nzOdYwdqX+x
YOxYdVSsF3jonLscrqF3odZ0A2Cv5Kq4ry46aMaHp6hj2UtUYr+vp/ajr+o/YrCReHEEZq0wzy0b
Kc9t0er3mUJBz1/W5aRBmWcqYLXYJTjVwZyaI3NuLYsfzdlPA69ghsiho/pREeueL9YE3PQZwzLw
k0XTlPu2KQIiUzjWU5sE5BxwCGtzTwamiJpn+zALk5xTo9xhYHq3NXMXZe0VLEO0rUP93dHjZyBb
ywYA105vxRZExi0ETOZF4pTOTnEirZsJ/yh+xpClqXmSEx2exYucJhzk4NDu3MFjz8+dESDVDvjP
95gT3RWjxyVdikYrattV16AmJmDDK5/xpiIb8+q9QVoGo61ijw9xn6CIAh1br/umfGR2uxrJOEzB
BK2qkb0mc+03akX61KZ46HlBqY/YIWPkZ2DOJjyu/EsqShLjzLfQUi7Ifn1fcYivBie/don+MiFG
6xkzGnV7SnvvVSIKx8FVopfSvpTOF+aQEwxPReiMXAcDg4gq119CNg1aPFoPtT9dnZp2WDdvdl2+
JqX5RLF3ijhP2SAXe4Mx6uKhVoJthO+wgxnQUzA3h5ot/1RG66BZzh46p8drV2DOoXnFt5OMaz33
Tyb3Cw73+s2JeTe6A0MVnh6qWt6R2I2LLkm3pHd+S/Z/zEtrIs8MZCyDQC8tEQi0HWcZAX8YUAuJ
PtPZDLrZrptIw0nSVtmOwGkgq2NzLQdvifY0cOG1OCh5SXTW5avcKp+JcExWhUa1CNoWO1d5oEml
k5fOgfUf9mhLvPTkDjuZg7aYHAyibf9QuqNNogAC+8VEgD+KBLrvzq20ta6mF7y9L7Ca8XvrdKqs
CMyx2rN5LVtyVdy6e1xeoQmJ4V5ML66ahkCUc6CxR2GPy5OIeK6TOr8zmR+4O+hrcm60fRP9rdAz
IHmPppXndXtPTjdlJdcaCuwA15VBNpEkyz2YZLOR5hWRkUQmMSGHXtQtj2RDacg+OSZmiCFcqPE8
/7Sk+yUE2YFpBgOI/uE6aDS6mh2UzrAmL4gfQksbrYddI6snhRArMECT0dET9BOqRwE9gZwUXHr2
o0/1CzS3GVZS5BfVji/DYF28Zt6ZYvpMBlziVuTtucXcxXXOejLyH7WRZtRFmljD/EAqEEzLjXJI
PszBFOtEzSXaSrJ56qS8y4qtKQh+CnUGOGZYEwxVxR9A6G5OaNOxmjN2/NF7wldrYMkrf0K9/HCE
LYJUld8p4AMb9rpnuvGj7g6fjR0N6yhiZVPxDh0BoQWh25OtGfm7Et990LbuIdYqhA6txQKT95PN
nU3Ke7RlgsJ//Gg6Sn1gjjdq5XRLsPAqXXLpe86kSFtE0ZhazOJYFw5oPZKsZ8O8AcZsVgUcMvIJ
GE+S1oEv4pxY0ccIBoaklUW5nltU+5IZBkfycs0xfnVp8q4hOto6v7fEk1GjuSddZl0zP2ALzc26
HO4iybK6U5J86NY0Ga4zP+x9CShE/9SrhqdX40J3sEUr293KHhNjzSjZDv/mIWMj1EvkQmbp/vcJ
zSkhGmneKMY/wpEBCzrc1p6/2tyw95WaPsOQm6fB3TDTxWOHndrE4WBzj1kWDtHo00xwkjTh9AgB
QB1ZCO8BHT5RVuN+L2bqEc1xgv6uJbmPZX5+b9r+u5d33NhH5ukdcZn2Pu3EDynvDHr88UZ2ODZx
jlHViDMpe+c4yx9rjRGTSfO2JpjtsRbuOeunbWNiSpTOW8+WYdX53YPsFcqYOCPxsCjObLS1cDhx
g1huiaTuTgPrTYA1U82xXFWWtdOI/5psIvsmrjcn9FjtjsMHfJRmo1LvFZkq8aIgzrvsBSgCdm0L
xQ9WScFsH63TvKFJJ5uO3mDTMjb1KTQ9i459Cqv3UVeID+KGOW29w1UNrHhO7aBGJs9F8tWXIMq4
eyL/cM84l6hZDJMpF1R2y8muZUeJ1Q7exi6GR9FS5cGA79ZhSCxbihKVGK5rhONwysMXPPIn9phY
VgqaiTp5NuboYXB8DmREBa7hfWHquw1O8bh80TapFnwte17OjX4rWg9S6MDtkt9mrKL5xIyoRyot
WDnkw6OVpFyBVZgGsqz2XiuJkm6eCZs9VBP079Z+zDtT31SueEH2hjwhv9UGqUBEmhnHAhB4E9Xt
Km9Vsp4FesyOOT2jj6B2ywwhXAupIUcb4+Z7LnP2H92JsLnAY19MmmKrcBKl33qEfXUE48FMcxKb
ynKe4mZAAGXGzwgPNzPyYaYKLPEShIeDhlqZQTuvMfydvmLMWPjdpqmRtyz1FYKZsfZgWMzpB6Mb
f53gXaAzQXafWL0PT1Mjadx/Hlt5rhLxN0dHjkgr+yZf8+CjHqEBKQG89fmP0dgvckyuYRF+Mrsn
aacxToijg0TzLr2L7IMFc/9UwSndmr7yV1BePtTwPCdDFYCnOpRVcYfPOCdRIkWILv0bB8N1ebN4
I2/sXNA1kz+Fojn7KWFsbDQzQ6zpnmp+dl+zdpUzvQTziqV0iO6H2SQckUUA2QQAX9gMCr/ZW4Z1
6LLALuVPHiX9llWDkUQTwdTjKi8STE1moFg3HKa8qFCC3/uuarYy8z905M3BUglaFtGAGRsC6uQw
qLJ5WCz/gD3189hx4Mdm/tQU464w/XFdITTWwixnxU80Ck7TdG27J69NjmVpvKHU+iyyluBBzhuM
b42B4lTpdGMmyeWZOFU+VRPST3RGSLfrBndeqvqKwxijuqsNj61UJzfSw/3yo7QRWDwYja3R9GIj
ubWhwztVBs/hIuImlkN9aCgaSWjCruojOO7k/Gh2yZU3RTnVjNN78Nl6hY2V9UvkgW7oP7SiOODJ
2DNYOZF3su1MDK941LGAyGlcKy/fpY48jXVOkmiSs97q0+9uIhAbJecGZThchfFFSp1/HxaULs73
Kset1HJxxQBEMJRRr2gt9E+ElKQUDMEyhzET/bPTlhG3Jz8yjXlWiWl6GPVHa65sZMs2gxDZ7IzS
eB7N/JnERI6TZaF3SIuJDZLx5ctqPAgnxlWUkmIsalbT/CllMTFI0pKDHbsxUnznXIbD3SAoPElC
RI7p3OFYY/XsISqmA7mWdrj2KfOk4f1wmN1Te+5FFzNHjjFgGNbHFLE7GFygMMSLT+HWGCpkQ5UF
o7EjSHjKVH1ETrxu0uqEkGIDNOJ1aiYa3PAFWRryShPRG+tbVMgf3oydTMdzu/b05NZEDHs4X5P1
0J3x4H9MghoxcG9aWm9k6u7CqtZ3shkZLw75zg/nJV1THVPXesQmg9HeNz5xn//ksjprKbpMkRIt
0bEdpKdpiDJ20oeEIdqmbJxpV5pcWF2CMnL46NlVr9H0MEAVRr8BLIMp13b89aB7X2lT/hNt8j8C
FO5+5JIJ1f6fyVfLD/mSS1p1FHft//r9cvQjg8/u8799sikJ+5zu+59mevhp+7z799Cp/98v/hNO
9TRVhFN9yb7slp8GYLr8dzigsMhe+X9zBa999Fl+f/5f3/EverkOxsDyCKHizmDYcM3/kyYo/P+w
XVNYvmc4Hskr5n/Ry63/EAZRVz7TR9OiCPKJRcL60cUwCI0FX045tYw6oQD69v+EJigIGvpv+HLi
cpYfBMKSwCnDI/ppSWD6d5rgzJ+Qp+EDDc0ybB3QGM7GmWSBHw0n8Ka1kgpEKj6aove/XLNP1o6o
XoU32C8OHjWzqx61tNrbc/2OGAvJq3MFY/pn1s296hHbGJp3MAEZrmwToQKQrCcIsslcPdfVxCB5
Kj7Hjs23YHiqFfDn8qe8AyhjuT2RboKdJHgPwFfIJpt6S2DT32wWA0aF/jRI0GL1F3fzZUVVBDFq
vTVoRBSjqceet/oeFodc/cfMiz9Eh9GQpRyTji6c1eyOXyW3hrUvkc/zGx+wGtzTSfsrYrFX+czE
kwb7QRSclSS1rKVQD6WyyDhdkne7P7IlpCCiI/BbBI54L+7TorbezFLbECPsFXC2NAWptcL2KntO
U0JS6sNC4l4ruDO5/Tw2zVvtdVsdOVTN99IjG2fRduwIvDy9800rDsxZP+Y6azFft/UNCvid3WAq
boEm2x1dUSa9ec3eiHS7CMxWYsQfop+/2IrdRqTVa93xXgvFbCIcu/s+o4GPG7gc3CpwW3Xtt7BS
4i5qP4BN5WPQGJ609I+lWnaS8NO26QQWULFwjL3y5lr5Na7yXeLqP3ZpvtFqevxvcpOH+SPz3Vgn
/4NglDs2SGutNB8RUOclID8/3g5xxZAUF9A4/IyGOd31ApKvP9bX0j0r/iFwhTGv5PNFdRa7N7+V
+1RVH3Xkv/O+wGcwQY5ME7FLhf/Rxaix7cUqXU53juEJaHMI060iYpXCwZyXyJUpsRISXGZ/J2z/
cBlgpuBGIzWWi3KDybVeIFM3zyiIPjSmJ9dLebr9jJ5Vfxowm5MIYXxJgfIgBNC8duEPQgQZz3kf
PYoZxpH1rwcPEHOAdXfxrgBt18mwXCMN2pmNeIWEfmiyoiXFt9J5t3j6SfrmtEd1sQ/lAPvJXFTl
trhUi0jNq2FHpdy5/+3h97+FyxcSVekb03QwlGbzoULmuAP1tCklNi9F3ksR+dYGne+PguSbzGV1
ZDK2dZ2JDQtM8Ix6N5JHxNfy+PuRmGxIUgCw89YhvpOy9/j70e9DWUOvmyfFRHJSMQRFmu+cJE0c
DFMNA5q5d41Y6qjJsuOdgBMi9CYInuTorOd5fIi9BKdn+vtYuVA5HEu/52I3giGfz5Y5/eGcbk/q
iphBHvWSvzaDdH/UgIwHYsx0xnnA0tz53kbGRn9MbKiXREWgbIQvmrwk+CL21RxdmnbSkOc7rEHx
9EL4qYxqq4z29fcv/X1QbrfIoJY/+vdzy3UTtOujycI3wtNQEHJuWJ9DVkBDARPmgq6KUlJwgdiX
R98oyuPvp5nVoqcvqajSwhJEc6Kh0aw5sDqGgfPUD8e+4v7WLg9hdE174qWM8NA2yLhhM+9U28nj
sDz8fvT7AFdEwYjGoDTPpHZCZsMdCZVSSLJt8TQRYNplf2UXtxsdEPKxiaru+PvRDPuQRrRmJjo9
tVk1BFVtMzuKovFI2tUW5ShhPGP0E+b9vJFN1x1/H3ABd0c0iskw42AwSG39faBJxAz2r0/hHy2A
QdRVjl63RKnG7VHXw1aHqGg3R5sg6MzIwMWn6RSkUEOP4BHK4+9Hv5e2At16NL/nDD2ybt/HgwAU
VKCKxgl2H855sTYdq96nvLBdN32mGSTQydM/QlsssVp9e9QSycLWefZiALG9Nb7JzusOqLfPdZiK
TdKnBqWce4tw/TKGMj9rTFwlgvZSC2SOsW/Ge8+lwyxRehDNuYb1NYPp7IRWPmj9pN3/XsO/14Sp
FerQWsVjFSvzSPabefz9KCJueIOFFlNM3zhrIbCNlvrZYVO0Y/1+zlg4oXj4fZxKvORlHvIfjBLE
pWa0e144Zvz2QJ5sJAAO+sRl4dDAQrHCAkkW7siYKyJwwyZ1I1Mx62tj7/SaiTiIy9DFSOmTQWiq
hE2a0AV4u/oysCXW2RKyJY7sBZ7wD67OLft+oyE1W5tDedd1jMSEO5SrUreQud7srrTuXAdJU9Sb
h8memjNXmX5AZnWyuiX7IfMOVaenQaW4f8YmYdiVQxdRynJj2IoygPlKkOS8eGwWIP8ICmkfnMPB
4UPiWZ0XT2raf36WQerf+8K9OIQd3DMC+BuVOVq07jEnTXgFADtoiMXe4R4l8kEHJSld+l6bTmZj
M44RZuV/Dowa15M8Jd7Ic9SpEyO+wxAva4ZYK+EW8MK0YNQgBbNWyUtrPpS9t/a0Vl1Gji4XGO04
V0FbeQb0T3QOail920DFQ8p+GntDa7gv5gxhQRLNsModnNAVfPlDFqkbuy/AHUs+dmpo95I7+CKU
+IiaolsbgqG97ZAAlahD7mTfTZg/myp0A3hHWOEMFu3zrLMDzF3wPHJKVgxpr5GVtcTjssMCihdo
dXLsCHaRBoPu1kUhm+TxTHBdJBDMsO4PWYYam0vd1d7WygVz9MROrmPp7seZrtGR9jdclJ1oIJV2
UG+XfAfm8pr3SoXU5KxJ53p66nPaHhVC1cLbrhy8xhxBLBU4FU3xgtYTHU1Pk5b5MtlCiYJKIzZ1
NDKnzphu1movybLX8cyviWPBPEWHgS9O7UGHXN3WlSfhv+ltojBwEF8DAzFI9YGyT1l0l4PEEFqT
eK6SOvBCNtW8xJFFwo3nxZfGzpHu2saXCDV16WIu154yB3ip3jkRptoB25Keq1UZuubJLZg79SlE
NNVckJMVT0Lz4aRBrx7K+o5bL2wBi+gtSKbfFUODKSGsD3/XTk9zdRWhbm4r2uhVabtkVI6+CW+J
pByda6RkZjA0AxDLzj77aXj0+tp91sdFHqRAFfZcmysrEn9RBJobbEuwRWo0xWAEeO0YpwxhT9kV
TlvfxM5lNePi8mOfUNdOvO2gBqMzZ4nl9D5jTxTPjkjhC0TluB70kVOOsKC1ahzCACr0Ss1s+euY
3W7rMS4E6FjFWNU0eDhZKH+ceP6GKGduVahhAfRRuxlZG+1MZOvHpHARxHLApWaNbahz9nb93vi8
x0qrSkkRo68nQ+OqtwPSMIaB7LiW+RB3eykvqWY+V2CjNypy9fdceWiGoupBjHtAiehgqz5aF32O
VMaZSQZixb3gnUinDou/aJZYyLesfnRczVYzXVVSoilsSCiJ0R9nIfvbEMUCepTOEodEg9AjyxLz
W7cPB/OFhAV0+05G7+meKtcrtiiv0Z2Pg7cbLKu+dT1jO6Hw1PGTm1U94LfDpPlud/lZ8+MfF+I4
YCGk+kMdn+3OPA1a3GxchkLr0jPqjVcQktEnj5mfbduwQuODl2jK7O9ej5/q5I2nwL6qTp6b3htf
mqqzKOjyV6tl/hNZlsWKmiZkSPP28vtA7/7PR7+fhgReHEbXPP/XfzfdkqJQNAYakRRiSaexUnbd
zVC0f6co7x+KEVvYbO9Yd2WsNtp7SrfkwIHxlg7NU+IrLG51dRQGVhPHaG9KOX/GNCZC3LYfRLZc
/XmvX/DTohuopNr2YG0wl7Sszgu/5YY+RywEI8iMu2Z0p40fRVh7hPbleZCkQNswKuq+emc0X4es
/QGBVF0bYb4hH33SM2Veco96znbKq2d5Xzle3T16VLxtzdxyF7buAGaGSELV2eYNOGZCW7sWfD5U
ZdBwsQ4FMZtI6tjNMknNsHWv4BRiR3PcPxV0TsOQOyPPH3QVvionvWYOKcuVf+9WAi4z603e1+KD
GSouDo7CG5Li7K7XRrotgl4+wqJPsc0ly8Uc81QDTz3+PrC/VMdK9/9ySg9brKkgbdOnXDr1Fhix
GTDiJN6xFU/KyvCY18M3o9L7MO10ltkYkNLnSG+Jn3e6e692r3E2vY9QmPdgRnHkVo2zKRADrAFK
7FAk0Yl5MzVQGh6UFr1Ih1Grhz3W9VluZ4g8oor7bE9eIJuT2EmHC4jl7mzwTrY4BJ2i2EwFnp28
ae8yN28PJOE8YC9NAqmFWKsK/c2fM283c35vaphUPElotgjY0vPxfkCNGg/xs9/a2XZqwK6UZf4z
msa7hpflaA/ws4qJiRBRNg3DaVq7hZSyLJNBsBJ0NsBUG+2AwQ8GEJogwPWsxNFgHmVrfqXs4K1M
hhvl5yFfA2Y/UmuthdFad2mqpZS2GcKUZr6ShUDkqAQe3eT6ZmwdWCAesZiNz1C8iZM72BEbijUL
oWp14tL9ElIBdaDDJCA+81YecaTGaCTrvJIBT9iwdqwCmGfU+5veY/SGDStos2jvaPMfi7zVDZjv
c832xB+5wYqlkCDDAEpdJ09NTS6SFMQ02miTxsS09zX/vFOtE8CTo5Y0aq85JybT9CQfd5hBkERk
KIjn/MymxaFUaae9pnzjVFvRKUbskMXJiWHyRngxztZWDw9ZyF2Q6rMvZ9T5bUa0id/jPmEubqEo
XKeCyEo4sTrZlzyL5GrXWC7s0MSUhj5Anzpwem48rRK7h0yQVrcG37liK2WnycVp9cMB9bbirYdk
LPLbg9uD1G1FxrXRY/qV5PisNZKqdJ31XuPMCr2gf6jd6GfUtT0q8fseA11TcWWJ6HFEwknkVXnQ
FPUhoFIqWzPZt2ZzJyLu4FFonaRWweEoS3dLPbRAnsQ9UY8fsx0jzLISHQdUuRUktU0UgFPlKloV
9y7KpgcUsIfIY6rrcWdfZ8WEvRuajvLsCJwUq5chhVzSaNyzO30/5bfSEgsgpa8xVAkBKZWme+RL
CA8A5cR5tTOhLIU0t/z7zUBUbnz2k/3c47EdSp/Be5YS0qRHX77FopEwaCC5EybtcOZugMRhw3sd
TMJGurV98id82Jo9sdgwk4MxJ2+uGKdPvoGyrXxQPSTzPs656yc/pe6755rRGD80vMvdr+qQ1U64
7O/ts22BNelY7q9MtyWQzn3pQnBYFiiWAAJeM8DjmavZDaKGwa/tfhhJ6aCTYvEgDUp47hcYPdce
nhOuWdBeTeFvLa191onzlLXzN4HQcSV4iyVFxB0OxiPndmaaEKu0FwOwstaPzkueR8+S2chBUWqt
QMNq68bsi2eBq9YX46JXT841hwHSPwF/Di1fLerxJBb0ZYwcCNLchLmkvMfvl30iUl0I4s747JCo
gVVtzWDTRnBAqqXqWv+S4x/Yl7ajjjNqPwi6r/SacdDnlY6PZlkKJeHOCLN7uEg2K3gqwsJEnCZ6
LP7piFQYuL5y/WkJk2oP6OIVEHiKTHx3/Wnq3uYpI8tWG9kwDsoL9GlS+96ZPmwnsTa+BKY2TkCx
yrpBPED4b4+2kkDQBdTUUVUNwj8abqntluDlM3RVgp9H6BSC0LBSDSjZrBHrOwg7iEyn3wecxP98
ZNckCdaDbjMHlOO6GRHC21O1QL/+Yi/t0ZaTk9W0uyHvvrqxXQJMNgjayqN08403zsbp98EtuZtX
MbcPX4f84tKbrJ00uwCLIWEsZc9D7lZQoxkDZUgzaKMDnTNgtinDkTLxuVsAmLtO3OXApOEYsVjE
/FGM/ZHAa0wETyYoJ0hej/NUst2W6cmt3Pa+Rmpi17P9FiZauyXva9zVKrffHL8/U9zaqwwh865t
JujQMmPBBjD3ihHDX1DRRM1OV7k82GX4BueQTc1UHmKFR0kf3i0ztA8uqStYVnnBCZeCtRhTPyOD
/1Qu1ICwX5g73P42IAlBHCzomhGlSzb6xga7e7xg/wFsZBw+Y4ZRC3/HcBpEN5xaB7xIGSnc4Plw
vHVOwqTXUwWkDm4AK6PyAlOW7SP8lABAevRclYl2l/dQXhrerW/GYLVb9h/Frqq1PqA3QGhsQXzC
Xn1rEnt8jJAXhexP3mCXUhaPBOnWaLQsPdo3E5VFGXMjHWPkDllWf7ntUtvX5Cyn3bfbONWlKb6S
2NHOCYcVNad577gjkADbOwvnofS68ziIu0qXzQUHU7Gb6/wTtkiFkin6W8jwTohXCbAG1gCMu3BL
0oqOsDE5eQ24DcZ4tHOpZKrg3ts4DlWGKLWMgEt0U9MA1r/viqLCpw7cfIr7w+hZ6cYPk/eqd3gX
07v2WaOtR7/8pNGviAR6dQQDvFmM2zBEb+N7KALzb09L0oBZIqkCoZ5eEGClF6ho34ocsIMHGidt
izowXO8Je4eJ1T0rXkmyu0/Q8LyNmXOeHWiMIwjdCmFyTPDW1arlDWz6ukxc+3OS1r0X/YAg9S+G
uS8i7aXQsA0j+l3NjT8THFM9lFV70kaHad3CFdQelUxId0cQQO2nGeWX5cOitsFrVfAkeixB5wFh
tNkUTHAS+zb5Q3dD4Ilf3Q2sKcxOhv2GdGQRbHFz9pej0QLu2Pk6fiv8yWvfb4jF6Tey6JE5ml+G
Hz3bUo+2i5YNL5q8j7OOQRXpNo7vmkE2he9Tlj4lpTvsDLzRTcOETVasP1Wbom71450fj0vLjMyX
oLb6aJm+h2DXmZ/ZKvQJ3D1lC3NbZ3rDDMKlAZy71zlO+jXZPHKdNzZnUsS4wPGY3o5k3xFRr8AJ
uM3BnlobYqXGuMbz7hOhQUFurWOL0KeyhX1RqdOuyJtyNvYAKK76nW0uH/1+ShrVQzixB2+BqLYF
ST9aqK5tzjmqRvzIXmEfJJOtm1yYFpIfBQUvD/43d2eyHDmyHt1Xkf17XIvAjIU2OQ/Micl5AyOL
VZinwIyn1wFb97Ykk+kB/kXTimRWNZmJDET45348ZFy1pe15F1fTi6pskEYIbrGoD3LKV3HHdKCz
XwUt7SrPljW6xaHp5I53fOVH/rMR7yy9yHZZMu/SM/tMMKLY4lZ9ibL3ksQPgPYJ4ErY3BzDmbBQ
FFhTMNWji2UI9Rkvt6YzkZ28FX2Ey7TSupV0zS8blXqNbHmJTffqIqvQVsQZcWpK+FInP8r6RxSu
e2aU6wjCxzZjdAaIpT85HgRVvaviIzAt97E3uJhsYFLrmnOO67HHLN3dkAT1vq4El0UbPs6tKWuz
7+91P3CrwTJehFOEdhLtBwO+q7AmukfdkiSNO7YPca25T3bBTZxM4zrJM5CgU82vb+Ik6wLrO5Bn
k18b/2DnLHtQGSIDP+pNTnIVG+nUqK+Zk26JbLoLbVxOQaLteIdDQJjsXZB7RLuHYKWGVcLCvwqI
SWwCQ3OWVpqDWme3u06w+KxDDxj4xPZKAYc5msHABZ+pk1FgcioT11wPfURI0gx5e9vNs8wGbY8q
Zc/wDn1I4Tek1yaQ8sSa+mI1bMRo+uQu7fpU+A1Q+prw2yhR0Y0QWIrHariBKdnVdCpx0+qgA7Pl
icLuReAEAiQhb5xucM5HUQlrhfe2mW9UYONwGqxXO2OIoRXEWMp5Hx6lnyCfXez1AVdAi7jAgf3M
sFtwPHiyjIzuK89ZW3FYr3SX02opx0PeyS2OQG5nVdJfcImsufp5furqlsn8KLy5rnPSLAL1rnP9
+aBAFdLlyP7EJsXaDLC1B6aFR1tD9zcOoLDfyppbfhoZKIcj11nTC+rSYzM9mhQfrEHXz6kv/S4n
vbxidsYXVc1rKcMRP63lwk7bdpsOu6Yj6pk1H5qzN+L6k5/zEE/671ZY1wwHXolpM+NMfKHKaZur
OsWO6+EI8OkYkmGGpYJTHSBhkI1GoIHAoIy9magtIcbwBMicIlxP5/5EQKp3KErqR4vj9ug/lXZ0
E6V1qGS18yocx2lYbbEtGYcZQQTiq0FNTrZ10z75FtboCWep5QiT+ZF3HBqSPHGSv4cRXryE60DD
R7HmnYq1jLKvk51W1xpk+bKGGkmZWrDJAtKYBZH1wYoQvyISiBV7UwWZxFX1zmYsklX4EIxOnYqE
sFduNv0WqXNltRHRMC7V0TtjcN/3lfbp+RyYYpADocxumiCUqKn6UNlMjFGjSBvPO+QhJUpjt/4B
mEO2472/axQeCcAtx8zANJfWgbMjshq/OYiwPi6Ij3YK6w38B1o2NFWSb5fHeCSqX/QHGRc4FjUi
Yi35+0usOzEuWnN8y9tUX5M6zneRYTZnKxkyXEjxV8Kq7400Vnpht5ECzFqjV9GysGxjQ/tmcNU1
NlbJaOPhqzvKRmh5e6kxDC0YztyqKh9e3x0thawA22zpiKGFNWlY+6Y1yRWFrQXY2PmOi1h9y7Db
13C8AqsG1WRAuqHIdd27e2Fa0T1PQpL/QDq/A37mSDAC7VTGPhokE6JhyOtqmA8sVM2DYTCBZnhW
vLp1eW/qyv+usIFHZjScOHXgpur0T+UyNo/tWDtOvaev/cYbUW+ZqXUhzKqyzL6nZRnxg5dOm4EK
tZtrhMFsH7kQyoewhMjcLs15gUvirn2yas9D+bWhclHasGgziZvAkwBG0yx/xUZ2m1xz/FYpucAA
X26jDAkDE2oR5ekaXAQidaMRxKSva3efCM29YFGbyQbWcGlzeOTUfOLBjp3fYxy++6nrv0SOckg/
ikP7UKnYBTZlPpesjstAThcsCWi3UsPkTQ0yiVr7VTMlvQkZTuWg5G3rMYqdQBTFPgZ1g1Kyn0go
Ur67SwperLEkWtyadBBjaQQQruHW1uG5qQEXVev+QUVcDRW6rW2bKf5gxIDKH+l1KMI30wvZW+cD
+/VqRg1p3HW6fZCG9Z5h2cDE4JviHShCoIfm3ro1RPd8lTbdbxYIgqwPGa+g6un9arAE9ryqnDbb
TTn/k0lZlVjz+y84t5+FmZ3BnWUYEG3KL/SrM5ftmJQ9cL9cWjKwVnqs/+oyLVihW/xGtn4Ust1J
j98mCpOChtXxpS4+atuIlprD5ho7EQ0TISdw6C5Fg5/JaDfdpxlGOfdRnrCwn35zKt+NWf9iu9nN
5oAiHfajTsS5lAwY7Idw6dddsjF97QQueK+1g72izKEAB2l8N9J5mOhncjPjN7Dck2F1H9yYwD24
/i3xGCmXSn7ws2zg/qM1AxMyZ9e8FnJ7r6AOLJ0bQ8B745KO0pNxTXl9Qa/b9Kdj02DEb0pz39vA
wloYQKlBXyE+/lZHDzjDF1rl3UTbHHur3mCp3xhzG1YAOMJJ2WwwSxLtoSRXu6gcNzikc6JRNdXb
RHuXywRuKKPvxqc/pFOoVPg7X4Jcv6YGP4SIfzGMOZCNJAAkhnplUg7L3MM7mglFZzCA0k2pvv04
KK5BZywncmIbK/a+WI0flGz8Ixm2TdkW9WXA+OgAn1O15W4Y9xIHzahpwWBp+MZdUxP49DKCpxRg
U/TEOxXjiIyxcaIje3rs/fgt6yL3d8dZP+FWfuGVQbhTJfULA/U4wA4ftTSDMmaU5jaW3qWsovGU
E7DZTU3wLPDwunYpzlw7D37ltiBPg/HsJOz5hzpI1pFB+JhwGDUSLkWDip0JRRJdSViyauLiMpUG
eLwoPOrcfyAP+GwZJSuM47DVD0DEWTk0pZ6GOZTpSxTqwVK1BOaiMIe5a3GAd0c8bULMVR0maJuG
1HEmxbhswy/PzCr+AR9aikdlTklsxSqhw7ivrYLsoVqq4AACjFNlHrPwSi053SAagpM/dl+9P0Oz
wjrZSDIGZhIn68kbPwOMM6sJ1n7O5Tv5Tbujgv7uoQ0wyWP6aDIhXuhW6R+ZLRBbthD4mdzEZzPu
//ODC5IUIbOztn99o04DZpFz0sAqAXZ2/3r0z7eHPBjXekatVjQkw87py+fRLul4L02yWoNUNpsp
JNQ2C/9MzAr7Ios3VcuEF8T7qgaXAXmpZ4fYZu/UreMAz0n76nq4j9txq+n4Mr3o03XRwRqMH+wF
AKPrvoEyiCuQiOXSDVbw/fyNk0f0eRL1XxphfdcRToBjUl7mCWrdmmSPIJEsU5PdUzitczrWJJxu
M0SoC8j/J6b8FU81MUcWEFy5FuhHD5CxA5KkA7zhN9WXq0wmrt6tFOQAZe1dI86Yq4pg9Kp2Zu5s
SKTdzL/L2RjV4nTNEyMHLOTcCvIBCO2AEqgUoN6m4gDmt4y3htnR6M58PZEba7zxAoinqzbgda9u
1B5NGsrbUKhF3qSfGNUJr+gZOq16tKL83mPewNmv7XTmrIcwLapNGcNrgV/g7TONfvqoZ5HFIu8x
/+zTh8ga3P1ANUogcOtYSVVwNq0oG688kzWeFzrN5Nscr2kTEOgy/54G75RF+BEwDgeLnE8XicMM
zMJBRis7kXBKOc5+egGVTLIv+mVYSXkCqgpRJYruRtLCwKnaGFpn/tg3ZcwyUJ98CDD15OvLsaZT
IqvYSVoMYsPs03DHU1mWT1bHqDYqyPLh8llMdvzJIOWPmBhqMczQL6GWPuoeSF6T1wzcJRNfoTbk
J5dgEs1lUnjMJUMvPbYOec4hzzdliBcp9L2VaVGkEYhp001Ncky9AH0xzD8nD20eAYtoANAuOjy8
5ECUu6TXa419NtuqjGXIZ48tayIGtkW3sNM8xnr07Bjjm+SMSatNmqzph2drCbngrDLuHPeC7rqY
GJvIp01vNHhQCv3IvAeFKNSz57gQB6Hr71DoeL3a6JGU9hwg9Yr11DCVwaZ5GET0PtHl2KsWf+70
JPKoeUwAT9dSi6457CIAjMSbiGzG+EsWDez+xY8/9P9X/yvS7v/lfz19pgCJ/6v99ecv/Mv+ir/U
1YWl25LeWxN76V/2V0P/x499VUj20FKnLzvHezQ7XL1/GDbmGuz6AACZExnUev/L/er8Y37sP82+
179K2fEJYxvGJvyfn/9b3mbXIsqb+t//3/y3y7+7212JP45Qoisl/lpp44D874bXYHRahyM2vkfA
0EvDK4onzaU6zshR3MbezZ+qllASusjx55tRAuJ2UOMqMyEN/f0h92vtFDEPXSeWpoDv/fO7yfyn
0E3pssOIuXNqARUuMHYE67TDFBTntppA61j9m1CmvWMznlFVyKeoHXDSE1mdZVXbT2QINy2epLeQ
MguGPROI5zo5/5fX6n95OnRot//zCXGFZQvWX2EwAEeT++9PSKHpFecDgB1JpT3DM+IICP96waGU
7t3ZGBjPH9I6JHo1JrfKVCBpOmTwHm3h0DfxZUosH3Eo2vdx90qFLs1STvybnB+n8bnmj5n9QqdK
QjVetE/69MNMtOfYZrdr5+I+NvVD4cBpVPmfqsYMmiry5u3o3Vp70aWAnvUSXDSW/T3sBEABcBxI
1Fq0mhtvGr6+hx4JUcGn3aSM1ZbZsGbzv44UIzZdTCuPY67H/m4xzHjRtmQmyaRs0cKpYaPO+pOm
LaDqKd0hN+YEAFChYrPO0Y/b/aCHWzAEgtO6PzA3aZ9UQM9jHZ08nd5FoFXoMNS9crRUPU6uxGzS
NUZI6ibcrRuae9yMxA1Mn3uk9uU0mIGc9qikXjy46YjgQxn2GLokwzj+LSIJO4cD6TYtczwaPo4Q
fkgOPPiHGzdZSS34bpXJo4uIZA/1zMJ8M3MahBUROcV9fmGiquAQ8i+2r/2KMoMAaoG1jtoU8K9x
Gqy5q+BBTi9FwZVojefYR0qhWCjW6yvUjIEQOoSqgpGKoXHbTV8Me54a42vZFSA7OFrAh1Q+CUY8
kcjMC8RacIptu3cy/16mjMGGVu3YNycPokvI3/owIEuPytpkwrNjx9Oqc6cNquAviWhAIA36V1el
XCy4mZXEGj1XFVWKLvNuorwt7yk57GnYFhRsALmiJsa3FqXFPMHFUlgaTTfzIE5BPeXgc6gSZsVf
aqhma4VzEL2PZukei5b0+f/lJkWefqM/OqN2sQQyoozSdknDHS1FZng2snENnpi+a/tRViOiVCxf
HDKsrZ8+xD10T50rgXCOs8sNqMSlevQC39h7DWVeaQBr0xHYpqkW3prMUeBHMqRnO+uxgBzLeajI
cIPLr5McFir1HoXOHpl0jyN201jGRXMFY7O+OtVFUq5KzRvXFAwTvqJ3Ge5Y916BgZq0mcqOjSVO
Wu6IYzwHHK0VUINcChtnq2QSTUdENF184NFLt6SPmpvtxZzkQEle+p0aNSRDXMl0ifnXKZL7PvAe
TYPhJbBYWOlql+vsU5K8+nbmMhM2ZxM50+oJYzmXGZXjufcgSzZ9FPi1K0GvUT7xRifyQBQO+MSC
/U4Vhrc+wSQ6WdFzOpCI8riYOvSA1MJsLYryZvflhrlkGDVvDsK4DNPjKOizYdtMggC7U9IkzwFN
7MtWF4vE4h8Gqo7DrDER6ipxoDPFX0OnqJf6FtmTgQqieWskX5pTaEu4tt0ydgu8WLQlJM7k7oiV
v8gZE8APdXLH/t4O8YW8brmBLt3xY1Mpy6ktMMenRNMVeR24U33pp6ukgZ6BROtY6sH32/WQCAgp
lf4ra+fAj/jTZxFWTyw4Kmrv+JU2/FscGQfL3AmMILiNKRaQPu67JPgkaw7xSe9/EXX2tpgSbnkP
WUSRv1kWrnSgLmICW1Nd0FDPwUEDjB4nQs/Md7LLqVQ3vGMxCGN+Qv75XTs3sNJpGsjI+cGYW0xe
iEhMiwy1awUfmPrPLoCxm1bFAyCQ4sGa/2SbMYY8C6cart/3wmLkp/okWAZR7EHDcKjINr9UNUwb
j3bgTnsqg4b7FEhDYt+Tuvz8KYippGOdQ2XB3//zpb8/OGZCxlGztwjSgKhoKqIPuTkBPFmiCutP
oma5b7NqoB2YT/VRZ9fmh4JqBD6tFEJCatAL6uJUADGpPxU18nYblV8/n6nY0R5NZts66YanpuO4
3NBph9YRBpsuEl92hweDEpV8Pc6ebungVf7509+foqtiyK+xKiWQ1pm+yqWBAnosUz3dFlp1VzWX
IDgm6wCieRkUtfWbto6PBGLlC15r8Gp11pwMx53rUakFhAmgdulAUjEmZ7nqw+k8ss8vyOIvM9st
XxHZ3lw7Kf7UCKLpbWyj7Jt+X1SionPvA8OoDbkx+wh7em6wsbR12Mt+a/BOWVUO0FWzTbxvqz0P
jcz+IFb/qsOif8kwkK8LP6A/aACSUVOt5PM22bb+mDzmIRv30vg11cp5cG3oDIkrxA53zZ5AZISg
jNOPsOTvALIv7rlhUbbVM33y+hN7fpqf4rJAcLCMtdmY0ykAo7fhIHO2k4COU6pizl5etaDBdefe
eLXHXS3SP0L+r/A8ke6HZ1bD6mP48vCqSyNrv0cnfs2L6XEIwIsLSq0WYaz96rv6l8JpdMujkdEZ
MOZj2ozmAWuPvbXT0FsUUjDEdwiuQZjimfIDjqORfU2adl3VcfHZzUS/1J/kZki4mIdA9w+2YUOr
HBzrTataOgiD+hcvJkwAqde3MoKa5iii0V4zz0pn6EkTmGcX4qpF+MXI97HTj7z8PFESkOJqUJbG
3K+2DukE4q6c6U3tIOQp06xy02SBe+1blwJMnyKLRgOBaZc4drRUnx4ziq9WwYdr59N1Iqy4sfSQ
qpt5rwJu90+IRxiZuaxW4Svuyx4f8Ny5PYx0F2G7kHj802WbAradYhuB34/m8lYFraTtCZ5o77VB
uw2+OYaCoRXtkiSJt/SwP9RsCB9hKCPV26jyxTNlA+UTXXj7kYU819S5LJtzNfQ+KdQ/lps+a6Qa
5xyTRvAeaiW5S6yDdn8MfwV1o13oLkQd7EswnY5v7uyufCn7iLZtRWVREBw0ZVK7DUfnjJozLMMM
UWaIyulIVfO0Lwa15EfH2h5v4Ym6GH+rad1XeLXV1F96QiNboqgpgFGSl1F0zs3iHllWsmuZZdN7
hiu0fkvtwGVTgXyq9/p0l67adkOIm8xKxaYGqHges+TV7SgHsC2CRxXWFl+nqbd3zlM/GsD63M+m
tNWOOQUHATSt1COwGjdqwJQQ6TCNNFbj26BzeUjG0k9BP5q72ksemRJeaRvFP5+lrA1ZcJepCC6o
c+OmNrhSR7tyz/3JbZ3sOKX+HaAHQh/1NCyJ/VUObM4K13xL7IHciBtGtyb3XwkuQeiaN8+BocTl
50OXAq1TdNyn5lcpIcKzDdCfGuECZ45pyhPu3Ofe+69lhqUk8hmP/XjbWsx++7aPH5KG16t0SYiH
NUNEWiSZD4d1ezTI1d07K5Wrunffg7GiVKr02/vPh4jBi+tGxx7f9ElDGj+n8McMZsGxrhnXwMJ6
P0wMXk1ok2UyNNfMMQHKhZazFkNarZXJiHYaj9aoNbcQlEXWFTGcRCzxtJ3WZzsuv0ycdADOmqsv
sGuFBA6pxu3Ztmo6SpVRIf7MH4yK03+M/LiyR+4kHMPiHRd0f/K1Dpu2S64C8g+g6bTDmBOeU9Np
nl2D3VYchW8Bz9DRsgucX4MI3kLZQbVheLL/+a7WgrvWvfHuMmW6SjW8/TzKLjNz22rsuYMZtD4G
hbXpyq44+1pSAFPfJAF2zp9PTF+s0c/MQ+db6UlEfXoiWJ2esnUL5vakz1/4+aryC5gzP4+qTGlt
pEtR4N+Pt6U7g0rnh//1mIIRo9dLff3ztb++/fMv//13IjBcMiRn9vMlQhX60YXyGMRsvFRjY6ae
P/x8ahpAntncgRN36wlj+fydn8eEFG6rv/6OSeX2Xw9X7Tx0qxp60ObfWEyUOqhgpNsxDQl+zV/L
Jqs4uzkotfkbzd2SfnCleCu/pl3iH0M9f6CeMb/+fNAa6jkGowj3fT5u48BtnrPciu8RBuufz7pE
p0Fp3FZ2QyOCl50MAAJPlVW0zw6iVIiNVIYODRmR7d4JK+JAdM3bz2fgqile6/x+9/Opyfq9t2kL
WwTzY7uuAxvTEOXn+DTwP2YnmjYn3inRKnd990sPDm41dY/OJJCA8j3xLGBWDhxPrgYMcMi/M6GV
CcuHwgdaKeNetOYthPfPjw5h2NDxSZey3QyB+CJt3nCKxj8nzo6sP4QVnDjw78pQfxsm21x1TXiO
Z14HAYIOaxm9taM551YqkENOnbPi+v6h0U3KimPgOwrjp+ujK5vCDxe2ySXEpuHQhj2AJn5Kgct4
OyXxviu8blm0dLGR19tXGhNbOiltXFnZvhkAoNNKQc9sqzlk5ehXCvOzb2jjVlA7nkdPmG2MdezP
cTc4VXTRYTyOaxDm1BD3DF+dtnpIrK5hyTXpAaqDo8OegdpX7566DITxvnFva/q9j50aiMa2VzRr
OE0DljGQVyvCh9b14t7kBwE1j7vOvrX6VycT3ygSX1Dv1nFL7+6oSwga0OQYBa3Ltt0Q4fIfcOOD
w1NAWuxpXGPaOoSGzDixRw8jJ8BN4LfHysqKlXJop5ugaTLD8o/KIKqYuANzyfjzZ+sj8bIudVGT
b0g/3CqBpRHTmpiRVU5srVunAdF5r7Exn1mvU8EmQmPL2wIFZW6VtGs6Ns7O8A1e+Q3M7akakYj8
6cMH7iCsmWxI44cn341cfE8I9NF1lEzu6Ls8eKH6kM5YI4ZiZ02m33pc/NaijrkwsJEaGF5UXCzZ
YqPSNo1i395gV/Ej9R6U4RG43LAZ9RbvcAUryW4fAf9gr2H7vQiVcbZD5PbM5Q1rjsk+c6GN+3mP
MW8g7ZvA9Ku5qo12+PCT6Ju8oMZl6+xQSLcgmQ8SL/WC/sJ406nqNzv+hRTOA/89TgHKikWithXt
2zTVb0mIJzqApBeEI9CYRvJODAkGy8jaW+zoRc8qkJtXT4uabTcjgXUw+gK09lI1+WUCEuPl4ito
io/JjuRWYFyEY0fZ2mQHr7FXkul2UIqp89pkT53JURPqtQs9ZMu12x17jjXHFrVhk7U0fkSRj6pc
NNZaOuGfTGMMUuTJEiW3WZXYATDt/kbtwtEXF+xM4Savy9h5F3Z08ukeIknmjEs5UueH3r7x2keH
avVX3HC5NKIttUjfAbjBaGRoX1fDipUdAh90CSt4ClGtcFoQBRhUyq9a+RtLTezQtPpIZ7yN2h5e
9JbiJkfU1Ji6c6F3Lb70hu1tSVVrPR7wUtggC6ddBR5gleBbZlSmn7hK/8hKHTTwLgvdLtQ6tTJ/
EdWocMx7l42BJo6xnaA50pS2LVXyqxRahWBFu4kzbZJ8xbxhXJO7W3WTuKR4j4TebMLsnX3un8qz
qHIqvMfU35H7Mm+QXtZNHFtrP2RrTKZSw7OcPlPXdDddB15IyzaX4yCWW2Jqo6bheyVSsG1H9fTj
ltGM5kIAWUcB0E5pQzWiBrHl1eH5NohUGMUIUqUY5507GA5zR8POgK5jf4+8/WxWQRBQZrOypnCn
04t3TKeO8hpj12Y5hlhOP6NTBlutsB9Ich6jKqO0XjVyRTEQfNdWXCWGoW0+lH9IDEDj9dhvpbXO
xr3i+4FBxzH0aCxa2BHw6lVEDrm7ehfWaIwalpopPBZ2h8zelo7zkhQqvPcmFEfzw7N0eehzN7wB
Mbs4Tc1VFbkIh8wThWkWNwXkEQZh/ZjkmObsEbqIRjpd49uKGWfZ5NMy7Q+lj2wMz/uBg5q+MXOV
bPKYwflA1amVPcL6Kl69rn5oB24bLiZvkVp3qnSJsGfu2mtATYXItcsh78EXkmZkP08Ru2noOPuC
aqN7Vwshu3NCiqVpkmErOVfvqfJPFU9IJ5OxyZTu3pOGrLG0nqxS44AM9GDsiX6m8I/BVeWvDYg+
o0p4mxYAh+nTODgQIF6oR+Ye6vpEa9YwAN80fCN55ickiSpsc9AOl00enZEePmq+wpC9g87P7n1B
6MfcwhhbG/S4cdWn3DwdlDWsdVPXN5u6Ic9V99wj8ZXtvILBn1ezjGYZ0Dc7TNeD9hI7XXCgiSFe
QT66CKt6Sog6QXNP8PH400tf35OBqjLH8aDkwAhWwp0Wds3to5L7PHCtk2lzZhjppm6DoluOYpSM
Ntl+2Ozwp9BcaYCQ9m0Wr+K+0ley434lCPlz0WA5SLX64Jcd6lopHmPbfq5bKme5lDdDnvKGEWgk
poff3SwnKtvt02A54VmU9dMUma8ouM5WtZxpVB3Pu3smZaiE3N1bzOuTbDgaV5fJq58LL6UzwaVx
VjCG8vFBuAyiNQ+nfJiDOtIcsceABgoqUR+U+lLXB9DADS38FUa2HT232EgymaJHswtc0DRGEtKx
NRvbZHqt7fHe6DF2JVu/xWXExRRLcXRAb7U1vtU4B9lWQTjTbOcJDvMYN92tYeY2tOIuejfYpfHe
iWMyifDfNwXA0dDmVWqpm1t4KjxnvYcaRIBLGGW4ngj1PDRT8Opl2ktDx1AR29WyEcOrQ16QgpXq
Nde8D0S2uScqehrSOt9ELYhkoV5NrTMZKjrDMiEUOSb2F4or5iStOpo2T74RJwe/6x+dYS5P96zF
zmqVOlPZiUkIfg/6B212FPWuidasHGmFG6MxgT7yprE5CXVVRIiqjQuqrd1nGfckHEfz3SJ3euWN
51cWHdKtT1LU0zdpRaFiKW6pTwyLsoGRjrPyq9UttESdM3rXwLxTPDa13+xK/+580pUgnsFMU7Nn
z6f8ogpPraofCRqs0UCxbWPdIinxEIL/IrCTrrG83OxRPHt6jgeHEt5lx5q8tHzq6qXW0/puMz2w
3b0CS3sbXBo4g1lVCZZF6r1kEQd9hzWecNA18j403HNL3yCy1f0Yvqh5jRPJLWjaVE6K+s6cvCsQ
HASaSR7F9A+Qg4ImRfm4bXjPDSafBTEla04uDc23B8Vz4RMuWQbh8A5pUVAI7Hzik/llUNiUyCNc
uw8tl7d6VPrSjuJXp+NQWU5yW7ThRUzs/iPCmVQxwbNsDIyVlEhyMgAxcyxCky5vXN+ryrUXzmB8
l5oWr8ICYtTgu9zUKQdtFN1Bvine695DapEfqtMGIgJiWKrE2ccK447Z2jb4k8Tc5V18MkZHbPzA
eELSRodmqU/pLskgHyd2+dm56objDBHDXSYl9CG8hWYKEsst2Rqk1TPFFVxyE+pdXKAt1oP3B+0Y
bq/U2fwsudVqB5BjmCHyD+UpuSTjC2cgKOPLGPjbsuNeITihrswfwMwQ4nhpoEfpSXJxsSdAIyY+
Ji5jhugz8atUg/HKiJFpEj6ljsqXVQE3bpFt9JoAc2prf6bAhoGFRJigAa0mlzVa4pKBEEJAOQC+
3ZW+xW0Nvl1E2lXnBlbjx2QBI03IKG9JX8xJwn85zjgNkz3ZmtbfdlMRSIi+bVuNwHLD371bNDcR
HMt+NivUklcd9+Bai6gO1ggD0DmxrqL5N/savBcVzdKRXisWjvWgiMqoRNJgp7dfYSGyVWlYWJU4
CjTzeSqcBwRwhM/YIsnmFvi69OogErjXWAHXhg/ikQLHfBmiHQIS/kSuALqaIuGb4rGOTa5Xks77
aC70IHuB+ZKloHeqLY5pRg9jMx1VmpwI0s5uVEDBSdSGG1wd1DdTnm6XIUzCkbVL0CAT6XB1+wQz
iacsezGg37CDr/VlN9sBXGMYORU+jH6MD9SMYWC00Ycv2z1ljxFU7/CQs5qT1WwPqsRPaLgzxX9i
8XBgOUZay8VfMDkrug4zLxUvCvKOp9Jz6nann+vX0cVMgQdsWgGfD1JuMKX8I8p3N7Kex4IdoDa6
gA8MUW1Tq3lukHxIGAV73XO+9B4PsFO56yDun4uJ96qbZ/RsD+ZjFPTyJDOcUrG+N4qgW6uJQQx8
3IQRpHicrOSWmvTWKjNoVpiHvoLRe05jkjSWReNqsjUxeW3zRHsYBfta2AeRmTyNiSOR9mpn5U9U
L/XM8HiO6KN2gWBEZdQsQGRSLR9Zn5mvfuOAOWtl80V01QDbT5ERsBqxGoqBQSwqateRZcEa6HvR
E8gHd81MGd6c7e1668UQWEEw4gCmqP7Q0sJkx9dXYZdtAwG/VrJU6FEw7WVf3RzxUFX0Xpe0ym0s
MT1VVcO7Ye5riYNvzbIrOvYqoqzGr1I1WMGSqdxLMtXxZ9lMX1MH7t2bcPaqLn7nUGkC4oSvaNtY
H1PFE2RAcDU4Al9ytIxJa145Y38ZlQRym440XFjDcvSEAWO2+8QsgKCJIc6s7OiMbA1PnR5zXcpo
1YDYWvjWOKPeEXQVJ5rlYKT48CcSMMJg2Cg6D+MKH+DNAXKjZkwG486coM15IKSm+IVbvkZ3NMfB
OJP3Pkeezpl4Om5rb/tCtFymwQXEEK5Fh2G8SraOOX0Rhqjs+ET5QHIAO/0BhwR4qCsOYA3x9mib
ugzeY1ybjlb6pG35BRi7/qJs6gR7T9srKLuEro0NsJZbkI/pJrTGflGwbkLMd5cRFa37iPHdZDKY
HfxdIYdVS/8epkUukZhc4CKmZHSEuLIVdantnGDnZY6+4I4dbfWWD31X3D1yq1Ajkm3rim9kgp05
95fnevMcyIG7sWAs7BB0Es38MjXaimX34nK6486OfEBJ7UlIzJ+aZj+4tSLWQi27LTk8Yu31aGZi
J1rthda/AidYeia/Q5+ZH4b0ab6KIbwz3zGZO2xpljH3vrLfDQAX5Ku6jW3U/8HdeSxHrmxZ9l9q
jmtwOOSgJqEVVVAkyQmMZCahhUM5gK/vBb5X/YR1tVlNa3DTbjIzyQgE4O7nnL3XTrZ+vbS+7fi1
GZ8N2jp3bZnG90nMNC/I80NP+UeFWLgrLfV1sJnOjou/1TwW7nAFlvRdMnTrqcm3OtK/G2+4Bcec
baG/8g0oT8qK8XnmkWtYNdR9RVLpbW+59yWivdxjpdD4KSAgAeLxqTBa6vcdCc4144iFX8adFYbV
GYUp+4LDNm4U3tG3Qnq7gqAfMRxGUX+5zmwesiGI1zNZKFFsUBlYf5pARRsGBRuKNeeA4FIg8msS
pMPqvZd4G52xSzY+73kW+Z0KcmOrweyRLMEoxmt2NBYtsJ3hMR2BQesehnoWsKRk/m1MjMEGY2G5
aQJxM6fQy8UwA0AW9FBdgpFm1u+VFc7lh9aMpe+0rppXuehQ2ExdGgocZP1haxro+qsU8dpMRkCu
9KOgV5qDlTdRpTVG7iET9FaUN1zNAQRDSKNsw0SeTlaZq/Xg32UDOYowczQ8TadMP0h3kOtHEbUv
CZXpkTkpKZ4mzYSIieSlFMiKgeOR2fSaF+5miofneOCki2Ucvtp4BaQE+DQjVzbyaRj17H/O/Io4
wF53sUhPHcMFd0Q24Tvo10T/5WoH4ab1qe1IH3IF/8JfdI5FDyq60u2HalVywF9yZjF5h4L/PJN7
jDW+xINO6Z4r8OqsG+xsoI9ObInPPjnWXveOGZXGJxrJyC3GNe2pTYrAYQ2UFWu8HcLciEzEEbFC
pUf3MKBQr+OhJ2bM8y8FzRdodcTl/ATDBMO+8syc+GXBMX8g32LI3V1tIoq3Q3kbWEF8nB21Rj15
tcooByvdvQVjrNayCFySYDnGmhFmIjSp27zAmAaJrF8xkR9EW52NbECMHzC2cOsofq1a1sPsYvt4
ZYM83ntOilZ8qA98NtGpxCCxcgy09QmjzpbzBpbx/kRlS8YGKq6VXHB0NHnv80Ynl5TzOqWFjU1C
9weJY2idTtJbW/bw1HoZutfcaPYZ/ryt51NTK13egO4lSDJNH6dWECzhO1uXedoBdOVL1qbF3q3z
z6To0vWAJmScJqbrfXJDLfwQJTMYwCCn9JSMC8xeMWHbAXAAnu0Ig7lKdpNhKrdRZgxO+0tRitSc
5JcQ2NlyMRq088Gt1LMMcCsSZ15L2piSQRxyICAIsOKfTX/kzQ8c/iafOE9mc3hs0J9zhkSNgzWx
MdLv1AiuhpFNxANluyImgwGAzrBxGeMXuUq2IcmerPEdXslsjdRMLnonzqR0/NZDgQUshqd2E9Xl
e0EVtjID6uPZVSB0bajoZhDGO6s7+1E4HaKBSPdp+NWX6iFUQbgnkbEFEf0n1wID2NCu3JHhZ2Bc
3czn/mUwOVLE4ZqCEZARtOdoAZvJymwOE+42MEAbOalNUuBAZzsX/l2VuJ8DdqYNW5wP3gTMt1+2
1kNO3ci8YnGO+cbZkjNGV0+dcxyDuamKNRq9Jznm9s4fMwYDcE0jj++ig8bgYJNiEqEInAkUS8UR
v0u9pxSg2Sqg05ChdfJnDgcGA5/EyOPPNuovU91gG07LW5Q15zgwYCuk8H5HpDhTxomoGm00Igzq
wdi5DN2z9Gyn3lW6EvOgmT6mNUsiORn9OsZxIBzPvuNJe/eSWiOKRaxbkzCyHma6fCbCOpyd+f7F
D918a+mOUQ3V6pkvzmcbS4DVY07x/L1V0+5HJs8HF/juPihtbyWrt7pyjm1aMoXLrW+MnxC26nlD
+wSiUu8oSgg72OEOLG5osUhSHATZPgRwTxmy47hX6Y70N9SNjOicIvo94lDAL+sftAHvVuHZRSoR
gfe13zGVh9uU4+qGzO7jZFmbAhf4xktoQRid/V1Opd6RdOauYu44kAzTGfNAsR1yHEOudH4Xeb4b
E7pIDBRNiyTXInsgmk9eEEJubTfs9rIQqOHmTCChBv7CU/a7l+h654xh/BhRBtQOx1CE0uvGE+Ee
B6nNrJdjmJudwyi70yk90bFwdqV0CCvSRPaQD/IHzOYdHUR8fJ5PZNUIxyZiKusq9quu2hEgXdPJ
cZAGER5v+nJa9BPBmjujPvfmFfkTuj+7QDjQnuqBXaapGWmjubofIZ/tRBwJHrV6r7AslG5EEZI0
7ASovYjppQeKXsdYNRW9hUK5LjQFA/vIbiKTLY/hIHZT6N4PtnnwRjPb9Iq+ZmoaG477CNL1NK5l
k/2q1EbZ8LZmkhJZKhAT0n9oD+jbH/SwbpMGfWdJ7YCMAWUh6/iKSi/HsLaWQwrR27wp/a0w5gH8
GFlDfFDJg2PUB2EMzLDxgIJAiOvH0NA75mX7OWQYNWGfgIdsvYZRdR3RDskwU1sI3k/9jJw/DN5J
1W5ZogM6KP2MBXFX2erYZcO4Bx/Ks42hbx050Uc6mqzNBCS6fbbyTAzcRtVCJkl2AQOt0zyQW5Fh
HVopi9M/uPKb1A0GjLZDtqmIw6tGKHBVm827riceNPYJtEUGP4NlG9NvhZnZDUq9hw6/rwsDt0pE
ZeSWRHGFWQCbNa2oiNLHOFTwkXucsfjVzy0BFH2LvXkuSXZjknM10gWl14ftXgInIPbVfoskrgl0
zLsi+5SZmDccDO+l5FyMXN5mGwood4kug0ByNhr1pHvlb8r2w5msN7uHNJVyc3cIAiUza+p3CTmw
KK5A+ax1ZDEnMFLOjeGgboL5veV4tSkGk4gWVHOC3tchHL3ftTU+TBZmCBfSeSXzR6yOHyWKOdKh
jyw/HV0coXaNh4OgEebi/8ju+9hj+og4YusNJe2PoN01nPuyIR83aeehMRwqfbQkOZbeEv2cixdp
XLw60fvEpUHiO9234OgZKCs9knm0bxCFTB2xXA4h6VEjvkBUDwfIafEyhPaJauH+A1VOEbcWg/lB
ouBjqYPsYI00q016cfgq/C0nG8A1dnDkUdZKEGMacwM35j4NivYxVpjXSWNWFKh85ABDCSQ1+wPn
QMUmeMJlzDy/HxiioCHpE39goHnf4sXYtCENFd8FTkvn0fSH342NlIULg4L7LiTFe1/N4z6r1Fp3
tBrj7Law4AZaiyusmt9Hj/2psR87di5wmhAoHI4ZZO4wW4QGho8KUrxhO+bG3cZe+wslC2cpomH2
bclW5ufZrmcoDDkRMUOkFsjw/N5ruiET73BjoVeFQjCv5x6sYlTg+0Gq8gCug1xA5Mb5aF2gO2wb
2Vc4X9EK+CXY9TwlRbDDUOUxwtR4gVQ2XIVTPlsuzI3W1ycP++eAoiVRmPV92b02bZLfKs99TK1m
FwsOdKRaQDWOGVh8tbNudx5FPDQKrQ+UpReiDZj/3RhO2G1mJuPrtGVtNz15CN0CXFfMAxuRKYEz
egjQDYcemK6SJNw6nXYgIyFIxvHNNG8KWm0WAP9Dzfazak+GI3nY48aiT10fpyAkDXN0inPgsD/S
wb2Q6mycglo0NA0rfMYBvBHxp+w3/sghxvf6fW2UD1hq2r1Rz87RQi9VhAhcoYVc40RRzdDgkgPq
RSKZj16mkah3ePnnALZ+KaZTVSWLwNA5dBZ9M1E8knzMtpeT6xHX38gf5JpZnbvzkOnscY2O1CS6
vLqlcekHGuzCN34pnwFPzJx/DfB6I5OGwNxMd1vmbGumKPO2zZGSuTVOGIftsjWcbYdGngEM/wWI
l8ImxB7D5tlE1TEwOICVTYXY2XqfMmTgk21k62xEXKYD/RjX7b0xq0dLRAywpP3VMmuwihZ3Vj2d
RTVeCwcHD5BfUHc9W0HQv/cTRWYot9TliMM656sJ2yfMwS9ANPItg7mtg43PLii5qOGRAmJ8o/Tm
CGiptWDUYJjqWDXsgv6CvoGENsektkGoQ5KWd9uCQBSIjRVxXP5nSNsTEPoqmmqHvhOtBzdMbuyR
HS8eeYQSHwBBREzMxGozTMFTJhqxzQwy4WRGHIPvrZlqcvJBaUhTxS4V+x6yKaMW5kHHdrUSS1jU
GOAomgn22LiltRzN66Nbo4JKk2rYJINPerom64EACQyiQdow/dVPaf8qK5yFmXC6fSSrP6OE2QAJ
EFaVOsxZY93ilZ2bptsyVi5wBU4gymkl8VEVPgpO+Wz3PrHXY3JIbULdm5R6to/uGWYMLCUc8L1u
RlbrtOcizX8bgU/AQbTUlgK3HZSSVRQ1O1TFny3m3w4HBJBENuRMW+MeMMJmUs3nZOlfCDj789Lv
TRhjh6HTn7qh+5qQwhE903dbaNMsF4urXE3Wq3SHPRnHeotZi7CRjiaGKQQ5LKw1489U0MjadRDL
DJy4dRkglPqzTjcWwIy1MMqZ8yKjAKsZ90bs/G4cnHkx3UDYnqvWEXtVkhdv9YyS8H6gTzY2/6sd
Ua71TyabJZrg70ECtyQa/Od/0Iz/BEr+L5ao5V/8zRFly79s4ZtA/aUlLD8w/28ggC3+8njopPcP
L5Sw/uKw40P5d4VNJq7Jt/m7FUqYf2G3DAQkGt9zFw/V/8QVtVD+/2GK8qQU5O1IKW3XQesj7X8z
RYmiAV22RD35hntLH6jaRCP/Q3uWBVrfWpVz+KdL8v/yHf1r7sDff6JHhYs5zHQ8lzf9z7kDuLTc
FK8SuTwyxXDRahrsfYojp0/phuUoZAMwmR6NosZamShdV3Oh1Gow2H51FV2lVSE8qF1yluCKSTGB
RJx2UzCF3PrRN4xk+Tfb3n/rHFte0b9eIzgYgWS8J/Ckmd7io/qnpAQfPQVjcM2rCTxcIvYttPXb
kVfw/78yGGD/7QfZfBymdPhcLREIfuS//qA2g0NgNS667BJsUS/IjXKRbhvPHSL9tclEjgOEJijV
SjcwSuGJ1FuN5mEdpNWpZyHtrSlFE8L647KiOHF4CkA0U2awV0MB7fbEl2TrwKzuDDoF0MZB9hB7
zdGp3Xa6uRSOYrUYd8gLCU1QkLLK/gHlmbOeBuhQNbmVykYs4AV0FBRnH8+AFd8bVbWZ0jcrpidC
bhmzJrfbkwOHnopmTUC79mTrkiwovK/A/rP0JlJA6eMqoTLSjOFiFqk2TL/0tOwIwBbBQaab1lXv
UxEWzLgpk+wsJpggNA2qnupX0kh3xeFgp3MKRrdeTkI+RL7MPKZ4WE6m6R5noBjY8gN/m/oYOXza
i1+Gi9sYPF3R8V6CYXqHCRTcORVZcY11QXNA5RXq+x5O67ofOJikAQUKqoolXoe0ucifK3wmwbaN
IS2kCwqxBM26KT2aI9hxH6whf+m78r2bqDEUR2ROnK3exKkb7+PiM0ije9jfBHz7zjmx7EOxJPKm
RUx6ofoqLKx/bsICTc90UxGIvaZjRQqCSfotMdNMZXNKP6a728rvKLDKed5oMKSMEepbO6w3lTIW
XLkjb5o4A8wVGtt2ki9R6HwEIv+N6TVlv7/vDAXdPjOcQ2+bVNYVTNK6LaF3ezdsBFcsDXvS3o03
jt2H1JslObpoQ8x0gptp0OA3jZIYA6K6jdp4QKwI3JrB7Up2WfSWGzpjeBcUx3ayjFdce6tBAOlA
b+me3YAkDGf5aw72mjXhSA58vcF8jiecC/UUvSXYXg6d9CWvnH+e5kQzuUn0YDrSuc/K/vPny+B2
TFaPBnLg8s1cYP6NOfc36I2X2LkMoQN0fXfUJOpO+NcE2rdGqd8TQqFtADdvTffrYLnObVXUCGx9
1hg1j0+do35JksdQRJItalgkbrl3zlDYW3u2uxVC1Kd6ml+IYYKjwXSzYagiaZgNRkYrNfEXrw79
zWVZI/72YAXpd8SwraqKxyYtgZxh+EhVadGoSEEHDWSjzpX5Yi2rGldw15Qw/ySPX2gk3/7o3IoR
WGgS8/f8AltgVg5E1OPa48cF4BjWdGe+nS4qAOvJDT3rctM2Hd8+Ztxp5IiaqM+/KSvQhPm8URLq
GnRB7STkKXNoOXZmZ+HUYM5pcWbGbwK5luLjsCjXNyauwDmjg1C1POKOstY/V6ur7UcHadT6ZzEO
/eSDLIgdXSMuRtlhp/I1x3ZlH0h1djz4OcuLrEBmUuJ6Lz/XOkvc2z5jLlFrpoVj8r2834BGHAdq
jstcsqiLL1mK7LsCIr4s+D8/WldciSzX7WZIBcdwVMhdE9wZHqPGiTFvQpGzkpJrhv7/b1exKbg6
QcdL+vl62n3WnfHn59X+7Qt1T2ZmC4LLgHBNCAXn529VerdQ6m5TwUWzGz7m0Zxe7Cx8sUV/S36b
Io7M+dkgW5D5B+5rguS4bs144bIPm1YuLzQ2X3JP3Nnu8FyPJIfHvr35+TBo8kZ1+M67+YwcsMCM
MDzwc6i1MN8c5xHxAUvf14j6dXmUL5acok1EybGtHWZ8rlmvA91A+rC5T/1isBj1jJrfGh8sP9zL
LvtgudzaC69hF6TcE8LlVauYxi25tFuKc2Z4NLORX+ws4b1nUfORGShBDKN01waDkM5FeJTYDVdA
J0vqTnFv5gW3LSDcjdV7NzH0gjXTrgeNKGhDKol2LQQJpICGQwdht1uSneeXsXSfRlZC9s+cK+L4
4y83sx502e6Kmu+ec+BOsY8gNaQ1dAV04a5FgtZgKJoHbzQuUZ3cYVvasm9DsgwkNhqswyQFZK1G
5AbEZBUW8k0XPu1+f6LoBbnLCPAUlOADozzYM4ZuWdHztYsbcmWPEA1qCgIkqIhExKGbcw4jeQTn
Lwkes1o5uwiaFosAtLNmkV8tlziurd+51kfw7rt2KIZ9xIRiXTbDW1TKS5rgicT5SnOvoTMN1RdN
lgUgRA77ccRGwG2G4DZfh882HoCV0/qf8RSodV4ll4geOkcuOKZKGtAgVb1jNHH8WUgQxfJ0+sMr
kwQWr/j6811+flycmlf4j1fE7jzKmXNrC17n1F6SxO/pOeJHwJ7DE5l1iBEd8yXG55kxzN7M9pjQ
ou4/ywycJgkTMZlq85gFe1UB6qrx0c0lM45KBReD5p1o4j9pXSPHI7S6mmCzRlF5srP+C1You0wX
X3++2gMrsyucsNMMnUrmfrQzvdd8ZjWxJjIY0NTZCJVXuI7wExviZ5msImCNnTM96EYF+8DhOdK5
3ul6OI8jpNoRNTEmTP2OtOdtaAOEizlXnrYckElkS8rs611Rms7BTid7XUfQtklc3pYMY+5p3X9h
Uet3nuOizjbf8eNHj4TuHUePjEczpfVYIfNFt3+vmtsGK3TVCbUnOKtBqNfhUaWjsY3ANK0qy7p0
NJ82aYkD2cgC6vvRWqc9RbmWRGKU/ZDsQ296obm1eJBwgFmVN69917+r2zy49O86rH6ZsGA6ZTLq
LiLE4vwFYVJmsk6wWE4EvvUe4/R2Tu9ERnC3H9unIv5juxV3hWIc5/I4mx6tWIMDFIYKdRLILtZD
O1xdgDwXDSAu9XLNIpIAkgkphuVy1X8WLm95zojP+BoD+35ZiFGgQ7NclsGfwXDyzCDnI6yotuPM
kdTmAPGy5e+gWzDWP0u8IMWzHXRw6JF3E82dbIdxWhZ63r4VG0/9YAl2VSPZ1jXyWxVHx8ZG3yAs
dVOYLdmyfdejnOTGXnaM1CxfxWwjOOjRP6sR3iz7JK99i7CaDGdBb8WKgNcs2/KE4FYFXN6gtzZZ
keQHI7OuUWIwC8yRkqu+1Y8+SdKodYoPbwaUa7eJv2OsP2FNONm2AB7UvM0tTTYoZ0jXkzzhTIlQ
P5ejCxC8synm218s4mR1KCBtlO0lyVhd6YBWjK1qBeV9kbBUtGe7N9FXeze64pLCOdvE32OIrb0Z
x2cVe87exQ1R5WVFGu/KnJynYmmTWGwJUHNq4Dco3evwd2+14XpUvzvfAqkST3cUjfii5j3J9t6p
KXBloG/iTAn6nKipjeyZAUrRnPvWecQbhbGpIxQB5NST32UTWwFnWLSYC0wChBz6FRSUwH4zL94h
GdubBItf1JPD4XeHqhZqT2XsjBm9omn6eIKSm84HD2BG4W3cQHb0I0n4IjuDF1CyhTrfxjSJ0edz
N2NNJiAGfzq2MijZFB+0Qzj0TNM1NLNDzNgVYBucbPzbKq/yk3S6joyhbMeYeHjqLJP49z+zo4tz
MXDrxgntKQtFdyBJEc686AZVPWgZxnWPQZ+88k4XAE9XrzqWkRBreObpsxnOz1bY9ttMe8Oqw7yF
hrzRtyFbCfIy17+SFuTm6EHKZIh3JrChvZ+CWdNsC05FCkhTnVycFJsxApnZmEh3tZcT+zibHlJx
YqltX6F2dHfuGLz3ndDHwIUs7PdceLnOLKh1SDvTFUNyrpM1Ux3Eo77qiWV1bhJSxqyaKEx4ascg
4OAzeCOOZDB2vGNcBQNSy2Pe2ZjC3AQlFfdoa8rkLUA77PfJN8YpDyf/LVUT7dYBplFkU1J5feER
hTYid5AQ9KK++x6S+Apc8eCSG7NuW/lHR2V/L2L9aKQeJqTJWEHi684TZouNaqVcFTVMsiVyFfSo
Jt3Lew2WY70lASW0vvAfWfDOSFGCNYxKiek1Pc5QhG5ZnvcJJksOKS5+lFDsQry5PlTJUIG3E1ZX
b5nDSFb12l56rxiOCyKio9bdTXbFA4hJLs3k9JSqr5SOF9CM4GGo+uAm2IdN3K1jjSeGA9eOyW91
b0dJtEuKgWqLdFbuo30oZHfwRPYSYcTdqyLfuEXGuUHZ7bYIK2eTRIGBKBhlq0pQ4iojPpG2/OKC
Gj+ahSrvccESHudd4EzQfSdWYjOI9M0IjeIs4DmAQvUrZrD6zq7pkufdeBxRx90Nyy+y8oOTO463
SAdxGKiWrLo4dM8ETSCMaz00c/VwsoOOY9WAUMGyGVZoEweAwWy/gqk5zlZ2bGU+nRbBejIH0cll
yH8WBCMy4PaG6gC6/ORowpAGZGvroO+WOPNanIPWNE86gUWQh1AipfNaKHLRHHp6YP5X2LpvtcaF
pvQL3chsLeidb1DX/OixSnu4xHG44yn3D2kUXaFnTMfZm8VdPgbJrWq/26b1T237bYAQEBnGliof
b9oZPnA/Y5GeymCB4LPvBOXzTzfkfysryQae899Hha7pDzbEjP4zLGn5F3/rDAr3L0FvCR5S4Evf
R27zX6wk/y+bPiHSKssipxN45D+iQoX8y/R8E9ZJ4Nr0ixac0X91CP9yHcshKZQOm2cGcA/+Jx1C
l87iv/WlQCZ5Iggk0a8BACX5b30pM3ZBGRArN0T+jVGrXaGcfNsi0tkguiBLqhyD7bjz56InYgO+
bKZ3ZWtv88raZvYI/zG2P0XkfwpVnV2rQ4YF5HZAmMQ4HVUqqecotpBIok7c5jOnCCXtP0UVPUGU
xxCg0Pvm6OA48yA4aljhcNuIVT3kj5UXzKeOwiDSuLRQM72aNvkbkxugF4geC4s2PFHEHMTt+lbK
nGg10WMwzJCnRW9qAIWYeEtySHSIa9I1wJMLB2Mg3iqKXuMPra2nYEizw1h5COSRPoQzSJQoL05z
Mr3XmXqLNOvKBA9k39cmE8gWmxdTtGLs4Z7bmO/n4lWFwGRTnqG0thiWAZcPzQQhMg7X3ijLg09p
TiGc4eMrGC127iknDWKwj02POyp0xASsBfJfJeZL4r322Txha7CtXYLabhxYJWbl7EtaU6QOAmN0
srWtUL8Z6hRa0wcYmghNNVXpIvZpaIXVfofLkk5CFznHGLhoYvV3kRtwDHVkgXyl4NPrHmevuLdb
1K89Kju0uNnZaxCyC3E/pvMfVk0MInm4a56lqp5KZncV+2cxfwY1p34Mo08EOH4lenrS/niNmu6F
ZI5kH9SEywGb2HfoneWoz40vqtdR21AIONE2c78wlR1nY0fE1qdqH8fWLy8f663A+4o9sTV39Tjv
iQ94yoHoA0Myd6kYvuxJ1ixT4HAKSBrUidF9gIREJslDQcrIA8I/xjQ42kd7+B3NrIcGQ1xUFx/k
uGL4HxJ54Upt8qrlHqzWlpu8dcnPJ2J89rb3C1cYPtCGCJEJuJdTvk9yggA/sUASY6sr8mXVvJEj
scpQCa01+pFwNW/8qbJO41j+AoKQ7JEtdYjQABnF9Bt02Z0KGwR239e3Iok5Roc+SPvY2lVqjJG3
5nASUMvJ1EQHxMg9tFDik4tDM3LsLtYo6B82T2MRU74NnFWm7HeqBF6gQvOaSrQkBJAExdWvo91Q
lB+QY486Ms4uQs3G39ptfbRjxK9V8zwvel23nSn8G5ok3RlD25F+8qGW8mo3Bi3jE93J5dxCyzfO
CT+b5K5BZ9ZlNqfYJJXbEMgE4T87NwKXKjNjixIcx5giitHbDeiujqSW3SnkAcSLEsMmy3ETtcLe
t+iSyI+wDskkumNlpA+Ti67SbsoD7Ptml3aZWDNBpgKdkTI3hfFZ2emzG0ZHV3TdKnDCW0Vw/BqU
IWBj+96ao2s71cfcs7cDAGIMqma9knYosIfdJlP3SG4Fzk8jO3VOyT9JaRHwefG5Zxcvrff4Llb9
YFCMZbBvMGGdOFKb+xjXyX6kBKyGJ6IfHjzDL6+Olx/SAhRZZ9GhHwEXDE3WbniCrCMuj51hydUI
2JwECHRiEYnqKAEMFeNfts4xpNRdN8hjFiDb9aw/NYzM9QBMc6WhcazqIGAB5T3aCYM5t6Tq5e4c
KnLlw6k76EJ++vrNb6t7ob2bLkWb1FqGuZM6+1LhcG8hR2ByL/3T4OZ0MhkfQptokWD+QpqwtEL1
2a+bs0Fu101uwdGqhjvDmvpvMTFw5ylmGs+fOJ61LnL6NU1xEzWJtbUnQCyEu1XbIeHD1EXEEVd4
0RYrzjJBmtgFosZ6FLL3Vo1hdB+drU/5QkGzaThvFylZ9oRI13ntWq6bjGCUUcFUdKc8WEl1QFlq
P5gZaJI2M+EtEEilmnM0++55TENNXKSXnNCwXE0ZT+g1SI0fBY5KOoAVuYDZAfVeyTqH0R44C+R7
FCYHXEH9De31chfl0/BAssgIWACjI0+wHywGZhMNR+Fpgtfn/I7xLuNrzAIrMXXynSLkJVvK2yK0
yAGS5q0xfTG9AKGcvclGPTtxKjZao9nyCfUI3ZYne6YV1tTq087z7AGlmnuXxxFpI2aU3aOzeFF7
QfrIrtWxexDafy48fJ9G/e6yl21dswHTQQoKzBeKN7sr7ofFiKuGMKbfNaPDjqS4M4GNGkb/MrVU
hqbPvEdONVLB+SG1Ad/hbtx2arlzsA0xqlevNCwYM80zm7FpE2dGfXTn+iijR5txckt456rU4w32
HcUNADrRs9tm3wSAlIMntIorHJ1XIuLAa9POZmV0kbTeFM1z3rOC9n77MkTtpou8P94ccCwn+CSn
rqE/uooYWhBOxCaXohYdpbvxCBl0LHeHHRvyeZqwhxXRldoMMLL4nWfoUH3j267F1SFreF917jcA
0GuKw2eLxvkZrdYxmJLvzvdpeif0NatmvmgeuZDCuisIvMo9CVmmYOyQDI9+zppI6UOaRXmQrnVn
l5CAR+OrivsZl1HxbDbp7y54j2X8zKk8xp0yXvzY/c7AnbrRwWx+Z6P/Rpo4NMJVFx7DQl2Rrhxc
Z9qa4Tjhww/Mo6JXQfbvWO2dAv/0hqfoUvW4VgLAVZZBWwDDKY2cwfjM6k4wfCN6raCnSlGOzIj0
S1VyMYK5vOtAAVfQAVccjq65xFMf5V+xTdMyxEhM4toiKr0Zi+jW9e7hmrk70hvHVYLAVV0zqFBh
rD9pEqzzyB5OsO8/vTjAEqYfHaQL29AdX810WCfpcE/2CVrNMrhp0XLSiDq1iNYgJm+nrP1y/YGd
FcFUoweX8RwyGMVFF7kkeVB31NeowVJWZoqp6Ft2hPPx52wWZh+us7w9DYuOqULfupKLtEXBL2xj
564ny9pt5N0wlXcZoFB6Vt1ZBT37R/UBYlpupsatUT7orUGC98YJ6y/F1Gelw3HeCLM7WV1urQZ8
elgRipXV0XPoQiYKta1voonf5S2IwRoz9apL53IHbQv1rMg+011YoIaT06NdJJ8y5cnr6mcfzxbZ
iQTxDOJaZu6XCQhkr+hcm8Z+yvEFBIQ4OWzLO79u4b3Fz4Ns0z1mwrUftC8ByeyQrKXml1M2h398
WxNINrWvhRHj46cajvzhBiIYQw+/wP7lKVwTfUv31HkfHELNOGc4HxV72YYIpohVA4MDrydo0HxB
GU7XInf26ZL20kzTa+crEvtYFRyTyEtDj7dlTxQUeacxTDkOWNWv2UxeG8XeHgU1WBEI5UNcPBNG
58FzPWKl+rCm5mi6qLiLgbvHdJDD99EvdyQRcMEyY79+n+Csr62q2RO7e09bYjPJB6caX3k0t1aR
d+uCdE1HK5InO2fYc1zqELklxEYUd1nJxhWn/jvjFTG8RjK81AFnWM21hCqC68YIPk0GHLAupxP9
hUPgcKjAfsKKKiLx2Snji8ivXe6yXjeFS/JdTQdVRVidcXHoD1PjAJp7jPyj/ySc/JeRuh992gCz
q81PSGn3mYm6INAo9d1Ly6iLtAZQeabhbRDP0sMrx2vm5uG+9GpmSuhymzT0LslQVRyD57ceslY2
OVjdveke9ST2e2TTvgTTPrgcKWrzcSYktRGk2/eeunONwlrpiJs6nwhRRaZT2/CXbJnos5BML4TP
kZFBzabxEKSpwr8fimXfL48yRtYVNDNcbGa3bWR/dVwjhj8A8x3zNGaScREpQlYLEE9gT+hG+aB7
8drXfHgDkzUxCWYT2C2wUdEhyNkCNzTcwbKqg/Bw9eG2PuYkAQO6qst9YkELM0sO8VA/Z590SzU+
M219qFDQndKwfE9RBhKui+Ki1ZQNY3HMBUE02kKskfwfjs5juXEki6JfhAj4BLYkQU+J8iptEKVW
CS7hEgn79XMwi+6YmOlRq0gg85l7z4VeyAa5245mxf51HA9LTaERyH5v0P3ulBrlTiqzgeFAHUyy
FBuNkffHCMW/Ag7JxdHtlkBCgR0RWopXpOSICfO/AR7zo7Fc21BNbP2DVxnr7OTgyqsL7MoMuzFe
du1dJs7jXLEKIzuFuPjGitqJkA9dAu7Lk9UQM7Ks5q/MQ5af6YlldkWKFGlyl1mkDkZCzuZSojSp
c3YgQcYAXz/Ow2qfi2eUcgavlsUvuVCXM/CW/5bOuKb47ICDsuVCo9Ad7ClAXml9Qofv4S+QO1T1
M7nxDf+XGWhRFWYX6EsaoMixatBKu8STTK+DSoYDwXIg6zpEz9XESbdgNpMZ0dT55NGUpsOuQIYW
ESeGGdjQO23WX7bBAQLMlbv1UevJ+EjxPDdh/+SHwctMrMNi8wWJJCv3xiN+cC5wb7i0BUpzP/av
rccdnNvi2Wu0okyBOl/oT3JtvoCduzvWSYNX9HeGTea+Ygqww1C4neugPyZlstedPsEmLZ/txKqe
e3ssDh79zTYNF/xloXVGsgbWdcbkkiQanQONga6b6s7PiP30KzPK+pj4hdqT6nd3dP1YKL6s2Gox
4Ir6E+rXorOMArk59lw2W2NhRzARkV41FVRLPnK73SmQdwz3m3PZChJjzC59dxrIrJU3MN82nScz
AJ7DnzomdZlfHvL3ZFX9nvrhRVboYDV5sEwGZA1AMTCQI8NAi4c+PIeZvBI0dq3lWL6JdFnnCoSV
ME986+VRDewppe37CLAx0xSp6lGeYJ0sMvPaBQQXoRneKgPCcD7SirFpP4XW+KqdxKS1z17qmqin
pGedVZvz0SDFJaIG+/LcpIVgm/F0DknU2lxbJREGHNephlG8eIqERiPxo8D1d43Q6amxPTz+z1nW
PrdLqm9Kjs9zN79bE4BrJ+fHNbICF1C+Y+z2o8ozuKQd/AOESLTbanY0G2z5MRgs+RBCdVFDiHXd
W1wbC07Vdp6PKgV7M3WPs5djCceTQvhcCu0v8W5gH2lP63votG/NGj9fBhOHTp7cqmIqcLXEf3ol
EYAjBEnlgRJYovC27nWSp0ezqVGtOmQLefKrsevHVPuM04NDXBsP8KqgZS9OhFeAOz+IjQM5DvOj
K6p0S7Icpw0BYJhMqwTEcEnuC3Wyj6tAw4ri0HNRaHPHoU/mg+59+Tg2BS83z43v8ySI6k6FDpew
1BbdofPYzcs1d+dPW8lbrLpbG7AbEJ7DLDg2L8moj2ib95iKoqSomGEbBQrndtxlfEC+lPcQllAE
WQFW0twWmEUdHl1emlb9N7XaeMiL5Cd0/sHg2I2yWZeQDWp+rNtmYp9J07o4Lh8+YUDVfvqEo6Gi
WpFqob3iWjTit8hRhw5eH/Ibc2tOuboXpXXve/Qk7RkCfroZqQt3a/VqWHyzbvte8300uXpK/PWX
dXMy7cq9Wgvlzh4uWNiu6eCkfGyzRkfSovv4M7rt4ygWeDwlySrO9GiOwwW7IgHbCvFFC0hQBIqC
huH8PHqfZBL8FTgduXfrL8yRCe1UCCtV4xspJtzvI1UBTJmLVZXolUz3e2j6c7egim3zn8bIn/UA
caZKzTPg3z2TZypEr5+4P6q/9lZ7JvBcD/vCNBwLm3M4phWxcJDteVP5302vOFjhnnXJPzFZ3cEL
v9TIM98XhaZXVp8qDq7LmhOdLM1bZ2DwthG2Wd5EuWDetaDplH3KXsWBzabPVi3EmWV/Bue29iMH
8RsHebJPGBbCL+FKnCdKucCYtp4PuBP52dkekQQxuj/ZPgb0OsTbty645+RYJ4V4k4sBT0z4zF/Q
L5ClWd4KL7Ofhsqxnhb3bUGhTmsMnyFrv6RLcaOVikrPAbJnVP+a1r5n0kD23ykv6vv/UHXmUWJz
3MVNYV46DClWNe7gVJhPCTrOc4xaj42jLzYDEekX1Qr7mMN/wHeErHJhRaOy4Y1g8v4YlJJDJXTY
givMkAuLeB4tjp/Eqv/ClNQ40tN4xz2OjMayTmgWCkIG/aPNDmubN/0Td6d3hmEQA4RtY1D2y6Mk
0mMSRrrnHD0pu7ROU6f+tr2FFsHykiM2UG5Qm4aMaD1Q68shHV15n0vWjiVUQW6v4tAacGEp4ihX
CDKXmIXBI7COyM1z3uIqkxWzzXLMvn2stuBdy31SDAC30TZNAg2VCm9OvuzNNkW/TcZ7WOL7jg0s
TnYZP5SuEIclzBBLtRSSFWCFbRz/awa3jqCUb7kieBf7ArdMXEONmdpo7hBjgwihK/k/TAQFupMQ
jMoR9JyKhLYcD/V2Duzv0uoqRqVbYTAmrEEGwZ50jlNlAaMrNjjp6ajzdoTHcMGWSdVBBvrWbNov
YGCyQe5oA+kj2O6xBjiPO6UrcdRioYhtQQxwSgQn4NsZ8sym7VfrBMAVLOMYk+WAC7Ca+RUTL3ih
O7wl1siKteSjNArk/nrMHnwiR2Iri5KlxISRt6dubB6DCnQ1fU0VxjvPaX4UmZDYStCsLYj1GtAV
wBDH+tRmJV0/yqG4rdaAJJoayBSoJJM4QqZy8pV9IjMPp3OY9XDVrY9wJqutBUBOLXt2MFYlFjZ5
T9KNoxMGtyqOYxabe/bSL7hHNnYSoEMJ2wzkYMnsoIaqAlt2b8T+vOoGn0hbtJlITO6TTivqF0LI
nKp/LA0aQhlTt/NvW656NFJGWMYhnK9muobJIENL0/ZpbpjlBWkNlbM8O/Nqjy3Gjiet4R2o0zfw
6PEf1v3boHdp18oWEgEs/NBlEEFY2FduqHqfO+PNVd0S1f93wzO8wZ9LTtV0rdPyhTDwbNeZ+VtQ
JSTgOWH7pEeNutXcUCDikUrax6JEq9i2+hUS4ryFPguCYPbfZ8+iPLB8VFfzvPEJ/+x09+315a/T
6u6UJ1dhVZ98SX3nxmgOBvjaWXIKnfE4+N5d8n/K29o/GM7apAHlUjXFCaUpvBIMdKF8zcCQ7TuT
YszG+BV07ZMHBcVKimeS7JEh4VtDMPboo9d0OGmX1j3mwJTxfRqnHF0B7BWT5zbH4EPjv6tlc9We
i+0KAuDWu/iq+mE0RY/gClylJaqcOsy2KBQ1N6HzmLokW8ZhP2yIhfvKWn5xEwRfreHzpEAkIs/x
8akZ4msKu3jnp7xYTjiZW6ERZTYOCrYOrcAmTEtjmwzlnk/2wWU2t+ub4eYl7Z8erefGCJvvyskp
jLX4ajxGEioDUu0uc9SmCJJCXhTq//g85pxjPTPexjbUfyHMSlx2z6BbkwPiRrY/oUvFOOUX5Rk/
9EbeJliweA7coR716D4dIJxS+RsIwF6IA0SC5hcMARSHeN2/9m63E4n8gWub7/nMmPTZwxn9NZQN
oIaBOWzGLvFf/FI+ESVBVJqUJ68ENRLGkoRr08b13aKYnWZYZL6HN9ANWL6ZxocYrYkCv73kXvKT
DN98/ohCJGB6OjnUoLBySxexmgdQ570cJBiWzrxIh6cQzc6n9gmJbTzR7SoHXEXaDfCPKkQNs/WE
eS2gCaSICBINl6o1cER3Hzw6zNCV1+O60dDkyCxcDTdQchuu1ZgRo3GUDZGk40KTAxmhoFynadXF
9A9R9bydUvNNT/uuL89zE+RnNkAEDUyaTIxwfLDE28zRiKTjCaO3ucHEbW3ttuSCKhjmIv8qInda
pxeLvU+qdj4Q6hyh3B/OajBfR7uQaFgLSoSwfAHUlexTfjdKBWePHYy3rW5Yy6fOzjR4xidQwcQs
P7hwja6eF7/TTmZbNlrZ1kNxz58N8mtW2ZTDT4ynG37GLHaY9aaLLRk5xnI4YUxFjcTbvunm9UrT
zEqHdu2RzB9lyXaFBh9A9iNKzBQhJrkBY6H4Kd05PXh2+C8P4ovPt4nIhXEgKHF2X8BkO5dksClT
gBRRtSCNAjc2s3kdkIoSTcrERAFPhYxp57zgOsbx5KB/qiaKQ2yAFQd0z34/gAw2WLuy4zArlukt
njkdJgPaXpAT597OQ0ezLZdt8S6xs5EmFk4kIbgffsB+JMtHnH62Iw+/9mjakUQXsSXZCeH/0S4E
43DL2zWLf3fQDwNUJoF+aJm8LO5X1jNDcFJYtVnIQQbVfxsIq9mYgr+cpUMNPv8RNRuuzk3PAafZ
VLvmR8sRYFqRY2rYV4zPj8r4z/AgCRSQNI9Y64Agzb7FH93CoccydzH6cO8MzKkqe02FrmjaTS9D
D700tzw1DmRy/5k6uVsWQp41PFRweowjPf451r1/nGlADyNauW+NgT8MU0pTy+EJ1Dl2wYapayHR
TUpPrZmI9ccUN/WuBiKErr0+9eF9MgIkwHN2icXykKKmRm8uyj3BFx45WmO1qwwaGrte93JIMFDn
DriIBcJWjwOr6kNU/YSAiP5FCDZHVYYGfZKRq/hEvKSKRrePdEdxLkkquAQ5RNU6ZgqR5bdAoCDN
4NNEwsywtbtMNQJ7+qi0V5+sUaW7rnafSNDc4ITABiLIQOc7dtPEwNxgxAR+6RYSiGZvqX7rbPhK
84JPY8RkXrVWdktEi4TG3qdixFharmHFCl+wG0w/mVnctQbBaTT4yeoYxvTEFSlzfCKe8TKXIU6/
deuueJKPdEMH6Vr7jvAfcNKMur1RscXsQ5y9Dj4PmP+cmEZ9XpYpuHqk1AxPUizdJh2Mq++XUPv9
wYpq0KCdqU5ln5LePlinJByuVErdkW4Px0cMktfFpZOzqFzgCUSEG8jtsjCZdAVdNoH0HOSIPoHn
vFaj9ZLiMEJeOCZ8xttqSuG+VfUbw1y51THzoxb7dECivems3E7wG5jc37llBP8uIouDnuGmOVU/
deCN+zRuLiwaIENNQbptWr8+xcm5LDyMiRUsCrKwIot51kJ+2oaFWnts/YUqdiw1M6KgPAZqQDH4
Jx+tPSl9AxTxkxj77NBk/hyBe2JGoS+F4RgrBjaNwi7FJu4Ud5IvwEw0PYsAKz21iJqnAC08xbRC
IjW/5wSRbAl/w6lea0CIHWsj1ufn1iFdIhhDnCT9cPStz05MyXGw14q7vwwe5FjVTcVxDvvPAdxe
w59oyAT6VerOtFcYwNPwfVDynw+DZg8mEyOngO7MNHM0SeOzkX0Uiqua2eFn3r+UCOePzYzDSCRQ
2rhdNjglT2lTst9l3S/NuyeYdzkFSXW+QYqOUzI+lA0MURehzIFkvJxvNiUr1WbRwNrrz9hYcEOp
W/ucrII6He8GXBGueEVb8RW74oWInyPpuaeMiC+LKqXKyFDtd9aszv0qUI1BigZnKdjJVfz4eRh5
JigVgfvjivlyFQ0tat8SbdZOEGVCUBViDELzmpHNJ2OfXeoYn0WM9MoHi2pXwXft1CeyM5/ZO0OG
y8Y3e3E/U5+nJaGS7hMfbLTHndL/V47Ld029xiTLfe3JPImcpPydSrknc/q6Tlm7Xjy4zU+L2YLe
aMTYxdaFUc8H081tB+Q+rDGGxrZ8iAXKL2teLuxeeN+pNOTwOZhYmAf5tH4xHWcPs/+/VDVP6EZO
/aSP69oyK9EvY5+BKR7eGcZvw9kbdnnOpSXFVbXz3SnR7Mb5fOaNeLesZ4WKwX9HmQHAQGB3cFJU
ldPNS1EhJ/VbpsW1ysZnJzih+4DBVHfPFHsRFleQuGHzzLX1m43IVKW2X2L9XScEGJv/kvmVSQQC
Z4KaIVi4D0V78ULvIeAQA4ys0wNbrWJbsQOlEUDuCh1+axNNSXj2jnOb8QRRC3nCf2hhAm3SmM1K
afbfNELDVcswYkFwB1IMviD/9kqnoOP2KnYWL/WsD5ZksIzrIN+OMRVI8TK3nGPY4KEjjdQ8KYME
Ay9R1E9+uO4hvwifZS6NSLdlg+KkdKCBf3JCzMTpCs2MMWnD4SZSF4eb96ykQZqm53Pc0HLuVX0c
Mo8DHxem7fOY5X55XzMtlwL+OkCpz7Rc3jPPOKb29JWZFoI8huwtQ6Hdivdl+gL5uii8PRzGPrJV
G5nKJJJN8G328osf/FXP7ifaCypr/eAIDSSBGXfnyoeZDDHTzr6t9DI7KBqdYd7ZgvhOqydTafxl
tvbKy8firXdR+Y0nTHGfRmncJ54xM505kZk2xr8dVvFtN6gLwVmPqZ892y4fi4I4FRN2gox82ArI
OJs2KH4z1zwp+Zy61J1JX35ppCNySP+0gXxUiYMd1N9bZKtuc3NcUCSnXHTU0x54DObGEiITvQez
SRYi/LfoGfCPb8xGeds6Z/OFb+NqB/9Heo/kRrkqCoEYrp+IKz7BLv/tymUTzuUSKR9ScDLYROUi
RdAoK9nu3loT2AyRuE+SE56tnMlNYP8Q92eU/LwE5XTcYmljQkD4loxZr9KPUWNFNpM8SM+hgl/K
RWINUCm7fn7rZPqKPx9vgC1YrjpY/RR360Lk1Go/sfPwbjlyiPTcX3VdfuS+OpBQBS1iMYiaX4kH
pscJAxwMKg0O+PhP2i1vA4M69q7koQ7NL4D7E2fdJUuh1azq0iaO74WHAyP3qEZkwnUoKn688V97
q0W9V7psmb+AgWHHV2zsVo8INCqcHZYVdX13Ddzmy/ZQWPtL8BMn+mCu1kvIY5QQGAm6dXYHsb2r
698QA1biFier7R97Y6ojc7He52pwN4ODq8XJ2KhxF+200wI8LOKHsC5fa7/qHqU9n1JSBv8ssB6K
QN35Slh9gF3vGB4yu5+ZO/vDLe0AorDtvPit+sr5OUc9s0khee2dS5dkgeUl6Uemh9Dxo/4B34t9
pZdnKxLS+w+s/3EL32JukSSOPytRcxGP5t9wJAYvazPQQZIiBibEsZkI6EbzA5GiJ8BhTC5IYEkr
loGMLGtRLC73JUymA7MEMA9x9dj06AO7W9kOhHAESDgksQfrbB0tP9NVnGAIdzetyr7tKWGlLXPw
2t1d8vturZKhO3CET8/JPkSPOEraKWqkv8syXyf4dtssyfDb4t9PSGX0MeuBTGKqUk/Y3UwKaD1/
h3HmQQs0/0vWiJ7An5N9LPzXUpnQN3sLWVj4NacQHaicu80r7mGBzfDUusupYmITeMVLtWTpCWjM
DbVOvXfslJFv0DJNPAVhVaNG8AlYqcDJlsTYJqvPhRT4vw4EtU0q+OjWn4V2DfMOSNA5uJGT3MHo
yNlMMELsDXdP2QxTFVdSBPKNXm++eQyKt6Ve7FOMjo3BThxwUhhF+ZSMaMK6FJRsZtj/NWn9U7DH
yQN+EXPgdUI07mb239ayLNqc4jUz6+cBALi0CvXq2TiB+uJLZVDnyiX8G/BeW2nv7IfO+yXycWP4
7YdZm29+Ep+nCillhhDhip6ACs1I3jBTv7iVsUqIeP9dDEVsL53vMUnu3HFvDq0Ml20KWwfhRRDz
rWcO3FyyQXac7KvoKGFT4Vx6TVWhvDtcM95Gjkrb6Hbh6k0jTZyuChVoQRbjRhvpYfDAdKNMwubM
dMlIxyj14qexFtuCq4VQC7W3SFggSqokBpqQzKbMI7RwTFAQXDmmgXcVMmuSmafFNL/ZIH5nCwFf
swW6F1Lee+VL64S1vNp7LBRIlGitW2d1RzPR3xbUucMSjHrr6eVomVBFBTNu1uVbUuMeVi0/Atr+
LTfrlJtmyEjs0Cgx+GdM1f5pZoghGGCcc21ym9MikfyIQMYzn+XKIkKh/FNVwj6XerbPjZFakVml
P7mRH1xsFIegT/41JRYOs+x/TdxIJL6IvRvaKAQr1ry4rai5QtRsMr+UDfAqCz91YAbkIU0lwBCX
ZPDQPPiOIY8lgyMmy2T3ZcE9sUl5+f/fcGBV276bEcX4r5r5UM0EZS/dmRtwbstT3rt3xYIZWM6a
YN7657RMTsLIPxaLKOm8IF1D0QHnQ4OhD/CVHxCrzEoo0UFyW4LZuVnNYu49AenDU9ZjqZ5Fy0rK
INCYhIcRnxPiHtJBw+A/NitvVkIRBjU5S43ghk0zvM1qCW+mKp/IcWgAvNQsttASpcFknA1tnvqG
8l7i6wCbDTs9k9aRB5r4Mtn9qmC5k3KSMLASqnlrmVlvS9DblXrDzfAkuk4eXXf+qi0NukRAtG+d
LiFw4NvWzsyzg6M0loCkMqBBJLoVifhc4V1xDgLYZjrqwETvCMup4K0jC0WrhOespP8s/ltSHztO
cG1N/xsxIc6eDH9l8B1AdWUvqvc+eTq7cDR+icJodznywXFCYkiaahh1lhzgtrLTbJKd7cPtd/kb
xunf0LR+CEXB/OPWMQ9b84d8dlqIwP9uQmYtY8N2pI7fgj4+OqFxSnwWHEEtyGRYiGcZTH0q5uYj
oeYhVBxZrUTw1B2Id7qk6B0Aiufevo4jXxjvce87t6fByZ86lOpJb/ErBOQxLGwMkFn/tHKVQiDU
3g9+96ri5cnKsXyv7M5tAythI0koSoafxai5RfA4bcmIvfQeQWsyf+kFUiGfMXOfn8BxAb7lj5eF
480LSGwVlXhKw/CctOLBCg6uFQF1v7iCYt4y7EgnRHEmQLQR0Q/oGoIHNQygwsH3SDcTCMrp3Z14
VyQ9V8BrQXm2ya14HSl8oqZH4nhafBypZLpcWo8N4TshWm+pvw5ZO9anjRU+N6J7zhGH9U72gFDz
sSdZjQckfkq0/WmubWqzDBbEZeJUYjawMp4vcag+ksC4TaF+iyUzNRpS0Ko5AAS/f0uDvo+qNaZI
54T4FO15NL7jsTsglqy3AQqwYxf6Fy3VVzZMe5f96oyCmpwmNiwUmToceX1oIIzW2sgpfvH87jPG
5ycoIMo6/pSgi1QDEi0sr3FBR57jUYD/2VPSkLEhCaOK2du4gsa+R6BHdI3GfoqwzkGMDCJQ4xS0
PlvI+5RYvco/s1WeXS9R0j/Z4QjLy2TH37IWLJtTmY+P0AxRuthPXmK8MZfyz1OZPRRkBThaM1xw
A1hKzVYUNWplLgijy/4LRhadggSFjUshL12j2oJyjrdlFf66+WpdC38Q/uc3cyCnXQbbwWCV0lSc
8f78k0qAkGbaHTOlzs65zyw6iI7DRDYlmzMQc2Y/vvnFgku6Gb5Mg9W4c3bs+JN87N8ERQ2SAVD8
Q8B83zl2jT9s40GduzRojrgoUTslxp+se+17+66hnKJHB0zJc8/kiLmrOXPI0L9RdpBK8q25q8g3
c074NvyIFEOQ6Ka6u4UN1X8sLsMsyb8EP4oG+EGT17blYCGu+xov1HB2h/EP2y/hbCo+DK7Eq1dL
9lEw7dMqJYTKrONNSNzAwXNB2iJa9jc1K3E4H/W58mmdkd4SAsNeKK6AZ4Qfysp/i/gLXB5R9D7W
0tQzf73015Yeu6QBXkqO9i4WZKik6GbiRlXrd/W4BKDec9nd65+cBRR28oc26dsDxLPP0MyhKkzu
N9ZAYg/9GvuG++wNzXPYNh9VmbuXsfSqDdsWXgq2VlsG6OF+zFqBBEPw4JYl3XjphjvHZuoXx3jw
B6k3Tkv7O9SMAbhkxmjO7TUTxQO7M+tfSj6EaUW/kLcqB250cc8c7yhlK04dFIPtCJZkSnjMEkvn
BxF/mCWSAYfcVHQj075c4gA4FOicEGO0v45lTM2vTliXTfAgqqig4HHPm61bLicg9DC1e8O4pCqt
yWrR19Sy6igpY2/nqPTVAcLB+Bv2W4iCjGQfprZ2bdKxxiLSfTNDdrC+ggRfqxczKKVtTUqE/5md
V7fKKj5Uzr9qyMbfYFizxywf6yQVsKuZCq8glmLRNYYAtI9TmLwvpRlgYGjvcEwYmmkUaGlFfldI
+O3Qq/ZAwPq5Yuw/0F5ssw46kCblDI6feB7RAYbs+F0ixBmxphC/CQWbEtKEGY+leV8/+pPNLlKO
O020F0qz9iiTJ+wP5WER+mcYYS/q3vpK3PF7zGzBzEMjYbGZ/DF0cQz9jZr+UTfJ1ZfO36L3pmhC
ArSFSEI1a/rnHCTtbOefyaB+St/5DES9q2bLRfeoEJt793kIiQGw+m1lrRm1Fc6p5WMomnLfIL3o
VfBJaKDkAKOvHot3z/XQBTbqrfJ6olSwwnRM+M6Oql5K1aXsgJao6NM/fL7k0gRkx/z/H8x9lKSJ
xHi52oQU+PAGFX9M29ynO0ZZALxFRyLCciYP55ke3SY9bhNQpF17srR3gWk9IEUu+dzVaVRhcyZr
61IK6ECJP3/lxYC8zwzOSDQ3sg3cqEGHt1FVcMntbjp4b4ikSZpQf0TBxLgB7DheQ9hj10KQ0T6R
aLIdV6illYbBDhFDlHbuf2E4HBxfAr+Fwb9pYclvljT8AJFOIk+8Dk78mxi1PijifefCg8Gmk6OX
WsUW59sObW1ytX2DOtqgxyWdjPlZG9JDojzMSqyck2d8kd/W7Bxm89veaaFm589FpjICINJ/CEf+
AuD47EOfGR9sWTu56Vi+TgU0E8be5I9U7XUKK85sHpCNz5nKRaSSXhyGKsYnBHbQGL7hWKzK0vkD
FxoGEC+uo8ZkAGCl2Hoyi7UVbmIEQQBuAtRd5uDRVbvevEM2iTlWD/clls/KWpjVSwxibRga265H
1jC2YO+wmzSRg7KNuNjkSg4EvyzzB8UPlYjIdhUR8DRc8xVV5XY0suWo+AStRM1HLZDbQ81a9Vej
2PZm/tw3jLD+gKctr27JDr81+KO7nv3XtedPK2OoHRCnVdkznaZgrcTsj9VUuCrBOAiQKDEFy4k6
klpsepEIuieBYcADCpQUHQclRlfSOy/OLCXO5AKgnvcv75KzrURBHuOfFPfag2fVD32VP9hq9A5h
Sb9JEWCdrN+ktm4o2nl+zdF6ahOhmLc1/IVr3eu42J2e62+0gIurad1/qiK/60owAESBQax40IN9
mWr9vNT1rffHM+9IfWDmr08VO319CzFpq8F4dzrnPVtavTWSIDLSIWoCYuR9H9LEtGTdgb6gRZWu
7rjS4p0xBMRcGSAmUQLKZ1TbJDnvg8ogdBRLNyrlfKOwUpGLwm7udcg67kYggtX0VruO3nNvfMwX
OM0/AtLMhk15tQtNH7Rw7Gb487KdD/YEBR19ZQJNgcVdtRm9NuXlcJ99/6bq5tpUmB85uukPeh4W
b3Ig59cK2+Dqv3cCnG3s2RFtEcMzuDxkPhaC1GyJgHdaZ1szlGw4HBFHMODmjUWL/6iAVZyqUD7n
oo+4TL/M3toMw8AuL2Plpvr4BhLxTgz0t+P5737ef0ESBnSCn3yA2qooHF3mq5PAeAms6FH0VpQk
Ytk0BsnpZZV+CxfDMcOCrQPgd9sOwacDU6hZqhfLbSc8F8FLW0lcmmNBok3Bn6lKvzAjJ/tSus9j
Ks/GUP9UY/CiCNxFsnU2jAyQkeTVnZGg5UT3+HB7x3GcAI0z0qgZsIUV5zQuVb6W/HtIvFU1SErA
kDXECFD/wjdGBtOdZuhe9BVVfh7GHhxDGV8Mf7JOPlv9Teq69xx3JxeTeAW3jWUOvVs98o1XzP7N
kC1ShcW8yjGSMJhB8FVNRFGEf33KUkwB4JBbQpbSgotGKONfa3k+GAWfpwqitusgP5aZ8WA3MdNE
VE6wfwGWpVZ9WhJCS/OYolLqH39ikOblNqgfZNdYXbxDOZevZNQckrZ9Y605RAPTxUpDIsacBMle
YBDiuCv3buP/McYlYwv+a43Nr7DdZT++wLMUhzleyk2pg6M1oAUeLMA7os4f9XLg7mZ7lT9m47gc
MMHfRseNCvDEENLGNJqpIgqN1EUK+LQuaptV8Di26q9fBn8bgMpbUNFvNu9GybPMfJbCG4QuCib/
wXTGDky2jaqCwyeGehTRNBaZPUY2gl4V/3P78gFA1or44BvsjMcR2QHEwEMRxvMD00C8m2iOo4po
IwTZpMnqgg0SO/1wDgT8Fg9sYKyPhtc8+0LUBA75jAlq90UMGCaNxf12edP3c1M+9ArNkrWYUFfT
mpTEiJ1XfaHv/arY9g8rPcyz1hZycs9Zb/0NmESRng1J3kkmVoXGjgykyUT/EvYZiIPZJN2iJb5X
TBkUIDlvixlEcLoql3OIXYAt6q1gxxPE9qfV6LcAts4GlBD08eUDw9NDMxCklfiwD/yOC2BpNATi
guAQNw8eS2sI+Z675gAUpfFsBnLB+gJ0lTxUDmrtxWXgxFwdU8hG6wBjo4XTzJktfzsGYudReiGh
ZnvtIY53Q9gHqGftu5Es/8VF4IDBiElQAr3iduM3uAXN1peRQ9rVRJ8Za+dezrt0NMfDFDuvmWFS
xZjbaWzThyIjUGJorZDUE/vZespbzhGk499V3EdQC66pQFyOGgPRTXqFmE6y2JhQsPf6sE1T3qF5
mf66dfA5WjERQMYT7S78iXoM2HbqatfbbtRJ1nxyxtktkvwysrmJ8iEE8bYO47uiemAe+DmPg0kT
q29NgJtroSiGu746ctV5RhGJEaulRcnNlyK7LrFgA2QZHSI2wcQBUdw2DpJ/flFfpwCsr0tJsqfZ
YD371FTy7gYd5g6fhB7VPYCXbhED0GeJ/JSGMwEgo3mBZQK/qLZB6E/xHDmE6mBTTU9xzgsXZmFB
oyQjr2/nx4YAiPwYJ8LYttlE+OSaWY7W/ua1ZnMyc8WSH3bPvu7tf0s7++cETggKWguIUyuObNP/
x92Z9EauZFn6rzRy3UxwMBqNi9z4PEjuklxTaEOEQhGc58FI/vr+qKxCZ2UBr9DbXjxB8SIkn0iz
a/ee850t/j0T8kXIIBJrN66Ud6dy1Vmh8QEsFBBgl/sUJEDyND0vtD8OpQHWzg5PBra94kDdHe+7
3kZdnLwNZtKubW/kfaNDG8TvUqfkP7DP0DV76jBZ5yPN67gIB8RBWPEdJn2c05U6wtf9MXhsSyQI
n3Lf+9m13itncaD5svhTY5LAcy3WuRANWguis2GVyKJOzr2O94U0jyXmEjqvQuwtIqrbkatkSvV9
XWFamdLhYTBmd9sahnUAh84t0PfXQgYODWHOx+wmBlw44pO0b226DvSuYdXbhncAnewlASKzmjV3
TmrPLngldRxc+r8dEv4NzUB8P2R2bmYTwWKnB+6UHMUFQgHw5ckqrgHDDLKjuxGexCTuwDZvmgDE
e0HTDfR0ndNa4ourx2NguREBie7vAWbYbkZclRlIgnU0R2cOt+wnOUgZa3ZeyzRhji3ZVUDmcwfP
8q5NXL3BIH8LRPFH0kpGTJk/V84Poam+xtp0dqFgtJ/X7XCqLSrDKQfr6HvkCAB5JMJ911iLp6Jr
/Z01o6CaPQLHRC28PRozXuuC5jID7uzUVwlGtqBbMXlpN+k07sxQv/Yi4tnZROmUmRdjcmlRAnTu
gxzktBsS/5eBK3xrWAgjpihxUcNmn1WDo83wShpNQGCirqzPk0YmJ5Qw9y0qjkDa/TasE2OD73y4
RVF1+pMPBXs4/8orkRoh0fqsRbVV9bPt9YTaCw6QnO0/Uj39QfZOAy7DZ2Vwxr3IqeM1qIoLL86y
tbDcH2Gffc0R5vuisD7qMiETiaChzGTXjYdV2qHVqZL53iLrwhRPBSLPTdml8yYs7d0Uxu7WPdHg
gh9FQi4G8uincurPFPDRVjeo0md56rVzHUN8KQi8oHkj81vZ7uLmcuRHkXkHLvIziLPi5IqJBIW4
xWlpD/CIZskB1Gm3vULw0rmvPiyMrYTWudUIIQivIZer1BUi4eDqx8ZpBCGz9eb+nRSqo0oNJMwV
6o+3zh2RGLoGvv2Zuw28jN+hiLZmhIkyzr9k2D7RDUaPkvK5abofoVkhsbpLyW9GoWefKyN9RvX6
PsQhAjLI47RCaRCWnFYIMLY5sJjVpiVnQWMZ5t3m4A3BQjpQx4jaxqboOZfR5jF1XL2bA1v7mFW7
5Y3qWGw4fL+443AuQsAe/FAKqdDy1rNLFlUVWVgTXP3c9Da0j5ZiG8f0Wo14OKw2JgcpWFHgYdbs
8VuXioRJLB5yzX0OUajzf5V+/eVZaPJqhzAsJx5A8QdPRSB9jvjBc+EV+Z2ez3NHAKsT9k+1lb2i
LKBfarnHwh67U4KixEst4+zZ8a0gQHli5+qtfOCMrM5wB9aMj06yJuIu7MlnTDxJPPTRAtAYhwAY
27A814p6MSiQ0Rtp8WGG/leboHjNO9KTVI+Wagrn2zwKbLNBriAa7BpyXU4zvqeVTj/CCqFlxi6Y
NsmLLwhrqhHiTD1KX0IccfRPLoXX2GEeJCLA5lCymZv83uToM6IGs5rqXKSouiKFPN5H3dLk9IxV
C56/1ntN2kiZ4Bl2ZDyvxya/1l79ZReYGkasTaxk6X7yXPPgxeQs1RFJKUSjFKd4motTFjmU5/PU
r+loZeeZ6XuHdlGVMH1DfT8okHw53UNhje6B49XNzoZD0BfLyIvOhA7/yAUn2dp8oOQGvRYmqRnT
SAioGZCrTtMw3SLOxqUcWbteJ8Yu4AoXxvQgMeHAlT2mo3ylcMVW5r56fkWCK3wRPpuJLiFbDCYZ
b11btbj0Nf57OTmHMG7IsieZNS/mZB+akNkKTIWrPqDv6luEwNj6qCr5mkTZo3sixzVgIGDeZd6J
FQRzb3UK6SXdwq7Bb5lixujHmthMMGhBfsd7tmtqVAKkDNIHJCNlIKMOgFREHDDN6nAaPophPpiB
yHiLEBzZ6YuDShqV2V4PGn9wTJLXnDksU7l57TvpoZL2X7hz4xtBmAuta8Z/hhkpJGYFQbT1nDOd
Wwd+9NlaKHnylzDFaGIqf6NDXKADPLLBdz99KK4QeDxvfMhF9ok6irCkGtJrhLJDjjer8k+6hX+D
ZpIyHMpDiQd+PaYstrmDpTqIsSTFMepo1GC6A76gXOeQY2FEqa4PdkzkaYMaHXE9c7EEC4BtE9st
p9cuiP+4hXiFQ3PnJABKydasVnEgdzMROZEIh7PRpaSjYSOeup+0M/S1rWbrAN97ZfICHiKKTigA
PdroUEGKIZnE882Dox6lndCNSs0/4+gdmtmYyQ9vWBcS/V63fnUwu+aRfoFCABnfE5KbHWIHYKDq
OJWZ0x0xJEcSWsN10TA3b9VscCa19vgVOQKwbwCgzfwL26W/MfJgBGcrrh7hRTR7yV0Zy3NlRh8h
6ampHJujERGZFFlQeXPH2QhrvqoGRWfbctpJKVtjpBg1KhaQGWwEfS4Zfo+snKxzILvLtaBrfQhr
mpN2G9nn0v0sBPoXyA87D1XCqa3FNgrc5hSHW3Ap5GGM6XVpoeZu6+7TqRFnZFt60tCwx7mVZ8Yw
Hjv2SmjUDSGYyxsWY2RDppX+iOgSVaZ17ycJzUOElULYtHV19VD56jWzBgr66DjO+kYTryVzpT2l
xivw95c6g61u/4ntEQkPBTvZeEewaBurlOSjeKcRMbzR2g981D+ntKMfD0ylHqDXEPuHyL/2QX2I
fl/4ySdxt7z5yBmoOTjr+S0GRUurnVGNyKhrLzmj++Eve4aQVjT89GnadQa3QMwv8Gfb2MgWlO4w
ZmBXRg06ZMy3taDpjqYyOdY2getJRwJEZ6ALTcX0JdOPuqtuI57+J9BADu14SBG5Iblg6T0HNQGv
WgtMqab57jYZwXAcBQuq951pkDw3BznEUslBtIxsY4urK95amE3mHJE2A/x17tNa8uwxQCmHHKUZ
n5OIifvs7pebrxvjDQEjpwCLEEKCA/i2/dSJXTpMp5B6n/t4Uh3Z3DUTKgsQkG7nB1JmwQ1q2iY4
pPWKGA8WfqM/Z31IQhpVhW9OOM0j1rxCwVdrzWVsZQIt3N60MyIb5sbonGhEdN4aa3PiivcqKkpT
tB9VGL87tFwK4vo687CsDsUcPfWCTybLxZsPNW4Fs+YL2yfoiAQXTuI6IBRNOTJDwrFpIJAOWxqs
FN18UocySBnhWlNwdvN+l1OakE+G2JrfmjsTMnkuf0vrG2VssapzzJH9urEkosc6Iq3QBowVTb/a
IN57ytPr2V5s8XP6HPZRhfK1eVeWB3Jvvtjwb8YsfYk5C0cD+BFcrjNvK2JaQCZ4rPddJJ69kYcZ
cNKPotv1AYaaKt+zERubKZe4UfriEGnG/66jF6TulzeUL4mQf5rR+J0sbfWRAvgMo5blsE7au3Im
ai9f2J3QllHnmohq0+ne7znHsqKh+QHaUBfGFZkAca7uKwaKY0MsVNSbfAzK+fICn6OgxJFPtzqE
6+dZPfyqyH0NfxTetIvr6n32YYS2NIzmzjE2amirh8QiCtkmC2aV+fGubKz20alm4Lt2svVclt2G
qOLQaK+zRSKwMzOB7Tnsr5Df0sKct65Nju3AjVDrsDyYnPxczuwrV56F+Gl71Y+xUuhZDZo36bCv
/egtT5A2OWa6Zfz9Ogw5ombqxNFH1O2dGaV8JKG1LSLnNeFTGGPBAY925JqjH3d4/ZowOKQJgYM/
p77TIcdy3bt4IKzoGdvu1uoHQSlNJJPnoJUbJ0RHZmVt0vqx7c1Tb5jBblD0Hxwj6q4+ks8osFjx
kA1peoJH6TIY6DNuIMNDhmFG93OB/XTwekFZxeHRanu1txwai7HUySnNGm48GvUdy2vmFNw5aUvT
3YPwCk4qflBNjESACmSgGwLHkYNojrJ5o2qlHsrWsWlk4dfwOLV7Vc2Z0W1K4FTE5QnvJ1DV6Dfy
xR0fcY3ulWt/SsefqnPKvR1Dc3Ocei+GBCP+MuXwmP/sdZ2Kk53rp9EysFmV7bQqe6y1wTDdZUlD
fwOPECdEYh3RCdB8xc7/aU/xk5hq2tM9qLuOxiIL665uGSuS5ozX4rrU1Yhaf48Qt1GAIcNJsJjV
uUElCnsUlZZapIrdSxyKDwDh0A0ywnxBr04xvrjOY9jiYMZlkwVl98NkHM58nmGFyI6TDhAPWJhO
es4vlAlo+WsGVTSAgxuQbHJnjdA/VnwurQDHyjqzm4JiOKUSdUUgZnRAyzeZFptlIgCoYHwZG5Vg
ZeS8ivv30VwGQnyIB2+mH0X2en+q4nFr+2BSnYoyCcB/fWop+jwZ75uJ8viSmd4rccblGcxYsT51
PQVtmhpiaybOtSMkecV8Fnez+Kw945cMan5f6b7C9UKmTtJ1sMQLWFJdrInpFCnIhPqkqH7rZ0Ak
rGmSl+mrgsZ7EiR7ULWPBGVxBJYOEeVJhy+yjBrUj+eGxFjscwDh3JKZi+F6fyrB8U9V+Ovn4k0O
9rGJI1ocqhv28ZA8hAEjNZ3jhhSuc+EgC4sHLRiSUoTKKM7fK1VxhvQNyJnVWCBvQXrDHo8cKjnm
E3Oyovxje5Sqk6N4+wd1T/A2Vz82efgK9oqcwYde/DIjDnaeFnsmrsyOgu6UlZRkg7kECpZATZiV
08Z0h+RqVDQExXwHJf6WdkxVxjy564TItqX1UM2YxmufVdUEEW4oM96NLRq1Ub/4xIWPRnQZwSLP
jlvsGAWhRUtuaooQWOJh2Uo41iR9CLrtPZsZPXVyxft1EiNUMxoac8WS8/5iLsFVeEvMdaWcnyEU
A96eBGeZT+jaCNd/oQ+wFeWNz9oMUYVAinWBt2wbzGQ5TzZCmAlBfkyK6oZmDMoOhmxzoPemOeqV
FTIkFOME6Jqc3MVrcXBxq+xn27sMmmOBV1rxETurPjWOeFQGsq8+cO59JLQ3txHuhpbquKmI8drb
eqh2bbeM9r2KqbEM6PGSVboxRHztZOuea2SSsY1IB5L78Oxkefs4O+U2mcMEK1U3UXVCwKTFQo/N
Kz7bdhbwlip1l7BcPEalBkcxGg9tM74PChOeZYBr61kpURDY50Dl1t00R8jzA8Qa0UxbG7QLHTcD
eKPUA92eIWAgELfF3psapLfIdX8EXomsoSnJrQtCeYg8XzJjInbNb+G3gy7KN14f/dEh4YkFiIhV
QbaknCrrrooT52UaMgBqGORpajnHuZuGuyku3HUQwwPJ5vYCYlg91pXzFOmpf7XMcWXLWrw5jjzJ
UOb3RuL/NBIcH9RysCkbRVCZDBDB6aRbF+WAv9fK/5DEezBKjLH91DP7w1SzmgU4+bgd42Sf0Tsc
PS/boMCwX9zJetV1ZhEMKDuqQmA4twTiwJE2M53K7uA7w7gNDVrb5IRG90m4BJ+F0db1jOpHRCyX
MTvhPbMHcRDD8NDoPuWb6IcBKQRxLDJnownuiho8b9q29WdJ2U1xa3WBeRVQIR5HKaFz6JaEdcpx
hg0iHXY17gzoIyQ0UtFRK3kGLWiWDFLI6IKsLFpyKwA7xUOhbRb0vCjOw+yc7SmVh6QLCGxMxUOl
SvVkiqC9xInY2sTIMFiN6bE7RXuqIqTCGivNycnKnx1yq8cCLQQOz/qKAPaXlVEkUx9yDld2fY3Z
f9ZIqIYN4DVsUs68pYcaHjHi+ZsOAcHRHbzP3vDChwig4MasC3PXoki8AwZEKGZk0SDiy6LsnZrk
7GGCWnOO9y+ESPKyMp8BfYsHdwtv0L6Xg6O2/hJHko9YBUf6Abe0HWbmTYuoGNSYmG7S1r8QZaMz
rePXoOmNSxWXYCRnQDRuoC7axwgn7by82Ca76FQ+KQnHqBsoNeL4gOkCZ1HZHQrRiIuzgIFEXL2Z
Tpfvs6AXF8Mu0MB21Rsg61tXUjY5Rvs0hxG0PZv+poqtjHC00XmzW+dxnLo7o06awwhV+QEWN3yS
4mJHI2kNyydVaQwHc6K8vVRYctzgN52H392UGi+jMGGhoJTdjhLPfRbU8xPavSfqtelFAE4C3xRZ
4clRvnvOZ5PVwUQm0TEiPrmwcekK0cARrWquuTczwHXj+DNsmmtUEBuIBuMtCXGppFMyv7oxt09A
QPotDoAG0THxr0VvurtBNBclc332VEFV6jXNh+l3h8Gf+9+T2+w91+OyLLJLlw/DMzJZdy0NQx8E
p442HP1roLX36NOAMSaCmpc/9A46PHjE19LPn6M2HW4s+MOtdTCnwds6arAxqkwnZJX/+cVKqEuS
7JSmgwb5FaXXEEXOAVfayCQJUJE9hPcuz/oYmdx33zefS6qNUwhxRhXsXAwfdvA/75XWI1+KNQBT
o4TjMyWed69JV0dZNz3YYTneVQDaBUbOcNMxcMB1n6GD3lbY6wDcLT6Cwq3uDAB1GSkRtJqIG4fB
9m/f0kM+J2VLWrtT0VpQq25k+uKb6sdscCZNnJHNMKFO9mTWP/VNRRrEbRgMmJYSGnuSIxLti2uo
ENTmCGUJaLc3RqIfkhYsX7542r35l09daiOttDhQrAiaIA6XAbyZo5A3Zjp+Qh2DmYGBKKJnBPSX
jF43pN+NU6hHA4k1zBE2MZPGF8VHbu3NmLrtO8kQlNHSiGm3vLJulRR1d6jmpQGVQkcNRYAA1PvU
KCG5MqGuOCE2qg5EYGQCiCtAPTAvYK3NSLOFH+EKVOvoaIh88ZezAU7cLJHPDE1ZQNJ40XX9JADK
5iR+jgfjpVeY2V+xcewGDnmm0b15IUU/UFu/upg+xBZVBILT0R8dxOFbsYSvl86WS4NosTZCDt0t
/cUmiF/EuOht0e3ant2e2VTB1oX5gX4q9wlYEdVrJrf9tP/+CRXi5lxMdsXp+8+ZAPlbuukB0tpy
gBBNSfqbDjY0xVyyrOgoVx6gm4iW+pwSP8R0Gk1QCnqx7UqWUUWDU0j2DdcaN//3L76/++eXb317
FnxIyBDHOYeuJsqyP8LPNOk/uO1EiRp59en7O2syWDoqghOIAcBDWNPGMVBJEPqxfMtiRPfwA8t/
fGnyEMgkEx7txmovJwLnpVsdh6H/s1Gu4EgYKac4UUkUJ5vhyT6p7b0evf4wQ7yriDmlNKo/SJz4
ClMqq4mTFoKTQ+/0t0xSJY60CHkz0nWQVmeyzHpU7/W+MbSxyVJMEox2CX9hBIZtv+6x8MC/DHbo
ofakDvtRegzD4ZYKAD3Lz9Gd3ucLdDGp5h+WrcHfMmEaW6Q+ocn5KcpeIX0xYUDg7BHnvKuHCUja
RJRonqM5cGy0pGV18FqfHm2Z0BXLv4gJvQ2W+i1QNqQBYqq5ZIIVJgSJN0l6zwDJIq9cfjSyf8za
hs4gF3LBQZf2F0AWbJxGj2+Lk+rPgpRWvNzY4G8BGyJy3u4szAFB7dz9ycf5XjdrMt4U7BMr3XQz
8eBjNRG8DhiFbsFDqpg3GEs+RTi/TjZVXjSLnd1Tspbpkz0JChIp0Ae9F8iNNanE+ViTikXLaO/l
7se3Z0dCeixi1mW1T6OKI+QcXS26iXud2mCS+wtK1X7sm01qd+7OjOddY7/R/tUrINL3qrTQ3ZHG
43S/Md5fdUYSUgfzwI6sD7CyLE1Md11veICyebPkYuQMy1OSeb9gZB69CHeA5WyQjeHaZe5KICow
QaCDpXvnvDdwLYZ22iJn6VcofQVM7eFHbYxPjDff3ajB2ZsUdK+xXVChh/eFBwDaUnFJl5HfGuUR
LGfkRyo52v2DSxgQsAuJnQblC0YNToInpbIn5uaPHJ/pVqXuh5D4cMj6WXJ2FjaOSzoF4XxvvOv3
Xg5RCz5j7K/NJ+LlTZQ1fdW+e6LacxahbjCAThfgdg1QrbFPA6Bk3h1mDyk8bXJK1zmJuACaq/P7
nNLg1gn+Pg3FQDnGkhGd3WGAw/6VjIAY5W9kBw/GwNk+JoOO+fgadZdrLeVE+e6HiIAIjURYsBIT
+hbH27aMdoqML0PHFAymMwsc8ci5Rs2rXf0g6uEZvCr0gqD6HKXT7TNJo7JIzu0EODr2G2fjxsY1
CO7MLAw2mDpy7PBDz5AVmaRpMNkbOMkgmmI/MGv/j64qOjfJC8nwDgpvoM0l8zBY3l8+K1apocO2
lI5liYzTDs073IqjYpoOxcMj2jow8dwYs39ix2ZIYrcM978GprdXTvWf01wOe6T/JagvHPWsOpww
bdoGVX0pXFS4shhw2BkaIGHXPGFRh6Y/jQTasmmvkqSnFxVXHLksRbHiOveu4V96/AZMiunW13V5
AiVIxm4p+3XY95wmUNgo1WNOUA3r8A04HwyYumSI3GTHQD0OnvWaxBioI7oAK0X3d81mhXJbjIdm
6IeNLtHtR/ODGrLDNDX4gINoh2rT2KQJUBnmCVevjF+gV+Hu+ppnlF5RxQYI6+s1LH/VmXpzh3E8
oHVpNyJTgoAuNiwjzO6gImrTvzclQVcZzy8ArbeKRgiDEqZM5qnfgeXDUeh2dW9UaySB9NFcmPr4
dWJNHFUISd3zY/rNS0EFCouuQbH4Wa/8ps9MqZ+2lV8Z5j9K3X81pCFHVNLptZtq9Ir6gPauZSDl
/qRIYzkP6qObTu+CBVXNxHFMMU8HNJ2ZTj+6aRfV5ryFQEjQSsVVLsmfZ7kCOFGbP6qG3yjbxtnX
7rmyIy7P0f1Vtep+WDBMLl6YQjaQdcOPaUjpHHT6NDooUpr8oyaBa5oWBMQkD4O2XoOBIC+WQGPG
Q1raTyPTSSKlsPR+y9ard0KCT7ioH6RGtNpS+ujZ+GmkS073s+mrN6slGBoNbO9RhVnTR5QV+E2r
/tbnyIpTHAl0pGcYzJ6F/qhT907MIUh2v9NO3ndY7eEWzWgDmqR7sEqG3+TE34VyuJc9Lobc/dXh
Y2sb61KgQzXzcmA38XdVIvdenQJ8d8In/C/7uY9flrQCs3dA8BxzGDM6vuM9f3Dz6sBdcVe37bte
WDOJeTcWIeNN8aun6ls0aYXLtJIq1F5XJsJ5rB9mXHJc9aCJTFN7c5Tx29EU7L39Gsw/zLA4Bl0B
Kt/cpp2GANtBNMgkhhLmNITBQx541u5gc+9yxSB9weeBHLwcqn1beb9s13+eYy7AVIHJa/EHtP41
ieoT8/cv6czheg7hABhD9+hHJpOLhatYzNZXIpjvKKYhLCeOdRJmTmg20oQ4isjlTMtjk6iGIsjD
9amcEI2bzC9tYoz7kr4U6TUZTRrHrk8j0qd/fgmXP0bT8MQc44aBf2n2Fx3Zo1SNZo+hr1ZofboC
Mu53gTQuhRQyINbq729dPGcjc+1dijLDi8hmD5MO8CJsGOZJflydxPIlDjCbDw7Op9BBWljX5FsT
epom2BKExdMqzJ7jA4LV0/eXzEaOQn6qyViP0jCNA4qWFoDcpIITTklUTwLNFCDONd/Up+8vpo1O
LG39AaGRe80rgm9wlHArEfuZlu9NOzirxUpR1yQRReXJt+Wvah7tQ2c28AEbV2yagRY4zOWNWZJr
1dmAZTrjsVvmXGEQPfeW4LSdcxSM6ndFLNaW4g4Isuv8mjHKUmW+O3l38x2qAtImjCcmMySBprTW
gqmPttHgO8DgkkUPh6fIxrH1bmQspy2JPSUcfdvbwSR4wwpPb5HVyBuza0vrih5kdEq6mVpG6qcK
BBfFLDjY6k7p2UNEzixQOS92H5ePpsIaXbC3J3jxfWOmxy1e55nuYDIShep58VFm/g8E6IadRHdB
keLSYQELEensUMsgxoW3QXU3C7/ZsPPwM5DPTTs/St+5G2fa1YIzM0vtedTq3m3952BxYbXALyad
UD2o/pwExu82tAkL+LJQFoPnP0ZiwJ6/jrDsFT6c5tKN91En7qWeflmO9UpD98ulOvJ6jTSlFnsM
y3vDODRxjym46W9z4XB0c5LDaBPOHgugw1Bx14JrHd8ZsDeanNHY+Dtj7N4nDld81KyEbEJbkWGG
bMb4iBXM3zY2rhBeS48vJ+/C+hBFxYsfMS/M25HxX7OHq8x8auSiDAxac6ysmyHg1UyOeVeV8gLV
H5FIjxm2sLM/rVW8eSUnLrYUON9+G3KBsbiQ+TKOlOKy1+k9uKZnOT25Hp+ISTXQK+DEVlszoHsV
c91iwBBQDE2HX0VB7xXGyJFf/5IZYqNRJOinvfauUq7aDEN5NJIoPmFxKOilUwoaA/FWLo0crZEi
Q5CCXsw8e9OPzU13d4kf5y8NEZS15bxCbMXWzlQwvtduwSyXBxBp+NlPHAeBWfUAGZGlWnG+GTDE
sLUjGNPF1g3nD4+2E5J2xEMWupyyUswDsa3Rh1o7NaqYrhlWVZw5qBWGW5kJSkymN6Rzyks6GOD7
qNZdoP4TbiW0PYqWEhNa1Gfm1mgYv53xhC+iCrQzFq2v2sCHUceAqUszvKsScXHbLyvun2bHRNKe
dT/7hvODUXOnD6a/tRz3KRTOi5vwcHTxUq/GY0yUn+96tw43yb4rMA123Rcz6GeJlGpj2zylsDGY
DzmfkwhpTchLMFP8ILwOVcoARjBwExCY6581raMVrvCPMedcFmSPQHv3ci42qcs/rHqALNrNXmfQ
iFj2bYaXXIkulVo0IfAVVqgvwySgWWPFycaa7lxZ7guLgxG2+9NM7OrGq3IO69o8Oq3YBYE/PU9G
Zu2UEdyXE+FtkX5KclCCdfPVGUQwWgMFwTzwnHuYi+CNsFv078AzEDP49u9+iGgjGswxLZtPjOlW
u7eK9FI4oT4ZunwO4uht1F6yTdzhgbZBc3DBrLVujfvTcIAZjAS90J65iOjadCl1ml2zXVbFB8rq
j0kxhXFcnkJVgwHsl2J9aWUR9WNtiDHEizpPLRYS+pstb/TcV2RS5DHIuJT3x7EcnJOUuQ3DPBQR
xr7Myemw3VGjjDcusWo2csbdguJKnMWkjN0QE0tgRGzSXn0AQ0EHtuqASLjuwNusiq2ZMg4WPV0N
ZAhm+RMW2vswc1RvLI1/1snuWXiXAMCcilUHzgmoejFyaIwoQJwaU1TicDoVrvihjPYIyhP5MWmH
uB1tEIbgeTeJSU4SDbarkb/qofXp13FUTRGEu934CJqYzAE7BicUM3LTtfe7nGBZINH63TX9mYq9
Xv9/nZXmmn+ZlVbmZfO7/deotOUH/hmVJsTfXRp+EGiE47n/GZMmnL/btvIlt7Hje0KaRKsVZdNF
//ibYVl/d6Rr2T6Fj7Jdy+en/iMnzbDsvwvblNI0LQUfQ/nq/yUozRb/NSeNYDSJREoI12QZdnxH
CnLUfv18Qgfd/uNv1v8ecnMupSEpNKIgZlk0yJBJ3nA5n1qNJWz2aUwTAd70WHFTGw9NNadn5Nk/
fOCRkxYwqDus15y0P11ISpmJKmzIqBdVDe/KhT1MlurGmn71PlelUdF6BF3moEWiD7vEbM76zKi8
JfCEA0cY8SWbXmNHkEERzCCiCmacM3eSqT6lILm57l3iq0gYRBTJE7PL9DPFpo6li39djeZbKG3I
9jyOgUd6RQDAjXSW+471OZok87vl/462d1x+coh3qR/ZWyl43O+/7oxz6UdnkHFoa3J+5Whzt3SI
zuDLjzvoT8nijzbWs8JLljpbu8pPfsLqaNkjekaF7bgg+IcAhTEgVTOuIWKP08UOJFWMd1n+AXG4
sJf5n8rqAKgtr2WUrdqIOb1vR0g+3y/IdgQtuOnHrPi9o3LB8LgMODlSfy2/5Pu359nw26a1W2An
YpqEYJUifEISzRNPRLXkBT2MYfYpvZqqHTXPKrUIj86NZwb/eKV7PHEsiPiOo09/rr58mdzqiAOM
nIZ123YKlF/fbXsr+kwGgyFqir1X6SuLBjTL8FNK3kxpN2rT1JybEuzujQ1quzAqCFpseH5lDlh4
TZ4cG65eXmXv+uukFw0p6zypUo/vFTDQVdv4z30yDGAV0N6CydoAgeLj+p7l4i9Nk5khhaUmRnb8
XFZp4J5AxQA/RWu56zuHBbjdGKPjoBnjWgYg8fn9EAhNroihn5PlMhFdf6fMCJggimEe0qBxgORq
OyguZQ2Emx61/K18b5/LjhN9hjyMN4dqJ0GwU/rOKU+CZyMMZ7LAkG4A/CeynLe7pQJfroxLXblv
zMPRFvLG5sq9REb8CQ3l+7q5LNRmO2SrqUJ+6J8/Sa801NCXW9r4328YbMX7EH4Nfc5BoTxnHjO0
6fMAVaxCNNgNwtgaNKNWeTp8yi6gfdzD9FXq9B1TzdyMl5HQ4Eu694zdaFv49aYaJ/YQk4Dpvtt9
/+Lvt5uk9D+Zvo/q+Q5CLI6mnJvk+3mlAdc6zSKE59fvZ2uU3MqzJGbQt3bf/yTg1Em6YbuFF/ZM
L6Nb/csy+lDSniqL/4Wj/oERbceCI/9LiuOyOrnsWjakWA9glOeRMvmvq5MnqzrgbMlo3GWRCXJ5
tF2Tz8lQz9+P/9ePxpJL+PryHI5f//jbfzyadFhZpWXRDPi3tdAChetA90DkN3Hnau6b8JylGKy7
Su+IL743Bu95uWj++mFZzf/yYZe//5cleEyntuXgxotU3pH3/DMO6El03O3/w7tpLaGX/+0Feo5j
S5f/zH9/gTovUtJkCxc2PivREDyDcufGDp6n0oshEFYdWZbc/T63gQZHmYcDQ4v0uUBK89ev2SLq
8789Fcnp01U2b7dr/ls+p67aJrQEFrwYrfoguyOyipM/sGwvzwcXcosvurizrPAPjo4hbcFHi7fl
2WHuOTToTkCA0HAcX3MT7Pv/8OzYrP/y2f3blTCmiRGO5qI6TlHAo6IjFHERr3L91wn0QTY4COSU
ctW0/z/cncmSpMqWZb+IK4CCAiklNbC+c/O+iwniHh5B3yk9X58L4taL+67ke5U5zUGYhJn3GKBH
z9l7bQtr3P/v54v/6hdwLDBghkEkKiLmfz4nvMkpBag6gM21PNaKnkuX4B0Z6pGVcr5M4/nuwpv5
Fc2t6M671J77RXuUWxbmqxU9MxrsufjJrO7JRoEOuOMd6R63qBgyiflkNC407VKstLEEiABsOoWf
wPLAQjJo74A2YQWildZrhtislPm8TMyrfCxpTbblLbagq5a1YhXk3Kbrnt8uqwiGkYAzASLlDtCc
iKEZ4uktEQW80UF/tywphkf/TZ8vsXmpMWKXarV/L0o+F+Ki4NfG6lvj0g5ai4AzwDceBJL5LtrP
x2D+T5t8NBYglvlPBUxNmWCTy0SYnpsaHyWj93npUOUPprQPoAD3GEfYoM6LVTJ0T5Od3jJWe6qG
H6YvKLvJoVi1nr8ds2KX9MQtW6SqZKRecHnoAfQ+0wBuTum+LD2Tk0y7ceJpshwy+4wp+nvIJhvS
DAd4/jHzSbxUVFpAzRIUDGUq+kdzzeHMJy7+cJhCtvskvV1rsQx7QI0bbi2/yhsbDGRuvvbKhtTF
37usJcu9PfJ4l/J6/mo6xZSOpIbNX8UaIisG8LxL//5aMI35Jvu3uwYXKTdisLwem9u/3Z9ctAPT
YJNOslSCbce8rBbB/eRSfpUJe5hYYJQJ+JVK3T1KN/50mNSHfvGG7pi1nkMRTdMPv9bQ/XDCzAcB
+sCdlUePo5DToYsoLhE4c1bP1/5tUOtvNY6SjtE/Or8OrrOHZAvZ1jhGn/j/uDfgTFo1ena1+FJt
Puzzl86FJ0bPs66Vh4L0HTsyrkFCBVLMHRn0NDKLHYap0WeXpZ/NBOzQzAAgd1xQTcW5ZdvDN0+n
o1IxV+FT0vloz9+ZdjHIDuSveJSOA8vPUjGqirUy8udTv+YkDDr3PsvTt6zjVFY9dVCRAhQr6jO3
wGi9nNzjIGnGhW/9sBOhQbXDu+vOtz0NIatW2Ljg8Lgo9bSc63b5o7fktCJRat/r7sNSkyAFEKtK
PqBRXiKt+PM872nU7SfyE3/VIEpwdqbQddSuMG0gTfx4j8XLmXFKZBJtKqe9WMG8ymGr2C8XI6np
n/Pdoi8o22Rz3/ObrERGzTHy1mr995Ist9VyydPS54Lp3W91Na6XJ2XMrSXrhqdchaflFbR2Mefm
HuXsuSvht2Hk+pzvOuiImCxQUSZe8IUjfRXp2oeY3sA9P+Y5Fxyfo419vrc1vMRjfcxR+msWAOTC
Y1wLWIffgmJslZX8TNWBIiDo8DZH7WSlSMyXKsYDGLi2h7fG5o64XKaFiQzUofoqDY2uQWCt/Sr+
tOYbRTLf2xJrfkAJBdYNiN98IQ1RZ63Q/DYKcZxGl8db9ijzLqIuKA5d1W0D3fghhcY7w3Jd1vJp
ubIj9O6qmH40YX/JTPoD8C4+m5ai2kvjF6XEo3LCT5SVVM/Fya2KjJKYJ1n/AkPqozfYEC3HgWyN
fExuloK2mzlkvkLNKdGmKcPZ+ZwXtK55M5Zr/n9rkLlhU8n96yTzmw9VfP/r3nz5/F+bc03/g8xx
3fLYg1v4LU1XcPvrf9TNvA93/jD4kO1Z3PkMapTfe3Rh/0FIubDooECF1T3xO8rc1P9wHIPvKIVw
YPxJ83+yQ/+1A/99+7UliegW3wW1mCmxGrhz1fqX8hD6rtXXZvARawT0WpkajXMGHCi4AJcd24+p
mOrqw5cJQTNZz29bJDs7DLypuPNlViv3OIxs2z5buPiIXLGwlcmhyIPc/KrdBpqbbCeT+ycFOnVM
QE5jS5WtDYYF3FxfcNzVKGD0E1ip4UiwN6pEGt3TFIro+Gd4HuJWDe+6wFGn77MSWU8Hns4kPhWm
saPpas+6anMpUU52ytoAgarAjDgGPMLrhDbT+9D1BqKHHD3fRHDfac0J1/VQP7cBuIKXtG8dur8j
QcvQ9EygSve9iNPiK0XgZu5iVzPTE92HHNaS7SDAWHmp2xZXttHkuhETMzPCcQDsqqAuSHBQpTVs
hrQnzcFlGxBtPYoaEN06TtpNYBZuvdNA/CRE7nD7+KyKptDxDiJ2w/eTZDVLoYfQLIbSS6Kdl+3y
yJzHY1DODP02Has6sqBECL0neSJmelJx43gp6U32O1cyeIJQ6iYsAYEtD9mcbLHFFcIYG9NS8Zg4
sR0enMAkErGckM1LdmQd3Ni5XdgLxWDT7xztDlcIam1kys2lm+wc93EWfyR9mX5iYGkzmtaGofaM
GaBDlqWeQmdoS/8SllrxTOPBiPmhcX0DeIAt5TikMti3zhjxJHM6c/Aey5KcnINAmpZeC1tNyTYZ
0yg4uH1sATCi3+ETCxIQVX4oKpuvXyedbRqPKS3w1NwKH8TR1uvMaOC3t2usMswEB86fibnekRPE
EhtnwDBwsnzgpOfGHYduy1oWa1/YNiv3O6YpOYP8pTd0Hh3V+RZtUKvSf8+GutwqLBnAraLYl1fK
KmwZNvxR7UTyBBl83ZhFJJsL1VaXSrYAZjw5NBadLhOe/QAMaiZN2a06hY5KgZn6Qa6sB6fXOwUj
Jmq1OzA4gfOk3KZxtpWw4uhmqgOMJ5llxwRf6ZaVYOZF2yxftaTvtBX+ScyfY+vZ+p2TxzsuyH7V
Af+NmRM2NL/RoOTmwQP/PN5pTTSZhypPOImFSBPrwjk5oiAT2L4w8faBvIyOz7qlGf30io/J704u
GZWAPYkJIyE0JC6TZj3xTsk25tzwXonDgqwbhTX0Y0rqAKtgS2r8alKKLFXYxFxCdo6k3ALiHMjh
VaQCx2sQ4HbfwAUBDasCtFdIDiobTIId9tr0nYGgTKO1lJmwn8jhbM3vnY9Ki9ZcOp65P54ArbGN
hfPZTOU2MHpA+hlU2nYnk7hN156RlsnZAnAxbrrcTZJDnyuj2hHQDItjoq6LtqYxpP7OLE0PUZhU
rVrD+2Ka03gRxCNHmzJELm5uKkTcA8IzDxTA5CpYt+WsisRm2il2raBFkHTx1mJ+YdzlkfQ6h0th
wpzW6Io0cs8SOvEdxQ1y2eIcuwPzs4ZEr2dbG7pXzYxQR61MMkJgNwcofj9qA/e6u3V1nIi3uW1l
5A6bbjreyRIVBfdUnOroFoHBHfS6qwDIirpwJD9PV6rA2+9gQQQlXLZlckySsdI3UCIqsbNVH8o9
c7wQCT5ZAdOtk0jQT2DgrGnaRL7hal9BnmNk97wwdRQpr1SZsBAtu+EPGDTrZ0snDL0/ns7mCYUh
kooOYCReYPqHWPtdd9SjW8YLIn4QsiQFA2OXkpTDOd8STlJREZUT09CCgYQL2jKDtdXVg34T6uzP
Zh3HmCfeukUWLA3It3E9POEFd+VOdyUamjgEOLRNChWNT4EVoMPwtLSk4GxgIs+ODLRHzbDW+i7E
KjHmqjSOSV1CFdvZeqsXeDYNcoWuRZlO4aFpjQDlwRBCNq0Q86AYd+2WSUstLfNkmYnIx43t+bBi
XEAIHwr+zWcKJYMYkcEs+mZVaLmuLugNNISecVAPdUpXNCpCxIH9HCyEZVALjlGF7hKuSsCgEjXf
ZAHZayd5yLm9V+fajEoKPhV4Bq6sbErVpwlOc+SlYiK3FSugm7RfBoseATqODO3g1M3k8AecDuN7
WjGF5U9O7eoHbRWve3CRbuf3kdbScFzZAweBVOm+KYsfiV/W2k9ME6Re0BrsEUBGYmyu+uT16rVW
hU9LPTGt+LmWui0wLc4hwW6o2fNbmbN1gS8ooRpRCSfmYz8CY1yloZaUR2Sujn5Td1IPnpyyMMqP
NHFkvMZAZ5bbKfdL78brG+jpjWf3AFv1bDIJI+rbYTjGxRiEd5PZigJRM1Y0+Hn5pL30DgCmaZXI
KYIo57WghqyqIY50E7nkPIUrWgEq+CRLznXfvMYrvtB0kgXzv7tEpQr8tyVqq6LmI49+/FOdOn/R
n3Wq9YdLD9TRdc8RtqE71j+VqQyEbIPaEJqZh3XlH6Mk0/kDSbQuPV1n1GcZlvGPSZJh/eEYNkpd
CxC1t3zo//6f78N/BD+Ku1/lZ/23539t1M4//i9NAoZYBJpKhtW642HRcay5ofWXKjWwaC46of7W
KBT4BdFD90pYD5mJysJ0wmsD5feWaB5rZeGN/8B68BWAMj1kemQCJ+jj+qyRVnHNvNC7JM3E7d7B
k+z4j2YnzWe7dK4h3ac7d/S1nRNQ41rqWPT6SwSQihQmZg+sjoh0+ukmRsy/UjZQjKo9FWFkvJe9
Nm6YnFJ7Ss89Uap6JzcaP6SXFUjrbvMOykDdJ/XmL2/in0fpn46KMP+5z8lxkZZuGIYrdE9aUsxv
wF+PS2Fqwehk4VXm5R1Tpy9TjPj0Lftoa+3zEAbjehBYsuxKEhU3y1XbMt7bbnfbIuDaDjEv+4Z5
tgV5EVMzZ9YF6i0o65sYauUVo/WzrECHGJrxvSDAA5TScGpM2Klu/2XJiPzn+LUyl/wGn8i8GgO5
nWNf8et7HGLWXZhxCCoYWOuBKJUbcI2wtQvcnBK0LgwxMt5EjN9dErCzUqjPiLFARulo+HvjJwfj
xU04EAiO/x4Qpk/UnbR2JH8eGulWN5Pus5ZN6bn3gbKEGYtubIxIvW1s4VPZfmuF8+rgUySLkCFJ
Lx0AY6iQ1YiyFlJE2CUfRBq9DOTerfy7Nh4YqQTlzSgbdgWGhe03x+REDg7F1lYPMOQR+8MNefia
pPuSReS1TN595xIZQqqGu+1ah2IU1isfTo9k+cKvRZ2ehsPJyB2+C5V2mhkbM2bqH5ghBT9iSCPy
0BQZo7ky+/5qD7BKBkrZY97V+16rT01UGbtKUPS2En5T6wIsZGo6s2oceD0TLtCxM3+m2EEP9EW+
6T6O0tj25zQ5jkvpgixNRnzkiVzlFD63IziUWwDHgPBG31iZCbqmwr9xywkBo44ZBYnVoTXrmwkK
LePCKN2VgC4iCxehwusSja5HuQJTpyClh/TdA2kJJyrXel9AjduAnSBeTdqHtt21fZEgtoaoNkCx
Amq+5WqAq2PRpuQkeKgFPNVbN5H+DUtivxqGK6CjmsYOHnewXgkjxDI+pPLS6sDjGKyQBhlNn6rH
KubKg0xrvLkS/OYg2GfCT6V7lO2mgVW0YWS+Msct6hmadQIzyVAQqkG27KE2zGcicINNRMDoyrPF
t7YZw4MmclYjCJL0mduhnnZVgy9K2L17mhMf9oXlX90uUAdupGsSfXexYbxggZmOuqQN3uHdJp+t
YvVzvGyN93LYp4MGNxRPzcaEcYtBEVY7RbEP4izRNgburDXmf7SWo3mJxjJ4NiS9KGPMtnPq2L7z
w+8e4k2RXIve1NFxlc621bOfpPQ12xqWTkw9efAwx1/aqUWmWEff2iwNd0Goqx28WpgmIiacsGp+
gC8mkYMu5S03qb00CfANchncuNi+iWPK2nMdY5VUGFKEhVcv8D6UqLoPOAi0p1hnSWq+0kKqT/TE
zn0KXTxjr7ANowBcu0EKQm8cda1hvN9I5P3qvom8g5kqfSfbGLO0Rm5O67TOMTCz8SaG+UuzTWNv
ZmXbpoMS2xUawRXuuYWAuJrdHx4hFGemxE+micrHb++CkPCRJGuJciAMRKQl37EUdPsrsGp6eSJa
BFZJBNO69BtgMjb0S9LJVhpKhXWMHAsV1nxSh0i9bXlfRPZb7ebWk6FYWSgkRvadyOTZjPPjiS6Y
oZhTAxdt8PtzmnkvVc0dqcvtSxUSOzKOyXRrZsEzQJVbNlPjzgrsU50DgKcmI2uM1kaT9A8VSraV
pidnNmQ031JnW3rY5JoJbl5mTaesjI+IKVa1jiOFvSpYWzUiZBfRLmMXCmbBWVVd9W2w1MYew58t
+3soK4yaAzQ1miZva1vfj0Z5O9RSHBGFUxOAFBUYD0Yg2OR/V2tjKgzG7QH8Qku9ZaHoN0Wt7TxK
OiPF6Bfg70c+a7TgVMCFqWivG2rjK7yoAWTEyhLYVwJBCgw9kR23S6gjMMnU9zjrwSqN0P6qG4zf
3OR719iVjT4A43RfqfW1Awv8veYMe1JiP5xmMDaoeat1hz1l0ydvpVWFpynV3X3l1Odo8iUSU18x
+v0yUR3gie9OPZ0QcH4QS/EdReJb4fmkx4eEig4+bZk066LjVMqrRwbtRQWddhBd9j3J8tvRcwlb
EPoOHKRYtQjw4AgVTowUzI+Sx6rDY9VZBjlEHiS5xGmvtq2Z18pxNyIe8aPWKZsTn/TzGiWqXtUn
3ML1iQHduoorIich5J3M4TYKJ7W1HCI+y6FFE6zH+JJcpZ3bXGxhE5xs3DUrqSdENDUxBGFhNLvB
V3gzsv6YRO1ej8sBQWevUKYTUOMnY7jp9WzAWw/WyWKP05MBdJirbbjw+Z4ITedQszIW3LdoT8CY
CMfsZJIcHQOX3RIj/TRVT70DkgbSyE9zGkk5xIfX1PONFCKxS/7IafF2kfwNinEW2RzaqtjXlQCP
G30buSRWHaT5WbD3zRuHEGi0JHtcHyTaUv/J1Oy52MEjkaUmLEYM6BkcZkr18dP0Y4N6gAfiM42r
BY580jJkOOTMbLEGmtci8lzEsuyfuPhq/RoB1gFN1+yKidtD5RI0onlmAQY/wLjZmcnZZPaWCeV+
dBQouZ+Hb2HQXaBlH53O7n8GHUhzhaA3FGTX1aIlcV5oX+Hg2exp1yIK7JuMKLCMKeDWYbuKfczM
rmah8mtRJda60qBNz7yysx2RPmp6sGTwDsz5dOLoxjg1uFow4Tns4tfBbKjD8/JSLxZCIs1QeuvO
u7IC3hRNPKXz4lMWhMzhVxLz/7IGnhEpr9vlpWIIzGOkziNjJJb58Kayxc7TKppstTlMp4lGJIcc
Q+a4VQ2pab+sef/w8VVavNG9DmvcokP/rUt3Ad6XlkXCOCJ1PcmeUiv40QsiV+llweANCJ32iumU
FIE73xUIce/FK1amard4A9Fv/+kS1FvjLa99f2sJcrjuPdqMZI4ZuCk98cZWcR+2jr9NHfwUi8kw
oc0JwYmH5We7ZcCq4gwvuWu/Jgy0N7Xe34tIS4tDFDfskCf7pj1AZMHSgVsf0YedH4BhH/XefBmS
sEF2jmVyeejJ3Ulj4Lh01MmRkNNFaj5Q/lJ0p+WB6eVzkBLPxFx1Olb5y9zgOC0PqEe7k09m8jZ0
nU/aEeWJCNbihF2PC0Hgst7GacvQjYiRsmnJvFPGKk9pQ/MKqmlN2TswhzfL4TFaNqzrfsHEgRJh
qifffr81v4/g8ppJ83JDt4aGtmPTN2KQNh/dIJTE4eH7phyo2P532CvxANZX1ZYKFplknua0lIrj
3gOuf1gOZ5MxMYM3SOZs6tLdXY62aY98ozZzCD7huKe1yXIrivPYJBQcy18fJfabm3beduzDPw+I
YZIO5qn8R1hX4U6l7o9MDi/gakiZMwbn5LY1oAHNwNuT9bgyl3cgKxWJmS3DoZ7cOrCilahJ4zI8
9esB4mf963+m1ZAfbD17nro3IXKtDacrT+bsawjEN7+h3Z8Jl9hLDCeLj7SazaQx9CEGrFQ3yzMz
VqdMhDX1wPKY6vR2tCy6aJa/8jn7uIwS5E8t8wHqO/TomX9SlkF2VUIur8Nt6rQ8+Kr0NlzgrOf2
Pca6xZo6aSH3cYGZKCtxz/12ri7/G+aP1sTObIDnNytzSJpzJOt3TB2QkuO+PcnMtlJSBdlj0KY4
LHeD5R1fTgCQ4C8+ZChSHuRNOS8ZRmM9O21ecdCK8/LD8+9dQeCnVo5vZo99fvZyp3ac7RU4FZbb
YGbgQykuZrP4CBTZXOXCbq4wXaMQDZXp09jK5g8uD6IdxZU8F6Tt8GZA7O1zJIMrGjRoGQqQr/ND
Ek5//q+kvYt2/dfLfhr0mwG+EylMfEJIw3JLbCUa/vmph1yTOObkxEC8v4ay7q9pmnzT9BYXSCHZ
Qy0fgDRj4XiHpf//Pmv5VFj+w5VGr7E3STT79anLB8grghqsp4qivHb2mjVQuxoRd5wm+UqtpLxD
aF88TG56v7xcYV7Y2w3ujOWpDsnQ69Lq3gqL7F7lSDTnLybJY9wVvSxQ1RnpmwjjTQlft8gvqlHl
hTDP8uI0fvmXp8tr4/yB5X9UTF/CtMRu+YLlc5fX//b1y2v66H0xyTB2cByOvmsSnVBhgKIm3JRe
cxQUQQfCkdDGNxaAN9+6AJ0C5kRWapx+eZOGqzS+xCI4xI6LC2P5pqxXMBn0KdslogQHlb10DQkI
qcJ0kWtVcBCJe+tTCKdNS2B4vSegEwpUFnxEjXVXObBV6izaZub4MNZ4ITTPr07NQBhsrD0LWpZb
usxHsqH8bQVgNSZVm8QT2CGpPNpNiz6XJvxKR/y5syK6+AXTCJH6/t4nR/iSg2b/ywOJWS8x3Ju9
EQt4zbZ3AC+6Nfzswe3xYvpjQPcBAEeLxNQN2PIU3WYeJaAxsiWITsy8t93MVmSfQgDzXTXk7CJa
nD0Da3bTNTemHl3Gvr8z7ZSIwKpJIhB01p5N3g8QMTuGJt9gYAPAUCeJDYx8YqvbduElBaJ/omrZ
mMgSGEVRp5D9l12aYfKOfpFhjmffH8bBY2ANCmbUyszhPxpY5dZR6x382PpIQc9scxKFVllGFJ3o
1rYavmg4JKsxmGM/COEsOXUwG1bnMhbtRc0PHPrw5FjDtpaECTteTQSL4x/KzKuOsTuZe25JTwP9
7C12iZrmFafn1GsZTJwxnzFnm5Bs+FNFdclOoUUZA1JiVTKujAoPTVv0lpmAuptKjw/ARq4QycQl
qeHCDexPsVCnM/XxHiTRcMBMUc86zwa+XQjhbX4oCcW5RCUnBE+EKA7JFFgATYYH0RNr6MZxBQa+
Vqtq5MTASh2c1AQxuzefcnOafd6tutSkB16mbIp3vgXcIHPW/JbR2WTlYMz7VE1ZAqOhTNCRmFhs
HZj48zWm46E/69n33NCgNgWM2wiy0yP6yob0j24qCTHJ+d3YE5zEGI/sBJhMSeaAGDwxKcw/Oh6F
ulTzL+/C96fxBQsVjkw3aI/zvwQXM3yt4dq3Xn2gz5/SP8Ih1JXeEyAJGus8UfNxnXL1wxpuxqir
KAv9hoxVQMKYhtngSJWt1dDcIDk7oTyOjw71/UU2VXKJuWFuf32XljBzIuwuTpgadGegisyEU3wt
5MKRc7PRPLwhGW5wLnSkWYQV5iXopsmkswFWWl50v960xVCc7PmulDC33aa+xiwyyqneuzVtJbXz
DFL7CMCkr6jFPzv8SXT8oi3AKHB9xvhlB8GeMEmFJXS2AnbxGeyEfmEcb54kmpUqup982qRTPgDb
T2jgUUbSdBEJlvUaybKQpJRxnPV+/GT+sptaXKHSL14DJdgNtt3PeXxW+/IsRR+cKqPf2nH37GbN
13w6enH+ZJu9XMU65X0RVvFMlH+aBM2XlkGZl7Tpxpslja6mbydG2B1AzAuG3BotYJjApopeQEHc
yzTl7hG4hxhi6D6Z7zw6DmMRgDatm+jRq7jYShpoodBew3lDoVXJoxnIW+qdrZGFX3U/JqtAmz79
F7PRN51iLjrAoMW+UxLh3CUcQrgPcjgYVT8citZ913xxW1uWv/athsDbvHsuh1LuM7f3LuylvEtL
CM+v/wXuhJ90rPz18gG7YHcd5OmHW2Lea0hf//2AP7a/uHL687VprpRzoR1/fwbtjTMBo8mxyuh8
EW/6aqnM21AN1Ov+mzUg40cOQId2jo4QzWtWYE+nSEK2riClV4I+CJ5+EpOiPaxiax9Z8UuWJGwt
dZIBfFxXkIFjGpDiM7M6Gr9pdcVX8YZDtDqY5XieDGdct2WFWinzHzQtSC6lsuytJ5gDNi6eWFcT
e4sj17UBoP8uQJMHb3tvy+jON5MYWJJp41DP441J3lIn2/ScY4OjGSthwkyGJDB5PhDG1PcXBzya
NvGtB8hlKOC0R+nFGyuT/SWWYPxsN2tPSZ5tXfizQNRJ9eKe1CuNtLqyVltuC7YOTcQjKXpIxbc6
asudqls8xWi42r624eJN9Cf9CWiD4SftzrQ64CWdzncawW8gIVgDOEoPxL88Ws5rbGrleVnZM7du
4PTzdySV2EgquFl8f4Y6EW1za3ohtQhOQTcA+MqDnfIt8tEklsIyzH+Stip2spbNRfQl/T/U5DR3
cuwHEDq2y92Z1DGdWWL0BYgAOQvyCj/V6wvDXYEshAV/5M6O+/fWshptWwt2ajo5gfRznU1fBsee
E+VoZQ1D59JgBfIOBugIQHIWwBUMW2PVO1uLaGRiOwhtgGNLk3lwgVkkisRyHRqY5fwIWM6NpHms
TVaWjl7sttJ1CAvBtwYE+3aYJPFpPeGhxGyGIXKzSFkYN7WA/y7Pk4wqxfA4F+w4P2cuFJWI9jhZ
YbMkk8XLoJZj/qmvolH/ljopjvuejG7fhyKUG9FH3iZ7CwfqGjTwtDXn9yNv00do/ebKa+iTQ7MB
NWx02wwD8sV2ovBi2oYLFbiCXNLRl6niI84ybBn0qGREqAi5ejNgl6s9J7nxhsRBTrOYt4QmEyHl
oLS3crKtdUHsT4MFfFVHMTTkuagyR0LeJTripuNKlnn7QTymtit9gpdjunrrlinzZfn7ByMKyU3B
vK3c6NvIGIzdITjAljqldLRsa+rDAzu3Qzaw/NR2fy2T9mcokL7osijWlTuNl05wN+tSjNQZEpBI
pzVhOKgw+1KREejsGa6jKorkjTYHYpctb2WvVY8D6Qxw/xCYNI635nzQcPArJJpIlzcE16itK6wz
u5O7pNXstR51PR6nCoGCz2lQqXbLNiljyOu/uhPFS0f3FNrOQ9SY0wFeJFGUzVMZaru8JGB7Gu0L
3mbvEGBgrSz/qxMc4H7yTynxDnVUVwSXTcgRpq82ZI/kVbq/tucFp431N7gW2aFWyX0IQB8oJs5w
FcY3KbatI32MdZAp69QNQbYPs+r7vDTa8pvJlUG3xOTO0NwkFoZnTg1a1uTgHDPffzbLYdgSF3FO
Q1yScDKn7c6qNG45jRf4HCNCPXTSPyUQdOUlcP7ZIPeILnAyOhN+5mDj6DZ2G1ppGwZ1m9Ko5CZ0
ejJhQE6jTJMn8uuni01H6pS6MEkGXJLYhvca4ObG0GjtMUvdSPcskPrgROcwKsLNaDB/Is748MQ8
9UOngsA4etDxXR8MhOQ3zcRWgrPrO9keb3owws9Fy8O4m/ZnGJ5k57xXtGa4sqeLOYeL8B5NvkU7
bLbUu0ZOLLY/nREZsOgF5o+eCcPKLtDhl05xNlE3rWtaOjP86bslap/NTz/uRln+XM7asdf9rdcG
KOb54ZdmVGBa2jI4YcwKjuF8yfY+eejt/LA8dUgs2BGHjhphfq0zWIhjMySCVPiXkopqR2IH743Q
yAmISu+cOuw5He+83OIZnBpbMEAgI5bb/rwm/qr/l3Xv13+XDw1hdkj0sj8uX5fHCCVWv9bGealo
vXl+4qWtoJXJbWFZTesJA3oQgzZwDG04+zGXQTY6h7gDO7FSDRnKvuflu9/tmN+9rL+99nuvvnzK
74/+rYHzLz9v+cDvbf/vb/C3135/++U7L5/3P3/tv/vTfn/73z/tv3rt3/8Gy1f8ywMxyFGuMhBv
zOnA7VVFjPmepGFN6S8kSJEMJkm+TzJmmkl8FUoj9DYo1EnNdLDMMN/x/VJpMpUZuy8biCYevPFG
o7X6iMz0ToN19w4rydyS52EdiEUHlKAJXKMbrGLD++AGHQ1+lcGHsfUzQleA/b5/k4guf4C4eoMM
iDLVmdDYG9J5l+lsdLMNcY5txmz0EY+hHHvmJBk862nsVqEF2tQBy78bWwhJ8xfROFtHQuWvcWHk
p9bUALMSpPCu6e4LsqDyYRw7/0botbdaXs9GlOQtFo6DsLxHz8vYcig0iFRcKwuD7jt0wPoQ6zV7
bu0hH8JX3GbqwTNoLjGtfEmsknUO/g+8Lum+SY1MCjuqMlyFCXyamozbiFU9qau3VgTERc8xA2ao
01RptDd0auA3g+zFNIea1V4r18vrI3/sOosM+LZTMb6A6lhb8+e7fce9GE8FCFmUXQ3KjXetcJ+H
OMnJLUz7a28PuEfyQT1gWniYYi/cjg4sz9YayCvTEu/dJbpHScd8HSIPM1HdRltNbzawKq0nlmJv
PjnUJdFTKnMjJZtks/xleh6UJyhjWJ7mP3TSEqgk4/04ubfu5IPAIcG6sePxWo/Oow14AnvwyAIS
UcqLxFsJk3jg0sBf06UxQlAZbcK2154TWT8Etooe2mJUdyYyz0TY5tsY19pWZa6/17qcnnVfnZiZ
icceBsIVzQLO42Ka6DDH9absfrQNB6zEEXyKvDE/oLOLdxoaO01nzpY16kD0NTkSzdke4M92GbPf
mAA+Fr8ues9T4jFkgBcSFeodM6uDY5vRW4zlvfFyJiiUGHt+xW+YbSnHujh7E1b6EeJHvFNT2jxC
zTwCpZtQNyoa0egDABEy7Y2c3j4QEGIeSz912RkSb0AFPMYRuzsB5ULlkbgE5YhAwyq8t7h34NGF
IDILMNWvjnO/HGuTUegReq2+ceLGfesqFj+ivsdrl9r6Y8dfNdpJz1+X1EywJLUPrf4tar13vaLv
jmLs5GZx9y5GpsKDBQp5RJd6nFemdeNgb+0COIamfupLzXnL0Nn01pvWxPZJx2JNFcureCIcUCRd
sCbErNrq+gRgHQqL8LM3I8zqsy6GYb08nSRou8Eehr2I1MGFuPHmArYvK+U+uTKLbm0b34WcX+/d
st1xwiQAEz1W9JZrc8i6z6EqojsVevLRVsGBwjp+g6JuHoeGCfismzh6sFk3dm7jCaF3tQ1GLgc1
5fK1AjrZp3rxDHV2uDVi+RXrZffKjqrNoLOxJWLGRnvtFWo8MqEEjN3yNOnxzNTdi2mxr07/k7sz
W45bybLsr/QPIA3z8BrzzJmU9AIjKRFwzDMc+PpeDt1O3cyqsrR6bT3AEEEyAooA4O7n7L0X66gN
IbwYpG2uJx254aURTnlwG4O8olp54vnHXNpOARxbwz0l/ie9oA2hjzEy9sgRb93wyyaWCOyrSODq
5dWdllhfy5tVFWQyoZr77cxNQRea/UYNgrvzYJsXa5L2W5q8YvNoX8nUzM8ikcfeYfKZINV7I5Oy
2aNNjnao92kAFdKhztJYl0k9jMp3H5VxI4b82RcE8DS2/0XwoPEmbOHsMT3o2+UhSsRkPdnWuzBo
ogag2t5SZA6NlMSgjF10AaJnEVmmf/p547+hpJn3uteJjTVQxdOFBz6dxoYAf0c4jOG+Ye1z8jB/
m8ssvGJkwNcWR6yq0hjGbkR510lNd7d8AImJBS7UuuLWgDZ7NYfjRDIz5Rdb21izwt1lXGmhoR3q
oGR5N1ntqRmTZDfX5mtJ5O2JcAWLtEoinoZYBHQciVit7EYnXKoNdDq9Em1CgwLXY16Yz1AWV1Lp
E6CAh3szLHbJElvZZB41sN/7y8+X31/2/ruHk3q1f/sVJPu8xJ8/+fN3y2//7cc4Huy9axR7iB40
xOHinZa9jooctzI2wz/3wpj4UyBdPBnVI3mHdupQG9eHe039N0IjL05RREjkivXqNRho7bLKL0+d
2sBA5H+q9pbngtonis1kMHJVO7OhnnNCXeFtgA5DL1eNoBBjxqmhmHCwcO5jY2IWzx28OS0bij9/
7QmZfmus2VOsbOq2KlC0U10fT7KQLw0qdqMK5/KDDO8Ek1Q8nDzM6FGeYpXV9ech9pP8NKKZdsnc
9T2ohJ550oWkBdzX9p0f597OHOPp5EfIjukRC1ob83QiO5XnZABrhbBCtI7kFEeo/9GV1yd7bhh5
2uhjecc/b/vn4XJ4rMYLmuTH5fgblcDFIFmTKal2m5pIGJY4ObwEUs2wqlR/2yzPtUMmd90s71Hq
YEdL8qNPYsDRIWuGR+pARtPfZoh7D3/+wz0UF78UGilZqqmmNp5eEO8gye2MVY7c1lIdzmCo5z2J
XwfU8+XJVf3OZQ8OG21hykHc/KmlT0sjbIivYgiQhCiNw7IBIEJnEXPYwDJXrze2iPy1WeuEko++
nh+crrQOfZusg1ySJ+c4BFaovT8bTYT5ibH3tRCBt13OtDjhKS9ihrc2KjLeI5Vdm9ddudYbrtSh
FcVp2ZB399deGXgaGUArrHMkRi6vHve9PxGsT/wlYWDhZnlp0oe4Nv+8S2/Q4rSi9H05iZdNMQPi
Jm6Ok3rZ+OjAK23KjpU6k5dzGocFeXXVEG+k18u/TmptDD9JDbmv8EoAJ5w4z6n5/7XR4pLEuRwH
caTaglXRn5wZ/sCy52lwBVZufCljTz/6ThZaOEV0l+Wl0H667gCxkjYr0oCilgYZtZ2ZHFvKvLSn
u9+v4zNH/L23PEfdHwXg8uS//Y6v3lpW1HYNhutNYGXDadlMff/X3vLQb0W3JkC5Xpekg56MlqZw
adr9X3vLcz7hh7rtM+qmrbH9fZtpyWkKki8ry8g9anMPBqDaGA4dHaxkhzl2cebu7Lyk4AY38FRl
4jArURe2C2aOU/NWCBXVr5LwmHcEuynI7ydXzpc/mzpIiAXVZlqBQGfOeUjHJGjBqThpdJamGZ2t
uX0oUfOjFGzpJuQAEZJSMzb5t8HshvOyqSozrGg1lt+gKfiESmjumeAZ7zy70vu9tzxE2aZvfXV0
VtlQd9GSs6F+Q2Sed47UZtlbfmiJ7Fpj3Nu3uoeYDioGlTIChYdom0eqtPpQWr8MELmAK3XrgTn1
veiin2M35nsBFWQzBglx/3RNN7PiGiX4DC6O0MODEC1dOLjMiMoIhLPKn5KMQIJOE/8ohp4c/iHS
7qHf+lwpa7tlDiurRNvazUMAk+YjMnR3M07NeGYp1jzMjqkwvSNNSeSvB7K543U5iPQ6EiK4w3rr
72rcNWPdHACb5hspyEazc4KJdUNcKMTB/8aluOkoRd0J5cmKPOnvlofLZnL629ylGmo3tCoNuvwD
DJThbtkYpQa8qL2iomYInW3GGjvTN6ablyh1q2JN/gAIr8CkIsHspli7hldv0Pu/9FM8HvywuLMo
6R9cY9Dq1UgYKyVsCVS0DtILQT9/bWo7zy5waj8RYVNAVc/rOHNOJvl+f36Vcsy4jqI8RUpVtxdN
VVyXvbaN+j1BuW+FaiLZLZA4fRj3Dks8RIdsfLvwzpZkHuM11I2nOXW3ON/ouTa6S8hg18u1XdRC
JQ7kl99PQrBxzmC7TFWzzFT1kpqvhR/DAd3miJ3W0+cU0Ca2uXcXBUF0rHFoG037PchQvFFnOZmq
qOK1pn+2Y506l6AOCt+cDzJujhNuFkEdUGQDl1kINY7ejxFjCW7ji+iMn21n+BtUw4dMdS4GXbFY
DeL4XMzRJDpHP0A1f3ea3rr83mSCJgfdDhTbIeKXXMMVNclg1am6jxp1L1EnHiRTcx1b0onll/y9
IeTSMbyE5D9qaxbSe+JbGV6GGf6PTslVN0trDexaOxk20bqV6wO5SfrfG70TkbHOpF5Q5veIwdO6
7+jo+HwpoJ8WOOWy55fmRR/seL9MLEAfIPWlKrVZphiazk34z4xjeW4EEbmG4YcXX00qtLr9+7Rj
eZiYZb8NUuezWCQly5Tj967XFM1+TlMUJIzdsLZhTC/DOp1Y1ETxfaWeXwbxKGU4X8bvZW/ZxLZJ
mmUD/7DAq7/CU/G9cbjFQiN6Xl7GVlMcaXT3Xu9I+OO9gA2vXii3iV61uVIo1hrmzLqQecIyqg9z
szaGOT9aSGw3FDSRS1QxKYLSoRUNTepkVE0KHEqjvZ0258xo5Cl3DQw/bvlDAn/cRl77awqEPCXq
Z8te0Y20b8S8RwatIpjVwP17t8UBcXCw0s6WxDOwDN/w3XMU3mro1aKdH4UOQF+mjMtAHqgZ5LK3
PDcWBHW0iAAzcvs55dVPl3kjzRkScfsZqS9TSQRnLIhCpyfN10wk2f8YbjeAlvFnLAPxMq80Efmv
u57QPj4aFe9PNjMzWDbL+GGq0d3p5ncT0xMKTDaG+kSWH4LBIpQwLpXUIpP71IqPnUqiH9RGFCqZ
fpn1MINxj8I9LPMdXc2DcK21p2VveW55aGTNptIqOJChGzeHYuge27jpdkXTdTT5TRNMoNq1PEA8
gwSMYtCnyrGDnir1fGYxlC97y3N1bvRrj/kzpyo/WDbwvPtTrTbLQy0EcYmsIFvVHV2+rS2zDkmf
t0GRNO+KqL5bpi9/JubET5ipSC+ZYT4WJE3Ac4mre6PSbxPdFKoAJu4cVndRlAw3d7a+jYE0zubg
c3NCzdNq/mNP031t9623ptgVMMMvPH0TmgHQOm16rnziMiwrJASfonHCnQc/NjMVX9Iqiwj0yqo4
uy4bI8gvnl03K+p5EqBKbd1XVUPhjyVHrERzudJQLnt6wNsZ5EPSJ2zt21ij3fJbdCA4ZxIaD+Nh
tuxvnmdxzcK4Pfh1Hl9RVr9NgZcd2n4uL4keUqaurTcftUY/ByR7jJcwqcvdmDb+iRAkIG/2INck
qY70y6eDhmibeazj3SJJ4oXfMHWGy0jGu/giBYLYEKrP6KnjezNBz4tyJTilDJYrOOykeWrfchbv
Bz+p872hk2WB/FPcDWOXPpZ2+pJm3GIRhJlbqHxPhh+GcO9Tn4xxq/cvjZb+tTGt/IftAqWk7baS
gpSJWJ+ptffTQ8oo0yKsfuuJ96IbSlsrKMznJneab/DAtFXpBg1JqGOz1luN8mU/htOeMMXhSbbB
OwEZ/WV5lI59uO9yem0+xlU3nb1vZhsIYnI9+2TVmfdtzck4PpgY/Ta6poK9BLe+ytAP5njvtx7y
4Gx6I8Zdey2qXtJVD73L8hAzAh7wwHvkREuek7za2NaovdrtvAk0DWe4b5v72uyKvegn+dBB5w2H
roJwAVyj5N65xnUNLbXA7JvG2ocWO+CZyQzOakJck9QbXhwnzqG5a94168Eal/oj083q7re1K9dp
1JduJa+8zsOM54ilnFgDoA0qsIkOWoXJOCRZmJyzKU8vU9Hdulg8ZmqunWYIvgNblztZ6PLOy2jU
jpWYfiQ6KN1yml/TlBaWM8r6NQtITY+N/AGLWP0adQARYrN/JsDgODROfy2qOdqVMfeqUuvMe8MW
5r3Zd8llmvRrqT03hk3F2s2SLawN4yTSFGcIHIvtlD0vqKkBLRazI1dfQ0mZd5VbmOd6Dvwz5v6e
OGn8vW7xWssp2xFfF7xyrI7ZGPfT6B+dutGuywYuGGs1Sd8s7Ib1lJvp3egEM3NkoGlF1uPO8Ike
7bgLP0IofkSFHW5myHRrPDc2cTcuMBfNPtbDMJHEEMhvUeHR36zyjmAoXPIO7vUHmoksgsyroLeW
t8NjOsz8b2anvAm4Y0eZ2Ya56iHMkTkkvavPkuY6PZdZ+Ry5Tf0010a6k34LF16rc7qjKNLzqtyV
RpJ9BCb5o3P+yRIcmXWuF7d29N2LDHW4YWY3PmOffvJ9RGyeTVE6kNFLZDjPA3jQ2/KIIRTlkt0i
fVU/hPArNm2PehtM0hMFd0LV0y68mIZNYX/a94jJcCRPxn4YHLwr1i0xzfLx9+k1417aRo0mN3rt
O+cRnAaz+4fBJUq1woVxldN9SqnwmtlB9HsTzNEvN7WDU528Y5DQIFMa4hiCgn9qsiw5ElmxL2IU
jwXu4w+jjd5Gt3gMrU5/sSf3ySd06sl3W+1sUwfb0B7FiIGUviGyZmPp/bS2kGJJ8FOMKNiIRxYe
02sRcmDD5CO7H+XNI5lipYWR/230hLGZm0LbmRqzWpdv3ep1jVz9aq+nWvDkkbnTxZ18MVtaIiAQ
M2bKL+R3yBfQzr7X5896clcROXTk95NLMWJc64tJ3JnuBIMijPci87WHZZPMLHAoyPWTcw+mbHzB
bb7p+nZ8dFshX4yiIGVj7B+Wn+WpcWn7sT9rxXQeYDXfRVMY35nSpTPiKVKfehg5818/yLXYpnih
X5fnqQTj9+gxnA0gjq7LpvEiELQY3LhaGlXQNnArMZmHkZEz/3LzR9m8oOfonmy16WbGmxj61H4Y
vfap7KSDtGH4tjyijGduCVPq1rHdz846IH//RA6ECw8Q4deRRJd1b1s81064blJ59aZyLDe2an7b
9jhfpDvzHQYHL0rHs2bNRO0suyUAgvOyp3vucMabTogaKp449LKKyk+FKA4L+LEtSSxXj+hjVOdl
L3YA62Lgn9YAKRBBTH47XU2mpVfZWK9ZEncH1lPTNSrlzw4i53FCuXHvEsm3KbuaW416OCuUVDxA
3bVD8bY8lRkKNoX36eASS3ah9MrD5c/kQBzI8jumO0jox2a0y8DTsTwQMW6hrnsy9SC6ZbhcQ5NH
y1O28kN6iCXPy3MGlyA8dIz/y0+X51CLMpcKh/t5irun2WSGAFObCoN6kYEy1j2W9O3yQ8LVXiGY
4QuxYzRiLNFzB/ijHXhPbQLspfU0bTdHln0M+kR5XFr9bNWUrJZfKRvTf+rooM/+AGFQ/VUVOCYD
Xlgegrj2n0ywylyGLuVpH5JgElzpPNRoDArkklqCAjBNpg2p/OMR++BAA14BlAh81wcxrYM0rXZS
AdQkDqZdLBosdRJjWmF63pGGvvmiayEJG968I7GlxtkHf9NLRv/Gmp8ldZkPWzPHdhh5xbkM7egk
PSu+hdUmbrAoSRYwQzdvAweDB74Ji/VXIXNzW1kTjN2y5tpJqX2fxNeQDKvaYhz7lhmkN5Gmm22M
tnhNPOvBkdO3zoCIWgxI4DssNX32K2GSvnbm+THIPJI3HRIckHCTuMFckJQTLz3No/MaJHayJjWH
iU+DdHHisyzj+dk1s9sQolwNc7REloZgytOBFEW2a5yjxzyZP5EoOmth1KSun8gNB1tY2+QAjhTj
A9Ks7J9Obu6qHO273vfiKQVu3874KApOzrnwPgEIzYfGl5ADfflJIGxwQJXSbqas3PsAJe6sGavs
2GEUJXTiMURDiFTsPJFvRSkQonVXyZ8+k06lsgx3FVngMJ8S/Ltj1mNDTHe+INBDUz48bcFsa/3Z
CMHDFU3ZbHwgQm1e3QZUg+hGc7nXx0isKv+nUXjzKrMVLXWYH1ITP3M751uyYcEdwov19f7NKiiO
5HW9RpC1c9z4CMeHBLAhIShnHq/01j6nmlEg0LxDpLl7x8+e0skJ9qJx7ioRU8SeD1TxiCYM7ZfR
qlCR1+ZWK8fPODGfBm0wN1WU0VYK1G27oHE++fRtSqTlwlGBcwh7wzdncBK8e9a5mtG74NSxGvCX
Q1N8EA9THVE2lRsXU3bPhw3VSvscz3FETBkrjH3uyKNNSsSOBDJxaBM4lL6hNBdYL7rpq6yjo+q8
GWNe36Fme5eeTe/XMD5nrxYXK2QG1CWUZoPButmdc1eG2PWoyjes52x/1WiQfiuz3IFQQHuILzua
2i8xQJOxAM3uw8I5pzl0LQmxgtYVXj3qCq6LK5KEiWpbmyaBPADcsOEUeGWeRRZU+7Gv36WAljk6
7kimtLFNAbbf+jy/FW6WrrzIfpQ+K2UZx3d50b2OXi+ueB7ts/QmjP1VjeR4ICKgSh5QtKC3vBv4
r+7LrPqoIn8/+AZuMM6GxQwyRO2aDPWA9T6JHJm1L9r0iiunXzVtwsSjIvGOVveK9Jbo0DvtQ+US
FVwSC9yZ8daHBFZB84LscRutbC+TAoKJk6w9U/8Ia5aPiW6Um6QcH5OxvroNAHFn8oeT1nrwkzEK
FyXXiWfj1IaM7PL9m+BQRhShhOyZt6yJvuVEBxwtyZSgt4OzlsmY0hA5PFpb74HHYcD3trFj5Vsx
J1x2Bf8Dae5iOLbr0U/fcP22uyCMzr2u0ppIwtMtbRsQ84QRfR3KLHpKffmSzK5yYTP9Nu/0ll5t
7xAC43UUgWQy4ndqC32D2XyPp/gwOj2njcQMVYOFoswb3irza6gq6yGyzXllVlmx7xwaJkb36pMa
tXZxP67mpCffmQmu12iK/DudyL1BaRB9F8WIQ7WjqIyntVnhFEfg0PkIpShPrdP422hUa3t+9tOt
73DqM/lYFZPxq8q8H1Hpf2oI26i9JC8NbJG0xaLhZegRgKcJySWPJ+1bARgD9AaOHH2YzuXg4nU2
UXLPhMzOjQ7tqsmCjVU+ZlYwPcnUOLfoF80bqC5jPTBzpVbYvdTBrcy1ltmJXt5ng3hnlj74M6Nn
KAghJ2qh6Ub0ZAO3JJsOFW94N+WaRL3JBMqT6eonM7R45Q1yYrAijxB2eEqEDGivrEECRiDHxmqD
xzruvucY3S9kAbyXrXNndtbXrIFBg2XzUPnNJyRYa9SpdKCYq1wSt10CrZD8z2+ey3Gx/IpzzdqY
Wp7dEmzbAUmh+7r3g9Us9GMyW/e54Wz73kq3ZuninOqCVZ7NV481rDPoay0U4c+54/7la5tBa/Jv
5HzuijG5WlO5A18AsIlIJwQ1wvfLjeOmj5X0XnyLZszkHnOD+WXT2tyadHkckXTRGW4ZEN0rCZ/v
kdDjDSSZD8Ve1GPnzc8Vdc20fzRN8ayHOH2njHzXuVSroGiP3AK5pzm/23AnAeKg14nMLclLbwWT
qmkoL0RB3znUsecacKzdmoinW4Jc511mMrZVbq/C4T2NZBqDDKQwl5sg74xVppGqbLJszzjLB13X
lExtF4mcqxvKx9pJqPqaIntokkuuG5zlvkVcORWKAKAJqk0j6bnmzfOIWpqUEE7oIKd1OFPIo2KO
bjHxzkU6olUyD5Qj3pxScmue7LfGohWAMPArwBOANwuhaiuoE/BdZPNQbuPIfTVHUFPNPssMBpOJ
zpqNu7x10Ud3HZAfmenUOzy9PMR9+B0cmwF/yhvXVnwgf+/Z8kzcM0jEQ214DmSTYm22uaoN72bq
EInwpYTMuMn37fdF4JG3FpPYGedEZ4lpDi6vtcGEE2kui5Yy2+hmXq1mffLxcJNM0tbc0ltEhxvK
QvC+8FtTB9oFU3QWMbQmOkbgsALyYDMZfaYDXkhkGQxi1iN1thF2Sqh0LvGZksMToks0f1ntIMae
P6LAeY4iopDa4ijGaHiOmidh+qSUVuKSloxFgbZymIloMxGFRoq0HVLHukrHn4nzAdvuzoMJsqLO
ZK+mGQtH2zCqozrqR8fBbD5D5ubDWWsweMsaaa0/Wl80GlUAlTvvpV1x5y6rL0qyu9kf06Mo0faT
XzBHP41gujmziSHHRkuRas2G2m5zLy20CRopn6JFfhA0zJCIA9hZaGmYjABjHIgumPrBXbWQdrnZ
DZ9TRxSwnlEwZ8G5svBA5hZzNmC4qCoOUqv3Ve+fWYLP4P1QtwcbxC6UceNaDUhJK/ej6f7UsvyQ
Gba7a3VuZYY7/eoE5NgxdAaVU7L22+ZjkLZxkTmt6aJUzVA/PSfo3cGsYnsp0qihSS2OegCRMFW8
kibhPCis4jW0xQ895rblU1ELqViuM0SvDf6wjT9XnxOqL4yJdzrStJWfxff2LF9y13q1KxeqTu6s
2i74ssz4x5xyzJFPpKwNsJLORD0QaQDjPKgsvpCCAGVuaG2cX8GOcPo54jYOo70h6exUOuZdVHk9
Od9xv8107yfD/X1bhz8FAVxw7PH36m2ngWKiKBC5qhmOOkaFwflrJ3w3Y1Z2LR6adeoPM2DXdGMF
prEbZkLELGOvBZOFSC99qFOHgEfEy7Xh5kztRx33OaqLJrVeLTf5aNz2dZ4oP9ILFhGKwDwR3UPX
cK+Vg61MGIyIjg6EqbeAQfBnFH5TQmD7eGXOCK1RyoEFrH81dXF2kvETJZNBnzDZQKSod4FgWltq
9cRQ3u39TowogboD+sKGuDqN2ZtGqkWNVHif5xD2EhjdzRS/Cxvfx0zntOcSo7I+X6OOt46q4m6k
Lrh3jPINMdEm1OtdXvabrrEPWMBoWWVoDNLirq8HjwxE61RXPYwZuKVOZ3RYMFoEYdLkrLHj77Q3
dr2G6NgEOTeJVN7VzrSRU/h9nFZx2dKuHlELGclXI12KhgnKnWT4UbZPmjv0qCWBVjqzIR+0Z43J
1tYZRhxENZOltuQ6KCLGndzAjzC48lx04U4m5ovvGPxHUKuxMorODZfOCbLTOmolVkzNbbehXdxp
dvqYE9j0zYqoHg7WHlVYuKZTCebUtfGtDRhiS6bYK5MAvjhnVlcVQKfopAKtWlkz9gzWFi9guIqT
8H7VDSYILynRvhKYh0wP2B39Gn9FAATEN89Prhrq5ZVrF1tDgx8vRkIG+uLL7wesaON76I3P2Ry9
6Qa5MENnfWqB7MjBKeZ7lAPu3rU1HI0uOp2+zrstZ0TBQaaCvMmC2PWjMXjI9NrQgXUbvc2eewlG
fSTPofthRCzxEuwaKfzYyq/vIpe6SiOvMv4KMRE8EUiOFjLIyp2hZj6SXAZnJgnbcOrvtM+TdT4T
YMwiUNrCfeUTXc9xZxyjAgXaPBX5y5zEuBZEeOulfh0KIHKWuw9n5zWh/hNjCgDpgpe0ErQig6Te
cPc0hJiuVTvdwUHb+WPfrpng1RtEsseas8eaqEm5UknTw72eE1gpQu+lr5L0yKoeaL3tODR8XILS
rR8xko1KVdRTpk+DWyZn0bQ/BgjzOtKnWrPOuDVbOKShbj1axDRtqllwI8+BfOgUSZ0sQTtOaE6J
jGKllT1ST4E9ntZTL7Fp5SGF60pNJPGmFZm7p9nArcvx4NqFIU0TnBpmCRQj1qt1FvE6teMzpcpO
tQ3LPVnrnVImivQz6wN/zegk9kHczlvSK4l19ZH5D6Kod7K0422bPScMUSgMnGKdtPEDeeL6NonI
rgraR6MN+PIRPdA08wLogczJxwAdxOQfrYS5FTenI6C4VR7KL7tEv8cMaueN/ocube9AikqyL+Hk
aORDu47+sxszCGwet+6mBfI2kGLaoFdYnhbyk1LITFU3JYY0G9+jttDWiWOCVmzs6RiYXDGty4A9
kVwKHZnRfcRlUXygUKpYMqarggC/HWAp+8CCGWjvhmyibg8M2ISvy/fA5BHwYTXh7fKdPdOxcq/r
wT7xw++ekaoEguxpnN3rNKqiKlCYeLDoqtCZigS6zYxG3yGy9RBNGMOhltXRNpAMhoEG56sow9ss
Qmvnc4M7Im3G2gByhkk2y4WAW+swDji0dA//OxGqV9/+Eesy28REIKVtG9Dkd7f25FC20l3OsGtP
WMu9FBFqBgOLmFMlJ7IuB3y1+H49lhNoOz6w3HaPEzFZFUc0hHb1lClOkdBolLR1Abq98T+qWE6Y
drlnAYd2RsvbtUTgbrjJMVyPIyG2rrGbG1+7q1LqiUTar2ORmAezb58mZ2pIKwatFKEVlXl0P+h2
sdEt6+oVRNjJMeE69q8RUZ8IepkAhqrfbmY9YOugKNaTW2eHxOy22lB/7z16YBGhwMzN3gbDfSYB
ayR6Nri2xQygjDxXdHj9eUzghbmkGw2B+bFk2v3/mg3uALz6n6PB1++V9vqr6f6euqj+4q/QRdP8
h+u6HgHgASs7l2jDf2aDm84/LCfw+RHRi46Ce/0zdJHYcFN3jUAn6sx0zAB2x1/0LsP+B4HSNgEQ
jk4koKE7/5tocNP4V0qIgw/K9yxdt23dZv5n+P8WulhgEagSSqOozKS2yjCeayyHuD3763YbEzrW
u8T9Zmb/zXeirypL+1XQ10cChNvNaEzEXWkPZgi4GIuAStZnVAT/e8RIBwgwprrqWz88q4EX08nw
VMKQHtPqoZfpKy53EDUKebRgIHy4R8SarScPqLNHvjWzkJUloD2NGiSC1kkxqV5Kob/XXUc2yDQC
TCqSn2N5Hs2GKp9Le7kGcbXgjVGKMykOnklhGNbmXBzot6FvrsoYOeW90LzvgtzewNLB1dTBRNzT
dFiQPZ7tnka7GHYK2YD19yfTdZsYNzAPDEOU9QiNJBiy26IJBA2moBDklAVrhT2wMizKOUfBraQE
Q1CO7UtJAsDKR4q8SpFxYNFf4GF0/o4NWWI5CJEK4oXCQSzsMNlVV5hvhCyhkl6oCRXpH4nxrlfZ
vqg6slthGyTgDoaJ3wyG+0Rl97OSxdhJEi3GPX2tyAgeH6cVQ4eQpt3CFsS7BuVwmEkBm2d4XLYz
vCi/VUdeotky5V6ICyLEOCgokYGqp14HTGhsaHsbEJ5WeeBvrc5c6333Y6F5qTdWv8IxI4gcXoLM
2BZSHQ0f/PK2ivVVVN6rbCJg49mCwYIqBCeoco7Lu/YKmbEcXV07wE9411v5s44sHK/8HvDWeSc6
no0IxF73ZAcRHDitEGKxSIAehsj+qA5GvboRcxye+qgH7tSET/vXwtFeWMk+M3H/qKqWyWF4CTw1
zOuXuoaYAMeDvOebjX8IIiULXQk1jpMzM/N13rKY1MPoJW6DraIvZBJzESHuUBHjYBPrfPflDGZF
AThQAXCQJDGmOetTytyveRDs1Sdh+cEx6CZwHlazG4m+XHHhC3riSMsaw9xpnn+YrPlMC+87zpjn
hdzwtzvSfxMiajj/5TL36VbZvuEYhqUu83/LEHVYXZOEbX1F1adbs+xZ0G86uEYuUO/ofBImv2qp
369sdc6Yffoh82njWMPDxMLh9yVYgK2E5/Ob1mflfAMu/vg06Q4dn75Poo0rm3mnd7zCQoNSl1Ce
gBCp8u94nn4DVrisE4Lo4u+B1u/VRb8cysIRUtcQPpiHzB0fltMxUyCxIPFfyo6Jtc+pstD9Sizz
ZS6PC7RFoViWu4jN2tjU00MjOfsUN4/4xltccZVG0nsr0a39vlRaFCzL95Kx/hlN7xiE7X02zpQo
uUgUT4g+3naGU0Ss8o/hA9Pq4DgHfzYO6gDL0bn5esP14pwnm7fRMIZv1Xm4nMbqlSt1pCSj48ay
CJGMPpYn1BW5/MGs4ESTgOSxXC3L/4t5wy2KtWf7DuzS70tDIZBIYsFgR8FAXWepgWMIt27XgEQm
o4I0ROemDmk53etB26q36JpoN3vWkTS3BEDoyFWkXkVhr9SLaGX9PsD+GGfnl0ZzhL8AHaSTTsnc
jW9mtAA8GzWXu7qS/dF4Ek6ICeWHXVOXTtS3qE5SRRRafj+NCeRUr7IwUwwUsbawLwSgPJe5uPdY
fQZwlfDy/adgXOdfwW6MXPRmQFkEBH7Az7D+PRY3qi0mylP1ZWZmc4RZe4hGz1s1REcz9+JL/CTQ
OlonZrLTC6LrsGCt1K12VkdP3j63ablxKXjzVTAGaZX37AJUKbi9zgxgyy1bnUGDOQG/Ux8G1Tnt
XWEfIVygcCKLRPFWlnN0AV+hWjy3U/kY9e5NxNyGait4xth+tGvwi67l3XF9YFEfw4uWQ7ZZCFNV
/jgJ/5YnxM2IOjiTjEz0k+gIXOx5BiE80FbeZqH/qZPrP90ZCA/+nc2sgHXLpxggAfICi/uD5aiZ
y9/DhTuS+EsSe75CtGdkSxCTQobr3lePhIcbp1OQAkEDR7F9FnbVsrGb/F5zlJ1Qfd7TyIj3Hw5M
vfG/HlhguKZBip5BaKTjqbTov6VBd3M0tkbvMfMKbgUAolldaxngRDn4y1kfKWjYLKDOTQWEngW8
uBybOs27lKs0Sn96hXVgWf57Avsv0dX/Bz3z/2MKwsD6r0fH3AvGhuVbns2R/uvRaRGFRRr3v8Ig
vkXJeKI6Cm6nZqhV8KpOgy9FMB0tJ3eXEaKyCk0mM+qWWcuWrjIoeY+RZa3ukMuZqUBCphrqe8HV
jiDt4NXNA3cEvBC2dSwczogMEGSf8edOkR7o1hFtw82tE/5xmbkUdf7BhQuAdbr0bXwfVKNzXgBH
ekbnxOi1L6Opqe7377XIbpkwYQf0BA1NXDUud6PBZuOFj52CDNk2czpi4w8JcXg4IzMKwP7t/3J3
HsuNa9m2/ZWK10cF3IZpvMal96JI2ewglFIK3psN4OvfAPK+qnNO3ajq32wwkqRESeTGNmvNOaan
KB/TxVUX4Q+D5hGJGZRFzElYOV0KCl4To97/3gUGqPFqGR6ni65SeUmcxPt5pKA/qBL8Od04fW7T
7g6yz884oGj8O93VbXw4qMl2vrZqrsppVhaSOguf68Jh3p7fYU5Q4XKOskvoH60WI2Hm02Yg95ji
p4lRDD1Uld6+UA1/NRyImJnPihIZOHZjHQ5E0vE8X6hY7VfjJOc5om7edoGc+0y99j6/Vq1Eaz3O
vspB3WkVKrzpewqNLKWseJVR/BRO8+L0o33pMYeyh6iVjPy1adpI5GdSwtGbNz6uJJuRyZFwmaXX
xFO+DGOCv26a7edAPkxyt05CA0iVl/lvm/d2cyLf9APmPeA0LxVKr6y7Wm5cv70phTg4HpNah55r
WYwjYX32ef7xyMG5iqc+WdyoYKtK9qbT5tJTQB/kxUcBRDeotIT2zbTyp8bR9dGM65ayNmSz8ZwM
7xDHw9WQ9Zc5w7NusYuWCh2SuKP2oNGwm8ZEF+Wvxgi60vPZc8P2n8JVaw6dTb122ZXOu55B++l3
+V2GhkBzol/n/Ko5wGzaTouBRm/Md88Rpv9hQpnikP88o7iqoEGhw2d3dNOen//DjKIRLxIEY/3p
OMUTIYWrIMkuSsPF2RuMF5ljZfazz5Yw+GVquIJInwTuk/5DFlD8HFN5TqcjUui6+joLkQuZo9wJ
297mur2ZDwLVtLWwp5oJ0ddrZnKcs7EMtzEApcY1qnU0tSNUoZ+8wXqhToMeHIh2aPurNgbZmIrk
W6jhd2PnlJQm1aPiom9H+LlUipZdZxqny1DJ2Z2K94FpIcddtKXLCGjOePY8+eBiFEDgGoidLrpN
wPxcpv2uTU2qbRPpNw6s1QiKFSIdNlu1CL+HSlm1ZMCuKGlAUC8sgIqTjSJuLkOsonqxeBOcgQpo
0VY7DYkkqpfo2w6o9WT1s2EX4dbI8880oWLeBPG3DMADoWtUchAXudi5RfQ5NnQd51chZebbikGM
R/Iu7XfHM5A4ejmBLhUUR6Nx19BKPXoL+kvPl2YuBSqjlFuz726phjFUR9XW1CXsvUK9eoByFiDq
VOpcBKQNTXe22nrzHwbOdA7/y8DRwL/aKvWxqZY8xXv9cSmiZ1Hkndr+DKF22CECG3P6qyunBCDr
9sW7iEsXQ3CECLIbkOgHiA84RKf+OcwdjcWqm0Lm1Hcl1O9+0ttMSdk+HwAuZywwe1PbprRqqdmt
6qx318y2zUKQ8C44bPtmPuLLNXXESmJJhDbya12Tixo3V5nlv+xUv6am1tHePI1kTqod3EU2Ju66
l+4R6P1zbemvvuAi5VMGEx5m72N9LGLKyRSsJEJJJ1lWUfSI5iHErVRwKWRtfkwUBXOm6l8KXFUr
q0BCg5RJHzycGImyrIPRwHYObg6+pbYf1zILxLr/pq8ZbtkZ8Ldocb1uh+sc2DlGfUY7zT8L2AHb
Ou46APuc1jo7WUP1kKQXo7jwh/RZURS5yDiJzONlHhekA7j4r9sH2iyyT+5Bm3xPo6OpjZ+qeqsr
SrowFBTyB3ilpCfiRsnpDUwDKME5b/UrMai/1Hz8JjMJnmhevRRERC1dCuWG29Hc9EowC4NzZlUm
vCoPvh2rUJYdbreePQeuRah0TG5LWQUpInmo0UPVLl2VK4wYt+swvW1BHL6Di2EgVhwYkRzftJC3
HS0jul7dP/e/PAWGQDJ9DI3dy8V/GKf/sidxNccWYqoYCWFY1pQj8Yf5DTcCmTHp+BlMR+WMmqPR
UX8RbEWmPe+8GMxHdV3rXCrU2rksQK2MGzy1SwQyGJqV63/4lahT/fXKcWwmdssUqqFSY/rzr0QU
RGbKqP/UpgoDbRdOfnz8gzHsOl9HBVV8T1tawZZJnyLip034dB6d4hz//W9i/g/X8JS/p+sgKSyq
bn+JwOPtdgetbD7nvRBn8BGJjmcGyqJAS86mqHkHioWOJn/PB7VaDzkTKcviEpAOIblpwsKU9i+1
3X/GybAly95YYn5YTVM2FAJq3+kjSXK3Pkzd9aBnrw1M998jX2rJ0lPC74Tw1d04bcU4WinLUKe0
NU6vnoDFQvvCloUhk2mVtRqouM+zHdpWB9GJSuEpGZ/r/7CNdf51xOiazawGdGkKGZlSX/44YirL
6iPQTz89+jQdNoxdQhLfMq4CAhzQ/241qDyUBLSWqlnCNRi48TYkxXJdA0ijKuQae5DtJ0Kwut/v
GM1POEHANxWDVRC/DBYnDy+KQNazbaB9LooAzgDlL3USgl39OGf5aAIa3mMNZaS7eKPZsqEHeAmh
6Xt63wbfxMdr6hfpuiXAUbNaqI5GqK0/lWXClPlKjXmVACp54yVrLb/ME5hdAgkMi+JeKRinQC3z
dlN4WSTlizcg4lMVvqtEGkNenAeZmD5aKTZ2VFD7U+o1NXMmMhcQS42PmIClV683mRycRj33U0cf
lDCh6SVBKVRGQ7Leaf3rJH+bUfckzf46X+Jp24Xb+TPluEEgBvMBwlOxgtK6FKkPt3uaUOQ0av79
gIe59C/XnkHqs2XoTAsaRea/VHZDmMx2MTgf6Ujlkwgvyp+jD1LPoIE17TYan588bTdatprL+fco
I2K5OkDcpcpb4/F9slDlJJbSqA8TaJZrj7k+0EhlMHRtBIitY5rUppv5BZgwqeYq4B76aR2ZNk6q
Er3GRWBtkSj2klBd073FY9+tNL89AQMPt85Y3gcrRKHmEqwmWtb0MvZpxATxngbeZ9Pgg/QaO1lq
WvSgE8qFVwEh89CoC6dtWccSKU4uQssWg8g+MLNNFbTlptHwFCFHgd/nlaQccin1SWJQdYlZw4xs
O1gsfaIcAL7qWc6p+8mRY7VSkDuvhzrE7prYZ0Ii2d+6J/CzwEoTpm0yGqsdNd4P1DqAyPpBX9u2
RdIc70ffWV8jbqlFMYTX+Qtpf2rYH+SHjtycBGfw6fWQ0oMsSXgB/o0DhlyMeRwHPrv0XB4leI1J
LhVBP1iWqsS7oDB6yxppBceP7SBzl/MIssuiM+hsKyWKBHQp81d10/6VVtq9GoZdhAOdY11+hHMO
VqWFJFZ1p0KtpxMpf+W8xrbK9Pf4/asmRnaGA9/fmTX5G6ZoKRozSgpPf/Grs9q0h/k7+umNS5Ti
5Jvee5+EDAHzFTrlsB2V7oTA3EErgoUwxN007fjisgpWSqg+KtHwhS5XWc2z2/xa02IOLxaEUkC3
GhoJ7j/2eYQBFNs6aK+ZHNpVFl+Kbtq90HBfBdGnaCuIUuWEYBaMi6yoztTjrUUYcbkRmPNTGiZ7
RWHS3R6D76kyzu6jfpwvA418B7x72rulMLgjeqskBfG5Ypohik4HfPTvL8W5uPqnUoZrCFVoVAmo
Uxkkvf55mg1SWh2Wpn70bynByaRphDrK4jBdkpU4pXS4oCNi016jHLjrnnoNcsRotcv+kBH0U4/x
bf+2qvQtOW4hNRuatxw1GJVjJCL656kKac98nS/pMmGxKqKOaVblg811/RSM7bt0yncfpS/6CpY2
D8E1/e6Yhmy/TIT3OdKp3BWm+5ApxOfM864XmHuaI+mC1D0bRyAz+rShn5e4+aObl7DKpCnays9x
jHm+ksZqmuWnQUS8Cu+s69L6EBwi45GhP79Kt1YC5Mi+oX0287kn4I9JhtpYqgonFY2NzBGkcmB8
Cl8bfw9B07d+tiXAv7JitsrYFGc1Pdr5PKGWLTvjYqOE5htT9Dn2+ZL5M/zf2rLk2v3DGF19NB9/
+0WHohkuH+mv//t//uu7Csv219++2r/d268/di7nb/zdujScv6v0kA3bsWhDslZz7PmdaqxZf0dt
Idht6rqg8MpGMwNrFpB3TLuTxgxpnf8/1Zh92H93LhXT+rtLF4Kao6pyDJ9e8C/xcP8uLs4GLvOn
Fc7RqPsawtSIgMAuz453ev4PG14zROojOp34b61vMWnLbQa5/M5hE26/W91zTrEPud+Ik3AXUgG3
6qCd6UFYHUciIFBt6MOPlsfhI/Q7jRmRTUGrXUe1J+Ugtn7M9ySm551JpWgZZgn6vSL+1QaWt0WV
rh9qlIuD1kmsTGNAAI8pm31Wpeq9cSz/MMwthvnp0kfMaIpl7Wv2OwFIhJCl3kjzgyvSzKhoqVVm
PCsJ/SAFQZ9jFBSV1OBOvS9Y9V2ebzXTD+9gG5SH0pUY1ry3hnTI7hLDQCMfKICn7eT+Ewwxb6vJ
QFmy+Cv3VjfR7ppSPeU1+VmyjcsPnPhLMZvJMY9D8ripfiQeCJwNV9FICcZChXRFjJddnSSNTswn
qGCg6FTdK+LD/mhhVDt2vS2PoQKex6NB3LQiPuW+jE8E16BSowRGOc4o4pWOk+MosKDVtSKeqqB5
LRtoYqMYxBNFCNYan5I6ezTryWn6787rUuZyK33OMOSmiurdcO1mz1IZT8TJCthPb3VZ1Q/s9+oH
FUUgVbwa+qsLdFprhbUJaylv9gBuXeT2tsoSk905CF0nJ7QFjSSOjwTLzDUdrTerjAD+lcxqXah/
uP1QHu3pRlp+USwcMl6P4KjEGkDFHUbDOW177z7fOLr2oBdFf8GRZhxMs6ZY3yVXRRL/600uYVlH
X8X4FYikAqJThYcB0fGSUJNqXflmuMO7GWzJEnPeW4i4bpcSreKrmGBjMa6cAesbEGC5RQlrn9vc
pQUTxA922Lh4NHFq6H3WvxS5+gw9+VYDjpBDd6tMK7jHrSbwqJ1zyGQX0nUK1Mx19Far4SYpiPFN
fb18YWV2N3avkro63U0Nfr7F+rXkB5+1ijQJurI5scrTTW2nNgopM1J2hSbDx6waa94Fa8tvPLyC
G02POrYveP/tB7nM+haOcjbBlLPjUIzcpEF2VCvdg1tKHXyaG+gKJQDpNIX6jk3PadnKrlj/4X49
3TfwdR+EbO9j01fX+YbNMwUzGV/Q7Vao69d+nVjnSrGcHfu92+Dp8qj+4yYQGPGK2O+P8//mJ/75
GOqy9qA4v9ouDfeJRA/tjd4xnm7IKS0Xg+0QMOvVhr5KrHqbRKyVEaX4jcmSfq1IVEZBq8QI4MKP
1tA89opgmh0zJ3CsVK7pdEPnNb1WKB+mO53pedcI2811MPp9nQIEYkJGfBfF5amujWctMPttOVrF
aX5ovilVbD7z/xiFydYeq/fRIa8KVYEbbGzKN+x7+54i73QNCvbcwwaqwY+QNAbmLQnkmmxc6pJm
evGiNr1EdvTf/xOJj/6rxyFd1pnAtj097Uw3uLCDTVbk7u/HksYz1hUpjMsIR5ROqcDDVY2TZR0p
SmJBd+uMs1nesbItBKbWR2G0AZ/aWG6StkDyNmggYRr0kPY/nu3/8SyHbeeQp/mXVQzDJc4U96yH
ezl1ghXyX4WVrYMhyC9p4UG/KxKd/9pUp1rkU2vVrrjbj08jWfLHJkLkT3f5Ulp2OdXsmddtuY1E
4Pw0fUyoY6C954VbIjiU/hPvlgbUzQVvRJzhpQ0z8PnaD4lmEMcBaSSbQFOxOSR9ubXyrt41TTwQ
6W4g6ddK6qht5BBjkaN/KCPr4qBpX8F+R6vrGZ5FM6XCk45vdxKPj9oWlDMhzKSm23X3hAesexKu
vveVIr7ODxV6RpidAZHSJ5pzR7QoRgy2i2dOOehJO9T8YBSw2k13//mEE5faLvc4PE+JXVEfhUct
tSF1/+G/aT5qS+HD8jWTon6Iglzf0yh7Je+M1N1EMy5a21ysvMGVqabts4GtvhpiF7P/oNlHC84E
b6tYo1Ss3yeDoUxHj+qbgt7FqJsHLCrhqTQFZuC6aEDkUwNfa04ILjDUtIGO8HBNI4u7stG1XaVD
vCnBIKwGhUAHC3Y17LnGRm4Wmd7BLBNNLOf/algBbGnVuwJx9pnavkZaqB8eck0/BKi6h9X8mBX2
+hlrZUdOocRLNH3dfBODAFnYLotSROgGYXmBaW4IO8L6oujFORZBfqrZnpos2w9GlG+Y3ptbpybN
LUQ4tWmsKqOwnVDF6ZTgW8osOc7PQgxE56B5EvpI9QMypfWkRt146+NoyXoqnuaHtFhliIbxFtiB
TdWWlQuidP1glna2MQxgaPNjnGMBuFStvRE0EBYhjJy7dMWwtdw43RPLkD7C4FQWXj2e41iqZySc
yaOZFiWmlCbfz3fnmxSuKwrVctjOd8MRL0CTqifcRi8FtIS3VEPdRF2k3c53Rz87p4MW332Lmozi
J5fUNL90zUnefJNFArqctlGCLnmL4hTPoB40D2Fbyye1o8wzPa6lJSERWVys5u9yu0pi1zObY1mP
VG6yULlACMciVpQvg2dEjDLamr7dhW+uqwYbDoT91m3cEPdq9z4i8LkaoPTvWqzsVFENB7+gyGM5
RokuM9UJAtaSgwWKbZs7jXNzJPp43bK7r1Y/uLrVHnyH/JJMqd1Lq6t72nnMPZoch2Xu6wq5CWyr
hiZ0L0Rt7ol2D+6itMDT+UKQVlN4K86BxjH18/SqAsagPdRhGqYRcvRdFlF+Zcw8PpF4VthcPTNS
PywVHbCdD/ml6k3nEpLnt3SmJ+KipamERSDI1PFisA0ixwpXNXUy9wlay9XWjR8Ct91zwpsC+Kyv
N1pn6c/U6ikuUUjezPvCf97Vp23i/MXzs+XYiBvzxCYrFVxQcE2vpsN+tbTdaEe0on9TVf4E8s66
L5ORmlbJDg6Cs9Vts1j5QnqA5A3/1hpsZAEJFB9D0k7JfGJ8APVk7PWM2AeEpxi4RvGmeNa11Zr4
u6ebFWD6+VkbOPdCWu23Ct7uNsk1YhPrXZVa3kFaotlbniEPeuzVB6Ml79Yf0+ZoNTkxZ5UvT7os
oFuW7nhGBOht4iIRF92wEwRw46tnAzQw4LrjnAsCtt+j+KBHfht7P18RK+jsQaKk2D9k/RiKNiEJ
I9LPvfTV3RAPLeF0oj+KOtMJUITdqzoQLAMBNg6sw4b4ifDGDj4edGPllzURvGljvKg6aZMo7t8S
01oatYEQxjSHN8SaZDTAsSLmqRre0tEmE9Axn/OWc27awN7CcPTuFC8C6OGH2njZuqn3FdHqj41q
jQvKNsanjn+YiDWf1E1fWQ1pX53slLDVcKAbyaxlUpTJx11ujfLYepm5pFTYAD1BCV4YBbVGhP5Z
2tf7tB2RswUMTQ+WGihgLK+Kr/xSAJB1evmjk/kPzfgaI7W780LdvXD8Zuk2wbCb7w5apR+xcAVc
lHwJntpl4ugpoHpr3ATu3mr5AbHeRitDUAKLnUqcnCT5jlWBpzOru0dGRLeOjdx+wP5QbwzXLi5u
WtTb1k7sUxYn3S6TaXfMdE9sQsJmlkVlQ9at2st8Q+hwe1FJHd4wEKlRWcMPQ+2KX51Kj8XQyoCG
UIjFJay+mAZ/DQTIvmKHGghriuobfTpvzUlqONuEHcHRZO7JIqpVTuMraIFGG7BbMJKr2+JiG6Jx
3ZOkckPt7xGXYLjPrp8Slmt3/g/dYEZU3fbLcMiqENQjFz0gYlx2i5acbctTta9QMV4Tqy32tcHs
wGodrGJKSpdY+GTvyJxQpCQqXlxNfanRT3/VXnDuojB/iyuZwn+LuhPNtfgcdLg1HOaw90zKfYUs
6KtE+CD6tn7uVKKc6U53Bx0KJ7NE2a2SEX1GZHb5Dyj/AVtPwz2DLpSPdSi+8j7If6DxFhw68/yE
UVjetcp4jBU3/9HplrpS0akemKHV59qXu/nxMnZGyqzySwZMdlFD2IK00wN69vhDuAXJL07oMvVp
5S0hX/3347VOCB1NlYsZmcFDIk0QyEQpfuiq8muQdnCTNqaP2uDs56ETqzL9pUH8xd6/o8QFo+wF
k626bfKqXM/PZh6nGIqVyW5+tk4rds2Woh/nu4EqnjytVh7me1ZDIKFqB48Az05dmzU7Nlb4O4om
ZZim9iGhkHoILKHsMaU4B0ZFsi+Fbh5JYql3qlrqeEpCDUCR0M45vL9N57KI1C/1iEEEb2R4lC15
QYuuJAdbJJm2rpAy3ChkEItS+vAWyIo6ASfjpK/bnEe8lr74oGXP1eB/ytqWX4YX74Xel++5a5ir
PMvSs9e7zWnw7HQdd2r2pmjReXAb4iFtJyHTJu3gc9WcEfxGP/p+YxLbEyVc1A/Srb0fZgwJjDi1
7MC4dW99Yfyanzdd+i7IL8KbBbn+0A760sSzS4q02h5pvE9td7AQqt1pjyWFX2QYwnsTnKY9J0fk
XcE3ypnpqzF8hRE1vgWGCiClE9VjoGPHr72yPYZdrR9zPtClXvivlSKqCxTYaGv5iTyncY13iu7h
yVT8emd3pX3MIzXYK70RHt2qRnkIEewQ5kzAgWmMqDSz7Ojk2BrirvBP5pDmJIbAsUihe06hJsnd
qAKTzCaF1Jbp7nxTD/oqQPR1jeix3R07kBt2XCzTH5lwvXtoZ+OldeW1MprsyYDo+6QN0YbGkXNt
S8o8BvxXTDJL3dK8B+Ar5Vb6UCt6mAoH3C7xThk79FQ1c3el6sOdok+ytAo/ftdE9x7zTvxKJS1e
O+8Ax3blSqs86ytL059+VmpvYQ18Kq/T9G66ercuR2ZG2un2Nss7Zav2E/ioyMUBP0y5Q/0UXkaw
EGu3Tq1HT5JJLgr3EpYaJ0A7QBzpcLymGU+FF+FISlR8nBLDWjCnoUh0mfYD5MeG8hCNgXzS8ATN
D7cxOdReT5xxz6ptoWf6UbjqO5L16qZEhkOWHhv3BmLNj/pWhHl6MGt3q+nIY7dBqHeo+91HCs3U
aAerfbI0E1QgJsRkVfO2EtjLjW8mV2mRCMmHGyB/akrc8XH30BiifdCn/1k6iCAq3wiqpsf++QTz
abJxBh8YxJ+fKCsX+kpDIqpqwDiDiHLFp57eMhB2q4FfbDPfnW+GYniwMP6c89zPbrpL1SwQkFlF
zow+PRST1bOVBbBYl/WhLvsb5p7+FnGEBb0BLWx+LCM/5oLZfT/fa3GjQUJhEeuUkbDp6RvmmzxK
j4o048t8T9ErKMOuOKq2451qECgVNXeCq3/fkPKCa7BIgCU0skqPdS12cZLky3BU7ZXAMe5aRrNP
suiX1loEGMSec1BkMWmoifie8ZdkL7h0hDClaxNyE0AaTmQDhidsv2ZjYq8oEQnGqksERoZlqPOR
6qqYhA/zjU4FEQzOdF9H5bVq8oSC/YTem9HK8BfN5cg7AwEK4naXpjiqdGeHiMkAapYsGj2gF5XH
yUaMyA8tKyaTlH7fwYUWMOr+S6C62jHnt3wMx7ZCkYpHxIaqjsP8y8tltpO1D77EsoFR5Lj6zZjN
hCpo4oqBwlv4xOpUb9qoIEtLUGRCuw1uAkiLKt90VToLI1+rRlbQEMMliEMrPlCew60X5CvyIUHT
cpaGXqySYke5TSX0MR+9l4qKx5kWT5CvQX98OIzKRoHLyY79QXoLlRZcatQEtVv22ezax6bJ8n2E
q7Hqhwx2bk2tQDyKPBO7Mu5wAwKx9ArPnIgwxqlOOwKK1UuvUwTWEMVWJQu5Ymt7M6JyQ1eXDWpm
HUeO0IjfcMj3Z2McjSPkE+XQh/e6JOk8CjJ6UIV3TOrip+s30cYm7ZFL1d71dR9sjcR6KHs3OtIy
ZvOF0HQhSJbecp66IJ7pEKHTtfV6aFp98TiPFq4lzJJOFr0SxBJsMO5T/oFww/GjI8K1cwJxsGv+
TIcyLFKz7KpMZNTfNxNGFaIlNtcBBieUBfKSiHc2hnjfxyRM6rTLhD/VTWpiCKF9vAXVxpiydMPE
clej0taHfgKdp2pfruKWeNzSNd6E2g4H07F/Uqcny474DScpHpIYd3eufdS6kWw0THQLXflG8+of
IQtuqVYke7qIwExH2T0SzbszwlY/De0ZqHC4Hkz5LCOqPUGFZl1Hp1M2Y7c2E+eRMqS/C1IC5Hok
iDBzUCLU+ObxNC+8uNooDGMHSfDjfBNqo9iI1P2ktEPbaUP1b1ibplmucQaMk1jL2uAqkRSd4Fc7
6sKKgDbpCGh6havabjd0Ph5Kp+QQ1UXGHTOsgWTUdhgA+Eg4bIA0ddRdoyIApt/4VgnqfxpbRJys
3XIk7GETN7TFe5dMBhdEiB0NwSZGZ/Co5R0hvN7QPRRtwH5Q27gJNSX4BRAOBjzk5RieTEHZODd7
fZ1brKEKmXkgh2AVaSur8wmKpHa8jL3wp2rF2i6DNsGRMfR3Om00Kiz0yMKEKvs4xCtR6vlJwb4y
an658RC2P6h9eEry+tsV9R3KlbN2Sv3dJDQSLEsUM1btHFlz8ibikFqjRQUYbjCHhmgNmBYJYF72
mxzG46JgUVs2lrG1KAXDa+q0le6ip1LGs5zgCK3Twm8gwtbO6uqc8cFGhr3QHIAFHYm4ZROgckY2
ecyMa4Zt/+CEb8QdJ+z0xIrFuNsxwxas3NxMgXhxRPJhE8YcM7r4iC6DTxxzcjcoG2k6cJoIqF+m
mU+zW8oDvBF58qGbO2H5lNZ2Q8OBxWIwRxIQCkJj6H6XAX8wgfX8ONK+yprqAzC9ZCXccUMDRX/Q
tOY7c7K9ViTdqoUzsDOijA+2ZXNrRWwPM/regGnFqw3IpHWKmyYJqKc2axwLxX83gMrB53H0e+rE
RD3btMvz1HkNMA4B9Q6i/givIb46IRgE2FpP+I7AzYYfbuyXGABK+xl5zaaphbbNLc1Yboh3d15C
9lEL3S6/XdvIt1kKgFtEVoVXq2LQGy+OofQrgBP90tM4TmihcRjSSUXuOL9wlWIKq6Z4AJXiTts8
Zyhizkl0K1FQrEzCEzZFrPj44yJyYrw9FcSUOl5xHlv7qpX6JrUTckVkS7oXgwN5xZvZqfZugu1i
xTAXNkSsr0rrFx028Y+oQiVq236/BrNImoDpcYRTOOnkob6UiJjDHu8F563qgZCcdZERs9Ya7KUi
3fJwXIFeaOpjazUCaeJkPvSNxyQHMZCkOv3w0nmV5WAuTGrQy1aNDogDNiBYrLVtNOfCHZ+rSn5V
AoaSNMc71M1DjOH5kuvVVk/77p1ol3rTRdc4iBwQiDUXCWAR4LRbBaQR6yJRoDkHIcOMV4PVYBRO
KDYmWn5roIdrbrZ1OdWvi0hv8eVWOK3dIaLJZzknWNHnVojPmnq/w1EZrWd6E44G48q29c1Irts0
dS2bSlrvYPvId+zrl9BNrUNYOM9qN8LGcKvyrQ6TX4DZ8PJ1w3nIYhpgEDk39ggOKoUyYUdHYRXt
nRWNFj+vmtNrp2BsURnNgTrJ5J01esExrVj1tYdnj+pO19/LmoYUHc+fMp6gSrhCHwsWBDWxMySn
/rjFbp7sw7EmFafVl5FtxailaPagZbpbTvNBxpy6UAD1rhpEA1kYZ1cqOGutofmVq7QXFGEXezsk
VgGgLZpIIP2bvFB1ztU4tLXRLB8SB2uSHb+AmvvR8m+jqf2WE7u3gdB/8rhM2I5PcUlle5Ckj1lu
HqGC78G7UpiPEzN51HxxVo3EXql4F1cket31Vqu2UhUHtXVMIrB7nN8V3FLD16HQvEqjpQSsU3uO
BWzUwvDChfQJSfEDmP+eQyx3WSInKYyAHNykX8WNpGRRJu8Gpc5t4SpL9jycD7EnlO+x67owIVx/
QZZUD1i7erdc9wEpVrUqS/+5g2RG+qDC3sL7tuDZLfNEfTNiqO4Wn57oIBZrY8zpgTeH6WGnB9ZU
Tw4PQbaRthz3hjJAyB0OuF1XSEVeHOpPy7zNs5WZEdFRBna4NWXxAg/PQmWbtit5cVuY8sAk1oSu
6fuqKnYRhhDUxWqyNA1Cogv7jWNrvUPf0SO30phkVgPce7/D0uf6zo4m3a+UE3yYquzJYNyC/QYQ
0bnVKqrUbd3azjYvaDrX6apqCPEz3HFtgz7gU5uC/LAO4I0sbjYEtjX5xHuPnQ7iph6oMp3eSDG5
Bi3jHnbDTwodMAw8bSNiBc9IHpEQGbKXSogajuLEO3pBsUniLt31UybyABiLaCtAe8LEbOXiUySZ
ahHKet0QlryBFvlA5Tfa5Wp0KonWOtpTJl1VNXs1y+MFZ3h3Qb/kSS3pU1OEidZS/owNnbaN4YOk
JY/Y8KEG+E5rsalKLppNQygKt27nY++SD9GU5qVxhXqUjbcgUZ5Let8XL3SsBXJSZ1na1VFJu3hp
BaS2FrZnngrXBrXSmNfcUDcdRa9lqwH3gqd68Jri25t80qGG8KxIydJoc0BvVbSNAjhwegw3o0ML
Q9DSWwFpYGFbNkU023tAY73UMIqcGt7fc9z7T207ccNyE8TMIerg/ItIQzgJQgD+NuEDOfiC0CRL
MvCfbaEqUGgEmDk+4m04OKyplu+te/J/kYh6V69B/ZqPLnEGXLIesxORymlugo6D0seoR4yYvfcI
RfbcoXror61cONssHAuGr/Yuc/xGyXT6VSOPbYBFN8Fo974r0nuSxtmxrQdQQrllP0RRuSFx2Lo1
FA0IOomNFWrdfhGHINN7xfRJQ6WQHUMTTkoCr6abGgeHwlWuRyAYKoFkLwzTswyt5zICQahyJMZN
thrbErJRpL9hVC9WMaTdDQiLt1xzRow0dr2TsRJe6JkTWgRfT6+Y1UGgOAtSqANssLiILBnpRB4A
AG3z4ZhkyRrbZ4BOrT39P6LOa0duZMuiX0SA3rwmmT6zTJavF6KcGDRB74JfP4s9AwxwIVx1q6VS
Fk2cffZeuyG6z2mppBcRuKvWGB/GWA27LGOpPFTsqOyeaoI+5u1mDhyemzsinNuayNOm89xm61yo
JUvPEnG/2mBL3/EI1Q8ujx5Nc/Vzqp5NllpaAbhaZtBZxifDsPWoSKY2Wky3fOACqZWFk6UpCXzw
j0Kvc89aPORh59HeOJXWcWiCJIKkvjAj+T+z9g0afKCwfLylaeJfe2c66Ev5m+LBolPZHx5n5Q/c
5/rnIo0LHpf0DBric6B6iNMv/KxqHJZNr2D6pIL7HOjy4zQD6I1txft3Ds6x1V4tsO67uvTriPDm
Tz27jOdzY5+mTP1wCJwfgWLNjynLomMVA3lSvT0/VlJu66CjPTYX0NiYBDa0Vsy7+r5NxI41k/+I
8Os/wkOB9IEPf+sbks0zvcEpSY0C9lhIHJvGWMcftmkKUdWyllftmyNHxj3ImgreQVBFFt/UiPcx
n0NWrPyVdIw0wlheXns0i1ucBjkgpGSJWSL99zWBTdXRjKlG7a+GL3eQuZYNK8MicuMDdihBXE3K
A8XSOFOmZ9lTeeh6vGa87QDXiJgbJjlTW24pQunDfz9UDXtyiajA7+OuuqT3OTCQ0dFiEAKsXLAs
ksyfS6JQVauuuuw9p79PJjeMZblnIRNsRA99seq6S7ncFPS5m4yNUMwoD0XhpSe3Sx7MZHqkgJeF
U0/AYVBfQ0byB4zSzfUXextP8BdH08HG3ZSn/1o8KZLYsXr9bCar3AnBVJfVB8+dHjBaBcdF8RpD
JLEZvTl2iE1lpY+6OTyWnLcvrFy+RdaMJAULKCPVxRuIDzYij0bTPki91CKitV6oijJCZAPSSRJ9
Q+caEFmE2KHxs6P7PqiJtTRJ88ThYFckwVHjBZb4GDac/jFwWrzhpHkjtpeYiKopmqaas/SY3aHy
uOHiTdsx035nbYX0xjccikbYF+19Lxso+yMcpBVJs+mALeiJcELXJJXg1x1sLb+AiWOOrz2N1HrR
gm1sY2pQ6Q+YaGA5s5uAnqpNp5xmw5UeN0Td1HjbqT1aM2KbGXP+jIOQowMqs06qKi/xLznw6/LM
4gonWN8MgBLZyuDm7bhUx447tnG2ZUw7oQHMRkrQjkmv++EEe7EA4aJR9QnLk/e/3n14dEaHkCKD
0G1NzsYsWqLWV6+uqowj16jBBm6JD62LYw62bWYZ2DcIkmPR56qvR+wsGAH3gaJ4m264i7XUjOcl
y05WNMDFc8IyzOYbA66p5oEAK5vtkndPgbnc6XrLah15nBc5ywbwqfu4K8Eude8ojvHJC87DUKVn
Shd2iw6rsW7iR4+01WYgNApJX78DgQ2jIiakNn5UueqjVIdSZfvTl5UNxtYcRlovxS7z6zstaPoz
vEPk+xrYQpyVUexQgKls/maxeKZFFOGVxjBJB9gxBo5H24VWXfpK4bYb/A2OfHqSVi2E7QwVNlZw
UvB7wpm02lavGfYdkGYMHAB1MWy8wvMi7Zgg6EGjftFpEQgLiS87sfmg//uBcEu1rVLWSqYtV3X3
oTTQ3xksGd2oy8GUhgcR+Jk25b/6CNrQaTzM4z2YUVxYBAJPLJGJCr5WA9YI4kcIajn+5DTep7j8
Ka+VW3upexbn9C1D1mfk9bXqkDvzbxmnh3zhi6IPAni8573IGExTPLJcbuKIx98MMu/E9jc90j8P
nVhAVCrJD2CS0yPOKsz9+Gna+in29WuNS3CzEpAC1/totWSfUN4bonVSW/OGWz8h8E89avPidzoR
DXtvpqbaLJLICy+qu6pf825x9WB53UM1JGAjNZreoeomOBWbSX/VvN4K+a5OEMS95WCbzn5gZEO0
qikiTXm1LQPFSSO0Fku/pvRAvvVjcE9YtIe5Vn/UUOiDtH8FlYG67cSSz9nfqSf2HGlTudtWOe/V
zFM0rYbysCg24RrzUOkhG2wVGkGEP4bP1wkORR5zkxb5p6hItZWBMe5c56+gAkXECg2w9fU9zZGK
OXCXONTgmtJwo0IbnxB/OY367bh19fjs5tDBcJod/dkh+Msa+FIL4zB58aOOtSkcBY/mSb0lnZVu
Yy3A962LgqBrljys3sEmfZkdnxeXozdnl0qflm6LgOQL41cT1viawsECEAdfsd1xltpjsn8bK8s7
Obl5A+BKc4alH7BdfeZiL4ezDKYmUvbLBAx3M7lQOCpk7FrH6WIJWkCbpXoYPEU2hwe43xgItjmN
oUIjdt2otRiy7aKLH3AuzQu0YFuXf6NXfU+6Ne1nHfXYwvc517a2q9vpUyTiE0ap/7SsZTd+8Btn
vh01mI5YVqooyMCO9oiMSNhm5E2IRYMZpzzqa5otEJFaQ95nXuEcUT/uqsU2eB2DSeuSugsTj0Nt
LYPiMOnkJdY2J/hoH2aSfRX6DCxn9txTRh1AD+vWMlUAw5GoBOfqgMMcSZOi/utWaiGSSOj5rABR
WHnUi4gmyOGm8xr2HEPRunbf4TkKcXlwxnO1iXiXloHUap8A9qrdLNtum4PvCLXOLCnequjVGEkI
YR+5QI2cN0zrGsZ0JBEznrqo698Feamt06qXcdDOcoWH4Tghgk32lgdKUm3avGRzE2C06lGqbtho
joFPf0VWGJGwsnyPfQUypMrIOVLAQ7S92ukC36du5DSz1dGSn+zB/PJtTBHA+1Bni+F9oLUuKxUR
X/kjp7vesL57rRP7Amp5n5jy2KRDu505DY0Vw7qDtk5Rs3pepOsdiTam8Cyd05iMwWOp1DMW2zP1
YxcOBSZJn+EVB/RBgSq3Uus5leY3JPzgZKUwRWOt3cMoO3rkuUkhfGW8GSkeYTzRQag7NL3sEs8+
jgNrj8nr30sDcJPOe30bjzGVzx6hHkMCO6vjbt9QZr9rTYxPrtv88NHbu6TrRdT57XOSufadGh7t
gKO1qTsHKrTJN53WkFMp263m6+9Ve/X4ntuw7iNPb/wt7sOfOJkPqNxOJInz1+sbrVh+snm8pvnw
ySZGB2VZ3dpK4QTp04uJvAIJJ71QOkuJlS1f/Aqs/Gzp7wZgjGvS0c1qkpvDBsTpmxe/r86YdXkl
D1e9w1vRuAHOorx/11e3sskhjEwLgV4NguwUzwesvJAJihwphiAqYTn1lrX+0zTrH/NiuJtMnxjI
kvRo5p95YpM4j2fePRasprFNOQYOOtT5HBG+BqXcpvO7coZHoCnMLu1vN6evXaMzeLy7Gqms2rIO
RcPro6PWFfDRtcZxh2/DTShPCo4YVoEb6t1blRjsvrP6c+rcbDs4rEdzT//gIHm0W6daLQqPQCHZ
ZS7X0vLf5omnc9M7vDkm5KgO60PtNJJicXnshwU2NiI6YTr9jVjT/5W6gm0PW3tItmAvKH0AGD/U
BPJa59maq+ZIbFBstCkFvjN+JE6+b+z0y3fZ9UB3XzaBqDfBqL2JPnDIlVU/jna/ULIKyJdFlKb9
+BkVi0Y8452Q/E4xv7bEIEAvDUeTrMFHAmR6EgD3R2+f0gpBp9b9qHdPTZs8jpRkrpU4AI5+h3Fh
kFdUAFrNTrdx6LVeAL2+8gjrIJKt2/jIbZfPwORunkyWKtXv2HXjwVhIpicwvJtjhs9rZyfW38Sz
jGndSE+F7T8FynzJ7eTHGvlPdad/gmWFMWFhY1JTGEK9Q/JlZ73Npl986dQ4h4Zv/8T9NhfiUibj
5+Q2z+xm6Iaqx9+AApzBw15QasMXCX1AGq3+OtDXsspvUGfd4d2waakszGec219Lu4RINkmo0cyn
BQ4M5vwBV7qFDgItsnLey2T49np1S02m8ckeIkCwTG+xIHRjhGmy3Lc02WDTWL46h2egSSg/FMq5
t3uD0bqPlok4Dvw2IgAT4fmq2LG7fa9HHeN1xn75YR7cT2mZ71gL7ucUnvZS1KzLGwyr3nBfgsfY
CC958KW594SzvktpjdYXa9i4dFAp1/gqBFTibDRxTtI7udGr8sGqrdWp2437WqvnwwihhQuMlBUd
91Ge1s9GFx8ymgjoAkMrykQKT1O+rS+tPIu8gHKDBYIJS6JnHxxZvygKdxfxLC2IDlPCGoYmH+o3
JHm3F2BOAKo0iVRUxo88q64ZaRL2E9bVSedNFYiCxiNe6tL5dVLjIRhcgRE2PVlKfTDC4BJJy1vt
ua92gx5hDN0jTFCm3/ZI4NW7I2dxGP13/sizSnejcp/1QWM9k1Jkz/y5y2oE/VYR08wXgRMc2ETk
6OJTS0fefCiPvq+fWCR9T0Wfsg6jdNbwSySIMnlzTParrZN9A7K6gCASa3/lR4ZwMBhwyvI+f68o
12mD6WJJbwiRxNLtZLYdvhXexquAZhYiDruaWF1sEVGs/q0Zv40SsnhIrJIDuLcrNfqq5kl/Ej5O
BazVMRJ8fZf7yPVLhRpRFRDvOxjhhlHjXE7IXmcie4KvTKQUIzEjLavfxWNTTGcgHDYjNQDpkKRE
8PukjBv0Xhc/k3fgoBHkVz33vjrVNvymI38VCmB01NFjO1h30nQfSHMbW92wzuuztbQNUG5OB/Gb
/qwIEz70rJx/plGOusXmSBkjZ/9l9Hh8uv4cIjpt6gACQ0Z2BWDJo1l/eglQ9javcYr76h+eqFCs
V24g4PSq5SkfWczEwfyksxwtR8QFR9O3Vixm3tRcW5pkET4PJC5HjFQmu8WgL58yht3Irj/I8xwY
rGgaMeezSno2H/bBtStoH5Jc8cC9oncYjFFetHCA+rrJWp5tNjmOzkhfBgwT7GDFjsXDS9HZJtn0
xy5Jxr3nBQwfLTxjDYGetF1p5S+Li+eF625vdjxr2XLtZpHyiCBxBwExsA5J8+w5uJO0cfpUupUd
uGTOuLog/ZozkrlXUj3ltDdd0QMnJe2w7dCde5O6EVP/4byIMAPcwsGazNVQzz0/9NW2yIN9vkbF
UeBHV+dryNuXtV5zTpswbjvqLYCYkOadQt7T1CbNMLszS1waSRNvtXqIFvfkgX5PieCc0sYDvtgs
lILrbX6uDfXGxg9oNvS+af3zY2nRqCHT3jrgJvlXz7jbyoOXzlDG0aTn1bdIn5txl3aefkdz7JVI
A2dw3pGh3XMIrV3ILpl3V3rVX67nFwZsYz+J3Dq1lC5uRIpvCKVpw4GaMb6xIs0y/pXltDfHrnis
c7Y4pmTzZTgTy7YsRugv97UhWYrO6W7QXaKvgQyFW5NXr2kSEgBIbDcCS6wV2YlNAN/2pIxoCgz2
sh7ng5rZiZfdpempahCD+dxm1bgP7FWDa4uOnEI1n/OiDuNYYR2HsYkvSTukvDc2jVc/cXh9XDrs
sr3Cz9NIYnQiroIHk5ofQ8euGzqdetFKtteFbQCV/++dRvvUUmf64zTuHd0LUbCWx2X2fdpEK9wD
Q/cHJqxhvYk5Z66L7K7gXGdBcRlEU7y0/nvteNnOMuu3ysBuni+jce1B/eZ5+ZdIt7xaaV7xKOUH
Mkuof/W6xVzmE1ltAAUtZeh6T3eym3X3PfNpMll46yiwc8Y4O+h0tYCNr99FkpP6nhp35wIe2YhE
EoKy5tARNDppmHNeYtM097Nagv/9KSYGaCWOsdqtWB3g99zbzCiDGoB04YMNBZrPuXf7+LXm0K4J
UlDzMF1wthZ7brweLwFBshSvxnuvPvuBszBblmCvLTBwqId2I8+rziUm68ziJ8pyt70Gbxif5BJK
r7s3C226y+uu3niNdK9L69b7VBhxSD30seW2xB+Cw4G2V+jIhdtv1dTeUozje7Ao5RnUibuxJypS
F/c5a6lsF87Zpalyb+Q0JI4ki4L6gXEuOaS9zoUmxlOXqss0wn4rY5ckS+P99S6GHavT9Ys3D69y
ateA3MNiJXbkUo0240dIMckfAu6qzVy9OgV3iQRUHmkcDlvDww0RmOTh2ZrO7N0r3P3U49F7wZOX
cony3hbxiaKKr2RQfeguzUedyB6JSb5LLHPbxVovBZaKevDojkm7UYmP9Lj6P2cvoPqsLbbrAUN0
+ldceg9tN9MXJR03hP1AHKMHuMxO7pOn+N+cwDUoc0ID1BiMp7mjtLeFTG2Sxa6SG55t/qs5+B54
o2DHATC0jMsOjr67m03gbF6V3lkzpHXsn0RIBwp9M5BFwWRKXnCKXWsu8t2QioPJpxZ4ONSnun/K
5p5fDnNeguo/1Mu3dMpHDejr2SiJ1aUsslMy6NMY7AAzxKTYi/Yggp52FoD9i28cvURElo1ngD4q
U5fVze7M/AQ9uNrEv04A6ox+Sop/OrBy+e9kknji+4yq5DFRoX8gGEazwSAtAjq4aLekyEzb4Nl4
rVh7WUZ/m3xv7/JcYALhK2/6y9g1N9cVJCblUaKP2xmaRT0z+IN1YCPKLifKYvbgQWw8ACJwPxfj
uwOVKsr3Usfu0MTBtz8GI4pRy/CnXyxMT2BPHXxJ8ftomBENSO12yoI7jJLJRvfUn3IeyK7t80Bc
kzUDLzAcc1L8NQ2Jwpa/8cfftHm4QVIKm8ksI2fRKQVbAHRbEhlfZAfy+EBiu/wwifSGbzPZVkkG
RTP2jzBmi03VD0fCWB0yf0ZqQNhM7hwVDKo8Zl0d6Y7kyKQ6jGJc0GaeU+fNy6i6b4ZCXCASvnXU
XyNfDxdn0mAmNMmVt9Ol0aaXeBKUKinr03Yk0zDyBD7cPMQMT4hErnM5vVMNtKczuPmKvUwShGMP
EI9+rVhgRLppSblVxFLCukGShcj0448sVd3xPXMIrsmkvUuG5qocFBuaEdzE77FlrR+v+64V5Fk5
LLbpxLBdSdYEKgVvwWZyVp+t7TwkifGvAMlSCv83oek1BBn75JvFfR+45c5kieBbmRl2rfdGxtTY
rKyaKkjOsxt8VyySZvLiJGPpzATEEWbM/1kH7H4stTUvIQc6rvR/fFwg4/HsGAFUSYvdYUCNb9Qy
eU4pfoUxx2f1O6UFbZGG98RhYAqN8uTREpEJlrhG4WDRSGAEVMbOsGlMcBnAO9qzkuQfJn+OZ6aJ
8wgEHp1NYbbYkiJZkplp+5BRQowpMtku71gg/9WD8QTGPeyMag5L/LQZFrQJTzpe/o3QWZrTCsln
RxMriQUmfp57Dn4zK9O+E1ZXLEx8OoSrJMpc7Vu17Uh2mg2eXz7mrEgOyp3nSBVxFzUdlMpyLk/x
rvU7EgCBi7FT/GR6U26kwA0W87ptpXzwB/Xb+AnzuZPcTMwfrflYWggXZKp3U8xOwDGKB/qtYpq3
vKp+KPyGGguW+/W4nPrW/a3WA2LMSjQqdT5dDtdfOEc5coKRz8qr2eETh7wMLpBqKYgjNECrPngn
GwzfuTa5UscbndmA86Wxx3u/GxbnhawuAhhlsZZGVjEtj8JM/inc2Jx18VpgWMDTI5ioO29ft0+5
s+LDvG1OPIuYD0aYnoSX72HgEtqfJdJyB0EAokvMQhcY12nsh4eKSE1ECxgj1zzAJLRrCiGn58Jb
32RlsXC05FiAUPyHtezaD/Nl8Uzak3UAdVbEeZ+84dhhxzHJgManQBgXXELpsaYrt0Wf2CSSDH1S
G+MBpztiJyewxEYt6jkKYksbSDVWYYPvb4///1X5mP7XZYe90p8tzXcjNExHzM51CAhMzWSiN5Ux
MqR4HzNFmW2KuYz54KMNxLM2ERx0yAgpglH7YP2ZQHzvzeEL5sdrM8fjFijm2exgTdfrbdL4KMvK
mKm3HxNyI7V/qcZCnib0bhIy2WbWsNs4Dfspz7d/41r/6DALhJxZmkPCuk3TrAsTH8ORY/VRCfQG
DmRwrauFAWxpNotNvRpfEToVVSFSIW0ay5NocfnH+R/cNXTeIuH2q+WWRekxdtNpV6+yYTLEf2b7
Qor4Sc76s5zStxQdweWRqYvylewy+3z7M6Nm+55OH94NEhZOFf8AJrhV+AWiLm9Nvhz+Fv0rv7/a
4+x7xJDXKRzbnOZrfL17LfNJZPfEkeCBwE1kT7u22QB2kbiEU4nDwTz5Ni3a6+gHl8bq8Y7pT24y
GCfl/3S1BmrG9nBFQdWFI4m+D88YpZDxfOH2FuNTUk83m8AEUmyGmi2ze8m1hkIK+zPVp0iTSJF+
vfLtSnac7qs1hbXeTlsqUapNkMbfvLyodyGBgfXS/2MjvK/9pd3njV5Hdd3uR4Gd2B2JtbtMXWXT
f8yM9uYKgrK9Od65luBbX49EvbKcNYT2Zt9Lt/1jdMUd3pp7PR4ehJs81iIZdqlC/aJc22XSdaMp
s2hrC5h21o4Xwsc5oNaXoE4+rWnL6yndeqJ4wSt5Z4ICoMuIQU006CwOSaye4oypmvdiyX4HA00P
30u+7eh2awjtypFDVJLPVtgTfIlMc5BHu3ReBsaaMGuxBvPEHJ2AWLXonhvC6Blpbz3GyWaPeD3U
TB1XwhWJdUQCgTyUNg8Y+8XQMV136TFv6Ctqun4X4Eh2bRyequhrbvz5JnqdWYxROopthtHefqKs
qPAQ680m+S294sYByzAx2NiDy3oC2Gu6GDtpyCyiP2zamFiJ5KqK5a79XNjZxwx3Vs0sms0yVWeX
YPIK8wN+OOWnsh/Yltl7yzSw2Aps5qzXQ5tNDBIbvM7GkgeXC4d5iBYdfJpngQOfekZ/l8/5u+/b
OJkUnWwuV0BMK4eO0Yhz7rsOCYRzhNQQk6Zyhy4cY778oZ2K4dQrYi5ydh6YF6eNG49j5Ou8vMAo
ns0mf9c74zlT2SXADFDn7rBzdZR2cB4cBjksqY57beyfhmWw+esG735kt9wflku2JG63i90ubJWe
VVbaJ0OCoJ04I9mOQfvAtq9JUZnNMF3VqO/x63K3zuNbV4LDkhYgEYlxYcxvpp7cjMzmIIYRsVR2
fHU0MyJa/zFoC4Jy/zNVnJslaUN0S04ptZC7qkOqblue0YOuXfNh7qjd0TeGI0+0UZunOIEslXBo
ivPJ2NpZSQvbBO0PjOrfkJXYW+SwnVPnEZFo2JDyPFbobQv1R2qWd9g9cVtm+JUzvoeVSQQESlg0
VtLEpth7O7ueyDp6Q7kbTTHD5WM2xkWDSwQDQEaKLHUiVlxuqJfTtizWJ0k1Yj93CS1pDKAKc66/
8Izj1wwni+I0lMrIlcYVG0mHicyIo2DwtjObyGhSqYfXT+2z3jjMdkvj3ZD328YSJ9FxD2ZzvRtq
0YQ49ZC586880Z6EHTyS64AmXDGH89fHkl9cMsKMnPgK12EnwQngzDTM2sd0nst0joTJNVOl1Et4
1apOW5fA1qiTRHTel20L4AFopEvBKSrOWRWIKKKL6+v6RxULFEGXg7Oj95jLZMdrwGeegr+/hEnc
uHulAs6O1hJHQwuPDYxB1EAiXhD6LlQKU10zt1SXjg4zrPyjrNyieWNOIvZWsGBrvuDRsPaaJ/Mj
JOo5gllis6by7MhsMHoVBlOHVgbZzimTLyVt8AAlpoSBo0ASpB1X5Yy1QySXrHpSmE43phWvnXHc
ssN0bgJUw06rH3my4HFNvG3drXRRijmizm2dbVfyjBJICYz1l1xm72WnO+REjAv4PSt1vrxG1/GC
0uJYOc/0lLxyfzNbtbxoJQvGDD9Vm6r5aXZrOrZBb7DW2PJuayLts8zhDsSGeixoUd9oQUDmoMCF
GlsRU9MnHAK2JTnlmy5AtHOC7L/BcHufbIuiQx2sIEdLYfYnfUFr0+wi8p2bS5qUvaz8M1L921I4
eg2lwa6QT15cn1FAvoFw/osXaGUVF/LW2Vp+aZyIgcAPnM1gjy2B/NT44w36cMKC+Rb0wbyRzogX
oYS+XULWWmyKXz3sOn76yh7/QTTGPyGofqxgdvWIIAObj3eV1od4oGstxx4wzLSziiW9+urdo8fy
oTP+pTS43PkuAQ079s3QmjQ6GluA3H1pNpR1pk8Uy5f3wsW9axkLWtfqoC7aJ74zNMMRCvLtB4db
+XGKg5bSy3w42Vl+65wJf2/WbNzB44Mfv2qnOFvqHjloX6rhZzYxtgOMbM4Nmx3E7eyL3DnGG1+b
N2rU9NA0ESpzI37VJXqUxbpqK0rvcxbmgWTSZ8bBayczEjBG3IDidtRbIycOrzjbuRD6f2PwNCda
vjf85LNrtfg+QCbV8dERJ+LwNvLPNn17qVz8qbHp9pHpG79B/ZvKRYYowdm5q3ihlPrKUJAS72Ib
vBYldvNUa360loCF64RTUnFNmvODxXgqwD+xy4Zb5ia4/gSmpGicaL0cRHyYPc0+mp53qq12f9PS
jO2sWf4X5TmUKmESNusfA27rRgSHAWrTPijiifrCHuN1msFDF9gRBlA0jAfkYEVEkBKG70S/hFyK
nW6+2yYYfKWzO1JJ8uXNxtXM5KlX8XTNrFYSbSfF2PfGM5E7dzM5fIdbyf4SFuauZoYy2GF5HqOT
VZJZUy6qH8ouDl/3p2mGW9/Xejjrv7w0u23KqQa/22iHGuDjMy2piNT9Vrc98tGmsdeHnNbK2fc2
JLt2HdE79i9IuanzT9jLv8k23RNtXVtOy8tZmhlbsEL4UeZxMCstF53Syy82OzGSsa2ZYmIohm+/
gEU4ENsMWVyxgRuD5pF1Od4JbYp5yS9X/iBjXYLeoEXSqVX3/a5grgnr1gqZLBeUX3Of5CiVBtwa
OmElG2lNYojHqL9Rsr9QJXkPRsON5sa/6o3+F7OAaul3nBLbCVv0NLaa+a4M6qe5dtpzZr9SJxtq
5UiL6OTnO2ZhOveWEz6CLxXAR8jb5yFe3FCUvP8VDtq+uZZZwNVYkXfAYzZUi4gWELKVX6gdSwLA
SKSGMiX/GXpFZsDgPhobHuJAhTAtMbh1Rv+sjcFdTD2huXivLPSXfaUhyrNe3SmZYdSZi6PO6QEi
6q/Vj1gWiiMrgbfe9BGfXXeLm/w6ZKgZvYd/iSw1pT55OkV+J64mjvx9EavPBJpUWEMaK3ReGVQ+
0/9nYZia1glTGojTAJfHoD8CIEXTB5rjSo+OWX856nP1N/fAcCGLHh2NoqaVX5biHWtGtDRZq7fK
J+mapHXk+fRpp2P9Tw5rxwywZUyn07UYAWeXi7cRMn12QQaX5ktBkvSWto/22ljKSwYMwej8YNfC
vOXcZdPecVYEGwrsZByamp2b5gx3eH+JY+f0+BFtC3ky1KGqXtoenuKCJ8zg0c4LeOQgLHWLjSJU
d7vrHqQgJztO4qV0ikOgwfAnO21vyBYTWUmWZWtxqSm82mDwkPNGti49FeR56Z8XUgFxvq3GFQk0
xY9lD/e6MoZLtZgPAX0GGxzvv8rS/jmUb2O1HldhxT6oIWUisfwnljTjbvCikRdcuLTBZ9V4H4OZ
u/RJWOZTS5g5ZboNCdenF1Zx7a4fxBzV7IiM9KP39DcC4WefZR3ZrdArixPGqiz0EcuiXFbztu3T
VUHp0UvWLQGP+Kkx9nGubpzbD36WXtOuurPYJyx5nuBkap5HXaFIQXTjTRgT8uK7X/jx3xh44eCM
GjNnQkyRuW6BsbI4w6FMxLwtu+6Nxl21CZbi0DF4RmSAf7W7tiGxp/jkKmWcapxgx2m+xrm4i1Vm
HNggs7+kf3ILBPgNWnIATLIhSR4fhoUIg4ZlRbbYte1aAT2nG34DhRu1UvmHrnIeilZ8uNZ4N/mv
sZGy7+DpS6kROUeKVT7dar7lND3G8H8rE1D44APcaErnMW1tpEzL+UuMxILSd/IJsmF/StERNbBi
i0Ul6vyexkwYxsUEjkiIfX7tLIZkP4lgEUe5tdwDYbxycHrRpWTHjvExWca7MmvuctMky8VHkg0I
gQVUe1dwgPbYdrSDhokQ6/iiW/860XLLo80LUE0F5OWtms2/aXKfUdsg8RW7aYR0Xkx4xfOp/Cna
/ILblYg7iogCtmF0PteiE+GcdXH+lRdzdLuw4+kemS4TGpY5PpSSAJVtFzsrsGDy8NzPupcMA30k
yqVlcclZDYnf3c89c5gpG2KQmt5ssACKk1+pqJ+Tr8K0hgjzxgSkCIw176lzMY5qP7HO5mkcbCnG
w75sK7pjMZDKPN7FdnVaN2he9bP+z5p5NvrBZ+GhOTWY0415Xg3vklqSXH8r7OEb5yHcYbcHdcGJ
XsUAZTyCXaVB3/Goi9DJSf1nK64roVJnclobs4m50kMcFF4VUwzHd6ybqLVNDOdWTF1znBkQ5/qU
YqR9UK1ubFm04ZmbaBEgpOACINt4XIW+k/1bBq6tgQ9uKzvjZkr203qKd0cQjF9qSiziFoIx9yyd
4Ro+6bJLy9PkMBfNXXOxZaHtejuvTnKOX4VERPvv3wnQmsRO1l/23w/BX+oP4kSijAcbXXvk7VQK
ANCQ6++YFDvuhSexhro5hpSnbP1///9Tr2luprXc8AgP4f9/Ff/90mY8F8AgjnHlVqclC+67LFG7
dv2S7LavTnnhl6f/ftrFxcTmW/J1VdeiQy3a/Pc7VGtJgMKoE6HAkCDviv/7IYEBYRmr0bee1iC5
5vIvdJNQ8f8Qdl7LkWtpdn6Vjr4ehGA2sIEJjS7SeyaZNEXeIOgK3m14PL0+8HTr9Bx1SDcZRVdk
ZsL8Zq1vmVx5fn7259X4efjzz/rL5/54zv/ue36e5Z/f/e++5edzCuU/TtT5hf/L9/z8DX/5zf/y
3X/86r98/ee/+PNX/8u3/7vf8O8+x16Bv8cxGmdbaWLz12/BY5ztfj6JogJZ3Z9fN2MXj9TPxz9/
lGCLOHEZ/ecT+/lXlvXeP54t3tm4BsH5z8PuX37+jx/9y1P7+ZAUn9mINf+Q6Icp2/38/B9Pc7TW
kEYWaeAA0uh6khMwCPeGAkFB+06O9VMA+2qbmQjS7Qb1uxkRHBL6V1cb2y2uhWc25yl9prtrS1cD
wvTWYqJaKhRDrKhRURigoF1CShWqo0n56SGmt5qEWxPLTeKpEWErn9hkonC2rW4297p4xjHZsmE5
St22ARVK5Io60hh6xR3ZJ1QtxcprWnebiEbsipzVA1JlZALDgISO/6me/VFV8t4P0W9Cn9k6xvI7
bIbkwg7hhYL6YqiIEqsPFXFWwUr1yUsCG3mdNf1XYmrGSfbOvgjI2y6r2NgEX/XYWBumNfXKSmt3
beJr3griEb3cki+Qp2j/dXXgLmOdR+n/Huq+ObwHM2om9QpYA8YnbWrb9R+o/xjMjcWd8kS9D7s8
3hJLzKglLT479sFWO4Y7gJKsYLquuthGv0EAY6/h5h8gjV1xVJfwQNlFJW4fbHBuUas09YejOGkb
TLtLy2p7iCzNWZUA51y1bx20kF0+yy66oEX/bu+MelZFhD2eYFuKdSNxMBo2zjB++0I5kJWrGD1t
VzvDbNzHxyipuxKFfrufvBemaiOgDfMjSFKQpgUbBphnC494tgUBA6TJpG+kw+HMMdlssKZhMkpd
TcrnkK26GE4vEDQFjnXjptb3MIlVRALObWoJqQr73+wDoqcUecpqBJtG8Wd8+haq/jkV0q30ZzXe
BZ7TLMMQK6hv9EvPKq/VEGLISxjHsh6Nl350baGKLeNCdqdo0JfUOaTZKVbHkWSbTCjuojPoVPNT
l+AZ1nXvDQ/jVyW035lTmisgc8dKogi1Sepd5VZvryzf2AocWrwQnYYM39xUyMP1NmDpVlEON/CH
Vq1TWMyAOLIMU0fgMkSfOjvHQxkDvwW/rUnUlrbNQL5P2CQjaDeQYQyEGzDE47i6DFrZYW4UH2Dj
9pPuf0C87dYktm1YbX4YxN7vVKx5SyMq+fGypa9n6jq1jHA996aFrrvqUViufaaStqQVjFKAuNUE
uhP/iktYazLrXytzVTW03EWstB0sXfrL1DOPWsL/2sSqhho+b15a2kQt2el99kwD/NKAwtpL/4V1
JrgilBkLvw8udSnTVe4DONE16z4KKVzElOO9GzTcyTjJjna2zUIW/cUA96JsYu+kldmD1zfhBoIb
7h0YE4F6wzM2YBprt0XbGne2E32J2m52WByB5TowTSSZR5tpZKET8uJCC/oMHK69spePgSEKdpcT
RNCZjJ+RET3YKQa/0+TQ/VRMmdZZoZ7lwKhr0Ikb0npeefWJCxYUR4RORNuBDUBD6LvZUqqRHLlQ
O3SeOEzUKst09NdFia5eg0P2Yu6TjOXDCKF4HaEDI0ONwrcb2h0bA1LDOWWHQPw23GaHKoHM8cTM
j7ydvB6a3Pg1uoC0YYzCviKWxq9WTPVK0rWv6DfOY9BOCC6xdhAVzbITyZsp+n3tMUTRVPbIHvqF
23e5MAaubghh+dmIzW/05TGcy5IKe601nVStNyuFMXI5Muuxkznd1A1KRns9Y19R7DOkTEuDDlnX
h2NQvJqF/tQiimuq2S6LsNn0KcGTSNsCRb5L2vCrA4ILvZbAlKQdT2Pn8QowVNcd+wkl+ZrxdIWo
K2wWym3vKlO9kLLN0n0ERKCz+d7CDCcuHZFSZupba+j2NIDD2R5GLuZrrhH+MkzBDXuAa/oNoFl7
O7XZu9akxYmG9Mlx7Ie2L2kRGEIviAKPaC2CgRPeDpA4uXXCLSex7zunRFEz7KwwYb2i4/9gO+Qd
kU+uFXPjrW0TKlK+64F/sEvG8zOw1ComGLRa9KjKfgMLxF6XQxEgHGIylKbTktH9rfPSZ9NvwoUD
4m5bJUhXsgZ1qC6fOkYcSLpQw/Vt9x5VZrAbDPWUp+nJEShfbXai09C/C3mNHWJS+oZ9zASO0cky
kvE0G59Vy+wonedjqTLWRmuli7iMSWHRFdKAfqc01vi1zsQ7R7NgZ8MGNv5wIM54PtRRadvaOjEE
vpu8/5aGc4dCPBg99OkRS2zeiOfSALckYjdecpg7yLfZ6NZ7bIwZ5tKyPtJ/3PueuHI8QEYT2k3p
7c7ONmNQD5fIqQqM1k20dFnvjIa+SbRs1gTTKlcuXvm6SrhtCm2tzbFHSf6sBdELsIZ+G8pmka/k
KJ5zs7eZ09AaADxh7q/F94ND2qpP6mAeihFMHE4wBlmryqDRflCmnh+1oDlmufabHZaNiIs/o5DW
22vY4ulxspb9nltOBFKLaR1gITKNZI8+u7qw0L2ybFzYqnxtVeoeZDtzrKlYGpIknHB48iQ3MCzt
sD7yX8wqvvi3XLkDN9IMcQg9I/nBAp8Iy1u5L8fgLme0XRUmS48UwkGaawhw2EaYTgsFsVkFrFJZ
XxKPjcm4C/Y+lHqSiRGEgPpCTd6Hzj0LMsu2nnrTY10QT/Y+aip365ZMOpyALW6JKYXZH3PYVJf2
XU7MMtzdHRKtkWEwwRmm7ezLqGdRReg2RuQHGImfjsV13gm/Bhb6O9FnT0gjh0U8VTrq5/pxNMxw
3ezU6LpH2fWwcjVwEMJHJCOybxlWJzU6D1gTjU04jop68KQwuZ7FiNFYr6NkE1joDuAmEd1TlixK
iLa0UcFN9jpGamMH6FlKsMKEUC04tiitLPNg5zggep3xBeGKYhnk441tC4uFyPmYIkZCamIKLCwj
XFX6eJ9E6SkVj6GDdMbVNppjEQDGylyRU83oVsQYR9x3rWjvOCBvsBHmmwxdvhNhZyRqPBqwjGtD
cxrIK9q3dpGyijVeMC/aKmI/JGoDiw8rVk1LDq3d3yFVsBaezxJ4UNDyLQd0CvOUnO/yubon3m+o
QSReGj6EUsMKONK4fXYps7qyo/8E50HGxazFpRxJdIhSXUDqX15tRu6/HNCsl8jO3BWOQB/CvjWw
W3PnmeEvUzx3TvxsNjdk2IzS+uIaigSAn81SvzDsV1+FJzNA1x6MTIDsgVJ9ateB9wGdUC1SL+qP
sUchHaD1icbqNfSmk9Za8LLHKYS/hoAvK1a2jzipihg4DsR5lD0Jdr18a0zztSq6V33ChuTYKTro
SNux/UZ9VVFhcoBvkorBlCix4eozJstcmdZIDWkjNAHbbaNtwY+Zay+zWdYZuAvr6Qga20s3AASb
rTSHe4ZNpHfyE1uZErFNeDSbDYDUE4tvqyVtsUwsogzK/OykaIrN2sYsBcQ+iqZ84d13BeSR1F1O
vumT9IDbqvvIA0QxKnD2WTqKg+N0jK0Gt7pLYBmx923F4wTwE9NNbR/a0AvX6EG+Q6N2kC+4at15
EUJ5MeRH08+wCwYsintKvA0H/iGpmPcufWYKHLuNfVBGUG7yFoEesqGQC0/g37fKc49doSMX85L6
PdXqreeG2nNm99uysQnRHfruVrMmuaMG2ZeEyN8wrkZX14rOBrfbwo8osouuR5+h199Ed/5iO1u9
BjMDLYM6s63NVKwMi/HazwMjEH0HrOSgO4IZeIzymSAK80lEeIKkaDQuBbH1VJTFPz5sSfQ+gu5j
2I79FdNZrJ81R3QvlcuB4rgv5TAE59wZ6PwSdvSBrk97ZMDlvRt6rJQ7qWEx5kOGbeU9gKQSA0oE
9Gf+XDk/IFUwlxwZFs0uH/48NKj/VqiWGJr/n8+Bshyxqxkj275/fp/KKvLpCv1qcMJtOvi8tzqJ
dTQu3YfBRAPzlj2SklWNd0Jr7JtFUNTKjMJ3ZXQGAU1Vj2xO7+9+/uUN+Stvlb7/y+fb0jmQsIBg
1pabCYzeM9QFsR7Ze2x8MMbPqjXEKkc9uTPmr9ZR7xK/qDNvDGS1wu1BZyyt8FIggjm2s8Nt/mgo
JLsrX3symQFyN6eTxOsu78u0eitF5L/2yNCByVrugcoyeM7JU2UITWSSZtSbQA3J7ufbhmTdR6p6
nVgR77ygcjAMRt6G3+XTZ1fJyS8FYCbKuBEPx94zKnkOGF+uNbAet1bolF3kErzNsQiKKcEzMOhH
EpXHpTa/KbbvkUMwP0RNJtbWRAHf4uzoelnfyHAObj45gfMHjp43txKxF/4XQgGhk6MqKqQ49r6f
HvsA4UublPrV0kIyPsP63jYisaukUT0FlXiuActd6vmjiAgetJ+ucfr5IiBigAeK4Rn3ILFrsiCC
AzSwUB9095iqodvmupvcVZ1WrWUnnAeVokaOajaB4ILoHCO2iUlkXglVJSMP+xrdrXTw8JcOLb+L
KqWavhROm2qYfg+OPJYNTj+LzhP6bvXGpL9B0GpV+Htw0o5A57gDUnBMVendNzFDZQyMHYPKRCIe
y9GaW06z40qYHS2nQuVgyGrva0NymhJ6Ra2iffT7Xt5jNZH3fUUZZXMX7HJO+UrJ7rmIYMZErXwF
hy430jXH7c+HuYGSm2vlIcPAgwbKrB/ahDUEqQbx4edDdK/eth27ryJUL0GaAJ+2LFYjhUbvkA7G
YxqmJV0HAs/aZ7uQcLwYuc4VJLszmds/6khN+YPr3/hm/eMUCBLDpPUANtc/RqptYWhhs+ZypS5y
fsicUF0mt4f1LnG5/HzB6bk3opnhK5AojkQXxu99N2w7uxxXCZiNtR9Yw6nrLPJhhnUDRuWUGRNl
S5ffmyRVH6YyqwTIHv4Z9eGdIpeY9LTqEhdVeR+G3XdhQyUFU+5SWlraEYTk3IC5BTBf86m15uVw
VaEBp/o6M66y94WKrylUvTW9fXksinK8eITurDx8mdS0Xs46KvLXVSHyddBGGBe4TyK2g4SySCPu
35mhhw9F1mW8dV75Qaf8bkZGczUtjythOnJXrCBIELNrXV3vPlNF8vDzMFixvfddlrJ1jPzTi8rD
zwMbhPJAWFB5cFkGMPbY0Hg7c/ZQeKlHK2cwHHVnX7NobtiOnWISfGQS+PsRZOCp5gkBxnUXDqjP
s+mWPmKabBPB6xpxyeU0d4wHVhoGyyef/TtrMPqJcN1hOb4bUgIqKotNpdN8Ooh8n0llJQo9wsjo
UdbowJ23BlHOT3aXGxydtoHyVdAeDM201YoUxlU8mCcxlL+Sn0wPr3af3QFZfYEj8ZpxbKcOkDnI
IEgEopHyHqjSedK8cMdoyjz2QtcZsSh/78CTOxJTPu9ZcCW19bQ1Aq6DuUSezBtZfBBCjS699L95
8rc8Ao+t2I5b/hTe/TxApXvljKfLbB3tHjkLAW1+5nz1L+U4DDgpEWdWAGPuxwI3AoX+kkmz3AvP
bs54+uiO1ODcdGiDC2tIDIB0TXUs5wd+/NgM5otblcFTSS7oxtZGBHFhrz1i+7xIatNFN1+UvTDa
lJaePiuvFAeyP49qzD/rTosvOKkjc4VFnCBZQdkSTMNF08v+ngukuUuqxsLqGvSvWVrdD9DLVyzY
gIJFWn10GYhOWOzPGNH1DYzl/jB1ZnBpvPim50bwWNcpQYRWewd1KF9QLdjPY1TsaTH9oxnCpDAn
TFzsl2niHYl2IGNJC5taO2SFo05cC4oN8BPtgSoIl3yE/KLuktd4LNtbFrG9SeM4PYo86omhceDA
akp7zDXD3uHPgyymC+2xRKGS1sHNGHidgx6bseRI1bJgnn5B5rfrg/IcGDqTbh9hmNLCZ5xUDcrb
C4hEQb6B0a/qmyrEcAnjBr3n/KD31njBYn/LzXzYe+VbRvudodlKsxJsKNTfXd07ROUWnF5oWdCo
cug+8HoyMOhavEREK1lYQhYoDt2LEnp2j6btqy9IHMSxGeALzmjBAnlI8gSL3fxQIBpydT2+H/sM
FAJD1Jqo8jtrDKI75unFsbCwuMyf+nnAYA1nP0sMpNq9c/p5SCeufZHhTOufD8NAeZsMvTjKyUQ/
BH759BMgxTA8v/48WCESDUIZh52CNH20dXta33xO8rtJMd9jAhBvC3TnWydogHTE6T5QIQU5lhqi
XZzmbIGXgXcSD3hJMCAJUnLWLmFOKEVIEvj5F1MdKt4AL3TvkiVMOilyLMvbgDWmpXRwFq2tNHHX
huVMD5J15KjRLJpTpj9kVdnu2wGY3c8XxwSVhDN0mHLZ6BxNc2Ik//PPab4aFW3cQKkXoLaF7lx6
KZJ9PVTWzlEOpi9EfjX4Uw/mcNitEjcu1wacgGs6pSgYAyBjtlX2jLFzF9jDieqRUzfxjSOQff/F
IPjZh/zwJLvEZ+RO1ucUKHWLoQAswEv0+8gvk+OIqn6RVjIjcYs1OTeP4dfQ2OUKGS8gROsXF3LY
kO3LEJsaFN60WSaiugRjvot73zoXXYJbvSJTBRyEONdT8Y+HpNYzCitzpDmY8rPWZMAEsC7tc592
QKORiFDI7BTSo9WIR+tIMURf3FLgT1395Hlu/K1N47pl+I9MnU2uoAFENVuchiSS94Oo4k1kRdjG
O+cOGkcJVhVAsgVY/NpX8F/MUghwKGNvbGWHWa+bhxbUrIwkVbHhdgTfjevRiBQNeoE+0pRbgv14
nuwFlkpertI7IJPVtj2KskuQmDvKpI8+yCpYpBVTzP+IVDMGNjlEsAyZs/chxS2KGZsOMDhyHH9l
loG+aCLvF5MoZ5VawHY3V6rxmZ1g3ORuupWjo/bxiFG+r8kTA/9Ho4+trLXa86TXe8vN1IZQZWeR
d+hTKR8NFJMXxrtsNHKHZUa7dQ3OzGKqT2qgO7WQx7McW9WKS64IbGLnyLnEPgDa0xoyJlwcoZYz
PtXmFJ/oXz9zlvAbkYrDMBbF3tVHeRpNPCI59OftzPmtHQKsKFNvg6ENyx6L5bIhIXSqC/7BMskK
cudg2OUnB+ZbVowviTaBlc/q+FS0Kyf5SErl34QrvGPBEJa2V23cfp4VW6Z+GBhOtnH5GON9TCOP
qbtAtTaRfxN5+9xu3EUYuqcgy+I1+xvUzLn3GbYUeOlof7Z5C9SB+IAursSxMLtLaLlPdVRyCTvW
/XmypHbkhE3XHUBPC0Nh45M03ukNsXdhddOS8JDqSFpAJrEBJ4OpTbpdIoHxo/ncGJVvbcl2+Ur6
XThaD1UaoiRGBLxsAgd8SM1Ea47kXMdShudGmu5mGNBDxYb1MskMAWLbgC52AH2EJtWvcu/NXGyb
AMJQk7lsIZr4K2/6d0JG8YkCRk7YbeWVWle2s1UmmlJssFcsWzKUv5RjSJRtHlcYgSiMUfaJUGQG
VpIGqBA0/EkAQSgzkqUoy4tA973FwfrFdughcZD6aKDsCuXtZcM7B3LoA/DMru/LRyeo95RDQCAS
5u7BUXPaJ9d2mYnW2aLNmvfIdte83g5kuQhHA7ZKxlRoiyZd7CsSv7Au3vVEgsKBQ1Kmlowwu2u1
rOHS3rlVUaxp+hprxMLsMDIeHHJ3JxGO+zgfhn3O33/qi+lU1To3YYrWUGNsUghsLuhFBgu5g2TJ
uPDi9ggwe0PtnV/dgsIoRgfYSGDRJeMZ28jGRyHT8myK/CPUqlPT9+0RAQRjNi15jPq0X+YOuq46
ksWiCgCp9N6kba1WO3mxXm68IevXUZJO51gg7WbMVa5jcBmiMM+aZx5AShTQdII7K4XNEegQYGS+
LkKwTpnmfVfEci6Ab2OSiW2ykUyDzC2gqtI1tojMxHUI048O0frUORB30f+hstjkYxHszS745ekP
uNL7jOIiaNSNq8xF5mgBG5OpQXIXGfUI7l57LYrmE98kautIEMoGx7+y5p8BXOTU8gl1RrE0W/0s
htiBKNAeyDvGtbCe9GTbDePvbojPvcreXMSve1c1r+iHQrYU0efwi46b5YfZTdvAYivlO7xGCRo7
Jtms2Qz2Tpn+ISOIiZWdYDhX2suAdmYR1CAGs/DNFOMj5glGuwYcaPhwsftRagKEiGBkVTSMd+Vg
3lrtNvqJXHie4n5doryPQ9TCU10v0nLYolnKDXPXUzL1pGmt7Wa8isiMNmRg4IKNgycjU5JtA69S
31WLqmL9ZOjTVeqgzUUzQ3dy7miQnUK9ajaMBF8p3wLOea7t82JGNtgGPJb5G9L0YuwpWGW6Do5S
jcG98xNkXLiINf3a+cYls8O3eOZO1wQBrNh1rdh5UoqMX2U9Tlxup/uc1La847at+SJaD95DKotg
nfkFeupSB3iupxczwjnlUJX9tMGMPuR7Rkqbl55EUr9OiINJTxveKDIOLe4YcjfWJlTIqPzO2zrB
zQ7Ujhv6sZuhb1nQv/lGZuycDoBGhLrMIT/tgq7GXGbFh96NX8iTP+PR4Drrpu/hhtRngCUu51Ex
usdBde6xD9uvOMKux9g6WtmNTYBGJBaEe//2dDKmuGp8Irh7bszUwChNdczWU0LlNPJkwS0NHU3S
1stGqXWqsOBU7JR0D2Z4ptPBVtoL0ZK/TR1HVtFc456+sZkTN4y8fAuK4p4i/sXscQRbMYiI2j8F
enky5+mjgfe/quzvEO8y5Pj27PuXQcRokMvd1NPHEY27GkO9XrMJQ3zPQteuWL+PyWef2e+myyRC
q/Ul4WE4+GLU6ZVW/Woi7crY6CxdRZ/mHkIZk45wH7dE07vKfKAesXdqqDaw3A4I50JKweax9uKT
y5CHOt4Ig3NY2Y+jHxyaEIJv7GEdIQ3hkKkMSWgD2BgOO8+HfUsd3UfS5TgBVy03GXcyjv8Yr9dI
MHg4ZkjBugs9EZSNlOhM+VsLuXxUXu6t3C1XqH0kUSxHOGCR79sOJmC0ZPnMSziTKvBgoHVsXaTy
0uZWFA7auI7M4D1Qfbcr+8cENgqEfgH3qMO5yKwkt8QxJvuGeO9VliBKRsX5JDqWtYUsZvEzllXA
lDu2lReX04wVKJ5E/cFDoUvETH+QmfeGfqlaOj7IYpf1NRs7/FN9cbIAnYEIhjZuFl9pYyakAPun
XASM1YeWMzG00p2Iq3tRe69pW92qGAc1Qd24xzBJdjl6W0DRi0kvd/WUvreRxXUvytDUBc5doJa1
P99qVcS6T8I+k16LnJjgvMBl+UfHadPBbW1lcDiD2NDBn6lW/Ma2baw1bkpE2K47I10HLrZ6qwGZ
TqQggeReskeGXQZOh97coNIiD0xNIQIRmX4RYbwMpbk2fVh0qtnbFpJWdrxbFWavuHYRcahqn0Zv
bem/p2Vvrcegey+0MV7mpobELrVzQgMI7mirPS4OkFeV91UX5D9TS7bN+Dg66VtpJ+1KlegU49g/
GsazlqBbsV1qPl0H2dRwlo7AqrnHiCEhzrBHuTDp6luMur+qTSITI9HhwY5PDAGOegA1V2Prm5GH
yMVUK7CCEUZUWNnetIBVoufTuXXtg4k85J5ZCLdVHdyvYsNH6E6xLg33GyFlCYDBBEJdUKY0Jpkw
rvlMwCNIymCy0VR2a5ln1gmVX+IQViRDtTYrFk/JR2eJfpOwbcYWh+ZiKPW9ZsUvNVpxH3qWhnZg
1mvXGhaPWiuuU2kJMgMeix6/mGn0N0wWsLpBDIbEt+tRpd3M0WSFMBa/dO/mFVqJCMhdWkOLDwd2
5cbm92bOdIumChBk44LyDNI16IoWzojNLnBg5GkYdIq6IGGHoXmYfnYlfOuQaOYFmQ/Bxa8qgHJ1
gnfhyc20c+nUBgs5OKccDkGQ/gwf1VxsQfYPy0vK4av9qky5KIrcg/R9nHIDHKRnQ9epvXdVcXkM
Hfy0Xmm+KvwiqyIk0E+LPyMENAfN1QJGZCPbd5V/jJQIPUwBXtMPL6SdtpMPKoTuDkUvt+d+DSwA
kTXza61hNljsERVnhNg27bYbk3NWO8UGCUW9ME3rQdfCmtAQeKNTb32lZ6ciZcMmxmeZC2SqfR1d
uFksnIQ3uaFoBMjTrd0wjXYWk90lmLXsV0GEUlV2d0br3suu+9a5nrHTnOu7BvMzciXRtM/OgCrJ
j+VWt+nGSpA3kQv4NAvZyDU1fnMoC1dZxooq0dXY5ow7xfhqZeHAWAVtt6oJ877WlndlYwW3m9ki
tw39CznIhhKbfIFmWjW+O6yCMMTCHTH5deP23iyM4eQK0A8ycD/wW8yq32RfYPfD55XtrCkqViox
Xnp3uMdyhJBnYLg0pdAhpDwNc+HelKLZ4o5DNmVmyzom94BcFoAAyaBvoZzirRcAssgrXtmu9+3Q
s3GJqw7TJI5E2B0pW051oH36cXPEFrm2yQTzi+4LTUO5F070hoBHPxB4wUGShEsMvOGe9FzG2l21
m3Ts4W6fbm02ZEiFKTQRl50JfnpBwIOkmAyvcioXMb0MIQVMoRtYUcoLOGUn3mWiglFAQM3I7c1g
34Ike3bwPqT6rUTwsK3i7FWL6JYq4e4A+x8aIOG7gRSbOn8JMoTjhq8IVrDAL7ahhcNcgZQTY7mF
xlwTh4FlWZFPkDWfOXliNAIIimRnPjFNU0uyNknSAF/a5hgBEuizqRqJKbDh0dfy0hsVASPjIw6v
m2H1KDSp2BgRpwFZg894A2XYHGRqhgdNM97SRO7TemYamhJJj9uRQclGYBk10/PIuDPrp4fKZHKY
TMiPbSBZ+Uzs7Js5xdTNF60zoXQ3Z4VDasRrcsyfjIrVsKE3XxO4WBb7ez1q7kY1OStdBjuwleMR
J/orl8NNDbo20caJ6xUrAzd2z55osYiNeKeLpNg43sgiogZVaRbdxpqsxyKxX52GA6mLBvpO3/NW
lesdAgO1++ADFx0YNCytUV9CADW25shmJSTTJ4dIkBIqQtidBkVNceJq9SUPIDQ6EhzfNNX0bUbw
6VXMA0Lf532FxeWYVDAKAEBc9jTKiiUMMBaab/23JIMaAZm/Lzvnt5VoaIwRCLgpjoGC6R6ZKxc4
iC+9r4guITRLj0TCyzriAnFYgvYdyo2esz+Z81wis1kj5T/mpP8sHctlYxzV2EIAF0y+da2I6+N/
DWkSJ70B9d7yJ5BP1WSY1HWglSFBBRBF3FPvN8eZVl77hX6Aku0DsTKYOX9KowjPSJg50Z8H0iLJ
M/1oSs+DOYVYcvDFuyi54TORRjwzW554k434kinbP7ToGLqkVUdzBIxqNtjHIqDZuOvaFQAzZ2XX
9jrxUmT0eqyzQWeqj61tKLge9Dpbbtn6iF4hRI79jdLShJrDgsFfm86HTQbthkjUYKkGsrXQrRQ7
RJYL/HD9Kq5cBBh28eSw2tzX+ozl5bzeA8RYp80iTMJyq2hOsXvR03m84+vAXEVF/hIaTbtTLnyb
MEyBSAtWhOOLb2uwLJGrsBZdWTBHu8y79/wkOyXgRjPDuQ6K0VBNm2f3bXKfYK5lzbdns//QEZ1T
1uTgWf511IoZPqQ+wmAKDg6Jz2Yp21PdpWT/YJnuiOnaWDxFUqUKa2HYZNbm+ht7GjBtJmGabYeQ
0CjnGsG06lVYlnRmMmLtPO3H0mfN0KmHjLSJFM4k4xYUuUaIpJPatiJhz+TY10OYHa1HQi/LCyxY
zqbO/XSH4/IWWh6Jcam11DV+u5l7By2KyDaADrqUr+wRCO7I0SeazT5wGT1xODNZqiccig3gIfQG
NXcEDYpC1C+EJi3OET3flLmU9ABjtaxscS4DSOPYOl2cXu2L4UF6U8m+iwfw0OU8hChYE7VOfKe0
juh5yzz9/OI+o6BVjqA/RQDCoqfc07dwJuLCdRE9lMDkgCRw8YUl/jCWsbbJdYoWyxLvZkUsZUtV
xAXBJ9pwH9rxK2Pha2l0YBjNhgh4PVKLSJoQAiaop0i8+PaYMdrf//Y//tf//Bz+M/gurnM4WJH/
LW+zaxHlTf1ffzftv/+t/OPT+6//+rtruJauuyZttC7wLpnS4euf71CnAr7b+A8UE30i0VMsk7Cq
jh5AjksMkNSzGf2z4h3OIUBFHxjXOuzsk68xeDMng6GuRayapRhmegB/ox4NZK9gRyPdtfak4T3I
cTe0sbrrEldeG0fwJFWOx96aZRKdf/f/eR7yvz8PwZ9vWNIQtmXoNkx+9y/Pwx37uMxyUO/AWzZ6
2dU7bN3dwgyz7gq7NgZGK4qVyRb+voqTFwgSyIyz+uyZUrtUru/tBqv8qJJBu4TuxlZFcEqd6Ba7
7nggziAHE6FXa4xvWE8wgLpGr92kk/sXY8xhIIaNXP2/n5Lt/d9PyfQ8y7RMei9pOeK/P6We+wFW
EC9aAzaLeWHZtGd0GOxwomPgp/qLHohtT/lKHFBorWB/TnRc9T0MyfQ76qut0UkuDVlyoSuwBkPc
/flA6i9jgSh+qmR6c9LGO/08TGAoTozra1x66SC6O5CHDIFR2j/OrdOyKkobMj+wpq4jgajP8JgN
9VDvirJeqjprrkofg4Wggp/PpvQJmSptlpTTgVVe+lxKjh8GEGyjo2HfmG3JqDmOLq1B7ZSGZE39
fChzLvqTnSIESf83Y+e1G7m2Zdlfadx33t7c9EDdAjrIsDIhn5JeiJRSSe/JTfP1PRh5qvKcg9uN
eshA+IgM0ay91pxjFmerMNxjEZlPl1u5NUTHyy/9v/+yF3SXveKz4n+fRHH/t5v/uf+qbr8XX91/
rK/672f9519v8qI/3jT43n//yw2gcpzz7oevdn746hhi/NdOuD7zf/rg//q6vMvTXH/96x+f8M77
9d0ijvP/+OOhdadlO/nvXXx99z8eWr/+v/7xf8qoyr//7elf37uefd/852VXdz0Iouwrgjdikcgj
uv5PmyMfXgFpWX88UpKVF//rH5r5TwNRoifQAQshTVNnM+yAt6+P6e4/WQP/5XX/9d/+49jz62f+
98cidLt/3eKFyxiaWbArTAbBFkHUf93i59I0h5lmmrMCjLvZ7BjPwy8Dy7NOzQq2DtOlG0O9yQP5
e26YtMtaIgJAQCBU72bfGowFHGJMuMxCwkw99FjLaNNc7rpcTGIprpxuQXIempoMQLbQt8/q3u9G
uEeV0cWEKjdf06hxWtBolmxsWhinKOEsyKxOCxr7yQ6T4fT7ohhguZXSMza0P2sWp+xea5G5CuYu
19UahffrajPW7cZrJz3oqW5PjSJTZrRmudWS/DM1DetkugOwTc+5qRJxZ2k9bl2k2RRODqZwuTJP
Uwy0yoHxk6reoClI+oXeLvsYWh1f1lh2yTZMcB52N7RGUDVnxdmuJiILYZMbJP9QIRvMyn3RFudZ
ZCk8C+9unsYCDrti3pObH9iFXnqsK9u2rKygSqc7Nxbfx6E4N6NNHPVwE/XyBeLusuniZgwSGgMa
qvuNp1fvGdEtIEZYZuhM0plcUNxZ04gkvnr3UmPcGcNJ2zQ5lmJSKohnN/Nbjgogi4F5puKVVv1I
k6ULpui6d5yHrobK9TE79AI4rT6zgz+Q3eZuTIvVgybL2xBt4yabWJnMqlz29Wx/lK5CYcqu5ZPp
DjkC3nhEC3Hqsc5pKPr8EGCxXw9Z6RP490GMCXAYQG4NqCzwQwis5URLdEE9ulTUeUpv7sPIJjAN
ttexwS1pU32KRAF3XozbOC6fV1ddlWFJ1SGHgMXfOTqEHlN3gkiwYiN5hbTLcCLk1S1eTPCHiG2g
QRfPjaVeB2BvSET56xjTDavEI2l0d/TZ76RNgRxhdwR5s8rNu/xcRMU5LLKvdCq/O7jgsXNcT7b5
IhzITSP/SxtB6RwS5dUMjMLr6aTIJ6Tcar/oFwCGBAKNHu1UkbXDPI3ZQ9Yw+TWsXZYDQ7PymBUz
llbyx3ZtG9hMqoyWqg2ffoi9vqcHZXVEnxQktrcDzZWc4BbCZvoQ3sXIWNVHIvZuCyQQdh7Uldx6
zfiBN/1+LhePgKtZx06PlnjOPaC+tC7HvN5Hqy1E8mMtS7XV1D5NabMTgv6KUXuTsaiMyugVKz4b
OviDvaw4QWQ5Q+HYREeJQZ8892clXBZfLHhKuu8aGPiNq0TGGLxbnmrZrXEaB20el/swFcDNMMuk
aOZi7HWbsmDCzf/J+EiH8hoZ3Hjrmvjgw3ooryLgkVetnePZEgjtSeNQMxaTOKdxZiaQqCMVfdgk
juycOomOuNUfDe8JTlT/M8m1FwjT3daJ0N4AfavpW9Aychfw/Cuy0BU7C0a0H5oZ9SE48mPEkheX
sR/NQ7ad3XcrMeWjhyLDnXMGvFN4EExY2AuxbI9KfLPN6GNmqEbSFsK9JIHtythmOnUdeCE4iLiS
2H4yiMcEZKDdir36m8z52yhLVjvoNOF+/e6bUJggxsdBYAdpgEmJkZUcMipPyps5b/JboYePFvJf
5Ftny1KPejjzApbCRCe17Xlsk+y6kMsOI2BykMQX9o1JcU4btB7SYypcg8aZgxfBIUeiNFicRRh6
XkvEpl6CF1kNOtBXNQayTN03enaHrByBHFuQIWjia+Bf+3rfmxOzX/ZMaFEcwNnnaOfEBwdpLVwD
65XJw4qmOSgD8LY1c8ANYe2i/YWnAq+WRf30k/Iczbe5UJfGc3O3uOwoTapO/XBHzOwQA2acauTh
rmaFt+BrUIjc5nOm3Qpou7faT02b61vHvkpquZOhriE6rZ1jr2I8lLidz13ivs45S6QiZOmDNLV9
mhcok0tOWrknnyzGfJ/FLD3C5Wvt3ilD5adW9qDrTC0JZOC8VUdPCBKnh3BNoyi67163GFvAIjAX
Jy++1mNJT8CS1wsxre8dFpIg0zKW7xJhVNJr2L/kcEwbwehxtMe9SzN0U3l1d4sRmsnt0NjfmSTc
ZHNh0BSfAIlN+AQcc3pbZpawKq67XV4YR5jf5X2bodEnZ+/saFFHG0O2h2zo00cIzcltLrNbpK5t
UOhmGChOMjfTejEPnBNZ+c+rYGDaRE2vgaPtcMMr40YipDAbvd4x0UpgXDI6ZwigX2E9vB1Mpzk4
9eritEJ/AUW9GzowwElORETNidNPhkX6kAokhkHXHyKL4XW4hDsT+edNJZL3HO3W1pyXNyvLWfBP
83eWjrHFl69k0u//VGT9m3WU+bf1h0CN5qLIMU2Pukr3HPnX0kVyTk7tzDh3aJQJUJyio+jlmwj5
arKDUe+G0bZ0P+NuPNOM35ttaOwQ/2HAwpgmtynLUqsuXzxEOiTkgvSG2h6yRlw+4cEqspZQe3ZW
+z4ZIaFLKQYE59MbIDNx3P0y+3kguhdOc43Op5ujiW0YYgJVyqYEcEWEihdEc5TeJfT1QP2NMSwM
p2aVmyINc5b5IYJP/RCag0AdQnRebzXTXk8q/nC60fr//x/LFvq6HPvzslOYnjR1y9b5qUyTnuZf
fy7S7arSdNUHokfOJUtJfe/dM9NYscGUeOEAr9Dmt15blDknMO1+IfMRXuSdphXfl65Eq21iiDKM
0m8AJs6sHyQyCBgHOqjFGjen1xGKq8fmLs7UTs07IMWB7ujZWU/ykzuSB4MKZ/Zd7AFwHI19arWf
ntdfGSjZCEO0kQy1eAcVxjMjl4+qTx/masRgIb5zsEHf1bTP2UiJMCzJo3EsHDO68RyMuaExf7I0
RpYzQViN4rsp4yQFHvNjwF4LYtpuyJmwHPppoOIJ7xFnR8b9rpLxjTsat4vdGKjifUPIdid7Azm2
Nv0YCkOcUNk+V+5KXIdXGRSmQ1p7e6X1IXWX29xHqfpWK2oInEtfM7NYFpAZnkFxF6scRkjewntj
8hYOAGQG4L4AKIieS+u3avgpjKEN+KWbQGV3peM9IIecfFtDhjJ9hhZhCAPD8rTWn6eRVnAH2Tcd
kmsA6p+yeq0QsVnEc5TeeGWwQr2F24SHd3DnrQpLqeMLY53XjWXBQhwrGM1juKL4YbhzvRgHyWhQ
C4+Oyps/Hvj1HEhtPm8BoW19B6K/dErngWDaFrvZfhAyn/bTlM6BzAyOnHMj9KBZ39Ku8uowd9Xq
ugEDvX6pX19ivZlLWd6k5flP3+PXVdRVd7PTzSDGeNqvj6vJvPNnTadntr7Lr8/odQ5daJCNX/+L
3299eY5nWeJUaBXwvPU/evlCv656kw3T1Ia2dvlFLt+ULJNAebbrpyQO3Bph89LrtnaAJ1PdKkyS
t5f7f93s+sccLeDxcuty/+UZl5uFNO8SOlicaXmfy12/n0bS7+3sRNHp9/1L5KTsY7p2NcuqPY2O
fJN6YUJyo5MOAJ7JJbJuUXgIo+HnTsNg+JlKmDzirKl0rwty6yaZGdw8RlYntgwSdnbYY0MFSjIr
PIWhjaI506bDkpMD4gFkVIV1cgeAdgrelwKg01IxR7X+oPVVu3cTiVUE2iMueflajCb9piwSO49w
xy6jyCndbcHIbZMbyZPS0MwO+pVlIp0jM2zcU4EeLJ1TOYxcCLz6lO9x4zNvi9rvWB4P6LvAy6Ou
CFIPyo5e8QaleazoihM91TH9YnyGTDANrPZbnqpnCy5IUGjl/QIjhL7dz6IFTtl+6zUdcpV5JvhZ
27od+ik3QfBT9+ZLLn1RFdPdoDX5PhQYh0YBfTUH8OVqclvm8XDXMeMmLxoThO7QqZqGjx69zYYR
GPXBXRzJe4wEFKuNhfFXuWNg4263i4fZKxCclO6KIGSmmOv6RBungOBGSnU9hsvWHSdSj/HXb1oL
7y+9bCMOi2u3Xg8LoDBJoH1ziPamvFhMbCMcQhyIQneaArhqtr606lek8MwhIaEM6O85jb5aZXnT
19BdOxgQbTk+a05yMxRaG9CYe4XIVm3xi8Hz9BCWap3aEjMbvVcNuitdItXKSoTWDLNR8yvjQ1/A
oapoZ45muFumONxaxoeI9bMiILT1cPDDZQXhvLbjMAwzNi6IpyrvOdE/2m2oPyYN8P+ueOvS6Q2F
5rZxMvD1JNVQbEGvclpoB5UzjRui5twdTWED5oH2YOMWebOrfvYbFMYUQAptbbSSjSMXrHRhRKc6
bOeguOmX9SiJWW83hYxKVNuTnjOD9eLEVd+4MbuJOb9k3cifzCt+LrJvT+0AchnUjURJeuj7Nroy
OGoTuoU/0a6ealaioK7IfXWedZN5p4a/fCw6aLS5s4dL+eQYc4nSiyy/oof9burzV02Pnx3OoKG9
pDlNdQYmlnVTY5b2szmxzgSfJX5lsqPRpHhuFGzeTgU1mno/0xdc/U1Cii+1RjdFD7OlWwSbeq+4
8s5YxyhGs6H2ywY9gD53k6+gdTGeETSmo3RLmhznEvGceDHxFlhRBoNcwolTaVKNd4ZeviuCac5u
AmQB8J8jzzXsINRNab+RLQaBXLuyqnNJW+VoOHjTqdPpZULfrvDe7GR0NOlAUnmO/WbsCO1m4nA/
IcU4RGRkaywyabN9sExS/hRXIxheCN8LRPdNFpsDxr7xSgyIyPPyRwzldTvhMQ7aAhVjKhFyoapd
I7XVDwImKMkqQlGYkLUbRyWnGVAbMgKYCoRm/TRbfhvausM83dSjhtBec7+Hs7yWtEAPE9p9ehXk
fWeeIkBII/3MLMF4deEJ3nh5wjJZ/bp2udlZ0jhqkDpGR51iyCeopYzXvLHf7NiokJEuIfyi7pSA
KINXpE/ViXl1fdJW7I+3LMjK4pqrvx6/XL08dHnm5drl6b+eebn9+zm/7rw8/vvp2eWDfr/Hr5dH
4weu4WGbrniZy8Xg6vHio48GS3+5mq3soj89dLmKuREozf/sXvwPAHD+/rL/2Wv/9DlFZOAI7kh3
WCFL+IaKk2ATOg2Q8oifXm+DQ+eTLo+Pl3svV38//9fjf3/q77f6fz/98sjl4/7+bv/29p8+/fLu
/+7lv++bOmc31W6zS10DTNR6kTDJXrYoAP5yVe8YMW8u9y5hDdLAXIB9t03Q62N7mlBqnC7XhsZq
T93lwkoq4V+uXu68PEwOjK1v//YaCnGe+ftJl9fUlzsvV3+/8eXa3x/+03v+6TP+7Qdf7nRmRfFm
TroFzOu/v+7l2t/v/PXWE+hWXB3TrB+Hsngc6G2TW+W8OnPZBRh94P9n7cPE8imA+IxyHjdtgl1q
cBOWE5FrQClkhugh4Y5rMsIrM/bR8wDfQQvOHGvTfeZ44VF8wAwcC2cbt+Kjn6ZttTLRQES7nJfn
fBcN78WiPzuS0nJsiUbsVx51gQakQY2IhL/zFwK1mZg0+zy6yyroW7QC3ka3nXY9Yx7WzwSUpeae
YHmG4ygk8l7POV+CtZnC/qfeyY5EiPg21kZ/6hmnt56+Q2yAOLsZFz9x1cbUCevy8NQZIQL3IeKw
iZAzPeph9R4iRzbCYvFF47CESSRA0jkFdmpkWxysq82ko6mzNlu6OBd+FPVB3wOnK6PxoRoYyKbu
pykaDrBOs48VNjmzcX5iHHytKkzpLAqPCRG/NpMggKjzvg4d0u17RlRtKXH/5oewQZXouUWQ0ss9
zG7+bdHLK962xBZpZwn+3HszsX5khFHlnL6DbsRGPhkvpbbodEhb9NB1CEsXGgnOrOFcSIibnkfP
YPS004Cxxu8d/asSy3XW4kS0xWfVed4OAcWX4Q2fPYgrg6adBGdsxCCqtdhGPGt5Kyabta5JZoRm
9QD/kNPmIVKnVEcIhrbE4bSi3m0vJuN7cMyTu3AKs4Q66iLDMt4Lyx/0jkDoSg9ok5M8SjSmwA3d
UzYB1rQg6eVdi/7OTU5EDB/GSvZXbdSKfcZCQ7qedVWupix0GaMU9p6K8pbnGjjsDdYpmOPBWhn+
hKjpFKE0OLXz6szNW3CXjgDClRH40dawHTvMskz3bLIV42VjDUW9z/kZZVthMDFoFxdKP+gedI36
OhmK66IE5pt1E95jN2m2XUTHhIwRilIba74N3ZVTJlHHc7NynSFWLg6tHMrJDfw/JgHfyIMO6YyL
eZcZMHLgCz9lSf88Vco4dWjT67wjrGGZcFHEjOZzcBCFpgUa3qDtnCB7NsePJR6utFS7cwpnumYU
jm8JfQ2B8IStd/39gjKG/zso5FoyZBzxS/hLj7GsYqtPw7S4N4es20TiJv+RIQPwDQ0vNR4nIoOK
H1VlfdWtbRziLjpHoGYmTAybhrM5AmtCH8OCHrYJuDK3QyvQy/hgWXMT2KLfi9gJUcy1NFGBwlRe
53veWTpmvXWQU41zVmzljOQaOAbDVCBUA5YgkTuIcxa85cAf5NyfhzCVB12zz3mIw72xZkrgG9hI
kG3sTBw00Yl1g3hT0tzrg31VQbb12TvbYFoJ8S4l90bUMaz2wTD91ItoxFHtbWF2wlDrB9a8scBi
nnmBQj3A7KqUASKbDztHeogI51FN1tGMQhvy+AiLyKhe4zy+Soy3gdVJwIK+8jF5s2mwpABtTSkW
AWQykx4E1jkk3z7QQYKOlgeORay6jMHt99h7yBDJOaqiiuFTUedVM1U8u6jy0oNtFJC6m5DjzoJT
Fv6ikkxiZN2aO01QSWVUvsaHh7QaMTbvUoQLcrOYLbebUnyEuH01liqmgKw+RB7Te0E0TWt+y1uL
aZ55D0opvLUmGsVZ6TVQqiCJUbyp65w/VN+4JwmoYAv5dN7aq3i0xWq4qWucIGNk7KShB3mOW2Bo
CK+Yx5Aodw5QJqUh4Cho4F1F+EGb4zHjpLpPHXcmJCam/2Wn4pjF4z0eC3ODx6vcpeZgBgNTwY3p
gaQ2l5WjfhJCiQMrWU6g41Voh+m+1mwOzGXyTTPogHjeBE/sYYB/v6fGVgEOY8JLelJgJ5vmWzj3
xGO0rM3i2AmaKLTwgBw4jb1PoKTQeiVohFk51j2mqWlGZ0szyIeokz+KjLFLZfbNIZ3h3kbIf/ZO
BJ67BH0TiJKVkGEhgfCaFIUU4B0Ue9hw4upMQajIoq7vwgytjHIj71FI660TdwPe0l1mjQU+AOO0
mK/IFB91gdWOKjIYBVnPsm6KV6f6kaK1Mawxf+pl+NDYvbaBI4PIBSvtRrfj5KD6LL3xii1u23pX
ZfqNEqXYAtu2wZxXUx5uI8ABZr60xxCKkTFYH4aTtZu274GmAubrSVtdosLYhdOqREbIuFdw2LDm
Ec+jRUyCJ4+fqxsDRzZAbhjWEFPcpVeF7f4IE30+uC45l0MSBWhXu+MqXIBfkZMJYJZ7s0C8akK3
O0TPIqrME2Ka61B6JYnZHPBL3X0qO9MmuZHkzCjX+o3wGH5ZlZkGnMAPkrA+RofyBVcT2O1KI0CP
c5jUGKqhpzQ3YM3AiBdXWVq1AaiKBooSYZ7EbeBT6UfKV5OqJjYekKtbx5L5gm5B7x8Kwk0SKc4g
zB+XbrrWrSras/B/i3FHELGzKTR9OkmEFgGEyflVfdNazmMdkZqPNFZuGMPWe30MP4SUR2Xm0ZVK
yHqJzGjbAPz2nawgARTrg29p2f0Qx+cMi8SEkmzIYKp0uvWt0kl4F2TKHeO62YaEq+AiDj+zATVY
bRUHMiwdvGJkUJQw7zaNWxrXpa0j2SX32GjOOAVOc6kmcFE5Gs9MFVdmnqvjREM1cWNrVyTGqyLX
Jxwsghjt9KQJwgELvSRvTtMP/OThLpPtNZ8GdAI6XjHyiaXN4pxj4QbDC103ZrExazMs/MuVjSbe
ZtefClndtUCJtjDqgeehpbZnyz1as/scJZzfaBiy/sfLErRWw5JiBCOrqmxva4uiVTnuGPQq4NxY
9OoFN2jWJgaepTfw+dF11RHfm6ko0Kzsk2bmm2KY05ZNCRI3vBO1jpwcvhUI50JHQQfczOxClC1Q
0RgUd/s5zxHjT/dTmiGQJmLM9yhgOZ/3Oy1tfmR5ru01xrZmguO37ZcGUwpdAmjnx8JinBxq0NLV
C45kcJZwzB5Bizw4C26yocE9tUzpVQVhBi0kMdx9nZ8TJbF2jLmGdxXW2+K8OIRGQCoZ7SNb8/Mw
SqYuGiRN+C23g2ydjVD5VQagP3BIE/FjkwhdrRRPXj4TdpsYSDJNRk4j9ZXu/HD1hdOKUqVv6ROw
wCwdA8N2UPZL91UXXDHAt5DQAHiCqtTbpKN2ABBzZ9IXogdO+ypGjOHTwCW+EwAXacSgQj2yX6LM
PBBhB8cMurIt3l1iJzfl0nT7BGEd+UpbztUkAJfbJDfU1ia4AzAa4IQ02hlCZxYaJt+EduvEnnaI
Te0zd1ziidCTgpbkAF66s7sXCLr9seSPnbtjvZ+neyh3id/VPdQ7W4cciXdnE7ZlUPb6o9Cc4biC
Cxw0EARYxGRN7qZxV+TqvTKy8VrDR0Jp3AYZNjaqCYBnpLd1MwOcCA9D7xk3Texxlqypfq6MWKJ9
sM2ryKy0jRzUqaW1tIFgcMfhuLkaVh0BYQL1RrWAhybADj4++RUFiqSVI8lIbrsxTctu8VBx5830
Y8QkS2coYn2xurQ7Zm9bIotPXvSeVOrRyB38iIt7ShaQWTOxx/bQbT3DeHbLCUXEtI9Yf+5sifXb
M0E4uXNQVgWpHHQSmf3rKHz1+sxJpyK1iEKgrCk1WExgEWmuzBFbc9WoV5d9cNIJiXXWA+jY12cr
lfdZxiDOFM6j5nXX5Wxj7ElrlkvjniRWi17nsmFwWgZSrYI6x3mOouRnKKogifR0hwhuplQlRZWU
FTrWnDpFT/7BRPocnZPvyVB9x3jkoBD3xNbm/+Z7evHQmskZ18dDNxEhNXjAXJpxS8ZeiNSWUIY8
QmRiZPpaIP6sO/Olctbg+BfbUuZ26MleaVvbH7HTAvL/mG2IHUP92HqQ07Q6/x6hbRwc+tcGkmFM
royZ36IJJo80kq8KnLjRmdPGSeBeq3wAKdCBwh5vo2n+0UjG3ZajvWa2/hJa3TfK8VJSN8I/Axfi
kiaQMEHDze2nE7jtGlYfaLDopfJK4N6R87h4mNpc7R5LKZpZJEut/o2hBNaaRhkB7fgbxO+A4Adk
smAvskC/TimB2HaQuUwz/nQtv6niJbpPkL2DmZ12plPJIArVzqY5fRrn/p6M5ddhwW/mWjh7XGzA
nvGAfrwLWn1mHOR537yV/FKO1k9UTQSvwyKCKwaH2Hw3zPGbQ84pWFht0971uQlAIikLDsvLja5J
IqsIZRBRi72tMSCz1CxTHGVt7HvcohZ12qrMt5BgVQJjg0OUAshPXn0YW9dBbJ4ecbCyZCoLddBn
5CmZRq4Wmsl86ykMmGDCRoSoeg3GIt56oTeeQjc/Qu5IfJ1wya1djfclOsRr7UOXGjEca35XtpxG
wki2TTd8slj9HBND20to7LhyvTsQHcwNluhspAL7Hvqm2GSM0ZCTlA9fHfirXasVJHeoAbD+wqkn
TuOricxcq/CQ/XqkKpLjRTlhd88AIUhfjZ3j5KakCYrXLp4Y22kG2dIrSq/VUF+FfXeT5nTfpXU/
Fw2YGWxxnJ7Z1sFdrVqb+iBBZnHInJNDrOPEdLEUU5aiEx2gNLmcJVMjJMMgYexZOiVc3cEKCuph
P7JaMuVCvJ/EDvea0DcmZ7DNaNtyD8C1FAxE8i4rAivWn3rTEftIVW8ApZIAHLGmtBszIr+ClomF
nQ4aZvlQrz1MpaadS0qYllY7Hf4d6heqp0F4EjCPl/uU1RYZBMfEXn7EMWC0hnwNXHdQ3BhIbky2
GzxfCP/0HtXOYoRbu3aYnRbVtnFJIzG94Rvta7ZsF3P5jdTWJrcTx9tBwtIEpDbt5t58rVJazLQO
fhbk0taOBgLB6E3fSpSP8oSVdR+ygubMMpCtjPfbOFU13lUtgs+OtuXaWmLICgMYZvw5mQT7yLKf
hlB5nDNmGuPImCkhkWgTh6iH+lXnZ1TQg1Bzbyc8n9i6RLYdIoata7+idJe3SKTGYbLwsXlw7Ayp
npesvCur5V0SzLJp8Gc30U8awe31nNGrMuF+EfftYQBki5UzYv6uZjKcUIRWgoTUJjOOFuP8wBKF
s88tZlrdOMLsyZ9IHb8aFjrohtN6D5F4jaqHNtWQctDEoW4zfjgouFja00psQlzNhfpMCCepZxnf
c8zstpM23FIIuKzspvd2IJfWm8S3LKq/T9kD+rTbZK4+Fzkg6lBORhEtXnTAqzutcB7bxgZymSvE
UomqbiO0SdjVWOMC4N3xaUAwj+bLVGevXajcYJrpeS5qnyX4bm2MIwFGvHsmd5Y+ysBoCWPVWb+g
mOjvC+ZgVLxsR0b4nXkPGe+1fHS6o5qc+2Ksj6SpoEEWtyFLR4SfxB5i/HYtVBEKTKPfFtm5LW0U
JWFT8ARakuCVOYM4ahOr16VHaW0smOTM0uXPsRbvKXtgaQNeVobzg24GHjzBqlBaJwcQM3HmgJj6
zxTsqgaADGgnOs/EORFtuWIQ8cxzFLcGL9kX0DgMwkFcZOxBn8tP5vhr2snP2baXnVLVdTizN48M
73HmNDcdPqsIVENt1i9tl6DtcPAPz1tXha9JQ6QR8pkOq87GQYm2FW67Y22EP/feCZdvMmKR3dLT
GUdtgPQVLJPaLqXct7r1NAIbJcMPG4IjK1KltU2ZLqMvECGtmv5HAUWR6hqZUSMLXvnTxPa+0zgq
F4tW7aKp+xyS+ZvR6mJTYO+mM0RskixtFIB0oSqwFekMisuNdJimnjhdLqaO6vhyjfadOMWD96i7
RrXDGmDRfJj1ER8khcekQfbrYlSafdYeaAJgqInJF4mZ7G8mcDtBxZiIox538tvQbbVHh9kEcIsD
lvm1X5mVhyodj1imWhRxhbv6hdYme9SQmZAvE6qLxnlsFFT2OfVumRBGG0+LdazzJUO5xt7zrzqt
FphTKyy2wJq8YBzLqGtTbx3gXB6ymcytX8m9akOwtJWl4Sld8yNPQO+Yo2qEkWYlr6ssPQjtjAN7
nPF3raaDvU7Z7Tisdx3ZSSm/7aFsmEGnePdgeW7KhO+oGMcnCekoZR3jStyRsCN3cQ9UlUEmhnn4
M9saig9hJZ5GlUAqdtIkB43mH2qTkp5QWbKgg8mOvXx+juxhubNxvc79dT/j5VnBlgeS906wKtYm
HE3RqvbJ+kz5Y2rKb2e6xOYkGDZrZreNcXZxxtYZ0435tMPlrE5NDiICJbBNUw1GHnb9a0pbhn5T
T+uwpfejpZxBYZ+/RYROnGLdBaI+WyswK3fw1Q7IFuDN+VjQ0HvaHR7JvIdW0wvICiJHtuNeYj6f
cle9ktL+UEdpGritSIMk7dONmsUU0I/d6q7+vELSHbKO1KC/uiNBcqsHmT/B3prk6fLelwuXA/Yf
n3W5TUXRnrRx3EdjZ+2HdbZyuSCmr6VtV5+mCJmE/WuC4eq0KCrzByuy28v9l6d264ukh8XVrpnU
SgdT/hoFNxq6ty0Pap2poQwo4eT817XLfYVuYSCSzt41SfGyEzz6NDj5NrCGTqEm/rh2uc+qe9Ky
ID9swBftdRx5bOGECKSTcazQ/QZean7vEvEwsVdsdG8ZN4MD93BJGs8X5lj7/fDRVHEVuBHBvKSD
EKrdW+HeHceRHp11q+qxvJlcj0NjjjQ47cSj49H5JS+QMyE+f1oVV5xTOOoD5PJl0uyGsfgQrfyy
pjrGiX5FjxY5rWrqoM+MCN3tOz/gcxfPj1FM9qwoI/ogzpcVIashGPAlcqpHH2bLo7ng1jPuxmGh
xxK/yKU665567Fv72hDlDxR8vDhBkglFMJpZe5A3CIdeMiIkZz6qIIBo02MGtJ18HvSubHVeNb15
C/gyJbqBCk4/N81wnSdLxg7L0Hm1NTlee1dHya3KYlau6M+WAWJ5lDzFxOUSDhcsNKa3Pd2Evc4s
npHEFkQyOfaN8dAJdYdvldBJBX+zkX7Pz4YtMoz9+LYdyXGj22bunbL5qQ/GLTyqkwBfEXhFfIPB
jRJCLURTzdGPEdtorMpyu+jtK6wSQgXSk6i1gzc1TPs9tCWLTeXekFXjvMGiR7ISdYJUTy5ilepH
w9Qfulyc40PRrurS0P6shIpWGtMXpF08dpV8irX4czSsRxI7aaOmPeRo5y6ysh8L47VtbRgHrWCd
GpWvulpXUpojNzoKNNCd7k2cNjGnE2gWI4AxFHi91jz2ZnFeyLUOLJyqmdWV9K+HYdfaEW3qyfJh
UJ0tqR61Ud6s/xYje25NiTn3Z8Hc+VCX8b5Gc02jmfg81bDslvBkDNg9cCUNDkvDeN9pbLOjgc9s
QvuVu8CWQsxyWQrKZMisG34sijB0BBzEBZFxtILwr9H4N4nlwVCqTd6hnp03ulthWyNIbkvtrsuI
w6MyZu5etoidlnnM9plLYPGQnJUALUSiJI5pIMLEVpvbymRrKRxJos587anyAWqBn8vloGr6bFkH
8FThfp0nAhbZdagG85YPbHME7tJRFIjK5KIs69Pl5q/7UNiJ7eXOJKePqTf2V9SsaebdI8xMD6cC
daTTqJ+mkMvWA7FE8qGznwaD6FI8/OECcM1Jk2txKFYUEFFoNU6P1I/76LSU9V3V1v22jymmCVn+
DgSDK27zgmtu5ksvLokeYGLahNyy5qFAKmytWVQYB/CcxJ/QsyDlgNCwetJQiQrcZLm4S+BV1bB9
x5kiCu/mj/9L1Jk1RaqsUfQXEcE8vNY8qWU5+0J0a8sMSZKQwK+/C+PGvS+GfU5raxWQmd/ee22B
jx+fqUljs0kvRJvfJUH040WSglE3ewpYQIfc+MaXzw/nuW+hucSIqefD9uevfMrUohkPCXn6jIhd
cfHKKVtDmq43c+ha52hJZYqG7T9uquDSuy0G1zDIuK8JHWRAFlmvqBZtApMEwRxt6mH6MGhVejES
/JIM0rdlhYo1TQxb/r9sharK9qq12TeXi0/X4WWj6IujFblRfMSb3kvtxyGQ2GYj74XBYY+EoqB9
DONf/Es1ZGLCqXn6gN0TvQSv6E40LcCQOts7BTydahqOkz0xTqiT3WAyvkOAtXg48NSMCFOw+/T8
ZpvHFomEWMETz42jdoyjh+34zg4WyjNJqKTOCRohyF76ANlsDn0KprKzx4TfYK8D4vPEocc82oIq
H2ZP86YUETAvp/V3sTU8Mr8Hum1Z/6YwJkCfh2KLsY9VACCCqnsq8ywDOda0ZpZszmQmSA/CgcRg
BDsJNdHPW3rhPyFClM++3OoCgbCSFsj92fnwSV428MRXqa7CRyo+9tKhN9Mx2vaYa++visSLEVKr
uCgkieOtQ31kr3YBgbM1u6jcTJN4sTL2C1lqfo9ezXa1XaknWdhX/Df0gHEmnLnpQxMxopv698Hk
rKxPOEDWbPW5M2pC8sXRDwS2a4YK87xJg/lf7eknunHA/NBGw8j3uxo+kir+52vjNXUmhv0kn6nb
/o695BhVTkQFS/VZgf4wH+kIfa2AAfJc6nZu/cde+JONZmYTknaioI4Ol5OZlWsVSQYE8f0kG2Mf
SnpL0nodL5mjzq8OQzVeWpcBSY1CRRLfuWSqOdZQ62TL98MUYCN9VJ1JZ7eX/62N+oEnRZPPT0Ye
3CGWUKK0HH2Cvy4GODMx9nnqn+OoP8++e8mHipGOhJMju42PB5/cTPrtJs7fpjIpZ64pVR0mdyUz
iB49oJ8+g8hMYalooZ71yfTW+dwxsX7KI/3eSJ8p07Bj/sMRHuayAv/SZ/qp8dTDgFPC4d7aBGX0
Grnj1Y+6HSvqNmriR4o3bxygJPMVhkslMnxA+VEAFsuLKb6ZquQm0VUko4rIvsjwM27HRx5cpc2P
Ta6EqH5Dcs9mDyu9bm0mjxoVbRtUXrcZlno7yq+IHbknFTdbt2/3zgxJAzWcREH9N/fLF7+NLq6d
PiEN8bLesT99mEvvPGhanxA1FfH6yq/ZyASYLtxqfnIgVK+sEGzIALZgpODdc/5UBXuXvqcvdQip
+x0RtWkVwQmbsFduOXLTN7HLlhRWOyJaKrRmxI0M7m4Twfz2d4WyQIH1k14DEz+EPu0vrjugECiK
rXMcwIVH4TRmfC5Yr37X3lM3U0Cf8d2aJltRQI0glsu/QQEilZ7bbWUa/wbHQvAruaIIG13rsPhL
QdXyHXuXk0AUrJyJlj+v9hcjh0YbaB6mcr5yyzF30cx3pcc736tPOmlZT5N+79r9uyr8r3qs/a3T
TuG2VdxL1E1nZBSZapVBepomZ1/mqgUyIthKFYQKNBnhxGRdo5g2nsIvUSAQa3INWAQ/M4HzMo05
SxaMsabGx7gqLgm2wF3h2qiprGqC6cXWyTHdJMFPEXGwNvtdpIaHjClU2zkWLZLRbspI9EVNH1M+
M3662GhPBP0Ozegube/WishTfnASvMYUiH0RI3iI9dGOg6cpqL97u0TMUNW7+uUw4yGVdk8CMiU3
2RFNY5t1jXoaFJNik8lw3lhGwKzVmg8Wu9h0Fnx1zloOBmdTEDsjBPUS2QxJp8E/JMzbVtmIV5P1
ZOau+8hM+b68SY3U9Tq0kR8id1tNAP7m0L5gC4qtD6/jzYJQeTSs18C1vjQSrc4I9XEgG1fEPmq4
G2cHCCD1QLo9WXGMZsBjReZo/6qI35gC9mA/279J7f2b7a/cSH5Yu//43iWPmCBbU/7AVQ1Hg5u7
LIZbWF7B4TCXLToDmZQMjg/oIbF/TA+4JX4AKZNgHV+jObjlaLx4YoxHk9rXdVSPu7hoD4adX6sO
pD9g4JUjsUQw3WlRqdA0mHvhYsm3YkgOlm3tlFE9h8LYl53xJwjpHhUR4mzv38a64fULV1Oc8ujn
WgKP897MxecUpd9o6owIoksnSB39JZ9LN8/rsBw43HXn308RRhwOEmz0c3YvJZtPN2pbdp6IsFRf
WG2yHc3J3Zk6XuAF2CtdVC0CR6RhmUXvBsWTqFbtGuCvAPlCv1KYLLs682BW+avhCPdcxNB6sJOu
8pYHT9DET0VaPagMLxnqAwb+kH9/Cf2vgBDPm3CA9lmK3NrYlnfnZ5W3GkvjUjiwctSDSlmlOd74
I1E08WyQiFvPHXtArab9iFLip+BDQYsku0ymzzn8UlnIe08Nj0Qz9rL3OTtYp5F7BBBbuo6gJhwG
XT3PmuU5GKof5giv2sh/2PL8E6nNZeKOf6AIb3XFa5ixNfNLB52kQAQaU4E9gydDNfFjUnnRsY2l
rGv6nHL/k2qgd13Jz0F3M7tqXqAiJk6SOsEhl/Fjy5QvpYOvTNN8p1DMmVd9OjhLQGw0LyM8odUQ
7Q1U9R1Tn0Pq890xMdxGfZ8G7Vsgy11voGDljE+jUJ3Khq9wzJ493nc2UBEeVPJMUctNyfLkjsk2
aJCoBjhNq16IW8tQjhGfxVGh3gV6gGUf13/dWu3Z4nXbvLWvbc/uibTdc8N5vPUoxcvi4kUb9cEq
p09u0eFAkmqazEdZZy37uugrypDLgp6ky3xfOvzEolbxgaqi3eLmDlLMfvnOd8VDDWgYTtiaGiEM
ES4xmh1BJUr4NA4GoNMsazGd4Eu1U/gl55jIGim8jrGQ3SSkOfLxJ+vzl7Lg9eps8TBV9MCBqqIr
+0Shzjuxxi1TRkZHQfYy8KBD2db3JgOb5bVKUueCI+RfHfmY+88pgdMN+zYXpMOeDl29sgHYyLF9
sQtS220/7XsMgRtvLr9txGl8AuLgEGuGlvfuxOlnmFR/Pct60IJ9V0rKeWQoNONLV1SqLi+lJen4
SUCGg8M4joL+eHcRIqbkxY1YPNmENlG8l/BrVwy6zw4mLiZur6jtHR4+7NhJ8zLrAs0GNx7v3K5j
0tng2GuRcK2E7Qrpc2egdcN3Tgq+EbuNtWjtnYk3IKb7J2f+vHbD9un3LhxmrnY7Z+pv2m/0zSVQ
Is+66bfKs97bqDQeJKbJ1tA86fzHOU1fujy6M0v0P7lwjr24ObtIcvhmFSXqhOXari633ozIMHnT
D+GP80RpLTJtwnFfjdiyCJqP9MZgofyUneeg/9K7Q231PGIz6Ubjwweftw68/DImhUloLJgY+LfT
CVf0dOrykJoyEIhzLQWFCqm9noUjzr8fMijDZ6NnioWLiJofVaN22wgRCpL/um5Cl6I6mxRoK2qg
pPY9FtB6r+Csnf3Bys5iiLNzSxHeAecfCUKjPbHn4uL5/fR3AkX6asVGmjQYwJW16vKTw5CxZBms
j6XdmofYy5KLpzzjnPh8NoB2LajKObKJNPbeNB6d2uQ5FbVRBHWp8ri7mZrMPJOPzNCJOgV4WX6n
ZIrbG/mLD79/tAHwrAYdZ1u/h4mJtRyctFGxRuu83kwdFvncowkzH+IRt92M6r78N1uWqP+/n/7+
HTd3qHamEY7QBMmXsV4urL7agv+vccjzQVTEVVYwS//7Z3rAfRPeQ5k74zlcnC6p4hDVBeOWjrvi
nKU5y8fvp6oqbyzPpAE9XPx4fzDv/07hkvgAaKS65jFBo9AO4UsVcnQ3kw0yaPIGcYvsZmWMqbEN
FC19QRXf/34QaowhF3jtPp70q0g08CeTlwpDGYFo9+ZI5Iy+P9a04J25SdncyrA+//6R/eQl7Ur7
2CltnOEoQ8AO8/tIgmGYvSnfRnlEqZLl4z9s5SWY9VUo9XdCmrfDvjmRXcqfUlHuFgwVJ/ip2eFm
zvBayO+qN19NF9Ng9AcXZ4dVEfkIMMDeVGZ0ghMWnUrTeJ4yHhLaJBbmfsPAXq7yaTdLu/7InWqP
9Sb4jFJhUxoXfjnhmOKODBhKuRU5/mYHgI4+UwJaArVtM6Z2wpkkeLWs2cQlyCk+SGLGlKmiZhGi
DPCM4D5snXWbgL6fJEjWXvD+2uOimZWmOOkZ/tDq91PfCxdgRrntzRia4//+irX8vQB/z0qzIefu
nL/MSCW7YPxM4oocGY3aGFf0QfXCums6PAxpL53t79scz2IpFeOh6TQFjZRc/G7WJsdpRPHNfcxh
IsbJ4mBZWXniWiWzZHLC5JhZmI9RcWtQVboOiPbsdNfi3M/ksn8qTtLJ0icbHgQp6Xdv6DX9k8VX
kjBrm+QA9w/vB9GY5egByHLqyi3SmoYcBAEaSkAsB9wMQQ7+je1lpmMOznl2I+O5Tcto2vsZ5WJB
XUPIIT83MiReeZTHrGkn/ZlDcItZW0MbD+94y81DzY2TCoEPxy7Vzh49DVC+n0+kQIPI5UWRvAAB
dkTyT2dmZRrrDgc9bWbdtRQxW0c/vuiEGq8h6OV9Y5tcU2HlbgabmZrFE1zEc3I3I4edA2q+2nbu
Tl0yXSSH5qOR2KupQkWZZz8gSZq8BUUTv+kFumkjZCUw8Yg2GfMBabzFCEN+Msmlv9fhHjqm81Qo
LGwVG4AVRspDwKv96FW4Bcy2vRrx+CHyN121zUm3XvRIJO076kRxMtjJNILDJoZeMYzNo5UwC2hN
uNB4N5eeAw8OCIPZahTR1jMY9CHFyh2YYYJ7TvfAuPguxG7Ac5xmCG1hcnZNjGJkMvaOnb2NWf1Y
jP7nEtKmvWs5nY3Y3kv7xpbcWINQ8HbmqIa9FtQhWBjKo+RoVcXfnrP5ZvRNYou/vHThibvMmHgw
MgU8zAkqYSw5yrVz9ulU440iA/euVzo8Wi5fNFVVcHYDq9r003eQuu1bn9H51QF3Lwu8S0TX1Atn
FftMx964zODUS8QCDa7heQrtT7mALzAvqltFjVThuvNztXzAl3e0/SZmWLjUuKdm/orf7NI0hC4T
p71zQm2ckJqNTVnTco96nD0w8rlCb4lh+V5d/OPn0SCVXuoy23kQPLDEYnKelG/skWZ41DjT32LG
jyqq2N93LulKLcb30I9JmnPV4MOni5D8cML1xcgX2vMX7DZQMXtZpdaP23XvsJH4CsM31yVDgAtT
hO1od+pgzPgxfYHlRnPhPleOew+EJDxyaD2FUb0SpuN+qdz5mpCRyBmM13zpNqD59Kkti+jcc2LH
Tesfy8J+5RySrDvqLfdulE+P5EPe2mIAKjLB3bZbnxHWBADN0wQxLDPMbxFbpF9CAWvle1SRTS18
TolB5zzHs/HYtCjFyUSlZCwQfWLlXswUK0DUReYzeuK3jdWX64QsJTVEA012H2aWXojHdXdjdqoo
/WDwachzi9tbVl78GBvWfO58nhLz8KzCcXqfu+hOiyo/86RYjXNIhbAPf2E02+5q+ZwZPOm6W6OG
Ipea0nxtTHs7CzMk2Q7o0rawknH+YEoz4/Rj25jBQAPVYDvOpaQqrW7T9NTL4YaL61/f5fLShKTj
jHqiLPBMuD3fDFCet2Edws9xu5o08GQ8ZfVMNw73FtTrG2drC36OS8rUJHnOWtqs+jHMju4Skwhb
GVzMDhAFgEwFWYzrXA/+lzf5xd1AwtIZad4siRxfww50PxbwK+e3T0PYxXVOMFMWNpqJYzIiWLrv
3JZhpgH6bO1U2DzxGqCvN8Nlyp0HOYJ+qG2z3UciOqDSF6+2H3zmkoPymPl3Gu2Sn7lHchvc4lBn
33kCB2TovjhtJFsPO+IuTd5y8KabXGWIN2VVPFPMfCZtzoQiCIb7lrfnwPmQ+qiwmln9SXcU3pGa
lvi19n3W2ATjr6uE/0Zrywxtp6PcjFkuwkYx3igKkFsOwDnod4/Wyth4m3omVPiZUceoiS5VmRFR
xqaf8utsRE9ZiCP6C7DJdV318Q60E6FZjlQPUeNfqpT4pmHDne5RFS+hJMuvQqIrYUpeXnmJuxIS
570RIuh4AdK96vjVCRlAxSm/My8wz7bnOjup+28QYNm9VGN27zEQSbVkj5pM9zgc/V3A0XLHWORU
cZtjL3cCpgEjEgiACrzgakvVAmuKeVc0RnJKvIQGYAu2buEZEC8AXQyGCi8+lsUV3bfVVpjVpSMf
w/jayQ5qKdENlsmdxD+0LnK2xo7Otxa4+W03aOuq671h1RDzlw9ysh9Mkx5ZE8e1bsDp8PANv3rR
W29+UnNQCsGKeP1Xl0+nckYqVJ1Kt1N9RzqiOc5W738PfnMXyxw4v64uv++vbVJSAQ5gxT4AsHer
mXMFELsmJuYbLnJuJe8VU8+LTD68IEy3FZmOdZUbb1UdG/u4y/ZZ4+A6p9hiFcTmsMPGVsBhjhyq
wuK/bfecAKk5YDrml4Lns2kt98dkjnNy7LbcYMJ1pk8xOnQbp3fd4KUXu526bdULbkOzPvQz+DLZ
4/zsyoJ9owAm6yG84gU2cPDVB7ewoWoJBBTJMEBDHHwi/vKU1hZUIE9H+zrIcx68ZDd6e3irrcZ+
CRiWkw+hvDoxN7/LiBu5rHuuYdBZDMqRH0jcMEDhLgQ2ejJ7vJuQ5+ytbk1r56XC2TeZgsMLD3lt
lNoHvDzhxK3ByseExaWjvfcoLx+pBPDoLKidbdM27SGTKKPUABS55/9Bw+y3Mgs3PiQK4djGxuHw
PxHD3QRNJg8mJtU6qp/skhBKn/v+c8+dywwfZ2llAbOf0aCiHgPdCHLdYEeAhGs9RJDTTkah99Py
9tl5B4egn9ACOdn2PlRYK/iDWvRUw/JK5j8uSsu2jXJ1cPmFGKCntyJW08pFadiQ5nZOLgi3NXcg
bQd1H109HgZ96Hfn1Bw+dZE9DiqEktjK6jIromYGw1kSLQa+0M5NVh4i686J31TejyTTOGHmU3Q1
p/iIeg2LHCvBwY1NhDptyQO9fQ3hcrysgE6IvRBICmIW4rZYvpXGjz+GwQlFELZraJ9VHwrsptVt
1iO1tyY2j1i7OL6l5KBMnJz6ueQ2zgKzWg7PUYQMOphOHCLC/BmLzTqI2+Qjjm3kQHtl0/4MX4vB
e6AYaQdAyqMuF8eUuRq7a/NAbxQmXoAeXDUFBifAUBs3LiGvZ2o8olkbj4ULqccARdFZfxthih/b
Fh9F3L5h+DaedOs+pxjF/jm62lWuUpuKcf6dq4uvKM7918IkuO9VU39fwumH4MXwlPy4tbeY6dzS
cGaz3jXZt18+Jm3R/xtmkvt6WZO7LroZHfsV3crwbObC30lGVGu++oebVl4iJwcIQZUMpbtkxecm
T49FnV9Ji+2cPgiujgo/fIZMxCs9B+4IVVEeunBOxfxGsns6s4Xw7kBK6U2FG4DdMYUtjn/NWZQ+
dFtTwJExoWT3iiARuTht2T0OViRQZDHV5nRhDbz4u0HzLrALdK8eoi86EjVnlHL88xH/NmrAeMHJ
2VkryrMT25pPjZG+zQPosEaq6NCp6psCNwu+hDFvWrqk1llbRbQbNCObqB4uhY69d9NivUkil5Ey
FOizDMUPDVjetgnAqYWof2hR9jUN1c4k27XrJmlvf1ddQQ2qEVo/fq54+oQnhhQfOHkK0uIZLhZl
nNjAQwyw67cqwZsjiJZRW1CZ9MnrK119wQnQdbBDnLTYh423nEjS5veB7DfmQ9h52W7W0CioqAJj
HLHHyWoebaL5N5cQxxvoWEtz7qDG4QSNP9+Illa+mIePSFgs0jl/5UBED3ZE7KomNAoFxNmMs3q2
BcQ/3HJMcxYOPWMDHK8e1l97nCE0UJZqKhDdEwk3ivhw3rnYssw4sI6e6Vw4UoWvcfRZ9Bwq2Num
R5z6jMm4VrpO0bfMQIZNXZntwevUd+kt1Eh1xHTksYleOq+Kj0wR9IZyO+sWp152nhZrv2XZzZ36
U2kAGHEerT3PoWsEPy1vgH7uKo+Np9FImoLTc2g2ATZYPMNGOLpMqyya7dYVgVHs86xKbgTrWQfX
uJkfjAkJrcFNksu+fMqmIUT9TG9ZJNUd6KKXehyAXdr9De1Kk43AKpNQu7UnBfYWggK/8sqsk2BB
RU5qWAVByR9t5AnkhGPfeT4NOUc84A05PcjPlsJaFJPOW17RNQ1t3r2VWLC1Be1ysIhdcnXUARWd
7z75ulsiXdk+t8gzCC8a1z29onSQFTD9G9842swpV8MIX013ycdkTHQgqfE8pc54rfkOBaHPpfLC
OiaNcZzdqd/C4O8+Wu8WwyJ6zGrkjW6U34Guk3NXczhjOJC2rMuCIr1VEkpxsGq9s0uTjWRffEnq
Ts5xljLBydk41xW2ww7b3xruG/SanlqnwDZ/2tw0b4XSiBJk6VwjvFTNxHtC7heGREX4t7nNffsv
V1wRZDiqf7VImFEKyhLcyeFiZzhSFTP2c9PCuE7WcYf992Q6drO3TYnU09xTdzTdXPhMWzsfDznD
ScibT02DrpYEMqOxHhOBZ4lbSCfg0VMVYX+UeuLJqFod7caO9dO3s7+NHTqKED5ImNTcR2LEzzWk
o3n0cvMfccH+boz0o8Z5FtP6uXOq6ZAHCczPiGVYBGNwMDEDr3xpyUcV4kdurLZez8ksAKBzgNQm
4XpcTS56WMd2M6/mjQGfSwr2BHmc3SCAPQnTDSkgwIk5D+BgoCzvYEXuO+VCHqvZ08bIjpqMBFQg
QXocw9tm6n3aMRw35ouY19NEUvOIWNVkfx6QGcicYk7H85ydG9bUoy8ei1ZYe24P3BVA5s/h3P0r
GcptXMdS27i4DEnm7pqsKLat7d7RZAmoKKlIlKCZtXgJ8aWuU1OTUudB26jm4BS8Vg45F5JZIFZ6
+ysaR4FTcn51jBLDecSUkHJga0OqoUUCpTQeeRCvd2pD/qs/y6bjlouNo99UV7PqPOZWwV5YRwV3
iQ4WsU0MrMe0lvXV7D4OndxNRcrZP5jAfQ/pJfHiJzpR22PUl/djAcVUzwT/GxWmR+YtJB5ImK/6
qY0fZpF4OH0ziF89Ni82ZusmTH/iuIfI3CPc3Ps+TZHC6FHDCvPC5MDeqtDyYfSPJzH0YufVKGD0
jNs7y3HCdSkKEmgGcxA3tJiLjdUulZ+cZtot/ZlaTxctyKFWktFUi7GfA0DFNuE0Luc4lm3dxeUF
ypq5VTggrb6zyBI6n+1oNOd45L10APoeXav+43rNcEc2u78rROOskbnItJnucMmw4Cx1jffOKKfD
75+iZl9jfDvHlHYcYcaRcmKgRcVj1OMBHlV31HMe8m6RSY+6eNqpopXLl8bbwI+tVQI6cDMJlwlr
lMIrBd16qcLsagOg2rnhjPwODvXeyZJkQ9WIPIB9e0jt8C2LqCLr7eieuJK4+ODUmCnR32P7Lqev
tryz0z+am+VRafcJv87DOE4vANfy+wZ8WazyZWLyKqq5eK4LI70a9bj17bK4iLR7mstyfByW1bRI
z7RML5HCHCSaz/l2nKJtR1/FzR30mdaptZ7y+djWoAViJOUDYFwOImm2dWhHGwpSWIaS5FJ0+9kY
UXD2ZaBg0AYuT7+ouBR5QF69tY55IYbdbKWghU2qb52wOBQOHp9eGdtp4nRiW/6XNJl9k+HKdw4L
9DpGftyVDh7PyJ+csz9Zd4U5hmenv9SpBQcMK02aETiH848JzedQXqbkAYeOU2gxYTMT8h/6J8jg
pgu21pB1pC0dVM/Y20W6ITwqwc6hVAolmGpx/h9a0BRCEPjOdGg9Uuu3L3k376JB7Mj2gwSVt7LU
+yLuHAJt28qpxd6fOExRfipWyoLi15fThZIJvqumdGb0xE212trZfhRvex7F+EDNYxYxessgf04q
nzd5WN6CZgZ8T/TPy+O/6Wx2947soRyUw10+cB7Ls+Quc5r3hGkF/24mt4MDO93rbXKp4Kwyz6bE
aLZojCSqgZk7yK6m29CSHSCLzCZcWaQeDwgftWs7SFDduqfN58wpveVg4+JvGlB1S+TMbVkHF3Rn
c28UxKWDeiQJhU/5sTRJfI6xRk0CLQYxETEZUBl45T8U9e6dimplimY5PHi+sXEjNkJN6IDEIi23
VWiitDopcWbkfg8XwNxbBlHcNKYZMA6J3JfZYsLmgHJuJnCsQ+udpMa558/QQacsx4Dkk5yX/VEC
xbq02TBdZnZ/aFuLAG/jXrYrfz3JsNqxuLnv+S2Tfb01XA5alYpcAKjsK5uJw2zKtAi7FIoBjYXq
NDEJKRpdLN58ztF4SdlbkQXsaHd+7CBMri2WpQ0n4hdRGOUagla0y/KXMVTdQ2fJlfASEMFDj3AO
vZvhKAMPWbzULS5CX5E7xzu9kaODhbwuqTb0Ak1SuDb381S+0hbyBR4PLZaETmghr1QesrVZVZda
8bRLpeXQbkUwcuiy8rE35etsqY/S4dCDOhLm1YnqxGMXampntBciOMjsPhJUZYnEerBxgmG689xP
vyJnHDT8D/ApFTLQ5CyA6YcUIeLBxdUfZoF8tMMYomdFc2btTorFxlLzOVg+FFmbHz07JPTdfRQs
4nQtF+Y9DMv5PkCgsock3me4pOj/mVkMxnnmQZ4Z6cWvqpeB/B5I0Sa7OJFTngfvEVURTO/yAT2E
pqvlMzTRBP/CwqrQZkAfKztGXFAx3IOwP4Q0MuCnwR9c+XiV0zboDxkF21GV8Jsp8WMmQ7ppGLEC
tAAEm3oGmckOEkrsFeMdweYNqm3zbAoklKb8qaJ5gqwrQ9IwFZcZ+0duoBbgFhxW/FDUomWSfeoo
x2NUdNbVDiDiLd8qrnaMfcsz6/6nn7VfcsriXSsttqS0QW29tWcbxt3QBxnsUKfdc1rfDNRanH77
sosuTPaeNb+BSEku1VzfV4wbD3NHGMNaPgRYnzcoT826o7Pj/PshMKNv3SbUodHJe0Kgnw+SVygJ
h/HEj3Gsp5l6ZjZ1aYVroBBvIovBPRrZHqiTuxNjFoA1QQfTLkfPKsECK2/F9BCOtNqYMTOmuANh
kfTk0jA5n8uM/Jnld3u/b/7mZv6JK4TZB8O8IfPGzdjEekXx9Gb2mXxmaFhp3dK2N3qo4t6mVI7c
GTOAF9jReUZ2s00MYrs4H1bLJs533T8pyE1dUteg3Whjhrg1XU0wvcXpZPpkdkflMb/j8QNJ3yEA
SUFqu/PcrZ77r7yTxJcaCorIi3p99crwHddIgw2ggle+khEOKnPGqGNc4jIAgwE+cC2SvRjBpHC2
ONhWgOSY+KcuZZMvCl6dxvwqY05nuV6ZSEKcJ/sLXbYU2ZCDmZE/UxOHZDwGn9KFYOdRVOZmH0Zh
Vvve9Ck2DSXPEExtmRM1XP/2vciGOxq9IAWXr64jua9t/UENCHN5l3w3NhU2sTk9okFHqxo296Jk
jsC/pBP3o8U7vsLzJlZzZD1JPDJQXIOTmqyP2fQ8uu/6vVeE/7JOIoD67Wc8YN7lOQBXWpyx+Iht
6X55SfZS5uG4DY6Nz9CcqlBy1v6zq6nFrFzgTLHns/mID00TfMaRS0pZpM9GYD4zdyIi3UHPSHCi
9G1wM+BzsorHZHtGQNYPMyYjjitgTxb/p7dNmWlgUbqvl3CRCiSsCUqIJqnZYfKIy0qAQW4fcoip
EXSN9JRlBMoARq1bjPlhTDWeASMjDtEdKQ09q/RagFfto7cpIsCUECNe9T67ztG45dDQby7n2vW8
VE1SEQg2KHilIxcwRPaKXX1euZN7BWR2JUKyB3bzTkHWuaO+dWWW6qUVwSdI+nWrjHAdBgjVTsi5
rMd/S5um0ZHezTOCziBIkOlIHOOs/mMZPY+BWW900c6YYMjPZ9ZjYkqcPMCrxtDEcRil29z+JjCG
GzCDBIQSceH59FCWMZeEqde1Vci1T6Wb69ovsmKXWZ9nO3OJ5zms8AvAPZH7dhKPnoexoqnE0ehx
UsEjWNF+yqN6VjDDmDzbHQ579jnPtX+AuPFntEbyOopJddh+9I2FqwgTvNPreNtI/GqmXT4rI37z
S/Fmx9mHrPNbbBLTJ5aHKpmAAqBjZsi9clMCo+BcAujAeNel/bO4UazyKyiVudM6WIs8uZsATh4U
lnRndAHOdsm26fw72y+aQ067yqiTr7Jw/nQUbsG/zC+Gyu9r7T8RiMWRUuk3TDMHBOPXIZmeCvi0
IZn/sGA/FYiAI1UL1yNMX8IRmIiWBP3sRTv1oQrlH6MK803XkU8eOXbKOjZX45Ks47D91qkgAcBg
ndoifKkakFAmeRFrpi4ONsA6xfC+G+f2A/X8JptxXxQRYcIQU14SeJQFsJF1F3t6ROiiA4iEgI3H
tP2hb+vPFOm933IimCzzLWDCgrfMnNUBqlR8SHgslinekdRK1mqGjVRB5nGjn0DRK5dboPj7ER/U
iEyQ5R1lpOnO80DVJG54JeaWrK0KJraCmxKnMsHTUrwUsguXUu4SrHt3mTxOOdF/uDuP5ciZLEu/
ytjsUeYOjW0ohKTWGxiTAloDDvH084F/WWdVdleV9XY2YcxMMhgZAbhfv/ec75BGjsT3ukj0SxQz
uE9jfe8m4M/KEHEdEg1z64X4SWKMRogJq7fOHvd1q4+bMmuuc4BwXhkzd6FBtg3uQrub9nkVP5CC
Cg/WQUlIshsfBCwl7HgWHXUnBdngNEPjaxZ6h5y+87azyncnsuikrUkfqByHuUUC52q2OPw5t26O
qDQjkHmVAzLhRMnpzEq2RYXyL9RZRbXpaxiJCbH7HSQ8tcm9NvfdOieuDtmdchla0ySgLvVIR0uc
Wyy527HTiYFQKUHEwYKlm8sHsktRE0df7aSNR7Nl4yd5mQApWucB+sgm9MiXk9l1GDTYVhRrMzEE
O4Sw2yrP73XDrW9bEdMLaTqSJRmaa8V7Z92IUhueJRdPZtFvxG741cOeSwY6FSTaUwd8qZo7oQYD
a4QlKzA6lpahMNDPmhXXbyUBn6K2UU0a/ckI9YdMenfQwvhAaA2CTiPqSrQkt1fkZfLGjDCGxVge
fuaVknTVpI0w0THDZmCgS5CjdidJ2wjkF1B3ptAl6Zq2tqL1Orscx9OHQaCdHhr3sbJu3Mp8pV0X
bMlg3KpQp/qfCSqQU3o9OliSJw1//CxhTic0Ejm2tjNXfFog5BEssdK8QsJc9+O4Yqf4SGs+J/pl
V2mR1hz0iwSc8VbZFFz0Ix6FR4Gf5MFTSbYHwsrm1g30O5wziLtteCzWcM048jVtsglOPGiwOvxU
IQ1Hd+JiJQ89r/uv2Vs1NUQmrRXz1mIKSrBEtRYRCutK5b+QInFTjPI2IcSlVBWpsDicaJeZx3Z5
+PlqRvGDo1N7TUzH2jqLozFZ7JbUvMQk1ylCtp8vAQHy5e9/+vnK/XFB/jxQhY0EW3JohPsZLPDP
n6/IkPz7Vz9/98cf/6dv+f13P9+MxqI4/v6xP/6O9B8YOnMh19Yc4GlYxGu/H+JQ/8c//vzDz9+l
//wPv78vjZvFMbw8Tf7z5e9/+vdP+8ev/+PH/pdP+/Py/uFnfr/wxLGiv7++37/xr7/841f+/pnf
/9l/+S1/PcPPN/7L7/nj///7WX/+wY2tdptF7Sf2tK/RG4PtZMXbAUnovsnJru9z+O+kgKwTo3l2
s6bc9dPUrDvd1jeT2P5cYj8PVgOcYF4a/lP+SU9s3Hd5ux+Mcjh22Tu3V4k9E9SKnnrjMejxHtey
3taj8ZRxQj0WZK7thl67g8jxVblztGtLiqR+pms0Mg9fxy0yRK8pWPw8OH5xVR5/P8SZGtazG2E4
EKlfodnat7RnqHZLhLeQT3ov8zMj27kCegv4w4ASy7lq9PReG41pZw0Ne01e2H7fNKafvYymY+6t
SGwipWc+2v2Livv6OAwpWX5aD4IDlZ252NhFkRf7OAcUMMoXtoB8VyQaks82BGD5s9bZSzMVBEiT
M9DAiHk0sR4d6ANxcMXNri0PVhT0DCntnA5t0B2D+TbUIgOQG/o88fZz88yW9fcbFE4TPReh4Vtq
gEtRKuB9nBcrJMoOQrJ+vjQkFAMLF7Tbd78I1cQi7AhUg5HHNpToiiwjbI4TaUWM858YB9PsTJFd
gGPxKo5YboWmTECpH3JgLuNrbHRInNJkFxQWUYp0ryq5jWrtacYYsqZZf9P3sLe6CneESny4Nnx6
fb5QmShlgbOwJapzTsZyxKrL+YDwFW1O3muUNcsp5BxzlttKLYWIfhn6niTWrMsx9hxSEewDoo1W
XTyb54GI3xhLiBdyPspPJM4SW7SUfg7IlQ0qYMYmkvMZe3CRI1UFFMb4NBofurxEO6jpw5pIiot8
DVT4buFDRp7vfjhhts7MqoX+yRVcBZa7qcg6RGmprrkY1cYEl5s2g3U2Zf8ULgHLhMPIg2uM3yNu
Kt6cbxeRMmPE5BhYCYcHLfqVKfNRjskbLd83fCwcupk0pENHMx6a6GoSNSsu3BkGDPE67FAMtVLe
GGSXSDveV0Ld2XJ6nu3xMxLlcwLWM1FsrktZAiL0qYbSrWfzPjddRJ2Fek7z5JykxVU51w/03Y0z
EINLSKAzqqtkk+tM90VSoFJCUwxABsgIjavk0J6yIoy2Nm7VdUFGT2J5DDgL60MfgHMpl6MxJ7iT
UxAlCtoxTkZmU9bgHoc05YwVTuXWcMmKB5S5qkuOXon+bGtBRrYrPh/NGNFwq1sOFlhVCLcWqf44
aBKlSlvcWPgi68j5Cmg+plU2rSr8Udt4GPZzAh0WuSX4lty6b8hz8CudVWXQtpmd3zYDtavq8Tox
gt/jdsPNGXRbrTHeCTHlqBDc2eRlykFF98kXQTrPupbgBlTtvWuCOg1StDSY1lJKAOU+WlPc8eF7
X0Sy3zX1I2KeYyrkc6lT/+I6eQfHSgJCrV4Twe1tI/gE94Ao3cMMSAwMYnzIXw6IJLpMVwllyzIf
src22Iq1cMOnqdPFthWR31ooY0ES2VSP0U5vW4ZoGS84DMwjjZxz2pWfBtVGRIfXMjc6tQiemWMn
LLqUPYszxlffqvjEsanO0ObXMWFxpYoBuIU3dtoBmplOYfWRswCRPjdVJ4Zrx3xE5R7G45Ud05J3
qam29DE2ZjNGNMnHmIaJQfICmLBpviQVFbUDqqgaeSWhUa4zXCBQUdLXiY9knSG3cKW4kpV3rpp8
V5J1MnmcULgpQl/XWjSf6XVrT/aaM86VZxUaEAVlrgNEd0xoBsYu6pdwzewglfOcTtFtFL3bdnxN
A2bVLhYtKMgDCT8yKoDrjIeyNw9BrN8mQWRQOLjXWUHaQNSY67Gtrqm2jh7+bY7axWM9jW8jHFx0
3eYxRYQPWYvIQhk/h1qwNjsawKJtr7om2Zai+2giJicdFwhVHyDpVmbQZtzubEzjc1vn9rHzwJkw
480AJtJ5BV+EZTPX3+c5KPY56sCVvri/zUx+iQJqNvX2fFvm3uu8lLuKo/yGGKKzF6HgyICwCvfc
6J+B6T1XoOyudVFdUsQjJPdK3yMtjo88W2M/2cNCTQ/zFD11McCssXp1LVxXA7lc7Bz5brbSN3SN
pDRP04UVO+8pWDElnXrPeI3neV6Dum3VaxUSRMg2jgQp/Oh1EHOcrp772EYQ4quOWAMTivbKLWam
OldTioQYTB+bonlDJvh7u/TTmyn/YJTyyy2Nb2FX2HeX/mWUOkcMkPuosJ9rNT15rXW2F2V11WIc
KPXqY54JwGnwDeBR2Muy6HeKnGBNZHKV2ctyWRK4UNA5SMKYcAvbyfE/zFsEEBzy6uJ2JFABnfkp
t4xnO0CoJ82aSX79LMuOjAlRg7QJgpPlPvWJ+WBMZgR0sL+zGMYCz7Y/PXOBBWPg9YaU04tM3sGL
5nsmesz8xYU8o81Yo8iWs2ngf6Q4qMIjcpBz2nIzsW3exo132reqKm4JVmb6MdIxVjPTmyIjyWQm
x1i65CaDYDFUeNW5qR/28aarmOo3HlhUe7rORUQYRG3GyHi+0yjC58UlNxYBBIUlqIg2WZ0HAJCs
IltkVneh1enA4ziW6E10rNEJY63O/KYNwLL2UB0x18OMHJyVGTpfZUQghI5VZYqbyW/rD9LpmU/G
81XpOhke4GgX5eMjBnxwqxmIjiT47kfT2jOe3NdNfDKV+w1V1t33Uh2aINpNzIOYF/10o438r4zk
/1/jYXVJrOq/Doi9j7+a5v3/nL/K4usfY2J/fuyvoFhNir+x1OiG59hLrJlnkPn6V1KsJo2/GYI7
XgjhmbYwTUJk/x4VK8V/JcPafyMRUEjPs4iPtIVnuP/3fxEMK5cQ6t9pYaipgNEKwyIrzPboyJh/
hDvXgQUxRroHvfXye2Ct/coYC0JYp3Q7Bziyk64i+WU2EGlqh7TP92P3yyFGinxHKXzTuYMWmB/3
//C2/Q+Rb8vb+uer0nkbeHmOzpjXXKK1P97/KzrbkrJNm3w4OGObcz1z7cdRRmRsd52Ncb/mR4dF
Pge5O4DjqcuSIHKQHps0mF6I3K7/Q6qaLv94PRYvxTIcoRsWwlzL+iPKW7qaCuasOvQgqicrbG5C
WhgIiIp7eyRsJ0doxqTggPgcikIrEeDppKsCOzDDZLyUivEyHDWccdgkZN2yvJgF3uz5mpnj+Egu
0396wVwf//QGWoLOK1AGxJSW1Pl0//kNZPgWGe5s7lOhdQyOSJLKoBUGXT0hdA4vNXaHTZKN7x28
r7Wel9Tn3bhrY8LTu2b2cJMzplLzJc49Spq0rHZxlX5QBxIY5mg3//7j5rr+by8WGK8LhoVOO+/y
P7/YjplT4wS08pZBY6KZKxqT7lqFq6MBynbNvCjYjOPLv/+lcnnWf7zyl7fIsxmzG0Jativ+uMbk
zMCbV7V3e5qf+GN8RuEo5nOOZ5GA/BXW3XslgnFLYHtBB8wlSm5H+Jf3H8LIkXf8t1eyfEgeWmc6
sI4j//iw5gntbTMX+zpzHDwL83AovDBYK5UeLC3yfL21borC1s4/D3jiNqIFG1okfbRpQ6F8OmZX
PPGWmF7px+i9fEwnhDV57sEdNcoU2rIu5mVGibYvJGGnrcYMOgtzjYQjQCpuZ18NuFWuIH4vW9UB
F82w1Qxr3PZDo/uzpt2lln6Go+Y+Ua8+cTZ5KpWDrSNib2m0m9zriYEoi3bncf51aRhh0YSYAytD
6bI5x4xgW2yWdDEJpUVHmvrDAKTCMpp92YdXKBL7Y68jQG5d9801HOVLL0Hptigku3on+V2OEh+K
capPT/yQCQxjeGCQBouTp8+IbsAloiQDjwR5GZqD0P0JKcAWwR9op1gCr2HDPxuugCJtq/G2NNzo
qOndZ+p8YO0c7igD4p3U7Rt+9XfS1NcGIjBIb2Qjlz0UCpz7sRyYUw13QVri6TApp8IuIg7X0F86
L532BiJAcpsMY50HRA6UrL6XnhliHqYBAQY9Dx3TczgL5d6Ggr1i2EKtVffmzUS+sT/prkvh5jY3
0lp7aVDeDfoI8X/uwB7QawS3HmG7D9P5FjciOCmk6RV5Fdg9NRiuC3c7R6p1riTIj2wYrxWhcRS6
gGZqbuzjf7iJeLl/XrxSCO4hh83DMWzP/uM2MgOmmmZHZsZEwKnGSMca0v6kB5AGHN1j9JZ1N3Ua
gj8GtCeDRG06/VNrWEgDq6LOtiaSJQzvlDSKNNa4gvdTQ1Nxq/vAmi9DmPrW3DCvKpLPNjNn37Ux
2KK3LdV70EJ10JM68Bl7gYMCJp7F/XGMFhwp3rfsxLJO/6QddqQM3SfVjAF9MwxIMfGxbexZf0p7
/H16z3vOhhNs42p4gXeJELa9Au3CxS/OukYlpqr2pSgQjXrtyKCPeUc0Rtcd8zynAiAsulOhQRw1
6ROTS+B+XRKbpoRL6SQHi4OPkRPljMSBg9EHeHlq0AKgPQP91ZJ6CDsOZnmfPQal9pHb4r433rq4
foubh5F9mdNxfN2Pw17T8FfK7iQqnmHITCYykJLQaPd+9sALWSQ4kuI9fYQnQqxLvoxBhH2fa/qF
25c6c5iYS4zal8H8O3e8zxJ2PPzhLl0bpn3SSwJOorg8WwQV+yI0AULP72Em7l1R703X7NeafcH/
HhASQGqXV5ewXYpkPcpyr6fDC5L8x7qmf20RSOMrei9gUHgNU7VttDKDQDDc5YCAYkIgzq7TZSDr
vYOz0vVCwJRF4W71zVE2l6bRiBGf5Atqi2FrzygqOVOj36JGj6N9Mus+jAaPVGvQQTT9f1mz3DQ6
RrEueo070szp6V/wz+SbwJmvOm2ZPzKkZJZ8jnQI7TqtTq1NHuo6e8OMaa+9cnpJZVBsDaf4DlwA
waUVJ8i6UeykdN7qvtxbjss5EfolvUInQTQt4/Az6YeHrtCJcUhqiicm53FNv6NWobGJOfX6vXqP
FhnBlJIDAAmSFqTgEpxxYreh+4RXv0jp+BGCF+8SCXugQjCZuHQWBp3PuUSbV0/EFEzaVzuLe4Nc
Gq0UrNlJ6VuGeLIMHMAAoKarzOw5GNQ7HGYchez6kRLuqEUNxgA7WNkhv8B17WjbnTGT8Mv1fNfD
4TiSdWJNiJwHp9F3mMlou4EAZQWluROy6tKgRGAsSUkdgWzSD17ykl6MwYAubzLGG5brZrCc0fcE
JBLkKSTU9UucOsYnktdgVYHShQcTm4VzCIia2tR2kPqNqe2kKT9bwKzI+aMbS3MVk2CTlbolA6ko
rBcMcgxITPvJbZp6gYtsclSm675Hpx9N5rQL5poLgygGOqDw4LwLUXDfhggEUqk9WqvrpPRyP8/y
BTQ9PZV2MGw43GDP7oclzof8qOQZkiy5sbFWbaNhfJeCogde0o5zvPD7XtxLp36F5DneQySrMMuc
42zQfU+6+9jKim0j47d5+lwq7L2N8oQDnYeXf5aHtk0ZwrI1emrYejNpkvaCKcKebGYxNglMZ1U6
vNKV0Q9JsJCNZxJLjMVM0IbacEbG8Z2YZugjoDrkjk2eoTbgbY7iC1iIBBhV8JRZijvP9badMx6c
dGCVi0FbT0uTSJEdQiuKgHe6YqmDWq4ojIuNPUVEovJBXOAWKiVNTYk5apztS9IzZqejd9JSXBDw
yF2yR/tnuFgzbXOQUZmMroAJ3MqhHFfC1Hq/qJmMD6S4x7K7Hxz+Rss76uNCB+bGsXSXok0lzzJ4
TWb4flYRv9kihqESwmKyCeuCmoMbKP3lAbTFrwAfGG9qFloI8kR8QVrMh47KSyZatZvJZz8u2fBZ
3VjXS6+U3gxi4HXjgOUDXuytGyxRK4KFKn9otdug1O/7hDZ/6xWYGQvYnh3BZQVvmFfmd2ZZgbFg
+ruiRUlIve6cNfpbWjB7WFLKs5cvIBY26BXNlk+XJGiqTNIQUxKwPHQ0fu2OxDMCgpE0IJtwRJcy
012suAea6QWLNAzP5BRn7rfNNgD//WgV8FTM6BsxJTbMZV3EHLpKsVniIcquHHwPTR3qWyQUR8/O
fumi9Meg942hp+c8PbaKJPC6us7D+pG8EGwyM5mL1rst0P1lI4pPx8QqTYULKUtXT7YEbtBYL5h6
9wqvAw2u4RiaCpLP/CbWRkbCRW0vkszG2JnbsY+/NdwpIXxb6P04pVWKF0st9vLOZfOM5psgQfYQ
28D52cZXRguXdPIeMxM6A/wez8/rj1HoyFSswQBrXQow2wDvnGafN9UvYni/Euj/yH62Rq7Olob1
SoTZORMFouPK2rlN/VoY1ToOeVNMOSQH5DXAZChypoq8VSwJpHL0aL+i9llHQsn1h5/P0p2LqqwS
MEDNxwiY11JXWWWRTz3i+XdQTWCPpXWsCiP02xxFrSY0JsCkfprceGky414IQZTZfXEgpfEFzATy
Z6IbkPfr9wHtmK2ORGHUjZeiIsDDnvDtTlFC+mzXbIvUI/GsHwntaMCcd8jiN3o+PZQMY+CVw1up
YfuAsJ18FZd3EnGaFYWAhGpkm4AyDF+LQNzQtK2YzfD/u8+9jPhepLdVc01syK8pZulKq2LaDJ7l
m4U62vYg75ZJ9JgQnyvcDfFpzrpMdHztAaY+igusWNUtzlogq5izbH0yL5Njq5U9JWB3cmoFBBTt
igkD9FEzf0kLYFl5NSyXI8A4OCboazH3SEe9FqKzfSCyYQWIKETwT+W0ajDIBx2ItcLRX0ph1Rj/
aIaqIXuNEfDuOqc/KojnRMxu83K8rYf+weS0TuuMvrgI3X0x1iTzYbSpVLkPKgxvdmy2YGv027hV
33ECxRzINAkAwcYj7MHPBhNDZonbsbdtlFpNAPx0BwanWisbJcI0Oth0c/1FNUNIZJimNmrsjpac
EPVH+GXFdHEGwVaEPpmgFoZ1MzlQfYxpL/wuRKxhPkLblrGE9gWUfrojZOo5N56Zsf1cy5rLK4zS
71riOsJN5U9VfnCK5tPsqRGaiiABLxze7YERjRl+0c6FA94k342Yj3R3ENhIsHsEl3C8mPPPLmSl
DVlUdEPcs+oOx7r7LLoITyKXuh655s7lRUJ1rNYjv6+4Bpv00rFtW2iuLmEldiYxUSRg0HX3JD1X
D8C+IeunYlOauk7hYO4kBwfSb/r5UjrerteapzoH7D9dElnL8wi9ZBUHLrOx+aPIx0sz2qfemXVC
YnR01goZpTFTnedAWDGLuYx90wsacfoZJbEmYQ88R4eVVoms3adtuiunxtkRQPig4JKuphZbK6+8
I8pkyTOoPkdHqXvTIcS9ZYB6IGT1ZOHmBnLjxEdbq1KsqEhH4lCrEBp3Vw+zm+2d2THvYrrJF1yQ
HyQoHLVW0p3qapy/pXYy9RTBNl3htZMgoCUw6+BQiG3A1EO8sjRGVFpZbnRKmnnSIIO2ICLB96Dk
k/fwrJbIT7TYSCcGkGCwmQ9iiCZw0bG3d+mHoCREn2ZWDcyTxsQYYVtDdbDaL3Kc1RGhjDpyBX5k
EnrSMrPuBY62dnnAe/PslmCRWtE8kBFx05OJuEMlB1twAu9R00o84uGClGQSKomddjg2y0Odtd7G
SxmPThIkVsP8WQoLRymyktzDf9m1ZMsikMyPysMMpfd6tP35YwaS9mDG/aks4ngTThZWxSCcLwz4
sDEodLoo+/wugyejjSVpApw3MjG/I0fkC7dCQGUlkr0gME+tp67b5U/54NaUua5J/6Fmr5TWuI+B
8xHO8Q1jivwKz7zxVOd3emnesIjMOz2DDcq7rcEA35YJ6TeuQqxoFHwSrSez7ZiAnGglWW+EMmAR
kPmD1pLZw/Oy6w7bxiDYjYSeq7aPeC+sdpkl8RBO3gOgR2yKBD93HYn1hGHDduYBdeG9yiIiJtlc
YKE82ghkLsz/V8QW50ZunIhSnAAUVdVKQ6BrtIGkCXbnmCxZeFA+e4kwVFssPNg3wLnecnRPZX6J
RvdVYTzsNOOmqtI7zDY3rOkX10HeO2vTZzGzm5plv4IVT31PJp4CtLmbnegKuke6Gd2+2mjjIUgM
UJUMXEGXXmlWfm1z0MHemm2CmUiDDP6aIY19TCIGequx8eFM4kvfNmFxljQoMpVuDC6Xbmzf5BCe
qsqZ1v2kdlVKuOdsQ+sPLYwlE6ktKB7XzKV1PEmZbwu1bfN6F9rOwaQMEZ58ZiJokDjVbpzF0rA8
vVGwiNmU1U4kbygTd5qSWMH0m3HM72fXvSbfGUmeUf+qpugtEi0G2u5DQJNa90O7qaDzg6DnM/Lo
03ijs+/gjYDCwFLvNpBtS93ZzRPlvKUzWIJheiFGhDj06pwbPdQ793os6geSQfoqoi3SDL+ysYB5
hJkt6MtzLQWDLHTyc3cFHNcDPtRzd/TlTmd7NjooxR5LK3YYs73uJhvI5IvrFAeAq2RAEG7j2JfG
s5EfzhxvQzbeSaOiGar60AcaktJ6vDdM78WLhheRyCfpwqqrG/JLIbgibth6oD8tMR5cje92pMfM
jeaDObFT0HG5pwOJMBLHPkfyngMiV09iYayLwuq1MSK0xhhSe7IcVnEiPwPYk5GhfWmmeJFeQT4B
5leGjTRzAGZmY3tr1ty9zQRWDoANp+pxzWAvthImfqSIWLU4SxdPUziCMs5j9xDNMllBprgohZkx
JeteBs1bZb9gXYLw1Dl3wJu8LVSlNVpwf3IrgiHJNATM2V1cbdcpEo15jgN59DbH6+CuDRAkuuNO
ANhxXaZtw9RwG8bY01NKe9lq5BjE6hzQA5qcsryNEyYKZgpkXSc6do70/Bww6POJQ3/XG67TETG2
maAMRjFgsvdFZH84h8Eu1Cl0aC1AGkC8g62DshN7gzv07iUnnYoTE+K+uvlFE4gEFZNMy3I235SG
O8sNkoZ6EN5LPjP+jeUhUpWBiWCgrDdvgf81EFFDFE1RGW6sErlfoJlvc5GyDsyl+VjWj7LOxNEZ
dLCIDXcQoJC1aS7o4Sb88ErHfGx7b+ekJrrByGZeq6HM7pz7cNCvuraf1gbn4h7aVxaVF/KPHruU
hZUIJfgDs5viOt86VSwpW2yYFHNxlzUYQ7N2Kf3ZtWEA4ri1tnWhrH1gNM0+jTjpZ5R9LePEbd6Y
JSsUDGdaTqAZqfxKh7J39rhPBBNaBtj1XYO9+KZSyeNccPEYcHTI/KXi7vThnJ9yD4y2lWAHBL8D
rdBw6F0VRbtve+urEW1xaLFERA4Aby9scBOH+Yje14zX+kD6hBVM4d6oyNaG0bWj/cgEspjVviya
2zYIGByTMVwzMt2WYfrJkL1NHkum1VatthI80nYo+3HjYGPb6UF9FyQk7ba64du8U36U4F7HaTpx
Q5WklBgCeUvrNauOzFfm4NV4M5dMC6SZOluT8rSDKEQ8hloacxYSntDYKk0PNyF5ELuMo4Nh4pAY
4/nDS+dtItvs6M2q3Gw9vQF2OdA4T0U67gyVrYuhv066EeMbCi7EXeewVhwGkmmjgwS6xK29hV9c
ntzhpqdavdI4LoyDVp/zTTf0jl8uMI9uQIKUZsFAlswiuuRwiQE9GPdyBqE92DBAcW4ADkrMvWp6
LLfIuy9eUn6lnkQthktCH1g68LvkdITSO6/jrDAMyq8buyTvkhu4NG6HOZzANffPhaPQcQekWrc2
Lu8RP4oF14Z8HPUQSjffeq3+QpqedfGy7pLX7UeFXIqfYMBXcCCnNUM/vUiLTdShyDM77GJFPVp7
vBV7rZJ3UyuyexDGv1LVplDfpnpTiSk9ovm6nzR3PDbt+BwpzN20grN9A7NOJtMhHdPTZDKNwFFb
nnrbfdOz5kkfXI3NyBy3aeOAEkG0tbJb8PGOGp+7oZy2wKDUEXsVhDTh3qB5Shj2Za9hGpe+oy1G
azbnndZWvPzaLNdaiUmLvvuRwJbbULeIfuTG3k7ZkK+1Pn3XDAMnepo6ewO01qF0sDVJdHmT6/RX
llk86UHKXD/Q6Bo2Z3eYmYkPRw8s3FVoVTthHa2OZ2e7mXY9tbNuZB7GPmQAvRt5F5oiLfHT3hUR
Z6+qGs+AE7K4Ej5xhuW10RT4eywODAq4yEHXGagZ7PJAxymuDTyapNLUR9fumn0mcM42vf5Um41L
kUQ232BHm2nktxeWHl68b1VfjYTtHAunhq4HPqtfrhZAbcvTA7jQMOEpE+HdJPd5ZdY3dJ01gztl
ZILqhnQFWlthABOQNGmHPGnU2L6XBBQbMPmIZeXGrLuGuKjG3olw9I7V2HR3taJr2GRBu4vsCYVg
vgwTcesVNNiTiCQOuG9fIf5hv6gmoh1BYaPlSPGSVRzQcJ8TeaMLbRvljBFHRyB9iqN6N7qmfRtJ
DppaUN02iWo2pJ9GdTFeS8wPpiCVx4nc+lAnZFXYTvQJ6zp8m5OMUIFR7QhrILINrtDOAX41Jb1+
pKfYq7o4fSFHdaEkhzaISI1mVG9AMsrljVkbB9sMvJ3o8dO7TGqMhv3JhZu9G5WiU5kQXJojcYo0
A5sZS4ehHDZjLWco0Me+2a4HDxyblwDfiTLyh6CyMJRoaqbkJTyIQpyshjQXUj2u1IQP7Wf4E3dX
RdLN23QI5p10OacgG59W4xIvg3bPHxHC7MBY8AnFzA2SMeNgh7QPfFG1q0JkPKD7FZbVo4qNK+GN
+d4hhYsbtXs0tZspK01CaFV0J5oy3uWjs6ZLB1oT1DuMqqrZe6Z2qQnt2rTvoG4IO6jVyZii4bpt
78Aj3tVJ8eba5LI2HbV9ybacRzdwQjH5Yd6K25Q5qWsfwiUrT1fS3o8g1oweUX4J38oXE5WVp23T
QKZ7uxgrZo+KgX2BOz4Iw/G+L7BZEHp2dGvh3rVV9hWyOoD6iNW2xiy7s1sczmhh7H0f1d0mFYKD
RE8kVPWdDHN3RzlPVghq+bVdwQHMNHhxgHSOruvsq3Y8RJxiTpVwxqsu84D5Zh2xJmb2bqs8vImA
cz2ELWFGjXKBuGasxED26D3P4SkvBFahmQ8gG8+eFc0Hx5g+BpuRidYxCKqVtplY5g+jXdFpQoh1
QkHqLTuUdhWpibYiwB6cyuJePfKfjlxcoR3JLqvZc6S/gAO8vL0xq7h97fhVLtMGurSgIOwBkc5Y
h84ehHJ3n+bhydICf3Sd9tokptgZO7pDVu1tEey5K8KfZ27GRw5HpfLfRU3DLzSn4SxUfbGk2FhQ
6ja9sj8DHU5HZYFjJqoL/206MlZFNSWYdtBF6YwzWAmtxOIOzTq7ZqM+Z5m3L7Ta9TPFUKKY8/Aq
V1+tnrePodXQzEqy81zPFlCnmBgy7dM15/hSjjA2hpTbwLbiK9vP2YTOcsGpgOCob3vP/BwbMA69
HGqkvg6dm3FQ62xmY4DAnmC98xkk3VH3aKvWmLcD4WpsBsY9QqdDh4pxrbJFjCbCbq/y59AzTlwf
G2SdiT8UZACMwQQWP5u1bSGK4wJm2tIg0w40K1k8ewW1Kbfx/XH4s0uX8X7bsoMHnF77wtBPCdBM
h/8pVl9oCCSk5ViNuTGJsDsm6EM3jui2oRDliWzqGNLFOkinntgF1IHpZGX4Vd3sBvBeeJyS8YTp
zfVNChB/muUOG2bn62HxbHC8Q0xVpIzMyeuOA/atICXvvhZv5PQZjw29Q8qo+jtOc4bWLtGiOm04
0tTY8IqK6ZdqAiqu9iNuIRzho6aimjUfgpV3iNwUEpotdV8bC6YdOEs3jrn0SXVlI5qnkRnHc37T
RQXw5KLXL1rIrJUSswZcPPwiImWh07VwMhCLtsg+VdOxi1TIYWOM01pfAfNE1bjI8TdGxNCnTsX/
4+5MkiNHtiy7lS9/jhBA0SkGf2J9SzM2RppzAiGdTvR9owB2lOvIjeWBh9SviCqRKslpxoDi4U53
kmYK1afv3XtudVJML7k4aXuoxtsyzpynqtBfSRxNLomPQ2UPjUfbmnXxlE6iPYmeAmz0i5NTq+oy
Kmw8jSGIlkoDDOHQTLaJndjXItHMB2Dby6ykHWA0db4B+Nc/DXGlnghbXQPAry8lqLM1UTTF2g6B
4CnLnZtLifFUzR+0ZEBjmkWcHfP/MiQTF5bM2vbwmlODj9O6CdleQ6qdczjVD1GTqedmN3UNPTiZ
GM/GPAvy4IL++XudwBE0jlayYv7Pd+uYw0uSRPlVV+MeVNHwYgFAxvwuCOFZpYHZv5m20z/07sCS
m8r+zbARLw8T3/XvP81mSY2sC4qkCHEvHGqxCzzvGSxl/N1wj2sq/c1SGSqQuTlaFdljppP8V3bP
NZk35phaj2gnuDlYMTsbXJVCi56RS7PT6tPx97j/f6xcb1ba/D/keh/FP16K7D//Q/vVatc6yn9G
5d91e/Pf/1O35/5hOXj0PQQyroWI3EHD9Kdsz+FPEMh5/L7pupZlIOj7X6q9P1yUaIzSpXA92zVs
/rmm6NrwX//U9D90wzQcj/+Eyd9EXP/fE/Lps1Lvf+uZXJMvZFsSbSFzWGQa83f4V82cCTXCAd6y
yLmwzdOHA46TIzCsa9UONzmiAiUpdG8N+PPcfrw6833cycOXMXbJq67w8SaG/mhaNMuT0EF0REhs
jGa0hBm4DhxIV7Dwf1pFdoY6wshzwuQ3xPYSLr556HL5VJbNA8L1ac32gRPU28E3BoWJOV4q79E5
2I2PsIjOFdG96in39lovgV6o9yyCwTuLq3sE/vmEohjGBYZGCmvsrOVWp6K0Y1pStaCwdQL3Lc3T
clMA/UyUPWfZkl4eaDGiWQouV+jBRob17be8qcw56cp+xXv4jGoChKnOHdr0HuBOX38XWgkug2UV
Vz9/19tDk3x3XbUxHUCb4ObXpcbkRo7zmJbOt4dXnYEmCCbb2w8dx2lQA4ywauNZVtWtL3F8KLoo
Dowin3Q9Z0YXCfIv1NxwdpIPuyKr0pCYQSWJ5NzOKMYJsVbw84OLTz49wm3IuXT1B/grkQZCLVYj
in9hrP+y2K9/rox/5F12LaK8bf71T8P9v1aMZQhUjQwXLekIRvh/XzFj0uSl4/5wsuR1LIDztVmf
khMs3XUGgKl2BRqdAJY/d+FViHw/rl2CpQilWQ1JqS2TrGXrGvHAajJmwE4XJIWN8PtFJVfKWnpW
0mNobcSSvfmaWvLUViZ3NlERoNe3t3RCskl7Zl+MyNiHPBrXHYbPNV13ksR75ull9pa45cm2lbYh
KJLyYuh2RWOYSyzC3xz0GlNgjsa8z3WuACNOlUGuLNdt13Vo/LAsB1hz7W3jCfKZkPfCwv6p6DrQ
tsL01IulgHDeNm29JCriAPktX6QRC3RWAXqxe/SzdMdkBP+kwlyB9Ca2TmPOPNo2w9Ood1QPhCuu
1MD2bip47iZuKn/wf2U9We4G1SGSuHjJ27cnfLjfagZLsBv41xGy/SQV/meXlcd8IlBRb/dOXb2T
GItShGXTNiSyhAAQaKS4lzCVZ+kn+PFloC1DM/goVQEvPDLfzWT8hgo9bEEromkyD2HHM95Vjb3r
MYcxAhtxHnRPvCXlwuhGgqeoJE2GL43vHbO4g9ZU2B/wYTzuCAwSpdmNvOHBSBMx+ibLm3Ca0Xjv
G/olpau912DlcG+wcoWRr4uS8cOQEEpSDd1S9rVYJqL/qSNSmrFjcl2i3V2ZkXE3ZrMAfUKCnomh
/71Ouor2k+uay9gBf9ZGXALdFGRvU6x82VR7rRmPknC5XaA1HtmU2VsMtX9nDhhuuZL+ElYbgNGe
n2vcAY7tGLsu63ra2/oXPlqkNnSnoPOUkgqie+pb7cisAccf7j0SYft5FFi8eyIuyd0B0Rr6IcJK
wSBTBuLuqPz/J5j7u5JY6i7yGQ+hnG3ZqENQgP/9mTN72QPT/jFkmLGA2C2k5lIVumeQ3itzLMAY
pxq8e3TYeh9+/354/kef4eiX/7KtrT7aj3/8ytuoHR8+sl//+udDFPznf9TRx1/l9r//yp/HtmH9
gbKXs3A+ZHVduv8+tsUfjsNZ6UlsjwgzpPjLsW3+IdmTdd4mLksuo9F/H9vWH8JxOWhdF/W9NLlT
/nfE9zal3v95aAtsAI6Unm1Kw0bz//flMNq5STwRhqHMBPKfdKeextTRhdSbwTcRCbG6XR7Wu5wJ
xvVod117BXqYXeVtBPwtl7o7JnvYCjz9AzlLnCKlvpIDI68safwHusRQrws7gIpZ0rdpPBOAQW9p
yGyK/C0KFOdlUkWfhi+udtqDbTArmi/GVCBzhTB8+v0BRFWIF230oV5MTE8i4+TknrcimdFbTINQ
2zhrazx7fgBzNLK0td2Tx+cNY3X8/QFs40w/iPKXcXqnB9fczMoarkEwfQ15OJwnBMHM0J3aOorE
CU/MH+ia91rKRU7DpElQBRhV43GsPP2xlP016Mzg2EsTHVXiB2dBiHnko44UtZ3iXCoDQhcHAeO3
hehXq2GjaY75MjTULbSXm01BMjuqlugAR7WoFx4hAxu/CAc8ztqADE0DQtdkYJuZotfTtUwL/88P
thk9Il3yD87ATULzznCavHli5Z9//29SY+ObWlr+Kf0DuhDIfZtz/u8PGEKic4nlkBYGM3jnhqLK
hsqeFncGOYxcM4eg9DXxUSbJC+qLehImkclxw+laeCtL8+sPwyU4JyyMHQo+qLcIA50ERU8X4Swg
CkfbVyrur1oNarb3THsdVNoWIEJ3pL6l8cb+aEbpD1vUFVuj2+6kOQVXpheIOfFlz+WXW5zzQpcb
rYiLh9+/GpFnPpABCzFktH4BYu6PhYMetrX0JyfMzulYdacWjlKvyCCpO7tl2jnN77r6qJtmgINt
PrdaoLY0TW5aHXdr6BKnAE/bag7wWLdDzIQDe/eq5XFZIQOun3swQp5WZfvGtB7RcahDXnnRfhLg
JfPRe6BayLexbu+mKXIQVTPuGlKSdSZ9QADmq22rN0tIbRXYWrQEqpBIGch6FJNN2pjXouZUjK0t
vHj5oM8i5BSdJrXawvMAIQdzkmAYts0Cgv9HFNOuM2bJzmcN+HXhIjjkbC65HJNWRfcDIzLEFxiP
DOXKWUTZhMEm8RKcxEP63BNpr5t2vhkH59Ta8YMdqXU4qJtCih+XbrRJEvMVhhOFGJmTqMwfh8Fn
buuCFTR9gPUx4s/OONH+f7f6+OLr70FT7nPA3kur5z6bwbpscYxrAcYAnSyKLXqLk8i/+mK69jwj
KEVQmE0l0beFfwZKCNjJnjOorW/fRILpTGmyJ8Rh5SCwrhvBUJ0daImujbDloLtnjGLqOns02/rQ
UbwWifUQICOylJQ0jNNrQ7dva0oydalc98gp32QzPvE9AcjS/e9WQtXsVVcAmp8/xzsGA+IhWmzR
mr02WtaANFbU44+wSpLtAHlyVZIzh4os6ndT37wQ9pBcGYwFl0G7iSz1SHlNl3XRiP2o9fducl8h
ag9rJl8/84CICrxAoNeZQpNVkCaatS6DfFpeQiJd0XHQAgo17/U9Ry/NxSkkWiN7AzpI3n1HSosw
Kgf104iwskS/FAb8qKYgZVUwP0ynR93kCUDjlSxxXtx6AhdnGLu1MqgkNAtsU+rwK6yh/aHS3Q2P
yrioIETnWuDtKwF1Jo7851rk6bJs+TF76ZBrajCTnJTP+NBK94UfOhsD/dpYuD9Chso7kr4YFvg/
gxEnVKqSXWgzy3KTS0WGimeE3S1hYo/Ku+KVLaGb0aw/uVzvxpDSUqX+L8OKbpGTXTR5i/zexTqb
gxCwaX7Si11Ar7+ZY/SUfjLsRRcaRKjAidWcJh2sMINVMBAnBRiU6BWwWp6fKHpU41ORttYBbDNa
GsGKLuqK7cPx0Zeg2dWVX8DJm2iPNh0Ae+CHnQ1axxEhsY7+RwX6p+xFccnNflYYk65NviMLyxNr
OeXeVZhoqnV7ghWR86TpsaI9NiU3jWboVfSeQcqIt2RGEsJpN2ZhRwsqVjQHRKLxobTjjJVkyG1E
XcsbD1qUKyTe58QPz1GeSIT9RrqNgk2AnnQ/ETe9xMB1QQj/WZtNe6lVb8Djc/0N0IyDbjwOId9o
4YoKRCFW90RU27AQ1ob3cR1WUfRCOvg+wC68gBWKryhAQJZjntZixl+YoiHpOYg/XYCiTXZza/s1
CWC4BtV7nZ4MqDAhyRCL2YsTdO4rJJ+1oIbmN8K3olVbtmw4VJLQALf8YVsfoE5T9rKFDpETv1ax
8xy6dqlVryvabWTSbtsAb6qYfGxoRjiSSNtcKs0/OTamdb0U8VqU0zavjeYx8XDBpLjWNRfIsRzM
8oosSFtFHTJuxKLbyqzvcQgG6EM17itoBRseubtEYdJu89T7RcYdUzETSZs9LZsgfaqtdm9lbxoc
9jUJOteUf3ckHXgpO9KzZJOMZ11nIEzAg+jBQSlGFWR/NM3Jcq186fXSPZoGsLu+ir4TC75CX9xk
GH1ZhYsTUMmr6PKdM0Jk19HkryFNbcmFPnpehzUayMXAropW9yVIkOkN5YSNn0s77b+2G+PFOGmL
ts1u5MEsJ2U8NAb3Uq+9a21IBx+m7ChM5pOSENPajzD7/2Q/0omrJYa4J2YT9uOyzFp6r3wZXaln
pDjhIjXHZW3ET3oZUVeEEjlvz2xH+kc0rWzQXb8jyMZaFWSLFNwRhzbgiqcNKw0m5ayp54yTAKYD
L/+yBwXoa3TeOjsKf/+roi4+S7mrifiLk2aXtskdnvp7n1r03GGTL30QiMsh5/JG9xWhvjmcXs55
IMKNBIMHnoUTgygifPIksGGOSOYHJ7o1GtimrAlhF2Ky1BvEZA08qBUtjutAUcKTnC6hgCp8LuGn
FuzjfjxEur2B1rEFjrDraJpwg4IWHK8cd7iONg+drtFHgruB/NahkblnbNiuU55NOujaSS+M5TDM
rJlaahgsPIBsXh0xpeH4noi124Q9OclplV8Z8d6DQWM251nNxsRcQz5B4sKhnpszrrlpbTk9OUP9
HE3vLZOBL7h4ZOAGSLF8gFW2bOJ95UkGemO+9i0pnicGz1vCysDdFlIjXw39+pCI55AzIdQHEBLT
bPmAQJdUCZbpCJ2KPphyMyUsY8BFy8nkD+ftldWTfWo5/8AEP4LztPgqew2XgQNlaoQXmRtctBtx
VXPQfOEe9MK58GOtMkADDSOxJdmTS/+nE6NFcjTzFmuvqWoOUs+w80wKDec+QYgN3kG+qgGIvKeK
dWaDO/Xj+Na609lzi7WhG8mPykBYqhVB8GwqhbbXkzHjl2VLhvJRWUTLrnAgJa5uHbNUt7cT4wmn
zS7kioitk67TKWoODQd3H1v+YewJV5+G/Lso8C9VZDHgAlqZwhh3NJ7hgOEsJ9hvOosMWTd77Nxb
pH8VogojtWEhZ41MHDgQC41Lb0hzBXEv2qAeW0nNrvdqULCkk3djOBa9LZZ5ygtgxc4FM8qIb5bK
t7R678GuCQGoUAOsQ1dspWVhYCTCBLcLK36gYWAhgqolggtH4KRPUYsygT6XxO5um659pBVR7TQ1
3n2fW1c18WAAY4Pzpn/bIpb0iB4bFJ87uvsroKRyA8icYGYqlgY29zXjGK3LydiVnqcu09h+cNXa
+20COS/oj0RJrZxEbroB6KCIC3luk+lk5dYrDI1vpdRrJIRD/4cRSsi2W8EhMCJ6Tpmpdmk3sAdL
29z1rb2c3BFEfBR9egS0pGaHKi2pbCRhGfVYSZxSkIS3vpEpe7d3aLTp2UqSGGpJ+23bWKLZHeaH
D2uiJBGr8+zPLnXPCtTOYpLeSotpy6a32iglpS50mhaRnecZLxzg5Srh5WfmOT0HncA/UvfRc6nc
mzAU7qlyvIypybZBoB9ZUJgj5uSNhJyvsYtuAG0wjlvpJuunnTb07/TSaQJrhM6GvYv2sO/XuHUY
zwiXHynFLnrKZ9Vz1w3VpUjEo9bUyLQm2T/r5cHm1rGCLAGv5iQkpWp76sP80S2dVwPivYHQvPUJ
4iW6Hu9Gh4EjZRi4zTpPbDA+LWd3YYuqdlEalfWgKunSZBqg7Ch8ClqKndIrrSVRUK9Uirt4cF5j
rd3bLrkPGoPnqbuLtiJNKRdIEIwU8Tmjy2Z231YZFQiETBqGnfNKDYd/iLkwJUvwnaHmhPBc7I2U
Pb4onjm77B1i2l0nU4WI8uwWiBqatNow/tpgN0iPY9p1y4GsE0rnClrarOeNDNiMuRlDCg3HmeKH
aRY0KLBHH2/ZSEBfXlzYmFjEGIaYG8IpHIctWYo9dkKQ8NUYGgsju5C2gPHRqMuj8iF+uNBJszPv
PQEmBgr4YmhXOdQ8dh/Qj0PncBUgNG8lrYwrUXyLG7ZClSHUA8cp55GhLPKDN26UQx7YODAOG4Lp
2e3aap22jL6RSbGEA+8LTc27lzftspRBhTmGejsYg1XZeasOqbIuz2FHKGpVM+g08vow8iKgMDm2
RtavBtB3ZBfhOUyeNeVrx6jFGSYQ8beGvc9awjCoi16nWD31RYj8TB7jashODPNvhe94xGcEzxMh
BSNafcwNnGeB3n4ZcfBVOxgccfo58C+hQBWoQKi+2UapdsuRuCt3DvCNSuR6VlustQEvVRFML8ik
uYjbGBujznGXlYX4Iq6o74x0OM51tdRSnevKZ1tVGyLx6Oz09X0UmU05QGSHoB3hmlXPdlve6cgQ
ucXIeKGXD36GsrfGcRWYNrHUPmMCq0tpjs5HgRcW90pLsEy44pgG8VoWJ+xbP7ghvROsES16pBOz
9OWpsosvXFzx0W/5moiJTyr294Gj0Yf1LYCwb1Zcjmsv0dCa5cQ/kFLv0BTyIw0ktX/RehKl86kC
XZLiW0PvsEZ0VqwZYb12/LAl3RNmpjaIUijMmFJySGyJviuSKT8kpPDGowTu4r2LMh6WoaCqGNLO
XnshF0bugZcmlYfCMzjSiOD2zOpTVMnHGDjcootAbNvTmMHULTpzg+wKGXjfUiolz2HH/U3qZ0Ji
in0d9UzRqQR7aifkw6vaMt/HkEG5SoovlcofZV7CeZToZtlBOByddnjoUlLyckK9NkllfFdl/d6Y
YOUye/SQHLwAZ1gntvXZ5+SoQ6Zhs+3zOzDRsDwUNdvRHG+y0hxCs1p82zQIYZkrPi0Cnw3j3tgE
SPuPVY18q4/Szynk3CMAZmBfMtO1ir2fThpOm7h1r21tdEcucZQcrKB9Nz+SshpfaWht8lA2PNwh
dj0vTrZJlRG0OgGTaip8JoE1KyUgIa2HnJKwKIE15CXe1ABNK7v+l0oIc3MAu1alKA805PqDsjH5
Eo2Ft8ufL6zp+2jRiqtK+0i6xbdiYNzA18ZzJtldp3Q7odifcwn8tT6Zr4w73EU1TjotCQnaVQMz
phMEokLyY2Rs/0L+H+65I+4xfmYY3fgA+atcN74qloRo4G2wTmkTHdxI3RyQE6u4wyxdEhQMQger
pcB/qOvdOhyHamUj7lqWSFhWdW3igcIgrPemjfFkKrf9b5tqcCF+2McRUK/JLkQGLBGaRUDmFJTr
FUx1FEIqBgdVQ+Ac3XKLo0LsXG7jNNaGq2M11moaO3Umo54DrVnVhmZti8Flgy/F3jfj7cgxgh9a
fY/MkEh4qWFhE4eccHts9Oq7mm+ipem9YuL4yPvuENOVpn5UP/ip2Hh86uqpQHzj6JwVIjRwFunV
yrWzJ3jVO5d1Cuoouuu0QtxhApyGgbHp0rehsL/1tuSS0RBYoUkcmO4IJNY0d4Xtpkfbx/szhmyo
c5iPXpFNM+k0UsryRyMYy8D8i1dghPVtVRkkJsgdKac8rIinF3o1OoeyE788hiIbg5397GDW3rcw
CioxdQ91NNhkC9FddIt4Bzivq8bLkKXsDkiptJjOsGuEe5pV2p6ojWltTQ6JlJ2pkIyIo+Fwbdfq
vdVw6yW0r1pVzUOFRGIRqNFDK5hfORQf6/RDdaQq4hBGS+HQodLjX/CNIyzQqCtaA0lXHwPh0wFI
492MrK5ajjga15HR4J1k+Edvd0kiEx6xvj+PCUuzCuu77hcPtgixgZh05gL20DVHMlthBUUkQdjf
ARB3OsybCO8k3+kY0qZ4CvzEWwemf48y/cMQ+AI2pui28eynj/uG3lF4ivBuswu3c1k3nOJArbFQ
fubISJb2c0ocNTZMD3I2CF6lqhCgGA4kTee4NV8CpdP07FFLAjr1yFEuwGnCsyuadDaGTZ8Nr2RT
p/UWOBQLUxg/fQYWVytrAOEi0KqVqPh6FO/cg1diNJwl5wgSSVdj3O8lYBWKd3Z4LLDIx8eWDhPO
AjzhDV7jEoGV4snxe52c6pAdXkQ6RSOzW7dBxq0ySA1ei927rvIHFdwDN0SCNWLbD8f+Rl7YXavx
p2gGASWxJDYLxEE86lygNCZ8EyFBvDD52ZX2sLLxbi+MpJ+7jmsP0NuAaWU3R914sSywFhsfarAO
joHnTIGWpvNYoc4u32uXVtzEu5Nz1cRz/97XgY84OntQqRls6sL9zFsnWBmt81y23AUjE9L7JOun
3ku7nUX3twRkuDEw9ays0kj2KGj3U5ht3AkMj644yGVVTviCkm2hd29NdS25gSwkfRiq5uwhq/1f
glz0SMIbgBcnWqKkKQjgqrgrzB/N0nIeOmzky6Tj+iwaznazNJg6x7cqhBzj2IDIq/qDpuSeuSsQ
aRdgigBGXnVyU5pGyIWXbFgEwWsyss4AfPBdZelFQSbpCFBM0kvdApUbJEbbDOtOBMxvIXC+bIdn
Blh4qFSJMOw7GCZi9mz5A/9vxpy+oNHYi3hZ2860Um6/1IuypwlV3VqUgfmYvRR9aG+9jOIS3Ce1
zdgvZNp+xUAmlpgvnyOj2CvS0dYwIeABEbHNJDS4WIOQSyeKFIpnicEpdPkuo2+vKFDehRn3cwKl
Ih7wTdd8Tr5h8QTweLoWz5BltvZKEsDkdXQWg5Rl2HKq6L631nTvxUyxBBumc6UbzgwpdYx95WpH
lzkVV0MVQzoDp9CoZu+zS4QBHPBSQzXtDfq6C2Y5mZZ+Jgg/5u4u21VdcpHsGT4w3R+n/qhHPAAC
vnI32XdXFQ7Nw0NF3saSRIznKau/AuLEROE8eXkfbGwzfm9ibJujIvkgTy02d//ZBtDNkiqfJ+yt
o+ffJwU1sODGCLKh2XVO/Algn/p5AvfdD2IthvIyugj6hE7fhJfnoHDP593VGJjoj7p6t2znNR/7
T71QVy0PHpxmbOZeDBFjSCH13HifEQiTls9Wm3GfppcqpiYnoScGcJJghYBdYRL1nmo9G4ogLxKy
6CwE85GHcUT5EKZp5BSrENPXrkWysbAbC+dHzuvZZhnPdlGeMD7RE3waZl5M3/02sjpkHIl2gd0g
XEfYlkcfp0eZoZrvkMeT4KXRR3Ozr+k4ZPZbyftLCtdws+Gwq6i5ujGZ9/Q4HYiJZB9iyDAW7ACQ
VzcFE9pl+dKWRJvn6bh2E/9YwdMjB5Zx5oiJZcatbiN8HCsUK/najbH7sSk7WodTzLRfm1579Qm+
bov2XNxAo7d7r8AU3zuKFkpxHov2iRQvbhglaS4TUHHE3k3dx9d8nBngWlrRuWuDnZdTEhrcqzf4
MxYQn2gzptJ49LyR+2NoEhJNjsgAzDULYbcAed12YfqQqurBGLzxwTF+ZF2c7nPIQX0of/V9ymQD
N2hdNeo4FN3KyrqndhrlcowCeuUiIfAnlsjHWe/Y8zuWTxRxTHNpY1J0jDBDLQuBXN5rjRUqaEAK
iXFXDW5+jz6YcnkdHdPKTsUCNS8ZRCJ9AjHGpzX45gZvFnvZ47jTKm0d2NW0a3QAFUFFz5+/PsSE
VHg+Y5dIkJCSDVdk18HJastDq7CqD1gnFm2H9TpyogB7M7FA/cRyIUX1qWqG66BQf1WJBnTdlKgT
oKlASKkwERFb1kcGPF0jlMuKRl1n+7RllOkAZBnflN5zOGn9Z1bIFcQY1ORYY0ynubtIo0BHLWjg
+UvTI//amLEFZttuhqR48eidnkG1Z568FsK+mzL4DKz4V9Pr0SnTUwLOm2PtsVeXnV+uUtQBlQUT
JXfbYa2V2rXSJAGwFT+JMGNvrgwC/h5pqQD5l4pGERlU7g3fKUIPGtZM5s9hDogCQ/Oa4ekbtBXa
EUNBVklZqoWdDVsvdH86RcCUJPJIeGJU1hKvic6FQUc5dM2pYA5mVptexufI/mHEabfwX/njYdvk
8lhVOJdCFdlrdB8Q6T15YE60Dmrj3ZdpvnU172ixRg9m3e7dss1WiTIRIzNVk31snETLshzzq9Sw
4YzToUMNQ2JkjdZlNsUEEFm5w5MlBqsUymuebenJ79y5Yc4OqvOpk73QZfyDFIu1yEmGjlVJHIUR
HsIErsX8iRBsb7jSgR852WvfBz+mBPGfsP17Wg1HatBsI4N7h5dpHaPe0UOWcjVzKHL3Ksh7KkbD
omFQrrLCuVtp9zXG2R3RzqYFpnOYT1I67EwDehyCo2V/DH54IkDwMk3qs2zVZQB0sbSH/mq5XKwx
+H8OmonUiKOmH9VXEWU5ymyG//WO6wxmAaMi5yy09p5lFZeyI3gC/QSas3Xtpxo3gbk/6dF06LWf
NJPcpxClRAQ/hiZo1YGlIljPikCW1swzkMKDDC6oncp8SywS4bx1dR3nVaO8gFgV+pzx1BaIJbAs
t5XNj24A9apdnmnukLUcv3PUdPQ88jcm5fnZqjAc4oel7QDFjECEbSzN98FGWVWi5cLAZ6w7nZ2g
HHKUW7Cl2EK4+EAWfrFgJxBEQiN38LqTh6ljmXDIn7q4czeWoe9pB2LcGSiRfe7liC+PiMejHQZT
Rrx6CDQNC3amImgnE5YqD/tx4k7lrm/ulq7HmCIGnF9ckBKd4x4rl7t3YheCE3O2sepXOcfwxsZl
S/9ffTc2U/Mxc/MVRn425pQWSKxoQ7kEORKVQcCPzT4gbRQhtGCzpREnQHp1Jotua3sbo/VRuMeo
U2jv53NJbR0HUb+1I1lMyXNQq2iX4LZclJn7CZEVLnxu3OsZJuAaD2ZSFSdigKNMNVcQCiurbS8a
fYelEdoDIyqMz7GBdQ1ZCyQTe+GE35GtfxcOprBJR/vGfaNBTG1L703L9z1hxHiqx3ZXOOoW12Zx
KCsEC37vENCET8lHCExQNEhEbw614xfoP2NQVaQsHAtD25J2Uq2zOIuolgwyW+IChi99BuyTRRA9
gLaLttTShGBmRzsRxGZO7XUiXn4x5YELFIxoMyZ0+BnLz4IW5ACUrrGtcel27mMkyakl4a1DucTJ
LK6j9QJ94B3OFYAaEVcYuttDY/n90hiwGguuWp1JTqeTbJxAfeM3/WEQySpz4pb6d9ar4uoz3iq6
sPQaAnJnwnHJDJkr8imSZGq3LXliAtDB+EWGMlGhWs77C+DBQB1HCyU+d6X3ZRPCwyL9NnoPjp6l
ATih8JcavVdZ0BEM2uhnS9J7bhG0CPkk9yKTfHrWGSfpsg2SB6O1nYMTaLdwEI+jVUGvGS+M1Mt9
9TTqDpCNSugrZT+2lY4rr3yjmonvbvU4OkdAXnfsMjN/JqfUQYgbMxLvgYSt8c1VjNg7MttpokAe
JksGi4gLIAj1/8BaSk89tUbmi7Vvu3eTAy+z4p3FSTTU8jmezXKyKm6dp54ST+3DiJdq0sqVJXDm
4PYLRftOuuIR7W+zA7hVcNK1W9X9LI2aoO5YWzCkB0fadWv0ADdW+mMKD3ClpbBswAreLIBJouze
SkiFVeCzuzOEbfm6SyMPgDC04l6b/qMgK20x6OrSm9FDEoAcc5snrpVPUYM1M3IogbER3hCAoW7q
wvEIxI6owd8+XRpm3h2SDZ0VGItDfCONjkajRuwBa9WCp9znlCqAtliE8kEL+0tYJ0y057gcoYk1
Z/GwaLzhaCN5NvjpaFZW8pBn9qMjUUjFnjonmv0dGGQJJBA1xig/ZwPovTB8nic2vqiPgUb7VIe8
QKe3/8r6F8KKssWYGvVSxB3lPFkGymleaoXioPKo14LR+Brnzsq87sPOgLXWGp/KjB+ftM4BVKW8
18BiSgv9pI1ydhk/PrrpVqX9oRDcIhE/LPQsf4uzZp9OSbdOGpORu9OmxIVre6/zd13h32yBPBls
NwZH67OZsVP4vH6QikW0OH6fhe2NXxE/HlZEFzgE1v8yWJnIXlpa+MtQ4ZIfBuEtE5x+E/rZla+0
b3fSqatFi/ANg5pV/7TsyFyITB2cwvukP3Mye3mHJfqz7RkSkhSetyiIc4ZfTXu2TI6svDiIsF8Z
EfrowL1L8RC7LQ75geyjCZWe0HBattqsQQg2ps4xrjCDLLjhvrMZg0KR2SMwgxuGnjrvmqU21bdQ
q55Mny1gQtLXfFNK6otuTiGbaDpkPSKQvmQfDzpSOcGDHiJN3wmzQHaEYIeaN3uc6sk7Q0L1znGo
ybNXrkTQw5+0qhtk1p9p2QLiV0T++APRUVysBx946ZNTGxfHhZ2FkgCtkxxN2DAyODvm0ZWNsdN6
cac3IFaNmRI+xQGqG/9F1Hn1tq2sUfQXERh28lW92pJ7/ELETkwOO4cctl9/F4MD3BfBJ85xZFua
+creawcKqk36Lov4iNjmlDYKy6HPOz3Tzm2ekH4VzpQ/1J4Lq67ur/DrXvp2utU+e9fECpiNLg9x
igQAMO+mHLstr/v8gFKQeYqDjliNNKkBqwYCJzZA2ZEaqVUvWHl4s3EByXUNdAUiJXtPkSSszC6x
92gJ/5Bm+Kw8Ae44V3zvIBuyzCLEKomoOyr4+TxLIZy/DXiTA7BEWJcGgM7RZMnUjJN6bBW6/gw+
k3EgYS/mftw5Bgbrxnceh7h1trmA8gMhhGAN6kBOMeYEBn2HB0ftyxjFt+EX3fOYVs0WZVW5Mpac
PX7Qfpg+huBcrqnBzBtA0XrmUK9M6x0tSbDOIuVsveBS5BLAkmxwdPvjrupk/R4L0gB9ltpSojki
hoI4DLmKxIiuZs74hTQQsbrMgrJFcsVqDOsHQfhtUxn+NbDCj6CVl6b13ryRvaGnB4rZqTraufJJ
JsSlbOCruiM6+JK0AJ6kSzHmmyUJdTS1a28zOb2PKuO2lhapaV77VQ+BOk4FXhTbwLZJ9kXYbghG
wdzuh29+2Xw1cVAiGnkCNIpu2yT+Zajtz6TLX7I2+Z4N9UlbtcAy6t91OL9rglq6es72sBseowuO
QCpS/9EOJNtKwYIujQkUSl24hD06nR0cvk+42Jc+Yj0EPh0CXPqA/ukZWtyFQWyDHANvrQdANZKL
VLRtwM0VK5ElGZjCidWPepLZ8BItryoSNfVkkd2M83FKq3MRsN2JVfTTg2TsExLaq5gZuKe+Ggd9
U01WQhlPT4kz86zT+pjkzzYOW9K1+zH8smfofFFLhpoTokkIoI7M4koHALQedYgnvF8s7bG77ROc
uUuq8UUI3AsoiOND3IlvwQAd5OWLZxvrwewRxUrgemZz63GC4pth8zGp+zwASyB7ElfKnVPrVjrd
SyYKQAHQ3Nrcxl0z0b+BjsFEWDJV008MF049kQHAb2JOZ+vVr62f1pLk5fE3lfHq5cg6xHBuiEmZ
vK5n8AOyK3BuIA9fUmeBEcfgC82Og8vnhVdgrpUmke2N/2fqenq3ZOTaJ1rWLd1bOnWweAUDYkYh
NB12Fp7zoby0c0xqATIYS1YP+cIhja6paJf7oXwITc6vAZxbtCoH42+6kIggzzTxPqC8HSlFvQaN
UpP+1Y13gYQKR9KJP9KQzRtKvc0c+UgJxC4NmfXzSlg1cYzwh6GdcN5V4d6WADSnSRwUsd0+Mruj
mXRPWEw2rlnfgSTgSnekdYrSDXpM6QF0sycBs7cvPr0puDhJyFYjjy7AdF7sTHIRQybuINat2sC+
ABkk2NKO1hZzLS8gIIw13FIv+pBle+U9RssPI3QX65CA1F4Nx75Wj97gn1Jt4y7MeLFJ/sOITmle
P+FbfZ+YDO6R0ww2LnCztp8rhzDlqLnrjRlz6/fZNYIV3VvWLw+paOp4VHRssXJCYNJmuhn5S+Aa
NzdgJUah6fo2JWIGlqWZl1wFfkUrO7GsTRG3vx1jfpKDTx0UhAc3Y67baufqhApsjiAzp+mTA5A0
MFjWr76EWpQia3MYlWDDO0C8ueA9PhqNc7OT6p409U+sjatw0gflZVR98zL5G7bM+sinSeZP03F3
pZy3Tex8hryYB+a6vgR5UK+KFp+OxPyeUySI2vDXfqJ+epM82/CiEg6nKrG2PUWdUzmM5PU2DNPv
RlEMV7a800r+odK0GaU3h9gcD+wAz+DTkW6Ns/mZ1uRNVd3WHFHty3FHVC3IAcO4mTU4LZfEj4q1
QZuVr0kIgUKYj5XIHjJB2uwvFjFPgqCNekqPJLqfGby+G7DlAuK8tzat50q36NOG8TniJVsP1DrL
BlnxejWN6ZyzkSH6l3MkFDcGAHsr5fS2sDV5BZ08VrrT7I7/NP07M5LmvrLjdIUxAtJbfUzL6axZ
+K8i5pCVSVcHziheVxErg9yPCGnioPYYvhRugCBnIXOrd1eMR9BcZPOgaFxrM7uYrYcuYHxvguFr
HmASMRXgq7jN1fcUYX8LwzI0z3WK2hdVpWaUBy4AHuRoPQauvHe8RQEAXbN0fNRACAum/uiu2MvZ
nzq2joSlf/aITvo5nndl4S3IMLU1O0YqdU2Bb8z1NShJABjseqLmpbRD7Ok249OoXuk5XlhH3boI
vbcdDsDe+hNpfywJOoCoeL7g52C6y/tbU4w72YdkIzMOlWx3LJTpEgqutoKNAYIDvh0ZPFg2UGMY
z3ig9tbCV6n1zS1hzc2yvCCB/U0wI7ITif9eaDim9hcKkhO2r22dOE+Ml911osZ9PVCK24lr7frZ
OJH8k7DRZkRHH8w5QAXb+wyMW2bfbW+fhcVvRyfbmb39OoOmbC4C8eE+wl+eZ+hbZvNiZNlvs+wW
imS7SlupNm6C7EHBTW1swCUhA4mhQUGRRZ9+wfoNOtpqaPrHLDSQ2nFWI2S+5xmqL7vAaxWPO99x
X0XBQLdI19yfmAPJZOj0l8BBsRzJpCI8dJZzmmVYrrblVL97TfLd5Blyb4P3ik0OLqjaBAv39Gmy
8kNyTnwQ+gm2cwRAe+qXwUa8z2jY2oxOAWJQ6M/vXA8XwMzeNqWlBByyysPu4In8hxyrrVnNr2U7
4b40tzFZo0yaAdbmkXuWpfyVOp3NlaEf+4KdqwgPzWSfFVhBWXzloXxIve6nKYMvhr4HV4GD9Gd0
+ggD6shnaqRMuE53lrnMdoAKxNbysuLHWcLv7syFUtyJs5F7F2faxF7/W5FTuVxdkR8yG56eScm4
9THTyySUPyLbuOjckYJXVGf+9NeO7DcnSfxtbYUH7BS5B77PGOYTqoSMt1e2rgL521fjg2vYMHqC
L9UHzQrsnU/X6or8DjKJBoQ9Ar7X0xDrw8iSbscBxy8M/iHtY/ybQkqO8ZMecfNoZo5ZlUJzMxBG
b0mweqwSRje5/gxa4Dj9Dl/9ggwXu97nJ2dr7xPr+XvkGfxbL5Gc6UmMZyNhYDpE1mpAhqREgEqq
ci4W4jf21CrZUeSACVIEjkU3M4J/sQguNZJf0pvLId8mXkTT0ichgkP9E4TIRlFYnDLFdwM3njAs
yXNs56r/Liu99xhP3nxD/QjHP5uWNW4wZ/h0atC2VDy/8qs6Tu3vaIQCUpJkpYiLsOpB02XzsCjr
jLxw14r2YTOx9doaywA2HDEfBlzj6Vu5VHCtZ6i1MI0brKMFTWb/dLXx2xjIXbaj+Jh5ATbVJKE2
EdO8t4LyQUf2PeWk6RYtJelo5jpWLEL7tkDLRhbPTmQZFFEq0EBHr3PPaCBb5zmghg6j2VZOQX+W
tocGlnkCI8KASLKJaA120Ka+F310kmFqXdAz/2GV/DETX7GerHc2smzhKTSDtt+29nhICb+jUEC5
NbOSviqbrjQHRcpkvtJb0LjFakgyGxMD8GHNLIisc9/ZUGunqGCZoqT0ntKADGguGYT/Hkq/xedg
3GVd/pCoG45xdaJ525fL/+QbQnNvgDmgSd4XUXnhHY37OjDlNhJ+f/r3oHT94lEeGCPjamKFf4gH
jPepKW7O4LzytdnHdbt//5q2HkSmWLeFeIuzqCas2HLGAxSt/aQW13gyGys2XHsU4wEFV3RtK0KD
8Yx+GkP2bhXEMVuzx8QtT2hDQS4eINcgCu5GHGQJ+zkf2iE2rh/gNtHK7OuXpLSLw6IeSlLDpA8c
AJayX+CQrYttZGNx7rCFt0VrnLPUe599ccvAg65huLIM64InECrzAazodaxIN+MSgVkp568i32Vu
1++qLBFr33NbFhTC2QaKb48a7AaQAc+c4WfUj5zijRColdNyA0brqUwqZ++jY+vZ/KDYrgDiW/GS
dDwhbRkdsCKAuzcESHIzUGE5dHbHwR0RkjXtJpmr+8AnrDEGuodeP8iroy9NlEMGi2avN+U5wGkD
3I9dLHiA9dhb3rMpEcmQA73tlm9BOCz9VIOjDTL6s59Mj6Vkg0iwXbBul2BaHFr90e0LTHee3ldd
d+xYkO0TIKg8g45cB0KwKZUKyHjHSGSPXaBCzEWk1DLT1Xa6C0NSRVwP2xEw7IsbgFo2wVNDzPmh
evRZPjhanHPpNw98Eg1LyBzCzlvzDYf6e+EXr0x45S6cBn+vOpAh4PWkrIicm+098P6/NNu4aKzy
GZX839ZgrIx3+qCzAeRawqt8UB5IW/zq3LHFcUrYioNeAftTsqfzUTkFYEXqrr2qgjRyh3GVm4sL
Ce7xhkl6uLFGFIFe5Kvn0EniDduY8gVv2KFsEPdUKSLP0ZTL3hgOj/D/1LIYX0rXplMCx6Rp5rdM
m64dE22snSCthrChXmy9Ye13hCxMIYh8uI0uPz02WMMl6BbWNax0MJnuvYkCJMWa9TF60bavP0Ud
73Ppkgbaeu3VVDmX/sKCTxhqGwpdc98wmNJ2CGXHYsBvQCFDf3Jw7OaG/fEnZrfA09YtlkLfRXmP
UQHR1rCOtZsAnbXZERmPiV8QPcf1vko5b3ZNiZgrrd+hSVdUJ4mLXtNb81vFzVD9ELdqb8x00CeX
brmrJsBTHsoiNj/e8IhWg/cwPvncq+5+nB2R1KOvcexDPi+VfzZ/oIB7Ai18yJEVb1IDV5jsAtof
yDsy5YzlFjFOoSTcwHbr10o+dNrlbuanvE7G8tCCQ4NxJN7mBoS8TuEfGTH692CQbKDVeImgNC0K
Q0LqB2ItdA0UVncWRlV47HRpHAY+x3W6/PhYOi2073LnFy3zTGyiu9IwD6PuP5jCotTmHkrHVl/J
tKDgVAZXCuNWxj2/lbM3bGR9tLL6yEbXegBcv3OaEnDv2L8ldtbz5kS5Mtf3JMZ/aU9PRl/rbcMx
pgyff9wmBNK1vA+GQxJ5bnyzM/8jnXtWTQUXqDTVmcUHxtR0BEIUmuY2mGgM5AQATYOU2guRPfnd
fJ6KjtW8sfzBxEo44FoqqrDbcP4x8nFwjFUmgeKstNPldu1H7ugug/FEalm8MxPvnjkhrGRzuEsL
YV6YgyRKRtWeOtW9WQsgUtnNZ/zJa7pgdC4axOzdeQoce5X6v+EvLxqryoNWY9AhMjWaiCCtESs+
2OiCGSkT84lWSWqZvubhrpk1effMndZVafAs6pZLCnFIJG9JIdQOEJxa4wrFshwTm9o54IJ6zQSN
9zk0gQJM4txAXzKCQwM9/TE1IZkmvgz2MWMC5SV7g55fTKw3jJAM1Mmhcgmlcc0HSEfs+/cj0iWQ
+M4ZDRztU4yxsgeZnhbVCaPcLURHQvMWr5PCcLALz3xrBU/CGTGztlZ+WnatpC4Mh8FHpwAPKabD
jgYiUbjzzUk+kMpyCExhQkHG4eXW0JJQr2IRBq5R8YIqYYxTyJGipIUydxx9f7p6n6b1r8IRDMzS
AI7qhCeA378dkpA6hd4A/6p9bVz75ij+Gau8JM5i48PL5lScrT43Vgprc02M4Sv8JfcpHlBMBbxz
5mEDA7K4jJP/ksucEXRyKpYB5QBu1V94gPRMB6gpOKkE5o2qmY8WxddmQNW3A3tkfHR9+Oigvk1T
ZFIg/vYEG7FS709TfU0K7MBRBCLe+ybshb0EiLxRYlTOk109UrWX0kz3sJUDmq81RfERlEixaQvj
HreYpxod3psRPQiGEvZ6rXocSmN4sCqB/R3pdlePG2i5eE0SWphmfiiS2d34PejKIequYhBvdDz1
Mv74GwXZM51e41vsjHKWVGZ28pFU3vCWPlc6Ql7vHSbVxxvD0jkrLnSgsgWYF7NhKLW7SPVREttT
3O46I4ovQt9Nr9Pn3PX+jkO92B4+hggqJtTLX7rDMpJSnVo2VPHg1Bv9afG87mzMuViPUFKHhfEw
ZtNjxr3EOiFI98sRuw3cQp3TLvkYKpSMExPa0ZB/GmpfIh/QNIXxlF8HC08wYzt4vvE6bJjuNcBZ
iC9ySKGd/P1gspAtM9bBMfEuKuyNoxdcBzvBheMwj2KRqE6eBcgfm8nJzBZwx5LNbEzSxCUNZl43
/cE32oY5PR4TA70Gu+boROlHowo6nCSWGA7ZEP7ABtx6iel9acSkq6l305fW2s18M/tx8P9pkd9V
Y7estZ2ztsj2MZ9SRGM3lc7OHZTnk7Ym9qm2+ZLTS4emm20rM2TILkfeIykz99ow/oxNjuhb9HKP
gR8yVjhv/MbQx4HFgRqReAl1L7roM+qrYNvm8hnmec2UwoZkM+VI0UZe+DbPnlAkC7jYA7N3l8xy
o71Bhm6hifXZPdQ+XN6KZz1lKTJlzpM2qjAzDiYldaHzKyzj9mBMRXsetBMcU4xCx86Gy84haG4K
328PlqHDy8yyZY8Wd94FQypW0soEHxkdzUJdHnPvc/KTXw6yA3qH7sVlkHHtzKZepfiH3iK7YK6B
P2zdzCPO1qY3DtacIEObX2KDtTolGgoX9r+1jzuJ+D5G5gieLP0Zs48hQ8w5zjkkvcGonsOK6qtv
B2trMi/ZVGDBM62wzv+unNg+zU4PVNd6AciMLNn/DAOF2btLkk3t+8TGpdF4qTRq1nBuXkPgTUPh
V48js2YiXxv3CHQmixP/NIkENa3d27tygMkS2o/IBdFR0kuhzwaTKhzV3f898JaCEmFjuhPNQCuq
s7tSJbldgNVD2z6OFdEHZXF/woNZ3y3a51ua3Vv5FkVddBMgcZ6wb928KcNFMgly0tCCknbg3+q6
DW8yZFDidMFzLL3gOYmRRxLD1h2FEiCTM+caZ+EVt1F6aF24nBGkxZA97LPXdsNt1uM2CJ1mGxfQ
8yTzhXWMV2mL8o/LjNXbWPv9AeIMLgCb78f2vvWu6FoGCIlITgCzNt7CVq3S5Y8cMh0QFNC8h056
kunQ3YD29GYGTsqNs1++FA9t6dZrhmHlU8TRMNjBxUslMh1+NvsAwsbK8sSvKGhq3o8NCvjMvmBQ
n05E9BBKyyAnqb5TK37rYwCdvYmmOB2+Gzf2dn4zAj5IPIKSJOOrqSxjWr+SN9sInSMe4TuV8QyH
EAX6pfgATN+cs7ImgsNuTha2We0YLG3nnBBuffV8X28spRcPcuGcKWOpx9XZ8WPW5KWW20VaavAG
tv3u21bzYej0lsPII5SbwrjU6T4hZnEDzoTxlsyTB/AX8QNj7gMyLPAbTfGmgtE6WgXpDo5xLQG7
7r9nwo9zlBgPQtunIPJY20T/YLpesTOY/FyVbsY1TiVC+OZyE/rxSxkxFABttrPIMVllDl98xHGN
eUZt2hq7rkNv4xF3D/jC/1gWOQ9dzXRAFLHYhaa/FWb6kI5hucXFo4iOz3iZmYCnskU/4em/8djy
q8Ygie8QfR8x8P0urmlpoki85BTHPylmqgbK31ePplH5BYDqprDeEhcYxFCPJ/wbZK9YgEG+wjnL
wRMyJZVcFuR+2I811pdNa2r/obGCv23FKEm0/R8FqnbODZoSUfRXb/7dwB1m3r3zqZfQ0Jr8dpuE
HoyGPIU51ooD+PXt4FXWvrDjA9jdFmIo3SLG/vE0o2o9JTkM4I7lPwO+tGO0G3DnC5SoVP+cFRPb
XPbHT0U7VrtkwuNTWzLaFYkims9wD17lL/V5yBLZERt2PDhl3ZeoKH16Katf1wVTBa+u1EYy8d5U
cfrOCxsdoDlzOBUKU87sINjGjRqgm98uX3THN0HOh9Qv8I31xvCp2qQl1daww2A/t/Y2GMdp67h/
unlwOMeRQPrm/MfxUIFbs/qKDW7hDODfxjYif5vD8LJr48HhnPo1WRVKgogYK2y8BFuVGkFT3B0Y
HL2EZquesATtUKpqgskYuelREXAXemtbVtmutRz/Y1IW3H9YB2Os0FdUv4IKoZzHlCvNHHVrQfEe
Pfd7QvkOMQ8BoSPt5jFMoq1fmtZfy4iemXEhGGJWc610Ddc6xd7SNZRCxKI/c/2ku4Ioq4HGclsh
aIlcQ55wNR1VGvyK3JB4rrK+icpLb3yaJVrCegvLa+7xIiZLEZFYjxvQy+NtwvhgZQphIQfGD8ZE
H1pmBdqu1NVbbWKgw+ZJFBjv/DoZdhaFBz6T8MEpRHqoZeoeUHqdQeCYJyJKTZLi3l3pwq70WD51
0VieI1u8zpJWTLcRq0lrPBI48gFQHTNn0LAXX9jrVLCsvQaXojIh/d3G7yPboN6I0VA3CiygMkI0
ewEcv30tlCserFBmh95jSO5VdXyfquRHsSXBIhSgi4FqkFXht4sbQoF0dVmL6yHZovDGg4r+XGI3
t33unMCazzh9oXfK9BgTb7spwoEJPCJoeY8Bj2yLjKQZM0WwxlpxjtQDmUlAUtr5adxnsfE4uJaB
3Ld08ScXT52b/nVzvvewGesHtbiAvOpXyQrzFtsgzdvKe6/sfDqynqAnS8h6KJK90hpvdXVBm9Of
VEe2UWP65iYITQbvrXhq/ZRzJZR3G0jOip7WOrBBGbEPhZpaqqjU9GBlpLPIkcCJoA7Zs0UlXqPK
stclVeMqmrRegp8iKnt72cKigi9NzLLh6DzMitzMJkL0ArWJ/TFXENdN+8m1WRCto9VrYNUYOLxx
7QUIv4rUgBY9iXZrGlzQgWDHqyrBO1H2zzJkDJwCG//uhmhtuLfWJe+EwPjXjvXjMxyCQ4yMeJO0
wryG5RMGrWpXz/ONu+yCzMFBdgkWKE+ORSrqrWuVCEgS6BFDlQEZqcnEMhzGRlG69kf14cdQIvxw
oBRKpyt78ndRaLKzlmQgyFisxr7RlYZnq86OTKTmtTf7RzPCSj0kxYRfnHWQnGe0PDhVTR3Cqe4N
4AbEjbRtPp2QMxddnp8gGn5NcAb3TkYuTtNjYBBSndTg3Mxc/y1Gt93YDnC4em7XRUaGDtzWSQ/B
kciEb3rfHOAEP+WxeJCw2bcx+Y3wixEksSxCAuDZ0cHmwk19Kbc+VtMtLHrNX5NPlvJpk+aZkVBW
XOiqzt3Eu2CABBBoJqMqrewTtqvYRkTrReormuEV2hYpvrb/Z4QtfGfcg7tN3IPotYv9kGqD9Ben
r05tKqw77SabnGPh/SidXJ2MUaZkeoiMaUufu0ns6MKkCmcEjqRVFpbeHf5DtVEhoapN2r1ASyPR
kK7eUP/8Pw5D8HhYmyhg8NsjgIk6ap2YExC9Pt1ZYz0yeb31hbw1TtHdG6d/jatiPjo0ZQg2Ufca
HmL12thaHZukHACilgeoABeUAjsqXAJfBlHzzEa0rIjDMLVca5DpqyiBcm7TneISiK3MegLQYj0x
GPiaHezWcWvtK4/FpGmVQCPUfMGoTFPCLO1oC49QvgBVS9wFZLj2yUth2T0idrlGAM+gN8KV7Fbx
PnQwwzOufJ4ycbLTstvllf3QU2jqPg4gcyC1J4lsk4viUw6DefjHq2acljOloan+pO0WaN+NNyMa
7k3Q3P2F8UTVdJBddibq0d626I12TsgaYTaBRPvZSVqVhWPZWeEgXpiPnNQOm/WKdOQ9K9mvIuaD
IdHPpp7e7A6RtON2AWOG4s5NYW4Af6S7OHN/DYVJJpiqXyd7+PLinpSBEWRO2dLFIwt1iqDfu/Sc
5pC/GCIFLGVi8TMc2J4mgkuX/WXhYo2SfVFtsxphEgLhfW8QelOaTM1VMqXI+CZoCLF7EeVjZqic
gFbUi8y+sn3u1dg9kK/oHPjIQM4kk805ZfCm8kMlyjVvvOChZuAJIlrumkz9zT2Hk5AUrX1TOHDv
LHlL07+zJLMcZR6pji1vEToqHhz9bpJ4t22VeNWV6e9Cy5hIl1K3eq5e4btMu8lK77YFJknXyO3H
hlFFHBBZMS/8gGhhIzEZ29ngcrYw7S5MEn9PxhXuZHk2dEzFgfnCnooL6YYveMm9YxOZ3xY07139
W7uATYvEGp8S3oQRtPet5gnL6CeukWRGGBilqvEwtd+9iSwSETDRUcBC7SiZUUGb5R7kFnaHqit3
8Xeu5uAuc2cLFjN7nLhVSKiJwEnM00NoVzFry0ftS2sn4+JNdKwGOFZ9ZDfQtSRKT1j2485YlMIm
elhnLvdOg+oKFh5r4swGXKUgCZUBBpSe1NW5GzWz6PQPZgReMN3ec63sfbCZUMcaaIA76xdftS0n
FDZSe6yZrLoM4wlDfIL3fRkm3712lbn33f5qhshV7Jbfo1L2JRR5v48sbOt1/U2yytbpRnPDTP8P
xLBHJNBLHmWjtl1h7Mahio8NbnRHhRGOSobtAWNWyldqptzsnqyuo0mW9Tkv+mZtl7cWdPfGJztj
47cQceLI2g1GuksLDECkVfAAd2Rxrjgbga1w9GhtevKOFCQgNmDl66jj7cREf+2jVzMsBGNIvA8d
oYFzaEZbaP/rhjIu9bkcUl/D3ydN0rezpz5BdzuL+nFpoSiI1p4B88H14qcS0xL8NPnUlqiSx/E3
AjUD7wvgMC0RJniQ8VdCufsyMYl0lsWud4rTJfTmZxhkcCMC/82hu0aBTe1PiF5esY1YKu7SBpVH
9PJxcPF4s3TfTIQUcuAWmxHunhWMP89uNdx16kzHKM4OZRlQxUdMvZGlr0t8aR1pD1g5cHmGjiDl
BUuhEslnb6Lhgnm4o5BhbDYxCWaYyFgsy51dUoyPjgsutYqbdeZYchMm8qMrELmnDLm1hb4bCBpV
lTOj+8SRJmJ+XGi62YGLcOuSuQxKYXqwMTwutYKV1PA2rrpSFea14nlo0J2CyMlXYGzZDXjgqVek
HXzlmtd8mmFrsxA0sRHbz8jxmIrNt5m4ghxr39YM6o/YLcwVgXCYJ6N7V9ZHhpTpYezEpZoyJDmT
tTZYsG1FJQok4qj52AmwnXbdXTyBLGaitVwBWEwhCEClTpZdk7PXlf/hOlGwHnhBkjzn/YgiDA+z
mZFM4yO98hmQuQVahFxFrG/qVGxhuB2hzpQHu+DMTzT3pekTTTMyLivTlGwoHGX4ORH+1kmP4Yse
KSWbsjGWNPvFYjKn/IsRnUCbkgGRq+IzNXGW9o75FFrlLwyYOPEXOKhs+ptAvr3qkKKujIy/5M04
/NiNMjkwYAKjRtu0TQmpbWSJqpgZa5vydcpPlvpVi2gNA8XaKRxG9Zy/mODrWshgvY8rljLJ3CD8
14+x7xqL4nHdP/U5A05wCTi4Cn5bVUM0auWAhyRpCvgz3SId0KptCEs1msSjiE7vaZq6m1otiiRU
gizW8e9iK75ok+kblfK8N122Fqx3t83ovLhModemgMWbjvlHUztvjpXgLp7BBuVMCoianF2Yy1NU
+/R63h/U3cNewoXi4MJuW5cBcBIbNbEVYDr2Jwtl6qjEiZ0QZ6ibXJsRySXXxMYRIEbGNBZnDAaq
Ec0xqcphI8rmlXQcei0Eln5iv4JE49VJMIYBwBtZ5jpPbaRdfuLyJkEXC0um8ealMtfBSWf2D4DU
U1XVwDEmlOiewwthsdj32aDWo6dmtDlQnOIvR4E7SObwm84k2ommfMu5G1kVtLRkRinZZSBHRRBN
5t08Ps3JkJ5p6njw44+Bc3bn6u/cCmgr4pICOi4ebUyU6/Y8lgJNyrIOMTHSsg4Kf81D717/PZi9
u6vd0TioPj9XMw79PIJSNg0e46UWJwifZpf1uNynKyqx/WIHzqS6jnlyhQNk7xvJm3QiiUPH5nNi
GFRkJdq34M5lJ/flmF3drjm4BuoKEYFutBQt6ez/aYLsGObMNUpW+zChh5eZ6TizGX0ioLVg1sD7
k/wzlEkMxkdTF+c2z/fuDKLOnTPUA51/9EcnPM7o0kUTY3cb8Z1HMzMolYXFlvUcdKuI9nxKemqL
8nssmViVnIpp4/3gqPsuoUoqlzbJnJpHvnu9MhIDUk14yYls25SBk5JPSkZ4k/5oVsL8pnhNh7RU
qMW+QltQZNsAU1UQAYsjPR5G5neDPW1fyQ2lbHMCk/TX9d3wuc13GpjmGEUxfReR9KanWTCRvNOr
KXrhLy9byCQ5kgTzDlItPKGYA7/WZ7fGrjuC9i51W4ErKAkxmXvrqc/mU4ZVCc4uZkyn2KUHDJLT
acbF7DmDPCXWZzEPOWMO4qP7EJ1aOYx3K4kwmGs/YqTiEZJcVfwo29nZxnIqUHjXYCwkQZ7/Hijm
3HNjTFSANnb1oYe39O8TNekAbTyc/eSTRCeS2mxmjSfMHbV9+Peh5fXqEJMBg5SA5+mKT+16LeqM
xDz/e3CH+b+P8J/895FKGXATJ1+KvQiWRSDOCBY1Zue353l5cOqpPf/7T9JjJyLIlv/+95kodQ1y
FDElQ7wyT1WRW6duZEqOo5UP//0h55R1smx7OoSKIbXlBqd/D6BMWB97aWGxqmWbvEi6d6GwvqcC
mz7WK9Rgw/Xfwzgiu0QUwH/b+tjEQ3CxlxRckt/Ye5niolXGbfbvoXb4aAr3ZZWpU4eu5cq2iu4G
q+2mbaG9/f/LqmL+ANNcHNzli/3/zy39Vqk8v7MxUHb3xBEwsWiJgd1atNiOMSUX1y6GNzqEt7qG
N5ZhmBkxyzz2YzYXJzfLkqvVxGc/NAx8hm7wKcbx0vkxzYaFqgMMRvwXmwbmzj7hfDXSdgMu03/k
O4wPjDTBTOVNcuk1yT+MW1Jb1v/j7jySI2fWLLsiPAMcDjgwDS1IRlAEk+QEllTQGnCIHdU6emN9
8L+uFpM2q2lN0lJZMhkRcP/EveceM2nOF1Hg8gK47Lx3DSk5mW//uCkrpzaf3pFHRDi35/6SWsj1
QyCwGBNkdC48sz3GSRSfQ9H+r5/983vh8nv//AxB1pXwGGzCKDtf4Z3sSofvRJJEuoHgZZCbi1qb
uZN9++eXNpxaNiRC3JwCp8o/f/rPL8nfc49D9jgrAiNLqeV1TKTckrDG90Lluau0M51CC0KFaMnI
kXls7ixe2Ctpv9ue0KongCBvvT2lF8v2aKmdCC+sGteBZ/p/Gr//TYos/e4cc3tmBMFrDubkkdMI
ooyBgKVEX1ZZVnP0BhwuXW+8lLHT7p2M0Xjoe6QTVfnaN1OIJLVb0+BaT9B/rCsJkNb13z8Dddi4
NXlkImg3fjzJpyAep/PYEXyw/GqecdRStri4RrxXy5HlQxMExotVlzw2ifROXlSbe6d2IN3gOLpv
uLvCoOmu//xgY/QG5O22p5nwcrAlOb4rP3/JvO5vYbcxf51fURiEW6kdcwdybR/4c/XiTyNwNNto
Huo0r59nx7lvUpG+G55FDeFbr0NK7kKMteG9W7hF1Kd/HLroE5MDbzNB2n73k/KWoq55irtZ3EOH
ytDCDmoOPgYdHijYBZ2SEey8OYXWEOpP9iTQf+3Ro1UezL09CcXTCbINbAFBZDjE32KDt7tD0V1O
8HSnmd2G5zThThhdiphtillh0Xdm0z4cGUXkuVvvWzGr+wifp1c5fktUJ3BU7vUUlPNuKEnrs2FY
I7lI5Z7bd475t5/4fjAfTJtWqvrw35u9b5r/P/b+vo+L//Ef/09iDpPk/0zMMdS/XGmB3gdub7qe
a9qA/P8dmQMP6l+mMvkDqYTvWlKAxf/PzBzA/MoVlk9bYnmOI9X/hu+rfyE8caTv2iwgXEvY/xX2
Pgadha3/fwJzuJcBKEjHUUrSsNimRTrP/x2Y0w+1J0wInolpI/QW/hcM9SUDuiJQ1Vx8fjFiArdZ
YALGlf4C/3RBjE4boPLItP1oIGgruiS9m1MLXmsgnsLc4zM91H99ZIAoU0GXWfR0XgayhXqvGsWz
BcmNoT3g7TJ/UjnUUo+mtCaW0BvTG4UUBDnOEv238lBhDnV7HItZ4MqTjMIwj9huc5KVGRGlsor7
8leL8Cn0CP7N5NmakNElNdidKWhIYIZyhC4mKXdCQl9W03guNA0Qwwpi56pbPplE1jntpRowSVhu
AyYLaomX98Pa8WlguyR8dr36worIoBXtXrOkebTxtl6nDhSxjkMmVwuYK3yOJ/8yN+m0MZzgFcvt
NUKQ7pS/oY2NNWbClad2u8nmCGW0LZ4zbRFnTSx7xYRK1eEmyUaWv+BrWopCr9DthwSOgMZZhnzT
BGR7G7vAzB/b2AUHZqEWtAOIhbuKfFZW5WwEs6Q7h+zYphqrcoJ45WoN5SmUfnoI8MdI7aUnMcq/
EuVaWrHcV80txzcPNuebDhgPmHtsLFxKc2RcCw/1eo5WwR7vKbUvBqlDTJLgVUAZOjldD/uSUp+1
t90iU9MdvpPsO5sg+3PJY2KIEn1AJXQ/qtR5jLhFoojOuqic6YxlihYs+g5ZspxhwFVvFrlMNeiI
wazlesgye61JZUFey75ZIDHak+ps3acQKLENex+z6cqHqqcJB2ywMTpSwrIxzXCkLL5FuIlZ+cqy
5YNS1dl7k7sqzL7YlCac0xLxTuIwHzRMi2yHdkHhimfMLTZGL7LTceDtrbEESo0F32fEhCUO3UVb
skQPwoGcWwiK17LPbmREySPCMtQssv+1fSiFAcnsRKMTQBm+oAwTCGBqWm6ImSx7TqybaT9HkB0F
6/g90wrwA7izgBUfGaeE+zaVyMgjEb2gQnttE0Aj2nkw8a0hQwR8FTBiQhoZIcW2yCZWAMGtimUY
ARKY8yOw/1Xl9ptWsV2SY13vi3T8rs2OJ/waskTauYCfD6JOkM1lV7/H5lKmlX/K4+EaTxi4XPEF
xaVcT8lXDBaLv99RRPXO3miD6MRud913wbcs+FfGhHxLagby6kCNDQ35PmSNILzlfTwNZvkeWUyT
CsdttpTCw9Uy/U1nzfNxdPkvWn1KMpft7JwKOs2I6m9OQCDLTm9aE6WnIuXekWO1znpQV6C+jlbq
EA9QBWtf1M8Ryc0UPTYGD28TG+MryXUYTan648LFbJHaL0lYzTvZkokzGGchxIvwwez0aAebeLrH
C/IMRA7TZESYUKIJCG2BGAFP6L1ErC07WLxsYt+beQ5xkLGS8nDZmxlOYjG261jlX5XhGvhlLNR6
EeDZHMgPmAT+HwD539wSeyFv+nsnekrTqG7XtN/vSMzZvGVmfIypXHkU4mx5eroJ17SrnofKOqv+
geHmjfXjExFmQQjpLs8dXlgFeKXy7xSwuU3n2xxh5nBTBtUF9otoRtvL9ms8DjMuxWQM3a1qvtpu
wXDXWXgyXOfEOBY1PqJVlJ5MBsKZiZuqvt1wuGJ1No5h85Hi7kJDhTMhZPbt0oABBcIhb+RtuTCw
2CO16ifPvHTfhAZoTIqJOBV/Yy8HXcTNsOacvoo2I7OEkX5KmNPCe0D9aC0IzHyB6fL+Yzym8Vf1
CZTUe1D2HrlV+nciFwpaH/PUFIXnZD2MlfXS6fZHdOUrB06w4X8ZPlY99gbYqhu/Hr+hsa6yTOnt
pyiYnqU2/1moWLjD0BxL40IqLcunsj26iEWtrF0zByUjd9lAuvLF7xB6WTjeYoCWrRXsEAtbudRr
20zupTs/JD4tqyV3hYiTrQ0dUZbByST+kHGyv8nRgNQ9r2U/xA8oTj4alytmxH1pIb3Vro8y35wu
RlbR9dt3+Vxf86S+IYB/6DskzWZ8STzWJqnwr1kPJHbAsmvYmzrOOeOMa2THy1zhsSYwm09nwUAL
RxwZFhkzFMBRTEGS4KOjCmfDHHwkXfDu14o+l9ZCILlY8HdtWN9CgDqqb28GnfE2ENWxYUFQoeSF
iGFAIQuzs7G4WPDUghEyiXvZVPaIINEev0Vl/IxVRPJYiJoimqdV6qYHiWKCdlL8zGw+AGXeD0UX
bnsyenrBJqkP/D8MUe19a8ZPAfzJgdTRdHHThmZKTLJfdXsvxdnNs97hWQwL81ha5d9Rl3tb8+4l
ZkIOxPxatciCWXuvY32F+Vlgw8OQaYCvGIX5Im33Lu9b1oxqwemJR08VjEIWtA1MRNaMg/obm+Im
McYd3NS5mjOwEMqSB6OH5td3HCN1fU3MeSFwoYe3JT5wn5Qf2wL/bMLJmC7WjJtEE5WyEinxyrJ0
twbOU6ylgUJdqF+RKbZICOu3BH/yXFfiVtrFx1CKHmKzPgZNXiCcMEB/Z8Qax07PnCkwn2D0hTvG
b8tBTu54cJf4f43Z+S2RZKzIf5pWpZu9kXnDC6CyT0wGX9nEqiXr1E/rtV8MwRh7s1pFfDMcCIAY
Vu0+kKXYTRktzSC9C/HX0wqCEYsm5NireeOX46IthDUbeflr3HS4zPhThkTEinlMKYEH1OZIwaHE
JWa2tpnbkihOBn/K9l5TqfdAQPD8YWbfWWmPVrKCfDSy0ky6+rFzs5uLge/gmx4ADv+vCuO9Bqq0
nlltPVp+s5fGiNYhVMbe6y/Smu5bOulVMcbtjmlzcELxlsGLTRFG1+ivwI7DKNlXTAIK/doV354X
UPdkJt4ytjzpyJGqoR/04VPLpqB2sZKOcNVaFm+x537VwUfGHYLcvKGskppI3aHnuGzkXfdZG8Cz
RX0n6MswBYeYbxfVfvEWOIWBMIRdYaJyCpsRiPicZ/tytlDcM/erlcLU5l9lhe/Dg7DIV5zMDQGJ
p6Kf8207djFoilMCdWJN8iqrUi/s79MJ2mPH/CdKq48u8qCzsbKcuyTmrZp4COP+QyIaKBkGe6Hc
R6yTzoyZUIG78R5LLV4XvtAqDfG0ZlpbrIxjAn1Gft82g6e+4RIggeaQZDYqkAon/dSW73btLlnW
gsxWJy82YWlY1MDGPSlCGL2b38r1f3xYT5u0u6KKJqMBIf6qYXvV1oqQdXJecYgdhgnojfK9ibcj
2XaCDfjsAOjy2h8Dmdta6EfdpM2m60PGe34ITVUBxCK+vVRMoLCm4yQbrcfwJ+Xq3WJ+TBnj+xD7
OB/dOrQ2vluSp2IPP31KIJEnjbtGNlDj1Dwg5xw+oh4KUVfZBNrLFGZxNO37TipiI9lzdxRtvUyf
zL6BZZGczHwAXWNlPzplXyWd7AGHlwstcgAdJVSDA4YFtBwlCVeBDb2y89a9Uf9Ckf8WuSJaxoYk
kDj3zgyBP2os4gyYqQVd4Rwg2qNKDu+m7JWRzCqBUNkmbOextTRrax73ugzBC2BY2Q/sCVyn+kmb
NtzkrYQHmZRoMjAP4Zq64c29m/3hc7TcR9UazyEy2+HLMNpLL9+RiB8LM/fIV6JD8zBkcxv85E6M
fAlNM+MV+cx1/6uI62gCZ2cHxC/1ot1hF+WlGdMPL3XGOxv3GqKn6M0B44xLowOWbLTUJw5fTQzt
d5rDzJwYNKsc9NAcCu7rMg9OHc6Hyeh5GTT84hFrsBc4J+IhKNIVEgDHuyR5f7VZjV+otQBixCic
oHcRCmncnNZFuZty1rrfRDSxWeAqtjQCY1riv/jgKZDar8Yf9hGqkXUMh2lUyKx5qAcUcwQ69J+M
gO1tzscKGWfygEaiKuj7SPcK9zjzFzskySOAwfmOza8+UndzNt1NMNtKr874Vv2DACwLMoF/tpku
Q8dOYkpDVg8dziXu3F0FhwgpxsOo3yjCQcbyqBsvOL09MqnIOMkGGweG8x7P7AuzfHhqrOKhI3OG
cUooybE00DhNwUMphmtAMVk5v6LOF0NMtTaz8C8d3t8keLF8IJvdHEGh4O+xQ+DjebIAvjiNVx1D
4X50cJHGGVFNrYj3ZJD3MsjkT2+XT12qiHxC7I7K5kgcG69Tw6441ugUAtFuR0duB2VeRpEBo1fZ
Mc4h3KHGgbU4dxu/n3+t0h9WZnyg4BEbaDUvM37wuHFfx6JjYh2yQ3EQzGQDvkb9MzqvU/k5ElG9
Skf3wdIuiUXzbcJeNEiBSRaYO7cGyKp6St/GvIfhpMOL1dr1dmIfUowovlm83ylKzDltQWBVn7S8
AurcfMZfz9qYyku56DwmEIz2T4cqeUiVxTwbY7fbULjE7SF0vxTj4HI52SPjtdF2dMDI8R1YL6ND
Pxom1U0QU+5H/rQnA/NQObTTS5Kk1bPB7iI8c3bGbow4XhCCePrKoysd3migKIuYmMSUl7gQf7Bj
AZ+GE2PWKR/28C95scDbg0ecUM/QWC9j29xE2SccGPlbz4R4raR+NbXAiYCV19fvZpRnX5Q6f8kN
YMeAHgUQRsM6Sy4cKmXzwnSvhkjch1GFzwN64XM0shVrpUbVM6pfMdh6K9JjMKPGdIMJ2vCEew45
io9jL/iyax2vE/BNG7yP63AUG99HnReLM0+NeEiJfcNA6dPTjRlfw80ROA9yV5bcFXgjt2ixyWsw
CTcDASpXzWRxRSX1jgFHhRyO1OMJSC1ZvLHeBpNZoQHL9sQQjXde0JziYIABkglzC45yPje8gA4p
yGu34d7oE7/YR4rNsOeAeigqTXaf0tY25h1t7ZgAL5ZYVVTtnJTbejTGj1hVB1cRQmH6qERVWW00
RfRG00EUcfcYmuZ0thy293hWrayCGFxhUjKN+Xco6uBYyDShw2j9FariTe9oOli4Ti4aSkmlf5QA
IX2qsJL5G7ctEijE+V3bP3pF91SjSeDWjVhf2zcTv8WGLSxLZNO/13X9RSLGzOli22xdoSW6LGxX
hkMIgpPoP4VbIC7DcqyLO63c7Bh5/a72UVYpa/D3VmvhJASP6AMzWxGHRSgTmFkSK7ES2ppHzKzo
QaqjjeUEYbx/CQ0w51ZePGbMwle+k36nTc7tPtDYpNiQtr1m25hPe5Yql0YYd+Q5E+1j71x4jsiI
iV5gfl4eUztGX+f4lBsUSTk8zKZGeWy++yOdpDdDG+cxchTQXAUUJ8v74M5yXPdkAmIFV0K8lgS2
o5v8vac6PhbFo4nS5qFJgAx2A6x1v04v/uQCUCvRdIyFt53ePSxiFw09zeWG7yvACpISlcF7vSkc
wErYrcg1ZnidggyjI4gevOhL9McMu8p64jgjpA9KgTJfxh47lOjhJZMxlu9QIeUtw3HJchz2FIiM
mdiSbVEbzjZKUHSQ0MDOGpFOWcR/hyYu30YWnOamIlD3mi/8RtlBJXSJmEuCnma5PgL2RQGR4XyT
CVqmksiHXV2TgxvXw2feOxtpDNMW8uZCAvrtc2hhI887uhHjqS7wuPaA6qsUSi2OCW5ydPTZmtMV
qU1TJrdgKl5iPjdrMZcQC1rzo/ajQ0J+SxhXO5WJLyBVPzmarRUryyBKy4NhF3+s5r5tqysk8blu
mIsxHk2nG1Kt35qVzrbT0Ss67pDckozx7H6mm2KPkuwU3+9CCiMb0T4UM2KgUmIn0vZbTutjTNpb
kA5vcIm2s86gooL+3LC6+hJ1d9Ouwee4hMNJAjWZAZeu0Tj3KSRWeeKhk430c5MyJ7WArruMPTfO
aJ7NZqhXBHjDMfLx1ggIM1ZXvkzQF/Yy97FtK0dvOmU9x7WgypqKn0B0n22DwrCp4DKSkeNCMQL5
HG0R6XCimDz9zBnXTUirNoILNdn5jBVhHuUQyZ3MhwcEXQfP0ch/TJJK1MTzqjxULbAWyi3M2xcs
6b+5zveYyUi6KJIfYdMXhJui65kIWVQzrgEAcYYZmiXyko94cwKIOEWBFQaYCt1RvgEb7Z9Nd4Y3
5WgWMPl8oLX4bOcW702+K4vNmHf+gTUiCiUMQnLtqKZB69ef3FTi5xkcZgdB3OPKGtWul86+0qRk
zPLKQBpwMP4Wx+yPad7i/LRZcI7MHHuJMajhymHvOibDw+gA4QqI3jLig5w0pvCGvZPoKAhaae5k
ET5K59lvIT6lJmEzBqQYiw+07Yk1zp03L+ufluCHRiMzdKP4C8fUsIOPhhEKghEFxjSs2yB/14ig
wVeT5+h059rveNAXpOZcWNeGRHCRNt/sQJ+009FuJMDL8wxABbzMnwYR/spJq3NO8ARpcMjZNZ4q
APEzHodraPZi69qgs3XLQIvNXhIAjGuIBa9REkkbNkoQh6ADqnJgu815WbYE6uQDBu+MugG9Ez6S
tj356D1W5HaHqDDM+pC6yXfafduxQ1pEghILRwhyxvEpCYjpne38OLto5RQS7000qN8sbOvrAFtv
Ixk8kBhewFBtVL2CgnwOu2mb9aSlWoHz5i4EkMgaAExUxq5vh407ak5v1t68hqE62Xmqj+xjfQ92
7UIucODneMngPXAwTbu4Jb29T1tJM8sPtqPwMzoj4Ko6dVHTVLPYdR6gFMak10WrTYHtk38OVS8M
AY8mhsF0JLDFeqC2C90h3zL9gZ2Da1E0neLV5ta2E7nTGOrWfR8HdzV2wRVY1bF2d6DEF8oo6Kq0
R6GlrwS6XH33xUE0Dt+KL0C2xL6Zu1um4/uwt04TbI8lpZ0AF2HvcXMSkpQSmrDFfsaa05i3aU9W
lZfZ947nPQkgiPsxDJO1Bl7ZW9O5LJhv+pJarbesw2Bkxn6MPwuJ3kcrJtwmOWLG/M2deJoMBWLX
KU5NL8jiZIqzNuKLzhzQc8DjV10Bz8mrn4SdHqyw+sh5WJiFXYZ6gab5HsP3tvhThjc50K40cjrP
tD5NYe9MtyIylCfbL6FQWCN0g3wjCsPdQKzA2U4WhDGIYzhWv62xxM4rG90KZ1Hph5CBiZNk4aPI
xdSYCiLRT3dJvhsxsiI7xvUCgPFu6Kb3AA6+CHymiBqQWWD+pn751y+YVSPemUCucQck6k9DldzH
3R9y9BicD+HeARi0ZrhYM5hcmZ1/Tzyk8TQCIAMQNKwsC/Q8YvN2l06YDFzyuS7keS0oKLYsSczy
yy3uuzkJMVJpjmSMTis3e5Jm8+jGrxnRbaheO2OXDVxLYRdyRtQz+6iRiV4VXKLYuPOdR92J6kBw
EJQ5/B26uvfN2N0MSflX2fUL6rvm5DUE3iWAsSqsxBis0EuMVGZ6JNW3++mHc5N6812tidzJfLmz
vPRPIKYHa6EEMJ5PzVjdsn6pifQxGsGolm0bbwnOvbez7uqriVNU/bGxVJhPc4rB2BXF46ixLZeo
YbZ9iEYSjljtQ4nDy7JEVPzJcTtwac87SHe8qbWxcfIZmoZrPczWvlfOQYzZs28z8ZiWnN+qe7Bj
DE/FGFzJD3pKmyRlAtv95KpidYa7advmMwxI6upevTDx2is4ypaHvz/t2CoxGQxN2a3LGHuMcrq/
VeceAPd0I5mJPTz/0Z6z9dSqYx8yKENvDEWUOk82hy4eqkMHf1Y46l5OyUPNVs+a7DtHnGJpsnHg
8horHoWQJRHC50ejoNRKmvmVmCKO3QvU1WfDHn6zoP0i+Sm+J9/ro6xp+0ZnOqCewrZmDAcWr1sY
ohmnebMsprDtsZHd1TJ+da1X2KpfcYJD3QOLOCrOFIRP/VaP2SHgEGjpiOFFKehN2KVtB0Gj54an
PPV+zFYm2wmDztoJ+8vEue9nCfQTv3kyJfKbhGNIzse8ouLIKnPmXYrzMyOxdlNM2QsBHPcj5Ek2
pOw6xug5dBMWNQN83zHhMxQFd0ENtY09Dq1l9iEM9lNoD8xu+pUhMz5/7J48grWV7fwgLVG41xgb
cbYs8TKiYAVSeaSleaaJG6rCxB4Ik/1p3ID+99CCQJ2F9I/KdeMUyckGdUmmrCA1BWDlCulaPXzP
atjibwDsbPHSixIzvmKrYPPYb3QN+dzuVMcUnLC4NLjPPKgcU+Pd6VhwNMxuvneid1KQsN4FkblP
ZPrj2MxptRc/z94wHXVTpOe8TbZjXwuSOIznshp3tQVOD5jvBqI+Y+ucSrXQ93gDRTV9xjkjAqDG
aHRbPPnpaH/kugRjFvdoamHbyecCleGBS8mFfeZ/l05wsmL3a8ZqAri4gVAd2NtRC1C4SQuIOIQ9
tU6jvEfxDsOVDczWqomrsF2GGTpu1mC8HuLGPEddTO4SHpDkrCs/xgkhLm3XXjOTDRpzVdOMTx4z
ma4jY5EjjMhAIkySmBO2QEICEsIZXxvFkAlLw2bIB9rIdDgOlb9hSyOb9OBaMWqdzPysBlzcMg5f
OnSeK95+ciy6P+LFgJW4DbTeTcZ05ziIbN0CmI7mow4S595x66e2Km9Dzt7NEcNJJeqJGThKnzq1
oXcM8IEC+5NjvR7GHzzUn5kpuOvPup4/1eRdE4g0qxRhqGHK8FSRZBagq2yneu8Fw1PG8nnVKxKU
dLQWOdFnbaP3Y9N/z8RpEIy9ahUAL53gYnPNTa1ZXXWRppkkA0aFSOGJEruCYUu2juNc2NhT1DGS
UiOr7+sIIZFNm17IQ/oTbhTJP8y7nIFatPIfQtMRTIhQp5KT+0GE1PMyhe+GoXqodfJQjN4ZEwTC
2wRqrQRp4Mlol5TUjG7G5dAF3P94LLa9EDS2v/FAfq1CcUl8APNF1z82EWB++iVnl2GCZNhCQ2lA
wGyjZkMTBNUXMtGkWGf3EVsgl8ySLJ/Onllq8gUXeBe3F1F8egBiJ2A6gnZx8LkKooh9uNBeGbGo
Lfae5t/KPaDTnn9NyTJaDRamgvobesK6TZ2XDqgGxY65HlP3A+YRQM+mOZE6G2wnh081MQsyt05E
mPzZNklGiwUesHKsdGcE6c2e+x7lLdMpIg02rqdfZxAZdgoXDb86yYWY5XzMSZZjgNbwP2kIsPAn
77nv4icz6TFU8SVKYnnkCMSAKuWLNLKazGCyexCmvPo+i8BZmN+Fl6odm/YTK7eHuaBgNXvDJj04
xKjuxTTSlG9T44q7tCje3bo8d70cOVPNgFwD2ofEA/FCOsYCav4kISBlOhHdMZIyeU94Tg06nNHe
1lRLpSJeo3ILZ41TIzvNdrGj3Qm1dapdGydBNXuYfpzHaSrTA0fKTQ8RnVuXflezMnZB1jTgpLO/
DMIRADDulB4q66Z7MgzzK0CIuK1SPhd4LyVXVI8kokjXUYlLzXgeARDtBvAMY0UDlAl9nNjHOLxo
G2VFjzzixYYoWxy5PIbuAucdbRr1DrIOq6UVoU9rjFUMT9D5jNQXEVhZkYttXLyXBes916D6MOb5
BIUipp7o8B74/dol4detqb1THyALAZFRytgEPuQfGWd3MALvWSB/pi6u5tC3Nrri+I0QGG9M5Ty0
Osa+iqwDMVvFSbqDlFZtlZwfkCadObr4Z0Xzyei6BTmc31yz+Q5w3HnImcBJiHjXOtNvBW1Yk2/T
jSGd+vxLNEW3m8sK/LQBx939U5twFtPSQ1UJhaQx773ZacCKiYFjPIxhtiZ4kMu74tVKUHAjmuKC
EUuCoQYeOOck6fAV24M/qnUrSrBSrbUTEWdOIEA6jyUNjnKH9jXuWnbtbvpBBu1bCCX2y3FPyWD6
j6pP8C830ZEl+j5Xo7VTik/ZYI0RiCbsy7LnPsmT89A2584hMnTCr7zCRcvqIW3nA/wPcx/AlSNw
gFF8WFk4oHuaeqdmHhm38O6qaj87INuZMrZH7EY7P8w+/WThIdCQIwhgwdzU3Y4EOPLoNHcGOkOz
lxXIVJxfEVygOc9/OgopNJK5RVBXg2OmkEx6iUBifAxogQixyS5fpUPJRrX8XaQoEGtGPo1L/8ld
p9QDvCBay5LyauroPzIpvUPTdtsYooPpd7e0WDYdJBr5dPU1JoSVvvoDu9gqdm4QW/6W8aJMI/eM
IDy2UPqZFMYtS+Z9iAhpkMRBDVX9PZrhPSQma9VxgkXwbj2byZrZwx5rOKwTF9Oylsk5LPKtF5OR
R/RTjgwyPsDu28oCTDjuGwbeyjlxCb91ga8ejK7X1Kx+hfy5W4+Gzzgmmg2k5uZ4+ueHeEhzjG76
Mlcubva2NBeneb2wYV2EEAy2GBCeIZE66W8xte45tTGlSEmB2NOsaXPC9Oj1j9NQfgwZurIgIv3N
gWvcTkN+PymfdwYP1dQXWAMqxndVWXZ3zdB9MxotDnwnj7k3P0Yu1nfEGexwmga2+9QJJCTVd880
cJtGPfHuoYyP5sDIarCHp/LeMR3WmROJV2mbvCGcOsqmR1k241N3n1XXouvqERy5OXgelU0hOFnu
e2jpZzNqOR7Cdi+YgFQcbCtwJNNeieYS6IFgqZuxAGHGPpLbBK38msi0cyIVp3fILJMPdjmXAydX
bm1FGBHuUb87pt28FGJRl0RvMNtQR0dIjGB1Ep3eJVe79n4hlcK/DLe5gQ+eRXSy0kN6m7z5hlEJ
kpeIv8cxceE/mC8R4q9tYOTV1kxM/VxNJPZ0icIfSDNbheydcHV+krMCa1mF72Pl8fzb9bWzYU0g
bAIuMzDsDpOHlj6qRl/jpTPrw8a9G5mzHQDg+GhI6msZesGRaeNjM9PyMtZpBCrqKWj3Vt80RxD/
d45OkabHhn8YQvt7zjTX1kSakWz9V6NNTopLmRYsCw/p3LU3jtRDxkXnzesk5e8a7nxqoRBh6yeA
2gJaFJrtXaMxx+vxLnRb6yh0l29htaAMw3E4p8yQGE43FcQ80iSQAfBu7RwRvshQIhCyyBUHp/ci
eNcHf452bQtVEQMcXZpisAlQdyUaQp0ifKnLaAjPxnfAmKnyqhudHTHTRvJKOhnhVXWMAAf+qNXv
EjV7GyjZ8EGZ5lCHLcRW/VYknCH5wgEuirpZZ7ldwdoC1zYHN0wL11GBpW1V4266uvpb5vLNzRgB
j+VjZpnOfiLSD0nIkrPI3HDGFBy7I9oDHQy7qu3upGC9YnjmW2n38yWY3WdQ/dtaL3sEyR0bA2o9
eV2wDtzpgcC0jOU28+TK4BOIYB/XlA2VLHsbJcmW7NlfKgxJo6Y2oP2hpIedOlvjhhPifXDSF1N5
X5HZ3AwTxEvcN9tMxLcJLd4+ywnDLARDmtYI4YbH94kfVKupBpRJQNGgzkON/61qyACoEXb5TRVv
nZnqrF12CNHFIyubCp/rdfFW+rx7ZCRmmznOWYliwMMfC/eFRA/0SB1aMWVKfaqm6qV3vg12Ymvd
afLY8lGsol7k/Deki+JOHbwS7HI7QIHL7J0xMaMPg/ZpQoC2zqL6WhTqLYRK7amEfzRc2NodxXfk
B3eZz5AZ4M++AihGMAWn0FT0ODzGRUY0HurQufV1eXIrejmt2ZXGOeKwoBiZGLE/bgYwcsrEeAqT
xp3qB7Fc0AyhmELgrLJBsVh2BcSjqhoYnvSTM7c9CGKAYzAI+zNV85tsTbmKKFxYi+PzRNF2/ueH
opUtuVc6w7qhgbbl7WlUnFn4+PjpPz+koXYP+PKje9O92GmenBwLu/o8NnsThBQ5VxbFbDtivrWb
e+iR3yTUQKqbO1Z65BQQh/EbdeGwE2H4zm1PPFlcAXeT0Zfvkz4RtPUnPnTjKRqPbufKQ15ystlL
XFCRh+k2kc3OGahTCdQUl4GLdJu3wluZgvo5api3WyAcHAvgosnUbI6CnU0VKFAkbqM0/RMhcDET
HzGrSSojKT6mNwEGCh+XVFoBR8QoiZ8jv+k76Ov/yd2ZLMmtrEf6VWTa4woRASAAWasXOY+VWXOR
GxiLVcQ8z3j6/kCp1a2ltjI7N+3yHLKKlQkgIvx3//xHB1iaqQylAgKPEuat99Hu3n2KrXnsEaSX
dfq7NhWcM4zZoTtB4zDt55GH9yHAEtb5MTJWjUsqxwu0oWK3WxMoeWXUtolMW2x8uNw4ra0fQWPC
lWcmZUiKAypMR1nclvjjnvAvfkCL2wZW+8sfFFXm3A8oqsnK7cz5ombm8WTrx8EA+hHYNW7bd8Ze
nLUH87OPsVrK7hpraeEJD794L6fAgAZB/hdHWGlVqKRNzeVfj2/9ON5KmJ3rZUbDiIQMEDVs/Sx6
HGoT9lsmCyvWfE2Ft+g2caFJffq0+WHVyOeh2AMXZ8BrF+euw/mMY33d8y53zLk34xh8dDP6QhpT
z0D9/IoPwu0ApsVuyKPWsNETPVYSvtE5jJOHtCRBB/MMWwOkxMEkM1xKklTJzaQ8nm9uoPz3qr3M
rTrRCbeioEVwhqRDxYTInGNJknPznJHIgdqJgVEXc7ALrQEjeKqWZAjWPmFQptu7x8b+2Rt2/1D0
X1FFp+usPR/gsr6QrMQ2Aed8BT/UzeyHyXQPrgM9HW0PIvkUxWenZ15mch7cMg2eofktuIm5eVfk
t/YcOvIrATio6d58DDSVM34XUfjUp9DBtcQ24ZTPqmVPOioj2aaULii37g5Or42Ti4OfGk/OyNS4
rKFAv9Wl5T2kTAZBjLs/iYHR4RcAA0/b4jODqD4187OFaQfjDfiuYjKWEicCxM5FD9m7GrJPNhzv
lMlcSbri9Rq6YzcEDwzG3PU4oBnAnEIktk8jZejSEDubMovAw0Rr6O7GE/kQ1v5LnVEgBTkQpMX8
W2XWtsB2BqnT/zml/c+m607N6GzBLD/VKgxIWlJYMcB4tVqew7XgZkGzuDHG/sqVfg6qr4pH2sYX
+7xk/xO/yjl7D0cX57xdPmV1/SgiNsGhkd16hz8cjN0faQORgkd3SwvxR3A8W3fs8hHM5a3WZXH0
5Yw7FnMf85Uv/PDJQU35c14b3WborC3TlvppJoUdpnO97YZyW0/m3Y6jw8RUxTZM/0QV965x+nBj
RpSy0Nt6prVhulNqaEHcSTvl7vgJJRTq4LsOx59gleytyYjTHjOxVwAnD4Oaq70M6Zhl3Hkya8o/
2R48UQg3XTpr0w6aXUStWcOJFXg5ueaEImfOrcGaidO+BWYoEk7JQ+0cQld8G2VGZcyY7a1CB/ty
8Eb0NTfdWQGu8pAMRupX4qO2wqvIuhdtheUbOd/wOsNMWqxu2IFnxzyRbkP4sIv4KQvLgxnMw4Ex
yMCQxvTvqeNcYTjvoGLKirJMs7UP5qCzXTN3wylvaF9q+2oLt2s6KpEZ535uDx6MUokXbm923Dmy
vTKq0aeM+dFsBcyPHOFsIFbsSpi/yCrBeIoWeZLG4pxuHzfYTQEoBFwMJxuh/9PFkJP0nf0jmIuY
mvocCM2ki+e21q8AuRwvHF4YQMrHjOLUhFJ0SgkZMo5NoZ5kDDRMAH7e/f1lBB9kolMGSGC6kKPT
t0hG3TkcuLqg0dgnyyJ0TluXc4jMnvegxN1jjzMIulaO+yHy7TdULMBNZeVvw0xfFCKIstFiZ5+P
rcohC5jA94PAfVPAU2m/SXCe9SwO3rQ1Zmw9aVzuesntBnngLnFvUiYyJSDUMFQ1IUUCXtTdOPDL
ra4YYokYh1Bg5+0jA2ACaRCBnqecJ0fpVQFrUozeOqlfJc9XfJB/8sRw7u0c3LPcxvLIAfNpWA8z
/TBdV4bsg4XcR6rEkpXKZ5s8+iaIbfsl8OnSMa3kFQq8/zKitABzq9cBe7TdPHoxROooxMw32I+D
2+I79tq3eqbtnmCn6muqPXtw0nVKJYPRmd9VMBXPOCBYy30E/6KwAS0VzT3B5/hQkXzswyJ8obIa
Ab6m/SXVBS5Lswt3qsO3UAIfeLLdcNMruBdZ1L/27M1r0zt7gX/NnLS/BnlbEGoijmDS9kkIP8fN
PX6JJK/X/OX4dHvpHJleQuMcJlyUEA2jwdC7um+IhJRVsI2b4Stk3numvW5XyusMPfpOOwpT4dii
Xi/PHzT3wKEbO2iyHaieIFLUzpSRczD4M0wz4oXm45FZwOZrHYXlqaPZNmx87HlHYSXbEaLam8gG
kDWlr14RldvBdxjkTnZw7iz5lZcyICtgfed25u/ljP5V4exZEzRvHuv2Aw0KEoCTH9u5iY9cIuYm
t+jRYLCIQ13R8hFUuN10x48g2kkeaj+maa4d+jM0Wh+7OH24hEjgUThhfTWrk+fXxTMqp65UfjNb
Nzp2ihlhBq1jJYZl6BNqYAe5iY8oBUTUcrEd4+grrvMXjbk+YU4ch+VztMzJTIfkRUyhhepNhBP8
yR8BKIokJE0V+Ms6nMGbZ2pTXCtfphc6vKIVJUWc9nX+WhYkIFKj2jDXpRtNNujnlKBvF4oVncSj
9QDwSG+CkfUFWOIvFjlzF1Q9OhCmt02kjC+XL4Q9TS2qfD+vQ0ytjoYtWXryYAuMczB3xbEdKctb
bpyhIG7kL9jmvHaNe9yaeJiiZmmDIZ5ihsP0LN3wsSW48RP0rL2M3Xel2ZU7uWw88BFk61AkMxpf
TjCnat6KqBhvsEznm8q9jwndpgDh+G7WlaYXnKd1ImW9DQZloIxCyVQJYiXLNg4j2VHTJ16SwmIC
VNgew8zGehBAXyBgJfBO6K5np/oyMbraA6vRF75/vp241teYnYxTUCu1rnD78EiGrc622dsJ4aar
wYmTZ2Sj+RChmawhhHzZUrcvINl+M7S0foOjA9Dfem9dhjrHkAn78OC/Z7G8R4HpfcG4KLo73Ar/
iQpnhq4GiQal2Z6102Ngh3tOlXAPqT/ZW1H1FmrJ9nKg9iFomo1YjoxuoKJT6yY9KxFbXhymT2HJ
sIXjSHKMxeIlYOq3tmC+pv1YbUOfHXQWivlq2NXNqW5d1Tq043E8pQ32pcLQjMFPRbdE6q+q66uj
dkeLM2ba3JsGn7Ay1D6YrPY063FpA1ywoSU3Zk5LeNi4B6d0pzVXNHrzoO1V5sBUzCr2cvG8eLPM
suLQG+AqyalINS16atnZzQcOeRy/8ADUkQBKSIEnSbrxVM8OmmWDomWb4711xBXqBThQQ8Mbm6x0
30qOm607Th+dYXxMDhMwTqTxPYso6kjCtzAMHyqXas+/MfUEvtUFlTafbW8bMy7ZDbFMXwbvPpPd
OPOIwRdMCyVjmhYCJDmlXdkN+qqH4XEMcgynRAxpsQr4gSFJX5Kk+qFwa22ayLUuakQB6joS3UPi
0SwHfKdoAnWWWc3BINxRc25d6IZprg65jFmgho6GDYzCUv4p9xJ5wkNm2EHDs7+OYXjB05Sl4qSX
75cuBpWBzCp7RhJdgiF2tEGRmDFtsuqo4HncGhuBl/nWvC6cNrjG9R+YUJgA5uQbqe9qB2xTZC3Q
80uAGlGW4orBwmYWwXvvs6TIbAuEIOW4y9qOBJOvwiB6M8K6uHbiB3zLFXivhXogH4xGP5O8hN9k
UtXZG9a6IZBElNF+jYL4NwlwlF4Le5mHvOsM3Jow98wTDBd/LqzXKU+wsxrWT5jnXBRhASW1hedh
TbhQ50A/WsG48uZeUYlQiWOmxE9A2CcTNClNmz24ttn6iWtpomEG73Pgt59uO5ObhynqCsu9woAY
ifeBVvATKFOFX8fMoXlaz7N79MGAuYUNdhzW0bq10naTjcOOauhfEPCHPceK7OKjH2HgaIwDD5DV
RH/9o7T6M7O8S9ilE+faucNBipjdT/WDdn3/PFvlIXdHJrn6MXeCZ58ugE0pvPgYTnLrZnsiKVfL
Q/HjbEnHUKL3KJtA9Okrla2G9B7TJF38MP2aKmB4WPFUM2pWVzExkPZH72h1zLIonmD+Fkqo1bjt
QZleocww3FuXCMe9zcbKSn1vTbD1sSo1qQXCXK1VUa8EhEVn6iMdoj+GWX3GsfiCGgegdHG35V78
4nV0PEUOHMwlJK3hDB0TU7DjZjjReOZzMLfJRhKvoHKHCYKOoTQC6xsrbvnSHblj+p2j2U8moMg7
9Tb204dleR9xNT53Dr97LKvjjJGQQBI7w9CoDzkUFrIBoPFINCy2SrcsOUd8dJPzCvCqvYUNm4Q4
tCn2SJyPZC4B5Xf2CnQTtqS5fXArmgZ9ibe6ujgYUbDj2Yir02dbhrgKCR60zUvhuLdcMZ8ry0tu
u9fID6+e4jwPsyKhzA4KK2wberN65pLQrFbuqA94iyS2ePehyLCv+G27Sbq2Z//8G+KD2rRR8hNb
yiciMrEP170BiXlOK3mvR/XYd3LHWPsexf5F5tBmyqK5qQYzKzCMjaVwzbul9R7A7godfWwzwj5m
T+VXxp6PpX1MOE76poXTldIPzjUHz66nXUt/VFFqrvuB2uix+Smx+CY9bSZ8eUMUFxLyvUTFCtCG
4ikRK0uog1hwVB3RAvpFNrYdezjcilsT82gkrL01YrUOpqMXmDwtKHja9BCVtWWQcpr0ZpIZxuaU
xMQs4MpJ8YWLoV07zny1YvyCZfLE9PE+DDVfwfiRCqLh2KDmOnjyAPIb0Ug0g9Iq3X7lHW2GSYev
JoVN0dqrGjPpCt8xQV+jV+ca1jEzk4lhyZWZWGPRex1jMN4oJ3luizl7+PsyC3MklUb6BqzWYBsv
Za1AFC4vDQjuTUwgl3MXoaJu2IYDoi8P91Ukshe4QPOmFt1wHuIGf5YneH/zAk5dnxHsil1GFwag
wZQjPIY+3M0N1eoetkhi0/vec+6wLaMN46g/UcFprgungxtQDwBuzt5IwcQaL5y4Nw5A3biwzwRS
xJ2la6QIPAZEl8lfNfMNFsNyO+rIWvuJ2Ht0Ou4LQJLQzav5GjC14RYGNDXI/mxUVXyE6pGxPDIy
EjXC699fYlvKTxUZDIjCdGkOzOC5Xiv4TDYqP4z7iXwgVEB/4HjHi1cr3pqG66WUQp2sKQDJJDqW
GKcwdtkQPLpO+6KLial6o97Bq5unbnkJh5SaBQid3MG/56nrT01JZYTVfNtsRCEDksBVJTI9sxCH
XKL2qNcrK+/AxHg6qcgjMrJMaI2wOTlm1ZxgfuTiGTNjtI38xkJC5+0W1koafBK2bRRbEqwJV9jk
bDS+UOruO6ocGV4pwPxr2gOpXKiSjd8I45g0yQkg2m8mWhWUbW09TW56eKb+4YG4dPniYM1FWoBA
W02wg/mxLRQeQgFAwo5KZ+GGj7TnEFV+5VVHpJpBA9be8qmrTX/Fjf+ST7XexU2yKyAdYVunJtgN
umrpzuixstVM0pNrQgJvU5E1pnXHXtk5Wq9tSsYRelGTRudMVPhqzb9DHwjAUHlLNUwlLuO1pLRs
2xr1W669XdV289UMknkt8RPnlpTP+MlE9caGIDx2+cRHhllPsZQ/GAUW27DKrg1jJru1Pvir38jK
NXaJjJjCISYK7NoVz3wqiyOfeCHtK3Kangue7aGl3C3FaF+NR/rXEnXOYuay8TFniiLiPy5DpYMK
vu2BIa4bDL+qkoeYRbKd/GPx5ejkqHHAVDWLhREkf8yKHkYKAV1c5vWg7xrCQVZicRxT3Knw69YZ
bWSbqA3+DF10JVuO26TYOUYoWMLMDBz8dG3D4MRBnSK8sT3VA+JIR6vT1s/kxzhq+s9ZQvaugsvH
1MQf3WtLPn/FUk5Nz2AlWxc7POjkTQrvdQfTwYVr3P+JZkkvSdewpOP4LEVeHARS9lgBzjAD9yBz
h+OCP+2csnnBZfwocktsCUZ2Grs0hh3GpfEPf8Z7Upo2CYbW/MjS2ttSy8s6UcFToggKautD3tw1
nZfspNsftTY4w5RUoVBTa7Bo4DHJ5vQ81MlHxQl8bXgki9KMF3uKe7z9HNIrKJTXMvDPSdiUW5LU
j5IGJ576vrHJAfa7ptbEyb1NBNKAdh1W7kE8KQg7BFf3MU6EzRgBu1DS/yWCm+7Mbus78RNB2+eU
vs22PM8B+od2fLlvYepsacjSgCFNbLcZMB3ICmVbvOYFOO6CthkcZtNL08Pyauk7IPje5hALvBIM
M5amMMa4Ok0JNpAh2otCfIiaMonAbrdpYyJ7YGrqRcPef5o/HMrcDINkCye1eYVOy1wQgBMpmXWd
wevrchXsdSXHgzNh4DLHaoRnawPRRyP2ubost7rUrQ9iQerrAAZ6I3oJLbN5N1rKpvnPLJulh1UQ
89omW0jmYmDvFUDbnDFbu07zoy4hM5gcB8xMJZcWp/Y8MIiegy35srX0K+z42aeN7SaOcD/5MFlU
VRNmm6CIZ/qznmpvX2YEy8klvWoqxyQVDDHsWeIgGeDtaGSWylTLjgj+T1RObYzMhTZY5VhUMFQL
45syAcSYXWTFTyw7GJcZq/zk3F2ufK8fTnVQvrZhepg8+RFF9afdtG99zIprLGiCcRrCPbMvZ1XY
v6xgJqVWz3dgK6+M5W4mOf+iHV7l0F080e5lk+/HPP4sdXnqM0dslbI4b9GXUPGmkIQkKY+phcwF
Drvwj5ULTIrRCZAZPI3K/uP34TnuZkSC/oMQXdQbBJkqvFZ1SSybFPqqMvqbHTpqb/wtS4haJvG1
sVX4qSl0BEQd8ZMj81w0qb67Zqk0UqkvMShRKplwmVvLSKLInriCfK6oh4G92Mp0AOFKH0Bp1lnP
Qxc+0edGm0bHYdLn4LzOk6Jc15jxl8K7d9qSKsbVicDzCh7oZNK0vqNzjUYrlF3fjK5JYJt7WYwf
kaZS26V1zJyST5uQ2UQcvCM0QdtkjlHRF9FP2vNWVhL+bNpFF55zvQsWvxpwcyIBYd7vHbt/RuaF
9S3AoftZj9GuwUmcAo/BEhcKEmxmmZn70RjeOX55qPKDgujgn3N6fGgld69DJMxNP1J11xvoQli6
sFpTkloH9jXJbIonTAgllqf9fZ8FQJYJuhhQEzfKn/6UGGfpR2UgmU0k+f033BBE/tOQaa0x3FLt
aDZI9fvUIdw5cqbePOHJZeLMNrBJbtTg/B561LuiGR5US1tDLsoDhUNXaBHUCdr5jcvoKpcqZtnc
SXXfGY2s9FBXByHas5PhSx2H/BzSGEjlij8dsdsdm27h9mUM3Lx2OI6InvE0bSGLZSufO2eVuunX
VEUPKmXGasv51rXYylHD2FkbTOCdFhJH4TLv6savAvZHyjYXhVGxN7BhslSDXjoLid1MMwjs9Obr
8WLNyAyE31Aw6UfmHip+FjWAU2W5yDr8N/gsPwM3fbQNNgIVPbHzAN1c6uKtGEsq3FoURkOO36Xz
JJzhC1D9kfkfWwGH1vYBiArDgNPQJ+WmwAIBxi191yK+hgy6sVhjedZs2FZ+1Vx9crlS8huF49FX
T+sWaON0nTgq3U4kaGD1f8ROunXyGJObImw5UXIccAhFqfpjKSO70suwKfiajvKYwuHuDfHU9Inf
reOJPQfhM1oLIE4GkJfsUt3RTO4Dea5vOxK/4745zhjbSOaLFA1+iWvkBdUh9MLiblNNAMlg8r/c
7DkjEUwCBVtpStdp3sCp+TaRmSr2W2dYm7irS5Exx6Y7PIFAjLRwttrAXluTI1aVyeErA7JIYJLJ
Y+vaT4ZHFgoIxGtgdbeYqvq50p+hI/IlliZxGrN3cakAEJ2aj02D7SyR9tHWHdQmkhHalJSoNObV
QMRce00MqQEQErMZfB+ctNYj1s1N1jHKCqb4OsnRWdFY8eBrTqNplnzncfA2a9zEQVXfwqFBnEx2
/uyi82jgfknxO+qnhkdn8YYD/t1PFSwsVXwglecY4hY7XXtpp/GzzUCXqnxmKk0I3kFm3NWecZde
D6dX4/qI6vpmzYU6xKGZnlXVPeN2Y3kpwVtY3sHQpE1MgY7WF4vW5jhc4cSxif9d/N4AXmEGG20U
j9h1Ed0J0ozBSSaJcazr4o3AKPSApEW/jn6quacNz/shDB50WYvQskQ/25FzRdg/+gSpbVP8FvR7
1Vjpakb6TfFYZuMxHg1YSNSsbBjNoRo7pl5tyyAh+AkgFNDFjLtAxhTNNg2Rx1tfYlbEvXdWmiEx
WhMznoKj+bjLEmR2Nu1gcKw74jOlwj2Vk/Y37e1i70zzUz8vyGxWdNWyNOqC0m6YHDL2OToiqiT2
wfb7XTjGr07k/2jahEgNcXyDu86PzHKv6Rli3T63oX6xvfBL8NH7i7JgCJP41+hsOtK2W4m1Uav5
PbJ9LlIDz5U1vzWF+9C3t5kRDcp/d4c1iD5SKfYRxXAwDSaRfVxel/81PXlEQGpgZCqQzDKGEtOn
CQ9zK1x6vnBQiKb5kVMb6gC0CQeQPMayrQhQWwqW3nWWi09OnGcgPzmyIO0VvK+gr8mytI588BIS
s54E/yU6wOIpa40U986+zkn8NsX8QG1QYikeR7YyfJZBVvoHFwK/sbcs9u2OIPkxXwQuXowvw700
PUjfrXPWg3OoYbmvTDY9x1Jdp5JqUTHUDXwP9T2G6SMn1A6AFozbqOcTcmYoNao4wPHwT3V9F5kT
U/oasZ8uvLMTZXcAFpcG3L6nTbo3IlbjSpCQK1TlvYaRWBsAv3YmWwcKU0icduIdhKfmmQC90UjS
dzhvn2MR7mOOksepqIZ7ipPUFLVeJ574rBxwZx71c1u8AmxSlujN9CYRLDYdiwU0pW6+F9EUn9K2
BJfV3vsw/ZP72a1udAQQfGQbYU6HyYLr3kmLm1mz1A4uF0JQs/d3QffOhogPhdfR3FEg4oxII46V
vkY+H3Y763XltSfH7rIDIdt94rMtXih+SrvIVIISeRFQDUfTC+nFMLROEBzeYhsla4ybFwIx99mV
vxs17AOQ8tnAjZLW7ncd4wvtpo+8sq/TjJmn7ewnG1F33TT+E9Y+eEjzokpgY+Pkvvu7c4tj+cYa
IcF/IXLqON4w834XkAWZYMGsrrCEZzo3rtECq5/s9sDY980FPgQMwEviX3Bj7WPxQ/tUChp+f8Zw
oDfZ1OwAfDRMrLsP9JnuVIiILQOQ34DzwaqzJcIXpXgEomiZNVqigkn7O0kdazul5Z723nPp3gcg
2nRpIkbD5LtR4LibfPbfCNNMmjDHMAC8Z3ZN1Yl+bue1adF0ZrUHU8gvBSln9T8auunCwvyX//2/
fo//GnwXm1/tr3/6zlumvQ+/su9/++f9r+wz+i/IzeX3f/9q2n/7Z0Oof2hPa9eztXLgXSqIl/+X
uOn8wxXKIi9ItsLTri3/H3FT/cOVju14tk2+GSSm+E/iJl/QdGxP8u+kawm++H8HuelZED//C3FT
OTb/OAp2p5SwlflO/z9xE4uDq2CRPwLCXy7ahKg2+7gB2I7f9ievPXudG8Cqt96Ih59CrMljb5OH
Ie5upr/HUl5kzCx38ojAptnaHpk8FFn5akzRsE6N8Vc1QcLxXc4hHOBFSJqSkeiqsCgksd0UzF79
MfoODSxgd8LKe2KLWeBPDHc5UuCBDRctbFA2TxBjmIn85y9DEpKI5EUDrdD7j9/y778vpQOtBCDh
gkfZq6l4gUd8qwuS9QxvOQLYhFa8wRuWkSPeu79//O+LIxk4ekmZkkAfYtJ8yS5jAM3uqaCVVdTk
Pi2zm05/XzxU3lM41j+q0fuMSdyy2whTsBWmvsMZMHYDO75TZ5Gzq5zoN0Z1MF8uJpaPXKZM1asq
3GTExaiYnn1A84Gk2x1s70GmxhqaPq5rr0LGi6wICxcB2X42zfHw9//+faEd4mjmMR0Q3jSfG4fk
mabZa+t23kh33tUu0q9+cIuDY3biMaAdnAHtLkzUs6P5XlSHfcRk7x6gUx6gRNtn5IEULWsiqEEN
Wr+ZSuplgdfwMEIpdhqPJbao3/AUxI+pXRMjYaLXqPyggUyui6DeO8tfQs0Fz//G+BUq3L5990jo
FBtlFhUHi568GRMADDYMEkTMOJcBdW2t0F6ndvPkloh/Xq5euj7bzzUxtNaZ450LdKxSojy6zuTe
gBouU0x9U171GLFR3Sc0agHlYBbUB+Y+xWi9Ms1EPifw7XuvxFcF0gkLCpufznlPQtvau7E4RovW
QYkGi1AwgCYJ+nYt8VQxgylfvXSUJz3RYoDxlkilpbdTnP6ByIJ0Ize903lrWTDXLodhPQXdnrPE
xaYaZTFsrnzdPKpkcK6aBkBGZGBSeuSdTclWPCkq61iNnACEO1AEU9tUtdYU3Znlue96Z19V1otb
Fc3FIL2FF82LP5UMf4dRCSocDNPW4oFyAjDurzr56unxkzRGcFNTiTu07bdNaH5OPtvzvsnw9f92
ZtGsQ9LNSJgqg/tJSbdrI8Y9xuMYvgkvvxLKWEeeQu3z+4X1avxqHYLHHVQjBA3eZuXiA83C1xzw
ES4z+8mJTbgfXUCCFuJ9GDgIZZJPtu7pRSXj9JrJij2m1Po16qN0zwyYoQiRWCwa2RZyFRXmhVOu
QWlTVjrLTVMDCBlrUoekTbbzRFpf1hBOvXBm78DXjIvk4mrYSnQYILGX3SEb+Jr4c611G8ujwFi/
RvHAgO0bh8QpESM9+af2wGpw3lq5rpQP5tTtiFtP257g2Z7ut3hn5O0NLMMi22OscFXC9LuBOTn7
X4HuQJw66XvcWFtFP9uSykl3CYdSqLdgqYOYq49yyj4cqZI1XYzIMNtw7bUX4myfFe1fGP7OEVTZ
AwbOQyjj+hQ0yB8hTUNCnmc3gIzW4VZwF2JsTzqIlYL9MJY9H7eQWgrjZhJA7iK8CEfhrOqku8H8
ybvVldGlCCn2yspVk3FOoxsGVJ1Mf04mYMKwILeeN1RKNLiPCa6TvmJQ+WabXbYzc48C0JEEyoDy
QA07GDboEQ+uPRdryVho48T6YU523t10zQdKmDHci8ekf6WZMGVUPL3kWVm9OT2MAM46hoU3YDJo
faVi4WEs9G/TiY2T49MUOfShcZxb4xC7tKgKVb/WXbJGVMWKlqidDz9hK0Y+ogwjESByRNES7Lvs
GTaatK0c89K4OKEe705Ff/pc0DXYd+ouJpjgWIXGiuiwap3i6rXECeYsxGMDtjdPaudJ4nqaGszn
BLAIoRI0lpNtks5JgQGVbGWNbhlZKnI9FQnWk9Thq2rYvYkONtYsRHCq4/iQuZcBavXNrhZxcTSw
KQSPnEBBzkpv4XIs7Y5O+QDN4jL3RvkIxXxfeyXx4Jo6G6fMvofx7BSu2jqMv3BleRGzKBM8cyer
3ZwHauP0fBx+FIZYu/h8RS7tdTLIb5a5fq+eZkz+d0N4e6Y39V7Rx7fReHU0qYETUIUR+RlGsmTE
uSUEhpCTKcprbY2K1JHXKBGnk4ArmZYBRkGFDyoxxbhLeqI+p0SGsVKjXsBUOBW9Ci7Kmk+9thK8
8BDPzChw9qrCBpfPU7iH+8tUywfgyztO5gajZWM8FuZor4fYuAVsh45STfEmTboXb7YDakexUZN0
8Vh62lVia1rMCyQ06V/jueZ0xdFqbVEUj5riXggjuKX5Z6jq/qph45GakCMuh3w/KLQlbMK7yHU/
gXbEAr2bg9dTJ2332FuY40bRR/swwm2qrKMCxk+VNReVkinvQE6gS+AHP5Y9LeKinn9UaFf7ANTx
VTvxM926Loci7Nw9aopRQPWL6QBBghxe4Q9MBAABrhDxW5u5iTZvBK8CMgttLM7VFdCTo6F5Enaf
bqMinq+NUZ9SMjpxkEYXSinXTa5/CZ4IB9xKNnceTYPdWxBRa5mG5nM5uu/Kr61Hip9gK+jpD7Fj
ueM0F66i0ikuFrM0zM7prsmGl7S3aXJG/VnRrLqwja+9m5mvjZYDT8d8iRFPOCsR8vuccisL7pbg
aZ3GHsplU56MeHpLpmJAPSGUVNDCYLak2cw0epQERoDq8ESUTY1h0QiuOJHW0dgVRyglDKacYM3B
KYA6mIJhL8L81HksvSPCRVVM4hzhit9agv4aL/cjmr5iZ9XKOjvQdgcWDXe0QyFSy2jdAcOlPPuX
bRf4vJR/JpjNhLxvQGXP3d6qDQaey3aqX15GoelEzGyyQLow8AH6SJwdJ+UTOBRk3xihKZ5n+zR1
rn0qKcLbBLA5VopZ4CmoaCuOW9c7umpjsSvZT/n43XMigwZfHfvWhacpaG0ShpfAYHi0agTAv9/c
mfoFBZWPEHqGV8NdMB2ZphqMXEN++vsSuSo/gfBeOFz+Lll+lZZxualzCpAsGB88WZunLIFhHGn8
XCgSjHfb5UVM6doqsZt1Cc5gkMp0srskG52mcw8Ro3ULAsDJTdxbG2c207T4jIrzEHbtLaOEbP33
JbG9HwwtPwN4T5swyl7miZEIMmLCFcQIHkdlUWIHpBIK552Ej9VVp6rHuMNNpFb1XD9Ew4JQk+Nb
kJGLy6vo0yiUfR5TqrwqoDvprJ69lhBmhDi/y0iIrB2XQVvsfoXBeOlZRDexBb1SABr7+ytRzqQt
hpY6zPjPwNVCkMd8qxgXMFOrItjI701MeboFOXTjaxhk4VRsOOS6G2n/pHre45lYfWrJFNAvxp+V
j6lkMAd3Y4XkPElrFZtIAlNVwcLVo/FwwrmIqw2hbJIbalMQl7jhV67hPFQZ71Wn+EuMI74CdjgU
0WDrxLMW/x/uziPJcmXLrlOhVR/PAIdusHO1DpUhO7CMiAxo5Q7lmBHHwYlxIYtFVrFRZuxWJ+2/
fPnzhbq47ufsvdbVlEv7ZeTZz6lq2+clby11HVKaNFB6EAfKuvk4T3m470V8Usxw4Pvv1ASR1al5
kreDaR/j+a4F8uQucSmCVwRZbeOn4AZ/VwzZszmQ+U7npttynt6DZ/MqMd2LLAYvIIatDjnRoCu+
93+6qnM2YnZ/tQ1bEMD9fAJWS9GZDME6neNbZVFwHUr6eDXSVoNexNqHb61bQcAF4rZumPU0lXgM
+mEiOkQDziU+YNFf6YBKJyByWGPbUK/059//Q262WNic6WrSdFxt55FNS2SkP0NtfIiw/G03rH1d
zz/I0nrhXgSVXGL/w2U2bVNELust8nl3m83DUy2yn6zj4WuF3dZt2PVatQ3VBnJwNYd7+vndrsW0
vkrT2VsBd2WAyy6NayHyVmckINXHDgDfkhNVExi7/OSPjCrR/AHf6AgHeTA+bGzRJPx5NJf8ByRI
m7whJG1jfue3DOjxqgHFP93aVMPlty0eXBP25LwPmJ+oSyEAd4bLl8oVHMHiAiR2prfE89xhvmiV
8+xNLvW0DNEpqTImn5ZSwE4sr5XIrI+lyG+cbuvNNH4tXyiCZtgl+dQ5Nx70nAabeFlQdtJYu2Xo
AMhgWa1sArhTCWqGJ8++WH56R8+ZtiR8pPpdT9y3Znv5zfrvnxOn1hk/O9vbW/NS0tfgJeBXKoAj
7XW2RL714ATMxMC3XrDven4WWfl+e0kgNy2ZykOeUMmVLuu5UXKd42Ujjfy3DFnS2SS3V7I0/rTS
fHHaxRNZcrgGoLHrHO+me54iPomP1sJlFw+jQq4Z/O6WJLoNVIui4HSRFTF5PuW/f5hG44P27lp+
g+EibaZiW5eAcaKG+J5OirN1BaONWZM+PuvkQ6dszmbGp0nRErYpfy+PxaMO6d1VHl9xt+fHaEBB
EHdYP5MfLgRAsqpXUWT+EWjt4lVMT2p4cdAclczntv+l51Qi+M/mVKv/+T+qtGIy9Xd2dfz+7/+y
/Pl/nVMxb3JZVyGW4J5p8aj5P2IY8x/fR+XHvwrYvvm2cP7dmEr8w0PZdkLhecywhMPcS9V9l/z3
f/H+ETYvbu7ioedZgcdw698GaPf/KnxR/88//7eqL5kGV53iA8Mp8x/mVDAx+Shs/kqTiZfr83H+
xzlVVkYkVKnXkYrRZ7CXrJFT7Ie00uYbZ6J3UCfGQZm5fcsK5vRE+FcZ5ww6dQQqffGrzXvIxVbN
rNVEukh8ADE7IIxnIFY8fKu4P8uWNaLRl9cJ+tCFh9oM0p8iA7+o0WC/4hWXKjLD6+TNe4P/cdJs
Lm9lNP/JQQrsCdr7J6bELLZm9xKLxr0E4/AWT4nFeJl/+vv7OZ2bVRc45tZFW3aWpfseCsvaEf/2
zs6IDY+vwRum6RtFE9zrc4bEyYooj0YKbmLpsXUW03NCvA7gG/e6pLbwfCyMBzeX15Sg4obH+Uzh
oPMXl0mPsB6+gIRNcDbzojkDmT+qZMayN5ErZnH6HskQUHsp2HeSvj0Ryt8Hyz+NUcmBjovcng8d
ldfirnP/WuxSnPGlxQ5BTjPGr5LLW9YXnB85X3b5b90QMLBL/9QMghLose52acmmw0zH6ZIJ82Ro
57GroK91JTDnxL2wH+x2zpBDilsoP4uPzwz913ox9DHoRk0If+ZXqyiXMBPaaFfClF4uzZEGciB3
VlFGT/Ui/1ssgLARU54RewM9oIsmUP31BfIdBFrIY9Btws9usQr6y6gehu8+RThIjOfAXho2wuIi
1OGFHjxRbXqpBEzV3eBa4/sMXcew4u8coSH12Qe9GA7z6it1WbFkraBvVtFZ5MDLdTmIhw0KISB+
iy3RhGZNyj48gjY8eotR0eP6z0Ky3DOcLc9tX4+0UwAClVj0kqglWYTL5USa5t0UmmYgXKoJH/gx
bcuj00bfUVPcg+zDVNZAB1pmcsD0r5TVUsb+DG1gOqcIIinBP/mLMVKijtRJwzMXmaTy1II0Aq7T
7bHojOjfA+du4M2kNw8oNa2tO1J3qf1OnBWyytbFWikABJmLzPLvLwZqS7E4LuViu9SL97I7O4sF
k1PWXb94McvFkBmGX47KQY+gzhSLQ5NuyAJWmB4VlWBqel3N9Vwx0VhKAO5AvHBuqxcE1NGuaOJv
V9KB6Mryk3coS5F8JzRG1X3xevqx6a/jfiHMIP3MkH8OSEAFed5T6tsx7/oHup8ZRyTmX+XiDvUX
iyidYcK1mownfdHWfcYOGxP2gSRHeD1dTKRqcZLafFaLo9Q1sZVm7oiqFIFpbLi4ODnRt61J2p0L
80WYpGDyxXyKS7A8M4tguzxXGN09Oe5dVKnz4kwlWIYXLWYOU+6TxarqCvyqFE9f8ql446OOMPeO
/A4y1kZjZa2WJF7qz/thMbaai7vVAhbR/LW5DmDoqrl2N32Ohm0i4AZreV4lOQYLC0C8bCPoUxCf
RkY8KFs4NqfT0JPTqqBT/mJ6xOSGk2dr9IgPeklt16ATELhq69Ke7NwKygUz7BZPbYuwVrjvJjeV
PkYb27PT9ehim4qRL1QKl2dOvW4jWsW0a+vNvGABEnCudIs1/91mujcWObYVVcWipH4fHSJtLn9o
8uuPbrHtcqygP86mQJSYeBc0yS5b7Lwzml5z8fWqDnNvAKChXly+wYTVVy1+X3Mx/Toof9vF/Tur
9FgrkIkAx9h2sY5d+Q2UuFbHJIpEsTWLIjrkCIUnB7Mw1mJ2E8iGW6qQ5CaSlJ9ZOOwxn4S9wPf6
3qAGZbgksq1dheBxlSten1mPsTVFbkw602HKIS58i/LDZNGlQYRMIPnKFYa6RdC8UTMctqzUuFtY
9+QFRpBkMHESdMA5hhi4x9T4US573mLQQs122lWsf5Fb4WbOkTQzd+dfXO2kIYmUDk+zFfLhmDeA
otDV8Kxtwy5emykF89obsFQNIS8SRtnD4ocmqrXqF2O02+dvOWgG6gck0l3kVyl6abl4ptEcYhQi
ir+aqJoD2iYv4Q/gtvL8g2ZUB3GONnqFsjqxmCrOHWwktNb94reuF9M1ff1Dl1FcJYr7wAw5HX56
yOok9TZsNaJFjLEZO8p9Se7OR1DWT2RUYOh3PsViLgjcwU4u5m2mty+O5GoaePMTimrejiJsJVmd
WE/K8vb+YvAOpo6Q3Ixeiq81a/j+M5Bc5AzE3yyW1Mrz4kdNoAXwGEgW7pgmsvAxYcVrWeljmfIm
lfv9OV/M4tKHT0a5Hl83o5IivmVIyGPbI8iCljxNme/Tc+GdrXm2W4IuvJlC18fOa3Ejk1nkbOzF
c24vxvN0cZ8Tn9uRUwWHjRadEQc4Sp22fHGpQ87wm6323E/YshJneLQXu3pChWSpWJsXB6b8qnHU
flxs7Aotu2YChsp5IneWt3eZ337DDydDQKu6c76gqHFmZ/i4r1IXiA4hBr4qfNc0RaBJ7EdReNeM
DGQ7NVQRs5Yd3VQdqqHNNgMq1y1G819OgM0rptG2pehWvLoxeBCVbYyk/DY73PR6sdSHGXxS1xnC
VSBaRpguyLXFah8ESU0+AJuHH4J/dCbqxuyh28Y+dqbl760u5rUSly8DRJBdVt41dP/OcW/eYnBq
GzIdAI/yOb/LCmdLyDF4SL4oq1Rs3nqPuWJQ7ZcgF3v37BIDHDtAoRZ8z74YADcbWlCremj1uQyp
Qpeou8MgpUlH2C9I9CMLAg5jX+VUEsQ0na80bjzWPs0vWdcX3/B/+6KAtQhA/czkliLJb7ehUdXA
G4h8KLquNwSrcCJ5bTpJsWV+vtz9+KFTZPonkT0YWU9bw2+fe8INSQfNU2SBT/ZUPDc+31myw6+m
4q1BzKTbeF4iYEj7dptnf2yR3svSYU7ijs2+5L0OibL8EzawWq20ZFo/UEnhJgtqrIC3OWdbnnW4
vqya0lQRfzW6Zz3noGgGoUt6m5jSUek7Tj/uxXHNe1uF2cMMUGg1QyHe6SAgOsx8KaEMtKWLxryE
PiCPk/LNn7312ANsyiJu0q6osL3R5e+ycU9uaslonB0LgIdH75a75PwZzvKZJj5gjtx9T4oUa8kI
zssh78Toh2JWZfhrDHsvdTk+lZGJazByPmtmVHt3ZFDeJeOW6TTzL83FVNTiODO6kFOA8IYwoioY
WE3cPLZpXIIGcA/ARZmUBu1Dm1gPsk1fnZwihRF9NIr3/0V3RMZi67WOdZgQ2eST3Ix6NLacsANm
RVgpavsmBecZNtcnp0ufpp40l1eDtIr6cDO0I0BqOLyVsMGzEDD6lXQBnUIXRqgJSn9uaECFhNUA
Ns8XIShKNB6jJKocgrE4qUjZf1KRxfBsdVvfZYsos/jBypYZB/i2K/GAtTVy8jDdBkVRLNc83Hd8
bpd6RiKSkzHr1C7O+KDxavlb3+S9xx6uIxT6oxfr55SH70NfpveR0dzz7BEAw7tbHeNVbaKO+Ffr
/Em0G5Idysc19t+HSAYYXh2brgbb5ybjDh3y2mS5Wm84RXkP+Btw1we8hyDIucJR2yAoapfTxcbN
g8dFHchGBrh+4h1ZIlmGeBhjRrG90rsmIg4ZUGiwC+uBZWJnRd0DlMbvTLAzW+ruWvefiS1JrCZH
ldX2Keyb+lzGCcOotn0u0uos8vLCKKDb2kzBobykGJfzfhsMgQTIlqZbhzg+CcvoIBNyd8HAvySC
wNvBlAZbOZW3Ss97qpmcKarqC4pCQEnS7dj88OVVa8dJIDlxqtzwQv+jRud+bIA9Nryx0R81Vx4f
zL5wIPUZXXGC469y9vthQhaMq9GaqZDeOB1rKowE88aTJUSZUt9EBAjHn/0jbH3yYU1+7BeG9jR9
BT3hxzGlhwIlYs+p4DUNKOEKYk2G5HJQGd0b2acFfsgnbDawl3NvnZPkXVsDcckochnWJ8dhAWFO
CqGxUsWlnWf0nhQpouoxVaZ1TRRt6pKnYT808gnT5nPnGvo79u573mpzYWRf8JzEKl4OC6o20bTk
8VYYLS4ebSocQgbDQqIfPL/ZG4WiuWZxL5+jhOyaFpX6aGOmwGBfrmlS4Bojv7+XXFpviGw6GItI
jafip1HlcOAI4N0SBt637O8vHTGzIvI41tj6vQ/s4vb3F51YbPQMUW+57OpbgkEVlD7tJIcgiUHV
3ogQ1zAtf8jL4hAM4pFvdEqx0ge+GANy6MsKXHHWXipvBMMD5okhKsnmdAVQrLmb3A9Zs87lhkui
yfA49aXRvdTsBqIs/6GCy63MGz/7xToZ2/tBWr+yNLgUeXt26AITLls6VmS0QA3eqHFZm4TYztrP
2AT5jf/mmagATRZZwnHORTN75yCi38KLcJdwRmiLYt4r2rzweIjopm8cMK59kRCxH6NfaU4/RoxR
vtWOuxf+Mm93H9LFACNZkOLYEBRWIa4DLeJtblw3IwtcqVk3jfXEkXiCZmtlG1n7RwsjleUPJ4pC
10l7rAiEcfTkQDvXzWryIwWLxTJSR9QpZkA1kq8y1ZnSuwQY7nE775tcVuvcIsrbluiIaoSRYdnW
B9U7b4y571iDgVEwx6Mr5PPYcWyazG5jIxpg4iMezaqnz1cothH9WrQwCXrdp9ummzRBoQ4eNHcp
nl+v1E+n1U7rtt8FgW64+A7boFNfDW/X526OiHez0Hbj96Di5UMencSAq97sCJr41VPNua36XRlI
kPqsBsh21uuStGmTsO6lBm1vuwyI4qj4Ec/Q6gKYPPduiInKVh8yv8s1Uci+bPcpfLcNhLFqFwA+
TnQ4na082wbgRNBxzSR0dLCPQyb9Ft4WvrgsPafKuGTk1fFM2uy4QFKC4uMtI7OlsTc9T62B2n1W
bm1d2giVK0YYFuHtKPd5HMqt11NKGTzzW5OL3021jM/a4z7S8ErEpPKtLNd/CCNMFw5BO29oDj6x
EDueboNJCNEzSo/YuXnOmUBgOXnmHJ/wysH+pOLJO3YDvkYrLFH5zcVWFdYIIT6+BXkFLxPAgqSy
upmHx6EY6bT7dB7gJRCNbF3WW5oWQwmo7HzrwaEFHEPLmqlEklzKIHsGiGCuxjin0D/rrSv5gvRd
fkc3+r1o6u4YcvDYmoqrTQIono+I8MICzU9CoCAkFs++8j8AIupDSiwRYxBIdAWb57eb8kfbhgdu
0BQbTb6WfK69hI4AOwSO2NFsXWNC+Miscd6B4SSED2fXxiaWWckHRDF2j58qXY4WlqQ3/dn8hWWw
sF+NRfRsRVT1s/pXYel39swX8MaPopxOiTHWq7DJ0a4EzmHWXwHANjLBxzjnr7cc5oBpT9t8djGD
2lFmIAMklq8iNv5Re2YL1B5qOJlZnFiXgawRBWEc9r6bX3XRe0cy8XQxTSPcG3xlL6Uzv1cgVzg3
xFwaZ8hcqTv4D9gf7z2i/zZrNSU52M0L/DmFXcLBEHb6rNyd9tjC91P70tgJcGD6bGxTmN+1IBm0
3Z9G6fgrcI/Z46jsMwdT4jzRdLI5nUDrHY9tbj7zE2KI37V2TNIB3XMlTXg5MOqH/FCkBFfyOXuo
dACRP4Jy45oAcKKI8Qq5ntJ5wrjMIBApCcVX0gnkSx34d5YdQJlirDY7l57axVS37EfMM1HbF15N
f1xMpgPszZ5zGGFcdDs9rxw7G87LhzAM3Re7ANkElJ8ca9oLg20gdvkVX50f32nusji4TwP9qJ1+
Vwzxa+syjml79zZUxTXO6x/gh8tXQH7KqX0q8pqUiL4PDXeVsMM41xYbAt/tN8YI+mucJiS2lIMD
68bxo90EzPnEAKSu/WM3tk23hq6X25l/Iuo6Re+PJL8ZoULpzlmTAS/Umb3j0kBcwVTXji4r2ZO9
idIyq75YpbzwlrB38NwAoZKP4+Q9ldNkvjZjwtFWqrvYUdBFjVZCys69Wy0fGCqOC0OP/EP8YGof
EEVK398louQY7dGZcP3K1EKJXFPpJInGR0Qfnov3W5Q43Y0gWsk+z7KfPZdSjUElayjD+qZT49Ux
Iw4yZm/S5ULoVo+oYKisMjIrXlFMwhCyB7akNJoWGcd1GMUz7H2aCpFB5dzTi4phBHyf6wPS2lMI
Bgl0WlG2zVmHPzmxeSurnYtOvwqzte+gMwESmX7PMG0OviQNzdGlF+lJJsVNkdOme7SiP05tikNN
KKlUmfbwGFLYbG0i2qkYHifGuUYOU2taZkPh6LHzM37JYvyhAnMwHQPdjvUhGh6rMJN+GTXT5Uq9
DnZ/jBYiCzN/ax3F1pnoJI1969HqxEcalagDdY5J2eUKOZ2EefPAUfW1AFFUYSFr7OAJ9sASloBh
WjOPmfAAjH7gHTDYvZfBsV3wbvDTHsuM/BnuHuI3EyElhGD8OBxYMehdHFdXbRMU1fFDSD17rYpF
zSmbayFmA2EMY4GkPxBBwe9QdI90MRhmGNNZ8JJo+Ulb6Zm7dha4T712eHQZ88fMwndkK2k5vPMM
53LKGNr9iXNK2FF5s5z3nmX0Bn81jFR6QTXVNTCCfdM9xcyrrJ42c0ZcYGll7VyFRE5PaYWjxv82
3cembQWXjPnOkJAC+Pxb6j18nj7xd6pJ1Rpu1XPe2V9eYB7mCdj4aP3YhjqVo3hiIAsfEaajoMjG
m/hH1Yrn0gSpXdFATsj2hwp7u61ZXk+In3tPHgYwG13t52sxtt+B9cy9mKOu9zuTKMPM5XHoPdEI
5VHYI1joa3eVG0JwB9iJkGtVQ6od6QPtjvjVCJ236m8et9xnvv0EmvQzsJD+FJ+pE7UbD127505X
/5QFb3bOEhOWl/SSJSvFgqWo6RDxbM15QsIIKduNkepP02Iv7rV7UKQxGxgLisIa+GW25ttxUVJs
VcMMySyGm08yPu4cppGifVQQ3Gi88800jU2cW8/jQPRSPhM9Gc+RYOoNDGA7UkX0IX51TvgdpMGb
DrJDmo3PUQs+IskPA2LuoOWdriPh32cS70/FO44mmZ/YxpOM9IdRSjRahQ0nezoBIHnMNOYbwTxz
bTGGXQwvwII4laNeqYgxA+8MCWSxy0VcwLmXxKAaqe8jCyu08PazWZ5pub1aM5DnUEZ3so0PinEF
Nh0eDTrNb4MgmDqrb2mG98PiNp/sV4pRl8wIH4jRTBvfRaHZOeJXkR3igbFIagT1Lpym+7l0NqS5
qkM0Q6CeYmZ/Dn6FgeaNY4uPvtdPNHCS7RAAT5sMfojyO5GDmalYLK0nr/oMUBITGuaANcf4BAVr
3SnuHmA+rIc+BCHAlijzAK8wbZ25dZWpl+4Md3pOO2iDLcDvFF8tLuQOXv04HgdlnOwhPoL2A4Gn
RmLcPS9YB9prwpO7ZHiUOxRoaJICLK4fcUltnFZaq6rznwoDDdnsuU/SIcgiU4RYVCcJysRnCco3
w4VdugTHBFgIvMxVjSGpeGKg9Tgn1rZPEOzYy7v/QDNvGMynNoi/24wIfaP0BpbjW+XQtecLJhAm
wu6KpDw41FQ2LsvU4wRByq/sYWMlPSF5T+2zrPrwAs54YDkxmcx3Zc4LoomTDwvlA1EaqulRWJzq
cDpY4ndHuhLKBIhlWuZfYubHKjW4W9BxnSFFLIXYYTuo17FfBu2Jdymtft+pkds9ji6Gg2ij8ER0
KXP3hoUBuL7v2asOgNf6xtj0pbGh9G/dAYR7Zg7ZjRb7BNPr7ueQ3YXSkvsy04FwTGPeQ4iywydk
sDf1xirMyvOYTiMwM+sYVmb3YEZQQ+2vriq7o2dNoNM7Xpox2JElOjxUTKV9kIc9r3hCUegoUxMu
27wO5GSRQK1+z+gft/hYF3NWdnQ074QgFeRjYkVvVRW1r2Oy5cDNwCXjA5CxNXIoLj+QIVAnhNO8
HwugbxBzYHtlxXsRjt3ObaiDt6wfzhVROGh8J3VvhSkdYY1j0ylgwhSW5CLDYmAlbDpJnSI/RPmO
7JbN/mQsHYg0xIho4zyMPc1AohXPxFiySx/n/T7tXc6qjgLOnSHC5aDVzCWNZ4MdnJlGXGo1jMaM
eyV/HTIcjuOqDbNbRCN9W3H6ZuBOsHNgxfCYLWUz2+SWH3flT4ZzGpr9oUly574zmK/5xN9JTbLN
ISymuKjaHV22ZNcrd/oEWMigNJeszF0gT7mxfMhdsBdLlZdv4B27cz4QhxlnWRLBBKN5bZPswJ6y
2boDUzEyTGfe5s/WQGVQoo4gxwxspRk6eTAz7YBn8Mm4Bf3rGOjypCZWXipJnqXJhLNsiujK2SDe
ztnoH3pvyt5mlV/NoOAkOPfNg2XwQFSOAwPYac+WxzCu6FmK26iANs74De1U3kQJ9oUYF69RAUBU
ddGR4nF96Somwa7gdBgYfJRW8aZEme0U8qctS7bvRODW7NwOMInK9rVo74mNERpcfqlLqCiIllci
xtXaY5LlIMLsXxQkCv0iwUsW+lflBA2NmHrYFByoV8Kbp6vyYfLV6YCzGI+TQQf6FAjWcClnAxKy
SO/9hAugDUOzZmM8NIPBt6ypdvTY+k1ihKSCqGg0DU1FXEN0v8rnymCoNFt0Ghn0J0Gut6VOz+3o
4KibWMbwjv8RNER0lvb92oA+e40MhGmQrzkNz9PI9cXYMoQHDeSkTADIUTsSnZggFtXFxa/JSEJk
Px3YquqOb4u+YabDBDcwZcqh521Q1JSX2Qw+R3fm9YIOYa7IbNPmJ0lVS954TBDzw1S/UkX/1AU/
ntMQR4Q1CPE0NTdg6UKgrvKct67RHg9uHDA458TTzJO6NGBVGUJpZsKkikbZNi+YSbhnISou0QrL
ItkXy5PXb1yfuat7TSFkV6L/NRbTk8ZJZ5vugzVx70YKW7C9xG2UkYdPCoFPs/M+25bB7DgiAwYx
+OjM1JTbtD0G3EHYWTFZlDm7aumrbUm0gOezzLsT1WiMjL7PEbtjGFjrbt9l9sW2UMjB2WEq4tXu
FrL1GWV2xXUJJGhK1GJf187dX35x6/kPrWeOu3km4opY6YmGdX9qCOnRbOXW4uZaHdrGZCPP+pTI
sruxAGIl2aknoHKEfgEniJVSXk0nNrSvUCBp9pr6U85KXuril0JrzW6DtKIBuYUV65nq9TtSPo5O
DYoogmHQOGMMuwVZ+hIc8RhT3zJQExDHJLqasn8J0fya/g/SwOVqDZpU1A51aE+fssojyJKvwq6a
6DwiWR8ZAa1sv+ECVxOlZbgKKTKqga1HiBQ2Rm7ah4HnvueVaJis2WJb2/IiYLSwMVQH7r12CfIO
3bjl5vSJh7SmyMgvVKEE2AGKlwFeSNtnR0e1NjmXo8FciLwYX99opTx4sUwnbh0YwtPfX0Q3sDgr
1EZb6q2pmHZ2LtuWuCp3w2RmZ1LPZGVTwoerv/9c9gdgb9mpKye2nZPl7DvOI6ssdVzULYQ0sob9
8+hP9hqICAEZACMbycttFTsTZ2fQhOA1i72MCBPavTHSZIhJ9tMfQCHf9XjhTEhIvPruu3l6Llyr
3TUA39LoKowrhYeUeZModtrKyWTy8WLINifodEPrnlo6XnUdO2h7k+FkL7+g7KX0ufyC9YkTwFGZ
gz5EtoXSxrxMS/jYxNZ7KlyH6aGpvTOVbrlnesr11mMYcDLYfpwcfmK2hYXkxmuj8EC+ZF+5TJec
1HsxpPVUaO8C4J//HvlX6XXl2mkgTasQ8Ds+ulUz9RmoOevi9SG+EAv/nMTGSpLxvpGaIyCXEAIt
5SVhG2VKfS8drNNgHtASQhWLDaz2iXyggELbpFC/RofMyhx4LxhoUDIAJEB3uaSZfJb5uiYHjomC
WlYKYcfy8sdYchg3G5+7MZZIynFLX/Vz7uJpNYrpkW3MwTL0k2XzLmRE+ozrY8QUMwDK0+ljI4P9
PLUwHLX328SAlvL+QwR8KOyXovaeW6yFPEz/MFKx2fnDvSudP6HBjZ5VVkM9BicDXdigZo1Da+Le
rLN7izKEndiMj9g46LK+69nt8FDQtL6NL5UmOIVJmNYifCe3nLGrTrtdrM2rH9jfWEDno2vmz8gz
XkP2/oHxOSqkuBmMn7YOwAVPrDyMk0Vas7CxKcNw2flp9mNz6oXO88Cp8ZmeAjk3yIgEZv+OaKIj
UJ8X8tK8CthPrcoyhXU5Uxtp7qp+QQMm/WNR0ekO2CO6bE4YQU3bWGxFUVNisNkJ55x8iyg6pKN1
h0TvjdOuqfyvKSc9I1nmL0EDYKM2R0I939t2TnymeCbOmZT5g80paWUr78U0aPQs2ir65XyjKT4F
CyDBLIfzVFEa7Me3zvIwc5gLQojNV7jpkp+6ag6SVw4juGPVk6kJw2tXhb9ji52DawTn9kKS5wVz
4KmsMz4DjqxbwslQcv23sgXSn9q1R9Mw/7zNTXPOc7JaXsACqOZNSde0BrmSZ9rdunESAIw4EO8o
BqIkNWTkA4aQquCGVrl0sLVNwn/KQYGisi26gpjWVBwziId+muzZYwNq72x3O/aaZhG+qLFbR0/m
4PxkU3zUDa+ygNwGOZ6ZUw8bidZh5skI6CMKKFsKI1pYBTBX4H5YQfwrG8glyjp5dEFNbMFRnH3H
Ptpsfviy+9mu45tjeTafy6K9swmcFy2Dl3pUm7bhpf9fOvtq/+fZ11721Xf678Ovy//hf4dfzX8C
x/dFQMpUUJ50/H/raIvgn5AYoBN6ZFttoAGkTqtaLgFXQ/zDG73lhoETWp4X+Ob/7Wgbzj+O5/pm
SPNBsFwNvfD/J/3KNHVpYf9rTHbJ6Qa87Qn+Ktvhr/L9wHcJ2v77ljYfgMzYurxUwe8gzz5Nuw3Z
cjhXV8qHWoX5PnbjN25DTwzAosPgQv9Qj7bF2rhgGmRG3iPlUZuj4Ub/bUiM9cWuKEJQEYAnCDRB
T/VnWI8bf45BWdQG40j5WQflseTV3w5EMiUvbl2ilxKGTVeS8kpdzxwFEuAaM888pf0XBMp3cdc0
q6Ea7+ZS0mrJBCuTieGbqs5hGBHaBMyyDl0MeER5qi016l9WON+ZAYE6GwXcOSZU5lFEiIZ9A/Ea
x1937koNaYGOUp4vWzZenF1jwdQdIGwaYU/OkyJLlVovYrJ3uQdjBORGbjO/joo0BGcNPcvDokwV
mkEEbfNkfhhM68kc1dlJ8MlN48T4E1D2xLsST+1v3qdfrLE/dC4TK4SHPNMYGodglUbCnXRUeFPr
2M+Ongf5LodJZIrxUsD0oBhC+IrzZtgr65WSwtWvud9DQAFZkQ/Orh8r925wWHGzALY127Ie4pYo
kJx6zFkwFpjlqvC0feJQf9SW/5NlxO34EXmvo+AcyNjZekXxrGV8wcXLJywEoF2XGGsSgje1kum7
+ZZNRE9a5OvMCx4TPulDv7BG8qplc4NilYsuO+BeNRAhYI6WZnz0HNEcG2Gf5oSjhsM7q2mkFF3a
7hAtWvSCqupGayoZ+uZCb2LTZxxp7aySMcKhlnI/piSsNsRP1miQ4N6oX77lf1u+uB8V7KfC1j8K
Kc+qrKY3Yjr8Cd4baKPNY/THK4xTeMgYI7E5UJfUK56NNPlcvFYjj3I8VDaYu8KnghRXG9UXH/wk
qdMc18Utm5mU9Qy+OHCTau73S/HSNCqCyw6jpo7NUxR1z8g1eAM4RYI5NN/KFRMN86fMm+c0yd87
Up+VpvlCsoF9QlxC++nB2gkSnOhZsLB3wclN9ZsWc7iLmWlDrz3mjJdmP70fM2ti9ho/zWF2rrRD
esjormnqKhCKt5GKLoI9hiWGH96cIXjP2OUnDEEDQYnZ92AnZV/AobkfOePLJBXe4BmwCt2itfIo
2RM5+AwR0sg0u09zr9tD2QPXu62BHmxRDJgHVUbXPCkeZOZwRlGMyIMm/JLU/m81V0UmrgpG6nxN
cvOxJdC/8qOKYhJX1byZf7EEaDf1krwkWf2R16wQykD1rPKhjRBZnLYlgIg0WvQWk8qPIcl6AoqR
XNMPVFtWpa8MCXjly44WFvJvIyfE0gKBMLyYNE9UvjY+zwEOLJx35U31TJfEID+azHjIf4IJbnte
9LyvuYLSj/TEXWmTVO6ddJ+53dmM7fcZzk3g9s9hnJxpt828fXu8JvVRL/uUzOBQki2b/sVvCHx4
il9VGqbb2njiQPy/uDuz3ciRrTs/EdvB4AwYvsh5kDI1S6UbQqWSOJPBMUi+gZ/LL+aP1cd/nz6A
f/j4yvBFC52lVGpIMmLH3mt9q0MD4pbrKLP3pZu2Vxi/nkrAy6Y2uTWS9ELlhI+mviSAqFeKtKyS
lm0pwbLV1lvXuggJEAhhleh3KvGirV/WW7slz0l4qKHw+ifNufbFHdFRhHQR9gNIoNoiemH98AN3
XdNwPLnOQhhrqcoSiY05U+p5CDFgNlTxKqWBavcQ9926p2SaOS3pguNVNOCvQojjkFS+6xvr1Obo
R+PxXAuHyG/hJSsvMjdFOoiDnTOWlNEtaoV+ByT7O6V9GmDeRr9dXvMyOyWWeSEqS+/7agjWwN9J
2ApegtE4GZa4y+ZoHzT5Fw3jr7AEJVeG+WtvZ+/J1N64TXsXmyX3o0ScZ6ccykaKYAl7ZjWSwMot
oX4QNy3WlsMMJGo8iIt2fEs+zFvrGzh7OMPzJ1gZe5RSVzIF3CcV9TsQjd9xYahH00XQaJ3iovf3
Vc3K26b+/SjMRWPBWNX+gBePWgmVHUIx94KQi/bXeRlkShQHKzHmeybfN6WFWrCtnsApdIcFsklv
4DtrOVcaIKNWykG+xwmA/fCUG+KSYvBmoJa8FQiPGAoRCGpZ76Nr3rPSHDsJqykvdrPmLa0d27j0
RUyAUpFfjTxngGOGH8xm3Vq8WaJ5iesIJiXlbj2GH0RGR4DYnWxtIneDEUd73LJvkmF4H2NITelE
UGRdEWLZ9PIArkAi2l5h0Yk4R6g9LdESbQQgYfDQM605rNgPXmxcMfkhJelINEmaF2l4Kat8wvyq
J7R3zNtX1/aeZE4ahuMEa6nUqQgzLiZzQ8Lgc5Rx1zIYWJchNmQcd8owg2cRED3uQRJHl3ZwZnlG
YUl/13EQYJo7Q3DvYAcrPdNdGwPN6Rz9Oma3axmm70i0642UBv60hd1mCfrynPofa1HKA7PXeWMD
Etkx8R7J9YjJ0wb2XOZ3RTxsTV2691Hn7xBLEqk4ed2mNMvXebL8G+lkxgFRsmI4YaOCRvpZd215
U5GBQm8uRFTt50Twfeg4I1m3dY8kRSwKneliFDMCK8TmeYqcS8895vRyos6ZtiBe9maAzbUreftM
HR7EIHaMsMgRyyLc6oW7McRzNzL3QqF+zdwp501a+wL6COBkLD4Q+FvjRfv+TD4TCmefU1KdvJVO
8suZ2D1sY/oGsU5gAvI7CE/AH7CexwkCFFi0AivbgNBwRWcbqiW3/V76pdwT5GXkCfHk2Zeg2pCs
trfoFN8mzjX7SctD1lBezJG/y+md7PnrQOdZXJx5LVANIskAnpLftD0BXmYd3lO0EpmjjlVAdkmQ
vHbIjqEyQ6gQ/ZOkUQa4OmS0J/SG5IWNcggay1wSVaaRt9PU/i7kOqOvSvRIG1Z3AZk4KHzks6mg
wfpQC8z0ceQyncr2pkjGF2Ib87v5MPRmvBkbP3vEogqMD8E09B5vX6AQQdgy3fYFm+Yct8hpqyNQ
DAY+TU4G+M+osoB/UNUSaT9hPWoKUkaZd6UjR0c7TY5ZgBYxwweWjOI5XLQgFkhPuOvTueGQPDQO
Xtys+PDhxKUmshSyYju2byaN5jySPEPch0/oJO+MAGBq2zOBJ/F7HzfnJMJl3cHwRAYW/Fh8ACNK
q6Dm7cQqvNfDypvIZmMiLbZ95jf7kQl2mSySdujTxM2g76NN1SdjfcbS/ZjjKYLdNjLaScCV0tnZ
OqRJrbwhVivTEV8iw6mQow6A1EzdtkT5zfHGjayM2pTNFhMJUXCe2W2cJjRuZY6WlMiflVtZ907a
Ijkl+aRSTEeE7B6NCk+TpbihJAIlhiAdQSBG45/FnLP5KPaRrIPX0qeYV0dcEaOp2NnN9nOwwm0U
YZ815TNH5a8I+PXBTPsnZTFiz5pHnEWPaVs9m1ZIapnNGiY8RA8VbmSTusaE3pdSdG9U2tJWrBNr
Teux6wkOcyUgbGKMbxIZnhx6KErnP6TJBuEon75+Q7KO1e4M1rMbcJINv0lU7w23/8UyZOyGuvuM
h+TMq2zjOW0vkZ2h/s8VQdXl0j6K8sMynI9E9AOKFoOjHh6VjQQsxhN8SHrwGL3f3DH+Ang2RCm1
FAmiwiYDg8kIh+3XrpnslSFyGiy2eaNs/9FO/VvtaIhPnDVQ8bloA7tyqywBMa//yRJxmTAY4CZa
3C2B/UlK1MbU41sROP6+9RB5S4fuvTHsLJulz3eDe10B/8UtHJoMYBKXyEU3jK9h/rN3kh1pVvOa
EJf+Vp4ise6DABtWfabS+GEM8JFpGz0AhrXXaC+HrTVDU+WYlFBOrbsMUYk99NcIEww5I/G0t2cY
hMn4WPr1h9+baoMbMq6Gp4hmApKifM1Kfmc1uO/DvvUosNpfQceEE3mauxvl8EVW5odRaeushXeu
BinvGtpaYoiLNbdrtCkKb+u2LayvPDpLNyQSTDMdEkB02Kj8p0z0vI9uoFfztwktakeexBkbMOoM
zzhURoG5yjf9DfvHpstJUGitmrkOan3c05n1VYFAXlVIJ0mwTZ5RJzKYxeUTpvEV5/athkmyMSYk
i9wwrTS3JNICDUJgIxAe7uqwO+EWQs5TPeBpYZwJ+ngVzeWFmfaIMsViJIxCu5yQITfzNndnwCfR
RJE2p5emgowwKbqxPl3HsSXBdMayNQ7FcWqMe7ROp9xkl1YJRm/3gUFku1WT91Q73GMa3h+LPXep
kZGMMpRIIGLP/mKIbNOEg4CcxD0uDfMmTZ/ho7fr0rFfDIugyBInwirAkjKrJrmQ2Ig5NL/XExiU
sUP+grGQgbnDutfDCM1swiVSCCYIxYlctY9Eikhyl/uRC9Q85+nw6KT1uz20j6Oer7EVIy4lMDeb
6HxyqW9MhzQpMYRAeVx57tLm6Jt2sYbDgc7ATN789kwGFWdSNyR6sfLv0OKCiU3FHZGyxLq5WDCW
LmEwndye5ifCIn/beFj82ym4ixOEEzSlPJ95SMvuOC+wFDffELpzZpr+FrkozUEQ1ArArJsgRpKo
ZQ6T2OhIH8kRvcv0cOfFA5w01CYL4DaV32S6Tz1pW9zY3VQcjYKRA1b/RbwFOdK1jmMd7fyJS7F0
uqsjuQ8n2tYEGKOpyJP17++uqOV6kTwrQriMqNeYhLVCO8fEGQmptLz7KAeKbgxHVQ+3xsIMg9N8
yAcm+oOQK2v2bDId5GeGHoJC95SpikoRFsqMRYnysHgK8wwySj08oyLEU2PXt6L1P8giAeNSvAkn
jjfpc80IZTukydXMCSN2aOcwgxi5P63orh5BiNXNgMQpLThIlUe/dj+pexiPlD9g5pAO4kwLgM9n
zNibiIHmQJzmgInLHCboX1kZYrjDEkq9GeM+6ZOdYGySug/IqW9Mm+17MXq6JuAfjfLPapJ9oy3g
cZLcmlE1JaS8+q3zICwXgLHT4taCDVLL9sgA+JJ22X2bUhjaKEaGokcHhISqMq9tk97bKexXM8nf
6675ReS8Fh+uQHEKTe4hIrhEheNTUVo30fTLSoNffYEOfx6jbTvWP0MUlgaKFTHM37mertFimBqw
LNu+vmIKX9dN9lTk5o3GKxHY7bPq8jft1uehye7zRnw3XfsLMhdHW3EYBOKA368Qv4MhfoPk/G0l
cH4r7HtG076k8JnLZTjHIJ9+c7QRdXRJ2gQC/vzZFf64Tp34UpJqtvwIhgi2OksXSeK7CRxiZZc1
yuHH1kjfkZztptSk/TCu24xWlaqSbeumd9FisA0rzjRm8eYsvt4OcZRnXDxjfEoIW2TPtR/LwbkH
RnQh+gMK9BQhJEIYHiqaRmb7bEaA4XR+nzp8U8uNUGL3LuXIPmuHu4IgPbLYn0jo4tD8baMT8LEO
DAoi3kAnRQ3vjgxZmuZoTVTog6yHp+W3MEJmyktx1yo0YUCWMFfeF4lNXvxIejr9Fdd/qedPm+N2
N7bPQYfgiDwETka8FYCMr7OsjhFBeysqw3c7wtSGTcP14/s+J5HbjD7CzN0OM39Wo3Uelt+3ITva
DpNLgaeQI7C1Yl2geFLBBxjrnRvdRM6o2Bgl75HIDgyiY5T3NIimIcUfzPR/chOiSsW174zX2nmZ
crT7brv0dtjOdMSiVjsf+D9QYpQY+QZk38i6ryN31hIRBr8dMYaNv7Y1XyJpNAzeZMvoxl61o3WP
hwlCkVYvec4b5eGjb1v3nInipyS9g2khHOrWXLvRwEC0usGFf9NOw09UDdRluiM7fmrOgiW5zzu0
PgiEyVOIt5FxtoviUgf5/RC0vwoSKdeWD0JkEeHNI6u7h5xO+lSmsdIIhRAbLpMwobIRLW6NF4c7
whq/OZ7tsnEg36ZFmpqc5o/JZWeWRIlXCdJkIb7HqvzMKjw3OMvdjSb2aBXp5FLa/KFrK33s0vlS
o2sIAv4SAyZ7lngyUzSdvpBGcc1uUcWaDI4pPtkExrCvfQRu+bW8fV5Q/tQWf22VEeARBPumpRLw
xvq9owcZJtiqvah7QdOmmK2JVyvluEp3YFbjlUsR19ogH7QMDzN0lU7N5sHNs/cQT1TnOLfTqnlj
bRrHjFGLQgGEXmRCuFb3vvcOASjKEHSb8sqtltJK4efs+30h0B7Igm9YW/0lLwgVHPW3ykcKs5E0
b0IKfWd6q+30Aeumu3LqSu1lu4BJDQzHtGDWNYpnOkMUQEq5L/VAvrtB5ODkpOr/c5iIK/4zmsi2
1R9dUv5tpCKXL/nHTEX+YVogmQRjQGGyqzA50V8LEtcSEHFtUwQcrmwfnMhfPBFDOn/wTNcR0vUd
x3Z9ZjTtn0ARQ3oMXJip+K7pYU32TPPfmak48u/gWwpMyX9oez0peVVH8AP+80jFY0nMUSvQvG+x
L6toRlisYZuglEpfC0k2zRg1VGX2qO6Nsb8XKKu49KdhG6YA6Dwn348WJi47x/1WjwUoj9S/5rS7
aE1J7+CDUAyjLqUPjL8sn8MzBhROz3V8mpLHxjGMk5xn69xdp4hJqeA630Rau2eJL5DuwngMFa6g
tia11uwXlVrwDllRAOVZZ4gub1gQoQVC+lgHaOrdqnRIXH6YmBecjckrz0AXkTcM1ZFW/b3jerc0
f6edwF+pk/Xst9dRBCCyGHWHXvBBpPiWimwc29tyDl9YP3C+zuPFxqExWvhdFdpADuO4mcl6Aeg1
ZCcYFCgzLLJRsHWZELlWtpb0veyPEfLVStpWtkUnM51+f2gHvHXE/qVb9FlfTEs2JqEPsOq7ai0m
FjzEWNPGpH0ejm5IH89kpqAXfm4ZHUvQefsxDvpTIJr+JEtcaa1T+iBQ4oQDux5gTVU0XDJBaAro
WnrZXctwlxzyCXLbjcLesUrdUeAPeRhSy7wfRn8riJ1jX5y3NcLIVf6Zm2Z8YyXhHkIgg+iw9U79
wpoA6y03QVwbqKaNfBu2aXlFH+shu4F4EKdhRtqBeYVft8k6GZ9Uow4pzfCRXDkVNDe+clB24XFH
lkQgVOfEJyIk6mOpm6demfXedEpv1dUuMeWxqm7L5cOos0fCAZidwYbswqRZMZr8yme7WSnvaZKi
hiJX0fE06EHMmZ+g+ThOKRa0EH3hPUk4m9YbsNUE6a3VCWSwnGDrUiEWj7P86HTOtBeJxLuEeM60
LHFfhTgLCLD86XZg35v8ESD0xqwISmpLkhtAsVGVcIJPkmo7lCnF3Dytkpa43BCNN/jL/tHn7SsW
0sncb3qESSjFcN7oeZhuOeMcuiT/ioOmfkMyiHJB+c9pULhECY7tC9ooDLva/RGNhBYsr9owtd25
vonZvSwegqBQmy4gzNpxPs2yuJ1Clx5hMKUXNTY2qekSg0Cx5BIE5R64K1C86qEmCHFN6Ai9PAt1
fdNZF3Co4TqKg0OD+Qop1PA0YGXKY7rKOr3LMpSSVjEOP5RsMFd38yX2zBNCukeLFQwzZPfLFOPz
YDS3sdO4WxLmd0XGIB7q6nqs6SdAsHodZ1Bbjo+DbzbEfRT0TDXaDMZ1154DYW8ifsANI/3iXJUF
pxjAMknVNVc3TbyjtqyTMwc0HOKBn1tMt1HNZK9EK7M16oRfg9P8B9hZ8n+H5FdpKxYioryjqfUO
dCrehMCeMmfdobAQ+ozAV4zeuSuakvTZqrjLWVgU8xKzdyL6Ze60q/0K66J1P7eQ9ZPyubHpuPkD
w4vBSppDkLpf00Aha7iOPElmQokfaDpKLnpCX7zMdvVpsh1jfTbmPzuJEJ9J5aIjRhvTe4HZgqBq
TCZzn3CkkGPgPqvAR64+v2N7oO3ha9J7MyZvrUfhnJIFL1DDwVGxbDhA07iXteFuQq3lY9OVlGA6
fFsgaWelJNNBh9hCj9FS7thMonysFjTRu7wQe3JcaLUaoHbjGCJP0xfH2K+/iUmU18BCrOxE+cYF
EXTgO6O/nB2UKA6EBNG/EuC9xNe5O4u7ZQ3RojsyqX7S8EU8ZQ83eYArFcjm2TRg/Nsh6aokyRk7
jjyESbLiaDYGx0oOHDY6vE3BIbAVIUu+OQ1Qyu1NgEP2zJwYOXl4Stu7opqCs+pi69hbTMJ9ECVR
iksSN5Jbtg0QzkW65vePYCiyo2vMt2bg30ZswhuEIlxjmbNnNk7YDG7Y1TRZI51thvW556TbGRk+
ONpDAK5zJ6zyzdCorVgt0g0xmcnGq+WPFFDsFgbMI7fBN3aQG4SZ7FEm/KAQU6Bdy+qGNDAookRN
qtiNSYQfM84Q5M+1sJN2M05VxrjJz7gAx5koOimljytNQQJtipPt+f4hEtgsLFi6aJ+TG3+a9NZX
CTa6HMUxLn6QzfExDqfhKqqhoQmaqns3nWIGdWi3Al2QDciEckrtbNeF3rAWGTEajg1/wE7eWtGD
L86xs2iShcqFaSdLz9/VrUP3h8X/UflL06Xprq2Hw3QkqsROMPtm/aX04NkOpREgc97QanN3lNOY
vG273kZsUFvU03HpkapnfOIddXbeVOr73x9C9NNB1uzgoiOYomEjOZ5SP5AfERXjjZUa0cHK/XvV
zRQREu8zA7LjkNITHm39LCom5CNNwGRpYqrqwAoy3MPI75nBDfkR/tWSQxJxqeG8hm/WVyMw6sr8
yPCQe7m6Dj6p5xwZOV54P23BdqsC6y1D6bRzQq8GlUwqBz3/9hTnLjGRPgMRptYgGN8KColdF0TN
tkUjjDciQ6PhEi5NVWRRItOZoPUXkBDjlAjPliCk5gSA5a5NJOFTbYMJ2I+dkztUev3vC5Fuk88G
2MV391//CykMnxXwoySKu//294cg5ZZP/yOk4W8Ptr+hd/f9VzM9fKEN4Ev/eub/6Sf/gc57mhSx
D58Vtqrl1SJ4UP8sLFpK3f99WsSqwk3xUX7861f8WTbL4A/LNW1qYM/zLGrn/+DwmQFSJG9RFHlU
1K5w+Mz/kiKZHpA+8OUIgwLGp7/pff9RNrt/BMITVoB4A34ecqV/p2wG4fcvSiTH8TzWJEvaHg1v
1/mXvIjWwKiW0rRZZW0RExPTM1pjmfNU8wMtvwWQpWD+7cJNWarvu6EbbMDmvhXjp5cNrPi+60V2
sSx/NI8OgyKSsFJcfRzkY4pfGyUJA/e+MrNnvxRY7RVggAF3dNrIc5nFxTdS6SZ+NUfpY4Lzuicq
BeRwqZVxmuuTihO6odrhKVC9490WrY/SnRyOBMpTn84JeUclyg7tOwWWPKQ6jK9zz2t2tj/Y1U4P
msqXVRuVNAoRD8uQk1RALSU6KLOvvHI7E8hHLzcIO49hTzBA4IRjMe4E7p6KQXw9/BpkX3z2tW+8
NWKZRpiZXrpKlYjTN4vRVHUNK4ix2xmxBDQvx152xbLJfhnamSD2zEW+RIflqAdNn8CCDRBPytxZ
J5Sq2IJz/FWQg0imSLP0USaOkextKRyPCrBOAB2QrMUnEdi/4Igd9WslgvbGkRlA4bLz8RbTNbGG
HfKDCaPtlJU/ggFdMxA/ZKkbrfgznlM9Jerdp2LPP5KugEOhHVDCH9pv8f4T8OOXX6zgSENYb3qS
hdABePX0kgWaxsw6mNMpfyp9G6c16UURqlAdWuGxKNkBpx2CLfIwwUpL+06heTF/FHbsyR9kGQSQ
1cg6JAFEo3g4FHNZj4dJp6WHqxZHL3yruey6l1y31aeAlM5b1bsyWuUl1xzG7Dp+ScwY0dJYs0zS
f8AkQdQf0bKO1+h+ExQztjmTJAnzNqOUiLACItLG0hI96sDGw+rHXvQatbb7y/Dm4muOalKIeCOS
YssvXJFJN7R0s1xD4kuuHOldpJ2lZBeBP2bCZ5fJSOs65cTYtPXibLM99UR8XUEq/GhSRNYeYKRt
ZdZQZkRu2j26CJshuD/ZwZOIhil4G2tzsB9lGSCMC6japtfCto2BaYThFhN8E1Pba7dETEhnd5ya
nSdjf4Bn48bFqSf0xX9JmiFkb6w5LZ0JR4zfcF0l3qfVDhxAKuC06SJPn8dj0dR9eR6LaPrqtcuc
b9XKkXPgaooMBIUlsxn1jdkoSS+tbYGck4GRt0crU7BkQCA6z1gqqPqr0a4/jKlqf5jWDGhkJmma
KajTdR0oBMdU+X6aRlhORjs0DZsVy9gBF/3YovNnprRHYZaLtWr6yq+ZD3S63xM1FSIEcgfb2RIB
1g0ImdlzH8FA9vmhnm03ObdDy4ZJVLnXcLe1k9Vt0jAEboybx5+PfYBe7x0nO6WfsBQDZe3nlHnY
3Jl+0QfLPwunK8QdnQsBq9ZrEKbdD11UN2eKENqPBJir+YfRFAZFHSIwP98MIB4oqUI700do6Zb/
Q0Qoq01GCkj9iNGNjMK4L8CppacJifO9jUq/P6AuUO+KAWNxSqMSDHBXKw03UGBa2nDfk3kzZcli
E+7INEVeIgs/P+aSCMvNVI2W3Hl6iACOpWldUoaUOjyJNgkxKuL6wc2htVLbLIxFhf5CxECaCPgB
EuNXxt0AtJvWZjcS89FmSdHuXJh5wTYhkvbVZTjq76a4kuFet7Iybpo+ZsSsfW7Y7UgJQcy6oDEH
wGkqYnzjU1jcUs81+daYKxccjZtUxK8HvT9/tB0KaA0PFUBX+Onl3LcwACxZZgLG/6wMf3p09DBx
uDRJsOlmvIJtyLTVRlfXPJhZZffPZZIbzU3TaYx5SUSwx91ANvYbsOUZgJIGm7k12yqh/DQy7gYn
qCt4S2Tg8UsKGNLbxsiKaQWF0njIsXRg77Qb1kAGFglp6EmGg3KyZLTWJgkNcHUa0qjr2Rt/DIRf
Ajk3RNLdhFXjvIrWtJ+EHdENaogpXaOuqYOTafpNCjS7ZGqEG59xb+EXGbGndbago3KD5nudsbQe
eB9tb+cJh0SfVVuzuu+tyJ1pIWiAt/s2nDR+xKoR8S3g18rdujWKsf+LWmr/VS3BVe3fa6f/J0sp
z/rPSqn/8d+7OKnU37O3li/5s5ayvT9+NwsDyzF9iCw2pco/WpCSWgrWMXURfRvfMZFT/6OWMu0/
fBDIJHWZUlocPCmz/lFKWX/YAlPWEtflSKow69+qpBwpFtH2X6JuyjtQxq5jU5q5AgG5TfP0nzuQ
I2gVjcgW4zfnyp3lP9dNfOck2FwYUWkuJ5XscuQQEhnE0SHP12befMdl+Zb1JLOmLosjo+o3xFDe
hRWadIYyenacX+its0+z8w9uXBnfNSSQzOSgRhz4d+8ODC7tUwCSm0kfsi/dIUZ0AcMbWRYz/WRI
nsqu30Jl6Xa4xsyneQgy4nVcshXmzHxC34IYJVCvvx91yhouAcqcCOwM+IfgZ++ntBRhNsaFdkgU
eh4cOEHF0Me7uZvmizc6P7p08J9z9GRu45jnUvuofxP/GcJPDi2L84W9PLSadrixchLFlq/5/cVB
n7lnUbXiz2c0GdQR2/bCnVmX5/o70khmyqqgzKCqO42yM1Y6BoKBQXQZTA/3grggEga7vSyKjbYM
aPcEweDt6a6waL1bJyhuE5A0kLlq88FLytchCb9LwMN7fGn6UeCK2hktUZ0dwRLY/WDL9EVxGqru
W/K6pHXWpEi2qGbKjoAjoETfhZEY587x+kcUPd0hnUsYc4Y1MrbpDs3y70X5VSdN9PDnkwIO8+wo
5s7LqpNHx43YSUl5Ymkmo8E1bFyGMHLgLBvMXxb5hGsY1fZBBnx7hWs+JaQBsnzqX5Lcvhma8D1I
mR3CXk6uuS+32KwRfLuJS2cZSQGna7G1fNq4ODO92BpPBRTCPVjkR2U6CC6amEbijMi0leTcDh0k
seKh8vPkQM35OxP1k2Ck+KQFCcH6AJMWOAFzPjyQ58zRb808oxBOS7ExUmjBTmqTyhB0604La5OS
ax5p8elFmMyo9x45WuIlJVphnJNTMPsMfnV+RDXsOhrluB29U4bfslFiufzykbWwFb7YZIKcm2Ah
SElETqMMbhjaoVCb7WsR1gbyrOS27EB4ZYO8H5NeryM3eXAsJpqBhRksNz7SjIBTkuN/gao/dhRZ
qFt3Uzbd2UiY6QlsuSnHrMhQWS8S4+4uS7oR9rEiNyWoSehIY0q04Y07nQzuftpaHT09A/KIG3f9
rnWoyWMMTgvalCY8kgN2VCBIOURT28UGaCKq4eS77dCIrJGbYv/Sxres2Qp8ZOmzvKZodwhQECd6
MyAjEdy4pD+ilG8d/UhKyclGD+SJut4WhZg3SYGQyg8Qc3l3ckCPOUPy9Jkt58AEWsEhY/IesXXf
oMb8npFU7xDgntJ0IsPKMNbh3J3QUQGGXcgU7TUoSV/xDZpAirxJAlNWNTynhatydJLsqfId4BuB
w28TEooc1ihpkJIX1Q94FinxFdJ/Wr6ynIF2lPkhNMsDtWHmPkHSDraOlF8RCRQZo8LJogdneC8Z
7maKB8c/mM6n6ojGEiFqVOz5XAQwccgCQbQwBI8BcUnMlJDfzPCPLHKv/Lxcq7JGz74k4gjUDAZI
3S4XL+7i7qtTfw0/HNJ0YZACzWEyas33aKC3WjW4oBtkLSWWUc9U4uro8C4OIE/kTQIDuDBRoiwU
UoKWLHGDlhTXKppLlaZEMi22S27TAJc5thFG+VtDRLdDjSygS4Y37YXRyoR42gzRA6fnpZ11N+Xe
bTemvxTkISIWNTXnoU+yvSKMlAr3USJAmLLuDJ5670/Bz0jcul2/jyDkUXMCaDJhCqba/yzq5KEp
k+fOmx6lQYboGH6iVIYWQK7yiDaXa287K74zzR6Mi+OdjmlyR0yx559uBP3DpTMWsYwnsNNXXfis
jHFTqfybKKEXTZ29D61pP7txtjN0vSvd6Gxg2ldefM5iRXNUbyd7OAGqc/dlREBsIdz32Plm/vKU
2vQtp1G/J+axKsCietRTe5BLa7uAg+02HWisOgqvUi1Pe+RSY6wk0KdU9A4jh1ExMVAc52nD7gJg
NKrHPGNINX75+nnUsCly7r9gJOveA1XTAkzXhAbANfXhNzgdx4FqFXc0rskUT9Y5Aq3EYY1Nw2k+
oNVbK7vD160n7maNYQQPpVWeAUSqk6rfZjEX536ui7NfMGGPe0i6KubFLcJlpsFU0HUtb2u52Xjj
0fVbh9LzNzEmXHT6ezcN39TctDeVrrcciPjR5hQmmQsFIB3mw1RxLOTcYaPR9k+t2TLGsRHMhm79
lvoBUir2qAUf+2rF/MWGLnmNFNwvK07kQ6fxHqdjSxBL/dklsf+g4gej5R+Z60ebBphoPTIP1DZw
i0yAP3XHS1990vVHZTleconit/bQS3GvqZPMBeFQhZ1iBq3RjYdbKKmk65W6PUZVcXQiFJjahV+F
6addN7kCtdr1TLdaAqG0qcZNmFflIQK/iMsiDS9lVV5U2CRERtN9CZSfMWBOGn6yxbAE1GELgqmn
wxqbR5tKwkuKX0Ghu7MKMWH6yYQ1k35HJ4Nn4O/rtsIHBNid/cBlAFc/4HOeLyX0oTOjLXKAS9a5
ZuvMtD/9mNHU8nyaqMAooEEFTSpJnqtQSOUcQuGWhdX8nSThNi1m6+SHCu57UldbwRjgZHR4pzj8
NBuXSCLH9sQbZhUOkrY4Zm0NGcCymleIDfDrcaEeGwf5XDlj6Wqr+Zcf5vElR5z7HJb9q4wT46Ks
tr0pl7JGDt6T5RO1gg5ZPVcAyIBOj+7N74d+qO8L5V0CTiZbTYao6dT+vTtltJ3aWR1sTMMjLber
ErO6n3vMekHM0gZvkZBHVVy4aYy7HGzrXexEX/QD8hNrSnbHd++jwLsWxhTtO50bqyqwSHz9/Y+u
wOCFqd/ejxwZr4rgQ1uGtDea/upM5s3UD9wRCeqWladlf9XS2Tm50d78fgT5Jz6P2XQTjPVFKU4x
dUe0RVqULneth01++fD7/35/UBiueH4Wn9kKiV3ieM0iKeNzHxt8gOd//v3QaX3uXM6K902BLvjP
pyyf/f28vx6SEDS4SJz//nW/P98sL/vXM/98xb8e//4/s/Ostd2hP/nrJX7/358/Tp5xMVBwQvvx
r3BGx23nE4aahGVAkkDZPSDVVJvWNK3HrpGMzAuZPlOHVutm8PRL7o/Ij3o3ehsSC7N8nHLMDDC5
lBhQPqoqfmfgL3+WYGOKPOp+jSG6Wbqt3+M4YpsMPUiBLXwyqgPUKhkhY01ADY8j0XJw449ui9jV
RnkqBByqsDK/I1SR2iMpIgnMayKN8nNoylf0S+KDtv13gtHtvc/YmmFM6zdtFP+TsfPabRxos+0T
EWAu8lY5W5Kzbwi73WZOxVTk08+iG+f8GGCAmRujbaudRBW/sPfaEPjNJHydLxMWldH4TDWLqQ+u
3lOFNGdVDjlWUnBUQJAydfOgXazLQCuvqkJ7mydx8lDgpGVnGwbnQtVw8vxMnGoE3jtXVs6xr9p8
n6Wuc7B7XluNdNw9HTg4k5Q5kz0UyakRAzzkYspIXQnKbR4DuuPqGDYJQP0Hrwld7O+ufiUOBQ9M
0vs3oLlqpZtB/jh0qbaMXDk+MQCDPOfU2vMQ4tAEMdG9YtxnXU1G91uczBrAcOo/wnT6Eysn/uKO
/ZT5yqLawLHJ5f4XIOnOr+x5hEhUGDRchO9m+5UUucuiZ/Hvz++iRGskJMfexUiekr7CEMzdeo09
/s3S4kyn6f2B6Pzk+U3x1QbGF2Eu+gdFHyI18Bvv0CbUghyM8RXCCFsUpmMvMq0JaStj6wlnlb8M
dat+ROLQrwI9ie4ARuN12xn2tWhgZIepox5Q9nabsU6bC0DRnDW2CfoMgfaOAXxO0hVrYTGq7Chc
UrnSpM8PfoJWY8J8tk/QVQGTLOhMyMw4cWMdt+QXCpo8i/3W0GoXw0VCGiGRuU7EYa1BD7U3JpIz
+16Y99INMsz5ZfTEy99Y+nXUPdeKo595lHiJOKNmUYF8c206QwtozLurmnAh0rT/RK3IDZvTLSnk
dXJD57tx8oORuP1PU5NBghwXufs44SmMmPxmzvrf3z1O9z2aIXx0LH1jc4CtKoIMeQtbJF8jMcJy
1HcXVdT6lfeVaNk7Ed3Fp2NAAstlb7zzKmoWeRNnb16ImwigjfESASVFNGYUz1ZXcBJUg3h02HwB
yajUvY7R9gHbY8kYQkxpnCi8GrMNua57jvAu8zFHJOaZKwYmuDVNp7wVwy5IHHWc8qhF2WyMB6MY
6oOQpc7Q1amODpO7nS78+jRAANyqTLbnBNQGqz6Nvi+UktWzMB+GhkQWBmT+NdaiEOjVlN9jGzFo
6FP6MxafCdKj9ySB+9KT1PULIlqcACwXXvUQ9yqu4+odWhizsqkQHy1hYxU71C+ZZ48B+KzvXLYn
Kiv3b9IUW+W4bAb6fmR3myKOa+N7ynIqWZSf1uSQUTYLhTkVsQZNNHERNL6feeIg1Jj/NSP94oTB
8IeAhedw6MQnmY3fCTPkDy7qQ4hiT/SPkePCRlb5Zhji5F70SD0mjVTs2ZbI4paMRNbl8bXEAQ5x
ZNvVJMVR/lqF593QSBFw01QUSwxr1r/v9nptHjzZfDX9bLrymq00A7hHqc5kJDBnL2viNftEme6N
2Mb2jAzlIFL7vaXFUIQRgVUaBy49A9V4pp0ggZBcriGf0s0H6DEFiZTg3loHZxV7oK0RCKaHqXpz
bAgNU+IaOwDb3cJJz4M0nYcm/dK1ILq1WuftsfHMk946voEfRig6iS1MUPBMAXtluAP52uzD/poG
f+lGl6XSa4CtpXOLXMPfDKSIz5LeBYdkexJlcgwh8eJqCv4STbhPPb24xRjMYmgfD1oZsq+KbKxL
jE42DcWXq2/smB/d87kha0pSBxZ5tJJ2+peJ6U7FElqukhfc1cWpaVPt+vtGyJbjciBLFL3BeOR+
9VKD3Frjo4M3Qn9KxYAVw0jjHbFe1GCGUd3JAQRjWX/G7oTzWesmDUuwOs0DZ767fSSFyriF8xsi
O9a5rVuXsUrwdAXyD5waYmpznwXYwOHjqrPq3QdRd/WJxWd2c+BV4XcKgBgB99Th1oe9hAfdps3S
o9lesPXBC8bkY8XwYBnCdSDwcahvqVDdymXVLngN8aq7GXZa3xzI5bNooF7/vluqoXqYVTZiIrx1
SCZt9fvYqERcXIwdBpO56vJls/U6dAWl0Jtb7fVY3fAabBRamcNYEjYiQC/etFCDd163wyxkc5fU
yjcULu7S//2TSGrRg26r79HUzIvNbl4OqUQpPb8IWn3YslcDrwZant1ODTIZAOhNR4izjyoUqkaW
ZTeNRpsZo3c24Dvt0pHut9+pTI9uGJI20g1A+KH73djm4xSV/qZtJ3upK8++/b5xG55FdObRRuKP
7SPr2vZVcTMss18NGhOM33czy2qOoJCehY8gdpr/Yk7nPqgw0k8e1cZGn42l+kAy2oCR3R3AnJgG
pEoekdyg8wIbliAK24rgTmpXoGT/7+VrujBLNKwkmpmKbWib/RUPV3AePH+lQiZUxXwagL/xbqMw
ngKN/FO54yUcbEtLvRK2eG5Kl10mtyULQCzS3hx3Bxkm/Y0moL8ZYe/tTTHcy0xHbkWLupSckQcV
UFTbZzlDOOOuvCZoMhGOV6B6ix6rhwuqupRvEbZTsD1QW8v0QgQCZsLwVsLTmDXV6ziPYS4T9HTK
OJlw8A9nsJDFhmQUcjgUs6yesuYNeb2zaMNgeiG7pwAJkTPMtKbopHmasWQlET11aSeWGVqwSL1p
eVxd2g7FXFPE5UszwPA08Dw+W7l/GGw8VHEtvEf+MBgjHagWamw4pUMS8ZoN9QrjklR+Dmwlt23O
8zFPZw9tKIHv9qjjOwZM7tUrO+sxSNHPRKIyd1HPYQS/9RR42iO3VFIKRljSCjPnIersd+FV32i6
pwdhw6/jJhebtvZq5ObVBP6xVG1Aj9Rf606lj7nEkCUt21jRIVBLmslhSmtuBig76wyGWNQF+8bX
AfcwNrtEwYDHGTQSlwfNjDFbY1QhVmZqmBs/ydZunHwWBJVibtJ+UuHrW4t4oyozmHXjZsIUqLeX
sSF3q/WJfxkz6uNqAuPGeWef3fnN77+AFdPNpXTYXRijxPRAxZUO3Hsu1c8qR/VIqlxzjowczIaT
7PIuNV5aIQAPYy87JqpMYDkAS7Ic9JjjMNOBK79dRTVjUd9obmXufTc1dO5htNdpaDznebOzMXss
qGn/ppA+F67V0o5HCrMv5sIpQ9yp//GF4dzToHLucUhKAdaW2ujqha742X4/HI1TstMm8hoA6tl3
bX58ZUWv9vyz+pCC0cGhe9UiCKytdwuTBoiJZzLEm/KDouD07FOedANBs214CQ+dUCm23ia+h3Gr
LzO71l5jZdFsxNm2V0W9k6r4SCfrm2B7iLx1h5qfDx87CNHLqbeqC4cUDufYD4BfWA1wAbe9/75p
3XEvyT9danHSr3QsQzjkbfQEIVxvbDBE0XVVtUN3b96ZyG2rKu+X0o4/ohY7kyar9sElWYFArClY
j5N5ivrggR3sfmwKEhuacOfarM1KiR97dInhaDi/R9KQy8i6WFyIt44cMR26HaOTWsLwWKShOxKJ
sIAmom8l7HaPy3APaw65HAQFZLOIDRMmeDhy8/yddR96uyDD8SX+5BI3+KBTqQ6S1NURQceBiIWD
JQjpw/sV4pliiVxWfbLjGqy3WaBY1EjmSGVJ9eTBAF+6yhpPJrNGlJKLjm6Hbai3Zjo2IMOGa8EZ
pa2N1u4e+iz66jJELoSsvadJwGAVQIcFv+EQQOs903q2yzDGSxMzLKS34M8fWOcugL+Xag5a57o4
lNFVTwP81Fr8HQXOZztaL8lcBjVReu07xzpXNS8nhz5Vc6qLyhsbXSHhJpXXYrThqV2HqGxLhv4L
X4coktWpua1yePUjUYIMN5MVSXYY2cUX9eW0NAHYrxLT3jmec0yaJNwHSXiN8684caOt4QHdkTUr
p25k1tq3xYfVZy9kP1BC1YDX8QKvUhvLJBJ9DEaet2YFykDOpNYPRzjXFtwzTjhmprlTalza43BV
DF+t5uRPRvZQ2773EGn9B/EgsFWD+MZztfLCPPhjVUx+tNbyaBkInUkzZ9+blUeNuMfaC7yrohhW
GZqgeio3ibTozmX5mgY6eb0p7nSaSY35cAAoGZcf4M5k5ZU6TxkbI069P0VE4RHPUzYjRPVfIrPE
QhSzwerJ60I9sI1GYs3qeb9g9wQqJFO7lQrxS9QmVIzvvVaWK08rE6KV8Hcmlb+M0TQzEAPT2ue4
hBmnL8vuZsFj33MrqheV3HSIcZbgIU4AV5s1+WdDF85x8mz4lJ0/1C24iV5ozRYcJGsDH4nT5KAu
DYWziqLkOxhxw+dWta04IgYwG1DvcSN25Wkwk1URDhyLmo7ZgREwEmr/edx0Bg5sPOksyv3iuSNO
cCp8a9FjqV/SebocyeqMoB2zbzWs2uaH9sI7yOYnV3580cVkPNR+Oe7TMLyj3iTRPAo2JfrZyqBz
T+sd2rYO4hBeWzm8KERLS7QHD4PmLTQb0Axzs7PMvDffwXgbgkdCW6ofBIb8o/JVvxyUz5h1GMtj
qVgn4eLZOYpTC3epIA0ARQZ3fXPRzBYE5CTpvurYfWiCemzQ6ZdMuzuEdCoHCE+rSa/6gzY14pTD
l0mjwD16dQOeISUmXig8EaXH3TjRugfU9t1D3qq9Uw0zzWAEFhFXa6pd4hfDqjgmaf4umIBy4cQs
lwLvZGvV0qPFvI5AL/aEi7ymoogPMoaB3CXc4MMs3HddB1S9DJq1q/eSOJR8Vca2tu21/MVsNLaG
3OFJkgXVQD4Hr5hw4/hVhW9WbrKRGDhiG5gg7EVr++fK1W6aBY2icP6AxJqeBLINt2+JxnNH9K1u
T4xzpO+4WBHRG661rcaJ6wGR+4qNWnDMzS1HrjmHErortx0uhl9trckzubFnjGs965CaPpgtGTDb
i/1Hc0I8HmU1u7vqfRB2fZgMJhC5JbKNmxDBG8M2XEWI4o4+PjwmiUhC8vGxxDtJoqn7152Y3iRZ
joQ9udvF8OOYOQ+LAJQWzDKIW2dNbbK9W7i+YazK4NLqk3hIS0KJeveVejR5Z3r87niEFFYF6Y2J
tKd92/SK+pWAw6lzAe5EXEmTaIs9rY6xsGSRcq9qfOCI3nDHi0uwQgHMB9NkstANaFIThxU3FnLU
i71p+MO+TsJPrCnoknPJrAdgUE8RwKUkzr3I4gvmIGM5susDAzCVBxcXhQC8pjfDNtXKaTu1RrSp
e5/YzFwQa1u6pN6Pk7yy8UYKn/vVe1dLdPBt5O9Br0bv1isdfv3uI2bcY4SA1Da/G439t01wzTXi
/Pz3n38/Xrjkhrqi8vceEsL39MMsO/+lyLt3kIEn5JMKcwNv8tJWl6BNFGo0nIMkQTBH+/+f0Fkg
7Ku8pXKK4XSKxLoyy++fXanfmmDqWUnzHnXfe9q01aXP+v45YeNKCJpIz7/vlq7WLrhICJnRRP/M
WJOBc2SEx9/P2jqKGtG31npkTI1dv2wv0ibOqbA1/Yr4ziOB0Ise+YVxUFD7PIsCpbhVuu1bZiHN
dBO3/jSH5Dka2XlKRcInlA8WbXmNmsvlbpKU+OXRAiyqyF6HXmv+tTjdWfduNHdsfgRZaQ4vWwZ5
3SW2JfZYb8rordk9l4PjsZbsI5Jsw5kJ6ZHQ4iXBZqigGgMnky+Ja6egGXQDRQaf1XGxEQNN/+EY
pnzJLZamCWOx0+9nYwyGhcyrh04l+JsL1O8Rs5ut2Rg5a7+wfop097Ob3PxPGNVvmpzEE2s6b2tp
3v/hAQ596lPkap/WKP/HrwDbu34Kcv8/DzDtXDz952fgMPv3M/z3r/C/PuD3h0S+Vvznt2jtojw2
iQsGoPPaja4kdksrbB4jXc/ulvH8+87vG+H0cD0whmx/33X0Pj13zvDvEZZomsehoPLM48Y6/j5C
I3ljJwKmL/r8Ff/9Ly8Aoy17mhM+ZPSMdeKG+FWeG4n8wnevSOdXv1/t9xEEfOKn65S1+30EoJXw
5Fne9+8nf98QtvpaVCZbmY5LU/Zed2xJ7GFmy5zM6JDUomjbmiDkrrgTgkdvKrNVNBLa687vWpMa
kWMq5jGhGzz6TRQ8Ivd0xMT6PPSGYxjCHbRym/Y6g8kaG52xK5O8wUYMhAwoBJuy4UlolrYxEuaO
Wlo/QQt/xJGxMyPtS++DFyIyWzQTknP/L7yCcQOsutyLWwtpzlADToYMoEwI4iC180/Nw+QXTe8t
thFMSUidiVVkym1X3bJ3qPl9EONadx0FdPzar0GU1YsyQ7Exms29KVuilEPBTT/Mh2MRRyunhgif
aozsJiMgvQ2M8rJNncUYMInDgwfBo2voadMXCxvjxgsRWoDIuXaYxKSpbnGOfFFY/WfdO3cWNXh6
JsdYIAXdx9xl0piFJR/so8xn+aJCuKoeWuesXDcdVipMFTF3y8HfT06+V3OUBmHb26qkMSJH50mb
XPSLHQgEFDLtnlfyJdFgLNkgDHsjxVenthDswWHH2MF1zgivHaKlkJO1L6vBADY9wFfOxOX3PQH6
6OiN1CaChYnVVn8RySYf+KTWWWCCUfNWOixBh94vb4d35YDEhzMZhtpXNFeGEnUD2xouIRAozLUJ
QWxkRHoYMZxZaSKJkTyzOlEfmmh5gtAsg3wVxNV4/WcEm/4GmHzphAnhO+mtKzeFXv+lkEbJQvzL
EP/oU/oSOOV7Fa9ztyY4edgjaI9wUqHorWL1Q3G4w+D2TOZEv0rITYDecpMpzMSqZl6B6vLNRLiA
d4VAh2I0rR09jT+bPYVGSB+RBx7uFXCeIBLG7DNN0mubDli1EGYQgrAodEAjDXmbC5coWejq41IF
E7wTyHKLYOgulQvVaHL9PcNMgq4s8aKnbGcV19cqDtFMag5/ehPcmP+Hlw10US1aOFon6BhGe9/W
45x6cYo6/4cCJVjL9yz1FqxNuq9p3k1nIin4tcsjMAibWx9tTTvF6ODqalXErXd0ENIXA9lFLVbH
tfJzY4YNnTX2Y4shUu/6oOobGvsHhrzsaUuyGauOXUsOOi2y8Fumvu6g2unJQMlIL+6AMdYJM3EN
YawRDu+ipHoIivGQx9p2IIgAxNI67udFRi20dUvDuGZ5EixCZNOo8wAfSiOcA8mh4U1PUVStq8ha
qSSNNqXnsm0BvIw4iyXTnLhN1voKiQ5jD3vgz14/sDLeEseAuMNI/oA2mnyfwJ5JPiNrISHdifSF
c4BpkZzQ7r61SercDCpp1FsE4q6GGi+H2+tYqkqe6i5TT6XOvN3t9C2MO/BkI5SUgSlGneh3YWGo
00FiCwNBWDUgYlaM5R8rHzJgmq7LYs6+zb1DUBj5wpBcME0kbjb1g4WU5gCI9pcIjUmkN9aen9zx
/nA+BuRAA5rhhs0vRaYLOCCt1tbS8z+73vsorCpccqLh448NbVuL8uQq7MSWaJMVcrSvUbHcEYWW
QjZ3Niphe9HgTNnVPS2aavNTa3IZKbO56gYgpBpnBIGDHZoYZmZdfcyk0hZZneyTZhxvPeFGrdk4
q96ukPrHSTCzofN1wrUwOdBsDPPQ5PXIjIG6WS8Bt7jdOW5cRAlW/Q7Lc04qL7Z2T3embP8qNWOH
FfAsiABk9U7PK0ou/sIi2jaFddF0+SMKaOgp+RCz5zD/2jm3jUiZOfcOE9trAQMy8mBref1eDiE0
Ud3adkBfsf1hgEXH7nNofuVxC4RCnxAuo2aJo1nR08L3ahZaIsn+g1ZTT/oPAzbEYhFgS1TbbD9M
QSYF2d797GygDQWv5F4p4MxtMvWvfXWQnmIqgLjBiC/xFOEXlULbRHoKcIUZJi4WUIWPfTUS3qSp
jwD8YF/qBCWm2sKzCsUmwJ7FcDz7Q8+gXBOpBYDCGmB/nVIbhzy5M5vBCl4iwdFSZyl8s+iaefa3
6wQ/+qnvuNPlJLGiwSSdkCY7ujvE08IeNM6yDTgdcNt4ylEXzxdX5hPxBVL90r8ws0mP3jAzo0bU
WbDfopCJtGjm68HydhwRnL/ZQ0jQ1rKIKKszrX5tMvljhYCiXG6pcRyuc8NsFtLyu4VstRPol1ct
wFlcuYm5yghg4h40rfQ4vOVqeI9BFS0mYkExdH1RZL5Nzt4pir1h+IBCiSnFefwRkExFpgesTekt
I8Yw1XcRSLgf1VeQ/RlzfPF+73hLgsR30gLtgn3i28rkuu+uuRETZ4k7GM0HFszesJ29Z65UaYKq
EvlwZ+zf72QnyDUOmpDZrzEMCxOc+d4PRX/XUGxdOduW44SxajnLnwG6IWv9976eTh+Vxljn98Hm
ZDBR9bzTvy+lTDz/0iQI5/ezv99urNFxhGnK2pKvrqyhP7J0+DPMP8rvh/zB1tBdtuH233cwIKOz
ATSuvw8RFTpnVKKwJX9/2kbkwcIZmS39fnUrNsabSVCii+F1TLiIHGJgNyGCktEjz14m7nch+m+4
649xll4T1DTk93bV+N14A0knDkGRIWw5xvbi4LOlXrRF2S5KLFpbEfvDIs1N1ndh6CxbUdzDIn0N
ivg9dElLVboLr0YnD458SlecDINnvMq1L4gR/XLCBYMiOl2hpk6OSYQdmXHqQwtbxSmyd3b4b3Go
7vQYq8DdswGB1wkvjV2FT3CiwrAFrl+g34AMWb5UAuDR5GvPNgDjheO6N8/a6G35baGTLiqnXQGI
fqtKlCdJe6/i+MlPveduzPWVFYbvqql2vcwOERjgEA/5pkrkvfLHextlyC0lXI/mtVQGszSqL6vf
95PjLBqMDGtigLCupu4+tOK9j+kCjHNAwQwfJohtXGNJtxwLwqXmf4g2TTa+zo7Q1Vg81A0uPZYH
kZG+EzWjMdHj72ZhfsIp14JSdtCezui2JkbmNW0IYkFQXnl3hvEfZmO+ekgElj2T30aZOgP/+o/d
yZMXSkBddPtOIT+mAGOZXXhMhwnV7Xjw1mf47JKWB8/0xc02ba2DYJqSawOo61GwgVg1nUl/H2fr
UsWEvhX9c+V4X5pDmcj/EmvdrcDHOfKhDdMvTYPTRubFZ4yvZovuMGB0Z5xSy+p2gU5X4YSPASC2
vSyMjyQDZdv31IuBB8+nbKJxY7sjA7sWFo4V4/JlvElE+HultO9gUBS5um5xuHrQ82YhV6l5szWd
l6ATsawVkf2OhrDn6hjZOpnoGJmt+X4iIJzXJzEvozBsPUicW+t5OhrB1tuInCEBt2UGOf2iBqGk
5068HjMfkNTQ4bjMCShUUzqAFCRoqmbDsGxs4zK5Vb8KR2PYWBDz0NIqpLS6uezH+IGLGdC2H+rE
EVqMBdcxZ1Ccz7Pe4cPz6ZzTKH3qDAmO0SyebCtaooTnvoyTPgODN0pZrHI9eE1kA+xNc15ds7gx
EdLZ9UTZGoP90Tk7bXV3mmqPqR1FURLfGFYepzlQwtw2FZrJKl+mlpER3ZFBUfOzU2c2n9gT6qs2
DJvOcopzgLMwF2lzDfqxulPBJI4bXz0+qrmJvPZxCOt+Ck6Mdje9pYkH4RT5IyKPjIu/3WYw/Zad
TWYD/dRNMBAiQfqhgC+gT3yXSHQ78mP/ei7MvXGAKctdOn3yOOUbd6lLSUVdY9JLpiMEmWeo7Wvf
jcGEhKgLrYTLzyAaB9tkugHIiPVw9B77aBnpSJ/DtGIvnzeEl+nR3pa3tFXaBpiqw+DTfxkq8Sep
SPIuzfLoeFg/msEAbMTadB/iG7naBvxm3y37TZ9AckpZ625wOtVn7qj7sknfSmySRMVpm9xhFBmP
PSAbhV7ZyZ5Ye6QXB7foEwtpbiKu8LfAGexlX9c2ZLGzkWbPiRyBaEIYw7YYwHu4tVYR3BJPFUdp
BZ8aLdw2rAjo1kyWGJyE3KtQOQJtRtKUYSPclYF67AovxqTvLDmDrHlmTVhMaririujgJftUVLkQ
k6c0hK6LIWBbIn6iJQhKQGGfsktKzBsWgdROYF7JTP0E7wUHdsBKVw35B0xTYsgQ4bRZohjGJ4Sk
SAfc+ZDLS8oBUfacM9LWtd1QZM1TnBGDDKl+4Y5E9QUUnjBaieRF4ePuwPscY/CgCJcIfBucF/an
DAaS9L3qbDTAv2/wGm2MrrkJxkZLmakSPKvUV3BH8iXfC1iBLfeDT0fb1ka4y8c+Xro+nWhCzgAX
CF2oU4zLlMk0euSRNKDQBrpemoQPaOkSNxttmFNzYyvvfsxCC4G2Ymh50ePsaBao6+kc456lgae4
dVhu+TxlDCh77hkLYglpZ12PywnIqipSMr/GdN8SrLeufTBCUBXneBPjhzKYDsRBRzeADY8i/zY5
mKSLhPUJSmDq0iQ9urU6w1/MyRcn2aGqinsN9mlthjQ3g+kfOlmX2NU8mi14MOQXk5RWDsQWdjX4
RV3aEuWsf55iUHs15vQZSnc0FSE6dmBwhjjptjNBujJ5jLg7RBcdQ0vuDqdOylc4IcS0DN1rG1vn
KRwOmW+wQsxA1+cNexAnUA9+I55rTqBVkWv+G6A38m71EBFI01ckKiENqiP/FRjYccAMueyCwNwp
B32YyinnaNi4buPSnLHHE3YoJtmh/hoyXl7UAWmgpV9+zIuLm6JoechabFdGWl28APUVuaMeFBwC
hSMy0xvYbk+1C4y8eu/RrryWGTsA9siSxeYAFihMBqSbHgWG1OQqmmyE8kFIOobv99z8y++g5/VT
2M5DOvne2n6yNFkikMlZp0ogLYXbbtKxV2/BAE86ltMLzSyRTWu6evJ9G0s8N0RDbkmmIxFsiK+x
RbBoTEAVzH3acXrB5mggHimJTANoRd2bamsvHc9BxrEyObjNpAwprtOQ+K6qoBPP3GHFOukljTxA
30nGEtTIX4yhRVMk3K+QdWeLL3sxVEwc+nj2eEzlW2z4jPxUfVYRL17l6ToSc4Gktkf4g7bQ1ljz
+Wm4MXxSmcNa6PSXIl37OHYwng5/GFFcg9RQdyplA9V5kOzAfv/NE7T/Tl0H28hhzWU67nxqBIch
fE564s0aK+C3CueLuDBGmjURbcHfPPSW/kMKKEgQa2q2rpd+uySrAtsbX5uQVxA59jmgKg/EtyG6
V5GO1qbJhXswlUfiUcGKKi3AdZVT8mQUKqYuM056njAEsoOtF3fEjaYyote0m21LEDx3DA7+AO0T
YKuoPtnFdMthjb0UqcNWsXHKRQMwIG/bn8GMVpbjGOtC4c3pGJ+fA9t/tjc2I8fXicJy33QkS7Z5
8mDOSCptYEHtyqWymIlr1Ri9IENkBBk4XzyQuh+5Vq50jXxn215rrbNJBZtnTLIHOQRnhmvMYywN
yHJH9rJDs/XAORY8gGuQBwFBrxX5g84sZGkoblr4xjAGBATHmIOe30ma3EZq0g9Dlu2pMp5htMKe
KqIeoDaZzL78IqHs5hPS6TuXsahvE2HNey/Vuznp9F57s7tR0465NlXn1mFJJeLx2el6eO5RGVCr
8rKMcMoildeuPKF/we8Hh7KYgU0Mb+qOmFJcI0TQlMN2mrR+JbzGo5AsT1MtBKDx10hzwltQxtuS
LiSlJHMsLvS8BcjCN1pZWl9tRgtx2UR6jCOkdjU6Xs7ZhECQsJC46ElwZobrw448JcGtVV2+M/Jg
WhXQbLmF/uR58aeTQkJJUj+A2d2zpVvBKk6P5Mfbb37J7kaDs9vK3r4mUf08juV9UsAJJIWdryp7
l9qRufampF0OdftUmz7YgNZxIVEZj14O2XnuVnJnqogaHrFpZ2HyGsnsAtUrQs561XgWFo0ao3Oq
DH69jORwYiUOVl2+Iz53rpkRXaSZ8ociSAK4grFM8/7WdM50zSzGTSyY3HVoaOWy6SLzFFDEz97x
CxyeFxsd9IPV2NOLmXuLRo9ydEW++ahX8U/Wec5H6RU/qDfiQ16wv2JYcJShfgl1331buuNIeEu7
B13Uby1QWEf6uhWGofymm6yrQHMuIsNjCz7XpZ3VXq2w+rHd6izzkfK08uo96blHQAysu+2CgjQa
3hqjPpcTEug2YN1qeA4A5qas1knJAqeCtdaG+B5miGbmsEsiAtIh56MI76TFzOjbMN5gFnpQyBIQ
DKq7bs+oodhMiytsAmZArSx3eknQowJiSqUIPb0cDH/hVOHBwtm9TAEnWbLWGJb7M9pybhPN5Due
oPwmmnf15+ak191onabKInKWpLNYJ0Sh13Fghko/+GZwN3o5Hlu95VZonHt4BMp0xCHzsuSCLq3b
6DWKjFySm9jUsAatRuuOicn02BCUU+8df74tTy19c9PHh2YoXm0xoLu2vBWQzXpl+eMG9Vl/ifNB
2xq1US1/C2OS+UJ4mdwDxxBJrbDQkHN8eDCfZgRSKC+w6dtTGHBnT9tI2+LefZwcqz85XOD3vEJD
67hEr5b5mQlRs45J5FjZuF4WmebG2/beWHl2stugOmFqqE7Cn0I8fNRIReHlx39vQlJCqMsbUc5z
tnpd1xm2jjIr/n0eCWazmcbsNaiQSg4sAJemZ05HQerv0UqwIKm4J6OSYgB9nbCP9Lti6yJ2OPQ1
c0EbqflK90hbNgvbW5WYePgqrlz1xLic+mZKl3locZSoXhrLik7rMDAuAMdV08AwA6WKRlh9tLWs
WouRqwp+YreWkjEaLwLSYQFtryYf0d3Qdf0BhW1/+P0yVtqCZ5AKUNekana7YjvBS2ODGx+U7N0V
gkn0LY7t88pOmnsr4x36/PfWirR1AZfxv6g7r93ImTTbPhEHQRM0N3OR3ihlUl43hFzRuyAZNE8/
i9WD6e4BzgHO5QF+CFX1S4KUSQYj9rf32oPTrqq+uUgaC9+nmURbc2FDDQA1jt/T0n7iQRuwQzEx
O+BVXLc80dZ1Vhxb59tPrGlPiexTWpgfZC731N5AdkrEN/A3B5owb4Q6WzGPZbNKPmgLui2n7KHQ
AGgduymQlHmHBW2PIwj2qHe2PUVNXK0du25JZ87ad4sXji+HvuEn9KrvyOUXMbvgc2r6h4z3n8Tm
MK0aozyFS9tERdzFSQCQ9WF2M9jOn6kywnUSW7eUjZaHimBElqiHUvZH8ITRsiNfUwj0nXoDc3g6
TvEltYhyMWEbMi5dNdOsSbZp1PEVncDdDUGFfFU8WPzQUl0xBjzV9lOd+KRr445MdiIfhtT/IlD8
UFYW+gWVUzA0AXINtEB6PrbzSe/Z9XwHToD9L2AUM7u52oAd5hk4I1A35mPYD1vXDIFxQB12pvKr
lrQ/2AWykTUwT/NtlO3ovlLqFkhmt08V4GdPdMAz7bu2wrmrsdtlEh81SJO1K7AI6dQxD7bVPuQ6
OhGZ9Tj/+LepCzh5oKejRbOyJTOUhnqdwTdJwXQfZC1YiaxqYcm7q1VEGp/3d5keWYv/o093QzQe
amKUWwPjkoOHa4V6Um1s9WL160p72W5Y+k/S1r0uzqI1jv9sj9X27IclCoI5rDqh/XVD+xSG070Z
WC+gRIuts5QRzM0h65PnkrkC7rS7OEue2qZPqGbLLmqqH0TPQK+yMTHa/GClB5wTKe0xckxOx85M
8Sq8UpHzUtC4Ym8xRL8Z7I19DBWpgw3FMb/92do3kfFAbnrneXDGnfDZ9wK5bX3dEih277EtJae4
Mbq1QZ9tUSLM19Vz5kw3bUrVFrq4uR/Nz3SenwyhaVH1viOHrVbWZ3spQe25hfdN6fKwcp34aIdW
sxEF+xy2h4csHz5zGrw2rMNswPzbKMvxvfQr9g742blG6QnGJOw4LM4G3R6S7Ybut43lHOnDQJ/n
zWBTPzPxYlpVlcMxaXkrWI2qoGCWMZ4zlGkCJfpxYgvEDoOFMCztaj1O3gugotvMsJ31hBOOJiBc
KXK8Jl736BKE9q38WRnlJR/k1Zcg1HnKwUBqU1bjmCOoZPcF//Iur7kxLAe3eq8XR6j1YuTBMRFY
v1k2dlXrvw0yo9itgMdgW6LfYPZ5xKJ98k33tRkcXPYx+YP+3IMJwr5APXtnvNC1cJGgmqEniyMQ
XJhGxX3qJu+GI/xd6rXPDC3X+OxfoN+U65ROCgCYmcl0AGSiU6svEz3PGDGwBxxOmabgj7S/jbRv
2M1riN/p8AIqAuIco12aMlV21qF7W+e0XxMYNvrbPqOLjnN3tVKGVzAynh9TDbg86eptMjAPMjht
GiZ+zr4fMO2AYF0pKtRysyyXEDzbqVoQbGqZ+Rm/Fjb+dgzB140AFzBiCorq1oMRbklRcwD3gLyL
ZAvz1VmHIyALsIbxGD3Pc5/Ay/eoceLs6o0clBHLqW+HXZWSRJI4vEkXd0/Sv+nt4ayES2zDuNWa
3XUi1yXFoiTp3VvVpI/txHzb91jSIvPe9bEfCZOdPfSoeBnZxs30hQYy3GVFY++YCphby8kPyWQU
l7y194HlvfK8Pw5IswFT5pVoeIfNZ0Kt71WUHe2SYvoQJlKaU1/rh+2hAmKo8bk6FBivDMP77vyJ
N2B8qBJmT3VUHvy0+QMo6ccS5V6GFD4EETOgKNzUc/DUCPMuUBIOSPskpb4fDOOlVzjWcWhsNqM7
v9FziqTGvp5bJf/hCY9DHiELliHWZLvsjnAc5EEog7wdvksPaiXGMC7RC6lnxjATCZ3Qty9hUB/7
xLjkVfocxflX6LRnHMQvfeCfquzCJeOuoQX1q4BJAI0AxEHjBDhjkRIXy/uTmYzHnuo0qj7TlWuS
449I7SUVcQl/JKRvkOUfyLDiDDEtrvWk5F1zsyuw4n7mVcZURufwcVQtCSPNvm85AjRIGhQ4c1T6
oDiG/NXc3Ql6hROQTCvt+5eZ6r7Yyj6AZXwVhnqDsoan3H4DR0Gyyr5RWl3IL6KR9vmdMLC/ydpy
VspHscQitBpJUQWdeNZ4mMo6uBBdu21LusCifB2l6SFU+kaN1dFZhiqxPpS2cQC0eR9Y7UfRfZBy
O3SxepZNdE0s95cu6ZcpiJ0NfEjONX169TwMuIONph/606tk0oVFbXTCVe7wc4xm9GNM5Z/MNF5k
42FgoOVpMtK9hqK1DrdDSfAboJTkrO07F7zvH37enWnsW0WyP3UQBVDs78z+PcSAM8e8oVFsIPyU
J8tJmCiBSFqlPeC/KT/iVUc7LZnm05p917gjNQbfFQ3ArIvmS2NNfzuaGOqJm67kUxcFTavkaeiy
+wxGzMZ2+KGmzCp2C2Q+Daq1dornCAF+Pakw2MAmW1M8gQ2SK3QaYgZS4SbvgstyG0cUNXjhcE5p
JItynuJF+mNX1XHqF9duw80QpXKDxL2R7NJF7LzCIyZsPu66FpGI58oFmiGih0WWQ4TzawcShLxa
S6QcSb4W76mGnmdiX4eeUlayXCUiubqCrhZsIGHFdUpt59WLNjUiiuHGX+ji6ZaI0x+dXAqD8bDK
rGVDZLzDSfVWipjTypr1kSraQ88TGHIKWYQ6gBg2VPfxZDOi667TLF8wAf/ouD8lLrBx3xgfRi65
sW1osQMkFJVX1jPauGSMIS7y3iNv2JPIsdeIliUF6saDGwPJ6pxfM+g/yqHEQ0KbBKkCpIKsvzTK
3jhivjJsFi23dRyTgrG6+Lbviz+BJomvFEUMQQqT3Lwx4CEnI6US0WR95J792fKrIdjWewySFMbK
8J7HCbhGffDDfj9jFmesoFdkmZiGa1cTqGfvlYFQ4CFHIGFe+15TctWQ8Z/CBzC2R6ww5SYy8MnM
sGz2BRtWtkfOGqMNeg85FhqGnFW+JH+CgwdGzEwnHIyRSfPRvNG6zXfBXOL1x/Dq/fpLU5+Vuae6
YrHm9OzsnklUlxdj2Y4G2U+V1QwBcwnP435Cgk0lc9MkuK2Wglosh8kOyXBjRFgFl753bFqKR+7O
TZjMg0tbtQOeQAS3m7nTH/Rpt8teyWxHhi4mziBF7+NyP/TS/2Pz3Rb/okcHGWP5tMIogr9oK+1w
vNFZBibPjfZQ8DIsAsFbdud7ub8invrTGfVHhZmYi/aQxzkAB8d4A7FWbd2R+1+ar2OS3eLd+IkC
M91aFinSkhtlIuhpBCzgbFhRLO3PIvRot8/FYVbABhyrwSnGfGpdgD/2R+rTo5+hcxAoZXW0x5zH
wL2fQQ2mFxGbS8RsJ9gMZD+GzkTitgnNg+Rp0gRuREHcTRD+KiZgLR3J581oVE+jZtpugbxcDenE
jo/rzO/Ts7b8jy6vgWHQBBF7v/TEPFpB9Ac1kUlpeZcExZ9Kxc8qjKg/YV4K9m0NPq3eTw7FJ1E9
c6Wmq6EQ8iRIfos2munNxjjYtwTg5ATCl6KCeeM5lblldJJtjMmY6KrJGYXhMHEGsa2TeuPrwD1W
DdV5ji44sDfJWeY0eODRvdOaF6Dn6kMXWVUJabRW3xkwu1aaEvUO6yinoRzx0GcmNL2F1QB5OL1L
RfDWm9lpbqnPBdwp9zaoxVDeIeupY8ghBGFsN8TiOe8ZYmcvNMZeY1RQnmTzfT9O5yFx4KMHnw4k
kz4az1HCjrt3vDvZEAayErxPVfQ8KWsZkd0U8c1kIIaiHd1MLAx5O97Hc31Xd8OGoNxrDyK7rvAW
DxZT8T/KTF/6jJbzPEM7dZbITPCHx/TOTlgZGrueKWcCso8D7pOZ+hfQES5MQ5wLBu21njymqfWR
qfWlp9DcQvuBSh4eQgb5ygHA3ykKq+BKApZHvcVZh+RvuGpXUYouSn+iqw6sgUcV4+iRhqysItgq
slo0M1oAR0OE7WT0aaIJSWqjLtlJetO77m/soBr6tD1XV5S75k8lyTzP00UPpkF4RfC7A+z2C+/C
VhUHlhesOgemRVECd7dgZ5AfQfaatOApFaO3RNaTkSbtKZyifFuDMVzjEudsHMOa1jFAnaJ9HPTA
1E8CanB689EMyo1nHmdXz5j4+rcyZROYDsAl5iQms9yccFK+5M2NNotd1mWwpAQTSbyd2UZTWlZD
DVnBieXY6IbbOCDirlL9KHvxYTMAXKOBBPW5rKZyk+G1Bk598rtPN+d0VwXjPe7Fep8jACIg5jua
lE4cCzvO0XCMfIxnHKGtVVHGL4Lc83rORzxb1qVp5LOtWJV9Tkjr1CqoG6to7GI2MaCkMR2VN53p
HjnJ1BylneswQDrnFEuPdB5+BxZIkSDzHmhF6Fv/WC2SdKJuhnnemw5qLQGcT7u3ntzMvjMTO1vS
RA/eiLLrgr6JCviNeKB2Vt3sKl0cNLaTY9SW3V465Rddj+Bc/W8TP58dEPzqRW9wq+JZbAn2H8oy
gbhm2I/RFNBBC9NERAMdNxj2SNi4w37wbChMzHYVqxyNgnof4a8zUwfigQou7FJ36BIfNpESCgjP
Xe7e0EayLPNsnkbR/Y5YlGev/FFdfXRpueyKKr7VtbzndHUxAr2r+y7Y9hGwbVpuImVuzIE1jMH7
0RqMgxH6HsQOD2voWyizu9hh+2i/lIn7NifmvNdR1O4bnyOc8zW7i3kuTnHQ1ksJ+mMQ2c8l+u6a
soUPyhSOljB9diBJ+55Jtrl2kHdYpNxk67dltucFxYYl1Htk2OW+cLOQsC6f60XRcRpT68lvM/cG
W/EyvLPdt4ZWytLg+S2YeYezITdF1LznySkZaDvm13jLdePc1nF129I192GNDkP7obdPrs3XAjqM
zzISHynWeJBXljoNY6PWonKCGx9nyJGL9Bq3VPkqfrGut5IHv3J/Ah/WUunsmuK5LI1rHNkl27Zu
neSht4zLVyBITqPdvc7QUDdM8Q5O5EDTo0fZNIJ4DzOAdXO0mPvWSp4bL4GJ5SxGCV08dlYS7OK2
tjdSZQeV3pe+5W5iUOrb0Hc3Ajsq3NpbOuiGBTDEgoVVVo60Qkzh0ixIhdCMLy2iutIsI1D55PRb
Ne1DIKKyruzHWbh4eUsPWG1HPVMv3Ksb5FeVxuch7w74Ksqdkzpf2J/aTZwaSCEDyzg2M3RQw3uw
W8RyZ7mEqju/Dlui/+SDDAownILGPpJDV+1azIhxEUCCapnaJbTsBtkHQVIqHOGe+dp5sloWHisS
2drv9Fs2X8tYYVij1LWUj4BSHkTCJzC1pILTCLbslC9JLdzDAKDKDUe2VOMXYnmxiUdx50YLNpuf
lK1BzibdE26ys5EbzTZdCq01Z1RbO+tOGZs2jJiBz4/KrYCJpGwMWfwKk2e69o5zV2LPS587s/yW
jXsMUs4ihQiGbTZvgpyjeVbeNUV89djJnePwGmqvOFh1dLAKdWfn7suocVoko+mRwGNJaquD0fE9
GFTrTUMl1CAgzGruYjU4m7E1WMDndlpyaUz1obJ1vmohARvPlLtaa2ljdXBNC9PtezjW4U7R5Rbk
A21qcbT2ao5gQjSnREA2RI3p14ci4thaMNSPNJadEXtt26HZzNQ8wI22j23WYz9gSrNVjn30BVpq
UdgPKWFZAvHkT+Jm4PrI7OcOBOMqM6sM7kN6i6vNOtGX8YYF3d0mTEwpl+hIQKqkIEPkFm+FLIMV
9jSU45KKN4v11bZD0BGsjCdtuM2pgD3AnZPSo+NJ+zR1RsnmqGa8kQYW8Jdp3grKXh+HgM6uCXOr
YX2ko7qA1qF6pWue+8GO/7he9MmpKHtjgO2sYfqQqT/Ttfk91fUHOJMSQwopQtHl+cE1USBKbGoj
wHVD4892oQsRlTV+ZUzymgTqFSs+hcRSrrAacnPhXXlLY4q3YzgRVBzUqGTxr2Af8IBkDl0igTaQ
T/eqCN5m1f9BcCWQanjtCQMNBzgmVRMt1BBBRz9Y57HVnf5+cDnGBfk5H9+gjTXnivXDKXA/LuYK
hoFZvSVq5KESqnHTcuOC/GIPaNrtaVr6DyY40qe/f/3nB4CxP4rIxvaf/ySWT/v7uQyBD21rCZIH
pcQAO8jz3z/hiM0OscWhpQBOv86HKN4yP/xG9p1Phejags20N52ipptPEJTmE5U/r7w36e7v35IZ
kA3QlKUWEUhBaj0EEwkZmxnTzm/YI/epDC+9no4GdXYHpFiUksS5T8KcQUCSMnNN9E9snYdu5F53
g5OdA4Lw+odcttex0xHBUJObMZsO2unf8OVCgvllhxgeOivMdonj8oKD0atzxRGncj+N6pm0qc1B
lo0t+bvwlTEMhremCvbUWCO/pRjjOJFITwbHkX0RC4g+iYCqGlAi6S6yUxaFyKb0VF9Eob1nYKfb
FO/DR2I4/ImE+bHs/f5VkB3hWYPhANNArg6lY7rbtoApqnSJiObVt0YaGI8tgs3NtLiFwyKLP1Ie
yajMw3Tvl5QFTik5D0MSsQrUFH8Amc/WHjY8Fyb8iWj3tuabHR1EWURT7xh448EQWISbKP+F6Qf9
MWteLM8AtNSirjcOAa4sROGrTPvNaeIJvLf+qSQ5YBUxTMwbgNe9NW69XlDQngGSDSPh3g4Osmuf
DNZHmOPCi9Kov6dHOL/NBhqzhAHWAz4GbTzLoTlz/fwBNVJf6EugpXj5MsOOf7zSxmI1ASGX7lRt
8Z7Rxrf8z86t33RckY8JXNhfCXxOt7bq23zu4QZ8oh9hxMxBpwKF2nsxWYd2jtkh4/nUWS52dN8w
lIAgwfLQ7Zy4b3aW1T7m9U0WMDYgEe+Ai9V3qTXGr+7gsCXNMofqEZdsYpiSy/bCO1nQjlD2FNcv
eM1EwYrrgHOsOlRyK+IRM47JgAggf73Wvuu5JbCboL14NxqnydlN4Mg4A2dO0fWfMRJ53FYxsESx
zdk1YJ1aZFTChSFTTy+t9fnvn/75war6Z/Ie9U7W0qNtWN8IKU8xvUMphcWNj35c85re2Mq4U2ne
bQR+DAKDns3EM1bbcsJ66Pi/RRipDV3frC+MZWZnGeZYkN1FwSqRUPJgc9iguCknEDwkbLttEhvk
LpTYcsuM4wbNbA+nsb4b0upxivVPZrHQmz1y8NLhbY8Ofkh/E4bMJCJOMCzObK07HCuDeePOhT4x
xwdeVWpM5cI8sLyyUC2owkb3Tzw4YaKCTUmiKMTO2px8S0+8q654lcaBluMYG5uPkfPEVkzRr9EG
DErq4WQHEbwGmArluvDDS1UwyOqL5CoCAR5n4rBU/fCU2mTJ2B/sJjAfh3Z04NN7HR2oaidwvx0F
FZ7HyHhlsLGXgXUfZ65i6wq4L+JAjtmaBjeGH04ffDcFys7MaIQLClymAPcyL1EOsmuripOkTD+E
HfwY9ezv+vLk9/HFNyzvZE4EnsQkf1Wo7qhc3bsReTjNDtnvIejHBj1CYyKPBDJxh5V6OwTxU1p6
48Ud5ul5rlBbUntjucNjlIz5XvUIwjlyWplP5QH3l9hTSP+RhPTuIbc0hyDDkjUN8gScv990i8VD
T6zkLbNLy63PZpKsBwnjuui3WTNtYbzvkli+V7F4H3KMcykev6oNw11YpoJkCx8g3jhQOnp/3Zo8
dEDST2F6RMiMNg5jjpMN62AljDnbaa+5nxsWZqMnx4XrplwDstarcs4YhhbEtuxk2sWy4oeY62+v
5qJDmgMecflLSP/v2pv7f+DF6cGh3Oa7+u+WnP/11/98qgr++9/493/9iv/8P/bt/Ntn/X9EkrcW
kPv/pZWnB9H376U8f7/iHyR5C/K7dPBG2J7nSims/ymzNOR/SBNgPGAix3Nt07f/BSUv/0P4luT/
OoHjUTD5zzLLgG9omrhhAk5FjvSE/f9SysNYjW/1Lyh5HrQ+3Bf8k/RYgq3nNPXvKPnUyjX4dmvd
y+B7TIwewoBc6qYTAlO1TxE9dW5oENhnokrc4ArOetN89oHmrFobTccOOcaUMI42DacC0ekLLubw
KEbnPKATrrhDydtT9+xkyZe02aOmhPo2gCBRQIwo4Em/DI+DMTsTpV++O9ZQ+8sKCu/YtLDH+9Yy
N0wKXqmD6db0nrhrikoGpLHIuGeq/8zRO1gpnF17kkI/Uwr/RtogA1Sjzy3DKW3Jx3qxgngU7YYg
m6AexPmGKNIT6pQAiRUTV1MElLyyRP23U9ptQmioSznbPJ1lbEy39RMNJCOxRouZ88DQBZcwhERk
jTYPlnji1zgQhOVHQY8iRbSnxsXMl+aweQgO/nTSAvIOpLqt61efOGVfEpff0tXoRfjqYru9i1vz
QrHKQA1mWF+sMrymfr8bZyVvk4r0mc7c/OhmLzUatakT85n4ACsQbhiao0P434bPbr022IMbGWcz
RWP78uTpc/u2H8YB9jAPETG5lwRPXe9N7zij9tQLZvuMWp24GoN97npHwVlj1VTa37ut4qxkX9xY
uz9LT5cRLr7iFoGXYJAYLwlMnFUxLHifAQ6OC4AprbGc9XRMx7hjbwBU/BYFI0gkX/8gQvwVMscu
PUR/XH8SO8/tD5aIn+oZkD0qVBTzYiSGH99abf46cOrbsLfsOLVsNCEDq7PmVeBaX4FrXjrHONYR
U6SGOQEaPWrt4t5Oc/eQpPJnbCvkJog0nmc/9ZNI9tKuv5JBTIdU0+zB3s/YNOCnMmNWm6iD7l9y
qgOjoh20s67epQN6JYCogikHjewteA+uoMmlsHLGY7kueyr2GmW9z1Q5lm3cnuJwKdccd+bMYUrF
Lc1yyxiidYiGmU6fvblM71VLVj0asVDm5YtnFQfJiDUJQZfnOn6ouvky5sZ2Iqe8HACWmbR6swea
Ruoif6+LkK6c2P8OFv10isZncAhMIWv/NRXGDZAyd+U5SG7OAJWgLD/LAOBwZhcnPL2L5y1p7uJa
76ir+YMBhLOjHL39kJMCqFsM9YZ35VdNdhEw/1VlOpvC1iWTiZACF5+2VXboHN0yzS0Wb0AqXQer
XeD75pMwFdMhqnnqYegwfqZrGnwIKDQCEjzpqCVWLNPmfSg4vndl/DynOSxsHN3EE1uGbGP+CIiJ
bWEoXjHO3NA1/9tjedlyMP8MW+4EfFMG0hpHnJOrGpp9nOZVGyDjcDQh/lVoB37S7ohfKbqfKEsp
vJYqbvyNVCFRK2XfGUEBo0SqeyhH9BSMIZJ+3jvcSuxgEumthSvGbRRCTCzSuNt3VX8LFnHfWsRC
69B4ha12zlTxpLyQ/Fq7r4rcOv390EoXR7jTvndt8FLnHplPo4OO5JCG9jDzrqwQU7nfuFi2A7UB
2sgZtazIDwzRw1xIcdJOTLdAkFu4PqYD46qnhkV7o/J4Nw39J6jpfgvQ8pU+SrzkMQ3ardiLHFHE
TMCKj9N93zVo2PbUsmmRty2hvZNDzMWqTjZBmU3bktP++680H+IRAyEBP/UhjSfSMdI/EbFlUA4n
71TYxzQeYY0N9rxOnI7JMY0BaTec2hbhp6HmDHdMjp6Q9M1JWl20A/H21imU5o6ZyNZUbU99TdnQ
j1x3p543ifkafW4kbjngq1d7ctPj2CT73i8zXgNCQ7bt3nPW7++Vb0LhtqJkgyVnY7WV2I84vElO
tj+9WT/VecDLUmHHC6zha6gWswjHgpVFjGMWn7OPX9pr72Q7Nadm6Q1IK3kRrgeKt/Rf4wQrlRo0
nVC+990aItwSK07XNA87a2W75r7tyw8ea3rb17q5YUwYbC2Xy9st0t+yiqMdt9b8IHyeIlNP/gkD
HsUVGOmi7qaOQlog6/RPSecsgwEqh6sk5YODQpyX4TP9YClBmoKIl9PddMI4jnYkjxk2NMohtpVt
WSuPke8RPtYpKxXlWexrp3aYOH9WaoNBjyTm0A3bri1/XQgt50HPJyuQ/V6476Y5RAe295IgQ93Q
nYHXXUGEd3rYSeAygYtkAyspkzsBiIyiYft7UK4gX5zfTTN4vJxZMVt1FCP4ZXPRlZxHs9/MkqDq
lgbXcroaPlMnY+ljUOU+GgESp3hKV5q+R6D89p42I5bMwn+1DZyfmXVITDVyEZxEre76idWAEj7y
kxE3a5x3WwkMZ6XmPFn7TQeOqUujrUvmxZ/LV1HgwtB3kA9w1/n2PfqJxICRSSRLjtLHsB0/ptas
ORHZJMLlE7i4j7Gkm5apX+7O0NJs0t6YWqa4O1L85m2jhBEtSjHisjjaPkzBzJnPmbU8wPP6NPtb
O2d70hn+wQgmGOxLnozjlDk5xsoiLnku6u57FuFjPjfD2QURTZl1Rh4IUgtPBDQylbwEozT3EJ6R
LjpIOtlA+HGGSl1AFGtzgDUU5t3rMZ4P0oUb7dof6CSMbLxkw4iha1AlROwvPk/Mi1Ts5qg6OGCT
cjNyG3tTX+ws7nX0n2klF33YbdS8j3X8nQd46RwvjndjYSGanzzTN0DevI1URS1nFEihk7/NfGxa
g/0A4h63HrLKuuYWmWgTvNSZ9m4Axd3W0rhxiVaFIxpGpPp34m8vBX7Y1TgwX+hMjhvEBW4LF93c
EDUFRLOxz6LikysH0ce/gYZ1P4D9Vr16HgQG7NgiZGIyU038blsFaxX3j4WUb3NB92xBzERgyF3r
ukVHnsxb0OJIJrnFJHk8OUZ73ylqMqK4mgBKkcRMVPvTwEk2uQrbwHtEbPg0XWbVdnWDHJ8F0zlo
5H6oBnq2Jk5/Eegj6D3Ydtvp6jeFug8ylrqJV9AC1LyxpA1GEQFi7yRP1pTSxoDBaid7pz/4uqHY
w3YBl6r20Ru9HIww2wE1TDdu0dnLExmo4IhbIc0A7aYYYaA8MpQYrRIPGUnYrh6/myolMeIXXz0R
ytGlgIjDvQlAiQd/i4+TR/igd6aGMiBLXF9ZOgIPACzEBv1O5uLdnFS8dVVxdShXBfLYbgY1MQAz
GQVqu3GwF7LPbfMmBuGrM7RH+S27sIJKTA7THLEqrpf4oo8mfAzd9AaGvLj9+yFhl+TZ4ExnzWKR
TSH1H2pYQ7XOeTp2Nr3p0dlqpvlkjAx0psoub808Ko/MjdeG81T1yYuN8H6fEhtGOvBMsI6I4NsJ
318GYz5RyDR+8Nxh3jwwsQKQteDKzDAqt2hupCt4mGd41+xZXe3c7m45VZxjN/FvWbDfZhbHvaqt
G4mNkZQqkqdDsCzoXHFSEYGVYVLNHZumHc0NnGYzOIusDOYQA9OpBrwqMWYHuKreNqM5iLiwACVg
Jdy9i77rxWSJKzIfeN4Mth4PlmHNh4Z1YAO2gVEK4OylJuoE+3BcVxi1KCzSPF/XFSRUVgAc2YDb
sSgEIdiUHCGPOAI7EaDJ7DMMbd4ZBd6GOtqOMetMfWCY+lMqvMMFDIO1tkhOKwsTZufgMRh2IVkI
KB+M50Kff3jNpkZvSxBiq8WkBUf7aM7cBrXrf7PhKLaeBAIQV2z8xkMQ5KcMcjfCbxhj/Uk/Qr/N
gYmYaFwU+Uifv6TlB8r8XsT9Ai2zUdULhXlXCJqTGhKaSh1iKKRLOoJf0nEWuMvw1rQTci5++WlK
YSw4j2BAN87IoUPH7KL9CTfEaF0dXT6CPKvWRUB8EbhGvsKuioVAHHQPwsvGOJJhTUZn5p1x5WPs
+mxwO+9RNgoDT25tljSjU3B3qwwGRN/8BMO4H8CaFgpuYcreb6eVW27TIAZ0GJ0Tg1bK0DSR37FT
tPgg1skgt0Bcnvs+Imo4e0cSAYyoHe8c8yrkwnik8nuDOe6BKlhGZnOEbaxBggnAZaRl/pUBV1zb
oIHZkhd3Ju9c7BZX5VHiggT4aBXiY4jtVUCLBSkJVkL2qssLVh4Es2lyT/eJTgFUqBl1Fm4294kr
OeqMvT+ScaaIoI1uoG6+LgJ3IwIQBGx1cPMudhuWMJvpOVuuplkARoipcwEfIK1eJ0E952S53BDw
ftkknDQPu4JW8zhoCftxQtljqVt5fnm1cp/hMA2WFnygMCF2lnEKX6ECX8mGnBa3R1jQt6Q7anao
bQIEhaENTWDBQ53raWQdhYgx8Oxs2xxoKFF7NT1TEXrIxvAtHqLfwAuhNIAMTuiXxGKx5vkwnLV6
1nr8MlJ0AxGRLGNL0YrogTXqanA24sHV4CLQt6qumXQBy2EDQEcFQG2peCZAVT2Pzu+ctHvTBKGc
YnDF3MoEkd9zBiSBel1dRBiIrfbTq2x8LtHsxSBOSd/4fEk884ypo9kQq/gSsHfK+Svz7Ec3sIt9
lbPdd94MM3l1on5f1Tj2zGDcqWknmIZtjbKVzE8n8iR9fMtq+NjRu5ExycVJ/9lzFgzMZ3tofqgW
w9hBaTrtmC0gn9t5gnw5BgF9VEl+ItuxzkmTIj07z54/fURDhK5RRdtAuxATQQ4M/Yml+880JuSr
xSHt7O+4Tp9pU1mXnWWvbGIfayLFvFiL27ee57vAmC3s8Y+uDH4IsxR7e+5osFLFbuxHJvxUM1BW
kSBN6seayAaWf6mcq0kF0bYY6mIjiw/hVMxK9En/5mPKKO4sHAf9YOh9iCH32pg/WKlZtn35mJgm
sfCKilGTxz0TobNbcR5VeXeNR57mHbiavGpWmTUTdlL1JStS4784Oo8lSZEtiH4RZgSabWpZIkv3
BiuJVgFBAF8/h9nU5vWbrs6EiCvcj6/koFOcN+ljWqer2KmvPtCxXThZhw6lVKb5RTM+3yKDjZxZ
w41wEbzH+Ymp0wdHrn8AV39xaqddtRhje9RovJfRE5Itm7TMYN5y8J7d5r6qxxNzs28x5dc0aRFr
9da/sBc3B6t9GKMW0njZQgGLLSv1kf3NmyQ1Js4Khjuq2gTS+2c5EVtfdSAO5g9D6MsYB0chcbku
3TxCcqSo/IaeO9X7qI3QoY23xENwZAeRD8XSPiMrkoQZcp6h8iLy9YSv2R7ipwnx5UGb86cAGZab
rX0/jd+AZ+wLfSbunD+e6OYMNWjjqo/SH04z1ORDHug7PEBcEoKkdmVzfUrXeVGsxyKsSNdazfg9
4pI9HeuiN9D9OJdSvLYi3nlSmDvWpmJFWtm7LglDySSa+YLcJTITnRfDYels9am6oyR6103INqqH
z+SwjAA0az84S0qEFVaw4/Fncryk13nyH5CkP7I4WQUa7YNjPTo1IRZqHOUOfKq817UCiMGwLDLo
5Ge+qdGWtxqrBe7Wcd9a/mtefYtBH/zE36u2OxW9wkrckoM3kWIGHO+gCTRaaxJUMKNGmlodzUBp
/879yDrGCeyNcH/RY5VbM2D0RHE82fadFyV3BLWcpV8jOYKvyn54oTPH7XkUTBlokFEkbfEXP7VS
fYESZvBv938SZbxHXFJqliyBvPRtRniYBdNtiL2HXsj7urf+LPrWsqJrsuJw3BvaYKseb/1cf4O9
fXGy4SzU8k64ykaRyd+PASlE5pla5i88J6LjrHMfSdySIt4Sn/EksOLio7JvgfleV66za+JwYynT
PMDV3UR21cKSkBRHhdwZKe2Cgwv3wJ6O5YCQBzkBznMHWtOymfKzU9fxvWkyqXIm1/ky8TjxtHB8
dxjkoPWwu6t8Roih+zCncXcSrI12fRxaPDPyLNE/3zWDgZOetN0VNrjsmf0M0F83ZdnZGXCFhx8y
kpvjkCBsT7jrGwNxnjCrrzqkXpXj3SSgN2rWIpsBOuBaBfWtU8hZqwqgoSIneNMlvwwYL6JfTXP1
lfcs0lSXIh72bpnyHx2cG334N6sRnNN4SgJYECCqHuoQGawmrq/ShHoZTz0CHlwf6SWMp1PRAOii
ATfRjatY/gltBxw9kJsiBbHVFz+1wH8w1c5WuA5J45AN8Nxw5AiJbncO4Z4EKdXnt8r9f2PASaeY
2NaJwU1j6cei0DB/jVvgnatIfOG0pfbHJJTnobNlElbBomI7I73htsQrombsNqQ1N+tshuhtq26L
Xb/PRQr3P2NCAIIgmM3HykQN3JVsup1i/KhFNt+1OfKYQDE+VJZGkz9H94BCkjYvT2Z0KQOYv80w
7LLalgevjo/8Fi1iZcS/NdIy2wSf2ONL3FjTxINRtAzZuAf6cEJFpkNxLGKyJxuUvusSurjAPbQ2
O6PdpClG7DLsoNPHSXSYPFq6ZXI1N3q8WWn+xqIQb+vMzN3tmB5q+0WBvVsTGXY/NwhCWF/tBQEb
bWr16JvYv1Zhv6fvAAteatTLXgJtF0/mDlPhMuxr9jN+oMQVMLoabkSbIn4YkUuOYuCj1MlD6/Hq
RDntUtrkB8bff0S8P3imy6WfYW3xkjXTi/s27cp3u9TJHgom4apB311ZBx5BSe7Hkv+MKD9i1fno
p0AhkNZekqeIHH7YB46+N0g84C8H4oNF7ehDVTmIiJlOHPnuiiQedElTc4zzsYO4DaxodmNg6DTh
pu4BNirjNsHy3hsJcpJwUBjGopL6p5UhL7T9NdfOMxIEcS+GFn3YrCAskojJ+xMwMWobZko1KffF
5+BkwX1QQV5rO3LlkcgmwJBx9Lm2+80s3bnZDEvaiIQS/rf4dWzCD5X6q2RXhG1zg0+WAHdDGj0n
KKxNkjB2RePEhwZJO25xZi0t0/Ivs2LgbeSPCBGnRx8tJybOz6iI33srnF9D79RidkdVk/4LApKp
tQwJ3wuCP0d2ybaYeJIDE+t+OmHerTv8LjbXUln81qAzTsJB0gc+B1pTsJeZSn+DxSETmfmHkgG+
gfl/wSnTPNk+IRHkG0gQExCQ1xwZwWGOQJ2JZjG+R7FiYPqYH10T5HZWT92ejpHevnJ/00qbJ2Py
DZA1HX+cbHU4F/I9+x9g32EZiZza3UdusS+tGkpBDWh9Y8+Uqv4UkXFqlT6iEYYsFrYw34YlExWl
oDgDQQBmgbTfEXxx06GUY0wlt1M7MoVoew4QtclZGayJBzDR1zwZDVLjBqck6QrsN+INjvyaMI7F
JDgjj/WsxbEwiX+WMv7FgfmYVQjFKiQRlPXTyvf1MXCnvQK7npmy3YQICfnainLjyPiQye7VDcNz
CCBDwFLQtb0uBKX7aE4bASNtC/dIwg+EPuA5P4k3voOU2/hVTF2YEFbQMnwsTJAvuGv10U3j01j4
aAHLZ/yxxdYex2RV0I7dWlN96il4S/MG/0Wes9JmmpD4o0lipEk5yBR2cLkh/RxV5WSa94HZNyd3
TzkvNoUDLYl9AYdAisJxTjpwZCU2k8hhBMOs6BAUMtgEite5xo+Ue2O0QdNDkLo96m1hcH6CWZKP
3fDhqHn6CJGI0clDDW3uosTODy0np4TdcK9bhpUgkTaF6xA15P1lLBarTjNAr6uafYngNCTmVfgS
LJQIHgVDPbZ89UE2jg1AZekxo3mbWzntNzI0Rr1q305k2ipiWpKqek94A4jpcV+iYIiuc6l/w0Lo
PRFF0zrz0HizKN0MQbOrYFPstVXt28rGmxMho3W2nAD02GVKXiGac+W5f70KC4RXNZPTZfYdROYW
UBIkkowMz8QGc1LlFXSAHF1mxkeP054WPJSP2lY+OXySfV2KhS28OoZvHBlhPKoZpXDiotdPwYBt
zMKxV0br0FFT7yx3yb7AwANbyVnNWdCezML+KpcTIbIXnSJGKRxIDg1EDIE9k4/2Eg0xj4yliHza
+IP/Ljln1qqldkj0SQ3Dn/DKJ1z0wCfGEom612zmvhs2qhMQQtGlp1l3B6onYvbhAp6YkB3RNKIC
5CsglXYzl3gqMyKDIt+QpFks+iCB8HIQNwVdW4kMaCHYHKx4jADGEWVM/Js5S5PLjQBIn98NGEkP
TWe9OK/tWlDhahZzuftcFKhW4HuEGEIjvQ5RavVwmLZ5BgE5zqkUXXRXFuZ+N2Hm6HXO73Do2SLV
dRSywBm+I9Fd3GjGCpTY35lDr0mfjyoRA4EHAw+O/QCGrJ/t7WASFFPb8YMnYJNznF6LADKwMXMt
TZrhT0Kxt6JQ+U56a7m5++KcMqwiaR3+K6UtA/JkkwZGvc+1+qH6YpMgIfqm5XzqjTZkhGF6YO4y
LAqt/dTPXClZMHdMstSLCAJxqeeIbnzO7yJT4vcSr3USojqJ7J/Z5pfzcj88wVpdexlOcGRxkZ3W
m6H/5bNFT4VaE3RMrUgqMr8TvLiq8MKtW3fyaLrDzmLh1eZ294XTiwPTH/pntlvPDXqElWdzG6ik
Xp5bPmPHdtstKpgnJwn4d5cq5tkB74DSDvNm091rEq2axWIcjcPW5+y4qwxS89RcMx41gfvEE3Nu
xRu+hZNOmJnKL3J5CoBPaKaXizd7+aHaNNoFYfQzIu3LLWogp2WyadvgYoT5mReLPBUWkruYalw4
+BUdCDGKzq4wA7zyjXnnFG+9eLCmUKP96ijtTBlvikH4u65D8Us0qd5yNkF8Hf6l8C8wldBPFrTE
51BRXWJQYLWR0FPmBXiIjKOD2CyNh4pwVx9tqZ9En//zAzzlKlZmE0954D7OjVIr3ePENH0AX4z6
QhIvcOSI0P7CZSlPXaYp6cA/sKT51TlWH0IWkB8bf80YQe9zcDm1SoHhg5rXB7tGmvl+glRxDGsT
jW9bwdjIzLfBn4JbZiJ/N6rhTaII2hlrx4um9dB15Z6vwepA7mGV2pruozOpPzu3TeBTaExtn13n
yPvsSAwQfpxeyc+bbhKs2M5o2ajaOr3aNkMfG8AOPtig3czox5O8JpzSxNJBmvaVqfcHtJ11oxpW
nrqZKKDZufmaojFKhuLdDSxoX024JXGTrzuGhZGiL4ypC+5y7prYtGnowRIYqTCP2I+tc1aXb71p
sbfhrtsmNkEuWX9XzXaxLXT6LZtqPA2cSwS3VqcW54cnxurgs28ENNScfRN6NrJNDx3uD5S5DEGe
kRxaO9nhHimOENRXTZ2wiQ1I3pUC1Vk/UTRTi6+oXeFt2lZ+X4X5H4yiTTeb6rEP8rc4zyyGjtC4
rMnqDygkTB1hl1A5NbhivAemHWPTsj7XgamRA7Ift5ApqKVB78jSWmdpnhxHbeUb8tbT9dzN3Rsb
BJ5O+0OmSXeYLZuhYUeRK8v+0FfEwDZgfwkO0fdT0w/3tQekuje5N6oONCA2BVodi0wd26/mfWg+
Cx9LSODHhyjkc7HGFvgQxHFIjjsvsZhdmN53i4HtSvRfkxAt4vnhBZXZW6Ua4GoE97LTb3Cl2doB
jTeVay0WFyqryi1uDUSz6FexY1qX9JK0g3vK0uNSwZ7Uwo7Ef0kyXmkR49x7TyacEoakXBSguLdj
0/NsBmVDvjSbi9L/N7vWuHPwbKyrViW7pn4Y/BwY8PJDttArLPbCbtw5mIMz6Fm9cyE96uyZmbVD
+vczkBpwbPmcV4ke+0erIB3SNbVkXiv2laNz1pHdXZ7LE6i4eo+8LsHlVIsdxhT2Gqx5+2ruzil0
MJWh/LdKN9xZfls8ZmY73LU4Ed2hza8klB6xu0F7yRy9L10fOJ7DJi781wgf/lQQEM/CsPXx/x84
WDfUxQS2mecA8sJkERLtChiHvljcbHpA15u2u0hBTyIVWRJCEzHmLQeYIKF9RCUCoQDDyz4JJ1L8
0AXZbngfDkb2lNplS/8aq3UVq2LN0d/c4pKUbV7Mx9jTz+QicZWm0NhgC+ZPzmDe9EjvSCTSKszt
VzELNDjLNM028xATS3EJqMQ8UM9PfjEofBflts7kRzrpAKm8u/gXFZGXwAgRXdx5JQEGdU2Ids+z
II2MCPEGqpRV9e5+bvDG4PV4InWQ5EPNatfpiZhuGMhIAhXuRGvHj4YG7Bcgw9hbYoB3nl4GMumZ
EIXfuYFZzjWFy/ClZUeFs5J7kv4pL2GMAixmJCCiAOFG/50GVcABbDSPjvD3bqa8u2yW9joPOtLS
bG++sc3wyUP0ab5D/CVOQ+QPkpiZpcMaFbbYBeMuEDm5BQVaXcuJvxp+oYtSs3PFAXsbRtZJvlGf
xylGNpoKB8llf4tmuM/1ONEt5PZ0G6U2jrgRD6GvH0YxevetoLBqoOTPsUj51aFhOdaCwpirrc5G
BgRFSlKDx/2YhSXjAYLV4bORW/toKJU8jEz1w4oYTp94cPT5eFPsBAbMxNSpiUn1DWr5ItuHdpB4
tgF4MhP+GEVnQ/RIvU3KQvkIIY3FAWt1EIvxdqriPRl1BF8gIec4j2uMX/nN6Wj2pyxHP9+eeqKo
rpxsqybCJ1grZK3eYL42HluU2ijmdTHxyMfUvhvQV/jYwfZWJTVogOMgVjXgjVj3V4Ol5qajW4GB
G66GIjwzzVlPSBSCRZCA1Z4lWzNcROonDLBoVirHbveUFSiLtHgnVuuzTqZp42QiIPS9C85BCCwF
7smXmbXolq1C37GSxIvInrybsreSmS5uRnvdAujaBOCkEPobz8rEysQBJlftlL33nhI7zW6T9dfa
tCVXDUFYgafspxx7+DjBwvM1HOU4wMzBMsfyx37tWIBCcuZGdUcpgCb8r0zbj5S7dRUVBMbTUa0d
wE0EmNX+YojezdZcH7RbnW2ih3e1P+HH81EEyjHZD3jVhN8sIJWAtzRqmUS7AwXpfCzbmpMwuXcw
x2H15fmQdD21C9ui9IHt5Ka9LWd2IEGRLJkeCPWsbHG/UuxQeIryFEDBDKzuCJM034Tay2gvtsLW
jD4CK2R4xCCB6m9lF77YuQQ/EP9BIiEhXTurlw9dBsYpH+t3cKnhHv5rbGJiczwg2UZjxhvD9Nuz
oMqdkPhDAYN/5MuY+XU0qm1lGufRq91dJ3jR1Xosm+ScNMUd3qXXiDhB0o8ScM/2FseNPMx8Y5S3
xVGhdbym6qko2MTixJvWWkKzcRQPidOk/hpv9WNe1dSFyUOVuXxhc/YmYAK5Zf2VehajO3dXCEom
346+CiBbB4244oBile5dttbBzLJPSvgXb5xIvI6Ha1OJTSAwHCmP4HbTFK/sIbbQHHcWjcSzE76W
AJJBnGX6oa4KCqoKgi9bYhYWmXVwEL6wDvOQOgKlSO2YcRbD9ybGRYG3kskfHx+1ozLa+APNWAtF
cBp2lcX+E5hsupvC4CjNrrwVvHQh/8GsAgk6JwCwJC4/glf02sexsmraeDikOXM6gDL1tip1fd9y
i+CZQbenoMVp3W17jxFgr5x9L6x7GYOmZd1ZgV9Bfs6zviNe/c7uIYoOIbrV2Jf85XjGUvhXkfPa
SYemruaETTiPqFtUswqt8lbGi/UHoKwtEPnHLdksA86P9QQJD1QqMrUogftGRGE7kGDPMTDboHQp
AWjVM1K8/cH9JCctb49BjTO6RHNhuWI8BmnICKd/L6M+WfIXFBvcr7jiV8tzaJO9/xqkOOYyhqGw
b/hh5wQS+qSqJh3JSla3gwf/k3ZhfRBpxCtLVFYQj2vXy72NXu5Okh9r9rdWQLh8Ad9lDy1zDI0X
5gqfftoOm7D0fkcHhu7Mr58gGnMon/qMpK7Y48tHigESKjxg9kM6MGAD6xQkYS9/AyoFTJOktE1t
T9lz6E97SihgWMNzRVo65qz+s7aD5zoDL5R1vIFcqOzzUXJyNOI08tDqSn8lBmYGKDTVijy1bYMW
/JyE8aNUgzwXFmV0mRdQn6N53IjaAfJjv+YOs4XQYrEwgdp3c96flmaeF/qeRLr8CYcnJ/EHtnb2
OnC/TkZW/JubxZHVMMxPNbrf0u/nQ9TMZEWEAeTTvnLXPLtAGZzhWxNROlZOir01QuX1kbTxe5fN
1U7VLiKpDIivmZU8rNwrJEbzh93+wymL8oyAbgO9gJwXC3yuC/NCO2SkOKGOt7ileKxFxxwr8vzV
nHjuxqEWXE+jl5GyXVfgSx1rW8/WU5gOEIis+hDkIPwHwEdLw7yrsG0eYhUYa4ojzb3U7szSl5tx
dh5wllQbxNy6hSWfAGJikmB5L+kIkJNNwaCcEQG7g293nnduJ5GFcj0x8WdSV5TV2SDsZvRzfMMw
3dez95z07ntvNifVD6TD2sQFdHX1VXgsF3kzhxKacPPc5ePZTCRDfL0kCNQ+lXXBYY2Be5n3Q6rC
pvU6ovjbsItEOxZQ/RXlHmbjv7qMz61nEkocg9hg97L2FnRLSSTL2ppB9OBdZhy6rIPmTRSGTwDg
GZRkErPMyH5BBywG5j4gxbnA2FvY8pzO434mw5b7FgxjwzTn3iQkuVT6G2IFVcUABxX6PBdE2j44
fvjSzCX//qy6UNcwrqpBO4qXrkG7KROkBnaFVAKnHcs3wyjOM2/qqqGRK6yQGj7Gu2nf5ia6I0Sg
WkGFRuAco7AaA+/XWfyTqUlItxxTsSX3hVlkjWfJ6s19HyM/r5G+lsFO2Esi3mDFYMJHkidBLe5n
3ufJL/8f4G4Q6eKjHiF2DrrNt4jMb2GQt9uwgQcg4GuuJzAjNoiBczrUya4fG/VYVQvyb2Yt7TIB
9lyMow1vK5OWP9Cbf4zkqQxQt6M8zHaDhuDQfA1W5p0c6a6SGsQ8qyO4fgTFTISG2TGsV6Prf3Jw
5KRH4m1XLgKbzl7jC7x3WN2vyoQwwzKLONPQUEPcNte+X18lAT/76tOyZ2DAbuZAKihOJLQg/Qt4
DFv2givKGhgdWfLhpeKbNBC9DXU7YU8iY2dg295KfazMa1dSQTTs5ekVS/kyDhHACvvVkgQHuJ6+
Cyd/OlDbbQDrk28F2jwt6vvI8/Jt58B8AzJ7mkbcDVWAEtlnTx+xiVIFjAgyRXwTeCLrfFq/SWHO
SN3L1BY//Zi3wMetdiUex5h1IoideY9eeY35WJ/irHJoQ2jxWdIyYIWGCTHtNGcEhgWRs8+0SwNX
BhtyP6AreYu9u/nHVJkY8loc29TcBLhLETAiPUTpcaz7ftiZlXMzJ7BqHtDHdZJ4JzSGt8gsX1yq
f0HCgEHRnuafjZG/qYXzKLz0idELTJ42C0hVWG7HKThjfemWRHYEhUs81hC8qULc5rB6MkuccLYM
KfymByRkuO54cw3XQumBgGhoIsTR+cuk8xGoQ7n61Og1Ekc/VIqTPK25tLRkEVF53qa6iy3roRIg
QaIexSnZje2aQ1vhBTF4N0GXxIxSAuLLFnr7fuIgsMryJ2rlYRxYltNbA9wr1p2HwbATn2jGcAJg
tvSKN6+ZTkbdrrE63k2j+UhJvK8kqT+uIY9hMN/BuQTyY85A9qmCOtIgAqT4A/v7wMazyhTXHZKT
yw1gE1Y/BdRg5Jg5FG2AH3vV/uWz9Tu50HIZK7HWgScfTeEvL9piP+MUmNMnEhUPjEb6NTlbSCjd
r2RyvidYzdRRr0ncXOik8LLG7/PMix4QApXUwH5dPNUe8yOODoWoqK2Jsk+ix9hXr4Qsrqtr33Qv
ZlI8QnoscgtahrxZnvsVaoFIBYLlEjGQSgYuLBaIUP/xfXhpy5TfScprHUmNz9h7JSpn388sCy2w
oi4rkNk4IfC+r9k3jVAeDp5qGGmB/zHTY00WHwEvDd/1SHv+S1OcbzJjOlCAL+5ryfLOg7FI1b3O
f5LBfWTsyFOyEMAzZiJxQvaoVR5R7caMpgvWzkSCoqgOxZ2beO8ISVn8hM5Gtaj33DQ9EKhz0Y0r
2Y8ED0gfxNafpl+WZc+pruJLO0w7v4B3w3DtydXg+1pDcqsPv0NOvyDF+OoZ0zES7YPNhbsLUCrk
E87+0Bl2TmSdW2BV0Alfh2qBF7DQJKEbFWKdy0tFokRd8BYXEC6KxDmOpf1WZ87VteMbo5tFTUra
d75pCv1gh8RRZS7T8dDCTkKwL7f5tmNIMct2q6eEezrFnFiNBfZ1dcIVj5E64X5VZaOp+yhY0pF/
eccGN/JnkAeV75MBjOEJ3MDBXRJ2p1FER4iCqyCz3jypzH26AG9qcMPYFrd5amBitIS/caMi2Djo
wx5ESYba1B4rkOF7u7fMXRU75HezlhsngjhCP+O7V6W1MWbUpI5izsx+K/Py5uS5/n40HmbTDp9Z
8xXIkuVPZMEGaCrCrtssPEW5lPeNWWoaPdqqPmnwL3Qoqph/uNrFA5c6b21TdwCuXQWvayjOnUYP
mAX/uhHfKlltYmcmQnJyODeVOP9S6Z8r13+iyOgPQ0MCdP4syBwfxiw9VOJdM8DcSBdTm+FoDG/D
ksgXCPMlq5F2WGrjA53aUfxlOx/rL+rRex6kXVLQOjbKfBrVzFi0/8gjjyA8Qs11FVxNJqReOwVr
IyPU2/HaqxMSn1eCXt98dK3/pVnNQJUsdtJmOtMr+5LU+FWigT2/lUqWJs11Ek65iWX3hkdMMymw
y/P/P/A5eeysCISoe7qZLKPMMuN4PRYTFcyba3cHS1C/hOOpydx//Qi0YTSKZ1JQt9LEOeQP3VXW
01ue2+S55UhXWbCxJaJIYt2MEtm+iCmT905F2xcNQcwYYt7KtKRZmsxr1up/sjJRsrlsxZLkkKfa
Bn3YnEYvL5Hfqp/IHvee3A+QHVZlyIQhZcy8RpyGl1qdaXYR1FcuTnw804QRTmSc63RRV4O2IXqz
W7eWdTKGVOImjp8G8tLQPekf2ymYRdPXcBj/1Jb/0ehyF6bzHXX7joEFm2K24UIUt5AlgszcTzbj
G+qRg5GggZXiqcDtARygLNY02qdCh5c0xnUxqeipaa01Dp1lazcfshl+2+C2PJaIriMav8qIkab+
b8rGbBeiY9s3HU5DLMXA3NDAWZJ1ewMNZobJsKt6+9OZituQ+RGWJ74jI55Iq/UuQVRc6wSklox3
kztvQxOIJvQ4YvuiRcvpMnC1kDtGpbdnbIYbIfrAf3WHPvHSox0MPODzhFxn6hb0zSWo2THHTfwG
VObdCNJX2l6oXfuANE577p77uT3WyfCsTecgmaysQrdA+StqzmuPilSDvTBldakcQyMkYq/SuhQ9
8pSXyAMJHX7xM3pQ8TWgWx9Qrqyb9Ns0FwZXigyvMA50j3u7YEZq5lDh7YkQps66k0X2maZTtjNy
PVB/5LTGls1ElQ2C207OfZSU3waMYzLK3mYAGasWHGGZIKyEaR+ZltrGFp/7KIpLnjMFR/HOARgj
EkK5hpQCT0KaoVDswithn3CN7GImbp5hcs0ZpErInQOExMam4yPVEcUggGIpaUMgfM+rwVs2LqO/
ZSP/xfNzsCz1oobwjYDCnBrW2Kl5iE6m8y7Zg1qeQSnTQKgvcSO4wYS2wJ+uJpE5ZEyBh6KxH/IK
LXQVsn9Di+CI5jFF2lyUE+OZoBxg46lXLzk7zXRJYu/sSOARkue8nsWCOcc/htJ0iCTrIbb0XPzT
kRwqNlxPYV2/901LyhIa0qXwq5v6J7N7kno8iLR6Gy1hCjhQCvoZ8cb1GIXGZzAgXkcVv1Jh+JCm
6QPZH5+UNNeoKYgsFOl9yi/bZ16JQrV/z0LN/0VX5GRcWi4XpKFGurE4IhLdIfNjjV8RmAVIjeMr
4iwSgWb/lH+1Z/s+HkB+zQc6zu/R0x9ojhOFMn1swxgumHnNJYArZXCc5igd8KGx+pWsqNqPijUv
iQQ8+ClnZ13v0Es8BJ31lGTji0Rex9ThrgQEIpJJ30Oe3QDG09hkeCiYXJJatAG/6XLi20Zm7pxy
fnU1/XY8Ps2pnaIPxadRoMmGJTVvNZLd2ulojKYxgtna3yAWLZwFqI6sTndlo/DyM+xepx7ndcJd
2sV3jpltPUNaBw9fBZXMT7yQTVuDErE0sqNdxo+g4u5GRmKGN7wMDaq1qpcvfSNPVTd+Ln7POse+
1Yy2z+bxyy7g+YUyBv03Fy3l8fxuAMZcpTPGCzMstsAsCJ3wAjApfDLl4hEm3MrKfr158fAhkEBM
si9xO3U5MD1Ocnfr4ZzLMJRg7SwJAozpS70DT8hRUhaApOq3ndBYPCkUqKzRVz1Cy/gywC+uPCIq
XBfJZboYv3QY8He/CRdsDFlMHyQakn8WbD2KMmr6ld/J+ZDX+aGs2qeqIpy+xYgVVxKfcpJ8Fpr5
mSGYoOYnd+zflMceWba8cs3NsYZTIxFr0kyPmj+WbzN0whtnAhoRDcZnZPsfEVOxjWXaH7hDyfhR
xLCYw6WY7U+RDP+8BA8PK7vPOYyvIdAW3CKsLgPyOBwwv9i90+fSluUlgPjCzab3vqxeo4XHEfx5
ocHsOCDLcynbE9O+79V0sZWJ9QEl4SRfs3HpP+LX3puJpZrWBCTpjRqR7kRhclfxKZaAozt3eAL7
A6CQ+Ugy/JkDdAuuTmS3ePB1cvDH7M4tsIJldQRlCEiQwh2eJfFd66eHiHRypo1XqxBP1GO/IcRM
GG1nN2Mg40Hrx+SA8oTfNVHGxEbnF0bWkwHwhHv21TWHD016Qlo27d6HUX8wk6sEI4qPiQWxHO5b
GxQb0ck8/czDDdd98hkUs+QSa0eI8//OUaLD/6BzDGg80htjij/Oaq8czC0Lmm+8IjnzMQX/zSI8
ZqaqJmED0PXyaFNf/cS8GQ1/56qq8JzPGdIkf0DzLXoMwRObohJDzDKsryP7S4zwFXXCeDtBBr9O
pB53kfzCHnsBEMXWyrbefMr9lRlCNfKMNdzQLXQx69K7yDu6cD5UMTbLksHrSrPXyollGcwMQn2F
Ticswn8my7XO/DfMPP+2k5/seNqknfoC//7nWPbRUsiccWwTFEbA17id49/YSr0P/CrJpvOMGy/x
1eWoOuWFoBF2YewxAeVCYfnSW5R0U/fhSFRLXTVglkcczY4FchqdfZrOa3xXNN8YJzwJ3M4Kpzee
eAlHZno3fHmwZP5rOdnnEFuotjrU+zHn0bDrSuIGW2tgVWZNJzclCFapg+POz7DxdkFF1mB6zrO3
rL8fCr7PQDdfHFEvKF3fAmZ5Khqe4lL/1RVlJHZvygcktGRpFHtybo2zksXDHLQfYUiSaxOVR+G0
H0mK2EI3LLyr3puwIYMQdpll+pMPQewtmgkxhYV/7ocSpeU2swEowhsa+fcRb+mgV9z2EDpb+9On
q3UL/Qzc8KE2hmjdbqP2wlUV7gyrPU5oWv26GLa1pPfmQkBAFAs+YdKC0rrTmxSR2zjDgLK99lUu
z4xnIfTNUlTXUXiwJ33M9TYmTGQl2lNeJ1e/TI/kB3b4DuaDqf6RyX5pEwKKE93ydOZbrfMfoyMA
14m31mJjViFRiZzgGXFrOfENmY/RSowd3vpyE2DgXGeDZzNoZF5UN1QcJJHh6zDmv2EGy1yPo7XG
BA4Pf8Tk54ieyA6EyGK29G525+RsmSUa6ojiGpuryhAQBU3jHyEvZKurX6fB0YWWu84AI3DzhSmO
bLE2vYC6Vrt7ULvEBRhtx743yX5wV8UXrcP/qDuT5LqRrEtvJS3GhTDAAXcAg6zB61v2nTiBUSSF
vu+xg1pKrePfWH1QZlVJDCVlUbMaRJhJMhIPeA5v7j3nO5dkvV6WIxJTN3/vItxEdo16IXVwONJ7
Wrb1OGyt2HqgHUmd32dH7Q7qtekZ3xVe4aYWFHpSQrH4jhJa+QjewH10a9+iTB2bLt1WxFBLKus4
pLyRtmgzx5ijhXXY1lpG5a3IVLD3IxXEKMkZylGQ7mAsLhTxYQsYYzZVtw6hXhvsetXG7N+0ZKH1
qFMrp3olm/hazOmLsgriA3WnjTD7TUF7lL0Zq0xkHTRsQ0C69AbbvnlVJTurZI70um9hLB81z6TT
801GBG6nDwVm4GVKXM6qd1sGQB3zEb/H9KKAVnazjAgq5RgHIr4JyUnLnCdl0sT3KGaiyXv2SSAs
lUCf5nTbUX5REBRJtYwgxKOBzoFZmUlyW8jyoaxiCP1ldl/nPqoJ20HPbZMmM5/BzAoAQ0fp3cRh
UynUaGQXL6r8pWWflpgsVAFj2QvEjQWcEb6QdoA3cdNnTbfWmLf63Cvgm7Kq9oGzU3ABfebmbdrq
Yt3TOQBXMsN1gR3MMMDCMl+VSOIVha+3PI12bDJJ+qBUALGSimiCTWFjFoB5BS1a7vBLRZwfOxtS
P/JovG8oaO5rU7sYJgcocP1aus7dlOMAi+22WGY5PoJuQjHYtvKRnq/gKD3dB7jWbpA4tNmT46X+
E6BqnBhTsIVusqbIbFBKXJS2Ud5D0EbCkkvs77ZW4uMw4m3XZuWG8xJeN3ZalZdygmpifd83IJyr
gJgUD0UfsF65YZ1eaFZF2FVBKw84tLHuJzqLYczCZtI7NuimDVqXketaPlp2RmV1DF4R/a2dpnz8
+zSl/4hKmplMr/n/ZTD9m9G0emle/vt3+JL/ns9/WGcNJIjr9r0ab97rNmm+05v+5j/+4/37b7kb
i/d//vGa4wibf5sf5tkf//6n/ds//1Bwgf4zBOm//oeP7uj94w/8i4Fkqj9pSjnK0S1oRyhvQRD1
73Xzzz+E9efMMbIdi9ffNACu/fGPLK+a4J9/mMafyjZsU+eHJAUaHTpSnRMEyk8Zf7ouWhfHNW3X
cYRj/B0E0s/8I1sodCHC1Q0UTsqxHJvrFK8vN2Hm1//8w/hvDRFEcVQSWUGHsmJrD75PJ38kaLJt
ZWnsy/0SdSmNLgtzLqGBbbf+4Un9G6v1j6xNr3J0wvzOv3wA2xRgmEFD2a5tU4H9+QPoCvtCP3FI
BX7vnMKCOlzetde12jOOObVn1puWYsL8/Krzbf0L8TV/m9z2h6vy5H+8bUo3SKmdMaY2EWyNlk6/
AYBl4WT0GUhFOHx+tfkePrvah4ccjVUqwDbHS5TxT2p0N+VY335+iZlT9ZdL2M4c34b/i8SDn29I
2mZqJ1ZBkZ2s1pEsmIATZdL4BOKhmJutSCk75lwvOXB+fuX5UX28sm0wHqFy6VLNuLAfH6UqoVE5
qPmWc6+DbARiijwNd3QLneE3l4IW9tdLCcE9ugDCeCt+vpSISSSKMsAXUvr9Ccl6j3jG9771aUwu
QNojw+oSi1huE4VtgHT/+vNb/dVYtcGZmcK2bUsI4+frh8TJ0/3iVuti/Cojk7pdHNxzVLwufJKG
yMO6qVNSBT6/6i8eMO+FbQhDOjMQzfz5qnKyUjLEoQiT2m5/pWDTIanOUgQkbfvy+aV+MVBR7DIR
2RIwmmN9uEGQqo3UzAqbmEdHbAgc+5BXNNI/v8ovHuNPVxE/35ADxU/qyMoh9lUDSAES6Wc+RID6
ktQweK7DSSmVnItoHJ8/v/TvbvDDsyTsBSWrXnKCnzJq703qkSWQO97N55f5eIe2yXxuOkpJ3VK6
YX8YqHTPjaYOSUlAC4hm0GxoSy4SpVkvJLyiDrGiQRLUBeoddV+4+vziH+e2+eJMAsrAY+MAsvow
2xju1NGIYbYBfQzPBtpjkdNGQ+uPlq6iixPFQbj5/Jofp5/v14TYJyzD1E1dzg/kh2UEFjKpkJYd
LafxVovvNPWEhfl6NO8/v8zHCWC+jOSwh8PAlvzvw3NNC0DCOLHipaZSzDj5C4jBZp/244tBk/A6
9ZN6p+yo/s0T/fgGfr/sPMfx1ruW/Pha2FiGvS4yYrqoybo0MKKF5Ry9650+v72Po3O+DnOoK/Hw
2g5bhZ+fYmRogkBVnmKBJoGcITC2rijq/edX+dX4cJlCmUMJYYNJ9PNVtN5oC33QCEHze+3cmFod
YzFv65cJbkmCRk7Uv3kdfnFfEnAUU6dhOKgF56/1h9FRgt8p45FOgE6kXUaF1chfjZj07t+Mwl+8
dpIVCF8AT5DtxIfnpw9dyfkPYk0++REVGUN8BTJar70h3vdxvzLdg9Xb2uvnz/MXo8NxHO7PpNnF
RurD3fkN5dqu41vzgrNlHKfyQZS3f/8SRGgLCUlkfsU+3BhOF9OvfYfXCw8rkQjAjMKFReLA/8tl
lHKpWvMM9Q93gnvBArDGnYzVxUhWeuqEnHKL31zlF+PP1W12fDYPjc7Fh63KFFOiIj2DOTgvxSow
fTIV80kdBeQekgOq9jej4hejj+sxD4Kych3rLxuUCMUqzaaZYNEu9PAlCL59/th+eUM0802WTRuq
6cdVs+rphZIsCDTfo+cYr+diXq5nxyr93V7gr/di6cJQts1AA6suP0yAsbAr09N4dyNRbLMEW2Ra
pfX68/v562Ru4ZTnxMJQs9htfRgGhhc71tSCpPC7lu7EZsJaJ9wbDxIXXcTfXOxXd8Q8JOG5KsOl
nfvz3ECP10DJhD+y9+Wtaakbr1O/GQB/fUGZuYUirISpFaT/hwHX6pD19Za+1ITfC/cLIuBEcRq2
BRTizx+dMX8BP+6GbdZ70/q+Dadr7czo2h+nujhmVzpCfMb8edk110FmHnKDyKjOQu7inXBnbB31
nODv/c2F50H24cJMeiZlelO42NE+PEeEKO04ZFzYLr4E9WXi4SiEzuz596V/4eO6jMlNxfjujt1v
3ue/DBcLJYHkRZZsi9n2fBiTnadLn3WNpjeeV2cwd2meHAp6AYK0XRdI5G/u1DF/dUXk2sQJKTaq
fxkzPWoOPBkBdSfCxReqJOoG5o4+ejCN9M6+HHRBnqiGRZ4EzwFdzhroKnQKQ/T0UB3dmLtu5FFI
wIVG6boQGxT2qgG52HQjS+1rW1qHEnbnWtiN/5abMR11n3CXKjXss6JnsiLdCBVnRhIzGk8smpYi
whx6AZA48y3VwJDmanzJrAJYwHAb55S4deOLQndXWG/edAdKcD1Coxst4klxUYR4dNMiRGYuruP+
pGnbyv2q6nI94J0yax8xT7y2hE1PgyZAUW0lphQ6xwhd27U9Y44iNF33lKCWMqUuhG4nsPNj3dW7
rNLuU+vW6MBTeNXBIs9LGtRfbEJK9hInFRSLQ2Ya10FFaoJFyBNtT6VoImo2JoZ0pUjmhma7yQcq
pxQpMEEG/dEq1UXuBDvPfmiz6TQS7NqTWY2S5UKNiMoTiZvXppNDpwvTc2cS0RJGdx6QnASrHiW1
hR4BqKK9zpq39SeQw3V3kaGmcMOD9O4a9RpqwYagjnsCX0gPq4dXoIKvklfXGsLr1Bm2mgR8aImd
nMCJ+lV1soN4a4b2NlLRbRw2j4aSe+EVaEJo83ZfTBqfGYU1GwEBWe0ruy83GoAwrzdnYsPWleHK
xplDb+/g0a4frP40p4pp2jp0C7Z8WbKx3BSHcrMelUXIIaylKluU070XNIeSyGASCVeeMZ6NlqJ7
j0pknzRk8i0K8FNwE+jSTu59IJEt3FBmR3ojS5jRh9bcmdwDJCB8/QtBscVbmLCJx4hu7FKUL0FE
obtfAysNeoD0WyKuagR22o5mV6tZ6BzLVQXBpcLelgLgUXLd+ABb34bkiny/iU+AxJUAJRzHd2Oq
H6y0ICgMHocdbwPISFP4qMXd4ywmLxCmtjmmfvpQjoszdYm+JYm2BFSDfLbRUvkHtA4VPJ2IqFYI
kll2mqw7H6lsAZWsq59yHfGYseK5Gta33qNP6BLPUx8ADIH3T/RT0npwyIL7tPGWgzxP2pXl7pri
xgvo56hriXARUK3dkkN/2ZZkwUTaJgnp9vsBrSYSE/vhbCp5QCqwN8V9NHybUFtEtHcN4+tU7BMP
W88sfIfGOwFgw9Yib+PuCcmZVGvbzdZDeB919saKz5a4B0uV9/t6GO5kcDlMey/cKHtl2utpvKsK
RNU6UChxTv19T43IrR5rSsKIdeDakpzqd5fGHEjYqHoPPQZWbLbvSMqmC5KO+yT84s2RWtM+6/Y6
qcHNVUgwS+XdDzrOoK+2uO3NF81YoKRALzXXoawjEymHnNp9zNsN1xfOcnAuDVzUbXVSbbcKmMgl
f9JPQSE3Ld+MQ2dlhibvZbqJ2m2K78G6M5BP3MHUTYKXTq6ke06bi0EcOHKboDxKhJq84YM8WTRE
tO5d71s4Ux4dGcP1Xg23vSzl+J4VdKt05yGCXdPoudokFuCBBMgbO981QtPuaqRysK4QUGOuHKAY
mxBDrHJam7zQQ9VejFGzreeQEBBPyRS/dU6yhKi3k6E1h8XTXSkR4PR2sMPN8tBO1tLyvQM+dJ7I
QGKlll+mSXkpEt64XFfXgM8Ic3ARcGgdxhRI6fMHVoHa0kU59NmI9xCnZKDuFWKUQPd29SgMCBIG
W1qMYA0jMtc2VVe9WNiNma4OTCj7UJuthc+tkOTiDvs6c3f4+3NPv0zafeJMB/Dogm8+nw5he2mh
OBsWHHg5hfq0eDTeCeMG7LnTnuamNOJZy+OgVa31DlrJfRFu9f7oBZs5uOAF1051Te7HesDYQgab
dy1ADXSAd5pXA3NVEx+L7JzFa9aJUF471QN4Oq3ZxS85GL/0fuYSUcTgODwqglvEYYIsS+TEIklp
nu2sYVkimILERqIymeBEQNUrzYZ2tGkD0HoZvVUAlZq/jYD3+mazcRxk2MlX328QY3YXfvfe8DEK
QxBkOi5EXV4bY38W+H17d7w0mxzeKQAc2QsXpKHcaDi9KGmET0Vab+if3jYWampyIsI55ow8Tpau
oLvH6y6acQ00audgfdPLc94/mfFDHH/xjOvaOqvhrQASgAEQWAGc6nmyu+om6BF83O6y6++HkUFe
LjMrXnusib3zWMsdgg83eUspCrpgCeK31r3G1OEFAwvNXRUcBncd+sc4fA5hoRHpHoQ9fusvvvME
vnKCrUibLO4x103fAjrMqBfi7WSt50iJsms2BEdm/iMbfXTgNzrcDfNCq0HrA6rxlr6ENYb6gSCj
b2yDPEUnsyqvXP+xGIiQwRxaTw+9cWHBvvaFf6SmvUJFecqIzXQtFkmtxkCT0cAvJEMe9+/XxGg3
NcDOKpTY3HC+FWKWm/LSlua5j4A2dQ8+mW1tWH9R/o3k0/utfbadZD/7SulCW1GCe8dbNfG1iEBq
69U8bvO+3CKON/N9HB3IMQV5gvmfHG2oXBL5i04RjobFvVdoD0L6F/1g3CjjqLsvunFpWucRUk8z
yB2wUoRR96WD0igrVpoaL90+ONQlOcxNeBUJ94izk6b0ddMwj98a+G21+N61m4sqt7fFaNxa+OlY
j557OPUwJqCYoJer1H6YbGZa3D7lSyp2Jt3/AYLCeDtY4AZMvKV0TMOUiMqDa7MQcHqAVwSyBlYr
hmg5EECDbALZt56da/8LOaxzEzoBYb4psZKlLbui9NbSYFn1xN+Vz/V0YRT3vXlW2YuX4gpX6HlJ
SCp6Z6VrzCNRflEZ4U7BqEICbutImzSXLz5csxVq0iev/VrJ7uQE1ZZcSjJbIu22977MsuKRrnI7
VCscjijbo8WoW5fpRDZEN/i7yTH2Y5xfqxHYjwHDCbN7gJMzr5mEJpN8tXPsFSudgKTarC+BDe1o
whyMothFQc987hLnHG9DK0eLJG9bouc1QE2QEIyV3qDh8CvvuVI9DniQkeR7gTc19qTtoQ5kr8IT
y9ki1NahEfvROFgN8Uf9i0k4uhOGx9HD6lGmS1kwQYA0Rc1wCMb4loTdo0krqEohIg3ZFzXRD7fT
7iRA6gTWwwwImqAktjEu8wirbHhC6nwDCWnbK+u9DZ7QDubFcUpAh2juqUmtzRiKs+b12zaAvNq+
5qHaE+ClgSZucsxrdf0c5dd+bz8mwbGdylvwPsd2nBcBhFawzBCOsp1Y9PLJRHwatLOo0KFVr4rr
oXboLIfMK/c4ODa5Vt9jZt4IXX/J+vcJW6+Dlr1p17rArbIJ7PImIKsHddOFjBukSuUhAaRR3CU2
zp022MfkviGemQDbMovSvUYASCfaSjrgUTAZZrjL2L90VQsW+DQT1lntNIC/OJkBVenxNLCn4UAx
aXwyUbibovNQeWAnv2t7VnWpJkL2aqxnsZVjwHcbtrdD5dxSsiOuPqxQRsc+XBLcwNBDEvcS4GJ+
MGJv3JJTeswi86jnIE0nFz7+BLUVtQq4y5IWvWJb4VbiVp/0sxORk2cF4QowzxovAbQMO9+Iyn8o
RtLo4OOKNHuIeRh2oF/mdrfPyAVMY+2qbpIL0yD0LXeVg1/R7XcxlTfRYgrAvJmJEzSzdWVrlwxD
XsRGHOzBOXeF2EaETQXacFVisa6c6FRhVPGzO799cwtigSILudmmCR/6+pAN5wg9iMg3oV6QO7VP
WR4L6wz4/gQrfz3A2hVRfrSAaMaF9egZwR1i0QVNolVlXg0tESawaBriFnLJN9CuQuidU2HP2KUb
I8luq/pFyve82JELd/IHf61nu7qmj0aQc0DcZjvh3rDvhzZZEY6HPhBnDoG/es3a4Vw5ZBIDJYNf
RGqqD0Fk5Pjh4g5kPI0IalTHksNpsRBPfh5tSbQit1nc8co+poANA3Rci951r103u0x0i70LQAU/
/1oF3VoRW61nuCBmMAMsLw/7leYj9sgvWx2ENyuvpp4z2W/qCPF6R1oZWnKqd1rsrKr25PTPKa3A
HK9Arl2Z2AVttzhH8iFiFu06sr1zuOwoJHROJh7ng9C9zQloKppTCtul0FsUKdiPstOI06i8xHqH
tx4jhkb/Ir7kAA6luQIs91r11RGD6D5ES9A3/jpAyGgG/t4ixxEN2TYCjTIhKZVK3aIyz5ZFVG7s
Ljm0YVy9DJP21XCNKw172IKT9zK1SkC0SJFltmEyX6cxI8DLNwkcYfiR+PbS6a7Kxm8+uBjr3sUX
Gx+Fc+XOKj/WSClP+P3Z/LyB+2NEci5FyaWCS8NHhxm4B7eA7oAsFrtIYZ8hiwgVbudlfvRvs+Qm
t3QyV6CBmQswSvByAwTFq57zqyLsj5TPJ0s8TT3q1KsO0Q3VsSjstniNX8HJLUK2fylhhglBadRb
guo8SPbKHIbLBE0YMINs709byFBjlOzoc54tjiiZQxhFSwkRPZ3szwMY5tS/IMd6wGtcXnMWs9Jd
2CxVmi/QsjrDYyLBFQUnADz4mmsDvxg0lJM09iK5QzHZuXuDDaoJFplNnmz3HYkdjbHDILFN7OEl
nQJjPaVawWmxXsea2BJgwakBSJ5syOLY1g7QAL3AG5CdR/sNXiIod1KHq+su8NbC4TF9K6ppadQh
cjIC7Gtr7RdIvv1x6Q7dSgWHoL2KtHWk7TuCXwyOrRl/n+hq4yJKso8eLWrmOiTGRI17ZJORHBsE
byF5SAbdjwvPe5q0N6O7xPLrBFt73PTJRYVoLc1fZnQ54e9R+KblSzu8gM8Edfqxmo1knFDZ2g7H
OAv3bnBwqivdu2iiFk4C+3Gs2u2jxiaYFuNRx7tLu+kmguqQod7mxJpR4UFzlpUPPUh1bWiBuRFM
H75r6W1PMQZ//SFuEAe9IDQvCK+HeWiKOwLuZgmz59F8955Hpe2wLq5MnG305hcBEmg7JWyZ6UuC
VobAjiugyFGpK1wg0z2FlGlC6x9ztodRTf38nBkgW3BzodSdyrsa2wE+yrl5GNxiGJziF8nh3ccg
RMc5xn+MzXCjgZOfgbouJ3PLYLFd+f5G9tfReNXznkAzGeCu5sOauBC8+Ehtx4C9uzzMeBzBCb0C
4Jem5oVe5cesYzea3+ROpC8GoGImLYE25lR637tgK+PqbtLx5SNPlKiaNDTJpXmHolPm2ILx8Eri
smyrWZk+gbUOsVQlWCpkg0l4GvxqORhbnyxIgFLLqGU1rjnomMYaXZSVX1buwTeJgTJeY+9slvVa
FWyMkI4TyRgsVNfui8Fax5n3WmjNtwG+Zz6le6gzTCEV4R/Tl8F2FmSXHa0Wrj4kKfwdRH6EFxpF
eh0neIwNhDoNBQwwcyQ34VCEq7zvoGrBa/bqi7ZKD1352Ihr1xwXJeHPsJ1BCbxb/rmu6iu2a9zi
uEZQuTJj/7bKo/WkymNKGgAPtwA3w9sil7WT2OshIppAVhonOc8hfspg/++6VUhUnioxGpNB0Oim
5KZD7Lsoae1FigpsYcH72fr9DL8cTE9+bV32XmsxKkStNQe160SN5hdZUMdf1ghjHZzmnXdnOJ29
i3xRLnvPKZ97QSFN4y+Bf7z0IjC+NlU6hbNbwWKCKH39psg0lGUTCREQmboSrA6YSnxHTVrBPJ/X
Je45u4Lu3rN6Q7gj0KBnNIJc1VG9BfExdCKMpn6mlTMRwcKKV9s5FToyE+wBy3OlkC1gvTSSfFeH
pFxbqoqepRtNRye27SMKqYFgWx1ztWmo5F4LB5VhybCK2xSuxhXV2TwHHxGSe+gRnNXR5LzRUWYd
WpLUIV040lznZd1vNR/TXtmK8QHkzEg1S5j3NRStu94x2tcUPed763pGexv2TCdLzzdGZ6tNWfzV
8cPiUGGDu6EV6nkrX6uSF6hFYbKDGc6+ppSQqvQWea2Rp8a2CflewbyyWwXhipLRLPkWydxyEE0l
blV+Ic+k3k41dcd+RGZV5032pLpOv6gl9+RneQelznFuq85i3yMptVZ5TEKPX0mD8p70QECYsgGh
CG8g0zSw9rY5C6kpop4CJSg+NmGaXUi3xtHb+Dh5SVti6aL1hjUZ8g3RZHRNOddluMZNywLZTNor
HqOWvNcFqQtUxrukzx/CzurMtT72JKW7EZ4n3fFCdmyJeZ2MZXlRjulwlZoif3Y8MdQrB5DEosGJ
9J5KDJQLr0EseiYcRUabYgKHuCRNva5Xg2AZpTsKIyXVcnZGwjdANLRR1pGf4TCx2U1j3JSxYZ5b
0DDQIiynwLDAkb+oxvhasXc6tAoKnAE781LXYsIrMqKAF/mcOtfVJKJgqcAPqIn62W8M/VYXffni
1AA6giqyqfPnuUu9INH7hxqhOOpKiU2vGxx9O1HDosxqMTWnvd7eefaQrHu9qp5tzFrLqE+YMfrY
GW6KOvu+CAbVhVbE1tsgQ8wkedmfzQxSGqoEgtOAwO3g4APexpqG4JZ8MvJlglE3TEz4JQeJMhME
P0WYOBzaFrYQW0uQ07tqG8NqNnoDnWIPnxrxrUd0Eg4/6XfeOok7RL9dFUChLm38kyMECAdFaTVf
047c6MBmLi2+pEaX17ey09IMU1k/swfZsIvbClW0yXSdCtTaKESKc01NGr5bGXXlHd5qGZ16WdX1
mVAeZ3hCK+Yilm/b1sONU8bOUfUY5u8Mhd1jp/Q441SRz+Qkgmaayd60yYh7JTRFjYwcRVSxtvOA
ozqBX9awDSzLvilhiI8nu/XYSUCCYhXCDy+ag4+7iFO2n01qYxWJgyOD0lByARg6KDc++mKWYcES
seLcofKtWQWKmoo+DFZKSGEVOqDBkqBfo6cUVOT6WHdZpZsquup9zbBsdkBIWquFSzMDQ7+Mw3wX
y0CHMZtYN1E/724sHwkkEGMku7ie2afgL9bI9Nh1pe920PcG+QREOpkB2oQqYCpA87Bq28GEKkTD
u2KlmwXJYa5SdSFknGDVKjBmEXpHlM+ilq0kJD0IJupYTWWGFzWSsfwqHW0Pm0/cEdLwEhUZKbpN
h2SSkl43JiucCpG8cKvA0/dj6snq0sBR5e2lr6t8yfuUJOc4UgM1L+gcUGUGvae5ImQSe8+CH0ZA
zKQ0sX8cwpY6pNYUrPvjwDGZY0AOARYUc0Yh0zS0rGc3TR4K1vYG51VBYcu0BdV3bEE0joyqGMgQ
QsdiNK+kiQ1qbyCyNjUaaRAzXoFvsqblIu5BvTSqCqv1NAX9PVTW7Dwpb9iPiWODw+4Mp4Gqbo8V
la9xGI+VlpWBAZlCdva668zxCD1d3EbZCE1RTnFtruU8edxGKmvze8MrtcSnVmxrJ0tzpycrDKBe
7H30GdW1L/TWx+5ehMNr35aqONtRXngr2bs2myYWpvSlLbAiL5AZDvT/8JAjKwSjLJppqaU8TKSM
Zq06uJTwxHZAHjloEy8k7espB2uyFRIHUwYhYLLtUzE5rXxJhtGtnwsxpPFVW/I5lwkFCv3o52nr
7vHyte5x4EScPkEtNdSDaiac9AvNTjgWmmE95IemDOruLMqxcA9l6bbhqw22Ilylrt2BCbRxOCEE
HzLMvp6TaHoKL6JwOlBGjHsU9oEyks3EShycItehmtZ5XqV3y7ZJG/nqgRMFkw1stCVCqWXUQRST
bsZrHFiY+QImczL+kMJymPJBJBH40fkR+YiqgeWnZ1a6TbTODS+QQVrttmmU5sEQ97XuMUeHUGyq
VPqQoUJv5JQIxjEoODqCrmqFs/YnmG4lDcRC6M0XjMm+TF9x50+BtsqhaX8rwYJMnPcU3BrFXJ/E
WkomIaQ/EWnmlrDhwUz1DaQE+RtFojFLGj52z2d9DaoHyzVd+4OEQ9Ev7jyXOJ9iFe058ZO7o755
h3AXLi6HxTtv8KJVr9XiQEd7/3k/+y8CCNrnP15a/KwYKNKAouFk+0uey5H8zy1qz9+oEj7cncmD
NpGQEm+LLBBxzwdRAr64gv08RxH0NVfNEWveip7BY/Ovzvzfikj+/yjZeJbb/2dN/81//c+i/ZqE
Zfv+jyUegerlWxW+voTZ+48y//l3/Dvq2P4ThRHKj1kFbRvC4Uv4l8zfsP60KCWi/Ue/+129/H9k
/obx56ybIGkH2QQDz0Ba9L9l/n8KoUtD12fRiu4irfg7Mn+acebPQ9w0DCH4CHAjlaEb6ruo4gcR
Xj8obFeUIDIlsNuzxORdeBW7CCVQFfVrEUNPitUGw1f/QB95uqZJdAQd1j0II3bOtk1rwAs7TtGe
OW1rTTwQtMrRoPf28AgkOFRqEoP/VsWxMx/GyAsYEbtr/cqVRBmVZuI/aH5j7pHB6tA+p6/syIaL
dLAXNpbstWVObzVz6sJBr/oQtCJdt4Kske9/7EcQ14URtvvvf6TtbkNN6QdKMphtWUeuy5w+MTuB
e1E9DH0vL8AxxY/Pg06Tp5HxZaPTiO3GlJwGPXrj/qAwICoYCje5wn39oFUVXRAXiVhDTcSJOR3F
7uDdN4p+OCF+Eg1JF63Z9jlApgqcEtHBtFG51F0arNp6IAkhXyWGuxwa3d7aRgOp3ttIIhgPJBeF
x+//06DLb8ibB1Mf07oZiv4yRax4KHRb37oNDGwY/4REGF4OmjG9FKjCZ8HfTRoNE6meBxbhdcxy
eGNWW9/oKtidAX0nEo1gNGNimiwLWBAuqQT++amKTNi5ld2yNYw3ce9Uh0rkWKjYFZABx34i7JAU
RF0Ig0PDYm9GiEyQR5tWpJYcwEy6Ci5eq8HIV7VPOS/3Y7jBqSeWTdID9xynPeIrg/0e3BYqr+26
IbsB65stFzo7qWWSQtbqzcQ6ep2xTsvE33e59dx0bNwtqsZ7vWm+lCbVDHqEXhdaX3Mba36YVBd6
DFQYIBxO7G+VpH7Zifi2qoqSTUnB/tc2681EiZVtYHOTVk57zGW71nIQvAxW6mmaXGkBFsrYwTne
ajr1GpMk1pT98DLFrAUEna27gM9TEA48jjRU4gCIFKEbfK1UO0JbD5AT8GW0GjqHYEDLXWFwKDCp
E3VAfZaqhFe7l+d2QdufpqHL77CNW9Ru6TprkWyYimojEHWDQhkCuoxfhjXXWvb2dVVXx5hXYNCc
8qoR7ruD+dREhZB74oFUIw+Zh/cKcO/JKwdeJbGwCgslEsFM7FhTxhZ6EVc+jGVwMzVPSTgQGzY2
+7HNYDTHtr5yuwljag+XLnLnuGjxEFCNizp8lgEQrEl9jUK5JRVO2w0O9n6V9eEKrRRBoPRZpyS+
ysf+kKeOgmTiX1qzPsG2OrVXSntQZNrRCXFx6Oce0aM57m/fvAPqRiyVvIoSWiMqst7ciFQeRliY
iYKKDPxoayrJWOeocaDgky/Yn7cQ1r3Xsp5CXAcldfSO2llSqes2zd1NraXPopOXqQA8l6fPttcX
x5pyx45TvYQG5FDamsp8XRJ2s8qVcckvLVv7NBBSe7AMyqFeknzDVX3k8B9sYumUNMqpldF1GTap
xGfEt0weanDXpntQOO2xcx6sLAVv66JUrVx8cyb0ZAjoGY/wHGyHyInWDecGaoA0+cjDuAd8vDVL
4rXizk02YHyjY9+h9MkLIIaOarMjChwFZwEzJsMzrvpTDQOZmvWUbYHtf415ZxeKc74vaYg7zlvf
EyhLo1Yzim4pavvZSNOE4gm4/sRtb+EYtBQFCfXq+mlZGbHgUF9te72fFhn6LrDNVxHzPdAnBImW
n21UZJz0vDmO/JeZU7qxq/ALk+NALVhzplVjuNW6C7sn4dsXXT5sAg94AJ85P5p4fBZaDnpZ+FKt
InfrpjSNgyTX94nK6C54BY3KetM0g7kkCZZuAS5+pYlvzBmSLSylCsLG1qKaNtnYuytllTbAD3/T
1OV2KgGaZpC/VsZVPcX3FFMe/IG8EgtD4zIJw0fdr3Z97vcLu6cUnIEoNwPO9GRo+Lg9s/2k43r3
mkmszUaccsMptiXm3L6t/xdH59XUOrJG0V+kKuXw6hyxwRgMLyo4gFIrttQKv36W5mXm1tStc8CW
ur+w99pHf/RfQ0lTZJjNE4QlfghN8S5X4acqcQf77UgcFKzXRS/VS6A53sYLmqepa98HGxs4tCeS
+UiRW0auvDJCNU5ddmitrl+5mU+c3+S9xcp+KXPGIJ3oET74v6LnUTcBcbO9SbBlgmuqDQ9CWcxi
u4/uUTLBtPGTv9YtP6eSxVkrWDW0dvBZtFVH8qWLxHd6BEC+PZGE21Q76AUkL6RFNm9M3KEhGj2Y
lnCnF0EaK5birPLroLpaRSvO8TliuoYqeXi3Fe1dWMdPxJRc6rJ+1TPiU5z0reo4SH0WZlmMQ6UD
C4kgsBgZN1LJsLIwuzdyjXYNa5uFh7lpgbv3SLgXI6PGmDYDUSzgvfdkWBJH8T9njsDzuIAxVI1v
sd3essG+anb4quugekZsMcuE+4Vrdw5JQD42hOU69utpD1JLLAOJFCOatFOSQjEmFG0flqaxhap2
B7Cnr0kNrBHX8IYM3rkIWXh50gYJ0RfdkVy2U9lwB88aiam3Y1Iw4LghAXoGEjzDPiyT9JRZM6MY
eOFQE8cC9YZS7FyKqtV3YRiCLsoU/nVPr/cMBC9dkL2ieCJuUpnXkJi842QEEPLzKdv47qROyFxY
4c0jAXbYwrA5dEf2wbKDCylaPdwH089AZjU5h0jQXV2amHabNfARsnwGN+RgRV7CFQ06DnoTaKO/
wao3AELpgE1X8rjCSepg6cRAjSm+tHrn1+kllugPhhHJfB3iqWg9xAyiFCctYSzGfyl3tTJA6dub
OjHc3dgRTKTr7VvStB+9I4Nt0ZAxlJVwuWNF4J96oM/w90GoYYrMNX/5fxYEYTD9ZIwsimL0vFrn
8AKY6arshze8QNFhvGeNP1xjPNbV+JuRDrsOmJyuG6Ofz6IO3vr0XHMVrLKuvQxFLV/Qt8Bk6bx6
2/YTPwWZLGVfmpum7E6JlndLvdFIJWgRWU3iFSiQcQ/r4MuCf7fJR/lsx0jdqqhYlnBGCA2lzJDV
0nRzZ6+btrvW6n7fx6xD02EED8HLEBHO5abc+QUsoUBXsFMmg6Go2V+sVLSrVvIVMEzbW8L7IaBx
WIn+4El9OLRxcrKDMdqaqfNceFW/DVy8U002PmGvec21Fp0vg0TW9/Iy8XR1josOz/7xKTQuEJRR
pdm/6XwQhKlUe5V+dRm4Lwy2vzkqOn90z9SQO6/286XN6AcpLOu0qmdBrZUFa4Sog0ALxCW2+pZV
RXkpUCcAsH2yqBou2izkcvzk2UqM7EwBXynd34urwue17hrWo17UHXPLe9Ng2jE9obLjWVu5ktxe
LMBf0Vfcpv3OmzFkjMMmil+yiZy52xeQpwXWzo3hyO4pNipjoyj4yaLpVz1C4k3OAUrZQYEGAifq
2q2Kt47d2UddMnifKMtVnqAwhYAW9BrkvwFAm1mkAOMq/aZJNgSKj5Q9t50sphmzmP4g7Pif5yRW
Maz6OWc0JutamVshTWSUxR1eehyJbO2ijFqajXvGMNM+6VG2ylqO2sQZuOtbVCdIbcmMI+YoSu8N
kG6OUsLjLBQ60I+bXKXbRLOewEvb1157qpMzEcEEP2W9vkskpIPK7dlJ9mR6JHAlxlDoS/s5rAh6
4N4mOk4/lz7AUM1RPDcM5xYaCdWrSrcOrG3iTQqWKwqC+rXVcBvE4y0vINCOtUdYiK8WTeXsO5fn
14JtuRmcl0wlnBAx8bkpII06/23HLuHe0Z1lZhvPk/gqTNvcejL+MbkRYfvwC8ZARNNsHzvGd5UA
niS7yllnqCvJThlWnMDDGpNnAXwRYtsIXNxl58UniYgF/XNctGDuJuRbWW/MmU7IusD6LjoHYXRF
pjziOLs7WRjeIF8kj7rBQWyprt51OJRm+RfhQMiZ+96Ylt2UxVvXSNEGhIDLmk0bwKRD9nLLDcFu
RINGXQ3NU4fHdNHbeQZ6rHkdALNrBDVzfpOBEY/VShajPLDDT8P0z5DMxdywb2nZMj5Oia5JKCBO
5AamW8kGhEbg4oAPJcM2CBC1Uf2PxL4Qn8eWMZcrIpX0XR8kP3hlF2Nv5Ztakn5N1CrY6M7KNqGH
ZLKDzFjEezdyD5qNcFSrDKA6fbHt+HY2HcK81hjKXRCC/NbNdK1n4bPUq4JYPYtaL3mp3KlZwSRl
Ua09kqrAN+B245ZJe7IQBubrfkTmnY7OriITIwQFmiW68Wlpw3eZqn8RjkLEvVm6LjMaQ9ZqWysK
3E1TNXsE6vYTKeDfAW2T8A/A1Dlmll1dDUc41C+6qvV1YGziGlRdkNkIJuuU9HeV/MamvvWSRIfp
J0g/sIrPtOJzMSUaL83oiOf2fEWqm0VVUybdrnW7PxLagrUSYtrWQY88cwaF9b2nbbDwX2SWipWR
TZy2un/nVFi09UC4Qo7AtgtdYl/qkDAdR1CBVRUpGewutAnMoq2aXRkgGy+RLEG3JiWIi7YLTMzp
dMHMf8mQt4z0FDtX1m42YT89Iep6vWS4D1aTZskvECzqz+Mu9zP6SZeHIopgXFVJejfS+tZ7+pdn
58MOyWn0HEjqcoBLqwS3z8nl+4qrdlNkDhQWdCvLmokpPgq+FD/117KmsFLZX5ZWdMW9eoTQ30/x
ySAPD5riqSXdkVOWhtXntFxmtbYstPAIXi1aTV782ySuhFldE6/YUplwUy2sJCJOri/RmUhK66E2
F75Mvz3SGg6JBQprQECJwwWMZ0kp50WDS/6SFoBhEBvYwyP47OwaTfaVZEGKNNbtOjcw0bo504ea
J8UMv2HmC7bCyAvTWdVUIQRd1AXy+UHFP41mPSeYw1aTIJUCYxAhRUV88ES5932ETIQ4wjWBKtoa
1tUj5x39xjac6pcagXBzJIEPXVFuv4UgepdcK+gJeAT00u+2mtYVS90nkcoT7inWoUSLyOaeMeqT
PcEIZ6dAPAoMAImfpk1lu27sd7/U/rGC/EG5FelYGtLCCrYjmKF0dN/GjObAdYcGIwFcnLA0OGRi
8iazKFtbSfY5EcW16Wm3sX7cYQKzI0QRsELP45EwHgXlXjgabKjGuPl5dx2mGsmaRZfF8xctLfnp
ZEgU/49RdxnVcEbzMs81bZrBg6/pKqTUv/sh0w+j56861k9M0OU2jKIYAZ/OLvEpMe6TLi59UX5n
Ffqv1pwuWYSQSDLW4P7BIzETdmB1tzvXuuQRavnB0InrwkFE6kA7PBUY+xa6M5MRa3MLvt1lAZs7
W9Ws8ohAG2X5v8Q9p7vOcjaq7oJ5hdji3p6Vb1+8vvXSL4L+pErkXmn+XU/Vu9FYUOXd4VtFO2s0
TyaF4tYt9Ic/AfwvUPknbmKt6kL7hFAneBbagJm9CVe7tFZxa3urgGFVYNndki3z01TVn6ziU44A
SAO5mnaanWwjh8VtCmN5qwviAFxtRQgENXQk0RMFk0VNSARK6ZvL3Ld2fjkyggJN1DmPMoG7Q7QW
aDKpnc3efZQ+qWbKl78u24lD6vb3yVBXhOI/ZHSJlZoCf01ae0RAHQkqDGgQbshHV5DrkOZYooCd
Q6fHsWUqg7kK1THvWjfL131R9RSQSA7mq6ghnxy+60TEzDhUB43TqU6AzKPHdEuA2nXFjc8WeESD
Q+g2CHvpMc5qPpRmoDydv8aGo6lzSOKrcoKL7ZAKclLyu5hRUmTgHkXua1yRVoNYEi3nVH3GljUR
nxYcDVj7Oyt1n+KKO4kJPAHaphtvZNkrroUw59uyjiYf9OANj9HUiO3r0BWrXmzcYHxrCSFYDqSr
LfPc3ok2BrTL8Rp+pTqduNEkARv4tJ71yaSxnTwFY6tq596iGTATlPzx+r2I840PQvLctvXKaG3o
Ps6z4+2kUO3adxlvTaMbrsLe3rlcEXvZc+f4YhfFHWKj4RnOE3KbwZGgSbu3pEv/eUb4V4xJvgRE
Rb/IP5ccBSSMS9wBzUGgQkTaP0cFkBXTo/vI2W0vsqk/VWnuokWF41XisijyelyWL23S+9wJBTSi
7JjbnDOeIadlmpG0XmjTgt1IuWU8+hugDekT3CB0ukDMBkC0YI8jS7wmlvbbyRzQm49q0DORp/Vy
3OJIo0mY0m9HQ3XNTwNgDuTgpD86EX6ZuTp2lbwRJ0gNX/E38cF4BOaWle1w7oce09mCB6YTb34/
/MnORg4n+bvReBLuolvI6kNJagP8uSIi+W7sommpesXg1BrOWqeT2BRzIo4Rjb+s59iRTQ9SCVW7
iNcjKHcOLw9Ydr6D5IE+OA80vqIcqvPQPSVWyXKvVO2OwQlzvsg5p1lxb4iAXRW0NzskQwcLBirO
Hk9xofNCGu6LkRErPIGw2akpv+eMJ00PDDwRiyuQoUze58e5WTa9ocHcCMHQt0fWbA8aLwq8kqFU
kq3KyAGEPlv1rUptuhYuvjH+WARILGTq93tEWWgGkHOiEKyQ5YuxmRfapoft50vpDhYK1AvY/Zo/
K+j0dUUI5cI1tkaecWBXJplqhnq0/J9DV79B7GQONRhPo6R2bwb9bEQtIrVAHnzIBJwK5INR9JX7
wWNrn1YnqZMoaTVO8MIIhigTQ66DrkTUahMWyHFcDuDfEiJu7YHIABj6r10R/aGReJcmRIzCsULi
dfCSdZrqya/5cSLmGXnXbHiCnG39HqEEWDPQTQk8cLZaSCgAmGUTryMCwNJ87iuUCKkV+aQdoSzH
J1nXbbYuyUaNUyqoxIH8Hk6hfywJl8o1q1zQCz909JE7EQw/Jtcfv3QlnPpowpJlgMA5ptH1uRkK
NlXEAc8ah50662H2EbvSJjw6+QVfQvPbg9gXSLPHtjqrCTWE3aO4E5yMhhZr4OWIGC2l+6K7abNJ
hpEYIT/dM5WALE7YiGfb84UMJj22eCK8a04buuTn/+M+iMgn4Vao0G1G6fih+6shHZiWlyMfiD9Q
9kfyRBI6+paiRByj5xM4+Hck3YhxIt1Za5KyiqthSWSkdWhKJknEZl58Iq82JPox3+meqkDhgswS
nEqePaxDzkkJN1KpwVo1ldK29hwi6Fukg2vcI6j66N1lwzDRVoiHnbRcW/bL0E7tVjeIlaRp1l6U
6W3RVEuMmhNPvJNts3h6R9ykXw3/bvWkJnCh3hLeGK/x+i0/EWC+sZ9FRFqGjEO8RJ5BjZDxQg+J
H6EmlNnenHj6WV1TTbgHn+BxGKQMPJzuVhnmqTHcdMd4ZwnW/pp28cke+hNqMPwpesNAj0CIndEe
/NqcAPrNObQelFU8oYA5xAbh0oqhYZ+yn4Hw2mdrBx1qExJF66IMWGkhStxOy9eeliDKaY69EF/O
JG5yXtYV0uac1HGAFSW1TSOgMRaYByOrv6UluItBm8CTZg7ZVwkpdy3VQBRWtEgxMXLGK6Z82LgM
bjORYduZ5c52Fr1LiRHRCUvBBChAVuy1/RrasjDRoI8gfk9tOm5GQluc/33Q2cjYsalfApu5tR3w
aMaSLBtB52tX2Nos7VITYrzxWH4kth/dAbfv1OgbH2N01mMfhiViWVJ0GWfxR5wi6WMraqdXObwQ
vNXskMi81foI0DU6EzmEwZXh3DIiT6BK8meWCOVSEw7Ud95vhLLac+jwANW1fZ26+hiyQ9pVGh8S
+NJ123T8bhwnG2knl+Dmd+Ub4yDL4HkObe0t9mDqdlP8JCMy3Tvy7Dx4tx20or3rSS4gsW8CdiFD
sa2aZi1SEia6jqO0AYSNQxXpkdFscIq3x5CyulHEtNAYk3ETfFURHrpg8iHghw+ik/iJanfb+OIb
PcnVsWbrk6aQNyiHMrJttiUiX4LvFnqjbraX/ZYsfVeYGe9xZGUIhuuCDBc+rN79HCpYQu6E8hnG
G1HTcQlxPA2PnAQtSnz8R7TsOwsmgAwdnJUpDP5WhNuq4gTH2rCNM5P8xFZ+k1ZsXvXaY4yfEs4T
oc0FBs5cJMXAHNHdF9VaWcmv27jac3CyBgIVEsDDFj7TyYh4o9yBcq/8Z2bPI/xTlszswGrTWGe2
9SJiI3hqA//fUPdYYOvrVHvNzkEkG7KZWAwqLdZVF6wM0Z9C03/SCpbDHqMK/rGsTRi4acP+MWDk
udUH580YW7ZgnAJt8akG85+JxIONhEKtKzBz59rlmHDOc2RrJvUqMg5hv0p5BDzFjxtQbKSELVL6
k/iDdxEfR+YxrYolBmlJhxESKwizMjLKOw3Dzkow6EfWiRxRgPq1PACo/K2dI4EqGHQtErTGmhFb
orESMJe9tLV5GM9CME7+AtE9BoFeGpEXiTkcocfxpUObO4ox5K7olkaY1Nuqdd7szDo5hJisTI32
WpLCRGdEFkyb3w0SwBaJeWgsIl0QTXJxeFDB5+QjVwcsPeb81T0uhN5IvCcmpri0CHEx3IfFXnZB
wbtB5psAiSAOPdOiP7qoT/or9h7c1TJkMV9OOxLkvK0rynA39dkTJ+cyx4q+Mn0WwI5tnIpauxFJ
QpZ22u1HAAB64/4y4CRmvBc6GTx7x55jPdHkT37bH+Ik/hjDxNg2OtPvyQGXalIR6KLa99F0Ls0c
vSkIgSj+SwCkLuh9s9VgYWo11GtTN+eRKCGyhOMXtGtsvcxbVBFP7eqPSt0I2vodej/YJP1nFJU/
NgjnU0nZ7oEYxr1N+JbbWeYmT7y/MMxvNHMlvt7si9822aB4Iy2TLz0OxvxoImSr6PGRAnb1ykQf
4I28gbLxsYk3FEW8nPdqyFk96WzWqXLUwsDR2w7dZiqNknhfdWWT/kJcwxOFbkgGDZloNg425Ezj
ddZtDWwvF77HrmRS7FO0Uj3jx0VnW3sBOHUGkYHZnlN4FcuU7SgC/uhNJBMdGLvZaTAInDVN4t70
Wz3MWb0BLoYc13nm/lI7XlSh/WvL8GRM3W8ejqc2GHgi2v7BUvJCjAgOZ/3KSm1luOzv67rG4E2d
Q4AK50+l3SZuIHyiUtNeTTgmTBIXfSrkqtSJmsLk+y8n3DYJrB0H70XT+RqbMQnODPMifyTIqvIP
c2nNv9d9Q6Axn9a9bcE0eMqgTQHmWjYU0VRyCxIVL8x/vnVCYwvPfGqpmNYkSDxyIMGhnRnnwdPP
FSryDUGbn0hhr5kyDsqNq60jzYdXVUQu1W+VCnCVGrfM8Mh/EGgOaCnIKvjUOpWtjUrfMIf48Okm
GCTl9kKZRDB6ycuMBtlm+h1nwKZWZF5PZEsAve1A64plC0LX6PgKiU7ZkSbH+RG8OroTLkwfr3yp
ZQQaeCyKMz3c2CZZIDzmCwuPN3No3/PflIsO3xHfoFk+Y5+BFWH2qGBPlOktLVWysezila1Ats4i
Hg3bukWkBEr8NCtcfluteI1549AgTDdhMB+KppDglaWYT6y8rIp1WmevJldz2JJ3hGG3yUN6g3kl
7RiUT704OFb2kmKbwm0jl0YKuzu0h2unaMMjyopkg7Wl2RjZT4JRLNJxWSRjtyaHgMvM7X8olrcG
YNOldvu/hHfSem9I7xyUuEWKjMBAnnsRy205VO8qqow9it5bYvXcihOORVpFgORUIrkgfqt234tc
CGaf7aakORp092q7q7gi0zBGr4S4e74OCaKt90nObCbEboatN29xYurtFunGE8KfYxNE3oKcBvxL
bCuZhTKjbBXmGk7AdNn44Ot99zzlyfdY0vCZkgesvcYxQqMyG19teQ/EeJPcdAfiTGtjuqWCIqDx
p78bqns8LnXy10/p05QWjLHVc0hGhq13SIM99xcNyFvOqpv0H4vsAGDsXpOy/TL5X11/KqKMsk6w
v5icN51SdBG3/dGVeLYiLXvxHO25ZtDQzBj2unYM6irWz8hzN7VT3seGnWvkb1iIWfsh9J6ZTl2j
rqdnjNSxxcuPJJTYByetlpl4r5BZLXufYVprY3hMA/1vCuIfHxeUxaYyse1xGTobP2X/g33NByEj
5sQ8u+YIRp/807OK88zoKel/IJT+2m55VySVrer01Uibw+RStAH7v5W+eqBmZlAWvFH23WrieZZV
EX7OcxvGoD+e4pyIr6WHXcqP6osxjdc44tsnG2WRqurhjMzNo0dezI8W7+gqS8jQgx+zjBVohjo4
I07DL1lhXzVn29Gm0os3NhQMFjrjrUz020TQ9bLt63PCSUabRHnN1p8qoJDFOcm4Iby6OVhdd1Od
rJdOeR7SEgMU3qew7N96TObb/78mI0/fWC3Po4CryE6kIrL1wf3OaYzNAU0b4Vh23gxsaeSHlxc7
H344NJKgsVZFOZ0iRyKe+KudGW8ewHfs4/o91LN7GAbPZcezMSJC8BowCVnwBvp818CMWeY1M2Eu
hXcrIR+irw/ebBh3LM7dOvnOuTHXeqp9tWKki2DK1VfMgsh0rXGBFxzJkM4fjIZ/RyNcVwmNKC6y
QPj/EouXSGNbpxnlp6tYDc/fENeHruev+D/exLBSXk2F46qRUbMiuLE9utnCBX100JxoZ2TBuQvF
HS/CzsnJ9qrc6mLxrq6yUh2nnEcmS7V/GbAGL5nj5cAngb6QTr4P2nbvFR/6pMjFkgeSg39sHDmq
K/d5EHISgQQqBeMBHELrlpR6oRUPyDnHIswZTo2PQWU9PgzjnVn1iDaZyV6WyE0Zeb+Vzw/R/zSC
qSfj32khms8I5/3Q8hCNrfkYXEoeEjrYu6QX29bnJXTNWcIFS0D7pYmCe91hiDfqLTpEACxjufMa
TqiGF6ImRc9Nr26on6wWofvYHC23jbHe8ecMGvSeUZMb05af8zw8qNiQ1m5w9kcCHlS5p7z+R6zQ
IdPYR5gkzJevYzN+lg9mLgezwUzS53yhUXy3oanx+eENKnALFhY2lgAH8RQxTgHLeTC1in0Aqag6
bIn/jzWyckk2I1CH4Q+KEVB6Z0sdGxm9lBt8Pv8CB485wWgxghLOWi8jzE334TeGeG9V8CTDHr9w
3j+mtmBoazbntmAV4Ro3lPnL0mpOE/dp4WQvMtZPBqvhRFDaqVi+hIn26wUulyRBAljpeMtCWINQ
4dlUBKvcuzQV1j4qtG9gJrE2y/zIH0116CKeflJcLXHr7y1CMNkJ8TFpHHQukAuf0Q3n1hKWJqMM
HIUJxQvK0Cvj7jP1hShaQmroqVlmgJZPjGldkpq00iKqdF10GE56ulbtedAJyi6GE6HhCB20fKNC
snhq4yrFDH3w9LXTiV8422+K/QOan97X+eoRmDPhm4BC0YbNwC2OBasSP4gMJXeZGBa6haqqiH4S
M35pHVRaVtJhAKG1Ds2SIHf/nHrdA2X+P3cgWQqtrDIhMgzRva64HHTcqxl6Q6dlwkaDisq0zrnl
XAKieuelbPR3BB4f0iyhJe1jqymQZA0EebEorM9ROX440njzpHO2O+a8cyBNZnc7yFTPPbYRlDNH
Uv+2nEfuUk+7C+jadVuHv4GHEabDdqrqJXYHWWdyqaj3Qg0kcY5uSTFd9tzyC/nsydJ2sYbFTBZ8
xCykzFh7GZzy0use+hId3Ub3MFggrzCgLJHl3XoSchc9ycrKKF+HXMfxXu5ttHUoGUkej+yPuhkx
w3FbKHhKiRQvOCb4D8NRWCD3rHK8sdQnipiF/YIh91EHEWNTwvT+dAswrgXYbRiUIDOrgiBdpdF3
MmuKHYozJFd8EgrrjRiZjZdoAXBoENkxnGOSbleD3X6Ozvx9GH88PyyP0B/XZPGuCRYEp6XtJifD
0duYAdQN8x4RcH5Gd4geMUYWFeBUlcYpsq2tZwl17PPprLqISWwg0cHqqb1PzGQVUjMeywizcq51
AdPAP/p8eTJZLmNkv+J/pHLxo8uEPYEls0HUDnGRuzaNrCXP5Lz5EYQ5e8SnNN2IVG2blH1+YROo
SdhRmDj+ERf+F0LGoJTT/wn8FLzTzHznsScWkoKZ5/SoJOOjdJIvsIRnZejcL6cxWaKtluy12TRs
WWpY23nABqvF2aJT75K/BYaQRzgwHvO1QGbQbIM2b7wwH9Kx6Gcd852FyVJ6KBUZ1ACRomBhBO+t
RD1dol5/1tPe39L5TEshI7kAAPIvFhAI+sF8RwQRbVLVEK2SDh9pZ4RvngfMi8h2tj2LynMvRdZh
pC8DdXHhrhh4wl5IeunoFed89YfAjonKsgnX3MJbopZmZ1hFbVcdxnCGNWhDcO49Wn8U5OtungoG
4jXQKT0datE+c+NZXHlLJZMG3RXDwWUjyLgp2NbtVK6TzsaYPjLEKCLviwgK5uREIWbJPnX886Vk
q32onHhbw09HN4ypeHLKJx2FUxabzmYstwaepSf51BjtsCZlmchizv7cIiGKkhrSS9xuLIYzqyjE
vRnZDkGKwCOyQYEvoHNfaNoltpS1CjA0ccMNsN8aIhULZ6q2F2xdHyF7cwSF3yJie6VZ/VWwTFpn
wT01OLoQjD5khDOaLQG6D3AWrA3kKpIsEKpGQ2swWw8N2r4o/zJMuISEe/9MJgKFukf34KG305GW
oP8Wn2wiX/oSXy7hEKQymxGfKxekTE+Zb+jL0Cc1OY67U+VaakuZtxhJoVqiE2Oi7hUXPdJPE4xY
xsVguMIb0yYf9RrtRle4kOhgTXhJ9sO/t2UMhU5jvuQSTJ/IvFhmbE9WIaEyvfukWVQlkYnwygqH
cCF9v4Ck0208xD6E+zzrea8x9tDs7RyeQzw48XRJdRkEmybkgi8obvZBmX1mDRs5lpCHVOt4OuT0
EN20I1eGMyUL1p5gN1gwTobCA2eg8Zx/phQ4qhNnDQEB1U5oNKCHQPL7NWG44OCE0bDXdhjUl2g9
UI/+JJnEjJV8RyZEDsNv7kVpQ5iJ/aVRE66NsG0cgNglA5Ei7aTvy057NoZ2GxtmsWvaJ4/TFcs2
L9mL2X34KLM5Wv1yBUPyF3TLd1y55cHp4q82EgM7+JKRtCoW6Fkdjlr5YbpWvx6a/NgjLM85RgXq
PvSiPF4j0WuWn6yx2xuroHz3BJM9fvh/6BNhmum80yN6uGjUPyzm/hR2mrMsyXYhm8k5aYXPOYF6
LnZGtieOiZjTRhBnmM4vg5xi4bflPsAvClSw1Tat057G2cqbSu93mqh7ahtXYySvYNdYjs2pOxZA
ljhsCAJPi+9WJN2KDuoL+3G7QjX8imIGYJGOFgkjOXNB9YMAIBlbEBopzMgx4C9tkXbitpfYOnqk
/io40zZ+j+A2+R4kS0MXyOqJLd0y7I/8wv66i2n6EsHmrUaCSI+gJsSu0yPD0Z42KBHD5OC0Rb8p
rJgyuBlRhfb1xJYKmblZHMeRrhe3o6LNizk7hBYu7fHixUg+mnDSl8HUOVsLagupazZq8PopZ596
qeCr+R1iCgw+NrwX+2ISVeowEFiguv7rLcgXGUAWZc8bm8x4Xltm/GTFDNgjCfuhECYaDSBNjoMs
JI6tZVuorcGxFGVTs1NmAWunrg7tOJJVep2CEOVQysRBm9s/9lvMcoBMJihFbOeeu9rsaR3KTW3d
AuTxy971f6ap0q/9hDpIcwd9iSK127tGBRuBmFVWnigX9dVEstzsAHhiYcvnm1hIFfPklTRzQrag
i6FCYp5ArHcTJs9uM/kMjSVYGTO795pPhKcC/KUNpxDOh1Qw32CEDhX1hN1UVDvEiuZstHI3I8g2
chZdBT2EAMCNo8QbsT7uTlBJ5X78gsVcB2iVHoVhyQOyZJtDhOfpLlFRNAxt3dT8GEUEKwTsCr8b
UNesh84Q6+5yyJK/cQioVtHeFqLirjFOY6UenuEj9TL8j0BQ5xHCcYqy4KNsvM8mrS5jqf0KwZiQ
8ctF1cm+CxnOQR9cl1HnHmu7ZfSGQyrVQ3J+mJxVOLMjM/ydovqnKRgYJAW6bbN1mdFY3TFat0FL
DKOHXEujbUpKZyOUGWz6yaEhQvVv1QUdVCvuGAPAL6UEjCoK1TEzjk5tMGjtlAMYwrqphOFdZQPM
nHKX5jPsuIW0dxOFRgdto/OmueO6o0HRoBKxIKs79wlg1EMPhqMaI3/hTx2iPQP1d8ZQzNKqknOt
JOJ3tB8NPZrHJTWOVFZjbDA6xxZkx+gylQ/qKCtYjXAjlZru7Vu7R1hHChjCO37mHv3+xAu6CNBK
HA1YRBPY36UodGc1laOzkSbYGb7xq9lS/cFm+CXqG3mVZFFIHX715ESeF+7SFRK4tWOAXgQ9Syw4
TRFGimU9tRvbw9gSATI1m4pAV/QVnYyrQ46Xd8HCdhiO1kBWu4er1KuKX6el4lFjQAR93SAezVxv
XXhoioCzm2u9j274RnbMiJ9Vp165cpiXxwZGkybdjXgXqoJe3En0b9xh0HnyAuEQyOiDAz4s5iuF
Euv+9uUt0OUjlRE5rkL+xEZp0tUjPAjnuabM2JprMkI7inrJxdBcpEgLfHIXqpZLVKvrF6BPVFFE
t5Uo2lndfYb9w53lxoo9WuQVd9/HuWSV7wTwMMcT6Ajc8eiGDuSR0oEMQbKtGTy8lnlGCecs1hfg
F9j55qa9GPKIRlZfe8rEnFB29jKCBt22R9s/YiNBKSSClRgB7ilB48xKg8n0rw+ibVOmTFvsYVQb
t4LkhnBZ8fjZNa6VKvU/Ct+/2gaE0dbmWmnYCpCzC8GARDLQU8whJ1kf9NbeREgvl13ETCHv81Vh
9ufM/Y+j81qOFcmi6BcRAYlJeC3vVJJKXi/ElcN7Eki+vhf9MBPT0d1zpSrIPGbvtTt3Sx8/rYgB
TJKfTLSftXcchvivW+o328g//RRhsqG+Gk5gLUbE7AND2FI/OAsxiI0LTg/kkZD9sAgm7Ws+oxgL
OReUk26CBImHyM157xvxj0uWdZmTwBejKjNq49fRvrtNRLNpwI607NDDsvhSFWPczOGJUOMjfTCi
6NdwQOzL5JLwGTz9yYzoKHtMaWRXhVW+TBP1jckRXzV0tgF9BjHLX37BNki1IB9A5rHkrOZ3N3UO
OkCu72Thb8Owc1XM5EraZJrNjriPAazfJlxbLqHLTD0mJ/8MEM4lboe/oOOBpbRrBac9zS/jOgNi
G/Umq0m72TNdf69Y5GyNsPz0YFcuPn5f2oiyEnQPMSYFMIN8SAXGoSjs9o7FtADBEnZFA5DnHVg7
2JddeEvafCut8tOg1fT99Ae0QLnzJeK+xnMZ8r51Y4WN01G7/zM3lh6/qGHsxuRHr0LOIEL42CmJ
9OYEcpNEpCc24warP0ZKoNeoXvn0q+6TFynb+4nYLDHEUxf9tX361c7mpSLvbCZ216umV5nIdyJ6
nY2jww5BDiNe10xOUXPpM7t9sqU8zAaVJFL5bdDTneeOhBEJ1Khs1BXV/BZM2G1IxpzAWtzmrMS2
aJXFyiRIb8VbtbEc99VPl3c0LJFjE55Xg0HZ2jnzD48loc9Rts4GKKJd3+eInzC+26Wkf+lIpgFD
6mIibDAMdvNhbHBdZiVrtwnfRduZxZq2uVxh9N+nVnjusalimyJdNGhYLEAFDmPGqtPyJEBKD6eZ
nOxofifjT2w6Sqq6KMpdqwfsI6Fz58fFJm/He7xNKJc8iGlFchoE9x+X1odjw/1QnXmUDvCrAmY+
Y9gvL4gPgu8j/v9VcMKPumUh1uY/CGFuKiNpYbrmjZlw3vKaqy5homiE+SHPOKUsQm2jrPyuKFUv
VMh8A45cVxpfEYPKOsmvtm6ZMJu92vOoP1kdc6fQJ9UG2KG1AMkCbW/9+iWJq3KXKPZiiXAZ/Wk7
3rSahXyEjbOqma91Tr13VDGsqCvddVEuZKD0fl6+Uq9CTcp1gmZeM5NZa2cmOFzW3tluumCNdePY
1Gn9mJfWP7siztNPXUTmzl5ktN4V9rlrgXgLH3+ydwX3S9EFB3QRCwMv3xB/6Cwqxed0cI2TXcu7
jnYhHotx38f6URr+CaKDh1RNUWK3CXZCHpbMsMNLXijcgYP+IrbovcCIBEmTNbcbME9xxv4NHTsV
I3bWXRMxKq6DldHDjKQFW5dpfcbhIFHmds59icBvsqvx5NRsVTITtHbO3885depgcRwU7E1ZoPBb
e9x4Gq7qKCOmAA5tsQFtNBM93TJr/w3ko3ckijZx0dYvfCS5hvVIjALj5qELeVKAdq6MwOtQoTm/
ZVIbOyMhQtUBdocnSDwZaAD8rGD+EWdXDvc924RHuDCMach838qUpWTmwDOpuGnwMtEGVGXDtjRP
vmIHhG5of8dTfBoG3oB8ygg7COMtm+zNaBjH2OzTnWPEv16B2CaSXE22Ed7hQfsRNTrs2Gyfkii6
Wm2QPpm+/rMTu1i36JM36YBlegoTPkTglaRlIms26C9MhyVmJ1YdubJbwk/y2YFQgTppatzxSqIr
T0xtGAd22ecOWwDc5QrwNXnwqpqOpctFzcT3sczCYutlHqV1Ai6rmKFGjf608fjeoVMYya6vIP0F
860ZRnsXZCpEBswqu2ztXdJjYq2tq+wq596NzqlMzB1Cmbd0bk0Ocg85DcCSWsztqZ9Zvx7HOlA/
nGZ9+WR3qIrGIHtRzDyjDJaqOtUV9bKVlqQ+kji/dfP5saTOODJo9/fsqHazZoq4JLMOrgZlr9dF
hjAjjFLEYuRarhms4mmfsmen8NEuBAnfcIUSSMxHBU+rZK6+bjr9QgQ20yHRR/cYcdTqs0z8f/Wo
1T4BBDtY4jNyGc/aFieq69p0ATGvr90BaPM8RpJ44z3C12sY5kEYsVDgn8uXj5Qv887wSbEqEjTX
XWDeAhW85UKi3QtjFk+QyRgtEn5ntn9VNhnXPIPBmgDSnqVJ1nrOfs+QwJeINq9k8wAzuFOxu89D
f6/JUF7ntRlvrHrb280Ey3V+jezFq5fgpOAjMVu29zqyiq3RT/mFQT3bTu9Ra3zViCLb1Pgs4uUU
kom3BXX6Je0eATWMka0wS+Dw/UYJnJQSTdW+4kq0/fBuCHFKdJl2UZQnAkfT+CXH2dxbJlN/Awsi
66tTUoDGN/+Fpe7PKNujtdUa4c7uM46Y2GOOPGAuFHhgA79EUsaxui6DyESSQse3AOAKtCB7w0Fl
lTnkLUp4e4HbYINtkG82vdjUttWBpjItjLlK7GhsnJ05ECgNJW6v2TEkhnezW4q7EP1OONSPahQn
mCpfrDQD9FaZwHzhbKaxCGCUiic+7IwViI3CvbYeg4KwbC29O5VYuzYaSBYYHsQCKlXK/uDtfDVD
uz6qdl6GL9SqHj1nN/M+ZnGQb9rJPzZ+DVxZaWCuhbMelAsw2D6WHQkPgV2IV4SDVz/zWaXHTnpn
/aHX29aNnPaqadC5DtDWdXccRfpWTz0zgggP7iTzl2C0+l2O0WkW5f0UOCiia4qgZbHB9gq4tieZ
1rD0HQeTwsmfEfArMLE5fDXUNawGTPxsW74rSlp3QpNjHhsGKuc60xuIXq8tk7z9UHFvp2y/enQJ
rcOWwQcGYFWj3mDLxKItTbEZB0p6ZwkqLoMdKYPeoRr7W4chg2+xwpkhYnNrWvvKKlA4VbxbqJuQ
XSVteB/P6acc0Il6VnhjuL6gBzl0upwCDz+ztTHkoTe1ezYK8zVK/R2BHSsss+TJG+9wcj56G4lO
2+7+/9dc7y6KsulmE/3Rd1s9VEyMM/QYvWgeHCbPh7b9UIMwThVzBqdvDsKVYFeFqo8ZXC/49ZyF
HolpSr90Wbs8x5a/9gXFzFAWf0wseTiYnAcY1lFAUWTl5hOHzHFoTn2Whw/2/AtW+CxbwJSjVRLd
kZnFpubnaAmKVia0jzabpp0Qp2guv3JkHvDQ+FmtbjKRjGzM1g93yBvUprUY1SBU4LoBJHaJioMw
4RilOmFdSq5CH2rvFrX6pX6mG3VfWJ7yNjig0GHtFf4YXBQC7Mv//ysZJhrU3Dz+/1emX9jDyja9
4OIu/8UNzw1OnRbpGO0hqpoPHMJ9nzivVEGwBtwcZsKosM7l4oPL+BG/fH1LScBuhvKaIHhcOln1
mMbtGy+7QvqbFCeBde59QKfX+tm7McnsrHsA8LNsnLWdaR8vjHtDfrTLhvlJ4KQ8tIEvb6IcHxWN
2Yf0UCSWAP4OiMHEQQnJYZobdyjkYUt2zXMcVNYJ3X+I8or9cRypCfd499XU+mcYnOd6EtZjgrjp
IbGqf61Hq54kelqDAorXQW+sZczE3K2n7NClsAzZu687BNYXJP2pl+lrGrvhVvvl3mbre58WLe8L
/E8rZPCpYjrtnszyru1SyMHWtqdmPqkwO1sCw1/lsIeqcrjtJYZgHPnWhVTTC5ahdzykwYqtpnnv
xWHHxPdG+Ft9GSIYg4P+qdGI4zfjpc38k0K7efGx6nI1NyPEgN7fTdnMhBRcbOzjyGCeaU8T7QgV
Z9QP0TEVBPzV6WzcYKeefJcdASK/i1+QAuQETbthRbVj1hCdLdW8iKChf+mdd2VMXLR0l2v0Ssl9
aVjhqdZOsiPpTF0GCisaG9YbUZt8BYuuUtpogyePygMrGop/GTyx5E9WHkDPjcdUTXf5fMfQ89RL
7vAcRSjNMnYfFTgI8gN/4+fBOzVMvm8z1uVmDhgTB0Z6bQTgLfKuN2EDmVhqOrbYji5OaPo8LO4N
8Fi3jZvwyOjcW7Ri6a5klscCnx1pD9xy5Vg7WdrbqVMdv5wJ+T9v4mNoGhBWJq5O7hpirFeDieXf
aoC9W+2zxbdwGnv/hhKWhlCA0+30JSmbuwnpmyIGyQ2NK2BQj3+VgdIMGxOQyQIiDsS6Dgdcr6l7
bCNGehMl5r4JkOuBRMlb2W+LGDJxrHZOMrEJgbvnFwLUikMFbWN/FsygVoPBYjRlIFWif6VlEN3e
Tz9JBSIhosseaMQiNmYc4ECMFnNajqlyNjci5vbydN4fKuglUXNnVIK5dFo/sGe31m2mPzJq/w2n
four1dqK2rePLC1h6c6CBbiZfLekdyPGDF7hautg3gcdJhyQPPE6m5BDJ5V89KeMARMEYOXN2cm0
vIfO9MSGXGOi47r3AQN573NxWt0tRn95SEvjX6WrmzAnOK1z9Qe/zYSyRX+JtyuupwlVEH/Vlswu
B4zDbXRXZxH2oxKkEFvbYxENOzNlFx45iQk93nhk6K2t6jB1zreBv375oG5+z4FajM2VSZKzkr3H
/hz0cRITHm+J+qb6ooU+Y4OuBRcfBj11RbeXAfFViaCaRpoxutXf8rx5auxWCqOA4yfl3lnQf4kg
WVYMDblo4gTJ/rkb8+IQtuU288ZzGBh3pXLnw7+YDMTNbGa7qVjkgpjVt0WEEzLyX6tltYllr9rI
zMCCO+KKVcgrYL5ACLypoQcxXMBI6HN2/n1gvmct28fqswFhsdGDpzdOZT+gsoc6MOYBaNXqZSpy
hJcGqosoOGDOStfgg98G238acBLgAbqzFe01qLw/5DPVGr2IY7tgqAZi6M1RflcDsoosN2Eje9+O
z8OEdgiPbOW/Grci8H9MhzgCbqE7246vpWMZh1CFrxWn+q5yvlIfG7WnoM7HVf+jJo+3Lc5MnsqN
IAoSSXfDWxfj5ebg3shBfTlR5+1VHV3zvhIHS6T/pITK7JjBEwrwKrr3sPodasaEG7eRH1N+DUvx
bWR6r5CEr0fbfizMYGMun0eKuxnvPtkvbSh3U5IelUwdfJiNfUJfcQoDnR9A/hGd1Nh3fGP4B+fF
LtaNh9jvCLAo5M4o4DjzBuzbXO9iyYfr0EVrJpdIT+cfnyxJlGq0+9GdmulAhav/0r4fDui/v3X3
Hlk8Dcu7j9aXQYBXv+o5/seI5QlN4jlseovq2nrQ4pUj4V/AZGtNBt2qbdKfbCbN18AiBSsZK6VC
jYWbB7Pa8jenNnwfgvQ4BJ7YGak74jqaj6Ys+BZCdsfEWi3fkjbw7ZVDcQpmva9ZBGzII9jgpetX
Ie/tSGLwKgnd12jE3Oj04lBLIOsF0yd39K/ZwF0cDNOnYzmAR1yNp1EW26hMTnGN9KAAI9T8ZmZ3
bzTY/Rlp4cGu8gBnTLKrm/5hRPDRRbgnjRmfvoXSn5HAo1LDLdaMcOpYHuRMpEctfTx0OHm7UCJJ
c53vpCbuS+bBHU6Ds5tfuUwY40YkJUEGWy82fmXD59Y/vj28NHaMXVsyMsiCUyqNU9sr8nYs998U
URhnElgpsM/lM8uw32295m5eClLK5YfZHjGnyHZrD+7Zg6IQR+j9ESaKTWgWKLLLbp2NQBhIy0ML
2t9wtN1XjDbZbhQ/jYBQS8lzwZfyMxo+7etI3QSX/6VDteXKHAp6F3w1TX3fS9DsFIVTGnGClw7S
1Oif44tprwGD16bx29vRI+3iVxkNL0N4Dp2HOmoe7N6elmUBWy1eCmo6oMBRW3xFMyrXYbiYi/e1
Qw8bWP1FZCG5AUX0FnQkQtT8vAL/5arp3dd2BmCscv9fMZKphh84xHRsD8Vn28JASygeJ0WhPT0O
qAhLhaK+sknJDIP42Ick9syJeZ18iQt+/EJ1UdzMmgvDEB857oj7OkTJZ83zT0tTvhy+OIoLeTYd
ryDZrafOAYOPwb1ZtQjEwzIJsBrK9BhVH3pe0pfghdmBcbX0cEx19tjzwfKVnlqrdvaqU++psaxw
5psOCnMzqhLHfTI/ELF5zbV+zeXMhDK2riExW7EK4ovUhE2V+WNko/Jlusgahj58Cr/DIPFxbrQ8
681tko59dLSYYa781Vi70MsSKeN0+tGuBFPkdHyHPqv3yZzt5eh0mwxkT9cMD10gIMNmX6mEO1J4
AJLgIa/m6M/JfJZppKiCwc3yk//t6Op+0Ma1wPxdJ8HBh39GHEf3p+P5kzY8yLxPL2mwVc28+DB5
tP+KJ/rZt4iabOWLRSEdxeKd4pJSsQgJw6sAoCmyStL0Ps3U81izFvKTWe2D9N2bot92zm8sEE+N
Gp1NYhr1HnwPsDijuWMaQMM2xZjlcvZuYV5+dHbwK9CWuF6C2t523xi9XNjbzRtHBFfStT4IxiP0
EAdQMmKAa/KrKha/LzXoKmnVtVnsIn417otZ3luJwViOSb55Gx0SpMD2Z0l+MRsi4oj1QLdXLeyC
asVg5KXxyr984JXhbGYuER4ju33jPy6vcgduIFG3Cj3uKq5jsQG2fegthjauA1pQGJ6/9lyvP8y9
BSAkKrEFQWUvGnPDw7L0oOFAQYNGgq2iqkSBBVqBL25Zm2fPc1l8ToqHFqUUSRjWk0yMHQTWtY0Q
eN2J4UYk57BJ2ZeYk/8v1jBF0mK6aCeGGrFsnl0ZbAkqxRHjlH9ziwVolDXjb8TqK0iKSPNszUg9
9H9VBfudTbm3iADX0sneqvBlDMe33KhuU1C+4Ny6Fnn3qRIUmYiiqHiKF5kP4cnI3PeCIQvLE1Hj
p4STJjARJAwQkqnfzVb+UhT9bvA6mBvhHdN/NAEpqzQHmBoEaqiow6Epkr9oOdh5dmty3Ljym4+o
Y5GbiXnetox5cevvJ1ZhzIzxjbTGp9FgASw1FnBiY975tKiU+eYSVG+qxAdd29MhScKPWK/1OPvP
IijszTL6QptA5dkMCQUvyUl7lFGaMtAE/uJjrJ4gqFfo2I2m/zCgq20VIDJXNMxAI4KUWnmImG7b
vj5ZwlM7DzulzpjplwCXTghifmdvI7qqo3RKnw1n2XRVqDloB8qp6XZJeIjbqTi1+ljEDnbMYtrY
KaIP2bCTi+lvchRjmIVsBnboXiyBvXV02ELbZEayfE8u5AiMHYQ7K2PgbQv8ztQWrC6shxYVOz9P
/SetgIVRALRazuK+8VCYmwa3v48chn0H14DV/Ma7Gs/o4Mb5NvQZmaRzssX6y/OUo0wi13TdqtlC
mFPvJlSndTy/znBWDP+pdVW6C2TwPWG4KRQ1HflWC7n+FcDBmVXXQxPuzIrdUIC8eyXD4SSs0TuF
LhziOO71icwS7jG1FjWfztQS/ZH1/ie0UHfFevwQh/1XAAKTdj5/6oyI9E3pX+zYeg9KNV1HvD6u
N9S7agZho5HYa4GO0xzgYtIRpAVNgkVeieCXXudYjTf+4ljrAA+b3MBBiVLGvJR5z0Pqu3d8a2xW
4/F+bnDVDQOLIqfMvwMmjICPKCfR4aUiecoLvL8RNjW/dZ8Dp7rGglkCzxRCC6z3ZTwfkgmPI97v
pxF/CWgWfYOQQJyRaJlAp8klVWIJO+ufk8QmWIqVBmc0gUhdypElyXSEn73Eq1DtE2G4JQ3h7KVj
dQ6YLiOmgzVh/d6YjT+XY/Wjy3bpzLw7LwL/nYA4dGe723Yh97wNITNKmIk6yv5nmtmNsxgoUvgY
IbDIgNZksfXGKv40psXKsiPMvFq+OhHZY8uxRZZEX/ElBS5LgA6nlaubd98mQWiGmL0aegGkpEx+
/cD5NMnSsdQ1HV+62RRrB8paGuibGeuTO7f2amyxxLniXhWQ27yRTia30LWH+S1zspowMFByv64c
n5j1OWRnDjtrntQJGIPE+zasGC3eEe3zC4f7VDSMAjD07aaK7qRPzLe5O0sO3TUg//uZBJuNVSZX
Fup/fAMUYGMKDbu85kYKlNb7MBiD8fJsmTfoXW4jsxeJuiJlpkwK4m0h2mepjGgzIuFbk1h0oiXG
Z5AS3IaDLXGzS+DWF4ezAJ2qSe80PBBAcrPxA9PlPJvSPXYTYybgXCsRMEtEpH4AufQbRdPzbNWQ
N7xd7BEE59DiMJcFTCAPWF+IycKiu488/ScRXUC2GT/C2kLFZHJ3jpqXpwnIocreo5SDa5r/pRCt
YQagmjSGpRsjMs1XxUYq+iHVii9mJbwWA5W0HL9GI37tyRcYOYvGlP148TySYqzq4Mbo4WQb/HZV
D1yR5cEPsj0bSLWph3kDMathJUySZtOe5cBGVfivfF4/4NqPE6c9G40LKN2XStEL013rDkEfwCGA
qHSCnRQPjjJPslA/UG+fzXh4TVvNb+tER5CTfPvg3OLhoDJ+3KDNrmwhqu6atuaudGIegsX/ZrLz
NEv/TZf+lu/6MZ4bEy3W8BzELWZqy8UD4+HOrR3vyirpqbPIEigmHN9m8IZ00WKOX0ChzbZNDuws
TM9xn925gF5IRp8P2sPEJjN74UocRA/bQM1lesyGX1sSBWI102kSMaYhjlgACc8VpRc3ZSwvS1Xb
a9gaky4RAC0TPM/dl36qtrT2WNhTkjYlVyo4zwNugGtoRRfE9u+QtR7SlP1rUDshnzyyZ+YEaDZW
vZruJUJw1wy+gavf4WnkWIjzv9xCAhx+Tw0xmfkNdxEqzp5ypx6zt1TwtKbjX9XCXWKpflC6/5ut
4lJ5DK5dtkfkYnUrWeIPd8mqM/qUBz7FLpU7/P9YtkbR7JTMaq0aygnyVkXnOIc4e3Iz+9Vjt2+S
iM5X/4tZZrKzQM0XeAff51vzq+oUA09OQnkp2v+tMfNHPLc5LAX9GNXlGeoFJUfhPmNV0HbLDihH
q+b0GOlYGnlG8+OKR4E6+eJJ/1O3zk1nnGZwvrALsM0LIijW7cGoajID5weobmf8t18qp81ykrc5
Fmce0bU9jpuYYWyiTDLREF10E95FG2WlOWFDJhq5NH9j88MsXYisnXiyqMhpWGJnRSLhvVcyLqKf
1iF/VNucXI1D3SwfIxfx0tQcYoaf67yqj2XJ81JG00M0em9O8k/Tg2EaPJbcHk2RXRpWsDE/q83m
d+fW/XXkbNMNWqHiFlG9A+AghwzAS+gjNoFxcuHkQ9tdLd7bTt88ci5jAHiqw+neC4MDO2zXmhUe
CrYxQ9/4/xegFG+a3xMAaA50TjRWhqg5XAsACUP4pnPgDaPFarwVylz78UsQ5OJQ5Ddh5wyrXQLJ
1gbAa9p+RNB9AQgPVzDg1o4FLYpjuoSSMEQnMx7NKIHhw2yfMIYW6ILC9FqS+JdDH+BjuRH28cyB
5u0nri40U8V6Hutfz+3/iNpAMoZSwhB2idEcfgqoXzRwsXFAO/SRgUZkKnbMBzp0JLOLEwPJOpV3
NT1x3CFcLJ1vbTB1HPHTt3zqYxzUG88JgRbB4ZAJQStWmj9PHU7NYAF6MC1jxTd+OsYcbwFO/eKl
Y2gp5hN1QVjriwBVzYwPqlqAabIR2X06AKEABy5rZBch4AylTWpxmbVPngGdM5zMZ5QXAI5shVXa
gLNf1CMILVgkXiy/hbEgemfnzXCRAoaRtLeD4bC8E1qfS5NeKzAJ4LRJN0oqbkAjSr9sovHOom9v
VuUzSeuBherCNU/KIeuSeFXElxnE2ALs3wYKEK21eJxNfSA41gJKxU/OZ9nb9bvTsEupiZq5tE0B
y2DGrVrFL9KR+LiWzYyvQVWAkPAMrPTiM5VByLU6ru0U4AWVIQzRGlMVJlI7ApnCqpyGx4f1GeB/
DGZiq5xNX4Z3Vhu9qYFoxhEJcDcll1CVqHbpu9rBfumJ0tkwb70vRhc0DdxyI/oYdMEEoHwpYvRe
rgt/EVlyv2HD9GKajP8nF9KaFADo8Q8PsUJP5ZOzLJI1UlZY5J6B9YpUks7/9R3/ILiAxiB29oD1
sr03PZlpfG4H1ics12ZyEknHhNY9X5qQGqc2oeeN4wti5AfENK8zYMt11htvQUxpTZWICdBtL5pv
pUS/HQjvEEaE7kr1KhlKdb1xbOfAupq6POaMibwY2YYFP/AySRYHurOfSI3FT+aWL8pqHmsQLkNL
YOHAO2r7xrM3YTQfIxQ+PLxs/TJxiRO6IPNObeBw3y9REEBbx5Ivs+R5EhZveM3dE8zGb+JOl5qs
qtqc3wsjveG/bFDhAXsU4xHj+o4Er6R24s1gt5+mTD7tKSfGD/1UcPZaWEIDODOivQyJeTi3nYe2
RD7h4D2sLailbhh8+e09g0Bmsy4SnSRtun3agsxBx21dkbfcYLscE4sOiI1nV7kfeJCQDmAFgAD+
0qJYwEee/FXMu7hbllIPNW5jfWufiyzlgfGXpf+Q2Vhkv5LQPM91cWSAdXPAmuQiDrb5aDyD6vkp
Db2ZeugCY8vr2XRf9dxNm9nnRgmr546EKFoW49lfVq8NIl0fPNgQdNfZxDCRCY75XnTUUunwIuzq
3mt6ZsiOg3xZP4ym+E0Zap368K3vqmYP44BDIikOcG697eTFhyyKkRXW4Ste/t8WnB+JJSwmthoM
xcEQxnNenZAlA2TJzIWPSpyOE4g7tUCk3fqrKYgK6o3+URviSL4ak8P4GGXW3QK4NYp7qZp3URUx
VFnubHYrHjx2YBs2G4CS4J0Y6as1JfeptegXcJAMyrsbzPgWhukdJhSLLU98o9XUcFgMbqaqB0vf
Y2AKwBwNQUCcnHuEzeGuLDQZ7TRmh0nuisH7qIehIkcmXoLt7tFcQVKRxhmcKKBsbBCQjP3N8keT
nPRSd9x63RBdqQbvybA4933wr+uLh8pxplWMoDP2CpgbFYLpJXqYfxCjmayrszEYCC7j6Qlv+QP5
7fe5faos3Hylmf6O/HaSRLcy63Eo1vIJT/Od0X457eKONMYInFx2byfypQnv2LjAAp1nDC7hvxzx
+VTaNs+KPgUGcrZmYLKZ1JB2lPz11FyvER8CS7gEi/JUCP9esJG1/Kjf6Xq+upPHgAcdcx8bPRGr
mgWFS7Z9kRiv7QAQbMgYQXAl26l8Z5FFwkJQf41J86lNZm1lDja6s9M/8HMvPdExQxzh8BIp6HHM
xVGCwRIdOiVyjJbVDODxEoXBEL2PGV3Vyc7vmNFR4UGhdM1zM9VHhkXNjj/6aLqoY92x4aQZ7iPt
tweGlz2zmsLdjfl0NJAZr8x+YftHV290hw2R5y+2TYfvmfBCSxq5orMxR2cQ1wZ27G5mrydipKQJ
cygtqSkTeOv/e9OJq8IpkL10Yf2b4hlGfz2+UaVCB5LJm+uZr9qaXpFpvJPPtSGbAHyF3Xo7VSDz
Fal57pqcoF5ixrXPSG1hfaElob3q0YpmNunsuUIs4KZYotOvlBEWzqH2PhFsNSegWXHNqqIem1VW
z48e7+AmkAAgZt/49TWiNTiknk7+/JpSg/HHWnhRc+ZaOFepg/HZ+JezbyOY0tuQZrwPkhlrlY3+
xMKHHHiUqwM3ewLL6RmP+7ZxfWo/prtZG58jIY/AbIpZl+uxFA9RldkbAR3ArNPP0CmPRcP9he15
dCd+ISuLtlNkkviY3UgMQtydiHs/VLgySmNJlIy+QaQ/AsZEqPKVk+JA2CSNdZWQEZh85U39g32I
D0SPP0E2nueefMTFIKLc+GcsigOgEH8tAb3nf35muEe/8N09mSWkjvI6DnjbCRjlakbywy1JQASh
xSwJySWrGU9v3RHA+zidMouYLzgUct+x6swiFvndqA6ylDfMW9nScaAqnrxtUucsz2fyHmAR6B2N
Uc0qb0DRvfXjrthywI0JY5KuJjLYrcfDUIzOqUiATAVlcsgd/6FJMuSZim6ic1dD+393gN4lSI2W
BZSHiLom41uN933mfs/LhnXq3xtgsBBfmbfZFROQ0mQHt0TlpRFAWjYFh8oFcu9D5YGlcNdD9ONC
xt6TweWGqwdW7A21W3BZPErdaPn7i2BejY+LWIfate4l0rEwydorKqWiNP09qMs76hHQvdN5TO3f
1h0fgMa8ChU8DxCHY4GTPE4YFwRGQSgyiJy+nTBiSNQoC7AH8O8O48u8EgS44KRC1vC/RfM7TJtP
AxGYylFcx1haoRkdzdwUBDkk2zHBewn4d1oPDRtMxhCh1y3Ax3A+9UtRN6n5X8CIZiMaeUIH/WxI
LJh+jzR9SA/4cwKq6pMPyvysPTM9IOomERbN4+CHAJ9d+RBimXuKW04ZO6t/W2ENu1mBIx4xPxFG
fhYexkuLDeTyAUaER8/Th8qaTa2wuAfjYiL31cVcvM6+z7zA2CrhlUSpeDBikvoxIiTSCV5ki7+4
s7D3ZzJjZMZbzmOlICAjvHgIsvph4RetUp/gy056TNWU8wc26uJUY4191gOX9WpWVrmTHnMoCYXJ
p/cPl7EAq476gNb6SMgiYqJfNBPfuZOA5fa/kMXKTVUL6uYEzJTt+8c612xyyvQB9cFB2PBFPFhB
qE7zHTE8UAbgLGbdgT7IPA+5OFPg0rPMzV04p3dDM763er600rq3phocWFeTVCHLB5fANlHhIxjq
DGlJfk8vjsnFZ2GV4HyChdJYRb6f2EsrJyTQgsCXRZsSHmifEZSvbEm4jHIyfQ/a0Nj3emZqP4ot
YlnvUPTBf9Sd127kWpZtf6VRz5cF7k1uGqCqHxTeR8iklHohUspMeu/59T0Yib7HVN9T6MeLOhVI
hpFCEeQ2a8055jmSzsanneSq9CIZYXKHGVofUJ0i8t2O7F7TOk9Wg4o2Kna+ePSWSAT5ajPc04lD
6+TBBG8qVOeOUb4ImV+LnuAkyOCnRPTBMScpgxf7h0EvL8YU7Uo+oLDRgOaGBC8JeMuu4sOvLDAs
AIZeoxSFHecPyZgjzVl7ToKwcrbr7hh/cePkFjlsumgoG4uSWCgYiI+jbtSnUcsezeiRdeOSpNaA
+YoUFoVRR8OpvW6wNy1B16a5dqkkwjmRddB4Bct2k4lprKP3qSHbM8+HbZ6rBEMiIcRUP574qyea
3O3z4Oo7g2UZ7XN6nSlMy1g6Feqx8Yg0kygjiygof2ITO0BSWhtaj3aaRBLyll/AFs3MM/+pbyOi
iqkNs9A+emPi7pFltU++LrVVV4DbYKqyVoWBbFBLoyeoEi24RCbR1KctRvcMjNF06Cbw67T117TI
8awJzf/SZrNxugZzEQaU2UmDQmoQzRiYHqGnN0nWFE1M+ICCikD3l5euVZu+IXBDbxKDMaHKf5mq
4mrmXrkuyT7cjqoO3tmpwcW4cpnAb6BwUCIfXXYu+0jX1sWeq5V6YYNqXhbxxoMB9GipIX3EILfL
SeSd/QXbJoMKOF80tdvoa1uo5hpGRzY14D/p0iRG+UakDDKikjpyXNosHauVlanjaBTNIij4q4ve
2kQo/u1krQmcb2XQfylN66lx6ltjBGCZIu01OkctPDQ5b2CCOH33Yi76Hmw5dgYMqRGbGF+iFHJg
KTlOu04HQjBETbBfT4gFinFFgOAjrJVzWrD9qVkdbueVfOaGh8FfOARNYqcYJSvyHDa+ytqlpr+J
AQ0Au4V607cDdrLZd0RV8WimgFHmqHu9YfbVdBOcGiCkgQotchIcuk64lDlWLPbpjyJEHwpZl8qo
7x9wbCUHVGzIlBXlILNxL/P/u5x+L9sOONFmzSoKqmFRs1kfsgF6jW9cYLpeQwzG+4z608Pc70EU
GxLepJ6pYQ1rbzoSsdhcalv/RD6KLZMKxl6wlqWOiJ060k1qxGBO4j6CSx/S4XUYkpGbFJusrNDX
lqy/dVarhk1vq3G6jTlhWLEFaNAQEnavA9Uf4HLRPUh2+lRfwmz2IQvGsBBzUNZMIUO0fovK4SWd
nJRdDNi77COQcbTxEANs4i7lQ6jB6IS2dyzpnfuzrHX24bSF8abp0Sb7GTgMlyYt/gL5r4lrBcfB
LdGdZJOq9IMxgxQ4rK5uhhvR1H8MOjnHOjs9gjP5SPHiVhhOZ0TTjqLOQ5E6VzboMIuA+qPjY/nb
uiVrItUdXCOLHyrFRtxJQohUiOJLahuel19KQZ2Iaximx/iExCjk5I0PfkLS08jwWDj9tQ4hjMmM
zrFFjbGjz1xGlB1ZIl5Tu1BoHkEeaunwWKYY9CaorRpRaUySXrmQJ3hZ2TrSqc1XAWHThf6BJJT1
VmR901Xy2jvPY5sqalcYMMys/6Zx0Y8PU2Gjvk8tB7kUpgEjDmmwAzr3xYdmwmRyVK0jUkbTlYX2
uJ90yOul/cHW98Xv2nRNxRo1H9WZIHzrKFBHznuUUTVI/PQyimA9+mj49Ubx3SNYXrb0xTEQIeBw
J1Bpw1tY34TFqtxETuCXGzZE+DVj871vAZ2pAZS+/zopSB0sFLG+WvQeoTTvdMf6BrhC7oCUtgGE
thLukTQpswCyPYx6+Da0+asfFcauQsSUIjNMtX44m1xYzETBtnZKRtP+TatYvwWOselLL1oExCtQ
yMAMw6hvgKO5YEPwqSB8G8qzHXsfw6Tem7ZekaAqH4TPsyx3bmFE7Skshm0aeC5oi/rNNnu1iibv
RxDs8UVzPoQAhW23/iJ9lssGayh0ey92Ue+TkssnKJPt6FssmjJd2xQ3XQXaJo2tz1Y86j7vhyuI
/lICQHlK3w3YYJExzviRz3BtihieN96JmlhEkpEJz4pr3pk2RLMNqj/V6GHBbHBErSGFzGItBBp7
pNzgWbFyLSnC4IH2ik8cUaihGecG1LgPeq6MZQR4xcVQJIMG2T6UrHbMLmWhLlLSQw3UxS9b2uJu
/0RTFeJOBP8X3t6eoZzsEacHct4gTWod/2doIYOg5PHg9w2nUYJb1S9ZstVx+VDOqCgnyOlHOd11
iOvPzsMkY7ZvpsWGoI8olbon7L6zX3y4Ovy5MtffzFSSGKL1T1bgruHgfaBP7PaBj9xFjB8ROwfG
OH3aRbPb3HLoT7HidGvvpCv7ZHikomWeXPMaRsTkk80eAngoRUYw0Kq1lw5spiILIUXySx8s9ioJ
7lsvRccYFY1Ye532kYdyBqhkdE5twIktQ3OsuGrbJVjnSeFxdfN9AfCYJQHwjJFC4biqNNoYcf4Y
yJ2HUVML3+rA+lo7n9CsIrYfdmD97K3hyG4Yr7YRvNTu+33xmszUKRSo+qB9MtispSUvVZNtawEH
Uo/ixyTsnsoJrWfUS/gtabbjz1107N0JTDq6foqic14nK6X9SLtgp9LhJZs0kDNU4bLG+smVGWyM
Qjza2k8syDCMI/E9hemOsulRw6yPR0eh9pTW2pI99RjwXVhYWRJr7lqrUHiaczMG1ZaVQN0J02WN
thHEBW6t+gtF35S27gshQpNmvPo5jB0EwvhiC/mYU8iFVf+siY2hJ9W8iMSBGaTlfjK6E5kFlCVN
TsGQUO2FGi6t/8hK3Vyxt5pQjfuLMctZpCRY6UMklc3kr2DI+fi1b5KKCTDPrNkMteUscd9/IfH5
uw2X5JI6U7gsujnSo82R2ZhUhWI7CdZyKpyl0quDGinGT1rxntjWF0hKL1WPEh86BQzsTRy5XyIS
fK6IT9IH7FbWxUiS+FYW5Yc+YcbFw1acCXDedD0jqhlEYokV8sWP8/irG31646dpGvqZ/fYx6qTA
wMdOY2yM96CoGDy9rFlkU3JJbPgyjMnQT10qYnSmZnKbiw2nfkKF2d2ydEZqxGZ7sjLT3fa6oBLT
YCEOtATMOrE2VMLzHVpqLDo5dvnJCMYZyPVoCjukWQ6RSRsd68DsfYiGfRXr5XqKteocFeatitH4
2Q6ysjbIVxLCwwLurJqnA7bv+Ld+GgGu3phl/bE2+32pac033WhtFimV5AIdzVWmDwZhn7a/6lIi
j1oSH5d5oOgl0pHYaLj6VnGVnpKESV3RWnQwOSJCJGVv7JaeHNufed5dYumC1/Ttk11UAMrBlwqc
b+MrIdhEewPk37dWYq4S3XD2olCkGnnYgvr4s5IaLM2o1Smc8+o6v9r9V1YQHyWizC2x88xb+UJl
HaRclE5obmiBUhTpyqFnZJvqh4TzD1Cx+qHT2VSeyZ4EcbtvSOSkwR4LANrwwWfkfu5zLrmZvCji
mF54KrEhxfWypzNWSz62MDWIireTrUW375Gop1uYd7wKLk7vboxGI081SHGtYMpsOo5ahlIrgi/Y
01JbElPRu4gMU7DLDuX83sZvaMkOncGlQsn0MCgdV7eL06EwDXJIMHxPPpTrq/QkcZEZcCcl/EvI
fPkwDto2M6OXMtU+EvwftO3xrocNUPcKD/oa1td2sIDpZBr96VE0u7yWeHVaSM+VMDfKyLAfjnyZ
oRethe9d8FFFO36tiSfedQsSXgg1GD3YuG2yloRernDHsbOsIVWQrfQ0GLjuaYG1Nl7uYJZtZMCJ
4aHlhvFYG7h8AfLlUABUWnyEE7InfzLZ/xQvPUkipkelq3JWishIXzuwr9ih9P4Wp1BH3PSRPlvc
cxHZQdovw1IsxjH+Pnb2CTmrvTS8pxa2wtK3q2MKOOtBtqOzSotwZ5OdQKoDUFXbTnZZCdGceVmu
2wEwvh6iqNCzs/Q0Gy0vbsnAgRKI8rCImKSADwebJE1eY6URRrYI4oLdFfEmCzngcxmht6BXQHZe
LAmF+2nNvimhvo7DCLZzYuWXSEAwpv0K9vyjDlMHzU/4lTiEOGcAJTpoSfqLcUxcX7D80r55hPhq
I6Sk3uy+Ww3lKc2Jlokp6xtMl5tD7G4LePTKSAApLgbPwHZpSYzBp9D1dSwzpFeye84H+BhBra/R
vcAdTgayX/Xp1Qa4lBs0pMWkoFu1BvyUSH/oexMDnWDMHfrDPaz6f5XF/Zyn/PeP+TWfeTFWoR80
//mPPxydcD7kdf6z+ctn/X8U6i1Mcrf/36nep2/fybSrP79Vv0/xvr/oV4y30v9uOi7hfXLOTCfd
+1eGt2n8nT6VdB10e1Lqtk66NgjBJvjn3zRCvF3lopqzlO0gbJvfAQ2Q+2NS/V25nAGuMHVdmJbp
/G9SvP8UU+9IwxCmcCVvTlHaI57lb/9RfH57DDO//uffxP/pO+JZ2bgDJ5h6e8EmJorJeDaByDo/
pqABy9VyetJw/zGpcLHTZl1KSvW/qRnrhqF8Ayx6rSiLPMgq/rCGj999ltc8Gf08+48MzDKel2b+
jcSVF7/u3n3/59/m92daQllYQYSkkmTx+f3+/cF1zMluFVxFtg4hcIb4CheIZoGfGBTAdyuEGlTo
ydky5fepgSMUjq+4R7/kaLpyQdGwIAE4jKDg/vU7U3wH//LOQJPb/O8exC7++M5U6eg+2YBQDiLS
yytAUw9Tqx8Cg7rdEOpbByv9MpkmmqgwxykM4WEsYf04JZpUlv7BVvdd0tzc2UEJgsvUAagbmf4M
deJLyHzbOeUP9GcvScmmUQjz5tOR17IgXk44ERemyg5+oPkrr8cIo5vJZyZOym0hwSrQrU2Bno6s
oIdch60xQKdehNaHEH77oJVswIwew0DuoYJydLlSwnjxBMJg14iQZBc+jNCBHYtLX6/tsdHqmn0k
tgMYBPVE/HAGWalYnfth+mIQnEAtY1z89Qfs/jFefv7qFXp4F1KxdE1b6n/66mnA9b4dcWoWVFGI
5WaB3szyqbprj4hHH5py1C4jVuKH2mSzLJ0PQWbhc9VPVNlHa0tliLrPKL66Ho0Vox2ThQlVYdv3
J0nUMbgGfWt0Dn8uCxI39eWpyG7DbPA3CLWi9MUUb+jwMBBaTHvh9lB56lasHVjHK0uxCdd8bWBe
UGDNlLZupTmnEbK8xzG8ntGCvu7Eh8oZTy1uLUhXBEyKyZt2TpYd4ons95HVLtsuFW/NdHwNTDms
bXs6Ogbum1FTI/aVlsTn7jkkdQvzu0PJB/szpoDOgB4kELk8BFPOZnREyDkZyRlBDwiIuBCbKONE
lDrJbhWKNjo0QY8yA+YTeyVc+bXWHiySV4ZUPPpQH2+ZtK5an0A5Ckray2PykfUIPTW4pJSYg0UB
SpjKmfWWUb1dzqUHA7nfUnQ9PkMzu7AgHq5/fQrI/+kUsA2McS5nNJkZ8+O/G50SF3I3sm0I352f
rJRJ46iwxNkokagTaVJpNtAaschTTexIXWYBrx1gaN2ILyiWblWx56pQartaA0IKrblWGvXcx3iX
0CPO8wqmdigkB1r2b05e6fzL6KCEw3ClJCMXusp59PjdO8/qxtGwBbNmw4ZC+I8F5CC3NpqkJKTg
9aJlItIabOJO6CZNjk5DkkH610TAHADYkOX43IePqB/PDwGFDlYoAs5WB8GtLPExxHkwByQ/w1ma
d0iD/9DY+ORsvOcEdhLIFMPH/evvQ8yX3B9HY1TctqPrhi6lZRrzaP27v8rUxIA3l7MJNbIR4kmp
prhb9qA4F2bb4yzojmQsfs1yVG17S2NVIiaKwpbb7E2TBSzy8X8zQRjzBPXHt8RsyLxqO4ZDYqLz
p2HYcNyylEWRLqyxZ10MAHfZT5OzpCnK5DtR3Gc3EGjftUZHfIEJlxo+lvLCPA4BcC+tyNAysoFi
q84OaYKtoMm8IaTDO0ySGDRMcg7B2eScpCrbRAHlKKO0PGSI47kJimc+j3zZ+4iUQ7f+d5/3v5xF
pqQKr8idYLvJHv5PZ5HVDkM1YVVc+IKQeScsn1knErQWbKOQlGPd6LGxRrD/I7TrKnNRoTYexdbx
MzBRe+KTdek1PfnaLPQgUc4XuH7++pxw/+UL4HxAB4DpjXcolfOnFQSdYZyYGKWYB6NLpTvyJZ7t
goGfUTOb3GPTEM+mZT0R2GIc17pej3stGMp1W0NM5eJHNNerW1KY9alkF/SUR6rCPY82C6SnuNnp
uyM0eRMqrha9llewPdxtHgj9KZ43jX5QPk7AgmiOiPa1ssC31UKkX6CWASyHwLcf0YCtleJECG3r
Y2hdQp5NgjlLqrrLqe3TVT2MfEBZhTrNRUNm7rMOfxbYcdBjrcM8atiQoWWb85EnuCr8Vl9TBgdW
buw9vbAulRbtJ1X6R8G2K8v1M5a557w0+01rhTdAstE6rkgsTkvCv5y8ftprk+Gfalu7MU4fJgpQ
DqprRECjuaUsCvoeuouZzrjIRO+vkUUJx7Las6R1TcpzEp2dkUI3RUOaiOBIN04cHBoDXKxjNE9C
VfYOjPlGoitZRna5/usvXTpS/um6c2xbsfxxOD+FoRz7T0OBr/cuYR4B64QKTrwGaPSUK7afHkh2
iim0mO2ssfdhLGk2J8U3gogAy873J34445AmJOI5M9mkZcCUnaJ6qmsbVbmdz7694urEoJ37anYf
QY36moYmgaS1XZz9UJqPdeHe7vcTp2mRJmUNWzQqsFCzHw1Z9q/0iZmgop4lmKjNBfoIfN5jOqzU
IMG0l3794uioT5uwAEUyH1oFzkFz0PXlMEzVSzTa4Q5uL+7C+VG90Ls9xC1oUyIvbmyBNoEo1dUi
sXkMXOsRtr31WDhOvSqrFsbQfF8VDdajlY10eGr/dn9GhSx7M+nKWNwfvN+4YXZN3a47eUbMpV7h
FcAIGZ1FDEYp1/wNkr7kQOpT/Ouu+4P3w2SYI51pP4LCmd6BQhOYxbsnLKsH7UyOkTsrE92jD/lu
RXhRRA3SM055O7Pj7v/UrfpaeWBmTVVDdsh040V0drdJYD2uRGfJ3x1Ogye2UMdZsJK/sky8od2p
ohjfYpdADiftXqpIJ2M+JV539BRcl8n+ygKLTQVM1QcSlaeT7cWbOSf3LUbHbgMPA34gxJG+H7r+
iVx0jKyoqbF9IKFOtxq6f+oQbrAmMgZ5mxqqiGwcNzposvoMPJ0G+2QlWydI+hPAbnBKmpourJLb
VdpQQ3WMnqrANA/bXUEDqPPvqeDEyosvHrm3NzzdJ2Fr+pduSDT64ROclfkQAmexo9kTL5MoeCLO
vDxmE+pwa24fF5VWbhKmOngjWmYS5acXK1wo4S2xQpsS37yepyixaAgF2HgmBuchl+qYNM6bmKgJ
jW3ZIeYUb5aT2sf7Ef0IfROEvgYikmfoWO6JLLX01dTQBNfV0/0GUp4DJlsYu/uhVMhpB5tFqm5n
6mmI4vyJ56PLQtli0qlgvHwRrCRsA20xsoHqRUNvDu8GIPL8mE3T3QNZeLkfDY3xQ7Oz7nQ/Qse6
UpUegSbFsGPHgXa63/iaRGtJj/nUQLAGmsK5NGLgxkQkub0/R1EqY7sWlZv7s397sTv/GMOFodDX
3+gRiHOd8/GE8KKptPLxiIKM3MyfYItJgyYjoUU2ZWOvCHCa2yowHgDvmufeHcxzo78GVSJP93uq
fHovclfbjoFtn7uqQH4gCI+KK29eiMzIbbKuH2GByDU623OXqS6gbCqtPWssgmBU+7vDemjry/1G
G5H8mvExnlLz101XcIoHPV8VlSPzWIwKdOz9YS+c6N2bisGJDuW2qfwAx0gEZ7TGEQVrhYnMrmJ6
+zQ00HiSo7sAJ7zTa8M4/TrELciVVd/uz/XdkUI1weHW/ZWRLm++DSTMpKVdwvcr+8J4Qc+jziKv
X0GZGS/1fGRwdH8M14l1f6yen3l/DLnTr8f+h9fNj4GLNgmNCORGE8V4C+QwhyckJSttDu83JbQm
5EzZtI5gDv66T3YhHvbUZm3yf++jvYbjoNCe9KbDwsel+ggtKTgTy3S8H91voK/4y4wawqYc3H5n
dkQHVagEbsbgniFO0yuej5r5pixoQugd01/pR4BEaPqVziAvUUXu04J2yvzR9Unf3wr0C5eSDdL9
yNKkj9k3P/qdNVxAyTw0okALygYsvvXdBxsN+zJEBjqB3HN3basnp5Sy/K3kN1RKB8uC9neNKzZY
QBZML0kkEPwahI/sgtJ8H8M2vbBIklDXNbJFJjBYTqKhY1PwzUZOaS/X1+jAiS8iwexqdLjt6aA3
V/+QdXVx/e3eiY3iIqvCDnU3T7o/oGUNCKbEfbq/5Lf7laG/oNg39/f7709Vgsi/tkzndCg8BVUV
Vnui/ZynPCTyMY+98/1odDx3WcbTuKaWZWM2dHJSqcufOSqvahGCsLOYmK9FJZ0nrLHhMrCl3LA3
/OYF4KRHUBBrvIbTCj3RSIoc355LJAwI2m58ccNcbtIcDc/9MK4ZysvRb3H782RTjds6DLUd9pfs
GIYQB4kjQxVVdPZEkcQ+Jr5p7iv2mJfWcQ6m4bUHCULrMki8svidj0PhmOf7XbpDRChOwWEJ6Tsi
9a1XO4Pf+tzoWbuG9FmubDfon83eKw/tgJfk/mjuO+rmAcW8P5i2lGhkXhxUOanL/a77TxtyBFQp
GvWpKojvE5UVwNRBFzXN/8LTgebTm05JHiCKSqYLfJvqSSaSnN1U+Ss4B/VTUynzhnCL5SZH92c4
2AcWHjWBbcfPeIJ5p45Cy9/uz7jfNQTDd0uFIQIKXuSPhtxaMVjw+4NFU//A6FIcCE+7WS2NuzT3
s5lUap/j1lnfj+43cV+QpV2xULS1ip7G/DStTTntg7Tb/nafITHLqCS6IjNhv1y63iokj2dNlcpZ
+kFWPrfWPE910ff7kUsAx7OSyyhkXrrfMwSEeSZ+stFbh1pHV/JHx10jnkyE/A8VULDdfcleFFO7
Cxs0O3xoglRRbrLom87O1XD7noYNNGu43XxPtKt7eN7Ae+pmCM/g7ouTDQsFI+j5fo8DPQ5zWLNT
pbRv1UBgCIby0/2IPBt5Desv94PWo4MfCO3keF5xak1tr8oET1iaQptStEk2vhsAQKcPfAC+ZA7K
/JqIkSS4athPog/3CBAQxSt10upEnURtxNR9hnal9506yfnm/i+UDfqx4ZVeDr49m7jial+I1xz1
EV7qN9stf3QR4ueFyAL/GA9pfTP1Eje83/g7i789IOb1v49VFKNG9PnaYevYeELherQ6gaoao9za
d/12HdEMe4WI3mG/zuS+4ZrZjbIaFnGhAJvVVbxP+1p7Mo3S24TzisSyJ++Jpsl4LQgjKoUZXFCL
kkRm9h288rx5tphkHxNBd0bqHIkGya2nOVzeUboYpoFc7UIbTlVZjHCezBfXBJcSlwKMZqMNj00w
1z9BsttGfxRiBEXeOva7n4nH1CjGHX0uFJXoxB5k2t8i3sW5B5hF6yaUmI7c9lh1aP6lBZxHE9VK
xnsixrLrmIbjtYmbYGe6zVrUOA0T3v76vkgNerXMy+jih2LE9Je3wLFUYC1StwCQO2T9hNmMuHQL
tABLl+JbhcoM6As7UGhktMtpcu79VBnMVlF0MtNpWgcDcJ3ccrXnX19Z3fTtMS+9OTcyDC52al68
YP51lKbRwZouqSF1cTMM19lGXt2cPJqVObsScFdG92rhDoe37gDi9Olkl0FC7aq3jIvqv+PlHN8p
YpAQCkTiyrDc7/XJ30RT0YDUx6OE0VHdNKAJD4FVbchz5OM2BA7z2aQzT/tVWhQvHFgpIEDy7nPc
XXxgVMSmMzXBWe6inhNXJo9m6WPw4qhvDPFsbO1+WLZ1Y2H+49irZx+Zm5bH0KB53bQUz3YZHGOq
ExGm6u6U0T18psE6EltAvmjS+ubVHWJjRd4YhVRW7Kca5MoEHxYVoNu/j9ab39rBB9QEYxkCljxQ
M2A/nQXR7AXi/PJawAWTPfU7Sy9Zc5Lz7JP4fNRMeFCpG55s4QuSY6xbEUbGSzA+Dzn1S29kWZZF
WoCElqn3QXayOKcyK1d6iO2ETNfobDPQxU0trI3yymWTQ96zByd9DvxBrdomJOo17R7vP5YVBEhf
33/Cfx3dE8Eq5+yBUlpbGjoUqZO4COjNPzdW/oorPEAMjqOqhy1ni96A1MBbJskwB0zepAunQ8QQ
477cN1DhtozMSARBGpwKrwhPbHPkcqxbsv3wcJNOlyGn3umeFj3rtf+qctHjF2ywto0iWgP9CzZ1
WxToM2pqUWY5HQMEy4sh5e9zo4hBNaevoCxhnhwm7/uiBwQRTcQGi+d9sRRPk77PouE72Sf10Soa
jJaBeMTBnq2qBujL/dDDb7n263Ig/W+auenR9b5KS0cm8bizqCyyb8oWLJ9fLJFmGyGs18qQ7kWq
ygUwnVIgCWuMHPPh/QGPWFFcdvVnkRWq2YCuYUKKO0KAaz8lYluoRaK1cMFcwtdRtomvfWVti9yw
vuMI+Zp5ZA+gYAUlwLbiyBTtgOoX0SsrlWhj5BOMOjJiXkXdIDqp24GVUv4iSzUx1g/6KtZ99FMK
2jBEiPpik6Sq10Hx1BPb6k9BsdcrcJMaLKRn0SX2o1u/6q0VPStyD55g8ZWudqiMWQZUIoD2pvnM
4iY3g2kVjBDmQA6yUOz4IabeVQv6gEgASs28AdFXN+JCi3VU4nS531cIu9hL0maQGyvf2zM/Bhdl
R+GFnM5ygdTXWxmaG++oB346QWbvennoskxnpxz4PxJ6b51VvwagRZPK0I9AAl9zeiWH3lZUfhrm
gl6zGVpksGwIJKcBlmDtIG65RykkSqc6EiRRw5/iXzET7YL8AhRXcf01z83uilCONXXhYVe1qDyX
nf9sFUa+5RKBdZEPxqoJu/HYtzj7uCJ/+HCIsRDFJcngmXDxshmslFoARjqmBdJqfDNaZcJaDyPA
CmP0r4UQ7VGzZv62EHj6DLPcJREacY9++K8PCVw6mWNs0NjrZvCmuwm0og0+lK0vqMQGIAkOYgZ6
UP8pJLsv0ah/hA2zNPankWwFxzikVAhzj4Gs0ez3UY7prhn75ihSVHL3dVosm1MyUS4sJEhgjJSc
llECyTuqmE7iitaM7vaUVmpz6ULvWBqJhVZLn6JL4xfRJU59COtVey1p9jyYmJ+psMY54gtiSxHj
HtGNpM+kwrMUj+CMxk1cgbGQPkKN4CnNxuGoLBuGzvxR/nboTjmW4bDgZ8XaZgq1U55P/ffhv//h
F+6ve+aHfEX2Kda6cBXqznCt22ZiJu2y2S/3XEnTuI56LVhGwST36KTgZLZJeysSpjqb7wAZCKAi
w2Mb6qr8uQuETeRwo+9TzEpLrcqtbQdOSKNu8uz47U9osRBInTnhUM5UM1mhLHZRB7dkDLkYSp9q
rQxuOAgespLyaVwVNdShEVFSR2aSrnOBE423x8U0l/Ma/6B8UxAhLLmGK3Ndxp91lZBXS339wOoG
eXEkyy9WGQRbBHL96X6TW8Vw0twUAB315GWipZtG9fLoqSS/YpbNr02RfiMaZ987EatFkU/YtAwi
3e0yuUSZn1xcNhukLPr0ZHIcKuxdmkNA0OOJhhMRQ3qKWFgT5hJUvnnCYWr8iiBr0QznFBA6gojW
oxmtlW+DzGv0fE/X5kT+QLKPdcdeAAgFPpyW7V5GgJP7oXrJRUursLDb7kfMCXQUvV5vI07mBXLw
eFNVtQN81CVWDOdV3grnYLiQ1TPgKqsI70tVoemLcmr9DgpfRoFjYRs/2U2BkSopMColXiLXCbdB
MIS7sQfgTu8Ew3OJJMWLUUIZmfsWFMlXBxj1IZHD2e09cczb/kdJjfGNPhpE3+RSdDLc5i4TjVHl
+q2O3fgc5sPjaFdrVZNdMDTdfjDN8kpbAvy+6T4G+rAq4P9+NYsWcDEwzLWTCnFKEwYdAhkhJZTu
26jzE7RpGHZxMwLKagDGEBUjyP5AOZmy3S9TczhFYjqJ3qkf0+8Yj5JHfUivgZfFJ9HotzRgQytU
/h0P6bCxDelvgIHkO1sm8SIxI9gWhatthjiiN8rwvhtRvV9NG/pDeml7I3qY2EnNAkJ/77EyuN5v
urqEn+7a7x5oMQouH15pVYc2JglIIiPYaD2C+ar3xkMbZni1sUku+QCNV5Kj6uU4pOOOxfzOj+p4
h/A8fM6zYUto2/Cm9QUmetI/V35F/7bozGlr0w/ka8teNc7TjXSDcTs6JmXfbN5FeY4BapkaVzlV
+wEJkkvsfSQS6Fy2B4hOpPW0iEUYnHwXW8k4+FeDXOMD3ROwnsiSn6G84jFXcfpKU58vxrXtBZ1r
BZP/JqfemauY1oFezS4gl6LD6aqqJv1Z5cZzKZfVpMBH41Jow/GtcbChBSJjUWdm3XGM05tCtr9M
+45FGu/pzW0vZlipjUq6GTVgpWTSzM2NKtWYitrWxcNRY/vNE/yfcZmfQdQebanaAy7GNavi4FnO
N7UMXrEQUXzEy8wFGberBisjNq4aJa/XkFIcoh+zetzBWtnWnz3hb93Qwf3VNLHF0s+F4/rPxXzD
J/w+DJ12DLseqdx9eeiaFcnpFtwP0WGD1+PSPZJtojaOZViH2vxSJn5wKnuWVWx90q8D8cYPWuZe
exIFNj7wqJus+nIHgoCol7E43G/KsTPBidpbDwzb5X5TJvGlNlmYoY0k0x2q+zopynGJgnYOLrAv
5pC6GwnZntm/Uyu7hab2X9Sdx3LrSLdmnwh/wJspvWglirITRElHQsIDCY+nvytZ1V3dN6IHd9gT
BkXpGNEgM/fe31r6HOrYBq3oh5o+xbr4MJA5WpmGEZyAl1w5y7G+6E74mBvA5U3KdCsRTv0ehUK/
93Wv32c60C6TAySOCMOnjq3L56QGH4Yzcpk3uGp7ObjrPoAnXelQpymOf6SNmW4ymaF1IX++pAoO
O6xRc7QlEKvSifey1S92CVq5hPizYB6mJ1xiwhVqq7MgQnjWS+blbcVOHQVDOgHtv6QG+VJMFVdD
F1YNwK6z5Q1woJzGPekN09AaWdXjTD/tnehzabeLiv0agYF4N/YJFBHBeIZT+YeikilJIk6kUJ8C
07G2ieOhDIJVvq00i0kWwWQQK1FBIAImbqJpND0jnEO2TWY9D9LnfIqsvQ2VEOO62++H3Flkxuzt
u9lG3qamS6YwshYi92CvEztmkrb+y4MG03VMroMhbyY+RbRBGSRvAvsgoRAt4zAFBseuwQ3rkzUA
e5VW5x8bPSvXbhtBVO1p0Osy2DkNzegS0BihcoFtHh76PHIE5Cju7cuYRohfMtzNRmk/ycGifTAu
3SqWp8Dnw8lJB/nxfE2K+MmDLoYRFxK47hIOJSt2AhD1TK8Vp5RoDBTvKTPNhMR6FIgRIbhNBpfl
wXCMYm1V86r2RPnqOey6KshWmcsYMHAGjeYxXeTUbeQmiUYNFH05POUhTDMcPB8oOojNRcHbMNOR
wXNwjcj3mkESnOq6Sy66y0GX8mdEtZVyb1jlZHqwB05NmB3D2gGYTEALkYLOlEw/NDwZDBDPka0d
gMNql3GQ7RFH4dZIDZvVSNrHwDJG3r9E5Zld1dd+yzSNPTfVtbPZjfiyIadUxtU6CmZUJhNRWlJG
xWM8ZTwHGgGXAorFZHvkMLgz1EQgLMyay6KkLDJHlX4FJfYaiO7m+engItcbHnOdU3SHRYtO0NYM
+46oZ0f8x4xTPm1NvRlJBdxkY08HL2rfinb84OoKbyvgvVYz8rXAv5wdMtiMNKoiKiYEmd6zEFMj
I2I3vR2cs4aVctHBmzzroc5FdgJ3RRNF6lAZAO9MPcbMfpzt56FOjF3UGsZa4/19Yu6euS2vqdYF
JxOGVTk31S7z2DnQvZEx3HiR48gtFKw9nZBP6i2KaZsrbtLr/OVjKR96uzdfAFxBBsV9vUlM4jFa
MvEhJw6+6YrC3oSAANEFgUNttO/GbkBjaqX+aDcMAqEhT54oGoMim0R6CT0AI4Jh4tG3psfedM/N
DJlV90V60olET1P7amE1ZTyKZRna2AMDK8Zz5oTZfsKdsCg1wuR2kvMK32VrxqlOpx8zBQdrhSSi
Whpwi97MVkBNMVG2PdGujCSN1mjueXJgIsGOYOwjRwXexXCH5rKsN2Aq6tWMStRJyf8ndVruzOrB
lj5TvRKZDDnlg9eCqqI+58jReOwyFjU9LginyvGs+wOo9hNzOf0X7+OvsS7tG6rKdptWmFYs3+sf
siEGzZjn30PIKS11k+Zyv2k9+v+O4Z7inGhT7n1ExWhvy9JTG5Rq+lQx76gwX0maoGQd5dE26JEx
dh/cnJhGAAIl9hVNcMuD0t4UTIEuu857Mjst/0uOwcggcdKcitmjZ9Dzicsi3b1FKVhnmOHDJaI1
uknkPFxE/OFGmfNUaG6xr9oC0c39nD+axabwkcAzNTg+g9tZ6JNahUOCilkyP0I78f7CMQH9rEy1
t1iH7iNLKW/YIYeV47niqUPS6+pue7gfIWVJXW1ycMNgyikeW5PLetHb7AJay4YFoTnfsq29x5yR
/FPTTctEGAKiZ741Qrv7YulGYlnT5q8ysQXuK/esMoqOkc6U1hQBv08j6BZ8ntzQG79TVB98U+wn
DgYfwh8NsiAjz9ocXoe51Y560n4Idm4Uz+gTZqoLc7+xCgDGI2VERts7eQRiGB2bbtsYwx9Li4Jn
kQXdjk+wvnXG9oVRlHzbN23y2jk//E6EYrx2OrpcT9gQhyT2I7xDg20b/O/r/GwGcXMiSBmvumS0
v4z2Grhu81c/MI3BorPBpGbf7ABkwEgkr0dNwevNJFtPZjqO/HnbRbI6apmPki2cdrKMv4eqL89u
1yI/661hFzboC0eIK4uGJE7OzhEWrEFpQtYWw7mhPOlvfqgPT+WYSQiVuYRRywG8DXpa2ihRYw0K
BFm81MvdI7EAVoJsCd8+M+VxRGPAf0baH2EGCZshZmjo3Tg9dDjYAL6u5vGlMxLntZ7dgJw0ZT1R
JN25Gax0kcyC0+oUwu/zS+C9DtF8l4lO5sHksjK76AmsW31tXDRwffNoJWgpmFBYtsBHP+JAv2hR
qj+0ZmivXQ+Nbe8E0QF30vSu+2t+I/jX1jRSLTO8UympLNjsXk0IZdtyGoxj2sQem0FeuEbZ5TGs
uB9GD/gBd7cJjJUzANq2U4kT4j0Qy9Gate8xoYMf9LAUKdLrD1HP+zGUBdwfl3EEErL2AlKPeOpD
8zRnjv9KCM6mTOd2D22WILR3oRLVqdHsW0R5a2zG7BoMnw5hWtWvLUXc0a6q97GJ3b1wHKaqFTUr
JBu5nNP5C1y7taVbRLieqcZNavXGzXQVtZW28bOB+BHu98WXhBtwAJjboJq6b19jUzgbdX0UAjsN
yI9fOfjtT+i4WM9a9ysHo7sUWsXgkPDZ/7Si2Sei2syFIl0YgfdE6A42MPHldWsP5TbVxvEJcs9L
LWOoUIl8rV1OIJn6US9FbFGGpM8jmRIhi1Mb5LjWkLiomT42ZPv3zj9L/uiaZx/AyWXsdVCl237/
EuUyfy/SmY24udJnGRwrsnDnuGEesepS8UoWkoWHq3+H7cJj9Xtye52enhaf2Fg0T0RVrrzMVbr2
y2tn+vOTado/Jl6nPQcROmfjBCEyElOLwBf8L1hMRmkLr2UW6Z3GbXsFLRPsswDYUd9rn91QOi9+
UR5DCG80daz8xpEiORq+GgIT49s0mBeryMcTZQa5rKmY7Fxfhzphz/5+VoMVCP6usW+c2tlwqVVO
wToJLBIoHOYWCM3sR2PuXmhcaw+OCfDlXqRIABKNpb+e0y4gR50EF0fL+TzenyzQnxKJZuY81/KB
85l/EKp6TIC1WWqF1a40js/HyTOHtVu12QMsTYYuxQ8Bt/zqFTCjsL95u7KP8B7gp9XGixMzze2w
s6QhHd0gQZdPpZBveckQIChLXovOOI29bRydII0fA/HOJy5kOMADht+N4OfaPjzXNlTPpE/8p5CT
3EfJLg0wXFFeIpGXm3Iir9WRH6J0butHJuDnVaeXGmwDP1fQQ5ovtnsYFX9kKsR48nAnSB9I4KKy
aGI2pfdokwLEbx1SyCxn4zhPbgVHzcbF5GnFWXQtVDTBBIBqJk3taD5l2YkJgf6WSKe/TcH0DA7/
Ne5ZhTJKUidtJBTQ9rW2pvi2bKio0ZsbjmwfWHC4kBIhi8dsnWPlZc6WX6yvxgIiqqCiXpbWoep9
gTDPYuZWZDvOgO1b3tUrBkjyXdbqyUNj5a9sSeYvdQdhyHS/46hHUHO93u+ob/mBa4F7YS7XHZlZ
dmAiPXZWCojPBaVAG8d+g4dxSObM+A4b1M+eMW28INDWvnK1OpCA3PFPMwrqp0M73Ki4B2s/Yf0W
pQyPaInzg6aZv342AjXhELWd4sx4JkhJSSrvXizUhy/BWfR2uTZYAJelS11ll/pWsXfICAiTnrsg
oH+43yBvoUqAuuUc1AOMZmdiZTRHeZD1rwn59jFk6mDfo7uC1XO57x55vo21RQhjJeogBZ85p0do
XUfTa8TZqARU4rSyOCp7BOdy91E2Itg1OgxKnQHeRRq11rlSzBABzFdE77beGm99FjyaZeCBpKyX
foSROMxi+5wwAUXiLYmYe/XkEx0WsNw90S7KUcGOcGqzgvPkrXT+oacZwhSssS61HlyCopT2NRJv
xvDBYL67NnzGA4kdDh+adVMTf4y3ZSbxK30+zhaZkanM/Tf23SPpVDYgZi2Ct85q31NraB/TPo5v
BjAjfNveru6MbJOOLjXChLBZ0Y/OHjb7vDECS97gn7KlQxz+6XrGMsTSQyEQwK24V2/aKTkmtU/L
T3dPLi2370rrfnItqm62WcCl8FpAfmArWKvn9sMhqBta4QebfQBrLVzzmQLIhzbHG86KTM5FcX9m
yK3eAaCLtilN7Q8fQEZNLynKcAi2n36P/0FHOInZVt0VXcryOroIIoQTr/zBj05MbYgT4fUIYAFf
6jhGd4yfXKa4Pg1QAP/KyE9G2HjwSrszMzrSYRsvDnbrXe17zQfEu7FryYrthk58iYFjMJPJE8Fm
l+zGZh5GQWAhfWQT255UevbvmyxJFc5DPVjt58bJtppXCTo6WefQN5fVg4acamMb8fwRUl2YAch/
kRRknEWwbKUTUOGU1SXStsxXIp5hg7Bzrda9WjTaLxXNOb33WezDytZXJImh+NjsjwrZdOT08NVo
Jcojo6yd17DO5EobVGrSCZ9sVWm+37Qm/JmFOcViVbnyJALO7qZ5/bdGp/oWLQANehuZX+EcEeYF
bwdGtXzc37+63/hkW5faSEh+aHAJz/Ugbp5uRbdp/E07e7iCJgz3yKQCWuDmOY0t71lGTss21aRs
DUXyIxwJDjsTseYAjfMSlUu0mhJv3GiaZp+LTv/n3qAeozDRrhiCYOaIvf+R/bmzLT3/5f5VZnnm
OouIBNW99lRV1vxnKuFgVrb729T0ObomwyanP0a1azwYlNBob1vO3vI7Zx9NTQGZ6H5XPRgM7jFi
Mn9nqYp010w1cmpG0+5fZgNydXILV8M1Xi2a+29FjsTFsPz07Fo23JIKbLtuoL0sszpfxZMljzEz
U8QZc7mdlPzGAl50vwSE6jrABEC6atP5mwmbadPNeUb4SGqrmjPgs6YzLuzSAnz16U8zKJhpH4Pb
fgbkoHSYqbfKzNyd09r1Squb5rWumJVKPagYXanJV1n3LiZrSqxmAfhL8XqvPWieS2UyI54a+rWA
WMop22u3uYURSoiYaWzb7Ndp3XDoFlyro9gTH//tXuqa8d+PEXjCCiaqflN0voG9lZvahaMl2D5z
uOfLuSLkmoxcoGo/YPhyIkvbmeb4WjAXuCjQQxzrzh9efWngCuNEa1Zf0rX/FK6RPgu38h5Guu0b
w2H6drCRLNCWf2l6CDkFOeOJUdbHgQmXp8RwvTNZ8/X9qyrlxOjZ49LK25ph47rBjBvuQ439m9NK
xol9TtqHFoGEhGEGVCbodyi/hqvmCf+pFtv7F4OXD1epRYyK1TDKKvUDFY3Jw6xALMDCd81mnLOQ
N0r/z03hWcleyHgodwGQ59nyh03bzGjwRnbtsndP4Ha0a1A2zWXyvvgFclikphpJMBgTZQPtLonV
EOHAk9esbUqty/vFzhknbX+/d78M3u/db6Z2aXpJCPOBSbSh0uv3inzg/ZDORa/a/Pu4TdtV2Nb0
CaQRqC8dXzYnAHotFq01uGCiiJpOtYGrXUPnM6ho88OkoHadvNH5/w3tpiWZ/pN0FRboGjst7kM1
EaF/JKUZrZyJ2Vy4cN6pVzf3e2Fe/HOPOuOGt5ND7zX19nXYePvRNf659+9jNWKafRE/R8OUnizO
7qf7vV76KeXB2GZI233495v3x//9sVj9KVFMch0KwiP/fqMABb8GMjKs2qYZjwGivgUfV+0WCZQL
pj0f8llGQGe88pa7WwbL0WtRQ9gUIsfHkSRmdFBSkspKG1L55rS13Ch/ZitKYEXazp9wwBLvhV9u
kWIaY/SJ1zTYNtaUXwLZAd4raJFTZvyiN9suR+oDZx8hQQDgGJWrILfTCuNLesFiDJPs0+I4uW4L
Hw5e6sFSGWBYVMx1He838L/+uVe3nLb//ga/3bqQEUUl3z1z3K32VlY1lziYm0vgdNHZoW1OjbG5
tCVWoKAaHBCLWb0lUrKeuwyU46RhAwbG9OkH854uPfQQ23pL2lzuJ3r5y6jjSysoAASwGR+Dulx6
Y/eV8kTRMSG1l/dDv/JbwRpMgGvRZ1a+9boxOptD+a4zi3cbw1peh9BeOkHg3zIYhvTvqmVHefQQ
OMzA3W+ihBwWf9wn1NBPbzjoQCEPWn6cklbbavQH7w/dbxwWPvJP/ETEqPy6MlDND51h7bv/fRMk
gLMXCYPJe2+oAJeYjDfg0rAeKELjLxikVRxCUkj/3A2qrjgMZVYc7vfYni8laarVhO9+e+8ugnL8
1Nyqeaysqny23WGfZ2NxrHQj3k4102l0m+ioa/vQzvxlnw3YqEdCS4PX0YYpI/gZqC62MaMTZyTw
6oIj/tc9GxhH2RePRhF9WmVYnKRqvZelDIAdOJzeDRCcVfpQO0xL2MI7NKgbZF32q4m/aeUVJLQ5
bf8pCijBvgn8vtD78LGokcf2oNz+zPWLp+Xzl6aPLg3VxDig6l46qkr/781YTt8uIeTt/aGY0W/Q
7cUL7hix8BtKixF5JT7Uzi/v0AU5YEa1pP7uSN64Vu2QCJZTt7Z0z1pVQa3tI8v/ZdyHyGrkYk8M
IutF47K5y4JQ4+UPrC1DQ+A8ffMQGTL7ASFy0BI//feOVk5795DYDj3WTtWUAo1OjKB/XCRoEP3e
P3Jk9zlb5P/co0jvMxZS2g+W1jG9wShW3dnLoAj0o2PZYInud+83nnrwfg/tsbVv+Ln7Q97952ib
klOd5Tkf/PrZC6+j1/S3+83siOcOtMOZvmF/42phYAqrODIOwMPsuE/38VREjy0gxWXs9fp366/H
wra/OwvKf/1X7AIzHDQHWrWmKuYCR1QjTPy+gsbzqL7MgTaQgXSafVGFNgcqnqgAFwe7IBoi6Ei8
0z0T9T/iI/x/hDWwCUr+v6kGt2/x15//E2igfvxvnoFp/0fXTdfxfdsKAmJ/fOdvpIFh/cfmpfVI
eeiB5egOccV/kAYm33J06+8cv+k4PnGxprwTDbz/UCjV3cDVTcqiFpyw/wnQgGTk/x2aJC7sgprX
HZe/1XfAd/63RGg5u51dG+7eMNoD47FiMSfdPoeqPYBn7e3psfQVLWY6IOxaS/r+oe75WyFXZttJ
riwh2rDUvEz0Qamspqv3NERlT/VjAQ8UpF355hKT2CdAbSBFLkcdiLpMi5OnMeRdkhoifV3uLJn1
q9nFQCRDqiCc9gvBeFdsYsgKw/6dvvK6crEiyukyTZ2zmn0m2w3ShabMUbs1lKpsAf45LY8xR0Xq
QyGlkx5GLrBcsHf23gafqw7DyyFP4NWFO09A2JVR260D9n0MCbDhYHixg0TrYv6lIeit3RhoDmkF
RBjAe+EFdcy1MQKXG9u2tzz6HLR3UbFxFknOQcSULSnr9xyRLVhWagGJRqaOsTpqmcDRUyDCo6IJ
Y0t1t4BHXUZ5st/iYShaf8ns1q4FROyVJM8so9rSazswkv6H4zOtYODFYfXV24i3ZA5zlbDdaz7N
X1m/1POMEHfyTWqmJ8bK0wyb6mKW7Jbw43H8mtbznZ2sKMpYC8IMkFmYVw9YOT/NWn8Wirs8EmAo
FInZptoAmNknNZNSaoulmJfQ1Ndx5KS3BGg2LtJ0MSZynyvOM+44gFmgn1sQ0FXJLFME0KUADp17
5qELqvrguzEz11Jc4yb7jUZmMAFLW0b866CRh52AoKmpjSe4sPWiZPu58ShB1W66oZVwIdUPY1nL
vtjXQlU3ad+DvBxb6NY9PfNFrJp0MG+o65G98d18H1rGgXJQs2ymySWT6ioSb8FxqXkfQWm3w/Q6
D9Gb3lR0/MbuzRrGnMRy8WNP8YujeNwRVCYBoBsOh1i6OsxurohnG4i3xsTDYlBc7wzAdxIFFehJ
mN8AGpgaSl+AxPWE5qMzO58tdSu1yRgfvDs5nIoFVDtf7lyw4vAEX/1GuA9s4x6mAPI4QwAPRjYf
2tJl4lPRyUtohsKBE+qCLYfHlCqOeaSI5jJgtLEcsHKVwOeAnncC+nk187+13BcJFj1XfPSRRCsV
lvqTl+ErUwx1E5g6MzDQ28Z3zrMAOcGtNw7cdTTbsJ0Ui71lFG8Fn/rPCKa9qmnKGArcDsDdVyT3
CqR70Xw6ivCug3oXoMkqxX4X4JwWpCL3g+LCizB/EW4E5kRf9XrSLafy7MngpbNpfkdEh5htJv/m
fmXCOBWV95wrBr0bS3j3QJub/Ie23EA0+oBj4pIArycIzbYdvKwP1j4i9t8QbohpVonp0EZdvzXy
7rNSPPwWBFoHID/1+4Ocy4sEnF8qgj6M4BenTS+jkuooqHebO+hyRnGUpgk7K20uHXOrwWiWlL3c
j8GjWT1QUIIO3nepw9CG+5AIbW0pun+KX57ZG040USnBR2fTcjaTq8fM5sI0s9P9i8I/WRGKY+UP
UP90Wzb8egOawmxyv6cWKUobMKyJ68dSHgIfIYHmlRde/wiPQYmuYEINMGrmQ4PGwPUoXLtO9dUi
OCCNZJ5MlAe5ch841A4WabnHkPji+hNbn3xjUn7UOgoYyBNgsLzpjEduJ7QKnvIr0M3ZMagBQXbo
661o1D+s78vW+RkM/TFROKip759znQJR0r90Jh6HdOLzBnmNp83uznpU7ycSI6mJtYDo6YtUPogM
MQSKziPR1HFloIyIYv2YJaPFvmxetb34yZFLYKgO1vgYl/hUrj38aSKqh+hrtvBjE3zk+eAIOCtf
hTS+4dccNZVNtBvfXPhp9svZZ0CcUrxktb4gR0TDzvY+iK0KAytGjR4jRJNR6ta5W/c5YY5ibLaD
JzMKSng1PHmhtv4dGBR7S9gHZNfSpQPXw4OQsxHKzkHF0EHW4QboAaioVQXh1/gzKbvPuiDAMHGs
iHFWDQ+dMn/gHa+X0DyvNVMUcNf3iTMeRRv/Bnr6EM4AtHI0Ir3yiWRMVAG0lk164f+GvMUjbuNa
x1GZSAaNTgut1YTlLH7hwMnJYiYmlGmbHB7WjNAkUWaTEcXJoFwnurKekPUclhVKDz3CgkSk7NwE
0Z5JVOpq3WvAp8VJfFUvWE8Usu2+JQuAY2Ws3Rogi3jHVEFzyDRfZ4Qs8zC8lAhaKmVqCVC2JKhb
JhQu+Wi+km9YNWZ8iMPnhCUBjzWa1ZxLqGf7O+n/GChhCuWGqZHSQvcitUkzyvNQleN9xjeRIQ1W
bpkZyUxDU60Z4Onj4GzQ9GE30LvqJSmh8HXJx2w3G1IgOzl4RD+GdFX31suorDYBehs54p1Xvhuz
dE+OGb8JEZ1hnFLvp4qnDDmt/1MoY46p3DkRrdTJxKajzdrOVH4dsl7xXbhjo97JlYPHg1bOBbfD
zNPnBFWj7qUDTsckTs18x1AFx7KgBt7EWf2O4VOZfhKzNy5WpO9EfNXt3FzkHanvqGfEZJ4A5HYQ
X9dY+4z9nDsg56MEBtvQXj2IegepZ1/1WLGoBrIkVxTY+7lyFnx4JuAsrLM5Ksq1N/fOxp/tN4O6
HJd49GMFHU9XTsMhVHo4OVNAz6oIsKB5czSKLn3VMjVd9CCoaGwTC66wJy2pNU2LiZpBVUfko+xJ
XxtKuBTpx74jmwMXnwovkf/uJzIdKCraJ6ECaDIaUON2TPuDQ56FC3G8ncNw7U65vivzmAaQNjH5
lwNXyYYNZunvrsKlKhFFTS+wtOJlBfSNtlbDMK4R7XU9ZgZx+qCHqO1apFNQa+dlxH6CIR2EVMpM
Nc3Dr1U2Pw3qtox8BGn62d2GWfRCo+mKvqNaEHUi30FoCVZ8s7WisaFKnzC9Jq5uxWgGowBgM/u6
XBGlI6QUG+FSGIGzkdWUMM0NPt2hvpo9h8NVOK2507uXvpr1ZemXFfV4yMZJ8+4kI9D2qEVQxUSH
NvNHieAxrQADwUhZP5jH5d3vhZA9l/UQk+Zoyex1nbh2DpbSyV0EvX6VKW/bxA6QIKEV05RfbAan
mCnjmGBJblGQebNc2/6zXbVnUxnKorL6rlCWseU7lijMDFRm6pUrx78G33+TPOu8yNiUzPohrieu
LLjYIpDUUi+ebCRpIYteXLcgk6xz7fFBCA0KtICL8PKghxvt54YDJ7uAzyqyfnQlYhsfbTjcTHSg
GEDUBm+ScB/qNjzSIC+HpWZYBwr9tKJMooBIpmbnMAj0e/xfdYABJZy+uM6e3GmGL8YoFuWNa93S
Wp6kc2zj62S2f4KcFrwUw4tUvrladl/4K4fWu4VpojaBJWI6/YmYaLab5/mjINK1UDTpLHRpDlb7
dLKMhVb5u/sLQI36QG7or6mi5EFoJkWMpwWttshrrkUBH6OM8++SItFSSDtYgQvgQslRBiaPOqoo
756PgM+RPu1EdAP8XhSYZXnMm+FXawTjZVW/GoPplxTa0vDytwAO6ErzetWYLK6G8Zg40Z8xeOix
EhN6JeswJKegjv4gzjp03XihqIJgFTEIW0p6LDCalWOQLMujhnRQY1ZRR0LIbrrYITJlJgQLmfIU
lspYGKMuzJXDkPGTYhMqryHbjlR5DombmLwp51uPAnFSLsTK6fe2siNm/Q/yGUiWLd5EH4Gin1oL
jllc05VbEdLVBUrmCd74YQrdTcoEaG2nD+7YMHipB2/4YVatgZZEIG6sbfesKZOjlrMY0LfCN4rm
MVa+RyZenmYEkKTp3+qZIxef7WSBtGefIov02/ocq/7euVcmSRpxux7yfwxS1oLYbklYkQbyydls
buRa/wyRufdd+5EiBsRcBwA+2+etoc6AiCwDhJYjYksA8wttah8oEf0Y/qur/JdBLQ/UaaDPzPWO
13fGqppuR3zsCWFcIyr5IHk57Khs36LX7NFs1ug2R3IIop6x3W6iKn0N+/kLGwR2Tg4zHEG/+rji
dwzxSfhRckj49Gh9yN6jZaMSJOZfwBeWvMnezTpkyMLfp7AvFnljZ4u6nz4KWAmLSDd+mXQWW19X
qfnkYYSDxRuYIywDjfsJtPNkVGeylLcqLfCp+uUOlN5GlyTqR6yls+c8jOSuc2ymNVrTQI3khMbB
Ur5Tp8eUhgTG8tx82TYAZDWGk9XMuYl9sgenTfmqvSVwsUzlU+0CdjaRH65Fqwbpm5hyNvIwJKwp
MlZt5FJRSHLJMFg9dK06+2zQnt7KHeTFhZm+nJpDE+tvgzK9xihfuRCz5UUCy9zbT4rtJbL7RT5Q
uBO12+3TinZ0jkHW9obnP4ReMVx6stoGeGYpTCxilxUwrMDH2uallzhpAxb6xYymNkZXa7V0Qu5I
Mv9F786zre/gQH5m9MWT0ckxELg9BzhU4MwjvKfKiVt1FqkFD84yutyEwrrdMCwWBK9VrIJHRo56
tcEiZ705yrgL4qAOn3Tl4QW9erUQ8xJ6F3whlv5deD7S+0kHdTUzkRCk/mlUhl8vl39wFNyeBmrt
JGe1hY9iXFmB2cGgr7DItStjMMdCitcGl4U0h0smCnsJyZQpalTDJM5vPTutXYGEGHG8tWbdoYib
6ddBetm2rpJnodzF+G04hEz1ajKcAEWY81HN9TmdvZtRAjURkl62mz77yok80lkhRv1k+8X33OTB
omcrAq1hvNBwyDfCd0ibtM2C6tQRoeaHnoMi1kasxkww+Fm7Mm3KJAIgY6GCChgSh0VtjdcRmfPo
GIuyHBiJlma16RE++8r8PPfWO+3AY5OknE3N4tlxWd6CERUTwyyDCe9ID8PPtk7iLVsmNqHz2DFy
u8wcY9qHfs24vIGJukChVFkgsAxlqZYhKIzi0Z45ydXx28R4Y9bBPwj84Jc6yx8tI/Epq5s2Z39K
Mb8O6LBLtNh1hx9bZzAKe1K0KUYdQByntbAgWpBMRaauqw/RZkC2bSrrtkGfnMsoJu4KJbc7m5AN
GBe2PMHuAzwaDSloyIxJIC5C6R1CZ1vQTMxWwxBv6haqgB4fC3Tui7Jv/+gmanDaA/UiAF2XKm24
IxCIE6nqN2ZiPM9KLt557q9FtwkdyV6EO8k+g/CZQ3QTFEUJKofM/c1okAYU/FJOqfRCwR7NiL6K
S1bnmuVEdhzYIrmNIB+rqBzrAhY6RGVMpTNq6vYftum/ZR4lozJs1vhViTcPFPaCbgq3blJwNJUB
FxkNKHnXNBZXF4ZsCaElGNpNpWoHp4izTFtlpE1XOjZ3oVfv+ZQwIWRZassh/pqjbNWaslObzS1Y
uU2m5PAs44jfHLKSShyfe/pmcJEDa+kvLMd+p9cQ8ItXzjwcKGmwU3vkvCe7fcb0xmRkLwJLvVS6
esQSXoTQODMQ2WdKaZ/M3nuPqJlxVsZ4crgHSOPfCwwrqRacp6B4ybXyOtTzWylfi7R4ixmzTDnS
czAnu59b2o+Dn3bNTBy7uYIMBTlUJrMaI9vSlf9FJwOJAUk9M7Rlz5CiOMT5eDQK3l7z6P8Vp4CL
I6tfNc54TUSgAyFhvjrWNlwJn6FF3QINlpVmlZ/Na1UlVPBapsb60sxXVBbZiE+ULYDrWQ2qdTFj
qbcL+wvF2/vUMrXvMJK2Cx0mUVsP2w0LrLfoaW4EZm7ylqOxnmTDldR0uykhKtAH6N7IDTy0XvLk
BFwO3bn+tZvxRQ8F69rIKxdhiWdO4aRbOb6uit8p/RPoV9rYi4oWSTgElzoZhq3LpdvNBuhpJDHa
3IUGkBZgNH2iSRRH2WvtpzH+GCbtzImJ4VhzPmaW8xbYGNFMgDHSCn6oT33A6mQzkuUGVZE5Zyqi
OWlkaOmTadVWdmAZ65AmItunqUp+/OQdMVq3HUoWT6seOMakl1Kr9jn8pWWShw9pLquVIHJmRtWV
bfwLqpsl11Nmv/zXuvZOEFYWTlw/V6b/Ofu7aTLobzW/zBoxERwHu0J3oYuLy38RdR7LjTPNEn0i
RABomMaW3lOGoswGodGM4D0a7unvAb8/4m4YoqSRRiTQ3VWVebLoqqs+j5vTQ2QGxNoncqRu/vVC
UAy5A6jExSomzOQP8pKvphzg6esbvFTNynHSbWtq4zZGdWuxWi+AiD6PNef3yqbZ5hO5ibx13buW
2BcuYt60ZlIfyVU0+D+4CNYa4tZFgOpsyPNnOeJFV/i0tRJVQ2hcMpfxF6E9d1QlFzwAT4FXd8vB
y/TVOL1EuMFXbaM+KHWsrdHgeKvR/Y/ZM4T5velpl2jOno5qyGhoSfyYxgNUgRXEuSVZYXMsYsuk
kQysRnoYTxx5bPF2rHKjrnbQP/4CkQfA1jT5lRkxsXPkVpAm/DLW0x8PLpOYCVR+Ra+jjvnr2CHo
U/okSDZw+KbnUX3FQbZrasa/9Mm/sjxEIvyFJr+n1vS/waVjfrXce1Z3A4aa7qW0KWbcIXo340gD
l9udXIAVdAVIQLJP4Nki4t6LP1y+kPpbDrrsC93WbDFPFEGFtudJ+ccs6N5y0fwZRPSMueM36qBu
JD6gEjP4xpF6I+CVI/00rBrXWJdVeXWD4Ad4Pd5mSianS99SjVsG/6OBWCH8pzsMgqUk5FcUf3GU
tsu+zK8G/98W2T3LA7lLXU1IR1P+mzrEokZdgqHnuqXGO+pg7XTBUSDtuydhkmDkcNPZc6vQDj6t
0t93CZB60n/3dSG/4WXwZ7XhkYAsxy1nRiU4oiYY3/x/ylclziVrO3TseEHXrVtkwNydFyeNjjL1
znHZdHRf3R+91JqFsCyipQZ2e1yP7JOSTrtPNKbqXhAUP5sVtszYyE9kcMLAJNIzLbunTsabdKi9
9UgpuYwnSnTZq2vn/FP6FxcExnA0J4MK8/VYGV+BdIuF7IavuPM5VvXykjrgpd2MlX0yzF3QEQvp
23eys8LFI8mvMtlHkax6Dg2nkEhEYYvsMJKlJAt5H7WGIGULSJpRXBJH37sTnShF8DXaWVqxvGYi
yP56WFWIzzkkMlNcTAEydQExOnyfv6gwIIelZzL+nr6d+F1E4kmrWgOa43Ss8/GVo/f33EW3g4RI
CmOWe7rlrXI+9MD/EYnR7czJ+DVHErezJKIXhxyA0lFk5t+xT+gCWBjwI1cuGwLWkNhR+ebi4jR0
/6qZIdD0O/wTI4ZAYMTI/889GYNL1UPbazXvYJSTOJgDqLAxQiLruxuJIm2dNPhREpd8XRhfJLjZ
zx1ni2WQjlsozz8jb3PlflZ+jfkgg69SFiQeYP/TvVcJldo04++y6MkNx7ZdtDRHRDz88Q25sggl
oCsB9Vg4hqBdvMKFpMOBcMQ6Ktq/1WSXiKY5npUWcb4SaKsdvNObIG56iC+V4Z8nS/bb1JN//Zf5
XbJHRRvP91Ncet6PToJKgYt6oWf+T4kTbmkLm02o+rXHrECaOv5aChGiH4fnKW4h7/ivqXDeNRgg
/Hl73cn9JZJHduOieIv71MNPJ+SSODoyvXg9AD6olW5+YfH8LGvxEeJVXiT5hKgmmjxYxtMLO4qe
DsYmJmmJgq5b05wuVrkbU1a5dyXZzcl1KddtSsKRZqXYNMgTxObEYWRnihD6E1PNhqlmn2Y7vy9v
g86bpNeb0SH5XhS01QUsoW2bQVlRmCvqIlh1dvFLhtUxmkCHe6pap+BEaTUy5tPJVgzE3jSpZUq7
5lRAiDteOPyJLbG28UTTpWoulP0Yj8X44ptku7SR+2PjYdqhxcrDF9ApkNHBIdDQBgQbmXvTJfGh
IBcIIcXZ7etoX9c5HRJa/UE5MAz0K3M7zU/74iCm4lcNRIjlYwG2XvsOauHsWqN5ITRnpXAcKeej
f9AbokCsGkM+ZcxOD5llAkKvJPJ575mI+BmRiQOEcC2OAm6ibyf66cF7x8aw1Ir0J6RUX3QoMan8
E1JESnOt1ZQJMmbHEJP+aWo0JIeofqpbH26Ifi6m4FCVLWcanyXOaGyd82K2wiFKM79kppaEsEHC
JnmyNI7byfglOfhtXcwlWK6pvjXOrUrYFFjNXJUXSC7hWSyLMn0SESMm+E5mRiqbXUKzHAODaZj3
23eNvxU905VkcvYtYhFOUtz8lhUtR7gWr0MfasumzpyV5WuX1sN+PWbHSqvPAUiKGHmQNL1pUQwI
MnQ88AFVdEiyktKr8EKqSmI26YqhGHIJXUNNN5LJXdL17hsiu0RlrYWxQZyLgsRBIxm3vpz/24AQ
fKp/FuA9Fy2Ygs5+Eb4uSWIJThhm6Gdy1KbxzgVHZw9rRR5fJujeyyqx5NJvvXTrpt6H78mViWVp
JSp9zu+tKaIjoo0HK/gB9agWTg4ABPiEBmk2y/c6dAW8k3G0cTEiM+pBwV0Yl6nBN9d7z1Vmy+dw
GjIQFxavCjiJPCt+a1JsX3S6jIe+b1AtDc9eaW87KMDnsmyDc1sACyy0d3qUH3HYE/WRuN91OIhD
OT/knrLQplJsp/Y/ZUzZZkzq1VgbrJ+pJHWoWvuB5S2mRjvrFXHv6QxG6QuzPRIoCNF9/qhPXUn0
XPvN4SHIlHko6iHdWSGW49nVbRHB3Gh0C8hEDAlbs/JgY4j+SSthQSEE7EJ2HpwAVz0ZOY0K8wuP
dfikeoRzKsE4XBRZtdFpccdF8kaW7ZObaKfE8u+ObxPq45W010xhrJh/vNdt3W1kiq9HSAaYko0P
veiEzADjnpY6Yse9m6/z3ngdY6ITIRbgkmVSKeP3LNBqZt1j9tEln8OYAcO2GF0kkXumnqqPIZmb
Zas9aW4NptWAFxJ3RPEG7mvv9GxvFFxrxP3TlcwYn9xSAHSVl9kImnNj7Wcktzyeytgp4dfPTC82
vKvNpHEf6ggG5meuUO318VGa5+PeqLJPmvY2PcGu+w8hV3As4L5vXtC1Ha2iBmUFaiFzzOkCuJsC
TtELxSG99HFPJTkvYqbQKGBH4JwNQ2QbWgokne8hymo2CJZfmW9r3CxgeJyEpmLGprcyBSSx4ady
zG5vpa67EWbZr1F98Xr2WbOO8vLcpm2ByhJ0VxrIF2ShnHGAmwIFzr/l1OP8jPxobzj+2gulf05G
q549yPFKmeM51piJC6+mCUgx2lbWhskMJlN60nRlkLO1qWLlL1P+bDTCbPL9d57G2WGQWIRrNJax
7mrbvpngt5PvPrQjtQJi5HEoqZLlK1czTi6PKYFvUKMYjdKZTHI5mWbztyv76lhi6lhypH2VjKet
SGAI5WWtqemXjgq3vJ3Pel2619wWxRbyHkYJji551tf7RHGeJHtukXa0rjUHB6oM237PKdgFmMoo
bprl3vohKvzoGf1+dnU83BlzV5t54dWWgtGwy26o6mqrxwFHLzRmqjPfiWzI+U+sXbM2LrZenXyH
ApCKsd1FkQpvXvAJRKh5q2xVMNYerpWkhZV4H00zggWMEAs2xXdmsf7bYU3SH8ke7/gywRIYHutw
mXz5fqyOWViFm6aF3BGm71rpcQRUFjojssQZlbDHZo67ryvYbcFsiyrSOngybEW+elyeHs80dLFP
lakzVzI0KOihbR0eD6kEg4oxRacTHQ5YSwHmE1mecSTETMuol8AgK9HXo9IhA2cl0WO5661Dqv2M
eTd69I6DvyZOrITHppgubRnhzgrqYjmVGHVVVhnrrmPqJWnInDwC5Fh2v8u2+a2MuFm2nDp8ABWM
1bpzUIg7RgWYYFV/MFL8nWNZ3fLE/kUJLdamU/ztenmGLurfq0L9YVgNNwkHaNghGEeqvCbyj0Bm
Wv4EModrD5j+0tTCfhNmyTEqoKl0if1Gk79fbvD1km1oFPXCAqPmj/ZXlKeImM03kDg718LZWT7K
yiY7JTrlakpO/IDNfeWEYbNLkMwuPQDjbNY7RCgshzZhd13NuWmKdOA5Cc3uVIUnE46GjCJMlcSs
sltbb7l0/li+/pzGtPjxvyIIMIu1COqf6q6V+mfQul9mI5F52dUTLx7tBVyNjWEtOpMKtBgBw0Mu
JHgexRF6HBuIGlM602vVTosKvKBlTo5cdcEgLTamX/UnGtrNUtd5r7P0gG24/vDIHg3keEDWhIQC
lNk1uVSOli37gg08rpepQ9C410c7RYXRNBGh0G2GAT71hm2D62wRJgg5uIlp2KLhzksNQwVZIoH/
PubmikTsUxOG1UX2t96hH6hgqQF1HZYNy+2Ge5zbsqI1rBEhl+XD1QpbQkGG62DnzsI4sk5HtMEi
htbWW9ToLPFygFWRHjUk93uLiTIAJ/8cTNkeGU+ztKsuWbEfvYVmsYvycRdmeXylV/06ZeJlyP05
yU+8tg72/qlcN+HwVqC0Ay2yDJwOKo2dPDd28x6F5meQmGd68QCkmJQ4IGD2SNgS4lxVvUns+L3o
5PPAX982YLeseng22uY2+RI4c6x9ZjXkb6yyH0NrfOeqeO3b/oOh71sQ7OklkGjSFi9ikN7CFzBI
YkzVjM7U1m0TqPHBh6439Que3ndFGBZLAHMrId4Zg/RRr617UUI2YpB+aECl6ZYYNlZtuydGDUym
hrg7qWmodybYwTWOR6oqQx9WaGeGJ6V7fxKfTUnT7RoqMdqQoUT1kzVVt5b2ccwql3gBjSFoQRM7
66jjSt7g2NaIdTeSX/QaP4XLwdBkMNJZ9boBcHjrxgLl2RC+8IvIoOSyWOVN8THPsnPVDceOPPKF
oxU0l7Dia/X44ZpoUhbujyqmP3WXkt9XO0ARRxrOBiScysjlR6OLaothQeLQsj+rbI73xje6k3n2
qo81yE6HA2nJFHYTdKa3dbQ2WqvUytYASf7aE9yzxtApFqCKDhbh0xBvOYn5pcH4lYNqn8CAtAbr
w0hZnkbgmS/8fs7jYcjY19qaTtgtBafeZZiOa6chf0NwYCMNu9riNstWvh6eVdVvx645Yjcb5zMd
2XXVuO1ChtJDYSMVcBLsmAHDUXDmr66B7BAC+os1Te9DYDfnLmY5DjMb3ZKpg2LSxNFBA7uArI69
yBt2g6HujCWIgidpI584pEoXY5uvXoQGqakHNTfVYXAKK2AqnT1f2Lrap+xDMfmrT1rkJYvO+ukw
yOYDlXWmuO+VXQChszhcyfzEkS0nzc3QV1XF3otChn4sxja3A94U2XdQrnMfJbGBzkwnZ6oZO+KQ
Cxlh1glEGCFRdVvhYJ8fDxDS7DNnLg7fLDy70X8Kkz56Jnc3egnRGRyBcX8ktmguiPffTeo/tw7v
nvDmDMf8klSxtcvTFB+6l5ZnPIa3SEcuZXQVjs46157QdvxzsyQ/FgAXEO3Y+aZxtS+bI3YjbI5r
tTpKWqh9Gmh7RMP9UjiNtS96ZjHuJ1EIIIZ1gAW9c3azT414r0VNbbEY64SqohTpAlfhpsMUfsiN
ieSI5ALnbR86zQcaJ3+t8UoohaUC1U6+dnWoonpC6ykvmcNmZbumN83YeeRso0T1DKF/lmUuE671
S18z+eqK/Jhlslq3tc++WN7l4P7OUqNt7jmHFjjbRmFAGn2CGSDxEPqgAcfMot3YTtQ+EGVreS85
zaHu4xQpi72ti2NfF+61Sd61QqycqWeJ00CuseB047WPaCCC+Ns0KYS7Xm+OBjGvKoBzX2XyM7c6
RTiye0/srtzYZfnqpdrVdFS2BKRTLVzPQd5A+yYaXRLJswxBAGNF3OI1fQS7YZZXRNt+4qRnu/rf
tsLTQaIwrNg62QqC7JeNUrdsoGCXMVU96hW2HE86K/bNnPFkfE7QoWzp2lOeo15dkV1SE/VbZJBX
7HdSe+FJUdwKO4XCadk/cU9dqvs7ZeYYB3x7bwrd34IsjXtuDmfODguHvUCKK4PGXoJiQacoMpCQ
tK25QZZMOnyU0jhaeml8efaUMhmmNROj3l/4OOy2QwTeG71zMUNv3X3EypeWbsYanKKDdfNPJgsc
03M6956FhgjROn5ZKda5Mx86xmPZh8Tm6BC43A6JjUMyFkMfa9+TIA4bKll1pvuX2qVeDGRYL2RL
PmaeI92tWTfDFn9gXHbAqS30w4DPjqCtfNdeFjZ9Qxe73mIaLGS55nRjxLlSJQTaLERaOzYC76KW
fkRNB1fbtd8So0KEN5DMjjpw3TV9wBHFra5RL94A8ya7Cd3iKc6+ewLN9wkKprSqg62vJU+ZjeQ4
1FyAfga3ZGIZBM179aYOjQaH+JA9aZw8PIQWe66GYEXan393TQMvLioI0Dk0jHUJbTu3D35hG9dx
io2rOyAR7NJmpaOjXACjiI4NiCZy5EmVzyEbNYlwd6knniHPqnNkjldclcVmiJ1bUxBm2rjjtOwJ
Bjq4bD2hb5Wbtu3uyMd59wqvXU8Mki9sJWpNt5CVIs1g7w/Bsw5q5tQxNEtpFJwNLCSrgEJdN0Zr
UWlNu6oIe8EFynKga8am9Ku3RyMqSrKbQVJFig0qUgfPG6ptx3XOWXJWxhtDcUiBJO3rCBnMRE5Z
kbTT4fERZOH/fRTyD2RvyzRHjWPTrrX1eqv3kBzS2ZJS+zoLf1lrwBiI98VBpe5JRYubuWp0pmnQ
3cvWp+50xyeXWO87dcPEjMsPtP7m+rK7orA50C1fNTFDpYZ85AUcTudM//8nn7L+zeuzl6RJLUwp
09Hy6s8iBc1VcOTeBTG9N5qb+R3jgbNx5/QmcBPBzssBcYE+78BPjhzNhd4uYZBk2LZQdivLnDYC
iPIdvTwpvkmvb4eBRWL+VGOwYDlUENnA8Xv0ozNSjHfXMtZ6KP7UQK0uSddV9yRFn1BFpzKTIHtq
o7x7l8FIFwMbzjLKe5ATrk0iq8/0RouJGWNK0AZBdo+ySlLaE6dq1Nys2pje0c06T1Zdn2vA1Xet
BjMTmPJbQipFLkI+ArCDCbUA89t+O6msOBM2WfK03clWAzZU43XS+fNE/T4C2FhEYZvdPcvK9tYw
BiuzZIQN30yeuwJjejP2iOnnXzwlpKyheeXemH9zKloSLBLj6Dmk4fm+ldwdV/gcKGzWa0Q898iz
WfXtFTaVFnwk9BOTMJcngPS7zKl65hU1bJLR6V6rHJyXF23dJpXPFn3BtzHBB0vttS2UZS2ThAYK
SbQt2wqS34jdRo5Btre1OH+xuULaoaXwGK8Veu0LfonyrQoOJG7EzxVymEmfbi2MoZNXI2gv7P5j
ciTVuXlg1qU2SCZoQnTML/3OI4Svi381v5fUNYTDp3Ra77lWlUd0mmxGbSoOXq4EQJP4F2Iq2ge7
9leFQZOvZS3aG7T4g4xllGp700BbIy0n6+8VgUfrVJH8OIHHq7C7LyNoh/uUqm1FujBDEZfeCb3g
dTqK4FOq8eygKZ7SaRs7BbnIGIfffO6jJQnx7V6VFtk5JpK7mEMgpwQuvpHLbEIxu/AI79hOk/3D
BWXDhgisOySPZS5hpgjG/zJpDfLSsYQYxFb3NSzBztI3BVa0tVfKW5cl2BXMeNUd4270Lx3RMUjR
6V1V0hr2dQtSvg7tN9e3ik1s8PvnFu+kwSawLMs7knQOt5Yp7LGvvoZqNFj3Y3CTVDnomTC7eUmD
JLAKFrZIv/3cHe76LM1LXUCjYc/3k22cHQFhz+dfbCOFjhKoS/p/xgxl09M+vWRjmhweWEYR6iaB
SlzSsW6WS2NAFe12/0qYS0doZN7BdvNqGSAnhmU+/quNwVorElfWUG0APUd0kOYmhtmOODoxEq8e
PQ1/6rN9L5GJJ2myKepivMLNfIZLN+FQ96ylM98UYUBbw3FCJE/zU0N2vDQT1GYogtw3clLwgr13
UGEe2suQ85OizQAA4G12qWw92ZVrTOn6wagbskSzptgOrZuuKcbafRQBYh4K4WOiqo8+xpj1ODvt
Ufs954UVbHTR1htdpUTP59pLMRGhOaSkG2L/t940uthrOtT9piyz9FqXxB7HzbTu4ptSaPDgXWVv
g1sEu8bgsq9SlVKGxvEBCyx7u/Y98be+cEetDTvODxYNw6WBU/INeEl6NG1ezsdT1QSoVHkFF5E+
wNlhCjUjtOQRsyH+yEgEd+b106EZIN89noaQEjaZlHuvI2dyaib1piWz6YJkymUbavUhZhqNtna0
9xwf7OU4bw02Y4mtDEtj7cw3FOknPkJLFnAMJO1Vh14DWhwTeVsWe+aW7RvBpWpu6UU7LQ/aN03N
s/TY1Tbe/BSGDoEieQosan73c+FkW44+DF/nrxapVu40qNb/XQxAYKHoG84ASoWfLLLYPti17gEy
5ZuDrk1PjI9g980/SlOhfrYq8ffxzB7c9Jr78evjWRTmzlPkF4f//kt6OsJialaPZ1ZWNrcmvgRZ
rMOlA3Th+f3t8SV8P6s6082Xx7PMN/cgVn0gKvw616heUsMtr49nUpo/de2I8+NZ4CLzhAdenB7/
sB04XsZGK//79XlKRDcGqIkjET9o4oC2SrAdsCXyV3UQTNY9Kovt46vWyNUFbq5gJMlLkJaFt6k9
nwCj+Zs1aWvbcODmeXy1TgvoSkCoyRjlJ+O3aA+uISMcr3xzXw3WscskY5H5qzjMs3OE3JXGMD85
S+j4+53/9vjBljbUT22oTo9vlV0dvcS+QDGEAqRWhrfyo6h7BYM0Z70Pb5MCYCKG2aVz1TrhXFHQ
mnBxaeclyBr6qPCeVcm+zuycujQcnye9PJfU3kcdNe2uAR0A8SCgYemy5heh1G+892QrSATkHCx3
2BStt2H+SxFrwFkEpbmCmDCvSvAcvWkYaOqNxspHqfuWTiNY47aPKBAwZCdmp9Y6HhyE8wlwyRy1
l5M+k7Kr3VKixmFQTSv2muDNmx9s+SmaQH+NomEfVyAj81xe4k5F20q66RIjnkenM+xQDYavYxGB
sbehwMz3NY1NgRqqJdeLKn/1+JyNh2keBewhJ2ExMuctrp0+3KHr97pocPxm7fQ2AfIBdNxuheVD
i58/xTGYwVg7kEfXlhIyHP+3OOKEIC3tMyFwexvajVqhQTeegYKs2xDTzuMB4lAQJtrr4y+UwQhi
B7n80DhXp4m1mzuvlCVnGMDH+R8tYHxkj/aN7BPkHwzMT1UedVtXD/XVFIL/di057rwss28C3egG
L127Hud/0eJi2netjbqz4Zw7L2W056wTSJQYwb2Tvrn2oNCqZE+PLwq3AUNFTOkSM9vKVmH6htqf
UIIMV5nD1DYvWI2L8tf0aSkErhhuU2S8EnXVXLQcRbQfdE/g5QbYp0LbFdzCLnxtWhYW8wrL3qrG
M1YOYSQPxpaO/YopcAdJ0GAcP+8KkgjCfVopNDttrm6NnwXXqra4WK5uPxHnROLJE5f2gX6+e27s
/hMgrLqY6XTqXawQIIJu1LeXPuVtUQYDwCDId6yMaBL1iGK+ip6ntPtLLqd5HpQtdrS/MdnrE+Qx
MA97U9EKikHDnSN8OIZoN2Y1ax4SK0RBwoCCAMP0FoBZ38R0BFZWRTs/GsbvIebOYWQ50NO/xlpz
bqWpXwa7bJ5l1W4oY0esptGPz6HsddAjgq3zMt0OOVr1ZtjqunUIyYfbaN1duEiEJrewd21SrEaJ
6zxOLGcXzXM0Gy/VBlZ7sG4bb7yZ+XdWSKq/Sf1qghanP5TpDW+/dwm8O94NnEMi3psF5UVYFc2L
0v4izQH4oxxkhnY4IqNIOE9Rsee9eSy8sT8L4IApWegrptPJPlU4Jo35/yQ0u6E7SMntQChdze/m
K4ILchb7i15Vr9hR9dvjQVuPoo1WsP7j3WP8p5cxq1BMo2f+IwKbF0POL6JWi41Xxc5KL29MJm6i
VO3SU+LkMK9P3Ungy2A5UZk5b7VvdJzhSdENFB6NxCAIWuz12l7CXloEfcNhXeuQEpF/TNvLq24+
JnJ2t95jyy/rWx5kc54dLikSfN+NyCgI6HG9XZogV4cxgcb6rZKdgAwnGfwaDe4WBv1B89GVmr6y
JVamcEzdQ0Y4zcItsvJohRn0nqjSXgkB04l/qdk8AGKVKJDotXuLCrPLSo7dpyyxwGQiyo6PbwfZ
hohI14EJgPeova1XBP3roGUbjQM0UYaKk/eINoQg5JHsu4QNuvSuhq3hKZ6s2+Rp1m0+NqGFvXEb
61cGwwd9jD+UQfowODHEPr5zM3VTrkLZA/3vavfGTZmvvcB+NtL4s7CTU+NMxRNl/YW2DUJ0Oz6B
wjmOyH4XjDC+PBIXIBS66lWZJ5oQzY1jfvKSd5R4s4xAWiZ6BAw8tTQvAB263eTq/OpKe2r094KB
FtrTlr4rwOFLp4ru8vgoz9HQy6J+L00arTRuUE6zaiimUAleOTxROm3XJro8HmJuo/XYqaesrN9j
180uCRj8C9mL//uooOYtKU+Jt8nOVqEQ2Dy+I5u/TXXYqxMvekn6dl1zhOaUzKdzYVvMSiP64rGp
a6vAQh9qVwTyqvRIpmq9HBT9I/iCzQUYCE2kwjsm6K42ZRpwWrfQecEwayOs0vGEpaT1idkeRXwS
0UGiEzvTpmKoSquFrM2oWkRZ31A5g/l5fMFDD/rft/Tz92m0/fwByN3j823Lrg2iieTD7gOkOkVZ
Ko0Da87/Pnp8DqkxSH9oagSz94fHQ4YpYsMm9RXawUcojGojPaPF0JLQxDAfj6RytYfHZ71uQvny
eN4hBXOSb857wUYD4hI6Y7p3fSBYynhzKpV9dWXRrhhxRfRVgP+BIt3DxkyeRYF1ssvGjebB3fFs
hE8tzZPVMDbtGqysuUAdpwCeTf7aHkgvcbDk/OlhiChYdjtfeWBqLN/YdxU9XSueik/erJUssvYP
B0MbZT423YLz2aal0YCqkPOZSWGE5aFunkNZ7pygRbQXAXB34no/TqhF03Rj97i5Rtp5lTMar6V0
jzRKsLnWhvfcDET0OP0UPmlxGpzithQ07GT/J7lqYMe/oDou8tRBIBJrgE6IoXkaJv13nPI1g6qd
kbZPeiCcuwGfiPA1Ais8muvKDSQxRgX14iBAhI4dXJALdjSxL3vEmxQk6KCIMtxnQfDHBDvVSuY2
jGlvVccYq5V1vNMbNWw85rCAB+2NyXb5XWUf0PjmwZ1r3UkGpOvyMbWV+gGl3y7TRBbXDMn12o0t
LAN1meySkdTx2KTFwQhQkTru27B1gpcQvT3MTitakRlg/hH+XYyMtGXkrqraZOKU0v/GdFJutGr4
1Mv53RvrIyu0c0Me9W3QuqMGHrQnKYRD4BMDh075+EQq80qi5XYMeOVFmNJa4lW5mtifGgYtmCkM
9cl0/J3uq/9PQ6Qz2h1rOJPrdW9a3QeXp9b7MT0fb1x7WtV9KC4FtCGdA6JuzgAU7XacvzN1eoRI
ZTbDC9CTV/lkH4WGb1DEFd4iGRXnoTKtu6N9j6ldftRQFY81M7ulDNViyvFLqpwWcJrUHhd/OyCc
sbRXl9UcMWXxGcjY3jR03LdgAdJjaBocI1BxycSnbcx7aeU28meTTU4ywmv89xDm0jauRnWa/BiZ
U6utQbOnZyepU/oPwx/AxChzBHEVeoYmpx8lqjbk3YW0XppHcGtSC7mdcig9PjO6KC16GKk5sm+k
KKQRx1s3mS5D5f9hdU/xYwL0YmE/x6lLwCXCMtDsc6t8okak51s/i8CLN5MREuo9JxpyKJ4jmhBc
OFa+TMPSPNhxibIU1K25dQaJGooJXG0OLkLN3ygR9okayDk9PhrC4LevFXDxpkTOH2Yh8GR7lmg5
CbbXHqsqKSnLeeoMtuyUKH0dSxsDX2aQ3GnQ00NXFJ/pvwFUyY/UbUuQgOUx7AaIiVXjIp/nvOjC
rHw8ONQn69oi7y6XkPdt8DssthVRV4HU32wCBteebhwNw3mTM9zKDHznlCNROCmaVehOULs1FRls
vf9nbCWmOaj3oPuCkxbcJHq1JakzdJKtODwifQ6Pj4/0MgXqLv2/KEitreOqz5FwijWzIXzEmLiO
kWmEx9Dww6Pd67OwDhe2yXzhqM8PjOyy42hk3kGjohNB/t9n/v9rVTR+6wPysVHwTQK5yWHSu/99
ZBevDp7NQzFoPX55HkYDAR904R3Ga2HtdDKbIVUZzX8/G/Wbu3NjuXbn3+R79m6KTbWylPmT9UZ2
KOn5VK7w9m7TF+BY0WO40bmO6G7nOYUEhRxrIdlfxVFqbXGsWvypTczgNC0Z0DhDTXYgCBVvftBd
pzvqfgKtt0mzpUmyUDGnZHlCuUuzz892WVEfDWFKk4v9Z8zF9+NZN1bp8fHR/z88Pke6FbHKeriF
VA3YQz/Cx9KOts1qSkhPvwhraGhjKwT/9xGvkGNnN0zghOKpnYfE9fh4MJC+rksLKopVTIdJ0+j0
cdjHsEEqQ92Yqyw2+73dN+sGKyvAFhIHprZeZXaDmTSOj48X7/EOxVHQHhIaAVap9U+dFgYgfuX0
osUlIqV+4Mxb+IhWbYzs6ViU7xbIqQX2Ifezc70fCaj5D2/blfaa8YTmFqOAGDceMBKgQNU99+DK
yNF8VQ0Y4LFVB9ec7H8EIewi6TS/Qkf1grXkEOXiiVE3DXBEtrTCDe3j/7g7j91IsjVJv8pFrXqA
PhfH5XFv4G7CRSiKoEoyuXFQpWut/en7i7qNBmY529kQWcjKTDIi/IjfzD7bxs3YxVCkw5bIejim
9eS1Yqyesya7SdTVK2bU7eNspFnAZG+8ZBQ7hlNHZtkmpbI3jJkiQANMDB/zd73q5nPJrA1AmYrJ
ogz5GX1IOzRaq4OoxTYqEXpPsgG2TjgXSsZWXVAxi0CLIvAMm17RjoA7MYPXwjkRUbAYvorZCJwC
W8+SOOZLs3PqHHmdUZwXZybrfJJupwnw63fb0S05XGZic/Da60/dTIERcf+aM7gaxZbTXMmAHz5D
J57iptB8Mkq8JpI0IrgP7g61dZvJsj6AyshZQprlpFuCRKDGIX68WsXbQcc0PkXDoZOGE5LXIlrQ
FYhtAlZydK37aIzqsPGapwNTva4DHgZ1si4QiGG7m1SqLcwPIJIEk85Pz3zRCiqTONYqi/ygKfcz
omFyl9hu9KAlC9lq1L+y1G5Nyt+OtW3c0+HQ+XgNnEd4Hf2/f9Vv07rrm+jcDKt9U5AeJxw4+Jpc
5V2tL7eWIkFBpwBsjwiwK9admH6dHMj663VYYq51xrEdg59hzRXx71xe9Ib83gL9J7WWW902Xa9s
7l2Sc2HdYyUvausM8N6zD5kiMWZnMZQbM3+2TPTdgnhGoWf7HB4rT3/D1SZ3sTu3gun1bN5RhPc2
xcVDWr4PRmuFyWjSY8BRluVB39F/k1yPw+0ld6DS93Kmp5bx671lqudlqOUj1W2USAFKcuu0CFVu
Zx/uuqvG+d12AMUNeBoXjeYJfWmeYD1icWCLtuKWgVRJ4Kof3uKM8NYqhmk/IDjwaXLVB6cN1giZ
zQxLlv02N/7cNwfkTCMwjfKn0LX3TjtmlZRBpE/q1HDsW2PddxuFdt92+0Lhf3GjcSGEZLLOJ5t8
ZVgbgrHHvqM72rNmPM9lci4ZJxxQrvt9ysdYkrbHYwv8PrksLZnILBMBJ/7cgMfV2O5ybOjQO+ST
qYKpsxU8UvHO7oSt4lGYKnnE3+H3gLnYzrguGZFBAyc9yan+RYpcP+uxppHzwAqTwGMGU8fHIS3u
VavVzwl5KLRr9dVk1tc893vt+uLVs8JHJkvWLO2O7Bz4SEX9IywIz6gQNuOy1b1MJ9FkDes3ViXh
mdfkGr6dXZ6lBiZkoPgNy+Sk2mEPoPyPhYI8QPlzp4DGCM5qXHTaFgDWxFCuq6LvefSiEp8qRSqP
Gz7XPerOgeklmfiFcg3AG82hKvXmZK/cdldKmbxOXCPoKyYTtzMAe2nFSURrqGgspV8g2aXusB6Y
cv30zreduY/ObJhAWYFsNdQZhqZjxYe5qgzwKjfTVo+3ALg6ryKIfv2DPJ4AXniaZUwMQKblZwkb
3JsLAzyF2Y33Cf4p0GG7NCW1rMVLtUt7Xqqox4JC1SlU/rVzw4iqN39NI4hqay13tDFTxuiQEq1t
8uomlRzrNmg3NuDjsYpJQJo5pWUNzkqyRTretPQT/zAPTs0ZJya50E/la92ot3miZRZ40hVrOOzZ
JQBqk4vAwNm+1E05Yq4+FmYMENrhUN6o1uFu2zq3I2OlNnbuVHHn4tu5IySmbmF+remaH5wUv7Ac
GOqZnEDsng/vMEbGDgCmzZTCqvxpgkjw1KrchOZEi08yaSgWnXOpbBtLomEc6Edx7/7+IiHaG/tk
3WibimfTi6N0CuDCEJOA1LuXAo51pHJ9P9nK9ejROVPu3aLwaeru7y85RxFt6YeTXT64LfccApMs
u5+j817w0WPPBpYPAeZBDpN1jqmtI0fn2kAcyu6xiZ2K7t72U+fk/6uJ0eJbv5Yo4XyeltLiLZid
7kiu8DMjbhjA4cZZnK6vcrQAaqecOwFxXaxUeUmzvvJ9szZLvhEwTUCqOnUDlg3twx6ZXi/Orunt
X6pPmX67bw3FQLeUqQSz29wtEWJznxOrYP5K1dYGfcyViwtcgdTQXGV+kmJ1V3L5EHhuK+Dur1g2
l1AH4ELF9xpCs8yizgyivqT+SdNf12Rl1C8ojePK6lRpemu72T0/dJRBLblmydj1ahz85JOeokV+
Wak2fNaCf3CNnJCEWLFL2vTKtHdmaES9GTTKvDdETl+mCd/ArTzLFofshP5NzxZXtftZYyRMSyU+
lxg7NzSmjZ3O/BEJ3aBJUu/ThYrENuf9nM3mt10AI29t+akJ8URn2LccEoMFj9S9keavaqyPelne
kmMVN6MccHpg/imys+W44KxjHYdz5cCdwI6n4y4BG2/fURDwh9ECXUBl9hM3lrtnceJyk3zzo2lB
MaAxAx7WT5urfzeYETzLko81oHM/4e2lA4LzQkP4YZDQTaTd/17AVPBB9uVErUAqax7qlRaCmY4o
iDTxfZXjR+Z/kRSm/qL0gYrDmSV77bf9Fg+fOMYPvduyPbui2zEOqMLSBrxqpsmvRZPxOdnMdTf1
IN+l/BRMNuDdcFIwANa4ue8izfi0J9IlXg4ouDnZqUHzEMgJahrpzUT7ZQzKPYt5blguAA4L4k5Y
oUhV4GXE7JJkrbNLlAPZcBVXwZA4ebLuYSlQJGJc4AjgONPPLCG+iA2sAkQ310wbQ3UtL41MNsc6
4baWMixpBvNlFvFFFcanYWYg45uJtqBK5Pis6qdRxC/51qLKlxsCnAWyqN0EQqP+Etnta0LvDn3Q
f5KG6xohfa/Y3A8D5QXXcv5ugiTItbx7HmH0JbJ+hMDzDJBN282a+UE20/J0h9FUI9hDGIkb7Xci
0NaSOYLqAdKeS8LD6IIvWcswUt0Ndgb9SD6Wb3u9lT0TwzlNqdvJans3CBPfMGiumStHXMAXo8D2
1qAW07NLzvXbEXm63Ok9XC7DHj6EznYBNmhjK7Lui9jmVOEigcvqqDktgT6emxwPehi1zS0qSnLM
o/JJYaq4/l3tFW2eqfApB0/FMVXnPOm+xyOBv6KThecq+1nZK+MvhzeY6f0Xnh8SC8PKGIqCM7rF
AG1QhZBwuxB55NtGTmVfyoyuVKNH+/hNb33kFMHao5XheIhfi7p7W6D07iy3w2U/9xcenQBDksne
ln72OjGlXsjJd63vPiZF36/uoUlq5rC8691tPWaMcqLqnoYN6RWMc/dxRiIELwzhHyCPPcnrfI7P
zjLCAFMcDYs8OmS4NiiwTEs2vZZdVp+JHS8frDlmaE4OAfAh7PuNA2cxRV5GibxfMyjKLe1Gh8Rg
LKyHeGyr6gnTlQ0n0P2FAljvUo6Bh9au3zX6YodrXMxOxttsxefWZzZrGbcs1hIOHU53WTU+3L09
/M45EVc2ZdhM9J5dWmB6A30LD4Gvp31MKm0lVUW7zW7btF9ANK7R7vneLDCyNOLeSbo/nAsthMoT
/6exy9q+IuEc+2487K3N+dboCN0ps3nvaBqvVmrsWlHdj6phgiKYsWM+xbA3lO2hUnSi3va1+BKp
qm4S/bYamTH0FvcDsmWXRXbUhiGXMcg8g32GGNP8iVsYYFNO+LvfXubo94DBGkMK+5LlSAttYCI0
IS70sJIctzuOUeVrzySoMcXIx1wxN8S+yRsKFq32wX17JFAw1/VYk6WInpxifpETtElSkL1HhVHH
B0T1nmNRUxW1x1HaCzZYDSOUuwAZm/U9IWOOKGmQ2Ns3TsOX/Pr8R0X50Eit9FRi34qeB3uY+kCM
+i3viGLZKbegwyc068UHqIE3wzkmJCglkk7fS+4UjsWAMWa7zKKE0SMGg57Bh1mYNNzHpL56QsIM
fvq6CEzMoDuUYY+BEsUpktp6KagzGkc7bGPDA4FyTyvh2+JiwnSzd+4sCSGAx7TZjtwb/vD08CK3
JJErVgrHZpscK/M9tmHmrQ68SYphEnonmuiPbbePUrJUkozL6EctE+dtdufjNuIZLUbDx4j6HFfD
n6Xajy6lWh35MDgDPfeQ06annwvnwz4iAEh2mAE4hXbDHa1PTG1XkyGq9m6MxfsMbGm3dfK6UgVN
SsKJoTMN0dwUpEGhY1N3lt/R+7VLpAYWaGG8LjA0bb94pd/WnH9XXxPWh/KiuyV2MQAnmDys15Zo
aoutqoedHrT0nQbTaj1i6PxyfyxRscgnmOQzMu9zbxFoyEOcpfqRlqYT4Iqb2DHeib66e0hZbeCW
CsahPu5UZ48euHZ8Bebj7I4PAnCFt+TgoEyuK9HyFNkSFG1p5F4exZ8ZuXAHx0DCyjt3AyPnuKd7
MEc0aTg3pPHU+2MRPeF9AgFHQpjwlNf3OW9QBKawYvVG+cm9xQ75pCgSDAMads79rwKUSMyJGDZu
PLE8x/KH9k6vFB8JyXekJcgYzfAnV9VjnIw9vIkqaEqGFYMATiOPnRgeU926seL6xUymRxYlSOuh
Qc6Gk1oOrOeZgzGBncdmXH652XrSS8pkuZNcWGVvqkERWWUBnTPp6Ym6GOV6Skq2Cb1r8YX1PPPG
ceush7irACgkfqwqpJQHygUJ/xawkftwi7lryHVjpoSOHznZXWLq/C4Zp2ah81ivXh2XBaDXxhOL
CadF+wsTzp28svrxUczofXpc/hlwzwbwjZ5NF+M/Ro5Pc+y+7Nl4GGIeyazxY1sOO23jc2cPMEZh
EJJNpegDcm3lfFr29iYjHojYEERBO7+eFw6derMb1u2GOSUbOXyZCLZwaGC6XRfznUEBAGnWuIF8
LIR2wFCwmZxTE6Go2/JkJS0mqgFTNeXe2rRPpnvDSo8AWQ6uqZ6K9yZhNBpZsxZUyXwZMkGQzAUH
02jlYdOq36Me1Tu4aFGwGfz1hm47cJs5veplMYaW4PjdjSTzuXcXHMAvhar3mJgJ1zjVkVFTC8QF
VoYLIqrAinVIx6c0qt6ybuI21tbnSQ6SzBivDW+MNBuYbmUlQqq4fyio+RWPnbXn6MLDBGWob+z6
OLrh4o5vbb/kBzbaAr/9ecR4tesoKThY2ts0Tgc1Q0ptCDwHuV6dbLyfflUP3PgGc/NZ4RZP7+Zf
ayraf88D0lwe4mhAQMyx4ffbHLhGfrkShsFqkAzJBOFDWo7OKrGCOrVJhsw4TijLLqhvvU1nQhPD
b9VN+5KMyCGfywHk9mbvTKW3h7WKMSMq+aW6gRYV2k+LHAYVhNGa7fS4Lg5QOyBDuzhqzpUDKXRb
qm8nvR408AN6Awu8t+blr1nHc5JIo/PUdGyuKaU+gsnRu6BE0OTKJclRA7gpz9gqO1CAzIIZMtnP
80KxQZXPhMchd2AX2AI68PgFh/ZApFmJV5ES8Ei8RU6+cEDF7yTQpjiHYABI4oPWSy5hycG2wYNY
aEp7ckQ3ucLghsHkwbxb4frcKFGfZpdy9NyIMPEPLhGRucP1KAYt7OxK+ljJw4EKhrY3cZ0aheEt
JetYY2GHyUachmNywPB+jhoD9tTAPpPI/GLg3+1oT8Du2qH0X7GtCV4Ju7V8kobprZwVnyAyVhTm
TO/60gER5ECEmylIXREhSMUCbQSRv67fIgbJULhdjujmg5yBPpUD7lylL6+GCbsRp4gAlDOUgaLb
CdNGdjvWRLqvlG5rc5n0i2FglDIEmuCcGveur2h+DDpH/DI4Ry9yGp/wojdm45vsLhAtIur1OIn1
k0k+Rhaal1UQa4DbgJC1dCROXZZhYcA8jeL1Lo3BmeTAQMr1kgGhpjcSEUhhBqF17rXEWY4V2Yq5
nnc2YEL8uBqjqocWHa4Tk+UDPShCc5mIy1rJ783iqOUCsxgrhohku3gKiN2zV/3GO7F3t+ZWs1KK
BNFa/Fo31JV/MXM24UFzsjycLM0OMXpqZKCrKsgXJz6QnOPcJKiltfuDKQdMj1rQoSWvtSlfXTfy
mx58oYPfDTnvt7O1EO+uwUsJclwskAdSeK3ZCsI2LTFQMHt479F/r9INU6oOoNhmXsqNnnUjV+88
z26esauQbzJmqQdco3Sj2GfkPtiOIgh0ynyVM3mqUudddvjMg11vnYp7X49push7BQCO8aszzi/U
6nDQw9HqaNeG4SoKUb0rpEAuTfag5H5iOyXRNXnjUow+vKPjmiBiSXJyvHaBcNYVRF5JIC7tbgcz
XgMr3sAV1hiOuogQLGV1O9wXZ1t3fypzpT+kyb+3TNyotBvZVaSzmxmegctqw62W33PLT1zT1yxh
tzKbwgZnjRAZIYZMR6Mg3FI5C2sPEEEoTeDZ5ocirfSgyToaRHkVzRZrFvRSePBW9IsinvRmXLs7
nU6CO03QJJMYfsc86kYl1cydVjfobFMcD4041K38KZ1jtZshOXogjJ7/pgKsA53XIl339qaH1gKq
fUAMCiSGd6+sqYvPeB09aIV4LezxweYVtMYX6DN33TIYIJI0kGSNk2E1yE9WG7om98bBWa5H3x8t
JnJqtFoO6XciFdKRUUVBGq+HFvK0JuOroBSiZSMqDQYh5MrWGiGvc5tXcstQJ0QXZA3hQIcB0k4u
20OEOnGEK/DQufQBMGPoMcJy7lTZDIOWKl2VZvJcatkdkZDuV7SIcZ/PNCiNiMd+uVbnRnDwrONP
kUZfMM3ORl8vv/L1NcY9Q5ARncJdOYcXJYATetuxerkJSia+QPQYJ6dAKLtdy+wBsdh6GkYkBGNz
VWhGe2kNEz0jW5jOZRbSmPw9QMPqu3p8Vi70YtumI+F6np5y4ynVJT7w6UIjKwTLCUMoIJHQaUhP
tZb45lBw3lzCghWnH5jPWbwfRfvo6BDjdNF9DVi+p4xmyq2KopNDkTAt4RQebmvQpu0Y1Na1v4Cs
cWlkcEVB2w9rygw5bn+zz9waQGP9fh7uxFiGTlIKoJ/s1TWgscAe9IVIwiI9K0HT4ZYY+aNQ76Zh
m37sLjQcDSwCG/2KSWvMB0577647woYiLAt/yLrH/jX4de2mnFbpXOxMheUZD5nVVd/meWOc53Ed
m/aYcG9kAaIow81RFnI7X7t4PI4nx5QBN12vrXnAQAEWkAERWE0SlJs+ld4SJY9FUfoT7eoPY+9D
rODB7K0O5sRzQZEYH1vZH9s6JxM5M+Kpu33a1vY+55kebQtfw3yo0viIA8HeM2KNPIervla9pfGN
3g790RzLP7gJPlFrnmz+kEsx+w6oI+rsav+a0EuvHgNqjtvhOaNrYpfE7X1kyelQXnWSmbiG4bYP
qopF0MnsZeJp520sn+blZnOW5nqBO1TL1T7XYUxPjfk2FQw1VmwpjmmbaCrskUz42lCN5hvbAc3Z
UfR7rpMX2L5GaOXQdvQVut6WlieVYIdohNzHvCAQO8ndgYl2QJ4XYt/PIgEWin2SfDDhPEHyBYr0
eN/RONCTurBJyj4sW68zWOh5xGBVkQ0fILDUkLSpb5Vum540npC9ScIAgs3TlEY4eQeCXBRxcn/M
PSFjTCNTgvUGx/uY1N+N7IJWM16Vm44sYpSqppzTaZg9bbkItg7zzXXUGbgtFCyTmXlqNMQlZrbC
ankrcvBLHPipGfAnUR9Mo/ku2XOAzbCKX9nBzf0C8epYF8URzT6gCP6+n9O7iEn1LisZvwvJXlgX
2u282U8ZxsTdskF+KGtYNnHP8LMZ0bhsNmGuOjIgHHydCihuHyCLpwHPfrW5DiPA/j7VhQrzpoce
etma9l03ewbbhNB3VXumQnwOUhaXnciwSlQaPijjUGPXuyYloNUz/dL66rI4+mcTQ9PRNDS6DeaH
orsyGI3mmJU8UsB5qNXsID9M4NCFzuifqioJkBILoLT4Wa5NrG70UzJxx1Jhk2RwmUgUplJ7rYwo
Y8K675RbSX1g+sZsjEFetoWqc3GwxX/qEfStyKbzrKwytKztrZjTz7xqQby3FLzITKL4ruyZJatQ
G1e+5MTdYLZhEXTyPWz2+m4pOQ1Re3khnYNoLHemDjMpaZh/RhoqTnNlAcx999HqJUmbaTxi2k3C
XDHYbbd7K2+jO1uXfEkM65Q244M2sY4ZvX3I6zQ/6JpGIxhTFFMywq7LmuOxrD/mTEMlnDv+bshW
/NwGg82ywLWfZrgFunR6WTf3vAo2VOptvLZVNINT2HimD1gxh6B2WACmPkVsxQ9WgzE8jnHQAz+r
NwRIRBLCbOKz7zsrSEBhe3WrXwpR/RRwR+76rgty8zrOTNt3qdcDp2vm9+YLbY7aQ2al+sOYDuUt
hOUbjBTVMd+EvaviXL3Ea3yINEaHjeFh69kOrbMsR22G6OFgeKWUfZeiWbOZLejP2UKggCG3Q8ZF
b4wRiExtBzmOrntZK3Uah+HkGn4+JmjmPPbBNstLU00fjDG93GVb5RL8AlSn8qqrVSZt3oY8H2B1
sbeb7ru94DjhB/6RbpjINd9PEuqnlUdaqOdk8vVVEeaaDp1FvardJWeS8Xr+YS4V/uWmYYwx5CFr
3IkwOXxCF8lzi7/7sQ07sz9hbv60phSDwDSdMd6gAJHW2M8VTO/EQseosVlVUfEuRsTOKm4/1tR4
c3QSrxCgkp2rkulJs9RldIgHwlmiJ8OoT2kPiONqDjgn3cDQZHvIOvIKE1Yo7tT8rcuz1qICt6Xp
F4n+gaIk0RWoWdHtLdtzO7nvyENPibZg6FFgnBmsbYWEq2V11rFItid3JNQTyQ9WlPf0y1U5VAOT
7Tsyh9C+trAkUg9xG9H8Nar00LPVWVdyn+0CVPnr2oz1/23xl/n3j/e1/Ff8U/sfw8c/fpDFhvXu
o/z5119eXcX1P/7j0ff+z/9V/8Uf+nf9l6H9kzi7q0mychi1bcP43/ov/Z+6RKl0lWVomo5M8b/1
X9Y/4e9I2gk1iw4w29L5rf+p/wKt/08T9KuCboySbvCb/y/9X3wXSv/rHwhSa1xXx+9//eXwT+sk
vHXuaKDADSUlv//1ARwu7v/1l/afuNqWIdGdZFcOXXMF06MsqCgllpT0zPhbWGvLlh7FgBomyAEv
Kef0axw/ZOfzloVITEI2yRVbtdPsTp4yBaESuZzjtWirk0aT+Oo5velFUb0c7DGuTygSAFgEqyZ9
3vdFP+7HjSaK1VQsyTLvULJc2kBik9O6zTRip8sZcTKNXsjRWydizpvPIR5lP5fN6e8vXAjbk7vG
980VTE+UlJuyXB/yzJD0n8YfcdnZnC63H31l+7Hi8ep75I/YygJsTXjWX+krO9Rt49fD2ISEF/6M
205v0+rETlNsVnwymitZWdP/50sKIt0YUY6nquDOjHQdYAcOVJrOBwuvXjDmzCf/Hb5e5606QQUw
+2TibJuBL01wPKKqdqwOZYasIew7mq7qkyt8o0kcTmn8R5Y29envX+Enu++3XAtrodWntpS4IRX3
CTVo01FwXWcedSBdGKpKLie1lL9xGEVBPqCHm7bhGbl90WP8vvWWeTL+yEiVeiNDRopBuVm4DOyT
jMXNyLnlMnaKfLeIX/GGbvvJEYjlHb0Nygi2UguQXo8pzuyLHPbtUoljtAznqVnjvbDGe2dAztAM
sz4gOCiY9As0lT+uliBFKaH7e9vVL+Sk4JcJDXlS2gaxUxcW7wDMAFfKrrYgvK3YZ9ZSPWyxyi8Z
iplUd5jF4RkfjRJYbDfLeC+7wt1n9Nvy/VEOU2q/laiA8Wl5UM4tB4fJvKSj/hNtV/AkUzQ/fzp0
ajJ/NTZlEPYIyUsxxUD1bIJm6b+NXEfHqWcAd2X8xqX3MqGbMrxj1BkJvCdRGw1cNarFW/3JNld8
oBZDNVETP3DT3aQlyZ5AfEFTWByMKn+yEwI5qztQoY4s27dMdFrTSP08MUH5uutz3rF5lvH63bg5
Tv55I7eAM+i1UOCBGaAtifbRWM1VnDjEFEEyBumNsNiOHLTWoxs3gZR4hCfrqyo1B9N3+9vqo3W3
xfNxrtcDuAbqYLaR63FWcgoHeUvHCvGo9tWO6abrbUlIpx/vhOiOnW2NKP7kn3H9cgOLwGxZHfnN
rDszM6WLA2y5aH/xFLicqO2Ni3VGZanFfdlYCb16A113oASQrGhA9xMFOLUb77LrNxF3+g3h03Wn
OiYFcQKjxe5JMFGHGfUcN9c8qgOhoHt37nqwgWnsegO5vsJb7lX2tUl9uFt5O5w6Fgc5VS3l8nDk
C+sdNRL1+kWThemnGAp7ZgIkzRnudcw3z40lP5NIfA8AYd9M8v34ScwbiELxSV0VdbfAM0BlzHuj
0nFXNrmgwcBlQpSR3EvnzgylmTC5hW0SxNkvN01edGTNc7WOhjfb5r0zchxN8b702npLtoTiLISM
a2I7v2kLLdrndk2oz3QvWK2ZoM8HLG6YgDRj9QsyIXIdSq+XjtoXNZ9EvFpokCyk3QZjtx6PrI1P
utOMIX3vrHvWl8KS46cJ8ZoIrk+RmTdwzZ3DqKoXZ82y/SCmIqCZyx8NCIss5kngJO5t70zYijrz
yNae+VRw/HRxG/bbCtGvofOVBZk59GA9WS6ncfqsd1AfmFECXO6cBvvg5FB9qM1oXhK2+4Lo32qH
TAw3maaYbqJBnzFN7az6hD+iuDE62KCG7P/IhUgLjn3mYZrpyaWJfU27Bnl746UvaMFq3OEwWzzc
M6UJkbVQCaQ5XthsssEkA4+755B0Lnp57274l+hqsMNrF0tl2dfs4C1j6y+HsbXPjYuGiyl+3gyr
4RtmehFBmZa0ZnNKGt/zwfiKt/2Q6uAR8biY4PP91aieXEN3keLxCApl83ay+dQYVhx9Gm4dA58B
b2/dTMmbZqe3NCLst7xU+5lKQVv2l2pKh+McYdOOc7qbRPZYxuVzVWxawGYcUmJfwKzu4SY4Q3+A
EspIIjNf2VPaQwR9ISNDG7SAgIRR4ELQptWTI2txOnEu01Neiwo3EGK9IjPgxQCoCu1nrL+2yXk3
YsZvDoCU3TbAECjmp9TZ6sBsHmXGLTx3g4j5mudS2YWBGuWzMb7UMq4cf+UKntpMT0XVPwqdaw71
JGsNKoh5O7MsIDNR0XLNnVkspp8o4uY6uwyz6siddpOOhSIyuYPUK9L8dQeErE9Uie6n2dK5hkAc
zJzaB/vZeOZASKmxoaiMTmBmFTwjEYetA37HnSk3Awe8zFSpaKCfkjpdD9asvhZj+po18UsnPhz2
Y+dfv5V5yX85ldniUbi1cZsESdkY3MCz4+Qit2A694Wt6QCCDeEviMSbM/1Wk/qeIIEfmp77bd5d
GMXbNFtSDWk3I7rc/Li2en/uBPb3ta8cP2ID1YvCuY1OcHrkPjO1r7I11oBzFBd+uzQPRsLVP2t+
kzLob3j3eY9duUN72rCL9FSCGyuyBTAkmhfHL7coPymunvCzpENwnmJwEZxQWmKwbaDFEFmkOzyK
eqPsqKiYMY+IQdFVWyLolbHkU6HXhQ09l1tbfk7i2nUxd5CNAM2O4800tpGnc7YJehsrWGkxBXcx
hmlbwxDIqF/HGS8lVMaDKvKrRyO5h5iFoAyWduu5jOboK6EukJKlKTLf7TZgTxnPflZrd3qD2yup
qud1yB1MoQ4j+hlLViWeCeCSDIxqGWo2pZqjXSW+gXBKIOF0nZEiVvTsG3gwPK5LfzIYh2RaRLjq
1sMK6jyIABAwpuIz30I7l1On8Vl3zODvT9l1jdd4OYIIo4Ju3jdRR9qS4kuyXI+cNOsjWImvqSNf
FeXbU7QivNcLhOqabTjNEA6mHqZh76g/JTPnnd1jwG1KDfmDWTUkUO1QSyfzeNgcFhXFDAnXEqIt
4IznnMTUiWhQW+rzFTtRo8c4UMbArfspgHnfnhjadan7U6gBBBf2/rmqYY9Wz3zeu+vhZK9H29tY
xDPp9NUbalyytJvYciMfANqRwhmx60d+nmlFQSM3q/yyHy52qlEPYS0WdCijvs1d5zWfoRcuUxw2
rXNce63xmuLRpQ7B16aBVbVER25rjfIZ812zSFTEeXkoXRgT7Leb7mfZQLLPBSzKwxwY4KEYCh+B
7yS8Y4fM0LOzXXx2vM0I6TTijPq1FuJtbl0+X8UGNS9uvG0Falh0Dg2eNuPuYe7fhoyWlEhx/500
zCJT1kvkR+Ur7jLnnNlzN6+237XrHDiRNeK15CERsx6IWRlhXhPJSL6MipmItk1UkLVMgIn2Nw6I
KEYvlatjKUF+0gTjCJnwuVtjrxsqz1Bj2NtpvxuFgVzCOapa35aSuGwt5p9uPU4obYwhGbenOi0m
1kr7mj1GJxvGNww0i3vxWO3K7mpdpXdgw2dbmULfY5WLu+5szNPntmzhtnFDmjl2YoLMsFtxGjSy
CmwtTzcTSKI0Sxl7FELBjpo6fFeA6BqSuYgd4xhky0VOtKUuyzKG2kgibbI/sEYGsZEMIcXdEUn+
cEWEGsZpfENj5wxmmbetWY43K36I5Jp5km0lOWQ2z4k+8dnPK3x6Mc5WlS9Z6AxgaZT1jqh7HsRD
3r5oNO6c6k2QhdfHECrAwzRQWjJPVhHOUcdAMpfnNFtuUI6sQ9fikHO2TqPso3/sKWe2CXrfLnL+
2gDd3MMg/RwHlPye3NILCKppELW/TLl9RzoTjXPDd0cYJ8cK2hn75r+ZOrPlOJm22V4REQzFdNrz
qG6pZVnyCWFLMlBQzFDA1e+F3z/i2ycKWYMldTfFM2SujCLrAKOHNW9jpKc2I2zYlmhX/YjQAa3r
nVcPMy+q7og9teTqwAjiqQ1rUpBlXfLuakIVBySOK5i39sYhw+iY0j5QRGODqBUgazE4ag80D8km
EbVRWmSfA1uvSFY/DEuOf7pQvsNxaYgjZP5WVizxC2n8TKwBMUUHfDNgdOVYh64I6RgYu6/HKkpf
YtV1e65xOrBgkaiYTwLQzIYeo30Js+RDgdKTfUNVM4htrdQZ4iHwQnShmNxTdWMgmJwJ9X1tU3xL
qum/YptQ237Ir4UXEEun6ycn3EezN9/KdPhODOszxMgHxch38csACkYy3+35J3VpTC81DJw6hfkt
RGVvamRJKwueNdLj4iAEhZvqh+mZsACtXPnQxZ9+HniKoPZxpg8EX+eMgkZZct9WoN7T79ovZ/Yn
ob91K8+7WLan6804qozGk5yNfx/898ZZPj3pcKjZNKbiYu7/97n/vquFRkgwYeYjbEerP2ldbEJn
QCv274P/Pv2/7+msODx75quN1/P/vqLCj8SwrhaUB2TU/v/f/N8PbjwgayPxVv995b//bLRsvj/1
USDUKay4//2Ef7/xv3/+91vUFgOCCPDvv4+h5uX7/r37f79+UJDg5vfO9n+/6f9+8f9+TXtqxuMo
5+N/v8+/T//33Z5EN2hoa0EP8kD977H490/QsVhSW9dhWZknj874kDEiFLBHP53af496PT0JPo8a
ltu3ZQfpCUrGNbH0YbRYcYIfDJ7CzJFbaSbpvoRsm1a5+cpgmLWmGCbEXZ48pHEBFTBMbuCxnntU
J7/9csO66cc8OvYtIYfnqaMLKtu8egZ//atNOqBJcULbYtbh8783kYiBQo7hzS/t8NlBtX21hHX8
9zkDNS7JcLCsHYiDoNBFt/W9Tj2kp+WLrl6WAF9HN7/D0MYB7ZbhI27NX0OW/9FQfQ7OIN0fUZFQ
4wSx/u+fU1Eg8eSu15jETVex0bwOaCeAGZ8UneO6lYN6gzTIeodt9saILLXpI5qo2JDWuWjY08y1
M7/o/KnidHruNfTtEF8XK6LReZbo81unZFuIKm6dpfTTYVjeKCPOomsD8gK8ZjMIER7SrDXf3BoN
akfu+MXp0MhHHgIgUYrf7FLrFWE7xq7slfWWIRVZZ3OgTqa3NtlM/vTMZc3nnezKD2+BAWiaoR6E
k9LZT+MMg1XwiGAJRcdh634lAq+8j3Y/X9mRk/kko3sNIOCtxynQm8n8Vxfmc1ssoSpCGFffyJ/l
qO0lPpiVF3qYwbGM4+x57zRWyMtL63c6WjFoqMI49WC8TgyE/poh4orWH+vPrmluYcVeMxwgbvBQ
YwSoELlRgCQbt++zz26pkcL0Q5EwpgXxAmg87BsEhuaoImns59GyWItze/MqoY+F76OciUwg8HL4
xrK+d4joINDQxXpHKKBZEdElIirBegqei1ZUByw7rBUEWsJ6FsNPHpXN5Bn2L8CO5rYECAMojeTH
sc72CYu45yhOP6sZZFyaMG+RBVTKsbhkCNBvykjUEdc8p19llw8EdhFTugWmIdI/WhmvVceGBU8k
3WJPtQpV+BlhxbFEwIT+a8Fm+g4U14Cpo+rdfjXWo33JDPGeBU2/K+xUnNipfWWz2W9Vm0Tsnigk
kEEsFaCBTXmjTYdRWV+Tc2/Y+Igk4TfB8oYlOZZnnoumy+eNi6B83eVhebFaDwQ1y3o4fVVxZoe/
2AIrxi1T/i657PYFkZhnjCPT+d97ofQZJagM7QZnPUuZ8pYU9rdymWaYPqElFu6GJ7Mflphexgg8
OKb7qIUpr9ZCcE9AM7ts+szINtfGQEPXdma7cTk36i4Zn7vQ0s+jR6ph241v48yrKjEQEk49lTpb
oubSOcnPDMYuAI2hQSZsPYGE87nds5Sbp6qD69Xu2ow8KzWVV1258cPy2uYIuYd853T6RKJenUev
Tl6cRsDT87PFoKf0BSndvRlJ+JAIJlbG3L5nzKu2LeyuFQbH8jDNA0YCpt6bfKLaJ44mZQE8BFte
885dC7w7QQDb3ykThrQwd2cX2v1KsqTH6kc6lWJI2xfS3jZegGS9i6oLba+xM2wXYK8Y2cgtcnwV
W4QAqOo0GtZAPo/1E/Uy+82pS5Ad9qBjNB7sDOknZUERPWhFjyxv3G1mNvbGGOntIG6CybLB4ZfJ
z54MgrORFPLc1KO39WOawzyWv/q4TndGPdWneTIeWmbxHoMBC6/FGgzNotrgXSfQhAHsufADRVDp
/IKayYDOyZt/7yUaF5OFcXzbVb5xKsyvQeAdMfOg3NcM2LBZAQjm5lCtB8A22NQNbw9gYW0yB+X1
l9GGOta9n1nXOgziwym0T2P04WuNHTYJ5TXKnE8XRCTq/Hy6+9VWRowhi07WL9micLCwryzbRRcT
MTpWjoND25F7JotxfGLJVkMtUD/ydvoblH/CGttf3pYbd5yTLeAhXAGTftIRjq4IjMlGQmW89MLi
DazkA6Di5wSZ4Ukub5TjeQydsLQNTHLtxgMUlA75uZcCoEmo4xPPH9aJ2T7DX073RTJ8KK8ar8s7
ZmOJpVDeg/tpL47zZ3ItDZ5EQhOAsuJTWCF3Q+1dzS7+2/e+hcJahS28qUUl2hYHnF+f0GyPRiyx
5sFfTlNnBFmbJvfIxDo72H2Ir3vYaZkScsdDlf2w3ITIRcXFjJwPNTxHcnst/aEjb2L4YeRYGRtX
vZqkDq06n8GN6da/ZnbR+FZBQ9qfs8sLSw+s68DawfDu3YMEvFzXwxU1zzHJK6jX4XPKLrrESw6C
hRl0jBWMGM0vFWQ/VMnEPAr7c0ULNli/8oghEGgb0ulLt7uFTO1pK1AkVy7cQ7HEtA4EeLEgaSd1
9FVzmCG9I8UqQvEXkTTg07eAYAKmwOMdrtB9ZI48mxtnoLVF/QXFuUJ6KEPUsl6GXUZDXujPWZSh
j8EkKVu1MXBEFVlDh5w+dVN4R3fubIyMsY/P2hoqEB2B4EUisFpYfnBiOX9n2V8weeL27EXkV89C
rsP27Fjpu+eg3qgHE8wgdyYTEP4Zb/TRdiPWKznVzoQo2VjkPVYVH7t5vLlD+/BYdtImPOLBOs99
PzL+J2vIGEFk2drfgNo42sHUbYaWxwk/ZbPUlDTkEasc5vz5UDyz6wae0CC78Ptzudx1Y1Ez63LF
G7NF3CH1q9dbF6bB/SUKkbKmjqAsFd+68BFYITtlnkO7ErOwWNVjzbTSDV8ZvrXbUj1UBG4bfcbf
tNXk+BkczsURWRAuHRi50CDV+tWzvPA2QK/fWjX4tnF6mdzi6siGPron+DZg+oRU4jJL/2BMzjXP
n0MDYFSmkSHZhkNALQAUPZY/cRZ4WxEhj/Fj9ZwlpT7oQDKwq0xOZQ07ej5TVmsi8Qpnw/WGi2vE
GFZPl74ObCqnX57y17rXMdO6sXkBPnIgIpeFA8ECe8Mrbp3bHWf+q8aOIY+lCNOp2SCyBAImA+s8
h9OorXn9Og4VXIYOGMNgzS3a5vi5lMN84bclNh07ZaspzHsApiwkmTCVLpkSRrY3uCm7zjy+QitB
7+Gf6njcYqV6kwSQMtxl0pCH9jNUWWMcfwqpEkA3FXPyWPypO/GYaOSMZBsrzzuSScArEF/KOlvy
p0qfoSbXFfobSRRp20efyy5qq14qR6s9sVWXysuY1gQDfEOWvit69LmoLqD9843dRQzJBvNjFvHD
DPpki3uHPtXPC5IT/HSdodLcpNQODM5OjcQQL11EDuPSaxqpQJuuip+JS1YmGpHhBEWTESDYueNc
JYeRr9tkIxjWfFTWphZxsuZAio9WVn8aWdrfeenY5MqJb9Z6yLILIz/YjLReZtP5iwLyWmI53KbG
sIuGyj5XQHlZmKWMHagpz52DwNlm+3TwYCNaSMHXUWbHu8Ef9DWuafpzOUPpwcP4xLk7X31PwGgp
k2hXZXO6d3UNAKEhGQbmUAQshWeZGGRdEeNKtTDSpAHp55YR6ClckZfjr7hbnltlvZRT/otknWz+
yCP9JVJBWnXqn5q4+cB20F6anuwqJdD/d3Ny6WICnWy3r1hqaIXQgSDVOLdttld1vRssNOT42w59
PnQ/hwFFb30EKBA998p5EwquTeHVR4zxQG/DeRfGs7sJIzBZMYIxTkOWp4GBus+eamYhfj6cMEeg
TesBIaQOPv8+79JbjBx87bgKZqifpAdkIyeHU5tV5CoP/GaDAwGTeH23aMNXlWnZ+2B2EGpKX+4Q
hLpbyhfA8jn07xabYM1FJbmJrRom7+QASuKxy5eccL5bVk8CP5X7F+zB784jcKNsrQORHzhAq+oV
aOLVStTv1g3fbUNdahkwAiwlQ7Aog2zTXxE5k42cFy9+3cu1yFDbl2n64EXB0szNqiupm59lYr8Z
+W1uiJJOKExYVgVbUNpkq81juEodgFfgngE1j+E1soqvaHY+QoYQqPjfGWgTrp6y2m18Xe66mrgm
wWbq1FGVSNzKeG91fpl4wa9rc6g2VPFYsnojRJTf0dHm5QId7OqTCTdRu26/z4vqUQ7di2S2iCK/
OEEx+K0ah7ybKd6a9nAezf6usVSTD4n1ApaXsw3zfJu7drJWcMMPyTyToTwk4TqvWpRwKYU2PMvn
MkM4SC7lros6diqi+JpLdmwdQoSGqIGNF1RqM7bGvTYzPB1MG8NGvBld/Uf7gJc8i9Wk1RrHJPC2
rJ1S9Hw8Z0EnPhN3ApvY1tCgspM0Bn4ZCmvQIm1J/MCIEW/kzLZT/FK9xK3YqP7hwGNbPNXEts/k
BgdAkSbuGopIHTWxWvAdUsD7yd3RVALgC9PfsWPus34imiA5QuoyOHHQJYqg/LCwHaObmidsQHij
9QSEvESoyySRWir5S2ZTs8bQ6DFCZSmWBuESTiyaH0wXx4OqgQGFpZq2LG8zwh48+dQs73GqGRvR
AiOK0TLYXIR8MAhtXu05Gtx/X/jvzb9P2DnODb/Ti951js4EBAM9GvBwjBLWnCnDB1KY/lAUMMTM
nJ0Ny3cznH67mcy2NrNhABbZboxyd2NMwx8HkSCFtgWroL3zjAocjasCLtmGYGIyoZ3oZzidh2z0
OfT1gUhJAIcpggal/9jKJa8LSvYqhFCFNcQtN2aOOcFAte0lfQ46AlqUl3hMbRV32CgifxG/PPEu
/FBdf9KBzNzEEmqrNM655yMXK0z3DUVeeZNFHAMSwSGCxcpsFZKv1sXQODXrLlPZFqY81quymZ4Y
Vw6n3nMupCqZTwH0jsJKf8jEcA55Q/tgTMbNSUexl2kvDj0KvZfKMgcKOm6TFRVRKxxwnIylFSnH
37pR76rR80sXiGs1E2hpts6HjqnYdYU8rp2tk4ich1BcuqEEBdBOr0UZY4RYmICEwtZ92d44m3Ys
waPzFIUXkBV/itKWO10JjrimvFveV1Yv652KXTU767MbueUWNRMFnYNLsOiTs6zUJymWW9rTe2u3
b7oJcBtExbSZqvSLDctmSIsfbVe/jyZFe93kyalzQgxjDmxFOjk5BnciDH6Jtt1WnoXIvGM2jpSi
ZchPfGPQXBq8LkSI3bDS74mNhAdlBB+2fPcj52ZL+69ymLBG2EJdj4uxzMTDeKSthyM4IdzEGQip
1GX70CmLEoR5uw4zYiaVWnO7pNyCMjsTT8wKgomM+22UxUtr+Zeqcr4UGxc2A6O3qQd51CJ5UsQI
7YIRZX9Qk7VTp+BzUYJ4Q7qrw/LZ09PbJJxDqsGA9FOKbQqrifxKANELoiT9CPG70aR7H9wkJwBj
hZCygPlJZ5lv5P6W2wqH5apNEJ0bEQpw51tyzW16V3x6Vox5k4iliSyfwAOKkDQ2yZ3eRbo0rpUA
IinD34Tz/Gk7Dlmw1uOKLfCuLDu88vmI6cG3y13RbMvOgzS7H/PpuwngICGZBGqINSWe8hzdzxed
4riJm6o95rM+YsM65nq0d9XyX/L03Rj0vKcD7kLbZk/keoKAMfqrteXU0P/+1nQLbFiYB3j8NRMk
SsYk8bzxbMors3e4+toshO5HkritxCWNGvWCMJzEVKJzqP/6fatmlIkLJizyfoJcNgg6ZWBoVD78
+Mm65Qu+RUv/h0eKwk5xXNmnFP8UcvjKeEsn+QED1v+eyNjrF6FQorLplrbpiOqghj+qzeCYOgVT
iR6iriWVsUIBZ6zcOLEvJri+NTOZu1GW81fV+c/RMGOfNPx5a3NTxFYLIIU44fYS4opibuz3r8JH
NdfOrMKs7nUScQQgzfOPFlLfu5XM8LZas/oaNv4k1Jfv5GCNFGKImBOmsKSzBSdlnAdRBOz53d+q
CvCKiHa8sks9u74bfbVj80BWVf6UFuxhrt7u0k2JewlR2TQaZlIzElflRRShwEkwtU/Ol6+pVtE4
y0ecn2SQLZMWJDidCJ4DnxW11scBLdxXO0RfYvbc16Q1GJU0sXd0RNDfa82ThWi9+qLrFOb4k4XE
c4vZmwuttd4mMhXxzij6GEvEW8dt43s5JWLnCuJoQFxZ63Ysh10SwLHJSBjq1Z+8NNkrcYI+jbhn
wV+xRXEHNb8bFj1/T+bvje0L7NcAoB6pqvoEvVrRv9VGUz2RH9YfhjlpdwZj/F9Bj4+uz+S7agF8
Fw7jTfAK5x7TIH5AtHBLFHnss+sjKnRcjwldCMgN+M9Vf4pr2Z6aOj1YZob3eCKWtl8MydDxW3lM
Z/i5cKdCV55szLql6PQeTRAJr0NzLWpGAIyDCE1o2sPYqKcGXaSOsKDQXWJB7+n1i5h7mBvvOita
dUNPZZrXd5t521X4s7rEfqO3dpbyek3t1ywrPqbOT89WFcCra8XJIFAtGoS1D1T72llyT8pxe8lV
ui0n7aBIJE/Ag8iQ1tXBdJxT7sWIxaLXccJ9NvpDeA1aNdJ92p+lBTaItfdrP/cpBaZmH+nEBj7s
JTncxLrCPFhdwjkS2xYRdUkI3KKM2hdI4W41Ov2i9Y8oqe9AGbA9AT0Zq9/zfBys+lc/iJMakRP0
iGby1lrBSHdWihxtps7JzrUS/uoQS4WDAsJlrr9tl1lOzyR1y91yCQsBm2n5LWFXo/POEBVc76rT
vjyjRAWyQNYA7HoKEGP2n5OuCEgY4k3QKW/XkqW46ksQxo2on2eLFYPIt0E6aDSl7NJmQTRTyrAh
0oSh14o5aBxu83SsnzwAWbkwUYLLp3JgmYxXiNtQUTEDn39jBU7OzTRGWx/KCvINF76WZ19CgY4n
TK+w6ZENSqzmsd1Yz1ZUfUim2JpnfmNm6GJ0K+bL1G+iBg6pYAm5EVVNgmqXfE3dB3R9EAmsJ9cv
XtcDKeJl0APPupb53Rlz4+hlZFMVYCpt1zgOKXiFOafIyQqLqyJ1t03qT7ck0PA1iC5g2+6f0R1u
LFrODdGe45b4RACTdjOttUarUcJ93qEdaDaOvUlLRAtJgUV+xqVjIddACmwclrVLjzU1pyCF+G+1
p2BfmSq/M2dPwZy1mAPx8IrKmjfaeCLM52uK6ulBzguuSLa8G3B127SukzU6wvA1hCBBPc1K3nJn
BjtOq5GjpccqwVuAsMbltBy3rtYPVQ7lNuCunxn9tLEipzm6gXcILPUDCdhP3yoBRcgGsRxLtP4t
JguYWY6HSNjHeNmJet2LejpIWCS4xA2ONjQqJW1AP7H8HmeOWouT7paORYvcXQPUgjut1W5oEe81
sclqL15XGF1BWrY3GxjYSVX7GnbPOiWeMxiH/SuEpn7dtC6PAJKPrH2NCuddwtq89CR8bIALhiRD
AXfS2N+XXQHwX7EM3+kzUMuxPe72dk8ZF3V6m1kj2R+eM/PeJsRNZDSRewHrdlZTzwOdDe6RZMlD
6gWos/Cz0dFNi226ck7CRqBhO+7Gyp18jWsp5lCBfGOCAvHuOnN2fdOMJGOhAGV2urYibZ/aLvtO
YkSdxUjErqaYKyC+IB/0io3Lcu/6vzf22EY7JRihYEWJSPKM5l3cRfHNs/B9qsIjvmX+lB3OxgZ2
3VZkzmqY9aNTSbHOxsrfsEwalf+3XGSAebGQyys8xc2SmFUCYFprApmniFAcu8LLAhhtxmL9ETET
WuuQkg3OHqe+is5oFqutHbvHmF0X7SuPPSgiDgp+LDmNhJ2OwwY9M8v5kviINPsyAqvZDqCcUS/I
Z1MqVoamD30kbm6+i3+LVNppQ4riwZZ/PCs/Vm0BCpwEIpADRHFgfRGhdVXc0Nmxcx1EiFWbekj2
daUNvPe1vfVSEMdD3SJRYLLadGdySEuyzqW7gjPzkIzkdiqccJUDlsQiRUveObBH33RgWlesqDyl
A8Ve/bIMA1oG99NsujuXaA1MieV7TbWzHk30JiR+fyRe/yGi2MPjphYIe7FFqhkjk85BKxY9o6R3
SSLQSbFn80Neoy1L/uuooyOYNUDyFCKbvgORAS+PaayXETODwErjY4pn/MFBhKzKIG4mnXUOTsoP
Loaf/UE19mUSh7OKGYYizIe8Mat66/a+seqDN7tFU6BQvacJ6jmjKK5U7vAY+2c5BNeEvJc9GJ83
XA9A96b6zcd3fUuT74xVZ2LiUIOYG8IczP5UGLcfCpqZqPDDUej6qzE2L2HMoNpJDFiC3TeBJdN6
0M2AJpnMstEpUaahm20A1agQa0sVfrhwwBGFFSWHTPbiVpA66FvJrsmIf2MaY5M3sp1tCk23oM1V
NKRxkhIIDKFYuDUxsIzJmEOpYy2dH16iiXpkeELwQWeAOW5G1zhVKVMa92BF7kP53Q9WSV95ItKD
w+gH0Ui1ZfzO4HPhy1jtM2TxI8UBJp/Auudxd04SHNY6hIQ1p8EpLr1+JWVsY7VmwZKNNZJbkpic
0XpPMwzbBkM+rh4qY5vYqyZC7YPBf105ZBQpRdwsXL8tiSb4kcLAWWq+wzjQ4VqiXHNXkStDdlRI
SMPHPM3Qgo4WOoHgYEi58yXOoDAj62HgERF1x8YFatVG/qNQCFypEuF6jByccFTuCg68VOtXiBoQ
vN+bW6TmZpD2sw6JoUlTQchQ9pLVIwxAuzpWTj2vPqupOrfwIQ946kjvZPUVQaeMXe/JbbgfIPRk
6eWFKErSbs/U/Td3KpSMXv13tFuYzyM8mEzxoo3TF8q5PcKuB23um5862zyoK+i0DZvy4jrGHmME
R/YrOwnWQ6DUvrVCZ/VDIJFEIfFNIbyd3We8CKifmPSvWbR4tKGUUfl8Sg2H5ke14KYQPQm2xig1
q2hnB4iqWGa/RY375ut0eHEGaDLLDGr8y+vU3EmbnShCHMEG2qWzwkY+eN1bMJNWjvuMAyAGX9Ho
9im21B8LTBsiG05L5dTnskDeqqDTrmwnfSYg5K/FAn5dMVlFwM9NgZybUlNPpUmNqL4u3oUOODVE
Sc4KDg5Eara1chf3Xz64ek2lWq4aQsGrgS5uBslG3nKSVsFujmY8rJNzNyBzoqQX1PnD18CRssJm
1G2mGfeBNoon2EUwmAL/4RYL1Co2HPZa865JR+7vBB2sAKkZmFOx7ZHUeAgqfTe8iltbWrxJAfrE
nTIM7XMMfhtIkoVXo5UhERgAW80CxUr8YkQgNUddtJQDeNC6JVppboOfrbDvZW4XUDswdDd4YoOI
VU2p7syuCKFbljK23Da2tNY1ard1zjMELySEbTIhg+cWsPap9FYIs3HboqfOltFbyv8YJ97bVDfd
Nqljbx0VNmeWiwJ6chAY+B1BQqP9ZEoEjoE3RFhBfe4vPiG68UFqIoCCqgGCXp5U3NFog2LA6xhz
lQZLvrFGk02+VUNwkTeE1soibgEiOqkoWf7U1pyxhU1/Tkd4dA3zo8yI4uQ+tzF8WCJtcxiWCzMK
TUb9tfrpQxfepK65LXp7U3TDe235A9GR+tC/2hEzM2nLUz1N7//+utQVQJTTDAW9n79XRXuduc+u
so4RVWcRttttipm/0TG7HZ4Sb2cw/dsOpbOzjOmz8EwEqM2pZPZEXsNRhPvCeJClx58Gd3wVpgQ7
uT0OgQAoKcE2QHJkeq2p1a6dHmzMw9dGG4iUHMhjhWYdLBAlMnF6iZvshdOSJ7prGEV37mHxHRg1
mjNbsUZo8SWta5JRVoaaPyMBFZnF8C8ajI7CaXyugHbt6sgKV/fYyplTGcWlm8u30emP6cAVg1D+
QDeEodJ043Xe2C8IAH6D4Z5mtnztJK4aRs66codzmN8LG45OGeFjk15KwwOTsxxGUlJbAKQ4Nm5i
qfntecNogF16tVOMdoDcbeZ5eB/DBZbCjwLFfUPNjAfAIFov0PZhNMQ5tJgm1mK+T6zStsJkylQV
Wyc4pajKQJQhuXXe+fASDAjNNAVAQ4v5mWwKJvu7AIknRCwWPS0qlLXjEanDymSbeijBjPRtcGS4
i+MlxgSb0KqynqcImox2wO1CBSHab8UW/5J7DtGs2bSBooQA4mH4BJHkaVTz5LBxmE3wOqp5TMbR
mXoBnHF8CLvVu3jkNKZWIK/i0ZZwRVHioEN3FiqY8yXE3GD0QUBeJBdZMg+1JS+mthCAZcRNhd0b
3r9716AOs0owBYNRs2lPxvPy/AfEXq5H5GKiqG722D/pfnqvi+lJ1m2/y6Pq1Kewe0zyCPAUvua0
JcjPXskn+Haraosi0941Q7WfnXqEXYvwI9/VIvTJ4eQDdW+dXcW4aGQxuQ7NBgE7FPiGpvoAJPtG
0OCBgQEmizD4pBVd69l+GqtgS432NsvpbbA4Rqcl/Rbaj/CSs6gKDgfQMQto7Yz7y9r1zElXuGmY
OXLKR5zLjE7sizSHY+tyUiSm8Y1qHcKCt+Jc+0wSGGmgVI2mW1udCWie6mnxJz0Bpaq77oAGDJGR
5W4Fm2JLB28RquZ+6BADcUEdhZqfsjJ7MUPYoQPRbug7wRAQDRImXzEvdNobqMWh+XDE5CGfZZQY
t3ojiug7srnbWKbDNe2Fx5irFT1xQOZex1qk8tGe4bh+T71hn7pOTZ+CqDAITQICW2CYfG+OrIWD
kHmdp1dTUl2H1H4KYf0egu+8twHTLg+Aq5xbAn+gpceBwIu0IR5GIPtcP4l0DlbRcwGgbl5SR7xA
3hHwY8UME+I6gNHXJV+fcY9wLZIym9S+6wGjTtBHLC1b3KJNefHfVTy8m7UuT3NX8dDW1QXByVPI
EmsVDrjbuA3uHVGJw6BAoyLybxMeljnEAwISioWzKk4+5cG+qtRlUuPJKihJ2DoT9NOHqNyIA2Xd
S1OPg59HsWNFn4nntpLj1sqzBxl9iAttsQfP3Bx8bN39oDXCAgTrU1d8ZlH/3nqcq1mHc0hDouo1
AnKnU0+oH9r1aGUfQ6Z/a1GGx4rZqpmHv8tcP3Oz9dfdMjaCZkb/av/MAgbAqed8mI54SNEQ2crk
PrLedYeLGxP2LTSNeT37IC9cFZ4EXg3MZ3QUdodqf5I8ehLEKq+WJlplc/vCsCYC5DC/q34qDlnK
bTPgPsvmEz5AZ36CCKAnbfu/FCSfNHXMwcaTLLW6xeOeqfWWJExuqRh4t8QWAyeTMcbRbuoOxBKz
aoBoy6ESxDeB0qiWCClrej46xkts/C3ALaHlRG1p+EqcpU3pVi3sOkASoKSCDP/PyL4j6M+6t/cW
wWuEvwcnwWXCvGJddqVLNKoJYoct8QBVlCM4PNRyhD7mooL1w083rJqV50x/J+l/hkXzK081VmV7
uJam5IRn8rY2UvKiKajtEPMLw9sVUd2EyI2/u1DITQvJeDW6OKXcFsW0Mz4gDfHVPa/hCCw0d3ly
PokUkvoB95JTDMJbBtbKq+SLv4T3TdVpAje4gjZTWpyPbo2zMhgLIi3Nu4Z1PvZiH1PlsGDsH/0A
1o9MgE1r9e/ceWm+PTBH6haFwYsnYpgMBXm7iBKEcait9IJI9LfPzb9V/BEAH35If3rv6oyIpvET
Sqs9YdfXXOp4fb4VNSETwltAXw5rstlXSX8e3frE2vAZZeJhIIVWRDwScG+vHmNbIQaWt1dyjmKX
ZzMcCkqnfaZyhE69/Kga8ydmzpeOFpqueCfC+KvnRRiny92Z4QyQrIq/V1TRq+9y80wid+c1XHve
Z+b37wAwroZdHjyu0RUDsnPrQlJITeM5GcmYQOGPmBmhjBdjzJzTLymn+2xwu4rZXJrjw7KdisaM
lV6XkbBD+FBUvok+/559c9vkYM/qZr77kkWVn8M8xyHqFuNlMus9Fd2Lb+q1lWOTZVQCdMErN6T3
bZ0ONzN0N3tFQ1ljYSLSEE+XO9wl/ZqIpLlC77SL0LkGjjrgrd7aRstoURfH2fcQboXesR+Ma+Sb
F4QUh8BXPGVMGJdDOMj+tDA/Cbu+sWvcMDVl3YidPuFlhZ8d1ELIVRdVwbcfVS9TZSGnLuZ1gLCG
9LIXQn9/saW5iC5fswZ7EOwD8Y8ps8zalRDdexNpSuXZfzISN95OJpnQwLMbi1OdRWayidwlrDps
PyuQuPHLTL6ub4K79tZufmBQ+d5HAHvAilg9V2tHTYy7mOi5qj05HZcHA6lN6RjQ5byehUFsbt1A
sPqMkx8jrEunQawZ/T+Szqu5UuWMor+IqibD68lZ8Wg0eqGkkUSGJjQN/Hovrh8se+zyHZ1Ah/3t
vbYrT87HFIgP/RaRwWNxcDZ8106uG3/HQG0W6LgXB1dXhQDWa4IzTveBXYZwC0c+0xcRN2fJQg2G
uJcQgiJxaeCsZIyWmth9w4H7AingACPRX8UWdL0q3FW2d5+d8qFofK4ZREhch3+OPWUP/ozbyIqR
SHrrfeo59Cdi3pbtRznxeAxo7eAF++9+fJCx/zOAA9gJyllLLsnrtpj/TCzR6+WA11r5ffScc25U
74nL9z3JtxLuIPV6HSd9NjsNPzxOaUkvIuCHqKJGfzbc95GsdO+Wx46QSASNKMVBUpSLU8b4B2WN
cZBglFnEwB09+dAnbOqU9x6GqCA4HF7nwdhPvQhPfLvMpD8H8QBWfia0HRGmGa2NrrI3U5SvpGfW
y7bgD9nDXNBjUVKP5CH/RUXwj/0QtjqPCfsMi9ZPVQTvNQlBBA97Pw44r1FWNWpZMuiLmRmfVuhW
26hJv0IXZSZwB87+zclBzaag6k85Z+2qg/25Zkk/jHlIS1e1byx7K1VE0iEKn8o+vcfgRJvU8zC6
J6hj1S8toWemZbhNmc0T18Ypw4J06GT31y1bDnCchhoJeXeUWBVDDft3YGR7bsT0aGBvJWfx1lgs
unrZ9Mt5ektYFswpRfWKLlpRC+4o9YJx4ZTkIwZQUVz77m1My2MQQKloRv+Bm/EVpCjtwiHsWGW+
YRCOVo2o3pp6R7ge3/JU7yl7IekUXmO60ikNWTD8zaHwaO5A9mZPn/9AEtsSf39vABWl8DRR4vRj
l9cPmoKCdfFf5x4OuuifMIfHpoo+Wlpi1h6fkNGEb4ELy0n17xBgX+wF3bbsFm32qiecF85U3ivL
+8n0d2DFtxHKve3m304RgZst+MqEBuFyqpa5F7xx82Y/mdj9C2SUfC04Beah+FWOyGFHAE8IE3KH
gf2mNOGY0fSIy/bR1eeLZPQkao18fJwi/0nq2sawspvbgD17LO+Bp2lCCcS6bVyTpAALnWeonWGH
T9jrnt0OUTbu9RlzAdaY2n6bSZmRXIajqC//fUyGrLiPCz6wOsGgz7K2SkfvjdD0jyvYHAzO0Soc
6LKud7ovblZW/CYtKtprF8y/eQHWsdHjS/+Li848JYl+sSlqpuCXUjq20rR9jMJPb2JDF2WK2B2Q
WpcHXzAwUQP0pgHrrIWADE5x3nrU5qEDLA+RUyW3afR7vkLbImEdpos9ZxQPEeHI4JJFfd8vakhf
5sWxRmQRzqMUBAgrtWtbidpvB38s2zjV6bgJTD78YSbSmdkstUBBXjIaToj8VX/ypAPpqnb4+ddu
JPk9qbZwMJT2IWNt3vPKQcGGrmpm6tsh9oOntlNbvgXbFM3NQqh2ahLfO+ZwJXq1cTWc8XHMsEZZ
tMDlxYiCQ0cl/LJT0RDS0ICLuhJ/Sxjad6Onn07FqxywPS1wFZhBthq+hckcfZUmbbCpxbsbMu+c
/Re+XvtcAOMnbH6rHfuliHnqZokmNhWvXp9g+7B7HMKXKQXaF9A6YA7lhyyzL+1Fr6EfvDUAENbO
neIcqiyK8TRTYrrDy8jcjZx3mXDUMecwwkJpvMbYj5KxPFiKx0815Y6HFUYd3G9Y/oy1fVZPRneF
uCuOV/vWT59brsEae89iW2SGjhfQkmLnW/yKWZZ+lBrUZFZoMGP+s2vNL0Xp31OaVGv8kE5nvSsI
G/tsME+pAl7t1x99IOqdmc7XyPIYi3jLOLpjG6S+ERPvDWH/qUnTr96Jbga/O9A2tngOQBRN63VC
9wvSPdtCW6X8B0j/U3+2hng5qY6cgF4qRujXzOWTNobyYUILiNB++9H9J4Wv12OG1xW11iadvQps
coC4lkBeyzx8oTqQ98DDHuv19QO5O+YXPb5pA+O9ZR87FrI45oJB7GBVRNMl6cYf16C3ojL+ySZ7
yDv7pyP27jX5GTMwuDqfA2xDitzA1hHDhEmyLt07VnhnJlNvKnu5YkRdf+VFXjMFFyuS8XWd1f2T
rVmMRTZgSm7ZX0vI79SWP9o90+uMHDz6Jh9hKfqbExjPIaclO/NrTARqJwRRaAs6ZEuzFWzfRG24
G97r2XRWuTb9XeVg4CnhgTt+TbVIihpdJvg4wqk8Z7DjeS2MGyeV7oSZfHZeR0eHl79ElfM7Wdra
DeDRVna6VJihfOg6Ny5aFt9e8oHSsogi4w++BjhN7zFdWG4vXpiGv2g81JMEt9U17dUaXpl9MHcP
8nyTlQKoY4wPLsP9EhXoxuMVLjrhUz7G2RF4Bxpzj59UcDGhNKoo9MlFwDFngtNlf/ThBmwUPDS4
g/aPNyMJe15/nKCMz3yuRSouNnfsFepovhmZVgmd03xTR2TaOn9P4PIAVA/gX9f+OimYZF9+FEb8
i1a4DDM1qif8PaenLqUwvfcZ6hdunZ1Da/JNm794PWj9WfxBeQ6mzBH20ggBUHAI3HXTE+gIcZ8W
+d338HgIbW4QaNK1SapnQz/ExUztN+n7Egs5BXSVilZRW3/MzxVeZ8xdPHtTAYUgKtS7XRu8vlxv
Ys3BPIJywF+N7gdtskBV6wqsS6leRu4/5CxOdgurgDThxUlxMyXVgWTtnXzvChdssPOARo2+fG1y
PnTUe3uVk3Zc5cuCJRbdc8R2uuo7hDrnVdP/41QeE+oRHsE+oSs49UK1N5fFgyEbNnbrn9lXH17B
LHWiASLw34DgyX1V1QGvoNcrkDhybTB5i+tlHwoo1ubkQxcyMlC1ZRpgwiB016JBKspU8zg1+lGh
EpVLl1Dh2M9OY6GXDSnuAWCsdv4Uu18i6EPSQSFvPJJuhsMTUqRzjS5+6xlPtNb9uJXcNgG37HRJ
9uQS+nJPWIEhmdn4nD1Ly3rMIW6mObGsCfch8SB8qX7AoMVmblWBREGHX/Gq6DXC2qxp71xBeo3O
wEwICRCG8JY6vYJ5DhD7D9Qm9M+kqfYpOcm7r5K79EWwcf38J6CKB9ukh1K4xuvPpZD7RyJZU8PF
MBHPGeam7CuIXYAWQFBrTo1u4b3XMZewqgs/xQy3CuTOhhq2x9qw+7Ok4V3AJm4yi6VSETXLs4ZN
EXAgeNs9aB6oCHjfiNBbZgc2nctMEuGOzh25x8Rw7c0FodiHb47JOBbhOC/KN2YyaAm9BfBStQr5
nI75xvDh2eLZhHtfnzXfokdriPZ2HT7F5J0AEIkZvDLerjotn4wkeGwcuOpxAAa3sKFUUz2bKP9N
F25z6Mdn2c8MPHizIBRdcHNyDyGASCNSQKecdUEbM/92BBhT1P77AKsT6AFBehq2HiSaUgzGoZcQ
XASVXDIzmLm0zbPOaf/mzOdv5i7hc57gA6T2BXJzseL3IGWgGQg4JtYHOpEDC9HaccM35GoeAJPO
wixO202M6JvK1zkKTBYRR26nPLxbjRPcMp8EKXs0HWvRsEls/UIXIfUT7Ih1jTaUC94k38WAJYgE
427IXpw5/SyUPMNzuCrFqSKiItkdRrTmEQtNzwYkhmybdgepM+5tzxrt0LPt5RI9FkfDx1eJeBTY
i7xQEEeJemBoSKBWgEFe++piOMZZzhwqw2nNtytDrbAuqateBg+8AVLx2S7cU2504xaU6cqfcprX
IXQciTMmG4fsIDtC9qwHQkPFpLkItPhnA/aefYbPVTfqpXUTKPTDvSHj8Zib+g/lGrQ9kdCxKnxv
M2przJHpOfdzFOG66/d+92xGYbWd2K3XM/fqFbwHTNQk4iGtOyvtsX/Q3UKWNe4gS7bpr0qSA93Q
49ZuIoALY0cQqoV+5RFN8KCrmG350EFnW+mExhZ3JgAQDppFune3A0hS8oYEuKOJTDjWbkI3bEBN
c/GDMTiAxWu3hcGUKCdDMw9/TSPcioTwU97TtJaKZQdS3jqGAjkCtO6Y4ZCO6QENVSBdKp/us+yY
0YK17mTY7IghP1OCVSIrQ1aFM45hphbo2V695650LTnV1vBc1nT8RSgZ6U/qdc7OjPK/eTlckXd1
hQzt5wieFgbK1Ziba5s4HQ5GtzkTKdnZoF7D8duk5eowqPG9MnC+8tRscH8E58xFj0kzj5LSQO7a
ps+3o/TweCRbI/f5d1nlG8xXaggxmtKbd/BnOWEEtXFeccxJMEht2z9zIN29Lmmb8mLAOen3YAz6
6Ko0xJtk45CziA83fvZnqOJfXCmvLrWf3EmZUfT12JDsISGKnUrVIe19ZrdVTCGd1g2fe9Hb21xC
p0/rQ1Ufy0X0pH7ruwv3Sw7BNet2XULOuE4cjG1rvtUdr9rwxIvq7c+p6t+reXTWbh+7pGD3/z/B
e7XYkr3lrmLyfAu33XT2Z9fi98gnxIE+1S8mhn6OXxFB7k+S4fqIo4+aHHP67nuC7UgfQNABKLG0
Qw0Os03DkJKs/jvc43dcI5NFYXinWUqHJUnmQoPRziZIF/Mrd4CSXuG5ze8Ds4rDqIW5rifnObM4
XTsmTtKaq64AXDzLfjjYHufwiiygUdpUeNPHkvPCDh5L5I6w2c3tkmJDsbsB0ajhOE4VrO87MK8Y
/uemwSnLUcka2WWXktiPodBsIHtfUJ65GBnDtXWIro0qxocUu2qjTR7okRHcFrLlJqFLniPHcoZW
Dpd/Pf62qnibFsNwW0Y+Vc8OOQCz/OvPT1JicdDZzK1NdpB6+rOa/E+vmN4D9paV+RvGnErBE3xN
E+/e0AFvX6o74PVi3vFif5NGwU88Zq8JTkRKATSEb9T4RKMEkvmthf8Tt3O9r7lLsBvzZJkYc7H6
gdHIzz4UfHIHXbCq0f4AIDpENoxh0DszwIwTBOpiBbQz9YRT+WXqkRNPUkbgI5LmNCZPwudMKEs8
bvPg99sWm/t68P3fxo3/eX775pX4l9JlNGXoJ4M02doLikOrWyaXA+1duY0CJKJNTpnwKq9kvw1n
npgnOU+0ytAE2qnCv3Jk3WXNdM9mMqkGCWVdt9tqanm/T8GAxJmTDiA8GaA2znD6w+Ez4Owj5ULC
tw59jAan2mha++H0Ng662BVq3jYzo+UQZZkBJ4RC85ykiJ25hwu0a2HqMEKhylLyfyNWfLO6lmxT
E5wLreazkB95YADtaijuKMvAuBR5yBxVEwQZAIlHdsMZkfz74JY+dL9xXsVTA8/NwPEUtn99HKRG
iCEdBzvFwFTGQT7YOF5d3kGIpzhaYkLo+TTKkyCeuu0Uj4GVEfVvexqPC8oHw+DvqOHYeIqrFfOx
9YApbTWlQ33KWRcHDGFrM+veK5sS6QiJKam4PmStzW+tXWQ41oRFs8k9fQdC05500P3IIKVaQ3vv
MqIZNel9fIBpuLLa96SLt7kNIc0arINkzCixp3Cqnu3NgFBHjUY7gYowsOHVBG+6ep+45Etil0t/
V1HfJyj1FqARBUBtTE63yHYgBvRM+HuHdVMsgVgtmJ7hd9VKFDvPDD4YUdubrKoobWrCe+qN7zYm
jr0z0dETH+jR+ko0AoZXVX8ynX21OFIoDNSXHkYb4K/PzBthgYbdiW5aSADa2cXayg5z5P5EXL0B
4W9UYjj70BFMLYnBmy6JO6KPYHb8frwRMc4PkykwLsRmv/LtB47y/SEmNF/0YCi6oig20OupXXLH
B9QujcGo+BKiIKJyD7ubCWXY4PG9kPLbD1lQsogEi+0FZHFHMSF+JRhb+Qz+I+VyhWUQQkK2r2jN
9nJONqjGwjNidK2McrsZhCashsesNV+AmS3zxuo4dIAzuc3ZtIlkc2mt4uIeD4C8YLGau3lKPkQH
hknFgbGxAh6vZWbEvahdzTmJhXzy3rAKnxg5hXuH+cXa5oZQGd9E8f91zh+VdWS38/lZ1h1ZFqde
KlPmdWU2gJIcdU6FxbW+AJsDuQaQyoBrpQ7U3hXeAxnlBQhTA/kqnbe8Zcq+aOHt2ZibZ5vp3F64
T4pDtcfXRHgIRwRB5Doo6mMyVsmpjuKr4FwDJ4xPqjPsp2lIvtuKiHmjlilVWpk0OICGzituitKK
voDgZdsuVFyq8OsxGueLr6w3Jt6of+kjFnQy/zXRF4hE6yBmD6TKDKuUTYUuBrDD5HMuGQjS4N+J
v2yf99MxCnOrcRr6boA5Gacv1y9+10bIfcf5AhBF8gNaIt7URnQuGgMpsud+EjDZGNNl4DbM7gVp
uD9Fqi8v0PbfIQnA8rSSXwSRUwglcjsIDlUed6rSISzeKmFzGIZem9NCaab1JYu5j5KuYJgy4W0n
0HQYffFpZc1Lk2Z3KglmYEmoVex7zobrdS2eRj+oHkRK42l1dlKap1VARVKBGJO6j8I2M1ITLE2I
P5shxEsHS/ZQW7XayBjXcOg7R3cg1Mw3ECPzSCtv3t7o/CUaT3HJyhpxx3CISdC1yAF5CKe2CJDz
IXv1OTVOPl+BESD8LgxRKNtQDwddQJIP8Lltlad+k5oIfcG2u3b8YMA8Tt+NjUd4ky80u9muPvy4
iHGwp2JPh8aecBGX7IzAfO4MB9p0abswd+bQMKPJ0uehkeO55CJUMy/gFneKUCftr0A3zq2T7dGJ
Q2+HeBeTXcCZH+TZNjF55Kgr+OcY4xenc/PDqL11M5onL5tcdppJw8Ssn9nI0pXtkTXMZNVs7cl4
L7LmoeFCvymG9DnNYPZit9yYy+clMGdFTEGUOdaHoRteB7uDdmrrah835jnGcnnyY4/gQJUc0ad9
biOtwuYD+JgKDTSF1UzahHsyd8oq/k61MR/cmlrXifFAPLMnlTWNdlEY7qk+sraJ+9BnNC9VtpPt
yyHGjgGajsFALrc+xUlrLIQj22T2a8tNX03dyU0muox0Ne7iiIEy70mVtK+jU+bPw4wgg3nxpkGm
EsgpkOqD4kWF9rh34d0M+cFneILLOU/2ozZnBj4OF90w2QymHRwcsIuHtk3nlZun7wi9yZ6QhYJ0
C+nPUs64kTx4q3pO/E1BzRaaUkAgg0iJQ1q27MAKNN5IaqeawKWkt4VkQFcM9yjX05tuwedhm3a3
hW5m6GzzVxMDujT33LbTrU13EcPd5Lu2SDuI4rNwzKcuE/A7RUvVp/WdKiyL0g689RJLN/tn6oKT
Xdmm1cVwsQ7VgP7UWF4j8uBAtoYXXNkrjB3NKyvZVtQ+IZbUOrWQHzdtIvFCiYrvVsApVzRXzsM+
zhk/OToPEPXp+MygCyqcZOuQJFjK3rwKZS2YCJOinpxLbN6KbFkCM+tmw67Y524+bIae5q1+N2B+
2dMjeq9IO60szQvkvyVH7INxAnXb5dmm6Lv+pnB5TUVXcQs0si2oTrzE9yQUR8eqeBskx1mzHzFx
52aBGIs5f/jEuNcfiHbTsMh0f0vZWrsT+fSiMGYz/qByJ+ldcyscd1hTXkLSj3YOIG5v4VDQ7OLt
LL/s99W8uFPL9h2jC0nLFi+t0PimFm9OunSopaSbmPbuMqbGa9/IzZOkuSxAwWK54GSGjM268J4p
+ckNmjpQt/A3cYLAltXzmhzpW4UgFlUUaxBcsrby1iNgHLGrtVWbX80gflrOnXwMIniwjGvWzc2B
hroHmoN6JhH09MBqf/cJFaElYr+MsdgSEuY4XeVOuR7i+JDQ9nAlA0ro5xujk33JzA8VZMNx8JA4
EvmjJyz7neiqBye3vscZNYlqXHNi4q/SGMxmg0/Enl4HqW9y8BNk/lTvCfM8OSTI9irByNCJEZzX
yemhnbfK+Y665kgHIhDpwOgIBBLEmDFnR4J5UM0B0qdrZp1MM8dW+Qghi6kfzqh1G6ijoJhmq1Tk
HEVYyTWg2Ljj+1unYIFtpOJi6p4snyZr0kOf/YK/Y7Zh9qqmEtNoN8nC20L7utC/YvHVz5hR63lv
Kb/ZL9kYbslNR+C8f5BgVzej8TQosvINCEXGUWMBEifuSV79xKS5sjZgVnMPLAeegB7fDNfKNqqm
+gtVgL10pqc8cO9J3rPSkePHYm8wv0un4Dgn711TqYNZ53SBNuMT9HeqpYPmr2jatzSpgn1a9KRy
NOVWmTiUJim5mZMec8Ts0gFPXzU2n2Nhjc22UD5wZpU8tJHRHOJUevyPM/BVH6JFi+u4LimBNSe5
G/P21x/YamXrw46GTsRkZ+u0YBagbUDDFx2QAqZq5C8WQuf8jVoRHVuVVqtgaqghMR2CRWnp7PAC
qAIt3ffm4eKWc76bzBApRyp23MFinJblmz7MX6cqf7B90RyBCS0+HHbaUvbioEAtUXHGlb84w95x
r8DFV0OVOUdGtFEHEYEYW7yuy/g25QaQUJOyt4zoCaImdH1sNEK/2vNww63HElg358CHeIFXztmo
8g7JWGylgdEH9YJS3dLEy54k3TYKwmDlW5F1naInKmUqEl+cYMb+3zAkxjFTxe9//wKrdfIZ9WNt
VtfcIX6kax6cgA4vtmb8o14EE6ahtjwqqs9EowrAvPFMYiVB7DV3d5Hn6gwqi9/DwaF+kVShIDNZ
csbu7AJIUHctoYyj34FlJqf1zgkD+hfH+TLx//mZdXZs9HssrI+4nNFtivYp7FzuhnIydrgJtk0y
PzYS9r9HRozTCmZT0X7Aou+Pder+8rz5a9Fnet0M1RVS/VdjVMTQrOc5L2E+pOzaCbYFktz2xptc
Wh/GKdhyVAjQHzkWE/rAgx1gQpb5cDE8UmEkrjkPmOXFslnycO9Qq1Jte0P81KMVY7ao/0WLPl37
XooE4IY3C+gmRxWElBq32trzCuaSJUhLm9utqhy8pjNG47yxJxRoO9gzisQqDkQBlY4LRo1XM2eJ
32bF+GiVycghLEwIB0/uOixyIo0abKjM6y1h/HvewfJYhuGxH30QbtnFNamsER9R44MwEGNJnGQM
SIpHoPAYeC2+jnYT0KfKNjE8pWXykHOkYVR8yP30T4rZHcMD9t4wzKddeRx6Do+lvFkJ0m+kec0Y
s8GcR8QUQg+le9tTRM+WBRwsK5i0mKq7Zmb41aOQ8fgSN5YeHjiVDY/hwBZSDfzDRaKo1/UZXytz
bwWQXpFNAO7jvg4HxlN5WNNMM2RPOoAeToO9QMd2y9N/P0onPvsM0vd22xCYGdQuib2dqkvo0IoJ
DDZFigtYLl03/Nf1xcBJiDGRZdC4OolqHwJkRJNnMKvFK/SHVdpyB2Y1DRJv2PGMVti8AErrsfut
6vbXtIsrRq3oJAP7ZuViTwC82wi3luvMJGEP2K7kFjuRykDG2JDVIftmeP3Gbs19VxXHPuvVuVQG
nqIekbIhp9sCr6TUIgC1VZ27zqyxpYl/FanwQ8n2s9xT8M244sbZt6TzY4ka+tlmSmLaJv2JrhKq
cP0SxoQqajR5OX43HblNUTHL8DgXrd1YJ7vBLB5LBjdkHoGy1FzQSrtAgAS07ns4LCiyBbefMU0p
jL/4XTeevzTqZeKhtv18l0J4evTLZK859C1eBwbYkjQl+LkLjmZ7VWj3yeVcz7WhXtH9wSQH1WsX
/+3HmXtUG/9pbSpmZ7ff54GrH8rG2NZNDPtsYVZ7AY3hvoeXJn41AxuxrJbFLui0eIxQ3da1MTaM
VEExlDCXoqX8K4J/21oNeQzakVnXmkPo13xDUZ8wBe+bwfhjnAq+Q6+uZZzg26ztsb9QoFZcqgYM
VtDFKbVl3gS8JxsuTA2eEthCpIBo9LD88G/vTIeJu7VgMbYMITctJaQ1hkiaoSeHeAJt8AnD8cHv
plWc0h3nFipYZ5ZVM7keIuza5OoHD4S1IkfEwr4gsqLhicBsug5n/w+jNxwaNqTTfIFPswhS+5qD
GYW1xoK2fO8IcRlwqgg3Mt7zIUaWJhUFEROvFR6risxISVlgA5xxeAGLStNxV+McbryjpaRYZ0wF
iMfgW7fm7NZYG9fDpYVCTHZZbGMJcY7mPXHqPLodaTc+aq7XSWb5jy6N7oocVWxL9ynxMUpib4oz
581MG+NLdA41mHTqxnIhmPTEYmQ3mQBV/aNy6NaLAnKe+QMhhvTQe1SILIBAm8n82Z4jE7Z6ww2l
UWe/lt9gagyCtiRQ89j6h/rlbtLWNzeMfspzLzycTlJiDVrOZQJsM38dyTeoa9fZlJ+u9BhfhKPx
2SrjQ2ogC5PPgKkJxBuFnluscWvmZ/qfcMkRGKO+pZyi8KKX28JPh+c4+JdWXrEpozY5xFZPNhwz
ELSIun6aPzHWbHmuSIgsgzMtHAs3mYX7hLQx92W0XwqCLyH0UyPPghdPzc1r0AvNsB6/W9K4Lg9c
6DK9Yx8xZ07MIsBpG4cca6hrqC9jB/lv6KdzOOud5UTdMTfN5GI2zzSMNqQ86oNdYnaTDtQxVP3u
ipylkH2FsalDl25W0yco5K3pC5pwdcas+QEkZVf5+zhdgIwBxDDHkA4K7sxyL5JrOXAQM8AbWZ43
I4d1hyBr1akUpryKzAlP5UQ9a66KB2Jd1TZl7Jm55eLnYd4V1ekbhdzqNo8NqhJPC3eekNQBMB50
6CeFTLav2TL2tc2lA5UTrnc5EFrv5euYq+9OpvmpGnS3B4TPuairfqEAMPlisBTF2rz66LywJJik
tiGn6M42sQZA32dmwqUD3U79OtFDLMzshzghdPgnh8R4Zsvnwqv9BzFgiJtZVSQ+51hOPBJdeLBn
4q7LUN/KJ3gQcLFCD5BDWrj+K36SEullhECUDDNmDXGTBTGc1vU+JidZQm3VcF8kCU45y9i+4npU
eTC+jZDMMdiPtERf5YD5oGWcf+DtfcGaEh+zHipGEJgLjsFzkPQUQ4wW6d/BkZAVhTyDOUS0Bls7
PjSt9dkmPBMwM/VauIu9kuT3KhrE2wgS8qg66t9kKbIjuy91SyGKJ0ADzSUZzSqvSCgRcLhTA1jt
KVtFV6ppDzetOYepxxgJrYjTclxvIhsajx85jyQ1ir2Dzrk4Ist9W/8EqQeSUs/0Rs2kAgtxLIpR
vZQUAQZUa29kLfvX3Bu9VeS40wbCMt9jO583GaDya2hhLpZozDujpgBOSlseQWGGm0q0tHX3qQ/N
MQrusZNCBAnUYrNjlhrYffwO1WjXtOY1cUg7eQbAkiYpjmaSojxqjCa9Trt7X/QMouCPotPwR9vU
5ZbBaLqP5dDdqZAgVE5IdgCFvssAmt+JW43bOuCj/e+PglopbqqFt//vjyTnyJ5E92TO0yOrrguP
dWfN/DYqwp1l4FyUlb8eLQ5bHqLrU0rzbDdz6W68Pj/Pc2vtYt+ajrPJZbkIpMJ+HsOmEbr8JMa/
n1uV/2KwI7jmbkNy5R/JSEjPb/p5RyEtJzdOHRt7spsXHrUCMl+Jk3gkEEbtFG7RzO8+RRccUss+
uaB33oLJRDAbiQcEvCkbA+f+MwDjW3lMoPq8aBVhfjGY/MZV+ifrJ3lTnA24nYj0j93thjIfICID
oliITpHu2t1ytT71mpuUW+JiwqaZXIymszZtgTmyKuzhJJcfxLSCVTRjlZ5mMleGUFgQK8rSA0UN
9FCWTAQKb77996POGgwnpQX3JGQqgQf/J0copCLgpesc9fjfDxVnwwbwFVW1TgGC0giN9SRjecT7
s8VcFa2d1Eo4T8FHC+f+aQ6bXxlZNEvQ3GDRTHpG5hJ05p7juMdHJSFVufA1IOB5R7+sdgn6Ps0z
6TGDgIjGb+cXUce3UpXOqfWaQ2MX0+m/HyhWL5HmxVgki3DM13RrB+m0ZTWEbFhzksL8clU2maTC
8N5YUpk5FVQY/7dK9mEZH8KKY4g5dBYIR3mNAcftK9Lqe7CWr5U0xweCrZx9XGI8uPEZ3HGtJrrn
NHvVxouhoe5PWcZ7JWf7YNcutNMyPw5BfGOuo58Ist47k4nEmDPyV+kDauJDwzJ7GrhapH18nd32
ZYap/iDH4pqVmd75IfpOHxrhafQshtRx92yJZLoD6yRMytkGXFp9IxOCvSly5mM4c2rkiFjTT7QV
OYcvGzcCh/aV5WpC+nbbnZE+5UNney+mMZw8mizilY0XlpMcqJJRzJeC7xNHsDA+klv5k3INp6bb
lVt2pOB5bmHLdv8IcHu4g5cfjd4XEz5F5Xk3BoTZq9ONB+6+OfNFbH6OEyWn0WfrZwmGXuekZ6pO
3/Dh6Rceshqr0bOhTHkgbGg+hEX4QmRYsZkuZFAOsLBfK84x1avwYA4ZSfHbF8QwY4IpK7Z5saHf
/ouvAVJXVdNO0gOIavQL5aQlJ7nCOtkoY64dq1sXc/C1teXujNAqL3nX4OtwFdOdedgnraTD20+d
NXWHBii98EDi4oPWuOgwWv2zGjr3YAnzUlMm/JxHjX2Nk+kW0523NvHmbJxS61WLRYQuiQz9zwOf
keMHbY3p6FSu+WLTceyBp6tgBp/KKnoVVS/OoBqOzUSSRGEu30NHuQhYbFRXzt9GGD5MFh/k5MKm
qpoIt9Vkb0FFlWdjAFzZkBDZYxEoBaA/J+6vfmWyb5DhNswJgrIhniyTKevYUSXHX/KVFVFxNpM2
YcmMhm0I92wbNzb4ZqN1r2OBr6KXghcPDiUzk1vAuN/FfXJOewZRqEw/dsBdkbB6s651/64q63Ow
JuNggR1DYIGgmZM3pkgrkfbrDK746Cdy0dVzfTBBAa+6iBQSdPc96gMZAQJpXqN9HDRYV/WcMlIv
eJm19P440/+4OrOexploa/+ikuwql4fbzDEBAjQ0cGMxNJ7n2b/+PObVd4703UQJomlI7Kpde6/1
LOyuPSjflt3Qr2z53KHZpv1DP8AumH6UFUfyMrFBS5eABskC48w2ZTdRMTXbCUfkI0iq09zkajUn
In8Vgj5iMhlQv5iAux2ihma57wLOxhgWzL1H4glACEoNulTBtpZqF0Ssr14e/cFAklOKiPBt3I3E
Cm2Jtz03GE2Pjp2yWFtZR0yKuBtCQx3G0HsvIOftG6BlCU64P8Qi3TqZX46huI3tEa7N1GQnr+e0
Dn+LuX13YtZ9E3Q0z3OCMhQryq7s5Nn5/dSJAlmFcjjmB9BabftHx3XjpyV2u3YVqkcxrOa4pCnm
dsWqW88VVDa6GAFlIy4ynG7FaniOzDe020+piJxz47k0IaeRkWJJ/V1EdPW5W9I6FFfbPefSFdte
Iqjl7JHt40hPRAXS84yLe6EmptZzdgnBdu7hcjSiSJmkp/YGzPouthaLIDaZrm/SbZOXT9xNOSNZ
d8FvY/uxgxwjazjGW4NwsH5zMur7pbrpgdSowDxOInNJI8JK7IX9fVMhF6QkeTeCAYdSGdp7UJyv
ksTjQ5ojTCazyzPqSxsB6dJ1CPTIPM8xrOEC+VgzkJVbj9XDbEnbV/DxrTp2GBl6r51hwpFRNSXZ
2vEpiuxJxcXj4Cz+MmADnXs8Bq25A9fYnCHzRDf5CQdNu1eAVBH0etcVaXRtpeswCXKAoqoAS6ki
8CiIuEzm/hXaRygcHIr2F6Yl3FnzpzGk8mSN3WYYlUdEAUAbo0J9KcMBDTbbFtbyF3IY4DiUITlP
uuYcBdSsChmw2o04NZMknTHXx9lcUPhUCjez636kMzw710QkFTwoDrqoG809OXA3C26oZMDosJoc
j9Hgvf/nU5m9k7DcPcEe466OGeOK+lqU0XIy4vZsGkQgJTlIbMsDkWYKimbjLbdeB/cfwzEKDxMf
ec5pFzNwYUY4783xcficgy67Zd1Gi92Gr22bTXdO6P0kGlU8tQZCTQF8WrVz+SnJmQ5tpv+Iv+50
wXCyXty/Qehd2beZngux7FTP7d0YzichV/jG0mk/VpXP2JwlQpNSyvzULZEKhSOkc9wyGxQDio3z
tq8Nn7MVpjNOvLsuDU7YyldHFGjNItQDR+qh3icgTpQyjUOIKRyAXnSl+XxwOpdub0+oaWM1T2st
FkwswOlIFSxl7I8VFe8UtD6JDtgbUyO4url8gptLSSzSByKxgecWvXVhICgogZrvJB7E3m7Ue6Dl
g0iIqmGJRaaRPntzcFhMf/Q61qumnHyRpx9Tw/hKRta/moSq3Tj56aoflmSlHV1IOYcGHLTRx882
1BeWtOJDg4HZVojA9lTiW/RibyqdcaMlgXtcBCaKqM1fqWrMnz69xNRE/wnXLd3+SA11JGG1OhIM
jjc3g24EqMncLViRtiEj2Mwzr3Rz2l1eWoSKWfG77ZDYU7n1YxKRpx5ooqkq2NAbo9HTsUOLNRJr
fZPUAC4shA5RUkKI8WrmBc0A2hgiP9Kpqjyk7bmsOetFZn3qFkxgYuIWWsb0Oa1XQ3z3TrV7bJcC
RX8DVZdzH/4+fVBW/aRlOSBQDfFDhP0p0bQrell/djOqfGZMu6Q38EqCCAchMt5mhjk9Wx6esepv
4yYE9SDU8ZUPOfKD1ZUib16+66wABcN5nlb8cA0UlzMKvmHhSnKTbUcsGHzFxo/tmZ2jS//UJsy+
jKiGiISTofmpspp2Y4hJzBYZNBo9vqIuUrceInhRf4GYLlgoUMHGdIBGfIsXwrQelmo406mFsdPR
jG1M8U9G+9b4yS2SyCmIJ9ymW0u5H2usJ6QtRhXRGsUdiIm7ZcU2mdPVNhi1YZ2MMA5Wf7mj1uKd
nhWQ4vwcdBpyvG6dvVcclzLOCFu1ODCaDS3trtwGcfNMQHpFpC5+XdrUZ8wJtB4dMlWzjmhte6Ak
SkS87Ks1KLOKiezlfEcfh/dKC8lIwbPvwhxF79SMHB3nlxZfHN2Z6Qh1gsPyYp9zSDBj2SVQUCW3
lMlNm5AiNtovjRb7tJ24oXi1gSbwT3Ux/pNhvnhD5ecBKoVc38EO6B49G0tBqoAYFF1/9Nr2yYzf
nBogSdPZD7ldfJu1fg51+hKXd0Pn0BHP742sq3aF0xzjpTw7DgJm+mlDQLAXEJ3zJCx69uBANARb
z7zQbX3DlgY5CQTuAz1LZtsIy3ZWggbayOyX1A9KeBgUBw9uk3wsdvDFNOtq9vbtRMeYG5WdblHT
tY2iTyPAc4o9prVfwgS7bJM8Cx0/wm97idsMEvfbMuQ/Rtq9hkX7QA4O4lSQMhHNZkKV0wf4dIDH
9PhUddEZw60vESq52DjopJqXxsQ+IoyrVDatFG+XjyW4UcXhnkk8CQN3lAcUCUTpEDB0akIsOOOX
tURPukVEIoaC4HmFUceKv6cUZI5psAxnI3EQJnwkXLm0Z8gu3oTpjdGhSYlNnHW2INbRZAgqCQTc
OKXRXsMR1VAYM6x0VXaRCQLWuDHDLX1kn7EhkggnPa/yVna/alNL/suyo4M4coxmWvA+q/K96pS9
D4oHYIFPbph9C5C7ibu8ojxhsFoexUwcaIavegdMT3VBeTRHb8tffYOT16JXQoz3UiweySnZQ6S6
TxMNkB0CCxyJQYjt99LMMZiFKygrjN8NFkOAioi29Z03hij55k2LN8KDX281BoIStop8V5EUeiCj
gs2A+bjb1rf2KkmD7UYxq4o9deq2MXP6t4m4WbLgogPyaOvZ2y+l3/RIj7FKoX0q+Ow5tbmrarLN
jJfWmS/DZN8WgvVeBd8jsh/SvO8nhSUMCTamZocdi7nGlSzcqz0uZwpo8Io5WmdUkNCRXhW2iboW
TxAUP8ScvhB/CWA3YtFYXDzII0YFPIDxzzAbB2M1EaawEAK79jOdPrvKvCPTrtvP0QzYgp4/4ppz
7nHTc+M/FLmb7wo7PQQeBwoOS3zuDSUzCkt2ctw3WRt8dAUS3qBRYAXthf5JGgLzYB1vDIQVOeEB
yqAsJ5ZqYAalPglsX47pQGNLVJrLWxV3WiMsQL7vgjoKH/Pe+8NeKzfPUcTo31Fo/MOLcNqdHJjq
NonxyjXL1K1CAgPfe7AdkOwxhmiKFb+CcnHQIiM2EhPcQByfrhFRljHrElsTaUmYj8MaiVmisN0q
eonDiNZrjI2XtIcFZOtdORNRDmiBbu+1ULHe6Yxhaa6jl3EyP/t0YfjctPkWq+nVNtd3Gqm9gxiD
WeJM0QModw0OnmBBhyU/KUFAfOthxdhGe70oOIRu0/Db0GsxyGSncKdeJ1OFbRwpHpO1nY0sAdL9
QJqqJfCSAiq7hmBj5hRyISDvDBpqK/ekWrMGTQEpo4huqeLdmBh5JOfICtenvw/t2ICpWR/+72v/
PQu02hR9GDFW7KCX2pwBfLv7IxQCaxEBidO4uH27As/nrg/jKMZ9Xhb/SDmKbtwgSdcyDEfyAkmK
NCkGE2YSJ4dpsjhiSoPzSgaerUalselcBBF23s7bslLzTcksVo+z3oNse69bUnNVitc07snBiMa1
pWtz+Cdsoj3kypD7jJp/O1uOumX5pt0v1POAqvcN1pS9G6y4OBb9cFe4cGlH14F6sj5Dl2od5zDZ
l/gG7roUsC0hePnXVDHut7Nnl2TsN9VRGeERv8c5Bka6SM+RKr135rD6psF4UCXLh9lMnBuiPD4E
yuVtT4viihWKyHm7Mw6/L1PX+ujmsoFdB0MMrcWfug0u9RJOrwhtGlxdlik3DOoEYW2uzxVMe4fO
AuefwjiBUaEJpjBzUCS8DtIM/i5D/DdQGY3OnImHwz9WkcsVKxf6qk7rC4esmCLsbzLYFrcT8k0g
DeY+aFprzfdCZZPr5m6lkW0ykYDJDXlrVNdeTdJ0DpFCfl3E082gUzTmbIVFmMjbUhDsphZfIj7b
4eSDZD73PIshSszSOCWOy9y9Lk6zG5+IFfmxVlwxfjYMBRFJqwh6txqvMmkW3nxEXrgn3edRFZ0+
im46BFbLWCJZiHPRSfCHoL4Uji/BXHO2X2vteHFtpKTUk+HcDDtmRVtiCr8Qpo0nJf/S2lseauyU
T3WT+iObC3iV2jnYXRMeQhB/cOMPtps6G4MifZebToNG8+pQBtMa4x3qMfNsYtq2PttweLYTG29C
SBZSSdFETBXO/TUjLewb7OAt2rgKesutNqeTaFxzNy6AwIrwo1pstGSL/BogX+6KiJJAa7cCNMYD
LU0eCrgBY81wKg05mvx+zckkKnyS0+h+pL11qMva3beZRV/Vu6vzIdnUxUJqtqT/5IXA/icYajsQ
tC9jJMNj2UcmcSEIX+h37+q2OswEDaG8CSBr4O7gxPLlRpXEiOI670jij3Mji7eB5UYqS9/FJelr
QX4HSmCjnWi1HQe+W3ueX3p0TJG/0M4JgEV8pYyQdqjwXnKn+1Yzx+KEs9qhkniJQga6BvXLk+n2
pT8RTpJF46eY56sMu0s3hMU+gjV8KSYLNFMzgmAIXWaWIqQ2GwVsiEyeIX1cCMOAdNW4hMkNfXnz
+7Lrz5jaKPZL+3FWetWZccWbKxZwHl96DjrHspuCuwz3wn8Pdhd+oIERe2yBm3h2qkcbkiXsYGnt
NC0RgG1wTA5NPuXXkA4yJfSyL1U1HNo8eywSkis2nF8Y1BrevA877neDJJAN05wZPmyd3/Skmriq
oNobCt9sW5FSj/D69yGbjHyfrhx9kzsk1nTjVYKbDi9W6Q/rw++z/3v4/RpYQczMQ4Cw0yjJQJvG
BGqUQNlRw0H0odW5Pl5yENkJGfa5iuBNtpFT+5FM0Do5q57UQrcqUDmfEwIfZk/hba3WD/T3wc6G
wIfXfp5tSxwTLFHnnks9bGnxbTyGBpdU1gbyZ6YUlD/0nvuawUTqgy7VuMSwfSTTxLKB2AIPsm78
zhwxGoRl4+MoxHSDutgjoO5mgWdMpvWgC8Qb8g6KNxylWQ7bHOfjNsIUgKKYOVvbFQacZIE6oUap
PjNSuoHOWP/3AJtaol7nNDxE1g/2/G6fameV2i40xqd08U14PkeiwC/amlLkhOJtnvD9LRp5zii2
Nemk2M7eRzYBmqSoThmTMU9ApG8bHV9qipt5MX8yj3hWlGkZmHeyKBMqG7UCibOZ3wQdLzxnGibI
6m7nKALabD8YtRgPdfdTARG7b7X5OqDfFUkPECg6LPKvmTggrhbe1wah0Fa59VO85ChryFFMVXfO
UvOgUDDRKth2pfSTHuG8okDQym9rBGjFhJmhORAcSY/f+zePlDxLWD6PCnJFQx+UoSTY2QB2e3FT
13w0eenRAjiNQ49oqgmYe1LdeyQLpQyE4wT8NzX401RZV4QzxxnVlzMVtM8lOeDWdDZGfe+F+acM
onfVkrgzB6gjypOT8L51HllswlaAUKejVPQWqYCfQeign6MhkjG1CPCthHNEK/gm9yCWVmHwj4it
i+t2foq5uXd66HgrenEJn5nCYTYel71lGAhNB1+r+Tr9wjCq+5Q42U3UJ89xMv2YJfi1Bt+pXWmB
xyw4NYb7ZaQacWrwVZjYbYx2hE0TeqdwQJ5qXVFBH0NkQY6NndCq7skoXJrsMMnqx3GaAxzi4BR1
vIVJdacQOEQDhWBfOQwuiOCYZuOhDg6jHQ0neAHvowExScbPXCeE0JNBkjr6D5wVdqVaXguHVFT2
saMXFJ84WpkvwFDXynyuUJiCDqgQpVHBwVQINxZKrchJ/KyKHt28YYWbgoPxbRm8dXp9m9f3Kk46
Aq6Zt9j8zqFT/x3HO+HpR48z6YbN/9TkcQa74EiyEBe0yccA2JBjg3xvgb3FdpcchOP9q6b0MW6C
h1A5JxYD9rGaS3IcOZWHsnwHSfBaz+pdpu/UuTcofWita2zhCSax3RhVSIuBr+pM0STJjCsGFNwX
5AJF+fBhxlwc9aBwSSQ/zC9ebI6p88jVDnb8j25FiFWRs4CK0TcDrqh7m0FuyJG8e6CuuUP779eZ
eEqEGR7sRNAxreobdBJHVZhcbZpPlQ8IlyS8PO4j/CFVd5+gHBozcdFc+hvT1LdplZjM5SkyZ9Na
OJbiu6bzxAmCvD3ODGVHUEp+b5fBk/AMtjCjp3EZGMdAVQiec0LoqF2ckJ5GHBkAhHiDctKD+44L
UCuABQGWTvqZfBoYgdfuU3A3GqAtPRPnjkm/VUVIk2vio7HMATQLNqLn/2d2sdJqsdwagLye5j9p
EXfbZ3QOMFm9yyCg9U0Ab1jg35XsX0VbH8nnpnnTeRsT3M0wu4+oBnalrTF0i+jTqcSxFeQsSvMA
6uI0t9hiallKzKv8sgSOHmRT7ZXElJiTD+BY0dVL65OLIQD/CExgl4xFfMVkoDuP3rUGJrklY4dm
zfJg58tPWIszZDlUh8jrtHTBpYHGT4fHzrYiEmCMiwGXSrWS4Obg0izuRwzeYZZfIsd7ZdSfrGo9
Yv7gb52gbZpGnPjVetJHp+HrkgF0wOCO0MGN0EiPydxlARgYQSfLl1MCYlJnF/3rJgzMN1KwXHkp
wI6zhYEQXUl7KWP53HH/2Xn1OgSvc8j3Mi6PdkScrpkbpEq2Jn+rfAaSB1RQoL9M2IA9hULcaCTp
N/NpGXBNRA0dGJHs3B7rczhcWwpzamhuUmHRIrarVVU4RXuFmnmQ/OvJoXEUOE9gZDkO3ZNi/CVD
xIOTqpNTntr8EZN1U0IjU6Mx+oE1vbslV8tEtU+gnXuw5x4MkIVsuhvu8xXIw4KF2vNnoX+OgiIi
DZId0GIlpt/YHXReXabS/skx6PGGiM2saV9bRfHu4jU6lix+3ux+pY3pgZFh7Ng9uoTkYS4DKZdi
jaNjiT/ZifhPSSgZGZfgeA7y7RK3hM3Wkb1vU/trvfKIdDhG9NpADQ3vPTZmdF0mWw8Ltp2a1zGt
72OXiWmBoFrOmJKZZ3TWGl2JhXpTHGl+fIo+vBbZKoNwZ7TPfEhtKRBFkqYApPPTznlDLbSzs4ZC
3CzD+6CfAF6+CkXJmbDwbWHoUXGvP1FZwxXtNd34Jjy5PW6dpDO7rWvaHLECTjnTITkp4cIEW+XF
HAnuM+ANXj2u/BN7FwjiN9UEKLt3vWPXdx2lNstjpNVHDtmFDdpws3T129dMA5Ynga0VoGfBKgNP
TMF8SawU4IONYjm7L2715DFjkTTFau8SczhMCKCfFRWdXGpf9fWxDUoCbiyf4diu73Dg2bnG+wm4
ed+a14pxzbZZJDZos7yho7GincZ2R6+lGh5q911wqdcdWnz3z4zXSGiYsUQurlC50g+YB2+GGW+E
PeAGSx+dOnxUmCbipIfeTW83816cpUbn5aKk0d299Dr2eMCAVEoPAxCRwhsgrdgvsUeOaTA+Nbax
78L5L4J+tQ8ivC/Ic6uegL4aihx9VdLESlp/RU4kaqg+Ezf61qZFX4zk+wTEtlg1d1SQF49UVLzs
DJHEMUytJyC6dsAK5zngVxIHwt/y1NOiFZgssuizSsAGqJTJnpbHmslVbpc4UspzIaxLU+RApAAX
b/p8ujR2fvJCrqiZzNeVBTHDHjn2xt3vsrJA1tXK8ZP4n+fSsClG86WJBnIj5YebtYeshuuTht7L
tBgPULGS9B15Oz034Z2SKflO0ANkE1IjPQqSAYN/GeG643cVUOjVtt3S0cH+vsh/4Qz9qcAO3xDK
4GRniDEFhHEOZYDJxOgjMGgY5E0S0+jMreOZQALSsvDrVF7bpxm51Kg59NfTN+B+ytu6eF5aD2SN
BuAlPegc57UerkJmuN2oTq1XPcej/pSirs+1CrGBLLA2x9x9KGzaYBpetkzMt6IBJzBaA86oYYXx
a/tchfa/KMpmzOconR1LGzTajImZeH0cDTxdrsn2DAksgZlCfwfB5c5OXNjrBK36s2n+WyzTO3rm
8GBPk32orIipmQzIupv5nGwFGqzq/KWHfoJS4FOk6Q3xG46fxy4RjMBHyIdGbK5gj1stsgbPNW8H
Jc6hlYgz2WfXOOAUZRthteffb+Rq4PXuMw1FpI3aliYopYBnwi3u7eHscCJNh+TYFVN8rNwlOVDg
r8jOe4QJnj9GQXEYhukT0y+UcF2DrvP0c+800bbTkYTGOe5MCuFO0H9MHIbyoF+jfcWJBCp6jqRs
iip8JCDoDjKc8n0YBTuGFMPzEhhvDfSrXd/gpc8TsY1nxtFoIvErca5BMApGUsejc+mygh6BNmg3
pLG8Qfhc7Cjm423b5BfC9mKCTTmv1+B5RIV9ZbCHckvBuHO19bc2goqenkAgy3blpk8EhKagB0Lq
xCi7dSqACVNIHVMCAAqL4XscUEWYNpjeBNQVJRlTmwF49MRtykYWuYhNsgghLFxNc+m2OUplEO2P
1pA+5QY61HZxD3EF+LTOuxdV/Tr9kw/efKSvFSKBIm+umUdE+AJViuTXbTGXRLCeYtdM44vt0nSY
imOX6UsSNc6xWhAtrOdmtx5+8OWmHM7IvVPtE9Tb1T7g/aPNF+1kUdD4GKzKNx0mNr8Py/8++335
/31LnYUwQhu25bh08WfwF5fnnrl/0rKj9xUD6VQuABzR0HXZYyOAhDsUDMjyQe1a+yHiTdSS+UNv
TNM5Qk+VuBw2G4hf6TEuGgpTui9dKs0jlmlxBaadnFcM1Oy8MTrzaGF1Nzq1Dm1EUzyuymsgjH3E
sJEoJxYq6dm3bjYVDPO7YTf1JIM4/XFUEfHXcYHosB8fSldJbLAWEEQSBR32dS4VrCzkhoBx6mPc
WRU2+pKyI9YvmCWew0neJrV1a8nhiboeBrlJdhEqu6IwqRlCiBkdAAqB8HynjfK+F/VTyxXVQCe3
Go8TNa5Auw1uJa3RbSBQDmPuN7ZRwfgId1St1MnAh4y7NP2OnWvP1nooOweos9JPIHq/MNr+ySpg
AIsc/1XGEIJc876CEnRMd5axhDw+PYZDYp69sGWIvj40fUAPqAzelumA/Y+DKTCuLdL2e1eGZ6yF
PqTkOxEDBqk6YhIQgtQli/CAUQH7XgLvJLo1zQJEp5f4aKrvhqj7ycbROop1hO3dhzPyy4mFbF8u
CFU8Md6E7uz3sHoQKD0ioGK06HYs9MCq8ftgj5TAhhhLxh0pjWH8x+j1I3UGYpQpec0I/4T5c51X
BG7LTIlgjJRk+/6CKuJ+NNr+GiwYmoNyevNSJgPeMh3RqN8EqcHsqQTcoOqTdOW5bGGmLTTVG12f
zTU0ZMX+Wkbx3Tf2ZYpnJmntfdolL1O/nGStr2Vw5+LcA0ZQPgE6eLFDc+D++Un7hBGZQkDe5gbj
64YZxzs0DTQRy1DtwoQSZlhndvBwTYrZIKk+gVMfsDTQ9sihNUvdQJMq603kxTvXY+JWTPKJ+T1O
tJAGHRG8xa3UDko33Fp63U9HFt+NESTCp/ld7irv042wuRReD4QmGPhKB4YtKLHaNLHxGCTWRzUH
BQGvkzoDuwCRGWNrC5KjnXorMhmFUmB4jS+0SVvn96mOM+CxTQ8VLPCcY2bqc7+2UjtRF/5vU/X3
2e/XvNMYuh6sFnwapXSmG13pW+lW8dEGH8v9ujabImu608L+HhmUEsNMD6r/30bUJGrQlnNDg/n/
fT0kreQYjOORVMJsvNHtXPtmYvl9kxZHx4RbBO23re1X3FzwZuROuuYzhTXSXURNSLVBCDYauA3Y
ll2SFI+6ml9VZv6RBEew3jKSI2Y1xQSx+f3ZMhWc/wriWyDasWPGUbOfNNDtssw16cVx9eYStk4i
QqX5hDrC6UIXFXgNepRDJdDt0SaLxmOysuYzU4NOhzKaMODjZlozzFtoH/20R2DPHmqRwro0dIgL
ft7WZHFskdPPpTgT8Rydpii1d8yULuQgjUayXJXXPZuN3Z7XLPqNPSZkKokaWD132GkCtTel1gqr
xr2JN5TTV0huPKq/VdKGMZ+jiROIYxQ7TJ4GDuoJ6gX6IoDYovCyIK2LhQsXFwRoPanqoOuJ1Wkq
pxN9k9sgCF2G/KSCrzh0JCzmnpjuyi+6riMTxIvjY+cyr6V49X8f+IHVf8+s9fs8jG5baPdA9NaX
vw//932/L412svnwy2OFMsqnsg83tQgw8C4EmdTOU5RbuK3/t01bky7st+vD79d+X/4+Q/0JKnSe
zr+vFBvAf9+mfvu8PVitOJdIpJLVm7M+1BjJ/HJ9+H1ZYNom2g+YUWmPDjy3CdhYh7epbCP8YA10
r2GhYTGb438/xFq3R2/9SYarykPYe09jWDHpGtvc9JlbG/89OKH5HMODXtsUa52wMQsbMgXx5fBL
8NljPjKgN81/xdh+ZYsoD4HL4XaZ48M8ccaXZGw1MAuXkOCpcXlaTPhMDF7o8WB3twGbW1BnCEwE
Ykjj8080qSOxQGgOd7Ete7+mZjJZdIkfW/5WSfmAf9lQ9SGaXGcfLTmjpx9g1nwxcl89gvpC27mt
2/jKe/NihByVm2kfZ/XtkhI/JGb+gaPzS5way8G2/lkzXjs9LF9pabo7cwmvGT1Qq/fiYz+RMelW
8tiN2Yqm83//DqerzkPZnZhbf3XVdFUBlD5Laj8J5oMQmCtD/Z0oLnGlFtLCcF7vFG56+o8zm7c5
bLvodeqIcaDL8YHgka6eQ5lV4xmiTGLcmyEKczSXNtmfh4pAlIfA5X6r77xZeOAOyF7o1YMCBcfu
oLoOzEHqfjR5y14EeGMsm4dZ0ifFuLBw9TYEUdQfRdM+0Mhvdwkf5iZahiNUAT9okNWbbvSqXnA7
nmkejCmYZCN2mn3o/PSggO6AC7t7sUi5WSL9NMFxPTBbfiE/JfVFg7Mm9rIvdm903w+gIj/cyfhb
9yAYezm9l1HuYg/r75qparF7y+ghypMj/p0v2PoAXJsa23pDDJ6rviMbQgYRRf2xdh/E8iqdBhrZ
sgxbVWY3jX6ipAMyrTnwWkbuHC3XoembqnNhcBYnWDo6IUU75PDEjsBlsj2JN1vmEaSapBYHyCVu
LlX4g4FoZ9qSC0ON78Uax5g3z6WHqwHzLaGYiTrl7vKWNOKmC/HFFyWF5tgidIrtHqMABeLvIDsM
IDdGjDXRTq7ZLClpmfGKt7dQlklvHZ93N4hNiPteorM3Lxem0z0jSqCcXiKxR5Go7CGjbXFNwbih
TLLigbNSRfyVQw2aIdwfPGIgmGQT/WO9dhH9pk6iT2ocvHKmCNShu606F5fhBGFibv/WQnBoy/E7
VLQWZzIrUUWt1TZcoREr4gbWAI1eE/l9Wlr5zrPKY9H236pu5jObMxMHaGaeZsaroLFNQ4LKavSK
Qwo/uBoP+OIYO3nZo+V41ClCfnY0x80qurP1aVnD2Mswf4sGwzh69vxnqkVGqBwh5ll+Goi7PgJT
V5sKPAo12TzvPRp2oVEfmNlzk0HM2+VOAVy1DMjFhhWPkRN3U1TV+zEErtc5J9ZjWjFxEp/UwM2M
gbc61YnL7L8gbMtyaRO7KScU/SAsbkBp1rfFkOjdEOE7cDmcbVCUxoBLyICw4oOcNFaXkB9kt8+K
fgaTB3qlJmXsoVPxIUvs8GZJiGvtSzZBIEp4YTLMo1n/r/ZOWbpO8Ph7MUAYvlEu4b3KUwjOzrWq
ObVNMaLssJNfsWq+BjL4gAQwRYrTgyEJiYQu3WHjhPr0YFgjVyyE5C3S5bNLwgQUrmhvVGdbLjQS
CZQjorbOPE49HT2HSERkl45BfwriUrEFx+dyBQUTLSLx7jArJFKBEVGuTFRTel2UbUmP7R6+O35Y
/TNyHPCXEKQJJLX7yCLCaXanW8vFSzW5k7cf7sjIowuj273T9n8T13yXVctFMdOMaOj6FqP+cVHi
xJ73d2AgvB1T+lCjpx6d7NudCKXiRDRwkMVlNzUPOvYQJtEcUg54nb5YuaIj541oCR+C7BYNRrOh
ZUVGX4DvKrrpWkDOU4+6m1WYELLWgBFtKLB8owMv82+L/oPEH/tA7fxA2/YwmvKp8Ap82ip8Kc2Q
gbY5p8zktpFlYpwkVWtjqooVSep5PyGr1e3fxCbCwxGvsSeyvRjnb50R/T0v66n7aMdzcpBreVEA
SDDh0orRC3GBTG8mmmgUDQDO1FY4zjWosg+VgG0lAfoJ7uixN8vPQTl/68YmNqik22Vgmuz/WJaD
pKq1Xry8+hkVHKHJa3eT1QKVo8u7IU4Uzk3mI8On1pLN42Ck98D+HjW6B+SVnsGgN3eYV5UfBdEm
1qTpzoKzYUIhyLUZtzon0QbwGaLJ1kkOyVDvcp3+RLN+NocCj8uAvkRUCxkYpgZNMB4bFLWoLFzC
mPqLMpwnQJzZjZXIh6Gr7u3Wsk+j2ZV7R5bXoh5ekbmQQ8QEBT84g+HK3DEgZQMHv3Okor/3ClMc
Chd3fjPCDM1J0XYRMWjJmB7TTHqg1j06TBxdpZ51T7wpt9ssImYokeMbPdyrNuk4+7yT0ODTPg/2
2mQ4hFYC9akm1rBaWLSqjvtumlbvGwzJwSSxTwuz22XvYzwb6CmhXCbjWG36lcu4SACdohiv0bxi
hPvBB8xJjI9mMlNODheJzwVXRRxcW0/dziFL/mKbzDbDmhF+jr4o8SeShwOawnhnneGSZcN7oQ75
Ia+Kbl9pjs82lMTWWvpz3pk0nYudBJKz/hzy5qsOwBUMyS1C29QdqyN43Hi7jLCvcsaax7ikv8Lp
1qB3BHoxtMQXd7k4peZdXwYv0jD/h7HzWI5cSbP0q5Td9aAayiHaunoRgUBIMsigzNzAKDIhHVo4
8PTzIaum23pmM4tLSxrFZQg4fnHOd9LAwp/BRY0uUicBqlAjirmd3ZMiJgu/2jWogACu7XMHtO8s
f5Yzd3XNS58myzy0pL1ym3APk1QwTxX2sNgF5mi7aK0Je4K1W+sPWhodvA5TQZ8XamcOw0z3yCaM
BcF7lkCetPMMYR0i8HNFnAXSNqaVdfc9UsqfWxK99JR21SvAQ0Wl/hzbE/0UOw72DVUfLGNx7s0V
F+Fm9yrt4kDWbLuEVr34JHgey6mD4FqJ14VbI3N1jdAb+INwt69RBwWXuT7KkqXCiWxLnMpmGdi5
fgMWq57sHCJSsvSvJWqgULDM7vmNkUYZnNVNYKF7hzRFKCdWu32UNd+t1YeeMOaN4cGzgXPLFlA9
NhXG+I50a2Y1/snq2GNYeZ6x9qUqdmfTYnMAYAHLAHkVwFyGqPnVTuWPSORfcz7GjPWq5zHy48tU
/NA9sB8VyisGZn6ypacY90O0KgOhMg5VvtdZ9oUMFPF/K68Iep04W42B1saePbKRhHesDbkdNBZ7
2GISLBJt9SAS5k2N/638dkEAwE2SWJ+AlG2qcrjPC8tJwFhuMFfJ86Kn/jnv+ssEzy8Ec2oeJDrr
ZbK5oGKkc1HhXlymnnIS7w6irBAJ+pbudTwCGJco5OB3YaNhSdOo0+Am7ZXE8okaoZmVdYGRxFDQ
NdlheXBsXS+mIcN3hFngG/PqsmvXbO4yYmJsMGDrDYFQXCccL0MW7lW/qbWvRVw+ehM3tBIdAWZY
nt2F62bXWiYohoE7sGnSGrmfblfVe3doMfJ00VPEx83wVkhu5miFY1J0DHWCcBcTOHNRvvwBSyPe
z526MEF48uz52kti4sHPKi4X737Wa8FwWb/1ve2HHXXRiakP51gBMKEFtO9VTO0zszxPtnOL7FgQ
QkBudjVbPNNufJ47/mi/FjgIgWUAqYNEBJl2IUkLL4bGkWc74O7XA1Syb5l0kJe+ifA9n+lf44pc
+me4GfHBIsmcPVeJTKKoOTrBAjWqxKacxjyl3LFBYc2HwvG+4UNkZ81izumYaDUK1CesjMTWRDaI
5EpfS0iq786BTT8uUNlEZ4W1a7/UjL6seta2pstOxBzEp0/4IVnY7VHr9G2pCjZuDP4205brAsqM
b94VaBhCCoC2GrK7uq1T/DgwMmyWt6EjFNtvvOkZkcHPhJptS/vb9C35blcE1jg5f0ade0cNX+Yo
fziaDRwCNdigtwDctYdOej8y2ftPpmFiJ8/ah9Ftx5P02uo6eax1GJgTwVV8ukR3bpY1BkqyH2Dk
BdlU83O5T2fOiCqTzWFAgEg0tlY8OZraTjN4TSA5/KsE++gW6Y9pjocHcNpkBBwQikC8STCHJZhk
5Gi6p16tA4JeB6ShQU/W5w62S7rCRm8ehqsVPVjwDOdvhcZdwScLe2+Ks4uwGQacpR/qy5T72Bq6
iQ0A4tRNapMMSeRrGc6jYyPtmh5haOrEIyTYWV1vPlRwDJvChHKk8L7FYt3SQAgIVruSU+cY0e1K
QpoayIdGQ0iGNdW+BjXcz1hP2RhLXWea6Uco0YXno8kiXcXWxks30GXqHTx0UqrzjcTEjeT0xvdQ
FdjOm8V7chvh9KtaxSoo4ta5NtgRGKpNXawsAhtOM1zKbYWRNej6X7TxNSjrbCuXTpBrLTFWA40X
vE32hcTI6IK67hNfA6+ONKGf+rCKOtISqmHr88RCNCKWMkruaic7EZ+L2Tm1yYaY8FSO+altfICe
ME758xBadAWJA844+pwqxXhgx4wWIi8OqmWVKeiBy5nUMwMHwCbJNe3ggsr0PXkfj8aBgkvfaxLU
UKPL04gLzFvIqbfTLd3HchRWctY0KGr0AHCYo+gAgvBCKvYj3OPP2mky8pGg3fVNfWaTNJuOOHas
JmUdPaJST0NDR2ky+LxqUYcwWhXtoWQ0HEapxnHoFy9dpw9bI3UYPOYTt8xqJedYOJywA+L0POij
x7RQwI8zYjIBQBFS/7WogP1HhZEmSIfx0/BL6LiObWHQyZd877f1a9X0fti6o9iYLKZ8lJSueZV2
yrg0bX348PGX307vHWvcEe4s1Uv0OsyYB2JHfx510A6DUisIU817A2aHljHEM9ejm2zO1zm7EQ7F
IpXhAwMBtHd+f2Wmj8+gN9CoLeWjYohyHozneEkqEkcmBvLGC+iUNkhXmrdmGIwwCVKHA+e9xjZ+
0n5RVwr3fFuP8OsmaMSlPh87zT6kdfOaROrbwaBQJBrAb8zts814c1KAi/L8Y5wMMuV0sostvSGV
LYK2XGCrSNExEEiGmT1r3KPbCaS5BcsVDe1fbD8ukl12xV7Khz3CQodjAFDHT2X9ijzQGWn8nKX1
u9/zTJS5fjWXNbuTV5Eapn4SnmSziZJ/o7T4F0Ff12lnzOZ8JADID9Eqv7SlkR8YDydQN7ywQviw
g/yxiySqOB3Ib1jB7MdMcITpsIRYY382Rv7ICjlwU1dsPcUVZkiBmaLyHtqR+CsiNi71zE5UuTOM
TA4CvqyCOtXwCaLW2pH0gnKVfghiIEeCuyJ50BSZFvv04vfckuBouWvfPiJoHOOwkoj9J58QtKak
8uZBcLsod8wwrC2RY6/axAxPyyRILBZIanSGk81qi9wpKOFivTOlMsWplj1gWiV1UEU32WRH1Ujq
XmTELddL3k8g/A3pr6jkCEGqvafWrRPWukscQBZs98h5P0vwh7tKu7iVjZ0sng0CPRBUSv/eysjS
tmeRBi3rDk4Ei4hUoW0SU8Y7VP6EOsUcEnM+hTMDsknoGU4xdt6ybafDklDz0X8sAxeqA6EcefEZ
9d7dIJI88Et20BZC6dYksZNw1TtV3TWpNgRxyX3DcUABdN267J/vB634hlEHKAC5uq091ub4kyR0
LRy5nxKX1PxR4nQpmQAj0WldLJsgqS+ryDDmDJ08CGxO7rzlTvzp9winosb9QJcIJ9xmBZcnhr/p
6F/p2tnu0Y+l+UKoMofDQj2tTf0FrdqqtsZqnq1vVpf+qfYJODDYH48AUap1rzqLLg7L0b8jzbY/
aCrHsbv8QHsH/QekH3OBGAPkEIddpOQ5TvI7ZJGEnFnNsBtr/51CxTmoKCXD0nyP2DhnlIRhYxPG
pBT3TgKeZpTLSocCPQjegXNJjJvGaC6l1lElt1ybDgj39xc2bmytGoIxnwOIXjVCHc79z1ZfS1nE
IeYy0AcR/EA6EsiDErbQOs3PS/PB9lu0LozT9yBkAuwtLKJYvWy6qY83bRHfhFTZNaMrTMQMh18t
73Kdj9kj+QklGvWV7sJ1ThL8oa+d+2ae7uAMGFsNIUPquezOrRVfEKEzh2PG/lvbYWqlBRQsmSx8
lsQcwfcqIBvoxKa3uN3xWOXYHOW8TzCrznK3DITGdGuQU2XOCWHlNWExjDaBHnmQ2u4UivuNHAYo
VQDOgw7KbO2sDJXmWS7AVsy++N2K9g1n+zFzmJa0WaJtYUvvCqV0hJDz22Rxfnm2dYQc9JkA7fRT
xG/YWwsxQfskkDFjLHfPu+5lGJzvDmtUwCByNwkA6YUhGet4prGtJ+58NPqxjjY7E/ADrVjRURde
irQBzhP97gv6P/iVYl3xuH5ga7I4Susn8OGHimInjOvo4913BDCZMmkuCkdatQLA6yw9FUiQUFA8
mo33kubqPRkRO+K6E5u2ntAwCOaKmRA3w5oYPWnr6pxZQFPR1uYMRLaadBE8TSLeTwKJo5k1Yk9G
zDMXHqUtQQt1hMAkS+XVss7OGpcgtMHcq3jhCM0DqyA2WLGGg4XroXQYun21FI8MTbH/IG34o1BH
z0fxIUBUFIZGNW6a8VnNSmzjiSgCs5suuhTDkYlUpJoxnBMKTdfcjhCud4wW75KcdmNiYeimDIpa
BrmHRPZIRTXrB5Xvci7qn12xlptLOe7s/DGumERl6pGENo+3m0CroX9gRP7GhPwmU6Yt9Osolub0
bQAueIjd8UDcQryNvMU5MXDc9FZ70JVR3JPrFhqeov2y64c4pg2fMMMG0GCdnTRlHaTj7AaGcM/8
1x0ic1CHpcFp6SdkZI3lbV6B+XaiaaA40ZggONrHGF02icUR38XjZ1FSH/ZEeMkYm6NlO2JVDZw8
G+Ue/FYWyHqQtlodjkJ9m9C3moQRHKl4MzAPavulQ01LhFx2HIkFwnERtDYO8MKbfK5XpoA+imkL
+/LIzmg7/ZYaXfcAXtji+qDj8oNukrwtNVZn3amDIsL7mEAAT69fC7aW3JBGZ7cyMDhyVmFjkcIo
/BSIr5+9HISFsF+6spMHSxe/cx13vMDjrwyMiOTgHYkjt+KYkU8SvZI6yg4Jxzkas2M2tOY208BL
GZ4xH5k/kqWkjo5NnxtBLtm5M4T3DvCy5vnOodB9ltUMKjMdPZHToX3TCjR6FXsiTEtRiCngJXH1
H750v5Tu3bWN9WAs04dT5CD1scXRFBq/DJOiDoYBG14by09zr1ygpXUPQU2rcXzUXKFjBqawwRcI
BPnUcasKHTATG507QZkXzNfyNNoDKXpPdPsWdzDhdBWHI6shMYDnMCLgRwyMvZ3RYbGMrsTJsgKx
EcR3ensXp+5PC0Q3DBZxJQPqG1/bhVDrR51dcFjPbPe8yTwPvEtYpyzVZi6Ykc70pnaDxd9u2Vph
tSZR+AgZLt1UPlUOYivXZglcmVRwZTcxP6KY9LU2OpC7BMw4+mg9kojcWf1CRtTs0Kxt9bE7mmZe
kUY21JtECf5AzLr7Ia6za5wYn7PkIhXV8pEYbCujoj8aM+tdg1E6/vZ5xODCv/58kNQ1J6RAqOhL
TjE06nqhIMIghHTVXtMLjNMso4LR9cOZWc2dTK/MFLy9VzMmM2q248SGzduiadQ+0ubrWHNqklDi
HtJW/zS4Le31CiJE17VXRN4ZqdqmFbpTy6owZhjoDNJbA8PsQ1w7CH5HTpCkgrfPvQBf1pxc0UY/
COKU0T7Axms8LywX/F1CqWqPKvUjd3RrX6FwNfFMJgPP6ty7exbeH4aPTCjzJpIIHGBMopm/jUEC
rSmt70wVV1rQs4Y+dOO2mToTY9EcJ0u+ae1inHSb2wvqoxfEk/6WmTDszqRN73OsL00PMkSoeb5p
PyrbigNNn82DSnn2zjbcx6CXxBanfX2X8nqFTbPIXeNLiDmYrRJZ3mfFPrGAXPo1raFh2tpO+OKo
9+nN1wZiN1ZTFAgIuo2l+p1k/LVlpbalM+a7trziJb+pzIuC2nwT1QwhMK7vYx+ZhbBgmI6V+S2L
1tgmHonlFledNvgiaHrOjtYsjE1uzHvCDT0LcyqAG3wtTGybJv5puvY3G0TYOpJSutayfZPwvPkr
IcCwUN6ZpvFgCjI4pemQstF/QetddjP+qWlCRGDqzY2MEUULj2RzVtonCI+U5U4GK7Qxs0stkAvB
s9mx6CQErdC1Lc83xQcheqyvDFbYTppcwLUh6wb0vmSYsccB4MfoMIfGJwmyQI8PeZ/et4P71NXR
ih0CS+Kx+0nbKix744enGui5AK0wrXgblmxy71cJgQUxb7phbhgRyuzQNYl5xQGcjsK5rkEHkOmc
g2VRCeXyOHvRRS9LwbuOy0/XM/Annn0VyJmp85BTHJk/gb50Fzj1CEy3aOlu3cD+bn3JYPEvJG7T
KiEVAP+YqXvMlEvFcJoismMEZvtEw7FW7LMAKwZr6j9ZrdGbbI1DPjfvGUuPBdEMKtdiJ1q4IJPN
fh/5w4bJPkNljW5Dld7RhR3tVAijxDTtxl5frozrV3/FUL8gTP7ZptYxBY9/s23rrmnLd7RSyTZi
GIx4liDOhp54JxC6mep9WHrvgNcN6GCGQLlSlJsxYc+mdiPKSn+YKVZ8IeoQA92nZeaQAwFunCAs
2lu0RfgcEuMKO+X3eK9bXbpjc8mlg30BDKWO4g3AC7AjOGo8aVg1EPNzoTWCAOrW2QtpImVjM88t
68mzbFzvRuD4WE4jo0CwueTZXrStGwIIRMFUVqztp8a9M1fdvzXaUN/GqOQ9lP6aQBHQANiExZXp
TPQT6aA40dGvWxpzOxbGfesfKoIZ6Ny0Y+8kZHRenVWFztNi9uqPXBpMjg/aQ5TFqYttbmBSndvK
WFV7+dZIYD7oXX+At6sCOHSkbGQgdk0LDKrXOLcRgFqHPPlA0BvaIiJQMNHTkZGsQL4bJ2yVthwI
1hAqx0po+Kwt2qhvy8HKwBql3TsW4WWT89NMOxkuwEgCszHumVj5uzSceoxOBJiD83JqIMooiCHX
XIaeVWpMpF+AmeEHwnT+Z/NAlO7KzuS89hpJfItSFsOjPVg8cFnc3w5aGVEQ9/Mh5tXdt6yYKrXs
+6SM9gTWHpIhQonkLE2A9OGAjeOJeepMAwaiHAcCToCJ7oHlxmbqWc9yzT6SuikJGGBgMTnZtfVy
c9sRhczQgXkYOagijG0Lx0DDfdBmOI9T6Sc2VJj0svqZINCkcgontuvMI347TgrJb3KedH34pQQt
cqVQW2k3Zp2w3erkFQ4LNWvpvs/wCoNlXXO6eUOpTC0SWjWO/IW16F4niYKg6TPdV3n0J+eyRhBQ
2Tjw0bydPvvmKcKsvbHq6p4aiEAVHGBbfZAfZoO3vXWJ4pzM6WSU05t5Bx5j3IOPZsmXI922XeDx
vrorcKftgExouBnINK0LAu0Q41iggLcL6kzKf3hLy1LedGFH+3mrSycNBkXxDObEPU0LbjWSpcNM
fCvwG8A18MfoEQIX9sxb2U0nt2PsLYTjMp/UkRbjtsCVoFlx9lwW5vOMHZ74+Pyo5RGXkKl/5bOF
0Pmg+vkuIyphW2arvNBnUCUBlFkOM5Iam8RQw0ErdPWLtBbSTVgdxJQujBuWCRaEPu2KgcsyNsxN
QceqlXTpi1FogatNiAk4TIwcD6oVjnZ2txRc7cjPudHUy6tBTmg55cC7renU5hwVrmm/cr7F26TT
d24ZAcssnxp2q7CsW0TRrQ0Mk3N89ov3Cf5lkMd3vuF8+Tp4QLuaAyHGKw1/QyoOb89ldAPpV6+m
ID/P03Q2AibD9qSHodcSK2ibXRD7KOo4+G5t6yOWhwtXMSjIUyKlsFvQnHniOow8urpnaNX0LRvY
8n6K8N/Q0gDnARg1ZKQsO9VOZ7CDgk8nsGIH3oMoWig0PaqNNs4QDHsIKNuUm/u4am0dKn1L+xaN
loJIH74pGIO5xxs+M6wP4P0fzNP6OIvChIRTvFowQzf+in+XCXrlvH1DSUlvXaVfJoolo6u+8DWE
sAVi0lySy9BFIlhAs7TGcunGVhxZOC8TeWYECpszwe84FI4V5lkLtUiYNDwjjDyfgFcau3SCP+LF
3VVp1pcFkhi2S/FlFAAXUqd8X6Wqvm1zNXaCsT+yStOe0Au0A0FnEW4KH9xkGAsGBClZx/DOOXSS
XHeCfkT1oxnFZ5mxfZkiV+NAZS03+XRI8KfotVwfn36F/u2vv/3bf/7Hv32pf49/VWCy57gqu//8
Dz7/quq5TeOk/78+/c+79AvpS/W7//Nj//Vt//wt//UpP/Wv3xp89B//45Nd2XMQPQ6/2vn2CwB8
/+f/x/9//c7/3y/+7def3/I817/+8ddXNZT9+tvitCr/+teXjt//+Mu0zD8P8J+Pb/39//ri/Yfk
556ruPp/vv3XR9f/4y/j757uOJ7vuwBJMfzbf/1t+rV+QdP/boDJMHVdNy3DtU1P+H/9Dex9n/BT
xt8J+uHZ9Q3GzfhA+FJXDeuXnL8bhq1TGLs6GANdOM5f/+dx/4/n/b9fh7+VxJRX5P90/GLf5pHU
/3yB1kfmQtDkWDJ9th5A+rD/Cr7+9XED/7J+///q2tyoLdykW0COyY3YzYRAH0g8GuRfP6+0bast
Fbuc0QtANHAsL5W2M0zXCgajaW9Jgjl5TPLx4GoxyoYinbaG5tjXsm9W1sfIEGS0rlZP+400qdwz
crKu1WK9JbMr9mmToAeWZN7F86iDuhtSlAzuPieA7kSRXJxQ1ZxsDnxGKDVYdQPimk2r2bYDXSYE
OA7rQI4FKNcEIclgdbuSP4cZGDVqWYnjOCcXv+rIWm2ym4ZkdKvS7BmAOub46GGAzsF0PqfWKbKf
jodf0qswXakWO4iLp17VSBzHCNxT7f6WrzQrKH7u1ADQnShBse6wgbeQgAjb4dU0FRMmKNALmv5G
gciD8hCw1smI/uJSTKtdLdPxIEePoTvKX0bMGEm2HllZuyWebs1ytSoLU2GS9kHnpN+a15x/Ci3/
zCwqnxKdNaAH9514no2DIWJHlcXy0GtO3eS+pveGHp2J5JrRFxG7nHl31YDbPPaPo1weuLEchoR2
hcM1TUNMs0+D4byO3vw+l+XBm6kkdaST1lyfyJfomIqTLElxQZKY9yo04khTmT+W9SFrMVbhoEBm
8sA7jNYFj0eXymk75/iX9TT6YlQ5+8u7My/XBIPHkNtVYKYK8zYPmsIOlj7vIlzpqVcpUhd4AvPp
RkAaGQFmfY385cFkACAsWtDBzHV63/pVNdFRDtzQIZv2BIrgODHN8mVI3Ue3sVjvZL8LhaxNWtVR
qfJjuTDIYbpaeS1jTEE2Dy5Zb/haKRWFG72he3gB1L8cvVWAOet3o/Q6IvaYvdWm/4OChzDxNDkm
UvvqMfJErrem1+LRnFleZJHCBsBiAxWljXnTryxnK3vxPWNiciWDMAg6ahOVv6tVTRit1JK2SX+3
vRYCE8fZKIBpgMlY9Zt0GrPzoSsWiIAG94yAb/kKk9GoJ7ZMrM+YINAba/OTP2IlWMab3lOqgmNj
iPpgF2DgOhtmamyQc2TiXCQ5RW7fTKSSGzFXJ79lgGVO3GDNJD17ziQD3XNe7bSghGuH50Lxysdp
/6jHINhaLLQAAMVmRDZstPNDmjIOWIhfLETZ03ouQVvOD12KUs2iBo/NzN21tXFp1JA9OsCIEBJi
+KPy2XVOvx4nGbYaRhk1Mis4SU9W6rzCfUDxgdBENFxkpHYMIY0B4tuysqihNPOEucc6/fenVaRa
KjrnrK8UkPkPCsSQ//qXEBfNMpZTzwqGy8o4unoA9prpkb1OU8z1Q13F9h668mFoFnFKPbMP3BzF
6lLV7eXPh4aZR4jAjEawvm+q+0JvftSNh+TaW15yaTwACKE/7BG2kuPnYgDxVXy2B23asn8QZFwU
e4iwXpDYMMu6ZoLSlbjEri1TemYTbG3zusvJdanoOKhszry5C1pxw6bpBePWmkN2igzIon527pTE
KbP+Cxg0kp8//2pJNxcWNjekuZTS3ftEjkFg9eNFWhLw4+QU97qLPx7VD/pFkFYDi1hsQlFyzsD0
B50Hw8kkYaNLC5qHVW3/5wM2xE/gvBP0Wuwccd/TYEkvC+p1BKUMfAdUfuT+Jkh8Ct06QFnD2E0h
QKZ3WoOSJbMQBTN2Atut+2DV6sHnclPIp50KEiD7eelcOpSxJ6uykfsBZ2wKZuU6vgFmkeMOer9i
3IIHhDRI1LE56/CYSUIJFM2MiflWoOdbbZJ7dyrf0sH7gY/uPGrIXjNd7XoUB2FdPLN/bC+ePn+y
dEc6N1Ce5aU6waCYuKewiB794zw12ckkhoAlqtMv1XaeDUS7ojtIHXQE69Rm5+vtgHOmht1ZEVbt
6BPzQP8RdXp2tgvnmo0eJJysZnbfoQQDNnQ24lGgY2UOYhvIaWg5L1Y1E/nJ7AhdM3pIQxI2Yrjd
aXXPsclr3W6Xp6iexwXdHzFLa116RHMAqjFvbix9GjREXMtt73zygmlhjueAgTsk8AjRrIkIatea
7uOsxSdVIANDIvycOWQrijuvFm6Ip9IKRMvip2QTWU8fuAxUoNqmfvVwx28ik6cXot62WVR3GQYP
Sh5LfXOypkOVA5HqRGtDpZtlaIueDd6aj7gU3KZAf31OqnqjtPWZZ6IdaibgXnqJ3zaSUajEwkPS
vc+eEdSl0AYWXxpSwDp1G8Kgivle+OUVb/Ad6kciLePieTLhk7k2mzfsZpadqgDneLGNGQSrRU0H
p1SMDuDR7mJNJHcegiOmdHSuTtf8XGrOZ8fSsVSzDzGcSO2cbtzDFoZ1ixLeXF4ol3HVxDPTpjK3
nlJYGK0PScFhpxG2tavdbATvWAwNqB5w6XOvDGam3FsPXzM5SOgmLb/eVYWBrdsVhFg5i7qT5Uyr
7VXIZmzYU8J3uZVUxV4mhUMF4yATTFDGYWNn/EdztyF44gQyHFdQbHQPqV5k+6kXPdNv/86Np+/e
d8EXpLBFiip7rz2tPpvCBMtcpjvsZ9Wl76PjaDZMPCYaHkuyDYUg094PyTdCQy+Qw4JkB1TPamlu
iEIiGNPUtKeFkfSjgTzxpnf53UhY7rueMQw2rBFVQF1Ed52eyg383RdUQWAzvJl4qM4b3tLM3RgZ
MI5m7Fv8eCgjOtK/mYMu+EMd99z79dkZ6WhGtmC7NskOuV/ekeEOlMwe5lBkzCNUika8nCU1hU/2
Jm/3XLDtH/PWunfSumObIhSgTqg+zdTvgVfQR0VuF3p+3QaDtnrGk9x+cOfpkA/xLenlb1tPxyc6
W+w7vIo3pEIwLmvmKlotlx3G5+y+RH1BGBGq8qFnF0BAaJ7b/U7TMIf2KU5Fm4SaNdj2Uk9pf0kt
90VKMLe+WeQXe65fqjoiVUs8GgWwhCrzMIe5OupqC291bU89n2K374aZhbSOLNXWLYt7iyDvu6/s
oLv5EuFNy7a11fozCifWPj5KoVlPfwDDwF2LonWTkHu3R5BjH1gy/ywb8johpCENEHUdVOUuW9r2
rc+SH5GTEVVRctcXwDybBhWU3sMpGMrmIx9c407hCCSri6neWAC2iHl7DLl2zhh8hylI0x7ErcFg
nYRVMr1kf0xt68uIQuKd+kcWgEdoGhPLtPJsTvwBoO5s1slk82Kui4N6ZUv1iGjT8WRzU9s01qC2
7koxQ34bRAax5c5ir233CMRaPEIX39WehCzBAmCrtKE7WSZTI4f1NnJfVGU8B+6OMBFvDagrA2Hb
jFRzk4I5ZywV2c9ORQqbFzfXcWQUw5Osn6BjuWgsKoerH+RuvUJMFn0vBvHuV7Z774n+zBq6v89U
ffMyMyyoYWvfmu5E7sqdjqh5x+qcaq+PkYXK+HXGNBoXRPIuKT4Ob1fOc7YdEgrC8jkjIu/BtvLX
pXgZ8RlTfmJ4qQBnIjio7q1mhk6crecOGeNjaRXwrqZtMUceqhDHQO1djgeCdT5ZS+v3fz5oTnZZ
Y16OC/I5jTWLyu58GG0ORNWL34ovVyctti+a5L41G/AGVmPvzFxtVTtDAo3xtoumig/grm8gFZNd
b6ofmTZcwbewBc0zDsCS8PWR19KzpzHs887fGAiAd/pkGPez05RndGKh6cnPtkIRPdTqq2L4TdID
IYfEpcMR07hIc3KryVCC1hVTFroSVKbesmAz0PN4yv0z3panmcQXNEbficVO39OcdxU7xCIrDgY5
WOjUskegdrsm735D6QfbaHGcDEASc1YmFRto1tEMemrkxmMzTCcvzl9tvcm2mo+BrHDiQzdMbuiR
ZdsZBOS2HkqJiIYgIfJrg8AKZLs+wllFaquV/JzulphJJayIqbVPbLXsU52SilpSI8IUuJQE0rSe
QsYxu6/Skw8orDTDe9KXKgm7RX9NsF+jxme8lJdwVdIZ8F7LpbGFeaK2wEk2skHYLNKUI8/xzpYb
hexdxkgv74kwvnXSHOFpb3S/upaFZoXI+27miGkBpRggAwvYcWI/48Q6ZAU5OxXlp0YGEMMwsuTc
4VfeTG+A5d9hoayKI/2lVMa7kTGlK3ARRpgQ7TiatsAQTBqdpNvisrdBnqunFg4CvQbo4LZ8ilnP
0HTWffWiCwbyFXrCrcyJqC4L54gUjKIrIwFg1sr3aHXJy8yEYjykgaGpT+qYgYw2j9UwzrLEjwkm
EtEzAOCj0WaoySF5bVZ0FMwED4J75W5jTgV3ycROjWr1/oE6atOfnsqaW0sYALZDyGMzv3LGjhW0
C0I3WO/IitQFnYQeMgl7QSnIGmNkfXxHGtwCCH5tqVnsMDTEJD5PPI0pU2U98V+JiYXf1N8t7IQc
uV6Yk3coTfu99BHMzNmXO6XathpWhNGEXhfCtoHypqTjPcxZ87m40RP2QtwaHmJdeRUGKat2bcIa
6LoVd36vOuvaah3oMQBC2u9RJqgzeg6sSBKXlljffetawBvNF4/Qxj+3hyT5YJJ7kA3ADDVAuHVR
dAPZky7S0nS0L1SYFOiQzVUl5cVxkzemmATDs5myUGpuMCRe3WQdi/rJW0vuAEUaZday1AciWn5a
U30wJlbwmSf2Xg4FKG4Oy9yC8XLDaXRhNHftz0XawPTbxzRudybiABI2NvaAVDpNtIt8c5/SqaQk
mSzg/KwxvcyjthSUSHPaYo2S7Av99SGPoSuldQCmUIZonwKsGjfMW/FWIjgC+vgS8YYJJkGhVSHI
jLHXFxXaxqKAilbMMDRr89RT2SV4keea0muWQ8AaULnjJtWg8Sk0kdveGbiKs2kbrzeniAm7tqQX
EKzuTvmgN6ale4uKxDm296bNrTZeFuwrkJqz4eo55rWvEmTIcyx3QqVwW5moBNrshlFHiLilY9Vw
8LWnHPKRguZiuyCjZFJCN272CXEZczLdZGudk6T5bGfQSBCM0Po4ZjjB7zKVVGgSWIEN6ZtnyQNY
UkJHDr4kdCLCUeMSDrmWk1GAVQcZSYN6AJ1AKDD4nVhzBppvS5JnUkjtc3GnGYQtNXCgLOd/c3dm
uZUrWZadSk6AAbZG8le376QrXXWuH0KNi8a+NTY2oxxHTiwXH6oCVfVRQP1WAuFAROJFyCVd0uyc
vddq7wIaKsJxwvU8jPxGItuggkmUlmcsTLLZTs6KCc9Q6fJQMi/YD358NctHQ7r3qUKN6BTws7gA
0JHET7Txxpc0EmywNXJGgiWrZpElasxlE8B78goHHrlbfOg3ozRvZi2uPRWwzMg5ZsdsSzpCwAOu
RjIZb4aik2ox8Od4tedixbNgeuZoheBa5h2fPLY8pF/Y9M63imqmk/w4hUkHlmeJoJu3mYP2oefX
elqgVVX31/XYgzm5eJ+zP27hMDAs//R29GLkRbopkuY7tr0bxAMWLONwTeAF+l7FwRmZwVhP67H1
s02MQS/nsD0V5hemE/Y6ZCDjmt9vygGkBrN825lSXkuW9lNpvxQ8WXaOQiqSyePy0WgTf77L+uhZ
FPU+JjUc6PbqNIQxshCwAy1etkdR9IWC8tFWIyUlzhm+9vYjm3bGyOvBUB9V7CwMTAcC3PCR5dmH
75CgG8L5KJIXzfNAN83AzF1ep4mYet66t5EDBFMWLvxFvCs0ofswA/tDFpCtMrjdPna/IN28D7H3
DSiU7bw2t4Q+4k1nQFwfx+wYB94NkvnN7ap9YjHG6Svnq8gVTJngonrNgj/RPw6JqjvU4dtUWulL
1bJzyfwY63IcQ53IouUm+ZyFxotmd7tVBbEgS/ExscmZJVgbHKM/mnzbtmkb7HPGpqtwMAHy9zyv
EdAvyat6T/8sQ7aM2cga5FqqgYXOvA+K4K33Ko4oES5yn0cN5H9vpC0qOLneeYcy6+p14zy4lT2t
DRqhS2LyVEE8axmJTVTCCrs17hZLuVLWTQuXV1PyUs8DNdaIeFEio59orPmQIcHG50ez059mzKHk
r7hd7SqTGFWUvScNZdFJoZDHhbTjdLGrsCVvp1k9MF/QZ8fCQDpjEJMThfIoo6QLj/tF8MIsHdvm
5lkTGaBU1PP5nMiqcl1C0m7x+wi2FPKthJKvCA3PlUNf7r6ZopSt9nE5ti/MflLbBpwrX0mSiG7s
U0Uz8SczENZle0442a3UMKldMYT3bcdHmO++gSbvoMz4BjWfRtbJRAK/mXLnVVOSjfLEvR9sEiqt
BYwMjPETofJ64JJlqZ4V6oGLot5F3aXFwUbEP/5E0TFtSzh1hReCxrIA9iUjbgL+2udSwc7MRrdf
o4JivxQZAeW19hOdYHytRP0nG+VxmIm5cJjeYKwnWLgot7h+Y3ljppqaAVDIJk+3IzAaVmWvBpm7
nO8hxq45ufH5vHF//kjKdgGrxGzb1AbtgbUzFHPbLL+xlhdsr8YnYSAgTMf0YBjiHDcWFxsVVuR6
lx8TpzO99N5T2zzTY37rSu/Vaiii1uZjosWVC+Wp0Wm/VsRX/vE1pe78xfeXQICeKO2S+G8hSfFy
aBiyi5D0Ed9M7vmjESBWsp4dCfLH8okkWZEQqzo0H2g0sUDAK9qdGBTS6mRp8YUy653qzTuFYZ5i
8BoB8KmRJj/UpJxfFRBL9kHSYwmm1t4nFWxMvjjIpl606TRshbkoPqfK/9PgH/Fdo+XToa1XfHWs
JFXJTCz5KCaf3AoP8rvaoKU31ozL4Sp/UssKV+g3fwZ+paNRPABlR++QvYIhB5hWeucgYXEaPYoo
fIyD+k/fQGUaAbgYsb7ZwfI6eWozTnJtXt0L2TVHpA00ucdh7WJehZJLtz9OPwnIqAdFlksRfWPU
ZxAlsKJDTPxtHYXcgckzYrskTcwB6xXzb7zru+FS8zE7czni94K7MVA305v6zeQaMdWq+n1mD3Wm
Z36iybSyPJqdljwQh3+u4UHdOUlPi5rzN6gUMkEV2dvlfa3VdM1y6qgQTxchqbfqi4E2tus+SroZ
BxEQmknmYqcFsSnnkeUmISBDblBC43+EwVPlXXNHqsVcDwPdABkia8oYE+lxpLs7gbAKRZFt62E4
tTErZ5nCMY+p1neNsefm7xc0H6KOT7bF5Ogus8qDS4xq5wbSX1Vh8taa6nmkZN0Zwxt5EN500n5M
s11AsY0d82KmBlBoOWmI37kb9rVNaDTJd8MARm4KuFGOsWPtGjfe11bnkZQffsq2enHDhlN60Tz1
dnAc4fmfgQutrXmKKRHxtIRMvZ5iC9dTfE27MLyMnRXcx85y+EgSXkQRs8LC4BVcIyFVY/v5j7c+
i0GXGMBQCzq22jXhhDcT9TeQIJ1hrMSYeBvXab6M0kaxYHq4G4ZnXI0gVR3nO0vIutF4OZUOAAYS
HXfkf8B3w4UqyU2Acs6CtQg0N6u0epms/hkdyKcDsfpO6eDiM1xGiQ2AUjCo8CK6TYmRHbMprI7Z
GHu7IaItIppeHHnfbUOX25Adkeqr63knwJx34yTuxsIN18QHeCsWq36OPn2mtspkCG5XXbvDty3W
vqYGPQETOOYl+J10DO51tMgipXrxjOC7jgE5+s3yn/pkebG13omUB7KAaRUE4jjUPMl4iXyksab6
apLotP7GGcgylLpGDJKljU8wQOnBJ/Yrg/TPWjoDKbPsqSGwyywV/wYH33nV+9W5HdTaJcMA3JPP
EJ2ychmAaJsRhsqq72EuzEt18jnpk5ifiaY13Zm5Mx2siou2bkOiuwq9kJ2p3wJf0JYHxueYEQIC
mMgUvQYpGwiMzoWsvaNait8pBPMyk96xql2XD3pD4HnmQ9oRx46ypD8gJaNcFXfdJmDy7cODORQ+
l82xzUiWlxOlfCM6NpCxCJkY05k6UOQywZscf9w0mG8oSA9yFw782Bme3VoUX2e6TE9Dxkc5L9WX
Uxv3GTcShG3Byk9LftVSPpoTBWkW+WgIwkhwLvWzcFur7DPOoD3HuoKLndz5vmXuiMfo1eRLPkc8
mjoR9rvColgoQPPaPe+tEtZhOZPnUJ3NoYxJauAH0V7749nunL/ObH0wI+MG6fF65IvnhkwxCXQl
Nyonj7n0wz72S+4FZv0xIytgrbSeJL6kKSnDUxWY53yFaSvau3X+VZvYhRoaREXR7JDrvVDPiVay
Hgnpu0/c2Z4QV92iMKG71D1BOFyb1XsWFTsrxNOesTCrPXdcm7J7d9rsKec4vNXApQiDmTCA1Mkt
FtN8HyzVYuZUbFaoA/HwjK+GKrw9v/JHSvbZJnEmdCy83GKHY08azxuCn2/hVL0sTRNq9biBWli2
MeT1FTmlW8GH3i/FukwJgLYOf/h+TYTF27MaexxHQh9o0lkZWUDmNC9AIwE35uaQSUpJxH0dwC/Y
6F/5Yvo803s5sw6nXSQIOGwSyHCkpdr1QEB057oMfkdunA4NLcrHnNkgNPFCwPLSD0wuw6gudi5Y
ShrsfFtmaEV65ERZm3yY/PTEe/lQ6+rEye3QNj6g8VIcsa0Wu9ggkkZ96bNKMgL1Q/blM99fjfzI
V71CjWTUwJmLBcqgG49xUv/Xp5LCl8SMYKL1SnYZ6j+bIYo4DsvRBRnRz/6RVGZ5DdguENBLi/KL
ydYl68a/ExTrPS2N8lTEPG0AC2JB6hjo0s7gh9mJ+eTYvXhk6rYe2l6DKIc+RsFUboTTlBtbzwfV
D8+Tu65Fh6OZFek2G7LvrEmeW7N75VwOuyfr+XVqONXVHSfSkIHJ3UDRaVP63MGhpjfMjAsub5q9
q2MXF6ay8z6B/tnAi/fHlFcbPP3SC//aoTWjQ+oe89I54I6ob4vd8PT/d4zHdf5vKZ6n//rPWn3R
KFR//+NH/ceqKv/3VM/yT/+PUE/wLwFPFaWuSfbbsyz/f6Z6luBOKBz6lZ5F5Id0wr8zPc6/fBN2
CGqlgP/z+Of/nekxvH+ZduCYYWDbZmDzj3r/L6EeNwiJFf0voZ7ADMzQt0LLpczskK63/49Qj0Uc
i0VXvUVisoxRTChaS9DNGjvxPaUvkErav8JB4VrVTvustDNtiTSkW3OM3h3DMx9qYhqsQ2b/wG84
pY3B4TLNpSqs732mtXxzSLoOxv24vE9BslDEu+fCzGwJ9C/1wl2nrnU6HOfAAbQo5+Yauto7cFQy
GWJOvzIDbKUT9zeiEn7Kg46qGLqkdYAmdrFeDbYUfCU0YFSyT0s3izkfsEVP8VA3Lh7YzKx3cN3A
PMcCBkQYZC8AfA9FOwV/Gt6Ya7JXgGzpbKIUXpMYct59hz54XLjTNkDesXIUEOmQ7QkbzJ96itWB
Gv2fjsMhBCxzO3ptdg58q33gYQYDZHLgiUXTzS6vPcLYQ+fHz4ky83s5upfMAtthmeNpCBv7jh2E
ySYG2Hhjo0e2qybatXVYbQsq+mur6t76kr0TKMR6p9l3MozLma91jCamlD01846dJXBBN8w+10mX
fk2D+cZNnOqYCgaAB9E+nHkmR/AGBfy1mw4+5Mz7wJPY4Cp6vrZRHQqvzOCha6gffmLRtsqWhgmU
BDI13BO3Ii66U2ib3Ubmxmsv0/7XDp+NqbkZNTrmRLR6WyXpF2VOb201Xg7OpjGOClZnZY2PDRg8
Dhw8E8PlDxDI8i4xxXifqPJMhYhhBMpyzILI7dD1uSfVUZmCYBTNo36kSF7ZdOjastPPPpCfddTS
/fPKKFsHC0g2CLBsiemlSuQ6drnPIiWIhCyIg5j+rq+0pumO1lQ0uzDOf8gIMMR6bHq8dUnVfoA3
/pgQ2sWCF367OO4IBy8wbcY8NfqmgUFImKmjaHlnsd/nRejkZwOsEDF1ky3yYtKzFGcqkyGNt1j2
pIVvT9MBXBns/xcTn7s4+cRi56sXT59Jt4+zGCf/5MdeTH7R4vQj/MAxF81fNX7DLP/ucf8tDsBo
sQGawz0WRTxcswPyDGHgjDjQQSDoGvPVKcf3GLGgvxgGLTN/8Jv5yKDt0ADMDhvuZUZOKW+xE46L
p5Aq34Z0ymM2D+8zhghj+IOz5oGl82uE5rBs0xeS92cP/WHiEdjtPxmzAlefrtZiScxNeg6yCi7I
aa8zIkVaN5+h7B7DitUq6AJ0i5WHLJINWrUuFhejjZSRx0YL7GDq/wyFeS4QN1bsNEZSRHuhoASg
dkzxWglUjxLlY+G3O704IDmmPtDofxBcWIbk1ZPOC1z4H478j6IhoMBiNEApSbBR7VIkk4HANmku
3sncu+ckCRQ6hkbK/2ZqllwZUVXWi7MyX+yVHZi4GZ2lm5dsPrkL+zR2KoJdu4hVKBNAcWg43GWL
FdPU5pX9wyvpkq27eAkaBJpiMWl2tIOII7bzlo+MRTLF3pey1huRyXgDAZyZh+FVlPDHmVjexEma
1Jy72DuLtkenMldQoT0S6gQFS2B5Gznsxpg9p00Qnesqa4qkq9rD6BbBOi07oF58p7zFHzpa0zWM
MYqGqEXjxTEaSLaklY931EFAystermoUFiqz9h2PR1VuBpX8grFm2aUqwo/uSK1MP049s96UKUO3
6E5zq18yB/33NG/ViBCVeuw7GHlyAow1VhbMYHL0v+THf6tFp9pa/h4SGYGSGYE6PGkuL/rOC+mR
j4xR2VwYuFmLZrqKlG/WrChSWrX9QyKMh1glv9rzGIjpWObcK6e8e3O7b9J+84slpks/Em7LFGNG
6tNrj7DXikzDV7YIZGtMsv6ilIWSyTrdbW58DLxtbedkGGa1C6b6GnXjzlUj+of+OrjFix9j5ZVx
pmDwdntwM9QizEPqDdVWBTjlQTQn+1KQcCEETjWT7B2qpGjFN64+YVHZ6EWaW8VcIEMPkW6yKHWr
oHnCgoQMENtu/o92t0LAm4XW1eBnNy9qXpBo1hr7MGUFgtMbIlVgLgoGIAT1frto6Zs3lcvihaKj
h//Iq95LN+BuPOXhTlOSullZ+ycYFXIiD/ncohCOrfpzliE8Ny4YTtGRB/XodrNs2tEmJHwzHeuW
QqqFm7h3KDj4bvGpWYkfK+2R5I2OUhjccIqXAaNTlCI6Vr77mITeR9lZxoZe8g8rPYPcmuOeaTs6
kB+KR59d8irr3JtWRnR1ZxiXYJCPlS/1Ki2N5BgMEVYyVJIB9ykj6G/eiERSLKLmVojtZCTX0SdH
6yveooalHidmlJsi9gaCiNA9o2U4TpBrz4/FZfXDQ6cIrCMr5fHCb2AsJ0aoXNDNBviBWLTSJX7p
meAHnuLjnIzgIpKY6Ib7lRYOQEIt9LrDWLhauIOiEG+WHdLVwGRteAM4EtzWNuK0r3LRXYME5Six
KLAFLmyGrdN9jh17Wrgz0yLMVl/Fos8u8GhHs7vBW8C2bnRWTGzuxuCvat7N4k9QB0i4c9IdyCJO
HmhXftGag6+8eV/L+jr3cE1Qq5PP8zdjHjDrISnD0fGjmxrAWosCvIxmFkPqZOIE9wfBJO8hXJTh
ndTsSrGIx4LrwjzDInICsLAzd+weeQ/LzOKg3Yi6Z27B1mKLHJng+Ojfv4aLtNxd9OUaj3m+CM3R
XYcHGsg0MJCdh3L+6oiAxGX4nYRlcOSyhlIBCdW4DpxljdGHO6NEJG4KNhQdP9GrW/nXNNchmx8X
Vt2udDp50k7dHujogij0gPwwmVG42u2kfErT9Mb5kOKQVSQraQ78wPzwnSqRv/dH+ygChjpi4F29
6OALzJZTYjW7BlO8izHeNHxJeilqzghJ2qG6sy3GApA43n1ViE1GCvWuz11a/DjEvHB4aBY5/bho
6m189T2AsX4R2DeLyp6mRLCuLSaochHdV1IQZORV14whlqmiosfmXEZu8Ozg2fw1QJHKYSGmG2V2
IjNhtF64meYcAQ/pHDE9EFDp16KF6JcuvBQOJB2/JiQiG5CFujWu0jgS9ic8ZuKmgD8PCKuQBEHx
Ix6SUN9ImeMSsFcZC507OwaomVkhg5iZcHBACOquKfjW9TyhN4HN6i6z4Ghaztwe7ZlYXxJ8Sklo
KowA3BkMEPiddA5+izO3wZdJHJ0g4WyepmUjIhchX4ZQOdM5O25wqJXdGBc+zTUFoCEVPqe9fJMi
XdrEs/EBf8nZEj95CIyGkUpXYf4bAVDXpXcYUb+sRiAAvfxTziB7vS7l4jC324arasewkUeMGe69
FkSGmjprI03em2X00HEk4DcUE1kczvyd/ZSAoekyqBcttrhJ7XtVJE/5bLHa7UV+gjbHDdjy9nHH
06/qUvaWBWzVsPTww6S8oPLUezFlWh2VotdVsWd2reCNQR/fjp49QrZkypsC7S7/rXdN3BLciOZs
11HoJB8ONcjuxn2JHGbDfGM45KP3rJ0zt4xoHQyBuCva+qm1hbEvhPvphsM775RmpWPeetVs/E0S
HkDU7/QJWtfKUOn9QGiex58yCXNbK5/fm4tRO7T/ZGkz54oGtqS0PhNUHKc5T79C1FAbxdNtLaXz
qBMhdnaNFg2I/G5wmv4yeq65qg9z5nNH6Kpo63ZGccpxorXLT72Jkf029E02vm/w3LB/LJ4BDNus
81AXctfO/M57oXUIlE12nEVMa/XymHB4SSdY20Nu32qr1Af+d+6CllbXFGY75CzzfWXTJuOLTdZj
yXYEovs9KBeHfc84PqnWORed6e17b3jKKOHv5SQ/hzDawwuJN8lcuqs87V1MuT42y2E8dx2GT4g3
5Zl4mEdpjSWClbaKe6S9NQZlH12xYH0Cbh19u6kCNW7bReqhk/h77hjXjynFT9YyxH388hcCG12Q
qH72FtmiYDS2RtRNFxbf1dQaN1Ki1oNGnLMP+ArtmlpgTRiG38tXbLnpSVTTYz5hO6/qMjkaJmL2
ajG+u+6MVlWnz7aR+feytS70f3eahfrtnz/S4NvxGijBIngywEYwezO7VTPotznO5WEKBx43RaTP
c8nAGAMc61eQRFwcpyMDgVvNmfeBh1J3ihKALD0UCb+0Wf37mEVCfpBBCX9TLrcXaR5kSFeeCUR1
H3kU3hpiusWg5pcxVU9EprO1h2XtOAxchQcBmTivS+wv3vhAtOY2Y4K4kKZorB5vY+Q/sEVOqFLD
KaJnQIzthWLW+DgG8b1XZAcXbB4XCHjLTPBhfk/9MZpSht6DQSACIwxIAMNe5x7f5kC4CLFqa3qY
W+O5CuaByMTEKyNqLnVu22cvpXAgSWLvXdfNH+QSGcx4mt6hM3wdHAvmpg4v1NhorKcuafIgmTeZ
xWvLoaRLNIeFYjent4a/7fGfP5wc/Ec1uEd4HPdjLbmlEUDlgJyCByytzUCrnESpOFj5SCKVUamM
e1hlGHpPFIXZqXonQ46kdeP6Ujr9r+6IOArRbisV4GOaobM5gp+nqupDzDqPDG8OsjllHDHESKB7
OqvXf/4Yp+KWm8HLWFV/8xAaBbQYqtwpcX+RC33/zx9jUehdqOgOOSV/GQoZgFRZMp0N3QMrTGPW
P4ExwMDnD0fw+k69yV7PbpqcLUUgplYkY2RkBkeVaPyJS6ze47wBWml44E5eY8WBr1KTSXSC+j6o
TYIonMXcNHVWOWSSm32Mmce0s+qeTAAd63awKf4pzhh9ECWv5PuPphfuLbPuP0eF7cNES7DiPVAd
XC+CWW2n7c0gJrQ226bi6gIuPh8Q2EhDRB+lJyBasgzIouy3rrxdTyfiM2zh0sqELbbj8N6veDgc
nHa2MTzb2Ym5AAPoIb9vjM597D1eIGXSLRnKqjmq9hUIZ/xuQqVzE/Geg+87zO1rMsIOG/yITEjf
CSb63JL++beuR98Rxw5I6uX/2/Z1uY0yIAQWZ1NXBt2LXXTJjr92gZF26F662Sv2dTvDR13+beok
6jBpUlrJUHCbHuYHhCjVucmcC0uSbdbw1bjYH5jpQ6CKIwRUTGPDF7j3/kFn47SqjR4cvTLqg89J
lGN7MAClZsMIvNK6RBxbCa4bJcUnnq2maXEvdViCBQFYJds372QTqtsUHALehyArjfmx0zLZG87f
Apf4rjJED3faZDsYiWtBfeqczbTkwIyNzNGZRy25XyVT6xg5MG7HUVa7mWtVN3DptEamUI6q+KUv
WWXRS2EQxKT6YKuGqzq6uIMS9uskCTCYRtkdgL2wac41grHI/Zxc/ZB4U3xsNkOp6tOYO+cSJgAv
Cs3LzYsA+nl+Q6/D53Iwt/Ghi5JbNajsw+mNh7nkV0jroIGvblysWbq7rGM+NoNovyOBtEvJaL4A
yWD/6JT+R1/oR0j/90Fv6jWrGWNrRoo3gpsHz7Kp2dym3SHKIx4KYT1yTy6+mpajhkuQ0wI1MLC+
ChYLk3S0/+B47ZNrxcde+4+QsxgqZn9BDI0j1iRf9+/i12AbdG9O8GiaNjln2HXJ6qiOxKOwLktJ
m/SkfPbcoPyNCaYxsup2gWiyY++PP5bw6uc5n64JsmVYhBiYWCzPO1uZ5i6XKZQeCtdQEWkNxsOO
HyOTzTIZ7lmjv+J+sc8QVBGsM8tzyVpyseUpGUG/DzBiHe3JqC+Z0OoYgS6I2NZAbsfWG0UhimAQ
kjn/SZWP7qZjE4tYGfdv5Ckfdnl4JmnFOzss5zUt+sAialiHXn6IetNYT/aCIqModGlcAnvkrRBm
Q8nqiwC3TvOUW5Y8O27UHSaPeJtlzyfAsMciIkqD37XaZ02tVh65b17CVI14SQpmlNSacbrHRCmi
EWOV0TzHeRrcPM94YE5Gfx8ekO4AMo1RgF3Vi+yNjEtIce40nZuYfPWPWZnV4+Dl5PgsrTZKafKY
FXPSqv2ZwFQ/kUFfCCbe3u/me9PsSI8xhPuuPVjYcFtE4bzOLXEuuq+s8Qz5aXJO+0L3Bpio7D6H
SI0X063ndZgDjp8sXv21hqrJeu2S0mOGvhXb66z0vCU3TH/djhFeVMZuMNofGE2nLh+Y4mkGX27a
JaeRENRJieyK7psPbPbQRYwrGD/8TqbPVGlG2dGze5c1CIgALwO4Ivds8yL8kqn7Wutz4k/Mwpza
exxcIvBUSZPU9q9TyU3OSDFcGAy6mCEfXZTYR43LtR01vCqatiCGKU3e1y1WLGCfJB1UzUS9EQcO
idWRO0mxiovhRin7SBPrO8Dveo0kupwSvgF6BtjOXkPjzTen/TQxko2wh7oR/lQja05RS1SAKRyW
VYaPLM9Gm96i/+YsuUEjJATXd7Y626o7tBmtttkBhyuJE2zLgGeJZcwBuAbPXKUECUHB1MEGU/hK
KdeFkQ4JZVjibhm64hhjBahjNvPmvhF19Cfl09JXJif1OH/sU37HrFbqXZcWycaPpYPAQednvxzO
MQ6uvpanegicZ76bgXxPSj3uGDBM9ZyeebGAxuIY4ljQY/2OV5XNlan323afNhXIT3bgap7ZHM4c
vkx7yBkr+cCNu2erj/i6bcLcoYY54rf6MerjbWZl0wOf4p3T9+6Krcqb13rlZvyMkhE7bTM6S/uH
ZyElNm/yH0FVOzAY4gtfY8t9UfpbV9PcL+m5AvKQ9EWRCqvYflhac/QlgnViyQ8kLeUunBD5+llx
ClPW+EY/HuoKYhMmEAgmHBFRxV3zzpZbwMgM7EpOUsLibkfQ4CfSPGcdRbgJLTiyEWoYWsbF1vL9
dJ3nXFHipFgTkTbvHWe+KzuTlm8StXuyht99B3QkTcqTSRUTmC+BFZJTG7ft3W1E/0pWtjplFq5z
y94pskZrndNn8ujmr8XgBKtQDAVlHY9oNWylJRVMFaS3dpbj3U8G51UKrRdfqt9p6n69uolWLIQX
opsYtkT57tLWuETYFPlhms+EmiPNJoBpP5UYI3pgodLeZXYzrMGW/NgGDg8oyCDQdXPHJ9BYW4W/
rU3UbVp2Z9Jq026a5KnqkvL4zx9o0PgIh6RzgwGUHm/xnaeNpdGOkLEAxa4kVyPp2rts8u9MCwBo
aqclpCOO8SqZrrkR56yJFZybGsauU8ffslSXoUqanZ20nBYChlmXaQFFWwl3RbJ5NYFhEa/USGGG
eTW3nvxsHyfgdVs/5547eyQOKcC/MVECGw99KUkfpMzGx4DdDwFG6vFWC70j8retmZgkXcjgJqNj
rPsSSjqdUXbY7dbua4Ps6ZsZuN7aUclLkXFya8Lm3as4bAVQIFb0bRH7lGiCykxfzaFFUa78V5rp
XMlYHMApIntIHDjYZYGA10NkkjZOCDJeFttkxFkj5gYwMoBIvN3K3BSuFlsvyaJ711umGBrMjpG1
3/HM31m6zl/GGOT77ZUCtLxt2+pchoKSq8NlyV/eI11A1otTHvAf0uB5/MryTbgBrFTU4K0sKS76
ROrYzK3NrKgvnv3UGiUoS19/NWV9CYKSKgYvO3Ck/i8pyx6PD4ncMtJ3DS9vERkgSmLrOnNegQNl
bCdylGtV9I9OS58jmlPzOgKYhpl/giH4rdPiSwLgOulc/hkWuDAMvOTOtC/d0JEA94mA58IZ7/iE
ilUTwoszc5ixOVLCzMOlg9maA58F98SKPiOn/gSRxhTfzCr28Sk+ELN3tobTlasuc99a3vUXw49/
hnpqjugpfpd/6ag2Dlbw3bJk5BvglysdPQZ2ZF+oyZK642e1KVtQymVBE2OBcq87v+LHoV8KH9tL
SHwH+jK+hwrloou8o2c5+dz3HEr7m04tHJ3QghKPFAaz1vtA8zC2JUciTrvc+t2DYGQSdYN3gSTJ
eTUegBTyzzi8KGsSOKTvHyHY5wufTG4KRae1bqFSWclyWlCIMdzhUBEvJlHrX0IGNJJ0/RYttbkJ
B/3yz9dFl+SQLndAqY1z1Dksj2EfAmNq9CGbsPxOCRKfOuweUvKb2uo7VqxQ9ThGPHN8u/a6vTXG
8JqT1oa0bNIWGgQ4K4kW2ztYntrwF9XbMSUE5aX2ibIhVR6Df9cm2CBs9erYAb7PmViR5zDQrqtN
6zNympeXhLLWqZe+wvriI1k9C5k/FJNx8QbwaSqY3qQXppAg3JKZcRvWVy8RMyMwOiGlTUVe+yhS
OybY6RK5BmhhElUr7ePgiHA3EdcAgP5uhGJX9TWaZDf8UDkVJoPAF3eD4iNP49/K5bAMQu05o+LE
y1IwRhzBAGdCXgsXkIXgl3syvL92rG5jiLzRau0nE3sEtHn+Tj2n5cg/9MABzpXfIPdSWDlTdlSz
ywvfVP0bsLF7HM7+duqGJ2WiHaZolW/HilOMW0cfjjFgabZ8esZ2e28swmtU2M8ItTtYW4xWg3rn
9hxqe21vuNqBzk2LA3GwmCUGFiguBWuENfN2quKRVjVvGsd49UzgHHCUoE+K+ZWo64t9reacjxLQ
jK3qmp3lxoAXG/9YzSMLUW69CMyR1mG/klngQTSyf+eS/YPBS8FzOkqExdYRWb2eTNDvuW/og5xr
MHPWTg1a8ARj1OqTyuN8IcpTb9MU9pNxW7BMpMX4rixq1KbBbFia9iZ/CNrkD34PyF5Vf7L4l59a
59iLy22axwB9hX0em+xa1ZRScFhAsGgXtAnHpQEC5JRaq2jWDG245fWkvNd2QcPL6fyP2K4HVvAA
KkZ3B/P6R3rje4K1InNAyTeG+OKMW+5MB35EgI8mg/W98mXKQJM5KzOYE3JfUkyDhGfK9PKUD6zz
3YaOSqjlLm7ESzM3MzlZwrRzGqSbZAfe2rgUHPu5JHaowPHLAybnEm7w2HxFN6tO3INDXz43lhWd
GYxyYJ+xbWXwmbuRXyxbmHJraONod8mvS35ihX9NHuFh++c/cagfhEAI7bo85UaLPXtmVxynfSH3
Q1DWJ/4SHyzDn4vZeeiN4oNydLh185bt8cApklvequ00YT8n+tYVH5h5mgGIZCk5N5/epqP4TRcG
M1aXnnrAnMNL3R9clwT+WufKzP4u8sxnU3IsjsGPbLr/5ug8liNF2ij6RERgErct72VKtjeEWi3h
XSaQwNPPYTaKmd+01CrI/My95ybBERnfdPSGxRpWeTjqaeyIULs1ZeBtm0mfzIIaPu0fxo7cz7SR
KZkHDI+j2AeML9i4yL+pXx5y7NYb1h/HonlzOo0lhhuI4Zgq2IRYZJAKOoosp3Myq+xiGO90L0/Q
Rt68oljlGkPkGKfPbiNQn9I+Ge34EQ7qI5ui7yxNiXRh9Zx5/TGPYmAQ4c8E8+WxaMcbRM4ztWRc
IRBVmEPcwWS0ZuJl8LlX2MyyYgeTj8Qcb0TIAieMUUkOKwzi/oNJem1vKHQDEwG1MnG28eixcMBp
0ox2fWyjESFlgecoZZNQwB/fzBifNi2TTWFjlyFiVl8r+O9VReYporQEYo1pMrvyim2cAs9l973B
sMHgqEZDoZ1u25dMEIJePhu1M6zaZlQ7Ar8seligqRIfQEWi08b+5pRjv9cxNwFR1t6giXN1zQ40
Uj70Iv0yo/ZTI+I5cpfifXGsP5gsjUPPKkz0gXN27XTZOWARK0BxIiuI9SY3036bl5SPxTxbRyeb
jmNAsViMqBEAuhJ/lgNYGLtlptS6hEFEIGNskXlrB7MQJmQQbOD40VIiZ2hTgqhilLDIAFi05Ci0
2TzJ0+RlOx4r7Bkec5bGd/1LCbGN7sp+ZhrDZ2DNCKStBKkJBdbOlvvMRQrMG7gt/VORjfOb8Mpn
y7IRQBblA4zH+uhFDI6aIg+3YcsYoWcPdrJU/xAutZdZobD1647h2MIQ+f9L0Y3zyYx2HhNelA8I
YtgigYpmVklqh8SayKWNZsDIslPp1yjWWYa5Y5Nt+cPcrVum2JG5nl9VOoDAczgWNN0lyBi0iSJ8
RflVPPbKJYR4CNmdxP/oXjjWWHwdG7BzQOWG1a2GDvLexaV7w7Y1tM3r1HvTQ9K5TzX6ow0203Gt
yoZa2g6qt66nOCMaARfr8q823qp9Z2rkrcu/BtZMtFI8/qvwpW97HzOIjsebF+i/yxKA65+ow0kI
43W0MbJ5BH3iJ9QfgiLOsX3/mPgheOL+fbKXP4jEnaORcFSY5hv4B6wwFn8/I6ACwDABlNKohre+
z8+8wdNTlVnDG5kFUYrwmMJfb/NRExTZ5OkjrIKt36Gx4OXDbrdPQgRFPuuEfZzIN80apG30C2rq
b5IRXhLDIlZ90n87pzzNzHja+kW9shfYjVUTsoSbfyzLegxkgIo5x8mX8ebky9gwzB9xFt3By21H
UOwsX9gut6566AC+jIkQR4NsDSVtDBclu5BcDTn+hFavwdTa01fUniAE+QTZWGwz+XzJIzwZsdhb
FTefx8w2xn0GF2tARdZ9VJDoZN1xnbvWtG4x1q57ccxLVq2sZ6naVkUU5AclOczpjaqDDeQ1aoJ4
p7mm2F1TpmQ158XMCVnmHzORhAh1qzWaf4YS2IS6xtzQ3Zd7Y8gA0+XtJ/PJP0ZensKZqMt5ob7o
2qcZy7C4G/VLZvxU9DMszjFUh5N8jhtxDEgH8rLwMtVBua67+JPwwBDGEbLiAqdRKZpbTsBIYePV
kvGdrIpyjSrFB7jRfhiDk+45RhHQhvOJVKS7yix6QLVsZ2KuZ+anBNUmAu8c5uAC5VzjiJ98EQ6D
8YeSnoLCsLMjRTImkpjgFQqdaO3DDbLb+mzHwV+7s/6adkc0emFtZeNse6PfEQL8wmnTbwl8MFqy
rQlCXylBnV6OMxtXQo6yyrtmo8b5JfuzCtRPM4XVClX5T5yFpFXYabaxA37NYT8/ZQ0BXkYSIwSE
tBJXb23lErWYmuvCwXJrSp+RrIFyog3o5UJDHV1XfPKLoU9RqIhD/BloMuYrjVuoSXOtU1IynZi1
/Qyo4Kos/aBnY8mq6T8YyH1RLKBNwOqQk+IZVFviClKu/H7irSLNZWX57SFG9yYHOgZ3CowdnnBx
ZsCK4YCRB/X0zXFHvWtKSraAwDESdfTOFLbg5XTWOGhY2papszP7pts7ikxxvxBbfvWoBG18iQnZ
Kxs7nvRqYJbeAlfAT4uAYw5wjcReA+yl+jPaLcmOOQJ0N3mwverWgTraJIZT7jqgUk8YwTfaqeUh
Bww8aX/Z9ybv8Vi/1E6sT3aV33pXqj0UMQ8qBWeo7YTYEXLzR3bA2826//DJ4dkafXQE4gBJgR9h
ZJfMSqf+N1BpQFp/ppq4h0Z0nY2CzX8UTi+ydHZ9Mh8rP4YFgXRtg4akPUkCRTIssfuEMV+jCWXJ
iKeqSd64MW7AXeXw6HcRT25KpdCTrjVRZ7yFPojjygD46JQb9BAsap9wiuToWoc/knYQzbz6ig+g
rHinqCE3NvAXszBWeebdZhFvdeb8TVA0IRUmPil28GUY7osb/IMRYpANGXn7yPXvbicuhd9m+wKV
15rgdnr4V9txn7VJULhEJcm2LeVP774M+h02r/q5CP5ZkXtrzPgiUxi2VEfdzm78UzKhDqO/Fav9
jKGF2xK7R2BQhjDZx8i2ZJ6W8bOh+ZEKaHisYr2bBvomFASfwOnuFnFE24SxbsY+d5UZ+NKZhay1
6Z1JyPHWiVd8cCZDABr0HxpROeKBZtVGtJVJoFRYmx9RVPTYKUFjunmMpZqghdGtTpVIr6U+pOSa
SMt5g1izH0q7eI1zOtHmntqkZpPJARMm0xq4UO8K0O6HtgDblZUMrYgvSk96oJAKXCQmjq8uYZce
AGCQ45T138OEzhjNC7PuynrPC1NzeuGTbqo3l/kFUn90GSa8Ac+fgdk8+5l48QERXqexRPDRNHCe
qc18IszQsnHICw3CI25ROdS//C2o9oFS4crh83XMi46gu/IycO931kc/QcOaXGSsZHqTcDsS9+l6
bHDz16KLW4AiHdwEuja3fBikEW7VSIgFdrW1jqjg64T8Nup5LF3yg8lFyJ4+e3AylzUkMPWySJkF
iJKFKypGVzEEbxHlxKq/I8NCSIh22AZP341iv8AFPfzm2FGRxFpvzGS+Of6vAGJxeTZkwtTRK4EO
qSC4LVTHJK6fo18Z87epnPTXDHr8eRlgAsfAqBaWl67wX0CfXudwOGeCOToKO4KH7Ytlo+qlXHJi
hJE026z6FrM+CkqKLuhtOG5rRFU2R8oKnlZ88WgAi/Az8GG+jprqduzZ5Sq0ssb8mA8S1lIliEZs
D4zT6qfQeS3Rz69CPfsMQS48wzBoc6aGnn7OOzJd/Dk5dQMT8wB0vQnSuiF3bsvL/e74C1SQwCFA
uRwS24vdsJ0o4rI5dgSFsbJxHiMy39j9Q+HLwTGvYic2npvIFzRh6p4Z7YdTlUevt7+DGPBHaKKM
bLniTEZBgyVcsn6Sl34A1aKMpx6v7c6CTIOJ2ow3avDPjnRJZDPhuUD5gvqWUK/gUBZG6uwtQmct
pEduWH6gzsrw4oSrvgtvBIE+EP+CtN3GRCcFeev/f0ELGK/ZCjdrYA8bBYv9JHvVHwMZ4ncT7ilB
CLEp7QgJ1JK0/v8XfgEjgrc0XSE4pHTJXIBYujlDwH/QjpXS+xp4j1v4cVHDFw9qAXCTmrSTIBkp
5Ptq1/Fg7Tw7Inmwq0+mLMgN+f8fMzdHDVQB7fRQ4mwUADniTHNKT5CvG9NHaUglf2eT86zTvj0V
PXzR/79My7+WGCVXTYB5scsMslljUnAR1qyJfSBfa2qZhqFLq46IGzYMpbeuiW7CAjd4Cq2RgXVA
P5YF078xnOxtlCyL7Ir+XPfTJWWa2Tn0t1W/y5r67M3P8fSD2KDddqm+w/U4OfBhmpKJKYGgj7Nn
PmSMWWZRH1Oj2CGTObuoRiR2pTXzutL6NirIbkl7RZd9I2rr0nnMXv2pPjaR/RbjX9YZVibuvnWD
ggImi3fx9Wfiedd4DFdBJ//2UfpreKy+ay4MAyagn9YHm2yzrfEpRPeBbInn2eEgzcnukdS0cCIZ
ZWOxwEgfPg12zZlO21sD5AwL3Hh0tCEPKfCKDx5pNDf8xF5+qBqSKNmm8uAJpk7pK1bsGf1W/IY8
ay9sbNGyMfi2scuRlNVHypF2pwkvCR20YpFHxzZfHXOghKVPJmyHrRHQSrKmPpGK7DAhr6003WTI
wUc+eAZ+16qoIGVp9zugkR4LWPzmzYfVwHcyH1XbnTsD5wveUZwpgSBIO0RTxYHj5FAAKTqqQt+L
wnx0OsI14toiIpM6CjfFH6fWB6dhtUHVdUTLQjuDaG10XqoRhXxPucoo7V1wZ+KFOXYVdsov9Exv
ccRPnFl0ybYIvs3B3EuxZyJ9HsF4rcwmeQB/R50teQEsG6ZQ4uSP2fzSleOjavjFMzVHnmo0uEcg
8XshLbvPStgOF+wbGA/2MN8hKVPLe8wfmBrL/QqAyFQfeYZhB9doYtM1iUNeQKeV/sUmjqjEsSFL
/9BOqEsivXzzhFm30MVPGMRQBnJ5j5v4L4/mA17NQyTJAYwK9pegfWqGXgzNXsii+pGh9WbG/qlK
db3S7E3msPnAJLOs4V7rkkI2lyfhRC+aQeXyPybxhoA9nyDE+FQ2Hr6VZVKqFDhYGNi2vpBqxEUO
HIjD2alfyWW8273/g5H8bcZYjCkVmbmkQLV72gBL5Y/zFF4yFzs0zz36xnCTR8MdgOapaGz2js1l
GiRcQI/z2S8ejbzbzX3wPRfccD4jgWRgL0EqDsq58qiQdDc1Mq4c/H+TtPdQIcfKulNex/DMhfhy
ZPBdLQzPxUiIUITbj51AaY8X34xe6IM2/Zi+hkisFu/8WqjxwDD3UlYYoifYB5nVHWVG5qOHJ3vb
usdpEd73yPeaTvzAoftjB8ETSJQVDvG/PbMaJwQKXkb88/TYI5l1qPM1289J/ktBJbD+SwGCieqU
ZQVa9nNTBZym9FeGpwlKUYgGbTU/Jp3x5r0PRfVvxDxANBvcyObiMRSopb7QPKMRXXMQ3lSdxJeG
JNuc3JVNoAAx6IhEN8/r7kEhLyoa/vp2ek45Tlq7QLCAMcb0aUrZ/4mU1713+nvIE1iWzb0lP32V
2ukrs779NIo3ZkdpSnFHiStLFPPkJsChne5xj6PTJ11JW8YTKY2nwuEw7PgcR28OafFY205p9lwq
57WV7l9jIr8qsUcWEGjaI1OyBE4XN1FgWpvJg8alTMh9c/THb1hWJoPF20gpFNaaZw2ZusueJeuK
Y4CZH7loTr0P76Z4bVAMJSmltO+FDI0DeExFS4KQzLZ4EE7oMlEfTs2rpeiV8+IjT4A1hNwR/sDf
IkEt4I4wmQwsMG0zk2U3dzcLu3gRoDxuvasWNqk9reSqF4yvIKpeWkueu8inKMqmXaaqI7xy7HsB
hlkTeyi92Htdjje3sNA2lfXJDfhQG+tHSet3mJlvkDW9pot7Yqp+Z5ZxJLk3VPa08vXwlhb5A8Ek
l1mZb8Y0XFjyrnqOxX1P0bZCpAs2H5gY7e1LNmMUIW2dee/jWAH7LCx7V4bBieXvn2n68uzusZXM
3SuR7ciPPPDIMVokapYx85hnB9uvDuVvzoemBABczzNACbiavBjBYYSmDLGaUI9Di6h0kDe2/jTn
lLWIUroFtenjseXg5ptwibpt8BPJ5t0fnNNi2iZx0wJS3/ZfUV59AEfIN337nCesz6T/NXl8G2Ny
TqzguHQni901LYMt6Afs5RvDbXuCbc49S5gQGGAsYXy+dTT/dLyxBsL9ztPd0RIXqVAjOLq7hxE8
GGSursFP38M2rfjIVnIf9zNeNcWDREDq0HzFWcX6NEJmtRgCQFU+xH7NhibJGMhE+KQDVKctxwo3
BL+BMv6DbT0iBJYTH64Im/BZXEl0+lAG0WKheRT6KwWXGHX8d4HPJV//f+T46a+fc+aMGY9I3X5N
JJxYJfvmVGi0Yv61ArCz6kg1XggbzGB47N2DZclnD2DTei5GBNXWobXcXeQaZ+LyYEWG01tWoM8W
dXjKQJfCVl8T3WKuXM8jNAvtWe/bnzqOnnqXI8IPozcjH/ubUWZXspPmfVX3t7ycvN2sI7b38qqi
/lmAL8Fb36bbrn2COHGJHYaC2I3uXeB95335x5rInFLBZ1fSrsRafEbm39pjaCAANqJgKhDzckni
bUeHin4fHxLHmTmg2ibGE+DJaSzDD/aVgK9MMB9q+kvAtnF0A/HKKuKBSGaCySII4ni9fnRikKQC
F7Ae2i2EuF+f4NJ1aRHSqAtxqKLyabJiYjxL9QHPmV2gGX5OfcF4I0ZdauN5D/trUGqLZkx9FF2H
Y+Ana/4UNn3uHAZfhCFoJnQ54hLhbFm2k7AD+lgAK8X2bhjsuxsbl0s37/2ArkEgemV3g/Kdohb9
s0WSds4kOEp88q+mJ98s74OlphVB86sgIgbUUs1jPfBxF4L5XZ7aH01uYIK0zr5lfRbhkiTsDNkx
aZ09mIHFQvBpdWF3EpnYMfoGDlZF0PNHr1s7HdoCbUbbMKsO2nHiXz2JfZFvWs9Wf6aaeG+/ek3n
9sfU6iPoqle8bibIEfPd45HdTP306EuL2EHPfBaDAk0N72seQc8Aueiy/Bf2ENl+owgPcjwSe4eV
p0abLiz3jmM/bLHXOBQdOoHeNMKl37oNjZXHlcaJS6E/GqRg9T5qkMyVSIqKfz4a2n0nbRDkDEly
+yGprZ2rKfrKGIDgYMUb3aoHr0edaIxEEDfpAFHB4PoUCKGMFB5TDlh3BG3cewP213DrsQxikM4d
3g9c9SIn43OeYIm0xhPCqU04Sih5DnpxN7rMIGJGwa0alyg4ZnKtHlmlvTIbegqRPmo3NE5dhnrU
Q1ZMjqVynzO3/0JEYcGMBl1Thd0uskR6jmY+7ST052NqPnu1v69iy3rv8lOdGebBtpw/PdblQ55W
VwwUyZreA2Ufm6SpGr1r0UX/knk7c35sZIvyhwm7uYWh/dh78ytpesA8dH/RRU+bDEkGjt7wK/Pf
KCWXVvrOVqnefQq94DGfPLhFEhpjavxEbk6wwOISXNgJQX0zSaTpaP52nhLXYjEeculfUxQ/OiWq
VJrFOll8Dgr9LYvDAlBJWntH4otFT7HZ57/t2P0ai9y570MQJFa2Uwm+NGmBgdaKfKPhRlTnqvXw
valuvMMvPzea3yD+2q54T8GunLltePEXg7NU9bCbvfyddKI+d/dGYrIwBXq/qcwc0FnH3BqUNye7
+zCPBNPimgyO4+LEbPPhAntigM8UQ4mhIV4NNsqtyrg7DmxHjOwfJaJ1xugb6XZ/HT/9rpMGvSU/
VZtTbies7ZNIsVZJ5k0doaCTUUmzChDUeiCg+EHbFW+vFUxrp/T2pihJZXjg92ts0IkkQNz8N0di
tgkXbrjlXROTBBdlo9e3ijPv9YNIOSDcXpQHm3RzVgjUjOzJyjMZlhvbpCZUQwj5PPiO8PCg8n8O
bKu46/gS4gFCEWaNG9WgevPciPlUnuwS5R3DxKj2U6R/kkicSyNXGzKpyrU7Z4i77NcQFfmKS4R6
JxgpJGCniPo5LkCGe20xbHL1NBgUiNYwoFaAhtEX4Xae0uLYknS4zqaiAbVWN1A7XmOTKDgS2FjP
vqFc9J7c0EG6hbyX1/Q1DOAtBWZTkN/WwhZU6VdZTD9uzsdLAXGqzWZi4UlJXRM8ko9ejWvNkBsT
giHYOgX3RobP1qgWhfDXYEdEIin2mAhM6I4H6ocBCZdnBClnaEzyElMLTEHcOtkcbgVOwGfnMevt
GC4B1z+WCLljpvyaW/QH1qD8JQ+RFMjE6w5lloyXbBQdRYszrIm845D3CEM1VJA+BIg/GBEsIuuE
lngXDPysY8j8TgyZtenqp1qXT+YQPQah1Z3+/zJn/osrLfNg/aQup5pCBoBUJ0GXVJLtQU7a3kGP
tM2D0WKUq/Ktw3ponTvBb8H6e3aFOnlzibUlgIsc+JJH+RawwTzVffNSulG5wULPpR+AnmL7l484
oIYiQBQMc4HqMJIwXNpbi87/QK6EPBpL4a6m8Y9jVdMrje9x1tjeGbBdxqINn6LUjQHp8K6x7HqB
cvxeOKVNcvndckey68wOaZRTMQxF4dazl0T2wUzAegpl6e2UiNNtysgsYdN2jtFbcaX2w74ZnHFV
m1ZzxTRp0sOPm0EgKfQy00b6ltvnwcv+6nZh4tMOYcweQMwjFdkXUbKMx3hzGzs1QIiSx4XCcQ7V
dQKUZFa5PE/LF68pYhAJ6Fv/B2LpoQ05ypJjMKru/P9/FHbB7DBYIIMOVYbaDFBDrzMmGIaJ4006
52iRvIoIglqe7qYsBgiO9Jysts7f5ssufbJwkw0hzGLTRdLVhJy3TQkRbxlxdJAid35/CX2vRZzk
b0H0R9sJnkBs5yzwp+mawjE4Rt6oriLTK1d0NauOrCd0ZzqHxfDlI4aivSFANqjVg7IYGwaEUK8l
+XYbp0h3MidJBzvqDaWgyRilfhsG8jZQ/L6gSxs2qq++cEnCyX30GEhsNPPegztrxtw+LKZejUfM
sfMtdJz3cXIBR4fTDbSs5OQf0O3ZTLENVDM6ImvVqRF6keX25oZezvhphxzlUwfKZME8hLtBrzyJ
oqq1oJoFlfkO34lBlcz2du25QHkujeJXI2sUiPOAp4Jn7BRF7DRM3VXbwtFEjrckV7ZD8tDojpzW
ljnbKHKYYummdHqWSk3z1lmRje8bISKy002LYGkdY70Mm/jVbQZsczVzsrwSy/UBGH3o/fwTe/Fn
4xnNU+Iztxll/YnEEV5kvPeaibUR9a1OK/ieo/GAvtf59pzqWTJPC5uqOSbEUdSwlhFjp7u0zfz1
nDkTUjlJwAt6Puwe08FYQgbhmxurcowxU9e4nsKmzvD/Ne+e1CUdRcZsrvwU0v+bxsBV+qk6WsCB
rk46bwVhCzxQDtaqCEhXxXKg9tJbrMx6H3YgVXOG2Sbnwgc3xsTFWsx7UxnThz+iIIdTR4gbURH8
32Rr3u3WunpAU5vW6N5AYbP8zq0HVDY022LdVp7c5kndHRpwpFec07R/Rtu+oestzsmIERt2fbN1
/cJFwtOSGkJvTxXO2+50PXS4wDw6QeVvHJf3xSztTd3SKfIreKVlYtkJfnOKI+dQdOWDmGem4o8K
5/1GRm7wYDhMl1qLTJhUkIgwpudA6r+h0P1jMrKjN0FkGgQ7wWz+VpQfXOXY6rPEZ/al87O/LBWz
ZEJiSRvcGPqeW0g4aF9wSRHxp6PulRsOQ1Bmi106AlPLkx8uPfNdRXf4xXoFAFztqpClim/XBLqM
eCbAQBEohGQ3lOY3Uib5RCOEFWsKzwriGmesYL957YJq1851+zqH/VtYRu3dhQKBbTUF+2ifLRrV
1wHhxDI7nQ9osc2hbB8NlTGk6aF+kU4IQpGgUCNFBdVH0UFBzlOOIPStycedL5Ed5Kl+TUEkQIpC
a2sN6U2JHxkztif+/KBIGjKCukJxMV3aAtW9Zk+IjzQhm3CzaEB3k5Sndk54rXyTmrT7X4fuDp+l
xCYwRyNGX9ZxBG8zxpAjPiUcVgbi4x3LwHg7JL197YcgOFj5gNCCaIFZqu6PmzIQC910b/WMMBTZ
tYBQkNJ0HIrBHJ9zEhgHU/XMMzTtKnam2bWemmSoab+sPyrYF3YXPuUqu/WDvXwMDB/gqtxUOgb4
Mpj1BJOrqe7mlzrKoEpw6WE9OUIhxLaZYE0snq2psy/z8kV1COcCe6j2fvZi2TVgLw4jw5fljrvd
Z1u4r0RS4vqKkQlrdF5DD/ux9xgJCLkhMdQCU8S82spwSA/j3p59GvaeiVHeOv+0648rp2RHH6IX
k23gbULXlkC1/Wd7ZLqFzvmcTqADqgjeFrHlJHiO9TEy9ZvvdReVUS8YfrOUotJa1XZ+NWB3ElqF
JANwh7UuOww9Va/sY9w1J7sY/DUcLwMh5MoRLY/8RE66SeTzbQ7nFS65Bi6ESzNAmnOGvvGB/Lgb
4UqYpLyeOLO0yQ9O0MG40SSUMi7ZhAacPG5twiENNLyBASoxbet0301w4Ga9+BRNjCzwNBDTZ5+h
xjVOmjFb09Jqub5oHnjsSHAOHBB8oiZCpwC9O1jn1oUmo/HuG8NMjip5Z+uhiXDWzP2nHgrrDoDg
ie+q7xFedhDRMUMx7uzNYlt0IuZkC5sRqgCWYtxldgTHvlqwb8MWSibL6kGjXhbtGa/lZ6oThZks
/60kWAsB1Wk1Vt2wZdm/A/lpIo+ZOXmRHXdtf1GGOCo9/eLdCddimlg+W96pE5zQaevuhcG018oU
oyPmQKievaPKJ4G9xKsOYTefRc76k9Clfu/DY9hEdnLUeIk3QWi+CSmdwxSP/VOvGsJ8bDM6+poK
FXo6cz7CtHduYvzzYvIY+lyOmHqGAIzlYgYkj2iO818aGO4G13MvWoGiICX9PkWl+1l298i1UUA4
JFPAx/vxWIgepFc5D0RXfPu4eZAaItedNSyiPjD++eyWNlFE4QlfkN1rl57aHtm+oKg5M/8fTrBS
vxKHkIuxR6dujMMyiSIFYmIV5dVHp6zcXTdG9kZ16QvzAs6lID5RyUXrQPPbC21+aX0KE8gN6399
Pv8h7mI3xCE0I2Qv5tQkx6HtnnhDEeDDEWs/leFZ+wl99gYqOVP+VsmTsXwR8cyM//9/l20Oztbx
q7uag2CL74QSyi0xpvIl9jt2oK6Jutie2htDpORBm/JgDTNp6JQXp64rL9QCHHYEsDCaPY4TAV4c
unUVRqyDaOenLjawhxC/GyKAZlybO0xrkE+Y28mnDC5ho1qBmwEBLxHi49PJUXGy7y/XVbPtUTSd
PTbihSOenHHRtdbpwSvZj5tjLk7UgWdZURnZc/FvDrCPzGP7PkgUf4xMgMm6Bt1q8FOjZh8qC3Hs
jErWESNZCEmyiw3CmhJvnRmuvMJ9RUIYjhWZdsiDgqr6qo0oexJme2UWfMHcsTypZU9LyU2T9AzZ
BjWBfCCYRBMtz4gjFG+5sSScAIzPEKy7FhTBhjlDI/kBCC2FykteGGAgsj7Kc5tA8LL75MDMQO/R
8W4YQLKbmIIfkESnnGWFXQvnHAcM8IM036qeUWWKjH09y4wFcuF/Dn6Pucwsf2UT/WB+7dZRxR6O
Wu61I9eKN7GB4crttG1tOLlmF1+lC/ZDAY2oMxZ2eTycJEqTFbUo6/IkpwhL5vA6THrDss7gyOiu
PkLxLQmNJLvZYBpz8j1miAEk53SswO35zTAsuFwjisS2xGo4gMdfzTa5gZLyA/tAjxjqqXOQfBK8
y+6u7lm3OWhmuDFJhzSPpsUlCnrylMjm1QuUcQoUEmjRn1JUKOww03/T9K/IiXhWIdipKk83sijd
HRqaI+GpIJd1ta+WEtgQyAo6YoB2rhejcnjvdR+eJ6J6IvOR3Lvgsc3M76KUCcZesXWAkZwzQklQ
mqcvoNw8HJkwa3TtJS9jQh+gJnXDhWavzPGSD1V4iGVcv+Q+GeHKHZCbJy4rfc61e+ukyT0ViK0n
GytIFnsk+/rJg1cP21SNwR7+YIq9f8sB8qc1S3DKBHGiTl2zDdqNhX02tTPdR4q3BE/n3cZ0/4IE
cuNplV6AbG9DUUtkJdammTNsgnCXL6EDkU9wBqO65eYW6YH1KHdXOE0otfpkz672ZKL6rrW0TsqW
PzFH5SYXBBCNCD3nEfIUc3Zr5wQMYjsEHJjE0v0YjESAVKRHOEbcHDqUaquhTMtt6Dblazdkb3ac
ABcz/WA3tcp/Azi37nLxxWxAYnlFGzGYpIdjDGpBHA1d07y7v2mf5iyUKMm7VmI4TVrzhCtSt+H8
V9jB+B3JJbkjwZcYMC/cWQ6WEPgGlMvkT7dMiXdgoaadBVp01XPfbczgkCdThGLAW3eVMV/qLHtH
CcdGHcUp7QVFiNNENy93zXM2Jd9iir/aPiuuAQO7Ta4bfNcM2SXngSpfwiQWz9hsjHPiIb0fzTh/
mRSgWrK9mk3OzaUKx38F4Y3zGS6y3U8fyot58RrSsWahd35nw1Bf0pxNb9z1lkPfJCvnJWpidmYC
6Mqi/O+h5UCkYmqBihISTL7nwM1ukpEHW4poMycuB47HhU/W0jaL+SUJ992JxZtnEXII0v2xTZoX
rw/z99gup8O4lN+RgzmZTLMDBy1LfqHuiVs+j3BJJGq5/SS8cO04PbVbWB6LZHgodeYdCy8hEsQM
jBtwSPgAIBtE/evQHdDH0EIJAX2JxB22OQVNr/jfsuv4mCLy6VVU/fgA99veJXb54FitseFuQ8sB
cZC86XGXIWlFvaevjWGcOH0h5s8wgVC/j9eKdsSZsDG4dCBbN+7/ESwxH7Ix8TEF+zYAYERcY9W6
O+giCRrWwfmAVQkKPnwivZ6QN5MFXZnlH2b4N5KdcRgd1jth3wzbxqFXlsKFMNE41tmaPlHJE56H
oGVdzCk/gXuMdFbf85KnELaC5SFlFwJVnQ9Bep3XFCbWBM+5K7IHHGlQeSP6dsQUCHfyc3GAlzLc
hpiwCDLqcBE0V8Ki0HkC5l3Zjbb+Opn5RDE/v6oxWhAdydZue7VNw3D6SDz1XPcs9K2+c5G/AuAw
tBmf2QTXO+mb+jWIXNCPBkBtu5q3Aats9jzDP4dLFOXWSHKCg9M5LORzNu2Ba2DMZnH4PDkOHxfM
NVIsB48sRGnzynXOYxkJphBBN1/jDNCU0bzmWap/ghb5H7kl1puWCqyS/R9z57UkN7Jl2S9CGwCH
Q7xmaC0yUr7AkqKgtUN+fS/wjlVXsWdu2X0bs7IwZjFJIiMA9+Pn7L32UF6w3Y1bSAG0oxuJodlX
ziUOMIjRBii+YohSGTrPn34/fBY0Rl9TkjADj97xQGr1pVBWtyGk0D5YxZTtO5PAhbYouqNwjynF
0b7PyKyNp378xLmyN5KoflFIip/cspeHRjj2RjoF9om2r9ayssWmDU2L83AzPNAKRCSJuNEh9/HB
0Wqj6WKhM9FiyMWyN+1daT/3dlYtkb1Fm7JWVNpaC/Cpd05NAhwN2Z5g+2i7R0OuBmKEov1wkuaj
mtJXRxfBS2WVHw3V9rMR4iucnzdzwrJi1kH7BX2dx9b6qoeC6QS7xt63rQHUtPaOxSF8/ALg/kc5
3Y8i47/fQ7pJwv4zo/v/HeX9t+/a/CzmuOzm979qvpo//67/X/K+4fYSaM6V/Z888b/nfX+Bqs+j
n3/P/OaP/AsPbOn/ZVmE57rCcWwXofWfeGDT+y+8CAb6HAOwmOXZxp94YPLAPU93GFEymAYHYno2
UF/aYXPotwZX2LGk7SFnMqXuCNP6TwDBBuTiv+KBARY7Bn+JIWyp26wrNr///evPzG9PRw7Z9XPO
KtgYQMbVS4chryu74qz1LBNVo+ytbhOWwVT2SxXA93NmvmnqJxd/5H358727/itq/G8Z5PO/9j8J
5O6vq3FNV1i8X0ICVf771XA/a5VV2AQtlcB32CiHRUDH8l5qsbyTX/6glS+PoO/R2XF2RYa8RLjB
xtKplGFihNamR8slKlUffLdtN//++uas979fn2daukdM6fyBSsubf/8v71ZJWKMWY2FCIIjlWTdC
jDKjxWxamO8AfscNdJUsJhA974nE8Av2fT7Idl0EDhsAoWE2JKgVsJV5y0rHk5t45PoQhxdrHodM
l8GCXSDJ6hqiyAK7vVRjeEtEDByp838WqvM2HeHFT01LZJeZUFEAgl/YhpP9w09qchv97x9VeJJT
LApZ3bTm3//Lj8oGgK43xLeGXKd4VeaAzjazLrqhIXxNwed4yB0WcA+HJyaj3dWoZtN64CIwbqbX
MerNS2cb33Kz+Wono7/+eslGN1tVLn0XNGK7aHSwZUI3wveFfpP5dYRtf5IgdUzTWUZBDsBkaDDi
DK1TXiMsbKNo1ClrSmk+5bFvnNk/LCRVD+Vj1XQjA3hbqx2DvipvRSvTlais4Wo29k8fy1Lbtmer
CIrjRNrDtimIzmgzQX2k9e4hBU1UzDjDXy9Av2hxDrpcWhidYP/Yq7GdZh+y52/McCwXiIv1I/Xh
PnemYTumTJBNu1iPTL5+dJn2LeLPvBtNfyApfAuogXLeRJAXkOvD7m5fnbQ8h43AYklA9V6LfuY9
IQ+hk7prQgj7K/lM4bpxe+NQDExKKNNo+nPk3jBBiFdoXJeQXau9J9lAUySVS0nTda+LReWYLvmI
JlDkHjAxaWsLzL7jDTBPeEaUUSCjyZZda20kAAhFeAWDQecrnUBA+jSObFPSW50MxSGjWEMF0LkL
7TckTBwpawzhzDGrOUneuI348tRgDwfNhhEQ2CLcVEwWzuaWzAf/FNOxXJSY9ZcNjEKmoXF8KRnA
InO0on2UW28du+CxZPB+Ln3h7inFA3z4ZAf5VkREApc2wlDbJIllLiGWRbcyerWDeGWUsXoY0hS7
gpM63VMrfw6z7itOLOQ+s2Zdgr2i/RWehMVUGDjyKbVRhvlwX5qKzoGWMjR4ZQRfru24bg6KivOp
xNmC1GQzS9S2VqM6yIfAGKtauOes4Q/Qek+Whl2/JwTNnVWAAgyuQond2M/W1IkkbkMlcSL8pbWl
cArP0Z1adgPYS+KUtaypf6njPlqQb7kgo6GrK6ivZrJCH24cSYDdxXjaHl6CA5YhXLUeHAlNLRwe
YRxVZ4sD4gWbBpVgq5p9aCiACEauVpAMg2Nqcivo7YutjBfcYcGL01nMSt2O6X5EoHAdPcKG6Oaq
9ubQmHq6K9v95htUI6FhHfQpLpde2EarNixJbbNzlyXWIcGgJYre1qfwVpv65d8vqQas+78tqSY7
HaA8z/A44Xoc7X5bZ7Dz9GkHwcjzUhiheTrtyad3F7iYgtC4DwLHngi44Aon2lZzCU2yaA5/ggxb
pes0zBHdWlx8EMmDrVTCLBDxyuofrvL3jclkgbQtqZuOq7Mqyt+2ydIGSIzhg0aCsoILI32xNztI
LwhgmozEpWQuITMDq6eN/aECqBMn/tYHeLEgD9nYdZH5EQ0NgpEhfvmna5vfor/umiZ2Cct0bIus
AcfxXMqPvy7VcaR5WTK1GNXIVWJkVeJhbn3vvRgTlPz6qF4Nre8WOivKw9QLKJ+GgN0eYezKfCIy
Tb/GiGO5yQyk2mr9dM9CCwhX6NYvoAJJYM4QuiTviMysfdxb4851eqTFPbiDQA2HmIeigZRNpHAB
QGsU0QsKNfw2HdOUhNBotzaYxuBwWyVpE+/0gPTZqm4uYVd6RHJEOlz/OYFVGf0RkgG2nqw1NnlJ
4QuN7g06vwHKCSNo2ELak7VFVGQx1fd+FjzHSoOKiCzgHgFJvPhwMtJYeIdfL20b+IyaM6SCqIeW
gR00N1s+o4gvr/msJHBUfKN5ni1SVt7XsEPWMXh06RFBkoNn96fObocTqY24raiAgHZY9qecjG2Z
pO5pHGV+QvAA3cD8Y/B15z4EQHxKHSBYqOMOhZGCyimvovOYR99wTQHoZ6IiigOTsepfL20GoEip
MNkxAq7vSHM5Y4VGtNLdsEsXcak9Jhc23qji7FLj/KyM+aQ7IQaHKdCtrcSb2MNK+D3K1be+mq7o
doYTKlYoouQCHlQX2aeux1zD8T4mZOSrylDyZTrKh8L45nlYDe28R3yhyA5MbOKUvME6GwOzucHu
OtLLeMslTTqgbB44kCo9y8nF194Y21bK8SbzhiUlbT5qU8vWPLjZje9+6P0sK6dkQXCcYl0N5FlT
Q/Bk4cbhbKslqzDLt2UgytfJSNUuJ/PM84Pq2oBPmJgxWeTYTYYdrWowvQ/JgkZ3SaOhhE1wL0Cr
bwFBdKd/eKJ+L4pNU3pQcGydAl03mZv8/YEilT00ac3SZ8Lv8FTbjfdwFYxx8iN3TOG7NdTsfCfT
lAavhx0/rY36pEQYP5L+6kze+z9cj8kx4bcn3DbmgwTX82slmhfRvxRjZEo1HvsXNiXL2fjZUG/F
6FXrsEWFW9JQZuB/MOu8xIpHqagrBDwyXWdOgKw/gxwClq566MJ6Ftrggl0BHpSSJP2YyB1fOjAe
LwHTM9hp9TlI7JdgiBUasFC9DDDxFkXr2WuykgMk5mCWPAjQj5FHhU+B7L+urAjas49ZnVKYZqb5
wr716VvaJnLc56GRxQfpdU9KxvcozKtHML/IAWHPkJBJN3/lz2iehIgDx+sLpDp0WBZZWn7z/dba
W1U0noZWW8WmER5+vaTzr4i/sRdu22UbbHLowo1MX+St0T0QSzB/GShPoONjIbZ4OuYuXal5/Wek
Irg8tbkTQFhRP0IEkCp1jkbmDjczBRoRFcmhrGg5UitcKqkoJCkxBkY7y0F7c5rKXMcUPZdcIOVm
QqkvTXQNl8zq7hQmIZwQIepqWbUYWgaNuwNuSbwPjBa/TYRiayL7aD9lVXwP0zElRhCpg5/KcCtZ
Wi91pme7MQczBSAMeIgbHuqut9f0jvO7Ybyns/osnl9AOaOuF37OOYmpefbNSFz/nEjkBqDV7kHA
sjglPj2WPsFsk63BZhPl/TxORDqWhqav/+Eulf+Xm3ROwrEs6TrC+H2PbEerpVUnCHv00TKJ+Jtk
JooB3I8w2BUouiL7VnTjlyOJsja5YysR6ivTGT4j6bsHU+jfkcD/w0X9r71RCNtzdHavX5v378eY
yonrWuKOe3JoxPApinJdGna5k74CEwZL8KNphXlhvEf3zhQaVuaUKbvbDf9xCSGEp7tCOqZl8N98
pv/rM2w7GZNnmpVPtJSDrul3YMbrRULC9imqi2FdhCFdPq/XzzR80K7WEVJwlE+3cXwtx8S5BFbT
rYCYPPtBsfyHt2kuEf5WQkAIlKDYOedZJAXN3Yi/XhxFu6/jIGJig8V7ncfNg7dl5Y7jyu+98pve
VhsbM+1bEfvBppzfO9eEJWbCqMW4i4BcOuXKya12AXejObqcTV7MCiW4JPbr31+rBa3xt6sVXK0j
paCDwrUK57djeAOJVhYFbboeoHRGhN9FL70bAc3rmjLuHBnuuoTnf/RJ3HzSaxmuJCEfhtmsoM5U
0O/WVoORrdKb88RUcsHk9GIU7r1jYnGUoXGCcQiwJWerk4GPjwME0CprsmjPgouW0Di5XkkMchkv
RyYGHE8nuWw72gJmb32H9xBh5oFgWeQ5gLinSZNvZb1FgrkfgyBboCZlWY67CxPWb+bQk0kyRmcJ
orfSUOewmomlToO9TSn0SyvcpRxKSryS5J6LhlxD6cJtB7m5ncBFeL1HmBhVT1i277atP3fs35au
7VHQl7uWIfygWd7CoSfPk0n0QGFZuHMQR0irYpbUowSQBBfmgSb3Xg0vyOCgrarpmBf1tI+9/iVs
QFH508Q5lsle1A8Exjj6NurCt9GAmB8nXoiiSQPz2jIK3ISpbJdhzl9TESR0tmiSLink0QaPV8Xn
jQo3YYVsXAvMu0mXuy3ia1bHDcpELGLzcGvt97TZSTPl6FsJZ5/oGDH7Krxb/opMeSbpMQ3ueEP3
l/ZLZHP6t7uWWSY9953izE6wK1wB0oOLS5pOJs1R7ezM2hQYKYAO5Y1uQ7QAiEB6R7mPYT+vsxnK
ZWmQynJwCkWif03Md2l0OLxrvd2/RupYJnX/5tolJlTbqVexh8seFCMID4a8dImxCQQfsOhHtGBN
smk9RGKIUqBUNi+YYB/eYK9Sl6xQ6DNPTAhnNl6c3kUbjk8jtv+8q7/pmtUvBA7jHZUlKbUkKDbN
EVHobLdq420eYfBpAlxYTDsgoSA/10MUToEb7Ex6MUuTOf2i6SSRyiSXlsC4mDMAXxnd4F31oGHR
RDhLPyVcr3HIgp2EdWdCEoHU1559p2iIc/hOhu8ftH6+e3X4M04LhBDpaC14M+QTpuIMtzX5HXCW
+n1v6CjwfQsb5hdbzG2IbQBnsFrLEBV7s2XK9gBvpVbd6FysAYh56IRHkq7Yk9166/SoyAoCRyBb
6hj14P4ndXgNhEvIXYqlf5wi5jlg4yvOKeEYmnuQxJfMLJisW/0jD/3Fe9l55rYjWokWv7lOFCPS
OKIt9EdfAkp1c/U61PHdqPLqTvsFRiLp25UsDzq+sKcxVAOmMrBCuXxu0XIRlNqYjIEm7OK59UeN
nn9dxQnTTHQl1ANIvrH1WMwTdgrAumlLrJYVwbitrv0YtAYzgkj1VV2wRdsIRhcGunQQLUl2JKNG
6MPAD5UWeGUxinEi1GRbvpQFlpDEQEZAEvVZd0BnjAFmFHA6T/hxlnpdgyRry0+vUFwcxXbP9r52
JvshgKshd51eMe2vRO0VK87J35SNdB+BKlNcfeq3DBqWzKtf7RiOs/SJiYDbuuIhyA0vfIorBB4o
9ElDc3lD4TctmpDsFZrA0HVZlxYDCv08/jTSOcaJRtymHN+g2PAI0W5loF4BaHIl+nnuNpmo96lr
t20JMsBpg2c9SQni6KN4Z1TpJmzCeOmg0mI00v4gLAPnywwIhvmNzq2B1G9VJdPzpMS/YozPMZC6
ZSPFG5wZeiV29wqZZ9r2iGn00HqTInrT27uTqHbVB0lCyYSoraXsUjq4Bx9yN6chv15VgAgRhmU6
x8Gxhkjkg5GAjY19mjqfBM+8yhrITv2ZzTraNnp5DIrC2gE0Kwhgg1GHGKrOQWPYtX3CzWig6HPD
DUmUwXkk5KYG4HiZIkK2VHtwvAA0ersi5u+9xY+yyn1nCZ6/34EY655S198or/M3Ae91EUUSScH8
bqXeGXORZHkmBq5vkOugnIdx60Ob40YpPqugvNVkX2/D0XW2Qy43Qo3vfefAVc4C4jrmc6qLZ23W
SzPCY19fOJOzQTQbrjwjLAjRBeheVo9uqpxvvK8kdgQlGt45uiJ3x/6IcfulhHo9AAC/6lrNxFX8
dIsfQnXh2a8I1elDTFJQpIHMmozxo0m+G0XAPdNpPPepuYyU661kBnkEf7K1GfzpTmNmk3cxnUn8
QkCPgKnlUAHN5t71o3biDLzKMO68oMyjtYy8YOfkPsqcic5QhOwe9yKuXqIUyKAfs9dQkkEfQyo9
0bUhEMXcpYINMVZkl+gWoe6FMe69NL82OlHdoInkoolYj8a6iO9WcxeDYvlF+L6woHtQJyI/aFww
yDk3OG8mtxPbEvYPw/2Zao62JDlMo6YnuLysqvy5KvEJz5JBYXr5h4W5sqXP0REEQfKnlhyqeLih
cncXrigGEAPySZcg3ms/sG6hXq7gomN7ddKPoaoM9IZ8YGAD8ajYpbsnxQ0uXtP+ZL15NHq9pphG
3SWr71U2veFbV1+5ixnYQKpYcx651xUqbisZXxsIqytVzzFR2jCshM6Z3y4g/5DbsoIyeu8duuGE
kK1l0FywWK2dwGUnHeGms3GTSdDnB9F1yRrXu7dy+lJbTP3wU6G4Z3iDht9lx/TSRRtLjuMNSU9F
lJZ7YwCb2tTLivJwRyEGRjTXiAvSyg2xCNWiI9h7i5ahAyeK59zTpngZtZ19cHrMFymnpo3bcoeM
eKffm6FcGC2HG0i1IEaStn9A5cJiQyzacmTq8BX76GumSd0rvfoepJm50bGeIdLEiEMSqtLATmVf
ft5qODhTWKmBHkC2UsiFKi16oGInla+ufOQH4lA3yKiN3sxeDB9hfsFzW1Qth0TNPEw+/pvR6bNT
oSb4hz4gycbu7lnae/MRbQp3ehp8D3xnFei9/Z53alhlpJAQRxs8yGO39wK+qf5SEgYfCFVcSjKY
D2nhp2wAu7aGx6mqKrp188vkyL0ahHfUmdLfRqei4csJqVf9STKiVhY+KEED6b1AxLzWpNFvmtzT
rvSIibtonj165YTDtUugbhRPnaY9ybIdV57IPEJnHOeQ5f7HxCOKHNASa4NohKfRlAF1okVQMEFm
0aYvpHOi0oHqwdhqYYycZa20BL/qTc1FtuONWzS7joEubiAn6oUJwGKjOYCw8qiUy3Gim15PVrMR
nKQuFjPqDUJ198nM6/CGPBiyjJ5cx4jGAiAjGNxyRLBOVNGi7ALzFNaCIZDS3vvSi86sZ1BFFFMQ
1EX5yaebfYkYTVHT0oIyefD4tnqFMLdagjzzV3qXil1WkPve+KnYO2MHkToP2L5VIlYojiHHKu+L
XAMSOafuppWef3c63VjntmrRI8xf6tpw8QoMlIMbrpwOlZXRvKWEONzAQZkvvRFsKmn5t8S3LiZx
CE+GsH6MIpSvAH50h6rcDgKx4FETBew25HIY2JxXwKQurbe42aYjHgAmPOmjMG2EXipVryVPcwoB
Ym9ldn+M7Xg4/vrV/7z8+n9pqH9opNFtTD3/PiW6dgSRZ1wit/lRgxxamtzJa3AC48E0gfpnbClN
brx7metxGnHCl1h6wKtKaezJjY9edGw4SZvGWxRv5t6eX4geQcfmBZ9RLTEZTmy3DkCEp8xGgWb4
U/QwYgGDGrPmItfIKg9R6CzTAJ04IdUg82XhPYeeTXSeQsPXxuG+HAOTdWM099VMs0ezkQEhIDy1
NxyJNLfPthqY48e0b15bvZV3jPXYVEK3uakKfDQ6mehKDZkszcDSiAOz4OVm4ln4oCQRzhYnmmT4
xFCQbG0nbU+T66gTFfUjzayR0Eq2oqkdT1rocOay0UNJwyeQynacD2wfm2EU6kdBfgZnApTStu5P
O9vMirNkSI6OBuBMkDxX5rNeZgFHTl782kSsWpl4zkKhrkPTdzv6eGT9oAG6ZmEWEFZJ7cLh0Cez
wn8J8D3uc5wkD5/idU1fxGOyoepj3NIL7zXir6dh6teNabzUvZnew0yYZ00MjFll0n3oFWpkMTBr
LVSnzug643UvsMkKTdoXsHs8SxXSwADnTyQNDHVhtCoLYf+Iwc7PLb52RXyPWChaARfideSl+UQI
zqk5SsJL8usFufleJgJHl4FNrlxjKBA3sriqe56UYpfLr4b2nR/N1tGy2tKafW5T3LC2aLRjr74i
oiRAvGBJJi/SR5rPizNlb+FoVNC0g7ORNP4JYo93j/Wu3PUejerasDhFgf8nIHWkkFSEj+WYnYNa
D/YNuKQFeB4MyVMZ30BFReiZMDJYmilWyv7pYm9daekcq9PrVbqg8v5DwRblCMm5PMnkj2qq1COC
4v6AuTnzH7KeMin1HnURGi94K96U8r3v9BaeaRXVr1R53Trrq2wfGxZjXEnIUtunK8MQwbmDpr2b
prza0r3HR4/ZZV9HlClTacvNrzEDHoJyO0GbfnK6pry6gyivIsEaTnqDsSH/IjnZwl2ORpsdJhb8
p5AEk7UHf/WA6/aF1F/95mrPZBb5e3Za54h4LuJgeQjp4xwMdRvRwC6DAmOZRcb3g8m4s7XoWC86
1/zqKQSfuzG+Iy+IvkIdAYflyZ88fONehKk6KxD9JA2Njy6mboUgVhzRsHbk7YUts8+S7Njk1pRG
gyg1jp5tEKFbykcsOdY17Vy5akbGzyQGZBezQEiOYqpdaKi+Gy8sj0pZxVH32uJYsiusqxSEYZoO
mEy1JL97PvZLp4jXmjeCahO6fVXzixUTZ+wUGj0yMEtdPobU2WDNlDva53p+4biAr5hkk03ai/4Q
CQKBkt7deTlj8EG2zLuBNr90JlPE3gtu+hwxJgZtDq/3iqdW9zPQN3hiCMN0jr9QJL603WPsg6sb
cuOcIgm8RKaN435+CV2I6zkDPr+O+n3e5enFw0axqJNG/5Lwd4umMX+4E6m8YyE/qQbVXbMdwHUq
Ky5mKFdtQCdekvj6Olb0ZqmwrUPkHZVJ4nDkGe5LrMGeFX594yB4QcEVn9Mhj88xxrWITO3jr6+A
KE0LauNw32XtVQSV8ahKsek7dpis6Z07QqNslWj+eEFNyhjevpbA0JeCvO2DMb+Q8AwhatC3MOf+
tSPJeVtqhra5UH+RR2vAka1NxCdx4B5lnhJrRyqj5TIQVpUzfdqlxuXX2fcsTBh49WN9YThrH6b+
j9DVbpWnNp2Lx5FJkrmZHEgHXWOKl9h3aHmlJuPqsbH3MmXaJRsQBSwq+kHVcb13qMNz2JZRjNdx
nCx5lbXihSMpWpNPRwvrfSe6+j0MDgGqHzAMRrojLwFAcYnjjQvtt8lYR4cmoX2qAkl+BnmRBf6N
ayQM/+TlIAYlGMLPJpxx4TYHzpAEUpNohHM3pHTT5+eOxNLF2JJx43dRcge0p4hoC9kz06K7hCam
H/zn74Q7HxKME89BDZmQ8MvRHTlw+PKi6aV9+fUrIAvvWipfFNzQrZnDE/HhdK8B62srw2rCnamp
atmDF1uakZMealIjVgES1XXQ+8G2Bvi+7vXU2pnmQJRlovKNRV8AaCCEtdEmNi6yFYcYz7saQXgA
34+kcLK28EqXNtIKhPMV7rjaVpsyK6elqBpiEyOnvuUYTBc+ntuLzc58aYGNLo3ZIz4McXUxGUKg
FY49NO9GRu8SdBpKsOpJzezhGHPnyaxZY8YhDteJDSgoml80lyEUAeJHg5kup6yk3/S29qn1JS40
zSX0t+/7pdHx9NYoUvbpREan90qdqeFvoJ0Hv3G8yqTPjwgsiXDOTMRUlRlufe8VS8nCVRqkFzcM
tmVugOWMoaDnOYwwsgQ0e/Q/bQiXrew+M4HoqlVkhlCETruqBQzo4IDbhePwB/Gx3Zcf0+OUfZBe
iVbNUbIC/Eocxp9G3OLwLqZnPE5PpoigwtiEfmboWr6q4gvfVsvm5JN6l3J1IbXlR0lRavQdaorO
efEV2FNwB3DS7Ylbi4QDmzdnZWPYXdSOvHqufhReZH8OLmifMi2ni9B06xyaMwXTneqTxpENH03z
A2yMxjC55KBlVUzr/Lz+sroVxPbwW4gSXGLP59hHnmtX2C+lBXPcasTnGONrYXUYt7yrS5P+xqun
q6WVi+HDVUTZBxgYOuZpgAaPoyixZkty88b8EllT+b3UypuipnwllB6baJTDNRSjttF1VjP4RV+k
le/BkgxnRoQVy4h/E371xaEqOWETSi5uhPrbVlHxzQ9p403SfI0aELxeaL2mROQBijS9RVg1z3YP
YF/PpmMwDylDpfS773Qa3n3DuLixpY6Y/wmqElH7LW3PgsngFw6CeqVYgiA7pN8a/w/U6A96TWQS
JzR+Y9fMvgYNK/3EYfqq8ZPZ8z0Q+Ua6qoDOrwKT4wC54277WRn45lLNzjY+7olPP8Y+Vj1w4kXX
MGzM53l1CMq0vf36qi3TfJmaOk0vGYsjYYDv9Ffhbun4YaCBtsxtViLXjh5hryvPBR/cpFjnkY6/
WcxKFxrBkkvN6J/DFB6isqJnC/zmxdOOSVSWS1rDyTqHWFoRYpB71c94Oja0VZ9iMwHk2dSf40SI
CwIwfyuw0jij+Kmr4qUezHhlie+EnAQnJhsu3XBV2fuE3Ak5j10tgoQWMWx2FHfvo5FmOwoCUlwI
uzHir9Q1vqVxKReBpUdHldvQmQHrLeMI5VJAm0l5E3j0oQeqplzGqG39E8LWyafEWtoimIj0W5ct
enAl6/5UuUZwGNhtEdoHWpkcgzxaVbmJSU/Lv9VZiRUkSVv9hN+upAlmXH59BVbN2A8qfLPavCND
cXgfpZM9Ojf41wIRaS2EdN+4Bkxqd3fHx2qZcPbwYgWz2RjMj7S06V3YWX0JXEe75kBqMqGZH3N4
HIozbHFNgISptl9DBzqQT02Juq35QSc9PE9ZjIMyzBS282mf2bm8d42I7iQFnvq4FG9GoNmz5QS8
phs/s4xTNaKb71xuHrOP/xA9p4Ww9cO3KtPyRTLI7OAnQ/g2lNG1BU1wYyiI8ba1oYpAQ4sGKkYn
Ka/SILOx8Ylb5DKKRt49q23fWiNg2beIQdft5DPtNUJMLSZulV8Tf5lX7gatAI7aKHjUv3w8MZD0
ODxpdCffclIPqWHojfFRZl5/iVl38MeorWLne2o1+eKFKsPJZFdgKehU9VPxZiQoUj2ge6AWrPyN
yJbjqJn+zWzKi6Nj7Q7YSThlu9+bhEfaG/1hX4sJCPn8JenN8caPu475Fzp1man+I1HVcxOKbmd7
9Fm8hIMn5Nurb3btqkNbMsbnBvHpOsblRbK1LK7OmL64IhvInWa1BqnQbx3BVFEKP3tX4zzmGQ1o
/pR2phYMr4DV1kk/1bgxC3pWnRXfelm+l+ZLg0Pm0brez7ylb+ZCFiKIxRvvrYS+opEtwscb7Eoy
AV7zggurhkkdcvhGMhhe6LGTzbNVrvU2SYbZMcFXO4fo6p0zf4jTNMVvoCC4rj7wNlGVxW+ZXQHk
DXnKo6SCDjAV7tkZgq8p+EBh4z2pHtKkxlD+yj/5laTMUSubvJcIhw6KKL4MMsRNOJHB23jhdo4j
ODM/fGHmsRoIbH2zQ6sEfclD/es2K3K81eQGfaJjwfJaw1qXwHP2d+DHrFoso0gpy+At0vp7mYzT
NVNldNAKBhGdve80rh5zYIXEYbgSDSeWRmTeJh28vYwci5MPn3hKrPfWmb9EA8iNA6/hOKGmBbPU
aifh4rIpotUYoMipS06ncR6LG+bSYyHq6A25wnQIZ6JtnaTOIbI6gq+k360LC34r6Sh34gm4QUf9
pk3MHTSyWmk0DGen/SlKSFBWowX7BBO+y092SYLg4RZESBYewiBOM+DJUcqz9WrRKhz8cD229AOK
SK2HLG1fJ86p3C72RVCV7gjZ69/KxHh2SRC7VnQa91nA96dse+wZ+0TUmCtR6Na9IY6mUwoEGW77
1tkwvIkgGdfAXnhvRu6aJLBf+nhpOUQiEnp5BKufrJFn6Rv3WmayeRurQJxbD/dhYNfN21SVxLmH
krrEytdo2Z+hL8UnJs2L3IsDJh5cgGRdLHv/Bq/pmCa+cXCzCWGWbr000zDzL3LGlPN90pR9SpeZ
D1nEXriyuMdpKSN6I4p2kXq5sWehiN8lb2mV5tVLbJfyHJJb8KRzK/TtiPjYWbk9qKZBT6ulborq
0U/Omp+iX5AN4uzbNCvelM3CRDIYxYA5PZoIoDTHkB3RoJKxAdu4EzFXNmu+kyjbN1dBBytLU9+T
W87Zu4mMQ8saYrZ2fHeLengueFh/LW7l1JuHvGFonDRh+xYAcVwnAZ7Jomi+F5PorvNn3TidfxEm
lVvDVcajlmxLrNCtE76DHeBMZGHwZjrdwB+vw7VZJ1tcbfZmJENq7cTKfe9gjnSluNcQWdZa5pz4
cbb64BnbvHuhhvYuoTUuM8u3NlocYRkQW0SWDRIf2EX55+jU2rqYVkqRZTgypl1CQfueRajt/5u6
M0mO3Ni69F5qjmdo3eGDmkTfkME+yeQExmyIvu8c2EEtpdbxb6w+hFT1pJTsyf5hmUxhEZlMMogA
HH7vPec7vVEDmpvm4gShHt1qokHb5foo0FidOIL1qVPEDqoy2GSDyRTAmOCQ+NgkDVPLzZDbfLZg
AVciL4xNk0wLFb92PsJMI+adJUCihKRyodiXWQIIqN8dB3d888HX7LzuJUzK6TgbfXsycNADd5je
B9d297QGPlLV0ObSNSLAKMdiEDzArqDtiJeX1tcDkVm45n5YuRVjyQKOapRDcVLLw/VZ5GHvyCwQ
gx3ExN4aGziPVLrEo3rNaTKi9hSKlqYJOaib2HJauoc8zLi/f3t2fZkMs3Fk8FA0XcdsOP39wUay
ua089QOwmX0IZ5vQQ8D7NdIRIB+EK48pPf5gqnem8JDm8D3bsOpO12dVFyHeMKNP2vLTyR6j6VRG
it2ilFjGlPN97BOabtYCO1940NcHjPG/Pyv8RO79BBMWPZ5jWz6gk8WLN5w4RQZMqf1wQpPB7JLl
fVM1sG9ywFFNkcHuC0uPYtfKTxFNAhznHLbrS0i+EKC9ByJd1SqI7Y+AzazWod4Ii8hHT8p489s5
4YKdmmRXZ6vr6+vDRDPZIVZhNzPJQVIOBbJtJwAA9bKRc4v4kBg3k0e7CDAuWRMmn6zIYg6V9zC2
Y4qjMQTyOgZs+kK7PFlFUS0wj/I0X4Ic5DIQoW9jNt+gSIJ+6kwPlPAMxsFbQda9PjITfox65jiG
jw4tghKDSxhE9vUcbpY3fX2nAGGyTS1hPxhzGZ0L2XI8MG3TdxDd6fpQxEn/2zPHrYw95lJ+EBwo
0hLxjy/P3LY10OmXXKj2VO4SXAenrgcjNCQ/i1C5W9ola1krGt/GjOmoKfeGpY+N5WBA0RXOOv4M
nBQPqU3H4N8P1z+ruSWs69C6jSW3jOupPRElEqbjdMDHa57J8jWBpkXEtJv+0W3sVz/EQes77boF
5LJdwn9WdEMxD7qVOF0fAodnRFM+NrIbb+hsQOygmz8iSALPNH1vIqJmEY4882RTGAzU42F8NnNm
l61rYwP06l0AzwBDxbyZg7Q6bYPKP6LzwcWzhDVGBv5o1QQDBHTkjcGsN7UG+CWLiwgXoF1UzhAj
1bvHbJORU3eLgIDTMlRfU129e1VWHsjeYkjT4s5BRIv2hNGPvEGzU98NtrXVljNd9PCzU0tRhGyY
M4Zun0HpusY2ycxiO1dkHPWJey5q28QtkAAeGi5TNj9aonwmwjpeO1MGbr45sBujkYC/eAU0qeDk
ZqcfquJNVwXa4+iuJGlhX7Js0KAmcBk2xZDGT9rhjIXOs3Rp2hWRED8jsAoui9/WlKcJpTIag4JO
UEmIm503r7nbpoTeqjON+QPrD6t0E+8ym+unMPvXYkLEFPUV3MVljCSGY+D0oC1nb9iPfnYfBgtB
1HtsvVEgjJXWPirl18K3LwXcec798RQn5C7ETkM2SkZmAdKUdO0IhFU282qCInFiW/GlFiiFwj5f
QP+2PqSp9wr5tjtnEas+2abHGdUzWSnhoXQW42qVMzGlSDOVN0AFchjusFjdOJbkU2y7+RCMVX4E
Vw2HKFbUha48VOg3zxipQupTJLEidOpbsoP1PQXNjyH/0pDUvkuN4rH3p/sizPd51x1tIpSJceDb
RsP8ZJcNBhQwybS3vntG4N6qcHxol/yRsEyfItM9l7axzL9rxMtjSxvdX3fW0G3tcVoz7UfBZItg
C2oIvwey3k3rQi+o8j2FabmHJnmKHe87I9dv7RBse39pv9QGM8LglCqbIAhUEEsac3LMqhD+n3NL
0fiStWR9RkmSbqqPMRpulJHboKAoROca0a2RIN/JoDH38yvAoccaK19qOscxa2+dCl16qoivKUlz
n0vi75ypIy/oS5hkFF+ppOaQcX7K8V+s4ybVe9fv6t1soz8c4ra/Kd2PIZq7u7F5pY+q6d9tzdLn
GoZ5m6YQUqKU2joOhtfcpCldLlHCrnEHV3Q92ZV1pFULg3oUr9rPC/w53jmPY6aJcJ1Fgv0aFaUE
RIG6BqsXbr0fBmKvTYqjGJSBIotzQfelL3GTlSs6cm+o9u5bsuNAwMZQX0bSzvJyb/l1yDY+rug5
hnBQwzLfEuv3ZUn9iMRtMzAxDDym7/kye3YAQKruK76JJzNmaBRCp9IoR+jJHVBlvNtN/lJRiBIF
VD0ZvsN4wkQ62C7Sai9965XeDqVD0hOhpJ6uPyvlR5sgp/VZBB/UXBkyqBbxgPvmk9YMC9Owt1Xi
fDbDz6nOn+TAyevIrt0wvX12AhfoT9acyD37qSUioqElFxnfBXfXAO8FowkHn8OGfci7BwnQguix
amwyQ2Q10VKPqm1hMN3JQ0qZNCPXrzZgZxaQTVWi0z3DBOwjcNCj4RKIrZ8O2RtXH5P5FOt4EBc3
Dc0l2oL2U+wxC8yFT1Sf6Pwb4N6vCLy5jxX0S0uSgLWS3kNvdIgffHIa7Y2HpKmAnHAsA+hXRr2k
CnmGdTADMhqldvCXwWHuGx/Vo5hq2J7J+9jcMWGHVTb0QG8R6q8nUk5NUbA5MqkA2H1WaFnc2T7H
iRwP2jW4WZf3bAaDlzIj74fkrEnjbeEMXTM1eAmR4M2UtSEhNK6n1oHVh3yF9wzY4pViMFsNrZDH
gDS6Nd8jNmu8kxP6JyNRd3DRH83O3w/S9hCUIssHoUOVTH+KC5qGHLFJxadit3kQHVP9vJ42mesP
G1J33pPhxvfRfJk56RsWS+x6coLPOpDI97gvxwqjQV19iZV+S/ITkuAPYMOQSfvorssh1Ygc/F6x
pFhPzIFsbjpTWNAstR5s532MUKUQrwuV3zNeWUcY26czQw15GhcQmEf3uQa5nrTIhdiRf4Ztte34
6A5GUz7nTsIYscYnle372TGJhC7X9tkhjxEplbi0dgKZLw8D0BAf4Th/HU2r2zWJ/zCW0J2t2fL3
zY2nMWd1VVM/RX33aWWkQ2DBfXbs8q45GhKgkFaozXzjaE/FW9S40a0oxHYeqx5nRWLiK6igGZbR
I6L6GYifB/624f40B71YKYH9pWnvmWfcdG76DnfoVRWoDeDf/fSbjOZduKejds87OpOa8Er/bpMn
JtRKUY37enIuaZGeKg9CgU+JHwfGynT9z1kzz9boCR3sij3d9APWUMxEOCYnWg5k6k5nczAQlbon
k5ET/XfoQkQIuACFYItohBzAUIFTcM1D1RnWNTv7hmBy+H7FS+0xYnD7BLyfRSZfjMiavqkn1kAk
CGwei62T8ZEKkYl1rKb7YUAnKG4lSsQXpy3PsoCTHUviXIXqASnFnMUCzbPzlthMZyXwHjASOHoc
VHHjBZNu8CTt5kwzFzehG9DkR1cFuvluFPbeIVse8UzUkQb/1DZOvMWM9iXPiOMwANA7yWdsEKgx
twTrqumYlJD6FwwwugTcsl3/QuJKqs2vQ9aeaUDFeySdezUM9l0TQ/LMsr5bYWJCBPW9i9SDhC/e
9Nzd6+hitT6Zdllv4yVKXxOK1J0j1bBG7AaXj/C4uUIVEKCFGxz/laFQs51ovq2rERCJM6TpUVjo
JLMc3I8YMTxrpg0l809CUFAOuU37XuRtukp9BCnQ7J6rmh3skGWfhGKZK18Nj0Y73+bcjH/gsl4Z
FJ4EL4vvIzMXOsUzvpYwefBb/zZLXRMjuIfQYsNwdFhNwdTtizS61/w4Owi/+flYHJLGYcZG/0Yh
Od/Y7vglSG0gR8l3H2W0spk2INO5dWSGL0R8DX11gX7br8g3LY9DRVMAsXHHZKjx9bSbVHJ22/AJ
cq3eTRJOxZjuICGLI7q5GjfULrOGNwyJp3BmhB7EiEdodS5VLbzXhIrMFKS1tPSzpyn6mvv5i/+9
pLBW6N6DHkKfeWJduLPt5qUKSON0cQ6lYZTsNQ6ErvG7veEi0HabGwd58RSW2SUaq/bU9Nl7OofF
JkDCscpHe+sSKknKVHKhYfCRiOzFTdobVLH9qjjUszqZY/ATgjrBI1ivrWpvev0bfG9u7gnK9CQj
wcE37+Ev/ZBG9ZwZ2d4BQVsJBCX43uZ1FopxHSHxS8LgyDhbb7N+vMR0OqWBW7vlD7q6O6QMu8D2
jYCKB8A3tnOKzb46BrlxAKI07cgpxxajG2LgldzhwQVPbLvRxtKmOAy2eMyMhH4QqjiLqXL/w/II
tqzkGO3pfrGth3iym8g64sb3IpvQ3Y6VpEkkvhoGOSW1dD8VXmjPqBx0G6QQidyiZcOc4zGnUMMs
x0eii8fEAeFCLPxdynxx55DMyylhgALzkVyFhvmK63ptdhMDmmyk+iYaosTU7AobEVnDum0iPLdq
ms/SKHn3jbuh4ONYwLFFU3AwPfOL6OofXRFgw4VDaqXjAbGauU5Vfe5N66kK9UPvi7NXzczVEEwb
hb43MngtiIkIn3WSPZaq576xd9KZvhDBTk/F6va2B/lHS+j75sjtJsMHjyxkV3n9kgjXnRVAItbH
fu9Dzd+4u5kI1bMJ3mqlw+nOHMfngehl9jPaXUceclaNrm2HEOZshKwD9pQQ+oOqca77uxJd72ph
lRLS8AV19bRKPGZ+5oA8k2ETpzmMqzmv9m2ePqA0zklbI/KnzxgsZd+AXWKOoYgPiMSMA8ZUctnG
ZED6ExwQjcxvtHRIMRg8D/nrJpXuY0TYbQNG4KUIqsdm3gJ5UYehSp6g3b0VqIL3WVM9JIF924pc
8VESX9d9oC2ptqHUr83glKu6El/wtIFjBKAIFk2X69wwqLChNIi65NQHqrYwvmFesnvZJAjMTpOK
9en6TIKbWktuVmsdlg0+F3o/sWTQf+gtQgXrGt9CEBXJueMcPBfR62DFE0A2UkKTJQ82zeG+RjYp
Z+NMWC/x7k9pGhl7zRm/ttiwPsk4i06zVNDW5pn7ZT8cxkCVpyykQqtklnPzdvUpsKFL1SUjoy6o
bmrhd4yeE3tr51546md/G6d5cZm8KUAz1I3FxeZMlD76ksGVeAWEcNAVDnydq+JNOhXRFuu52Oh5
cO4ZEsBQ1Ilc4YH2t3ho32KErkwA2vS+HmuIPPl4U8kUTnHjOtT6OE5I/azOWTx9R3UmWNrahiXT
CwEOYN1qUiQ8bbuj5KGl23ewd+mf3MaRddHt0CDcn11AQiRNWklzo5kjnkIDWw9HKdwywP0yEqe9
bpU1PtDj0g9uZj43ndlugmHx7wVkrygP4oc3I0MwjXXlmsnt7D2Zsy64OmsKKBpYZscYSzrRJfM8
2h6F/TNB0nzHEMDGXAN9iv7XXT6kM/nlcjpfn8WBGyJ5y95G9PYb8gBgkjhhAX63byjw6aRpay5v
rBby4ZLcQMPPYHIyNTfmlPkXe3no9IToR6UClR6Ba7Owpk269EerEIn3Ks9HAlVSs+/ZWsU/cjvG
P8733yWG+zbS67jx855Kq/S7zSQd56xt5le01dFMBfERoVT0QJbzgvkgia6L0wPl1jOBjd9ESWKF
nWYQUSu7fLI611ihm8zZJ/B75xwbUiwcMoWoIWcV71UYfw9NVT+Q1L5PqXK/FCCGj2YNKRvjh/2+
ZAdWszsw+8I2RLdKrGhjVYeMRCxm3M1qrlANlJaVrKW5cJhM+90Lu30fJ8NPzHOXXEpr61V8U487
GfoIyyIhKzH285Q0Ry1reChuTZe+bGGqqvgram+mfen3trRIdq4mm9aUodAMa7nzKeQ2bdPcNQzc
v88KXyRcxM8uGY3TmBUGqbxWuEWyb30sST2c9G+9YxlHYrvDrW8SUqRH+1OQDeq4TE0I+fDXdMQf
OjOaPxc/SlW1MdV0cD8boCRH0l0Y6YjyPrXZVghujmwiULhprpp1VDp7H/E4i77ZUhpJdZdnCHnM
YT+Dvnplu5LMPjI5YrGR8eTWF8IkjF0A2wIVtfuhhCzZnRXJBpTVcMNBmKgIWvNL7xIFYqMf2Thd
698jvThbCgt/EoeMQ3IXzwFoK/QDR+Z9zgPOa3tPZjeO2tl3HobsMtUOrAKuZ1JdEovAJCvYB3T/
NsheSLuykaE2CV0UgKnOWk2nPk36QxkazTOHGiDGkBqIvgg0HhLvBXPUeFBFVG+uL7F1VIc+zb4Z
jflOlIl68hVHxMbjxHYbQtJjLMbkUYguf0rwU9BN8a2ti1TmHPQ0IQezVg+my78YAv9WlLZ6iEOt
7pQbgkXm764PhoGAC6N1vWYs/l60WfXQzmxVcC1cJghyyIbnFzStXd9kH2MhHogBv4vCol9XhkgO
hoM/XmCV3kYVC0eRNPgkImT6KVFilhH4hKgW7EqsESXidEu8dnwquxzaZE0XF4fMdLFr+YZh+zVm
nrptja9+Cs6/apGqZT5yM+lADRACtiLis51l+snj9YE8x6nIPxSM1yWWXuwRxvDg+VDnp/R2jJvm
W4zueBVVZKpUc0k9HsZ3We2zFjBa3BNu6IOZhIWME+pLopr+nmJeEQd8Dilf7x1pcacoISwuaIG6
j+dTmAtrleU9ZX9IhE4jYSYZVZB+N9FI6KJuNpNfMnFvZ8wMwSqcHb0s0lgYl/SSYILkEqVP0kcI
gqEu3/e2RdVNGsEGkwf0ZnanRonGMWeMum6q6Sbop/IBTwitQJ9RA8qvqieXKkbTWSCjptA6FfQu
NlkKIEVn4oJuCn1dEm9TkRMGUJg7s7XRr+V6NfQlhCdjo5RCzRQPXwYjwgJZ5FuyjzvcpdWj9v34
pYTrO7J0MEFdkypFUa+mNSThRbtLOokAiQXPfO0gA0DdDF/P9HYmZhTceY/SmO/mzD07SXVIE67Y
ENEcBRpEGx0fkMDBb4D2qWT7ZZYZA+1ULRs4QunGRK37ErBnNjxrsmOxjVlPwegR5kVRvBJDMBxy
mR7wPhH7GCDj4qsJHDHbeu8ORF/U9s+gTQBQo5VkJvehTHgk3Fopnmf3vgIHeBid7CGp2x8CPt46
0Ea2zicArjO91STLkL+44IfbcWcXXfyQONjGCsxL8/zdkxNkI5OmJPOpNcL/ZsceYDvx7Td6tB7n
ZIgJFWMIPU4lrGt8RR3fb7JDPAVeyQkLujSLG8o8eufbls3G1oaRQK9QplR7NYLXBAlyQP418MDs
nrRG4ImqZ6+YcyymFKVSp6NDO7iXFodDiC3XsW+mqLqwkKzSSG+Rtk2bCpL+UEPsd8NgRslEEylv
BjAdaJyoUgxzO6edsaJ9AXjJnJ4abjarMvugPmvWZKL4W2Lp6RC5c4Q6jp5/hXCQ37VWmyzKG8wY
VXnsUak/xnZ9nxObEPSVWPTVy/6+CpbwUnRHXX67VGwAY3dE4g2rkOxgRqPoqbkeVUBcClBZ7iE4
8nsySt1jXjSM323h74Ka2fukbwIrufMy75lmnrMOMzZtipTBpPI/GBf4UFWdi+1r+0hE2J2BtazK
/OhANwl+WW5+m53mK8d3WtlNH+9dT67LsJtvIvfesX30esuS0DvDKztFFCOYqCsgjza63H0WYrcy
Rv19cJL22JrRBEqN8RMTZa5wdaMozfFGF9tAgUzn21MvFniPSWg91XbirPq5UlDfnYd0khrObVoe
hqi4j4YSUo8iutmXdKWHmkoQYgtVGcmLh3nQ077UxaGHF91vgmboH+Zy+lCDKIC25/zC26R6wbDU
P6jKyjZR3ddoYkr/MEXRpw+wKhSuuBsKnR1DpsV7q5yIvrRKzIqt/QwxRwLQWeehZMNv1Ps0qfQm
mgRN++pdFyYTNbv6Yba0b01uUjsXRgT9UbO+oF70THnvMNtft2hawLAqKpuusjattBGNVPPZ7kd9
9P3kSJ/+B9gqKmqBdr2LpoNwP3RsFKe+H25mlyySYnFvLF34KTmJRRDimXArFdU1YTGUn/1MviTv
495E5kQwBTB3WTE8qKgVHP9g90a2Ikru0WjqZufmkG8auuI7BLJr+9to0oTsS3I/xFjTaiT9nJrt
Df3Bbu7K/OyX7HxxBH+xmbmR3kL3qLDAajlZ8lpxj9+mKeDTIsUNh2jnHbnGtykhBqUr7tgJo6yy
IRz3Zvzo0wHi4nDv2UXfu7TkDDP2jhqfxqpNEYUZ4XSuQqY9SWQhKG7fOrN/izxPHZmQbU1TPvL/
jc/gtm/qn20EOYA1tFslPYYY092DnzsQUmUgXCKsutfvQwuGf9mEaq5FVdDHzGjec4nnRztnbudF
MD+ZOl0ispLo5A/ZoRdk3kFao6dBDKECQOtKYr5091Vn9D0wg9A5ifZZr3+KCU+VyVx26l7opvyw
6CNa6fyzzgEByKllm874g9knThGycR9RcK7swvwRpe8j9+v1DOFA6UUlOsPFii4Je75UG29C/4Ak
dqkqTB9dz0YRAvjdVBKraVYeqg2iDUKu/ESgrSX6hkU9IQQDGjtlS/Zume2Lxhq8lgKLFXzxDyPx
9bZ2uk2Q0IxQ8xhtYKuuYzuigFD9WSfGsIu6mGg/NmHhlJ4SMU9bySrA1AeDjWMGN2Xf78bS33pB
RGAUrnlQzMCA4SIWhv2N5eNHn82vphPiT2sfHQQNlv1EapGH+dq+d8xZbMPen7epiXtu8g+u1MfZ
bfyNdjFmxqN6EhYbSNFCsE3QKyXe0O1EX98MfXDqMiDTaDE+2Xe9TeSKrwaoqtz6uFWA3WZicteH
xbzvNDsnILU0uuUuMuhrabCVW02oZ597gpYtWWJm2B7HDlX8TJtqXUzpEVVfsOe6XHfR2NISYEbl
uYxDQWhR0dAYcxuSzYsyYTGyXXByATP2gilqjcwF6l+GH4wMXeYIn/GILqTBCIDE3t2UEdF+Qc4u
LrwVVvtOp+XCLgAjfrcZQ/MbKqUdUh2up0ayfeQzYCfuPlSN81RPhLKo/D1RHdjMynBXY6PfRt6k
YXJSx8VR8GszfJ+HRys8AaL1v0UB5qjUyzp49BTgSTxVN3Q7+4GgBiMS/hMJbAo3HULFKOZlMATj
AY0wnaPlpSZxEV0X5trllRlJ+QiTdw3jaF15Zf9ic649+/ltxWhCE/G671PbeY75US8R4cxZ4SVP
11dYQPajU0bccIhXiO20uL8+hHaBfjMNzsg3insXz+Z9+6RJhCW2gdbu7JUXZaTlZdnMEuKx/MU8
+6vrnwV1x5y9J/nSiLU8O07in6/PwmSm8q07Ic/l8iDbmZ5N0VCeOBn7qOsXXf/m+jXXlxKjkwgm
TKILDc2MKvO85L0GeZ7dXv/o+oxgWYbi19f+aDFWKyfuVIH3+9f89tf//jemD2iucsnkvH5NDUf0
939NxFR225VRcpsRLPl/f8b1qwT5OScnYC1ffvEkxAIQYSdaXvQLzZW2jrczZvoJnRFLKlVmlMaI
KNjkbJA60/dkS01PMEYOdRJHbw4by2NoDQ23Y77KFeWSAgvt+Pq3ElJp6ko+rzC6cEY03E+Ec4oq
7ZyKnqALTYLSilHxfsk31RlbqRY437pWZxO9QxEy07LskMuKCEBmV7H/szBpMeVVPR57kCDBRCAv
TIdkF4XwzAeV+0gMIuM0JG7AGh0NJ5QmmAnxnyvi2XGctRvSFhHuB9PWiFx9k0drvHwtL4hxTJWm
8OhnOjJAf06EgXinxoBCplID3AMdgSPKmtLXa2WYzcnm9oXv82uY0Qm2iYaqGfCdrg8OwbOQeZgG
HWJvhGbKX3idInbFVnsNGoQBe/w+GDWaBFwgezcjGL376QVocTMIHyy0b13yxWfKBWImOyAeQgLQ
AMdzAvnNncF5wa7NLiU94H0t5q+G8JJl5hRRPtxkg4HjwIGzgK8IYmXqBmAzevb1HLQO3jdIk0VM
N356avyWpvTFmmZrqPrUptnzmLAuZ6gkWPbkuZ9QTXs1ZzkavecqDU/aIQEvHMjPHb1PPYOr1AKL
ZR5s5AL9bPHxhSPCw6Dqv6Vz/jxj/Vv3qTqRDnej8v6WD/PGzocfBqHOgSasAWjC7ItTEfVwgyrz
EygLBofIfpj6zznLrJWN8GEL3f7bUEM0Mx39aLdPRmPVa4hjaHvddhtMHx6+gY2h5UMv5CcTxpUL
n4HhLMcTA+stHfdpOyZEt5LNdDfSWNi0SZKsM6we67kcX3LEK3F0EzY3aIJfrBKEvg2xFl9meGSv
JrAOEh7tI8zsOS6SrHGh7+ra/dYP8Ya1ZzxaEY3l3FNAJyilaJ1/sdzyzuGowTp31DbVwRujV5Bc
ZXCcDOJnAYJ3J+C69zUbCR0Y3blk2tXWsXeKAwJsErl1mDfy8VqbugCBC6Mr93s0gMg9EfH50Cho
FPdz+hQq7tmMv6GSkTgNnAMRntPmetfkGlB6lA47+sf3fDTdYRRsOtO02FhIIrdx0pG34dknxCoG
fW7tvgpJq9fonAMjPDLv+al1auxATm+KAaS5o6yS6/QeGDmYUagI2EjAryvN7cOpwcfq5exra3Xy
zWSxYyE0RHy80v6Yb4Jen6upeWvGcvHj2Jyc1lGYFpk8ioZXyY2g5LCFDF7CTuO/MnV5xw3ca8uS
7rqf4Z20jvhh9vAVEfR1d75a5DNSqc3UrITOuKoKb95pv/2MGeyuqzpC+RtGL4qen+qKjWIN2jAq
o6/3rabop0+BWLQfrc8Ghu45y5szKxesAm+VUNkBwlwqNVACHSoRWcFMzBrQVrPlHb0heJ7mQZ1D
967itLdK+C/OBBd1tJloT+YiUyFtwimm/qzE0aA7dVBjhgVsL+fogCL/xpyZfnLNY24kwzLBdrLR
TbbBtAcdZaZExwE145AZgQsc2BeV6ysu678Fbv//iLcuIY/9P2T45qP7+BNu/b/+VzN1UfNf//vn
H4Hry7/5nbfu/MtyGEf59kKu9l0HUOL4s+3+5/9wxL94JaVpL8R15XowH+FXLUh1y/8XoHUhMGIr
YSnL5dv9Tlu37H+BIfeEyRf4cNJ9578DW7f/TMgDs45t3BLStughS+evoNaodzCkksA4REmxHdKQ
HoJHJLdUNUM8RzLy9BadOYzhYviRFZxyJBdlDDXiejci3jBod1B5MKueoPmevJnWzaz2vWBKKci3
ORZT+5LRxWdcopn95OU9GrV/ALDZf8ZjXn8NYQH6E45jKmnbv+AxGbxhixaVWHlBOt3FqV7VYmfP
dnl02wCNSmWWx4jp79n2zH1Kf/uS1NW+YWi3tlTjbKBvAZpTL+TA086oQx8lvpRHVf8YU966K+Sw
UmXirPmW8T+Aza2/e/McSocSzuPR+4UdR86nVrYwGAxOpnWRFamAiUreY6u1oaecExfnQEH+72qS
lty5Y/vBwY0RbIoDCo7i/IfT9/6vxPtfiPLXY+mbEnWHKfjP/JW/HzmGmJlSLLlstU2cRMX9JZhO
hWF9R8d+9HGpHR3d72tScEUt5UOWkN+eCx7q1lh11A6pbJ+mydRIjo3L6A30lpaUicCnu87RJbcK
ffMW1ZGN0iMOD5qkko0R5kw+5v3cl5d4ys3TsqUePEOdO4i1//mXtP5MT/7tl+TKI7SAlqyS7i+A
4o6SH0Ywk0eZz0Bvg+GdDlC/Rqz7OZtYCvoMIXSDYyRm1rAaZPeIZGxcYe21H4lp3TQtSXrGGNK4
Sutv//DmlrP13+jD396cUi5ngyd8LHW/sFVl0xThoGsCV6os2ZgGqYXLobqeEGnsdMg4qr1YHLsq
uWM70P3TGbmccb+8AcU2gPmW5SpXWQv89Q9w17o0owDJxkIHEjdRGZJEA/+68glsFGh66K1Oi1oK
iZdPeNdvHy6Rqewe+uy3m8Vv4RV/czpafyYrXg8Ghk8+K3oh1rJc/fm9lHlVcQ9DCU9Cj3e2CTXf
Fjg66TIWN155YBpbHpN8IkpJLZZKnItmkpS76yWvfQez7xT90/H56xUrWdR9B5QuS45l/nL2VA1n
s1OTGdDJOdsP0t8WTFcjYXzkdNfRrDve2Y+Dc5+6RKAZXbfRHV0seLW0qymi/ul8+TMrczlG0vJd
ISzP92hKil9OGB9WmE2aMztw2Y1baaIrdGsieVw9Xpq7tu0wOfEGqyimqRs0SDxtxQC5Bj3K5Rws
WWcF0IOcRcXnRDPYdNFuT8nPs8d9HARyB3rP3U1WAenr1qP3s0Y8aRwdstdHp25OTIjoyKVzSeOW
FRTEywqFEM0KZvnQHB5Am5U0HEvY0Z23YTSW0vKbvLPGZFa7Y877Zf8Lyt7Yd5P5ak5QrdEtlYDU
z1ZL1Gytu5frqVfPiXUgQC/ezHbBr4VyI7DaRzcrP5wY6cvIVhhh25mdfXkcTeQWnYvKBekDUX8o
ZHbgCGNKLJcREovoFDUX0/skMNU7w2xUew+jnDN9L6zGO/fIy9K2qvaAIYh7S8Wxw0G7RZ4IEHeK
X1Gfx/ua2DHQP8Vjo3O6fl6P3U1HlHeJ/x0Gf7y/XraOOyMG9ddCRf4GaoqBvtG31w1hB8eoqhjo
joG9w+guBsn9CtH2sW+JIIVvfk6jvD4ou3qXJd66zgsM+hEFTDXx5R9OpL87r5H0CDYDngn6/pc7
UTy3pZ2bxe93IiKPbozARuUHw2bfZ+02sgjLiMii8yZzD8O8gYpd5XTnBVld1T9x+P+6RktL+azN
Jgh5CPe/rEKy9gfs88wphB6DtTP6j3wEn0nuIQaY0e4qxzP2kuutbDnMU1Qb67aAE/i8qKHL4lj1
BH2NGTOEfzhMf12fpW16y7VvOzTl/WVT9YflUQUlQ05gcFSf0j8mgVpjUbbXpOdgoQrUuxVMj4US
+dbE/edNRXn8z2/gby53m/XZV55UbCGvG4o//PzOMGlDLBuGZNlXBaF99px5xrSWPFlI/veelVhM
7RtUEssZ+p9/+N9sV7gvcGdaxu2maf8fzs5st25j3bpPRIBNkUXerr5XL0u+ISzJJlns++bpzyC9
8ePE2Uhw/psgchxpaS2S9TVzjmn+8fADIBSNNdqX1WDQbUwVYaW24/8SoxevISH0K3LEr61wS4RE
SJ2LEsJUu9JV95ErU/1LtWLIv58P1K0kYeoULXwef5J3vRzPB/i0/5QrkeVEe4rsaB9X4CbDZNiZ
IQb23gJSFAxZhJbqY8JUvtyVnWiKNS37qZ6Pc1R4Nyw+2raEdgMSn4I46OsLQxT0+IA7bnVgH+NY
mw7F/AOsQbdIHtfEYflebZf5Z8NiftuKwrvEuQ9QTfo+HlAOxQiC1rbQrHEzwfDdtmM4MmVEp0CF
VLy7YRztZR+/Rjz0SJFhIdro6alNvZHFDqlwlL0A+CudMj3E58p2e01z0JMAU4JAt4NN6o7PqVeZ
711GXJ6uTzDVeBA7rfrl+ew1c+UmGwH5gyk0LCi8pmgPWE6hv8fUKu190wXRtQ68K30ydBXI2Gul
IegrwoflFce1TUFUBgcYcHz0flm8B2jydUyNJqXUw5yswLjO2XWltR/aAU5CboW7pXxmDw8/xzXJ
iQym16Fm3Qw1A9t0foyToV9VXGdAOzCbzIc5pK/KU+UhYPZQdcYtgi0wqBE7TFnTuz9TezLuEeA6
8CGfxi7tN47M4q3rW/To82OfhDb9NhDRYK5EGDYvAxNc20BEyCwpmPefJEmAlPwdqdb42pOhZzk7
A4xdZHq+gMboUP5uTWsISQjAzFRW1l4dzcdAYR/upWJjUBs3v0le84imxsE9Plk8reN0IpjBCVFX
4gQMZr2d4bXD2pmITgZm1u60ISMpoiTbrzDJdi3is6kH7cnm+EaX4Jls1DIk0XFJ7i6pA9tK1S9T
ptpr3n8t9XiOd2s7aT8Lcx5E+8m8H8f4G7vqUsDGmiFpcmUVVGpm077qsmLYmlF2lKZx+5cHwd+r
REm+h5CGbQkLwcX8/P5fj6Fk8Hs8cCaggXjS13abov3TuI/sFFa4gf7YqBD1OWHLPgAhw9ICxAqq
EWs949+eyTMO/K8lqwQT7lqGKWlkhfzjsPBaE9rBROpmJqaNk4XZHf4khMpNE22MPDXXv++7+UzN
C/i7Ztv+qExsNP8fbwoDIEnvRF/xt2YOaLvbqoaGevm0MH1wvuP3dYmTVwAQinRAClkE49y+PSxv
CYaLtcPw6//e4sxHJ/UpB/rc2v9RFJZTM1RwBGAjz71XAaIXGQlxoUszzlDgaNXQ/vxh8tZd6k6H
AP9Yr2FjnTDe+NAzbq6ky8tGe1dlm//z2+Qy9LB5i0jzmucZf712BNLJvgWr9Lv0JGInQrnFgzGI
UaqFLkmCPVbENSnV2A+K01IL6eSRjDlv5j+/lvnK+OuVw1RGt+cEOxfms/XHlUNGRuOPGS8lHwdW
diQ17oOebNcKZCOrY07R5WP65x/6X9oapkGSAY9ji3mOM5di/+vmQSfTWMxG8YSUY3zQPDYvlPjF
uxKptRO2+4iL/kuldbR3PP3TNGMS3JyGE730b4oBX5/34v5fXtP8pv/1nfB4I5gs6XQ2tuX98aGU
9oAIQHgsLPrvA2HOp0i0W3yXzjrGDF1FHuFWkRntA3aoOC0Yn/dfsyBpJ/ypgPHTN5yzSIkKkir/
+aX9l6GEJ6jlTSHnGc/fBjxDidsY/R20sgHwuEI5XutHwzBShgPShlpVJttoRDuCfefKEApF23yr
iwz4jD6VGyvq6nWQqg/ZRtk29+H4GIO4JBBjOK8JJ8FK4s/7sGKnShPOZPLk4pN6kwhrUHNHKE2Y
wCKtgruq4RyF85mzo8j+rdv9ewXO74ngyjN4mDmO98dlEXKp0S66aHCK4puRyC+Zwv1nSGGfdaQ3
q8IPelxPKdKLWX8OQPi1KrtwX/uDvk6E/Jd747++71RVTCLnMSGDyr9epnHbQU2wMI9bnXvpwhER
wfw0ybsO1yQuoX2FuJJ1ynkKIMtNxXTEawo7PeLsJXmEWMaw8ZlXgIOca6kAnuqhMsI9iBdrk9gF
fjdXP8dmcx4reWexV7xJVnCgTlFFxm9YYj4arU8RR3MnsFVkDGdn+b88Kv9eTzM5dJhzLMMW689G
wzGaOvVQ6KzqySayS8pnkVV7uFnFNm6C3dILpki6jqNuP//zhT0/hP+45dil0r07zHuZBP/xeeee
rHwVxcyh5m7Umy/OpY1YfqaMI6RFTuSsGirXf6vj//zRFgNTLjCP3EgSxBiF/fWjxfVC1xWi78nN
hskBcODeB0PuptFPPIjUjvOkR49pbEDNmhCBkvyYlMZDMTOWQdAQFxwiVA8k5ES0KD/cDm59XyC9
+ue3yPyzzmAIZRJOInh7SGXjnfrrC4UER7o7qmEelTrttCXrfYU8bdX3g42WeaivTW0gvR8p2ZaX
NfbcI2j7z359V5jlHhrhCO9vwE3b2HdYE58KiWepdPVo2wHNjVmnG/9WHpnS+LNPJHEGBZKpo0Vl
YwZn668vHHhC5roViWehaaZbvEwxSPlzRQ49VUqnof0LiQXqgt34CsEmu1jK3g99GO105KUVRzWu
CygmIlPIXOF8cz6QPqkr6Lwl8m+vAoNR20/CqM4ojtyNxFG8mWv0OB6RZ6doDf1anvxp3wlyxgt/
urNdKOCe/eUPfN5NGP4sK84SzypwA44vbScM8DbyGa9illATjy7Eg5D2oB6GF0Nj1hdW4a+gH4L1
WD/aZrEPVf/OcOc6zrJhmcEmsRNVX9OAVMO6O9ZwOo6IpkkCrL+NjSUwHEjn4pDjAl2IGQp+GtB9
kMvWbd+8w+BYCwNmCfrGPC/cXYd56Gnsix/6GI0XZxL9EyZAg+GD0tZYhh5RxCcHu7E2QcVmjjDw
y5jgS8DzyGMeutVYRjPwK9/GOEnulAiHzyLDaMm9tTYdKe5bymPislgDygRq9DxfjBEQTVZ+w1uz
CdjEbcfQYUvqVWcVa5+5SdZmHpTxRs6zmiKGzZ5ZpXfUY5fE0KZosMO21j2wm84r7PNS15AOw7eR
wdPvaVAcug97LYcFZjTtT02Or8tdb6os22pMdpGpwE+YCyJpQrbPS/3FzFEldNKzWKVznUymc0dA
5FdeklKZcpWtVJUix+9eIgdbQD93r8wP4kNT+hdhd/1q0EsUbmEE7GjOUMUlDhs1PoTzmiGNQYla
WbubfJ0nYCuiDTMt/WCC3ZRhvrWtInmbX2Yv8wySOJtu3SENZflSRBXNYtxvlzKurv1mPaWgD5qA
ytbrlU3uS8eqwHoSXgktxq7ENq8ncxPYJMQFQ8A1F3XtqembK/dxneB5SPCCcwbGu66a/FsgzOHU
TZ+FH1bwjVDx45xDYR/qT/T/mF88kD1zJzkkBelZnnmw6iGDCM4TbHnDHRMtG6IcMlNVB+c9G87L
aKRANWqPnbfNFGduPFTku899c6yzo3Iyus5CuvURuNjZxGurhc2lcvFlhIb1MskHntI6tmoHE7jJ
RdQjAffHlO21ifNU+ODnjWEipiNkijD/ozRatF6xrsEMpkSpkE9Ccyot2tQm3KF3J3AzKoONC8gZ
3TFhdKlm3hSP6W3DTP4yBMwMLabfFGpyS8ievy0N5KmQtKlQxtpqj4P5gakkQt5n2K8Bm7qgGNZT
30Y/w3lrHIwrMVj1g5tFKXnj8adImzvB7OaWVtm7I1n7JqP/wNqaJ61+P1gBm2vnbIAsPUSImvdZ
hTTBmKy7pRpFa1+tEyZk+LtR9S9/Q1nue5RYgmcW87BR5yryAuvF1JnGscZIOG+c8RjYnQO7Wqtu
OIbykr6/NlFGtHbyFUxzrRZQeUECY35mZmeCfvdkxxRz221lM89Tq8W28Mg/iTAPenGd7ggBUZdI
5Vuk7ZhnYVGhBZkzQ9+ynLO1mcofMCtTRELDYbnNJzkeGeUGO77Np+0ijWgnRAyadNCWBO1FT7LP
rPKb7aTX+e/fxtFCF9ox4+mpweGmN7j+SFaM9stV047Gusp6ghMyG7EDovhDbtrXPOgQaqNxTnQp
9hw/76lvNXvCOZgSF56HFDDZ+8K5993wGEU6hGSRv9YBgK8iL3+ZIWFvy7NgELOwMpdbwywvmrKy
vTvLAubHhBew2EQxjsCIm4G8IvUqiRI4Qj7TNxILCPMiQIA1JkmgvVO8y4l2J9MW7a10Tj1BCjd3
3AdwU65BGF57AzOPCcT8JHjdypj84xChBgjviBgSdzmhfqA2J4I8QnGTiI05UNOzMxxpFrSZo4WU
dRRnFOPdvWbfERUcX3J9IFREr6dtPibpbfApI+evVKZjXBdRSyBTvu7tLHrCLKDH4wC6oO1x4Prc
S467d4qK64k9LyuBp94MorXo0pYmJOkRO0MLQ4WB5woQ1hY+IpfQENNZ/4xKLyage35o2FF+dJVC
Q2KnOzMqJzKdqukoSpHsYaAl+6iFbxO1dAfAMXNkfHKnQdjadzkhr5VCWAKdo75AIP7O3AZKRxE9
9ZHHs0XN5iDTx+pUsgq3m/xiTYufIPHOkfs6kWkUKzs5hTEV16RQShbKYVQVAB0atuYgBMTr0rhN
JQSf0XCBJadgnsI01bYBSlfegn68WtlbN5GGoAEfpKBmTTOV6X1eo9dannPz5uGYo1hHmdYeR2XY
uAzHdkv2BO569N5jYWizWGunCmTohJYdlua2NCBjwmfawHty2QSBw9HGYrqg3rs3DG57WOr3gjjc
Feb2Yr7Pu5VRIGVNBA/cpVgtgd3rHUhqN+Vj0obmWlUdEu48ifmIIX1NUbwhzoFxXIN8yG+NY2D6
/arn3hrBID1ZGoDXiC4DfQB6/ZduIilEFS2RkMJct2B9jq0sinVgTTFJ3KjunYrzU4MUJW3GzgMK
dKS+GhQvCCDLsz+oImgS1WQ8Ba7BYPWdDV3RkOA4zedEHpVQc4z413IH1T7skZEpGZ8Cr0qdl+8g
OIZ6ffrAl9uhD27cJ5r5M8KhT73Gnq2pzLyEhp3et/1uKQeqErUctrTwhFqb40+D4ewrXiuRDdW8
1omoXHGM13cGBzARU9tl+bas/pfX0UuaqSFlCBpc3bzGRutgN8t145tfNyyp5tFz17lQq4W27pJc
465N3d38tCzsLd0Cyv18MFZwuHnW1wqNHBlSZL/yEnjKGp3GpwwVdFU4444xlneICvJt5TwQTXKH
YLqgR6D25VS6BMXr4vUeqw8UzySjAiPZqoFxeopGeEfiwoWVYnwwlEtM2LwxAxxCkEVh2Kvldca8
Rwe7QO9Vqfa+SZEGGykRb+UwajfTqohsfaxop39vlRHWcb4kxrhq64EYa9l5m6bvcUtQyyzFxBgP
3jqpUXrOtQhnBYs9dzouf2FS5tGBScxtlhf8BHv6/V2DQr0OrZC/P8+w7cIzZeitCrvhYNH+zyXq
nhE/fqipMaAGcWgxkmF9JKadlWRzSucGWfBGm9/+5UxD4tivmm46Tjk8/lSQlKiTvtpMGEwRpp8r
+CgHl2nI8tHW2EZ0RzkbwYWPsb3RTnaN3tcFAVw7Tb/36Hk25Bv/QJS6j+2xRkcdP3sZRiYfZw+L
Bsta0wDgZ9S0W96yzcXLceQsJ3zLHo3VJP4zR5/fSjCvR0Xgytljo1ojL1oLWOivsho2Mi+/ElvA
xR4GFHmWkSC2mF4JeQPGPnIao20JI37/ZWqPkh1BcmG/CWOojkGHbQc9JHdiJSiQXPFd1fKxnjp9
FznDj+V/wQ1xQMA2B/LNy2gsrkwbI8RFdlgfLHijp6XqomOcVk0h5Y4K+MMl7JkwOjzXi5Aagxat
JA3n8h0Nt0kBvAVHXn9z9UfskXqYx3vTiemMQlXj6CWlB5EAJL35Y3GVTgDzEYsYos5sHFBJsuYY
gzp7aNScl/rqmaTOCxJ2YEC118hS9wNUjltl3NG4xFdV1DQynY8RmKHLsk8YerBHHtOYDenByXq5
FMuJ7CtTGyiyFVx0VwvX8ByvdR8fBi/ObiFgIlYN5b4rzP6kk+9CxYCTuIm+i8FLT1IFrOhYjKmh
IaapNHtSNvKOMtMDBWFjUQeD9a0v1RPjF/soEIb/p8zTWlyhcehzKcnLIsAhdHfNkLm+01+AIK38
HArSBKp+T3XTrmScUCoq81D6vqDgqOazrkyOWd09drMOuxP1m1Oi06ZFekzLIXxqClXcUs/e+zoB
bRwJt6X1nvyhX0uc7OvKIHGgB3Wxzjp5DNyhP9m+f1nOIJoKfZMl6b4vyRUtDFakGpEsm2VLWxhT
dYZzfyBQ9g2Q5OzvIqoEdmm9j/qYFVBeUHnPhXvXgFARPkz6wYE6nWNiq8d5790BYywHqGBePHN2
UDek5nM+MCXKFRBoTdbdvWwodu3hk5sE29E8N9B6Ozyyh1oulXgQCKqrZlWwUzwsP44VKpPNsaop
X2wIG2N2Ljp0p6o27zt04kvtWeRw3SBN5bthTulD9vAx2Hb3HBTeFSvtNkxUdj+FdryZvxrqQF7L
MuZ8h1xluKazW+pEw7XAPQyRc7ad+AR7zDh3kbdDVaMjFEHZOvAwJqaH/JDlpbshiVFhTxJ2Csdi
0yjwB7bVa69pz69gqmrTlpDe4la/pzxPTr0kN3Mcvas/a+1xMN06T0JRwixvlMWpgneTJyV/Lwrw
jnTds9mnQKP0z1H/7tVEfiwP1OVoB4YSrpsJLe2sTXM7vD4ThDWjfliWrF3ePiCL3QajK/fLgyGw
kdnaM91t6bVrZsXXKPGOS0OunPqt9xRSCqPbLn99OZOCivor7SGpW34Mg0Dj0mUj+7iMPZms/OeB
VE/pXa8BPTCmjGKQSwQ/qcutsy/omJ2auaRGGtK6NJPL8r5Rtu47+NK75Udxd9W07JD8jE6BUnVh
rNZCncxZEqsc7ww+DsegG37GPPk2fR0SvOYU9c6sLWe7dLpAd0kKtNr3WrcfGc4Zt+VdsCLzZ6tT
0LgsyYALYG13UpoLnTuBNab5njflG6PFCNATJoCihsYwGSXYHbYwEvDkxkudU5SH1rodA/eKfRDj
a/AY0LauPTNl00mdOTmOdV8R0U4ZC/dMAIOIBC3i/Dy81mVC1UCstFPbCB9AoCzvwDjLFSOT4WH8
AgToBaQB9UgeYpkz0+A73mjv4FMQVyZcfZqNYE+LztQzN7QdYtCO1adZn2Xc2Vtl4JQL1XivGGrg
5m8jAudxURmiHzEq87zXO8VmlPBW9CLqGYoskPAQMkdn/JiqMb5LGh2Hkjv+sLrGoIsKnFsG0r5R
NpZcKIErdOxqQ9BN/ewXPxKHCY2HBvaCLIWlgpFaJ9DDKxFJ82xQSsFKKR9z2ZYHtwCnBbqo34pM
2zs+TQXthHyPRyK/KqvaOoSG70sT+3xqdGvX0YlhxJ6/ju3pzYzoml0tcA+aziehEzOHeFv1J/q3
97KQ7UMA+Au9+rdoVjKFk4x4uJLUSLt5iIBmguGiJKOUxMW+o3Utf9cQuWYRl0WY1opk9pyCeC71
nIGVeSl+UIDlRz4MtN59e9MGfLMMEetnSjJo/RjV6iZ4iDyJSzGTzlXX6+JAnEpwlswpTrrHHL6y
COSbvd+jsSd/8Mo1Ht+QWhpXRyJNQr/4nIqweFYarMKkBAk8Fta9jtib/Dd1MSHFZedcdjoTsGh8
iZFqVNW4quo4fKxr+dFJFiJhETG9L5+BIzQ3pOBrbRiSS81dDIdvS6VPWmDoH/vKja5JSNgjHzzh
Utz8YWSsA9NE1QB01nABzOnG+EsZ0Z0GyWc1mUigWvNbLC8TugVYghCwHfIO0yDzj3ZDsmCRBUxt
RbOxjG7ce7i4W42kFzlihEbYxfZ/23tayH0TMfokt43deexuRQVOrCOvitzXiJzaD8fiVWrNTJ8B
E7Jvx/6nzW/Jx+Ld9Cn9NOFskzaA7SsfcEryhsPYy2aubKEFZ+zh9r7Qp1cMYvPt4L8AjUzhUh+T
RL5A0md6EXX0/V4YQI9M8XpVPEjhdLRucFATEF3bwBXqVC7lgKU/Yw5+wC83rNpjSO3Pk5qDaaV0
XPeCAUhShGIXpj4ZnaZ/ryo2yQThiX3RJqgmHJCJKjqa8HW2SlV0uznMMtVY7AxD7EmOYPbJIKRd
w/WeZR7VsQT1ctaPbj1PN0tdslNNCUKKmrecTwwic+nuXI0uU+Xlm+uXOqOI6NlTzbQzcfbySSVX
6JClCKqjDHGkIEdkfeM/VVodb/Hc1cFsQyzEl9K15zHQJHSDzD2F8z+WL3u4hmvCPwiqHLkepwp4
HoGnj+hitrrbWXfLV6plWBk3hygiiKuyuvPoXm3SVUjL7syNRQNKS9O99WFLZy8zcloB/a4rAFMw
blBYVEyeG6dZoTBPyXYj1MC3TEBJEedd768gej6nyvd5g8+u1cdrfOwelQH/ux1/mMG7VdUPGItP
wdwqhk3e7puEJbCYc/B6yIQw2jscngQDKywaaUn2VVcVR8MhT2SQX5r+Hc47BuSGmQE+KWy8JPd4
DcUkVI4UeiweaiDjlDrxSx+B5XSTBN5PM5xdewq2GUMm4FRMzG31KPuKsDebdWfr6XM3+NjpAQWu
FBosmuKWWCmxFVkWw5Fa65FPEk9LLq+TQozzG/PRMKJ8BSVCHCBz0y70Ql9pYggvACRBb3YNhnXr
3qtJK0pjtCVjUx4ThyVcO9wscoTOepU9w6jHZ+kQTa7Gr74DIWEhPS5jP9o1lf5FJtO3QljfLB40
cTJpHJjEelgTab3GnDbVEimBSSnDnLLWZ5Zx6UCEjTv9lJjmTG+Od6iIq6NI8Stpg+6eJ1e9eHpa
XCPqvpmGKEuWFNR3cDN0saVXQ0dFw5AAs9xOPyDjo7gRyKThd6IR0m3sfX5IPKGIrq6z7/UeMCKa
L0IZSwrf6WnAlDn5dbhjFrgH49WC0ryi/ya4gSWll7tyY/MILIPM2MJLTmEfvEX8jusmdyk9Csli
LCZbPRqfm1IDYpqaT71nfHoycYi8S/gebv7T1Mp8g6h/F42ueUwt71yV6lXV+NmTOn81RfDlK+wG
AX7qDTrD8Q75v7YnmfTW6C6syIkbGUbVML+i8zAAcFKCWAzTtu56h0jixAf+k4WHgF3xlaS4Tzf8
QFIaX8bp7ECABplD7lphhO3K95gR4Do/nSDoVGdn6s+TNVUwHsv3VrTyaOcYqTGKrYrevRM5U7PJ
LrqDPSUb1+jEBpXvh+e3/rWsum/aM6bmYN3HBhnRLfvS2B3qDUgVa8P6Lr/z9PoaTDXBAyDTTZmx
RvJ+DCOy8Dz/ads9adaQfnc6g7BVV92gpYREkDQWcisbQ7BgvzEnNo8pYPqJpHG7+a77aAyrsHxO
UlrIUunVytJJ7oRatY6KDDtehtg7HUasszgKnBDikGff8sKXZ+r78oH4MmauIZjUCcDXtvPAwCry
mu7byHagFvR34fxVFJTWvaBCOTc2JSG9bl+9AyE6Seretcj8ml6d49205YZzqkXeK33Cgkpj53r7
0DOKl07Xgk3fYFyzFPyReuS/+W3Zc+Z2rPRK/1etccCRWhJ5IbBISSq8hpI4tmuCfDpTvFY6YEDf
GTQgGaX2UJTVntvaOnHYPsi+Tg59GloIs8vwuatrsLeevLbOz0LQ9BWqc+6JJZb3rtlXs0l6v/wR
BONiB5aB/ArPAVjHMx/garU1ib49i+mMfv8eGIxxT8IbyLepMHdGGhFFJhqgg2ibyYGHJI2Y7uKR
Z/BUBDuMidpB1QLvOCrFVR4kQPiDtH1KiadYOz6kuLgHngyBuN5ipICby7/uZRCisQOv18mryEN9
ngJ9V2MS7wv/W+0b5dZpffQw2sjFqr8S6vnDQih2VRXvSlZFs1EOfAkSkfxoAYu6tXqjH/JCvHBO
dydp9JukcabL1GJk4zfh42L2+RGUDhjoxN+kaW0ehtz6FrvmdC53rmjM0/KPRBvCI5rDDfK+amfX
EqRgVNZXKXtn7+Xdm+5Ao+B2r3JC1Zd/V8h/t+lYFasQaefFa0toydPUbB3K5DN0O3KYR0/DqMnk
IDGHc494MyCel7oxDjZNyXUEopHLxDl6VcvzHwYN9J4A1vT8o7su20Q1w6fAb+D6FuXRDFLtKC6i
Q+bsso9jzZU4x44ZnNe57lN6F01UmJGli7Un4itRTNh3h8g8RMkj3I5NPDl7jFmdlr5o+FpAAj1Y
aWtuPKc8Nn31aNyFpnMOCdjaUhLo9HDZA3yfb101xBs/CN/Kts82pQLMmsROsiGaWbQMtT3qzLyb
4FrEz9LTNDjkZH6Bng9td232hEG155hkgE2YkJQ9tSRyxTbagYDJv9kQ5J66/a5joLzRJ+tWCtQj
wgFV1E9xf25gsq/6gafRmEJIZq1IdCg1dAYKkw7GfHTS4t1j3M4MitWNV6vtYFp3jtKw4sLsdT1S
Fkb8lNhjEQjpI3cP00PCa95FCI680RB7ZpqLrKTh1dm+SyGOJwq++oAGZ9C+/HJ69xDvOSiItlk7
i0gRqmYAOnaeSywL88RolaVM/jphfW+tMDix9Xjy9O5eWVZ78FvrIrErQ7i1/L3etT/UQJioPXGO
Oaq+o3/dDqNJULODRrK03Q8GbS9CL5gcEZQBut06spw0oW5k9pM+JPehFMO6rHe9reRrVHIddI8M
I32kA/5zP0QaUO2Stko03yUNx0onQlbEzcVRzaeeODr2XX8rtRb0Z22CE/e+643/iK0M6L+m76pG
QaQRQPrsdD4OOX2g27vk4K3zBLIExxZ7QtCzNccEFNEVizN2+Q2MGFsBG88a/IL8ixdRG7o6hS4V
/b3b981aM6PjhItCaGJC9OtW25aueFVa3bEh+rNn6FfX30TV/6gZpKxzApJyVdHjmcYu8cjclvRt
YX4wg+C9wSG2cWP3hZj6ZyR8jxjZH/IsfksLu9nQ5v6MreRLUhc7zoOlZTiFJ097IXnrPE0h6zXp
ME7RNy2I4igGBRHNWUYpzBqiB04WLycMmEBM3huxV+8kwzNjEfFdhOZ56hsFFg6C05jCdWrCbp2n
2oduKCLmHbIO+vg7FPgE0QprGN43L4vetTT+FtrJo0cRh5AD0q0T4dDPsGGRlp03DANKYF+mPGk+
U8GatfuqcntkwMX45Y6kPMYATWGF+95TKruvUjlf5Qy7EQ3P8SBFJ6l8LIKIHClpePwF00Npjv0j
8mABBnV2+Uw4SdaZtJCR92NzRMjQP9L3GPdAIlYR9q50Tl0DwdhQNgwy7R+XvxIq8xMtZ4dbhz/y
8za+lR7Uhfl/X/4I0Xy3NQY3h6M2/4gIpgphZ+K6/FcvTzloDeP7758APjbZ5ACjd7+/bsNmLWGN
3f/+7l5sHctknsH/v2+fzRmYYCP6w/Jn8F+Cx9olES50jsM4IEGyuLETg+FB296D+gJ/XH+VFqnJ
tjUc3I4H0UDBzoP4s+W+S/1qn7vFVwA2p2K24sY/gTitjAAToJtMB93wzoIkxxHlStNDFYb5k0z7
UiG6QWTwPkXBQ9aTnB4XNH8On7pPvvym0tS3stEupcUENzFM9PARwywiedDP9mu3yn8BWvqWhra2
0Zo4BZKQ3MkQ+Y0JxqiQNflMwfDdtR1tywNSAqrcmNKJz+7NZQ45ulN0k568l4M93EgPqwGD+CvD
NK7G0ISboHmEgTMQlTHu8OJNvBevYOJ0Tu9hkl8ivXe0HICb9Id1Z/mvys/ROgoIvuPFcJhV+DKm
EuvQDtghVxLzBHbDFqvE1mDqTqgjs6jg4ABrn1TV7qMna0SRomEMBGGD4qSS2g4Fdrkhy4cMuXPp
DsReFqdo6r6VMjbx3Tr3NovczdjhE810kLYmKJsc1aZD2Caj+wQ03KT/ShzSbRXIDiiKNeqIMCwx
b+UEr6DlvCQRJMUm+chD2GFBTKfUhB4L+Tk3yVXcOi6B16ELTM+GRW7PQkQd5bVFkQiiyPypp6gB
KuRv66pNn0p4LOxjgUNP2KuQb5Bh44CrFFZ0pcY/9NAS+ihPDzkBMDEfBAuH5j2suUcLhzzvHM6L
6EkcA2cPXcQ8ZWa6yfDjT37BcVwXPGstCGt2OtpMKZKTBYPqwbbio12yig0oa+Km/eHTEBQ1Chbm
gmwYjPbeniJOWpVT1UOVjkWEB0yfcI1oeCzyNJmPNdqsLv9ADKc29iAhR5ORmIyuti/KgLMWGs7a
D7TvXRd8KK3UtmEzQ4Ul7Tjs5VWRNxURzHQ8cZA+cghtNa110RFFzaqyyHgOYoY/CmYkRmkeYnza
KM5PZEIM274q462X3XGwu09JA4mtkxR/uGNAZ1E9j5zNGlkrK65JQiFY7IGT2megkkgFGJ4dBzx8
6VsdFT8MYD1TJM/WwNWxRXT2w6Dlb36Bz6K5UPYCaUgcuY7d5kX3PH3DCK8r009d66ZtEBmEIiHz
A3eyTjRtU4PX2xSRWnc+AwdskP2a+JWHXsXhjgHrBtMKasXpWWNkqAqHMqX1mpVGIqCZMtEP25EY
CCMMCEQhFUskCARtc5tEkF0ycqr1SSeVtnmfeJPLmFMlbkOWTvCzVpwZ+LYxParB1ClaGHklg9ia
IQkLgHG4o+DdTf1QPnTh8A6LFAZz2VzhlRg79oDoVog9o0oHQx01LoMn1nfTrN4IJVM2axRHrDnn
Qtd4chQxEfelbD6KVq7it8m3fBBU3i/Pu9TlWK4yk78uNP5jRdx0OHkM9obgS8hNVdhHptSI/2xZ
08DM2/PIf9Ww9vNZaEcvlJBWq/6mtDaZydoM7hI0EQmCX92yOSJB+67QrbM+0TDAoSwhUeU+GpMf
LiC/Ne4ik6w6lAZSox3PV0qsFXX9QVgWkQM6zKY8St7Kkh0x5kFkBNkDem9a55Qz17SHl66CiBoN
v0z4nSsiCsN11TOdQFZhuJu0St/jMno1LO0nTi0Tsi2vqPzZICKIHwT82Ec9ZTaYp/oDeAICdCW6
D1n1G1+SndP2NvwPsyLlRlr0nnLtagm3hN6kFyC+KyMO65VWSXtlwFBbQSD/GOrzCOtla6dkSDr9
Sk/Ig6QKdTXtf9g7kyXHke3a/opMc5TB4WjNJA3Yt0FG30xgkZmRcPR9+0f6Dv3YW2DWe3Wr7Opd
u0OZaZC0IJMRwSABx/Fz9l77wJyXzJUp+nCS+gtrGnZoYoq1Iqngc9jizgq8u0E3M9KbuNfxO/cY
dKljqRnJ54KWNRkQsIYtSyyCTnom61CLv8hJuHMBN+/7FkGPP9njOjXTJzjC9iLQ82zbUyqOFqC3
vPf2RuKGq6rVKdmSHLIZkxi6ncGundfHJDSOURg+KsKGmkTf55NFkltoSIZb1oMtu08cqSYX2+G+
gdlT1+HVCRCvGV7mbar4JUV6y5aMYMPBpx1V46dlo8XVSPgJeWBMzTnD6CIRPJbDYDgmAROQKkdQ
PBj1Q5Zg9Yq4DIxJ8xxKtPap31/xi03rKiCThq0hDY0Aph0/12Kvv0jV9O67KGVLMnooVLKhYEgn
AN0Umv+uIfsR8/BZGzdp/jNicghHt1nqdvAqlUYbr6R/2D9WjBCGyKMhgPltE8vxiSJ53YY61qqi
qld2Z4idJrjCoGEv4DhrjKzTZDia+LkJ9Vi5tfIfwSj5j42cLxvTMOLRavzHYARcORuZV858F9ld
fI10d6vTvVzUJYOpYT6EMj3pjrKFapQWhn0ahfcqZFA/3m6AevwofS04GZNePUbEQe9UyHt6+0/D
qevHCiwqI2D7enuGqoHh6R38xdszAq3qrqbrr273pvnH2mT1MnXJtN3tsSSs5ZHnB4vbT7s91lg9
u4ouPv/6roGwT9tCdXu7e7sxxHOg68nD70/Au6Vadx6w2umqNrP8GOj2Z0Oj5MlDHoEqo3K3fjU5
T1pQvhkjKezzE/K+Lp9ELdJdgIDgHz9BmOnf/AQv9T67+VcYmpv+3V+BgsfUp+LvPaGZ7F+v4fYi
/85P+PMT/niRbTb262aOj2Z5KS6K0Np8jmINS9WeEnRJSEeN6sWtO3eP10EwKOB/+WyQLNhmvO6m
onrpilnW6kb+5va/rgdRlRNZ7bPeolh1+4RRX7JXZgW/tW3vzC4ciTaBrkQXsv4JZHdjsHsmK9r4
yhU/CpYhLnx0+JXNhI5WE1SnmKYLTdFdMKZEMvTRsxXZ5LdKi3ke/PE3O0OvFOD1f24tAmJchDmP
BfKcVWpq+rU0/WiDdKy5A4dHqliH6UzqDrmKSdc9N4qo5K6lDZFoTvcM91qdMoxpJAXwvx6K6TOX
ROyt8126spBmpfnuVWH3XPlTd7Eq/f52T3cieR3C8JinDfODSm/2SW4S0O3AMIwdBj9oJ3AGmnYC
K2F+8HZT4JpN0/ZdsDl4YUlVmXq3nMLbpzY67DKuynd7mIcafV5d6TGbV2b7P26P88eScNBG0z6f
n2a86igh33Xqwn1TgovSEq/49c1inKrrkFOEtqkTrQa1QkLpPfBX9+tWF/1d0QzpzvV92gveLJzL
jOe4G48GSpMaQirZogiPa0Kh3TZ8S8k1fpwIYlkRMXJ2522Ib1BZBWGyTjoWx9Hq02P0VRugfd1B
dU9ZHm9AhjYrkvKSAwKZdXcLAkHT6+nxLsvHkT0VStkIyJVdFrxzSJ5QwGWcjflrYEiqBr9P1jZe
UeEwufLdQG6DqnifAv+Xw/OfAjU95VxY0n+bv+d7DicLEXLzH//2p3vn8DuNr/xn8/991v8g4tNs
hfnviU9bTDjgnv7lv/6zbD+bvAo/k6+/ZT/N3/2L/STEbxI3kaHrNk5S2Bz8zy/2k/WbjdwDuoFl
kMtm6R7mnN/ZT/I3h0ct0CKG7s6mEewwv7OfNPGb6QDk8SAbUGsx0bD/GfgTJqO/uI/4ITpwFd2S
huvxIv9iUCkdakYHROZkuqe0FvHGc/CJSIm7rrPMU5fBjjv4qBCBx3faKopPUSOKd6sZDp3ePLap
7uy6QBG17RUHB8PG8qYcqa41G5T9TUo3DvS5WyKzZjAgu/oWEwJ0aGTLLierHcF1pr1roYa/iTTK
LPmpusQkAbmb09lGEiPbYUeYcLoRbmQ9MFLG0+ReNa79ybx/pLMkNk6aoQ829RVB1f3RxCBCshQZ
JT69y852LnBg5MNA8QGxUw44upjwVKlWYSGZWDFJH4EPpWXVJkFhkNs6pIuZg1IgsQ7BxWJfxr8j
BIRvARjLqAGvJfnvYkwj9Z4naS0B5weHwKL5oljh4PktZkbMHs5qnaRfWp/RCGqdh26wL1k5p6LM
v6IjcVjTW33Jy8KZnEowKRUWP/Cjgq57So9qbKdtIvL7aXJeChOv302TNiYhSiQx4hepqampL7PT
YDbPTt++GjaRbA7fw7Ll46aNFCLMJIBLq5370tw0cGePCZrExTQ93X5aQXZmm4xbn74k+HFccE1o
IMhOfViCcQk1ly0OYOrghYjU4nWIBj4bzNM3W17xwOdYXypBIS3jn10v725GDxvhLANEtgs3hYRm
+990zYSmLmDhpgFqclGFi9R8qGJDvZnV/RTTFfIwGK7N5JT4LpHjUP/QTFDNIMJZ+rjHmSAG5yKd
njKrhtraDoiVHknXcO8rb80Q3t1VrfVBuLvJsD6hwo5ot5dGYZKpicI1w427DUfIlF6BSxW5TA7r
yTy5Ec6TKAc8zTZk2kRZj07EKT9uhI1U9V8N3ukrmuhdYTNL4BQmtVL4+EaLdMO+J9977otRVcY/
8uT+1deOgRsrqOUAGxFSGPpf8Efkl4islcAO55cbOpXaMiR8uUlRbtAKLXYPHbCjVTYjcm6m82D2
afzNCnf9ZUj8F4IwrnmYNfW//yscsr8uFfj8HROTm0SO5uBM/bOXzR3aJBew6f2iOcVW/s2NnWiJ
ovWh96MXFRjhomlxqmJmgZKljHU/CDAtnZctFfvwYhjeutiBWJsgjpjCbxHoptTyS9wYbk0EUfhA
lvEBFPISBM0cK3zJGR7Z6R07k/ygMYk6ePNNA+mNvXV6YWzgLwdlfgU2pC5beUuD6GyUS86LC5i3
MGRyaBs0YsjY0mU/JwhVc4JQM98kaHnxuMdfsYPmqq8qH4Sd3cERhwYHOTRloDV/BaC037p1ehxA
rzPGe8QKh1bEivODTNzsEM5f/XGX/Xt0GC63R7OGcfXi9uXtqR1CWU7V4gPLEf9xe0yiYPNH8jL7
kB5o0toHgvU2eepGO4kI7tDOr/r21R93EdBvlI9H3V16E5IO3brXaYMvPRAiC1UP34eSkPJENNoW
0v7BY7TDiVvLGFmIaa07PSY3qn2RcBE2Im4nhMdxsfDdcd0kGTz43n2KiWZYNJQUu7ggfyRS5cHs
zOIgnK44/HE3Ge7MWDd3jpORl5sSnzzON7evMOku+3mqlgSWfgiznhuKLubjrguWmoRuMwuaw+2r
P25iU66NItV3fUwGc1f2a9dt68PtJve8+4ghzraonKPR05a0yQpZprn95ltpuPFwiR5aJ/X0ZaA8
olC77jPTxnpNnYV9hhhOYn/miPSxLNXKrNn0snkRB+ZuYtWZIwrT/i0PdKIH4mY6NAVSET+kIzRm
vjyg27g9bNHOhU4SZogcxpNpjLSOQlptqML0lZfH4zHQSGIjS30PigwKVDYHDFkeoU4pi4UdxT+r
KiHqkj+rmN8GqwLOubjd3wSZ1vE7iRf2M1bgGq/oiLJgS2iE2JIh83suuotNIF4glmtplOKgxgq7
HazQ3dYVHRsJ2VVatrprjPci8E/tfLw7Lvh3+rh8ecvSwgwTrIxRkwubMTUzFaeE+s1Xwspgvt2b
Kmj3XcOnNmoGoFTjI9Jpt1KUcrzfbvo5yPz2VWKJge0FylpzPiX++I8gafAk9Fq26uHggAYxiQBM
easm62CKnlyDCcJqMLWFWPZttENHP21vUfbd/Dl5t7ym233TGrBG987GG7hOBaZ1oDpJdr7tb2m6
oE8E/Ai1hrAYP3y+fYfG/p0eropTWGEG2kV+kSG0l1F+eZlvrgWJrgvPK+6GaaXRXHan6rX3GGij
FnYVutpHO/Geif3QjknzELcGQNTwA8E1zNvIfgK4RgwuTeU+yoig4dxeYRikLzf740tdrkaY35nC
c4ijCogXtODACFZmCHgoar4p0yfYOY6JfoS0iJCHvD6ouQ3tlXptdQVxKz3VgAjDdmnhj92KILWW
fcNjCG39lcnVjnwqho7sn1y2T6H26Bsp0bKmuw9I6hIEo3BhZTZn2fymks2LzKZnv3W3njN9zxh3
xTXWGNLIr8zpSORKGZjSI1qScHJJI+A3vY22otPydfGIzIm4LjtpH8bIpZEesLJrmLYXVqy9t6jd
t5RQkywAmw1IV8ZgoDKy23U4QIWgMvhlwUxggdzbRxeg6HpMpXVQIiaPosY/1pBxTqbAofWI2bzV
I3UbFVstSMYlE1Nrndlps8nSSqxiIcz1PMqaTVCA/o3SJZLRjbYNRIaj0sl+TELzTg+rE5XfqMTZ
mEZzHQUaGjKVmtfqw6g9Ch/HGHdVpUMMnQFMfTXiqaTFiTvlXsw+FK4z33uDOWpSGuREjuZAusDe
sJJwO0za87wF3KA5+3F7ufxp4liXziZmz0rwm8crsVcCWOg+UcFzRoGwHtElYKBgpI8YG30C4Q5H
N2giQhp3wsTqXGaIBZtWm1YOVoM16no2krXprVLUujcnsUYNpoVVuiM0+t1PM+ccpPFHObs+ShVO
K2Q0GYTVzn7LSjzVOxlm6q5GKrPwFYKo2MRIaCcpf07eDdtaHw5MEOMTG+BHI0T+IAbcnn6QJjgN
pHfgZGE8LrCekiRt4N5hvqGFr/ZbMdrbtPLzI560eA0dl/CpLHN+EfVKYcN/RuN3e69ukD09sYZ1
3TU/TfUJrobjKECgFEanBJ/PsYipXwfmcGkuj2SfgAvSyvZQJereUv0u8fp8a/WAPDJLODtvEPm6
49ovOD5hTb8K2imDfIWl2eyC9pXcPAeWuv7dR+cTz4DaHMnzzUtSH0H+Q6qi6ygB2R6GmXromlit
ipkoNRX9KrYqjju3errVfaEGEL3UDWNfanxkSDhfXV7OWVUfIthlitA1RBjTLg7wj5qPvDJ1bdSh
nfAR1W111dOonKVWz4XFNDCkVcN4A6PaYMNpEzRth1cHWT+T5pFNUfusrKijTC29hZlLBAp+tBsR
Qy3qDgmwOeyHyQS+WJS7kf3jwmGKvkrzvCGZuFo7NRZwH2814BwGcbsyQAyIelA+ORHhARERFSiq
16RIr9yKCfnUS7UcTPWtjUitJL2CtORYrJKoIdBAT7eqHKKtJjL8VoX9k4jkAfdzuFEWvveaUwj4
iQR3+MNjWY77uL8j+pkmZVsd7Nj5SoC01GVzKIPqH7A6jD8XokDeDDA9QocHytruOn/lvcVyMKei
/FFbWn22xE9r0IgxCc8KST5ipitD5XadmOEdjV17nTv5Tx1HCaHdn/0s6i9RYjQzwcQK9bcolNYq
lvmuZLK+KKug4GiZSbRsP2718/92Up7G4uvf//V73mZNNT58BWGe/W0vxLD5+P77VsrHZ/ot/FPz
5PYNv7onkk4IHQ5YOIaO1hXG6f/tnhjiNx6doTRMquYDgc3I790Tzf3NMACB0dUwgJgKXdDz+H/t
E7DaMGxsMCI6SA5gfP9M+wRswLzp+YPewjQXgAocU3oohoSB9lc6TjI53jiKFul/7zICTki/8rKS
EXDMxh40fhCo+wqL3B5tCIpgq5JLiRJ8gbkZs6J2qiKkotnI9bQyUVbMqLQyLbWNHb0Sm7xtCmi2
nM3UJV3/k/bCKrKwvBIZuh6sck/Hw+YEiJ3mYOYJl+A4Ptsjy+Ok08XoGAow4qUdIXGpTUy2TnOC
EY57c+W6DN5Svf1yG3c1lV16fgkSRXcTSfaiYPnDmbBpapt9d2l84hchGHJiGXRhj66HtBnWNlVi
Vlxcy7qYeDQJWEO4WYhhJDghhMFZA0oYRXKIBiLiK9/BpEgBjriLLKfJIj4rcZqtDuP1cSSFlEh1
9RWL1t9oZv2FHXKJmlGyXYITayQFvdNGdKvEYUqvTFpCNHnMuzGX03Yg5HojYTqCy1THuFdX+mfk
I5isqEM30UQtox9KhzECnm66q3r9OdOD6sEhxqOIkPgiBmBmyfemJNVeNA+okmtYzh2eH4VF+yFw
CyIBRrVzA6ffuXFBUSV694pJPAfRhzwq/7R1JuIGPAAaGsMHWVsV5KPvRWy0JFW6wV1DWeNkvjj0
rT2ROxV8J8XKPbe69YY/t0PVwCC+tPiD3eyhmcAtjxFp9npTP6vUdXbu1q345Zml0zDyyxQxDNkT
rfPYiJLLIkObbeIONhiFEE4rkugVABJtkXqpg9zA3ODsnqG7GtO2PKvOgfSNtUvqDTI6hGUVAlT0
8yHi3KE9CT/eS03bYPxwyR5w2gNTR1AVXaMuqSq1c+qhiJ9G1lGG8iRb1GI7xYl+cX3ve9AgWzPz
Sixlk0IH8XzY6fhDyi5iXxHaX/YQ7Wm+tZ+okCMS5FRz8i1ODZwX1V61zRy+UVy70u6fBB0y1X0l
I/og10pJ9vS2qDJxQcZ2+6S8NDu2rr3z/fpaEEWClSsVRz3Mqr0YDNAAGTnKWn/nRdWLRFX+VDf2
eUpVeGlLlT05F7IyLMbaVY/0piMC3am9g5VdKiNHftMyFcQI8B6VPbTP0nuOI6M+wbn5AfGP+KgB
rJ9OOPsyJn/mvgl7AtT8UDuUtAdPQVaWm6q0rYe2nwjNJtTiTcbDThkvcDWsGa5h3QOXilC+6Sng
kgVmzXtJWXo/537dj0Fv3A0p4aTzPYRUyDjS+JCGsrqW80O3xx2l7Zq4rc6/nuBRWxmDLg63/0T9
2WJ8jymVkMQSwRQgKQdRcEF9Bs9yCFBHMx9+6/yzGaoPI5iifSSoTSLDxFeLYH5hNKcQKjLGhXbY
JmbwaDfFPL7x9k6hvjyjdnaZ76RLiNDpDF8iRCjp423IiH+VVHgoSELejjGNAIM4w5U+SjSJwV3n
dJiaZlBjlwD8QqW+Hnvs6a1mL9os+x469feINh7rns72PsxNUtvHZhWhHsD180R+xifW9HKXWC8Y
7tEqzDucRmY7NXj5Lpyi9wSr2Mr/WfRpsDQlw+y40pHtiJwyR7aYEtqVJZo7qUIfvA8aoQgTv9uO
1S7NmsMoCDTT7WZaf8ugK6FxV2LfA2IVQwRPtGhJbNP1LzdTDLE7qQNOIng0ouJHvZE0br3qxaWj
S1VYYURVSayqSj9jA9JGYtb72FebLFEvpKgyV3atL+hyMDwVTQ/mAZyDPp2Nqr0gLb5qMeeHWzb3
xlAQajzhPTEU8cahG284XO1d1CLcSy0EXcP4ht3lJcgxRpEk5KyGIMbQjY43IkE1HWl1BXnIGNJG
MGq113JEpCaGnJcpkOVD9Vn53hz6SXumJQes8Mv3ykzNO8OnqZ8hwDNMjEmh2+JYzhCSFxaXigbK
8QVo3kUX/sZtc+0jnEVJQ2a9TBnVfKz1pNCMJQ0dcT9GjYtaUXJR4pxk5Vp3mf2K+akG/Uhcahh6
IZXbkCwHUeN8LYrHKm2JcSiwh7O7xaHNpB8+L/oCkGgEKZkrrrLBHWnPw2LlCWAEGjEyQtHmbfun
TlMvUiEqmRSuASdvOipvLowOhbEdMfq2XbFzlyUZvsSoIAMdgpUIBzYJmIQS1b9E3iXoChKrJgyK
Cfwp2uMAXTGc5GaF5jNw5yM9mtDhq4pspvJ7pBpxaC1WPdsDOTqYY7D2TP9VBNaJUqVdBlOAeqSm
49mj3wN1vi0sLTh4Vx/R57ak94WHmZSy0aqtFbsbG/hCbG8iJdXV63p33ftrM4e+FXV0nXIjsre5
VRvn2DJeUgcVgzaUey0WJEjo2d6VIfh0EmkSZfj7rKhOlTW27DSm9eS0ck+fkKvAZtJawjRnxrcF
nwlmYrdu7JPZO6feZNsjOhep3GZoiC2NxCF38A02YZcfwEF8zOpTWMY4FrFkrDprBJLEegULA9+m
R19SS+mdNXQLSEnt8nWvv4+5pu8Diae2DJt4YdWuyYCWQqgUT+nkk1fakWOoRlfsJeipxrK2hBby
63rYLHqraWsY+86ixEgGebaAyigUgCDvDmlTxGW4TTZpjOgMppfxbI/5Dwyyjy2x1RuvsnetFzNM
76Am5C5XLrOFhqAAEg5adHU08qFqC9kRUQ+pHcTrAfgzCZV0xUJhJUfXtGhYV9FLXNTnFgEq2ugh
2iQT7bNcN9icG8C8uvzKBhRcigYE4t5CzPcG2e01NY5lSTibBmbFIolwZTe4MrxhiA6V6Vm0s3RI
Tgk97KZ3Vqy9YmGm+XPuOMW9KnBD+fo3r7e7Q5rl50DgwajNA46S8GgH+ynkYM5IfGVQV9hbUyF3
hUxxlXNyk90DMekrH3w9uVgZAA53yOChFNNL68fFmfIJV526kaVqkmF5lwMOrNARCNe88F3WLSv5
Nh468cxFZVvZHfty6zKk7DmDABSGXNZh0K9Ka+Smp3kxovFF3rdHzfitAMGGhI/WGsqVp9gPqHzA
PfEPMDMO2OkJcx4UoVpe5nza3GxegXqWu1n2hmQB0L1zrCvBOhR9Wh0VAKKpcNFZBilM7BJQWw7t
ZkSY1/nAzdQUyEOTQbBrWqPetlW4hsI9nphgF+ceNVqXEspAtiaRzNF+nq7tPbv+0uk9y7LZhxMd
gKEuV4o+3COKzHSh51Gwl0Gxo9FhPuXdfBnGg+TULgFY+nJABPdAUZI9KcLU25Zy1gowmFt1dI5y
s75mXCdRg8/eH+zwCzyn+kO6EHT3CcRCNJizWvu1WAhLRDt+9cbuxXglFBr8XYPzcDLnsR0zDeKD
H243eaal1APIEGOdwrqPHm83moEfu6qGaiUCOmHIV9Wlnm+ESxpEBGVvq5v1vUlxdtADJwP9yFLM
lTFUu56S/ddXJXX/JXac6eyw2bAzZ68avLZ15QL+0c8FqBPsmFR44DSssNtYTVYu9LqeNoR+1fd2
6DanrMov/WjX9w4mli0meURh2XCglAelHnCNErX7ANLHudj26F6CSnUXqHppbLsHv3RpyIfZuavt
cDOJjLzZqJN35WTJO0ks+znJLrc7dabR80BMv41kFN6hEQ0kGbEtCYl7LTcf4nSFFZEtAUfCg10Q
esUgzQzMHZUmasqhSRemFmTsYKJvQ0N7mNLw6inecom5dDlFprOAwh+8BCRUJMhJVqJ11N7CJvGY
xXNERTId3MKGdii9u9aZHC7GpAEw4IQp9eKmY0ZmZ+jchWYJViJjVREVR0CcoCQxWLq20F2Hc9BS
AbNRUi9o3KNTVnbYVue7smJfkE2VvVGadpocookDhpCW8TUDZMFWjONdpEt9z3lIA4jkQE+lx9Go
1xnizqfCZWOX/xxy77mtPaFI9kUNh9v+ngv0U1LR7KmTfVciDkUYVOwoADqmvY579TxQlVziXDdA
MFQZzd3tZhz6fkvuNgE0lAIaekG9olATAwdXHVob20Ifapm6S64yElgaL+Vm0PUOgh2Q14TPfpAG
DlLqdz9R7VNWaZe4a0jccCIYirTLcDqhqa/TFM91qPnkiufy0XUb797nl8BgIM024q2wzf6+Atnp
JVzqlDRRfavpm2552Xoo0i8x9f59iUxhi28fj1XPh9zXwdodPfmQWZT7Tli9+JqlyJKx1H1f5s3e
tGAK9nGN/psUtD30F/VQpJm8djkSt+DHEJ7sXmqw3dNdoqgEwBhUax1+1UNKTE7nF+NZENP9UHil
PLNfOt3uZUyanJDjLYwlUY+8vUulleOm4SjBlNiisShiFqksDA+arfp7ZXvV0g6VWqO1pxwgHjZC
93UY7XLHeU/uhZcockqKoxXGJ6LSnSJQby02C+YzHGfTFOVHqe9KN24XivHeYjQMBAu04uqADrBT
6vahyD0gehYuUMuITyJMHzISZZUh1L6PjDsk3O2iFL618UyQKqE/Ye2H/gkPZiviwifyA2FYViA/
Ghz3VELSQWlOwitbwjn+pFzQ99aZZZANm0bJhu7NuMTbuc7LimFhOCd4COxBzYfngnCOzOcEp9dh
mHLmFiXaenIwWYKNhGhzDDS2bz3XefeBRuUYegTH92H3CawrWzC9CLDy4qAfzKBni/XN6S3WP9F+
p2lzdAYufy0X8laJ6JAGFqGfMB+Csq23UQDHBtpnFaBSqyt7gOixIIRTW0yqe05TewV94q2q6A1X
iFKATZ464rYY6QXjyraaGEte/fLEZyNZJaNPs8fIwLyAafxiGi6mF5RLGTBrAAQgV4XXi5VIAsTw
pItxDXaWBGTGx6Lek1y7UN34OBmNvmZFDlZUZDvgbkR5VvTGo4C8RCU3Q59Xb9Fl6PFj+lP2qcdY
DsjwXeQCeI/RTbBASEdZcK6fwwHFmKf8fqUP8ChstBwtFT8RzBj0SnbkDUwdrvDVxnfWA729VeUl
VFYiuXiTfbEHsPmdDKg/6/LDlH04259wmY62tatKiaimC7BbGl9mqp4kE8B4UCR3WxP7GFF8t9Sw
AzUXLXU3ePJTZ29b/cSx7GCCVHlxHBvcZ2hTsE0Wy0qU2cY1wCkm8G2B2SVoBshPmAbm0YaLU7ft
132Bg4kiY9hOrqK0Zk8cdHxPFEbxunY60mT7H11f8w7K+r1rpp+pNzzUhz7zp2VrEs0OR+nBmzPi
Wt9wlwjzdmWK5bVOW3WdsIJfMv/ZSuK3OGmcxdiO4ToQxIh7c/aq4757ZmuSPjvnY3fmi1sVAEBZ
0Uxpf/gmyhIdgIReTa+sB+Xe0skOGWOPkoxdENGLHF+ktbinWOO8E62Al8uBxqQ9g6ygrkYTrHVE
0Msah/FSkWKdN6YBjbV7tgIc0J0FBs3Vf3iopba+dDZDlz/izIWXprjhHUZ7HuxEXWi7SQ1yi+Py
LWbcgXdahkzJhZq7cyS9z+JREiTs/tmOA32PwY9grzAlOJa/QWUjDA8u4mYkN5pjlYtO2Nqe/fuZ
fJAfce4x/ps6f4XbfAOy653ZirZp5XYsEnHwJLiMpPkoRzc+YAg4Yw/VauObpGTUKegWpdLfkja4
DCgQuLa0c43JVIPdJZPxFEjfgA9ztkfp0QvgPbJzKKw52wgkxXZe+Th5wNMfft0kzrBwaGVRfWZn
mrM52DuCSNOYPgN8G9RXsPDAK+OfZNwF3D+OYKfxB7BNWkuIZWPu8sIzPAt2U3L8NwYzOvNbV/Wv
lR0v8AP3F1+LiqVTM6PxsPltUhau0Y7QennJe0G1RTHJlrNh2YF980l9Hk/FnnKnhplkf2+Yy9Ab
q+4MK/xR5WpTopPdIF9+yt0yJBmH2ZGtn/S+vG8tOe5VxkRlCkng7FJitwymRRmuh775WTYVJ6hK
78z0ld04Si6g/GUsAUhEyROZVBPa61Xh24ckJuEUgq6+MnyfsjzQ5TUom29ZaN2RkfFF2NLnUGPS
G/WkWfh+lC4qnX6ZDJXOEp6+zcjo1RBT+yszfkI/N+jT/LZqJ0n03Dbikjrbqqq4W+WO9mw43rdO
S0g4k46/06z03o4NXI4mhI0yl2iqUmT44EOhgS3L0BbnVtgPTMfqFXPkBNvY+NxEg7tGEfDEHPVb
EYZ7FaWsk6p/xo5YboPJRXhn0CilDfqsy/csMn/yYTOOniCkslLICQNSZsfjytKHM+HKd5ImtBeQ
ghIMOi9UDdnBzvqtjHTqMM1bmW6Kqr2AmhtoDT1Oar4iYXQn2/DArGOfEJjsmyjCJz9S25ggV3wA
XLjg9/qzbm+sGZ8Vg8CQEbVqOetmN2KgITARV2wXbrQi4yNbZhocOQONQFv08YJxGqtzgjl7bCbi
18ZsoZFcsE2IpRdY7aOMVn+e9HLPFREuif5AxLIJNLel5dB4n2GBO4ZtydKEPbQa43AtYvxNsjy4
k4VvxanKdc/0O8mxM7UFmUhWwy5bwh5NSty8SMS+1bFAloxBYhtAEDbqaleH4FFG78X6VoVusapM
X61JJY5gxCF1oicTu/DQhEk/WC+OOXLu+zCLv2xHjGf7Z0n8rlOwDQjSaSZOR7sC5O4RGsa5pdu+
TJFaLdFobnzL/hi7uRZg9uAwVLygcdhohSfXVgmfpDMDcs2I7MYcj180QKKd2tpPWXN1zjb4HRKG
JElLX5Dmj5D5qrJ9+cpYf6zakmrauHQa00889zKOL0NjZuxykZ1aE3HxbDeKlajYB6OSBkxdRGCI
bGAqQz9jij5sdNkH2onaAbO9o6H31tD1NYP3kxwn1Al6biP6dzKKk2ePxt7CSkBnd6ybXLLufWo6
rEeL3q3u4zz7JAnxe0nPZQ2H3k0hHvuW/oRCSN9wnJ593ZW7nnOVMCevPUDX21eMV6mdOH4HKT9q
QgtbBsBqgP7ZF1G+FbqHE6BOlqWmRSt3kD/CEX9fkUBJN/mEnGPQMiXplP09b2S9mOrqEgFFX4iJ
pPq8jNgBGltNtqQctclrnAH1rwp5n9nTRySOxugT4aW+j7HzGWW1ftaC4Z2xHKZVt6JDSPZQ7XCu
OgtASECcFTsi0atdnoECzUOWEKG36Oigzyud3qJLyUjpKCM22l4HKpiNXgs0iUVWYysceR9FO14b
HDSbLKRtl3gvvkXTC85qQ0qy7D37Hjyd7LL5JNAFmQ9AdSZQH8sIMMaykOyGR7o7opb3ZpOk68bF
682xdDJtWGSttrQHscZe9CDJZT+HnryrE43UibDbI1NmFh9aTIXct6DqUi5/7eL/EHZmzXECW5f9
RURAAgm8VkGNmmfrhbBkG5KZZObX98L93XDHjY7uF4Uly7KKgsyT5+y99jgLLIPC5SDdfFW2B/XT
re0ob8zHsh05GgnwejHJ4nGMIMN9ltjAHqrF+SGyKdnD+X+1hgx6cavMowdONYetTbPTYVjkpjRi
m3C1EjtioCd2kyLexkXRIwet784qcLlTp/YUo/0XaC0ujuts4ih9jfuKqZ78Khwi5uDx7F0DJoul
37NBOgBSgLA2uXppVmyXtRF8zmv7DhLW2Q/m/A5fuEX+itOsNN7mWL2PHfZQsx/TqKYqLqc02cPq
v+sdh1VQkvY4Sew+o8wP1cK+0+izSRzPCRnLM8FLV7U646PoDlrFL2ZbBqeGcELkcat9qMBIAJC8
ooGi5POcx05kWJ/l8txNVvEAfN7LCkAOY0ouXVosmMNYhPqs4U2NS8IF5Bma1bTPXOsrtaggEuQe
aEjORWdwBcgIx8E+noRb4qLgULP2dKgDTrBm0L1iNLsfm+nLgSSzG3rObzWwJMZiOGaAp5khcnIs
cYN8p/P/gpRK3UHnuaXzQgN/Tan1vPhQeDUp20UqD13vhFUWvJZwlGKCbu6babi4NlFJneVlENFW
lwArkFQCnrFntuKMHNBBYvzYdCUx5Y7DfHIAppDWLTBd2X1of3Zv19Y6e91w6Ex/xUvH2I7pDHJz
Oplz9zzG61uR5JJBAHoPy21fsILfs71khOiNnP0AuKZFVJW8S4wUkeHWNnJyotROnVed+n70aGpO
PVIMKHjKu2m7wnl0GG7sBz1EAbT0I2MoteOGr8Lebbn8yiTzNr/jYA3Nh69EZJ7RzsuNqyPXDzYO
oiKMix2zjkrRvEkiAtycNdppc9x49oy5rHlPKyLKlxHGW1K29FgMmIm+94LknKmpCp5n18FBtk44
q5o/sYPMAgdLEU6YWkMqvHvWgSZJ2kPq2OKMp3ivcMnsl2rSR5VCkIp75iZjSeM7mFbOT+6z5U/y
bZy7z3jsbkrQeu+VWz4t0w9aWenB5bIeCMkRhwUKJC47jaT10vYVQc9ccB47EEdJ5C0zR9RqrULT
6J44AhD1DsHoMcaTWSn63VXLXmGCLq+XSj2i+LLgdMpPDPQmsXbPRRm/WUMPZCqVe6uZWL0LFnt3
MO5lSjxKnEtjl7KgRwkjmFG7b2yD1S5FSqoCJzsECRSzem7+iD7wjv5gPiCwZ0SneyvM2pKUvtq4
Jo2k6cM4ee2Ao49ldW+W9qlcR+RLbQLMKT3pHD5ea9mSZhXCokL+CqycZeLkcivftfUi9069oBhc
s1efNFNkcBAIek7qOjVu4R2K28Tp77vMKa7jol/yxtL4KFhReauhcbQz5t2acs/3/Ahe+rOOi9dV
c1Q30go7bZa5kdWjAcP89ljGJ1kHT5qbicZg+6dwPiyTNb7MH6bVvHdLclZGe4nIbm1dcz0AGq1N
o93VOv/WGKxBdWp0SWC2198TqPUWx3eY4k4GY6Wojvxs3LlucxGr+0fl4rYw0exDKQhCXF1ov2r5
0HbLhd/Z7hfvwEb25QcF/tqxYfw3WT1aYIO0V67WaHRXqalrJ7hMB6ivxREYGZM1QBxF/5LW4Hzj
FcqmGBGzLQNWs/IDUenv2rI5c5En1ab1uyufGN8f8Gd6+94hY4YYLzzEEnJA5v1grkd8bAZUwLGN
zcna/m43ez1sOtiGlMcGzQRwLb9nVSGJNJhhw5fxd6MPI4tOyHStB2PkbT4GcvYPa8LccniDBnCw
V4CTddK9BTUdIma95bVeysPiDR+5Pb2ouhjRAnLjzSYyd/vLLGrAKh6U/K0nsUqAxYk/PtkDwsI1
AD5RNJfOa6A2oks4WbRQnU46D2Igs5gYy2M8wS4DimBGXg2UU4ENU7Qsy4pnkzbhTuQzuRVGdfGc
n0O6nEhOpS3c8Voy2/0V+NnZHqaZufF6ZdOXEAM3pRlS9Gu32gGW98qCuuM9LPBSDLO94/TMSG6A
KGPxeyCnbn4tlcl+2Xz2WrAHONkc+qI5lgG96HHUORvvue3Ei2nVeSSgY59SyYODTBzHJdaKe+6D
A1rbP6lX83JHEsEaDcQoMbPhMW9eYez7pX+OR4lOAa0/r4qv89DFYV1iRK3a5WhbhBMj8oAH8Kc3
Kib+9t60V4ewTLrwWVY8+E1QnbrWnI8gER9xhQbw9A2W+mAxkHsbVxHThyeZw9pbW3DrCsN+qYIb
3SkrrMGi9Ga6hJOddedknr9BYc6hLZ3syE9aTvBLCQOfzqM9victcaJrIdqDclhA+/UGC8ne1oM6
DqZaaEboH15pUsnk474t/PSUtRKXoHfPKFmcsVXdWaTDnCvh/pwRUNYpyuRuceGMx+LFsLL7db4x
2lbvM0F+blUBNDScs69ocakd/knjQkZUtw+wmK9gDVKFLXpBSbTrumXTAx76oi9vq1W94J6ML1TF
eL/LVd7EQcnPbB/Gxe6fZt2QGJ2WZIiUbRC2MBkPdqDEEY1fStWYkZppEkhAPQa/bP3ZdXjQB3N5
zkrctdWGI3J8x4yGCvlVmZNMkPioZqdN86Bdm9GtA10pp6uUY6GWQbxrqwrbqrip6STt+ms/Ondd
0KSnFRafKrkSfjA4+5o27i4NigejsovQheoA6rmlJ6dwwNg9Zk7o5QWo0STA+q6zgzChAXVu/bQi
1od5xnyeTXJean103ZlnFEsOOgfraR3HPKTXGfVC64PXKhTOlB/AGOKLUYtvf6hqDOsHG1D4Yz8R
cA27Py/4geYq5lO1IGidyZXwMq/a5233a7aLR/oM+UmsAjRvsu7o0dKlKfTPmUkeEioTF5X47YKk
0yZI+ZH4lT180XFnlA3lwZSdoJ2PJxtkOsdRnMRZYT0vLdeiHF/47ipyp4yn1KHV7Ht5AImqOMde
97aa5YOGyxrKMj0FvXU0xKh3XeYir3aqk1k4V1st945iPFYWz0uPucuD9ue0QA6BfbTexL1JYlRT
c+4dgmWfDtjvZ6sBU9OC7KC9izzrVTTVk1P7XaS7qoyIqAwZVLzFyGj2M9jJoSY/aCMRWJ34nCrz
AIWVHGYAZ5HIgtNSyLsyb9tQC8MKHY80Ks9j6gy/kTfMDZ1++WCnQSrf3sVpVT8ay3QjeqrRdWE+
kIFaYMAor0ZqYxTB08nAryuPvj/SOk7zZwQpNnPIFjFRuVzS1Z6fSSLbjd1Kp7JWD0vV0o9G35C0
cf7deQHHmYSgIKzOYp+W0trx1K4gBztCv+rl4HhwVhhQ4dUiqasXAT9cDw/rWrzh37CQpoDKBJXG
6tcide0SxTCs7kPVsCRkwBjZU7T+mpb8lhjJ+o3gcQlc0pbHmLQewnzLn7Tu0ZpkT38/VEl68KQH
BNZusn3pJ+llmhtAISls3tjpvZu/f/r7IWkLK/IyRq3/9Rf/9enfb3bsbxu66/XfP//7p//61obo
0b3iIoX/9Rf/9c1oovqLXjuSf//zKyXuf/7072t//9XYclilq7YQcPOfb/n3W/z7Wjzm/ZEArp//
vvTv2wg9/D9feq40XiE6Q/+37/33NcOIwULi6d7/+9q/n/lfX7uZl4kV8f/5O9YBB1MkBfH/5/po
bPPEt+Zbdtr/vG//rs+/r1WiewyAX1R9795MInNv8O+XhE5vny9xb59jUNN/P4Mb7978/ZOYGZwe
4LMTyGpNZogiTUIkGte959vpay+VDvseSfzfTxdOUsJBqGIMLXKZsQ5CsFrlDSKsKAdU8ydWTwQA
0Y83qw/BVPnkgT85jNOr14G3G6wJ9Tmhnle7GVfsZJv2FK6zBJz8YZj6oN01/9I1iKysBg+Z+oV9
18dNvc8xwxZJa7x6JMHsZuroOzcT1XMWI/x0BU8hFDDsUmt3pXPiY4r4ywiWbylnqLBZaJfmemo4
lmcMT+vu6szPMlDJL/I/QxKibyZP5Pe1QyePzt9pXspzI/QnQF9eTB5i5Zv2yvr6azjwEoKWUBi2
GCZBh5k25Duh5BtRdfSD6AmdcPIuIcva1tkphje6tug7212Q9QTOyhqnshKgABQWH7CXdC23XbHt
oab0v6h97HPWUhMgvdnPDdKLOTU+Ull/r5aZRXpWBKAaROna9BZJCKjOzGfQoEKCGEtl7BeGKLuF
bDIxjV9Gq69FBmLGEMBnESNvRbAmAi4YIEqbLmgWir8I3WeM43EByq0EHTcNwNubMiqUs2Ovv/tR
AC81zQ/FEXDmodZSdZwRhwOnr309DQk755ASRANDvWCelNkYs4jAqv0XaxNkpIgSVtobtEvR5X1n
NfdI5pj2QQ9WZM7swR6UrFNLoR61iAvY0ylKxkleZ0fy4xj9IEUDXRNPSdhltLi7qfuwJaCvfMPW
LktnhhqY9l4MxRox946CKfhoYtbhpCvQS1S09b6ULbJrQoL0SacX11BnYXtnxczAj3HAjHRdL5Rl
sY0maHauBp2nU9o7J0NYn6g+zKtfE33u0oPBE4i32Hhss5mRj5Tnnv32kDOpAUz8vpR9fesZCCwV
4Xzh0OuHxUMJMixYt/RAKNpigl2TSUEcCLs6NJtdx07HJgNvLZkOVrx+qAIUd9PrI46FlxFZEAfF
E3pw/EKN/L00m35DIWtLG6ML08DH8waYNZJJP12D6R4cXXWxLfFSlZxZx66nPYEDu8DXNjngpIvE
OlGL74Jq7KO29bAQdmggc+X+8RywXGiUkl1Vm8W+ms0dRS6EuHxFawX8uGqq78YhpiY1k6e14fXU
YDLyVTj3VBBFxc461zRSeFmxgaerU6UVSkcc0UITAzfX1K3MZCNl2Y9tTlgmTTMEg+OfvltmmH0k
6IjWyneB2RQXYfDIVGk4ZwU5kpUikqYoEbYYL/ZEGmHSiOKgTE5pSVW9YL1BzkXQLLH1HCP02kYo
bHA/GfTBiDEMDkvHE5DU/k5jrX9oBuOOe7s6FGl76ifI8Z5dv8Ogifc+DsLChQ+jJUWPlQxtNAxt
zA1GelzpRA6zKK9xobva2Vc/xyHhS5pu2cyQnaOrpC3YJuuHkdEuwQmEtFzqJ0BH+c5MOTvaJlQ0
IPr7Y2tR/owbL21esq9h0N/eRhSzbJ7ueoF62mdqZb2h9xUwpl+WvrupvA8PWcZOMQc6rUzNd0ON
Pn9U6/cw9OZxOMeJ590ORRC1EsHt6Htqj9Guu8b5k5yL5TLQqwlp9ZH/nDwETFL3nFjW0+g4v8a+
/9HTGPAnSrCsxGdtw8UaAu0el16diy07WxYzyZHq1kQefUZ9+mbMw3s+s9PrwT6MlvE22eM3h8Xv
YpQzyic8ykRi7AXMe39Cgu6DylJGQiO58g9yHohZlPeU3wwI17LhAF1h2AKZ7kiLg1EB49YejSNa
hxp/O7W/9HaDoGP29y6rpwUeNgzEcKm739uvMsgK2Oj6aVVJtQkaaJtajJU1/bm8fVL5BDq+wGPM
/7zQbLe/W0Xwiq/i53ii06dTP1ozFdrNU+qvdSSS4bkytqYplk+eQZP/1/0c3K+5+J2Y05cBpWpv
FSyPyJKU5e+VXdIfrhh1iZx73uvRhraAzg1Cn6J4bA89yMkT5t/3pYCzzByjO1UJMh9QQ7TQMnTU
aU+bW2YvY5A+jVIiXm1ZJsk9ZQLdPYzW/LYQ7HD0TYcJrLpl9JJ+QPe982wyjsTY37o1OYpWHsWe
BMGdzsOxkUuAL7V4tusEiZAl3jvFicFAZNXb396kPzuj3EbKmAYIDT4ySyBsZExemoppi5dPiGIH
/5v5Gv0lV57GrTeVyUNToj9A5nCfLzi4U98muw12fAROn2sRuPNVl0ESJVV21ix6J10MUdvZr6ZF
82tljwsFIlI42S6fuZQYZvdH6EZEzL6LG6e+EC5AN4P0NLXx51mxb/DlWSdrvtAEnnfduGXEjf6x
9ZuNacmZUHAtYWHToAnqqO3dZx9jBROXJj/rlZNWuzUms/o3pwtO3hrJmE/qkJcGZF2AAIF6yOky
hjlIMC4txWxzoVav1jT6pzxzboK6Papu0nt7QJKHEJWuI3JavxkOs+NxfYdz5XBqbxTSCDOd9jmB
09qE37YuPaCLRr+XPOGhaXMON9fpRAQerEuAlCQHHpi4x5xC5hzsBwa3clxxIDGSwyPB+zu4+1E6
98gbOdLnxAP6Kn011Fu/xDnLXcq6POmtNVthgIabvCuaHJi8xygEldinX6T2UQYG87SG9nMyOjd2
h/y6yzzUM7Hxq3bNr7YQ8ZXyvdtp4RIkizQcK4pDNt8r1JxHIhs+tzUenH178OrEOCHNIn2gvyul
+8xUZdxr20cs2THxVpoOR8yAbc7jOgo6yIqT4VxqYdonR3tvBj7yXTMS6GC04kYJZEbtADcKI6JN
tNrIYI0cBzCkPXuM00T4/MD2u/nRlYlJzTEEDET7N7zfcwimQpGYrMtiv8RdEs7FTJsTpiIc+njY
66E/t9V0l8eQJJeZEDSnfS9sDvjz0qFBLfERrMO2tPBLjPVywq9BDIRcduB4f5Ql+U3t6H6vZvPh
Jw2SnGQ5z94Z4Il9qDXmzn441S6i9im1fnJLoKbzHi3Zze9UL8x/A5SFRbL8ypjQ0bYLlpcMpXsD
kDTUbd9GfWqeZw6GkZvyvgujfKbxTeSwS1eAcd9Rm4wiK9nezbkarhk/YE8bekZ3BZ2a9pMRN7uR
NjttEt4PMnYfMEp8mAT3HJ1cwAKc6SoUTbQlhkTeMLNHSeh0aGyct3PxnMqOW2aFz5wN4rcYnQeE
Nh4pnUVk69E9Yrv70dPiN1Y57k23Azk+eMnRw3e8y7sMl8/RGIM7hIAGTuOHtg4elRw/6tUWF7i1
GShpus9BUV7mDaCcbDqZxSjjfRs4D9e+LWySCVKCYoY/wpsfDAh0N6bt1Cev7zdX/nC/Vm5yFAD4
eGOMs28eFzcBSbQC0ma5kB5wNaWfsirnLbAK85jOioFaYYSrpoOEl8jZ0V8nbUWZO9o07R466QJ3
5mfT2RmdO/kmcvlAdiDBKySjrGUdkx+c/2BoARfJ0IeOqSLg72dK9fGclhtxsWbhcDTMBMg0+AJ1
fm+j/70o1YAS2f4kmtQnhij8+4ltyLuk9+2Dl5CWs3OsDApbRtPT7tLxAstjCajc3MLnLDHUKf1a
Jr6RBH14YieJeoeQZl0pKpVJeKeUUETW8fby94NoIIvkqwunXOwpY8sLrDN7EH+qHpBKBXV0SeKt
bVKOoeu5E3VhAQCE2uZikQQZVWL9bRRaRnINPvNuMml+LY+ZQj5cKJrB/oLAZ/snTW42//tDVlTD
Tkim1T26XSAT3qtlTsvBHcAJ1Ang2sxWXbjyu1NTe7Sg+nUhjg7ZeZrE99wZ/dam4RyyXakgrufT
amBB4UCyodgVsAiOSKFds5C6aWZeGg8dufLF9zIvVhiDUdgQxYeFqKBtxnjR+QSaeNLq3FvE+VQ+
c+zedxUgZ5OlNEeTmdUgmmIv2BJCmczMAStjHKwjC75noGSjLYRS52ueaIQDisPt700zDBHOc6nr
MQIULpqHmHXMpdoJbQcaddNJmkduyfgTh12O+CSTHIELNOypKr6zkmFtb8lvM+jvpYKpX9iBFSXj
+BxYIzpPOIE0BFlgEVKdxTwzlaD09ocTNtGeIdO5s9Ybk42/DFgTkyK7yewuOalkOLip/hZ2+kRH
6hsBokGhq98r4DfYNU3qVCCXbGJvJb7CZco+ynNvG6RslB0VSeUc8JGGRTD8ki0HIsf4NXCvgYhA
N6ngM68EUdDUz+ow69nkBwgaeYCXAU8XesaRyBmm7hEeQIVRanUPfelSttK/N4Nb8tnba1D1SIxc
PDhObN/HzsgUmTtl3+HgZE4c7Gx0xlPuPE1LRezATOqIY5TwdWmi1wvbjupxAg480MNavlUTae0r
KU5+vbT7bcpo9hnSoKF4SRPnuxM3TuoBb+d1jh4ui1U7d6qmdpbSZbcdimfD996sZqW0oB6sOvGG
xL/eV/Z0qaec5lkPsRPzRGwBWzF80SJEU7dokRKSMfGt0A1AQlhBjw3XEaGWazInb3l1jbYjTYRg
xGIKVBKl4dFMkedbXnFwveH3gMA4BOt4zCAFRWsAPDopE46Jo74SbQfUoV9ux1OxwJ31hPmdFDGi
0rjOzwTkHOtCvCToUMBv7qlxJAnN5q10pcdSzlyj6iaShZ2K3BRepvS9j97yq50NCJ3/7jB1wSGb
Cw/BHeRbk0TxUO58YJNHhihP/cTtOCqHq2+xUQ7GDoFLsHUr1J7ztgEP1yVURKy3SdudMQJwlRaf
GNgS56YkRL5/n8nBREbiolciZssa6EMGyEDHbdzpNPWdkXFbWksgIM5FjSXHqNRk38S0yIBXV+ek
uFpgrZm5ePWRkge1EDXXwQcVe2TuA1W3c4ZQc+xB9CwpaNK30dTlTW2QDTC7pFZkN52vf6M2evak
qunv/mFA1iE04HTZ1A9aFJ/o4JkzKfezccDxJw409KSUH0zotghdpiD9WLphB3llP8vsXgQj3kx/
awD5JVIUTcSxgjMsdUBwET0WLhKWg5LYiNWtUfgmJ9PAn6sGCOsYt4D0VvGxAXzTWYBHA7xOmd8v
p6SO7zhrkUlHFy508W1Uwt4HLaeerCix0DHt5cYP7ZhFx6rrH5jPN0hf752NGW4ffeJN6sr+wTWd
e/bwDD7yEEQ2EdMm22HIglseZvnp2Yxvk5p5uyM5BNtw8TvL3i+Sgkrm9nAgFJaOkCToocuZmRTE
GmAjpBLtKqL7ZqYHLXq+ynkahFVeh4BS17GQ460zQcOwcE+ur+eHFMo3qiIG68t49dHk7Xo7u6QG
pR+oZrGz+xlzXy1pIXJKuB9kGhwaGiDnjSU26OBkrOl5tY3mOA0F0ukSIQrnpIWcTac4zC5FqJjU
72TasrDAObGjrZquU+vdkq6QYWpn4C+19g7+mm9gC4DdXoD4wgMq40sQM0IA5WCipUkzg9kvjxTs
8+xbl56LOWcOQxP8Xjnifmqu2jzk3XIPX4hAl00qrB/IdvlDRXc/2CwVcTU6+4T9+OKIfDwMVvcF
Lwi5S+u/GkNtPgTCeEr7a0ONtjcysksCm8QcMVv+yRLzx+a4VgN5YzObtJFwXYJAA8LW1Yfr2LdZ
MqJtVvbZmLrPln37lb4OWUrg8e/lNDGm7Un5cbIQDaJ/do3mza8IXzdBxQBMnp8LEzOOaZAuQgkV
4fV58HOI6/F6qud3qR3zTGgspQWnnpX6lD0HqvWMMsWs2UF1dYp55+/cGVsuS+V+DOw1nFbyDTbK
1joWT7QuJh4jzn64Qt1Q9eRVDqzu4wNwj/u8QZZhlCNZiGnqRqsf3xQlTUTsU3Wh5AlB1gmDJtbS
/L5vU5R9ZXYaF1JBse4jWiWvGPLSWh570E0I+qYwmFnH69764SpdH2rfiXx+MBCv4dwNHoB60oJI
Yz2ZPkym1VxQVjvTfgTPxlEAdbAHP9lT6Y2Y1uclc45IouwwM98n1Mj7gUpmn7U6at2c4XUrsht4
VZQqTUNXdza+YomC0pDM4unYPNGy5Ldqy2vKNY/I6/keGvc0DKhAbWE9CBsPcpyw4WqkTjvKsezo
dnS5A+TEQy5+NW3yiTRBYEJ0qDQWzKskhnfzEcMylaR0EGlRt6HiIWSHNsPNMIM30PP6izREnATB
jCVyTJo7WS+3rXhfMpBREpSB7d9lRJ5HeVXPe5XZv7a3bFAea2zBwQo+AJ7xXj3JwD0L4RhR3LC5
K3CgyNkQmiOrRdv7ptFQ63YtgSpNkBL75nYoRbV3PW2Gx0VpFOTWIk4cWJIw+ZQzqjbNLQpHhi5L
qtVd4XMnNVUfYL9wXi2n03COQLHNdvlOggtgC53RyQBXhA0qu+ZzcZ/U9i8xlLyOdvlVSK5b7k88
8oHPIdKafq69d7SaxT8MyD4dZNR5gbgbc+bP3nTqY73SJ3Nb0oYR8cFA8mgVd+2mFklRoZJJoGov
CkbOc2kj5wOmIrB2A15oPwmgs03cdPTt7YOw3GzfI660amPFER3oY6bNr2mcPBSdBgIQY7kv23Y+
5lzRvUDhzQGa9XoM4LNV6n7t4vJ28gJCwzCAYuLUCNqO+dAerWImtRyVJWDzogpXGxFaO15Ajf7P
h9hd/vPpQgMTyfWZRscK0mH9uZYzroHU+uJtz+57ZRGmPFO6w5wi/FOge6J+5MRPi7AwmmiUw+/K
4vFzZu+na8Rw6vP4VPNYQYLd8HVsKj5HCiQ3h4YFETLd5ok7JiPRpJwtSk5ldEildk+QnP9aaurd
yAmBprK4BsOElkCmCFIy46GX0w2c4l+0mO+93EY+Pjmf2tS3sMoIeYIYGMZLDJfgZydo8JlxV++d
YWDMjx7G742oHpd0Z03iqW2M91HIADWEUUWm1DdLwhTbLFMW43m4SKQ4q5sRf8RmuV/95FwjdCIt
DzFgbNwSwxl6jW2HKbhAlnDr9+wwCMXx0W7NlZ9Gaz1AGLlNZ+fb0ssPFayv4Kbjg5MVN5mPd0uN
DbZTwVM3OtsuFaMmNixJ2Bmsi5FNQMRZDInLlzdkZZ1HQXdo7ZdzlTYp1mgM4Qq1YG2CTzHijGxb
7231qMDgoAk/P4OfUaiDiI1Aa/DomO6fHj3lqZjEa1fBdDNE/jIEP6u8UKBAEOrkNN2Z3Muo5JAI
Prp5SwsAdXnvrgAOof4Rb+bhlRlnIC/4fG9KSZhxSryc8+05SDHbwagR074YMe0mYrgo5x1/mxZA
4EqZj1VGdjY7Kn2ZkmDSTTZJNikaa/pRu8md6VAYzUFU6KOr4RwQubsr4YVkhnCZD9ONm5vgcUbm
HvXJyFyF9no6oDz0yUQEssW0BVsjkUGYj6bqKU4ZP5stIydsrDNaT6/bPlyzcfFCQlUaCnglcWSr
AmBWt+4Np3lIQdNdEh0caJYVd2nXntxN2ppqeZECY0A9DichtXHyquS973GwDszHDnKc3htn+JWZ
PyubFR6Pmc9e+5jWAmVu/piYmweeWLhd2XwuAt2SNuwfquzNSzdO7slXS06UXrW30ExSJlW32Sjy
qKJXPC2Asua/qrCnzpiGM6aLm8RISHb1OjQCTp9c2dSTq2FX5GuNFhEdi/QuM8Ykq8uGS7MWj7lV
dcfSlGSgksHMqCXb0a0KoWLhGoCATJQm00WcRaq8bxm27fTcqksKflz58Yudte5xGhue5mVJjkmF
9QakuwfseGqO2QZy5AlCiDmpc+66T7ZLxkPXcCAH5ke08zhtx8P5g/34NYutx1IgeFyTy4Qyh/pX
4eK0mxtsIW50kwjvZ50O6uAsxkNlf7oG4OfWC7jfOYW1dUpXWbivuqJBE2xBFQ7Kpj3EGZZaCpDt
CccYCIPFF5jNLUwZM5YksuIkmu5NcDHIX5lfvEIGrtGFxbvSnexHaNGxYpqlxAR3Jvky0TRN2YS5
rJ3eISkyBvGLiBkgMOupga3TTGe7b97RRv0px7g6a6Ib4okQlDnfWXFnhHHDGTrYEipwzwW3QJsB
kT2iVcZW5GD8NWeaauZA4FtgL+T6RF25HHuskIg7K1Ktqb+YoavjJIyd17XNYVSygQ/EytA2BDrZ
C13SBRtlZVvnzKdBkMz2yU16du5luh0aeSd4/xglBjWubCohd0RrVgUt/+3MpM9d1CUHtCrLObvv
ioQTWU9wRgKXbZYuovk1D5kR2zAcaMIUlcCjzhpTZogGKwfeWbxJtXzKTbMqkoM7fy+bR3SKtxk4
M0lV5wxGG5QzRpL+8hwoF3ijSCzSek8ibBuy5FR7AqcB70Hj18kh1vpzLl0SNyDZVAZe7SFfXsdF
fCyxupReItkTg4/ebgd4AOSTO05x28dzeYXpg7cCkaK1MOLssU/tsAf+wDB3KmoigOsxuMXQkhxq
Hpc9LKrQdDMA+RwzDas5UmKUeMlKSamJwyCrxhu3I7KFgEOieQV1J7UVySPXfiaSOcVnOkrBFGgi
PQnV0E96ktzveL7b2X9HAArRF3RLkto3qrnp0TGHk5Jhr7iFFnYuI+5aZKa0bmDNHVoxfgLqesqI
S6rq6i62OCbQh7rLzZOM83yfViwbOKEZWmS3Vi5vO7FUJ8eaT3HFGGJw8Qb1Ir0F1iSuXWr3u7E6
QkbmKFeFJTLek10lRei4fcZzTn1qMEEnSmmnAC1GeJoSlmOSo0buRaNHm+6sJp3hDC2XWO5awlOi
2ddWVOXY7CfrxkPRFnVCfnVa66Pt7ds0hpRrPeOQx1iyxhfCOhAZKRRZRqBuyraIgjzVofDTM3Gt
T8vQ8+yq9GHBRMiqSvyM4mFwZlgfgB2HS7FiC6PbsZ3F2Ajj5o2Tm733u6yKvOBuYW65mxL+yhmI
RIUpyu0HGqswbNoitLsm6zeBQ+8sajv8x9Ct3LEE8RWESDtwXGTjHDF5QxgwDHNY091nWOct4TZd
XEbonylwHKJyH8wSTkuHTxdtPS5KC3W3stRj1XWfOZjGwyptvDDx1fQG8xAvwyaLJvylDDpCfDgY
1jGiCdTMJ5rlr431v6g7j+XIlWzL/kpbzfHMHRqDnoQWDDIok+QElswkIR3CofH1b4G3qrPsWqtn
PepB0hhMhmAE4Dh+zt5rz8EO7M50HEBKqDuwsb8dWpW0ERDip3Hx2FY0rbpqJgCpmO58DratIdSr
Oz+GoyRsrvic0/g9Xw7WUMiKDgm9C5UxHY7se+174O3LBaNgbwYz9o5TiC3dxavkNrSLvDhk74Ae
JBZLdC0spU09xT8dE+iEtuZgLeU+niFxTZ1/AzPod1rVL61hH/JCTMeeAo5M+D2SUawCLW7k2M6Z
Xfsv2UTDIjKlRHqx+KTbTEP8lM+ZNxyBcBXnsHyakrwmGra4b1pyjwqLNLSwvTN9FLghGqCNOdG5
rPsHpscvoTf0K51O7LDBXRDGBiRHWXg/2Dssp9STgtqKPS76QQk1XhqMn6MDq2hMf5l6RD1ZsOKE
k7LubDvcwfPlqkJVKIKdI/WLlbnAZUVNUV9NXDLIU/lgC1FvoCpNCP0BTkm06SyyymLSnYm0Yfxb
HsjN2jQhQYuq1eFWyWxYIb7Z4w1hvBPkDMJQ5cLvmXY9yV0Ho8GLFWBPMoURHWhOJsgXwvu2aNez
6To0PI+yratzGC6X3jrdxG774Rn+fRomNw2Kr4NMGmB/jBppm5wH0s2OqU1m4TzdDXJ4cNP8NKuC
7UwnxN5OxMFJ8lu/TddJZhgHk4qQfR4xOy7OxEnjMaw1ab+RUa3Kue0PdTsHq6xjgc5s/N0sATHS
/ECfEZOeUmpjLCTOvqdAhL/OU5npJWo9+NWgM0xAYFXYsLXEHQJ3uEYpxESlCCy4ZgghXY2pcxZA
yGdlrIu5cXZsbtdxbVbYSj4ruEfEVifY4uzyKzAToKIeZ1hvRsfYofOpai67TsNAxsdpsjY/mE0+
hcJYbBEMGD3bB83GCzPn8NjU5IHVGJYZliYHoLhc6SbQQ+3G57D961FENpBHV0k6o4rqPiqceR27
I/4Rwfse3RVQRY7sPFG7Y3vFrs/bDGxMeQENPbDSm5jxE3Jrp1avMqwlvhQX63ViH/t+fkwq2vA1
QQQEqkDQqzvEZSham1iEuLVgAdnk4wIU8lsQGkSBesSuLdJ5OA85NUEA0wYzScjVMEKHLjr3DCxr
kdS+MTgQB9Ia+ZLM1ZptHl1W9G5iuNOBf9el8Hnk1N4N3lBezWnmSKePBfZsRdqyniuwJaFF3cJ1
emvBcAzJGtjG8x1ACsJemUZh/IQ+i0ysbhrW7RYFe2Dsx8pxMDzGtzQh6XfVUPOqivoNdAGjPoq7
YgihOSQ20TIOc5vf/B3p2jQwFGZBCAH2Z1Rfhu/UMxpp9za9kKIo+v1QDrTXDRzprazwUZXoyK26
wuM0u2xemUZoAZlnHsebNAuuBqqRIus+pil8S5vGRYhKFp+bT/cqBrHF+B5fa8PJl4e7AYLOKU3a
ZzfXT4z4qhX9FfK8ZngAMsl+wFTPKxoqsdNs6OlLqtjap9TLfrOF4hioE2RMKCdXOkJLMfpJjS+V
i3xeoDGfbGgWVMKwfEPOM7HYMk00NIeRgLVAG+W+Ja0WOSwMJIbW+77hojYIJC74M2dSiXNrC6eC
HW6bo/CyBkYkNcCytejNQ+InOMab+hZDNf3BhP2kds5qhjzrq/wO2K1YjoX2nKnuEBNzfjLB/vDC
HEUxauv9TOcPNKl9LAghtkvQU7JBIdSysgrBSmwL/IkzsDrZeQs2nvo1jUklTVLGCfQPOZ5oncQC
/a3T4puz6V4v1v8sJpZg9ijItUUus9mEZ80RBQT9agaQMILgs2iCAIaH+MWm7UwO403jyU9lU1FG
Ojz5gcvdIlC62djc5QEpnpFNdvCQEykHBBGaX/0iFK0ooHkDa2v7PmjzdymvLJaI6rpN5v/CDku2
bv3DacriUCHQNz1kjGVIvq2JCMIY8SsHZrap7QkxCYTOdT6jj6mPQ81ev+utV2RnXzKE7e9PNHot
RdexYciRhVsdtLjLIFlPDAp1jLgGCj52WfgCKAJGvAOMRGrkN+sWBNAumy2LOhxNFMLQVdWpd8/P
0uN3vEmKvWGVeEN1LmmHThzxMSog3r6IWOWApOGBeYDMF6ZpdFtZbXMKMv2V8vmtYk1cYt2Eep3o
iOhuLgfB8BQ3AzK8Ih93dd6/oVtk9invktGo9xaMJOyFzZomEMpNUjJYNyyaV2O8c01aYbN8Ntr3
xIO7IGaUA4WLn3okcsYwx49eeVu3zFJ6axG+9S8j8Xoy1zMmvc4qLm3a0XHFdMc4Z+it1iryrYvp
LLuqwr4xS65eds7V1CHdBYXRg4R7zDSXN1CUDH9oU67bQj0OkzzWwS6w2A7Vzj8TAlDh/vO7Zvnu
z80/v/KdJPD9H3/7le//+L/4vb/d7c9DGWWIhPH/+WG+H+Cvx/pfPtWfP+LP0y2WdUbQ/+f34n/6
iv/2VH8eBja7TTjrEbsjPUij7BlbOzYD5sS3SIjMmVYipLJlvQMntJuX/xdL6AP500tXfbltDsiV
yFLmp31Lz2j1/S29+Ami3/ILf/3u33+KhQ5t7XKvOMIWyxXqX7f/eiinz/Xrnx9W2JOBxeTH79H6
4CAR+P5ORwZP+f3t32+TGRvNf43iv0WltHm5/f2tgaDpn/f6vj25y5Dg7w/wfbtaRvl/Hv/7179v
mqn/r4f/6+H+/NdfD/fn9vfvf9/888L//OzPgxez6LZ+NHxIP6lOwOG0YJZMwkyqPKc4REvYjHRr
RMXfP21hZf7z9r/91/dPmSWn+SofmhORN+HeNdryjGD+DdnyK8kMGHMHrz+FdI1amIvxkm3x/aW1
CdP4/i5w/BMwESbmfsbeIuixxJfYmAg3wZg9YHyu7Bsj9AlXpK7Kumm8jGwTNTS4tPpCs8RlkIEB
SyxO4amgnV6GDKZ7dAWG2/yeZosO98InrlXXLlOiYhNhZt8WefF77uZH1IlnNEZA9DSzdkYjpDnH
5QBjCq8pRq4PjE5iVbfE6PgmbqH8PoLyytOh+bBMRnjwzpKqw6jErn1TZNHW9kAXJA3Ovzy8xVEs
Ef+v/JiE9bq2bXaRd6QXvENy2OS6KO90nr/zhNdgJLzaaK0MbQpCrjjdAWwRz7SGIP+ksLrIa1/a
8mJqqAjJ312GmhVkVETKU2jexei5R0c6Oz1GD4i5LAZuyVsqZ72B607GZ9n0m6rfgnh8LmyS6NHu
ogiZEny+Db5Z27mIGbnhOKf5ugmZg5fNKJasl0/lNHKJN443rkUjhECJJ2JN9r1qWgJLWyoNRd0a
Dd5zvJS1xN9oCuHWSijBx99Nq6Mzcsf4UMt5W3fhccJihBdYfSExLlddN2DwpooMu+oSTziAEFET
ixKGtD1CkCLNTNBufkFDjWmADdYJetUIZxDjct0hmq8mPL1OyZwZgXvxpgLjQWhpIaeTaLG9EUOU
7gYygDJzFfhGuXMRUKBKMbbMWt6g+aq3uH52dCgfGVXwL8f0TFpLxcBzRSvrI+tMxNJOYm3Q8M/M
OW3rYxrjcGsNy8ZNEy5te7dBb31IYyGRFbLeCDNHpVuTOhyqMnoPm56DGwu4azhcdBWaWUvYry05
bKTzJhfa0M8+JK8qmEER2ull6k0IDY3iIn1i1yDP0qleE1uvsX6vaLZMV7P1kMRUs712dZEdY0O9
BejMvAqXoRmH6iaK8wK09j6NGQKj0KGBMLCzHlz6yVDPHjMpx21glYjKCsb1Y7ContSDYxtfc+8T
BQDsY00xEcK5NO+nPLwm3r7RCBjYf30UkiY1KGrS0AA9K5h2V5HYvKX0MXsxIE7HwdjSnafyU+MV
0QBYpxdSwGErNpQb6dgYGGkWSGO7Q2SoyRaVdfc1FvomN4r7wIrzTZb2z7b+YWXk2wdU5SJvyp2d
My5W9lGUxEiDRMOvZYSLMshumMkqIin0zwJn7LqUY75vmYusmcozww/bg68g4dg2g5tWnvFcF6vM
Sp7QS9Cxt2iEh032UUn44gpt10LuyGrn1TAXH1JiSnoBJYaDUj5wTFvrjtDr1jmIFkTYbJNgpStE
6iaftDFiBC7kZuw50RowAg73hH5ZYD5G3eU/J76/z5xLIQNKOtkjP+mTz4HZD3xz9uGzChCT4Fqs
R7Z2LTMvKRWvefSYEPdK3LK1mG+xoaszJrJDs/DxoxTU2ujZrrmxY9C0Ga7X+ftmw0d7O1nefBN2
xKyUM+Yg23VR+C3ffn/RtJ0BIvzbj7/v1LImlpnsb3K56I7/+tlyJ2PWByT54alWxAjupd2B1qyH
4/dvuGzmGsr7m+k7jQw+Qzgar8B90L+Y3bkRFsb9DBqs7G76Wd0TJxoeGtO6RI19pGPDShnFYgOP
dw6LAB0csMp8hAKL8Q8yCQE+wW3W+2erwI40l7Qo6RgyYQ4ygBcmEdyje1QVude4cN7R7Nwjv072
xqKRtGJtnXMFgpW4uJUrsdqSVIxPJTj1NLu3VZJdzcHO1yWbYYpqaDxxgLaLKNlJ8MGaHu1Xjp+V
RZ2OwtL1OK5GsmnqITplETlJYR8ufvdfnQvzPgLTx2YWPRMnOAgnC8VVhGhL7oREaWLSSjY8CBET
8wW2F/wHWLpVpt09DYRxG0p5JT5hBHBi39focTfwHdA+gnPmrDnWrvvpGPNBuCWak3oeGGno19pU
6O7c9sCDdsjoHOSHAXuVF/zf5ibKFBku1nvXe0+8nl1kOZ+mTB8Dr7g4vU0SbALGaJpfSUc/1Ckv
UBLDE1T5nTObRCA7XHKmEh5O7G2nYL5ADLJOfffk11DYXKhG7kQOUkEuNlm7z6JRCCCQHceD3Eob
Ua8dni09G1jgL0FHb8PRJu0AA3ppQlOQer9tFP6pOLj16PQvI0rMQNbDUPfNVtjgBf2ON9GO8/uQ
qd8aine08TrXxBFOxkI4jfuipQfQWSUYS58GSdIDa0YjzM4jsEDtZV/uabYQ8JSWQQSfRt/Zsklp
LdIijDh8qCP0OaOrbnrnSXv+RxBSpuZOfPTojkw2gn9h8VKInkAtHN3Irjty5nwNJXSbbsh+CVPu
FihgK5pfpdtFkPO7l1Tpe7sQN34e/kQaCreqQiUnQp8AInPNlhkJYlqGa9Wn9Pd0f+yj8r6Nsn5b
B+YL0qly44bqdXI5RExKxa2enmTuYkduLrDxn0rqgs69TGH8joLhpHEBrmLPxsnTAyNFgPneKpL8
kjzhsJXh2dXjbdu6AYkV3o8hydk1Oo1PjbR0pch2SNqfeiierSk5epbzVaj0J0NLa5+3+jw1fLip
dM+uB/RVv7o5DXpDQIyBSKvm7gXYYH/qZ67+hWh+t8Yhd02qsYBSeGghwfcxCoekhuFiFiWi8r1H
TGXe++9T9kgOX0eOW32cCyjNg18dPQmakk6gva5H7+KPHNOSdsV2pj1CWFxhr+0q/RxrUFvSjqDx
xpjSsN2gQUsjDlM2yQCAqL06m+x6bFph/YPlyjzGPQlJKOjWBEQ9T7E/7LrOfjRseWPED+hpwZXA
AWE6hnS9So+MRJDLxQTpYMLcW5Pps2FR9eLtuO0gguz6zr7YuY0JzzkB4kTu75NOtzi2LBvnduEe
s4GAqyDi6lWWX1jnVx1s3F3V3YspG0j8oKqAy9nbHfb5BkdQPaC7tfpkowbvgZ0DfDp5aaIpxnpe
bPkjoSNAY1i7vv/VSSwuIR97kaTmIS6jjRH3sMuDm6qk716mIb1qxfBndENmtzq6GvAHixxqrTQi
rNXGUiI5iIq0gOrUOMNpmn/Ns7We0X+C/QAX2cVlsgokfJA4qTZNRVFJrc2ocZuSALEyiu5BmGR1
TFxZevwMPhLGWEveDdtkrXXtjQp+2Eb46YRhxNlZvcxlx8i4q76sTF/UvKCSKT7nChuhGulJN94D
+Q2MXkgBDHARbN3mK4IkJJi7MI3o+006ygtCRvghXrWPmf5T3ferzoP51bKPsJLkxm7LZFt6xa+m
j7a85RlZ8tPt5FTdVhPYGU2nbFRIqOn9E5DQENBi4tt1ItySjfTrbarLm8AO9l3wPR27iV3K6chO
YF76rAJ2dBkbgayi/WlzuYch2e4ZL1P7A0oCf1qfeotZLHTIPYsG8MGGBn0RF3eGhdy5Ih7NLtU9
V+8K8WD9yQiWvS12tAIRh0v5Rs2dbIam/uo7nDaBs4BBqQo6IFBrQBIgyEOE3g1mebhkSILK8WmW
tM/NsvoxzIhkpu6liew3ltNg3WuWnCg7S+RydF1Dn1OodFGNWTPz/hf+/NsqBd0zTvFvH7fNQtDZ
FTjkjAWkbpTGV5f71Z224oMS9nXuzV8egwrSSH8lpvk+9yiTGCezQGgawW0UHHWOfJKZ4EnW2tsr
pzL2hdc8lLPxE4QjQ8aFV8DyyiUcxDbvrErc+6iCdDZHDHExc2yTDn1k4mabxEblXoSfehiznVUz
QhKtlAwNf1YDfl/DG2ndhYpGD9ldqi5u+Bjy3T+WlKb/UpzV/0d53tL736ZQ3SbRp/731Krv3/9n
hLdD1JTjkigNTMh00Nv/K4RK/AeeHiReQUBEr2U6rk80LxzjNv7v/zCt/yDCW1gC8pIUPvf+HyFU
ZIKTGRVwjJqmJxzh+f+lDCpLOv/4b/+WQUUEmm0LSZqVjzrBDSz7b8G8yIrxnVblNkFuWxmEcpQR
Q0tf+D9gqIASRjhydc23QsCQi6VX3bYFw/BqVJ+OKh9KH77I6JgGSa3GnToEzfwwhwa53yQx3Fbh
xkxZITMPdcngIuQpk3vQagFVLJWa2LD8Hg2NbhS+4HyuLSpBw2ID5gq6uy1yymQxxC4MumHTxthu
rOCXy4S6zRg7V1NK1yr+8soquh/cHhtKkGSHQjviNmueZbYuBfjPGEjdmtgPfUVRXW3i2Os3hU2K
oSyFs0oNTHOipJAdnFSjxRrvtEpfay8ckVqZIRcEg4mr9RwDvD87Hn873dNhq/wf36LD7xDYbMjP
dZKCzVIiPUTSuA1nwV49xmYdT/W5MYiDqSUU2a58KcuRXnkWL5w1pnGmECaWN8ieDoZpkNdwZaYM
4ZyOkYjSzHUM49PuFos7SbTXVulrp2Kyl+bwrZTBMazL9BRV8zpKdb/tvIp2QwwOQbiPVe2n+zhw
HZq+aHGRu3cXHeIj6PL4qQ8y63OE2UyCir4L54ZwdZscqqT6nY1Oe8Sz2FynkckDzK5VZr7lcjA2
lJr2qe6srRiU/+r1XbZLo8Rj5i712qG0hGHaIRuP9nFv6wcYkE+WV7TADloCPYnurHzG5XxW9m6I
uvhtzuO7eFSHmSblVrRFsSmX/Kmu6D5spir0783fflgn6yr17Nuy+oRcgge5t8knz4O9CyGHYTq0
HZ2Ct8JA1j0ZffpkuzljJhCF27KiHFQIMjdlPerbFH+rGU/enljjHxNsgs0EhX1DrOZEQDuOs05T
IcXqGSr3cnAskfCpCE6LtX4IFPkfTnMJpgri35JWG2Ll3gnffMDvTuUmfIy1nNZMVOjFN5Vuj1WQ
TEtMVIVI0B5PpHuMp6pn1l84DF8Ki1T1jPa/S5k62PLQe/sQd9FpyKYYQCNcK2YSyPXx0BAGUOc/
hRj6C26xeGPAl8rgcJFPkn/VvfHZKHLHgiysNp3tWXdw/phFebQVTTD9qf9Ry9a88O5H3nRq05JB
0DCbL4VZRei/yM/pEvtjUbONThh/hbn1FLnBiLVC9rvWKT0UJlhmSsJOTsztPiMhIhqLQXeYUdQ5
M1EDlk5LMhzz28rxtw2dNwwCETApoiVvMxW+TiovDxEsIKHQVEY6amjfARzIRLILI+3TY0p2XtzX
e1xYTww6N+zFgL6FHa2OKmgvTUmNmI44rMWUVmRQOCf0gfmt5RKiSc/IS/fuyCwTRwHZQObRFOWL
GfHoFdFOESX6bYCR7nYOOgrPJTuPwnjfzF28l5PHDJ9j1NTzwbe89lfYXaF/bJyiS7aWR2ExDp4+
Y5KoA2XTkOxQDnhet4k5p2amfl2canobOMgCDHKNg5dQePXZfC8HmgY6dbBJ0Yzl6OMMx5FOfcDA
kRkpbaMIU+TKrbEYYPZ3d8nwK40rLHsRlXBiRi+59cvN23AH4/jqRfPE5oSGbsKQq8O1fFC19UbL
Olihxh/2kyp5qi68IaCPTlZSPqDMZMcZEHcAFO3NE1W6oRs44U66MhI70QchFMA10aNGVV8uuH9/
Z1m4zEc/PoUTP1qwCsGvxmrvR8WR2sbIjDRtB4a90brsBsD1okJS6EpjQ4JivZ26ces07XD1i0g8
Bka4J2jGY1NYpwcjDS5pntmXWYtd4YuWkQYoACN2/cfJbv1HEjQ4b5vgWgQz1oK42pJ05KwdgOib
INTXuR6zB9qa4VUnL0l2D3mhvA5BW93fV0yk7gdC1bnaHYdYXWpdnLKuy+5jUaMXTiyx9yO0Xpgp
77+/FJhsV3KiQ8eVAceSdadQxm2YsELMx18APj/2Tm4HhLV2joOFoI65WkkuK3DoYK6fi06A0wrH
m9JDPRu1cUw+ImYLd/Deuzk4jKnzhHdqNUyVdaqCnyxe+jZa7EDIkbzBNLeVjZsryvSjkaGTdZPc
ORo06rXZEQZIhLPbgpGjj5bWaP5c3P0rMLibyZ6f6L08as79QzWPEnFayUps0U6k0PNfGsl6bFfj
eNF81E9WREyuF79l7nvXVMXRG5Avx2YmdlBYBIr3dCYFB8IXc77gJvdoTbo1PMnG0jCkCdI4sjuD
cTep5mzaWXPoVYcgb6DZTJYvXV5g6yO8wo3LPgHfhkdaQ9Bn9w2Ki21QG82VkBmMMtktEijzasBp
WXmj81BPucNmzgJaRgYUm5fkMehLf8sB/+4OQt8LPb720dGtje6o02AmwS/4KkWPWpKBKcg/47dN
tPs+TkZQzzIIMfg62BSq7pqnlnxqSdxzjfqBxCf7Pklc61rTfDT1xTJtIpWs5skJ0h/DwKueMG7v
tQke30mfWpeLhRNL98PEShMRufXFhe2EN13c5CGvnmguzK9QyAgKzteuwXvXAvvtS0OhD4PJR0s+
grhBcJeV6pNjMvVPTb6byUvZDOA2Vwmo8QZ9EHLn0wy+ZDXYLtNWOpvT5IMSYr/OOuGzKJO/kjGE
2USNugGnmV90hdk58Uyb6LL8N9HwaP4yeiBO+poFGP7QByIDGVJWOK3bjYxBaCbxXT7T8NMNLQIP
czif/XhqnYAsdntr2WtT0rqIZ/Fmp1yGx/xtGCqctI77Kdy2O8/dPXql6MacomY3Di0QRwbwO84o
jAooAA+5bR5D+DjYCkS0UZg9S8XmIsge+zHzr1V7ArxUHOrJhwuuNgodHBDozyGU1SnzCKCz+gsf
vs3Qw3Y2bnCbxFnKMr0YwsAgcLUG6Teaz4OoxlveL31XBOQb1BOzgNAJ7u18XnOVeJBxUsDJM46Z
B88z0Ic0oRZqA5NVtUqIZBtPQYk93h0Z4X+FJhtaYlHQE84XwnVOMqr3XVTtC0mYZlS771Vr3DWB
MF4HBl07k8oYSAjxB02Osint+7OVGZwQMZ1NQprYVgOEgv8xRsU1cIInjETqZsHHLZAo2+MYofR4
aKTxDDuBaL4WEU0u8CkoYM/2ZK9kcWNpF2mLY137onkeA3fYmwHoYx9nBkIC+VEOAW+3iLZJWr01
1T731O+Woc1uzopmp/qSyXDZdJcMSzC9i4zjo9qHBlIwTwq51VVzoMoG7sfTFOFAgWvBHyH/vb+M
jiIvogExY4LRHlNKNxW5yJewukQkFuzIQIXlN5R3cdhfG5AGp67aqqikERTRompn+zxIOARUqsk+
I3DET4zLaAPYDQOYxPPE2ROi4AccszcWjbmHvyWRrK0VqMq7EVvYoWQ9YQVnFjQsAy4f9ycXUIhG
S9x7rWvMUpYm9RukV5BcSb1ZiQphd0HBtIEZ6bD57ULa3GRDJukzBv19EmA3CDOQUVVX3o5hccFR
/ZJMCG5DzaxUlCBHE/INfDCReILPgBtpcNetejDejKJ972xS8UbZv7RKUFe5NRQJD5aVZ+JgXyAg
InbvBTkWu4bKZdON7KMTEXgwruRbIXNaIF52h12WoJgS2Vrp06LHTkY0mVHsCcbFAADZfxbZQ4uO
ZR9PsCG9aeDkAvoJJGBMQOovn7/UZ8JIl0WXyYCZea+VjK6ZWATypvvKmiY3ZI6HK+yPTLvo0pjT
QxTxpk1zdZ/i4Ykge2JkGl+sGgp3TvqS30rzNpYSro+1NPvsvdbTzyqdSS63NIZdg5HsuBxQ5JbG
Lk0qQmNflSEPc4/ikcSrZF2Oxa6GoYorTodkoqZkKyQmopPeTU5et0AnukpvkoFHKKN4GyiYL0qP
N96QIHONLAwCKeklU4173m7NFzHCrkDacBgIdMYqSXlaJORhVM9+QtKZGnLjhGOfEZRRAftdPj8D
pRaUo2FjzjYYArp+2fyazZgrEjxlqKjnPdF8R8et7xsShDdmXO21O9w1DJ/c6tiUE2lrun+G+9qd
/EFaG4MUcNutzqJwqdfw7zJh5L2oflQFXs0EdNKuaiFfRB5IEDOPrySgbY3WASjlkK+Qp/60bgLD
WUeYCJEyC2ppVXwNZnMdJksdtM+oHOFyyzq57WoRQzji7Yum9oAblI2fzlsMZ25zAZ3FdWJJCO6r
91Hk9Q4RZO2mwa72nXuiHzvUYMSp6Wi6AQuQbeMOw+Kkzm7LuE40LqZFMhq3HNM4FRbH1aSrC+ds
S3O/gUVROsd2msYn0v5+SwY+UhasG27TH1IbzB9epgNrWfHkSGYGmKCbx85qNAmWRcB1X2Io9OWN
m7powSNnnZOlcxHG+FDkuzq2fK6RkBXrKCQExyuOLeyxlS0MSDk2SkElzHLXoAs8AB55yCvr07CT
8jG32kePDUcV2Hu4bQIsNeadqrnDjO/tnd5LdiqtnoVV/Ui1I1/qPK3RsZoUThBIbqPUPEPNwgS2
8Zrwy1a8YzZQljmUFDn486sW8rbpZSRMoEstuU7HZnBRoyLpd44Qna6HNkCO6nX7IAP/VHW23BNs
eQRMuudC0l+ZA/ZHv6Fl0TABWKde6lChzXfEdz8ZhYM8LnPJ0rYmlPFCb0fLMzatnXiPbuetpZgw
hAdA0GryB88NtgqsBiSSeXl5lAloHSS2cI0mwhjq+wrp5GYQ860N6enoIv8cnRSAwQCKqJ1Ib4ul
DcnDTtVKTQQ+eBkk/p7Kd256e5/2zQNbjw1ILm9TB8zK0ewx/oOOfByS6pqhh0Xu6Np44PL2IbLQ
yWWt6Hem3klTfqTff0I6eECu6ws19nzA4P/gGDgIxNKhNVzzKnr/RzNJ44w+NLxVyKIThSB/TOhD
ENuMVXnIzM1Y18ececwhNjVbvZzMTKehvoJC0wUoWxVwtXOtyaOGvX6wHeQpKgzrtRnMYqd99SOf
458aRP6uEeHF0MLfk0y3L+PZoFhFIxK48CR7wn+yaC7PBEUiPwg6ByLLrYDOQiu1a3eNcW877nMv
zKtSUbwXc/+FD4h8Dse4WkI/fW/Gv79kxDVtu0Gyr5urG6Ygzt5xi2vR8lGpwYfTkSb7KofHksrN
BL6cx1ZeM22/n+37S7ycE1ZqResYqly53El0sbNRIgL83xWCBI7MOllTpzggy26bRXFG/gosNFKs
K9TvZCMn5Cgg4R/xIqOHGFTNmx7fjfh02cKtjS59jQf/dxyk5k3ObDkySYTTD+BSKrq9/h0lon+J
La75JKT250YKYlzI+9mRndezXHtd+KxIvIWmQhOpG8Wua5SHRpI1VjFLZSHjZSclxLzQugcAcZsL
1MhEcZOl5QKKHi3mEuEQ/CBL6ucUW184FCjepHHVnP1r1eBnqNKXOPOT1ShXqYya1agmjI9TrTZh
Tq5FhHBeVkN3+/2FjS3Is3pPWsESlvkz8EiU0tH8XHMdGparqzDRlsy2d+YJvpx0qK6q7EBRlj1c
+MVobYEeT/WIKXSqT0SDRcfU674Qegboo7hGU/WjmlbZTkWMIjmdQvGYZOy1h1DfEBpvaCoXOcaE
CuB6uamF/9JP4qAGchhSHTx7poHkZX4tCCb04wfV2D/SKHjvvBYVKURhfPeQF/Ww86etYlOHLWxl
T/Uda2NMfHTJa2QqvDVdvGYx0iPTOA8i+uk3A7CACp7aFJN+Okbdgc7cqUf2WnT8NbbIyfJm896t
CxsQfl77H7ZhXZbJZOEnPzVBDwpMOgD2+TSiEGALfdumxsFiq4vb1HopvOkzZD6xtofF3pVtgjT6
IryVrJzQuDpyYqYd3CpmPk09E0jQ/wT9gSL+ZorNc+VNOMxa8uQHZAY2nMgcGQtJt8y/uvtey+dy
Yd0AYeOv9eYVW27wRfJQFT5GY/2VBcltrD7qeT67yjkLmlSWM4IbG+7wbVmorJM3IFrnUVK1w/yE
hjGCa2smVCvzc59YTD4SHoWrZIS7CeNbMsIVijBV+N78wx2aO9IqlvqxO4TxDNdZvzGBxWnlyNVk
+eXakcZOueKd63a8JtqAjYRRH6o8c7ZOHf/yAv3jgpuKN5iuJ2yI2wwFPhBz+kkfMOGOXgKoyg1o
LwOG9W3nWUbjjp5zsMDEUS7QmkAahyovZb3r7xQIV9yr4U7nP6MYZ4CVDLToKufU9+jPmbqtLKQ7
my5fUAlFu/VM9bOU9dM01x9DCV+Mc5mdEP7ercUQaA0HXMwEZvupc4YjjX2z96iL8XPmbIqk67A0
gexbpSo+p65h7uqBLnnOdWtywBVSVD6Yi1+gZYBfWv/J1JktxcpsXfuKiKAnOa2O6q2y1xPC5XIB
SZv0cPX/g3vHv7+TitLl66sCmTPnHOMZf/oef4tPpziNoFW09teUFGe7QAg8cZYGPbjWoy5Iivh5
Ynjm4P3byA5ndxQLwbq0RoO4SZr5j6xQ68jeh8g3YuobbwPiIBplZD/jKpDtRP4fbdDJ8iHZMP2M
GuPWOe7zVL9w4H0Ep4hIjgmUVSGJoyVClAIhwzQyVo7FajGnHWAxejVzVeDKyvUHt3M/zd46RJX1
GXE4nwGTmSZpmXJ8sGR6cQDsM2EjBNR8aCEiMFrVXjVK41L6p2qyTqHfcM4xQBqPzUUNgDpYMJFz
D/MfaxrfAPxuQgUKpoxyEL0o9Qw5H9KyeyuZSELoEiyef2iurEdSdVdYtBmYjwatsYmrY8bJtRcw
BdNiOhm2OiRTiPEV8FOF4SIwFX0XZ1yyPVH0lezHVa1TtbtIrlwrYDJyKxfIeWbj9531U6Pcc2Pi
JDM4bRL6vLP9p7BmPjA3THmbEL+0Vw8PKk7BT0RnX0sPQpRXwS7gvOqahXo/vcrJejCoe5qmehkY
dA7ODCCRMZDQtFvcMtOUybiLOTiXM30B5DVGan8WVBn0FFzzFNXT3gDO0mhIFAZz/jtY6b2qAdkI
X35b3dZCCYRtpg8WAAv2Hoat/ple0a732n8pDRPIUe1BVvW+aDr0KYhSElodFmFXEoQYZBmyibeV
Rjd0MggmwnZGETBsLTlT8JJUOeHX7rRLoqp/4AjvUW3fEOkdGJeeY7KtYZdzlGiHoKPwxwP/oSrx
zLOwFzqXzw7HcUs5f8lKlARSafuJwwfyL/Oxm7ovKhzGzpahr5AGIkUyUHIaGaoiclA+DISXHuVB
mD0narpFeRwTSbWyYBqsF9MuEZofPtcec9UlVmYAhlJr7hHEv8Q3rKeSBrVp01oscaKW/Rthvo+p
Fh4HXUA7I3hNG+ytM3icqOsH0xoPE/NFojJ9fG5kdHW1++DCuSwyMDqTYm7HMqL1aOzCddWjuNQz
89yQdkSmFuKolGbhMObP0id/Dz7QKlHhGYXlp9e7AElIveWMzqrP9pmYx65Jw9Ui9mICzLmofeyg
o3puF7AaohGhStEy74a/8A0PIef15Dt20SwwVISFQmRO6J2Htqfg89n37Oi9FJw0W+7XKmFcqCCG
cOYX3LKqCASRr2lp3+oq+Yf2tOcRDXFO2xokJxIDg8EIL0iZjKS8dm0l9vUc0Ukozmbqn7IeaOxi
YTeoT1mS28KjulgyG43phD1kaab/uI3f75etS5GlgN3BQg3A9gTTiQVTec+O59KdNgK3JDZSFd55
Wau9TDunif/iYrxgkvEPLOK/yrJfwByie7CGwGj0Y09gt2xgYoseT+FEMZ9ZJDvpLMCAVi/c+c8V
1QP1733gZoasuU2sO55qWi8o4FYOthdcTGu7mansePAs039GT7GKW/2bGM45PQOkgo+SnduEBMUE
zE+Qvzm6+2FBC6Ren/fjrF8o4HZDTl+oyBeVTkf6ch59T3X/4/VBNj6Nozr4qaPj7tUfDRITp5Bi
YeqYrZXTC4HpBb5kYrvI2oWc69GqJPmXzi59+sk8d3mz8+Frgkx5Hq3HrjEBAqQYQhdHqmjUm5+U
kJ36mAQCjstVB4M/pTQGcv4URdm1iFPUEahYbR0CV1V+dlivdiBzwBZGZnnUZuw4XpQXK6zlDzl0
P5+AZPOhIY4sAFK5Kf35rdbqrxlpGgjH+lM28Xc2F0z3nM8hmxkKoY1pUsyVPVWCyu+yS0s4cLRR
UEL56IsRL4ccj1defjfHpj1moUdSqUGi9vJSlMTZtLY8Da7nrzWPHrIBmpAeFLyaschwz5IIT0QC
7YpkoqeFxygwcEsZaCeXl9Cy9iVT/gAM/S3pjWnbtSzbtZfaq+ehD92dK7BtENIMYLzFoLeyXLBZ
NDGMtuGIwsgNCiC2dTP5Rz/Du4Sdw0qdMaaMxLXPn7NJiYvyILJG8DEQ7ELeGuJDVeVwMpg9dBZV
dK5NzM+KNqia2l6Pva62VYVBp8/fiIkRPGU4vXMQ2JFI/ky9ME+yojzINVTmuUEo0uROO7e0jHOZ
6mdcJDZZLTwkk9OT4JfRBpwK6huqkmQzdRN8a8R6qw5s7CZuYKjrcLkQXjIH6FMDuxopWYPZPdhS
0MiYMgSCZvlH6Cm5AEm1N00UcjEDOzkXtHLBlXgTc2kz4jxZk9cnnGiv6rCFGcjwBcvnMvnUHgGv
RfH8I33oZolOsBBj3g3BOYju/OzocPrE2gUuGyr+1rVwViuwOysyHqujAuW/j0NNO+URbaVm9GgL
VexMsnkMS+oWvCE0tX96QbrO1MzbYhHQgYB8m7RhixfeCbID2+c/sjbbQDXm0rqnTyxx8w2UwI4J
EdVsAcq57fQXKnCKOJ3WoIzoCWUppz1GbjuIh0ALowc83hDdJmbqMUGDK0IWgszxvnMZfqPOcqjk
4+oZOEP2wAj2Qq32UVcpfR6D+OSECe4ptOzvNFaPsnMOeNR5Fv082QrLRsNZJI+aePQp6P0i+fJS
kOXCJKHZlw0SQplTOnMzXsgvhrukbReefufK5KZXV8KgX5KhA6I2YIJOsQ2XTnKq0hcN6ulzJXts
YYthYoiMN0toNu1KcwywTwKLn5pgnNj+eJpNskrOOYexY6FcfWv5h6qwP+2++sEVbm0ROO8pNzeu
MQWAx4YHOVLFiKYRX47PXgLFvQ/sDOkWPc2ScNCNX7YkuiNRNLx02ORm/eRXCVAa6JAr1LwnqU2f
SBp6or+/RrPMdj0o3oOD5dCodP0xi8JnBZrrgZyfFBcm2PlGb9TNjev4NHDXAGfGoYx0D4ze6OwU
p4GouHtx/KGlSA4cwN7MXQnKcyKrIuTEPzg+WOC2/tvGrlq1Wpo9N3TDeMTGvbfvcNg6wj2VumKQ
UoRcufmB1BcfDPh84Q6/w/2VJCL1ZLbFRkEnNYQ7Es7yPpJPSS84JAIaZgZzhHVe3ZhMas88ysSM
9vMlpiN99bg7NqPpPhkpqCAK6FOazVhuZO4/0pejP7S8a/oYyqXlPEQESxxyzbxooAOZI+F+7SqN
qDqew2qIvlUOsgAFOFPDJnK3Hol9N9D/03ZeMHuWTvR81IMvmmGO+tPcH5J4PhUiDWo/hORGjd5k
BCdrYanTh6IuxTIsdiP5NPtJaf4xxLl/rBZQhTnQ5aN6hnI7tekJrWO5t8XkXKaZv6GGlLhxZ+tW
mtiufdPSnmRD6C8TbkB0epzsW7UwKlCFFFP9p2wtdffSHnESDe04/mvM+pG0e/YyfbmNY4PoNk5V
Yem8wNkHbMY2bFJ0ficO6CpsnumL3x6V6TGqMVXxSCcm23I1iluoREFrqDqnWci5QFDj+0o3z3Lq
jb07mulJ4XE7hnpiHmD6DCeGXJ+tmMgIQl18UZOWBh4ozqvmQrYxCGS7oUeV2wZYCCzJibjQMCVi
0Suew4Gkx2SYph0tP7nTMnynviGjj+T3XOcoPMW5c1OciY4c5wNlqfYfRt190Ur3xw0xhunjEhFu
P80GjBHLeo0NNZI55M+71vZoM4W5eVM9TWnSkf7MY/TXGhPxEaVUPaNvVG8padGAQaUigcQOA+oI
soaiUn/EFRVth05hPPHEyrLK9iisqDgVGEJP5ATyBm+N40z0f9HXtLmSBw7d4BbDgUjacVkK0CmF
RINpVkkUC6i0Iz64f5VTo5pOwCL9vrjGXuFiWntO/tyW7PWqrzDI+BXwW/RdSGoZd67od3KjS0s/
GbAzfT0OKr24SnKNTnR1/u/L/z6nXOdLr4Zs9/sVLYElAYrOi4+mgUF5JsKjxeSAjhQ51zSfRJQO
eEEIt4C8THxe5NZ4IEC5SJ0JuAUcQMRWefIWh56BbgNePK5zPLeZuaPRTaqJsbUmRgNuFYWHLuHe
XcyP3PXfWo1UxFQe5C3+eEXhw8zEdFItH4GjB7hqOPp6SCOHKBDHafZJ2AaJVaLyXl6SKCcfXX+a
rdznoEqI+e87ikn/SP4Y0xdd/zJMKz/9XqHfd7/fWzLTnvii//1buFxCqfk08HRCOkA5JhDvw/jU
zUNygmazQCB6hwN2x/DXIfdzjn8atyZsEXr0SYJYOf2+q0tCMYWsESq0zwilovOgkenBrodE/Vv0
kjFcEZLg7Oj+GtmTd8Yu7p1F53SBabgvoW6csngMt3YKpd/zLUTpSnKqt1DkFdJsVirlKBRVQp5/
X/KlsShHHFEm66aTpEwviFKjvVKeYDQkwpEX3bKzlaMR30BkBkHZWCbCpp7PpbVrDA6hxH7rG69G
HuzVUUt9u6TWirKH2m9EgeEm/xLAQ+euomb9fYdRe9X3Jg3puIG3EWnvIYkFgVGIpSnljeZxgZsz
MYwZ5CWkOSA7vuKpidDby3Tnju2dVhwTJTFzq6E0h9cTJsiVhvBiADnahKaWbTIt+hbpfHVapPyl
p7Z4g0ivyfC/h317tjK4DIIE7SBFlMkYRnMfvdaBoqYYqjRuf4qhmqyLFIPU5MxI4I2MpkedXewh
2hVdEx1pQHTnlkl1ABb9bRbqmHMm3IJA+BeVpnVoSGYFgInVy+VniquMaZcO1NUgYcZjH/5ARHxK
jTR67nUL/2hMx6obGnRFmBX5B2gRyWjR3baTEygS9T51f/xBOq8edv6L57WkC9QFmQ+DcE6uIowl
Hyrm27MBUajNh3cYb5zvNPUsCaK4dpWJ9NG0Abv7pLTPSZ7uId6Uy1c2kJ1mp48icF30at0y/CFD
/c13je6jzRB7WqJDw1COD1hc5v0cZdmO7iTOWmU+pD1DYY+e0iKHPVvmqN1QYNKgnMuvWro0oab6
RN+Z2KR6/EgYju9kFjXHGjXO1k88Rvi9+WaHr07em3/wy9HyGgChiYG2rR46R+HmHGxNBNsZlfQ5
pHrbCwmLspA1IUmpKMFvYbTQW9V92/O7WRMgJTwbfwtj4Tp/t9ysYdVyKBzsdG80HT00iJborQiJ
6jVJMdaKHnlAUETRn6aJU5oeYK3VwEGnxBJ1KG5JBowi1lj+E9Gx7bU50dqTutSdPj4S8EW8GaLc
15HtEwbZfiJaa5r1f1GX9DcLwMGpzMhPrzNkSdGQfGYPhieGP2lb0SNJs4hx7Rzf2hH+bVYb/h3R
E/BJ4Z1qdzKeZjJP3WHRXIz85WcyxkkMZb4kTl6EF46Q+L1W1c2dwQCCNwsnT1dC2IHZInbkOJgX
6EgORKa8/ZP5CfGJc/kxKKfY8QQYB8RJGF6aliNwnf14QnZ/3BGXUzTO4XaqfUI3W64eaU3ttjNN
8JCOGIIoNKdgyInHKy2S+eiU3Acg6Gwh5Ysk7vk0VGTgeQrSQ9cZLyKsSRWYskPUaYHt5txwTfE1
xG9iDls0PzPgfLqnbIjLxxZgSlad39ffz7JXkKzpRO9AibCtsgFlahyOvy+5Si64CPIg11KTXj6E
4PT/v/v9XFf37308i3XXji9MUvyLhpf2zG28Hs0ivPTLy+/nf9/1mKI4+A/NjoBmhgC2ioLff/Cl
UVxssG/gvs8cPtdgicMN2xKU4kFEF9BtiqYz92k87kqjpF+bxdvJjZorVCh/M9P+Q9yXnUJH2cfY
Zi4L4Ai4GQ7N0nJsOFnog69oyfJrNpCO6yePfS+JGFs+nS0vTtkxVG1HdHjtyLmVc9vv5xPP++9X
AA/Or0VVv819d0udqtmC5k6uvy9znqDAwiAysW5T0knOzarbKJNfoKxhvfr91cErdyXD8b/vRNS6
G2gu3VosSTXxXff0gRrJ6feNMK+93tDGoWTexTGPRGtqQVqNGTtYRkxyorQnEk0zYj3z7dziO6z/
MT6xD8robpBhAkQTBK3mzpVm6LQeoK4bJPzeqbXCW6tPAYRZ2rLWQNg5Lia6zCaqB0cH0GtUPUZW
anaZSnnNl4lYaN9amoJ2D35Skq1FaWsPz62hM0O39Lte+uNTpd2q0vgMmUr7VWQcSFATqIqf0N0S
aS1Le0tI0t6FyXwNteFEN/MzMpsC6CnHMuoC4xkaiX13JnMD+xrIcCxxxEAefSigi7KqkH/hPsL1
rI7FoIUbIEmIJ2omTjjj4m2WWuOuHjL57Lh+fjJccg5iur2BpwEUw0Eun1dx1EPzQTAFwLDKq1Mk
w38cF+pDNPP4+PFfd6jsYzbgH8q0tV6x/YqpZ5bYeTTDmSV2Xb6GHMPJSbPfKvTyG7eR8zUJdYLh
arj0lYTS7kt0tgoQeVyk0zWx0BSl5vTl4F25E3ZlrXLDPM8Oz29raF9+MV753t2908FTVbl5p/YA
0YmODF0hTXyDcVffaoL8LlW/AgZFAxYRO41UeWf1+BdA2DvAEZRYsE30H1/SJi22g+eNl6JwekYZ
TAPt4Q7jSD1Bsf9MNKxPfpTOyA5yskxJ96qn/qdXNJRSZ0xPeQ8XAXYsadfopJitW8e+UcW9hwPH
86TaY02i2Kah5bN2QxyI5eSodx91alrZ7SukRCgB+BrSWQ8Mpzrht4bQZqf1toRg8+RYh6obh61f
G92W6bl5z8AmH4ijI+eLKVAQx80/TXUfk4ipWSer3ELG2dk9o0krK/WgbGjeN2MF+SVPr4bFDHPy
u8PQehB93LbZEk/DIDYH89ppJKtFmndvnKE6OkMNInPumEI68mkUQHrzjlAzQksHGkZlsxGqspm6
h/ai1LavjMGma/amp7BnYNedUDxUmYYhU6845ldPzdBNl8Gs9etg9AQzmPPn70cyraCOhfpX7prz
tVu+oHd0gZ4tr5nj8TnUEyaOaXslq7Hdk/aASm7ddoSutiPamAnBcd+92ovIekpZwxmK+YxwRWVd
pQXhlHLgwwF3tfJE3UOPkvpa5BOzH34gO7H+WnHJDHrysank+9KQNkt51+NlMettO2Tojov6kuVj
e6UGaq/u6LU8mJzdocA1YRUeEhPWXxJS5nJ4whNr1dhF58jgju6iwzi679gKkYkOBt6U6kRtSN2d
kGntWZUC0pWbOzf2X8iZ3LohowDQ7s9N0weIkEGfMrwsjaa4lQ3TeoojN9Ctsr56c9VyaqIXiu3k
ZOXDyVQVp3Nf+0j68UcQhnLpUvfNH+yNJulJx3Cqz6GT08wb0F/NdBTBsLv4RmbJYTn1eGwaiWsR
XnGfoT0c0W8SUwBD1wmXrdDJiQkwaQjYLmm4E6mrc6/ePurRja9ZB/ZNgoS+he3wrCc0C8xR1bsx
Y8EF7cCT1w1qN8IsXHd66h8grVIApvqbqJ7zBE4hRg+XBBxZ6D+Dlo1vo1DZ3tJmA02itpuqoX9z
BUJQpMD2kcO1QhmLsbsKp+NUePOjVuTWIzcNthlnPHfQjFjVuvxIqrrcAH0agRGy+s0tfETWWKbj
IQYfS5us29x5rw53uoa39iWy7emh7cq/eLnGV55BvrkeuH3t4VpKxVslBOEwjYhxi8cl+0VDonEM
Jalt33w6Ihd9RFPld3r8PLjzTrdgXs8IfAItquW7Jul4C8Q3xjh2BECO4ZOuyOfGc7JtJuHQdKa5
Caw72shBGkdDz731kCThukvy+Vh3cfZO6514AFq82WCLExjz+doP6PkdQ2Tv6YBPSMzMCvyY0z+b
MHAhXf+QtlXfijp0noaRRE8m/sqN1Eus2O+6OD4J2xQEuw0c65MmP1lRdWqSlimALeUFk1Q86fZr
bQS/1wbuycrv+Z/ndmZQ7ZXOEo7Zr9OwGzYUe2R30ArbjAnD1Hysieqgr89c3giase7vSlVP0+gk
zxOwtVqQVeMVpraBuAgEv867M2qBfyLEHlMsV8uHTPRoee6ZqLN0nbAdnJu+cUlbSV9zU0PJ6M7p
+5JqsOqXmf0kUD6rJHvrzecZq9B7bA44j7v+1CkINJChrTfXYyvnz3+gYkD+3kzDew6009ZE+NJE
xKpasfyL1285+xIxy1iFjOOWTso8e9bRbmtvLRP9yZnIwGnGyd0Kwy04FsFgs19mYWn86JIEuzos
tn6ZvrqKKKnR0OP35cSw7vGqnX+/c2weTTB9B4fw643vM2LhWqLd9dx2a3b04jxPVLuuaOpAmDxu
EQKqvH7V8ii7W43u7rMc5SHEgItBCtyGHJbsYLKg4IUzd5XWYUHuu/K9g8IDsKIhHBt9gTFbBD+O
4UdaAdgxne8IisWDsuW7wXT5ojMSWdlN5b3FBl9YwddlgFmFwWRN6h36yw36pkBr2+76mUm21Wif
Q2UZ79UMYs8iFQVzUhtESZ+9OwxPG689Ieia7pyIulXjDfk+98Rn1OwLHBn32ex+shK8LetCs3UM
/zvFBpdkwt0nafKPyJCbx6DhsSuXH7Y3v+y6ji70RYiaSZNh53VZESxF7ztnp5es5hlsUWN7SdTf
DRqC9eSN777DNZlJ+wnzGkVV7uBcMq2HRir70XP6CzDq9tSa8uf3p677r459ezvF3AqN0J8jyFD3
EsZSCpXiMC23vShVdYPl/g2CbnpHjdxjrt86du0HSVJo7+AdAkKK+82M2C7IbX9i5wPJUUmreY+J
McZuSKClhkrOU7PDH4/pezOXz6W/5BkllKYG+y9jO3586Tg/JMpg+KY1eNA9VvGkU+TRcdOaSrv3
Xm8+EGlpXwY7XZIDWQAGN212NQfhjU0Ne2AXNXa2U5YBPQk67dNbImL/RPOrw1luswoM0Ys1wY6I
I9mfEa7kgR9qOtUocl530N7qqBjWQ4wIExxhvtGYOjOVqaAGAhQgUxLRCIl+D2VsijOTthtmx0dy
biFeod4PqFDQI9ue/o489oXFHmULZ+T9LKdycXq+ajIa3+uSVGmy62401ElHcyFHh3H2RLxXeP/d
QvKQTSDuy79wwcU7ozh8USip8PozKrYBCZO8hblbK4BROHWy1+FTbSgUIjJIW1RybKIci8hPW66a
MzOG1+GnHSYdI6RUPD3jaG/omKkXaIruJeJESXLG1L4Lns4thhJ2dHMmzdS0sy3YX2jYyfRqRJE8
9bXKNkVr7Vx6K09j8WPXHEOMOP5sHA9Jx/LLrIpIEdrbCf3K6bM+OCUHJDwQvz9Oqo/sx9NOL2Ln
rBKa3Fbzh1WMtob9XmqePCC+njcFMkZKto8p1tc0gC8ytaN7LmtYJr46jVJ8zP5TVuH3dBIORBXN
iy0GW2cvdefBK4r85hrtU2ubzXlubWQHdfpKg2Z40YATbKJeexgddKpcUffuE1a1kn71rCVR9kpP
YWNCwvgk5XJRExbhedr56YQYwME9YRbZ/C5n5jejjPe9WOJ5QnGbuohkmbz+TrqoWGXYWsdG+2lT
TJ9Oyk43olIoXWMM2ldBMU8DVh/RPXj9YeG4I37LQQFl6j3Uwid6YvU/hImMklB0CpmHBChxvklH
L3/JfK7J5A7x1W3M6QDF9tudYbirdKaMHGKUVYmOMaPWbhkGD2j9cdAmtg/PpH8SruX9E+ln7Zk8
QHPrP3VZ9pSAX9mlNmuRSW4mtWWGpsAgB0dkjHcZXDOpSwQiIoLP036o1okXqyDrqurO+XVet3gk
70L4r7EixlwX+T8HxNWkvOKPpznRWvfBdqukSQ5WxaDGZVR6KWPh7z2OkdhS7CBtZ+9hiIjNUao+
Km+Sz6ZXP5q2hQzEyZ6ogRHKdeV3yQMEH864CEaT96TKuk1pyumhQ1jB/KfHCOZFRzr76WVwOGo2
reZuJsOsdqOUEiFFn37iXLzhtQB5z2iwnZYs59poKO7vrADjh2FpCAPdMXqya3LckIh1lwqS3aHT
lqRJIuBZByL7Iirbw43Q9o+JbXMtCS0LoJBjMhxapFB2UzC0QMTHKVoTJd6aufpLp73/cWr9xxQq
f1OCWBHMCy+zyiFutEkYoKvLj6BF8ku+uGA9rBJPzA4spHNNfMz8ggCXEedAazLn5r+eo2b5PTr1
kI1a/KUMZnLpEvDYeIQZ6RkZRAO0OiTnnh84o2EclUNZGU+UdSovCUKdspHdKUFyY7GVeXP6ZTlG
th7MMdvnLEv6yqCptK1NXF3/+bhQA/zY0SgxC/vhRS+76EQfOGC556PJc4GRY11ZW1FqkuUsk2tq
hDe1kX1eH4p+jvajnfzlKfcvvy/cR+EFFG20FTjcOa7OTMRbH7lUPGmXwitw4PRJSVcimbdGglvC
a71LZg94VidTepRu8jCM0j42LMJ8WU1dD4vtahu2fsb+Bv8lFTNrJr7d1mgXWzU/938+KY3nlL7t
2TBtifNAMHzN3Evss11t4qEoOOCxssRa3CwRe4Bol9+HKT+5SnmWXPruBYACzkAt1gBE0anodbpM
RgMLBK4aQix0BNnVyCVHGhclaF/XZHum7FpoJFEIRWN5/X2XkYGKHrT9ZzO03ebo7RFnaen1P99+
eRc2uJwAH11QoRi7qfRxKMc0UHq9/O8LyZfoTGs24FY3P5CeRaSMYN5WVf7ScNV2XRKr44ySjCRY
x1vSTBlhdS5Si4YwB7tyKOFreSQDEslJazyUszHvBk5F/4dOiedzwv84Ad4F1lVU2OwMYiwJHiOj
MlpyPWljWcwGNUTKtGWOvy/GYL3aQmnbZPmUPWFr4L7Bb0sQxr4CwVpWWnQyJSR0YHyB3Qm1Jylh
KzNLwUzrtVuUlUwG4a8cXaeATezlh/FqAQvbjCAFVo6Qf+0ilvhQ9vlicSe7AZ97iBDsVyxPBhLJ
oNfRbgnSMvJukymXkRE9OwaUFlngpBa/MSqejk5PXAzi2OfGVbuCgTpDZuwvjWgHAl9Ma+UOzkve
jn8dMXVrO8ElKXOOCaAip0Fp64lrR6xJRV4TzUXU6DXG2AC50dascFhjfTP3kuYxS5M6+k30GgI2
px5QYHuUbpH5kyLVidXBKCRe7UpLiUeARctfyttUXBWzGHfko7a7mBZfzh8jNEPcOgSuscDlgA8a
VDL6gj39fVdOuHPQPS5XniGzHaf+uiPtSSvEvIsGeUd5qY6ixFbQC3FvhhqHOop3vOzunvudpNWe
XEykPwv6wTbQXPlJtJ4NQ6w1hH/EFkmMosvlbxKNYJAxmjf1AvksEjpaGsNFVvTpOMYJ/Kx6TNd0
HMhzieTO9OaX3+s0NN6u6cMwaL30VtjEZgumwoFH8W9ZpMCkZvI1lhiB+/vkafJIlFDlgQ/SbQNR
pBWdojYk5VEjOAx1FweXKA/3LB6LUdFDg9G6ZH23JC4/jxHsNY84733TUlI5mmHumfbZ+6hhFef+
lbigHZfT8GxffDRusy6PgwmQbfBtE3oDA0258N/q44SbgQcpW6Ii9HybCh/ag5qOYFY4uIUo9Kqi
O8LcbI+/75RmMNDtw0AS2bvFrP1Dlx44rpo4UwHgijxOFnxnLHyZtnJKdJC//x2ADgXXLgcp6PJs
ZDFVvtF3mKJhVPZJeKi9EcFDhSMD/W0fmVjFrflQeN1/ru8YoV9bwOOZYaqj6YzvpW1muzptwTP7
+bYV3fMQVk9pyuDargZ9Qz4L/et8TLdesS389kXLXQ5lev3qjg2q/KHccZfgBrMYsJshPHUWQ33F
uRFsYY9jsbO0O83Z8tylFvp8k4kZ88AakGJd3RGnEW5GRmeaQK/IMrjmaVRyRPEJW3XRQvFwU7xw
5FOgriM9S4FBwRMPCxeQh9II+umfcHPrW+I2HmSyp4jBojNRZmVsvdwnwJ/D1LtEWvRgdhMbS0zE
BdxY/DGml28zTEVrDhEwyQar3Wsau6FOycqS552I8gbT0kUPTlZdCjwcR25v+J08rOWGRGE6q9ml
ymnfGRFGRbycxwhrEueY5kIOKoKktieunRyDRSFhcSbl/AX2s1yS3msOZxa5ENmnPRBsF2HZFrn9
yOZlrGLwBeuu0wskKbHN9cekPOTOcXINfzXoBHj38OxP5Mh0vdHuXcN+QQ587ZIh3WKlwQLjQvad
nH6de9nwqMUoheecFE3cgnvL878NqDRp2qufYR6eJ7/vNsTdpMc0QzjRJIiiFLgM8IGosgYLTVOo
m+1++V8QySKwq7vRwbGJW1ESrQnX6aMevkYUB2x3aAC8iPhDBFB4GC4mh7qgIf4IAG2YqoCknW/i
wL3AbUsUGZ0JvExDmmMOXMR2/pDdLINOJ8PmFw/9v5dZsE3NbsJEI8Yak1jFPWvsQCPkbR8yW7bd
+suM8nKLqgErdwlTZm3R9Fy3QPSgOkLhGFz/dxeedq2XPyEu4vly7gyZJ1Ko7AqZD3tim/lEYlqs
aNIJ8zXH03FNDhG5t/ijWks7UhTH+5YltWr4qFhelCEIZKhVIOoHHxbkSRf8cp4EcClk1XMjdRSh
jQzqxj/kXaIFYQKIr5vwsqfE0fY9etQJvRw+bS9glhXR1Da/x4kgyzYihRXRts6whCCJsvNI9V5Q
WlMF83wgXtIFLf/7/dAGZ9zHkDwGuZjuClgmnH3aUzZD/GNhDTHic9/kfo06q2XxT6aEkMXG/uuX
HdFkmflCwPV329HAonv8MVP27phd3jsFeU1IdFreyLJG4sXq9zuZiBlRIyqw9pn3PEmSzf04ac6Z
ny8J3W20G1Jau8p376GLfNOT7YsvRyzO2DE4qo3uzvSHr6ahByCddtjKanb3RA0fPIFR2OnRHs8T
dcD/4+48dmRH2iT7KoNeDxsUTtJ9gN5EMHRkRmq1IVJSa6d8o36OfrE5UT0YNHo329lc/Pjr1q28
EaQL+8yOrbjwwiskJDWmdkJAxvgeKf3dWRAQdYlTDggc1REqfkbmYipz/SUqzXCbZv6T6XTpBvB9
y5HsSRZJd4yrb3quaaf2ChKX1yR2Ys/z6Z9fGiYJfBkcQmkQtVNKnQhVf4xFaG+70n2v9PDMwKvc
DVEWsLCahzIl51coPZ0ss1V0hLH5Sew12OJPfoV5OwUG4JvUKJQICAea3BERs+lU1hOmzrk72h1R
JIrnoVfGJOhHxzh3JXnT0I/2HabQISdOHEd3eXY0jOlFwuTxzIZmXBM6Cxw2eztO1zazhqN2a/ku
pkAVsPV6O84843Hi3hFbZDX4m7/iSsYbxLyUYiTKuuvBvECgaA7VnODuipnllCO9lo7GxtlzPy4q
xG3lkSI1q4s9FhPfLUdL9LG/ws4QZzqB/FBxua2tTp5ptMlPiz/DiFbGzbKM+ZOynzIfO1eWShc/
iNNe6nKXhtF9mjbW2zJwH0prEb/ISGYcWVmmBhN2qMKDRzTexcoB9SLA3QQzcjzTvmHtFvxWsUdt
Tp8R5ISm/uH1LTS72OPTygijMuSlGZtcckKJF3fDb5MPdDtP0yOEBrhDobz38vHHprE0aA2XBok4
O5dV/TmPtjpG0/D+DfcjXfdRvYCCgr49JBDq8BYUK1+dltw1dlaR/XA1Zdu1kDjhXpODte7QZN5p
5m33UfQrG82w2EjjXVtka5cFj0eexyC1gDmOMoak59FUpqypudBfQcW69y48kDRLYrr70TfhBA8I
zXloP/WFnxwSDTNljJrLkv850EP2+EN/FmLr59niKF7j24XG+meIudoNs2hhOrrUw6cMLkf8amqj
OUGtK+7/+DKZVFARug0zecECUB0RsyCmCySeOrlhA0ZvwMKyyYx0OGW1jUGH7ezUDh90c7GqzgPG
YvpVV0BgfIxVhKnzNlP7UNnjtm7uRgHW0Vhu6xLH2OSJbcE3P7p+GoihuM3aCHdxTtQhnT8Zin2J
hMx3V+XykNPB2RXyJ9SUhJL+wCDj5c24GUpCpKxuJAsIGBUECjYR11UUnGu6zcvcVQsUfWXUIDec
EJDYVHNVG5JjnpC0nmegDt5Q3ERFT1ohpjW1n91Hx3Ebru58tzquCIQ5KrzFgGJS8mw/ef6gn8YC
b0KdIU1ZMTVB7oD/omsPOgebGrXFXTaY37mu+n15XbYBmtIcoH8VQkrAHL7du2kAW2AN81ERF4Pc
nobOTxnTSJYb1gsXhJs+XbJbLi5wJEmeR6p9BgQAEFTjH6Jq2n70AUsb7eAFLsmRzWxOx3DiMEGo
MNp2bvvTuBS8onYExpQ6q2rSDiZQcxc1Ouc0bHvroSi/o8SmXIsQ5nqhWJiyEpO68LK6IUWQ3QDx
Qq7hh4v14mxkiU3HXRSwj1jSSJblv4kI85MROd8ipFNMAXUmuosG46hNZyynfu924hdJnqoZAKvI
WutqQaDPIsLi1G1wb+MjBuOGolrkiio+Uhxm9zSNtY3EZhGemYcdhU7VGkIT/UtX7r9YSO0m4jJE
v9M01ZcrLBYvtbPSVtruNAua0VsPvEyIRqLYEqqllGTWwUxb4wpCFBjsWt6PifGdzxVvcEpYXIQq
XMdpd2u0CcU+nfU8a4D4NsI9ngsTWz+H19ioHvUw/ImhP2JxWjVhDF11gFDRRPQxctAFTIyBY3aa
e6MIb+zYgr5eQwWDm7FGlgu3Sw7FNZXNkbDtKks8+pT7eZdNybAKG+EESw6fIwYHFUTXNAntVsPW
HON74JWQdMrb0tangenoanB6f0Oh4f0sKUjOU2ILMoqZh0cR5NywuhGpxqXNy772QxMkG8gGIiTu
fUcGfa89988XRtBB01y3o6I0C1y9Ht7r0vEDLDY7gtJy1zN0AT8U8HMC5igJn0iGY7u5GH+pFw5v
HOU+R41j7KOyfNNVdlvP9HU1DrGqgbBgymMZ9D5Q+cJ3VgzKKWKxKib9Ygm4GmJgaesD9qv11FrN
2qnKiggsxckJ17ZWe3+ZK87pQCnL6P0NhAoviQVXI3ayfb/Ut6P2zL3sOCsu8zuHElB57T1+I8Lc
DmaB0nDgpjFapJAKUQ6T8roTI84v7tZFYWjWEhyWc9yRxmG0tpE1QuKERrpaJs8KiEVUds0eSQQz
A0nVU995cy3NZQ3O15FP94HlLR3vMJGIjHAz0eHXJOk+61q7PHwcm4oFKkJbFk+QOiArRhhbx/FQ
mOWCFw5TGXXUoPUjzigpvYfd8DanEAFV+sAYuSV64sM8LIicTT6MYC911pWESVjDqpGnrO1e3JZG
NsQn6pzIX2cm5W/M0C6Sa4P0ryW7pAFlyeTp2lqK7A7nXH5k8fLh2/TW+UtlY1VJef2WlCclGKOa
a7joAc80HuCZBthxY26RiCltn/tgbPRlAThPJgJLQMPbC1tvMPC/csyiHtFa27AejszgrwtShBef
xBKlXd6+NKzq2Bo+IwSSU0FuV3QFKTffFTqmjvX/ikeEut5iCC0kPjgmh1zjiRmM5rEt3V+g5Fyk
K+IYwuxRCuzlnjieEZjX4rOl5tUjWocCA+bEjxX218UYOAU2j0W1BN6i6pNuKS3QoQkmDsp8Q53w
r99LLHBkf4WwA1qKrCNlVb+WU++dirBMTjIq8AlvZ3PfbZy2w9kJSxlXU3iLi4IFPBmSj9ox2PCO
EHaXF5VHb72bf3raP4yDO9+H2T2LKS/alzk11k0qVlVRu3tsL2ThrgvCHFNPJOKkXaM1cRhSTf0Q
bTVAubFW7wrP80vNMkPml0LmfhQP5B6+ubyFdFVQqFd3poW6yf7fE0q6FDL/tCjXcLoGDs4wSNLv
bUwzJEzkoSEGoQzrMlfiiZHjV92qN1XAACWvyK0ujFV+mnSYUrptPCyjJnkTc1me3Wgzk2wGQT51
WK7rA9xrMm6KOa+J/Bt4aZTt+Tgx5Hg152kgNb4YL9aCI5ew9o1ft9GO1hBDkzWureLdytI7kMoI
KOYBQaC7oYYdM1buxLvGdos3GWFm5ZifOaRoEtMjF6buYuDCzLr3KhNqVXu8zkOf3qn+envWghKw
it8YWUS6EltZa0MeFrmAvyF97F57OHxiMdAYsPiQqLpeghTRh7Y/kbihUG9e2Jja3QxVmDKW6KLp
RFhHo/OsOSPoNBxX0gSC8k8JWz1OD9AQkVpGOA9RHO5z1dnsEC36RkcfrDldOTtkPio/RziNXEw3
o7IOnQJ/xbir4BaXNwFXqk2XO+wyZpjvy4EAycDZ2+TaQV8JvTGV0+5V3QMe5/izEKxusuKIKb1b
wou2x5rpiDlt62ywyPHiK3Py6Z1zslgVeNHWGDbup4jZfVykuy6zYD2OhJSuT3LWkfRJavb5NvDx
t3ORBYmCqMXPyfqZUym8Qe3bD46FhahZeHhPjfFQUCp5iKz+PuJIvupTuZ8xhxON8z/s8LuhtWsz
+EC4HEL8MQD7froujhbhpIn50gbk48XKlp/JrKegISIXmwuveVH9dbDkLPjpCFibMJox7LkJuhAj
q5CkTMn9DiJh5SxbO/bvrLaeqOsdjg7m8EqrP8djkOveJ7N4cNE/AjmAd1vKL1OTjPfPbfyrEyy/
1Oosu7aP4oOW1UMf+fy1y87Dj5CV+3+4Egq4gWVirDLqA6gF6lyGYe2lfn3AC/BTR8Tg+C5v8dy5
OP2i9EnmUNqpgoipc+7iWwd/dRcp+9XEq72dE7zVfabcuwp8J5lEXm9j7OgR7ckDLNWDM7viazEl
1nLS95e8nrMTnjUFLgSEvu1YHBJzQjrtGO7DhMPbkuMFK/lPKqdsLtfKH6s3zX0VqQDjHo2S5huU
G+fBhFFU6eoR2zjTyDa/J+p9ntD1HL7hQRAeqlIUU4zKFTXIxA3kDiLbo0tEMOQcYar20Q4RvIpZ
Yr+9xreutuq0Q0/BTOaJq4g8PhNTxc9p2J/mJtH2s1AT6+RAZnIgD3PtUIpi7PAif9hWpeQ2hlQS
Cfw62dJzQJ7IjpPaRgpuXhZPorhQrykG4gpc29CmQ7D++voDDsTit35xky/JXeoOPn+ZBZEOQOq2
mlrGC2J5j5ZuOivTUJihLXS+vPcO0s1uMoay69pLZg6csXWuNUVBhWj20dxRFRae/Zo7he9BfBmG
CgZzskBFrON5BdEfmWtGboAMiPKRSLGXBJ9XkTFiAxBIHREcJx3d0CL03tUN1CjGn9J/xi/L3a4m
O5l8RRYlI5DC5DpP2q9ZPo4WbXu5+4eKyjHXnY+JxXEnd7MPupLXvrC3mW2xnztXx831skshTx7w
vO9oRqVqpfuK6/5YGI8NR0wU62nee53/gTf/FKlc881FvHAzaxyueXzdgFxjytw3pF31IRH2u10X
F9GSoCdVt0GoGFdg0Dk+yvRZxvEZcttB+tND4dfHj96wTCyv9OUWAFbXnYWHTTXdeJUSRqwWD06k
mBMuzTbD2r6KnPCm5XS4CTPCZqHIy0PcqttOux55Iay/KH7xxp0LAjHsGZF98njo1qqur/WKEA8b
ceCNrvehGHcSSgPhVP8+G38qxWkFdx0CSEVV1FTOxbb3zB92wxR1TbUbIFDtzsxrmzrXHmkC7ve5
t8yvxfM69NXW2KH3wrrCV8Ry40QB3bLoXqVxNn2RBWbPB8IAVu3qWe4iixuXTxfTlpZK2FRqOvlO
ihogym0chVmge4g96TwyT7/QrfsBYhLyGUfDU8trterG7rFjKtNiF9xQ8k7bUjds24EoTUekFOIb
ppVEw8UoT4l7tsP70O3eFres4OkU6iSid7RQprkcm6tCRSdfd99SDxu8xfVhmpt+uw5N9vLCN/Vr
OAA7g3pW6el69wboazVgHfwMWx1rx1KCHTWVaT/YsXgZTc0lGxFU2O1zPnbjoRyTfVONl7YXb7Jo
qr1VWS6lpOE+tSwRlKoo6U/b+WKeghQ2Th5BvMtafKEogUURdgdMAEQ73LTauy0lHC649HFmaqbL
+SbW05EJ2Kqp/IOZAUekPXJMkLAdJeZAOy06Nu1I3HwJLcFV4JW1DwQU0bm5Rpi6du8twBnC3UEH
BviWDcw8xvDJJhq8Tf3+huPX2zh9twObbp3nyy4aRygvemuCQlljwfDwYYvTgsMAG2O998iOeynJ
o8ilD8FIqGBqGn07xYraX+rVuUuAVSR8lWBmWLLlSQy7kEnWFjveF88XBWFp9tegyIKyDe9ywyMn
R0KVzzBMmYJ+9LqoLxBxk5VVdpv/r5sFbMv85+/3Pf2v6LcKPvXn//gtaYaZbz+L33/7l8f/+Pfy
P/49+sz/a7vAP//Of7YLGLQB4JHDE+LYpkOLjAPdf/zt9L/9i2H5/+o6pulLKcnOKeHSYfB/6gUs
jw4By7OVgI6lTNOB+d8xl6R5wLL/1TF9m3oBCfOAWLL9/1IvYNFT8F/KBVzf8YTnOj6MGlxLpvT+
W7lAZzWLZQzGvWsx0LGs5HlqqIRqx7ZajZ5tbeJh5M47ir0WNfESC2J1Y+X0U6SudaYdJuICdAPm
dnJ4QkNEOzZY3/rPNor//EzvqnyOqvJ/lH1xVyWl7v7tXxw8UP/95/T5fKRj+3wcPmVM13/+/fmQ
lBG/3/qfxhiSNTTiczxBlAHLqEPoN1mTvi8G3gkaCL4UrWm0ItMuFxmS/6HqQFbR+Nj7XY2bQlIT
HjlPFniWfazzHzbXaNswEmhF8ZxowKY2LiBYK1TUUDRkN/LPa/M74j8kndQsjyKe6ZVx0ze4JkGe
Zt2TyPV7gSttzjCUjgnzFrsAVRFlu0SA1cKNjHEeQrxaSrEJr/Tm8lkNvFWMNKgjVPOuWoi3WpO/
xUrd7eBHkitIMugPxd6xvOiIbxCBasGmQix+2BPbfqzCOw70+jqDoQgr56cRTFZN1wnKGzqJuPFU
JC4pbjkwriBF3Y+Y/vr6x5y1fS5aggAywjV6jfGyiC/gqsp7J0tL7Jsjg/yJLGPChT9xG8RGsCxJ
CQDC7L3ixprEpgfDEIxjDUEmbj9CNd4vXKx22kt2DuhJfJSq3dKEzYpl/l0hWmkVnWu2mxlP+mao
Z/izoABXgx2Bc7SprR+zYud3iH7//OJd6YAYKtJtAdSq48K7CzXrdBcq/1bH6i3zXRBlaNpOSZoD
/RwmGz9k0TdBYgyncQEKVYwMs8gGvyU++AQekm/A1PQhxNMqEtm2ipJbz4w5GdWdsZI1oA1hcGXm
ERDGyAmxan4atBJW123aOduWVkcuWty2YlH/zcnyQRpjn3Ea6gZMypptswf7C/vkiyk2BAUADujf
DtiWOyvEEXZlKDVJ8o6x689yh99IMEdawjdjgXQJxhu1zlDwHsrLwZy6vYfjcNOn8xfeoDPbu2DY
LtaQuT+Ifax0Q12BnDmKXs9q8BT6bTeqO3vRuyKcd9pO2mM7Nc8qvxmaSu7NEACIXTUS1hbnddfe
GR7EUav0i7WPQZPBmS7WSxu3dOT1O7+/gqTYVvKoAsMpxAuhdOb00VOM+oUBI/3yyOGF5fwsilJv
cb7vh5jt1AfFZtvRpuUicaJTYZW25Sv4QMtty0NZu2t2a0IeUqQb3IVgaTAVY8blDoSFeN1Y7YEo
lh4W6GhcEDi6qs+SkAqb7fjIegBkigamkhjr2u1fm5FQSJktcudjJgI6XK4ziziZjQgxYylYZuMU
FemtMMrb1h9/Mfs+cDqjpMLqrKOnH26uD4HFrIiQybrLYvhNc4OJD+V9boxV3dMALaiM5f7S/MUU
P3uSPgCJngE8z16ZsBrhHlHYR/aTe/5RlZRZEoWBR5P/Fpq2sx53leNze+OcbsHHUuYX9GC0vJkp
P5YmzGyajilq5qBvZQNF4l+c8LeGFBABAAUB3r7Fj/bgPjMLNjYi1H9eHzFcqV9ta3p1m+RJZ8O3
22MyhRWoQ69aC2U+JO1MF0ZLZboayP9HgEXN6cx49ll7MxaXLn0HrglSNExe86u9yiRlUw68Y+HU
HryEPybD80/OaF4RspbbAY7BGnTQptDe2R1R8oDG8TnsjZDlYSCUvm2Femwa8Tu4SbgFMaPW3TVN
sQz2ITLiVUM+dzU319IkO8aWgSI/5N5PnN8DGs03o5m+lLUfgcylRyaLaPtoiE9gDQpXsKDfBbOc
cej/TCK7O0rmzx56DeNnLnBNjfrRK2QKD0iWj0o+O9kl7PS5atQhGksy3sNGmskVTzznaJDWFqgD
eKkQgZoEWK3IQtnstUFcHfI8szhzyiqIgdFPTJTX3YgMATPpWtQqeB38V1plj32T3SsYD/TIYQAb
hXvo2Qko6CgLfJRVeQmLdDpO4XIKJ/gTPFCh7yMfF+abiA7qOizoOvJXnvFhK6+/ixLJZUv5B2yV
FiMGdATPIWhJ9PSX68Eaf+BWZD5obaGKrel37qo0r2xNN/+2XdA1BDDOTXSXdCn9hFX56Qo3PcJ3
/xlF1+zLIlxVyXipC9amJdvPI3OtpIC3tQCLWuZPjNxoNQoyruTPRZLzSYoh/6zbIvotynRHA525
jmK0y8jOD4zNep7pm8Wia9gzmYO0lIw140kjpoGwEhSq4tYMDPuQterhatlKKb2ToF88CEArA2vN
MpHHbxlZbmUPblrS2kWTG16Ecb7jKHHGCEmLbxz223Fo4R87zm5QLi1r9rMiCEE+yuw2C+R0+km7
te2pcgefCtYrrFCPSq2FgM4uKxH9NzLNmRxgwT0o4rXb3mUfjEtGuBYh7x5XfCCuzahu2cHKiBSc
MAUw0uQGvHfYNMChrSHGS5yXTnZXkxsJoOUJnFfT41Bf4fJzysC3HbZ4e4Cmd113qelHIJAV/iAD
M47z5YbZYfjslBMWdmqNDEDJKQ07rY+3McI8uzAK2LkLKLG0W9wADdO+eNjCsU9/qGa48/34FZGb
eYBbvvajwhXG/KrVpcVYza03mNKcbVYyQ+kdRnLVAlyPycjb7F97H7ACrfyExY7eGPBzUBaWFDUv
lf1KjPQ+e0bKNLN5yVJxJwBe7zN77AGKTg+5HPO9rNx4bY+2BU8aKjVdUd3JI796y5Huq220wL/t
YRAS6Qv+5mFL6/SvMVsLsTL7NOgl3TrwpBNAy+eiC2/H1t32ZmgHleN0OAech5md/WFpmmiPRWVc
d6VzSOxU7DMp962w0o2l7zjFdff//JJWLiMFLu1NMl0G/LArUAN1EHnNj5QY5/L+rpFnV41fCKpw
NIdV2V9/IBijpVB4UwByXd/JXqGyFu3MaQSCzsLlyR8YvBnVTurpqw1D2n/M5NJOf3Op9i68v3Q6
M5fGhJK92K6xmTNnVym8EK06zanxp9yQ/qAB9mS/PDGM+WRYe/EmwhtlM6wdg8QBlUnMAu23FjYw
INnqWJjNvJetnPA38ErN0nkU9s53e8ymSfiYmvCFMXlyO7Y4TK7Sqek3wFGuBZnuXZ/myR1KMK6E
DXka9mtNIfRkHiMnvo2wXwZNIY+RFWNV4F/2fNqUMj++S/OJSkc1IldVi7+x7eKSkwRlXIEbq5g+
jYk4jujzO7d17iePJi7cCPuiYrwX993bFZjFAIEyleKY9r9VAUrBdHkClmtBA40CHXRQ/8nDajld
XK95dRL/RU/wVnnvDuHifZMCO08TMrJ2OlxzbXa2dbYtvYULx9j9tQb40eEyltQwSDZVC+TFpi68
H4eOAcbuN5XkljvhLAMvzPF3LqK7MWKTmajNXdy5vUcffkwSOiIledZ1w+DebKVxkczEQNJjb7XK
PtBjKgJvdJjva2UxjD418TRj8pBfuik5xxp0SBfqKtmEon4EOifYTwAuaP1QxtGXdMBjpE5P+WQz
nJmQIoSVZFgTMIwMxXkMbxrTiwMXlis1Rd4m7zpMSZH6TMwpD5T4mEEO3kgTO+Q4DtNmgOSydslp
N4MxM0nN2dBInxyIYFLPWYUkVQHchxO9f1HR4HlO+IliYYZHDOvVPk7c64JWrpOBspx0zGG+8q1U
nrhxkvTRILCxJuz4bplqR6VbtSNws6tqyg2IeiR4rCWcE1szQ/JDvRtCqIf1d0WEZl8lct5K8Gg1
vtc1Vlg+oG4M8vpab48juvOKqzeXQ1i0HJzQy6H+lVSi5OMnwGwD+xIW9nT6ZtEHuNaY7MRgH51w
eJuaYl7/83/7rvnDaLpY1whSA2sq9w1/L0f5laICulhzn8pwuhZjrlrHOqDedFhSj5VyDcbhOG6X
1FfBkDKmMjulCW9dObVZQHUey3+X3hPO4phokNjQ+RPTo5g7W9lsLQnxhXONAKrCtCwdo4R0NERr
I8m+La1ox163QlY40fJj3bjytSCElBCtApmkN4PNeJ9mUPwNmOl5LXHG0wSwIwbIPCwnRgOrtmZC
k3QZ22eV/Laq249E35k2og96ebobTBmu2kF7W+6ha4EZLDBYFpm88ZtW3uKeLEyZ3P7Wadt9+J6R
nGRNTl5BBclx7rqp9UFE6GRxSaCTliqznqatQxr6z1ZhzvBsfLBR01nMy/hMYwg+xhCzOHF6Nfbd
Ok3Nra5NSj26+abg2hfXCFE13NJZ0z0eU2zEV74HU/dCSSarmQiGybyBI3BrprFHFKIsnuNy4p4Q
a+ZDnbueReK9FOO6XKhJ6H2axd2meldNU9y2E3deG4dqo/Jqa0VAHGlVSh/n+K+bbmIvFkcluosJ
qqjCtHz1gbDlDB9yNEcaaeW5HpJXtmkoEgzHqU44DnEJOBYXylTRtzuAS4OAW043bIDZ0ctDb1fM
5XIXhdj4R+18W9Y/GmvyaifLU2l8AtbjDlg1f3VyJQXFOHpdsvfFKtrEvkwpZ0JnbWIOaUWCnJiL
lqBQWlUbWnugxjV/usaB7/r5s1g45E40oXBgzW50XWOX7eIiIBSfl+jxloNNNJQZ9bzttGaAEq7V
BLJSREcYRPMbbokHFNqLb9DIFHcUu7sstnygEus+3m+/ZmriWvytU/u5om9MWemM7EL7VDTS6Fwx
VTEbquC9gWs/i9y8iZ5ZVaf71rie4Pyh39TdI/OLjzZlnDtBxuys9M/GjKaMqqFJmXJu+Z7QMTrX
7njhykKVEJAwV5dbXpl3qn1yJmtMNDwSJmtsCAevnrHKdu6xIGpxliz5FO9saKJJ1rFw92FOTt9t
t1XmceSqXpmOjbu4Li8VpY2kM8L5xrYJG5SgCDRGSScyPjIDN3aBk6G15bxTtEbzDHPpT2d8yRnz
RAlgh+AVY3RmI3xLhg7UbDcMC5KgEr6F7qG/S4dJcNX8GozNnIWldXQIE8Gu2IQm/2kUesa1LvM1
6jcxqA7gQ0FmIW0l+h60a0N9FBieGQS2172knHWM3n3JmoIPUjJiSXCRofHWNo3eNCFRcxaFs7Nm
cdqNTJsAvljQcnDZu/UCyQMkYhHSaMeayPkCgkRvIXUAxtvoCXxpNzK/gWha0CYhyMnP/g9iyJ0r
xY9PC8ZGxEt/qF1Gyr04TgMgAI5wtxX0bbxdxc3ihuyDYfmC7oU/xcfNF3LoAILRryqfeRbIDBC0
RfahmTUWJb2WLodXLJsvFWxYWRqXjIMsR6Hishh0LS31d1czISzAGBvkHNfKG/ddwhCDzo+Pyilf
yhmjXF7wMlDmCzqL0Xnry4abWcMfPGA/T2R2okyTB6a6kmSLxD7DJ/8KfdpHS0pFGKiwFHjzrzZr
DF9Xv2zqZ/vJ9n6qtJto8yCyRnrxyJRNBRmW4K6dMDSk4YlY7W4QVNWRpi+d7CiyK+aN7RAsClwA
3oNYD9/a5TK39BwhnAErIhd6wXQu2vnkUkPWYXDs5BGwSHbg5o29zdp512XUE5kiv3iLPe1tkr7c
o1q8NpuUnVgyO7YaY5tVSEGivg6fvWU3WA7a4+j81U1IKN0SJ2AV9npmk10NOEPWKlPMAcv1wmQd
jnYjVuBdspULc75svrTWP+LKQ7A5UUYm0F7PgStm8Llp9wJU+pzakrepfWR3GnAEH2JAUETA5VMM
4woEBQWiBZMf1xkfmWVTpxLSrdoylGil9VAxjDMdXrFJqq8qgXyGHl2s4ziKAjlHp5BMSmLYtw1R
7JUekb7Y3dmnKY2mrElIyk+INeC6JNVN9x2Ts+nujmZpdbZc+oydkecg7Wk+s9J+h6u/XcwQ/SKB
ojipW4gsfBkNfkbDGJ4wZDV74YNqnJInEe9j5Jl1WaUWNlD/fSx1BfqVWG+vW72mq46uiZYugDmn
mCK3QEr57c4Zz0nkvdQCGnpm2Vg6iEJOdF4HsWROlSx/5TW0V87iFXS0scNY92ppWpBoTsIceBKQ
Xldm1p7CoiEYOWpgnQN9gMTfCWZRL5EGoTFtcXwpnMAIeYU3/xnuiZaqez3B7ZJV4YEUKeINcvK2
bXrSXjnKYc9ceBq8QzzX1LqHxUTKw4rpWkANVjZbe034Lpi6LcUvF7ez9ZZwU7QGDraafQuncnNu
Se1py32Fya48zsYunz8Mv+lTRwZg/cKOuCZyf7M952IKFOWcoIUtPlRBQaMVu69Gw5B6jL6ibADu
a8efMDA4hmLkxQyysvOR/RnMTWnNPI3eQTmSfKUHT9vLHlIw9MieQet23E4aXH1ztV1EfGPocctO
nr8lktOVxrnMe/fjDcBX2HZ69u3aIR9j813AnMXnPItNBiiUhC4HNangVotkV1IVTuY0v00Kwwl6
llrpJZ/SGV8bC+VHuyXMmlBwICGcRl6oke33bJT3pmHPa0c7f6J3LnbTfbKRW2eyXO+iUw+uonEd
JQEn3IBzWzYZS5XBlzSgYBUaoNWv7U8ZPs/peSkMfl9SX8YGMZGUNUdXtLDIc71VATuxhTdyiVvo
lcaHb9XVXeT7mGxYAvL2uY05/NsGV24HqXQJ5sw6FY6aH0X1wKhABWZrYspcWMqG0b6KyYJwP3b0
BUobPLJon/jVGyaueOW4qIpZlG3STnw2wNAwLj+H1ClQLy+/q9z/KGbrNyyuepRLuDjbOMvTYF0r
al+VMUIRKa9Wp4WHp3cw/lfED1Yzpvmgjd5RRTRNAfNRtgaQe4s9LO1lMC9wBjoXEz3dVS8uZ8yw
hAoQ5QtGPkfZ97r4k6m6nX2XboYJcXNy4f5jy9jTxLQj5msGlHblbNCADGyXvJzVTSzS9qX1KPkq
hcuPNzyHk2s8IMQSXa9WRLvQLqf40jPSQG5HFBMdjofkVRdUNqVmA5jTyHe8kcfEdRCo/E3tUnwW
afr9AHZjSKT5dhBMlCdmT6WpvEPRRm+hZ99OjdMHvo18QszDwN0RWIlz087iu5htrpWAxlDpBqpB
yaEDOL0p8/5hINMVqAbbkGebX5PksDSm5WFw8t1czbeWTRkhgmeNlF3KMtnqZX6yRUN0OCPPC3B1
pekp6LoU2LfkLlJ1GaZrqOO0GCylQ9abI4qt/e6E6XUHjYr32/Z2Yiq+ehLYO8qyLpm/I8R2j9i9
XMMxeCA4HCaiFacoJmtbqObFyo1b1SPQDIoF3MszOk0BsoWVf4tqu5lcisLmBAvC1Defac6cpE2e
2hL3sjeCiWpt+5Kafr3xPVpMpoWQQw50ySbgtJFAovrFObVJHFM4VUHJnLu/oUZIAR68bq4dX7Qg
B30vCEP5xG+qCUR9NToXsN3ObdhH6dWnePe/KTuz5biRLNv+S7+jGg7HaNa3HhjzxDk46AUmURLg
GB3z8PV3gVnWllKVZd77wkoWxYggIuDu55y91+67WJ3J+fmYPFttCjv7ioOiuuMkxFiQ2bvZ/2S1
9XOnX/mabqmb22pfNpCEoF3QGsQFDpfwZjz1qfHRO3NMN5/myTSxCHVKH4a6+GbXJuFShrOrkJDE
Wp5ETzIn+SWvXXWOEocYA/J+IuxTNzmzem0hDsC+0KyZgVgwWOanGapHUopNNMbtAWPgte1gPYf1
XnRkxk6tvPPBaFELZ0+x4dLQMbw9AlHMF81HPA+XrE8opitOs22Lmi3rt/CGK8Y1zW2qm9eU2YNg
nMRBMdv4tPHQN44PqS0hlJkSM3bznTEW8rLZGHZ1m6YrLMi3PojxOQPAGjuQmVVpdZwYQlSaLEkN
IF3Ev7CGCXpfzz6lUiA4iU5Whv5PI9Idp+47C0SJXmugjUHlFxb1eSqKR1uEkkIYo2Fjd/3dmJW7
0nSatRy5jQ1v/Kj8kaGg60x7ILUfbmuIo0k4sNnJld8q9RQEPdlskdgG5XcTQSAvBDMUzf1V6tov
4Z48HWsd0sDkMz58RPd0ncTJKEpw7AZ7W5Aj9+nCTMOoSG4Hd3iuMAf2dZfA4e4B9+ORJqJCvjRe
ClxtMI4SlwSJIb2MH2NDAMSe50ckFeEqFN/LAgHS3OMrcfDlZenA+E8+gM97sVTGx4F0tm3/Urn9
nfeSGnB1SA1O1FlV+AOtlGTIjtvvhHGYexq080oksTw1nrROiky7Yy2IR45cDyYYMK5VRcgD0tMo
IBauWPdBXl/QXZf73rq4imZDQ5TcM9qYgBjHYMvaOz2D/I/uEY8C1gWybXQDhAPDuysT+0sS1/Nr
xKq5IuQSza8JpdzLm/J9zMDvamf6WuVpSL6qGUMbjsSj8NuPaT0YnmDOV2qO7oV5ce243zpkTKzC
QSFz6qf6WwG3lWiquLf7B/za0z26y48wdr03WRC7jjdC78kpsVaubVbn0cTZmHvvmL2nHU26cjfI
Kr4mXn7MoOSiMvhm+DRkPCCRuCVyGGa5Ce7Ny5G4wx7cmeoxLbzmp+WE70Prla8h6se1JUP7gM7p
KciIAxRVUR3sQQUXAvg6eME6fq5ilLVthScC0XZ0ZpICj2wkz7wFUu9F9iutU/tuKDWxIiQ7rCvm
ar0XDNuk6/AulHa+T/safxMGJ5pLA5C63iheZd0yY0gJRCmt7LuFXehqGcm0NrKBVRUU/dUcW8LE
EuRXOsnXqTMEjwIPzqPMd63tB/w1tdqwOBobj5TfTc7oaes7TvmUszEircSx2NXZRxHF9R7y0l3Q
0CtnmnamUXc3+ECAplgdO7I9jlC4q5s0vHgtEJlIVLCRe0FGHdHWAvQAB2G4nan/pUv5XybWByBf
JIK1tFjYWos2K/bNk+P/xMiUroo2dre9kzxAzQEL24ivPqcfWkKm2jk5ExrSYRjM8abe9BUjJJT6
EhcKLa30Jz39AG3iMjil7t60kCFml7gDH+lA5ftPYqB+EJV36EwFo9McWlzYIl3xQVexUvcNfWLw
WwiZYU7fpK1yN4YtyLvx/OU02z11AQdZLZK1ybHnACtm3hhO/jVyqbtau8weC53emvE7hgf7maxJ
d9tJ/zmNKJsgEHl3QHMwMJH56oxtdBvE5ZVPLfSinhzojA/5TQRy95R2LWCMzryMtT2glIovFpXT
OZ1hTnbhfExaqV+mnk5IS+RVXNsHS1On+41T3I+y+V410alBtbgeyF/YVpVB66jwDh4G03M3ne1u
cNZJO/Q7h0U18zcwvElLtfhjotq/1n7zOCSquhh2D9ArRtKlx6uF/mLrCY+ASdd+c9Jw61LRwYCa
r0EoJ7hOJLVQzSLMU8GuTbNiY2UBXo2MagoeZ/JOnV3WYFgT3/iY/C/kaSoyXnSC0LS6yq7I936Y
xqvem4p9K07DGHbUiBwJSNMJnoZ+Sz+l3k6yIbA1w85Te9PTTEu7xm63i+uIzBvbfdb1aO5qK/wi
ByAvLAeMrTKiquMqSM8o7enrVYsti6iAk1slzTYxj1Qc7008kJRZLWYZciasoTorJYINMw/IJojl
PC9j+qKBbBJbuG66JXDcm49MKgRXwo9W+G2TzUBTlBKBWC8A+xTtrZTHXNAVy4pwnaoy3lsNbhXZ
F1BupbHYgDNUfsSfzdhTmc/71JZmsJndstksQ3oRR8PG4rptiGSlA1CGHNiSTemiVi0sUFCa6b/R
jHek9q5DtzMfk1wVh4mDD/ln6b5ISKnFy8yQEUEfqfMTI95HJ81pCY7dezZCSga3ds+SDOwAl6Bc
WBqoRW8cgE77SviLo66Tl7xg65cac3IfZvTiwGh0yxfgLMjH0fmRPGU3j8wQeQsjFizdlnrdLLZs
SiekgkFzrpbvSFko/vgimP4S8W1w9xnWcDWj+eL60QLpEdAWyOQjItug7AkIlBOFWoHmsLh72+pQ
L4qcyPwhRa7oYjBaTMODjQj+OI+1hkpS45Az6uVY6DtHNc+w8hK6FK3k09xVTg0yCGwBtXH8YqVu
vM2A5rBQLc/7+eQD9qOj6fd4b2aH26TPd0KGJ1Bj3pE5+degKvVWO99aV3L0L4aDPQf7xqrzPYm+
yB9gGW4Gg8xLlQ9IkQcPhHzunfJw5g9mjzkGc6v3pgnCwNOwCro+u62EVcJ7SUjf1fECZat32qwu
Xau7XWYM6sGSAxDOaUO2FZbAqRs2dWe+IAjVR9HqYONU8AYpgyraijcRaq8lrTIbingF/2nYd3jL
rrlzqTi80N1Dohoz9mWVm555qVu7EvZBwZI9kx3Jx3waQXgK8ROTDUh0hG0PQRC+Ipd/KqPauJM0
NF8CRvS9ujoCymjjBl9rzIUwtdQ5NctVbdRYsJP5Yjo9gRVDA8oSV08bCXrl+XKcja5zwTIOGHAx
g3ovno+S1JiGq3IoI3B+k0MVdChL0JTVMzZW12V+U6f2hU7ztDPr+b1cFLCmIKSV8UjLDC/DSZtY
KO6diqBKIkEUPZwBL+6uI3Z+3VqOf1CJ/0hEjT7R4WOE980piRCVlbptybIOffznbgEyvK/qHr+L
+TMgd457/CxJ+24CsCuSKoDXdzvlCcQXO+GUb7TIsIvwGHhUYQ7abVr9w3MnURsDnrAPQxzf27XF
lk5fnYg2nMK2eROkIbsuHjTsZTEJe/TIZpo6O5TVctMtembLno9FL6OzYSjmW3KhY9NYF3VTnwjY
jLZZGQoidUmITKLGxluP6RWcxb53vPng5pK0ghDBjiB8jbZA4e8L2x1xsInwiGabLEQO3MXEyDcU
wW5CIHtvPdphyUe/dH5ow3VgS2FpYyoU31cRYfeFlck1Um3azB3MzaCnDqpaEvNUhy/Edk9urH9M
MoeBU7fsaBxBCkYeD0Y5LWzw6rbns3UjifcMYpM2p6sektGA7z44W9IGxV3mn6sk2U9CREezo2Gd
NGWy7pL0qtCQHVsafYusightbixEfsgOLSPEP8HOQoyITfep6Y9CsjultfsIbJwRTh4ffK741mrd
8jJUKLlz+hITO6ruO3k/IXICXAwgJvbG+1wbKIbr8CB6H42BxrMHRJ4ychk3miN2LeUwI0vlFlIC
JJcOU0yvr73jzwjxw/0QOeHBdTB7+74bHgW1OF2sW7BUJV3ZkCrehhtESG2d+vrF6gbMJ2V2adQ1
1A+9cPONAKYX3hekzZbOrTW6zTpYGl5+Xd+SarVIHQGjgal3UHdaEN/yMueI5L0AqcSVFAtIC5Pl
bNvI12AOSNfAKPJljFhvW1wxDG8ZVuv4ro0jalfhKAyvbGuxMXtYPnCeGrZ78ETdMvbwYSOMwZoA
RbydHrPvRfyIZyVg+TRgDkA1MN18Gze3qBXqYxHPhIKE855xrX1yywcvM7/Zud2eFdkGgemjtYuJ
62UIvUEW7OwIa37MsKTf5ImZbRO4wJdCk0vuZq8ll35tht/tRoz7QC5J8KgaL2XbscCV7V1PFbwd
kBzuHIiFGzF1JGVY1q0GnU6hYm2LwPqZuRrLcBEa+7Tyd5aGlUzg0gHDs02AtTfxmECGc8aSgdfg
HEtK5vDGksSqD7Kmn2gyxlsFvPMcGNHRNLFaY9RbKwsjXlouMFARgKiHS4K0s70VNo+J0zUDw+55
VzrcNIC84tr0vbEfsIdR72Mr74ZsXXYRsWKJCQpCOI9lTmkocqoS6UMNcMqHvhrQqrkJA3AGdH64
6Iq5DHDeCRgKiks6jvHLY+DAVE4a0tomk94RiFKsX7NoVmH8kfYNiPiw452mzdMgA7PhihCuFN2F
3vitt65+YCw0LdNh1zcabDOa6tOKP2IrSL5FNrJSNrvmXFf288AIgWXChHgR18+qZoH1safUJHWs
sxLLB4NNRovA+7kJ1aowYnEzY6W9cGxnlDQu4cHdiyza80w+q+vUbMZ28sUzNKbqAf1URI+2Uj81
lrsNh1gSoxWTfY4mx1AX1zwIf5Zz1aI5YiNUzPLo8lAj+OZ8MBmTY1O2X8miYXovAEOWigFZ6r81
rS2exo4GZ805NbF6ugIh7KeppqxLgvKBtO27khHDzgwKH4ZAq1kqkjenbZOtWS89J7Z/Oyjkc6Bb
xLbNY2fHLNQeqIJoEqvUBvRmxryxjkE4aY7MDoINyvHuQclGHPrG+EpsR7P23JoQN1vvinEBlDaU
dmTF7R3EkfXizALQ8FL1s8ZCGd8WOeMqCCfOyoCPQ2wtgIKEfjSbBu6qE0zXJTHcu42a+c3zLMIK
U/mU4YPe2oS/JYl4qH2z3LeT+j7ijVnIcYbLytIuL4IleD7BG2MKI6yDlwG5+vwCBHUmHWz53gVB
TyYhBmzKQ9qdQPHhNQ97XCPl0V1YEoWCdMano8KTajGZEMZbD7xeIW6Ysugj9In6tGsQaAmLIApL
796IM3JH9WtfoyR1vxGD/B42EgSbiQv48wuqkx7CFOg1HIkwxzveA6y+yT5MdbbxLEKCCTTkYLF8
Kau8ORIwQTfWDS1a2zBXIH96IfFn8R1d+2fc0NhQK43V3WAGa0Bq+/zy+et0AZbR1zAy5+AHRtUA
Xfvff/L5bVnONGzxjMg5KpmgBI+ozphj0WsyglfSiNCVRBlilAZhkR4J5TAQWnlIFPQ0n52m/+ol
IfPHML8G5NwzfciAdDsz21/FaNniSKE+JP3PzEUFFBmA3dWxqewXv6Ok8NuTLLL+mKN5tGIw1lYM
aBYvvqu69uD399LGRpkRncBhRFfIO7BdYknNztImn5VG196U/kV2DPYiDfGPd/0bsxOB1RNNBe2K
dusN7Jd+kxGXK2sGWE31bARElzkZAUZJZN/2xgBlOq2GrezKaV2WHjobOSJuYj1f19LcBkPRAXbH
6TRw4nfTtdf29Hs8Kbk/cRDFoXNhSnrfVP3WzX9qOTIrbsot3OwEk49gL+gTqNVd/aNnAhFgupip
GXaF6B9i8PJQDO1jaY+wP91ih7In2AnioClrJJACT/wMvDzah3591rKR68kJjGOt7/uAQiW0HFIt
fJMT3MxSISxLUBlM9pY5G1SlyLl1aopX0oeasQvW5JLOa5mgA2zwUtLFwPy2mshU8t8rbMrXRFQW
igR2AOGkZxKYqmtYkmhIUJBDm2E0qF10+NiOaAVcgiYCKNHxFGyMVL8BZQKyVgzjwVd6NyltXxz9
4IxJvkOocy0UzcsUL0nWE6EbR6ak8+ldw8x6m/olAJY5qU66BztIwm1IeOhS+X8VuWjAcNH/6PSx
HEhaqNPhMZZtuHEBawhpEUtmGO9xlpAvb7E4WojzD3me/1waJgzvlk0QIEDB3UDFidUMulm77ob5
vhMERSceC09a9BXkHANVhE2+yaKjSTzgcSogoEj1+r7m9dxWBiS5YK9dB+XzDMe3gVfRCoJEoxoV
/ZQOt4bFfuoARmJ0Zu4j7j9kw2+wCrj+NuQBd5he2s6QR0UKc5zY6WHqN0SP6YVIFgh1VyXsMh4p
brooq02f0EBumwSyvK/5E3IDr3UDBW+kuEvjCZ9wb61AzdM2xrl9IxU77FBGnFg8DC7hMgLxsGT2
tLZ7xOxoEnmvtKZ67IxdNvnzTtfTfT4AFaHk5qGWP7hwaQgX4BRuHG4V0iYf7ZrqPenRo5pe696P
Uf4+o6Vo0ukVr0KZwh6DJJ209KSQoibH3sWrrZCD3Fi9caHlHe8COX5nrkkmQfjdNBuyHAJF0p1q
96W2jhkw8y39fB7HuuuWfDq8Vg9Iib+51ZzeydTDSUAoehETE6X9d0SF5Ht0pLIHOoXkVa6W1kJa
Fta+7DMka273mqNLoEiNvmWdV7JeCTwhNpNm7aYPJie6G0SHxcWLZ8x1wxfCU/TGJHuQMyCK7aDc
NOwUMV2ONdpheADDUsH6SKhkfta+ssn8NJ5y5A9GD9asHEHmQBm4lxDFb9KsqU7l5GmI3+aas+b7
zEjmplYjIyecorSoyZcC6rIKxF0+lhAx/epMODfcF8PIONq1yZH529kd+WCBDNlPXjiihs00rIgR
Z9HYPpCScwloQVFftv56yIKRruGwxnuWHWLKNRWgEGuVYW4Li3xiJoF98DW0oUeS98jHeqB4rjMU
Y7P8GnhYl9IQ/VEf/LDJlt305ngSnFzoRQ32rc/ZDLNG9nNUs9oxZSB/ykD/QfiW2imHnkiZdHdL
KRQXSY6nwi7XdbJVfiK3LGXscyGEzjAVxW1grT9/y4r5i7JaE/FhqVUmKKU85dFP5FPdEGqwTpL5
ThbFFyLY6HdanMc5sRCJK2kUt11u0GjoiEQQ1hrpfrDtWm4A1NaCVuxIgylEh+u+YYKqjqnTCMgf
ZbRu5riDnSAPbgUGF5eFvElzyMVRFMJAyL8IG9ghAhljZRBiaRj2eTdKNiz0+qKgjDWJGV2BMyHR
lsYTPFiU1mk4Rucyxs5fc2m48qvRavW26OST0UePuFZ/uAzLtmgX+5EWEFrRfYdsYFN2NDW8jqmv
LucbmF0GA3S2oHy2DiGTt5tJ2GqLqRvVr3wghDVap2IKd75dfGYfkotCUTDgvxXTW0xK6qFiyrtx
SrTOoUJJE/HjxCrSjW2V7Hwa7GIF2sSQh4HYHr+dokcdPU0t9tuI/T2Etf9Ij0snQ3ryzr2o6nPZ
geMU1quU2E9pGhe0kn6U4IG3I8xlKgpmro1pxoeMIW4/pMGuwSp7U9XdD6TVEKRd9eHXJrcerI4t
PAN0TEaCLX4wmTXj35cV4k2fXnkcyyc1yYs0rXueS7rpeNZdjdpwANXfQO1GqVaSd+k/oFyqD11k
MKRtSXursCP4dIlWXpkCN1iUmCoipClWoKHJKzo5M0m0KgGoi0ORujTcfnYi47iFOdvIBzNfauqM
8W6oBWc8VcCdLD5wfN939EdPAd5q4ujBZXbOE0E5zEvrfEczf7w0VnOxcvvVRpy8L02Aj9qa8D+I
u8Xs5bqCCAk8hBACyGqZ0msUd4LyjK2mMpDORmD3y4E6GuRwhQXF1BtScEl1cFfZZKZrHvY+QoKz
NYIY9rmFNrUynGdpe2ptwU5ezUinTNeZ72OhYpIu5LmS7HG8xuhYxZlNWX1LqG5LaxCI1RDTZjxC
/eA6arUP60Le26bJecf6GmWji6gXjdpI0lkZwkNxQrW1MF2s+cyWtKDrO+EFT741OXsQ81tuIW/d
ECq9moz4WmPlONLEpSeQszmC3OeSdnyINToUFkx5QnM+AotjyUwTOjYehTgfIEYrnksET29O4hDY
3k8EivONj94M9RuPUUoik/qfwhflue2UA/FEPaEqeQ810A/i2aeeZCBWZlp8rpfskHisKhwACBjq
jYTcz1EInnKYYQETy8YzVf2tF8LepRSkGZmk0Rn7Fp5QTltMvukravblRBusRRJH3kRMk/SbFXmY
yDTIzXLMIaC0d7mFAtRcs6Z9h+UfUVpe+RuzEZgkShFzJ3BnOSGiS3vpUMxssDBI/S+AFvqLdh8m
doCtrVj47BEAamgs3K1hfm8NCDGhyO6tZCDjWpEuJm8dx8vPQX2mrkgOBRKnoo2anQ7G64Tdch1E
Uh2TOn0hLM/ikEo2DZnx+rk1L2BotIjLi4m0gua2TLdVk972IzAH7dBv43RbnkokDJs5IQjQLaMQ
BYE1PhjEcumRMJHK8Cn9oAG1ar6QNmphFy2S7Qi0yBjcLybw91Wbw09FknIq8KuE6Ns4RRycQbgA
mr54zdhuZs/5kQXg5ssczD1WT3vPAAlzQlGe0RjRkcdGjdozzfG5l0RTJ0S+IqRrF0HrHWA/mkZW
/ewiieg7pnE1ccvjACmuR8eIxzSo0+RQmeSpCfeYSdwjWrcBEcecX1M5vWHrqx96w7mbU49sHmte
NIzJqV1OG4iSmOlF3JXdjL6EXRW4Z6yPMlp4rbRjGN5zqI6BgoHArHelRP5DVBTLb72DU0RDyymI
DTHhJYyQUraOLVuuMRyZmUjq0CJMKGbIjKL0iUwCvWtkfsgZTx9MGUEgKco9jZuIXkmGeD8MN3PU
vhkdHke3LRZJBdepjQusJmG3UgQMUMae7Sa1N14hTlEUv+FKT26iOUAv2XoYKzjgsMXn2UkMfXb6
/C8Ja6Fj51lBHMMz0nCoIf8L7Aqm4ohOpVZ5f0GyvNL838pR8aMNyighm1moYRc2Z0xP7I4uoStz
7F5xRoLag5/ryDrYD3OQ7LMiNWGK/0gzTAmziywyiLzXKPSaAyXv3jbndOuI4nn42TC63o1Tf53Y
Q9e1xWjX7YKPUpEg1VuNfdbq3u2dbw6ZeOuSwTJNkPihccQ9XevwNIMUfnDa2jy4hnzXkdzNlRiI
5PLoK+iBzNTM5KiMuDDOe3HMPJq5rW8cYhmFZzPNXiqpH4YBC+MMWG6gLwJWuPlWOO620YwW3IgJ
DCyL7DKhoEZvQN8Juw/NqhhgPyPcNYzt4CJBd6TMVXHvvnCClWge/DdFTwW5IereJDLuk1GCJzPl
nRtCFEKDT6MsJDKV5hrpd0H9GM8TpU4bvtXpciM0NjlNaXAlVA+DQzyvTK/hzGirW6OtX9jG+PjB
oTKfnWhieXPt22FYeqBoIXdAe/iDhXIRl7DmkkayjckoBnA8v5pZBtErlWiksRF5IuZYk7Z60zN0
XQ286VOYmjuLHI9HZrSngebJ0Y/Cy9KCNtgV3gtg0uuqZnO3Kgp6IhuMp9GCokQLrbpBx7/lV9YE
Oj/36KI2Vu7uQNqS7ZWERECkzi2TPGTnY7xHhfJqOjg5MB9AtUE+4PALWe68N3LEa+w7L+CPKAra
iWBOoHEbSkaoKrMcDxkDutS1rGPu5k8ucXGN+xBN9c9y8J/wmrTc9X0RW3tSJYgaSiKYYhNbx2qu
9VvfNQ7L89fPEaBaiIXAxst5NQzYHcZ5ZrCZ0SD9/MnnFwLvvE3SjkRz0xMamxYwHDtZRv+d/0xS
aHZ2jPHCGlo6SFmG8WBsWGQT76tT5dcBaemxSxZce1REBKjwS5+P9PlFLY9ZGFjg4VKtUtW+10WM
xygP4cVNDyOtLpTsCc1Mo673erb2QWI/VsMY0NNYQO0TbQGOSfDIYdA+QeGBBGwVHUPu5Yr7QX1C
V0C8KYXffmq+Tg5MpjZzcPra1wItMiSknGNhRLJfsTSaPr8MXsdDf/4nNCLGduUp5yPJ8L2P5tPn
F/jvrMjoBMrMphPm1m+xi7CpES30oRoHDSsRawwKppMpNY63pCXqUu247RKo6cgFK0RVtldzrKD/
P5hI50RnQ9yvF2sbqai2N4PCoYRc0D6V9q5dP+3tYoy31dzvwxlmQVl51jYifDwNZkjKQXjWKS53
IynwdJbFZwryHZ+iNxQC94QXcGsGzWM4uVheGnvbmGrbZJw/+sHfp+ypN2JZMF3ftGjJQaLzMBbS
dPohbHYc0+6PSCpvphpfpI/7hxnYulXFflKI9RwC/ywap1MHc2gWGAM5jFJzxRwBwX8u1tJaq41V
MYiCvchzVhqjwuCdgupmrB5VECK7Zt7d9MZhiepdae7CFTkM/W7somtNmugmwf9GPXedPR8NXUr+
XvaewnbDjAy3QiXroY+xhwzJidf2zOKDAy17K1tcrVPMkTJbqsYg498JitkArauHvjcmX4Xx9exv
dE9FIGe96RzgE6Mz33mVfLMFTpRW9WeHrXZbmY65B8D2Ehu9vMnitthUtJh1jL+MOdGDk3mobe23
0a+/1l4NCc/jyDRn5v08h9eR2WOaQyukIqs55/SY34mRwo/XvzEC75m2Ad4bmJwob0YmgGjPJgs+
JA19Yw8dIMmcxCMAlKWvr/C5PzBxfLcdUH/EbjAuHFE5xSSFgC9okCRs6oYuRoR2Ymv55cEZi2dn
cMtN6UfuUfjqOaqjZsuEH4mMzlrkqKspZX5WamB2hKLeCDwSiF/ob3cjk32GSsbckCPEKHmR9ezq
KDqG7kxbune5GOQ6UX7OCS5Pt7m25GDsDavCWx3gWpDGSz6zU04Z/7aP5HfiVYK93QNZc8P2bHbE
tI5hA1Cw5nhCwMu8sFoz96GI/PBg5tW96+EpxGqfQS5CrIHqeqUjNOcKjGCU3I7WwNUdmEp/Ym7+
+xcmS/PP/+H7j1JPtaIA++3bf+5+lAsFp/mf5bf+91/989dv+aV/PegCz/nlm80nSOeBgm96/NF0
Wfv5dP/C7Py//vBfOJ7nSYPj+Si7ol0eLVJl8QuSxwR8899/fvxfMT4/po/4R5b9aP7tl/7g+Dju
P6zAp2ds+5bruqZw/+tfGB+bn5iWNH3XsT3fEQ4/+RfFx5D/YLBvyQDAjyU9x/Z5EU35ifExhPkP
y3W8IHAwNwUB8Kr/H46P9wsex7cE0WhieR1UMp5py+Xnf8LjJLWah9y0QjwwWNIa3/7mOES79WVy
EHrRWAMevfnTFfoPUJ7lT/4TOuiP57TZRmzbAh1kASL65TnDWiAR6xfnov/VblmYTX81pKk6MC00
7quwQ+xg+hsEnj5EePrQBZDIFBo4jcvy+1xjGAmYKwIZCG//+qXBVPrtlXmSASq0AR9NnmkvP//T
1ZgU/M+m4YzcRT7WjBxZvuH4LzCy578hE/2KT1quwfIcUriuY4JRMsWvz+QxAupaq47o27nIEory
Z0BeAIG4nJqe50acRgKb/+avW5BMfzCSDt//z38tzxmwSlPJCxOQjuf9hkIqxzSoe86r7IuEn9jJ
QdWp8Tz6LoIxD8SnpbYB8IjGgAb719f1N1rUH09t8WH1Xd5yl9L51z+3FrPZKYXEQ2Yp0ntFp1+r
4OxKyViytetDFEVfysiOnqIx2MghEQfmKo9RkAO99OArmFm3RzFsHKYafUaYkMg648H5m5e5XPXf
rpCDZEbSgUDhSNv015fZVa2uKw2lW+d0n6lXTl3AkL9IAENIVm4a0vYtXIsVGoOdxPuwcaKq+ZuL
Ffz7pzBwLYfPxQKu8pzf36ciLPDnDzm2VMTwMR7FNWdb2I7QAgMp1hj2gBZY8ptNkPiJRIaD44D7
T4Io2ZklCZkz+xEfrnVqpcikR+dgkQJ7SDEuYJJdYMCPuss4c9iqWCzmOOvHI91L/Vy7HHgIniAG
0kyeIFMXO/h035vCrh8wcFl09FHKRZVGvdWb9wZMuwN946+u7Le+p6qDhY2PIw+m2EK3G6Q6jwkB
a9tiSH/YmoLHZ9hHeuHruMwXBpJ+EIeHKAWYMT16sfPdZ8WpaIsh98PKZYQc1EFectnd+qGyxVsi
qWUY7q9q9nrhSSjzdkMJQSTBNKOxE5r4Wj+ib2bEz9lEL7YrDxiLLBxbOec00/xpZryhoMJWeU+v
blDxC0SJk9OKfD/Q9UImRIYaqsZvZjKNW07v/cpgHIi+tSJ5DepmQTonkgYcGXHEAlXSmynnbvyb
e9VZ7ojfPoq0VFjkPZcWle3+tkBQ+llWzUSZclM2RH5lESCk7Bzp4E30HCeF6AP8GSiJkoTTuCwQ
V4IMJuPwPuuL5y5heh/QhVzNgfNNwIA2o/wpCbDd5Vj7i6oEzR6DAvFC/IayFk+EVqqpv5WFl91o
+nnrzkrTI7XvNhK89a6z5J6HBM134AR7Pi93UGkRyqtHEWCzigoIuyKe1DZdAmRg273qiUCF1I4f
UuqlTRvI77YFsyVAVbeW/cXNK7n/6xv4P6xwrud7rmRK53PNflvhnBAJZEwredW443KEe1flbOH0
QaeLl8pfR+tChnSrFLzpv35m8Z9uWt8U3K9syz7slF+XDl24Ue8ALVo5NYzSJLSvlcv8BB4AyDOj
hco6mq9oDvs7sPnbyq0568U2Z2IXfHbCqBI/0rNCVf83q8m/bzR0zAPOCyD6WEvs5ed/2tKwkLiu
1yvmIfbKzp/obLuHSKNYsaxiOqBpKNTDX1+Kfz9SLIcSQj1YR7kU4rftXXhkDCAuUytgQXQNGJib
5nzyAmsxr/vMrprw+NfP6P5+8S1cqBgOzYD3nC3196cchxrCMnN5UPKtYuEm+lhZD3rMnLdhCT+N
PNyRM/plp+vaezMBwuxULo3vGUpnvda5R/+5XbdR8mIhDcaan7nrBFcwSzCaXAb+jK8Mygizh42a
tnim6nprVSSUZshWSj8Z8CKR0qtMaHxQPEbfM27ZXSH1JLScA5usxj5voIfhW+qEU+6SsukuQOzQ
/wXoLYPcSkjjkrgMHWqwNJnxLBvlqkOBd/btlMhTlTo09SmfqPZMRrfkDAstdt7Q4QMbvHjnhh44
GlmfDObYMp2Lu8itzU09op0yOh+SXVCdaf6Od1Vv7/76Lfi3Hd4ybU5y0pS2Q/Ccaf22w9PDnLWc
JtJG/EntbFmN277X9GKVEWx71pRIgWqLp+k5zTF0JKB7Ns54+LwtdW40e8+p+byQ8ovtiwZdHpP+
QNvyr1/m5wnuz8sqL9Nj/sAJyGaRd6zfbtOsUTJNyaK6YY4Po/r/cncmy40jaZd9IpRhHracR4kU
NW9gkkLCPDkABxxP3wdR3WZ/RlpnWm97E5aVqQpSJOD4hnvPNdL22rdA58AVDbigR2Ol+SQUR0ys
ILpNZzsa7DUqgXTtVnWE60ruVTnIT08REai8jSGK4BYUw5E+DBl1ap7LCJSkETce639CvjWBZaqz
3P3kqnAm3uJdqhbCqIN7Yc7Nv2tdxBiqTWOV7ZLT4F55KYlK6M8N4aN72gO/YTDdOyhidYYNk1Ln
TJ+mPZ+Vs8rFpP3LiWH8eYqaukv94wEQtYPfB+lfjwy0do4M6VlwG+nRqrflO7kqv3ytNwkrMODW
h8lwAMyyAu9rb/w2hRA0deXWJrZuyVYBWU3kPQWRnwJGmolgLXx+FpfJkqQU+99qtr/d+wbaYMey
YaEST08/9dd3m0dZFLZiQEcSoWzICbtIVfJBFdCfFfsEIgVG5pXd5C9Lp/8ULYU9QIB5KOOTumLS
BPuJ+6X5zAH++Vr7s81BMkfdwrnmWo5LMfLHOdhaE7SGhhWspdiTBcBQtBZDfYu+uYkoTf751f48
dedXQ3Joe2Bh2aD9WS8MvIHYy2KE8T0xvrrOahad+zaN0y81pEQh2+W/3fJ/f0lejObF9HhtatU/
bnnK38K2ZMQjz4TFUXnAn9v2rGGjh3kn9u0AIS3Oce2mxANE4MQPcEtAIls5VCzcxCBg7hLFzjXx
Qsy+mdv+y2di/u1KNjwa5d+PBEwgPJL+em1EEUoEt6xjogyS4I6f/NVWwPc9urKDeu470Hpx7h7K
SV5aD3udRIEMzx9EguiVfS0GGtCY7iMuw/wNUS61uOJsaLylnifmpph75niE8OWO0ZxkZdXrpHUP
0+C2e2+igAcIvNG18fLP3/XvOuYvp5iBCprntkWXMpeH86X3Px7qpF4TU4fsnYmcPq2KfiQSG6N5
rliTmjG3aAjUdmUFDIhKKSJyBNx6h4hFg1TAhW92/3Ks/u1S51gF1GW7dPUGyo4/7kE9cSofhwkf
gStOJlq3RWvY1DVT7W4MKzj986//96/VtBzbtakbOMwNXvSvvz7X9JA1RQFc0aKo06M2Z8sGEd4h
c2OvnC7iYvJ2Y0LXglbiqR6FuYzD5lxWlb2KW09f1VldgfGaHlwX+lfdQnpqDGiHrjGhd2SXuwa2
fjXddlpoRYmEudOafeTPRbgvn+FlTTsrSo9Jprv/8lH+7aZiEcqv5zL64bby/xxBZJkodZkQQqU3
wbi0kfkVbbcpgZjxZAr8bTd3Tf/8efo2n9dfLifTsTEwulTOFK68gb9+nijNgUiGINDamlWQV9RA
uSZA6ODsbeq1XC5AKxd7AmLYlLRkYCkH5WAGcwQIJa2FVUuyxRGhtFMnd9pwJIyx3Y4EleuVma2b
UpYblEraRgvNS1zmh3h0i2tIEuyKJO5iDSVy4xLiwmwbz27QWCPnwpth1/LU2fIT72r9MFnJHQNf
sgzd/HsGcGp5dzZtLAYikjSzVUyiSMa5bumMrR3Efwca0WGtVeXeqGDc6AHrjwT7G2HvFWlRXRyf
UX9fk8hh4VoRlozfd92Vvdzh9HuNPYLFSF8VqxbS8FX4TrEr2wiCfoj+Y04eWTfosRfeWDmnymIR
gbVQbBmm7fgC402ZhdAuS795krhlQayEDJxOg5k8wdQPdhZs5hWT+WQFkbc7p+aAk9CIV5ldOP/y
9Tp//3o9nrqBi6qdc0P/83bx6Dpqw+syFs26WqVobbEciwwWH4TMQqD7LMy9VQANSljLR7aI7nXH
XKXmZYrJnoZMli+VMPO77qR5CTsk9tsPqPXJmOA+qEqgdq1GqBbBvBs/jNfWHEKVqbaGiBy2B+B0
d51p18e47FGNDAUsyiojeXlnkLe6SsMQu4sWM2SXvQQZxKEVts0K+wVIZP+TLUd1n1DlNGFGJuRA
FtpkNflD1U8PJFGA7dS/WidPj36oJUhYUcWN0ysgjui/n+P/r5Nrn5Pl/z643n58/nXQPf/4f0fW
hv0fZx4IBzzb57H0XCP/lzzv/4e6kLKQE8pjM+P5PE//98gauDxVh07nZ9gmBYjJX/d/JtbWfwIG
jwbTbKxiFtO//6eJNQ3FH7MRnXEIbT6lHvxmRuG/28H/8fhTU8od2rA/Vy5CVwdSk4sxyLTk3bjv
EG8cp+7RHIPhRGYvIdAxzJykgJhd4ZqDf0eSGD4ApkEe7AdmJprSD+Ykq1sfe/tasnKOu3pZO5G5
NNVbX1vGsbUdmnYLaWrY13IdhE69MJlj7/T2qxiKVy8lGCQKpHfWBu1adz14Qd96zT0CPjsqhE1g
EvHUlDHCCK/xjlXKnWNYwy+jsPCUp0F88DrC4pQYz1ZOl0ycdrlELngI++GcZEUAtG9kPIu7ZxIz
RqMZNDxs1X3hEZtC1AxE005/apII6kYylkdtIjG0wdK/HHryvK0GapRABrbI7eqn/i2B0e+U7mt3
uDnn7Vnq7rNY3qug2JtWb55G26VunqA9wgUB7lM8ZHZ7Sy2AjKVOZFAWWvpqAJqj4ZrcOX2QvUDD
fRxUcnFQLuzMyH62nJckqjOywMwRG4XF5hBHYaz5IW+NgOYO1gMuNcKwcwuHYhVfgYfiBHDBC5Ni
jKQsesiRlD12hpWsCh3FJ0UW/z9zeFD2MH8eYkVmGfRKX+ee75MN0z4K+sx/8ieXvxfTQOMDJumi
Lns0HH7/Uosgy2vCfuiKxzbSDpFOAsxA3DzpLnikmb2eHRV9ZCr+8jJHP5JfcBfgG2H6ZYiZbpSv
4La/xH6ln6xZEi+dkFU0w09Ky9EGZRTEjK2ThD7OlWmwNlq1RJiC/tfJu03hd+4iDBA8DK5QXxUp
3Z9du49crkJoV3I9UsGvldZkB+Kb+Xbrl8SGnd+5HjxSQ18zzPJEgFwxsz+iwluyvPaeJXfrxopi
oN4yfebyRCxQJHigscYu8I3WbLt5CCmfbahCj4gpIF7ZvqEvO70wsKtBvs9nnkdWdFQdJjPnvmdo
qxsHXIb3mDoOJRv67ST5/VCos75nKL5zQFI4OI4ccnQ2o8RHEYRzG8sGwQFxRcZRhVfeSE4kQlGn
GvIxz6boZoQ8gM10utHYHdOm2rC3wNGRW/dCLy5Z5rwHiOYC0APQ3GC1V3Id1158zyCezagywTTw
PBFWEt+E7cY3LUbcj1KDKFwPHhfW9uqRKWiwM8aTL1CXta1q7xRK3bFy40diBfull9jujizN5DET
9sE2/OkIrRXWtiCXNtW/NGH4Fywg7Jof5NAHR6d6cd3o3Lc9PQDBmIuqlAHhTuxJq5SxKqPtFskJ
lUyWrGb8Z5FFgnb9V1Unv1yldbsBhYwLmmcWcR7ySTwpSe+QtfpJ+LW+x8d3nXJk5HFO7lvoY5Oz
yKm1nWsVtP1ea5wdXPZikaJdXTSpx94ffTTORBOeojk9TwC21roL/JXMB8a3Gpcdk4KDP0zhuu66
c1vrSJOI7hmRqJ+bOKMG9nx21tKYZrk/ZBNE1ws3msRGyx6G3orOiml60ts+cVYd8n19ItnPqJ9I
7OgXCR5wasbwW9OLH3Qe5SXJvTddpOYuzXREKrOpED7l7BluX63Kto65MBAc1gcltG8vKzEBTliM
3W7Y1mYf7+p4uBo+GeCKZoLYan2FYOQ5qMW0r9q64zpZ6mlSPWaDu0g1c1Mlgf0sE6Nd1zGRXkqi
xox60rMJQUJTVqBD7mpCJJzpFHXt2eYUvIJV/OCezdcpAbd8HKy/ZJC25y7AlhRVR6+uYtLLwnEV
jcZ9apCGCUdh37jhd0kD4HugnHphkpY3Ni/Kb6MVboFfJZXuQmk8KnDPHVTcIAwoiBfyVL2u7MS5
kolnqjY5FvSIA8kFTkYMHXNgaNTFC2V5+p4nlC5eKFaGkXGFW0xNZtRZYpxCk0YK/oW2SFpSAMoy
CFcKqjLv/sTkZW+SvyymfljFaXXysTMdxuI3ZaTbpa2IoXEij9H9eqtx5ILwnyMnf/8Ro0NkcxOs
Ta+88eFg6fcbTF1ICGmqwvkff//vBGfLYuwIqxeaa2yTuHtTxTZNnB8h5NVQdbwXjDaXQxR8RewR
e5ILOl386stYXWIdjBGMM1IcGli/jGgPrk2CY9clj7Su5opACGfjQXDYT8dUA14XKYl6vq0BGJkh
A8/I/+BpCzaFE/PotuSpVEF6yAKGoRr5BTufznslfe2XTigFSxDH22D/KbFkmV+Woax7ZaCHjK32
OzZJi9Ics4WacpswBb31UXIbCetdho7rnLpKkgAXZT8oKcI1FrAd8EH/IDOURK4JmaBz4u+aAOcN
abJq5Q8wH9mvh3uJ/hDr5thfHSGsXVtZz5GLwLtHQuqiupvJt/0WQ65B6zEd3dItdyJT9qkE30/6
LpSWDIp7hYmFaZq7HQ0+tJyu6jCgICMwmO18Y/z4vbsvCd895XIf6hOBUBaSRQbHGxCIcm1N3rQo
hKuhQi9/VC/ac93Kt6qFKubAF8URjSkxb+S6OBoU3nzIE/LZ0j4ppEtmKNXN9Os720w0NImMxDAH
u6tMK4ZbNhutZW7c7KmnKEJhBJoRvJBEoSKNZlvTDJxiCbZhjsQaPBstmo9IKrKtrdv3FlpmoyGd
ZYRRMhBMEaZv3gj2w9QNknAGLGytKl2oIxWACo1ejVd1iNMBo+preP0cf2SAUQ1ia/rdrksQIZdu
H16kxhmoY/5OgCeS0NqMW0138LEAC1UBcbZ6PreTAPyhsaFIRo8MPBVFrkSG2NYHQcLvPmRStOqR
by6BlDWLEK73ojSzc9gJgwwGFIUCIwgHd0fO3vDskQO7B+29QA4IRVYRyeBHiuyasb9lrfdAk82z
r2GZ0wWMvUywFpz05Mo31i+yARGU1/BClK2QYxW7PMalLFvfuETjilgMD2VDAUazRQ8e1QSoF3YM
iFOQXE0VEnoEaA4Tub06Onk3fcTiWQIII+wOIy6g1PmPIH/Ixrg7hCVrkLrfO1iYS7bmF+VOj55y
hk011fCwk9Ff6G13h+mG55XmYDQCszg2TnD1YaRO1nsAmILz07jCTP7WMkKIer3tV6lw6B+n6AgJ
R0cY7y0ryjdIKf7ZIBpym1dyo6FPf08HYa7HZFiFHeSZNLNNUp+yeC2QmGzCgSvdtZDiDSjdHKxN
67bO1YZP/OCKcnizJ5jwyDfzVdOV5ZrT9kD4m7OZ843LcIMcLL8C64GhkeunVDeQwnLO2pW9szAZ
fWXIKnxot/jvQBszztcb9VTiK7hUIQsKPSWuuoX4iRBjHyYVpogQa/dkgCdxOE3DNoUJKxFLzfwE
OKu73uTQ1T1pPWHiJ4R9WoGYq0DVhc1NBf1zTRrCU+uXuF+75EweDu6YJQ3/Maly/AMZQyW8K1/G
hAuqYPJZjHxycjahel03sMMXEMs1nFEZN+JgTS8YxX8xOVmlrGw28xtbVoTXlflwzpTOYtygAK9I
utHJET0kCG/dmauL1DA7wt8mA8kY18SnE46T519SONNKT/eBJHjL8b3+4mvqU2R4c1yPHRQ0TcIX
k2UTOj5sxt5f4T6bKJ/GurpXfm7v9MbYinEAX5NkT2WDrh8H3grHaLU0/dJbOYOvM0AiIVMLunOW
Mn+HZpivOrtzdoyv6zUhffESBUMO9MJuWLdx3pG6Z591S3YkYkUtBLil7BxuVUvy/PXQC3Zt/4yD
7stMrbOU5g3XEzA6g0zQFDP7iBag1dQrKulpi2kFd6o/Gq9zXEWIcYCjUK+2tZvczWEZC9fPxCaZ
nHsOd1J1iPhwYHGe+6jeK2rsPWaFz0pVbyWBHsyJi1PetHQ21ORBRQ8VlpnFmkqRzkRu+FyGqV1v
bUYeuiO8TItvgGHS0poxC4OWw0qLqehxC2mV89y4NazU0fpKZEwaF/HLjs6m3c30O7QWvhGiXHYb
7BpBtQ9KAQHEkG9C1PmbVcKC1h1/WgZkkHMsM+kdR4ZJIr66AP7omaS1cnrwsjNUcprEs1k77CCH
FKxhvpZtn+3zyWyOjUjvgzJ0d6PGWegTRMsQPChWWj8eLAPfBdINbHSO6JFBnqwKnEkQk4kCB/wc
lPqLMOA0eDjlFwOSobkEHn0OIzfHP1NtGCBk57iIn+05c4qBXb2aIpLIC3IA8hE3U8TscOk75XQH
d+2+ztwX0/WnO2npJN6UpLnkjTpVQA93DXvRVfKQWxAg26j5aHuBqd/NHgd0lITKVM8Gcn1Y0bV/
12bWi50nG9S61ioDcrYkz7OfVUP3bOi6g9bLaVnb44ec9KMg/Hrp2l0F/37APjS257SaF2ps1mIz
q9cTFpVJi8J1lvnrcQDRIW28tYm+GdvkmcJ91nK6/cmPaNLT2EZ9khG54ocoK1SLwptFN1nIKcgG
xPwbJ6zfQPbLa2sdicwYgd8TcoRX7szgFMbBREBr2PkTnOXW8O8CZN1HQ8X7UTbB3e9/pWU6oZx1
Hq0mBqZgCPhjGrqliTvjXG6mYgo3KFgQBzO9WxCbhvZjYg07+FhRWyHzTVTY0E+6guyJzjzSf5hX
ERX9Cs0/uo9QX9qjVp/ziIdU4hkkjwQG910Y6sS/+iu/LxJyNMgZMPvRuNYS8ChCVbsalp2c4VQ6
s1hntPZFfCuswjzZjXoZHfmoe9igtMSJgDM3wXWG4ekDE/ci1/c25NOnTo3vEYBhGD262AuHJOgg
bu50jTI4jjOa5BwBRT4qRs/kxB9U5l8rGNWlEzKUqMrHNu2bg3UXeFwcuQ9P3ZsK+cCirD0UPPRy
y/+xs7ZZjliUCERhhC1a+lxHVPa2q1LwIVm0wc5pL1LHA9P77QpD3+mp98i6qDv8/gN06KUeiquV
XB2ZGitmJKiHJYXnYG5IuIqvJBsFdomKvfOTe53Mt3VbUS8YwkIBM9rE9KbxeCIurMNfphUr3Dve
NjcEh24yPZlcyJs4xqSWzRFO9sVpVfWgpWCk+wL0EEpMHMlwLdBnMS2CFGiqSVvaojCQ0eGfGMzQ
Wk0zR5WI8tIVwYOM2h+jZj4dxlSoGPEof6upwgAyLWq9Jgku1Q5G7wn0Xvq3G2QfvpCwCNIpP8Ha
LBZG8MSHMGHB4GdAD7n47p3ntp6Mvc1lwDcXgVUH1VLjtSHpnnjwfI/+hpCZAlpCjUHYM9SJAbua
GskesGT+DPCYANOdP6fWFJG7cgR3WlHrT9CmNhVYTZ4bWYvPm9DScPjmvZdbFmp7kTF9C4t631qN
XNTKBUDRMMfDJhuYRn4TxgOeaXfZSP+rk8Fb4ZDgldr0T7ZbHJ1mshcWXC0GM1HJ6nFOcZDRvZkf
kWiyFNDRjOQS7ENICyOC+EOzg+d6nNtAmUTrkfwXVd1RmG1NWD3L0SSk2s+LexUb9x5Z630FWGPi
k8f6vZoszptkwnwTmzy5xptdANecBsCQ3fCJHClsKAdTlb16ftFtJ/Ho+SgCenv2wYgUwb9wIUW6
wymICZOLauHv5QB2bBLefWbxiGBeme34tjctk/ZVmnkQ+Hp3ixxSy8uXMpKS9pUxCPmQMxA+wK6q
XtDN50lBJyHb4/yuhJsEyzp2oALJu2ogWUQYzYpEgCcIMOnGE1ZwEON4SMTwY2Vh9hOZ25IMIjm4
e3h2oJ+lAaoqLs01sSxLmajkEMM7ijvBc5/9VQLFpq4H4pEFoBOzudMo3JYFIcpOVq5j7TsRHYuI
VvPZGoaXVnOcazObDJNKO5X6j9epH56q1ez5JOShnc9bQrGlOz0B0b70waSvNXsAEktzxzNu7WQx
N6/nnvUB9wUupKXeonvKoFcVmA53YeG+E4Nm7KiLK2LIXrzK26YE38F63veYJpe9EafHKZEb/J/O
0vIG416K8aPNb7p6SvxmXZNgusS5RQzz7JSRzbUqtCfc8uISdRiBc5xaC5mOx7RPNXCIDsab7hYX
OWEypna17DW+nppjG9wci6xh4em087Tf0pXtuhgxyOTpBuwlwGqbFGEHYcyySeQRY3q4JpMHm0rZ
3wvI1j0IKSaWOCby3mS7Zt+X825XmMRGpNG2jPNfWsr9zz3eoT3TBFPAEJO35i7d2mehAzl7PbLJ
XCCJSxZjgIWiYoPq3KYqwuYg+ETbcU+ID7aCOJqWzGl/vFAaa328SmeGUkh49MrVH3xhHKdeXZgC
ICK09JdoxC/uMyUyhvY1nZrv0CufpooZvWu270W2ArawHS0r+gnJDx3x7Nid8Bbl6DJOKsOesbKj
rZ3Uhj0WdKAc+jcGBouksbaZNW9EA0QH6Hffwsg4NhncicR8ZYsJVHuCk1wLQWHb5KuUh2EKq2OB
lfeWjuqqxd69DiLMTvm2p1asx8494tFCxbnyfSZRcdxN21HngOilRvZS1keLnMFOVfKICpQNZKvI
lm3CYlEP/I/C7NGc1e8V0Y1Ma4KoffV5YLMkOHcIY9fY8oY1HvjNpAdvXYiC3SjaVzbb2iwju0aO
uSsNwMa+YhBbD/5P2wKlAY0KfCy4k03/PSmNxlTTkwV99H0wmU9ahMezU5+OrnP9CKReqgheGeQc
igK6jC7l3lP84k7s4g0Db6+nQJDIzLkfVGkuavqqhYaUAQNeX0B56fw37Ne8hwDcWWF/QRTlyIJ8
zFPiBBxDkBW2xquLNT7sH6JecH+FjzooKAyQLYGomtoiKz/j9u7v/CB85uIwOZkJ9hb6WxHAnGIq
ejRdqZPKwv1YEU5TBYcMOzqDN/Wc6NSyoCKObm9vEhcMWj4uvQasYzzVD11io1yYYKiRe9Pqy8qd
k1Z675w4/cUBBwGoboCmVH7MNHYSPUBCJ9FPOfBjbeBSfYANhnvQsBb5SPppL7T0CZjEK4uvc+3z
30JuogVQmHDBjf1uo6iAwEejoCqm20YxT63QMhZU3Z6X3Ic9T9A4hL6Tlh4KqQ+Q4lfG5wBoWIW3
W8+ja4dJvnbZlVJFhu8OWh+mcDetGhnt4nyaqo5Kh2FqHT3Z+fgdsTsh/IfHP0Okfdp1FxX7V0vw
LwqLbUM4uEvN5sMxDBMYVGwemrajsbLtD8JfDl3zYAVNtmLr+lrZ4qPhElhTLFcrcusPZHe9BKPz
rRTEta4YLzpV9trx8dPBhHHG/If43QPDS3E3RefIbS7G/MIoLxjiCF4Gj5azJlzTZiyWH/ovUO27
IUt3bqqdQcAhVQRwOuY7t7QBTwk24mZ3Sagnsuy9DKADG+ZGlXSKXLcXS6fQgxvXTyFzC0ytBYhk
2TJ8kB7xWQa5BdEkT2WinqtxOqU5pJaie449hScypPcv94WrbrpmXW2yBacCfng7qh8j/4ZjQaGC
PdTNjWRbU2abWfei1w0GLL4ygicG2MgkoKRq04YA52pDHNGgn2I0fpw4Avi8zQQuGe1z4Rfsryqg
Et0dAw58s7lgaePbW7oCAx7ucIt7BBExGSR5/lqPaBfcpnzyTZ5vjZkfggG0rWclzaKBj055tTAG
x10BUdylZv7kkzxBAZDVFgOXLt+zM/1SCtBB3BP5EIcoD6TxrI0QAMqBQSoTIxXoRFBKSfVJls4K
6BZfjYFJhdgMPjNM3kI4n2XLZCIlCyoyZw8kTt04wSJqMeuRZFoNwNJ9RYJLTzqUGvQb8Zf8Fwip
OXVMmphrijISNp/dWmx510+uzZzKbMTN19vXzupv0ayyzft5IElcRsupWPPrulH/adXZsQslcdoQ
5TV5q3wnWLSS+NK2RDMCA3mj6w0Fm9/dcb5OJrZSAx4NiR9uXZ1U6l0VXIQhL395L0mnPeMTupD+
DJs946kaV3iF2SUA+zhyyR1juzxQeBBCWRQe4sz+F8Okk5ED1A93cgRB1H1N9dAuJStYIp8/K+5y
TDHXsMrfm47M2dI4JT11osCSUFvpGihSvLSKdu8SAleW1IwOywrbVrsi6sCoz7YGJ3tShDT7evhY
muPJ9niGF+a8EVXLaj5ybOF/+bn5kVckH8ns4FRUdE3c3HKr3xiStXEGTKSMqn3X1lC0LB69GkB+
TXWveu9/RWwIfdLD3cFcTJL+YKhPRW0SBsXN1zodnIqAvNrygMHRW+gqOJltdrH63FqaglWf8EBR
6hnAGymfrd4jhVXeMlk8KZcEUX/hw/RPyeaiqdM6wMHsfjHn1u46TIgSA/xSOuq+DYznKh9ulhU+
mkZ7GBKoqlH81JnFTg/q19GogAXixSdO+jD/MF6e79DXHi2PTJDUsxZFmJ80EV6NGnemmdxj6v9k
wnILCSVYOkP+jdWQ2f0wA60D8mnKyd8lBcwoEKQWxiC/Jdzb3nUxAXDZGkUP5zhXIMtkWsMEyK3W
k5fmzLouz/3qZbG3Asptq8cgFDAxGg1vawBG5ncNycwdJKbnfLpk0yP630vtwX4pBS+OhbJhSpDe
K5eHZEJtTHjNJHXA2P6XZmBYYoaDP9xRz80iTj3AC0GyB8XwBP7/Rdb2vppn2Hn2VOFRWdoGdhMr
5wE8EvCkj+zryveCvDAuX/qm7ncYkX5B+HSbwGHb9E2tbposXANWZPaO5y8xEClXatfAQav1iwXS
nwHfXceCAt/+JRmcL6G15XosjbMhZ08KmSpJsgp9fxmNGLbtN9fhLXtjETPIM5/TQFF2BOfeDci5
pDgZ6mSF+qPZJGO9RznQLdpaq9aOSXC6orecZxykVrNijDip0pHHRpc+TmF2KvNip4HYi+cdRe6+
slN8Jd78leK5Q0IVYs7iqg3rLWHsV6PBaZa0fPKwN4l2z4ESmR5Ibw4DNmOv0TsQ+mqtQXWmZVrV
FfdX6M7ig/xHj/vPCvoeqt2zP5Du5J46S/WLxi3gsoKXtzFsBwzU6Mv2sYMegr72VKcCQHxzjiro
ecZXaoATc3oSAfpjaVkkrZYbOlCMUAyGXP1eJe0FyDjR2PDaKvBYdaluKVkrDPS/vekBieDRaklR
kM1SecE6YsRcRjMpdJDXsujAOcA4XJpG/EsbxSFttPuaA1tvxTvjNQ6LOHpqGVrWst72Nfl/QEUX
g2LWy2QEQexTWAwXn3XsoswpfPuuv+kBgM8yVOtwLp4jnFn525DqzyQkfHpG8jOp9lZ5bBsgZVAq
sx71ULwp5DzLyiGLAlYwpUy1sFvjK0ASnXCnR2F2EC11eD+cDA+Hud1chiE5leO3DPfoyi9jSnFS
RE9Z3WxDK3ogCQkLc8pkXobMlipKDaTSbELu+jb5TAvnS0X+6xD357os5Rwlv8gqu73YDFoh/JjF
0p/ss+F23yaMHqG7Z4l8kIwYXh91LeMP9kwnvoZbXpACkObDu5lXJ7Z2K+YUi2x0X9jFPUaE8E3a
B6NdZBDDtC7j7tIz5a4kZMD5kLEIplBD9t7k+gMx9GSETM8mbDfWOM86592kiKhywdWhxHhXUA1o
wA+TzNgeVuEbwm26Y8jDqHLAPLrncXS+ugFOC4HHCWjQbSMaj8fLG1VitfIstH91Tbmi+XCYyGuF
iyU2LQPaqAxWivBWELL9KrJQKFjylVK9QSDnrWTofNgNgcU2QHHF34iS8T5OwFNvsUH+giJ37R2S
S33/w8jDD3+KGc/iwa84FtN62PlB0i7CiCKXgTN+PLAmDmdWQ5CB6AlV1c2WNMfgXCfudx+FJDoU
S82hXG9yX3BCJ08Srgja1kmkJ33iwqwQ525MCS4hh6awc23nJXI+GY09s1SDDT5hQCn7X9msO+Ua
9sbkPk9tMokUW8EE99KkBN0QzvE4GS92r5YgNSSzlnGnucwTg146y8SbW6MkCFjSUMr4VxOInCF5
aKkSJJ5T31rJ+9Ot4Q7xwzru+4wkZqNfaiPrD8eMQaaG7qYoxmTL6P9OOo51VppHbY4/tyQTg6NO
pzvLezAKoEgWNSrRThvMrQd7kZU90wbPqps7DMPcccmKnCHmhm2JXGwC1l2F8eeQqfHe/DWabUtD
LGxyzf1DqIIY6StD0LraMkP7IBa0YChts8BCmWjai3pIGaLBIJnv7r4o16nwzmJwrJ2S6RNsiLXR
BD9MzrLFUCCsMbSBoGN9Nr2Gv2UTpM0ZeUSIi3GCzHLf9Gi1mASQhVOmx8LVGP9YBNSH9acTMshx
Gvk4uP2lQCqAq2p+rNUdvd8IJC9XEYtAEjsmd+2o9J66EAwCi0VOEax8r67hbElE71xiPF1USqIz
AL52l9hyv6sUu5HVodbWEe6AO0emBPMynS/ynEfuCQbAsVT0SKbGcKOZVlGSXhqU742RbSNwDxXQ
NQ2EPmQcgHPWUG1lTaFoqmDxZjyIiBlTtoTeBVnIPg/O8JInFOlhQm+G7iTVow03eojeZypnbHTo
XXU3fQhY7ttFJxYvwcQUxDVq0j37y+inaJChLEaUUAYh1aafVGCcA3p5PTxFOKIWLXCU/xY1YVO/
Nr58KLPubaqo5saeg39o1brFriierdE6lcZ00xm7jz5rUIZaK6zlfkwZR124JxPnS5PFwQl5cCZV
c8NHd9E1w12Zvf5mDuq97FRJXcHKLp/uE6sjeM16DioULvy2uKV4O+aLkQCcNTsoKSPmR5Iy6/5u
zPAImVVhb11ud93LKzZ5W6/z7E2gtMfS6lgPOu+Jr6xt4cyyFBqN1OantBdNms/W3OCjt39gcrw0
WmuDjiTY/D7/NPR5/4u782iuHFmP6F9RaA8FgIJdaHO9N/TkBsFmd8PbAgrm1+uAI2neTIT0Qltt
GCR7evpeEkBV5Zd5cu79VkF7ayFJr9igjJy3oHJZfbpqgtRbDA0U6eFsUyZnsQ1leyyPiEX8Aqb2
ET+LS/fZiLxBicPsJiihn8M4VBDWqjT4rLT5zGDLezqKD2zAFPcmzHygR2NMAZdO9pH8JzshurV+
NXXwkIovEJ4Y5dgqLjK/2HUBObHc/C1GUy0bNcYrZosszop1TGA6QLx6qSH0LKkUcxdtWh10s9/G
1fSe+XDM8wwjC44DvQFOpGndoxfhvssXraD6Dbj/Jq45hvWhx4kdr5wcOXWj+4uaevD57xUMPhYm
HskmoMMtTIdF5MVsNjje9OxskRPXpQlora2Cr6ipP0p7ouaTQ1fpTB2+f2Nb81DfNplHm6htH/3Y
4NllOWq51AuwNy0BWCjPXicP319rRnKyUc/GgjM1ab83dsTWAQdFhApoRv2+5yxnx+5A44Wpr9iJ
E98zx3bRaP2p9lkLrCadDlnaTgeCojFmyEOOEsy+jfbo729D27L2Kn5rYnYWucOMwm8m4yAkGxIW
fXzlGk3Dmj53k8RWglMFascaW9mnFvruunVzyH9eVXQHqoIwUTribfSbcWn0c0uJaR+LRGXbnuPT
9zv6/pCotF+rNPllVJjepUEbyvyW//xQ0jzzx5dYBFGGS8cjSdPryFK2flAcbwEq8uZGyNiE48rD
92ei4anUl9Laac3FVlZ1IChUH0xXVYc/v8xYGSNJ8pn9b8wh2XuqoiRdms7APiFlE21RtOgCJ9xU
evfiSpDGYkTHkMwiAYdx6OHIfIhoZ91m00idsByowkJfNpC/l+50DyY260wje9fbdqPcmM2M5RYM
9L8//PklacNkZ7gxx7YOxa2PW3TnbsJXiYhHM0zdzjuHsK0+eg4W6+/vJTMqqvz+g+9Pp8swuTzz
5v8ehywkqPnDn1/GpHZpzGwfx3L8JMdwpC0IMOpM9M5n0NIfn3kOB7qhoTjby0jbdsZPjkHYuIa5
moUimeZgzW8iGjN0/HYwub1EdvDwxEpcdAJq+XrMwVtVNLWMkfXLzlGJSiO92gNM2Ipqx0Mzf3Di
qjyY8NalXNsZ8y4T5+pATVTvHWry4F5DFWdmY2kiF7QbpvhHkOlfE90ZoPWGt5b0BvcNhdsDftqS
wtLInTghAUJdgLBC6TSil1A1D2kkSLJl+Y9gaqgLbNYcig65lMBq3F+G6hpKXDzqWqAkB727CX/5
JZuv1iTSF9sIYmHMb98mfptXDuOLgm/XQ4LkD8KKM9ZtSA181g32OVhJsIGiHzoCydJv7HZV9xQg
ZU6KbxIPiJccFcS1J0amarkfNJcoC7ERKOCoRkVfrzsTmB1WCcIwlgEmzIvqXYvA6IFKgAnMUEB2
8srgchG69sRwa40zQ7sSYq/eKQ7cNJzzVgOeFbLEfb1Ftk1pVOoOgz1uNDKLe4+h3CLVcTxoUbgO
fD/C2qsYWWgOlWEaK0leVdqumZjCyzxDTvH4FWAYdPzSwY0zvnaiyU8UgtPJEceKKYa1LCNLR6h+
C7LYurC0dxiMu26du1pxCbUfSTAkw6bnNLk2W9M9Ezt+wlTLzlXc+yaC9l1CfuKAPO69L+6LUTQn
ZWVymYMJWzc8qjmMFz8QBxmNTUxwo7KpjjFevzqDGJtSXnfSTGvvDkPOOZiq2Cr1TmFKnQhBNvkz
F+yY6DLINwZZoXUo9fdGjMwDqu7d0DOQbGK4uiVxL6a9FmuIe5deal1EMusKlts/ORr7pKGxD1Vl
6EgiFt/XpP1TNQMCcsX8uw6xi1A8/cENsa2H9kV4ZssYNgOaXVA0ILroESNmtxb20qLD/IhBaFqX
9l4zE+9RDBwCAxDM2FCrHf1DIOoZG+7LjLesOQxcKCRfhLmM70IgdyKNYqZqkvDSTOE29Nn+KN06
kUon5VvYNwyr5rJXWrd3KT3nILQFqeughoQxeL/MPxU40xiEo0kZTkSvmmZ+ZVJ3b2mPNDlpyZG2
B2aGOKkQzEPz3lUTAS53ZkuN4aaR/BcOg9dF2Y+E4xprL6VbXAeTTiGNaRzn7pSSKs1+KugFXtNt
inCp8VSJQPNeYhj6JJv1aBNQkHOkI4vRPj/vIkluXRq9fV8T40R6weAwuyNQdC8y7M4JnbBPRp6+
hEFrY3QnmoguVCxmkr8xxPU71Q8HIJ31NcwzcXAqJ6NkKTX1ZWKC9wgxNmycXDkbrW/5TZrxh9Zb
PxjYJcvCmmBbA5jj95HteHBgVu5Btn9fYAo8SjW/0Yh0AAPWBgc0xk0WBHHkAOYcNBtKIxBk40qR
B5qPjs2uYlhfNo29AvFdnO0OqwZ4441Nuccd38aL1nYbGVqwliVNWmaMSapjlHoqcgq8JfzjNAtp
jWQh3pk2rQZj6QdgREDWU/VmYfZNxDMUyAKBpht3ZGaMp+8XG8z+jKBb954iVjHfXYHJckLF1KYs
Q2/fYvnZ+6Unf4JrZVfteuVZlbaFgKLTPVDQgJuV/REntXbuC+vZyx2HoARfJXlq70UsL6Vs42U7
Je7ajhHiq8D3Tq506f8zs/QkB3WrfQHtje/QRA6Q0ZfQOuZ/shcdfqHalPOGh4LrmGO7jCQBt7RD
HWirvWE3/rVpB4mpgvMC6mR5/P5gYJ36438yocevs2wKiOwke2Um9srIKazQA6M+GUHFTtDrngiZ
hPsxgB5Tu+w7GXG/9BTMbDztrCYrPI45OUKnJ06QxnSYJqMRHcY6ozraoiWu8KsHU8WfdNeWgyiX
aTeUl6Sjl6GDNMQCJR+q6G2o4viEnV1CJ1mali/2YUCm1xpgQ1PbfRL9qJ9I4GyoahOn0mZnPNbC
P08BiknRW+wl55sRtgYKVz0chgi+CVUS2QYagLMaC/1WEswwW4cnGU/qEBDExU6bdSPhqscS3qJD
JwpD+hcJDWTp9k60hoT4xbhxOvEbgjnDx+2ECrwXbgUQvUlaQHsD56bvh5gfWucIy8BrendN8NAM
NgADa0m2tQoceHGDDjmMv6KyHWk1GDnxxjvZ6REqgfgibOhzRGwZ7kNLXyF1GkerNSpgAnQFSGMY
+AErDh3gEb+/FaXSv3lT8SKi/AwHHNp4zDbdFqUAyOvHW5hZycpM6/LSsRh0Ga+YN/arbdQ1T4S8
hyEq4/ebLwAoGCZLqqom4EB6fBFz8W6J0STR6+eur353+PrNZqSMZwitvShou44Mg/s6tTeD75LS
Vm2EE4PjEPE/GN3kkWlEJOoxlvBC/TnCndnWO9ythdUF8mJgMKPDYPCvqhdfvmGpvV/n/tVUCo3X
xus526jIea3i7BqW1KlKf6QWW2T1YyTzHKps+yvCQIgBz3Q2VV13W5PCpJMbIUNW8x0NLwmuLiPE
qC0p/cokXqaAVjJLjfI8jOJxICURZun4JiSIHKHp1hbfLTsfK3zRCKzWYdrfssl5cun0BZiUtSev
Lv3d98/fGXzBjpbTzRA7R3/khv9eer0kzzbKGtyd1eJW7Hz7UW/riWbD0juZIPUXPmU2mzG1nV0s
5o0Q5uW7aNPkEAjqROhCWUcJ6ximz4uXpe6XdLWf1ZZkXPoWKg8OVptDX22SknpyL70q7ExGYA67
XnPqTTLNZ2A8w5rBHMgwDGfPdYMOO2Du722OrHrAFcLjUYGpauWis8e94/TpHQcNRpmZyAO0YUTy
jQ4WoJpVm7nRys18ddHZrp14gKeHuPY+v7+iHc+F/x8W595tD52AgFkbsJWJLbm3ROqSlS4aN70T
fhaWbn6OfEJ0949PwpmJYmWazs5l2mBqb98QDgBASYzsrJDFuqgDTkiqzMCW/tdnZJ9PXNaKQpyw
32luaZ4DfSw2kUfZXNCbBnpS0GyzRGOr5rrDOU4IAvc1TTSlG3c7R4DbT7Hd7YbhycSBcAhqBjCx
iMBZ581r4ZSfLsfUprWNJ4fuqnljbB97qTe4gkkxTKOZc/1Uv5O1XmfBQ5PbYHwMWx2GnkLH3s0p
ZGcCMDHo6nQzfpuGCL85szwNY2YDYXofFKG2kSmT1bHWzTWSTneZAu5hoyWQUOhDFCyx0A9rLMq/
+pRpmJZ0OkY7Pgt19VraaBfTULVbmwfaSQvbbVH3/qowR0KS8xqScLdx+7YUENY50rjXplvpOriK
y02Bq+gSeORdmn6If2hRdZrGongxrM5d14x46Dd2N02mxg/hnvSq7d8jnwoJWY39cvLTD48D/guz
iQetH5wPh3ON27mvTdrXL2ha3trS6k8Xbu4mpkuO3moA7OQt8y8txphmuWy1Ew3gKZIPrmd1MclH
OE7aHXK71tcYoZyPvkdfD/OXMm/PpU4E0Eqq6uSZXnhLiYwyy/KMh3AE3yymcd11rfE1ahRQ0Ai2
DXE1vnXzPg4TA2zN7IOkTLQKm9F4xLIUrbQQ7/XIpvkYzn8QD9TQNzpdGm4wA0ptnZMt7o+F8vRi
xwt8jDxUATQGi3BYcLUkUligYSWh/cblWGOII5v/YoWKn2zH0vh0jHWmm8aTwm5LLVe2+b5XkFjp
Cub842gdmrugB3oo2WEozXuN00HebSneMRhGH8VSKxP1RoU3CXba4MKpzN6awXLJsVnujjbl6hqY
8RmT8YcjTeenLbh0msx/j8LhfTLlj6kp+yvzKYLv01DsQa5rG7tjaoCaUa1B2xePKsCXCLdNY5UM
wq3Ws3poCSHutKY2sIAiPqVF/+Qyr0KTLrx9lukfHkcJ+KXY6+n+okAukFiXgkQgw4T1BmYO1bBR
84ovCUpjHuDDYw1bFjF5BFbXx9CLz7Elp+0fSxirx9Gxz51OZX3VlZ9IglDtRTvuOtvwkRIb5wz/
jX8ROzGXWLE2Bum+M0K4p24/8EuDODmFqbM3en5zdkYF+XcA+/9rvtwUcAb+54D5U4dqGP/6CxZ1
/hv/mTE3/s2eo0MAu0zbgz4BueWPjLn7b7YJKxVcGblvg/znnxlzwZ9ZuitccDMkzUmb/3fGXABF
tXTL9HzTsh0dDM7/BYpq/JWY4JqGEB7AHsOABerYrv43bkxja1RCzCLikMhi21veeNQN541DA210
o4bGZF8d0MEHz2seypF6jDy2PdxS5ovN5GjP06tc/cNP7/YHjeNfii6/lQCC5b//q/HX0Pv8mnjD
Jql7YvYz2+5vkA5TxhPHM0FwpGifDU0QNTejhPtryLZlrddbr+qGRegNw30aMGt2HD//CUniryw5
XoJl8fMAPWPolsDf9rcfy0RgNNBblxMtMDJmyDgNiOgf06j0t6qpwe4RflpLy/35z977/H/+k1Ay
/8s82blM4FgIcE/GTE35h8S/4+oFA2JUKC8VTwCVof8nDd5rI6A+waUmxGnr31mgcpouXYGRgUER
YUO2uQALCN2G5bNW4oYJ4HxAd3TOZhP52LcQHykZoh+iYIN2Zg40XLs0u8ggSph9ids01iO9bD6E
almbbCDoXnTRAKU1j8dwpnkzQlyj8w/4FQw/ryKd7uXymoZau5K6fkubJF/3lHMBAWFw6/dUFxLV
aJZJQ47LVYb9QiN2AFEUF6rx0vSQOXNBNRkq+zAXMZWrqNI/gjmyHenzeaJL+LvqWDnoJLFV7nJj
2sEGp38z/DDmLURX/Qz0AMUzorZrYp5CgbS3g+e/NHHbWb57QK540BONsXkJCda7qpo8C+mradPi
QNo4gsHaJKcv2RnysYjjcskeGnKBBVI8UuHZ1EK1SHT/1hYUNbHnXSs0H1JcKjuG5CWxBOO2ojw9
upMAT+FcB2qjYxh/6hvW3gl04ML38/D6v18nfyOnctJxXMeDMeFZsIV5vsw8qH+4TDKLVMho0wEU
xs616vTy4mrsT2oMNnVxHCK9OLXKeDW05lV4wXiP8+xuNExbyjgcL25EuxqsmGYpUT7uRoEte8y1
Dw2145DJEbSpiORRyb5apnChViBNk2UFNAprHFQvrWWKzbArW2Wy25AV7k5hjDFbT6SzSGvcqXnG
+BWA18ZK1iJzxH0o0q8sqUHZqycvU7Qij8zd6OGBus5oYA9VYytC8ZtBuH2k1c9F8kx/ePronphy
wiFM55iGdDQoY2W8KyBNtLjGjmmYPKjxToIs2ZUUPTpaS7C5yOkyVvKcG7cp0GhX4VfIyK/Mdpod
yvs8s8msBJqgUfZ3vUzfS6O6x3Uqtx02/0mqYEuL7gGSaEwhmfDw+hOeKxKbI33B9oc2+k1atOKB
nSXzQotatTjt7rFkoGh1PhKd0OTGOdZjEZzdsFr55mOOWPxPHpWmaYu/PS9MyGQmcSiQRghr4JT+
eiGUBCiGznK+Ite8gxhLV10IKMvpPZ6Lfh5wOaen3BDjg2UZ14Do5pU0SIBq30+9wbPM8A9oa+1C
iPaDe2njYFI+6y33BtszfyV5zG7Lzr7SxXHMJi/fqyTFGNLhy1Z4THuvYrTt9nemPbtSRNoacJ12
hD50H4g/rxjb/Zzo5jWZZb93sbFJuwTHaAgCgrQALQlRSE2PKrVtw/xeDy1jpzI3XUmSu4tC7piB
7yoU5FcDI8tqnAb7kGXPIzDxR88mR9RZ73FsBldhMsN3YtKCxNn3U8WYeSj9/mh0xasIwRhNlOSA
lOzvDKwGw3K3VeCmhHyaZQPU9ZE0C/qpZkyf1KqS96QskP7VdzfMaDq3gw3jUSAjZfeE/uSsrfKF
neY9FwB1Rxc1P3Tw/o6ZzyjVZ5aUqeHqu85jqTfeOq3dakuFndq302itDCxBD1ozHHPfFGu6PTdM
ijzyZdwOhVm0ByOzUyyLYYjhgeZjN/+OIm0jnCl5q3+SH07AbLYrzyJHZOhUQOS6rq7m4PzmYTFt
ZDN9wh8qNxQQ7LqBOjTjIXEc7aBYB5p00LbsVlcDJdk3YijApXzKIKDUsVl+95LyHBqtth+Eb5Hk
bdt9NXprzHdObttXn6PEzQra+jw3w5Bu2FtFauzMqWR0H6D9WrJbG26/zYd7z97zZOc+JE/zBl9r
QP+I0x2I5VWYEBrLeK3s5SdqOvvpWQIbfmqVwjGf1D+IZ5MXsupD3ZeUxft2SDHd3EMYhtsAsEEf
qRoDICfV1AMdVlT1vqpwidoR9lfyefsxa1eR5xztiqXTbqNbr5Kaat8EamOyg5VTnFkPLgKb7VL2
IRldCKRGjHu1GkeDJNywrWRKToB4zbIevXclWBQlzKW5zmBXBzFNG2YaHZgrHOmTGBm3Tz+qSJXP
cmho4u0zGo3C7EopRr3QwWxaCTjUIdGOpdFwLu5wmsPtINidFq9VPVcoBUW2KTxC40WWHisCH8Ql
cNw1pFPwc1xbfyL0DapMJPeGiMGWIYZb7+tBzy4k01G++sKm/87Sb5RIvWcjvsFS9wjNZp6LPwU3
AircqHSPRM0vA0DclaEBGY6k2zPlhYFgpwCBirqmdJ7COEO9IMAluLWqnEYq+x4nWn7RZiJHLJ4g
6VcL/CPEq6l0HobOmxVyfmpZsivoLzkAM/pZWu+ZIEJoJeBjS3pxO6MOFrxgPDmi3UetSYwOn2zm
hpuw6q6EiGHdc5cs/VbQHEQhkglHbB8FvxT1ygdMmDe2YDNzL0iINmgXM3E9ppxavUwNp1xGwuSy
cQh2wQQgABIcoRcSCY2K6SAbXX+05PiCle1LoLffLJJHMarY0h61VwfoeFEXdx9jCrTpzr7TjvLZ
eZ63Vf5s6O9c59T0xmsUaOdQaum2VB33V+GzsOQ+7aWBthlsBgSJUC9O0zzmCnPi6IcZvSDMXQ0i
+lujdR7xZNanyUZPc+sLEv6wYDrdXjyeGzSmrIXF+480Ikb8dqo6yw/KrPqLXcpVH3jQkTL7pRhR
B0Z+Ow9+bNZXzQLHM4/89QLzVVJQtBkP+a1n6HubQldBD6Inqe4i3JXiJ9O69hJR9lO4TrzHevSs
qf4VtXWl7Hg8FF2v1iD02i0jpd+pZbkXI7+Wo3SOwktXire2HRJ2Emp4zbtwTQfJcBRdAylSaMaW
KSKiKjIjM3jw5gHIpGWbGaRxTTt/a+1fU5nGz738whlMv5rkcmrrogBpZL8TCguIPlnUV1bZPnOy
5y6YvA1y3RZRAmsP1z57G2okrYAHd/ktIKiqg083z1dLAZg1B2CgCnmEV2DsRNoxkCOyW2UfbkOy
NJ0i7Iq58dYVHKMVeMWFU1XByUYBhL5UrDECY5h1K3dXWPNanpgvYCswCBIUtAvTOqs9yWd21Rh1
6JDoDz4eC0aPVXNHGcV+MmrkE6eCpACTnVhHm3CsYE+ti7kn013PFvPyVgDUIS5OoRTWzhKH6eRs
fOZyqxzPmfJYL5vIcRZWHQzL1NTqo9AZTWEorKkp8t4JX2VrHYDRQlQsf5r/RpM6zObSuCDPBUlQ
bZy2NBYdL3LSmCL4tJAzeS02JsiirDo6GCn3iMn9mkXPT6pbHHnddRQ0C4XjhtfUrDTatl4qQzxD
o+iuXolMQiSsgiSwhWqcfQQ8ELeQs9jhadOHNzb1WRnS4xag5KsjFXyGufs4mpV7Nkv9d02f+HPc
WObJwy4QRsZDqnXVLZ8/REr/OZRxvIC2aK6iPkKXxQfW+dr72Ln+GQkZtHkd/SKaUa8U5U64V2Y1
hhY+6iljmPGAncJUagxWTGquJFIPzt19m2+CsK82LhabtTkEq5bd+jYgQR0KbxtoaXnJJ7u8lC10
j2nyL2mFQAOj3PlBZGDZzcCfsHdeplRSkuUbu8lzx+P3h3GSDOmUPFSRA+Slq8/G2JET7snhSKbY
TH/iZd47V6mMbu3E1nNWD9GjkQQrRY54mWeR4PlJsJzFv3xO7Xov8B0sYEbJa1M38mqbQ3bWJ3Ob
XOyGIH/TaKA7W4+B9Xjxut7b4EhC+WS/stYLmmEtKPp0YMHeQJg6cRH8iPjtTKMbHhstONW1NW09
mnYV0wAypsWl0ZTacdRIFlYVFsdUUjjFptvnUK+rQ2Ux82FJCizT3o3Th4Gjk8hgACmcLro9cvbP
XsbZPS80eRA0ubH8FsOO2TSE6waUkcWm59Or2cSZuoYY2jt0qcvsJanlGbE6otTrO6Tk55dOtQSa
NHYBmrNqvBQwl1OyoJvpiC1UdPesEP1ZN/SC1TzEuMdLm6wc319gK94qTVtu3G3d2QRZcHJadW0T
bQyq/w6VgYfVT3r1xhivhbTkOvgOk45eNDdcmyikFAd26hn6jo6eih7qpqaL4bl+TaiIfesolN4w
gKNfKZqdoSLvt0544DgADMqmhKiQkfHMUG9YM7xb05IxXb058yQsPf3JA5tOen34xOMNzSgOEu5Q
aj1wqAW7uhquWLyLZyty8ocm8el1pmhTpSQg02Asz1lUleeuMyla1sad6VrdJq+a36lqx6NlVDeR
SW1rULNMd3w7LV2n+YoLle76iHqmIOIHrqJ+BSvLXwm3K3mP3aeNx83PQu1xTP3ibimMek2IicqS
0dWxxmNgj8Vrgic1g312NoNyP1BdedAd2pLGCcKN19ZvfmbjT6FUSR6zodYXZmbHr17EpRcUxrNl
khWB0Xc0RTcxpw/lyjImeNCBnjChZiaOlB5VCaQFL6QUke7ue0rxQtjE9t2ZzrKkP3PK1I4gj+Q8
QQ9XoFs/WmeEH5RFNJz3afhc5M1XGObVz2Fur3B342AUj9zkM1imMlY5t9nJtNvN0DvejthRfqwt
BNY3J/S1sxX7ySMpBcai2YOtuXBxYNgsmkC6hwJVV3ki3tkapkQOmTxm4YlusBeS2KsFpLMQ208a
dNaFA8OKm9Nl00vXYm6UFW5I7yZUERy9JltOWe5vIfmzqRsfzRYjJg3DxjrwyEvpGYbVJIkFkkKY
8hZcSeaX8LiVDxTwTq8OrJWj8gjlVN2WogFzo7mhzjMuokC3y34EEXBRPYbN1xPiDQOT3nAu6BV8
qmJpdBxAeS2UwTV194AV6pHJKdP9mpwmuIGF6driwOCeQzCRbVi0vraqMIqckAkh9XfFe8JdxELU
06DeS2upmal5rSoC0dLNrwD94+cJpsNMlw0UXkqDuRpIsiHcF2b41etptJ8Mj7k6T26hRuehct1t
ybQUJL6Tb0jNhbsqVuJQjQkRBM0n7Dcy4J3ci+611VMJRV2vL6bnRuc8S19yVRcAKybrVAmXy1uE
G10jitLbEDR6VTxGQpwHz3r1lCZOXatXx6DOSDvlVrrLO3qWlBFfGNY1IRrFs9aX2lGZbrLCIJbc
BgvLaBk8elr7YkcB/gWeNGsRQ9EdfKxLQK22smceOSi8Bd6kko2KxvTmZZwXoWuAQWixT9HZfKt1
ZgCGkMBgkvxMJM27gC3DpyLLfuslSX4ikUzaG0TIDgLbcFA2trs0x2reG121ZorPQCqk7TTC8EbX
60FDvO8ZCF7ryQxPeUHmfrSzi2nkX4ZeF7vaBeqUW0DLQK641xEEwXoEH7R0zOjLlEX+Q5tJtYmM
eLDm1j5WiXcPm/bUu1Z+anzxzK6vXhWS/Qyb8SN9WDh4DOMk85rUu4f/BVzz4XtxyiOd7YnIwsPU
wPIMzezWKGu8lyZB5tT5yWAzueMix0IrNXPRaBS9dpOHlTTKloJnK052RNu25ft1HgSrLjBtcDq2
vcWtDYIga3/M8UpD4Azu1JMJw3idxPFwGpj0jKMV37MWllCY/KqpD153TLA3LFvJ0ac1loIdBq+J
wq9SjeucE8XKAJlyo04iAmst3uOp7MF15dzVnAAXTW1UZz/tqmsj8ZE7JdtCHTNqj5X0oo9R+9hb
008VafEJFUtfRFaXnClefgsYxNxlYMPaEvkWeHN47ArD3lVpvuxKSHZaV0PcFN17VmCTAdBuo4qc
K7tO9kFlfLRh/2DZlAk7kfdeTDl14YrHZjeOET6FhIt1zPSzIwlGW3MwoKx3YzI5S9HbbCFSIibt
VBy7qKj2/fxScjkQRAJFFbKNa/pOY/Gc9IOu68bSD6Q6lLFevPaca0QBhIvLqj9CacIazEQdLUe3
PxE9wQuZe4N15wknl7vFqAiiDPzXW5c6C/eNtUv/MrXIWNq5ci84MOyja1s4Nrt6R3IiuLSpsoE4
uDVh7PG99NzqBUcQCMOsh5cmKJ0vCy3YiFsV+d7OCLWJaXDDS6TL5gJVYktWnUej7JJjpGZUSWY7
5BGUcyqT3/ildhalE5eKAQEucYcwgJPU3wLWpjdsih/ZuqyxG2RrBr+UmxXtqjJbyNOa9lBl5rR0
NOgNdLMOm5ak7rmUirht1F9zWtmOeMKcDddNRWfG5B81p/KPNSf0DU5VmspN5wJLRwcmKljsY7Xl
bIWBaELxMdvcvOBBeQ900V1ppWWU0jVniTK/EL7I30QTVWs500QDzDcrgEoTIH6YDl5B/5YJNPPc
dAU8BpnWa2rbvP0UoyvlNrRuHlIn7Abx3pcQo4HKlFfQuuVVkQNUGiEkyue1rWqdM55HXFBDsq8S
azzh98J06sywaxP3T21k26zup0Nlb3RZZGutpz7YpH4XOy0XzxCUtwlGTYOgmnBYJ9/9PHLAPifY
9c96lB59vdZ3Hg68I2aJvcrnW59OtZMqPMKhU18/qjC9Yl/Bcxw48atTICth5CWjGVHNmcH2xEbd
3PIkozm0sscnXJxUfc2sx+QXp8tpYen5tQlovo4sy3vVu4pOqgAFOYa4hswEIQ09lW3XJsrS+rHR
zX5FMQ8OLrdLUWp797WL+efdIE4XEDj1E3q8t+/MDPRNOCOrfON5bltd6EaaHbPK0xZpk0LOYha/
ZgYAMdmcXyoGyE0DW3adDvlHbmjOQxm9YRanK1XLXgg6sjY4qL+lf6Iydq2744ryi+g1dMtnMZX2
EnD/uE64mg899qx6kQbOMhWRtdepCgtBL7VdVD90EhFaC8pwBy9i1dRV+Nr7zR1jbrX3ubmPIyVx
DHKXfUFWEePob1WN4F3BxLnnShPxrZk/DHH5pURgbH1Ni04A7Kecku84cnx2cGl3HODZWjX3KJay
flmb1ZvoWhS0xLZ37rHVbfsMMNk5V9OvmlLPUiung81tTjc4MRnblzcsS/5xtiGya8AdhimwASJB
njrZNaZG57z0zZ2bhsW1JujrZrnYTzI3DrkpX2tl+Vg8ec0qLcsXVwOhCGB+AeAiPfIkGx5K27mV
Yx1f2Ip+MOmqjngYH8yMiJ6LbE2B0HRt3OHZwpNwwx5qLVy0+sVQlI/2ZH9ZA83GavYmulMLjcwo
o3XWnViCx0PX6A9p53o7VNXfbNj9B9wrVz2dsKFkUb1srDK9q4bciJtshWapRZcCyI2oJDAp4jYU
MbtWU8PJmCx5ydGRl/GsgFseLQAJDQsLGdf4v0VdPxJlgKHsxw89EeZUJPFF+w/uzmNJbqVNsu8y
e/yGgEbb9CxSy8osLTawYpE3AhoBDTz9HND+RU+bzQv0puySVpcsIjNDfO5+vHfVgzPdE+bxK6NU
PiGX1rwPTnFs4LswFII/7BjDhFHRjDnYlN26WyZ3hc+k25ka2K5QDTGcVyAY6Rq5mmDft2HWxeeg
M7EBd0XOOMxrGd7YzqWsrOe0iL1XX7fZHgDI2Y7mkQ0ld14KwAg74feMkSdS1sMsztxWFA5I/1wX
KaH1Trsc4BJO0C1dTDHBpS3XgXyduAG+GzN7Fa3uj/QJvWUUvK8CZ4RiyZVuVeEX4fLSYY8LrgWe
R2cIIj5dJlNBqMG7tHX3vTAoee3SB9fzemq66eVimb+Wsx+xirnHMMVLNVkkGjD2ogwp8so6Ndeh
2UVHB2I+XMiOI5//KhUCi4hrwB1pRGSWDntZdyHjllWbN8Ulmh2KrKEU2eTk/MjqwMzKryCAQjhk
LMhxNByVzh96w8SDvdK1fSsL4kqUFI1b3zwNWSi3jF3MVV5JAHNmuqscEmiSMQJ5SfWn3y5fLdnD
ZQp4FtmFDoBs3VXlzyynS9jspVx8r2l1yYLw5gL7pKPpJ0uVuBo5BrrUZkDkDo5BDgl4aKSeKi/5
TMAn7zr51NNpsgGKx95VtAewdVxJQo4H+e8oGzjvIHSpOID+kKypm5L7wC4YhMbZuQY+0sPtmYRP
H/McczAFShYU7tu8yCngXWiDKqFruQP3D0n0/DhgSPbMwfmqPBsGp2oOtk+a0R/yPfqphV+qu3UR
rfCqvA/lcMzSJUepcH7J6XWuq2nTi6HegXjbmGUE8FfxgA0LWFSV7EfeXjjjrp3F08XPzXCTRBub
mjiGcHo2Og1z3I6c9BBGbow0zJWP2ZhLdPPIIkDRX29sZPDpdjMIZhXwfQkcYNxs/oq1Ld2FwymL
edmrPjZ2woneDW1dWM5/AxoY17muVy2uqQ1WtQddi01mcHRnHXnI9RCdyeGsBrNh2jtBwRRUdKTg
qevvLiTD2EnQCNBrxC7z+PyxnfB02PJF2u2AyCW7AILJQVnNG22AVCQHzNeb8opv2t3wrhzOALor
g4ptFtqVa5r1prNawjdZxix9kWExqBMNJW+HVLuyqA3dZm2LFueLfzQyhKoscW3le95TiMb7ZlfV
LQTyuXuoTBMZp2FgLzwQEFaVII4UvNZTdMuzYNXBwXhSzXTDoLgJauM6ehReynjntC7c//kp0/Cz
+r74YbxFUlJ7ny19X0HpJvtwYr6ctAzU5hWxUlTBwHpzQEafMBW+9jbbY16gFyEr8GdPrb1rMlHw
AIevqYNhLOrQ3xvU0NGHCEew/uO1IAUTzUcQ0CNFG31fUxvYK9iyXzkdLOc0N28jyl48x/lNq+HT
Lep9YVvmTszxp4UR+hQ18qHsDJgBMNc8X5kHm5jAqrMDuesTtc4TJNvSVJsZxx8wpinZjaMJoSre
qToOzlLLnEhnVm955tEdmzcbEdHRsikRA2xSrpmwEAEWN30raY5U+Tar+qs3di3lc3m5EZEP9s0Y
ou1YWczAOgjmvCHOWiYb7PLzoYTJqbpl4CZG0CURKjew3RVT8WAdMrSt6vrcFnm3R/IBV5SNW3c0
OdjlXsiSZcxHuOP/JFMzHOwyk689o196z1ZCTBCoi7UpY/fsmh0NsYX+NPLSxrRIt4nCerqplM5O
0B3uIclbkNsO/QWmPdcPYAmsx7SgLMiuDhFqNb0J4cVwoChTCRzxoVkMhDAZ7CQwMQKoa6dVsRvS
6NKT+6SuJNtyHUC6zjZNydneK9DuGvbwbUFV+84TDXX09cvU+uHjcuwXpS/ORpC+drb74ma4g9jO
iCnZNOOYur6DWeqOwUCDqynnx4ae7ktcw24oJU7FZnoIKyu6To0fP8fRPp6ZVjTJ0xADzIMd3jSj
RICQWBGkuREjH0q8wtWxHsufip4Dxxsz1jwpn7R+DHW2JgwYPLdp/oFd/pnN3VxVjkTuBOEWT0BE
4Fh+TklXk6vmfCUdg9oMXnWoB4XwDk01ECsiWoeYG0O6cxbktcLat9xpk208xv/w6bO3qeE+1Hwu
+MBOIfpsfk8mqI8tO84OCdXfCB/AOTSBJyhCTAUG74HMBed2pu6rCMvMJi8Vc91O4nteAj4xJtTt
6MFTz1z14bhtt509d9wngiYKrfV9EkgRlWq34CWBt1CeUNKnvRkzQv5lXEMW4EqxkYoNMTTY+wfP
fKEZk16Chl085B5nOsZjoDqeMvFLk4KFNXeQmtt/QdbN5wDk5JtShP2WBX3YKd3+pLkHkZpswRuk
uOleGvr3kCEhJP2wC8J+OR0sGH4aa8MIJEhRHYZqwjLLU8OX6LK4wM4NoHmpdwrT3gZpzyc56c/Z
D/BFAJiLLJ18I4cz2fPWpGMBVhek3ec8u7KBQ8gW7RevO3ETXLlXymnX1piPFHCB2aqjNn4Q3HHJ
0icQmPtAY4YaHwxFMawZpvPRJ6y7gQTBUbuZ9RXtFR3yVyBH81CCR6tk5d4Kyhq5aFrkkbL3ojft
u4f/9VTBo7Azhp2kjBegLlNWOf+SUOth6XbbsLXeAtG2vDNLtBkz+0UVXHuGIkjiIFrUWcu4lMsX
WgRmkF4YalofCXaJGgGeEet4HPVOaGL5iYqzC340MNu42jDQVs/SItU1gd15pFEkskCx2/2MfO1g
EPAd86iCkASJwMFaL2mMVKYX1ZkPwhSPOo38s+u71mlM29/s0dlW91y1QtN7JQwpNh3OQACLrDlp
gORJxnWFFJA8QrTjYA8iiArEgka7eQCZlPyWWaRosmDIk4KXKWy56WvMMZGVvMR2UG2M+RR2+jk3
EpgFUeZeuqn6yUvOOblRJ1j8OQCOb4nhriPpXgMRm9s+gNnmMgFj50RgqTNnh0Xh2S+d4ULJ04uF
dJhb5Md9YbbExdn1jR6CVVra3TqQ9qlPaXnoZid6kWV9sOL8W/u5fvQrc7zpku3dqyL9Vqh4axH+
4mDtFtAUm4RscUnoI47uXl2aryAHP1qVZr/9bLxlJaecvIXZE5YRs0mcCKe///X3C+Q1Kg8ShXO5
GnJywCNWCixv7dnrRX2gpie9QlFWe92GxsPklf7WZhLAfTJkJM6ABD0iJwTiqWNV5tGpj7GdRHWh
jl3ezq98B3e/crr9/RWVza9T6+BND9rzQJfwK3/du1/U1oPE4gxhnjoMlQ8+ZkHHo++lNNJt39Lv
jG4w0Ywn+7csUVdz9MZfZeQ5UGImffdDAysPQcRKk9pClep/lcuXGEfMxplJ/lWW098tDZjJtDzA
P7mBDGRRstoM/usI0OiACUIATQGgF03juWri4jT0NZFrrqkEe+mET5F1823vc7Ui7wCDSWegsArD
2gD98yfGi5EFSbe0r37Xnwx8JKfRji9O6Ax3Akb+sQpJ7OABjN47blHrdiQwpxrFGQ/BF3eCd+oJ
V6/Q0dybNt0fkojyI6lm7KENfsPWniTcUdakqhNMjNowh5aeRKfJ/Qo6X320w+ico4D98e8vY38p
HJ+o9vbM2ntKiZ84EVewuk6ebS9x7oY3vtutkXw4YQkKwqL1b/DG5MNY/o7YYPPn/nQwWnROn8GV
2Sf5R5SI6ATuxyG6IyBU0CSD6ztLT/m8sc2i5HdIQfr58Dr6RfvQ1j53HrxEH7FP3reRTQQtqKNc
lIbuTTsEj6Fp1R9pGt2TQKinwp4w77UJuRphnZKCQ/3Ie+LswoUBv+XGeDTK3v8AbDFhJmLHIFqb
A8J66Eff2pYjyxlCuHt3AsKy9EUQVTEm966McqfdyTrrLiCJNJQOaZ/QXSlZTft0HB9CN7s7Q97s
cYtdRdOgPsTe8nwdG72whAcGZzYyKwN/uVnfw+VLnjo9h/mZUjRwgj4Q22s86BFFQYw33pjI7jNF
rA2KZ2E2ahcMNo1LMryNYjTPCtN/F5rGZSLWzoJq3nqrHr0VbwbjiGHm3bBqE5K7B3WmIjSlrPgC
xIXTX+9QgqiYM8dWSm3L3y+NH0B5X8Hw8zEFmQWdfhaDWPukk8A6IKsiWhCbUiAJznbpX2yHHcV/
IoJsnvtI9fBF8mLnDMwGbMKWUEXmz8BDnORisVack9JtmTF5rtmTZQ1ZyZc2AN3li+Ur60am6Bln
aHccdb4a2AvWBXe/Jbo6PJBMpK6ANqB9hd6YhnZ5yUz8XQEXJhHm+cMAqPygCgJZerFj9XvgDhMf
fqxf5mhbN1L+XMYFd9ypvGMZfmoTgJp/v8yd9wplKec4nwCHeOc5ZA9uEpU3mjrKW1aJetPS/Lmi
k2bw0x9W6fY2vEg/+mdOEHYCM2lP3jw/2Qz1Vg4GZnKAUELKlk9YhThigJvdF6y4x79+1/+piYEA
O+7/PzCwV9/F93+NCyzf/u+0wL8sLO9uGGLmtInYedjDhz9N+5//y7D/ZbmuI0gDkOsLSAbgWf93
JZ0Q/xKY+Pm/gpBkgC/4v/5dSef8y18c9GGIY8dyzCXK8H/+98/4H/JP+W8rfvPffv1frflW4P2/
Bai4tmyTHAM/ihAoG37w36pwm6Dtnd74LkZO/qaQJ73konqyanulBfSMfLomXRATfu7GvSIDYEzH
URJQFdYU7TXtNdmsSRJz3CIeSfQtW8p66pyly8U5RCTOYJxkphfSibehCcqHsGHahrPcktM9RmFd
kVhoLgy/d7jVcbkG4dXDtfeQWGW29qOBs8hAeOBvCLNnEeLODuCoczckbwp2P04kaaAvmLcYiCyh
72AtlMGdzwEAaOmJafTP35+MXjf5ODgjTUgWxkKPKcM5znO9roKDX44NNvGCfW/W1q6HTbHOcZ+s
wxGmZU1rwhVM+JVNKD1hb2qOtuH9Kr2uAHIAajRassbkdsddIloCVjrODmU4xzuiw+Oq00W685d/
zuRX/XEA87aSFmpxajXEtTugpTHfEXvNZ0O6pwK1wPbvNbgLYZIYfNu0b8jRbuukdx8ZGgCmY7oz
J2b/3JZ2e7IxG2EFhZeZRPkDZ/9qIaPlUhurzDWGB5tVdtzFFmAVOeTQyfowPSct5QweQF8UqAcv
Ir0nE/WUhtNMa+rktVuEKnmpWw6TXVI9dAD8P0B0P9q62felym9GJPCq+kjSht/IfZcMzk6WW5+D
k5H0zWOTcB1mBBvuuP+HRxe7olHR3zHqImIjDv0bT+xTxTUqU7C4hu35QFAD66wdPnghHjuuD9xo
Km4OPPj41hhC3TI7t9dOCoVDWjijh9gqr4MVnBfa0M4W1v7vG6VK+uqNlRpH+zEPeb0YAeIymS90
h1BYNLnQ7WnRfRFwqTzwdltR4rYcCzWC/qYra2pMbsR+LE7GmL8adhLuDU5y5OQH7/L3S7Zc8wC8
nKK43qeAKFZdBLHSbAUJiAZ4giqNmylm4wQlyb3xl58hJdDFO+Dyn7vihZ+B7hlX60tLWwKmakqZ
yk7hYRH2psOfuItjwLCpQDdZAqeMF5vfCX4mi0uzmq1Hd0aWqw2DUvX0FU948+HRHCSdgoTj2F3z
IauOYwpVM5VDf7VT1M5p/HZ01V0Zu9BampnOIbzlY/nbKIJk//ejX1iJ2rR9l8PKgE8TNtPaF9q9
ExqZjgRHuat6cXGlnRHOT0IcoMe+uTwUu+JS2oFjZlTEef5MHKg5+3bbnLlc46GLaWPpgxRHSpUr
bjrjYoybzkOK2tBTkg5nNT90qqqOVPrWF4n6fSkNB0KaIyADATdf53IE3WmPvbujGOXVsWWlmayc
MGANWy9oOElEbY3XllITXsjMGNxzxRN1wNM9unn9FmQVDfbxpF9qUx/TGSesAX6SSdQy9Vqs3gxJ
YU621KtJnGgVYXPGtrIerVuXDR+BQNVpfGpnbGsmsD0hHhv4VnzEob1hD+k2DSL5FjHGgvWEDNrn
RnrOR2gEeOHGDRRXf5Ugeb6eJWl+V5cZtrr0EgTOfDOL2N1oH0NeEUGkdSaves4LEv6Tfoz8foLd
Ef6pyaTAAZw3cSF/J8109A1qXIhkXkNKljfALwbOXEAxiAuN/Fer4KMyftcNGEetcapBFdP7hopD
nmHzlumYvsH0J/TsFBYXrzaW9r7tX1AAjpimClDqDk+wIL07YOXdkpvBmdZ6j7rxprNRBglakUkg
3/XQQnUuaU7MCrQCyzxkzfAnhFcyJXnxi+kFr7RuO+5sk3+K8qXkz7MxJrkLXWymLWKqKZdzqJIK
YgemSdr+MUHhAWDJKXSpKxKspLVHH7ZPUIJ1C/v0V8Xcbt0b2bcykD4S2MZ7xvOnRvvOPR9xQs/Q
HLL0CAeHpBmRK4wASw0DDAAum1tXh8AXx3yv0hzCV82QrsnpQsHPhr/DBDzddzBaMJAN3pINrijl
zFn1MPoRFYIPMZrQDIVPzDV+RYYPoPdQ8AROTP3jOxnyC64oPXveGq9WuePtucKLDle3lI+Je0BO
52NoI5SUCV8ChAV4WKukphW9qAtUUAyFvPXXRrAMDEYsX3H4nmU45axF/eRETfqs2bhzl26busHC
0bmHxpb3OeWngnXhkhrz2gBKV45ZJB67c11PL0Zlg9rLy2YHn+tJKMB3/TxsYCiimoTGNotyQl8f
RchYoe2eaDpiQZyBXs5PmMGewnHcm2UGwSvKX7Wn94P2O7zQwdWtsl8B8d8Dt9HA5MRehOcJ3MYK
vDQ1yGz4ZvVlWBUdksOHQ85olWvJLFbZZPq1Xuo4Z5zNFmBiP3G+usz7Y4woBH5qHBLG9VyOyw3K
og33Hj2oJTbh9/LAhA/WK/TjfcdUY4KeBasymbE7hua+hvk6JDV8dJStTBbftg1yzsUCsp5T26bl
dinv8tIYA3WTbBXqI+A/nJaZuvEC/EogOuBbH5+allHqGLfPJFGAk7mW2nMj423jqHFrLIXOfrhz
SmO81CV7qDaiEzR6Xlsc9wRndLhmHjBDcVVQRsZmy4sa7rpat4gV8NVqN+ivaVgTjVDuqTYq99ST
turExNYSIB8GFAxtEo+2JgeZaDWmjcVcjnAI5uBdFw3/BCNEfgaAybaA/LbyTYp2aEK85GAgkA4q
ua3OPs06V6opf+wsgZgd1zY/1Rqtm+rxjo6ERZgDIHNpKoLn2NMMfq68QalIn+gt6VdxXH1LXNSs
IqhlNelwVT4aftauhmBv/TGR+NlvZnsdR+mXP7j8ihbC2KEcoGXnrbltwE1hnyp9HTxo6hk8I/gZ
q+HV7sj58UoGD6SjVsLs1KkfJlIWJvzxqJlrtFaaESmJ2Y4ZxCsNcW+ScL/DcBNowWB6mu+aG61N
0zHueHieErgZ4zYPwlNFr4NfuPsgzenwBI6YwYjCqLHAJY2Y0yByTNREV2eZcJjF/D2J9mVKylcf
JCzbAGBqH9gY18tuyymGbahAwfWNHOAk+LsY0TKwYXRQQgBYo3+RYikoYdTp2vqXZ5UQ3Hy5cWBr
h3rJhAwemHU6Bg6d0X1kfOiDZYDSD1DwYYcVxiC2Q8Qg21zi7cpOjYWAHDzAMwmvU31vgyi7sjKA
+2rokJ9I9DPU3YzCMrEkRid0tyc31Ax76vJ19vrfWnCrrx1J46En9jnePV5d+IrsxntaCv5x6X4/
uBiPV0Zt3zsPKkvYOrShp3u0UuvRdMGyG/37WCzFU8PLUGbvg4AVM+Cx3qcJR42o4MQGUZEmdFSA
3ng0bXlkBs6fBPHesAPCLjSMYKvhNAxKinDlnK+CMT6HPNlNXeR8qhLEo6ElDtRTEsEkDc9bTY3D
MqHzn4Gwouynbg59Ml7HcaaPk+M8dvnymrXuumeGgQSL6G+3833w6lOVjh+BoTTrN7Bf9M2GXRAv
2+zGL7ZQRwyTb0tBw1j15zkMnEtjVx8kMeRauCzq2pmgb61yCThShyAgugYhaWCY2k2MafBT5r6k
lhMaEtgqPkOziI4SoXBFZmHY9BNRstDvbrFMvieWJtegIaNluE5aiimCavSpyUpKwHS2DZ9sRHw0
2/kZVna87vTIMan69KPwMbrRX0QSYgDqIwFJeukbbCXkDxzp1DKC/Ut/h2Ubrv1MfY8VZahti9PD
78KachJ4JqKOvwauK7xcMN/bWbwFjgGbjorrqfQ/5zz/btlE1jUPZOvT+JuUcJrDsWZ8kuZbuyis
Y5qFM53UcPbqjoysDs0NOinmy1x/KLYLii9+9a3M1hs77s5R2RBd2PBdNytaNkB/IL1Q8wLGpf2y
mGzynBo7Azcq2i+2Is5yevAvGdcpcx6xrtPqCqVE/DJMzrAd2mY9wxLiekLeIbiHxiMHQd6gk/+m
7fQ95p0/saGy0g4dfyxH/SGvIJJA0kzs4GKHKeGYJibnM+FC0QRbq+LZH50tF2OxnxU+2kltk6Jm
1DXnXwx7noWVPncnV9BWxw10DrM3jrLUVlN1k5qgecCyhqLu9447XwUJ7rm5pB5wnGGyf2eDOlVe
9YmfUd6Nov4maBRsagjJ1FWzb5Xd0kA+4YNMqASehaE2hRuCLcSkbGNP3dVz/N3reKZDF0NuNe8T
NoqY7TETpJ3tN8bAT4UauAJZHOuMhYTHERLuo4uxCNfZQKWvR3+PEz8nHtaAjgF7Ufkc0oyHDorJ
PpbwwQl51ReEllXjmDvtSP8QdIqNwfAaYp0+/0CqRldZfwJACEdUP0wV6hjVD/dCdcNzl5nfbg2j
XqEohWLKDuPE4hj5S7iz+qe0La71lPbAAH/tOMTAHhmoc49Z6n0Tad2sMT72w63CBLbTabKPVGUT
N+Q9Tfh52UQ+KjBLqVbm3suqS+iP5I9gFqy4cx6IVBirqfJ/pwHaRWsAWre89NX0nI++E89lnV4L
eJe4TEFhElBf8c8P8+QsbWxTlL2Mm8UrkjbVxjsCTeO6Q8flKh/KjU1yyaOtrVtyWo3nvjsYIuO6
WbuzxOjCak8TLPsmWHJTcaQcWs7cUW9y7jH47C4thWYlaG41WkQBE7g8opOiajzX+AOLMqt3NNy9
xmJ4sVD2aIIIIKOFkEyiZXcgE4ohPtgRAaBnoB5+9+0cMbPEjZN19660fyUCHLvblAfdmKBX3Gee
66k1ynibdlpuGz2b5Gflqrb8nzC3P1yTEIxlcCVp5X1so3KdzYBY82LPQDVelTWhQqz1zyKC6E6f
893GpQksd6G5vCa9ebItru6NyL/Av3yZLo5PadM+YnRfGBQ2oyXuZlS7h4SHgvNjn9MayJT2V2+N
LujcMN44mt2bjte7rOU7d7ADUdfX3owwpAXt10T40iJxkwWRuW8H57Uu+nUzN4pBc7ajLBRXRDNw
+yR3Iceo3g65SWNH6F8dA9ePIhXIhGojXH02eD8SoqKqcryLmD1MWS4sAP0j85zzlBW90qjx6eb2
bU4//Tn4kGLCfyD7P0krJJrneg5q8IxswZUC7uzk5pcT/64o5CyDif4UowWuqd6EggfIaUts5fQi
DRWsdGEfbKGpgunnj8RS77HpVhQcyJPXlPqYGdmhG6bfovLuSWs9O458MUxAlbRATOCnTAzDGKXh
kQaLlm8Stcc8t6LQzhZ5w98SGFtf8R42bD5txGgfRPE4+PIOLM07DOVcHLtKgvqX8NKHXyNYT4zB
KyN1KRRO5l+6Xo5KBN8j+tlWaASrxEt2kPevJQcY3nqM5bAfbCiLr8gLpdHO1IBSXQ4fZB4iUBOs
J05UGivqp7eCFMZIQ1VcHlIvfe8881kg4u56KHPcBi3IQtj4NFYhqYgAG84Z2eIpm9yNU+IJUcXT
wLV/Z+kuw3/V4UFiv3agZxoNhC85+zsTTNvGG2PGi5PMt12pMJp51i1lQ81BO86UCoOSI/l4B+nk
HUuje8/4aC34Wn8rMeAZyxxGwLokCD2sO6+DT869hZkCFpIeCc/CtNSTkmWugqNebJkL+dlknWRc
k8DNiseKKaeyRwrKwvhHYr+KfN1tZr96LSb08XJgBNZYT0B1NmNYFoS4OvvQGP0OUNU2Jvqx4ox9
swdONKZtw7pKcTK1I3qwnbgr+3EJ5/AGZkKz7nhclFSuE4CxTD8ezZw+RT4ajsZrHLEaGEb7wQny
EKbGJg3cvTWAY3KG6uCI6cucKyCqmK0xFZOcDRUBHjQF7mw3hzfZqpABnqJkvvi+em/tPod4SrlN
3dHxhLmngJG/CdD08HNQzNBtCA533LA0IuhXx2iDedmEbdV8JRrKpVVhysqNb8gRiDw5Ekpj/BNF
Ck9OgytG3CpHoUTU+1LNzGgEGc8pyW5FFHzm2LEMETzPBMNLE/FRiJYPWcvoanxZxD28jLGxror8
p65Q9C3nwywHRrR5cTQLd4vEmFgZH3UVvtFk9TETNQCVOo8wJfhkRl06br2MoWp6dSAqHqmu+eWU
DTV4ETWo46ULaKVqZtbrGRsmMX/woV5f3ehvW048iX5KOCw50biaaOPZBHPibpWFIwTliAfA61BI
/gUh/hyrTkjfq/Go3eglDnE4ypyTXMmf2Cd2hxl7/EWTK3jxxPpjTKwls1F8iMTwNzYXVBwDdKKn
vnOsxhpTqDvXa92WryEbpuPusqF67j1QvwaO/rAYn83O5QJSYlsJXcRcZwCOFUfQWe0ImUqMJ4JG
Hxh3XyfcvXBy3Q8mx++A0v6U+JnngrivgyPImHmfJmN+ECmJn8haBwQ4cO/yGIkmPZUgbnepp28k
GtMo7BnK6ScsF8VDFfz4MQ19PV5Q+nEBz9E3kGLSmhjnUX8gBu5SVLYGhCao8sHv3hpcskAfvQVR
R/uCHz1L/PleeW/D8M02hUM/nU/v8IDnvJ8OnHaARdd4xJYvdV4tCPCEtlSdrKEfFtwKaWswp4w2
XbovzCigYDeITy3nIkaVIyZscMpub+x9bOqbYYRy0tjqrYbYRwAOBBJJmbXjo+oFVfIUD+x8lmc7
QLHopCAVWphLmCt59PPOXouxOk+SuVRoeB+YIkYygPXvuCp2beLmJ1E3z4HtkVDvNdaEzukOBlyo
nY2fYM31gq5bhfOOjLCNHMCJinU3pQkeKZL72/TEDB+vlCtYXKmCWA2qJR+unD2OzPNEKBGh0AUT
X5bBN7PyZxN2ROVyfaqb33AcmCFI/omu4AIvVX0vvP5EuFYcAKtsa1gIfsKsE9C9Rza1pKRsqBE0
7A87qJ8HZy1TCzLbwOI8+ubOyYZjkVev8DQ3UIbvoe9dTCo+M5l/N+Vs7OXCJ+OevDIch8PjwKFk
SLjtcfzkliveVN19Un+R4x+z9rR/XjCxPQhk/4tuVHptI+apXQVTllHdVnTiMeVBkfwNtokGfEhw
dmuhngvs+7I+tVIgxgIRUEvUhMbpH1/X874lp7NiBsIlc5wIHoBXzhjTzVRjblyfu4TQid4o3hhM
Sz6J6wxoByvfjwmCheXaJqUjFIuH4zIxTcd7mwGlzi04HDQL7ulMYVTW4ff0/PILGo/YQ8160/4/
TpapDQoKJZOSkTD4ieFsdLAnZ/1jd1N+trgwrvxKRmuK6Pcymh46Izg4mYXVL0A5pgVgJIuTOfPZ
CViKg4baTsF4O1E8/wZTCVD7Y2w1wB0UMzSbGS6jW+5wW4AmX2kWvOiU3FY2se4045eFv9U0WZIp
D9mCzu0CeE+2y45ooStrluLq3QuxNrWJhEbb2utiVMvNQGJPVRmnF/KktEqR+Z94gKKqbz1VyKIe
Kf0+0AvvoQm573JgjFM29l4oz9kXmN5g4YhsVY9psbcBPc1Yb6x0eOJgZpFMsh/LWv3hoEUJFCtd
EGGgcyhOmGdBh72d3cbaMw/EJ34gphIXIMgTpeAbKewhgNT9RfxUZBAY5WQD2Gx6S90VtzkJMvrT
Dt1uP/bzyUfkOHdN8acbmPpPXB7YkktCnM0wHWkeF0wCyn/Q+k6BZ2I74QZCjZkb43p6mWzpHjt8
a4bTEibNMX77nJXyInqtKEHeQUTtTkQVulMZsvgMVfJPyM8Mf7K+mCXdJFAeMOLT4RFQGOrNjzFt
mB5Vdr38Y5kDnruUgt2+6vXF8CAyMOz+amzmLYDWFs+IR1mlIA0cBQBLh97dhtLFsO6774I3HUYo
91o7VCYzh9en0m9uePzfJjl9i3ENbZZec9sEJpF0v5pyIW8ByycYW7w0bfN7ssBqw0Y193zPZnTg
kfYuLHiShe09ccBjCOyBXa+IpiZq7/PZP6qses95l+A8cPn2gt4tCZejXlymKmIEVE1ci7uaP9k1
8o+sKejD6jJ9AmVVnWKJ1Gm6AjMQVEsqG1ZggvozLVCU9SpWOsQLp52bUxIWAdFUIPu2Hi6tJx87
RU4GSj2Fu+1wwvzcrxwLqDnk7/IkL39/d6zsh96emkPf6uTSFndgHDTSZOGwRXHYQ2vhjIfhOunC
9z4qoUZE9Xev5C5Gt93YafYSK3ivYPrXdRXSttsOQIqG6O4UQHtxrnPa8sOaGAIarEcPNnAqtSI3
g5SKCrs4PTEIK/+tq/Rn2qMWIF+L098vbrZvqJTdZnVOrrU868h4bxHZwZ5IYvINZHHV7lW0JPA9
c9wmLkcHJesdobXXJGoWpLMMsJW59V3SvbLn/nQrw4LKL6AxqKkbWvxI9VGXfqBFaYfKi04eMCYc
DF6l2dHvsUpscjexOknzPM2Yrrp8Zyv9neM44a6gYCibF9ww763vUSTSJv+Xu/PKrhtLs/SIkAvm
4Bzg9Xp/6Y1esEhRgvceM6px1MTqAyO6U8GMCq1+7YfkkiJSIRIXwPnN3t++b20ESONA1AC1GM1c
Fjx2aZKBDS1f0yp9FTDlFgWc9IPZmeuQxa+bs/6yjLjaGkhJaAIeWB8y6jUglTDOJDqKBJuZIOY4
hL21BImkOedjThpN3k+QUIYo3ET9XdJC0M4rZkctq5ltm1csLyLzpxG1G+JsiqvCIbXW0+QQyTjd
u0b8Jiyo2C19SmEgOg6RCtGCPDcRzfbgD4+ONQ+yAuc7sjvCSNLkFSsBixm/eHFiAUizE/T6gbfu
deC2Cp5bjmwOcfBOqxLod/HT5A8YyyrGoja1uWjjl0pg9iQoxuCFUQcrKmq5QZo0bHwP/yTm3bGS
66IyX9O2IjgrIwxykATNjCx9WdEU9SpxrCWy51XYuz8zStpNgN6QIJosQaqaCOC2eHoLrbsZopxE
KthziL71cSes4r0ZgVlIZT3QZM+AMWzFlfnhpa69ExGbEfzLDIfoBzEWoOnV9p40zp4033EbYnwF
/hEQPsaNv+tRla54xJ5DMQaXPpiiBb6D8ZBk916r3YNf29nOqG86n7MND+bkEQnXO6D2krQw1lxi
kl1Dyg/QMYTX1Bty4dVq7MkaZ9EJTQvDwTSca90KMcyAkzOVc9dxV02a/VES7zcSYyVh3G6nmG4z
lmrvA7HeRgWZEE4L058sm7TuX5HFMbPN5blmSICArz+ChLnUPWMs4qOahRsh9B0KIEssNxE4eHP6
FLUgnohwoXeh8ZgbArLXE0bPZM/CnSZyquxL6BBZmXl3ctKLs995Hfum6dxQ04qQi2HI7hJI6z30
kifbyd+sDvUcjPFnNR6KqXd3eqKcTUDhN9jDNp0J1ck8Iqja95jAhuXEMh9vRIHZpWME3FvGcrCh
JSR3KLvGS0dUhMrnBAWJYQURCOGfcxh2y5A6CfDOorMitjd8ALccrzwkrgupuINyczq2jCoqP4Oe
XXZH9Dq7ITLmNLDso9SFDzu8cRd9FzwqBs03aUelkLtzypIoqRSbGjl2b6yKmlU42jK1byomRa1x
kDixC3eIj06HPEbzfJe6j/IkdGhzMTyDt4jDd0PUH1UIvLEzaCom9JSODL391HRnxGA71TZkEePP
Qr5AlnyAWshq4x+aKumbtScIz+QJ855Ekjgdox6FQVQ2W5x9PMNI4rhVBfudnB/CYe1B0v3W+46v
cekMFePFhgMXlwQFW1ZyIIUlr21lPKJb30QRo2anI2cNtBhEvJpMHpbwGypTJKG4dVVNJkcI+g2e
8zI0SkYzxYYcIUIq2XvPZREfzlOpIdqFg9Ov6tIYtl0XAnoks4BMhGFZuexRJIh4Kr32QqJMdwDX
c0wqVOxBwERwxCjFCzQ6OyVYH4yQbPtTwyDBtTRv5qm5MeIOSWiYmKrw3+trJiDkl/GJ8fnq4C/c
QPuoTGcrFEHWdhZZLACYtHrkfjG0vRO1ovtuNAosEwlT0gWHpCvoanldKLdcMl380KXTrF1HIUKg
X9ZK2gDadCJoNHQ5xgb94LchCA6Uoa+dKb5H85ikjARULxE7G90gTDHCndFrBbHW6pvqmuioh4DE
0XqHYDFwVWDqhmUgo70266WHCGcJ41gOtcDFzuft7Cm+CVMFTsfv7pye5zJLhkediggvESaLssHP
kGtnT+E5K7Lih1ZVvJbLmPMLANhIQsCo3/cWT7xkgryQWf499JNqGwX+904Prs3QLZOSIZMgumml
jcSUMHfMik2f8fBkyTEMNBKv/ZQ4WUff5rUd8L2mazjT1WaUDHusDvlUIyp/nc3DoDhkSDh/yYpa
YREPnjIaWp/KJqm0YxRir6iszlnJMoIHoppzRVoVDep51J0RQVk2riq4e3gibKIWJ3/T9DkwJvbH
mm4NCwSW8VoryzXx892pTrQW01+0smTxMyg9jBEeDhV4lSB3wRzYGmubeGpvibSzVkSx3EE/yEEJ
tDeaa3aLpq5htjBN4pjC+JfdVYqYQjopc1XZWf4U59f8RDROsmRAF641u7mKojHXVm3sJRfXqDCE
oCOfUO4ti7ZJDn7Rf9cjZxGOzg8p+mZhtqMEyfXBED5adJL1REZua8I76yY2xNYEuYWnnUlhPCd1
lVcvRXHfzMAAHJFwmb4N2vBoNkSdcKrHGxwCP2yvAZSGKZv48XKDOElbTT9HYjZEXPcXnzA+4Ds8
ufM+ONQD4mmwL9+N84i5xhw9Y1bLY9jq/a5qu/WYmHKN/vcbG5xsicCWfsRAnifrctOHvk5jRjhM
DQI0dGyDi+Pmp7we8DHxYC9cYqSAzHi7Dl3KKqqKH3YYPBDM7S9cj42ACqcDbXmB2oqtOy4Rno2Y
zHRqc78JrhVbtKmYRYyQJ2mQ2meXMNbbsq0O/Pzphs+OZWYx3I6e4uRD+MgsDpeN14cWvcOUcKlC
JgpuZz0MQGV2VtnslLDfOifRjnXeQSmZf2UTncuBINJ3R0EUQ8pVtNRpsCth2LhbVf3s0FocTI19
waAalrMt638Q5WQaEZO8d8LixcbltQAPE8Lkj4DQGXZxisGb7KJ+uuitYnXb0KfEJMP2AR8Jm6IL
nhXk2rFq937NpsYXw4/BM+M33MzM6S1AXiZnmt37NuW8FPddndzwigkPUzw0ADAiXPBctCCec5Mo
yAcIU6Db4Q9jWWFCOWyTRrFPaEg3aVBUWV7RPtudXq213PARWsbBTgfYgTGNUU3+09PV9wnU0lFE
1g2CjeA4akC3bPI+Xig6xzXHU7vD22O+BGrcOkPePdhxbaMQU98TfFNs4+M9jU+xh7GEpQqh/5jf
p62t38fzdkzM39cNlJOWvFxicAYmCKCDdkOtnlTucwhOxsm0GFEBVpPS2sYtQC0zwW/j3A+Cwa0a
wt2gCnT7TalthD6avODSaemhUyvj4F0zMdPqKaAjeeuyNVr7jslfHDlXWmk4IgqrW5R2Jj5h5axB
J+FpqFpy3EMP8I7I02vYTCmZWoyyEDvdE5f35z8ypgygSoNfLhsEbhnk8JotwPwWMyraw+Vn5+ux
iz9YRzNtI6B0JXQYeVM5ykOgUw9Zjk50WyWyJU3dAT0RChGzQRFjyZH2CWWTlZnMds3bfjTax6ih
jev60N14IZQYCnFJio2PlDws8K+35C4A6iGisJ/OkjXywh1aDL6KAE4EvTRmSJJscClnwnvxOjd4
tGVNXia6nRtP5zg0BLy4fpSb2gYYM3Uqn4N3L4q35SgAgiORjM6R07xlcZc/WLwEwqZQG1B5+FDq
n2lllscgOvc5o0d01+QUmPlwNOMaERDhmvVEfrWv41JNbf1OM/l2csd6ssqd1/IeLYUJH8lGmu8w
rM3NsVpH7NAXdmf4exFXyXnwjeRcu3JRI+nm7TetBg12pVI9kLUsxoF4tBsmulbAq8nKWWJEuGgV
rzosgN1axtYr6WU7COd7NNWLuEf+ELMOOmTFuS6cZ8MNnyPwQk7O/QTwYAY84mjwYHWvhzgeDork
jSUKFmtTdOSU9rPzdXhlFoy/R/ADjjynAUcBsxhnlSd030YMM1z25SFzcYWXWD/8RHuLc0zZtCMa
gMJ1pQ/1bnSHt6xv31E8FrQHwaky/RfdLaG+GjivtWTuze32DGGyPWsgDjcUhsmSE4kEM0SDfjCg
zVJg1kJf2GsGm35mvgxWEG+tMXTXbBh+VghcRnSw8NUjFDm9BQSmRzmDhNfrgK4wtKHX1RGJftOI
RViXJUJcVfBzJvRrgTfFWIJpjoORItSf9gPKHMQ+wwT6mPyZR2JgtHntefRIrtSHjMq+5fNqSwph
W8SkdtTrsIGB1KgVIdA9SeXWUXqM//rBvPF87gfcPNWiC/t7PJU7hvQSyeFiDOttBEBGC/Nh5Y0m
nsj46vvuSlp03rFNAHbqjKu2U09Nm+yrrsE4V619H89MchZBe+sW8bODXnNVcXO5d6HNfIHEd4Zy
bXX0Z+w5sMTPvhLl3P3Ayg8K2V3UW2eRQV/2BeMzC8GKzHbOmJ2RV0Krxx2vAjhSTlqx1iR4vcR4
CevVXBplcFfmLJZ1dL4MPVdh7pxz03kDudAvtY7GOWufBj96sbHjqEc3Ba3lo+Y+1DJ5V10IxBCx
QUmx1iYNHr+IyZWWlBSmPEs6WwseDwbQxY/G9RhWMRnAthovrSR5Yinhb0uUE4D2NIZc08l1y/sk
otdrveZIGEa5dsiy51ULes1EqWvPi/H8OffZpkeNjVwNzsk6RvixZrVPhBvzfgoUKReeVsRL1492
k9+/dGXXbnLAuovMThdmJNoj4eCQOg0E01OzJc6oj233ilKVlxKwdHyPAeiKwXYQ0fanKBs4sNOh
uXx+UbZHwp1lPdkcqH/8o7TF3ziR1o7KMweN42J/c3Frfv6OMCV1/vxVELp//grwQ7REjMxMZ2Rg
j92ReJlIE2qVxlgSTUedYuVZF4juKMk77k9pTpc0kMNmtAJW4fNv//0lLJuLCE3/4MaljiW5HTef
iXXCwUHakjW3BvFknT+/dKjfVcJIu5GMvuzKVreeMUU3Nu90GU7kzOTuLacb8YLAa2GhbwKOHl5J
JI9Q6Jc468mHpC8U56gBfdhHz59pevXo0+oH+NcdQl3c4LuHlfsG2fA6jANAJr5zntyheAWn9FDC
Qrp8Zud0GvmNncouodnXV2mK3f/XFiHDxVnzDx6hNsz++79+kEVQ12/tr2ahzz/4h1tIM6x/SUuS
2iJwREiF8+f/2oUM+S8EMa50HFs6BuJSwPH/xy5k/kvi8Hdc/OdETKjZ4/OnXcjQ/0WCugBJZdjK
tR3X+X+xC4m/wulJsJCOKaRFrAjfoy3tL0kebYgtO8zKq4IZ0QfRhxVH47VKuHFz86MbItRCpeUd
nBaArHnxZFyeEor6bW0GxSrwiZTqSoLfW1fVWzgXr42hyq1oayxnUyjPeTG/zlvJLQt/mp0cRo+h
IviRIxwvHtPZsMuL5YQmcifK0boGRFpP3YBxGhMybwx3V6TiDnW0rrUGVeubVzndVYHwtT0tWFr2
ABijzNI/3Gx/sVX9aqOarVq/hHx8XhdhYD61uTq4EZw5leWX9IaY41hzAW7WThttpA5PJUkHJshV
/a5h8zHNczn43aoUab6jbr8FsEVhBn0hMiFaRnk3EcPiGHA/JMYodzRWli6g7mCSUMXUnuxC/yhK
LTuhRnjLWWiz8jDFQSP+jhWAvSxxHJxCEaZoIqxgnwLfRyQfjSYLwkAlW+xUu5gN2bKyyuHGc96l
S08qmQGnfOLLifJ+YYLswFNZU1QIS9+0DA0Kpy6urkc0GQajU4XnYhUEFTlWLqrsAIdqReatrsrn
IuMYd1or3HCS/PKY/GlZ+/Xair+mx/xxbU3dxv5u2sTrfE3GMEvwTZ3ULt7k59u+uqudNL/47CQp
JI29jchlHbCRWoXlU91aa62OrGd8nQ+q7lkWFvH9AEqk6AdtBQePxHTkLNss4tXtqhTpQ2okS9wf
Fo1X07E6iM5Ct3B+F6AWKp/Jc4TBiDFxmG2y0Ek20O/yJSOiYMXM5iAGlCFiMuvt7OW78RqxBviH
+lLUTxRVv4uxMecb6d9pMn9cDBCySunSMpUuvtxo2AzHMRTahf3YWpUSvanEfCdj0tBZ9YiggjoB
0WHhjLf+KB6L3puHZ4uUALcVvH3wu2tGiAXOooTmOYQjial0pcyowKmW/CyjekayFVwXLxzW//xJ
Gn/z9oAuDm9ImobQXevL26ND40hd516itPSuRltu3AGqfz8WmzQZlqCcUXnijWqbjLq5po0LZr4B
/ycSXerv//zNfL6qvlxJG9cZl1DyMpNfH1lZVhVxP+HVLE0gM3aKGrmjfNAkG6F0NoTBASc4wE3y
e1y4i3ogBblMyjcGYgkSMfR5vNhvMlux5dFgh0pFP4Rc0qin/rZ1ULnWmjy5tna5WYzOUD545fgS
Oma4VkkBudqytUUgvYFRRIrWmSzYqdTPVhZ4e2xzbFo1470ZCHeHAVTAnZiyjWc70Hao8anpM2fT
l+NN2tNojkY4XpaGZfU7Q0fbHCsYsm3yYAcgEFP5x7n8v77srK+OUQ4B6VpUVK6w7fnY+fKyG3Pi
YCtxqXNQ3Bh+2E5MEIsrBz9Lb61L0sZ0exBLhO3sR6g2l1l0ARpREuvTDUvZtzM54RzHfbucRm/c
TtAJd7LFf1Kz8ojOkzQVjuZiEykSkZQvGVnRA+1GNrmDTftDijVzRqF3e1uCfLpHKpEvgGqnS16q
5SKn//9NMMvsuP364CmdSBKOUMsgGurLD11nozMKQ78kA/BOAzbEUiexwQL9CNwQylgQkjwud55C
0H0FNyJ/8xo05ofjy/3KsUt1QEwQECN7frh+OWLqwQytirqSNwvj5Db6aeU7qSHYG630Fu1+v+xN
bQn0+oErd7BRIqLO+O11wF78N98GKVqWsA1qlM+b45dvQ/cTHL29fglIF7Man7mg+OGlvkOaRAAb
H0amWZfxuS/kHfywl8SNxaGpfUaROsNPL0PZxHrW3rXkYp0I41vO0TvcAc9RnZoLCul0qarJXNPU
oA0n6gJvqQ+An1hctyUxyKX/4PHz30qv2QG8QY3iNw09HN1o2CBA+efXhPq7n9cwXSiIOK5day7y
fr3shDaYE4yhSxkON73RIfmC9f9Y+duCDdqFNIyBzRtTaiZatyXe4XnDn04d/Nt4a1fJodRK8GQe
D/Tnm7aAKbEZULrHuUPjNSYXZr7eSk8+WOE7UKbqWwMHJgQu7XsMTg10lj+umxw1gywGc+kRX2MT
VL0WothmmMoJEhTf9FHcRWkwrtlJ3RR6KZdNGWoLZwb/VLbtHBOyLRYWsaLLzHeHdSvdJ3tLwilm
JDXE64aRSm6EG6/tkVoHAH40fXKXJhT5RWZJ2hoC6Y/9FCUr07U28Oyq21CR2qKHZ6e+qAfXuRIB
5ENXcS91I3IoAl2xdzJyHnmMkzAl+nPAXfDPH85c8v7HM2GS/0Hxa/HwyS/e9aDBiBFq7aW2NFpW
12N6buTfMtWVB0AnHBvEC21g/i2qJiQ12tBWKsJGlWXb2KkyUg2KYpPL7gnWXrr3dBgJCXAqABDZ
dt5go4PjNe50zbJ2k/M/f++fh93X59meX6BzSW1QpP31xop6B0ZK0lxwkb1ReZA/P0HQ6TCesDhx
Vro9PsBY9num5mBW+wPjwo5gYYULMajQSOIgxBEqzOe8jXcl3ImtrLBJFN5whVkSXUCM4XepjF1E
MNDKzxhXciDZrC2HfFVHyt2ZfcL4bha/M62c/2TQ/5EL+b8eFX9zUtB0CBIJlaHzvy8Pj/AljICq
uIw9JwGjaMKq0cxP9fhWlPHdP1/Qv3tQ6Y4MCz0FOgRnLtF/eTEV6Mb7ssrmrr7YeFr4U3Opc/75
7/iPogFuCl2P7fAyMA0dkftf/xIAPXoPkfoSV8yzKhMRE9w4gOIiRAclMLbNPu2O7LUxECtE2cki
pnaIZ++abZ60hHJajCGaM8BgIofhilxMx1a09Bnz+T7g60+kbB4dhULIOuZoNT2w46241yr5zdOy
HPNqeAPnLF91GGQQWjEL+qzfKm60he5e2zBCpIydZsOcGQpDXTwGtEesmG1IZ5XLUr5lI2mVyMuV
xaTMZkbf2QPx4uYym9HvNBU2Iai/uXZz0OGvNzzXzuHoVDSOpCHSKv312sHw91HYlRdXqx6IofeZ
ykHOHLHPLInfQU4D+8kV6IQLC0SegK+zzLLpCTPxE5pt45QABHN0Swexbu6Jfsi2tkOWep/m+FZG
hkKA/K2C3g+yibYcs2qjCT4byMEuvLcQOLt0ngsFtteUtr5GzKhBRLBWvt1ox8JC7KizITIaUz/a
eXGb12G4MtD8U8eUcpvzzG2MmHykekpIvdIZQRedvq5U85pX1I2s1E99nPnriZcKdGP4n3TR6jiY
zkeHqH49TgiLpWkf//m6chj9zYUl+tAiD5KIMOtrPZaTDzYps0LwCYA2TEzjbgohuKXIwVPHwAXH
YCnIhz/OYssmoMeLDXwgdXbb6Xa7IMochWQEFk9HGgmwzlNko6M1pZ30+099WgHnT1lbhGfRuaqd
ZRHgS55qcBv+LBnKZFKuO70IL5HdnU0Lxvw0xc+Y+ox92rvpKRJI20PxLWDgd0Z9nC/NqTIgjyn0
uXT+K7YLlJBOzSYCxsVicN6zPse/ZjWoeO3hgnjFrPGPDa7J+GAmA5dBa2xKxBtYteUubuQPvF9o
hKr0Buf+NoB0iAfUnY4dh5QxERriN2yyktheZbNZjzR0VflwS0aDx5kfx8esXbAaaptQ7KsYT7oe
DDx7dojn24fIitftFET593FuuUJyW8aOR5Flx10+Zi7PcnYoeyOgwE2DU96o785UAMXI8dVMvn4w
DkEmrQM7yRfGNUuaih8i8ouV3YA1RY+1qmQ+HNjCh8hgT3XAUzz4wYPHVb4oYo4QAJJmyUuJYHl4
+J3FbD9nv7xRyBc2ZBtrBIbYJNbl+spSaXq10+JnYWq7jCn9uUhbhtUw68eaFOwej5Eo6ovsPirk
icvPStGPW/83ZbP99QSYH3pX0Kzqjs7w6esJPRWDmJyCmLE4IvjlcwuA422rp7W7QDORLO1ZvM+C
EodGFWj7BNKkp2PS6yrBfkw6OOwHnmKQfqif9UsewfhHb+2erLnXhbUJUDhprgRRx5tRK9ZMxz7o
etUBoO1C0yCbBCmLCNb5XChrn1ZcW0cm66Dthr0S0SFN4W6YZhGs2XU0K5e2cN3PN+IYqXuPcAXW
5dNNrNF/hG7ySjhBxlwkYoMgwh+yac6By2dWpugTnCE6t8S3QL/FWq0BmV7rwsFLpmBB/eap/zoV
4cKCBrIpxA0QQuprPxK2WmBbwGCb1miXBJelyxJlD5SJyCFWljCzApjx9Ijd6gxd/TeFl/F13jX/
7TYDLyWEYTGPnA/jXw7bqvMsT7Od84CMrwqqR2kkR0PiPTEDTvo2glaWR3IL+HptIbTaR6QPbGvi
flZu+KN3mTGNpnVtpxyqCRg49IW/+w7/5rRxmXgSasFl4vb70q8pP0ZvhYSjD1zEWdaHE7eYO/Lh
rW9mC2iq3/q4ZMpBEkmF9NWFm0iBDIOcPJfF6LsoOVsM4RfXYw3zm89OuP/xynZ1XRe2pIwQLqPc
L4URocAJ6+X8rGqAAbbtodGZ2Gpr3VXXPQLUAOqzf5TxAaPWuA/wC0DOpNMwOFsqDTRiQ+gmKluc
d1DPpto/Z3hOnuLhLXQAEmhBlSPwSPCIedAJATqhavOQ+4NvzotKPrWGO2zd3iY1qRfySbJVW8EI
kDvfHyCE0I8f3Mp3FqOs2mM05elTQoIbj2inncKMY1G37oKmNDZt0UAxm38rAgPdnEYRjZh3Ndnw
aUbcGA9ucR10FzxNVtxDmbX3OAahLQ+O/eqQ9WeUVvE+dS14TXwkcRMGG9cUGT8cjow2KYaDkWKc
sFN3E0imvdmEbzwxx6VmDHOk7Jlixjsa7phunTEEUtTsSFHRjoEmRk6xal2NIl9A/kBlrOF9qaXc
sU8P4WbAsnM3w+ScXUgNN3Vf9ERwyn6HQnWX9XpExo7JQVVHyOdEUDyRIwSFqh2DM07D4qlo+get
i4heFsZLYwcLMTrxzu1CXAkCHIyPNHc7G822WOzvSK/70VWYQmN4kbXrrQxn2pLT42PzS8XKKmvW
xPlKVIrlfq9Q/IrVWGXjCVjMXezEhFxgjjQCGIpgkko0dFq/E0OKcVnztpnEo1QGwzfHIHch70ld
gwWJbDW+HeXRFf50w1F6dNxKLSrZcb9jk8EV5h0G0IYN6CwcbjfmUK6T0IbqrTGmJiT9rh/sNdby
bhVZxb0e0mnYkfkRGKRBmxMjGFXk+942r41A3l60mEqLUPyUSlQQL9VO69ufkW16SKTyK+8yfYmo
8zYhedwlh3ZhTelzOUWPlKpmuy2xFa0Ivs0tde9gksyn5qqxyFr0IxM6QXMyBDALO5JqlhzBd7pO
TprWHYak+1bU3rcM3yuYEbH2p/4723CQ2DHeych5IImHwUx71RzlYl9UJy+xNo3hvXa2PGQkVvQ9
hbLR5g7WfP8S9C2JLl6/AJB1du3oGYvnO4f6cxDJU0Kpn40agHoJFAOwOxMuwCgM422/eh/IAQWT
M6d6ZNq3AVHxIlMhdK2U+GpuJEjFNKkuJCTVKe0gUIHsUjAho4WErGpRg9ZadY+TlC2pRBpgNsja
A+U0QGDcae+jakyrKjuLKp22Jm5HbQiJ/xLmtI5DBMAyQWRizysTrfaJetZwlIyBt1Poay9ky7k4
eEyM50hQ1UlXPDlR2aaXovvoNbu7NDZXkngNpzVYH+akiCXWKhS9tXFI/dqoNiF9sXKxBU71fR4p
OGvWTzTYYKyKzFjMgANLGdA1rOYUw9BegEcm4C++GtCATsBJFsngM7Gri2UKLWoOXrhAWCiO+MhQ
1NizkgpYt9sCd8U4KVzaHYRNw7GbMBwN/gupS/pKheT4MpclASW9ZswuBgEjXxlWzhypJd2CWj8j
PLsBz7aCJa5WUU7ChOcg+aom1a37yUPFFf3AmxuQZYnYuB9IT6+GJ1mTJVWKkiDzfKl4g0Adg4GK
T7QMPrTSEavAbM9tROfQ6+9aMupb1392fBvqdBqReDYtWJ2iaYu86QQ5GG/HSChZm9hHzWreEI4g
rnZfzPgulSyycL0ulGbomwle3lKr9J99IF5doM5IIzWD1oTqt40fwwk6tiKpC8uJSc/nYVHQMmSc
LKh3zCzvfWeMdt7IOaJbydL08++u5uGNLWBoNMnwzJv+2SuifqPDiUv9EQC+W79WjvqITOr3lLAD
cgzI2AlvkXtNBy1/gPj5qosQ/5AYFmEcP1utnkKGwHfZ5WwVJDpfabxgAcZSHVScAma+y2rTAV5X
G2tQXebVqAK1yFzkP14Sr4WGeikDx4uMSopdOOx5fWl3Wl2+M1BicSKC71OIpt7KSeq0fP81JFRp
MwowAoyI95CBNrWF/XvQug9hVeehHoC9xgbPLqXtApx0tZWG9oSKHySwvFaiC84hzAvEhTU/XWw+
6k1ibybbWg/1mynLYld6frolC+uI2zs9eFUyI64Qom/iqLxnFerizjHTVZammAVCveTE4IXspsZu
RNe6Gyyw3yMJlmzbezDlrju/HY7xVL4yMRbLnNVANHtacFj++YUCPD+0foZvmE5jyfIf0nLIh6ze
xnpAGJ6w8LD6hhLADvQRAEuSrj7/EPIh5CSfv/z8z8XN8Mx4UuEuAf33+UWvknrCkTFBeQ2cbR96
EM8//w2WaKQfyVuVY93WK7SDI3NuBsY+BeOgoSrPApOfp10Ttwgd4z4Yq5+NvB1b44LW5j6mHmKs
zN8/WcM+BSCI7bdI1mmDWxoCrHkYHcATcUVCn2m+tnajaAnhZ0FfOdWwcurQeDYHUMMTNCorFZfP
K+6mQ3qQg73tTf5AmdsPQ0Ujak8bMSJGMbQeuHdYavfm/JCPgU6CHe/O1QQi7DUkV6jOnDMMufDQ
D+WRSmu6Gw2CeX0y76eQ0Bcnx6jKToptJZPObhiYrUVKP1MRPBMgRZakVJQFRHUmyrMxE4IzJP6V
0VvBmhXVl7gYXr/GU/UA5Kra42KIiycXCdhlVvU7Ev25Yw0YEOWjpOtERO1mp1JTL0lKyRmo4q6F
nLx0Iu+nVmXZI7vt6TpAju0QvWAldm8KZzKW5ZjjRrHsF1vpVO66+ZQmVnAT1SclSvdcsbnuAqJY
6UYiVKNWup4wHy8cmtoz1S4ui1bmBMnIDXq79wHH1Qou/GroDZetb3FLPNJTaPneSW8cbZ+qchPO
md8SoebS0X0UWXjQj2Vqk4HY9pvSt7bszV9lQ7yArnnBLdM179jYxo2rT8Et0d2narLIC+zs9zK8
ifxInJhWJjvJGd5VxDaOdeutkrJ5BCqUbsV3o0se+mwWDDf9LkA8u4dX/6xLkH7OiCO6tz5sCdnO
D01Qnnbk7pqRHVlBR4NizMaqVB9nxCL9xWlsFS1wjE1fMQwjVqjJ+kvLZ25g/SB5q2Ymyj3Jm7+/
ILReTlFlIuuqvGXFSm2c8ZfBDML8/JVqwDRNgvEw9zgyMIeDKp+8ZycjUaeOxTrJJygtYquUTUpB
F7+FlolwXcfAr7oA7dRUvkxImZwoQROIsGGJsG8HohPVH8alfWOl+2xsi61vDffumO3SMa+3Oe0/
TgqL6LECyp1n/YgCPYFtA+Kd981VleKH1WEa6sguWcXoNU8BvgYyHhaF0PvHwpG4tu0w/9mUojiX
bXyo84o3+Fje61lWrEjO6F76KbxD05YcDPBAa3uSlCQYj8+9jhxsisOTn4EtilUJ0N9OnGMMFWJ0
mueeeQeZ1ek51VOJx31TVvZ7pb21XRxd9ACucWUT7oysXw36axS2/RmoFIt54G6kMt/1ZawtfQZQ
F7KKeKI0sE6wK9Z9Xnb7dmYsm35xtZqU9MG0Huvt1KjNVGsHBShxl7cEAWRMEfeq4ufV5pynRoXf
2YjiA4g8n3FyAV1/YAtkqVUwls7GS9LqwqeYL/I9xzZmKxwTy0nWT22AQUqrOejCvt4xMByA1loH
s48USY4QlukPThCOzGVKKsjOocpmHWs4RJvrF0Bo5tKua3+dt164bDjLlrrUrrIhbkCzec4qT29X
lCZXyP35mgct3tdO/47C58gJ1iwji1qRagIHnIGj1nDCCzGiFkEAKLQHOyYVDyT6LOjGekzWU2eO
+TKSzBhiOz5pBfM7RsmnWIcYoJrwPuurdp8gtOxC+G5Rjj7ERy0GtAz4qfgf7s6rSW4jzaK/CBNI
eLxWoXx7z35BNJtkwruES/z6PdBM7AxFLRXzui+KkKgguqqBxGfuPdd5Q5yGNtss39tQKkTr/s7Q
eqWPew+JMVxSL7jLAiO+TR3/KvHxdsLXzW90S1nGMWm3TXhVcY72LiSYUBXuET8dzhR44HhNsH7i
t2u7UUGWDr09NhXISBbzYnuwcCPnTXfn9et0jU3s4rntWwnvcF5TFCpAw9HIchH0j4nf3hb6UFQP
oKPS53yawFpARMpaQcAP9w0adY9C1WjzwzAPXtSGacYLIEgu6AHLP14D93j/zLtQpuT1dcEHI4cN
YdlsGGMsPMkIhIwJEjmBU3W0S/XaCZmu3fC8jxfOezSS8ksy8o4Z7s3VO7qYd9lUDedxrNONHPIf
ecZAIOTxu1QG+Rdm0n4TfPqDaVsc2IOi5xv9TzJPgCCgG1S5nC+uq59HfpU8vh06DCFv3dqs6T9q
KB219UrchdO66WUklqlv6Jq8ar5QyeCMSwj1K4U+LTnnXpdQT6WMBTnWXRg3ZNICIkc5b5KKiX0u
zWmbakzz2kN4BO6t2Eivvi39IduZFhzmejZBSij008G70E53RYJrei4QBBpLeGZKbx5IJAGEYKB4
RWABk7FlDDprJz80tMa0eHF9Scx2T3COPPRuhTFBB5BvvGNdDHKTTtaw61UXH511VqJXl0cP2xnq
9fRUrMNhPD4jMEde1yknyRaFKV+9LxZGD/JLQP7HBUDDTWHWb7Y/mkfp+U+W1eIfMUhMSxkG3Fho
XLaqMcJbJtxXWVPdKHchmljBmLH58BazH0wOHAqsC1LHTB4l5QNAt/4Uj3NHh5FUgB/kVv0AWQUk
qavwtOnxQn2MvdCJs/sMLtjgNDqCX8kGtZT2eT2Kyp4Q6iToPXKzxB2JLMtVA4+59rNbG59TlJeJ
cwbngBAXxXxeKvKi3Di/4iBkbI4WdB+aA3gLeF87xmQWN77Jjd1LL8rJWNp52dQju1+Mo28s+rJG
2uFtSr4wnC6uBnPAfY9K3G2wpkzkJl8FS4CyPhh3udOFuLFW9HKu4puBkS4JeAczCe8n7GA5R5Ze
UJ8TugEMici62nYvGFGusQKHF75LstRSBqVkbkZYUM4hHBaGldn3EsDXWunPGw91zJOlq13f4fnP
hVdd7K578zUceDszxkvdqn2X5vfKLVLMknrad22SRV6ZHXuvHm5zggaiNe0uWij3IsepELhVsUFu
JAiHbAbfxbhyOmiomum43MhAGjtrDOjodV8SzWQezcDtTkLY906K+Q6gQ3pohvTgaN+D4BA85L7/
CmPlgnSNEZjBH/WeUWyzzuNWkJdU6auJRehupsjYL4l71/jNBw1DueMlax4W30APG3wdG+aU8jQ0
eXrTIQdSrmRqm0gXE9bXcSAxUK4Yhz+wHIhus8Zj9pF57yH32WHoMyItO/tS1WnEYZxcudVLVuvw
ihnNjVS0wciPcKkn0jjCqAKNZSxEyvLl5xonom/sQrgvvm3aZNZCE4J+vPcZwUWMk3kZ4GJLU6lO
TmG/ed7E3NJVyBzDCZhWAlaKhKQ2bJu96cDlK2JxRsgGXaOUhwH78DvebAUZDha6uC6z+snJE3KV
qvJbHwr/aI1v1PXhlYl8YwMCTzHAaSbai/zH4FkI+REaS5GfXRekx0RY9naCLdAnccC+Mzw1RQkx
tNLN1sSxD9uDGzz8JgdqGpgG4aEoSOupFqPnnVrEuyZ/m0U/4IeuulNHJpZPgvWGki6/zoX8Jgqi
u+gWZmcwuW2tJ7gBsLIkmDhLdiFHX7fPcBlHPepps5GfooLCVCS8KyTzzzuBzGkQrJUnOD7xNtRW
eUdHcXSn2npiFLXJpFufYz0gQ8eiuUkRYZ1MqgJzIvEiM0CjMmQDDWPx39NEktdniiuMrcNz3j2L
hrLOaC+KwKxjaa7urtkA+u2O/q0kbJOEQzJKw6UOD8p1R9xshhORp+GC82iyczhZj3EsmCcq5yoc
LyZv8nv8lUydtopK7mJU/CY7OwkjpgS8aNPpos3ukdlhj6CVgfRkg2MXhDVGfmeqrWUV3Q124hff
G+K99AwHk4Z7r/MUT7Gur6wryCrldcuhdFx6glRVNd4Zo5pOwkmgCqh+3rIkCQ7eoK8aq+62tT1/
hX5ISFjH29rrTWTn2XBCUnqnSqBKaoK/aeExI7l9Ehf73Ddoi+JGNXsQWA/DwGyPCHM+bwB7TjtP
RidnQO+kfHTj/GItCavtkYuZDhrTgoO9sj9CNlTHKjSeJ8cG5mOX0IFGeMckkd6mAJyxuWAFSXsw
OkbvPHgzj0iGWx4j5RQRic2StQPixlSK9K+leCDxXD0GCuOBGffmLZncnxmC/KtaWM883ahQzjmu
wq9DC4cgzzidHd4MgZ3pnbfQuZHzltzio1I8Ppcir8ZIqQpbZ0yIcEbpmo4aWEmcCAAubsMIZfq2
EG3HbVqnNybl13ZuRL8vNYo+fDbTPmyg1Le8tPLGty/A+fhKPLM5aoV5Xw1yKw3F0DxNLehcqo0m
9N2IhNObeIYdqalkQtv4bi+cmeDxgpOCM9QZKzPNYCAmsfwTkLzs81hXxBpiTyH7tACJUiDGxRTA
ohMjMnSVS0Ahfr/6CNoMrzA766cFT0UPFGY/d0m5ZbZGSRcYe14PYmsNePkdBR0sCFqk05a+C9kO
HAJJ1bQQOpr5aXVVCWzxZtnKqPcobR1pTLeiHB8cHb4RGcz5lzziv/BIPk/ZNq8rNfAANkhkrmO5
42sy5PtR1e2lspzLGIztkSi4ZItfCMYKGGspoePY6B82CAJIrlSs/kzZ71O82ylksBttLgYVDsRt
qDRy6yl34pYc9aZP/efc1TY0mxQ9zbTcm2JMD4Dk3SgMSYSDlO7nY/UgINDUSXxR5jPxre4NklsA
lf5wRnOcgRvdM3plT5FiqCmH69RCvjDwmADCxXPfudRA0mrvrbBV267uXuaJjS8QC5NoyRiABmlE
UJqNAU5wL/cKJOK2pZ+8GhrrQeNfYSbZBw/2nFzlTXEHr9Pe2cLIdjLHj9vTSd0Bd3lFO+RFg+lZ
D3W/ImDxvNUlztXayvSBDVsYt+6l96sI6caymUvWBEbgIrAluydo6isRrujt7iop0VsW+b1BRxPZ
83aYsTlWBjZh+A8vxrp1dfr8kzdnCdFiHfBiwQ/K8AesamTDRhUf2SJtAYU/ozfK/rkV+/+aCPOH
DOP/tntcvlf64yeXxyrb+KfLwxH/ILzF9wNhIuZERIuK6J+ZMLaNW0MgSg5AI9osMNi7/svj4f4D
OqBjmfwRiW7r3vB/PR4GmTCWgySc/y4syxaO+9+YPCzr590pUjrXZVXvhxYyKozQ4Z9UThKIo1Uu
PHzCs0YgRkGWQ48j3PnN71e8RGJn4x4Vh/NhNDFNTjm0GCJnPF7DSxI6IWnHvb8804rO69hvILRt
A5cyIMuj4+rA2828lUiex6Jkno6LUGuUlYYoc9R3NMrwWFQDVppEyNahEVFoR6Nmtgt9O05tqE8D
fxlh6Lmp6/EHKXDKvqKgpzJlFa4CiHO+Tb3C4nBF9eva896sUmtxTQa5xqBX48HUgc2aTCvplWdQ
NR8kCuydQVflNik5b2fJrC9vLALuR0LsymM7Nj0fLIQ/tp2JCGyXrUupdq0hk8d7IJRqvMR53rRb
fM0AzOQm8HDETgjcx864GyFKMLgbM6m9dzdQ4/g2OoTxth9malQq/OT88db2VyEnKLdpL8CHMc2C
ZfwVHZrB+Cr3ssbJQGjDwNkXTab9u0miCsVVj9l5m4UOPCzZrG2PXTKWuySJ24acQqxQjl3hYx6d
y6Zv7yhnlklFkwLOtWtH3yb1p7aV+1o2deo4BzukcDgPdh2gJI1lu6xsktrtNGAkwcvjZKbabjZj
WFOFtjPfDrPfIQT+VmQQxvqa6SWNuOX5B5yKvvxW6Dq9J4vUbm5x6Nckfs2VZde7oXSqbw7EdCjm
scmLtJhqQoId07hlo5s82rk3V7su7gTtqKDakmhiBthfN8PIbmigSUvIJ4b82s0e4Ocw0fKQeNIj
9RCvgY6vqm5y9VsPHE+iTRj1e4giH+2Lb6PSH1sMIVsnq4j5GWOhkUn1hG0eswLSfrrxtOMW92ns
1sWja/huT74raZeb0V/ILoW5yIRja7TWEscHWyJRm461X41ZeDENFm+3rqpQB0MCihO87p1Caqan
cjo73uLo6xbMm39t9YHJwp2bPdx7boVldEbbx6ZhhD2xyxQV+W03QhDY9qaXAZ1wZtO7RYaIawdm
ZT2y0bGRoeVdNVm7fm5ZZIJNGwQ9qOEV1cFwqGG2Rcig4t6xXToOhdZZMaWthnEfQFBUrMjtuDii
u8rlHauqkS1u7/MMWuyGOkiQZa75f3i+jqarvPSbTdCC+2Kns5Wj4xCudywGzd9ThyIgWs5bYQ5k
RAB3PSw2/qNdkndu8+nJ9TThIGuWa3hdZCmkVpqvrFg98tpN6zq9tjrBWl3begpO3jyK9JiDiIKG
sgDr460a6h9eS81wY4Flgg45JZY+OYMHBtryeFhZqXnElw7QeJnh5YM7WPd2gTmDueaiys+xx3iB
O4umWH7IUGvHxq4cWF+aQY+EuVcuWj5XFEx2u1oYTvrieOixBa/wtFwGRXKqTJ1m3PjFqIIbK29M
JGOKEVS/dwRoldsU/iIwurmozA3JEyTNJbDDKugJvRc/jLBbmLSWBBwuxvesstySnKWY0+HL70Um
PwuvMAjiArRQv6DTAaMp/iwvDs1qNqs/AkBaH5nq4FTc0YjnM4xm4Xg9B2nw+Psr/vzW+OcVbcE7
SlgCS42zOij+QxOk3SQbw7IirAB3H+nhxvRuqTkljoON0Y3vW8OnUSJX/Rulz8+6339d1kb36OOO
FL8IocZ6ZGAITGfTLo7cCe35D5NhWg+//3B/9XXaroPjkQgyZmPrh/+PDydVDnIZ2usmaKnpsljT
ppn6u67ZspogTP9GIrSKv/+tleVDBYL3Ll5h4Zp/oTMWRdCT+sc6fVG2fyAO0N5Mqe8fGcrbf+PK
+uX741IOCi7Poo50fjG2dDCB+oH7l3hPwoHjxPrmtzjGfv/1/awX++fncZEBUk/41Bb+n74+0BCu
aD1oFJaYCFqqazg+i3x15+Xi5eO9GMRLq52r31/0lxsyWGX1wsE2I5DHij9dtHJyn80KX2Lczbdl
MyGe9Anw6ObmASAD7hJwxaffX/Ivfm9cMlgLNUQuv+jDpT+ldVvwOR03GV7KJeMciW3D24Wjtv7u
S/3Li3mCQtLEc8pz9/M9GcIehOHIby6be6CD9J5PgFPMs1Rmfvj95/qLmyS0oeY7LB85TMz1R/mP
25/4Y5aRE8y1Aff9MchwcXlEBP23F7GEbZM4hzfDCbA4/XyRNqDHwXlOiBLT4hcgqOb15BNr+/ur
/HpXWBTS64MV2vZ6X/x8FfYQoEHLgLsCbglqldNQQRAiXdTMVyVzYjz9/nq//pYsbgeLBTNvV6wJ
qxTwP746uzf6pYHGvama6YtrD18st3shmvtvznux/tw/Hxlcx+aLQ0JuIbH/k6Swb3j3msn6iLUO
0IWEbKVt7YDMjBp3+iM/Y4ldbNAk7rCLmoZ3gzwEyO2FDMKnEJgDwHm0OEBFBzH+jdnlr74DF+ua
8LFGh5jYfv4OaowKo8XmBoVlZ5M2AS4h3dpdRtIUKeZMM//7r9yjAuJa+E1psH6+nBrAh3qgejc5
lVx2Lmpw+siHdMNclTe/+JuH/teHA1kBcESiNL0QS9yfzhmZWeHokmG5CSdELB03EUqk33+iXy4R
4lHlnc6DHlreL4c046xUmTF2bawIqL57qGB5/vX31xB/cRHPQdWLsRN5r/fnO1WaJpgntGM85NlX
kL43MNoQc64TcNbmLKcAlTKZUWzv0DU15osXDhA2xrOZpE+//1msn+XNvDC4SxyfOzrEM/LrC4Pl
vwH1RzFgUt61b2YopMYQ9kj1DI1iQ7G7XQW7E6l92Xy7dHdt8KMq88gnI9zCtNWPRDsNJWDyigyF
aYpsmN5//Ij/b+cVa8nyf88rrj+K9Kdxxfq//2tc8Q/LAZFF9hH0b34zq3HnXxG2wuLPLM9EgE79
Rtn373nFenr/m0EhXNaJoecG+LMo8P+b8YTv/aFt//dR5/outUpgcWVGE37Aoffz8w0AN0vqUu0B
CkEnotNOsW6ejDFhI47Wt6njL6gP/YO5bJsmuRQeDVUmfcSAS/I1M8U1yol4Z5XhaYFpHsG48vdT
O5MnOnoHTz91DaR4hFW7MWNKmiWTxbyy3jVm+ZW9fQ4mJf6SLWZ/mE0clHJ+Tgr0I1nWkfUOl6lP
xANTWiwwaLyy1uxJRNVZlJiD2HbzHlR+doPjr9ih3/FB57/i5rYOLe/dzSDSz6XEQ1OD19s3I2z4
2ZznIwuXH3Pv7AtXbHu8QNfmwn7AI3AwSdv3OWhLuLkO0jtmw+QNwT3PTLQ3i7f1iKYH9g63Olma
aQers921Q4xr5tEn+4k93RekPj2KhmE+zMNb2MjrLoDxUE3S2CrMBTFwfmwQ53qlyE/yxJ6LYlG0
55FJBElpjE8QLo61/wCY/91ZcZHE127kzHqhNuTeG/pHwgPYQRSkZjoPGjjlRjh1ZLZEUBbdiej1
I/kId2lN1lhdPfKK4Hte8+sqKo5ymu/d1scdNCM4Fu2HE5K4iLPzLJqi2NFsXVve8ApBDtRmbRMH
385nHcOxtNQ7gudPwjRPca1PzB/IEakJKErINW2a8kspqOUVJzpTF0Bu5fC0opFHDLXamL9qHKvk
ZntRKjF5h6ClpOtzvjcn3E8MwWI4yNW6FomHsdnpgTz2pQpP/Avs1bRV0RAHaHPNOieQTcP+ogn0
7OVJjNkPKAcO3hF2VwNb6NHMSQpDwNGZ105I7uSK4w3cFBWUE4R75JwIDJCWQ1XD3RX5HpptWlq8
b0gb9ih3ja3H+k7HJXnDWtqb4YcCxs8ipZyfmpnRicOcnOL3mCxhG/VNiULhelwsH9inx9oWC9KG
cCsE8Y4FWwlm5VD3ywmmI/tHIzmYVcFQPVLigOMpvM9zY9+q/myQCLy1gU4QWzDemG7hbs0RY88S
r8IljTLIwPvLLtBM84yFTXaHeP8bI5thR8v/ZeFeO2scYGMTs/b+6AyiLpxmcPZJVZU8d0iVOGKu
wql+gr6wTaxK3ybjSdUuQsKXLgHvyhvgMo3Y0DWjoo0K4o3AxXGhcvI3zjROCNf1Cz5mVoI9ElE/
NE46a0hSndgmFxf0T/RYEo0k4XvZJrMA3Q35bZAIosTKS2npDS38C85zVGe1cXLD4p2NRBkZTnMl
i3054qlEt703pXudZn0cqWXExPTdSjF15V66SwtC1jJAko0abodmfq2N8KMWOQg94HUbP3CJNYJ8
5jNl2zMSzg4pomfALrfKCHadpW4sNESnkD/FeXDqsbVRH5vXjQp3OLMPomu/mHVh7YqhfpdFj0DB
eIPVecQwzdsafJtOvM+M+n0DS3wFd7PeD4IvrOBJmCBOsgrTfdjPT9bSPoxL9bVP8GIVwEc30MnY
x4D9skd4NPOEytuLIcYsHh65hXAb12eC0y4bMR5LyRxDSGYhU8bgo/ctkga88LYd6/OSFD/cRF2W
Ynngdf4yDOG0RWamjmtkqxWU46Ye0zuZJC+kkMqothEGxKxcXYaaNhyy0Oouk1IHk5OT3STY+05d
RAzfjrU7m8W13WqvRRZ/zgGDtSXG2hw8B2gURMCTNIvsWXlZyZCRjNcJqdkwrSWCAYgO7Uo1XmPB
ICgnJUMUTclLlz+GGUser/bbLbjepBRDRKrntKN1sLcWDsJ68qtTFpNngSDGWuQHO02E9Yr99gBY
q51fAKJtmyU9zS5GDrM/9bGqzg1cssjIrAjGrr0LDYHZz2lOGjoogsMSLjaW+QDCQyTNroZ3CxTN
sOGaclB9ADkejnnp4xgPYYDb8BHMRpxa3t4nUS2n3giyCAS0dVGu+Sb7oN60M6KSNjAGVBCs6lj6
+2yoaeU2NVpRcIIui93w09bQ85zaRmNfi2PjwcGpSxqW6sHCZbcFbocgdfaYluv6YJCnPFTymaNy
K/3FOo6s2HJSzdP0HjXWdxbRghQYMtTJ6FM+tL7Kg73jKhZ0RYrh0nh0hPpik70o56gp0xdJlIA7
MkjJTVzVWorHMbWiJbM+SNBlaNrgsE1bd9+ERAtOMnjFH8Gfd+zzWdeNY/bkxT6s90Xemh1A0qxD
RFyWy77RoDLmKezxMREeGGbgWlaYzAQ1Y0qecuW0W9dE7zG1n5WI4ix0r3TfPDh2U+PUYLVuj8S0
FqNxmwUrPFBe+DJv6hE9gUohWiM7T9DXY121dJkcUx4a2loRmdbkblg5fog+J4ZoxsoU5NPBoD8w
EZcRwcWgF5nj6ldBFlEjdYRAsK+nLoEI7L7OfnwBPDm57GHNvH8xg/GyyilhXoDRBlLBUxau7PpD
LJdD504oOjgx56o7I4+yN1KlR4zeu3GxMQp4+n3W5rWR4eACEL3DlpAQLsGWcm6G7rZNrlsC2RE2
Ys+ZTAqMXISbIoeUqGrSg+rhegRYuTWR/4uifhrmWrJUdt9Xdo2gFfAYJyv5qgt9Tk3gxn4Dybvp
5Rcvoz5jSOGxY5forv74B5z0g2MNr0jry2j22mvTSju0eCRa1yRpNIV7VbkUbPgPyv2at0WMyFeS
c4h3jGRIXS8Xdb1Y8BxAbQZbNZN1kMTX+B4OAT1vNGfTF+aTr6xPH0XmJAcvTfde6NwGRnVdEXC8
D2SDutwaiNtQZ4gC5jN6whWNRSKOgfAwmhe7iGrxlhGcfbS0dxPmT1PDTh9Z2bF2/UcSa8l88d6H
zH9QHTTJhhnsvp+HPiqy4L2fiq+Qv4tLju+CdPkOV+HgvQqo8SuDAQUSYMWQmEk6WGqFrJvgOoiO
AHAVnvsiuytdG7Od1X+zUKERBpnHdOj33ppB3/fNuXNiEtOW6aaT9jGmWEPwtmY1LKSz2YREbxbf
vfHzEF9JIUlUREE0UwDWfdLdFXOH57L2fVRoRPUJOFKQJ41Dy4+Tsps85JPzGqxPyUySqYea5AKf
PjjGNgeWxCswkGnG3UwiQ5K50Zjxi7MEvVhXoFhyWzIC83A8w/QvLgYmB1Rg6S5AkLoL8OgYHWp+
Bw02pkpI+t+dkDdGW0x3eR5lhnVOGivhfpIPDYAgXdqv8+SekOyn5GYU32qItXOdd1clhEvklUiC
XLb9rDBeEJkw27AurB+JVc21F4XltVNSEBmivfMNfVJifmEzB5h9/I6Fstx4EyAlJ0sfAxoEQiTn
vZfFxoUFy1Og9ffO8lmOpcHd3ODuaSzjihvpGEPV2iJzY5KCLSYcgzd3qawbxAvJljoFfQoiUARi
New2CW2Eeir0chWFhBaLyb8Pfvgduo+u89qtX5FgDdNxV3XmcUZWHunvMOaqKCty/LOGQx7gUZJu
FPlDc62NMDk2IV4pp7xF2nqx3CwyrHCLHwCxcHloTe9Fjrhr3KS8nkhY2Ab+vMEa8C0hN2GXda+h
0T55Gfb/SaDW9dyvids8zD2BwdBuk+x+aNRzfa3mGNfC8OIn8f3U1t7WhJy7PRAQ32xK1z2Fg/E9
BFhHC8JPmcs3ldroIJqrRY4vnhb3YeV/6vqTnEH+3ANFXpnD0bfzRzXTkE/Q0UId4lKUqCO1PbI4
bnGWusSV9D9Gh17fKmAdt0K6gPQ7XpM2MtvkjFMNf8S0GYZi7wvx1KsaJZTjfKKFvAYtDz3WETfF
0J/8kt1wlejDPJv3XZ3cxDUHfaPP3JSvcwFIlMdLKfHRYQSnBSy2csQBoMdbWLnHMqy/of3exS5C
XyOpt87Y8CpJrghkwTyVsAvqCpRblktCU1aQvDYJ5y6761zDi1iBnVNAhVGXA4kubH039eK9JdAW
TUVB9wfg7BkE/42l08uCPHrj2hjVUQux3jXvHGPGRbDIkw6rx74QD64fozD0t7ar6w2pyv3WreJL
x4YPwAMQwdTHMIHs9NHSKApFW71q/ZGNQIIoY4uRzPigfjan9EEm3rm1WSkrvFBAFryHGiI2rBtx
qmMWbKyd9a5JzchkPrakJjWgaN7biqCLjPaQ1DCYB5P7aNYe+W+0Pq09nv1Qguql/TDymGSFlCAD
e5hJAiIUMWis5TBJG0Peo9+tG/05ZzeZ1N+0612pEErraNDfGo0pwJYQ/OHU6PZo3ATb9qliWjjP
gKzBSQKvZii1SKRNSXtrYmfvWUMfuHAUaJ/wFG+6wWqm961tU0IaUdE9a/VqAsiPurLcdPF16s2n
qfdJB0TJngRY/nuPdthPxafU2RfVA7ZvuWM3KOqgp5i1vWs86E1u5kRD5XDcfI5CdQdjodBMOnOr
uqnfybSOQTWXp7pyuZlzzdp6srelgvlYdJFCUkWMPSox1jacGglSc3l0c36VQlbEBK5ZIFp5Z6v5
OuF+Jpor29djcMgRM2x8LX+Mnf2DGj7yoaFHI0iUTTxjhl0acwenerhvPVL1On6jF0RR28RDztYs
OZoDlzafHLqHpSalIqvI+MuyEsXw0kQtu6UVK/XZmawNrEkQI9bD2KIt6yDhsocGy7Vp+Jw9b4Oa
uWaT8aS3cyqQznZYocIEs07gfXcr0jpqV8AeSFOiXZv4pukedENCZWmFKAuKNyaXRGEbRoHAa6DI
rGS2VzhvkL4jVrCeY5vyOCxLsnCEqq7CHOZxIV9A0HNqd8xuOtScqnKJA8iWz4C6oIBaeDuotfKr
RhblgT6UdndxCrIusTYhgAqUt4VUrHg58VIzJpoGwhof7WGJzAbl17I6j5PxSDAHmVw41unN4Gqj
88UbTZPelPLCLP/dE0V5sNjC46UmMRQQO0HGJM00dItywmwrSTkjvG3a95NsqY9wmyhHX+ZMPRWy
ptk3t7l37uqKaoCjA3GZFTVFhwbfR7X/hL3c3xZ1gxOizXbYn6vLrOdNWTreTqCo2cSuuZdkA+wG
1v6skUGozqS0ppb3LOEOYUrFVmemT0brVOuw5y7A4xHVS7evfcJrnDYhWxud+bFd877KJoswNXJj
+SHw+3k6TY7zGNcI1eyyRyLWSDyaQ0Yxqg03ymPcmo1Q+b5j/ourdpI7YB6ENTo0bqgYQVGn2HON
LEJKUF5EPX2pSpSMEi3vJq268lhk1cNYuyRkZNAL01a+yXfRxfpBVw56IazK4eyMn37i7Pq+crdM
/TAnNBiyK79fyDDAwNA2FinRDZohmdN7o63GLMlSSL5rgHjEafr5Y1eMtx1lBaBjAKgmOOxgJEkh
54cN8lecZoJK152jUqEZTtCb0806HeTU9B6AiHNZJr5wht8bYp2dXevzBs1gnk0LjJtJbBryYFce
ZbbFQetR6wVPeu4/aLrVHubYE56dS4KkXGZG9mQvbhGpHJGnKKrXJhbZsTHhppZLi4/ROAI3KQ7c
4pjJh+xA1rhJorRFbFlEwgepR0bw3e5GAAqF+ghpjvCeumy4D0Nlyb1u0UxXOlEneaHx9yKFvjMf
OwEzSX62smiAI/nfyIYhpcMsTn/MdWz/g70C+XEx/8iLcdlVTvgCwOgsPbs8dt7XaaRxhW5O8Kr3
xiuPJo3oCyKbfNI9c+cmnvL2tLfT4MPHSLZ1bTTe2mYJqOoSulU7PhhhsE36OLkKGFWlobMfLEsR
ksHO1RL+mlbltvtC6mNglQ+cBASKh2hJK8GFweU1EdU6GZIPSLLKjaPa09ISrsR7EgdHyrS041xc
sJzoFIRIK1XNZNK6VYNzUN6Iyhrb3m7iJElGyz80FUavcqpvw7ms0Z4YLbHlcjyiYyEeaiIHGMIu
JtmZ29rOqmAXWMdctefWVOXDHAansSrSfWm5dFglSC5u83bXG638UpNn4oYHYYr+VEsVbt0ESo3E
VnmiZTkhl9rbCw6TNLOO6Fn0LibFjT6av45smemukAtpauELvoz4KStzXOTzbjHFS+/5ZAiIFAE1
jSio4GuXo+BWLfYzc+WPoWuto1HxUh6NbDnm0EqOnh1/zQnr3vS5CxrD+uy99mtiURsBU6RAVSQ5
36lqmHaj295PKTGrtYdhVUIz3MA61MSCrpPP4XG0qvg6D4qTWfL8dA60hM7eeQSxUyhRhDV6xX9U
N32hk8u4aou9qDdHd981CeJSHMMeESSbuAmRKRP9ums6sckcPNVd5cpoyot26xiJccFpnYAiO1CC
vOUOoqtB9XdqtaVXCxN3L2OQU/hiz/NsAkhkvBpYjD+pJnib7uKJJzBrPDJsA0sxEfuOfbw8lybH
edbA50emU2/CIjH46wRpQ6jsdxXe3oaFPcgOBlJDxWRlZJrjJNktEQv72jZPAQaTC57Zk+8mddQ0
FLtdlzwyHUkOjQBc6aOHzYYm2zuquZjWUh+Taib1pvYjkrH9U+/gnicPN8qUoklM2y+9jn/IFutM
UeCPnJTPbIg6WAoChGtfMtfzp5dJu18zojKpOOzHsFC7xcZqy61eb8fxmGgB3srgDeo3HVhc7JN+
mj4rm0mOJ8KCXYaNFLAE8aKz1zEk67Skqs2tYrrB0NORF2x/9UMQXgzagoudiWBLSayjZqk/nEm8
OasaOQvi9hCPTbNJ2JfuJmO6Sm1uEmRhHhFc0yHEpzcUqOGRYXYW7vSYlj0K5dRfG339P3yd2XLb
TJpEnwgRhR24JQmCqxZKsiTfIGzJxl7YC8vTzwE7Zv6Jie65UdjaRYKoqvwyTzKC8fJ2hQuCT57G
dsseNF5wItcxxT7VhEeyGBRROcf4UXGrRMCw4FhxOx0qj1bY5rRkuROwkV52lp/fCMRW69kSLIxh
ayBhk3DxKlw9eZFuvXTGRw1MaOb4uOPIiSfGND+ZlnqklfuT0p8AQrdvsu+aF0zaPJ5kp1rWmw3Q
F0Jhg7HvYy/M4P08Fd1zxWhixRnAsoDIh8gZqJbrw+qoui0KWwZEOfJNDivM7Nx0b842AG8ujmL2
nMfEnZ/sJTv4jqUdoWosN6s3NWAxJVAMR91K0En7IilNgDXNOauM5rGvrFs0+da1aGxxidrsd1TX
ZtCZbLyFtY9ape85MWNIRGk5Gli3kW4J8KR5OGrKhZhWiptIhUIQYJPZC8t5sDQvVKpBG9A7UtLZ
+FUh0G8coL1P1ErDC43sYU/TKNVgBexd3Yudp060VHLK+HshfQft5mLUi2B7XmZhRmfxNqFH5RmB
e3wofNqWKXs9di0ZIaGakfav6UW17MOMRdihZB6OpxULZsLkJNa58zq00Ifp0j2YGoJ7DrbF1iOy
TB4Y0mruP2tDBlJzh7dZN8wXkorwNoAQAhR4GLndkm72ncOk7B8Le56xMBRN8MbNoH73ZY7QwIQj
AV3Hyyv9A+VzHFO8qOb6thRzQR62GLYpgdlNPaHiLqb2yISE5udShE5Doa+sQITFZmEdRTE94UrF
nUeCkYgSW5lupLpqMMSKV+bGljLJd+hACyjtCVwgeuc+OrnAM3NqT5/vb7jZ0CYzAxKcvqaSS95w
s+I4N9oY9qJPtlaVHYtW5NeU3k0V64rYi1E8lxSNsL4UYtsILaxbj1y7O7KjRxe3BM8VXlPKbYqq
CnO9Oy3N8LBYZs6VS7eyRm57AHfB1sPrn/nZaA5GJ49jXX07HbKryO1zDkPpohn5pR8nDjCm96RJ
/EeLN2Yv9zf98rToItlXWgphd1hzmaX7M6/TQ8VdDozADEIxLdJAjq697Sj2GmfvpXZ8ecB02ODc
Tda9AZxm2Rw5utkn54oV08APQIvfVODv4ugYjNKhN5IwFvcBNmi+MRSI4XAqlx5QPFj/93Ep8IEm
rXdpd3PpJteo8b/m3K9C2QC/l43BFt9odgOrRFdSw5QDd5iStzZXFELXbJ96Y4DULtTAOViiciUV
jU6ppR7HeOYI7ManZNQq2smHg88WZatK39pJCuEPvW1/yolbuRX379IE3VNMbr7jBpgccS6SKgaT
/x4tnLXliPvUdxigriWitYas27amt9EKovsdh4MQghZGd9Lod3+xvcKMpXwXaaye8aXvFkP+JTBc
PKY+YfGE7D+TCLPZmRaMoKHzj35ftrsGfIpIzYLW4mRPeXB6KIcKCtifrHP6E6QXToDxVJ8deHih
rU/ywPZ+n2GjPrmJoBF8nE5JUXy1AGupwXmITcCfUzkYQSeMfJtW5bsPPvMcpbo4NpGESryYL9lE
eMtZ/AeecaZxsbHzbbTiylN+QOv6FZdp8QE6AkZiMdvXvp7mA5rZsispGbBihkn5WF5hEdqXwkZK
ZyZK6XqLlJ2ijNMRsTHGlCcWAamxmWuocppvHWbuq9mSKuzUznApyo3BqGyM3ARfOA9/3eW5p+00
4ATyGlOFwtoamk40b3Eo2RQNAIJ4T4UpN4M7e6wc4r3kCMUGVFBtaSrzyFQ6DztvzxZf27Cqr3Av
Y1tNbJmU1P52Jj0uKl8+Utv5U6m+2+UzHX9a0p2S2fmd4y/n5DPQBeeS71a9ZLNoMBHOPYJ249xu
KboYdn4NE0wT8W/fSKJtIb2DHiNOlgq3cpPDgVrAfcmY38BdooqSF+/Rps4b+z5kZUAm3N/5NVDq
yTgS0UwDoYFjHYhrbyIo5uHk/62oBQ8mfQRL55TdRVAFsRRmelD6X05ZzeMMTS+SWUYi034dfXCq
8IvkXuFYP3C4KyES/cxLJt2ePtHl57Rqo7yES5cajZ2uShacHg4fUT14UetBcS2V1LRvjjftwVTa
pxD605DHI9IvPd66S2ldmX/Pha2FDroNJbYbyk/gYcQGw4NVXPdgRGzzDYRi+CGaf2qd9ldZt7AM
4KJDzY0Dwmrfbqw9dzY11bOxvAi354gYyS/OnnAfo/IwjDGigGnjX2PelTIkP8Npg4G7gPpxSpKq
jn6owDSEGjXHRm/gV6e1eYVDMATQqb+wZ4bzdmvuOjspAlUV6Q+zIQhA4kH/kLCOetrMqK999IgM
MKMQSE7Zm6Z5BQ705IFoTLIbOoTsvidF6BI8CXINGdugf/5InDdm7t2CKqfD/NItjzXNWMcyL+Bs
TTF43mFmfpkYZeAl9TO35yyYG7M5KtBJj2MN3LQ0km0i/fEc9cO7vyCdU0sclgRTiKw7MGcBomlR
7pxh7FBVarBGAXQy9ve9dbrM3qFzhmPbiB92BxwtfpoURfVgMQdulLmOgyQGgKQiNPWq9ozAEI1x
LrLh1EZWcyiY+p4bJFl6N4ejbLgQUpjUQNeTIJEDW928qM9jebbh953KzJzOgM3mc1uwaXZBlVnT
LENLn95YID9jLTf3na1+RgqJZ6L+N4WYAUyO8nTPnc/3N9LyWqJAZf0OtWjcF+ZXzpT2lCVvRoZr
i4Botr4SXmMalPYJMgnnat7ERf6WY7hB2lk4ys/ilXZWrCIi/R45fAepPoPDVtHZrBunXXO4QPIY
rhIKnchsuM5B2QuNawYSUUnUh1IIZ9863BImssdb2ak3jA8wvTTvmTSxCunVivfUKKIMMby5NHU1
hEnvv+YVNKKSRrdNP7bWmQAo8uUyn/JRxmT2Iz00l+ZZlSV9de70mTC7pfVK//J7620qJl5Wmfvt
SNYGIWufqmy2zPfvVBmJFpBVXuGvRn+mybTCfESQSoHHhN4BC4qtfHl28aBvM8VEDcxEfSYBIQHh
nFUGXtdcMgHkg5H6OKNOmcr4mpIp3ms1ORxqIB8H4lYbmxEzW5bk8f79iiHVeAlEx4rNbLiI4epm
tTo7SL7IZLAliYnVZ7d9xAPTcBryjiWs9VO1vulKeaJCJjmsO98TgywCQ+NJ+kS2NaRgFlwHWbnw
mcyioJ0sZVEgmFM3zJ3dxZqxsbXqpXHHeb1KoX2gVO5s/vBTxvhlKxvKOCIv4RCuxxzj4374Rf54
A2dg4rRuhYkpn6VUQ0h2RSI7AxDKPFPy1f/9ZqBwbQtsKQuH5dMcIYApkL8Qd3xMFk0HbqG3Mdf3
lBD3bcgn7Hr7zVyoOMRgVRRuevHi4pbEEQ18C4q3Fv1yyv7TyevqqbCRWi0tTY5+jQxv2cuD0bL6
xwakf8yaGFJ4/NBG4Gxy6SY71Sz5iYwQTgIcZsKImj8J5DSaIb/1xnMPXUo+iJxdEOnTePOoDUdz
V0H2r2SLjjLHj3Ai560s/f6gq3O7XoGYSSYCw7a/GShVOOk2gBhjZd3p9D0Wo+ttfazQm65xbq41
GXvLnkNn+VnOBJ4m+crTP58x7OGOHU1SsWupsygOXTluY5hzD/VsdVe4xgwF+tOEX56rEJdZY1Xl
deEXREfL2lNZ8HvKEmHOb661acWPnV4GE/mocw7t0JWw9Cqp9QcwEDnaGvW+5HYkLAUQx15KaWOZ
E92IoS/EmXKvfZKzBEQY9Dm046Kq7E2eHvTcfFxKnkQrUy9Oo71qq3fP7LoWya+gRpvbM/sqRiK1
/zRxX9nSus1vnja3Woed6mXWHHBlias/5mfSUvVz5BCVU37HXCt1fe5TROc5HN7kqK9TV69nvIRY
YsRooovQeJrLnqN8bDIrcCifi/ofZPFmjC3jm9kHHi2q6Iij2IyGLlatlWF11r0k2YQenHHs8eno
Lv1iTw/VR6kbzSlP+7ceAzSj/+KZiStLZ6kf3doXoQ4xv07snVkzrCN9hUuk9klCsxutKwSReolC
SlV0OK8MV1xEL1heCDqISDQne3gAmwaDBb+13cw22gdPIzmBP4QT+0DNKgpbjZPG/evI/57u/yIu
oYeGa6IYN9TFe+x+Bsb+2KhvS2tCwMNbiMeASfigw97S0MMYOAdaXuDgIMW3cLwVdeKGYzKgC3ve
BH/Jsw4FYdNDFxUzl53VHvp1HmLndvpqzy7zCbgIZJCTH+4jlwkN026HGUSzgH+RNz3ZJmqnpTMo
dodpM6CYuVp2Gm+AS/qNJ4tfFnso0PDOgc0qq6aVOfvBzZ96RTCvWrx9Oi90h8b6G2H1bD+M62Ce
qQc0E3iu7jyfIo0GcwDvv80WNh/WimXXc4ykYRMZ3waEsI0LKbdEI0Cf+8xRZrJGG6NPGAJsjRa6
VwGayYEPetC1+y29Po2e9yxcgW1LcxoSpjy/USr2JWg+O8n9rTRXD9j6MavJCl7o+Fh1nXvq/V+L
3fISwlazjeBfAsOstv1iHxMav/cm6lPT649+zz2PJGdLNYhGNTqXDhyaujmy29m0qYU025LO16CP
7Gsj/ZGsragq5buBczqYtdacxkQPurSww1buJwv/QxF33/Ps8y07pW2lFSPEsQNI8YHCuRl4pYpv
x3bfEvKbm97rR24NE4cuKFIH0KWM0MvXIk36vWZWy2kS3bumsbUtsLieJtW6+QbU47DrqRJmQps/
0LXADl17Hjg9H+/P02DBMqyHg43LNyiW8rsoaaFuK3Y2/VNbuyW5wGprW+mEh2VY95rJs+LhEgEI
OJLzOeol8LbQzKKwrjUsO9TkMtrTDlVTUoPMwJ2DJ/lWqOnYTVz7B0dB/re+SYcMhCaSJmBlFqL7
08/OhIRNR8bSzIeNN810Ua9YRsBUPFfrG5oC5MkC4kccVX9Et6QlucvWr+5DRoD88gMrIXlnmJGW
tzPzUiKfGHVzgiPFeAU7pkDsOAnFxhgb6acxkFGGczJyFR/n5I1W3+mKVOnu/AlSYEbZ+0NW916o
W8MxT2zsX552nTKAAn7PzimlzP2BPe3M7QI8hKrRe+q5PkXqnQFcfp1KoZ/gTh7rxq0euMftM/p8
z4PWl8hE2W+pESfyjOwBBUGGLgYlEm8NSk/JKGid5q/O6INUWnfVneJnV9vNQVC+d9ULYDq2Nn9L
hIbzONZBl8NOELM97MSsb3MzS7E+Y4NZRA7rBynnIcnwbpd++eC5QAgRrKMd07XizO+3X7Ql1jE1
3yzNhaljia0pAQsCZCvpslTmphRDtQeXCnNSt+eNkxbTpW56pgta/sCUvMM31FsYpYrb0s+HBW2B
dGy8uWFvgqwVy6/c9raW02JS0LwZFIeJxB4HQodfVNGnyL4SIuw40slcnOtRuxCdYOeS64yegGqg
hFJwnNKgQzz2krUdvFYDN0nflTtXDdPBsqffdPTeGi8Te9FBKuPPKkoHlojXPGl2/T3KmxcpzLql
fobZiU/Zk93Vd4xHPuUrBQ4somrfK2dbJrC8nxwUs5h9I+rBpuIGTFIWk0f8ktirS2+JHhnf2juD
u9fgkWVt4WKVrn/LLdZZQda9M/QsxGwaTk3cwh2vKNj1qDhwS4KvH21EOjrRZ5CttVXuKs/BwKQ9
meyWdzyfgKOj7Oeg1Uw1+IEMV40m6NRvlkIuXcASQLSSLZND4sd8/0tct2FVNLSwC8pmW8t9tJNf
qd6wamHc2vlAJTa695Y4iEw4GZCiS2PbD+WfXLT7SU2/6Dn77FPjt6GJo6RWkSAmx9QIhiMzlmxD
jCh10NmZHpaAUqkGU6uUbDgP2QxIFhPuFB7x+EiGGPmXRfwaREqFh1ViFuAwwlKqf+cxDoXF+GbZ
XEDgpcCkgrSj9G9ZsqDF4b9o9dns+gz7uSBaRaaPKONjNFl/Kge5S47MowYaqzEI7ZinU8dIVQST
iOwDjlCSkW0cG3KHLExbMO0+HGWT23kOd1hPFsqF2I3RnfuqF8NZ08qdqew3my43sB5sinDARY14
ziPtaEZzumOxjHYwa6BGtV9lpJ3KBSulN+0MOaVw7N04nDrN3kNuadjW3ZS4UD7hWObv3hUUFDe/
4qF/rTGy1roVOm73I4q4pPjBCBzOHyfiIJaN2B26GJDi0AQCcWBp+yvRtk3O5l60Gm6MGphZPX4x
0ytJlK+LXtP88dg9g6VWT45vH8tKpi8ko/AszJ44an7zmhrUbmgs4yFWaWDCcB+5xATbl0EXnAu7
y1jgQqTu5ZS42UvCqCbIrz5I5W3dA/u0oQe1NS2i6dS8xHmoM5ULyhRY9WjiVYfV2W3JyebhNMp9
k+avo708G7wqt24lGcCnZraXdEBfFi951d1IHZZkBpOcSpakPv475LYR1NNtzvmSKaUzpJ1/V9JE
IB4+mfYngc6qkOrrS734wfD2hFUxJ9aPo1+j2C+awK27TGWXo2HQ4pW3grl9hMkUX4PLaAnQKeIY
XHc4LwMR81JgEtPc7qSi/GotdbRvLdYFq5ubk97pe4QQfZuMMz1N3bQjFAOTAwz7xnTHirEEqIZi
CSl6+iusGl/4CHKx1M2tKlCSnIUGUhsRFoMGYq47fNgGkjq4/BZ3EiwLS8y/cKOuXfYHe9A+phga
sWddCpaAurY/+sjuN2wlIkCM27LhHoUHMxhN/oJm9IOosDF6l3RcknBlZM8GjRnDLdML1pNSK4P1
Ald2216jKT843nBu7kjgCYaQwRuZ6hQwjMIEbdo123SqaTGORsoi9IXJnJyOK7PjsnBM2rVrmr53
+glhBNr4vDJG4pwjSKqXzTk12oeuxYAi7SbgNeyGvUknKZmdI01Ki20/FUtu4kji6Z8hizvT9xSJ
X1qzOp6d5ssC8MTggztObJzHpuj2NZTgyfVJPpgXlx3i3kq1Iuh8cFoSl6LImMlQDBGW/q8kqZ8I
Slw5ZPQ8OTzRqnQYhmMmYSBJaV2v7TOzDJc0fsQ9OO+4EdlEhPe+XlFMVhgfc9YFHSfvnMLXkg7v
jBlQT9BAKCsgUrhLgMe32YQcmjxB3DoYkeB8xC2kpSJna8c8WmJ0cdeFoIsOo0KpnHz717w4Jwu+
/FxQHFm+jYqOVBeVZ/8weSjwCA0tiHMupnzaZkaqMybIqh2EM8kuIgIE+1N18Iu9uj7pJbKNKD3C
zMZwxYClwtxIftMfl+31sDdaqtgxgmxn6B2N093y1v9otOkM5aXex1M+Bb79iJC1y3lQSfExnKua
BNpoEX8kMio+ncjD0WSny57ncF/pc30p1EyDuVzeVDH6Zx2j126pbKwV0c3IvDMRrQi3OzULyD1H
Cl/kRXkg3jqDIp1l8S6mlZu74Q74yFkqXRDUSHIYfRxBOqlzWm3bgjXe5frc74gXYRUeDoUGv6ty
0BukEC072qLdeonbYWWJHR6WyYK25oDgRfbZmDZZHcdk4pIRyljqtnzhdYb/7DTq+mc7unQ7JM7z
oJlEJ2c6Vd0cCxXcsk/gP3wjFdhTAbh/xo7u1BgJxoR+CxOVfPSpFBx7jvUV//MNn8Y2Wrk6IFnU
RRDKwe8bLgnyJb7vDfANtYmiCrfYEuGpWB08skSN1p8lTyGnmOZY9J06gLr9lfC4YsTHdITtbz/g
TT+M+rdQo3WI19xanfpb/kzuE272V0uahzqJOe/p6YBUOXN7SU8CHGuw4EjbxNDTMcFW1On0w1Wb
cJszVUKiR4MF+Wo1j7Y38CvVhPXGPoUZPFeQNGSpgsX/IgO2HPW8CRNCoOjI/sXuZYUQ0+sHzmE7
FTlIo8q5dPXoBrpWnimimKdI3y0SZ6NTPJU1DS9Rfh4THipyB+XWHqDxGaW64uE/ZJW9RgdcY4O/
XUItBJ/GDHt5cWLtPJMK+tT1sQin0uD1j6vvHJmUEozxst5N0pfMq22ouDmHzB4wpyISS0bALk7F
yM1+KZv6qM56tvBIKyc/CxnXp2QhvOFalf9hMhTGoTWySRKata8zM3p1EjuYi3H+oGkyO5JZIP5K
ZMjJqk8sfV8gH5wnX9P6p8HkJu4lz62sp8/JM8adj9vttAyJwo69MGjPvnwObp8Mgopj4+fwdthl
ekXiUV5mQwXmKmWgMslH8i0jPPruN6bGW1Tp5sc0l7dl4ifEZj9y8uNHMObfWbaSWBJHGTYYEa5z
xRXZMrjcGCjJVwBynPVi7hBZQ/0HDVLuR0pqLHHKz3Z9KDhEGhHGwMXT5adh7Qqh/8HnREe3dYxc
2+AJHn+pejxnaVSHHG3jUE4J+0yt52SM3jgOaf8a1e0xM+hyMSSb6gL7R5z17y59dAc/0ZzNtP48
f1khdfNknUcA0LsFPunBwWB3/+ssmdpHoU3ATZdqfhwdNDG57CYrOrpNp19b5lvX+78wAd1KPWWa
ECVBRzkV5l5XPQzaLcUI/tMgdE3Hc3OS1lAcchaIIMaKTnieVEYyjwcCN/mvjqHTru3wAkFlVqum
yYG5tVCPte9qogp3ck73y0px/73YLddDDMZ/Q3cuk2pu2QmvrIWfsqiaGKSDRYloBtGeQeDCsORP
s+bpHJbigpqBwjlFexJq7BeUePVtgol49R+VW/xq8ITvohQOpRCxH9BXjF18LLqQib/I8H/m4qtu
Iv2cUq1ObI4IITrxNgEBkHVJQDeKE3g5287cGv5i0VJHU2MK5RPECvKOm3VV0daaZY/somnWSsr0
whpw8MfuRV/SB/CvaZDp5GyMnuKPUhpzCF8DL5P2ZYw8DpR4z1fs/ZJcVWVcyaowuitGdRr8H9AM
H7TCjEMtMgA4DQ+pMUiMGWo+u/bPVk7VY91nZ1aDvZ699s7Q7RO/o87GwAJnlc1+URaJN6Xhdx+T
+kGbLg6GdCur25fJw/plZQ9SOR7Q3bJ5Mlcj8sBOthP8FBBE3bETc3qKSo/9/jwMP5EYEdOom/Ob
yjp7Y2dSm+Y23Inrq96A/TNmJ3+OB+dVGpp34pz4FxdB8iCIJpOU7729W3pcj4KLS4PQi2ZH76B2
Jqt8yWgpGgU5xGog98MqxarcieXMeZaNN2DPAyMzDvJd+Tcqql+9z/Ybk2KyaWYexdX5vU2XBVQ9
TQvwFBiQkla5drrobpVTf3QFR4GBMde5TOWBADEWWV/CNV4fnCTP5cug6z9yIf2feKLheCS1vObY
yp5895lTM1v7dnQ+k27UtnZfmxyszbd+ZoF3cHrO9+d+aqihtvUAc1j7M8aARdBIsoc0E0UsRQNR
nE6PDuA4VlsXaM4FeQrIe0oQbgFnD771psujBx8V4YEprtXmmwIh8VAQrliVWAlp8l0zM2bUY1QF
FIatRRdYg0z3bJiD/aZ3MU7KdaNfJ1VQUHR7TagYwT5pn7j+xtfMeGt0DRl74mVtmogrDKDpnAIg
Sdkg7Dfyt3WOYLke8V22Olr9O+30E60VVjhJQSRwLE6pqUgop7/vt9pc58sLHexbbpdH7OMPmTPN
RyNlG2yP/UPU59FP3wK7SZZr2ESdHgeS58fvBWfXGtnA6puwZVR0zLEa4vtjPt3HZhvSLTKzSufR
VpiccAb6c3svFi9WAtOs6d6cAomG3ZGxMzwOFNl6DfDcrfKH9leDW2fmyZs5VxmqUE64VXBgwRjL
wgt/DO+weNesiBVC4sqpHCyjutSWbWv47441vdvFEGrO8IPdTU5PWH+a+/hmOdPvxHLxaLC8Ti3b
dcj7bFPLhEMh+06Ku+Hrz+7NhqoWMF1SzLz9AKqWc8AUmTICbdtj0oMjrehLdQf7xSD6ObnMbFtR
AleufDb0DIfyWH5qfv2sT2yaxvUx9gs/e2hk19+yvHlLIp50S+NebKSJt3WA5Jd29JouXhuINc5H
/Iw4Rf9o6gyJLNytDMOPLSzBsFn9C17028sZURfwQj7Bvp3aTpivfuV7Z6XY1A3NvPPXBXvSsHo1
rfUR+5xwRkvYrOswuqMOtn3qp7SPghNlhId614iyeZS+ZQZl07eHPBVDOLrQceHI/kh6B+YVLwMx
jWjSrWRmD6fYpurSjrAJ99zKuP0jMhb6S5Yu1Q0d50tllntgSeo2jTKbT5+MCpJIvct0loQ06yCs
2vQ8zmPFyQagopEU55hFYlSN2LClzS9Lxig9nb+7gidp1khB07S9X6L6WWvZNzCR/O16r0nRaO+L
sl+a2GZLWpYP0GvjsCNv+Yk/GigBKateEXFU0nqdBS/Y+2fO3IyEopQWQeK+scKNgBRXa+1pJKrw
0Y4/bDVUP3B67rNp+WxbHtwqhzZgm7+sdSVUTbeQx+54faMTcAWfIsy2DCDMrema3sFSqX7m1q1h
IoF0LsQHxV+cPOdcBBVJbbY4kf4x/WuZb9sXAOwWZzJuhdmYIEb0lJL7y6eVdk+4haDVKzlde2eB
ANsofqGY29HAnOyqmTkOwSF6vH9+qicGI9bKObSde5Vz9SJiRXu97bLFL7XLZF9hCcpPQQbmUC9s
WTxLo+BmxG/u4IQnSjaMI1IArt5bHC8v0pqqTxjP2DxjnYvD0KpPudYywd6B1+AZewltfOtNg3F0
l4IrI4GHVSuWdVH2j6mZfIvBmZ7SzKmfWaM+BlDAHxoSYzDrLsaPPNY+6tjaz6i52xy0a2jM1mPJ
aQyPUj3srUrRWmlQNJoPM2nU1kXDWnqT8/mgXUWMdOvPP+FQRJwMbU7ybEtN/rLPUgr0KuW+WTh6
LtpcAPcukvQzbytgefJayAmactEML3oyPN1fUUqAHEd5WnixV8VHrv3917vjWoSWhbYKtB3/Jjvs
Hs5jaLb+p5vGDpK93z2MyFIbNUTOJwV7OZC/or/mnYpuOo0y+CgyymA3GHFmTvzDzNmd34+Xz4BA
MiXvRTJvmWLbn+PUfRctOAVqbJ7TWF8YRWfDc6vhSkbF9nGTfFSiYcalJXiNCP69pNnyUkf0iYac
LKsbJPX5UBdsdjtzeOkZNodcLuOOY96+lWggclziTZmz+cdI5X/073nttG+xakIecIwTToJ3pM6G
PQMyFuHUo9kFV+uDWm54rePnMWGeCXopezAK8aniiolDywAmM5kC+k3CiWPg3kzUW9G7GCBL/Wjy
IfCYgpMLUjzDGZaz2ZkBM69FTvdKp/ubsWNk9e/ed//oPx+4f94/7/vnv//xffcPJP9TLXX/7797
3z/f6j/+tPuX/f+f9+++83983/1b/fPT/vn2///7/vkN7l9x/+T/8z6SQkiH/eSHBHipkJ/Kmdty
pp0cHUFDg50IFlomuyWW4wWtSbEqkOUXva8uRU0RBiEk/kmB5/rPZRwvhKeI2iTlYVq/5H99zv/6
5/1DcU14040oUbl/Xa27PjftcGKgfRYmkeMZkj6SLH1qOEtWembyNugGAsyqfjCCKzaOjAlNq1le
7u8jVC8v9/9SRRwfe3gbHeIjfkYRzxdv4GQ/jSIKkESnCwTVv3LEjmGaXbQf/fGLLnRaMbx52s61
W53RljfAeJD2Y+NPOrYV/YcLyoyOtJpoBUimyKLqPXrX84pImUNhBt58qK28QLWjcueF9BPHtXi2
WTazD4i3Xx3GVvSTNrsucw4A1k9vPry0LRTUiqU5+RWZv0FNEaBeunxj2Ak9I8u5B2yw63S6wqPO
CaZhaslkDJiyq8Ci8eAk1x/O8+WQFVqNBRy62Ik4O5A/O0KKxQ4nZbcroFQukb7gFWJdZyYoAk7S
n3aK5mP65Kjsjlgk6BCz0fphs61GuQSgXKzN3AxnvZ6moIiiNwj92G0igD1oSE04Lv3VSlFj9Sn9
7irrZ4SKXzZfw0T8AT3JOjV9gzPJjiHSZFff4oHT4d7hJ+VI4Q7loc/EB7dDQbmSIJafaOz7lm+6
nDhbpFDi87Zmwx0B6K3LrRN731ivgsya/APLKG1hg71zmVPkHBAbRqVIkcvBxF0/1CbeGx5GwXPk
DEQ3mU4isMNiZYze7JZUjeRBNBv6sPMEqPmMJ60NZN5nGOrwFao6xvaDgjcx+maSCqJHac1LBbUI
GD4KrZ06V3aACteqG6qR4IJwkzAR1HYWsQtzHjTzsLa7MyxF2eUguGoQOHya9i8p44dimuMDfcEH
XUw3QCZgGgYsVEmRPEyuTmeIl/6Ev5xyfqVh/X7V9n0/XVKBY6iKSmzCwBr2thx+cXFhzYZTutEZ
8Iu+GXnwMohGHgczWTlHe7GR5fLJwcuMrTPKWnDp3Qoc4je8GuzaOe3wANsprgWzg+lKTGpvYOo4
tmqn4don+UpM2KKOErHSji+prgKT2fPOQ2zjpECekM9+QT3BbcOkhw9OKZOEnJrK+JcfaSA4RlDT
uVv4CAqCvlB2cnrnnqD/yovHoHRbQ8Vl66pvoBSfhR/7u6xEZ44TXrD3vz9pLQ4b9/8X/erpHRH0
ILR0DqElL/5J+IzH3HKh/BqCO1Lev2gDVQ6W+6dpsJJT2HfpJooEIMTwilt4KjlN2LupQXPrGyLc
LKrWaW5BQij/kNf6N2lBZwfPLz1yQRw7+jWXiLNya6LMmVavBcswPU6Vf4wcehyLDmOgX4iOW5/s
6U/FWsMrw2HQs3MSy7y0suCFZMkJQVV0DNDWBx27M0BGnpIqkX8BafcXoiPNxoYosB+RUrBSUT1o
LT/iqkmDVlRnW0g8Cjl9BRwfdoUHn4itec1dcp3eue/IfS8V4XOkRZ4PbZ3jA07e6ZYS/0XXefW4
ykRZ9BchAUV8tY2z3Tm+oI5kKFIRfv0s+o70SSPNi9Xu27eDDVV1ztl7bSasGTv3zJiQXZYpeje0
Nn3ACYkTSIcGgvkWHd474lpCnHTtTDfElG3DXr3oJcfxvo5DZ4M34ERvM7C8gjhjJx3PonAGSA/p
Rkn/YZjRE4YzgxdHT/5tDX/L/gQvcaPZSUYF1YDb6cGVnQwWnIhCZkN4pI1uPkvPlpPcVtbsUdbg
Nu17rgWB0DHyNIHMuT56gm9dNTBdQi3KzmkR3neSCThnxmltyOlkAEjb0+d6HfL6mnPaDhzxSWA4
sgKbXsKgo6PLM2bpsZU+TxPmuiROdqbDjT17RIbSMwhKKDUrjAkG3vbuZZLGCr/SEvS0iIreESmD
NGhYZUG0vMiib5f+VgaguTv9bYt/D1kpFjVT+G/TdJ1ZgQ5ga/zvK/4+cuX0VRnJh1VxJ8Nb9c/h
hBFXc0EE/T3tKLjPfx/l3rDkXUlnhyr8ybeIEGos8PFzbN4Mof2m18O4t8e96YIETOBcr4aKl84D
JrHrG7x63Oz2k6ZPn80Atmpyta849oIitW7COnuINPBAJosm3oKVV/s611DygA7M5xdhNUuZSSQW
G7EeeXs753JubOvOG+PnuY2ZFAm/PffLw6RjJNd0lKgj3yjDDNFVBMWX+sA5VX8s4zpd43CcA8sc
HBRr5WMktBe36L7pSD1JgzwozHBHvw2J9CDUsFe/yxBrZ4fVi2ejhHMdso6G6bNYKCBNI5ygrjfs
tdEKVQ2Hi4yW7VSONCYKtrFE3NqpS7SFaR7NZcORlqI0Jb6wqZJmS9TZNjfQaft0psKoS4LeK1a+
xrAT4ztycoy6LS22rULHniXlIzNqDO2abAOrCyX5uyPwp7Dd6GbunKfloUCSuVJ2kQaz2afoeYto
G/rvQ2mUG0bRGiWecFdLq9WhOF4bRqTOdQ/FziFzLglzhpldnZ0dMqnPhSbTg0N6fD12FwjbAByQ
8XOHtS7xNyGSkETVXJmXqWx+6sU9+vddQFwyvfYf/55YiMGIDPCxU87jNW3ZftzGh1fgP8gMqAOM
SjpYi/E3bs9A7wnRwCV/VqMtjrYDzWV5nc2JAJkp1/FUJXLtEsSyAmQLRCGTB8JfOMxHMiDpFrLf
14x9/KR8XZ4bJC3MrYyNltC4kst9NRjWo9FCKLH85JS7aDcpGiYowtsGndg5XX50YbICqMF8rOdx
M1V2tOTEEOg6L+9+mtYB6KF55U/jfTpHVgBlH7Yev/zSwO2q5Pz35O+hb7NuM0GqB+OkjfuiSe5U
3sLCAOi/TkkS+bc6k87V1jooOtPN2K21l5iVHdP7nt+SoOPldcU+tqxW0XTUeLf/Nq9p0IozMeLl
2cpcgrLxyRB1JR8Tj4xCNJD1IXLDvePzljeOT66xxR5gTvGxTkV/rpYHs6xP2L31fc18CW8UEcuK
wwv2me+mWZMcMQT0v5B9TLDI/NT6iHuydIgUor3VyQ061YFqHwVm9KBmNl6/Qqkwzv5hRJN/HkfY
MAZSBEby4yabh+zYE8MyTEzlJqo3CjT8rijQLPs9TvKtrek/jmnt0CFQz9qsfhydh1um8edWdRdz
5JwC2YWUCiBMeQH5CqVen+FSiKoby9HkLk6675jjiKiY7XletP53/venCJdhDsuEIK77whxpmNn8
IelSVdb6Ts7ac8EPPP/34MNyOJucPXclK49IFEQI8le3VQhN3+r6KtDC3CHj1cJNLy8y0Y5T1tMp
xuOLiQDgTKo9taPGoS2sSYC3raCYh/umSNDDSe8cd9btpHNbasQP1u0u6/r0iFiWyZ1zU2CE3rMz
6+d+OVSp4jlForrOIZxQNLDh/13dietxTMEYvUdQewZAwyQ+/5Y6nmIIH0RIWgz7rA97sPOdGcEX
8vv24CeEv6KsXSN04EBuhwfmFAZIQ//775s6y6ry99Hfzv7f5/6emialROY6/752XO6xv6/47z/8
n/8vl8uz2poE15W+kb+Wg1Pt6rgiiVFPjNe61F8EnNE7T+X13SwdInL4tNVZ+lZaoCH+nk5efocb
sUJglcnbosu+/z6N1x4wB2e5HfiOZg9ulw7qMgGNHMC66NoxCgsMiXYhhuvfP/z3r513GqPWuvx9
KYwLah4Oefae8Nf3/77KadPsKC33mkyVeZ3wfq47raEBvzw1xg77leeoTZmGxrUumvJqeP+egB8x
r3+f/nvQsFClqCbB9k87Zmpk1JEv2GiluJr99L8PZG7EeydGY4PNc25Ud/37gr8HOjPi2gKT3NQp
GJGyw5oTWx6UA+U6VzwOT42nXtNoYH7yoTCAHZOsPGkSzZlNIrev4wDRG+tS2FQ7OEif/6vh/5oP
6Pk40nYgNh1KNwDEKJ1J1Y22CehDs3PbEyZ9ZrQFgLpu+faYb5pjb6CL/feR6BFCzhkD5eVfXeZB
0H+2ZX4f2UgktUb6G6/Vx+Pfw8AmthYO0Ex/CfNelAjUyeTeYWliJs7pakZ8FpXJGREliDkRE7xZ
/j1mJvraLnbro0y6IAPotyf/vP73Ka9k3NWj1NY6xyZB510sfgjTVfIIO4xC1m/uyIl74gBNyi8C
3IL0tuPfR38PjWiz4ziA/JwPsqclXMpm3vSL/tQrBsK4K3qUqE3YPkjpco/AmGYAuepZtfYPVWOM
wbj8GQ2K1nmIFedTi5Qr2uBBYpqvf5+iPeXhIOfNKVBR7P4ixkey8zbAh+CuLAHmLudqhLAFyB9c
PCTYLs2ncEzI7uzGnU1GmFMjDG572Wxi+nuI7YAogPZHkeKClYodnnM0r44sDvjteSPII1+JTNmb
/7eJM9fOa8HEPBgXHbfZ1wSt/V0jUWVfbK1higRuJUiTermpdK6QPjkkxi8VICInN6Y+UFPOz10c
eIJg5GPiuZ+mKcagKGum6svr8e8VcJ5kB/g0EnO+Zfj1pCSUo78HVwvHHYQfHI74z4oUoSi+yqe/
N+DvgYC2bpsV+nNoxwcbDjAy5Ib6Nq658PbtbF+cMU/3SFqziqf9Xc4hEJGoeIlG9QwKtd3+vZr/
pcVD8xxXhM8QegjoIUg0ezf54jX0MIGOGZYQLmFb7Ko2ZGnvWZmWxuB/nbG6z2swIMZL6Pi/eUVX
0fLRZDdAKI4e545R0J0Zo/DbyIrHvx/NBNo6ZNru3++xNP7+xckbvur3pINu/k+vrO1oaNM9Bxxl
VPFJ/+7McV7E9D0YCVtsHU07z1XSb1P4nYVlHLLFm8NxFLhWnLwwia8IWuNT3fIRqGCpiUeRY0MJ
M/sNYgrawSwt4+3MqvC3FvS4W/DfLX+onwL+YIAjDtyyQDX0aO1DG6WyYzCSeJAmh0ha63A0yuuE
r/4qjA7n9Fy4gdkkSO9q+wIQJUEqhV9U++4E/fdEoFy1UxPpfyr3AmLyL7UnHp/u7DZO9Jrq3VMY
++4HZvyfTHUZLRIO4hg52TlIbUZpACcw7aihNDRBMOevZRUshVWZ+N5Zr1Pzmo0c8KelpOC+CnwX
aJkRpv/7oLrpM2cSDikJCurQeuDEpgj6gGZ/RFP46NkwRsJpjAnm5SW38vBtoH+xSvQupKv31vq9
c0DPuIvTMNnLMoI7prqBEpfl9Rhxklm1IZUAY2G00xrGmv6XxgkjmXBpVDzivnW4v2dAHRNgZ+aR
pHlCOcoYNHGw3hsm7n560h9VjwnYnRbb/AjeY4aiGZLGhF56CWEfmoY2FU6tPOl3EaFHhylsbiVv
wZbMVOSYOqAdP5qRbM/+0cxM4HiJdvJtv8QrAGCpEgq7ctaB/YB2x/ny2AC1OFD583+XDWPx6YaS
bxLml7TNjZ2FMJYEV2/j2Jp5jTO3v7JmbAeLuOlG9cDgEEc8SJB8dDSkt4JPQZ4Cla0Ak+h7v3mB
VkYVX22koPSkgnpUsn0VKuF3B7SNdDWjBWgTkSneC4VAkyPtWDKUJQ7oKDSFSiP8thiJB0iCHIwl
7UkTrbdDixkfx+x1KNBjhuQpr71u5Njfyo/IG3dMRO86MsD2HJ5e0BCOu8kC/VGO/siaewFnnTI9
7m907xOLlsjx+xfagnmhc7ZJoJmvhkIPenx9G4MmVc1oaTck79QzCLlFXQbcLbjcwOPJFjJKLIZN
ZzWvyliGI3NlYDs0mVtiaslnZg29Gw7spduh5c4aDXnTkBNNXXejeYRsmvHSHBm5PKf4d7CajVT1
O8A8VkTmncMcby29s1CsyujsLdwlB6Ox6caH0pqPMip9ZEEpQckFkShJQ3cjSU90HVlL4/4e12XC
6B+Aeomb2OrFEX/TtM3BqhUaBZtlT6RzIjubB3GW7YisqfCf3cYgQNV3DnnfQh9RMD/IASXD1LbS
YMDSIkdcgLUrHhEGvdLSvstqx9hF7lyvhYDlF1k2pEQa6zUpEchduCk0IIxWSGQpyqzjpFnPbAGI
zXMaqLMGAaTgREGDgMNDfyvMQgscJNWhUfgnqcoj0WT5asi8U9PGDz3dVepmJH5Rpp3Ih4NQha71
otwecoyG04PAblpiYCK2feLvW7O564hPN7QOs85gHGJ0DLB1oyNRZhC48qnf6358YjLUHrMMNpNm
kaANurhF9PFRRf6HEFZ5KxvIQGmLfKroT34rzFVcOtHFRT6xMZCj4qV0b0KJvcKru58GPsyqdEMP
ChzKe1Xk8dZok3c19y76X7s8Z1ks952kAzpGtHr04ncm1JQGpkmzevk1kvMQxl9Jyv4BNacIYCcA
t5PRUw0VAlGjCcCEdE+3yrRNIVTIJB+ELbe5pG4VwLlGVC8L9WgHqLxYD2EtgfSGxspwUPyWqOkO
GcoV/ogtqS5YGbAwU0ZdC8aUu9QvveO0xLYXbo6IFLzxCTNAKMoztWa8tyvjfTJYIuH0Rhu91Z/a
Vhl7r8ioJGc4X1S4WxhStsfmXiqOmUsM99auaN7AtnGKRMclUcq1p+y9aJ37oR8+7cyBRmkCaivo
bEwy3UcKPnaGmg2dbNmSbX+te2tY+ZkTXuKbjpfdKbU7F8AzNy1SIQQetGLGfNsy8lADjTTVb/nn
vUVZjaKahG5ECe0uTeOjZ2Fm84ZPrwJFwXzBX2zBx5oe66rDPYE6N8NXWBBqHdYXba5MUC19Hnj+
8FJAezfg9KAWMiDRmgUgMWe4abgVb9ilMmH5jCD47doyI+iYUcI2G3F3eIn2ZuvOtJ+M+Zf3Avde
g13fYJi94nuy4C088Bo1XhA3qbEdeo7XRbPzmZ8daPwxqjd6ODA9fufEX1g2w14z6KEZuJd2WWFs
HLzXyLaB0cbjEckUqgB3ZgAFu0xyeHI1oVbZkDMQtbMC9pB7lyfyfnK8ZzTczYgmAHh7xdhryflG
Jj6nitBhdNPYFJ8xIFw6ssbX/u1QU0TR/H32o/IDCU620RYSJq1xHwf5Mr/+dJqF8kWjGNXbu9XJ
eKvhLua1hd47CF6XLqmhGNb+Dsh4fSn0Yq90sS17G6FemdcYXhaMlNAvQsWPmn7TOJhfRQb7eYqA
DszovVnZAPhRV/AOEseAnh58bddKCMwoZsFJM/SqkQDdhuB+s8Evr6oYtrTjR1b6WV/35nOEGYXd
u/+O0VvTzhiZheMLrOevZADj6s7dkzY78dUa6gtl6asWMj5yhMBNa5gnoFCI14guh6ra3WDyx/RN
VxpQKAe5QgDciaNpbWn9k95B3g2Bo+Sa9U0X63bwTeQj5NmCwiIVxupPJcj9lw5NXpT7l6mdh5fB
cB67+iVGkbZW+H6xqlVvCq0TY+x8H5lQ9UIL6THqzBI8CeJqBjBYKkvnIsch3XpkgxtCXOiGjNh3
Ud5OlXYxveFYFc63PjuYjED7oUxR+16pmxrtx9D+zmZnBKC2txOIiXYRmAwjJYd0tDNQsi+EkeVh
TPojcMtny6lf3Gq8qQ/TYD8WkcdtkScWRncTvRSx66uk/3HcqDhGnvdLKzTq21e2cCRALvrwItYo
Mo27YUhvXS7qVaf3HykgxZVM1aZ3shvKABfNV4dGVq/rLSjPm7rRISXD20DYrTGsQpcvlYm/TLv4
2nS06Ilaoh1XVjPmAWbkzIlvi1rchjniNawuPeQGjO8GGYZ0QfU4C3BTPSCIw42huBzFg1EbxsVt
POiRbjLtu4gZqAT53E/mq7L0Ym1ialMUO4Ax1S6Uzk0yyA+MfI8hVyDtmPE4ptpv7Z+WTt1pzMQO
umqgsmd3or7FnHm23ONY+vt6/G2G7EZQ4q7cbvxstWrnoE+YfI1UAAvcETGappSQwrpCwy+OEQre
IDJj0Nl9+ZMU3KG9s8gmPmk19Xl/mzGetYbu22/ciixTcJ0S/WDn1xDBbRU4rWzv/h707rYmZDFI
PW8fm6m1b0pBWDtdqAmv837sYv/e0cU9GvqWNyY0N4rikF7wFb28fUaevCO4IMX5pZ/msJnPTZf9
pN2MSIqJR+txBbBwwgR10s+J+LirLuzm5JRUOZhwCd6obKBHHhO2pqa/ag492UKTgFNIv6yqn7ng
0meB/zvxAEqn9MJmhMvr0SaDzgEyFzN/WI0uyjfH0l5LtIfQcfQUVSTbS2PaJmhyXQYCu+3aCPVN
N/hj4Hb5C1PHIXDc+CUGmKesN0ckAyBU17gRbmcDT2wJEGlauePdozHgwN9EuIpGVgBIbDauq/bM
50MSed2gd2DyhYP7zXpWBaYB/gTqGhIzAGTbMZ2gJUhnnUTjQxMzIa06K9yoUWS3dRt5Bxe/sz6Q
mYFdex/5fgr/hxhwqwTdIyTdvY655sYmU3Cdx8gkOts8M+sFd7Wcd6Bj6UEMLIAogahJd9KJyKPs
LJq488YALkWbhRyTjLxZY5FIelofnxzzqfdt4+hHQgA7ay5WjHNhUIkKoD+f+4F08hBXM0dNb61D
HikZe2/VDHRhxn5YOzMhAD0t3CzNHiBspY1/H5qHqRVwYkIchK2/pK7XKNOZhisHBSZHhQ0RvgYx
PIFm5ActWnY8A+Y8ISa7uoh+Cn2c1p7n9lC8kWQagmWsXXCVZfypWXjL3Zb+LVHanBrdbA/djwCJ
m5l8kqHTObjU6TcRs9nRc+SHg5ka4SGXkHtmBMqssa++3NrEE++2AKItv0Dh6SIRA3HcDdjKPOPH
FoxZjJ6YDUlDYJVJ3z2Q/kOZUqjbuv9oWoiAnsdBGjgl/LPX3jbm4N89CQoZ4YbPNX2MqvLG6RBR
FAUOuDdl2Yeywv88spuQCJndFVZ2hBDxgvrcYjrIOaUZLP5ecJKRVt87mQcQLafvHFUHcjMX16wA
OR+iXaS6atwSHAlIRwRnUIyhrO0xyAQaHeuyZkBsNucxJCpXUftbstiQIuyuJYcDJ7VYq3RunDJv
z8CzJG99/yvAJsEIfkvjkHJm8hhzl81GG5cQxEaPdkpPnz2Ak0GU3/W5823YbsabSP1VM6GW9Img
eGASnZV5aEB790QdoPRLwi24x5/a8h/6fiYFM8w4VGwx2zOMQnCwQc1y7kqwZ13qrDtkLVu3RbPb
dHQLEgdu9dgcCtWr9cisCwgjf/AcvdD1X/zu0Ru2AqKf7fZp0sdzYUe8M7LHUprXHJymI82L+7iE
UZbMbmD1DO8z9WXVyaNhjC8iaolWiNeDNfymotSC8FmnWOpxbpc9vh/PggmeTFsj/4SJdgzp7gYz
xzQIHuj0kwk0Ro5+m61H/8Qy994mcu+2n1RE9iXEk51O2c9ssKnKIUYIrh/HamDawXGL7JRtbOCe
cZGx2x4icgwl2yIsf6MhgcueOM06nFjk6Zwwhan5+RiYxswEhTzQ8ImuQYKcx02NoxFxDCsZSsF7
+cEteI2i/CrK+IwvSkP1LkDJai+gpHEHzNG+yBhyObbNvti/FBnwgRoRHXYpbwtb76Eoem0DQIcu
TE7fuqSzbCRHaTRMlQdGv4tIusy7nW95SAYyXLy22fjrClQb20Z5oLIWWvZCgQMJK9dOpsm3m+QL
YcJUgDkblR4t3Ab1VDcIEtL4Mx/4FXHwPXas1EPqPo8D0mo9A7/vIAQlpWg3NXFzxW5VrCFKC8pD
UWCvGxfpIIQqGtQGBSbRSIt5tq68vZdf6rF+smMIEIUx7oqm3bHg305m1W/hup45lrur0fY5CTEb
dAeb7GqLuijlr+j8M22UT9upnWAe2/0+6cqbsMGwapv+Nc1BZcokfrOiYafb6gd31q9MkrdENvtY
GzWC128V9byYMUDYsgQxZIUfFfHZJJChIsgSjuUpfTZu19l4J6Pmd5qmlt0RhpGaLIh55laGLht0
/S20gd5qCaKdkdTRs38tGg0rW+ecv1wDFhuuvrDjJr8L0MR/OaqCOziJV8K+uStm5GV5rk5JLOuN
yWHeKuM9A2b8o+GML7kogt5KmZmC12xdltreQawC03aV8CrI2drYMzKESY8uo6y/B5GADYGUkufm
Dr1YkFndQ+7IaUOlE3kWCK2p/2BberI7lLsDhzO8FdoSLNKPHK118Y3W5ykuwi0RV/xvy+NgQd2U
Ms0Gn8wrq2v2NQ5qB/eMh1Nq7brdk14U3yi5qBK74nnC+2C2bbwi5Oax9fWG40OF1jplXx9LIupE
n/4sdCl/Hi3KkF6eRShXE32YRq8hfTXMDmO4A5EPvsVLudQgEX2yJ2+nqGsPk212W13KXZmgU7Fw
00e9AdCtwnEAYgAFfdYgXu8Qm3tZO+89AyvamIJ1Ews+V7UNFLCT6C0MJOhnV8oY4yN5tiMqhIal
Sw27qIkPTp/SWMSrcmc5R01o81eYjq+anb3HXasdHGdon6EpL/lMfrsx4qUaAymjd91yhXrrzNXa
vRjIHjWKXt/WZgjeShfR1pY1eXmvlSvPxHocUVAjLRAelc6oIaoJLwOzhgAN3mFSE/WK772kNcLl
CidqKzpkWuZvbCdPs2NdkPgwhAaF55gJwR9U2308PZHC+T2nxVPJKWJZaz+lzQUjVH3SZuPqki4F
mmzrOdYCClMbr6qhKgv3mqczOjinoQZyzY3nCgb7Sn4aVJLVQimNxheDeeuWg5HHFQ5aB1eQXSNe
iHzUR36/NTuay+E8H22KHOD4Nmcx4y0xCxCpbvzbyYuoU21rDPW2L2hls3+unDHbzpm3GN97Wmom
CqHe3AwgZzaOEd9ZLp6ScWTfN9VhYPhDl8DHKe9U3IPagyF+iqzN1r0EUhazOVcZ5QID8RghkP6F
tOd+tODi6xNGSqgXjpd/+HnTnCo4Orxb2Xc/xCNqyPRpnKpsb/n2HXQhL5COIJ6hN3DUgPsut3NV
50RoAGofkMLRg9D3yq1FECOrI3EVyXy4m4voXOdEB1XEiwx6cgUpx0XkQUFkWQb93HOV2fUilCrf
xsYhCIcAscpL8BxUbrKBzEYgexmHm0gk13kw6AqQzjiZ+rfnC/6Iynuua0AYVPr1Psy1L+KxoF9p
vCPNUH8VtcOfjVBVaflbK6HcpdEXAzTWhJRgmLDBeQRmBFTXryroq5XTMxjZjZlTeaelQfelKJ+M
pZdiLGRPwPb7y1xVL6IwcCskb7VywQikWkBb5qg7I3oYw3svcu5stGm3euM+mkxibfsbago/HM0a
FKXbtvB6oCKsBl61mx365OxnSO3NktYjiMOoIX7GdZt9Z4H2zSArMk5t0w5XTTGdEtkeVGxCo3c5
emucP1ZhET+KEWIowWr3tAppQXG2SUfXJl6hcVd1ccx1mppaSr9yspYjSrwya0dfyUaCZQnDs51j
OCLAgv3dom8b+yhEBk7Os6OtEY+daplfR2ykVwf3DFymB3OI3humLtuh9kH3lzdGzFQbRhDqXIcb
JFOfGePqNVAjkwyMWx3/hBaCaocvRmPlpmrRUwwhLFrfg+QBJaqNlb+b+ho6pg64kdiJzu0XpA1R
DlV16RKaPI3aGQW+/jlH82aSphVRLtCkvm+meqf5LDpV+RrqVnRMUXElSy4Cfa5bhL2f9qnQTYI3
k/ETNNYPvTF/cj6xaDUBKXc0nZVGaEDq3iO3Og7IR1eNrJ7oEACAcC89G2ENc2CH74aBmzadfaW2
oTD0wHnyo+4F7cJzq8FQFRwMKjKVCKbTP23A71fRZPsCf7oMNxMMwgGV/1Y1iClcHOt2qj93284I
+/XQo5JoQR8s++6q7eInl2yDWNeTY8wJO9M3TccLOZg3SJaSTVGmJ/Pq6wDVag0nZ1lcE4VcmVoX
zVE9n9DoBBE9/l0aowplno57+7bQ0nY3KPNdD0XQRQ2pdRKap544X6UdMp72v3WJcsu1K/i6lfMA
UTBkMLTPVfXYJs57lXoJRyhcqXFBAYCW8LNwLzRhLmAekg+J6E+JdANPBGWqmrauxqrk0eFYyKV9
U2bQH4fpQIDLA21IWhpW9uMyCaEJoInAit+imfyiPjEp4pLwTJdjop+ZhZcQ2V3ndidGvovv2IXh
2lXPoqKRW6YcfkeX84igSLbi+Xugc1kQ4CK8aGsJLLZ0BY/gUGxQlIAeHK+yiOtRKHBbi/NCCcym
pcpY+b0ooMjTpzMxfXH1sq5HsUVO5kYM3k+Gb8vW1X0kJwLkS+N3SLWr6ePIlhVpp9WPWbuAO23t
3PmLNxDcuWanMD/G+CGyOWsN/vyiiI1prPIR7EC7CcOmOEnDhp8rwOv0RgRPExu3l79kUX8/aiUo
79K/Z+x64yDnWMM8SANAGz9VSyN4HkuOoh6hO5O7JAHlge9AiMfIr09hHwwuPQBXx8KZ1th+koGe
/AvMlOdWAb3BW3xlk1X49Ik96pURVM20HyQML0mg5j6q/dvesN8xtSSXImy/3HH+bUPvwXLHGw91
YjM/p2anOGKpuyThxkDZcmwT+vl1a54M7ThK+wyK79NqOeHb3Ea9/9rTbeIURd270JJVb6wUbwvz
xMPEpJ0jNAfBpON8VQTccXvP7j4kBSg3AsVNTPQ23VOqHF8GXtfdtAQzKfcxIvFy3RHzZ0kaMSXC
pc3gdD95k2ZsOO19M3q3TUTIXCc7+NnWDrIN8kCjfCgqdw843TQE3iD2SrOO6EkACwwdAG1GhSGQ
ICUMYNfapYswZtY74aHrMnJLPK2Cbd8s76ZMRZtWvyfnopndFyJhP+dM3bKfXyI8vgE5NRDrlDpk
vbyAP3KfQiJvDXr8vjldgVS/5Fpqb+sBtRaUwbNpn6zupx9ndldQv/kCbbX0xdFHpGFriJ3fm2DZ
RP2o0uoDODh2BiUvtRtyYjDWfWdKXrg7oHwMLsObEWrryqrnndaC+oFQOyM/AUWSIUCgZn0WenNn
ox+oSeGSIys8BsBorVjHoTarjUDTSiAF3Qejtm7SiYBIZiztVjfgi8o8G1DQyp0X6hpgLf8iSwJa
dFATSUk+yEhgg2Ro3SXdS62crUdOHr1hQko0miZlpzapj7M51H+Hqk5xXzIqMqeHKlRvaZ9ZZytn
Up8zJRcaL2POwhs2qOscFzaSidwVsrjPopusO1dwZLC5krVB/rqxQffY2mjERwaFnbmbrtnkSKGQ
NhmfjdQ42Um5FuQoaybKtVY/2UNUrJhReUK+MARWK8sa2Kza7iZsyTAcindDZPvaq+8lwG7X59Lq
cxv4NKhKAys70iJucBu2neZyHRvDMZxJe/LuXNOWUGuGmYbsB2cRbVdwXLI9Ii4im9unj8fT4LSP
jLLwTsyCMbHt3HutcUnROFDVa3MQ+eKtDGJopRD5zRXxwzsfbg3sBIcU0c44ZgqCtqueIJalu4oG
3spncfecR2sC/69u/axnPSwyFLDkRg4oB6buFhCFsUIhE9J7hfZNG3Vr0cCh8SpJodX8A9ZPNqYI
/mAUtfs0FHC0CHCCEGWwzGTkWmkkGTLD9U+q0W+RnnNBja25DaPCnuB1ktiUTmbHTCdB1bU8OAaR
D5HbTlt9yj30pCXsr5BbE8qW522QwvZACyNg8hniAFrUGu/BsGFX2kaclNd2UzK4agnb63gbtHYK
cjs7cc5h6iLKiKm4yWzKw6A+JqK+7erwl6BEf0MhVq8n8IyopGNsDvf4tRZymE8sTYJM1vO/eEe+
666t9wy/I7ATDHX9tj1OVj2u0OvAvCuocEiKxPVDWxKM83DCVJQHjFRs5JJkUptqk4ScWJVE/dq3
D7agqajNQNfj7JZYKwwhClFhHSYkkzGezq36pEqosbHX/vAewBJM8Yr0doelhHW/d7tv0BhbrRC3
quQ0yRDRvQ6dOpkOONVIFUR+FW/DTAFKKphGHGcPeMaicWXHyZdWDuU6wl4M1+F+6sdX0zOJHiHn
OUSaghMm8Frpwal/4KW7s1rkjJiX+PImexOT0k+Rlux98wGpw7DqwvHKiG1aqW1nRZBpBChuwZlR
r+nhdekAOVjecwipV93s3FbUBZ1FsjAGra0eJgDSawB01GU2J9T+yN3U7LqZ25VUcr9+ZlLu7wnx
pR2zbeb21oElZxbz3rcV2WOIr1ahs7jfppKBHbnIRWldQvrNpjGJGzs3b+BXrRP2x00N6xnRUQUx
G6BXpd7ANPPiUtaXqtiBmvpFdfGYZUzjPQ8WnzcZUPIIaqX+xlVQRbSzWyyYwhFbNnKCzU2xobUn
cG26H0zMG3ARCMYI4QQKBjDDRleiZxHg/PC1leQKFGnzWU3lD2kYck343YM96QpvMoa5ue39ndlV
j5WOg0969jIYYdyakrtt+NOpjsJ6o/cEpWRQjexYPRAjWrB0UNXLsMq2qe3fOMR8xpobNAZToD5p
nswm/rK9aNzoipDksoQtNNivs9n8D2PnlRw7km3ZqZTd70Y9wCEcePayPkJLRpBB/QPjpYAGHFrM
qMfRE+uFW9Wvrax/2iwzLamCjAjA/fg5e6/tQlyD6BEar7ll3WeTFkOgMndJ4p20GCPHoLcxDcpi
a9fK2sq69Ffcil34HNWo7Eh8+LFYVQaVvXapT2QkncD8aofnqU5fvBD5Gtl1bL4oBlT3jTP2UwvV
JoLYo4iojGv93UD1tUTrRxSerR7jkADmwef88icljVmDoTHLTgyQL2xLimFeyT7CEC1jPwcFJv2f
vudo3oecv1vMRpE//qbyoIkpWRIKN0VblnJBN4zjeN3rfRLD4nfonMQdGPiBGbJXieKqrz1FYFrQ
F6+BnXzM/oqVCYO0gaOwlJyg1+xbck1rlaNKPKQcgidGw/CgpJ9tRE/3znA4/YKFfPQLOnFAzfeJ
7PWl0e5l+Blz2UCBKFcYGFrc6sRDcgeiKQpKFO34ghvlv5tkyiETWEusSpfhrSdwaiwqe+uyOiG+
SGAk+R7aWXLSiIKSd1l+jy4ECrAbvwnoMqiAamIqIxI3bcc5JFnrnxyTpaKnMa2cmgAWMW7A7z6A
xrEUCOkadd0qkp9S6t5SR7mrDaLYSyRvMG+rZOuwWFdxfysJNa1q46KlI4MX9z5GtrMObY2sRh3v
nmsnX/N6iuFekrTCwDvz5EUkCIt6tTd1VbOjU+7jEko5j0DpjAikIAiGwzaDL34zQdBG720VEajL
wAU3JR1oRR3eNkudMzJgeb9eoMwVaO4rHT1cMCzwTZnrko7Vti3LT0P3ziSE0C7yuF8L33wam3AP
fcUmG6R5qOv2ngjmIMGjlEvhbVETvjPPXaHgjfa2DluKgPfG7vqryjiPSGbDTDQIfshLHBra9GMo
uuQ6Z/21wKGbjc2yd7gj47i7r0yS+RojWvkcuVeuNq5tSWkWSrXrteHdQv8H9YtLn/e3MiNnEyJ4
8iU1daY68yDBp7DpQcJqKJ22AH1BEjEU45RIZK4bTMc6hacX+r3HFY9yQlXAS7t06426Yl7IfGsg
k3DZc+5GmFIqjqrlhhSbaJcpaeEiY9curEAwbKrWlk8TwDKVtfFMM0PbFt+1TBQXuqcjXagHcVe0
+hGY+cWHDRhVxEiVAJBpCwb8XwdmbArJepo6FruOU1UdVK+tRZANSehwOuv4IuNwZ8x5LLn3AWi5
OiUBsM7EJqgtaNNz6O3jigkq/Pf0WE3eo9Ggwho50CRJ+tPZPs1agXTF6p60oD2rVBqryg9/UMYm
ixipQFxfItKyJuXlS659e+F2iCUA8MNJ9AnPHoIdhi9tnTfDa1mKH89wWGKbfBmOII/L8I1usUPQ
Eonw1jsFFV0ioisr5EbpUB7zpt1pY7OvBDC0SrvFZeOvnCq5S4kWQ8S0Jk99i1GV9pz46P3gEf7z
SyCDVz/3v3PrQ0eVmmj9d2SiZhqDs27bGBZUeMxAHqXCuCuC6Nz1PkNEBL9pi5TNiGzrrlTehaYR
yhkiIZo8Hddx4tJYcDSsGj6Dh2kQlHq4R9qssBfw37s5vJ1Soa3CF3PmgI3lDQHqC7ZGyRXRfCY9
06nehaSWRe0jgWzYz7XxjWHIk/LN6URIwae+7SxewpIy6E4fw1ddxV88W6TtU6BvGp9LtyJ3emMJ
+0twfzBl5JWUIDOzjAAVfWxc/GPFSzYxum7bU9K4/d2f/xiB/Y1Ost8IrVQcqPNdbspNysWIwDry
jxpyrxoY0pK2kb3MPJCwV6OMQfsmerQm2YXGFnDhpalVML/AVZ+TFDEYMNabIEO9Nq7umBxYAGdd
07SvFLdkVoJz1LX9UGbaJiv1ryh0PkpNtHdWq1aJ5jx1Bt52x4J7E0vSeop7FxHAURjaa+WgJG17
Pds4JtYvImV+M8BO1pHHUWz03sZMcakQGRqaUbMcpv4N7wxQuMT6qYwChKCV0kHgT+oGzq1plkDw
14s7T+ZPNtLrg93tS1g0Z7NGhqtpJd+sP5j051YwRUD14tRdDtL8SrSRKLooAPfUMDosfaCcQgEi
+vW3//jHf/3H5/CfwXdxLVL8Qnn9j//i489CEXUW0Gz/9w//sf0u7j6y7/rPT/33d/3zQf77Q37o
Xw+6+mg+/u0DbqGoGe/b72p8+K5pQf15fH79/J3/v1/82/efR3kc1fdfvz6RdjTzo2EMzH/960v7
r79+GZb48/z++fTmx//XF+cn8NevU/T7f/3PKvr4f37k+6Nu/vqlyb+bDoWW5wndZm/UvV9/67//
fMUw/k6j2uaztk2UPNfPr7/lRdWEf/1y/27bsBMo4CQkYGlLvsSEbv6S9XfTdiwC1hw2CzLmPPfX
/3nu//bS/9+34m+0gK9FlDf1X7+EJfgD1D/fo/nZ2RKYpGfrrmfojinZn22+/vnxEOUB32/8jzTP
DEHgKM35WhB5hMMYNTQyMoasTJRMSYNfehBDOTP1uvvp246HEJCeIlwHWDwT12XnqH5ZdO8t5nqe
UAjkOQT6mjMiIUvgYehgpLSS076JRx/Bv6AZXChQc8G36Rkfhihw7geE1scTeEIE3Rwm023vjG+a
mv1lsdwGYHrc64xlRcARte+xeQpoO5CJi+7J06OrbiKw8KCsU3h274F916DRIyiLzNRgDF6iSD/F
Mntpo2BDq/MoaUhETFwOdcMUq1MgRelVwPP2N3o0Ijbs5HliCq4b1ns7o1NMOp+Eg+38ybsvyBcf
vPI3DINlppcXODUlB7DQA1l61/LkF9NIlDL10l1cuicj1lAWatG+IHb7EAka+mFPEoSLd810whe/
AL/RGJ+IvQGpld0+IOwDauBgpk8iN560qKi27tzpmJS9mwxxK7C0AmjlRNZU77bOpl4ZJLQmGYsn
aeXChzNV8OCGA5bXC8itkeHrmJo0Uups51b5hP7M2EIxfQ6I2YSUbK/bcTqFafZl1gVywqjkbW3K
IwzobVZwjEsdpoUqoQtem+NmMsujUWY7qef7UG/fKfqdho5t4JVbA0jkUrb1pebs1kSXtphuqYeD
tMr8GCdnuxrfA44N0GIMqPcLV1RHlcQ7UVGC5iIHx0qd2zfeRx64Pnbw8Wgm482UXFhUdopVH9ar
ETDTCgYgGjlBGrFtgiZHKVcSqE5avXltt3WhHnO4gMv5oWLDfE28+JCm0JLQJVYE0uGKVikWVtSx
ORdP3g3b1MsfMcfTena4XiJSQUD4MpiBa4ggcMaKKHAhNjVLFawsQ3sfUKpvSvO+rBUYVAh6+95d
KZkHiNo5nmPQXOFKJtGy3Th58Q2K2TasfaaaHX3vYjGYxkqEwl70k7kTcXCvCU71aorZOUmwpxEw
INA8xRP69clyExRy+XdIpzETUi29fkRmTKs4GNqLLLSr1+dcg9JPN5nK7qCP7LWMGOTGfXJK7b2S
BkNnN0w2zdg/knaGqjjU3LOXWmizjCODQZ1Oj/xAXHBBHfBctOk3OTkteYuZTlsMIl5EwW2hFWpc
66eISiZpwXPPxeWMk7ckl7dEUY2grlcEcwRJ9t6VOFVDBO8pLY4BcZdPA1h4Ub/h3HCzPH6g19AB
xQ4RvCjSyYJwxELZAz7y8CnlaaKFcx4noqFIoK47BkOy3vR98JVN8BFht9ItSRHu5PWxSqqLlOnO
AVm8qEW9QtuT7KUOjbzFUiECbZHVqDxIIPqTD/LsjYVxAD9PNEd65ZZkZJTaz0lj6tDV7RuXPaaU
cA87/En3yMsYy12p4jkDiLyNMe1ulJP52o2DlvkgdveAByiRRAhCgVZiS9bekYS9p6YNzYU7JE/S
L25hYl5dw/1sU41O/txWnIKH+YtdnaU7z6VG6bojEMOX0KhfQ5DMeFnAPPnBWkYFEwCh9Ssn6252
3YHvQggQmNklm0+mtGCB4RFzJG331CXpqiPXZqsb5udYVtsqVjauXvCoWVNusxCWtD64W+Brb55V
F/TGOIZQoZfIddathOOLzYlqiN6Sj3lm01ow3QmqaJNnB0VKNacVjbH7MuE5X7t99442v6LSRfhS
mt5FenLrgZXdlmMMPZ14iAm7X47HZ0MuEKzxcThSn+Zpn53ifj4WGvg/gv4BIycSKOGiC67OdTFs
KoHorKtvNHdAAmooSEgzvfm6exorcYLiiYx2CmGXtVfkEXObXnwPlbXLnIpxeLeW6GzYR9/cNIZR
jxtFnKLWcFZZNgmGZmC3VWc9iswDLwyGsfbHWzPSKQ45Fw55A8Nzdi/LXdi3O4zIt9pgcqP55qYc
xg9ih2xSGqfPkP6SPyFZd6t3ZA7XzDdfJVRrAvzinT1yV0M8qNaO/1P59kFhYlmMttzI0dlQ26Uz
nDle1Zr+4dvlJWY+TPfXNDftQIRtWDSQjIvuzsrBp0euonuFtn2ow2tRPlbpvYY00EFs7DhEWWX+
x0gmNN49trE+tNAXlXwvgSCMUgn+5QiX69w1IfMCyFF6y2yGi+QKV5s2bDDiRTz0lvkZagQGd4CL
Oiloy8WwYvoupoFnXDHDccmn7bsHOnFTFcW9iAT7a4ePXZw5l8yacbkvwKiyiwXelvYpwU0d5hSV
+AuWCSrsgJAl2X14pgxvTs5MtcLXMuRfNKbFStPz98zIvw1Ok7Ar3UdI3jOilBe0KsxrZcfvUvTJ
WtO53uSAel3HnegWUMpijqEGeQFWR19YddH7NE1HNKxVmBnbUEK5JBNln2faLU1pKPdJdGcREbmL
u2FlifHDq6ZtJQSz3fYZLdMZscUsYuuC5VDZNyBKK2EEF8PubhNCkCGj19Lk+rSa95t+i/6pZgpF
G21ROB2qZm46zT4VQXbBnVzjZdXKoxsY3yBSv+sa2yq92Y7LNnaQAIhSv014Z5e9wSs8I3CrfOzX
ls6EhTSFQ6sytLt4f8C4X7wCXanb7DI8wiXRkBFH4h+U4toO1zPdIyJ/2wKNama9OB7VfqBrKOEg
DRMRw/xkfJ7Modv1TnrJs+pW2azxBjExDMKcApJviUy6juODNrjPdd4/g0hlotfqXxV6Siehh9l2
1dwFwKLANYdvcT6mA2DHX+Y2+jPaGoSGcIxEQmayF2d7gucRm+Fr0Fvc80SCPqGG4R1wETT0tK+9
gnqloM3DCnEZQgRHYU22cKccpBPFVHP2sTGDZZze+DF30KncqpZqK2Y2CP1xlQ8EWiniR2nKDl9+
4CK4scWzC1sM3wHNQBRvEZpHtKzFK30JLAUkRxtgIpaOLG0qRee3QmmzTIrkoTRqEqYLzI50zxyA
H77DizgKDoou81Twj6/AkIFBAZvWyQ4A6/fYINrLdPMqud8rb7ygcLQeNM6SzCCfdRAgSDManih1
gJhIbUNteeRK/HSgQS56MtnID32Z9402nY44Fm+hNTzP71BZzbidTt9pFmCxKqFxWmR7uGvnHpPM
rIpCVEix0PYs416VPYS9rXEobF/LnrSXpLHGxYDctTFyqp30JlrMZXHjXIhg2w1+shsStCvKLXe4
f5EA85bgnzwgeB0N6sEAwsACJrvkoo4Qe0Mz9LwtujzsRqyGvqHbdx2KtDlu5bvPY1wN9rFofgtl
f8uOSihhfn4U4ljnTr4Ct9RZIQKlMUPaNTLtkXr45DTmWwc0aAOi7tIoexvp8ZtPzC7HJBLF9xau
kCc48z2D/CJKm31fxfZ2Bv8ik1vlVZXTpI0O8dAdUz94CGOoWOk8lnMwDdaInSUa+hXRRA9Sx+nt
jfaBK4DrxVNAmZuTPWoHuuQ4GGHOLz2Qx6sGfH5aC/PEsQMWk90fO4WIdKzfhw71QdhgasMf6FZB
tY0q+cKJZzl64KYCyio9Zfhjs5EwwYQXpQHf+TOI9M+5MAgxh8tU6whqGdgZI7eUafIyxQdDUS2A
BOF6m1KYlHGIL4+Rks1fRigOnh+WfkTBnwFqPThoVwVBZTXXV/Uw2IfJ4H1FjomGwJjDWQi3A9JF
62qXWdx9fee9KY1dpEk8GmomlgnC3PvbHxmYxUJpkBtDlNlJaw9NxZveoCAi0yj7KgVRIgJHkVob
QnxL0eIloj+uXae22NN4WQHExRFLhdzT+19gCGe0GT9E7ZOMvKcyRhQAM2vT5oLMdUXhFyawiykO
UmLQmfBGLzbyWE8+c3chKxXmazcaL1Nub+OUQ4tDX3v6xLd7rtmTzJJJs4/8iR7ORoO+rfcDUaoa
0ePOzsgInG1l+drje8yaazHb+sIu+60XZr9s7X6RuPLZTGW2iS0WkXSiIOEU9jT/ospqX7E+P0EE
GZlvP4a2egIM+vvPGtxZ45UM6SciwDb2FLgcNkn7MvnVlehc8pTZKVQwk/L85zicrs4oT9NbMWSX
iS05bvtrmnnnmtuXkQ5FaDERaFYUD+WYvU5MVd1Rm/boRFuXKi+lhMiIffPkoVEqPAiXbYL5EhII
dHc9Y8sVcucUeTH0JPKCTnbMPTywfME92Sb3CTSHs5dwlpiN+d7kIaQtfiot3Jc2q2blKzCLeDjh
n7K3j9fA8j7rUj25QXVz0Ris4+EHS+tEtG/R0AsgC5LgtFVniduEphhA+e9mDL5KD+2pIdzvLIDJ
H0+7rC/03TCMGJXKYBOQIeImubPQZLhwNQB+OhhgJvRiOwzOHNfxaoj4QTfZhhKqtIBFKh5uwayI
CVrobmGM1NqO8NBk/GWQ6PWzTl2z7LrpPbeLBN5WoJ0VClvZUOcWjXrq4vDYYEZd0fwj0Qjlaw1F
HCce6dtycNKV5sl3EzVD/ZB6q+rDVdlvWxF2aA+PcWJtCHssFvgnejYTvMJQFtF11SDDjFtiMyXy
AnHVbTCsITIVEjw4sOBC7S3MA7HxWyPOBa1ajlCHK5QTHSLxKNgFzqMe8ga1Zv9u1VwkWaZtZbch
Wwvrxuyo783K38eM0xasllupMv8cZdOdj8d3Zde8AAaxIVtzsJ57O5zDjSYbYVW4GUzeYwL/5syS
4Qn0QH5J3XRHPDlBPYmzTRvMfxNGRiYSatm4wweHjX6NSOYcANdtxGfVO5uOkf5r6wV3fVRccbTF
l1qyfTRYsnADIuvtzn08I7Fw/zOgK62lTWbYGcUnaVfqNbQynRWeWXWC1kzZiAJDm1GsTexd29v3
reWcCczrdkWGlAczqoexOf3yumY9YUJfVOQSHZympdi22hivLDPPmEBzFLvRxfTnP9VFoqTvzNC7
UhtPW6vvnb1BOLz6yhjHojZSTzrRp9BAVsZgfQQ+gaaCoQxTAPZpHGddNKXXKGFKrKXiGUXokWxC
xJ1DhbzNJMmBkSMKgz7ch+aGX67QsUq5suK2WiMDtpzx3dWC+t1FkG3IcaUVeXZ2gH4hOGh+V1Ow
H9AveoN+SybIIYTW14x92wCeVHEInOLHwL6h4mvg+M9moA2rUpcXCU2YukeiqdxE4LdR4E/mdYjU
fd9Vz6EbaHtCai54dzgvgzmXGXr+hPYtDC8u955qh1fmIgQ1kV9SSjGgzUi+W2o+KjnDLLbp6OYb
vwgpHfscEFqZaysxMmwhiPUYuvqpF8EDDLKflg0LAhIgv+owTVg/5ARZNeecVLjlvnDNbmUFH7Xl
PUpDPSVl9FSZ1cqrkJln835WZA9WT5wKyvrXtNZvWKBmr8n30MhlVRcAMR3uJa8n4UsZ/oaJ64Oe
oNmo0KOdqglNfmPc69BUQW61M7DLLXbudB3xqC3yER9Zpadw8WuVLF2NgjEK5KdmMP6xJhZ1t7a/
emOna0O/pboABnjLuuYEVOyal+UycNJpN/m8XNWQb7K4uWCigokMjW5bulfHHYhJVdtamzDnduWn
NArWYJAs9GPKQ2eL+hGdJoWfABRA2gzNhLY9tB7bRYOVOieRbqonuZpPtibWpYX14YsCi2oSf9BE
94h0aKb22RntZlcGlGGGh468NPA60DkLzYqBqaU9mzkJajMXuvU9QUSreJ56dvyqJLPa9qEBgGNf
6bFLrKX7gCQei1BrP0xErC2KkuFQ0L92HJTVaDP4rutFiN2ngdShu+JTjCbQakUwbUYEjl09p504
OK4Z7SYsfEYDd5tY2NmDN7+Vul2ToxWTr2gjMq685gB5BvCar+jypk/zIdNMCLsjJiLHZdzGO0TO
QE3SjgF40a9pqkkiAQ2kjCYtmqQYsJTUOUFBJGKDVr1IJ/8Z4u6qZLnvJyc+qNCZWHpCFslp7t9M
+nOgM3yrzNPAVB+jJQLGerB+622PC6t2qX+M/mpC4N97XbS18hY+Irq1diBpIUNnEdnSeJnB+DpJ
g5LwxQ2o0mVhmN7TCMQPjRgpegO/Gx8Fm3hgnGSUXbvCO6ZZ1K8EaoplJ66DrfxDCKlucKZpXVm0
imKjOoSO1m5h8d8XgfM9uDgDSfcuN00IbQpTXk1/buFC2K8a52jQF1tFVABYP6KFpaZTyzk3mMSy
2uPN2IaZIlcWMD/3ONP4AAzDmGsSC0/83NnnWBhXLx1ePaPVUMME8DIYbLeOuNOhrC4tR9+WdFoR
TNbc60ZBFInxG9/MgOobRQedGMCUrFLryHiXs1S6rt/62qA1Y0HM6NOk2+INZu8lKIOpHeZg1zGt
7STL8/wvfHk+Uxb9zinN7Zgi+0OncdU9nKd9c2kK986EdVr6qVgDc9xpsXgxRb/JOi6EZOTOBUG8
9DWeEGeVveOFX20oH43xmCMtYiuUaqv7nHKrbFPrxTzo89+4256wqG+6hLZ3vyEvFRv+3EVpXEUt
YnjbIgSl3k9byM0PcQ00g7ehc8x1r89rlsVYr25XfkH3tPCHTV4Uu6DQ7y2JUMe1hmOcMpzzXOg2
3CiqBKOYTynI4FpbNxwBl+dK0M4zNJafuJAT4WAQIMps2MftfQ0vAn/+VtnGqfBj8QlkY4yG+zCT
x37WA4B4XggNal44eW8Wme3gXd5NprowWco9VKln7h5tPwZYx+lU4OLfdkF1r5FS7Dt18dIQmGAT
Z7HwUfRLdDVElct+dlkjAkyZ7JLrGaM7X1ple0tImD7aU2Hu4qoibYdsKdPrWM087SoL5WzIBlxZ
+cSgMaMd1I7Dbz0+dRW9Nrem5z6V2WvLoHsxJvmL04PM60awevZvTU8z0glmmAMhuRJJTVhWF51N
aDHVJPb62TfcJGuni/ouGgzg7yrFtUf/xUPqt4oaqLECmzw9pxYWNu99gKCUeb9+dnWhmCYgeHRk
ewYOa3OEYcqZdtTAlEON1YpFqo+gd0YOD7mwfmsSTZrVXpSTPgVEiK9a135oTJvLXRjsGsy5FvbI
bopg0F4aA8FbE3ufXqmDowjf8qyYUDonjGYo+DZCrlzeOmwIrCw5IQmEM7oOQzAJURSYBcjKjT5N
r53IDugUVe6Fq7B9H2k5Rl29J2bx86sr4idb9Sj6jCtLRwQoUX/QQx1mZ06WirAx3Wgk5ZXuuWzt
GXEJ5LWmFDe17Ox5zg/pGMgjurWhDLLaYmYTiZPCP3z9E4CVhCNKJgPo5VRM5kYV7kGMGib0pHkV
QB60jhYyoM1xZ6hpWuZ+eNZF9FJQEx/6im/UCb4OiAjvKCIXhFwT9hVkeztuv5r2YfLbbxOi+SJA
wQK8InvOc3/cOyU5DY4WIv9L72l8veNm5KCu+e66p9vYttV7XHL46dPC3vYNX9PkcArs9GIY40RP
jhW7l3ucwt6q7ygMMh0JCwwF3ATDV4yMitKlYaZESJlgc1sxaaKgsoeLtMt6OZXRHSG/X6B1KA3y
Ee/1iPmGfBWltXs41oB+LY4scweEJs64b/h7l+QRHh0L734YgTWScbmLHFKwJvtq1vyDJ0k1/dmw
88s4IGOwQudcGCSwDS6Ry0N7N3RgvqVjfsY9hUri05JNuLlKyd03ZhmVEf5LWrb7iG4hop3gBxN4
T4dZ609NA0ki8ltS5pte7FOjeUPBF6/wz+MOz/pLQ54Ip8Ob76p+3Sx1KGQVIZuVsWdiQ20PpNml
DbUbxy+ERe+hnSKrVXLnIBchQ/TEQVqhVEgH2v7FW6vGGy8bK37QFRtb1rOv68NDyQZllGZHK+KX
vGNL7uMF3Ot8ARSqB/3QPWcCJGeXCfSGfn0hZ8PSfZ1eRPETTrjXQvcEpUXjElNrUprGjR/T/CHC
NV667Ia1DMtTF1cODmZQiY1tvWZOMm5FZdKTF926rLULoit2VNwOOeEdjm0myMLzbBVaucSQVy5V
mgUUhTMgLcynMr0AGuPesrBKW0wktpaiJ9NUlH+VP07LsW1eFaMSzyH4I5sOTMwt5l25vofjRDsT
tQR1NlqWHoXqptFLyrXmd+ageHYHegN1AfSdMY4Rrh29jTZ6hwKIedob1EEoqG35NJaoynO14QLY
hsim7gyLc3bTjM965VL8aOOWZGaIgeNttF1IhVWw7ctdYFHoMqeY0w3Z2A36ypAjok083/IVsSSG
/dzNHOd85L7WXNS5cK5XhsJO5wcfY1M5WyfAwwciN2W8KMh6cmlNKkvfd3n7ONTep0aQ7VqN0a2H
U4XiaF21kPkgPmVz37TArrjMApOzU5T+6I6Vo/btXsGQOUtVpu9w6R4zi5OLogkb0446UZ0iNGMf
DsY71oxspTcsSyb3Ejf3a+cEdGx0LADG7zQkKh18tLsGnbpNLY05kkQSnZr1eqz2edL20H2M1w5L
3BLhpcd8bES4s4PsrW8oG2t3z/I+q+56uoGVBt6hfTAJnVijLFgXTsV8HD+XJ4kwjcIez07VPGVm
80rne1eRxWNnlJYeJyw6SSQz+3D7XYs7X6ldEIw3MPIfScZ1V2MqbOqMjiPXTZzYINqaZGkJTh4i
ll8VaZGZ5X5zh+DMyqb52G2cASjdhgxG5UztwLAVPSHdoHkZ2IvwIS/KlhMBooTAFVvsQFwwrCkB
Fv5u6HeTTC5NTwE/mo9tVL535nvu6DdSrj7NlrKYOmhJlvWdjW/czSdjkQkeYfDqzzrhNh+ibMl7
7Cxnm0ZHp2G9DlPn28zZlqu502cE9bGUHHFMHIxDeIGRTelVD8gucXAi03g1tDxd+fZ4ovAG61zV
d1xno2xeE5n4a7N1Xa7Jknao0p8nPV8VlGoLzWXC3f9MRXfzprrfTLY8kMBUSJMgAANYjd0cgFw5
+Zz0zSu+bQtWDo57VoliP/WPukuhFQ3BlzNVDJSChCHiSFIRq5rKLKoUtwB4ig3J9I65DXTED/l0
MFMewvwrZD7HHwIdBnfbts2qK+STaokMqVk6fdKi6c6RrQt6m3m5Sc3uZLpT+2gFM4aBkf7oTgfy
mk5ZJ6m3JlSSJXfyEzaY1STpcOvon78ZC3qzDyDp2oMmKv2S6M69ZfSSIEBNrYPRIjIBhu6MPZ5l
8ZHaerF31pU+cMDAYkJodPZUTwPzbye8VUGYP0miM1lXeMVDtlrD7pNHDpvJI8i9j4k79iSaJHmM
C2TbUN3URqRe8hg55cfoGXQUku4L9GKFY43/FGp6q91mOv35qNFq7JQec7AcszrmU+uJBbaDHNon
Z8OsnHsj4YVr+f2qsNtdWVa0CWyzu/Zm6R7TdEIv6rviUAgEGmT5WLTZY8BqogxPvof8xSPXFG0p
Ce0ZkLZTmxP7MnopCX/NW9/nzcEinWQZM67eiZR9tsDLtufFMJYoBMivrlF06GF+ZZ6E1yPtt5WH
zzHGcbMKPNCXeZiPAGtC5BbM885R5ROdVvPR/Klm/j/DsfdFIJxTK81/fV6pZlPqDbwpOUc7tlr4
AHUjRJHm7qYqye7+fETNQyZAxGTHRw2xsWz9iwGVcdZ7+xYJw2O2wfbv5r63DTIToeTs9WYBctfp
RIR3ne8po4wXsDSMJ0AUXDCxfSCgMVdmqbfPHb7egut5vsuFUcL+Dw+dkNljKnUm7s70bgSqpnOU
1UcxwWEprcDcmm5485B4viOAt5ZN64O9bDB2uC5lD03yYgOzz2c+eEeAsL3rqgTUJaD6I3ln/S6l
/c/4CuksZtsKxQ+OOjOIdOD45kcWaIypR1dxIRZiY1jQjB1CFxuG6VvfAnlXN3BJXKPeFyUT1c6z
xUxZx/avQIWoqG8ALkbrUAT2z5g5x7omsmtuUOFCoJ8eKr+nwapOeUv8omaB/xodtc/gmBP3aerP
5cTrKVJs0BK3N/eTrd8gQIjBrt6hIeJwIpMaz/Z1JGT6Kl3/Eccw4lxlvoRu/zTqFGvA2aON0p1y
XV+6avRpWU8RSo6XWLjaY+p3963WZ5c+ffWRMjEB9KpzzmwTTxJykaiTHADwylTzsdQfNd6V7tMY
2oYfO7qpd3BdUHkwXtaNF9G3byb3QqdEkgAxE+pMJjaBkuPJcetpiciY7oMRNztcoxz52wRNzkQs
q9/hJbcdTe543dNNgaoWY04B25aUezrlnPVk0m9Tv/bWTsJMrZznvizv1o3hPn/YFD4EGnIIPKdi
Bwh5rqjjL45mDUIwauxA3QKWbwJDvC3N4VVHcM9mLHXGY4HCThDoyG96u1oZTnhETWCc8ibB3NqE
zELIphsEeNDArzBlm7AlEtu2Vh6JqVctmiXhIkSINBDKmUhc2J2su8eOs+AO0zFDCGdri25ZDFGz
NeICdQ1hkys0j9Mti9DymR9DG9c/bQTMIZ9l9MQxUW1hEmjb1F3G2HY2LZipFfLg6RgimbbMj1wE
Dqe1Kbx3WpZXRMMogfzgf3N3HstxM2uTvpfZ4wR8AdsG0Jbd9JSoDYJO8EDBFNzVzwP9E2M2EzHb
2Sh0jj5RZHejTL6ZTxLG7+Iznrv5wVHEDSiVxb3qTs+8Sf4DkkhyxbJRkkq6LThtXuhl0J7JB6T8
jLIRyQcMDSAQTLoSmZj3tCLCHLU9ApvLUIB0RzMdh6Yjol1cRoAi1JZkVtijP9+rhqa2XNe4tLjD
o1fa2d3Yrr+xLbj3sdJ9XO2JiXW4Y1+isvNsxA1CptH++q9vxEZZS0figYzOg2JJdGof4gSvnOuH
wMrqvUqzP13P8HA3u7PYleDH9wr55DaoFsVl+WSOAZWF4wJ+G6bw22uQwsONfLxc7sR4F0eDfMwR
sTJsnvez8E4J9jA6N0V3Gs2GpUX45dE2uBk7BtV6tUaAj7ahQbFFiQIydkTUlgk8x77z4r3Xa669
uHFQObgRbCzziLcmQko1fsqFM4y1bjO34r3IuafDJYkv3tq+cKyeH4o+78N/3+JgwEf//9rNa7r2
/83N+yerPj8+p5//3c3776/8l5vXsv6DQxbqtADyYAlMs//tf7h5Tec/mHWBDesmLBF4n9ho/4eZ
VzOc/7g6hfU+Xdl4dnXD/Z9uXs00/2MbQnCQdj3D5dhn/r/YeS3L2+y6/8vO6xmWZZmGcE1Xt3Eg
8FX/Tztv4zfU1LZgXtjakwh8iDp1HhYXdAA+TMVxqePqMtcF/lOhQC3PKECEsvOjFjOww2QHDmrz
2uI3uI9NAZNM7xkuNLIBvYbTLCaXucNW+WsYu/aIV63ZgR7mOoI8nS7PvTsnKMQVjPe8/FXR0w7R
xWIPyBeaoIf8lDvTyATwfkzj7MkbDSPsq7W8Aq591Fcfb5fq8xO2Ceqg7YyRX48pHvjXQF4hIjJP
KNb5XiaZvw4Fp0uUNATT3tbupjpVO1Ok8r5YqzuACGdtoMJAutZ6UkYposWUv2pKnp7novtSlvkq
C02eqDIyDxVkUMfhusTBly7DuDJvUsAiwxAZIMZeGPGVoVKzfp2qcK5iLhoal8Y1m+f3vM/w9X14
1V8PE0wL8fQPJkuXcTaqtREsJmN0rsgSmuvZBrmeGHN3VKlSx9WrXuOCIVBTF/ZlmcXfyU2aP5xG
tm8bLblaYp8a1hVwAtMH/AcLGdTa14OZWMriPDsSw6scmbFDkWJPVPC5VDHS7N2UGwW3a7EfYmXs
dP2gzCm7Fr7pEWXXf1LeDpwC1U/S5Fx8m0odTb+sqACChwNFDKuCXrwC6MO+N4jhoLwJooUwaqDL
8qcxJ/2EHweVCj/hKYYpsas6IDUCp/Wzb4wl1+HKebZWEq2tX+GKVtbLJGYEwEGKVzEPJ0t1nyA3
WZBxC3NMIXXC1b05eDQVIgbj4pMYI4ok/aPbyy/h+j6D7V6EOZN6jlUvWV//TgEXRYWPL4Jp1y9H
p+elxswZ9ERZRfae0DfwDJm8iiDXE5m2GWiZIycyayIm65ePid1dTILtEXJ/EzatiEhkDlGusj9N
p8MlrJH9Esqn5rK7Zfpch4u+RbrTHHa1oQU0nGP49HDytXN5ckrAwJh+FybCjLwb3FNxszTU4eAM
FhkOVG+a5L4yD4PkCkhqrYhmv3N2veb8zObiwKptmrfc8+E3xfZ3vY41U3SujnUpYJKXFKFX3oPN
/9ppLiXuHWtASBtaDRav9e5j0d+aii2aktAbz09KHnB4hLbzZ856BMNqYnS7Il0N3PsZr8kAPQJz
mODysq75kRPVmR+hunUM4sf4F0XsXtS62EmHEk510QzDuYqZ6Ao73uwZzd3i6u2xkfUxB7Tz6KYU
KmQpGAgOshCl6DYbnDsKHJ956Li/xywMFJBw5wV06av4gtHXQzoo/WCVw99Jd/Gf3s04jbE7e851
1IvAdfx1l1vdk5+l4yEngYPy4l0yAgs7XYdEpmXeTjZju6eB6mPGOrBhJDS9Uvslp7DQmXFDtVqP
c4WKM6izNZ/6FJyozx18aOpLvab5L9vFQDuT9YYiZ0HVYaXiZGEF8cSUrOe9JBJjv49kotsSn4+g
dNgdyhteRDoZ3C1V7SUnd1gj+O9ba9ln0safyYove836pyGPX3RiULeJSH7uGl+2GsH7kBu4azEN
zPhYV+iQBGtle9AXLmxiQ22BhUiO1A2PjKAtSgJsE0QGpdZu0RC/Q7jpcmBS3dNcxy/DCtqoHNA2
4DAxPllIiBP+PghxynN14W+kiw9AhLn8oFX7chEV3q3ivveZtHFozR+M3OmPXl1eCxbyoCCxmy/z
OR3Nr9ateS27nw1Nn4uH0WHiUdc+pyZU3llzt7rP9u+idxmBdQ7FHNeXHWkzbNZaS49OhTtNa1EG
MJZoDUSOlZG+2TJpmipHbKotDQc5mh7UnKNhyMOQjxYjl+RZFzo1amjLrOMHvxCPKQy6XMK7XAHk
LSi9xdSFptmSJkkYzfmIH7eG6SQEb3CyTYPRDHulkGNxMUr1PBLUP1pEsZjZxntkxOY+YYkKJapE
2N+wcb+trnODz96Es41yjvXhoSGoMWHbxDc870HZ50EKYgkPVlQpX8PID1kuwT4QLtK+MJe+AdCk
DWMs+mO3CPugVbkbiVbDw3tSNE6wLRcfBmsOusuh5oNLasF9lW3+mPnLvuIr4ZCHY9lS5oaLiGKD
Ypre06X4qGqI9G5qXLMEOHTj30861o8CHyo/JtA5OFehqoGuSNu98yRZ7CqZ3yjV2Mkqg03K47+0
0saBO/0YW59k4nbPKXaug0U/A8iXMY3+/c63aBoUirLjbHyjeJRyap6lYMq9v2Pd3UCjtndykMQV
8PhTxEH8hdE2lwIgVymhTWtyiWdk8Rjh53RxtsjvkfLAHX1RtKcpIpdZPARopcbZnfjiFXJDtiBy
xEQQMGoWJbWT6DPsgrp/60zN28PvZyip09+UOJWLeyv/zI2ZPutnBu00iVfND46mAKz2Dgy+EXkZ
EljSTH+LHEvI5B54zeQ7d94HDyeYa8ChVd2qIoWXdBzqi1DDSRAx/Z1iRvDtdkvcW5FXwfD0HQa+
NuZLNSb0szF1Cwl5gWBGmYLNzEaVuRWRctXdy7bpQkW5B/k64BIIgVrgxRZVqu4IzZfVemmW+6ka
oXg35kM3G91++FzprdtNSyawJYgfIUAMJR7c3W1EP4jmWc7pdGpBRwtNXk0WnKNwu9+2OIwjV08P
eSAc+vys480+26q9pFnnnVI/CcyROGfb35zKM/bxdE5Ruyh0cvewSvjToaBD4nuEChxVQ/m72cjB
vlp4J6363cA2dvT7SbuW3/ZMDgs/Ko+V+RFLw4qMRr+305GRCKLQTR/Eew3V+8iV/JCONwd4+RMZ
6CvS7rBrBn8+9ESoQN3zkNPo9kB8+5u7aG11IP+9fAqFN1yygvNbnoCGplMSs/NELUhM9Sw8A3gn
tZr3Xr5J5H5My/YBtW/rCuRy6LUbvY0KiqhO8cNl7E2jVf/w7jQ5ASm79lgwstcKbDi+S7TtDAOK
xA7Sbrsx2DWsNKYVdSldQZwVgARatAJo5DAE2k+UKTfeDchMJ51Vf9V5bARHCAGM565+LiVDTYrJ
lj+iRqnIAM+l8hk6dktYI/2Q+MuGaQPlobtMDiAw5sNuZtN2736v/VAf4vanftAID0OyXNdwtcEx
yPWWJ5Z11zjPoJO3Aker200OW4JHjmkFVeabMlKr/KYn6jt+XXIyCS5WSIbxe7S+x9T5kpCs8Kyl
1rX62PiqbQIsEU0CLKo6NivxBC4HNf16F8DyCKZ2TxNTijZPZWFkJrj1liaSHLbw1iMKx9J8Mel5
j4wYSJoBlP9aM5DyOt+M/BLOdqwZkrRTpHltFY1DWgaYTO+13KbxfPC+KkjdTux8SuwAQeVmCIDe
XaHBxxKJjeG36dazzl8aAfz4o+eEesItF6ZKYODAD/hAMLjxQuKUBY7tJT5spWyti+dndj03ikuG
rFucgDsF6PCcGnmowq6pPgutHXeubb3rvMfjmnECzTDIDiMMtmWkiZIhyGZh57UVKDBg+KLUuOGw
oXCLcuXdULtnq/XT5zarqr2t2UnQMIgrPHNn6XSfEh54pntSBZTT21FfLOiz+uucO/GRRA4j8klB
4DYeKEseIhyJXys9bjs0yWs7OSCNgfJxJ4+PJZkG6bbXwdDfUJrezRJr/aJhhBr64r3POPgb8b3r
/OIugTRQVTjLkXBiYyYaaTJIWnl6QJjxSHrWk8ptZqEm7iW0h7vYLP84Tf/dd6hiUJoxFkNjxGE1
nQRVqqbRaAcSor+StsSU72kDc5+eOOCExbHZ23X+Nh8XEz+FxNARpomikqbt9yS/Ppze/8lG7VYL
iPmO9tymGi9lBbbYYzMO7Ky/GThhqO7B+Gvi+cIEuX6PiWYdB9U9OEv1Y2Go2YORx0KXqJs2KW47
3boddMpXpwMsP81ZcjA5zO8oZOOe0qbfWcNNgDkR5djbbpIR5yK5+EFvFgUEANtCPmsOkZfJDsvU
O5YDIzy05icJnxOBpS9Oo6jesC6DSOuqz7lwTvmoRr4anwaGp4GWOX9TAnj72lEajUnYvEbLCifW
B8tPjOeRsro+ZfJl5OyvsB0yfHG/leYCEM/8/tRSMbI4RDgLpx8eR5V8lMZrR9/JGBNkjxX+rLXy
n2yuortZEL8bcK9jxx/7kPves+9gSUsdoTMQYRmUdersTR3QpC5A2TcsQpxwsuPmbQqShNkx/gDt
pJEClysaK/Oi4UWNkK1amIXNZlIDPLRLYDn7GU6uZOEjvDmh8f57+5iw/9GFGIF5Y/idjj3jH0/9
xi42H9kfAw5a57rVyosxv83u0AemQ++JTaUlmSDxMYjsESYT4qey7iX5vIw+ynCshiSw5uSd/HkZ
UpKj08ZbhdSNbYAs8TEp+9P27E+g5EdSKPPe8dOJY/JEhQqVV1DyIcBhoCSMwOSsXi/Usr9RAn3Z
sueh47nPTTYd59ZaTjKGIUF3N8j43DLhxi9QDubFixKiWdgeWi5eVk1aHsG5i2m2FDOvmNf0X7qy
qKzhCOzG8QMWvgTEl03XaD/BHe6wjhkZeqw73oFvPpeeRwdlw4yoSEd4hs2RZFIgjYEMGSPYABor
P8nWCDLrnF8T/RmAaeAT4TkNcBWUb5Mu8s2TbcPcsOgJvMSu+VXbrXHMtR5IvdsNwUDkOKBhmdHZ
OfbwunR6TFVtPV2XJtk6ORkJVvR7qTi9CINAbp5vGdH+ndOfcUQGeZfosuCbbOegd8n66jFkjGRW
9oyxJYdBS13ptKj2jVHeIZr/WsnV1eacRj1Hlv3CIfHejQvySSYlUOjLf7vZ+XLiLbdkPQ+JEo95
jbJNI/NeLerSVSi+iN7xrXYmjtSjdl/nun5n9AgHDvB2acgvKu9LY8JwxRt50N85tPfH3CMXUY+Y
s5zevvkt7oylso5ZqXuH2jXNc94h3tvtQ0L7Q9R5iXse3Oo5Hyt9T9QA0imgMN0/I4Gxz7mdTTDJ
t2EybL9gJWcQ3vx0TDI14Pc4seI2spH+EzE91SkeIXBB1Lpa8xpNfYH5cqb2S3NEGuRSpPee29Iw
X3anwlvsk7sh0XAuPWv6+PUvYVss9k88dZe6h93LE8rZYz97TkND7ZRHi/+GRd6JDGp3LMLgQSub
h44WCSo7/nKqwxrUexk9byxmKn9JTRJulbIf8Gfc1s7YLkYzA/lR7QDpknAq2SaRLiDKwFt8BAyB
D4YL467X/buspfLWrMnvmu5xpanR5ENVzUn+7HNZzIhu2BVQv6yCdkQjfcn2x91Ny+hCwE5Le2Nb
rZEc6j+ZxrQDMgw4IYB3d5iuvmC/kyOu5peBMiSSSqkToF+RAVqooq+AWm9mMNnREMedfbxSfUQD
yVS0h8EpXdwmaOkpSGJI/PrNEVZzJthpk3/S+exUhLEGyWS6SEmqlE9Ko2ggGY3QYZVC7vpsZCED
di2NXB+nPN2AD0XW3O/YwuUwfreZG5JeqRgTrPUxa199W71t2uhJxWKOYBBjiOf+SfU3qe55o9wr
rJz5Yrk0yBD6SXOPTD2BrBy/b2DigGYqh51/mYoOy4X316+YRAISPVXqpG0VjhyQL8z2/3p0HGjx
xR+xenOUojxDrbRV94wJeH6Y3tz7UzxTGlF/9oCxpDX/yZX77RqK7cBHZJmN334+rftuzn+4ii+P
S4NJsiwvHlWuEDliep6ml5Fz3WWyxBxMTrsjfTKwxlSMr2SH8VDH02n6nAUc2rYXG77gtHADmhyH
/huqdpKSCLrR2NwhsH9weSmGg5zehiTr7jI3rSCsLWGd8hYBHwHt5PmhrOjpMGwmFr31TWvagEeu
Lu01Ut3CmCpmCJ9j45pooDn/+6UmP96PcxXiYqDWYZRvzHF6mIopjaLbL52xlWv++61pEq8ot7+f
tNKLmuJncBdOGQ6E+3ojOMdde6c5FGX5vjGcFVeSfbtwCOorETjS/UZ2TgIOONfejrO3IraDVp/K
iyQMSeh6oR7QZZC08eAcHNsgneNo0fIHJ1Ppoe6kEUoMfwaJot3I3WYXdy7jWTHvKXt6bj2Kf0dl
vsYeGniM3r5nacgjqB63xki5m6DKdDmWLaM38YMyCYqyCbOt0zKjUo5zsNOGWlsPO9eIIRZjIknf
5mXNyCQyE7BDN4UblEwzbeexqZ/IO5esChE0KRuSMZtc7hf4MxwKX6A/79eK7D9dmMgKWl8xKkou
GSXkkC2as4S5cDFz47wMzZMT8YjB0iO0REpW3Cn3jgxS5PotZ3Lw2wddo+mycsAPwAgTyjoNfFh7
Z1GHboVtvgzxae5VAK3eIohIRLNT9l7k8hSj+5LT1N9w0pjXpPWcQ824Ydc07OyNHTl160VUHKYP
LcfyPagcwpKy5ghCqzf+J3KqWuyqQ/zQOlpyVot+6CcfanK/GWIRmBw0CN7ZrSfP+1XmQxK1vJno
hNiYMMMY56FuvnqU7XDWELyS2KxCGxIbey5DPTGGshUUuiYAl5s4a/f1QmRUH99oAQscNV4MEcwL
u3PXAg+AX+UZRwEaGrimCmjohujhQl7TrKmDrAAGLze1V1o8X/KaUqwB4RN/+d02lCVxwVDjhjnO
CkcVOwQaMJ6NHj/H5GnXinLJvlKwtcr62TArBSkMsTaDtxVpzGXDxCCmkQvG5FQZQjRo32zb3LlY
OYMmXx8Lr22PhT9GtRabFz4tb9mMM0hP3fiPrvy9Vap7p11cytmgT9ezQWsLNw6sxXAA14JDqKJQ
3CKccRvG5p3TFJhzxEvN66NRcFoiYXAkDM4neMH96bu4IWc4/hTSZnRKFD9Fr72nsN2J+BTYXUkv
TvmET3iL8ObTb1Nj5uJuDtLRcI+ule/jlZewqyRX34KbV9F2jx0RnjsaHh7wxd4rZqaYr3sqkIzl
iAWhjjia/fQZaDJq+97yGN3K7k/5dqlQafVRLVtrmp9FOfuP3d7LymI+qpM1mHN6ALBcj5hZKGpZ
o8ybfyZR+qfUA09FYw1hZkfnS2HpfF03EdaljRnLVXfunbY7jpN+1xhso2ZKLIZx6y2fFEAMi45E
o6H2VafrwMJEXk5ZElTfc5VaIUW57z4JOBACaPC4dqMaZwx1wW+uCYdTxssH6vRLRvYFe+oQlhng
5rWdlkBrPcFgrf+iIPIr4UKwmydnv65oa6oU9xyaXbpXZbWXJmwDIrgmB4NtRFwHvEMH2CDGLivG
KoSgdagWw8SYTJ/HbbVILkuAscd6ibnJeSc30aab1OOnoq/nQ6sA9VbF3bCCIdBS3QjGktU5jqnm
tJf4vdOvrrvS8Flb7oV8kmSYIKz7rmY607k8Qgh3NQPngreT3kU6dTrjLGvtD5c2nndJC+HV0v3j
vz+kKiDHkdF1D6Y4/dd/8O//H9osXOaS/tjtP+jSJX/U7OYR2cNtVLXPJJmYtMucx3+/+M0bB8Yj
vWDp77gfiVn05FgaiqT2S4E43hOSOjtxQ5IRN8NjIXob2H1Zn2JrWkgxlN/63Pd3ZSpeR9biIx7X
d3+xZTT2GVBe/+bFuc8iAn0wgwJ6JEBCGO9q+nr1QqIpxRtmX3Ne9RcwkG+cWqebTcZjXLKgoHT+
5E0+9y93q1VK+ElpVYSDVF0KY1Av6Qy6tzYxiJP/cEq/D7B4/Dh/+QBOL1VfP5QOccSpmzoq7pkW
ziOPh0anRihyyNEwNE+etH7aDhdhsmANyJ2alhTOmYnBFj/RPI4zSXyNVEPhRtIPKbnq+5FONVoN
TZ47up6vtZel9xPejICGEnX2HYsSQjvep3N+qqZa3bUyPda23hMt4GJUMEJFZ7T5SLV+exUTSIak
ie2wM609Sqd7Xgsw95RVYu5qBDjAVNERuw6QxrTK5B9+TpfEJB1UwWAoGNBijZ+O+r5sdIEpMulf
3dq/yZTAHJf3J8RuqoMQ53sDqV5V1m/uY+Kq2f5nQtAYd7JhnOG5M4BYkhu9zAo+LjGKwdkbnT/9
odqFLg5Ke+3fTMEwCW4wbX4I7wFvNi0oDf+4osH3SA9yYDA9NuADeeUobl1D2Nucs4wBxwr+DmHT
kFMFyyTbd0Jvn6x6eTXteLlxHIJLrSffpUa4TDpddgCnkyGo42N2+LudkX+WOrQaVxvXQ8VV/Yat
zYhmjXyCV0xjSAkDeGSa7okEEDxJMzcQSfvT2xzjZBt/L2AKYc946tnV1uFA91yJeI/7lSkmc0+e
dyY1VVQnQ3kGn32H4ge2Y+3AirZQLZqYcF3vWfdrfGtX69Eo6znyHSCDzmqaeMgYkAlr/eCyZV00
HNu+Ac60ZqdIS2xOD6Mqq2sP0S4W3Y+neCf0kbM7eCgoJSJh9DRFbcNxnEHWwG7IvuhaI4XQRXHd
ir13gB6Gs5usf2HydfLEUB7fL273rtSocR/oH/Sx9peFBP1aHRZ2L0l5iOamKuzt6alZUNQ1jZEK
gBDdkeZJSOTMOK+twNvS9+B2AV4l2gO5Fp36C3jPUqNxni3UsRgLzRk0o7qt76aem0tqQwi2SRuE
LS1jdv3hLYNBeK0og36io6SJf/gOAUtltMjkfGriGi22XSlxS6UW1Jn7mOsToHaHbsCaGvRVbEW+
NIms2kcj+qca1+6BkZIg9Oac+7ImKjokPnASyT2OXgp9nHrqoMw/S/rlgcEI9JFcnW4+cNM+jqUn
7xOp/eWi6e04MYQO/vQ9xpCHZUm//TSeI91ob5X3Kj0SAVrdbLlbJkbmQBdFN2SXTqdXqQPaPCT2
u1jU20yso/KrXxqhp13fzC8mZfDBQK+TohyLSxBOSjN3uNoNA7obEmkgBixVa/2XchjuilxmD01y
MjgpxOj6Gy/9J6lLyfdWPfaNPdNLb38Vi1ndL1NK6tyEZRr7SAZQEsCXwkibaBaMLf82VdQ00KG2
r7Q/g8LikFh3epoKZi1I2Am6UzBmLjUDbejZeBSNCo6q2UalLeiDyHPKlae+DO2FmyhHMM4mycJX
362OhAplLTeVYO7rRy1sqvIL6moW2Vm22ZzJMRjmoUGNgXe7hBj4D14nOQ/Z61Uy4gt1ZwTZ01OP
0v+Nq2SNhGUcupEPp9WLJzJb1Ct1kBHptI1tSUyJHS0Z5V8dzMWu9uQbIlBysivvxxx/Caw62PZ0
c5exD/oDPbKUhf6b6RvmdBTt9GQx6iaoTlVgDAqcxlD02DCGnhCMKYvaOjKXqmvCt/pKL9fKsjad
e2IwGLjaLVKmJk5wWM6ako9iks8ns0seFjeuySI4ADh0ftK2QUTtfUh3Y00PSgL2IjePDSYKCpGy
q6D+kwwEf6RnOUkv0P/Jkj70sQE/oPgNJfmJf4xswhbf7nuiCLZqQqgFQTJYn8ZS8OirR/JgiLku
AQobqB0XFg/3K2+R5pzWJfLsfxVS3aEegABZztnhRrjrDPNK3LjaG624KbtqST2Q36iRLQvkIJyR
Zb+zRXoyc5NWJZePKWHHc2c+dtnmtTOf3d6Y9lrqvWI24jzrjaFJ2gsK+i+KxhmPt4ySF0QOL+3R
QmZGb34RjywZcOJs2BFLS38jdpMf1nmbl1zTWb652vgzZ1wGaVesowBGDA4fsydPOmlI8LGSfDaw
rsV+cnznD8AujroHipAbprptHVRjOl9m7gzCw/ZQuSYyhnYEofM9rRm6jDUhhRLhLX3QFszl/a+h
mUiXDSydk5lT+1kx/JMWnWDSpoAv4SHzOgsCyEh/IsMsIOXWcCfzRg+NcSSOtpTXsfQ//YECdCln
vj0viNUifkuXOYFYpxBwi82P/Mo+Y+4zl/SyPmTjUbJh7QgEsWsl013jdcXeE4YJmV3clTO0cGLE
SIWJx82McbLwF+AL2QsQux6vNi9YS/VhSntzOxh8V85ALsKIv0RcADDSgB5k8/jNKn7MZLG+1Q4k
+blJ/tQ1YSMEDCdYu7Q8pQbmW64k57nHiDHDWok7hm7m1GB2kjk7RudeqnFmaNZht5+ydzLY+XHw
8EnEAouy/WbYAMICxe+mOSGimhE3LAGYhK0JhwbD/tY5yBrdFXP/W9tQcUur0Zvpc7VoN9v1svZz
OFTbaD3p58e1okmwdNldYkFybhPkOjs05WaVbXneDNq1+6wNfcsfGPMzF1ta6h7iEvyP69zrPuPE
uk3dg1COvSf/y4GcgM6pskgOxitt6Gap7si/1DuLIsFQx6SzIdtdLF87q1q+nbm48cEOhyXXX1Tc
ftRQbAFug6rRU6Tf3uhYnPnELPDgDxjlf80Wn/i2465MhHQkhhA0sEFiq6Kuo/YACAzPmHMh63X8
Y3Ru4m9x90r34p3tyowjZaf2VodS5unVY+WbF2vEFu47xptRsnRRj3qn9JKOd3iHHFrUfHSKrRWl
/4dkxzCA9hIYhfsGN7w/89kH7VEIHoeV93JSFNxWWY2JgQEEPXO4FsDWkGL6ayToZSJWHurjfsrc
z57BwUFBQ+XZmf82CzOKofeviad9tBIerz9QBCD9HCMir1isUa8kgGileK5WB3QXc+r1tX1YctLb
CoUetwfecxfTH2NdxmZUdxxsoPfodA4kbOiiFXGTaWYlYH8mwDs9mtzFQAR2eWQDLe5KuyS8BbbJ
nAk6IAvcktmjF9RBOVR68dVUhNbLQYVSKs4JbvVEixzhYzXVUe9TPJzTrbjd2F4qQWPa2hpPGmva
caWgdTYv4BBxljNX1VTzyGbDTieTF/pZ3MNi16g3y3TBPJ5eDSAvLBHucBUNe8C8nqd1XvflxKPZ
zQWIrJSaSAeU/qpdFvVMoB1EuYdbtwJDFupUzzE7VgdLb4or9+jiirrp7Ew9/eWjnUbe+OAvvXnf
tO1j1uUmOCTv0W1/JX39RwycWKYBRlKbE3G0wZEs9EtH0FbJ39i/JnqE9zViKi0O5NwYdCGgdERU
WVrvDULL567TIKvX2rfjWwyoMujPZftcqmGPC6DfCzS006g9ebV1n9ifTJTx2aX6777G98UBK1Rc
uri9jje8aXugC/jbOvNNZxXVyu7qzLq9xw5YY44K9bj6YzUx+QMjI7jcPPo8DmnNAQCEfHnveunB
GvqYJCEkmDSJOHdw5qCv6IYT7jQJ/U4vifykJbN94Wuh5eaEQHX4z9rSaQFUdkY1RjYfKOIV1PHQ
JLFTLi1zU6F9GznbxQpq5pxQrzvZ7S+FmTYcLYLGxjC7Z1YeMmBeNCunvXNJDoReX/5QXmog96pD
U/6TLNyTNsrffoalj2zIOpUIl5b5Ui+0XINAlRuD83PK3SVIFWOIlk1/7yQ0yprVJfP0NHDKh4rq
z702tl3I+0V8h61j1Zk2zBsga9V/8irDEUHPHOk4vcNmlz2gXQmxMMhyb57r/yqt8i6ZG4J36U9O
rjAlTMBHzH1Conp0eu9QrAYUjJgh6kwPkMcJdOf0zAm4w16XanmT80X4km7mZCvyQSfJeyo70oL6
gyUWN4rQW8YcAKpjqNIei0lZfBLTzlL9yxbkiPRuOtbw8COh607gbbJ6ow3ISGLe5en8s1gp6EWp
sTqT8/SsJA2JpfMjaithwfIsFnD0Na2nAD/wmlSWTlBj8PAiJ/Q9rMCpZ4zKcY6w5w5UKGpofYW1
IJsAGTaSv7WpvQ+yuyp9IDVQyo/B3yZyA/pgTzd4RMDoI23hrecrJzfPpkxDf2qk710nB2aTORdH
oWk0O1AVz/w6nJeFEV5sayHnYexYeYS6jfloxLRh1PWR5s7pFY8MdswyZxlk3mgR0R+HjiZjx2FV
oi+KByOYp3kCTyTPo0J2t2w+3Ebs8Udw37YOgimnK432vix0zInum6l7XCAJHfHjRqbmjAfCSu+5
QNZP7MaPWmv8Si3MDHN2TRQBQFlQBTtWZ9NxxMGbKeyRqgxoTFW0Q6ARtcnBIsyUJW7U1e8Lm8wp
83AGVOtpwcaGeYIeFEkAJWBUeHTN+MtUUEDpQ4TNuGIn9dtA1wxCqw5oG8oDb8owFUCFjCR/Wf1u
6QEiP6RdYiehdRNBuVdgn2o24+h7ypk2anr33iTDVR+X5b4u13ZvMcmi4Am/0FqaJw9Av1Uu9E6u
enqumuLNqQuK2qzxp9NTRpRVc5V9/8Vk/amzLeLgaG81KOudvTDRGWsKq8z+vhLQSvr5hc1dnoDW
ACFGE2vS7DDmwACMNL0tDFj2OHCxDvfynAmyqAWDgfizXhN8Cdb01cfZI17Rq0F/F0EQ9PJ0Rv3H
az3GM1ixXBwNS7xVJQorvr426eqT1cubhiMlVGgfQYbwp3Mty01Qif+du/NYbpzZtvQT4QYSLoGp
6D1F+ZogyqhgEt4lgKe/H/mfjtPnRvegpz0oBEBRVSURZufea32rL55JY0qeLKALuPOQfFojlxf+
ch0jfKk99WeaiEWU2sZXBHnbzuaehkr5kXWIEjlJPjDQdTzeFaktMlzDNIoX2Ix+Ri2Jx96A3mUG
L2EPfJdtf5U+tUjmeBJybPpKSlCz9u5Jh3P0u+HW6BJmvEnKzFx6GkwfY9GbCdtu01YmwYOh8UnI
67sfU3EbpnP3/Va/hDGdhIzo3bNyapPBodY+2IE80PMan8A/DMt8pJNPbfg2mOCYodt9FQF4m0An
Lte4eShYNO9aa/4CvQBqz8e0LdNg0zR5uS1T/RY09o4LkAfcQI0eSkisVevRR+vVtKinei8iairP
QX5X3w1s/gQXKbYR3JST9xx3o81AhfUSyUPGchymE7f5Fb8nTnDYSWVOGEUKSbhGXhK48oUGMRFp
VvHcj6FcczvYTnQTtjn51slwld5kbY1iTvZybBFP6P42aOoAWxtbwc2MAQ7D1aQNboQJvhgsFB5/
qsi+ECpFnAuw4FSdY9YEEDjcagshfW8lItiYcbsEwfKuDBvO9b22jKyVzuMA5I+6Gum7mi0SsaiY
ODnKW9g+szYs7t7uz4rcyi1LuFMQT9uyVhu3ZrWaWcVLG4lX4pGpXRLiw8b4HgfjvlqiYMWi078U
/Z9z1WNl4zbcdvWb7og7baY35XLVFyHquBpSBEOBbeJ3NiUGeZlDiNag9zJ/eb86KaFeSZ85emml
70OeW2qurDAK9rqnajR6yNTYR4tVITi1EjSAIrZeS1nX96HJ39mhEV/XDk+OpKQUiedqrSa1tlnS
HqTEyZwo5s213/8ZM+/cDNI7ONYu9SyGTmnEqhBZ14zyvmsjRKg6IRNnSIGaPnuM6cD3tQ7rclq5
DqMaXRnfGNIXQ5MrwqWMBc1KvMtJDdJTSMjDXvLeMM1eyNzHESPKW5djQBvu2Dhjwh/jS6gE3fAW
lfnVSZvt5MXmcS7bXw6U9W0b5dfK6eMdwAep7gasKH6P65HAPjSAawXpKcwMZvfhdCFhBeNWcR4r
GOl3rJCOYExEdky6uKPt83Cvje+dZoA/xDY5NJW6TT6kX2i7c7D1i0lbb07DF8cIeiozL8LaRhfz
aPHd0yvyFc2eODTalYtZzWbmt2EKuK4844pujY7e9Ke3LLEbMnBYlBQZU8BdKsgLxYRPnlNj0/2y
o+4gXf0+jMO46oTlPPXm3C8gfulTB2UYv1Dn37sXCHG5N+U87JcsJZHJ1shXlF1a0PL6zyZykE0N
6V+CgYzVTNxTMee/RYzL0mONalcE0Wg8u13/lnr6ZswuifAxKbdact8I3GNDLCLaA2eH9eZ3HaAF
HgtGyUrpNfI+iEJQS3ul9ne7pMzCNdPIFUxGwBN8jutSYQ+2EDFCbJGnonwrrPhAhmYAHqOr1n4F
2Bj61aKP7nXpXH1g2Ijoz78iTGs3UIietZ23yxyNTIgXJslAkteMnKCoEpYqMkaHfHR2X+0osuLd
mKg9P2O3HfkHoB00lalWrkGtY5s4b8Ogm7eYyLe56dLhMr2fZanIk40J9JrufPqkqDZyjKq94wcF
J2HLmjqaz1LB8x9oEOfYzY4gcojfhlTjgyRbBDTWFKKWjmfY08w9Ns/q7xri7wqE6xXjeXgKXlon
s2+skfdA4Nd1RaScSroQlwLWFE5NzKBOuA1m0XF7CpjTQ+3EPJodqWoiwJb91cbBSm8biUgxwBHu
RTzSani227zfZF2tFoVEvhHG+EhDA6vlMJnrAUTp7MUsE9D0hPSJRrPDEIqAxEFozByCP/7KKdEI
SjdgnlHOyU62+6AR40nUBos77we2KBT8Ur6NMWl76ZyxGOV8T10syFh1t5qy+6ms6Rxqo+VZOBcr
ZIjEMmdb1FfgeNsBah9QdJ5PH77P9Zb51PQeEk1y3AOMrvMAfybU6g+BOItGazjsQ72PnQ7ncU4k
QmBeLQHjP7IZ5PitKFea9v7TY6Ny1hyz5D+VZPNbGlkD005oOWORvyOgoL85Whk6eyoaHVQpjRNW
iMxW9mFR9E8O9egyF8TP2Ggd8SqRCotz6xg0BGtmAcz+2Ke1KHBoxUgqAZ4TttiR90TPfKlMqkqV
EeLEtc1ioToTxLMmfuNopT1JqcP8M/Fx/eLv65bp8DUgiKWCZuzuJOa5M0pob9hNyzp8nkwgYoir
1x0O9YMXHOw2CPeQFT4DGG3yfu82Ir0tLVo3KqOHE0/izPn6kmdcbC04KjNZWyXrJ3IGEMFhqFiP
YLyR8PNAHsajP7VIKoW5KQfYYVZIRHjSGRXOJ1GsvJl1jwVFDRD6tuKUI5XJFbt40u8h+mKWqvy2
KdoRKxkev+32K2+7ih43jV9FQT7goQGf6y8YqBOsKLJ8nZNWzMDTRYDltIfJIVkTXlPVs8BwIF8B
UnOfTZumtZ/2F5yY2QqBaL0oiXlkkhGeGldtnHnn21quYOmg1pH0onyvGPejZL7YZOOBce8R49aw
an2N195RAIimd7IYQH2YumHt1KCOjZBK0ZwmAACcJAAk8MN5TTpf1lziFC96Ed60gVa3T40/92xg
3APeIq+yM9UiYyUT7qCJ9X5OCPfx3aZ5Kt3u2ZDhIUTt5meMI3QA9TYKzohJ1KL+iaRV7fAU4Edp
WrDCnCA5sdygOgt+CZZcOBh/WIY7KNQaFq29hP5XHSfM3gDWh13XiV9NqPojFw/3PvXcxrQ9Wici
7Ko8DZH9qfs22KHPucZ5A4AFA7fGJq2j5AfjlrXWNbV6XTDBcg34jgZPq4SrjXwN/E8I7LIeVD6Z
yHruWtZmmgVodFWZTPbAuhm+h8ioRNrf8vlWMNSNOm4ecsgDVFvlJkILaFvDhYE5hITS3JgeOJMm
93fQxX9S73TUAixU+1r+cBsPzFVG9ySqsBFMBJgBLGATJtZtajpj0SFMfPJWBON4T1mHhwfhaYGc
DDdVDmbYh1KLehvtOZRYLzJRipXruiz6E+tKHrsBWk3bREAVh6SZYez3iWlZUnrIbQhZh1Ub5W9K
Z6CSkpmGx1nvl8uHJ/n/3wQlTMgkRP3fE5Sm/zBci3sS0j+Ga2zVwhaug6vadzxBaNv/MlwH/2X7
0kT1LITpY592+Mq/DNe4tIUXmAKjtWW7tiv+7bcWwX+5tEHtwOF2RG696f4/2a0xVf+H3ZoZkiuE
tINA8q+Zrsff9x/pScwJCHb0iGdQQHVQ8UVinmIY/hU5AVY5Mj79fjgnjbuqLbGDk1VJrFvRrq3d
YeuHI4k4gZu/JPcNY5BdNwLaEswsVl4fqI80o052hHsex/Jl8qLxmfbUObd1sDSb0V5nUebufcGC
p3MvE363C6PP4SmvXI3jxP/FBW2/kCN2pIfSrGGPfFu86dVTYHd8U72PjCa2jQ1Y6zMckKD5VnaO
76GhPlPiaezMxezX4tUdGnHCNPpVNqH5SlOU+xXzss1gh6uyUwJbOUBikcc+yxYBP7YojpaCSeZJ
sW+RlJdVDGgznufs0Do0bAIBeHTC8lbZOHarAKOIqxN/1ffz8IwfsttB76yRl2JssYCgrY0AZbvZ
0eI1XdbuCUUPo7VRbpXDFNQgJISq3yo/Z2GXTy6ugh+Rk11kYeXnlMfDxhvQXwpPITwLoxYvntft
VD54SzvCVVYb0XsRDBSzAfqLWhLK6rYIhdTkZ+uh8bwrxC2LtihugmZwz4aftwvWA+avLmeBK8of
U5rXnw7Z7bDlM9yAMkMeHKjd2BU/lQ7/aGUWV2Wh6+taawUpMfxdjriiIo/0WXsyxN7GDn3JHEw6
rlM/q8Y8dmDD1gUPyMIZ3SXRg/RXgtRgidi7y9BON1OdVzcrgGzc+XeyVRZpJm2ZRvMlx61QoDsy
0Me+Y3yjpBleSc8k6sYIbrQSLmmZ9CujJ5srGML6WcOkQcsxGsDim+8yqag/7kHSjER9Jvj4ILIh
thH+tw4EIJRNQhckt3jDTy/a1cyGfNpmCIfvTj1mhUi8MdVNifowM0yNJlIw+mWefUO6mp4b7Z+L
S+da04c/bXpsuMSBuy+94CrIEScLX3anoHeGxYj+kCFYJJdVY7CsV7Z7VBIQlFNOVIRDePV14+xT
bfcrmZOY3DNhRgdQeSuLeJs4w37l3PtslUOkcDtFr2OHoS4m65oin7WpF4rtXbaHu8e6Y7Cm4sOw
6Iz5ufwR3WBFE5PHAPo686cUhbkup95bxjzyvlorj+CJI+1OCda8hnn1zUSfeMcCk9boxiYPyOCl
HH/CkOt22JDKU2uc6YmQ9G7epTTl8EQ1fOsSp92WAuIkzXx0uOatr1V889v4x+ADftc92S+0IYaz
iPuUE0UwKHf+AEZIbnNla+atNGRH2bLWR7i7NWVe83TF1jPonwNJejfLEeYV0S35hcYBu/urY49Y
mSmh9yoynwcGJvu0jYbXosAdANiNFlfrHESYyy1gzvbw2BDB1RJTCdkcAfewipKxu/T+e+yCQAln
ECiGwx4WJVKE1FSucV6uIvKhD49N2LNn5qUBwbcngYvalGhK5K2MmADYxjTs1BwRsRk3wx7aZUUQ
nIXafe3xmD5WzEoQRtM1PIgYGt79NTfMriUF1NFDt/ICCqogFjJw949Dyjkm9rnA9ZFKscX0gdPO
BflWJvwqzNh5LWvLXIC4SWAF5cbWxx17biOWPJNZvPUxw0I9liKE+VUoquP8tX8chs5gnxDnLnuX
Kizp/T/9aFNzDzpgMco6Zt4OiT7YlZWd/K7NTo89cT987LUGCy4fLvWcSG628j7mTukydoeyHLYW
vYdjYA50S0aVEYsc5snPcrL/IKFjXIOIfYPwMzzEuMQP7TS/pJXTXgTeZsboeX60ReXRqqYxPcJR
OtbdnO0GMigXJGrabxE9ZCCj76U7Bq8qoR2ajCaDO2dYNzZBDZHdIKYP1LESSbCzZX12TEYhivH9
jQi+cuFVHZIPCcGV2pk8eY+pTtMPzNUijXp4jt4fR+g9+q0vJdlf95MD7cq0dVyEmSb3RHz2HcOL
OxCN5AXUxAPfKmazeQl0PB8a+x4UAPpmZkZ+bknSu/b3jT0FH7pzMgT0hX+yunABo9d9Hkx0rKNn
D2virJznx0YPqI6ybpx2SVCEQI7McJPH0rjm95h23Qf1thdj9Px4zU3sfjmOHT4G2h8oN6Z8r005
vaDPx3yko9vjyHQTQjpmq2IEmc/Lyuh5SM1YVXI/wFQguUJJ43qWiNXXY85faUHuIMcUGKEfKjJ+
dWJ/1r7PElRXt4ATdVn3KBlH9BZb2u5/CS/41xWgirHfYfR49TMJjH3Eq4X7FZUC781W/l0kMlkZ
gCBa/zYl8iTPRhuHNDfL25Sn9b/+QWcu3QVimopwiIG5g58JY1Wa9jJ0IHkMsZJXOFIzrRKAGkHC
p+tkqf2RFBCg1ehMP+8Rzo23CaQfXB8bOgPhNS6vJrjIy+MVqzpNEKOPdtT4x3ocYDFW1U89uiNF
iA6HI5lUcXvVM+1dJovynOCY2pJ/+xuJvzwHlo2d0Nfilz348bLglFyi6DLeI7iiKwEBZvM4JJZA
0s8MkuPjMLOmA/kthNL6wVHm3GSnFESLj2x+8zhE2mbvZU+DIM5LQaeHzC/PMW7EY9K4zrxxH5bu
a9J34yUbDPUO02cLA9d7fhw14BJdwAevTAmGN5S1j1ezPDUORjLdTJ3euihyfyUlbftWlsZzm+X5
PmkJl3RJ7/7KhoRp+4jHLcNpbHU2eVEWxG9u74iP799aH00vmn6xjJ1Zpwd37wPz/So6RqlhrLtu
zK4FUKxlDCDm1RzC4KmUpv7KLOLTqbW+PVQ2Y51wpSQAvMhgGrdyaPVOZ/rmoLN/7Yjs3pUN1Jy4
ngeQA/vInIcfpa70Omo6b9uTVnbEpY/tGRW1EzXTp/Crbicy5S2bKhg/yZMD4OBHzgl4YPdWocIH
yoIZvpz3ST3mx9LREgPUffexYVBTYGAwqByieTGisk2wQWDOcsU9ReRxPAuUJx1UnQ1ZbPpSKgAJ
gIQjEowbVDQldnTGO9En0Pvnzu0npMjDeJsLjA2ta3w0A6iVPFDOMib+6TMlFoNGEaP4GSfYu4yh
8PC8RsVxDTkHoZyXchkEBtkrbTe+2CO1xzypq82HTSLAmH3LvuJup2YskUkwbMpKc47iU6jDoL8+
Nk1SDdcaPTWgBzvdPl6jvepsUiOeEWM4v+0omy+w+fs3ruonK1f2B1Oz5Bj5TAYehxCIplVBh2WT
WaP9MVfzbwRe/8dvki6MmdT/xIQRfnk083GwGb+dKjzUfQDmdXIQmToEF0wyfRriXjAcWKZ1duc7
eBhh0RTBUrZIpSzi8Bv79tEg145J+yBPjc/TP1TdexcH/qaThthgkHYJehz3wunzX6oiFjNpXe8c
IA87gTnxFo8vBIMihL5uPqro5HbS3hNpzY+qo/othfhzTMk++eewbFVzDsmzf3wx0HZzJd3z+DjC
HqZvqquXOfp2smPphMWJYOr3z9YLY/YrHCucOerQW2F7lEr8a/PPe/63Y0FnxiMQ4PE+I+ve0gkz
mimKt7KbqmxFsyxCrJp09wAQ9+Lg+bk89ohI/pPXabtrSGm+VPeNmGiLKVRF948P7Uc2TD8CK4NE
W0fv5tRHe5fUnRVzr+mHHxdbPQbG25DYvN6G+SobgukHcIOtnaT8TLS2tq60E+w0GZHKjD5+jluv
b7KfREUAfXDtYOsLWb4rNe4eX2YlSEKCBboKDrh4LlL6as39+xpG8SAwi/gqnW4+0Ry/1kb4DqRo
+gQ5ZC068qsAzuvpU71ZTTK8VHZ09O2RrIIqS7aqSvyXsWLA2WVkzIrIODkiLz9ag+bPPVVy1k20
5jpmdeCJacNQplu2fcxlKNJi5WifkEEkQetYx83icUhWWXJ97JlDeQuQrxIax9sem6YhBRvUwY9/
vxSb8cZrdIwfrAaFNABGxpye75q4JLgKtOl7IoS3KnWabh5fxfbCVV3Hcs9i+WqFQ3kCeVCBWMJu
mtkNYGBgj5JWsRArumQge+OxvdQ5hKYS058JMgaMFY8txhcmlYcxoNmVfdkAmXIhYJH/bRDfgLYG
gmAD1BhoiYi3/xwbAoprwth6oREWPwm74I4zVayCBLKbJG8v/EDF9bERil4mudnM8YomPGRwIgzt
o+3sqzE9DUqmpyITiwbMzeHx0r9ff+wZLDR11FTngBwsyzQqUhRK+sapkdu7yXN+JE4smXdz5g4y
wn9cl8Q28F9aA1dGVjBERBve9zq8gLSIMTsHI5DE//GFx1seG8S/wPFTLJLTyMSIWRtu3Cqe35vC
1yenyMfTY8+77z0OM3iRW6sR/7zj8f6mTjAZJzYpTS1G6dZIxLa4H1qlS8pbjjaOYj1n0EaCat7D
S279enyB63qNFIAsOs/VtpJl9mESVI6prvFO7pDmH4MKoDFQmhpQmp4TJzo/3mW3bXa454gufBfR
N34xVRMABe3BerXm+/naSPUsJ0SQSaHDk2BhtPBmqnua9PFqQqz3iS4UworRhsfGFd2HjrdAh4tP
3ILeYbQBvT8OvT5sl0jOIXw4svisE0Q4NQbJipJ1gyvPeW27H2065O+JOatbO/ubx5FQsXXx0H49
jgYfoVczMXEdIyJ34ymx1iyDWGNlg1gYIyHT3mOd0A4a2kY4f3STrMALhP6ZqCEsa6ok2YxiiylR
mF5wIRAmXUxXl/XP1StuxOTZywp2GV1bBg2Z9yuZCIFzWY/ega3jefJwbUUFpX0tCEbSKcmbXUqz
I6yljZvJX6WW5kS+bxzoCxfbbqetCnG8Pw7jaiadbChtJMVQWLYyG8K9iZBpduf0SnCVezO8FKS5
Mbe7SjXerYg09mXH2j+OKnTTxNpgE3cMnATactSpsoefcnBnvHC9Ov379Ri2zKotZkKrEacPyZSQ
uoW4xpyG796IId371U+ysQGgGPX8SmDbIiTIBmSLKTe9PUWfBLl+NDSGr4XmJKyFuc1n2/hQBf4k
TBQkZWVZ9NnqjuEigKh939OEj2Ma100wyROaCL0WfkK3zinliUuJJ+V989h7vDY1cq+rKt8L6X3X
8Vjt+YzEbXAYx3ZxN22tyUyPuTc/P36ux0/osqbYyrJ9efz0/379sceUmU8eufBRQ5baMkIEJhFE
Cn8XbiXUUPGLVYT9XkFSxA8+AdSpkjOyyoMzuOPtsYGhmq102MyrqK6tjcM48ymYIpyXRSW9FfMn
46lvTdCu9w20UIg6AO7XOaf76bEx7JhklhjrDQEDzSkLQNdHNY4AAW4fkA4eWmjkFxye/kUKmFN9
2RubNutwpD/eIQOSKaypcIAUjP3JPZFXUZ1UFXQn8Gr9yUeliKrkvgssdUccTbR/vLNitgxZt9tE
ku6CVJV/qD1D/rN5HJp5ijWTtc5PPZPG9T/e8nhz2wN9cTRPAhjf8SVxxmRvsQZ6HI25zJ2nx26P
arqZnYknH2+jhaA3KYZkpAqGB2Mp7vauP8wfsVdBgrL0zbLQd3hkQxNkOH+EIXexWefu4nFopY5E
18N8zVHBZ2f3+asciTpgAAnH435YxsZw8pPoM1Eyf1X3TQfNa+77FImIDahXGhfDxCab176JNl1E
r4YxptsRCg2BmuhEphH3/ECNMT31De2GYfrF/W8+dvq3G/BPIOvwdlUzmsQeh+QDZVa9bZp44gJv
1PsEr3lt9spc6daIdkXSGGvLakjXwrHfz4zfm3w/EV5zLnxFnTgGn1J++uOdl4lUbJUX3he/L6h6
jE6oiqwaWJ87Luzc8p6wFgwMbGIW8B02nKb11m5Cb9eoJ3/ZeOm9+RyVV/SyUMDGFOVGq8OdsjRL
a7BCM3fFboLR0pnp9OQiMHz27wxilWm9D/lPGlPpndCIq9Y51SmloDa9jU0MVu4AESMnSG7JAyVh
oLAL4EOMz/EHH+fJ4B+eXexczvRpOuFfD3YGGqXsBypCWtHtIolQCtYDQeF2nLukh9ibyqNPgHG9
XxUUdU922DcLHRuUF5mdHkZVDis+vk0XspIHJ/6WpFUGNAc1aJOGx6CzvyrLzT+FW86ktgXzSQcI
xwgud6vvGsjCJ+jF+sDqf1rIlvV1HZrtvnN8jWfAERspMLdXIBYOOX2/VH10NvVvYynSuiMFuiX1
iGc7q6LH1Kbrv62Dg2zGF3YXS4z7Vtt8U//hCedNulOCGgHzcd9257j8kwBxPpMUjzq2NQcyVWV2
5QPOrwQBmcT9QAASPDykp5dV29SXhLTVWxo41mL0rHfMNgG8IsSflTGcA9vP9h2tSARG+6YYJrqy
U7NCT8gV153LAuVYEFG75PyldQ0ernRe8HrhmEtYXyYZzCGrgzNVF9ULA/v3wHWSKwZBYx3cDSTI
SxZRiBSbTq7awFc/FWqmCzt6x7nCv2n1wt+Y9fhTYJR8dp2UKK8qe064JInT/KjBi/D4Ho6NXztX
+Me/dKLfTVWaNMfCaQ8whMWGOcJsmNTfqh6zY0bkhdmS1tqnsgZBR4ZGVAZnk3ygla/VI6/2yvCe
mU34bWsr2ZnKhF/LXJEoa4DvMyu7suUJCqRwnbf81YG5E7g7dtqEmmHD+nZM+1DOw4heq0SYVn85
0vuT21W1L7N0C09x3JA7Q4oOnaA8JCsrbKHfTfVrg50VZqqZn3VmP+dtkm9mEyxj1nTvigQF7+6R
tTwjWXotSsGZamPH4+Ep7gL7YpTf9Yj1WjrlO11EFFAkWGkeVKzHmQ0PgfzKu84kwhst3kwq1tIr
6+zMWsXGRV7FYoPTgRnLokcZckFCovCd7hMvBxMu8KM0U3JIqT+eSEnM1gy5yEYf7JwKBgms18Ur
lpEtHgkPwCewPaR567blVjColBQcJJF+TqRMUCXlm3b0r1CD4wzS+cCYIWIihOg0Sc0txs3uOMe4
Zpgjf0UTq1IRR81CFHoj+rsBM/bUk51jK2u1sWxsXSxKn7qHpu+J7stWIeByiogZu5fE4C3Fuivc
QwJ3W1sBwcnEHD0FBC4VpDvvaCow80HsMNyhdkGtnpn1GeuCKqwO3IhZN2Bu30F2GEIY1Gn9qyXZ
Be93O7/Ca3qjG67OynHmVwPY7lMDj8UyE7VVQo9nM7WuDpNs7jIl1pxnmqcb4ohW8JmTZzGX6ECg
HWwdVLhUh3s77OqTj5rv6uauexmDYwnLqHc7zizGmvQbOgP8XIl1uf1COJVwKeQB2t9FkPjyiuxr
WQg8jH1Aw8zzjLuw5taNO7NKt3nfleummammnHktRu9vZprDxTQpqSQRAzufMdzQlORJe1xs+C5C
hf5piNatiepp1FFE2STUYo5gquYUxVzuRHe6JFMxH7NXqTMccA0PNzdFKtXlst/5OYTJss0QzVtk
rrRqvMwBWJJYBf6uBLpae7D2QhTENH6jZ0e+ZTHCZJqGr01M34Ih4dooQ7HOqin66iI0/BY9CerF
n/FoUKTa9fQCVAHVgVDrrgSIRuLD4NpwsPAM4t1oDxUo6iAx9YGBvr2sB73zEjmcUoagaxY04aWv
vzD52nflrP0yOq+1U+J0u2chdkMkPkon3c5qi4Aev4uCQuhn5EzadfRG2jZ20RnjgkZIsfCKytyr
NsC8688A463wi7LobsP/M6XkV3lT8mzhpjjoTjI4nZotUobncs5xxGbIr40JNX6NetodzHxn++LA
b/ViOiZ+hR5Yi0/wy5pHSngKu2CNzfcH1ECeGIgz8FsR1FO1pP9q4k0K76LlfLFQdt6qjNI0IUOn
zvFQ9mY/L+sRf6xwofaOTbbrAw/i5qtZ5L8Ez92nbuDOnJLClXfu10xDI2/Q63RRFcLwQKSKzBnD
b77VUW48qQLShpxRwHBmANzhFusgQMOwaX1rjSmzgX0OoQQbdBtGX0HYNsuxH7ZFMya7JBW/wpBh
oo92fpjA6yXT38FDpGcHGbbSzN6aAzxTSwzLxI3yg+vjOjPJAqjDytm2DMNPTA/1ehjH6To5YCLG
QhSvDpONpjXeGar40VRfiEuYFqUbHRNDqL8pQr1OOpBx68DDGhCPa8/gNp4h10eX/dngC/voevtX
k4W3IP4mF89fqGp8aSs8IJbtXwuDHBQrrMxNqqT1PhkWGCbIFEqWO0324es0WAhoNEI64elmQ553
8m4bLFWNudTb5H4Y9opkzBokDI91TgRCe0OyJydpJqupVbhdtRxeh7Tnd4I0rRUHYhVslJSlWNpG
gzAlVu+QbSB2Tu9Iq/1DG5vpO77whPFbap7CvMH5i8V2IVVfnT0DyKQ/riPaZIxoe3GuVGRzhyX1
dCVj27x7WATPHOyrog6SbXk/FGEqiDKydyb4AWLp653huM9Fi+cs7pgRq1IcabD6Z1ZF9TEnkCjU
IwS0zHAh1Y4Tj3PadBGCsP1jD3LLuE8YxK+Io8+fdDsW21Ii8kc7uiOPCzB38kIwfL+v0eRCn2PO
Aybr2e8qWHQNA155B6Kr1uVJ476n8PEI7jS5Te8ypwXdADGkJH43sra6Lf1NNdjvjN6TQ+1jPoIj
mD9RcCOA97u/gPFn3O8uEz6rOng1XlkmrRQFURId63IggCTC5DSK+fdkLf3K/3T6+mopUsFsLEwM
G417FB23xqgkDv2xcVujP6SYBZ/KsWq3QWyAzzW8y3S0bBxpOkKbNQVZuC+iINiXLR+v3cJQwuE2
nfzGgT+k1IUqgd6/bejLo0v+2OtonHKSzcR74kP3vNa+ILaPX6p6PtdoapGc4RRoZdhdSvuXofLg
giQYqKi6j94t/42O3HSMsktybyWgeUfYqDGtN+POKnrr+a6CB9zupput9Kfp6HvlCx3ZD8cZhvUU
ePumJ2sNkcREV6ZyNkXuk6UYe3ofAOd5KhvsVv5ICUO5Bn8brfZa2fI7QgGsIp2ea7kZrfm7pOfJ
rLXFkGAIB4uelaxDsia7QfxoW3ejkrFCkIp+AZ+lm0fp1jUdHHBuyIQahZ1ldU9eXtfoENVBTuUz
M/lspz8rjGbFCO5TgwAGKsFgLDHInaNjthyr574B3pGK6Jy69nU2MEAmVrzzI4kJbUzihRn+Ijys
3/iGzLGqg90rJKZi2eMtsrzfKfzPE5lgUN9jbK6d0f22NWiNMKpPKsJCcO/bgB5dSDHSdYxmfLw8
Lw4dbghNHOZ1Skhxd4xgF1kNqZlIxfKmrIDgzuZ6HA1eIkwPhP02kcazPRNW1oMmb0V3shNYsHGF
8cHX1Uqo8lTn/YsNDPI8K+N9SoCkFTGwdtfLdnZjA8WS6jY03FlQiRY8ZggOH6VYjwyjuaUm+Zl4
aOiRY4p52HAXUVw1VzVCIqiKL7j1GRwe+9V1m/xsZ95m6OW4Yyq6jAE/8ESRW2DKjN7k+DYZ2j2m
CQy6LCyDDVQwb5kjTNWuy3rGctJ1riVwex1iJMzRAwzLwSWJxVH1fzN3JruRNFl2fhWh1vIf5qO5
A129iHnmEBFkkhsHk8n0eR7Nn16fM1XqrhYkqIFeaJPIYHCIwcPs2r3nfGd6GDTEsEZCzjGLkFUE
8aoxortKRPbIYPMRDY+zJ71PCMwPqJzLgs6lzBgzOJ5LZMBk7hzhNpvGYIMqgL5thLMfsuHV07qr
AFG4CmYKMmJ5AWaukzt7VC/Al3vIJNMvDnAnrl/z6AzUxxI03qa3459eahxtoBzPXvfMAyD/3QMS
1fRYD7qiPHP0NelTQ7LUJnUMqSbO6M82DsTT51ROkFZczV63KiUsbVuQ0HafDJAPqWl/ScM1yN/g
2ACU/gnRqQ8C29Efzdj61FWOVYHleqXHqXkhTm030Pkm5w5wUVtHDG9wk2cD/4kGyUlIyqs0jJex
54g1ZRYeJUvbe6BiZ48DLX/Cxm0hnucR2ZYQk5PeVR5tpOY1Icd3nTusoIAz8m3rBAej6D1KZe21
4MKLACpuGpLBR9KpVhF+qV2s5k6Q2cmNSAFz1CGaqWT25Hp+B14w4lxfIK2H/jtdFFwJkka4ICsf
pUUcIiuPc0yMMNWBWEN/o7BxN66HKcuW6sPr6u6zq9rzGH7hg9IenMK9R/1Fs5gzVnAvF5UBWc20
9PgkcVCTsDmrejnvjkUOFjdqqdRHl+ZBciLRvf6h8KWQfqPXJx1b5FnGUA9MN37VW7s6ZmGIoB9P
y4zazEIB6xee2F4TpHokehBd6JB6KF2cZt2SGfyDIuqYpXF4y6TxXrU5tmbQcoVbygtQLHXwVS0g
nRTmTcUuSi4SwF+8yji32CmttHvCoa2eDRqaM+ftji9cLgdX/5qacnjCfSEWlBni0zDxsPe6eSNY
GXtXuzQCA1lcrlgKwXVfeZ/omIRJ+qsnQ1hEpX5qJOVGGGnJpk8SKJUBCLIQBj6MD+vBgGp4AuKZ
L6Rov8Y4uk5ejNN18stt1NPGjli89yrzaT2PPgleWvkjsnCkhcw6isp9q7rZk8Cpv87Z3czwJKLx
UI7SW/dR8NJLtXbM1DwidF1W2ljRGmuh7hl1t/Ikmd1YmgeWHpEM9pbzXEFqH/GU1AN6ccjnf9rw
VqU5LsPyUuciI6QuutJ2leHOdGS791Wuk+6eBcvGAWiJWixLqXCtf/yX3mY0e7fRSY/VotKD9nlg
2CPKY0m3pnZATA7iV9yr+DyZA9SF0NtAQCEZa9yYclA3TfX1VtiIzLRQrtISkAAcA+iXyn9gi53g
HHfDtsDV2YAaQGPzj39aGdQr9PBi2Vgx+BVny8INxE8LoKtEFWL+Ie+f5gbeGymK42NJ6sAW6Ait
v6xiiFcNDDHS9hpUg7YEhUtdRv7wclJyfGkLuR7xoL/rtu1BY829XRFVL2UXF4+Dpl1wXS9ge0Mo
4XBUg4xeunnEAJakKY716UmHC06zBpuqRWfzxPGCdqYx7WOJl1TvHeOuoLX12poxVblG0mc8uWRl
pmDalho5QYPTssR5xd4qOFBIpx+fXM1USz4bkCskI1ki2rYDMRqbdjB/eUrsZG3LJy9W1inkLU9p
eu39WncflWtm7DUlAJ44H3YcNXkBqjF5dhmnPbPSOMtk9h50Pur7fnS9TZjH3kNYk79joQ1edlkw
oC7MnMfvf4qsvyEGRelge1iZ1HMTahAsovEZefa09zLn1NiM4aLknMlo14vqiHhpdm0k47IJUaMK
3KuClmFOTujSy5GSVG298dE8HGfyrkXHnKJjOKc6XPykutudNjzlfYpMjwPVNgJlQ0+oeiBl54oQ
k6cbo9vY0eVHpsAoIaIButJzTRxiN3n3c1FfrBIV2Px+hiZ2pZgEHtqu6bb3hHXPdKZiTRl+aHHP
sCcnQUHlxjHShYEU0H4vgDt/EOOU0vMoaWrhCva0ARnOzzgmehpI+bRVs959YCiTB7TrYYX9NhPv
0oPfoFcDCL8syQZyOWqFBOmsw7Y69oo0szzQ2bobzCd0x2OmsvFP2N1yq2u+dhWT/jH5hQswT2nX
iSbBGvWqCfrXFRRjAVHyua+dAjm+977h1sv+KyR4OSvHH4CQzGNKzbkcxuY9QpqwqnwW2oRjrmXx
8uM6GDyyBfn0KmRizovhVuYuH2fLZqnDvxxUvA2alhj2LHg3ZlI7ifX2kuDlJ9m0+WtbmZ8NYDxL
VMM5UPmplGb5XJ9jMX9YjZwTYYmSb+hMAm/fSdjgb6atT68Xz8RoUoqEE99pYbVcCd0xd71lfUV2
Hx6DWD+VhpHcNUDcBMqsxgbY+GhgUU2DzltHBrKKlujfBQEUZDcRzr4W+HnXTgZWFkO+XEJQ6M6i
YzW1quonc20mno0Ghd8ZAaIhxxif/IDzCw39N2bg3c7IhqMH9IHhrbtxprI9TmZRX7SSRQViHZcq
HQ4++BU9G5bIuum3Wu7c7HkQHGOjpqN/T93MwMtbVpc8EtVF19JqUxx7WlcL2M+tQ3fR+RGaHQOA
KdAvicn8R9r4KxkpwkQwAGayFjCwtu29BxzZHmV7GZ2svTB0ai9aVp8bDoOHIDJqKviOmFI9tjhV
7uhYUuWHhVhSm/6C3qzOMlMrr4vF0nHrfmWl7Cf6qL1FJhZsbErmJXI0D5dQYmCcswP4Jd3LyPbZ
jBP2wk73ljmYSZX/jEqmZiMu9FqZxgnn3XRx9KzedOj6F7PEnpOGLz6ipOQtNGqBhGx671nh/tyq
Bx6MKK+VKK1l8R0wzhSYNKQjqMx18qqMSF0MZ7IuBHVaFzlrPseOI4JIQnj5fPAXULbjbWbHV45T
dLgH/De1PZQHzZdPreZQzmXYxegb0hOAh77uW4loFbbmXkDT0IssuchmJGiTxQaIndiaPaJDxqCb
jCEtej/cXX7VvQVh81tkZb8NTYMM4rrt9sjvWJdrvVujyBnWlrkno3G8lsCq1hwBArat8hhPLCZJ
c0/RU+5Qf7YvblAuqBeqH7aP+rVWPLKqYeRLbwyUbgn0o2uq/EkzUvPQFBVM6ChBsmKBN6EqOXbE
GoEhYdxKUWo1mb51g2RahrB4llEbvSdaUl0xBuH2q7dZbveHXsrxTG2VrzmWzywzHxeiHZe/8Xmh
N+SXMIr3DCavbeT8llAAX7pWc1ci9RZJG2TLWIdLTkAmJODMeGqF2W4p0zpGQeOl0bUPZXfZe6ob
9ICRi1ktkhiWvo/QnAHCmNsuVTWWK+nF3bmI441ZC2sb+hwA7CaeZmavWrWGZr1q/kjSQMYhHat4
6nfy6LiK4WUpVgnJHwOAMd5a66C54S9N0Qkz6xpzFbipqe7LI3gImL9mPjRLrNt+fDPBDa88iwUY
JXEDyCPLj9Do4ttIxOwGJinPqjRo9nq09CYk2Kus08vD1LvPSZU+Aoin78scNY7qYB/7OKKwbqxQ
oFpPpez0mzWkGBsHla9tq333OWTA/R0vzqh2QdkBoFcx1UFnttcuPxJnoO99m4mSbb7r1ZPoSnW1
21h/AgC6IgB7vCGEUQDt6aGWCSZc33k06O6YdRtfWiuSV52KemXaMt5yEowOEa8Fw3fHPHYZ5eDI
85SZ5j+WeTQ8BQFSJsNVSLXlpaAxvKqCbAuF+ZHVxmLKiP8T+nSJ8zs2o+yoNYZ2pTjhqkX+trSx
u7bYZDkgpsFW0s1djz3EhtlkPsdHLSa4QHEap88BjOEbSgYnJKsalUqy68rhXc2A/tRhImYBsZAO
PrK+uySuXzwycjiVIn0bI/k0zC+eGVnyBuQ1wVrguiusL/LmSW04GJZcCy39QfLZbIAWDzYwpVuH
Nm9o7JvyNOtGkNBpTIWH4CbdyNpSG9/D2VfMHL66CattmhSbEmnp1XSVt+UzMPgG9dvAwso1dwWd
mh0bVFWY8NVbFcMrCnXORzSAoU7WG+HCwqABKnbf307bFrvmfLFlLkfNlO0ElGekbSYj0VeW/YP5
IOIN4UDSaLE11455Icn1LodjSbYr3JMYt5rmF2fHV+ijObNOfhccFRX5rW0Y42V+SJtFK+ubU2bl
0QLpCWWD/jJrL0cnJvJDVoBBseI5M2cPLFQCVBIaZ6zeoFWX7+zMNfdR0Jzt1D5NhuKMUshbYnCG
Aw1Tq5kY3dOmt1S/JNR9uqkuzi8TIY3ft5BCMts26X/7a8D14vb9z0QLh2PKcFEIuRtPZ2Dokj/f
I9UGcsIWKytkyB2EG8zwCVa/ZloZtnfNPTWcjXwwjorkXhahc2KHCpId9b2kELq22i9k7s2zXszA
H2nGe4W1V3NfJgDIF28s0xsdh3TFzvM7BZvMUOmjoWd/I9czWFvVKDfh/CSixHJ2I6epZQO+EmSS
vTPmx+T3LwFnNCg81qFmhpfjWZc5xd0gYBF47dhep+jTGHJeDYkDn+ie5qlxDXEBsn+2wgcDhQVT
pLYC1YrImmiZG2c5m9qDF5HYvfTmBrP8PbEAl0L/QtNJs5VdA2JLcNZJgOeTHNp7ArHgUIejQ9Vj
m7vWy42zSvtfgVNFT7aI9ja+rkcNdlM7Z6X06QhODmM54sbs1kvoFel0mpyhu7C/vbF3yHMY9Qco
+t6jM0zqXrcPZc2TRI/7MLTwhZKKKgC9M+cdl3B2yG8QbT0MW3OgbjT7R+yUwzPv5kq3OHNpwHKc
WMfUSRAukSPazla0f3Bg9Y9+Pu2yoWguKtKvWBrGm47SAi5x+RveU7Q00bo0VVaDZLMJtgqZvisy
jzXcJ4Zssl2ZdnwpzR5RJnQPjmQ8DyYrXhSJa+EW4c4aEkTXErjSuApsi63sG/GpLbob7A5ultk3
x3LVToWoLhwByYBljt1Yr/AuW8hpp/kn/GB6Tof8Z6HVjEonBIxsMdrNHhvnAQDFAkEo8EPSrbUg
0a4hDhIkNrfvfxD2r7W81J8Cm6CLGE3NVlrURFHhnv2qDO4pmycDKt6WoABggiJ+usOlBcHhFC0l
/rT9/tJkAlxzRsZWejv9sIzBPQFFc1iz0r0F+Y4TZJ7dLSeEgjmwmto5dsDvryW5TW+liL5CJ7y2
YUhzNDfYC1zJzt53Ebu5e0H4Lx7DiC5wQ2qJ5b5hhAnu3w/QyadVglnn+fsZkjLwlOJgh2XPap0l
gifed+u606Nt3Q5wkyesE5SSwX0sMeW50zhupzSwFiKYyH/TA39FMhv1I5FmK7vjKFQ3Q7ATnWsu
inw4Es0hbhY1Gb14joC1GvUZ8iV3HAGroxLlOZhlgRmfnLaE9tpHhfcUmxUTcQMXW2kRdtSbzkNl
GA/GeFLQYm5FTu+lMM2FF6GNrag0VznX7has01r2dfQc91Nzb8LuZGpjzVUZtHf8cPc00c2LDNr2
HpaIrUNPZOfvb+0yWGx9NVpHdCvt3UE4RlQtkNzvexMbdmKVFshE5p8N5mfqu7a2/f7FpJdVmKIL
DzYk99JQLzam4sD//bNgrMmlq7Jw/f2bY1iLO+b6OQYBHmKqqmlPmB5D2fnvRnrrHsjCdhffN108
iCd4jTVHU765YpuAD2p8/nlQuiwfHL3681y9svMfobzu/zykjFPniFH++xbOS5InxoOWxmJc1jGS
jrK5fd/V8hHGf66ev2+FNHbCMHcev/8AVLOrNcr04fuWWZm//C4Uf14vrBFY0skvPX3/oFWTngcf
3D58vwSYdxFIlPlAAhOP29czeuL0GQmj5En2UUqeqOlk2+970Q4FGwwF2eb73iGG2+Z3sE2+f3Pl
T9FOkBG1+v7NRlvSzbAgkqAheUFe0j4Mnhns6irzV6yMA26BUp/lCsl2HJr+ZWRctsxdZe/Rf+Z0
DrT6gFYA+FdSV8ilpu7u9pyTSALa0/02CLowsTuNlPlOBBzw++bICXuBnsY9wqSLD6EYmRHwzHB9
BtlJaE1/19lFF13l0ySeb5ok5C4F6cOHclRrhebwuRi0j1aOx7CJ48OfpUz3UC7IItiN82e9pazB
YHLL44YBVtnfijJLH0oNHaNvwggpUOTdhzTu4PpxdYEZ157xhc6w4HqTFXPkmhUUT/B1dp5bh2u9
rY9DwckYfHW4CqcEsUGLuDDMGgC2NWraITXEwaW1tc5bLd4mlaPfEfo2DJbCLcADj06t92rOu0IY
8qYh+YBU6oLpsamrX2yHVlsQ1Nr2+ybfby3Zcuf+VPyU0wp7iFM+zy6dU29CGv7nYhj48OiIxbbh
fG0UdcTeItJTq9HEqPTRWuu9+iKC1IY1m3OsqUcmapYpj5bsv8TIhonmeSn6EBZaKIy7TvOA8KIU
XEs6zMGF+La7ZPjKRc64bpa82npGk6TMs2MwKAwBMg6XU2tVRy+nSUdL5oOEOzy0XgIIGSKLhLG0
BwWHHY44KJaFdxc+AhijCbK1ZXlHpdG9bCFqInEXqBmtYkP3xb5XUGZL1xr30aAx6uEChh+u/Et3
1EFGcU1C6izdW26bUBR6i6V2qBF9S7paKVtw0uqANuQO4CaizIp2Ipvaiwdh5qIm+9N1R2OrAgBa
Y0rQM4kp56iZsZyGUMCKreqkcq/deylXfFuV/j0iVWxLFPPWru0zAqdzoszgLQrz9SjjlLQUfjiJ
kOuHhSr35WQY8FwQ7XUUS2VQBWs5f6CoHEfClH1E0ylj1mbYNaNE9amPwyKwUZvlDiSUUsW/3ZyI
irHlPNqNDRwhjTUfClb0olsOE1CfLS4EH+T1XPZT76Bp0OD6trC+OEQbB+XgrCvs4YdbB8gyav+k
xHQr+VsKrcZTSUnLn7rzgfIujaEeoBYhEW0XlhbnzxKJ7D5GRYF4DNleFLbHOHEJJOosSEuu2W/H
pN+ZDObuDrqVJ92LtmUu19ro9Nc0qqNz6kBCcodhp3sqetQK2NKT4zFTQFIVevZvnCbJC2iCYo8J
BLySbyUvZErF6zDRj4kJiqMCcPjilKIm6wCHiDl/RmoFq7YrnGmbUJaeMYzCrh5RhLh0KPdh2GYv
TKIJ/qhfJ67oFgPtTrZa+JSBmSo7SOWqg4uX2WIg3AUM2eiOv7DcyghMiqa7H349MkSc/zKn3HNV
K+fx+w8DEgBZgZUkRI+6bYIgeymIj5nxoBiAYTBKiBkhOOkdkHjeCubd7qWudQLFMjfGHBadYi6z
uO+rl6qx1AW97k/H0tfC815D7K3nNqPNYEPipYBZCLDGwH5Jc0gGMYtn4pUxf6mF2AqMhn29Qah4
mEwBdjuF8Fu3I/VajrYjmhdwhG/O2nNdZxMw2H/RIq9F8pRMuzwNixfTq9/cAS9EQ/uW2HKQItlw
J2Luc2p051xDgcMQrLTLDO8Ha3ZwfLd/8EjTuCmuECYGDlLcF8cEpVm0/kM/bw0ZmoxzXAEkgGDT
vfj4FNlVOF4g6DRp3dj9bRpi6xEN1VbZTbP4r+N9ANX4LErQI0HY/uuNtIoi+5cZJPJvX5y5G/92
6xx9kn9Q/G7/43f90w81//p9d/BVrD7aj3+6wQIfteqp+0I59NV0afvvwR7/r3f+t6/v33JT5dff
//ZZdHk7/7YgKnLIH9937X/9/W+GALfxfwaHPA8f+a+P/+0H/pBDTPGXiwQd2aUnYLno0vgHOcRw
/3JtR3KBmLaB00qAB/mf5BBN/0vYBuokzzW52zXn+5qia8O//00z/nItQyd+wXUsz/akLv8z7BBd
ODMbhCB7EgrnJ8fBkQdnGp6UnoS6xEP5Z3aI3QYmo0x5pb5AGmuAqq/88CK9ny0WFYiCUK0aWuXA
4KZtbw8DuRHe2fP8q9uZJ3JEin3D2RtK/KuPjHpJDyxb1064GTFeLL3QyjetWz+G9LRIiaRzrVv4
Gm3MT65ntfz++K3R1Bo03s4dUX0lXovEvUJ7mvptcwHYtPZCJBZa/2lXE5WW0/1KnLza5m7QoOXy
jBOOxg1tlaPFVrbUddq/HoHYb5a/DCHMlaI/2QZo99D0i2XbQjUj9UG3RqJnDY2cnFGubFHtO4sk
3qEJb8wYoWghZt8kTXG3vfbalu1Vr81jWQ23onMGkHcNk+K7ppXmogM+Qp/8c9AhTnkjhzE2CM5T
QbNU0JqXAgkEYRz+EYL7WrfqZ2QEO0ipyKc97Wcj+6tFbi1sJhI3UgANVWU/IWpfZDZpR9BHA1Sx
Eu5rBAgkDjCvqyZKn8rRokQaimQlELIGWfuUqHhfKvPL7cNy4VgUgIiN1+mkhTDHDH2VRdVMOI+u
zKyqY44wxYderGdmuK0NU4DyJF+wiBuGEwUha9LpVgERFh5O8wgMUz4WJKpTI4beG80eZuI6UDiU
5EfmDO/WLOWMsYiuPRoGBFdxPJ7QE40hjAWGVu2W0XaCL6R7hBj6MdR2tm7MAmKHOsosz9Hzx+7S
sY07lkxqjsrZFwTI5ECzF4iX1HIAHE2uAAGNkKj2Wk7jNvg51Kk4BkaMaYXLUE0hsW9ZQjCto85p
ikBHw5szOi4gK6veDgitQJjr4QovnhGkj2k0vqQAlE4m/m49vqYuycUIesvJutu1Rk5fV5bwNCIq
DxuFyGgyJenqFYYPjSkzqQq2CfRFswd4fMJfdSNXvpwvEZyGelxsG7xlOXS5kMvLFcZZADyrO9wU
bCPpCYY/VPe0Emu305iy2WxOroXSJfc2TWQOB/aZXdQHzRYOyQ8/LvBdNkhRky/KHCBt3Q+fGJ6t
KPWe85oD3jMF+MG88bc0A3cXh9EmDSd6YRXbpsVZ3CJvwtZ/6x2C6KknUruKfoQuZ3kgUwEjDjKL
tBeQRWThzU0j4T6UCJslYKneTKleaKP44o7oHLRDEtwMZVBx9AJBDQxKtj30b2EOYrlkIq3WVgpr
dRDDUxKHKeKVDMk0umWdnbmqALdmEvMI9v+1nQLoWbdhD5WwJ4loWpa02rZA5dnevDw/NPVMGKJI
zLRGLbIQ2Vmpckj+ZrASIbhFC5K5PRbvtIhoY3fABBoPk3ym7SeQcQ+6h96FTM+vymgOSOaNo5yK
m4HlZ8VsP9uPVXat+q8iNn93hmasJX9invX/wN/y0pNds0Ch8hNow1WXIRiYuv1t0pVZ1Zp1Mli7
Yjv5YYcxCRHCDfd1Y++7NKiueg85diruoxa/51gNcTwsmbCWxMJ4q7purn77hkiMkm/IzpnRaUTV
IqQ3QudMe6O1Oa+gE1xPHeuc1UA1pgEHpiLjLBQM1hKBdEyTq1iBGqWCKn7ENbiNycrusre3uulv
XVORkGaNoC7kr4rj3IkJJUZPTc7kH/B4HK79hBo5r+URRES+jTz3NbLcbhGB2dsbTD4DI8SBMJxy
QYpn7PevEVNzGNtOsfMYfOBkc2Gdr5MI6O5YY2ic6NZZHwOY55MgTGNpu/RJYnITtnmkiNSQUXbI
ZrVqGHPFBOkLQ4h3LXDhayfZJpk1VtZccxYtAvTE2Nd1scry7tl09NfQX8SVTVQaQ7wlbS/wSDoc
ecscTt5nSsgm6T861hFX3PPwMhuAlo0h4v27jpBowWGCBAj4hxUhDK6O/x9nmTONP2PT/myq5qCw
PGwlTABcyZtIm8JVk4CkHg3HX0+mDo0SWbMNqXIe8sKoQniXZtW+NLDqRMKaF0Lavikx96Dl2ri0
mR2oT0tlZL2MmHn76aqQQy8zO/HWBqr0uMi3CDkeRVg9N0S8b4bspXKaX2idxkfYEdW59imWQ9pT
6wq30dG25C6OPOMVh4K10QYu3rSB62np/Nq2qNSJCDyojZ7db7qqWFsly2HJpHMxTnS47Lx5GHxa
tiFo+9xjpJ8m9isS6XEX4pdYQKPC5hJdpE9/x7Q5M1oOvEy+MQGp3QA6MmsC8+K83MTucCgKxtuF
a1yiQr51tdS3rT0QVpLZz6Hvvo0uS+wEKJw8JyRsTr9XsED4oNdHKTB5xcH4imR+Ts+pWar0BNId
FOvJO+ZWM7Nja4ioEBPJhBPHyUZGocuDTQDAOhoy7L4AZ/FbL2BYgbxGBDKnoKOYx+w5PpUdsMdS
eNAPw4dUi2ciQf6DgSjs3a7NAQjjVJnyfkJaWe8sZm6FCzULxtdtSqfnCcZRSZhWbEr8NqZ9JAca
ydwmlTXKX9zXyyLHzCF02NNDiBxNB7qT5acpeggK8xo33rKsykskOA4B58j89EoS0jpkk2OfFT9U
pL4ievUucLDIzR99Wkxcn1AyBNGlA3MN4rx/yqS/GSMkoLYimkmQ0ja0DahGHRFKXTvALPN6lQ01
U336BUnnvAYd6atjPWLAGD6jVHvzg7RZ2ZxaURuY7Bm9ByOO3cibI/e0nh1snMQafxhD2IhFlLQx
/pKMLh0lFILk6VR1+BdF435FVFmFjx7Nvg8j9s0KPqnuGtWeAz5iB3LEJhypG7TKNsMeEFn+Wmtc
80fm+Y9+YxFE5cdngrhRRMrqJx2IYrTkBmvSc5WT5NjVLqLW7DmZXJIW6UbYVBqLodYewwrzQKm0
RV0QHpVn3WflKAfppQQErGPqqVX8cyyKn0O/R43xa6CqW3hiOkP0dpZpOmUr29XocBWfVLh+3R3T
yeiX6Fx+11m58SC0rc32Y+g12i/GHCpKpx0FTozQIXlSWFmC0NwlKvvgUSCzqfM7bTJft28M3wHS
Jw58as2FexP4CyFMUFXuT085D1ljHr2keJMWcLsyv0YaSj4jsl+qOn/t9SoiW9r5NDIsVGjEC3yO
XbiGjv2luXgsK6INEDi2C9ikLW2PLl5YGD1YcuzVzCeBTxM9ppKU7zxqn3H9jHXnr4XVrZSI3hJm
zQjdxAGO88wYF3i3u+h5mMM8kly89YY69KGR3XUVZiunKwz85+1Bz6dNb05fOJjPg7pq2rqTTXpR
NXVY2GtQZIPaWebV8APo/b2gmnWMfraTkpljsstn0Kd1Yu23VYaWrSZd2/GSg0eeIkNVOHO9aSDD
7JOPsCagr54SKvuyBd1JlppqLW/VInEgqhcwkEx/ayg3EYfhIdImdjwfRQEt+E2kQuQcfjPvARjK
XW9pWHOyAUv9xm2HbktvmboIhh8JvA92zWsUYjzlRUZim9lb7HXUFKQKTWWECrjBpOXPOX1OxIEH
QyaaJssgowG7+cFU6H2FlbS4Xjw+AFWCVnGC2jwOZPXlptoEjf87bsp9YTra3pfiJUqU/zTmpNQR
n2OF7StcT5ZOMuUciWWOyQkyrXKQy0y02YLBfLkapUE/yyerYMjaldlxsVda25z6sXirB/tQ1JO9
LPPuVzy9aeMyV+l7nenPfpgf3bCcIws65N6kQOjAA3MX4mNgag3mW1TF3TCCa+0jRIjhGcQcvFGW
8q2qHY/RhXCW/DV1HhGeXEqjI945Qjxfy3Q4kzsKSair9aUyCfs19dl8BKhv6k39iJzSR4Y4Y8v6
0jhiNt4gACrWNcIoJczf8DJjsli0dBcp9BbEP32RDUa7nyv5USTV51SMwb4k+ggTVkjkSk+Hj0dG
F0XTtlplWnsDnQmnlKY/tCkJiVpjZ6+O7ZrrpMnaLcFoaOY777XoDpxoiL+dicEEpwJdMDHXaXoD
gyMrwzUuiWfGKm8+YvMVayuo9ikvTxHFAQ4h5HisdG3Y4RiGf6yX2TZ7hKIWrRuL7MuUcngoW+pS
ouYZAvM/L+QlCbSKhcEenT1iAlhBq6ggT6zWfxopojibDK5doMZXghFtKZ6YBbDjYlpemkTrVn6/
7ny8DJwRyOwYb5J7PfQ+suf98N2JxMAs29QDu1/buXCKswEOwnTi1KpOpR+x5orPeFwYJu3lBpo4
iRMFYlzII7GO9JTCa10OVrNhiBotNK9fhGzczBMesgRnBTJGRu5JvXOHsX7uO7KAbDzAZvvOTmMc
u7mQ8ANzPKHiN2NAHmWOLspvRwIW+kVdikcyMtFXhJiInCDD4kZD0BU0xLhgX3mwBvZhMIlwdohc
0XjD0idf4R8f3J0a/dPI5ThHNmULI67Xo52fPbQlz6LiHIOEjmmM93BlNkDmDk2wsB0k3S0c1qTf
9vCKllabXiCAokUt6ZRNLSeoXI1LLp71ZCMXjCTJv2158W10LCR9kB9VPOslx5Dabw9NZQQbr6Pm
8QhHzrgI1n7CWddejr3E45Hja9OihzqutkAn8MlMyX3oy5DuNlhlN/uNXIAupfNcM/NrIDtuzDhe
JT1BPrmWMStgpp0jbFxYWX8chT6HYywExqQFKsF6EU3ubWLHW4hhTvGGqoJQLTjSryNyLJNMQZiS
Y3TMlmaNJqM3jMdeyOM0ko3t69PHYPRfIDsdljoGB2PX/PI6WO1GTSd8ciBEUp1oUB5xAzEINy4I
espV5lYfTQR6Cq3FoIUKvQCbSmtUD8135lNJgESbHI0JoYPlt/1ah7yKrq59TvsEEEMVvHdJdWRn
fRj6ZbYvzQIUsW1Ny2kMNoX54UTBg6v7bLw6KirsbSQJpO8JZZnEDLhqWR50m61aqhK8uI2Rehh/
IEpe6Z71+V/Xp/z/sL2oO/9XLvG5mD6yn1HV/TOceP6hPy1GixajKW3XM1jWdAfV6D9ajDQfDV2a
vILud2PP0/9di1H8ZUlBj5HmpMCqYtDj/F8tRucv13EdiQrYcUzh2t5/qsUo/0OD0UBdieTfsT2D
6ABLzvd/fjxHedD8/W/6fw8sNDtNTjlZe3SdtL4+GSSOP5B98pVlQ7hFJkdhQDFyaQFiLntqxEXi
1E8uMKNF11WUaFXMSGOoV/+DsDNbbhXZtuiv3B8ggi5pXtX3tiQ3234hvDv6NoEEvv4OVCdO1alz
o+7DJgSSvWUJyMy15hxT6So+4Gy8/KVg+/xHsfN/ii5/LmPu5lR0+SD+owbKW/Rs3xV8IBRpDcFH
+Ne3SNWT/q1JVLUzdu2BFby/MaeAspEVgbZsVkn7bmNnwvacWUvSt5yDm5U/ygFI+JA6092nNbXO
oOauoFsBGsUWtyAHYVxPDmqRhNYR/oTp8/951/7/8a7BpqPynYvL//WuoyBKQ0+hA3CHqF5aWY1K
2PDKz1m5a412+T13LHLrueMJhIkS1dkqsRxx1WkvLsPWNa51Lv2Np+pNPStiAz26a6FQF2NssiMs
srsLCD4XzCoLZa/oXIiNa5a/TQf1Sx9F9s62aK06I9rUf/7T/v6XWcIzjZmzbbPYMMTfvw9cjcYQ
V+EIS64HTaLlmxH89CVXONZTF3W56FSyD1uN8qrY/vP/bcwF778WxPnPHU8XnmEKZhicE/95MlS0
nKlJVOPCZf4ubHzhIXVJ29HsQ0TNewNnqoRLi60hD9csEDEB69otSQjhrSnP/vO7MWkQ/P3duBY9
AI/SH9V5++/vJnTNUfRiXFDvICNKMQBEdnLmPkBRrMXjhJi6PeWCrpAfxhHDl6A2Cw8FuoT9kjij
9y4c/3vMmDyZ1s84GO1rbFYteN0e2dSIsU1oMdEM1DqW//zejf/jvXPN4z0DCWDT6/jbewebm1WB
UCQMx1G+xacfIMPalg5C5FDJU5lm+H7NblixEDEJf4fdAF/M3rcGZ/A/vxfxX+/Fx5HP23A9i3Kp
Pzdi/nqJT0SSpTJzMZHRSV+o2LZPKsX4b8HL6fQq5fOwsW/5lJdat1w1tsnVwuKJGA+EGIuoQnI9
aSRwPTZcWDtlZdpOJdjjYyIHehUfHzstXtKj65BVacRphwETrf9Cr16HRJrfCJdcGiTYrMzaa065
rzpUkDDgaIdOT5MEVobOHUimEWgH3h6iYxJW77PjA/+kOriUrC5dk4gTkI1l1IcN9U78m74WqVev
Sfp9TQl2TWMlW4/osSkUpMG0BtedHP/586TZxIjzH2emR4tqhs1j/KdNJZwZSv+X+3ohnBZatgiX
UC5+iSjs9i0NaWJqXFLeqRwT5bRrUqtghEOPNUbfe3MgoksChmDmwcPQEDysx7I9mo7TYkvi0d+f
IekKrEuWkdY0Pw0K5Kyjdd5xo1UnScP0j01tdEnHNcJ+HmCs55NCGD2/pnw8Q8n+ry9/PCNYgpxw
CS+DUlqHP3/h4/jjV/35sseusuJw1bpEIXUOtledVaCTS4BbjBoLSaBd6oCwpxF+F1ninEuv+/Bb
p6JFUY3XKkU1ap6NcG9pwjxpOVQhaMztKkisl0GN4xZ0NlmkYbH3MTwvRqWZhyn2oRXNKFrUSTQ/
AqTQo2ldi9gUO5SaOO761rgn86Z+MRRpcRn+WGdZR6bchixUDnHiLltV5z9SyCU+qMWgDI1TEA1v
coxGqDGe+wrF/b11pvRnEo3PcYslqx7CD68P/aORUN7wSuHtYR2aO6YS1jLQMfcbokO/Rlb3LkJC
scjVWJKgbrfbmkbiSxoRRQPIpPw59ukOp90uQhz0BgnTJEtXupG8T563MfzEOlCUXYT21Jx0NZEO
EFiE/CBHCESfv5pRmJ1zigPgypcjvbwXvLPj0kL081rPKGhZ++azFNyJgYSdeulUS5Ltxs3UYnsj
3hf7jPvDLyjCVam+1DHBvwVlPG4olDSbUIdno5nFqdbsem8r7WKhtDx7Lldo2xNZF2VWsTKlO23w
B2XYM6RJEqInb54MXysYYlsjG7CkkLzzmZO/F499eQ9tumJ938M0cgpzG9T8QYGuowEabHlpPaO/
4A8hURhZ1FfiGJhAnO5VBK6384t82mggNz5MEoUeL7DnQoPT2u3Rdkr3CtnK031iSj3xhkQmPTSd
jgzG68Qb6PGBTPQEOce8G8EjXMLOpzI175qDDnUc8/blsRu0MVX7eLrLyBLLPjTbHYWwowFf9xLb
zAQY5Lkdl6iw4eJDfY55NsSR/5dnGfPAQswvfmwirPDU/Bc4sd0TvgvtBtTB2lnUjZb1vAgXZKre
KKzf3U7E58chvOHePgHmtHjsPn4qzqef3Cas4+OQpmR69LEc/PEKvpAMb7BGR7QYGrqfqUlyjaE9
Z/NGDam/odvZLfEtaiQdhOGVkkF26KLg5+MVj+OxrPLLONbrx97j+ON3OCzwGpwhT38e76PiXVlI
77PGNihBuTEekDy5ZlZPz9TUu10djckfx0qMCbARzDmInJcwqiVXu+jUerITjOu6C2bcDGb/LK3I
5R/7YCqdPbCWGAiHnm50T7GIRyF0I9zB3RSQ36naNuntcazEQb0AtIVceH7J44m4xVZbmM0TdMwS
xw6fhxznDAG40kvKj9ad2nWD/ZbwMNe8P44UQUncg++mjBccS21idcycftXj2cexMf8Ntr64PXYG
N/zlWNY+qJr0rId98jzMLBY/Yz1qU1elwO3c6ID5Bw1HITdfyzk6rUUW25h80J733jQnRngkm/bs
mWNyBA82bXTyjSgxYsBHVZP+ou5GT8X+NUV6Pi/UEUbXRrypNQI8gLetqem719ajUq7HvfsVmXSK
67H3rw38FQaTnFzANnS/oFMuAqR+n1qfUQEheHkPI8lHgztc//jJKiAZyLaSJzR28VkFJPjaXkDt
uQlNir0UjLFumNNOovKCMYOtO+u9PRQb/6lBSvFUzZsypN3bVYSr2yX3YadLNAJyBYzN2tN2fhNM
LyaVVcUoxDrdyir3OSJM4IJODTxqN8V3brh7h1Y3NQEqA7swDaDnm5xQume+Ovk4XFu8VX/uiQg2
1LyaDtuAQcKeqKY5uDGyLK0/mlH/1Ybd9Gzkk36hhU8ELVURF4n5ZOGW1Bhy8AvsPKlfXOAUJ3/e
xJ5t7Nos/2jm/zOU6AWJRr8DCDeXeJnzIZfXdN7UE7HKrgczK3abqz+9U9rJn4sh2mdNMZ6tPMHr
oxMIEuaVcYEuTdBTR5IL0Sz65bEZ5kcj49IWY1S3+Aw8FV0fmwns3bVttV2WGNUZrP6/jrdW8DvW
xw9jztbO8UroUyaJN+8FW+kB83Yk/YrE8/LXooeFSzDf02NvAlO5KLteOz12uzZB7Qte5dCB5rqN
lljrjuND/PLqs8p056UKe5SKXfQhA7BeZW2rU6h0iyldfDcszTs+Nta/HznCrrYzYu9xHDs8A+W/
n/Qj2DLDGO/UWGdHbYiyY5MCzEEzR3mTaahc8nHtO0QhGMvb/sJSqr88HuHPBFLtmCsNd8Bfjj+e
tIwo2fqiuudZu2WJWoqpvSugyfeaKc9SpC7g4fCtjr3fltvAHgp1KzwnhYiPUZatBXPDe4GScoVJ
Ltvm9RDduySkK1VXX1rfpdUqAns7q8nA9BeDPOrCmEn31Zfta5sq9z5M/C8seVArNAj97zRYWHX0
9KfrehaMwj5DhNeXMcA8Nz6larr4TsbymTnAwm2Vdn5sZGlVIGjy9BWyZP1MZ4V0ITOitelhuO0R
zQDlngD5u5VHQ5NH1OSmw1C4KyTZZtt2nLweBPBojo54PHTzdGL6jUq6oieZuEV5ePx9BoVTqY/5
xhJpsHHr3vpIu26NPDl7Y3qTHgMb7MLjuMFUZgGpfXrGo2o+8ZJqAaxiOk4hpKJuNOJnv4reJNi5
g0+N11s4jpMdqgKwxQjHjw4+2TeVdM9Wa7pkvfrNujFzlPEkpR7CWcFdCHGUjaBAWRjvXdhS8PPd
ikQU5LZj+op4tUauZG5D+q+/CTxC48TEIHdbqMd5iV1xJl/MF2rdM/MxuLB8XNVWiDZ/tJoTy55v
3iTbq1+6atnk2HRUX9uXzjMA/xl4EyvPhPbJ9w6RMrp7QbUDbJY/Pc4M8pN+atRfVwDfqA43GgDY
mrg5ZNyYH4Fi3YYuC54fmwKvkB+8pbNBCYZje+V0Xz/2tNacXrIRkXAL2LucgzScwH12hsl9Lv3y
d5VrNCcoXeyizIYtUgkyBedH6Jt41Fr9KpznR25Y3eCyuXskPhLIPLuFU3YXR8l1ZowBxUmqyYec
e8cBmwsIp64GBpQ0wfNjQ/MGa7SdcUmYgBodEyJbbtXutUst9BCiIGmnb+vnxv8kLdU4IWz81yYZ
Gpq2ow51NqCo7Josqp2pGWkhA+uiwD4iZJsvrBgC4jYqxW+UO/kKKynx1m7t6BvMgPVRi0roTmO/
De26B19ibwzlgMTKtfSUJ1RPM4/0rM5lbFA035ma++UmHpyr5hGMWTI52KrSqVd+xTmPAHwk0hwI
ZofFd1MR0VGUCE7MIi0+6em8+Vrb/IoyJFtkWm1SWv57048iUFUJLp+Kog8ltK/EAAxQ1PQb2ymf
jsjoBMIclEajjoKi7MrPbqwJuPa1ALd2Yb/Rjlo/jluEM28qLZx2aS+jj0h/Vu0tnJT2C6ge7gvX
+IyTzqG4XbUvBYF8a+rH2mU0HLIwI7c7RJOXnWo9cza04r76GjbkPOXf2ij4UCGkGUpbz9mh1erP
hdmXG5rK9dWijwLBJzJf9fakaorxHvqtl8FgkRurwbzITskdriVsC1renUZomxtUV/I6u9jQC/nZ
e2aHmG5DhV1uCF5iOz6msvMw8IaEtqCjZpyIV8WYOL+UNG8iiPKvvG+QKPZR8Fba6KqgHQy15ZCD
jAoM85v9A0fj2tA1QG3TEK0ytxx/uob9O8704T1ufIdeFN9wgstLL8zs2uhYJOmy4XVz6+z62LQN
3M+UCvy2o6AUojHuqpU2Wu6amI1oKRuqPT7KiEsAWulCdUHtJ3+6efPe49Cfm5kgRBatuUprLoQB
Cj2DKJsm6LPjgF9nalrC1Zu22zSt3X8MVsTEsI6/N9gIuNxMeapUXT3rQhnM6SDCiKnbd22sLo9h
KHGkurCkfzMNhIC+U8nt4y6E6wBAthlLeHyVxeyB3XreDXMI8H0UDri6POyFDQXeof1m0sD/7QzR
zemU/onPEuB9zH1Fox2WKpseCl2cO5yGfz16HLMJAr4/Hg2xFrPw1uSOmJ1pDU0zv3j4JXY59sRD
HQ7NCa6C2FS0cZ7piaDyoEX+lpbka7UBfy5er2OsLEKksbiaTv/4+joQA9ndInPnvU6yHV6RJlqQ
Vly1BperRxmwbktmlOj923HYdHme/GIIeakZbd6HumsgtqjhRCtEnaAOyHUONuLdttwX6lBgZpph
QP6k3zJhWK81+Iot01i1CxjMXzrD/g56LfqBZ+DDNlv1ok9WAZm5EFvmC9UrYKrXxwvw5xIIaU7V
va9kuBcgHLeGQ8emdogS1bwuoLRL/z5HPoSNQh7K2hw/6RLSo6VC8MfxrOn+OJ5W1V9f/+/jCMz+
enz+PSH3q23bE0yWFtwolFcUlFxxptUaldmIqiyNfy94rSwpyCsndO7xrMxNbVu2uI4pXgavEw2A
LcF49frx7BAYauPnHoXl+dkWJeoawcRsrDbpGmZqemEm6+8mpslLS08mygm+dpaW+fbH3ujXLzi9
HzuPl5dmfy8Ls7t08w/LwYPB52bV/vGKJu76TZqEpLgOFUrjSNzKqhW3OIQ1XntXZkjiNmgoFKdh
BK327xfkpXsJ+RPPj5cDRSkOY8yt4bGbz7+iotNKb2+CXaUBZIkbPPFuaU0Hp8bf/Nh9bKxSP2qU
Ui4GJMV7Ubr9BgUGaXrzD9CCi7Y59MJlZ42rntXEJaag+zz4rfvclMhSmqFJ9wbz6T+O+Q4zRBDL
3AQ7tKNohbp293ihKi65AUO9mtrmPDKEQ8HohLXlLvv1eOKxiW313GtejIETdhjy3hNy4eJm4Ma6
CXeGEg8KGQzWsaM7b1ItTo5GkaudKbgF2mBHFVaAzykgaqgNI30XBJP+QelUy3Xtg5ViAR3bqjd6
nGsfsAY3Wh8EryEDZKCqcfU4OQ0v4B6hp9/qxjR3g+7mqCs4aUvEQ38eDzIj31CHnT7/8/WtLj6G
HEkyC8n21UPEg+Dc63Fm5exWqDyEjXN9yMPudTQmbzchkVg+nk34cw61PWtb55+FsNKvtcj7ZvBG
V6Rd1t9L88Ctrv5C5t2tuZkR4qSG4AqSC6Hy/IKu0z4DJmJ3gcAWg3PdbLSGdKTJHqk/RuLLa3v7
kklLvrVK7ISVxbewNjNSDuQBI/y742sVP6xHR5wpAsWHln8FJFzD30uXbeWjgyPf5MV2s5szyPNo
SmJmwVHfFSJ7IsbSCCiOmu5FXDbcwTnXLEb+uZVDxFRa1PsWfC3qaic5SSOplpXlNOu2KH8/lm9K
2HdYRRWziezqjZ7zI4L1M2qMj92bo+fFNVKEcFpJ9DRog7wWY95gWcdl/hblffrRlE14MNMQf7VW
Zx/GLIogjqp/6kjNWENzog3s4vknW48JvDYMBxxU+tYzcvO50V1q4o3XfBuD9J1ABUI8KpAspq3/
hqT0ZYvqkHmpfOmbDi1aWtYH32rJTcBG6KRe8YJ+L3wWMv/+OKyjgd5GeaWT5mTNiu2aLBwDEJ6w
tAJ0RCe+R5V55wOrXyOfcdYYhy+KYtndM9GPOklc/NCK6cpoTx6e3YZwe4fmngR8mzUe9z0asOZe
+aB3CyZoIbrZVeAqAWw1mdalYVrrHKWbZDn0mVBA6Qm4/G4HCEWNBHFQXoasR7pxTkHEXrdwFCxY
Qjj8ZS3iYtvDVOEczWCVaFO/E7YWH+G5nywnfQ9q33pP5hp+GSgBMD1CMj9FMWJD740ARX8VHB7f
pmUNoK6LhJjwuYg6NzqWXY2yyvRp/2m0ys4Z0m8tnaZTlCCUYaogT5nmguKfwTNmMqqNy0QWNfQY
7ZgAnfw0iwhvpgxL3qYbWJc0Emh8DA2Bu9h5UaefgfAguYoxjHPKjs9WXHW7YFBnoD97p26ZLvfh
anD87jDJbJ/CPjejbDlpeEPJtPqMJLLyss0gUzvNpVMxnsL5zbQGAeJ+Rt3CT5NdT/vgg+slWkcq
fq5jaO/OJKDPegWrKUdsJqSPRCm6aF4Nae90NxNPyursS9zTD2mdY5FXdyOezBMGE+4OnSaP5egE
20aLmFCa8sgaztqHyB/sWCAgzqOYMIzWelNx52+5PyTo3IFeudY1DoHxdz0fzDSB0u9aMgpiy6H4
VtCymrs+RPW5e+6QqyyqyvNjAxjl1JDasEoI7rgJv3A2sB9uhZDNFUeZfpj/24XFAL7PYywXwP/U
q+iq1xyGKOE1ZFk4iXwSvcmHp2sNAQDszk/WquzPU7JviCt4ilNLPuEqJ6jBC78z+eMuXRXeqkrc
cIX5hakW3tl0w+48G+5DAVPNtw7AqJ5EKfhZqQP0K7pjlddqqXcy2cgxEU/E18DAcrUQu/ywbtwQ
/EkTJkxaxTM27DcsLhKkoZLbEtnSQivGcVd6MXbRAFajZASii8a4Z8l27+r9q7DS4mjPaEak4utC
x4QuUx26qZjeur4jvKjpoTV4LDnTrqQX51XmoQoVJTi9fomSvL7UVHlEQxQkonJjYajgVGqu9ULy
A4sZrqDFINGtjL/gncpbaBCRoAe6OJYK98E0Bf33xMOHCTBjr4/OjpzPdJnT3n6UsIVetUu3aUvW
Ofla+TCryf2A9DWwZhItn7YfRCsbm7+jRTdure5zXXUvbliKQ6u33ToXPhez1xeboqiPHjb6s+mb
/aIab3nXBAdJv6iZQ44whcJhUNkbIwXvWWv8cAcX1jPD8eL1NwIDYfJNAXaUMKqG/eg6b0Jo6lw6
1XDW2onLk7vyekopQ2u6F67p4sbHYLymtuAU7au+vFRd80KEqb0oyY48hQJfZVknpF016a9Iue55
rvNRJTLpr1dILi0Rv1RT41JT+O0YYsQm7dcgv7h70FE2t6mkL0Vd2jixesiW2aSWtI4NFx0WZdO5
rddOw1aj8XzxS+Nnbg86wAttvIhxRHcd2s8xlO7RCMwjBlDviHp3IVEwPfmKXDsWdMainfR3OTEz
IVv+JaQvsjNTC356JpwTCvOvKirktidZfZ9qpsvnNFB7iSsyibFhsjK2sDIU0vpGrX2EmywExCS7
xpmJQDRu8pirtXtDJUwZ0eXqZw3HDcEtniuqUAcjxccMFKDauGXgoWIyZlZZKihHUbkp82xcmXlN
obF5to1ZLRxL9R6mCKT5EJ7ycLLWhlsAtfUAU03Tj7JzmNiJMN0nGrjOwVW/UkEMseoF/UIN2SQB
gHwgIyAF5UdbEwMdccfBeAknoHnYTHFpeUazFZUfHAfDYgRIArEgHWXCNmV/BrVg0pnqrMXH8B2l
UXUxw3bZdpX1zFlGB1IDgKHJDsiHG26yvCJTJDDvE5/0pPqY/uJEhnx+DlM7Xll6XWz1iBb1mNnT
esqgQXoxUzxX0TqijKx2JYD5FRPKABMtqrZEFh131uzQK5QPgd5V2wqVlzcgSkG/X7MokdZGJQZp
zHGRHiIG2BUxzy+yz1ZYz9wdBFsbTTYaeof6fVtGCvRP/NzjKh5G4kvtRoiN1YSXmGiWhR8AIM6b
rCcOxrplbfFL0/SKWkNNrqjhvtgZBYt4LD6YVhgkBVBXbDCNlCRCrjXgkWWUniMPD3dQ4+YO82lc
a3akrUKyeRe2oKAEEwBZMaJPfIH8EY6ThidcYC+aV9a7emo+H0Mu6vsE9nByYPQo9wUx4lu7joDL
RGM7K5drEpYHXOvxp/M9gEZ9LWgLZ6G3J31YXwTSrW+Tbl6uPer9lx6hEEJ3SsOAn8qtbfnRpz7A
q3YGzj+Vazpjup2ftCJZeT1fP6a75FbnBRyj0PkhJ7O+hFCAgCtvdTo1qxLYGmdFa+PyjiHfE69w
BBL7VneDA0yA4bjqKnuLEcrcTonv38tIUBSWyE51ojg4mXW1slhUb3OmTFsz4uuThMHvpkB+5hqA
TMO3KN24watuz9TRwP3ytLq7pdL70OYOhoBmTzWCUtQo8PuTX9bSJN6aQdaezMkin0V3tS2LIjwn
DbO/oMmaDQuMJbJogU6l9141uUZCMWk9reYRIpyQ4zcQ2U8UljmJmY/sDFiXl2QSi0eFvYfwu2hV
mqBN/V4RtkYpeEJeO0U/0sz4QgH2mwHRetGlhkgBjQ96ghDJqOEQtMlboG2ytdOMuqKa9eZ1Tr54
5HGDy8HLxVnzHI8JGGN7hDTjM7+eLFj7aW5hY2B+rbcWglYmfB0/va7diWSvFMNGbduzWUNUV8cR
r3SWtq6f7gJmGUh5joMp4Kw5SfUtjHCSTK75FA0R0HdPlWirpVwl3XFoZLOgahod6q7by7ZyXvGZ
r/BIIdsinAu0kdeCo9Z1ZyFELtewQ8tL3Kh2DaaapJMmbV8mLUNoV0GKhJr9WhPphlugvz3ONWiD
1SbMyU0aDFODZuGZt8hMzVvbhkt7QgjtlDBRskA+R9jpHyF6dvqdVYoEdFCmF9Kx1QpvePwBXvCE
WegZdhyy7toOkHu3yVtc+NuhSVaWn0T4msr4NqCN2dCVmUPguDsypK/CwffJUEOMTeZBC48pSbc0
98HkhbqxqXPFbZdbTpTKW1cTTBbIDZCs6DLKAnSXdh7ipjw+YGY1gYprs8+HtYgq4AFoc5hecF65
HoUveoWcEN46qtJ4F+L3vLSowXd6Rg2goV+IfuLW2eFwlXp4c8hMX2hWBQyjMst1mBTBFzWJnHSM
T1VemKFMC05Z+RrZQQjMYLakDR3I58D83g5bp8clFBX6ss+q4jgpQE6oB3dSeO+dgk7c6v6Bsimw
aAn1YUxxqsLm7fZAuL13N9NOeq9L2pJ6BMEZyJ5Pay2iMG1P4Z7P2rj2CjFTbxvlTwW7A6l2yo0S
R2TIjfCJFYRxhCi5B5jDJUNWQ122NxdjQGs3oI+UQ5nOGvx3NAhfFRKA8+jZaC+tFD+njSrAy4aG
E4Usg3TgF9fyBBfKIvIOsGGkGcnarUiuEI0dMsB62QspOdBJBfN3G2ITh5YyDm4GS649VfSKL7wr
v1smjCBoKag69eHEzeXVM5NgSYXnsxswNA3lUXVUzoZhcjYBbYuFAASNnPvgaST5YhbYFnb3i46x
thQeTrqJ4R9WWnZEA0fgRwERUWPat/WtdENn9GnyAAG7ICMKa7gxuibr3ssYu9qEskgzrKOMOzch
58FaOf0bSDdvCXXXuYlcbSeto1rYufKrdtR77tc1fj4Byo/oo0i+KL35ldWZv7H90DtEOckEAa1X
lHjo3FqZfJB4ZFLaKtdaY1hXTIfJUthMF8JwOHQoPpZ13F+TxkyPgLGnlZawbip7gJh98aFnNDEd
7h+Eh+f3LGEl2PuthrPM1JjT/8I4sJJtkjxbTOwJkm2WulPMjA3y5jAw+QWihWaoQsj6txo+1E2X
dsO8VrOB0TySmLLnVsnxIPHNFFQeN1EPBVAbdbwT4wsVm/ScmU6MIjd9c+BDbXCAuAuyzIF6DFG8
1ArWXagwjH2DxQBv+dS/Vm2IBaTUzkF4iwDJrlLW4auJHLGyT6ZtiDEHptCNEGYb60OkMU7NGV8T
8xT84No6wvoSZ9Y3FJjaSh+KHuYPNuhAiGHh5ll00cUPq8B8X1RLv2mnZz/Ofos0fE2qSp0MdPr4
tONy43lU8pAlO98Z3yKrxIqeu8WmYXK81ipM1hNxg2nHK1ObL8y1VE+wI3hDFRnZJgnVN9+3toyc
7s6C6g3uI78mU1h+kjkXwouuI1YxrAOMPtO33bx4LsgQI/7c25CUZK9KOS6B9Qc04YNtUjVzHh14
KRICVn3IpW8J4xsmDQpX/UITbXfU4zepueHTCH7EKDztTBx5tO2GOahjtM+EZ0K4bkm8AoaLm0jB
wCntPTxprkkbK5OjLiVyXhYY9ZZ+EhEypVq3ORi3ZKBjNU4gVJqS0oDybWrWddWehTLzBUvS5GAR
x61CNzlqkNUY7m6GDEl9IHPIdxC9ltMuU+2b1tMcSlvjvSdxd8WoMd4rWTLxzivC7XOqf5atzq5J
1Ze1ubMCIfATlW0Jky+CrlJnW4ccrL2MvfKo1cGta31voyVgY5gmfoMbsEyZyytnCBnNavwec3fG
T98LztItPaxmmVjhZ5utlJcn/B3kKsjBV0uTz3qKwCf0CW3Rvq99KjmYzeKA+o6h1qEnwtWoClSZ
2AAL5lluo3ZjWuPpd2AP+CL4bjc+UNwgXeOAe0PQ0RGu5rwMqCc3TiY/AmrZFFurT4PgKm4W42ro
azALI4wLw21WlgTcj4UVDIbGdNJhAR8MCaoExSIuY1KnD8Myjz/LwclOWGGLJZYfDEglid/IrvT1
qMnZP679NGrJ5MsRctGZtLh7E3Cyi4S2QNlzsDFBJikxZllVb3xpUDGbBhRztKN6iuWLvhD30dFI
tm+J0nZcYoVB9bKkbJeg4jbR6Fa3topunl+/KRBdqy74jdj5JWvx+qA03rDYvfuTYe5ObuYzgkv1
kjOcxMBpcN0Ru4ftdCJX7gSYifGFUl7ZMeFPW+1JFumxIbjmrmo3XxZJRYiOQiXrz9FqWXhS7mAu
XF08Cc9r124cvbh6vWudDU3ydaZ0qKKjee2bL4jIH/CjzZVU3YEVLOmarTmLJQtLcHNEfcmtaYQ7
G/z0wvxHPcS/Q/97QEToPgu8uxmX8bnQzVtDhjk5PrW1xKjv8tvCeDV44beIrvDC5+pZjjJcejCa
wRqY0bKLnB7Chh6S99EDJgS6q6zK3KdkZzQGlnydMNBdBj7zXrHsPVmHcY7imjAs7L1e55t2y++1
TU/Q9wmIjuz0phzCajFj0/0itUrMzli7eaGs+ApHAg29H286S6bbvmtH5jkfLKPqhe4YlPSZE8FC
QX7vuHCvx7Rf+abfv4/JSchWvQ0BdssC0fbKHoYv5hE4cTwnWHaGftD0BnZJxYjZ/07DIFraoXVN
FN5uj3+ao11yHLCHGav9NM3ZSxQmhlNAEnZFXaPvjjWt7TXAD3ORbrVkBiyUOKpoCahSAwxtppd8
BsROoM4XnU6/LJuZFVGUJ8QAJHLldSUKsRY8RCNBsuCcqFfCIZHGz58zwjwhuHssNy+AFIy4KhYz
xpMyEcEaH1Jq9SpN/ejEWZgukz56Z+mqc8MbIDnKdqlN0w5q1gyKUa8lxshDV08nk8p80FABKkNN
QK5twiO4L0K2beI/XUn2ZskEi2UJJjz0rESE0R2WFXFBCudmHBzc1CFvQL9Txvw22iyihsp9gd6F
n2kMaEt3B273tK+4/JlLDtQ6/Drc9xlqBiO034qOKORGq6kod/JG2vvFmlefQgUoNfsnKYA3TuBv
lg7EQiPZEc/5jru+oJJGsRSzngHswkfZj5Qunck3YlVP4HonAgsJgCjeg+YcBLTVTdePDkWex7jy
jWIvEwcfN0FCnNDTuRFJdYqYuvTKeOoNLKaOYG0IQ2SDiSMgQ2I1Wggo2nFP6YWB0GN+R2UnO6EM
YObbOZeii4Fcudc8s9UT5PLdgDN5OZRABnSSQyKhffVQ5QquzR0uERZ5FAREMv0vUWe23CiTbtEn
IoIxgVsJzZIlS56qbojfdpl5hkzg6c/C0RHnotXlqm5PAvIb9l67Ctw5uRmzbdFKiLM3x3sEJ6HK
r9GgKnp5sAH1cKJxc9eOyROexwEhSOAVTICsSBMZ8drXeZb+ScjwRTecQ11l/GyLi9PS0bMrh/fL
NFdwoqcj48Hchk1YFO1JxowgB3P6mUtItEkpeX/bT8MbNjEU4SD08ftzTFpR/No0cbVKDdh1tAE/
upp4uic4Y5tqpZe4j7sWk3zSX5ssh4Rn5rtYGAcHpfZOdAwjvZGF4lhdeboivIYvGIVJfa3Khzsq
agjd0A+uf/BqNyQPEnq/ofUfYTKfJg+RkQfceRUnXAO+np76xufx4cEMbES1Ckds2VZheNyKrQOj
lm4wmW64YKp1xe5/jVotaDNtazfFNkwSex8N1t51I9rVabTfITtoNH/mMU17wMVhDS8iy0rm7wSc
+XG/R8F8y+JMbrtiHCGGFONWFh1eTiny9aAvXYqfUdfMGA2QK6+KkVmhnNmxlt6wjlu+bOJf2h6i
N6FUezN1N/z3pW8SqLjc8Sxu+5OgeYDudNMYSB1nTafrqsIDZ2S9Brj6UTYsh7ih2fd4xZU2vnqL
8nhfIAWJQwqKMfbkYUDQl5jGZ4JVFYDwQQ3uyU8vyKfKtRN3gp5W2xcIO4M4Y+o459Or1pxNjpMz
hBGWffGUT/jCkQrYWF0C5i3XiNyvtdKRKCV+cWEIERP4BuPJJjGmiJwfHNbP5HGYwZD9Z9sT98c8
HqLOwFPVPXRd3lsHSW8f0/rVxFwQOcr0bPgxYvMZaD6CuVr/adMy2snGOS4/Eou0TRSRc17I7yrK
z4w4L/ASzjLzj4zdkX3NxUthtp8xpyMVlXemvGugK4WBEgOHMLAjpZyfGGL0tMAymyzCRA86u5mz
tZxwlynDPRXKIw4TGUTQhckLSupj027SLEkRDQ2fWEt+eHd340D6LtOmifCdIWgysFgqT+B8LFcf
EVxgBYyzEybAWBbCHrreP7XTYhL28qddVSjw36H7aQ9NswmhaSG8TPc+/pfVkL5xz3+ACUQwEapr
2f9z8vCQ936/U3hcFuDAX5aLbB9Nf+f7+JLQzjjHxJIbe9QmataQ6uv3735fBkPbYtNog8mL/1gN
YDxOsmPtIcKan1PEV9hOoV1qQ+fw3Cmcozb49lHLFsg5WIeN6yes/FSMBgPD+TBg7vBGzC84kU2D
KyaNLWLwcthGEGAm3x5w8ZFdQmUdEigFmiOJsG4r30y3A8v1FfPrZR+kDm3fCnJxnH/EhzGSi1lK
cNpOKYNCuW79U98DSKFv54SxmGgzKe8LPp3rl5wOQ2UdiZOwjilQAbZwkiopbTYtS2pG+KQBdkDV
LoNrpfvJwm9nQS4OZljFWxuzwrO5vCB/zNiwlouPpvIDc6CSGCEQ31iWrxH9fKZJ3j1h+E3AB2kJ
7iB60FTvn2WNZVvIu25oNUbryd2YVtc8fIBhN2q934XYzi5wOmiDzsw4td/jVn+0AMlpJ1L/ktHo
iJwxQTYNj9+XqEGKqEdkc3csgOehkQ8P3SY6PwwqxiTwHKDG2HpDol0Ll6wrNeQL9rpFnUUoSJ8C
HFIqfJ+9hDSLhPigDmwShkXzpWJRz3tpf3ptHQFRou0hW+P6+wJ+kqPcgWTCvOfd92J0+GKUx9Kz
P4CsFnij1A0LHRSZkJiVKQ9xGbjFSV5G0QCKtKCJ5KOP8SPX6bKK6JGh1j4i+65vXhUiBMzuGtmf
e91moaPMQQvq53Bk41lgyWJiyKQg84VBR87s166YSM4kp8rJ+Y+oTwtOPxkggvtHn6dt41dXF5Eb
TWf23prz8ATOSd8OSIFXutfuDGXOD5H2wKpF5G0Hu/twZ4/0wfw7Zn+4L+zqMSVJ8pRB7b3oeiBJ
PdtJcwAezJSWz4r2WUZoS3WZ7hp55JcD4Soih4iB1clHtcGgL4edHGZPYQtsfy2zKDpGBBiHdndO
ivJt1Ex7PxtLvqnnRjubodk1+sJEp0755K16nxidctC4YwjeWdkemPPxpx6JkEf+8jSXWktkSQB2
9CBVWb8QU/xao5K7RCYMQEfcq9w4p1lGno6T7E1JclZrLSFaeaf9ycT0jkyrBowE2b0ME/tIyViQ
upVTlBfGMWOtQzTWyIPbqQeGg++zX6NVy4jvkEn9M+k4rmyEgU9TMcVbF0T4TfuTG0SMhbk53x2G
e0GnZS2JlpCV5cBkrSsi70YgKHMoXPmXalF1ZUgY1xbapSNIOu2oa+wnpop9XOISrWaWhxKlLHu6
J9VH9lMMA8vrSfsTLZdHlQzcrajnnqeKqT4O+O4rbIZdCG32w7EooVUEf1BlHKz0kcYWgIS1rru0
+i9dNoUJyVK4jTZWXlRbVNxwVQx92Dk5V6rhRmKX9ZNNle5qp4IsI6adfv4sZfcVpdrXnHsIR6M6
OxTVfEfU/a7jifr2HGK2PyNmw3/denxVSBfZaBD9kJh/4WP4K28y3YdXNjwtiaV5YnISQz82EcER
PWv19nyBdWdt/LTGxxQC+OJxyY05NK92P660NGQmmUT/sGnWd8AhaLAK65B6OkFcgiSXqWvds1Vb
X2wOgj6csrtf1TWLw3yBdKAqReB+5MCIGSJW6q1T+pfqjeLHHp6sIfO/a7fuVpzmCFmVwfitcrTN
WIryTLKZOCndQYJRSY+VPo/WcUiKbxt5JaxtkaFt6f2PnB3YOyRksR6JKqA0fKJaYgo1NszXc7/d
O6yV+Qoee3soIhfB8HGTFtKGwx391crO+ce7uZ6t0Dk2namviL559JnMdy3F8smBQ5ISZ7KKsVMH
ulGUR921yiMhFf97+f8P6YkIUJEzsq5E/8TnE21HYmwDh3nKqshH4yUigE6mUrsbWC1f4GF8VgOO
hN+PjCK11grSEvP98AXgj/nCvG3empbC5bN8CNx8PFLTC/ZbfFjmap3h5LnEbXhBQx2huNfETqAw
0TnXrv//wjVr0NFSoGpsnn7/frTm//0vqqhvngbtxUtIgWhG3Gj1p18vx26c8jeKi7l0pvLAFueP
BqcLPIZvbXIzqs5mYZXncvlT3WKhtXInXOUEDQeGZIBRk8fLwz21/JOVeB4gxxHF6vJhDzgJc1vM
P7Mg9E/IpTh3SOT9/dd2+ddksZ5IiePGdlK3oosD+pgCFAB5Yz3PxMvttGj4GvvBP3qT/5cSMj7h
A1yj1FjSRRx7rwGMXhrZLWzeh42CRbKSXBmh/gMX5QQv6osEZo5kv9/IRrVnVmVLh8hmH2J5Ec+r
zMFvVo2K/j08GjTHRrfkvDZmvZVjeiUQ5KHZMrmMHazFbHrzvBaRc1QhRfSg4sdLaIWWoi+0sk+L
MD27rPQjMnScqpBRGT+P9nTk+a7WferGG30ZQISxzix/GXTlyauh6UvjwlMbCMQaOc1p8UsYevPh
LbkXjDKrEgyzT8hZRtKAr+HKHF0MKNEr4CiWUbF26+cLvBj4/JaRstLlTJ376eiREUj9zfQ3LP2z
45/YmuK6tZqXFgDsgYivZJWXzXdl0hfpk9fu055aB65clWl3azQPPUeow5Z7XbPGw46QfAPKGze1
NK562LM3FzrD7oqutO7PBuGFaUaCJ0PXQfftgOkr/U/bXZQi1VTnsQJEfd2KRv7xZbIZFOs8HM/T
pss0Liy7ujDYzp5ZVV+RZmw9ozlMo3OQbvXHjPBjWg0yFRZUJMLauG8jP2DVVq2tqobxZprjDtkm
sLXSYgaKNag2DDRAdXsv8AaooUZ9x4+PVNha92F+FkUccM2/OapHulbb9+U5PoNFEaF2SfJk2tdG
xLSLJQBSDP9qNvq9HTlr9dDB846g7IACaYOeXLB4hjuLEYLzuEU0SrIdsZvexVfI2DwO9N6wSANo
hbNiZ5Phrg5UHZ5SlWTBMNPEcztDxKuJNYXG8KpaCCxiyPOg9RBfxywMtN7+IhwHwE04BcydHWap
iHRBAi7fT7pyBy87K6B3Ve52K1GEj5G1YghEbKXZ6PiyKT9OeRmuinIJqaAr4TmzN8VyMWX5mxlS
Kgiar4mM874ct5o+3FJ23ZbUSYCansqqIrz7ajpkdyVpHm1marMku2Kq/m+iX02M5NtOwivESmYP
6cDIpl38cWQwGTrIzfrMfNvd9K2tKLlDpPa8Jy233qZN1i6L21VWswgHObiLDQn5b2AomsSm2oSJ
tXaX0gUvEhumAQci+2W9ArJrh/CWQNvok3lAzUKHzOqEFPsNKiS1Gpq9YfWY/4lZWo8GUx77TH7j
HCTIEAvS83jGUQIpM94xgT9IkE2k80XdxliOCiAMeBzG7uQIKGg0rQUyXmCRXH6kmzHK85ZaBSHG
DmNeIDoYdKIl+IxyMsOF2WSW2NLrzRqNIjEtH4luPasIB2uNo4Souulg1EjehjwzA8YfpnKfs7Za
xMUp7Ke8+SndJfa2O4tkelg2oyAr015Tlf9l55QcBmTVv7WznUXFZkpKpmvxP5IaGEqm8j2TCfXb
HPJmptfRqtRRyhiXC0aKFdLy5wJ7MBxkgYR8eemQjwRWTfyxD4OIVHv/lbhR1lFJS8dhYjAoieZ0
+FnT1OWBkxHXpmHQdL9NDIljycakruS8o2pgfzOrlFhqNyh0IlNiC32IlkFNbhoUWQXNhGG0W+Fj
SfOimF7VjAijE3LXTubH5CEHsXUGrVSnPRjPmgFIpr5IgZFHjLQ/FZtxO2+G05TM703Yf7JwDTzL
H3co09KA2xw2VCtR5pifmtZshQTzamRQDEtwWlHo5cyw8+/SdLqT14PeMsIy4NRhz9XeNMXapnTB
txFatldFLNb2K53IEHg6xN1ieu4x7OgVYx8mhmSaspvLWvMJq90+4jeOFbHbRFr+T5dTv0srlAgy
+mDG/NL64Gb4VaT0SCMttPTIqlvW+HjhYtZU9cHlW9roFlFHqOBJBW9B+42xzc63MXQY2vQ8yqv2
hd6+F7qTrqmlKBaZutXpAc0rEpHc2KREkaHMDyQOs3XqsdUbDZ7oY2uvXUj52ojqr0qkE0xII7iO
1gVMw2qIELvoaI3HvN/EXP2BHs+sM3Cc9Ux12qxeJRp0SXiiBLY2yAjZEjKlqaZcJ74LOpQAvBiB
2J19mW/K3nzDb8n2wfmqE7RJ+sx2WU53G4Eo8IR2PQwgu+nQWGaNd7Q/pyFHiEe4PMmu7hd3Gaej
3jC07RDGqwfRUtp65hbg6cwzwjDNvwTcnti5Vxja+ObbniVviAyv8DtuR95Lq5ZrVv/ORiT8isEU
9jn1fTH080bN4GpTs9/YCSRj6I4Mpjj2qAObFVFL72GvkHOUFMSZKu8zSukVmw21M7pK0LvDSTDj
+ifhWz6y2GcEUTwGk2jDguhylsRb8k2Puj/U3LzkEnmZSg5uXB5sSbGFokJfJ0mzT3LEoiEnKe7S
IGpm55A6c7drtPLZ9VxQh6NE7xPMpfGvHRBQEQzohCx+u7jTAEg7Z5zQ6GtGpziRqrPsJuqDF7d4
DIXFSOFgiCWbuunILYh5W+agieOLGPk5kzqduJ2breaafxV6PmyjecfTLNoZIzJAUdxLit09SISA
hyXvqwj7AK0fao/VoPRzXZBN4SkyLfpZddv8i1P8Tpg4/Re6F/Ic6KMi/2HpACa7XH0khIoc3bZe
KqRzD1/WIqxiZTrla5vJezZNOV1Z9zpkK9yzDvvtxuFwIZa6s4bqyHm6KUYTGHGXXDq5MOS757go
KXCH0tvODk4SbWkCBHEuUhFnWswzXGaSlouch4000Jd7xL/0ZLg0TpnssNAma77iO7POjh6cEAoo
gMw2aKKoCAj+8FbFMDM2pKvt7MfkcgtVjvE3DPutKeya8+NpRN4Z5Gg58QKSvgR4Mb8aRgNTH9zx
2vDkd7TEWNlauNa9KdCndhHs3Yo6VTsPHsaGtuumh6gBI+tYgQTehZrcq3kMidS0Gf+RYBvkFlaH
kjH4w3J3k6JKtNFXQdrdpJV2KIXN7tFuPTYA4wIHbLdtkuf7wSgfdWL9Z/UO5YxtpvsMJgRj4BbV
3NZsPbm38bqhq97MJJGvuqWSdsXOgeF6qGEG6rP6aXRsNZaq6dVq3KbWW2rjr8IAsmVHrA5Z7/rr
zmk4bi2CTQUITbSxX4ppCPUQtD0IFjf0ZhY3NTPviF/NNpQYtlKnOaQkz5Ga9B+w9IcukmHLDwuE
b3ymAP82JbG0HNbbAQ71jt6MeU3yX1F1lxS/44rsnWrVlA429qK4L2HQaH8rJgj1xGQfl/VGeR8s
HP9U3X/jAF8Xg+dLXcPBrmrWzByTw0wKZRuJZhW1/c1VYg5ymLymudVMIgKj2P7jdlgpW1jCuyiD
XG5H+Z1UUKSSpWXsPYHSb5Lcdo6GWZ+uDeXdI0nS6oAuYNOAQwGBXJG5gMVqUdojDSvJTGnmt2JM
f/TxQCn/QYuNCmDQg7rLwKTOvOVLQhCLElLohC+xAWmX1lQszeCsIUzgGHMo1I4pU0zMRQdrDunC
BHdNar6yn7dXsRP9Z40owKEns9HpKIfxOR/MbuvQBh6NZOkSIkQ0/t8CGmaALuvFFYx/DZ+Fedrc
DWl+zPxopFmnVAn8+BqyfjHF9QOfXbs2maNtBbZVfbKZ0uWzRwbfLDeVt6mVfrElTMdci9c1uEYv
ZLZkL44/g2aqT0iHBpNe9f1z3hbd3nao7piIImCQs4WACUFo9j4pjLngKzhZUl0LZONyAeiU7ra+
H6ZQ3IgNJbkQ/gX6PKFpt7IR4thVIfEF8CZ4/yeBfp+qqkw48dI5o0rOxaqo2l2cFwZjUYljrDZu
UudLG4vWF2vfMbdhLDLiWUn9zhyuPjm15XMT49qauGYtm02vTyYwk4m+4hEAeF/dzJG1yOR6FLB4
BwN7XuI+jX+mQihQWeRiTYWzHVMN5U2UXWdfEAPA2g7cKZgcI9xp2TCuq9pxA9ZmFul2PC9A9B7T
WftOLH+Rr2WIVxlMrx2ewDs3JvfK66xzmT0beBH3lWbdpkQ7lTlJopbzTUFLWcz4eaPH46nXMpaq
RJAwro7wgczGjzYZ1TasyiwQ5Bs0SnERaXPgLRKpxLD/5lr03pLnR5tZMwGzxL6nM90ayv8y9eZp
7jXEG0OTbufMArmrR/nWm+YrWi3wE9pQXBx/REyUm80KHDCKFAmxHwwDURnzT+ZF7sa3rYMrPuqO
qClFEspOuAWUX2FLwiR4s83B2zsz6sp6xgGpuSdLMYH3Q5Fvbvwle7sI52MK4MXQE2gLw9yuLNK2
VqFl/XV8ZV99SEMeI3v2ZxTVhk5ynCAineHCnZXrifO/3pU66bIYcyZgIW32knfdpdJMKipf04Cp
86xofgNG2xXgjXOKxPIzqtG1zX23HtQQHUc4I4QcshUbunoniImX5O+ebL4gYJMILzzI87gJQuGv
XSr9tTnmqDQc8YKCh5zuHIR2WZ9Cq9X2BP+e7BwXl1MqoAtlh1aCOS8Kl8Lbknvf8PgTn6wQr55U
NHap7aIU8yjCYm+jOnKoheJ88jOTrOBfUREbb51nkJt5zmuo3fkGWuIc2P0pgKF9/y8ygD1ohAWS
SNE8y0m+x1K/+FE47a3+ZGCE2Ba25BgQ7HqIp6oYFwseL3X5Nylkf1HF0ODASvw1cAfKU/IgD7xL
fd0jh9P8eVvmTbJxlxGTi+2/jHsaYqR8UZRPj0zz752W/szI4qVGG23j7lvXA4m0nj8hrBReYHi4
j7KKMWdRWEcbzM+qsVyxJqu2XdkwwKoG5+m8R0PM4j2nNGolw+mYdqt7dxwWFb57Bv12UY6BrE6j
wB/V1mDWaVqmvi59IFRxMms0HRjEhuQyTZMKlqlAWgBHcOv8s+ubYpcY2dvUEGBDSCQmA7ff5GX+
MOn7WSzXF88bGaPCKtwwxG+Rv2URIwz5Qh6Bu7ZRIa1TnW16pfn2KoMVUDBzAd433ewFH99MlBlC
I0bFIr3CK9pwbQz0E21rohycoqMBHJkZMiJkAm54qvZYGRjacVSicWfhZGY2JGryOBeLZ2trJ8Is
mHssH82+Nl6ICzsj467u7lS2m9qaVZCiUW6YjG9z54Sm8iv1yDVwzdvg9/GdTUh64DijIZ4mOqUs
6g8w8eJns9aRFNjVW5uzs9eN0bqrTgsymNtXu0OCJMZi3NHihc/GiIlas6iCevVp1GRRjN1gb0sx
PxEWrp59x8HVE5fE//R08In/3GIofPQFChed+LrdREgYZN8khVPC08bzE1Y8vX8NTb1/SYx+eGHi
jWsfypEx6zDEG/nkWQmiKXLLUWy0HmATTPlycokNrpDVZZ0bCBZrQTdu56nDr99Q1LRR1z/9vujQ
G0g6QZDozJfSld6tUJCLVEOvhaoQRECU5QdY6n1kvWTO/Iz7c8mFLAzeEk28qq88KorL3MiOb7Dd
xD48LQbu6OJSFImYqRtwPU9xCrqpjfV/vjKmWzkfjDI8u3aGTCppeDdHP3qbbfqRFuTO+ffDiqCl
lSyQ3tGeFjtPpAAVe6Q5OoiMVYPjiKvMFk86WSpPtv86VPCJydmFTCjBgw+d/6Qre4EzT/hcyTBy
Jp0A7zk+IHmmzqVTs30VvWmU+zSkPE+dDHXd0GnXPK+0N0U4ClPQ4loODfOYJLcPlQ4pDsb0lJp4
UhOwCviaECDQiZr3kPjRAwFICPSAqUonfjLZze+yAtKmSKX1NHpPbpV4l98Pej2zoLKlgLkiPSF3
wi4uQ4tyrRy9I++vPbEVm/zSuw7p5F7hNN6p/cj3S8McLaw8RiPlIMOVcinSumd3KK5CTQwhjbR7
7swcCQglP/uufpsK3w9m3q8RCFfSXDysQMw9hb1xcYt57ZKQOc4XQZ17LXI32tsJTovfPyH7w/fi
5CVmqzwvjp4FvQKjyg4l73JxtfE1WV7qiZkn8gWgOA7qRulm6eP3pWREXszNH4Ub6+gT73j/fVGs
5LXQv7SKX3kJwGU7tc10w7y7rash3aPp5/DH6NxwAo+tWwYsgsR8t5YLIJ4BfLg9TzoO+e6WGwDg
Uy/cEk/TgqBy153Vly/+aMt7QWoW8TPrBqO+6rr2ZtiF/TITu61X8KwxmDOf6/zi0Uv6Gg5+9iHt
wbCtTSi6f2ZVQEN191kSASgsGC1HtbWOMMNerMaYzgXpnmMtUXGqlsm0bZnHIUwk4de4Q8px2KY+
RsoBwAHLhYhZcwjLKDX+ZsnIpn10ThFeAm7PTY0LcF/a/btGvY0w07r2GUg9kDONNsHGqQ49/0nR
4oetZCUySUzlyYLfzj/L0JIHOeUBJpMN3BkVZA6Kv5jEmOqbHRx6O+faCKn2ekuk9yiN1zHbmR0Y
wcJP/pSJSw7wwF6uLSI4bjy3o6EDlFR89mFWX4p6fnNH0KYZhjMGcz6mqDY8LF2iuQhp8sK+WTHC
tUGiPy4kk88p8Yy9Ex0wPSQnXR4Vh+o+Lyu0v0ISCahTT6Cldd362SqqVxRh5IS5jRt4sc9QXI6B
hJ7LZ6jT45QQWdBHPbjhQgbLyb/CkWqmzruNp/bDVc+Wr+3xAt1CWqNbmJj/HG5TNqDNMUGrurVr
8d1Cga8nSUFT9BRtvtEfQ2eCFcVA1aUwPpouI2Zs8d2mzP5pdY2NomL0MyQx5KKBHa/WwedDMc8f
f1+ocNttmJdvbql7zNvIBMPTA64eHdzvS7r8/1vWMIx8p5MklhjrGQiE/hR31ndn2F1QYZ+tU89H
V0vXs2wW3Q4DglgM0VHSnlkkmnrb7+KWhIdaeNO6El20ySPzS4UePbuOG6UJeR5AyD0yFAM9ZyKf
NEPKASWZboGJ6NcSIau0cAK3bmefhnl6afIh3PpVgRruBHxIQf2dpueyLv55qZq32Wh8pLCZMZwP
QTKI78oa/7YVroO+/PRUOK6VeUWmSCGM2xJLvM5QqTeJt6LpCcOTC37TDdVP6cTMqFpn20yH2agn
9i3FEyryn1Ex1CB6Q+JyJRIJciLjuYWNW6FW2UkWnMlkCe5ksYSsYe5JKnKWxrnR8X8SIRUShGpa
lnlgMvmGAT7F6YLIhHgOasWg6uW3BxsDWrzHPs/Yzh0jebvqNBbLi2Yr+qSj5VIeUH3RlB9DRXsb
M5vtSYPuSS0lwsDdEimM4YA0tKO+0O0qWqR+kat1Ts6eQGXNLjUMesVCl5eqdaaNoTpjRUVuB1nt
TogggT/EzrorLAkAf3xpcVRwBJtfOgqUs+/S0cZa52+qvvwbNUASxt6BopB0Bc0W6TjSwIuKXxbF
V5PCMFuW9Ha1zscofRjC/IKSewSDtDdKO4gbKN5kP58rP+Tpi3Mp0P1nZHJ3eoXWogVFF8nmNOES
JbGNQYhBTpSQT6wZbpFJuK6p5y8FI5ihI3G7gBO1FlHxw5Vyq+vqZs4cH/qALNZmSjv6b3lLnKry
HAayW+xf5Eh3LCV81Z5AQv1zsN8tGo4vnIkPEZF9lXqTfYjzlvancZjBufE1dNx4DXgAZ2GXKUia
4wxhEcEfsh2fOZy60yDzphDqHXKXrRsZMnFr/6WDn2/SRSf1+xIqZa9hmORr0fiID3dekZtHLe91
xKHVA5OTONoYPzah2d3KwuPXBIBW0LnuxoJQm4YRAhrYp0ISI58wdF+lqu328x939Evi/RQeNDbT
Rv1VO+l4xGzCEkDXzzRtCIEctY28MXzCVzeu+mk4QYZ0t3hC0eoNLjo6UhD7btOMzlfqOj9uRCe5
hr1wYq6bXluhm9vCHGOWZR1v6vheGvm5Y0SwLSNruDBseKuQQO1AdsebuY3m18y2HTzpjDypef/o
bmPs45SVNY9d6WClCSUb4rx/lR5yxyRyBwqd4SJNG/VYRFoRMtsmHvbdHBGFJVrmoVqXMkbj8/hc
VKYo7ZNlsypgEo8GY1koRVWAJtc+OCklUm4+BBvv1WS1aDgre48c31ujIuKiWpJrKgL6JFTRih1W
Bvx7s8DfMk3Ic+wYyLjatR0boHZDUDYjCl4kdtHz7LP9w9V8dKvuywLptSrLQS59OOe8Ve6GxdGl
lb2zauuObG4TKbxpsGd3EjMK/JJWl5y96YC8ad9b9iMJGXTpnqAncN98E1U9eZtMihqE0ol/1wFS
Zj5FaD4Y8gWK6LgF7bpXlflZCePTBSmmaghdmBqCoaUjsBsGu20afqSEr60nHatUPlSbeDSumhQk
crnRMzzi/yyyGhFzNVihBc2yPr4VGMJPYyGPDNXR1rFByL3hI5JkAShD9B+OW+/9zOv2mXK9bV5Z
ODOpDViAF3stIw3JQ8goKeSPdaMHvezfETL1LxV+/+cwdwKGzNpBQxrG+ItzXFRFsuf8G1a57uIS
1Y1jVcbO1sMPDe7d1U+eo6YdRdkjYT+PMBi5vnJzG9hnTBmeuHd/qOf1AKQYBTVaAeN1GKL/UsT5
z6MzhkGdaTuRYJEkwc09VPM7osskcEp2LXpoJjiz8ifX1PUH0tZgiCYrSJP+6DqNxmoN/ZxbmT/Y
HtZgwwjoK2oZ5CypRzv9VJlQAd36GyPB7NCzdVlLLb/jwaCIjr296qAZ2DimaAU1i/C8Wl9HefFf
jIEPChmSE4OEkbii4TGa+Dskqx7yAGoQOSYsd1u0QZPIXwEdsntRAyKzaHhiHBShQIba6gto37K+
Mdyx9lE6fhdFTMvS6v1W78ASWADKXDcL11joS7ptlvmR0B5tggdl9p/8WfwTs/93ajo6/cFaVZap
WM/PhLRgtUrfZjQ+/aRuiiapqB1A9TVuPc/R302oJzsLBobF3o4ZLObhzsioGzqW4FX3bRbpXxyE
5tnhM/Yp/ZXtWfdG7xsmwTSSVefswophIR5M9PtFgc4bBbhDiWSEV07CQ9dlf0YNmAwScTQSjvcn
bqe3PKkvTmXcajMP90XFE7aexYYu/aJj/V7FZv9lo4bezM3NGqthY9kFjWHqhPtynFheTCuTSNGN
B9GGtX/yMHWWU3nmmStMbJZmR2u2X8XWXPicXSmOHtZfHkmpz/vzJGLD32iui7mXOnYauRrgm207
maD5T9AoQ5JdzEomE2XjT4ZjDpps92mXuOXxVa30OEx2IHtxwgxrJTyxwUmleAYyJLOacGd7JoWv
FYDfi+lvSamyudT1ic/jSc9h5RlhrqKPXqwWIrKjbaoN8Cy8cy6SfpuHWK642D5zlFpkcX2FQHSC
Siuvc4X8YkbtiaVqY9qMCkYRkthbWgCbeSayiLObaxyLq4mtbYMH+0WM1shIty0DI9/wbuI1apx6
M1hutnEZ2LmS7XY6pNmpYLBQz8YNLMywd4lzb9GxNdh0zQ/85eaF1CTmgfUXMcrPabqQqHA9NqHx
MNG+ym85198OtGSZ2dj+ave/iklL2OjtiqgOVA/OI4ks66xV89NkS74bFmMAt4FqPg3ut9UU5S5s
xbeT2M/x+CydZSSb1UArBqK9muYukvg/MjIb5O4PPSnxoZTyC1zG9Der2awWaD/L5KyJTBycmYcQ
OgOn1/xDI03gVzXSAoIIMrzOs4/fj/zVJoeH4vwfd2e2HDeSbdlfuVbPjWy4A3AAZrfqISIYM2dS
FPUCIykS8zzj63tBqtsthtRk533sSitaMikRgcEd7ufsvXZvnAWhtgx9MlECuFTLuPSqpU2agDS0
Y4VOL5LskaJAUu1Z9Pgkg5Cmax6Y7DYpM7jl3KOMWeUJWKMLD/+4Oa7riIRQZFprr2pgzsRTctYx
C2NYpK6QZWpgyeiS5FbUB7wwtBvBoyK7WiVF/t2BHXMlQxytQAVnxAyeZ/wGtDSDc0yo8Y0PxZaO
YWpPzXZq7EfTd5MLA2E7vuLx0os7gxTm6SlyiX2Fcfg4PDk1nFh9pv8EwH8ciJR437AAJ03yFWo6
cZTRd9HEW8ebadqjIIA9LDZuvxfsadZB0l7ImkQE1mEu2jvMPfTvSczYW068rz12EZPFzJFHW6Wq
r2LqgU5qxXnRxDj5oU/Udn7Lsg7mDRRUZc/y/sF+7UYARaPng+14LgdkCXVOLBNhdGdj1V8ag9CR
l2Li1CdK3/ZEJHszNCvZO/FKxHT0MxEB6enGdNv67OhHWPULw3NwXxYabyuf7xoitCzQt6TPkhdh
xcbZ4Jcs2OaiT2B8hbK7q1RygAhzbGv0o2pMEFaW/hLo/1UIRejRgXoW2+k9SeJvQElIXDQigQSL
5fkcC5nmr5UZQS0Rt0bUM8tQrtZwbCf6lK4TN+fFoEyQ/KZ9EeGwhLmi5WdiYqYUUMo6wEXpIJYW
jb8g7cQ+8Giv6ChBpsjQFvCAWLS06feilfNUZXb0HjEJNMFA/jGxJqiMMS4OdXNJCYKk6zDfdrIu
j4SXXdDdeGuBTqI9QAkBo/sLre0YAFm7tls6UEzaQMXnf8PyW2yoT9/q6dAuxqJ/HaBGrZweJ65W
8hKXDqzP4UttapLr6hzTOMDLVfbGKk7hA3k8v75vB+s8vyp93HOQ9M7bNqHlEGVPUd8/lhVDp5DI
nF2P1QIO+OKMJfc6KWFUT526rxh85iA3BfwvvwmfGvSytIWBXlHuY846K6kpbuourrej49FYLOgC
F+YBY0PBmOlRQANY3RVa5pz54WOoC2LSqZauO9a/WT8SUxiWV3BkkOTH+SrTDBBZ7r1+dBMvJXEO
KpoWtvllK915kaD2iIH6bRDQ/CXtFUkOQq00ylbZQHHMsigLl8q9wOyTb0k+rWhel8QaECMQpemu
o9mV1D0nY12jQE42HhUGD3KXZXs3BXYoRjJ5w5PcQqc3FwW3k+YcUj4P4yD9F0st2MBfhyFN+jRb
2yliFGxw+iKWImRdx2o7nXITqkHG9kzP3jBzcwFGHadsxt6tt3Qe2SstjG+nqHrFQ0BMrnwx/H4/
QyXqGsN83EfnQzPUgGSH6CquPPaMRXwZj+xjs4ZsIITvd/7o7iEDII8+dNNuMPp4w3M0Low6XBeq
m8h/xfAJguVOxdUNdESiIunaIRve5GwWXVM+2GQmUYof0HQ2RBCi5iIidsSlofyw3BgKJ3zjquMI
Dclgkj+adgnYIZ5e+jC4dBTMisCx78iER7+ii9mh88zr5dnoCvIzSYkucJZ2zpwTXiR7NUUXKrcN
OMrFJkqKA9xe47E23yjhoxwqlLG0NKqELEYMqsgmhiAvvrQLPXxwKy09xPSHOpypC9sfs31lQU8t
22pP4JcPWgs2P3Lmdl2a4ZeRG+WkzVNj5OV6jMhGFbp7hU+5pW6oDrGJHwH3T7fp9OJmTPmrEbJv
Ehksej3udEQabzC3Y/5+azKa/b4/OstAOeAsjGOfEwzaeoBCLBpUS88ubuEtW8cgLvdSQoIN6UZa
ATL8sNCpnFB+SJpy6/oZ+0JeTYnH4OEJQlmWmBFLE5P4dQ86R9p5D2XCTR6AvIb6PpwmvLd2fDeM
gm0iButlPXJRJpOXS4Z7LtHSfOV64htN3GtS1YM7Rb79RZ5qV21QXRQ90XXZROBPVzBZT7qDq7UO
7AW1efvKEyxVPPJ9p9Jb2BrBF3Umv8MJ4PG17OxLQgrPUk+N1ybOLeowMba6ub7stSytmA+Mkn1X
26WAo608P2ajjl4IewHhIDysyThsiiHZOQ79upaiEw5SGk6Y4r+NI/bccoBVm1TFRQOHaAXqe59V
urkJsU8lvd+cQRY4a9GMrsTsFNeM6uAk1xLd/FJ0rCBqcyLIwsfNN/hhSsdQE7cqBNIIflAkrOd0
fAq9Vj8kLiq6sHZ19CzZ156WZlwhoC7ZCGiO5S50aFZx7z0SFU6jP0Wrh7aHaEWC7rF7DIjsGFDK
EcUDEuznLkIz0DsKYwDxvWEeGnd6qpBZEGOqamXeWhRdV4aP08abndWtgZa5avVo13XYOfM613fI
cF6NGlgamTmMM7RlG+X05sapw3uL1S0AIrPeeq2THMXgzQklxORCkXlNAnvYl3J4jSOeRs9Ow3MV
NDoGmunMa0G8COlV67TKzbUFnpkGCDhw1yyiG7CMjCpB8oQAB2rqS1Qh7U6nwADrpmOzk4pZkV7V
rC3QpJrTmH0jjPSt95RxSBUJopBH7ul0tNteK8iOZgNKK6HbDxHaQiSSmavTgbT6cAEfwIqjb85k
P8XGa9Y/4cG5z8JoeKS0QtWO2w37m3iZTIcZ7ycYJpIDMGNmI/jGRE6IizbKFhBtGWQpDdOUnI9N
o5EVK1v9vunyFyI469uwyh7SVlNU1pj7qsoDKsQUwxrqKBMjv/Rtlm/D1GrHhg4a72DWa0o54X1U
fkfZ01FfyPWzcEjVmUyAtvNfcvDU6DPiaKebJtECmbjWyyI5r0P8gFU1hjcOWu6yRkHnhzvXZaay
YeQRcwOPBvjWg9bMsk2LiQGN060fC4qgb3FJgXZQUbmdzILccRibTVunVIfgcOhuUF56OfQNhx3N
pQc95GzWT9MbpgvaZNG2lsgNEgsBLSzYYVUieTg4ziYeeLAyoYIL2NLtri8yH30kOBKe4o5a1Np7
lsb0JQihslsWtuDEdT1qj1VFwGURbuK2XttQZhuqgVR4oS1JP5yA3/ssEy5dG5Ez+16M/sTU0nif
fMxlCUVIYsYz8EYL3koFOSr1cD2/Hq+7aHwJhtLcw3rQ9vRxX/LMKWjzpcHaNapzBXHn4MKRwjQg
LhBvG9dBUNxAW9RWWUeGAAVCjXZUV25bV34rWWMdRpB7DJ1vPdE9G6Nz2mtEPGI/Tdl33INbXMUO
/YfuRrh9y1PwbCjnxY7MaY3N2EfkaewqOyb2wJtXVbU6aBVtcsMKKAKPhrgCJzVS0LqKfcyXujD1
VQtvprYwS85PN0qfYLyrslgcrGRYDYPCDF7Za8wFyE4z3aN8feA3UoWBBk+9jf7+XrTtuIcrRuO/
C9szmY/dGbwYloBO0K4ne3x0gJseNCs9K3Tc51TfjnYTBRcxsuyizceDbgLT7CO5H1sMrx5K5GXT
Dw4VaoP2aeV/rXSE4h00XwLr7XoLb2hCQVx8jRJ6eXUzwHWIUAq3qO0GRLOryTmyaOuWXajuozBM
ccqwxp+Z5o3mmPsqewmSMiUrgy/CjuXenTCyAjeKQrYNhFsM9JHYKtcmm3BN4HELclQkVWdfNvXI
LjqFbclMmt4GrdHufHU5RaynYqtwSUMdiZ6zxWMKIn8NctPZgKHwz5x5apZyp1M5fOSbRicG1ktz
82A/wrZV+8JFJp9P7s5txk3beVe9BxcBWDYSsgT9a00jDcoZ8iBlMav4/j0SZG/d42awa+kcUt1E
mRZRRGA5lB21aR8TcY7AiV344N/VZOSe60D1j+RILFuQIZdKsWUMweUVdq5/nWqqlKOMV2FgnscV
xuCU1edFXaQPVCYI4ogL1L/FG3vZfQPpCeWLQYq2odMFMYl8sMt1bnvm0QoCCwnl3Jm1K2JxKwcr
i6MWhcH6OKrzezf155UmbQ7HtXZGf2lFpgn7ZB2YZbnRCf00AwptthSgqwwHBhM123ggVsVkIzPV
0ZlDogrlp/TObA1cpVnCLUmiZqdxBcqZz+rP0NfYjIikGi/JDPPXgEvPKMeCGIC2uyTQdgcNF3jH
yOWhM0RIcpduXdBV4Ae9g0hKosJlmAFEiKDFaWqnPLFODWSNlFWfhTIIeTerTdXi08bfiYeGOsvo
iZ0abJaAaXGj5ex0XT0jVCLs/aMkwaNseHfn+B5X1IOqloK7FkybpjBZNqXYgWpIAwEaedYI5Vln
eK8YRbZaW03rAWlYwUdY9eyeFh0rITRzeWF/xdJ4RNQ1yx8oKGZ+vvU9m0+R9LOPmaizo1Yg8weD
qBDmZF/CUA83fZzP1R/2Dg6uvaWfu1/0ErCRPusCht0AhmYn/DV05XAvArXMS8/eEnS3tiDjgoNk
Y6jYRco4OGaJ/nUcrXqJ8vytH9yLiDCNvQq9O3g/nJbvXEZ6/hi5ck7ywaIQo2g/G5yvCaFQiGmX
IgDflMf9pgUwHTXIFgX0U5Su/pmKdBgKTgF5HpMgmGGIGblBOyeyOJtK2mxkUQQfg+ChNnzJ7j9u
t5Yaz6eWUU7yI8SQttr4Q3JbR6lgY+jbqwEvUAwf5Jr31twIGtYjFgacOuoMqWK7N3XvTQrijVrr
iGfNW/sRlxtg7tpugm/+GH4paCEGblNexi27rNyr5E6IwF73Zq8wh7bkq1LERj8PEVFvqpBmC7W0
gBQl2uoLrwWhMRYMaMtpnnwkEtSIyI4jIO+8ghZvg6Zy8e5ez0rBla3txtgJN0rTdWJJclz+9EsW
uX0XIw5ZZFXzOmSIoBAMr+TEgrPv49t0hhLH85e6hAsBM4LVbyHKzQyhBLZS7mor2FNSFEf0/WBw
C9aESCOOlW/bFxrbNh4jFO7BHhcdZBdxKXwZ72gyFPhuFIsHCp+XUAWIGkoSbSk7Gg8N7nwKb7W9
10VZbGXo0SpitolfCp0pkw3GWZxyP9uBdgWmtOtY3IQ0Tqjc8+4f1NgdG43FcpY2zPBcIKxHaBVh
yKFeC/pup6cwaeMsxPgbh/gxvLDdJ5Xe7isV2RvWAjv+lEdC39CTujR5G92NDvBYxtXEypeWVYOb
vetQQFM0DoziVcsB20GnHvcg8iGXz1+oz8dnyNfpbA/mk6/pe0/vvzo9F8Uaafb4vMWaqNgbeY6o
PQzvBmukqOuxLgaSg5NnZuT0vkNxE86QAx7fKV5lCy2QXQRv1wmvQ2YN+rWvU2wZpf/FaYazsjbF
3lJxujFxyvDei5P1oCMntFG6kQdt7PxOOlukgit2MjMqgnKh7mOyaus5knScMkSv2O1FQ0acMXgu
evGx7fY//7X1DeRbWURxkEG3LsCuYEu8Tl0q+ZUBjSsK0MrqsTvsq5Gsdmi+7oomXLMHOlitIPlP
FBM9Z2+Vujj7H/6I3x6DNqzQOr5w2klD/97Hu05Lh6+IUqlv1+ouR+d7QbOnWbQI6L82pUd9mDCp
7Y9vu3JiQ5VfaEaDe0HLjK2WyYuqG6et7yQKhEKoATP/ry+RpVUgaVR2Bufs1x/8+COSCuNqxKwx
9WDj6VAflGi7y3EG68PZ445jbdv++KHLFv5n+O0cIO6/5lc/A4Prf/0n37/kBXRLP2hOvv3X5jW/
eEpf6/98Fzv+r/ff8pf+/UtXT83Tu29wwITNeN2+VuPNa90mzY/Dcfj5T/6//vA/Xn/8lruxeP3n
P0AOZ+gobl79MM9IEP/xo933ORKbcN7/+evv//cP5xP45z9u8/b70+9/4fWpbv75D8P5i3BivFMu
SzLHYuHzXwnkUvzlSOnYSPCFtFxb8ZMMP1/AAeVfOv8TLh4Rk+qIJF62pjLJj5y/+NZAa+VaQtik
9Vp/J398jqH9eXfm87L5TbYwLKlLUwnXFPYcY/tLTK2ZkkkxQgpZ4CbdRrGzdlLv+pdr8e9b/R+/
5IfP8eCnhzBd17aFScKwrp8cwnJAjMgK6IgDL4XmRa6xgodrq64bYAZoTMzIbT4JV36fqv7jtCQH
ZF3osCBHx/D+tFooAegs8VFjSSM3CicPShctD+F2QRmTV3/7DPHEC8NxUYhbcr6P7y7iVKQmSl4H
vEq+8uiATsVDbafnESKF/86R6DrRZEX0ZZykCpf4jUc3pDQ+lecTeb9wYv2GLZnZfnKgP1xA3kXK
MV3LVIgB9PenhA+IhJ2A58Iss9vMsJ8TUy6lG+/ArW6zsjv/+LzepyVzv0yLp881bR0ZjEmW1cnh
KnLASGpFzy6vhUkjPQnOIARQVaKfSJnCDT9JaLb4he8eSlPphnAVg8jmNPWTB2QMk4lNc6YW+IS2
nv0wN+PDTx/D309L6fPQ1x0TzZQjTq5ikePdEcUM1LPvW3S8atbRhao6ul1zhbzC9V8/vo6/3TZT
WeAk5lnDtFBzn5yWzjTphXhRqQHANjauq9I/RGHPaoVWi6Y+eUh+mzxMNZ+fbrumzlNy+tzXsqnL
foRJjb1kacIcaBAkfHxC80R7eqMwvwvmTcN26EifPPFOgEojtlwsKP28usmPpWBB2IXaQzIVN2nf
HrIc8Wdn6pThLAgKbEPF3WzQz6byMjHz63bEH0og4VjPbMqvH3++3ya3+RI4Ds+RNJnA7ZOPpw1a
UiNst7BBIblvLfxKwEtAREqc6h8f6g/3VhEpzoQvhOJFcjKPNlji8XV71iIgA6IIKMHZWM6q/CYE
1DgLKj4+3J9uLrVuQ/CFm+ycPEpGQFyErUPB8mckb8LEjTv140P8fvEYewrPvmNYvNDkySEKWjhY
nygzexJUgS2PUdjOstTdnIfz8aF+DLX3A34+lmlbpmGQPeSeHKtM6IxMDX1KqY04AKzklf1JQEID
yzyEY3S7u+G+C2lyBzJ7JftPX3/yCcRvT7Jtzf9IPKWmyf1/P8flEhivLAT9kaD6MtXyxS+zbmeU
8Q+I3quQ/n7yq1teit8wDQP/jvLk5uPP8Pt8ZFsuxVrT0edRa5w8QrkpzLgeuOAxDS9e+XMoi3Mf
EHobJ3QxEpzuqPy/fHzQ36da2yZMx9QtGJwmFsD3512FCE4yQV+oCPV729feqE9eABEpFh8f5/fx
Ydu8FQUjRBm2PH1lmQGk2rZhKJrEqkuieRSbyvEr6txVnxefDEbxh7vJss0yWIK5hotM9P1ZiaCN
k0LHJTRlOXV/y3yeALkszS5HaVVHr7VHE1SPvnbC/AoTGp+L2P798+WKAjzV2c789gpTs/Wtoiy9
QP9AF6l8lhIkgtOy1fVM9ZDVTb76+Ih/GK88NNJEi4u3DQ7J+3O2RSk1JXhpklAnFoWb0XITT3rb
v0QF4pWPD/anK+wYBu8W4aImYH3w/mjZFMH+bZAG2/F6NFArTSRoVsatpCk0YNo18X2jY4JL6Nwn
gbz7+PB/eGoBP/AWtQV9ff10gZCVkhaqPpfggudCUQzPyMRyP5kA/3gQSxgAjATvj9PxaPi6EDGv
8QVK7lVZPpGlu8J0+d84CoOe1wYENkbiyW3TRD81vT7jVdyr0TlY6WvufTa5zb/j/fTq6IrNjOKC
2YYhTm5WJKYqQxHLzRL0VVrUjIpMhU49adZ5TUyPKdphVRnV2rWrTx6U3yc1Dm3SAVYGz4rjnpxe
HrBObShxIJyVJFeNWIC/A89eBOX3Ymqpnbx9/GT8viLheMq2DHRDaBDdk0mU1FoTsDxlYHrwy14j
k9DABCieQabsnXCk/Uogg13efHzUPwwHpmw2gsKy2dHwTn4/HHJB194r8SSNOsbNCFX/qM4xXJAa
5iAtwPPk5c8yDffQEElljj+Z8H5/VDk886rhWvNa73Q8eLhiRo1tCVyU+wZNQO0/B2H0ya3806Vl
DldCmBYvyNPxoChIWVnBU2RVezT9KFcSXFLf5RCtUnq1sG+WcvpsEP7h+eF482aHK2uo03VV0vbU
b53cBqHtnBsGTrwJ9CWiuai/gE+7mEL7kwH5h8WIq7iWvIAV3mHWA+/vZZ0kfVzPi9rGB8gDYyK2
m/uqdw+xl0D7di9NphrTCPYja9ePn6N5IL4fqHgBHYaozfk6nPj7Q5eN9GbIG1Npal2lYYltPLXr
T07wjwdBFaKDOqV+cfoqRvPvtVTK54MgGUA1/EQwycXHJ/L7A8luWwrl2qZk2Osn4yH13YGXMy9g
QovVfkDNOWIEQWfptUb4t5cw87F4RFzKJQ50wvcXjYqFSMv5onU9lrZMlUQot3Z5jcIJAejH5/X7
MoYzYmNqSF7rPJIn5+VGPnwEn16OZYXX1mTewJCY9ebThjibN9VOwyeD7scDfvpI/HrEk4VpM8CO
6XJ8gCjViTBg3sPWAqZ5B5KbuKwcIatmoXvMWnj/CELCJ60Ymy1wzJ7FMj0rGzTCLhtFg4HTQxwY
kiTUaVp415edePn48vxp7NiK7aDFUo932ulyMvd9q3LKEmNP6H93Gn89BDIApuS+hC6dlxiaOvIf
oLt+gZkrefj48NKcx+avV2sumZksClxKPYoXzunV0iO8BKN+N6KmSkKawLaDGjhlPdru0jjU/LcR
QabXsiOEpfSos9x2N91IqiguKdLhAJz4uUOAKMUr84p3Y8YL04Fm9TaVhoQriD/YQoMsWltzSWc1
WpRxQajyqEG21JquRr7IMMDu5Z5iu8UH4tJpuEVc34HlHbE8BKR3RV2mmm/NGCXjiEplTPVHG5sO
HWoCuIz8C/SoYSI5O42rcpdlsZWWXwltmTWwNkG/RG0lDXAmmC1G4DvYxivhDhNy4GQSBi6KBNDY
GVvDNDfWoRlH1mtpNyh76N/TCFxDyx+xrY9aUZoY+2UI3x0HwkC7fC0KH8xN1TUtcYhJD36TWkUq
EVCepY0AjIoWnzYpgRytO01LJ2cxuhrivGgfXaryBIyHfWRfm3owRwC4USh6HoBKQlGIo3YynuH8
YE7XujwX/WL0NbO/KnAskoFhBKnCf1kFsSmeO1gwk4/By5IYuZqyrsPvHRWn4aIx2kAebNRL/KA0
pnTEb0lHc4QVNJVy13a+q1F0APRJS4/22tDe2nVTWBsfwLaHqjCdMmJ7BqPGVAKBHpfhmhx4NaHh
oDQJzLSg5XeUuADEzlBamHzpCT0JqXwZoQGAICoDYBAAkYvaepCIiUGe6bD8i9uyBQU6XWR4qUjU
sAvTtr8ZKnYhfEytjMCfDMIjJJBmz8hnxT1oNcMz8qwhXZuQ6tTKaayC7lJB3Er7onpU0ndtVxVt
vWoaUHsQhFRqJReZHcxsY2sEjXaoQP0YB9olVn7eOKE1rru4Tf0LxZqhPm8zrvGOHMVZnzMJJ4Yd
6Q05LdKyqLzpysHPif7NLzV52YlIdzalGQ2gxKEtphsr8sjMKH0AuGiEy1i78n3iCghic4a8fxr5
IPW5mvzOz2Gmh/F2BE6EMBfhe7nQNS+3Xo0cVz4MTIvQm7fEIq8RW4jfumt0oEDuoW7nr9ThQ+8r
mOA6edaziW7wAvZfQXsVhasaXmFvgFcfqlB3cDuaJCGNPKEFHn8/InGrzU3jpjWBgBiYYQ5OLhRO
JK1BSYGEENwXGRMBBO+VgRmAPEwjpHddUgGc9asalgpEdkGE7km3qvRRy0sraMczoBUuDkEaeNQ+
UFqkmfOs1WZGfEKfWZjykRoPVJ46pNMuMpp6vFVlE7BbOuhAg2y5QlfnE/AHWo/xv9BA6zMdpm1a
Fw+g4sLwunXJy/qWdHUVk3/kYGbaTQCn1dFTLRBDeJGjOJBPApViUUXKAZTeCd/djtjdwzVAKMtf
Fxp7tC8FdK9bUouDetda4JCuTE9DY74QXQ18dhkEcYUaiW4nXaeFSMd5Fx6EmZgeYB7rzhtr29ER
i8qRdlXjRa0FOJVOlgNzIkU8CwLoELNrt6ohhHeQ5za1bSs19OBOEmiz1KJI9jcBAu9EW4jCdI3v
0sVvYcOUw39w3SWhzB8oFALRW/kNcLw7keSNys9zL1LS27LSc9JXFcWNDM7MOAi7Xe+YODeJgLUq
hBajCOFmqgxxDhSmHGHNUAvoJUrXDJrtmHNna3tKUmlV9my0MYlk1PsjzW26nxWr/19bZEKxUPm/
t8jOn9oqfHn9tan242/87JEp4y+Lwr8iBIJyKi0yXrr969w9s9Rf7P1Z5Al2PdSOfumRaUL/i2Us
WyGIPz/bZP+7SaZJ/S8KbXQVJHoYS6c787e6ZO/3CHTp6BOwf6ZLx95EGOpk1Zz3pWENCe5n0Zdf
wqa/MmybfEDALUONU4stwtlYMvdlZGFTnC53BlAYVRLqlFcs7yWsFhdOT2ugEpfPNv3rpcvsLUA9
Nx5TdoZ3Wc8wO8rCufS9JzGCQkyHc9WE+5GYjsCGleOkiM6R3RTIGZZtHDxFwSykAW4Dhx4BQueB
QSWxgveps2obM14XAVLcWm1rgbOJSiPtDokE1MN6kKPh/+WGXv1cAv3a5/tRiv8/K6OfFwlcKjdy
bnUapytyDBHWEAURlFAwDNQ5PbJusdNly6wk/wC3ZKCiO1yFq9ZqV8HkH1riJcUEEWrqSUlro4Mx
gpGxZH5hOR72sQr1bgEssbwNp0GtVFZsuNRowmKmIWBDCKS9Pcwwf4G194hre4Pc68KZ4pc0Ce/y
oP6syvF+7edItoc0p3Sp2Py7PFwn+wAElwNq14Q8X895wL44exRxZKhVQjkA5SsapHZtNN4zOVqb
Ikhv++Gz5e/7uuOPj8A21bYpNgk0a/Oo+7XXmHFkQjBnuFcwXJHrt8W1s7UK9fQqYSn3KB4M6vTI
vM+kU3/SpZPv9+c/D079mFYnp29QZz05OAVAlMzoNSNPYdgWCx2X3/RNJgoaV71U432KKyTIypWL
YsX3K4oTJdB/HEGY1tPgDp0KulcNxLhcW8Sw2QVyv/7GnrOJIC62Ir/VbWDSiyHH0p4H+08e0fnq
/PqIcgMtlzYSG4i54mbNN/iXdjdkM2CFtV+u9PqlEv4M9O0vfBM1rt3hsIn9cmtBhberaTMiSWzr
F6cAuSdRDTUkMhvDQiqifNHXZjJbTDmhAS+oFb/oJMRp/Z6Qv6ucChgpOj1LcfLtJnkbDtaXklX7
x6dysg/iXtiS9izcJmEw2KRzMiVlnlWEILoI687UubS1+6xpj1poPTS+eBoNiQZOf0Jz8obafPvJ
sX8bB3OJj5nVZqdKT26WNPx6GSUsBAFDvV25CXA4qRuP6I7YKSDZqbIEK9QOqtnRDvpNk7mIWkvt
s9YROurTW8lnMPkIlslwoHs076N/uZVToA0mMxqzSciKnu3OG5P0Ge+KFxezmi0fQSZgaAfy0/Xq
yi3HaNHqpOO2GppRF0ex64E4SjsaIbJIgY7hokIEDgVzDUGKWDTWwLM2iXhr4iKFeoF6D121iZ59
4XU03kYyHom9XdCw2ZrTlhArHYkbNcGs4onug3RhJPFB1OW6H76x8APxcZ7K+Tfr6sUkQ2A54l7X
JJ7qNIH9OXs28nKhxEAehbseLKLFKqJMrM58bOxzzR/Ox9R4IO39DjnhgaiEQ5rLR2IQtjVmY5AC
z8ycMP1xdp1r2F1rVR9Niwgmt7kJO/eFLvUDy7+XiHURPrv96N1CwnsYvA7wKIjuGtSzkfjRavCe
KDS+1bAU8UfwwGdOdtVg+kHs6qb9l5JfXFQDGROx8Yi4+GjI9qaUxpPdxwdI82dVni4DCTODJkhd
OtMykYSotJlaNa1YuqP14hcurOkxX5AE9VTGpJZVyV2PVWBhVs1NZ2U7A1JY0fMnUsu5LYvvQWKv
shIZoBXfkfB1CHT3PoAW4UPRjivrvCP7csjV1fz/OpKPQ2LBlzceE/AtC8Zrhqkw9Y0HtzaTZepz
4fzyuZtuooqfqxgnYTxfTXgChva17wB44HZd5jr9HEsP35Ddg6pBmN6TIls59n3UWg91rO/QXhxi
u+Jz6vydpEu/Zw3umuamihkbadnw0vZZxIfGNjcws+okLPgkcGxDIR5bvCuFiSufCLCycODOdldJ
QISYmfpvOGdXyWBEqLv1R3p3jxYUqMU0YxZpt11kGqQ15ppOovKdAuNpzPVX7HGQJ2YJiuxubDYP
CrEbBHAO+uMcraihDK8dnEJuLBUe0oDA6lZzdqYT3xWD9dD3yLvUBQ/8g6eiXV3oaxWLvWr1hnQP
rkjTAqGoQR/MRZZSgokYYYdrHmNdsg/X6uCNmf3NGcTjpOBgEHACwLyHSNTnsPyVDN4cgGD57JXA
Lr5IzOo2xLy+IF7LWWRldpmjMI9hUGFte/D9rdUW7VmpOzviJDsMQAQqeVSjNGTKaAuBVeRDfvQJ
S3Ui1ySHjwhAsTXTuTgvzGLZ2MWiafSnAQInWkJyci8TbGZGXew8XAecPJsJTWELYRt/5+gvle3T
Y++HcAk5tgF1EeKok09Oy6evcY70VQuy0sE0GhgbP7FL0i7JL5Q6hit/QPIfkEPkVOBmgkOjI4L0
4ICDxA6XI4nuRCfHhXoZzOaYh2AFZK9vMEY/Kac5zwNtyydpV2KEg+XbaEVMd29gdMb3ihDfaCEQ
pbP0cFgp0XwLsBAutdJ88ip4bk2kX3TGo6Xs+xrvDwhyQOJcUtMksLFaJJHx2JV+tUo9vI91LC/I
X1WJ/cI7Amd3bVOAdlaZmeGirI5eFF03T1Kk6KMt+36ozSciNjdTp1+HJFCWCQMtsJcZLCCQMhTJ
tfCQVS/NoG7KiYs1YOcwZ022+VIEvlyYVks4pA2ku8cESZ/2hs95a5pQbcJVeB6Fw4UigMXX1VWA
BJgkSsDsEup1FAXM2bNxtPfKRe6YOw/iT6xXN0WFOzpujqrlvaeZkEJR+VfaednCwR28N+FrZEWE
/sqTSb32ZPSNuiqUaKJYVaGhzDXPcfVbiyQJKtzV2II86ywTfE5HW6bDU1c0ZIFNxzk22Gqs/cAu
g9W7+eJWRJSAZywXoUifE2dm/XhEcPahaBZFwSthfvWkqfno0xpaQaH/3qQ3VvPYS7HjN17i3+0J
UEC1OmnWA2Xg81zcqbQlqS2DuuDcDyEXKWrkA7mQh5Gk225wb8TIUDVSE5c1wQYLCBxnZieMlZ8Q
f0Vo+VcSEtOFnbv3Wc1HMqz21ozILjYQi/dVM6wtTHJU5XNMHQRm2lN3HCa8gUVCBrnt3kIGvcq9
fgWJ9MqT2aWI8eVYG8tubz9ZPrwv3c9LF8itdCQFKcHKsJyTDppb9tQkEtEQJ5zAdG+JLghMXr5y
nZlyIzt1PvnqCgk86c7DJU6dCxopO6wJgMyam8A2nj7+QPK3ZaFtKEmxZ95jOugG/xd357LcNrKk
4VfhcmZBHhLgdXMiJEqWZUm2LEqecG8cJREmYV5AgQAlcmIi5jVmfVZnMbt5g36TeZL5EiRsFMgW
JVXFCN29cIdMOVFMVGVl/vlnZs6fWTLqeDb5FkVMfHW+TijLHY7c960Ort1Hdw7TevWttuqKdVzN
61/bMwjGTudw0m6BD3yb0oZmxfscLaefqszH5dqgSnjM8JrJPYbx6ZXS9ibv9hCBEoCADUMCcpp5
Hgv0r1FdUOAjmPPH4f39l3FtAbf8x4eozrr99jsiL0jGD/77yZKW6uXlBR01u/cT55MgQrV4yg5s
46FRMBJ2aD7uu8cNWjkHgx+ffgTUkbsL7G70pdFmDN2gekENzweHRttgR8wjoWvAQ/X4vj3pggx/
bzLGe/EYXi0fBmrQfLxx3Ov6cE4HoXh4TtdIhvkxt3Uxb3xd/eBW65yUF67XeMQYDb/G0wfmf1I4
PnQfP0o9Sm3WOVy0P0Tl2yVs8NW3z4Ny+1NISTd3xtm3kLFyxNrfZoTNcfs4aA7OQufx+6Lafjdw
aCo4aja/lmf+bzNnAtW8XcfZYq7r46DHtIY7xq9SPkfLwjbDHJiP64vTJvglQ2MfBqflH0xCni9A
/iCXP9yzx0JKcKOZmhHR1EbNT3XmXzJ452Y+hjf02O4+xHedb5SYNstw0Ybns4ebat391JyNuU/o
eR5dR5H/rjOb9v3R9DPlVVf1UaMb1+sXca3GXVA9clc32OT338pqHi4oz3x8dx9Uj2gMeDR+aJ5S
dj79Xp3SrOHbj/Nmg24P7vI7Q84XjF1yz2MaVDGsPWqPaEYRNq4HIZf/jwXjrppzRoY+1D67oPuH
tF95D2RC1/724MLlpr0H8I2j0YdpuKSN2LIL7/O0Peo7gxlVucv4cNWhk4Qzim/b7uzDfbQ6WQTR
JZPkj6qr5WG5HF88Srexx+jj/KHxdbRafXYmuAtYqRq1Q92HZQcSF/UGDRiq63zYW+NgGVb5cZ5I
vmaqb5jkl4GPwxa87peylPFtQc8jnxP4aLhaIiehvT/178cKdnzch51erjngZM0WJCzY4jBKWoRz
YzoSbT6vtSpwNiCO0pSZ/D7QTfLAjIK2V75NuH/d7zz1DbL0e9dQB+2K5OoaHRhbwPLAF1w5GRWU
a7UKEGGnQY6XNABEGWAXlF4gHSQcdqN9ACTKfcFwQTLLFBbU0ammAtBUpwOVVUAuGIrC8CiWCoRG
YKQBec20LCEv0GKvY+Jq+kmouxW3Ua9xWOAqknkXimaxVACkbaoDSksg1rgdqcZokURvcdwz+wBr
4DiOUHAaArcnUHyxdMAYU0MduBTe1F3a1jUo14bdV0epGRWUmxWnJUkF6DFrLeAPFkwHWwVJL70V
WpWmAwWIV036ERzN4TtmddCoNChlAeuG4g3Qy/VQNB3U16dzXXImNV8vVUGtUYEFxR6oCs9UKjQ0
FdSotBLeO4RXJymzKtgekDvMyBx2KjAb+Ipcewlxss4rzmwB8RoaaKXTbJBIg8G8voSLdCfWTVXg
tCpchG2g7CaMfNcVMmdGBWwBio4oPKFiwIHxWTy3wPQ6cNoVMXEURjBJkv8LlJ9RgFOBJZi4TB0q
s8iCrk1vgfZAY+2tGlkBzn+9Te0jbExJGmsaKDsulrIOw9BptJu0ZpaIu1iXgdBkjQxBGb+H+ACO
PTl4OfSSbMnugk4FWnW1IbdiXa7N4t2HLdMIAb+H6hdK9KCSUicEmV1TQadC5apYANxGyMmwVYq2
C9qmXlGrghFsteCcYhCpD5KvmNkE5VrFwS2G1Eu+0alxYRbOIzB2iuglU+GqpyQUz5ikal3YpRkd
YAsA3prU/BBOgmPKx8WyBfh0hsYA/19wgnobw097fqn7y2jAlSiRK5FKR5AEx60WbhM0Tc9BDawA
p4hYmEGj9Ilo6OcA1hE1nziMHAQq9+vFuw/gNRjuARAjYbtjB2FWwaHKxYiYghbEZyB84Hu3jcEs
3jkQvoTRpVirVyQ+htCku0Rl+YCN0aS4gSYM8l/RjIBc30bfvVFp0qbfIT1DXRWF6zm4jO3B+xcS
DcXmXJmNwhkBfHlDFQCW4e5z4Uu+hT9okKEZwmYFoiJl7yBp+EwwUArnE5HQMtQB55zdDd8LS8dt
ACSmqcDpVDo4xUlhIW4T10XRDoKxVwgEAFbcBABh/gRmX78KXCJoaV2RVDw2qMkqHHK+eSWvj46g
3wrVENJjVcAANoK+BbgMpT1NFTAV0BRrUbQtwCk2PQXAgdyEFJm1aMdDFxuh2mVdojpOYRWHgLgB
NKmAIMHmen79LpD0iAtsTksYSnsBi3QN1B12CaA6SYMmYSJxZNF2AYs23QW1DmghQ704Dzi/LlXh
2i6ocyF06k24Ay6IKcoonDFsmyIlZTj1HaASSp5xjTscBznumZOQZNEcGkvgPQAaEiYUbR8I0m/k
GZWdihBEGuAEhH/U7ubSaIIWNYDTxWqCqZFDKpwKTD0jtkEba4jfA18GFwjQSI8RwdUdsZVAp1RT
15MQslhRsrBqjLaBw70IHkaIRI6E608yhZmDgGeEywBSgJlIfqFom8DZqtZ5afKkLCogOiRZTopA
sEH2VUYF5NjoE0KvIgJoXGhAs6LpoGUjf0T8QwqJYJhMUgeTn9UAjf8chyGfpE/wIIt3H5giRTW3
Ugcx5d2Cm0sXJ/1GpMdzBTtBsyE0A7Gk4RZOBeT2DA0BxBK8ohY2oAkhbw2NZ/ZAtUJbR6eW9Fdk
gAF3Y9FOAW1nDVXg1isggQQ/eH5gAUkMkFFBB98wAYmIJFvEy8XjlfDqDFVQxjmk6x798Xc7yMl9
AGlzk1ko3jloGjsFYgygzLRJEAiDxq3mbsRWheQRHwApr6Hzoh0EHHvDXUAKifYxVEbREIyK1aRW
NXMQyLI16JAEmCSlkp12AYl2NanZNHKMBB0HFqcqi1QpzZhynAKp2aUJLLBinWQi/mPh0mig2qYq
oHcvfW7xByAU0iMkFygKfkyrQ8rnSLkyaiIJJIvlHtMkzFAHRIoYAwIgWAXSILTd1M2B2yKGAE7i
pAiaUMAEQk0avxgdhaZ4R9JlVjqF4f/luCVl8AQcgwZ6oAU0VLQNUFUgbkWa6H89cFTmWiBXTDTI
1cj/yK3qPnK9wk0BvszHnIealIIU6yyAaRnuA/Lm7H/YxWRTeNnQi3UVwLOCjSuXJ2aBvq6FSyRQ
aGKogrKwSqV0nstROgTkYWRX2IZyb9DRBJpFW3i5xdoGUAIMdYAfTL2OJJRo7YU9lAxVxjuAaYap
lKuTgu5CBgobyouBMahXuPJAREgm1aq0bRO+RkYFDeJFbADBVH1NRSvcLnA2h/P1OsAHhHRLQ1E8
YZCRpIVERgX1BiScJgBqAfECmMKGR6AM25AokGwp3l/q+mS+vdOoAKdIH09yihJLFO82MKYY1ZpQ
SiEcCsW+RRdRmbiQVQE5VUmqEyPQe7/mSHu5gllCYxU8j3ouhZjSchSy1XrfFckxshUk8IYhFggs
ou2CNEZgeoWAZ7RfLxx6mnRvMvKPpUcT4HldWhLTykMINZoSGlKXhgYapBrWpShFOwq2cssOIDo4
MQlWsgWaDsDWhJJKrQrVey+EDJ5xXn4WOnaH/riflDj63jwzUmfvL6QFjtsCNqV9yfgcbLnzs/9W
8qsycGctfF3mJz//XZu/kxTfZT5Mi/Gy/3zzFbcfvnNZ6V++971QhXfDZfKFl5uFrkf5HHpjf+Vl
25Q5HL1fy9gaEvTzCDwltRvMI1W68u9UKkvUIkxzU8nH41JPjReqH4SpsGSwD9vIVPRJrCJvosba
moXsZir4fTDtx6Gap5JkwbUqYY+p4I8oOFSDWFsxxH1zyZdqqia6WOF9Pr3gXbvzZ03p9p7Va2pf
/vlmNWttEmHBy/xznLmDML7VdbtPs2v/+6kTd0BNNxuhpKb90qEKbxnQlQoVBe19d895wiD2x/rp
qBEkPr0n9suV1XKc9dOBk2gq93rooYkh21gTLRR2U9Ef1ULN56p0Oh+j71Se6Fny4qbSu2o5UdON
cG3tUqluLD2396S2xVTmUTDxpzljLxkWW3KnpStvFt+O/btUpuhaKjRNn3ASelOlHxWpeTMV+w6x
d8MyN0rfGwfxTLtgxZc2fcB75Ud+KmZtAS3o+wOHJfcaYf2kj9k5M/BZ7sBGHRcqjNgn97GmDpBg
8ydcBNNo7oWhilJZiVKEDmqq6ksGLkaBODNBKkxkk+JOf3y9YnpR6cyPonlitj96C1877kn23HT5
PUU7j9J5fOfrF4J0xTeVfR3yOvuqnyz/OrhVA11FjgX1X8fhaK2fLnszmO+yi6QXzb8M7+KLP71D
J8nXibg+1tbBn3r6a5EknqnqDkMO8HzII8OBv9PY00Df/DE3vSefYGELHwZT5YfaiaaZqfnKu3jM
d0rfT0K5MlV8T+m+l9OyYODWh+yYRtx0oYn13SJAuvmi5RDjKbErGdS2TCWKIQJaTn80MEQi/0Lx
AE+b60prY+EOGq9fhIvxT0XJwkmP7Q+C3i6mkEK4X020s1E4Pu0vhewJ4p/43fUg4Iyk/5+Iv0to
p3s8koj9tYzXRfyYSm+a94Y7Fs7rhfeYu3lpmW6+3vWJvQQZCb3E3l+IXwIwnYpe3/EWnnQz9SOv
X+phGvL3iAXL0+XFhWpcOph49JvXr/gEhfrjN4uZepb31lWhf3vr6QOfYc6sI+598t/uAAs37694
gA/Gt2qqe3MWtunBFEgt1DaQBTfngCsx1NcqxGhTawNqOfDjSSooOasWwrbDYI5iE3Pw3gtXHnMz
/KmmEhseLYtXYc5JsGCBmdoy4KRqyxUGsqmuj7zpRIWjVJDoWshNpmJPQ9SggydCuzAVe8yUz9zh
kIlipmK7K+9uqOvWhl/3zt+6M6X03HS171QYeLsCJRwac+GhIkpK5ch2kGSd6ZJP/FuusUiFqSgR
LDMfjQUTvk/nnuYy74ey98OWJ14ISqeLtaEH/Chdu0IKMFVCNwwITDTTQBMwc7nv4yk2R1MCxePm
ck/vtowDZTcW5EZqrK/WBgzywQtzG4wiIPPFfgAEvlBLPSBjJI+55HMVLXK7QVh/prvs3I+Gcd41
oW+zueTeOFioUX7JFnR87mPXiXnnkacHp/Q8Ml/2efzoTW6DOBykssSq1WzA+BfBuI9ONLmSSzd9
hwCpSgc66XlhQazY9lRMogQb+YGPHnhIKG4Escz6myeypSeQqSI+BiGj9lI5a7EWrmbmSuW8nqT3
rulqL4MwigdqrK3XRvh9FXDL6QfPkaIJ0wXLifbygoUGayw4sZoA0zp0aCPq6M3A0tMVyo6g6jf9
0QB6WygCurCfSkoES8d+Y008eH398qAKw4ZYP1qtT10qbL1kC+b4ZhSiYs25pLoqfczrdbzBYM78
6aAf6GGjlD2YavoLztUd+67rR5rFcBoWdCKpLW/qDUJ9Q9uIanpeeJs720LWN1UHaXGvFHzHedFO
C00EpOmuqXQMczRE9p3Xz0d61DLZ8OfOgnmw0LRNH3XKevY6tm+IddGay5j8UjysGlYLxDU5XOm+
EVMDPzT98Y9Mwtu9CTpjwWFOqXevTRtk1y/fEepg9q+OZYJDylzUnpV+kv7lU5wh2DFiblNdimpt
XGjd5SwHb0l/HNNjf6JWChA99GeprGS9NrLwpyAamlCpejBd7+k8VJ7uj9lQLmu9TxeXKMDGlf4h
CPs5Fdiw1GfxAzQVbbWuBc2ee+DfeqKmZiOF9QlPV1usFLKaboPP9GnXMK2aNE0zldpTcd8vHYQq
f31Le1Jj4cscisx8BHOpGxdM1lw6nvgwdXLZMBtEo3/z5pImn2potWODBfTVm+R8aRsg+IlEg6X3
nj8YRloIS6slG0bzOp7e7sKBYR8zFscG0+3gNi5dxHPtft5It7Bp/v3quHd89eX46D9K8mpBcku9
/O6k70CnKnMNpDMPpVb8t2+37rpKn7hgLRKVKXRkGA9TSJi5QlEkSVT3z+ErnHgBRCXtNUvtsqmt
uYrnc10qvaXMxQppTIf8YXPsE/t2u4J6aMK51GV7ymfE75ui861aEd11D+7I1u/5Ha325I2oKAff
85wFCiXzr2nzlZ9JVtgdMdQkPMpt1hfKzW/TpGeEvv1fJvE4DgOdGLwmLBgtcx0c7yKDJGwmI9lJ
Ll+Nc8dVylbNVNsLYgL6HWt2ceu2/MUXK1nl3twuE5zTSwynZnnlDfxgyq0MSebtTAN9U/6Sgf33
wRBcGb6k5nJbMP0HYJO3yv+hC95r/PcnfA9CPEB98+91NPZLxVkdjKkSmA/TQyRRnY304cVSCXFD
E2tjwcM4/9IshEkMdp96fnatroW1dhXZt77+zmwkOnuhXzonytDcoe2bK2NGnnl7cfXrfCMbWUjK
DwelM/mjd3CVVXFNGqbrV9jLl3wKbwyCvK5kynutSM5LtWAfPqiZbhqoSDdf69kyHCxXeXNWcy2k
cdZX+lkQetp2o0bafNnrq3eHbAsb4wzAbjTcVomFc32ucuWCMhHKdCOTUVDB1hFpWNAyGZxBkPOb
qPK3seRx31/oOArtZqwIVsv8mbZRCPDRm+WS1NIPxPTVXSpqRbzxTqTDRpR6CfdkayPbIKdd0obA
n822KoykmaSpUnokO9UMs5GKShwLGxW710Pl51kMzEhKn/NHOZn9ztC1+uFva5omYTZE+w+63Xds
eBgCNIhbmN8dzJAxX/PN6tbboQ4b9KEvvhdR4Z+uMdkaNkzdaRSH8WxzELPSGS0lvYBNN/VZPFXz
oR/uegIjvS34B70Z0PR4ucuW0MvNhl9z4ff7JMiP1TxKFSL6XycO/1hD60h0/yHqDf1RgIu+Q0Wg
ILTg3ArX41/h7jP91Au6ZCxV6SwO/fH//ud/zUfy05XfH2jGBmiA3ldbEfzLH3ftT4KwfC4IcFZj
0iLGtQEX9jx8+VGcvvO/HfkqWBLm+KXP8bSvFyHSs6+V9H433cpHwagflP5WulYjoj9f77ZBF22G
Llp4U2cq9kNfy4fQX6dKyzUL/selKo/98h3E+PJ8HmdfzeYZFt59jwB5h2QLtuRczaJhzhtZq2av
7X5DPCjB254DFWeO2Z8BCo4pFMqDi/v5gG/3IgSp/gu+hvGAOkIt0LRgJw4k/tGEWrBsh0E0x6XT
xErnPFO7fIg7p4GSNtzPQ9yiad9PVyf3vQ0PsTtU/axMG1zJtNWKMPikCUJXolftIRa8rERo6V+O
rrr/qom2sNkA/bww0PkhMg3LdF90A5wQHXew0aHhZwFvkgvb3enGBoGhq2Ze6YsX9jUXSmYAmCrm
6IdPjYPejkYmsJnKPR4sZ1EqRk6MDQDi+J4ubwEmblw6iYm7NfMh472MV01jjxxUZ4NTexwN/WCm
W+aWhYN4LW1OgMl1yW0LjtuJutUPocxjM9XuCVkj7ZVtJx/jF0cz2xshmQthutbu7/8TeaU+8dHp
Isi1SGGIkLkyzrzpUlPGjpz0y7Vx7t/mXYBkNoCpOgjfgmio3SSQqs21wHpzWrDRn+eCHhkDNae/
YrpCsUDJWEVTRVDTF0R6JMvIhPQxr0fPJCh/8FM5yXJtNHdDbE6ohXN8wVV6l68zs3AkLhSQBOCH
bs5qNq6ji2AldjLfvcxG0fpHH69be3E2THsiNacIG0Xra3NZPvRpgagH/dtsjZebnyt8er09TTLX
2fTQbUgmW4SjpMm7sXCpz9GRBMdGuXJP2tOo0rlHhjW7PZgwkv74enPRo7Ivl5RK2v0bK4PWo3r8
ZOOuuw70ICSZZGe81N//EZSug8nv/0x6flyGv//39M7XSVnJZHXTB8HD9XPptGQOnbFcNV3ljV3S
pNtU8M1g6xTaIE4QBo9gOJTeqbnmCDBT3HxD09Daz/mxjo0s6zEwg/StTFcoN2syT9RUyb9t+d2O
jQzGb/7kVt0+6BbDRi3D2ob2ts63jXLrQ3I617gvWsVMY3+5yNsBgGt24l8QAgwHsrH1MMtG3usQ
DkSu7YSNKqPDUK30beNaAB+6ZOa1E2QjVOkG4yAfatvIuh7f0WhYb4hvo0feum2v4CS5oNvGgX+n
xiMhEaRJt6x1bVmIBE5i+I96dGyFVUF8QeJc2xrM7EhX/3p3TDgsNHBfppKS+K1t4Vq89MJYF2oh
frsJ4/ximeuSPub1WviCJ72iD6P24pi9vk/yK6+BXf9MnwYiv3E39lT49/8DAAD//w==</cx:binary>
              </cx:geoCache>
            </cx:geography>
          </cx:layoutPr>
        </cx:series>
      </cx:plotAreaRegion>
    </cx:plotArea>
    <cx:legend pos="r" align="min"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'Countries partial collection'!$A$2:$A$23</cx:f>
        <cx:nf>'Countries partial collection'!$A$1</cx:nf>
        <cx:lvl ptCount="22" name="Countries">
          <cx:pt idx="0">Comoros</cx:pt>
          <cx:pt idx="1">Egypt</cx:pt>
          <cx:pt idx="2">Ghana</cx:pt>
          <cx:pt idx="3">Guinea</cx:pt>
          <cx:pt idx="4">Lesotho </cx:pt>
          <cx:pt idx="5">Liberia</cx:pt>
          <cx:pt idx="6">Malawi </cx:pt>
          <cx:pt idx="7">Mali</cx:pt>
          <cx:pt idx="8">Niger</cx:pt>
          <cx:pt idx="9">Nigeria</cx:pt>
          <cx:pt idx="10">Rwanda </cx:pt>
          <cx:pt idx="11">Tunisia</cx:pt>
          <cx:pt idx="12">Uganda</cx:pt>
          <cx:pt idx="13">Zambia</cx:pt>
          <cx:pt idx="14">Benin</cx:pt>
          <cx:pt idx="15">Burkina Faso</cx:pt>
          <cx:pt idx="16">Côte d'Ivoire</cx:pt>
          <cx:pt idx="17">Guinea Bissau</cx:pt>
          <cx:pt idx="18">Mali</cx:pt>
          <cx:pt idx="19">Niger</cx:pt>
          <cx:pt idx="20">Togo</cx:pt>
          <cx:pt idx="21">Senegal</cx:pt>
        </cx:lvl>
      </cx:strDim>
      <cx:numDim type="colorVal">
        <cx:f>'Countries partial collection'!$B$2:$B$23</cx:f>
        <cx:nf>'Countries partial collection'!$B$1</cx:nf>
        <cx:lvl ptCount="22" formatCode="Standard" name="Partial data collection on time use">
          <cx:pt idx="0">1</cx:pt>
          <cx:pt idx="1">1</cx:pt>
          <cx:pt idx="2">1</cx:pt>
          <cx:pt idx="3">1</cx:pt>
          <cx:pt idx="4">1</cx:pt>
          <cx:pt idx="5">1</cx:pt>
          <cx:pt idx="6">1</cx:pt>
          <cx:pt idx="7">1</cx:pt>
          <cx:pt idx="8">1</cx:pt>
          <cx:pt idx="9">1</cx:pt>
          <cx:pt idx="10">1</cx:pt>
          <cx:pt idx="11">1</cx:pt>
          <cx:pt idx="12">1</cx:pt>
          <cx:pt idx="13">1</cx:pt>
          <cx:pt idx="14">2</cx:pt>
          <cx:pt idx="15">2</cx:pt>
          <cx:pt idx="16">2</cx:pt>
          <cx:pt idx="17">2</cx:pt>
          <cx:pt idx="18">2</cx:pt>
          <cx:pt idx="19">2</cx:pt>
          <cx:pt idx="20">2</cx:pt>
          <cx:pt idx="21">2</cx:pt>
        </cx:lvl>
      </cx:numDim>
    </cx:data>
  </cx:chartData>
  <cx:chart>
    <cx:title pos="t" align="ctr" overlay="0">
      <cx:tx>
        <cx:rich>
          <a:bodyPr spcFirstLastPara="1" vertOverflow="ellipsis" horzOverflow="overflow" wrap="square" lIns="0" tIns="0" rIns="0" bIns="0" anchor="ctr" anchorCtr="1"/>
          <a:lstStyle/>
          <a:p>
            <a:pPr algn="ctr" rtl="0">
              <a:defRPr/>
            </a:pPr>
            <a:r>
              <a:rPr lang="fr-FR" sz="1400" b="0" i="0" u="none" strike="noStrike" baseline="0" dirty="0">
                <a:solidFill>
                  <a:sysClr val="windowText" lastClr="000000">
                    <a:lumMod val="65000"/>
                    <a:lumOff val="35000"/>
                  </a:sysClr>
                </a:solidFill>
                <a:latin typeface="Calibri" panose="020F0502020204030204"/>
              </a:rPr>
              <a:t>Countries </a:t>
            </a:r>
            <a:r>
              <a:rPr lang="fr-FR" sz="1400" b="0" i="0" u="none" strike="noStrike" baseline="0" dirty="0" err="1">
                <a:solidFill>
                  <a:sysClr val="windowText" lastClr="000000">
                    <a:lumMod val="65000"/>
                    <a:lumOff val="35000"/>
                  </a:sysClr>
                </a:solidFill>
                <a:latin typeface="Calibri" panose="020F0502020204030204"/>
              </a:rPr>
              <a:t>with</a:t>
            </a:r>
            <a:r>
              <a:rPr lang="fr-FR" sz="1400" b="0" i="0" u="none" strike="noStrike" baseline="0" dirty="0">
                <a:solidFill>
                  <a:sysClr val="windowText" lastClr="000000">
                    <a:lumMod val="65000"/>
                    <a:lumOff val="35000"/>
                  </a:sysClr>
                </a:solidFill>
                <a:latin typeface="Calibri" panose="020F0502020204030204"/>
              </a:rPr>
              <a:t> partial data collection on time-use (18)</a:t>
            </a:r>
          </a:p>
        </cx:rich>
      </cx:tx>
    </cx:title>
    <cx:plotArea>
      <cx:plotAreaRegion>
        <cx:series layoutId="regionMap" uniqueId="{DEB38D6B-EE37-3C47-A986-17A20BC2F020}">
          <cx:tx>
            <cx:txData>
              <cx:f>'Countries partial collection'!$B$1</cx:f>
              <cx:v>Partial data collection on time use</cx:v>
            </cx:txData>
          </cx:tx>
          <cx:dataPt idx="1">
            <cx:spPr>
              <a:solidFill>
                <a:srgbClr val="00B0F0"/>
              </a:solidFill>
            </cx:spPr>
          </cx:dataPt>
          <cx:dataPt idx="2">
            <cx:spPr>
              <a:solidFill>
                <a:srgbClr val="00B0F0"/>
              </a:solidFill>
            </cx:spPr>
          </cx:dataPt>
          <cx:dataPt idx="3">
            <cx:spPr>
              <a:solidFill>
                <a:srgbClr val="00B0F0"/>
              </a:solidFill>
            </cx:spPr>
          </cx:dataPt>
          <cx:dataPt idx="4">
            <cx:spPr>
              <a:solidFill>
                <a:srgbClr val="00B0F0"/>
              </a:solidFill>
            </cx:spPr>
          </cx:dataPt>
          <cx:dataPt idx="5">
            <cx:spPr>
              <a:solidFill>
                <a:srgbClr val="00B0F0"/>
              </a:solidFill>
            </cx:spPr>
          </cx:dataPt>
          <cx:dataPt idx="6">
            <cx:spPr>
              <a:solidFill>
                <a:srgbClr val="00B0F0"/>
              </a:solidFill>
            </cx:spPr>
          </cx:dataPt>
          <cx:dataPt idx="7">
            <cx:spPr>
              <a:solidFill>
                <a:srgbClr val="0070C0"/>
              </a:solidFill>
            </cx:spPr>
          </cx:dataPt>
          <cx:dataPt idx="8">
            <cx:spPr>
              <a:solidFill>
                <a:srgbClr val="0070C0"/>
              </a:solidFill>
            </cx:spPr>
          </cx:dataPt>
          <cx:dataPt idx="9">
            <cx:spPr>
              <a:solidFill>
                <a:srgbClr val="00B0F0"/>
              </a:solidFill>
            </cx:spPr>
          </cx:dataPt>
          <cx:dataPt idx="10">
            <cx:spPr>
              <a:solidFill>
                <a:srgbClr val="00B0F0"/>
              </a:solidFill>
            </cx:spPr>
          </cx:dataPt>
          <cx:dataPt idx="11">
            <cx:spPr>
              <a:solidFill>
                <a:srgbClr val="00B0F0"/>
              </a:solidFill>
            </cx:spPr>
          </cx:dataPt>
          <cx:dataPt idx="12">
            <cx:spPr>
              <a:solidFill>
                <a:srgbClr val="00B0F0"/>
              </a:solidFill>
            </cx:spPr>
          </cx:dataPt>
          <cx:dataPt idx="13">
            <cx:spPr>
              <a:solidFill>
                <a:srgbClr val="00B0F0"/>
              </a:solidFill>
            </cx:spPr>
          </cx:dataPt>
          <cx:dataPt idx="21"/>
          <cx:dataId val="0"/>
          <cx:layoutPr>
            <cx:geography cultureLanguage="fr-FR" cultureRegion="FR" attribution="Optimisé par Bing">
              <cx:geoCache provider="{E9337A44-BEBE-4D9F-B70C-5C5E7DAFC167}">
                <cx:binary>7HxJctxI1uZVZNr0psH0Ge5lVbVwADExgpNESakNjKIozO6Yp9W/7SP0EWrfN8ib9En6BSkyyRAz
lapSW8q6k5aGVDjggOPz52/43nP8/Xr823V+c1W/GIvcNH+7Hv/xMm7b8m8//dRcxzfFVXNUJNe1
beyn9ujaFj/ZT5+S65ufPtZXQ2KinwjC7Kfr+Kpub8aX//w73C26sVt7fdUm1px3N/V0cdN0edv8
zrlnT724tp1p990juNM/Xnq2sDCMly9uTJu00+upvPnHyyfXvHzx0+GdvnjqixwG1nYfoa+D8ZEQ
hCnqIu4yxTF5+SK3Jvp8ntEjyhmmVCCuuIsovn/2yVUB/W8HdPO7A7odztXHj/VN07z4/P9HHZ+M
/lF70ljv7uU9ux/p8e721X56Cu4//37QAC970PII/0NkvnbqEP7TLroyH6/uIfjP4cdHxJVCYqUo
k4wpF+B9hD4lR1QhxgB4RYjkWNw/+g79PzCe59F/6HiA/kP7IfqXyz8ffX1jEnMPwH+OvToSnAgh
FSeKYakYf4I9QA+Sj4gSnDMuOKP3j77DXv/yr68M53no7/sdIH/ffAi83vz5wL/uTNIk31HsKTvC
mBAFOkdixJlQT6BXR9ylVEqklHARwwh00p3Cu4P+bjw3943PicLz2D90PAD/of0Q/dcnfz7625vG
trF98Xuv+41Kn4DsI6qIK57qGyL3Qo8IQkLd/d0/9A74z0O5b/zjwD90PAD+of0Q+O2rPx/4IJrK
9vfe9dtQJ+KII064ALUjKbk1pY90PcyJhPlgguK7C+6ffAf9L/9jP5p/Q+YfOh5A/9B+CH3wA6j6
3VUOntU9As/J2bdh72B6RDDFruJSwv/koaFlRxRhiSiclsLFUt4/+w79r4/neYVz3+8A+/vmQ+h3
b/98qd8mH27q76nsxRFjEtQN5hR8GJcrwPaR3DvqiGIChgCuchXmoJeeYg8D+uVfXxnR8+j/2vMA
/19PHM7A9uLPn4FlfGW+o7F1j5Rgrqskp5IgidAB/uCDgm/PQCExF9aIu/eDHlvbrw7nefA/dztA
/nPrIezL1Z8P+x8IZb5V6fwVW92GvbcCchgRH8ZWyy4xN99R7DE6YlS5LniXQn3p3jtwXjFGmWAE
1I7LDjT+fji//OvfsLcPHQ8l//6GX8j+D+Bj3hmk7+li7g2ukC5BgqLbv6eeJqVHCiyugqj3WU/z
3kL+Ns/xvNa573cA/n3zIfY/gsGFsX1HTwe7R1QAX4MVVUK5EOA+tbb0iIMVhshKQvylJGLuU23/
tdH8JuzwDl+CDo1fQL7981X9SRLd1Pfv/Z97l4A5wwwiWfAghWBIPOXQ1BFDyOWgjJjCjPO9AX5s
YL86mucx/9ztAPTPrYeonwQ/COrf07MEnkASAcACfUbkXuqfyLo8QgrCKbABEtwagg4kHZD6N/3K
X3t+Cf7nW36B/w8QVF0Me/Lyuyr5vWspIGIFl/GRS0/RERJgW7kSD7r/scDfDeR+ETy3/p6X+Pt+
B6jfNx9ifvEDRFOXfxHGj3MhX5Dz/1fp+vdXxYfvqW/2LMKeiweumOxzIuDAPJF74h4BwQAnuAIC
TRJ2wFvejuffcCnv+x3I/X3zody//wEyJb+qyN/24L4tmvpL2d9nEW+V49fCqft8wveD/69sSfvH
kO/qLDFXLxZXjf09G/dt4o/JESQABbiXggOHRlzwZh6ZXAcfuQxjMLhU3KZO9j7oY5ur70Z13/jH
je5DxwPt89B+qH704s93Nb1f/ld78+Ljf1v3Nql/V+N+2ywAlyaVC7lyiJ1u/w5mgR9x4UIm8d7x
QQdJw8/j+t//9T+/PrLnfaAv73AwL19ecDhB3vrPn6A7tueFTprmqvs9ofy2+YFqBok5wRw/tcwO
5keEcowgk3v/tDtm/zNd43x9JM/Px2H/g9k4PH04F8sfwEe99yO+l6n4y03a1/r8IVvx2kbf0UbI
Iw6634XkomBYILyX9Uc2AghPVxDItRAm5J6aA+X12ER8bTDPL4C7Xgdif9d4KOyvl3++4nl1Y26i
q/z+zZ+zg9+octgRczkSiD1F28FwAkpLBAIe7u7v/qF3mucVFJD88q+vjOV5zB91PQD+0ZlD9F/9
ADzzQ77/u+kaSJtzSfcWGUkXynUoeyLzUNEA0g5eEQK5B655X/DwWOb/wICen4KHjgcT8NB+CP+P
UNHwkPP/XvD/VdPwbQmur2SUvlHz/JXh+uPoP5R4fS/R/6uG7a6m+Q/5Ob8WXHwv+P+qKvm1rPwP
TcE9S/69JgAYB/BqBBSUUCgt2ReHPzW86kgRSM9AJKYgL8Y5pAjuHn3n/Xx9OM/b3ft+B2b3vvnQ
6v4IOYAHpuR7Qf8XF/R5P8UfEvwvCZHvNQ/ukYASWkikIxBxJhU5iACADeJQ67l3TTnUdgJz93QN
fMvInl8NX97hYF18ecHhCvlR2CBwjf4ACfONHhI5gt0TyIUCIAVTAeTpEx21D9FgXwWG3LHrUtiG
sT//WEkdsje/LTjPT89h/4PJOTx9ODU/Ajn0KKD87bf/xln5/yti/u3tSA8bs/yr9iq43dH1aEfS
75+9V30HXT+L77O0xt38rT/+4yXZV0o87BPb3+KJ2L+6si9e2+KXfzk3rXNWJ+Y6KR9I9If+N1dN
+4+XUPoCJRZQayQE1NABCaJevhhu9mfAQwO2ScIWDkZdl0GFzMsXxtZt/I+XkKyAwgCo25BQe8dd
qAx++aKx3f6UA7UDUKh9S5lAME+BzaLyYU/dmc2nyJoHaD7/fmG64swmpm3g3vvymvLuuv1YXQoP
4kxKBsWt+/LX/QjL66sL2Li3v/y/UylmYZpOG7dIPF7nG8rTYzTbs6odL+XU6bZP+jUbq0q7/XQm
CI+1MPHrKXWRniqa6wyjc8qGKMhisSRNq8fUzXVZmzKIhDEByfprZoudk8cmqOdKwAXc6yJGN52R
F2XZnEQhm4MpozrGamUJYroceSAHdS42vAnN2qkjE5h5uDBq7fRylfXD+yLBhV+ITdsPk2/mMtRR
3I067mTspbZcoi5c8nSedE0qrEXkvs1NXi4sK3U2cBhmmWoTOWngcAsvR1C0kHF9mUeF45XGTn7Z
+zCHr8opzD2KzORTdVIocTbGTutl5TR5VVpdV6yW/thkn7quWlAxNro2OCidKddySv0ym5lWWX7D
Irf1a67WYzf2y6huK81q/EpW1WVfpptwKCdPkHQRzvZUFJVWBC3tYK1PRHbFK0M1lmGsZQ2vN4ey
9dxkGnTVRKehif0uq9Z51oV6ZIlOHIp1OkybFhEcPBL25yTG/UJiGCYchBYEUIo9b/RUYqasMaVw
fxZF9mayqdFt0ed+4kg3KHK6qF0y6DCaPtm0Hf14El5au9yT4QQoZaXjZUXbenJy3pSOTJdFLjTK
Bzi3B7XOCPMUy/qglw3xeOyc5Uxu24rihUOqeFX07WU+V3vAk7WdCNGjSaagw10bDLWuhqCfPqqy
eJu55ZbzwVlEYUX1OHYr22DqTTBPBhnHy6s21KY3SKNw8hIzSh/KxNugjvHPjIndlNdqmc5Z6BP5
zjKVe8Pou8NU+1XXE4+00aJt2tqb23xTxK7ReQICWpRUq9Q9Dot8hSuc63CoMg+3xynbTiZhPqfx
dkJdprvItf4wjpmmQ0k8Sno/HMOboi9PLR6UhmWeejB966qZ+qWDQQS7Ee7ew2IK+XjdFeWxmc1x
jNq1qKv3XRLrKQOxaZsm1HG1v3Hrnsa53MkwKzwiI8eLaXRVDrbwyoS+p9n0qYzScel2CzETuok7
WONd1fBVz8qFU5DJ7+PuAqak1LibFlJUKqDlx7EJ1XGRdmmgLL8KYeOm18qk0pJ2E0x4NPlFknxi
Qz5qOuH3fdNbv3Sd9zWOOi8UILkEm8CWFJZgNpzAWDtP9jXxMtJfIwTLYOhzGZRJnPs0we+wgKWd
ZHPlIWP1rZx0VW198Fq8VLDYa5Pc8dx8vGCN9UPZVGunmY5lYepV5DRKI1O8TbEoVnTMGz3CPmXC
2sjPzX5dd6UnuMCrruj6JVRsfWxQyTWLa6ozXkofN91F3zrHCuehFw1DplOnr3UX2/eKpOWicniu
4zDutSGjCmRE3onB3O1bvNut+9yiAyL2kZaWyCUulOpR2GjJ9+Xacn/+sZbuZZ9H8uexMLsobVst
HfctFe4OtdSnky01y51XoCg6jfr40+3ieZxt+DyEO8txbcupTqL484bsh5//XN7YfXja3O4h/rX5
6U+4x2ebvrecT358YcR/w0w/pU7+LRsuIdj4bRO+3Jc+PbHZ++vvTPY+P+fuqyLB9FIojoci+Hub
7WABCVTKEFQGQ+7ClRzKCO6NNj3aV1sK8KRhg5SCPbMPRhtuiAQUJUAbkQx2WbnfYrFvd94+koX9
qDj8B3WFBLYMMdgj+lQWYplLWvf5eZIWrXbT7F0xF6BoXF2Hbb9R7bHqZOS1FXsTxtkmlo439lzP
GfJmlF+PJdmStPKjSc06zQuPj7jRtigvnSkZvNwZr6pp3spQer3De43j8j0oOKTBbgqPyzzUc/1u
DMVxOyjuxZW6SImxy7yIF8bOxSqsmnqjHFRv3P3h159xDyqUh7bREVafL7m7Lnf4qqxKT85pvARx
fu3S+LS2ibNoFzgrNA+JVoMacm2qotncdr89CNLHYFzLPKjkkK7ImC0K1DaF7uw8+LiWvWaomza3
B9XQaROP9c/VqD6k0yIp34ZxXnojcs8MmJrFENl607E+9CqRXFeEafBPAuS8MySvPTDUMWi2Osk1
n0O7ySJiN21SDCsC6idnYZprVQmjE5YExunwpp8RGle3/7w9ZDlbI5M6ulPTfNyIOvFcBH6N7NR4
0pY7bvOP/SDtSqAOn0d4GactWsQZfSVceJZTz+/SaHZPnLhfSdTw4wjpnDR6Iki7tuv9qYyEN+dT
qh2cnohGlbve1m9oF6bnOa9XiNt51VCzcsOm82xUL8V+EHS2jd81zlVMG7zuu3OegKLFRWJXzIn8
OUbhskE21hZs8uTmVLcs5l7OmwtZth5Vhr7u+mI513mmWzGnYCryd2Czy7UUkzy1CPHl2LinVFXn
CZvEMuvV6NFiHnUfoWXeg1ZFKCOvsjl816uyXsWz4qsElb7bibdZzNlSpnidhGBB0toxfhYNhY6i
HmwJjSMdjuWlykeycaeC6SSNwYlgbjCl+aemq9iuJH4vOuURW7yvymHwpqhbuqrb8rzo3zgwjtBt
zmk2iJ0751gr1ide306hX1aFzmzF1hWYPR+DS6rjmgcirl8rjMrjvuvFsqrYa1nZZutQYXVEVPqB
kvg6TsrGbx2nCSA24BtXOaHuyKVyxw8DHqNTOpV6aNo+aGL0YQq707RvikDF12LGjRf3OdcjokWQ
NNzxJEeFf56OY/wGK7MrceQlimZrN+wTLY1z1Yq0WHTVkOpZAMywg1yjIr40BVirGvMLkSJna7qo
8doh9+NIqKAnMLN13zsr45rLglRWO1BbdZn0Sb6EzRGT7sr2pCRREdSwW0WnVpTeVIpukc3Eb+oi
8ceaJEFcx8E8scQjtY20iudyjeGeqc220m1mL89gzRRltyoGuCeGdeC1KVnjMkVeWsllbEJnlYmy
9gpFPtWKLGwHXowEcukETd2CJeDj9WkTL7s+TBeOaU9N2xm452B3kma9BsEdV3P4MXI71w9F/jZt
WEBHYnbFKPJF5rBcJ3S6kFEK0ofdoI9HtJBIQsgxRktasHYrcvShQueyNvw4YQVaFfG8iklab6Lm
ZEhjs4gwOZ5ltErzToE3nsY+iK5OwVJ4zRj6YZikC2pwu52tXEueNRoL6uq0I9LvUQhodWWytfGp
4xSlbgqMACzQJxHJ30/IGC+2TqlNo/iiaVijkRogEsLqDUddsUBGxUszTtwf+iLSiS2M79b1ieSz
9QhzGl+k7smcLdQZRHondQ+qBfRI1l+ieMp3HZ5eg4NavRHgvw4o8h1mwuPJictgss7JaN1rJFJn
I0Jp9NDHznpunVUqExRgWl/WXebJsZI6y+giTPgc4BGmqKiioBtJGVSlO3qkl2OAsjpcm9LZitgd
z0TVTt5s66DqO3qGpxhiNbYeK154tBV2p1qGFnMRr9OkYp7JanEBtUrLqek3Zch6HRvqeGTiyJcy
x0FS1q7ndKnUIwWfs+qiekPc+JI2aerjbobYCONoU6fpqpDbAZLip7wq+SIbnbNWROfx0GSrmaiV
2/SjhuR4eTJPw3bunfLcim5Zq7LXonbYUpTFzTAeCytpIELAvxxVok2KJt/pSLWYTUR90cN0hEkc
n2US5hcbwr1sIDdg5volvZhDlZw5WC3t1NdL2tHQd2kNkRsON5aJ0RulkStCnT4gYeJqt6CdHrg7
r/MuWmWl7L0sAknuJuwsChtif8jnaEHqpj7OZzloE1LqRVG6sT2NtpTNm95lmS+mggYoicSSVpx7
Zp7ipUK5F2ZhtBCAuHZzt/Ya59yikXtD6pxG4HisCYWIFcLI12rmkVcWDtYchwpMTwvesKtWk1UN
DHWXzjX1WpX1HnPkahSD3IalliX6NFR1v3MNcbUjyeh3oVkOtEpOhM0WiZQfojxIcVsep6m86CBH
su4Zz/wR98kyThqmKVtTXvGgSEGoKMkBAdO0AcZVtS578LVxPf9cVWZaRk3Gdq5IXzVzLhdotIPu
WbtwbKZ0ys3kRfNw2Y/z5COXvXEHsg8gUKW5E13iYl51ERY72Lc062RoLjDv8yCx6bxrnHqTI+ul
UZ5sDYhbY9wrDBph5eLXHFZe7bLuTZREzmkeo1flKN/SsGbncTEyLdzpExcVWYikiHVSCrtlYcPW
kZsvmmJ4nfc81BA1Ww3MEvgzfNfLAl02EDWDdjSxR4opDGBNFr2BoJKNtcagrfNUBahsyo2TTm+y
yQ4B0C/RwjZBh9pClyhPzolJumUuQSOSpl5GyIl2pEi9ZOzsugN/wLEi8ho6RP7o5OWqt7HZdApM
7zjy48pO+DgZqjhgOKk8ZcIkmKZU6JbUxYoVclXybt0JOi7b6gMXcbkAYumKc+tuCA2PW8cUS9k3
fCnnbslqp9qMe3eq3x9G7Da5LvgcL1zrXCobtrnu8FBvSqt6T6Zl6aXzzDdTJ/mmdOrcj2ogPKhK
yk1UCbtJW6nWkvoMvJLlZMabfjJ6zPNq3bcSewM2iYcdlXmtc85qOnu3DxdT3wELY8ZdRIdLYCgK
vyzcMNOO7c3m9pBIajZD0mx7V4SLbP8rL9PSr42BKNCqCDRrc1FkxagTt5WZ7pvEbNr9AU+5x0oJ
b5IR8OQ6uquxdDMtmk6uEowhJpNmIzN52qYF12JIj11jT+KuPS1wVHi3h4yrn6Ou+hCR2fpxUrye
p77y+qjMQIL0/tNUa1vOrVfWsxdjYjSwTJuqJ3UAi4jqeq5PkiE2wByNb6IinRemSj44lvLjMWd+
WuVE5zN9pdq+9pLMlouiACdOSKGLVH6Mo3HbgxH1UxZSDzOzuv2Fy9nrhqH13Tz9NIC0eCDob6qU
FdpJq0Rn5dsmTSINHw5K/NDtdBhP1sdJJ33C32OeKdCJ1QfYfwmn7Pi+Aj5EDwhYntu4uhiAEUhI
nWgaMe3SRjtTXHi3xEozEd+oUPgdLHgIc8VJVQBWHYVBjCO2Png4RoscYuAWpTtUK3iTAXQ/eFVB
lxVgWqxVy5A7S17lU5C283oeM7XsSLRpTJQe42nRjG4RMAuavOoRXUfzadWFPu8d5mUdOOmYOp/y
1jSneZ9eor4FV3Qu2wD86eWglgIC/TOSRjsO4UcwKfBommo8cz+1pmU+mfnrqrSld8sqSlyVi9nC
4JM5OjGY1bovismzqAyccG48N9tkU0XuCJCpzDJdGnIhu370QO3BmglDD6Nl2gIDFQ9wn7SkgRHT
hzvGBFXAD7Jxh0gU62AeMOh4J/nUW+c9UcUVLVnuQVH2qi7wG4iLiIfrEdgYFI5BgkEQggzsQ5DO
/StL0k9pC8oXqzbgJTAc2FKgQC0B86GWhezaReUmSCfJDAxu7aggTboWwkK5VmwQPlgs5qVtAR5V
KZ1FtnEHC8HPZDxi2nLBRP66ppgFtVuDai7gATUwc1nZAfvVwufOgHZdhrgpfacdT6pkmr2ZYlBc
I1+lWSc1I802J8Caqj1XxAm4YFG+UTSdgjmDyZu3e3IPNNPWjqrxxNQSb67HccnjBdmvlRDZdUGy
E/BurT8O13ugOgv32r86+I2raU6kHxUGSLTa8XihGLDUvfQbaoFCLBAwbGZc5nvpHQQbA6Ozurmy
I8RbM9032tvryKZiw4eWiiWep0bf0sdz1jR+SKrdjEkWiMxdzJUzBkIu2w5ksR3sRxFLIBc50G9Z
bPRUc52yAQjGPTlaO9lVrVrg9GhZ6bpwbqoavWF7UrgswLke6nzRMnEydaBF3DLXFS64H/VD44WF
vGrBYfFohDrN5nFbm/STgVe+vTicxfkkTito8Jw2df08sIXLV2EpdTTF+THepShlQeLMsy7KVdtQ
8M2cDyiHiU73kwdqcT0pbrURgDjvQIx6FumofV3N8ScICKYgN29JnrprldrEMyLZNP0bhpp14TJ7
R09/ppT+n+OpsMt/j6g63Ci2T9ncdrnjqiBDK25zNgq4ePh0ifuQXiLw3ULI6UDtCaSP8H633ROm
CnIHCOhEKPl3GQES63N6icFXCeArhvvvQkgmIUL8JqaK031J9SOqCpJL8JUDBeXUCr6uAh+vYYep
Am5oDdGAZgXd1mHWbXvrusdutUoK8B9JlpllZ+J6ZSxrzo5517VnU1IUZ/JyQnktPeRO2bobY2Cp
xyxEkO0oIQ4Y49ovsiY8qZlNfcfyyEeQ/mkWjaIiaHvmJBCqmrdJNEBeJwODiENyxvMelA6tgCzD
M/iKQ9LG29tD25N4m0G0v2rTed0lCd4Ko5Qfw0HPIxmWwLTVi6wMI6zHhDkB7+tRq3Gqjm8PcgRy
JCKJeT3N77PMbS5pxcazKJo/jiYed7OcxQAMRM2OSQYKCjmt3eHeyTdt5wweDYuV41p8PlUKnYPT
fxZ1NDruJZ1OKXjsOzIQPwmdWJOa56vElBFQMCMJ17Rlqa6HceE4gr4eG8ivtZlqFrbuvKnPkk0E
1FytVSGSRWjjUXeFM55xxym3oim2iGur6vmszG14d+A0OUfJEG7EeArBoNqVIVK7tizD3e3PrF6Q
Zm53mOTz2nXHk7zFzc48HOBLjsmuVDqsnWZnXXFJacOzXZ/bdwlPnUIXIodEETiWFFzZ4SMIZiI1
hbQIZIGs8pkT1lfYdTwUW7yKSJEtyeTciIwNmy5pqE5M56yB5OjPnDqJ/V5RHkSVsyzmpjuGPKw3
usDj0yT/mZO62gct7UrSOTqLWjfzelWYfZrQtTtjkYRYIbUnt/+aptaeOGmcemZiN6ZT/TGEg94+
Or0QcbHLp6rbtgnTwFXJoO54u5jdeT/rw1XdNOPSuPRV60TD0iHgatZpF6Cp2kYQefkVJJSCdkzR
G7Baow+uLMSMcVW/6kO6U05VrBvKzvt6GDamUsl6JnttOqkTyGqZZYr4ap4Toe2IU/B5udEzGgc9
hcOyRcATVbjSQLlkYH8k0QLCDvBBHD2rNg3sMBiP1blnRqSO0zq3egIzpZXqmR/xtPJiyAPoStKr
JAWGGGJnpD/UFmIPiC9gubRlq5PZ42iA8F/N8FghZy8paaLrJo4WmQKWg4/5qz5FC/iCmFlMo9i2
PD3hyRDE43A5NBEYCjdZAHHwplYjJAx7GOMQnY9jmAfKzbYZxE+apegV7fC2FvY969PTEL2PmnJt
Klt5rEfgL9t524btxom62EcFY8uGlltiPvZ2PuthjWge7znkEnx2G+5mKkMd8ioEO/opBPusxZxn
6yqH8LhQXt0QA8nZzHjg8MReHHXvCtt5dV2c0xZoYCASbMZOIgEU8iClX7X5WZNikC2ZKw8yrOvE
Kd/KZrqAMfGgRuGnVhbY64fOenTYX6OOozGr9SCmJABdm0B6M298yBufizTPlqPbJH4paOnNPOlX
c9+8RrHKzlTJo9PRuSRFrk66Iffgm7dkPTn9u25237hhNYIP5Vyb6HqaisrjPJ81TulpDixXUEZm
9k7jCt4rjRt7HDvqzXvDG6CV3DhdouJtQm21qbvZaIIr4bXZFLRu2W36OIJXpYStEKkXKp/PYTdl
57V9lHnZOF72bgTMSz4wH0MU7rA50rmAf82h6TcVcsEBQRMQMvnSOJFaVyQC5JPwVU1M7pUtvGYv
hfFCbIFSHsJOdyxf2zAWC8xbf7Luz3Gr0CpU1GNpeB1NSeflQ7aKOXh5bnZajeK9wnF3mYla6mKs
ANmycnQspq0LZQhTDCnQIQ9vMEsuE1GcOvIyCXvXF8DcjYiXGkUT03yqLumUXOQfmtDtfRYlnhhG
oM1n1CyLtPa6Am2HRsb+COSOVmE2+KScLmzeso0zxmxJCEi0rStQHyKsliQafTSEdpnQ+aqgTbfg
sar8jmcL2HAU39g6vKok8sqe2FNDe+y3kFzSE6xxNigSyNmoMwihcx/xWf0fjs5ruXFcDcJPxCqC
EbxlUJYtZ49vWOPxGgQYQYIAgac/rXOztbsTbEngH7q/hot0wJPmCxMUvmvfPNWKW6AzAhEiK7bw
LnYjY3/uPZXkbbCc5ByL0xQLbLYJoXsO/xUfPMZsoA7Qhdu6ufKhpUW2kG7P2Y4xtR3dxINCpeFj
bM33HC7qcTaaFCtNsQKz4OSTp63BNzqm0Ez0QnLZBnLfjEG0w+dYNZLzV1YnR5Y5mjdGSngJfamH
cCw80c3v3nIQYZcU3Zbq3Fv6t3SO31tGqprJr7m7EAcV3U9RQrLhyNb0fSZdFcDrxf9oPkZl9ijZ
VzvRPg/T6U8c/e3aS4dalvtkva+x4yFLuII8cpcVXbXydK8YZSh8dVtY0lgsV8uj9OpLEg+q8KdA
VMHk9sNMlqc24zvSZdg6U5dUdAunm+aZV/KVdXnYyb0M50/R+Dvz1yzp+9D7GKWDtMhqX+2HLvuP
1lm+0vBHsdgVC+ue50gdo/7Dm+ulkl1z6/D32tDCM1pJVtCltVffr1CemyrQGysMxX6VpctyidJo
KDJN03NItibXkv+2UfJL9fhGG/4TjamBOkVvwTocEuu50iecVWIb9r3V5yxbdy62ebKhqi5N9Mra
dW+3yeVNBLjEukqtWE6s83Kl+jcskwVWxIeFgJ/I1KenmilXrn21QTjluK/KFHPN98z+Qz3yy1pC
V9A2a3JI+FOvdmuCL+Mb80IMts0utMVMxLM/ccwVDa26Re+2htZnRicU6FUfbIuFeNxKMYJl2BQD
iuBtpcdTPLrovPlAtS5ZNvzEm/HzzSYfa8yb//+tcBK+J3qYoaSJdjl0qv0k0fKluyjNifVZUS8L
jM0BkEETe9B7wu3yeh1Y0OxoBIXAcXSMkMIVnbJgLIamvT84/G3x1nPYL00hmY/jtEx4daQfS6A4
tw1DCZ5kCA1UmSLLmm+PHYW2J+7HO6+FQBlNhxVwDwSA06ZEmUDftjEeOt8D77S9qg1vY7DVxy4L
VNXh2Sxs7138kUC7iDkIFepVY3yXkbOZl/6M9u10ve0a7Y1lJ4cb4eEn27x2j+Vz2YUmTvIlatMS
LjV8zjTcqZi652SbX7j7UmZwP16EB2Fgaw5zbIQ/u4ijzCjEMTtUdUSDF5cs/p5LxvN4pF45jd6K
YTp4adATGn/76w0uhsoHtamVbXueOYlyfwvpzrU4xtoN2MPxi/fyitPTf3vwMvcuxvqduPFn0p7A
UEdcYd18GgiAkCW4mcABDklP/pg84mWVPYS6hUq/sNQU9b9EwCtNvPBNeO+dWU7U75fcOPMSNseW
aFuNGX0323CLMjNWfTyLvBbiTaXumqVjhaum2j+ShAF0PMZeQmOWHDeOCEgW0KRJcjbRIkXpSN7i
AuVz38F+dGz4SFT/OHIV7JOu6hxfTgsat4b0dbJ6YDu3Db/j+C/wZXCOFjOUYUDsYYnEWHBDGiz7
DoLqnBSosXcGDpxV03w1mYhz2oBiEjBfmSOPmkCoHBQmnplhW/Hi+Wg2s1Nt+0W286hjKCod3oBI
JI9pyG2BVpCVU6SzhxgWfi4bf6yaNNjjUlCvGGdOC0zhrNgAtkTSv8wU6mkS1KXsaHcQrL1O/kj3
y6qegMzIg2fsZ11j65IOD4bZ0kPa+r9xIKDO0aclRZNtIe0sM6M7EY9rnmFiWYYkufVoo/PkyGHK
MvPorPqLVetYq7ZkEdNnj7gyaenu7vfkgRjpVbXuEg3R+9SxX2PMOw+CBJzSUC4Nyq5sTU442Kg+
NIdu3VCDaRweoKcVLrVTOXH+nUFy6UJ4eQZKVD6oHvPYtA4Fa5s3vdAOtTs7LZ57idpW5PGqfuMY
uiiqw/3ha9qSNmm5ZvH32qVX4wKXO5qVngA+2L3NBCrG/TnuVAZNOyOvaOBT2eLtzz3lXtgaeHk8
a/4ymfQtICa9NJN9tB1Mu6nWQw5Kb8gH7CBtywq78jej/MrVUbfrtTt4m/4C8wmLzmuavNFpkEda
V7TtnqWEAWLabpf1l4EBeVjXTT6ObfDkLbPJPUf1iz+dYmwdZZue+sC/BBSjqrroZnhKp+SdmCNW
almoOknxmib4yhB38m5wgOZWWKReMxexDQ9KBgQmoYwejKQpYKgtzVdjc6yXdZlkU1REJn3HpHgQ
W/IuPHWM0+HGPP+WufUTgpq3i4dglzak28112lbLInQue0wgaQSVvVuTd8xwcFsTCEvgPH/7WTR5
Tccj6VDjx/EFvSs+dBTFkXZm58H/GUO3Wzq5s8btGE7l2XbrWmydrTE6y+E03AV0TuKlGEKxFLKx
sFt1u8dbBvIArlbJrfrJhvERhQmH2I0w64Z579lt78lNF8G6kErahoBTeOzbuSkNmaezqUvXpVDP
+is+e1dKAtd83FQ5rBBSLU2bYlvh0SfS8ZJGPVYi8SYWlELTqzKyX5bKCH1pHE6Z3ZkEfqfdYKht
zL2kq5JVpzSWBMFxhFn2U7fDVwadtpgogy7HMG8zy8ppzcq1P2mfXps1GnI5hy28wRn+Bv5wB7eE
9BrWOdxvrGde0r54pvbOXEVFH2zqpEh87FWg4dt3706YZ3g1aR7Rs5Bbf5GOvY11kh1Fxl4cM6Ul
ODkJQT9jvvohgv3MiVn3YTokxUADU9x/kgSmb5RRTLuTHeYy3fCBAk9oi0iNlbfFfT4y99rV90U8
JrLga5IWMoLkKCTmO9Jt5/tcTb0OGFH8raTctauFsqPnTxvA3ujC+IEEkCPSUGqU2+kTisxQhHPK
cn96qPsYpsoCszKMQWfUUC6jtYNYeW8FWTN+Sq99RacLzh0TFR0vjT/9wYb01Yqa53oELGjF+izj
8WdziTjXCl8zFtnFiPrIEg+8YB0t++wjEpOtsta7ZmI4wov6VAlEoZp7sJPrR087bEJOtnvWzXli
DbQcgx4D1Pp9xYudoJ4Ax4gTABJUV4CYlyJr/cPYuuHUrrAtLT2QMfsKJrEVTYCpYuvWGNAGFkbs
gY9LR09jRtDSeFNlofwOZPvXsgRb9MiCvbrYfoyrcQ13LJ5cKbTCqNS+NCv2N+pfO4XHauY6nxQm
QY3ZybZtOUfhl20mU5h2/DEd/TMNU1egKKRYZxSaYwLJfO1CTFTaH3atJL9ymr+WEF5jH9ssX8JX
G8uqjaNvPTQi1/ZebPXwCYygmU4jQKmXRgqv9JJgrZTDSk8jf+8MfhtXozzPNdkxOtqznJs6Bx7y
7Rr0PQY9A3Up7Cojsn9J17idUOlNzWQ9Y4nDyIETdFzvjySV9h2C1m5o6IKHu1nzNhPtvpWA2BpX
i3yRnkGf8dK9JgDFtwEjIayvbDdM63hgIZSnGa++ZTC7MlHIKZhOEOT0ycRdl0O6DndRfV9YwVJE
kOLg+p9XK3+Nx18WVZsSGxuqq+v2jvqQzNVUV74L34HlpjmQNx+SBG2wWXXu4KdLaZop2FER/4fr
U5ojdsQj72R//v8/xnSeqqU2Y9HOrIxtdOkWfkq5eUvANJRi7QWaAmCoTaqCB0SXvr9Wjd1kGUcB
nPUYeuA8hzZn8DV9HcZ56Ny01xYEt2GPOmvrag7nasPUkEPWKQUP8Ste4JVjHcKCNiIqttk8rjad
9gssqUOKbRzCGoiLaIlKZ1dz9XuBhraUMwHPMG6woOcpONahgIXqxDkYza8F61zDcd05EF1Ji+1x
8eWvvG+iU5i996b+O+j1JKBKY340f/CqUHjutCEYF1D1PnpF0BCQDL4s07h/1gF8cpzTAg7yJ1z0
MN3AGaIFFrgX5GMb419fTVgyluGwejQs1tTqsg/Dwxin3Tmut1LbBgV1BHrty/4OLUJImaY/SwD4
y3adgMGR+nspSaVDeuj7FA+rbjDMS5uc4Ej8lwHe3RFU9msi/emofP8qA7c+zBysg8egLqajOMgi
WaV9xM88QnXI2r0noAynBCAKYOVjj+m3ilwyF8Mamp1tgzNJsLZ78zFasPX6IpSlXB4kHPGcGZuV
pBtuaIpPMy7vX9d6162QD2wChcoX/1GW8ILb1OaKgAfTYAsKf76kY/DCo1WCqoNECEfuBMW8sNB2
i05blydaX22Loymb+dOvx4c4aGzuhVDmGGpohZaMUiiDrmhDWMOw8pLVDiVtfYrv1ILYm59Z3WYV
C+tP3vt/SWDCYhcG615MLRwmvUA7ai68TVNUYXUf67aLYKYisLCGzPlF/NK10fMqscgK3sjcgBF4
UGhdjeej3YavzPgQPXVvSz55WcGWEW7jAklg6VQeMfe94J1c5m7ew0HDwQzIvxqGxS3ql6lQS1DN
IDPw9TC8Yw8uA0sSeO6iz5vUQywla3NSj1+o8EsxB3FpFRSmCBsESPfE5VOAZwFPTq39rDANKnzA
fQyNyBikSzSirfcKKm5Q57McHgz7ZGnj5YtdMbBZ/UaX+NMDvTZ7ZCxqQVcMnrIQgLHyzQOJ7mKf
440ZroCBAa/2oAtJq++qY5UNXrmFbDtMrSwzAe5CrOSv2aJTQpqmMhahEhHJXTdMX3MKKc7h0xmw
agbO/9Izqys39Q+mC9luHtPvAXRSSVTyMinsgjwEAuLo/Kyzbj1EUH8nME87EvZgICbSHuc1OLqm
36UuBBkCqAl86uQe7qvj6K8fi7xN2EByCh0GU3P/0M/1f6AUfE5NlSR5EKgOH4rIaZqmpS/AG8I+
XHvwwO2K9TlY0NvDiSAdId5kU+Nhieu/0Nz+QpQEsgNEvk+DyxKQCb493U0habDwWr8wqEJB4K5J
FLq96rtHQ+pidXuv7R5n1UOgp1YVfZIdOA/7PJgaut9eYGC5XWCmX97+ss3xnYnpn57JHnkSIIWd
hj05x4krTaoLf5w0RCj5pkIAcbZ/HXUT7zOAM0UiAsw2Vue0Uz9CgWTxGX3hZDyaGghNn8JGx5ds
Qeyzx2gLaJFwbnZrSm+cNym+S/6bjaOEaNhjP5/6kuMB363Lt6sJ7G2OxzON8AxFoYpLCrokW6Es
MmAWs0JX8eus8vzsNexGPydhcoMaDg+pS8hRpt45hU+F1dCIkxyFzBezHGtUiQYAIPoF6Ixs86uV
AV4A7/DdIqB0V3dRruYJi6SG+QCE2jp99jkegECu/60u/oTRnkA8PEmANUVK6hfXzz/M9qdgTJ6z
QbNdHIqvRYwxxP+2nAbwl1NYv8Rq23CkphcXbbnN6k9nvLoYsTGCw1sOayK+M9Zifna1y/UWVME2
Pdq0TYvAh26Ct+dkaEWG9UY2JE+sb75ww9j7YPW3P5qbNzAwyHDAocX4xSICBDHIl4exynnDM9RX
e+y6Rykwk0/ZInIRtmsxJYDQZAgOXaOgBPb+2SN/Etq6zju0qFozNCJwIE1qu4NCtCiPlwhg9oD3
U/U9nu1xuqTJFZrg8xZLaGpA0GD5JBw0GXj5tW8qznhpa/CqUx9qlM0IJXPxoKOl/Y87b338MeHz
3fXD9ha3iKPw5ZaKVziT8PDk0ZIRxQfPBipAnw874M1JMb2qiV3dAOQkbeuz5FMNSBl2poVh30XT
sucRwQMexEOVClPNKMqJtyLyFMbvi/beayb2alTX8a0zmTpmoz/udWIgoYxXO6rnbO2wYUzzE6SV
jXhrscxa3AYbYD7wOgnlTrFDNmAkJNirdwrWp5SwVbKOkqcss9gfm/C68XxsN3KkfcNB0pl4vzbd
Q2fkA9ky+5CQP/0quuNAG/gB9D8NJm72R6gCcjHnbVzLqF+flbO0sJxBKw/aNG/+D2PivPsrxq/R
cI42jaUNTtGZzyPWj8CqPFOkDLhOMcOST7PEfxFy5LlJ8T4mYdRfxrwO6IrC1D27heC3LW1bbNk9
lBhbe/CkV7FYAl/3p2JiEpo//vgmer/MatguPFgRYthu0qfsEqnphHTCVG0SLUABGSp4wlm5mHjJ
tcNx8dj4LJftthmkFGXr2bINKVI0deqqMAUFBz+70JwMZUAaWkgIdSuYzqoxYbKjk/0wvkZz8vR3
P9LSDHW5QMfeh8nymSLCpyHbQsCrwcbPl5GsCdYjpXZbO75m0E6vCWi4jN7GIP4MKftmkfhv0T6/
9H73jMDEGQg0DudaT2WHn/0io8bBvlFb5U3eTXp0hFSHVxKEIrtPBgx/jpZYiNrCQCg6WJW+DTD5
hgCCNZz5azM0fd7NXgXz9INLPJLrNro8nSYDhnrbZ036LxkZXBKelSPE51xl8APgLzAEMdflMsIH
C+VOU3Hl8R8C/jmv3/HL234Z6FnKbIYNwOMK+aR8dBk9wSeq2Ey+atoN+9TLzhHO6Cmc1TGdVF+2
JnzoNVw1qgW5BArH0g436pFna91pRWorT9MZmaxS1R0rOo4dPoB1SRUQFoCG0OQBY0IwRwUFy5q6
OPep+NNBnQkGREKEmV58RZpT0wIwu/9GZtUbfvxRCzi+f9ea/XEtQqpBXH92cjtjBu13lH2uGm3x
Dmf6DY6y1DVMjfQWqBlZQxJBMJjKfkw+o279saL/RLhsp2qanO6dFAo73AANqsdG8d+tbi4Tg4jm
zPekzOOWJSCxNn2LUizWbHHfmxciEodWo635GXk/7LcZ5v98wDqjK5i6puRNBLYqGh+nFYEe8BOI
NVRz3XnYBO76ZAbRQXv/ICalzw1ICU4ZpHgi1wI/yBORFH5aAVntZcZUzoYRs9M07HW/tDmf5c3e
T43J2LuQ0DmFUyNgCQfLV8Z46WTM+znFM40dcqb2d0DqE5rH8AGnfLhGEhiaDz8+IQJmvUz2goZf
W4wE4NQgvNfPBGQqKsG0AZlKhyFDCcHi4zbxGgUCtJiBkLshgZHZDlsUmvxlFWu6w8+7O0IOnGBY
Y0SusZcjJHxeEHI48JbA4vWbwqOSl73hGXAmu0szl0BDcyBal8/I98UeSZCuYFiQWh/tfrM2PYKM
PwQtfDYrdTmgDe9ijkPsL+Z3wT0tue3ToRw8h8LcQQIRBjJUmowA8JBFdjHqAI1BhECC7Qsi2u04
+nAWUxVnO6LqtAgF6BTI+8N9pI7OWzB/KDs/t+0Lmw0/tLLzQWql3zGA+TwYyOcM6HOfkoewleOF
YQ3vzXLTMYwIpR496A4FaeINFtXyRQRpihZYSxEiEZI0vzz2f8ckGrEaIaOJfWMh4jem2Yc3HHW/
iTwkVh3GxLyJORxPkwSwUOskxx0ceG4RWN9zf6zzzMMGgH8BISsU5IR5OI/E2zNkVkFf9xzTEpkQ
MBsvM953m95dPv7gEhghmKWvo+jPcRuQve/UzXUxILiBpRUdwuMKh64Klul7hAS5xfSyxJEtgNg9
cdrsZLMWK8gldObgZqNX3zRfrsMi0iKXdqiZOi1RrQuyhYcowKq1hhwsBnhYZn5F1/wh7LzQoTST
/sJ5NVh97JuECgutgR3SrLEFPGSsyBdOl1Or1IF3wZyn9kcOCMIab8Dn29GCIBcDCUVc1yn7iQVk
oSH7JTqriz7yBhAPmJ49aK8U6R/QbPyfyrDURnqAlF0MGQ+BTeKcoZMWirUPRMXJKWHeW7MFTzaS
jz2zj7DUp6N8tn6C0JcM/NLET0r6laXTB6YZ8ZlK0Hfn0IWflNQKYtyAUQeBcQFLXM8eryLIb7DY
1wXhasgU2hakVwedAvT04MrjLHUXjVmjr4OqjtPPEA2vj8QhQifaZvoiPGTfkU16A+n93Gbm2HC8
Vc6byiiYysS3uyZQX62lZ2TUl0McYmUH3LI367+JIMKnEFeDSZ9zuq4VeIA3nPSnzguD0usGNLnO
vEWkeQim9WOy/lmyGtUdJqzC1y3IwPy8UcHnHNZPQY2qvvnmUYf8oWXTSabLM9bKZ74Ae+cJRuB5
cG8AwEA3rY096w04JcrOcWkhmGWfnu9BWdGIuIu3xa0QGr2ynXBWI56iTmNUWbTGIaT3gNxjM7dw
tFkHU9gLKvTiLV+y7Rwjmk/w6iBWSnoa+vgpoSCkRGaurRf/MkLggzX8aPk9OlTvZdO83B2bOpjP
zIN86ntjD6VX//T6VVGsqbYjcxGIFeN87Z5MsrzOALJ3MsO8xiz5sXdl5X7um5WkeavItwnF07MH
lv6amOydRXBpKZx1PqDK1IDEu73p9GkMsEUCfkCKa/gQ/XLsXLtW7RLCck9Ud44y75it9WEd67c4
QIw+m2FfD9H3wtDt3QzFBNppOW+zzePM/nC8PBrhQCM3DOmXlSGwFwUJH1yxy6ptC7KiRbbPIedd
1sb7TZ2PuTpQAN9WDxDRvyjmYR705pSM2Tf0mUuo6afP239KwyTsWTEoJN0HmF+LukYhWtYwnoJG
gwxHjp+lnzR4EKm61PNGi9mB0gu8BIqId2cQ2C700cZNhGAfNtwvFOPukNL+iRv1NgTFPKxL4bn5
rfHkMwIHC3VA+pZfjJJ+vvKOHBxEh14DAtET6jhbffTDzTtxz0fCZgR2BGAHM2//5GaXXZF4za6i
8eg1m8qAaYSzIvnWZvRfNymA4abDh74VYF6o3OqD7J6TmTwm9/QASAKwTtSG10ZRdk3Cc0oXcvB0
8AltAMG4sNu3LRqoT+i8o5744D07ArY5CTkjdZPiSW/X6OYs0K8+st3DlMTI7k36ip+/+KoXe5tS
+K5NQKGN3v/BBBCAmM3lsKkK5747gBSEnhIh7z5vWFKRZLv2xJTDhDgpBWTuw/JInHcJ+/5KEQCJ
ePshgCTkRDXhHizhT+B5L3Pif6ddN+O1T3/mtg32YmtqzB3jnnF8l74f/Sf9uyDKIoTzvB7lnMBk
kpudH5cZ90+0pyTxDjUMO/THXeS1QynT6NHcU0udT82JS84OBnMgqhh0Ag97R8KJ+vY2/5+X9upl
E6OsQFYNyBZwnuONTjPxmA2cX4UHzbvTXuFQ1EcSfIAloUWLsA3I6UvfcbtDCKxsVLrtRoU8L/PZ
HuLg9pdzMEdmEGWAr1f7G7ga1+IDkRNIhDbosf6hYW3Z9OA3vJKjlyI1k33ShV/kkrwnG3zDZDUY
Zu14DLs5vdQ2wdrg/P4J0ME3xwqQcGwpnrsFPB4LssZh1XL7sc0tujUPWDUmy/dk6Hy0Pe5MCb3z
5LccIE4pmSrDMc3e00F+S0YHQCPPdRLhfgGyboWZwq9Gda/t0vxz3vyFtSqAMzr9nTL3sTZ+qSbX
7pFneqwvQ+cwkaaPIeVYcn0YdOIeSxZxO2KBk3wXRt1XlEUXXcMeGiF8ICTyAP7pZcmGC4RYCRxD
veHiGj+v+R0VXeTH0vW53zZt0XML62d+5q15re+nql92qw0uZhrhsYnx3FO4O2yuf3XTFLqZMP0z
aODJ/C0j8E3TihPL7HMTOXzXYjo23Us47qVb/tNb9h06qfN6EQiSZGASqN4Z51+xARzmFXRI4id/
YNqPMGuQDGvLUIqL7+OWDRDE7MCU/8+HgD7r9DVBRNAQDSiWI5FG5E23m8b9LnA+7PzkTAjBFQJK
3Tyhat2GSL22fn/NusDmSxfiFhgEfZcBSQC0Iqhq6zPEhZMOzX6aWobqHLylU/C7BPw3RkVdZu8t
6YB1+OYsTXyxidIQfhyyV9HNF/GriIADpwxJXAIifk5x8HoNvogQfZDpj1Uau1uzoe3zKY+H+Cas
egyJD4EYUgiWjrDNzp0ZLotje62AwQR8fOhEsREk7/zl3h+GB9zqdRXG5cDsBuP9J8boRgOY7mxP
Md4iWAiTE4ySFP+tMrmMUScrGrFPkcF5A6lXujoFSuDvRAatHychl4wB/IFo50cfcx/fQvAkkWwQ
yrQKyQx1JI16xlUoZUymJ720de5HPDjVogSPyRPkYELrz9Wk+y+kvi9Rk8HV6OrLtvWvYYu4EH7I
Jq40wZ0CCw0vnR16XBlSFwF0rYQW3gIb7j4vphmr9Jw81vc3I4vvV9z4SVmP5qin+TEx6UmsYdWx
FoeN4z+8+iS66VmM+sNCGdwDpzGhd5VkCl+QsQQnK5/WkjB0fd1ea+SmdRD8SYCKiijBRAcXq0PM
S0h787pXGnu3mMISw6CJRCRGxNZsICkizMv4iPKwCYKyZ8vfyHPP3KSYg2h2iFvoussaXaNs3qrM
7wFC6uYwT/QVPvofjTDiKoC1RZBKcF3UYZrSy+D6oyejW9iMT42cftnqXf1IPMxJi6nP3ZU/U0Hr
Q867cV8kincDd5Vk0VeGw2yg66Y8rUAc9Qvuk0Eu9tBhSPAnLy3SZv7VpN+p7DI3KE5jE1QaQ100
RpDk1yrLxD85YxgeQ/6EVfIHkyaSJIE8MMSo4QGeER0DurU58iUmDQUHAcwN1D7fdgwLb5l63o1M
I/5Sx8oRtsHSDm9Nhhy2TxD3bx9aPz53f2DEPPt8eJisOJqlPkN4/fDW9ZFSQKchVs98XcCnme2l
xpGdcL8DbmcH0I7zSjx77uDIlCO28SnzbxAA9oFA9Q4QX056bPK48unkYgQkwfTvSM3JfgyZyBGM
uGxyOorBnlcY/nkNHXIk2OoyA/ZurGEZdLgAAUJ+UyQQX/qYAshR+4XOH7G/HQXBxzeBaCxW0l7I
koAL2D5wwcS3M3a7qwL4W2KJ6OkcX+r7ZRcZOU8CtC+oyhVS3jpaP/e24JHG/H/cnUly40C0XVeE
H0Cin5IE2EukuippgiipSui7BBLdjrwOb8wH+t9he+CBp54wKKlKYofM9+679+S95xK1svyaZ9Oj
arpNieqP74q5nPmhYkF0xvwYMJ0MS0x4r3Qo4QhLGz2SStNQ4GtLc/WqmgXObGZqXko7zJ52Oz1N
8pWe44Vx1K2P8HubPqnQaDhVUceQoLdBdxUnq8qBQxXDrS2nMB38M8LkiqgYPwXO9JQsqiKcro0O
L09sW7vZrnBjaM+wevaiSLdLo252VffbJa0uWGD/dIWN7STdqUFXW7M2P3GQnMATBU1iPSEvgwSR
074ZKcXNxBbhsGgn0XUJE20kOvpg1gEq2MFFMO7QvrvBPOtAHCj5g4W5/Tafm8BYDeLjfapzfLnt
J+6WFy3P/xhVHwx8yjdZl8qdnWB7kLa3aU0TuAKCxNjioMijD7dk/LYI5MV2eMx9DasdazVG5nuR
4/oyS5hA8RRy2O+rXiLokpJl/wRiVY7HXn3qJCjWJVkboodeWKcl9atNUM3NL6dNvtoix+6tca2Y
bcwCx85XNvOHwcgPy3m9xW1mMJ2rHkpHvmtMxIechq0DY8Lo6tF3l19sD5e2LRzCiX4NAWNT+P3B
0YvvkabSqJfXqpuhhBlBvBQJSvOC0zWCSVCl75nVm2wZ6nEombnq/qGdzbNclnNafhZ++pA5/Xdb
eZ+Ivgdb9iei5Pj0MQY0kYtqJI3XTt0Z5qLtLLhBxPqx4uWsypJWAN2v7fWzVjgXa97FzvBHtoS+
2Loi10cbnp+7SLsNMepl4qffOqk7fO5YwWuqM3f+Z0bmm5UkbtCQrydOUThtutXG5YQrIefyyre1
l/5x5fRga+a1bL1POXjtJkX+oWu19eJeq4kGhDkCfLbTGKvDxJAuZIHjDcuJ/k16/IdCKp3iJzWt
EUI0x7zOSGBqGKODGod1nSDdFOrD64K5GMIOGBsJYD0cXF45UzkfkWb8ihyS7+olShd6Eu1ZSxBM
x0hsRmxIUvdwSdXWRWB+Y04tk5AixxsjecmoHoxIf4b1FCuF5TcPZTUWQeJENC1D4mM4VN+ej20U
h8Uplzyb2cz1oEt5jN1SD19VrfYO8uTN1eQ3iI2zIUjJE85w6dQsZsLx8spbdZy7P9HU6duqBRXn
ewytRkWXzc3qrNOK0t5K2ofdvMbFtVWA9Uko5x7bePZWrRVc52hyqxvazYLWslkS87tvtD/a6P+a
zSg+5o6XQLhIqE30edkLr3pQkXnPWGn61UtZRYaxjSWDUKAkeNkUvAw9z8MKHAyDr+h1GZAG8m1R
WEPYEzQL0tkbzqnp4IFFT0Ai9B6NcW7ClBm0oe7lEJ1SPxMX/Mx/GSX/XnwHnIz4xUSWKTyFptcN
QWdOhyxdAIToOLcWRtJXadKVFnGSo8zXKrBmVW5GqDiEGCp9q9CCtnrkWjtq7QwXLCpKRu+ZarFN
KYia9HNTuR05B+2eNtW3Oex88uEnmrd9tf4nQEWKfaO66TTJ+zKqLlzRUAI9Iw0i3R1OPzdSNS8O
5YE2IVd7dvcdVXa8zwz9Zo3WK7+beRy8ovVPKrglOQnO2YeBl0dNfdaENR2mUdvPcqUbJou2YcK1
xzFOBFSPrl3dJrintQ9tzH+JEu6PAOOypQyhDV20+dBmeL75dSTIEuZzLjQHYlzf5owfxxiaFzgZ
5WF1DyWZZtAHjsPGZ77AItuUQWSC4uvBF3Zlp53zzPm1uPotX2Zt68cjw7Dee6opJg+JUV+nunN5
+7simNLls4SeYvdDWOeJvnUdmD9Rq1uBJ3l61GA3s9bIzGnk3tuYVbzVddzKGYSeoXuqktrau/jY
BiY/OLZrYtDAZCiBZqwtk1Wcu7iydz6zk01LhWXR2R1He8JI1na7ZKnvIz8QUxyIFL++V9RHNzVw
DmkMmp3BSM8eSZttkzOLBWMJ50o4z0aKSWZa2qBfn4JuMfSTLYm22ome3WR+rFImiLpWwWxpVYpj
dx6O9lASugP/Uff9sWdAtk8SfDzJ0u9jw3K2lEplK+NjpOePvSd9wkXNSaHpKjMLfb9jjOIQO9Iq
/WJ705bzZyAbze431aPL8MFS+rlI3faBH+Jh8dEhzKIz3iAp/ird8hWFNw39eXT3sm8fZwWQMK31
B2Mx94Or/tFsk6IR1TMu+X+dhqwM4++g8rFGS+VTPkpn2FGC9uyx5XFOmIqnEUM7IBne1sXl5A1P
U9N3V1la29lCrrIL/TJLSBAo6f5OTDgCnciVz76VxDumMdUL2bBD1WLuqTNMnpORrnPjBKqE+7dJ
y+mlsk06pZqENM18gNp07VG0iXb28Wb0W+rFzhm3bk8mfPZPVMXYEHj1mGCNF68nYt1kC15Iz763
kYelWDE+xi/aDc2H3sT7IrWbk9453dWQBZu+STOVIGprEl/z0CJMKdPPA6BrXAb6fsR/crDM9kb8
8TtmtsDDVvBzCtfGeU9QAefWuI2VneywAzIj0h4Ttyy2Ldv7JmO9CdsKM1fW/Gp9TLbYiWz8muDO
nIY0Q/3tMffbGdmoTjbdcl/P7hYq4bFn8uOMj3g1uIbhORZOfXfj/IilHn+NZR6KZa388+U3Drgn
c7EOBbbiXaaRCkt7j/Yn73dpxhrLLqKd/LSDIGo3r3X60CubvZlXeZtM1aEDU7GrCRAubZ9uVDau
E0z8796YMoGW0yUqWchxGCZBNloYmxrJGt0LgqqkrenSWAxclutsffkYOmF0nKrQLTv0TGKiYaUZ
h0kNv1FhcWqzD2VTp65SYwhiSo0tBbkVueePtPaaia2PVlYdmeiKhzK1Q3LoFjbZ4S1ZUUy5hnNl
ae5JTP7SnJ+0oVFByzImNZc/bnbGzhbOb8ShFHtufDNz9zcAAkZNJRtoasgzgw+CqdmUIuQbRuDN
NAbpLLNQGdBkAIU9uf1ynkvAQqj5fGNmJOyxLZW13+9Y/5B8LBJjtVFcLEba2bq7DhN7dJ/bcsfh
4HFoJM49t/w6MI3xngqMeX4BHiGZZHfqZf8mdKQAabYf8Qef6RLpXG8xs/fn2bMIvgOEqXkDNVk7
m2zW6BBRjeaoujaYFR9MfMFIyg0WWUJXKs1eCz9sFxVtR3SnbV1pPIqmY5PCHBKlt6TUZWjpkIFI
hRJZjnvkEit2mJCgoHGdQ70sobws7WnO4O20jT8/ZkbLNeGm3j5GJpBOstfo+fWZ8YbmO9lutqhc
/FS7FmOMcpOk+wnr0kYt1hkPHO1TTLByaALgJPWJoNzNx0dC8xZvk1KziAuDechKHoQ1EWbtRHFa
Z62zDfBudPEpaEeE+uc6Gl/blj3fmNOHrukOAHWMQNNIeNnNvslwrxIRBgJb84GqBj55OjyfUOnS
CFn6/vbNPsua99LSEcwy7+CLmUwA77/pF9jnfGfcj1X32trmzZL8GVFdEmuN8ZFls2rWVpcdKxtJ
buad/7qI3n6KRxxTHlcOCMCeduEyze5LkRZI0MmpXAXKsYmZazH4omc6QPclSaUT3qjb5SgovnYj
rr6QYyy13/3gP3KW80eWYZOCyrKfrJqR+nCam2tSEgeOohyew5fngpOdoCFMKUHlIgEWRdVepUa2
b/KDR/O1pSg+grwtd12p3eOO8FSr/Hs74QchUMJcr5OPY6WND6LWib9j3e6bCUgX2AknoYVplweA
ZPbOHSxrM0b9VR/1NzqeZpU//kVe/kyn17rg2KyCIZUBgANL5Y1s6XOtIuz1zmGGCbbThCoYceED
TTt5oOmDQqTs1aqPk9ic4y7stSi+6OpuOL06F7bzbxqbNfbwe4zmlmVwflc9kRHgbZUwg6TyToM2
nNbMa2gSziV6hJPaL2GK5fNjzr7EOMHL9usSG3h2Kc9Zn/wea5yMMwrtpKV/W2rf3dDiafJjUGWj
IBOMbLczaLX9FnWvBSIM+8tqtmJ296PBQLbKGQfHaX2S/qAdHe86mgkpHDiMOwaJ8uSI3tkTMzkZ
+QqYTUQMZiaFoFVrKydvOLha16LTkzHR8Gswa45OlH40qjLVL14cnxI5+t+mGgInMZxPhZl0Mw92
9tIJ6B3VuJ9G98eL/AuQScdY2zorIYEAPWWYxm4yW6y7y7BCiZl5qmm8FPTSPnScoDZ8RPZ04hrJ
0NwbTfs7tQWmbx0KFgH+7w5Rbue2mjqODA7khMVLl/eyjz6iofaCrkifrVQ1qBQmxOW5wIo28cE3
efRlnohbnT+gvdtB1GrdrZ+dLmj8Ib/7yo0Dt+ZRz3mGTZn1pItqwoyjQUldquJqWhi/tLnszqMC
7JIRFDr2psRE0eLfKV23OwhN+ZeFYcseL+4Swt2ECSNyaHqj1tMsNNWxcD5mN3m3sB3QO/QvNkLG
tTfaZpORH3qLTGhKGvmwbbtMJFtbAIRiSbChLS+xxlidEg2HC/PfxiWdBPcMyRzDk1AfMfOYGcrq
cSma1QVRP/s11dfQjSIw0Et29UxuTUmi839qKzZPizVsek+8KAhW7uh++J4k7N0nya5x3Rj0VDRd
aoWb1V/aVx9i3li69eOE1rxJMNkcgSPnceKeZj3BTWsOZliNsIN98xG7ID5Kein82THhYkv2958b
LikoESahO70daUVVfpeyOrGEXxPfNAEUndq+Ku9PZDCbu6B9vmX5vUvfoqiPbjro5ifiWzdnBqOk
Zt3e+nhBa39xb03T+bfURyixeu85Th3vOYmxR9YeFGhd6mGOV/ca5/6VtFF26GyQcpEW7X3msM9O
14+3RU0BB3i3QVyOKNLoC9uYrBLkIPoRyehtatzhABmZFIDJ8zGdLxWW4HloWfTkBNh95ziDF9bZ
+i0rjjwMBTTvvpWd0mzsb8ClByMHe27H+Tu4oIeusmEhQWJ8At65GU3v4mQgBUnZjXsPwsZGOPp7
5LUN12OLAz43LwTU55NN6jVtEHKS+isT8dsQW5gQDTzF2fjV2rETuu0E+CBxug0z7ZXNU8W0fhUX
2wSdI57gkFfxogcWDvRL+TtacR151WyKxmxPgtissjSGtkthBqm6cgiG2gmp1gxyaZ0pY6nH5dly
Y8bklUqD1VqqcQGbbv9lyuUw9ipgMXI2nk5hXKlsn8QEWsCZIG+lRfIA/iJ+QOY+YMMCv9GWb9Kb
xFGU1hMMkWtVYVX5WtR8KHBiPOjKPHkRqLMhqhYyOE4Zaig/V6naaUtSKWf4VEG5il+qCFEABH8o
8goco8Uvn0hcE56Ru64hrmvR2zizXwG+cH+vg5yHvkEd0MtYD33YlzowuGzyq4AUj9xU/Gr4ggDS
89U/4ah/8dTxVhOQJHeIv88y1BDGDS1NFOkvBcXxd0aYqp0W83PA0yhdmHh9W4q3xAYGMTbTifyG
M2cCMMinv+TFkb9DdctmEXmj+dgQfdl1hnIfWuH962qkJL0b/sqqJ7wFcNbTy+HqLH9a/1qgd4cu
9RIeWoN3t03owWjIM9j4nX5IqUxGpxb70owPpQ3Joh7oFgn2T6cFV+spKeRqMmeQ66VZj7Trsefr
OFGp/lkrZqa5zI+fym6qw2Qm49OINArLRF7HGCixU7trfe4zRLb0HTMekrL2S1RWLr2UGLZNiarg
NLXcpSjeuzrOfvHBxgdoLCxOpSSUs1gYtkmjeitbb/2lIU/iZfFS9VK5rdppLlVbKlIZaBwltV86
M/CmaQ4s+2+/jBbrOBZI11j+Wg4ucLHIz1hjF87BB+5MLXKDAta82WgPFuvU+yxqnASR2REmsAJj
qRSGprg/IBzBq+3kE5GgEKeqCo1VclOT3A6V72zNFDxjJyz39yxF4I+wDqZY4q+o370ao5yDypXl
lrxBOgM4b3/NON852QEDoZWa7aOfRIFbGeKf0KJnNC4MQ2g111o1GYM/4i19SykEGOqZ7ScLy6wB
OonNrcbQAqstPZFqOsrMe49sv0fgbG567WQ3fswQLWG8ReS1cPgQJ9CLQmsgDegUcZAgH2wMXRfY
gcmDoeiPQVVzBEOl6rfGIEBHzDMAf9oyexhDQeFBzsR/gO6aHZo0Ay02FmcQOAaIS24K75ed2mNQ
OAyf+miqzpGpvy4prRhAWkaTYjq2ZfY7GyfCnF7LXJxW1qSCZew12hSVicbeQN4n7bxmp0+avFFg
AZXR9Xav59usey2lrT8IP80Pg4NI7tRNfJ/r5FsyJSEi5OGLgWqQ1/6XTRpC7iLfZiyuxiTA4U0G
Ff95StzcdNlzPLGcSfouhyXNjnGqaIH8EQUeE3R6jwGPBGXupicjw7DGWHGJ5MMcaUBSuuVp2ucQ
LEdbaNh9K5t8cvnU29k/u+C5++3UPMg1BeTU7zAw81tsAhLvaudXbRbzkfEEPVky7pIy2UulyFbX
F7w5w0n25gJ+zDV2nm8gvHf6U+dmrCt+ejeB5IC8NMWBCcpEfMhX1FJlLecHkU91kE4jF2oDWJmh
DVmjWpjbiqpxE80KtqCvR1T25jqFxQW/cnYHf7IeFmkt+zbC9AK1ifkxWxDbTffBtllu0ljJV080
BDjArToexq8y02Agz3oXGBobtKcz45W1zpWYDs+pjwycCS376scIht8N9vL818OY1DN+fIZDcIix
Ee+STjeufvVEQKsOm2W5sZddsDlY2C7BAhXJscxg/NmiwkCSQI8Y6xzISPNkxBpccTPKtu4kf7sx
lAjXHymFsvnKnPyXXqr9kELzcSFjMRr7wlfqn0WTH1Gklq2zuEcjIko9JuVMXpxxULoseHlIqhpw
xXf1oAE3sFnXumI+YWcu+6I4TXnzOXMext7KQfi1AwEGPZUnOVo3o1D/ysnudqaVUILCJCzzrYjs
nsDzCNuvqr7ofQuAE7zKU/mQTqkXxJ6GfjBgSGJYhAXAMaODyYabuWkauERNAzPnh7GXPglwqZto
WZCE8vJCV3XuZ66CERKAp1BGZVabJ2JXsYmJ1onkZ7T0cmsKBx+N+3cqF8qQBBKlo9+96LWPXZ9q
o5hZBOpTl+niTrvJJOdYOt9SJVcrR8pMUQ+xMQX0ubvEjC4oVSQjSCRtcr9y7vAf6p30FyLyWf/C
0WXWZqKr1+RP/sdCBI/HrYEDhrw9Bpiop9aJWQHx69OdtQJ+M8yQMr21VtnfW2t4jetyOVo0ZRg2
cfdqDmb1RgtEzySp4KAOlR6gAlxwCoRUuC10TdjmiTnhZcUcRqjl2oyELKLE0m4m3SkpgVjk4glA
i3hCGPhcLOLWcSf2QFyxoIoKaIQE019zgsmMlnY0dSdHBcHVEvfeQ4UL+qUU5oCJPd1igEfojUgl
23W89y3C8MiVz3Oun8ys6sOiNh8GCk01xB5kDqz23tLuCr38SMfROJhLMArktAKVhqb6g7Zbx/uu
vWnReG+99u6ujCeqpkPa5xwLwD7f4TcKLZ8xwmLEezIjp1TUgsSytSFBvJ5NwkptMVmvaxXvGcl+
ljF3xkQ9G2p+gwztbi2795AZyjs7hbED/JGFcW6/j6UREdpvXmdz/HTioQCMBTKn6ujisYVapTfs
bXpOYyxeND0DLGUQ8dMszqAxMFzazC9Lm2hUOpR1kK/8VgzC+0FbhrAyUM1lMmfY+GZoCLF90avH
HB7tEXgZwBiEnX3hcA4CLGiIA8BHRp3Xwo6WDOFNFodar7ZceN5Dg+DpNXEatrn8VzgWK6E9Nvu2
tODeifSWZf+WVLUBzrxmW3ZcInRU3Fjql+E4Y9BJ/VXVhhv6QptDUchbs9Sv8F3mcBbZ3RRgklSD
3X5qkSpiLw+QvOEHRCsbCWUsNMHlBDDtLiiJf2btyvko1VlTMRUH4QtzLi+OSUh2iZ1jGxlfwtJE
2PxRNgfwlImYnhIuwqg000DxgNPoO26wZEYEGFPZkGHqvgYDWyQm4PyQc6iNGSULLmijAr3KCU9F
3YNL/yrk4t3TAnxkvuSPM7vKRkMx2SG6P/hmHTO2fFRuKsI0Lt/0ntEAy6qL7Qa6VorTM+5IKGmr
U9jAD2st1d5qcV3BwmNMnJuAqyQkoQrU/TRUjIv6SaFFZ38JI/CB6feOLfJfo4lCHSugAfaiXlzZ
daxQxEjNqUFZtRHjHVU9mUl2GWfXvva1sXft4Wr42FXMjvdRSvMCPXvYR2IFbjZfy0BivJ+MHZr+
X4hhj1igpw1paRn0pRZOYx0fW9LolvQjEpWI7R4yK+UrNVNh9E+i72mS0+bM6QPt1qxuXY8J0TVB
s4Il38VxJMJRy8KsJABkqYkbuCNrcsXa6cQK4W1vqsEbdxISEBOw6nVSMbhmieKOX00TGMaweB96
CQbNN6LA5s1pKeMyl80hc9XZ1tqCP5g/DQm+20VvHtcWioJo60BsZZoRP1WEluCnpU9dhSt5mv5g
UNPIvgAOUynGBMejIdOlva8SQ39WaRkOVnm6+M7yDIMMboTnvll01ziwqf17yWeCacRacVcmqDxn
XI6jTcaboftubiWYWxhSE9w94U3fz3Y93lVmzccozg9V5VHFR6je2NIBiGaffU9aZ3FIefqWvo0j
IoVSTz4GAw8XzMOQQgbZbEYJRkxEFuPIgRA+96Nlg5yt43abWyLd+Un6uy8xuWeI3Erg7waCRlVl
Lfg+SaTpMS8Xnm5m4Lof2HlFOk7NDyaBx7VWEEkDb+OqalkTXiufxxbfKYicYsNxS8wGHI5R2+Rl
/FkoPvNZTqxNYGhiIrZfsOOhii23xSIeRrQvMLzmd2yXxiYdK8KT0b2vmiMiZXaYev1SzzmWnFls
NQZsgV7rJRZx3HzMBJhO23YYzxythaK1bgFETCEIeKOfrLMma69q97dtcaDLyAdyx0lI33rp+4fF
yAOy71ivXAQycLfMzWXE+IZjGTjAJD5CnakOZsmanyj2S8Ot9+6EXFZlmR/yQduQ58T42yQDgS96
pKwkDKr1bWisEZMl4y9GdAJdVq05pvIjM0iWDpbx5IvqnQAmSfwVDpq2w03Hvr3psaJutJx/xAEY
/MGIgDAnJWwFbrRd14L4BnR14PymZq9Myte5OAn5Dsx4CwNFhJKEUbMULwb4ug4y2OCSiqVMMnYY
/9Vj7Nra6njcDk9DgcAJLoEEV8m7VbcSK5QFHrK10SNzukU6oE3XgrzV2sShiM7uWZbZu0aujiRc
ggzWye8SK74oA/WNSnnZGzZTC8a7QTtZLzYq9NbQOTMqmzgLpbHeLJGQLl7ABhUoBeMaK+FssDlq
XHo95y/u7nGfwoVi4SJu21QecBITN7HwCB27s8CZOkn9xEyINdROru2E5ZJtYmfpIEamLNbPBAxk
q7fHpK7GnV61r2Vj0WthsHQT8xUkGp/Oeedr89bBlrktMhNrl5vYXCT4YmHJtM6yVubKO6nc/AaQ
eqrrBjjGjBPdsfggrBH7IR/ldnIAkvP6OFr8aUlwB5zY8kVnEoV6W70V7I2MCjpaMq1KmWVgR8UQ
rXAPTE9LAgmdpo4bN/49ss6GtvoqhEdbEVcU0HH5aBKi3HbnqdLxpKzjEIMgLeMg/30ZB/v6c2MM
dtjYk3bgMKRzvZDQLyIoZfPoIC91JEH4MbOsx3U/3VCJ7dc4cJ7K61QkVzhA5r5NuUjnuA05CuA5
0TQqsgrvm3dns0v31ZRf7b492BruCj0C3SgkLeni/m29/OhzqMmxYrQPunt8WVDH0WYUPGqsNB7w
MdJ1eDFMhPHJUOW5K4q9zdkhnB2U4x7o3aM7Wf5xwZeutzFxt4ncebSgQcncLwPGc9CtItrzORmo
LaqvqUKxqlgVs9b5JlH3VUGVlDZtkjG3jzx7tdESDVKNfymcxNlVnpWF9Rwfkjb7VoyEeaf4TPu0
VLjFPn1Tp8jmACxmsBGwuCrBJDB8tcTT9nW6o5RtT2CS/tmu7T93RaiAaU5RFNN3FV1oOIoBU61h
1JyjF/7xOoVMkuPiu79AqvknHHPg14b81ppNH/bDpelqcAXVjE9tEE9DvpxyokpwdgljWmWYHQhI
zqeFFLNjjekpER/lwjE1uayLYPDxqVXjdBdJRMBcuRGSilNurbrmpewWK4jTucTh3YCxSCPr/HND
McexBtpMBWgSVx8HeEs/P2g4xbKLx7ObfFTeUkeBidZ4ItzRmIefu8IZ5CFe7BArAY/T1j+U7XS4
MxLj/HNjj8t/3SN/8l/3ZIbAvYndSt/r3joIJBnBoMbo3e68rDdWM3fnny/1opt9jg7g65+fRJmt
bTDGpTuIV8apLgtx6idUchKt3P35JuuUOAnTnA++RKQWtnf6uQFlwvjYyUrBqJZp8mrpDn1dfM0l
MX2iV7jBxuvPzTRhu8QUwNemOrYxZ3aYVTnhTJyZexn6Rcmc3eznprG4N/v7qs7lqcfXcmVaRXdD
1HbXddDe/tevleXyG0xzebDXX/a/vi/UWy2L4s7EQJr9E0vAzKAlBnYraLEtkP8X2yzHNzqEt6aB
N5YTmJkIyzwOU76UJzvPk6to4zPnJmnkDG3vQ5+mS+/GNBsCVwcYjPgfMQ3CnUPC+qplnLaUZ+4j
zzA+IGmCmSra5DKoR4JrOUjKtDkWlr48Ck4YoB007Pde1md4ruY/J2fk1JXzO/aIhOT2oh5zA7t+
DASWYIKVnCsPYnmaJek5Ft1/3fv5Xrx+7+cehqxbV9vEhHF2vsE7CWubZ2J1ZbuD4KWdBge3NrqT
+frzpQmnlgmJEK92RVLl56c/X6q+d45jcV9cMwlqa7BuU2ZZgR3h/MPDO4XNYM+cgwahQnQWr2aZ
6qHBC3vLWOTVFJP1MqvfypzzR8P0aKnthCwsJ/REnu7/kr76zqoi/9vbenBGguA1B3NyZzWCKKNh
YKnxlzWGIY/eSMKlV9pLndrdnuOyrHPse+aZ3mPr6zlEktZpaXCNJ+g/xk2TnXH7z3ugDqXTyp0U
Ubfz09l6itJpPk89B3SuXy0LiVrKFofUiPdm2Fb9IKNIezHamssms7yTl7T63m5tSDckjq6SvSuO
ZH/7uTEJegPydrrTwqljYEtKcld++VJ4/Z/K7FL+OV9RGMSBNdh6CHJtH/lL8+LPE3A0U5MPbV62
z4ttX2Uu8nfNM6ghfONtzDkfNCXa8N6v3CLq0182XfQJ5cDbzZC23/2sfs1x1zyl/SKu0KEKvLCj
u0Qf4xAfKNgFnZIWhR4HE8xLPHwyJ4H+a04erfKo781ZuFydINvAFvS7joT471Tj7e5xdNczPN15
Ybbh2TIOhdbnmNnmlBEWfWfBuTcTUkRZOu2+E4t7Tch5eo3NkQc6meWUfT0H5RyOdeU/mDCssVzk
1p7dd0n53U88H8IH866z3Pbw//UZkYKDbf/vZ0Ru/vt/q9Lqf554/nOuM//+P7n75n94tgGfgEgQ
bgaO+QDiP/4c66z/h4vWtP7IE7bumsL6346IFP9hIfJYvnAc3RbCgpbf1T/nOjv/wdJNoaPbIMoN
j7b0/+WISGHaK1j/fzvVmcMpLdvkV+qcNmm7PM7/84zIrIwSWUPmNO14PtvZEOHlo8AtE2954Dyi
98wktdXpufmQFY5gTAGjmwnpYGX+0XLFS5ur5VgZNXqtTl2NZQXt3Z6sV4eUyNXG/nqWsMFcTZXX
Se+sCweKLBDxrj83HdNESoviUkW6f50c6C/cYYY6xg9ltPzLc7/eowi6+JM577db7EssGvvijQP0
08TY/3z1830GdiT3gJEFNjvTmU7g3ReGEWJwds7WSMHDa/AbMfFhXDgcpVsyrlMjIhcPhzRYSkbf
upheE6ZQOy/jTLUEV9Am8mGc2LmEZgC/i6NUlt1Q9O4ZZJliJoEpGepmfdbzojmr3j92yUIhNWXp
2QUdEEm/20elyK5A6upTYuR7b/1qjEoOU+IQtT0PndV6LU/sn0IlZSxQGqmxldPCol5ycFqmChLy
nO3Uw4dr7PREo3VqBkHw6Fj3YVr6yQ4SPzQmoZ801su+EmB8S1URCr3ItayyqK/stdDq15ILk9Ov
ei3C4nSi+kRneeFw6LDhPEZc/bLjJePAuogKjFCiUZTRc73Wd2uhV1e7lPM58HYNXzaVYPdTEq7F
od1R69uN/9mvhaO7lpDDai+kpmyoLeu1yCzXcnP2L3HKuwFKUG2aoXv8H9ydSW4kzbac96J5PLh7
9ANNsm/JZN9MAkWyGH3fx460Dm1Mn9cDHqSJAE01IXBv1c9KMjMi/Ngx+2yw5fixsNIwZPiTcmYt
ObvO+hCb0qhuCw61tWrWGbErzKaUJ1NaOmBj4Bgs9YFYcDL29BHZ56zs6EOzo4/PaZfvpTLzc92X
I0/MmOcnByUIRfk6mqv+BIrzg1j8c5NjUcHKmh1jUpZWHfwEVXZLs4aHURUhZtrNoeSEH+mjvo1K
pY/+MTPAwCzg6qGgYTqY9ZgwMy9oK6KNIZc87H6qA/b6kWfdDxS59OLA1CThCEL4KN1OnVvmkVoP
JooJReh55d8Xg+lF6TGm0QPNrEebjv0ygw4NR/e9Hn1yPQT5/rfVpnKnmI6UHpOE/lIyObXlAF28
6cj0B7DjEe2h3ww4PbGjvKIxknqowh+WAtAo8vwLsUq2I/RMPbAJPbq5+DexQVrRloYi4gdQXpjz
lABaGLuYphdOwEaaUE8EaQDPCnqSHhQDJkbB03cJyYDX9gsCQLgqmC0lM2ash81Wj50mP5UeQ209
kCZoO1ja8RcYDKtML+BohDgVlNVBREPqTPVwy3ExP6P2ooItBaK904x7m2l40WOx0AMyJR7WKt9H
enCGfoZnlFk6ZabmVcN70mM25qFnKo0RLQAaFLG7QBBkKBd6PJfM6dW/gZ3uB1riS5uqdJ60U+HQ
5wQuNqIzuZNQeJsa55A1UPRNveI618JAPAF5SXDUXZZnmhtpTaT1CVdOf2/1jSQFpUsR7HZru5im
7OK5UBQHaCmiRpNQ9gfZJ2AmKAO9qPYE5A6ibXBcIthwzynXtRY4Bhfc16JVtcjnnRQVvfFxNd0M
rX/id8y06vgxopqYNn9pcsvPTgsqVPoAoUNiUVpsYc9Z7xItwCwoMdCZhnWrxRkPlabUco2nhRu4
OuVeaDHHQtWptbyz6B71FnsXjBjWVh1OFrKOsE/m0MfehYE6y4JDimY0afEIYYpeYPSkuiqoegMK
zWd2wJ3PD2FaHfIYUXHDYctdVnJXcIZfkVhHrOoZymP0KyuqLRoG1YW3KMVXXB9dtK4IzYv6MEk0
qHrPtRwm0MXyUd4GMBabItgHaYTioyW0XItpGaqa44CE6S3lnHZkczKUcOS3FB1u0IJcf8WWy+4N
nW6RPi9H3GUhRB7w6v7W70JQaEm8Lp0hWaWDz0WC8jdoCTDVWqAWBe0+fU9NFyVZC4Y2yiHG53s6
HDBHalHR1fLipKNK9eDpbZi5HmA8h0w762gBH0Ruks429OWly79SlMteS5ilFjMVu4JOy5sOd0WG
2Hj4xSpwrviMct4EkptOm5EIBB9Pezni8nrytHJK0nk92cDj6T87wUq80Jz6ajXUwnnIrqiQPI5w
J+ySMpJPrcT/pkVab0KdnhaKQ/hdI+H2X16DyGag7VLqDDsbtRfAIWMkhc4z/W4CPXjUwjA0hMc8
5iFFruWcavG40WYA1GQkWWoKs/AuQWcOTQRnPmqI9iOLM5JcfODpwJHFmocp8i4CDKSbVZME1sbU
UrapRe1Yy9vww3ejRaeog/LtaAk8nUklu/OtGpeayGt97idZHCNreDS1gB4FZrrusdRfCKeyCEdn
H7Xgjq0S7QcJPtdcjDKt7xPU+dJVcmOO2Fyt76Cj1L1CYd8XsX1xe3ht/FZ41+bpahMvHFXmXKGQ
IbRVj2kEUCxhaXIoMCZuiOi1W0TrZ8uTw5o6gA5DUJq92eGwz1paiKL8R+j1AyjxfOMnId4+iN4r
T9Xm1qGhyNSLC88jWZ8oh2Y9nzS2Ne3mUG8h2Xd0evEh9QokYRcy6KVIkt9XhB/OoAzuQoNP/aIX
KIlepSTsVIhweQ/Rd65XLbmAMeXSNwizVWOI2uQSSnbV7IR0Avm7HnrQRUQRy6Gez7kPcYYkPRzG
eCsz2FZeND9Szsth7DufcnMXC+s7xvND5XL13JTlxTXcP67KekAbTnF2qju4fX9skGdJpUYMN4B4
bIxhpJAgmAorothltHYK4NCKmhMmOJZWRsL2qnPrlz7tblGXQ/xLPHeXCvVSubyzpLbfhN6CqQXc
PffLiouUHVma/DVZmZFeoKNQb9FyvU9rWKz5esMmmWiEP3h3JS1yA562g6X3cdzrxEpJwNF+Fn5X
c8/63UKFy4a4A9gusmM733P6sS+WLW5m6ycPSyIAiCzOsJs9Dwc/u8FIbwkt7Xk3YzgeTE/vtEZo
OwiGmCBveCYVz13ac7UmGNpYQKZiPlsSr4cTcyufmwULVPMy6a0lF/NHlOnN6FhLuo7KB2oXvWtS
kNmNbPFa5uNTDsGLCJL1VdIPubdZkVp6V+rmJt2TM8hOvUddWKgC0Qj3FtHfNqMsEiwDNrYwP/OJ
JiVBqLBhMVtH8qGp4zcrJatiBJ9Vy/Mf4y16IzDK2sL1n1af6dRsRo1C5oTN/pdFcM5CuGFLhZdS
nDCYPU04hLGCsKrVW+ShZp+sOW+F3jCXetcMCeOu1ttnS++hF72R9vVuOmZJTXQFxULvrY16UXuz
BunS9F9yaRDx2M25Ng3eTRI+SJyB7D+y8eqazlqOnDwEVjHs2g1W0XHHz3Yp9S49zTg0tLsw4UWX
ZCu2ruDZYw7XcWJuccL5Jebm+9CzosfucuPeAyyB5T17fYKqep9vstiPZhtLNq3ftJZYD2xOGeKx
AbjaD1BhDCALQmE3H4ANpyjnwazZUYAhZd3Qh9cIa0GsPQacLgjfeI8t5gPakOHiRs6RAmdpqIcx
pAaVjPMO9jT3gua1MDP5QLCtg/bzQIruJ1H0Vf/Teef+K9IWCBUdQTWaJ1+bI/IwoggS1GWGb0Lh
n6CGr9ua2lIR4a0Ait9vPW23wOaD8RsHRqStGI02ZXjanhFpowZRChBQeDcKPByBNnMEuDoWbe8w
tdGjSPn1QgDVBpBCW0G40P+2o3Ubq4aOVh5sflOJlcOL2dO58kX7THYy7G3LOvrkR3oDz7NUafuJ
pY0oQltSHLwpeF6x9mi7iotvJdYGFhMnS68tLdP07f2zuGizi8T1wqngLfaWq6EkRUMNw0FhdO+t
G6f0YvMDi+px0iaaVBPU5NC66yCwKcqNjti3o9XUolmxe4ePvtxwoJe7oIAthE0n0oadnLthry08
vvbyaFNP6Nx6HrWpNvsk2vaDW2V4anECIWwROdPmIPy37bbQhiFXW4fAs7Abwk2UaFtRoA1Gs7Ya
1RpKXRXyCuo+Xw3CWEhyedbdzHh1gUi1Cafst2rz4cARwLkj/ezcJf++dJrpD5NrnZvY6j0zu/v3
BbD9BBlBgdGScibzuaidlYcofetFGOrQGAF+FZpqH1Lsfx6SOm80bVLadzWEhH77vBgJi9SXwhnf
QkxaFQWmWKVhqXd5dT/Zn01JlToT7nLIDYIVbhzcmhmbXZCkv5NhM5U541ePO20XEkNr5HMSe5cs
rc8WOZYSsyjGPHTrpu7uwqSQG8LeUFYSmvXgM787YqoOghJpZVnnrFqcsxeQeeAi3EWcEeosW/bt
YNQbPgbJEL9zwLiSm8h3zhg8Q/EwVmoMUo3S2yt3S9etTUqHY0yDW9IHOwbFepUGwIF5zI1rUC8F
eViqnkd8ZWs17ZxUJhu4ukdZkg7GMdoX85WGGep5Mbw5DTS11k7Kg8oy2ljyALwSjUteNTCMcaBN
c+fiscRAviPAAY0tlaiVde4fFLLx2s/r8gDv4Z2K2XvXwUtoifFoq+Zl7Dg2TdB3TCRpFB/1KAqM
+iprTx78PlUTc+xx8W2rbprZW3ZbNHHgjqJ7M7B+r3YzRXM7z5srBl+6JLr2u+Jxfe5gsOIQdVd2
+OEVXD6CVD5HuPYdtJYTX522OtcFXm0wLd1EtKodCLTl87irIjvnZw1wSyRy1Y0tH3Es+9TxxOce
2ZB1fPvZpPfpPG76Pq9pieKo0dIOv/PMZBPNULNwdGMbz9JdJBecvzOZI5+WXaA3A79c3Y9QGKSj
OQ8buGbYQYXwbEMeGYnZGHvhOO16kOKrsEt5qYO+2MisooS+HhtMiH6zBbWTHAdH/MzgfHdT2YRn
cDtEMbgSVxk1gdJ2H3zAE4aFhc0ZMIvXVNWGE7allgOsgTQ6t+KcokD4dfrCOZ6qJUmJURtOzrEb
3Lte+vkxaBYoYZnU3qPwzkuxn2d9BWMYmPei98Ij0AEauJh2mbWC2qZaem6nVW7xze/6ujx5HEOJ
mR39KLrkXvJS1DzkxpCmk3yZt3bDL6TvsLqU4iOrSjiuHDwAJTLaRMSeeEX+SgLVZdjDyd4uoGxa
97OK6vkQlxx3g/nJN9vT6P+xY/5qXXHD9apsMw8tUObEFKtMyRwQJf0fEKtBfuqt+rJLywm5POS5
1qhfeIGfi8czu/xqY320kM24Sb6qhIC/qSBi0JL2IgPnQgjkOZPzBx3vl95vHlU+nSIDv6VfQXdJ
POuwzN8wN89ZOhzDlG8vLXTAGPYD22sKDrAxGusi9Kt1G3jYHzHY51Z9KDve+TCSlwGD5ibtWVO4
tEDOVIkcDRIweC4Nny6Pdrrk1vJRsNLn3BAyNFJ0uIrtwX1Il/jm5FfytRSJNBzsaPbij2aOCo7f
cEpr7R2AWe7QU/1amSQHjZrTN0HFbVmHA7H7/jQ2kP2JiySPY2ueOZjm2ziYTianE1ZG47FOxQuf
EEP9KWfs3a4JaKwRdIs48m5ID1ls4RdckgditMCcg4h6JVE8QSJGXmlWHEfJyzoIgSzSS0AyiaCB
yKJaho0L+0ZktcVip5aAsajpJhbnoMxfuZr+2iQbB9JPPecwx8ZfJXquHDMZzvolDEP3TQ8v7JiK
GKOc9sqgiZsFAjCq5de1qvskJBrhzY+z1e+yIXzDtRCuapB2Q5GR/ih/WUjp30Dz1Uw1+PaSjdB8
8/FRRaZZAXnEsOnaGMHGDLv+NNFpEHJ4A0bZJCyq0PnUkAPY/mtWprmhm9Hc2J34G4C9znrItmWB
hDrUizbdYRCZE3PH0CBXtmivXd2eHEDaYhgPbK1ZLb3ySNhbQM8Oo9k8UrX3lE+TeKvGiKNt096H
VtvcB0bd7LBgOHdl84CoOB66iLO1DB/ETIaNdY5Ew9RkRjqQJtoZmljewrKkiCfk3S4LK6cy3nzH
QNnduTM7+LmS5otjD0DjcLoPuFvu5th4s0TAQUb0YufUgLHLMYiYUXkzk+xt4ZuuQjI+qzwqhiu8
1eswqpfAaSIERsNem85cHTK0ZkFr4iHjqeKHH71qkSPq6jz7v2nEUxES02WOvzNRU7BnDJDUpj9L
IeKD2wSPC0eXXsWnBuxy69N7RGbKVBIXLIcav2GDI8zh0a+JPJkNnYKK6DZyrpEC3AZoBW98dGDC
Gs9NNv6m+KGFRdodXp6quK2GfvxssFP0ivZtYMkbSD3CeIgRNGWcbY6zQScfoVJ9xgGBUjWnV2wS
jJDTSYk7J+7PfQlf2ix8hcPce+o1FLZBHLNL9BjQcJcRHzUr6O4j97C42ZiBlu4xT2Bpp3OyhpVE
IsWftnwcDqwYZvoGi+sMF8Cfwwe/JW/cZgWHBvLimVoM4InIAlF/kAPCO4UBj24JnsYzwBxwSdR8
0mivY9ZOPPupn+FYAFz7XChbH3v8zhZPnuEM8RTR7m+YDqTZ8jtpfRC5yjeR5L/rSvVY5ghUEW7J
7ilEr5KU4WD4IglCBmRnt6TSZhLvmEHcH2E/VsShGDKWewOAJMoNIVlr5ud05QzMwy/oPk1e0s78
ppn5sEwAUUf5axrtCdDTE4LsNuQNSVinb3iIfxa1esnFhF2WFBTG0pPfWvaG/d+wndgc9k5zGHQ3
WOniuR7rH0++MBdz1HX+JM28b4GQxrYDHsngVtjjGe+BuKeGUswAO+UzVlXwXm1gPW4dvhm+9V5k
W1BF+T5xzScL+DAu+9gDWIepiN5TcXbs6Qo1y3s301erhi1IcvhxCXwWLBmkccW9NeUOuQpYjsKG
m78oW1tVLBt7+ydkAyNDTCmJ1eAXsqJLS1qkJZZG1H64cykKCvH6rBpVP7YiuC1VzZsJtjNM5cs4
TF9j89LLcTwHCtWbBsAtbaKBi5uzs/wfL/beZy8h1DO+BGQtRUREgtIvr+ZJ1wXDuU9gcHYsZ5nt
uCJN46kJ5k9iNmQDCXFF/XRKl/4xmSniUuiZa4kMa6Jdy8zjVO5kj8TsVzn5uL0vwLLPBpAPeJRL
O57aCnpkNitnv4j87CTlm1xoF/Ob4L6pw0OLXAF/glvDHKd3g8p5MLQ/jfBvQ5If5WSCJgwvFCY/
zL03bVza1ladpZ6z5BAOyCIx0O6dP023Jbc2lBIXh2Dph/VEK59nEYQcIqhspvrs+/lpyNJoO3gl
90qDD1F6r1KyoQWLJfbgxZfnDdiGsLJXCzhS5ICYb9M9jPACht5/kqCgusQ5LxZq68LUlYM+x0M7
vVAvtaVRBVZ6l4DehER6qkeoaq1xMofwCEWiAC86prscuxCWAqqFuXPniEeYJSkz46ZvOOVjkqmN
VTcSJKH7lBkGXYuO/UQV9yZpoIj1piYU9OG5mcQhMcxNDshspVz6kWgsKde4pJ8QtHCByW0fUQ1r
6qc/+/XNMIin2gt/6sSjIaclypD274UFsoxfmFqHE3aMoGnYr2MHt1mmHkEAkToC5yKjnrIgpyVL
XnwS8oAnWeIZmRaqwbggqjD6lKETrbOItXrgZ1Q0TQep/nTSbPal0eXb2vG+1cLHKjaYLXRPiUU8
V8zpsB3at7HXQnvkXHLZ77t2ZLoHL404qLCNrjPQk0geLAzsaflZnOIAb6CvjA1t2xs3zagEHNQL
OmQ3Ai9JhAMvGQOK084N8zLqgD8CpyfHhe3AIbaVT72x8sErjwRiVkYoCWEIUhBkIS3zm+goCSw5
YS3tuDTDDl1mZaihQJV2g7PqueJTUIVq1J6Qbll7zSSvvSz+LF0GB45Bc5v1ydGaeRKqyGoeIxm8
F0VQv5Ex4sCN4JLwApoQnugCzK/JTMAVRVGAHYTe5Rdq4RrNPjJMkju7SsmTsH44g/OrhmY6tTfp
x6S5Z7GsyWmYG/i4DDIsBlbKBOjVtV3HExgduTfZn4y55a2qHL7HYDyMvQNvoIYlV3nJpcfuDj7B
5qxqtZdpSS4AgMp1teSjjrWO6AwBQ+2ceewXqCc1Rx3vFxg3/eQuqPJlW3D6RnA3+9XAiuExCRnY
TcGUH3b5b9KHj848HqDSWbfOQF8DItZs+oBtjluULYOq2eHUjXZ9a09fNnVpsDwaVua2wUVs6Jfc
eXvFyLLiDbxnd84LsdA481y58B+Kax0lB/aU5IAGVLHWpz/MAfk0LNSFlDX6ukfxbTV0zUEkMw7l
xCXK7PVvo0d7Rzux8mqj6KURKJx5lQVXzgbhlkI4l3KOKXlf2vQqvIyT4NJXD1IDXVvLWrMtrmkr
QozLqN6CGk7zozX+yJn4l8Lcv6pHvnOvAN+3HWWlQ1teugIl2FacDj2DVymz91blya71XQKO4fgT
Kf86dDAExdIm+1LVtznKbfajfClzwXid2CsVZmSbIiADoY/2rzLPPrlZRF+P715by6tOkVcOm4wD
NbHfZbq2LmWOJWWzdN1QQ2eCPfYUazh8d4TNjHzjupicQXRKWjaS7VANBm9ZpenKXb+h25rUb2o+
VQDiVr2/tLsgfyk04HuRIHkQ+iMsb9t8jgF1YsbDZMVap60/vQpHMeQIf/3PShvAq8CcSG5wXKaR
8cXYIsLTFGPFKAC6UQtsL6v5BdJ39jwZkb9NJxDHfnHP24IhvADNy0Rh86nomZ3xgV0W4X2N4BHJ
xQCGK+xlW41U3VslgA9EJX8N3vqtr+ov2iZBJgwYw0wbXGhVMgE3NojbIqV7RI7meLBDD+GcE0+1
TO2laizupUAFXFT/1djU1Ws4AXgijPmH6JbVZNE+03det7JddFf7Gjv3bLf75zGbnmZgCaawH+j7
aBiH0ENtd27XYKxWUaaMXd05XwA9ctagZr0t4/LRWmY+MnF99JhB2FmhLDYpu+rGBUqOtYD7c5N2
p0rifihclyN2hxhYAg0l+XkxpRzh/4CrxMRFNZBIKVcFblwkFdRvrBb7srTuszlOzrXjPtSOGHfL
ElU7R2VPNn6MU5XO9VbRnrKy07k91JVgI8/6NIpbKD0vsxElpx6DCm0yG+iUrJTSYjqxoX0LAh1L
FfNXs7T0cGTPbR8a7DamLdVjwYoV61n25seQZRydqhyDLmWYlQrTDb3CW/LSd9FImH8xMJG5ujO0
jNm/+CbrSfc3bkn1RTKO+FktjGPOfEoKByML7IuumDZ1HJHSQwJamXReADAl2424OizroCxIVgBP
2BipMA8D933HIY88ykWyra25CJAWyOl0CruK3ZwYCcctk9NXGLPg+/eliTN1kDBjG68M1yY8eC4a
SX0dRJySHcaK3y/eQieP1qgTd13Ueqd/XxRmXKvGzDzL9r0qUDs7m21LWJDfmERytqYGBHlcoRX8
+995f6hVn5y6HOrZNElr33Eeodndss8Skxk7R/bPozuZ1C0UGGRMHhsAt/iW1sTZOa4pm1YZpLPJ
Ppi9QeqPlRZU3xXYgRxn4QYvCH2DxXTrlukls2WNbbv8iIOrMq5pasboTSrbzTJtIaqUNJvNgkJP
kjPkYcV0KMvQ2ss2gkCiv1BS3v/nF0dsOAEcWzHMh4BENhS3y1QOBfXmeXHKbAv1UEDfL5Df96in
jLcOYsDJYPtxsvjEkNXxeubEwD/gL9kXNuoSVVyvRiOfstm5LKP+9xJ0RqfDjVxN2lIAlxIfLnyl
PnmoK3lxet/Z+royqImhZ+fiVjW0zVBLrg0t+SViGyWa+dZY8W7xuEd1eA4WHRItI/pAEItWcdY+
jxaeFdDsr64z5px3Yn75tXYzgZ2yZjDrZgr7Ax4KeQnppI9hw2FcVC6z8cRz3q9vuU2KsAuJrJHu
YhtzALH6JE2eQkYwnxcT1SshRcW0Ez9WDUn0qa65lTl/RMfjjecPCKohM1+z0nmpO2PHzfQvkorJ
zj9sUMj++gYTPausChBVsA6k+vFK1jhjthDmTm7EI9YmkUcGGqKleXnfs9vhpkAHYm58t3F0zFwQ
j6XyPwL2Ceyq445YiyC5a/4AUV+OtkgJOnlvPnt/z/ga24zTlG/v69JrOB6y8jBO0kj/kOw4phO/
TzdOfk1OvXnqP3BqfBETsIwkDLpN1v+TaIJj6VavQVxzFbCfIjlHYMhfboas7oue050b9Y8ZeAfq
3fC/sTlBgpqIZm5VVh76kJx9l3LyzYLgQEc0LS/Luyb2t+73lOKeaVjma6NBs6bIBMrCcjPNFPtM
RjLjEOXpg8kpaWXCjhLGhMcd9vpUcDUs8Gu8kQgTJARCEMXB7cd3MEqvoy+eiIOz+fI3XfRbFtWh
4cpBgjsWPZ4a3792hf8nlOwcbINqngtOntfWq085QK2VzZF1q3yml8h9z2sbDBkW0YNlpF93S1Wd
qTn+SR0KOlXJQ2ku702fkTyZ7a0dUoOU8jMbANmxkpR5DMw63uIiJuRpQ+6ZzXxTTSn1N54+EmfY
tKbsmPTmqxtHe/bY5qruTHs79tSzRVeK6Lp18CQG6zeZwuNccZV5+Dbw8SycethIkKAjiSZDSoRC
TqpGYO0DrPtDQLDGC5+TQbdeldGjHecAWX3a1SzzaLL54ddOVrTjzZGOyc+ScImZEK+zGuGlHAGw
V1z6/197X6UQ/zfz676Pi//5P/7+7+7Xf//Ff9pfDfc/HDbYVKp7vnA8R5j/5X+lC/U/hCv4A1yi
PsOKwuQKsLiL/vt/k+o/HNdR0ieSJz3bttz/8r+6/wF0jRuuYwLfcPDv/b/YXzHs/J/2VzIpOHAt
28aLKzzLFNL8P+2v/Vh7StBenwgTyLHyv1MQnVxnFYtOoTsuYkBaDo9OtJQb2Tq6g4oZxF3QIrAP
5oMBzLHokvSypLIBtqUew9zDzz3Wf3wQmGxkqe2VJQvBjLpCsk7VpJ5kVL4DrEBjK/NH9vUW5yQ2
XSYovil9IUREezI++uEPd9Jhw937OLHWW8nGIgYOON10mpNViejCXTDuy99BhY+hJy4ys85yBiGZ
1FROcogf8GswdU1RUu6UFZDKm6dzMbCkJKiLw7N6yWfhQipp76txAs3mNPvWQUD08n5c28gQKATh
k+PV9+BRDGKY3WuWNA8mvS5sThFBhzgkta1LacOnePbvlyadN4YdvFI3c4vqZ8Muf0OTCpcYj0Ke
cpFlC2vgyFRP2SBXZhjT80U6G1Fqg4cG8BHVjS2BKK8Y2k+LYjD4vlbID71wX9lwfuZHNqnKGLGv
Sm3rCoJdNTXVymBdu8qS7hzCl5nrhKwm4LYbJ49TyAP8EMCGtwYvPanJ+oO0JtMKIcJtXnI6o6iM
/MGoRf+Bc2wkhP4lMm6Fh18ph9NlTldiZveGE7p4x1CKaNg82V1P7zteSZBPZguicehgrmc/2Vz5
7AkZEfIoGViZWtfJTe0HbBvbKMIbVlT2fKYugPhh9BMCGNFm4updDkdUNrzBWB55FGa4jZIeyxkS
HfucPNx7UyavKe3rVOZ4n4twrLuqJ4BKqdfG6HDsZhPW5QQCP602mykrX5kzPolpafudsyoEsm8p
3ANcFXRHNjkrQ8gLlYXHGv/6E2B3E4dIB5IbBjOqwbAyqJ/yiVdzwEBXajk/rYJQL9BD0d1KHpMp
Wb8jUEXGEqv/NX0augPtbsCK4PIDNmatgL/V2IFpi485WIJaIno5UVdXgKLacwbnLEgzgZzFkShx
uG9Ti6khUhFWGR5HCRLzYN+JEStV3VH6ivyYgQXlMeFh9WJXkMFH9DnuRRPFVBHOtapy+k3rQlbh
VMlZLJ1+atFxhbMFYEXtTNVyUDUuBD4cOCcUBrDKP+XxeItnygsc9U2DYbmek++YSlj+PiKE0dt7
ow2iE1yjdd8FP1bBd5kSiW+Kxg6YgFz7jQDZ5HtAZ3kfT6MoPxCWQebZTrMlBjbepOBRLJflODm8
RNmnZ1qlbYQRBoEJ4uWSlJCLumHTip7SoiG8s62pYpOCZdLS4mFq79K0Chjp6qco9xm6LBYuXBax
Mb1GS0PJCom3uEC/4lJ7RsRYdlbbQ9AxzkqpZ+WjZfZwMxHqkfOrJwqU2d5HobFOBmPLsgSLjL3q
vUStpRl09DiofS9yNiYWfkTXo2GKUwKP2Kldx27+XWHg3MUDe24KQ5JVTsElfnVeRz9m7045DSve
9I9Ooeg4Uc3sGIoPt6VtuM1EfIxJbXEpcGjl6ukQzZXjPo2VPLv9HcF+5PDkscmo7qblOc9xi6cu
pYOVjyHPBNjom9zCxPjiGujjoMejJac8UgTTcVxo6OCs4Gzd5rvtQuyqdRaeDMc+oVxAogbY6kPg
WQ/hgkPSrX4QLm7U/BjHsPlMaTaAHwiVO8TR5RA+pBCT2IORt6Xuf4Wh0rp/88xL901oUAuP7zlO
1Z/Yy6nt5Mmw5j59U202Mm2ldMGz/vQKjrO1tKl/zw2YFLz/lO4QenVZ/o0T59jeW8fF8Dv3uCHy
fGKfCN10lndsbJ67of2ruvKVG06w4VWGD1UP2psUBTvs6WcmhZCxY9p+qQLba2ryYmmEpRkB3q5l
3E9jzx6vbI8O60Rt4oMB0HAKg77jWM9+B+RQslaNl3bVymAHKFfm1rA2RXK1nOUu8YlrSmtXqDjZ
mjSDW2VwEjPq/TT4uGX0RpHfZT/Gd9DWPhuHR8xE84gEOzs4PlRqMd/jQCHxal7yhfkiqV+AP9/1
HThfEd8nHsiQVPm3rG871ASoKSZDcc49zrhFZqwztQ+1W635dBaEuRl07KjKyA9TmkoCOAk+OxJo
7EWDz6QLPvzaJeNJrE6BG2upfm7D+gUdD1BO+2KMvbsNVHVs8BlWDj4o2zJY2obZ2WjhoNInw0gs
llu1qcwJGKc5/ajK+DtVCO/c+A50bJBMcNIDgmywItjzd4H6QUn8dSy6cNtb7a1XuN76wH8DIGDq
1cxj4Fb70edN1U0yoUhr6qqrbu+ltBpxrXf0dYSFOJay/DMN5d4cePfYEjMbLa9VCxIX5BMayI2+
ewQRehALg+q2SYlny0Rr7tEhB1dXSasHzy1ITOhaR/rAQeyM7p8Y36RFKcTBSe2bWCjK41hyZ/Rs
S8is1Nu6viVi0e2z+MpN5GwE+ENnSlaOgnltvpcLJPXBB/up0hZOSulsGQXBHMaByyQ5vGqnIPjM
+j2hm2epK/VSmsXnWKr+othCBA1W45YOr3WYGfTc2z0Z60A80k8d7oie6xv5GmjCJfH/GIv9Wy5F
v4q7eUaqz95FVvILcLMvANvf2cwanATO39ZrvwmAg3xgnAM8Nx4GHy2PvI1Vqt2cocSMlnc/zXJe
0d4JZAUU8WrZ+GQ5tiXEUtad+WvcdDQs8KcEpN+AvpHQpzgLtYADh6vuY3Llm6Utnwg2mAfX9F5T
a9hTgEffBZ6WnUx7OKEVrZ+smtdJVz90TvbiUF5x8IVH+Zz/xw3j/eDTHLJgSH2QfrO3jAnOV+ga
e498gJyvLSlSJMe43UFaCE7QHrNV2KdAgWt2/+W6pZ9vX5GCLYbXrvjxvIBzTyZ+BQXL+L+5pQ40
fyFSt1AyaocalYlO4RboDL7D7zr4zHiGkLpq9A5pqHfsRLldNtal+6qNet2p+qLIJFKIg080Ye/s
FO+BrbevgII5I7H0YKey8ZY825esiBGF90XtuhQ6+Dergnnu0S7OvziLTbpYp6Jf8m07dSyyvVNC
49q6rqk+z7ywv6ZIzruO7HOEn7SLPJqJGcEWFk28VTMXYdx/WvLql4Q3PPSaiFDDmYg1Cw8n3rsG
Te81/9AqZbvICXyQB+nFig0O/78pgseeHZGf0J+UZAhCbmWW+7ktP8waK3WL5IagkrP+Lg3JGdi4
LspeWVbzWzn+X5+e0w2GY882h90EhHrFPoTAimueCpNtQ2cdxpnCR9f3Zt6OZNsp6E+LTTmt1/41
QDz+L5LOa8lVJIuiX0QELkl4lYS8SuXdC3HL4V3iEr5+lnpebsxEdN/qkiDzmL3XXtvjw4jceIPu
E2t7EN/RYKLBSXmQJe5rYplIUdDWQ/ybc/WGBH8gM1sQ00ecjzjmrE3gIUMLnOmXBQKZka5xVq5i
xSmXCZTp9JkMJHD2jYNE1s0D+t95N/SuvMKCpC6iaBvc/NEcFDlu2dEsJ2IbreJ3zGG1sIS/I93A
Q8U0EZtqSwX9HYmxqxkhBRFDLThK68Fo//I8+7FLOawLhxStTFzEwmo/UVaADMU/Rn0l9m5F7I8R
n+fidfQYlpDO3mWQqUC6q7W16N1Yo7fQwNp3E4wMTzS/ueriTdkhlsEXC48McH4u+hemvOclmL60
5T3IznhivDJN34bRXQf3AzzyoTJLFqMLHZpPGBG3wW8pUuRo8HyxFrtPXPd/0vLhgIitEy2UHzYm
tqDno9H5p58LzT7IwPVTJ++ihnvU4Yzax0ZHfSL4afbU/eQlefEzU0pZEru5xDb3dV1Gxx7q92zg
patG91xoYnH8iEWGMVCkS/BXwr9m5XDvjMZypdYiDC7F7Uhy7YoJ8ovovHXX5py13k9Let1yu4qt
EbguLfE/F1xE2nXfKph2CcQ09q39XktJUaw/JmiRSCyHL/AHTljyWIEwze7QNDcVfV87ZfGOVKpb
FEiHy97I+Y3N7yGR56WYz+hJ32ufKVSnUCJ2PEpgB3GszNeph8cx5+ju5h5qP3futukNCGjiTo/v
FOGrvuNVN55JOWJL1SCNKyYH+rj4SBcGTUU5PSqruutl84GVOHYb9KXw/eborran+4hishF/dluC
TFvQ5RfxPzq8f1n0bAXoaPqFOTPFcISJjsfzaBF2KJTfHGLb++zJBEW6TTaZtJw1Jnammdnb4NSP
fS7vgwbQc4B9rEZWAt2FDUY6IkGP7C7Uwg0naV4ZIDP2lXj5StKdIdGRM770m2BY/lji3BaBewoe
7GQ6el5YgKfKe9VVD60BzVorgMUVE5ke468Wr3P9pWde2Fx7d9bobWEjvcyg9SfXJiBGUHMhiYB5
P+fvumStzDrranXsQmZYIJVGOikVxSol5pJ3a79svmh5bRKXlxPZUgz2qbykh25xDmFz/TIfvEy5
ZLBf4hTyFIVL2u1j71uCQqhvJ3tivCpMlXsg5j+R9awF/WicNS92DvIwCeZdFRX7RtBOmz1I7GE4
iT4hL8Jh2YY/N7nJYkklPXiu4IsmEFAaaFqC/Dmt7DeiCNbdQEai2eY87PE/9yZhTqIHZdVP1S2Y
ulMvdj1kHBjl+wAdYS3d8dUc7ctkx4cxGD/MpCy+KXX+tQsjas79DSFwCpSLSzvjSIcPpn817My7
0zJ+mmDlnhKNBbFzR4h2WrKJZmNi54dogUTqRXONzJHkCFBsAWkV0TfCeoQMDiePZaMg0fYmCCBT
pvaJt8a+ywsyqaIOSVKtC36Gx5hbYy6pa+4KckFCOMT2mkAU1jYNOnE1W1xRWbtlwNFgPJlAY8Wo
e1HIj2E0m0wWx2LnN8Qm+JE6sgMj/66wzZAo9uWk+ABFkaDnVtwbA1vcXSKhIvmCmLMKLfzRkKMV
pnyjnZN6WCBR67CuEjm3tTb0ZyqbvSeneWWig7Jl3WxGiugNfuR1lfYPsYk/xBKQq8hrQQbLSqwB
0I9k/G+q2uhQufgvHdkh/uSBRmBLB0umqQc/1KXSP7iEoQdUYRibAm5b1t3oZPtuePCr/rGFx8Wt
m4Bucl5MlJYbTJIAlEyWt2377QXNwuniOBCHWAR4zFqREPd1iEP8DV8PYEXidsbqPEqvOCQsP9qA
vbW0JrS+nUWKBtHgAUG+TOndak8A5mOKT5IZ18grZrIf183BAbcOFDq4xka1H1i1PBRwIG6i7Z9c
YZgpJhqbHE9HOIyQdkpUTp11VbZxrur5iftg65FlvnMsFhiwIxjlOylsSRFQblAklWTBq5altPkR
aDpJf9kWA6+RkOOMhHPmJBuwfQrPO2JDQM2NUcd2CZocVfkxUB0fqurBxGx1pzICtvspj26S4Wsw
e6hKa3hmuvLD+cOP6/Y6khzsccMPDaFi7k2p6cftphJJulpsvu7KGt5z4nLpCJI7P/m2B5YYk7me
Oc5KbmC8nuYzlpR+ZQ8DtaqMyi0EvrIDDOEChiJ3FU/WkmoZVi2GiiSDZra0KBESAHV1lf6bVFq/
a+A+5qZpVX1fSpLy3B7TtIdCN4sGmuX2MJQJ9K+C1Ac3g+NXRymL3HYiFrCdvspB4DWa5pDU+YYU
zL+hROuked/XyjQe22rc60Evqya3NkzZd9zkyH+KNacrmDlVZy/RXD1j3gBftqA2yjvzsw2SfdbX
G3aRW1nY3wS0/mK45pQrwihhT2A41ZulLl3X3M+3DDfFXIzxaD6/YEn7a8GZhP2YvMIwjqcI5NXk
7ha6KRgi2Vby+95Scs+54+yrBYNg7boPcnTeS1ofY0ZPRZzZOz7VcBnZAbnE3m/AtnzbLfJZD0US
TlofGRxZB8a1VyOpVRQSqzJDBuYl45PKmZNag7X2GHtuhDZPppralWgr1NYBXHmbdbXV188zyWM7
t2RhAmZh3PTSekpbmyprrn4ju//CzgvXoyGTPI/XHtvYbu6SEEAdJwpbZnzqCrc3rZruACngINCN
06/qKXFxc0x3bpvufTGCvjPtG7qP91X6EN3IGatD2etn4pj+yrHcacSVIHGzX9uhL4g3VT8wEWLB
svIMwr+XinlS5l5LHTj4nFjDV2DgCRKkOyo30RhjF/AWslbFCHykXPa0Fl/d0sGdL7eY/3XZs+J0
X6HzAcd310IqBedyOHq5C8t+Qv5IvuKwgbiO3x1LBgZ/QFbuPQPpZuXCdhfmcMhL9jWZg5FGM3Mc
3LhZKa4cmEM6m+60IIA2ssFspXt3HglEUjBX7J6CoHPNrVvFD654CjrSTnOzb0MDU7/FA+2wTYJa
/+4Xw+OE6EqNIDa9JP0mLWDakg1MCADpnRQY84QKvfwYAQBvy2qkMO5P6ER40W9x8ktl3asenkqu
fuD/PI6ip91AzLYqiwyqJbW+AkCNxqA5ldiWFe/QJhjJE8isbtmkEJDNwQ49B6nr2DHQgmqToS+A
bzMSu+Gz4SMXMEpjYrOaeoLsxHlZdyx0y4lVWkHdAOsPhnrXHQNs/iiSAJ62qdnucy/7yfsfJxUL
rzQWZGjooDz1Yxb1WM+d8oAlkXEreONNMsk/fMzt/cRKdOMyeFgDLWNHrCSGaZEjkLzJuyxU6JF4
927pdwmb4rXVGMiYJjbiWGtqkE98hrEEOoGyHxZR4G9ofTAvCrIj/Wzy7ziY5i0aBxRueefSzPKH
IyRCBqExt7e5B0muwZbU+4QEMia9v5m6KLCD1QhlAYilTay6YTAdiRy8HtR2MavrkOkPuZGIUGzV
Sz5tbm0nc7doMLL1MKTRuc0YUSz9vW69bZs2dEslsa35gE9qvBdzcB94zwJgMtmu/ICY9lEt/Quu
zks8WMeZ9eUmYuW9W2xnR5KJBRUcAVJI9AKIH3Q++YA81C+ci/D9R5sA8J2GSbAeCW4frPlUV8w3
A5dabbCs/WQUxk6nX5WLpGKUTLhN238wlh/uxONsyGKtRXVUA2iOhCnO2kivYyHSrXPzePQVS3+/
fWQ3v7fi5rPkZWEWdp3aW2Bw4DN876q3On7BjFKulMsWntZHVc7W9BrIALzZQU0Cm6XRE5QbuzK8
DWltpDrZAvG+fYh189cZUbEepJMiTcDPHmA8ppBNWfhI9rEjQO3EHuZzhq0Glz/IXZRMhI+fp37+
iKInYWNMjOuREN/I/IPL8i9AgYD4HNks2RzBkMk3RZU8pP1bi9nW0xOuVMIyMW7CEms51vrgEiBQ
xpwH37bACWNZbcIqGr8Lyp1p5Vmte/UtOnLONRixKcsvr7r0SxavWz1yJAP5X6HOdU2Flem1WAw+
6wGJQTFxLcV9zBnRLuyj0FFbTXRNUuMciIext29qfCQwjMedsbkEZuqhXaz/Yed5hjzJDl3ZpC0S
Cos/KyFcAFaYpjIb9bIW/e8wnTC8Lud2rEJdBOAs/Pwtsuc765aQxXg+N1P5gkGImmg8JDrCVo6E
Pczz6uIU/T3aOE5R+eaAE0fQmqN78+zqQY9E9tSQ4MIhhg9Khm4bkJAMx/1OG/lbCembS3vZkvLM
l9oigCkXkuQwnSzWbpBiz94cFxATj9l1d13T3zkpsP9KR/eJ3z3mKsMJ7PW/pWxYnUH2Dzus1HVP
XT3IZyZeO9n3VwtBHUIUtkpMBmPzxmZIQcNL0f9rem9PaGWvMbQMCFO0g0pw7uRhAEyhRrxKY0Od
56p9n07Nvh+Cd1vIiztndy1bPYTwZ2EfU9dk48DlpRtehZglUVH3D0ZFqZWp5TXI1hy7V9/1ngxn
+iui7rsenPTSW+Kzbmn7tJgxavdENhjTnsUrRjgbHT/eZRZTKJbYyG5bN331rNeq77/TjHQm3/Q+
tORM6Wg+wlEXe8wZxEm3BVmpkuRSooIc7G6178VoQf1fs3OzcAZOv0Yjf5059wPUkCgx1aPpgp7L
OIbc5VDekBdFYy58S2l5YiTWbaq5eFayvqDpeGNDepMTJ0+xl7Gowb291hnPEIaIqCWxmD0OrWXx
aRvsp6oAf8j858bM+ALdP/oJun1H/IJVkyQ3MDbibAkWc21XrEAafyiPvonx3GsIcIpsk/1pCiZE
+HDQROqguroBQ0SVHR0HBZ7R2fGW26legW1sp59FTiFs72SVWXz0dk0QlWSr4PDab8a2gsvRy54p
+Ap9XnQBETCvZ+Wfx9TmaFg8VG/JR9QYxE5EibnL3PxXOMxpRz99WvxpPoyqyk9ll4UatMmGFfZT
3ehta6HLnvAHtogHK6OkUsUyQy6G3cxfacmIAP0efNqOPKpcO5/lWD8beTrsQfdQqjxVYHf2XEoe
etHgpxbR0Uq97wXM+po1hk+94YR6tD8rqH47Ug7JXV3nSTlgo0ucHRuY0GqXk3Y8hhljiiOhgkyv
zFPSp/XagX+encYmSDcWe4eu7+4Lkw0ac1XTTI/+DZnUJy8jR1ifsiCPbwqRpsJ8AydC6FclGTIh
VN9M5UQbmU+HqQmgkGxcle89K4VUV5hfzYRw303j5x7G6Yqv/zWK+zf72XAsM4xGIALGfBYCWbiH
SWY38qgTB3mjCD12Tf0ylezdhD0dZSYfmYHDSGhzB8vXRDZm5HxxrLeT/iU/6Kswbe76E5arLzn7
9xlpjIi/SSww3fjYVO8YNlEKz+3Oj6bHguXzapAzZyjSxFK0YafGnVbDz1ITlYaMrJOE144ZCQ5I
5NqR1VWfjDST2LYkKnliOL17IoizUAhxZWNPUcdISmKDTO416eBs2sDkNPkIgqW6ZDgHV2KiFm2C
u9jEONxmcI+sKf5cPPV0m8L309TctWN2V2n/BJgK6Gymb0U9SRRuAq2EmtEruBz6iPtfNU042DaN
7V862fxgiy8G9hj/ucFBJUqu6JfEtiAAhGELDaVB+nuXqA1N0JPyIB3MNz/4kLAF8rz2UJTzyTdr
nL08vkPE7dWxhZ8IcLbJMyfWUJDxYlfrIIDS4dcJi9pq54/8XaU/hLkf3OeZ264mC6B2+zO0oHVy
8dwTKEexY6517n2S94k9BK985IJFmQVPNZwwt7SOZl2/hSoraLGIxm6ElW8hebw4yzBAnWU6pdh1
e/74uhAP5+RkApPVtAYR82gFgPktYRArF3zREBBflX2UgUeWgkmPIatvrMju2tUEeFGlfJvZ2O5V
m6AOrP3XIGARuNjmT+XDqGLTfmTldrfcFGa4DZ21rmJCmvyURprybVaefc6r6sNr61M/uJoz1YxQ
vdE+ZLixcDSndyiJv/AC5EwnkjMjKZPvhPfUoMPRTthSLdUoifEKVWINpbw4oinc0u7EI0YTz4Gi
3Sx+KLi557nO9xwpL+OU0Ln1+U+zSGMbFUqd8Nn/YxCOAIBxp+tDGFb9o2GY31F2w1blPBfkjrhc
UQOSCMgFSU1Cg/GkCd/cTkST6YYGqLDHw8w+RvChIfROHnjFgZxNeDBu8jpvUNynDo16T6okq6WV
jTmdUAGGJ+h8NPVFYvxmdmmHafVRV6z3PIPqA/rCkQS2lHqi38o4GNZeW228ltob1xtTVILEcsYm
ozm8uWlxJh8boVv5lXsk+qCJByPD8ZtAHdmYUtx10Er2C7KOzqYzb+ctKcFNKN3lDmnSiaOLv9YG
t9Ca3WrOyhfPVD8RaRM+cqZV5tnpthPzXyOQ6ibOpdcxnfryZ3YO4I66OaatcSm199aaWMzz2oco
SgKfMi/+IhSRuvbEMR6neD4y8nfqc/VqZWWJtIN8TCYv8LZGgrOXMlIrfmK3v0HzOrsmUrWDTpZw
5kR20G10TYMjval7TfuOXbuXfxqZfo9dY/kW3jGbzOBBDqgPE5UcWKJjKdLWVkqessnSydFFv7dy
B+6TMjtNnTohSIabmWHGIUGG1UPewShgsQgESgkk+Izi48Yi/WegqReQVCByk/XcNLtF2Pzqcd8d
IAVtg7j4CjLFop+GHEEAC2bV9lvHJkQnHbkzMAOZg9ucdUvqAUCP1VKWvz2F1Gp08EmxxwEyULlM
emX2zPiYkDF/CmenfnUFJRvV8k+VQ99sGfkorCRr7jop78jKpLWsKa/mnv6jcF1/r7o+THECmEH/
kle3TQc4pICuvgXAvRrvg4ldbJPidcn1vxr4IMvoVVMw08Lv9WSJJGTJvIsRIU1uFMFob3+0GV+s
usfTzwmW9MHZd5is4SlEd8phnXkE9gB0PCHtDn3wdmThpCV2mXRPbnXoVmmxLnxMwYTkHrmE3/so
kHdGjy2tX4IG9G+/1kbAOCZZYAZ2Jg7z2x/plJeEPIzXpfGA/8HLYKGI4bsdI4TOeOZcBoSnPPoU
+V81d94pdwCyuy4F4kCzNpozFBl/eJin+nMq0JVFiRdvsEGH3TyVl1kGfDO47+cBlbxsGN81dd2f
1dT/MBqt9vwmD6W/PCQesU+IM9jhKKVW1tzbSEian4FpYJgnQ7MifDg9mBMjK0wUj/VFmIJ15uzS
5nbZO8Kpg6sGlGULGU3ek+w7dF0DgiNE8zMwpTk+VhH3fSRuCL6O4yHudjYTkIaDbdV0TOaljXV5
RB1dvxi3MEQ9JG6YwYnGrm6dMldyesfMMnmw6wUyRpqUVmjHyd612w9hOgpk3E1dkryTVwwZOEFi
JHsHClef3Tut/6cWqlV23qVBBhSLaCxHU/4y+8sLkH5SbO30R+vMI/vMfE4Qf4WRUTahCcfoqZnd
htNO+itNM9vE7J1gM3yNojYupow/dOPz/jvtfe+Qs4awCaf8xLA7zu46+qgWfY2fL6wPlYf3aiz2
kqE0GpL2vo796MC08UEttLyMdWC1iOscdTtrUOogYZ6IETk6YvRgP8XOz1KMXFtzQT5fF7waXYYr
qOS87Yt4ny9998KRuscgMvjLOsv5Zw1vOXYkcBJple9si8DO2OzOCoYEvds59jrrYI+49sgpRBkG
/GvJmSExnFYNadF9irg+4dvaCjt+dmMXgZBl1qGlimebb30KlmTbdUEHJdGiS5MMNkXSrmzVaTZ2
lD2MhuCV/0SMmRq/eaGzs1aNkSG/5pAKkD0zyuGeHbaZXPwNrmdzazLNoQ4beSPG9yrjDCkn4r2q
qlXronSaPenAmKeiF4Dd91o6NWWY8jZ92/yrS/fdA2JU6fqhsEyxmxOxQxJShfTQiFUJxEk93JTB
GIHz6Pqza7NeMXzzHZX2co0W72mZ67Adb3sElzs2tSLz6PeI8L35TlsG7mXank1j8ATCBiAxwCGR
t3jXrhWAtLKfGwCTeqQ2oP2hpIcWuVh6wwnxMYn82ZT+d2KqF8Mk3jAd8EXY6cuMFm9XlOoWAsuQ
pjPiY12klyyI8FO3hMSvmM/J09SS/dBgoHdahF1ghNJQ4JtYdbcdQnL1nWVLhc/1eiMgBnx7a0CF
myUtWYnCFgCDRubhamFyh56Va8Z0x2MzN8+4kQ12YuuxH33cBBqnzGDDOTFcD8Wd3Pt1xw+ZEnRP
ztaYmdHHUfc4I0DDBNreV5V8jzN99WXGXxpnGQ0BxXcSROciYMhM2OWuaaW9HRpOobka9hhUbjIi
vW9j8XIjgXgNvdwIX4BTFXFYVGkmRuyP1USEsjQJXSGP0ZvbO8i2gDNy/EM31KhDDKHlNHrlNo0i
v55+cuG2X/cWnA3yt4cTVfO725kQnihcWIuTcYKi7fTfH1XndrBtxwJsOeSttuyOWnJmrf77n//9
kcejtyeTKrmY2L7yMjsKi6imBZOLSXzqSuYWxWyHN8dx1IXk9B9FrBEC3p6VXtYctNv8JX08be04
/uC2T7E8A2vRbvIdBNjSoq79IoPJeEz0wes9d19Cdl05hicZdcZ5mLlqKybq1JJA7evERRqWne2v
TJv6OVHM2y14UMIibNxkarYk0dahCrRRJIZJnr8lCFzMLEDMakbvYEwy04eJG8UPS77c7GNrAwoq
QATxEw3txzD3IBP8DtIbGiXEW29aDG+RmCaOPZAKgBa/lemQ8YswO/HnbC9N8aQ5vPcxkrAhyhhj
KVRSFVqgzYykZg1M/YVV2yY1hbWJFqwCOnE/4s78G287KcP2OWoQHZVZ36CPe0S/+E5SMsb//h+M
jFPa8z4wUc1X/mAuZ2dhHz+hmZgMAu9iPBdRDJFppteezK8xQ2ppD5dM2i6a8OSHz3KODZLQgEOi
CGvclilpp3j8lX4dtb425NWvbzsaViTw77tgOy7WiEJtRn7LZmHFnS83SWwNm6yWJJ5EoCiRalTL
VO+gVbLgFfVpGFA+o1hfj3zKA3tuQEzx+wB+hYtMn5yA5QFfhD8QFpz5CUetIZgnBtwk/KBTkuV3
RQMgeARhmqPJXMFGZRFqkyKQX82J9y2rDSb/o4O/vneOOkpWoJwtekhfrs3E+auQJNlL91SqWxk9
IGCU9RJjcZ4QghfOjYqOtM8y1nU3+odOfI6GGO/q8Sdth/JukUF0Sh15JlUE2URwo0VsHb8Ud7Pp
730PozGzvRpLP8ZCb2RfZtIPAl2YFpKsb1FrS/fmkF2wo+moLoQ/bIslWA6xBIkQDdAonBE6Cl8L
sgmveXJ6alINHDcsjOjo+GrYe6Bbjz4K/jbDZpV1mbWeaeRU4wZ3BZvBVWz7n0QgxCSatCnqtvqr
tN3j3C1PLqIdhDdE19azEZZuSniOd5ZT+eZM5RcFx5vBjJGUF7Re03AYgBWxGPPXemJmoNBBqkoc
deF/2Ia1FZE8xwEiWkMOV07kfaKiZ4WJjf8wBMz18u2UboiZns+piz7xTn52w4C92AsXZhHKSWJS
RgKQNdMA7I9zWGEV5nnpr6yxfypHPsXtT8uRtomsXdVQ/2Qv9lK+JdpHOS+ax1KpByulCE6M8jp6
/MuxHv5sIZAmDupa1NafRXt2o3Yy5RD2VcmmPkT2gjoWcR/7lR/08DkomeqpUgYwxQFUAQPcxwVE
bVIsKhwwUavZvBdZup/ZqgjDjI7RJLedN95A2TWnT95BP7Tme3zNLmmTxeD4W35De5NH8a9K9CeR
oiI0WXEK+CQ7h7D1/eQs7c5OVHMTkxxN5SdHyoPHRVXzeXBx7GMGF0pyh2MrCCqsRzlwAPrWeM3G
adcT5G3ldMnQE/aJb/0aTfmIeK/cQXWId80UaOZrfrF1Y1TlsKaBvbXWOw7eC8i7Z+kmzSsg6OSy
dD66BMdEDrx45pFkBwYfos4eywSOWrxMe9YgE0sasBqF512Myt+SCG9jaVqbvdibkyy33TJMx6qz
AEuPbUhm7XxwrNI4jUu/D+aU1NG53JkDb47dX1jVyGPJ/mhxoYGmnuVt1OJvm5jeI8IneExv40nt
z1AhUj+GVEoMGCqGo2DQ/+UjyMnHQXzES51tebPFoZxl/dQr+UIYrRck0zMLSPuhrAfosRj944wl
o+5q59HOCMy1LEzd//1f0A/mXBhnYIFghVD5vKY2JJpk4ukiiVEcXYxg3I+Ft0/BCm24N71XSAtD
aPe23k1pJF6ZYuGJblqYtKU8OwxBHNA7myXia2ur0kIhhGQz9l8dkcYXSGYozwA90YGFxoKsp8ia
7WjzupG6dY/XeD6YzZwTH4ygqkvg6QXpcKXht0PZssSyMhRCMR7OBxbAhDEAWXyaK06OJmghAs0Z
89bZ+ddwvqKD/Ktyw8PdGt+XFSZIFLCwPdbw6qFuDbigRW/Zu9RpkGQVMGQAzGziTIjnOKq5/938
Bfd09KyZtBBkjNORGm276CDbxSbu48KZxMPk9+iOg/5VLe4O/PHJAcUArL6Jd6oAamQM5m8bz/UT
Cgju8oiBf10LQkbr7j5H53jXGhoISZ08T1bEAF45NwV9jcrSHJKtg8/zZsfpH4WfbEaHzDfsfy8j
tbkyg1MQR5fSK8ZLXPU1pibsCKYeyfRqK9Tc+sfKK7XmP45vd7S9A9tLkuinGRUlDLR0MuRWjR2W
kKaNw6yDNcC+9xQXMVZs8gQKCQm4YCucwXhiRnUneQf2gx7KTTcQUxmnjg6DJvX2Bv8O24zMJMkS
PAhjwso9WG7gHMy+o/ARCzyMiHKEmKJNKgiHnYuXoE6bcIo8FrnAxU6Da/9UWMDxCri/lSijnb0w
/2pR9qwJWeoeVP/ODIoULK869LAQDjwi5gb+FOtLSQUqHRgZcYvaTZKqwA+c7b2KsnGd9NN4qjE2
IReHrIqJhCw2L1EXsz0GkaqfmHLK1qmuZu+nBzAqI86LuF1Z023pk0iCvoBIYcEdWSrxsB2y9CdT
1bNEXJ+zJ86S5im97clMD+fFf6y30WRwgj75PR5sLJ+4qWIs8ZRpQAjZ2tQX6MDF2U6p8RzgKtqQ
1UtT44AoADOy11U4tzvm5y02+luC61rf8nanLpYALblfCAr/xyVnbuN2ZA6E6G2TOsaPz1+EPM25
TeWxuyeIWj1prVQT2HsB9ZV0ZmEdeu0QUsWLM9XYjaKAXX+lfOM+6000TGkHJJpyZgP8fn6y/eSh
x7jx2VZAFli7bxsTbp99KzzQEYD+t/KFGV+FMaftXqEW6GtJOQH2IHifmdvUjaffTNXKI0NTHiPb
VmE8OQaTURLinZxhJdc2CiN7uMuk9ZzXLhugWkDrszr3ziLwkPTX/DLUcRRSqT7PrK52BDXKMz+/
Cmee9TViJ+MYK8dZt6h9OJJTJgJuEmytG4Zrghf9xNgIeAozkzXo9h9hy/6ZOOJvlpbuN1HMVxRi
wesA1sZmyYR8eIreysy+T2Mz+CHfrR7ugfJHj0ZMHg5Clcp0JOVZPz/EItnRVZL5TTLGDtf9ayJt
ysvJeEjjrttYt5bRj5302Pv5yE1EyYvC9DHB6r2mHckPmXXTErD1g9Euj8WoW1DbVNAlzMeLIdqr
114H6BDwzGhPddc+twiaEfg56TW35U87jMDcfe3SYxbdfdehE3YMZxfPbn9cpFbY+6iSbUCyaRWd
WogEe6/x5zVPNPPmSZI44DVwFFtquWy5abOANNH0xqhKqg4olisrarF62dPk0X6hAQDYpg/gKE84
6fRRLcRBiI6JljD1fe9Zlx76AImWkqzd2S0gF9Bu9r6e3wfDeJ89NmB0pNl9mW5TlSevSZLAwaum
/0c05WS7npnSVosIwox1yXbK7OJ5CuDRJfaJIwZdcAAMtZ16MBP4lLbNMMmLvEEk4wrBKRbDkPwf
fuFCQFvM2w8HtdamS3337GgmQMPQ38dTHmyHGfx83cXOyS4VjUGytdAin6VbdxcPX8ZiMQ2FykoQ
GzDqYxXk9hENmSHijrNfZTtQqsPGbhw6vWpnVObZKYmLbUZWEkOOIFaLdNObBJjUeKTJsrtCBE1X
7LcWGPg9GG/15+gGEcCS/zLlu4iYMsVWFvP8hjC5tCxQxSBhM+v4bYy4UuwyJICroN3lbmcEQ35B
nL4aiaphDX1kOAuJtr0lftl3RiefcF6SXWoWpJgaoFcxJGFlFC9pnH2TfsSk10VeFjDe9SZeTYz2
REW0L9FSuy8gXpCzGu6nW2seiqQmsaUniMSdUaEusXxwY70KltEJcdBZh9KxPt0IlXxTI75aQFWi
VP1EtUSGhUL7jP3/y+8XMqNSD32UC3+btCXsfcSKRTkJqzUsavbQnNbL4sOZTUO/Fu5qIudz3bsF
6AmIbYOI/hkKPhZtRXmOmB8h4OiMGysD37xZP9jueGKXd06GYqavXQYUpAyzx1ndST+K4HM1+8rX
bHLlQ+XFT1DtJfzeIDsksx365Q5LCoQZJn70lvO6zuWOySY40iWg7pGP8ZR5JBN8mJH6lNhJSQdV
rJodQIkspCNNjs/ALktEUO77xD4vC2p7j30EMSMs99YNg+NRUFi5RRSsMbY+tI3EtYCZq3dBR4B5
QjTvvBdT+geZ9ivLrB9Q2P1K3NRt1f+4O5MduZUs2/5KocaPCZJG0shBTrxvIzwaRaMJoWjEvjP2
/Ppapiqg8uYDMvGmb5CBunUzpVDI3Wl2ztprB+lz0Kt3I6GeIdYhaUnH5jEzLU7cLCdaPAXR0mUb
m3iFCAmmMWnB2IfFYWp4y9f+xDtm2HmS82TW7DM0AdMwvzlO8JY201Pv8d+e6ua4ABISSOJkGBvq
UNJASDaAWmgSDRqr9Ouae8RbP3t4YJLuPm45JKSxG2zszHvLlnrnVL27kpMPlrR0d35j0h5sw1Y3
Fw8QBRzPZbg6f3T47PFXrYOufa48/x5nFLOf+lK6/jUJ42sguM8Lm2slSLDc0euYrv2BvSRNrhQs
yANsEQJhmp+rAnwl7Dq8px2GN/+TtjOx6ZLsJ1jKB0NkYh++fz9PxRNCgpuaxMPQ2zvW2rckDS82
xQqrumrvRQvMShHcxhFQ837tvEZRs449eewKwj7msB2bgjMfj/Yp4zoZmg6kq0SyURqHwFUYg+Zh
V9VSd7dE53Zqf9ogvtmQbfQvjz72QkJ+sJliRcyG0hndoWOJg6WrWHuiBXaQb1wX0YSyq/s25aOR
sPbWSMU6oqQmMvm0mLkUD1Z6Jx2DlNMsN7NdADbnJCYWq3xEbIkDBPTE85ark8IL1tkj28fbOCp+
BeM9t4iGg0EtKnoM1IFb/EQ0w+LF0n2VfTjtsh6uJqeXrXNXCph0BXdM0NcYxFlF25Cdycyy5MpO
rHUEcRUA443wsqeuWoq7P18Wy5xIpZG+oVJ2dI3nWgnqufWXNgaoSwnkcu8iVNSPWyRhXyEf7qvE
Kp7pxFw2yurH85i28FkBri67rOhoHlA0lqnP6sKgZDvnCg/QB93cLjs3AIskNr0fAu82yiGhNKf7
naAtw4A3H/yoA8r1YneDrEdtYOGsW+tN97gQ3TOBFOvGo2s6hBxlVm5h/1LsN3gY1ttJUqIQZtY+
mFHRVJSoo0BrlmvE1oa3MCWroz2cjaZJjzTaFTweWRlZisHrn38EWypPDRkMpN0pYwR28LxekdOD
ZfmZckCNpoBGbOxJrv6CsIkfTcvrpbYtbDhzRB2p1fOI8SpjV4zRg+91z7Ka2aq34rXtRhRg+ks8
5tHGwPfPO/hzmXucnLUYqED8djmIogwlgStqxvTsQjxyiTLoUOc1wYGN8XwSSUBkRG9ojbg9eSYy
WfruSusJmDHBVtU6jND5cVt0RBj8TbiuUW1JsFK24M3eRsKFHr20P0TsxdbCzhhOV8aZvUm2CRHy
H7M2O1EG/MlGq7l6i3QeZz8/PM1jd0dcun72QHMZLSCkb2aZ6D+2w4SHUAAFuUchi3jDX+nAJar+
KpueSDWLBtDe+rFXZrjijf9czkru0jbDV5a3YOvzyKmrb/aTQ4grglaYzOxKxYy/acgar1OaSd2S
Wa9r2qwjpJ4mTd6ZqPDVWT7jEAnA2AQBr8fGukzXuojjbWfQIyADTF39cjWjbMFMSI7Xse0neDKr
eeFAEB/xnfNXBqxHBVxzZ1QgtnFTXFvWTG7nvPGt35OVa13UzRKLLijBzncbPvOT6JCExAv98WTP
81PFZzvaQX8b+OlXG5D+dSyF1dP1OfiYyylW6W+fpdJBRN/uyBLXj8ZfTc2HmEOynfxj9eXJ7Cgh
YBrFw8KIst9mg+S164HD9PlB3nAkbooaxHHKoVNbjqCFCX2bdNHvsU+uZMuhTaqdZ8QWjzDqE4xl
vnZxdOKirjBAdydFx9WmV0Q96GV7myZprfUjZO8LKpHYmoSTf+3I5694lCM4HZ1s64PD7/Hs5v7S
YN4b/E3cDr+TxX5AJN3ySIf4rK2yOliMsqcGcYYZ+Qeb3iiRhfPOq9tnKOMHq3SsLcHIXoJLA+yw
Lk3fwwX2pKa/aq06863IVbCl3ITnREOXaLY1qmm8K9ubLAuPk3T3rqTBHabWajWHpNXEbB+mLz+P
KntruIGv0ZNRWVbwxZ3TAbafSzrKSudaR+E5i9t6S5L6waaxgk/90NiUKbtRU9KjsASbBKXBmv2W
643Wo6BdkuAq7SblvJkSZBfCDn9Z0b3szX4beukjQdunvJ5XXX1eIuYf0gvtfYfqa+uADFOKboLd
FhRJYlaou+pHWaF8qjqeGlYxP7cDPbZdGPUE37sSY0FARUMH0hSngKvznIGBjMneqqw3i+49BuLd
Nm//WI3AGq2Ws/+8vHk+NfZUucE/0NHFnJa9IOWlpGTWqqCrui9FtJeNPR28GYDLnJppm9Vut1mY
EYe8uhy/uaguRLFgy+vYoYazBpum+PbV6Jxwzb/msUndEu0laAaLslkJCwd9HFHOtABb+177rmrM
DCbXAZPylUsHqb2MLKKXaEu+bG2HDTh+8eGC3aR44eoQJ4tokGVz7kXVID/UrII9Gkp6m2v5Q44R
CC/+Eo8Tjd0X0VYlE7tUtlpuQvB/VhCnRuHTtI01lyHgrbOM73LrMYzZJU76yGMHcJm1yk/u3Qh6
g2E8qaj+0cX5YQ7styRRH27bvQwpT1xDqwmmeYz37L68VeX+cqKFlJpakEU1P1jL3Zvk/Ktu/GGP
/SWwur3dlnvsUx+1rE9D4VlbIRzuW+ld2vBDIQlJUh6ohcwFhF382yktIMXkRIkvPo3G/R0O8Tnt
F4YEwxshumQwCDI1sFaqJpZNCn3VGMO9G3tib7gZrsWkYxOvjK2Ap1Zz46ymhD85Y56LJNV3kzwq
jdyWl5SOjBAlM+iDXklUxSOvIBot47uRs9jK9FSwssOSHr3eeRr7+NELiZIMPZfJkIsz9SZVvVbA
+NSvz6/9OmtYV6OzJaYj4pOZGsz+E9cn7+gA5ibXLHLNvV1Nb4nMhrWPzxYP7IdLyGwmDt4Tmlgl
Gbq0PrSSnwN2aSeLf7adngsvpdxFmleT0UwkAI343nOHJ8a8GL6pNfHDAill3EIS58hjQOJiiwSb
WRfmfjLGV65fAVN5VHRWHp5Lj5BR0PrXMcEnPUzesBkM5kIgXaDWvbVVkXvNCpefpYmhBMtmuB8K
OjfojF8ZdO4hb59/14CzORXaW7eYSfKHL9AQRP7zmG2tMd7n0pMckNTr3DO48+xFruaMTy4TMtsA
k6Q9y/scB6Z3VTveYfcl1GHVBxF7V2wR7ooiinteRle7hbuy2xupbiRdjNtG1WAo7M5eAZc6jeU5
xua/jppwPoLbHdted1YXLNyCbjxODD3Ted7SqltQBsTHeu7nX3OT3CEFhb2wl/u+AytnGsbJ2mAD
73WYOCigXA399FXh/sg55jJhFJwNXJwszSiPITFM05ppznDy+1BOF2dhzED4jQlmz3g5DKqflUof
UuH4jHX4d/hZfkZ+/uAaHASaJV0t9GkdbVm9VBNCRfbQbN7t6bv2Hi1v/JLgBOz/OAqgjF6NSFRY
BpzGAYluBQJBJ0P+Ki2KQll0g1iDPEsObDRLtNeQXK5t81+kafY08K7YTVzP1pkn8u1MgmZdpG+p
l2+9MgVyE4Qt52DcRlxCmVT9doRRXPs23FT8mp6ggSGD7o1hagas8Ot05sxB+GzdIkAfIsxLbi1u
zExuI3mubzexPtOhPS6AbSTzrZwZvI5rlNVpWZY3H7pNtBEmgzn88oungkQwCRSw0twEU2jx1Hyb
jJkazltnbP3Q1bVVsMeuTxU9cmykkrPTRS4uQc9aNSaXrwIjOoFJNo+d7z5SAsE9G6dC5PT36Rys
lkZ+xB7OWGJpNqQxZxcfjSt2TgSONP20me0eXdljbSIZIU273rSteTUYYq6DNsXUgAiJ3QzcBzet
9QS6uSl6VlnRnCI1n7xV5jd3oeQ2mhfZd5lGL4uEJo4adR+PLcPJbBcuPnMeSbF1Vn0mw9zy0Vm9
QMC/hrnAhSWqN0blJUCcxum6SzdPH11BX6koqULA/73xGDPuMNHd7GCo93Al9SFR6t5ZKnFIaRw7
i6Z/gnbj8VKjt3CCgyFJm5gWczSKDpm1eR6vcOLYxP8u4WAgrzCjDQ2RD+C6DN0J0kzRyc4y46hU
9UJgFHtA1jG/Tn6KZdhHS/BuGXzQFR2DFh397CbuFfHwEBKkdk3r00rMiwKlU6z02+qhLqZjOtFB
YEhr2bCaoyHEM+VqW0cZwc+KuVbE1IL+rHRtEl0i8ng/1MCK0HtngSUZm5TJjqfiaj7tiowxO4d2
NDjOjeEz1vDBE1v3u0yINnjz8jgs+5J5Ij/MjkejrOhQw8lhpyFXR4YqmXtww2EXT+kPLwnf2y4j
UkMc3+BdFyZmvZcxB5KpPnexfHaD+Mvirz7UkwXDMol/Td6mJ227tUEbpVheEzfkRWrAXDnLS1v5
d0N3T4ke6665v9GzzXykEZwjqvFgGmwih7S+6v+0A3lERGpoZHAlI+rCEoOWnQ9zJ0ZW3kJQWG37
Xkr15CG0iUeUPIY+VkRMWyoeveuitD64cZ6R/JSMBXXxlUcmKSTL0nn2XZCRmA1s9F9WTyNjzrPG
tm69e12y9GVO+QN1Ea5qf5o4yvB3GRV1ePDDbG/sHYdzu0epYb1cLChewJfxVpvUBTOcPcvRO6hx
5q+BQ8+xFleaMRtgbNXi9xDfU5w/cEPtEWg1pzIZ+BvyFiw1ojrg8QhPSt2swqPIAXPWpq+Cs5cU
NwQWl7YAz5E4mBlq8yC3SMhVogl+xJQaGwi/diZHB20iZztvvXYdL2a3RsVo0JGI5+1jqpBocpU8
zlUz3nJIUtNScp0F1kfjoTvDklxuYQU4pOjozfxiM7DY9DwssCn1y61KKE/IuxpdVncb4vx3GRb3
inKwrVlNf0r3DjNa201vO7yZJY/a0eeFECnO/n4YbRbDSg8VhRs7tlp8QDAa8Zz8B/WG17ajlKMJ
uhNdLMWBkO0+CzkWa4ufkD5jKmuDcT46GPOr15FejGPnhMHhJXWZZE1p+0wg5rb49mcrRpqraRgY
eaPkyv9WKVxoP7+VjXudF2CerncfXYa667alCiTlEshPk6kEGBs3992fk1ua2i88I2z0Xww5JXpZ
dt6vFmZBNlgjzA9IeCFL45og/3DRLx9Y+774yIeQAQRZ+suGUDpW7zJEymlQmwBwIDfFjBy7K1s2
1v0b85n+VFG4SlRsAbLDttq7NoOvBT2WT0sIpwyigln3meWes53zmobk6Vz7t3EZ5/2kh9E4+e6b
qdzNIedvBtNsmoBjWADeEM1eskQ+oZ43nYbul+5gIoMVmHL+/5Zu8vL+V9LNp+RbqV//cfmuyr+Y
N//8z/7HvGmZf7MpdxKB9PzAR5qJ+XL8bru//6dhib8J0zGJCpn4DE0mpf9r3kT22Va9lnB6fwuI
TuDgdH10myZjy/8X1aaFzfMfeuZ5qQb8fsK1+H54ZAeOz7///PWYlFGL8PP/NCAqCvLqaLeB7t3N
+pWYymccDxmUjbeBrqp3NL5D84RMX3h7Td2HzNHt8hlq7h1Jfl8Wp8M//NhuFeBtVf5H2Re86ctO
/z5a7/nf/+/j19//8893ZfNj4P+QfBIC0/z1u3LZ2aEaGI9yaoujsCNG/RSSsn66z6cEXMyEWU18
LEDMBWnCsCpjTeE3IGc4vxHRb9b/+vuxrX/6fgCLpSs4lQjXdfiP/in+w0/JotCYjXt97AEwWTIr
osStv4YfePKmiCR4Z6yXkURsLLvVoncjhn3ppAi2DozitRqcR6dnyzIzn1lb3KiY1pVkNZf7ITLp
9bCtf/cN8/r4yw/QRTMpHNN2LelaNn+7f/2GQwtAy18ckth4vQoPg3xODyuxhZnmtujaSO46eD1/
dYzwyBjRONR3RGkSapXw0AS7zBGnYFiuScF4L+H6taPk8TMp2YoDTd3+9Y+X1/X/9c0GroVRlhe+
xU/5r99sVxkVCVD74GeArini7CwLKKmOVidhkSiM6LMDbnv717+ppX/Vf3yN6R9R4NkYhE3Lpevn
n15j1jLy9nStA4ScC6xQ7ZnJNGiR8ebEJvmsqCFoibZwG7hA6ySq76FJU5Ol/7/5RsQ/v9pd7iWW
HSDxcANf8mj7659/mYVtqKU8NLmUOxIl47GEyFgPQ3bkFhNwr3fhXT38GvrLgCTVbEESy5RQahuZ
w76N6zt+YXJ6k7VP8MPuYzPlbhb4R1b5kMJWtCYXxSDI8/amlXmbltMupd8FcJ6DNczvvLtxnqq7
ogUGD8qjMVOxZwh3gtsigrsYxmPm2pe2nUkmGeKltayXapA8G+KEsItxKwLqeQu8+LuACQixo5O+
n15MP/4abEtdEg5DbU0qvhiwtfiLl+3H0f8ZukId8I/fjZD8p94uu33r+z99IYc9qzSqyP1uZ1KN
bvF7ycH8HDI8fFzijrlJNX2G2Z8hwJkeePMSJTDUZs9GbLRrlrGmvZ9lWm5d4bDYAaleFwwJLsI3
2cZ4w/RQCWAxDAZfmfxsg3x89JhaguR7N37r36lq7oVVP2I+o0ur6ocjcaRA425jND6GGfgEs76C
wiQiE4aw37qATjGGUEDROFvxH8XtFpuqeUUUugKsDe/zsOdLx0C2YpzM8nxpGQxLgIKmd27In8R+
tn0mRLPPMY4EL6mxR4J5zs5YumQzpUVIViludwND4wdMZNta9FwnrcE72YoxmO1yw6bKzLrUFpJa
4tfQfPDHTkeLAZRscPo3r12+3X9+G1m4VjwheXhI4SFP/uuLl6ih4zhaFs4qiTKO8uyOWX+2Q9ZI
CG4YBJOzbrDC7SNEOxYczaazvwzFByndrwjOXAR+sQjOqRoeQwMbSRgzSMI89RS6y5XqA0odFOGU
kuF17ix73zNQCQd0vv0KW055dtpwRSg486SCY17Sn6ZYHGqOUqgj+Vg/wYlyuK2Gp7SmfY8FwAjZ
SXfHxlvsF5jK8kDjjr/igRNuk3p8Q7qy5Kq9G5iXkkS52EaZE/tq38oSzjVoJ7KpITW9U3zfEV6Q
KKlrk/YcAz7D4VRODNH/vqZeEG19YqXW6HprptjF2mQHPQftp23CV2JFZhReG4zVkruEse/aRtwb
VsZn4ZlPvfgJ+fAzUc+AzigesRLQt35goMqUszuDtpEgyp29h4hgnYJS7fNnvhF3VY/s3srsh9sy
aYbIZHtk0teHipW378IQh1RpgfdfBKyMJbldh0EfZiQygY4HnsKJM06qizuP/d6MHJb5yy/wqCef
2anjOz0g0LUdmdSFBk62oOEkPnBtmIhW2tn4FpvDj6Yx67XrZSSFLOojbNiAZYb9NDDLyGp8LNzo
mHReemFHmK8TPzjKFQXT5m7uKvPg9uqEdkYpAxPwbL3RXz1uPaoDUqZsvkY3pwRzDS3Uo5EG23jJ
2x2r1Q+XQ76ykeF28XvSMZhCW3kVqDeoJ1vuOoPLZRlvhRrkJbZH72i77ZYcy3PT5D8HyWdXUM1v
maXvMLL8HfrEkiHnUwBnLtOZiSm7rw4ucpct/W2dnT3JNCfCnERfaT8+d6V9TLKUGTRO6U1CZJZY
biQ2CUutfT/8inGcMJSTXJKdiPmVyUtw0WSiBhp1fTMTnwTrFaoSGjFr6uoJbZar0ebvuaJZtCFy
Nc/Gd7uYTyJeuF+ZfGan1d4V5osrWrrK6Cm9y7kXqrbZNXG8rkOv+cER7gTR8d72yIa8iN+AAmQW
UBffZ5gT2ShmiVufcv/DndkrjVLZOxsVxUqVNr+zOQFJ8ql7VCZjOkuYpwmivnNpIPOHNwF6y7gH
WRQjqZTZmZyoZSMokOQN7Hk/tPl962SV3kXyZ20WtU6ckpleXxabxuMurBxjZznWVztQVtI08Y3G
g2FbFHTTJO28r8vSfWM2tFKN472Qzm0uWhRUJEw2+l5RnjE7M1OfhhdGHp2xPdNvHFxjUf1GOWle
lojaj/Y+rYJiT5bB2NvZ/FJ5IRdji08OXOq4kYddZ6evccX12E2Mmg3y9MuijJyoaYV1jkNu35tP
CIHfQ5ojnuIQVU8tLkk+2vvA8g+Jm5dbxRx5mb/0CfvgEWFhysLWxl4sZl+ZqVY8Ghn2b4PlaWKT
vvLS+V7gATubqUuqJxvfsw4bCDIoWgUXdiViqaYL87vxksvkd+o4EclImuD0pDdj5Cv07HfSU+CM
cXDuDrzzmH11cjrKbORTLnHRyANIStZxrp4qRyVrikyCA5WluHrK3Jox4xg1MdpVlbZyWxgFp8Uj
Dg6W4Y7kvDNG/70K/S2e2VczohM7F3Qy5FZ856TiAYU7QQ/HYBbBqHY99uU5sbon9Iv93ihQVkZU
Fmk4We6yUApCS+E79a6rwi2Tn56ZjOTiYuQhCbNJRvMWI/qAUX2qZ/aC4X0eMcU3GOdHtJHpRzf0
CZP+Rc/8c4b/ud4CJDx/p9dW7waUTOt1UQzBWhk553TJn29sjYeQdViPaQtpBHXBTuli1hfXvOQH
FjAicLAhrELJp2PGYARLvbwQ8ObivQQ30VWXoNDYNA/olbTtL7+nczSfy43KqpbRfuzsG59MB8I+
YREu01HqNUJGjVQxQpjfGK9hNE3Rafu/vT+bFjYuevPixL+F1j5N+nPRFgRV9ZbGN/M7iR2GzkKb
tZo6BV7+YZvVfgr7vWDRw8b0B3ahzcACqGAR1DcgB3ozVLu/PLMHp5xEvJfkX5h8+0SP7AEDR/cx
K/eNAvPDUKkfheWM2PcHbDbLTxPcg11ag79F6k2Vw/QWYsi1b5HeY4Uc52Y9DreGWR8kWFMM8XIL
05Ytmt6E8RhfUdwDfRv8yB3m0WSdgn3RfE6mHaNh1XLIiYypYU0QyepQqPpDsHpLWcENC5/JxXBx
QYN8M8ovud7WtaztfNW8l6JeJ3qf5+jNHkE8FA8cchD5U9YzcyqLekZ2cftq683g2DM9Asi8DsS1
Ni7rQ04jLDcGci7sFS29YZR618jmcKIugv1jqzeRht5JZiwnHd54WcqWKgKQXHl6McAiEwCNSpkE
FYauiAj1ttNm7TnZ4q3Ue1BPb0RnvRstWZKWelva9FNJ2JTFSKd3qTZLVYY/zBX1nrVh4Yq8f94P
NHNZrGJdvZOdGlSmAzHDPWVYDEjncx1gpGYdVgT5o9F5/bZW97KOP2a98c307ndkCeywDPb0Vpg0
cqq3xHxS4+Jkb1yxQO71Jpkh37Ijr/Fgsn7edso/e/bsENP1MJboXXSht9JRyBfPYu85opHMSh9c
sKbqyaTbqsuo7irZmK0tObzTZOjtlbhFNTtwhsxbTk6gc7yHuilAa2C/VXpvbqce49gxf08iMe06
lusDOlCl6e1qemjG/tnRW3jBOt7Te/lSb+ip0MkprjqENfIDL3FaVof2Q6LX+nq/T2q4gbdj58zm
P9cMQKBpgF5zAXxQXY0RahleYNDkwKwZAgOYYNBUgVGQJhgADdw/xAHoQWTOkJ6wCA3j9JVFRLVc
pjWv/WsKtgCpbWw6QAbSNgZi7qzYMB3ZQLneAqCHvr+3NAMRxdnvxjLGzeD3+7kujrJUX3B7wE6a
oAhAKTzNVDjRd6AZiwTYgn6cE9OdcO1qDgNfPteLpfjqIj5pIz5UbGHSiwq90cBQdfEBSk3Xofrw
HXyTBW0B64nfr7z3wEA6jYNoLiSqAUQ0KRJhi7YDC9kmKVniIw2OvkqzJQLIxNK0idLcSQWA0gOi
NJpIma+4Z+BT/pAqmllxl0+6Mq4KlKXXTAtRbegWhuo0inA61+RLrhmYGRgmBoqZNR0TaE6GTwBN
TsDOwOrsqhmapgSrGTRfM2vShu8cg17DxwgQzqRpHEdzOa0mdAJQHVczO0rTO57meDgyxgTfYXvY
3d89L+A+UnM/iSaAMNt85iBBxh82SFNCFbiQo7khzHvcQECJOPBQZqLpouoPZ6SJI6HZI5sjjWaR
Uk0l2ZpPigGVQqwvoEuUk6lTNYJFBmZNBj2eT0aT0HDEPCT9Az45fyAo5cBDeS5klNt+o70YTqZm
pngFftJSTyQtija9WZonnCTmKTTMV18zV62pnosxvPVoKnayq/sNf2w+hG1YrUxTW5yrAiqtkJQp
/YW+N0oF/nBeAF+t6puTZbqom8ilFYFAg6P5MFODY0NASMnu7Xj75x/zpqAqlDgOMspkE81oOO0w
guZTiVbjCsJTctl3OZ5pY6q2Q8J9IzeXXyEvNla4NXlZN6Wq2wudcxsMYMf8U4EClGOu7zB/QHZJ
qdBEfRarnqL5DZmRbGTg3IKBAkG7cm58iCw7Ox+/Cn7ahibuKs3e+ZrCI2JU8XcPmccgnhGBpvVc
ze2lAHzGH5IPpE9vApRm/Ahy39Fkws/Cbf27P1+iOXiO3XJTI2Vn3T2xhq8KRF18WeyEMl4wPY67
ZDrYSZHov/YI/4W3KUQhzoVhzPT31UzAWTuLNrQYgj3SQwW5mKuvHpSRS+lEheEho2Tygas7+2GK
VPz3AQSS0tFbDRKJAA/J63zFtw4NZ5C5W3iaQq6yTUk43y/eZmDLv1tkfBdOM0FEv683xnQMgTGp
AY4xzMR3BDTvKf2kvCHOya1mazenJRh49JBotlNEUJ7KRUdrwg2UF4sBRQ4MKni5dMChCHvOtaZF
e3YjdZbPkLwBJCIWcznnKKZMVHwlQUoYkL0HftqCoUbgqA7HEFyzr+wRxDokCCI9kBf9ywvNslKz
dKHe5sYxcWcM1kMG9DoBvy5AsI6mYT3RfNRz/DM2cQ9i+sJlTMMRNV21JmnJM9xFAXMa7COHzvCg
be1urWDemRfZEuqU47xruzxFi+gquWB2YLsF+G4JxjuVzXPQrElZMRZR4wf9Z+6WYeYm7KtLY5k/
JEAwJ9Y7TxPCQrPCbU+rEo9ngQVDGw6LTUIY5L4DMQayoYfh2Cejdl+tURFf6X2M8KJzvdUGtFnT
yrg5jn1oSP7ypicB0EwW7s1MrReUbFy5sdIBPo+agA6w88F7HpFqwUtYAQZHhg8OdpwNE5cnJpAj
byZrx5W854LIqyd1TXjrqH4ntfnsaBK710x2ApxNsuAjFsa34Zhvlqa3S81xJwHDHMDuHMDbaXj3
Kmzoa8vBRjmTaFrWicuCXLPhbkPVFG1EpHpoHSoS/xgvaCT9yroOQ/3oa8bcAjavvbfKCEBLOvk4
aRqdhSt4ntzPfo3TQRPrTI2vvrHr8CSjv0vR02IuxCjz2AK7V0DvJvA7fQfheQSHDzQXn2hC3moN
pKnJcEH3eCZNWD0kxPOFkwE0a8J+iTVrr6n7vvB/2YrXKdXXOG8ztW5HC/BDaEBZHvELDmcMfLxG
wOE3nKogQ7iarXx6468FMDE3JjaYjfpgCOQTmSYdUBETGAzFCyxMFefB5FQUy8+pTaxjPNRiG3WU
MYfOQxTTvR7oBEKvswiuTiWExBMWnVMwdGKhan5YOsEgR7IMIaEGDENi7TjQuI2KPoNKOj/aPtjJ
DM27F3tkk0lHRB1B29G+Q+Y804rNmaQkRxFXV8s2fnTIAleGajPcKH62DikkrSnq6pVWeC3lYw4K
tMlbffTnqT2qmkicC00zuHRfKnXIYm76Oce+tjaCbaGcik8oeB9GTmv9CY2Si2PvEvA+MRUITqWT
wdJIb/WQ/lhKXjzC4FXBVJYtrU225aw9GHs3VRyWRyDlRUhmV2XZHtre/VZmC+GTuedYFsk+iFSy
hxmcDkGLPtUeYcHccI4Ooi4BSEWyY/wo+V6W4VCV6qENQ1TsAKJNAjlZRdlX296hi6psNNLNsLU8
wAR06RStNx4xsBDfRIo8uEX56fGT2oNz4j2FKOYNVWF1E7gFWFGpVed72ZF50nRbYKh5H2Ryq5tl
O/K2Gz7U9GDO/ZRRJLYDra+byCDDmGs60GETPyXLZ4CFILXa/ETipNoQOVHtNh0ZnGdmNu0Ija/L
EaYFe2ueL0g3VX0hHcdlAOujrdLkSrJt23cdAofx1nNavTO4LiAHaC4FceNe7ivsoyjTGl63eThu
fY1epVwud00Y0lq+UJkzevKAfrnaLnXqHAaFHFVkUXqlgOGblfoWzqbb2CMfHUrCyNdN9hhQ+oIV
YdAULgg7yiBRiYdxieat0/evpdQmizDgAUYUMpoGjIOd7kMJh+fI8ott0NqArINLeLa7Fk37WUN8
8r9gwVdyIWc0wzy9zMpNjC+Si56D+baZ3IM/hgejth7n1syfaAL4yIY221IK0mxqsLrTQs3vbPik
t9rpNUblt2IUnB8UbISVzsdsys4EWmzUTNAUvef/tHP1YmO/5WHkAH0qOW8TB+mI15ozfTnTK6jq
vDX9dDjZ3J9WvenfYgpIWfbl71GWUJdnNKy4eTjvjLbm229YyBuVv7eYu58wzj1EtosAhjc2q++R
9GKf/TKEIM6WZfIgDNxiFcXUKysqKLuk1sp1yhc7zMqHODSYGqqLPy6QLGD0NKzdRW69M92T2/Gr
87iZaZsKdhimgStcHMm9H+PfseL2jJ7yTmXL+1ADqqWbPKHpePRcWjgVJXic1xgkiKk62jYLNcFT
flXpw7VIRbx20uYEkq8OuRmDqfX2S+MoKkwGSkpGL6bFmt+9xIdzDX4Pzd2U+PyjbJYTOLLb61eL
kYIMsb3FqdwQDXLSPSU7B2p8mhtTZ+rR5RZQ6N6PmAq03uAjOVOYsF35YnDG3gfU8nEcs+2D5/DG
bNBu7zPl7cxoCuiGU91jMzA1VIhAdzGlr6Q29TIRq3/JgD2NcZ2V/vIdAajjGJiRMIxcQVMuHPup
5oIGxAa0aJsGCW/WiJME7QuSuNlNKEYfaENh2RPWDyod1GbBHd2U072FNQbXzQKT7TfHJgWf8mT8
lTk2bsI0L1ftNOxKMw2xrChEVy03kbS3wcq/+qEpz99wev5G9hESqwFt8dJT5qgK6+Y0grqFMNgh
keo2PpsaoXg+YXMh8TmgFkvSKtsX2fscG+KILXw1iQH7ZGAAivNk2TvgOIFn8FMbvV1MI+U0ksuu
BtWwJa/oXCzNs6sqjA0L0NKc8ADXy5+kuyvTDofxGJJl9rmnDJHSfu1JHA+Fs588FHZTzNK2Tdgb
pFPOxS4sUFKRlq0jdPjYismE8iURdxQUFPCI6MKbib4W4zbnlbNmfhY/mqpKdgWUDlM6KuQMrbj1
axI6/8XdeSxHkqRJ+lVW+u455uZ8ZaYPER48EOBAAhcXsHROzfnT7+fImt6qXpnd7etcSgqZCRbE
iP6qn5raVd1O3Lfe+qI0zl3dn4wpGq6VuosJptZJ8eraseE3Sy8PXkW1MCONDo+suRRfpMxJXfsQ
5jXEl16392M4vBhdOfllJIydIIlB1G+TBtAS7GKsmD0SshJ47P0gDMmFFXJeVxHEVFyFd6rKvoiX
JgfBoWFTl3DvbEVlO03E9r6LapyiQnCR6GjCq34lw9zecZwP4ZUpsbYrjzGgpjYdgdCj6zr7So2H
iFvMqRLOeGkzL92x2OHPMbM3CuPCm8gKzYdQjb5ooA61KmMlzga0aZJRp7wQGNFnnoBsBE8czQfH
mD4GXG/cKxgE1ZTZTSzz9ARWKE1trJ00OeCMjErtEsE94BLmveVGLO6J1ndrqBEgzHKDk5rnAAaG
g+7l6sasYvXS8q1cpg2otEXl28NS1ViHzr7TvPY+zcOTBeQCOoeivGY8O2OLOmTV3saOZ5xlqFS8
GR+JOZX97k3UCH6hOQ1n0ddXFkZjcgIRPjr7M5Au3CuL+pAyGYaDlY6MVUFhCqYdqCitcVaSMANw
0tR2sms26nOWeftCq91dtvT0FjMd6nn/pWSuHkOrQcxKsvNMEGkL65t8O2Fxc46vyhH2xgCAabSt
+GLvcjahM8guh+N/U992nvmJpXNpORwgw8/QX71x6NfZzMaAySp50Jwdg6Q7zj3kR4x5M8iQjFxv
3DcqOLRqXFLGDWcKQQNJnz+HnnHi9eHbCdHZAezRagwm4tSgpzeFKI5t5wIF8CztgFjJ4tn1zrHO
6ZoKuPzZJORXZKrZwQNur0QR5Cmhp8DhN5XubmymyS+AD/u8MYM6PyZB2vqOaDdUf5SnpOzjLUi6
IJ06wFVue04nKzspnu6bunHC4wR+J8sCd2dyANlhG9uC08WdHxbPBte7VdUWKSNzWN5xwL4V0BZm
1OKVulPjsUE75BhV/4rTnKG1SzxPIsPNI1DgvqiYfvVNwIlLfcTK7BfyJSeqGU9hILxD5KYVsS1Y
FFjHmXaYg+Y75qKTyt5eo6LFqzie85s2KkDyF52EmsOslSNmfbba4T0J9M/YgpcypQZdutBZ+6Zl
F6mA6xKBPGhdRVC8KiD7WAC7I4Y+dSrqM7yVNRcnjXIfmgWS3L6rS/Hk4kC9pjatyw9BZGk7oynv
slm2Z9lzAKPA52w3Q309DQDYlC4hN2fAAOiNcnepRSFemWrGRaphnVfIAbpqiq1bBv3dmNTD3TQE
m8obmuuqMQY6Cpj8WxEEs8F0FnEp1e+oNtPvNMjFFETG7B3LhwzJ5DUvmQ0hP5FzBsdYriKW14jT
zlU0N5dY5cO92s+dQoNzU/1eX2ZBXkzo//vPOulMqwnbPI0hBj+tbYwPaRoXNwLQslk344NpJdoh
0OmY8PwsNPpnw7L7S++MvOTmqn/WLY/I0MxP/f23AEXaNbXZHJJiG9xjEMt96HkU2+nJLzKbvqrF
sznkuEAWcbQu89uc+A7drvfNhPA+ZeYt3gluDmbCykaKq9Ti+wSHd0db4ul73P9vH+P/DL/Km9/u
GPX3f+fjj7KampgKz3/68O+7r/Lyln+pf18+6x//6u9//ZBP+uOL+m/t218+QAaHj3LbfTXT3Zfq
svb72/Htl3/5//uX/+Pr+6s8TNXXf/wN7DjSOl8tjMviL43XJj6tf/vz1//j85Zf4D/+dv5SJWHz
/+Mzfjv1pPfDtHF9edKBumA4+Bp++/Sk8wNflcA1ZFAI4hoelrk/CrIhh/2wbMehVdtxHMvlf/72
n749zRA/bDx/lmvbhmcK81+qyNaxRf3FeOHqrqlj/0Pls4QJDNj4J9cUDYlTaM3003L7ThZ/sWR8
B3kBjw+0T8E5nFFD7+fMZ3y7HUFkJi8o2/aBYCmKkC8jHTZs7bzNesyaCLVhm0XRvaxltWR9GNpF
4b6B33iolbhguj64nFshNiLhlzWXWU48tK+25llpfXxA8bxWpWdvjSpumPoJjqDqEC28zF4MzwLn
PTtOxIl8sq8k1uO1Hscu2Aan2IY9c30a6Qhq6VzZ+k7dTJK5b+kBpQ5aD865m5nY5vuD0xc72Yzk
7F4GARsCLDDehcI7IlAbK8aCTN8M785DyW2X2i3KW+0t6SxJaOhRj9xwXWU6sK+WBUSszSIXNFMN
+naAJbGVyX6YOOdGMew+92CkCGNtCTk+lTRkiwpXWFBwLwriPtlOeY+IKF4naPw3scvmxIm4wsNL
f4+GoWFR6485rI5zHKUQANkZUq19n3H37yb9lnZdmG9J6tOsfWcXZX5Ikp05dOltI7UXcoNMcLn4
uJV8tNouPzeldivhgFId6WsNKGM5Rxev1p/hLjPYyfBhANHLEFD301w9D7AIMh77mp9yVTsoJyH8
mB35ijJvN4hQOUN9fPSW1/Od4+ZR62BBDHgjfA0dzGwqlpIWvSPLPfhnfZdvZfVRMXnc2CZNjS3M
63s3AWEgAdD5pZZSf0ZsSg3S3RhUloMw3eJLwyTS2xvOZABJW8BgzHrY0QhIBFaAo6swmlMOUiko
Y43UTXYZ8UmuUPQ4rSOEcKWdAvNNhlLzRzp/YNQm714m6JWb0ieLgRXkLbIxmoYgAYCJdjxjFMeK
MWOSj6dkcs9hPg83VWKdLVFm577BpUMBop/MQXs1OHTb2N2MXd6pzBusdpSmJivLgPaSm8w4Kkn6
yeg2Qlna1qypadEnfd70tvqK2kn5Cjj3urPsfTlSlRbFEOlmxM65hVrpEXoZIfynHNbr3v6VZl5w
QPzfCkCEQHJ9dvJ0nS4BmCKjElmiEjQ6qZIso+5zoOHT0kOubfhGLYejX1poC2+ou2hMGHa2xnHH
7UO5K/ObuFNHdgIaYKEG7sxJrHVYVmtdpxk4nADC2512pPjWw/fHLRjfTYjrwHpxbOsBF8Q2oX5q
PcWSeRbX6UobaTWYJhIzEWKb8jgV66CX0pad3GGmkyYvCkvKiYzBngirDe2zvQbyh2xFzr0ZPi3J
9cidq0eP9OFmltRWdCbHbMwhS7BzfIGZsbisJvbglAMtM6jXYgDaZhq8M+enJCvzdeeCv9eW/TZX
WMcsUB7JaL5iTMG0N3VHqzvW4fOMnZUcZoJF2BjsnW2Y96UxPYSVOjWld4EXB7vRGSey0T/z2NT3
mYZsGNm2705Wg+vJfGzrrD/NfRuuW6f/kCFeFG5xowkU1HUsPBKSe3VEwoec5uhX86j5vAPGjTIr
XP2rCB113zTesYESPfMZnJXKF7iaw66p5b0trqI0f5qsezkX1pY3rtEGxm7M8f4Z2PAnN7J9Oos4
3pXVhu68BXscn1uXAVXTPmfucAX8AjUwBjzZuEO2E0Kew2YJrRKAk2YIk1um0bqJkp/6kIujZceQ
VubqgAz/aesO5je8Tkl7akPtA5fY2e7Lk5jNUzHVR/o3qTp1va8Erny/hw96gTu8rtNRIKdoEU+j
xUpUAcYSc/jaVWZLcasEoO44Z0okMeZCeOU3CrnHj7f4R5+HFkCzXeb7UuoE2eo0PZBLWqM7vHP7
RGMode5XSXcrYmupSyjk1poNRprt7EdlwBQpcLeTND5Ng1Icz8rSdWt4Ny0dYzdBAyelxg+scAn6
cTjtm9DljVARI2KvuelUuhi9ejhk7Far2pRb3Ypb1jSqEcZ8IjrfPaUFmqMCNE5qbqfKMQYUNX3h
ArydKPcJCveWouf8J2VPVC+OXrQPq4F4eErqKOyqAxYzmAHxpTRtnCsl5VVOTcYpvxKD8UlnaOLr
TBC3hjTuNDfHcKMWsP2UXjVziz+rdfJdVh7CbuI92NQvYsJeWE/DZqDug3D3dWul7wEvipR0+fuo
1rOLqbcp3rVhCpg9UrNt5y3+jfSD7utmo6C7Lk/QS1Z52PTrfAlx0tfsWQzto6UpIzhVZeGhyIFY
bLWf5PxgEl5yRvKWVUGLwmpGgcKu7Ev6vW3Q8F6uXXWPhkq1lVbXza6y0/AS23PEaISmxDj7wN2Q
+gSNjlJ3r7WRnlI3Jh0yz2O3L4GNuprBUz8Du6T86L5FoMGPMGxnraJ0hThg1FrVRo33jEp+Orlq
fGV6wT3vxDWGMeTVrvuJk/a+ZHfae/GDqABjuWFx42YzyxJoKjxnXOJa/UhLV0gZqW5PBxbPlAli
TCbKMJm9vgeNzvEocOqNwK0VugdtdCWNHt3GyXtrFcFsXsNxfSLZdxfN5I7ylO5KNfIkE3L8KlE7
NmmSA3Gd2UDNJEZWB8HF7nhwRgfgnUH73FBlB8+k0ryCkOkXzmIdb9E+gVyvVFKe4BifSdSho0Im
NxGBmN2XXyaL0soa02IrZwopxogLbtyeKB6x3cleOUGWr8fyiZDryeSRx4yYdj4Ro1fo9g/LW6kt
hy+OYZ+llwgUl/JgDRRDL02bDl9/ZQLsh2Km3qq0NmjjcN4i8VJ55cGLenNjTMmLM5bzzsQgabkN
RCnbjx25GWYSnFnyqUHi2pVFQpuuPW/r0MZm6q2dVk8PVTYwLaS6VCMgfBqY3BoK9DvHEBPbAbdv
/ZeLS5BVUfBA6Z/6vCPIaa01Z2m7cxsPz0dLjhc2LjcQAC0BqwlVhm5sXlsyUjwOxkKwz96EqKgh
ZCzuNHTAue0dZUMUciUt8ciuvreU92Il9a2KkJulQn+ZB/YqnBVni56X6876kB2UHxxxrNJOfvaY
urL9NAkP77jGI1ZDivdewx6vhWvz3Io7I+f+KEioiry4RJhQ9xNNQBTcA1/oS/2MK/ARlx7Up4R2
qaq6LoPWPDldiyOeetzc2GcJXSj18BA1Q48ClrwlvTXRR2yzwrsEKysELcT1O/zmV3gAwTfZYHfs
xnwKY5cOg5oMo3nwSCPEgHtyHeGw+WWM/SnSAMWkMXamOn2cEqKNw9K6jbncXQe5sy23kUO7UKni
26Si12PRBZWoaDLx0gPgrGPsNRBGIzrqpk47eLHxAG4T8GyO+XXdeuRVw/ahmpaUmw1AQDGXgdAN
10XcIRHg3K8gskY/Y/fIs6iTf6+vxti7Ybf7GTS8Hpx4iZhHcm0SNgceLt/qKf0w6/aqbaikqiY6
/hgRb3QiSQhp4qoN6KbCcd+JSzKoK+pbzO00yi+ZjWuj4/jFZnCeFfXzpnkC0EMJp15TiEvq1chf
LQuqBbgFbzNVzU0XkQVuyl9QAhumLAzC0nZblyMSNm1bqmko/erQbAUfOXoBCgqnDR5QA8aBFcP7
xw/4xADowxW6OupB+qtvDdS7nnVe6LHPdZDXTt18emHunpB+T7k7lgi3FVSY7UDnSdTaWCus6mPu
p8+sfK+HmGwCdSsXOxQ7CiGoCHMCse/69tVxisKfexfKJyPekl1rZ9b5F2zWzqHitnXe236iqGF8
nVQTUzSmXkb3FFRi3+bWm1RWv47jhPd1h7poQ3gQ+iA4ssY0kOYJdbneXaiZ8absgwZh1oJ5PNyW
CiWzL6fPhKGKwi3fIClQqsToOK+0F2S4i1Nh1iAUyaXKT4lJ7pDddWhjyMCCWWwgE3e7XGnoXuEY
JQESUzjLuak0XkJBM0dtpitOrgCv8UFtXNFdSTHfNDWw/LhUNcna6t5qc2fN+fehr3EymRI1zWyn
G7rArE1JqbxT6nhojxRJ7bR5yWEmyD82SDSSw8hpSeSs8vneQKAJGUsTnkWk9ghqUMrNASO7krqu
b4QMr4NxeIhlAAHfg5nYMmcJ3OdJYjk13IWwm4v3AG7VhUNyBjaPdqGljH3CCNwDntoZbD7r7Mkt
wo+ghODiuuzVPY3HdB+9OhbEX6P/JQQu5kBrNi/KYzulyYFXrsBfy0SKs+cjzPrV1AMBxf/bb0Uh
L90yyq7K9sPL41fmkJOfXXcSmYq4PN2B2nAZyureDDRAIw61R3d6H/7MJyoSrI6SZ2ljgORK13FZ
1kQB1S0zbzSbI4KVBbR443krUpObdgjQxMPqmmneVxGxxbQ6hXYmTaf1XOKxDq/L3CvRQ+WxBRhz
FburmcMno7g4XEVpNl+5Y87wMhGsA512tlnhydMwRG1ihzyLDaIXVtSwrictfSi6+ew0RXdi3nrO
Vf0+BU55ZS48mRJ7mCJdR6lF6GHnEgfy98VNPNvbalAne+BtNBj9tKPvwPENT38qIk2DXvFV8aLj
BTufOaq057gYx8NkRtOhD6IK1kQE+YiNjHvnPh9ienFUEF9Xa3A7/Y3VkOVK0SV2/ZWlZddVOJ00
zTUB3sc17dSM7FGOoYknztW0OKfz9m3IMCCh6qzbZHzUUu04a1ZyjHv0PrrN6+JBjXJPTcI7BCCC
so13CDmdFAmReT3s7owy+UQJpXesLy52NCJLSAcFHWxlys/vOzQ2r9M2PQsTpkLGXonnluXdjpyf
3pd0kpvCsGOeXAvzbLNJDOc5pBxx5UceRL/hLTbCz2jkkGIJqLtGQb69sm/rSHYb28ZO3DErM3TF
oCCyn7MCe0uFdrXtYUNcjWahbcIFDs8ojHqHOCM1hIecF6t+5xr7WahPmE7GbhCtSydGc2lhjAaM
zVpc4oD4U4h40DBoXrjvBGkRFXCkk51adXH2laYuxAvD0U7NQKHNyY2K29BwHwvZX7qkNk85JNG2
6KoVSvlHq5sVL03to/ZMCz5Mzh01cs/MBF1u0N5hBFuumxhXOLhteuZZbVI9DMDHB0MujozCW0cx
7eWBwllCRvaUVA01mOl70fkhnVTnRJslYMXpmVrQV05YH61LPoobqz+psgaaUPp9wctj0EECy7a8
b2wMWEwrMRiN2MckBZOOmJzzMJXlwUB4yl1bbrnWfzRy5utPw6PoCNrMkLWVpwU+EC8WTCO07pqG
SWcZgr4yyP7U43ASslLnvPSOyFokGuzDjEsQED2SsNJ3qDMcFxPe0FnXNttJqENrAMmYG4Xb2wh4
ZTHo1zrAQmqClFDtIKJY3BOS0bc7yOj4dsF7eflbVeV7HDR8U6P6lEyQXPwj3FsXTodBkue/tRJs
I47+10Kwn8TvhKvjPyvBy2f8FoJN44ep00vpYMTVJdIuovJvJdjUf/xDG/5DAdblD0fYiMIWsWVb
ksD9hwBM8tsTnkcW13AJW1uG/q8Et5dM6P9OrzqGAVRGNwxSWZZukmD8p9y2nrPrMNWFsqLZF6DE
NHmP/E9pG1SPDxdZWv+PTLb8awb6j+/omGSciGZbSEN/DfoZBucMjrHMm4wExwZC37rvkpzmB/jo
BqX2mkcTgAMsHouh0PC7zzn3v14D/TmU4R3sTc5DlX1RMzQXQ592WFe2EzjENarvLy2hivZPz+If
04o/x8iXn+ivjxFtMh5RNqlbBpL8P6W2XcHlNS0Hfhp6sahQQJkzL3gRLv/3b8Oy9E/fCCFCFway
oEPUmozPEvD9UzxcpfgYZIMnIi3GEIp0TGRth4PwsYWZuRaEz8h/IoL1DFpJlOTKYTjpdGKN3efY
afWukxMFNkb2qdmWP9FKevQ8rkyAy/HMAWXfxZOHhizKa22iwaMkrrQPqCgo8C61Q8PiWSv8lVst
Z8bq1F19KLpbq/HooepzZ0VKdFebmkuLUAsjWyIBaiUMtsUFzU1QRm2yLnBZyNJmTknPCKe1hIii
bI8miJrdjDOe836aXIU1576ojHf1MMhNHqVq2Qo+cAHqG3xLpyICA6Xs+nXKAzxQqaYtbC21TSC/
rZkAPscNY7MKL9SQzaiHEEZQ2iXhF3FI5sk9CsEK2eTjupGei4jDxuMWevChce6pg/Q2Z3ncef30
ivTrXVtlCEREnj3ceVkU4MfSieJ3lM2sEiaJJDmIN2kCzTd05/Iocc4pFksQZZifC6lDLHdqAidz
cCv77Klri9d2Qv6uweWshEvddgThfRfl714SUqnZhAfTtU6xNDlyACVJ8kis3fojl1GytWOkn1HT
/JJONcYNqdy5Ig+uiqFv2Ocqf1TcsEuXGlGrmGe6SanBYDpzwfzklzXKWNdZxlUTpTccWzWEHeMp
DKw3zNGfoiCLaDK6xc529FLN2ncmbCi8ildRhVPPjp0rLbLuXJlwJxLaS1Rre7qtjB3GHOoZkgl/
m0YmS2jFPijR/bVKu1WF5lyHEZuG0abhC5eEdGMEXn5Qk9R+htx4ev07X5bZJwohkG6Wf2ZpZgoW
UFnnIuvFYzRFG4aJ4UucM5tvDXfpgePTk8x7FXYc3lLaZt2kRff+/cfUoQpWj2ZkvMAXswn0EYhg
yzNR58w0RWYV48YeBxRpUDP0LiWbpq4/J3gPG45XBeBjwqa2BaeXqL7nssbU8/jQWvUznGKs/RgB
EwhfAMaurZ7iFHMmgFFbJXfb+QlOZa7RqYDyhmLMBabXAK9glj2pDvXoe1mLeHglCfAQP0NZ5vdN
Uhi406jjqRmcEzNDtUQrW81MuRmJyTWP4LYpQkzLvP3wi/9yR+uiQz+GkbrExPOBDGnRr/XFycO3
82oX8HAe/rJaAuR9SmM7FQu+ahhTNRFkay0jhz+q9Fe4gA3x5fL9oWNGjq+mJSFg2ch6gitNrCtJ
CwY9mAVdPnGDWxRcoOuLcRvPACvTUvEWX7AT349WW5mclLgwfS/GgRu/lUW7jToeQ1lgBLTcgZNG
be47i6HDmK+WHxJ2toQM6Tx9P9ZpbF+6lGtnNUDRG+Nfy+/r6Qcr4i1jxTxkBOLPaeLcGgiKhLXs
30/UUPJIpBmu8D7Rd7oLCbRtvGuNYjN0IERzxRTSoEICkg1qy/JVm5xHB7YcDcjLnyfte9VqX98/
7e8/qLBcFUoDUp5Q/1TTRtD9qgvnog32JdF50Ewyo6tRTE9kjZ5MvbvUy/Neztb3BqlIdO15Xa++
H7dmPPOwU+WJrZKuBfGUOfq1afeP1SgOLvEbTpc8GViDcWS98tu8h1bn+gbEQN/2yIgTEDgwHKAY
Ncg/xrF0l7fyWRoTI82aF29lLdNZgTFgwNhHC1NJ+2GPXMJFlQ+1N5YfXss2+2CxvLQzk2GMl/Ca
0G1+6jpqT+5E3R0XUeyseJCwL2+l7rymYfOWIgP5mgZFTzMXQhWdDbHJTNLkZsRqn9+Q/uJlG/FN
ZedcRTEU4SgsbwcxuH65K5l/nlLC+TIgtUG/BUoO75axsB9gCy37Z7b4j93x2U7l7QDmIcd5scrQ
4fGv2gSe1459xxjJZqyr0+qWN7cOLayA665nBafge/aGPq1l59LRLcJBTCj1OaRMKzdehtztgalP
2jomeA3v6+hR39OHGU7g2ALZiFPV1hnwmmP2q6okDPECfvKg79EJOYxkTPTK2LtPq9rahpXFgAiH
5djwKHw/xFElPzMMUCY0KdVDcAxdXnZF07+EhXFOYqQJwduQzsG5hvGEQD5IHzZFv+NC0C2NK+GA
2zh4NIOSC5hy36OJVEJWxmd0fLbTKM7XtaEhKNYkVDOsMMv5KICFv5Zuj98+YPGKYL4vhJPl20WJ
uIvt9s5cVoA2tS7kbzkeqTND8W5V2LF5ZJrGOzJtQc5aaNTI+WnF3Go2x3jXpd07Mf+q6BnTT64/
j5imoaDt9IqihRmtpkccPmtmfdCb6CupGBDnen5dTqPrh2FxNNPuw2XAswF7eff9p/i5fLMUYjNR
lroyoIlthfMzm1lN6JUoRy4bZsRzTu4P25UGkJZlssQS5bfWdDs0tbfzLNYfNIHtUPUnWCSlP4J0
9LHqvyaNeOkVo2SZ8chrSb/Pw46eDYGvEeOdtTcTxk5ViJ824RktiD3eqLD7SMOo2zqWTV5ZvNqp
Ft5rAwh6R5VHkcCrLAsd7mKI8+rSAK2mTRVsotRxeaoWIHDFUTUcln5PCZEnlGwNBQl1jcYGm3c/
7ATyK+TY6VTpEAsIyjzJseadxUroS9y5kELc60pl3rl7HYLyWQixbmsR77hibQaDf6ALs/NZJ1gs
p5q0uDOgwc7JtZ4y4nVBjeXRl8kECA2533HAwtblINkTgwJga5Djcpc9QPV3NvP285BT/OpkA4sI
xl+QtDwVy6P+vXA5y/us1LOPkXjVshBTxETD8LIMzpWerOPHoPbegpImtyi1QLVlzbBKl3+DKKat
v5d4XUcO7Qdv38XtrmzseNOP07LQ8+vLSHvoeknLnQugs6qUPNLcfljErFGX9VUulFwlXdv5ecYL
e9kxElH81Gcz3TqdBNk5vpgG+yQ/+waEhFxrOqEsGVrb7215kgpOGw+v19HplcfZXkvlHS2jwdrJ
YnCUnRru3cAcz1OQvzmzOdybdG1sDT2YSFccF3JeB85gVj3zBO62DK2zmDMlaLXMGO1zbGBHyaV6
ZhE/t31tYR3sD7Cutm1hNVdGBB5x1EKSP7RcMKZ/0TsSPeEdgnW4DpvoF36/zEcFeKwjxyKKMBzK
rFikBwiyzMptQW8GW0Jo0dVXDzaIvOCzk2oJ4n22rkxPWTRdc2nU1t7CplbOsckN9nwywnUd7m3B
Km10Nv/Rm1OnrHujJh9OMReu+S56cFvqdBmx8umMc7eQ9vW1bXfoRjrpP4emddi7ItCLc/1gcfjF
IQldciG6azNAXiFc59TEV61LxZUIAyYY1YvGxIqMHzuD43FlC4ZsE0lSTnHHq9ljVEse1wNuWFcH
lIXJaRk2ldN0h9Cwj+p0PeSJAsMbb+qszI6GRaEBAL4tbdn9QyuXTN4XIW/iJD0v3Qi8MGcvXB+G
4DrkhFfISlR1Z3N273XxT37T3g9Fy5CbZSQgX0m12EkE86NEz8EWTREf04ccTHczXAK2ko1Lm8Od
TgtMBuoc4mG0JVcOBybpdwW4Vez12DAa6jypTfPHEJxhI4jZDU7mUD4FvaOmsMYllQia0d7ao/fa
tfpwAA1VHNyOB95YpzJMdgAlqOroMx4noB/L6HS4Y2rr7eYGcUeTlU5GMCsOnsfBBz9fcdQRo/mN
cUITTQLR25rWVrdjEpkLckMY8YsXm88uafrRKB0oohduTfig8d2vQpMrldPlzgbUAS5tIwa10bW/
+ji6K2y80xnsBKWML6I53Y0eDfeMsPdVhOtDb6z2NM10LtcKbEBe6dl2cffvqaypjxpq4nKsl0ZI
fyo2snsWvFMKCG5ditk4YrmlbHeS1MqWu3juLhxSSCfaJB8hDIxu4J2CuqfUXbYk2WtuEN7C6Sn0
aW/m+XiOQ2VvifvyBsyzqyTFbJHUH0kQgEUxvdu+7Cg22gVN1K4jJp4rDlxbABTljQnHCyfsUhaB
14DX0S7QjXbv6OlTCDxtB07ft/OUc0Ntqk0elBbzfU+DCJPkK1KUB1Fr0TFXwZM9pe5B5HVxMywA
hQIjggQz2btp4lNm8aLRoXzSA2xjbuCWGzkM1yZS8zZrRxhOWnfdL/8BPewd7XG8DCm6v1MryV0p
sE8ZViWYQc55EhW9Bx7mAa3HayLN7ugOollatmxmNjAoQV0elJFNtP1xFJ+9kMnYOJ6IMnAPAJwC
VHXsjxY64qkfPepxOnA9uMz1k6eEOA7Mk8eMds/CwJxSh1eNhew5VMTZJu0yoEev6+HJIGG71kmp
+HNa7/FOwGbtzxGtq7zL3X0ShnfMdafDDOcSPJ4XX2r1SzXKPSr1i2SHr6d1ALNivFIzIPFuxhJA
UIXhVs++4xWP32rIf1eP6AJZ/K+VwTVG0QZ76Z+VweUzfiuDuv1DR1uCEue5BuAcB7HvtzLo/jDR
CXWhSwlZzrZNxLT/VAiNH8KBNocQaEM31G2UO/Ub7aj/sMm5YuZEYXOEJ6X3ryiE9m/K358FMF2X
DqRIHMaexwjI+CddSmBwoKxHggtzr7Sq3ua1lWFbYjmjR2vxMo7eZty6c95Bhe0egnTY0k+8yUq5
SU3wakFkvut4DfS6BBqBeb6dwdKFSDFmBWSRKdGhFjkM0oZW1ZlTRG2YX3TePXTY+QCdRuYq89jB
WsnstGGFA3rJILjP7qEPzMeWi0E4GPFuiOqf1CQyFrRBe6jwPpcufBfD5CBuVhfDwNUZ6AAMk3Rb
teELbKViHTvB2RtA/FTmoRqqO93C11qabEKp9oW09eD1SbofS8cXgsgIjQ4xSLD8OMfTK6aIF/qX
KJ9JRb7rKG40O9VuHHehY3XF2jVjes3znyAe9iSB8BxVUgGBcVfg5aNtDh+404pi73I15yKcZnuo
d/jq7CN2yW1vHpoOoEgAa4JxA5SwUp/PsfOzS8lVlxWmpNgjjNWzSsw1JHOkKUrf1tyL0jUMXEof
6mMgp7eSKxpUDG6loNUg/+NzcttN0qEkAOc+REO5VA9fhzYGfCRQ+G/s+1nZ3s9OfmOqnrt0mYTr
xk5PTkMuVNdvxmT+YtX09hrjwubRqEsa7FH02D/z+d2rOPVnZfKQxc5HPEwPgzvehU37RBNpvCNL
TVUhraitgEPGbKNhjvpzHMzD1HGibUhXrYIMuxiN7Tv0XDj58tnJxmpDXDnAPqfEthrnnSP7h0wW
8RmhGeJV/2FOBnwZTh/csEdCB15440XJxojj29yU6jb0EsBeDlgls/8MZ9ZDDWKEpWlvmFP1VYJj
5MwjxdCHCV5dQleOX9r4+xnR3jvTeY5zQt5aY2A5wctsFa+TMTH+n1ggaTfHuMrzMPv0p4EgMSYJ
8RJU/IxFsJRHCM7PUZHFu4z4EVx2IGsResNQtMfcTJcaq+qixxHH6P/F0Zk1NY6kUfQXKUL78up9
wWADBhcviqJolJJSa6bWXz9H8zAdE9PTNGVLmd9y77lxeLYYg+yqZhSbMJDHaoQA4MCM3Np2RszV
wqgPEZgmIy6IEalzBuCNPGWkANQqU/6TsW0PRTHwO5UaHj4z9eIVI8WuL0o2POVxSIyzD8G9Dbeu
qo+uGACXtfc5md2tr2Ya/5YhiT4XXcUiSR5qx3l1W7BxFWoCnvceT/YGNnmympxdm09vOnepYhct
QaxMD6/zzk9cBjG5scX2AWmmGYNNsOvJkToSYIqhV+6g6GQb3ynHTaIsdw+Ngs9E2VAKLH2sjOw2
+fkiIS4PKhDtLoMfs64DWvhiRt7SFsZ35WZ3P06OvqWxi3nxM9JaZ+3EnBOxe7Xn5FVN9VEG7raP
LMwlHktIx42tVRA8p5N+GwOy75SRn7RX8o9kjAj4vvje8ycgUPueHIGuN2jG8jQCKFicKKnNvVBD
tAf8h4PnHX3sLTDCEpqzRCvs+Du9yFRH4NV9m6sNb5B9hNOOlBtTU4XssMzfK9Aqmd/gB2vESeAa
wqGW4ZJ3jjk8PfRT/8GtidZ9hrZzYPnHmjPiAOXP6KYZm96Srpens69Qa8aTPgyF8x0Of0JVXa0h
uOisM1+VbZg7RL8E+PRXuwZsUZhOeOp9ySRTp8MpRkW0mj87i3Oq1sMZV9/ZALJ1YaUMdKp/Meyp
+7WmfuPzFp+imr/jBSSHYFKULaCYNrW3aITZRgpvAX7wZQ7gKTeGFSRbmG/LBmniFkha+81yugC3
naH/aneAumVXT0RhqG3CbjN/t5rAe2jF5+YsXBk6mIrpVHBWeR3Rlro3MzfaZwhozS4fT5j1z8kc
+ucxwxUNuTY9+ZF6Bec17aoKrMloAfFn0lcdiz4/pAbiKEuDyBlNkp+CErbakLvdhfE6lgE59bdS
vY0iQiNa8QaHKGSPnkkMahEM5h7N1gsGO0BudUto1qSdL5qQj3xpb4sYFaDrmM/G9I/thcir/I/T
NndPZBZ8SFJQQ9h6sa94s+dFll0334AS8xtYA/9FiqRgX5HkV5lFH83eEh66qgHHojWEdxhtH6ZR
fwGcwa5ntmdnrsONDCTNm6uLa08C6apBwsC8a043NGfWi2mVP2i5PiZFZ2jCx9k7Uz2vgvmG8ilZ
jVCydLM8Oarx177ZPBhYsGYC/gA/2N0Wiv7oxQ9lA44vcleq4owpB/A9KHR4ACAJBq6CHRLtZRe9
J6VaGcp9xRtFYBzjbE5G/7MRl6K9y44TtAvVR5+ojU6C/4KZEDk/3rHgS5HMAYpiaREayyWXKRSc
gFQCezh4tr+LI9Iz/u/HQA35Sm+2A0vwI3N/+Qd+XSzk2K7EvtL+7ySKV/I4861fjHco/kfCrX91
CPtwTJlrVu38NPDKxTTWuoBGKwNCaOaCtUPav4WSM5HWZ610eXB8+wUEws4ajX+V6OaVJ4u72WY/
OvoSjrhTlQuCbccnZNa/eRJu/ORgtj85ABfUfQ+CE3R8hBj9qgzz4KPUg/iL4pw18BHoaFSdIIXu
vWKbdhveoqeqS1mMBcYrVFBkoanNIKc3vvNa40UvQCMVzFRpylcQVwgdBprFIKB80S30oYUaSnH0
Kp30lczhf8JlaBnbOxf1HCrl4DLitfSDaxASQgHQcFyoIMfmNU/qUyyGb4YEBNG7/cko/O+AVFr2
NW9kzHFq+yN8EjRhWX+FA6Dx20YXyIMbBlEn5XaPIUagkat/fthzsyKCQJzos55jDtnwoeOa6VZk
INBfxxX5RqzP+jD5JSqmXPP3uSxMUlJzCRZpSeitXL4jJxreRNNhsxfeS4eR0W+dl34qX3LcT8ys
9LmJOu6P6q9Vec5matGdLCpnIyS+14vrf2SPQY6MR7x9pj7hfrCXCI01Tq9iZWtmDhq52ap2hwsR
IMjAFDBTLH/zSmdzuat6IrY8K//OdnFR/qMNfXOL9NvJePN0fQ8rJBMW8b7r3notc/+fWdW0mEyu
TVRMMmJAYRY8tXYGPVSd5CjuPRjNvZOQChmpDzi/Yp0i+ucvp3yO/wvdwcO1qB6FgT0/pRtOwv7i
IzxHcIotRwcw9LpOMT31vnoPRgh1hve34i7bEPiacGqsZM7vE7XkbI1NnBEQRIiXIocBv+lDh82p
UpwKuL3W5NpDme3UTgUZG8iaSR7DmtlMH23D3Z4sKtcWSVovivvi5/BD+2iF/l8biYjpo/Yn4AQ0
owdkt0s+fVwoQ4HRc7D8r6nkz2RXZJG4M75uFjTODU7Cg1dza8PqBVtc07E25cbSXo/U39QQz7GS
s2jNSy4ukYVfrFes/pE48RMovmY18FnuIC3fcyP6RrS7rtJgIpmwIsWSomIFxxGxeGJ968b45+bp
DqG0Tx3gh+QmMUEl13yVbL1y+GsOJI7NXcFFHL5bnvyEafC3y9puFdTmtxLVNTdRF0SDLHf+k2LV
tU4ME7SCEaCVVczwyvE19yUEgqBmp2QY15Zokqe0J7+x9ec/nVufECENax1MV6yjpNqjTQwdeW57
sodVbb7NEL5bCwtTFxCZDEAO3jMPtVxCwGJAOS6WYddJh7PlsL2wQkpGFjWbNrCxJxXhtS+We788
OsIj9baFJ4gNh6bG/af5jFj+EOLhQVLNMczO4XKo198Mb4s9edq3obMeXc2X17NZw2vEbmIFLmbf
MSGQXIEbBu4E1ZLLFOTGk2TzK3v2OsZYl/vUzrM9ksCIXVk5LwG0zXhn23qr9JxiYi6RG8oM8ReK
CwXiJBmLI9iKEa81Yo1F1McGeZHI4m3xh2E/VxQaoex2Bt3vpm0HuZGtWe+Nijo41cA1ooH3x4iC
//LMdM+OhvrnpJhh3JBnKBcV2D+I3UGsX4z5qYnaka1/+C5jnR4dv8NIBNCFYXd3Alp7xQ77MpWs
wqIZzBzEkW0zFj7KPHBHWTIwUBlYVvMfXCPDNtUjy+wyZuKaJKCGhENGAGdzIVGaVBk7kBDyYqVf
pp6ak/EQ3geDV8vilwSuCr6mkP/NyngSOS7GsWPLhUZB4bIN5SaxHjGF5YZM43RbkmVE68M/MiXL
4CQ9Q+bS5M8cyjpRXKD18wjeLun3g0qT9UhQAqGJnHQzik9iyVj4jGRh56IHBzOiyc3Dna0MvdFm
9YXCermqC+7WF61HA4BKdqmj7uZH4dvUTh+zzRdEhE+xM14k9FfZef25IZl27cf+UwPFWGV28OrV
qCzbGqlerh+kQ395UDXQuz31+AauDJvMXckUYFOjV5iqsDskRbLTSh+bkQ7DTsh67ewB1jb9zVpE
82FE6HLKfPQnBGmWrIxwKTc0BrqqMTvjyvPFV2oU1SHxc8R4TXuFlfqSt3xZsdWIdRRUj3LezTpN
KZDrQ8dlQ5YhO4KxFJuyLjEz85ETXttmDP4SXZ+KJkjpeZT4gCoUrUqvZ75tOjczPM9gHs8xUar8
8gH1uFV2O+qHN1lGPGRg8ZkMyGpbAa2DqBN3b3HfRSeonU/uFD9VMGDugZiXuYLBd50V9w5ATc+e
Utq+v6twuqxz0XYoT/p8l5OwpECCbDqoqpAmePwGWjE27cfIGt61k+AZ9dK3ClPNJoEmx2B1OkBG
m7fUYF+ei9zXB/Bq8olvG6xZqwKGBsc1ZmtU3x7BvoOR+NvFOVdjJjrWQJ+G/jVNm9dmFvrSgqKf
1PRhjfDYnIwfV8vyNobFR4O2c1t6wKQzp2rwgc4IUSfwf2krP+EpyjVCKLWtBxZ23ZLVM6fLrYtL
SsgjBLGXycuAxCHgFGTYPlVtAg6ItGpUDNfIae4LEojiZ+TQyZJLCbsHRGv8pyNM2OoBDQu5pwQm
0kxYBB9m4mDWuBdDdIqxJ79qYoZRwTNOD/eQzJ81IzCybZztaBLqjC/D2MdjP70QAy/WJXnjnnpj
lBIfCEGaN0XNHJosu1VKLbA3OPTcCHcuEU9xwAfd+fJlWFB7Fc+N7/MkBOWVCl2hTtUW3aHzgr4d
q8D0sFt5iVt1aUJ2AyiPmQXH5jkZ9GHM9C4c822C72ZyjRzSXjNsUj4gX0ooOW6wDQBgHLupybGj
Ojy6vDRN+2/EvPqc5clP5PynfNirhIGwhKwP8dhwiyX2qU+6M6w4tQ0BiO/GxxChCq9aj6grL3/K
6+A3zxIcXl4X8Rtza45Ze81B0aDqZr13AueNvYq6EDYJ/huLb9ZtyFiQK7xtt8RfflmC2s54ONql
UFakBU8wP0TvCD422Lx93qD7+DO4zcsQzD6XEdEozvhiEoTuD7izoI9tmGH1uyBsKWgYzk+D92gn
9TeAtcy9W31JBiW0U1HJTmpg+Tx2SAOoCpBEn62yQK9kut993Z3U3O7yJvupjexV99nIvsQ8oW7e
MXmmQvS6kfuj/GuvtWeKs/Lyazf2h9zmHI5pRUDf2DveVP6+6eV7CxCPk/4XjJbae9EXwFZGV3mu
6ZXbByzUpzmjFIWfcFdQOAm29ph3jZQLZGwGNJ34UtirOFgI9cmqguDEsj99mRysZA7iNw7yBP0u
hWyFtLubRkq5EPGv53fkzYX2ySZmt2V0f7R9cpCqqAaGyYIbwBlIlOAOVYRYt8Bn/oJ+AZ9WAU4/
tW9AhK3b7N5nhNW0xnrdpc0X3nlKawwnhecQqGGU/9WNfU2l4QGcaT08G/9QdSJ6tjnu4jo3zypM
NlaJ8RpB0Q3hvn+KUeuxcfSDVQ/E69w2gX3I1IKWRCU2z6xo2rS/S+B6h7CQHCrwAZA7GPN2ZhHP
o8Xxk1jV3/r/ee8ApTbc48hoLOuIZiE/uMo/2OywoOp0N+5O7xTYZvzssyl4xh9ApKTejIEhdpyj
x9YurOOo2r9NZ6FFsDzyheuKG9SmIfNmhBjFvBcwdq5Twdqx8Kpnbq983xjYkSjiKFeSciMLDwnL
xDoiM09Z46J4Bhu+Rrn/7XvzYwxoopO8P9cd2ibCsn9xil0WHJPZCA/Wd/qIClJ6gXDWB7uInws3
CPZzhNvOaCgkSwlHI47/q3u32mL5xAFNMR52ubll+eSusrHZTkqC8k0xeABXkbCyiIROUr3lCHoV
IONWTSIIEgrt7wIdPaPSdWAwJqzw3azBeh/G0toAPF5lxbIwyhqYpPO5kPASC3NExVo3X5V/lTVy
R9sgRhT2fDWTZDNoBdKdmcYqtoPTIAhMF8m8nboRp1iHolag7V6BAOD8610KlcWDknjhG93hJbEG
VqwFH6UBRX2lh/TZj8nCtNJtMhfHKcqaoxrqF3INI5u+pozijYcEvDXLg8X0KGtwtoDvFuX4qIbq
2KQFXT/Kobghn7EJaGq2iyncSOItMpWj39pHLUnxZZ7SEYhhfUYTyUGN/JHUsienF6vESvj2seUW
6ISRZQUH0lzNHXvpNxwwKzsJ0aEAFzyx32R2UFkEOKd6Z8T+tOgGb9OMjCBwR/cGiYb6pVu7Ttm9
AAvtoGRRt/Nvm5/0AK/QlyC2pifSjMq1QoYmRHObamZ5IVhFMy2wvTsMuvJB8aTVvAOVuKsqjv+w
7l+HnUu7BuQ0jDsB+YpBBDDvr8xoq13mDCBw1bytRpJVGA4czBBa1Tg+YV99G1SebpSZ3XH/ABRy
ouamBzI+BNgFsp0PadK85AVaxabR72aJAo2gEgx5k4/R26I8AHDICAC4QCDelFbfXlf8Oo1Wxywh
G7d88CV1Cng5Pm5/X6XJMXKGQ+97V8k/lDWVvzecpUmDzAkbZp1Tmh4xEfSbSL6n+I12yqQYs0dy
IlRz8wTtWpJjN56RIZneGcHYi49e0+GknRv3kOU5MhzDOGboCsANQIYpSGkG3+ZsKlk/ac/t99jc
UP2d/bb8YTRFj+AGkIAIY6irKF2jUNTchM6LcFs291HXg4Yov9KGX9wEOltpXikRjcAlHJ8gXSP4
GiPiTX3Bi+VEo4l7FFFm7aBgU2gFVpEgfSjpix2f7LPLbG4DTPECwfpPh9ZzRWD2d+lkFMY6+Ko9
RhItKTmIOYmYFQiSIl4U6v/4NGScYx0z3to22n8kAW3h371WIkswsGq2PxFUgXHMzq1n/NAbeasQ
fKvVc4d61KM70V8zm8rfQAD2RjwlEjQ/ZwgAa5LV4HvnwsNN5E+GDmLHZ8akz+5P6K+znkLeC034
Airx3/xC3sjBufhCyqNXGMSaxhKsn4nr1WtQzI5wzla+V/grN2T5ZhqfwWCNFPjNOfOSn6T/5vNH
FCLrM6myqKhb0sQLF7Ga58TtRwEcw8ARdZYOTyGanYf2HSYiXqA2pTNhHVX9rUtLRA2TdQtlHtIE
UkSEiQYd3wDXq9Qnjw4z9JYoiCzVDqHxQFYSpAPbpOZajRkxGgdo+clmmGlyMLNAKi5pWnU+/oeo
mrREYd6XoLCuOE11mJ3YAC02F+2sybZ9toL7xNGIpOMWlgrSwSiJumzAhcw5w1zkX/kWrjXTixk/
TdlMezwsW5T7/antzffBzgmEafMl1rd4izuYAoLfjVLB2fmCYICmqlnLC2djGjzjYyKeNfhZF8sa
pu74g3YSR1MDm8tDcc+fjSSxtLQph2+Mp2t+Bk7brgzHMxTUI19Pf3Q7LtSIt32lMPtAB2BW2kMU
nirzp7UI3uxrRFujiSgxbcF9ZcYTdepP4U5i79lQE8L47PNtInJhHAgLgN3XTK6LC5VzTNuL1Kha
kEYt0Cg2rz1S0YwXd4jaY+c13cbOeMF1DEjLQf9UjhSHPgg+DuiO/X7oJcyvNoXiMMvn8R5PnA6j
QTZzmKn+0Ey9otmWxBd8SDvDuMz7R5SF++mH7EfSDHI6yRJy/wtJlDQJdBFrn4DJdUdYT8A43PLA
WfhXB/1wyrRoDVSCyQsU3bRjhgAvHiNAxEE2x9gfAyyWJgEGpjPj2oumP0HFhku5ZCRzmo2Va342
HAEm8FJT4zxifH5ojX+G1yua31wccDiVW2PyLf7ols/AKIcHAETX6ZlTlbYTbNySpt30oA8CD7lk
wtgLv/gzKrmZ56re6JKrMMTmNnn8/1j3/sEXjR4maOSuMQCe1kwpTS37W2AzbSxrpq65RDcpvZYy
Ias+x7iuNhUIOnTt1bGLrqMRIgGe0vOSEkQUKtdIHhQAAAOPEOGh3JRkLzAvW/ZySDBQ5/bpRgQI
Wz0OrBIz54ZwA3KN3wKIJn2ZokEf5dYlpGD0knI7uN1WK4pzaRXlOcz0vq9iphBpBiscBWkqdLEN
lqwB12WqEdrjZ6m96kjeK+ivyr2Rj7TCCYENJJDMeNkkicTA3GDE5DZoWHqDZm/Z/lZp/yWynE9j
COpN2VjEpgQNEhobWzjWNuJfOVNb0PDwV35SM79qXQAkrsnYqOLgnIxckTLDJ+IZb1MRkWiwbN1b
nuQD3dBeugtYtjQ3scGo2xsw0dP6mhvp4PMYI4qB0Fiyp8fwyXtmRnGTwUxAT49x1C+6PWETUKME
Nn2zPRbdQpbqrWMS9cRrBepAt4fjIzYevYtLJ2NROdtzup2MVIK4ZjLpBnTZ+UDrNCL6HAr/vRys
N4HDCHkh8Q4gAcpR5IewrO4McyXQC+ZHC0wv7I+p6aDasaE8z5BYuGUC/l0dkXhYGVfmWP5UoTfs
RFyfWTTApRlD4pMavzrGyanIvYjvleyFVostlK5/c4lklIVac2j8mSp2gKcEpqE4hC3xwvpPBk2q
QEZ9MYpjsKBCa1KgtiEm7CzXZ6B2Blp3MhfIjvFXsZNfezUPDEI7FgGWODaImscQLTzFdItEavrI
zHRaz9qd0d1pgpsVayPW56fG8UhWHiKcJB2oAeuhgjE59PZScXfn3stQMqoxP0wExvbRTtf8ifqU
SHFN3Sm61tu3IvroW/mfX5RLEFMNlyMgRYBp5mBqYmuQfeQtVzWzw0fWvRUI5w/1hMMoWHjR3C6E
JNZHURfsd1n3S/MKUE2unVyTHGZ4FUUv40NZpwAeEMrsTSZzfLMi3vY2iwbWXn+G2ioOjEtXXYbp
txLD1fAGvjrR0lZ8xW7whuX34HrpMe1fKosqpUx3NXkJ1tSeukWgGmcbIzzJgJ1cyY+f+oFnglKx
qK+4Yr4g1OP33fkF2qwlTGJadYwJUjA79cDmk7HPRjjGA2DpMlaYH3YZfldOdQz9+pW9s1gZ6XC3
Z/chfJ6WhEoaC+2lmTzulO5fMczfFfUakyz3vYMNvnWS4ncs5K5z7adlyqq64NmtfxrMFvRGEIUj
ti6Mej6ZbuJf7tnfE9UT25Jwc5RfZN2f2b3wvlNpyP7RmwbDYHlbvhgAjhtm/3+pam7oRo7dqA/L
2hK8JK91MZ06EV0Zxq+jyYNwlXFpyeCpbaarU6DZjbPpxBvxYVmvLSoG/wNlRsOiG7uDI1BVjhdP
oEJOqnuqg6cyHV6d8Ijuo1pFlXql2NsK0SnYH/Ur19YvDH1jLTWZOPq7SjDlmqBc35lEIHAWMwnJ
qfucN2cv8p5DDjHLRACyZ6uVr0t2oDQCyF29qlvbSQ5aKN5wbjOekPFblvBfmpoYEdCMDM/M7ptG
qH+C57plQXAta/uoxuzbK0gc7FKIJ0X8Vk16b0kGy7gOsvUQU4Hkb1PDOWYQzszUnZpHMEgw8BJt
u9GPlj0kOZMpc2lEug0bFEfQgcK2dSLCwEXFrDNW6QZGmhF4ONy811bCudGez3FDy7lrq0Ofehz4
uDBtn8cs84srLN01mXVIjXT0EMX8kXrGQdjjV2paCPIYsjcMhTaWwx5tAolFDre3a9D8kyoEpqY1
j9SzfJud/OIHf1WT+0B7QWWtn51AX82JGbdy5fNUFiugud+WOE8OikYM9Bt7SW6zur2bDL/M1t55
+Vi8dS4qv+GIKe5hFMZ15BkzxcSJzLQx/lXCwEfWt+dmCl+En77aLh9LW0xUg7wRgiyugHj0VRPm
v6lLEhykHJe6M+mKL410RPbiTxPKlzZxsIP6O4u4uXVmDjOKZMFFRz3tWVw0mpQrrrE1mUkTCxH+
V/QM2qEOrsHrVxmbL3wbT3boUYq5g7nK3XYbAVxbPhE3eIy2/KvIC4mmYt62PiijpLcvHZlCfNDk
eQreSdMC9S2LGxFCEChCk5vA/vGpOQp+XoJyOm6wtDEhIC1bxqxX6ceosbY2k7y12UbtFvquYtIJ
hA2E/11J8W5VjMBLO2C56mD1a7lbZ03UDVMPO4uuliP7rZ66J10Vn5nfEtPGRKKYjSvlOIg80+OE
ASzdaY6mMf4j1Hwn13XZu4Kq7uvf1tFHzrpzKhZQGerSOo6vuYcDI/OoRmTCdRiU/Hj88mT2VLtW
Fw3zl4DtH+/Sym70gECjxNkB9kJ16il06y/bQ2Htz+EPSJe9uVgvJSS+OcBIoJbZHRAlbPC/EQas
xM2PVtO9dDD6tuZsfUxl7zIbwdXipGzUuIs22mnAa+Txc1QV75VfqhdpT0ehuO1mi9KUtFK+ElYf
RUPRsgwhvIm5s99fhFIo7huK5Kb9yvg5B03MLDCA6INL12eAAsVjYHpYOUTNPuN7sZ/o5dmKRPT+
Pet/3MKXmFskieNHGVRcxIP5Nxqm5ywlZybOJUVMlZqHejQOVIOwkEZgC3JIzkhgMfJL2ASWNbcs
LkGXxOTfCr5IGZcvdYc+UF2KprdY4yHhkOEhXGbraPmZruIEQ7hL3kP6bY8JK22ZbQmGv0p+37VV
MHQnRv3hOeln0CGOkrZAjfR3nqen0QQ1ni44n8DJT4mkCcasR0wKU5UKCBQu/7Ovp+8oTr1VZJv/
kijHqORPyS4O/PeiNeVadBaysOhrEjY+ow7P6Dvu4QCb4bFx52PJxCb08rdyTsXRaOoLap1q59iC
kS/RPBZdYFQuqbO+3KnSewkKsD/J4nNxff3XUZQ5IuCjW34W2jXMO9aabN9LlTRqz0yXzQQjxM4g
eTZjnDniStpaqqLXmy4eg+J1oWf7GKNjY7ATh5wURl7ckgFNmBIDC3LDhk5W/eTscbKQX8TseZ0Q
jbspWCAILbQ5+XtqVq997pMomLfvno0TqMu/2hQ6TzFHf0Pea0t0zq5X3q+U3crwm0+zMu9+Ep/G
EillihDhCT0BFZqR3DFTv8G5WCREvP8uhiK2l873kCRX7ri7QyvDZSs01UG/CWO+9dQJOoJAsg0n
+yI6SthUwJXWVBWtd3XXireRo9I21CZavGlBCAIuQwWaVzSL2hD73hPshd0ImzPTJUMMW+HFt6EK
1jlXSxJ37c6CUBYXfMFdQeBIDe4CLRwTFARXjmngXZ2XiGuoKKb5zQbxO51dukXLhAGeio/Sl9YR
a3m581gorDTEz4uy1AEO9rc1EYM2h4Nee3o+WOacfQTMuFmXryWaukXLj4C2u2dmJbhp+tQ48mpM
Lf8fE/AckT2MSbvKOVUmtzktUg21euN75qssSRBFofxTkud2KvRkn2pDgNUpxU9mwCnFRrEnCvG/
usDCYRbdr4kbyZnTYOdGNgrBkjUvbitqrgg1m8wIkyv5mvFTh2Z4YRNcbKTpVps6Mve+Y8hDweCI
yXK7MdLwmtghpdbyFxxY5bpTE6IY/10zH6qYoOykO3EDTg3k0s69kh3OPrpp27XZ+CdRJEdiTwBD
hkgPc0A/LR1w1oPHjXv74YfKOrASSnSYXOZwci5WPZs7LyDy0Wutl6J9DRpWUqRm4x+oB3xOiHum
TRaF/9is3K2EIiysN6kwwgs2zegyEat8MdviplKYPZZDLi536kGEo3EytHnsgMdtJb6O1aQaFsfS
OvBAw0aT6rcN56sdL9Cc16Ct7w0z6zXcb79s77gZboFS8uC601dl6WLVBjDrGkdBWhy+be1MPDs4
SmNphzya+imwn/MkeHgwueKMQDGb6aiTrAulL2npbApkoWiV8JwV9J/5v1n42HHCp8b0vxET4uxJ
8VeG3yEBM+xFIfHPpthEg/E7hX5DWryzGkYkhslAZJCyZA87hZ1mDc/VJ/zI5S84An8j0/oxUgxZ
uVvFPGz1nzzLaSFC/7uOmLUMEMl0Fd/DLj44kXFMfBYcYRUAoZrzDlawPuZT/ZlQ85Q2bVIvETyp
PblGZ4HeAUJk5u1Ij/ED4yPufOdyA4YCA879TjpoOiIUO/RylBS1+9MsATklQu0dxNb3Np5vVobl
m2UY9yyshJXs35uk/4HJyy2Cx4m0TCZwnr1uZPbWLcAjnzFzlx0NhqOrjD9eGg0XL6zIhSuDm4ii
U9IEzxasd2vbRuPZDSjmLcPeamBVAMlQvsaiR9cQPrc9SYVlL7ckPgcIyundnXiTJx1XwHtOebbK
rHgZKTxQ0yNxPM4+jlQtpjPxPs7qoynnu/CXIatifVpb0WsdqNcMcVjnpM8INV+6GQJw48S3RNsP
c2lT67m31uDr12nMBlbG0zmO2k+ImZcx0vcYShBiecdmDAUAwe/uIuw6CM9i5evMWPRhp8H4jge1
RyxZrUnZVQcF+kzL9isFgueyX51QUCcph19GkamjgdeHBmJJIJEjWB5fPWJ8fgEFRFHFDxnb27Y2
NkVEDlROR06WngQ221HSzGspg9UUs7dxAxr7DoHeNiW6054Q1jmIkQOLNz2Q1qMZzz0lVtdmj3SR
Z1czdKObHQ0mgGF2/A1rwaI+FtnwAngNpYt98xLjzlzKP41F+pwPydrRxE/Pbmhv8ZUFeYVamQvC
UOm/cGDRSRAZlwiFvHSNEhpVRHx8Gf262WJdi34Q/mcXs28JOw7XvcEqpSYjcu1PP0LaHIlCHVKY
e86pS0knMhSHiawLNmeA8oAH3f18xiVd918miaaec3Ls+JGW+jdBUYNk4FwR0MJ83zmo2u8JZWtP
SoTgEKcKtVNi/EnVe9fZVx2Fix59CZsQOyZHzF3NiUOG/o2yo/CKb81dtQ1K54hvAxAzc0Lg4O3V
zW2L1W5+7id5cYJI7NEAPwNya9YcLCXA6XimhrMVxj9sv802aeN97xKpHleSfVTAc1gKGJpmRcwl
xPO954I+QrTsrypW4nA+qlPp0zojvT10BXuhuASeEX22gO3z+GsybVIWfKylwjN/PfFrS49dUg8v
JUN7FwfqyxToZuAblct39TJDRE4zqa7VT8YCCpTzc5MQOBl70yMyM6gKo/uNNdAk+qrCvuG+eqSe
RU39WRaZex5ITlmxbeGlYGu1ZoAe7Ya0CZBgBDy4BQHtqnCjjWMz9Vviq3hVwWw1tL99xRiAS2bY
TpldbiCdgt2Z9C8lH8K0vJt3cS17bvTgmjreQcomOCooBusBLMmY8Jglls72QfxpFkgGHNK40Y2M
O0Lrw1Ubg84BfYhLhrGMqfnVu/hkhx1dqYIuHcgMSl4xH7uqDHZhZxhn0YpqrYFoCsuqtgmE943T
incHCAfj7yxagZjDtj4xtbUrk44VkJbu6gmyg/UVJvhavZhBKW1rUiD8T+2svJRW/tlm/Kv6dPgN
e7ipnQU4nFStlauZCi8glnzWFYYAtI9jlHzMhRliYGiucEwYmmkUaKKsNpg3NNlMbbP/H1fntRy3
kmXRL0IETAJIvJZ3ZBVZ9C8IUZTgvUkgv74X1DMxEfPQFVTfK16yCkgcs/fa4AhPJWP/kfZinXTQ
gQguOZpy9J8VOsCAHb+Q7TJijQmpnrfxFA0YIUH6pUN19SabXWSuNn1hDCjNmkMePWF/KPba739G
lTabfrC+IqG+AS36zDx6JCw2kz+GLg6gddT0176OLl7u/MoGd9pOSIDWEEmoZk3vlBYLZDj9iMb2
p/CcD+kDb52hZSE5R2zu3uYx2NAPQXCDPg3PHeeUficIudjVSC+GVn6UCaN8PIMfcFPeXEGCoajb
V4K2YwzOdFpM+E4kP92LtovZAZH6M8SfvL/uylxokP/+xdRDSRrlGC8Xm1BLAnWNij+kbR7iDaOs
AwTQDtIY8SpSP9Oj2yO5K5Ii7TJIm3wo03pEilzwvrdH1QY1MaXyXPjQgSJv/kqzEXmfKU9INFd5
I8W2RodHvLs8p3Y37d1XRNKkVLaffsbEuJ6anboEJH9fIKKji6tba61sejgrDuQGEcM27sTvIBj3
jgeBMATfvWoMOHA6Dt6nMtz2GSlSfegRrdv3+xak+Jy5rwuc7uDGVrbG+bZBWxtdbM+gjjbocROc
zOw8A3pIlIdJgZVzco0vqya4wGE2vx6c5hxO6XOWtMmliuI/CEd+AeD4GAKPGR8EblKxCAd7AfbW
7xh7w88tm8sUlJzZXCDkrcNN7D7aaFhSZkJ8QmQJG+M3HItFWTq/40LDAOKG1bY2GQCQE8BgyWJt
hZsYQRCAG4m6yxxdumrhgmy0Ysyx/XjTYf7cWiTMdDkGMeJzjXU3IGtQDUB67Cb11kHZ5pU6ulTl
yA/L/KHlm+aIyDZkXMCKa+YLqsq1MhJ9aHkHLQKhDr2P3B5q1qK/Uv56MNPnoWaE9elVY3ERBTv8
xuBXF679S9jzh5Uw1Ja9tSltMKmez1qJ2R+rqWBRgnEQIFFiCpbm5irv/dXgkzmdCAL/JncJas86
DkqMrlmqzoDkc5zJ2RbR3R9Svk9262dHr/yMca89ulb1OJTpo90qdx8U9JsUAdbR+hsRM4minevX
VNYTWUYt87aa/+Fadzse7M7A409ZMeLzadl/tll660sIiTYKjKp+kgPYl6nqn3VVPQweSN6K2HNm
/v2xZKffPwSYtNvReHM65y3RTb82Irk14nFbS13CQIQ0MemEcIWG4qGL2xuutHBjQFktC2IpY5SA
+TOqbW9d7CRB4qh9LXp4BjMtVqpksR+nL2NCQlM24yqeXitBHhXPjff57PrFjw9pZsWmvCRg2xuZ
5pCEGJPv7YE9QUFHXxlBU2BxR4Ko28TcHOLZI2C0qi91ifmRo5v+YOBicSfHXVlVi21w8d9DMUQS
RnCX9sJVNoJH9DwsBLHZELDmNM66YihZczgijmDAzR2LFv8KQ38+lkH+nPoEFNjzlzkQuTGO7PIS
Vm7tED7oSt2Kefx2XO/NS4cvlyk9S/PhNsotOVenQTBfnXyMl8CKrv5gbaPI16vaCMEklfG3LzAc
MyxYO6a3ZC/IDwemUK3LuwUcHc+FvDdljktTkYzdZPxOZfyFGTnaFbl4VnF+Msbqp1Ty3gZViGTr
ZBgJIKOcW3dGgpZGzNyN/qyUmsj8YqRRMWALiP9FfJDwsaTfY+QuqkFz6aAgj0fUvwbNRa+64wzd
i76iTAlEG8AxFOHZ8Cbr6LHVX8VC3FLcnTyY/JfMRyDUonerFJ94yezfDNgilVjMwXeisewSBF/l
JFCW/fIoSzEFEPjd5PkmznjQ+K3xp7FcD4yCx1XljzvhID/OE+PRrkOmiaic1tECLIut6qgjeR/T
kKIy73+8iUGaSxCeLJBdY3Vx98VcvHRLZFfTvLLWHLcj08Wyt/QGcxLQbh+DEMddsRO192konbAF
/2up+q9vC71T90G6ZLWGulgVvTwQr4b0zwK841fptdd7nt1sr9JropTeY4J/ULDTs4ZQiDxW8Xam
ish6pC65b1+Qw7vkTQRH1bS/PCJZ6zhEHx2mrzb3RsG1zHyWwrsvwJE73qPpKEIRahtVBYdPCPVo
S9OYJbba2gh62/CPGIpHAFkL4oNPsDOuCtkBxMB9FoTzI9NAvJtojrdlkO0QZB/xOWZskNjpByQx
wm9xwQaG/cFw62eSdqrtsrba1JW4+yOGSUOLb8GdviNr/XFo0SxZ2vya0ZpvSJVi51Wd6Xu/Srb9
ZEIB7baWFnISp2SwfkkmUQ8VKklFlDKrQmMTxkx80L8EQwLiYDanTdzkDwjjEihA+bzOZgi08aJc
TiF2Abao1j47HhnaH1bdv0rYOitQQiHRTu8Ynh7rceZrD/aB1/EA0HVP0nEGW1ik8lpYY8Dn3NV7
oCi1azOQk8sN0JX5vnRQa2tSM2rm6phCVn0vMTYSUEnEk+WtlfQ3LqUXEmq21y7ieBHAPkA9a9+M
SP8OMwn7HwbWPgO9Ijr1DW6hZ+vLyCEmFSqtjaVzJ7ExVqbaT6HzkhgmVYy5nlQTP2YEMSJ8sIK1
G9nP1lPacI4gHf8uw4GwU3gDPuJy1BiIbuILgHmNaj2iYB/6/TqOuYdmPf0SlfxQFjH2ynii3YU/
USnJtrMvN4Mtth2BjbyrOLv9KD0rNjfbdCQz2VqG8V1WPjIP/JjVaNLE9g+1xM2lKYrXPcycJGtP
M4pIjFgNLUpq3rPkookRwQdHBGA6+0wcEMWtQxn98bLqMklyFQUlyY5mg/XsU13mNyGJUW89Z+Js
eezQ7iIGoM/y02MczMGqUeYZlgn8ospu1wWRclvHnQ1sqjFJ3dxwQUKkoCryLZF6M6xhr0qh5PrG
ukkml7QYcBpo7R9IYiYzHsDwg4Tds6sG+49uZg8ELJuU0LSAODU+cHhzi3/PhHwRsYjE2o0r5cOp
XXmWaHwAC4UEvhQBBQmQPMXMC+2PQ2mAtbPHk4FtrzxQdyf7frBRF6fvo5l2a9ufeN+Y0IbJh6ey
aq15zjA1e+4xWRcTw+ukhMdbaqz4Dps++nQpj5bbf44+j6UUCHkR+L/6zn+jFw+YS5d/G0wSeK7F
uiADGa2FeAhhlXhlk54HlexLzzxWmEuYvAqxt1riHCaukjlTD02NaWXOxttoaHfbGQaJpCMmEmsY
rqUXEqq89Mc8TQy4cDpEGWNt+j5eMuWbbcs7gE72MQUiA9yfOyeztQteSR5Hl/lvj4R/wzAQ38/M
Z6lNBIu9GrlTChQXCAXKkYy6pAEMM3o9043oJGZxSdnVteGSu8PQbRvnTcFoiRdXEchuufHRT90/
I8ww8tq7TW4gCVakCJ5pbnmeFCBlLO28EYPDHtvjqaKjjjtYe5cuddUGg/ydUJO/HqNkxJTFS+18
CkX1NTWms4sIX1+RvjueGovKcC7AOgZ+AZwr/4nmZtdai6ei74KdpVFQad8vtqIR/h6NGb/rguYy
Q+7sLJApRrawX7F56TbZPBHUqt4GAR7dsvMMbpGfYHLpUAL07s0bvXk3psFvA1f41rAQRsxx6i74
5u+6xdFm+BWDJiAwcV8151khkxNSmPsOFUfowZiOmtTY4Dsf73Fcn/6C8OYZzr/lV0iNkGh9N6Le
yubF9odgZQoaSHr7r0zNf5G9M4DL8VkZ9LiP3tzzO8iaCy/JScSw3M9oyH90jPm+LK2vhqRfSC4T
A2KeuuC3M7JwjnWqHyxlXU3xXCLy3FR9pjdRZe/mCOi9e2LABT/KpAoLRfxLOs13Bvhoq1pU6do7
Dcq5ThG+FARe7hbNOHlBBFCta8f7KnP/wEV+BnFWnlwxHywj6XBa2iM8Iu3RgDrddpAIXnr3LYCF
sfWgdW4VQohUp9keUUGNSDi8BmRYTSBktr4ePmTKDiYjTTitUX+89+6ExNA18O1r7jbwMkGPItrS
CBO9pPjxou6ZaTB6lIzPTTH9iMwaidWFVOgtCj37XINZR/X6MSYRArI2wsdfMSCs6FbWBqfkkJj1
pjMeUoVlmHebxhuChedAHYsdFjSu7zxONv9NldQf5sijfcrr3fJG9Rw2NN+vLikTZQTYg79EKJBp
+WvtWs26jsmEwEDw0g42tA8Q4xywCH4mPBxWl7RAqFcUeJg1B/zWlbTVGouHt+Y+hyjUB7+roPnx
LTR5jVOEHDrkB7jhcxl6AS1++FISdHNR+qz7ADBwNDw3Vv6GsoB5qeUeS3vqTymKEj+zjLNvJ/eS
tJCZJ9dgFSM9sjzDHVizPjp5BE4wWRElrjLvIQyOFoDGJALASJTtuZHUi2GJjN7Iyi8zCn66FMVr
0ZPVKge0VHOk73oi27EKCwnRYNfWkPI0vqeVyr6IlIJjxVOQRIlXAl/OhC+Dax9Q+pL6hKN/dim8
ph7zoAmJg6Zko1tCgWh9iFmYrLY+lxmqrlgijw9Qt7TEs7WyI1mlUXtl1PsqxTMMA16vyUq9Nn7z
Y5eYGiasTZxkGfR91zz4SQUWKA67dbqwYJNZl2DZHcpzTR4pE638rNm+92gXZQXTN1IPowTJVzA9
FBZ53rRXdzuH7j6Uy8qLyYSK/noLTrKz+UCLwXsrzZG+fWpRcoREjDA0zAhtHXApx9ZuUKmxC7nC
hTHfPEw4cGWP2eS9UbhiK3Pf/ID4EYwSIZ/NzJSQRwwmGX/dWI14hFnO7m92DhEpgQy77V1Beus+
MiGzlZgKV0PI3DWwXLyE6ihr7y2N8yeX9DKunNI2L7l/4gTB3FufImZJ96hv8VtmmDGGqblCk+K8
Ki68Z7u2QSVgJilzwHFLf4zY3ojjlbVs6qJ5/CpHfTBDkfMWITiys1fSwSNUZgD8Ff7gRLMxzx2O
qcK8Dr3no5IOXrlzk7voiVgEp4//DDNSRBIBgmjrpWA7tw6D+LuzUPIUr1GG0cSUwUZFuEBHeGRj
4H4HUFwh8Pj+dCNj7ht1FLGFDaTXGGWHN92tOjipDv4NmknKcCgPFR749ZRx2BYOluowwZKUJKij
UYOpHviCdJ1DgYURpbo62InPoBM1OuJ69mIpFgDb9tbEzLz1YfLXLcUbHJqLkwIoLRpdr5LQ22mH
ylBE49nos80cYyOe+1+MM9S1q7V1gO+9IvvCv8UUnVAABrTRkYQU42x6PzAPjnzy7JRpVGb+nSb/
0GpDE+PVci6k6qMhQu5g9u0T8wKJADJ58Ah7PCQOwEDZ05WZ86UPq2MVmtG6bNmbd1Ib9KTWHr8i
LQDPDQC0efDI4zLYGAXpPVUhrn7KSVgx8Ccpicjn+Cvqxl3mTe3RIDIkjS2ovIXjbISlr7JF0dl1
dDsZZWuCFIPU5CWFgQfBQAJON0+cnEv2DSYrUkkWg3fDcNLuYvtcud+lQP8C+WHno0o4dY3YxqHb
npJoCy7F3s9Tdl1GqIXbuftsbsUZ2ZaaFTTsSXfemTWMzxN7JRTqhgjM5R2LMbIh08o+Y6ZEtWk9
BGnK8BBhpRDkbEaqvtWBfCOtkoI+JhZB3RnidSs0CARJvgF/f21y2Or238SekPBQsJd5cwSLtrEq
7xpW/mlCDG909o2P+tec9czjgak0I/SaJsgR+TcBqA8x7Msg/Z6jkDcfOQM1B71e0GFQtJTcGfWE
jLrx0zO6H/7hwBLSisdfAUO73uAWSPgGgSag0etA6RLjAnZlUqBDpmLbCIbuaCrTY0P03zrteyp6
A11oJuYfL/tq+vo+4el/Bg3kMI6HFFEYHhcss+ewmbudUgJTqml+EDh2y9slYIvqfWcaJEPqsIBY
6tGIEjpkbHF1JVsLs4kuEGmzwF8XAaMlUqdClHLIUQjnTWM27trdLzdfPyUboqFOIRYhhAQH8G37
uRe7jOQdMvWW+3iWvcL2yobKAgSkOn3LZjrNTjE2wSGtVnbRcfAbwzkfoldS1SKwAjNO85gzr5Tw
1TpzWVuZQAu3d+VMyIa5MXonnhCdd4SczFzxfk1FaYruq46SD4eRS5lZu94kDj7/LnX8PAg+mbwQ
7wHUuBXMmh9sn6AjUlw4qeuAUDS9iR0Sjk0DgXTUMWCl6OaTOlSEdmwCaw7PbjHsCkoTk6qH2j9+
LpwZmTyXv6XUnTK2XDUF5shh3VoERgK4KVkCA8aK59/kqux96RNDbS+2eJ29RENMSKxqP6Tlg9zT
jzb8mynPXhN64XhcMjRbspX5PPUEyASP9b6PxYs/8Z8ZcdJPot8NIYaautjzICZXvfBwowzlIVas
/11HLUjdH3+sXlPh/W0n40+6jNUnCuAzjFqOwybtLpUu2lWxsDuhLaPONRHVZvNDMNDHcqKh+QHa
0JTGFZlAt1XuGwaKYxshYRtMPgbp/PhhQCvo4chnWh3B9fOtAX5V7L5Fn6U/75Km/tABjNCOgZHu
HWMjx66+pVbvbe08QKAVEAbeWt2TU2vgu3a69V2O3dYgWcvortqK6SE1G9iBZn+F/JYRpt66drNF
rMTEWEXVwaTzc+nZV653FqSd+vXnVEv0rAbDm2zcN0H8XqRImxwz27L+fhvHAlEzdeIUIOr2z6xS
vtKI7LXYITsze50SQYPHOHJN68cd3rylLA4ZQuDgL6jvVERbrgYXD4QVv2Db3VrDSPZWNDZ730Er
N82Ijsza2mTEqw3maTDMcDcuWVCOEffXAMlnHFqceMiGFDPBo0fwVDfk3ECGjwzDJB2pxH46+oOg
rKJ5tLpB7i2HwWLiqfSU5S03HoP6nuM1d0runKxj6O5DeAUnldxkmyARoAIZmYbAcaQRLVA2b2Qj
5a3qHJtBFn4Nn67drxt6RretgFOZ60r4v4Cqxn+QL+74iBt0r1z7czb9kr1T7e0EmpvjNHsxEmbF
ew2rhf3PXjUZCcOFep4sA5tV1c2rasBaG47zJU9b5ht4hOgQCXhCJ8DwFTv/tz0nz2JuGE8PoO56
BoscrLumY62YsuMNsutSVyNq/TNB3EYBhgwnxWLWFAaVKOxRVFpykSr2r0kkvgCEQzfIT4UCvTon
+OJ6n2WLgxmXhywou0+TdTj7eZYVIj8Sgo54wMJ0MtC/UCag5W9YVDEADu9AsolsM6LgWPO5dAIc
K+fMbg7L8ZR5qCtCodEBLV/kSmyWjQCggul1amWKlZF+Fffvk7kshPgQD75mHkVk0HCqk2lrB2BS
nZoyCcB/c+oo+nwv2ZNIXq8ec9N/K42kOoMZK9enfqCgzTJDbM3UufZlolfsZ3E3i+/GN357YcP3
q9w3uF7I1FNUZUu8gOXJR2tmOzVE1y6eM1S/zQsgEs40j18zkCWD9zQktXKenxqECZvMc0hBSnt8
kVXcon48tzay5LYCCOdW7FwM1/9bC9o/WeOv1+W7N9rHNokZcch+3JP8e4tCVmqqwA0pXOeRRhYW
D1owJKUIlVGcf9SypocMDMiZ9VQib0F6wzMeOVR6LIgXQsj41/YpVWdH8vaP8sHUOVc/Nnn4Cvaq
rafbIH6bMY2dr8SejSu7o7A/5cRcOSOh9EVTATVhV84Y0x3Tq1EzEBT6AiX+nvVsVaYivfRC5NvK
utUa03gTcKqaIMINSZjeRDZmMqnXIBq3kxE/TmCRteOWO1ZBaNHSu5xjBJZ4WLYeHGuSPgTT9oGH
GTP1bE0PQcwlu4yWwVyZZeXq1bRQkuAtMde1dH4tkfG8PSnOsmAUmwmu/0If4FFUtAFnM0QVAinW
Jd6ybagtYzXbCGFmBPmJrrMNwxiUHSzZNPHPpjmplRWxJBTTDOjaBSI7luLg4lbZa9t/HBVtgV9Z
CWHVpTq1jniSBrKvIXQeAiS0d7cV7oaR6rQhdRylnhpJdu2X1b5fszX2Qma8GTt7wvCuvde55waZ
ZGIj0oHkPr44edE9aafapjpKsVL1M1UnBExGLMzY/PK767SAt1TLS8px8RRXChzFZNy6dvoYJSY8
ywDXNnBSoiCwz6EsrMusY+T5ZBtShTLWBu3CxM0A3ugp0ijFGLIQSLpy788t0lvkup9kpSFraKsO
YVPkHWI/8NgxaXwRHfx20EXFxh/ivyoaM6w9iDhLAaxqrq1LnaTO6zzmANQwyDPUcsiXmsfLnJSE
aifwQHLdPYIYlk9N7TzHah7eLHNa2V4j3h3HO3mRVzwYKXmxKY4PajnYlK00V5YXIoJTab8uqxF/
r1X8TUx1MCqMscM8sPvDVLPSApx80k2kx+bMDiffz8mVN+1Xd7beVJNb07r0iMuFUeDeU4gDR8bM
TCr7Q+CM0zYyGG17YR8/pBGZFMTDb13fqD/jkE9MO9EDuwdxEON4a9WQ8UX8aUAKQRyLzNlow0vZ
gOfNuq75rii7KW6tPjSvAirE0+R50DlUp8hva+GTU8CPuwZ3BvQRg4/EqqiVfIMRNEdGvMKbQ2vI
SG4FYKe8lcrmQC/K8jxq52zPmXdI+1CurUzcalnJZ1OEHcmBYmsTI8NiNWHG7pTdqY6RCiusNCcn
r371yK2eSrQQODybKwLY31ZOkUx9SB8u7eaa8PxZI6EaN4DXsEk5hMrWIjpixAs2PQKCozv634Ph
R7cYoODGbEpi1VEkXoABbZMothgQ8bIoe+c2PfuYoNb08cFj9u/XygMW9B0e3C28QfvBGx25DZY4
kmLCKjgxD7hnHdHl4bSIikGNifnu2eo3omx0pk3yFraD8VgnFRhJDYjGDeWjCjDCeXZRPdomT9G5
epYeHKN+pNRICExtApxFVX8oBWHSzgIGEkn9bjo9ucfhIB4Nu0QD29fvgKzvS9Iimo/uWUdkEls2
802ZWPk+R/v0bnfO0zT3F6NJ28MEVfkGixs+SfloxxNpDcsnVSsMBzqV/t6TWHLc8A+Thz/9nBmv
kyBttEYpu508PPd52OhntHvP1GvzqwCcBL4ptqKTIwP3XGiT08FEJvEvLs6FjctUiAGO6GR7LXzN
AtdNku+oba9xGW0cNBjvaYRLJZtT/eYm3D5h3KX3hCz7LROT4FoOprsbRftIuKw6+5LkOiT47ZcZ
9Icx0MOf2W33vutzWZb5I1mj4wsyWXftGYY6CLqOLpqCa6iU/xQwgDHm5unfHwYHHR484msVFC9x
l413Dvzx3jmY0+BtHRXYGFllM7LK/32xUuqSND9l2ahAfsXZNUKRc8CVNrFJAlRkj9GDy099jE3u
u383n0uqjVMKcUYV7DySJ53/z73S+eRLcQZgavTg+Myp7z8ok1Vakcw3O6qmSw2gXWDkjDY9Cwdc
9zk66G2NvQ7A3eIjKN36YgCoy0mJYNTkFAEMtv/3JTPkc1p1Hj9vzWhBrvqJ7Utgyk9t0JOmzsTD
MKVO9r18eB7amjSI+zgaMC09aOxpgUh0KK+RRFBbIJQlYNgmCFzd0g4sX7F42n39O6AutZFWWjQU
K4ImGvSZ7IcLFPLEj8LalsclJRRvavyCgP4xZ9YN6XfjEBNOnDRDLn5FJHkF2va0sPZmQt02Kv4/
UEbLIKbb8pv1q7Rs+kOtlwFUBh01EiECUP9boYTkyoS64kTYqHoQgbEJII4M1Z59AWdtftAl/AhX
oFpHR0PkS7D0Bjhx89R7YWnKAZIli67rFwFQNp34ORmN10FiZn/DxrEbafJMo3/3I4p+oLZB/WgG
EFtkGQq6o78qTKL3smSwWTlbLg2ixboYOXS/zBfbMHkV06K3Rbdr+3Z35qEKti4qDsxTvZMLVkQO
is3tMO///Q0Z4eZcTHbl6d+fcwHyl/jqA6S1pYEQbUX6mwo3DMVcsqyYKNc+oJuYkbrOiB9iO40m
KAO92PUVx6hkwCk8nhsu7PP/+wf/vvrvyz99ex5+eZAhSBeFriaqajjCzzSZP7gdOfcdycqnf19Z
s8HRUROcQAwAHsKGMY6BSoLQj+VLDiOmh19Y/pPHtoiATLLhUW4i997c7qmc6+M4Dn830hW0hLF0
yhOVRHmyWZ7s08beq8kfDhriXe2yO0na5ovEiZ8oo7Ka6bQQnBwGZ7jnHlXixIiQNyNbh1l9JsuM
DGO72beGMjZ5hkmC1S7hL6zAsO03AxYe+JfhDj3U3lkACtkxisZ7JgD0LH+P6fS+WKCLaa0/LVuB
v2XDNJFPmkQm/VOcv0H6YsOAwNnPRblrxhlI2myPa/Jg8aLaaEmr+uB3ATPaiizbrvgph+g+WvKP
QNmQhYipdMUGK0qrBHJX9sACyTp2qffVesNT3rVMBrmQSxpdxl8AWbBxGgO+LTrVX2U+nfByY4O/
hzwQkfP2Z2GOCGp1/7eY9INq12S8SdgnVrbptYOnt55XXGtoRsL+lkn2DcaSTxHpt9mmyou12NkD
JWuVPduzoCDxBPqgjxK5sTInVrgNqViMjPZ+4X798+x4kB7LhHNZ7rO4poXU8dVimrhXmQ0meXhE
qTpMQ7vJ7N7dmYnetfY741+1AiL9IMkAHyRpPE7/B+P9VeUkIfUwD+zY+gIry9HEdtf1xxuUzbtF
sCjbweqU5v5vGJlHP8YdYDkbZGO4dtm7rjSaewfoYOVenI8WrsXYzVvkLMMKpa+AqT1+Nsb0zHrz
w41bnL1pyfQa2wUVevRQ+gCgLZlUTBn5rnERw3JGfiTToz3cXMKAgF2QMEq2ucKoQSd4kjJ/Zm/+
RPvMtCpzv4SHD4esnyVnZ2HjuKRTEM73zrv+4BcQteAzJsHafCZE3URZM9Tdhy/qPb0IdYMBdLoE
t2uAak0CBgAV++4ov2XwtC2E08VMCxGm9flDZwy4VYq/T0ExkI5B2rGZXzDAYf9KJ0CM3h9kBzdj
pLdPyKBjP75G3eVaSzlRfQQRIiBCIxEWrMSMvsXxtx2rnTLnZezZgsF05oAz0S4p1LzKVTfRjC/g
VaEXhPX35Dn9PvcYVJbpuZsBR5OI7mzcxLiG4cXMo3CDqaPADj8OLFmRSZoGm72RTgbRFM8Dswn+
qrpmcpO+NoqZe9ICba7Yh8Hy/gk4sSoFHbajdKwqZJx2ZF5wK06SbToUD1+OpLfiuTF0cOKJzZLE
7lju/4xsb6909d+zrsY90v8K1BeOek4dOkybsUHdPJYuKlyvHHHYGQogYd8+Y1FfYtUnQuB5aK/S
dGAWldS0XJakWHGdB9cIHgf8BmyKmdY3TXUCJahWUeUN62gY6CZQ2Eg5YE6QLefwHTgfDJimYonc
5sdQPo2+9ZYmGKhjpgAryfSXVKsI5baYDu04jBtVoduP9U2O+WGeW3zAYbxDtWlsshSoDPuEq18l
r9CrcHf9aI3SK655AML6eouq300u391xmg5oXbqNyKUgoIsHlhHlF6iIygweTI+gq5yfLwStt4on
CIMeTJncl39CK4CjQO74YNRrJIHM0VyY+vh1EkUcVQRJ3Q8S5s1LQVX1PPLokvCzXvlO37mUv2yr
uLLMf/LU8NMeQatQSWfXfm7QK6oD2jsSjolgpEjjOA+bo5vNH4IDVWriOOaEHwc0nZnNn/28ixtT
byEQErRSc5V7DtsJywA40Zifdct39LrW2TfuubZjLs/J/V138mFcMEwuXpjSayHrRl/zmDE56NVp
clCktMVXQwLXPC8IiNk7jMp6C0eCvDgCDY2HtLKfJ7aTREph6f0nW68/Cqc+4aK+eQrRakfpo7Tx
y8jOgeu9mIF8t7oaqZ1k6EMVZs1fcV7iN62H+1AgK85wJDCR1jCYfQv9US8fnIQmyOv/ZL330GO1
h1uk0Qa0aX+zKpbfZTleIm988AZcDAUZz/jYutZ6LNGhmkU18jQJdnXq7f0mA/juRM/4X/Z6SF6X
tAJzcEDwHAsYMyq58J7f3KI+cFdcmq77UAtrJjUvUxmx3hS/B6q+RZNWumwrqULtdW0inMf6YSYV
7aoPTWSeu7sjjT+OomAf7LdQf5pReQz7ElS+uc16BQG2h2iQexhK2NOsaIpuxotyR5t7lysG6Qs+
jyU8eaz3Xe3/tt3gRSdcgJkEk9fhD+iCaxo3J/bvP56jo7WO4AAYY/8UxCabi4WrWGrrJxXsdyTb
EI4TxzoJs8iOM9KEJI7J5cyqY5vKliLIx/UpnQiNm1c8dqkx7SvmUqTX5AxpHLs5TUif/vsSLX+M
5/GZPcYdA/8y7C97skepGs0BQ18j0fr0JWTcfwXStBRSyIA4q/996eI5m9hr7zKUGX48EcmU9oAX
YcOwTwqS+iSWlyTEbD46OJ8iB2lh05wVSyLua2wJgljxVWkOtA8IVk//XnIbOQr5qSZrPUrDLAkp
WjoAcrMMTzglUT0JNFOAONd80Zz+vZg2OrGsC0aERu61qAm+wVHCrUTsZ1Z9tN3orBYrRdOQRBRX
p8D2ftd6sg+92cIHbF2xaUdG4DCXN2ZFrlVvA5bpjad+2XNFYfwyWIJuu6AVjJsPSSzWluIOCLLr
/NYYZakyP5yivwcOVQFpE8YzmxmSQDNGa+E8xNt4DBxgcOmih8NTZOPY+jByjtOOxJ4Kjr7t72AS
vGOFZ7bIaeRP+bVjdMUMMj6lvaaW8dRzDYKLYhYcbH2RSvuIyNkFSufVHpLqyZRYo0ue7Sle/MDQ
zLjFm9ZMB9OJKFTfT45eHnwiQDfsNL6EZYZLhwMsQqSzQy2DGBfeBtWdFkG74cnD34F8btrF0Quc
y6QZVwt6Zo7a86Tkg9sFL+HiwuqAX8wqpXqQwzkNjT9dZBMW8GOhLAbPf4zFiD1/HWPZKwM4zZWb
7P/D3ZksN45sW/ZXnt1xIQ1whwOOsro1EPtOEtVLE5hCUqDve3x9LTJf5c1bg2dW0zeBUaEIBUWC
7sfP2XvtsLVPzjB9WdJ6oaH7raiO3G5AmlLZGwzLG8PY1lGHKbjuHudccnST8XYU4USHCegwVNyF
zb2O7wzYG03OcKy9tTG2bxOHK95qVkI2oZWdYoasx2iHFcxb1QJXCL9Lhy8na4NqG4b5sxcyL8ya
kfFfvYGrzHxq5Kb0DVpzrKzL3ue3maR5LAvnFqo/IpEOM2wu0t+Nlb+6BScuthQ4314TcIOxuJD5
Mo6U4k43JCdwTU/O9KBc3hGTaqDTwImtpmJA92LPVYMBw4ZiaEp+FAW9mxsjR/7hy0kRG412jH7a
bY6lVnrZ98XOiMNoj8Uhp5dOKWj0xFspGjnDgBQZghT0YubZy26sH4f2GHtR9lwTQVlZ8gViK7Z2
poLRaVA5s1z+AzsJfnUTx0FgVh1ARmSpVpQtewwxbO0IxoZ8pYL5w6XthKQd8ZCFLqcoNfNAbGv0
oRayQhXT1v1NGaUStUL/WKQ2JSbTG9I5ndukN8D3Ua0roP4TbiW0PZqWEhNa1GfmyqgZvx3whF9E
FWhnLFpflYEPo4oAUxdmcCxj+1Y131bUPczSRNKetp9dzfnBqPik96a3sqR6CGz5rGL+O7p4iVvh
MSbKz1PuY4ubZNPmmAbb9psZ9JODlGopBE8pqA3mQ/LXZAe0Jpxbf6b4QXgd6IQBjM3AzYbAXH1W
tI5ucIV/jBnnMj89A+3dOHO+TBR/sewAsgwqfZlBI2LZFwwvuRMVlVo4IfC1rWC47ScbmjVWnHSs
6M4VxSa3OBhhu9/PxK4u3TLjsD6YO9nYa9/3pqfJSK21NvxTMRHeFg4PcQZKsKq/W4MIRqunIJh7
nnMHcxG8EXaL7g14BmIGT/x0fUgb0WCOaQneMaZbzcbKk9tcBsPeGIonPwpfx8GNV7Hq72kb1FsF
Zq1RFe5PQwIzGAl6oT1za4d3dZtQp4mK7bLMP1BWf0yaKYxUPIWyAgPYXYr1SyuLqB9rSYwhXtR5
arCQ0N9seKHnriSTIotAxiW8PtKSOCcpc2uGeSgijE2RkdMh1DigjDduI10vnRl3C4or+2BP2lj3
EbEERsgm7VZbMBR0YMsWiIRSPS+zzldmwjjY7uhqIEMwi09YaG/9zFG9tgb8szI9sfBeAgAzKtbB
l3ug6vnIoTGkAJEVpqhYcjq1lf2ujWYHyhP5MWmHuB0FCEPwvMvYJCeJBtudkb0MfePRr+OomiAI
V+14Bk1M5oCIwAlFjNyGyv0pJlgWSLR+2ro7ULFXi//WWWnCNv+rsLS7LvjMvz//npV2/Rd/hqVJ
9YcpHdPWwH4stIPK+b9hacL7A+2hsD3NUM9jsPavsDT7D2GhdsHEqmDiOq7n/hWWZlh/XASopKVZ
DgZz6an/n7A0IQX/C6nDU1Dku+9//kNb5uUHwabkfrBAS1j8V+XX5wNi6Oaf/7D+hzvzFNLYf3A6
VJjh0Ne7ebaOdZH9GPg/VxhSyrWfAmbMOu/LlV20cET5SrqveoG0Av2+JKKx3Kq5eheBIqrZuXOl
/jWbcjt2zGItQ+8w2lLNSDR1SKyfZL9nJvaMyRJD2JR9Dq29nQSBVEZ2FlX6lLYIHWzOXTSAGOXU
+jN0vBQnS7U2TRTfM40bjzsT05VrVF9pFr2gts6WoYXHSbXWaZguDChgsH2/S3X1i3HXL+0JAF4x
RTIbDblX7vCVY7SGjIFvmv/xYajDswNJEKrMfJPOnKnduHgQGQFH1tgtCjGiwAUNKos17chfRROj
uRTpCXo2ojcvOMdkTbzJ3FhxftMZoVLGKMt1SVOw6GBih5jDd7jCqEVHY52q56Gu39CBrc0Uve8l
p6IcrKNoLq1Qnca3nrRDUrbNfWpi/PEYdK5i2g+qhkHWRM1OtZgokkLP9M29bsnB8SKACT9EN3/B
Mr4fepBMpqNfs7HETjy05y5pgX5Bt6TWRfHVt823sIEuhpW3tEa69E7SPxnxL/vSOgtM0mPjyQQa
hS+OleretdO7sEw3oNR+VC7f6KTRskKnlvoQ6UH7mPRSIZrcYjXEVSQfp+guJbHV8sI1qvJ947n0
KfqfwZLTbSesFUyB6o4Uy5FfZAqQ2BTpfBpbamXLu3g3xvKjCrx3QgTFRk/9yY4jsiqF99FifMew
UVGJT7eOhZVdFmpcEr/DcT2Cbp8THl2nAoOxnr0NR5jdqZ+QnUexwapPJUwfDp2otO+hqGAZtKYn
V8e83B50ktl86kcsrNhsvwqB88MvcLK4bneq3HY4Inl6FBxJ9/ZfF+0XcPLtmHAPVv8VYbdwlSpn
I2mhZY23q5PsIlstTT4t2jwUnpy2TPu31wZqJBnDVUqc0Pxdwgaaeh+L+O+X65/5l29EY2muGF/S
RkjmXdnUJJhH6F8owfYjWTREpNgrFCg/Y10tEXKWe2sq1q4zJVuIzFT3TU9XToKxBqrGIzGptbBJ
iElhGu0zuNr766PrJUeRvpiRly0IPgO3NU3yJoWes7y2k6+HmOrSXTbAzfJJgHzg6wkDFO044IXD
Q8hmi0/4eiXuRKwd2zxzs1vQzpjry+mXQOp2GO/gbJJqTSd+nwSwU4yeSHtCGdDjtPRD6WYrAr3w
j3j1XkdBBmGSossoTlHZR4wWOI00E/Iyk9PojYEsCsiERQq61bxen+n1Mrot+cvXJ3392uZksVQW
AcfDiMsExvaRJfmzT4Dq5OkDOu6Qw6Gf4cakye1Bsdxfv0zsRi0w/yWLmIi+jUe+bW2AKLRboAAo
kft9V7K+NZcL6TcxzWFt+TtaBptMx+7meg69Nvivj66XgMn0imE39cbskBviwmsPcUKLoppoXM0A
7trkd0GO4MqsiIOug7LdXx/NjsLRgX2iqKcnxqP9Es4vE5TgUi0RgDm7Wmzhv/9QJoN8rsHEXy9x
KADGY4Gn0tiFlmz218t0+en/+jIxZQN7kUmyY1YN9V7Y7E2TvLzFdWKAF4h8ZtqcCDgBxVwmAtex
wPXR9damkxPt5TfTDdC16hz2RJAPGd1cJ/HP/nz11qH7A868b9vpM6bPvpm0+eErEa0no2v2yGmm
neU869Cl/28Pb0Wr293cgG/xY4EpKrboorv3TNShTlXys4onKjJqQgPAM07tWQGA8k3C/ArYsQvu
YZxfvZccVGEsG3pk2+s9fL0npJGNu8bOHkumrHvbBU9xfRToNIcmYDEp6WqoqAL1S24enVl1m9qx
jwlsGkyJ1+uUI62EQcEfWOSy1xi9t7xxKFUUiv09ZklutohdiNex5B/lfKoxR3EozA8MB/NDMoZq
n1hbpzMI/2T6tnTTY4g+CKpwhMxXmILTVEX/DEtrGabEqZBhMAVWehouFzcHZWKEQbmQfX7btsx3
oLjRNsKbsizvVZvbt64jNiro5G5SU40qa6J8n8yD3Zb3KXOIXdma8ZKYeJCvcm4XpUNqU17kK7IH
KAOKDiF3ypunm1wjKmEE782QwBwe3mXKedEFxO3rV0kS6a0n3JNDNNt5tuTvAOX4fm4f05gdw2CM
WJs2khDXnza4nupF4QbdWtGAuvS/t+guvc9eDiVg4kOkB16jdjyE87zrQ45vVYiOwSAYHnReGb37
MiNxjoCnHVxSuKzNeBrYutxBwHXGI1JqmAE2To2RnbFtliR5xytrysdNY7kvNECx14AJu0mRiS1A
yNS7JBhp9LXGgT4yxHfLOBes4IvCMz6CGq+VhUJiqZy7OYrGXeok35wTn8Hqk8pUdZoTFBr9GQEd
mxEKpqSYOFyapPnYqPXx6Qiy2hXHwWjfJukS2FF3A8u0WiG4ntdoA8maV+oGWo4YrdWpaiu9RnTN
gTdS0d2Qw5+fJa6VQn2bRroRtVxNcPKX4ewaW+Z5+pUK6SJR6nHhPXUpjZ3RJ64D1T7CgEPDFoTV
kl1RihfSlMjW6BA/JV4RrYMeGzP7aoUc+yZDglJV48USvTJtuPoWWK/lFfdCB2Ibx+6dC+HxILw3
s4nQf8NNXxVNzcHj0sQaOeebPYkkAe6abowqIGSWwX6JhLy/DPRDAqBTQUKM9SV8tJ8I+CGxUOYA
sTJbEkxHBECXoQkDE9+VBzdra7ipCLLH+hS1VfYkDA8ZSouvI69uWXqRBSNf2Jpp9132tEUjwKZj
qzYmTpM74aO5LvuWhR7e4NIZOPUgbPOMi48IW+6yr+lYIFU5erG/113lPpsD8Z/NyPS94968sQPE
51oyNQ6K6GAARuvxdPPeacYmMPexj0xrTxbd0a6ZBiYaY2tVOSHtOXxvMvfV2ulQOFSORFASG+zb
dGJ6E32KP6HdG2vH2k0lwKqathY+0wev0T8W0Fw8SapfGLr+Svzih5biN8gO8P/QiQ8GgmfqL9o5
Usc4fzMXJAsbXCyrHTMCZ6uq99rjM5bbSPdyShwsqtOd2fRwfqbOWHBT2nN8aVoXpxiZfTlFyWoM
XPMdq+QzyXwAUIetF8xEN5VoW7OOyDDhzPaRUB0yBGbU5KOf/baNkSFnY0sWuZS0gelujPIXxInD
jqd/TBJ/4BYYfYaHi9YWuwhJEzGB+TEJ263fyxdAVQTtOslXXLuH0oVROFPW36BpwkZh29V922nr
RqC7ADaOmrTq3Rtaf9k7oSFHwwt/3IZpjxGMeMyr8KhaeehpMaxc2yJkTuOw1BlA5y56TLBjNyS/
dUJWaGXVd2eGT2Ru8BKou7EtjjWNr5e6xIZlVumr3UQ0G23bpsHEIaQHy3O6XgLQA38+un7px16/
G1x5/Nefk45DUShqa0l8Ceq/1vgVKNdd9VnzewoQcpAIMuzR6NctEesibc6UbtGODeON1uhT5I3T
ya/KvbBid+VYzT0Cx18DFJZtpZA/JJe7P+3MU3K5iLIY151HMy/MGu1ibG1Y0GfiSKwATM+mHtxp
5QE9uHGF8aU1nlKNA2ORtF8QKORrnzQ//dSUd7WQb40unkxCM0+ppp5TTn6nbf2Vjnm9lbHbk507
N6zC9m0W2bjcrPHIYGvJWNlYuDbqWs8IkmORCHsZOtmBOnZlZeEuuYzTcxZpemrur1LGv4D6bKw0
fSBT5HV04ruEjt1cemeXudFN4eLa7UfxUbmcMia2wvsOfORtd5H+Y5sUH35G41Ve8nJMlJ6gde1x
f70YYAf3pen9Zpfu113iDEdF0nPhVGvV0AD28txZNo14wgJ34ej330Olz37cmnt+Dnf7c4CiBf1H
e9aVexcy9Rra2thqMfcIW2tnlZE1iUue5DkizJakUexjHfs79A8vJDtGk8Yr63r3IRIgFH8l6yz+
PI6sp9CJ+1MWgzSy+CTbbIIOUTKgXj/nFKd24qbNrkO3XwZ+tCSlhKSdzHzz5kRvZvbvVdXQ/C7I
rBDK3JjpcO4TjkB9+Ow1KlkzlSS+N09/Bmm9G4LYAtWD/c+m0bwpkg75mOBoR2BP3OApcmo0m8BY
y4SebG+ihZQcgoyKafxQSWJsG/kVx+HKTlDFQD73+Z7N+0yttRBWY9/GEBLRriSPLlOyO+Eq2mSF
x+2RmquhcZp9pLN6UaM/musQFlkeYV+v7W2FQ5Bb90sUo7vJOWFilkcMocfi2RpwtqeMEnnB+oVj
Z3Kvwa+vOu2v0czht06CrWPMv2h/OWh6WiZnl3R0FlhxKSQczUgEttShruioFSLXS5UNhL6Dq2Le
hrXZtDag8lGbVro+RuT9RVE6YAyql2bHtHaY0+NcBg6lSkPW2ehZh8oODiGugiSEnj8CgNChwXjJ
9JGJsApSfXb5TB+tAS8SeIg0JoiJtpj1IhaOhhl2mdfteRXhBVVw+pQvEcaiBsN61uEEAKwZKcSH
NFXuyXa8wbpYqhjvWGPudjXqDj56JL8HzCgAsBarRiBNRYVEm4F+MJZYcrlM5CO1M6NCnb1d5QY/
g2lsg9o+dxKUasmdJYLHoQTloU1iZkfqwyKXVLYy2jayvhUBK3jg24cCiSYSLtgZ1ENwkUxxlsL9
mBWGNtuOoOpA6BRw2AhYY8dyR44q7i2in4cADl2gSdrVrOyA06ZgR1QBiHfmVbTPSHiKp1NaG6zZ
rbmd0vucGdTCGWlKFwWzCzfn0D3wrQCZ640fovGRafvuc7jl95dLAQr46EVboKxy38ODWeQJUxXX
DL48+wKbm6c16e2MIP2Z1cCiH8NnPW2MVeEyi/YIyUIZDx0kkNHOmqM3VwzTJ/+Asi1/GLuse2Fg
wqof/eSm5x4rWmP8UP8WSUu5SyqQNahsFHnKAlphDwSGgQe6EBe3IZ1jG5bXUgH962uxnUvGXkFN
rLlyPyx0OdDbjd1UIAk3WS+gfWMqBmQnXPsy+fbWttE8mw5PtXJ+R/nc3vU9TCEnYIVLKgS7USLl
fgiNF6tPvo1ugGmeBs8FvZHdSKmFpEmTaiG77FmUIwX4gGzYY8TMZrCsB3TnU9VjmaiGg4AUugyj
GvRwOf2OgpxUVJF8MlaGg2w7wzP++YEMWSA2jjprHq1GXPqn1CGII1fOuJ8b6O7KeOWsGS5JccG8
75uLoY78jeXD8pxxHuQBFSHQDjpPXcc4agDT6cXEXXmg2W2YNonuQRtqikxZe90BS8Q8JXpLIGx9
4/WIrc1pGrcdZC/lRPbKQ2ZrDVO4pd6r6ZwHFjpi6i4W8AzUCFVVL7y9xVRqw69kHoOLt68YGMiJ
aaTFjhUpsgdM2sMRiIE6XC8BqJs/H6mK6WrVm7gmQQkRGqytBWRn2ILZbzxkHQnRTHgYTfRp+4V9
IDrgh2wTM98XDDQYclqH6wV/d8b0leXDM5MYJnNOPgDiMc9xS0Ix8mWFZ2BZSSJ5I0icmerS5znx
9mFMcySPMDl5ejDuJla5Y+bNODrzYvo1AiOuw7VBR/Ag0wvyZ3icp3xL4hRCaOCY+ELUC9w1BYLS
IEw3wmddjal6c7zuSHGrgC2VFjKGCaRLkSCx7YP4rrOWXk9sXlVG011xuajcx+gW+Ssx5btwxCxj
9u+E+qqdSxbcqsZ7tpxyavE5pH4WmftJPv289zt4ySXL3wpZOSkUM1GVQ8WdC+OCYaaLt6iGoNon
bD5DklqryQUs14u2PzSOfblZxt8edtP9fetEdHo10NxOsADcYC9eYvBvHudZYAiIg+cLYOqWbFDC
hPm0vlm93eDOxV1XQmdbcjYQDHK7T/LM8vs6UsMjposdZFIyRZyOsniAhlV58dI2SeaYqCzykIV0
CBVK06T6cptLbV+15k3cfru1U57q7CsKHeMYsVlRc8qz4w7OjaM0YLcHhFjHoRe3pVnUJzizMPuq
9LPtnHJpdMFvQKC3QrwWie6WeWKj50FnnJh7kUcHjdTrhjYexzki2GvHPSvUzNi5MT1c4pzbqa53
OMKxW5Rr+F7Jagq73aDteAVO+70ErcigFNBywmxw8PJPDvolUY6vjqCBN4uB4RzDaU836yj91gbj
HnqJPoGmZnyyLsiWqom+x9F3djrjqHtBmluufvKSVq4QgWWvfVydMaqbb0OCs8apjtUwLLsSkUvY
5+mdXRX3ETVxHrnqcyLBBR6NcLV3suQ2C4yXzCDiWCNdmWsil+ehfMjL5mAMuF6xoiWZ8ThikIZS
zIcX94+Vf9l4KhVBrzbxNjedZ0zHHumerDM6OBGcQq9HGsmsenFJ0JlIxLXUm41Dc9k7LM74dJld
jGgQPNNcuv4YLDxQgdgpV0XWTUstvywP9gOT2vXM4I9sneIckvVlKiJ3HM+VwEX89ymJnyKyxTeW
RxVR02ErSjxgYxPv2gF6qBcOlyMz0fJ5mFd7W3oatIszPzNV6CIZvIxKyHWVmDU9CJcD4Ny+ziFS
6Tb2ikVaK/akgHbBxUmQDVhOhJ1h6rHdeqemRr0ahkG7RutzJAz1YDb2viFarVRCncbYuSq3nZW6
SFHKi7Tk+uh68bR48Kd6a1+StpsM07fhj1gx2EfHwTDhcqldQWfrvmCqflPwowqBzzBkXLWZydAj
P++lxqgIPLHdxWazt5gbYwb6ZffOq+lyNMux+dK32EOj2V4I6X7kPyN3UIKQsCy5VOkZY/SkKTZu
7L5E2XtpXshv/RzsVdieXenOq9ItTlMFCYe+WEajHrWKbSC2DGYCc2E9pOQbLfEK/XLoUq9oW94x
3sYkScD3BeFAd6rc1OLkRxgY6XARq1quoilrNxmjs2UbDyeoDETz9RB7hiHWD4PkZnIsrAoN5xzt
UWOWejsmQbNrKob0usMiHIMXtbEHNwNZz4UPVDkk6XL0o90oGzJrCH9cKF1CqNNEIMSNoZ+cgk3c
1c0qAboH0gql2XSxrsFx+w6sW7wGMzQvYIUD5EdU9hE9Mze5N9dgLum+wpXFPs88hUi9OUiMLZ9w
cjNnZxsgtHOqEXLPiCt1ukBHLDIWJX5TleYTtPLBXyUOacmhV5k0UfibKnIPdjByw2f1SZL9clcm
IDBH7EwL80LKiaECWdlo7OhKOYpnJHCZ7ABFtYFlnVhTX1RLIXY2W3Zp7Vc1m/572obfKDJTUlPg
lXushuuxW/YNJj02rf6GUXMBH7x/Mf3y3bBq68zpBoJ8FJXLyeOzjfK6DhxxzEb16mQMMYyi9lfl
pQ6P0k+rTfRiHgPugI7mAgf224Jyl+PBk5JZddt67krFIRII4g10aU37vLc244T/KqmS4c6QyYrP
Aa9PU50zKz/AukPPOhtqzU92768XYCVnPZvUJ45jYtLAtzkyLTw4Bn1/uXdj660E3gXiDssqKoiL
O9CUq5rwsoPdxP0qblOkkTY2/1mUhF0EazFVl7WU4Qj50+jH067bpOO27W1Yq+2H4e5k3HzyPPfx
jMDBVPdZ4zK7semrCfvOI2gtJzv2WNveB/GD9iq3wuxYUGouBtLO0MAFxpFscAK1EA6SZymecgt9
4uwJ9qeMdpvbe4w8FcftyX8qnehslmqP33DrVQP45bDaECoj9xntEilD8LnYSZq2e/KVYW1mw14o
17SZH3mHEf7mIU5gXkbiyUq4DwynHlZ8UjNOqENwQt5z3/Q0KBpAR/6kgnWGcK8tkIyNaD97GB10
uqhN6+y21HWzdRiLACXoSTurYdAZSEHslphMcnlUFyV7i1t18gjASHZDZXx6/kXV7szb0MrOhomM
yKibfeUwMaYbtSAJnAp5TMeFgeQSeSR2DD7727aOyeoUpDtKZKhpE7hbBLjxm0sT1o/r/gP6ZLPu
ZdltS8LAbtPeOsTTgrieYW/FpBYUBpHrXQk6N75YsVACTW95l4qVp2QOscNub7EFX1j08a+EVd+b
0Jh5IXmKpmktWkGKYKEcuY4hLN0Lg8IqmZz0scJjtggM33xpWjpSDGfOVZWPr++ukZbfTjlnC9cc
u/vakGrXdraxDsJOPWnpfsdFXH9bYb9riFwJVKPPibQYO8A0HvTOJBnqMU9CyNNmJL8DnnNkMgLt
64w62povTUM08a60jyxU7VFKJtAMz4pX3ZSPbVP532irDiQIjidOHSD3evGJA1qzNMQGJB1PrPwW
3ZsCqmb0cJdlWWbfyEginnjpdtkipFV+H5GSvou08tZjWLZPYBTsywKXxH33hNTOo/Pr1MfUBNjU
ZRZqAg+eLFDF/NWq1XnW4DDqdLw3EdEu2lpaR3IlQPVz593opol2kwR+imtU7xLT0EDNPXT/jRrv
OiIwb6AULoindH+mOHz3U+2/RG7tLmyMMN2xqvG5D479TL52iEJwvkOSQO/WMrKtNY0Ipnzn1bCt
ZtFmM+NzmE1ADVAb90hq/Dp7kJl9bIQTIObUepsAXVhM5YToHKQMIJoKRaOB/FzgVa3HYFh0+jdd
xOUI7GnhOHa6kYJmQOVP440qwjfbC6mt85F6vRKUcMS2JP0uSMNmx7BsZGLwTXgz0uk2WlRFD2NN
4bRO2/6HBaJ15mPGO1gPBbhzQPkD7yqnzY5MMH5kUlbl0jaGXzGO1sLObiEUYK9qnGNQi3vXseuF
PUOqlIzNrUChPxRfPSb5JX2LH9rWD6bVbS2P3yYKk2IV1tNLU3w0Ds5yw6W4Nhg/MR7hBJ6DoWun
YyC7df9phxGhpgMvWDjMP5zKt1M2vDg6OzscUAiORkMRcS6dKI80b4LfEDNv+wZhodHOII0KDCl4
NBy6363lHucsfdCZ/BldeZKq/2BjWo2F9s+Jx0gZJPMHz2VdKMZBY9E82j3oYSNke6+ALy5cBGDW
I+QDomCS6YIEKm5EOf/uKRpk/FYb+r0LQN6nwbBJ6a/kbvrWRMfeUFA/vLPZwWNVOJEday0bNqEg
+aD/RrHBLMnE/u+AB6lcUHrpBP66bqs3HCYMJlMW/+i79fOJTx9dqlo0L0Eu7lPJkzDjL4Yx+8ni
cBqZI0p/n7o0sL2DnTgkhmrggWX97cM0uQ961GVuH69V7P1iNT7WuHoPJpj1siuau7GZEZsSit0o
MrimJx2LbCnxszIgko9GPVv7voQEAM2CgtR8bwPI1WUsCYtK5ofBj9+yPtI/PWf9hK38jneGxl1d
IgEfIY4henwwoK0gUivx51veXVlF0ym/oBfnNng2o2qjndK85d45+pXu9h5+iFs3oebHe58ARG3r
hWsVRCzp+OOSSuI52U1fKmNdtXFxN5fyZXCi8CDYf0CjgM9DGjLduC6lfhA0C5UnBa1G36czfReF
IljUHerjKIQTmgEiptiqIQeZYFEHlJppO7C1WGD/u/CXZ4P34LxqLhNvgPoJh4YE+rDWr12Nqr3u
Gskc9WZCiX3IQvDV/MrCoOHkT+Cw/VQR39Mka2sa6G/GMKC96TNAOLOc0xVuaDjfftttE9959OgN
MMlj+mgzIUb7V4LfDet56Ssa/Exu4ls7Hv7zoktm+Xrs1ebPbzTQ9ZaDov5QZQP58a+/ff02Sv9p
JbKB33lMxq07lM+TU+YALGwIG5DUcMdHtFDhLv+emRUOBdG8VceEV0/estHIhMxwoELssnfjki2Y
5S6zQxESFzNtDFzLmEI+taYP1iL8oBbAISV8mGQsK0ADKPWCJfgBf+0iNzyK3GLZD5tHQeNkmSUR
chrTIwku2dGQSBb4RUGjzqvc6+APJXs7pFEXqEsCivUVz02wdFlAblC+rZT2dop2DOFlSOX9tvql
awxrs3cuTfgKVuPdR5wxl9UQgYXAZUoEynxj2fl3eRFGdSJf58klCnt2zwVmBBrtDR4QS+NMrziA
QeV0tqNkrKtThGJmLlethzGZkXu9HszuXkcdekxj2YW4vPI2/TRH7JW5wI/S1A94xx4HxBsbdCRb
ksUwGaRFhXGjZCAdSG+XGdCOo4FFFuMt2tRsSI+RGvVuBEgUQDzdA6nF3llXxTqrPJs1njc6zaw3
MsA4k1vvnpV/z6N3yiL0CKEkJCXnS+yszMAUCrJVE2ETm+rqlpDzPBQvVhx9SZWUp8lkicyj6FEm
0CudqsOYluYPQ1vGLAPNyVfxupl91N6NBFRaUUkqBrFh9in1dCrL8kn1JHNERWNtUflgFYw/GaT8
NmeGWgwzxF1opA8Awb5zm/dM+txrmVmvM5Rvc8XALCk85pKhlx46N/0N/iNflyFapBBMqw0UnsCV
ed3PbXJIvYD+Yph/zh69eRpYId1fgjcyiDD7qr0pIcWtzN7NNnXGMuRfsDANCD+UzQ+B2z7EInp2
JQp2zpgLL0uTlZOT3OrHMsWTys7xWAwzuDLxY+YQoWV7seGKA/MeOkShyJ7jwtybQrz3GtZm1EUP
dWVClwPNvZpbpjLINPejGb3Pdrcc6s4HUUSMedQ+JC65BfAv7/OiWiUZwRJDEEIEoeHakoBx899a
/0pr97/Sv54+088h+rv89foP/pK/oi/VwlTCsQTUA+Slw0/T/vMfUvxxla+aFjW0JdQ//iNHexT+
8x+G94d0ENd4tqm0YE4kvb+pX90/Ln/3f/+vr/F/Bj/F/Z9K1ub/+fo/CGq5h/zRImG9/Ot/E7yi
j7OQu1oW+lrLQQH574LXYHKB/iQEXocTZ3bpFcWToQFDypyO2zTo/KnqFKGrgzpcvwmCGe1NPWFO
jIzTvy65D3U0Yh66SpQBNvmv7yaXR6FOnb1EiImt2LzlpCK3sZMYe2yxwCDnTUsd82bWtrOlGM9W
1y/pdrTAZ6zq1qoa58khuq9Dk/QWJkPCsGc2lnWT3P7tvfrPl+fvLwdJkryb//6CEMfomKy/pmQA
Tk/u31+QwhAV54OZMrIynsMx5gjYoxrhUEpkxEUYGF8uaRPKdTQl58rG3IxQn48QvYX90MZ3M/wJ
mkMRIZ79a4Hj4Ea78Q92CE7jabbymNnfCKIB6taLdsmQfthgKmKHahez6+PUgjRzvRtCUX5jLuL4
BUYDJ7137hywaQk5TaViyILshySHDvc46SSTpc6xlG8Gur7jQAuxTsiySBmr4X5eUfwTxcOITZgz
hH0LfEJHcGFP2d+VzCSZlN10AaA6x2H9IWTvMBpzuqXdmC+8ki5UbJO5FbXdDvfOZp6ZhmYJtO6p
6p5qksCWTXTyRE2doMHJpTI5crSsB5Rcid2muCERxGGd16G9Q814oSv+H+7OYzlyZM3ST+TX4BAO
xzYEQjGoVXIDS5KZ0Frj6fsDq+fe7s2YzXYWRSuKyiySCBfnP+c7ENtL8el2mIHc/tJIs7zR2Yzg
E/PQRXrc51z/NrFca4dL90BvJR6NAEfIStNzJvzDnSZlQqS+b2y+uozdPSMJ07DfbTpRq4bYQcM+
v7FRVXAIBXdAgL7IomzVUmKtuzOS/JwkGU29TooHObujy4/GagolA6SUMd8nZns/d5jWYvDvuJF2
vSXYdrNXS61TY3wtR8jyoIoRpBIQl0aMJxKZGWR1EZNIBDxAIW2VMQYjR37k3JzeGMNPu14BLQpk
mkwXPDsqWXaDXihCd78kooFgR9qroc54WHAzNxJrdJVy2G6grQ+LE+yLsUh3YyAuhkkOT1MakgVE
9h3mCXTBbCprxVhVwTVsKcRIBLh5VvyVtx/uG5yD6H3WHp/AdJIBfx9EHKT3znx0Z3HnGMiIMs5o
6gmq+Ujp8q2Vz/sYlCtnikdJPSyUFfnqws/pg+wmGS3mpDwJU1+58EHTXVQ1j14YWCePdk9mUQ4X
agPbNBUEB5s5CvQDhvQcZz0WkEu1DhUZbvD4DZLLQt38iiP3hEx6whHrd451B86KsdlYXykNqHaV
8OZ94MHhqkZAp8omGA+iZSHdSsAk3yVpz44IRapn/AlbYlNIgyS+hCfH4PAmXu6Chd4nXS0kkFrr
zl7ktB/K7Duz2nxn40retmVwT+PLaQy9R9tieBl3+H51cyQthjRfADHOTU7rY7yctFU/YyznMfMu
XuHdELWvobnV/c7oeIwWXuhEHoDZtEzuOO/UUfQwrjgtCmLppXUv2uNhGtADMgezNYwnMsiwqzTj
i+7dRRiXUXaZDQBJHJtJEGB3Srv0BX5RBErM2KQOf7DjUM9VdiTQsto4l1UV7G2HMa95QPZkoIJo
3lvpJ3BvQlxRD2pYl3ixSJ2nAN2OojdeJUGjhf+pqyamBEP2LsS95Tuqo+HEMzcBtzagQM+pMBso
WtCExgqIX9qBbUCidZ3mJqAiYEoB50y1+ZX31QVj2d8xh0PgYMFp4v4Jv5LPn8WVcXLsI3Xm2F+p
UohlgPsuDX/L2vLOjTl+DVXuHTAlPFAuwMI7FshJICaBi2EC28PJp5FrvWi0eNfRNe3iKIfimiUW
5LFpBVI5//6sKui1I5pFVm39Yswt4CFoflroGSxHkuYOhRVDSJ96Vpc3pDrLG2f9N2UDdUJnIu5v
tb9Kh5FfM8IFDuPEo+fLpTDI/mzqafEpA/AH8VyFHftUWDV3s7U0dz//FiZgK1jnUFnw9/986D9v
XFJyuhPqgCANfjMNb3Ucd1eAaFtUYfPZaFnu+7yezj/vwufg1BZEhv/zbt0gJGSAKIkiWNuqrM3n
skXe7uPq8+e9JnHFo81s2yTd8NzRLr/pJi6ExEZDYljGpxrwYIyFV+zn1dMtXQzLP//2n3fRVUFL
AzLYpYIxO+eHrYUCeqkyMzuUon5qWh5BgxHoeQE0Hpat80dH4UeaD/YrXutkTxdwR6+cVjuV9tgX
M685Ep2j8A/G2A6c/i38+U1Juew2V7p6Q2R71yot/7YIotnD3MNEN+NVJSoH/TQxjPLNuFaXuVDF
jVE6FFGNcjxYvFJ2tVvh2OtT79sB39GBKkOs/mqjcnzNMZDvgaqRhwcDm7VZD62lqg59MKePRcTB
vSIF3DbujVbUrqbaMI64a07DvKbmXZx+dFX/CdNA4J6j+qavX0DFmM+c+ZMtWIsSwcGx9mQVl2sI
cdPnInOrQHKddCZiOEc1FLrZdJ9geXnsarH5EfG3TuYq3U8vrIbgYT6JOUIFAY8wu8lbUS6PU1il
JyPTCEqJ+CKr9tXgNHoo4pnR2eiKS9bN9hlrjzqoLPKAwBNDntwWzHOW85MKQq6jsbpPu35ft0n5
e5h7i/qgRfrTCrmeQjM4K0uZZHNc513UoMfisP3il0kxqTTbhyru8S4C/9p53TornfLt1IX2rbZv
S4fwi1WcEoLz/Pr5QQFlQUJrHMHcr3XO2TIKnkyGlP1kyGtO4tDv8lDfj70GvkkZ7qETKRHBCscO
cPHlEVan3oUfUCyX+yWfI98xI/OWPgeCMnH1N8IjjMxMW330hvtyxAeMOJBNs4n83+YSj3+27TM3
Oy2JQuAPYhugYlNtGYsSPBG/WivJmdes48HIoRswTZNDlckbaFnqMaLus7YUqnz5Mo5F9UwN2mlm
IS9Ec1tV3S3gNQKR019HZy/C4ghEjklse9BF4E1oDzHVeIm+wrYTdyXCzgGfNghzN7CPaqheqzHu
bspmyyISnkVjN+AWg/QWNWfaRjmizET15WXyyuVUTg0B6TPW9uSgGrxfsqQ1bqzxajfLeDcSGjlI
gx7PYblitY5vC7t8ih3YShQoaNo/cYW275kCze2Cf9tCnFyepG4Ow0TmmUZC2HEmHSVznr7pgfCy
cgge1VhbAlMBZ3Fvl3G27ppM/+4q1RyZU3ARQNPKPCUZ/TcTpoTY3IhJsBo/TCaPh2Qs/RyOs019
ZvrIlPDeC3L883nG2pCHTzIzwjvUudmn88jbzKqGIHfVvZtflix4CkFJsts465I43ktqj86ltt+h
eJMb0VH80BXBG8GlfvdzeA6txrj7eTNkNj3CVXjK7M9KLhp8yWw+dwacjBBgycbQEAz4xb1VOZaS
OGA89uNt6zH7nfoxuUk7fl+V1oMftQwRLYUrG/Grv1jk6p4GJ5O7dtS/whl+KIVzBNnXNzGDF63j
y4hv+krQ1r7NYF1bzIITU1igi7HeTwuDV3uJ91U6dfc5LVpPWeS4e2PK6DSxGdEu84Veme4hmmlZ
GsrkJsyxxBcs1rcqqT5tnHRexn8bGNi1IgKHQBdGjq3CRKmyasSf9Q2Y28VPkB93amYn4RqWHHmg
x2sgIEK2mlxF2zMQCrMBY050m9lu96ItTltJHL1Dz48vjipxfk1G+B7JodnhZHPgUfBZ0S/H2PTm
J4p38f6Du/z5KlVBSuoFZ26I/QZxixKSUjWUt4FIy9sYokSInfPnHTsw6B3lcR4CJ7sa8ZhdqdzN
rvm+L6Pkaq4f+PloE5RyZGTGV9W2dHypC2jz//56JTWf/nn/n68pGTF6ozT3Px/759M/f/J//ps4
oNI9Imf28yFCFeZFa0S5hINX0ynM1Oubn3dtK6PFNS0ordHtgrF8/czP10TJAmvkv78o0f98edOv
Q7e6o8B7/Y6NRSNWhfONh0OF4Nf6sXxxylsNiuPnE92TI4PwviaFcp+BdrlEZnGTmGkB8oQ3ogNb
N1llRBPWfEhC3b3khQNFEIP1z3tDalrPej7UqrOYZOdXWraH59op+xcXUSrCRioj132MY6WfCCvi
QNT2w897VMnMW1Jk4/HnXZv1mx4/G1fB+rVUxc1PBU0yMdenib+Yk2hGVXRgxbtCB/rTDM+6XoZH
dwEmQZsJ8SwK+lwC6jwNGOCQf+lO3zBh+WjwgdaN9QQG+SGKWHmS0G45AOOTrmTvT6HxOZhJxy0a
/5xx68r2w3DCKxf+YxWZ7xPYLhBO0W0yMikiQDBgLdPqz2yvuZU6o4GtLVhxg+DcEeYuy8Qgo4/x
UwfoyraxFhaT/aYZMz/30UiMm/9LA5fxYQE9P5TARco+ExtAcKdaMLHtBU1SsstP1EshkUqPYDmQ
TbJyNpW2xW1giRk6bXRXxM+Ybaw9rUjE3Sp4ucmC8Thp//YZWKiR4avb1zepM4D9AHCK3T+8uJwZ
NsnoPWWagTDeN/a2bjwF2KmPrNFjA5bf7SCIN6G8d2J8aMNoPHXF2ejaR3adU++Mb25ufKNIfNpx
vU96AFyzCUy3m8ITo6B91YO0tgywVXUGYwkqZqoWKlTn9BxZMufGHt/M3AB9KugvtZOXu8ZV22AZ
IwiI0F8ai6hiqqnbNJLfP0cfiZeVds6WfEP2oVdMz5CszDOyyqkSwx7SAWwrKDH0cr4tJYcIwZG3
7ynkqyuKu2kCvXWn72wS70PAfWdGIgqWj4DqPsOJ9lSuZVtP/rIK43tBoI/vZ8nkLoGvDHTjQ7pz
ixiKnTVd/phJ+YcKcebCzYtswe/F5Z0je2xUwu8azu0ddpWAztKwii5LSR/AbPZ4h2vIF6p/dEJQ
VB7H703UWLcqQm7PNS9Ye05Pua5ZKIsRY95E2jdNcGTzVFv99BGk8Td5QcFj6x5RSA9pL88wREDa
RHPiD039hxP/RhruDf/AK0VZcUjU9kb/viztexrhiQ4NEH5UdndpJ3klRgSDZeycHE70xsgqUNj3
noi7w2DEj5npdCRkTLi9XXG3JCUOfOMz7MqPRcWAJDEubmSgxv2iwrfEq8h0uyjFcT/4+fNgc9Ws
iNz4znLg2R0uI9eaS4/a4Od9R+taTBErmS1nL93oby4Yg5QFReA9L8MKOwCm3T+oXTj6kpKTaVfU
+yoBMK5iinNQB1rbBYY8K3bGtPe9/tEVS/GGG66QVnxoZPAdZul7PDO0b+tpx8p+ynJqcJzwOUK1
wmlBFGBqMr7VOvCdZuGEJtpLSpk8ant0Z/Yu5QwGyGyteSXlrfFpdhxvq2lbtfMZL4W6N+blWIMH
2KX4lhmVmVee0r+ybs6iKhhcqbLZZw7YlbhFhWPeS7UCmjjGdoLmSFPiUDXpV2WIGsHKV4O7+Cml
rhxG9uTuaAw07jK8R7RG+VH+i3Pu39pzoEGU3mMWHMl92Q9Vn+27JHH2QcTRmEylwLOcvUT18mRr
aiXjnmMu18EVxcLoQQh8r0QKaF9unn/cMsKiuho8EAqAuGYd7HgRmPUbBbWI7smLVc4Bhqh5PblH
6tY+aplO6Drqe+blp1gFt4Dpux2YwqNZ1OElWwYaLqxjnxcYYrn9zCCED6JUNyQ5L3FNq72xUjxi
TdbS7Y17iWHoAEjxL4mBlv2C81bWmhzc4YG4ofU68n1JLFrYEfDq1UQO2V29O9ZojBpOw3cG2rSK
c3WoXPc1LZvoCXRdXNofnmPK81jo6CGNaWPpWp6qmJoPj3miYdvlQ5Nz9VuA+6YFpjkFxHAjSKcL
Pg3baQPFC3bceK4CZOPJzG64qJm+XTTQmhMG59P4iwbzx0wW5Zs3tDf9xLahMXkbmfM0UBuy63Nw
xt1ibiLk2i0Yn+YQkWbkPA+G3LZMnH1hDTD13kHIHlyadySoXY6SWYq4Wv2tE1rYswWsSWPqpxSS
jSmdZ6cSXJCBHswj0c+sR8jMx+Ktg5lKMRYv09LFMLr0ZxcCxKsJzCeNIVytkXS1vAt8I0UOP1U7
kO29qQc1VsS3SA8fLR9hyD6sHeJxvCH0Yx9Ai+ytEbZZ1WZsni7KGta6ZRg7v+3Ic1E2QrY79Y4e
cKstkCJ03TyNwGhl8N1fE3cIz6NUUEvEeGc49XNK1GnDXBIfT7C8ju1TOtGD5Lpe4csKAr2hAfC3
bB+1PBWhdq624s5Ahea+D8thOxuzZLTJ8UNxwl8ieyeq2Dz1eUKlQW3u5MB+ZRDy56HBcpCJ9hxU
A+paZTwmSr20vbXLeZT9qch4wRhoJDa1XqTrISEa6jo5bnRrVO0KU3tDwaUQo+dOQ9cr5zOLSRkq
Ibt7j3l9kR1X4/pu8dqX0ssaDJAl+TPGUAE+CM0gWng45aMCLqhwjRMGNHPTpc2HSJdPawFoAN8Y
f4WVH2ZPl74kk2mMaHah1gbLWiQ2P9h7md23an7qzAS7kjIfEqjq2ymRxsUdd6pv8a2u1E1Z595R
KPc5z/056YaHjpnb1BtPxqjDY5ZQG5iQSYwMvBmy9SPFb6m3beSTJrrNRw81iACXYVXRfiHUc9Mt
4ZuXi9cuocEmUfW2M6Y3l7zgdlzqt0J4H4hsgkKq+HnK2sKPe2WfjObNFnD3sRdP25RQJGjyTxRX
zEmivtiKH76VpOdgGB9dgDXHyHM2MKaa5jZb/2DUww36h8nMmFMN0ZqdS+Ghb3WAxzJeNIqb0ECN
xsHoqUEKCv0ik5GE42z/csid3vPCC1Y0eUIfF7ZKEwragM3AeIDsbZFsoIVz1tVnbzpoiZTZZkO3
sdOGr83Uu6rN7yEgXRka3cnI7eig1lt+WUfXvmkfCRrs0UCxbWPdIilxE+XJN4GdbI/l5UHNxotn
FnhwygzqE2vy1gl615dilGR8mB4ofWq8ST1MuqdzZFVVaPPKvNc85qLvssYTDrqPvQ+Be24bWES2
hh/DV4yBKaUgL1/8mrJv5tj9/QAd0TDQTIo4ydH6PYIhPDpHZXkvHSafzdq4sCaXpu7bW/F9AeGS
bRhNv9KiNa5L6v7GJ/NlUQebykuplg9RyIcWmudWxcmbC0GKZLU8lH10Zyyc/mPCmZu5be5IbWCs
jNQXNwMQM5cysuO9wPW9qzW95pP1XQmR0P3XZtsp0GzqumARgWQb2MYvKseRWuQHPdkTEQEQuE3q
npIG447dK0qVxtQ+0op5tWbX8IPQekbSRodmqc8ic59r7ytV1e9BNw84zhAx9Dat5gcO1kc7E+lR
r2TLrH4pJk5VYkG9S2jt2rWT9xftOPdjaXL42bLVirNTrGaI4oNmerkl4wtnIKySO4qmDtXAXmFw
Q93ZP4CZKcLx0tlolml6p7EnCIdkc2HczTmiz8K3UoODZ8TINAmf0jBCcyoVRpbcN1sCzFBd/y6h
0rsWiTBFA4JmxxotcclACCGgvDaDDVXgsK2BfQV06JtsYC1+TBYw0oSM8ra2IAEA/+Wy4jRszmT7
wnR7H9bXJv5Wqpmv9RD9GXXZPRjhpRpXs0Ir+a3jHtwL+sO5F97UNp3Cdbx+Z5+T99rEq3Rktg0L
x35qiMo0qaR91uw/o5KawMpysCpxFejW+1S0DgjKwrzFFkk2t8TXBejRSCmUxwq4t4Im2fVDVWwj
tMOi834jVzgbJ0PCt43HNrF5Xkk6n6ibAPnN4SjlPsDsjFbgemb0MHeUomTplSDt6kalhT2N+8jH
1XFThnOxVVWU7ixqt1ay/i42KfIeabwCMuSozYR+wwm+pZJntQNoa5q5Fd7MQYIPdO0DSfv4I5D9
KS+t+Fxm0blgNSer2Z+bCj+hpXO4oguLh1st21j0PPwlk7NyGDDzUnPaQN7xmgzC+nD9eX5d02Bi
iNYL4GBGxWCDqeRfo/qlY+dlLjkBihlymLCM+pA53UuH5EPCKDyZnvtpjniA3VrvQ5p4yoXXqi7y
lsS//RiHo7zKtQgJ6qhVUpTSLAxiKuyZjCCNx8VJHzJ7CY6NHXYUobuf4ey9ZAlJGscpmAQdbExe
hyIVNzP1LizBu9hOn+fUlUh7rbsLluQ9GZnh8TOKt7kGghFXlLbKnHheFDu/86D5gwPmVlTdJ9FV
696k1YZ7Ncb1qZwYxKKiDgNZFqyBgRc/g3ygVDnBDdIo7zg6r5aBFQQjDmCK+q9XsO8kgbmLhpwm
RaCdkqXCjMPlJMf6wTVu6poO20rXse8Yy3Ndd7waSMj2SfgtQN7fEt4gymp9VU2HFSxdqpMkU538
rrrlcxmUvfUWnL3NkPziUklL+lBv8AFifcwafkCWwB/FFfiuQMtYIM1zx/60arlnsD3vlOlM25m6
ECjOw2/MAgiaGOLsWsW3yNYbxzaskwm3cNeB2ALyS/eUHSPoNtxothPgNyqDSMAYFsNGY/AwrvBm
YA8LlKZaJ5yPgBjPBE46f0le2fLFToxr6Xoun0aKiDANTSdX9+owQuvkMQ3vQAzhWnQZxjf0t9rL
J2GIWiXXOTTSc5x1H3BILvWojXM+HvD2CL+twl8Jrk3qSQLStnwDjF2/CnxHSU5DdLNA1bISywfW
8hAWc+ZHzjxuStZNb4KUEdPscYoZ3y02g9kpOJZy2vXNzMsi4BFJyAVuEi98nyGuHIy2Ekc3PHq5
a1IHEMUHs+fNOJRASl0fakR66LXxjUxwtJF8oFl2L6Gc2I0NxsIuQSejW39Nndix7N5pbnfs7MgH
jlyuhsT8KYS60W1DrMUGGyy5PGLt9ZZ8z0m0PhlifANOsPVsvocxtz8sCfeRoN5LynzHZu4AAjS3
T0GjflkALshXDb6y2nivq1X6tqP3ZnoRyDp3bZFE93HENM/LsmPP9Y8bYq42ozU+DjbTWRq6QRad
cjU8Akv6WzB067mT7+ko+27c4TaOsSGG1cIfwPWkKBmfp649HsqGe18el+O+N9V9gWkvc1kpRvIU
EJAA8WhuGC33d7+PyopxxMov48kKgvKCw5R9wWEbF7l70maAtisTFrfhOMnqSzmLcUwHL9ou1rgL
I8HNwPxDIVK4Y1Cw47LmHDFcSkx+TYx1uP7oLbKNztTFO833vMjsjh4w+gw63DLENTisNT7CoknF
QHBKJsH/Z+8hrHgsKam+pTYEKvZkF7vGk9clybn4D0tKAgINVQUunuN63pjBUvweR8bSd+NYNu/W
6kNhM1UIChxk9bA3BL7+MsG8ttAtntXjk0QrpQy6NnClNdRvYBOE+Sg0P80BBEOAUAYs1kPJojty
O+i7dACdDzNn7M29UyS/45RN5UmG7WvMzXSl387EHxETIOsaN4XEVgwczynVewalf46GF3C5Amft
Br7a9AhICYh1WlBVoxGMevY/Z3nHHGBvu0gm547hAt2D3IUc/Guy/1Kjg3HT/BztcDxmNfwLajvC
Q97TxlqO7W+61eIj+ZILi8kHfVEvS4X5HZcIGXSu7lmt8IMiT5Gk46rOlviiNVW93QdhVIRPPJKh
yqct8tQuweCwrZ01Gm8HMDcAQ4sxqnHpoR56XNSriGZgb3L1TY74Aq1ubWeugAx4w6F04czHKX3Z
ash2tEcovzIwxduBdeuZXnRaaLDFPfloFpDM27L75U0RxfW5p86gqJkuh4SJ8KTus5xgGiSynhrh
4yDb8iJS2i3RuPKNqsLovWxZD9MbW5OV9bKIxpgEr/hQHfndhOeCgMTGoW3UASiNe3LEAV70Z262
yRYRRm+sFUeHyEt9JnTthPM6VwubmMTYHy0SQ9tkttytaQ/PrQuieMkENRfk8/au5k5djwXgTThN
UZI8za3s9sAa94p52nFu4te0TfID3cGfcd4l2wFPyDTPTNf7+Mpd+CGMFzCAXsbV02JcYPQ1EzYf
gEOxGxwpmKuk15RQuY0zY3Dat5qrSMVJvnSRaUxF0KBdjrRtv1geaUX6eioLGdNiEIcdCAhCUk4v
9HHxzQ8c/mbtzRwqBBkb/OecIXHjEE1sRPI3Ed6jEOn8ZFWpn0cd7E/XGuhtW/w8q2N4wd7CGt+R
lUy3WM2s1e/EmRTFbzvkRMAieGrXEHwq/ciE6j3ux4uqKXmxhxCHN8x7s7voMJiP4WBc+3l46wvq
emovOAijbPdt9ycbJQGwod2oieGnJx5Vqnl+GUxOXOJITcEIoKvs4owSNpOZ2hwm1N4ToI2cxHa3
7oCynUl9V8bqcyDOtGOL0+BN3ICzTWs+ZNwbmVesyTEtLqa1EHR160tGYjAzalrIHPVsTZnt6yll
MKC8bejyp4xeIzjYJIREuAQu2UUl8kTepTpwFUBspVmhG3uGAQuHA8HAJxYZHcdhfzNXDbHhpLjF
WXOJPKjPYeJydcaKM6eciMrJxiPCoB6MnWLoniYXO3EfLWURHjSSp6RiSWzDut9GJA6k49oAwNWH
G1fj2kbCrzvESz4sqHwGxjqSndnhVQcq25tjx6iG2+qFDy4Xm0iA2RNOcSnzqZD7scnzi/O0OniF
Dcu//FWVDj0lBVO4zPxL8BPCVkVJsLsSlXqn5gphez7pwPyKxGId01HeDXGRAcPBdhz1dUKDGDWQ
OSM6SMjfEwkF8rL6ONLDsanJ7GKVCN8iaX8QKg/2VBMbu1gwSDbNXU4KfOfGSBCis/8WczH6y2yr
TcQTB5JhvhAeyPdDRmJIWc53nmX+FKMiMVA0zCUmRfoAhda6wQi5t+lLA8UrccMtqcRCDfyFV9l3
b+HrXVKG8VPINaCisSDAKL1tXBkcSJDazHo5hqn0EoTpHR3ezHJyxy8sx9vLUaDLCfkHzOYdCiI5
Plc3eznBsQmZylK+M/Zd6es4rVByHKxBVAQamtJo/BP0ZBE/vfTGI/YnfH82jUyE1aqBXaapGGnj
ubqfIJ/5MqKkNKDpnPaMTaFCLiFxw06A22sThWig+HXEpqF+Hf+2olxICOIj/tx3pPfgIHZzoO4H
2zi6ExznvkbXTAyx47iPIX2cp63VpG9lvatteFuLwV9tOZgJ0R/aI/72h3HYUlePv5O+AgjjK/2J
dXzDTS8jsLa1huS1HI1rofdSLHSGQz898IuKHxxRHakFZYZNBhQEQlQ9BWL0mZcdloBh1Ex8goJs
8z0Iy8cJ75BFuek+M91n2nJBLHkfLWgFlmgPBaVfiCD6pV2f4DJPB/ChvLYJ9G1DJ/ydTAZrs/mS
qj7duAYBblG2kEli32OgdV6GNuNHHHAlMjn92724JsobCNpSDVjSN1ROUODKNqUBvofDH+mQq5H3
voBlm5K/NWFm5RXjocNJUOWCtErIzYhCFGpAUw82a1JyI0qeogD8etGTjCWvfmlzjK4t8ealANbP
JOdRJCtKrw/agwWcYBdF9q/QIjWBjxlE9KdFF9+Og+G9ZXEuxi5vsw15XHfHcguB5CKa+nns6bUo
2t/ObP6ye0hTCQ93hyHQYmbN/Z2GI+5oj0D5TNqNmBPQ2scqOdRXb/loOV7tctjhB4lrTqJ9HYPJ
/a7M6WE2CUOouPdLK3si6vi7wDEn6urE8kOvpSFrv3FJEDSSeq1uTu/7yGX6iDli7w4F8ofX+g3n
vnTIpl3SuXgMh3I8mVbhWy4u/DCTr3REuVU8HmKFQKKd7q/k6OnVZnJqJ8hVmEJmCs2J3qA8NPIr
WIzhCDktWofQuo32PH/J0eUSt5WD8Tufsqdi9NKjSduqaaDFkavQe042gGts78RLeawlfZ0RD3Bj
HBIvb5+imvB6NhG0ywt+5QBDg3Nu9EfOgTWb4JmUMfP8fmCIgoekjymfMYz7liwGfaMIKloBp0V5
hPj+3dhYWfjB4OCmNzyLD+UyHVJ6SMcOqTFKb3MTbqC5psLK5WNy2Z8a+6lj5wKnCYHC4ZjhYiLf
CWhg5KgMtCHbMXZqH7ntG04WzlJOER/agq1MZ6nfMxSGnIiZIaxXyPDy0Y+oITPf4c7ErwqFYNnS
aaH9MCf3g1XlAVzHdsmwG2eTSUdJs2+sviT5ildAF7XDK1gSFCdQ5TLCHMkC1enwKJ3ixVQwN1o9
nl3inwOOlpi62LO2uvemjbPb2lVPidn4keRAF44eVOOIgcVXu4yt73KJh0YxjkeupTcyS5j/XYUT
dFRZMIdJWtZ2w7WOgcrBdUW8YOkQd0hGDx6+4cAF01XUPtG82QcZCUEyiq7w1nOkNrPmaFOx/Wza
s3AsXuyw39Gpq9PsBeHGm5x87WthtOE5N60wxNmrZINoSENa58EbkX+Kfqfp7lDa7Q+VKB6I1LQH
US3OycQvlQcYXKGFPEZxzW0GgcsacC+qqDhRe45FvSPLv3gQ1ws5nyk9WQ2GzrEz0c1k/pRoznyY
Hc74KP5aiba2zOqU72LToe2e8+aSjsWjKsRNPyCwSy3eas2AJ2LOvwV4vbPiZt6IdOz2zNm2TFGW
fZthJVMVSRiajdKWZrMOjzwDGP7xMC8FTUA8hs2zCcuTJziAFU2J2dn8oEUq2c22SLfphLls9Man
qGrvxVI/mWs9rbTsr5ZZA4XspLOq+SLL6TF3SPAA+QV116/1ov1HP3PJDKw993LMYZ3z1QTtM+Hg
VyAa2Z7B3N4hxmfnXLm4w2MFJPjG1ZsjoFnTDHuMhFGfyoZdUK/oG0hoS7TchBDqsKRl3T43yC0w
RjllkL8DZE9A6NQiVA66E9KDCuKrPbHjRRMvoVgDIAgjl3qKcTfM3nMqG7lPRX3orPS0kjYpOt1x
8sFpiKhiFzX7HrYpUUnjOEZ2uZENqZ7JI1G0WJ5Jr5W5Hs2rk6pwQVFJOuziQXvIpbQRhhbkHRAv
DdPf8Tnp362SZGEqHXrPrfLPZMFsgAQIq6o+Lmlj3pKVXZqmo5dgzEkFziDKkZL4VeUaB6f1Yvea
BsgpPiZ2TSA84T7bh/cMMwaWEg74brdgq3XaS55k38Kj+MQK17ulJG0HpWQTho2Pq/izJfzbkYAA
ksiGnI7mdACMsJvr5nM2xzcMnD29M0BsGGMHgdOfu6H7mrHCbRribnto0ywXa6q8ns13Sw1Uh4bj
nrCWzfgUEcOQsvHXtWb6mQqKtN16kZWCEzdvBgilehmTnQkwYytFsXBeZBRgNtNBRM5345DMi1AD
YXtuWkce6iLxtdkzSiL7gT9Z7P6/TkQ5/9dCgG2Zl82f9n8motb/4J9AlG3/C2XPMXl1WS6hp3/C
ULb1L9PUnsLxanmurQwyOP8nDiUleSiHtJLtGtp0iEv9jziU+S/bNGBVGBKAvaE9/f8SjTLXNNb/
jgIpSzs2e5R2tOVZyv7fUaAhZyijBFhSJwp4+a+A/Dx562itb4mIVotHVW1BN0VPXj81GV0yor1I
I/gFC+F+HjE/ofqRllXppxP9F2Vnthyptl7rV3H4nmMmPRG2L7JPKZXqVSrdEFJJgkkPE5jAG/k5
/GLnI9f2ib3KPsv2xa69VKXsSGb3/2N8I6Eul5OklJMgFbAYwSbZxTXEKzH96kM6cphUCcGgq0+t
hmRWk/T3WV8zW1OvVrSD4oQ/8ukF/gL26YgxGJbTPURC4hODD89JOKf3Luid2B/WfsYbs6rsI6OH
t5IOv12P5g/E46ck43WMHiFP1c2PyDxuOrToyQT05vK3NIqPyyMHucNqbm095Ly4w/hn0L9VmFwX
JZLkquApR4v8jK6hi41Fd2fh9F35hseJnkmtz+ytVRdXYeqrlbDGxXZQfHRle1Z+cwvOhrdFXW4c
p7MFZ8kjFXb5hTlnIkv4y0B0HUJTPsvoYYhw5uxGjRx4Lh/IsoH7qeknLVT+PcAWIV0iz8cAVARP
cnn2Ih++LMJeyzROmXQp+xkDmXAZu+Q12QE3VaHuxjj/oAJMjlcDgSVDXxIVBt0wwlZkv/D8Ark2
UxzVc/2JJfixSYg08yZOEKpD4kmDetuL5CMdDGLV6bGxw7hFIr51xviDZlEK0LbFBNqYTPIyP7RW
S5isUT+gH6YmWJvLMmPy5ojg0cun7N1wndKH4ujKm6r0+FprOkWqDZ9A/A60fHw2opBlcLnzdV3S
3SESZOlMbLEIJkK8eVxes96SDnnl2xKNwI42OpEsakMEAyr15V5WKv+4vESj41vdmk/pcps4XX8K
zIRmLexfXpKVYGcJbzsE3MoahDw+Be8rQElSeBRPkjz9gDXxgYQ4BTIGyP+qSKMnI46xM00Jrga8
XuVynygyuZY749wgGysmAlEjLmwRuOfEkB/Rci8u/xrKDIoYspU65kF/PJLTDHIsSkB0FS4XrA/r
mzjm22KQcXRosf+A2UQKdSYQm17s4BgsYXgBimz4YO6nANvrGxJJsGS3DOVhuR2pnblph0h65h4L
G/DeExsEE0ZB3+0uT3y53E5rf+f6Bp3PCd25TTmRUXB5XxTG2U9O5a3p3F7erVExlGeqiqtQ7C6/
ElXd2sFvv+3YXrjD+Dff7J+snH/vVfxPRkXPBeRpOablE1fi+9afZyffq5uItDkaoS6TTFR4R7in
fE/wly6v/9fOyP/kE11ezbOZWT0hiAf8bS6kicocJHJq0hMjVzNuUCFllr/uar0j4+HGGPyn5ab5
65dlNv9tCv7zyy7//nd5LJSolCLKjQ8Z+Ggn0w8ZkVLYMdr/cCH/f6+msP+rV/I5inou/zN//4C6
KLOGFgkQA5uZaIieMlcysKOnqfIxICV1t81nRj/NT6Ld4fvGw9qmvIVG4fjXn1ksntu/D6FhgXM8
RKYYfrnc9LT+/KF1rdCEOrXLMAmPg9cdaaxehQPT9vJ+RMLXnTblSYj4m7L+gFsOpe2P5d1hejjQ
HvbgHhJBOr5gXW/+uwvFYv2X7+63O2HMUljSJvddkUEjKI1bquEM0mUpa1L3CAb7KV5WsbSe9o41
Vv/d69v/1RvwHZy7QsBtC9zfLg+osNo2k8nlEO2RJaHIs8uQII9qYqVchmm6zC58mZ9yCacdwpMK
g09laKYs2H5oU1BkzqX9bZfBk8sGu6vDn6nomKLSRw5bT6ILnjBA2nSWKfSbKaglmxU7EywkIz6S
GTVun80nUxFrz0pZLsvEsspj4l3rvr5dnE1G0durmE4W4i3eXdH0h9KrrjPpLbAVeyV9GvvmsO0T
wRdNge2ypADWW/CeDLFlqcEQk/Dwn1XN706SSRQRIfMOqOq4d26dEltuGEbrZRbVyzVY/qPP3jun
fZPLR02XxY4D5Fkk0y7IxXvtnC9LR1t/5cJ7gDS8H2gfrfxlscrG4Wl281uCtp+a8QsYBkFcPQtD
H0ZwmKsd5zhgS96WELNzyvAw43wbWuJlcplZL0sPGLd5N838mF0uGWxZ0/uVELsX4aj642WWm/iy
ozJi9ixxxXmgwcm67Dn85cZNlkuvXTBy4a53WIZD6KodU8sf2xsXjFpp/dCtK1aSz3tZSy5zuwz5
lkq1PJrsWLaOUJSWR7GGeM3j5ff+eqRaYplkfxuqDFLmqMAPsb94v81P0ODmGTEbguhlJ9gPxJYo
O4blxE91RqpZSuG+jnlLtRkcvSD98LV/n0TVa7OsXMulkPP8FSlj7+POumzZStXfOaV8nGieHAbJ
5rL1+OovY/82VuarciPK2mCPon7AmxlSFPKN7TTJjw4yMxYdrnRnFmeHhxrLZV8eumw8dTFdm1Qx
K4kGQArQxOxAqkXIUToHD3YUhlL5MRT5RzcjHrEKoM4DA6qDWbNy3fEtJJuFXJTN8iv5crWXZyZA
Fv6Lqu9MdkDjgv9bdoxtw1opo+XWV9yE8RDcF2X+Wgzcyq1mH1Qh5cgrdc0UiC14ubmn0QMQm7zq
cWfjRLnc1sEy7Rlx87b0HFr4VE3bPl3udbf+0o43r1xQTNoMHi57kjFEw9F4yKoZJ5Nkp1aF4dNk
uk/m8pUsu4zW5u7Mi43b7oA8ni8vH7J40VHjkw41TkKiCuJllbP7cn8ZjBZx5stsoSu2bRz4Ne9k
tfh+MoIJVob+VduUay5Dvm65LL0O3lQzgWnihzplaimG8alsk6vL3wTYHrk390EjrlH34TzxrY9l
1hEZO61lR5lBIBlLiwad8W7Pr6C+HsuSAcfvGJMu966BvmpSx5Lym+FozH8hNYvSW258NmOrouY1
28FhXgoxMKCEQLk14+bn2wytFFzi+Nq5zIiXYVpZJughdl+1MMgRjB2UWrAtlz0mvXqJxHD5Aw9o
obG6XwYSzHmkSt1t13Z0kYggCi9nlOWYQJ+TbkA74A4SX55t8M2wXNcwHC4jW9ojgWrzFwo6SgNY
PcqOG5dmGfLA9KXFQNL6yUdecVd6FeaTqmBLzA/AtPymeteCA9HlOiCRKafs5rKhJWgA5CC1FsOj
8tQChYy4Lwiz5fpfxvw//Wmn8AdC41dV076Mk+63H/91/1Wd34sv9c/Lo/7fb/3rn3/kQX970s17
9/6nH7Z8pA7B3Fc7PXwpokr/g9ix/Ob/9B//4evyLE9T/fUv//ir6iGd8WyxrMo/nbWZkf7p75/+
bw9b3v+//OPDv/9b3X+Qftl//cOa52vfv1v5612WX78/xx/ndcv/P6hHHY7XIDJ8wSH9P87swlnO
3iZqT5xFnN5dZsq/ndk5spum75LKKkCe8Cc7WUVOGXQTi4O+6YIFNN3QNcm+8f83J3YqAH/exfk2
HBOLt4B8xUN74dm/5ffp0Rs8GzdM6VmHFP5BVw3yLgtnHE6WD54+WzonFDALSZBFEc/3fVJQmxLD
iyWy4Mb3i3QVSaLfVWTPe2VYLz6nbZ3p6Cg17sEuHn/kY/zZZllwBILHMX569SZDb0J34AAOy+jF
iDv76BkOBzs9f1Sok8/FiPi6msXWsedPNfBEgV1XL0lvYYSD9rq//KinBlgDEamABfhXTmI+tQCo
lZUH+0D0/n1DKNztPLXPVvsyEhd7JpEm+/EGxQc2p0tmuVlM2JaLeQ3q55PPF7I+eMexDvO7TPLW
2nZaKzj8nOXrfZDNDOtwjJ47j9DTWflU0GtigGoG/KpY8KFZemX7HOPUsCAf1JhiMtjkJJKOnenv
6QHAUcDYwUHqyp5ceX35w/BmQNtQSVkC4WSNtb4tKkC3tembZNY3gBBLNBiDiKojRJRbll1BlEYB
a3acX0r/qqbFmblz9mC3+xhL4i6g/kw6D+FKQ5Lqzew4D5E5TzQN0uDUgs1jpvX7Ky/K2KMELRiB
Cua/BQgijpCEy0FvE4gs9B0MFEI2PSYLzYNN2XBtyBFnF6IBypjQ31UMDKXCFQWfCYxUl+uBjPf5
6Ia+OGY1It9gqvptF+R641LTWplFhXugIH5b27nDeim2YKdiDGfOGzBgnGkk+x3NrvvZ2Nm7y2Yn
GqTzUZF24su8PZsZbNu2H8Z1/926kKIGK3ts27qhE1gLjB222s1UNFfm2D0UbdBfV1CbjSqM19ys
DRtSQpOwpSAhoiXeG4hda7tM1kVZZOvCmo5VFekb2wIlWhs1uwS6K9kij5OcqNWAppkIQ6gfy5fR
G7QaE8D0dpvY21rF5yjViJxrVOAEnd/0ZLmmMw1knsMXj64Dj6HsCRqwPeLNQxC0a6gaHPp5sjXF
6TV7nVa11xlDgI1Bc9dZ4VeguU3opVWR9VLGi29nin4Fg3qNmpGhZFF9oCsux1g+YHfl3iI2L3Rf
piZ5mDmyyzE9DVOHN5vlMc18E1D7TJCvlgAiQsc41tYLfvljOihY/n5xmL2PVLr7Pl4gk0ENnxzn
1yavYVmWxnA7Y/4hnPeqKgK8eNiUHXqQ4B0GalKe8eIV4XTMxvBY4WregkiGwIVguo3plTbuXZqz
qyAe+jNM7bXDHSZLiGEtESykB0G29Fya4JONDc0Q6Mzh6/yi5UO9LGnqdTdowsBb774vqnCnjOLN
Gkg/t+onVRVvfqTra7CfhFAUPTCTkDwltB3VtqmEQPgsbnnSpicxErvzlSM0evY8/54LKnR4sHaZ
S58xyRxqjlA3d4Xbs7yL6BT4yVNfHH2RERoavDggmtd1mKCAQHfLxqvaL+G7XMKbZA/gLd12ekIu
NiE+M2rvOZjxtjdob9DG5dTuJSxpMs8xFKDQDrwe5bSzQaMA5OGiB241jSvZrNAwlMQthx8ZY3bl
YSCPXf1qB8Gn1s6+JJPKELSBLEUoBD6ygyKxcZOH/WOIyWY1a7EOB70AcTLCwfFWaXMR4NdkBjXZ
Xcp8f5K8b8OJyx3SFegQ3fXE/0osIDu/lT+ZHMkNm8mj2WD1bLdkEb9asX8eCAdKkCPQE0ura1tj
rjaqAlFo7EJjD/dhQdgSGi6TSDOaqX5U1xtT7boOPlbaJNR4S6w0hvXNnOFuinDxrqZoU1pCyyYN
Hchp/CvTiXedavZzM2Jrmth9ijuUG89jJl7ikWwqB20enGX5A0XYQVexXnFOmHYlHlgM85QuszJG
mFYeZ/ax8HpmUj4761SJAB0Fvk7dK8Jmg6dI1f1KWISWCMIXLGNgLNfR21CRLht0KFI7EzmHVsND
SPzGzg/b89x3P0bHRKaRpuz3CgAxsUdp1GsFLdarzu7xv2S4a+ANviSD81AVBKP1uX7snAA9E7e6
peEwprm8MzuRbxoBYUck3jrQ8TPiL7GvA/ndeVgaq54qcl4uCKjwrezqfheF3r7MZ2J88k8/JyYj
NUi/BKZXHgeHEZP0PaRKv2cqw4QZpgklU+kh2QvrOxt24U1yEy/pGV0w/nDwOzAqk7OMitumaghq
Ymvtpi81cQ4TQhQYwQRkAGiM0pK9I8lq7GRMVBT9SyOtQ2sAb/UVW4Dcsa/xCMFwbsW8G8l1QtJ5
zBB6six5GFoa4pDKiijt6SVxOtxVzp3hRE+mid50Ekik6C+vWXbVLegKsBERHFl81MewTXHAKhs1
w0xuAiRtkshJwq0ssQ+G+bn0Q3Mba/xqQc8IGf2bMsoQ8ylnOGIQ669DIeFIsAb3NLNm7STbLE0Y
jImHYwkLtJwh3uTuWvgxEHKU10BSS2C3w8CBrqw78xBFUXJAXUhMtk8jcy6zWygWT51Zkd43WHdR
zRhGJ8n2u5izXeDNw2mgd7HSVGBlQZi6cJh0p4ak8R6+D3HB0TGcPzFU6m2Iw5t+p7L2Q99uEW5q
82r0IiZWkEks0SvOcwgGou4b0QI1aWO6VpanuF3xxPSOizCeGVpFSDloktwCZQgRxtnNtolAzHS+
Ya3yilgzSewaf1MdmkWQYjkEzQvvAHYrQODQvci2+wm/NgQmPt+7WRUAdRgowAyvAu7QMcSiv44L
DH4ShhEd9meEodOWqRPnmdG7C4In3VB+fwkt1JXTc9YG412CZ7yevrIoRv8ox3xLKPkyFyEjCef7
hqVgk/Xd7Vg26qFe6kp2j+mi01hz2zRcV7qydi0xeJJzIt5HzKlWt1gjc/RBg3hGJvhu+z4z9aTu
OdRQUoNJW/lteeIHs1D1GjGkezQtKjBGo496OSOnI0p5Vt+7eCL7OGXNL+0G/8NgEBsgkpVraYC/
ebfpFF9BQZKCnfufsVONG0yXvjLHqy6RJyec4r2Vwlzya70PQRLv2mw6h6H5hPbHQyeFDQTDzi1K
DxJGPNxzzmfARuM2hnWJC/CL5g9i/JRG7pC+I/G2T2ObfBVQ6ILJu2EPecCHUaydFOcK4UZ4rzUq
ceJyIUTF/atKrQHXusYN7lUwP320PPXZZtdwa7BHX7mBvLeloAkETWCglpLfDaK1tj3d7zXpVsDO
/Rdsd5i9EG/a3GsbD2Qz3TD1Hr8nXaoP5LRE68yFpQp4ZlW6nbiyydKFo64DdIeqPyeiFjgVEYFx
Nt5oHQH+ZAJl28EGDct43GPaTvau0zvXpppeHAQxMOroEZURx1dtiK0/Im63ylTszNp8xNvZ7gYu
6darHIQWM1E96Wc/s89P0KhvkgKjbYYDANfYYBE8bB1zWT77yTbBWL31lF6oxN4NfYDubMYZyC2m
WumOrPXdTmjylXG1d6s2Tp9bv42ZSoddap+CBBRrWwzpXhr2uW5i504b50YCdiAzAIKieZCKqk3t
aaC/qIVrSb1jinIMUPd04OEStuwnTPOmCqAEGi7xnzYORooLlBxr0yZMjo5mSqJUHIbNU4cqOk+m
R+jAmGIbv7iJgyUOjnKwx/1rqwojr/tAQYwZIkHskDoxJK+vDsQT647pUmIQ93P+XtKx2/sq+aTv
AXyg5gMmxwb1/zFxxUctIciTsehusxzfUuiMG2bgEZEyrrFant1ygoaFshbaN4Y2u0O0WSJVAdAR
kLhDY2bG/dupbFzRaSNZBC0zzEGnP2FUSfYEJlGWkzOMoL459MIOwIAnGPKdRVov5jU6PuyKIsXE
GQ3Zod11oT3u7SB/LETubQaIKyu0jud+ppainSJ7KJL2adRYs0PCnDQ4QSeZlmDNSV2R8Z5G6bdQ
8UgHUHcc2TIupwI5B5IMWwPHk72irsFB4NY16MTGURjuKYxsDaSG6wZJNHUscs6bEilIKD/nol+R
bVDsGjQ2qzx1HDrCdrZDgoQs43oay+Toxd6V4ZR462txTV+w3Pd8OzuEfU+dGKtDGIEnNGF3maQS
K7MuN+QvsdeTD7U3txvXaG+tyXiVNdZ1y4Ok7C40vFxUD0pPGo3y5B7qUQDY8taZNMWbbYwfVTr8
ikVS0qoFtlChWEU3RzJnHHq7tm6PPnSjs53bH7Q7qjy4KmXFNEOwcj2iFZYPJuvtlr5a0iDIDzOH
cnBDmccd5FdiAXKWeFW9GJrjZJdv8LjYvamOgDHRR+ThBANNX4A3xJP2h87rv/3SCxHa5vO+CfVw
QEtArQ+g1g4+6q3KgALAZmS2NYNnZgWqn+Mi/umTVR9Rb0ybBXhIRuvWruuzV/TFAm00ts4AKwk5
A3ZzEzNO1W/gtR360IJlwClYTeOMQkekp8S9G/PIWXWEadrSbNZAkCTFYO0H5S12zfvpUAQZ50mP
mwLr+szVSrHgNo/aN999InEOHWDz+1CxL5cx2eZCgqzj+6JJBaPStde9WyfrZqFnZiZfClEGW9Ww
sRqy7yylMhrr4RWzanFK6CKtsDS7p05M1FIDDqwBs+Ua+um6NKLr3rCwA/jJVys9dZiCZo+8iZ0J
K9XKlnHLhau2VarYWkP+oyVDhTs0NDG68PNH4vqskMPPWLGV8+PRW6vBoDhYIalu8gm3bnaHG+pO
OA6bNDAUJitwG3JJC6fhTrGij7TkrAHNuqSDXnLj9MCyGtScm3FIPomKuAcCXmBYqNSujOKbmJv8
ys+rYxBk9drUvFfXlftO2Hdkp1sNZvtobh4arCPtddoqvVOF8xJR2F2zrNQrh1uAdma/N4ye8MwA
vbSfe6fEtBiWscM6I5qTM8/r0am6fVWpCSPY/NCligww5wdpz7+At3xa+hSbRYQ30g73k2iu0sl7
mTIOB543At2mFMf+RTDJJDFuAwwwtszesAFYO81xe+XgnILqtzI88h4J8vMLhxMgkjLXiNeyFY9B
0d+NcxNvqWY0NJ/4a1u9uZmP2m0h8nuUapijGczLnjbN5kNEfPFKQdjQY2ZeTT5qA7QSpxTNXRTH
ycmMzPdAnaV4ns38VpfVB1xxykrkWGcxacmKsgbrj8n5KANlr5sOI/RtEQtQsmLBp1R2dgBcPdLf
4qYyaZqs28bak4TrrYqucPewpYo47nGIBF86idJDbwOOavoQGWHRXRnAz4rhneHbkI0VahKullTZ
4qOZaxIybBxQ3vgxxAd7sk4WG8U9vNzXYDaeCb7DPeNJe9OUxpumEMK9gOcoja1jifZgk3SOvwkp
VoU24aSVK89z3byRNJ8yBQyIoIf5YDhyHy+yzbQnpcnMQTzgVnZm3Fs9LFXyMGZsXxrXRhVYiBfs
Q1BNlKBQ8vbuawUVJu58zOb0cm4s7b1WgYx2Q6C+vChqr1JPP88CWZAnP6F9LNyRMNjmQRFvQwVP
lwLNxkzVa18qmE8FTkw5VFd9R1vBGnDICXbHjLV+FwQ/AwQebCA7e7MsRW1PYsdM/CoBomN9RbDV
qpEhJXxAFFXxTMWJFZ8Iocmb11GY651H4o4btj8HAxnruHyNLVNT75J0Vhci3lL3bwj+UB/loN19
loXXeREYLJF2i4bHWDTJb4ltz9e5EV4L1UqSb71zUrMm1SZ7hMAi3FlV9BxyAdvJnuxriws9+uPr
ZBnmNuvB2Q0633nh9NK1PGz0kwighXMgimFnJkyv0XtqchIXrQw3gUQKbtLlWNcnfxjVtu6Ws0U7
Hsqo4unN5zIpdsE0+DddR1AbFnJoQ/euf1CQB7aBR3lrnrxoE2m6XCwRR6VZc4L8QL4Mzu3xHi4g
8KiRLgWBRS/0w37hl/gupyU/sU84L/InCm/o9aG6F1N7tTC8EB2GTANL3Afq+SKhUJbN+lQjUN/O
GRlzIDIRi9AFqh5QJgasCaXY6uy6cJhnIKvMEAfQ6ZQGDPx2rvaUR7/CbiU13t2Ak+5qnEf4ooW1
ie38SdrGV68Kn4Ms+nNI+dFWqwmhMeeiak4/XAN1Ge8GXxlgB/hUfR69W8VwjRbmcUhn9vA1r8SF
8UVBR9lxmfdRPo5LZErT5y+BHuFuOu3KVLw2mvh+DU1102WYdau5TkDbu4Bm+ngmSQATsmGPN7Bj
+12WMCOS2rxpVMMEQMYA3oh10OTJdhKcoX0faX1PDBpH+TXRUuACUY1vgKKcpV0VqEeG7kDhhDof
vGACl57bUpubkuPNIfAoQA8givPEH1jQGZDCexCZS7mazLjDMBfPBeVJy1drXzIQkKpTeV9uZ9J1
Ne6y0YrEsemuM6N45eDFBo+02lZilMB/uIoWcinyYzRSWETE9GlH87xS6J6P4lfWpJiIvMVxVk6P
+USLvGvBqHT2+2DiUMxzXFGVbL9RFZvb2gWe7Ik9efBM2DWIMvjVrx2/HHnmY6lG6lCjOE+KvXs7
mjciJiKkCtVVkB2IAvnMZcWmj2h2X1bQNMBSEjZoIz59oASzCQvyX8IeA+uA8Ja9iKpGrOsyHlkr
Fv1e4j31ZfxdAw9VxGKvSUKP4KFiXYMLpY+J/AQTvGIb0+64g9x98yOOYXZT0EU2wORsROQAYuq3
DuDUevLv7tGhZPgjSTGIS/hRho/xtcu2FWTgJGUHJV30AdEcBdcICTeFgUWKs/CrGdfuIQ/HTzTk
KR+6JlH42upTpq+Meczg1OdlCPYHyKvca0x2w40ZZT8TTzk7O5JfslaL4wgrah7k26mrb4bZq/YO
xm0K7Q22HMiIU+xgn1HeAzbfdifHiVCfgNTdpvRBNyE8dpxlQR4oQ9vcEf5dwTF0zfv/Zj2ICelk
VahTAzDA9NNEypeOVMuriQsSjGz7Y3WCyD2uoA7hjTSL+TiMP9IRGga7O3drKLZVLA3rIcnsq7ai
kpRU1W3QcmIk2of6Tn/GgYYkG73HKvedkeRnCrlZ/j0Mo71p68HYO4qjaGCDbTBYRwwTMFepUKx4
Dhn0Nf7Ore08jN3c7U1Rh8uh2XgYLMR3pGFvZQjhmQSgfZbMP5BBmHcieCblh/NrA6CSEeO3vt7z
jgjvnBCrVdrALdXnZEsI9ggZA3qUATnEpsqO1szdH8+cpGzvKvCq+NR7FDzc/rEWFtE7XnqgvLP2
p+ku7ZOTQ1QszHX8ZGZLQU8W/UF0tGotYkpSJ+LA8ZMcnfzo2na+GxRW0IdKp/RnZix12dYFid/i
dNx4IElJ/O2uhh6WqG/ImzFpr3Wev7tz/qiWZl1Joh5fAIQ/XFpU1vMaRzTG4tjWj2mV6Q2o+noF
eGBfBDI8ex27gTiqOSJBdJ3EEyqrNUFN7SbLswTdLvIAIF0/lDJoOWFzoQKEmdzzOyzk7PAsPFDT
LO1Th1tjUpDMIgI1h4zutNM2D6FD3doJuTUTZW2rnJOvU2/LxDZum0bInU/zQzpB/Ew4zmGYAvFz
im/MJIjwGqOLlThQ6QdZp1gh7GHUPKnxwfEo+YZO+NKYExmC8U1lw/FsKc4BFQnugG7d00SA4J5j
h3EY36u5Me4jlxuoaZy7uW+uI3pIh9rgIpkpFJG257MxneyUI2/Dx6CvXigH2YL7OXKMl8RvGalz
clZxuxd9LQ+kzXBkIPza8xULUA5Ch17IWEJOw3WZYujre6bSNgVdNKYWw6LdxT4ZURHb6hZ0h+Bg
vKpU+F7H8UQ1LHjVc/RqE/SwMhtv3wb5RzXmd67d9qvQGAh6HAiaypBAVBDlS+pJZjs8On72hRUv
2Hh98pzgVSBQqin3ccLF0t7biMtz7c0kTwUMdSR51RqZfnTNTAARnCHIm7QPyJuoH2Itd1I733Q5
nJmaGXzs8z3sOHOddupjLizrzmx8yvhpzmGmYyWugWljjqiDmNN9WW8HW355rWfchyd7TJ0bCceG
BAt4VDEjyhvZ7lW/rOx+ioojTWZ6YA2Ub4zyDzBAQwIag19jo+9k39zNjd8e3NZdR3QmVuOQltu6
Dzci16fICs4GlFAfvDkATwCaFrbXdMH+hpQ89+bovoipowvGLNCVb2TV/LJsCz5lPqwamK70J4zb
a8k8z5RtWOxXQdPmzpNS4BwQ/80hm43U4NCklC5WlQ8LoM5QVYeJepoKRMRehMEqbWEUVs8cGA62
XAQ3NjGWuubsq67s1vlq3GsTp+DKsgGaTA0lNmnQErBIDHKMpRhPQzCR32Hev47YjDdOhDawYAq9
nh76oHmbciBI0QzQPiI6q+7cFyezT+7Q5xvL4HitBpwr3mitQUo8i4q2irSuWptSe0f7RWe+5lMx
HeAViIlS5aU1NH5NYCK8yZ1N+3SXCe/Vpi8LvU7tDFfLtU/8whpD7jenqDfOV/Q9WKtVRGO+mg8h
KzHg7Co6zDo7M3OuC7vPNlZAA9h1xKlsjEePZCc7SfvjFPkvZut9UeDEV6ux9fbYox1yU3KCecEX
6atEJj+nCGZja1L9BnGz7ix2BGZeH3U831TEK4XpfJri5FsWlNM5+2ab0fYy7H9PbdPeTO1Ikb1L
HnKjo+tlPcYE1+N2eK0HYHtEyukg3En9FsfVp5P0xqli2+7bnCDmKSfHtbexXUoff0zxyGGuIiwx
e+fTSvBYUOKXLz0JpwJPuLGqOeOvyAduNqiLj/7ECFRt4O+clk0Rg/O5HgtaTyaddXY5w0qY+rob
+91ckQYbucMdnXQyZrszG13oVo2lds4SfCnyCQxHy2Y/4hvz6ZXMA/0UoxruQXDIm6HxCXQvKESG
VodrFUtFSnd0E8fxSy5nTmD0ZudRnJKG2PsgNh+bUdCJIG+JCvgxQH/O3vF2KI1fXRURw9l/FdF0
6sKRO6LTrzQlb0uK5NIw72ipbYRH/75pmtvGZZ8zIK1DRW5A+qCfjm3dMJ4sYzHasTlJczRppq/X
uDd/FUPDEmsfmHhvjSUVo51keEMxLybMhFJ8cLVsrfn/LbDahSNaPGNgZls/wIKq3XFVtWyi2cmt
alrK1H8+yKCiuG6dO3ZMW6dSrwWyt8jJxM3omze18gnLUu1bSpZPNpBe5yX13lXWq1/X4D6bl3oI
n9EgPGbCf0DthOaAI4VM5ZtBpN1W1FC9s/lnwGmCQlLhrAaYto0vH7pxnveZ+YxAfNcMA+hIQmOK
XCxhmTnmjWIner5CUN2HiuA0Zw6fXHz2KytQwDaMzKSJTqM4M6OdY01XLbf5yn6mfoel2w9eBg9F
spt/JDGHwoCC1SzVPnFObNM7jlRyZzvlE12BbJvF3BqO/RhX1lkJHHro+vdG+ZQw4tAgzI+5oD4U
z9FHBsZlmbGKqibBpMmeLJbmqMt3QWg/Q3zhbLC0pOHYrAKdX+GbfEjzkfIshwCRAtKInPGuHziG
x2wr5C5yqhZ7xqdUUP9MBZFo6reOwQcZPf3JZnlPaJO5Nh4vW3g3bY5C+TdhVVh0DOf1ct8TTLmv
xvrHENcAEzt2WLZmVZxxHHBUhNTATqTIo6up8X6gycupfYKa43AE7fDOIY4csOMxQa8EJn9ZDuFs
NkdJBuEqWo1tDOGn20p2/CD1ASMm3XUbIvKd1lZCckREz7CnRtkNMGGYAdN1G9QHI/Bu5kJ+wMCi
A6u4wbo7CJj+qsqmJ0c9h/n0qFjprmpab2J+THM2AW0wfz/G7QJWa+S3ntPznJaUsYf7yGJnZPb+
Ihj6QgPyUtDqJsfb3lLc4VO2Kd0vi//q9amMM7Z1UPKS2X0x2YqiBNTXHgpm8l2zB9817hsKDa3P
cGsadLq5RfvZpNoDsvp5aum5QqenIQZhI/LvqU7dxb3mzBgP110Zn8Ne/l+Ozmy7VaMNok/EWtDM
txKaJcuWj23ZNyyPzDQzNE+fTS7yD0lO4iNBD/VV7Zr3hZ0Sz8zfqqVrdPQQ0zqLwH/q6394Gn+8
hiwhk8rEAi8R2lsvZf4ztmuPPHue13RBgChcCzv7GRnFuSKClPVTCOfXcuTLoKgPrNN/dL0fZ4dD
m8jTZ+kN9yxn7lT7rxz7nkkIQ08pw49Ft0EG/aFaGM/jo3Snnh+1vhqzeowjvv2q0nDCVndboZtH
96JcHi3e0SAjdZtLL17HQ7hva/+COW1vQsEoOsEvk+BiylcmFAgLvfFK+vZ5JuQKaaO+JKxkXJM4
XjP15xSA1/uSZOwQLuRbs++fh74lSC1pPpdOwDXmMaTqYhyLavf/12QU6Suj5UUKeMyz87y1mfoA
UmM1VnWNp40+VauAg9BU7btblDBn15gAEIZMgAjkWQlt4pGv7QxOM97nFVSct1DPXsLQf5I9z4bC
hOA2xW7M/Fdjavd0Ni/IBjRhNoU3IreBN9ZH1x7OePhZd2vyCeyYGz3VPrtccYtA5RortCCQhrW5
g0HbrFLTviMN/yoj3FQJF1Gdk1DufScmLxHI+bVmyA9nYDS8fENsH7oOB7lMX8npDy4ZVOkMeFl5
kJa3yMlwfvs+2epob2T+hdKiF4z3e7sgnlQ51dXkXQ0yOZzmgkeGaMN3VrCKJyU/L0hmy6NuqqDM
qDu45Tu515PXALVwox9LVdxa5KHwiQlTTs/cEXmAEkniPiwXWnlXjnUqwwJxSt2nIRvXw2S8oVUD
QwlR9rKEIH3k/lYePwSUqxzVE/mXIHzzEelgUjseItXBRXc48jhzydwlvVqWvgyha9YSNligMtcm
8l/qPtxqRr3Dh+iudCX3bsMK1fBC1MY2cdJHJ9TPZldVa9WcTKeL4aLzz5k0mBpKa7fCaj8WPdyv
mJDWjk8NUBlogzxwvP6WcX/MNOYRgAkC+U816kPe0VyOoiG3Tm6GRz5+sTzwK1lqbMwSAFJpgvDw
O5x6EXIK8Iqj0Gglm2B66H3NTJNljQqVUz00KCRwtFxMA+JiDhS6Rje5tf3227e7xVhDt3RtsNaS
aAxwOn3OOK038eA/tCFceGL597mjkpT0/qUrGUU4xjPYnLU0mzOVLh+lnd1aIFUGo+Ek52g3EOwP
E+3X9UH4DC7SXd/wloUS9potmFTQTOVemwp8Aye0ryrZxbT+rnS4XKku9yBmzwNbS9x5B5MWY2ZC
fEwaC50jKeBCumHdWuc4hMyFCZJweMEZ+ojcfeF8kZddvXK4Uy9xQCx49D9LikUpXOaUruf93kFX
UIb2RMBmZ5XT2S8QA0Ot2A6hxbnbgN2gcaZ09Y3d578YcF8H5g94fsDU8dULFBndnp/xesJgXS6c
6tGs8h9MhgTXsnxa6SauqjL6SUR86+wFZkwZaK1xtQ6F3AOxvaRuf1eV/+1Mm4jz1hbD/lVO0Utd
sTnoIXcc/IY2lXQ2F1RcpnXBLufQyzraN9nobxg83lshp1V5iM2mxJI1maTGdnZ9iaR6t1v6w1r7
YvXovL2UQWb1+3A0n0a7PuKcOcmw2bEeOQRv+msRjpuuDn99+gf4qBUUCPpgv9uaAPfAeS/Uck4E
+JYG1GXXkZ/YZ8+mRkY/3jQtyWzm2l8i1m6TLa+jTpg+0fFt9HeDAXLQDdStWv3z2MLOHXtrNxjy
31Toj54mDxbeOpyMUK8i672mXBRtozkOU/KStPltzCb+xHSiEThdw+9+ZqhPwR4D+xUi94kiXpCt
JMW8+dkvygdfjoxSEmxmle8DUY6+ksVTDGCJt6bgkxgGsEsKbVziBajZ0WmEvsQxQMTJ6j4UmEFn
Mv54fhge4T+u6WDd1IPam5G2n+3MIAkpKFbRxUs0KfuC7xA/Iswmzz/asjXOkWXuAMcPp7GYL0MP
QFrzW3ywemodEgDXIWfGk4zoLCi03kcN/OOe354Fw+V1lT6aA3gFzYuuc8W3qUZq70Snun1HleOa
Z3KZ/OTzBvCTw0BCYVXbQeUrrkwCtTbsj5pefDdt/xfSQc5RTv/OU+7ZLkIOhAJOn70q0Tzne9Ui
H1GXe+uNJWmglvtyCgLC6DRKshNNrU1zIF9b+EywiDh4OufdppmuQ8cj7Bv3ZVuAF4GBmwsUL8x7
ay+93bZ4Y2Cybl2cigg1HjLAyOxidoHFzddo1J/0dPR23HxmuJvREnjOvuNch9E3iTdMENE2HQDF
wuh7T3sjfHXdC15C88K0Z1W5zrXMSO8A0R+uTt/uaSuLb1E59twVqbHX4eK5fI5+E27YhXeV5OrH
VIuzXXVUIWPNWaMebnS5+uMg3/SLKujn/4jb9Fubs+hIa/tirnxOW5QG3YHI4TARRG7yd3U3Swj0
FoVlChGDyPQnHbzo5DvGiskhtb3LFRZQeqzseAfb2MI3bG0oH6S4BIdTFgt7q+TOgDXx0D40BvHl
cXkAJWt/YUKf4UjtbdO425qIM9QSOjGd3aSOAfUHRMbK7cDNfaVp19gczMDvQeBTKW2v5kay6Ngg
xK5NHL6HzM0xFH4t3U0MD8bHnGHSJvNfYGy7kOWmexuZbAuY04dKOGvGBm0QtQwQqkbDa+DDZDO4
9kXFpyFcG0Xc+ZkFBoV6xPfg4rfTsZbg/84/mETeRunKXcPxDABwxOfKBtnS9+MZ+jr0fBAxcX+u
HHPYccyjkGhA6ltgN6lLpjfSz3PS+8jF3UqGz6hNHu41rht96eyNlEwjYZkf/nsn4wLMDfqSE+JZ
botyDQwvDkIZX0bnQTM5lUQC45UZTiH8GUC1MTM8F7PPWsknvRg1ZA/N2iUkViiF7DdRUl2nnEkT
dsEbjpuDL6leb5jIMYSk+6fn6WiBJ9LMI6uMNQVgk5szG6SvmPOC8sagce1vAUd+FyX2psCnA3/X
aGgD8be1V6tHObh4+Kgnz22EeiqJSUi3P0nWHmuOaDCEStCxzUspLTi18VIqTaUJxjY1dSGLL30z
3awfQOw9GVO3i0m+7ZvuwWV13QjFS3YT/buHM5ul1ZPBwFQrzP2vuCLNY/fxZxflEzN4iSQNPgo/
q81S274LBx7c1BSnEWM5pP1VjrsPvyiPlxqLteklmxZBFe7+G/HJHI8jt/QZb2Su804r/HCR0t9N
dH8Odpq9lgZgk6qwz1rpsU7gnottxfQEtsvGszDEGcL+RcgpV14HZ6ZgrtPITtt2dkdpCqiYtHV/
55lzD31ERC7bRyd2GI4x7VpTH7COQ5BvfVp+dTn9C9ygPm2iRwGu4X84ZkCy63iRFCMXsx5+MAAk
quup2XD5kz7/0g5rZ03RO7GOEav/4F+4Nn4pO7D4HpbomJPF5Zkp3TocT/yGPYKiXPqSnMlbjQWR
O8JAuLWe75m9CIY4EcPkaHdQ5Uoz5hjcKFyhYz0zpcJmLsqTUtx6pY/yYekA/d1cC9eWuroxlo8G
OBV4397emYr7M/VNuMHrh4J56rWquVT1mCkI+FiwFK2rWOKDCALQ26DomRoRZIB/g7VMbDLjaWMK
ekNjBPaolcOqzAUeDRiyto0tJI5NmhCGncGyFGVzsx9E2QZFXR07pbQN3Zt+iHMoRXHQlusf8y20
HDg5CU4Ry34pHE3uM3uS29p89rHHA07wfmYwWY/jjDtIcyYdhn7YHxyj8rjczFtGnjgX9WAugOdM
XgXoGLcHbgGsigVYfZpvVmn77uBCQk+Ax9CEyZPTzB6iMcQxTpMvhOqheg5jfNSmcwgJrx1UoDrI
xBXnCaupOO00O6dgolU4Gam8yF71lXejVCXe2kMObw17as5JqvDiW634lyh+j7lhtkdsyRaLCM/T
S4uLokG0dVLxrvLoZQ4p3uH3Bs8vGxWRYB0CaZb8qcnntIr3tsxB0rkGDMbh7hpATEPDe4exC5hJ
MmXI/HfZuB9NWl2V1H7zHJkQ+eUK3P9AL4SztqJwI6PeOdUWBCD2n02qhzuZopyB6GHpCn9BDPw0
JYJBUuLbFp2DRmP2p2jplI84NmDXouziOyGemQ/C345gIOllGvELlEupTf5CMMAJQD6CjuagqkDh
27WB0NoPUCRj83lIEO8qi+DzXABtL8OeXUh7Ezg0ehB3vTsvN64XPCja2ukYkNU9HSmSWnefjgAV
eStv7jHtGbi/M0QxU6sk65psz7qy7g13NJBuW6U4WaklbE2Rz4q88HYYKM8Ns5LRCDuS1HT30Fkj
xjq6lTHe8TOP+PdnXlA4uZpxMmbmhgUjo7zU7WCWyt62AvYS3/ijoHgZRoH9KxUX7GjpbeYc/ugC
ENvOQ4SZOB02tjEdEkvbgg/kUkSQYl3P3dZyCbYA3SIyUFVso7zpbVyB0pDVioHtNJ3MKbHPLt0Q
blX+2lBZMXP43cauG8yjmQNa2MVTNLgpbWhj9ExuZI9G/DT0wz+2HPTy2CBo0qR7RXahKrmL2zSA
kg4zA1VQOmLOtHPbrbeJ+UppB3B+RyDTentP2yjb63n7ExtScKvHeAB9ntlzxtRcayO8o7iXaAUs
yxRrgdeIFfRU0gp1fUv5ddR2bUKJo53R3Uc43p3FbkyHEjPIEiQvySVTvlka43ovx0fgqJMT2r9W
JO1V1ERqI/y726FnyD5bx/rK9FErUeUsyJMRF9mF1ScIJ1A4to7aK6OCk+WdiJHgFMr9IFdFFQw5
F2dGGijTv54O0ESmqC3WpGBVUxhtY1weePysmtRKlXrvpec9WgaVK53FttIwFWgltZR1XOJbghq+
mltg/J21jbBervsITaEAjVWK8ZI5rb3hHj+tKAtNkp9MNB+VcxiG+A9WeByYGp1aKcZkrf+qWYEB
W2FmHxBhS/Vo5brD2QUod4Y9cuaGBfO4ec0hHjsh60JvpYGfYPEQuT7vPC3+sQ1MzOT33RhXmVZp
v5YCypsIyJeCBBwz9LAsvnqJjJtZPBH9+MQ9GFP0azhg9kW5FCZ2kzqZMR1lT5R5yFVhlC/TxPlG
Z4mXNTdbn3uGDdrXK5gG9Q34dVprGHLK+Q6Pdg+qzmGgGv7WiJ2UZ2iKLNi4my1xjeGo3iZSW/ZR
G1A9Jiv/8DHOwe4gX9DywHK0a2D/cIuskOs0pwg4bzKaNOsd6vpdMsgBx1Z+ON7dpLsSvdnElJXg
eyBIzEpCnyLGKXmIwnZnGagFGJaIK2qrIbokrNCruA1vSZNvXKMkPy4Dz0t/Qrspt8DySoQOG5H3
DZYTMU6rhzDKWGu544OfJXiigMaDk/joSFWtoDreLN8Nkqj8CesxyJcMSjtNz7he+fRl+8GLlO28
RAS1sq5TG/01XfrVzPpZFtF9VurgyOnVTdw7TBgrsFQIppMHVdl6cozqc5eZzbPpuvtZ4yS5VBZQ
qzcRRHEvReQjxNb9A675TZGJ20AtYhBNAv9Ym2/wKouVbvBa8lbRxGm/eunyjoYldmwNQzI4+Y2Z
o384DAk9lrJ1NgBLarsux/yU7kazdLm/tG9ln+wGmxBhTWAQMOFYk7qkygT/JbmLptWLNddmitS4
IKZGeOqIqRKbcoC91wwWnPYQxsiqQO5YE1kcprkNzGi+pzEeppYjVVUU5bZRA/GR0Lp4cRGAo76S
bcK55CTlukiOg2D/Y9N6t8zGW/etfnDpcF8XlnNDhv1y/Hgv+D7i/18FK3yvGgZiTf6DEebWZ7Qf
TA+0YCest7zmfZugKGphvs8zVimjIvWRld/gXd0zJ2S+AYjKUpErQqis4ECaqkFh1rt+x6P+bLTo
TqFnNKuZ6SjitucrE7r9SxLLpYmHuVgC245/ghkHjWIgHxHjlBX6WmtVO6svhhXnSntdlMhMTXqd
l6/UkbhJ2U7wzCs0mbWyaI8o3Mo5mXVL+YU+HOoqrZ7y0vg0pTWgbNuYzK2dyLh6S+JzDwXmLd+L
kp0t2F+K1t/ji4D6KvMAvrW1uBT/pQNNvGblXlquC/FIhUEXw+7TvKNplw5WtZ4jdpMQJ+RhyTQz
POdFTzpwUF86OZmCIFJAO7GPIoyeYo3dGz52TozEWbd1hFRc+Sutq4+QFshSpdWJhIOLM7e1riUG
P9osx6NVMVXJ9DNmD/56zqpT+UvioGBuygCF37XDjqfKKqBlGRXA4lqshckmE3QVVIz9Az1CPK07
cw0/+ncCCQ7PgPnHiNw8gOFd+L1YZ3ynxYVm/ZZJpW21xMswyzgJmSDxrOEB8LIC/QOCKYs7VNPi
yc9Y8lVVmBs3ZSiZWTaXEXYaskxcA2RZMy3Nk6/YMk55aH7TJkYRB29APmVPcUm3C5PsAFzyIda7
dGtp8a9TYLaJXLYmUwsvZNB+RIUPO9ab5ySKHozGT591T/2ZiVmsG/zJQToQmZ7ChA/RHzeKNWxV
a9wvdHpvhxYidlWQMCKuNlv2g8KdNNX2+GDTF7rmmq/tmWWfWmIB4I6loNWZF0xOh9Jmo0bxfSqz
sNg4mcPROqEfqJjhXY7eFDh87/Rgasm2k9LBqkHj0mhu/awHEM13MJcNhQIdIdbKeHBbaV3t6JS6
cEExyrylMwTRyXKw01RqX4m5OXYz49fDWPn9D6tZVz6bLa4iQLYvPZpnlNVH9ONKcl42Ukpt8P0b
Gzufn0rOGQeEduDKhYCEjYpoqvEw2OogsIQWGcaMEJI4lsxlMsSGsyY8+c8qPLwLMEEseDF088yH
HrJWia6+rlv1krcLfU100ZUgTr/6KBPvsxpVv0sE+7chPiIY52uTrk+uIya3gJjX12ynDa1lSJJk
4x3QuNV8KOGvMlDg78uXj5Qv80JhQhIUCZ7r1gdz3ftvsJ3x7oUxgyd4w0iL2XrWmz+ZTdpDDghH
Jma6nV392ZdwQRPNhXWbfdXSrR/94tD2sb3LQ2+n4HOs80qPA6PadGY9PU3t/BqZS1YvIUnBR6LT
gsFt0ig2Wjfl0MgSpp3Ok1LkqjFFNqn2UcTLKuQmzsaKky/X7DBQg+reCL3sgroLekGS0sVTRWtG
vjG98DKEJCXaTNk4yhOaF9rxyx1nnXZpVH+NCCLjq2NS+OdG/wxL1Z1wttO10mjh1uwylpjYQUce
CBcKMrC+V2IpY1ldl36kY0nhxmcUfGJ4QXaatVR2WOWO30cHkagmBltj36w7Qf2R0e5UqhsEc3ux
5WJjbfXBOKVmMu8UM4ZEc25mw+EuxL8TDtVTP4pjl4svRpq0VlqZIHxhBdNY+MBWxDMfdsYIxMTh
XhlPfiHDk3KdS58Y2yYazgCUH0Uk013fm++8na86oKND38yL+MJZ1eHO2c68j1ns50EzeYfaq8CN
UxxWW4W1Hnrb3sXmoWzNcuWbhaBgHl5h5jFKj630QjsR32NVu9Our2t8rkMNiKk9jCJ9q6YOjSAi
gzu5+Ys/Gh1YSGyCorxOvoUjuuIQtAw2mF7Jpd0KtYah7zjoHJy8GQN/L+Q2l+jVhctoQCfPtuG7
4khLwQ435UONoHKqMhVAj35tUPJ2AwQVNDz/0uFLaCymDB4wAEOOKiCWSWWTqwtq0DjSW7i4/NLf
0prn7OXY0SaFd9o26OLD+kWHK11lRoHDSfJu4W7CdpU04TWe0w8aCPFtGeENcZ20os6i0+Yc8Mgz
G4Hm7jtdQfwu9Nco9bbtwIc7MdCYtXsl9PfOxKLTNNv/f5ntwPfLppsJiadrN2qQKMY0kmw6UT9a
KM/7pnnvB6EdJTqD1dV7YbvZ2hZ9dcja9pKT8G57qGlFr17arFmeY8Nbe4LDzFAWfyiWPBwo5z6B
dRxQHLJy/ZlF5jDUxy7Lw0dz/tVlcnKbTjuOBmB2K4NLXfFzNAUXZx3aR5NNAC/FMZrLrxybx7rq
+VnpqdWxjAR644Vb7A19QEVqtMaowHZT2uxCxV7o9EClKmFcOnirLlTOLWrUS/WP26j9wvCUt8Fa
iTRh6fZG/9xjwD7//7+SYeKCmlOTs/x53SvMAaC645/t5T/Y4dnBOadFKsZ7iKvmnYRw1yXWK6cg
WAN2DjNh7InO5eKdzfiJvHx1gyyX0UX5kGB4XG6y/VMaN2+87D3WX5qUBdG5+4BPr/Gyuza52Qmo
OZ49t7aoe1IeWRj7hv1omw3zsyBJuW98z6XwZHzquZi9uw6OxNIOpz1mMLHvhctimmuU44nH1Gjr
fzGQ7CO+/xDnFfPjOKKuwDPar7pSP8Ng/asmYTwlmJseE0N+Ng5X9SSB8u96jNX9Tlu7MYq5XU3Z
vk1DjsWYJVoM1mcs/amTqYc0tqGX0Y9nMvW9pkXD+5KOKyNE+OxjbtqdyMBdtmng+pReLo0xfQjH
VRD4kxZzKJlXAViHlEOKMs61as9Ehu5kSP0VU0396sQh4Dl5y1RUnYdoxG2pfio84uTNeGkz79jj
3Tx7RHXZmqkLmcrO207ZjEIaw9f2SGSgZ5rTxHWEE2cE//6QirTlQjprtw62imczI8Dkd/aK2Qgs
v6anXJNbtIboZNCnIvya+0tn3XttYqPldglRy0+uJT3Xx4rygq3ym/5MjThwVcV4I2qSL3/xVbom
3uDJ4eRBFA3Hv+s/M+RPVtBI88BBVVNtPl8QPY+dyx6e4wjlskzcp/ctDPm+F3i5f+cMk1Nqx7hc
z2sPo0aZPtSipo1eohHVCsFccWOLzehMI7zHw2LfzNZpNzFVSEjnzuIVo1wDLY8BPjPSLuIaYBlb
tzQ3U9u3/OaouIryOj6EOm0yNYR95DRKd2j81on8G7UTjEYDQUtFx7HzbjhhuRAKtSUlcU7K+jJh
fet9P7BD7aFrlp6iEUFpbgofkAk00sgX6yocSL1CMWwiJL2JI+au9rHrgUTJG6qKi7jAp9lvrWRi
EtKkj14hQK1Q75mZxJ8FGtRq0BiMpghSJf5Xrgyi3Xnph8SqxYAge+QiBro2ZwEHYrSE03JClbMe
iJjdy1F5t5fQS6L6okmBLp1Wj8zZDRoc1XvG2Z8GEbyaMUkSUXnmgaEl/dwzTLVUT76bnEUcv8Pr
sHGUD8a6JYQDkideZxN26ES6T7S+IDDZRtA7c3bUDeex1R0RyKRMYW/cBwLkncfGabQ3cKnOPi21
T6loMFrI9tYs/yZ51CXhWk7fYkcF4YQriP/XlGiXA8HhJrpU2UIQK0EKMbU9AMrc6imz8MhK9AVD
9rQwjw25n1rrWyNfv3xQN69jQS3G+gElyVq5ncP8vGVHo9eVAU5167uigT5jHga93GahT+Oc1e5c
v8enJzhNY80Ybfm3PG9OPwJRIygAtazcWbJDQhZjthZDDbJbHEVd/mvHvNiHDV0HzngKfe1S9va8
/6SbARWS7tapWOyChNU3lBNo68h7lctok8ieDNxMI4I7kortsVfAfCk97p4DPP62gJHQ5cz8O1+/
Zw3TR/lRg7Cg8cehJoWOP1z2UAfGnA4BKV+mIsd4qeG6iPw94SzqTGvrbTC9ZzD4WzJAF7Pnei1q
9Yd9RlLV82uZNhiqQTZrfXS/5YCtIqNjF8P5N8xMbjsjJX1QJF/hrvnej255445d6GKa8UNpGdo+
7MNXyaq+ldZX6hGjdnq9okq0++knh7ctzmjetQPhGNw2W5rS8V8PKxbuwB36L8B4zq6vooe8k2Jv
iPTTdWlQsXT/GQe4jK4OUb99hUwY2LX7PuUPYSm+KV3a9VjC16NpPhW6H+jL55GSbia7X2abJnS3
U5Ieeje1yGHW5hF/xTH0Vb63DHIkU21e+MbID85LXKwd90BQgT4X7lYrzAedN2DX5Gob08SRWNyi
Fcol1tP5x1tazPOc6350AQSJfmarv7Trhj3+72/V3iODp2F59/H6IgQ41aua408klmc8iaewBkfc
pMajEq8sCZ8+yta6V5yj6vQnm+M36nmCzoouRCl73FikeQirLX9xasL74KeHwXfEVkvtkdTRfNDd
gm8hZHbcQmjlW1Iaub1ygJM9q13FICBIWXjJ0tFvzHs7CkT3JLRfo5Fwo9UJ2iLoYSlQn+zRe8gG
9mJ/mD4sgyYAZSsyjZRoRmVyjCusBwUYofo309sr3Sd4wTREFlQCn2RMsq3q7nHE8EH3EpnOmZy+
gdMfSeCp74dbrJBwqtjdu7MkgeyCTOWl5bV3saTZ1ndStcPKzf0LSYOTnT+wmSDjRsOwgQxGk5gg
WN5gEvvxzOGlNiFc2y6SQeYfU1c7Nl0vVoNhf04RB+PMralJCQ/LZ5YRv9s49YW+FTSAqXuczZFw
ittszME+OVAU4gi/P8ZEEYR6gSObdqhsBMIw2RVe0O5Gou0qkTaZbhQ/NU3SvCD5mVzKz6h5XF9H
zk3ukL/Ai+VnygE/t/5XXVfXzjU2MYfCKY1YwUsLa2r0aXl0ESi6CGmQ/+1ge3Jd/Cqj4WUIT6H1
WEX1o9nRI8ywgKkWLwVnuhSCSFN8RTMu12E460v2tcUP6xvdWWRhCDoyevNbr11X/LyC/OWq7uzX
ZnZAR+beZzEmnHKyj5DQsTkUH00DAy3h8Dj1HLSnpwEXYdnjqJemRi8ERXNdSJH7nOgPINBJwY9f
uC5oI6nYMDTxnpOOuFYhTj5jnn8aLuXL4kuiuHBPukWNJXMIzjkVtZ8O7WENBvGwTOgX8dz0EMl3
NSM6OPDCTF97MNRwSFX21PHB8pUeG6Oydn3b31NtGeHMN+UXejD2JYn7ZH7sVfqQK/WauzMKZWw8
hNToxRDvzwBPD3mZP0UmLl/URcYw3MOn8JuyU4/kRsOzXt8m1zIPlhIzzJW/imgXftkp2lutejIl
7WBDOt7j3lK7ZKbFcwRzTu3Qtq2Hx9YXH0JA5XXhjkDuPnm0rq7m6M/KPIZpMK6hZi8tMN+WktdB
aQ8F4e8q8fce/LO1kO2fiucPruF+5nw4SU2saubFh8mjvFcy0f88oPJ+474YHKSjWNw5XHJULMID
iyMANKppjDS9pln/b6wYC3nJ3O/89O5M0W8z5zcGiMe6H60Ayme1A98DLE6rL6gBXNimmLBcztwt
zMv31vR/KRy82k6C296035Bezszt5sAS/sM0Je+tVQM4JwGUjATg6vyhL5a8L2fQVdL0D/USF/Hk
uCtm92okGrIcSr5+G63sp2+XasD8rNcX/mnEd7pRLuwCuUIYeamd8i8feGVYm9ElwkNkNm/8YfMq
t+AGkv4m8eOu4ioWQW+G+85AtLEt0IJCc7y1Yzvdfu4MACFRSSzI+OoKGm55WJY7aDhwoMEjwVSx
l4JqYCbvK79hbJ79m8viY+p5aHFK/WtK49lNtC2Nn2sTI/C6FcPNjqjvS5mX6JP3GSuYImkxnZUV
Q41YJs+2629KRacyfJC/uSECNLpUi9PyiFoKO5Dbu0JSD73fXnbElRmuLybAtWvRIBa+jOH4lmt0
efnlC8mthyJvP/oERyamKE48xYubD+FRy+x7gcjC8ERU5CmXkk5CBAkCQjLRRmvkL0XRbQenhbkR
XlD/8QSkjNIsYGredJ8xq+7rIvmLloWdZ5deWuz3df0etQxyMzHPVBOP9PR6u4lRGJoxuZFG+9Bq
IoAlXbxQYqs7nxYnZb45ep8DagfRksxpnyThO60timrXf8IvzGCRvvAmcPKsh4QDb9SEO5xRimOg
DvzFI1g9aUMg8bFrdfeuQVfb9IDIbFGjgUaBLBt3H6Fum546GoL6X4c4pcrQ9EuAS0cMMb+zE4iW
usOCV0SzlkmXxM3BdaCc6nabhPu4mYpjow5FbBHHLKbATDF9uDUzuZj7TY5jjLCQiWCH78UQxFtH
iym0aZTU/dbJ2UnPYwvhzsgQvE1B3pmzBaML47HBxc7PU/25Bi3L5AW6lTuLa+3gMNc1dn8POwzz
DrYBo/6NtxWZ0cGO803oIZmkc7Ih+svzRG9rVhI3a/rZwJhTbSdcp1U8v85wVjTvubH7dOu7/vdE
4IZeUo95PoN8TXsFcHBi1PVYh1tdMhvysXev3HA4CmN0jqFdFliPOnWEC80+1q9FxaczNV68yzrv
A1ooXd61sY/Dju56TmeRyp9bLSpXNRWkYJHvPo1sDyNZH9sZqi11bwYbP38IfJz6ABeTG0FacEkw
nIVhwgaREzWmJIrEWmtPG50d2C9xytDcmnc8pJ594VtjshqP17kmVTcMDIqsMv/2URgBH3GcxIeX
iuQ5L8j+RsTUvMb+51vyIRZoCTxTGC2I3pfxvE8mMo5kv59H8iWgWdQNQgJkYdGgQKd0j/ZC7E2v
+5ckUJFLRhqs0dZim2LJcott6oT0FUaK074/RVT4SKooR3nyUZcx08GaMH5vaOP/ylH+qHJpLwaQ
5ET0cSYgDu3ZbDdtyD5vQsiMEjRRqzc/dT27sRYDRQqfIgwWGdCaLDbeGMUfx5SSOTMizKvcVyua
9tmybGkxCjlfkm8zBGhJWlFJfffMeWAC7IBW6wSQkjKhDsP60C19b/QP6fjSzhTVWVDWUl/dgNQf
7YWFPjZE4mxx7QvIbc7ITSY38LWH+Y2CTCoxF5Tcr+2Oz2h91kFPh60xT/0RGINL9m1YIS1ePCem
mZHWwBopgEDfdpLcTrpEf5tbqm1JfLv/UXdmS5UraZZ+lba6bqVJLrnkuqi6YM8DbNiwgeBGBgRo
nme9QT1Xv1h/isoqO8GJjrDqvmrLzGMWlsFxNPnw/2t9q69O04Aoz8jCGxrqnzwBNmB9RIZTdpNo
EVBa+5tGGYyPZ0W9YVwnZDqvRNjeIGVmm+QGK4jMD06r+cseCd/CcCH5IKuH67OPDBxsoYyPriyO
FnMBOlWds1N3S7Tb2cQPzCnnQXfkrh4oMwHnuhIutURE6luQSx++PzxMRgF5wyYvd9yzIcOK7nD2
z50t1hd/UWHR3fj2+OkgupiZ+N+8wkDFpLN29iMfT+ku+U6f/YiJa5heIxu5fOSjmtS6+TQWHFrV
pkun5TzUVuKNWgmfRcdO2unfei14JMIh7pmL+oj+ePrQV+b3tnDPlB72psbV5Q1wRZoH35HtmQKA
ythNS4hZJS1hSOtldXA6OqpCPXK/vk8ELwzM9nQ0jqB0L3nLWZjT9Vgj6AM4BBCVk2DtiFsg9nsn
bb9DvX3Qg+4xqkau1vJ3ICd5+uDcgm5LooDB0hff0IXI65uo0gkbDXgJZv+bTs9Tz9TTSCwlz/ou
mEoCJ93uwQ0qzNSGxANj484tLPuGVtJ9bSiQiQOOb919QrpoUMdPodDGqzIBduZFh6CJryWgFyXd
aTvamNicGEC6oL/awDYgajnaxd2H6VT92iiHPVG4mIaYYgEkPORsvVgpA+c472pJ5CTabMwQAM0V
PFtuMhW1K472WNijN5++GHCGKdviBrjxDP+I2P4ZstZtNCfauoXlceeRPVMnQLNx1bTDyUEILnX3
nayjazyNTAtB8pkYSIC996G8hfh6xl2EirNhu1P08VMkeFuj/jOv4C7RVN+2Y/M5GekxtylcS7pH
Bo6WKyfDHy51jzYKGTBxhF0qsfj3GOaIotnKqNUaBZQT5K0tJ8fJw9mT6PHH2NebMvQ5+Y6vxOkd
6Fmg5nPtrVI8NZXn+wB4cug5x7T6YY2ZvgVTlcBSGO8IDD5AvWDLkcoHrAqjWdEDStCqWQ1GOppG
tlZ+l+JOoE4+2o56GSvrPMbMZnC+sAvQzXN9KNbVVsuL95xNNVS3A/7btzbhmGWFT1MgDryiJHb3
y4BibNgCdM8RXdQD3kVzTtodsCFbTA36R6B/0zPCbqE0kukdGBxYAuuqDahkkohqcp4ePYaqyr0c
cajr2Z0vES8N5Tag+LlI8mKXAaMHrTfc+r39ZIWvI2cwTIO7jNWjTONjSQs24Hc16fyuZdHc9Mxt
Y4lWKD377N4BcBDLDODFU4hNYJwcmfnQduez97YezzYh6QEAvLbG6d4IjQnbqxYjLTwUbH2MvvHH
A2hbvjTViBXRmpycOFhpomByTQEkdN7TmABv6A1a45Vo9YUKLq6biG2anIWZUKyWS4pLGsBrjv2I
oJsUEB6uYMCtNQ1aFMecEsjqQN+i3el+CMOH2n7LURToAhm3ZWayUYA+wG05t577wIRmbwaWLjRT
6WLqiw+bVFDvh2QMpYRGeihGc/gpoH7RwAXaFu3Qtxg0IlWxXdJxQkcyOzsxkKyz886He6Y7hIuZ
9T5qVB17/PQVd70P3GJpWx7QIjgcTliGGyNKHoYap6Y7Az2oltHi618sbQpWAKc+8NJRtBSkA3Og
KMajAFVNjQ+qmotpshTxKeqAUIADdwpkFx7gjHbU2Ys7cXVva9A5yS58QHkB4MhssUprCQ+66EFo
wSKxA+ddaDOid7KeNIkU0PMdc9VpFs07MY6HjDxbz9UtaLJ5jniIFVDzozezDeODaKqzkSsqaQ2w
0DGV+r616moF/R7xZQwxNgX7t4QCxNFa3E36uO2c2ABKxW/OvSQ98tkq6aUUlgYMvExhGUy4VfPg
4lgOPq65M6NGUBUgJGwNK714iRzXY1ntF2YE8IKdIQzRAlMVJlLTB5lCq5wDj4L16eJ/dKdjo1vL
JvOujcp/ajvr2u2RANdDePTaDNUu566qMy9Nj3yEeusp7SVoGrjlmv+tG1MqANklDdB7SQl/EVly
s6TDdNF1yv+DhLTmCAD0+Ie7oEVPpXYUpMIFUtY5X1LDehWwkKgPZamtYAHq3cDaANaLN/ZwTz7Z
oepon9Bcm2RPcZS1oJ6Opccep9Ch5/X9BTHyLWKaxwmwJUkO2pMbsLVml4gJUFbHkaeSod92hb31
/HBlOO2jQ1GqbrRdNbnGjT5mu4QykR0g2zDgBx4Hh8bBWJv3cYSwUidjtTXKuwKES1dFoLD5Rk2l
PdgDRvPeR+HDy0vXLyaALuQUpF+3SzjcJ1bZFGhrn/EwM94nYfCFF6w97qR9hHI4FmEBOH56TrXo
jP+yRIUH7FGQxetgaIbfUVjBsjOrF90JXwg2v2ZLceW4B7uCJdSBM0urheZgHk5M67bKkE9YeA8L
A2qp9Nw3VZ0oBFKblUh0wqisN1EFMgcdt3GDvOUM22UXGpyA6HjWufyGBwnpAFYACOCXCsUCPvLw
M6fexdoyb/VQ45bG+6hYyCJeGDU3/bvYxCL7Fnr6YSrSHQWsswXWJBGBu0p67QFUz/dMG5dDA12g
r/g8y/qtmOqBBGRWFC9/qKsRBYihPai59Voi0lXgwTq3vpl0DBOxYJpvRM1eKuouwsxPdtlQQ7Ys
5Mvjba+Lj4ii1r7xnpo6LzcwDpgkwnQL59ZeDXawjf0AWWHhPeLl/6jA+YkpoDGxGsFQbDWhPST5
HlkyQJZYn/moAxHgrrhuZ4i0LN7K1GEd0Zq7URO7aaQfGgQ7PzauZ8Ctlp6ctnwWeRpAlWXNprdi
w2MHtmHSASBzawiQvhpDeIqMWb+Ag6Rr7etOD86eF11jQjHo8gRnjpojHBaNlSknerxoMDC5YI46
112lodzB5iCgDE1GNfTxdnDWaWd/K7ou33gq2CV5eUJzBUnF0Q7gRAFlY4OAZKyW89AWmtSiZtWr
O/+G3eCJDItD07ivdZPe5pY1kGpbvQR2CnMjRzBtLNmz3mgYzZwiP2idhuAyGO7xlt+KJDgl5j43
cPNlevTRc3VOWCGya3AoFs49nuZrrXqzqtkdqfU+OLn4ZIbOpfSu6bjAAp0mDC7ea4L4fMhMk3dl
3Lsacrayo7IZFpB2WufDbqdigfgQWMLRnZWnQqiToCNrKL9Zj8V0IwebAg865ibQmk1L4Y7qLRG+
aag9Vh1AsC6mBMGSbEbOM40sEhbc4q0Py5dRp9aWJWCjazP6BD93aRQYucDH4SUi0OOYi/0QgyU6
dLbIAVpW3YXHSxQGRfQmoHRVhGtVU6NjhweFUuqHcih2FIsI3+60nS5Rx8q+ZKbpTv6oqi3Fy4Za
DYn0fTLsNGTGV3ozs/39G7uX3TJ1g4tpcsK3dXihGQe5tDYxR8cQ1zp67DI2F0Mkbxwd5lCUsacM
4a3/8KaH8Eh7O77UXvER4RlGf90/sUuFDuSET9LWH0djeESm8Rz72ZJsAvAVZkV2YorMV0T6oS6T
fTZ4hIWTfhnOrC+0JByvGrSisRnCI2kRC8gIS3T0FlHCwjlUnUJBV3MAmhUUtCqKvryKi+nO5htc
ug4AiElpH2pEtAaH1B7DT1Ww1aD8sRC2Xx5YFg55RPi2pr0m9NsI1bSXKmo2bjhhrTLRnxj4kF2b
7WrHyh7CcnrA474qpWLvR3U3roKDT6AnMJt0GrNFn4lbP4/NpYAOoBfRi2dlu7Rk/cL23MuBCzJi
fzX4+mogf0NQuLvKQnFSXosrI9NaOon+O4j0O8CYCFXeElIcNEUZr8pDInjDt6QsvmMf4oaM/Xc3
7g9Tk2+02SDSyuB7n6ZbQCFq4QB6Tz5VrMmdSpXckFnSciom/gJv+5XH+2Ii+WGVJCDCg4dL7Ug+
F5SnV7IH8N4P+9houzUcCmdT0+qMfRr5dd9uncw5Y96K5xMHquLBXoVFQvN8Iu8BFsG45mBU0Mrr
UHSvVFCnKya4PqRMUheWu5BFv+3S3tqnpBH7bhZuE0vdlmGMPLPlNFETRVj9OB2gd3EjraIBZSOi
Jt0ZdcWpieX7NHdYh+a5BAYL8ZV6m5lTAcl0enCQM5mIAdLSKdjmEsi9gsoDS+G6gejHgoy9J4bL
DVcPrNgTajf3OHuU6t5Qm6OgXo2Pi1iHQhonB+mYF8bVDSqlNNPVBtTlNfsR0L3DoY/Mj0r2t0Bj
HkXrPnQQhwOBkzwIKRe4WrrEQB4SQjVgxHBQo8zAHsC/a4wv05UgwAUnFbKGHxbNdy8igAsRWEsA
ZBpgaYVmtNMJTybIIVz1Id5LwL/DoivpYFKG8Ox6Bj56076ZN3VDO726lGiWonT26KAfNAcLpmqQ
pnfRFn+Oy656r0CZH0Zbj7aIuvfhhOaxUx7AZ+nceljm7oOKWcaMi49KGN16asER95iflGoOwsZ4
adCBnG+gr3IKId/amGDPFou7288mctUe9dnrrBT1Am3VCjsjSsWGERMWdz5Z1JZ7cSr8xbWBvT92
YkpmfOW8Vi0EZIQXt25c3M78oqtIlS4He5uqWmt9go06WnlfYJ+1wWU96rmRrR2bOpQDhUlx9vfm
sgCtjmKL1noXI8Ms8g80E++JFYLlVm/IYp0lKX/sm0MwU6ZSuyIZ6eRk0S3qg60w4YvYsIJQnSZr
YnigDMBZjOst5yD90CXiwAaXM8tUXntTdN2V/XM1TsfKMU7GUIADqwuSKpzsVtpUOPI5iLiIkZYk
J87imFwUDasQ5xMslNJIk81AX7q1PAItCHyZtSneluMzgvIr0yFcprXi8QTaUNs040TVvhcrxLL2
Nm3cm0iojU87yZXpSTDD5IoVWh9QnSLy3Y6cXtM6T1aDjDYyVo8evSUSQb45TPd04tA6eTDBmwrV
uTLLiyHy26InOAky+HVi9MExJymDH/YPg16ezCnaldygsNGA5oYELxnwll3Jza9sMCwAhp6iFIUd
7085F8vLpTMnQdg5x3V3jB/dOLmLFIcuGsrmoiQWCgbiedTN+nrUsrMVndk3Lg07CVivSGGRGHU0
nNrrBnvTEnRtmmunSiCcM7IOGq/Btt1iYRrr6GVqOvz9+bDNc5lgSAwoXxn+PVc90eRuHwZX35ls
y2if0+tMYVrGQlWox0YyyXOijGyioPyJQ+wASWltaj3aaRJJTJFcwBbNzDP/vm+j9NJTG2ajffTG
xN0jy2rvfV1oq64At8FSRayeiWxQS6N7qBItuEQW0dSnLUb3DIzRdOgm8Ou09de0yPGsGZr/2Gaz
cboGcxEGlNlJg0JqQKgkB3CEnt4k2FM0MeEDEioC3V9+dC3b9BmBG3qTGIwJVf7TVBW3Vu6V67LS
su0o6+CFkxpcjFs+E/gNFA5K5KPLzuUc6Tq6sedrpV7YoJoXRbzxYACdbTmkZwxyuzzUVrO/YNtk
UAHnj6Z2G33tEGB/G0ZHDjXgP+nSJGb5TKQMMqKSOnJcOmwdq5WdyeNoFs0iKLjqorc3EYp/J1lr
Bs63MugfS8u+J7L7rjEDsEyR9hTdRC08NDEfYII4ffFiPvoebDl2BgypEYcYX6AUUrCUlGrX6UAI
hlHb+MYJsUAxLttNc4a1cpMWHH9qdofbeSefueFh8BeqoPyBTlGwI89h48usXWr6szGgAeC0UG/6
dsBONvuOqCoerRQwCjJ/dkWsvppugVMDhDRQoUVOgkNXhUuRY8XinH42QvShkHWpjPr+AcdWckDF
hkxZUg6yGvc0/6/L6fdy7IATbdXsoqAaFjWH9SEboNf45gmm622IwXifUX+6mvs9iGJDwpvkAzWs
Ye1Nx9bxmlPt6O/IR7FlUsHYG+xlqSNip450ixoxmJO4j+DSh3R4FVMycpNik5UV+tqS/bfObtV0
6G01qttYE4YVxwANGkLC7nWg+gNcLroHyU6f6lOYzT5kgzmMMGBSZKaQKVq/i8rhkk4q5RQD9i57
C0QcbTzEAJu4S7kJNRid0PGOJb1zf5a1zj6ctjCfNT3aZJ+BYrq0aPEXyH8tXCs4Du4SXSWbVKZv
zBmkwGF1dTPciJb+MegaLBNOekMVckvx4lYYTmdE046izlWRqlsO6DCLgPqj42P727oleyJJ3IiZ
xVeV5CCukhAiFaL4ktqG5+Wn0qBOxDcM02O8R2IU8vLGBz8h6WlkeiwUMbEhhDGR0Tm2qTF29JnL
iLIjW8Tb1CEzOLJBHmrpcC5TDHoT1FaNqDQWSa9ciGt4Wdk60qnNV0F+i77vDUko+63IftVl8tSr
h7FNJbUrDBhW1r9qfPTj1VQ4qO9TWyGXwjRgxiENdkDnvvGmWTCZlKx1RMpourLQGfeTDnm9dN44
+l78rk3XVKxR81GdCcLnjgJ1pF6ijKpB4qen0QjWo4+GX28kzx7B8rKlL46BCAGHO4FKG57D+s6w
2ZVbyAn8csOBCL9mbL30LaAzOYDS958mCamDjSLWV5veI5Tmna7sV8AVYgektA0gtJVwj4RFmQWQ
7WHUw+ehzZ/8qDB3FSKmFJlhqvXDjcWHxUoUbGtVMpv2z1rF/i1Q5qYvvWgREK9AIQMzDLO+CY7m
hA3Bp4LwOpQ3Tuy9DZN8adp6NdD0vDJ8/pbtzi2MqL0Oi2GbBp4L2qJ+dqxerqLJ+wiCPb5o3ocQ
oLDj1o+CpOHWZA+Fbu/iFPU+Kfl8gjLZjr7NpinTtU1xp8tA26Sx/d4aZ93n9+ELor+UAFCe0hcT
NlhkjjN+5D1cW0YMzxvvRE0s4jp3Cc+Ka34zbYhmG1R/XaOHBbPBn6g1pJBZ7IWBxh4pN3hWrFxL
ijB4oL3iHUcUamjmuQE17pWeS3MZAV5xMRSJoEG2DyWrJRq9LORJCHqogTz5ZUtb3O3vaapC3Ing
/8Lb2zOVkz2ieiDnDdKkVvmfoY0MgpLHld83vEYJblW/ZMtWx+VVOaOiVJDTj1Ld7RDX752HScZq
ny2bA0EfUSp1r7H7zn7x4VZxuSLXn61UkBii9fd24K7h4L2hT+z2gY/cxRjfIk4OzHH6tItmt7mt
6E+x43Rr71qXzrXpkYqWeWLNzzAjJu8c9hDAQykyg4FWrbNUsJmKLIQUyaBXNmeVBPetl6JjjIrG
WHud9paHYgaoZHROHcCJLVNzLPlq2yVY50nicXXzfQHwmC0B8IyRQuG4qjTaGHF+DsTOw6iphc91
YH+r1Ts0q4jjhxPYn709HDkN49U2g0vtvvzYvCYzdQoFqj5o70w2a2GLU9Vk29qAA6lH8TkJu/ty
QusZ9QJ+S5rtuNxFx9mdwKSj65MqW8/7ZCm1j7QLdjIdLtmkgZyhCpc19idfZrAxC+PsaJ9YkGEY
R8b3FKY7yqazhlkfj45E7SnstS166jHgu7CwsiXW3LVWofAk6NbJUG3ZCdSdMF0Sav0B4gK3Vv1I
0TelrXshRGjSzCc/h7GDQBhfbCHOOYVcWPUPmrEx9aSaN5E4MIO03E9md01mAWVJi1cwnCA1yOHU
+md26taKs9WEatxfjFnOJiXBSh8iqWwmfwVDzsevfSeomADzzJrNUNtqifv+cTKy7w5cklOqpnBZ
dHOkR5sjs7GoCsVOEqzFVKil1KuDHCnGT1rxkjj2IySlS9WjxIdOAQN7E0fuY0SCzy3ik/QKu5V9
MpMkviuL8k2fMOPiYStuHPqBXc+MagWRscQKefHjPP7mRu/e+G5Zpn7DefsYdcLAwMdJY2zMl6Co
mDy9rFlkE9ndDnwZ5mTopy4VMTpTM7nNxYZT36PC7O6ydEZqxFZ7bWeWu+11g0pMg4U40BIw68Ta
UAnPd2ipsejk2OUnk+xwgFxny3BCmuUQmbRR2QdW70M07KtYL9dTrFU3UWHdVTEaP0chK2uDfCUg
PCzgzsp5OeD4jn/r0wxw9cZs64+11e9LTWtedbMledqvBB/oaK0yfSDL13D8FXHadDBJfFzmgaSX
SEdio+HqW8VVep2Q+Ms3BCUUkyMiRFL2xm7pibH9zPPuFAsXvKbvXDtFBaAcfKmB8218clXdkgwU
9vvWTqxVoptqbxSSVCMPW1Afv1dCg6UZtTqFc366zm+d/hs7iLcSUebW6OZ1K1/IrIOUi9IJzQ0t
UIoiXTn0zGxTfZXw/gEqlh86nU3pWZxJELf7pkBOGuyxAKANH3xmbvKk+eRm8qIRx/TCU4ENKa6X
PZ2xWnDbwtS0AQQkW5tu35mop7sw7/gpuDi9uzEbjTzVIMW1gimz6fhTy1RqR/AFe1pqS2IqeheR
YQp2WVHO7x38hrbo0BmcKpRMV4PUcXW7OB0Ky1xRb9sBOYByfSs8QVxkBtxJGv4pZL0knVvbZlZ0
KVPtLcH/Qdse73rYAHWv8KCvYX1tBxuYTqbRnx6NZpfXAq9OC+m5MqyNNDPshyMPM/SiteF7J3xU
0Y5hLTzxrluQ8EKowejBxm2TtSD0coU7jpNlDamCbKX7wcR1TwusdfByB7NsIwNODA8tN81zbeLy
BciXQwGQafEWTsie/Mni/FNcepJELI9KV6VWkshIXztwrtih9H6NU6gjbnqmzxb3fEROkPbLsDQW
4xh/HzvnGjmrszS9+xa2wtJ3qmMKOOtKtKNapUW4c8hOINUBqKrjJLushGjOuizW7QAYXw9RVOjZ
jfA0By0vbslAQQlEeVhELFLAh4NNkiZPsdQII1sEccHpiniThRjwuYzQW9ArIDsvloTCfdqzb8qQ
38ZhBNs5sfNLBCAYy3kCe/5Wh6lC8xN+Iw4hzplAiQ5akv5iHhPXN9h+aa8eIb7aCCmpt7rvdkN5
SlPRMrFEfQfT5U4Ru9sCHr1lJoAUF4Nn4Li0JMbg3dD1dSwypFeie8gH+BhBra/RvcAdTgayX/Xp
yQG4lJs0pI1JQrdqTfgpkX7V9xYGOoM5d+gPP8Kq/xmbfZsno88B8Ed69X+lbH/547895Cn//Tl6
++ef+LdrnA95nX82v/1b/x+FetvEWv+fQ73/17/7Y9H8lOA9/8B/JHib9j+wnCh4tpZBWLeh1H8m
eAvrH7YrLUdZpmtSNZIkh/8zwds0/mE7hmNiPjakbrr6XxK8jX+4rildpHSOq5RQxn8nwZvBi/94
yrvv//ovjrBZQ4SrG5bt2DQzHcYp3l/PYebX//ovxv9sYs2Oo5KTlULa6xA/7Wk6WsegwTgKJ8RA
chRQehsw7BSLKfbbbvWXO/XPF+p/ZDCUMbQ0/Dv/9gs4piDlSxdo9xwsZNbPv4Bup33QTzQJe99V
x7BA3pN37V1t75oYrEGRWd81WieL3486X9ZPl/1lVO78Xy97SEYjqxV1Ab8OIPL72tpIIL2qLKVc
zMbw96PN1/C70b7c5GisaBHEJmW3XDzjE1qj6rj//RBzzPrfhnCUoaSwFG/Hlxh2CZUc0BxgABeC
7Uj4ZgBYMGn8lCw0vCvnuk2J2cv1knzD348836qvI1PucZU+R9Tb1pdbaZee3SvWz0VVMh1GPvxi
TyOkC/ez+YehyLr/+1A01CRvrBJ8Ffz/f3lZRRy3cZQh35HS749BlvUsCL732aexccRCK1ZRl1i7
bjKRGgWtH979/lJ/9a46lq6bAhSeJYTx8/hhJ0mParnUuhjfZGSaRyMOLqE+3BVzb9q13DONmvjq
96P+4gbzXTjYH6ViG+2YP48qJyv1Qgs7lcQ9QJHFJD5ryIjZBtz3+vuhfvGiOhx4pHSkhCVufblA
QhQbqZkVzi2vhwMZKGcP1sz9w+fwi9v40yji5wtSsjclxAs++amC6elFXk1oUIa1p237VeENHLBs
O7kuonF8+X+7wC/3csBDM+k663E8ZbTgGhpq6zRX3vn3w3y9QoeeqGEq25aYOXTD+fKiNjpqh5qN
2qKoEkDOZtMaiKTQlbwabu5jOogGuStROwdzFXL5+8G/zm3z4EwCtmELXTmu9WW2QTzTgdtgthFO
gUg1jkzQwQBzuvfamTWifhQTNvv7Mb9OPz/GlKxzlmHqpi7nG/KXL9N2fCvh1Y0WE1W0+EGzn5OF
uBvNy++H+ToBzMNIWxm24TiSf3y5r2kB/usHNGhGF9EufzWUi+28H19natRd6if11nbw8f5+2K9f
4I9h5zmOr961iKL4+eoc4MJeFxnkhXfJitxSWCqlvhHKO/5+nK+f3zwOc6grHVZixVbh53EiQxMG
kmwY6KOvnfx2zNEHFfXu96P86v1wmUKZQy1pUhv6eRRUY21BnQIoB4b5a1pKNUiNoK0BPZOxvI5y
Uf/hc/jFdUmTx2XphqGoQMyP9S9vR2korcQlHC10/Kx0wyIjfzfi0rf+8Bb+4rOTrEAW2kGEZq7z
5f7pcB8cbL9EhE1+RIiJId5ij7KgN8RY3iCyuXuL1NH339/PX7wdmFS5PtPk+qyvV+c3fW12sOAW
XnBtGYepfBTl/X9/CFeZgl6XNX9iXy4s1VDL1z4RPBMSWYl9zMRlZGEM/78ZxrZdIZk8UPv+/JyK
trDC1uVKxuoG+/oVAU8ctIs/jPKL98/VHXZ8DjdN5yz38yhTnHtmmgXMwXkJPsr0CYTOJ/sgMNmt
UJK2f3grfvH2MR7zoMkWRVl/26BEgeUU4MQWgrq7Hr4Gwefvb9svL0jZTE0O/zHYkP/0ek9VXw8w
1qNFoxAUiHg1UE3I9exQwYP4/VB/vxZLF4btOLxoruIR/TxULJzK9DS+3UjQzUlycwGHp179fpC/
T+aWrli9FK+axW7ry2tgeHDkJlyE6MPbBey2CSamcM8eqQ1NJv8w2K+uiHlISosvyJVfZyNHywxk
mDmEKV/em0DHvM7+wwvw9w+UmVvYgnUJ7wjP6Oeb1uoqTPSWiibURRdDOkq2xCa40RGjtfj9rTPm
B/DX3bDDem9aP7bhRPcq98uXGsOQxf8GgkTLIGTDrppFafGN0VnbofNQAcuNsl9IHbj7w8DzS/Zl
YCY9U+gs/q79t1kdgx0mafJ4QVZ+C0AzEsoV2MXB8y+lf+NbFX6fu0TDXTN2f3gn//a6WDavPR+y
ZFvMtufLO9l5Oq5AE+/yYANsG8wt8ut9gXBEyIKidL35w5Uq81cjKmKMdWGzUf3bO9MngYX1OJit
SYiVbFLwjGUZ6iPxh5beOadBR0Z1RZdRp0gH8F1fJQW6BIxtPRojpRscgipkzNgTJgN6w7Lz5x7I
YNsEC8tSe2tLa18mkA6EgzcFuDWoad9ptxW5Cdf2j4A6bscS6AbMA7e3YVfa8cFEeQLnw/yeaiO6
UHt8pfdyaWEWxjloN934ZncKy/l3b3pIpViNdHRGK7tO5twAi08ZxpRWiLu4P2pk1rhvdk1eh0/x
tEZ7QcqKJRwotNACCorwEloPHU1irxHAuZsp2vrmpRTY1NMYZ165Cpz8QP1qm1XaJbXuDSg8Pbm4
FLqR01L9AR5NYGCULQw922emcRdUuFCgpapGXZGCdR3TyqyxiNrwx1vC7fLBtCCZAeENgv5glfYN
QSsYLhAukLIl82OPWaHowxt7BLqcSNyVTgv3TUpvmXcm3K8wevCAFSTI6CR0Eh1CR21D+xGgs6eK
jnt3k9Vb4YZ76T009nuIJ6zPooumkZmV18O7S1KU5NO1hvAuVcNGo7UYWmIrJx/xWFUdnSDe0Arf
RHZEJkPzZNgSulmxsGxEhd03PEao68KVQ1C9RR6905drEnlBsJobW0dnKsMl2c0LW/f2HlkmgwVW
t/iMkC+FbsGWL0vWlpve9WazGm1rATSKdRir4HTxgmZfwjwrKfDR5bo2aLpjKieUMWmgFyO9xWgT
ogMgIe4CR3MKzz1Ke/rU5bVr71uTZAF6dKByMV3SxJuQm7QxmK4bgnhE+RpEAEr7VTCC06KZuYF0
DNEg0cCjr3FlUNQFg5Aii0d7i2qoQzZDkzYLvw/JrRZtsNEBXEV2cdUa0QM85L2V0u3LdEAw8YZ+
Or/QkxZ3T05qLApEHPRclgphCXq4ylsQQp1EG5LXEGiRuD74+6l+qMAN4B6k6wWP9jhZD76WHAri
Arv6mVT1AegJ99WwPnu0/x6yPK3eW7wLapnox6T10OIElxRtwSDhM9zSHGmKsxcES2HfyQ6ze3Xr
tOdkOrV4NIdIWyc4BQI/GKmyFot+uDZtuRe2tjPFJRo+J4ShERpZw3ibil3iTcvR2NAgpTQKz7J/
LOR93D139FbsleNmqyG8RJDZrRgX9mWyLnmPkW54kMFpmHZeuEbsYjpEvT1UGPEDekS2AA26Q1GJ
a+wJ+t+VhwlCELZg+N3JcBIeMEhOAl6RHCI0TNc9zpB03CXhN68nygPIXYfZcK/QzoCGq7zLoB8C
9eaI+958Bd+d8/cVBX2VWQcmUg45tfuUt2vGR0cyqJOBMK6tjnbbLQMmcsmf9CPaxDUIMJ+MhY62
jqR5uI7aTRqtI+uBAEX5kMArDF47uZQ0a5ubQew5cpu4C8qBpT1dDvJoIQ3Uug+9b+n6ApnGiei9
G25Ljtv4kUEQcHT1GGEqb3TEzInVT+ukxf8EfkJCBrkdqRysqhrxh6fTTW1MWJtWOZFOU28H/PAj
ItraRLgpCGWZ4u+dShb0krYytAr0NOOwQe6w6R26fbF8bCfiJH1vL+fqvRq8O1fLTyR4nRB6kxCg
23eTqNZl4N50ntZdCTg/V/MvDBuVeAZn32f4fSfrGAf2hWxLnh5pUKMwKPNj+aMVpOM+93INWXT1
ahXIRhK5Z0Ihxg6xofHS0r+mdkagn7uN6pvc008J7AQ17eELCp58Pu3D9gR+CQQ2B15Oob5r8n4/
VHRoFZLXYx9syUemf89Bq1rp3Tpx8Z5tdOg3wTrFpPUay3V1B0pgNeQkmpKtfSdSpmkcyM27QTuh
iQ9Fdg2shXUilHeqeqzahdZs49c8gkR1qbUFPTv69KAiUN+K/UQLKWCtwgsVDVtrANC4INxr6g+8
agrRWA0Y7lDlBAOmCI6I7QSmrfmbKB03vtnMSed2mGAf/N/UnceO7MqZrV+loTkFuqAZaJLeVmZV
VpabEOU2vQv6eKN+jn6x+/H0Hah1gdvoYQ8ECFs6p3YlmRG/Wetb7U0M/UPY/7b8NSoDcAiaFLOp
H41pOKOJ3Q7+dLHaEqkBiG4xoExrRrHRSpcUFi9+q/Jm08N4a22g7Q7q7RoLR827qS+i/t6lJ7Od
SPPudx4iaCgI5fBmpS9p+h4Yj419dsafqtymztbvdy2E3Pmww4G4Jp2Ed/TSD/dx4iVHXmin64A7
cfBeG7EDsetn7MTXqNaXGpgF/9Huv7EIcNE8y+gwkqCMLiv+iDEYF8CKY3Sp8XsI7JgADbTebLrS
gZRp9Scic9P746RwldfcaHgA2g3IvwIvEiSCNHrS1ca2HrTmVpkBtpZlKDYlPjJvmQ1/KIMCB5ag
BDoZvlajvomUDuDwZTAebF8CeQ8B88WrNPFOLHzXvs0lqTX9c1GMZJQJXnn8Vl8kBm6aoVhJGBpm
YjHqNKtVR0tR17B5EjxD/QvUa9a1oPTDJwSai7Bjf+pl+1GLt179bifZ2hhQ0KePZjLtXPb4vLfl
UG+z8gLGmYiS0DfQmCFdR3beljeBakZnCMfC4o4T88UU4cMwGk+OcdT9T924WPZ5at1VO4odflKA
ynfkvYsOoKzmTBcfXn9TJ3ecZNfE9I8J0M1pemxbzvGbEU88lbvvtg+ydLfVZNxsna1mZ3yQoYbK
Wq0n1qa+dPajmiHMDpHmn/nsXWcWGTyQCD6y5nWRyBkEIcf5GkOO73IR0D1kIc8PXVue/fQCF8+c
2VTjFiyA7bxnsCQ1Ano3VbCptXrWHe2K/GbD7tMHMoTrj0Y9GCwtLVb07OzgHAH6iJFSVANSOY1z
JClB5Mc7p5+9/18ucWEDrnsBOpdSqM3fgu5LCnLXIrnN6pMivkW7DcG7zzpjgknQjXJVQvWZ0NBN
un3JFcaeHhOI8ow9IINHZ8KfbYwbDav/vA8lQeijU+ifonPKMhJ6E6YQYqEyzPIhF05V7ZJo4DyH
vJSm29gukfmJW9eQS6ZEuKCtwi2DWQrcxId0hnql5TV4YfTMubHvdNhtc63CJ1ZSIjT4BM39ZBww
0rMA/bSGv6jjxymAu1nnaPQ5ICbCc2CeRFN6sxTVLqsgmWf7fCzeHYUe3c178O7iKbJfvPqmIR4x
unRjoBGCAn+K3fBJQsYijui3i94y3sPqqDJE/Jp/anN7M8XmWQsG3Nn6Puy+yxirSnDWUEUSc7oa
m+YjKR/DwX3NcJ2r+oZI/9hN8yXQrjEvQgbDW0hssXizIJdH+BEsx7PQplVAVDwMdjHnyj3qgcRq
zX0KrY2p65/F8KsyhS4QxlK31s1P09pEbv0UeYhUKEdF2h6ZSxwy/cGunjO8qVYX7bFkpAud+A6A
BOAUUNAFPkRjO+s/0MbDru6Np2n47GW37+wT5meL206bcDBh3oEjlipUMjUNBYlGayAm/gady7Ru
28h57gZudeGoYCMbhGMpuQs8ZvQqIcyKGyO7HsqtLM4iDXVs6uj8BtJeLr2bA7/BirjNW/dYJNYR
vyM+Xd8f1ioV+cIV+UrUkqOJssJH+qEr/Yy1hdSFKF7FyEBiJ8+3dA0bU4Yv1ZThys7WZl68pHwY
Lm5l9Af7AkdunmrXpgXebZgtASeO90IS+LBLmbyZuEf1EhOWeRoNXhBXu/Aa8kVszYM7eue+MrfJ
iClCG6+1jSffS04SLFNYPIfdD8505tUoidJNG78MDf6fc0JGMVJqiCurVu1zrsfKPvsmPZLBpAVT
qJmUR3v0FmllvwZG9OyB92BJtJLWdeyCoyLZqI3uqhQ8gQ5YyyxqcunnyicjK26y+RSESFQ7PC8n
nNJrHdUW6lwfrENkIMsjQrl376RZryoiWQLMSU47rPA7scq/ehqiJd6yKgF/EVbLdqL9wMUMuAZY
wM5yeq4c4swr823m347huMwn85mv7Cuh8puIzIbF4PuPvl9cMt2mdukXflh+yQigIG4wvQDNEeAi
Q7gdeHxq4VritYCIuqi4eTUHN9iAduY8GT0+zWA5Mb3TUm8Fe9IbPnJWgbN6udSuYAXAbVbnRLwk
nKKAPrGPCTwpXMB0JgH9Qezfytk60Z5yx9lVegfK2jkYxWlKufYuqP/AplytnLjuJL3QgCMCw+op
v+VAkmHT7WcV2tASFkjAmBWF+1nklcfpNkEpqQIWWI5z03pkh1VSb9CyHHAjy89RaV9gL65a7aBD
gXKa2/W25N8+CnRT8FMg8LOQAsI7qmvg8EycXIEnmv4Qhre07z4+f0zN3tWf6bfckUKciiSk+Pmp
qGNNSjHeCGgel9ms6Eb+wa+QNkOQTOUGJRP4Stjl2/man8JbkT2VwEV4DqiPFzMcyQYIxzk50L86
kFQvTvhmm29q2DnhtQ8fTaZjSdxvVRd+B0Rkx5R/eQjuI5Qr5i2RPI+CWplmuIbOUsWrosBisE2I
AkmyHXvOs02LUnj1EvHGssX9J4bzWM58zIdU7kdno9eP9GJ2judi6YDDnLn442sm2m0dnTwfzB0O
GrIGFkVzEsbezJ4Hd9n7e4MCFZ7KRJEnun0fAIozdkmgtpk7fhJTZaxVDgaLVxqtpomE+Y2uodRW
Av2pvW08POM6hLK6wOH7A+YE1366CuRjj2jIJGrH/lNJKA8NdCXAN3VDHlolZpLMEgLzykFi210T
bQ1csyfAx6BtLfjzOXbDl8vOPQasqDnrCNBSZBdMhO9Ag4t+MCrVBtuPhyB4U9qP0V/MCQ3q1oUs
mj1AD8UB8ulyAEOrTGADlRjPHixaU029ElHb0H+6lLbjMS3ivR8dPHnVg4c2mRPqqMf7p7Z71SiC
WTEewQYcWTc9JdBGCnNZ0LEWTHjQwRb1y+DopA91iNrIi4x/tfw2MIzJ/OmQtjvZfU4MYvAGB9rS
Mp+lzvlJciT8iCb4mBxtV6M0wzhCl8MorpnvR8EcABP0tAFFE2YRcbQ9HSOcaXVnkKKUv5wDxubM
Pebn58JAvaRhy8oWqn5uUBSpYTkvD6NbBw84/RQ07yGB8myc0wAkZEAKu03vSYfk05nbBpct6OuN
GB4TLMl8TwbvODpyWY5rorEEgJNhNeGRacRhzE1mvNTzgHrzGfAoy2OBYKoqn0oPTdEIucBiJdCl
dKX3wYdPncpnBWUnQDcrYg5Xm+gg67nSsQoDCyPNUxTt2rVbEimKFcyjmbS5yYZ6kcWnEfjPaGxx
cqwT3uqk4zZuaHSIo6vMo03Iqn8IrepsGt8pJM2aCGlEVhH2zz4FM+z03b4aydQrgu9Ka/+MvrEn
ZmCv6cicO0hplXofASjCyTna+PPYdnByO8DO4ge8kwsd8G46AsMwJgYYDuYFWn0fdJQH7fQzxaYX
NA+dzA99/dqaj0DLFkSHzX7mTRL/Ap9sZANMGTVyMWHbRLaVhjdZJmvl1Mcc7BofbrWx5m+LWML1
dddjko5LITU6uQA/ZDdz2n1fxuQxOfWm8wBstcQ180vHCmd1gz4z1+H32XnLbAziPRQ+KxBfnU/t
tTYnh3TMhkbtMXMm611UzPEhoMXKW5RGT0C417sols16OQRe/TGYDNI0/nAz9J+DGYGEkzm8uEKN
+PunOtSfqkLD2YeRvFuqpsfmrwKlfciixc0/pPO9xO9cXMlXG7i9R2xBE/8NjQl6/31DDO8x9hJk
g2GhwSPOaltuAiLWmdC11soFgYldA9kCsdZGVu6aGGkeqQbJh/ATdfRS1z2ikBpbHJEhgc3Yv+5a
PDrFvons6gYOGO+EA5oKKxS27iZwul3PkhMVPnZc8LOqnMOgAF7VzbDVYBmv686cXmwznZhmmda9
yTvzefCM7jsnGfK38wODxN6B42QZhMbkbTVVpF9EfMBXhKz3xCo0AG6tyezTQD2e7VTUUdfUAjqP
3mnIAsvc2LYxz3UxgWJyVv2YEsZb8xRXCJ0QTWW+rAk5i5stLp8ZqITMqgEk/+b0vf7QCH6nsCj7
XYD78CZ70AGxYNQqy9RjBiCFwXgPjveysET7WArUo+DOSCZyrdh5TxiiniLHZPjYxuSdoheWPhM/
8LH6FHF1sXpzQDUXyRAxgeVo0gswc5ZtD9+FJKFmMcAOJB6BjFRCrzIg2nFv99Zan4a6XPpgRg66
F8RUbJn1mJFg/UCK2njN8bV9eIE5NgBCas6vzLd+c0FSFCmjg9+d+0aJZFOpIeHVJ+SmIaKAa5Tt
6Nitc62kMjJDY4QZAoX1YSo9Dja3bY2nOjWsc2e4FVGsWJpW5kjLX4FheHSonRAPk3BsaFZ60TE3
89WfwAmWA1l6fTNYS8flFlWa2XyEraHfdHOoPz0sJadIJi5z/hLQ27LI9OGlqZXcAqYs8dZjI9si
Yu8Zs9oczfmgd8+BO6Iv1aX8cKGLINjPODEGPKRPVVP8dQlG8kGrUvtnFFhT/XIO7ykKn7RMp7Q5
MrtdQmqTIQAxzO5jt8hyxra6Ya06WdNIkPUJPyap8eewtnBNc2ubEY1+1xp2u9HbShX7NsuIgwvi
pMOsLMI+WGdp32E6l5Fb7WvXNCDpu9JbAj2Zf6ab+MmBYi6v3nMU081N9FpeHFL4yHTOFOzmTcIU
tziuCcjBjpKO1blhJp3+Keqkr5/LaBJA/oRsmvMYKTCJaMV8i+i3rgvW8JJS7+gMmV0+G05uSXKT
U/j6i3JKUuc0Dq1yN102JeN7bJnNsE9RRFVrQllp1VuWs+M2sm0XixSA8JMLu2eOYy24hXQs0O0h
TKneT4AAcF3iV/HaXcJoKHswEjwFm3AsODMDkytiRd/hlFtwoQ4zFX0c7fyoJhl7F7/PIqhL0IuZ
yA0p0L20bWVyHULNICdHdOAmIF2yzICLKFJyo0ly0P2jn9lPyTBXN1AwpAuhlOTgeu1Rp5jHWrNH
EhPr0CctmKHHWyjiLIWfFLs43NHguKuuG2Ee1iy8JTddRBsI+SB3HkxBtP3RqkClLjzZT0Raio7E
ZQIZFXOsVlrxQ4NkrLzmkxvU2FN6cjs+k6pwizU5yY7OSK+fslVCDLl4IJk00PdTHgh5MewGdq8I
daeElQ9s+ZwmzsjMa+zz9i0f9YHliimyNADHOiUBpD5LKOrHMcbBn2ltxb0/zQFftAHlTBah12CQ
CUy9GKimC3TPL8Rh+FXFYMtyTabvoqtYHBkEL2IaRMditN8OGG5nD1K0Al+LbSNMvoc05k4jwHEY
SEp1ZCzXSkXDnfSu4qwADe4JvXUJb+0Nr10C1JjgEjXIq4+YVesI9EEveuTivTUdG3Jtb0kxVRPr
nbSx1mI+PG6JU3Tl3QhqLQuZFbuYNDVfvdlxlNMfhugz5CMJsF24L82K5Oqhq53qjM+jCnCv+y5F
ExdT/tlVg6L4NK2R/R8eBWSFGt/MVi3hCyB9WyQW2MFfYqdlvCvznEbbSEfhPqoSm9nWFD2xTgsA
ga57qpTXic9snPzmozLHPL12NX/PJSnLUj+GZd75+6DAkHgc6Yjzt8jvDOfFaVUP411zcUFhZWoA
vbd11PRn6OOVf6hrv4u/3WmEaZz7BO+NGzcLpvpejoUjAaxkZDxv9KLCaMASzGCOn0eOkW0UN3F0
SnyPaVofBFIHLdXmrfgOuprpgwq6tHs3JlyknNmF8AFklsSoMKbkMNdeC6SwNFOh1AVcsj4kryxz
WtTyOrGZ20zr/fgBGaSNz7Z1tIC8r1DrX0t0CNVG5iIsjn4cTHSJJiy5itaxIGOB6LRQjSaRimVH
AEn77pVdKPJvDG8q0lYlOep/as2Tin7PIUQHP6+RpVou3GVihGaiWVuT+sHK9Y3hSvHfKBKNWdLw
r9vzWV+D6gF+je/+i4QDrGHbBz5WpWqV7On4M3Pl/AkO8S5eXMbFL9/gRed8ywWOMX///99n/z8C
CNbn//yjzf+qTqhynNwSJO2Sz+UYzXSmIP5vVAn/8ttZfNAWElLLQ1c2i3v+RZQgsqCinqcVQV9z
bY/kea7YGby2/7mZ/x+ZA/4XafrRtvzTk1p9tp//9stgup0ePvPff/ztFH/9x7/L+BMd/19/Ouvl
//pH/lPWr7l/Z7to6Ej6dTFLPPnQh9+m/cffNMP4u+2jSyBOQqDEcGw+7/+r6/f+LlCg+LpJLPIs
XpglalCN2ugff7P/jrTRRl3sIMg3TATV/xNdP7ir//rUBReOi+PPQybhWC7K7FkW80+qu4w4CBOO
G+9VYz41BH9h8MyzYz+W4GpLy11xe/mLPseHOOjedyAcxkKU18gkiMWWqsED5Mw5rf1HFztnfqFo
yWGutpjaS3Ys2dMIeAxv0AhIPJH9JiR/k968OgkZ/lq+QWo4LqA+dG9Oog6RsjBkxiZIaGd61yoU
lFXibkGjr73rQuG/oZDtPhLrFMYJbJgwZhSmx1cdVSKYO+BGXdyTJvbQosNbWXGNTXUKX+NYPyVu
/trF4cYy6yOVEcxU7tmmhQjUVzO6jPHbhnmqHk/+0sBgpEIgYob90Tkzm5jhoG92u0D5j8S0/Y5+
zXxfW+Z6fYk8tAFpGeEedh46fnkapDyCwzk+JLV3MhLS4AiT2AN+xGZGv6FFZDyxs8xWlhO9glIY
9q3xzdeTzUTd78NWbiEajRY4icKgwynl1sPxR2S72CnDvJWV5H6O2GW08kPoFBnSMD/7FAS36imk
g3XYkjlIf8QakyMaTH/0NgHMWFRNvvMkqWCsa8iMml5Cn85HrwUwaXWKsvzHaspmAWeKx9rWxzYt
tqRoDUtSJGGuEEm1aqxpo6z6aNQ5u6KCrL3uQ3PXThsyd/DrLVGU09LtmksTPtptfOlKdcv8DOV/
zpITfcxq+ggNBrGgsvAfcbdKcrGSnSk7k+C4gjpuzFYDgK8i9NjHetMRcgYZnLxY6dgBjZSSSzZk
nB6O6mTMM7FEWEeIOpKQy1Ffw3u7dtumrJ5pLMhq4F+VGNZbSu1L4ABcv2QpTYa3SVplSx/sN7xg
+qd+3GZ+8WwTqbqkrjoluFCJdewXEflFyQjtJwxNNpS9YKgvGbUZ2sfY0sHW1mPdVNWChGxtzyqo
cosQ1Qz4iTabVqg5KsV23inK3y5dCcPe51W7q6IQvrSFmzSicKLI2JlJ+KiZwMJIB2Bl4MMuiMml
tNITnjKic20vXfdF8UsaMAwONloQOUjFscnzHruLy/QW+iHvoAvbM6/yB0NL9yR7MRD37k5Nlw57
e5F5EVPzaXgmDFFBOdS8M6XtqpfGDHwkxk25n6UeXvC9v5Rd9ksyRbdkwg2mk4mkF6c/o50169az
/5Rxfaqz8IVtPHYVxlJaFLIWn0CIDhUDxxAuR1+Tc4xJv84Yu4y2uw4CALR+PGzqor/ZPv8AeY2c
NPBqO7qnlRbCGK243gW+6WxuQmrbeVbm2qyTddNX68ZtNsMQ/uSKobc3s0XjLFu5RXOUqbzg9ds5
Ent8g4BAukW6hzkWoFdi5BtqC1LFYs6MGkgXHmJ/IuKKQQPagezKV9JkMSxe0tZiSNeIG6/9Qc+j
vavJu+5Xh2Gqd3WV8Ajpt5ZT1t8SaRZrL2HcV3pMJ1gu+jVNhOlF5LRsqwDHY1Hc2y6ighzTuxuU
N3ruK4rA746yDPAZUVUYO+f/sW/ybOfT0nt9f5yG8JWe6A17zqVMigFWBLsVJIlLE57nCtbdTTS9
t5aGvIdWfsltm6GBQTsfgPZ0hUekVLbqi7zc0lB+T7XcygQU1uAl5Spv622OMXSEzr+FpPvu200J
4QjdZgvHzrPbdedi0UfHgLV3YHRpq3DT2SsPqMKyS1+cTDuiZtXXU+K9qgndgjf0H2Cv5DKaOm1V
W/4F3fXWZye6rWH7ME4fCQ4B4JoLfcMegAHPNB5Fsy8yDLHJkL/bleEuqnB46joW9JrpvVEznpty
3EjTPVl9c7PDSi2lphHFqsWEYXmnSZonGsVF5RDZjcDmOmoVfVVr/o7S3uWOPIGCW7tZSxnuv3tZ
8pgGOovsU0xdvcrZrhKgC5qu6u1nM/d3mJLGQxNMt3aCTBTh5CUR7EgyLxEe7i4CYtYI+wbCmXDQ
wNrU4/Spl63YtUJ9R/T4gRou0pMfWmlc88B6c+miWbckOxDlI+yEEdRN8EcG4lBRVbMhhtE4AcuM
4FaoimSeZmZ5ifqSQI9Z9o1lbbqxbDZAWWLy4fsHuyDNKfaqrVPTF41NdC3rZ5k9avVwBLRVO2QS
zXTCiRRtcyy5xgYIwgIY0NgAHo7L4L2dQHcW2EPjyIW75O70zmGAb1jXomBpX5DuLfvDYJOuSsQz
0yq57V2Q6gkkFJhEyUZEBvsMursy6z780jQ3siyxqWJ/d/tbr8xzrJH92jbuvixLk1ss9LeaS4RZ
1FsrVaUBQTE1w+SwR5fSf+JfjG40a/tUEicz4uo3hQlsp/gg9PrXqOmIBfiT0mKN+tcHKklrkoJk
Q0zha40hG3ND2A46WWRe+dDwni8dwyQ6vEevUfXxh1LqqCcrGTGJi1yPw0ar90Wu3bKMDR+96AMb
KG+X9ITFmNOnL9VWmuaZMuNlgHKpHEjegQdXfZTiZrbZysR6bYj+pvrgPDIMIihcJ9uQ+2bY2suh
QYFf6jrSTjAXZKkPmjiVEFWcCOBtbGr1kWHWb6zUb9NM7PdnmRrzeMenF6r1m+pS7iyDT9goSDYs
kPXY5HQxz5OHrmJBFINlMvT04pfT1WcGkqO6wTiB3pF06yy2tR1dMmOBWD11pU7cg/0K5wQShc5o
zCpA9pKyjoX4RVljvxuc7EJMK8kJnPFGgfWh2jklQ82axUWTJOw2vJemQBenpcSTdPoPrPzUSd0l
aUS06DPNaH7nOoXItuZuZPSw9lr9BXAYOJbS2ZtpOE8K870S0NILzVzqHQjc3C7uqY3gbfCKuzE0
NjMy6pWy9x45IS4jWeIsRNgL9hUSSkmgwpIZ+lpwYIAucDlRofCyO6faShpWLKChybEAXhpSIwaI
g4LQQ7UhzBdY4OxVMPdXhPzGDsTvWpZvzHFCukf/iIa+ZzCIeDCcnK+qrBWeg/SpNsC21uVXltWr
wUFfFTh8iBPMSZgX7Mo8/a1w0h29NGWi1x3j0HgmfPA1162ry/ddIn5iDG4/aZ659J3xRSciDQ1a
yy9KHWCqQGfpNh55E7+dZCgWAzHilhO8zvdGl6mjCscbEmYWTNmllgzBwl7fMWlySbk03ooy38eV
fx4kizuTLAF25CN3KMe4L6FyDULD1d+91cMMwkRihUrVWrSoRvMCyDbaiCVb/Us2uLsxAMo6o3Ar
r95pim/o/EjA5h9IPSVcilhCD9iTM39dSid+JQLxJ/P9rcBI6vWchgGu5QfIwizXBvMXKe4pqARw
hy+zEr9scElLUU5+NM1jU8ALSq1NT/zIEhYv1Ea2OQtXj+5Oa733XRdu7LC7tJXYxnryHvjcYCag
Omdvm6G8+yVaUbATcUa2sUwEnLt0xZYCPgqYAwLGD8lI5HkQPkXA4IhfluPSSeA0ApFzlZ2skkh7
cnV3BoqzRoHnQ/R1NTJaPolJO1RBJGY9La2E2+ir1meR15jWibYDDaMYjrDAv+TUfIzQ6HZR6zCM
T46eDOU2lu4rHc9y8isM0pRVeoZqSXCRiDpEGwMWBZ6IfyZqpjCNU0wxrjU6Sz2I9sbEV8piGozU
yqioFsIk5H3DiLBpk2gdpgjaBH8z4qA2WsHRnxr+d+gmMZiHawVWeDXXV6hSxQGlOhFZEGTyxkCc
6AJzaX1wX80ut/n2Db3/XjFDQzXIok9Z7mEkV2S4lXBtiBFUR0NjAW4bJ607tJKH3jrM4K1iDuw6
EDaz6/UKKYr56xJr4kDE6LSrgu5ARsqKjPF0GVMhD11My2EEKxL3nuLu7sb+vU4gDTZOu+mAMhGq
TOEXpT2aBBZ9ykKtMUJ7lfvJd1/4doHvMC00uMarKsQ2IRPQQzKbqm9joCjgTrJqyRxbLAsH/aw2
lhcdlhs71n5rOTsjb0hKdOu3QVs7eXvF5xUtoz7/0ktgTh0LrNRzX6xsji+wOUQyRUFCF3aff9BM
LdLy5h4hklmUZI2J6t4G6ddfZ3BvT1dzMu9wFjeIyRn3xPnesfjR0kTkC3wEJkQIc0wGL0mkrkjc
T+q9nHl7XMlJN1yz3D83fH2DmhyiolREX5TlEzsT8obMBchZsuhIxPOo8jBnvOU1wj/30FZVdDA9
rom8sHe0PsVqiMCkhbMdPULGwJ9PJ7zGajFyfHVUeOlj2nXi7Kf0ErEmtr5CIFSVf6QW7WvBqSkD
xr+qlRQj7IxY/Ya2/93U1d0L5Q0uxETm1x+M3GTGw7BjFgBCN4thetvmDQ01CvHiq53Cn5odGcMA
7zcP9fOUqF0+lPpuHCc093W4CYHyeCnJ9pobLTytp7dSqCoqEhLG0YGp370ZZvKkW1xDKVVayCGV
jDcSYqh5upI7IFHelhUKsfT8zUCg6WesGRFDaYWsBQij5obauarm/RB1LgC7ew96vZVgQZIMvxVu
/R/W/bzuISkP7uhATfTdD+tot80TTDf56VX5l6hI3BXjc5LaqKnozdAnw4sL7WUkmmVnKlSxkXFL
BQRiPzSvuuhubYQevmPTXAk2sYPNtiABvSbElSAAoL4abygdnQkBM9yFDhkjPKBu5v83vCR5rm3d
fgOkN0MJRDrSQCzDnrgxNkJOjggkD85xTjKHQ9EuGj4AUuK8rTXaL4OIYKgOSsCxizajxTOelE3i
NKy9jEbtknnZDuYJ2WOps81a5O6qaHpiWxEfeeMnzcawNtv+HAq2gSbSHGdDZKH21vkoOePyanpD
AjuQ66OtyXWHMhPy/4aUBroQwM9y1FHgCEwMZ7Pfp0FcvUV2rnPCRz91Gj6XlZiOcYRsIxY6KoJB
PHY2WoUIMS+5UhgaGF3PqPYfv2/XympYwk8ODNq2o9i2u8Q7TDU+nRBbtNLiixXMf1Wvhk+/syJU
vo2lYNKRVG/MSRE/uS96dFvVHapfuWK1aoz2ZwjClHQn4KC47XZRWEDMVNk1Bkm80DLzJU0Ycg4S
3sGIDqKz/E3YsyB2NSKnI2vDD0dH0AGZsVlMrrOMTfT0QXJA8+ERLGsAp9fKIsfok4UrzWi/EDmj
w9ERjus3IiiRGPisP2sgkdsS1V3olH8M/9ZVyRUf0YsVauOq1t2L2wcIZwl0ENomFoFOuIlCkxZX
j0MvX1AYavs6rC5NEtIvj1xVeUdUAMiYhc58vxyodvhkILpRE5E2eDfiYJX3WrPUgv4YGFa5zUhZ
3gRlROk4kP5HQIa2AsfE4yJtIvL002CGT0Q2/em4sIi7P7FyPyg1e4PUCJaLPqn06j3A2H5lh5+N
7T+76GDTOr5LC1C7hJCXz/dZCT9/mGPGo/Ita/Tb0GOkSmnHWncpG/SZgcN3yWfnGlZGQHYXm/kU
z7vUWCpKhfi2NR71utJRAeDCDAPU6J66ThlLUqKvxUrCnVuw1kqXnkbBiGjuWzOACBN2DW+4ET+D
sdMRg7JGxLTi3/K+hUtbXouaVC8nUzsYbgyQxmKTJy2Iwxb5mBqmbe1dHW9EaFptGw0x99TX365R
cgZ7GGwqRcaaMJvnCOTVQpDWURkxE5qm6w6dz3XRFs22mJqNahRprHS21swVtD8DsxT7IE0+0f75
cPJa1b04k2h3NdqPHCfCeagNkomZnEWWJAXS1l6sIiaEL2QcEvgm4m/zRQ3c+LJONqMI5hxQVa70
BMFx6T05rl1Sh4snpWbIci3OuLXfehrlahK/xYD1J0JC3FrDFgnZt0naROZXz1pBBA11+kvWmwfk
r/FOZa+m0Ya7wtBXkjHN/Ch1gdmjToqtKzruRb8FGk02dhKwJ7Oz+9xkWvBkWdWUxQYoQ7LrNEFA
VYb0lEjDNUM1d5lHBlpokGqrFOAuAtpi1TBlRgJTXlwiDMekv1ZuvR/I2DxUrGs5eggs7YhOXklF
LL0O1FtaJ+Jvy7UDUXzZjPYX4nN3WTWEyrbGcLWiwNr7fby1C/TVQ/GadTCqRQ7bKRau8Ro3uPkI
v3BjwKiZZ4D8tfw7bJd0MZQmUzh+9npOr5AkRuHGuPalf8zyeFiZuZMse/M6koJ6iCyykZ059Y/Y
S+wf8hA5GsGRUYHwzvkdvR4VnEOufRs9NMQL7hvmc+jWnJ1snaPBXGwVUwFElY8zrYLPSp8bKnMJ
EHNW1OZVsBOtw/FBOdGFVU6umuaCe0peeiIzTOPqZ+Obb3TahvzRbZBiUeoc80EPQgvjmr6tmbQu
ux6MXGAgyyqMr6qwkBOFqEeZxARLjVNqHRsfrtbezKZ5HxpsPy66QiD5ab/tgM8ASoXXn8dk42Fl
trfwxM7zfwyNLserS+SMtbWdMj1aJQQq6D5CkqG9QI4nqky91EFmrusk3GmJ+WqZUDN6XoR04pub
D0CScejNvcre8aOfLnKfDSJoElSriG2qrR7Q5cp80xBwwLMK3vm23Z2gh4rH2HvYWPBUV+k8RWk9
RAPZ/+HuvHbkRqJs+0UcMIL+NZNMn+Wd6oUoVUn0Nsig+fpZ2X0vZuZhfmCAhtCSumWyyIhj9l5b
BHuEA4yyV0R/61OuXLHny6AJS57M25llP4hOjUTAMz1t4hlsXnNIcJyx4kfpac/nvBzbMPDvRMyL
0naYv0H1Eb2gjGigBdxee8k4TxgcP3njAf2aDXb4GH7y8VG1kjx7thOOuDRxLr/hlS3Z/JhC95/K
uNqCY9xIgBrbdA1+2atmpE8QSt4NyJG7o+qbN94e44iutEEts/V6tddJ/2jo2zGpmvfBLS6O4pgn
6I0BGg+zAiK46TuhkZAfgxYNaF6B+7e78blIzfLsrI11yPselbfVHqxAc5oFxoPXQM5MBgbWNUxv
rCHdFhPwbzO/6J5ZG0kQmLe76mNEkrNZivrdnaq3HDD9vnB+G2gft3Eng8ggE8VrBKlKRLNwCW1W
lb2lcfWnsoV9MKW6y2ZBSE5bXuOF+Qu6NR+7BmJfWQwQmhDTxYqvfdJN0B0VqvKbCldZqAdcb7z6
1nBLqCODttTUwJRDg00WcWkuMhJ4ltGK25BrUTfb432L8CuJBZxg33nCocvjLgW3BnsuhJPcpnZR
kjs2F2cCNuud2bcntxUVw/682fZump3x5++zP43qnnEgsb1QrLfHQm19lyWY94MWhfxNyNnmun5o
WZ3Ghr9CkIbp+Lkwcsy0OtqZ+P7RTf7qtNPD0IkHjg7SC0sAhalJUErdMUdyxq0wyk+z86/diNMZ
HcVBKkpxy6iuQQAoFP754ulItASfuDm7icItozon/MOyINkuZVQKhdCuWa1d2/gnuRgNaVfDh1y6
q6EZIXekCx5Eu67bGriEKbP3hpr4NPX8hyZBugm5e5oiclOSy46Tq8LPO/4M4xM7/j/WyHGUrKT7
xHP1VtfxcgSESLQd3pjULx8ZfH1WHOwbglT8aGLaOI79Z97R/ExIw/fTwM8Z3nxJnPJeiGVlJseJ
PZFtAToinDSFQQWij4+PpI9x/sknJGwm6vhtaWSR5HIL2TRRUMEE9ZyO7Kguu3PK/MfokX0w/6o2
xXJzPYD5NMYjMqeRpcdN5sYEhCHOchz4826HoCSFumJbQ5CC4eXdIUOyma7Og6X4B1FUO0xX4dT3
y9w4yGPdayOwx8x+F03zeDdrzBOea30TaplyzDCSLXi5Oo+3b6kqKqOlfWdke7xBSRGGJX8L7h4m
zMZ0GYaawVKM1SUfJnksBcKFnJHj6vjpGXTZ/VBT+Ds1sWHtFA1bU843H3PfiyMbG2p7A+kAY6jD
svx0IvtMnbKOSCY5uG4jCa++0Ei3W3apM2P/5tfYLs98bJz4iW52DglNODC/gsqB94eldDPK/L3W
XMkTSuOJS7yZnCkcXf1WyTje60pWe2Jw703ims3YZBbRYGW7mk3qk4jlGzxibVQyJdzFOcOfKuah
9LkNlZd2F/JM3Dd/QtE2OPZH5RbLXvYWM3mpo07h42gVN2q6/hDKsnMdq9gDIK7C1K69o4uwoy3h
7/CW+PUprdeuvEfvyLtlowS22Ujs7ZaZzNBT/vXxgr9uHD5aViVQxcK0wljp8fSg9DKPtjkwzmxI
2x5ZAENxLuVuMLHftcPvynXqkz8zG1CNuXFY4wjy1jAY7UyNE4992i+NnLmsxu4VXetW1yTJ6mGf
TsZ8J2z67GFY3szep/gxlv2KS1WNy/Pi+H8y1Sf7qTskNoUue4p6U45c7IK5clbpbEfgITgMPNPC
edOIBfGY8l4boCWXBR2YaEk5iJOvZejdvZt4khBeB/UWMJCw8xlNtrZ51PVIaFzwbfSgfdsle57E
xvX8POpHRLE5FO7b3LSRSECqxKJ3ysq/pmvXUevpjz5nd9t2JSjv9KWy6VxahrBYSBhFeKGjb/dw
AqhyXgiIGDiWLN4lXu4P7SZMbMzQxBldpiSoJFbgR1Yr9qVtsEfyrDAoCXCA4F0XuP+MRXzoxsu2
TspJ1p6WNTEPsZGQj7nplH/keEdLYkxMA3vjYJTjk1VhNURZEDVuz34cITm4v3SfpVO7Ff3wWlnD
x41W3iOtdipKS/y8+CjpaPAjXcFz8uZjaUuS5bmLJxChPHeqRWGkKiaOPDd54ZwDB6KWLek8ZO79
9HjBK9v/wxsCWbsiQ6WqxLXW9jP6KyTiivyNIslekW4wvMT5kT7VTTfSESBKSHy5L3q+zjlnSpIg
gJ2nw+oV9wPJaVS1LyN5TNr6rF3z2WhgOo+UxdRB28LmCCOi0q/xt1WSX2EO1LcqeM3nrALqarpb
1NDI1MnGjtLS/QMOusMUwaRPJOrcebQ41i2oOr3vLQS6vprvqjpAEt6qD/R35U1Qf6HwjpayV3c8
Z4s3fBCOgols9H2eyY5xaEuwnAmfnVINGxIb7unv2ujnYFXTbnU8IrLPDbaDUojDqPFzWIBgaw2d
hk98PzacHLR7NkJtv4zPpk+hlc3Jj7v2LJSSgiXicjUsTrW2IkZQ+9ivev3EU3OuncU6xCk/nCi2
u2n9k7Kf4w8CEyuwce9V/QNxPf3WiivcKlMxnhPjpgiTzDbrjkw4fbH8dXzBGlR3ASv9BVN1n7iX
ShPkxi6AW483+TVABbB6TLhNq+r/sBYMiOGDTzCeDNmb94XpPtpi8i6FNNooIYslXCYXZ3MxYR+R
WUvse3A1W3OmwUAfB/IKwzSxW/epmz73SVq/kiXOFBbHQJhy1QpnIgD99g2at6+VNxaTclG85E3c
RF1gtDtZBsVL5nZfSyCYKBT6x9NN//zPNw2GA4Xz7/LP9wZD9YchYA9W22zRIIO+csACxC2n4iqs
3n0UBR/cyO/fNs546LqeMYFj6YfJ6vxzWa4ylIB4T41EoKGG1WbMntcMhDH8EJBohkFNF4HjPj5V
aScuY60v1RKUl3wZfk1TPYBZQL6Ts64+kDuFvk8O3pEPQ+BQm7rnRKHoMNP6gX1SlATltO8DiCG5
I7owCTCG1Gm97JEtIbdgn3fN+vjQm4rv3X5ouP3bDazRJNIljML6fz/etpikzSFhp5qirh0NbNJZ
kz5ZsX9Y+6K6++d71DzLVmRsdsjNIWLTMX9YUImrOTnPmRQBuw2uf78mdyWprBj6yKTeOIDI81lT
YkCI83FL8Z53+LViJ8BIKZIvBDQkrXfm+KZdeWl4nm9vuRTd2RzSk5ZehXcTA2Purp8iaRWTo0qd
5WolIS5Ei2z19DkY0Ms6qba3wwj9wRpgqfg+ZQ9D8mbnrR2Jj+KuXPhMdV+4xxEb5rlM6ZxKxv+s
ryA7q8rvUfwk5ZFUS3PvxNZXlRADJxe/5UFs5E7YKZe/uZ4Hlun72Db7nRoGHflCHRt0xvubrQEk
OcBxTEny2GbTsPNIiExl4vxdKvesFD6024DqnlrKI5kqnhiwtpd6JOYIF455v7jtscot5iytZb5B
v6gwhREh4Ll4XpACm89+eZWz03+qyrgE8fwzB7n9sKigf/D8+KXyR3AbrfWe+tPrYlKsITLOdq3p
Eih7r/slZmRNcrtjkQJM5GQZ68fRmKr7qfyIkTKxAQz6Kzl8+QlV1RYll0cDkGys/taWxovBVwXC
8TwO/G9nnwQd3w8oFMmfHQIMIIxT/HsmJR6aT4h0GJ/NMGm95eL6at3C0mX6IPLh4DkNLf9IfJpc
DbGNdTqHjmt4Bz73cteUbBh9o9ktkB+2TMrp9bxi2pexCiKotzP0C/a+HO/2M8t9/mBr+pQYyCFy
P5PY22+RqVX+Q2s2IASjxk7a54Tju7TrYM9wONQuO/ylM1mPJcRjbxK8Ey8TWc7CTc+oCcSlHsAx
eEPKLgQHziwNSVh0Hzwoq6qiAihWGJhJ8GBkXXxcZYoQaS6KsPAcg+U8RABNL3iwq9sSwt07Um+b
ORv2Im9Q18jBCJMMDRZxzURVfWEfVH/HjDgTLDgbVUO9RwKX3o1jCRmkjytsRhLFjJmt5zQNjrb1
VcvEpVtb00d35HjNHLLpfJBR89LHJzR384MzihGIN1mMjTs980UKHhiJJFckGyVRfHcLSpuXwMiN
Z9c9pfwd28ZLvtIEQ1jJpitpE3lfx5jRsXSA3F+GYl8MzEz10PQbi2tKp7w7tp9ZoWL+fD82JJLn
pkHT4g6PfmlnF92tH8gW3Pt4NINN4iVyZ0sCDWKo7ycRNwwyRff+7x+EhMyQiBZw7LgQQQ6aF4Yv
CVo5Nwhn36ohX2SfvWJ5CO3pFkWdg4EfGZ/cDWPHxGX5zR7DOPOqoY0p2MLfPoOU9BNAjM7GnVjv
omhoH3OGWBkyz3tcZpA/YtYdyuuPWjYcLV5QHmxBZ+yITatr46m1CY0hMSdcvGLdxREOfjbwlH2n
xf9VrzmhrfG2clAj2AGudllKBimV/t0u1DDWetu5Fb+KnD69iNf47GMHpKyeHwoF6vKfP+JAjsi/
WK//s2peB0rY/47ovn6V2f9Q8t7+83+VvPZ/SNvmAfBtG30WtDlkwf9fySv5Oeki8gX4C+/X/S8l
r0ROq/5V7grzPwRkOfjHju8Ly4Zo+A8PPfnTPPwrMv8Xof5f3//vQGwPxfn/UKMDU3MlcD9+ZzAb
Nzr4DTj435S7BtuUtAGhEqP12nKboAwKgiPzI7J4WV+1qH0KBgGMMbasD8+lC0wov+kvccv8zrlL
W9/FolsFx7V2jTAQhbebunmb3E4R98YzGiCNyTXSeYmvJZ3kTpL2QIn0my1mcSQE8Fe+moRymBaW
CqgJt3TtPO8fgx7Pw5CKpx7i1LrWyTbnxo88seRhahJT3c87zsr8bhlApfY5U8Elfb/5KvadgCMz
iux7rRx9pSABx6GZkdMazofZDv7OA/ZQItkGO/CuwAn6Z1dnNP3dJ518RRa4jWvW9ndjcMsAzk22
0PgNiUciyL5wmIevtOCG192sfzEtxDOl9rEb/V8dbBt0n+O8n8ePoE2unPZ4fTEGoaxjdpVNF7ey
Tw2hT3pKjprRFnIKNgNlTs5HXcFANv/SDz015vJpo++qEhKPEzR2bmMkO3ccnmsDJQJ5X4B5n7A+
kImLZ9jsuNvL/mhI+1Dn8iFrIHU0IAesns/ZWdngo6ispploTw/Fy3wzPndfdjAMCK1nBANlGbFF
uRIC9r4StBjVjXVanG4+kdmwKfG6+UH/XcftMW6WY5fWLMeb8jCn5Pm1bYUTjCZWSdPa5qq/dBW9
JwQmndqfizH/XmzgTw35phlOdQxZuzohqWHp22ObTiJEpTNs6ok7ifFHG7FVgiZRB0e+A2sp6whm
j312YmbDNLNZMJOBkXOt9UXonITGje0OQ5j0I2ZkDY2BqePWJITaZlCVxuDXfMSWt6jPYCcxyJBf
dwgycS0xtnkuGyDtemiF23LaobIyiPhT2yWust0KuWMz/lVEfW1gX84v7UzxboNCQg5/YCLbhUNb
vWr/imKNA95y89B1BtakQXnnjTYCUkFK5thgFoo5NDMYc3uaAIRtoRKwhrLgkentrlPD6WYJ3WJi
IU831XfEdRGromlQ1tj+Y2mCfb0bkqwI9mZWkOpAdOSaJz9Dmo6Rs+hfK8/a6QZk0G38q/a/eqMQ
od2O9g5IJMK7lO6GI+YSTM3LPDJOlvVyn+qjapx3Ob/1KdiySdTnSVP+LYU7bxRORGEtcKGa0tvY
kyZ0F7mXBILOKjdhmhwwd87BGzjTvh3L81pkqKgS1gfki9BFy+S+HIt7PxWXxa/OFQPPILPesCPh
EWqMoxOUn9YaV1zX7SVBbcx2bNOP/s5MnGuWD3GoVn0srT8yAxFHXGKUlYgx8xhtsxrvx3ZmQhl8
gbxkexAACPJ8wEiKWbt3k7hYJslvGTN6wxf3CvZJz3AZ4VRC+DgCkiWldlaIJTLz2lKkWW69F3ho
zYblA1Ejn0k50NcaH1RVByicFbnc5XZJ3e+8IECpLvrNJKjrXEBWc+bsXWshlDjIdsEwv8i1e2IF
8ntIcRGX+HpZZj5h2GOGY2kRWjOLp8aNEWKsJHEOawpzy7tkkuwYoZHiVUOENH1hHIWDbPCQmNE2
3ncwiNgI/3VSxZJxfTKV+zaOAXtcv1UH40bB9BldNjp7SNL0jSVMEqJV2S8xMgLH2eYWOSYBQnk2
emzy2EJCj+ro/M9UNscAOPiaamzgDpuaPP6e/eXarfGB4eqr36kdLjpmciJ/VW5ehR1sH2zGaj9O
/YZ0mj2GgYNd62tqggnAg2dvcO++9cVzkC8pR6dHQp3PgkrQwbNcRTDAxkkSQ0JyaH3MwVkthK4g
ZP7Ct7GhuCGMcNR7RHBvAXbads3Igh5spk3HIVb1qZ0dhN65JL90tKLAEBnGtPa4eLYDeQou5W3u
5g/E3CYYknZTTRlnWIyNOKi+pKfGQ1F5d47Ed1pa+CzNVhw7bu+jqNfjcItOaQaF1swxP5KBcVt3
M/nTqo8RpwGjQO/gBXvk1hbVKvdZZzuRmoJva+mmjd2gO6FaPbTuwB6T9UtdP0kLgomdklSwzi4T
uwXD+gjtsqYGtjCze6s86CzZFq0+ktdSxeafQXFH4YeVqFIflDcZm9qdgWaQ/eeWWRKOxrMt1C9L
EMdO7GyVvSXkMzo69rYEWiDnSMSzzmS45vKLbatFZzP8QnHv7NogKbdT4r8T7snP980pZnaldU55
6KH/XZN7lp28xb3zMiNy3rULbvB5uok4cIv2Qf5QO1jo18muoil9KRTmfsdM5mjqvinB4zwgjnNo
n2wLmALBmPHO0rOKSm3c5758iEmt5MO8a3TlbVRG1pBIbtpxNF0bie/lkPHSYKKDLCUnrBJCf4kB
s0cxlxBJ6KyMyQZ0p5vQpwNGBY15RlYfiIwgDWRltWumHrZj7rwTVHwmaoeEcZc16PBm+vrcIULt
4qHcxliqeMsChva4HEGl9M70M9xcinPdn5SDazNR5CczwtQr1lvAY5/zYl6NvC2R5JnETxTpqYHa
vpnbsb/v0mvX1QRDou+MJyJNCFDCLlFAyFfN8l43eNbzHPWSWUWwCV5QZgOPyZ3PeD5ZyHE5H9RB
Je9LuZxoTm+E3Ypp7pD8cnPqM/afgMpgXJz//cZJGXXL8R1nGGBFt7utbegkNUCxxjWitoRO41Cw
EfJa7ZKOwMk4+M3kOJM0uYEmfHRV11WSDczWFqjDbEVJSjKeVe79MhnDOZ9+Yf95H1b5LHI73SPU
3bmBfe8bN1hgme98mjNapJHFvEIEIMzXUqMb7C1oTUbli3BerTJsxEeOWfcAS+KOwdbEQAkP8EBG
tvfMVPvMj3+Oufekepv7zzIFKN1xCEuiJIep/O3wfJyLiZE4U0O1cUb3XcxBgh3Kxe0uLw6GZc4+
TAsiR0YSe4LlYq2C01DmD/ACgFzK4UdWpM1bTRG/BN2jm6MnHwYADDYhg9k63fUJw0aKNfLYkXsF
KwIvK4ZntHoOuY+BuVtL7KlxojiGCFUc0v6hhJIVTg3iHj6KHJ18HiU2sckdf5xMCHNfTPa7f3tL
ZhEfXdBAZ6/qfCAMHFgJDM0xw3Hh07ZnEFdDnfOFkwLaU1+2oIU65B9FgI6+gR5jJDW71yWLfD3j
YiPsziCjVqBpxu4MiNP+YwfcGF05PdDV54Y8pa1kNG0lT22OJr+y3ufJOc4zcmZqvR+QwbAgCwKv
imnrdX2/yx29IFFXbz0adifGIBrYiL2KxQ2D6mpXFESG6B5YZRyVQFBcePCi9J/e6KEkTbeRY54x
7KHQWNp55+axcWYXAyJr+YP7QkRd5j/MLd66VhoXHqQDCwQbyBB/c4eeP9D+h7PW8s7XBHlSpwCb
UVztQd4cbT8BlUs9FbgEqAUEcTOOffT/ev0I1qtnIYR1B20t+5kacdc86yJc/hB7UCPeK3CZg9Uz
3QOBYUHojS3hz0F6QLJ77uzqXlfpWTp5aJApN7IDzJHNdab7xlps2jhphTgaOazvIZpKih8UnVWU
9++B0b1gNWQ1xiYd9+ZvJJ5P82BeHOh5af7IiP21QWUab1NvfPPS+BHUhbs143Hc7oFqt5vKcY4B
JkAsWqgZGeg1RfKhMtRuSXtZE43IRzwGtfe9NN8oKfl5l8E2G/CDZxXPamZ3MKEPC5bgj9UkNngE
lFWz02383vmD2+OvRm3KJHm2N92NRpXzsQUGyiednnIcjZ6F+pIsNk8gOcevR3iq/Y126uqDSGFB
zvxxHI4eWa2MaBd0luZj36R38S2gs11OPJTvMxhayeullPjqWTjTApaQ3GW1XfS90fWHKmh+VuFH
sVPvTSNttrZuuUpSAL7ZQNg82+q+RFYlHYU4tIwnilD7IceaYbhhE4hThtsRpTpSmdKCKzSIzw62
LaqWku5vTIvXPE/u5JKd19XF22ihJKknTiPXfLANIJw+crolqJ+HUjw5Xvxujt7Wcm7UtiodyPmL
z73PZ7FWtX/zvK08+MWzXApkVF3NoOcr13LnUMaW2tqiJHs1p+yJzO1TZwG6VTGb5qJ3n5DF6Z3N
JraJ4SUp3sSozViCNeK4ZiY1oGg/uzpAa0F7aPk3TQMjaLNx97Wm9eksffII5mQzgDuiiOG9Zdg2
rHGeTtZ0S5KW635KmLI6zzjSmbjNCMGytPlZHPeCnmkJtUF/a7Q4k+BMDLAz0KbTuAmvOky1j0Jt
ZiduxZx3hF2PIKyjJe3uTVwig+i9Pb9x6C/ecrDd6U70hEJ2lkUJaYS3pE71brY2lDtoxD1yUnc+
ToM3RLEpQbBq3Il4d3GWie9kyX+poSUomieWRTjNYYxeOkJqceqcHKlFbXPcfGuheig4FJopdkHV
T0PEeJEF3Vgdm9rhYS6WexFMgMpRoO/LPlRd72+8fPpZcdZzarDqZ1zpFHwpRVKXUZO6yI+Ve5Lt
b7YSmzTldsIGsi8CBnzekvzVvfWXGj70HMBoLIBKtAooTNbWjOZEjI8d8N5dz1f0nIl5m7oDDv2V
JI/Uoc23lvxpbfAK5aTFooSvkm21QkX3uVNqK/nu2UXs5XTLbRm8JKQt65FFBztXUMe0/D1ZtGPu
pVfOedO7OQM/ZvY3+GnqYahz/zg19pLGQV7SZdinzTa+a/unBYn7oUI30+nyw4xRGmoD7rX2R4pM
IBg7lU6MXlvSqeRrbFEeB1VlsEhW9SUoGPHirCyI6n7wemY3DCPB5ECklvn67VMXlFlW3Y/qVvnV
6IczH6Kj1Z/tEm8jW1104L5ytw40Pi4nLjVjomkwguDZGtfQxJ4ZAoGy6BoO+ANsriQqmBazrEow
T/YuTXpbJWfL8T5hRVQgzaM8RZG7lHUcwo59GwtEhjKZpohAaOjCjTft2Ip21Eeax8JezgQYvxC4
S7NvImk59U1NNcDRIT1Thm3Zn0rP+1jcl3SRt2gP4t/ROEbYQuvzvGCXq2w3Et3tMcQzmHh2HI0j
lw1ZjGE6600CePU1ERmwm66GTpi9GJ1d34Y9D74ir7ZZ+12D7xB5VIoQHIfNocvBw1VtjqoSmYDn
Bej55umIHuU5bmIZWdVQh13LQBoFMsXognmriPHUtUIVO9TKMHyDKYlmGxkko4aD4eKu7aqMUGQj
R141VmdEo7+IzyU/STAsyOoejn1eP+nGmdG1Q+rMuuQj+RSIG5Dc2lk4a+7GGQKxl9qIXGpny9Rv
jgzwPtvaG9ZDPqGc6lrp8GXrKGoLeu9mAU+Y4cxIUCNx76xEej/3pb7vKStYWlSb1JzK0Nfuwk7Q
o1B5T6mtqHSh3laqG8MUzz/drM1uKsgeh8qw0ULzgZscqSZr6agDhpOC/R8nbMLrxIy65Cgv6CDh
MpJl0Fpkks/DF0232gWxfgFhdU5Lc5+gYXqx8HqFqjDbA/RMHE0iP7SmifcUVbHIjENsqnLPI/6e
Iinf1z2CKWfFwp6GpSdZ/hv+H6vXOlxLhbAle4Na4uhO7HGPJOxSsM3VS6qOyZnG3w2VO28L3UOk
533uQAod2C/8KG9g/2qSXnCb61jel2cCu7ZivinQmEXE7L6BtkaYbSFvdX9Pmsa18rm1fPeDK48m
LQNFk/AUMXey7+Kp6I47K/O/PNguW8fCdrFY+Ux/UBF52+knI/C36QBNymdUxaJ7N0qJDrtF8CaF
h6SXBn1XJsvBl9UTJ0G7KQM4RLXgN/ZvhxLV+lvaP1kTjktbdce1a6sD92RPbjbT0p5zEYDkZsnY
6neJaphMyns1gmF0tcOOS6po4iRJWWXu2xqJMl6M+2CumigtIBqzOdSA+dA9TBOUMvDcKx0tj7WV
137ky0OhulNnquppvjHuarZ5RHTTYVVofXnMu2gwuuRXIyPbCfbCvGXJJipAAIK9DMdGcqRlOfqd
u7Ow1JyznP1YhpEkrtlN17dfzu1yPDDJCu4veBNOF7/kVbHLpjlaTfE2uB42LZGV24ZGdE701eEo
uFer9cpc+WvsO3nA2sgA1sBnUgSLOrhW/BurEdkacNJTV34PbvcbzTOb2PydAlVFbfqgkEJF2uke
p6y+jW8ySLIGjR/pmcu2Km+Tz/FZyzq+FmCxzYr3p7er/tBbGHYxjkiLIqxdqjde5Ts8/elZlxqp
YDiYGjp7m15EYI2R2ycD/p+gAQTaFlHLuj63i/7c1zdZNJynrW2kxjlB7Jum8Z4S5KOwtdyOanhQ
vFS7emXi7uKOsUtP7HifTQyUjFdJOdlJqglu0yieeAPz1iWL2peKidifuRLVqQIWaeEdgehEbhZG
9tTglxPYyQvTioBF7SCGW1c0PkQe1kxWNNMcQj5Yl7W7xjKPvp1hIlbq6DlpE7YtxW7fp89MR9J9
K4BEeAgEctwLO/T3Z1OuzSGtIVEjjA0dMkCOgw28uMQznCtw8HXW4TWO/+K1zzZYKBFCKbS/DPS3
iWj4IngJcz1vepsAZefQ0qk4rOcAtMBq9RCseoSaWh/IKxa7zuAG9VrQHimxo16WvSqLSY4rAoRT
KxkieTWF/ZK/6wCxSUVVW8hyIoq3w5xQW79J3K42DNr8s5XjF6EkXkKQDF/2JD7sKtYoIOJuH+sW
s5HDEHVC0of9iEl07GMBzSac7MN2xCpa2rhW5AwbipY9DJJpuBoD293YLwC21xwDcp4I0eFtWD2i
qzHN4C7BkUUIgkAcLt8ajkoGGDCNiRPejI1fXAcS0sGjRRTSa2gHxZOdY5ilt/Q3AGCMA8XNfvWb
JBJFmSHEA0bpuRYfETRBWk4L35D1yxXsPLoEJqtAeSF64Oqqe16XlM+zQI/JfbNRrpshYEUml/j7
fHTSh1IhXd+5HlYUCzlvVDHkjHTP82ErQex96dSRclDgF2iKLOWhd1gcHUJ722Iqce9Tb3lwyJSB
bmMcseWvT/ZgGVupKm8rXP1U+R7bmrSyQqR+ZzLjOqTi9lM8B/a17BwTZVj+O25bK1IWhbdp7+Je
ix0dM5J2Ji2Esvgto1vEUhiBgVp7W7lWCGwzE6dfQ5E5mLZ7ByJvr3XHbEAoAjDy6bthQH+TzAUP
hWdD9YydGyWfX9op9bwVfuI+KLNXp7xOfta5wrqgLrJd2bfynX2ONWCbiix9ZMA93ZWBDpu5gDLZ
k5xi6m4CNTY/4z1m2rmazr6G/rPReUcmNpuTBBLkxm3Wep+t6s4yGLgX6XRyBIR213f8c4P8poUc
gbx/xIYgLTiESObs6tJXOribOG636Ry4h1k7bys1z1RKuDmrfJIL/eMSMwMzXTyAdrK+aCYpj0ki
toZe2qe1BMiN62ZEydB2m3Zmirtaxj0bkgm5o7l3MdTv6+amhrIIQTXL+WFpMnuDN70HZkMpo6YW
1KgEB8Zc+iIy8GCu0bCOJuXEczvzPMQwujGsJkP1+M83HDYdiqHM2M3fc8UjL728PC5I//YDwpqt
3eTHsjeLawaKQydC38lalo8VwGful9Lcdqaxb3tfnUdvoqJnLm6bfK08h//ZwR+5L4Q6rd14t9ro
SfNR7gPDBA6cJB6lhz888nszc4Dpcpza5sdVjF2JyT4XJFFeDFlchmmmgbH8B6OWLGYwtz3/882w
PqwCB11jgBM28Gvt4sr7LFpQbpxyUXDLXFqyMovqyYNTWSa7afGfWzeoDx6yoWis0lttIL0Tkn5a
N+fkXlMMopecktSeS5dbL0iiqSYkZllorsuRAg2OUHmTXkr6DDSsbuO/TwiwL1na+5f+RmxMobME
30uB+xkXH7Y9PISZL7tw5JZQVYZdO1j3c/raF3rdDy3l0yDHOexNPdIHY3NsUkwUWWbr+ylZaIHR
gyNubYD/jYeAEmWrq8AOa7tR4CucX/XMUW4nw3ttjdm2nL0CdpJK0eNk2ZaoxvI9Xum162nY4Mlj
gYouYgMR4GZ1RYD6n3yd147jTJpEn4hA0pO3JVJe5f0NUaab3iRN0jz9Hmqw+y8WM3tT6K4uo5Yo
ZmZ8ESe0AqQzMAOkAozGBNj3pg3w2oIiie25ehNprB4ywKKLUf0duqS4wxbBJrQGRDzOpgwAjg43
Q+cffEiygTQ8NvRmcWjMZNsPVbovcXwcoz9kPPqjI2xOgKT8T04TNztbn6o92/ttBlHgCIAeP844
HZOi+Gk7H4Wwv43NtbcLtGvYCXp507p885vaAC2ti4OMgFlpi/kE4gc25+Lf8oozjYuNwLfRimtP
+aGvW1CGveLdjDnix8VsX/oG1z2a2RKUXkQNDcOkfCwvtYzsc2EjpTMTxePZImVDsDZMrJ3GmPLC
IiDBh623qpxmwgZxejHxC4+dCoD6TPxwlk8jX+lV8/DXXR56PM4hJ5DnmBwqa+sOSADxLSCzZrqN
KvWWChPTtzt7rBzireQIxQYUE8xkKvPAVDrfdd6WLT40+GEIPIoxMQixZcJ08rczoaOrfHlPbedP
rfougCRxoBijo8LB+c79qubkM/ibxW2BmfQVm0WDiXDu2Q/zOLcbaWLsJIxCplLE376RUJJTeXs9
RpwsFaVWMm/izYKvrIp5BO4SUceRe3dwL71t0VQ3Vesq7u88DJR64LRlVqeh0Ox5M8xoypHFtGXy
/9I3CshfH2nKcMrujGfzdylIrin9L6cseTeT+Y4IEx2Qzp9Hv0XUlOx6lObaew535c2SfOYlk25P
n+RdtEI9lJdw6S4iDXSFldgixcRpjsZJbT0oSo7smvbL8abdm0r7EEK/x0RGgDylLxe8IKOk/Jds
orZz0G3S1T6aVuONE8MW61dx3VM5aY6bOp4/nF7zj63TfpVNm581QTSIGUHoePMv6eWHznZXtMTy
JNyeI2JU/XD2hGsTlXuIDogCRFobm3lXypAc3Gj0GWmLexM75cjToe9r8mY7TZw7owfQbdQMTbIo
ZgigE6K1aRYh7Id1yk6wX9dF+mpKiCmkhPT3KuL0N+zQmbo7z1nLVEyB5JS9aJpXPM9mcmtCYgqG
DiG77w3v7Ep/DnMNGduIOk5HeUK0I2kN+PvjdO6Wu8Z140OZF/62neI6UMPM/DIxytBLiLQ2xMhn
acqDyhxxN0KKcUvAXknl03jUD2/+gnReeJiLPZMVq3ecXa0i+Ee5cypZY1ZnN3EBgRnlurdOl9nb
d85waKV4tbvjlMT3E4xXeh1uKDPf5zoOklglFxWhqdeNB0lKSONUZMOxjSy5L5j6niSSbJbEw6GS
XAipRx5Dq5MwwcR1IkHTnMbyZE/AYvFLTqe2iSGRFmyaXY9t+DRXO0ufXlggP2J4QtvOVp8rEXM7
yYCzBhUhdis4E7jz6fqhsryWQpuyeTMWZJPC/MmZ0h6z5MXITOblas7Wd8JznLvRNkEm4VzNh7jI
X3IMN0g7uMqZZT1bWH92tUh/Rw7fJPvmQPJkncyGGCKDwLpZtcWUFuvpwLDO2St7GTnmIRGV4/Ll
s3XatgRtgynX4w35cLgGBiFkzXuIWwJrEhDYdvIxcjQMb86yqYcdPrznvB7ZKq6U+35srVPkI3o2
y3zMxyo+DyLSd+YiHxShvi2Tho+E2S2EeP3H762XqVhZphjznYq1ASwp9nwGfpvrT6qNRMMhS2tt
imB+mtOmxnzkdxhuCpO8AUlBtvLlyQVoTYsZEzWwFc2JSG81uOqkaCJB08pECOKLM+6MOmUq42dK
pnirNY67A8h2Nyikb5sRM1uW5O7680hwaLwFokPNZna3iAEQbKNODpIvMlntkYV0m5Pb3uGBkZyG
vEPZmdqxXj908JNTp0j26873yCBrYF96rHzoZBpSMAuug6xc+ExmUdCOlrIavqqdA+7sLtaMG1ur
n6Q7zutVir8bpRLAGF3cGeMX+gVoLYowaBdopRzj4374MniHtDKh4qezdolZPVSVGnZmVMCZHShj
zHAw8t3//YG6XmOTMx7ZDcuHuWK7VMPNaxl8TBaS5H3V2+4u6qOfEu4gXxD09gu0JZKt7qUo3PTs
xcVjEoOrKRYUby36Aqrx4eRNfU+7RMyhNk2IIyLDA4u4NVpW/xjEG5xGThQzzx/aiD/tuHTxwkoy
+RizcRLgMBNGJP8kE2AJYgW69Nx9l3ZmkOVIBvo0PnoJhyXTI1YFcuzGcKhyWX+FEzkvZen3e13B
IeMKxExClh5NAqq/so86dGWXbDtcGgu67uh6BP9QvzrpPLrWhDHUnndYvOlYge1dPfPyzycMe4qx
jEl94gKrShT7Dg5gnC7NbTNb3cXSKoYC/XHSQM75KS4zadXlZeEBoqNl7bEseJxViTDny0tjWvFd
p5chOH73lFNs6GIPR9agmM2yCB4z/4V/hW8qzBr6Lb00TTblmgaJ3fQuzpR76ZOcJQD2Ohk/pKiI
0Fqe7vXcvFtKXkR60Z4cqZHlxrtndl2L5FdQJcDtmX0VI5HGv5+4r2wqL+WRp/Kxgdh742XWHHJl
iYs/5qdqNJoHWEntRvkdc60U1OdMMw7ZZHIwo75OXQmfGxZiCaycdLMIjZeZ7iD+ajIrcGgXifrX
rM9mjC3jC4WXUN9zdMRR4D0mTYTWyrA6656SbEIPzjj2wC+sCbNtTXt6L3UD7kbav/QdHVv1WDww
cWXppH7KbXyx042N1YDTI4akYETgW+LTN9QfDDdNjSDSLNGu1Fo9yDKGKy6i19GpEXQQkSig8fAA
SonBgkdty5l0z8DLOPXxnxyYfKhmFe1ajZPG9fuWqD9e/5QiWO4M10QxlvOxgGW4DIz9s8J7XFpz
Wid3Ix4DJuGDfoxTDT2MgXOokbW0kTDlwvFWNIm7ozAdXdjzps3ieNae/KWx73Akc9lZZD/WeYid
2+mzjeU3ZAZigV1OXt07LhPC4G6HGUSzNA5nEedHE7XT0hkUuwOgJxQzV8uO46O/4D+kcfTLYg9F
0N3Zs1ll1bQyZzu4+T3I4mhX0zWWzguZu1h/KSVr0zCug3mmHnOCGbx1aRaLNGgzrZ58m23P/ccv
FuCVbOysARnfHoAexkVVkWxDRGl85igwR9jZ9gDVnQ0hwBLLF86kJHP2una9pQNN9LwH4QpsW5oj
KZXj9Y1SQfXNAkku92ktWD1g679ZknBY5uBj1XXuqdc/LXbLWwhbDb0cCK0lsKJ+sQ+JJnGJoT7J
Xr/ze+55FSAPIr5aHjRcOgS9Gnlgt0MyDuhV3koIHXESbxuDyLLgzaoAfpaWMPZmo8njSMlNl1K6
TI31ZOF/KOLud6bb/AjiXCOeEyPEsQNI8YHq0hx4p4pfx3ZfksogMu+tTU81VBOU4mTfkZzDZvUM
Kwdak0mV3iS6N01ja0uzcnWcVOvSKeK3A417OAzoOL+1sQxve+1h4PR8uL5OEIZqyDx7G5cvkZby
tyDlQmsrO5v+vm1csEM8GbaVTnhYhnWvmTwoni5oK0yUAOWjXta8NwjN7xriASf26RtGe9q+liWJ
VwbuHDw76jXKCbuJa79yFORv64d0yEC5IWluuDTq4/XlZ2dCqXCnRGjmAym2mTBvAlMwW/9L1w91
l0KPa7xlW/KqoFvC6++y9bup9JQtD35gJQRGoO9ny6MLBQ4Ze1WwO8I0GK9gxxSIHUeh2BhjI/0w
BjNojeV25Co+zMnLXEGRRKp0A39adPaUmrrNmt7b6Rb0wMTG/uVplylb8JL27JxSf5C37Glnbhfd
slUNeg9e+WOk3hjA5aD7hH4kSHxopFvfco/bZmM8ngatL5GJsu+KzkvbM7JbFARyoBiUbrJIovSU
jILWaf7qjN5XoFYuFJF8do0t92KJ/YteZMQwtPm3Qmg4jSPQ0jzFOTTbQyBmfZObFMzMJL+4ndJR
sUo5t0mGd7v0y1vPjZmfVQMxopi3KI9vu2hLDOTVerQ01z/jDQDIFWEaMxAUykyZ5KuHerv4eb+d
dDhetHMCeZT0l/tafsuUnBBVCnbObYvHpZ/3C9pC6jFvf8TeVARDXP3ktgdDosWkoHnznrM3Ensc
Cn2g+c/HrSdrMMnjWD7lVPeOpIE88q42VRyIKTFFcTEwgpRcDqXm56zt5mA0cJOQywxcNUx7y56+
a+b4AIPEVnQx4DKDsisnTJUn7zW7+R2rR0BImHVLHZJvgk/Zqzoaj407vuQnJcIm6PbqlQNRpAyK
ewfFLGbfiHpwU3MDnkdmzHH8lNirS2+J7hjfAmHl7jV4oD+gvG5K138kmJmgnZXHztCzHWbT3SRj
oKcZrYuOl8rALbON/d5GqBeJDtIla6wyqD0HA5N2TyZvCHg9k8CPss9Ba5hq8AsZrhpEntQ3SyGX
rtY1AWQZIqtuiUwh43PcAOop5BRkgigrfJU7O/lKdcmqhXEr8A184br3kjiITDgZkKJLgyRI+Scn
9zWp6UtW3kefGt+GJg4VzVVxRzgW7BIYzwzDrsXz6aCzMz0kLM+w+katUrLh3GYzmApMuNPugMen
YoiR/1jzWAZkTVaYGGYBDiMspfpvHuNQWIxfls2lazZpi18y7cCjLAvBYxz+i9aczK7PsJ8Lbasy
ki7A4qLJ+lM7yF3QZmDReP0XBqGAebqNQAEb0C+y95jwZKa/ylECtGRh2lQ1A3aXnTIuuyrd6MnS
Ix9RP5zpz3oxnDStDExlv9jmuI+AU8cuDrhICgCu1DhHM4icGS3RM4G6mO0PCfVjCQHnQLTNqCY6
k2Y33k2dZm89zpps6x6VOMfi6Fjmd++KN68EQTT0zw1G1ka3do7bvUYRlxS/GIHD+UN7O40FI3aH
DhRYTcc7uB3Mlv1FkALN2dwLstlrXnTlcP0w0yshE6+LnpR/PHbPO0NT945vH0qaM598xQY+mj1x
0Hz5nBokFDWW8R1W6TJ06d/jEhNsXwZdcC7szmOBC3HGeZG42VPCqCbML/6SUInX58fYFlbQNhat
UJN8IoerM5WjDUrXNqOJV93u4FiMqZvvprHayjR/Hu3lweBduXHrigF8SjtxBTWGAtLkWXcjRWsR
wFnUC5akPv5LtbIRNtPjnPMtdDj5m3b+risTgXj4YNqfhDqrQqqvb/XileHtEatiHuAg+ZuAdHCj
6QGYF1PZ5WAYQFXyVjC3jzCZ4mtwGS3BuUMcm9sqNPXBhvkiMIlpbndUUX6xFvpXW4t1wepmedQ7
fYsQom8ANJPQ6iaALVzyukgpGHHHmrGEtTMLosl2/VdY1AJ5I3zDUjc3qkBJcpYJaxAiLAYNxFx3
eLcNJHWanVrcSX13Y4n5CzcqvBhtbw/a+wTyzfKsc8ES0DT2ex/ZwIB5+dycm4/kHoUHMxxN/gdU
34RRYWP0Ln0cMKbGyJ4NGjOGx0wvWE9KjfweF7iy2/YSTbSiecNJ9lSXEGdZafYMf1O93shRmBAg
O7lJpybbOBTNHzJ9YTJXTQejnOfzwjEpaIvVVO70E8KI525mi6NxDKF8k+qlPKVGC/52bYMkpMt7
2N31pnzDOFAf6uy0QKWjUdvEkcTLP1cb6kt+p0h8aQAAEJHkjxU5WwYf3HFi4zTKots2kxdMa0Jf
mGeXHeLWSrUiJP+5x+13ZCPFTCbCfV/6X0nS3BOUuHDI6HlxeKFVCcsFOaplILnxh17bZma5WyBa
4x6k8Dn/sde0o68DCGwL433OurDj5J1nB6v0LmTFme4QNBDKCv2RoXY5v7bZhBya3Ee45o1IcD7i
FtKO9byxY54tMbq463b65O5HhVI5+fbXvDhHqx32c7EFx/wy0r8VuKg829vJQ4FHaGg3rsXFBPQz
M1KdMQG4PWDIEGz6yDvln6rr8Uo1zVEvkW1E6ZH6M4YLBiy1y43kGzRxtqXky2jzQGAE2cw103mn
e8xb/11qNAzCb4Nqn0+hb98hZMERcv2NyRwZYF/SEPiO35MqKj6cyMPRZKcLfS0EIvS5OReKXG1V
LS90b/knHaNXQEcp1oro0ci8ExGtCLc7vbvIPYcxcquz8uya5a0An7V4Z9PKKZQqEuTNnKXS7ehg
VijwG3ohsDs6rQZTOwJ4os99QLwIq/CwLwBFbaknonBciJYdbdFuvMTtsLLEAKr6ydrGjtNsEmSf
G9Mmq+OYTFwyQhlL05ZPvM/wnx1HXf8ABBNvksR5GDTT2lDDxmPIsVAVVf4hPJMfpEJ7KhYgUdjR
nQYjwZg4QWWiko++pygC4Fhf8zffAP6KXfEE+FxtuPhw0WnVbkmQL/F9gzyYoW9GNW4xmG2Vvjp4
qhI1Wn+oeAk5xchD0XdqbyjjC8jQjBEf0xG2P3AAU7Ef9V+hRuiaa26tARvBf5P7hJv91RJ5C66f
8x7YN6TKmdtLehQDTWULjrSbWDJe8BFWQx4LXcS4zZkqIdGjwVJJbck7G1A9+GHCemOfjlSk1bSB
VqWiePeHDNhy0HO5S3zPREf2z3Zf0V2FYxJwGAJq5CCNKufcNaMb6lp5ylUwT5EeLBXORqe4Lxvf
v0SwjhKeKnIH0GYHmzbwUl3w8O+z2l6jA+BF8bdXu8mSNWNqsTw5sXaaSQV96PpY7KaSJmsdV98p
Mh129/Gy3k3Sp8xraPiRMJxwzCUfqu5GMgJ2cSxGbvZLKZuDOtHAxTOtnPwkqrihxYPwBmw6/91k
KIxDC4q8BoNs22Rm9OwkNtiKcX73fTM7kFmwfI/IEISiDyx9P/RHOPe+pvX3AwQkRPqHtmqmj8kz
xgAWuzouQ6KwYy8M2rMfn4PbB4Og4iD93CDuqz96ReKdbP7Xa4txw0Blqu7It4ynfOm+MTU+RgDg
3uGfPF4ZS7HZQzZYfwVj/sCyVYUlcax2EiPCZa65IlsGlzfw8YpLXNJDKmLuEJmEiFaNk/sO+R3k
QPnRrk8Fh0gjwhhIY3f1YVj0mOp/8DmZd4l1iIBR8wLT+NyMpyyNmh1H23hXTQn7TK3nZIzeCDy3
f46a9pBB6cEGzaa6wP4RZ/2bCwdx7yeaA1+H3+cvpNmNebJOo05dyKI7zMEw2F3/d1aV2gdQiAI2
Yj3fjQ6aGOjvyYoOruz0S8t863L9Eyagx1JPmSZESdh5Ha6hxFW3g/aYYgT/NCLAS/RxHitrKPY5
C0QYY0WHG0cqI5nHPYGb/Ktj6BS0HV6gamSygqbJgbm1UI+133oC5zI5x+tlpbj/0vzC9RA37A5r
yC+pxi074Z218FsW1RCDdLAoEc0g2jMIXBhW9Wk2vJzDUpxRM1A4YQuRUGO/oMSzT5Q+wqsP9qz4
knjCKcTLyW0RmQ+7acAuPhbdjom/yPB/5uKnkZF+SgcAVithXaETb1YSRdYloea5TujlbDtza/iL
RUsdTI0plE8QK8w7btZ1TXtslt2xi6anIClT2CLJ3h+7J31Jb2WSpWGmk7Mhdz+zwTbmXcTtdYq1
H2PkefAWNV+w91fkqmrjQlaF0V0xquPgv2r8AA0Q7E5bAX/JcJsaQ4UxQ80n1/5sKzDHTZ9B9lu2
evbcOwPVAH5HQYGBBc4q5XZRFok3RUebOybNrTadHQzpVta0T5OH9cvKbivleCHyhLw3VyPywE62
E/wWI827AyUB6TEqV9DQPAyfSIyIaWNHq0VtnbyxM09z50J+MpqLLqmPN2Ynf4gH57kyNO/IOfEv
LoLkVhBN3rRJ723d0uN6FFxc2u1go9m5VKScyCqDIElvR0EOEXpkSnqS5APE7eXEeZaNt1FQHdgD
2/O78m9U1F+9z/Ybk2JyI2eexdX5DTp7AW2Qt/2NuQ5ISatcOl10j7XTvHfgq1jJpTqVabUnQIxF
1qeFVV+fnCTPq6dB119zUfmfeKJhhCdNdcmxld377gOnZrb2MHE/km7UNnbfmByszZeVNS4cnJ7z
9bWfqEm3bco8YxAZMQYsgkYVe0iTVu500VSYp9Md1d49q61rtNkZeUqxchCEWwr4pE38qANSGEsb
4YEprtXmNwVC4h5iwWZVYisvNt40M2NGPYKXGdn8vmkgxj3TPRnmYL/oXYyTct3oN0kNsWuwLklE
046t2Ueuv/E5M16kriFjT7ytTdotBAPoiQ2MiJ2gmcGSWk6zdiyuR3yXrY7WfKedfrR716L8QhAJ
HItjagLqLtLv66021/n2Ql9W4bI8YB+/zZxpPhgp22B77G+jlY8C4ycLyHLRHdLpMfSeKPR7wdm1
QTawesB4jIoOOVZDfH/Mp/vYbHcl83BWaerJhckJZ7A473uxeLISWj5l9+IUSDTsjqDeeBwosvUa
4LVb5Q/tL3yOrZknL+ZcZ6hCOeFWwYEFYywLLxwHvMPiDQgmK0SFK6d2sIzqlUajiOG/Odb0ZhfD
TnOGV3Y3OU19/XHu40fLmb4Ty8WjwfI6tWzX+yllm1omHArZd24WXqpsdh9tgxed6ZJi5u2HtRk7
e0yRKSPQtj0kfY7L3TAIFtuAN53XyWVm24ryFNm1z4ae4RCllh+a3zzoE5umcX2O/cLPKAHt+scs
ly8gTt2TpXEvNtLEo8a7CUo7ek4Xrw3FGucjfkacor+jGznuLdytDMMPrU6aUq7+BS/69nJG1IVn
eB+uCUypE+azX/veSSk2dYOcA39dsCcNq5dsrfcYsOnNaAkQHWpkKe2ooU79laVa0N6gZah3ME3k
XeVbZljKvt3nqRh2o5tJwl76K3R8kGe8DcQEAtVvK2b2gINsSrugHO/inlsZt39ExkJ/yqDaPqLj
/KjMcvcsSd2NVKb88MmoIInQt6ezJIAD6pkAldN2HmtONjQTGklxgpOxAaNI0acLMxO6eDCn828H
dOdmhh3SQKWi2Kt50Fr2DUwkv13vOSmk9rYo+0lSXckMuryN6zTedeQtP/BHAyUgZdUrIo6qsp5n
wRv2+pXUTHwJFa4diTBB2VjhRkCKa7T2OBJVeG/HV1sN9StOz202LR8t0CoiEdAGbPPLWldCJbuF
PHbH+xudgCv4SKXggQGEuTFd09tbKtVP3Lo1TCQbWibEOzRNTp5zLsKapDZbnEh/n/61zLftU5lY
FmcyboV0+CJG9LcJsZIPK+3ucQtVT7mqpgv94ZSnS8UDirkdDczJQHflOASH6O769ameGIxYa2i1
nXup5vpJxECOBpviDBP+z2SvENjqQ5CB2TcLWxbP0owPWNQOMWvNIUo2jCNSAK7exzheniprqj9E
zm0RrC4XByzUj4pXk1cNDypupm3V5CyI02Ac3IWSDXyn2MoVy7oo+7vUTH7pppnu08xpHlij3odm
jmAtz3BWdRfjRx5r7/DZtzNqLlDrqIWfZN2VnMbwKDUwo2plITCL6T0fZtKorYuGtfQm5/NBuwA/
rJQ/f8KhiDgZwkGn+yE0+Z99lBWsQUZwLxaOnrM2F9D8iiT9yNv6K/arS1FN3hk9b3jSk+H++o5S
QmewNaULb/a6eM+1v//6dNyInWWhrTYDkb+cHTZdAsnObP0PN40dJHu/ux2RpSCNR86HYyU5lPei
v+QdWHBdpvCat3So07FSccqdrWHm7M7j4+0zIJBMyVuRzBum2PbHOFHL0YJTELF4SGPIuBxlh4d2
hUmjYvu4Sd5rIZlxaQleI4J/T2m2PDWRuK13nCzrR28q5n1TsNntzOGpZ9i843IZA45527ZCA6nG
haqBnM0/Rir/vX+jgpMGKiV3POEYJ9amPASMYcuAjEU4pfxrwdV6q5ZHvNbxw5gwz5Txkt0ahfig
RoiJQ8sAJjOZAoIN4sQxcG8m6q1a/MHIUq/w00PAw5DjEsUrnGE5m50ZzuxKkMxspiTXD2PHyOrf
fe76r//8w/Xr/vncP3/9j5+7/kPyP7/o+td/97l/ftR//G3Xb/v/v+7f/eT/+Lnrj/rnt/3z4///
z/3zCK7fcf3i//M5kkJIh/3k7wjwOj3mOaqi/Ew7OjqChpbSmNMuVRJQqTCe0ZoUqwJZftH76lw0
NLgQQuKP8B7XPy7jeCY8RdQmKffT+i3/62v+1x+v/xQ3hDfdyNDD6/fRC+Zz094BxPdPwiRyPJcA
revBZ/ermbgmjeRl0A0EmFX9YARHUw1UK4SFuTpfP0eovjpf/0oRUHzo4W10iI/4GemFP3sDJ/tp
FFGIJAoH0Gn+ViN2DNPsou3ojz+e7cwB7w8IUo1bn9CWb4DxIO3Hxp90bCmbj+hN4byHTKgVIwAS
63Yeozc9r4mUOcu5wZtPXzFvUO2gQFWTfuK4Fs82y2b23innp8PYin7S0jY158YeJO+j3y/NZpqh
9g4y+YrMb9kIAtRLl98YdmLQ9wAbji6gjpo/FmcnnAZ6UXQxYMquQ6vD/gGBmn5EDChkhVZjAYcu
diJOAPInIKRYBDgpu6Do4mCJ9AWvEOs6M0EByDD/sOkA9kyfHJXdEYsEHWJKjRKiTT1WSwjKBaCp
HE56M01hEUUv+wbCdxgB7EFDkrtx6S9WihqrT+lvV1ufESp+KX+GifgDepJ1lL3EmWTHEGmyiw/0
EMd4tPpJOVK4AOf7TLxzOxRnTwpi+YnGvm/5nTPF2SLt6KZtGzbc0XEwm3LjxN4v1qswsyZ/zzJ6
dq3BDlzmFDkHRMmoFCly2Zu46wcYgO76NApeI2cgusl0EoFd0bvhVTJYUjpKMojHm7R37l3TOuFJ
a8Mq7zMMdfgKVRNj+0HBmxh9M0kF0aM0+VRDLdpEPgqtnTpw+B2Fa9XdqZHggnCTXSJ8Ns6x+7wU
HscLE28Qw1KUXQ6CGzQIHD6y/UvK+JaG6HifOOZeF9MjIBMwDQMWqqRIbidXpwbISz8LOcO8xaIe
XK/avu+ncypwDNVRiU0YWMPWroYvLi6s2Q7fpDPgFz0lIm2aQTTyOJhVcGHtxUaWyycHLzO2zihr
zW3UrcAhHuHFYNfOaYcnmELzGSKp3kJ07rYGpo5DqwIN1z7JV2LClpsmiJV2fE51FZrMngMPsY2T
AnlCvvoJ9QS3DZMe/pESxnLId0sWf/mRBoJjdNEL3MJHUBCfE91pQu/cY7q+gz0GpZsmXWksHlzv
rDoJP/aDrERnjinsO1///0lrcdi4/r3oV0/viKAHoaVzCC158SfhM55zy+3C1hDckfL+SRto47Lc
P1JiJRfE6bvJGzcQYnjHLbyUnCbsYJJobr0kws2iah3nFiSE8vd5o/+SFnQCZSTpgQvi0NH6tESc
lVsTZc60ei1chumOEr4DpRdEYDqMgX4hOm59FUBnC2sN7wyHQU/gJJZ5bquCN5JVUfhpi44B2vqk
Y3c+89DMbZ1Ufz1n7M9ER0BRQxTYjkgpWKmKsAS8H9cyDVtRn2xBXydqohlwfAgKDz4RW/OGu+Q6
vXPfkPueasLnSIu8Hto6xzeVCHRLCSasOSv3wpiQVZYpej92NjrgjMUJpEObkhTCh/eJubYGHK2d
UUOMpmtZq1e/5DQ9yiRyaOOrT2iboeWVA864bDqbpTNCesgC1fhPIxWAMD0ZvDhQm6+3+Ottf9Yd
M9BscPGlasHtDODKTvraesZBJshiw8Y3n2d0k6T3tUUPDhZWQPYD14KJ0TH26P7uPHn0TH503cJ0
AUVMdWoZPfYNE3D2jABFm/mkA0ijVbZ7Hwt5W7DbDh3z254zbAU2WsIo8NEVObP0xMpe55lwXZqk
ICZ5Yy/eDIG48sMKSs0NwQSdbHv/NjcU8GZ1fmNOq6noE5MySIOWuyyIlremHLpV38oP1tCDtGRZ
vH7IK3N1M0X/WjRdZ1GgA1ga//mK65/cZv6p9fTLqnknG0wfz5S70+Xgggi6/rXnwH2+/qnwRv9c
T42zwxX+4lt9yayZ3oclMe7GyP4Qcpz2Nvx5t4TDm61w6pqnzgMmsRtasnq82e0XTczf7Qi2ana1
nyTxwjKz7iKZP8XUYmFhj97IFtx4UHm5htInfGA+D4S7WcZMIrVYiEXs7e2Cy7m1rQdvSl6XLmFS
ZPrdeVg/zIIguSZwok78oJwwRF87AcG+kX2qeK4SmW1IOC6hZYwOjrXqOTa1N7fsf1GkXhp9DJkL
x0e/ixxaVzfLoP6uQyw4qvWbZ+OEcx13u4zzN5Wb9RpQcEIpA9bamF6AdXORI9nO1YQwUbKMpea9
nbkbrTSMo7EuOI2lOJpm8Clgt251G61Rx6fto0xFMXW+g1feALP8C7+Sx68T1O2Q2LYKH3ueVs/M
qAm0a00XWn3UnPt6Av4UdYEwCuc8rx9KLJk3yi6zcDHWRiWvjLeR/zlWehUwitY44pn0TiC1OhyO
N7oeq7McoNg5ES8cfUMhkdb87LhLfi7pPD04hXmUU3+hYRCAAzZ+3mGde2YnjyUkVZIrk27P9o9c
06PXnzKMaCKN/3z9i4UZbKPYUe2Zlt5mHcuP2/rwCvynJgfq4FguCtYa/E26c0rh63lNyZ/VZJtH
24Hmsj7PxpzNyPqCTFXabNyC+Jpw4JWmeXOQqKdLEjdhqWuQ/X4W4uMn5Yvm3GJpYW4F+TNFuGrW
99WoW896B6HE8tNT4eLd5NAwlwzZWnxi52z91aXBHQD87bNcppWgHuPsYYdBYwOvfpbJEPTQcuPP
02O2xFZoUN1SrQ9+FXD7Oj1f/3L9MHR5H8wafUkxMbh92aYPCo4tkplP102HLeR6d1ZMQ6QARWe4
Oau19pZwZyf0vudRqptufV6Jj613q3g+arza18VrHrXybELhPVu5S602OZnQb5vn1FuMHR5IeYjd
aO/4vOSt4y8BQlRYGLSEy8wczvX6wajkibi32EvmS2SjoOwqNi/EZ37b/6LrvHojZdpo+4uQgCLe
dg7udo43yB7bZCigKMKvPwu/R/qkI50ba+zxBHcD9YS9127XRYn4jvnXkpEAiww+72fShwfTLSGq
V0pu0KkOdPtLoiDhrBy8YY1SYZzD44gm/2YcYcNYSBFYyY+bfB7yU5/c5MPEVm6ie6NBw++KAs1x
P5K02LmG+ePZzh4dAv2sy9OP0nm4Yxt/02l1sUfqFMguG7lAmIoS8hVKPWjb8KzqW4foTZIT1HdC
OSJqdntBEK//q//DKcZlWMAyMaPyobRHBmYuP0i2dJUNMSuz8VLyD9787wNZB+WNTe25r3jyiHSJ
6c1QNtZRTqGg+nprRIV3LH0HN728yNQ4TXnPpBiPLyYCgDOZ8dyNBkVb1JxGsn235Tw8tCWB3b4M
bhLl3E0mt6VBUHtDGorqIRXje8oq77bECH3gZDZv+qWo0iSmIFFdFxBOaBo48P+u7tQPKFMwRh8Q
1N4AoGETX3wTsUVCqQnbMHJY9jmf7uAWezuGLxT23TFM502MsnaN0IGC3I2O7CkskIbh999f6i1P
lb9f/Z3s//va36e2TSuR+95/3zsu99jfd/zvD/w/f14ul2e9s5NsU4VW8VYBSN83ST3tDDO13prK
fBVwRgkCKZr7WXovf192lGPupAMa4u/TKSjucSPWCKxyeVeq/Pvvy3jtAXNQy+3Bd7SHIOTVU8sG
NPa64YquHaOwwJDolmK4/v3G/35XBecx7pzL37fCuKDnochzD4mVfPzvu7wuy0/S8a/pVNvXCe/n
WhktA/jlU2tU2K8CT2+qLLKuTdlWVyv47xPwI/b178t/H+DYU/XkqKjDac9OLeMAD9EGV+Jq99P/
/UA2NVjuBI0NNs+51er69w1/H5jMCGKfbH/TZGBEKoU1J4FmvI+1713xODy3gX7L4iU541NjADul
eXU2JJozN7efQxMHiNk6l9Kl28FB+vK/Hv5v+ICej5JWgdj0aN1WjULpXKUYNFLQh7byuzMmfXa0
JYA6tfz1mG/aU2+hi/3vV6JHCDnnLJSX3/XZB0H/2VXFQ+wikTRaGW6CzhxPfx8GDrG18IBmhk0Y
nhYlAn2yuVdYmtiJU13NiM/iKr1BRAliTiSE/VZ/H3MCnk4q8ZuTTNU2B+h3aJfP/r5ENiGjeJTa
hvLcTSI+xOKHsH0tT7DDaGTD9j4c7GcK6JsEtvapbEqcaMuv/j60ostP4wDycz5KgpJZqrfzpl9E
qEE5hJitmFGiNuH4iO3RPwFjAqWs9QtxH0R3NAkG4+pntGha5yHR1KdOf8oZgxPMbL/9fYnxVICD
nDenREWxL2K7Po196W+AD8FdWT71qasRwpYgf3DxiNW0DJ+iMTUPsRr37qSw2SIM7nrZbhLme4jt
gCg01BocKmClEo/PKc3rEw8H/Pa8EW1drkSu3c3/d4gzN95bycZ8Oy46brtvqhnlCEOwuHYvrtGy
RQK3ss3SZrmpTK6QPj2m1i8dICInP6E/0BMRsCTa1SdRVfKUBv6XbYtxW1YNW/Xl9fjvFfCeJVFv
x1jMxY7l17OWUI7+PvhGNO4h/OBwxH9WZghF8VU+/70Bfx+mHNVzXpovkZscXTjAyJBb+tuk4cI7
kDB1gdWeHZC05jWf9vcFRSAiUfEaj/oFFCqo9OWFoeCvT38vNjTPceXWRYBc2oq2S5bpFIq3KMAE
OuZYQriEXbGvu4hHe4+jf3lN/jcZa/qiAQNivUZe+FvUTBWdEE12C4TiFFB3jILpzBhH31ZePv39
02ygnWNu7P/7fyyDP7MtIMpboe4PJTKs/2dW1ikG2kzPAUdZdXI2vxXxPouYvgcj4YqdZxg3c532
uwx+J2FZx3zx5lCOAtdK0lc28fXp70tq+RWoYGmIJ0Hy4DrK3XeIKWgHc8JcdjNPhb9nQY+7Bf/d
8oOGGeAPFjjiyC0LVMOM1yG0UTo7FiNpAGlyiKWzjkaruk746q/CUjin59Lf2m2K9K5xLwBRUqRS
+EWNb0X6MQs/lKtuRpQvu+ODgJj8S++Jx0fd+K0Xv2Wmeo6S0P/EjP+Ta5UzIqEQx8jJyWFPILpm
OIGZoocy0ARN43St6u3SWFVpGNyYTWZfiXqft2T/gC53JzJugZZZUfZ/P2g1fREzSr0OVH0/dAE4
sSmGPmC4n/EUPQUujJFoGpNzQmoR1KPofWB+sUpNFTHVe+/CnuSFtNonWZQeZBXDHdNqoMXl8XqK
qWRWXUQnwFoY7TS582n/y+CElUy0DCqecN963N8zoI4JsDP7yBVPyRVAm/VAYX2wbNz9zKQ/Ccme
Dv602OZH8B5Edm9JNMECUk8N9p62ZUyFU6tI+308lMNxito7yVuw63HMrH0T0E4Yz0i25/Bk5ySd
DalBgk1Y4RUAsFQLjV05V2A/oN1RX55aoBZHOn/+7HJgLD7dSPKXRMUl6wpr7yCMvbZ+sPFcUgSS
3O+vPDN2g2OB/tQ9MDjEEY8SJB8TDRms4FMItg8ztk8U5MFvUaKV0eW/LtZQejJBPyo5vkg24v8O
aBvpKomPg2uywvooNQJNStqxYinrSH0ShkalEX07rMS3SII8jCWkcZHvukeLmZzG/G0o0WNGiQmX
T42U/Z38jINxz0b0XpmQgSieXtEQjvvJAf1RjSGRCvEFnHXG9ri/NYMvLFqiwO9fGgvmhcnZJoVm
vhpKc9vj69tYDKkaVkv7If2gn0HILZpqy92Cyw08nuwgoyRi2CinfdPWshyZawvboc3eElNLQYYK
R1xE6A6lXMedNVrytnXNPX3drREQymYny3CEqApnSn4Hp91I3XwAzOOJyL5zmJOdYyqCgwcZ3wQL
d8nDaGz7ybFyyA6NifwqGPYSA2KggG+ZbhAiztSRZ2nSP+C6TFn9A1CvcBM7vTjhb5p2BVi10qBh
c9zpFnhzCpRJ3MhuRNZUhi9+aw1nI/SORd9BH9EwP4ijqSgfnWw7YGmRIy7AxhdPCIPeGGnf541n
7WMCS9ZCwPKLHRdSIoP1JtCL3IWbwgDC6ESJxs5SnybDeeEIQGxeMECdDQggJRUFAwKKh/5O2OQf
ekiqI6sMz+QZnHTIhnjIg3PbJY8901X6ZiR+cW6c85zHA+3HdNF+DznGwOnh9xkjMTARuz4ND53d
3iuFHs0goFoP1pH8GgO2bnyqyHXesqfqD2aYnNkMdac8h81kONeCDCw2V43+rOPwUwinupMtZKCs
Qz5V9uewEzZZRORS+MgnNhZyVLyU/m0ksVcEjfpp4cOsKj8KoMChvNdlkeysLv3QM/HOqLeqmzxP
5EFJJqBjzKjHLH/nXPoMMG2G1ct/I70ZouRfmnF+QM0pt7ATgNvJ+LmBCoGo0QZgQhq5X+fGphQ6
YpMPwpbbXNK3kr+EG4fEeKhHe0Dl5XqIGgmkNyJh20PxW6GmO+YoV/ghdhYNKj9xc6CNupasKfdZ
WAWnSeOfLf0CESl44zNmgEhUN/SaycGtrY/J4hEJpzfemJ353HXaOgRlTic5w/miw93BkHIDDncy
sijpgoCmr2Z4A9vGK1MTlwQZ0oF2D6LzHoZ++HJz8ql6G1BbyWRjktkh1vCxc9Rs6GRJxi2qa9M7
Awm4XnRJbhUvu1cZ9z6AZ25apEIIPBjFLBEurDz0wCBN9zt+++DQVqOonk38e0G3z7LkFJDLWAfD
V1CDomC/QC7llJ0aZqwrhXsCdW6Or7Bs1mVEOuJc26Ba+mIbhMNrCe3dgtODWsiCRGuXgMS84bbl
VrzllMqFE7KC4H/XVXm1FqwSdvmIuyNIjXfX9KbDZM2/vBe491rs+hbL7BV/Jw+8hQfeoMbbJm1m
7Yae8rps9yH7syODP1b1Vg8HpsfvnIYLy2Y4GBYzNEL91D4vLcJCmJSbFTDaZDwhmUIV4M8soGCX
SYon3xB6lQ8FC1E3L2EP+fdFKh8mL3hBw92OaAKAt9esvTII18jE50yTA49uGpviCwaEC4nqdP53
Q0MTxfD3JYyrTyQ4+cb4CzFlu4yDfNlff3ntQvliUIzq7cNRMtkZuIt5baH3DoLXRaUNFMMm3AMZ
by6lWR60KXZV7yLUq8gZj3kgeeAcLkInT6QMtSS4UtnCfp5ioAMzem+ebAD86Ct4B4ljQE8PvlZ1
EgIzillw0iy9GiRAdxG433wIq6suhx3j+JEn/WwSxv4SY0bh9O6/E/TWjDNGduH4Apv5XzqAcfVn
9WzMXnJ1huZCW/pmRKyPPCFw01r2GSgU4rUYCm9oqFtM/pi+mUoDCqWQKwXAnYRgGMfon00FeTcC
jlIYzjdTrLshtJGPVBASermOCqc/VyD3XxWavLgIL1M3D6+D5T2p5jVBkbbW+H6xqpE3iNaJNXZx
iG2oepGD9Bh1ZgWeBHE1CxgslZV3keOQ7YKqPVpCXJiGjNh3Ud5OtXGxg4GkWO/bnD1MRqD9UKbo
Q6/1bYP2Y+h+Z1tZW0vluwnEBGlI4WoYaTmkZxCOF/5DGFkdx7Q/Abd8cbzm1a/H2+Y4De5TGQfc
FkVKPJ1HPGJVYudJ+x/Pj8tTHAS/jELjvnvjCEcC5KMPLxODJtO6H4bszueiXimz//wL9pSZJmky
v6UN8NF8KTSyZtPsQHneNq0JKRneBsJug2UVunyiq/CXGZfQmE4OM1FHdOPKacdiixk595K7shF3
UYF4DatLD7kB47t1znn9UzPJt7ipHhHE4cYgXTcQj1ZjWRe/DaBH+ul0UES+VxLkcz/Zb9oxy7WN
qU3T7ADG1PtIerfpID8x8j1FXIGMY8bTmBm/TXheJnXnMRd76Kpbnb/4E/0t5swbxz+NVXhoxt92
yG8FLe7KV+NXZ9R7D33CFBqkAjjgjiYc05Ik80iVBn5xjFDwBpEZg87uq5+05A7tvUU28cWoqS/6
u5z1rDOo77D1yXddcJ0S/aAKG4jgrt56nezu/z6Y6q5xrGybBcEhsTPn0FbimCZMoSa8zodRJeGD
Z4oHNPQdb0xkbzTNIbPgK3p59wZ58p7gggznl3meo3a+aVX+k6kZkRQbj470J6AoNUxQL/uaKk41
ssDas1fR5WDCJXijdoEeBWzY2ob5qj30W4END04h87K6eeGCy14E/u80ACidMQubES6vRzfCcgpk
LmH/sBp9lG+eY7xVaA+h45CWasLbxS3i2qDJTbkV2G3XVmRu1BCOW1+RUJ41w9bzk9cEYJ523j2R
DoBQfetW+ITDK5a6/Kid3PPuMRjw4G8iXEUjKwAkthvf1wf289FzS8B578Hkiwb/m+dZvbUt8CdQ
15CYASDbjdkELUF66zQeH9uEDWmtnGijR5HfNV0cHH38zuZAZgZ27UMchhn8n5DSqALdIyTTPcVe
c+NaOEeKBJmEcu0bdr3grpZ6BzqWuU2ABRAlELfZXnpxti4VAV75vLGASzFmIcckV/z8i0QyMPrk
7NnPfehapzAWAthZe3ESnAuDTvUW+vNNPxBDFeFqptQM1ibkkYq1907PQBdm7IeNNxMC0DPCzbP8
EcJW1oYPkX2cOsLt8Cik7Ph9d9M0KNPZhmsPBSalwkbF3FIAHw3yzI14OfEsmPOEmOybMv4pzXFJ
v/N7KN5IMi3BY6xbcJVV8mU4eMv9jvltSkUK0TA/QPcjQOJ2Jp9kUCaFS5N9FxjUToEnPz3M1AgP
uYT8G1ag7Br7+p/f2Hji/Q5AtBOWKDx9JGIgjtWArSywflzBmsXqidmQDARWuQz9I+k/tCmlvmv6
z3aJnwwCCmnglPDP3nrXmrf/3ZOgkBFuhFzTjFCqW08hoihLHHDv2nGPVY3/eeQ0WbFquS+d/AQh
4hX1ucN2kDqlHRx+XnCSsdE8eHkAEK1g7hzXR2sxzPKnQc5HaBfprlq/AkcC0hHBGRRjKGsHDDJb
g4k16ZbHyG5vxqjLbzW9vyPLTdBT2kmKAy9zeFaZ3DhV0d0Az5K89f2vAJsEI/g9S0i77UjO7byq
3RgjCaVZa8Z7bWZE9CI6jUlrLrxvy/Vz3kT6r4YNtWROBMUDk+hMcmAL2rsn6gClXxrtwD3+NE74
2PcErkdRTlGxw2zPMgrBwQY1y42qwJ6pzFsrZC07v0Oz2yqmBakHt3psj6Xu9Xpk1wWEkR94jl+Z
+i9+9/gdW0HG2qsjLHC8Kd2Yd0b2WEqLhsJpOjG8eEgqGGXp7G+dnuV9rv85TfpkWeOriDuiFZL1
4Ay/maiMbfRi0iz1OLerHt9P4MAET6edVXzBRDtFTHe3M2UaBA90+ukEGqNAv83RY35hmfvoUnnw
uy86Ipe4ctzkU/4zWxyqckgQgpunsR7YdlBukZ2ySyzcMz4ydjdARI6hZFdG1W88pHDZU69dRxMP
eSYnbGEa/n0MTGNug0IeGPjE122KnMfPrJMVU4ZVLKXgvfzgFrzGcXEVVXKDL8pA9S5AyRqvoKRx
B8zxocxZcnmuy7nYv5Y58IEGER12qWAHW++xJJZ7A0CHKUzB3LpismylJ2m1bJUHVr+LSLoq1D50
AiQDRINuXbsN1zWoNo6N6khnLYz8lQYHElZBnJ3NXzfJ1yGx6QALDiozXrgN+rlpESRkyVcx8F/E
wfekeFIPmf8yDkirzRz8vocQlJSi/dQm7RW7VbmGKC1oD0WJvW5cpIMQqhhQWzSYRCMt5tmmDg5E
TDZj8+wmECBKa9yXbbfngX832XW/g+t6Q1nur0YSPNcVu0F/cD9CeNUDDiQkPeENY5Qv12u87Tx2
h0OqqtuoxbDq2uE1K0BlyjR5d+Jhb7r6B3fWr0zT91S2h8QYjZUu7jT9vJgxQLiyAjHkRJ91mEwk
kKEiyFPK8ow5G7frbH2QUfM7TVPH6QjDSE8OxDx7JyOfA7r5FsbAbLUC0c5K6hS4vw6DhpVrUucv
14DDgWsu7LgpVFs08f88XcMdnMRbMeDE1jPysqLQ5zSRzcammHeq5MCCGf9oNONLJgiydzJ2puA1
O59Hbe8hVoFpu0p5FeTsbAg3tVaTGV9G2XwPIgUbAimlKOw9erFt7qjHwpPThk4nDhwQWlP/ybH0
7CqUuwPFGd4KYwkW6UdKa1N8o/V5TspoR8QVf9oJKCzomzK22eCTeWVNw70m28bDPRPglFr7vno2
y/IbJRddoipfJrwPdtclK0JunrrQbCkfarTWGef6WBFRJ/rsZ6FLhfPosEPu5Y2IyKVkDtOaDaSv
lt1hAncgDsG3BBmXGiSiL87k3RSr7ji5ttqZUu6rFJ2Kg5s+7i2AbjWOAxADKOjzFvG6Qmwe5N18
CCysaGMG1k0s+FzdtVDAzqJ3MJCgn11pa0xOHhcrKoSWR5ce9nGbHL0+Y7CIV+Xe8U6GMOZ/UTa+
GW7+kajOINN86F6gKS/5TGG3sZKlGwMpYyq1XKHBOveN7iCGpKO16M1dQ2o31auId65syMt7q315
Q6zHCQU10gIR0OmMBqKa6DIwA9+iwTtOeqJfCYPXrEG4XONE7YRCpmX/Jm76PHvOBYkPS2hQeJ6d
EvxBt90n0/PU9t9zVj5XVBHLs/ZLulwwQjdnY7auPulSoMl2gecsoDC9CeoGqrLwr0U2o4PzWnog
AsoDX7DY1/LLopOsF0ppPL5a7Ft3FEYBVzhoHVxBLlHMXkxENVHbO1sxXI7m+eTS5ADHd6nFrPfU
LkGk+smvkhfRZMbOGppdXzLK5vxcETu7m/NgMb73jNRsFEK9vRlAzmw8K7l3fDwl48i5b+vjwPKH
KUGIU544ZxkZj5b4KfMuX/cSSFnC4VzntAssxBOEQOY/pD0PowMX35wwUkK98ILiMyza9lzD0eHd
yr/7gWDYosuex6nOD07o3kMXCrbSE8Qz9BaOGnDf1W6um4IIDUDtA1I4ZhDmQfuN2CbI6vKMsV8f
7ecyvmkKooNq4kUGM72ClOMiCqAg8lgG/dxzlbnNIpSq3seWMGKXALE6SPEckKi+gcwm1vBOok0s
0us8WEwFSGecbPM7CAU/RB28NA0gDDr95hAVRI+jNFshWiRVZmj+lY3Hj41QVRvFeyeh3GXxPxZo
PBMygmGiFucRmBFQXb+6ZK5WTS9gZDd2QeedVRbTl7J6tpZZirWQPQHbHy5zXb+K0sKtkL432gcj
kBlbxjIn0xvRw1jBR1lwZ6NNuzNb/8lmE+u631BT+MfRrEFRuiP3uAcqwtMgqPezx5yc8wypvV0x
egRxGLfEz/h+e1AOaN8csiLr1C5TuGrK6ZzK7qgTGxq9T+ltUH+sojJ5EiPEUILVHhgVMoKitslG
3yVeofVXTXkqTIaaJM/2iOeXEiVZ2Y1nrmQrwbJE0Y1bYDgiwILz3WFumxBKXw9UzrNnrBGPnRtZ
XEdspFcP9wxcpkd7iD9ati67oQlB91e3VsJWG0YQ6lyPGyTXXznr6jVQI5sMjDsT/4QRgWqHL8Zg
5bbu0FMMESzaMIDkASWqS3S4n/oGOqYJuJHYCeX3C9KGKIe6vqiUIU+r91aJr38u0LzZpGnFtAsM
qR/aqdkbIQ+dunqLTCc+Zai40iUXgTnXHcLeL/dcmjbBm+n4BRrrh9lYOHlfWLTaLSl3DJ21QWhA
5j8gtzoNyEdXrayfmRAAgPAvPQdhA3Ngj++GhZsx3YRa7yJhmVvvOYzVK9qFl86AoSooDGoylQim
M79cwO9X0eaHEn+6jDYTDMIBlf9Ot4gpfBzrbma+qJ2yon499KgkOtAHy7m76lTy7JNtkJhmekqo
sHNz0ypeyMG+RbKUbsoqO9vX0ASo1hg4OavymmrkyvS6aI6a+YxGZxsz499nCapQ9um4t+9KI+v2
g7Y/zEhsVdySWieheZqp969yI9bT4bcpUW4RFw1ft/YeIQpGLIYOha6futT7qAl8poTClZqUNABo
Cb9K/8IQ5gLmIf2UiP60yDbwRFCm6mnnGzyVAiYcC7m0b6sc+uMwHQlweWQMyUjDyX98NiEMAQyx
dZL3eCa/qE9tmrg0umHKMTHPzKNLhOxO+erMynfxHfswXFX9ImoGuVVG8Tv61COCJtlJ5u+ByWVJ
gIsI4p0jsNgyFTyBQ3FBUQJ68ILaIa5Ho8DtHOqFCphNR5exCntRQpFnTmdj+uLq5bkeJw45mRsx
BD85vi3X1A+xnGoGfdbvkBlXO8SRLWvSTusfu/EBd7rGjQoXbyC4c8PNYH6MyWPsUmsN4fyqiY1p
neoJ7EC3iaK2PEvLhZ8rwOuQzw5PExt3ULzmcf8wGhUo7yp8YO166yHnWMM8yLaANn7qjkHwPFaU
ogGhO5O/JAEV29CDEI+R35yifjv4zAB8Ewtn1mD7SQdm8q8wU146DfQGb/GVQ1bj0yf2qNfWtm6n
wyBheEkCNQ9xE971lvuBqSW9lFH3zx/n3y4KHh1/vA1QJ7bzS2YrTYml79OUGwNly6lLmec3nX22
jNMo3RtQfF9OR4Xvchv14VvPtIkqir53oSXr3lpp3hb2iceJTTslNIVgqqivyi133CFw1Se57lQR
Js1NEsBZnkHnuaHcBkrddgQzaf8pJvFyrYj5cySDmArh0mbw1E/RZjkHTvfQjsFdGxMyp6SCn+3s
IdsgD7Sqx7L2D4DTbUvgDeKstJuYmQSwwMgD0GbVGAIJUsIAdm18pghj7nwQHrquYr/C0yo49u3q
fsp1vOnMB3Iu2tl/JRL2a871Hef5JcbjuyWnBmKd1se8lxfwR/5zROStxYw/tKcrkOrXwsjcXTOg
1oIyeGO7Z0f99OPM6Qrqt1igrY65OPqINOwssQ97GyybaJ50Vn8CB8fOoOWl8SMqBmvdK1vywt0D
5WNxGd2OUFtXTjPvjQ7UD4TaGfkJKJIcAQI964sw23sX/UBDCpccecJjAIzXmuc41Ga9EWhaCaRg
+mA1zm02ERDJjqXbmRZ8UVnkAwpauQ8i0wCsFV5kRUCLCWoircgHGQlskCytVapeG+3tAnLymA0T
UmIwNKmU3mQhzubI/B3qJsN9yarInh7rSL9nfe7cOAWb+oItuTB4GQsevFGLus7zYSPZyF0hi4c8
dNO18gUlg8uVbAzy108spsfOxiA+clu6ub9R7aZACoW0yfpqpUFlJ+VakKNs2CjXOvPsDnG5YkcV
CPnKEpiAcWfgsOrUbdSRYTiUH5bID03QkFEOWjPk0uoLF/g0qEoLKzvSIm5wF7ad4XMdW8Mpmkl7
Cu5925VQa4aZgewntYixLymX3ICIi9jl9umT8Tx43ROrLLwTs2BN7HoPQWddMjQOdPXGvI1D8V5t
E2ilEPntFfHD+xBuDewEjxRRZZ1yDUHb188Qy7J9zQBvFfJwD7wnZwL/r+/CvOd5WOYoYMmNHFAO
TOoOEIW1QiETMXuF9s0YdecwwGHwKkmhNcIj1k8Ophj+YBx3hywScLQIcIIQZfGYycm1MkgyZIcb
nnVr3iE954IaO3sXxaU7wesksSmbbMVOJ0XVtXzwLCIfYr+bduZUBOhJK9hfEbcmlK0g2CCF7YEW
xsDkc8QBjKgN3oNhw6m0i6mU125bsbjqCNtTvA1GN20LNz9T57B1EVXMVtxmNxVgUB9T0dypJvol
KDHc0Ig16wk8IyrpBJvDA36thRwWEkuTIpMNwn+8I9+N6poDy+8Y7ARL3bDrTpPTjCv0OjDvSjoc
kiJx/TCWBOM8nDEVFVtWKi5ySTKpbb1JIypWLVG/9t2jKxgqGjPQ9SS/I9YKQ4hGVNhEKclkrKcL
pznrCmpsEnQ/vAewBDO8Ir2rsJTw3O999Q0aY2eU4k5XVJMsEf3roPTZ9sCpxrok8qt8H2YaUFLB
DOI4e8AzDoMrN0n/GdVQrWPsxXAdHqZ+fLMDm+gRcp4jpCk4YbZBJwM49Y+8dPdOh5wR8xLf3ubv
YtLmOTbSQ2g/InUYVioar6zYppXeKSeGTCNAcQtqRrNhhqeyAXKwfKAIaVZq9u5q+gLlkCyMQWtn
RimA9AYAHX2ZS4Xan7ib2r2auV1JJQ+bFzbl4YEQX8Yxu3bu7jxYcnY5H0JXkz2G+GoVeYv7bapY
2JGLXFbOJWLebFuTuHUL+xZ+1TrlfNw0sJ4RHdUQswF61fodTDMvLm19pcs9qKlfVBdPec42Pghg
8QWTBSWPoFb6b1wFdcw4u8OCKTyx4yAn2NwWG0Z7Atem/8nGvAUXgWCMEE6gYAAzXHQlZh4Dzo/e
OkmuQJm1X/VU/ZCGIdeE3z26k6nxJmOYm7s+3NuqfqpNHHwycJfFCOvWjHwmK5zOTRw1G7MnKCWH
auQm+pEY0ZJHB129jOp8l7nhrUfMZ2L429ZiC9Sn7bPdJv/cIB43piYkuapgCw3u22y3AcQ1iB6J
9VY5zn05GxkEKnHI8/DGyDByjGafMaCs924nnb3fNdGGW1EnL2mHyo7Eh1+Hp8ooyzddRERGMgms
7tzkMnfFa5ggXyO7jsMXxYDUPzhj/xmJ3KUQeyQRlVlnfliovtZo/YjCc+VTlhDAPEb0L38paewa
LINddm6BfOFYkizzGs6RwXFKznNQYH70Owy05kNC/91jNkqj6YvKgyGmzyOhDgq0ZQUXtGIdx+ve
HfMMFr/H5CTTYOBHdshha9d35jaUBKbFQ/0Wu/nn4q/YCBikCo7C2qeD3nJu+VtGq7Qq2VjQBM+s
huFB+VG5swemd5ZH9wsW8imqmcQBNT/m/mCurf7oJ/8yLhsoEM0GA0OPW514SO5ANEVxg6IdX7CS
0YcgUw6ZwNbHqnQ7vg8ETk116+4Dnk6IL3IYSVGIdpacNKKg/GtZ3aMLgQIcZO82dBlUQB0xlSmJ
m67nnfKyj248waNiYDAtvY4AFnvagd99AI3jSBDSHeq6Ter/830zXJsod43Rro8+kjeYt22+93hY
t9nw2BBq2nbWrVFMLF6C+wzZzjZxDbIaTbx7gZt/L89TDPc+SSssvMvQv7VzhEWDPApTdpzolPu4
hAr6ESidKYEUBMHQbLP44l8mCNoawr0kAnUdB+CmfA9akcbb5shLSQYs79dr5KoazX1rooeLxxW+
KbFtmFjt+6b5Z5nhhYQQxkUh92sdiedJJUfoKy7ZIOqh6/p7IpjjHI9S5dvhHoHhB/vcDQre9Oia
sKUIeFeuHu5kST/isxtmo0HwQ9Xg0DDmX0syJTfp9bc2Dt1yUuvB447MMn3fCpL5lJVuIlruTWBM
W9enNEt8eRiM8cNB/wf1i0uf97cVqbdLEDxFPjV1KbU4+eBTOPQgYSlKpz1AX5BELMXoEonMDeL5
3BXw9JJoCLniUU7IFnipLvbhZEr2hey3RjIJ1wN9N8KURtKqNjtSbNJDKX0HFxmndu3ENsumdutE
DAEcIZ1dKESJti279mwUV2ZoIl3oRvta9+YZmPltBBswbYmRagAgMxaM+ZUGMzYnZD3Nmoedpqvq
4vatdwiyIQkdTmeX3fpZcrCWPJYq/AS03N7kMbDO3CWoLe6LSxIes5YNKvz34tzO4ZOlUGFNNDR5
XvxqN2JYayNdcfSzEfcXWfjWpo2SX5Sx+SpDKpB1tylpWbMMqzXXvrsKNGIJAPxwEiPCs8f4gOHL
2FZqfGsa+ze0PB6xqlonE8jjJnlnWuwRtEQivPNBQcWUiOjKFrlRMTbnSvUHY1LH1gaG1hqPWaOi
jdfm14JoMURMW/LU9xhVGc/Zn0MUP8F/fo39+C2qop/K+TRRpebG8JMK1ExTfDFdF8OCTM4lyKPC
tq51nF70ELFERPBb9EjZrNR1ro0MbxkaoZwhEkJV/4ex81iSHMmy7K+kxHpQDa6Klq5aGKfOWcQG
4iyg4FTBvn4Oomq6pXo1G5f0dAsnMJBH7j03m7ZJKhks+AZWjZDFwzzalHq4R3Reeiv47/0S3k6p
oBv16iwcsKl+RID6iq1RcEZ0n+nAdmqQkNTyWD8RyIb93Jh+sgx5rkJnvhBS8Gnue5dDWFMG3ZiT
ejOr5Iu/Fmn7HJm7LuTUbcid3rm292VzfbBl5EgKkJl5ToCKOXUS/1j5ms+srrW+pJ0cbv58sCLv
G53ksLONuqKhLg6FI3YZJyMC6zg8G8i9WmBIa8ZG3joPQMLeWXUC2jc14y3JLgy2gAuvHaOB+QWu
+ppmiMGAsT7aZKi31p2c0hM3wEXXNB+biksyr8E5msZxrHNjl9fmV6z899qw9Y2rq01q+M+9hbfd
d+HeJIK0nvJeIgI425bx1vgoSfVg5jvfwfpFpMwHC+x0Gwe0YlPwc8orThUiQ5UTd+txHn7inQEK
l7q/G6sEIehmTBD4lfqRvjXLUwj+ZnkTiOLZQ3p98vpjDYvm6rTIcA2j5sXmg8N8bgNTBFQvTt31
KJyv1JiIoosjcE8dq8M6BMppV4CIfvz1H//4r//4HP8z+i7vygy/UNH+47/4/LOsiDqLGLb/+6f/
2H+XN+/5d/vnX/33q/75Tf77U/7Rv77p5r17/7dPuITibrrX38308N0ygvrz/fnxyyv/f7/41/ef
7/I0Vd9///GJtKNbvhvGwOLHv750/Pr7Dxn8+fP++dct3/5fX1t+/7//2Kv34v1/v/z7ve3+/sP6
m21K1wsCwTXg2b5v/fhr+F6+Yjh/sz3PtYIAyqwnaVLlj7+KsukU/8r6myUcm38lA9fma/wrlnPL
l9y/Cde3+BJeHNulunN//L8/+9+O+v+8C38x/b0r46Jr//4DL43/46/qn2/P8od5wndMmxPZ8ywL
55GQJl//fH+Ii4jXW/+nlV3v9sZ7MdbNk2lFSPVQgPcyQptdW94ZBya9noyPka/HveIHEVI+ki2w
tuwphMFXEelay41Oc/do2UVwyWS1J7gcNYOXMC2GcQ0F1EwvBBXcohTnnEQtgNB0sKOJvgPrtlRx
e2FyvBOBae+1DK4swqabxC4XttBQbYyBG3/TdhLYolntrbTfV+AD5rQo7gTyzDyV9UUv5j9y6o1e
ri2FKT9zrfZkY4CP288/v5kdudH94I6kPtsK42DVx2fiSmp8/gfEVu2GGEasCTPpZD22lnXe9DY7
czzTpDYbV2KnrtxT01NdFC3YOf+j9HWx4wZB/V/KFpCeM+4Si207YJjsUGLV3s0UImxSi3Qnlj9n
EhXLERwhq8gmfTm1W2/DLp/SjVfAiP7ZziWKuwhtzwrrlHEWUhu8bEIgk3TbZa59P8wa+jtSOJJU
+seudDpW88udEicEFWZ+Q6ZVBQnhMY8YWTPyG24ccunGXWzPxCEMeXYe+yA9J1320/EFVGIvJLPD
885Roh5I7ZwRO05+t505VIiPimStk+pGz0X6VkT9vYPXjuVofmuExNLkQhKhKtpoD80IXGi5FdCE
jKRv79uEiQl4vmDn2GZw9OLmxagIRxnhXJ7chiqNI/ZTxc1Nl0o2Sb0zH6jbV3bhBDeUN+hTBwTh
JqlYDMuj+LZFlnmbIXUFlurRPdomQUqxXV4HW55zLyPX1LL3f04UdG7VS9P2FMtg23m/WMyPSPkv
iGFqnsUeXuBumJ+sGDjFzECS5Rk4gQVhX1UZ0Qmtia6a4O2TMebPhpMETPFhibTTAOlz+ZApQBwh
k84wbvZpmMUrja370eys6mQwcF+p0rjFfGWc2HB4t/xwxAbE0EXc1kl3KZ74HcjZ9Or60tXBDVO5
iQ2fVkiSLe7njRa7eBmWAHR7NbOBsaFrtF+Q/6WNf1PN9j0WH1axhnFNzfQZoHL7RgzOOiJluSAC
7JoPWXUcly0FqVj91UlN8A3ju1tX+opKCzFDZrqH4JbUhi+GuSiGlku/QEiw6XqdXwyi5pgyYIOw
au8ubbvpGA42gyg/LojPAG3ZETaa9OM/DwpLW59cEojfvUsEw9kUdnsWTkfoN+U52I4ZT7VMp3NY
5eoI1mn357MhZdLXOyQOWD5pWqqC0VkFzSVy5+ZSAi6YuI7tVQ72Y51H48xaemS505qsQJyIDEXX
PPUOmQq+xHZbUl+eab7+vJGZMXjniiPqWll47+XNi8wqDOfxVD+xwT4iE8IeGSLTG0skHVwU0zp2
A5rdzik20dwTvJFPPP+jZmS1kQ1v0rLbTSvS9OzYMyPBSSdXI28+xZBOe8MhxDyVYfQS9gzQ8qyx
1mzv0nM+om7zJuSxvoCmmlAMP5+jSr2xYcxAq6QXKd351kT5z+rFJG85rNKzO/nVY450MJrqe+r1
aVt6wXezqK+RHACIib6SdjrC5cbhApebJXyAqAxbIxlCNXhOHvQ4odgzxux6YYq6qMccCNhpV+9b
Szccw/YFeddT1qefge+kO6DIC8Nq03f9kzPzvRdjRjuyonVJjl8PTTcTX6E2rt3593XrT2ejhJXy
x5FIPh0tGKKzbe1kxTmrbBM92fAdjOI6JXnxgSWfdxrXW3GnJwHGkinr6Du4yDzWyWCg4fcQYee5
jApk7I57kLbfZs12cybZNqrByWg9QnURxPnJEpZ30KcfVcxwg8nluyINc4X3PN97hX9qa+HeAUyh
6CnPRpYeZXKuzdpZm4NYKPs+g7rUJMyqDhisjiT+ovNeZSCZmRj6IXBUG1+KGYAf1VvPtcWKoT05
fYg/6py7HtFVclsrvRnRERA2N3bb+Bn7jfRqDG/odAr1WywlWZQsMQbweu2QDAhOT/zYI2TyMrpP
vIMUDMDQm4erMuGDLCArRyYisfBRQR5dKzEMy6m/NiQLZ1z8z3YcvGZZPm3hOgB8Sdc+XQ/aEp1u
24YQzkZ7BySDdzOcMlDdK09Abe4YGXs5XLl41OemmZ6MZWaV5yTjArV8QFz51vXzsKnSjKFVwDg7
zPdW+YbfeKM7TW52zA1xfszymSWk/xCM2B9K6mFe91z70IRYeoG5l1cCGT8kqT2HnIeqeZniIjhP
Ck2LncPcDnngm9Uvw65O2TzgBIxoDmrCdE1FWJFbEz/g5UQN1DYbVCxQvxDHfcNAuXDJGQcG/vsc
Es0G7xahEhYMj85lCNJDirNwlnR+0O01urlJKKzmTjKvmduZ+4asK7a2v1ywAUwpincH6zAzSIO4
pJRBYac0iWQ+hvlCtMlWuYgkZS53c6ZgNQ0fCYM0eC/jQ7uQPMa4e2SXj7gQpuQ+thH1ZK4iXMjl
LBUBVDvYgOB1ENATipEXdLBlh2bQtupgDT0Rf0i1KHnGFpitH+w0KpqjVQu8fp7sr2nQ7Eqk9KfG
qLwT3dFWW5CEtBy9k1w0fkRtIcEWrNHHtLVZVc3vhY8ETofDbzmS0mg2QbItSEpjvTbAhazbC+DO
biMbxiakpA1yvpKx9umQgsJduaF1w0w9NUz0lkUbe68Nqj1EGAyryTqBfMCpsxrm9KFWnDVxjCEs
sV+4i6C/bKJzpMp71gqQWdhVfZumrnjekPoch+kv5GB81stT7Nachjx5G59LzAx5TpWiljeYede+
IT/Hanh2NLBb3kl540kfRr1WOIsmtdIMlDZhO0MgRXm3KvwGf5H6wKHmRBPcLD/AGV1bGImm+a6u
JqLW0P7XOpo2hHXtJrjZJyw++PlFwTyL7CE8OAgPQiTcNtgYfgGER37HPqMNr8wU4UEV8zvq2ifw
Xs9Czi6PgVRuGMvgX6JWoIrhMYQIPxGQHYxsPGdxnyIFcj4D8IGI2vqniM4wKkmA8Zz6w7dLb5ti
O3eZLaL7ZQ46+MSq5YFx0IZ+y7jo0XXbtObNe01qRmEMFiIEVtYmyfI45FJjNbaWvElbWOJTc9dJ
HIXcGTYoRtF6TGOEUwVZo2WbF8bLJ1G2D15Qu+SLliiQ+q/aQoTVuNGht/CVMZoBGcKymDz0fM8C
6LdXmP0BOlGA1dy50z6YoqADsp+meyAB9r3pRevO6F9HtLqGPzwNZfY6WORIDxWWnzSh1AgLKjb8
/qBicgJsjXtUVMeyi/hOKNINR6L2SsazKvFAiAbaizHj+5RjjPOLsNumyLmqEh+NRQcSpWeujxkc
019DwK/ikhaPfSqW5Y6HQ4mbYhxn+COYHWuQROz1MNoOnKrmzLrc6ea7wW9OVTq+SQDx3L+JSqFN
b3kKIryZSfVC93a0vfAFreF6rPozqzUXY0b1NrkGNheordvancwNVsYIGl0dqOqi2/7qDwnV7pS8
/FG0CIxmSEXYkxhcQ7MVHqPKQH9YsBrqUbRGgdAEEybvE7cmFKsJWYr9JnNdhD6qrU9tVt606bIf
f0BcNtOKz49sleO1rkfKpOqnCIP78LatZiZMWArLCDCWn76UZcRYf/BvB80OdE6/AkJb4Lqo97EC
VtZ1E9mdGh5JMQrYbU38a6Bd4e2aV0U3Wy/gQZtLU6VHBN0/5zx/73iIgNv1wq0wOqj0JYSLEexQ
nOZb/Oj2kczQeVMjXyevgQhoCEMbDwczD8v6TfG4qIPko+/IXiKbWJ9DnH+YnXjVrQ3nfW0LtM1I
fptVXDpPURIi5iZoz4g2ifIDqDjUctC8LhntlDmD8rXqOiX10vpA6oBHhHxDjFOwYGaSHycJgf6e
QpATdBIvtZO+xpz5xHfCIrZYhRlLqc/c5szlMW8TR15gyx190GnklU7EDNY+avTiUYzulsbYIqdg
2M7sIxLyUlDGsVJt7EfLTh81yeDxc7SMHoPshVJ2PddZArcOsRpRKYGF9IfUw6tFtvDcXlIfPSZ2
i68M2GrlVz816JQ7o2jeVWiwRAxQ4mQDzy1Ca1LEEfF4SQZoFZahNoVHTAmaU1L9+pFNUwyIIp4v
3BfCvppJozkycMayANGhc17M0X8o1EALZFPWGdiDbighyVP0XpDLkSGG9sYnPsolI8Bv8yNO1b5g
exrWwL7J5NoT+kygSTo2F4/ElmXDVruROEiNPno2/HbrA/qjbGsrrFfwi7iyy/pmqloi27rsrlB6
eNSZ+e4hbhyVj9bEmrID3P6S+TJcurn6XTo2bb2kj+cYaooYeIMDcfcxt3qB3cg08bd0/UAqrUf9
maLJV5Wzp3JjO1tby0PkrYL6n9bocMiDuAQCR0OXox6l5zzYIymCUB+/UskUFaK75o6ePuO6fEO+
8Vg26bWwG14yyb1uEADz52MoOEeogddeaZPI7dyWKYFQ/pHsHdodyYA/H0qUBawvQkZyTM+IPvBe
XUR6cdOuvT9cL+72Q4G1zRHFwVSUlItfYsVQlLoHSNq6CP2DWVkh48eOMDuT4I2sO6m6YC6Y4xYo
s2Yn5+A5toYnWzPtp41GicrOMAqXp0NTJs8FNYjwqd2nZvjqO0Iz8kBeC6xIunQ+CLBB0NaWh7o1
H5X0Hjmup85gap5qhCJtPZs7n4uzscVnkDtvOCQ/JptEAq7QO6TCsC9nEutyRCouU+Cykci4B/8R
TTdnWJzcgfgggtlzn6f+OUFwj4N4UXjkv8K0/2V6zh3hTIA+DA14qNyMtnVnho2Hywi5AaVAHvb3
Kgw/ensEqxggC0MBTPgNu/2oiV7pwQ6mGT33Zkggj+x+AaYAmjGfMtQaKMzd56Ygdhoy2R1ZxTur
TqMdyRZ0nyFJRmPINDw3P2Bwi6trXEg5JjmZCdUGuvEZVsoqNshQ68c7K+YZpmzvsYjrzygH6aXt
8Lnsip9eTlJn+lPM8i2y0O/qqMdlZcHfIk5SNrckvVpbuO24yHPzlxt/MbVmqTc9KhLotlWnXiyV
tVzQCUTv6SmCJUeAh3NwcLmhL5vfElsR/Y3AIpQMfduSib6RkRc9fVmVf5d09qPrRlgwx93Q52iI
54uJU7dpYBsiS0uQFSVbxwq5ZIJnx8pbfoo0tkJxDhsOV1sTeDdWcU+Ayx0JM/5hKOfiqLG0F1GU
XMzhY3SotbCgGGw/1lMyf9TNUiph8EQHwOJMUsD4yS6rUUVSwHDqMZarFEtBYgmA9qThDojB1vMo
PnzLCjfFyP3EDUsAaLm3tQ6+xYhY4pZJ/fRV++ajNcL+7tGt0Q3aO88E1FJPnNOq/rAN9zyl0wPR
7ISbNXvi1x8G2v6dDQEEB4bGgcPz2jXbL6Nty100s5p3mGyzImO8OEUI7EuFDo7IuZQHKpouNc8s
0V2n3xZ39lT5x9LQrxmX1sJdEdsI6JWxzGEs6GcyKQeMwBqxBX0LM4V8waazk2QlT1wLjCEOE7tp
5kIim2xSQ4kAnrPiHm7ZnuE4wocg/oyWmDNR680squcCq4FfDozAWvuBsJXNGJTFro+1QyIPEsxA
bWOXJpwa+9YZqGhMxyEhPi3HdTfaG1K+ACXcF68EJV5Y/vZrzeHSI16XiEXZ3NybuXu3XBpurSoA
E3JnGN0bFeQhYFtEwPveHjCju0N1IHb0lzlXh2Zu2IpWdFQqUK9SQZahZ7t1OckQ5mBQ5ywgKUq9
dk6fk1SYbqxGO6ukdy8FlIyNXBZ5A8qeSW+KutZ0WPWB760ZbTAvm9ZDYT7rRtC0KufLyI13o8sk
BgrFtWr8Jklj2xo4ynvrtnLVjZeQq6cwtrkLBJd46NsilEgesAZb8nFO6g8sLKzrrI6LrGN0NT5V
2kJ1DGUDu23+2aBGKm33zSwHRrR5cSR3aVs6VwIouNRV8JIUAiqQBxulmcc9m6MO9DtBTn7GUJWs
MhsuRu9VH+RmPsfcWXbjeNFy8LmzcL+eLYbL2bJE8vvqti3CpeJJ6oeEYskNx9XUj8zk5sTbKnBB
9KhUu8tdmQgdOrigWtlNgmRKjcd6Yf0HEUKfnEqu5Dv2wOE2tjF+mMQXb4rE/mbRwszWKN6shERU
hwZ1VcI/K1LhHquxQZjvEZlTd+VzwAPTxRI6VI9E9gDhQCTEwvLR1B4NSKlaCuoB19GAnzAOsXI5
IREpFt700XprAxsDF82m63hvTI5fcf59l4KzGavyxlVMrGfO02TMCSt+ntvQXktAPtgOOIx5VD2U
mQGhzK9vFc/5MMDDrOoHUWCHquQnVPR9QYZ5FhYVsgTs8qSKrybGedilLWDzRp/tZJXm2I4MJAwG
TRYBKC8y1AByRPgIy8r2y7suCF4gSmEDQECM6/SCTnc6UO2s5QB8OFw+NHm1sgR0USQJyZplLimM
aFVK1FloXrDsoSf2Vq2MT6y/oQm247bTg0BkYOzFhD5yGEmLRAn50pB9TCZbjNuMG6sr8OLKKnmI
kf7z25By5aGrbdL2d2Fa21Am9wK87toaq/MUMZcKDP8tdrAtO27zFVfFrku8/GQ17aN0fDTmPYlN
vnZZ3ZoWw+4pUXjdnuBDQpKn/Vs5rAOoqLjvprCxAjhnd930wAxfMf+1uLlmKGMGxSK+Ui6CovE8
DXtGYxdPEYBVyndm5Y8muIfKo31q2i+vwyVjIHjaeBYNfKSau8Ino0YE5FakhAQ7841ImHWmk0M0
AcjcXhDGmTfOG/EAj8OCFIY5Mg3cnEdh7vAEHYu8enblQnzxCFnxL2beAdfK39tyNvaRVa0Jso5X
hutSPA4UJUNCt0f5SZdLmESjfxojyq26sfeBCi+qzm6sNhOXGrbotQuZp+oKSTejOvyg1j2Oxh0c
R7lN6mlHozts7fLNt6SxiqCTRdbO5bm2U0nur+JefYq6mfddAIaYGQhN5jjh+i7zXcaYbsZ5uvEE
vQQL3HqDn5ee0vuJXn9gd7AS+DWaEi0d/L9fluLmAaHlINLxrss6kjHw7dNiEifV1IzKNOFtvih/
wdezUGVELzUyo4xUXzYo5PlGjIQ9ApXPhpaP4Vx/Iq3Mz+Qa4A2oYHDn0K+icLrRBkERGb4J4hXK
rDqZI0nMmTufXcmtWLbzUVuMtxPF8W9LAXyzO8bo0NelYobmMMNldEsPt7V18yvN5FMNfKjOJu47
7fjLLoYj5sUURxrKaCJxpXM3O2CocAbeEineIgrwkXmLLom2YC6cNUK9pTOISHZQGdULGC9C3Tpc
chxAq2puAcIkVkNwoX1wDY94Mc97jQbGOGWLyV757r7QGBFdDdULokWxd3R1mskPttPhgcLMPpmm
c1826ptCC8kddzr0QuvcDSxc2BaZiU52Oza+eRhG59NKTOSQiC9DJL/bOvHxpehckviA06lklJMN
MELJwCUlzRqig+X/dAJP78d+PgmWHGfdFt96YOqPT5cxgSgbdNqI9wv4A0wCyt/s+nAtm+JY0YGs
anxY20w8TWQBHTUregN+ne3lcAgFtVJehM+VW3QsvhN90rS3pzLg5jNUye+A3xmSenMxyxxTxGK2
wOZqSYVFab6P1yLwDWJyo2/bHJoNZJJg24Mbuhg+UACG3b9ah3kLYEsM+2z11tICcRlK8dlCJgcu
haykFiCVOOk2KaS4ZknWZA5PGLdob4tpepmi6d0a1465wJYdcutUoj/acsmLzgJ7k/cI9jvysG2F
y6AtzT2vIUgMBErvDcWmmbzuLnHdO9eKxEr3Kt1lidqjEUqOKqtec86SVe15vBzWC1GI3alJGbuo
kBFQNdEWI/FYJhf5W9bCtU4AtuGflPDpIladpgex0WjS4QTNIGaLdS7CCRGK4k7H8sLF9U9UOdwb
2xvkyamHS+dH9xrZP8B0/4ojazgRuY6m2c71xliwctHlz/8dK+emd6b20Hd1gq8ZCjAacysLBqSh
5t5OFTVegJ1IB/i+S802rnnvSREnT8Ymvzp7ikF7DaWy100VwIVfAGPuEN65RQm9pY+otkTQEDzC
Dtav7K1EgrKq3YRVKlvYjSXIHBiVeNFV/RPLsbH9Azr78wEeaEsw6zZr8qcyLs91aLx2LNl3EYFx
XtdCrlTdXoUVYwwfQWbiUTqoqNlVmf2chC3aJyuSal97zV0U5s6e/um2RFJEOsmOMTSAytmNMQ2T
E06mz44tL3tyuAswanmXZrd+jVXi7KsCaldknicgyyeNAV/V73mNPDKa1LcqzUsbmq+dALUAFfNR
e4TyTiNwTGoxmrlCPcNQAiKV1D/zBlmeSwNdWco82b29jVn8BggWNg52mP1C7aIJeGJ9yKjXSnBM
R6j+o349R7hqpCzXpfbZ0ZU8H0tUqeWA1LUck3iXDA+EwXV4OJgdaVYze42dAx+M/dsii8QZnepW
NF61NfOMXPk0PwZW+u6ia3M0fUpl4TWP4ZnTgrx2Cc32GI2LFp5BlpKfJVbvVZlnP5NhYjETVW8y
dXG49viSeRJtB3O8xqjC7svRh1WWHYwmO2QyfQEGhwWlYSyK6dIk2OqtcVP69zS0uGG0CuBF5e9G
Amp2UfjE+gS9deNvq8b+mesG2XYBLWr0cwJPWPqyoqkIa8CuHFQU90Pwu6Ck3amwZ3oMPH5ttGQU
JcbMct7o78akNGAQ57wxgzkdkMR9dJMZ733hPNFkV4jZ8ovf2F9Q77yDCw7O00xg0QU5q6zrYOUb
gOuta+iTOu1P5DLIAZEek3KcAIPTA91UCZllk7oZFIk7eZ9Op6x4DLXxWPQdGv/J3PURz7bKP8xh
t0i1CDfK8sracoi/Ix1TfmjALdj6dkSgi82Eqy9j0YnVpc5W83gloSpej1KxHRHyoeesmg3vqy6s
69QvTWQh93NKt5n6QB/KMdgnFdBaSbJAY9X7vB1+xqJjZlv615YhAcS24dxlUFoHxlheiA2GRJN0
M1bGuWS5icABhSWgA/QICmCLSRDTc2m5uJledIpkk4U7TSRKPOycmNOL8MGfzeoK7qpn3zQTslTf
ujEHw/L7G+U7H6C6XzxZvju9sLfaVK9iOlXzEBzMTMidovDDn7LPO8YyEMaZpeiP1HPb9cwyf2U1
SArjHj3j4GCY9hQn10NmmtNNX51jUYZnFF8NevN4V8i4XdexZkidKdjj4DMWTsfTUFORhwKtjC84
g0p7PqOGfGyi4pA1dX9Gr3MYE5K6hVN81ZgH93bRgQ3q1bNg0HyX91QKZZD5LP1rKsWufQ3DwdpU
LatwK8hBtzVMivDG+g0P/WBMz7JHHmOEOFNGQXkSS9pc18lRtabxh+W2X8QIjFitaSpwfZ8lTrfj
3PXXyvQPQhMJQrwItiw9r0eFWgimwrchavpm46Uh8Oze5D6Jhn4+JwMKA+SLe1FD7UUwStgnrJDC
KvkjJGuP3Bv24Sf+OSKmGsaLHQ9cl0tuJYqaB1Jcc9sW1jP2sl2SMGqWJE9tKvZQmBdcuWYJv6My
fRNyYrSM3rnAYdhkrKkJbmc0U6GtnjGlsfdeyiLenJfaCNhdJOawaWtrhNSBEnvuyWqiS183AXsU
P4y5rh19k7ucM25Nn9PYWIcVE8GpGqFEt8lVwqpns2ez7c8tS2xhyd4tU3NrwtaS0TAxVeH7DciX
PdSxvGO8v2bWHwJlfDW23LuCUEmvSBwWAExawwJkyeA9uK2g++7wsPAizvNenbK+oqvldiGCes10
8cv0ZUdYHOJEQb8M+YMHVq0hGRvocqydVxPPoRREQu9nb7ufyTImqRN32JVuKrFFtW9JEs08RKqz
7YtfoifkDUoT6b1LYBqUH5PEBOw4o58cDXTM8JYI6GMcy0NNBXj/Q3ht2EVyAeYr6h/kwHVJMsaz
SUW0zosBo0lnIuw1rqEYcp5P1bcBB32K0MxKiVOUtApjMh8HhyveZ4KM/7H8xKnS7BMVffYmALqx
X2c1Qya3AFaFfZBOvLUKgDMFF08BNlUZIbwY8huQswGWhWRrQE2f4EbsJsKpaGWRT4GPhFq3DIPS
mCHh8qGoWnEtW/VS0NBGVDZIbAl6LXB9O73c+HVyMPG+Xpv5ZNGgXicTn41lFNOm0eNxpmC7juMc
7bqhtDBzs5Y3HYDZwki3Ro33tyQHoM0MFOQRCn6CilQdzqcozNYQMIMTz29B9iNrm3TW9z78Dagd
8iHrovIczxrDMWCPrm2JHWSaxGNqPVnFQyP0hFQHoz+03vIlLW/Lix+gJWNAF28Nr7t1q87ekv1y
9Dm4FkRF00YijXJvXekuO0XV8GkmEsiK/PZdtM22nvxNknwxhIds4bOeKDoyNbhn3aWWC3MRfd7I
A06mDIjb+haVaLztUqy3umIwl/4ajfHZ7rKQVRyrPMzb3x7Z4ndwa3bJXNU7xEkohn9Prb110xaa
+FCcEx0v7i32waDB5oPn1vphWkbMxJUzzJ/D+hxrE16/7kkpsP2t3Zi/2OAg91U2/YiFPM9v690Q
g7lWINiNFttALD2LgxOUF1hsxGFzYeMuA6DoyPDQY4XZJE317cUKrCY3cBx66VXE84m2HK08Vn50
9heuDTS2JbV51Knbhi3aXC0ixpgTr5/0a9Cm3n29UAN1lWNN1Cwzq/F+CgVPPoSPzOLwjsOWdOgd
5oxDFTNRCHrnaUxDfXDq7iBc772XQFzasjfOf/7Lc3uWc6abf0jxJ/WXd4s6DYdh6mbBXjS/e7QW
J9tgXzCKjuWsZv1vmjTQtpnKo4yrNw87DGjQLt5HeVJfZsurLukYkCk9zDemFqxuO/qUFGbgABJu
ZlNEfNuAgw7w7DFq2dRE7viN6yV9N3C8ZIFjPTAZaFZYDj3Ked997NsMUtMQn+Z07E7UeoBjOWgq
JRZuoiAfuzTYmXY73gaEhBiQYbNOsE/oFBGdKKpghuhXjFLNdiF/ILRM1cEsFnYrxASv/E1A6udc
JuXZTZw7BBvqPBl+vPKq2Hmj6Jy2PJ70IQJZ9KbEtCcNpX/y0tZDISY+M8XytcrTI41PdYQqdKhr
H+lU+ZhDPHxMl+2Yu/xed8rs9TqJyxdjZIJQu+VhbMWLKCMegrN1sR1GVMYu8H1nnwLt20GJEWf5
OLoMbsWI41xUWCu72ti5JjbB0gCLAQ39UqegtDDxIN2+tqV/T4wf5nZp84MTeUsrHZ21GKNzkvcL
w1JIknDzei8b4KxVDDZYuWV+G3dzfmtLRlmInR7T5bM//4vwkhAJjk9nOZLh0/vM/j30423lnAo6
wLb3StgfwDEmTJ8dSIqNa2oqlHryTwr88MqRprl1cXWvaepO6IlQiNgdihiHAM0oQNnkFPgjOvt+
mCz9nHS0cf0QB5hHM8V2M/Whp0S3WRVXJ9oDzeAe6enAbODqs0ZeBaPOcZzAlELQS2OGJAmDvnWN
wrQ71J3BPqUlPhvdzh1Bw/0W9z3u9cnftZ6ethg58HeF9o3gbjm5Y7ZHIplcE9m9Fym+fsA1v+Ku
Ert0Qcir9neOM+JMINkABgirdYB+3S7Hs522iIBi4J3zyBwZZOgJkvSDYS+MD+m8OFA4NPfR2oVe
03nxvsH8tCrtCQwyO3Ti36zo6KZNdh0ji5ziALoVkm7ufvNmBCrDFGnod8h4H4Fpe/hSN47i1uSU
LDESGGqCW10P63vrp87PzIsOhg1NeKzBgiJ/SFkHQTq8tpV8tYL4NUloYUvOp7EoYb8nrrkhBQjb
RJqOJ7H4MlGwOLuq78I1Lq4sHn8yC14D/+IPnLhOFY8CZjFgzDK6bys1KF0GIsBBi69qWUHAMt7T
EoIU7YhRN+W2McEvTcH4Xgz6A8VjRXugLo0dvZmYyI/I1IcT7D16c09fI9HrqzHKZkdhmGHLYfXU
IhqM1Ig2S4hoG0ckDDDYjAr7bXQID3KmmNSlSP5uELhM6GBXpkxQ5Az/l7vz6JEcSZPoL+LAnXSq
a4bWEZmVqi5ESWpNOsWv38eaBrZngJ3FXveS6Oqe6Y6MCLr4zOyZdS3cAecMFt5ApxeToQ13XWJt
+istLEvxD0Zct+L3zLivRcFMp47L5TgiyynD+UDyzsHsM845X/YppodhgNrUlqdAUvYMpuiYkepp
e5Lfpa3SbdG0IDtzbMvu2tHBsFapdXICxn/DaN7pIkv5rFTzpOPhJYxYnAnkYTl8mmL4tWFwMeJy
XAeTeS+N9BZSXgWUFAuTHeBU84gNa/et67NDoykQS5sle4wsDeuvf0BKevfwa64bvlz+c2wzXxC0
5jzRh3MKG32iVOj8516Jc+6FLDvZtOg5GayLKvqIQyjjMwvDCi3x3lRcsFcSyximsxsBBfPyBlmz
k7gPzbWkmXxFwv0ZFLX5JPD5MvQEcuXBkPO+TUzkVobm4gyOfgyTD3u8te6rn8NBC3FzH1sn++4u
tVoxZoOawxrRCgNSBZMrA0CsXfAsEQDteTwYQFe/YCUyrGIy4NhjurKy7A1RItzVOCegWxgMueaz
79eEQbnr9UF3cuuA9C64CZZaY6tNnLr2IoyX72WImp50Nna1BqYGIDZ/g7RP3QTzfg4ojvMUQKNb
+SEVBOHwoWtIw6XNdKiwc7BP4Fz9wWg5DmKYnrtdTZ9xSugUpyqLUi3Zw5NoZvple5hoKbUsRjbs
fOyuf364IC4PpWW92Wyo//xbeZ8YT3MHR8hWpXtJqCQ6+aG5/vOnli7Jy5+/imL/r79SPh47zMjM
dCYG9nZVdqBSDOWuc+i7vem559QNLJrLQpzkmu+nY87XPHKgYlkRUvjyx//+EdfdVcUmbVlpTYFZ
SH9sNEXlVXktWmFFL9PQ29blzw+N+93NGGl3DqMvu7HdB72Qyd1mTXfi+dlgUXywu5n72aQepJPb
iK2HJSmxsPQycMsTu1tzL1SXpNNMAJP3cpiaRzuFXPWj/KA9Qc1r9COYo+KObXgTpySI49C7zP5Y
fUZ9Sp/T1F2rPxkRw7GoyyyusTm0N8dU+//XEaElibNEoP6HjNCXHspZ/OvvKaE//4+/YkLyHzZt
QQ4MCcI4tlLkjf4ZE3L/YZvKgx3m8IxAprSIAv2VErL4Z0q4FtEh4hO+I/g//ZUSssQ/CAcRHfJN
ZTvCVu7/JSUk+U3+lhFyTWlZ8J1MLrO279iu4DX8PSPU2AYRnTpfqMptsRuUN52EdD6QR1DUJmPc
FPbNSXTIDad5Lpl1rzDoeGcqQd/sOLUoX5zK9d/evb+STH9PLskll/TfuaXlNfELmzYpAoeEFZGo
f31NZhvPACaXqWjRvUrDci9suSAUBWcIVjVOWBWDDKoLxsc8hsSKHCNY/efXQEDrX1+CItnleJ4j
hbKE7/3b2zKTVQlExzySwoqUTkmsh55UpzQq/Z1uavbqtHU3rXJ//uf/rvzzhv/LL6+wdfM1sW2w
W8KX7r/+8o4riqr0SD5xRftSVmV7oBjU3Pa4RVbCjfXR6erfWaCxpAEf4aTIAaGrTXxGvpBsAGH5
apTg1JfI9AYr3IWQvo/HfcUJ7xZyoynGKriMy6EelMaVpHaydDLc56meOKj44g3nIgJ0lnx1Xaqh
W/WTfIhirAoQojaWyPTSJO16lbV3vLy90QXerVsh7lRlE/2KAQ3IEn3OHzAYONpq4N02+dbV0n6b
vEXaKElVyjc8W5Q2WGhNRsHHWbjE96NKfA2KeNdHYrxPfs+av+yujjveY471uZz3hRnRjhF+lQi9
fl/9DESQ7EB3nNTsJM/JMumccKCZ0xt5D4pMffUsEpCXorTmg3fTNbwUbqPY7KI+I5GJWjW384+2
ly1GopjwG2yTwmWJhw0WXkwjZOgj/DvhiAioIPXY+WTs1aAzMBWapICIeW9nhtC1RYCD267e0m1c
fRmaFOC3hEHr+3l4+8/fE9/+ty8oIxwHJcbylFIsISYLxN+fW7YgZEybuFEYO7eqJw/qGt45YZ9c
18VpjAQFzFq+S6N55748PZgWPdCTu6cyDqerG3E4lWXAbUNb/APQr9T8GV8NGcTHDIUKTS9qT7rl
aIqnvV1XFnJ7pUH9i0USwBpSnr18XngFPUVWYX8OY5jaImnxXtacL/LMCfmSeKSICDY71mMs0h9Z
Usc7ob94GTGCZILGaMLSOLnwcQ9S+jsrtH6PDJpPfRy5zGnS756Y3LPLVBsDiGTw0zoGtFcoYcVo
b7sx4pEMk2c9PQa65/cLSs4xuvIE+X1RHNtLLuGwGfVnw0dIpXOJRGCHLfO08pAhjbCRlsNDlOln
KasH4e9219cVeqMOdkokRxHiPUwzy4PoxwmoSOzgVBXiUXhBuk2LznruBMbbTFXeZ5z2D2iYi5CK
49mzjHbrnOqpCC6YsZn5v+SNav+XpdI0bevfvwiu65kC2zzLuGVa9hIC/VvIs7TbaeyV8yNyzUc8
MVPvQ6JzzuCxLvqcrKVDUaW0pmel5I2GROemqOtmyDvMYGF1I/1jZcCNsKzuK8/S1hlFcEGPxOoR
0ZYCcpvWqd6+AUU4ZbPHSSJJbcZFEQfmfj4MHpwG4Q4P5bf70ooMCh+FwcwrfcD7jHHsdj9RDjng
ZcZnH8tt2icz7tMJvS7XE+N+TmSDLo1dwxVAhEruNbzqdZtx3ynafQi2vwo6vskC9zgoO/uYZa+T
a1ovnj1biCWfcWwGN8tsO0yR2XBhtHMg/WWtiXIMJ9kXAIz7kwvZ4impkuGBVXSUyt1Bj023aPCM
hxnMdB44+dGQ8zdndJFBDKSHMPqEimZu6QHcGpp/Y132X+widzaqfNNW/Mjh0JwmZoRPoVPgNsr8
Q7EkzRjwMjJxnZdSNB6nYLdixproQzeTwJJlPjwbzXjKfebPmQMlndkqyUgehwIR4ChBC5FCYpYo
TIwhLhwQrGO7CDND3olv1J5TGoHL2FOCsgKclqtcCH0zR+c3i8W8bRtyIz25EUkhCMPNoJHPieMY
R80+0EA43eVmtR6bwrtLWMFZ529DgbE1HdtPvHSXEG7CYbRA/WrMKIdqAhfin53ctm8+U+g7oIf6
kmt5tFOul0Uq97T4cGPHgP1QLXFLd8Dl+xiqHpmJYieZmPdMDuPVEnG6bwtFcgorLjb5+YvO5/TK
5P+1Ldr5S6c1mhDeMXOR1nxVH4GTlXxANg5RPBrVFIY7+nAf9KWBSnTDYZ/iTlJFVR84kCN1k/0N
naw4TFm3jjznZFdsncy374NOsM8FkPTsZB+bPb5IjDRWAJuihW7RADFaydhPCZBNckOQa1e1VLOU
yOyrevI+tcWm2GqfGmgt95CU2pVCpj5GkPxzCGFPQzt/ryJdvrYjfR3RkGl65rObJ8waIX0bKnKD
PRUHpxJz0Tru4RlmGnSBkxbvVc2dH7EAfdhbLMJZStBRDevYr+gx84+NytIbTCB5m8lZWMkD+UPu
EtDv9aEeRXbVc4IJbCDmms9K3Jsu+KSmhzJmQTcY/W0uQOUGYFnzBl7J28/qFxdNdXOMCjNbQpRO
B9lTYKcJyieVER48kUrqN63wQfcdMZKwsB9AR/OrEdPLCowmFyZFmpOP/DAFsGF778nAb76raJgr
rKo6Ek//WarPzAK3qBIxrsqKdV3WwRMveGtqqztEnXnIo/DsZ/iBQhqmUhP2MEnEiXwKg5kZTcEc
zPgQBb80AIqjRzaAI9iiGcAjVAsGMXFhDXUGffYSxGhkYdlSTkY5U/HbAIx0EuDbNjoq5mPbCPGi
2ukNAMUPBGpcE3Rjx9LGLj4Z707orIq6eIBVSIAw9PYj9edvved5O+1r2hF6jFPNIN/x+l/C1kgJ
G5BL7wufjSX3rwb3si25eGblln5zGjLamsq/yYfU1dsEnuXkzzvZOTSAzcxzsZtUbn0dLH6d0m+7
K2KXBGqysRS/f2QcI4tPp6qz/KjNarguZnXQpf4my+y3YvKBrvDpPPuxWd8MNfI8oyuIYpk5FfA1
4jG/D1Ge32dGPlt/YVjUfWRcO+tnB1DoGmFhKVwnJjfhvBp6eG814VAw7scCZZjSHrCjRtX9Bj/t
XmV+K6fWOVlomppfbTcmnCT0+J734SZr9QjKuaERyTLkrqLwZkunWns0BHhEOqkw9WeyPtWYcj46
+9dcpvHr0P4owlJckDNnjq9F8UEL3ieey+CMxI+CUWUHIBivfTB79G+5uGxKPDd89znbYDhVAQt3
yQ6FIFRhD3Egw5WltVMRCkdDQOeUhJ7cWykD04Ka9yr76jbQSFOqkJ/yXH70RYBfPkoQqaoKFC0S
F10eBVA1LAegHN19oZa9nDhcwUq+cxim2IWpLvqQWBOn6opRhaeGo18A8HP8qnn0ApAaOD4C0TP9
W3DeUkrxSFQhATBxMw9mwlzNZGZ3L8pFafUtb+2XNgbDbHa25PzpoAqiJTutn5qIgQkq5Qhz2ahP
lqAyVDMphZTmfWaxyDZC4MS0KrY/w/+Yw3yLyCOvRk8yJ6i25AbRsXiRM7T1rQ/2Z9tAUKYUitZf
QjY2xE+Fr4BNz0+qexx5/Y0WVeWG05bXBGIvEcVbJa1XmyXpBrrUBUg8gxpKdrlKsq8BC+JuVA4n
PGP+6k1NfdGy9XgE4m7d140g/ey/TGblXqiJ+V0vjb9xw5zMY0gcRmgRRl/d8+VHhPo5lsj+BKlB
jA1Rtatq/aX3jU9gLf7F4Dq8duvoV9gBRcVamL+gGX2fm2He2kS5cWLmEvGqNVbYgw40hJKZifz4
0OUgAYdq69aZ3phjsO44rdNEZ72HlkenXFpe89kur2U3gkCc/WtK4A0/uSRPwXC2h6r2Kxyctxn7
aDlgwJw9dzr9+THN7dYYdHusIic+On19kRMRBzWgb7Std8gyUmw5Ea5Wy555nHrN6jF6kQmUPjLt
GDex4OKNpKQHkM5ratcHGspGakjC9tbUTXuzScBcBGXVydVu0mbbNPS2151HdcF09chh4EfP/G3D
eWVDto8WQLNxzhXLSWIJceZL8D3i05knNzw1RnCuazXvPJLU2kQDqYOCBl2t965JQEjRjHdK28XS
hOTDpV5oQgI+DWDZNlCmDYT/q5xq9wRfR61GtPxDF3o/hzbOHnlhtEcsBgTR7WKkVYDwjttQdKU4
9Hzzag5xpjCq8zwQ9cQp85bU7YUQdrQaWw6QjeHn1153B26ynAIMiBzULq0ARrOhm+k07D2rf2SF
NVyEFAW7OTZjTBoYpYhKF4Gt+VUzjvz0PLpWVV8Lbk7oKg39cU7uHCtJJ4GfDPoDlw9GCh7mEwy9
fpNppt1gXZgaM+t8NQMIQdFYVWc3RTlxrfodXXP66F2ltmkMUDSJFJM1K8e/Gx65DgS/DHupwW0j
rAzYwTYoXRs7rOeb1+ACsZRIf7JgE1IQ47eyINxSxEHCE2rhCMastq+r8aZg6b2qyMmfm8RfBz7d
FXppyk4RvC5ZVJXga82LGxnT3nRVv82r5nequ+mkZHW3stbYySUKpCmNpTWo+REXGpNQhAkUA6+z
1hEQyw66m+X2JMyD/ptdgmbPQuNlSv3ioTT5/CaUIFDb6OYoEA72tOQWyO53sr2YQXkYyy6GNB47
HL+VtfO6+sPP7O6Y+6uhPYG2gl8LkvTdwyaTBIV8RdskftGJk2n1M5D3sF0rlLE1hrXkEfWQ+oFR
RBXxecPDZJb4Mn6k8EVpBbMfzozWNj6MGVeFNtKW+4TnrAKhvnfO5B6CLAq2sENCMlTNjzDMq580
9m0zdz/Rs/rCQz6u+7mSeCe1hQ+025J88vbYj/MTyuBp/ACUb1xU7CcvCiYpguyzbbjmIahJJjdB
CwJUMNn2rHhvG+T1uGSyzIpIbMuxmjERWPhRQ5xC6L/qyoVhzcPpcuh12jXk3urCbf1u6SI4eaj8
c5b7O7x1HOqmF7MbLRK8nC8DD1ylyMDEJPT4MlIIcW66LvKcU7C54fU/RPO7Q5EegvIe536/S4zA
3BqktlnjItgWffY9iMr0KGJxtobJXoV02axjvtBrVONiJXsuoLyWFmIyenw0ZS9t0ZONp8iJ8db8
ZLq2hXMz4BI8IzP4dFauqyrvz4wJN8rv6bjhKWIjGohxDq1aGWZq3iCowFFw0TYHtvG5hSUVRWQY
sTVS7k5+qx/DQ2GGPwaRRodZ0m5G/eEvS0/OM8FkLB2cAJPJybdemoZ74tTWsZqS57Qy/GPdTsD8
ZvcqvK7CfIkJo74ydo8ueZa+5RpkxTzO6lzB+wrQKrcCGxZ+ZmNfD7p4iSzrMnrq3dOGRTe8qE4B
cc5NC29vn/fYtbWMrzZueXKt9SsjdeR60wXiOJrJfSQx05TBi2d0b3YUQNRgpdlYcUrdnl99ktoU
u3YQDsx2wgberAFYRlN69zLuizaqX1t2zsarnfheo8itYLZk6y7JL6lVeVdTQ0OP2nLYeUmC+49B
09MIFHVflfQOantq0TIQgwbZV0gvrn0Iw/klx5cYBb46Gh2I7NgLb/Vshnia5w+sv9nVlDl8wrrY
o9zB8iZYtPZGOPdTVqSbKSBG75jRD7Mt8u8GEainBE6EcqA5EZXwHihG58FdSiV865VTH71VLecZ
DuOnissOc1p5bvMac7qHXExB+/HP5pQjt0MbzEKIFNHRDc3s3mg1PUoT5kbq/MzcKHnkSxC7ag2K
4w204H725K6OMqgWpotbnqFt1/H36zxAAw9Me20Ptr0rsLKNXEi/J+x20qIFttdfzLhMqdYmTDva
1EBMKn5gq6H8KflVz1RQEcLVW7at5OR3V+2bJr0gid6ZcTVtcm4Ua9mm1p3Cx+gQetZnPJfDEY8C
TzU3wCdM5dUFTHF1a9pg2jglx0JhDLwxRbRw6zoSFfNPDVHizBQLzI6CC+O75Udg5MGjDewt6K18
1ymNGaCQ9p58DPTXWJ4NUgp4KvrPrAipRA9dm6nIpbJp0w2IK3Th8KzsNr06kfdZzDmRAc2y2U/Q
DqWioJrGcHFx2v4XrCbMo2W9J+HlrCyQTmscn2Rr5+LUR0V1GJaXkrfjQ9Z6a4Qc45qhN9g8Z4F1
X8iVH7T6WMaieEdselgFNBO+VsOJ3ENxahQRpF4L+xtDzyfZmgfJvoMpNnZ3nUGXLz1a1QcuzCf3
g71L/DDhuq4w2LtXVXj2ybWVs/L6pehCBeCetH3QA/QiTsOfJaHtt3ZJeiTZIE/4z6Z1WRjBlohp
5Ht7GRrzF4ch1MrPjAg9OdrNLTk30fbJKdIgjxOo1Ge8RA6Jit8OhlYIO9G1QiBYJYqeCD5r2u4Z
YG0HaQtIvJXYiLYDVxpAJ4MJB5ucYLlnGM/4sxcixRQfPZK4265AEy5bjS8nGm55msYnVDBny/cG
I1M++ydjIf/W3NC3kY2+DWzi6mBxWCuP4nYKGXfcrfyncGbiY3a5CVK9+wyE1d8Q0pBS+uaCtE76
yrfyD6sh6NfKliQxBqz14EfzvcV4AI0cExA2X+PS9IXe6pZ4tw09DnA+c6Xcdpm4me7ZoW7u4JP/
Q00Py1vh1uUNrtqTNuBQBHNv7HTnXLDuG5dkTA5VoqZzzQi2jJz5HhvYM004yLusHqhBtreihaBr
DCIgx6bePEfz5RmD8j6PX8OGgWrCZZ1Mw+vEBfuSuJ17ofTx5Ita7L10UKcOA6rOl0ffcyYCXt7C
shnqFx2mFDumOEwDJ36nqQW6TDl56zbKslXmMx3SaXPPk8zbp5U9fWlmWD8+GLcs+cXtcsYmmt+a
QAJDVMp7Fz1OSCtgghxH64gx03r0mKdy7NpGWVq/NMIc1pYnZ3A6tNKk2eC+Y0ZjaEbVNswfKc7M
471Db+JfSxesjuPL11YStxAyzUAZkUoCO21to8jnni7xe5Tm8lL7EUKtXdEBNeZfc2k4z2X0kTtW
cK6M7C0PFHuDw/S39M8L70AQwgO0EgHsLF+tubRXCXZq7FRtcyQVU+IWCZxVakXqIILnJEwrtHWy
d33LEJqKknDvwPpp6ip8H/zmgW+uOvg83Kdp9DcCVshQtPGb6IbfupquU2TTZXehuyK+I7bH9zEu
f2grkDtATNFZ5od5Ka+I0eA5waX9aZTRDldevafjGJq3WX1YPeTnJrHtvXvqQIleCEc4l2r+VRdo
BEY5H20e8w2jUTLcfntPiB2eCNgVnBouc5Dj+MeuC1U82Tcm8CePbCLJq7C41VRduFluHeaWyprc
bCHwK3+djrxmgl3lm2vUmEdbUkKMkk+sZONzaUPunur4ylH0K0oXKSDVPJvU0D/TTk9vSz/fGnd8
VX3f3cGMqiesx+3isXmxZ/sHWB9ux9Q5n2mfTVgJygg89JkteDr2jXhOexf/u53+5sDuP7sUSYh0
ll9wn0CtUWX6gDHSz26yg2gHGT/15lMEa5ne8rXUM6M3Q49nOav2mjNHxvHJBFx5zoKadgXtKTWs
BauuXyyTczk1Kc9DmB1TK4mvhrajq5ruCfN46rFonMntTtwHVRxa7cwMhbBTArmF7BuTaa6skjqO
ZXJXuEy61YQbpqsq8qNDRaI7UM1F+F2y8QmenrxeuI+2L2hOkE7H8MbC71iZL9ilnVeXLNNOcAq1
gnlkQ8nVFwJH/la6mjHyRKpjmOWJ2wrsYumeqEhRW9HDDg3p3OL6pMQ5br12w3UAMq5N/8UgslfZ
1foQ59FbNkXIs2p01hFXuqcKpBiXl37H1fdS2MlBDR4G60owFQQGv007e6elYRPoSa+2A3baTzFY
sswD1sCFrA374KdgsnC4AOOoISOYES6uOhUrX/TBQS3sItH0HPnc1zBCYJEQhMGfB+CsITaEDaQF
mni6vC3Owayomp2BSDXVsxuY9I3L8KvnYVgbMhbkOBjoK86v2hDgBZ7qBRRREJc0u5C2U3EcMoiC
jF1w8hP5mWeRbis10mfIGOEUx9EvsmX8NEMNJsnjvcjOKSW1eDrKH3NIWUS7o10QqE1agcz0b1DL
1nhLfmRpJGHKCRq6LQZE9kC0UMzlsQii58pJPpOyivEXP+vA5zzOYWhd0Vlbz1TpCp/jQf4zyIhs
+QhdUewdHcoTtJuFO5DTDEJjoMf2ydTZjLfYXdCHMQdTrN9eYb/Ni5wCQ9OF0EJXtz1w/wg9yCFD
UR4dMaivlYPNJozavQXZOV0M3uin5spI+lsfVFTH4oMsh0NGhHXvkMWow+l1Brqz1nJott0UrkW5
lJpFvMGGeXMRH3YjX68VclJv8u4GZcdwU1OUCesJ/5rRkM/3yVkMnPQQRm6MNMSTW7Z4DpHoWASK
davpV/Y+7X6msycCVTuTBDq3Pi5U1rZ0i7Uti/nYwX3SaKaCd6M2zyznPw1JFD+vyWgoo16TiLrW
jVxnBkd31pFrXsNJngKSMaJl2jsRupQ4cFNxbppvvT/QhhRSFqhc2uSo7utXbCe8O2z5Mu23MffY
rafbah+Z7RvexPIALKchvn0RCSFTvpXDyXzKYAXtUhbaJxsWyrqn4uApzjJm6YsM2zJatyvCJki1
hM2pRiX7gxbnyt81MkRUmfLShe+Ee14ivjfbqukoEJ/7ayUEMg65uifiZxwdqgRxpOCznoJbTmKf
AE35HLXTbSAp5DXGhRxT9YUyFNXZL300P2c1GR+tix+MtyBk1c5nV4U4pu0E8Dfz5aRjoEYlml2j
Cnrmm/IThrm5+6ottsec0MMWWYF/99RZ2zZb8IrT8HXqK4DTpJl3Ru6tJ0iR56j55XTYNZOaR9Dw
S3OdaN3QpaGjsy++5jhdT2kubiPKXjzH+a2Ohk+7ACABVHQr5/jT1DOB8TYEHW4oUI4BDsJI7C2P
3aNfapagMWJ9QrItKaqZTfLqnpwSUACLtTKmwjD2TmEdQoSooWzzngd3H3o/MzjNR1AiBlgmEQ1J
C4PNKJ7O3ZfEjwDMVrCgxr7DmJ6Xa0kKdbkVkBmsTGZgvYDWk4a0JiR0JZjzvjSmj6hfBm5y3PY6
QOVeSoCYinskzGs+vObUFXkPPoF4SJSNG3sUHOxyKKpdbsyHuFe/k6kd9laZQU5h9CsAfEhJUjkm
aUyl4smmLJv5bf1p5KV1nFIKt6LBdtdQPbLjXIV3oAUirzaUhT0La26usrbMxxL3xBC/D1Crb7rz
z4ZqxMETLLrVAiIZTUDYCWUE2M0vfQ1CYICEp81erBmrbbgOIF1n67bkbO8UaHcte/imoK9168iW
svjmy9S5/mM59svSlSfDS197y/5CuZt1YDvDKWqZ9IXXzV1QfHnwgFBgIpgfLU60c9yAEyuJrTjt
dCVdF1Dj7sYvcbCLZ6YVbfI8UO2xxSTdtjit+cixIoRiTX6fFgnfqg7NWP6owvCsnJH+mzkMn+v6
4dcZjMTCw9Kbf+Sqe2Fzp3hOQdWCE76Kp4y2kXz4nBKCW1nG+SpUBjkiPvXMfgJUt28r8i6ZKmfE
3Hg9WwqwK6vjylnutMkG7ulvnj58jlRxNjwXPLATmeguvycTAL+OHWeLhOouUVMu9G387CQGU4HB
uZZNw7mdqTvMgCZZ5+VCm+1D68kGqEYrZGdvRmeIObBEH8ru+s2MO3OXyJR7fl3fJ4kUUWGOF0O2
KYo6PZbwpddjZiKBxI3LEZnUCwZYH74Te//giC94388dkXw0B+5xQhkPL+p5l0M+isanMzoHLFy0
xdGkKBhNPV+XhLM2LOjDNqoBvudAaag1Sd7cQU4YaOufQ4aEkOhh6/l6OR3QPb/URvrBwSU9CbyQ
iErAu6bA67O44G31CGdHpNjU2xBaZGem+nN2PXwRtCoFZp18Qw5nsuesCJq5K0xB5P/z7MIGnqPu
dV/53BdeQ9hd2tBemfBoztzJWNCDLr5K7rhPsK7Mzai9GjPUeDWiLn0SfjofIFyk64E9b2W0c31B
e0WH/E5xCQgSGg6rsLJvBZRrLprmwU2z90IL6+70NBxVQ/zdgu+Ua/ieDsseaL2ZGmOxsS2/3/gd
/AvZdXwzS7QZkX0f6Go4pUF6jGkuOdQjDRfl8oOMwrwioFHRGYUEC0sDRAiVVPE41jCQsIQmtFic
8aNNmwhX25pOvpfQJJEL5XB+LIxQc972xD+Rr//0eytxiDwaSgPp8oCQhJjSMD1HvbjiOnvUKSEH
27XN45h2P9mjs02tuWr5wnk1rQz6J87AJ2NZc6i7w2il0yekgOQxToKDPVXiO2qltmUyk6Vyk59h
BuPOMxnypNl8L6gu17SmPgVm8gV+BiDv+UjQ7IWqPwzHQWaf+6n6kZecc3KjSc5ezQFwfEsMexWE
9oVCWLHRHs27uGzpeigRWJpMbbEovLilGs5k77+YSIe5SQ2ZK0W39VlniEmEA1l6IMReaB01nFem
vSr4EpbN3ozzbzWJy4dbifFWl2zvThXUbwURJ7N1cfBOdnHvfcgGMi0JVsbB3WlK8UoM66OL0uyn
m423rOSUk3fQG/wlJFfhRDj++as/P4akUEcgIAiP1UCjqjtipcDy1p0cLZu9pBfkksHF2NWdb1wn
B/6DxSSA+yT5RBChAXpEvqY6LTpUpJvhh2E7AYUYHfq8m1/5X3D3K6fbnz8NcUTZiDqEjENPg5eL
V/5z727RmNeQ2o1tXhIGi+CmYhZUxOIKjO0b3cl8j24w7ej91m/wAC7Q5MbvZQBHtaUk++76BlYe
Wh6rOiDTN0b6e7n8iJc+ZUUbxKkylb6bNRwaYTpwJnMDGcgsbmE7uK9jBdcHE4Tc0WsQvQS4qqs2
Bq6uG4ptuKYS5pDe0nEDdEO7XK1mnJZrowZANBeGSWYpceEXLkxM04b445JvN/CRHEcrPivKMe8F
mbgDpOhqjQcweO+5Ra26MbNIiUSc8RB8cSc4Ryr8sJFEln2rhf2jzLLwI6lm7KEtfsMOrDgJUtak
hTt0rTo/X6kyCY6T/dXr3eiDTLI6BR77458/xq4lITnH9cERjfOcxmSNAq5gTZO8WE6i7oYzvlud
kXwoHxADExWgAc6YfBjLf4Ouju8R96e90aFzugyuhE7yjyCRwbH0wgUQIbMPx0vCdUbPxzGf15Yo
wKJ45ELdfHgdKZO5do3LnQcv0QfpaW/ThmT6q7InnJRM47obvIcvzOaDDql74snoubAmzHsdtMpI
mkcKBCHz852gVG6QS7IBhO1Tqd2PAjoXZiJ2DCgDubPUhI/EosuR5Qwh3L4rYiMbs+5mUDaTfY+M
clvbk3mqe89GQKG3ksJv+ymCKrpLx/Hq29ldAeTc4Ra7yJacPTbE5f1VFnphWa80pTfw/I2r24vm
7i8/8lRRRuXNOZsW+ppm3BAP9YiiIEkxpBOy+wxvqkXxLKgM2noDgQ4j9G+jHOmNoYG894VxBtYC
esAUN202o/PEl8E4YJh5NwgV3hqHFNUMwG0XmTGIYuO/uDuP7MiVNEuvCHWgYTZ1uBZ00kknIzjB
oQhCK4PGjmodtbH6EFkq63QPetoTz/cygvE8XJi4/73f5fTXE8GpwNUxG0mLx388NJ64Tku/iPIw
BenFGiMXQqx1rBMBFTODyVTn8hrVMj5ZpXe2CPpL79Zprn7qA4hY2AGKLaVN6dWyCbM3+vxbuAwn
uVhQO1Ugv5cZyrNiTw5VAw40tIzr3weTzONVc+tnnKHdgT4RErskqAvufjsVTsMDiIcOZabBS8O8
MZWwgoieA3/hwoTBP38gVO/sowIAWL3YsfqdCjAeFCXWL320zGs2T1zGDe64EwVUXnxrE9u6/n2Y
O/c+JHrOcR4UefjG65CB8grKq2jnkiQYJAgyrxMNznws0y9WaZodXugQ+pkTBjtCT9ojmN+bhai3
gkKlbxVoWrNs+YZVDEeogjN2ELLjw1+/6/+vpSLm4mn/vycGnv/tX4t/+9fwI/unzMDyM//IDGi0
hFiOIyiUNnXLI7GK/Xf4R7eIQTSA+T3WWeFJTpCLIfQ/u0Xcf0G+dE1p6xKjtm79d2rAMP/Fwk/v
SYyikKKkNP+fUgP/bI/Hme7arkM6QZhEBnTh/i/3cWPUQE2hADsMPB8M+J+kgfKNwpq4wHiNTdQP
1NYN9r61q2CfAnwmwcPgEAMteUwBONcBcUxIzrJZg6E9MJryjO3/eE3/DzkCdPR/NsfyPD1eH2GZ
Hi+HZ9hy+fX/YY7lxlanA4poNGoXGEyPbRCP27ROfrPMaVx3EjCTXGIkZ4wq1AT/QFuQKMPhufOa
amPAldvkofVidMrdR232nXVuuGUnuys7v8fAa1amWOoh8o3WlAKNXfzANH7sM4DIUk7iaEcTjjcn
+ZUw18mStHmhWxQiS7yf0gYOdNwMANST0xCmCC4edeeThdsnYyIyF/YmoA9+W9wlsc2VayqUUDnt
ytkCl0a/YYsqvGtcbiXoE6cEaIVl4E2I7ZShxkztYZ/p/R7XGM2mj+FgtSddlIfUyXg2VEnYumOt
iwukids8MG1tQjs+wNknhdQNdEzjrofpaZ5z1smVCHO6Z0vXBIQyP0VW8WSlCf7FYvjO3LE9W1yq
uLywKmGrWcVEZny9c/OLQZasg0rB+RuxKI7UO5Onp3lywl3rYt3BS7QSJWh0djT3ZOg/KgNCXobn
hQaKHOhtULwhJGhYRnuTOXlgjsvwOd95ZMCPfx/caKYEVZMJR6KWnKisdkHbwS0MpPcA3OBX6jnH
VKA/WgVNcTmDXUB1DHm6eh1r/YkiS9SiAV9tGYKDw9y8fEi+ao3KdJrpCVIDpAjjB2585cphrLkS
FTYyWzuKnI8A+m22Ssr6u+YAFTrmltgobiuwly4edEaG5F/jmVY4aJrIEg3sVaOFu95hG2Uk++lW
BSXU9IasAbUw33k0AshxSaWA5sW/47b7MZz+TwjWV87BLxIG3FQ970HDOuMnbXE9LAlQFyFn0yXU
FHLJB2Br+8yAIO457yVbZ1vHFN/CUF7BdDpTxsfdepBI6S0012nXmrE6qrG+y+wC8U7s9YDIhFnW
gmZQrmGOuWPrQ3EqEBY9VVrs0y2VeIqjRFtivAEabaSm9JlNgbC37dfob/NN+BLlECW5JHy6JUiw
YrrbCEjoM92e6RVdolK9mYSL1ZKdRzlfJap4G42V4ajiUNDVjKlJ+q0gRUDGgwtu1u6ahbM2o1D6
taEOJohAyq1X1Djzy5X8QGbR1kob2GDlNuasvsGi3AEhe6sHSXdcOoudN4cMEl2C00YESJHSmQna
8DxpJ8L2DzY8ROUNf8ppvJnhGPuV0cBZaW+X5UNg6AO0U5MEEISPbKo/F/93PtHHU4E08u2mVHhW
6h9Unq0rimkjYlRXw+MwPVVbxMJ8xXRpK0IT72BymTjJMo3N/uQtWW1aES6W96m39T40jPdR6p95
O1FPNy1Ve+Cm8dVoMAqm0tw0aX80s08KuiHvUFNd0keeR8WDCNTNucdWoS2dfD9uF/qJUb2ZxviG
HPzChPbLQZbpCBq2AaZZpOlbrKajV6p6o0soX0440AQ5ngenueO6SVaMqX7XIdfpOYjf6JrbTjoU
maLnOxaM6oA3qMSnCPC9gRrbIftvCSW6nC3rTd66Z2egAEflI6/DXgtYHrgLD1uFPxBT2h9cp8G2
hxoIeZQs74yFD+IubBN0lKmGLF6Z8IMdL730mfsdZU+SASPsp+QV5HW4U31CRiNskZMbDiUpVFzE
rt92Bbm57350s6h2ZdacXZ0LLM0TvQ/mii5r6fmZ2+Vr/PX0EaX0LbfnspaU+ODFbrHA6tBvBwmQ
cmRr4v7I9TcgzUPWrJJWsjPZa9cROZIsNZD6Beklrb6NQ+PhKOe8SAWNP6B28HXw3go7PQIFx10M
6r0sJV9zG1wdO0FE3QuJAuq4gXEk43EM5hMJhhwcAfA7AOfU4f2yw4MU0PmbhmCVq72b0u0ew1ig
WEnvwDXOWJmdSR7fwhCRCQOAXuLX0USxsueuXCiKzE3o5oIXSteLk32Rvqu200hRevgYN4nJElx8
OLaTHEs9/B5s6oiLnHqLeLgyA7XnOd1PAyW8Mdqjj33In6cPYTPlZzZIpQZ/7gp0TYfXFoa3ysM/
eQHvu6CBIYysjEas7ACFreMzfZkNWvdc3V6nqtuoejjBfnTWU0A0fqbeZK1Bo1fyBvaU7fI5E1DT
3KUDVBubHdyiaK2mka9Ph9lJhNKPetJelEkAtbbPYw+GAPdOB3dZXYiEW5i3HePomXepddHJrPVm
M6cAmbq+8QltFjuqMIvWhm7phoR/GX7v0gLxZSOSTMch3XkHOU8BtkP2QfiTa1TP1u9kwNiO5k08
wQ3G4BCMVCQl/IU5iPYWm8YK05oiPHNg+ps+Vq0dMAOHYJSE43NfuRBzp2SXBKpnLI0AEjRNc4Vk
V0JCDr4Di/1y4UmoVAZ3C1clYCNCdfauhue7VZ6cVjTbLKwmkiXzmK6TRWVjhG1eXeqi0c3e4QU8
LjjgIBkGQpzFWzfIEVAUnZdtgcdFAGWzUB2JMYGIQrFN1uXMnM+ztV+TVzKTNwnrezGLHdFqzGpO
SbUhluhEYOgfdF4wLXmdy/o15XJsg8Xfp+bQbZp6vGViyPYMFCIf+76xdmOYkakXN4gkcfZAqd2n
qlsbOAB1PLqdvALF6EmRFX+0yZjPsGVOfTsnWyughUUrnHPeBA+DcradHphrQt7NytOtGz2s8jbX
dbhPMLX5DUjCmBw5cpbYK9tINkb7yCmuefr7wGCmZ3ZGyU88XvsBPI7Tk8sK3fpbCMzssNdrcXbk
8NkSDpoc0kfd8oS6PRAnuQvwt/79TqIfcYdWE6cRpJkZkwkSB0aZEmPk+KkCZMhCj69q/JkKuXe8
I/PU81/79pC+mo62mVJrV0pRnhT9OYn2I51gPGrYUIxufoEa8qFV7tUd+91QAFCwtHAzYIrw+8n8
pXTBcWIsj7leT3uhxIidnK8Uscpn29x5Dm03Rhw8J5g1WAaKFcwcDpOrZKw7Emw9CP3KeeySLH6U
K0eN4IxLGiltBlNMTDArRQ+hrcPNzsUxNKhbnvlh13OcdepFMIBQKiuJZVlnaLsxzfyaYS+1SrF0
+4wftKlJwm/Zo6OsJ4ZO2trNh32OUQZOQvOLMqdIiB8YE/kx6f6UOSUr1L8EyEPM8zu8bmvX8l7c
oyjHq+PWb1bsvbZjcwRBXRyC2f2SVMaP40QdkEWL7qzSswmjqHBnLhxD80MAgrHOlXnwvhdsqsbs
0oqTu990bxxnsFUlxuLVaA+jP+gcf6c8fGRQT9sOrLvZIS1vdc0znSwmlmN3pgpb7slvaVcxusY2
H4Z1aBQdMkxir90BCyKlHDQENac6oseI0utPggycYzUQf7mEqzlgnHquqtRmP6EDum3pdAg/oRuu
qsTqsGrX/dmtkmPMH+vDWyyx/sZ8DC+17kZLq5i2ZnRMwKKBhhTKj5gANEbdd+x95oURDoj+AVhB
L2fSV8w6656bO5ZHNrTaLQ/Av6Dal8FDoBU4aMdC+mFOf8Ac84zILQE6w0G6j5g4sKDBysFBskoG
TA8x70rp2hcrTp61DoxO0YjfFCGjNNDZTS51RzEo1GA87is9YpyWma1JaDZod32wtszqqxxHm1p1
MW0FRpwKeQxGTcELRHMKzNxo4ietBskoMAllLDQQK3AzP8IA7o/ZAOsTMD0+55nP7heLPjO6Wmcn
7rHdBP0vZJMJGzr/t+fo38hVC9vxSp4w2XHfoOdiEJ9J0cAg6vOXIhh/wgZNxTIOIKgQ6zIYsA6z
d8A3TJQ9ue4XZKPOXBlUxK0IC1KUVcny3yRPGjhsenfnkvTJy1RSmDbEBYo92XQm+IRmgqihhWQI
413eSQB8MbJJK7sVhSs25EzhZseqdsRbHvLC0q1nlXO76U2qAJI0COjHIpVnVngg5salwuhgMwbY
mMA//Up1J6rl2T7L+A8Qu/0gOIxrMhBrZv87klzBSmH72nIPxdfJ+wC07IaZlN+0cmfnZLj1kdsf
Ierm3QPxfBIVxhipl5uMqgsnMd6pnT4ZXBKOPbN8zmteckgC727kOpCWwAt23ni2p3m4K857RhMc
Go1mcTkQq0kSYkYV01uq6i45176IBrWqim2fSmSm9fSL8JbvzcBDgResZuSLUAtxSz3o1MJc9KnI
71EBBUaPWuOwiIh4O93XfKAWDs5X55lMyOvyt6zxaqiRO6+JeaCWGcnGEJqJlsI9nehvHi+RG6HS
281Vx7RROppBxBMkEyQaMegDCBtBr3X8xjbt4qnQLGYqR0JhLxVfOH8s68KnFRS+vFuMFzbAFG9F
4O7yqZhBuI5AUVvAxgZM0IrzrxnPLwUQnprTeF7WP1U8lCATtScXYBNhIBrMaY++qBymdo1Rg5Jk
CvoyGzIg8UqAPQuGzK1/2grukeNld3vmkEuCDjQ0HB38PgWe1ShfW/sqK9DiDCznQUCSL6jxvBAf
CKBX9oSdQoysRBQADd8Q0K/eUuwSNVASyK76vKDiqCxavBa8Facg/taJST9GsJVGgtEf8x9KB1i6
UhGPr6l3dHuu/Sxy0KPurKrjk9KWE5xHUV7VPNtJ/w4Uf92MrrlrjOTHHHgiGt62sF8hlYD8HEEp
OpgpW9ZDWBErp2WCZEe/u5GPT5Y2pe+2Bjh23Ty4hDn9unGO8CS8s2DJLx19U85ujPXP2YMNXgfO
UpjmcuQq38bcGHZRVVxL2vFWsRNMF9OE3F8Maz5uDcxA7T3Vik2Rk4ZQppiwwiVcNILFdDQVCu+d
2gva8jYTHae2xJwXeYAL5GTW27mJ1wScDHSP9quwKFEt6z8aQwtaNiJ/wLvJfDrZBGTfsW8O9Pc4
BLt0XDb0CNinTlGzXCRx+5Qsn0vCVlz1MIS7zWvCWUfrnNe0znkhxazz1GUOtbLCGZ3CI4/TJ6Di
ls/itBvm5CnJBwPKMf4sp5o3QsWmTwqAPu/hg/OF8N0OaWBItGjTjrDeG0zsrMOoyC5HHm743jdi
CNUSNsMsDwdLNHeHyll6Nezj2A9E65z4oUzZCNsov8wO9HaYTq/oXlg7PPzHAYeO0ouI8CPRY8xC
6PDy9B1vyk9eEK5zOLwWrvVaqv4uCu2acpDlKJRfZ4ZPcq5wlWDnzrOAqjCAUdId9k2sA0aw4/fS
KoguZpOfgc2FYoolPe3ig/KY2HpJzR/cA62IRXoqSwC+WVkt8efYPOshaCuvIumrMWdmv1wcs39w
+NMO4Y7uNvHS/WgSOF1kc3A74crJyiO5QHyHU3Vq1Ii9JglOEr2M4r09/D+/sNKjTY0i/l66yTJ3
M7d8D6K2/2oBx67njiOE1SsohqWyt/i7yf6IbcA6vIp7zBdKc5rVZGl7TCrqsUmR5+H4X93ZHPem
nB64R6k81zYJO7EYUgxG2jYtkYLsqmIQ5s4MRC20x8H6YRAHrQ++SGLBCZ3YZOG0OSiIKfYQuiLn
eZGc4tomIA5s06n7a1F/tm37bQvsXiYnylAvFdc/gOn0Apetcw2q+JyYgm+TemZ36l/a4hCF1L6W
qXiJevMTIBQuxhygiWMNz8KOTsilpIVVO/hKGLeSQaUOcWA1CvlZxvif0KNzP4pCzEJTeCIqs8VY
jLGKPEU7IH2xu7NPV+HkYxTB8yvxLMLry9aEhzJfGePj44Tl6Ww4GPmtgc9B0kGTBhSNU5EGMB0c
aRR3BEvlw+ABmYrqEfym1r9QAl/vbc88J2P8Ykf7CHmGkUliAGX1cAC25X7K8FERWGn9lKM+OCyD
rACI0JxKLQh/amcR9g3d18quyk1KwzUtU+ERdAK1AiL3WdR/inFhPEz2m1sSkod1/2a0ZP6MDp+D
c7IJbdB8oU4BPSD8hVs8Fz0t87MwTyYZ6i4h3kYrdjDLzVAh5OXuhOEUlkXy1I467Rdljq0Z9+QG
OXlLKAe4fIZy2CU9oRKXcU1lcGbMx3XmGrAfO9RgiS/CZxybrMdmi8fw6jRY3YHD0tgXUs7hGdc6
q0GikWIxnLfI3EiXs7HD6++LZPxoQ5Bac25CLoeYO5uuddWZExVZ9hKY9rvM6S0xIgff3IKZCzE2
9BFmjOgjtG2OocDU2lES7xrYn22GTMbEp9E9kFyNVq0r78TnYK7wdQmdtXIabie1veM93852dNHa
YctOnv2KBacrgHch37tvt9eRJXGZsG9XWBBYxqdVbvJO55O9SWfrkUgTBzWSc2Nix7tiIb5refYQ
50RrO5ZayMUfwhreagPlpyV0uKHeiAOJNoGSWddCfU1a8aRrJoTK1vqxO+tq1s0HG7lxrnGd2I2k
QNFec4sb/QZ442YQFLZB++dN6lGwGMVHqz+mN2KJSMf7nGv8vri6DjViYp6QpKcvFNCA465gh5/U
4h+JFH4k7R3fY/kYekS5XJaATN1VxOHf1LhyW0ilMyYN45Rbcnq2yxujAomrVYdVMbOU9cMSxdSw
iHvDqaDXZDXjW9+T6/1FoBreo4OqiMdjkzT2R8103tKTe9Bzn6Djmfm3955Pxp8gX/Qop/j00o0F
YYF6D31+k9qwNNwQNg5mPjwdBjEalTHi0idDdV34G1WkXZvVdMQySO0uXRB6AoVwIpmygucIt1Cp
V4czZlDQIBsC3eZALc2nNv8RiXyYvIXiNiJujg5O/DKUoMeNnd2Qvp64VLBB4+cBbwKiu6FjVpoM
azPtSMqap9ffg9HRbgixYyLKVUmSfIPj9tox0kBuRxSzG/J38VubS9fHi25uLS3b8Y08xo6FQOVt
KofUdNjWuy7uDbp6RkoPbHmyR2ZP2GfdQ67CX4FrPow1YEAP+xAKB6JSikUrti5qsr/yCYzS3Lpr
VDo4S51FEYtVLrVst34AEy3ruCJRpX+OgsMSVpAD8Jwd+YYHw8SZhOBZIWUXooi3MAxeTLt+oiM+
3I96wQpZiZemSeJ1LriLlE16CekG4KzFXmDJPa4OQiReQ1MlIVOoon5rujt7zD+7sg53mdVeScFb
VfSE2D37fZ+R2+NwGMP/pKc1iy+5hI2daQ+yQ6DpJQu4m1EozcA4gwX1gGq7GR134KLpcZHq6o8k
Y06i4hdVzAUX2ianIdK8JrpXbTx3IuZL9F5mlc27huVc1AD+Z+uk4ijaJX3Z0jjekEZASKG2kUxB
uW00j925swVnB5N4/ujoVAVYV6uF/B4ATmbPZF6NQfWswvlr8mx6ee3swxzy+spJiLEgWCC9/2G1
FblDNmYpxnRzO94TG1RbSJBIg1gDQ9jY44k4/FfvzPRdzIgnExwytjfSUKr4tJU+720KW2oQRRE2
U6OnrzKp8JLU5DUcC5+xfQ5nQS1SMV0qkx7CzNFIYIw1hkc5P4Mg/EpK6t9G6lvwh97bDtBDgMWn
c7stzterSCainSJ7jjQXQUfz9nM9Eh5ovqJ5uGQ9tWMcaWK/bcNDnPVbS/CWJW1DyLx5S5k9/LXv
Uni0Ech4dACMTyldAf6IeXMlm2/GWGS1Z23YqTaloqtB2c9x2mWJWkeOiYuxNDtODMHag4mK1KMj
OlvJlhE8JWaCqxK1SgAooN1uvQpKzzh13ywQAKLKARmDm19QqPNUFDd7qaKbkxiwht311zErd6Xu
NGtr5GuseeNXLcYFTehMe2u0v9xWM476gJ+EJiXRxvGzpCeJ1gsDdMC3TsyHJzKsRsR9P3Xt12Af
F5m5plyOFFI7fIWPqE44RYuyW3kae5uk6ISTZ1bR9J48DO7wUjeUeiicL0QvQMxDfcW5ab1SFn0E
SqUdrWw6JUu5fHSLNPjRKNQ3SxUBvIlvvPzlau7FunISFPJ0YPxnPZGCfDWxX68jt/O2/Wvt9lfv
NdU6Lg+zncTnuHa7jZnSHdYtUN+cfcWXJD59I4msE8hY8xTrWn9URk7hmusdwwI8nI/JVl5zlGiQ
osW6l7nCOByU+968uDFiQyPn8aUEP/WY6nLL2ju9SDsOH4MoOw/oNY3WDfe51rxrmdjvSaTmN9LF
7LK8HvC0gTd4eVP+xt5JZ40zfdQke9ZkMKNTUYTGzRDtF21Ymmcw5yuX6uWC1KAd9VsHBogPuZpk
Vj+pz6L7lBPFX73dP5VjM1HpmH0Fkev9Ig9obyJXr8guwgt2bb0+44y0g9z77fQuzThuUO4Gq47u
iUe5srkzcBl8agJBxqPK7eIYef3AmEL3Ky8v97qmIIHFt5Sykx8Cxr+H1ivfgLrOa9MK7IPbV88y
04O9URc1SZFYEsBk1GpDGnupI4+6iBooiw29/MwkhTKTcTZf27TARWO/IZ3a16GsdE66cKJq5mq9
B4Ym6TpMYqWd79Me6jhd1tQSmENDuYAGAkq1zBhSichtZt/mENZ3U4OZAxiXVbVs67s+thh1EwK6
VQL22xnkzUjS6vY33CkkfxsVb1gcqWm0gc/QshxuheNAo2Zj3KkOCnOnMqgmkdrbuXaVCwqMadoZ
oe46gPRYT1F87CbRH0NKz8iDXTwKJA6hQV3t3Bs7fbasgwHUn4PwyL1XvHcp/8vE+gCWMXtqQIkQ
UFwVbVbsm2dH/BCooUW3jdxt7yQQZkVL/tH4EJx+kIQgXTg5E5pIsjPDiqJ2uWaElLtv1hzxxdTS
HzR9Sc/hMjjl3r1pVbWbl0ylwDpQC/FsDNwfjNo7dDqtfQw+W9xpRurzQY+p6Xhs0IlzcjLUSLD4
pG3s0pVuCEIMYjnNds+d5CBbGcla59hDj0MwbzQn/wixAK5au8xuRZU+6NFv1br2iyyku8XV/5KG
XJuiMPGujUPUQQ8IrIxt+CCj8s6nttxhNkff5kO+CrMGt23X9uu00y+jsmlKSaOLyc3pDOsFqi+U
fsDXFeAjlJC29adI2Qez4p4uGuygo9V81014ahaO5ZBG9baucXjz2T14UP1wsZ7tbnAg29KXQkfY
KhObGHPBJTX5y4RK3JVoAEXH9YXs2DlOosFPKhj6+C+2HlQAlnn7l0PfpsuNDnTKfJeBNe2Mebpj
S+79QcZy16ZZsTEzSZluxm3KlSr5zT27VPlDkwjtaxLvNsBhuhur5ICH824R+9oDoaOLG7v1vjVO
wxh03BE5EtDaJ59BWqOnUJpgNRBNYPSslTc9z0jaqnKxx6lw2Bm2+1Ipcu3KDN4tkCo0p/CEVQbM
DOtbes4Gphlajc85I+t0okQB3Ld+5Mbxu4mG7mDXZrHLk/jRHOpzHBtyw8wj9q3cPXtexvSlAjMe
DVwFsVLTazEfmVQYvBICZhl/R4peQwglqkJHWSgWTmtZx9xAFctgo6dxGe3NRqMrqC/w61sacxlO
OlyfCJuSEmY+L7hb6hKHfNmQVTCORhQOG5PXbdNRvnZkmMaBLdmUbhtSFxzv9YrpPz1r18LgJOt2
+i3JY3BhHHziIkr3Bd0miKvLkLHHQcEJixHvzUlzJMGRKPdYWess1x9ZkjH/puJqMWY5dgiOTtOJ
ff3X+MrJ8ZIXbP0k/xcOUIYWhyuWEADWWIydRM5EAWrFbm7MEHkLQxasqi0rwhVheeTqpG0H2UAa
498gWtLftjzgs8RpwOm8YEY6wMoD0w4/g7so7u5jGXgz7XBce2TK8Z2aHS+iHsuo2/qgFkdOqP+x
jJw4t8VoMSVSJ8G+z6OqlkJUi8ynWo6FwjnG8+wcvQSVorX4NBMKVEeH4RED/yl6NVM32mYaEeuV
Wv67f//jA/7roy76nWC+zdekz3eGFZxsp/SOzMk/ZF1W28r5bF2Loz9pK3uW+8ZU+X6cYIlHWsJn
QcuJUeYD1aoDOZIs9045zHAwb1VxlHNb7Ymyh+w4AdeXPnuoDbM8gI/0w66KLqk3q12lY+5vgWVk
2hA/mdZAxn+CfM1S3UzdsFGd/qpLvToabSU3Tk3RBNegGllxFeL2yqdgk9FEQkTMHPbdYrjOCcZy
eFkQ2iVTLAnTqZ1eeKpbuzbgKDhJdY6XegXg0oACDeOnDVgKUasxcsvgrcrN5zJU2tVC0HyVjOj7
+O4YWr5vXPmhcsFgJ4vPqQ7lTlPHCLv9RXf6bBlo3bC9A8cKDbTyfDnOhve5YBkH20UPYE7DgbDZ
wabhHjtcI4IStciTHc4SPGXUYoot4fhn+tvsC0rzRCRpBmNBlaBu1PWB8QgVhGZGIUtiYv51amdj
4jWP0XAGA6hSZzvpuoVpfIhpMol5yU4ofIzwPp0y3fYWaV26H3eBoGrbLUDm9LXqL3jvfwgicYYT
Z4umxEamDDG5BfD8HqY8aTepnXDKp902owDhKD1uYXBwQ6T+4YVMQgLWPbUPQxQ92spkS0dXzzxS
Y0RSSY0G7LokePJ5inYm1XbwukN3R0jV2kDqSdemDY6/t0LqgWPmWxbrxoywbqhGnYhGhtsMwsO6
nQxtm4QNmPNKQKnvwn3vQKV14dGuYKB6K8PSemSBAowoySIY3Bi5XVi2ZseBu5gY+QYAS6dAsvjd
6E3mo186fyqqAf3GS5CCsKo/1qHtrAtizOsklMjMcODWsuceVGPS38IAtDe2e3IBsU9WTkJWtexo
HEGA/ddPWjmdwyyrYVpM48pKNEqGdGRON35KRu3RSAeogmZiXDNxrpNkPxE5OpIRA4zQlMm6S9J7
jIfsSOtQvdiqaInhi4XJD9uhqQVkqNhZ/DKwUZ/AQxgWu1OK8z1GZ/SnPDoIXvGt2brlZaid3Acb
Ag9jWld9Zz1OmJzIB06+E8HmzSvtPHMzOxi9wGNQeX9rkLlGLuNGfQxWMnaYkRGz90YsZXWX+mNf
3XtHzJs+DPZD6AQH1wGCCJE5OBrcxVGxHmpMNaiyAbd4WyPUatDjKqpXsxteBF3Qlya+B9VTD+Zp
Ywj9IXgsgk1dOg/mCItHLoKXUOphyiDoA3NFvww5BApgs7s2p2C0rb3XJmtJRURGw5DAhCgbimo1
tUlBzXTyPoast21u6AxvGVZX9BdFIXdXw4nXvce2FmkzAao+YpO0aZk3AKqYk4ixYcu1RirGHz1m
34v50aJPl+VT22HUP9k6+Juoga5OOLKgMScOAshCoLVObvkEBv6TuHZ7jsdwJ3VCr1gQ9S1D6A22
YIhB1nTLNG52eQJIMTGagvIja6O52VvJS7/Wg2+7Mca9tBBEmMCXl5KuSmaI5P+4BW8ptYh2ThxP
tFp1W9DC5kPVcUggwL8FI/ZD3lX5cRFo+7QWO+KlHOt1/WCmdNwVA8kN4qTdnub2lfQaIk1JyRwe
JHM0VwdLoSfqjPF8yTvPgREfTRPF60Y3sN/PHQK4W/kg/u1VbYbEQ6r2ARYrNkiMIbvQ8rw7CjcC
kFfcm77X9oOpL/d9ugQ6GEVlFzbQukgBNIZzK3OuhkbOrcQSJJmc8qmvB7xqbsIAnAGdCBZfMS/D
oTZC35TFhehC9HqTjp5jmHH4SOloR3FP5M+bjcYPoq+0J348Bx3vNDJPgw3MniqGiWN4Dbzxszfv
QtJQ5QjdYdfXKKSIqQa0oexEpkw+Q7BlKza75qxq+2VghMAyAYfIi9RLrFhgxUDX3UisIytr+8Bg
k9Ei/Ey+hLFfkOIgZJi7F47tjJKon4qd7tUq2jPlATvXUWzGNlhurYJoRgxKhWi0dfxTjZO34RDr
a27MZJ+jyTGoinsug59ypjwuCdkIY2Z5qDzcEQT0Np0x+a6P7beY0CvSkLNPyA7C9hC/gH0bz0Rf
2Xk5pyZLv1oDs8SfFNe6RJZPEhpwyYhhp9P9eZ2mtmKpoIuiBb2gq0VzYvu3ZWG9wOzEbNvcOjti
ofYyaxVOxoLcwk8U8cZSmLU2c2x2bsz2OnRPsdUYh77RPuwZ3CU8MyD0drUrRrAITcPVLlz6pTBH
qoRZ2RyUr3U/V3TKwI7JGVfBwnN8TSv7dRyT90zQo9k09MY5hXHPT4OWCpv5F2Dz8gi9/hmUIA3J
lE0kifGkhF7u2yn+HknrRTMBQpeVpV2eBEvwfDJAGBIvJiGYAbb4+zDjhBn3f//RtaJNUINHp18O
S7OVaX7HaWYP64iEPU/1SIsdlSEs7dFyCVW+of0CnEJi3l4RGf0KRB34ttLoXmIRxGHpPWpRVnGb
eOsVTlL3Mx7Vb/pFp6Ojd//xgOsESl7QDqz3QtH3wXtAXWRC3rfKNp5Jh1RkSA4Wy0NZ5w312xI1
1oWUbcKPpOhbecFWWNEV1f5FwjHf1XVFbbjGDFbT1fHvw98fRwVYRl8DJSrLL2g1bBPxX7/l77+W
5YxgGxN9ncOSCYq84TpjjoXWpMk349+5O5PeuJU0i/6X3rPAYHBc9CYzmbNy0GRJG0KyZQbnefz1
fahXQAMN9KK3vSjBfmXJVioZ8Q33nhugzSxCMg35LvjxQFbpNIRWDhKFEqCR1fSfThywfwwyQk0m
cGgQ2nBhzVx/Fatlg5Ii+i2Zf4JNpjLScIFGx6YyX92OlgKXHFyF/piheTRUBoZAvU0Sg50dde3B
7W/SlPM2TYnLDoqyQt6RMp/J6xR/T77SGHTtdek+yI7FXljmXFvT/MXuROwnF00F44p26wzcl26T
Fn4gaxZYTfUMwJCUoQUDFocmUImhP3VJNWxlR4h3UTjobOSIuInznDA6HWhBTtRS9x7IgYrfTkCo
9cx7HCl5PjUqn8B6YEt6a6A52dnfUo7siptiS5RivAsHwV3Qk+9LUOl3zwYCvyAxzKba5aK/K91a
AU83j4U5dpvCzoGA5wD5jYCssFTCWoYv4DlZuA/cGtxIIzeT5WnHurz1Ho0KKC5o+q5OBTdzVAjD
EHQGk7llzwblKbRgUdK8DhTUY+dt4izEyBajA2yw1zHFSP1gjWkTpFVV2sVLLMCHUQlFG2ElZwex
3UtQSORTVWIxZhg1epcyeGxHtAI2qTb4KBsFg0BLyrc8ouDT82Fc4tB2U1SaxGffrTHOdgh1XvKI
4WWClyTtsVaqUJdMPp2XIDXepv7m5oI9aRl3d+gFAAOhriyd/6fIRPOYpMw/uvJYDOA9iDd+VLKF
LJAtVZ8xrFJNe1dpDGXS4HA0EOcfsiz7uwxMWN4tl+DUwQUICjrOpINDBmSqG+ZbJxxqL4eDJ8n7
6owbE1UE3k990dEQvBqvIq/VkFmVt5p/z6XS9I3l7UvbQvkMVoYNWw2Qvsm2YY2KfkoGoMLcp1aJ
ES7U9H3I84ds+C0sMZc35iBY2U2vbafJIxbUs4rN5DD1fpmfgPBiZhHRlYDIQ+WYJqoXguKwJLow
9DEhxjh2QRtAOS+aeRuONHeJgtPEMmwdkZ3K3x7iloi4YYkIo2JxMLgEywrE2dQlaNu4R8yOJpGf
VVnSPQKgSid33pX1dMsGS6EfQ8/+8w3nNgPh3AQTafGokGvxaNZ073GPHlV3Wvs2hhlOcDA2yfQL
r0KREFwKFCtumUkhRY2PUBFR+yIHWRk9fKtFF+rJ8Q97TSgqwR9dbxb6TFRt3KjdF6VxTAXxAMzz
+ToGXJFxJr7EuyMl/rKrxbMHB6VIdeTKSrsZsPsRFc44BLLPgqinY1YV62W0AB3N2Bd9imTN7n5l
6BJoUsOvtIMGUU4CT4jJprm0k7tORbdCdJhD6py9tTZ89OBBfL3j3kP1bgO/8Ikv2yumHBu0w0QG
D0sH6yKhktm5dCPzIGbtCSu8r/UxOpgRMI/mOTdJvMQqSZvqVEwOXDK4DNSa7zMrmVUdjaycBPnT
Aq+pHJjReeKajUXCkqk6K3gCm0kjdJTnJT6yfzvbI2+sbp72S/Imati03DKexlk0tqQfaA8eIyj6
y9bdwMAhzB4GOd4z4ndp1yL8uOs20vRtbvTbgU1g730GZs4D0SFCiaBjpHWKYmyWn56DdQlCxbHu
vW+z44nu9fEkqFyYRQ3mxaU2w6yR/h3hfoCJ8eQm1NB/QJWLdpHFTKSAO7O0QiqP8ZU2ZrGp423k
EqzKUcY9FxC6FCQivwC+/fksQ/EdpTUZsy5MgFTQSjmRwzxxoY+JgYovnq8yzz+IaWbeaVCPU7EQ
vCcZFLddpjFogE7HVIG0p9nbdi0PAGprwSh2ZMAUoMO13zBBVcfEasTa6YtwA8OiW2PHOthV1vm4
LOQqybJfVRgG61TLPoQJXgCBjLbW9GOhaeZ5N0ouLPT6IqeN1QHsrRN6UwyfaMbDxaKQBGN4LtSj
1de8NLzy69EgbTrv5BPu98d8iL5tlmVw6hBKMAJCK7rvkA34RcdQAwyaL8uCHFgDaTJR1DwCM3RT
Nm+rSZjR1gEoASn7XiB43yRiCnaumZ+QQhWbAN6tP0iOQWgmWoKxgC2vbxVonZfw3CTk/44NvK2m
UXDzlcQVV8da0+RhGMKVCwPosQyfphZcVcj9DpUufWTGRehCcnLOvahgHMJyqoXxS8qcLhwVLqOk
7wL233YkGouOgp0rWTLqkLLE7Qfgm00rGdHU3TfS6mDHQu23WwNkQsYWw0pS6Ji0+E6ys86umTgU
SZDfxmVWrpR8iib5IHXjxt8l7WQ8l12N2nCY3oDYY+C3huLkCfeOcqk+dCF4KHZ1j0aFHcFlSrRe
8ixJU0GJGYUhRNZoQvoYdyeY0yVDkfiPGRY5fWmw/ZlEKtW2tHXyrmdLTw0CbQfokRovyn13yn/L
2r6Bi49OXhL7QL6KTd5ZT4Oh2JfWEF2thNxto3kwMvOXiTh5TwQcaaTGhP9BXBezl20LbTPiIdQD
1tbulIDC6gTtGVdNpSGdDQ33XAz00WJBjWeJXvpZtFnQbut0wTrwZW8hEpyt5iliHQ20qZVmPUvT
Iakj8HTCJenfbGu+KRIXQV/JcwVDfc2/MTzC7zRpqy+pznuylaR+Doox47HRKl7HMtrDMZA3U9ep
d4zPMB1tRL1o1EbidougZ3weRFsD08WG92zBCLq+Csd7co3J2s/9vOURcjZNwntr0tRLjZXjyBCX
mUDG5RgeRl7SjjdxiQ6FA1Oe0JyP0NU5MpOYiY1DI84biNUKKF6aEH2CMmU6fxEogqdDb4b6ja9R
yH6n+r/CFcW57SJrRf7VE6qS9wCn/V4skZvZtOFkZsRng4RD4rGucAAgYABfFVKTpcGMxSjFAiaW
i2eq+osThByQUckwMk7CM/YtPKFUW2y+mSuW3MtxqXEWSRx5E2gJAEbrGfGXY5XUAPoA408H1uh6
qLlgmrI7RdBKb1u5vk7WAYJ7AH4NyFRSNhBdmsuEYuaCxWPvfoh66B9K+z5xA2zNiIPPHEVL9S7D
dTrM7y0JdqtApDcjHshaiQrTlxfip7IzGaf0FfEhR+KUt2GzI0f8ZcJuufFCGR3jOnm1Jza3je1I
oqnr8rkF2Z/sS6FAXSGtYLgtk20FxbQfgbGXFvM2qtviVCBh8OfYJB67CMnsBWZ+1zRWsiOwrkpz
af3MVdECRC3yGSJbngNt0vqdNtgfultl6zYjtAdJyinHrxKgb6OKOFgDYMiw+nCasfVnx/pOvdZe
soa6DVZPc88CCXNCTohyrzORx0aN2pPIq6oqCK2PSxK5l3UCgtZrEWoMjYz62UYSQfx48FCfknQk
anIEJ+fhMfXqJD5UulH5wj6mEvdICUTi2E/Ur4mc3rD11fdes64zoYCkA86LhjE+tUu1gSiJnV7I
UwlWcCO4VdfMzsujDC1nMzOOYXlPUa1MMr2UrHeFRP4TSYi4Q72LPLzUwsoJENHdZW1vETlsypbX
2PTDOQuBrvTNTrFkRlH6lLEU2jUyO2Sspw+6DOcjULc9g5uQWUmKeD8I/Dls30BGIwtv80VSwevU
qhyrSdCtI3OX0MaezSYxfScXpzBUb7jS4wVtil6ydTBWUOBwxWfpSSzJVz+/krDyO26etRx5X1UA
8LRoutic/Zs8ZFJZRln/gGR5XfKfIytSj6bybnF7rEREPnxzxvTE7Wi3J+RW9gvOSHetAJxasvb2
wwzmDowxEe75d5JiSphtZJFe6PwKCWc+0PLuYWQlW0vkz8PfhtX1bpz6l4k7dFMbrHbtzvtdRFXK
Jr4BGR3d7N76sjJGgwWLZYYg6t5Y4sbUOjjNWqDuVgsZy9bkexnK3VyJYUsWI3MF4Hd6nuqUyogL
1RJ8kzoMc1sXnJEMg7OekD8vy/swYGGcTW0zMBfZIIb7yi2ycKELkXfEBsZpm/RhQkGN3oC5E3Yf
hlWKtARWuJs80L0HKc4dIP0b7t1XKlgCXlP3LWKmgtwQdW8card4lPXW0+XVDsz5igafQVkQhti9
u2xNk/9IRiatThu81cnyIDRE17EMfUkMAqYbNa91p6FmNEFTtvUr1xhvv8Ps6M9g9TnebPMyDMsM
FC3kTksU37CICMwlV7msomKrRqLlqnj+paepeGCii0YaG5EjYGc0SVv6PUvX9cAPfQoSfWfMmf7I
jvY0MDw5gt0F+QHaiVvhPW+FswG9SE1f0dCTBaM9jYYRMRHnCEfHv+VTiJR3nnt0Ub6R2bt8ENkR
/0B2bBMLBjCjDzGqPSqUX7qFkwPzwdnhQWotPiHNrPdGjniNXes1yx2agnYyjn3GXISWMVmNsxzJ
iqDxsQ3jmNnZk13KS2Pfw6km7cF9wmvS8tT3uSJ1c9RAJ5EpglOYq2PNzvKt7xqL4/nzZwUYWUlx
7KMAYNgwYHcY55nFZsqA9Of/+fkAwMnx43b8lSwzobFpC/pul5nQzy/jJM02psJ4YQwtE6Q0xXgw
NhyysfNpVdnLgLT02AEgWqSfIekJfP7PV/r5EC1fM9ewwE8u2/2ofYcqhMcIyNBoTPeRURdK9phh
plbX+3I29l5sPlbD6DHT4GdIUg0cLmlLD8s3KFOgkAvzp2PJvbzirlcT3p1nO8Qk5X5qPidLMptP
LZy+5kuOFln3MYfyHu3tfb4Mmn4+DE7Hl/75JQga1nbFKeMtyfK9D+fTz4c5WE5kdAIFiVDsges3
ZSNsaoD0nqYaBw0nEWcMCqaTLkscb3F7gH+547EDKtkjF6wQVZlOTVnB/H8gD6sVnbmWXb1Y2yqC
mhxYoIwLNplTHqvSeen6aW/mS57h3O+DGWZBUTkGKVjwGr05IjsbzC+UqZUWQ8bSixxDDa5B3kVv
KARuhETwaHrNYzDZWF4ac9voESRE6o9+AGzMnboSy4Fpk/7ESK531w7GQoZO3wT8PNu62R+RVK6m
Gl+ki/uHHdimjfL9FCHWs7LNaDA4nTqDS0RgDKQYpecivl5bYRXBWlqXEK0qFlFJiTWhB38o58E5
eeB/qsfIC5Bds+8GnnmIR2DGJU/hOhJdvxu78KVO2d3E+N/o515mx0VDlzwTYfWelIz2oA16XhRv
hl5hDxkI54uMZw4fHGjpW9Hiap0UJWW6dI1eyp8TNLMeWlcHfa8Sgc76msTdsqcjkHPpdxbwidGa
r04l30ygoAy1+7PFVbsF2qTvNZPASa2XcJza3K8YMZcKfxl7oruVOqhtzbfRrT9rp7Y3g0PJNKf6
bZ6Dl5HdY5JBNqQjq6lzADpmMcIvpA5vrMB7tm1EdgxsTiJnRiaAaM+sAM3N7CTMoYPulb3Gfch4
yy1fPBX9xsTxx7RanLXc+DU+AmGRXtyCL4BjnPt1wxQjRDuxNVx4n2P+bA124QN3so/CjZ7DmswN
NvxIZMq0RY66nhL2ZyR4hocMaYbAI4H4hfl2N7LZZ6mkzc1ZsAreLrIe2D/hMbBnxtK9zYuhuG9W
DLlxedrNS+s14V4zSOisPVwLUnvNID6up5Q/24fgTpXm7U1wXAx227Pe1fVhDJpdZdSUJ8OqArW4
tlP7Tox3cNCz6mY7eAqx2qd7i9AYB9U1FDw054R8hGF8GSFp7pKBrfQPkuX/LcbHBhjzv2N8Pj6z
r/+R+7t8wj8MHyn/5WBf9UDt0DCZhkeQ6z8IH0P8i/8qOQVQ0+iGtWB6/k3w0dx/GQbYJNxYBrpB
OH3EOTZF16r//A9NuP/SHdLLoKWB/7GFlP8Xho/l/WSE/nfULJsKj69l6bpnGXQe0vwfIbfpjI98
EkjKIIuhWUhxY3qMN3IDAYliNEUdeK+buWdbFFOqYOtdy5kxrZ5M+Le0cx1jTMonorfQXT0Gtupw
DuNyseNfXpHv2rIEC+jQVpv98FfDNhJbNUZmWB4jcUfujnb2r5U47RElGMLWJHmwkaf6yN841Hgj
r7i9GP0TQjyLRJ0Hr8LiVZsbYGU87Hr3jZ9rM1d99vAapmrcaAVjzNKtnx3G/ESFylNfGZ8WfE3O
TXIhXCvQ/DFryc3WrXteXtHvXc12GCB94+UrxTj5I2vYdQcKop5EesQ4DdYowBk2o9oxSdLmUINj
XuGt2ulO0T9NAu0tZt9vGCOkRJrNN3nPwBRtNrINCFgjLUkLaUW/SR06PEX5wJqIEdhE+sRuLABs
yiL70k1XnZJB3XRpR5vWnBj99Fj6jSr+o/QMXkFWzsQ66C+5HtaPWCO3ZWxkfjaA7XH53Cxto6uG
mWi9MJsujbTxj8aP7LPXBmv7vRs6A+s9HDkuqr5b1E3Fug0oFYtPWGajz6ibTVE9fiwjcTUbv8vE
6NaK4+3SImR0iEs7Dp1NUdOGv8Mpdh863XprYrDSrU5MTEU5oLn5Yztjc2Xgdcn1tnlRmYsZd+di
19nnFuOMPqC38zR6ys55atkOoM3XiSVgu80dHBW7LsGQA3RaA7iWOUfpmkt0orXRAq1b20VeP4Qy
MHzXQjucQ88jfceCfzRH+y4aQb4HyUFq2raMAtd3SqcDjmqHROa06popJpz4BzrgFbAtUtsxrkMj
dnOS6lc38H6HODJ3ZkEahWyZPw9ekGOgCw5VH+crPbK/wf3RK+fd50za7IZDuj0HJP7RM5r1QXUt
FI6KRUqFgFlEWGD7bzjpLFwZUO5mtjAR0/Mmsbtn5WVkd7j2HlzArfRsRrRmJk46RcpBjMwvGclp
oTZcvLh+lZ6ePTekO8y4o64Lo/fZuYpl9Byl9bAvHdIJXc7zo5Vfa6MghQVgtx+G7ntM2sO+rKj+
Y6M5T3Xxh0Z88p0RL5iOQ3vRxkT3FgzfLgkijcbMQx6/JEDWlW2xu5sxH3lR9CYTZtfGq+e1FrIm
PkQFN3klGZIsWQ9WdceRH9/Z3cT3KRwwWWQxvAt+l0kNuwnyuSyS9Q0kyb//FIlW+zYhIuOfP+CZ
6tMYdXH8+SQdptBaoFrzcTdDDauxOjHiNq+lYwJVGUMHMqFK3/rgwYzUhxHO2JZhOK9igzapdBC8
GOgnioqgi7kbd6QlP9ltOV4SxzsgSvz2jIaAvwCY0QdwaB1lhjCQfoHgytAGpNjfOBNzQgetfE1j
D3p+kvgtwkvv9NkWUyjXbupcJYMQf0KHozoNoE6e/46c5nfsKXCXjs4ejFkLC8ap3cRYeAc9ea6C
6dOudcJSrFend3Dc2JVvtDLfq9Er9tEcv6cik5vgb4k2cm1KMa+SWi9WmSi2HUlo6wTtviXai1RR
sAkHnCVxbpzdbqqphFpyyVqcqXY7+1+wp6xV4ipxgGIDMRnKi1l2AGN1/dtFduLXvdQ3SLLwBZ+U
PsPDaV1CJsW1D9kMWxGO19m79yr7TAyGNKnZHBLyCfNUvSY6ngvDtb5jAFR+qvRFqeHyDAbUhXV3
nerytrSPcF/buzECa9YYezBHnJg3uMmWt6u9jyEFAYMH3zJOb4E0XsNCT9bU0TCMAX2FiUvv02jv
2ZR8Q0mJ2FqhfLOs7lbBBaX3w21EvNuefUy+7H9aHz1d3pF1Avb1vUZEczGCct3nWrQ2gAWwP+g6
Xi5YuqXFVdEyL7rOIG50RrguS4wPMqxxliy8/LyATa4NfjJO1X5IxH2KW5o/SBllwTO57DX73P7F
pqvZzTlz4ijyIjTJQKhHQcwJl99TnXX21kBN0xpZeKkxPiO7YM9Q0FHTJOKHZ6x6oVgdVxtPnEuF
P0ITikhAFE69pl6lshkCKWx4DpxiGB1cjE4GfRI/Is2F2INvrWbDFwAxV2yXRTSe6F3WKVyO1xhH
Ql9WLHjYn6dTBBDWgiKD6bMwa3bsobu802M47h7w59Gtfsf48I8dlmDf9jIDvsIU+h5QfRFacIlh
aIVzODJCa9Y18tRVO+m7EgnH0bsFSGl3VcmThICRutRqsANmnOnTRKIO/gl1A2Hn+uyIzAJvE4U3
GzgjxjiDofEhsYzXjBXEWhurg5YIc8tc40AEm3kSi0BRGQEwsPpcgzbYkQXC7K8DLr5Cv95tZ63L
Vl7KRNnyqnZl5uSEEhk0OOfBhEEgehdv6XZsi0cRi2Ph6PmJFqRYgrU+zDY6oWkDlx11JQka07zS
OK+2Ti/OhAFDc8gMyiMpzLVKgfMM+vtUoHcPpbT9KkIjYzWuiYuAQqgS2FSD2u97ZujsUsVBKqAR
iL7pO/jrBkYDOpohRgaIJZmh1CuVoHzOhcL05V1q7CpcwwRvk1pVEl7jGC/2hJ9GFU+kq45bDwZh
x+4Axdm0tC3cXGbHFkUxGx61+OZoY+A3FsNpSv6MkZMPDNZbpcB/4I9Z6cnFa5eYNbydsnnoYvYa
cTDG23Sujja7Bnpc4xsLV3Fr6LFMTwOjwVBMdG8ytn5l0GArfNpaPGyYFSUbG2UMHIIxJp7YQyxi
6yOp3SQXtoOz4ewVKzMrXhgEl3ccWBsn0L+8wUadkS8R06m2b8g1q63oZIeHOeLNDE4M6ERfYntT
tORZZt7knMM9JB17GFAXtql3TFkkr9wxF6u8nF87ZC4PlE/wZdRa4uFssiU2u0MSWkSOWGeZF73L
puMkh1vbixculV1t98hyrOuY1VjOWPoQ49FE4bCprIkPg+MPQL+AP/d4ttMv5l6YplNCxrS6f0aA
SuVTHBr+R+oOA5n5Gc/XxUkbeeU45uFqf7W2U+0B7KoK7FOOkLmpcWH28afVUwHMZHWseoswKuCu
9ibPR3pTyADEBvQbNYfy2KJgXbWdQRo9phMnCKYzYQXlA+SZdU/6KrSGfEZ4f2D2Ox9w/H7rpvRl
1R4iBlO7scHT3Jf5UzMi/NKLODzIkLCKejafi365hvUCeqKLBl9njIQAgqIkf1aLw6+jnLXCWNta
TfwQF2Zzy7kn12mDRB2eFX/1MtLLgBWFSy6Cjc2A0zpoFmSfiPf81cj7QcQ7bu8yGsLCxkQUAekS
rG2wH1w+kACWUQ+0eE51Cushfvr5oBm40+uadCwREjFXcRRem+WDcCuO7anpd7rZ3JmEZ0c9dHIW
CBzF3IyR2g+U7P/8qqLuxyrpzA8OzYaNj0OxyfWbmqlmxPZCF9B+CaJrSWK1osUmlS95Y6ggFOK/
ux257Tmvi+sw2ZCjoibfMfYlGTIfj5TyGecmdxRBt48khDhX257ca1ir/goPJ2PycyRHEuNplD/0
jR1tZ5HD9Y97ealmS7IPIh8nJSNp+U0DlX4VoOFG0klUkE2knWSExISvPmiF+cjiAkUJLQHvhEdm
k1sbt7QZmnsqTZPcgzZboQnP6WDir7EV2iul4c1Ti1HYztgvxax9TNcLX5H/+anOkFnAvT5YSEme
crShTpGiiyiRG4bSu3QOWtbMCry1IUKcHa8u+JPLICLnEpkM0ZKcU0XUvAOStBw35PRA4Myi8YHA
oHghTKlXLRniM9Aq5JzLb/FcIemZa3urNPTBEL0p1G6aZXzTHos9AJDpEutSx5mb+A43huep7DQZ
Dbgyp3lGmJ09FH/HwnvpGnxEkOJJ2I6t+c4F/ZzW0FSb9NBXsNBQ3JFw4QGaihPHvbFvpE/EPuqG
2CFrowWVyYdpHAb4RH27Iuso0uYlUIhCTYy8uZrI2iJABulj6mSTmgbSIyRi2xHy8iX2XP2U8rOH
rkwkEfU7KaTdc46sH0SRewFVQISCnsXrqSxJmc/QcoM8CtaQUOWT67bePeAvGZziouaYl8I2h3st
xMVLueqUNDskyPOXbnm5P5bZt5iH4F5Z7bgzLQjv5NPnNCqh706efMwtyn0nql8hm+BGJ/L+PlRF
ezAtgWgraQB2sVg4kGusHsuMhWxfPNN7/xkjMuSktmWGu08VlYDsyePRh6Z4zIjY64NyehAstB9L
r5IP9Evnn9/l7CGdiPcbcsn65+Vdgzmcti3vEqhZXV5CXuKQyrFia7Ya7grzEnJ5pXybRA3Uwbw5
Ekg1jEr3PPescLwU/bFbnqwoIad97TB4eusYx61ii/fZPMcFzLJ95aIJUxkrfcw5IBPYvjZhkqwc
4FjHEp3OurGqd7B8yVlEGWQtnG6GUIchNi4pV8mqEoQzemaVohxC4mT3GH70jgCfEonaiKAlx2EV
jA7qedWT8MO3Q3QwmZwjY78UQZkPIO7BJqtuy/RmWoP78YsFwDMQ9TPOwkPx8OG52Qmy9ktKCvJx
JNp8lWEjxVaOuUQZ6SmPBiZvgfXSFD2BN+IUeWNElGf/GUyMd73IDHcZP0OwZOFAi/XlDBbnn+h+
M7Q5OSPXX8dF3ikRH7MQfiD3+1tYdc1u2UWw4vEJe/VWTW2PIOvRwllsl1T/kkHl9gz3ra475dfp
XxUo/dwj2IUgErIbs9rkYITN6zM/G8kpGX8yEyXpc50yTV7N45Xw52otF64hykq5Afsm2GOGrA9C
dxFzETekG8mpbA6wJlaqx1tmsALgRA5hyHd70jYGxrlZu4rDgAtdLhj5+i2+jstgOJjzTx2AEtJP
6kCmxj4QFUJi4sxCrCQeonGZT6uA8OLxwmq8w5lExZ+Mmsa4m46cDHvglE69DRx/bNGL1V5KZSXS
qzcv9LwWhT7brNXUVB8me/FNV5mCKwhyel3JTW/3gPhb49vM1LMUI+l0KqKzmOljRPnbUuMeGAej
fzd8xgZ7sK2BQKTYwQmgivI0tah3WUp0VVPCNanyrWsUIBIBHBcEM60VEQu8iMk6M9xbF+E8GkC8
rCgyxt3s4srCzbgOez4nJkvOb5z+MobDn35oeAVl8w737G/mjY+w77BMIvrG+tDL4dGzS9pMEuAJ
K8r2VQbgqMk6dcMrbF/z4IXMnbckbR18ghNbDDaYs4dS13Dcd8/sMPcsoo60Ry77M/rnRDOl/RGY
E1tzSZoa3mPOg+pg6blPiedRktEFmdQKNQme0j0nGs+d6CAOarzRkmrM15Wpbga5NXqCpLOZcewQ
4L4pWtPYEr34YoU6nidrAMmn//EwAe8C6WzHvniCjwzcQ/GBVxgAabgXTantZzVKtjAhvEBwwLWC
zZehflimc5uECncfGpZvDy92EuoHxKhIhyNCxCjdVgrV7DbkEjeRiWmOheNV2NqB/v2h7cM/SYH6
UM4Q6pI+2ZJ59V5Ia1Fl7KYyFUcPVFacth/V5BLeMqXExBAXY3xJSkadgg6fmP6WduF1LFAOum63
1JjjYaS7XNlxJp7CkVg7BbQPMq3pue3WorDmadtDkmIEheIa0b13/OdD6oz4UQDuof19YDhbrAtE
4ZQQzBmUlpYrpsoMAqkQD6pAKzclMSFYfAO0Sb60x8+pcPmHw7Zb2y3RZaSD+cRzf/X18Ku20e4T
eX4F4oyKqRnAXLU4wjMOrsmOUch76XtJtUUxScvZcuz0cfxJfQ6z9kC50xAJbf9uxxpWalpfDCv6
UxdsywIwnSzdnwu3irYl6rC9rZ/1obp3lpwOKof/P0fIBtD/R5A6SyPv12Jo/1bAeWsu94uZ/aIb
h+Qz2+AVpesjlX9OQRKGOmC2AJ0Ftlpil3odOVJAWY6s9xZW7VceWZfO6L7BvH+Ojco4fVKCU4I4
wx/MvExGLEyCMHtbEryRSFH7KzN5howKeWd5WTUA5bLdxVypjEysGj924WgvhuN99SQOb0bpBHu8
yXc7MR49FDvrvGIBGGMy8fvgMA5kPFaRLR46YT82Xd0Ag2QvP9TTSxuPri+G4Fl4zlcZRQcVZ5yT
angBplntwtnNfShjyMZr50WX73ls/uWH/Uicr89FpvGeRPUGhmpCCgTLLssvkiG0FyqewlHnH6rG
/Gjnw07GOnWY5m1MNyNOvYyQDGotM05qvjJVx052WMxzgBVdxGNNtOgcIOhP8jNyWdbyEUCFgEiv
9dRIxsOjsLGbdQprB5J9MTIQgIG1tUs33kBxQjmiBWfXyNW2KwcIXgLpSJMmD0Dh51NakdihEfSL
7jc5imWnmDPqJ9NIHpasibWlP2KkNVdR0zFyaMFXYoumvcNbFcA3mxKMvMjkaduO7oziXnPATw+R
eUkLwApdiUDIIlG7kmTIgqrKNnk1fjWJQBld180udIhobGrgYktspPdqfZH1Vm5qM1DYss9xQQRY
aDGTSVxgAmQDIqUqT0Wtt/coT75tR0wP9l84mSuHEPJtmM2571nxvpR2fhokjz/T9nWG0RVaEatw
y/6Y+qUWYPfgpCBah3HY4sSR+OAQqvcmboQ0tuWmreyTHgKPy2ztL6AgfF9b00VSXZvolDSH4Q/c
r01tB5LQks1UA6FfktWRErFJ0DYySa5jiyHBHRfaPDJ8iDl8Z8i8WJJwmbZhGV+1ytY2+UiAVGh8
2DlB8IwTtSPrWeI7ToZW4m8bvb9JgdEv1Ek7KkiYoTh5wYsR4VbQkn3PucmVdQ8cBlvU9YNb35E8
f2aZ87ti5uJDenUXiXVg6c9IRPQt79MHFGeSdK+ACajyuqM2u4fawh708/4dpfxoJLTkQr4rDNgg
K+JiJ3RowgX6oErTANuN8k80LTEtoJcLXMi+c8LCy2Gk7N8FaNfV3NTXGC84BNdCHYoqpgMEQI+f
Yh116a8kH4x1Xco7DLWPWJwMEhYsW/2eEucTV6v+oIXjO2u5gUMaS0xZDH8ah2eVQPIlVC9SdERi
UPsi9xACRxwh5FOgWysw9OnMFl1KRkpHGdNoe/jS1jR6OM4R0NQarXDsfZTddGsdQFw5Od9l6r0G
FkMvff5qg96Xg2ffieT7Ma2zfRMLe9HZzsMSspVW2rpkUAG5y3ghbfhutikeI5fsKd5LhNidwP1D
YBiFn3Xdo4x09RB59IpIZHeUjQenWEw4kcVWyH0L6x7w6Q8xDVZmb1g00uVXLjHUlVZBOF2p37MK
iQPWvqQLCCYPAm+TWU+w/McbpLN3JIHYxnL3RXQx7PUq0ncOOW9JyizF/C+2zmw5TqXdtk9EBCSQ
wG0VVKu+X7ohLMmm7xKS7unPwPucWPv8e984bFmWpSpIMuc355i4o32G4Aixbbhi68IAB7Zwyhgz
uxUCJGPmu3MWYKFkeTzFy/Ik4BpdHBfK4NoASoMDuhbyq8QzxGaNri8DXqql3nMtnfNS9vWhLbKX
di3IoRrB57x27zhEyGaY83ubo/UiUu3iynibwW6OvdfgrBzTiLbLHTlxnGL0eg6OwyooISFMcjio
kbbueuG506qzmRTpyVoFrAyb7nVnBAJzUFn8YlLuc2px0uBzWm28FeQaYvMKypstn+c89iKnkkAu
z/2EbXKcMPZhnZvGFMJiSmnDLFiEhrzlTYWFBQ/znOeE8yg3+UotdhBJTUegEueyN3gFxEKuyB1P
ghCtzzkQIBgKdcAJ1gz611n092M7fTmaC14PnN8gsGeMxaq/SW8zHEt41IaW7yj/L1ZSZXfB4N+i
vCDgryl7PfJbpdfQhFVCAiG9F9Z58EqbwFOcy/W+nfTFtXsoKpYHUW8jKtUxSDWRETwyO3EOMsis
nXhse+w7neMwn9T48tIG2Jkr+w/lz+4tdriz11MaYfrrbmYrUzOdOZQzSubcP4/x+lYmBajitOoR
grqXJJnpbZI54OiRs5/x5qWUFVa8S4wUAZmCNUE77IEAeNArhtFD1JyGQzH1U5R5N5gJnUeH4cZe
A4kPjN45MobK6FIa63Bw4SwtmfnZpsUdB+tpH/CRCKcTcl5hAOpbP3hw+EYBJyjecHGifZPFdIGK
auydrmjokMRH5LXvKZQ1DL+4nyEjo7EY/j72vRefVlFhZsHzjPUSiZzGZNX+iR2yjYKEWTh5qRey
w7tnHaB7stuMnOKsuGcyitT21Mni4kznfB8PzE3GCuE7mFbOT+6z5U/ybZz7z3jsb/CVNO+1Wz0t
0z9IWemB8lO6huNEHMA23XSUnlBLcumGmhrKDeLg8jzaJ5G3zBxRN2yXafRPHAEaYBJO8xiLfl9n
6N11x7PCxJvaLHX2OK/wmjoeYE2AmclOn8sqfrP0II9TCp8E2w8IURZ7Vxv3Ekg9/QnS2KVsSKKE
Ecyo3DcegzUtFQSNAic/BInueaC0fwTs/qOvTerIZkZ0CspH3lXASBuaNFqJ6LMVKPeZDseqvjcr
+1St4ADqLrnKNT2BJhjQzW2JWIXnmXaHwCpYJk4ul/Jd1yySSjHisYBYYI12UYIF5r0aOKmr1Lg1
61bcJs5w3+dOeYVx9FLQX3WUDisqbzUNHd0MYXJLUPmw9LNufQZG+LoqjupGWgO9z3M3soaCYY1y
Hqv4JJvgSXExIQx2f0rnwzJZ46viYVrNe7cqkEzsJSow1LvmegCG3phGh3e/+FaZcRw1BFDKEt14
/T0lmMYLfwhTL8MrHmTsjvx83LluexGr+ycrxG1p4gFSGEdCa1lPiW7kAwUWF75ne1i8Aw+yL/zg
8EnHlvHfZA1R2Rh3psurNRr9VUJ4gGPexQf8iuWxWyYma1DZyuElbagIidfqbBPeDfNFPyRL9WH0
6W9Qwpy5uhCWU/PuyifG9yQWWPAHx1s4FrA1sGR22+XeP8z1Ooz1AIKwGzEhnbvfnaYORudbLTXb
YwMxYc6M33NWu9FC/Jyx1eCTgtL+ASVkupIJG3mbj4GcgbwkzC31GyhpsqFDdmyS/i1oUIiY9VZk
m6rDQgtjYU8vWQP6d2y48GYTyIj9ZZYN2ThvOiSbJrHKXB0Sf3yyNcmmNbBpdm8vvdcWeA9po7eQ
UJ1eOg8CFAKIQ/cYT0S0pUllJ4GObJ95Z0abOeA37k1kwg3xuFXF1RfP+aXT5RRIB1m452fJbfcn
8POzrUkheu165aGPGTYpqJIezeLar3awJ+ls7aXpPSwbRMXs7jg9M5LTRX6w+D52rWh/ltrkedl+
DkrwDHDyOfRFe6wCtOhxVHSt0RTaixfTagroNQtQdsmNM9Uz0SvpyHuug8Oapn9Sj26eEgJg2EJP
ZGNHwLFoXw3u08o/x+TkkC2XX/xUfJybDgtfVZ3GuluOtmUcB0weliv+DEbNxB/vuU1T+uChwud5
+eC3AWCpzpyPiW+DGWyDLT3GUh8sxqWlG0fE6PBGgBhhJTWz4dYJ4f3cqD6zsAqW4WCCh8Bj2p+T
ef6uknoObenkR77ScupECgZqApk4viddCrOnhLycOSygA9FfQmy20lBHzGxBjFD/eJXJTgZ4SFf6
6Snv5DFR3j2jZHEWi0Xfq+uda+H+mullaVLidz2O1L0VixfDyu+xsxsdvsBcSP9Q14B9wWr6GRJX
RgREGpc4nvs9cTewd8l9ikXwuOAk2vX9wkMIdaAcqtt6zV6KcYkv7IoT5lGrvImDiq/ZPZACGJ5m
1TbnKq2wH1ZdQFJozg52kInj7EDhQDvz2MlghmQ/Ri/Q+ouAJ494c3kmNstxhn5w9HnHjHSN/aoq
+narZKe1ZvM8KNdmdOt00VygKhXASCTwma6u7wDO3TQoSTt886NzB2U3Pa2w1bJqa6gJcL42yLi7
NCgfDFjWYN4Dc9cjgiA7egWLiwmTEI9E5KgkIB5Erk6YbRH2bvO0AteOdMl8nofkDOTj6LqEbEzw
DPgcrKd1HIsQrTMahFIHbyuVMtl+DC4hZ6MR376umwOYD5gF+EomApK1i0OEL2huWGS4KaExYxj1
iMPui67/me3yEZ2hOIlVPOQBRdBotKg0pfo1M8nDQmXetZ347Y4bNbynRLYREiK2HnfULLA9IOru
oemfMMCCQaXaZpeX1vPS8VpU4wufXUfulHOXOkjNtJLCW/XKMwmCt9WsHlSAK01W6SkYsLsL0q59
7uaMrOqTWTpXOs3unYzxWFUSa3MOgTdQFQUVg8TevgNB3DGB5oDBuVcHyz7VK15uCzpD0j2CB90F
2LNeCRA/OY3f4yCtKwKkacig4i3GRrOfyQroxtr5RgUOqhefU20eSpgdFIflWHzzAKyxvKuKrguV
MKzQ8c4KSAZTZ4hTvGFu6AzLB0+ane92d3FaN4/wgKjFYDdKxVqK2xxloZ7l1UipNx0FPt6576uj
749Ix2nxjCEFRE7QYSaqlku62vNzzXlq7FeUyiZ7WHDXhrjvwqSLi++ebkEyGHq7G7QgDCGtHXft
ehF1L+FKUjjkgUdkQFU9NMU1GKgEKwKlceyWb9CiLKwppn81V5vVr/Npi0nIKK/kVLOWJSGvuCHn
TKmvaSluHTDcb84KiD+tbUAaxO8e15p+FHi6pp8//f0F3t7Bk55/8G3SV3AY08s0Q0HhZ/NuYmfw
bv7+7u8vSVdakZczav2Pv/iPP/79ZMf+tn3kz3//+d/f/centpWPw58XCYTH//d//ccn44kaLmrt
o38/LSGl8F/f3L8f+/uvxo7DKqraQpXq//uUf7+Lfz8Wj8VwxCVPCPd/fpo92f/9Ry/od6slytD/
9rn/fsww6Ek1R45B/37sf/uv/37sZl4mVsT/5T//92NNwMEUS8GGOPmf3+R/+5jV6PNkFJe/X/nv
x/99ff79WC36x0BgFRgG9wZasnujsrGiqmf78xIP9jnu2//626Kw3Zu/HwcHBLh9KlW359xvhjjS
JBSqkSpvuBevpMwpPR2s5PT3jwsnKeFgVDF0h11mbIKw9cvqBhNWVFDM9CfOnhassnin6g/wG+3J
00TBx+mVVFr5oIkaH8HouVe7HUliYYlx1sKPyF2lH8AyDspdiy/VuGIPpty6pT3FhqPV0p+2YKRK
OuPVG1r6K9hH08wq6uc8xvjpCu7CueooV1/7K8qJv4vR1jBNybeUM1TYLsilhaJeXOqc4WnTgz5+
lkGW/OQMQ7ZQ3OSJ4p5ubUbxswV4rTq3Qn16ccEPQ2Y2XqZ9Zn0ZiOJXj04qtt4uvYvteuxMOzuv
gm4O2CvoQWhCmM151rOsbcpOqd9QbfF3dkRkSP2DjJrQKMTTvMG9kooRGGBRnordcKyr4Ye9j33O
O/YEWG/29ElPITlnYh/N92qZeaTmDAK1keZ7MK8cuQAtM5/Bg5ozWq9IuS8MUXbLvB7ENH4ZnbqW
ADkdQxzVihl52wQrJwsDqEcYfaksYPMHF13HwKIXLPSZQHFT8Fm8KWeHcoYK8nsYQRnEpgmrnKEg
N7WSWc8ZUR84fe0B5iY8OemFTM3HdC2ZJ+W2AAeK38N/sTZDRoopYUXeQC7Flwc7mGskd6BSKG1F
JkV+zLpcferYqEcd5gKe6WxKxkleZ0fy5Rj9YEVbgblMSdjnSNz91H/YkqxgoZgfLEtvhspN8PPq
EmxWF0TBFHwQ4GNk2Zf4JWpkva/MFvmVZkMOV+nFNbKzsL1zxszAp11uN6K6XtiWxTaeIOqvDZSn
Uzo4ZAusT1wf5tVvdIh2hN9p9ZpQG49dPjPykfI88Lw9FExqzEm+L9XQ3HoGBsvMHYHPDOoBUoMX
6oXibwWyGq54QdowKYm58FTPg61HwaI/btkPZTIdrHj9yEDJTu2gjtCsXkZsQRwUT/jBYSa28vfS
bv6NDZqStpCZ08CfKUtQDWG6YboG031h0J9iW+KFWgqHJ9aAPBFAKoGpNDmUmZSAW9iL74J6HKKu
8yDt93ggi8z94zklTRyAtalNJoZfz1CCFsOkcGHFazWwZWzrb4LGzTk1k6e15edpYhUWq3Du2UGU
NU/Wma6AmB8rNiwn6rOKnjM6uPBCk3OaG/atzGSjzLIfu2I0DohmGAbHP0MPc55tHg6KDkQJMfPy
IgxuGarl5rx06eDJiKxQkLGrjBd72sJRrSgPZDvxh9T1i9XSfpE1FmBQm2OEWrsIh00eWgY6WF5M
ATUB3AFJQ0NFXw0PrTbuuLYJ2lOhMEwko0nRvJsrU3A/aIkb0SioJJseK9FdpDUQIgEpggx75DCL
Ik8H0tzOv4Y5DmHbKNSymSE7R1eJLNgl6wfwxhTYJPsvX6qnloJH6E6cHW2zC6dEiP0R0EXPFMXG
wrjkX1qrb68CvWPZ3N3NQrPKkGcr6w3aV8CYHqRUf0PWysOWsYONZp9WpuY73eDPH7P1W+vBPOpz
nHjerS6DqJMYbkffy/ayGvprXDzJuVwuGq0mROqT+yJ5ALoTE6121tPoOD/jMPwzIAz4E1uwvJoF
K80c6kC5x2XIgA+AqpLl3ERudguAozvjPn0zZv1ezDzplbYPo2W8Tfb4zWHxmxTOjPOpgA0bWHsx
IohOWND9CXCAkSAk16AYZ+1Hjbxn+82AcK1oz4LHVQCtPzvS4mBUmqSKR+OI16FxPZu9P1XmWqCY
/b3KGqAzu1gaTbg0/e/tW9GyfnfU+mnRV7UZGpBNLcbKEA7mghRYMWUXVU4LWjK2urW1v7vMgL5C
PVw8ofSp1CegnYV2+5T6tFuJRD/XxiaatuidA3lXiuE/tfs1l78Tc/oyCKjvrZLlEVtSZgGutCv0
YeKxHKC55r0BbygM8siosySKx+5AKxUtprb1TjVHhc9r6E91gs1nbCGNTkDa1nRA5pb5yxikT6OU
mFeBxHiNxFRg9g+jNb8tRYXAZDpMYDMwdyNtrR2GG2LmnhiHW+g1DlOkCDgRNQLprI+tXALyTuWz
DXYzBNz+3mecGAxMVoP97U3qszeqbaRMaCCZYzKleC2ZDr+0NdMWrwAUUmr/m/ka+pIrT+OmTeXy
0Fb4D7A53BeL8q6pTxOKZes2osSL1yJw56uqgiRK6vysWPROqqR9prdfTQvxa+UZFwpMpCUaPX9y
2WKYsLEVnZjMvssbhzgonLk18BgAYPrasWLfFElnnSwqjnFW7vrRQiEb/WPnk4HUFmdCwWtJKTwC
DXSZbnCfQdMxkWzb4qxWTlrdJkzmzW9OF5y8FZYxn3IPLw1uy7SnP8jmJp3psezpn0dSzPPjAHaP
fDcRxty5CZrumPWT2tsaSx5GVFRH7LR+qw9UrPH6wgxwOLW3GdYIE1Bs0bSRMn3vSAK52heteq+4
w0PT5hxurtMpQTAaUocIuGwOTNwhj/hzcTNzMuOstpJAYiRHRoL3F5T3KJ177I0c6Yu4vvpZ+mpk
b7DyCpa7lHV5opRH5fUaGjZe5LIt6PfzGIXgEvv0y9Q+ysBgntYiPyejcwNYDidV7uGeiY2fxjW/
aPGOr2zfe+qi3AJTnd4RRXHCLHltVPZol+7ntsavqCcHD1zACWvWrnCHu0q6z0xVxr2yfcySPRPv
TKFwxAzY5gIsVNDDepoMIFzCtE+O8t6MiUFAO26lM524oVlT7Dt9l+CC39tUko0M1vYEiJfdwDPG
aaMOcul+cAvQ64nJnkMHDESHtxoOX0heOFNXR1UlGes+CedyRuYc0b/YZuu9AnUG5/uuiF3Witmf
ObC+lzYH/Hnp8aBW5AhWvS0tfBNjAwoomc4832k9AetcVRZ8ztH9Xs32wye5DjdzOc/eGdAXZYIK
as6gT42LqX1KrV9cErjpvEdL9vM7uxfmv0Qvd2Wy/ORM6JDtguUlx+neOnYWqm7ooiE1zzMHQ2pa
ed+FUT0jfEdG7qIKMO47KpNRZC27u5kuxGvOF9gjQ89/i89S5CcjbmHosh2cBt6PpkWdrZIPE+rJ
0SkEXMkZVQHqBow2BQ1n5hkl6WfDY+O8nSlrkD2XDCUKW/fQbzE6DxhtvOMsyshWo3skdvfPgMRv
rHLc04EQoOtSMgziD79LD3ZNH40xuMMIaCRV+dA1wWMmxw8YQIJsOVssSczTDcqKfDelCsnmk1mM
Kt53gfNwHTpYsD6FO7tK/xGQUw21ejem7TQnbxhaJq36fqV++SjK8cobY5x9ky7SRD0gNWKBF5H0
UifK1FNeF7wFVmkeU2pRcl0a4apQkMgS0RJFV/M+zcwdMk23r9lq74vxV9vbOcqdfBOFfLAJQcA0
d/Zr1cRRnRf/MLSYL6OhDj1TxVPM06AaxnNaudaua1g4HLXlzbcscqJAaOH/vUA8aS5/fydI7Z5p
+fn7B9uQd8ngQ3sF6lTuHCsfNq0dNbBPx4vN8DPYmu9Kn7OEblL0Wia+EWUu04knSQQYHm2iztip
TMI7pTSjsI53QL34RbQAEovVTS5sLNjGVhdIUrYWf+pBA0kiCr0k8SabVGPoeu7EvrDsLg57G7Cy
i4pqsf42SiUjuQafBfUOiF/LY55hHy4zxGB/weCz/ZMWeM5//QJDg+YaybR6wLd7sVzvFbLpcnAh
RIMz9PIot7M+BIDLZNDxkKBofzGjAtt5msT3XBnDJtNwDtlesyBu5tNqEEHhQEJT1gYFRyfClNyw
kLopfPXWw0ee+eJ7mRcrjDPNlhlpZckaOiNd6wKyTu30pLLzYFXos2Tzd4MPlDaOTZbSAk9mDluF
+ugADo7FZGYOWBnjYB1Z8D0DJxuyEE6dr3lCCA8WLXEaT/MunzjPpa7HCFC4eB5i1jGX3U5oO8TO
214iHrk0/AgSdgXmk1xyBC7xsFNZ+Z0DggfnJ7/NYKDNZSR0YgcUqIzjc2CN+DzlQocPKLoMI9VZ
zDNTCbbevj4REx0YMp17yn9huXFHsiYmZX6T28Ses0Qf3FR9C7o+UKS+MSAabHTVe51SF0RXFPtU
Opt4iL1V5AqXKf+ozoNNgZeuenYktXMgRxqWgf6RHQcix/jRXGvQvPBNZh3FJz4NnFjbmzDfeju1
T7wpIMtApgs/40ilOFN32HlMnbHsAAmuXLat6PcQO5Yu62iVA1NJjol8VWzfx87IFJkrZd+T4GRO
DDoIn/FUOE/TQtmIMwODdIyq38P8j5uFx042kATU3NB6rd7qScIVo0DKbxb685gymgM4E1eXL2ni
fPfixkkpvth+ztEjZbEq5y5r2DtLCV7a1OWz4XtvFu2BFXsyLjDxhsW/oe9ugnhI8Z8Y7BNz4LfY
Go2d4Qu4NUl2ixcpcZozuRXUACyEVNWypIwYtVyA5kvHT9cqO1INbkYW02nn4DQ8min2fMsrD66n
f2sMxqE10WttAL9bgzamDjPhmDiqq1HqDizJcjueysXOI0+Y30kJituCW35e2eE1pXhJ8KG8WAi1
7Syhhpu30pUeSzlzjbqfLvlCy0ZGC0oofe9joIN1Z7c/nFv7w9QHB2AH4OYT0ARmbWWh3PndtsOb
y6dh4nIcM1goIAiKvQbMU6Yb0GOg12oCBdT6roKGvt4mXX8mCMCrtFAO1FYkN+WN6w3vROKZMikX
v5LDFAVWoBFgAx23cSeVcncGNG3AaYG44DRqLTlGlaJuIkYiyzmonhPQOV3iMXPxmiNbHtxC7LkO
ftFxIVnILWvv6FBx7MH0DAGgTd9GU1U3jfFUAlCgxya/6X31G7fRsyczytyWPwzIAFcrTpeUjilR
fuKDZ86UuZ+tAz8wccBQwRP+YEJHRtFkCjKMlRv2PuyqWeb3Ahg5mukmAPkVVhQFISwbuJJUAN8N
jYUXicgBdZ77laYTpgOUu5DPzTS9EAS3Tjqt42M7r8feau8pGoFODQYOUGV8x1nLPxmocKFLbqOm
2ivoOPXkYNF2EOE49+kQPBi6d9P8Q/i8xyY6eGdjvhlrdOLN6srzg9d0HniG54el0EFkdxYTUDb2
LLjVYZafns34NmmYtzvUkYe23/70lr1foPHuZWFvwGlMj3BQW+iSzEzKEvZy7rMTpWIH4x7Tgw4/
X+08aWFVVx2w1XUs7HgAXyAsp/3J9dX8kNJ4j6uIwfoyXn08ebvBzi+pwdavqUhO2cNMuK+RSIic
Eu61TINDiwBybrFRaXBGxpqeV9toj5MusU5XGFE4Jy1hMjvlATwGOyG4fskE1MIZAZzZeqVAa+q8
256aQ0LtDPylUt7BX4v8aFhUtngB5gtPWaEvXR5r4tliwhEoH9vPukhqyX7m2bcuAy/mnDsMTch7
FZj72XM15qHol/u0qCCPblZh9VBOwR92dPfaZqmIa8ovEp7HF0dA0tBW/xUzuj6snf9q6MZ8CITx
lA7Xlj3a3sglvlfI36GYLf9kifljS1xneiQ8yUPaSHhdgoCmRKXqD9exb2HE4G3O7LMx9Z8dz+1X
dJ00nAZzvZe01RN2LEOmpCEeRP/sGu0bdRmE5zrI29M6P9P0OF9Mo4xMtlARWZ8Hv2g+NoZ6M79L
5Zhnj5kTWw4O2uxPeeYEOPJxppgNT1BVn2Le+Tt3JpbLUgnc2V7DaW3+FFs1B0yMJ6SLiduIsx+p
UDfMhrPtaFb38WErHypabBlGNVJfnqZutPrxTVkhIhKfaspMwr3SJwKaREuL+6FLcfZV+WkEE3ck
uo9ptSFfMOVrdQRAvxn6pjCYWcebwfrHzVRzoE898vnCA9reudfeM9H+O0h43HxUH+xWc8FZ7UAt
AyrEUQB3sDcUey9Lb8S0Pi85BYz47cPcfJ9wIwO6Lcx93qmoc4uN5CTym0nnbFXAJZ25zL9iiYPS
kMziUWyekCz5rrrqulUzR87YfevWPWmNC9QW1oOwySDHCQ9chdWJ4moDXjAU7V2AnVgX4qftkk+s
CYIQosNOYyG8qtg5z0cCy+wkpYNJi30bLh6w+MgMN3oGb0BB609goGinwUwkckzaO9kst514X3I/
DiUoA9u/o2WniMBazfsst3+2t0xnHmtsycEKPgCZ8SF7koF7FsIxorjl4Z5BmsTOhtEcWy3e3jeF
h1p1axVBRV8P+dDe6krUe9dTZghlWOEgtxZx4sCShMmnnHG1KS7RfYlxFYJwdlf6XEltTYcz9pVX
y+nVDqa4dZnt6r2pC8AWKkfJKJyCGFR+LebyPmnsH6Erfo5u+aHckzOTT+WzCHwOkdb0ax28o9Uu
/oEWKQKskogV5m7Cmb9AZNLFtqKTuRQyHTDxFTvpIRX33eYWSXGhrhI50IuCkfNc2oJFJVTkMJQg
C+0n4Fz9iYsO3R5yqkVt4YC50mpouhROoI65Mr+mcfJwdBoYQIzlvuq6+Vjwiu4FDm8O0KzXY5D5
xzq7X/u4up284OAHBEAJcSoMbcdCd0eLZpxdh8vyUDVlHa4g4PCWXMS24f/7S0yDzP/944KAieX6
jNCxgnRYf63VTGogtb542/P7IbP6YzazdV9W3e5sge+J/SMnfiTC0gAxJvVvWNdAjmbAWEZ85yZF
fGq4raCvjfgteKj4HCmw3BxaFsRDUm+ZuGMyDgC2mpqGbgOFVCqwk2XyN1JD3y4nBERlcQ30hJdA
phhScuNhkNON5dU/SMz3XmFjH5+cT2Wq28bxqeuu6jaMlxguwa9eIPCZMRXXjtaM+fHD+IMRNeOS
7qxJPHWt8T4Cv8QNQU21KdXNkjDFNqlyOxSzvkisOKubG9HIw3JPf9+5wegUluSSuLZvQdWFXgsi
PHWrjCXc+j07DEJJfHSbuPLL6KwHCCO3ANq+LbX8kwXr6+wm8cHJy5vcJ7sFd5rYqeCuG53tKRXj
JjYseULyArfCQ0DEOfys1Jc3ncanAfhwXoflXKdtSjSaQHiGW7AxwacYcb7n6fMGPQrXF8N7auvB
z9C2oLOeEEj36JjuH2q5MRhP4rWve+RpUbzo4FddlBkoEIw6BaI7k3sZVRwS9wjhbylFPfticNeQ
m+riiYvvkZUZZyAv5HxvQPcdREohnvPtOVgxO23AYbZfjBi5qdqaFXrH36YFIUN25mPA0M5mz05f
poOx6yd7OagUjzV61G5yZxQKoz0I+kmTWkMK5YRUwQvJDeEyH0aNm9sAbFrHgTQZmasgr6ca56FP
e+sR1AlnNcLc60r4aKqf4pTxs9kxciLGSgE0Ccbtl2s+Ll5Yi6plA0892txkNBCyXuwNp31IFbTp
RAUHxLLyLu27k7tZW1MlL3LD9zajPgmpjJNXJ+/DQIJVMx87yHF6bx39k5u/apsVnoyZz7P2MaXa
ZOcWj4m5ZeBLFvSq/VwEviUF1TCrBvPSj5N7ojOeAhbIkBaeSbZJ9W0+iiKiQ0hOVM0Qwt9cYU+9
QcUXoYsbyLhUdns9HgG4Ylce6snVsOuKnZ1FP9tCF+JMMMnqc31p1/KxsKjZrkx5Xain4p41QVVX
ZWiZpCg7IY6dXJgukizKqvuOYdtOzV122ch3mR+/2HnnHqex5W5elgTwJ9Gb0vC8vYLXfsybFMYP
ahrtTtm5cN0n293KS1oO5HrGi0xBwXY8nD94Hr/msfVYCQyPa3KZcOaw/81IcdotBYerG90kwvvV
pBps6mI81PanS8/wufMCrndOYV0DvhuA06uqEWiC0s9CB2fTHuIMSy0bkO0OJxgIg8UXhM0tQhkz
kaQwpU0c/QPDhZY/uV++FoHT4Auj39qd7EeaOuKMaVYmJrgzyZeJp2nKJ8Jl3fQO1JYxiF9GzACN
PRUBsHXa6WwP7TveqD/VGNdnFT9bGwd2mAvainojjFvO0IFtJ1t6LriFIm164hGvMrEih+CvOSOq
mRo8dWAvVJ5EfbUcB6KQmDvpOTDZfzFDz46TMHZe30F2z+hpGWJWBjj+RmQvqKT0kh9q2zrnPgJB
MtsnNxl4ci/TrW7lneD9Y5QYUN7SsBNyR7xm9Bjx385M+twluxQUaspqzu/7MuFEBvsuSDYirwSy
aK9FyIzYhuGACFPWgow6a0yVYxqsHQH2drNq+Ww3QXEmB3f+XraM6BRvM3BmkllTMBhtcc4YSfrj
OVAuyEaF5GQVLESjC1ly6n2FrmxBVepUQpG7+pwrtztB7d3VNKccdLG8QrT/WOKMColE8kwMPga7
0/AAupIOovJ2iOfqCtOHbAUmRWthxDkQn9oRD/yHwNypbAoA9GNwS6AlOTTcLtAL19B0c+qlOWYa
Vntki1GRJau21kcSBnkNDq/33N1KuwoDRvad7K0A216HOeEARs50lIIp0LTS8RUEv9Akud7JfHez
/44BFCIu6JYktW+y9mbAxwziV4IT5BJaeHIZcd9hM0W6cVk6OzF+Aup6ou0oqpv6LrY4JqBD3RXm
ScbUzKY1ywZJaIYW+a1VyNteLPXJoU8orhlDgPOjaVykt8CaBF0N9rAb66PHohojYVXYeE92nZQh
IL2c+5z9qcEE3Rj5zZCqiExTwnJskeLkWqQfXF+c1UQZzvFyieWuixkUwvuzIsiv2CKtGw9HW9QL
+dUrRYe7t+/SWF+09UxCnmDJGl96i1NMkeHIMoLshm72KChSFQo/PWfaf1o05fBBlj4shAhZVWti
FNwMzgzro3R58JYrsTDUju0sxoMwbt84udl7v8/ryKPYmrnlbkr4K0d31mGkXvfggsYqDRtZBLlr
sn4LQncsajvyx9Ct3LEC8RWEWDtIXOTjHDF5wxig9Rw2qPsM67wl3KaLy6hu7BQ4TtD4D2YFp6Un
p4u3nhSlhbs7s7LHuu8/C7jQh1XaZGHiq+lp8xAverNFt7jegz6aCg6GDb14I27mE2L5a2uBsAe7
s5wnkBLVfVDHPy5SJTICRvw8rZ+HFtFKtyudxPVy73OxRYZZUTT+HM/UYQX1b7pgPiH6V1jyrBaF
BO2C7tm9SByqcrwGjs2GUXBCCObeeYmJpUuySrJHLvJSyjEd/CCpmZMSh6UUdkv6yxVAJ5S9BnvL
OqYrJK5F+zcwg37ytnuDUw3x11zOVMwwg0iOWEaJCgykkVOnZHbtvxULgkUiLAvrxZaTHgoVxon1
WnjTGQhXfY2blyUru6uz1o/9QB1JbZtAFoZ7QWMTBwWF82NBuezGJ6bHb7FHEb0C0I+4+X+4O5Pl
xpVsy/5KWY4Lz9zRY1ATEuxFiuqbCUyKkNB3jh5fXwu6mS/SrlVrNatByEQFRVIk4Dh+zt5rJ+dU
mUBycgPvB3uH5ZR6zHMlsceFL5RQ0Nkxfo4WrKIx+aWrEfVkwYoTTLlxa5qkjOwMripUhQT9WlI9
G6mdkuBVU9RXE5eMpOs/2ULUPlSlCaE/wCko1S6LbG4w6U5F0jD+LffNTGJW4JjrvFXBJifpbYX4
Zoc3hPGOlzEIQ5ULv2fa9mOm9lqDF8vDnqQLLdzTnIyRLwR3bdGuZ922aHgeZFtXpyBYLr11QgJy
++lo7l0SxDcNiq+9jBtgf4waaZucBtueD8kS4TVPt4Mc7u0kO855wXamE1D2Y7G34uzitsk6TjVt
r1MRss+zc9/GmTgpPIa1arJ9qFXEyrb9vm5nb5V2LNCpib+bJSBCmg9PFjHpMaE2xkJC+B0FIhE7
PJWenMMWpHYAOkMHBFYFDVtL3CFmgA5yZE/LhcWAa4YQ0laYOmcxr9lPa+tibqwtm9t1VOsVtpKv
Cu6RnzUxtjiz/Pb0uEf0wxnW6+GBDG0Q+fBi6WQxkHFxmqz1T2aTj4HQFlsEA0bHhA/c8ML0OTg0
dQBrFsMyw9J470G6KtGtr7zWdzls/3oUkQ4EsFaSzmhOdR8WFmhj8gNzJXjfw9sCqsiBnSdqd2yv
2PV5m4GN5Y5HQ8+UnKyMn5BbW3X+KoNa4kuxsV7H5qHv54e4og1f28GnZ+JZ6uoOcRmK1oYsLdxa
sIDMnhF/Id0WhIaL8M4gxh3pPJyHjJrAg2mDmSTgahiiQxedfQKWtUhq3xgciL1jcxVw4rlas82j
y4reTQy3ynNvCZdiFD21t4MzlFd9mjnS6WOBPVsBg1UzOa9dYFC3cJ3eGDAcA22qNtF8C5BiXTdM
ozB+vrhMXLnVsG63KNg9bTdWloXhMbrQhKTfBRh8VVXUb6ALGPVR3BVDAM0hBu1OuqKWES7O1kPX
MBSmXhCtx4+wPpPai3uURtqdSS+kKIp+N5QD7XUNR3orK3xU5RJCWVd4nGabzSvTCFKF/WIex5sk
9a4aqpEi7T6nKXhLmsZGiKppvp1NdyQZrWvG9/haG04+otQHCDrHJG6f7Ew9MuIjFzClI8OlL1jL
OH2ZGCRVNFQiqyFQI5VUsUQexnr6my0Ux0AdI2NCOblSIVqK0Y1rfKlc5DPivFeTCc2CSrgaGPuI
vVhsmYRV6/sxZZattHLXAqhFDgsDiaH1rm+4qA0CiQv+zHk9hZmxgVPBDhcyM83xgRFJDbBsLXp9
HxOasAOIcMFQTX8wZj+prBPhCtbJzbPbOlRiORbIU867PVGTyVEH+8MLs3KKUVPtZjp/oEnNQ2FQ
1pegp2SDQqhlZRWCldgU+BOJRKM77phHy6N+TaL+vYoTxgn0DzmeaJ1EAv2t1eKbM+leL9b/NLKW
P4CCXBkpbZEmOCmOqCYKrroHCcPzvorG82B4iF9s2k6FmG8aR37lMJzXoQqAU9v8WqiN7KSb28yL
aj807XE1ZOR0AUGE5lc/i5xWFNC8gbW1fR+U/ruUVxZLRHWdn4JBjvPTjAPRaspiXyHQ1x1kjGWw
awodEYQ24lf2dBLHzQkxCYTOdTajj6kPQ81ev+uNV2Rn3zIg2dedaPQaOV3HhiFHGmyU1+Iuq4Bs
MyhUEeKaGVeFP8IXQBFAWmTNSKRGfkOuRh9twfEa1OFoohCGrqouf3dcwggIQkNTiL1hFTtDdSpp
h04c8REqIN6+cGTGLLmoMA+Q2cI0DS+V0TZHL1XfCZ/fKlJTtqqbgHhHFa4bm8uBNzxGzYAMr1iA
zFn/hm6R2ae8jUet3gHe9rEXNmuaQCg3daYJOu2gFGfy1tZphc3ySWvfYwfugphRDhQ2fupxnjaa
Pn72ubOxyzShtxbiW//WYtIwTfr1DChWUWnSjo4qpjvaKUVvtSYK2jjr1rKrKswbveTqZZLMOFhV
gT9a3UuNFmzf8AaKkuEPbcp1W+QPAzEftbf1DLZDtaWOY0gUMSrcf35H9M+/3/xzlz/3+9tdfv7j
/+B+f/u1n6f8+ZlWBkgY/58f5ucB/nqs/+lT/fkj/jzdYllnBP2/fy/+h6/4b0/152EsQlRJ+Dpg
d6QHScQiY2vLZMAcL9nUYca0EiGVKestOKHtvPy/kHlxNIts6aovt/UBudLp56d9S89o9fMtvfgJ
ot9yh7/u+/efYqFDW7s8VhRii+UK9a/bfz0Uccnq9c8PK+zJwGKyw89ondD1/PjznQo1nvLn27/f
TuAfzH+N4n9EpbR5uf3zrYag6Z+/9XN7spchwd8f4Od2tYzy/zz+z91/buqJ+6+H/+vh/vzXXw/3
5/bP/X9u/nnhf37258GLWXQbNxw+QY8TZNfANWCWbBMXnjtWsQ8J3ztKu0ZU/PPTFlbmP2//23/9
/JRZ8hI2MDTHUapgZxMEdUIw/4Zs+TWMNYy5g9MfA7pGLczFaJr5GJYvrUngwc93nuUegYkwMXdT
9hZejyW+xMaUl+Al7AHjc2XeaIH7UQ7UVWk3jeeRbaKCBpdU32iWuAwyMGCJxSk8FbTTy4DBdI+u
QLOb39Ns0OFe+MQEBLXLlKjwQ8zsmyIrfs/d/IA68YTGCIieYtbOaGQiMbccYEzhNcXI9YnRSazq
dj2Ero5bKLsLobzydGg+DJ0RHryzuOowKrFr94s03JgO6IK4wfmXBRccxRLx/8qNFrZ7TUaBrS9R
AO+QHPxMFeWtyrJ3nvDqjf201VojRZuCkCsioMojQ5zWEOSfBFaX8LulLS+mhoqwTotlqFlBRkWk
PAX6bYSee7SktVVjeI+Yy2DgFr8lclZ+WQwt9s6m96t+A+LxqTBTm9HYgCJkivH5NvhmTessZuSG
45wQOR8wBy+Jj1gbcvoihZXg1RTzkW3QCCFJ5HHInF2fN+1b4LZUGjl1azg4T9FS1hbrQVEIt0ZM
CT7+bloVnpA7RvtazpuaDK8JixFe4PwbiXG56roBgzdVZNBV52jCAYSIWq6HIKDtEYAUaeYBtBQp
UDTHTDZYR+hVI5xBjMt1h2i+mvD0WuWSJ03w5lvuafdCSQM5nUSL7YwYolRHMmOQ6ivP1cqtjYAC
VYq2YdbyBs03f4vqJ0sF8oFRBf8yTM8p7AcGnitaWZ9pR0o5EhnDR8M/M+c0jc9pjIKNMSwbN6Vt
ItO5eL3xKbWFRFbI2hc66atFbTp+kJfhe9D0HNxYwG3N4qKbo5k1hPna5th+Ayc+04Z+ciF5VWTV
r4A0nqdeh9DQ5Fykj+wa5Ela1WtMxiPWbzj96XTVWwdJTDWba1sV6SHS8jcPnZlT4TIkzy6/CaOs
AK29SwiGRw010kAY2FkPNv1kqGcPqZTjxjNKRGUF4/rRW1RP+b1lat9z7w6+BuxjTTERwLnU76Ys
uMbOrlEIGNh/fRaSJjUo6pG0eLxTMO2ugkhyldDH7MWAOB0HY0t3nsovH6+IBsA6PTtxBluxodxI
xkbDSLNAGtstIkNl4wytu++RZM5MK+48I8r8NOmfTPVipIRKeFTlIiPK1MwYFy+B4iW5XCDR8Gtp
waIMMhtmskvOr/oocMauSzlmu5a5yJqpPDP8oN27OSQc02Rw08oTnutilRrxI3oJOvYGjfCgST8r
CV+caF+o/FDDautV0xcfUqxLegElhoNS3nNMGySSMAK09qIFETab9lGoCpG6zietkaBtExxHHJR9
aMAIWPwm9MsC8zHqLvcpdt1dSlKr9CjpZI/8pI+/BmY/8M3Zh8+5h5gE12I9srVrmXlJmfOaR4cJ
cZ+LC1uL+YINPT9hIts3Cx8/TECtjY5p674ZgaZNcb3OPzcbPtrLZDjzTdDNq5aY3Ytl2jYKv+Xb
ny+KtjNAhH/78c8vtayJZSr7myUTEyPo8kA/9ycHcY8kPzjWuSrnnTQ70Jr1cPi5h81mrqG8v5kq
7EI6fIZg1F6B+6B/WcJZhIFxP4UGK7ubfs7vXMjP+0Y3zmFjHujYsFKGkfDh8c4B+bNRCKwyG6HA
YvyDTBLjCrykvUteL3Yksp5r4PotE2aPwKdeJ9dstA95pQYfF847mp075NfxTls0kkakjFOWg2A1
akQREqtt52b4VLxjT7N7U8XpVR/MbF2yGaaohsYTeWi7oodqEnywukP7leNnZVCno7C0HY6rkZSa
egjJ04nfwZYFi9/9V2fDvA/B9LGZRc/ECQ7CyVgyuhFtya2QKE10WsmaAyFiYr7A9oL/AEu3Spcg
E2WOm0DKK/EJI4AT865eUkXhO6B9BOfMWXOobfvL0gh/t0s0J/U8MNJQr7Weo7uz2z0P2iGjs5Af
euxVnvF/636Y5mfeg/eudx55PdvQsL50mTx4TnG2enPYdDEYo2l+zadsXye8QGl6vldlt9asf5Ap
ziVnKuHhRM5m8uYzxCDj2HePbg2FzYZqZE89equh2kxl+ySaHAEEsuNokBtpIuo1g5OhZg0L/Nnr
6G1YSqcdQPigEdMUpN5vmxz/VORdHDr9y4gSM5BxP9R9sxEmeEG34000o+yOxMFqDcU79J3O1nGE
k7EQTOOuaOkBdEYJxtKlQRL3wJrRCLPz8AxQe+m3fZwNBDylodW4o9B3tmxSWoO0CC0K7usQfc5o
5ze99agc99MLKFMzKzo4dEcmE8G/MHgpRE+gFg5vZNcdOHO+B5JjkVWmv4QutwsUsBXNr9LuQsj5
3XOSqzuzEDduFnwgDYVbVaGSE4F7w8ZozZYZCWJSBmtiyOnvqf7Qh+VdG6b9pvb0Z6RTpW8H+etE
FjWqiQbNzfQoMxs7cnOGjf9I+BkNmfMURO8oGI4KF+AqckycPD0wUgSY722en8Y4izlsZXCy1Xhp
W9sjscJ5GeKMXaPVuNRIS1eKbIe4/VBD8WRM8cExrO8iTz4YWhq7rCXIqeHDTaR9sh2gr+rVzmjQ
awJiDETafO6egQ32x37m6l+I5ner7TNbpxrzKIWHFhJ8H6FwiGsYLnpRIirfOSk8xd59n9IHQtu6
ldHXh7mA0jy41cGRoCnpBJrrenTO7sgxLWlXbGbaI35QEGhlVsnXWIPakmYIjTfClIbtBg1aEnKY
skkGAETt1Zn+TADtOqhfWK70Q0Tkro+Cbh1E7tMUucO268wHzZQ3WnSPnhZcCRwQpmNI16vkwEgE
uVzkjmz56WBNOmHIZl4v3o5LBxFk23fm2cxMTHjWERAncn93UrvFsWWYOLcL+5AO2kw4IlevsvzG
Or/qYONuq+5OTOlA4gdVBVzO3iTcE591ypqC7tboYz8fnHt2DvDp5LkJpwjrebHhj4SOAI1hbbvu
dyexuAR87EWc6PuIeFktIhhceaR40Xcvk4Bedc7wZ7QDZrcqvBJKdSgyqLVSI8hIaEuJZCEqUgKq
U2MNx2n+NRPtM6P/BPsBLrKLynjlSfggUUz4ODFTMbU2o8ZNQgLESiu6e6GT1TFxZenxM7hIGCNF
2v1g6qy1tunn3oupBV9WEIScndXzXHaMjLvq20jVOZ8XVDLF51xhI8xHetKNc09+A6MXQ+48XAQb
u/kOIQkJ5i5MI/reT0Z5Rsi4BA9Xu4jpP9V9v+ocmF8t+wgjjm/Mtow3pVP8aghl4y1PNzhLLpNV
dRs1rGDVHdMxR0JN75+AhIaAFh3frhXilmykW28SVd54prfrvJ/p2E1kU06HZgzz0mUVMMPzSIQX
ytgPQpRsGJLtjvEytT+gJPCn9bE3mMVCh9yxaAAfbGjQF1FxqxnInSuCh80yv+PqXSEerL8YwbK3
xY5WIOKwKd+ouWN/aOrvvsNp41kLGJSqoAMCtQYkAYI8QOjdYJaHS4YkqBwfZ0n7XC+rl2FGJDN1
z01ovrGceuteseSE6Ukil6PrGricQqWNasyYmfc/8+dfqgR0D4G6v13cNgtBZ1vgkNMWkLpWat9d
5la3yoj2uTCvc6//chhUrMfoV6zr73OPMolxMgsEec9BG3oHlSGfZCZ4lLVydrlVabvCae7LWfsA
4ciQceEVsLxyCQexzTubx6ToVZDO5pAhLmaOTdyhj4zJuo9NVO5F8KWGMd0aNSMk0UrJ0PCjGvD7
as5I6y4gTLspPPZIxQ0fQ7b9x5LS9P9rCpV0/pcpVJc4/FKkTjGfR43z+7/94+f+f4VQSYuoKcs2
AFTDKrLQ2/8rhEr8B54eJF6eJ0zb0C3bNf8zhUo3/sPSLWEIyEtSuPz2f4ZQSfkfZEZ5HKO67ghL
OO7/VQaVIa1//JfqTwaVo7umKSRpVi7qBNszTLKwql8f9zFOQP6S/4qsGN9pVW5i5LYVCaXMtRha
usJ9gaECShjhyNXW3woBQy6STnVpC4bh1Zh/WXl5X7rwRUZL1w5ZqN3me6+Z7+dAq6CtBOpSBb6e
sEKmDuqSwUbIU8Z3oNU8qlgqNeGz/B40hW4UvuB8qg0qQc1gA2YLurstcsp4McQuDLrBbyNsN4b3
y2ZC3aaMnaspoWsVfTtlFd4Ndo8NxYvTfaEscUmbJ5muSwH+MwJStyb2Q11RVFd+FDm9X5i55stS
kPCmYZoTJYXsYCUKLdZ4q/LktSaeHamVHnBB0Ji4Gk8RwPuT5fC30z0dNrn78iM6DHC8H9MhO9Vx
AjYrF8k+lNolmAV79QibdTTVJzJv2bVLKLJd+VyWI73yNFo4a0zjdCF0LG+QPS0M0yCv4cpMKcI5
FSERpZlraRoJ7ovFvczSa5ura5dHZC/NwVspvUNQl0TLVzPBx6rfdE5FuyEChyDsh6p2k13k2RZN
X7S4yN27swrwEXRZ9EgCp/E1wmwmQUXdBjOZx7VJDlVc/U5Hqz3gWWyu08jkAWbXKtXfMjloPqWm
eaw7YyOG3H11yO3dJmHsMHOXam1RWsIw7ZCNh0Q8m+oeBuSj4RQtsANSz2PTYorNuJzPytwOYRe9
zVl0G435fqZJuRFtUfjlkj/VFd2nyVSF/r3+2w3qeF0ljnkpqy/IJXiQe3Jys8zb2RByGKZD21EJ
eCsMZN2j1iePJll7WxdE4aasKAdzBJl+WY/qkuBv1aPJ2Q0qe5lgExBwChvXK6ZpU+AZWHeKCinK
n6ByLweHKYitF95xsdYPXk7+h9WcvamC+Je5xTHAyr0Vrn6P353KTbgYazmtmajQi28q1R4qL56W
mKgKkaA5Hkn3GI9Vz6y/sBi+FEa4N1Pa/zZl6mDKfe/sAtxFxyGdIgCNcK2YSSDXx0NDGECdfQgx
9GfcYpGvwZdK4XCRT5J917321eTkjnlpUPmd6Ri3cP6YRTm0FXUw/Yn7WctWP/Puh850bJOSQdAw
68+FXoXov8jP6WLzc1GzjVYQfQeZ8Rja3oi1Qvbb1iodFCZYZkrCTo7M7b5CIUIai163n1HUWTNR
A4ZKyo3os0tluZuGzhsGgRCYVKPSS5oHr1OekZgMC0jkaCpD8hpp3wEcSAnvDELl0mOKt07U1ztc
WI8MOn32YkDfgo5WR+W156akRkzGJUN+SioyKKwj+sDsYtjznul44ZAWPjLLxFFANpB+0EX5rIc8
ekW0U0iJfvEw0l1mr6PwXLLzKIx3zdxFOzk5zPA5RnU1713DaX8F3RX6h28VXbwxHAqLcXDUCZNE
7eUmDckO5YDjdH7EOTUz9euiRNHbwEHmYZBrLLyEwqlP+ns50DRQiYVNimYsRx9nOI506gMGjsxI
aRuFmCJXdo3FALO/vY2HX0lUYdkLqYRjPXzOjF921gZbGMdXJ5wnNic0dGOGXB2u5X1eG2+0rL0V
avxhN+UlT9UFNwT00cmKy3uUmew4PeIOgKK9OaIiNRQvEO6kKyOxI30QQgFsHT1qWPXlgvt3t4aB
y3x0o2Mw8aMFq+D9aoz2bsw5UtsImZGi7cCwN1yX3QC4XlRICm2p+SQo1pupGzdW0w5XlyTqB08L
dgTNOGwK62SvJd45yVLzPCtiVV3RMtIABaBFtvswma37QIIG523jXQtvxloQVRuSjqy1BRDd9wJ1
nesxvaetGVxV/Bynd5AXyuvgtdXdXcVE6m4ojyFXu8MQ5edaFce069K7SNTohWND7NwQrRdmyruf
LwUm25Wc6NBxZcCxZNzmKON8JqwQ8/EXgM+PnKPdAWGtrcNgIKhjrlbeuhDYQm+un4pOgNMKxpvS
QT0btlFEPiJmC3tw3rvZ24+J9Yh3ajVMlXGsvA8WL3UJFzsQciRn0PVNZeLmClP1oKXoZO04sw4a
jXqld4QBkjhvt2Dk6KMlNZo/G3f/CgyuP5nzI72XB8W5v6/mUSJOK1mJDdqJFHrucyNZj81qHM+K
j/rRCEkzdqK31H7vmqo4OAPy5UhPxRYKi0Dxnsyk4ED4Ys7n3WQOrUm7hifZGAqGNEEaB3ZnMO6m
vDnpZtrs+7xDkDfQbFYBlMIY2PoIr9C32Sfg23BIa/D69K5BcbHxaq25EjKDUSa9IIHSrxqclpUz
Wvf1lFls5gygZWRAsXmJH7y+dDcc8O/2INSdUONrHx7sWusOKvFmEvy871L0qCUZmIL8036bSarv
ongE9Sy9AIOvhU2h6q5ZYsjHlsQ9W6vvSXwy7+LYNq41zUddnQ3dJFLJaB4tL3kZBl71hHF7p3Tw
+Fby2NpcLKxI2p86VpqQyK1vLmxHvOniJgt49URzYX6FQpakbra2Nd67FthvXxIpG0ww+WjJhxA3
CO4yEnW0dKb+ic53M3kp/gBucxWDGm/QByF3Ps7gS1aDaTNtpbM5TS4oIfbrrBMuizL5KylDGD9s
8htwmtlZVZidY0c3iS7LftsJ1jErpQdiJa+ph+EPfSAykCFhhVOq9WUEQjOObrOZhp9qaBE4mMP5
7Mdja3nHxDI3hrnWJa2LaBZvZsJleMzehqHCSWvZX8ImDnru7tArhTf6FDbbcWiBODKA33JGYVRA
AbjPTP0QwMfBViBCP8fsWeZsLrz0oR9T91q1R8BLxb6eXLjguZ+jgwMC/TUEsjqmDgF0Rn/mwzcZ
epiWb3uXOEoTlunFEAYGYYkjB+6iPw2iGi+8X+q28Mg3qCdmAYHl3ZnZvOYqcS+juICTpx1SB56n
p/ZJTC3UejqrahUTyTYevRJ7vD0ywv8OdDa0xKKgJ5zPhOscZVjvurDaFZIwzbC236tWu208ob0O
DLq2OpUxkBDiD5oMZVPS9ycj1TghIjqbhDSxrQYIBf9jDIurZ3mPGInymwUft0CiTIdjhNLjvpHa
E+wEovlaRDSZwKeQA3s2J3MlixtD2UhbLOPaF83T6NnDTvdAH7s4MxASyM9y8Hi7RbiJk+qtqXaZ
k/9uGdps57RotnlfMhkum+6cYgmmd5FyfFS7QEMK5kghN6pq9lTZwP14miIYKHAN+COHUPTn0crJ
i2hAzOhgtMeE0i0PbeRLWF1CEgu2ZKDC8hvK2yjorw1Ig2NXbfKwpBEU0qJqZ/M0SDgEVKrxLiVw
xI2182gC2A08mMTzxNkToOAHHLPTFo25g78llqytFajK2xFb2L5kPWEFZxY0LAMuF/cnF1CIRi2G
gVrVmKUMtQ4RlWy9+ErqzUpUCLsLCiYfZqTF5rcLaHOTDRknTxj0d7GH3SBIQUZVXXkhv/qMo/o5
nhDcBopZqSBemzPqY3TBROIJPgFupMFdt/m99qYV7Xtnkoo3yv65zQV1lV1DkXBgWTk6DvYFAiIi
+06QY7FtqFz8bmQfHQvPgXEl3wqZ0QJx0lvssgTFlMjWSpcWPXYyosm0YkcwLgYAyP6zSO9bdCy7
aIIN6UwDJxfQTyABYwxSf/n8pToRRrosukwG9NR5rWR4TcUikNftV9Y06deaE6ywPzLtokujT/dh
yJs2zdVdgocnhOyJkWl8Nmoo3BnpS24r9UskJVwfY2n2mTulpo8qmTtaRwrDrsZIdlwOKHJLI5sm
FaGxr7km93OP4pHEq3hdjsW2hqGKK04FZKImZCvEOqKT3o6PTrdAJ7pK+fHAI5RhtPFymC+5Gm+c
IUbmGhoYBBLSS6Ya97zZ6s9ihF2BtGE/EOiMVZLytIjJw6ie3Jiks3zItCOOfUZQWgXsd/n8NJRa
UI4GX59NMAR0/dL5NZ0xV8R4ylBRzzui+Q6WXd81JAj7elTtlD3cNgyf7OrQlBNpa6p/gvvaHd1B
Gr7mlN+mXZ1EYVOv4d9lwsh7Ub1UBV7NGHTStmohX4QOSBA9i64koG201gIoZZGvkCXutG48zVqH
mAiRMgtq6bz4HvTmOkxGvlcuo3KEyy3r5KarRQThiLcvnNo9blA2foo887mxmzPoLK4TS0JwX72P
Iqu3iCBrO/G2tWvdEf3YoQYjTk2F0w1YgHQTdRgWp/xkt4zrRGNjWiSjccMxjVNhcVxNqjpzzrY0
9xtYFKV1aKdpfCTt77dk4CNlwbphN/0+McH84WXas5YRvS6ZGWCCbh46o1EkWBYe132JodCVN3Zi
owUPrXVGls5ZaON9kW3ryHC5RkJWrMOAEBynOLSwx1am0CDlmCgFc6GX2wZd4B7wyH1WGV+aGZcP
mdE+OGw4Ks/cwW0TYKkx71TNLWZ8Z2f1TrzNk+pJGNVLoiz5XGdJjY5Vp3CCQHIJE/0ENQsTmO80
wbeZ846ZQFnmQFLk4M+vWsjbupOSMIEuFe2SFeneOR9zkn7nENHpemg95KhOt/NS8E9VZ8odwZYH
Mx52XEj6K3PA/uA2tCwaJgDrxEksKrT5lvjuR62wkMelNlnaxoQyXqjNaDia35qx82B3zlqKCUO4
BwStJn/w1GCrwGpAIpmTlQcZg9ZBYgvXaCKMob6rkE76g5gvJqSng438c7QSAAYDKKJ2Ir0tkiYk
DzPJV/lE4IOTQuLvqXznpjd3Sd/cs/XwQXI5fu0xK0ezx/gPOvJhiKtrih4WuaNt4oHL2vvQQCeX
tqLf6mordfmZ/PwJyeAAua7P1NjzHoP/vaXhIBBLh1az9avo3ZdmktoJfWhwyZFFxzmC/DGmD0Fs
M1blIdX9sa4PGfOYfaQrtnoZmZlWQ30FhabzULbmwNVOtSKPGvb63rSQp+RBUK91bxZb5eYv2Rx9
KBD520YEZ00Jd0cy3a6MZo1iFY2IZ8OT7An/ScO5PBEUifzA6yyILBcBnYVWatduG+3OtOynXujX
PA+jnZj7b3xA5HNY2tUQ6vFnM/7zJZ0dmlGDZF83VzdMQaydZRfXouWjygcXTkcS76oMHksi/Ql8
OY+dO820+Xm2ny/Rck4YiRGuI6hy5fJLoossPxch4P+uECRwpMbRmLqcA7LsNmkYpeSvwEIjxbpC
/U42ckyOAhL+ES8yeoghr3nTo9sRny5buLXWJa/R4P6OvES/yZgthzqJcOoeXEpFt9e9pUR0z5HB
NZ+E1P7USEGMC3k/W7LzepZrpwuechJvoanQROpGse2a3EEjyRqbM0tlIeNlxyXEvMC4AwBxyQRq
ZKK4ydKyAUWPBnOJYPBeyJL6mCLjG4cCxZvUroqzf503+Bmq5DlK3Xg1ylUiw2Y15hPGx6nO/SAj
1yJEOC+robv8fGFjC/Ks3pFWsIRlfngOiVIqnJ9qrkPDcnUVOtqS2XROPMG3lQzVNS87UJRlDxd+
MVoboMcTNWIKneoj0WDhIXG6b4SeHvoortFU/aim83Sbh4wiOZ0C8RCn7LWHQN0QGq8pKhc5RoQK
4Hq5qYX73E9inw/kMCTKe3J0DcnL/FoQTOhG93ljviSh9945LSpSiML47iEvqmHrTpucTR22sJU5
1besjRHx0SWvkanwRrfxmkVIj3TtNIjww20GYAEVPLUpIv10DLs9nbljj+y16PhrTJGR+M3mvVsX
JiD8rHY/Tc04L5PJwo0/FEEPOZh0AOzzcUQhwBb60iba3mCri9vUeC6c6StgPrE2h8XelfpeEn4T
3kpWTqBdLTkx0/YuOTOfpp4JJOg/QH+giL+ZIv1UORMOs5Y8+QGZgQknMkPGQtIt86/urlfyqVxY
N0DY+GudecWWG3yR3FeFi9FYfadefInyz3qeT3ZunQRNKsMawY0Nt/i2DFTW8RsQrdMoqdphfkLD
GMG1NROqlfmpjw0mHzGPwlUyxN2E8S0e4QqFmCpcZ36xh+aWtIqlfuz2QTTDdVZvTGBxWllyNRlu
ubakts1t8c51O1oTbcBGQqv3VZZaG6uOfjmeejnjpuINpusJG+KSosAHYk4/6RMm3MGJAVXZHu1l
wLCuaT3JcNzSc/YWmDjKBVoTSONQ5SWsd/1tDsIV92qwVdlHGOEMMOKBFl1lHfse/TlTt5WBdMfv
sgWVULQbR88/Slk/TnP9OZTwxTiX2Qnh790YDIHWcMDFTGC2m1gnONLYN3uHuhg/Z8amSNoWSxPI
vlWSR6fE1vRtPdAlz7huTRa4QorKe33xC7QM8Evjs+/xt3h0itMQWkVrfkxxcWMWCIEn9tKgB9ci
7HZxET1ODM8svH9+0uHsDiPXZV1ao0H042b+TCrUOknvQeQbMfWN1wFxEI0ysp9xFSTtRP4fbdDJ
8CDZMP0MG3ntLPtxUk9seO/BKSKSYwJlVEjiaIkQpUDIMI2MlWWwWsxpB1iMXs1cFbiycnFrd/a7
3huHsDLeQzbnM2AyXSctMxlvjSQ9WwD2mbARAqrfthARGK1qzxqlcZl4p2oyToHXsM+RII3H5lwP
gDpYMJFzD/On8d+ZOrOlWJmta18REfQkp9VRvVX2ekKs5VIgaZMerv5/cO/493dSUbp8fVUgc+ac
YzxjGt8A/G5CBQqmjHIQvSj1DDkf0rJ7K5lIQugSLJ5/aa6sR1J1V1i0GZiPBq2xiatjxsm1FzAF
02I6GbY6JFOI8RXwU4XhIjAVfRdnXLI9UfSV7MdVrVO1u0iuXCtgMnIrF8h5ZuP3nfVTo9xzY+Ik
MzhtEvq8s/2nsGY+MDdMeZsQv7RXDw8qTsFPRGdfSw9ClFfBLuC86pqFej+9ysl6MKh7mqZ6GRh0
Ds4MIJExkNC0W9wy05TJuIs5OJczfQHkNUZqfxZUGfQUXPMU1dPeAM7SaEgUBnP+N1jpvaoB2Qhf
flnd1kIJhG2mDxYAC/Yehq3+mV7Rrvfan5SGCeSo9iCrel80HfoURCkJrQ6LsCsJQgyyDNnE20qj
GzoZBBNhO6MIGLaWnCl4Saqc8Gt32iVR1Q84wntU2zdEegfGpeeYbGvY5Rwl2iHoKPzxwH+oSjzz
LOyFzuWzw3HcUs5fshIlgVTafuLwgfzLfOym7g8VDmNny9BXSAORIhkoOY0MVRE5KB8GwkuP8iDM
nhM13aI8jomkWlkwDdaLaZcIzQ+fa4+56hIrMwBDqTX3COJf4hvWU0mD2rRpLZY4Ucv+jTDfx1QL
j4MuoJ0RvKYN9tYZPE7U9YNpjYeJ+SJRmT4+NzK6utp9cOFcFhkYnUkxt2MZ0Xo0duG66lFc6pl5
bkg7IlMLcVRKs3AY82fpk78HH2iVqPCMwvLT612AJKTeckZn1Wf7TMxj16ThahF7MQHmXNQ+dtBR
PbcLWA3RiFClaJl3w1/4hoeQ83ryFbtoFhgqwkIhMif0zkPbU/D57Ht29F4KTpot92uVMC5UEEM4
8wtuWVUEgsjXtLRvdZX8oD3teURDnNO2BsmJxMBgMMILUiYjKa9dW4l9PUd0EoqzmfqnrAcau1jY
DepTluS28KgulsxGYzphD1ma6d9u4/f7ZetSZClgd7BQA7A9wXRiwVTes+O5dKeNwC2JjVSFd17W
ai/Tzmniv7gYL5hk/IBF/Kks+wXMIboHawiMRj/2BHbLBia26PEUThTzmUWyk84CDGj1wp3/XFE9
UP/eB25myJrbxLrjqab1ggJu5WB7wcW0tpuZyo4HzzL9Z/QUq7jVv4jhnNMzQCr4KNm5TUhQTMD8
BPmbo7sfFrRA6vV5P876hQJuN+T0hYp8Uel0pC/n0ddU999eH2Tj0ziqg586Ou5e/dEgMXEKKRam
jtlaOb0QmF7gSya2i6xdyLkerUqSf+ns0qefzHOXNzsfvibIlOfReuwaEyBAiiF0caSKRr35SQnZ
qY9JIOC4XHUw+FNKYyDnT1GUXYs4RR2BitXWIXBV5WeH9WoHMgdsYWSWR23GjuNFebHCWv6QQ/fz
CUg2HxriyAIglZvSn99qrf4zI00D4Vh/yib+yuaC6Z7zOWQzQyG0MU2KubKnSlD5XXZpCQeONgpK
KB99MeLlkOPxysvv5ti0xyz0SCo1SNReXoqSOJvWlqfB9fy15tFDNkAT0oOCVzMWGe5ZEuGJSKBd
kUz0tPAYBQZuKQPt5PISWta+ZMofgKG/Jb0xbbuWZbv2Unv1PPShu3MFtg1CmgGMtxj0VpYLNosm
htE2HFEYuUEBxLZuJj/0M7xL2Dms1Bljykhc+/w5m5S4KA8iawQfA8Eu5K0hPlRVDieD2UNnUUXn
2sT8rGiDqqnt9djraltVGHT6/I2YGMFThtM7B4EdieTv1AvzJCvKg1xDZZ4bhCJN7rRzS8s4l6l+
xkVik9XCQzI5PQl+GW3AqaC+oSpJNlM3wbdGrLfqwMZu4gaGug6XC+Elc4A+NbCrkZI1mN2DLQWN
jClDIGiWf4WekguQVHvTRCEXM7CTc0ErF1yJNzGXNiPOkzWhlcKJ9qoOW5iBDF+wfC6TT+0R8FoU
z9/Sh26W6AQLMebdEJyD6M7Pjg6nT6xd4LKh4m9dC2e1AruzIuOxOipQ/vs41LRTHtFWakaPtlDF
ziSbx7CkbsEbQlP7uxek60zNvC0WAR0IyLdJG7Z44Z0gO7B9/pC12QaqMZfWPX1iiZtvoAR2TIio
ZgtQzm2nf1CBU8TptAZlRE8oSzntMXLbQTwEWhg94PGG6DYxU48JGlwRshBkjveVy/ALdZZDJR9X
z8AZsgdGsBdqtY+6SunzGMQnJ0xwT6Flf6WxepSdc8CjzrPo58lWWDYaziJ51MSjT0HvF8kfLwVZ
LkwSmn3ZICGUOaUzN+OF/GK4S9p24el3rkxuenUlDPolGTogagMm6BTbcOkkpyp90aCePleyxxa2
GCaGyHizhGbTrjTHAPsksPipCcaJ7Y+n2SSr5JxzGDsWytW3ln+oCvvT7qtvXOHWFoHznnJz4xpT
AHhseJAjVYxoGvHH8dlLoLj3gZ0h3aKnWRIOuvHLlkR3JIqGlw6b3Kyf/CoBSgMdcoWa9yS16RNJ
Q0/095/RLLNdD4r34GA5NCpdf8yi8FmB5nog5yfFhQl2vtEbdXPjOj4N3DXAmXEoI90Dozc6O8Vp
ICruXhx/aCmSAwewN3NXgvKcyKoIOfEPjg8WuK3/tbGrVq2WZs8N3TAesXHv7Tscto5wT6WuGKQU
IVdufiD1xQcDPl+4w+9wfyWJSD2ZbbFR0EkN4Y6Es7yP5FPSCw6JgIaZwRxhnVc3JpPaM48yMaP9
fInpSF897o7NaLpPRgoqiAL6lGYzlhuZ+4/05egPLe+aPoZyaTkPEcESh1wzLxroQOZIuF+7SiOq
juewGqIvlYMsQAHO1LCJ3K1HYt8N9P+0nRfMnqUTPR/14ItmmKP+NPeHJJ5PhUiD2g8huVGjNxnB
yVpY6vShqEuxDIvdSD7NflKafwxx7h+rBVRhDnT5qJ6h3E5tekLrWO5tMTmXaeZvqCElbtzZupUm
tmvftLQn2RD6y4QbEJ0eJ/tWLYwKVCHFVP8tW0vdvbRHnERDO47/GbN+JO2evUxfbuPYILqNU1VY
Oi9w9gGbsQ2bFJ1fiQO6Cptn+uK3R2V6jGpMVTzSicm2XI3iFipR0BqqzmkWci4Q1Pi+0s2znHpj
745melJ43I6hnpgHmD7DiSHXZysmMoJQF1/UpKWBB4rzqrmQbQwC2W7oUeW2ARYCS3LqgFykRCx6
xXM4kPSYDNO0o+Und1qG79Q3ZPSR/J7rHIWnOHduijPRkeN8oCzV/mDU3RetdL/dEGOYPi4R4fbT
bMAYsazX2FAjmUP+vGttjzZTmJs31dOUJh3p7zxG/6wxER9RStUz+kb1lpIWDRhUKhJI7DCgjiBr
KCr1R1xR0XboFMYTT6wsq2yPwoqKU4Eh9EROIG/w1jjORP8XfU2bK3ng0A1uMRyIpB2XpQCdUkg0
mGaVRLGASjvig/upnBrVdAIW6ffFNfYKF9Pac/LntmSvV32FQcavgN+i70JSy7hzRb+TG11a+smA
nenrcVDpxVWSa3Siq/N/X/73OeU6f/RqyHa/X9ESWBKg6Lz4aBoYlGciPFpMDuhIkXNN80lE6YAX
hHALyMvE50VujQcClIvUmYBbwAFEbJUnb3HoGeg24MXjOsdzm5k7Gt2kmhhba2I04FZReOgS7t3F
/Mhd/6XVSEVM5UHe4o9XFD7MTEwn1fIROHqAq4ajr4c0cogCcZxmn4RtkFglKu/lJYly8tH1p9nK
fQ6qhJj/vqOY9I/kjzF90fU/hmnlp98r9Pvu93tLZtoTX/S/fwuXSyg1nwaeTkgHKMcE4n0Yn7p5
SE7QbBYIRO9wwO4Y/jrkfs7xd+PWhC1Cjz5JECun33d1SSimkDVChfYZoVR0HjQyPdj1kKh/iV4y
hitCEpwd3V8je/LO2MW9s+icLjAN9yXUjVMWj+HWTqH0e76FKF1JTvUWirxCms1KpRyFokrI8+9L
vjQW5YgjymTddJKU6QVRarRXyhOMhkQ48qJbdrZyNOIbiMwgKBvLRNjU87m0do3BIZTYb33j1ciD
vTpqqW+X1FpR9lD7jSgw3OQnATx07ipq1t93GLVXfW/SkI4beBuR9h6SWBAYhViaUt5oHhe4ORPD
mEFeQpoDsuMrnpoIvb1Md+7Y3mnFMVESM7caSnN4PWGCXGkILwaQo01oatkm06Ivkc5Xp0XKX3pq
izcIp3mG/z3s27OVwWUQJGgHKaJMxjCa++i1DhQ1xVClcftTDNVkXaQYpCZnRgJvZDQ96uxiD9Gu
6JroSAOiO7dMqgOw6G+zUMecM+EWBMJPVJrWoSGZFQAmVi+XnymuMqZdOlBXg4QZj334AxHxKTXS
6LnXLfyjMR2rbmjQFWFW5B+gRSSjRXfbTk6gSNT71P31B+m8etj5L57Xki5QF2Q+DMI5uYowlnyo
mG/PBkShNh/eYbxxvtPUsySI4tpVJtJH0wbs7pPSPid5uod4Uy5f2UB2mp0+isB10at1y/CbDPU3
3zW6jzZD7GmJDg1DOT5gcZn3c5RlO7qTOGuV+ZD2DIU9ekqLHPZsmaN2Q4FJg3Iu/9TSpQk11Sf6
zsQm1eNHwnB8J7OoOdaocbZ+4jHC7803O3x18t78i1+OltcACE0MtG310DkKN+dgayLYzqikzyHV
215IWJSFrAlJSkUJfgujhd6q7sue382aACnh2fhbGAvX+bvlZg2rlkPhYKd7o+nooUG0RG9FSFSv
SYqxVvTIA4Iiiv42TZzS9ABrrQYOOiWWqENxSzJgFLHG8p+Ijm2vzYnWntSl7vTxkWA24s0Q5b6O
bJ8wyPYT0VrTrP9EXdLfLAAHpzIjP73OkCVFQ/KZPRieGP6mbUWPJM0ixrVzfGtH+LdZbfh3RE/A
J4V3qt3JeJrJPHWHRXMx8pefyRgnMZT5kiDVCi8cIfF7raqbO4MBBG8WTp6uhLADs0XsyHEwL9CR
HIhMefs38xPiE+fyY1BOseMJMA6IkzC8NC1H4Dr79oTs/rojLqdonMPtVPuEbrZcPdKa2m1nmuAh
HTEEUWhOwZATj1daJPPRKbkPQNDZQsoXSdzzaajIwPMUpIeuM15EWJMqMGWHqNMC28254ZrizxC/
iTls0fzMgPPpnrIhLh9bgClZdX5ffz/LXkGyphO9AyXCtsoGlKlxOP6+5Cq54CLIg1xLTXr5EILT
///u93Nd3b/38SzWXTu+MEnxLxpe2jO38Xo0i/DSLy+/n/9912OK4uA/NDsCmhkC2CoKfv/Bl0Zx
scG+gfs+c/hcgyUON2xLUIoHEV1Atymaztyn8bgrjZJ+bRZvJzdqrlCh/M1M+w9xX3YKHWUfY5u5
LIAj4GY4NEvLseFkoQ++oiXLr9lAOq6fPPa9JGJs+XS2vDhlx1C1HdHhtSPnVs5tv59PPO+/XwE8
OL8WVf02990tdapmC5o7uf6+zHmCAguDyMS6TUknOTerbqNMfoGyhvXq91cHr9yVDMf/vhNR626g
uXRrsSTVxHfd0wdqJKffN8K89npDG4eSeRfHPBKtqQVpNWbsYBkxyYnSnkg0zYj1zLdzi++w/mF8
Yh+U0d0gwwSIJghazZ0rzdBpPUBdN0j4vVNrhbdWnwIIs7RlrYGwc1xMdJlNVA+ODqDXqHqMrNTs
MpXymi8TsdC+tTQF7R78pCRbi9LWHp5bQ2eGbul3vfTHp0q7VaXxGTKV9qvIOJCgJlAVP6G7JdJa
lvaWkKS9C5P5GmrDiW7mZ2Q2BdBTjmXUBcYzNBL77kzmBvY1kOFY4oiBPPpQQBdlVSH/wn2E61kd
i0ELN0CSEE/UTJxwxsXbLLXGXT1k8tlx/fxkuOQcxHR7A08DKIaDXD6v4qiH5oNgCoBhlVenSIY/
HBfqQzTz+PjxP3eo7GM24B/KtLVesf2KqWeW2Hk0w5kldl2+hhzDyUmz3yr08hu3kfM1CXWC4Wq4
9JWE0u5LdLYKEHlcpNM1sdAUpeb0x8G7cifsylrlhnmeHZ7f1tD++MV45Xt3904HT1Xl5p3aA0Qn
OjJ0hTTxDcZdfasJ8rtU/QoYFA1YROw0UuWd1eNfAGHvAEdQYsE20X98SZu02A6eN16KwukZZTAN
tIc7jCP1BMX+M9GwPvlROiM7yMkyJd2rnvrvXtFQSp0xPeU9XATYsaRdo5Nitm4d+0YV9x4OHM+T
ao81iWKbhpbP2g1xIJaTo9591KlpZbevkBKhBOBrSGc9MJzqhN8aQpud1tsSgs2TYx2qbhy2fm10
W6bn5j0Dm3wgjo6cL6ZAQRw3P5rqPiYRU7NOVrmFjLOze0aTVlbqQdnQvG/GCvJLnl4Nixnm5HeH
ofUg+rhtsyWehkFsDua100hWizTv3jhDdXSGGkTm3DGFdOTTKID05h2hZoSWDjSMymYjVGUzdQ/t
RaltXxmDTdfsTU9hz8CuO6F4qDINQ6Zeccyvnpqhmy6DWevXwegJZjDnz9+PZFpBHQv1P7lrztdu
+YLe0QV6trxmjsfnUE+YOKbtlazGdk/aAyq5ddsRutqOaGMmBMd992ovIuspZQ1nKOYzwhWVdZUW
hFPKgQ8H3NXKE3UPPUrqa5FPzH74gezE+mfFJTPoycemku9LQ9os5V2Pl8Wst+2QoTsu6kuWj+2V
Gqi9uqPX8mBydocC14RVeEhMWH9JSJnL4QlPrFVjF50jgzu6iw7j6L5jK0QmOhh4U6oTtSF1d0Km
tWdVCkhXbu7c2H8hZ3LrhowCQLs/N00fIEIGfcrwsjSa4lY2TOspjtxAt8r66s1Vy6mJXii2k5OV
DydTVZzOfe0j6cdvQRjKpUvdN3+wN5qkJx3DqT6HTk4zb0B/NdNRBMPu4huZJYfl1OOxaSSuRXjF
fYb2cES/SUwBDF0nXLZCJycmwKQhYLuk4U6krs69evuoRze+Zh3YNwkS+ha2w7Oe0CwwR1XvxowF
F7QDT143qN0Is3Dd6al/gLRKAZjqb6J6zhM4hRg9XBJwZKF/D1o2vo1CZXtLmw00idpuqob+zRUI
QZEC20cO1wplLMbuKpyOU+HNj1qRW4/cNNhmnPHcQTNiVevyI6nqcgP0aQRGyOo3t/ARWWOZjocY
fCxtsm5z57063Oka3tqXyLanh7Yr/+HlGl95BvnmeuD2tYdrKRVvlRCEwzQixi0el+wXDYnGMZSk
tn3z6Yhc9BFNld/p8fPgzjvdgnk9I/AJtKiW75qk4y0Q3xjj2BEAOYZPuiKfG8/JtpmEQ9OZ5iaw
7mgjB2kcDT331kOShOsuyedj3cXZO6134gFo8WaDLU5gzOdrP6DndwyRvacDPiExMyvwY07/bMLA
hXT9Q9pWfSvq0HkaRhI9mfgrN1IvsWK/6+L4JGxTEOw2cKxPmvxkRdWpSVqmALaUF0xS8aTbr7UR
/F4buCcrv+d/ntuZQbVXOks4Zr9Ow27YUOyR3UErbDMmDFPzsSaqg74+c3kjaMa6vytVPU2jkzxP
wNZqQVaNV5jaBuIiEPw6786oBX5EiD2mWK6WD5no0fLcM1Fn6TphOzg3feOStpK+5qaGktGd0/cl
1WDVLzP7SaB8Vkn21pvPM1ah99gccB53/alTEGggQ1tvrsdWzp//QMWA/L2ZhvccaKetifCliYhV
tWL5D6/fcvYlYpaxChnHLZ2Uefaso93W3lom+pMzkYHTjJO7FYZbcCyCwWa/zMLS+NElCXZ1WGz9
Mn11FVFSo6HH78uJYd3jVTv/fufYPJpg+g4O4dcb32fEwrVEu+u57dbs6MV5nqh2XdHUgTB53CIE
VHn9quVRdrca3d1nOcpDiAEXgxS4DTks2cFkQcELZ+4qrcOC3HfleweFB2BFQzg2+gJjtgh+HMOP
tAKwYzpfERSLB2XLd4Pp8kVnJLKym8p7iw2+sIKvywCzCoPJmtQ79Jcb9E2B1rbd9TOTbKvRPofK
Mt6rGcSeRSoK5qQ2iJI+e3cYnjZee0LQNd05EXWrxhvyfe6Jz6jZFzgy7rPZfWcleFvWhWbrGP5X
ig0uyYS7T9Lkh8iQm8eg4bErlx+2N//YdR1d6IsQNZMmw87rsiJYit53zk4vWc0z2KLG9pKovxs0
BOvJG999h2syk/YT5jWKqtzBuWRaD41U9qPn9Bdg1O2pNeX3709d93869u3tFHMrNEJ/jiBD3UsY
SylUisO03PaiVNUNlvsXCLrpHTVyj7l+69i1HyRJob2DdwgIKe43M2K7ILf9iZ0PJEclreY9JsYY
uyGBlhoqOU/NDn88pu/NXD6X/pJnlFCaGuy/jO348aXjfJMog+Gb1uBB91jFk06RR8dNayrt3nu9
+UCkpX0Z7HRJDmQBGNy02dUchDc2NeyBXdTY2U5ZBvQk6LRPb4mI/RPNrw5nuc0qMEQv1gQ7Io5k
f0a4kgd+qOlUo8h53UF7q6NiWA8xIkxwhPlGY+rMVKaCGghQgExJRCMk+j2UsSnOTNpumB0fybmF
eIV6P6BCQY9se/o78tgXFnuULZyR97OcysXp+arJaHyvS1Klya670VAnHc2FHB3G2RPxXuH9dwvJ
QzaBuC//wQUX74zi8EWhpMLrz6jYBiRM8hbmbq0ARuHUyV6HT7WhUIjIIG1RybGJciwiP225as7M
GF6Hn3aYdIyQUvH0jKO9oWOmXqApupeIEyXJGVP7Lng6txhK2NHNmTRT0862YH+hYSfTqxFF8tTX
KtsUrbVz6a08jcW3XXMMMeL4s3E8JB3LL7MqIkVobyf0K6fP+uCUHJDwQPz+OKk+sh9PO72InbNK
aHJbzV9WMdoa9nupefKA+HreFMgYKdk+plhf0wC+yNSO7rmsYZn46jRK8TH7T1mF39NJOBBVNC+2
GGydvdSdB68o8ptrtE+tbTbnubWRHdTpKw2a4UUDTrCJeu1hdNCpckXdu09Y1Ur61bOWRNkrPYWN
CQnjk5TLRU1YhOdp56cTYgAH94RZZPO7nJnfjDLe92KJ5wnFbeoikmXy+ivpomKVYWsdG+27TTF9
Oik73YhKoXSNMWhfBcU8DVh9RPfg9YeF4474LQcFlKn3UAuf6InVPwgTGSWh6BQyDwlQ4nyTjl7+
kvlck8kd4qvbmNMBiu2XO8NwV+lMGTnEKKsSHWNGrd0yDB7Q+uOgTWwfnkn/JFzL+xHpZ+2ZPEBz
6z91WfaUgF/ZpTZrkUluJrVlhqbAIAdHZIx3GVwzqUsEIiKCz9N+qNaJF6sg66rqzvl1Xrd4JO9C
+K+xIsZcF/mPA+JqUl7x19OcaK37YLtV0iQHq2JQ4zIqvZSx8Pcex0hsKXaQtrP3METE5ihVH5U3
yWfTqx9N20IG4mRP1MAI5bryq+QBgg9nXASjyXtSZd2mNOX00CGsYP7TYwTzoiOd/fQyOBw1m1Zz
N5NhVrtRSomQok8/cS7e8FqAvGc02E5LlnNtNBT3d1aA8cOwNISB7hg92TU5bkjEuksFye7QaUvS
JBHwrAORfRGV7eFGaPvHxLa5loSWBVDIMRkOLVIouykYWiDi4xStiRJvzVz9o9Pefzu1/m0Klb8p
QawI5oWXWeUQN9okDNDV5UfQIvklX1ywHlaJJ2YHFtK5Jj5mfkGAy4hzoDWZc/Nfz1Gz/B6deshG
Lf6jDGZy6RLw2HiEGekZGUQDtDok554fOKNhHJVDWRlPlHUqLwlCnbKR3SlBcmOxlXlz+sdyjGw9
mGO2z1mW9JVBU2lbm7i6/vNxoQb4saNRYhb2w4tedtGJPnDAcs9Hk+cCI8e6srai1CTLWSbX1Ahv
aiP7vD4U/RztRzv5x1PuX35fuI/CCyjaaCtwuHNcnZmItz5yqXjSLoVX4MDpk5KuRDJvjQS3hNd6
l8we8KxOpvQo3eRhGKV9bFiE+bKauh4W29U2bP2M/Q3+Sypm1kx8u63RLrZqfu7/fFIazyl927Nh
2hLngWD4mrmX2Ge72sRDUXDAY2WJtbhZIvYA0S6/D1N+cpXyLLn03QsABZyBWqwBiKJT0et0mYwG
FghcNYRY6Aiyq5FLjjQuStC+rsn2TNm10EiiEIrG8vr7LiMDFT1o+2MztN3m6O0RZ2np9T/ffnkX
NricAB9dUKEYu6n0cSjHNFB6vfzvC8mX6ExrNuBWNz+QnkWkjGDeVlX+0nDVdl0Sq+OMkowkWMdb
0kwZYXUuUouGMAe7cijha3kkAxLJSWs8lLMx7wZORf+HTonnc8L/OAHeBdZVVNjsDGIsCR4jozJa
cj1pY1nMBjVEyrRljr8vxmC92kJp22T5lD1ha+C+wW9LEMa+AsFaVlp0MiUkdGB8gd0JtScpYSsz
S8FM67VblJVMBuGvHF2ngE3s5YfxagEL24wgBVaOkP/sIpb4UPb5YnEnuwGfe4gQ7FcsTwYSyaDX
0W4J0jLybpMpl5ERPTsGlBZZ4KQWvzEqno5OT1wM4tjnxlW7goE6Q2bsL41oBwJfTGvlDs5L3o7/
HDF1azvBJSlzjgmgIqdBaeuJa0esSUVeE81F1Og1xtgAudHWrHBYY30z95LmMUuTOvpN9BoCNqce
UGB7lG6R+ZMi1YnVwSgkXu1KS4lHgEXLX8rbVFwVsxh35KO2u5gWX84fIzRD3DoErrHA5YAPGlQy
+oI9/X1XTrhz0D0uV54hsx2n/roj7UkrxLyLBnlHeamOosRW0Atxb4YahzqKd7zs7p77naTVnlxM
pD8L+sE20Fz5SbSeDUOsNYR/xBZJjKLL5W8SjWCQMZo39QL5LBI6WhrDRVb06TjGCfysekzXdBzI
c4nkzvTml9/rNDTerunDMGi99FbYxGYLpsKBR/FvWaTApGbyZywxAvf3ydPkkSihygMfpNsGokgr
OkVtSMqjRnAY6i4OLlEe7lk8FqOihwajdcn6bklcfh4j2Gsecd77pqWkcjTD3DPts/dRwyrO/Stx
QTsup+HZvvho3GZdHgcTINvg2yb0BgaacuG/1ccJNwMPUrZERej5NhU+tAc1HcGscHALUehVRXeE
udkef98pzWCg24eBJLJ3i1n7my49cFw1caYCwBV5nCz4zlj4Mm3llOggf/87AB0Krl0OUtDl2chi
qnyj7zBFw6jsk/BQeyOChwpHBvrbPjKxilvzofC6/1zfMUK/toDHM8MkB9cZ30vbzHZ12oJn9vNt
K7rnIaye0pTBtV0N+oZ8FvrX+ZhuvWJb+O2LlrscyvT61R0bVPlDueMuwQ1mMWA3Q3jqLIb6inMj
2MIex2JnaXeas+W5Sy30+SYTM+aBNSDFurojTiPcjIzONIFekWVwzdOo5IjiE7bqooXi4aZ44cin
QF1HepYCg4InHhYuIA+lEfTTP+Hm1rfEbTzIZE8Rg0VnoszK2Hq5T4A/h6l3ibTowewmNpaYiAu4
sfhjTC/fZpiK1hwiYJINVrvXNHZDnZKVJc87EeUNpqWLHpysuhR4OI7c3vA7eVjLDYnCdFazS5XT
vjMijIp4OY8R1iTOMc2FHFQESW1PXDs5BotCwuJMyvkL7Ge5JL3XHM4sciGyT3sg2C7Csi1y+5HN
y1jF4AvWXacXSFJim+uPSXnInePkGv5q0Anw7uHZn8iR6Xqj3buG/YIc+NolQ7rFSoMFxoXsOzn9
Ovey4VGLUQrPOSmauAX3lud/GVBp0rRX38M8PE9+322Iu0mPaYZwokkQRSlwGeADUWUNFpqmUDfb
/fK/IJJFYFd3o4NjE7eiJFoTrtNHPfwZURyw3aEB8CLiDxFA4WG4mBzqgob4IwC0YaoCkna+iAP3
ArctUWR0JvAyDWmOOXAR2/lDdrMMOp0Mm1889P9eZsE2NbsJE40Ya0xiFfessQONkLd9yGzZdus/
ZpSXW1QNWLlLmDJri6bnugWiB9URCsfg+r+78LRrvfwJcRHPl3NnyDyRQmVXyHzYE9vMJxLTYkWT
TpivOZ6Oa3KIyL3FH9Va2pGiON63LKlVw0fF8qIMQSBDrQJRP/iwIE+64JfzJIBLIaueG6mjCG1k
UDf+Ie8SLQgTQHzdhJc9JY6279GjTujl8Gl7AbOsiKa2+TVOBFm2ESmsiLZ1hiUESZSdR6r3gtKa
KpjnA/GSLmj53++HNjjjPobkMcjFdFfAMuHs056yGeIfC2uIEZ/7Jvdr1Fkti38yJYQsNvY/v+yI
JsvMFwKuv9qOBhbd44+ZsnfH7PLeKchrQqLT8kaWNRIvVr/fyUTMiBpRgbXPvOdJkmzux0lzzvx8
Sehuo92Q0tpVvnsPXeSbnmxffDliccaOwVFtdHemP/xpGnoA0mmHraxmd0/U8METGIWdHu3xPFEH
rDjwwivEJDVIM8Ego30NhP4GBgTEtkApBwSO6Ag/fqHNxVRmeYkKPdzJ1HvWrUZuAd/XlGTPIk+a
Y1x+kXNNOrWb47hcnNiJOU2n3xfFJIGLQRFKgqgpCXXCVP055KG5awrno2z7FwZeRdBH6YaFVT8U
Ep9f7rfjydBrn4wwNj+BvAZZ/MkrEW9LYACeToxCQQPhQJI7TcR0PBXViKhzao5mgxWJ4HnolTEO
+sHSzk2B3zT0on2DKLTPsBPH0S1Lj5o2vgqYPK6uSMbVobPAYTN3w/j/uDuT5ba1bNv+yovbRwaw
Ue4XkR3WtURRki11ELIto643yq+/A3Tec5wnb2TG674OQwApm6SAXaw155hzmlnFUrs2XBtRoFwx
9Tpb1jz9YWDfERp4NfjkX1Alow2iX0owEmHdZac/QKCo9sUYoe4K6eXkPbmWpkLG2bI/zgqK29LB
RaoXD6LPBv62LC2pj/3MREJxprEoPxRsbkuj8U4k2qTHyR1hREvtPE19+izFc+Ii50piz0YPYtYP
Zb6N/eAax5XxderYD8WlFb56gZewZGWY6nTYoRINHtZ4GykH1IsV6iaYkf2J9A1jO6G3Ch1ic9oE
Iyc09XenraHZhQ7fVoIZlSYvydj4kiNCvNgbftf5QjfjMNwgNMAd8r2rk/Y/BImlq1qzSZAIk1Ne
lB9jL+QhGLq373A/4mUblBMoKOjbXQShDm1BtnDlcUptbWtkyQ+2pky7BiVOuNf4YI1HajJvJPPW
uyD49CpFs1iLw22dJUubAY9LnssgNoA59l4ISc8hqUwaQ/VAfgUR686b5YCkmSLd3vWuDie4o9Cc
+uK5zdxoHymYKX1QPUzpTxN6yA596I8J2/ppNFiKl+h2obH+1Kyx2HajVcN0tImHj2lc9ujV5Fqx
gloW7P/RZdKpICJ04yfeAxKA4kAxC2K6RYmnjM5MwNQbkLCsEy3ujgn43mPIdHasu3eyuRhVxw5h
MfmqCyAwLsIqzNRpncidL0W/KavH3gLrqE2XMkcxNjjWJuMv39tuvLK67JLUAeriFKtDPH7QFPtm
RXi+myL19ikZnE3m/fAVIaG4PxDIOGnVr7scEymjG84CDEYZhoJ1wHaVCs7sbnMSe1EDRV9oJcgN
0wckNpRs1brokEY4rccRqIPTZecga3ErhKSmtqN9M027YuvO31aFBYYwU/oXBCg6Ic/i2XE79dxn
aBPKhNKUERITZHfoL5p6r1KwqUGdPSad/j1VRbvL52EboCnJAepTUkhZ0Yevd3a8gi2whPkosYtB
bo9980cekkiWasYrG4RzG0/JhY0LHEmc54GsXwABAARV6IeImhY3F7C0VnfOysY5sh714eAPLCYw
FQabxq5/VDYBr1Q7VtoQm4tiUCYiUH0bVCplNSycZZfl34NIEK6FCXM5ESxMWIlOXHhenHERJGcg
XpRreHOhmsy1lyPTsScJ7CP0SCRL0s/I8tOjFpjfLZ9MMQnUGesuNRhTrhttOrY7u7E+KckTNQNg
lbLWspgo0CcBZnHiNti38RWDcaOimqWSKD5cHHrzPPSloMRmYJ4Zuy2BTsUSQhP5SzP335pw7UbW
Qxd8DsNQPsywWLTU5kIZcb1VDGhaazxxM1E0srINplpCSUa1GklrXECIAoNdetc+0r6nY8EdHGMW
t3zpL8O4uWh1RLBPY7yMCiC+oHCP5kJH1s/iNdSKm+q6n1bXHpA4LSo/hK7aQaioAvIYWegCJkbA
MZrVVcv8swgN6OslVDC4GUvKcv5mSqG4xl51wGy7SCKHPOV23CZD1C38yjJXUwqfIwQHtQpmNwnp
Vt1G78Mr8EpIOvklF+rY0R1ddGbrrgk0vI4eAclpjG3BC0L64UEAOdcvzlasUGlzsy9dXwfJBrIB
C4l9bfCg75Rj/3QtbdVA01zWvSQ0C1y96t7K3HRXSGy2GKW9bUvTBfzQivcJmCPHfOLRHNuOWf9J
vLB/NqX9ElSmtgvy/Ksqkks5ktdVmdiqOsyCMZflqnWBymeuuaBRThCLUdDpt6YVW0MELHW5R361
HGqjWppFXmCBJTg5YttWK+dnYlunuCOUpXd+dpgKHyIDrkZoJrt2Ki+9cvSd17BWnMY3FiWg8uor
eiPM3CZigVwz4abRWiSQiqIcIuVlY/Uov9hbZ5mmGEtQWI5hgxuH1traKykkDtRIF9PgGCtsEYUo
mSOxYCYgqVriO89zaC5jcLoMXLIPDGdquIexRCSYm7EOf4mi5qMslc3Fx7Ipm6Ai1Hn2DKkDsmKA
sLXv95meT2jhEJURRw1aP2CNEpN72HRfxxgioIyfaCPXWE9cmIcZlrPBhRHsxOay8GASlrBqvGNS
N692TSIbxSfinPBfJzrhb/TQHjy2DZ47h+ziBvRyOk9zailldzjn3nsSTu+uILfOnQqBVCXm9pti
rpRVH5Rsw60W8EzlAJ6pgB1X+oYSMaHtY7vqK/UwAZzHE4EkoOLuha3XaehfWWYRj2gsBayHAz34
eUAK0OLjWCK0y9nlmlEcas2lhYBzapWKgqwgaafbTIXEsf5RPMLU9TWE0ILjg2WyzzYem0GvH+rc
/gRKzka6wI5h6S2VAjFdseNpK30OPptKbj2sdVRgwJy4oUT+Omkdq8DqlhXTyplkeVQ1oQXK18HE
QZmviBP+dFsPCRzeX8sSK1KKjANhVZ+GWe7MArNMijNq5WLeTsa2WZt1g7ITljKqJv+CioIBPOqi
99LUmPAOEHanV5kGX1s7/XCUu+87e7z6yZXBlBvtmz5Uxjm2FkVW2jtkL3jh5gFhDIknssKoXlJr
YjEkq/Ip2CiAcn0p3ySa59eSYQbPL4HMbW894Xv4zubNJ6uCQL2y0Q2qm8z/Laakh8xLPwzCNcym
goPTdR7u9zpcFRNM5K7CBiE142EsrGdajt/KWn6VGQxQ/Irs6vxQpsdB+TGh29rT1CucNyGb5dEO
1iPOZhDkQ4PkutzDvcbjJunz6pR/V04cJDu+TgQ5Tsl6GkiNa/UPxoQiF7P22S3rYEtqiKbwGpdG
9mYk8SNIZQoo+p6CQHMmhh0xVmqG20rY2VcvQMzKMj8xcdFEuoMvTD6GwIXpde9kYslF6XA7d238
KNt596wsQsAKXhgYWLoiIY2l5u0nbwJ/g/vYnnM4XGwx0BiQ+OComjdBEutD3R5x3BCoN05MTPV2
hCpMGEvwoIgyWAa9+aJYI6jY7xeeDgTlHsJW9sMTNERKLT2chyD0d6lsBDNETX2jIQ9WH2bODp6P
wk0pnAY2opteGvtGgr+i3ZWxi0urFVuqdZOazDK6n+7yDgNJx9pbZ9tBXgm5MYVZ72TZAh5n+TNh
rK6S7IAovZn8ByX6ku6IPmzKpDPw8aIrM9PhjXWytcjQoi0RbFyHgN59mMXbJjFgPfaYlOYrOWlw
+kQl83y9ctG3s5EFiUJRi/fJ+JkSKbym2rfrTAMJUTVx8R4r7SkjVHIfGO01YEm+aGNvNyIOxxrn
vgv/e0Vq17pzgXCZmPhDAPbtMA+OBuakgf7SGuTjg5FMPwa9HFYVFrlQn7jNs+JnA0vOgJ9OAWvt
ByOCPTuiLkTLyscpk7O/g0hYmNNGhO6jUZcDcb3dwUQcXij503Ro5NrXaLSebOofK68D7zbl33SF
M9491eGnipD8Eqszbes2CPfKK57awOVj542DHiHJd3euhARuYOgIq7RyD2qBOJeuWzqxW+7RAvwo
A2xw/C0vaO5slH5B/OylUNqJggiJc27Ci4m+ugmk+KKj1d6MEdrqNpH2YwG+E08it7fWN+SItvgB
puLJHG3r26R7SMtx3z+k5Zgc0axJcCEg9IVpsEhMMenUvb/zIxZvU4oWLOe/lGZePcyRP0ar67si
kCuEeyRK6l+h3JhPOoyiQhU3ZON0I+v0itX7NFDXM/kLdxbmoSKmYopQuSAGGbuBt4XIdrOxCPqs
I3RZ34RPwSsbPeS3s31rllXHDfUUxGSONReR+xdsqug5NfGhryMlXiw5ME52eCY7/DBzhlIQIoe3
0qdNkXvsxiiVBBZ6nWRqWSAPeMdxbVMKrl4nx6PiQrym1WFXYNtGbdoH66/mN9hhi9+42TmdosfY
7lw+zESRDkDqphhq2gvW9BZMzXCSuiYRQxvU+dLW2Xt2ck5oyi5LJxpZcIbGqVQEBWVWtQvGhqgw
/+SW7ClcB+JL1xUwmKMJKmIZjguI/pS5RsoNkAGpfESetfMwPi8CrUcGYFHqCOA4qeBMitBbU1ZQ
o2h/eu4Leln2diXeyehbYBAyAinMW6ZR/W30br1B2l5q/6SKyjLXHg+RwXIntZN3spKXriU2iTCY
z81ZcTNvdgnkSVdc71uSUYlaab6FZXvItFvFEpOK9TDunMZ9R5t/DGSq+MsF3HAjYxyqeXTdgFxD
wtzXuF3VPrLEmyizB6vGQY+rbk2hol+AQWf56MUvXhieILftPXd4ytzy8N5qho7klbzcDMDqsjHQ
sMmq6edSQo/U4skMJH3CqdokSNsXgemfa1aHaz/BbOZbab4Pa3lplO3gF0L6S8UvXNtjhiGGOSMQ
R4eLbinLco5XhHhYWXvu6HLnW/3Wg9KAOdW9Jv2PQrJaQV1HAaQgKmrIx2zTOvoPZsOY6pqs10Cg
6q2eloI415bSBNzvU2vo3ybHaaiv1tqWei+sK3RFDDdmsCJblrpXrp1010pWessXQgNWbsvR2wYG
Oy6XLKYNKZWwqeRwdM2YaoCVb8LAT1aqhdgTjz399Aeydd9BTEI+Y2l4rLmtFk3f3Bq6MjVywTUh
76QtNd2m7rDSNFhKIb4hWokUXIz8GNkn4V99u/k62XkBTyeTRyt4oxZKN5dlc5HJ4Oiq5runujXa
4nI/jFW7Wfo6c3nm6uqL3wE7g3pWqGHeewP0NSqwDm6CrI6xY8rBjupSF08itF57XbHJpghqifol
7Zt+n/fRrir6h7q1vnpZVeyMwrAJJfV3sWFYq1xmOflpW9cah1UMGycNIN4lNbpQKoFZ5jd7RABY
O+y42Nk1IRw2uPR+pGum8vEcquFAB2xRFe5eT4Ajkh7ZR5SwTWmNK2XW1LFJR2Lni2kJrgK3rNhj
UKTOzTZCV6V9NQBnWPYWOjDAt6Sj59H7zwJr8CZ22zPLr6/98L3umHTLNJ22Qd9DeVEbHRTKEgmG
gw7bOk4oDJAxljsH77gT4zwKbPIQtIgIpqpSlyGUxP4Sr85eAqwi5qsIMcOUTM9Wt/XpZG2Q433j
+iIgLE5+VlRkQdn6j6nm4JPDocp36Md0Qd9blZUPEHGjhZE36/+/kwUcyP4kJ3wf/m/wWaw+1Mc/
YgQuH9nn3//rXEwfGSai9vOf4gXmX/oVL2Dpf/NM1/akcIgWcHTD+Z94AVP/m6BBZkiLFYmg9ELw
QF7UKvz7fzEk/Q3tFCEYDle1Iz1B8kBDX3J+Tjh/8xwP3oFuOWRMebb8f8kXMNx/ShfwsBW6ruFa
ji2F5UnLnZ//LV2AhI+A+nTZL0hbgUJA3LqAUggboPxElgR3GwnFoutCQSQWNZWuaHzWI/XVYwWI
M6Aq2WLFNhICuAc6QNVeiy+/faOPv5IO/k/eZo9FlCsiDQRfxG8BCPe3SAqHiwvRcB3DsPkKf3+L
lZCtVYiJCI2xnTX4NoWzibwB3QynGybGWH2xSjfhLmQTooWRc4DM951WdnMaEtLaIVIbdN8YI+l7
xahbHbxYboR/2qFCgVhqOkz99P4f3vUcy/BnbMOvdy2Fq+u21G33X941cUyw33uWBFSHKQuklVxH
hle8z8pvQqeLbxmdpdWgIJFjoWgEIXqx6dhX+tm0Z5VrXKsM/K+H0rqalfC+Ht7A0/UXY6zTo0F1
D3jeAu0jmBxk4VNDKqIrip+CViqQhdDaWWZHIs2I9v/ff7S/fjLT9oRhSMYcofPB/vr30Pk6sQXD
OxznrY8OS3kcLeOCwQkgnluHh/ucFihtWur29t//3wbBHv/0tfKfOwTR8/3aAgSv/pc0jFK5YB1q
PO1uYx5tixU8o+CL5WgYoEjN2mgRYJaoEdOeFofp6uuKrPKnOAYtwCD5H74JIf713bim6Zmexx0k
7L9mc5SBK+hD2jjsg3LYUPXBgkauIeOAuUkBTiyQo6pTZgP9kkEUrvTcRqVTN8xBkfUcO6P3BePO
twg/3CTMH5E/AsAWpdporEFXsGhYyaHhZllJkfU/fJP/y3vnnrdNhh7LclzvL9+kCOng+HZPIFgU
ZluXNqgTG9vCwW4S9A2okRSTnkDOGKJBhnqX54QfBGTXsbn4D9+j/S/vRTrC4W24MJs8V7rz87+N
QlOb+Li8XRdKBD7UPrKsU5/QJTc1a9XqZcL3Qe63JtngK4iwtSW4W1jZzBIC32F5iN1lwvV9vj9w
Y+16E8YUPUXjiO6l7XoMhPOBqlNxdOmzIrBKWm/pa3Dl9fJliBvxtfFIZ9QqwLSVV58y2begwoz6
oDEpP0wNJEfKzOkhMHwNzzhTvQVD9uZVya2gl3lwVedfWoIETgpdUAhBj550Ua6kFvYvFFq6fSWR
LUpLIWwEah/CwWR5hAInPv77v61jzQE0/3SfeJQHdBtXuaWbnmM7zCC/f6O57ajBtlkysEr/RM/Z
7hVtzSiFK5qoslhCDN/ViZkzw2UHOYZIUwd1NJscfbiafwwMPHELuN3qKBxHHe8//fWZYGRhLVNQ
V/enGys96wQU7Rho+xOO5X88YM+DgXo/hu4qUd9Tu7i/prg/0/7xyvtr7s8grcT6gebILxpzFmn9
49+6n//Ly+6HPRrKlULYj+jHvUzoyoa5d5TNswarS+BUDq4L4EM3O42dM2XIN6kc/HAAHK9lInEW
nsm5NTVbnMhWoY0pUrXyY5M6Pnnmg9u4W+wEe+mwNxp7TRymSKKRxM72WuJMYdvJGhMh+jWPhL3T
oq7iIlDGLZ4fqmejD9glaSOM4ioUzTYISQ0j+B2VUJV9J8+TgndAGHFgnPxweG0QQm+yhs2Yb8Zf
FLaIH3E4PkYqsY9k8r15XSCPRkxP0Ctsb282rtixlDBZVgMxNPDAbKOxD3fhwDovA4NDiIMFHQfT
+XOCzm/RzcLrsUt2VZoj48nS12CtCZ0Fvhs2twkdmSFj8xBAiKTmUZ/0fqo3vY8UG40+LN4uexFh
kALiXdG0sUAQ6t1z1nXj0sza5oXsS/4pkv0eG0pvJqKVE0aPctnb+biZVNpuYT2Jfep+l/TGsjLR
Z/+o8wrwB9E0BdwNejrqTyI/VZRw91av0fgKJhSx3KGqI66LoiMo/sadyK4zZstBg1ei95onrwle
SisftkY6sM0vLO09M93XiKSMW2DpzbHrOsKUHAwBPijuta+jlOczNBfoyLNbFcZ+lE/2R+wYl6ly
2hfbd72dzLNpo5me8SYIRr6/AHEmFHyF38AiVeFKYcDT5becZvCr244JJh+USqPX2q8I+odNhmdo
cz8MG2wnKUULLC48C/cEoaDXl5f7IbrLdcJG/taEpj0rndQusJj1Ya9fIouVAJM8w3GBfzyfQgIG
sbMeA2/8/VnmvJbzvPj+EKbJUYd3FLmJe5Ii0J6Aupg7vJTxsjJ1IMFm4T9F2nRzWxtGynzKlxXS
DxTzdEM4vP8W1qUfDBPm8X6KUlBylNkY/3oFf5B0A/gH/E0+1MTQ00yPoeg/4rnRHgk0kxtDcE8X
OHlJyw2CKyLp9NCG/o/7K+7no6YkyXWs1vej+/n7v+GgKK3xhj78eb4L8y+92dfLtLaI12BVd41F
Fl+pR+oLKfSWiKcx/nWuKNmziUFUm/tLmNVi4ipbrGtWPK5C2jjAa7DBbXU4LlT15uMMMNg+acgt
HSudvbSHq3a0tPhJ8zJ3kxeGjwKqTp7u54oWrihqpXF3P7w/ESlv1ecCUGDNuqRo+T6aURi7NiLu
jdaCeau7qL5RbqyYFW/3M7lP5ptJkiTzBecSC1mNyAA/35+9nxuzn8Q25E/3g8ENPh3SVHzwjmc9
6ChL12iTZWpMH1ZVfMdl4TyFMa1/rSlDBl/TOToKBVsyxm9YK7xXzUEewRWpzp4Y42OLeX+jy8y+
aRqWrNzUk08ThozQrU80HHOciLKfncqINpXWfsim99dla7hXNcOmdBinH9i0iHYEbHIlVqZiMsG7
MKnA/RAEyfi2E75r+BI35qSyPdQJ+Vzkw/XXb5ZI2EbLjB/yMo/OvY8XwfJwjc1N9RWIMVYFFIGm
XZONAgM0HXNiNfcCZA2JfUI+lPNDERCM1ZYpcYMF47DTxtohS22x6SpP22Hlmp5FtiLtJ1UQx8wU
IV5YmvolqAKwb+0U3Rhw905JDwnXGNdRkCA9jQQXFGlSLw6MpKvC7/vnkR3OiQyoqVFoMklYEzkb
jpKrNE0QkI36pwra6dHIJv2iFVjRMy8fXURxk3liiGXKEYGgEQg9CvvVSc4P1OuMnUqzN+DZ4iXA
0Gni77y1WivwaR8hoDdXUh2bK2Vo88Gliwj/osbm8SXp7ewxx9BP+vp4NjOI19wMNmTg0riIwdRW
s/+RqqSPQ3d+AAqtX0bmpW1hhO3i3fdo194fJuTdV4V4OY2N8kzUyT/OK9P/Genjm9EPxBkKht8p
BVFldjaPjWfPMZZTuIo9L3vJu/wxTMAG348mVUYovTrtdD9sVUwwkmFDt8RD+IQeaq07Dn4wGsxz
6IbzXAbddgwII2t8rHtFZfWnoNdNlnTRDReDd7w/mH/85KDe204maqn5lB6VTJR/PCnD4RANY4T5
GCiRNoTpsU5ymECibpjukwaqV4yR3w38g66r7sJWqrvcf/KDMj4Joqe1gFN/nr8/SahbvJV2ecvm
DEy5KexJ3bAYNbeKJc+skFiNRfBawXMxXRLE0IybwTnOYbiFabq2WRve8gEBCVHe9BRBRN3aOMCW
UZUfWje3EUB5Qrz19S5c5gOlX9s4sfgoPyypbcrMexNJQVfE1aAlWE54kx6ZebKDx1tVhojJshgi
GtFFdJpK1ItJP12kk7J9Zg2wAFmmne8PTWGW6z7IgG9pY/WYjETgjXQsdjFc5SWdkWldT5N3qtzS
O91/0nMfenWOzL7cCaVaLl7gFXYY8SHvP7pZMrH8Tpd+SeJV7OYFGjs+n4HGqdEphJp2Qmur6kjJ
atu1b+rpK8ub5EgRNYP5wXmDpcxCNMX0mJi1eOAlIHGzhiiOAFFxOxrRI4bd1yZG1CDTco4qc5wU
w7BxMkaBxFcQCp6VEBxNJWbBLAXXGrMmyNaKFT2xED7igmNT23CvcuMLBoUMrYNbPhYor8SYvNAR
rg6lLijOlzha4QLnHgsDgpte6Y4XyJ608nC/UauOlY/BjSWndQjMiW/YrFGLyq/e1KirLAgkqjMn
OPddZV1az0DOaVjbsPRA6M/fi12m4c3zqfSNMnu4XxkqMX5oLQqRzIabm9SaYtYu6nRdjKAVRit4
Glqy6+8P9Ooj6b8mspyeq4T/kct9fT/SlJhAVuZUFrONBoofHozvPgK+cx8LCfcr0wZg0T6rxtSS
O9zX4zGefxowaR9jRZcvmNdHpK09FTJz93WqN4txPsydor3McLHUGH2It13vHTLGjkMT4kMGUmZt
ccv6j/cH6aYJGQgptwSCiCXCR0JTzcq9oqJOVi6RbjRRVPVYy/d7yyOa+x73B7LlykU26pBkiMFe
uoJNtTPVI1l5rtWuxnik8T/fWJGD9hYt8k+SpghKM0Mij8Ak6RvPL6ojQuiHwkOUE1gVyRmjtTF6
hMAV7a1TFhftOSWSDdEHc0MfthlLc1lsosG5ah5w6oLFwbYnt5bIcK55zI1El4Rah0QZ+CYNqYe8
iMVC5En+bojsVeJS+wyxcAWONDYwEuy9kNjexjr2zn5J0YcS2kdsYFjLKy1aKahlx4TA2EVDzPQB
O+MJBSt81pEUpJastn0+5darj5Txfh41Voo/OABa1TXhW6g/9jRCp177LJr0Me5c4z2KWwBcYAae
8z6gJZ5Z2mU0nHQ3hG57gGWTAs0nkhFt9kdXNR7LTRrJVuPD8k2SFNEHrjkaXN05F11BoGhdXU07
zlaxCMWLrk59hbLba43wmSCsfB3hTL808Kd2xTAgJtZwgo9JoW8QwTVX9kZE12oy/ZJaQQxYvX8N
xOA/E317TPBTAgsKrlhw63meiFb5CEqvb8QTuYfZR9bVzcLuQv+1sHCUC+ID0Oq8JpNNLcgJrO+q
EWtD1zScaKQmpm4x/nAN6yfIpeELPR46z3xrZ0SgVM5EekVKo6DXjtrOcKuUWj0PqhZskZUgZIqC
UrBsMQGuwAu4686fZUY0szYyJyaOFLEGl3fU7yc5PXnz0f3Unw+ZV5jrpBerpOJGGNDRMYnyUPsd
QoVqIipB5fuoVu2mVlb3NqAuk0kVfas1r+J2E82p7HEn6zYCFYlNbbAnIhBU1F/u01DsNFiHVflK
wD0kFKdstvdRCFlavC5E1Gwb1hKsHjis5sMgqyw2fzSrosrbhMBkwsWgwFwV7k/CGZ+cttffSy+A
hRsxrmh+x9u3YM5DDbpZ/Uyfn3+6n7Ncu//10wBehY231uwcEzu0ERvZxSvKaZcZSO+rAHIA5k97
Uw6di96hAbpraNFrAkSKbGc+rt3qR1yBTbjAVyaQU89/vvaiZSkyxkB9qeJ0B84ZO6ADc0dBglt4
lAErRdeZCeoAPHDTZln8yRTyXDHbfBkqMPQ+FYqTDR/95Hg1fjPsvl8s032mDoUwrR4GDElASG3D
fKkwqW1ZxqK4ZzJ/bg3rWxO34ffStd8sMaMwJjPfWVlub1kvlC+WSF7uL8DvG2K4mMpbVzZ4B5yR
XB4HgGblDNC3vRYSuGkqJj2neYmc5lBUYnwPBp3UQCoEv84TtPnrfIJN8LfX/3EeUeXv5+d/h6gv
SMwdga5JzkABvDun5Nr5L5VGZRbZHAoSEwpCaWIYHhufRdr8bANpYVsosuooXvovEw0ABIfwhu7P
ggrpNzLzKCzPzyrfd9YS6NSChHskqvj3nlnJSoQ/7bREcTtRTkAN3Zji9dfRKKtnCC33g/vLC9Hd
ily0l3b+ZfqHDY7ftNzfX1FHbbdJ6IAutaFcd3VoPxWz+CwKzinbzysrJPtp0LpsOw0jLe4/XpAV
7iXgIxI8wMuJ58gPY8TQcD/M5nOlAFGgV5OEBYHRJMJDfHMRYBycamL/Ph/eH8xCP2qUUi5GF7e3
vHC7TUddd3V/ssGits2khmXFHFe09qtLREH3cZAKpnmBRx1xTrI3WE//OicdVog2VziR3h4M3CBp
1e7+wj6/ZEZcn8tJ1eeRKbxbWa1tbhllP+5P3B8iq3/sNC86NU5gArWJT1bAVs+A7v5kuzga9GEG
0Pt1fHTnB7rA8dHICYQTNkOg1Ru7vo6C98mn5aeCUN/5hB2/UTrVMl17Y6eY74RpVhs9yrS3IDU2
Goa0l4AJ0u/LkRheLk68sIwRevK1qoXYDbqbbe7ni+z3835KXgB12Okvr1e6/TZkqKfZSCrgrgE4
/W52DOsZh2VGMo8FqGtAfvAyGpO3m6YWAtD8bMzHOVQWFcr774KI6NZa6H01eKOrloHxWwFlw4ir
D9uj38BgZh7cHqAA4O58cX9B22rvPjummx0Cw7VN0DVEWOPOskDdZKH9QR/auqSN2byqnkhoM42e
0N+nDxYwWRxJXxD3l/yyHkJK8e2V2WrZh5+xmPMtPH2ldHdG3EM5d9MnbGLnUTTeHjPydOt9Auz0
AXbioPrplsNfZwTnWjOZ+edWjjhFSV7tVRg4+wrq3qkx4nJZAlBYq7z4ed++9bZ1s428ZDWRXr3R
c76HWfRBBp7/3L46epZfyQ9aAnEiVEgbmitKgvoih2Hbv4ZZl7zV6AsOIkHLSy07RaamcoC7cffQ
Er+5TgtUZpQV5BrKJQt4bQD2KxucdAYY2lpHx+rXXv119JMv5t2WXhKVISz9pxPoHxbpZqmXNM9d
jZeKDQfGTlMFXxkGN07i5c9pq4JHu8m+3U/rfgbWKitnwpwZL+O2wrNuhFzHJo6OgbQnpCDixhcG
vUYyzxrj8EFRLL15oowXgK/z71o+XZnt1TK2VLDtSZC5xT5/zaot0X/5SX0rZUw8NQu0YDDale/2
9usIJWld0PyE5+ivG7ZD78jCAXsW3TfLh9mLk5fqahGwH2nHVNsytuIY6IkU7HKUzpUdYYEpaRkO
WUpWujZ1O9vSoqNU5onYti9+BXgmnmv4hd/bj/AVsaNOYXSoDe81CzW58g/3v6ZpDs1K5HGwuhdR
50bHsq2S5Cgk7T+NVhkOb2K0oRqcwhiaMksFHEYa1gt7hnJh+oeKwkJ25XRjuGMBdJJJCtKf8gbm
ydT1TVD3tiBXTMvWtb3zwlY/A76yUaYTyMIlOz6aUUnCztCf9XqOaVUslztQDY5sD1ODMBRrigjT
5aThGfJl+x42ZroqVDpcEGFd2h4dJ9tQ66KM1liTcenCiYh3He2DN+6XcB320WMVoYV3Jttc5B5O
3dyxN5MfAM+K5iQUo7F2KGbsh95srUvU0Q9RDhTf8mZEkzh1dcbo0GrNkUAWooi1kAWlaKDGpoTG
oBy2IrvAHhxGKQEW5msftRISqoqfoUZK1zWvEcyOocV8vEBYNUJmbNM1Sk6Kbzktq7nrUw+xu2eE
XKVhWZzvD2hWTjXWQ/hMZflky9zZyIG9DJS5a60G/TD/t8T1tP4eiXkLZxiwht2WLxkmSj+r7DN6
kObB7sBrT1iJN/fD+cmK+IjzFO9rn9pflJjNQ2vgY2dp+43FH6M0GUsrItPJdGGnO0+rgqB20mtZ
DXdA5vVemocJ4ahd2PxuowNmyZF54k1b6uBsNs0Y2w8TRR1iEbRg1xOXUrsBbqM6wGGo2Y96Or6O
7tQcs7BvtoXHKKQRor4rPESMwJ3wITMD0UVj3jMbtXf17sU2k/xo/TdR59XctpJu0V/UVcjhlSCY
g0RF6wVl2UfIqZEa+PV3wTVV92E0Y585tkQS3V/Ye23Wlu2UQNmHcEhOpkY0nr28D3BZz8Quiq3j
0XLmEHw2Pe6sUxNPjOC09jXJyvYGEvhuy8F+yFxBeJ+iC6wT81W0XAYjT9BGgaJ6EGrFqfmI9Sy6
kOVln+tptHjnovE785D3TBVamxlmUCJJyGK9/W+EbWsNEGrZ1/Q5JTblIruAOb3Gs6JnsntebRI9
trg0fEckD45W96lthlc3ru1Tr5EdXtrkbFveWIF3b8+gKZKr4aMFauZHCRT71LEvkpU3XSHIIRea
induCr5nIf34oMc3z4jnmzc+khJAIN8tCqE4aUiAcZ132xbTtXYadRX9wuPJqRxCDNI2QvPikC1u
eoaalFvkFW9GUrxvzSBBWi1oqSfNvSDt8vZ1SzpzK/P/ksl1r+ucjymRwX69qXajCWSrWUCXEdnm
6Pa8t4Xf7kXF6cFG2djnHXsp5tL6he6hCIgRRhvUkfVlN4xN17Vev6i9YPFMyLr+t7SUdlS2mCHo
E8BDlPlTCup31iMDlWzhkTyHEl0N3d1HI7mhodOJjdU+uoXKZPLLV/T1w8HITSLiCtu5SFf/3SRV
tx8Lk1RfYbi8TorZSwpkKohzjc7YlO4ZS+kns/X5jPbR3loVKcYVIoMwxY7L0zq8A9JjjOjy9NPD
cSC41VPDFOoEq9y/l5nd7Fxce3uh67jVbJLA5MLkpi6LeWugA3xK5JNFgA4HTzd9xHmJWFl372WM
9UeHsXFI0Qbi3ftTD2Tb4sDLj5lo3Jtyp/9yWzL7Gm32haIxzgAyeUHm/i3FW7I3/EaekiKabwg1
4XuZPLaRp8u93fgRGWgmN0AWAQUEwnd2S+srwrnEilejF5/jD93xmpsR90E/NOYTnzI2kAQOe6Ib
3orejXdFCV0LM9wLSeGbZcLataRLGRKRHudAjE2NTB4tYUU9FxbA5aJ2Qy+lxHMnVkeMkadDPent
loIyCiUePKSu1cDJWpxGTA/oR4Zm39jtxlOIUswSn0VmduYOMh1ek7TKAcgSqz5G7Ws3FludhdlB
LEi9I5k0J4f5fQ/q/ejK9Gkco4OazWGLCNPeYTe/pTkkYp+ogaCUJH7ni/ko+uo/IbSGWUObQE93
X62CgUU6V78oK/SNmpgryiTa1DXcTlyjUZ3kV2g5Ax4iZ8EcibhTWIkg9MnVN5bNQClOfIPXiFcj
WX8IvAYxJHB4Rl7dHtpFfv27cqV0kDya2Ynboz5Wvm7srTbpuD1myA9u0V47oSrmfF/Od+Sp5bli
LVzEoOMGVKRR57aQ9Y3b81hO8pX00nkzraNhnxD7vWX6yZemOhE6is/fVAoNiTcAOFHBUxh5+yOt
yx5tWUWhHzt/usVob7FmnZSr7zU2Ndt6IFM1zXvrnJu4i5igaWS8au/tAC8qd7mOm6Gx9mVqGPsl
8/0X1JcMhbsFInVNNGqna9ATaKr3MHMIJyOigt9T1NBR91UKcpuhkjC6caM3zYpj4Izubw+s6CPv
vF9i3WDYHY7bvGUUNcP+LdMU2ojq9wTN9RdjMXFfaa7Y0xRhjZFUf5FEsU2DEUAHQpZsjN6b6EIk
FJhTWDXPEYEa3fwpVHpnsMyHmHrkQC6tAP5Pzuo6YR8zdrz9hGNi9L5RiLPVb5YaJlryJy/034jU
frgQzVetA0uKD7RAT4DXrNOdG5nQBnzUZW+RghmYk79mXZZWmCUeBxwAPHZO8imds3jvWXMoB5/6
ejFzorVKE3E19bXWk3YVUfAN/NswOuBQIs4i3NpC959Ku3l2HPuNzdLe9fNDRJWBlOesMDhuqNGb
zzjByrW4xj1R5LWRW1MDY+q6bTaclewkymKVnNphOHZ947xVer5tYNWSoRUN2Eo8mO/oNJwNDqEu
NFiL33A69WFJuBiYzrx/XQTsKr1puE2q5g0V5kbJYcQjw2cNTmuzi9Gwo/A3REhWhfFIjNx49CTj
Woufhk7dvUXkYDwllh52HpRLK/+mS+mOM4/WLcnTaTvLNCUuJb94ff5UT/ijEwS2xyjvs/e08vcK
G5DpZ8kTd2X6UGhjdmxlwqqGZghIDR6M8n2oijAF+sEEnpquqfWtP26WWNN3YJ04djlykrx7DCji
X6Ju1yo3uc3wdgDAXFUq6zM0J0TffSpCYyxVaCdNoEdocygv+Fy5oP59doV8ILwQj0x6iG0nv/VL
1Ry0ghmAZF+IfuIxWLF6Bv3ycFyBn8eEZIKVF1puVkW/mUmUbUz8FMyhul42fGS7N9DY8bWVtBS2
GuTVjYxvgH7OmOm7ZA11LdaQh8l+jVAPHjrb+xgmJ9R6Dfbk4AA86SzkDTnGq3YuSN8upfex5pBp
0KpZS2rJwxiPhNuzWksYTFvYyXmt9Wf06kzaLL3+O1XYwFMz56Ak6izmILzTQehnLU+OEU68LifU
qq37hys6UkEQ3NsTUvKNqfwPNAi/GyQApImhiWZAHh06C1WAV2AK4o1jQKv4g9vuYliItWUCoDkR
eha6jY+HTVoxF6xXvM4pAeqLTf2OcTHnt4IujR46LdeRKXrDGz7U33AF64tT2Kg6NXXhcHnzYBUF
THi+BoXPRtXnaWByptTikNylg+9IgrTum5MnMM4kebKvrOE/NsYisD38vAvX/271ZKGB8yGbYO4U
lH1738x3bEbvi1fuFObKoDIB3xdRFo7Q2DBD4faJpAqTgpM7L+DYTmAFSXbwgmpkn20Tq7aAxOS6
dbvfrTN9lH7b/rHWrOaxxWLTvU6a/A8olb+z/Ng7JUTYbiJWryjx0Ln1XfZrhErAaAuohtTNZ0+n
RbUtyoUYxN2A4iNo0/E5k8TJLBxXkHfpm7B24N+ofiHUTzcO54dfReVLkdEJjj6pBU0L/dTw/qsq
te1w8T6ZFPYEr8hAc4j6ErxiVLekPyFakArISJw8Wt1LH6AGJHUtCUAa31ewMhf7qZtPnUYYEZPH
XTI27UbM2lHo8ysTm/xaGLj+xpVIOrNwNPV8TTBExasgEAWiou9ChaEfpfCxg3cLEXB9HMq2FgSK
PxIBoyKnD4etlm/rMUN3PhhwidSjWgyLAA1IK3C2sNUv1CmdWYsQThkSMvMTBSaeRYV5n1Ra8xDZ
tiLBrUhumv3HrP7TjKoBl9ovT35a/Nh5/JY1zXTRJ2CoBIrVO89jkocs2fnmfgNaCRm5dKudpDgO
cbjvRya/QT78o/XxhrnmNOJZcbDQEhq0y+Lpk7B5XHkavJdKY08miJZb4vqrQC0QYMZJ6GLoA3TS
pPbD2jxXrXvrwKrvap6ibd3NgT3UEUt4IEUNlAKAAdORNNztGPPom7b+ieGEwRWWChvzjJa+d8KN
77OxcBN64krsfLIfFOhQtK9XMWXWhbSwgT6uTg9E22O3t45aRBoid8xhcaZbjZyXBqPds0+KN0YN
+wTnQZApNlYzlMStrBkNwF5iZt02/ZWINrJ7/Co7mc20m2I3O4ui4ptKH3oXf3S6/lH7DqLXejkA
938XI8uhvNc/4EvUW26N+aXBeEQB3ODWI5SQFMjp6hpMfenNnS0Qnb+obOtt2iUZisdi7wxOevwH
94AG+hh639uJrD/8Y5wuuUVmBl0AvEBuszZIOdFTFCkfFZ/SPTssMG5m/AVUZPLKjJ/Dj3GK+BO+
kTkgqMDHoc5adBxbn0kOoatpxHwHo01MnhzYhwpVJgyrijqLcNTDnLd48xzSNn07+obDWocK84Re
Le8IOggPWJxXhXpy5xTdr4hZNsPW5kuXkqONRkCNLRCZOSae0pVbs4vTW6EjSKkF5aRDAx+pDFUC
QRPU0XhxFT6Q9KtWTnFpnLEK3B69LdtmGher0MJZ4IwcNfFXbzuKL8fuNgN5ePT9MfQpJLQVyp4T
TC6Z5S20xabd+Z3OxGxRKOZYR40MyzdjZb/Mjjgsq6NEd2AqUXqcaSn7gKTsXTK7zaNvkofnt++T
qWGGjX4QO78WvbqYKI13NLsv/qIbh4sLZSDhe3ktuU5Sb7yn5D0TgUI4T2mWl9mMuV8Y5ZHu0G7y
Xty7Kj9L+GYvU+uWMDMaUMwTKlkfmxh238vkKmPjghS1PY9Y4zR5dbUWgz3MWTBSk+ZvAZ4+j/I3
jPhfo64ZWxjwJzrYeAwg7SKWrEygxCPqS46m+dxo0V8vLv+0ivBQ/zsiRPxYRN6LkdbptcLJI107
JeGpNQM8SS5/GqZ05cWfCVthvOE1F24XB16rkQ+iGUkwJM64zWItPnYEc6ZjT7aO2RjHPGLwoVfM
+bUyOxSp6F4a2t6LueIoKE8wLBy9UeOdduvv1mKp5PtqUyRW/picIg58XFOqB2lpD3ZYWvKVseIb
vBU09H66G8wOBOSAbXiJf9FGtaTZwPiMqYkwOSO/d1wZ5jNgYN/wx485u9hdP72rlbFeIdreWkr9
po5YAlw8cL917SQ0WFh5w405/uQxRDErNp+zCQ6Zx39AttxI2jROZJLU9yU2jQ2DCXWBfUaCi++M
eL5ZbYeVwvee70XG+2/VrtqwEphq8exxW93KYXBPS4NqbVizVAvcmGucRgbVK4P1D0TgSfXGvJWd
ZwU4J4hVcBSCmxIYWVcENnlIW/Mm+x89haOie8vAmGgfDb+61Rec535y4VOYB9mYfNC6ahx4MADQ
NkBdXw5p13a8ONNbXcvlNLTLhcALmggmQEBY7JOP4/+s0/4FDvEyugu6wKgpsGhLNtWAnlVnVkAM
fbOp5dQcwRqc3NzZuA6R783wOVs0UapxX2ECAJeZI9bSw4njnvUVjz+1pGLW4bfxcSxQM+ix9V4N
g4lrq2WiPHQPwjhvoBXs1YSFUnO8dzYgmyUmdMIBFKNnh2oxP7CXVUzSGJYOYaOTQemj7EdKRyQA
4jeMvxCrFyA6xEFUH5G8RhFrdcP1k1NVwhXzPb06dtmarLbAc/Hr5Yq9rCH52HlAGriP+gRNwaY3
TMd4h4kjIlZiO5sIKPr5yOiFi9CjvmOyU1xQBlD5Ds6tIq3Oq9znEijovUbgrmqPbKuarB2yGoLE
Fr/HNe+MZ/OAS4Qmj4HAGs+zdfGd6otl0ko4F1i+BwQnMPPv8TDV9PLHjBPhTOPm4n3jhOc4uGWI
UwOjNpkG+ox4rfuykBjujNGrptvHpibKWKxGdROfcDjZvF84y0zbnU+MBwvLhRpVyjM5Od15MOaf
pVooHipo5Lr81j1Yoy76+Mjvqy3XpBknb22b1JtML8a1Dfgh35vTPU3xS+AyrSx/25FpHKT9HbBz
vEGIv08c/Wij1N47HcNIT7FQVPWd0xXhdcEIIEqbe129uGqihtB07ehiDG3cKOh4VDa66D8J+jrP
HiIjAC5ISFI+A76Wnft2pdlgM7ZaB6SA6lHelbrHoyhtmFF0g+n8hAsGMgS7f5gH/lbmYme15S5K
UxCLg3lw3Zh2dVbWh2ZXOP7Qt2VZH9FmN0CzQBAyf89D5Sf9AQXzE7m9464rFfRovu7Gshs3QHEK
EhbWLsUnpXRcMBogV96UilnhuLBjrdYgLclfm/pX2Wv6Nou6A6jYkP++9m1qnyyeeBa3PR7maKNb
/pNgIHVaBLG/dh0duSObwEu9z6plOcQDHW8ar7zTxtfvMSS4EilIElFQKJhCxwFBX2ro32l1L502
PU6De/YzoEMFcW9J59DTikOJsHObkBQEBmZ+E+3F4Dq5KMKwhrdkBq6EWj8lsWHG2lFp9xgyZzAB
GwhTv7wyhMAh25FZb/XYemP7R072s18h/Rzy38Q58Hws6hh3K2qle9G08SFtJL19QuvXAK8UlIib
ZfjRE+M5MQ0Ec432I7OKyKXWPq0/Eou0MI6dLdfDX0j1F0ac17L1L2Punxi7I/tayldiTL8Tbkcq
Ku9CeUdsUxlBcBm4hGW5nSb7JxlbPiS9xJ4Vn/xaIohdckg/uMsm8IrlBM9OIYPYdlH6ipL61Mow
y9MM0dDwjbXkh3d3r4a+Z3XAYTxxyra5FVFSA+kx1k8fkcBwKvWLHaXg2F0726Dr/UU440paLm77
upyAGEXutzW0bRhFJyo9Lzv4+F/gGrzzzH/mRb1y5qd71f9nF9GRmPKe3AesIKAuvlgusn00/L3v
40tCO2OfUnMMLSVmataI6uvf7/37MujkEwtsfsTT/DJbwle4yU4NsUju8pwhvjo2pkvI3EAEfd6C
cyQHzDqJnJDfPJJD6PrADdWUoMHwN3IYMHd4CvOLMBF/8onJElMEUQHBqRX72bcGXHwjqeuZFZ1k
ApcxjRs8hr6R7QaW69jX1boPmo6ylw40LPs/XZWM5BKWEty2M6AcThLpn/u+z5mZDtwwJhNtJuV9
yR/ngj7c6ENtntJGmacMNzFbuJEqKWtDyZKaEX6DmN2epuvgmtlhNvHbmQL45qLh5LAwKzwb6xfk
j+AGpmr10dT+1hioJFRa9k8sywNEP99ZWnS3mMinjZGIFHcQPWim9c9jcza50h+aTgq7smcXXELX
vvgx/y613r+F2N4qcTqIQWNmnFkfidReJMRs2onMv5KfdXYIvzBBu7z8+xIDuw602PklOxbAy9DC
Qke3ic4Pg4o+O3gOUGPsPCiNd7BwF2MaoOTDEUedRaBNn4FqnKY1fzBtTuwsfASaXoJh0XitWdTz
XlrfnmxiwqZpewyp3f998az1KrfJdmPe80FoIzp8R42nyrM+NZWVeKOmJyx0OXA6KyOfOsJl4Jbn
8aocsrPlylAolI/xA9TKfS7jlxy19gnZd/Pk1RFCwPwhYL4dNIuFzmQMYts8R+RfhCWWLCaGTApy
QBF05Mx+rZqJ5DLLwzjbvysdbfTo3nDo8vxoy7yDw3V3EbnRdOYfEkP/rbcLbTcwqNxonsSmbSwv
DpFRQe7E3m6wOnDhXrfvi78J+8NDadUvM1Fut5ycuSuRDKPGBnk0hvvkM6XlT0X7PMZoS7Ux27fj
iReHGM94OQLxms8+qg0GfYUKZATsWlpyWQF7MdFEjMOs7pKW1bsShnVYwE5uYnLf9xZDs3v8BxMd
GWKzt+n9nCp+EDwxJnQLyyveUvXTKIA6yF9uC9j3mxq2olbHcaqa1yqv3xpUcle4dBLb2KMu9EuW
59keFMjBWPGg0sygZRed+JU78wcyrSaILGmdqii1TpSM5TGaC4pysMA5a51yQwnHvKQhJSb+gEyE
Vi0XHjCh5mfWcFxZCANvczknMGuq5Un8KvTM20aFsTxshnvbTuRyC7Jqra+ZrHVl7GFFZ7vD3hVN
z6rqypEwBibapdMkbXHSBPuJuWYfl7rTfDKqY4VSlj0dEK3YuiWKeKzeA2kt+XjU5BNsAL90z3PN
VB9wVfeHlKh9pFz70zYpoafY4HjJuVjpI1dg8WAGTZfVv7N1U5g6Tzpuo9AsShjAbucEla4Ne7vg
k6qTQAqVbbao0l1Cy1MW4lyfxTNBa3/iTPxZClLfIVHlR7hND0TdHxqeqL8wXjfTd8xs+Mtt1NuE
dJGNxjbRU+Or8zt/482G++JVLaclcVs3JifJMXMNRHAi3pm9tVwjaZuhnzX4mCIfe9Q88mAO7ZsF
akBAML1oafwfNk0SVmZeKLM0j5kHXcV1LPy6nXQvZmP+YXMAQ2rOH37dNCwOiwFJPKpSBO4nLoyE
IWI9vZOG/Gfq9fLHGm7mkPt/G7eBcuGmCFknAGpLbQuQq0510YnhPE+ajQSjHj1W+hytipCjvxby
yoFRQ462pfc/yaxsPqCGOIEi4ozS8Ea1xBRKAYJYCgIpbdbK/A0ee3sCh68Ow8cwI5ft3U3iL1F1
9n+8m8FiRvap7SD+VaJ96fOx2EuK5bMNvSsTFPMJduqtpkOx1VyzOql6/N+X//8lPVEV2kTeBEOq
fePziXcqwiZhM0/ZlEC0XuOi2hBVLh46VsvXaCi/6wFHwr9fwbk3gwkuKfP96LVGGvXKvA2yjznh
8ll/GQ34DKjpHfZb/LIqJpAMVkfQVHRFQx2juBfAt1dwB/fa/f+/8JnV6WgpUAWbp3+/r8zlf/8P
yODtbRCvXurv2lbhRmu+/Wa9dgke30G+hz1rz9WRLc4vYZFfNi++GRZGXF+M0qwu1fq/GomF1izs
CH5KPW31kQFGozSTwz0z/bOZeh64LNKh//2yH+IIc1vCP2ZB6J+RS3HvqOrw75/K9Z+mq/VkHHHc
WHZGCGw1ZGmQARTYzMxVF3fd1sbDH9UP/smb/S9KyOSMDzBAqYGYXdnWQRA9uTayO9OXLxYKlpGV
5IaUh5/IIctaW/6QRMyV7Pf/OCkXVmVrh8hmv9guZbKsCX5yW6uJ/j066TTHeocMAxFJsxtVdvfn
CRDcmF4VyNkln989TyJyjmukiF59EQkwEHjr6AvN/NsU4mZB4johQ8epGqDKgC0MLofzHZx95iah
tg4gIuJk4mIddBXpmy60tXHh1AYCESCnOa9+CV1rPz3Qgx3BI3X1jAABUHNOhLgvcGWC8RUqfpti
0GhtIp765dpl/MGZqcOzXbhTl34+eTrScZUw/Y0q/2L7Z7amuG7N9lVO6XIkci7dFFX7tzboi7TZ
k4esp9axY0KixMNUxrHnCrXZcgcNazzsCOlfe9Ehy4/6XYt69uaOxrC7pitt+osOUiojK2LL0HXQ
fGvL9JX+R3bXaSK9ReNYkRhapNOOv/wxDYeJdR6OZzBgueCDZdVXBtv5M6vqO9IMAPfEeCn7OLr1
LxA5Y2C2yFRYUOVBYeG+hfvEqq0GH9WkgWGA50a2qYVJZTIDxRrU6CTm8ow8SrwB09CgvuPHRyps
Bn1UXJwy2fKZf7enHulaY8GoN4Mlp7SMxDUFfncgOJppF0sApBj+3Wi1h1TctfCG8LwjKDuiQArR
kzssnlUcYoTgPpaIRlVfhfPoXf0JGRsAX9Ccph5a0gEZV+CgZnAJKficTWm+heAWYWkAvMjPnrCR
td8I9lxwnhWwjzzE1wkLA9FbfxaDmJ0hmrfMnW1mqYh0dZ+HQSOa1B28/DIN8lAXLnQ3AnEUa8VI
p9UTFjq+fC5Oc0GERVnp4LLoSjhnDoazfpjy4t2IKBUcmq+ZwLae9AShDU8Zu25z1E69Pd+qur7R
9Rs2KZgpscnhQm2W5ndM1b9n+tVUT/9aaXQ3Rc3sIRsY2cjVH1dx3WvWp2qAK6Vu2EtrouSOkNrz
nkgevVCmMO+hpeWEwm9JJtgnOjRhqm6a/sSAp0TyiruWLniR2DANOBDZL2u1+O6sKBwiwLLabBxR
s9AhszoRVRGiQoJK3B50s8f8L8n5UzpTHusyIuoFf9S9loujOOMogSYj2TOBP456RWdNQEqor1cF
EAY8Dqo72w7ZGzStJTJekh34+IXFyCjPW2sVhBigQrWt00mYODIPC8rJHBdmm5vOjl5vETSKVaN/
ppr5PMU4WBscJRuVz0e9QfI2FPBFGX8Yk/ucy3oVFwNw7Yr2p3J95ovdxUnnF9NiFGTm4i2bii92
TulxQFb9r3a28rgM57Riupb8VzdMLlU2fuRjSv22RLyZ2V2tmPZxTHC5YKTYIC1/LrEH7/LOQUK+
fumQj2zNhggZH9LU2Yv9tw4+1NZIYfr5BgaDKtv1Nj9rlrkcOPlz5QoMmu5fA0OiIo5i05BztKdq
YH+zTNl2YiNSagaGdBN9iMghJxInAzOJZkLXJekhWNIgttKrGjFcPmfcS4KxZg85iKUxaKU67UNy
mxiA5NOfQU/HE0ban5rNuFW0UMnS5aON+m8WrlvP9NUeZVq25TEnlUmOKHOMbyHanbMmGOlw+Jaq
59SPvIIZdvGXLODu7PULKU5RteXWYc8lnwQBS4Tu9axP3OwwlYkTWG90IsPW0xbY0PNzj2FHqxn7
MDHsSRYLtFwaN6x2h5hXHCtiR3hq8Z9GVNg+q1EijPEnM+ZX6YOb4aXI6JEULfTo+eBvWePjhUtY
UzVHl28p1Ezf2KKC7zc0SCzhEoudb6vDeVX0PJNXH0pNfpSaTV79wJTEY+rWZEc0r0hECj3MJLR5
e9yOOMyCDOpcqnROdCUtKLjpVShUf3UK5nhGGsHnKChNj+IkRuwCLZCsjj5M+PRvSc1hnYHjrGeq
I/NmkwqtPRqK18RokRGyJWRKU8+FdrDLyN04xhjEAk67PxZh1Rvv+C3ZPth/mhRtkrawXR7nh4VA
FHiCDIYhgqnKesmoQUk283koEOJ1bkQ0qPuHp4zbUWsZ2nYI46eXQlHNLzwCnM6cEbphfNWIAti5
E7Ak+eZlz5I3QoZX+h2PI++l2YwBq387dFJeYiPb9AX1fTn0SzgtWiAzow+tVFLZQr1ODa496sB2
Y3jiI+on5BwrHC2fqgdZUmrDZmPa613t0LvDSTCS5iflWz6x2GcEUb4MRhRYpXuIWRLvan0+aT7c
MdUD6vNyEuTdpDpaI8UWigotSNP2kBaIRSNuUtyl25jgv2NmL92+FdWz67mkBagRvc92qfT/5LCm
WVdbO2Lx2yWdOKW+TYSrg75G2eV5Af7AbqI5eonEY+iA/dWOukMJx3W5gN/mbVm2bZJcHcXPSXzL
zOPc7oRrfE3o+bCNgp70tHivQ6MXTvmoKHYPIBG2HJa8r04EO/qGrpl04Em7NOU0HbyJuKh+IZm8
+MMt/ojjnP4L3Qvof/qo2H8xta64dcX0mXpdcYJ0vFZIl96b4FYyTzfs6k3m4yOfYeGmbvc2wC7P
gK/BdLC5XKpi05kDARWEIJfKuGhFl147GKFT2z0nZUWBO1TebrFxkoi1CXBIJB7JyCIJaAHF3q61
OIfNqKMv96DZ9RWpKXaV7rHQpgF/4wezzo4ePIJITDmImNObqQhq5GKbclgYG9LVdtbL7PII1TZR
3SRdGo7VcH/cFPLObYGWEy/gPqq6dF/cdb2tUIzTX+ve+DcG4MhndqWXz1ttlqtg76lssmnvwcMI
abuetAg1YGxCmDcJABHjYVpUdGIYyfjPwMJVrJnkFWPwF5P0i4kq0UJfFfakedbiWDmk8bB38tgA
KIsRulxjlIrDoFcvTWr+NnubcsYyskMOE4IxsEQ1tzOkNx4svG7oqsOlj+oNgbOox5y93UXZsZkI
o1umn1bDVmNODb1ag9vUfM8s/FUYQHbsiKdjDoM+6OyW69acmBL73Q5t7J+JaQj1kMt8ds6f0JuR
ee0y8455aXbRiGGLnJ5jZkFYb7rflVm8aE467Phhg9pQzxTgfw1Ydgcu693gu/6e3ox5Tfq7rLtr
ht9xY7lE3LaVjY29LB+zZxIKsNRMEJqZyT4u63DyPlk4/qq732pooSjO3WvTuOe+blgzc02CzraQ
OjstEbD9kzs5y7bIv9lu74ThobVPrF9uh5VSLmt4aQ6E0iK2hWRypJKVqR882JTRPPLY2QKzPl0b
yruXNM3qI7qAkCAxUKEx0ZKrJXRV2iMNq6a9bJf3UmU/mjpSyn/SYqMCGLRtQ5gbk2He8mbp+Fkg
zOeOP2IDEldpTCzN4KwhTOAasynUThlTTOxHR3OJ6MIcnprMeGM/b20SO/5tKhTgierY6HSUw/ic
j0a3s2kDT3q6dgkxIhr/q9QbhBO+/+o6jH916IOMLh/6aHwu/GjAR+E4Ovz4Alm/MyfNCz47GRjM
0XYOtlVttpjSFYu3N7A3hLUXNpN2tcbsPSHlLWj6cPEiZkukXm1znWaqTyUfAg0oa090edkdLJvq
jokoAoZxMREwIQjNP+YJYy74Cm6WTBPbsXX5AGiU7pZ2GObIeSqTHMQw/Av0eY4QT1XrAJ6uiaNB
8Eu5GM8O+n2qqirlxiM+gCq5cDZlLfcJqVSMRUccY43+NGr81fqq9cXadyosCxEpQPtRezCHa852
Y/o8xLi2Zj6zpsWm10+5BZm51xwB7SaZngzFWmR2PQpYvINba9HuJGX9Z0wIBWrTJo+gtIlUFChv
4vy++E5OJQmFU3RgcvRoL/JBBXVDeA9rMzPIF86LkfcpW8Tf1PRX+VqOeJXBdGBzAu9dgts6rzMv
Vf6s40U8EDLwNKeC0JJi55r2XwpaymLGz6GWqHMvyK4Spsb604/xgSz6j5j1ehfVVb51TMCP08SH
iBxRb5VIpbr1RULhh1Q1Wuq8YQJmOoeeznSnT/4fg5jypYfoTNxstltyE1inFhc7b17uaLXAT4ih
vNq+QkxUkAFuGqjvpzFftmAYAk0uP7kXu6FvmUfX+QTazTjL95hiuKUfcKYSGo2R2zMG72CTamg1
Cw5I4Z7NiQm8HzlF+MRvsreLcT5mAF50LYW2MBBdYy5UjJFpftn+ZN19SEMeI3v2ZxTVupa9WA7Y
Z4YLD1auZ+7/Zl9pLcsPFMrAQmT+WnTdtRYGFZUvxEGzOSvarLotjdwA3iC1uki+4wZd29KTcDgN
8UnBGfFcEnv1gYB0R1uOYw4RwuIvBGwS44XfkjbVbiPHD1wq/YCkSFQatvOKgqcMVBGFomrOkSnF
waqYkRS4uOxqArpQdWglmPOicCm93UTmB8ef880K8e6NE41dZrkoxTyKsMQLp/+j7DyWI2fSLPsu
sx70QLoDZj29CK0YQS1yA0uKhHQoh376Ocjqaavu3swsipYs/kljMhDun7j3XF0RsDBwP5E9U6Dy
WURFbLyX9EKZ+d5LaDzyAzQb0mRWrHyqTdv+RBawB6MOwn1f1A/kS7zFvXkXROF0cMiSxwixU27P
NSDY9VhkxTEuFhwvVfErUX17N6iuxoGVBGvgDpSnxegceZXaqkUOZwTzrsjJPZLLiEli+y/iloYY
KV9EPMpTZgSP2kj/zMjie4M22sXdt6468tr8YEJYCaja8nEfZSVjTqVI2Qbzs6odKdYVW+GVCwOs
rHGezgc0xCzeiZbfND3D6Zh2S795HouKQF5AvxEtZSGrMyjwx2FnMeu0HdtcFwEQqjiZDZoODGJd
cjdN0GyXqUCqgCPIKv/Uba32iZW9TnWjDjGPbtLIdpsX+ZNN389iubrz/ZExKqzCLUP8Zonlixhh
9M8ZZu+1iwppnZps00sjIOkCVoBi5gK8b7p3zWLBo1FmCKMjjMvWJ1814drq6CeaxkY5OEUnq80h
liMPXMcOlS6/32xiaMdVicadhZNNsmHKSMpbLJ6Na5zbxfT597M5MMY7BVwXGTehcVPRbCtnHjYp
GuWayTjE5TOayq/Uf2qpAu+7oI0f2YSkR64zGmIY93hPo/YIEy9+sCsTSYFbvjY5O3vTGp3HQRub
TFqwlDUSJDGqcU+LFz5YIyZqw6EKaodPq7Loc3VHfruAzV63w0Pgebh64uJqh8CayyR4aDAUPrUK
hYspQnc/xapepWNCDu3IaeMTqouaJLiFttk+J1bbPTPxxrUP5ciazTMFWH/1nQTRVAq62ooaH7AJ
pvx+kuDAS2R1Gcx9wWKNfPbdPGn8+jVFTRPp9vr3gwm9gYQRBInefFfI3r9XA+SioabXQlUIIiDK
8mNMCm3kPGfe/ID709gx07V4SQzxMnzlkVJ3c91rfsBmGwfwtBi4o4tLUSRipgboO13jFHRTE5s/
wWBN98VMciX4bZcM1CapeTXHIHqdXfqRBuTO5e+nZY+lq1dI72hP1d4XKUDFFmmOCSJjVeM44ilz
xdUMiuLqBi9daRwKLwwgE/aw5zsdXM3BvQOnMeFz7ZDDTeaT15LGjOSZOpdOzQ2G6NWg3Kch5Tz1
MtR1nTZueV4ar4OIPpmCqlvR1cxjktw9lmSHCOKZCOrAk5qAVcDXhACBTtQG+RXWx9jpEegBU+29
+Gqzm99nZHJwbPXOdfSvskz8u7+ftGbmQGVLAXNFJtmLvqvuugblWjH6J15fd2IrNgWFf+vSSd7g
ND5S+2XER4YkKVg9YVSUgwxXiqVI0w+yUzcxTAwhrVQ/aDtHAkLJz76r3aUiCDYzr9cIhCup73ys
QMw9hUt2ozz6DeWDN853gjr3pnLCxdwEp8XfPyH7w/fi5QVmqzxXJ9+BXoFRZY+Sd3m4mviWLB+q
iZkn8gWgOMSNr3qZpU9/PxSMyNVcfwy4sU6BX0ePfz8MrOSNMLhrBn7lBQCX3dTU0z3m3V1VdukB
TT+XP0bnmht4bAgcYxEk5kdneQDiGcCHbDnpuOT1fW7F2Db9cNfl1PhBJ9dkBRXPwej2jyo1187I
iBaj/qB1c2+5yn2ereJgltI4YDBnPqcD9dT29DVc/OxDmqPlOttQ6B+7VNBQ5SFLIgCFitFyVDnr
CDPsnVNb00U1+JWrHhXn0DCZdh371IVJT/oA7pBi7HZpgJGyA3DAcoFoyZzIyU1q/cqSkU37CLUd
LwFvz22FC/BQuO2bQb2NMNO5tRlIPZAzNXGzjVkeW/5HOBprrJ6VyNRjKk94K9T5ZxE6/bGf8g0m
ky3cmWGTeSj+Ystel9/s4NDbebda9MPBbLJ9OvbWy5jtbQ1GUAXJR5FIaz137OUaFcFx49yOOg0o
SX22YVbdqWp+lSNo0wzDGYO5AFNUEx6XLhEON/8m5d47McK1rkd/rHomn1PiWwcvOmJ6SM5mfxq4
VA85mVI+SvSTCE3qCbS0UlYPjipfUIRZK7xDcuPHAUPxnhhL6Ll8hyo9EUTYrNuoBTes+s1y869w
pNqp9+biqX2Xw4MTGAe8QPchrdF9mNg/xKKi8JvrU4JWdedW4rtRFA1TT0GjWoq2wGpPoTfBimKg
KimMTzbZZits8XpbZD9GVWGjKBn9/A1Drjp2vIaGz4dinj/+/UCF2+zCvHiVBTGfDRucDZ6elTuh
g/v7gYDkJTSc6KUWx16fVSXWMxAI7TnWzre2XL0psc9WqR+gq6XrWTaLUmNAEIshOkqaC4tE22za
fUwMwqoS/rQuhY62MNjJOISSHpm4UeqQ8wBC7omhGOg5G/mkHVIODD3TLTAR7bpHyNo7OIEbqd0z
YUnPdd6Fu6BUqOHOwIeI7NXT9FBU6sdPh3mXjdZ7CpsZw3m3STrxXTrjr6bEddAWn/4QjkR/35Ap
UgjjtsQSbzJUaoHvZzQ9YXiW4DdlOPwpvJgZVePt6uk4W9XEvkVdUZH/GQeGGo2KScEeSP6AnMh4
bmHjlqhV9j0LzmRyBO9kkVIXY+5Jymzcj3Nt4v/sgJ7IEb2HYx+ZTL5igE9xuiAykWpPrbghiPHb
h42xNoTPPs8iB4GRPOFsBovlRbMVfdLR8ih3qL5oyk/hQHsbM5ttq2LTqnkVBkLuWh1hOJBOeTIX
ul1Ji9QucjXt5ewJBiJLQeTTKyqzvysbb9pag7ZWVOSkm1WSyOEC+EPsrbVySOpT43ODo4Ir2P4y
UaBcAklHGxs6AN1f/IpqIAlj60FRSLSi2SpQfVt4UfHLoviqibv8u6R3y3U+RumTJewvKLknMEgH
q3A3cQ3FuzGDSxmEnL44lzZm8IBM7pFeoXFoQdFFsjlNeER93h2MY4hLE/2VNcN9ZE/WyjbzZ8UI
ptN+wpR6MtciUn94Uu6rqry3Z64Ps0MW6zKlHYPXvBmWUYPHQHaH/SvdKs1SIhiaM0ioHw/73aLh
+MKZ+CQiohtSf3KPcd7Q/tQeMzgZ30JPxmvAAzgLdTZA0hxnCIsI/pDtBMzhhkcaZF6UEIEW77J1
3YdM3JqflACzbbropP5+CIeB8ObEy9eiDhAf7n2V2ycjb03EoeUTJidxcjF+bENb3xdE2TUmAFpB
57oflXPwa0YIaGCvqtc87QzdV+nQ6MP8Iceg2GcWeR+CzbRVfVVeOp4wm7AEMM0LTRtCIG/YRf4Y
XvHVjSvyF86QIeUOTyhavU6io3tyw1Zv69H7SiWZayQvE+4TZmfmuumtEaa9U/YYsyzTvKjjW2Hl
F82IYFdETnfHsOG1RAK1B9kdb+cmml8ylziE0mfkSc37YcqaxMuUlTXHbu9hpQl7NsR5+9L7yB2T
SHYUOt1db7uoxyLXXyGzrePuoOdoIFSsYR5q6JQxGt8n4KGyReGeHZdVAZN4NBjLQikqN2hy3aOX
UiLl9pNg472anAYNZ+kekOP7a1REPFQai2l5SOMeqmjJDisD/r1d4G+ZIfpL7JHGy2HuxsRrhyEo
G1LvsESQ+DkHbP9wNZ9kqb8ckF4EhXX90odzzzvFvlscXUbREuVYaX/b2UjhbYs9u5fY0SYoaHXb
uJ+OyJsOreM+JSGDLpP0h1bI18BGVU/8OZOiGqF0EjyaACmzgCI076z+GYrouAPtehhK+7MU1qcE
KTZUELowNWy6ho7ArRnsNmn4nip8R5OJVSrvym08WjejF8OqktEDPOLfzjRjIvXI3hoEzbI5vioM
4edR9SeG6mjr2CDkfvce9WQBDJZo3z1ZkWjl6wOBpf4uLx2cmdQGLMDVwchqgrcRMvYU8qeKuJ+2
b98QMrXPJX7/hzAnzVvnxtFAGsb4i3tclCo5cP91q9yUuERN61QWsbfz8UODe5fm2feGaU9R9pSw
n0cYjFx/kLkL7DOmDE/kY9BV87oDUoyCGq2A9dJ10e8Ucf7D6BGmV2XGXiRYJENCro7l/IboMtl4
S8KPGdrkzI75lXw58wlp66aLJmdDrPhJejWx6yP6OVnaf7A9rMGGqRUUi36Ts6Qe3fRzyMSwoVt/
ZSSYHVu2LuveIDC6NSiiY/8waGgGLo4pWkHDIc6JjKsoV79jDHxQyJCcWGWEfYiGx6rj77BKOsgD
qEH6MWG526ANmkT+AuiQ3cvQITKLuivjoAgFMtTWQED77qt7hjvOIUrHb6ViWpbGJE2EbFmQXvoq
ZRausdAXdNss8yNhPDUJHpQ5uAaz+CFm7tdUazr9jrhNxx5Yz8/2asBqlb7OaHzaabgfaJKIgANU
X+HW8z3zzYZ6sndgYDjs7ZjBYh7WSxZ9o1mCl/rbVukvHIT2xeM7tin9les7j7XZ1kyCaSRL7e3D
kmEhHkz0+0qh80YB7lEiWeGNm/CodfYxGsBkkIijkfD8j7iZXsk/vfNK676y8/CgSk7YahZbuvQ7
E+v3KrbbLxc19Hau752x7LaOq2gMSb8mt3VieUECKMFSWx+iDWv/5Mk2WU7lmW+vMLE5hhut2X6p
nb3wOXUhTj7WX46kNOD1uYrYCraGlJh7qWOnkacBvtlO9wma/wSNMiTZxaxkM1G2PjIcc9Bk9ae7
xIXiq1qZRMTvQfbihOnWg/DFFifVwBnIkMypw73r2xS+BGo6fkx/G6Zrl0fdnPg+fu97rDwjzFX0
0YvVQkRutEuNDp6Ff8kF6Tx5iOWKh+2TRF/WBP5XCERnUxrFbS6RXxCorbBUbW2XUcEoQo1RzAHY
zJnIIs6tb3Esbja2ti0e7GcxOiMj3YYI+HzLq4nXqPaqbefIbCsZ2Mme7XbapdlZMVioZuseLEx3
kBV3Ojq2Gpuu/Y6/3L5rUTkQmfQVBOC90oVEheuxDq0nG+1r/93P1bcHLbnPiJOPKvm7ZNIS1iZh
xDybiD2ekshxLkY5Xye356dhMQZwG6jmtZPfTk0mX9iIby9xH+LxofeWkWxWAa3obF6z+lEk8e88
EzVy9yczKfChFP0XuIzpV1axWVVoP4vkYohMHL2ZQwidgdcawbHubeBXBKhtCSJY8jLnAL9fzoSb
6N7MG8ilTYx1EpGJEsOlWmd1SGwpaQI2kdcNOr2UDOwqjW2mPasBn2ScsHQtCZJln5Jug3rZUWZU
eRas0VWIf9yddjodsw0yrV3YtDBnsjnf9pzCGBaZKxSFGCkZSSkvKn3GC8O6ETwqsqtNXpXfPuyY
ezvB0QpUcEHM4HnGb8BKM77DhJo9RlBs2RgqObeHuZUfbhTkVwdhO77i6Ua8trMt7Pl3GkTzGsbh
x/jb13BizYX+EwP/8SFS4n3DApy3+TvU9Bpt4rfVZgc/XGjakyXIDK72wXCy6Gl2cd5dbU0iAnVY
gPYOcw/7exIzCFjKTjqkiyDlCJNtehCiebfmAeikUd1VbYaTH/qEluUTZR3MGyioQi7y/lH+9BOA
oimMwHZ81iOyBF3a973q6+3UDDdnJLZLK0yc5szoW87Gum7HdmMPfrYhxLHBHp0C6ekndegiOvoJ
Vv3KCX3cl5XBbRXxWdtxyIG+lQpihellznaMyC5LlqFP7LxD2T02Ij9DhLl0Gv2omHKElXW0Bvp/
n0AR+vChnmVSvRDz8wcoic/RmlpIsCjPuxjRcPnTuOSpldaTkw6cMoyrDRzbuTmrXR6UXAzCBcnv
ymuKwxLmilFurZmT0oJS1gMuUqO19lj8xaq3TnHIesVECTKnjrGCB0TR0qnvqrOXo8rt2T1iEmjj
MeTKJYoy8jEujrq9MYIICHorD72t60vaVle2G386oJNoD1BCwOh+ZbWdASDrdrJjA8WhDVR8+ROW
32rPfPrJVCMpfNXwM0KN2vgDTlyj5hK3fVif46t2DZvfq39RWYyXqx6cTUbKqw55fqNIxruyvK8j
3HOQ9O66LmflkBa/02H4qBveOpW95IaGVAs44KstJfcur+OHdu7FS8Obzx3tfQX/K2qT3y16WdbC
QK8Y93FmkUoo3b3uM03q4xLPVrEFrtwzxoaK98yAAhrA6rEyCn8bJR+JSfp5wLR011P/FsO00cDn
7+HIIMnPyg3xvCCyghfzEuShIu0YKpqRdOWts4OlSBAnxEDDIY5Z/lYqQ5KDUEulxaYYGY55HmPh
WgRXzD7loWtJVPJxgeFdwmSu1LFn2ZXrgX+M94ACOd+HTBjIStt4MnyssEPxTi735mwfoNO7q4qX
k+UcUr4Q4yD7F0+saOAfkoQlvSp2UiFGwQZnrjKbTGpzpNpWc+lCNShoz8ziD2ZufgETSXV1Qe82
eCaP7L2RZE9z2vzgIdglvf3lRMNpgUpojWE+G9K7sR01INkxvc+akJ6xym7ZRB9btGQDIXx/Jn/u
BBkAefS5n4+jM2R7nqNp5ehkV4l+XsUBhk8QLM8iax6hI6asfzYEsJX7kmYxcO03SWYSo/gRTWdr
ULw5IaFlEy4NESX13hE44dtAXCZoSA6H/MWVNWCHbP4akvjmC5gVsS+fDaNCv2Jai0Pnk+vl0+mr
69RM27TCWdr77KWAxp/EnF5FKR04yhWZr9UZbq/zod0/jPBRDlXCWXsGU0KKEYcpsoshKMxusjKT
t6Ax1DljP9TjTF3JaCpOjQc9te6aE4FfEWgt2PzImbtd7SavEy+Ur9rfrVPWuyk1JNuu4B6fcsfc
UJwzFz8C7p9+35vV46T4qymybxIZPHY9wXxBGu9wtmP+/tMWLPujaCLmXPjgLJzLUComwSGgEI8F
1TqU1RO8Ze8SZ/XJtiHBJmwjvRgZflKZTE4YP+RtfQiigr6QqykPefPwBKEsy92U0sTNVlUInUP1
4Vud8yKPQF4T85TMM95bmT2Pk0WbiMF6rSd+KbPL5VLgnssNVW6C0PrFEvch4d36LELIcqUy7ru4
uVaDIck/JvCnrzisSRPF1apjuWI2L+9Di1Il9Hb5XJMJaBB8oQv7G04Aj68ni9ecFJ61qZyflmRw
5jAZtrplvhx2lFacB05N39X1CnC0V5aXYjLRC2EvIByEhzWfxn01EpTts6/rGDrhIGXhhCn+10SQ
KBcMrNq8qa4tHKINqO9T0ZjuPsE+lQ9Ru4UssO3QjG6sxSluOM3Zzx9sdPPk4FJBaJcY2TLCzTdG
iWJjaFhPIgHSCH7QyqnnTHwKg6Hf8gAVXUL2NHqW4n1gpZk1CKhrGgHD94KVCc0qG8IPgg5Z9Cu0
emh7CJ53yj12jxGRHW8o4VvVGxLszz5FMzD4AmNASwpImTjPphLILELjLLRwnzyGrhsnwmkTLs7q
zkHL3HRmeux77JylLs0jMpwfRwNLIzOH9xnasr3wB3fv6+SF4F1khLGrD2Hn5xdrDJeEEr9Ev53+
5LEcT7U9/mQpT2MoVXIn4tbEQDNvww7Ei2WHzU41pbvzwDOzAAEHHrhV+giWkXeVRfKEBQ6USF9U
Id3RZMAA66an2VEWhq6u0dQWaFLdeSp+1Y77ZwiFc1bCG8FkZS9sOrrDYFTNwaUBZZXQn8YUbSES
ySIw2UB6RBvCB/Cy9Jc/y9+Z81MMv/HgvBRJSviwSZcHxxKVH4xLXZgw46Mcw0R+BmbMaQTfmMgJ
69qlpAwPyM/Rpc87Rc7HniTZ6mh35kvbl18pbRyE2eJNdYZgssbZ1zQhUCGOGGqoi5075S2SlG/j
3BmXlg0adzD1mhB+8pLW3yh7euYLJdm0oxJbOwfazv9TgqdGn5GlR9N1iRYorAezrvI7neAHbJop
efTRctcaBV2UHIOAk0rCyCPmBh4N8K03o11kmx4HAxqnpyizGIL+yWoGtKNI68PsVm8hLNNV22nF
dAgOhxnE9S0soW/4dDS3EHoIGdkkQnOAwmAu0oO2kRvkHgJa2LEkIyN5OPv+Pht5sApLxFfY0t1x
qIoIfSQ4Ep7inlnULvy0nfk1TqCyex624DwIQmaPTbN2kirZZ53eSSizLdNAJrzQluwomYHfR5QJ
t0Aicqbvxeif4ftkGhJhLssZQrojvrysXXErVeSo6PFhuR4f+nT6isfaPcF6ME7scb+I9a1Y86l4
FzjNnYC4cybXc4tpwLoi3nYe4rh6hLZobIqeDAEGhAbrqL4+dIH9q6bGOk8g93jr/BqI7tk7vd89
IOKxTvNcfOMePOAq9tk/9I9WMHQ8BZ+O8L9k6s47bMYRIk/n2MiM2INwqaq0OBsNa3LHixkCT451
D05qYqB1n0WYL03LNTcdvBntYZZcnm6UPvH03BSZdfbycTOOAjN4I3eYC5CdFmSbn8Mz35EpDDR4
5m3s909WR/o8XDEW/33Sbe1y6rfwYigB/bjbzXL68IGbng1PbSsT9znTt4ts0/iaIcuuunI6my4w
zSG1T1OH4TVEibxuh9FnQu2wPm2i98ZEKN5D873KUOoDvKEZBXH1nubs8nQ7wnVIUQqTaYCHiCjq
2b9QtPXrPhEvaZIonDLU+AvTvDV899QUX3FeK7Iy+GDJzD4FM0ZW4EZpQttAuMWSOU6rrF2acMPC
4xaXqEiaXt5aPdFFK9iWnKTqKSa5+hiJ25xST2VeFVz7ciJ6TlofCkT+DuSmvwdDEW395Wi27aPJ
5PCDT1pTKxSvpXuWH7BtxakKkMmXc3AM2mnf9eH9EMJFAJaNhCxH/6pZpEE5Qx4kPE6VKHpBghzu
BtwMUtv+WZkuyrSUIQLlUHEx5lNWuovAiS58jJ516BGoBlT/Qo7EugMZchOCljEBl1fJ0nyfNVPK
yc42SezeZQ3GYEX1edWVemMyQRBHVqH+rf7Qy55aSE8oXxwL1JLJFsQl8kHWu1KG7sWLYw8J5bKZ
lc15NBsfK4svVpVDfZzq8iVQ0VJpsubwA+/oDDcvdV3YJ7vYreu9SeinGzNok7YFusrxYTAxs81G
YlVcGplZp1ufRBXGT+rZ7RxcpUXOS5Kn7ZFEYmZ0bMOiBfqauSmRVNONzLBoB7h0yzgWxAC03bXy
3CM0XOAdE78eNkOrLOvVIQBdBX4wPFt5na4Z3pH1W6bQ4gxxFKG1Uw6yRsaqn5ZwnhLDbfZNh08b
fyceGuYsU2gdxSgpAVX1aJR0uoFZECqRDNHFJsGjbrm7S3yPG+ZBTcfA3YjnfVu5lE0KO5CGNBCj
kadGqLe9E/5gFDkYXTPvRqRhFT/CZqB7WvVUQmjmykq+Y2m8IOpa5A8MFIuoPESh5KfIh8XHTNTZ
xaiQ+YNBFAhzitckMZP9kJXL9Ifewce1t47K4NWsARuZiy5gPI5gaI5WtIOunJysWKzLOpQHgu52
HmRccJA0hoIu0s7iS5Gb79Pk6TXK8z/DGFxTwjROZAE/w/vhnxX5t9QsP9LAXpJ8sChkKNq3o/+e
EwqFmHZtxeCbymzYdwCm0xbZogX9FKVrtBWpCUPBryDPYxIEMwwxo3RY56Qe/5rGljSyKIIvcfym
HeKz/TjrDp6Y7uaOdznJjxBDumYfjTn508qiMYzkZsQLlMEHeeDeWhZB427CwoBTR2yRKnYn1wz/
2BbxRp13wcIW7qKUXzfA3J1s41/RlLxWrBDjoK1vWUeXVYaNfbSsWO4GdxCYQzvyVRlio5+HiGi2
TcKyhVlaTIoSa/VV2IHQmCre0J7f/o6QSDAjIjuOgLy7Blq8BE0V4N19WJSCG2kcp8xP9sIwTWJJ
Slz+7EtWpXzOEIesiqb9GQtEUAiGiROn4ByG7EktUOJs+aBruBAwI6h+K6veLxBKYCv1UXsxSeu1
dUHfDwa3oiZEGnFpIimvBm0bjxEK9/iEiw6yi3WzIjs7smSo8N0IigcGnzeoAkQN5bmxtnsWDy3u
fAZvWp5Mq64OdhKyKuK0yb4qkyOTBmObKV7PbmRdgSntIbMeExYnTO65+0cx9ZfWoFguVMsJzy8I
6xFaRRhyqNfioT+aCiZtViQYf7MEP0aYdKe8MbtTI1K5pxY48l+FJPSNA6lLc7g3g/QMj2XazFS+
rKxa3Ox9jwKaoXHsVD9GCdgOOvV0ApEPuXz5wHw+2yJfZ7M9ur8jwzyF5vDuD/xSvIllT8Qt1qbV
ySlLRO1J8jx6E0PdkLoYSA5OnoWRM0Q+w004Qz54fL/6sTtogXQR3K4zXofCG82HyGTYMtnRq9+O
21q71skTmdq7OGW497J8N5rICSVKN/KgnWPU2/4BqeCGTmZBRTAuNCNMVp1eIkmnuUD0it3easmI
c8YwQC8+df3pH3/sIgf5VpEyHORNt6vArmBLfFABk/zGgcaVxmhlzSwYT83UUQqPMJpYwrUnoIPN
BpL/zDAx9E9ebVrb/xlN+O0xaMMK1dnV72YD/fuQHXtDje+IUplva/FcovO9suxpVx0C+ve2DpkP
EyZ1+PtpX880VOXVcFrcC0bhHIzCvjb9NB8iPxcgFBIDmPn//ZB6RgOSRhRbOGf//IW//4nNhHEz
YdaYB7DxbKjPwur627SA9eHs8YpjbTv8/WJAC/+P8Nv/9Y+Y7vt/5DDrv7HdX2UF3TKK2//y6b/t
f8olxFv/6/K3/uO/+rf//Cl/6d+/6ZL9/Z8+wQGTtNND99NMjz+6y9t/Tgn/f/3iv6eJP08VaeIg
hwt0FI8/UVIW/xwoTrDePwXA/rcU8sfhd/H9+7/9hZ/fuv3f/4OccT8QZhAQJe6Rny3J1h1+lq/Y
/r/4HntNph9/A8hNgrX/I4H8X0wPWzMTeIJ9CDhevqYZTf5NIP8X3+U05WvCDbxAWvL/K4HcFN5/
yapdfjjHDqQMpPCXH+U/Z9XSh5CO7sonYP6IRO1lSBLGVxl8Mr2zGDzPSBHnWeDSmvc9PI5NGQR3
tAlPfudcUq8tj7qZXAqxN/IXEF+aLiR8Ee9GtHfrIHaLXes395R9ZENFqoF9FJAg1NkXnyxevn/6
oQ0qfjSi/pgt7CrmCQNlHQOQVqNyHLZBnJ2l0X959cwcEXIe6Uw1AWDMqgnvsC+kKO6kMZzdyud2
tJBrBcwSP6C5xEAGKrNn6+WjZnJwTLUtKJzCWVsuZtPCNuQmHuWGfvzYubBeB02EEhwpFkk5oDBq
Ly9on9DlPlmNc67qAb+/GA7IfOAsvjDQwn0I8bmw9BejVwSCYwTqm91S2kbY9chrQ7ldizV5dmeQ
vlvLbR7jmIQvp+9xeuG/lD3rfYPRooLSl0/tsa69B79HO4cRhGqrjK5OIon0TAZAYBG2tkkTTcFh
GyMhActvlnoFs+QB1cCxmpwfv4dVJkgtgbcxbvPZiMlMtq2NSqjQOP2e+mSsz4AqiZZBwK+ceN/Y
DhZFj81/meq9iwOLfgTifjQjXq72pKAgsBtJFMmR+cXBBwJC1JMWmVOhqc9xmf1yXTqqtDCNbQCs
cNXWxdqeETTRdS76m7rlaovYyk3dPYlgvyFKIFBySmI4JmjdoG46P/VBctkvnItEC9XiWI7psWhp
74PYmNYD3J+WqwZvfNMcOf7iLdLKJjfxMON3t3gMWZyDb1UZo2Yqmjxv0QYTFTYyNtmYVJ5D42dP
HfX8Zjq4dpTf58n4msdhc3GG/WSlT7lf77hTcJG4L15DMmsK3vo+VBiVG1ZO3ej4O+B0G91FBqBE
Zj8eJgDD8ED8zsvwEg9+I5dHJN4LKy333DBvRcCQn8cLycydWYcQGcDmMjjC0Tp3FkDP2qQ6JzaQ
qLSzR9I5kvJgpxMShRLonsgb9J7U7vcwhWJmaWcjsh/pqHmdd+/0DPberKyeUlB06zSXbCZ19kc6
VMEpIOWcDJY1jWVcuBjvmc66nvXH6iKIa33+7dbJe+zP726Rox+z522vjVdXupCtAAFJ078tQTCS
NIreyW8YpAxogC/+rMRmzKJnewKcNPfmshplKAg6ijlFsfYRQI4ApdwcKe5gDg9ZCtpFEyHEFUOt
6k7XupakuzJUPyIzoiL6TSmJ+OLamUgX6QGqzM32ooL7NiPMPTFr3yHL9Agt00wd42orqqlY17YT
4bJcGHzjfPLG8lcTKkK/OywTOjDOcDuOc96PNytQCQgY/6dGJj7D9j7LuXy2ZauJ9ajUcazVU93/
lKnzp7NxYLJmqhjHue9jrF/7ntIGXfinaoonS8aEHcDmc2YPgp/hXmzOrtTL3j3UyXhf/PjYaO+I
irR+sjCY23P5MhopZrrq0OLemQq7WlkJxLJGP4XtR+Wk8CsHdaeg6iwqU6R3sbhDF9t6+asXlWo7
d5xzrgbtTQZVtC4VrWCEXqkpKcJbXW5QHt1jGX9Pm5yNk6teZO/tLSfcY77p1o3LClPKbyaXxqW0
CwRsBlJ8wlrwK47rMKMIKkgGaMO22CeB/5a4fodrfLKOduitIzu+H4LhUpgAXtKwfwOpb69Y4JYH
zGUQPksfXyFxyRbQkeaN5Ir2Vrm/h0R3FxOUwJqanczfBvFdkaAIa2SiTiqT9muc8sRE+Ss4219G
5FcrN1M74p6AjwHwXpUtIuPMZmZXotPoHh1hvbH9S+slE8RYSPTRQpS2apuhGhF9X3nKYRgvktXR
N1+K+MqSlsfXZqr6yxpbhg0TyyhpnEIQVwwQEa/1QAPm8TN1vC9d6xP7ynKPTnWvjXCHojDe6AwK
32iLcDsvvnVwikjcrRY9QbD2bZMeTtXHysZVm5juchBiBiDSKYyGB2pej8HrBBT5/3B3HsuRc2t2
fZee4wr+AIOepPeOnhMEiwbeA+cAeIN+Lr2YVvJv3f+2QhGSppowKotJFouJPPjM3msztbAH+mQ5
PYxKgMh2QDObot8mZbE2hX7Ro/rW9i6jifyZlLKvURfDReBoJKduGPGhKaB1VlDsHZsk0Ng3X0bI
RStNcfFmJDVtbINv25X1SCaoxb7Pd+Sqr8ulzdqL4AfWdsMU4ssp2rMKnC1r1HRW+F4Hvdph2Iik
KOpzNCNgAWbmfWZUoexycMDYUCLBKeJNQVEMW9dqWmiFKKwTTKjlXSRUeuYJ4sAbwnO4zg5O8j53
bsB+3waPI3Zy5FqzevRNrtwC5y55ozd7oUcsUcPhBSs03Em74ahi0sa+YWNM/r4AnrIiJOGlLwuQ
DkGh78kXHOaG2Dl5oZFvmM9hFHxDeWlngxEgrXfEVaEfsUtHsIK8Vr3BP6n72bqKzpmWgBf0i1fR
DhrnJtBDjIlssAo5LQS8B3vMtqUnAWC45eOUTbdJnowqQVBhCcytlsNUkM+yBBEwLsUY5/OySIyV
bmDMVAQ0NIaP46c4TPE5LK2HpKWxqatTfHep5OSrB9lDSB0VcZPjPkv/H4/fMV4sz87OsVdcAkl0
M9yIJYKAdqXMEvIUhspUPpoDq8AOE6apw8xXXftFtYY9oGHeYwYwwelQryT94Pbp3Zewv2+zm+HC
kP0zzrS3IATu5migwXQDfmMGVpV5Qr31CxprTXIHQ2cOL41zNYk5RB0uelMX8amnhGKuMB1qth2s
P7zvmCqrDMrXFLbGoEHV9kcG2Ga9DcmjXGYNeICIq1xnDEDPMUuIftJaz3rN/eAStPeVe5AcSwyy
i1DUf+wSTYEtVuUkb3XBlqRn6iUjgqYnr5vVGihRKo2ZarRLVI+3qgJ+3ZQiptvtP2t3xLcwCQJs
jameNWPyZyjLP7S8wqq+FFXdDGjNEZeAO88ACi4cD7oxYdxUuEHT70G8SuAw5k+TVyvy0bKl1X0o
eY8tAYbKDQlGuJkmj4gsr6NTYmjFyz3mH/wUxpyVwlNS7ALDQVnPUZmkUFNNjSh5aDyAcNGDAgQg
s++ct9ae1PA3gY63qQrmX+4eXIzzXLOVkEaNSNZ2P80cp2wLSnQlxj5aSpV8a950oIRqtszB6AYF
Aq007mlzYdVw5DiLEq1HR4LjJRMQPYu4u9nTI7EFpAbec1j1+C3VbW9X0I3raVIt25rlM8zBm/LY
B6aF/iZNmnhS2J8M/EILty/N/UBIIojnFQ7Kb2UNRzU+aNqyx5rLkpY6LAKIiPCiAcZVq1fZh08l
1SzYgpvZgvfQ2F63OZoMQ7J9rvPOXzZIY1w/hc8IPSDJsGlIXI0LKdOPqBEMSiaiuESFck6JYTF2
YEY7Ve26OCJxR2Q/2h1dnzEo5cXmjhfU3hxdyQrcspjHkJ25B5BrjmTCZJu/vB/1KygDOP9RWqz1
nsWEp5GHxO8owtrNL3nGMsNZ+0heWlqUzVSxibHbgsnlEMdnN6bhKRihL5AokzoLAnFnjbUx0+20
w3rOKLOsUwxZEyazQQGiLYi1CNvgJ2lB5Vqutg2E/hynY3AdigprGQFgUfdSYLPYJMjHXIb8K9sk
jtTAaIFEhM1eb1TVYhAsriq2g6TKdkTecbEzB2gPcijfGuXsEJg586rov5LpTRvmxZi9N7lxC6KC
EV4lZu3UAxYokR5JfVF4JU5hiywDvbdxMSnUDhxuiN7wuJhsuTKO8vXYEIonYx23LzrKIylw6lSZ
fTe3mcvMGpGpYw5Hb+X0mABGq9ibIO43rdUk1I6WsQ+bmABN04fNK0nriTS5KmK9XDa1Oo669WPo
XnLzCi3bxGMGczKwv1tUtqRexP1FT+vPqRzCbWVzRZNbYCx0mTBG426GrENba+wVt6aOxygIWpSv
GXAxrXXyF9fxCHRt824tXX2hDb3/Ut75aXU9B+JGQnNkgYS1/BxQ/91ql1fR0tIDdODDWxCzouRs
zRYZsRYHGOOm4c+KjlwNo4t6VF3lwTeqfJ1fpCLbo7XFp2ReMlMV9J8QRh0jH/7kR/xKQq3mYHAG
d9t4Cxf5SVwia26MPyYB2AsnyaMN/KUXn4NM6FeB+wQyF8o7yzOfa1JdexwCO3oEiDnDo+CzvpWs
heT1CEgLY8+RrxrF3Q+5XrF0kaRxszrQtY6HKog5c/XPZJiZ1gDoBp0QrpEynUcFGczGnWNgw01W
NpEdFgc+CQQzDCBbYF7nPHXglwoMaGnagKAYmpvs0S052Fus7p07jbnv74VEEFqAz/HhkZyxqIpC
zYNugJgJGLfSL9JLCkJgSrVB4n+1guleTcYui7vyhR/WZNYMWlSlcKY9jRcsuwajdffRbcYhOAxc
jmTCMDgzk2Y5OMXRd4fxphP4Wxf+0jFc//xg2/CAWSA+Rx0OkbQBem92C4lgZW532akJdOw2laWg
dNFBEYo75+JZTo7N7QwkN6kYJxY4gAQGNH+qvBkVbUgTIKeozRAGFDWPb8WYDiC+BSm9rjNHPQq5
rgiOgRafmwSghE+PO07pE+EJEXwFRD9e/hOQEsg8/8YsHDNTb66sBJO+FB6Xbg7STWAizAVTwVyy
zTEC3mZsx6Jhluh9Qw609whIh2tJmQhO3KABxhPunZbtVpaLJa0sbY1Bq2016PukiZpOF3usXtY+
MKYPZcpvAEMuRx1wKPi5X37firXZ4C6Z2FROVCeaS78HDfDRMU+CE2aRe/VHGw8P1uSxVIvGtbqr
fjuzPoOdhi1X4e0hMtecIEHhNpBLw8sBKHNjySQ0L6MO3/u03nNnPSsgPtvKIsSZnRBo9SFcldYH
iMezR9oRijgL6IGRstbL3lPKMtGCi+o4HhC1c66MFd5iVny6Gl6bNFgYvv35O377/3W8KBi4/bd/
nV7+51TyPh7993/77//RsX2v4u9/HTDev+Sv+aIt/sEg0BA+oRie7rq28T/ni5b5D58hIcWa7pum
x3vmn/NFw2YoaaCMs8H8WAZuj3+OF61/2HRlhu/pjmO6wrLs/5fpomPeJ5XVXwPg7de//5uw7PtY
0bEh6bq66wlb/6/TxaFxpCIxiOqBYLaV5T3VTXRxYo7rBqMCNr+K0j+s16asO7Kb2WR6lK+1bF5T
8LmzxOV2Xg3da0lhf6LWBTFQhE+O82UNZvppdB5m2lL7qVnMpyze+Hfsn96V1Bv2jkg0DwAUAkHV
McRxicpCnhRdw8zivWgiFDWNvMNrD28SujoxwjQp6MVT45EbinYkc+7l91FXWfLkJxy7PfViX/h/
GFdBIETWF+XK2ZL2hdAZ8bLsoxXQwOkkBueNhGHvCcjjwmWQui+U9+1msfckVZkB72WqYN8f0lFJ
zlmjnd2/5veL/T5194z1MI3cn9GkEUopIsVWwHH29U+o6n5RgDfe5mYmdpyKuNKi2EDcVviXiNQc
nawu5fWkirH/UNz6jjpgq8AwuzNaAgFkIgfOZxq3oayNm4ipRuPgp4AMuPbKUD3oNgnrWguesYNj
H0sEYT6rlJ0sux+T7wtwvoab0zYPWdEBse7C+IcqFv+8I/oHtyZyOaG5moPXGM5l3G2gnPUPefFN
TGl4++tJ6AAXZhEb2GbK3b3hPMFfWDmSWZwucatTnqA1RQOd+tO3NWEVn0Lf3phog3Coagy7JkJo
VOKdcFUTtBe8+wm8JpIS43PmmfcwFkReLvckw8D/kohEX1oe/ZilNiKyhh3jgXgtScuqDAc8T0O3
D7N7hjIAuqDslqaW30rSkDaUIdjoK+0z59jdKR1evyKloMxnMiYuYoz3yM9fm2lql7TGFCXJ4M7Z
0C8K3ydwUEHwSQrM1kr/ZAlEnKdBQldNiyhZDQ9TjJbCOwtPZdsQWbWDzTy3OW5LcczSvJgX7LQF
lOmE0Vyb7Ru/IE3GZLo8mD4ZUVG9mib7nN+nGiBNjgXiDpKMzOsQ9wrwVHxz7is2bnW4sbWPJCVY
sjKKr3CMtgj8GP6wzyWl1tZYNUtghQqwXp6yDWXJGHSXNO6wfYZVuyTbDT91Er2AtnjlnW4sKVTp
nJJlzDxmhsisB9jdAAG/WwY8Fy63ugP8BUM9k9grhgn4XA1uc+yMlh33pTm7O7iQSvsh/tytPQbQ
k3lOuIkhR9R3Zfvj2jEdlts+lnfbjaMehhBzLHcsoUPdyXMdEiFsX9fzSYUWF1PKB6zACyYWKBXw
7bR6hiJEPCQ+KQdu8UNIcL4y3IY0gBHS3h3hPHUkufPqCwsnDnmbRbMbPA2CXoXpbKCAqGsiMSvL
2zpx+lh6DrGBPpIC4r6A1tbzsWrf05w6nQEsPnfTe7x/ZQFawS2yDfTIDaDmlPVeqShtTPM7pHAE
XIP9zeG+KJ6B4jjBp3CwYQJ767DCYS4j1q3RuAjQsrIHJGdP+g9+vDBY4UDCYMCJKZEAAtD/VUEc
ipPrT61ev3Y4guC06c8uNva8ZqaeedTVU46ktUcAHrbGO6IjIqcaasHG6VCz3ruiCvKOCi6RL7Z5
xjSmcFA/jz1IECFZXusHBhwM7xhdV0kSLESsLFbDvr/E9kJUSNItNT08ypoSuYvlqxKYC40pPTcy
vPXY9xkhXsZMHLsh+cJ6s/K0uRolVtE4XVcNk9nJfqBw3o8p+BSWO4Bq/4T60e36NUL8BYgCplpG
DA9EeZ95Hd+aIn7qxPgAUGlPSfkpGVZJWO35MBX3a285VfzLHdssiv6Lipp1Fv5ph+kPXLWLdGsG
LBzjsWZBVgqeKg1zTZX9mPn4rFrM+IE1rsGhpczYatgb4V5r0yOO0z0iAQRJipw5ibpcuGyTKIJy
3X2PnJ9qch4TxqcP46DeY2Nb5mhfBQSRddEW0O2ifu4SzLVq6zA4m+iBB/XApQaJB3uNhbZ9HmKt
m2se3aeXTd3K98b3qsfhiLBx+PbU06C0BVY7+eoP2RKl2HvR9uWcQA1IzQHZWtKBPkjcVNQR/oTH
mbk3rt7Y4YxNAlbFqCfnld3Rqqt7Y6vgsS06l+4usxts6fXrhOMBgzcyL4KkmOj0xaaghUoCdLyz
EUQtfbwllqRwDwcxcCoHAKNZreGc1Z01POZXUnJbfOf10unQDyh0XryBCZZL5LQZSxP/ZZFTZSfe
rjVaAD82i5rArV+xPhBmxz0Kl0P/YkX8xmQXv4QVY14ris1bB0kDYVY7LOP6kxmBdyOuSaOaX+pB
jQNPvyc5EZumbAhXqR4/DO5ADOEnGBINDPEJB069qMXYEVzrVTsz0/HkI+VddilDZEUKTNAD3yWL
ZMvcfQs6gEWkS6uPAqidN1nFMKSjQU4Yxy6UUQ3w1MuCLq/LEIQkAXzX4lQFDUk0ZDGzgyTYu1Vx
w08mGZT3mIfwaPTL0ImMrU0lwSj8y89Vt69oHysPWG6N0pSq3H+ic8IHC4DegnFF0FFbzbFOtdpE
Co3b7KM0g9VZcM4BPZqs19QDwuzenx9gCZctuxwfPiM9Xtlz9jZrYOfwIqefOA6QWk3WzgsqfTHG
zIgxmCc7rfPcDaF7DaMgb8GYWX8d7DZH4qpv05ZJFV755qUii4fVTyS2qAPbPZky5DyU05dHbsgJ
S4z/FBT9i4kR61RZbYvUibLGlOLRYq91YkVYPZXEdOCzGNzD70MvUNec/F/fhbkFRuaTJsG7uiNh
emTmVezpUMVaMEUqfaquqJTyrR/dKXx40mOEdifeNNqFqFLGhE74zXQg23GmAM5rD33oi3OujeG6
U4S1l75FH/n7l64+AqVxpL3Gn82Wy8aXaAYn0276szMaB4QgvCOYamMdxg98VqaDVlprD7+P7JJz
YEjHgz/UJ5zt2Fo6Y5UleeHyrhUhoRB8+P3T74eqGEOenyIFFZIAklzDhB6b0b6PND4kXbT/fei0
Hu/c0TauTc6i+6+n3D/7+7y/HxYajqP5//p1v59v7t/272f+9R3/fvz7J6MTFh10V/3Lt/j9Zn/9
OFnKxUDBGfbs/9JsGpadFyTXGPo1WYVFdwNnXS1asNAPCKFJsMrN5Ik6tJwj9lTPmTewZYSs+ypj
iw1shKRb+rTqRdIkH2UZvVepaf4pJGqaLOy+kK4TP94nP8OAkQhLHm5uUrAKqgNU4ulBCrCvQFwp
Y52SPyB37YHisWtk1qTQRP+ErrVVog6+Yt84x6ZWfErGq6FM9Y/YrH/iwL/3rtyaYyhnr0rLzZlu
JuHL/TKZR/xXn6hmWdNrKnusBpZloGndWzUKc8EKfmAX7+EhILvyAqYlXOVJnJwBJUPP88LgWGCg
Wtt+Jg5QVuqN21TOXlYde5nUdXa25L3VNo67zUYr3hM8FGzw/iXkyat4kxYTsnH+E+hG/fLE1aFW
iYHA22tD0nxSFyBJa6bLMZH+NXA4cHSTuEvVpxrjh2Z87C22vlSn2pPCRzzD7NfjpZ7GWdwF/muc
QHbUwkm+hzhx4sGJ/3DHfsz8waLasI+Cy/2bndDGh5YJ/tSgU0EUhlet+5MUOYEdPrLc+6/f1V7q
FuQnLjj2JykRYjMU3FgR7PE7S4sjnab3WU7Zo8cIDuSL8aeAWvJO0Zfhfivjt6RqETOWcnxB7IzR
Y2iT5yatu3l190ak3oR3RrfqB/RoRNvoSXRLQwZwXW/Yl4IlwjKEMH8edSrMsYZqo9kqX6N/Lo+j
k4Ub2cn8kJmt2KC0z/bC7extmoDl8BNl7iZYO9vEN5hwowBifyasAzfWce1IKhKT1poU7047GS4B
X9HE1moa/HYZqaK7aiVBSVYuzFvpBhmblDJ65O1vzH0ICE/1wNGvaYN4Rs/BIB7h6atr0xlaKvbe
YAmCy0Am++GpiBs2p1tSNJfJDR2k6USqJ678aWtj6YQZ1AU0aTORRZCrM2f51+89vkvEiHwA7urN
YlOxGxVBxli3JdFB86GKOMNXH1XU+pX3J9GyNx9LzodjYErKG2m88S4CWode5NUD1s/CyzGeI8md
VSOY5cnqEcLYTKIfnPswE2LTcKvjDO97X5RXOySMCNljeIFClq3qWnKE9wS6Yqgyj1wx5tqypumQ
d0JtgsQZ9ngxOgAdsHsNQHzwarGxUGPCgowDa6MLvz4oTPPrIWu6YzL0yRpDDH1f2OBb74R5VsTm
cKwH/iXWonAp8ym/xXbYLUKf0h93j8DWM3qP+AYRGoV1/azjY0Wp6ZDzFdoQ84lbecNhwC5qKsR7
17QfVVfKP02ePSDYT77ypjtQWbnf2HzWA8pXeh45zgsvZZbWxTdibBgZlB/3/T6AXSC7nIomcgma
uCi2g5/7xEHgNP82I/3khIH6TIX2FKpefAyG+IL7Ub1zUe9CM6d0fkCBt3LVkK8UQqdbIcmRnLQ6
WhAG6W+UYm13X8ldsAHGve8y/pzcGeWvVXje1UR/d+UmR7HEsGb5+1DqtbnzmvZPK5nwAX1AuxNo
JFvpTEagkwBtSDxWtOysrwIHxtFveCFS+62jxQBKby5zQH1cekY3qwhRRjAxHTxt60jdPFeSfTQM
WlRSDkqVUhRrJnpsnNLh1bHZAU+Ja2yIr+rhiR9VYzpMD//oWoD9U+u9bSLYTHZ1HV+j0Z9P4yTW
dqII5MLNvhSen5M8HcpLGnzTjc7LASCmxDR2JUnORwsMm0XSaXFIdgdRJvuwKknLioLvAEps6unF
NUbNAg4gPqMUL69jRKoKnkkDm3ZwcvWVHfOjo892lxrM2xmZUNGisdNvxweHGzfBoR+aEyDM4tB2
qXb5/SAa4iVjZapN5/XjnvvVM1Qu9mjF2LEmQFvahzamKAKx46KjBjOM6mYQSGrY9UfsTu1WaOg5
Z7IZDgNzXv51ex97pXEN7x+8Ri1zW7dOY5W4xGU2n3jxNmmV+8dkUhw+7nAcpHsWdV8TLiGyqzNO
87LyglOkTP2ktwGssEatMBy1uH7Z3sUGeRUVk48FwwMSUn0Xcoyqr6kgcwhFDa8CpEWnuhoAFK8Q
r91F7fAC/D5E6luda8pRgQBoqQClLn6fG93ZRMXYA/i6V11+06491gKzUujttUZSBoZirND0VfEO
o/l9TFK1Vy1kGWVCJVwLy3CRbzXXHj7X3P/9lTTUojvdHr5GRDUnLKGLBmjTQmvvb4JOV+u6cmHc
YHKYq6Qe1lnfp1fdipttxHgZg2CWXTUabWaMHourMGUHS/crN0OmR9eCyL/GDWCg2TUvvfkwRaW/
6jo4UPrg2dffDy5sxQVeg2iFVdmQkXWB0VZcDcuEDKMxwfh9mGEJ2IvBekLQUi2n+2/M6d3zEEb6
waPaWOkB6bu6QrKloDK5iuxLk4TmOc9I4PNYybVoENN21fDOahpF0z/fvibrTzhE5hzWpFiHtikv
vm8HR4VrZgiZUJGhEy0MLfWuoyDnRvNwrG54CwdriFnoH5ojyHQW4dyW2D0UZbXOscYlaSavNAHy
aoTS25pCkSmlo8CnRZ03nJHwVSmq7SNRNvjk+/KSkO84gxjhnspCbjLpfmAsa17vtA+EdoBICKsv
IxeNXngtsxpgFokCcR6Dq7M695BxMs2Eq44OHL+Vyx1r2w7MsiRlzWvLBG3WhQFGskqQrn2Xkghr
ig6aB30pUyJ67FOQeuQj4AJ71fIYP2efBvhQ4vK5VW09N4g1fbJyf6dsFicx6bkP/GKwtzukVw0k
f0vJiiRhpekwW3LShjVILNddzutxn87uurAJFuCd7vBFiKYXr+wtJK0Ehkew6zeR5DAaTXkIPO2B
Wyqa8lGq7eCY4S7qwVV71VfSVNNZ2Fq+4CYXm7b2YuTmxYTIMB+6gB5JXup+wCzQ3DOCLMiCdAjU
kmaym9KamwHC+TojeTzqgy1W0gHSRNWeokCtB37H98uDZsaIogWhICCLU8OEuZkt3Tj5KO56+bHX
flLh69jYyIIgsWvOKhlNyKR3p7GtcAz4sKfGjPq4mkQLfL+wj+79w++fCogDSz2lw8Z46M9Gz2+W
pQMOnkv1oyI3DQ3O1B4jI1/rppNs8j41njuB8dbL8nGfYNw5wtXPiBHFFjEqmwi2yu8AgzEW9Y32
WubeV1uzUlajvUxD4ynHUmNDhESYUHynAwUiVm/a8WiQaxOl8JSlD5b+iYjZuaVB5dziMP0hY+FQ
Q5Kd6QM/2+9fRyMOZm0C64xjxb5p9+cT8fEC5ilf+yC/oYJhatAiUXBMX8OEsNvBu0d6TvluoOD0
7EOe9GrtFl14Cnc9CKAVI9b4FsadTtBNrb3Eg0WzEWdrORT1phmK93SyvlISqlHf98h0+Ot930Ea
Zr1dnTikwpkd+8E2VVCw/NDtbr8fOnfcNugZ5lqcyIVuTc1ZY7i5UKHdr/KghLmNanSjxaZ5YyK3
rqqcIEQ7fo865G9aU3VnNwOPBHg5WI6TeYhkcA7rZjuCf1nLNtywu8vWZQONcXTRP7ec33CwQZUA
++RCvPZFtdAnIA7cVsmywyAUuuPGBEvlErje+KQBcxluAdkbCzzUcP1TkVywud25Unn+punoD0PI
T5tMfOYNSk6lU6lCZCRhrq+Zy9C0WMIFqZPAJ2nUhOCkkmQwtlW9zghk3ToNc6SSbI6ZF8CYBU4z
HqDqZp07zHq6HVkH3pLpmJqp2On2nFEae027P0tA0D12M67V4i1NMOlXQfFjkZ22C9qoO9J6dvMw
dlhKMCykt+DXH1jHPphQKmrOptfqYldGCAiCeD5o8VcUOB/dCFv/Xga1UXqRvWMdK5BZDFWrBZF2
pyFvMfUWcGoqrwPzxEu7DHMA6Qz90QnlwTGrU3Nd5QS2jxrztZh7a1AJ0n7FH+rLCbszYUMJmYCO
5+yTNgm3QRJe4vxPnLjR2gDLsmhqVk79yKxVwuKzZPbcTfcSCv5zaRqsh+0YNYLvwI7xgE6TvXHH
0HO6jqTNWCnhA1IyM8Ujr3Fpj+oyMHy12oNPDOG5tn3vjMLiPS9Yh0Emu/JaLUj4Dj6tismP1lke
LQMAijRzttKsPGrErcEFPqsriuEhg3VeTyU6TIvuvClfwCxqTKURTNNMasyH0dB5VfkuIkKVvRJV
tWRjxKn3WUQUHvF9ymaE0douIdGq2iUHBQ8TS3ZWd9EIo6C+7xdsSWpsMnXrZhhXVgQIekrekFUB
f9Pwz7mgAwk/99HuuB4DsW49yZzgE8bp87K/WncxJbeielY1q76DzTu41aGss3YZaCug4flGYGWe
DVip6s4h7VVo7VqLJWsDn+395ETBLhQOItDkKxgRnudWta44IlQJjqJoBbyk8qBMorhDhAmGRgxv
xQh4jq/9aVz1hieXeo4vW/nFUy+BrRW+NZPo2Od0nvgxs+GIFwyDWwVEq/2hvfB2TfuTQ/I+6eDh
z4RbjlvSJG++yr1NHAWr0paHyqBzT+uNCbplYYfQURv1PKiMoWIfnZXmES8FUYC52bHJvFcfIh3t
MHsU/EY7IUZjP5BlMscryJhVjeW+JNwzlFa5cQZOLRx0YtjHKE6465uzFnwqsIsg3VZYmkcNO7Ov
dPol0+535P32OywNUB4qudOmVhzy0l2k5G/tvbo118y1CjaRw4lXmrsxQCtcQXzIu2HrVGSVmN14
Tt2YyFQZj/fFULFP0vwNEOv9wolZLgXewSbtzKPFvIxh521zK3xJRRHvAJ1t3Z68+jjMwm3f987C
KqGDubpsrm6ckxtpo83V8mez1dgacodPiypYjJDkeMcgRvIR5GObW4FJYbTA6HhO6g+6sWPlalfN
AtlTOJ8gS6dHEeRHV+IlGRELrkpXDgfY0RsuVrwquFHX1ThxPRj6APyvDBDmEZ6E5wMjnbtwO3W6
Ox+QS5jc2DPGtZ61S00sGkkTMNuL/QdzwhWBIZrdXfWmhF3vJoMJRG6JbIW/zprFg4YlDwrX3g9N
jUmitxny8aEkLvaSZnfU269mP99MaXIDSvbjIAUETmKKecEsgyBV1tQm27sZABRjUQanTp/EmWSs
n0q6L9SjyRvT4zfHQ95eFZrD29uetjhmB+pXBHtT7xa7KuJKmoBibml1QNDhVede1frrxPPUDZ0V
MRVkQFDGU3ToRkFTzmHFjcUJgmKLQEpt6yT8QCK+8uhpmfVAFJAUAVxK4ohKLz5leo5EjF3fgsVL
uXPNaiEK3jPAc8ikm9ZTZ0SrWvrA+HKRECIKoN4cp+bCxjvEu+JXbz1soQUiLH9r+DoJxy90+PWb
3yfkAjiOBl6Ph5CWvmxD2Bd8L//5xb9/X7hQDF1RkS8eFdFb+m6Wvf+MUPQNnfYhEt1w+v2AdXw4
BV0ynPQsdBe4JZij3T/7+wmdBcK2QraIKCHG5J5YF2b58slt9GsbTJKVNI+o+97SFm2RzKR8Sti4
oigV6fH3Yeli3uMiiQ65JuQTY00GzpER7n8/a+sCN6jsrOXImBqfQ9mdGjtIVoWt6Zca9tPCT7zo
gf8wASTUPk8CjTZ7Ibd7zSyHbLTErT9MlRDkzc6zGYINiRc2izYkxqJxuZsQoFJNaAFmVWQvQ68z
v7Et3te9K80d2x/hocfnbcsgrz/FwOyimTdl9NbsnkvleKwlZQSyImQdMXj1M/KJX7u8TeBT1Twn
IGiW1qQbKDL4rI4wZe639B+OYTbPucXSNGEsdvj9bHwnkaKvPfdDUs9lMaolPnDiTloD0hectsdI
dz/6yc0/w6h+1ZpJPLKm89akOf1fPMGhT32MXA1eZvO//Q7q/k8Euf/3E0w7F49//wwcZn/9DP/1
O/wfn/D7QxLfWvz9v+jIq9y3iYsIsPdgPQ6Nu8Cc0j5Eup7dLOPp98HvB+GQv6QPzHp+Hzq6TI+9
o/56hiXa9gGQCXVAjHb49xlaVmgbFMDpXL9/x7++ygsWEZJ0mhP+ypCMdeJWk/fXpkF+4buXNiNI
4f7dfp8Rx6qcs3K2Nr/PaAItPCBS/vr95O+HyfBfispkK9NzaTZgNOCegldAA8IQqBfgAnReu5gC
yzM7vH9TmS0i/G1r9/7QmoZx11sQfaiRgwe/jYIHhMiOmFifh57aAxbr5lZu015nqFNjozc2pBq3
iz7rm6UvejZl6lFo5AJAoZFLuKWPNc47I+S2GWl/dBk8qxxdpGS62tvfae6Mq3LE9SWunfTeiEMu
aTfybhYmLP/s/EPz2iO5T29dKPCBt6FD5B4WDugqkCYdan5/XLIVv4xCx/Ho108ywCUOHgOiQ3tr
S0CxmN+56Ye52hdxtHBqVS1THLtMyoNs40H1nXek44wBk7heMwz0nSBZ2/TZQl2/8kKEFl0bX3qi
5RuSmeI8sGiL5UctnRuLGuyEkwPtOdO3MXeZNGZhyV/KCLVs2A/hxms8sfaycgllmiE0qcbcLZW/
nRwsS/ecXZ1xXVXSGBV2/qhN7rgceh22X991W97Jp0RLv9GDD0tppBjeh7WcKFLpTMDKckYglY7m
GBqsbVkp49Qx8N5lmQA5xyOBYnDvjdQmgoWJ1VXfoQawR6KYzAJT2xG5phfQJuj98g42oQOWUrW8
ztqf6F4ZNqgb2NZwCd0B7wIly6FtIpjiOEmz0kQS0/DK6jqSLIHpJBINqMZE3Bko8iMqc/1q5Cnu
8SS4Tem1L1ckznxTSKNkyVYQhH70KX0OIPtVSDgJQ523aqtyxMTMpAOquuGH4nCTDxIDpy4XCUD1
GRNEiLAAOmvmFQVDcRPhAuaxEQjhaFr/g6jzWo5Ta7foE1FFWoTbhs65lXVDWZJFTovM05+Bd536
b1zb3m1Z6obFF+Ycc0dP4xLmNduk/yIbaZ1QJyoWVnkyZX/SJL3h2K89A2EGpk/gLnCeG0lSBtaY
hBAkAjKDuSEbZXEZDN2lsjTqLMvdM8wERm3Yr2rKdpb47gbKA3F3iuCt14HYu9/cNiD4lGgllM6m
Y4B03dbgHQOeX537S4ESrOVHlsKJT+vua15205mdFPzY5TGGzsajj7aGtDx0cHXlYwlwjgKCAJhe
22stcmVGN9c2qOzOCvux1RCNH0gw63ufhFeGvOxpod6SIsOuJYecGRngE1JMzah2+g1qAwmbL8L1
mTATVxA3a+HwYZdUD0ExHfJY2Q4kN67DcGGpMCqql5A1GsY1y5MAKSpxwpFFDpTUkOyDX6OUeYbt
s64iwx+TFJyQY7FtyQcPcRZLJhJN1ULF+kVD1romdqS6vrIy3jZuhbhDS77xGs9Ym31nli/IWmy0
E8COxCF3xuTUTvl7m6TijlAbWrYT0wsOZG56Vq/2q4mcTa/LxudSZd5udeo2y6Kt7gBiDXER8UOq
D9tIILOTZW9rCMKqQaXxYCz/BLBmwLawBvrLjZU7h6DQwAhILhhIA3eT+sFASnMwFIiugPsw/PTa
2nGTB1gvzseggjMIQcaW/FBxm+heqtTKWjrun653PgsDOjQn2gKK1JRtbRPXOtrJ2gAA5CNH+5oW
mqhdKOm2EEs4FtuLJrGrXd3Too1tfmp1LqNRb26qRgZI3TCeUQTybIuZWVcfMzkqK2AtuBOmieii
5NDqjfB7k5RQJlF4mblXoaDZ9FMZXA390OT1xIyBulktwxtG03PcWIgSjPoj1Sc8M0mxJewo342m
e5OKthNGfLbBGLJ6p+e1Sy7+wgA2nmL4a7r8qQm6AuPxELPn0P+aOY+NaNRB1nO/9aIIVyJy8m3r
9Hs5hKRrq8a2ixYNeyrhLC7nY5d95XFL0ok6n4ISNUscLYqetjZWhLMlJKXlVghTWf1lwIZYLLJ4
Sdmx/dCxHKlYv7C6IgilEM0a60YBp2/BH731WLmckakA4gYtvsQz2VEkhyibSAVVDMTBMyc+bXJJ
qqnb2sr4GYQ70cM95oglztYger2X5iKG49Mfegblip2SdmlhUUymU2oGR/Bf+MyN4DWyOVrqLHU9
BhqZY/5YIvhVT33Hky6f2cWOm3yGuFNGDxKC8WXp2lm2AacDBnpnFOPFce0b84n44jLmdS/MbIBc
DoRcZ3ASe8zYUchE2m6W68FwdhwRnL/ZNezIVwTprfiZUr81mfw1QkwlFo/UOA7XuQZjWRput5Kt
ciJp6k0JWpjCQFeAdPKQHNzZJ+n+no/DR2zBUsEyt8Up90WR+U4MpygK+C7usWbTttPD/jPAURI5
6V/8avARGcNUP0UAWjGvvoLse8qBjbi9wP9tjDtpDBEsZ3xumVz33S3X4gR9kTqh+RiXLEpTkNXq
j6WuMDLPB0BTbr+T3WINCxosA5Y2kCg6OfreDe3+oaDYunG2ecj4oxzin25utBxZ63+/h2rwWQGm
okfjxfqsMVF1nNN/X2rUdQwtuuzX//7vv39uqtFxhGnK2pK/AE2zP7J0+B6Wb+XfH7mDqaC7bMPt
f/+CpiJ/G3Pt9u8ldoXOGZUo1v5/321j45UTE7Olf1/diLXprgNUs1znPEHOZoYMHC1EUDI5IaLp
xPohYemnCtynOEtv5PNhqgebOf00zoAHlECEVahwe4aGfXDZUoOpKeF7q6a7tWN3gMSls74LyThs
7eIRFulbUMQfoQXZelRxss0qVNH0M7HsJQZI90li+4JM0XszEEkU0QAHhjY5JlikA8ap19ZKQbdn
H+zw3+NwfNBjENq2ZwOCf14tiEJI8QjBu+GB6bc2+g2VTc1rZVdHEwDCi6kg7YNOdHeMjdqWPwY6
6aISgLLV/L0qUZ4k7QMr+LObOi/dlKtwE8OPsal2vcwOkWl54exqmyqRj8qdHi38Vk/I4U/bvJUw
eUe+HWn0+34WYtVoi15KQYqqAocMjXjvDgNooiKgYB7GVRCbLl1Wh027zYEpdR7GnGTjquwILeLm
VlD9djbLg0hLP4DTg4Bxed8MyG5uABbI6QTaUzwkShMj85o3ZVwiKK8cUjbdT73R38j4k17P5LcZ
IWsxbf02O3lyQvmjhHT7opCfc5DVnlk4TIeH4LnjxVuX4bOVoZjUrVcrg1yHcbuZk1sz2+aTzQYC
JIFOfx/DjhwBsnZF/1IJ50sRlIn8LXutWtU6SoS8tvhKSZhDjeHKP3ExBFt0hySam9opNYxuR+LG
TRdwKQuWrrLQPpMM9EHfUy8GDrSLsiGZxbTIkenaybONuEdXnvhKPX9Uo/ITDCNFLiZIDleH1MVF
yFUqDpt5hVtQRCxrbdJB0RDCJeCeLlMdHSOzNddNgM8b9clellGZ0K5Ac5P1Mh2NQpSQds6QgMcy
gxxSBcZqpUJGXOMswxE/dMQE4AvGmJcOR7GYpWo2DF5japfZIh4gnLRhY6hYeOpgREoL0BJq9ZWL
GcyqG6p+fzQYC65jzqA4X2a9w6dDkuGKSJfnTsPz6+hgcozIQwnPcznzrSxhPE7ygZ+rwVsiwSXH
iniz9OLOREhl1xNlOJ3FUZxFWz0E/kA9h4COeujOsPI4G+kLwMqmQjNZ5V5qaNl2HsHNNW526vTm
D/aE+qYMw6YzRHEOIHHkdtpgFJ6qBxVMIqz45vCnipXIG3yx8kTde2K0i30Tk44tivwJkQeRE9hx
sskFPmeavwn91N1mIKSm2bUoSDme+Vciu9spQ/kX4gwpxXBjl6d0+uxwyjdwX6Skoq6f9CKZj+GM
pYFGw7WArdsh6kIj4fLTCjZ0IQGFBVkovjs5Tz22PhXpc0imsRnnzTqjNdmb8p62mIfHqRAMPt3X
obK/kyr5TjDeHoWD9aMZtGyFdyXdh/hGbqbWu55rlf2mTyLXS1nrbnKCfWFFDvuySd9LvFTrKsSQ
LBhFxlN/V8YRvbLInll7pBesv/UzC2keIhZpuGMMybiva3ObNmctzV4SOcldPNd+3pwD+Hr31iiC
e+KMxVEawR9cmPEWDD6cD50lBichzypUjrjukDRllmbsCDh56gon3rTwEjiDjGVmPZElr1l+1as8
3rMaVW4IbSkF7lZiCNiWiJ9oCYLykqd/ZAcKEg53sqtEoN+0SfwROB5ZfRTdrhryz5SZdOMiwmmz
ZGQYn8QbWwqTLiOXl5QDouw5Z6SpKruhyJrnOCs4y3juWFMBiZfC00N0NvNBVNauSqdj3KgmwqXY
9Afxyv6UwUCSflTd/0dTVXiNNlpHJBxjI09mY+mDXVH9fCTojX/LTxCP7QeXjrattXCXT9jjLZdO
NDHYt5F367mimLyUyTR65Cn2apKQhCyBM4zQEso4pQ0TNQ+28kFSEdFEEjlOl1/UODvq2B6RIKzi
nqWBM/LoMKzyBZQHMSY8M1agE2hnLYfLCdbPWKQZGxriPsioX9cwMqj3eClap1/KYDoQgY5u6Jn9
Ru59FhAdCtBiixKYupTABKsewW/IfG9JgLBVVTxqDYmzHtLcDLp76GRdnoeZxA5wvMlmwhXL7shq
UOtgZlOlKVHOuuc5TlKvNlzHM/r5qI8GwfeBxhki0m2nE07D5DHi6RBdVAwtuTWcOinf4twWazwf
b21snAnUOWSuxgoxs0h/a9iDiGC8uo39UnMC+UWuuO8jdiVyu6ABVA2BcyBg1noduW/qqB6HWlUJ
Xgn03Yjp/zDmlHM0bFy3uFO3qQXBegQ6dQjVt5DxMqQnMyLvqfxcFhdkPbXhFQY1SU9pdXEC1FeW
AD4HJBX1UwYXsneb5xrYb1BhIHettxKGK5tM1FiKHGw/DZMB6SameCEV6UeziVA+CHUvcYljbu3y
J+i5fwpTXIlvcNbmM5ElJQKZnHWqDNdmYbWbdOrH92CAmhDL+ZVm1jrNa7p6gzfEsF8aIKhb06Um
j4f4FhsFoQ9Gx9lf0o7TC5LEgHikHJ8mzMHUvamydtLpHGQcK7PAbSaJQAKiEyoeakc68YzIGNZJ
r+TD6NciyViCavmrNrRoimzrK2Td2Q6whmG6pa99vHg85vI91lxGfmN9HiNuXogjKhJzG0ltj/AH
baGpsOYjMHyjuX2+Dmtbpb8kq8PFsbMdmuGbEcUtSLXxQaWsoToPkl3dNn/zBO2/qEkfAX94rXUo
8pwawWEIX5I+G4EmBfxU4XIRFwRSFZkdbXMjuPaG+gvVF6KNMTeQotMfK4KAGVXTWxNyBx0cTD10
mUSSaHb3ZgND2TS5bR300SG7o2BFlWK8PpRz8qwVY0xdpp3UPGEIZEKSiTvlYKQyotc0m22rZWy4
Bw5+2IwKiSgRyPdivpPWrb4WqWCr2IBpaXI6mLb9HfTIN4TQ1sWIN6djfH4OTPfF3JiMHN9mCst9
00G+afPkqkNClMqwBNrhsTeYiSvVFL0iQ2QEGYgvXkjdj1wrH0G6RoFprgGQb1KbzTPpAAc5BGeG
a8xjiLTfEmnFHphm68o5Flxd6r+DjQO+tfOryizE00YeWvjGMAYEgfD1Qc0fwPG3EViMA/Eie6qM
l6iXRGYXEfExheYFrvyyxhmyK+MicZmK+j5DUdo7KfElgZQP8gUp1BXlmCtzdYbjAy8ynl5Et/CA
ojKgVuW2jHLTRiqv3PhA/7Y6H3EJJZ5ReOXXXYKICf3lSpSEx89K79tO41BIlqe5hptgK2+RIsJ7
UMbbki6EVFtTGFzoeduzMep631D6ajMBcRhnkrKEDUZD67idM7BqCVjFuOihQjHDhWNfnpLg3o4L
zjgPZr8Atsoj9DfPi+9O2vIFgtDvNOjW2VCNAHDhkchR890t2d0oWQkOqTdvSVS/TFP5mEfHBgHH
nGOszF1qRvramaF/DnX7DFtOWxG5aT33hfbk5DiOl24lF3Plh+kEHTILk7dIZhfHaiLkrDeFT4H4
lCk6kyfIj5eVGRdtfADl8YH4XCyxnRepp7xR89x+UMR6ad7fm07Mt8xg3MSCyVqHmgIHqIv0U0AR
TzTbcHGq+NVEB301IMS/6rmzahYiDVwe/Umt4t+sc8Rn6RS/qDeIRSzYXzEsOBKzegFDab171jSd
Yqsl+NTtt8bkCthwrY9hKL+rOuuqjilGpDlswZe6tDPamxFWv6ZVnWU+UZ5WTr3vWTO5JkKYyiwo
SKPhvdHqM0AUjkq89nvNEcRvNmVFXAgLnCqBLBfie3CAq8G7qfhYJ7EtrCJ8ZDOTT7x08Qaz0JXs
XwvB4PhQzYwFUqynxa1tYfU4rSwJLW2RTlhEGvXGiLJ9gIEgqvBgxAoR4sRpGxIuLk+UZIs8ljZR
T35AQrTrRHFu7tKcACmI1mk6Gv5AoOYxVvvO71UcmFAJDkSlPbSevMpWbXkUaue+Y1ytC/uQkZJ+
QZfWbVTwnatckojV1LCvjUbpjonO9FizKac+Ot6+LR8tfXPTx4dmKN5MG6yaDdq4n7vaN9xpg/qs
v8QEDW+1Wqu8f4Xx7OREHqg8A6cQSa0N/GDN8eH4jCMR54TyAhavPYUBT/a0JTEL9+7TLAwAgVzg
j7xCQyugf2clacQ9SZ5xNMy+ietllSlWvG0fjZFnJ7MNqhOmhupku3OIh48aqSic/PjfL+FIl6BY
pOUsc7Z6XddwuaYyK/77/0gwGzIcs7egQio5sAD0dEefj7bWztAWsCCRaWd7EcUA+jrbPNLv2qR6
Q67qa+aCJlJzgukcEn4KE2wqJh6+igVWRc/DU9+AV85DeCzh2IOpqOi0DgPjArCoNQ0MM1CqaITV
R1PJqrU9cVWNPclcUjJG4yYQhymxdH92Ed0NHURUFLb94d+XMUjK9Sc52gSXjDW7XXs7T9gHQ+6R
UfYWnBxaC6gAEIvQ6j0g+e7Q53+0RqSsi3lC40u6UFefxdgXH9OMo60+U1DnxzqKPpLCeOZB61Kh
aIgd0Cp6DU80YHA5OQ7fTqxP26kqnuESf+K53DaxO4FSU7+NoDa9MuGDkEc94rGslfHnGCiXYkrv
eU+qo0ksFSNlPmF1tNYj/P6wM8nOmn65WluqblF4xNFb+Svty66r+Q7t8ju0+EG01v0z1d0doDUN
nzFMgFmA/5CRiTZ2eDXjANlPkJ4GchCmUgm8ONIvRPYWuxJjRBrLeyE6WCQYEanIvS7PvhN7YA8f
BaAnSHBwogizDSaLtpzXiE8kH0f0YE5gbQa3ZHyV33W+aQE3UrefK+O5ih3ctVGLJzsW9yFxvjAU
34sSXDRG0REMf4u7r4aE7CA7n/otVc+3a7rI/1xWMbOVAY1aXKL2zIC61p4C0lstDRr7pKhXcyq+
KhHjlc4ZG+kD+zTHYLId3kopLyNEiG0iS7LpVbJpXePalCh3e+R2KTnfscSMaKlIhPrE1Hakst+z
PjxgmbXpf5xLYt27bAjIzmBmZQh2KDX4u8HRcMG0n3gtOIl0ophiVEqrEDc+n++yPdIX/UeXbIZw
3FXYKNcKwiXwIGBPyFb0Dfmqd17Z2+lmQLe9ShrrsSiLQH0l6Rap7dEJlgAekGCt2jtebQ6vCE63
mqu/EjeVr033SlhNTZRz/FKwV0CddiXx4Lmpu9inrD/LqbqrHQs9MnsfscE3VpD5u2KU9hQSkEfa
D6x1csZB4fFWgEI01gii3xVqYwdBRWIiQzG1b2fWt3Wo3PFNb2y72ZPc/OLYrlg3Tg/jL7BuyJbi
QwT7B4A3eb4Fg/mqJLBzOjWJ0p6Zi2vbUfuTzPOzova7srS/Q5NSK+3SrRC16Vu5/V2qyQABNNob
gV77ak6dQ3m4S7PhT5ZQ6HEOU4A5F1LZ0b2QdSMM9Oxco6vERCRsmhzOSvyUCcqNvlvXurk3QwDS
NGoxRf3MxottVVkM+5g0NhY4aunm7DLGY8pkGkNJ/zRRAlFhcBAGZKR45Dy+BrjlCLY3vQklnOyY
989ifIA2fbIwQjt69iKV4pwN4kHWl7U85ZaQlYTTOKIFFVRfozSvWcWNoZuo1bt+UYTqr0rm7mMV
6TfHxqZsnPdBpKpv5vAYDF3tfMQ+T0i0D45mvdUDtH03wn/QHTuV56DbBJuoVV4VIn2EBRUfYPPe
mpggy/yWEBWjmKqzSezmhaWlh87+NStgXCZtypDaTQkXl+CszUp+aczzlBEBu0tzyjYFfaTxrSQd
Ua01KR1WMryCiiB5j9XuqolkeuwD61JlzSbAMKx0ly4NSaBTccxLxc5ZGc9PSU+CedxWAO/YByl0
m4qGnrPrBkQ7LbYUuaTjQBBaTPCUUxVJWM6SlKX81ZHxN2NwWN5jSq6B5SeCukEJ1rioacDt5NKr
hJK4WPiCEZBFk2yiMXyZ5y4+Itn2Uove1R5plBmWl15FPEOCE0mg8MZd3D4L59QZw1GqFrYN5dL3
VNex8Io0YcmtWBdZJ0/NxH7bsTnSQu1mOciPVI3KviQYclnZAnb7YgYyXNO8NjZsBbS1bi68KCU/
k1++dXX7jef9fmA067JlBqLDJ6y9YGr9KMN0bxQwj4KKuNjM5kgMml0503yjczVNVISKYn+3RHp5
YryTgBuxygcuntS/bhD96GqxFYECLR/0eBYSSjq7z7WqXV0p4IA0z0L0t0FRXjuJYh2Fhu+P1vw+
SZWRGnU9t0r2wxMehTyDLP0EWn9nFO0ejoPYqVLBb4fu0nbOIcIwLtEzrmfWMBMOncAxzqCS993C
6i6TlzDKvgKzOaIgfu1c51CmZy4Zy2tnTPtkgroeG2ciWOKa1SypdSLrDlo87rtWX+kmdiVLw8cf
4tqLS+wSzohJX8HLP+BhRRmi6VzrMYjdyEofRrruZt5lRGXEWOxH2eAw6qn7lhagZqQRB2dapU9I
zvivYHmq5NnEE5KN3nHOsw6MUk8/gWV85Yp8byE2VJbxDo4CZ5Vxkr08419kRtplV1VB/iYq3VxJ
h4klEqHViIvKbdUXGHecs+4Z69qlKYKVFmZemCQ7gulPciz35rJUifpdYSg7K9Vurt585u0nLrdd
G8kXUYePWLf+9rV4nSBM+2nJ0cxh/7BtBLiDwUw/cKY3waYLidpoBqvM5PsYtfBHmYrfVFNeBVHx
aqGDv1OSbR9UxAmvhwLjd/lUC3ptxzyjff90svaYZmxTRHdoIQowsb9q3UeAAGeO+EDDSGHwUxx0
M2ajpJOmkXTpxYAniVad2WnBNt8q62ttwWScv8swAftRa681CUoebBmWeuqpJUnSWyZovYyfhza9
pTBifMPkm5pSPQcvhbHeLb0etmvIAN6bZOD6CvrRcVhkkFyh0xCxkAr8rHXPy20cJtqJ/PRjkgGo
y3iK58kPBH4YhYtqt17Iq4nwGXH7gipdjcy3EJU9pJhN2zAk4rlyNiKNoYeOl0MN5je4ymf8avC5
6bBWlfqRECeXaMjXoacQQlmsYjV+WKrtz8hA4Ehr6zkJH3boVwxRFCv6Yi5O3plr//bxOVdYD8tU
XwoiEqglICyJzQlcbr83XW3X8QSGnIIXoXIh3A7lLZpgKYbtY5rFKyLgn57gidgyeROV8T5yyY1N
vYdntdXD4sF5RgywiBDEhfZHaA9bHDmGx9ASQJqm3K1ofCKC5a/mdp/FUKAhgUyIq4BRQdqda2n4
pjo/WDarDbd1FOGC0dvo0nX5r9vjxJcSii7wW2SZJ0UtIJPFJkpu/RMc45+GH42BbbVFILlqJhHc
eJx4StUTy9ltZ8TirBV6aJ/cPE1P+teYUnulIBR4yGFImD3HrguuGjz+gATdvtwjhSn8UEEnM8Oy
2RL9KyiPTA+hDfMefCxAyMhjXJw/7s4eWjRUEwrGUNtO3ez3fZNt3LlA64/g1f7r8BQi04L8nJLD
mu7Z3LzgqC7OylKOuulPSRLroiSH53GbGMEmgr1p7BIYB94DyWG8WRLXFGJlXY4LHZmW5JFLuAOb
eQedTTOgCWTgdprb/pM06maplbRmZOkCJVjKrlkt90MnHDjKyC3QL8INq1nLJyVCEfRFa2EE46lP
U/LCrHBLIiCJr6P7nl4dO3NW2FN/WqX6LBETc9HusigD4GAq79OM0MUauf+F9jbG6QXtxk/oklqh
w44LC26UCaOn4nKAU7AysTT+5IE94NtXd7MENmDqNUox9lNeXoGVGx3DD3+G1mRAKcq9MWY8Bm5O
2vzOCmgYm5NINK4/4P0YWsh7pO9cU5A8NVRjVknY3VTMX/kErKXF+eyPSvk89mzbdYcKYkgmKj6u
M6dLjr3ufLZZBQzD9YPI/htE2pPuhr9ME9mUFtfYzX9LGb3IILxgssNayCC9RpS2BasbemE1c6Um
qyFXxUHF+a024XwoOU6AvmOAE1Mx3E1dh3hrlhoZcym8XciP6yrIWIWhMDEHdV3Fle/0LvT1esjW
Zp/TsNfxUWQlru1aXvueN6Dj6mMuQhISbrSmvyowu1a9O7+3SEfphjKGhw47oek9IDoX+w6BNu57
p6WHuVFnhPiJ2BrVbxKIK2M9uQ9oQhiMbYZIfck6ltjpq6Pbj4gpKE+y+daN03GISWYq3D8mJJMu
HI/EkJUIAe2rqDED6THapzJ8maS+rMhOeXSaFIahzI5OEwdD1oy3aK6uVUt8Qaa+dWHvVyXa4kFn
K/4rteS1Sw2xzlJmp+ZimXF/eUxvjJiToTZI80gSklZQwP1hp/4FdIQLU1EJvetWVU98FaqkPVvr
M/GlrC+QGaZtsAtY5EvTWaut1I5ZxSkSVExvUdYx8lcsCU4X+37hTKtgBGtgw1cfbdyQpZ7DTsWr
5YtZ9/QUUp8Tj84+LAKc2kyXjDg5dZb1NzKZGjraui8fTO7q31LgeZ4nOIuagnlF5WcnmNnJ7TOl
Kgosm9AaE6ZFXvxoqg47A/8IY6+pV3lKRcxbQp0Qorg5kDVL0phewNtx2HuEUdf4fQRQJ2+ehn5g
6ycANZid9qS5hU960vwvR9Tu3ouEIjAZgEvMcYRnuT6gpHzN6lNPjFzaAnGWKhtJtJ2pv0CPK6gh
qyVmFHxcsI5cLO4y6Z8EiW4GC0CPGYhbHYtyKvwUrTXhNAdCgCxAiV7pjjfUi9U2YwDIADHbDPxz
tIUtfTQcoyVSkhZaX+VF9KrieybVZESzpZ/rWrwYklPZoUPyEj338rR8Dy12EwOTNLaj4tRq1p5O
pqKVNh/D0MDxbKkysyz4dnWQIm5q30Gydw05ystIOpanYZ63msm0FgPOH6PTn63UuGqxkS5uortN
6Fptgb4JyUlfoYHa6BUBYIRo9chO9mFTtFuSQr+MGPd65Xxr6PngmOLmUzuFWxXNYoOxf1cUMcQ1
xXgi11X1FqYJOHgQuAj2cNhYw3awDShM7HYlp1w0E8YUoq/TEhPigXTPVKkb5hKfBpYSq56PbWad
NFssxzzF06iSj4REebaLH9lWe4u4hDYvo0tfiRvd1RmY6KbqgPt2YU0o33wKpeZrhFA5LN73+qDs
lMCxIXbYSEPfA5FeI5Py0XgtYut9jjVCREIiDWqHFs78mq1FPBclKGgrOu32yQ2Nl4L5LgDU+dPW
MyCwmkMFEjcfqaDMNdysRSJlxWunKdItbygyLFV+hIpRbHMrDTDr8lo7DPfTmOjPxCFYxH0py/LO
sN5r6PuFwvNbZecdzIrw87D+yOJDPJA4x4/xnvW1eakiYtymrvvUR5Ol/dAZB8vg7wI6jI4iVD8T
pPEgr3R5GMZaemppuicHZciei/QRNe0GRCwkn06P705p/bgOrKXC3NT5S1Eojyg0SLyQrRdngb2s
y1cgSA7wl99mpwJ1Uqs7MzSh6aUV3mA32sIM4Nwcdfa+lRTH2o5hYpmLUKLPn1o9djdRUxm+kOlO
JrfC0S0/UpCMBo7lq8hRJ728WLEcFsAQBxZSWTEOW4X0tXWWh54yo0sLRYBTNCxJolvrjZyIcacd
rsCZz6qFlrewa69uHXvTqdbDcrOHTKLjkLU7dBXFxkzML+RPjR8lYLQ5IrCmk9G8NGF3o2FYbi6X
UHl1qqDB+o8/SBlJVMu1Yo1z6NFbOjtiVASQoEC663FD5Zd+YiQl/wvumdObz3rDwaOHKjmNbf+e
zo8ikgjWBMRj8QQo5a7GvICtJWG7irumUj6TrGvtBgBVVjBSUo1fDMtzEl/UqxWe84bxRE9pkFGk
26oVbwzGjVqTlGu36+lRjd70Wqn4TRCyA5+fpFUCE0koDDn8co1nem/v57ZAnpe8tFrxLWpr7yb0
IrnqDmtiKNyM1jwtrgRcPmwquWMUPALw2Du9Cnd6Lq9GZr2OPUoLAhlsHHgcSU25U1q+Bovq3q9D
RovqcBA9d7EcTH9sFA7wGV47vjS2+lDZWkc2Pg7Klzgk/EAYSB0sMl5X4UcwVsFGFtmnmw0WKIXQ
IyWZcY1aH2IVsiHTmM7b5SFta85SP+yR7IzIaxsCkb1ZJ7irSI19kxI70bClWUvTIMeEWWqeG/cE
syyGePwnUT1wfaTGSwuCcZVqZQr3IbmgatMPWq6+I0G31jEb08nrWhyQMs7xEFn5ey4K+Mtly+S4
qP1M53w1jAB0BCcj6WJWfchhD3DnJAtVVxiHqVUKiqOK9Qb5eMBfpnmtko32NLgNvh3ErYr+mYzy
DFqHuMS2fukGI/q17PAPXVH6zgKbpOvxjqf+GCTR91RVn+BMCgQpuAjVNst2lsYEokCmNsYoNHr0
2RZ0Iayyyl8R4bzGgfpAip9xXIoVUkNuLrQr77CQyfiDE/GiQnPFgvhXpQ64MzKHLhFDG8imm8zd
91l2vwxcMaQqdnNAQEMDx6ZqAnwOEXRc4t8jvT38+8WijVsA6OM7tLH6SGBvbeaoHxdxBcvAtFpj
NbKZEsrRb7hxQX5RA2oGSRZKxy912B7+/fZ/vwCM/ZFYNtb/+yN1edm/17IE3jWNruI8KAQC2EEc
//0Xith0F+k0LXmRggOBQr9mf/jN2Hc+ADFvcoppezqEdTsfICjNh2KQb3w2yebf7+IZkA3QFErN
EUhBot9d6OO+wY5p49TUyF0ignPXT3sl6YMdo1gmJbF5iwmA8+CmsHON+59IPw7tyL1uuQcjAwRh
d/dMNI+x7UOMoaQdstTe9Wb3ji4XEsxfKsRg1+pBuomJsVgh28DBKWlxSuuPUr7gNjVoZCls8d8F
b6xhELzVpbslM4fxW4Iwjo5E2MLdj9RFHCD9gYAb+rWYhPTQSDgUQsNEuXpW895+AXa6TtA+fBJz
yX/hMN8D/O7eVLwjPGsQHCAayOSuMDVr3eQwRWVfMESzq4uSuMpTw8DmNC1q4SBPo8+ERzJT5mG6
OYVubaYEn4cisFi5coo+AyNIPRsZnmVBMMDava74YnuToSxDU3vv2uNOUZEI12H2F6Yf9Me0ftVt
BdBSw3S9NjFwpQETvlIz3s3/o+48diRXtiz7RSzQaJSTHrgWoUWGmBAZkZHUykijkfz6WryFEm/Q
DdSwgYfAuyoz0sPdeGyfvdfu0vns1OOfxiMHrBKWiSWtoHvtTPtA2xTZ0qm+ixPbvzMusqvOjPMZ
l7jwkjzRD5SClXeF6bHsW2A94GN0x2m9NBd+WD6iRo631cxT8p//zJLpn6CWWKzmNtx4/kwjrmnE
f/zDwW/fx7QhHxP5sL8y+Jx+67R35aLhBvxGP8KIWYJOBQp1DFKyDv2SMiHj+RyL0j6k6bqUgCDB
8TAc3FR3B6rWn8v2pohYG5CId8HFjve5M6VvvnEZSQvqqurYJ5sY5+SyKXn1Kspma212+YrXzBSs
uAE4x2ZAJXcSHjETXVyIAN5P0Mt7zUcCuwnaS3Az4jS5+hkcGddw57QH/TtFIk/7JgWWaO9Lpgas
U6uMSrgwZusZ5O14/ef//fcXp9Gv5D2owm29YIMt/cb2vEtqq31u5LUL0Y9bXtMbqSwg5eWws/Fj
EBgMJBvPVO1pB9gPbvhTxYnaDYvP+cJaZnHXZY5DF6hdcUpkAahXLhs77rEEgk3G2C1JbJC7UPae
j8w07dDMjnAa23uTN89zOv4pHA56oZGDqQnBrO3ih6RcMmYnkXCD4XBmtB5wrBhx4y/VeGGPD7yq
HjGV2+LE8cpBtaIKu1G/8OCEiQo2JUuSGDtrdwmdcean6ttvnnVKDl2KjS3EyHlhFFO7MuwjFiWt
ucgogdcAU6HeVmF821QssnSVPdHBBx6Hdq2s+cNTaldkkz7JLhLPhvKqy+wF9FEk6mDjfjvbuqS6
xHpjsXH0IuchLXzF6Aq4L+FCjtmalnGWH66OvrsKZWdhNcIbClymDe5lWaMcZNeoER13Xv5py+iP
1S7hQdeXUKe3oeUEFzETeLJn70fF6r7P9NFPyMONTMihFhsqJKvDMmXemUAm7rB63JsofcnrYLr1
zTK/Lg1qS05LqW+ek2wqj0ojCJfIaXU51yfcX/axyqbPLF7iK3JLd4oKLFkzfRFVmujdsFo8xpmT
vGd36fjtVdCoZTwY15XeF928V3FwyFLvo0ntD1NinMvx+FHREh/iOqfIc/0C8caF0qHDbS946Cw0
Hsf5GSEz2bmsOS4S1sHGtpbiMAbdw9JxMFuaHBeum3oLyHrc1EvBMrQitiWz+ZB6Dd/E0n4HLW86
pDngEbf/ewD8S1Pxv3+tk/zXRsr/c5t9K+wTf4f/57/1/1NR5Qpy/7+j5LlRFFn9r02V63/xHyR5
B/K75+KNkEHge57tRP9Jkre8f/MEwHjARG7gSxHK/4GS9/7NDh2Pf+pGbuDZUfhfKPmIX1AI3DAR
tyLXC2z5v0HJs1bjl/ofKHketCHcF/yTFCSBrec29a8o+dwpR/DtzlZ70feUWRrCgOccfDyObL7C
8SAVEIU0wD6TNPYNruBCC/EaAs3Z9BJNR8ZcY2oYR7uOW4E9jLROZPHZntyrQSfc8Aklb+/2f9wi
+/IkM2pOqG8HCBIFxEoinvTr8jia6KxR//zqWEPllxNVwbmj2BXyEDWLbAreXPjh20aQqqdj0SCN
JdYDW/1Xrt40oeDsopqt/jPn8G88CTJAdeO1Zzk1Ot5zu1pBgoGZB2QT1IO03BFFekGdskFipcTV
FAGloK5R/2V+KADObuZqjq/LfPVoSrxrX0RbTsQaHXbOhqULLmEIicgafRmt8cSvyRCE5VtBjyJF
dKQDR5RBeOgWE51CaoFsyDuQ6vZ+2PzGKfsr8/lT+iN6Eb66VPb3aS9uEzT2SzfF7a1Tx095qA/T
ojyqwEifjYVfnv3iV4tGLcZMvBIf4ARaK8L7Iob/bYVM6y11N0RUuZvRE2SvTx5dyjttJgN7mIeI
Pfu3GZ46HcwfOKOOCVz8Y9FyhDRTdCz94Gxz19h0zRge/V5xV5IUro3+H4VWacWrr7hH4CUYZE+3
GUycTWVWvI+Bg+MDYMpbLGfaYPbDHXsDoOKnqlhBIvmGJzvGX+GV2KVN8tcPZ/sQ+Prk2OlLuwCy
R4VKUl6MzArTO6cv3wy3vh2z5cCtZTcSMnAGZ9lEvvMV+eJ2cK1zm7BF6tgToNGj1q7ubRqRTlnu
/Zn6BrkJIk0QyBdNe9PRk+1XZuz5lI/VDIYHqlAHfqqwFrVLBuj+Nbc6MCr0KTbuQBubQa8EEFWx
5UiitgfvwTto9qsF32LrbGutol2nnI9F+fu6T/tLGr/Mjj0dxMJlSqV9uuvWNURPCd9WuLp499ne
q56sejJhoSzrX4FTnTxWrFkMurwc08dmWG6n0trP5JTXC8C6k1bv0jgJUNjyo63imuxa+B2t+umc
TK/gENhCtuFbbls3QMporHeR3FwDlaCuf9cRwOFCVhc8vavnLevu05Z678j9iwGEu6M3BUdTkgJo
ewz1VvDEHzU7JMD8N41wd5UcazYT8UgDOsXVTOhc3YqRj1i6A6n0ZJx+he+LF1sotkNKHVtjBoyf
1KLOkoBCZ0OCJx21xoq9vPswFdf3oU5fl7yEhY2jm3hiz5KNenRATIyFsf2GcebGbYsfjeVlz8X8
d9zzScA3ZSGtccW5+KqTSPTd22iBjMPRhPjXoB2EWX8gfqVO1ULFUBXQZQXx+VBHENQWeW9FFYwS
Tz1AOaKnYIqR9Evt8lFigsm8YGv71LsmMcTEKk+H49DoO7CIx94hFkqV1BtstWuhqhcV0DYU9cem
Kp3LP196z8cR7vYfQx/9asuAzKc1QEdySUMHmHkplsNUTnkalu1I7YA2cketG/IDJnlcKs++jG5K
t0BUOrg+5hPrqpeOQ3unyvQwG/0b1LTeA7R8s5ikBbzofdDbR7tEFBEZWPFpftBDh4Yt556hxbvr
Ce1dXGIuTnORBGV2fU9O+5+/O8SAoFIQEvBTH/N0Jh3jhRcitizK4eRdKnnO0wnWmKHfLnMHNsc0
BuSDufQ9wk+XG26nzHqXMdPdxXOG5ADi7X1QKM0DO5G9UL3edkXdbdukHS6aHxL7tRQ8CLBFwUVW
zn5+nrrsSBNTwWtAaEhK/4G7vn5QoYDC7STZDkvOzukbm7r5VcOmqI/enZe2jHhZGux4kWO+TLOa
RbgWbBxiHIv9ewnxSwf9vdfP3aVbewPyxru1/QAUbx2+pRlWKmVGjwrG4Lu37HhPrDjfToWm/1P6
4tjr+pPHGnVS7djdsCaM9o7P29uv8p+6SZMDH63lkVpSttOa/BMGPIorMNIlw02bxDbEzfwvXYCs
p1ylL02W88VFIS7r+DUNkpwgTUXEyx1uBts6TzLxzgU2NMoh9o10nE3AyvcMH+tS1Oovl0FcZL2Z
uX82aodBjySmGcx+6OsfH0LL1YzLxYk8fbT9DyFMcmK89wgytB3dGXjdFUR4V8NOApcJXKQwnKRs
7mxAZJtxkt9G+Tb54vJ+XsDjleyKGdVRjOCXLdVa0pUXP4XjgarznItTz09WyNbJWvsYVH1MJoDE
OZ7SzSgjFyi/PFrjwpFZhW/SwvlZOKdMKErt64vdqns9cxoIClYY8/mwpuWw94DhbNRSZtuwG8Ax
DXmy98m8hEv9Zle4MMZ7yAe460L5gH7iYcAoPCRLrtLnuJ8+51603IgkiXDvBVzc51Tv3YKtX+kv
0NIkaW9MLXM6nE3fBPskY0WLUoy4bJ9lCFOwcJdr4awP8LK9LOFelowngxWerGiGwb7mybhOidm1
Ng5xyWvVDt+UEz+XS2euPojoDdkz8kCQWngioJGp7Fc0eeII4RnpglI7vzCEHxeo1BVEsb4EWGPl
y8M4pcvJ8+FG+/ITnYSVTZDtWDEMHaqEnYarzxPzYoOSh6qDAzardxMfY2oNq4PDZx39Z954qz7s
d2o5pmP6XUZ46dwgpS68chDNL4EILZA371MMMIY7CqTQOdwXITYtIx9B3OPWQ1bZtnxE5lpRykDx
1g2guLvWs258olXxhIaRKP1B/O1XhR92Mxn2C4PgukFc4K7y0c0tu6WAaLGORVL95p2D6BPeQMN6
MGC/lVavxsaAnTqETAQ71Swc9k20Val+rjzvfamE2lbETGwMudux7dGRZ3EHWhzJpHTYJE8X1+of
BkVNRpI2M0ApkpiZ6v90cJIF78I+Cp4RG34Ln121bG6Q44tovkaddzSNaQk7c/tLQB9B78G2289P
YVeph6jgqJt5BR1AzTvHk2AUESCObvbizDltDBisqOxz9SkcO4o9pA+4VPXPwUTrnY07aFFmvvGr
Qa5PZKCCE26FvAC0m2OEgfLIUmJyajxkJGGHdvrumpzESFh9aSKUk08BEZd7AUCJB3+Pj5NHuBkP
YoQy4NW4vop8Ah4AWIgB/d4r7Q8xq3Tvq+rJ7ZoEyGO/M2pmASZYBY6yc7EXMuf2ZZeC8B0LtEfv
2xviBioxOUwxYVXcrvHFEE2YBrv8Boa8fffPl4wpKZDgTJeRw4LWReo/lNlCtS55Og5yF+bJ1enm
5WJNLHTmRtZ3okxqqt6DreW+NDr7JRHeH3Jiw0gHgQDriAi+n/H9FTDmM4VME0avA+bNExsrAFkr
rkzESb1HcyNdwcO8wLsmF/UkSznccau4pn4W3nFgvy8cjkfVOjceNkZSqkieLsGyaPDti0oIrJhZ
dfcMTQeaG7jNFnAWORmESYHpNAavSorZAa5qsC9oDiIubIMScDI+vau+G6RkiRsyH3jeLEaPR8dy
llPHObAD28AqBXD2WhN1gX04wRQm3D1mNFoSKoCEygmAIxtwOxaFKAabUiLkEUdgEgGazJxhjeLe
qvA2tMl+okSRyA/L1D+1wjtcwTDYjpTg1crBhDm4eAzMISYLAeWD9Vwc8jfeirkb9/XasbiatOBo
n8XCx6D1w28GjmofeEAA0obBbzpFUXkpIHcj/MYp1p/8Mw77EpiIQOOiyMcL+Yu8/kSZP9qpXqFl
ElW9Uph3bZvmpI6EplKnFArpmo7gD+m6K9zFvHc9Vd05fvl5zmEsuM9gQHfuxKVjTJmiwxk3xOQ8
uWP9DPKs2VYR8UXgGjTyWhILgX2i6/Q6SowjBdZkdGZ+Mr73nPohA+4QPHudwsBTOhTbNk9uxadb
FTAgdPcnMtPRgDWtFNzCnNnvMCqf4sQoBXSYXDNrOlexEMjv2Cl6fBDbzHh7IC6vWidEDZfgTCKA
FbUb0C4Nt8O2nhsIKpjjHgsHIaVbEmxjHRJMBC4jr8uvArjiVoIGZiSv7gU/udSvnlRAiQsS4LNT
2Z8mlZuIFgtSEpyEzKrrC1afbHbT5J4esjEHUKEW1Fm42XxOfI+rzqTDiYwzRQR9cgN1820VuDs7
AkHAqIObd7XbcIRJtueMXF23AowQU5cKPkDevM12dS1mx+cDAe+XIeEy8rCrqENPo56wHzeUI5a6
TRDWT04Zshy25q0DHyjOiJ0V3MI3qMBPZEMuq9sjruhbGgdqdqhtAgSFoQ1NYMVDXdt54hyFiGF4
dvZ9CTSUqL2aXzv6mIopfk9N8hMFMZQGkMFZTSaviLc8H8x1VK/jOH1ZObqBnZAsY6To7eSRM+rJ
4m7Eg6vDRTDeqbZl0wUshwGAjgqA2p7imQBV9Tq5P0vWH4UAoZxjcMXcygaRP+cCSAL1urm148je
j2H+5HV0HbvFL4s45c08L7dZIK6YOrodsYovG/ZOvXwVgXz2I1kdm5Jx3323RPbmJvrYtDj2RDQd
1Hyw2Ybtrbr32J/O5El0esdp+DzQu1GwycVJ/1tzF4zEqzTdH6rFMHbI6UC9eQ/I526ZIV9OUUQf
VVZeyHZsS9KkSM/uaxDOn4lJ0DWaZB+NPsREkANGXzi6/85TRr7aPuWD/E7b/JU2lW09OHIjiX1s
iRTzYq1u33ZZ7iNrcbDHP/te9IcwSwVbkdpSCHGHSU9s+KlmoKyCSmQ9PrdENrD8e8p9ElQQ7SvT
0uFcfdpuw65kvIw/5ZSzirvarot+YHQIMeRhtJZPTmqO7dB7zgQ17W1TC4ztyIzWdPUb7qOqHJ7S
iaf5AK6mbLpN4SyEnVR7W1Q5DdOjyUjeZI9Zk20St7kNgI4dotk59TilcsM3mvP6ljls5NwZnygX
IXtcXFCdPjhygxO4+hu3cbtNRzB2wI3G5zJ+xrIlN7QXL3sO3qvX3tfNdEE3+xZzcZulHWatwfmM
BkGNcwwGB7eQIcsWCVhseWXO7G/eFK0xSV4i7uh6Fyr/03Fjtr76RB3MXwKhr1MSnoUi5bre5jGS
Y0XlO/S9uTnGXYwPbXpKfQxHMowDKJbyiq1IUWbIeYbLy4qzC7lmOSbPM+bLk7GX3wJkGGXh8n6e
vgHPyBvumaRz/vKObq9Qg3ae/qiC8bJATT4VobkjA8RDQhS000gen0TUXzXrsZgo0m2jF/IeScWe
jnXRG+h+kksZWVuRHHwl7ANrU7GhrezdVJSh5ArPfEnvEp2J7qvlsnR2hkzfMRK9mzZiGzXAZ3JZ
RgCalQ/u2hLhRFRmp+QzOV6y22UOHrCkP7I42YQG74PrPLoNJRZ6mtQBfKq6N40GiIFYFlvc5Bd+
UpNUTw1RC9Kt07Fzgl9F/S1GcwrS4Ki7/lIOmihxRw/eTIsZcLyTodBoa2hQIYwaG2Z1PAOV/FmG
iXWMG8qd8H7wY1V7O0R6Yjiepbzz4/SOoparChosR/BV2Q+vdOaku04ClYELMo6kPfni507pL1DC
CP9y+KtwxvvUJWV2xRLIz94WjId5OD+Nif8wCHXfDM5fh3trVXNrcpJoOlrGYque7IPCfIO9fXXz
8Sr0+pnwtMSRye9PACnC5pk59g88J6rjnOsQK9KSItlTn/EsiOKSo5JPof3e1J57aJNo52jbPsHV
3cWy7mBJKIajUh2sjOuCSwr3xJ6O5YBQJzUDzvNGrqZVOxdXt2mSe9tGqXJnz/2yyTjxbuH47gnI
Qethd1cHSIiRR5Vt0l8Ea6PDkEQO7xl1RdFP79rRIklf8lsSg8tf2M8A/fUylp29BVd4/BNAxDqP
Kcb2lGd9a2HOE3b91UTMq2q6mwX0RsNaZDdCB9zqsHnqNXbWugZoqDOoUH36g8B4Iwbaf+uvYmCR
pvsM87D/lOvg0SW5MUR/Fz2Bc5ouaQgLAkTVQxNhgzXU9dWGUi/recDAQ+oju4mS+VK2ALq4gNv4
xnWi/gojQ44eyE2xhtgaiD+NIH8w00AvPLfYOpANyNxw5AiFb3eJ4J6EGdPnty6CzynkpNMotk1q
8aRxzGNZGpi/1lPoX+tYfJG0ZfYnJFQUkbtHCathUbGdUf74tNYr4mbsd6Kq222+QPSWut8T1x8K
kcH9z1EIQBCEi/1Y27iB+4pNt1tOH43Il7uuwB4TauRD7Rg8+Ut8Dygk7YrqYsc3VQjztx3HQ06V
+slvkjPfRYdZGfNvg7WMOu6SXSDjmzPPvDHKDpGN58AQzbjITCTOZUL3ZIvTd1tBFxekh7Z2b3W7
LCOIXUU9dPokjU+zz5VuVa6W1kxPTla8sSgk27qguXs96qGRrxrs3ZbKsPulxRDC+uooKNjoMmfA
38T+tY6GI/cOsOCVwb3sp9B2yWQeCBWuYl97XMgDpZ6A0dXyRJQM8eOEXXISIy+lSR86n49OXHBd
ytrihPz9102DB9/2eOjnRFv8dIt6cd9lffUuK5MeoWBSrhoO/S3rwDMoyeNU8cuI6iPRfYB/ChRC
scZYk1vs8OMxdM29ReMBvzkQHyJq5wCqyknEaDpJHHgbmnjwJc3tOSmmHuI2sKLFS4Chcwm3zQCw
UVtPMyzvo5ViJ4lGTWAsrph/OhXxgZZfS+O+YEEQ92Ls8IctGsIijZh8fkIUo65FU2peKJv8Pbp5
eB/WkNe63ha3WGRTYMgk+jzpfaOlu08SsaSjl35NuSS/pjb60FmwSQ9l1LVP8MlS4G5Yo5cUh7VN
E8ahbN3k1GJpJy2O1tKhln/ZNYK3VTxiRJwfA7ychDh/x2XyPjjR8ove9I6wO66a7DMMVb4zKqJ8
Lwz/uqpP9+XMOzm0ie5nM+HdpifvInksVeVPAzrjIlwsfeBzoDWFR5Xr7CdcEzKxXXxoFZIbWP4x
nKLmqe4ZiyA/gRQzAQV57RkJjnAE7kw8i8k9jhWL0Mfy6Nkgt/Nm7o/cGLnb195PVhv7Ys2BBbKm
51+vceNVrnrP/wHY90RGYrfxjjSUHyungVLQAFrfyYVRNZhjOk6dKsA0gsjiEAsLJCyZuKwEwxkI
AjALtP1O4IvbHqccMpXaz92ECtENHCB6V7Ay2FIPYOOvebZarMYtSUnaFdhvJDsS+Q1lHGtIcMEe
6ztrYmEWn462PpPQfsxrjGI1lgjG+nkTBOYcevNRg13PbdXtIoyE/NjKaueq5JSr/pcXRdcIQIaA
pWAauS0Fo/tkzzsBI20P90jBD4Q+4Lt/Un96Bym3C+qEuTClrKBDfCxtkC+ka83Zy5LLVAZ4AasX
8rHlXk5Tuim5jj11tv5t5vAtK1ryF0XBShs1IQ0mm8ZIm3EQFXb0eEIGBa7K2bbvQ3toL96RcV7s
ShdaEvsCDoEMh+OS9uDIKmImsYsEg1Z0CksV7kLNx7khj1T4U7zD01NsajmZfWlxfoJZUo/9+OHq
Zf6IsIhxk4caStF8KotTx8mpYDfcmw6xEiTSrvRcqob8vzmLxbo3COhN3bAvEZyG1LyKQIGFEuGj
QNRjy9ecVOtKACrrHTNe9oVTcP3GhobUq4/dTKetpqYlrev3lE8ANT3eaxyO8e1SmZ+oFOZIRdG8
zX083ixKd2PYHmrYFEfj1MeulmRzYmy07p4TgDt2ldFXiOdc+97fQUclxqsG5XTVvsPY3gNKgkSS
0+GZSjAndVFDByjwZea89CTtuYJH6tFIHdDDp9jXZUTYolvXCqwzEsajXnAKpx5+/QwM2M4uXbmx
OpcbNfPO+iw5lgR4YCu5YDLD7mKX8qtaT4RYrj5FglIkkFwuEAkE9lw9yrUaYpmQpah82gVj8K44
Z7a6Y3ZIzUWP41/hV8+k6IFPTBUWdb/dLUM/7nQvIITiS8/y/g5UT4z24QGemLEdcWnEBciPgFba
3VKRqcypDIoDS9FmsfqDBMbLUTxp6Npa5EALweYQxUMCmCacMclP7q6XXJ4IgPT53oCRDNB0tmvy
WjaCCdewmCu8l7LEtQLfIyIQGptthFNrgMO0L3IIyEnBpOjhu3II93spmqPfuz/jaWCL1DRxxAJn
/I5Ff+PFC1GgVH7nLndN7vm4EgkQ+DDw4NiPYMiGRe5Hm6KYRiYPvoBNznF6W4aQga2Fx9JsEH9S
hr0Ng8p3Ojjrk3sorxliFU3r8F8ZbRHI010WWs2xMPoP0xebBAXRN6uWy2B1ERKG7YO5y4kodPJ5
WHik5OHSo2TpVxGG4qZZYm7jS3EX24q8l/jVpBGuk1j+WSTfnF8E0QXW6tbPSYJji4tl1uzG4YfX
Fj8Vbk3QMY2mqcj+Tsni6tKP9l7Tq7PtjQeHhVdXyP6LpBcHZjAOL2y3Xlr8CBtf8jTQabO+b3mN
Xel1e1wwz24a8ueudMJ7B7wDTjvCm21/b2i0ateIcTyN+4Cz4662aM3TS4M8agP3SWZ0bs0nfA8n
nTIzXdyo9V0AfMKgXq7Z7PWL7rL4EEbxnwlrX+EwA7kdyqaU4GKE/bsoV3sqLCRvDdV4cPBrbiDU
KLqH0g7Jyrf2nVu+DeLBmSOD96tntLNVsitHERz6Hscv1aRmz9kE8XX8zOBfECrhPllyJb5GmumS
gAKrjZQ7ZVGCh8g5OqjNMmSoKHcN8JYGafz7H36Arz3NymzmXR56j0ur9cYMJDHtAMAXUl9E4wWJ
HBHJL1KW6tLnhpEO/ANLmh9TEPWhZAH7sfW3nWLofS4pp05rMHxQ84bw0Cq7OM6QKs5RY+Px7WoY
G7n9NgZz+JTb2N+tenxTOIIO1tb143k79n115Mfg9CD3iErtbe/RnfVfWUgb+BQeUxmw65z4PLuK
AESQZLf0581PCqzYwerYqEqT3UqJ6CMB7JCDDbvdgn88LRrKKW0iHbRp36J6f0Db2ba6ZeVp2pkB
mp1bYBga43Qs373QgfbVRnsaN/lxJ7AwMvyFCXPBXcGzJrElF3qwBFYm7DPxY+eaN9XbYDvsbXjW
7VNJkUs+3NWLLPelwYXU1tNl5FyiuLW+dCQ/fDHVp4B9I6Ch9hrY0LOxbfr4cP9Amcsx5FnpqZPp
gfRIeYagvmmblE1sSPOuErjOhpmhmVl8w+wKb1M6xX0dFX9hFO36xdaPQ1i8JUXuIDpC43JmZzjh
kLBNTFxCF8zgGnkPTDvBpnV9bkLbYAdkP+5gU9DrBb2nS2ubZ0V6noxT7Ohbz7ZLv/RvbBB4d8oP
laX9aXEkomHPkKuq4TTU1MC2YH8pDjH3czuM940PpHqweW7UPWhAYgpcdRw6dWRQL8fIfhEBkZAw
SE5xxOviTB3wIYjjkBwPfuqgXdj+d0eA7ZbqvzalWsQPohtcZm+1boGrUdzLTr8llSaNCxpvrrZG
rClUVpV70hqYZvGvEsd0brKbtBu9S56d1wn2old2JPlLmvEqhxrnwX+24ZQgkvKgAMW9n9qB92ZY
tfRLs7mogs/Fc6aDS2ZjW3c6PbTNwxgUwIDXL6qDXuGwF/aS3iUcnEPPGtwb2qOuvp07B6x/f0Za
A84dr/MmNdPw6JS0Q3q2Uei14li7pmAd2d8VhbqAimuO2OtSUk6NOBBMYa/Bmneol/6aQQfTOc5/
p/KigxN05WNud+NdRxLRG7vilobSM3E3aC+5a46VFwDHc9nERZ+tCOBPhSH1LIitj/98IcG6Yy6m
sM2+hpAXZoeSaE/AOAzEmmYzI77erDvEGnoSrciKEpoYmbcaYYJE8oxLBEIBgZdjGs20+OELkl50
H41W/pzJquP+muhtnehyy9HfPiUVLdt8MB8T37zQi8SjNIPGBluweHZH+8lM3B2pRNpEhfwlFoEH
Z1XTpF1EhFjKm5BJzAf1/ByUoyZ3Ue2bXH1kswmxyntrflFTeQmMENPFnV9RYNA0lGgPvBeUlVMh
3kKVcurBOy4t2RiyHs+0DtJ8aFjtugMV0y2CjKJQ4U50Mnm0DGC/EBvG0REjvPPsZqSTHoUo+i4s
wnKeLTzEl44dFclKnpPcn4oKxijAYiQBEYcYN4bvLKxDDmCrfXRFcPRy7d/li5LbIuxpS5P+8sQ2
I6APMeDyHZEvcVsqf7DELCwdtriwxSGcDqEo6C0o8eo6bvLV8g3daL24tyRgn8aJdVJgNddpTrCN
ZsLFcjk8xQvc52aauS0Ucn6alLHOpBFPUWAeJjH5951gsGqh5C+JyPjWoWG5zorCWOq9yScEgjKj
qcHn+ZhHFfIAxerw2eitfbS0Th8mVP2opoYzoB4cfz7ZFJnCgJlRndqEVt+wUa+qe+hGRWYbgCea
8MckegnRI/N3GQvlM4Q0Fges1UEsJvu5To501FF8gYWc4zxpCH4VT27PZX/OC/zz3WWgiuqWk23T
xuQEG42t1R/tX63PFqWxymVbzrzlE2bfHegrcuxge+uKGTQkcZDoBvBGYoZbi6Xmrue2AgM32oxl
dEXN2c5YFMLVkEDUniVbO96ILEgRsLis1K7sjowVOIuMeKdW63eTzvPOzUVI6XsfXsMIWArcky87
7/AtO6W5YyVJFpE9eT/nbxWaLmlGue0AdO1CcFIY/a0XbRNl4gBTm27O3wdfi4Nht8n6a2tLxaOG
IqzQ1/K5IB4+zbDwAgNHOQkJc7DMcYJp2LoOoJAC3ajpGQXwhP+tsu4j49m6iUsK47lRbV3ATRSY
NcEaiD4sztKcjFdfJdXDhyaYyeMFOALVlB5HsmoiaFeQSsinNO5Qor2RgXQ5V13DSZjeu4TjiPry
/lDcehoPtkUVANspbLmvFnYgYZmunR4Y9Zx8Tb8y7DB4iuoSQsEMnf4Mk7TYRcbPuV7shTRIH6ET
IR4hJDD9bWQZiINH8QP1HzQSUtJ1cAb10OdgnIqpeQeXGh3hvyY2ITbXB5JttXays+yguwqm3BmL
PxQw+EeBStCv40nva9u6Tn7jHXrBB11vp6pNr2lb3pFd+hVTJ0j7UQruWe5J3KjTwk+M8bY8a7yO
t5l+Lks2sSTx5q1R0GxczZvEbbNgS7b6sagb5sL0oc49fmBL/iZgAnlV85X5DtKddygFI1Mg468S
yNbJYK444Vjl9q4652Tn+W9G+Fd/mmm8Tsbbtha7UBA40j7F7bYtfrGH2ENzPDhcJF7c6FcFIBnE
WW4emrpkoKoh+LIlZmGROycX4wvrMB+rI1CKTCbIWYjvbUKKgmwlyh8vH7OjtrrkA89YB0VwHg+1
w/4TmGx2mKPwrOy+eir50EX8gnkNEnRJAWApUn4Ur5htQGJl03bJeMoKdDqAMs2+rkxz3/EUITOD
b09DizOm3w8+EuCg3eMgnHuVgKZl3VmDX8F+znv9QL36nRwgio4RvtUkUPzmZMYy+Fex+6tXLpe6
hhM25TxibtHtJnKqpypZoz8AZaXA5J90dLOMJD+2MyQ8UKnY1OIU7hsVhd1Igz3HwCJB6TICcFXP
afEOxn+n7kxyLFfS7LyVRI7FJ3ZGIwVkDW7fehvexYTwLth3RtLYjLQN7UM70E60En2MrCq9gpCC
cigg4cjwFxF+PZyX/O0/53xHvNOTljVHvyIZXeC5sIU1Hv0kYIXTvRZhFy/9Cz0K7kdU8tKyDNpk
J5/9hMRcyjIU9g0fnIxCQkmratzSrGS3O3jwX0kbVAcrCXnLUpXlR+NaeJm3GZZnJ82PFfqt7VMu
n8N32UPLHAPjib3Cu0wavQkK73t0YejOvPwY05jL+NSlNHVFHj98rBggoYIDYT+sA5oYWNtDEvay
F6BSwDRpSttUzpT+COS0Z4QChqV/lLSlE87q3ivH/1Gl4IXSlncgD1T0fJyc3BpJGnl4dZVcWZqd
AQ7NfkWf2rbGC36Og+he9Vqdc5sxushyqM/hPG6sygXy4zxnLruFwEZYmEDti4z3T8Nhnjf0LY10
2SMJT+7Eb8Ta0XXgfp2MNP8510siq2aZnwz4fgvZzYewnumKCHzIp10p1ly7QBlc/TlQUTqWbkK8
NcTl9RY30WubzuWurwQmqRSIr5kWXKw8V2iM5jeL7s0t8uKMgW4DvYCeFxt8roB5Mbh0pLjBEG1J
S3FZWy17rNCTqzn2xMZlFlxPo5fSsl2V4Etde1vN9mOQaAhEdnXwMxD+GvDRcmDelcQ2D1HvG2uG
o4HnUrMzC6k24+zekSwpN5i5hwaWfAyIiU2C7T0lI0BOlALduyMGdpfc7jzvRKuwhfJ4YuPPpi4v
yrNB2c0oM3LDMN3Xs/cj7sRrZ9anvtO0wzrUBbRV+ZF7iIu8M3UBTbj+0Wbj2YwVS/xhaRCoJJN1
zs2aAPey74dURUzrecTxt0GLxDvmM/3lxR5m48+qiM6NZ1JKHIHYQHtZewu6paCSZW3PIHrILrMO
XeSgeRMGwSMAeBYlqSIsM6IvDD7CwNz5tDjnBHtzR52TedzPdNjyvAXDWLPNuTUpSS764RNiBVOF
hoMKfZ4HRNLcuTJ4queC7z8tL8w1rKsq0I7WU1vj3VQxVgOnxCpB0g7xzTDy88w7dVVzkMvtgBk+
IrvpPMx1eEOJQLmCCo3BOcJhNfret7vkJxOTkm41JtaW3hd2kRWZJbsz912E/bzC+lr4O8tZGvG0
HYEJH2meBLW4n3k/T7L4vcDdYNIlRz1C7NRDk20xmT8EftZsgxoegAVfcz2BGXFADJwTXcW7bqz7
+7JckH8zsrRgA+wJgqM171Y2Lb9Ab/5iJc9kgLsd52G60wMEh/pD26l3cpVYxRWIeaQjuH4UxUyU
hjkRrFej7b4ycOS0R5Jt7wUGm9ZZkwu8dZHuV0VMmWGRhtzT8FBD3DbXUlZXRcHPvny3nRkYsEhd
SAX5iYYWrH8+l2GDLrhirIHRkcZvXmJ90gYybIOhmYgn0bGjUdsbNRxL89oWTBA1ujxnxUI9jToE
WOE824riAOENN8EkpwOz3QawPv1WoM2TvLoNPS/bti7MNyCzp2kk3VD6OJElOn2IEtXnMCLoFJEm
8ETkfI5+U084IxGXqcm/ujFrgI/bzcq6HyPkRBA78x6/8prw8XCK0tLlGMIRH5GWBSs0TIhppzml
MMwP3X06CA5whb+h9wO6krfEu+ufbJWpIa+sY5OYG590KQZGrIc4PY5V1+mdWboP5gRWzQP6uI5j
74TH8CE0iyfB9G/RMGAwtCfZe21kL/3CebS85JHVC0yeJvVpVViejpN/JvrSLo3sGAqXeiztv/S5
9TAH5aNZkIRzVMDgN91hISN1xzvXEDZODwxEug4xR2dP05CNQB2K1fuAXyN2h7uy506eVDy0BoUQ
UXrepryJbPuutECChB2OU7obmzU37Z4siMF7E3RJxCrFp75sobfvJ24EdlF8hY06jBqxnLM1wL18
3XoEDFvrHc8YSQDCll7+4tXTyaiaNVHHm2k07xmJ96Wi9UcY6hj48w2cSyA/5gxknymopQ3Cx4qv
0e99h8wqW1yh45PgCeBQVj/5zGD0mLkMbYAfu775lc329ySg5bJWQtaBJx9OwTdvtCV+xl1gTh5p
VDywGunW9GxhoRQf8eR+TrCamaOe46i+cJIiyxq9zjNvdJ8SqLgC9ivIVHvsj7h19JiKmooq+zi8
j2T/TMniurx2dftkxvk9pMc8s6FlqAfbEx/BYGFSgWC5VAwkioULwgIV6l9SwktbtvxuXFyrUA3k
jL1nqnL23YxYaIMVFUggs3HC4H1boTeNUB4OXl+z0gL/YybHii4+Cl5qftYjx/NvDsXZJjWmAwP4
kr5WiHcejEWm7nX2FWtxz9qRq2QhgKfsRKKY7lG7OOLajVhN58jOVILiqA6sGxF7rxhJEX4Cd9M3
uPdEkhwo1LkMtVDoI/4d1gdrK6fpG7HsRzKU0aXR007m8G5Yrj2KAXxfYyie6vpbZ5wXlDU+e8Z0
DK3mzuGBu/NxKmQTyf7A1Ts3tM8NsCrohM+6XOAFCJo0dONCrDJ1KWmUqHLexTmEizx2j2PhvFSp
exVO9MDqZnGT0vadbep8uHMC6qhSwXY8sImTUOzL03zbsqSYVbMdppjndEI4sRxz4uv9iVQ8QeqY
52tf1ANzHwNLMvKdtyi4oZxBHpRS0gFM4AncwEEsDbvTaIVHiIIrP7VfPNWb+2QB3lTghoktbrPE
IMRoW3IjwtzfuPjD7qyCDrWpOZYgw/dOZ5u7MnLp70aWGyeKOAKZ8rPvC3tjzLhJ3Z49M/pW6mX1
yRNyPxp3s+kEP5D5cmzJ6iu0YQPUJWXXTRqcwkyp29osBg56HKu6uCa/0OKoYv8hBkEGLnFfmrpq
AVyLHl6Xzs/tgB8w9X+2I7lVutqsnRlbijuH+9DH7s9EyXMp5CNDRnfQNQ3Q2Q+LznE9psmhtF4H
FpgbJQi1Ge5A4E0vjXy+ZT6lFdYOu99IoFM7hr90J4n+4h695ULaxTlHx7o3H8d+Zi3avWWhRxEe
peZD6V9NNqReM/lrI6XU2/WaqxtQn1eAXt+8tY38GJBmoErmO+Wwnel65xJX5FVCjc5vJwrRpL5O
lltsItW+kBEb2BQ4xfn3B3JOHpoVhRBVx2kmTRmzzChaj/nEBPMinPZgW8wvwXiqU/GzG4E2jEb+
gxbUrTJJDkndXlU1vWSZQ59bhnUVgQ2ViCEJuRknsnOxplTduiXHvlD7EWuIeauSgsPSZF7TZvip
ShMnm0AVi+NDlgwO6MP6NHpZgf22/wqdce+pvYbssCoCNgwJa+Y15jSy1P2Zwy6G+lKQxCczTRnh
RMf5kCzuatA2VG+268a2T4ZOFGni6FHTl4bvafhy3JxdNOcabsZflS3f6qHYBcl8w9y+Y2GBUowa
bln5Q4CIoFLxjjK+YR45GDEeWGU95qQ9gAMU+ZqD9ikfgksSkbqY+vCxbuw1CZ1FtZsP6Qy/TYuG
yxLTdcjBrzQirKm/Q9mE7QJ8bPu6JWlIpBiYGx44WyG319BgZpgMu7Jz3t0pf9CpDIk88TMyoom2
Wu/ih/m1ikFqqWg3iXkbmEA0ocdR2xcuXk7BwtXG7hgW3p61GWmE8I381Q3+xEuHd9D3gM9Tcp32
D35XX/wKjTmqoxegMq+Gnzxz7IXatfdp43Tm9kc3N8cq1j8G0z0oNiurQOQ4f62K+7XHRDqAvTBV
eSldY8BIhK7SCIYedcoK7IGUDj/JlDOo9aHxrWucK+s6+TTNhcGVYMPLjQOnx72TsyM1M6jwzkQJ
U2vfqDx9T5Ip3RnZoJk/Mo7GtsNGFQVBNJN7G8bFpwHjmI6ylxlAxqoBR1jEGCth2oem3W8jm3/3
0covWcYWHMc7N8AIkxDONawUZBKSFIdiG1wp+4Rr5OQzdfMskyvuQX0BuVNDSKwdTny0OuIYBFCs
FMcQCN/zSnuL4jLKLYr8B9fPwbb7p14HLxQUZsywxq6fdXgy3VeFDmp7BqNMDaG+II0g/AlvgZyu
JpU5dEyBh+Jgr7MSL3QZoL/hRXCt+j7B2pwXE+sZv9Cw8fpnLz679XSJI+/sKuARiuu8mq0Fc05+
DKepDhXyECo9D/7pSA8VCtdjUFWvXd3QsoSHdBn8qrr6Sp2Oph4PIu2wDZcyBRIoOecZ64XHYxgY
777GvI4rftUHwV2SJHd0f7wz0lzDOqey0EpuE15sl3oFDtXuNQ0G/shQ0pNxaXi4YA01ko3NLSIe
Wmx+yPglhVmA1Lh9hdyLLH9Af8o+mrNzG2mQX/OBE+fn6A1veI7jHmf62AQRXDDzmikAV73B7TTD
6UAODelXIVE1byUyL40EXPgJ986q2uGXuPNb+zFOxyeFvY6tw00BCMSKp+EW8uwGMN5ATIaLgs0l
rUUb8JuCO75jpObOLeZnMXDejsbHOXES/KHkNHI82bCk5u2AZbdyWw5G0xjCbO0eIBYtnAWojkin
u6LuyfKz7F4nHvfrmGdpG924Zrr1DGUfPHIVTDJf0UI2bQxGxMJIj04R3YOKuxlZiRmeftI1rrWy
U09drU5lO74vec8qI75Vj45Eefxwcnh+gYpA/815w3g8vxqAMVfJTPDCDPItMAtKJzwfTAr/MsWS
Eabcyk6/vXnJ8GGQwEyyL0g7tRkwPe7kgoL5cJsSKCHaWVAEGHEu9Q5cIUfFWACSqtu21kDEk0GB
yRp/1T20jA8D/OLKo6JCCCyXyRL8GgKfr/1iCbAxdDG90WhI/5m/9RjKmOlXslXzIauyQ1E2j2VJ
OX1DECsqFTnlOH7PB/ZnhsUGNTuJsXvpPXRk1fCWqx9cW59qhVmTw/Q48NuybYpPeONOQCNCbbyH
jnwL2YptbNN5Ix1Kx09PDYupL/nsvFux/unFZHiQ7N7nILoGQFtIiyBd+vRxuGB+iXsnPwpHFRcf
4gtPtmEvVfkcLjwO/5cXGOyOfbo8l7E9Np3brp8uTm8SfcBJOKnndFzOH9Fz583UUk1rCpKGTT9i
3QmD+KbkX7EAHN0K/Qj2B0Ah+5FY/zI1dAsendhuyeAP8UGO6Y3IiYKlVQhlCEhQTzo8jaObRiaH
kHZyto1XO7cemce+A4iZMNrOImUh40HrJ+SA84TXGvfGhKLzDSPr0QB4wnP2WZj6baA9ISnqZi9h
1B/M+KrAiJJjQiBW+rZxQLFRnczVzz7cEOJRsihG5LLWrmWdfydHqQ7/BZ1D4/FIHlhT/OJe7RXa
3CLQfJIVydiP9fDfbMpjZqZqGjYAXS+XNvPVV8Q7o+ZrrsqSzPmcYk2SGs+31REInlCKCgIxy7K+
Cp0Pa4SvOMSst2Ns8OtYDeMuVB/EYy8AolCtHPtFMu6vzACqkWes4YZuoYvZl05g72iD+VBGxCwL
Fq+rAV0ro5ZFmymE+hKfTpAHP03Etdb8qWeuf8fNTk40bZK2/wD//su1naPdY3MmsU1RGAVf43aO
viM78d7Iq8Sb1jMeeBNfBbeqU5ZbHIQFjD02oDxQEF86m5Fuat9chWupLTVheczRaCyQ0zjZJ8m8
JnfF4ZvghKeA29nB9MIVr+DITK+GVAdbZd+2m77ryMa11eLej7gf6V1bUDfY2BqpzJ5OIqEItu8P
rph/wMbb+SVdg8k5S1/S7lbn/Dz9of7gFvWE0/XFZ5fXh/oxKoZfVckYSdyb8QELLV0a+Z6eW+Pc
q/xu9pu3IKDJtQ6Lo+U2b3GC2WKoEbzLzpuIIYMQFuwy5SQhiL2EMyWmsPDPnS5wWm5TB4AivKGR
7496Sxe/4raD0Nk475JTrciHH8AN7ypDh+tmGzYXHlXBzrCb44SnVVa53laKszcPBAxEkcW/MG1B
SdUOmwST2zjDgHK85lkt14xnY/RNE1zXYXBwpuGYDduIMpGV1ZyyKr7KIjnSH9iSO5gPZv+TTvZL
E1NQHA8NV2e2HYbsy2gpwHWjrb3EmPuAqkTu4Cl1axn1DakkaGWNLdn6YuMT4Fyn2nNYNLIvqmom
DprIyHUY8y89g2WuxtFeEwKHhz8S8nOtjsoOjMjWbA+7Wczx2TYLPNQhwzUx1z7FQOTXtTxCXkhX
V1kl/lFAy12ngBF48gUJiWxrbXo+c+0g9qB2qQswmha9N06/SFdFl2EIbul6vW0mLKZB9a1T0kSy
xb1Q+CQc0Z7WfTuNezdzn5Ej2fNHTNTB6H12A9e3IivctTaLnoJSLH5GOVI+hjdwH3obuaypMydA
bcUMtWazTkIqnJBFu6XGHC+sz1jrWirc0KkgjxMbxDSvuJTTuDjAWFx51IetYIxJtm4ao14fHwav
z5jfjHxlDLhTla8+6Sa+t5f2RaHi7MTeaWc7w65GHmU24ymTuieD2BCQLrMjtu/cqfzgNtwjQ/0r
ycSLETooPb9ESuF28VwTBl4X1OVshqDnAmgzXuLvml4c0J7s1ilFpRzjQMR3CT1ppf/qOYj4IctM
PHk/IxoIG8/Gn+br/STePAiKtFqmEOLxQFfArJw8f6xF89yoDEJ/Uz61VYRrQvr4uSVtMssZzFEA
GDSrd4eEjfJwo9FdvFLVe8+cljs8qGKu5TC2H1zgjPCFjBO8iYeh7PTW4L41VGEN35Sn6hD7Bw8u
YMS9eV/0pr0dUA7AlSxwXWAHCwywdp1Pz86zDYuvr6pIDwyZNH2wKoBYyUY0J6awc2rAvDYSLd/h
m6LOj8mG1o8qnZ46FprH1jFuxtkHCtx+NoH/Y65IgGWyr9dlRY5AzzgG+168oPnaHKXnp5jU2gMW
h7589cMiegVUTRJjjvfQTbYsmS1WiatGWs0TBG0sLJUg/i6NhhyHle11XzY7zktk3Zi0VFhwguoy
8zh0IJxVTE1KiKMPWK/Y8ZxeGa6i7KpGygMObW2HGWUxyXiwOWjHFmraaOiSXtfmxZUlm9Up/sT0
t/W75uWfpyn9Q1TSf/4c/8tnVQNnieKu/ZffJKXou9q8d+//4RfbsoMEcd9/q+nhu+3z7jeL6V9/
5//rf/zL9++/5cdUf//tr59Vz5zI3xYlVQnE6Pd/On797a+2BE/0jylIj1X/9V7+5av/y2P/9X/8
ub+zkBzxBzQjaQVCOtT1eua/s5Bs9w9LSAlXQHoYEJzA+utfykp18d/+atl/2LYDConWbYuJ0LP/
HYXk/OH6rvDQZm3fkqja/j+HQuLL/4mEJB2+rHCDwJG+IyhutvhK9ef7Q1JGLa/jP0VxmTj21D+P
5CPBszpzHt7WBF+xWY+yc1Jmf/K0x9ZOTY+SOvYwzgv2XI42C4sSoE+nfAD+MUDyghIO77MVNlVZ
k690e6gdCKg7K6bt75omlGtuzHB0kcBqotN6rf1cIEvQdtt0v9o87Yy3EhRb1LCpzXunXQc4pdIa
Al1JAuXnbFBrsR0iUY2UHcRz1bRXO5RM6iojagmuL3U9XrdPtRP9WMQT8RmlM2DxTLmXJADN9kNl
Ns/pTvsBprm+wb0zdPEACIoeA6SN1jWH+8rDJ4FjYDLqAd8ToDpzb9gkzFguEGaC2hZLby8qOzE+
HN8txb4bHYuygcpnkZJUxdG1jRhaBoJN/D5qq8DAUuX2cJMJBg3qJSAOEKcMDb9OHtBfvO5gRwSY
NnVqIZ+blUlqvm2SXuxgGQXRTc6jsNsQOCypjAwsRGwa0GqNH8q2XeOLO1ZFd5mnybbbaRfaFNn4
Zn+pRN/Ol77y++hkC+Wz+u9rp3nofUdFF4eKzUXdGnLvFvuhndOM50J0KkMi7W0JmfPBYhW/1BnC
afkAjzghgvnaiw5SQuo/LNvJ+JbNKTnUOPECXppjgOsGYv4j8wiL2NwtOUgiyj5BvwiIJs5apqdM
x2kB2YhSDJY+efZU+Zq9TBsrAitxasOac7KJ+LhJIKbbhjKmtBnJLyk2dIwhOSYc4+cdIAWHhzt7
Q/wUhttf3WYI6jvupMV429mSTjXbWtDRZARoBu3KoTFW1VAgfEaJ8H4MdpNQLOqHHZR+rK0sy5Ax
aEgJijY4A6zS7k3UylKCxEgQycq2Ut61j3xXP1YJvS7JykcVonQ2pT7zzg/TySGiayTTXoVsKY4m
TlXzjnylyO/ZW7qSmiJ0zUVHGsJyLSjBHph6y27AqB1Wvlw6Q+IMP70dt6V1CQp4YCMHIeRdvdFI
XAmyQbhIJtTwyXRXqCxAuneitHiI+IkXH3WJTLQMfTj8D2DrDTfZeUlG8eosHcnqzu0suLqIebbx
SxVjAlmqBHWOa4EceMh0i2XU8vq1Re8uXR/9QDUnOFKO2OG+iZ2BJQwZh4giYs13vcsCSkgvLQCr
pCMz7+qkvsnigu/RSjojC/eljarCgstqQFFhecCrvzGqmj0biJVphS7HsOSWocATLGZpQF8nUGZc
up5sIoCnKk+9w+SYfc2Tr55Gg0it5Lu6MAkW9jkeqcrtNqln1MyjpMFAM9OU6nGtccaju03ZQ1Lc
W44j9afWYVPdm1CYqnfJstE9GkWGsb+HnrnoaY3b7U16S6K15zhs04wZHwRnjxAfQ03NeS5M8yTo
R843LfkS8IZZl7THqOspbiNwVtJLn1rdA6YJkPeCMF1FtsmHc9lXQTvd4KrlHIBRHcsk7tLxvdcZ
m7Y4N4pPq/CcB2AbIj8QxtPcY3Mst6+21Q/WbVw61H8Tmi8M2Eygp95arwk5Oo6TW/OpwQBZ1Zmt
7xwiw87rs+/p1jx4rh69ZzYjipeAMotx0RRUXYTemHbviv5uqrFSM6DyFLN+sesdJa07sx9d58YW
MHawszSKe1Bo0mFVDxhEG9hv04m4pP/tQ1ex9plThfNTFPFjohpdkYLuqSpYoNR4yLZjOxRiL5l5
ra+pt1tcz2y+xxs6AdqfYWV65dFPrUkemLxL6xjrcrQ2oVFJtg1ZOZq7Al2uwjMra/84ly7GiTZp
fPtnNI3sguuSb3E3uVHd7sewxa1TmdwnFmUi5ejSjYOCr9OnCUbmEmJ0hZdRw0YaKIGKiGRMG01K
i6WG5F6P6SyYh0udRSb+MK8GaefDC2hvUUw0/lVH2QjnXud5t0ZEIPNMNrDEJhOME35aY3JqbKWy
wrAxqNxivu6pte7s3G2OQdsV7kn2poXfEV8Eq6aZY7gr1asEgvtahw4pgcQecgMEC4Qqnq15U2yp
4gyrHSR6XqPDNg+Egsezmej+b4yFtk2Mh7TEfeWh6KzbWrIHZEQfqV7vLZjoSJFGT/Ub0Uux5cvb
+sPzuBYso/no9ND2X+xCbRzGQHSxyE51mF2ZKtMFEajsbJ8a5pRuq7p3272aKHOjEy+1HtDuE+yS
Ii5eslEosEZA1qzjxLQiNw67baqxkoqzGMc50nuqjqzpaGqUHiy0mVPvDFhtGYAi6XEmSf2i2ZaZ
XVT7yU/ZkOEP9qrFPoJLVlPW0F2V4U02Af05C3+qEU/RO0V5MjqOsmKJzUkBD9wIZbghUtB39m4a
aNUCFAN491YoWBhbxcwdoOvCX9xUsoGN5mV5IW76YCrm2yR3i35dz3GMQywvZnVIcVCRWzDMBgZu
bFCkWRJTGk9IjGaDm0NWwwFsFGbYKLYQxk1fdt12IFoB4n0MPBd9Br/QairhdbFV6gK5obXSnLex
mgNs3JK3JbgEt/mi21yOezHrEkjyCOBsN/H4d/dTzBNmR8FBKbZ/GlLvqpxC0vIvZV/cVWS0lilu
men+/ullqJWOK1zf5gGI8E2uC27Pf5z5jC7Rk1/KD8rnR6t+SWlT5dDsTdx97hOIdfmjMKTojroI
OYVoSHQMV87vScto7DkM98U4GH4IRl645emfPyMAqOF//1eW6j88Rvz5FPEv/x8RVy2L0fwfnzXW
/+O/d99/+fqf//W/HXWVqO8/Hzd+/9G/HzcM2KuAdoIgIBglXdfxobIO3233t78a/h+EJ23Qq47p
u9LygKL+23nD/AN8E2mmAF6rabkef6it+uUo4v7hgFuU/H22FFJ4vvtPnTeE4FTzp4uPswx/Ge5S
CbUo4NLzlv/+pwOHpJWRtSXRQoVFOffG7qJ8nikD0gY6THrflMZPHJB4pdjzbWWcBPepY6zHqOwO
MwiR9YjFPA+r5hlW2lFIg8IFxyv3uu2ONBd2D5QccZ+Gdud6Y7JFKq+2oV2OD5HdouB0020du1h2
EpL0hb4rPYor8BX0GzNipErN4cVz6V8OWnM6Uzt2tdpkOE7Y5qAV6qtbaH2lEheFxcJJniJvn5OI
IERqYu+isyA+RWjyazZJDVbat9BhE2X3In3HRGk3OamDqP0oG+73jSVudUKqdMxT9dyY196k1nYc
gOsQEFpRkzrkrscjxK0JxKYMZeEkiKWS4CG1ml2oa//XD1Xnppffn2uZ4CIzyfbUEdIg3wAozLS7
M3UhtriPoEyVoKZkURwMr8ZoPxWP5kzGpPX1NcEsc8plYV7szqLQBLhcNgnv6po0hrDnLqxz544b
FYNg4xhDthz5cB9R1LqxjPhIQgLtAhz1ofQFPgwSCOwD5/y4AEXI6zU3HesY9IURrWeRyRrtkFKL
/v4rx2iTuyypZqpL3e6YChbcaZBcUtnvpyQzX3DV7NkQBefSbz6h/TVPCkRcJyaxyXGybnsdmfc2
/CxwuPzolSKk08cGJwkSel30YLAuT0fPOMRuBR21SB2Mdfwts443/JaL7Wfy0kPOfmQpZGMGK17x
dIIfpa7q7veHWOTe9nWISFBgbdY32fIhUFi+FMViKxwselhZtxwWjEtjeRdq0fSxEexFN00p+6vp
56/+YD/LXnebgvznFS+Iwt1TLMiHKJa/2G0RyO7Vg/L9IdlAow3PwKrC8wQHEPKIO18MGgUOoZEW
lyjKikuYU8RB8sTZ9PnMptl2MCdwRsATQJ9TEcfYgkzpAWb5378uZ703ivSGlh8iOcsHQePHmeXg
JbQilujLp/q8IB4Z+7vWsHTK9WHEF4yh8cXx2ToXXfrdz2FymCL3k6EdYFZEK+YN4098Ez0DK2PV
Psw/826yT8msoGs1S8KqbYOBrtOaVfXU2SASasLePGn/9KGvGXL7MSHz82+fj3LHP6sy/amILuxN
uCrX3x8MHbMAyCSGjoyDPBXp3b4Nys/MBY68GtG/LnZOKqatA73uO0L0PGr1VoCq2nb1G1Vu17l3
rWMRo2vHTe2sHTE8dYPjbulr4N+M1fWMQVCJa55iv7foU0AL7HdT3oFKagRsD01MOaSsV2UF/kZw
JCzbHQ5VfKHgai5loPm8JBLd4UE7nIfcThhng2Q6zd/8PyytQBLZ26NDzzSulgEVjgX2RDNqc9iH
1Ov1Dd+MRy2N4XrZze8PuDXzG9tbOJI1ehyzdn4dgDBSKVyne2nXIfmilFLBImqdLa6LFq8/vmtE
JHT/yRZ3bIvF0amkfXWMPX615qYIaPSKwuQ8CX+fxfO0qS3i63rm0ibNTQhrIlfm9/tsNG5qnzio
lbr9ucBPXwsIYX2j+12JDgNF5RBwHFvHk+etwkEtgg0zbxqTuu0UzRZJJ3Bu0KmzqaoXtlLIHyFv
Zz1SNAb6mqNNsyU3cMbADlwiaB5JJWGcsIxtwxyrXBXt7Tx/FgL3rBkQYWwDirSE+o6i62xiFHHL
rD2A1oFmCykm5BWTxXJYgi+GzSFlsVl9GE1XnuqJsEVbPVs+6ev0teifU1y1dAYRdC1t/32KQ9pj
N36J56quTDbCbfpgVtT31nivYE0THi/UWfs6WA/cOOuWt5qccPlBuKuq7jQIkqc5DQd4d67SBg4Y
lMc6B+P0G5Ps2pfK6c5Jr86cmgE0CfC4rR88AKYj04Smn72IuL+X+TWm6CpX21Z38HaJXyDOPYcg
D3JBEIY1H+4kSDqDLCCN4g5PUXsdsRSKtnspKNZxCUzG/UGV0yNxcMUqC8sBENM7ifSxFhkzaU4z
rUGBzuRkl0q12xpyzE71DU7XorwSM9UnQLUbr63OnAh5O3vZU9ArespF+pE7KxkS5rGxpko2HTQJ
ZFuQzZKWgRqzU0qyI8eSXYY/rcGCrDOU+0BnVzyJ/UoJkpxK3Mw+YuPITXgxbqIVhb/IKgR4R+Js
H5c25SK0cLpcA5KGrThG96Qfq9n3LbyZRWKJWDvuYqn7KyCCHq74cBFWMFBq0pSsMKNXHccXw/fr
TZqNHyQD3kkktweZj8wIwLrXeXXkOP4+BRwZyCTQKQDnt5KSthfL31ALvmHrUK4yG8RS07DJLNh3
UZzwRpi30V3I3bteHkEwvcgKjSdTbg1MZC6TTkBu1a/xGRCs3eI+f/F9AYnrQpnyfPJZZq0lssVc
RzTXLCxbalGJsW4ZFbYRphxCsfkDHtASTixN4n3GHTF79CXEzMlwCEo388bnCEappiQ1jfsJJ1NO
B3YQHZ2MIo1KtFw+PsvVHlMhxSKAI4KaOYyAh+88qwn2VO+jqRCMP5m+BdTURo8uhu6AOjOeKSpK
NmMVYPxsrwURnzP9qxlIo1NSDXLnKvNnlenqR0anHjca7q0uPRPc4n95aBumltW+E/3Et76Ubncw
g8xEb7NBVneybXeqQ1KOw6w7eCzXrkHL5TnB/956UtMq3YN47GYLYXOY8XUtZuCp7/cs85ifgECF
kMKejaWZeRioMMs6h7fxZPVPeQeqq8RSTQP0Cuz2tLWAf6HwcqbOSyoFM0pXpeEBqTDBzZussElh
9i0c7zLeaBKCq1lnX50WFZRi2H61c4o8cBbRwIKkGjkfdR5x6pnIQ9rNxW2+fMDK/ej4fnL6/anE
rQqoPWFBIzSbJnsumn3ORn5LX6ONj8SLzrObxufqf7F0XkuyIlkW/SLMcDSvoWVGavWCpbqO1uDA
1/fysn6Ytp6ZrupbmRHgfs7aa8fRDXqI9AOMGiWU3sNkkjK3q/vZTr+jpb9UU0sZGjgTLBGPS+Gx
/MT+dwjlgn/utYCKPGeJhSyjSJx9VsT7KIOnti82A8l1b4evrVMd5Az2ymHrNSHxvZYPjH29Ta7w
hgyu+YTlDYDdOxszEpFJ1ce0GzJkKpBiQ/QjWFhculiMz3lm7gmqUfkzsEyvbUqZBI+5d0R2NMBk
RXKuUvd+bPTjouEvdKgc5TxhJeBdTgu74QTyEHZeu11ae3hrONqslS/iUwzPvlAgRRPMNhjt6Sbq
lk234rsTmu1prGleVygURs/tTzQkJSe/Ke8bv3CfRJ25INzMfVxW/Y8a9ulxfn0xrQN7rmkf6tLx
6JDqXplwcndTbGx8DnJbCJp8IwYfRwV8eZ43ByNPm4uyOuomjSXZ9zUy80y170OCjiHokQeHmOR5
vQsOZCgxAU0N72TznSDRso+ip559L5EL5M6xccy6+huin4KFthqNc2c6Bv4x/p3dBl+tNZCgzcdD
OAb28xTSzjVMLtRT29qnAFs/c1ishXMeM+pslwfT1FbRcCx2jdGdXANiu40UKnyevXg0GmQhhDJM
O755BmYFXodsS6+0YycrhzqAzcgcs/ZEdkXdhVS9Sp/LtPtjpT5tCjszDjW73TQeBCIhG3McdQKX
RkVi7ZcuK29pkgMo6YvxumY3CiDxGO8HdkPCVTwEptzyts0wbslAqENqly08LXi0V8AEoj8c8EfR
LxvZAfFXGo820DRnNbEd4UKwxacdlgHGppTtjUG4RUROeo/k9J810QsTtTVr3cp8qebPMRqrXcwZ
g80CGLW4mUCgK3einsAuUFkJZ18kPF0qxJuKDMx9WpInyiivHmDJvQy0NgH5MV1CpNH800srP/Ha
mdf6S2FioXHnEYWEONp1b219i1Z6vByYYxmWy7tgvtmeWb0GC/lom93IOnHqR1IgGDPhM2M5nCWT
UMSXw33Ry+psp8Gjb8Jnoh598AxI4jCQ2BMZwNKgQANDEy0nh8cl7dGbPjeGnUkhEMxjA4sJwOXn
OgkAKz4oNJgkEeTOVKN77YbpaBklaIEZ8GyhN/faLSfR+P2VHOehs8eA9qKSPXzLeRO9zbZqHusu
fq3qzr+6WfL/f6lykAHOVltnhMlbcIeD2NbYDetiW3dufAwCvu8Si28i0VtW2EkpQFnRVVgjJPBp
cnDLdIRmwC070AeqzPg2duF3EoTN3pvzHz8mVjXZmKIJFTwlZMhqlH9JTL3okjGuNdq/QbtJVX3n
KU5rZanwGgkq6nBtvYSKno9Rjo9pgWbPW7L7xUIM2McYQaZhD45A+RrRnFNeoeuyWdwDo8BV8ytb
kZbUEY0+PdsetjujhvXB4CRE906kNaDTLVI0o6PoALf4IZfzIabk5DXmp0Pmxhgf2oY/umR1u+p9
wBRKSTeMV+iNGM1f/vHW5Pvvi7GeOJcSPIEJWU89lIbb4Q4ulPtoRmSGgphPXYnq0YWUW/Ef2k9u
/Nd0/XhILQn5AYMzkgbEAD2viW6MRADagDtJtPUbHbYRPic/K9uS3mOtxjg3BV6fD4Lmkk2tAlyJ
hnEuoHFPzazu+AXyRXAUL6mqpd5RwlsRPgaxCKY961RupWOMBOVdFFzJg4wWkdqkq9GK6QARzWuH
cYo3JII1JBP88mcGpMZ7kOEd7hy6axSN8wzGs02GvwcUC8rKFy9tAt9tcD9cyQBPbWLW9cqszPFk
GdFa+yQlPyRiM8c2rPfW5DvrsCAKtJTsbZuepy9b2NJbzsgIDMbkbsRX5VUbmbdLUf71UyhPY2WC
uzXQzpBtax8jxIaObRptS4Y0WQNna84VfxKEA1BL+UzsNe3Qm9RCjKB3ETP2cbZ2vclEhRqRnxDM
QYA7sPH6wV0881Zt3mZNROSajUg1JYG1gdBl9RBqfoLHFxXtLkyFAVwRasoi1LxFB3gxaQJDaBaj
01RGCZ6Ra05DaWKj1+yGrSkOU/MctC5aK1YuzYulaY+6fYRx26aaAik4MoWaCxnL94ioraZFerAR
BGfWGeXWm9JESaXZklxTJqbmTVrAkwYAZQZE6QFS6niYjw6krMjCYG8bgcVBPvuwwVigo/1VockW
TzMuk6Zd2Fplew6ohwUQxtdEDIatn1IzMqOmZSqwmUnjM3zytrEmanzQGraTwaEHtpk0dSNxH0ya
wwlwUAwipAVCa0Wi5TGvAH01uwMqwJXri2n4qtNsjwPkU2rap/KZQ7nxtK8BgSxNBHXYYbfWXL+0
mhbqx+oVF8pT5akzsnNoYr40XjDwYmw/psgc96zznysz/opL8Vmgy0t09rvH8srBhVitxG6OnJbR
no3dYKluTs8GvQOgJXTYH0vNPQnB+i968jQPpew/adj3qcakxn+upqaM7uDk7r0X+j1l31XBNeo8
as6q0cQVW8NdB4LVe05K7wPMZOFF9x2YFkZSeC1Nbk2a4Uo0zZWAdRWa7+JvTPiNSEPMS/+QaQps
AQcrNRcGcR1tiPR1SI1QxdiQfIlgcVVy2xk1WZbFLtyCkMRaNXdWaQJtnCkXTRUTFpduE/Kk4Xoi
8MCu2/5hysmzUNNsLljbqPk2oUk3RzNvAfCb0hQcy9W/WVIsbMibM/vkPXm0zK38XYq6XM2apVsp
zdVlwnuqHax5Fb1wmWbvqH+CemKWfNwadU0Gk7cccZLFRdZbbCc0FdDc2cX2GjQJxshPTAwPrub9
Mk3+RZoBrDUNqDQX6AAIstnL17VmBk1NDxK7xXQSUvLbGsxIHG6qaQptCBI3Iy+VnIg1iwjKxrUN
PFH2/m7iIx1V6dbC5blKRu9EG+ZlGT478MZOuvx0XXlMAR/N5mSgFiD4RPRrPFYTZRg8Y8kvIu9z
EpyvqnqdNUuZ8qtgpaU2Jr5g4D5xGjV5KWVApAXrC7dWTkVVfeQ1F+7C5kIbScpleUrj+9zonwOg
ztb+4geLaAfWExMH1KfmPzNNgsLCD4ChhiZEacT7E+mbYThftjS9teknKz8W80ayDSTTP/hYlKqP
sSCkV4uexFj1wSP4PuHdcWYcnXPzWjCSMkNUvB7JXvf/LLd/ChTOyTx5oweb92v9rTT7mvW3QLxS
+MjC7ccFj3XBZNu0P4iRmU9LXVUNSNtqotawx10j5YY262VQvBNBbzHEEKRsDnGMLV+zuQDob8mQ
MQIB2500vwumMa9dnu/SR03rAvm2wL6VSWxlAf+NQ+9qGAPC2ToaT8Ec7jpUPjh6Y6oOxujSgxFn
micGOvA+TPlXAhqzas//445T91WVFr605F/jtN9LMm0sQOVBE8tZ8Znl/AZM7zMlxQfjzLgByQKp
RghrTT1Xmn/2NQk9gEQzOrAuIZA0zxKhH4GBpqcH23rjl6wNBs2lCL9CUU9417pgrXKa0eLGoeOt
Ed/x2PfrWn9makfdI4k8B6DbHErIRmiaGwTShHBgZgzoPRRsPlPNfo/csNMMvf/gQAVXs8tTJI5+
vFqYW1pwMcb8W0DJk/+Y8qL8h+FVnaDQzy1vyfVY1ecIED3RRPqo2fQaSN1qx5tHaHU10v0d2Jcy
L+QBoKnZKz5OIu8/pvpVDnDvLQB8Z/wlmof3NRmfgcj7oPKeZuZL4HnW888+MD3mxCcBXG/M3PaA
7YnaX9V/9P2UoIoMzmLB3kNF650DqD9qYp8vLxVujPhB+bFlHRkpXEyzfyoEwf6g2xaZvOt1BqBi
O70RFBvVw3zwiQlkxAXm6CWNufnyt0Vsry7CErdKcYGhO2H/35+1JXpgEKFty1eDQEKokwmY8YoL
7+lnNyG1EDIutXWOIdKJBpNoQ0rEwYvRJ1iEHgrCD1KMF5Q99SEiFgEL+xHqnERRuR8GwQmaiNGr
6SyFy5kcm+ch2oiUqwwBtZOqHztWJcPUka4ikkGA5ERkmvm6ONARxXuJ7EagUxwEeo9MH55S4h1E
dJZD6+ulf7I1CIAYBEEKAiGWToYM3hvZw3CDy4SCHRFi5uLLj7N45TTLN60kDxUxExpHKB3gfvxf
/oQgShQ6RxDyg8fqrEgKlFnkT3yiK7nOsJhVnwErq7Mg3tIQc/F13sWK5B/8LXF+51pYCf/VSKZ0
Qmbysc/NE2pJ3s96Uk3lVdKsIp2scXTGxsm/G525qepaIvPKT747fE1OfUrz+mXpRMwXu3+ZCe5Q
n33nEOQpCfSw1s+3sc741IR9fFkembVbh0pkW7OhvK9TXNAorepRJg82t0d0GDsI/HBlZAuXR2N8
RMKLZMMgW8Srcx0TPSp0BinTaSRT55JsAkoeQSWXwJKjk0sNb9RVDIdNoolMtIeSEVEp0w48VNyf
1Y3jGjFg664jFJUQjoJEe8I7xDWy3mVNsaeFK8XIYv/YxKpgoj/4Pa6IqXI3I3eV6wQW0qDrrDNZ
iU5nxREVH4oHcv5TtdAhhLyu7Znqx28uN9yICHklWfTNcoO6UxdaJEL3Xow8JfAPblqdEevKi4kg
fm03w5cfNu+uYfG+53JguvI2WDGHrmUhWm5+pWzWRoJoLX6ojGvD2iCi1k2bKCfRO/YIJvLKWUeE
2Rhb3bi9b4lP/gpJ2s0j9lZP1dX183fLfuw5pxmE42ydkmsbhZqA4JwgQCf5b/0vOmrrbJ0kZFdJ
8+LGZ1bKrzMnoVWh03gpsTxXx/N0Ti9ShODwhv/GwIqrjlFW59ExSLgvz3VB/EhHYDpU0OtpuAIG
2gTNeyQonFmWaGc1vCdGQoMEhV88QoRzu3wzH/e3qYvQiN6tFWsEgC0ncMHXSSE2xBEHnUss3Oq9
yrk1Eyxd0xU5nwiXyW1GnHHJyoTbDhUnke9Hh240NlZGV10GhUPI+hLrXKShE5KARWXM5qQlOmnr
q0oSv7cFUt7IqiC3yCrTCreWA9PXUCcwZQ49hi0m3QG1fiXENBcGzKT+DEg10z6ynUfRFx5iCL0V
s6jPJvlROvOpCH9O4tuGxvEGn1pxsqF1iqKa1j14kmul06OC5CDEWXbIazIcBZSe68TUOgWkTjle
HWpiqHVeH9u+eQ6Jp7J5M/fLSobJq9VX7zIKX0k/YL4g1koX2aOdn1jYa+UxS3ZxmVLzLmyCD1O1
B/7RoLfyeRd4BYsCcrO9TtBG5sSdnVAtt12QIMKujJtl7l78SG0D/Z5pRxFtGLE+VgR0TZ3UpR9v
FYHMcrOF3Kp0npei03WkE74lUV+YQURH/6V/dQ5Y8C7zPTK6LCLIviwHX2eGGz7QCyHiVKeJC2LF
JfHi+L+csU4ch0SP2UOSBI8PVUFjkeV/6Y967KDw0ZnlCj9i31W7iDBzQ6gZOu0jTNNfoybt7BB7
tszll6FKSRxdPklFMlpHR0OdlfYITcsZEq6p5W9JnLomVu1G/q+jc9YmyZrJHdECYpXzI6Y97lut
xedVkhe7WdCvYxfvi0srUShY8mRdU21SSl8yVmpmFnNS8P8bSYxfAuCY06UpNh7vfnsu4sPUFAy8
Mx7hoDuchcfCJ1Vp3DFFOtPkdl9P4S2dOQg3yMF3zkirdtKWj1G38Dth+ep/56aHeLpjqzLFz6Zy
EB0y8mRzlt7P0lzn8LqrvCHqAUw474zUfg46TtIUyNwlqYO+qI6fB/y4hlfwlbQQQsvgjaAcfRVM
eXfSI2JKaerGUMuXSvCcSvFEjR+hM9Q/6IuqUxgYLw6DchEfbdF9FMtTUuPDyi1jhcIH/M5npTQF
9x4s2I4rhVhb+fznWfem1x8HbcTxFusg+IYT+nj2B4mmvNwDXGJgj6mfsO0Yu14J5sFPqSg5mQbL
QYGdrpyZFVbneT9Vw+6ocok6jNQWjdY+oHLpIMjNUyO4nU07WDk8MFZmO/PQSK3zZFD86TrTsbUc
5yiA3Ao7z1ZU45Gwbtw72uKHAz67L+nwBZ+A1wk74j0Je6djZ17uayqL9ovv6JlXfYzo28E5UuFF
RqndTCyQ2c3S8k1NATOFTbMkR/adTIyn12QY94PAEUZXMeCa/KJYB+UxbXUKTphD62YghsIjDaE4
sOyAOOvQLFQcMH+NEQc9LbJ9zbBiw4Ngk6Da7KoYmLmuPBQQwJILbJI3dE0FFRdokTKD0A0z0JO2
Cl7ahUqEYL7yH/+Vc3ctI15wmIM23J+w7JndmTlpFnDskNw3Iov9pc032nNZ5da8z221H0aysXEc
v9Zjcm/pt0LLETdDx3MYIsoAl857nfPlsSfLaHjlP7D/E/w4iSx+gVPKZ43cMgN0WfRbS4/IOFml
rn9Bfou0ZGGh5XGE9xuB4D1Hyt728K1d/xgj3l1pZ/NKUbdhL81j1E/POhGGBwBtiGPv/SDAGUne
3rfIM6Of13aun5aDueOIYkXT+KH2jXc6Gs9umH+amSG2pFk/HDAjxKg8i4F1RGehpYyPrGV4ngjW
dmq4C9Cdtp59S/gULSb2TTt0exyVrEFRFOwc4gFoJEvshp3/NYjlLa/VbdRz+zRvL7mXbAcXbmZi
1LXQwQXLT0bSu5Y08VkcPFaq3flDe4HBKzb5UH0OjkTwiz5y6t3XEkcalOI5jMUlxhgE2nRnR5xW
TFktazNLeC8O+bl21X4hVRGEBmbXgBuQbnkcY/GqPEK4fQp4DUeSnYNZvwgBnyUSli3YzNmueVfb
02tfuW8oy+Dw5xsVCetIVc/k7i9ZzDsoz8ibKVU6u3I2mDn2X4vrfzQZwFDPhEyk/Yeb+D0HkJCm
p/i+SwnA18CKe8Ph2TXTNBE5f4LZMS02ubtu4vHOcSjToBorW7cdQonM2EFlBw/ZsKdVUq+csdMy
NWPx1FMlfASBWU7e4BA1DvM71+1ZjtnYwYeFJeAQXLu6eBG902xcsfAaxuLO1GLFIE89B8yKVtYP
9Sa0GUCK7OC18Hq4EGgYY3Ys/fKNnSCan7RLulnAegDwq2JdQOXtQjdJD4l+w7khXGxrXtXMj2c0
sw0HHyqDKW/c6MvGmP7z7eWZI1t58qr5GplVdhmjgE990nSbceTdbpbhcdHDNmMY622lYGn7GctU
uMDbzIAEC6MZRhrpjh7fTYkE0GNiuZqM6btV4jNkOk+c/rm06ovJsVNPotF+eemHigegtJA/6RjT
c+gpmuOIl4ftT2Z1n0lDtidJplNR2ae5SqlspYCP4pirWef5tkxwYOEzXnOHYXPl45gCLwCLe/BK
JmRZQTMks/Tvyn9MqjDdF6l1H1lYMfL2uDQt0+8ShMCn8WRhQVfm5wIV8LyMTy5vf7Z8wT6XPt9u
PnxVLj4H/j5la/5byuIE5o+VjogqOzguQWF8rCjOdGGrw0RdOlborenTP1iy753miKac92wpKV/i
9rGeI/KIdXbMvMfG979YqWBUA0vYSlfD1yVPzdqho5rGQQqhQLliJ9hlHnfiOWiKE5flT5/tlFjM
9mlwQv8aG7w3S3uXR96/0K/BeSFYVgpv5o5J3Hi1pPxJjIloqJTWPvKwFfm8SPuR9sGA3Lrd7HLm
BIAmPd56Ph1bc6EtozOc7RCLR3iHcmUji3tgg7muQC2acTnafd/vly6gVFpkx1Bm35ZTYkxW1m5I
wXAia9k2NXJTd36G3PL2tLBgx8qgikvP2HBYPVaBR0uzvzBkifBuiYEIJNigsIhRsq30bH9vYsj/
4P/WFmG9nrl1wqwgPEBpuLaBBVYkDkmP9xPfu0Rmm9yYyx3swW8c29NaLlUJxVfEiL4fpWy19pCp
VrsE7ZVLv1d10QmW+EV6xV0dRf1GTawa/TljgJZTdSMqe9M34h9QV76fF/XBPY7fbNwxJCgo0Qk/
0rDi3KzibAvA803yltatGCrREC1OEWG8h6Vtn6kqeGAluPJZ1vtwcqfMcl54T/Oa7YY7cKSvsjF/
qUs0dg19xOD1b2PAyIZ6pCMSOpdlZXaisI+UzMELqu5Jh9+rbGmuLBL7TY/cndqpwd8w7SfrhPBv
zZYmBC6EtuSYSdWgXJgf4fY7A6fg0bX9XZaXB9tgYOaOhdpZ0v3L+0Dd/fcv/jBwoI1XXVu9iZnb
WFnguw+S7Nlzei5/vYsizHJ/0dXSnzpjWE9Dd9l5I6uVbpG/QW68eQu2+IVJ4arbKd/4biJ7uRDq
exHG/MGl195afvs84QciHcvImfLmnyJM/W1U929qbp4cmyavNn6L2ahtqL15nzdDz1JdIaAsR7Vs
ZTMZbE+Z2hkODVQxxqdtW/Glbhglza1/A8xw7pCSc/kmGUa4IKCnS15jf7krOGrWtnHqlqk7UiZ+
iW3rYtrLn2mRkXa+wjL6Mzz5DlXy5jic850F/4SLwIHMq0W/BQSU22Z3ScOLccrDp5L5KsvD4xL3
BzeszqEVRUjLIO9bsacq7dOtLGrSeHAG0XuY1kdv5ic5KeeJ/dW/op/euyyCH5wgbiK1z+Hs8C4A
/sDgcBuPXXSvzHpJ2t0M3ZxL5qbMjT9hc+BYqu4qU/K/PVXnUoSXgJkjPSaPUxXQSdD6z3XJlpQR
e8QlDwtbis8wKQ5mG9PckI0tA+gvVwvqaZrZxwx4bqWWQk4O/b1L9R4vXGTJF36ZscnnfwTxmlMm
Lu1MoIrfPq+pKmZAKDZ1RPakTBzawVvAI8QSaP6CoxWk6GqsgZ1eiJrUCg4YNUcajJx/Zo6bJ59J
61dVnpyFHT2CN7t3+Khe7VnYbJt5kygEH2z4eYmzKtxxsPvqqK744VH1UdXGYRnBB4f+tSgU9q02
ey+CEr9exr5GDZjAqycZPdiBN62LUX7lnWKu07YbH88aD7c3DGGe/ibko1w2XmO/m7SAJhbNNDxh
Ypk4COL9eGcNVGuZNPD2+fBdUPdFhRI1lFmwkT5v8YgDzFA/08H6Cz8Qc/s1XulLWtkDDpn6F70I
RaPgy9hqVxLWm6WScw0n848iZU/ruwg+lVFNJg7GqfaIgnZL8W207brkyBG0IcwNe+QmqQ+1mpqt
HOVNFQO20Tl7bzw6lTnpQU4qKnGTwXp14uXFHL0drPGdon2Jvdh3371GqmNiqi7zMu36gM8HafVz
3HIEZh9ZT9FzTIaOdoiDWYHIxkL9qxExl/MyEJalg5HO5aOyqPAdffMmLHs7sFLaKiBUtNEMrMKW
L0BRH2O/ofQlQyJvV49UbL1REP0855PNOoXYPpmdDTqDT6cNavKJ3only8lazLOyhvuJXltU/3KX
RM9erb4yE8k/+dm1oFWyr/8NzM4re7hPzDt2IxuD0+AK2WTn1x+ln9/VqLJwQjMgZB038zOhM8jc
ZBx+V3C/fBk2At9kGL8bzl3VswTNhm7nMenn8Ia0FXRxWWckdqqRGQcg+7ptQ1jy/yblwTvPHmpR
3EsWmj8JoD6U/xoxrUtJBK79fW7ou2tykHF6l49MDdMRIBft1rcUBYKW6UP5SFPnuDvwACsIeSoa
QrofO+SX7Ikv+DQulIrZVA0NFA3eb9tkdw7vnF4aL57DKTrwEndlM/e3AIJuOD/vfTe4jeDHpTE4
a4KkNNdPIRt45zIZQ7mdrPnBy7FbjRPrTQQ05nbi1QjAMK6F6n49H0dE1TMrogusOuTIOhGLpvR6
5WJrOsl8QUX6mYX9vLf8HhKTjZHBm3wULPZz9x9VLE+UASsqd2nuWqI/n5UCXV5BvCnI7/PjmI9D
8yFlf5vUD7f5sgyflPAe7Hr4Blm5BKp9wdDJLQ3zZlTr4pChlPA85Z+ikkrARO19Nqwrt+GnJet2
nSmPwKjt7bWhfcpflUGOuMT8OBnOYS79k2x1RTMZv3Xa2NfaKugWsAbOCvI3yisueTVlQiUiEMW6
gfsiur/JRBc7d/Xal4W3Y0h7N2Q8saEX/5ZCzTs7SU/L0B57J3v0+4ohfrlc0Hn6txYxaORkOKX4
8KAqmdiJWvNnkAbYYzt872yJruyAkdLZ6o/z+4ztByFZSN09CzF3nXv6kzLHHLF/kQI+KMEXtvRh
v31+/HzpybMRv2YzHp6GFte/GB8iS+tWgg6BKPy3JfEyx3irwmDe0+FW8r/ZB66T8CazfbJnk7+G
Yx8xrHGX9/fRXPA09cI/12n/mUzu7cS4UseMqsSKmXoaCjUnIdKNF+YfEDA0dyQLwjtNiRDDY8lb
RY8zdasxzUKM++gaMy2UIt5ccVee+V15HrSaMbsUCFvlubOtvZvAdzrEDeb2M+SncCY2Gd9S+nKm
eErvxVJ81kAGWTw3OzDJ/jrzbaIgMRfYnE/txNeqGJZiS4fvKe34J/L9BeapZoMSOZQ2F0Rw5Jju
WTjDmfOZ8VDKUcVQbBsD1z/+V5ALr3y3Ux+BgNwLf4n2ndVcasYV3Tcm64unBgN5lgVQhsGJULpp
bL3uK5nDny6oiN5y5qi98q7lyW6Q5vDgoCnjmT6WjHh2bv7r0oQzlfXrlCPtUJd2agOisut0YIRg
9NlOhT07dpERipgSaNOMYZst5qs/3ArpG9ARU8o+qN3PrqofhtClVkome8J6X4EZvLhNbh4IXr8k
ffNQTj4L45p8RDZwERPE9BkaI7hxRlj64DUkDHqYu+opnljp0jZ9q02WJ83UbxPmVzDWOG55YrLJ
by/9nL1yLONqyHN8i5S/mulNt/n/KuCe1egENyY69CU7lbVr9wMeOvSro8IKpjeaskA32P1kvf+H
xNjGvur8kAn/FjmQetWn740PcaoKZiOM7f+NA/K54BIYITsO59iIjDKuyERwXnb0UNBe11uGR2tk
Ue5sWsCnyhoutV1+mk1tvWS6LyFr3mvsJac4GV+pv+NXb0BGupW3tbOOBXMI+2MtA/yWM98kL8qB
BWQUHRxnAkMA3F/ZraLU2LhFytaPWtq1e1iHu2WhwjS3750ong9Na74YofO1ZAtsX5GXen6RAg9b
D2URJ9uSd4cj3YsY5+fKcNJDxcyTbxD+oPGezot1aAdkacTyWpdOSutIfhF2vUfI+GUUxMYyk1wE
g+usf8I01+9jE0iH1RgEwVisEEbsKbwGWpH2fozCt9FSxtpCVEkeVW6nvr6abX4sjeXP7bto1Y3p
oRnHedWb8yGcGdRYKvhr7OmX/5nWDEDN5T6i62ol+5YjjczPnmMQWWkWJpNW+mBYVG5O1N8FQ/cS
98Wml80LbrQVMySil/UrdSss8UL/w0mjz0Gww9L/prGym2nccjPB70IgZKXYJu2TlFd29MC1CdWX
adyziPiUzmZS1q0Y2NYhM7+n30WrouTNKriUcPLDLPFSLs29O7gXWdQnor+3NsdBPgkbWzsod+dN
56aOPkaV3CFShkDteZ1DFy4zbeaGZ4Sn1timyDFxCts7e5RHx5juYDevZuHQcMIBegh3Lva91Ugb
bsTJq/WcZ5wjK0Gn5yruqQOi/onuhaPSr2LbC29xRPJmiS+pzQ1UlI29fslyUjw0cjFrxYG6EHsg
yki5kSEfcFGyj+2r19qu/0TCgKWpxF17ygsChdMwoQ4CNQDVCwiCTB+m35x8ybi9T7kGI5w1sH44
28yGiKPNM+aylJ1El6t140z3ZkeQJnHpUfMs58uRMxE/w9giO8r2Vuf/9X4Aul2wXzAkf1huePxd
JPUVlVM3p1RMB6P5pA/NOLpS3Wd+/TtIAInA52eZlWAdLtLOyOMU0eTy1NXYOQzvx7YLb1tVHEyJ
ks2UvNY9AJvccvu6hqZ66UKbKw9ng01Zh+TlUP4tvAaGHvuX0Z8GK3+savvFG+7GWpyF5z/5/cx+
uuJcZuX8Sm3En11yRFuHGVGaH27cdPTdIctoAvdj9nqcmip/97l1rgpT+5USEuoxN2S6cRB4xj76
gom2WPwI7OKbhqU/dEZvFgUbVWuPhL0/9kGqLZk5Lzy4hJYpac6kZuDVy+2nfLJrde1Fe7aEdpqM
5vNEKq0DbMv+0wLT7dXosTZ/zYY4mVp55ojkk0SGjb8/SREnWs0T61wYQ0pReP0cax0i95yJdqqR
N7heRbj9uKGETyAqpRm9WpiwucplIJWcc57iTB6W5RiT85Bjo+7TwKRDZqaM28kLPinYzxigcSmS
nXWMOz6vJVcKzkjZoRpigGbh/0bYAZcAhL3NnX2C2IuTSUErffpTd9SIhMKzfjiz5AlS9awOT+hY
LLx691bF7ZI4CQuLMJG78o5bqrdt++G3GsC5u1lR3SH5I/JQ42zig3fVDJYhetx8Q14S1wglAnRo
5JfGR30XxAC4rWnj4pi3rmu9wmLGzwGY2CoPXfpt2sY8BiAeOD6InZjmXlC8taGQq8Ef7Z3GEszU
9rlVJoWFJlA+J9Pa6IYYwXLKe9QZ/om5ZoQQe86xHvIXdkj9vSEVgCwZOMpY9SgqSQjQCPvdmji0
iS7dByFNnUtLeTsGYOupMptjGy2XkXpUZBuCV7zpU1RIKX04g1+TVd4r5X7OefWKwpYbR76vlZFt
WhVJRAP0hPgL7W+ZYt4weJ/MS01+275JrbpBlgy8D7KxH69BTzdEw0/EH95ZuafEbqv7noPdEAXG
e6M8Hp4/hhNuBf/hoSvYGDbjlz1W65ljJGESomR25u19wc8nC2D0grK8lc30AhQawwmmTF2V3IXO
4EKSxQ3WTefV5IW2p/KYfk4vBb4rljuvLqLrjLs9qTlojnYbHVl/A2ZE7Cw8DohkH22aK1ZWMXya
w8K9tX+mQnqfcmEGMIg41YXsVyB87hNcwU5SHZD8+JiVSb508chWdngKpHUfQEkyFBNPvUWxbTjh
QfUoQMVVwSZKVpg9nV3qTs/6yUShzLeBJHhj992jdY5C/5PRSb4BAOxWXDDqFZP3X4NOJ3gcnn4s
6k5VXr54fdPucbnALVnRlXlkxvZHfS5M5ojumFeLZzTycH4AMuVHYfQVeuYYKKNLpycfh1qRhR+4
vG+TScOFNbyriblvrp8Y3CI71ar1QvlH0EBpSecfg7otv0U0spY0DwtNR6U0MYW7fxymKAAOwp++
/J69Aa5uMZ+8PIE5g/n7H3Vnkhw5km3ZFSFFAQWgwNT6jsbO2TgnELqTjr5T9NhRraM2VgeeX+pH
MKMi5A9rEpIZHnSjoVF9+t695w4mMCcH2CPwjV/cwmmrQv1IbPJTGKufRn5n2rQFsCMQp8gz7Xp8
JhCYI4veL8YSG6Sue49kVXaEzrlJaMdCgOBF98kMpos+X0JixjiYscOUE9GrQ0EMneVaB+g9UGWr
Kjp56mQVID8D+Yr3YNh4FnZtSTeX5k+dpa9ORuxQObdbvw6g61vTa577NxyG7wT5SaHJLv8dbCTu
3/GOweuzX/GMtAzeDahOKyXHYkXw8pGaB1WvSGjViCftDHfhooZsgvRH6FRPtv4Gu5ACp2ieGrt7
Ldz0EITFU0qqE18fxEMiRb5rRucZdTjIOck5XCU/ipksWaL67kpnm3flK+B4DxDTATXv3hz46NnM
b+EW5zuAgmvlVKd21Htr0DfZ/NN3m+PyQYYv0QzOL2ZpvipFV9adnGczgdscvqC6AkKfkLcRtBxJ
fGRqYIOI52pgPC2qF8d9qqOnaI4eGo6+fUddEy3ictRTZIuqjejK49BF9/HEle3OUTB/6rncqsY8
TC0HmOSD2gU2f0VSjM6pXLG4GxFRuwTiLkMzwgIhTQup0BKES2mKomfs/e+WhTBXyhqGYAvxSJJ7
1jtbvBRLw4W9ySqdE2bJI65ahvntXaQgZafs2cpFYUwDZxc4EW1E2mxNQjHhBM4OhlSyjWZKRI+X
f1F69ObET7MbhZjiCCVazcZ8yQTGjmSJQDb3dh3ma/iNzMkVm2vg3VBrqg1Z3zBe1QtRZJr24Tls
GfYOcOEP9dS8dVX9w+odJF5sgWljyUvDRMpTRFVbXTqioOc3a7MIIu+FCnj8N7szytRJDvS5jTR6
lLOfbLycHiKbztgNI6HHBMYiDX3gaT9XIj7lWhekgeZkzaVs64mzL+IMcAhjc6/cSCvUT86RYM9g
FZikgGTRd8eQ+zBtbsEyhLs6EN9dET0B2VomALh2Ojuy13gkdOHSLyIOdXbzs+S5x0lsfQ4BQ1N5
LidOeDY3OYnZyMGhXVXvMednZQRItQf+8zFk2QvWErUyFEsrM7xm1WrUxNOp94onvKnIxrz6YJKV
SGuLBK5BHWIUUYEt63Wni0d6t6uBmOkETNCqgryJHah7pVbknKrzh44bSn3EDBkjPw1zJuFR5d+A
wT4Wk3wN7FFtjE4cKjZxIOjZbRuL5wkxWkeb0aybc9J5L2QgcUQGSZrnxs9R8AdzwA6GpyJwB56D
nkYEEPHngEmDEQ32Q+1Pt27NcVjIO6cuXuJCfqPYO4fsp0yQ8wMhk6+Lh3q0mEb4LjOYHj0FffMa
//KPymwI5yrTh9YlbW3IMedweMW3Ew9rQVqhZL1Yki5fQaTWLPo0Vbg8VLW8kdiN8zZOdr47fpTM
/+iXwqg2TWQsvYVeukQg0LTsZV6Bua7NS/SZ7rYXkjTk0MBJ0lRQNSM8AvWgb0kiumeLMnHhNTgo
uSWCcfkqs4unuUN6mBtUizBtsXMVRw6pnORL98j4D3u0bT13qtkSeoa2uA5WkRv+oHRHm0QBBPaL
jgC/VNCJD7LTjLUYp2e8vc9Ed+D3FpxUGRHIoToweS0aoqxU3T4ud2hCYniwpmc1Tv3GKmayNQgg
puiOEJm/tKXgM+P5gdVBrNPYNg46/FWhZ0DyHk4rz2sPXjndjTZAWQe8XZULGtn69HsNrotp4PCK
yKhEJjEhh17ULY+F6xjIPtkmZoghPKjRPH825fQZz1Z9rlMwgOgfbnuDg67hbApyKQtBRmDJkZbA
2b0uq28jQqyNCZqMEz1w9GB8tKAnmNgZB+08+lS/68nV/aq0spuxGZ773r7x9LyX1vQek6Mi7dAD
CRteozpjPBn6j8bAYVQhTaxhfiAVIDqAhbKP32QvrXU8EjIlYqNc13FxTfOdtBpmg4IGjgyIq6Iq
fgNCd+cufPRCztjxB+8bvloTS17xGYjizbUca5OMxUcC+MApuqMnVfQoVP+unbBfhyEjm4o3dACE
Rn56tx5k6O8LfPdQlNUxMiqEDo3NAJP3yWFlK8t7tGUE41rDm24p9YE53lErE4vA4TUxHEQd7Emh
sYiiMbUAiq9zF7ReYd/MprwDjKnJcFcHgoVoTwpO9NN4ie3wbQADs7LTRbme2VT7JT0MtuTlmaP9
qjjk3QboaOvs3ra+mTWae5uAWnIW9kyhWayL/hqWDKvbkZDQrpGS5jr9w84vAYWId1FpLq/Bg+5i
ix4dgModJsaaVrIT/MoC2kaol8gWSJPD7wuaUULoUt5RjL8FAw0WdLjAqH82mekcqnF6DwIWT5PV
MBXWY4udWuJwcFhjloFDOPgcJthJdDA9QgAYTwyED4AOv1FW437PZ+oRg3yn7trMpO/ReLmXjv/d
y1oW9oF+envJbOeQtNanGeA9Ji7krnRnbOJso6O2LnnDUC/NHmuDFpPk8EYKffNYW+qSdtNOS0yJ
pfvaMWVYtX77UHYjyphoYerm4J3ToxH0ZxaIZUl0xG7qGW8CrJlqtuWqsu29Mbu06NRtOPG8uYHH
aHfo3+Cj6O2YeC/IVMXWyYxzmz4DRcCubaP4wSpp0dtH6zRvOaT364qzwbahbepTaHo2J/YpqL4P
YkR8EGn6tPUeV3UJsitxNjUyeR6Sn10BoozVE/mHuuBcomYxiYCybTZnl8zslhKr6Qm8y/tHq6HK
c+OyXQdBuC0SlKhhHN6GOA6nLHjGI39mjollJecwUcdP5hw+9K7PhoyoQJneT0x9d72bk88aPzmS
asE30qdl3+h2VuNBCu1ZLvk0QknmMz2iDqm0xcgh6x/tOOEJrIgmLIvq4DXlyTP0k5lHx2qCtN44
j1krxbZS1jOyN+QJ2V1tZsw3cM2dcqN71mFNhFczkhJphZAF6NPT+tjUqkgRwjWQGsjvQwdz4DFn
/tGeJ6ZKHvNiwvqaESdR8iFC7KsDGA96mpO1rWzyBXWPAEpGTwgPt3ONkL8dGOLFCA97A7UyjXbu
MfydrloSIvx2q2vkLUt9hWBmqD0YFnPyRuvGX8d4FziZILuP7c6Hp2m8YDN9GpryUsXWrwwdOSKt
9MMviqOPeoQDSAHgrcs+Te08l0N8G+TBO717wfTMPCOO3sSGd9MpZB8MmLtvFZzSnfRHfwXl5W3s
n+aYgEfwVEcSoq74jLOdMycI0Uv/jo3hdnlZvIEXO7M4NWfEKgIN+CxgbGwNmSLWVGRWgdOsGbuW
M2cJ+hVL6RDe97M8mBGDAH+BRCyTQcvXB9u0j226cYryMwvjbseowYxh7QfjsMryGFMT0GbGDccp
I0XY1fe+GvWuTBdCPxOcpRK07QmAExMC6uRgU6UziSwxuXeuuAwtG34ks286H/a59AeiLmIKS7KO
ir7Exk3Zv3YUdJr4VBDehFLrPU8JbFz2G4xv2kRxOgpOY1JvZGqdK5+qCeknOiOk27XGnUfAQ8Vm
jFFdGf1jU45nFYrgsPxVxjBmVK/FztQEOJUsbejwzpXJNVxE3IT6jm8GisY6D7Cr+giOCUZ6lG18
y0tRTDXt9G6iIK6wsTJ+IbQ4BlFv5PkRT8aBxspZjExZJYZXPOpYQMppWI9etk/c8jzUmbvWMSFm
Zpd8tNN8oQ3hEE1IBoUenstS8P2woLRRdhgz3EoND1cEQARDGfWK0UD/REi5teZ+s/RhZCzeW2Np
cXvlW0qmHW0hhuaDeLTnykG2TDAYh6e9WZhPg8yehoABbL0M9I5JPjFBMn/6ZTUcLTfCVZRkG2UR
hOjyqxT5RCPJiI9OpCKk+O6lCPormY00WWZkIhGh3yX259BDVMwJ5LZwAkKjyx+l6X2ymd1Tex6s
NqKPHGHAMO23KWR20CugMJOPHmpn9hWyocqG0dhqKr90rE/Iidc6qc4IKbZAI14mPXHADZ6RpSGv
lIjeGN+iQn7zZuxkAs8tmSDxnQ5p9rC/ErrdXvDgv00WNeJG3RlJTaa62gdVLfalHmgv9tmegFdm
6tN4SpT9iE0Go71vvuM+/8zK6kKyOr6xRPe7lukgZxoN7t1NHmKaaNtCu8QBSh6sNkYZ2b91zKrX
aHpooFpmtwUsgynXcf11L7yfiSYB9H8OKPz/iSvo/y3DfN/Fxf/+X5+UmU3z3v2JKrj84H9RBU35
L1e6sHJsaQlXeQpq339RBU33X0o4vguuhjwO07Hkf2MFrX+5nlDQCG3lCNiC/IV4QH4TzsW//OVv
8yUMdKZp/v8MY85n/AkqKF3PslGmCZPf0XGdL0TLLjb9IC5IrG/93UC+A86ZZXwh6GJYH2TQMemp
yQL1ujdvsq6Bm9aXrBMDU8iIZT2EktzXRkVZppp9lYTfW1ORy941Ls10nrKy6k9Z17kcOjoPO0Ir
1whOkrNbenLX8Z7iKS2r9SzIPrTrSd5GpruZ+1EcoyB0DhTVhyq3H/JpK4zOvMPFE2ivv4WcRugf
rV/IGyGOlyI//gERefefpE8HpOPX62KbSFUdro4NMd7mz/8AW0w1s1e/iW4bwP87V7hkNOUjxwXd
/DBMZ29ZN/UY9hi9c7KH4+q+J+xVegz0EwvdclISa5nHnrljZJ9vsW2aGyns5Gh7405Vc3dxKvFR
cSK6IMR7L3unIgXRInLCM8/IldHuBn1CHR3nnGxkdMzByHrBOpmsCdE+6SnVNB1S6oq1lvV4F3g/
GHuTCUU1knPH17hKEaoyAN+QPUa3H7IltkjyLbymuvWZE7JH9xfdCNqrERnuyv80xoh4R80ZkuHO
S1XQ9vU6Rt2tsfr7a2uLv7i2lnCUzZh+4akuZP0/XFurppzsXePKBKrcD/qh8fLyGs4GjDdhHp1R
LrBX/LkxLAWMHoBZ5AucoW8KXxtWi/SRtucGTRGqTI4rGNicFDtDS8KIwo2S5CaqT7OQUCDafhfr
BBCj1AezIhpbhx0H+ZiUEKXB6ZATzfwvyelXy47T6uCcbBzU1EtWs/d5P++C1t5OEL0p5ppnm5fl
32siLNXwE0LKfyBlreVB+m+krANhE5as6SklXGkpYX950Hwlp4kz8TUDr6ZqN9jMbu0hE/xlt0Ox
sSON33xgnu1N9+FkP1UDxEzqJ2yO0wYJT8rx2KKC3qE6oLyLUWBFdMUgplW72cp+1Qle8NFDcJQE
8bj9+ztp/sXqYdtKKtu1TFv48svq0TN6IPbMvyZ5HdyapGzTL99Ew1Tt8mxcYyFhVIrXoGNMjXGH
TLnIR+TCf8QptPn597/M76Xqy5V0LOFzCV0Ws4W3+qfHyqV6amxSaawa/a/nYPwxekB8BspCclAC
iGBhbm5HPysfoSCuyOMEUZ3V72OCZsD1y+TJ9F3AE+TGwInc9a66cVuFGL2Zh/vOw7zWGO7Fd4zr
Hcrmsf4W1NNr7Fkxmr8q2LRQ4ygtgvEkOTX3xIY2cy1uZBEFx8RFYE9H8kc70njLiSA41nQD6HJy
DnPQJ6+NuvB2Qz3d5QMYq8mMp+sa+PpwMAXAiVTRee2yb04Un6PcPfz9lZPsJl+fQZcgCyItbMdZ
tp0/X7l0wghqa/valEO1wzFFYvtMgJX2nIM3yG09xIxYR3vdYS4HiOBS7SbX3ND1nppkXKNBWTCZ
N2k6dOt5QhGDSwIHbUdGTHNxeQFn11InI4ePopRkcMzRxcri8TBxmBnhvdNsNCCj2KI/Oi7u8kfU
OujTNUIZFtV6Vdo803//pc2vOF1ePCWEC6WIrdQz7S9fukHzM8GzumbjGO/N3tRrYe4TOepNYNLh
gJ9b7SYXQhVzHtpuwv2HZfALTPr3m8+2S3Xgeo6U5Jj8+ao3oxUzx5JXVhbiBrvklywProHBbJL5
fSEQ8w2WsQ4S8Y0rRygzKxoL9z9dB/kXCxBrjymAWyNIEL8fjj+sxiLMVOYP4ho1BfyDhfBpfwJQ
8e7jJCJDtdM3VlOnN0PlPogyeAXHZ5/ahhl+BREDO7jHvqMxTHeovy4mkrGCME2egJekYUjjJEa+
VjgWaIGg5KZhQ+isCjcz2oe130GX8Uk24vUL32vM8nFAXG8X4vVwHQlwog3yf7js6q++r2n5isM/
9ZVcarU/7j6RNKzZyMS1jse7gUJ+ZRVl8QQas3K86ZpJwLKUGBtDFN59fRrI3Vp7UOc3zpDuOcCf
aqMeCXzkhf690nKkqncjGsq09GiWTdnVt0hbF9lH0zbeXujm3iyshOaX8TOtU7pxkqDVlujsE0h6
C2CIRW7QTLvKRmXDqedgkQosJhteEzNoU1d3FXrTdVvTJvA6Ine143jnrOxJgZ7ccDGoj9vO9Z+d
fVAyGiMIGgRefY5KMybGhfgToKRop8QMHKYCTYIKkXwuSMLnYebYZPlyh1JH38fqHhpCfOM1V/XN
927dcApPVeBfm9Yud0B6qyPGvKnkNc5ihhv22KX/tBv+xYZCAoq9FL+Sl89dSoc/PIxRiyQ1Nmii
gTU+CD9AQWGWb4Xq65OwWDXmeXQIwQw5d8HBqph8q8Q5MVQmilYXm66uql3p9s8J5tFjIDBZZn28
s3Vb7EsLgpghWcYBWq0bP7v5+wXl92b3Zf9RTEMdsZTUJkXan3/3ZCBLpcjaq2NF71Qe+tLPYtv3
2KcDBUxGYCzxzD3eWMgjTTeckJf1WJxUC6JTQ9CpYWigeLFeyg5H4ohj3sW7saqC8dZok+RK9kq5
0to8cDRDagH9EsuLSyiBxprRoF85kINgosxqiNNkeM1PRsO/GfP/z3LlL3YKDh0241CFvVqZX14e
O3QtyK/VlaYgHo6xPYZslTgSp/eqTh/+/oL+1YvK6QhLAPU1jv6lRP/Ds1BlXjDUeumUj9UuMOJf
hk+d8/ef8R9Fg72cvnhhWAwsU4ivi3BeWmLwLeuaakRt2sIdbca8pAwjTlZqIyPLuHU9do8psjfE
2qP0pXYg0kfvHetiMJy5hbS6zeFzbe0y2tvMvIUfVVAuaZ6FdLxTSV5KmZxtrCLdhMRpDrJN29mP
hnbfAoNpWTXFdxMe/k1vogECeUc9vtRv9Olgufi3HTnCwCNKKrqc/2BsqqeI4xGdRIcePYaF/dzR
ZpE16Bsl84t2prUEDPVQRQyDboK+4VBB/Mo/rKSO4gb88YHn2nlsnUtEl23jn7H+fIPmCuh1nddX
H69cE9rh2Q2Y5k2mZhLRGPtGCYMespHiXInhJCnq8qKYn2VWPE8Y7i4ZI3tPSGZ95SIM4h2F2U2T
KC+hTUw41pYmWcXZb06Ir5kKDf6Se6OC2CfJPLbWoeu9VAoOgeU6YuvCDyfhCIqA0xpnlKH7TEzc
T1Lgz05Z3ZcNHFaTyBDqmNqlpWICSUx9OEpExhwakbDHES+qIVOUeoG0h/4F8EK4nVlUkETg/+MU
rc6j5X30VVRvp7l+SBjJnP/+mWQz+osLixFO+sL0OJt8rcfgyM4znb2rSpgixpllPswxZM+8Oujc
M+8GF6NhVI7/3oulQ2s0SE0QNk1x3wuUVsga441OshjVFsbtGLP9EWFC5XCcZBCL1F1VzI6UZPrd
JTcaAk8VDSgXGothOtasVeFmNTPIKr4mDoY8WVvbeU5fGn+hfg9+fklsj+mw/RYBp77Bt4aGdNYm
81IaoA0n/w18WUpIgpLXqU56/Ok/0GSDxpEtST7OeE2nk9XAixp9i/aBG/vEZHYm3vPyPc0t9wB5
99NjDElJkd+FkNcjfMPruvPnc88mZc6MScK2ye4yHN2F51F67yom+gB+J5PXma8TOnCekDF3bWwT
MtxpVHU0UFsnJporLIjqAaMTJeXPaTlyxR7qsZ5X0SnjB9SqPu9ycaoHM6LAzaMLjvefDHT3XVIq
qCGhOJmnCEH+qRHjK+0a5qXy007CauO0tcZxlG20W44nyF6xa3qgX3mLxzD6FnCV4cbAn5eCvjKL
0lECgNz3Eo5yCcxyp+x83DkyMiA5OP6xKMVGEj1wi0/lV2UZyHcK66bK4cqGyjnjaNqjyWRcWDVX
t//Q0jXXvyvFMO3Cfyibna87wPLS01EnIgL5tu993aHnarRnaMxXI00GZiSsmoQFj3us8v4KnUa2
RhnorNyU+h09kIFSw/kWiIZEGr3oATBFbAgm9vdViHu8EtcyQcXq97V/AUMgmX8zxwGrdetNZgqg
uSKHwv3g1KtOA84Jw3CCa5SjazJbnwsljzkzu4u38HC6fjwq+HF5Dl3WQre3xTxIHgXHwu2wPIhE
oD0Gbm6vrG6+I25sPMR4BfypL+iLJBrJePzptu1N5HPP6hw8J25T/OoA2uaJmCbD6EfsJYs+Q1Xx
/h/e+q9dES6sbxN/LrDAESfy9TwCOCpypDZu2s7s1n0HDxWxirdxpgRajUrRi/WkwD6JqYU9Gv1D
4WV+7Xctn+7Q8FI0I5AFfT08gweTgeF4N6OecIzqJ9fMkLwyjrAidvouIdOiTJggds1WRq6kBc8t
bUyB4jBePC/eZrLkbTeX3mbI5MmEH/gP1+cvdhuiIH1l0f20ePy+nNdUyESPpPibIfLN9Sg/vBTt
sl+O70PLr1Lm4j5E7VCP7vepA+XnQ36kQIYd7rDskMWIupWZXQAdEtT8P/xu5D5+XbJ9IQTxkpQR
tk8r90th5CqBNlaVN6rxd9SITKKTuf8GYfhWCLK92xz1Z6PclCDgYDpGub6baZFgtmRv0QbZEW0y
s6Gsoxh1sZ6b8KYoWw981zuhZ0xPIo3UKckGwnMBGPjepZqHAN9VDeS1wg3XgRvY+8hst9lgu88u
AufNOLXuIQzHguN65ZzIc8eS7eoObVCZP2cLtpWwSeOC6s6shHyIMA8z1UDu8/v/2gxvDsKgiEa9
tUEsYd1PbTd88yt0h/5TDr/2cTZ75zgY9Ei9Ec2zBwwAJU31Y+67U5wNAN/bONr5i9Ua/hcW4axa
RufGYj73EQPQ7WVUjLjWgplkjupktkRL+MHZJF9q703xtZuZxfATIA/tiV1Mb/VkQxqp5XBqjKjY
Na576Fpikl3/qpDJj7N349cG+MihQjBou8Oha+oD1sbkIZqQfllNYp4w8lTPhSDpXaOlvundrnqu
2uGb0Sc3I+X9awuwy568FLR0nO8yO532YRFHSLHsnJkMuYGe+dlr9yBSExWXj3rem/czJLt1hGp/
I+umW6dwGLUiKWFQzY6J+qSL6WKH1kPqpTFNdXDDkQYrDWwDuKtB4Py4CEcM4v8AaW7raHxDi/Ep
S4JVojrwdmGQ3k/u2bfD+Y6t9Oz5mhmpSxSLv6DkDRGcRnRBbZcc5GjdIfPZZgjvt9KgTV3EzcMw
Emg2Y0JMZPUowAsewH1/YJtc+ajf1xQGKAId67a1ceZVXUCLMbZ/uVjBbyHtHUB1/ILwGYAzKm9Z
y8SaLIf7zNNk9/F0yTl/qefkiVLV6vakODKzgx4jFcTE6QOd5q0BfBiDDh06m8MJmkXolhgUUNrU
DwLovzB6Yn36t6oJ3oq0Y/3J7W04Dz/doV71fSqZ/Xrf0lzTmOluDaKSNnagiHORO1iq33s02MVM
mPtAoWwS4LluBwQ6QwdIE8gtBOob30letJ/8YFN/iRIXWQaz2snYhtptVkNAG31s5seMZrwT6h9j
3MWMusmzGYhXGoVNbaTigDy26TnmQWKiziHVR/6B6ss42Z7uDrkRoG6Ecqc7L900hn40Iq+BYFU2
YKbLbhsphNX57GOXhxm8SAFvbDSee8voXiDuCUba0AiIOwT7lvU0UZaRidGE6BENkqUJ1zgo1KZX
f6d9gz5/yXVKpLoIxZuT1B14gP5jMJz+Svhrhdjh6HWmwTDYxMEnN7E9ELVQIu5QXdasC+13azk3
j0wb12YkfxWET7CqFMCyA4zUyjxNvWwvaYnu3aT43PQpZHlLXEbK/WwM6dhhQsyR9aBzTK818/Nz
7ROqgnxokxJUufU7QKmYOmyf405I7/pMsDMobjC9eYctLo6+K/qya6vOkYPU55HoD9QcsqSPhH7Q
p9YvDO8C2L/bJDUAumQRFQWerDZ6xtMywDpL5wQkecV0E/byehjH206PzzACYczaNfLecq1YQSCT
YEUfVn0dfRg1gpDIIvQi4eQwiB9GNom9T8IEkGIGPomFSATEDbEaTYLefgjAjtUTVIkuc86GbN+d
ttty8n610ofcZZAVx2SKGKbYzTpnsA9+Y4js7/6MTdeNDMJ+HKrfLn2K56pbqyrDv41gbdUGCa02
hudD408HepaPoTclhwADfC1ktrbC8qdvBMifKjhabTa+sNK/BFUy7ETPo4SoByBY81176iMhlHiV
M2DHrrUlaui+b7L5BHuy5ypjjl0ccSMy9vRFdoJwCGPEaFkyVXABi7rmq2uOEFQj/OamVR6KxvJW
IYLgbR6O1q2pI2CWfrNLgiwFm72gLbHYrBTCiUM8Hlm+jAejqX/QUGJwYkc/QaFba1k6C1Ew/B6j
O9hNdvULLUd1zBH6NjJIN8Rof9ikE43NCMQpNXl3KW0x3qE9c03j2U7z5GS6t9ruo5u4K5bcG/RK
c2o9YZt0yLmX27F5t9y6AkcQ5vs01edyMPNToImV2Lakg+3SBEiDK1GmKCvfFPnibIoFiNmRBdnP
kTwbWh9GECyrKWuwxZrDvV/7/rI6nKFXfKdjbOPcIeuMZN5T9n//QQFenjrkI2uEnvTFyIaFq8JN
Vu9Twxiejb5dyaGlBHAiVHEpCYqb3z/UkAeEK2T5+d9/XdqOL7QnFzxfWp5+/0NoiAPrOZxB8Ube
niQEkES//8TOvOLUZO+6JKNM6OrVAbZL5Z+EFIyjQfQZ7D2+T7dV7sau3cdo0r9a937qzCupH48p
9RBtZT5/luMx73lGh7wCMrxkTxWFsk6T5zyLVKMtt6zvndMqjoSL6JRIq6YgKT42X6wxgp7lkTuT
Y05frrifj/nJHZ39YPEDdel8GzUHUXgb9oQdxDSAdZpxbTxay0s+RQJIImvnZvZi+3sM0LQpvJuB
8vwENeBMpTU/wFKa9yG5K3NMULOHOguPjc20kk4nfFR6a4kSN1QEL5lFlxMoH2WBhdpXBc5qtrHa
u35F661izIrqzb6a4PakmL7h8dRHf5+k1bNPOAwUqgaOC4oWT8IpVe6Ty6lzRS1aXGpDvWY5JWek
qoeurfO1lwQwZAvsHGk3347SRG4KZop+7F3lkWRXT6gTlXReHSWo3IX1nGcyukuai7Jr/0Yzue4j
0n85jUCasmW+nTX5AB6H2huqXYDCnVtu/czduU3zYyTdAWKygRvR9Jn6VvdmSoi4DIOLaD3jmKt6
F+c9lQ1J6ShLAIaAz0FgSVinQWgQvGG5Z27+3W21OAojiO7prgXn1jHvfMjp99UUXnAYNVBYnB91
fJeEiX2hW5kdXPZwnGcjzyyIn6xunzAM5Xv7p9ln31BHpjujHQ5RAO0+CNULceec/SZDbQb54bjB
jILPSg6Zk/iHFjhRVHGiITXdeepzZHmEFnG+uExoyPZ9esJaQjNMhg/ETl+XrB0z9joC3xp6ojyT
rPwQ+qlJ50QTJDXBhdaM1Cae3jOWsez8+3+p1iIby6Y9zDPe7HGkweuYgxfyqHDHEeiVlfNID2Ov
lNOtxz59j6W1mOMS8n57wu8wdL7OxG6hK8JGgbBhPRYlovdwPhXE3RxbmSNX76o9UtBHfyoO+VQ2
e9TF4WpmZF3GlbMuAvmZRALHKu/TyHpzq2r7U/aZve5Dn7Y8mTqXyKRXiEgfbt/wVHmutZJOXP5q
a7u6qbv01AAmue/By4iiqDbmlPSvEOwBRI3ZCXuOv3VmFPaFKaObQZCtM6cxqiPQ5ykMUxBoGbE2
qP0mD0gN/Y5TJPMbGAfuPo92tXZ+aOOdMOXkKiJiRLQTwGKBDTeSoRR3w01eKQbzVnVKsZAMdWqs
QxpQcGht3ijoJoOKqu1Q1v2x0zARrbC6lW2OFi1vpmY/ww+fG+OkwMcdStTpEMgt56g039cAyvjQ
qvgnE9FqNyQB4d447C/myBRIKhSDtUdEb66v3EWwl0e2bfwNAMHWs9s8d9E0Iyljo4uH5kDDkDyv
WZ6sIVFXq7cw9uLOhGZFioSgrPaoshnHQpgdhbg2Ff/eaciuKzt0Vy172Vq4xq3bjuJgOLxnGlX2
htKEdCRVbnnR0iNx1D9Q+JzZwVp8FtSKVBPttjRnuUY1fM1yn4Q4iOKEU6Qkt3VGf0QYsnFV7D4B
V0CI79JjSJ30YqDoAkiWXUiaSdg648di0N0RphVkeoSvCUA4B+PFWhSztde2/YrcHB+syN9g4zYn
hd0ZwOy2CRv3gYzdc+x6uC6N4Da21QXNG/NUYn6uU01ZxjIpa/ytZEM8tA4+dZ98ikOKNgMfw9qu
6+7kOUEBVLtvNi0JpDvYpGDJLfrFsrNMZIaVvnPbpbvGJHZ2nfo1x7s0BkZ7LmzYrz3DxTWjVlA7
gAH2WfEQQe18Sofh4DPxgmdhki/Mc7NS6QKrNeqUnMLO3dQ+WZhT5EVncvCA97EN3Jd5IO58iKpW
S74PLYdVsNyeOJDdNeqJ1aKD9ABPDhhU3rxoM4yX0/C4C2bWe6MPwu8Rlkmjuxd1oN9ncZcMRXfq
SYZdhV36K01oCPwOSCzQwq9FVH+YfHuMcxYLdofm0e7Vz1jnADum8dyk4Xh2nOmp51by+mp0GGZ4
65RQRzjtozYtrZewvbFrJz73ioNXxanJLcYzlQw0UCw5Vk6G85yy7umIegoj0IZl3cGfpNU2cgvc
FKK90vnfxynHptIqXye0l7eqxLIRuuVtrrpkK6xi4ekI8uWb/0PdmeU4jqVZeiuJfL9ZnAegqh4k
ah5MsjnshTAzd+PlPFzOO+p19Mb6owe60VXoDXQC6YB5IBAmiSL/e/5zvqN9xN4H+drmPBDtp3h0
3IjZp6rN1naZDdXEE1C2MVhUx6xGBqXrPN1VHI054oXlSWr11hm7aNcSH0454m4qZALSFRGBCpi9
8LdgDixaCa7H4tQqci62NTxnizhsgmpd1waP65g7yZqWQN56V5+RHqK/PBj7p5GCTGj47/TGa/vI
cZ8NEJZbrlJQcYgBVwOPy1pVwn9A4T4nVXHFhR+/eQoTq8mLN9B+dtZyU2BdEFuafIoYH6Rg1xT2
Y8MJQxbHrAX39kO81H4am4LWdkoPmY8h/FlhcgeKc+go6iDP7rFBzSPzuNyK4Ejz6r3W2cWWfsNt
N5+rhPpON3kwc3zmlH5ZcGjI7tV0oKU5TAZlhyltqAOyeZ4WW18DvVL6RbxBJoPk6mhc2G0ENpuA
xsahOAIE+Cz2rpinU9ohhhQEtxCns3OndW/RADTPrmi3GHqKHLwZCKztUeVmNf6Obl/mx1SF1w5J
13WRVKV/H2jOSbllTbMhDxbodso0rqI07dOYhhcVav6J93LTFzFCaTXTg9D7R39OasTK5Hc+UsLG
pA9DB3fMM8DwTdtAQad7oqA/ixJ1iFgHMxH9qYRf2sTpXdkZKKVsGrZNLZPAodWkdcruIa07L7Bg
cwQz415gWQUGtyIUVA+7CyUotlfIlcNuGsbHuJ+vkRcJ6KMeJ/qpBRgvtL1GjcJB1827FQ9l4I2U
6VVdvAPF6FxYJzymrvvWJ+YJ6xoSmOAftY6gjqNxuBSiU6ym88AidDMyZGxnad8qt/rkwJBveMgC
aqYeZp17X32FThkduiqFtoAdSNkRqq2MbPD+X32XsTpdmjIkLW+VZNIGXbXyE+fD5zrbdW3ypnWN
eSpKCoPjVp7t4jUpJ/+MRnON6D85Yz+C5C0jsY9SSb28mMmP8Oan8FISmEY01a1dUzMvLGI59KHv
uUhwAXIyDwMKomIydQcrM98dZ0C3tBU2R5/SWksGoQeIp/braktle1BnoX7EyLbRuyWj7hv5Bxkf
ZfK7i1y/5En5bKUyOltF/qv1dXdv9JC/U/+sYd+ASmgpBJyK2liV/nSO8dNEGj0zenq07cbYDSXx
xgHTditDCpUsH1JhTmNKMS2lOMeIMAEXuP8r6phpIp7WuyyjcKqYRcszNQs3VfpOoXS3lWHRUP4e
vbiS7SgjXXqh4fmXnk2vWB5Xo9VpXLbGs9XO2Z5T0shptvG59TUQel0vIGd91aroG0QFFHjJsyJC
/7zp2Jw6nbXyUD0o7NmTkd84UeztoTSekaIARNjlMZy6nKbh0F/FmLAOGlOBNozaJREVrHLCxzz/
+PtYRlnAtu0M9bZ7SQl1kHg0aWJURWHtcy2mrGMUzS61exIyGguMuU5ppZ5LYj829EASbVZgQb2G
UgRX3CeEH4agJidlnf3+pPEkvyeAbGnqUExyJ1HwSdKz7AP7annQxjTvaM0T2mGLoRVBegAZQ2qe
iiW30dTaoG/3GnfNq+t00LIdcn/ceO9TGsfPw1SejXOGS/JSc1Pazy1FOKrob6JXw0G3gNqxPB3B
efFBOt10rowSoLM5fs2croKk4WnttNpm6JLugKX0pnJBiGehohp5QmWNNugn80hPH+G/SlVbpxwe
uw5tTwBnp4k02qjJehZNROlVndMr0I+vxixZbff8xzQiIJi5rkZhfvpsqPaFL14IgNIjYObhU0R6
I2/m9CGueT4Su6XhtE3lTrTWozPyFUkGbTpS2xxkBV0nTpOzRsgURTVzRmxTqCdPuZyPwlZ7iOPy
O+kM71zqxgvfblwox9RotK+u9rw1SXPCGzwZPDOZNs7Mya0PY/lAE6Xi63PK0qInBlfUqCLOludI
tYn7adzUpP3BsdnUk/nDr7kwDS7TMr5qjF9En/V2m084+oqBQ5RfATaseWillWueWh60q9HRKqBF
4hBCu1pHQiGaxzFphkjVwYC/G5NwfAUDTYiSSQZS829z5p45pdI7qBpLh4CXalCVuIoab1jHat6m
IVzQjINoYJUpDRJthhnXHhIWnUABifWfPAbxOxG+S51AvWNn/TxDjmhHGW/HRuZrtDVGOk9seTwA
BO8ArFvKSgPPWzB3xnTz2Q7sAB6M7LZ8fHlxcQaWzBud10sMhtHWisTwoOf9ozX57zEMnmsknyB4
Oocoitk2Lyu1GaD3Mad3cGvY/Zvslo6zsj4VhnWi27feVwAJyKOSiGw7m10E/BMT/wPwLkizQrH6
06J2G1NZGTcsAydtpjAGu9kGgne0dhRla2G14IFi9yW14YJlBkDzcJjvGoUou8zS7cD3gaN4PnWU
ffEIACykDZSeyBdFzeUVyy3hQ7eDPjEn64aVodeypyDGI/LuEhvYFzq+JpToLekWmxkoMuq74UNy
gQn5Og5sfOnl0FZRHBqbOCRmNKaQ9xISNFuVh0xDnCfP4EgeCXvC5vFa79EcJZiC7DYIgJBgVROw
5XQptpykbtTMveEdIimoOQaUf3C+gw/tPqeaCNLltGPD5oe1fWohg2LdmFcjNbe68GwMtuY29CoC
wqDnGG/PMsdvmaV3wYkmACBLeyA9HyKf0MfaV7FsXa02/ebJma8mbRF4qQHwcv/HJ8+6ofswpLIM
gvU8vOA3Sv7eiv3bfzELqf/8d37+LqupiSPZ/rcf//P/o7iHhRft3/68GpzbwWf7+Y/fRRu30/Uz
//0f/3z8n/+j6r4ysjq///Gr+wdZ1qj8vzMfy7/9d+RD9/7lWD6GIkvjGWvrOovMvxMfuv4vHMSL
q4OsBcqCyRKxQI2R//FPkyiIiTwPaIL/2fz7/yfwIex/aYaHxuQZhkYggTn+n//717z9bcf5+13/
fxvOgWf/V2MVa3sSJbqvWyZGLoeTzX8zqul8jEnM4kEYfA1oNxT3kCc90r5yvsfkpbDa5rdjVsUK
/FHz3KEObuOJFZ82hO+msLWHykSr98uJerLSo1wcaFWRnpPar65cxXTmmdcx7cWVede7Ap+dUnH1
FxE/9KgG8qOd6m5V0qMvmkwkHPVvRE3tgydd+tC08UeSuUPrs37C0ZH0JzOJN1ZKy1rW7n0iC70h
HX4T60V18Z7qypSvrRjwwBVbWVvN1k+JuDUpJQl9RCWi8r30pTYjvAKj91ftsBp1oftVHqPj7M6B
VdHFCwwZ70tujVuvcWG1d5l19N30MIzlr2qMukMnir9U34P087TtgDf5jDOqQTRg8JNkFiCHkSAv
bu0I4Ey5kH86LWP1hC9aV3ArmQp6v+ZUNWvapitAcNZGCQcFx8euqfxyC5eOJt1SvbV/+hi7BmSz
wUBjgajZNErbmWMywuAY+p3ucFrjGEa8QyVfY6+9maIFu9hhXLXHEJIaPOhw4ZrHlvE0ex+S5PzG
lgXb4ug5MUR5yG3KbbOR+23oxvp2qWnTFYDZ0vSJaOpbJ0Kc8w2y+/R6v7YyofnMfxZj/YR8ER1i
h3tpGSdf1iRt+KSUCDVDLY4YUdFEhnu9RFFE1RUnf/mDIgeiPpozMOQU2OZc8yvPDcCyw8gLJMt2
AobvJxqp9Ymbu4j2pQEerinU/MxBEq5DQ7bcLtgVEGftNM+7TKkzvpT4siLr0BWS6dmR+TECorAj
9TjvBCWQyqlZ52S/WLs+ieJet6azIVP4URfRx9jODFoIuo3BgOQ2aMOirfZRlR+8Xl8Id93R4Ymw
1hPapChyAiJD46PomaIdoqs3vYNVpkExsAXvK0Ix2VV6NtcCr1/kpowiM8ZmPdYC9AoZaCj/Q6pw
/cS/jAU8E/YFBVCKN8Cc5VM5fANF+0ZIbdyxBpZpdkQOr75TTGA7TAfqdPk2ZQBMTec3OI6bWQzv
BBrObtcBp9cy5InpWLbyUNvDk19PmK15NESKGrKhoshiyIqNyNU9nfr3qc9/RP+XVNlDlFmvoR2D
ik9eBns+27RLxMCx0vZT05Iv2A43vQfPxpkeykLpXVJjvE1O+O02yacv1Z0QZr4CNJo5r6UND4hI
axnkOGGBGTp3bhuQlYF9UbKnnXPb4sSD8iSsFfkAAMRhQ5GvxMoIuXjmqnSbHT4BDKwEwxGiH3CX
QWZ5taX5AmP6V83+wgENGGjxX55ST3HRdpj2DRxA2AO1UraPmX3FWMjWMGqOHf/NBEJjMLTl72oc
eBfVqI7KFlgnnFcrAw5Fgjh0wRcSYE12YYQA283OoVbGkrrgFI6GBBXplZjA1lpcl7XvXB1BQbGK
hhkGTbNkqfDd6oaxL2Q1bxwOZZuKG89qEnRHEtGewCqMhzlK1IrlEKvSpn2JEyTB3LCJHdArVsgS
B1O/GyKWP0bIliOMc6DOyL8HOme8ICnUmyp5p2yN/vVBHxHJQPj6YnzDhEkWXzK7lW4M6cz0PodE
Qylj2OpSfY+ItQKqC/0HKhNEEr+D/lNYHB2m+T62/YwKg77ZceDJdMYUikm+Ea+6gemys4d3h/5H
xh+cJnrFP27cn6y2f5aal03DqVO16TNxZQtZrTp2vT6zr40wXs/HmXmTpsOvnIQa4gjvR4cxjs3x
r8jA76aX8gsNi4n2CO68on9FvVnqG4zp9EIC49IOiko1ahzoNM+WRDd8daP+SsnMrKqo27t9FG4c
dEqs8/UTXwN7WxnZE8mCbueN1S1UA0nE4YOumltv5S8uKdudxBOHxVbtB42zh9IO+BvLbefRSyFc
I94XDjnFKMGCi22XBBpgPN646qQEPtDGHneYtAtSsg0lqRJ1BRbOo+3CPXGs+IOGsG5Lc6UKUl+/
CT478ArUVU+jHghqs9dlp4+buCLV3OUFRLy5/0HDibd1vXSLtecitfUfrLrvheVxdAbUvpursHvC
TvWXR7iG+pBxw4EP66NefU4Y1Vaoci9IoYFy2LAZ1AvsWMuRxxmPVeNFgS6t363JjhhP4Sc+2vFY
zrZ8hK0sIRBmdf5CYwaS81AHnWvd6fP5KJQuNoPd/irYK61VaFpwjrDmjSK/u+4ijSrrae5w2FgT
LEwdq0/pUkGfFOzsPCwfhkXmw4PBJrz2yR467oKg+rGpAOoQ8W1we+63HU9R9lL3sdGhHUScsW26
adehCfNpHMWejwXy5kKyQTk+unk7XLgCI1YHnD7GtVbTsuDEVNsUlb2wDlZ9VR0nUBvEeWA8CuuL
/uF6pc3OHKiYk1ku3ZuTO2/YcUcKAuQVfwRyah1eDTWVX4XAI6AXuAViW8wwbP2fRmXjNVPR++iB
WWAxkV0AqQt9eMx1uQvhXY6AN3OXhpCBikTApV39ruV/eaQsMY7b85o+2ROK7MyFVh/czp6grFc3
eiHAkgs8VRRTD5m3rwy2sIyOH6hZapf2/FSESxagO7HH27g9kmn44OvcU5WEsBl73mfkjPiJJs71
2EZ35tRL5LJEsGHLD7MVbmmy1YMSpiKEGZVjHi5ZcRLBt4yo389V/DsLK7T5uPcPFshqqAvG3pfT
lwIvEBX+d8y+8dgEPewmgxxB4BFGC+bW34lCZ93sWFA0+ERvVunekgxoObhYtRmJtyh5mqnbPURK
D0a+lFPf4fB156MRF49JkoDWAWVX6nmMU6rnA8M/YUKM3ruDcaQc3Dk6Pc/qHqgQlWfHMUYbB4Jz
ALVz0oQLo7sL63O0x7tWwhZIfeTs8N3toH2m7gy9O7M+TDwGBOv6h6UiOBgEqSMj1Hft2O9aGCqn
2tX4mseIgZjY6WLg07iU0jmOmLgCalbzfZ2XT7xmPOGwRelHpGRKukHRA08itpue4EmIxvZhE2Ws
TckNOOPDLPGbOsumNPHybMNAorhMJD2v2dGbG3GTLMMsQ98KzV8qbeZmJXKJZKRq9xD7uI6SjyRj
M5PWpPxB0JEq0gkaseY0sUXwHaxz3rqWO/TGQyfnn+K/1c2pOWL6eE5i71NKKMJ+aDF8aYRHKDdn
3zbwG0iz3HTcZfoJjX4uOniuYiPZVAG4yPZsXMNNadTiwre5spJLnyDdizHbJHlHfeUkPhrbMbeg
Yh88UQPYB7aEpyEUu6rAAehRMDRsrLRF7p6KfGWrhIPD1GxrnW5qk8UhOTZ/bzcxLI8RN4nUeG4W
4YNiJOAKhUYV+TCmDDfxWMNa7al2GjOYx27fdjk8YVIF66F1spOZptRkEZOKFpJoqWArYtWNA7+w
i4ud8IDKEvtFw9Z97LoW4hOLDEv33uZ+eTvanGJWD9WmzhdqFmilOmpQpMIp3SlcGuQ+oD9iTN8X
NmsXESf9gVQwqN0zpww6pXrPQc6qHhvDEfvcgWbr9+88U/AmRDz1KN/5TQVQtGllMZ+8pkRDS669
CVGkcXA6EdBZw1ixL6IyWfUDp0TODnv0aRrv4owu9ClLvvzURQHh7kY427zjpnd2RqVo2h0NXOJ1
exlsmqOrwwQKl04bzDuWEvkp0y2qsnmZVAujUuH13biu4L5h/NK5ByCw6WfoWpIsOde87evYwshG
GF300uitPMYML8modlGfGU8VDac4AS0somIKRj/diSycrqUxL3qTjKE1ssaPvBlUqm5eIvIDjwjn
cIw0e0/hymMqpnAvR/nZ+yF0MGaieCrAmcGFozKYZb9BMYFSE/XRbVSgzOLQ1XwBGTZpOs6Rxlb0
GFQsJ0PN8jh1tM2m9NDgmqUMcY6j70lpvKMJzF5pNTODSfGjxTUusrB6tk0qmxyXHtAx4yA7ht1p
bMTTOI/6A/wZ8D78hgYVFE1VjE9cl69WAgoQw/49G/F9YX+LQTlHzaGswXPChNkn7pw8G/QIXIlr
XeYZImueuU9//ki8bxP4sk2y7VE0uNZjE1W37ue3KcrkYYT2zOESC9lEqRRRbBwLcd1HHBxHtE/v
qWLmfeCmpE40olWYFv2VWxhbjb+6RZjFNx42i0AupxcJG8HPSTibfnkNbR3wFDzLvO+ml4Eiicx1
wd84JeUJZHpJMVfDNquKS2/aw0MRtk+TZ0SXGXe5TiN1H7oPfWTHD1z/ra5TjFN5L6Uqh/vgRVc7
Tw9WCZx4qGZznybl2qvG9hiOWKRkL+qdbJHzrVYYQWbzNnvU7Sxc0/FhasRz6U2kNuaRR0ZYX6rM
MM52wm5ath0JY0ojHyQ2ICyNHERz4bz2JkDzaPYvJjMWV4GVcRuN6ffWeWyZ1oQBf2j6nZqSp5pX
e/zzh5mpfQiH60i45zqAzz2LnofyACGzjQt901MqaBaTc9CzYaNA5lCQ0sYcd435BNsV1xNGPkkT
oBtVl8JsfzAstHeH5UTZeXKLFYpaLIfPs6MwJ/JitFGKe7mKkSP6KOmDVlnd7c8fw5g/ZZr3MpSw
h3xFNysn3KBKljh/5sCwXf6AasyytKPO2Cx4MREsHUKNw3AWczsEdhL5q4xe1iPr/P5oko6jum80
gslK4jN7ICqnOpxdMtS8YwfQeZuli6uMecMNu/6BM3k1y+QNsgulFaZXXT1gk2/LLGYlCZyybMqf
jGOEHtNg5X/ET9QGTW/4kPGZMej6iV/j0j6CLSF4XrWfSy816QM2azwHyoNFwCNoAMw8sWwFUt3U
YGWkNuMZyOEJCgfTru1sdAyTZhqmP1Vp71oSwJ8+HRB428duB5U7pgxK0I/LDpWEtZGe0AWoC+qz
ay2UdWcvjdoeKxfSH9hgliJh5kbvGgtKK3beKQyPD1PzGg9sEXs3DF9Eq5yd53JK+vOjZVtim2vz
uPnzY9NWBO3TYd3rix0ZJ+6LsYQXeNlsDqtevSjk/X1FyUPw50f6HbrDOBOvjPuc03Q/PWB1L891
Si+HZW3Tmt8G1j5m/WpuaYvI87UfN/5L6PAYn1Nwn5VofWoGRUUx87LKKQFzSWyRqwJp4RIytga0
IRX7jvcBYYAizczU22fPm2SwKNay9runEdsuz0NsXGK6q1nGe2H+zmng20EPbzeu0jIQ+84t7xCg
04nGqEricdYK9Cgb5aqTiX4MTVyOwyDL3cSxSvUcOvUBFcrs6JQGy8DEjV9llZVecjC6mqO6KsWB
deHrKJdCT1GoQ2nnyOXZjNEktGinpsPFHqMjAbGiq07EPc5FM9Pb0WB6c+3QWivbrTeF5XI4mJro
oML4ibhy+mG24mEquIQAPNdLNPCiE6vcpQp9bKItc1VTPpVoWv8SKyT31izcjzaf75WvX71Wg4uQ
89FqITs/8OLes6xZb5YJtrMs5Kbg4/dPivyrbhg1rBhFDr5Tr/lbz+asJ9m6PJh282jp0bGd3TsN
eIiK6W+rumEX73/cuX13fgQtTleNYHZfN/EZvzWUNR/zApkj/SJMsMBeIZ/hmhQ/kUtZMZzOnefU
6bF1h1+6Y1fPUzbeYvw5W2usgd9mihYatmkA8pK7CWIvKCLP3/dRv+NjRNks4h6jW/oaJoJEaQN0
DVWa7IEoONhylww1c+NFMjwao6guqTN3x1C1tKxHGgZCIDhh6B9SqkEvGX9Tkv/YKCL4KxkXCTtv
HEmT559liVVm8IuJ9id67VwDocbODqzVsBQaCTeWNFKX2howYuUmkTqr3Lc5pFejfqQlVJ5NK1SH
0R63vW5MpyzUjnRKVWdrwBiX1tiZ7WoyeAi3PYzg1EGjDO2gJD+5Srkszw5j43OUJd6TbYsHdDKc
9zCfoVFKXPdgWCKbBYuEmLWCATuea+hkxS8Np829xx60ifQZRFU3yz20iiwom1+j3vWP0iRZgscR
Q/zExg6gJqbi8buiM8GiecXJzdepSSXuGJz7sNA/Nea0L4occOQW6rMnIH/RLLwifpapLd2mvC+z
ohGl9S5JVBbUTURGkBa2HcCQ+PY1g7VUWIpdL5pfHcxFlZEmt2aELytRROrjMD51TnprQp0vbMru
GrkC+eFn1FxUpUlf6226mCBHRK5Yyo3OChlGmPiSifVazefYJWAszcq+91a5xtkChs5wbyN2fLLW
1YE8wRZRSjtaMtGOs7MxmmE+cHKFwO0GRptdqyZfbPsYa0384hyVnQNDIjTDnFEqArLIMudYOuU3
dsjiFkqHtb6OBDSzit7YNcWNrjbux3HpJ9XCtUXF5orSx1PYUMmJCif3JuIjK/KBPNXsvpmNHq8F
Yf17q4zubHRU1KXuEExLFYJ0jXBbeNxLKNKjwki3tXXSIonlsvI2JXvrrrOsIJqtBMddtMtTpwoi
PZbr2mHVpu1rh+qMhG8LIFkm9Si7twnXGE70eacS+lXdSJo4aubs7Bb9OQI+31byVPUeiN9z7Mn3
uJiHHQLDWE3JmQfLnqUkb5DeiZXLHp1MBghcF+93wja2HKx6200Ta+SJ4Usz+gxZyV0KrJ71NuT3
NhavzexvI7AW95A1YKqn4wPfYvAZrbVmq/JmN3QlD59hPFhbvx4oOPN4/ZPfb+zRvReSv8nq6MLv
2HBelCR3ZvptCywvsdfKm5VSS9JFxkO8DLChTjhVlx+plxQ7fwR65ab5yU+mgD3+cKjKiQ0ekMIu
YUR05+KGU0uy5wQ7qBdMUg4ldRsn0mj84D5rdhRF+F1xlzn0YVKo+VaHKx5kGUeUKM6DubC1q2lS
iqQ0tSrjsNlLW/tulQ7EMy7wOujM/QosJMaujdW01pYWwK2k8OaU6vkh0Y0dZVhdMGdkNGzVZYFD
tBVXdp8DmmDNrsUtGuikqIGnw1w37esomFfHvri4svsZR/VjV3VIvye+RF+C949lSNBdXMKSyWAe
IKKwaZ3ZBKD2Qy3B+chCBXOlgZ8Cd98vAyRZ6qf5CjN9zU62WQo83W2l6R3OIXWmYWrcjaM8kQkv
jn/+qMuEr7APvd/rs7vGU3xnzwIKJrfbKVfkiiVHI2kZu3R0V5qul/vESPDiNIzxHSyRjO6Sdcue
bMcvj1MOS4ssugvOQ7JdccO04CFmEbCs4j1IyhTpCTHWGEF4dINBy0vUcOrJzniFZ87G1MUX68nG
cgPq9A1Fqd5z9ITW/CBlOtw9dj+lRlRP6STAnNDdNlqsbVRe66t4MEXQAiQjRsw9n1nWaCvxkWZv
mmfZgdnFL3nK5IbT6N0uGba8hTgG/xn/U1GMmyKdb1pPajbq3Ne0QHTWWRwETgnmOJoxmaQY7iD9
L32/GbvrREKwH8KlS6t21uXAkXycOqj91uzQWpOGV4sIDx8YFDWRNt/Rgi2RlvkbGWPS6WfpqrDZ
Nk15Lnyyto3JYcldniOkSgeNKa/LXJ9MRvTK8s2xvE3tAZFvZIGTgUZq4vxFoKV5dbGNx0YQ243c
+asuqgtQ0IVfSdH14Lk/E4/bw5h1H2VBIrPm4e3QK47LUb9NzCteTr/HOIZV0OXt3cREge6SaJiO
DB6G5gnc5/ec5F8y1afTjK+vZ+aDvRUCTDMuqlfGdnAxMWaOSR4mzR2cXBMzMtTRVUZAK7Xz5iUm
/xGwN8bWHn6GJv61SaLia2m5sfB2c+NtTdDLsPtxFbw1POsv0HLADeD/7YvyZ/k/ReHiAOm2YcnI
G0Cyag7vnhEaF0Fgm471HPh149ENl0c1P8KiV27JxzG/5C5YXh/ez2rEpSFKA0b+TEqM5eRz2zKU
tk8zhT7rZK6D2I5h5EaEImZuxoZkJGLa5dRvHTDprELV25chI2ntRvi9uX5mkwclzJGl3OSeJTDT
tIGSj7zDMlQRX+WBuEwLHXRUqz+UYRpifHcvPgKNHKJ6W7q+tvH7+eXP7yWy+pAsZ0A5i3OoTJbH
EA3WsVeDuBlDSuPpLZsqXz0keIxnvVWsWAlNMEY8M77d2rmBpdy/4sxcVYbUjl7UO+uUpKRK7YNO
UJYXOuM8p5qYCOQJZyFlA4KfmtjYN0b3ahqeRjEFNinbRNCuStAQSE7T8pDo9CCxk9d0glEUl8+O
zB7yUVzsXoCc9sY3afvJOr5YBZpx41c3O3YmJDAJhhxa22oGzZ3R1MhNDa3e3aVwtIPCOPamA3vE
j3+V2fwufCAVbdUB7vM/uqzgy4MthbNB/pEl0U9pMSyrKnym2x5eIOE7pQbwsKkjb7kFd9tZeu6E
/duIuqfBt4neNAYIJ/sVdxmvqWVahgvRZrF+Lt36RrgFd2HCjmqyeOBrXftGuvRKKtzdjqp/7DSL
zgBs61s4DvraqsIPU2ArMnU32xjQKnChsDWdvGc1dOrEB17pXoUBhaEW5wsYP4uOsSQ/ELCIWGL4
9ZpDQeAN7rQdy2gg8sWTxhSvttYu66PQ2WfO9Ko18YtBexiRKa0eU1Dg9U63iC5atXuET8tClFOv
TOjX9qFfy5SeOFcYPxNpOlDaDR/eYiaDtu6kVTBqcRNAOaauaCJWbeq7rp8d7mBIrW5PlUQcYY1t
DSITbjxAsbOvQ9y/d7rfbDSBNixpFc8evCb+C9ZSvp3L9kQMA5C0fo7sqNgm2JaopDLOpCVuZeVu
Rg35f+yandJTxiWKgNdjQkqLgtJVzimvjWdKT3Jw1qZyPyKj6lnBl4dxsHZk9n9Je3iPO52GNeEi
PDtfzLiLXZ3gsqfRG29h4HMlbQo1OisazMkK2zEYe2nzzY+TU9azzrdqYB3+LHdRTSHItCAxQC6D
qPCSDRZUmYhLztjPIVH5TbatfYkxuaCpevBePT3tTpyDfVc+17oenhFGGdgnOMEp9C41cGEZVFHA
tRFHQ8U/RGChOacaCF46Bs9/Rf784Di9jmeYu9ygs2df+j8Cz3XkngKD6sSL+GAZ/pzD/2xF/tHn
JSH6rGF73DNFcspbNwp7nGuG33PJF2Yap8U/l6ij5SbG1uy40h2BxmpZklgWZX6J9SumYnyFInlD
s1+FtvasScbiSIvDjcJ5N/nadHB6/5UIF462moNdb4XXKveczYL7pnf61sTdw7hUM8QVHvQ2RjzG
ewyL2WLj0nzFLvUX+N2InviHrHo12wGuNE8gxDGVsQmBo+xYnCgwIB7gSSdnId44vdxTny8h1LN0
yLfJGMWPNpzvlcvxCbbYu9+r92QKv5OYYJPF6jlxukMaRqfO8H9PwuOrCoFMqebELBkVRMuUU67t
XkNa06hFd3musJllxe5YhMo8/Wn2WeD4dAmt+9Umx+JKYTBPTdj2+hRejEaam2ikFCKibgQmWXmo
sSuuFCWfIF6I+Eq6OzDJDQGo141ldBDBy3C40ABzKJZOlxrI4boXFCxkC4kjipf2RmoXvMVempR4
KAaz3XQ5CoLXNY/41/tVXY0UETapzhk2q9fNRApmNpqAPimf5nWtRTcpLKe+RpbDo2s2v3Ri/1MW
f2ph/deAiefAsxQQmKl/5PhE9x2rMKvzzJNtUOiszIR619C0sRVEePuJutOGyPiYzbOO5X060LHU
B9mIG6FMia6TOqWYtV00pRp+UhLW5sawEmdtwitdp66ZbDKALNykYvobqoE+4/mADYBFS0o9Kpun
5jg5CRmBqTsKWkXXlWu75zzhqFPoxiNqDJ+BDn7aJfLFdqZnLGt2iT2nj0sPau4es2ScXy0nf9R1
A45Xlj/8L+rOqzdyJr3Cv4gLklVMgOGLzlGtVquVbghJIzHnUCR/vR+OFzZswAZ8aWAh7Hz77YxG
TVa94ZznxPOHYfsMjso08Qg5YozQsQc7GE138ebaS88zfDVFy3BsUtHx75e0HaaD7m9sJrwoHxDE
sEVa+gWzyiFm7kUuh+mgGSBe55A5xcrIWYZZQxmv+c2stZWh7mSA4N+bqCdBFRd2gz9p4eB5X7rS
u6P8Sh+7xtqbbA/ZnQR/6F441lh87UuPCI1U6xcPRebGr22A/dD0731V3sfOHi9ha10L9Ecra6qH
ZYPBjOrJzV/ajuIskDBM//7S7Mxh2+oqW//9pWtM1kIGwx/4asa6c0i7UsHwYOPJmpcAXP+J2I9S
avfBBN1kk+G10mr1JinihOk4pDt75MR0r6M5/0ZG7u+1kKNC1190Q01b3+Dvp7lUAL6ynTPKyP6l
65Ijb/B4zWOjf0GU60cAMyj81RqTCAF1GAyAquOgbtFY8PL1TrANPQRFDuuEbRDWL4o1SFWq57KR
32UUPuMADzb2qL6wDx4mZjxV8dzc2QtsBiIIWcJNP4ZhPLpEUzV2coReypuTzGNDL3kcmLqSdrYe
BFWlytkuV1Zzaeuc5Ccp9xreoKY227WP2hpAWZ/McSBEzxO3RbhFhQssdZb5YLDN5POd6Hu0QEJX
5+YjuY4DYDA3JgAkpLpvuTGd6qLlOrcMwhrn2KNO7hOQHRjBDlRti9QHjdHUHOb0RvmOOIulX7rB
RnFNsbumTMGouaomTsgseZviaJcO+LZtF7VT17TrloRruvtsC3CDLOekemc++aEl+IcnEMSTziJe
FQ7NWJzs0Fk/x9pPTj/D4twLUVTUTwExrK4KdnbsncbCzQhtxV+ebDyjq4hqT8WSaWH5kAh2TiaQ
yjq4DbY320ITZ9mH1ZvWCxA2Tb3OHW86pHV8g+dAD9jM25mA65n56TKvyJVqi0hbEmn6XAr5k0yo
aeVsf7fBabVmPMuhq6UK7GxFoeMvHRNPb1UczcD9MlvjSzfbEHGLsa5LsQahugnc+pnTBqvVOtMq
jwhGpIcNAYErENNsXFM4qTmemEHNiUrdsXGbn3L0UB5Xzk8Qg5rqzChemS4/Zq+brnFZ4vcJA4SA
DcqQ/KXKLSxNABJTkXZM6R1GsnMSVOXSyyGp32PoeucHQ5/S1DDfDXDIfT6dadw85YtDEZG9KbCA
LFHDp+fGUBc1aYI1WvfGQO6TYgFtQrkwkvYINmttW5wTKTklvFUYVBYwwHcBure6p2OwRtThRFTI
IwPWaBEz8qCefoDcDY46o2Rz01mzYoMykCYCfkMs84TwGZlFYqODo9kKLDyEbRAvOjGA8kwCbsK6
NVZmQChfzyy9qkZUnBYCjsmNiIq1y4+pzD8GsyKfDbX2ygovpp0/kCUD71oT2aa1Kv9qZzkW5aLe
Yft4HJUz73vD12AongsRqIOZJ3ix6mZrmmSMDhpnqAnnC2Gg/lO3xDvqRffmSKpfrfP3em/jPOVb
GNgls9Ip/vRUGrHWPlFN3DCnnSctZfPve+MzHocNyZf73CGNgo1yvkJDUh3qwX8imKCAylbuS0Vo
ddyITVGa/QPjhnAxCh791ufJxV6gdaGxHKkzXjynZOiv2atIZCv0ECxqr2OGZlKW/UdNOwhmq/kM
8HwyMEGjCZodooSeaoskth8mGaxVLL5CFE1IhQkzCPCAp5r1bLl/urzUVl3r21vfcm5WK08EqcXb
FJXX0o4f6OHvprCelO6tgxqVJNu2iN+9/dTod9i8qqfU/WP41kOpYy6PoHNTHbUbsyQwDlci8Ass
G9tpxqvgLtXXrkYZwmR/wa4sXdpZ8KQpvqW0J40KPssDMDbeT1xFrmhvwLgZGDPWhYfNTlXD5s8s
ZKkw6SqDTyy00zfOZHgAvfqgEa0HAwWLUpiLdQ87UKG/+T6hUmaHu8NKgi+6Ml5Ui3QrGZ0ztYvA
2NWGeOkLte0zM70HCZ1oeYtMA0VH8FTg6VXKWtmdBaNG7ar0b0g9QyucYeALegoplwCSUjjNySMM
fMRiSAvUffcjOmM0L8y6c+M1SXXF6ZU2qzJ/sZhfZAk78lJXCE0dOD/jkxPLZ6dTyXkcMgQfZbkb
mO5GzhRs0bJxyEt8nm5QoXIofvlbUO3HBbGMBZ+v0OGWYHjmZeDebw2CFPVhPVrIWCfwGnkzrAeF
HyG1kju+ympH/u0Ce8YJesulrzVvTaDNnpQyZJs+FXwR5kx6emMxJfUbkwuPPT0OSpzzFgbQVQZv
iEDvjIUrKkarYQiOYXARNB3JkSw7A7TDZrV12kFue3ecXXCoEyMkscYLM5lvjv+zLMZoG5fjIir8
e0kjLXsI9c0+DIonHx8bf5tcRL86AW4Tz+6qFdqblkElbFPnORX2ecKTFUvm6CjsVvPfxTBR9VIu
4VANlzTbrPoMZm8oKCm6NiEUxk2BqMrkSFnUlR2cbBrAlPwmJ2LaoKhuB/jw3OMvvgY7rq+PTMqI
tWI/wjituHoCHpbiOFaTwxDkxDOMky9hamirJzyh82A2PLQ9E3M8fhfdbDZlyVqfl/tVOJum0Lvt
oCIW89r6ZJZsJ9IgK/eQzZasbASA/yJk90/oUlKj1A5EoD2VviNpwpobjuo3QQSC3ZnfbkAwraej
jKy44qDyrXtDWsAZwueu1+YJx7Uz42RjFIL7ZNSDVdM7eEEtiSEFcEQ1DSZhXtQrUDykFokt/MPc
QHpEntsb6qx4jRsSpCJYYE9cEo+PxjAJQK4lgah/v6AFhEoc6tgL4bA15BYc6q7p9m7tLexAWocQ
IcQqM7HrWr2EbD1/4QcwIHiLyDj1BaVLbAUrocpjKOKLEgY8Pg3SEf0rnr+SL7YxQU6RRcneMRwo
5Lt80/JgbWzTn4mIxUH/C075+1//4lK6XJ8WNkqcVaNr5qFNSBfSu7xd6Q5KQyr5G5ucJxV1FYkV
6T+/jPMvs4lvqySnbt3G2rB1gvQBr6q2LODtLsVYMQ1Dl5bvETdAMQnWlo5uwtCEcfCMgYG1Sz8W
u+OfARPj2g/nRXZOf66w6kVMM1tBf5t3m7gsjpj0A0LsuqJat5G6BV54EO20KDMmpkPUPE62fokZ
s0yy2EdaukEmc7RQjdQJHAvmdZnxreXW2Q2rM7rsh6mZTu3MnnfGYl/65ksgCZqPnUPJ3bcsUVCQ
GGqfHPUe2vY5ILXJbesvoAi/ms3qu+DC0GySdUjLxfBXrLV3Kds3ZEs8z4KDlEhfOs1gE8HBXZhY
LJbp4F17E25TTdtb+PsMluM2o6P1eEhtId54pNHc8B2TbZqX8Wlgm8qDJ5k6RfeqIumd4dYL8qyt
NAvE+aXGHxtYHElxsaccqTaqhXYm0Ir55LYP01noPSUsfbIgXxuIPM/F3CESguMxHDZAocbIwQc+
eAZ+5zzN83WsrG+ccI8DBBqpPzhBVPAn6Y9N1WLqw/miKB0XgSt3ovfQVHHgiISQCIqOPFW3NNUf
RZuC2yiMfepTR+Gm+BCF2omS1QZV1x4tC+0MorVBPOcDCvmOcpVR2qvkzsQLs29zGSw+0TO9BD7f
cWzQJZvS/dZ7HeTDlon0cbAZxulleNHmaNeMRCNE5jD1QpE8xiS0Z8Njg1+T7oAzlN0w7pHa3toe
LbvDStj0QtTtYUpSMovLBMMd7zG/IYFd3K/5A7rQtwTj3yJmIAKhHIJTkqZ8cs7JtLZhhmOjBvlW
jahLfDX/4SGzbqnSH88F0OAn9S0ogy8ezcvg5zu/9q8I2NhfChpShl4MzZ7b0v6pPeMFVDzgFEUy
KHuTySvfMMnMa7h7kVHIJvVBCv9ZMaic/+XMGi+ZcBYkeh+giuFbmSelDTyESKzgtJwcq+EiB2bI
4SyKe0r2mdk5P2QUvEwko+UDuwg6Oh7JjjbAaJJHPI6n2ALcynOPvtFbJX5/azji0tJk71iexr6W
Cw7rv6luWtJups79nlJuOIeRQNizlwCogHIu2zdIussCGVciug0c4JvXIMeK20NSQPDQpfwUtfsN
7ZaAX9yaCEW4/dgJZOZwcnT/mT5o1Q3R3UNixdXXLGUz7BjmnrJ84jXQ5sl0u69jnJN2ydihsvbj
LLzvkO+VwPm9Iv0wXfea88+yKP3qmNUIr27Il+W/j48dklnct1xFp2is/0SaZrP+gyoXyPwAQxIt
+7HMCToM6K80W9WLqkE0aDbTY9hqL/Zrn+Z/BswDVepdIbCeiNtYE0B1onlGI7rkICQpAuM5zMhN
knMWuATAr5VvcL7b7c1N61Pj91+OGUFLqb8qM0WwgDFGd2hK2f/JiNe9E93N4wnMsvJWxS5bKzO6
M+vbjoN8YXaEhXYdUuLWGYr5AdH+WI83EB7Bkrhb9F3aNe7jQyo4DFs+x8EG/FQHrG3HKH7KGnGH
ZvOljeB7QnNgAYGm3ddJ8wSvh5vI1Y3VaDv+ptF9ezH5H7DYcCf3Bm8jpZBXKJ41ZOoWexaggfsZ
I4lcNKHen93O9xLFUBhRSjs22KzIxUwO28pVdbzGg3BAl4n6cCzvRkOvnKRvSehwLXNHOD1/ixC1
gAUhy9WwwFTlRJLL1D4YQQFJEeVxZZ+VNIkFrkg6hKtNBGKqnyqjPra+Q1EUj5u4yfdFx3YrcHs8
tF0Nybp9LbLhwUoNtE1ZcbBcPtTS+Glq47efmG9IYjzo4q5M1W/MMvYm3qyG9ElH9S9RSg7jMJ2m
Rn/Rxv7EknfRcSziRoVoh0g3WtgmITiT/0zgMtYezOGThigh8DGNmKQOugeWv+RJftpm+1jVzN1z
GW+6Id3xyDFazFYOY+aBzDrTAZf0m/ChNVIxpLQ1ay0tRQS75DBCU4ZYTTaPfYWotK8f2PrTnFPW
IkpppbZ0HcA9HNz8IVyiVuX+AKR/dXpxcAde1Ug34AHOQVFJ/ia9KiEU4CkJWZ/V4Nhs/hgNGzEr
OC7d0WB3TctgSvoBc/6Dh9C9anXPPVvtVcc/QMiFyYNcbDhFCM2MRWurFtP9nJ3EbEm1N88nyxKZ
q6Xx3XeEped8ZAsyU7sJr1rDg1T61778JEmR9amPzGo2BBBueAmcgg0NDIkw8pecyqhOK44Vbgh+
AlnwkRtY4BiBo191EzbhkzzrnEiNFt8jTwcH8gkxANsI/5vrcMkXf48cJ/p1SHxYDDGPSFF9jgmA
v4x9cyQVWjHnnNucTG0Dnl4blsxgeOytnWHUT3bF0mqag3uA4VWGRTyNdqxypMadN76QYD0H6HoH
2IvbCgku3DJCgW372AVozzrHfFeBjyd9xtd7/gtJ192DlsXnykPymBcdIH+iWjEcs72vYZd0T1Lj
J6WBNFm31TUJ9FNA+gaDyvjWuvZ30mVgbix44u57m83sCiXfff2rsBkaSJe5eumliHm5JONgRIeK
fh8fEseZ3qPazgLgX/lhyLw39pUOMd2gE5vxyw90bW+58s4q4kL4xd/8xplBOfyoUHuI3JjGvid7
T7m/zgjaKDN0HFep3OV+dh0BE64oq98aH3HZqHvQhlPGGwHqUnMgh747u5mCJxA0b2nb4hj4icuP
1KTPnTz3ExO1YkKXIC6RYs2y3VsmYHUkoO5F22sa+25wiRitpy3p0bTwiF7Z3aB8p6hF/2wU/TJh
EuyHziUaxqujZ7feaEiSSGty0aHnG035WPR83KlkfpdE5luZaJggjaNjGO8pua3Qq/p4H1ZiC9Zn
thC8GyTKHmQsN4y+tTXBfx2TKFBRokVboHR/7cX5TgkR/KpRbtNkVdlm80Hq6XykwbKsfnTVvLlt
fsfrBu9Q6K82j+xq7MZHMi+Pw2jrT7JvNjwcANKGq+33BsV08ivCgDztQXq7ethrVYqVp0Cbjq3/
BsTVq7DXCIoOFcKXGewoAp9DY2VzpXHiUugD7eD0c1CDxBZBxGH6x0FDu21hw9V4+7TEvISFsbEU
RV8WKBsRaLBSVXOxO9SJ2lDAMYn6o8w0rk/CaBda5PBTizfpkIxg6Xvsr97aZhnEIJ07vOu56mVC
hvM0rju90q4Ip1beUN8QXaAXB6A29T38Um7VGRnEtDGqH1ml3ZkNXT2kj8rytEMbox61kRW76b2x
nmKr+0REYVzivoUb57Ub35DR0Z/4tEPPmfaR/mQXzjYPDOO1TQ5FDE7HNMQHlKNol0T5GQNFuKT3
QNnHJmkE0nBOW/9POK0nzo9VXaH8YcJOeG05PHb2dHcSmgK8WSeVdrTJOYJkDTdanfwSuqmdakes
m6azrh5osWS0XTA8rYvL+se3kpwHF5dgZREHXDzoMPpamr+N3chzOhsPufTPEYofRdrsodbTZTj7
HBr0tywOU4CqUWHv42gpO4pNoFzV0P7CVj+IrvMOiSR8ugnxpdWgYHLobgzjHwqO+oqQgCWgk5tO
bVwqfoL4a9v0NZr07shtw4s/G5zrpug3k528AnHvEmurhToLU9NOVrmebMg0Ym7t2RYnu3UhTYY4
eydy98PsxKyS/tRHxhxiTk4Ook2UeybKrVy7CaHhzKIAyBCtM0Zf1Vb7JZzoGx4Meku+qyqh3A5Z
24d+w1olnFaFj4IOXjfN6nIIjYvDRkeZOW+vAWJSAOHTZfZg6Bd+vtoKnUi4iVHcAIH/QDMQLi3D
PhPIwybORK8PkJ33+iJnnqrVyWxnFjH3REXNyJ4sOwrOClOnJmx67x1l2TcJgmhQjCfXNNKbCk4e
HiAUYcawakgLZujvM59Kwk3Y2Hsv1Ij28dVP6MtjpiXNKq+NbElUL+Iu8+6hIl9wiVDvuFB8FdwI
WTwFEFuWdgUcPGmusC9PowF/okMvuOtSbz2NUbqvTPqmeEwJi/SLksDge6BvXL+ib8rFC8pF+2p5
AukW8l5e07vnAttydUiAel6V2Nujzywdf0Dq1QsKCOYEYNtoaylep2KVDHaBa00j2aHk/e+C5jez
a+/JGJpZIfzZmz6hPw17TAQmdMc99UOPhMvW3IgzNCD5lKkFpiBunXjy1hIn4JN4hDED8yjk+scS
UW+YKd8Tg/7A6BtnqxdahmDAbndZHAKRHGRL0SJ6eCE9h7yd90gd3OjiIv5gRDCLrENa4o3b870O
HvM72cfGqi2uhcqueu8/up7RHv5+mWLn2aoNfWf8RBanWoMMAKlOiC4JPl4qerkV6JEgGw0Go9wm
WQvWQ8tEuL8p6+/Jks3BnkC2gD6aN+w1j/KDywbzUHTlc2bBjsdCz6XvXuOE7V8y4IDqUzgzAcwF
qkO/XjE7eKjQ+e9iljB7bS7cyXT/EEY+3ml89zPinLusPw1p5V39yAp2k8O7xrLrWVTjayoyaEXh
zSDIkYOrRRolcoahKNw69pLIPpgJGFevzuxNI8kbixiZhWzajgF6K67Urt+WvRgWhW6UZ0yTOj38
QPo8kkI71k2kbwQn93b8pSpWtjrtEMbs3ltaSEW2qU/eYCB4c0uTwKyR4L8NCsfJa84jeDY9Bww8
zl/sMg1AJKBvVY3hPigSKDjKwr07NO3x7z/yWncSDBYiNE7YBFZ9OzKfwwTDMHF4qMXRnyWv0i/f
2yTajESJb7mwdAJb4N4m8y6dGD8WFODYljpB8svS47wts4KAFkYcbeNAo+lO5FtUiJMI7NaY2o3w
BAIzYYE/jucIjsHet4fmLGO1sGRbsOogoxxH1tFL+08HMRTtjdcc3KK5NAZjQ9eG6UGyDY1yGm3q
RLyG2FEfUArqjFGKl76Hxobi9xldGjSkLv/EJWktokebgcRKMe/dWZNizO24S6drhj3m2OnBE+J1
GK1L0njjg8wYa5Ruj27PZIqtoZpRPnBSUSD0CrLwhczbhPHTBjnKu3IbnQVz7216+Ko1iqrKiNKt
m+uvfq4zqKrjrVnY1pI+s2z40dQFCsSpx1PBM3bwfXYaumrzdSoAwA8VyTBVH15K1VbHGhjVfpDJ
OtejVSY6lkpl+QIG3sT3jRAR2emqQrBEPrX26JXB3SrBh5LYjZwml/P1QeZC3znJO/bi99LWymvo
MLcZ6uIdiSNQoWBrlyNrI+pbFeXuNhq0C/pe8W2L/KlmnuaVebkPTUiiPm3fZEebqIKiPsViRCpX
k/CAng+7x7gjhnp26aM5zoYAM3WB64nM6RlnV77atSK2qYmZzWXvsna+iCx39t2Y7w1zGs8imtaA
oBIeKIG1yq82fc5yoLCjh6DRi63X+nTiDLN1zoU3bgwSGOt02uqNNr45AwpyAs+MVqxraGrMt/Wb
WRlnu3S+y0prX3LQPxr6hwsqG5ptuaxyu14nYQGrLK3lGec07Z9WVS/oetNjOGDETqypXFsOKNHe
rVJGqg5eiIC3XbQdeTmuvie40VkJi/dFz8xVUdEp8iO40zKx7Az17Rj4Ype22UVOE1PxxwbnPeBV
y71ogulSZUC7iiS46SE6urX68qTqHsOBHb3u7GptmliaRd8N5QdXObb6OHSYfank6MxLxTgckVjS
BpeaugEUpx6GgLRwvOGs/PbODYchKDblJhqCdZqEP1x6+mvj34yOdzbHuL3JPZYqjgm0Px/wTHiZ
FoC0gJ9Q699ImeorjRBWrNE7wm9DenyQ7DfPrZtvqqmo7pPXvXiZX90sKBDYVqNpZZpHg0YVHGzE
nemm0w4ttt5n1SMZtwxpOoU2NFf7QNN8KlFUUJ3v75q4ID8cml9RJsPGqZEdJJG6RyASXFugtYWE
9dDInzpgbF+45q4R9lKDko3iYjxVKap7xZ4QH2nob9Rq1oBuxro+VIDt1ynBJZS2f3XoVv+e1dgE
Jn/A6Ms6Lmgmxhj1gE8Jh5WG+HjDMjBY92FnnrvedXcGSRJanZIOVTfthxUxEPMs4jQ7RhhNHK4A
oSClaTkU3Sk4JrW17PWmY56haFexM02WcS3DnsDayPggLjE1W++aNPFD18NjznuGD3BVHppocPFl
MOtxR0tR3U3PhR9DleDSw3qy13IT22aINTF9MsbWPE3zl4YonYVr9vnWiZ8Nkj8GxhsrzamzDXc7
WQdsv2SY4foKkAkrdF59F81TQEYCsgZZOxhgiphXGzEO6X7YQmanYe+YGCWV+KMsZ1gIMP90x+pQ
V6698iyzXqeN82QOTLfQOR+jEXRA7hvj2syQ7FVDQSyhAvPXnpqYekFzyrkUrQ3gX8lZg+i8ME0k
GYA7DHDyGHryrjH3QVsezLR3lo6KNYSQCyErHvmRLHpdh1IweWSApQ6xc4ZFM1AN2xh948Vw9Qel
cXcUYAUf4VgkO+G2MG4UXH3GJStPs+WCW1ut2RNbkGPh3kdVAXpzzG1mrLNPUcfIAk8DMX387pGC
sc7RASzMzKi4vmgeeOzEljzv5eDI4pClaUSot3GsLGgyCu++1k8x7R0akr70cdZM3bvqU+MGgODK
n6puPl72FeoNhmLc2avZtih85mRYtmeqAJZi3GWm77PnpIBM+rUBsnQpeoV6WVbkZTfvkQobzGTJ
LyH3Gm4Kh/lH3vZrlv0bWwA8J/6SkxfZcVt1p0aT+0aNv3h3vKUciTJ1DPvQSk7oqLK2UmPaa8QN
oyPmQKie7X2TjBJ7Cbher52OMmH9CWay2zrwGFa+Ge4VXuKV6+kvsq7FbgyG7to1ZYK4Sff3jqJC
bZOCOV+hUeaG2h87qMN1l9QDpp7eJZ5hNgOG/noKkl8aGO4Gy7ZOqgFFQSbrbfQz6z1rb75looAQ
CYMGv/yxWYjuajsXl1RN3w5uHqSGyHUnBYuoc7U/Drulle9TeCZ+xu61jQ5Vh2xfUtQcmf/3gHGt
z1AAWBw6dOra0M+TKKK8RlZRdrEHjGtt2sE3V00bPTMv4FxygwOVnL90FT89z+SH1kUwgSyv+NMl
00cwhhv45tCMkL3oYxnu+6q98oYiwIcjVr0TWmlsR/TZq7gzmPJXTX3Q5i+E2jDj//vrugLui4cp
vzWT667xnVBCWRnGVL4ETssO1NJRF5tj9cAQKbwonYTvfuoPLuXFoW2zE7UAh93MGtTS/TCepoJD
t8gJ6okb2vmxDTTsIaW98RBAM65NBNMa5BP6enQog7MoZr1rxR/IFhDi49NJUHGy78+WxA+A7I+O
NhvxVMirGGZdaxHt7Iz9uD4k8kAdeKxzKiNzSv9MLvaRaahe+xrFHyOTgE9Xo1t1fwrU7H1uII6d
UMkKOayEH4abQCMEJ7SXsWbVZxXMZhwPhiym5RQneP5ZaH58lXp1ZhZ8wtwxP6mwAEXGTRN2DNn6
ZgT5APVeRUbDiMOTL4lmblIISEaMYN0ylmyOmDOUNd9An76UHqjQCTCQ6WbZsQoheJlduGNmoLbo
eFcMINlNjO4PSKJDwrLCLKQ4Bi4DfDdK1k3HqDJCxr4kw4AFcuq8906HuUzPfuvS/8H8Ctg8Zw9H
LXdv89rhTSx19lDwpyvT30q9Dc61BfajARpRxCzskqA/1ChNFtSirMtDwpRo+r1zP5KCVWJbLNr2
7CAUX6tEnw6tqY3LRIeqAjFgM+otK3BzetE0Ay7XgCKxyrAaQgJnAGF66YLo5R32gQ4x1LUVSD5H
fICovEgVAm29KLkx+zEkKsHgEp0UipW6vNsuPHtYoTRxBFyhQmGHGf0Zxz9pEuDF8cBO5QnZi2lm
bdDQ7ImlX+S5yrf5XAJrEllB23TjxrIDVA6vnYJLOj5hSNEf/dpwH6tY/wZ6H2LslWsBjOQY1/KA
0jx6BuVm48iEWaMKO3weQvoAKPsPc7jyQh9O0C+9XVAHxXPi1MiwrB65eWix0udcu1UiCm+RRGw9
mlhB4sBeBKUTXuyiX0fN4G7hD0bY+9ccIB+Vnj0mqbgUqFOXbIM2Q2oedSXG20DxFuLpvEES75+R
QK5s1UQnEtdJlSlqZCXGqpxibIIhViZPQOSTnMGobrm5ZbRjPcrd5Y0jSq2OtFTeVR3Vd6Fq49CY
9U/AUblKZNguB4Se0wB5ijm7sREug9gWAQcmsWg7uIOOqx84r9CCcteiVFv0WUTOkFVm97aPX8wg
BC6mO+5mrBrnBeDcsk3kJ7OBGssr2giCPukvHSgZTATasny1fkl6SlgoUZK3wPBBPFf6AVekqrzp
S5ru8O2T0cQ6D1+iy7xwYwgsIfANKJc9HmKmxBuwUOPGyJB2dtx3K93dJeHooxggvznXplMRx68o
4dioozilvaAIESVhUomlH+Mx/JYjMdhdnJ5dBnarRJX4rhmy15wHTfbshYF8wmZDFpqN9H7Qg+SZ
lLsC2SaupYSbq0mFczeByBpDERHBNb41NnEFflnWq0mqjdOa6sluxS7X7WHTGYK+qc7Fs18G7Mwk
0JVZ+Q8jewmRiqkFKkpIMMmWAzd+qBl5sKXwV7C3OXBsLvzepAgJ+CFJ61UE8sU2Bms3jNFjFZbP
duclr4GZjbthLr99gTlZT/IdBy1LftncQit7GuCSkHaKPV3a3lKIjtrNy/Zp2F8yFdv71A5rslNc
7QE4JHwAkA2y+BV0B/QxtFBSQl+KBsU2J6XplX8tu8LBFJGMd5l3w8WPwAyEZnYRRqWtuNvQckAc
XGWg62Mkraj31LnUtAOnb76sJ5hAqN+Hc047IkZsDBYdyNoKuj+qHKZdPIQOpmCSSJDdDgh3K2sD
XYS0q6QXb7AqD3EPt12mzrnXWdBlcfKme1/EpGlk8bDe8bqyX5di5ihLC8JEKYyjMb6jkiehEkHL
Mp0ivgNr76u4uCUZTyFsBcNGyi4lqjqnZIyXFBQmxhjRX6bxBUdaB0qPvh0xBcKd5Jju4KX0D31g
LGlIuF308qz32KMAy7cLs1TGl4j1K8X8dG8Gf0Z0hGuzgj0bed74FtrNU9Gx0Dc6ALVtAYBDUzoB
v4ZFErijq7sLTB2LerXuzHxau6yy2fP0fwSXKMqt4dIEAqezl9ZPIG2Ba2DMZnH4NArBxwVz7eAb
vb3269rklWvFY+ZLphBuO52DGNCUVt6TOFI/boX8T2Sp8aLqBqySOZQXbHfjDlIA4+jGwtDst84l
DjCIMQYoPmOIUhk6zx9fDR8Fg9GXlPjUwGN2PBhDfila2W/HPrCPspiyQ28Gzq4riv4k3FNKcXRQ
memt4kmNHzhXDkYS1fcWSfHCLZV1bIRjby2nwD7RqWpjVYQVdKEp6Yeb4RmtQERQjBsdcx8fHKM2
hi4SnQlgeHbJyrT3pX1TdlZBggf+XtYtlbZGwGainHND5tEjsj3B9dH1z03mgp3kPnp3kua9mtIX
RxfBvZLle0O1fTPgfqfz+2ZOWFbMOug+k3DBays/66FgO8GtcfBtOdx8T3vD4hA+/wXg/p/4vs9F
xn/+Zf7//AcD+L8Sgf/1HH3XEGN+2//13/p/BAo2BUHX/zMp+Ln4r2Tgv//6P9HA/3B123ZJd3Vs
abkOYN5/JwNr+j8M6QhT13V0jg63ifWfbOAZG0wGNHBgg35NEg77H2xg+x+GAWbYcx3dsVydZev/
BQ0M82CO7P7PSG/HJHTack3yvG3LQ/So/zc0cIMfh6Ppd1zaZF0+9d6/UXZm240q65Z+lRp1XewB
BBBwcS5KvWzJli136RuGnZmm77uAp68POffKZp+99qkbLwmQlxMBEfH/c36zDe+nELkFPfGlRwAg
pUfK7l1AMG0deLM7utDWhinFqjOq+j4M0Rn0YdLvpBYgxU8pRhosMedQv/SmTcDCDL24FS3FtYop
5RZTHKP/RJVylPYWxiSTqIxqWzD2+t7QuwjAJvYVHz1eltbp1ZDYSIVKGE8xHSfsNDBhSgRlNR1L
etJXMWWhrEfASrJks+oETlj+HAZILIV5Ye+Z0R28orHXfRXfa3StUNXFDzAbetQzp67O7C0yWwIY
IbE5LgIQt/DKhaqRDkrWwqr0IXf4VIlL+ZE9xS4l5eioOiANNXNIAGsJYoAq2grLfjJNle4JHdlO
LsHVzAfWFXG5SGNjVmk5QRDFusyifpf1tDRROKfFzglCFwPbaLMOHO6r6VYUYGARE7erxom+4f26
frW15D0WhbNj5KEnEMoX4WVMpBVtuQIjYOtWV80gnyI6S/41+VLjCnP8mx67x4IudBF4+z6bTsNY
7brwI4w9IMFA4z393BnO0yzJHfN8547tNSFiKItGsIo5PXao6qskZPE4CffJ1tAwRFlyl5e7uM4f
Jy17jEb9xBVGyTUn8TSCGTMmYsDt73/1cG5504szTreh8ljpWsXKjBRZwvyjQ5NChuIqYsUHJwGL
BxwEkQz3cYKIEEfkre9NJxPptw1oddGZCURdWT6pCnlh59oLwGwtayPaEij1H7tI3knMW24Uf6TK
ijbZbKdU+dt0CBUlvLpwa+AANiBays1u9zUsyzkp7tlws0dPi6c9qfffwlE/9hnrDqS5Mb0E70sm
W4Iao5DwXjC92Qg1FpdoFFe3wLHJlvbVwrQpoWQp/Abj5BVU4bLW/jZSq5AZfs1woBzs5x+FiGvM
8CD96ir6YF6wyQrnEUniU2fBHB1AQbaLdnTedFURVF67W3uM7hNmvjDrKVvSl7k2cfMsWPCcvV7b
InK+Z/nEL2+699A8WVh68ZOQSxowcC1pfd4X0smWz+YcDWWPxRwFXK5MGkjoA6muEoXKXBUeLjpO
dFbdA6GeWCWj9k4PsBHWDtMLTZHU6sYbeLenKIInOrnZIbUxMxvlRLN9PDWRTx8H7DN0V4nZxThU
qovvHKoVixbFtV0qZ9049B8oSa3yvOqvytI9sO45i8jB5QhSq82aLdYMbwdkotvYE5qHAPDrlWyQ
7Ebzq59vCx/5ukGNDblGfjXOPwwDed/llW0fEOCyKtR7AjUDYy/1lal8B81wE/YYVflRFhigqmDa
IfSxWc3h25GYJBYTicqUC/hRBbhnXdD8TKFvqoJgo+pLWbnkGbm0BDPjFPONLGAQa1Cx1rKArKGC
a6vTBripDM2jmW7tCAAYU0UwjxXdPIESbNXMXr1CmUzkyoYiwSzcSSLLxuKJuApcrLXtYDcsarOL
mSlRPfPia+SKyfXlFaWn+Mcr7F+kQFiLag6Jn4zmZQDjsxLAEzKRQaodnPSGfjnc77j0QYItuo7J
0SIy/PA69tD2Nm6B8JTVVROlLNyjsgAxzg+lnPehbwdU53Z9FbStufBw9M08sx5M5oTjVtYQ2qBb
ok4TO41myooyFpeUG5VXM7kkXWhQZvDolu1KGR6tH/J41mBCFaGrCT0Y50AnfrwShbVJTawRONTk
cnZ+ATLo1xVaBQSv1Ps1GixekdiLBhwBlxoL+yDBu6m0Ta0N2VYO+XPUuXS92+ueFcoixuEAZU7b
lOlDw0V0cPXxnSmuv7a7+nlIcjjqrT8wplCTh4A6DlV8ZT5GTChXTjuh9B2NLSKBhmwYJEpGYFVr
T6+7K8TBZ3jgZHZjQN1Ernd3yea1UgfthlttOcv07SmbL808uzaC3maOK7josA1edbE4iILYDRzu
MNCkfK4MlgEsQzEyUxrJabrLhtxfQsT6ae5tAqapowp3sokfKqnug9araOJwL9et884XpgGfoYoi
8UXF/oAPX2FUr02JbjOghKTOVm4CBnVuKwdVeEltMIs1sBkslrY079NyeINdj2G8rsonN9M74Jec
3hofNU6A5tBBQ3bIot2Ygxh2tKBGCgsku1bFmG0su2XJAoV5MaUMU31ZvUPLf550XGh2QXZ8NZDk
pGNVRPKEx9Ge+Cfp7ns7Vjw6tA5NjUZ+RxlJhB5lOt7YXn5LVupxRPC8RlX2MMC/X0pKqlRwTsKi
DZynFf08eDNqUsOOpDVUPJo2rQPNDo+uUVCRLDO+xKbCAsbz2ZkziDotuAZHpdZO0291sq4LiO2U
5h6JQWg3kmRRENOJOEeg9Wqvpc8cDvmmLqV2b+nJWnXkomuS/lvCWmocZxEiHorV1HWIVrxyXaSG
vm7lnHHrTOqYERQ7j2TAAS0Xf4PHUjBDNIc8yWEG4+TYD3vsDQGS0z7HOFNm+hXVOnR8gdGcIj2N
t0Nrt9vI9I4yGEh3kiPjWYssqYhfSlcrr03bLPGgRNi5m+LQtv6+Nyt1XQ85f0Q2C79Hv77pwm+x
VbgQcycsX47Ns3miYt40FsF0mgYruyNH1E3He53Ypt5R8YseD3JniD5Y85UQMabPJscwfGwVv1m5
Y3Y1NG73HMXQkuPR2lTgFnema6TQFecxqacalTjyuvXKa6d3kiXuKbrZYbxLvPyYZyZ6WGuugMWw
SkA130JnBE8sPEQZXO6JTdBSD+r2xonKZtk3tnrX/XADbKrdanbXgBAiS931qGh0iCipoiYWFqlh
h4SOBPvsw9Kjnmxb+hUD3+J9mXNpEl/SsabMSAJG43iTJ7lO7PhwlXTtphzxmyWJ1QKN9glXjqph
YUm8XQgLDuUQtYeIokqW1bT3zTQ5WMh6i5IekGHfGekEdT12XSYDZJJWgnJzaQ3I0SQ53RT6NMrU
CkC5LgRjC9W0sMVs0hA3rKurml5srbVIEZhxZt7QUrWMvojQn3YqhSgclh1wI3Lvd5pWvOYVpuYg
5leGNlFiBS6Gqa6fkZJ98TEKUERk1J+5f0gEpjWxyCYpE9Vb0knjqHI0nHmpb5o+/ciSgMsD9OB1
nAF7jvDqtkt81eR+UjZCZp61xESJr4a/sU1gmJUm9ooSC76D/Noc+AMcDetSOcM77TYPVnDf+mWr
o/fqrywGtUUlOrWUc3RyFwN5MgBNOZM1rvy0n3a6fWf12rp0M2JqQwSsimzAK2FiwXCsnhFRQrLn
HMg1OGUXwlCdr2zLUtw5JhNmdC2Bbz04RYWPNqhue2pQ80nWSQNWcl0w5HD3IxotzUNO1sbW7uwX
r7DkjWu317FDNzFW5T3yUarhOGs8MRztRGI0x3W3jlxaIWUbmLssC57Gyj4FKbWdKSJWEh7dOMbL
bi6r5w9x6RonSyRPU/rYWzOrMsj3E66qGxogxQ09NbQu8fzcafF4YqMlZx0iwei7K53ETEKq8n4X
i/K9LEL95vJDc+KDZ5bVfsI5BxjVUPER4DIjkl8cvNr+KinhYM+rwpsa9tZiEJW1NumrqXoskPfr
zcquimBHg/PeHOkvtab6Emsdsg0ed00S8wDMZ5cq36VrDf1sHvMWRppqa30wjJvRqfLr3hg29ADe
64LOfVeqr4VFN8jMG1Rr+MMIsuQmTYp2Wyodn2vAtBD1hEACNYwHw6bOqyS0fvokV9gdN3FUfgsF
ojFXc16IiofsoHgwZJ1Yem58l+nGukqaDyttl5S4eJx0CHKTJr0v6n6gvYJ2piTFra+6AZFM8kTT
I4Y1B9ggdYJd0w1y4+JgbAx8v7UbXYGnAvkAow402JiudPoBSCLzhYbIYanLPF5V9GG9gaq6nH+U
gAs62v07O6J6lstl7SokV6N8ytzsNDDvNdyzPiHBanAYhQG8hyam+5TkoAWisUyJt1B0j0NXYQbF
kAE8ZWlHIOJqx70WOAzS9mvv69ht/Py+ycx+R/UT0dItAFCxSYPy3uzJm2sGLBC9gEYRWg85NJg4
jfJNwfRTy0RC/UqtpOy+J9XwbJXiJXJmUoKuP2LofzFi2s/Y/kI0KAsroE9KVhgoxiJsUBcbuGVB
HNezuqIls9eu8zNp4i6LzrItHgnmJixOEVqYJdLa56mzNydiafWYAGcYlC8+itxFFpvfp7SLVoam
3pnHdKCiXAJGKlIr8HYvSqhLKRkXRh1rW99jzZwF1OTzzN0EopDLgKcC+GR7rXo10uNSi6iOXl0V
V/fIjTGJ9+VtMvIr4YGVFITpcBMZ4CANPoSuT7G/aB47u3wXZN7s46OddhOF1HlJnZBlN9TAmMeB
0xjl8oXcTKAugaI/dARmBwNyvjEHd5eb1ktO7bAd469U6jDwdUZIYfNBYNrSjTbgmgngS8YVVmD/
nKKVyXz3i6Nlt7ahAYEuTXhaTbNNx/hGNeK2RhPqUTittQ+gGj1SfB5YRDC81aH4hnZaAEMzH925
azAPD2H4hkoZzUdF5jT5woOc3UZEFMuRIJ/eOjDDZIKOL1oVWXZwZPis4umQBS5tAk1XiySbbmXI
qg1f4DOm6YJJGtOsaSp3iLJe8UvujAE0XuziLUnopOPmBcL+kgVyM/QkGcOcep0y6ySm+i4KaqqG
YLVacAad3pNnoR2yZ4mSOWdKMmCrTQrS1mN81bHNFGmM6tvQAsHgefM/ud/IjDQn9DL5huhBYtf0
exssx0z2W4yyfPS5YJA7M9Eqgq/eHCib0rHJ0/QuEHDDtLrEhcnMDpfPeiyZeo3gjWPmokiJIg3F
q3JSmMQOBAMmJSgbGJx84Dok5R1ESrKoIrITUFTz7NMr3dc3psVQG0w0VcIMw1h36zrmbVuE5OKN
QQZ6MXJXExWVlTbKjd80kKH15lvv1Kx4eMj7igwWSyp3k4X5PYLRbQj1H+zNfYbYLwyr9xp9oqOj
x49tB9obsDdTZQBRHf3sdmCWRbazDTUu9J2X2WsBJhSuAkRBppOQh+1Eg5nZ4HJNGFmdANNrCLfB
s7J1nkb9gonIUTOijV6VC1+gWXUR/mCZ9FZjP3BFYqhNmXUkjFpu+A4tKCJV1ocSMuX7nHrBDrP7
Sc/vSB2+obM+rKibY3vITST9VtCsUdfGPqEBOGfXqGXh5s/czmn2DpIBY2EU5JG7AfB3Rvtz1kvn
1A7jt0QjAD4PKuINgRsRfoT/KXzWuunFNJDUMr3asbDiWaAemFoZaz3Ex04M0VPQcWfm7nguEKeR
eSQy/RW4AUEJxcAX7ta3LZe1AuGTFc13ywajKFLnZUy+wJ+lYJh/aQHHaGkGGyeqvgamfSanM4du
2J8ipGsSpGiZldcxbZnVUEPMD8yDnzLZVpn+TmBDvYZjtQpKrm8QPgERZSl2rzA85QCMVG4+UmAn
VKsjqAZA7Hxr1BH2qqT1HxxiLIPAf3Kn+kSvicU5ls0VckcbB4//nqL7NLsBPSDzDDnZu8E0TnhI
V70GXTCYgzJscfKSHuZi8go6CLaUN1450ePE82Cqqp4maniCuMLEq7bOAxMIqiws+GcA6oRy1EtA
Og1tcJpM4hvbwHqHwfkCqf2rHVHCqiYdqXhFMKdWROthSK4C1z5X+Xi2GjKmDco4bUHEVtqdSMc+
EnWM+C6avgmLimrckvcYGvFjMcPnEhkkCKfBJED8mVeSD+SmPU52XW+6rAT92HGbmLRFIoJ4SBm7
0jltm7h2dyllU9gKekYDlef1FNLjkJw4THDJ0qeyuzag7YVd3yyHcedm7nNrF0xRECDHkkcNKU+4
vli9MnNd0CpPmnJViVurMBV2bEoo4KOusWy2NSUxNbrbzKy1RV4nx66DaeVYDE3RY0m8COmgMaKj
0P/mDyU3GekWTYZjxJVqXNpAimNWV1twmYjQk5cIRhYwGn/phaXYMrvYFtJONiAr6VpF00EQWZHT
WoNOSLfbTwQlXSISHAbMXJgmK8/yo/NIxGq5P1WMkdUQRMrRGgMYqd6kDAceB/FpHAvEUcFNpXxS
CLKredpOKhX+klFzmjWYBmdVIpDb1dAHLOockODqQ8TMbtmBG8A17d0QQSOZq19pZpLtOz04OwHo
Y/1aRzWKCU48TTm1qTSybnpT0L2EKbpKOuu+rJ7KnkUW/bulBgo8j4AcNcfatMYDnps3UpPUBrDA
NrM9fzkaGukTaEM4oeqQdzPwarDaVUXUNRe8Rkc0r99abwxOhVN+SYbwCoLqt3kyvc6n5qBnWPVG
lt8Q7ampxjqUn7FK480QQeHx0id0NjAwg0d/bg6fuT/PrJ9fo7xGkDEGa4Hnlf6ZsdU66rZJehY+
qLWiGe4JgIYEMRCtqzkHJPwsbDqvuA7C+Wtidja5sqQrqB8wCjw3uf1kIEVYlPpdNDknFpTX1RS3
qy4hoJ7AzEVsje+cX9irk1KLrKVsP8gDgwN4zpD+M4kWCMzQM2vuOgqNBxFiOzDkAMjcB7BYevot
lB4aCDR5m2sKhSR407R49/LsJc6qF4uAAOR0ng6UsBsQSeObSblUzDw392ECjE3V5i4qMLbzx+0q
0wZGN3UJqKLsTRXyS0UvXVpazd0xGU99ScCYAzYJZftrprCQonXC1KkZRMmVlMudNHwj3spbOlPy
reeSBl91mxdBsLSTJxi8OeIT++BG9I7B3fjeXeCiVq/UPhxskM3BdEYswHByXyfM5Oq0uCGypsKD
Y/WbZuhXlsbcW9HKDIP4TXNldwuofPYs06EtiOoYDR+xas3gj9WeInoAfqqtGW7jJ3uYfVhNf0RZ
VB5YHHFdsDYe9ZVu45NTlhYQkFy+jPShDq03XM9uRMP2nyj070c7eigrEIUiaglvY/69kFpY0WNX
L/N4PXUKgQp+IqLZgRhjmkIYU5PeYt2hO6n2jhsSoDZm2wnx30LctX2G7lwL18D+QDVhBATLXiE3
JECk79F8hp6wVglloomFy6z3RaKFmmtTYuaqA8tehjHhU4GLjrrSdqz8JW4dHnLc2QaVI1x0+R6L
MDomQiyXhRc913r3MEDJBin6POHtJxPWxHSxdVvGsNYBnzw1xgklI4EPQ9OTATV84ObeIsYaqbOw
okT3ZWwrK9iVRmMvR6f/hkvr0fIqZulZdd+a7tVgcOnHmbMyyPvdRgZPy0wgkgmM9MjNGjce8Xmz
vSEAg8QqFk1bD5xrmWkMwSXa4W6o3wB0m0fclws60WBUDA1zjx6v0aqi1kKP0Ggaiu4Ik66o3tHx
ZUt8boCh+wcgceDshPiaRH1CE6e/zoVLMQee1ERayEIHmZHrtjU7pwnBcLEqqbh4JDb8YcqnNyH5
zrrJPSJL4ftlBSccChW2DyYm0hLcKR5asyGwUUMRB+BUsMcY7zaexWrI9MFTleW4dUZaDwPcIJgN
3qqucQcjYm1H/01Ste10iuBm0dTbLNaxL82aUgWG5yrNIS7G5JNOPo/6NOwebc39WmJHzGU1b0VM
i8oeZEjMA9kx8eq5zlVf8iRjEHmNgwnwIniqhfE9SHZTXrYL/BV3Qx1cx20lljCaniikv6HW6BeQ
Re8rm0sVDLe2YOI7LltZHGr4p1aHFZLVur/qYjg+FEAmkxJGlxRQgjL9WFxLZvrrlLjmFdLIA3Vn
NDAFC+2p9iA3dMQBmkmH76ktNjww3gDGmTsh6YZpJfoQ10nGFax1+6oTwG1jiwp8EtpXRWkRng3r
vLdHbtLGAtCcRC0phQQm1EHTrF0q39KGcphBwlkOdTInCCkIkZoPWWiil1to6uB4G9+igqeEHNBV
QSMMAbxuvZ6vneLZuW4T/2AM6r5PuJXTvHsXpXaTsCIhpRGPSZxzqcXcmjAk9HXeYrnxfId5qYQs
VHbJW0CSMmXL4lWgxJbSwDkgIFkqCZi35dHUOB6EEQMds9MHO7Nl3MI4vczHirVUYzIpo5LqShfP
mhwOZiO+k/DwSo2MFaTN8MgfzwoZ6zhpeKyoRBqw6LfVi8xZF+jlK6DQE20l5D5EQqoo964LVz+k
YAh6f2eV6XupO0fIbAzYWbUlLexxKli3hOWwLSbrnjUbIqcJEQaO6aq5n3yegMULetyt4Wlr4r15
LCKsXRHc9CLq5D5lOryZLKdf5KP+EKoOdyood7t1e+qS1KnorAA/5eEZnLSO5AMueawH5LtGQjUr
0soMBKMgUINxnZnOs6eKxzin1ZTxUKSEMyyCvCZupfbPJEgQM+Ss8hhdb02aF+e3RJ9j72iN3Q0D
IaUDDwGmW8WmnBgAIcpuHYts2SwPPzINrxgYvOkjfNSRFZF5NdIOB7fmIHBYRzlPPT0jQs5pE4Ta
FH4HVpxCcrYtGoo6eHcGBPAFLZ5LvnSCTazKo8+hc1pGB8DUwIyy1LmZJEEWabIvp+Kamdu+Jkr+
ZOXOVRR22TbQYFl2WvpWRNAhcIe9S+r7y4GvfNl2cyBrWZcgROcy8+xZTdrvMrIUfxI1AkWeoZox
HQB06tXgCJqjGULSdgSS06JgdekuLFYqzvJ3KltHfCPfVYzD0bGItc3QNa1D2wEe3FDQJQ2ZL7Nx
xmthElRK1W3V1+20FrltLWsFg8wRVb7G0rPv2v6BAL/SaWBq0iLdJH3yNamih1pvnpiX1xvKkVxO
oFVR6jIjJWEGMUTThuAKWYP3DVNukFcs3ib6rsLMjlRlxx1Z3/sKgDQ+AYY2kl1y2/tuevgPrLG5
w3O5F6NTnjPC/67//+VA/1br85tAiLjqHyKjOWb7tzfc4ISb3HXf6/H+O9EA7T+Trucj/6c7fwR3
P4wlwd1fC35l/j1vf03rRmHzdxKe//tBV637/i+f+FTx2NY/bAQyAhy56wle/hXwrZn2P5DjoNAR
FlHdujD43/wz4VuyS4ckYbkMyqSCsws/2xz+rQnrHy5zDSktF7yhPot//vnv/h8kfNtkhf8i4rGl
jrRImN78+1AEwvRn/9e3+ygPmv/638b/8WUilIxoo05NLk650clDO42vbZ3MyCIUNEpSOA98zz6P
kamtxtTpNojj8NzPx47R8NrP7y6b5uPRSwesRlV5qlkkjKU5nasoFo8OMp44rn68i4AsXN4R/Nbu
80B8GUURnmXBIqAOEMqFlh6eU83Ib0Mt2aXCDc6XIwo/E0sCc8XWrGLWTYXXauccnTYJFOOaqUp7
uryCVtadgs75ddvPvT9fYQXvPj/xc9vnq0ztf7kufpz7/5V32akgSZizZxHz/vu5xpfrCfAvtsdE
Vbjzd/HLuZaBlbDQworBKN9UdXN7+eFosYCZBAT65zY7NJvby450ALN02XHZ9vMTP3dEqWUcpcrM
6r1vui9m07cbml/+WgAgf7y8HdKMt3YrHkOnaDfd/JbvSTxaJRV7UuT1O5WYsLl6/IIVl+sj14xi
bjrFz6PL89fVuxcbseWOZFMiZWiDvo5YhfAgi8e/P0viX84SGYOzgk13LJ2HzZ9nKVElWTbp8D50
LAOCzAsNMFS48c0Q1K1jZvRLmLaIVTg4WPTr+GjEDqj8qvCvp6ipzmXZPASWGF+zgKjHy/ZCoxWP
Z2vVp0SA5+/JrNhk0TFtOqaehB5b3ovFI3XebDp0sLPaRcM21ip4a9Lm1qQ0fPRNz2cZ6DTa+T/8
i50/rwvPNKSHLM+d/8nc079fFxBH4q4e5HsME/rZxna5lMpURwz69d1I4XLRBwUKU30u6unZdB3q
BaZZ3yxfUU+M+9COe1ifLtDXy/sukwB6XHsTMgChYmu9q8srney2Ky1mG/NDXgUj6iHd1gFVaAdl
9/kNrHCE/xNhqibVsmUnnAzooeUd+r/2Kln2O0vK+78/Bxa6xN/vDU/wrdum5KEmdB58v5+DxLVQ
8sfWWz727tGdkWBDGlMxR5JGnE4BvVhIZmFh6NaIsahQFmlUrf1hWJeIp75RSPwYUl97yHQd32Mi
dJh+mnOjOXD20MHI178Otfzu81Bi6dSmSmxKNlCOnSdptC75LnTK3rUApU2kxfZV4Oj6PncaND/z
q2DelicQdfKh2sZFM5H2F40vaejtysDTztLJ/RtjzJHNzNuxlvRrqBoAQv95mEvZ/ayQRH2Oqahl
g+/Ff/N4uTyqf9FjCl3YuqdbXEbSQeZp/fEoD1q87i5W5dRGgkB23UPZ6cWNFSbMmEwyXG7syEd9
z47Lu8jyi5u+C9/zQfmHbJiOveY734awu9dpazynTdjxp7P0IOwgPDZ5QPiXUWHi4dCg6+TPQ8kv
TtfS2yZ1gf5ofnxkOblbdjoYu4AH+b4NC7krNOPYMWE96fOTp2a9whKkOV2eQ6gaPvfh4YvvkJY9
p1Xb3Lr+aF+HmRetqUar14qkrjZKsq+2Nt8Lvx+hU9mHpUkvYAgMCpOZ904r9aGVhvf+15bfXgRU
ea+UV3bbge8rVr3zzQhUvTCjtDsTb9RuJdmRe1O66QnuCMxsYRnv/+5YLxxexoKKqj95wA3zJvhP
37Ct/3aTzOO0RNzrIfKZv15Dn/f/MoBwQVOlxJ+1GDyAZ/jV+J8h+SknCuSei0ZGsydCdWv3ZjQK
/3vcTNuBAM436U8YgCrHPw2T+eNDXZU3t7qLK8dFHX75UOFm2W2ZxXQLW+M+NssJlYtjXmOoRdPP
d/EK1PB+dI3pLPus3vHMmoOdulUBYda+Yl5f0mHoV9TpkR/oun4Peq6QNzTU3aOOT8oQnb+TYnjS
EcjehHPve5xfXd7+vvOynXrf8u+fM8Yfg7C0BKpqrAecQgYYw7Dnh/Ev5zAl27KWbg6CA5rkBCkh
sPehEfH3B3J8B6NNkAqtnl/eenkZXOlx+BAYYfpSYLCIdbyLfmpkm6o2zV2PHOfFQEoGkmt8df/a
rubt0z+3/3F8gsf0cnwrOgJHMt/cdTgKz+BdzoHq3Z0juvCMY8I8NmVwsuZ3l02ETUeomn47os2j
k668FNQQAVUsN3OXSjFWrr8+f/loPRu7Lkf8/HxoK/PY1v7t5fg//g86y+RjVQ8PoK/53xNODwGH
s3GZijlVVhPSo3/BPsw48d/t/Wti14b1gM1E57D5H2K1slvLMRxZ5PC2tyL/Hm34aPB7ps7o1oOS
CBAu+4Tj31MQml+HmsuSBszIvkxoN6SoIR4prij80p116IdMXbOz3jiV4CQi9Kai5njfcn1fqsH/
/seH6oEsTLOinFgTSLVpIT+cQUT/+JBf7x07+PEhHPkEEAj+XmN+dmUJDchSqDNZQeZj7fz6DoTq
AtEu++bp1nzk5d3lc/OR9rxv+tffYrKijvAt//E5u2jz09/fA3+Mta4uTSkwCDiuawF+wl7w+y1A
FpZH8ez1Mm/qxlYhadQUDbBseh2S2SFpQlUsU7X3VDquL3Op8Z/bfx5/2Z4i6c/9wnoa49ZZV1rE
2IbfjYzRKWhuS40GRpWUBLc1jDRr2oKzK5++kqyt4QqJCryWRKpXeg5v+MOL+8LjiwwKYhoikmye
JYa2yEzyUwlg8aSHbnAcBpzB86Zfto9QcVO0S5tEJ+RrMck0PBqCIud8HC3ifvH3Z9D8fcbmsmoz
Ld2TOCxMgymq/OMhEmj6aJkK0Wo4VTeXObmYZ+yXKXoS5OciGfKry3bmKu0t0KLZ/e9Y1btFPuZS
IpI7unQ0qGby6vOHVT8FaRru/tgeYOT5PLbIGoFgeV7wjAjlHH399/8q9/eZN0tN/CQAlBhYpMd/
/xxe4hg7MMh5yt+X79GR8Qc1m/GFGIFphVtU7DtXjS+uR8ljqNzHDIfrEZQGJXF9hoeYAn97xWFl
moFzRVop3YF2lDBvbKQuZzeS8Q7Adw9ZDf75siKY+bI3m+edvR4luzqBEe2HH9oAgj8YQpqohk41
DPMEKAd/bqraGUnzDQoCFgeE9Optq99dXhVDYtyBNvJxTFo/tv3c+/PV5biimrtjl8meEYMNR8b1
YLZ6cY64pK8TeJE4q3oWwmz3qqI4o66w9zYIORdI5nHwFHUBlrV2FRrHXugf5fwO8fTnPpimoDs0
8GdBOuEytbMbfcL5AeZ+fCG0K0J7IHC7z2+dMGYaOsqHn4ddJouJTr82DtFB/P337Bi/TSNcQziC
soGQTCh0naXoH3Ntjyd4Ers4bSunjXahAtc7iNA+F7B1zoR8bNza7k+XTRAJmhVQDnKE5531EDow
XfiArbU2tBJ+uHXy4wMWQMDPq7wtq/LQo9vWSPHmSjBZh+YpbDKXoGWjI1QGu1EB/Lqv71LjFW9M
fPIjWd9xidR3fva55fPNvIVjGjeNT59bCLn7XId1bU1OUhPW22nIaSHPT9XLW2N+e3k4X94Ch/6x
NygdIsF+P/jffnaQsv0PT47LOubnJH0+93imOO22LW3H1fU/nr1mlFhN5TnOIktGvoBS7Ht9NK8/
L+3Qm5rb1DE+t1lp2WBBJHGanMAf2y5HcDs2t5e98+dRdwuMUFl3KiiCLppcxs+XV4E0kmdPNFRa
VJF8bvu59+erwhDMtFNFw9mxIzp7XPaWRgu5Z3BjAZBduXzjn9sZEfYtiqUf22M9WifIFf44Xs6/
J/eD499fuNjV5nrZL+vEOWuYia8tsCk43nzx/vHkzchZjWTrmBhacFxhKle4ymX4blRHEYzZ19pq
rCWRDdWNTa7ZwWVEXQlcVu9WcISibXxpKncTeihmKr3IvwWpuciMwv5AdHw32XbxxZJzH7pV7sn1
OnNbSmgqUVF2x5SMm3XiKP8B1QWdXk98ftyxCusDJcvdKHLslgpZHiGT3mmSJjJmSds/DxWqWn4E
Ra2IahmTEad6ep1GSu4v26J5x+WQMM+xJ39OTQOFMPjfDbjDPHBfBugkMQSRYh518clWACQtf2O0
ebEM7GQ8+RY/CkA+t9YQfx5x2XTZmUek9xmh5u0uH73s+Pl5kK4kLKfjwGdp5Y6xGdzgbEBtrwbW
vnbKepDSn0+bEwEDgY5t+qMQGM+UaxWGpLzO21qbBodeQrT8rBzGGisRPnB55zSh4nR4jocTzJkI
v5MkUeGoDhaFNXeAcQRfXrl9gfVejrTRRmobrFULORhMSP8fcWfW3DYSbOlfhAjsy6u4UxQlapdf
EHbbxr7v+PX3q6Is2m53356Zh3kwglWVtYgmgKrMk+eQgDxNQvK8dJ2tSwrFKSUbcDHpQ/jVmNYK
Z8evZdb+bBoDjl+3WcSmv9Pvuy5G/EX8fOahuEXmZnpujMBfO24LM/vfLSayqRfmwKsSkacp/Vyb
5OmoITdJh/CfC+oTPh1k7hCQQGFXa/I7+UmajRX3xtnMKXz1Vu3WqQefiZ2X5NG4/DSq3B1u5IX8
p34/oKiCsOmPBtciMeD965q1jshpM3Y8NTp92nPgu1MTgwdG20YuGmHBX1lOwHuKu2E1Tn0frry+
eC/L7UmeBF9t9Gsh35vhj3B56co1T8ARrizBFgFFh7Hx+5l9VdlW83Wnl0f5JyFQkN2NAOLXpXyN
dqHir4uo3EAppR3CPPZup6TzbuEyiPcEdl9k1aXemX0F3rNyXF3q5Ke+qv44RtnqL4QXoYEh4PUZ
KBKgu0rDP/BxwUF529WaDVKlRnhkmv331sIeSc+ThqqolC01eqCp6dqbOLNgTKzJyV/Phs0RJ/I1
cnJSaKzKOnxISoTVQamT+mVwohIXTY8QSREWstiQDH+jOuu2s5ID8pTvF0hkfy6mU5YcpAnCOq8w
kwAmEhaX+kvXSx38PPd93kTgOluvB6ZHMmweHHqkh444th7jok52WeUUxxh+KfLBqauqmbrBfdA9
u9/iwAtu5CX++FSpUbRjf3uuT6Y8PH+SZrI41sRZhwBgt2UWzo2T9sBoofQj97zzUQDz0mtZOjdI
Gzv3gPoPQNLCCGid7pIedYWwLV3kJXfZ9fTZuZ+ZEJhtvchYlXVmHMpE33WZMt7JCylG0109ZU95
qXl7cKvTud6qmm4V4P5bXmzhnzEOw8zm9KO7/IT8x7l7B7XlVgt1tEmgAD0oglIPp7b1HDdIEcC6
AmhSFJMAOg8fCORGFksvQPQjj5VrWZzi8i6wGvvOL0t8hbd1Uc7P0dxmp8DDjSEGyELUXC7DD6ae
bwHIotYKyPaZ2EYMvjgNtpfhPceCmNiuq1tnGL9lY7bKOHS+NpD3bKKe109rJu7LoAwE2GP1s+4g
eghleHhQEqs+ZQX4Jfgx588ORJ7QZETDCcoz/9pJBwAAokEMqeCKes1Tf95Ax/s+JG7VlTSwcKiS
YtiFh2xOmvOQZkgmdjTln8oY0fJwip5TkC4Ec2fi4l6YPuQ99IPyefmrhSksAlRAf7KY2JS3URo9
66NB0Pb/yuJjlssYxWC1O7bkPXCmAcEkL3p1wLTu8AG4S1msLKCFs9llh8Dpo1dwYY3XFC/V3HBo
AWWPPi2dSACdV13J28MN6vi1LeJHqIiLEzBr/V4MLTs3Qwxt18fQrUc+HOH87OCIMUZn+9vQ5Mbz
01GTL+z+IZiPnJDExBdQ/QmBNstAgdxpPus8vtmaOfmz1w7BMm/4pkqHDPQi8+YbK/KsrQm8bg9T
UHjQ7TTfdM5k3wJbd5ZIoKWPxpjxloMm/y2vms+WW0zsZ36aj9BjHMBVZf00X4WL8hkdh/f5iqJI
1lYyzzfAt+wtuDESa0hsJw4X32qAhJaCMug1jns8oLhQCn1aownbfzbSBL5tYIunTuWOaTp32MlO
kSIY+n508opA+Za68JiZ8XsnRFXeOxnko+wqMVMgOqlJaLwSyT7PhNf63ClxFGhgxUxO7P9tpsh/
QMXXsUCRFLfGNIxvFdwxidbGXyM4oq/avJnuYfAdtyMpQFtndOoHcihBnzZ+9DVsUC3Q9fktmlx3
GVWVfuhCaLR0sruW9oQ3D56F82iJGI0Q/nQ/aNW4VaE42bpa3jzMYrTSjlwY2My63Zh+NpKKqdQ6
UqXZrGZvuT0jjaQgmS59JtW80ofWe0Mi/bdqpVHcP1RfrEnY4A8VjpqyXZlikL+PPXO6/0O1HKT8
ryux50BfoiPVof7D4i/zFrCL/su8SJsbG9WHXLfsSk7PFvzG//w3ybFn8cWQQ/ab9WVK/lT5N8mx
29AGiNHpaCYhBdMtTA/qvRos6Fbt1Co8OJPXPGoQ5xPT8Z9NkE67olehpxQToNS3ysr+53q5TOgF
VhXBlWetjbqzPeR282MfGXdZ9TUhf4XIAHTZHqlFT+RdA86MEvdmMltvZ0J9sJ1Kp71zYPNZ5K2p
vQ5F+IgLyfz+o3flwhoXjOHwhMbn33pbeP6v6hnE6hTk1c5s7HTrFhDRWogBLMDQxJ8nY9rIOzAs
PSh27fAtbscEfH1DZCztK2JUU7q1Jl1B8ZdQxUcnFTLkFSyAybZX0/Z+qqALVBMXdYexvVf83t4V
KoHWqGshX0dWHfdLURsbafyHHrwWIFoKca06ZSV0NMPoQG5rsp4co94FuR4+NYOH3iwvH62FW6lV
lPSIE0w55q4WLGQDPGhPXddGj4k7BXuotVHzE++3MlyiOBR+/m1AbXJgyKZdDohLLj1WMFsdY6cN
FuSNjntQLAQ/yBcimOHjYxpK46lz1fdi82tRtsI6Oy7rxIi3faO/G7eiqNmZtqhwS3GS6MfNHJP3
PTSB/VDPXXBKA5JRYtV6kFVVSxZXWvvNNdliwhPy5w6Toymg4MbsCiGT5uROGkpJRN2uSl8lcivL
lt5AZqGMzckTDg9j8JytrKuljf3RRzZLQ5R/3seRiZYtkpCryU61QwYFO8Bx8RGGKvXQszNckfSD
ivelOZ31+d3IisnrhHtfRyj94MiIqzxTZOz3j1TJ8CvZ+jjfZNUU3ZxLsuGH1aigsyUgwdclDCr3
etaeiBLNr0WQ1fycOOdkpon3UIexfu7VO2k15/1JVl+sjKCeXvsi+txYtnoHDUVyP2Ilq9VCrTcA
ubp1IcYSVlAEq3fQYsKY1c08tZDEqQ5ZOvvXatcFK9/1dNiUXP9aXmTDhIrouSjrkHJwkKD5sCHz
IFjB866zS/zF0BEmhaNn0PWV1rWm9ddhMM5sz4vs3lGKm5T9ycvgNcYOEd5yKYuJW4Lot8ka0bPE
ePm3TjpqiAQxpptknGNggqDt3VIDMR4RXU307rWba3/d2Ym6jTunfbJ191YaTLVJzobvkb0peprQ
6gPsS6IvDXSLl54QlCEPnMIQ6bTTsar84WDbuPQQmB+O2TiOBwO9Iqi4QesBG0h3JJ8ifyvuj1YU
dVGUd0+mae+t8t6SrSHe/nPrpW/eZkI5NByOyJ5+r9qYyKHVa9usRs8B2rj5adDSR7j0sr8+DCag
UtvBiUv+BNCWEflTO7vwnVu76iHKRv34C4irK/wfzlfUW9CiiGr7QRnZoV5sgXZC8BhUBTASskLM
sV6yoSt3fjFX91n+LWy1rAZvbwPshLAGkgqBYSqMZhuHhNDPfo2/2/pNkS2bCk4WecSQBxPHg4vE
7wd9hbsPfwlRsWmft8XrxUR+qiEn6tqKjJSPc4rsGgx0lQeesxk4gb3bG8emhpmoQJOhFxeUDuMl
Qj/+Oml89Vw31tuesBEcyNRYfWttDFI1SKLHXtYZzfClUgfjWpYqq4a2LC8fZElecl+wdFQWjOsf
nYp5C1QTGSJRYzvq+6iI0SxMP+b5lFjmw1IiwuTXlLU4Q5xJqXfS14P7oN6BEBZc03ynZ2v5UXaR
1n7Du0LWxcg77DphLVFkMCBZD2e3kCw7sF+DnP8Ha5v96Y0XR0+V9taag343FK5/spTCO0RFdStL
BhpCJ8eNvc04xPki7hWHLOE0KJZI8dXr2suVkzQ0I/WbmRgOBJr0kPV9/OkybJMr7mGui9tLlzzU
3M1g5L8M20fWBvpEEL6ent8GSLQttSHNX6ymJscKVyHaj5E1fc/L+ithZve5i5VpWXewGzgOB5h+
aJyt7KvZEGZHmZm9QNf+hWC5RV8oe/XPYdx9WpdV0d5Do9reV9AyktBHYFrWyUsXOt6VamfmVhZV
uPXv19JalpWsN7a8Nd+7pEELT1DaJoMHo1I4XIeujaxpOb0OHX+jWbn+CpTr+OpnpN4BX7Vuo2IM
HmLMTGGGuwhC7lD3SfasAMiCs1hq/KhXLdnOy/N7TpZrUT6/09x2RDlJ4TRzfgppEVIxvZAbQZe9
WchXkHzDWAL+ozclLJWi4VInTWRDaaCNJ4vSWJrMZh+RNK2Qsoww4pWRu+T91zE5RQk8/6PRE3EX
zpySW+HGaiYkijO8ppdWgt5QX5y/FRdK7hsSmnDTulDymQ3kxxbMVjeWYPGQnwBtxqRjZGOFE6ZC
K0Ip0i0aQM8e8sUHNwVxW5KDqYiSrLpcLnVBpJESK1tyshy2neJey9LFRBZjEdoESZUvlWRuV6kM
fMJkEd32xStiiUG5Um0rX/IablfSWF4yHQmxfgiPyHAh/WyUECKMTY2+gmVdy8s4Rva1IyjR1koT
kKSSGcey9pNud2kOzMxv1tGsPzp5scyV2rg1gRDscKPFm9EagUFlKYcigczKyaCKyOT6Ag+ASoZw
+G7Ley4mbS19tx3r0l2mfeGthNQhnKZZeCM/GW11smqS7i9Vsv43s6bDeWGRI4scObrPInSCGFVz
DpNk+oT+NcS5q3M4RTYDl0YxMDHV1cXw0jAI667L5m1RdSpetyj2ssdECGy1CVJiECnpD0Ec7AcR
Eq39vNoaeDpXMmCaCbNamIUhVDHCLIbb80ppVfUgkQxt6dyEZEUdJa5jCNWZxFkE52WjRGJ8WLg1
jObniGzl2z7ppWJ3Z8TNNqyteSe3dOfNXJl7tMgtn6wVNqCvkGERu0ATWSLSfEUQmvdhv9ZhWLiy
eif9K4MFOg0S59X/A89mM1S4xWH2ToLQvJ2TDF3OFB5TkKzWtTVnNQwxWryZbCc/uQk3TJu53Wug
uy8zImCIVqKwiuJIQBJ/91iTFf1maNnIF99bJ6NGXkAOFBnIJMuB2hz3AH7t94HmSHnRych8yuuA
dG4Tgh3O7XphioQDze+BtdZsygAc72prCB6n0HyJ8eB/0V3CCpPpQXE2u8HBqTgckLcbfYEL+Iqt
ZfjJaKOM/CAN53finXsWGtnSVgP3muxZ5nNwGFHvtdhrr2bc3vuqDYM7jbR8KDfwMdQHbc69v/LZ
gZcgdPTb2DPmvRrqxTostfFZidMHacjj+LEnV/yZQEu7jlCo3pNPpdzqA6xrZ3fF8U9DRaay6UdP
uZJnMXloU3nrkU4PfE4c6MK4mQ7ITTzKNllVwca94qSirf6pE9wWwxYkFIpe/ueudJyGTKKABG2c
XrXR5o8d+p2kU3jafkAo65F8gHmdu3iEZauah6jbmAGqOjTKS5ehgpQQS5GlUWysdFvV9gZpxFd+
13XbAYrePSQoCqy87N1h9GOHRyrhwQ2H6cVJgBlyWlB4av1ulc1zenCgoX9puoPsLMcyHMVfyHOA
HAsn1mUseVqIm8beByVZ5Lw3FhKXOJBgsiPb1DjvVKdfi5dWua29FOWm14KO69xXbokvRaP3YYkb
kCNUuFdX45z22zGGvd6DOmjy4vRFDdLkekjgpCbJu3rrxhjaAj9xjmEk3Pvp9CDrZfeobvttL7pP
AF5l9wAV3+ukmFEVd1oFZl2ykjuCmFem72XXOq//p+bXopZZNrLgeX7NLa2fWy/F/9pXFSNfhkKU
LT8lvbKfQ7Q+uqkJbi2/8R5iPd9VoQEKlpyAbaMSbJLFCsqgn8yKApnoX80KUZSj1anxPpowk/W5
GA2UyrAiGfpns6ieibbM7U1UTTksIZ0Pp6BZn1SN7anvezl5T4UPayABr4Uss8f3Obf3zUkayjpd
2Ohxxvnnt3GkYZ+Yfx/nMtdv40xi6oJvBF7NXls62Vxde51xLeE/MtImL24JK6eol3AhWSUxQx/2
FxiRbPyoH0xe2ivZ3aH7JRfgMmwTW0yXCoSMwCLJrqLuMstlSFH/T2OcrXKHgRDjhADsxxj+HFXv
LxDDaKzkRs2v5d3u46y4tWJ3d36S2GlzrUNieNuJp0MLpc6iLzlZSVvFVubtYKUqOWk8Zz66Kn3E
Qwgis3NXt0ShxzBqB9fVt7mMlC9t7tfkNnfNXRZU3Q725XETtpXgp5lbKBKI8WKKl+Vn09wKu10a
NKgpFcqwLGBW2bmJPd8qRYLgTO/Ub4Q2b7Ji9L+RCLfNwsD6lHrmCOPZbNx1XVRvZScFeuZbcAfB
uZNVkHGh4NpOlH47ma71aWJTvFBFJyeu6q1iNj/PFI5t/SY6yZnCetxaCCb+caZZV80bh1vdKnTO
znYTvw41AOh5QoMgZk/4OvTD0VQByxEE0E5RZ51ktdrN1bb3PKDx6hi9wlNtwdhZhTdwQxkvYOCk
VWJ6wyEpIeaSQ4+qEa2mjmPCx9BeYxf30Jv8NLQVO9XWCSc4WNXuqNdK9pBF+ndEdoY7s8b/0kzq
N/kEg+7dW4aJq+9kESjEOORv9RzYO82rnGUAk8yb6Ot3fn+njfiBHGv8JqsVm0ic7Nu54TEBLLa/
AOUKPzWvnSDFdfEDMQfh8A/s3Mcn5L3PZn6PjkZThbq9CYKiOII32gYdQJEgAsqJCE949FytP3Ym
0QWPZLovUazv/WRUnzvLhnpG7edNB0vLi+gpDWTPoMneew6iJ7/AYM+fAiLOG+qdBrHF1fkYUZnm
g2rBlCdjyLIVhXHnSh45LMdX0OiR562hjUchcDjckA45XdW1mq0DCUiGLW8i9yHM17ZjzNd5Ce1l
zl7x1UTiGY5X+ysStg8tMIYXp2jHFTd/zHYlyW+gOXfQw3w3HQWuf2z1B4QT+Q9Dd10C7kJCc7i9
SBGX6LyKtMRDM7QvslFeBi/AooDqafSt9t4VMMbzwaFM0mNIbv8iEMAA+Wq1yz66vhT1IoyvS91w
YXbEGytbjRZF6YbjhU2Uqpy7YzyUPKInc4KfB9Ffnp88jUWrSZ7RT8U6rPNVg0Zc52w0S9Gus7xr
76Ely0npadR1FOTCe13Ua0jq09uexMF78HhAbDTnmyzJDvPMeUntUnUt60ZhltEJ/attriWLtlf7
p6RDHt1Ehu78qf6ok611xB99sZOt5BSi3fknu4kXmN/py6mCWioBeb2UxxYrjJIB1oup34sWv+3I
pZLnm661/XUNtdQVAvFs5tl0awetg8iB3Tr5WaIIyZpbLDPZLivUxIPPQLRDg6+TKKWVVxeMmDzT
gIloptA6ymokeni4kxxwqZK4sh+WnbAsfcXbxFpV4BIg1N2f5z7PmviFd+2PN3L2c1VaGxBriOX9
agK7KhnIEyxCo6XuLHjMXvTSv9FsP0JsVDHu09jfo3ZvvDRJnewz8r3IG8FqHL1q+YdOszUb9zoO
dVeNhuvGGczkpoi9ftfZHXpt4gLD6bBI3B49ZCsZb+Qldsz3T7IoTYbChzUsjpZNPR+VOB4PTq3V
J3kRVepgDYfIDpoT321zElW91w+H88+0HUayF4Z8hSZZv1Ba03hRc+U6ElQkum2U9yQdH2R1W7Y8
/rKK07iXgoNBtGMZVrG/++hUt1B4+3Vf3fP3nDt14CV55pGdh5rsvbwMtv6X7QfttSzl0NzwLAbO
KAyqsW7vA0sHTRRb9fKfOmltrW7ZMN2icvLNGsrqzeKwCisKyb6OKN7X5ggIrogAuxqesxxg53qD
kfk7dJbjXZPk813Smj91hfPK2Emrn7pqJIbA1dwcCUXACAYfx1r+uORF/gZ/a5B18kc4junPPc4H
9ng46laBGrUY6TcM5G8jnTtcRrncCL8ND+fikOD1iCejPlwuVRw2aK9wkXV6X4KUyBCYkw0Vv7L2
/PFi47mhseqqkXz0psTRQKh3Xek9CKpKM2yY1POlZsKtdHX2w1iJthiETSp8OLJu5uwo7UwYKwcX
ctig5Mb7KyhHbY/s7LxGBTGFiahvD7mv8FISISscD3DoTvuxhqoQSHqqQn5h9fsfzgKyW5JyzpaW
HeuQu5OlAWmwCTNDPWr8To3aexnLlGQEwwR7F5RoztjhXwjp1J/HVPkiP4iaUdSID0FoV+cPANVu
z9NAfwKDEw+vY9O0wUopKu8JMumEJJm2+eYQmxFx0CEqn1MlLF51c4iWqhkjIkoqJ3qFk7a79Eau
w30qPnpHwUn2NmzzxspTZIvCcZPLZCOind+93B428o6X97QBlAIKkORuTJTkfk6rk/yKHGhdNtmI
ULb0zSRa8dkD7HantxBtCCtZLa1UhODX5Cetp7GeV8qMZ3zPm4DYiihPdmYNsDBtHBNKprRx8lfb
UrfGVGd/QXYMZbWh5ycgq+W+Mmv4d39YoAxHypre7kdAut7YQzkLRd/azqbkmv+QFGEqaG/DOsye
g2z62jWIYE3qK+zG5VeVffwVm8D+QVGgfuKrSa+7vkuhaoFmRPYZultUPKGkUJFygpOGZ3uoD82t
YqnTuTIWxRHiaej743iJS7mc1rWGchyuqXQd+Pag76LKSw4qWPdk6ZCIdDVrEF05PNchEva+uall
rZUQQk8LrbwAUdYf2QuXFpmqYDg17zYXInsF2OE1pM0gF3vdvRn0ujs/pOX/ljcz63KkYbKVem3M
1mPToa0UQEuKNpMdQtgpinNZXJVJoCAX7hYvCaf5Am/Wk47ywp0eeA+dsLKJWu4nUucWspMDjPM8
hmztW5xWcgzZmlrf7XFwlh2MyysZkQUa0u2TPPl2dkR/FGWjDLhGRtLvFT/7dnZlZ9UMzxbF3zrk
ibWoa2c4QbOZP7qmtYKAVbmDsCt/RKWJ1ESC87tzMYSdpJuGgleBkT065OUewZOexgJs0OKjqxwo
zGCekF1Vt8/2iuVPCx41zUkJyCwt8GRD1ePVSPRwqZpIX+LwwDGDjr14s4JXqG9ipyfuJ96sJP7B
jKwqaAmI1kqolhdJSUKeqScv/9Cp6QH+Dr61GLus4WGH31xeIMkv/di6l4XRI5IvDc57YP974PbW
vdwBy7aogSvm0pnnnOx89sp/dEZ2vNkVQB/O0FZYDYs9uV4P0r8vL9K/L+vh9ITNWISmiyBpbyNu
772ou5glZjlvXB83W52Hb22nOrepqo/PQQFqid9OC7nI0U3h+pG/sNAP560R685SthqEk5a8Ifqd
bP0YojHj6TntN7JWDlGXHDNlH500GsINFrp0tg5LokxGJwIhgmmvCVv7rQugbi1xPII2jz3lz/XS
njfC7/Yf9aWwzz7GkfURqtomuPvHs4d3QIVwEWoDYRsCAGu5QZfFzJrbtdyRs3V4b5XuLFUUe2Es
Wy99pStMtv7Wdwi9h7onUqmnEOCbDTmewgsiPSNxr/OY/FsVwXj35mwQteVhVPNHAPgSYte603CA
2ls54/J6Vwcm3abmVraGbXdU6qG8Z1OhnuzCO0n0XtOhTKJmSLdI9J6eBQhPgAUnP0fVXxjaEfi8
CnXH34duRw+Eh4D8iaHVOflp6ACuEV6HEVLjCapws2ICiw4ib13o3fsnJNDTa8edlUVpd5ARnDOq
g/g6GXSIrWXONXGQcU3iPHhwjhTLShmE7CTeONPRoDZEZ217dt2J1kvRUEGdFYO5zRxyFuQl1qLw
xu5m1IYHDdYrLUGwRlbCMcTRQRrNneEs1ca1UOOMzj+6tOVUaDTZtCua0Hj+qNfN9D5xoVNAbiPc
s80zHvFb499w889EruB57T0y6NzIvktDGHuNTsk+26oCnVzPkd8Op+rGdcJ5IRuGfDyBOm543qjF
3qgUCHT8lpHI1i4rVQdjGWsbIvIdWr9G9JYWPVy5GJgVXH6XJeD5BWbNTKZCCoZcAmRV9t1gwc1f
iA5z6aKgIZZgKE51E4MtXsgGsQRAXCC/wNr3KhoRJJp7S3lnjJaxb4uoemoz3LT9HL3XD6T8DoNW
PvWi/mL/a/0UeOBJBeKu/zHOhB/0bP+H+l/Hl/Ne7OV6fh1fzitBaB/1MaTqG3zKm6QhzhIKOebY
R3qw8c3wZYZW/CrRbeevOZ5WQzNG4ZUCN5bpzPpXRcOVgvrrCy44Y6H1hFimivu9i339gKMm3AvV
ny28l+MxV+D4zS0SZdmR8biakvoToksneOGQXrAnFHxDxvat8FimRfI5rWCoVIpSfwQ65S/72khu
51mPt82cDWgpuWzPxHpxsqan8F/X64IyJefO+Kp63be4U/+8Xoto+F4P8JWVYLWOnR2WP613UJR6
1RulthOLtmNcTFcww50XncOkGaj63xadGM3fFh1m4/uX3IWINfx/+5KhTH1fb4WA5T9/yXK9WUy+
0f/+JRO2Ie429dYz5CU7LSiiTyAWPdjTu/k2sMxmN9ilv4G9XD/1aR4vfB6gX1oUSVovU7/lafYl
hc/rOQjzbkUqvXHw8sq51jstWHPQiJ5wWCEbWxjzNz19IBCffQ1qSNmGTjfv29woNiYn3r2Hi/bY
N06D08I0X/VEOco+gfHzoswgmW9bJQDWXY7+pq0c7byomFDhl8lhByQmqsFRXBY1xOP7okyxKKuc
sge4LK/akeTD3FKUb/4pLdz8+zCgPayXvf2kwB62KqGAvHFs1HejFg1y8iSae6gSgsVcOfmXyBLK
KujUKSbE3VGXcEouFSjhFe824cvahorjbScY7G+NJk+WGXKSr3kyv0+FdvBoavqXeOghKe/5LkY/
ctfIQgccw7LopnSHfuUEYYdSxmWdmZhRrlNror+tE39mvEHQ+n2dSQy2aTRqtBGc4jsIw9/XiZSF
voWX3dvObjXdVGq1sqrWhNSv7p79aY6giJ2yJexo3XPWArbOdDVay1bSMrUlh7VmK1vjtI9h27Tj
a9lqd9V3+AWKo2yEOGUHz4FzasRAesaGV3OePOgY0W+En0fMFql1dlu1/qvsUXHIu45imPP/cSlp
1UVrOaBcStQEDX60tH/WQwJ5cimyVSzFgrMOCXAaxVJCKMN5XPvVxp6BiZYQR11BAxF9mnJ+l6Ux
zcdhLpNTkwzfZ/hwP2WwtizUkiUVvl4/zik5g8Ke0w9yUno97DRdcV9CDxVaYZ8k8HLCuwlNoDCz
my9BW/avFkzfu6gml0BaDZG+b9LUfbRC6AW8fI6Xsp7b4Uut+9MJvGJ6BIrnwm/HMJ4P531XFrih
ctSaxerkqpXOcRcWeZCX1clx5Opif35fnV9M53HixI03CjTmGz/eeb4VPURa1Cz0OKxf51T/Cq9o
8ZXtHvk7sC9cITVwlQ01/59++WjMVvqJFGT7avYL/XFENxJZe8W9jYKyAlqXmNdwY057Z27KrYU4
wdHw3B5tcWYxAjygcpaum79WdVrKWRLTHhER4/TlVE71vTTz8ywIH9hXTd+TI6QVX32tqBc9IjVv
Rjafkq7kodWke91nYY1dfjbIMXtRAPYu8lkz7/SkRRUpbZS9J146vhYNa3wf5b0cZxTjTOl4ykfr
38fpFf4TzRhP4mUcIjPlfVqT2iDHEeuJ/mU9ph1Yd5XtN+f1IH+Tndfzh3HmYHb3owrWvUcwqRhk
Tkj4908w/723/rvd0CML9f88yn+d7b/aiVVZ4cSz9k+r/99HYfdJ6GriRArleeNCVDx4+aKwzfrO
Ju9ll/IzWNez5TxC9fqVrT4gurDfVXUZvcE8ryx5bRiHcYCwaEIldjm1df+W2qC8hSmnleAK5r3+
sbHQWqwVY96RSqnfRT6oQGkSQcD5b9Pmpf4VRYXmH6cNu9kiY16pdoOPdA33lM/8n+esceCmd7pd
0OjWU81mUtZrGudL8HTu9YRm/L3rtn9VscFOAE2ZBYcU9diWUXFLqMhCxJl9WB5w4za2zxu7zDvY
yjmDyIYsNm5MfYiecAf65AOXw0rOYCYkm5OtjNob+Sa2alQbhAfGN1Ym+8mVKcj27Zwitp+GXOdn
ykQ2yXI/rSyfhr9mUd9kVYAs76weE6V5X5mcSK6sbyrjRJQyXlVVpFxlqTqj6pgpbwG6MFd5TBI/
CuLGbeIDolUyVXkzhSQiTBsmoE2rfeji8CTry4nQZNbxn87xegTUA61gHQWfApcnsFI59UaaGUPF
0T8IXh1Fn3Y+NLorWe+PzpHbzYG1ZujA2/XoKeVMd1kHCkbv65DjKippE2MdWed1tLFyJweqSqKv
ch1kkwwvLlzOsh6+7rayoDaBZoG8cBGnHdg2z2Y93UyRErxYyo2MxGp5FpIjATGVjLGCkoEYowVP
nYpoLqmR14Znu/cGaeynxGqfZCe/r9iYBT56lzLm++vQunYjZwwcoE2/DR2N0RYm+AJMKfRfkgNM
nk7lpyRInxTLi3eX+ouZkudPtd6+N17qZXfRGJlavAP81Wx7bRaSbQT2YJ+7gUqsv5Ml0tJ+Kpk/
StKH8FH6tZ/0Pny0SU/FR+mjX0w45K4GXP3LlH/oqhX5Twv4T4uTU/6f9ctTIkylZ1db1AeHa21w
lWWjkO83w7uK2v0XMrlxCji+d91FfnY3VbCqywYl626G0aiew1bXkYNOwm049+bT3Md30kDXG/Uq
HCf9Tg5tOpBuhkac/rehzXxEL0LyAxpBTPb2HJqbQI+Cl3Qi7XUM5vYwtpry3CfKjl1gdW9EvfYI
D8giklZkTh/dIIsEti54cbu02GnTLIQ8GMPvOHTJIWXr4LiwHIshZasYcgrd8h4hal0OKWdy9O/v
EEq0Xa4kNq9CTWIR64F5E+gpQcks4RkvoHdzXRy0Ui+es75NtlGAZk6FTMHLqHQbaZC6/c89IXbk
rhKovkAnGXMOAOYnSLieE3YUFWnTPi72MjvHa1REAHVQWrJ1GKfh3uheZduf7G21GbZ61S77mT2l
asQW0HfDPX8qJtJMZR1cgzgIYME/yU//bidbL33leIjHTFtiBT4eImj00E4Fwj/WmbrhHyIzkT8u
5N3aGDhPLYROFuccIJ0nSogU4ubiph5FHbDjaXOGWF/KsosRI5I7lpazSVFTXzfkyi10q/ZuaxLQ
buUnE8ZEMMxtuLs0QAGrEH/JFuWHmewgB0kzq/m9wYrM90FkD9dP76caYHi71ITLhsAlGqj5XO9V
SPOeGjvYSw/IlEfBStZHUOZuz7QC5ygTOtT8rgXvyehU+c5OWpiUwPjKKvnpo15goN9nK9H6gWqK
mK4M4BK+IdsqV4CEiHiuEwEnDT2AQO+cCbOH+m6TFquhxXLVNc9ebWrrYk6/+8qEbHTVVoBKVdco
bkpTf5gsr9/muU9dWmrw4MXDSDiWU1wqK2d24jfSWn6SFxJCH1pYgLaa3pETZmz/h7HrWpIURrZf
pAgEQsBred/ezQsxFu9BmK+/R0lPV8/s3I19IZCUoqvLgJR5jA/QLvjL6QQlcTfjJ2ozmNGdhsiD
94EDO08aoD4apYOr50Hxot1rpLASHNrVqd9uCTws/dK8CbjazKJwhtdjk1On3VZqGTXIvZo3aSZh
n7cfmXe0al7uYaGFTGLpT8F5Pu2TCiBPgx19uK/sgRsKzjRKB5R120VggTuu4ii5Z3G3UUKZT05v
J/cC4PBKq0DS2Ecrgbb3NfJjHjAi2tML9w2ObG9nVtkrUOowBO+n4jBKr7izmQc0qZbn+IgoSyfe
qMSqwJ4DWKLPeI9kQztmSzEE+XpuQzMeVrU1rAssH0hkZL7Np7gppjM1uQY3UjNL/F+mTsx+tK5j
15lQVPk+q+w61Td6E2p3hK1SAYjbx1uX6/fv+jYhqR2dmuLx+u5ZAo66XmqKYysFCngstSAMrxkU
Bd9CiKN6VP5gXBi8YmCNAcZFYSJd0SOBtyM+hg6zcr1nhWHjyvZRwK54//lw7dPFonoxqSQ65KDK
/iuuHW0Ij9OIo6/VeY46hJYD4yxIl4RaCwR38xKUQi1wj1amM6y+lv6olNIOOzLbXgcEh/tg2bUH
inANGNXaeSA213ckMPxbIO9h7Qjji/fvG41e36JriAPjmdBOvc0w4DtSaEbxECQ/AR2CPQbr8vMI
7sO/+v+Mn6z8PR5Gi/aCeTwD71saHruhm0NbJBKOhVO7ovuCX1nWpR+9R6FxlCRkR4eqHtmyq1Sx
vva1Vd3ceF37eYD6KOQ6wMfK3WcshSHEELtnIKP9ZRzE2XeIYDC34ICl+eXKQVX7/FcAFseVzbR3
VGEcUs2PCpLi5LYNkmiaYFWNcLMCd7jYuJqYVQswzCSPX1OY9tXLGvIHbQCuLM20qzBdQyfgSZQw
eohkVT8iLRMvOO/kD+TFln4uxq9dVNrLCHsciE9Z2YGL0t1cYwONtETGeIlcgLrtogzuie0U7kco
SS/pV0RNk4UgyOhfHDUnmGJ9atLoNfi/z+2C/qYo5Y4F9WPcCtTGawgE1fgVIi0eLWOv9u+C2h62
kewAxisddUnrZgTWwUbeAJNIDPU6CS4KSCUG75NQG169/6wT39nPYsq9HHZBM/Ezg2xBuPxolv1Y
39m68qq7ULPhZ5ikNZCbirYulHLuAYGA3qdbC3w3a/s5zyV2cURvHOUKxGXjDb5Nai29ODtaLtZ8
14hwkitDRwDLup5fEZZ9cgNTkPEVVtCLzte5tCxhpzhHxp5uB53om5UsuuhANwvXfQ8b/TQ7QOBy
3crMWU5MNl/DBrAg/UH30ogWHgS/HsMYCXu4DFRg+YOsht/yeywSa59iGVZZh7hLc5iIdYHaobqO
mr6bZsOqC1OxnIESUrdLGOAseRXxdcVtdyVaFT4Yo//EtWI4SGJgtAZFcqqBxHxoS/ep0WJj0J/w
l6wb3vtHxF/7/4xPtdjYX/HX63C/WkDKaQdhSQFwqeltQFyJTtDx6g7QosmhvFLKS9zm2botwVKq
GG5h2P+yNz7aD3B4sX+5/V3KHFiCdkW3L5U1fjMY3BPiSBXPrcGyFV076jxvg9QaPFj1tVFszbGE
YzYq+G22rvW1PQYDMjBT2VskHICUZbsTruOsXahBQzN6kDvCnYgxhZ513j8GrO8vvtHDYVdrLubw
plrLKUSY1lbUYQO+2Y+RDsurtlkQuIXCvB6/Dpo14G58DaOrUZjFYSUx1XayQuIRwkjuUN01LK6A
KDKGrwkE4wl00kXiFpxZ4xWWLuXKH8bwJkbBaQ8elL91uqy6y8vifRJWAPMkM3RvgVnW5qaOXJda
0SgboXTUaTGkaJLyiMIC9dAYdUO9aIAZtzDBdbvOoOAGHhb6Gm0rgYWCC/bSLlMwlOFCkBGgv4Kf
SVtCMmduOhilZg6G5V2jeQB6wtCmKeQaik0UQaUJPyE4RWsiMzUFSCQr2vZRk5ve5yaN0kaTRsGh
FKtwEv6+Zj6g7Fp4Ke75txppy10oPaCudFNWKO+GY+Ygz59AOEiXwg0RYfmElOJMRRiSBvjANsUi
6DcTgbqUyuFsihfOKojXmZlEKsbKnlI4K933XRjfJEXdLADqrt5YB9U12CJ4qDHH6sWFrxf1t9jF
AYnkw1NRh31Mb6PmfTpTPRglEHlYRRHU31EZYPC2hNOTbVvVOcqzw3WhHLhtdZ7M5DAjHSmiymKI
oWPZTIBI6tIRNIkOwgprmkStDg9Z4IJz61wy80ZmobxvCy++yQfoDApDsVcAUgQ+4MHax73HXi11
65Wd/YIVdnGEW7ezpKgeSlOLOMVLzBsGUdGWbagfRZxgB1OhcEOzhyl8ibMGad84K289I/tF3WMJ
i3uQo1zw4PAnxQTA8pg2z1aEZ6jRA5sobKM9Yk0ml04S5cvBseTJRiLqUVRqh0Rw9eY3QbKNbD/Y
BoAavrlmuucFGx85fpgn4GxgMa/7abo/hs48HWR13G0MeyPAhUovzFCllYI5B+OFQrFn2rJgGeIc
lC/ehU5pL9MY/L4wmx9wMmpuCwP68nQ2wNx+Ppv0WRj6Newef/dRHLRS22UJGn27ZxzJMp8lxSXL
2m8h3pgdXBWKi9KHuX+ycebDCsEztlj5FUdArORtCfTkgsN5+2viJVAFLf3g3gdW5ZhPLQi9eqBT
ECmoTdwjAJ7ZGhVMcPHsKF4cGyZFOgCPk2SFJJiCGS0uCW2Bz5cM4mS65J6J5wnLN5ZsrHsnD2AL
yfPiS2EBuw1aNlwr65ccJOifU61+uGDvv3jQJlxFKGXdJo0LqzNQKQ9uXQ8nuo5rCes+iuC6SNcJ
oXbY2UO/qgcbFsNaFdGH/QN0d01kDbUgIvXlllI75DCw89J9jOQOzfxURNy68ahV9hP88fQ0Ixk4
TLgM5D699ivB4+kQCVArAB7ODtRkMgVXraq/EqaeuqQDwMNfEX9ewykbtfBBBt9jIYmKqXgpAjj3
5gx+nK1jji98R1DhqWH8bELcEExSDTe2rGkjwQvZ/DXH4p279oLSXCYyrNYpdFL0S48uoR+lKzC6
p68jSoFBmMU/RgGRP2XG1t0QFfG+LoTa8iQsHnMXJscU0rMUCwR7es1hdPb31XipuhdkgiAXupNw
unsISiYeLB7W8CpSzk5AzPOhilNnb1oRnEuHGjKy+oD42IFEOTWS2quW+waQPPklcSVUyvIKcksk
AEz0XGuY3js9lallCivOHenK+vA9tIRrzS4zZgjGhG4JkD5uMqCjjaEB7di3nI3pNh32/xYHgAay
WxtazPUaMsdB+1gaReVsaG1n5ku8gSh6osquc3FDcOnd6jutVw3LCaD2Vn2HNob5ZOrWn2N6mxgk
CvqPHX9yQV06ApE5rGhBMznlpeqM7jGfxujot0B3h234NExTdKTnt+evUrsG47WO3KNseLucH+th
K5cUlTd+9ewKGEx+ATlv0TeJdwN1tRgyOJrIC8i8G5TuG0RSm7VkVX2MK+UBqRtA4VgTef+3CHMq
49tqKuqVDaspKMMF8cqpTIV7JJrURweRRniA/316DW9N7hw77GsmmHyyKhDHWSVZN/MxH1fFqEld
0cIop/yLpbwBoiBtDl9Q7PTsXzwQ9Y3X+OmGHCNce1lBFvopyZvvBZwFICvUOGDHahaH0ZrBegTV
Yk1NOoxmcuajZZyJ+6EC4PsBc3ykMeqiSbUszLWRFM+jMaCwr5GyYMg0Nypo25WRMrGiZlsP5pYH
wEmnYF+eiO7gwAW0th1+IN4DUTXoLPchqLegOGqPzMUaufkV2EN+UxTA7U4jvBjobPg4CyBMNfdd
zwoI0HzuC9Ivyi/5wQEOuhnBb6HbeqCC2kLV+70PeiTwzLne8CNbzcF0++9LO4XmWVcsZr2ColYm
iO4VUGpj29iHGBWuuZ32DvDP1Larzl0UeSiOEwzm6a4GTp53GVw1k4eoK62cEb8cz99iBQZdhczw
L0HXQZ0S8t50cB3YpUnGEaEFwT+uQYPUdb0G9VGEvoaavWg+/sJkOD/zwc13CTznz2lYvh9UXYIb
k0bukgZqJ2y61XU4cZblMLmnv2ZRAPWxhOWrIjazRRvV91GTqId46NUDNHt3U1ANN9SKPe4AfFU2
a4rAvrOFtUY/tygCEEX4XcE0eD83qxLGe2CoQzyDeeWy/305mp848SpmFiRz7bx5mrwcSY3RaJ6C
IX4/G3TfpEeLqmmX/2/cfx/9H64S9MEE7MvUHzoYv/RghKRxkezzIa/WxPIwHPnWRmF7N4hA3Iwi
yiDFA44IJFbVqvDz5uDwvnwNxxN1X2c7I0x4aiuDMLLNF7KzUKKNS+ulQcbIDsQznOSHi6PsdAE1
A+slF022zfwk21AUloHvk6xeyEPbeaxFkbMS8DlP+UtYYkEBvx0bOqmHmjNvOWppdWPCHgcG9vGp
qoXxYg6HdhLI35hDeeBxB6M72wqPbZiWtyKEhlI02Nl3mMKuJyym3igCUJ9mY1rGjdSp0xG6vKjp
JulsTkF9Vr6zIru6JykHIDXdtdGP62KKHEA8BlA8jJg3l6aw17QypkW0+btrZsBRE2DXNWqNl1pg
caqGoGOLJsEDARqel7kpPQg4ufEQ7m3Y+Nzaee3cFhYM/zpALtZZb6KpD2Zvq10AgR2gO9CkOICw
oSoMZGHqMUvDLr35yhQBk5Lh2FnN09g0t8PUwStIS7tXkJSEp1ov173Wh4eWunP2qmTWfacIp63m
eJKHNxmDJ3oCUsSYskzLJCB9WPfGiomBrahJAw08FW6gGkQ9dCggurOHYPrTVeWjlBIJQmoHDZKm
bZL3m09UuVoaL7IIBgP0OiC81n5X25D6ru0t+c2ZXfC5eR2lVQMAQ++jgyOKA3NR2Ri3Od7+m7LN
f9huI++qdADHOcRqw4x4mbzCwXaE3S8Qb8FUp1/KjzN3UOiTQEUOKNOeozsifBi8D1dxPplnj/v1
OZIyAw3I8b/9x7hhGfW5dpFc+Pc4RJpeoACPwlwIj3XPKCA2hk/HxG4OLtRZvZs/Cm60YDTl02dt
/t8TvL7vd2MBF/EwcJdZ2cTIxiTl2hSeOjJ892Gljp0MvfCPCAl/9NzH1ivtYIetyUqVtuGgM6DD
whW8xI31TG3qrJhfPuIMyRLw4lK+nJ+F9BjsnMo7mEmxpBYdZiojPUwbVEYX+An9sp2yvYVOTAkQ
EJJDZgRjFFgRNRcaAMG5WFAWCB7w7wMFSve3iSXhueU03jM0GqH+aLwP9qg/fLrcX7OAhoQayD/+
zvUF0IyQe+8vgP4OvYBYTAfNLU42E4rxL4OhRhSLXL9eDUPXnRXKkKzgb55rOFCESqDcpf3lmPhn
t9nvQ18abzAVBvMo6j0rXEQ51kkVfvQ7v8AWlpWghzS8j/AxVcEPz930sD7/EVg5X4ihae+90nwP
zaMB4vDG8GVMCnft5jI/RQPUMS1PBBseVPwR+4dioeAd/RMaQ5pwBF/pbGGnwn/s9RxlxcWpTcLw
1JlpvLbYYxPAyxbstMbfTJAMArS+Z+cInzT8S3B2PaQdrFoL6wwnNNRtUqT/sNqLExTODG/c/HNa
M0E6vCjrBV1vHFu2FmkKeRpSWNIHkl6CngaWi10dQCa5HOY+CmH95G4n5r3RVylo5XTiC/qGUUeO
choWZB8UVRqhqAa+w429KrH7CPTSL9IHbOefmipme5iYQUvddQNzAVUzaImk5niqMgPlkcqzXpTf
u2s4c2PV6ijrxYmRCzfiJrrhk4ifS+unKSvxcp2UBn5+m2Qx1Ct8mPpB0vaedkd1VBjLsE7rHe2F
Sn9sD2ML3peYeuTwP4K7UcV7bjcGLNSf3daufzCrxS0JWgsPSYK9YOfl2TGasuQcGC0eYia81ZEb
/kkJcDOe5yjHwJwGacug5DZESbNhjFbIGs0WX0UKNA6odC+2L5wdRBei+Xtb++/9PrCDu/KjX8cj
D+O8WDr+z/7rdajfrMEwjER0x21PIPMSV1D/jaEwAuP5uUn35rGHDiKNUvM6Ogf/r3N9hSv/FfzR
bPWowlLRdu0KKtFetKV1Gocc9HlwnHuwot5XftDr/1l4fXSaAzwnh6cdTLmpOS8QnTNkRIZ5tTip
tAbxIIm3NEYXDOPggVqybwDG8i3g+7vOWPDYjH+00/cwsf2fMLj7DsJx9dwXyBB3aVqewc0PYWYc
W5sorOqHP+bQj1bPmRyveu70HDtS5RkZk/CITYK1wb2teuAff8eIZmbhn38HBtvRIuxtYLM1pR7i
GNWpjsXTdRtVgbq6cptKftpaBRU7KsmdeWv15yS6zjhKd8UnrByuF4oZZOv1JOr6r5OcOPwKqHlz
MbhlbScJeiRy8fYzx9d8xWUAYEZR2c/SxXrDmtR0ombsV6e8leNdydrkuSs3NCdXYXcbZ+qeYiwl
jePUIO9Jg3T9iFWgFvx5/Qi8CYjO0kbba81lUIf1JkA54zEM4m4BlzX2Iwv29CmkuO+ioGKMwMNj
TRlZjXXyo3w80qQwggUOTQJ8Nt+YmZW+M/6xpHW2rPZfroseT4ufzfIAXa+6A4wkbwGyNT0bXMMa
mbQidLNHbAuLTR0O5rEI0+kkU89Y22HYPrUpPk2qkf2exM2pWQRFED/yIyDFbEkPIXfCRsLtkwco
2EYa8Pzen7rdE1Dx7/0UT75/Oj4HBPEQ4MdAa0GINV1MkOkutPCD1FkN4TZkY2lwCGJ17m3+RIPU
JXlyYY5AZbvKsgVLQ6bd03MYuSWP/3ID/BgMTS9BlgQmbWEO9QwlmweZp7CD9f3uhMd9cMzzId3K
vBvvLMuCbatfibckHW76KvB/GfAG59io/VBDUi6mEW9SB3rwOo6b8JKVnrFHAq3adVlk36CuBVlI
qxhfYtv50unpj0PTu7+muP6aZUK9RHFUrphTWzeTnyCpak3TfurK+GJObryGqIh6cgGeXDSx2f1o
cZ+l19BgtQu3DP6GtE+/jPKyh/IZLJWAY2UH2+36U12k8QbieerBCeCabPMYhjVhuw3r3vtVB+bW
TyT7ihS8g6971j440o/ndwDk4/CIysznd6AK7fkdoOkK7FB6B9wKayqu3wGGStA6qszwAmwT30+e
We36tHkreW+eJNimyJmD/TbvTdx/ta3WkytXhgXKZ1P5GAyPED+CO/3nEwAds3hRCBSs9QmGgiTp
7nLaGDXAPG76MNq4pHDbmXJZ4PdxLlGYvAGVA5sDLWCr7X4hFyOenHJqd17Jky0E6aCBg5kUgPob
ZjZdfJw6kPFyNT1N+SuAk+w5sMf4xo7kN2q1rHP2Cp/pkpqpH8u160a5BlkCDle6bNFC9Rk27WiW
oTgXntPd0QUL/mpbPQNkDwUMfUEBgspNLFvXWjcTKCFwRtgFHhTsDCMy93nDUxCiPHno0yTa8w5+
Db6Iw12Bp/m5MSCOLprBvMA1PN00Q5rAsqer17FqjTteqQmaC1n2ACe8dZH439tyClAqxaEpy2PV
1cOFjVW7lPWIn1zC5VF2vjz2YPmFK0Cgsboc7Z2r+2gAj6p24XqcH32BrX3nCncv3cx5lFMJl2AQ
vxpnj5+QPCYDanUwgQDOSVbRkeOtNLDBuuknxZ9w+RfeNhZIwhGHmZf55qiiA5kCY6HPvrYoEvRI
m+xqJ8ZbOcYFvmtFle2TOme3cdvBF6VLtpDxyXZFww8xWElHDtrAwpHgJnm1hLWMz35OVvTLqpMB
9pXKu2BTYFgLoI5xLxeoPIYit2/DckCZsuEZsDfqjMqSv4lGG3AkFOwPhR1+Pkxj9R/NQfcFLDIy
3A8+TueJSYay1fUaiY/lH0R1AXYZ4ZWSO7duh1RBK2Gc68s3UYtXU3XsLrKi4tJEWE5Bklq+Ybke
IV9rj+e+RGGiC4LHru7lG7wOocXutvgiwgH5JYB4McVDXtXYJp4AbVGH5Y1a9yosngeIoBzCUEG8
uEAiUKbj9ywY8jXyLcHqCn0jiQuko98HoHIDalMbb4CwARwVO8RbOoxJDuhO53yF8bW7v/ZXY5Pv
r7Fw54bHAIDUSwoBjuOrGpDf97oCUj9/BV+voi9McUPWbzonGyF/HXhbWU/j2xgfaY8VYocP1Qt0
d1nwCqnr+qYRsoRwgjWdgGv3y1cIeFkLG8KQByie1esI2Jg1Qdo6rATuQQSllAsdKGBiHV/D7W6R
c4FqfMzTZQ/I5xqSo9itk6zS9aBzn6CklsVaOd45GGt+cEnoLJsatfUF7E17ckn6u433Eb/YArhM
6NVTHQDWBSgehlB/4hpHhq8voJS6SaMQ1GrmYILAcFmeRjJuTJV7iKqwfXGcESSoKfvutj10niGo
egeEtb03gXDdfESwsjeXoMP2e3JcdeU3A1xaOI2BDd8lPN8YEqiRUBjITOm+sIHncbQwm2wJem59
pNQ1hF6xiymT/kh9HeuHFfYqapsvhOz6Ly1v2i3r4LzVB/AZf5G6U8ip3ZpV894Jrc0heA+tJvne
+/bXfF8Y9glSewowqbNvpPkrUFrtIYplB48Zo3zrIRi6mHIJtlpWdndehiSbrlfXiVutPRnH+0k3
MTtHRWCezaWB2VgOw7dPgV9mSmj9ZFrMQNrNPR0qp4SIZtvA3+OjzxD3ecbKu06LZP41SWCDCZmu
ADSpKBGXrM+XIP04JxQnxYW68Gi2LlNo4ocYGv0S+Aegp6mTYtKiWJqANgDfkFor2xCwFwTEaWHj
g9zTlzOwrPIs3R6iOKhxUdc1Is3zfhEnWImCh5iswsbvz11TQEc4TZMVCYrQIchQSi0K3DedTk2b
umITxAIiSHGiMMvhcwrvZK4P2L9AfgTGaZsewJTa5/IEgQcI0Ew9IB/FBLHZD/AezA+TzcBgQ5qQ
y5fyJihgRS5cBn2o5vdZu/Fqp9k3HJ/z3Ge2RY8s0B/DsvT8YwQ/vGXn+EALESZI5NkAfr/bn4VQ
t5NtRnupu6i/adm4Nqiw9p7g6LvMWKkWkE98h6f6RIdcJs2xMl+wOKtPwCRCtYZOkcGtwMOApnFV
K74Az5yfDaxYnqRsVlQmC22l9qgpIh+qtXGuYSrCtsHyKwfP66H8Ii2B+swVaDsCd6uNI/KlUKAe
YR8MHC7Bbb3WFuD2TxLZmEFY2QZw63wpA1ZsBsWgsnptQ9EH9mq+176PUyWpSsSrEUhxCIfePdWs
PVHRsdNFR+wf3RN2KqeOS2DMAjubm1SRpDCapCNmUNrHNWg6heElGHDfbrSauSWWpTLC+dWbqlJy
8wkyrIft2sewhhYXAiSiDB7SGydj7QF2N+sr/pKAv39hMt0e8jVtHMxITtmgErGiGRTs6YsYuMhf
sxw/fxMDb3cVlAUuKDTBDTZxoaGLFmwUQCHVZ7ATLC6RWKe+Zd3SPx5h2bXOWWutqOlZ2FGX1eB8
g9ZUcJgaSNYkbrQrCmx+8POIne1gFc1pPM+lL68wHptyTPdzc0Y9yNjajcC8CBbCMV0l4WL++s8Y
197+5iex3M99uIuU+w5aH6BSAPOaaDNFz4/FhtCvwDh/y4WEbbgepANdlCYwNeEpSZ3QqfnWa3+8
uocu54U1rQSSuxiQDbcjbI6NxNj+sw3EcrzibMJP3EjGkxBMYU8IQW3a2QXQJi7dn36NxXdSh+JR
hRl8VxmKHA0LMtiuTt4aew8H5FPModwPwM9NMiwF6JyQpgTWwYP3Ofwns9tQe0ReIREGqMJSxcGJ
ABIQRkAo7CQgGaXgpUFACn0YOzgB6ukKvzQUsoMxRnE2iYKjggg2+AlIKPfARu0d+D5to7TxH7Ku
06ZLpvzRymiZgVP8LZOxMccaA+RLnIFDXNuBQFWUwLmDFFxsLf1Oai8VHh3zQMA5TJJR3Khd7J+g
lz4+QsfrTBtb2efTCsYW7NAO6kdfWwpG4BD3oXsX3bLGsfKP1OzgtKH8OgOwGreya/+/Yq99pmOJ
Tcz9bzb0Xcy+yo9X2P4nGP98qmPKccqPhNY3FZwt3ZGptTUMycW3sfShWlcIaNRmjCyIt+nSF0zI
hoVdt91Z4vH0YqN2j4r4y1+TKu85TW1IgU7lLph69vlh/9H3SQ7qoy/WOc5roTtm1af51J+AVLt4
/1QN6DwYgW98cbyHELDNb1i+iRUA4NMRCNfsDqwnIPlaDFhD8rUa3O7Bql0sF+G5sAYOl38xhgca
70RVrIpWPbWxAPjE6/jRSgQ/0tn18P/29ajUV4sIrllwmTYExEv+mNzYfn/ILLkgHHSA3dQ69ULc
VjRmekAt+hwN+T216GDa0V0Gd5kZRv1XvAgqHzYs+T1hrP9rPP05ur6On1oRQTTFPAqljWMBv9la
hluCZgVNIFhSQV4BpIRSe6lFo/EskCh4MTOQxbwmTC+Ok5SHySvAItGTjND3F4LkD0y+JDt6Pcnq
Af0bLPM/JmUuFHJoEv2l/vck2ysffdhBBLaDCmnQLes2bu5xW8qg6l55pwHM2b3oDbXrplRcZArm
JZKA42NZdiZQlLz7KsfwVNSehH+deRfKqvlllBK61r+vaGaquU8iKKpzMXmnNq7blRV5cEeDMZLT
Qc+2h10hyJJoNn2SHfPeRIWnKJHgrpS7DNlU3FGwBORxNergjMOzdcxqGx87nh31Vhby2Jpl8eAM
bLxpXCx1A42O7S1XIoGnwh10tvHgH70jboL5HBZjM7to9YLgH2F0tUQYI7bzCKPpQblLRt/HIz+M
y3NF/ktjwBaV6tobExqkUCxFM87t9sY2VA3fga6+rcSv9tnDY/dXVYAiXHv2cwcV9JVbdt4la91o
HxupDRyXVd4YTLarWMDO1oGrFbwzYRT2mBiy++Wbzqe5YdOegip1zjXQWwC/QD/PL5uvKjT5zyDA
RpU+kLHAtoHl8TfLLIZFG7rJU1AbEgseYLpV6iY7ieQlMhKmOoUsVxtXQK/hz0tCGID/nLRWfwbH
MQsqelsZKaySulYYJzo0+qy1/WWKje6BCWeEzEYU8XkUlP6VOVX4CisFu8bVkLMvuQr2ox+vhT8C
k624tth04LdcsuKETZj97LL8goV+dgeH0eE5evJ0TJDm8rZKiluaEWccfpYQsF3QjKof2bYHgn9N
ozyGeCXYisWORrnpm4vS5kAu6CtZKXKUwQBMoWfC66fiNx62V4umH6Jvlcdu4UGfPfVZaIPOWsiN
y2zzVXT9igJUzsPV0AjvlOqZEbSHFkZkhN+gyH4XdgpqjI0XH8LKFn9NV3YUfWMxC1f+1P1zOv3h
68wuZ/xZJ5OA/f/zceyBwbRAGTrazXDEapjENh8FshJgf/sQZnWq2/wbPZiTxCz8Bc1Qdr9pzMZb
X1codpoBVmtP83rl2t+b0bhALjXYEWUnNrB2n2Aekpdhe4D24ButDehl0V8xnWhr1yG2dx+LgXws
ohUAQvD6+4BWGpOAVwJSnhRG/eYEpVWIe/rQ6jKX0iix8QoddpvXWXAHpdPXwgmcQ6lb1N85Vrgc
pDtuqUmHuMEyxI0mtrr2JUIZW7AfgiVdiQbyiLlALiER+PEXIOEkL6AULqmL/gzFc9i98cT454u5
/pHSc95fDLawX953BEqWJnbzsCAGaA9+w3R6PUzaadgH52abGP4z1y0apP5r2LXP4+pnJ3sbEFVf
njtxKyu8Sa4+pI5vzQfcrNgyRD16RX2d5TMQBPWETN1RV1Pl6aoERXmrLCva4/kcrmPPg+WCB4Zf
mGTpRUAPE2Yc7tx/Dcs8MLYio5cH+HyrjezCbG8F7fCY2cMjZWqZX8B7fRTZrdNF3QkFYuz9dKY2
iFKw+Jv2jWYKPdPvMStMboq0v8PDCzc5GxCBWP10IyNewK2PPaEuwlaeaLGP1bl0E9ChnVAug5Bf
A03TpkxfO8mfoclJs5Hu6H5KPdvl7VfkVIs6XyXKKW5KadiHxsGX2evz/LFA571bfSljUzZL4FK/
F+PknJLEyR7rrE3Wo1v3G2qCOWkfOPKbi9bqMMrB20i4iexH4NZr2xpMeKzmvbeSQQ5agh9tbFAp
GVa1qHnyqt5PyJ7i5qejgxilIlSfbWggiUGcMiy6cy3jVgxgYOapG8FMNArP1AfPgDbYXkcAPgJv
YHIhk2yk7l3dO/cEYlI2kFBG5I4bgjhFrH4LJ+bcBqHEbRxRMXcfIY/gfClcT0bw8xkUf4hjFC5w
v4WS7PCoSgeZWVPi8x9JMW4+LyP1aCIHvmtCFZyTEmyY1pF8HcFsak4ssLIZDhaHmo07AlRIyQYa
nQds+0AtOswhNOBhiWhGkIbUTI5PjI9/to1yrKDFMT7T6PVg6ORC2AzhGi8ZIFZniA6orr+m5AFO
fbirQbKrzcf1pK3Gk6BHbR5ekNB1qa0T9VHcVJXzXK7DpjEOlwbE67cBt6sdpBxtaEWBPTIfqrD+
1EeMEocNFYrzuY13AK4RYRZga0peCxYLCo2yLjZE+xNV39uw/k3fO3mjkCWY8CxddNBaWydkNT7f
LnK6afx966C7Q+oHq6H1nP0cX0Hp9gg1xXY1joFcOf4w3QZYY08Vj57MxqoePbFNh7rolyhQgTM8
eXf4hoRPYZM+czPrLtTCIgRIjDasj9SsHXCGgbvmO2rmLlhbrepg7MSL6CmFxeHWt7N+FehmL6bq
MAoGhSx9YTfvi7MV9D/pJTiTM94Kh+1pDEpRtX5BMb2g/+Psy5bb1rVtv4hVADuQr1RDyZIt27Jj
xy+sNCvsSbBvvv4OTDqS45W97znnRUUAE7ATUyQw52iqBCZfhRJs1CP9acmCVhJ7LQMOvH7lWsnj
8qEBFOr2/R21IIaCCkxaHqgl5ix9hD5T68dQvVtdJ6UDTub/aSFtlU0dmLFR6b4wZ0MpIkjfRock
CcWKaFWC6Q385Wx3iQISNhG1v4ALy7jV9mWVotw/mO3x01UJK4p/9em83UsTKl+s4WIb1oW8E4Xz
fuVermh0HqLXOoFyJQHJw6FrvJxZ9ZESxoYNehS+wbAXUtllGo1Uk7LLNNqZTrVealDlZO8IBmO4
TXjIzHEDhUJkv6mPgDN0BQhTeIAc71qPhHmizH0Xj8BjolawFl2FyvUYqBS/tPDCgU9seykd9LHG
1gWoeBuLyI/g6Owsu4ALo8pkUZIGUP1yF7D6Y1+ZtqnvJk8oalYw9wJ1D77w8HXX3LOW993BUv0o
ikxHt8wMYMXgBB0aEwDuyGJO41Ri+zjyRw7LaNSpILN8ibBHKLdpwNX/1yiIiLpbwe1yr2XdtEvs
xF3F9RTuNK15u/7H0P/OFVF0icDXJd3CMO5baM/Mk4NwX7RsYJ4ZyeAlynFVqL5Po9c45GPXgAFk
R664Aq3IH1pwO05WwYxny44h9jKYJ5IADUX6aSzi+Bv9Zd4lsm7T+q63nLdLD617+SmXuX/5KZef
+edP4S34Ywbqq37oQoHThf7nt2SYVr3yj8BDN0Nh2s2exlpJB0Od56aYu/FEsfo42t86fQQUyHNx
xv+pJ9O/wofGeg//29IoSoHEakkINtRQo27nbjFtdoN5m2rd8MXWZ32f95AiJN1NJ+VLP8VHXdtt
nIyPzxPEzmOA5CwHggFB6QgPe/r5UXATskFNP9xEkAC9rXQIeNh2mb44DntdDGAwKXfAyaZJvHJm
QEYOoVPBjOA3rxKZ8eGO4R3nke8bjJR/szTVwXOIS5+3DvTjiZ7Qdo1YUQYrdaJXMQi+p6QWfQBK
Mt4Fur5tgKA60OabduWQRhO+048gnlzSizRqR+2JYqkfUhPtJnfzfg1nwhLa5La7vn4Zg0vfNVdM
X1+KsxIt3RmaPkLBBEnbQgTJ0ZjT7NiDFb1Bztt+khXYJZQ6fLSRff/HcoBOh8+F9aSrKU3Lk2Ma
d9kRkuChl7dA+7C0cqZVU3Xju1tdYW+MHkIiQ+3e49mdQVL0YsdAV93AwRvHKET1x9vWgsUH5Kxe
AAS8Z9Jwf6gLx5nzr3DkWVXgW6K6YUyrWdUxrx8gDa7LNOW3165RdOV2UrEomSJFm8KdbUqTek0a
0W6dpLd1l6zp70Bd4ZAPtzWS5wX+oesiqoRP9NABcLWlWSnhIRptWCx8atLotTlrcNPk2Y+EpfMb
QNSNF4Ddcz8XSKlgm2x7ZQVDeSiF/H2gDPDMd4EBvW3zqFqANMwOoz3PgJkliG842vIMMR5q0EeW
cNeDtxHfEySY4nvJJ4+1YwhcvbKDksAnHSu93dAOBVmzbDNkrrUrXfcpjKTznXXWXy5Mw0n3EvrW
K+Q32vu6l+t0HNXGplDuqUasbanwCLBKe99iFBKB3aob2lIZBeN5h52DjPJneqHZKLCIInv+PVJP
7NqgEXrR9aDsqZGktN/0oitvqIBpw/1mo0MvaUXN5YOxZrsUkzogk3dpFq9CBmTI1MTmDrSibIEt
YlezgkWBs7Vbd170HYpeVFtmoIROUPyqVl9CHLXw+Ki3MNCdv9RzyvZc2v2ml/H05lbQMxEzjNlt
Djmg1n6xwyl40vvZ9oXuljte98VTmnXf7SQuflwC4CoFEQJXYP+3ht1rehw69V6ny8pgIFYh/Xik
5rXPADnygAkTxdZZku3LwX6CeTGo0iOvzwz2jzBBCEeczPryvsnBBwkhVwhBHBBMFSL4Gst7Ac2X
PP6KyjxOAuHwo3Kbcvep9kJVmJ5PP3oo/WKbK6MV9rHgOagSzTVWRTRq+rXfqp1D1hrVDdVwLuvT
gjSRQlM84d7r36mebAdQ+X6kYfIAc1/jRxtmD5eef18A4NZvIiis7EeQgFdFOHb3Jhy99q5rTX6k
8fQMHBuogkqWQvTfUGuOf1xDxwIMvtxhLoBmAZitHd6Zl12NBtTJZi50Bw8HPFKuA2HnetNg1ndz
oLOdiCCJNBXRCACIgezIrIsb6MRtr7gCGhxUxNQbbP+eOU+yWIMA/z9R2Dp3tNOiHwNJrWEDuBEK
vWWhlZeISnfb24U1smzr3oukwH9wcI10wx+6KQSltbbOvSuqB3cwoVIOsiV12VlXeRJcnYNUETQB
QLVwXYg4ULlelKB4M4dbI5MNXtqQUkrSLF/NWVxvY9WEfbp5k8CeAkyIzqjqu3QWL6aew2Y7Y/Cq
sduvcHQd17ObWLcGMnGHKQNSnImh+qJC8zqcvy0E5NQxoQWmEAkWCuS7cg6zFTXpw2msOx3iPLf0
/ADeDB7j3U9KpdKH7GDw7kjLBZu3TI4xyFKbPGUeHcUqRZQfq3Y6qa4A6CH4m/R8S08WezKQtIrC
B3roCAAWgZXS7i9jtsM/tBq8fjfgOwGSq2rNQ5JWUAoYXq+1aOqn5giHgHaJo/YluLLSwM9s59wn
tU95feimn3KZhCDrhxlUB5rqZHGYYg+QI9xZDn47HiEHn4BH8a1mrU95fdNMT5In4VPQGWu6swJ7
Bv0kXBp0c3264UZNprdztsbu3+i+QMvYPSyld1Vxp7I7NelDcsNLhihYIsBg3GtDo/l12TQPUc5a
nLrYhh6HQRhhJ67PUN9Xe/uqgV1qPprjuzKKGCsFWhr+aFs2pPkmrpRSWtEs/El6SjtFeoutApSD
Vc0pjFE69QwtW/qWJvAUwQpP48aw76GPCUdWwhnVObA+DGyI3fW7mWRwVm+4+Xz9MhlcRJBCRIlK
4BNgfq8G2zn13FBfmtBJRhP9y0WfvV+MmefEENmb4MGO91Th7Jmw3E0+luwtgs6AyuFKCYUC0N/Z
wR7G7MGWwN9ScnfKgjcYbAxnAZefZaKW27OaCAvA+5YZvVdldujTDQ4Zoeredvt1AgeeEgJVBmSX
1Wg1plDpsjJA43qUtbu4vSH+3vIQmKwmhGwzZLRG13p1QYG5I4ktVjuvmmoF82jvp3mSXjcEnQ95
C5RRLlCgwJy3LLfYib5yFCFC6Ea1dTzAbU03UFRJBsVzvKpXUfkedgc3cPbr91Tf168yTXHFbop+
ivZAPtTHMB9j30jTbzwBzG9NfbJ2utajS4bH5zHIEMP0/Bswz5X3/jyzy6w/XE+fZVwLlDbwurk+
f6E3U96FSufj8qyuoU/vG0FieD2OKRD8rWfvitQhUA41Y9zj0rKNG+oixA71w6Ew2Goa2FE0AJ+B
9gYQp8N/fA8H2B8N4RGa2aA40+uZ3tZLmy5FM/SA14H2JQQ/WBVynit3ZOGtagpqmnUQ3k4F+3sT
OXAXf4r4Rz5rAFgRjqwykDVUTXpmhVFkLc0lS3Bp0mh9Cf40t9JriC8FluETHioJ6zdD5zBGtIGY
apoQ0s0ozeDIBE8p8BnybT52E9SnMEpwKdaXywQJG6IihK9fiofaHrRJZ4Pj+vhWufla69P+ZdbT
BAshk0ycbdUfoI79wlX/n/HUX5pNsg/zDOkY05honSyucr8jPqcw+m/0uLo+vXRRrOKmNpYH17V/
BDMFuffx5pq4M/Mm8WapBXvqo7fFXMjEY7Ye7GclyNJBD+8+clbX7kVEhtpcTZ26CH/GT0tlWuYH
/TDe0BcEv6pyck8famkggUt99NHDh2vTidkfHfAVP4mEibBJd6GRlV7RhfXppVaUocHKvtqWyO4r
FEyewNlZ23VsvMBwaTrAPFeuAsUzGmVQbNwkQQryj0kcFpnbxjGRDY9F/aBnAIGVsLTYUZNepdQH
cTC+y8a8ebj25Tr0iMMCNs18yEKfbiCQB9qNMwXa8jK9NqUGbRsN/4B1i1SM35XWuDYhsvJUFIZz
K1ztKRxAvQMZMViFJZ8feuX8qts88LKodvYUW8qm8IU7j2satWuLHevmO9emF7qbs6Y371SLbvVL
i8YgyWzemTVfIqllo0VveYpUY9fWZc00DeAA3CZsSxn36wdl4Q0YUaAsjRQiDSw5cWQpYY3tNKcx
D+tDrz66xKg+fOhwbjkAb+N6wsKZ8jpKA9QEgjv2VQU6tfXu4AZad6Cra1NqkDaHB+vv4ZwNybt6
C16k235WbvH6/OQEMXvKWAhR4to8UdeUTQJHbBTYqMkhe7iJe7PYUrOQ5tceyUVv1Mr6tbftUxK6
xWNaoOBp8/Il5Hr92kxm5k9BMwAIiCiWlf9UfeaeWjwWz4Ve3QQMUXEEzBQO+DnE8QLzIe909+DO
YJBI+wSDOGQOieVrQLUTHt6o+armdUDMK3AD7JMbFaE/M9xb5RQC+qy336/vdHro1/jWeUXOke+7
bMQvscumfZg8AhGyKlUkn1/XJ8GiRkaPDac2qmPn/gOguieh7XVvK842pL6g8wlZzg2fOF7AOnQd
Rmt81GpZ3wZB9CXL4+wlF/NJwN/wgfdh84xbTB0b0hew6eRdDJcq4HgKNCMIMaaZ0NfUTBhj62xI
7Z3i6x1KIOQ88GjnQ64+6CrNY3jUAyD2eWB2AAGmD01283IF5/AGEJfctG6M5MzxmrmdecS3GfTi
oMWSxbddZQM7SiOgZOEyakSFfC+KM1l7VxfFUdmkHh1VnQUbabzvhWlAjieMNmmVjPc0EFt4oLZN
caII6qJBYQJVUTK8vbI5D1Aoj2MQZUx9TaMUnBRQg4x1y4McyNYUISAMUS1x5sgkPGjQbEtQU7id
Rj41UanEzlMvpqOuRnk/brSBi3PRiuLRteSBoqw/1+B552eW7DyBc+XLFFdvVADkEJoF7P+XTJtf
3E3mLygz6RBHDqGgpEdQhQX8e8eKuT8ZEUh4l8lUe4Tr71ikKOKGbXLsG6hEWSjQFdh0PfNkDh9n
7EAazptn0Rni7I7/0BD1tI4X4zv8RD2zna3gcfKIP+6uqWT7NFaQG6ujJH7tDZS8miEIv5eGdeKG
kL/ALF7xUY7QU4bzBKAOEfYfDfbSjf2jMuW3GuCWr5ZlnGBed5NbafuK85a+1uaq32Ov1b5GwL9L
uxZPoG0Od0LJgmLN9rUAWH0DNfVqR7McG7osJY/OMUDU96wOf4ayHZ55BwJxOMnbTmTVLRhsrimt
o3CFxFMbH9bliqImvU+xbwBB7dMATacZbpSk+6g17v42/9qHqttjVHF9R13XX4GuqA+0WDAM+qNs
gmbysCGdbrMhb2Gf16AirFVEkgUXUw2AATvfUl8WNY1X22LetoUOd+RrIMUMseNr2QuDve6Jts5l
x2A/Z/VLqx/1RxqjjbRqXcdU5J/zJrXKJfIv82qVE0zq6W/zKqOJ9q6M7FWYmW8DZPBvBwt5trRu
ayhWQzdFNsKCyNKIIyjr8+0yCtLRrnFrCDdphf00Ra59BP4oBF8XwXFrzA/Yjm0olrrAFFoFZTA8
Lqvp9v/nR2W5zLc0M/3Ljxpl9zNsN2ETxj9xkDnRBWyykSkYo5+lbSw9l6HLhYqhYPH74jJ0ufhj
Orhe5ibQ7RiJ2EfbNo1froRtTJ5Xr/gVYQEMu9n7LLbyHYNmtaIJA6dnymjT27DwabC99CbAhv8p
8vNldjCa8hVcs/fZeT+i5i2raFXJZNw6bcA8nPbYF23ixg5MhX4NUBnQdHkmNqjShD41E8OZoVwF
+Uxq2lYXezPMp+6W4IL7MOyeH+1Efb1KdX5kX2rUh+9TEdxTzDSG1VEho2BIhfX/9z/O5Gl8N+Ht
BO1HJ964qKmMec2/xJxZx9qU4Yo0QZMB0krAPRUom0AoGJxQL4Be9RKmmy2UR1X/gEr3EmZK6Ayr
sOtq5iVMM83Pq8nWHE9RyM5TH8ZPZrYy57wHbwwfvJcvlhitW2pBIQ7mLBAK3lEzzwbTZ0FQrqkp
bUjSljr/3qZ29yTsJn6a4QyXzB/WCkHs+rAWFCnLnSHdBt7qBl69F1VlyDUM69jNxtXnzfdUALlF
IxQNiInXuPn4Uhb59wYWUt/URcKn5SL7fXEZulxQjGWX11mXocvFNaZsw90I5s6ui4DwM6Fg7km9
2kjZRj+AtIHowVhPT0mIatYQz/MtklbAxrZ2tgPTXJwg/1pC+ieuXkIz+1G0sLxxms2yTs3159QJ
2WtUGRDkhXrqPRvb3tcMU79BlVk/4hsQbbHnaM8ZsgIeyCPsm/o9TBN7Mi/kElKk+D1qHbjAItLG
z7/HFMZg46nfo0t4uUbSt3pJkmT5PVxo2GQde7ajOfFqiEBAyWh6DPJC3EIMS9zSVTyI9yukFRIY
Ixet/2mAgml+2g2P16l01auV6CpNWvyYuoDzeV/oPkSaooM2lc2eTRnU0eCdvu9VH8qZzR739PtV
GeBr0gXpPk2G2S9mKR7CCI7Eht7n3yGztdaR9fqnn8BCzdrwVZTagJQc/O+suQ/2sDiZfV1z7WUS
WJMfJtmGfQ6FtsonjR1Ag8O5kIWzV6KauOA+l1PX767roWvEC22OmXU7Q7yZXiBpWowraK0Ye3or
RQy7kT7NzQ/NT6PV0Jn7/+ncVi11DaaVszx7gfaDkUz7wm4aH2gEdijAZt7FlysNFlJLH11BbgD0
gEvf/zFOS0Tjg4idbaeU5fe6EgGakkbfa3mAzPwfRwTXFb8aY2qR3Ec/hRqARO9jN/zJaqu9Qca7
9iynr+8AKinXDXDnb6BjAFvS2z8Tt/xeosj+LMe+2PYCd4de2O+hWl0uoYXe86+2gwOsWf3qupCf
AxGyXVo7vc/Gbni2uu5p0WhGQM8bfgYJcd5hrzX8JWBQK0SxNS8rcBSEQXNvlhWgXPJLQKDpZIJJ
PGi6i033ZJ0+XdW5a51GlN/+OkozejXaqrjrXDP6VnMmDiWDXD1MRp6SaOrOjjyNIXewcTLMs4Zs
4F3R8f6pdyx9JUyT7ere6Z4gRtz4eBmOaxqdx5EdcTaC0KYaDbKgO0sNSXmsSh/ppC+LmUUy32uT
/NYEt1lWglXtQBR9zPkbtQqexTfaENrI/HLtC4SYAojv65G/xGp5ssJppj/QqDbmp0Lo2cMUS/d5
Lu8mNQeM42VBatGCuSWsFTUlnHQ2AhIOvsG5vLHMXpsGKDzCFIUb1cYWk/Yt0rEJkoXFHiAXZvhh
Fdp7JxyNO7vPunVs5sVr2+qP9CCYMcnI0vdJzEz5Q6kmATpt76sohn2xW82rruNiNdkwcrHb16bW
4p+VpbvebPXRQ2DBZ6iD3Cuy/Wn4DOnM7xRhueUtwxv6BUcUvoEuVXcIC1gLN2qthBuf1opBQfqw
1uRAYqfGDT1nXjlyFwxeZOMSoKQPYZ+8UVqOulpnntZ6G+Xba74OYu17Gerd3X+aBIrZDc4j0E/Q
kXKMAaB8HE0teeRB+Ba1FaioqguuQZByHl5oiHpU5m0fxqhYX/tSiWLuf12n7XL3XibLOkcD3lUD
hC4HHBqLIUjeWbkWXPHwWmkzpGY4fNWvxQ0aYWWRbQHvfC+6IZdpDiD+pXj+pix7r73RanqfbIFi
6wAJjvnXpgNcMddfoUw4Az1kJZtSdQ+J9axbo3xE4ry8axNheEKb2dfSGuTKcEP3GBm2iy8+sreq
v+thnWyP6bD7Y9VwLuZ9rWvvq3KUubPJ/bhqXTMIBdci9IHHDla4t+2bWrrjaw45kMGdXlyrReEX
iiarwjSn1x5F4j+jGFJO+yyH3Qr85N2T2SXpKUA60Andk2HV7gnOhO4JqfvEN+Tsep8GCmCbvLl2
0911QIOF5WUN6qalkb9O/KowXM9GCW09MBnDlgS4ntlK5k3hFDOysRsRNMFbkeJ5Hraa3KNmljzn
5QDtAIyjIl7Dli9N7gQ8X05ODtG6FAy0b4HWA+NUa2cJw8sbHfINy4IlMoxj4L7FE/+4oKy7E4oF
yQnmaDO4wnIz5UnzJJkc7zNLxw67R7YU6q47y8hATlFNfBFa+Aaa8kBJ08ukCbpM98B0fpyEHNC6
Le8p89gAxwl3RijqJ2OZP/UJF48cSPVepTB7J/4BbSRxpFBojafI6PJhS6HXmbrKfoaZFI9m8kZj
Iu5037Dwy5nWD3Ms9BdZt+ZNjxrpwn02c1hmsSwqIWnauQ/G0H4hTjQY/aq86ZrAGQ7VVya+0+w8
182bvAfUgqKKHvWaVtTlyYqMao8zYq6+VB2s3Jtw6NdFacd+mDLrbIC8chjLPgI/GGSbhYCT8y1S
khW0FxX/5jKhmYV5TpxUWyaEgR3fWXJ6ZsAA3mojaud0k85Fb68HCVd2upVHAzVXuJUuYSyTzINP
7/RKYTY86XdOWni007E7bnqRiJsDbU/wlDa9jA314To64ab+0KRROlmbai6Nfpprw/zzbODLlGde
AkDDqmNwbKQVZSKTG2rSEg0b35u0xLXZqLratfnf546ViFcDyOB3Uaf90+AY+gx/nQH5Vs5vIs2y
7mbQo9Z15Fhvds42TaFZP1Uo7C+i57BCqKtCNQeHTNhl9V4dauDg113wpW/NHzY32a8BAkw4Brfl
/N2eePpScIaKYaBnp6RKsWkTQtuFzAhPhS5Rq/k9F34y7Ne8qhLT/AWDq+/z4M53SVJ2HrftAW8s
c/rpMDzVsQuGOuevrqrc526U7SayO+2IJEp1SHDjbXnr6meaM6o5lrwv8GiiOW1puMADz+4qY+Ny
qGxM4TeWVj5NRa7flerWpsMm0rnVRhM6X0xtVFjUzB/D8HxcdyLOzm3QjT68GDV/FkD3sSY9DEEb
fQ8rS66sCVt0aDYGt+OUTysa4MBgxyBsvfynmSDMylWfd7a6a59H5Y7Smqk/I3t1T61cVR+w5cfD
WZECTVS5j2OC9AqN9mpCHuafJ1hVE/pNrz+HMteg/DbhCAB94oRX1RZs83FXQrf/NTTGpb9K02ob
zPG09EfIUi21MdX/Z3wCtvBmRoYWdtxSlnd4yn4DywuKqLxP5nNdItvuGsK+tZuJ3+kRktcF2aSl
+sHSx/pLAH3p3dzAWb2GUu1LCsg2/Vf9x5mgieNNEodbVui67c985L6T5tLDU7V8NqQF5o+R8Vs8
X+ObnP58QcLuXaSdV2HfBOCfsSVfA6F1VHqt8edcS1SgO148W2p6ZfXv0xNtAJIx6XH35U7jpYFc
hJ3TrH7InEGcgRYeDlUgpcIAj28iax/YWCB5nnbn2bKH20DhBeEKkeRPrqE/OnErvWRq5y23ihSv
TjAqVRUxbpA/y2Wv76i/nPBg/Eu/iqe/xGzz93gBfWGvhfbTmlicbIJdbcMsEISJNCpMlLghcL5e
CKCaJsEZ07d4r+F5Q8FWOUAyQd040BGNfZADq5WVBT8g1Zb5C3Uwc+BdxHqe+VR9ozrcte/DqVEH
KCRmTrlpNQg0qAMRHaDSMjdvoHT7RMejnKeQdbDmoPZcGIrtqJOCL3HUarMA+v2DXe+ywDHuYoFb
BowM324LgLtVF3d6aFo0LNBATRjKLXWal+FiRhW7R2l2iYP6h31ALQr6jX1wV+Vd70ENufInLZzc
dW8Gkd/3xuz1MlJkmHYy7tKvtkgDmA6onkbNCCRmLO0KN5w/qhkUZKlVE+S7wulYmC5EGOKxlqiE
hPk2K0OoN0ZhxI+pknBMAV855qSxDSVbBFVzttVTnIU4KI5nyFG8QvTdguZSPJxzOeEON4pgRYP0
cUJB9T04DlJtNQww26ORng3iaBbDK7XAcl+W60vdAkIWi9NyxdwEqwFqCnL1lrARUgUgqayDCekK
X9Paf4ZxmHBCNcbSHxLjLbPK2pNFOewt7Dbvu1IDIylJxfcBiRXNKiDhCX018CHG6hyUVe9TLLxi
3mNRGLMpFiTrfDPIqTkVqb6Ke61BNaGCxqoNmK2n+pSxyOerZRQsM3yB1Yz/HqdGCyDAQf/NIG+h
LER5jf1FB5FkEL3Gyli/naFuU90wAwqGphKipY9J/250evNIjVhCCdztRLvrlXAwNDKrmxnIziWe
+ob3eGxc8OUxIKiIFFP3OR6IFXzV/h1La9OPot8FOTbgpXUuDzVzbYi0h71f6pl9CE03WS+P63DA
A8ftzmkyWweoWEFZRT3GK9Eu/RT/l37eONYBpOOtLcHGpsdrEsBXLujSr3rO4MCA98MexgXWk0iT
MwWkFuwVYIYQ3memOx+NAtoFUj25c5PDHzn610zgfM8NLMKknY6baLLKFerb9QN9mHnX+dc+zYIJ
CzZZnT9JXq5G7OYUYEHF1NWb1UBmoZgq8y4Oe/NWVBpbIRcVfQeQ1Y+CYnqBSl/rd0OU7lKrlF+i
Jj5SQJNVgFrE/H0m8Fhs1SkYVGUNfgq/q5cKKNltbELrqyhPYVDVq3a28x9aZ3oBr8y3sBogb5WC
TWPaTnEK2VyvdEXbUBF91EAdsOTxhrCHhDgsOygNQr/2hroImHjp7wGCuYGkCgDMPQvgRfY7lsKo
i64u/UXbQObo0tdyVu27ooEg+GrkzSHLIG4DSdryJokg0TI4wUG3ZHAw7FTUHopOVu19vP4zlGZT
PF3lqSm3oHziRROZ2altjSfaQlKr/6PV5XwZg6ZCTpG0FXVUS41lEH/Z6LUDPKlCaEwRgNoGCNfr
65shgR/P0udSFpJiqmAyoXTBALq7zvncVjz10u7jew0SOI9mDPtPPXAgW2npySN9wA56JQojgF8K
unpIdcBPmJ2pRZPiIgZjXGuK9bXvvy4066V1SmKI1KtXmIVcqAmpyjt6UdELLZ9TY5M4kOujiOvA
n7E0GFemvtGYqQGi+zuZ+Oe61CIgwtjBLRk8tfd1r4vb5ugZDjO277eDFpvNhv5eRT68AgLP7ui0
gJrJK3NhuU1/ITUGOcH3sboGTEKN/R/mufDZ3eUDUstSC89agGfJEEjoJ3IdcPrS+ZHzjgEzY0Rn
hdXY9j2OW62YzFPaQawUxzMLTp5RCC5br52iMqnW2DpFb4aE+7RydLPL5hvcW4znlnfZ1iy19JAK
t7ijUNeyPoQauvzmNiOyoSlK0yWbdaj8Q+VOqhN1OyPbpkcxtpOqOdmofZXSdO6coJNf4vIrHbSj
ytWPsWFbHjVLt/w4yQy/WeVzpwtIlQ8Q+wEauUW1bBpOY5BtQDhpHukjzWHB4urghLcsAg4tgKSj
B8oGKOBqhuU4w8l202UG3kXJQ+V8TdIm3kmJk29oKWO+gM0x1A0aF/sYu4FedfviwqoAligWAxIU
8uFOPY6els7jqZvyjwPg2eKumNzh1AEC93mGXZcjfB0Fckhu7UfK98rQmyPgTs6RHsqVQs6qrlib
nCM9k6lfdUkV9WcXTVwe1ZdJcgB5SEAcFDpyKDV7jtJ+nURdQZA8abaJMYW31Pdh+BoDqzAoRVrD
bll1gkGPX4RQ7Xv/KTyyl3Y6SPxPwZDnve3CYsUf3Xbw2wguIL1iDCAL7Ik5Lr9rKV7ElduK0wR7
672mZTm2I6N9NgVwv6aS7+nAUqbYQbehgqzrL7rRWOltEGkGyrNFsndMoE0G5b9QiWrwTCHSO8sG
2yQuxYY4zJprvIdRk8I6HqSbFHjtFe4HP4zt/he4qT7cMoZfl55/X/wRU1ZJ7Nll1W41A+BpKBcD
uqGE620RA7JSYl9GTal07JHetQ4qjroibuX3S7+K5f0E2dkSngP9cS7l/Nj2lbOC7XW6526Ib5pq
4g/4sRlGZrrXIwbuixo1/gzuw7TY5FUdR2CkDeINFuomzHHgyAWb67ceJGbcyZoyclHGXUHw3gcx
N1BpyvI8tLiTke8eHiopYqTCJ3CcMlhc2hA2BWkv/3GN6M0JfGfkDtxIa3FkQu3QEwIYdyi97zMO
C1fo0eb3oWKYgcYCi6tIpH7HlGQcq9gSR6Mi07x+eYvWOdvrSuQ7L1Lx0kNqt1PsmFxJgZuqXyjZ
8AJ64IETTG8t6nZb7kC4/i/9FF+w3g9VNt0M8GiQmWu/xIZAxUNRORjQaGlsvzRjlW8Kd2BwvUz5
kUJ5buIXsPCaUWUgFVoNAVQTeiB8x/RpgvpM/sSYhXITbkJ4LU4rMUbjIU2H/jWDgRfEEIw2AvqX
YZMTK+MQCtKNajxMUVc8w8TC081yJSV0d6E/yldwToIKiMW1fVaVsa91kII2ZqUWWhr2z0ts7ZQQ
1lOxllT8YdnHfpQFW5w0+3twJt7jYdn4YW2B4sYST2u7am2KNRT74rI22Iu55wJ7GUV6sQYMWoPY
ThjDSatt7hOlyEYA80zxs8LB0LBXgzAkzGDbe1PWSHxAhHeOli3SdQMVo5qyHwz2ct2X6RxE2SDB
eeF3mg1UvXMxwSEC5DljlylDH2Q93VtHKKowWqZy/LlGmMreB4xg91Yr6m3qcl9EsgYUz9Qgq1Rj
OzgJ+ZX3+M+qYI17mEozhikeXyMxXn2VAKf6kFOrtxQ2w/pCz0B9oumRVZj4AiHMUNONInqf3qf6
GsVrq9ayc1xb/RN+xHYCW/IhBuT5KbI6jqedbtzQoFXkBqiPY7ilURlm9c0A+p03iqZ/Gvt2uAcM
fUeDNGEM662ml9EDBcRp/a/VOHS8IO7GkGQbQetQR6M5SkZon0Krhw4r1JclsKpyKnFPXdXIivWg
JtBJyBHWcEhKwP3olGR1g70tm8GoviP3Fv0/2r6rOW5d6fYXsYo5vE7O0ijZ0gvL9rYJMJMA46+/
C015KGv7nDrfw32ZGjS6GxNJoMNaC1lk0QqsgOGO+nuHmr0PqaWXZlFgFO5oOM9OzcA3W82O9I0F
3Lx1U/T484jmmqGT4dCpUVBlwd3Q6cACRtlqyNHKDggoyBrUw6/zYmxWNCTlP+1n+c2eRCGijAvX
5sAPElm+HOKgPFnuUH8x+itBLgH7yDiEXs1WBNT0SavIrjxNUzTjpZWrr/UxrA5e3wEeD99SdEBL
+4WumXQxjW0gAKN7y8eH1dbnAMyhV6MBwDkCpQV6lJwI6cO+/0cH5SMAjzyQhxvGpnFx/Ww5ogmx
m8Yvg8GblR8M7L4PknHLCiDbYdeK24WbaQg1hdG1GDptGYysnHyi4HH4Jxntd5+GZ37w6fXgfpm+
xQC32gdmFT8qxBpOFH8fmTA3rEIbK0Xnh7g3QJjJ9xTNJ9F/0o9x2l3qwkOm11MIGQjw0+2HRk5c
3JuORIUaa3yaoxuXiLOzRNHQeXTDFycFRVyr+nxwa0QFeeu/JCVwY+W/RaRgi1Jc0WnzrmXg7LJU
RuRHgpYEQJfNL1JV7skXjf7inpa9GdMIB5l4HUbod8P5ATwJXfRQqWa2HDRuy2IM0h0Ng6QaD37i
dwsaFkrlLwZWZKY7xA7LO5Q07BFbDe9y8G7MrycNUOO9B9YGLgu/PwJSi5oIex28VdL907IF9jcu
pUDXQQ2xrvahw6VsgQFtCe8L8Cb01w45a5CsYvtkR6L62luPrMuRXwIi7A4wPvFGA7bUaxyAcclw
iqe4rPG/4OjiJPn/0aumeenKjTUDuRDbTARQjAHoWFR+drKH6hSMqAOOFKgUyXOvveKWIVHGDfkk
ynOA1wJnahUS42WmTBWaJqnMD4CJBUIx2J7rGFc5+il1ieyX+A1Y05YIfDP9EsFKa9oD0dBSs6Pa
MGlqdlbWRq1b7kRmor1pcD1gWnrJxA5IQw6G8g9DmmXgskWaQnb42+HVI0WV4jdipXuPsLBQ3mFv
pFEA0EN9BPSmbVCZXwphLlzeM5z5lIlp5+k+JrCs2YQbIKdo6vHFjYA/31fA76bYhwMgHAfnz2et
dhFsNbME4fIh/mqZ2poURtd1l1o41meyBDEPXwoVNUn8crIsjOHd0uuT+Gsbsg3FW7JR+2ipFz5b
1gqa7LbmbAnmqWlNcv03S2fwssPYgn0adOhvbWc0T0nME5wOEm0rhG8+sTJ/pWjMf1OggE7jYneq
PKDBLAZoav3Bw39SGN3WfHKt8vUvCn++BqQ3jgkCxmhkBsKaZ+rORQI2H/ixA1JqvGPPgxv9QjWh
9w+62YAdE7tvYw0urU+qhe1Pqq46ldxUyWugvJquYxxKHVhoN6+kOgDhCNXUzhuptom4txM/3PaK
jM5o9yauLC8oHWwusvcytPEAkRPo//FWcAHYX6WVCAP/fLCzn/9tZEsbPEoKt/NvRq2HkxJXLn+v
VJd9cyEj8mV3+Il9Wmk26nL8cgf/5X81+v3yyKi5vad5JQ/padRpxfiaFYpbC8aCMwrcdp0HLN7G
swFpEHrZ3hGFdpqGCILm2Bv6fEs69GAK4GO4wkqXFo/te5LZdZucW97u6opZch1aJXoVw/A0W/Es
LpbIPQL4JkytxYd7TpjrwFQKvQ1df6ebTg2sWJJNJ39T6QBT09vM126SkQ7oFtSd6eaHfJOid/ND
Q7dx74yx4iifSZB0SEbODlIhC1RhG196qwbVZ+xGJFOs20mDHG/uuW6z8HuUVuoVvu6NMYTRD5tb
2vAAli1Axmh8Vei+v7VUmcDgjwmw0LRqWVsyfyqdClfjLt52qkmKNESkgROZ+xcaFYn7L/PeixEG
VwZdaAz3gCXYhlFYbwxQla4Mo8I510U/EWtS8wLKwXd8jDYHCKpIfbYibAwCw2hUS6UPXU1Cd5aj
8wYkMjHjK0YoQKSMky+AWltkeEe8HRwEf/uraKzFIMMLRmwmmYgf6LQxHTmCErilDt52pE4gTmKK
c5CDJkGN6AHkwuBnUxo0TDIhzmHJJh90qBm1NFzEvvdRw/+tMftoQRaxJ4M/fZCGq14H+chAIYHC
R7ADEDE7juEgKo2KO2CwieufIpVDudaqy1xpNQlKLmhEqn+KboZCaY0haAJ0lribxpTtUfZJe3TR
cFgu6GnvmS36QDX0NfsOR3/WaKD7Uwlpmmwm9UkJtZpluPwgJjUyrdvhl+U1AG5Ed9axKlrAF2cl
APs00NQfc3xLHNx8yO65dhStPwhJfxqDu2ZpmpZfSSAErFG8bl0chTTo9egN0mqkyJWIHlKceqwF
EHmiJYvrHAwOajyZKG030TaTrXIgCZGQtDmA8zbeLBSuPvmedGab2feHBQHQ9CKmdE7T1uHKBuS3
cAf1IWKZ+eXhoCQ3ZVWgH+/PCaAFomsQVjVyuIiI3t6iUiMr4FMB6cHChc/VE0C4AqrfsK1wMaIy
au+o5jE3cuR5iMwrTZII/UG4KjYIdM0aHTRoNGvMPhzWyrPG7EljSPxgIQFVeGy5BXS+InlOtIpf
Qy+9WqpHymw7cSiRIkZiciy+lAowWpapvaVZwHOgua32+jMNlY8cGMzPpa6hnhA+kBkqv9jKRwVg
x2Wsx9pTI1TfNLLUOTflbsjYiJwIhlHkArVXfI/CAEk4JZFuqy/iuq0ONAzt4KM+iivEA/O+gynH
X3ROMZ79tPG3kc5VJNqNv1iptsP2nH/30R6PCJiML6NuyQt3HSTlFHz0WIPVKo2sl9rOPlpGY7Qn
hVBZos4DUO1TiU/QWe3XkIXrSqEmi9S4NrJpvoIutl5ZngxQRsrNfQws1G0QifbKygZMHWNuf2tD
fzZykHL4WmgmOjZ1U9sy5LCM1GrcDRgorHUw1P0iQCeg90Bj5kVHSyTJomEs/2EAVgNNRz2IobJm
k5iut9cQH73Wod0srAhAU0qDNeg3EEI2m7EYvH0XFN41xD5q0jC9dNKYfcwagmXug1dEPxJDyAXw
dsoTHeFpGKHd/8OQqyGd6BkDd8inWbKdoMDQhPB5lmzBHG49A8r+46xh/tKF/V212V8CkAB/SZtt
pZIAfGTF2UDrwoKGpeyqTQleoy1RII6Vky/+m9HQxC6g39JK8G1Roj96VMAALvbyJ3pGD+qKcdBY
vDQJS4BmrVj4xoZmwKAG4Je1DFr06uAmVNd37TgGd60z5IsQHLU7NLZiqGSIGo0Xy/hFEsdGq+HC
jRt743lobcPFBPiQf7MldbJ1jF+O7lgnN/Y3oqoF6u1Q8OziSomiEActf79F9OwmJy1grCBdSTKA
u0+6swETjQ882Hc5GVjKd6zkyneeNHw5ZiAPRjmdD8bO0D/1OA+2C8/W/RP+ztmuDY1HGtEDOMKG
djHpkHpUWqglrMXhw/SsTm6RQ6nRr9gaoCm9+XbUArMiLSWc8XFaIB2i8fcyk1Jtr3V8n9za476T
nFCWgQe3LJPVh6e8q9Z91gKkIg1R8zorKm2bgBVIe3ra9vVadzJ3/8EDPS3J+Z8P8g/lttDQ3lp4
IB/WeHzUQz0+emEdH2kYD3a8s1i9JzmJaJIeHKU2634ypYlPZn9bYtbTwdlNi82iecVPpiA9TpES
R3sXbYotnTn7wKoQkVK7b3oYo1G/99chUpZyjTDIT8mrcD/Ph03hr0oOQORpdz4Ujv3Bh6G246ab
6/cM23W1m2963z8aLLn6pdiMcTx8qzVwZPd+X11Rt40oelkN+6Af2J1WC5DdlYX+FcmYe6lIYpVR
0uv9t6wEG5fbZNU1xE5uyyoYsYJ5pyINQDUUAtwEpXd7ZBUBYgtQ+QXy+NkPFyEYsNyLl1kjDn3B
+4XZx+a2AfFUmPnN1sbR6aXsERaoQaF4oqGXa0dfa71rA4a4517mC9Cpai92YeJeno8/7aKOvgDM
ZwBSEY9XNIly03EdRAa6iZWubpjvHmkYAiaePMZ6mZFHWqhqRAYct2A8FEZ+AntLMGX8KKGnRKzo
ghPl/yjjp0RAZUUFucoSkiioykmLRqR6M6RM4Iha5KSU8UHXOwfXNrw4EWjaWoRWNL37LDTi5aDz
9kizXd3eFVaXXNs81Z7t7EzvoGKhvOss8UYjclgHNchT1WeBMpd3hzRruP27w+mTgkOOdnlQP8h4
KWTVnd1Ut9HhBCznJOo3pZ0HXxqrzLdp01a7NqjCZxAUApEIChZgW8HhUbA7smx92156isjPSYcP
loWTVzu3K3ap1+ZbnDCNp7xt8lXe6eE0xI9KbnGEGlcsMYwnIxXWsXRZvSBlnKLjayv0DbcCo1mK
BIGnRguuNJlZfgwEm0SeaDiI8l+Os0SMgMzFsuRY9GH17thEf3rYdPVSDJ17mh+sEqRONGxYimJ3
yY9Z6Zct0uDqcZ6edIApiJ5LAKh8mqDZWXbzNctl5msHHWkWvMbwUppmeEGdYLxCsbAPMh8TRXWj
rNnBSrQrqRjcQhldZfZ70TQI2gq0RCxoxlV2QtlNOj6i0geXB1fy6hVP6BIvjh2X7OQj7xuv6Ok0
Rm0r/uJDtpStyU4kq2/PSCZq9N5vaMZMIlQV8+AwK88Ws+yTg3rEEZVVWCMeWSYQlcdK01OjcnaO
VyNAC5BkR3Wn5n1Y7i3H9Fc4YqCi3EbDR22x4Ox4snhGXHZSy1A0MqmRFakBkdSf1ETDP3jjOZA+
EYN491Yqb03Cime1KEBsdGTRU2PrWsZ6EEl4Rxv9IHWLLYr10UusTgHTRh8a4HcI72hkF6ycNHRC
lbjZ0yxOSOW2BiH0qrL4B3sgxakrKHCYe0L/jhUaeJCiOTRuh0PBBl0c9If36n4tio1jnug6mvLy
YHrG2+792SyL/iLTYqs+pJZY2cVYrSnFGcU2sCUiZl6QjyqfaulvSV61lblDVXS1blW6lNTK3jQu
DJ04qJZi5RJ0a8AsMJszBWQocmL27SSi8AzJbyJpqMSABEQhGU0Rm/r3kHTdqv+lVfFwB7KBGskR
BY2Ju0K99Bwuzrgsou9d63Z+1/UgfPTAfTR2w1uDf83CEnZxmScAaO4shYXGM0DG5fGWgYD5LDQ4
pcRkDgiYU+Dk36XJUT/tGaCZdwxWHv6cbVBktc8L3PE6qaOgTmsL4IEPIJrgCO5Oz2ZZ9BfZrJdX
ibu3cb+wWrTStP2WSmvR6jSukDkvVlNFrp/gEE1PQVWP3JK82MKxvVXrVOOKF1E56ZGGIRv/lICB
wpeMndFP1a15rDsLbbTQsJTbwHWnp/RQuDI6u4n5rsN1tMYuPiu1ykfvWw7qw6A+W39QJB0nqgDi
0+eITQPtIDc9bx/1WjO1W8zDeTZHAGXqeqVZXRbtpNwKvDHPq36lBTjdEEpXQEd41kvh72no8OqU
OLl8iLJOPBiNRH9Cb31Bp5q//2REMpq9GbWaJx5MnC7+u5GbajjVyGJa6WZEL4C88qp5f3kgHnuM
wox/GwIgTIIZmC/UM/wOShRX357l1W/ZPDvL/pNeDoqu76Cz20Sx+dO2NONIv8ikzPQDUpyIGtEP
9s/ZmLfvs3qLxEaHvHAC6kqC1yPEPdeMjAuIkIBihJOFepjFloOakN+SWWzyiToqKMHxU3bcXFNa
xgLM1YIZlTvlYZw/h/MsKaP5e5yU/7utw4Jhw5MK9O9J3h7A5WguhNVkT/ieQdOIrB+NUB2dPblF
/oYeuuwM/N7sqRKgvNCB+70hjdmcZvFN/c186H+YmsTG3wUyHggGM3cAQF0Y2sByJMEkVeiPOBo2
B79wlv/SkTLTF6hkT3eZll89lW2QKATMQg3ZHLcAQENbeacOGHwnBJAqxVDZf/m3qpbrwFTEFjEr
UfZVZWwq7vJV1deYs3CRA+FrTcO59OuTHgDjwHSq9DKZfu87ACsNaeUs28gHvR93imQF5D5gzGrM
AGydk7TJyQWUxsnzm99aNxnNooo0QYFT4y9boPGsqP4/jjJvx/X8GzULWJ7teKsoN38EQDrfzR0C
NHvTndS6GjlOM/nl6bqip+FC35qOhfRejaA3yAr7ezNqk/vCWtJAZgDOaNXD6DjAhzaLbPfZlBRJ
h0zZS1k1OuIANa/9LfYMzlb2evpS2fxioVL9uy0Se6GhXOdey/Hj7WzPWdEE3wSFX30HRicaFEx0
wydWNtx7IOZe0HwNQmTBk+C5HnAOEkH1v3guetZ+RwDC94xnM2j3ANi27su8WYIvQL+glQRnLonM
+ML3y3JHsw7L7HsmkMyMChksB9JBd91wBKfAtawLmNzctHajXyYZuUE547sbUiE3vsNsFO2v6V3I
uPjppmn+2HUAMc5LFzUwhs5e00qfPgY04upLnDP4hXl5AAAslA/QuwD4wspD3/arqSGn4QzM3mNT
ic2L1vz6T64tJ2OvgOL57No3Av+cJtVbkVZXLQ3KVzOwx4Vuh+KiB773kCXuPcmrDtTnkeiBSM6d
6jVKANotE2A7lWCURlWah5wS5KbVv5uXfuE/GIl9XyR19cpwpt6gettamYV2pivoaEvnwJBFXUy3
eCpPKpDSR/duN11k/dF0Dv4YggFXFSqRniXraCFtrDp7EWFSLBoDfE1oreg/eohFsol6B7jiIkal
EODYgdGLZzyuFMJV091H6tnfZv8HPTCoBvmTrVnYsKlKJgSx1bkI7U9UfIQPtXzwbb5kAOSXy0AM
59j0qjuaBPR8ARSltNlT7VKRltbGR8HmevYkWI+2GVUUdfM0lTip0icg0Z1HS2RrbDD6bePGoNuz
4+DZSLELA/oM+8dw/SUac/FxVeCJZbxyv+VDZC+cqOBPben3a7/lgDEvWnOf+S16qPmQ3CHtbCKH
2332NAomooUm6smT62n1YhRvVuM3DwBwiXasi4KdnuHwayYBMKNQ5/3DdrZUd9cCRXDR6d27qt4U
wQ4/mv+oOnsdlKreOvHkdbCD2WthIb9Lqin6abYpG7CGzLaV+sWhKmVXonD4KQQD38lvBX4b6gfu
aTgTm0C1OqMrCV+ZhUiEkludE27QAJJt6YdsZNr2kznJEx8HflSxPAxAvrtDghfBrFTGP9OfvI+b
n1VpyIWNnfrj4KBwOkKL0cHtzfKiodN9Bf5N+6sDDvI2AUES/ltHATDz11S3kNMsgI9WW6o8wC/T
bY0jz2Pm6cDc0gP+M0I9YDDKnz1gBFFdhugi+c9LZzhYuSgvlccA5K78A3N86yJKzqocmP8NKvdC
8P4sDM3f+7mwvrscNB04soQvssPf1hld79qDdWUjw7jBISdCyS9a8/eVya2TzKxxU1QopGJNh+YY
cMg/GxbSqkbi6t+Eb50rbqEyJ3U/LFPWgfkdgfv3ZUBF4E7L6E39cRlg/norR3bDxuQSiMI+A9Si
6hqbm8imZ0pGPWU0JOUmTlEEpprNSEYPdoGdXxD4yaXk/gqovWjnl56/kU1s7nhpVM9Jhd5qa+Df
8xDF6YCPB3BSkLDzIJNoRZERZel78fDBMme8fh7r4t4u2vIcyRyx6djLT4boX1iUoyjeBhbyyjCB
so2SP4ybSh556wGKI2/kA2AMcpzZ23dlifTJCkAWwGhF/TtOdAI0cQoYNHTWcW8791N3CEJiOJC5
7yOwttGIehOjPHORtGH+sbF7d9UEbncZ8kDsq6BrgSdQW3cIHOcr3y7cL5YxfnUtxctVb9FL6v2s
zAo46UNZvoSu/25dAndxj/qZdhcAV3qytl1rfGpxBerNDsewyHiwkMW+axV0ND3T0QF8CP3hISfm
8ll2043UNparB/LRVPbe01Cr4aXoCq1BFKnyCx0aQY0NJRgM2WLHp6ZtMQBHmHILugSShqhthfJS
BzuZ1tGKcFABeBTsOt5FK7MFwoPsxvdZ/c8hzX6ypeGgbAmONDIRymjNYgAXIF5BiVDtWg45dmgT
kPD0nECIZ4xh7LTlosr9YU0TBDZMszSUUsabckCfWFR15VV47b7msfVcpbF+rjVn6+Tp0Sgq50UM
iXvyUUK6KFrLeWFMN3axAYJcmgU6q1w3JRu2Af5zL5aDyqUgy5vJti2jpy6Q2T3pgpIgD2LvGb1m
3tVHdJ1MZv+kNPun5VywrKNGqh22NKsFBfwX5rCLvPgOH3Z9HFzpHOvUsTdOoDvXMUBJWF868SuO
gE8SgLm44eYLZP+0X2A2Q52l0XwFdZetekWKa+v38TbjvD4ynJ4/+NElWNcSWX/0EwBbSqKG6L09
0Edx9oZlzggE2tgD1a1tfQk0GaxdkXdbGvYdSqUT9IrfYbOfvnD9B4n/o1EQMOtByhbxTkT1hF26
m5IBoBeNosGryeL2WGdOeDV7GV5HZ8WDvL2SJEjwLwbkCy7KiPWRKMZJFhQPVrckdZqY3c5+ZBm9
2TfXJAehuiV91PMqZzyV41aMSJeV408XVSsA0GzvEktmj2bcZ0+Av2oXDsvZUXZB9sRsHbk91yzX
NOul2XhSlqUxAhkDt/BPlnrUsaNbtcliOokCsVg+JihVWelOnG5pG2WnIrmPEuAiWy7CL9hEge/e
8ZNpdizAriU0UEoqqomJ8rqJpLUDytDXmUWC1+74PfRB84DTKepch/ieABxuI2rKQqfoNEexiNuI
5m6aTQxamiT3NRxk/HoFJtHkkqYxuDG7It7YyBA8A9f7jXoQgKW5A/Sx/0qqsZTJJVeqLOHxJmOd
f8x0t9x7IxgEqKSvqsMraFaj5xGTuw4Bk03CyuArs+IVKaBPJlmVZeYAPp27d2RJZYTYNU2Wxs0S
d06wXGj8J+CcQOYlm8pH3h8UZYaO2whujGV/7uYpnpfmGlcFB8h6db3y1bGSHugwObUQgXPragxo
NKEJOlsGuIcBJmKoEKuzxUlHS+zG0Gy2bKuyY+tBjcH+/F/HSdq+RI3xaKHc8gtIf7stUjDmGj1N
5ZcQ7F5L1LoaB5oFjcJdIbvmig5RlCTa7ZLESaLn5wZtbgsyavWm2/KhMNc0Sz50wEmj6QUrVFFy
l8Vjvuw11Ozr2C9tgDlrHYHb4x/LpkL6PS+0B1l3OEc1nvOtisyto/gnWdkCzxg5L5RWR0ufp/YD
mRuZtI5VCTKTAfXLk3kkRYheGN9+QT3gqbE1ECvqcb6dPnL69N+/CNS8TVPYzXBgR03dMh6IdFfT
MXw6kmexlR5si62AyY2zOR3L34/pdHCn43jcN+nB86JVqaMRcPpb9WjW3Y4KuGUYMsDrFayYKsWj
DrdxMYJfUE1SuXje2ileTN4fPxlQpXni8+QsbGc34jhACsTHPPTev4xcbuUrckmr3AzIj64MBEgR
plW8In50K9Ch+VkUq/ba7LEZox8EVTH0YPQKHQMHW1MXx7DnwdQJjRRwbJeaKsK017MhGEp+UKc0
GaYla6/UXw0ep8UHKhqWvFSGq+2mS8ZMNdNiQtBEjKBqX9df7AwoMpVraY/YDgxrLWfD2c2AxMcQ
rNtVpZXdFZGHxpPAwg50jHPwZzbxP2gxWia1gzNOIUcgC1fWt795GofUVrRA754AMG1gw+1910cf
sf+IFeGxKVCDJ7Th+5BbFpAbvPEx9ZoYVSRSnNwgzwET5gabtmbJg6vp+RKbR/stH7WD6wIQRsA8
yJtxMge12vhoNrhUGbn1bh6XVbvwRx34CihIe/CVj1HT7Le68Q+hCWAYcN9OPpjmWnhD//ZBL4HM
69z5YO7Z4Ka+vYQiZq/Tb7IogFkUp3eaFzmHxI3FXd034k6qB5bHk5xERW8VyxGBkG05ANi1i5m2
legKecp8n+1d9JYtaYh2xhZQTxL4bVb2RKLAE2C4a8ILVyIyJ0c0mQcJ/2yud2KL++77P7CI/Aly
gzbBCO2jfY3n+YK2urOsR8HRYtoak46udCa4R/Tq6fsgq37PR7JIQT/sHf20a1Yx4huvUapnC1/v
jDtXw4887uQrycEIU62Rl8KZJzPLV628pKOTfU21Vh7ixkB3iRLP1qhXReUSrElum7xeJ+mwblmY
rWaQzRk9M7OHcOuP3g/PtiSoMBQsZ8QFAk1jbX/hmt7tSEa2kw6ZsND+QV56rluLIRmyHRA02WMo
0wMTIOilESjy+K63nG5JQ2pNriQ/oOfCuVRNjbcW8HITtG6D4vcQzZ9W41xB1f6PB5S1t1IgBQBI
0eSsVa5zDdriny4qhrcoDJtlp+Q8TF2Sk35soDATwBNtjuaUqnAPlGunfDqJWtc7cGpjHWI5aUzD
m8HU9HobTtn50gam79Qz1AKkalN7LnqGAJv7PUZkEiBVTqxv1bAagJMS1zzVt8Kvp2GHJjwDx9lW
X4cpUi0ZfnpHWVfgeS5EBgQ8FOxPwi70IaR5yw+co7Ct7N/j2ajKwOZK6vTgIbMtbScyNORZgHkw
Bki4pcwvxGON6/pGZihCuzVmvfdTtegYEupAqCZC6tFK0QOysMZU383aXObdRTkgs1kemr8dzBNC
E4+dzod9plWnLChB4KD2iH7L9uBw5fe0RUTRKZBLu8He0SRgisB+hpss2iNhEDVFfSfL8jTtNZWp
ww1+P20nlWkByvpVk4QN4MFS75gDs/kYgqtuYxSR+wBq9Wipuf74LY3zXZrhlp22/jYHfsS3ngHL
YPQ1/yHw+naTV757rMDbcAy0rEfB3W9z3tQ6maP4uz46epptpGd+kWWoPeZontzrmZZuQo/xN4Aa
LKicIY6GfmUlaXSKRGyBWzBCRYqqczBzZ7Ic0L0yWXrmyN5cRA4rWfRftbQEYx1iHGANSLa8rdsv
ZpniSmw1zZmGWvkN/zLtGedQ58608efw7fYL3oOzQ4s7DgLKRouDaDXEeXSgWTHweyNIsEtqs+Sp
L5DAVVrDwNhpqLB1oSFynO/rvrtkuA3c1h28tzzW3tc1Sv2NbD6tyxKsazgId0dJumaJ0F/cmP3K
naEB6YGjI6qeb9xQBYG5HT0XCIGSmCHGf5+X4yONcFxD1fFgONOkKwfcDuvGXE0u0nFct+Do3k6m
WtuAXyrtDzRUy+GT/L8sV43m+3K05ogj3I4PIUPwYGR3gE98bXJfdRug1GjVxigayXGXAm9f2YWr
pmHdTo/1aDHNW0HfXbRyw2PTjYCmFL0CSUvVFpRNuKoiLV+1Xu2stF5k9gIp++bkauU+z/W31vb8
x6J20n1bSgP37wTo4yicoVD50INYWDpSv6Cyrj5nPNemIHuceotYWNGbV7Te2veSHBDXpXhAUyuO
USqZUNgmvqv2r75JwQlwjvv/7ntwq/osw/rD6xY5zpvoBH5/3ehaFg8+AKmm153iM+n//EwiLchO
IooG9DpXa/Bb9lc00phPhUSkUHM6fur8ynhCjFmuHKc2cW6wDLTtGsYWQRe5oll70NkpdwFrQ7Yx
r7qrLuWaJslgdq68zc5psh5Dseob19ySQZ+iFzksGjhHOdGpG1RY1UrZVta5hsasnL2KOjuXbVU/
Ci0ZLglD6WOYOdFrIOEpMgOwo6ghMJ4BXvcVZPASqYS2XpF0zIFPy0TeXsDK1zxWnX0iOa1hFg1a
tv9Ygw1u/3kNq8rqA70UoDUZZfHIAYxEwDZR0Yy7ktccXRkjomWKyo8Qc0LsEKcJktEDtXijpu/j
xNzjPU/8d1cCpXALWQPKvHztMzfc+KYeXgx7xGExA1FEUoUXeiA5PRt8/laZDurj1eQsr6O0Xwe+
HJazjFQKgDiedNRakFyXLkqbbp5Km6HDoxPaUkO13sYDBiIIcaqt4SHFNwIu7ylyS29pGkgh0aRW
Sn0/dhFb0nCwo+5Bx5Wr7WWCP04lwGzNOu9Is23Q1MBWKbI1UF2po984x0X/rKvRba0iLOp7Emnq
ZucBknFai2MHN61Fs7e1yBlqtP3V+2bUqt18k8cMgCGDVZ/8rsyWaYa4YKlkJRhw5YJmBr1616Eh
Tc/aJKsDhx1t31vMFYd+qwFzkPHLXHEIovpJNG2Vwt8atLciNSXyldHsJ0b9oScsNolI9eaHRqT6
p+jmC9zp/KKh7GehG7m5L3DeOXXm+DKn4fSsNBdJZBl7krVBZM8aI7fKFXYAQB3gI2p6wpQDi2oc
d2PW4+SoRvQAkhYQReFvuQk8lIh6Ho9RyQS9WgvrYzEWLsLgajqLkHl26hZ1NrM1miV2IS/EsTBK
VNvYBrB1Pvlhehhs/BwXNgK40Jm2Qu07yH+Eh2iPHIFepIqRbvISsPN7f3De5R7DnUPp50pO+gSI
4UAOkIsEhDb1Z32S91Ze4HhRXRvm28APRsar00u0UTh1/YYc8FEvR/ELzbxbu7a6b26dp0uXMf5Q
CCSnRIEAyajZ5blzG7G2Eq99xokLnLBJYP1MytVknQ7/oI6lf7HdKlj5YYAGDVQy7Ocltbj5sGTf
xOKXhyXN25KOJfgD9o3ZNsZdc1oSiH0CNXeBvk807OHANSCWwuTsKUaj/qoFMMI1y3Hj0LQIyIOi
lIj/pfJUaXa6T6qyPAC+Oj2KRBc7UYT1ude4tcFO2Lmzc1msO+R0H3DiAJtpqBfPNSs0xMLc6qtf
5qAZxxXsW6+xx6xBwsxGO3+E2ksGEsiDKMGvt0ADwILnXRYtzC4+Wj4bf0S9eAuHIX3LC7NdoApZ
e/kfXnRje2J60XHY/+tF89w3N6Yj3l+04QhUMqFm8a8vukic4dL0uP1YMWINNVLgp2ho+wfAsL3S
726Wp9LrHwLBX+l3NMtJH1Dkk3yQCI2Tn5s+/U65i3Kb2b/SJ/kn/e63fPYf66iNkID/ATJE8Auc
PvUx4IP9/xj70uVIda3LV7lRv5v7AQKBOr5zIzrJeXJ6SNtVfwjXxCgGgQDxRv0c/WK9ULqcLt9z
znejIigkbYl0JiBp77XXwkeEZzix/HMfhc5dn3PnLkwwyytC6OpSjNrktoogkz41XjqV4JtIQJQL
QZM8QQ6pES0BzVU3FxMR+2sFBhokdLQgaPuLC752/ZOLqVZAYRIfTl+MekKANWYPDpZyAUkDdT/6
0DfjBnyTU0kfoLIn4HCM2VYXbUbJ2vTdGrF+mNR1Pd5TZw3pT++unArGGPqBQYA40W0QdY+RltP8
7CLwWwS0Nw99SdVR93aA/Vwmyi0X2hZ+T3bT2uC7aWVTg2EJVy4Kx/945UQ3u2Bom66qR+qg/ByU
7FYKxTYRsqSfwxHEp2FZPJZgoD+QIvFnmjbDzFsQNZZpuNGkGqI23pmBCMGf6Xr1u9k0WhWl5bvR
tBkkIbu5B96mDSItHy+KP+91NG3GJjP9GX7/bPqifiywkrQQXoJqDELkSiU3lXTkYXCAVddRUxXV
y6wXxlPY400GHkix7nLinwW3gUVAWLUHJdbHnnrrNkCzW/cEAyRfOS3/H3rSDoB7HZBVUPXWPccO
r7Li7ZrAkhy0gUbG60+btgIh9xgLIdnBD1xN4TbLyatDKuH71dG3a1ED4EL8qQdt3ITdq/G1b2Sj
VffVxte+emTdejXWrdfif9o3i+pJz3siTEmgulvXDpxviIuvNbkdQI3JnDW5t9bhEd16LY4le298
7WuAaWL7ir9qvOY5s7+54PWEN9sbsz1QJoCbvR28a4sVYsUC40vVpYu2zqE9v2WVCdIr01gOdmht
wJjETlgaGTNa2On30bkP1WgC1pXSIAHI4mja2NjzvCWLPikg+1izQwehie9IXXtxVJWdQeiGhY2w
rU3ttOxUTGNpC4zlycR6NxbBjmqrEI6FsL0Pl3hfP5rcfdLYksa0NpZs2s8Oi9UcNN/OwQYr0+53
U03RVMNUVW2+s9sSoduGIve2LcGkWhc2VHCxchmnRYs+82Q8Llzou1wWOLpBL2l0KweuwjF6ew/h
AAySOwA7KJHxnaCAMiwu3teCe3iDzwhgA/vSQ5gUFH79Tk4EgiVX7tYWaTkzJrdeKtLkXpsgevpq
0nd4MTiX3EolkEXchzbS1pB8luwsRxwupJt6V/BWpzcUH+y0RYmM6NWFKsr2oQOcmb4wv6a+5W1S
11y73AeKoRPVnUNsuhxtJnYNsvz2fSiQNx9ji+QjDW0mAFX/ysps6U+IAqmKrRcbxhfdvSNGedcq
RpfZiF8+5cDu6u4RC9tLdwP80YFlZNGFDcCR1F127WAFFyT6tXyBopdpSS/tGosOEteHrEnzTTTp
TQyTjvvgS7zfsFddQHdzOLxr0K3TIXEVAnI1c+dh2QZN2iDQRZt0F8qGnQzEKOuV44s4+PSP//rX
f38b/nf0ozyVyKQri38Ukp/KBISlf3xyvE//qC7Vm+9/fPKhy+z7AFgx13Y9MOdZFO3fXu6SIoK1
9b84ZSW1ucOQMnUGOV1zBAiAnMvR+qJLxtBB6aAf8C4cPCfgNeiP9U1QsFbcwJWx8m2JQCw8OE6Q
hIiM6dsmaf18mVo5cp2d4rGZmBNLn7IgIxHf08Yw7qb6HNLwl3pQwufXem1fEeO9fWZFYDnWvDQj
gQsEX6G9drjRrniWWGfSk3vNRlIUiLHkqhnuWQM0jbYAMsl8+PvvzfJN8uGbA2MyxXKemjZxPdMh
H765HFm/UPUAHaxzGyNZGlxPYdEbm2aEszpDvv+m7at0ZzRRs3H6CMmDU92fnWW9+pvWa4+rHZj/
LGuU8BICT4IIb7dwiWATmU1JfhJARWf95VUdjZsohuYb73IzwO8M9hlVwg+NTRV4AqeWDopgQcQZ
KmkNJiIei5PC+wBp7D3ZDTrJ27bLVQuSz7kugn0NdDjKXeiSTvV2OUSDi4i+76B4I+aA6KeL3qrc
nSJq3XWsfEa4MgWKpq+3oKrmt4xCRy9OR/7tdwvu5mAqy7uNvp8K04+Wnh9G0HmeBHYbY9rJJXcf
GvWdqet+Gei3Vmkk8aW3btOHuAaiqkjuLjfzXwyve//ttf/HoZvKfv3k2NC1gYTLfykmGmzNhY2k
9WplQBN2dim+NdhZXQIr1762XnvohmurgyTZmS7qAfIxCxfKMQHMIN1wY/AvUo1TmqYlgBHOkE7e
4n2ey8g56UPStviR0kYtrnUqQdJ9WiNPQ/dqpq5iGo06nz2oISGuMPV/G+1SB5JxMY8Z7gOoqEJi
r2b1xEY6pbQnNwWUkXwkX0p4AwiHWJ9uZTJ5Aeuzt+FK5lhzGn27C8f+eGkFdz40AnArLi7lPr6M
haxCjNWE0MVBWOvXWCUzvmQSonJR9MBcAdmYIRN8QfvEQXzA906G13snKSaLvMejWoPvfOY7UElQ
xJlfitowLoAxF7U8YNMMk84HWrOUoVxfypnI+WKMGZn7egjk7SebvBmhWTBdRh/CadhB6+R2/U0D
GFuZ5e4tVAmSYyjadQ4M562ucvuCb4WPB1YXdQODe38JzkVQlE299CGOPTk37SpaRjnP0iCftLkN
ww/fjeV01akvxLi/DuXLfQM5OkCbf10+atr1ddgy7V8vf/1IHy6vG/Tl0yaNlrpvAnf2fCQ+uPQ9
fDvIpYPTmkyJn8QudmYhh4Nb296tMyj/FJo3uuBNNWB0ZLvasM8Xc6+qvdXYZ0XASe3dajvZEwgM
1+BedsJapkFUh8PlEnoEbWOmfAeBxtfLgInKP9H6dBnz7RLavOZ0FjmuA5cYnjk7ybttxLH6eXvQ
4A2EsuZbA7LGQd6vi6lb7CTrwKBaj4TPWnAGbnuyJTw17uLMdO+hSd9A3pa5yKdDUUJ0fiPGms50
UR9gn4EN+65vIvrO3pwAFq5vsw1HhjqWVpSLwIXU1DS27qjHpl5O19q2eRs7A9xfBERue94Zd1xm
oPzIuz18NMMBXr/hULlQFA4bgX0qmAyRBDGJXugWfcaylAdIRCsXiZWjWbfo3ro5MsL80hwiwey1
dzwg1aykkDok+GsggUa6BUuABNWHxI5f6/jEOJ5NB10nHGgZaJMB/pt3ddpEG1/7XseTY0Pm174f
xtNDXa+r7bRJW7Lq2IxkyZMMGWKtEsBcDuI+jkpz74ztZ8jfiXtdpZzxOwSlYqCGUeX7+JZZ5PNA
N+oDdDPm8Mr2JzfMxD2S1JwFTTIECaYRQ8/Jbzu7wG+PRl019shKc0kt1npI8IWN+0ypz7pRV4Ev
9rvXuPFedzLc9vWaORBT1aTTMa9CKue1NRYLPUGBKMNbulKBX2RaiOupKKmcoKk886Rnrcqh9GJx
mRS5aQcOFFhOusO19TorjpJc+rcW3rWmNMGt7TY34CoFx3/nH0ooTyCDL8ram0HVl7pmwmCYGdwU
2O6LWdPm/uFS1C1vfd/Zfegr5fdMpAwyCrWZ5Auwczl7oy5A3Io7Rd8Gg9ldqoQmoEdulLOP0upQ
6aLucC1q42wEWdp0V7VI/Y6F594lHvgvCVJ3AngH9wr7oydZMX/jZEY+d6ckPdkzDmmY0dvo4p91
SA0B8Bf1gqq9vT4418dD1yWRa+39+PZDtRLkMYxt4PmGvJuXmQPwY122d/rQjnwNSnUbkxuqkByg
dnEdf03bGlCFv+pgj8w6Eul9Y6AiwcqnQ0oP64qF4/j8S53aAchT+DeO7VxQFKAI1hZtiolX4Pv9
klbQ8oidJauMBNu7vqibUz/pZzhCpjMXWLRdOallWFldQOo0a+buxDEbQg73lDrhwptKuuraQfev
bZosYrOk2SEzTJIddFJxocYeCgsO8l6nM2wG2OUseju7tl7PkBTANolX99urXWE337ka8OO5Rn9I
sRFO4Vy/lHTVO7Ti1GqCF2JD46rctXW3RtaW8UyqF+2VLFk/LuHyKtbtVF06yEIj8mSWFshXwDY+
99uC3+mz3ujyvz77ezsAPV/7jtMZ2E+j+Rie9Waq6ftyHg5iWIOCi5yvxWsr8kaGddfYr626eG39
s74ESQQP1LnchK7lfUV0wkV6DWaAd+99fb9OrZBFh5bT1NqIul4xexJb6Ui+thW84DFJkLtDKvsA
moZnybvuQR9EDOpBgDZ0IeLOS1iEAFZO7V5dF/Oq5SBWnorXsXRRj1WK/NmXFBlFGIdM49gAj68k
EH1evZQcHFIkTLeeCfQDwhHZnW366V0ct4hrKANB/rLosyDtjW9wSWY73coYwJ4tXV3t/9MxZGW5
y9jzDjW+JDhVpjhZOsXO9AFQtGbf8V5sC5rNr/V/ZqbraqGQX2PBRV4LetZPiT4gfHTs69QCWSee
njaKwELjg7lcFxGPl4ff7ZMkPsrJHrCM9AAiiyPVfi6ecHPZeaAjnxxgyDLIqidd16IOAtGgxmHZ
58a1yLEPvWSdpHm76X0OdrkaueqD2frPlqHASFeGP6wCbOyWUb4AMI+tARbot2rqNFZtu4FTpLhp
p07d1Mn3zZu8qFZUsfqmnbyNXgvpv7I5txzsqr8KzeS0/FWAnrouWJPZr8JvfeDRahA+Gu6wnM6P
bVYfMdOMR/066RATWrSTg1t/SVEU9wckCZ51o35D/ZU9Uhnwvu6bflGJKQYWwgGsL6+LZmu5gf7Q
upjbcNVeW4vfi7r1avxnffWXYfMUeI2pLwFG9QDe7WxZm7HcVSSrF3bRRV9yC5kemsQLYPXAZoN7
88Eigr5TQgRYwvLmqKGDHrYnByiivIp8AaDoHUDSs9KNGmGoLVTjrmwzHiGyIZ8aHxLeWJrDN5hk
mAdkA3k0Zj63TcYWEZRRt8M4+CckSYJtb9phuzm0J3pGZ97A7fpriejeIqQk3KW40cA8Mp3qQ9vJ
cGdxkAFe6+LWJAsRIvVJN8S6S+T96nI1LNzslACZvoGW7/3Ft+2X8mZEyeqSeuEQt1hAdjZeGxw7
MY32vB7+rMGZFikxCA7e9bjiQ5GeyYJR68+JtgI5PB/22HSnO8uIgcNA8u0tIBNVMCCP+otDwC+o
cbBDCjS6gGpW5FuzOhvdexMq50v+1j0CMnoVQv7pFlC11+5tCtkzEKmcXAv0Oi6+5IBMikSjlc2J
3xjIK3VBUiVFu4OuqXfzu0XkDep0+aTSTrKbCjd6jJyspyKOQlD0Qd4bi8HqyaSOt+jxXa1064Dg
NDRHynCvWwkt5ipuxEOqMhefrTlkqQ9ev7cxdLFNDIhjNF6FjG467qIIkKWSihjM4MZ4k3Z5jL1c
bd5EGeJm+ky3RpBCv9FnZQlXceGYreuCpSB75k256SMjFiB4tFq60Ho4pu8lh8RzLtrcukrr7+Rl
VyNg25nvhOcEydMDgWyONkupRJysIyZdAcLxqHGhtQIO3GKWsR0nZRuA5+qdBDfpDNMVfIxsAqPr
5rxw1AnSshPbpDs60QIsy+DiwNL4nAN8cTnTdWbn07M+Y1Pr1e7a2lAKDndOnfrrYPgP+h0AoZJ4
2WWyXuoXRhzh5XQtXltJ5eSIhSK8ASZA3HutGrZ4Kp2b3nYaxP3G6Hs403LOvIXwGEdy4w0FFmyr
2rxZyrKvHjvIhWsLM1X3Tt7KRz0U0niGLcTwnBs3gSRpapnGNyu4DkVUzW56n/UBtnFZ4FADEE6a
ghHJM+OZFrJwiDUvc794sayIBdJo0hvPBl5Y20rRAykVQgNA56bAuT7PZOFgc4e5oi2qbZEhwqDT
mWljJesQdMqBRllc8nBsqGmlsXtRa4j9FpNJhwSjKzYDKfHbxASblq5y2cSb2QMKoIe8jiEhTggE
ZQWnUgncMbLwb+2+LLatE+fLJHbTZzNKNmmU8m+gPx8RWrfrW5BH8C3oV3JoG6kS4U/c3ELFEJPL
xx9NBi6EbhJCCSflEz668PE0llp4iXhi1phAoRETWV/H4oCEQxSnSW5oSH1AtCCZ6V/82qonOt2q
++pWfEfgOMuAk49NhqyyIbbPoDzvFzK2IBSI/MRdw1UDTK0K71tlyRmombzvrb2leCP80J0gKGad
PZ/2i7EW7l4Zdb8DxLRZEqhEbRjWgnMTyE+dFGiNkBdNkc5yLeUo6ZTAxB8+tr31KwZ7mKUe+Apj
OWK5Mn2LPrQDjKphn52wFQvhxM0u5qF3c7UoQmyYZAwh+IRk2Dj4AkvEilWI/036LEU0QJPSQzpQ
44S3eEt8gxG4dAr8/C76Hcw0Dm971VzsC+Kh/s1eYJzQArRYeTGbewncH/rP8CCnsAP7Bb38jUaW
vC/CP1LuSiC9HP2cqjxv51jnNDfZGCFNYDqzSj8LPEYaQG2Ahp0JMQPzppibUUpfBnmn58ikSewg
CuPu6MTYoue+Ob4ZhLGVf4sofyxJM4AQojBDfseiugz8iQa0l5SuaEItoDWlfywm5s84Httnh5Nb
/bOmnoeNl0NedKdhiF47DcheetcJ3k85EU5AnsJZVOEYHTKHRdjr4kwfeMmbQPDanl8bYqtK+pku
lyDAW11m8IiBddFVYm/XvtjrM31gvAyDtLVJ8KGhA5lOO7saIiFJ7I03a+ojqutzCPTJTrIjUVYX
6O8NovYzWhn8RdkGnSMzkO+vFnptMVm0tOcvRU6RrAtU4n9gUQ8cEo2dX8zDJt75CWdbzQeCTGHD
nvWypcuaW9ZMVzqazggCOlvPwNyhiYw0Z8iFQsTkiBdMxpHnris6Nk+V1wDOVXjuLejh23WGsNLa
Iha5lXnkzxweu9/3+QDFnyiq/s3Q7DnUGV1kRWjpWAcpvYtUYa2VYl52t7rsVAaBJDKUZV/61CPr
jiLL/gprIwS49iJ04CEdlYzh5AH8Q5c1xE0bupON5SFceuE0Da3+RSfSgbTCAm2vSQHWHtuJixhv
NZ1nd0mxQ0b1AnLQ8VZD+DQS0IQ69Sy3fQAQ+xY/8xXwp8+UrrzgAy04AKISqmC6RYLXedUPzc+L
2InWPSnhN4G2RRQtSYbc8VVLEPU2cmos/CxHsAjpJ+VFJkW3aEutmjJaFrj/yAtIFKEqlfjeKuwr
8xTShgYd0s6f63K802HZBvu+3oLOSWTU4BqnXnEeAccF4U1kHbDBST92V0N+6R7bkftzANweeBwj
eE3C5eXoBmaZ1AHcb+J1IQ3ulRpAj1ZcVtLh5LXUddrmon+o+9SeJ96l91zr9Aqcqegp8pJxbUwM
WcgYVJA5QXah5sLSdZpJS59dTTCxXBi2aKyM+QiKglWOlejCq0N2ihKjWmAp/3oGPkR2SqfW0qxC
ABZ+s/vQirDav9mZrUnnXdPO/ch2FheVXf2MuJZo907ezz3mEm8+sME5IvmmBjWs7ywuPDutQrLm
ZCMbxQ9pyAOdEMsNg+IzgrBPwzrKqWjAf7EUkyMDdwtdCJv1S40BAewFgLzfWz/01cWs8/J7iIKD
piCBRlje3nnUbe4Y/HpLOfr1XBd1QzGwb1lIxE5XjQrUhlOnWLZw8107aFvq+vE2DOm9aTCweRhh
DKaHSc5yADnL35Wh5QYqn9EOEDUmCDcgN0w6uXlTKH+rymJKVZblVo7MQeo2Es3KrLeCgXvD+pI4
RqRcf+hqZuH2mnc2de86qFgCiXKfu3m2s1ykFgsfEdEaApktnidQNUSy2UpbnLkfsRtgNAEvm84o
5rX5CFWXxYcGJAL+W38hq7MePG2gGC8TkEdkAP/BwZPdNfZgPGQKNCVJjHSd1sazyHPoYExEm1Zh
wqEACbk9cbBvQU4VveSyGHZ258W58eD1PVsXrmUvew+P4dRTI6asCGwrNXp3PSSJNbbLRRYLJNWG
c5rF1qGKQigrTZiv3s+ci5nGdr2Z4ee/r4GTwFoDUk5w3kc5dmwzJIrkd2UOudshv9MbBJGScFHk
ChxZlx2Bt7Omxst2oWXhQsrmVyN62n2e3+lss2tPPZA+MG/nDjxB4DqC0LL8ApGucXel79AMH6Ub
QcdB83f8stAUHhcRaZqRL6+LJELDEJzT5Q9NbNvV59Z1mu+DgLy752TqPo3rcZkhXXyHTW96oIOB
DIbKTR6TOr/0qcmZZ2X7PaNczfywV/fxbQGBwnoHfAcolllBFp4Fmd3ewwSUwUm/tSO+vqRzc1f0
h/u8CcfdwJEJMmZ585jZ3QV65A/eJhy5+EwsH9CjZiAHnlt/ado09zaEjr86ToatBBTS74tucNZN
RsSqgKLvGaoEUGMDA+/VInX4sIb4R+mKYa5hMFokQ6WetbjWaXLHxJfWwkqHYX7V2tB2+COGeQ95
vFlJknKPqBMcLBkUtrQ8EM3Z+6JuHSMfINxJIrHixfDRWMAN8K7v1TjtQXrPARZdhnGUk5Ue+mLd
0Yr8vJYrx6whih0PZyPaTvArACOwN9InqIkKBzVvTThJftVAOpA9VEn5UkHf4BiZZWBmRbOPFSSA
TE+URzz/0zzaVIEYmdiXiYVQo26e6iZmvYvxJA9mzZrYT48aw/Jfv4F/Gg0G+lZWSoCLs/1Q/Nch
+SbKpvzZ/vfU7c3s907/Wv0ojy/8R/PR6Lc+GPr10vOX9uW3wqJok1bdyh9C3f1oZN7+QihNlv9p
4z9+6FEeVPXjj0/fSlm002hRUhafXpsmRJPzDsczjf7aNH38Pz79nzz6f/9XJD8+dPjx0rQAO1n/
ZJgCHeaY+M9nPobqf0wthv9P6hEfTHE+pRAWtS326R/AM7TxH5+I909geD3bNKltu67voqlBvg+a
LP+fYPkzgfMFhNA1Pd/69OvvfkVmXX6NP0dqUde2f0Mcefb0sRAVNk2HWY7rU+t3rFZd4d9YxVsS
Rd+JO64LWdxxr5/o6eQEOazhWWVwbdty2FsFU7OiF+0yTK0S4nGKzBj2fsGoUjUflRX0Th7uo+xe
w4IugCAQTMjYBXDeG8O5KYEZkgQ8Glh2bfxUFUfDqz14zeIYcuVtcvQbO4AMBpAJYJkPnKGGDLML
Mhfb+h6rmq587PUPZhiJdSzKL6ms2kMq1iOCowvQb0E4ExP30bLD/GggnIH3pChWVhZnSCFIVpgo
v4atyZedVfU7uOWWuZlXx0iRTY59zzZC0sxBsqc8FVsvHJtt6iq8YRvEtFXh1sdYJEiO6mwwM0oe
Hc2ebqqi3xCEEVYEuXtH0OZZQVkhu0Nj8mp5Btc6gAyDdbShly3Hrp5NuzCgPcbhqA++ZMMR7qJx
RgnUBELbPoCQzNg4dYn0RIn3XNCPdrPgEJuNIy9adxPOitcemLQ04soGSHhMOjLzweg7iwEWWGGb
BnYw/VXEhQCmMWm7GTzxwGRXUELOsKg+Cu8MGbvkQHKwEuqvHqjAamHV2CiC1kMuciIQjm47ekC6
6OtBFytsHYYsyZBclXl7Ep+5VxiH2nb8iV9TpXNImDVzXQneGOPghBDYrRNr35YjPw6gX1plvCuR
o9w4286Ceo7XegdiEA9uP5xZ01kVyfkwlCAFMPNyJrDYPShQohz0mT4gxAPKQrefO1UD5QVPueOs
q6rwwGT+PTWQKklMKTb1AjC/W/0Hehm+edx0SZBbLDyk00GfYcZeAYUQQYAFn3ecbpyxJtkqFHY+
YWKiOohp1iwu5Qh/HxJ5XEhJ5cWLFCx/NiBXEXTJMNwqJAIvmQvXoQpJPYfQpbVtZRKuSkLaG99q
XbhgYmvjD6UIaAWcSAUmkpcU3oaO+ySaARLHCG+QVpfFuziSEJNESGhrUtAidH3L7mWbOIsBe8kD
TSL4w/wqXJG467dV6Jwhuc7nvHD4U5uRH7Si3Q/D+Z5GLhC4BPq5BYgErN4rvsZDn4FSIOkhxjaE
K1qyIegHt0MaWugtaFE7h4IOdMZzgDdysPduLI93h2jMvYVDWXQ/cRIENg2Hz0C8GZ08xpYDXYCx
nKXQhYlmsRFi78GyLxYv0gDb8GrpgyVlHoG+EsgwJNgrLOW22MViid5FC6eT6iYZajlvqqhGEqZ9
gOME/H2Sld8Y72ZsgOR7kYLWLWyBNTXSB1D7bR1npAFy+Lwb0hjQnwGOC1iDcE0ZpwfRc7pQqZls
GuaClRnR4ADsh+VXZlYLvN+Kn21ZnPwieordAcRHdITojGdWiGSV9apxzCropzof4oN7s7YLiDdk
PytS5jMydN4+HCc3HDBY0KuBYrpdFfcRc9l9J+kIVbYvvlv4P4tI3Q92Fj4gO2Y1RAB1eJDmO5m+
GTR1USxqxcZj4shqTpr+W2KHaqNiLwbhOhSHM/jCzsRAsj5yEsP7xiUJWGHjAOlg4qedxw9dPdYQ
PwAKAfp7X3OCH6qAeGjgK2QXuc8FtUCQyIHPSygcbhz0Igih/IyhVJYgmXvme+23hFfDtgvDk2Be
vCligZhIAVIQQ43PrYSqSeV7dF9sIL8V7oXszLlUoMJWA/LKESl/7NLmweVQX6FkoLdgeyw3URuf
4KhGWnNVDGfP5I9FOgEt6whU+LS7J6XiJ0gx3ygImaxzd3rdWMKfx30sIVvz0I7hZ1ZwsQvj9oRY
Xnzrux2Ex83AA/fj57G+RRjXBAF7BgGHIXef0/Q8el/BKeGem7B299xdmtKiM03RjlzqYc7GE/Ao
YuMjHfgoJF6I836MyDPWSOayVeUX8FvhTsdD0/Lqfhyd5dh0+byKALgtik49mgylDr8JIx6UT4c0
3phjGi9EHsnnPsWLAnna9OAnhThbyJonTZNv6goiQSZy+TZ5Di+X/jjMkfksMgGan+jg4SyK4Ejg
/ry107WXswYy084YlHZSzVQKKCYSWVSQRJG1AH0ZIrC5+M77egxMw66XNvPDW86Le/3HSLeM8Z2n
J1CK+8vUa4dnbBQeCVR8bhNQVK9F02EuM8pzNlTWs+lV7rKvuxgcFMR6BtH8HcuLU+8a/r7kwrih
UQWGMaSczxKE3/dYDh4w+/F5P7FqkE70AW9C44lCH6RKuIWHOMd0q5punwIHCWUwPzr7rru0slYG
+GLYDoyL6slkx9LvylXdgf2uZzLcQEERJPcNXNVwifSrSMBx78Wlexhtat/YTXxnCrwvqdkf/ayG
9kLBhg2Iq+IZyCV/uBV4+d1IyVmZGtnKKUQD349RPrTGuO6ymD4Lf9Jyg950K6xxkbsZfKzgREbS
ZTkeC2A9kHpddfPEVquamcYz4yNbjWbZL2h31sz8rOy/IXe7OtVthaVz6vebSIwHyO52t2BkeKBg
E1h1OFvYzVfH8vPnSvIfRCCM2ylsI+BBuUtM6IHj1fVse50dELN4GKAetCTTxx8IPxdKdLd4Ytax
FMjwKZKz8lr5TPqmWFVu2S9Ds2bIV7Oig0zcl7AZ+1MBSPidFapTzbKfKsG7KEvjL0xE380kbRdx
ledAecofisv+1hnXdmN8ab2erw3bkODvrMfbrOt2+VgD6IVPHQ5NuxKRB0pKCVbNJLefEaF9QW4w
ObG0W4KgiR1ZIk60icQzJFLDlQXH0gyimhPhuO09+flIANYVcGrl/LkcfPcmLL+DyrAHvXL8Benk
yQyJh8UiQhAqZLaL9EK/fEbwIl6URk6WYUOW1fT0xIw786r0DxmHKJIJZvq1p0R+W/ftY0l3ZsLq
J1uMYvregf5A9GbtuZFcIB8L6GcusBIcMJ/yKss3LNxOJMPPox0X+5F3ALyWSfJcG7UxHxR/HLBR
Xni89APl4z5JG3Ym8HQg3/Wxg9r7gqqSz4vCvnd47wWFzJwt8Y0QT46CKsM0ctwBdg4ave+xZdmr
MqyMs42bFpknw3NuZmwzVKBpGitIgyPd8Yn3WAMBwgJtPdfdwvffTW8xCM7nT8ARb0cq600phY8Z
MMbPkqbdzMLnNBuTrpPS4fsyBhTAUxBgolVxJ7BoDjIHq48hVD/H3pX7sJmeUt8z5mTMunUd81XC
8vSBSiAUwfx/i5CXvSIdpgtetPu2s+RTb5rm3MDMO/MLs5/3ZdMFFpD5u7DBbe/SmO04VLnAODU8
EX+FkJr7aCDKBKTuoSE9uGvgXEgzi+8GZ+QzU/j+nJvJLndivqxVW58JGeeI8a88rFTvDZoAQJaS
zykZfcBGynpuUrwAMlaAOKSq+bOwFZaKMeZITIpshyBFB5SRFxgQUXgOqRy3DuNhMCD/LeiqBgRs
cILPQ4PXWzNM6cpOsVzC3LhyszC8H8CABB5qr1uOZvslNR3woycEIIe85EvIdSPeGSUPpgEhFbfB
MxgT2j55edBnNmhcAHGFh5MnB/huyUzi1fNUYxaDZ8QzV4oB5harxxjvZ2dIERAXZnEGh2LQuezR
gwzwqceicUdcXwXQ55OBlUTJAuKtA+APVTpJo/Ct3SHAAC5lBeRQuU1zRe4wT+O9DFL9KMFLp7aw
rHSdwt3iBhkDCkbvJzzx+Dqx9WBS5evLb2OAsZ+K7GZY8syuHxv7oRgG8wlvyQVIZNmGgf78MoWw
GIBrlWN1w9MBjv4wY0vbVA9FpdgJOT71rHOy5Fj+f6bebDlOpYu2fiIikh5ugepb9ZJvCFv2pkv6
LuHp/1H6zh/n3BAqeW9bqoLMXGvNOSZRjl4L4WWTjB66yLYXGMiobGTKiL2edHn1JQvBWq+kjpCa
sym6Cel+1bpRyQkyKnNkIpreQYrprci3OdT4WU4ol2uYQcqOGc/eR8H4m5O++Kcl4AcM9dSmadCu
ECiGXvvu07pA+t3+0VHPB8wTxssyPmgHPOKBLuxiMzEU2Oj0pfbjYnsByBS6MsnobxZ4QoeFkFiA
SV6E8CxqDaN4S3P9zBQ0BcJu/SMf0NzbmhlH2YqqDBU/vMWUvnAvwcdQC4xB+UuNqGw6JPphY1T+
pniAAPtL65rNc7pUZ1sg4Rmm8iGx/fb6ofqoiKBK7Bh1z5oRSlEmv9J+6IOH9QY4/A+bhMAPhAdY
e1cHj6u7HJSvl1Ff8EHPI2B/N974tRUwLMqpivpfpYY+U9IqPFWN+syYw87/kq7UXn4uqat+OVWs
ncuRuWpuemK/DHT6hGkxHdQX7UXEtXfWV/23ocEcqqm6dnAh/hgunEtkIGlYJ3pDwnnNrWnX8Itg
woqpjSSRLZHJ5xWNMck/eeNexWj9l2tKbag84mPb8x/1xgoadCGaYWAnBF5LVvfJSJtzA2IkbGrS
Kti+fqE/MJ6zpTJOsphuq8N0FeFm+rvS5+PsC1qCJjDoQohdZprzZm7G9pfdMC9hpH0tvOKXASiB
Ej0zoqEY9NAccHtOYt1nVrDYkd8WL6pQ7S23fCLD+nZXTyRUOqM2P6GrIl0wgfXZoAuzCE/AaKBZ
SUdSabutF8sJYDiXoc44yQbdDY1DP2d+rRDx2qxxaXOq0LrlxcWBUbhJQai4iVgPaLOfh1RDwk/O
bm5j7NTclJ1oejUoRe4/l6lMZuJdLC/MuirF9J8julAeeL3YakMsYAl4XM0hQVwWz6JVxbNt4X8u
8mrmY0Sjt3pmudU63bt3POv5G78uwizr7HW2+9RoOh118VfZPinuHGJid2QtdzJCLMaVhact1JPl
McpDJlwf2kUMm86NUm+FhoA7q2yV8dRNFvWRQ6vg/0zSK3DJAUzM9WCP3sdckv1I03aIjNVFltz1
NNTHAvdKjItGH+KQhtimS6r0QFZHoDQNIFte35usfR+cyt/T9OKBfHyewKM3hIyod+AMbYgCcwnT
dmb+hgP85SFfENgDYbsUcYCqedy5dI3v/tR8bYcZOq2RQRx1tCQ5LAoX/eSwIYG2jTNThGladtGw
tNrp/14aa4qoyMEpOyX6pyW+8Vv4m5KHYk/wLCBru4TBP3U7y52XV5Pp6xY/Ymyl/laYDMunBb3R
LP7KzrGCdtqMlWhOivTWZHj2hWKpFAUrYJbvqO8eSZBZ2h7b0Wr+d+kfXxVJl4RG2evhUvfjYWj2
jXuJq+xlamwSgbLuCtgysIdXlzL0aACMIERe0+vjUqKhETOaXNU6m54mXewCDooB/WnaPAfO6rTH
IXsUmNI8dTa8/yx5b5Xrb/QMEVGfn0kCG8Mc8s/YEz5dt95XVgS5VZEaozWfpmJVhbUxb3K3sQ75
lA07Rc7LTvismQs+XU8M/9y4qFiudHE2XOuWIRKme6Za9siiO2QZ4htoZgW7W6Of53XajWkh/64D
FAzJ9P+lraATCMOjUY5w1EVgs066+cqxAJdZIr7LHl4++8f8pDz9n6PgtDuJejOnjNrVi5dnW45P
Y7bgtzIuabX072vupYzoa/NVWzqxNbV5AVLG2iR5boahEkHlGr/g4qavEq7dGNf1p2+yTxD86Z84
TWfXRIfwnjXVRP0r/I3bDY9kWHJrH/yEwW5Plpd/eCQqBHTWuouM9e68unG5SUqj+5TElxhC8Yhk
2fDEgO+rpNv6po0glzzP3lmWnp87I63RxlRzkBAqveFDIH/prdA97bak/6Z2uMRjN35TH/32/V69
OpPwGIoStVgwBCuqFhRw6hMqEjNB0Yse1FxSSZJlkbw+ygJrXKF3y5U5K03JcFqY3dKAaGmx6O7W
HCw3yPxu3vstnQDS7E8tmMMtNvrnmcPrmAs/VG129DgX7FjhvUDqmr7J4/mjaSY/FMI8y8lNdpol
xLPddsdSJIdmVDz3Q5ocEcV9D5a/7iZOhN5aeS/5bLo7U+pZ5Pb+VlV5ZD0aOkCM430sqj38G/Na
F1g67a6zH6KH76WXxr22c41JbPbEs0+WwsBRCz/qP80sOHrQaHgrir2S1WnK6e40FaI4J+6xX8cO
NUtrwkYSp3nxyshrdHMj+6W59FhLh46aXwd+zyn2eZCF8dxgLnX78s+UN3K79J6L63ExT2kqz9Ns
/E1Sd3pGzvOeZIa7HwZXIM7xE8Rx9DhjbXxR5fzhxocmdhWjTwBhrvDoxSb2HmoE87YyI9/DH3TK
opwy2q5pyuKVcg+ise+L1Mp7ERdvSS1zplamEdhGwWJJ9lfRrjeii/GLz1NkqHK7GHN849j6j2No
vqVe0KIKzr4C0xiVce3viswtQoox+5yaDEnTqtngMN5n2lLd/IFMK7mqgyWdnZ4Z5bUy7Ne6cyR7
avUllbMlQK27Y8O0w9xWeTR6ycEa+vIKk17i4nZ1aO5zqD38l3PH2oNC+RnAj0T3Kg9r43ob/Opa
IArSLinVrlk3Y02rLx1YqM24ILLKe/q/+nAxevlhrTBAM268ODeSfRZbn6zeSKRWsa26uol0rEQh
VJp39uD4sGbuMe8b897kc8SJBgcdnXJ6csoPyhSZIi7iQEj/hTbtxfW4HdixvwEwqnCxBi2s4qkk
uP1v5TLH6Gqpk7SH7QoIXwX8IJl2YvhGyZyG9Im1KDdo62iF5OMy73yHTrsoTzK+ZwA7Iy3TONg9
YE2NyAMxkHsL/iBKfqvWo81PX6q05KltjRYgmgM3B5oXSkft6MNT980q3xPbq3G63/ed3sATdegI
Wr9Gd9hNysu2eFYhDecKA7iHt2MxYKJzzIBvfLWmZCtN9x/JVCiKmXduC9toaHbmyUaZ/EhwqNXR
HZMm1Etl7RR+oKvWG3HgTN7RQji7deP0w3dq3GnLcj7kus35k4UkMqvReOrVgRTrdM93OODY1XJP
5c2evQXhs/cmCsSODMkp3WTp3xrzz+AS7Nk36xh1RHCGwGeudiPTl9YwzZtX1xvScKrtWAxtmLEi
32Qs5tvPV1bTGJFWPOJWLHIsYne58BkSsNHnZBIlvg9fVMZHlUg9KCFtbtqrkbTuTfmA/sgl2E9Y
EgJd1dPJ6rXxfxfPQcjrJdj0+C17aHh5vbPH9l5Y8SexFrIzvntKPkQnlnYy+i5hkL+i6m3bLDJ4
I09dbQdT3JI8Ycz/iSLxbkbelQEoP7mlz5KdfNt+T3gvd8VYG/sleeV/PZXcbroPDIeMaYyMqLvc
d95Se+OtHphbRhJOJcuwm6qnDABk2LmlF/r0Yo6gNF7KkmLUrImg6ZKjTr90LxmnBbnuFBvNndRx
LCp1TL3//ys6Ccuu1OxL7GveVU2tfyVpZNOlqj3/fEvWHFOHhpjGvgMSTroJErCDPlGAM4M+GMzt
rs0wMo1qfei5dECC6vHSSzkwratsNhgRefm4/PwBJHLaM9JTW1cLods3mM2gKNGQtnddkQvOvwZq
11Tk7/Gcead8eadP0AZUbcW7RUwOrDM96lIfu0Cv88ftceZTbqjAX9e+MHarS+RYGWekODjVrcNU
uacvsNHGx12YJ9k7U+55b2n1EKWPl4Yzd5AXayYNhHSyXMJqjGv8E2X2b0VYEhaFa7ybPJ/oc9DN
d+xk96FxjrJRL8Nqe2GcEtAeP4+j+adXVvKBv/iTxFoIJajW0c2orWx95IauNZ4KhUJP0+n528lZ
1zmdYlGiohhOfa+928VMI1KvXlfLpHupUOKjUJu3A3l/ly5uLBLKHoENLA25nZQnU58ifbKc84zy
wbUQCM4O7oJ8+Q9abRL2anmjHHP4vfU/ID2yA+LHvYfvNuLo9pUIklw1PXVDHsohMBr73+zafjB1
1X96XXPIWQctwBTshiopKXNbq9ynUmym0Y6YD8W7MfZXTjRjBGHiK2uB6g10H1Orohh16z/9u2El
zWYRqzzUBL8ckibRdy16QTAuQ3rtSyeyTVtsrRqsCMEAnHjzgYRYlRzQ3CWB9W7wCxPxVHw3RTi6
hPNxsmaeNaz1zcnj+ja4nrzW6N4IwVS5KI9idN7G3DJvPxfdzSgI6zvb8KFclyXSlWnc6tpatz0l
TjDvOrsV9wzXYaCwGe4NvyxRDNLiE2K6Sd+sz6017aAPqF3nmyNvxzJfa7IQdwonXii9EsbiNB4S
t30x3dS40QfT/3dJ6Y1vjc7oOES1UaPZFIH64z+ZynYOfdiITm585Q96jj2vxY2pRrWd0f2Gk+YI
wkfcZ8viJiIVnYfrFLesk7n0mZF4xt5NzaMVG9eBgw+BLp0LJxjIqusRgFhU958LUckxH5QlIlT2
HiBnJqzNkO4wE7hBYnbiVsviI2lH7fDz6udCCqq4rWYRTLStzxkc5UVX4pSk/o3lvAhr0adb1a80
JPkXhwJGPTlN6pbPrbp5U+5g0IXS6K3lpiqojuJRdHfvcdFEo13njA67RZC2XVvmNs0Y9ht9D55K
iYs9l7DMreoulbpmSbPs6Cth7JjpVMB1t6mcFuOUafUWIph9N1vOITYZc5upiu07XLCViaNrbCrC
lK/6nIhANzY1JGISQNzPpTaGU1cM/+/l53tFlSGfyXTjaAw5p4ZFPhWenj7LIgYMwGl8nL0nprwq
YoKegyXp44hJiEdB6mBE7FwClt1quCq3nBHL428WVf1J5ExpyuLoenkSkZRH+95LLOwWenwEIV1+
okwPkjHX3jIxtvtca/4kvsFtSGb1Z2JaOHf8WkD3InERT86H5eTWnXNt/kLn5zF9g+XZOc/OkrUH
dL165I9u+ql5VRuOLAenn5er/cvmdHxsB78M21FPr57HvzGaS/Lp99CIimZtd3T0k89O2N9latq3
OaFcaqG2oA4cN1mfxh+jkuZx0ibIZcxWPlq/a6IakNbB9q35vpjZObGr4uiN09GdkAwhSxfGxTNi
4yLoQ0dJJ41Q+JBB06XvmBtXQJ2y6lgw/2Ew9fhSYgaGMbuegEimL90EDhfTZ7pP+9l904zq1mDA
2OqGYx3MdjbQj1jT3V6Vges2dqMG1+Kf7nFp6RmEGLZDz9fME/dne8e0DseYN/ZPmacXzU+m96yp
l9086OXeTqTcKJvTl57P4zFxrPGIbnII09pKkOl3xtVTxofySvHGtGw4rYN1UFn6NpXD+hbTYLjN
ufX080r00L+9zu1hj3PqaKolPYAy47A8YZ2KbWQLszWGq0OToht8jbMgUWvGgkfZnXRw7KM/nAbD
hVtpLcYmIRBjZZhpWUeVV9YxZoNEEUbx5kl1+6mCe3f8RKfFj5bFrHI18mWQQsdpsau72btVWKfZ
xm3i9r2D5xp4DSFdHBnaJzMrf6c14LjVil8ZfWpAufVjUyRTCN55jqjDXFZpd9hWBtsiqZG8oc6r
9FJFhoX90nTS2g51/5/TIBJhA1GhsIhtKB3notkOnZfpHYJmpXX5mSMFjYul+a5jaZ8ZtEMsWfuX
rjvSSmzYPOQrY0mQlWtKi1K/U5VqmzpL6fSo8m+DRZoPiKURtgcJ6qg4TSPPn6qEPA7++pC2+Lyn
SPACUAd6FAvnrZt8YFFzJ0mHGf76NMJpblfeKTXMJ9kYV2jnxdnt2JVR5DKZ6rSD8xBROA7+jFKZ
6z72xHZhdGOm4slKh4FVsHvxY2lEANvIKJg6eVbI38Isw0NfSeS23lIGiK+8PWVwE3opc34EDMQS
Py4LfOODGEskQc14Guv6zzpMAAAdFiVlWe8M2qfNzMRTE/of12MpM9x0DAw5HPVc/mlrQz92hmbe
q7n6SIjyWB1wBBgReWDRNRWuJcjtSb5LZk6Aay61g6bcq7QiAqq+UvOgziit9TpYWhv4Drk5aZNR
TzzEOmPjZGEpZ3UuXBtgBJ2DTj1G/nL+NUm3DCcCaXNdjQFZsW4Yo0dizLYZpZ3/jolMqfLGfEHX
91Xb2no0Gvc9+XCFdvDY/KLat+xo0Fz0kjnThaVq9oQvH9FZsbBPUe+wi5hCbS2iBw6JMfytjGS9
T5/kwRQzNI9Bm76tBTl3zfO5KfUqGmck62UPLq2jIVeaaR8mdsE4r5xfhMNg10cXbFPhBymzrDk1
X1Vro9mMqe/AWZdRImY3Yj7BxvyAYrvWUhypF8CAsN7ZYFQ6ku0Kvaj2wiEOEkXIuEnL4nPorGyP
M9HeyHhJNpksqNvaSmzIXaLG9XOqJ1TL3HjO1c1p2hYIfZ8NV2xoX7JGoQPdFotMOCKX94xhSDiN
sxkIx73ihzOhZsr/CnhE2EpEwm9Fe532kMzQKddriBzMC2udWR0PJiy2pPIUapqFW3CgYMU89pUv
EnF4yXyh5fgnJxpVdopYRNWfnNu8F5WVoaM/Zeibnmvgs6DiUsZC3feQJe0B3RAjpJw0rfXhsKGr
c8p427DJbIvpuS3HccswiMY/W9CUaBenEjSKVtB/bRoKes/wJvSnvmey6s3OeOib4W5PHp2pfHEC
iT2NesF9Bf/+hlbIOJFQTHevip8cE/45s8uu8hgHty38UJOBDnM77RobMtIGPdJojbkN0MR68M5D
m1ZblcR00BcR5qzPYcv81RduTC+sEwdkTWetqIabYzZ7yZZotKbxpJtrd7Xt8pnpGLrmQDTJvU1b
Sc4Gab9QqcDfVTX0nKr9koz1t17T2ae2C5Vm64gAzJVeWbD6Knkrln7e61n8XzNX4kA32ae75ZXw
HcB9l1MVjFU57loC32Kt3VpMXUO9yzlUTXG2y9DQwAHs/zSATeUDb94leYTZNmECPZK+4punokFF
3lQU3+hu68hV3Kg2nzp9U0mi8oszE3NZ6gaSRtOwgqavl/d5gtpee5JnJo/vZSu7h0CmZCxAIQX8
crsoEQJGy7fCmMk17blpqwnRjZOGQD3TrWtOSeAQnLCXvbax2ooDcUnEMJvE0Vizr270xVYSOLPM
y1dWD+VN2jpoLgQVgj5Xk//WLSs9M/7vwrRHbRg7yRQtWd8ddecfZFiIKZUXGeiCdm3fU+flaJp6
wndEh+dWZ9mLbI1gIC/DFhaXeGHXvj92lf2OWpIShfK3zIddvPiMr+g2mLRjIDt+eV6GVnSqvkue
oWBK12cbsEHKb+yUzSvL+6VUSzSWxm1Is/q5YyVYmnuSVIR4cBdslWmmgaWKMqgFt289zte2G4wH
KFffVlPxMiYfWWPoDAdlMOjWf01r+MdydJEToibUJZGi9ZxzOl5p0jh9uUPVYgYIb7tImpAcgK0z
CHvos9TJW9HsDfXF8TLKWT2rD5nRv8OBZmVs3Rzz87S12nlHLZIEdjWOoe1qhC0k/rDpDfJwNfu3
pFfeLtGyoBZVos/Dld2d3PD4NCXz1faaLOzYC6sOcAMrPs29LkiMRwPQtf92QpzT3vuQixvT+Smy
gPD0zPHps/sD62g+L+c89fj5x5WhaPurm7RIM5sqchJgNtlSYvOw6Klj/M1n3Qw6/Oz7WFE24b04
5EPO3yjXbjMZC8i99eqnOMu4r/JdbNCy4Y0VBSCCZkyjvDK7rWmMC32gYXlzisD2ZrWvTXWQbAMx
slrHVze8QGYomFPtcmyTM4AwX8cRTYfR+lUzAqk1UT6OWm1gmgX6PYP9ANjXxM/ovg8u04iez7r1
NMoNTA7kK5/1PJMn16yuHVpGdAx5aPmtd8Swu48rtWmm8i9+2HO3VkefcI8GrSQeixw1ZP+srVO2
bZ38a8ngshTt0ZktkHMm5xx8aBzSHp4SAh6/HfqphYdVxmnJViUBwpa7qp3PiIqZ5dYyLBd5Xrx3
M5nM0LHzf+v2cU2mcaI/pKehlsBukE2yyw1NBLWbpRvTP45jqTZWqeeBg2VHy5EOiHPSltc0ng+z
yxtMUjJyPZkT20ImWzd2z+tqoo4x7I2t69WZhuQjKzSwNFFshGCEvNLfTFSGnLRmuC+guOlijGzc
LAc8SuHY5G0gWmIYVqOATVeQNIf84NAwtWAD70EbV9zsvTnh5kENTCWIgBjpMO2QrS0tj0Oi1E5u
KTm9xhejnGkd23zsWi8D3yJ6tVzgNkDYeBfeVDKi97a6ycxX1QjSFqN2aJZa+mb0K+2pf1zU2FTo
j2V29DP9V4ngC2G25aXod9stvJf45uvpuAd7YIZVP6nqEFOHnLW603Zzr8GlprNDeoyyT2it14gf
q9y5dte8dr6nDmsp6DlUVvOqN/161xlpmZ0ZJENL6Sl0+/7zlQWitbabhShbvj9XC74km2Xcw0Vp
rFcEs845zRV3Ihm7VuAoW9/mc5XdrRm8ss4+lT5eldm76ur0OD8CPvW5y7apSP9Jk+AwPSW4pe8H
DLRj/VUY9oKTCzmoBGQYrPlo7zEvzzsiVKynxKSjuU5EOilM86De9cDL44aRYLbXHiO1pKKCnVAg
vDaecZxWXDx5qTdHI+6cvd3DPZX2NtEeRJDEfBOzGl6Yv4UrZwV4m8bXhE8oqr00j2oF4DNVC1VA
ahi3TrUqiLG175ey5NRG8F/oTra3iWfKoa5RD8i51W2QwNZH1IbIC71bU5T2ndGYFc5tnO6skXAN
6FoGitzC5/agDe/MJ0WRc0K7FlmTElGHKDYclJS3ZdDfZ5hEW8/rSIAjwWx1n+DE+DvKdMa+nM5v
S9vQ1x5aOO1xOj+t8GUIoUv8nd2ty5fKT5nTRXW+5J9zrH8OrXvOnW4+d7Tx5owk16p+rfRWRnme
cQRi/YjqBUkRI8ziSLs3mrwMtYxRdudRVUy4yijVVXUB82XFBbXOQATHiAKNBEWKasIabv3jMveL
FloZ+rRWI6xZ61mufgL9fvI/9WH8J+CIHmrT0W6akRJquk6b3Nf7fTZDOGmnYn53HqdDkv0QcBAM
Oe9UM/o7D83CCT1Ff9Ifl8XsP+axKLZjEjMU0OoXB+JKbrg53tUu2dKKfJKF458zpn8dw/cIScO6
H5vY3PZ1/bYghX/gEtowX/R2b+Z09SvvbCN5YybeQ2LhrfOOyFTNnd3DuOjiaT3lGfrfxOO2rYr5
V2uyoGh9bJzQqKx2O8Irmb7iwflwyt5/BbL1OcPAvmRL9txVxF+bY8JgTK/HII7jDzQpya3AJ/hq
lMZWOp0ZpqsH9AQH7s17XCjDvKg2S5BIDdKnZGYPMhZrfk3ide9w89x/XvEog/y0HfaWtN7aZjJe
zcfl56ufC563a0Gi97GBOxEMokZx5JYolZn9ohEzxjPGBS0PwbNt12L0b3q/rAezRpRk+YIAPxPf
QIzeG38EVYCvxx/1LDeGzbakGk0wbTb1C4xZX8Xtl74kB1Ol1pv70AFjEQQqMLBQrfYuL4anCZmC
qVndR027LADbErmLIZ90WtKv5YzUKnVkczAfLzsp7+gAasYc9X2o3PkQ1xNxJppCrab1n9J2l2NK
t+y40CM7doXhAWqLMw7AM2+CL8dr41dLaKAQQ+ro9ofE8377c1W98g/JyJeutYupe67l0L40sio3
OCHnQ+904jJZQ3wTQ4WOeLuUgAETO2mocFR8nb18OKdgGacuczbuSvgeT1ATIdrOLqkL25zhSQVl
IT8Nle+80OF+OgyGMf9ubBQyyfhwFfqcQAZv1z/EGo61iruTDDcUwfFOtEieLX1Obz6+873dsZil
VNwvAl1FPV3dZSZythNgxNGiaEvh0flatBQRDmnOcJjyk9Sy//OVi8LgoCpFAyJRp58Leip1IlRb
RhVYA22Fbc7gPn7SSw4ks2+Fq573T5Xdd094Jn/lHU8I4WzJxQ9L+hKnNuuwxjA9pSAcZkaDrChp
O66nKdXsTR0bggPWONwTb93RL9UOxIusNCRmJ9RaQz4EQOdO9D3+leVroId26h6Xn69+LtSf02P+
xFtIXf3GRlpfap9lx683VTIjIaBr2XOubZZgCjbgaeat4+Ua5QIxxicvs8+znL85ALfn2S7UizEU
LDPZFDmUVFtcSsP7kAxPiZ/IUKH2OfTgoZ/KfPIClfv5vqwmvMs/rxONm7zoU3qtxSDxa3XjdbBR
aD1ejV76LtulqUP5UfX9ij0oXa/WQBtRDOwW8vG9nz8gHWcB3bN6ka/MYquNmYx61a4ng2jnaajn
s9Kn/wX+WKbFUUq3dwUL2FPV1t9CyPEu9PGeNMokao2LXdvjdjRW/I9GZz7rjhvv2oQeHB/1EtqW
Tq04IQFkymBX4pL79BA0lhxATEA6krmSF7tT8oJTGw1pkmAmXYtLSmUUaD0aNsgBWWYnN1/cyC9T
J8dCTYxKlmxZdM+BR6DDuVkgjqfSYqPKWvD6iDsDd1biaI+SEaPrzs+Pe26WCDrd5fazpSBENy8x
blVDN28ATvz3iXJ7z0FHj4YUIT1i2GvjtvWtbPNrXHrO8X+v5h4kRh9MwyyObuarkqOD6UcK7VfI
uKZ7ErlbcjAK28LB6eBbz8xozLCYeIv6dILzoWfppVnXbsuZiD3L8r3bz0XHdQyZkstI9zu00dFu
OBj6l7krILHNeHuq4XH6Msthr3rOlrYgd16j/LsWcd9fXXRj+UIvrHN6heJ9+GkyZIefn1WUtoBK
pGcbe8l1gFscntbCQhKYztdxah/DmgeBfnlcYErogZu/+AILoEFnsQ+aihFkw443FGQj66m3daDk
HuiV26dy1PpD0VmbFhsFu+Nwo9xk7Oo1a4eUguTyqkGxU7cZqW7ji6+mLFqTh3qfPY1WZVsygVe0
5jz6fWvXNH/tuWM4UcujJGA9xUb1lkxLyKhMXITmWFiHWmPL/e4HPGQTg0dvhe86tJFiVv1pE5K+
dwesPuZYX5pSGsfqcfn5qln22uiqJ9+o1HMbSxTPNXOIx10yWQwqzEXztznV7xZt53etjYTvxoST
cucq0tlwv+nSnYNM+sm+N92aXNFPV/fbVx1L2dsaf8z9pnDc9FhqDaLwqgunyS3eaJF3+8VtBkax
GCwH3BlBmnlrmFO6RgucsAufunsxDIcCW1u+3V4iUdby/JdEZ1fb84uHYjvLRP7s4KJa2vapRfRF
0mqKdM6Jl2hYdfAjQ4t/oUL67bh5TY9hnjZlWczPPEXkNJttcvWWgqkis9qDlszzM5wQKGjzckUi
pF1iHMaeZCCPQ656w0XKhKt2Glgzze/G8hbEWGJ9Sqmc81iYFzGqXdHh77JTMNwoESHCLV+um15k
1pKPJuLfjqpvuJb0D3AJIgCBi2rUpSsytPMjk8tAhKz1u4nkm21Sde5HvLxYeXf/CXdtaLaF80ga
tbMYkJvn7K5GjWy4vQY37ku4GhVKUs1fk+ERsty+9/nSvIgU41vOCChXdfn6c3RwqY/0pvHwwNIR
VJyMzo/B1R5y7cV3xhuNRJyHqkuuCxlC1zUe5oAT3LprFwqKqTcaarfJ3deTJkLUzcN+0DB9KzRM
e7SLzs4d1byR898WWfeu5iS4TQeqSiRZv3WWiSBTOSNGr6jx8AsO0rCfKRXOTbmJszS90zHx0Yla
XZSVs7x5MWcxo0Sq1fPp5ujmZpH123jxrvnqMQmCUYmkHFnUpO849TTPnBx5L9bheRAT/J0W2Nf/
x9V5LLeua1v0i1jFAKauqCxZzpa9O6wdCeYIMHz9HfRpvKrXcdk63scKJLAw15xj0Y/bVU087SRS
/mNgyjganLG6dB9SeNZ9Cer3QQ1uBJA4ppEwTq9tNqIpTV649UTto6l7+KH8MDs7ReyvfUIk52y5
hrKzbgjiFge+FI9weOgmz/3pdBxRPOyPl5Tezs52mDfcjaDiEjpzTHuabeS5PojwOIO1HwKixGSH
dWOPL2W3oIDg9j1yGKDAyJ3ncJjNr65G7tGWZ278FEoT3cyMTFFXPyieHz6nAvYhw2ox+tYHlWDZ
6TXZzNJfcJvWxkdQhuKIZZgJi+jJELyHW9Gpv2oQCDRZvGED+++TcEz/Qqrq7xgiNKnBLs7fxJdv
5uL/e4zbdXwACv9cujtInaAHPLN9IKOnX2aij5tO5M+mo7NrmrsFo6kHec5RY+j6o3L3mSuPCW/C
gyE+rVl6Z9TFE4J6S9lBOaa0GvaumNCJc7veW/FCAkyyiGZFdZ+Qj2vljI8yE1FWpj2WwQYg7hBX
xzhuPIaMyxcB4e7OcAwmwTLleosjN8WF2FRnmzToBupneDOmcfqZV9WtH/Psqbb5rBZp6bMitxNw
s18rd/A2nR8wwdSpnei7iBNqumNQgpYRCA7IEAPZoehvDCkVIwSNdZv7yodeXLiUy5fYsD/h4MnD
2hFjj9QiO5piOdD1Gi9tuYa5C1JFfj4Fh+9TWNZm1ZkZ8D+t0WZMb7BwjE/9Lc2Sht/i5Sw0wsui
S55SZWVHMU5QexHzSkU3XPgYPUAiEckrnYO0MJ8nljVdxzDd9pia2LJGDLymvytkuZtCb4oqzzzW
RoXGu8IbOhxebOSud1bpQtt430z+8iwEfLXEwaPCeflXAOLvRJGdncvC8Sif/xhNZW1pPca0XYjr
peiQiFhoSumPrCIhGXtb0z56yj+ynzFssKzOXZOiIaPibfntnaPdkjYHY8VcOI5R71sHI5xTyN4j
pPi4+chMeTGQ0XDHPIRtXT7iNsAwsMHOau361VaeoBgrjwNBmJk7UmgPhgz1xkFLxTpJj1kMa8bW
D6MRHx2jkf8w8zjFFJNbL7W/ABdhELnZ0GsPZ3u79ExTC7gFCEwHyOHNydQO2mfB3HHlN9meZnvL
K/f+5tKeDnPgds+4hkkKlt7wI8ybiyac+I/NbG/H6mAa1aPdvbB6OpzWGmy1KaypwNs5dOk/Lcc8
gB9ofndxRUFSZzaMfeb5GAmTSPEvR9L4R6R9OJqTk2yxM2Ag7vwHEwfxtQ1kfAFB9a6zJyrJvU/1
4lwh5YiEgfXtA0PL05+eCUhuHkpmWMxhj5WJV2GiblD35MaRk3zEjnBJU/puMy2AqsK2WjKIGVNH
zPmHQLTxT8Yhs7rb0dusc6FPBWsaAbKi2joMoXyN8U8+t1hUuGiX18Iy/bOXM6COyTfGhg51f2pp
X2yKuqXDXHjTweTS3KrVAoWZvz2TWyN37W4K5p5bay+mg2VTJJigbWdBwDDeE4DV3L+poCZLk4hQ
bbq3HdilG+3Ff3TtmkcGB4Q3DtRNxPRFkJzdYF7dLOWw3gzbupwasudt/zQsWXKp3ekvbb5PMKoc
JHtZvnsGOE1v3qaTmR9V77A5uuXAPE2ICqpXV79yyBGr/GzM+jqteyNJl/wscu85W+qXlmL5wkkg
o/LEOmNUy9+yNOuXHGW3ifXq2YPlNcw/6bZ2kUnHxJ+z966I932ZgP7LRwbPFEbImD2rXhewLJpg
d5ra/1UkMOTasrgGBZ6GpZ3zfdN0IfcaW7Ps1Knw2PORLKOpDA+jNvF8L9173Mav0u5AnRs2/Lum
wfK8TmPujL0bE7HuJDy5ps7QqrwfaiHq3iW1fY5nOPqeYSiMzFtY5VeVJuowxintZd2TUqItPjt6
W3b+EzbBp0rTUOnmmqnhTllvU9B8m76ldsvHtoosvXxmOT0elKs3xlNOR6vrxx2YrFdfY5iTwa8m
J8SHg2Nj+MmttXCtEPZ5JGCbbodJ6Q8HSOTG0uN40fzWtq1GKAx8bhvTzLwf+aD/dKLl2vJQrvB0
/6oknxqOxn3S9mFEAjUKKa6Bd8V7cnjNkcKIZGOf7VYSUSTz8WpJbKtNKwd23nFf9GkAhg9LtKbi
qHFtjqo49zF2QhMi1cu8fun+VV76msF8pG/aQK0aHxzA8rd6tqCfIgL/aJbksJifXVvUX6NSTDkN
0uGsc928az/GHyn2OLLGD1wzT7Yt2BpAqtyYjsr4VsXM8CJV2XNC6Qqw7UXZLbRM+1sAx6SNWZte
x5Ke0q6YaTKazcbxPGuPZjXh05sfgiUn8O/ErxbIE1wG5hOI1Q9HyOSCEjdHS2qIO4dXtHCSYEd7
nsS98+Wr1l5OEKcbiF2YwQ7a7cFIPfeeTXJktQ98RN/Ku9PMHraz19yWaex2Xl42j4qTnkN4Yz9r
zmfpVPweUa9eymGEl40F0pgd68XUxhqsX4qHRdB/7+o/MwyIR0AANGwJt47My93GIbMLRXpImtUU
yJQCoCCwAxSqY+QFiG/UB9uRVLROAVqKRIkT1sNXnSaEPqV6TdBIduBKMLoWPW6MAFqEvzwak0AV
nEfMo0P2WgQBzYolWGUQ299hKwTYaFbuaarrDMMGyye2QKosBl1qfKLmHH4t8/TWs73cNFMMrwxM
OKTggjcky04tVrhzKO2PVAFzdzBbr5iF8JyY+wAT5hFIFSkmjG54W0i3ZuV0n+YfrlX/AhNGgAcC
oyp7nyfjL5zDRBox3faP8DHJBKKwsIqL7JkOjntlTMUGMjtOY94UxqXjuXSK+tIMWXjF58+KoOW4
t2aY4tOycBbqUrURAoBbtxSszD8zn31ODtz/NcNbSwwTzFgMmge5PCSpmK4ODMJr4ClnN+Ik2cD9
GC5yScFDLPaK9LXPBFkD/Is1cjBzEDdWqXcUP9VZ2J13nQzpXdm9LLxyxkKd1R7p58yHweVEy9nm
8v2FXZLvWuQJvFeXYsjFDncifcA/VlGFt5zw6M5SpPlKs3WuVsEZUdllsHMG18CMWhoXUz1npqnO
ad1WF+Jn8ZkZlokrd1MxD2fXcrIDH9VvtuLgMus5uOAp6mxvPBnO3kuEex4K7Z7tMow3saoQ2tfn
5iS4crxyPeqhjFdW4R4GMkwnz9IfJeXnc+mH4xMrEdyH7tkWlXHqA/kv82z96C+s23k77XVNLru0
tt5YdMyj7sV/X5g94SFZds2mG/v0AtDph8SLt5dOliGW+b8lo5waMJ++E5Vd0yLtcWxOxxnfQ5P3
KOgSrC/X0dZAA6cLiOnDqf4MYFYtNSd/prY8FdiGUR+zu0/jUQbhQVVFjuO/gF9kgHnRGY4J6jI6
QDb922RtpAAUaybEVgZ9PI0MjgBGA8NX5ESXl4ykGb6lQwOcF/+Evy28QZ1bavCNfZeNhfdcGRed
V8s1cZjQBxV5jvz8L/kRsgrzfBJln0TU5mPUuuIUYobeURKUDDjCACcbvAqhHUQ6gGfQt8+W1hhb
cg40i8KQmrPy0wBx3rKVu9u5aRC1xvNCYiCadP0QEtlFKVP2OSyzcjfPHeSSwrMxZDJGoWrkxeKo
eMuCaBIuaSqXQFdapfaDX2abRbaPNAX2sAE4SAkXRWO9ZXqRpbf2t1J8dH0c3NJaq8M81dahBlOX
+wvJxFJDZq7fJgN3vGn5+W6EPRLWWJy5VcTOzzANcayUiMgTTl2yGp7Q42aAJ39Aju8ZIjHMj2QU
5Y6Zc8VqgzjQkYyZaR/Op8Hqn72GVVv2oGhgAbrko9XP2QLdpPPm9+D1RWSvWCir7/Lb93dmm/2Y
20Uf0+7oFTGDTCx7Q+AqvlbB7DDYkfB3xvDfpWBN83lbV9pbunH9vt/mFBECneg82GSTHCmuHtZg
0cISNuBwZMGd17ljhK1/5qL5GE1GOHDSdCnthHnWtglRa19M9XeYYbhASz7lfY9ZJJwpVUhmd1WS
Hgm9XXPgUhgqkMVTyMb4quZPOzXuECCZQqYsYpIags48ICaMdnkYivZfSB91M83Dby/v7KjhEKI5
KWxwfGAQdYPHKtGviRGoaMSzeQis6kDC+iV3aTCvVrgsUCfAI8zmwznowqqmCC7WUDtKcM2ns2F3
f1Z2XN3iditEbe2Ddr6CPIs32JX9ghJ/VYd2KmDGRNjtZmlk+6wwDlVNHDk1evMod9nYnQBDzVwL
cUwAqtvcQuyVpyGlodDav0F05cBuGXJqCSzvIz10MC/TMc5xqLuyPzjNqmXDd9sIE+3DmOynYU44
2vSOQUw9eGbC6RYsBFZ3kykhVRHiA0mXN7ey0pPT9F9SJS+OK/8wOMLcerHXkBvWcpvEHoHaqJfJ
o8aejuzMWdprnjFMUCOobU1n0aha41dHlr/sl6PVdNZzQrmW2CcAHHtrKFxAT3Wzs618Psdm36Ay
viQ5CGnLQJKFI5XTH9isR216td1TPZrTpp2QMGbs5ZvuotSkH2eTg7vBkKedQc9+MZT9mKOuj11E
sjIgt6QddgUb37C2McFgCp5nV3EjqeQx9jN30+cg24b03tmx2Ff+10C1t8B7HCWWT9TqJ9M3i0ue
Bs9zJYZN2NnjdjGYYNJndGgJS+P0o1+LMBCnanm1x7tVyOFxdBhhxZV7Doryr3Q951x3ayEinIs2
ucs0bdhdTBMPDLxHzT3P+yIts1cjJVNnZl/pUMUn1lQdxd1CRLCt5x+ItvvWn7FG01m6VrFD6lHQ
NPfimtTgUcd59orDhK6ob7wRV4CFs1gAZUX7uw/bcQ/nns984NioRtiXS3FQNqOi/NmkWdfIJ8vo
n+YOq+CQ9kgzGtsMtuSECb+kY23LR6f6lpGrbDUszRJ3zrrPLYOXC7YEHmymAPtF9UgWiG6sVyRb
q7HWbtxq7hQo6koMO9H1XSSSFrU3DyZkPGFvmsQJb/G6ymrm8UElkL9iPRFPqDGHzJQRmOmBJFtD
EsGIyHZF5+uTHybPDBcjgQtItsaoQIp/+GpVCcbaHohBr18Cg3Z3BmkIi6YbVQHmGNcDozMlHb6Q
mnIvqKrnxM7tl740UX3MT9p7xW4Ik5MFuvNah3GzreyWooEm/9YLPdpeYPGeq4KE4lgwjHHujVMt
ZPNGnmzPRxxcee+ibuQeH9fDzhzcSTMWG1WE1pPtW5A3mI8NGhBv7GzF+myJPrw4Tfiajz1tK92e
UoO9g0kA6pS5wE4QSW4DaeWIngY9drs5+4Xo3phM95zmBUF+JpNyRi1/BJatSBISgHaxyGHRpa1G
yDHqhaKfYpmUkwAUdwgW/1Sde/Bxy/6VJ3mtcvokVopj0XsdHJelCPBbto7QjVHTIYyeTWP6xOh6
gE1G4B2kh9sDGcusXu3DmPsuznKb2SH6n4NSQh+ciGRMNtFmbsaWCOa8EanzPAlvQEtliEdcJRGw
i/zRCDsdJQ2uTHsAkqUmLg9slpsezvKTiza/pdXJCTDQZyzNolZeJID87uyly089Gn2EXXYosuwE
U+b31AACwdJGokWzz8vUUFsFfH7X1/20m9hPo8RjWWmsexXfHSaQ7b9R8L2XlBt4iWJXmPo4CEC1
NdGCujFdYveN2mpDdVdpALuAJBxuBQHzc+7Vx6mhcz6WE2C+DsRFVfUn2zTfFs7r28Uc9Qb7QRuB
BGeeDMlxVml+Py9wfGQBWnGsLOBgjoW21NmXeGRgi1aRnHX6Lo30dXLAvlCCxGC0sGKXTRcfqXmG
SHsOfGBBBQdo1tmnLshvEggmztCzsKobemlB5Gp6inVRPq6upT2vGwmrp6NHwzbYTn1pneslpGNV
ymHfSPk5aYcdaclJf7MOTkHAqmWKPT45BqB14GULAlVlONBRFvYbeauoowO5jzFhPphugi/Tw8XA
mX7jhJm4qPkS63k+8iY/LKN8o1h/oXn4JgrKesXQMcbUir1rGC3jBKTk5N2akWm4yxaiYcBV62F2
YDoGLOqeeIOPq7R2f7kcw2ZTnWC1v1pJNqHbYmeIXaNkO1feznVGTuOl/f5dCxclzzuYhnpFdFKd
6hi9oG3bbTtAsVoVcdx3+cdEfK9APY88vfOIRB5N4OCQADF5u+jYqnYKjKXO/Te+5OZWlLI+kwI5
q7HjZY7eueYiPoQkHNfnAU3tr9/OoDy1fa3GGpYbc2eLNGCGanXqkwAkFA1FDkigwnQwbuNlWd51
jvUE9x5RV095+7QMiF5ayXJORECLgdyTL8Ythyf5FIzDq6zY3+fW/KjLcC2Bc+/WOG8LA+E2ooXx
lKRMRxuK5D6zg6yRYHHuxHQivOYeiSFxOCUCxfCj5dXIKd0SjRtrlHSK0EucDXM3+jdndKmMpuAs
BcsslKoBoBAEm4Llcoe1ZT4BHbwwvNl67DKjp31QHLlNmcFttT9az66xhq9MnWD+DVvT2w/Y7QjK
DK+BpeRpCGf/gUjPrq9UdyqEIdldJ/uQmrW1mxrf36DFImbwhgxJETA7w9dHlbSo5gGcI0OcR8hG
B6tVeAeN5JdqvjpD/W0Wkb8xx+jganvZED+6cLiTxx7ywQb+0XJpCyZTmMjyTyYK84xScBlEGm4W
OuGyKJ0ffoesyCjaTkpsrnicyiY4FkUL4Y9hO6cBehXFpfdmkhGi/R984DINsdqSK3Sbcweh4AfT
fGCdpufWHuu/QMCv4VIfADXpp4EI5yOL7S93cW5Q6N2boWBL9bltbDxy8pZiHTb69t9iiP6mh+IN
QqCYXfdFIWr3k0dQFnbk9vuUOGK6MJY0eHDLv+5Y+++DUZDDqyYoPYK1plNe+ZA31GDIAereQUZE
c5Jnr4BmOJpP9eRbREbj5prYQb0HeFFzBqnBB/n4nuRKFeirDicRACRIBS1kE7zVBEjdvRFMxZtb
JyvP/T2YDSoAO0+o81rjkabXxc+y32iK+nkI+CXGEXsx280Y0l4NpPxLT+zDxxjxTmPROrrMrESV
qMn9Zkl/bNQ0vBRI5blmS0G3VS8FZq39SJ/SYv+o6tbkMIJcoMU47GJTcc5ECDgvZd6U8HVmRJoq
IIpelf35+0vSuyhu39/W+MnOQSeafakRsYYKIH1CkAK3c4mMiQ/X6FcPbOvp5vz9c03b9EgcZu80
S4y31kyYmMeJ/Ptv9v4MV2P963OMCb6vwcORScW0gWH8+ztyRbhDv38e3SE3SQ3yn/57tGtGfFcJ
Vv7MTgxMbXxxYxkzwnKhz257Z9kjLbH3nkQweOdOamKGyZREHVbrs534uC/6seO6W3/+/q7pbHHo
XXrG7TSekbum8/d331+AdmblRgmL1JAvgLxBokMBPbWdGX+ExlDdUiwIGzH37l2QxN+nCVYEJ5cB
6Uls+FCT+81cY34VZVze0UVdgtl3WY3Jg+E367ad+ndbCzLMQ7rt8God/LIL7l4NxCRuncd+HJJr
O0GFyXSM2N6a9zygvcC0vp+VbDIGyS3W3XRtWi0iRSVZf2xF8M9H+XtkFHT55ttYmaqfE5Gdu4sw
eSUAz2K5/lgir+07GXesI759R9PJGHo+nfppLC+OjPuPLPv41iQLLWzgzcRsvhXLbkmY/MnyuKmb
afnvDYgz51+gUCAB+2ZXx6eA7vXfOXHTO/uZdVsqcjAFuaFOOfpJZIKCZEC+lG2Z3V3wN7s2desj
5ZhH3mwyieJLxOvQGdYDG5AasnYf2fj2/W6nOTH1xScY8/2jQ0Bph6/IPJAZSM1G35Gk/9hFPT0y
Yr5+b1Zq1iqYGvD8gWTADgJ/NkSBxwklp8NGfsRR27kq7RMJg+xTdAmwOxxqY1unT5SOv0Kl44fe
4CzZzVBwdYDN1F1DnsKFf+N7ZfpYt13w5of49tbHbUSA0Z1oSqEUbIUTl5+LMxGak2V/+f4xRco0
F+dD9kO7q0jYRAAcGLnQGP4ngRwIIUPmnulPis+CHg+Ppr2NyUcnh94nXTF2NXv0WJwQoeSNUCHZ
YaxZX5z9z0ubQlCU6dcQWEA6TG+OkgGUxETiPFJyuJDlMl+Vk83MeYRO5WUMWcwXDq6W4QQASbzg
k+x/1Qvz7slyvKSjb1Nj1OGngU8haqvUubqgDSNsBDalT33MU6Z/xIxMDxdln6Q/uscpT4YdEkcY
cR5n3VHNsgcnfmoX2EyJ7zVPtih+2ms4dgx8Tjpd+iPQHuDcsEp+pGGF8GKnn2VqHwlJPlE1zTt8
M3zqUqdfKZJ4pErEcDEhcSbDBRhcEQXEZKHDeI84TgEodOQrwrk6IjQgrgzwEmr9tzeyflvXy3Je
4Ntgnoo95nJ5hNrG9hzryvlsywCZKKNjkjmu/Wm1we+hnsk08xxfMq9/SdRovEPF2qoio9qzkEZt
u8BM4OQh8ILU5ECNKZk29Y4r5rWnoXrrQoOGbWyCRMJjlc+wnnOGLfFeJ4votwvpH1Kj/FjG225o
ipd+rB6ppbtrMJghIq4r3mKTIVN0EyEzhd6p9bhxfazGvpGHX8QkmAuSTiv2NUSCbZOXoJpoeLrr
/dQW443ISvVCZOidKML8JRduhxaHIPY0jTnVGIxPdrOoXwgXFSnIIVYCWv/r421rwAWxp/5q1kn5
EU/iv8clgw4OHZPmB4dFIc/79nNJ0+9ejw/z4wMLU3l1jZoJn+srszpK9kw08moJx/9A1sZchJ27
nOS9MV5Ss493Buv40YF0/zXiMfS61j8HYYncJsLXwc9JyM6MEBlV7H3ZZg9KfObeTM22eYnN4OP7
8cE2mBpXW9VZOl11L0mEJXgBv0xzibSkRZOIRu2SZdagwZhjkdDE2+tSnVK3Sd4VuvXFLaYwStd/
RDOAdmLfeBfd5w+Zo6sXO44ffPj6TGZxzYutOf6MQaKPRCWnr5okuOHsiMzH733piiMTimzyZ3L5
cur8iXukwmjkAi1pnJd01n8YEVTZlN2zqOlqSIZWBQEHdrW8zD1wJvoCySaYx+YTw7ICMIkDjfXH
iQzVokZ43Xt/7yD+fxY4PPDaIxy3FYtnzO3mkruA2myqQ+eo15pZHBsfaZ7W1Vy/VDBGzZvMllfL
w6HvQcTcVmY7nAOP5crKbq2RgHlzMvWcDyz0gbSf845FW0/9H4jD7leOZsZgMnk3ehTpqapMdmI1
E6PmfJCSkmQF35stDoJexy8ILQOwPJA7av3w9No2VkvY37w08Z5JiX31oKkO5rqXOg3XuCNWdw4k
Dna94Csz/iVDXXyWbPgnZVrV7vth5pw+VUWrXkGdBLBxKnj+9U9E1vQrnosmciZ6iwnTRN8Lnp7d
LPIrlO4OGgsDSYOJRJQOUYySoygUjHgaOiwb/nLK1GxtLahcnzi+SXKs773NAE0gqsSgWrbNSXAw
rxMBpCYxPifUvWM8zMYOfkpMvl59ygyhb1He9CQd+Wcph0eEbJrVmFpgrQGJIOYHu6XJU0AGyt6H
JrQuKAIM2jDqrzYhIr7kNABLMdVfhjG/lpbbvgzjyFAhD7YMJ5kjTmOKE5urToKOcoLuaBpW9TW6
RG6MK3wb5Pi2FQSP6te2hxM3195RWpK4eR8uX7OKH2Mnb18H1WmGSEF1C1u9fCFfQDfUzC8ZiK+8
OlBWv3+/HoebkY5yy2K2LSQCbEtOmvXvc9wgdVtwEMiXFXNu7ia7Qn8ITPOTGHgbxTS1dGpdbN8J
jnXF9RsyCd2dzoygwrHhcCertl+2zjRCxnSdn8wz5H+erG1M7hxDEhlW9Uc7fmgfnEFNf/SMcW7i
PneHr1Dh5qTEAknzs0lcbANmIdY4z1uvS85HmTfvOvgGSIT2l1GlVNmQP75/c9bua1K0UKiDt1Kb
v7IKcMuMN71OO72fjPzCaQAzQDr/mTO5XXwvv2pNr9sYKLJlcantGMP/WN8dt5z2MuuHXcrICGYF
NVvKNYiV2mm/gnlBTsiEfwSR8DtNcSskhfVKH507uR+yS+eyNYgsUrTstxO0S9q63nGaDb1L2Mvc
xeKVZ0QzUm7noh26I3YyZ9dAOUNRogz3C1qkMuS4HPY1sSzMP1EKFzWilFqnWRO8MIKAqBjb+ECa
UGne3KAOgwsoVufNc5bz9x3l5+SxgiD+1egQD22ZH8q4yk5GLxY06J2Fd5rkw21xJ4KOS9CBw47f
3BTuViqDiG0kRfV2/Euat+9N1Q8vQbG2ay1O6eZkWV9x2DxnScU1Fvqb0MU1uyKyRg7HR6v3PjyF
F5EmPBVLQfCg606C6hZfQ+IdC57RuHYPhC31Lp39l3kWUdWN+BhRGjj1pf1u7KZp48b5JRE+HWA4
ENNAABqtOhim/Arz94N7/YCv7U6s8w6yYsF/hQkrrJb+FoNZ2QyKyqfsJqiGdPsr0+mitMmR4GeW
aLo973FtMPvD+EeJB5koaNkmA1T30QUmSvoNdEXbvzuy2fZBYr4OoubeNGkgqDyOCsKpgGWc7jCb
Zn7IWrPfYcxhBx7aAydoplsOpnkqZ6CtPZUxR22i+GLMAOHk8Q8OcjeidMzn8KaZUEZzE7lbnnIL
8+76Hgd9Wnx1RfpLEhcg+16cMf08iIFQB3f1OVsIIvs5zgg32CJAku8CWA0L0MODv/5zce1K8qGx
XvU7eoap/W4NBqW34Z6TGF95HijxMDbQCElg56B6Ocw6yn33+czjVcoI++nejHG9i52M1wG6/C59
WNh8VDm171GKLt+ko76DEcfXXEGAS8grcsOuTZbayDW+TUASPauRuyYUpke5cBsIxlQgulUGWyrL
ok0f94dwLTI4a2h7ZvFcPCOjewUFobfeadA7+6SHBop65H0FBjiNwH/OGDj5hJmsepAeFXlmVuGP
wbI+kjyvmErBycVkGd9BSijXxfg4OK1mCQimbeU1n51l9uxkTvFg8/kYGaZDuaCNuYpSiQAws0EM
ITd9WJNpYDEK+vKfOxgcTOyiOxaZ7sgLmwQcRJ5vK1UDKDSpC1GBb3zWVxpH8EbdhTDULeR8iPkh
YHqOHIL9YlQkioHr3hjI868Epnw2Bu8tIa/83PAmb/y4emgt1iJ/7J1L0NbiAvO9h46uzy2Y4x9h
GWS7zpzTs5Xm/YktqtoOFdd9I9tNWk7tU6m9YDe7D4gw+giaqntdc/4s3d4om5utDe4IAFTHTpQt
tbztbWGwXwhA9HszeysrjK6evDShD6/J/YEGMsPg4K8k6hbHgGljtPJDvKTMBPoYilFzaXaEZOva
fqjXkJnPv3iwRnYAxjr/DmO5LSp7PnD9zRuKMTNqZJbuTP4HePNfYe0dY1mm19kheMd4FOYjsXn2
EhxH3FQ7qsBuowKlT5lQ/2i5jnA+fA9AQU/Xtz6GVPHRCOZhIxVjP9rYYs0yf7NFRIZLG63ocRIr
eVxMatuQ9sGm0aVEMy9+khgdHvEbwjHW5ttqSEvXWkJh1hsWhrw1nC+XWFQ/FmVGlU//v/TYEmYN
1GuS/bkxQxZnG/UJNpJRo3OKjoOY0ixQoEU95oacEad4H0LjT8ZRfU/XHpyFwkw5VWHUtRUwDSPI
fwKoOtLahowNBBj0W5VTL6jiyC5ytpiIBPYshthvvIDZ1gz46tXG4HQAVhMXwry8eG1vPbQ6sXGW
8d0oYtBZW00smUQ1tJvFIIXpVKlLd51tnrY5nRivOmprircWliWUP4M0vvTKr0DihCFSWh+NdLj3
hR3ufZsnlNJJrkV/EobVvzHXZtimxvBM0d/vR0Q3MjUwYhUu3D4df9rLuNoizkaeOLDA5r91vJ3p
Kn9ZMYBdxBpJl4ERJ/w9LltiEJyMSXqwgmX11igQiS16pg8teUXCxNg0G9BXD5Ucq4Pj6moHghb7
GoW6QcPlQL4RS/GYv3y/uhCv4LpAMu94vBj5BPzSo0fj+OYA3bjFv1JYL02Yw9psEpLN61KLfAcM
uGMio9SXQFdc1AHCwvefIAn1PDhOFBjG8JQvs/c0N+bvzsvqL4fBGwhLmyB0stNUjAygoCytyV9z
yDMoKteDuQ04e/N97v6/I2KOO+xiZkscUaaUbXOCm8J8wYziX9U9IzVh0H1Nbc6SEzTuretWMnCC
U229rEwLg+RYUmGb1lgcJrtJvtzEuMD8Wl5Hmqcka+LqUKVEpb8LK4jnx9LAYq5c5he7FnQYCTQu
Cc7c1/GDWzzNFVn2aYqtbaa3plFeUOr8Xai9K1U+7uqh3hKIs46MxK0PTedfB5bPyxTwA0/rpNXv
tKLLwaqpNokUXKOOQRoJ4yTsd4VBpPa/k6V4WgqTFzUoJkKBGakVjxs+wxI5gClaFUy+m7kgLOSe
WmJ7jWV7G/zsH5Q++uENOoSRWC+LHgU5i78x4sORuUT7eR6GaLBhWytmYrg5Ta0k7IBsaQRi9qX0
f9SdyXbjyJZlfyV/AK8MvWFKgj0piVTjkiZYkssDfQ8Ymq/PDUbmi8pVk6phvQGfSMoVEgmaXbv3
nH2agJD0JF73DUpYLyj/SnsOjjQpVhMCpV0UacWOoRou5nBYN1AK5SLLKmgJqI6XSnkSnabJXVpc
vOOIg6Ft5xuLtEA4hZtZmtY2LdIPJ40xHTGWW3Vkj1G1Odd6cMM1cKwPHOXaMUDE0+TPc9Jy/THU
opPFS6ZV6INshzWvG/lBCUWdG7ntvtEy0t1BUuwLB6NnqundNuZF3gNSSPSJDwEuN2AgDdJ54TqM
uthuHbxRPqBcfocMhQ+7lIkMepbnBjALwxBSQwO34Jg1l4eim3ZlF7MKJBLSWnAbK8sfe9A3fTZ4
J3aDV3jX2Gv0iWK2ICnGjjmSglrahHSpPkwwZEXNYm1kEwoOMNNrUD6+tB+1IR03SR1W20obsak4
78g4bmNZ+ITbpmvbGFI/OoSpgxCEAficRoyUjP4yL5MgkTfw3WRVIRju1smn7AJwKIVVLEdZpLEG
qqhkmZghyYuoM9YZMT6rT4W+EQegwbw1ql5xtwymonUuj4NnfymQcxSv7p6h/zy4z1Y4ozBYpmCl
WS4GU3vlVe1+zJMnlc5X3HhvFN6+ABtsd+WnZWFjLsPgoqb00PQXOkubmmAUqcOhtDLONmP6Gysk
hI84hJiR72TfadvaSHQad/jjcz65RDWuPOSYKyPL8IjWT0HzTVpBsevFSEvSNo+y7PZo5/KNOdrT
to0YTnicp4cAoSbJOJ6ATWzXzXbIsMup7rcs0B4Wo/mFFvxnZPetzASdEnZIpihPRXICy18eoqT7
ZSLF3/EWwsNkv0bPTFpXXp+0ZFboujxEMR2NuNbpxmPNMZsPBhRgPZ+mc1GMh1jn1bKDwTxEI13r
BLscBE9h+gjUyDkzKNf5G8ZV1bkbW/anEs7tbOrNJSlitPwapgQ9y7ZWpm65zriJ/LF1FcdAnmlj
rqrB2ygzWn4tsclqhZRwhlgFp8WuvaV/4b6PVvZtzc4ZYzMtOe2dCrJXpQHHYvpioWxXxLQiYjVY
J5idvltIG5FOhRuAczMXcxmzXZprd6BZKLDjMO8pCc+ad0Zr7Qx3KBFBczHB2qPAbEc/HCZ6406g
MzzDJY26lryvuQq2jZFfFFlGRxOeJ8slYmbWVzTo/PZOVSERXd7kEJ14w2GidxzU4M58GMkDJCjt
GrLOa2PyV24Dy0cJeUR4/GbGekBTjlFMyK7ef+AbaNb19D3EGkDutOUSJVMgtY1N24V/dXFBpzua
3DXwJEo8Gb3kQYi4EzXM1imLboUyfEKcNV+rOH0ZhmKrQEPvrJb2sTKRhdEY1NaiIypWS3aAY58r
b4y3Fg1Wv+ywgs2UccklVDoNNjybo5MdVUZc2CC7M2cxMKOS+FIcb4j8OyhPQe2yhhrI4ANci94k
BcNgG9Z7yb5l0y7WNfXk0iPYtXX9p3G1Zp2GIGmIU+oqgWS0YW6RUMXOjodot7sAEPEJ6mKg4BSr
wrF+E9DVrJLmDzNNcE46KCQ51m9eYO9Mx1xTgb5IUXy1LuEmlvkN0qwXZ4eCoDbRQ1qjvbWFoGqF
W+iLluyyLjoYDfr4uPrtoj1BXIorNZiwOATawavFtfSAh4QM2C0qTjc3XxswMgzBT5WcXlIcAjZX
EVcwe4rKgQgnbe4xOBIJHK8cdKE1vQFyk1nyXtlUhvqgg2mLEeLL7isf2pLTalEhc7D+2FoE+dRe
VbrQtgZdhDUY/lNtzodwjjYxP5wGKiouNnYiXVemnH+y0H7OxukH92SzygomVmitsZnCr6e1/9sk
X2q1r1xJaQqBgFml89AD3pRFFvEiYi6poQ2tUNxPCX1ROl8UAyTmsXhEGN9n5oLz92TaH5nXf6Ug
76wg/KOpnJ+koz+OTf4U9WqPeCXQcZg+eGMszvOn6bDsW8twE/4EM59yZzFsP3uOSwgQYtlOaysA
+2W4EeE3apEawACOWrhb1sruo0+gbmxmic7VzbS2N3qMrXPu0w1pt+Yg4Qu80X5ax5ZXoQnGcapH
Hpdh3e6E0Se72cmPleFAUXO9G0kR65yowHUPfcnWG9uf5uAxtJeeq/RuIqf9LJm8s0sOZr3ukNDk
T0aKdV05C5lpS3bhMVLyNxOmx0oW7YWW3XTIcv3Ehw7JPE14u/rhO+DOwaCPjO3cYoOqZALBnAqT
le57LI1x34KvU4bTr2I+lRxsteAcpRsZInifZJj7VgqOSUpaBuWgnZMMw1OOiJhpS0Fuq88rhAdN
I0EOI02uyWlvOiQTJFCMu7D4naZm5l8jSezi/3uK7/9H+byGICD3f/13Du7/mdD7VxPX/Z//+On/
47n/+d9zeu//8O+kXlP+S/Aqmq50BMYqawnK/TupV3f+Zdm2rUvUZrZJBtq/c3o1w/iXbhA650lh
GBb/T7zvfwX1apbzL08yDnOFEK5pLD/wv3/D/4ukXpqo9v9I6pW6a1imDeHAdHVDt/k8/c+kXitu
bfxaBnU9aMcjgrNdkZFo1eVxuJ285pkPMQ3qsLPPFK2DNj7CVipeRuaMpznJUKrWhDb2PM6wAAPR
wrMQ2NGfZjEyvk+dz/s91KABrXTQJjFQ7D2i+T89dvDd0ObGEZMVh0c1MI6ZIz5rtLIORZPTIJNO
eJwAXKyG+9M1lXRg4QUOdfdDlRq8yjyYH8YAAQ+CGyCKi7tdy4wtqkF5kmb1ElsiImwcnSiy9HKn
W2H8XAhde6w97JdN8E4PK1MPeC9Bo3kRkiPkFi+MKMmfGyIUmZPUnnsK3o1hDeIM71YwZErrL4LK
8Zama1HD3Zgj5ybCxMZpY7PgzxOExWwqnmYMrE8yy5NzluX7pJinY6N+5WYKI6KZME0tRtOYwMVj
YOS0F+30XC7IjsKe6q030DGaIa6lvkFE2MmGitO2mv3SRN2vumO8y7jIfknY7tcc1N1DozXOC+X+
X2rJJvCEQ/TfDMlUE8FNLkb5QZvP6JuX0997W5MNa0ZG+0g5igKf12irvD7z9d5GtNDiucf/sbHt
0t01BU04N1beHvQne/BU0TDO9LZ4ymfn3VlMsX2NSkvFxpc3TjVxatwMxDwiShZuTfZFaG8wajzj
o7jk/Rg832+koT8aVTWSGhwCsrYIhYtV9qQNjXULEBVDSEp+qvmHoOeGVnoTH6e5rtYZfzLYZTCc
QacImYwC+dFnz7mn8k0GL2WjwhR9liRnnOA89H/3EGAkteicIgjb8KT9AEPY3hiL8a2CmyvH8tbS
RBwmdWssJ3pOe932regC51o9zBXqs9Rpk3e0GdusqmnbhEb9FusTnYxRIEdd7uYm/31Hd6w1/+EL
oIUOJwYv39Fablo3d8mYshJtX+lDfMXy0/IqODt+4+lXH7b5yQhxexpm/zWgsNpFi3nmfjNVc8GZ
PipOApW1H84G4V2sDUyrsh6Jm6aijTuYnPwHBQb7n/vtct8cUsQ0Q/88Awh9ut+Mtb3GIpU+SFxE
TxmThJYo5kZz5L7Th9sUGCQk/fsmsrvhBBMY0eLy1f2Jfx6DCNcfNfmnV3l8yIaI4I0Z1+tyUwG1
B4otl9NdaxoYVFpOxBnN1cKmNoxy66nRaNEMgZZeVEF8l6mTn0x/aJlGMGiptad8uWHqmj9RW90f
URaZskmrayCnkaXkkFdZkGkXJmlNb9h81SNr3EE/qDCY8tD9phbdf33FVZjh2mg+5jsWR04exMsU
qweGf5Sd98+gTRbvtBVa9BlPYcq6RZPdGAxsh62VPwRJnz8kbvJfX9lgHzfjqENcaBd9/P1puXxP
7/Czi4X/cX+MsDdz0yQzvUgL6zNpGAD1PJjOZAEwDPZNpcyLVT+X+FRtAn2uttlHvGtzvc16ztBi
0vOSHZrB/L+fHf/97FTS+S3z8sdBC/+QFpp3MWKSw7xrpsl3z3bgtE0REd8o0kmHzgy+dDW1hhlY
bAT06Id8nFHdSvfUJfDuUeE/ICSoN7jnWNcx1EEFkN9WOJ0URvyPEvfYUh+GL7xa2OBtD1u6mMKH
Pl4Yi/rnYDqsEmKW2TbShVhr2VjvnFK1+64jciewTc6Ceu3hrktk/lRTbkYM5B5kHOEsQqTuRwHy
YoI3FkRTMDMKl8Os76pQ23legpy1VS9xY6sX2zMO9DvSp/tDFflt+OERdgBNjPdezus/z1586fsi
uWiKSkd4LRnoy91/niD/Vd+XgXqALBGdkgWEoeduSe70P1/m5UyVHoqM03nVPgJFMQ69dH/JAFdx
zGHwQe+7B6fsiifsIP2raadon1NqS4uwpJMjIG9mtPOgSLUfhfL8IZ+Db0F3bK2bbfdI5ReTNGA7
ftdW3Zes1uUSThVzOgb5M50jd3qCcMjdgSj2fWMI0sIikBPIB4mzWvjinerwEKrECo5WnXFCuH+J
fufmDg7KwLCgo+tJ/RKNYXzEi3SMILhO/v0xJx7puAeW2rBqxuu/H1u+OSXjeOV6bErJoOUcyRnx
bhkoc7rWjOqS2lF5bjndWGzbj7RTAB6gQFQiI1LbFAQhOw0zhSijglZa9BfnR2rS5dnWE2qNhB8J
b9R8IpFyXkSi5tuYYhhMbPvl/pDO3Fi4ccp8E//Zfeeyl53Lqt1ia5pdub4/JpFls6f37tZ2W0zX
KEGfadNMO6Cm+aEx4/yKKAoEYTtfUjzdF92ts6uVV/UqylDO3+/eb3Lck2t8vcwYlm+J5/wYdblY
KMlv92DoXC/UNuZsvrvfJTLrkk96+hwCAaEMzx5yy/oxluDb0GKTKEDdbBFSZBh4csZABg6XuG+H
F4FT/v44fZPwWBdp5d//ladQNtcYZhjCLnbhAggyljKAW1X9Rqs84SpDMBy6Kn73PBHRvOnHndd5
8Xunq4/ZcPsnNJjjsw5EQNjNdCT3UmKNQNzPaJjEiFTPjo4WodKXnbzJQdNXhuOqn8Wyx9ECct/M
aEsDJNUb4pBOFWuPPtAOBRmt7e5l1dSR2Tvw7GiW0bNdO7ofhrYNMKkKfAKMiP0Ly5xIcrJHRxNc
mMyc7AQLIqbpRCL3FI7BixN3T4GVCEAI5KK7gBXx2lm4+9Ipwl/LE2nVv3jhIMhOFPODSRm0aQnA
2zUO4EASnZ+IFfuE22W+Zku2oG6PqICVY7zmqdI2HOSZQi114T93jeXu/Zvvz9ZzZ99YJ7YYrmg8
OYb9RC5bsK+BysAsacKbEPwJWd+qHxTkAQnAezXpkiaPBbXFHoITXcLw1psUsi4m+68p6w2aXzbO
5qABeF0k4JDDzAelZL8T+/vU613610jiZwRp8Ls1J86gxAzdmmiod8TttMeCVm3uBMfBsbuDE5jD
kbD39mj2+sgpPu9OTleK/diEA/iCigDK2psvsywC0hwy+8Ew3Wxb5vOvwNWWAsiIH4Mgwt5XzPYX
mtnbTGa8r9eJPLTalPtJP7TXGBbZdhSJcRnJzdhP6YSHN7THE7HKJH1Q8SZClkczstVJVTQTbcyk
Nyr4dDJMH0t/e+zyznwTBpLBnpTdzHLW5oJr4OMwvQsHbpnIRnEww2Z6z2cXU7C0Xss+o5/XVRuW
IvtDVm92EuRfAmLMpmMeWdTmtROo6/VmMn8bRIq4+RB+1iW5WlM+NmcEjulDPOmhz6pFeqFRzij7
5gEKVGExg4BkT7GY+pVZ4ZtOQ6JTx/aQ05GoqohLM+hRg07Qb1wt1P7gxU2VUX+qofzUzZ85EeqZ
H6Se4QN18FuiaX+/SxSAgabeIy1o+RZQW+TAGISYu86MuvAA1W/+Tuki+KaduZdUNjaQCNju5MlC
PWnVlStCgQYs3cfU4iI1Pbd68HIk+YwSXQxFmdoXyExPhRHY2zgYS/IU3Ec9Aap3v5mXr0TKx4kL
0YK1MX2aQlV/lCA10dRr0guBDcZz3PywDP4B06X9CjsQZdAL2psNXHTDSWq6uCjY6K6x9hQJyEXZ
hUTByBmKTh8RvBf0LkLSZMapOee3kknQWsSm9+qFGMVclKefhmm/58Lrf0xJT9BWOEhHf7QT2N6E
jGydQOg/GLJ+ZU5fHVqT1YHdOvJTuO0PqR0mJ5P0vm2QJdWbp4u3NqXxDBzwooiKfU+bAdK0m6iz
wvZ0IQ7bJoJP5B/FMBwaqx5/aIh/22PfvioRoLSZW3U0MlOxStTKh0CNDc9S5ecwsKJAmvYuZaOG
axvbPyUYj08jw7HKclWeA+UMz3pjXlPNKz/psAhfNLZxZIUWr2047O+P1ynhYZE3/AwRi13SBcHr
4OZHZnTpl+1VlQ+7jzlHqNc3QiB//n58SUzDqWg/IHKOHrOB2ERYJOhchfZnwlR1o3tNzInJ2S9I
Pq2mMN46aOGnidnyusgd/a2ZO7HrcEFiAOTZIuAUY2ksRfdn27yhanY043S/Gwn7JdBb7fF+z+kW
gIIbXTPyJRXu9j2FlclErsu5THP3iBIrPEaOrR1mkN9HrorsUNuGdXIjq90LURtM7WI8sYatX4Ap
BlvlsYm0b+2MHiQTRXwaeugMK1U3hPpkhb5pVFLeaGSIA/R5RTxA0J37CHTDZLicRwgE2o6TXrw2
U/h7aN3hxwzSg22M9UfpmTSNi4J4vdHrzlPg5ptUieJd05PL5IFNh/pE7oYHKioMW84IDENOYdhZ
Po3XjA81XM4WRUyK55CIhgKTVu4xhjL/3J+3PCT/PZE5NyfSKVppZ1perG2iRPSnqEiMk1YSbSlc
pV9rZU3r1LGDd5vTdECcbLhqzmiKWOmbOYZLO8/vkSmMNb6C5hoZJcFKAXC7GJ7QqeQNXTNL/dVo
dvMwQkLdOWE2XPK0NXed6PSzpWHXcFXtnkooSgcNu9rJa8hIIDCthp/AAhxZ9G01qyhOsky9faqq
8GxNZNK3DdntyOTadbngNc0mIp4PTuzfd++PtXhAIlTETxhlsmfpQp+g4mKb/ipsL3iOXbDsvTc8
NWZXvJgLvXbJBSg4Dz31pCu8mLOn0VJcG45OUGQT1LshdPQToVfGsRsyAHezsh8YqFUISIzpmaZP
tnaqMP3QbfWB8az+kw/AalxItKgkal9vAuenyPPvEGgn0nWPErfN82fLMxToM1bGFCQ2BhWl7QQG
u5MNVBARxVTvBZa+h1kli/wpd67B0MBbqrwHpvycAIHHtHSjmdwu9MZs43pEL7opoK25Yk2DSemx
7Eff2Whqj0TMDC86IP37w+g07WMwMuZDbblyukx9Vp74gPrY3LQEM+o0ULgTSZ9+trcqLvEHtt5O
NwIczFFs4KlyvCsiKeZdk9O/ODoEMWOeIxq/vKzn+01oZU8DuelH3twIzE7HyAjczGNn2v2jsXzl
AFnZOSb+//tj/zzBeppt5RTiyF6++Z8n6sZDCtm5LMeY0SnbwycyhPNbsXCiJn4xOtzcvd/ggX+E
PhBdyjJEqOzRNYtsA5NLyYq+PLQAP3dDdeIdZ39o6/GGxGZE1M7+VngBsIvlsYJwkAdkzIf7vT6O
p5tpsIkpba42939wvymT/KQNVvpwvwdzdRWQZngSrgzOCI+0xjtjFgv+vimgejZ+lZlIZIcmPwE4
26cZVIR4Fgg7DEVQjdkdsiL5o/egSzwSOo7awHh77CAR8luCFBmFRx8ctKieerh1gGKtWEvRAHqE
M1oa/CsVvKTCy7d8wC1fhczdxdSr4/3GoIMIYnO5j4WW3niZYX+dYP7fPaF6GIL55ZUhkdCtjypn
bAPKce95hnkgAmjVGRF0gTLNtvaMHckBurNrWks/4vTczEb4RvivvmCtBEeJHtFgkHGcGhAHtM5P
UA7FfgDFEWHz9AnSRA9kpRQTwsb5bKNviGP8eGW77ZPq6ITA2JwJbtIAE0sTw7shyLgxy40wmf5A
JmYRHlR6pD0X4/Ir/XosSDLnLL1miUEcTLtNIAsr5+ANRWR7WbIQ0OSV7pfkquw0C3OfbB8HJtse
GQZmO20t/KfIbK8dWo1DQvpJM04FmeYtvQL7apckhNSpguidz+ugCizSiaV5bnNVri3xMBo0gXUs
Zk3NRq65+sFK6NzkvaJAJTh55giN8kegy7mY5BOQgW5oxzF+ZrK3kF+LtcGB4pS11bcXduDdtNbn
o+ruRzTmJAE7j/XoJScrURRfpsvgx7WzHeepBz2lqQeUc1gFY3+1x+p6v1r4LBkgd4vkV5kU0TYD
dMXd2OL4ocrFUBrZR7flz5S0YVeCEC2txnD2943wmmOhOh+rBHnHJTwlk7CR0WSEP6YpihELeEe4
9E3aqtkm9Ecjoi3wdQBjBVkJYaE9jjX6nZxcb3xGTritPQRUop+OlnS/6dO3TEWDncyqR6jsTKz1
rxa98FYf4xDpz18iCMNTqAXo9FV2IAYSE/w8qKtZlXsz7o3z1F90muPkXg+vQ0K3J2rcg2aE5KV1
iKGtTF5pQ4b7KB/P9qiT61V18NXaBoElzn7ys7Yal7EkVuR6v2FSz7gz95DkuBgxtnT/po1lWYR3
0M+iBc6YVpX+QNNpPysJ0Tp5QPLK1G7U+FS7/RbfxmMtYQplKsHt1drmxixcyQWAfI7DBiplKfad
6PHdW/F7Y9P/Qyzt94Gr1jO+MOhGiJdHDxOaB23FTaYIHkNSXfWSNOw4mNQjQSLUg/rWy+gpeVWM
+GKaBnaV+GzZtI1LayQI0GEP1fpjOpOM5XJidRQQmJje8ToN4m/hpHA5tlxlglS6vaGPAKrwVtDd
ocsOhsa3a6MkVQhhmR7WZI1P3aMY43NGCJpnt89pCqZQ1saHJVNwWXoCEmt0Sx83+budxvQaHTrA
mgufSWCyxHq1wo05bssygEvPprbuIAg5tIJXA9hU3/DkxdXmyyCHlF5T/2zm/ULQaZsLPMIoMV38
643nYzzfg7kzD3gsvFNhPhUt2CUZvweSPOWmAjoa1PjyF6fj/QZ/wx7VTLft4pRjhkpBP2LmHWb0
8pO2HSwJg1IFwzovwnMlhuFoygjLRIsbPK5fAGJ1DBzYLCYkFNum0ujIo5yO+INHzph+S6h53dJ9
sJ0s821v3jJAMR4R4f1VyOKgVxmOaFL+9mZS8Mb2FLdOQnlY5NgpWft+ucTz9LK6QWuuVvRmzRPJ
Zh+IoVPcl9J4zmUK2MSddnOZy1/kZYYkk+NUPJHSmT7JuMA0kcwvEQXPmt6yt+Cwgr52X51WbruW
LKfSQb6xBeUq32LqqJXhQrVxzXIHh1mQeeI0MK0aLnrzDQYiloIWgETAeDlBF3GcchgLBL39GcAt
7lWj4pUSNHf67hUMeX3JklsdgcewnHDeVsDINlIkmO2CAx3EnD5edZl790mHEZ27WbMrhn7PsF/D
KW2+W0qA8TWdQzN0OPjaIP5p9BEkQ2F9JU2RYicMRzTvM3lXVsARDn85ghRjPVSUS2PtHjhvNY9g
xTZVQaxxb1JLJYYDPEvYfkg8RO90NjGeDKsh/12zkhCWLDeAD9Ty11BPFuAhq1j3gERtOgkeKQIb
1+wulTe/Ns3w09gOCTzW/Oy15jFVGJJKo9kZ+ag+kpS9SiUE+CUSyBVAYCNUL7U17LTQ27MvBmuz
5CBkEiIyOZ3G3k+zMdPJWsfPqnvFzuNUv6kSoz+UIzJc3ZsShnyOPOM/vqA4/L2o7CRHZb8t8pst
9WpTu+4yLs/CZen6W9lNtsHGSsf2LfZy5xhX8lWoBZ/lNfU7Cs0/jkEbZ1EWT0XKACwmfg6ak08j
qGB9OdlO1T+zo0E04qeW84SqIGEqHyNwr4bsgz16xUGsggMR6JD2MwxQeGkYSDHx/B5SWRJLk+jX
ig1BZC6OcyLtdmbSZod4bjuEdcY6wTWydROGPV6A1QohB5p3LCQ9oSI4+1dFTIorHZyN3jH8KiGP
oOlzq4MbL2x5a4Cmi2t9gWwYnKtJd9Jn6FCZ7NaDm75pXvLZ87+tLsYdJ/ZgG9JXwAVJvgfEggrn
/3EI5cYBkLVR7TiiN5s2KT6Fqx7aF2Fmri/AVvhY5p6NXm92g7CPopfWEfH9RVpNjww+JIw1+jUA
MT+3Br3n1HYcxLUESwwhprUwIkUjkBWseWQs68qMMDxno592Ay2LGr0frc5dRQg3NQ/nQ/R49Ufq
edgG0VrhpnFGsJvNB+SnR7eiUqzr8FXVxXwsO43aIvjLCTyOQJl4x2QNNId3z1Z5uIawz+mBF4fl
YY+QaOknx8fFBe+iRzG16cDVf9RrUoxL703Sf4JbjJaQ3GIUN5Eb76yhejOyAOHkmPf+8OD1UXNw
SIWyytQ4NA24Sr1n1mARtWeZ7bmq3HeOre0ek+tISJnOIuNPPUQf1cxbLyQT0gz+oENEgiOoybJk
k+TzgF/Xa3y0Xbu2dwENVwydEXg0XYuq25s3bjyEvGsF1KiKoFSAjjcXAfRmhkYJ5mlXiwFbNdSR
dYKyfWc45nOspm8aHS3Z7PrWTjXngENlRxOQWiqr0dqlGaktUbXNMPXsR9wH+aSMDc7fcVUAg7Mo
SdYzxmL8GC2kyTDcuq14DA0t2ZciOde4eU8usmDRNN2BoNt0xRneWzEveRE1c2qaMMlmGL5T02Bs
Y5L/1pE/YIYu5n7ZOxRV2YPuMhBK4p2nQvtgDY+JXGRdfEID2sa7tC1fa2bfD0EsoUwImBW125wg
vEEBjMDtVW5gnfEUkPLUWU+lKbaKpte6R3zOwc85Bl31V4CO/Brr0Ber/FcR9yVk7SbZJZF1Ib8K
3RYRdbVbivcqhn7iortWZEMgteTy6UlF7Hh9L+kYvvQ9L08GgzoURwR6BVNF3dsUAvmobA15Aspx
i60Wbkr46trg3IyZMEHOkskOljB7qhMGmzEA0kwi1RNGkh2Na+9Ahu5KD1id5AfYCEgoos3XXPUA
foqPEaHIgTt0D8ONU4L6K2IUk4OrfyAxpZRaTr8iCSgDHKYJJvHTnp0/Z3lanHrcLpi4HHKoknob
GrZz62garPQa5W4lUVVC5CIQQrNC4Ck0slPjGGdEHNxv2uJ3r/EpN5IIiZEt+eY4vwyx81ov0k7B
kbgwbH/u6wK5HwztDno5GCWUxFr1XupyPsoArfGQQl1lZg6vuQnfDSgYm6jT5UrL0RTPvdOunCEx
oDe5h7ovp1NWZBvyA6KHSvXnWuiSagk/Zw4AWav1D12VPdQ7hsp9yYzK6sp+g1aQyLue4rl+UHa1
qWoFz8F16o29hLbFp5zmPg6wiT2/iRfqxehrGsHa8fRiMNTS4Lnu84TsafWs61BHsnBo/NlwCqRb
fjWZKFlq4ttmHlq7rXPSgn5hYKc9kwXz0Nceuc4JSeKWI3+P2jfw3B7YjLrFcSgvnT3sxVz8EGug
Hy0l++s4SSSLvficcx1HlYhPyjM+ew8kaieIX8IKOq/gb5DEG/E5JzXqOoyJjv9sYv8dvVNgNhez
zqNtVZCam8fTb0ixHM9H6M1DMv2mCByvDV6rKzD/6lAGKP6nzhqvZQ4q0GvDrSCWbpVxElih2R63
1WMTRlvGTPJK41deE8xEK2KF443UcybP7daKCTrPKrAtOfg9OKiShFTYnifTnN+0b0oOCOcdYyqw
+UjcTd5Un/2Y1yHJUt9riZLRBgypaeUSeoS4DH4H/eyFqQfonN8JSZ2gZxxXXnchP3M7Fx7+BlQn
6Fv3yKFwNqd5vieaA2XK8JITmnxwXLYZd9PXOFJqVWprQ5tvMY3Sp/tNWTMnB4EOFKZZuGu1+9lz
IPO7EHN5VjpfCC7kQUdDZ07l0leFsmF3jyGxO0GOJWQCaIOMn7zatj0XeK71pL/laHfRKpO6lrnx
0WnDJyMcruPcMXDqglXeT199AktB5snNkaCwgkFDqG/Y2tol2HoEHAFgcia0NP6sB7PYRhGnuqTa
u87whNDKO8wT2xhNEoujN2UHeZJmfEWKCHTB7c6MXL6jpFYH0HDbPC3Pbu/yk6MUNaBF+HEBjsRw
3fUE+psm27RqLN5qGIoko9CI7WuZHJz3fhoYS2fuQ2hT2GXw4jU2sFAi2LC7q2c3BK7FJSkvMkNE
BI5lGCpqaZU80OVByegOG5VoP6M21HSdbnFS6usuax67fPHbKZMo+ACFaVtlOwJsoRQaMMtlBZWs
h6K1Qkfx1tXJAcx2jG486DdcHEQQyeHEbGLfJhpcMD3KqZSpxtqhdrFukpFFs80IqD8Db03pQJdZ
ONkmLdAv2X28ShOTKxwBJzn2ls9UhjSFlktVtXxia3tTBIAo9Szf5rmxYC+EJClUrDN8uFoHWwhD
aoUu+wNxKwiQmlrEaQDC03Ju/EZOb7Dz9QPXqM4Ebg72jYNiDhxwYmI4TzooCGbAVV8p5CwIAXfe
1CrfU5ibZ/TbU8GwkxHN1tDwCJmczSHFbaH7Imst6s2cts8eSTeYMhit0x5nI2fYIHXkxW3hV3P7
TscxOLoezMYyPhXOsJ0FvrmKHCpX2vqq10pW0ViAuAZFCQ98l6qPkuQmPxbQEiw5fOHX1zdGr85h
FUFOqx40r+5OWcZSICp7leIV9skmP5WTxV8WRC8GGXEQt/gUwZ46BM1IkDX/nXO3xBT8J1vntds6
lnbbJyLAtBhuRSpacs43hCMXc1xMT38G3f9BNQoNFIyyt2zJMsMX5hzTxhmHD1AG1ToLYTujNrrl
n2a4lcHk1+lWr2n2xYQ9BH0C4WF++hy7nkQZzEAvzZcn3c1LPK+YkWObN/rvg4dGj8hv1kqmXazT
3dsS1TPoc1g3UVRB51kRDzCwcIJ86wMmd9EgWZ/6q2pAhQUd/cQSeQ9golJIIzynZqCWwV1Oon0C
Q5LMOAw2C2aJ2K1G+GxghdD3gSkR03cZJQdorGUwSxAdsGqeisgpgmhgudxEIZe/6UK8Pdvf5Ah4
l4xh6ZdBaRGjJoQeUqvQ96OnaesHvCwXQtUyggslEz33rdXifZzOQ8Cs0w7zF29BXOtpmLWbJ6/T
fyMNx0BizpulsDgwWljl/UCialTdWm6HcDkGmKxhBvT2Q4xSscFJorm9FfBXHTeu7sL1M8Ve0bIx
tIJ3urKutIVIGmZwUMr0S5LG1Us/+DckDfcBg5M3EtX3ftI/jwYVai+igvfZ280P7DmSpnK27Sxe
q4mraFKp8rBAoYs0+qHSZWywnZkR4ORweX+Ff8iziJM0z95llWvMXI2B/NKf3Bs2ErBAwMuGbkLH
TB+4iwVgErMAn5RrwwPDX6pRrwUap0dXTibcDUqzozeJLixZA59raQDoju50pE14zLg0j/NL3FnJ
NtKwcXS6zDGqpvHtqh1skqcJafzWE2D2Had6b2uORrIoaL/wlqBrCpSFPR10YrujltqnTA6GynJP
AnylqRWXXFn6AdnVO8SJQl0VPqb72X4aPVFuRqfgzsUYu9ZRulgy3o3NUt0qF7+G4ALuNQYD2wxW
kgR4mzczY5Gh7cIzXj4jyHJmwbZe/AwuYHHdwmMITHKw0H1ikNJ2dTu+y1i++0vpPSyEpJWe/x2l
no3RyghYVs6hn2L86RkyMsI2Q3dkWAQgN+FSXx8F2VS71ihuUjcXR6Yf19WCpcBfvRtdTH5j7FLU
1oWfwy3DAUFeer5N4zczTokRnvwd233nBCeZs0o/WebsY+iOG4xMuk8xN4RGXv90tYIf2oM89VgB
MmHlUi9Dx9fVvc5t2BXGfGtXNx2aowCVBzWeo41hIcALyr596Mds3k1FS/TUUtbgDf4yVPBxkqNL
2odjnL1hmTZ06xqYRUYiZgT6sutfJRDKrWjnp0FpV0XVkPFgVUQH6VgOiGMjMzwr2dz4CK16JlX3
yGiA5oGrTnERwPDO9shX8CHM6X3XThYMJWBtukT3SVLW9dLXxH6fbGV+eGArwbSgNShy9apIJ0nL
+aDXxVcxwg+1PvEbyH2uq5c+BnbWJKrdTlRDQ0WzLpitn+QyPy6FA6q7VfBdM3Ea4sG/K+f5EYnt
VWEYZ4oCE8q3ekYBfZgb2q7EekwK87M0XR//iFHC2YMjUsRHF1ZKnQ4fKXfGgJs9EyaTIb8QpFC5
NiZJ1h6j27+WhsN1kPv6FiOBv8GYChu+wEdSR92+8RVELxPhk+M0X7z1NvZ3Ytc6r32MU8e+ntWd
7VNamwTYiKQBK3oC8yHKoiXsTH+t2ovL39zGMh+6Othd1IdfUTwdmHKLsJj1Q73e0fLlK52GS5Kp
dzYxGHpsIrarGSVIn5xNxiuhAIoPJQ2uqV08eRWRxpOlvxqJWV3iriQVmvR2ZEBU39z4CfFCrMst
WV3g/focHj7Koqx/1Ve1MsAWEJDKJDm1roMxmg5IeYFz5hmjGB2zu1jmF3wpD+Okv02EaGxSfaQh
i5Ojmb1nse0yPZ+491hQSwmmXEPYMOlnoJTtGnNwm0yvs1B3yPPpXdpvCBLPHXAPVb06Wu0hJbEO
ecPtoyNw017SS43iDt0GJkrL9o8IVpMADNFLFRvsvtP6feycdKsE69HM1d8oJI92K6pVonDXG0d2
mcultLyXaeTq3PTYFYnSo+dG+lALFOZ+WRx7tfS4OrjjdZr+Ii1U43OimlMWgbmwVbzFqIopmQwx
VTf+thWP1lQ1R8FKHxd4cvCW4S0W2b6xkw/PYdczeWBgfIlnaNBeZO+LQ2VXXwL+YD7tuhYM1Kxp
X14Ky9GIJrQTBT8p4rElAoEdXp0QbB86Etzmo9xq1UAMYupfcsO8gdH8AKXlblAnoy76MEv7bzUs
NPJzk4RWs9NtFHrtakRk83QrK4Zk6zY+dNrlndA7kzKRpUr1PXTdcDCWAf8bPI7mmKLz2pFV+DNy
LaNbN5JTbnsP5AI9gf/8AsNErLjoHzokWBySbExqGbmh0cUfdkrEsO3LDzLGWsAc9lfUbzMpz5DK
30eneWQ3M/DeDd9+XzwoF3lBqakPgLSgk1r9WQk1r+O3HtO+ejXsYp/k5iPK7Y+lXQJGNnGAn/tN
88UX3MVbVOlE9Sz6d1+J1zJWn24/38MGxE1qq7AZXLq3SCoGFkESLzdtB+Eh2ywfHfZCLFOmBGIr
buzeoLXuwwWKetCJDAvASMRwle/Y3b7Wg47wOi3PMYlzznthma9IC26mpKVOh7O6DA2CVVfdYKgF
AuPGt15hwtEU671UH0AmWGDewOvMjvGRS1yG6QAWPpEI3vWqvLVqa1XqdsO+1urpMOjUeQTAuNu5
iUPYbo9GFx2ICq02Y8KsKJVAz9PiZb1pZWno+gn1b6dvWBI9erF16EEfU4NhLrTGBCkBa5jZeUib
nMTp9AnolbdptIJRURndca26pLhJ2E9YF5FMm8qX+Ylm470txLdIjFtfORIhbHIiH/yNFgaVSFLe
167zbDfMIwzV3aUap8zcHkvTdq/xWRwGgHazczUnu2F2HnWFoS5OurCm/9ylNQP9draJeYKahPnT
akOhy3ctGbjzMXn0PNI6m/pzzPuEdVgC6t0rGUGU8YuA+Rq0Iv3UnPGcND7xWiJ5SxkcKMPnutJn
oImosPzxDDJWBYzEgLWZbYduZfUjMkAzc6LvuroTmwj3mFH9IulEfCGL/Da21tRyd1dqdrOfRv1B
eigVkFYTvm7X15nHuH6pmEZUuPHYXDJAMmqUy3FrkNyYPoB+h+2OkJiWltXvQgDDpjUhmS1GYmyY
OcH39633VJDCUnTRI34HCg0/u+iZ+9HNGKfRWvOrkPWoMx3Fq2xBuXVum4I8TNKirtZra2kTRF+J
rtpg8VEhInwsbRlf02rf3CJznHhOXsbgcvkkWjZg6LSpfSAkKd6VzB7uzPrdhbnG3bxGKe7Nv6uj
V65Hri9diyXnQwa5kQya6QGI8A2EE6pPApWtSE7cqTm2SK2stpNSG/ZZ5xLv3cbvy4eUZpc4+Df8
POSfYzOazelqBmKmxTaQjAo8YFGs3LTVmYvAmMmLFqh8wJHfcm2z8XF0RvKkEEywg5U7Fg9PeWeT
jdvddXE87F3Xp/lof5pWY0BvkFtpZU+Lg+aF426PAROlfFruJkk4ltYR7xQvvnWIm0dXoE4i1+h9
1q30wCFzhaqrCSMCrEGSlEDPRHuvz319IK+q2LSqu+rNfSFM/Yt6kcFMpjYCaTJHQz3hQK77apsT
mp6RCL9nAj84Oq8ha59cz3qbEnBbUAI3qk32UdSMAffp+grdVtilljw3RbOGJ6AhWpyT2wtmipxc
Cfk8LI6XAkVUm13VxvzCxm/v9ZLSY33+qLAal0FUbx1Qk/zWE+q28uAmU0mqHd3gqlvE7mtcJ3hp
AVFPFywN1ODcIwO7pwitnXHbp+516VY/hBCeabCN/Sgz69T6E8PNBN0Qk6YNBTVtfGOFmmX8lmSd
m0OX39UZWxxCwenuxciyLY0Y9Jf72ihYimJBVrqjwtIvAulgRSVEjr7t7CLFC71DquWkRmrEQ3Rx
Gc615gNaGqbDPLETL7tz0/dMgZT52KYVKAF7ncG1eYdPoZoIdiOqKpqRjpNRji5JOyTcNzaNWz9Q
vN4tHXLZHsvrpimw0cmo8m/NVASGjlw3EN38pJVsr3PbOBDJtt7T+jJc6lS/G4e90AlzauLlblkZ
4rFfoR5Q3Q8ZqA3rTYQ4U52n1zl1nQXgTMkmf2o9bMFEDVpm/VKRGoBjfzAuvaS5zcqfuHDKiwUh
lUspH/AsMf2r1y3mMp00U4ee2SqFgZsgZSftbnr603i00NZVw60YInIRc49aXNavMs7K/Tw2BJEN
bk4SEy5lJpOBkAQCaIhzniLTNPfTvJCXsX6KiCFBaWSscitWB+g99zY9ipoh6q862EAy87nqnT56
rinaNYkLalLjGWVrvufE69ESYCRL0Gq89vN7r6iF2bIA7V8iAph15YSuW12ViKxTi09mC+6rFq99
Zwnx3e1uzFwbr7O6I6SxKZzL0hIVm0gDgEfDEpvTEn0ICoeZdjjIidHZzmN7nyAc33etR4JR1Tob
e3SycHEe03bCDCCuHC/CIpgl9/mAs8ivb2nn4kMC/A25wHDqkvk8DqB+y8jBydK4P/0aYmd1un52
J/VckLU4OvHtYsUkBsz0x+gREkTyB5+zCkLNsyBGg5GiLEON4rA1XNQQvnmbYwecCaNh4zVxVE0J
Ryq3rKUsb2wZEeCnf8SY0QNnad4IpiVLPi9eCyRzpEishwJLRd2/c4a43czgMA7kMbvwZP0yhJK0
XQsM2ekfUenett1kw38SBJG3qx0DZMKOndw7V/GfKQaTXgIP2WRFO5ymznt02jwsTOgoVXyPZpvv
mvxPxR0FOY5kMTksu1Qrnd1kCkjnVXIN0o/3FxVN1Sgi3NMKjMoaLjONM7tWUnR2KpEHk3fNd1Go
j3X/kIJsCyvFH85r20O9fOLHvtMkd3SjxFaXsMhO4KSNg7+LJTltLYv1g/R7K2TE1CyecXRjGVqw
lathuTP1orq3OzM7CdAsm+hb+FO/JRtO4r8Bc5h9jyaOJ/7OTJVA8hjMPxgYhpNBIy0JjF7IhZFJ
SxKMYz1XrL0so78HWgure147EF5505N00tw7jsQxWRwL5uN2ysyinmj8dS1lI8ouB0YAe3A/Mm41
W3PeF+Oz6yG1la+AN5FRRP6nN/gDE6OW5k8/k+UGxN0Q6JKi18EgDZeU+e2Y+qQmc+Lq0JFmcYt3
bZ/58hJP3spkdDdUit+mASMhyV54+nttggvOVaohzDQUi36WTFwDYRWM8WV6sIQ+UxwQkCaTe3Sb
MbEdKbDCyDtG9phvql5Bw9c6xvwprgFp07lTKhiNxmfzMeuBZ0DuRijGAW1ma447N6PqplG5PLe9
/9INi8f4Wp0FBMJN3cQX7k7nRhufolG6wThbcNwKumHGE+hwM5KEVhNJsfblA81AhHm2y1AKuh1B
wkN/bnO4QNBrxvJei8vtjC2F6EBGsktRf3kDS1VneE0FxrUibq+JqrvMgomNIGUq9npkWevb67xq
OX5WisU2GWm2q4I1wUwmkslmkmC41ha3cWz85pMg4dH7jkuiRYVhPHhmftP7TrkzWSJ4FriwroXk
PaHTmRotqPz4itDiz4pF0oRfHGfsWG0NZiMp/X/aAe0ZSm31SxTqerT0X96ugMkYlkzfYtDM7tCf
fTds6TzHBL3CkKGz+h6TvDwUBvCZhM0DbFt3pG6RLHFJSEOiEc+AGIydYQOed2jAOyvfx/EvIn/K
M9NEeTRp25LrRLqQc5hmODOT9jZtrFtEkfF2eUUC+Vsr4yEDoNQZFaG06GlTJGgjmnS0/BupszSv
euCKwrwiAbKg4+e6J9CbWan2GbO6YmHixYFZQTdxtM+5JbBEMPOzvfIOTFV8mEHuhXMedWHTCajg
U3kCi+J1OAB8B2Gn/Ep1ImALiRos4nbbFsWtp+bvxovpz8ExmYg/WvOutBhc4KkmJYudgDDyW0Dv
EVnNblXfkg/bbRHtBvWwnPrW+a7WAjFiJQrflneX4voD5SglJyjgtLyYHTrxsnY/y/pmxjxFXD3B
8v4r3uCCXZXJkTrcy0qHT1QYe7T3O7WIJ7y6DMDKKLQ0vIpJeZRm/DujxqbWRWuBYAFNj6SjBp1T
tw+ZsFEsu1u4+x42H4QwPQ4vz0XAJbUfSyblDoIAyKmIhe7UZaehV7cVlppwqGtarkkRbEcYC6um
x9xd72RlvlBaUhYwKP5BWnbp1QQW3XyHNBCmfCP1Pn7DoUOOY+IBjchGNM6ohJJjXVKjM5/YxAC1
d3FtDAeU7gw7qcBim2lRTymILI1sHsa6Dbq/Pfr/59lD9L8uO2yDg8rSPCdkhinkJC7KxzA14Ykm
ewhc7uK+TeOyhV28gq6it9aXj9qIcVDgEQJj4ez99TPJ8L031Udh+8/NFA3bXCOFomu4WK6nSeMx
WZ5hk22mIcY3UnvnasiL0xrBjkOGjDINuY1o2E+5nv0d1fpbh1ggoGZpDjHrNo2ISDo+miMBdK4k
EFyb8MvW1UIDtjSbxb6LbV4Rcyr4XsXMaNNYHiQxZ2CYf7KBN2AmXHrjEIzOovQYOckIk4qxYayi
H7MlsVw8FJP+WIzJS8IcweGSSSTwM95l9vn2e5rN3Q2cb+4Nxcg6MvoCTHBPjDiacdLUeDn8Fv0z
P3/eo+wDCb7rZhTbVPM1ut69BlqrzgCU+UuDiDJhT6s18zZF64JKOCGVU5onz/aacG39Dg3GcrRj
+oMTK+M0e19drb1Yju2iipqYm1trcHXK4Mlf2/OF01sOD3E93tsYJhjFpkyzi/Sm4FhjQtptYM2O
oVYwivTqgTFsyY7TebbGoNbbcQvfstr4SfTJzcvHvjuDQ7a9HzbC+9pbWlIV9Dqs63Y/SOTEzoCt
3aHrKpv+baK1N0WM9MYFm+isYM+8HrB6pZBBK+3Fvimc9ofWFXV4a+71SN1KJ76rZazIbGb6pYAr
0+k64QhOKmC1rLhVENqo5dlOtE9+Hb8Tu83tKdm6Mn9CK3lNgrUG6ptGTTbMWQROrH5kTVmBFFzS
b2Uw00P3km07BfQM024xUETF2WQFhJImoWmq4miX4gkeDldRIq5AAv0OwsdWLbvHBjN6ittbj1Cy
2QNaj3mKsiDmiEQ6Uvy68lDaXGDsJ0NHdN0lx6wZv+ym63c+imTHRuE5533NiT/dy16nF6OVDiOb
ZrS3HzRymV2G9WYTfwOUvKfAIsGKcpUEnLGBypWQUV4YBUlb3C43JlKiYp2KZY79mNvpG3lSx3li
0WyWyXzlYExGcwQlWI3ZqexBBC0kc5sGEluJzJz1emCziWHEZrq7xioODgcO/ZDF+T2KK4kCf7Tg
iGVT9uqReoQX/YqECI6ASLupdYRG1LmvOiQQ6ogCDK8NSoq5MEm97tcUlTSnbh5xkLPzQLw4Qksm
7dfTuXmRGnJlNtmr3hmP6ZyefcQAdeaonaMzaQfnQTFIsTR3nGtD/6CIqeTX9V+90AbEThg63pKo
3S52u7BVepwBOp+MwnusR2okW5CQi92wxkVlNmq8zIO+R6/L2ToNLx2YuF1hARIpEC4M2b2px/dG
alOIIUQsZxvioWaGWOvflAb2Z+i/CC1yggK3IXNLqpRaEoXVMapuW67RStcuGTldW/rzjUHgVJGP
hDvHFc0pRVOUjcbWXiln/pp1ZeHdU2mJvKVQ2ykRdwyJ1AaX57Fi3rYs8cs8FdfIPVFbpuiVU/6G
lYkFpLJpgavCRKZIaJ1dj3gdXQW6y5RTIFt6Y1Q0qEQQAKS4yMAQsuICKVeO2zJfryQV4KLcwbRE
vAOmBFaWC9c4HqNOVp8cmFSGTmFckJEAuRuMKPSVuyV0hR80J6Q2WzPxwMZhgnMXuirrt40lyWPh
HEyneqfgy0K6WqVl2QfEqAdp+3f4OvotEtyiXiFvdp2fYVuPVHy5I9hJUAFc0Q2z9jHFY5lMoTQ5
Zqqkg09SrdNp6+zb2gLQvSDmpm27jWfGF8dhY93D0MgZosguqi/rU+WLFxYOhbPQe8RlRcdtwKOf
mlqCwuKocfbz7FM7WksUqlYDmWqw5s3HL5K1iSGG6r9Bp5qAdxL0sMVPuXosZneKwX6NA8nmvODB
sPbAKLOj27RTCLMEZLzv2qHZIPTKDboOwivTnSjjj7mwwQOQ2M0dx0PKlXQclRPSDnhXafUwIzrd
mFbE1DzllFUgNH2mhp1GaGRro3GN3W3d6d6GaCU37JxWbDsgfoFklEBbf86K9LXsyNvULQPWJsMA
8eE2JCdVZIzYlXiUsn7m/Ka3arnRFiwYU/RUbTJP0Npqe5NqtwNrjS33tibU3ssM7kBkzHe5mzH0
8n08Bzkq1MgK6Zre4RCwLclAWjtiIfqGsf8Gwe1NvM3zjulgZRJ0Ks3+pBMhj2QjB/B47+AmZS9b
/BBw/WnNKHqNWYNdUTy4UX3FBOQT5uRvtLh5UHEgb8XW8krjhA0kC7zJ9PfIEvBPDV+u0gkeEMuL
3/vTphADWoQyX49sK1zsCakfch0veWaPfysb41fKFtd1hfieIYhi8/E6J/UhUl2zyZAHqGkCCrkk
F29+dXPNve2MX9CTzbXnYNAAOwrGbNTsTdcS2teTdbjR7ORBi0hylA7qXcsgi81eFdR5+8BfRoU9
piDPvhWcyndj5Ld3bZqpk51m950Y0femQMiUyxs/fNQiv7JmgmTQAMzqC34+fSZeuquGzQ7D7fQD
3znCG++PwqzpgWkyqMyM6FkvmEdZrKu2snTfJ2kecCa9pxReuyLFAQMUWj8YYn5pipHiFWU7B0L/
O/gPU6xlpAzG712rRTc+Y1IdHR12Ioq3ga+Rj3GuHPSpken0oekZ3379DVeO0N0R6XRXcUMp9ZWh
UBRoF1v/OS+Rmyda86W1GCwcAcm54pg0p1uL9lSCf2KXbXc0Yqj+JKKkcBhJhldrkpOr2UfTdU8Q
e/f3WkLwMcHof1aeQznDNW3N+svI0LlI/6CgNu2JHBiJIewRXiepF+JYcYQCRUN7gA9WhhgpwyYZ
AQQWS77TzVfbtDDv6eyO5jj+cCfjYqbFqZ+jkWSPtsDajoux741HLHfOZhT8hduC/eVi+LuaHspg
h+W6tE5WiWdtdpj6MdlF4et8NY2670ESBpP+zU2z2yZUNejdBjvQFp8xomMwpO63uu3ijzaNva6y
Cs+I55KmiF0T6x37F0a5ifiV9vI7rplWsJ63VMvLVWGmbMFySVKrS2FWWg5zSjc72+zEcMa2ZoKI
IVefJIkxU8G2GbC4YgM3+M0d63K0E9oYcZNfLjyRsS5BiUvBfqvVfb/L6WuCGkYpneXC5NfcxxmT
SgNuzYb1NxtpbcXUIdTfzEV/TkRyA0bDCafGu+iN/hOxgGodKoLYJgOSeRpbzWxX+vXDVIv2KrWf
ZxxiWjkMN+7oZTt6YXNjLyd0BB+zDx8hax9VREamLLn/zyho++ZSpj5HY4XfAY2ZIt8iXHwYhV4+
71gSAEbCNZTOxa+hV3gGDM6joeEiDlQI0RKNW2f0j9pAWKosQnNxn1noL/tKYyjPenU3FylCnSk/
6lQPepZ8W/2AZCE/shJ46U2P4bPjbFGTX1TKNKN30S/hpSb8PEvG0OvkxUSRv8+j+R2KONHBkMZy
nVtG42AfIu8jqMa1wySCfGA/wgvpj6bH+YquJnCIpBjBJR31qfqZ+uJOF3pyFNqy01Z+WYJ2rBmY
pRX1/FJ5OF1j0hVcr8SwOdS/BTkZ4VihtBbjeMmH+ALrwd0AQn90iCcpzaccJ+l90t7ZkcB7g3+G
2lh8IddCvCWu03EvCOSIwQYj2T80NTs3TahrtL/YsTP4gljbAq4MdTBXT21fhAUc1MDg0s4NeKAQ
LnRrhbALpALdbSHxyQ6jfCpFfvC1ht1QF9sbvMVYVuJl2VocajNabTB4jPMGti69QVRQuWbP528R
JOdhRQKN0V3ZTyX1pTpXi3nr5wXy8XH6ni1yFjTJabIM62DFPswqoSOxvAeWNMNOueHADS5YWv+9
atw3ZWbOxjQs86HFzJzQ3cJNHpIzqzi40kpOYc2OyCAdC+QnhvArj2Ud3q3ALfMTwqo08BiWhVlR
Ed7UJ+sEpWdesm4JuMSPjbGPsvmeuv3gpckl6apri33CkmUxSqbmcdBnJlIQ3bgTElvq8NfPvehn
8N1AiYH8bzvGpkhft8BYWYQ6lLGctmXXvdiqmcnPyg8djWeIB/hbu24bHHsz71w1G6caJdhxJGg2
k2QAp8aBDTL7S+jj27nkqjJ6xETNDU7y6KAWLAykcm+LFrm2Xc/E/wrSAHydqBAwq+TviVvSDd8c
a7gevefISNh3cPUlXgufo++Y7w7k2Cz5odpBnmpOq6wT4EZTirukhfKcWuInNmILSh+RQWaM/Clh
jqiBFVussG+n1ySiwzDOJnBETOzTc2fRJHtxSJRMmFnLTdkn8HCtJ70o2LEjfIyX4Zr0xOvMNPFy
8ZakikFgLreWIymgXbYdrdIQESIdX3Trt5MtpzyzeQmqKScrcztP5s84Oo9M2yDx5btx6DT47mjF
s7H8yskGRe2KxZ2JyAxsw+gAeWaCjN3OQflXns3B6YKOq3toOnRoSOZ4U0oMVDahHpZvweThup92
TykC+lCWgN9lQ63GiN/ZTz19mFk02CA1ILdIACVQ5jnsp/gjNy0VIt4YgRTB+uQ+dZUPw7wfWWdz
Nfa3Djq2DdPPG9UgIC2yiIDk6rRu0Nzqa/3Pmrg2ev577jJzahCnG+CZEbyTDlJn+ktuq0+UhwSR
OT2oCyr6OQIo42LsKo1lmw86aRoZrv90xXXFEraUaG3EJuZKDxFMeOdo5yX8xbpRR7xgiPt87Jrj
RIM41acEIS2h17qxZdGGZm4kjAWTggOAbONyFHoi/V0Ux5bijdsWnXFvFuynASObeAHK81JbZL62
VcJChrMg09BJlx1BvOMaxDt1zdkuiN7t7aw6FVP0LAuGaH//JkFrYjtZH/b3wf9JPCVPOMq4sOUm
ehhvTgAAEvbJT4zzHefCg1xN3ZQh5Sld/++fT92muTet5R6NsAr+eRV/D22GqxwYxDGqnOq0pP5N
l8bzrl1fkt321Skju+v092kX5SOb74LXVV3ybg3t+vsJFVSDzYxQJ2QCg4O8y//vQwwDwjJWoW89
rkZyzeEfdBNTscmV5+97/96Nvw//vKx/fe0/v/P/eszfb/nPo//XQ/6+1qL8x4m6vvH/eszfa/jX
M//Xo//z1P/6978f8c9T/9fD/9cz/K+vsVfg9ThG7+wbUg/+/RA8xsXh74soKpDV/fPvZurhkfr7
/O9Fgc4mu/qff//7v6IY/f/7bfHOph0Izv9/2P3X9//nW//1q/19qv89yX9+/jgtxeHv+//za87W
FtLIJo+h0BMXcWCudqOPBrz7nva9SJOnGPbVnpBgtgYkd2zNJBtA3d16hJXvcS08sznP6TO9g6o9
DQjTu8JEFbQohlhRo6IwfjMmoDTwqI6WllzHdA25sr0ukAwwpZFgK1/YZKJwFtawmns9POOYbNmw
XLkEXAMqBJ9M17uZ6RUPll5RtVTECClvn5FsvuZwyVWqjExgmpDQ8ZO61R/VZB/jlPxasGAY7bs/
kuCka3YILxTU10abUGKNst30Yxy2Y/aSdVQNRT9+Z6ZmnN3ROVbx0qNaT41d/N3NkPWZ1nShlXfE
9uBr3tu+t/VLy32BPEX7r7cn7jIWwProd+rG/vQRr6iZ3K9gDRhftKlqGD9R/zGYm6ub1re7oxzK
dO9jOMTiUH0N7IMtNcsDQElWMAR0XQtj3CGAEduY8xfS2C2O6hoeKLuozBvjHc4tapW++3RaTtoe
025gWWqEyNJf2hrgnNcelYMWcihX2cUQK/TvgoyqVRUhRzzBwiVx2cXBaAicYTz7piUuZNek6GmH
zplW4z4+Rpe6K2vRb4+L/8JUbQa0YX7GWQ7StGLDAPNs45uM350pHYM4f/drFlTKZLPBmobJKHV1
YOBNDIcUTi8QtBYc687LrZ9pIeiwd6uHReXXuRx/2QckTznylHAGm0bxZ3yR73aM+nHA7aA/t/NN
7Dt9ICVW0MgYA9+qb5tJYsjLGMeyHiUhPLlVUMWCtHKHczLpAXXOCv9mdZy4bJMV5s/BoFMtz0OG
Z1jX/Xc8jN+Nrf0WTm2GQOauGhdFqHAnVgSkY4dWZOxtHFq8EYOGDN/cNcjDdRWzdGsoh3v4Q6Fy
KoDsmC83hqkjcJmSL52d46lOgd+Sl6S5qC2FYCA/ZmySEbQbyDCmTRIzxOO4up60esDcaH+CjTsu
evQJ8XbY1gTdstr8NCphHsjf9gMjqfn2WtHXM3VdFCNc33vQpOeFIwrLbcRUUri0gkkOELdZQHfi
X/GCuVnT7ZbGDBvCRJEdt9oBli79Ze6bBMbwU/u07QKxrJsXRZuoZQd9LJ5pgF96UFhHN3phnQmu
CGXGJhrj665287CMAJzomnWXSAoXeynx3k0a7mScZFei2BeSRX81wb2o+9Q/a3Vx74+9JHTJxL0D
YyJu3/GMkZVhqX2llHEjnOTb7kR/wOIILNeBaeJGEXaSmYWO5M2FFvQVO1x73dF9jAGus7tcIIJa
1cYuSBiaRI7B77w4dD8NU6ZtUbXP7sSoa9LNZzxBvPPtFy5YUBwJOhHtADYADWHkFYHbzoeaXJQT
qfWnhVolyAnLIqa3QOKArsg8ZgXLhxlC8TZBB9YrhADsldSBjcEmyThlp9j+Nbz+gCqBwKLMLK/4
c/J+aO4u6tAF5D1jFPYVqWu8KnvpiL3pjZB+4zLHigTOCGtHjheNnJxNY9rjkbRDFGotkciNevl/
jJ3ZbuxIlmV/JRHPxSyj0Tg1KhNon2e55Bqu9EJoCs7zzK/vRWVkFiK70d0vDvl1SVcukWZ2ztl7
bbbvYkGAUbhACMvXhkx+wy9iZ9/TuMRea0ynqp6jVjFGLkd6PWbshNgh/YLWXk/bV+X7FCnTHP2x
EGI4+vmrzMVTiyiuKWe7LMJm6XEEj0ONhBj/Lm6Drw4ILvRaUa3jdjyNnctvgKa6sMwnlORr2tMl
oq6ANHKnvStl9VLXLkP3ERCBYPK9hRlOWAAipVSKrTF0ewrA4WwOI4v5mjXCWwYJuGEXcE2/ATRr
bqc2fdeaJD9RkD5ZFtHofUGJQBN64ZNoRWnhD9zwpo/EyaljtpzYvO/IklHVsDMC0lh6gf+D6ZB7
RD65rugbb02TWK3iXfjewSxoz8/AUiOfYNBq4WNV9GQmaua6GEgzt/DwtkkykYzW3jo3eZZeQzAi
iLstuRvUwQ3qUGE/kWMyIelCDde33XtYSn836NVTliQnS6F8NZmJTkP/ruxrZMkJMSjzmAkco5Wm
yaLTTHxWLb2jZO6PJRUhha2RLKIiIqhaVEgDeuJwGOPXgo53hmbBJKmRHPrhQH79fKmj0ja1dawr
fDdZ/23r1h0KcX900acTA7nkD/Fc6OCWVOQQsrAmRLBZMtGt99gYU8ylRX2k/rj3XHXleoCMprRb
JdqdmW5Gvx4uoVXmGK2bcI7pwWQoNrFGYlyrUyqXDl75uozZNpW21jTHXsbZs+aHL8Aa+m1gN4ts
ZY/qOZOkORZE7WwAntD316L7wTLNnVeZmyxQI5g4nGA0slalTqH9UEmRHQlxJf5G+50ZlomIix8j
t42316DF02OlLfM9p5iWTke6o4+FSOrxHn12eWGge2XYuDCr4rUl/+5gtzPHmhNLQ86kFQxPrs0G
hqUd1kf2i17FFx/bK2dgI00Rh1AzejTp8YkwvLX3xejfZbS2y5wQSXRhgvQJDQEO0whptVAQm5XP
KJXxpbt0MBkTSexBqV94JYIQUF+oyXsikRiQGabx1EuXcUE0mfuwKZ2tU9DpsHymuAWmFHp/9GET
YZt3xCms4e7ukGiNNIOTpS1Na1+EPYOqQfIjJA8wEj8tg3XeCr4GBvo71adPSCOHRTSVAvUzmWW6
DNbNrhod52h3PWBdDRyE8hDJqPTbDspTNVoPWBP1TTCOFefBU4XJ9axGjMaiDuONb6A7gJu0qKei
YFCyKAcTFdxkzml09BDRsxRghY2O3Cqr5WhlyIOZ4YDoBe0L8uAJhMrGG9MWBguh9UHKMmvRRBdY
GXqwKsV4H4fJKVGPgYV0xtE2BFqTusLIvAo9JhUQVjGOOO9a3t5xQd5gI8ybDFU+KdZFZzTbcMAy
rg3NabCTZN+aecIoVn/BvGhWZG0nqtax+DBi1bT40Jr9HVIFYw7EYuuooOUbFugU+ikZn+Wxusfu
71CD6oXSPQiluuFzpbF9dgm9uqKj/gTn4TBZQJTJcSQWEKU6fx2ZWbkZ2X+5oBkv1UW4I1sGfQjz
Vt9s5c6VwS+pnjsrepbNDRk2rbQ+vwYqBuBnMtTPdfPVq4KT9NG1+yMdIHPgqD4RSON+QCck9sQN
+2PkcpD20fqEY/kauNNJaw142eNE2AiLh5HmK9NDnFSGNByHjIQAkiSn3n5rpHwt8+5VTNiQLJOg
oTDUdky/UV+VnDC5wDdxSWNKFdhwxYzJkitpjJwhTYQmYLtNtC34MTPtZTbLWgO7sEhG0NhusgEg
2GxtOdzTbCKNk6/Y2kn8TEjViskGQOqJwbfRRvBeYoMogyI7WwmaYlmbmKWA2BMtS1DUfZdDHiGR
fPKkR9IDbqvuI/MRxRCpu0+TUR0sq6NtNTjlXQzLiLlvqx4ngJ+Ybmrz0AakBKIH+Q702kK+QM5r
54YI5dWQHaWXYhf0GRT3HPEIHTMOcUm/d+nRU+DabcxDpRPflbUI9JANBSw8vnffVoTNdrlALubG
9Xui1VuXzMDn1Oy3RWOSpDr03a1mTHLHGWRfSKe7YVwNr44RnnW229wLOWTnXY8+Q9TfBUxGprPl
qz8z0FKoM9taJmqlG7TXfh5ogYgdsJKDsBQ98AjlM0EU8kmFeIJs1WgsBZHxlBf5H0/bQCftsw5o
tmN/xXQWibNGvuJL6XChWM5LMQz+ObMGKr+YGb1PpvgeGXBx7wQuI+XO1rAY85RmW3EPIInYdHaQ
f/xbMb+AVEHOUS8GxS5Pfx4a1H8rVEs0zf/1b6AsR+xq+si075+fV6VljQFAXHVuuA2pV+atjiOB
xqX70OloYN4yx/1QleOd0hrzZlihvZJh8F7pnb5ANdcjmxP93c9H7pC98qcS+3/797awDiQsIJg1
7c0ERu8Z6oJaj8w9Nh4Y4+eq1dUqQz250+dXCW10SGwW9Bt9u1zh9qAyto3gkiOCObazw21+NuQ2
sytPe5L0ANnNqSTxutv3RVK+FSr0Xntk6MBkDefAydJ/zvoG/7zmgcfQ641fDfHu59OGeN2HVfk6
MSImwrO0MAyG7pwz5FFnlwT8FgowE8e4EQ/H3tVL++zTvlxrYD1urRIcu8gleJtjESq6BM/AoB9N
G7O4Nv9RTM8lh2B+CJtUrY2JA3yLs6Pr7fpmZoF/80jCmp9YImtuBWIv/C9xil1yVhXltjr2npcc
ex/hSxsX4mpoQbTKgvre1EO1K229fPJL9VwDlrvU87MwxptWeo5++nkREDHAg4rmGXuQ2jWpH8IB
GhioD8I5JtXQbTPhxHdlRwiX3SnroUpQI4c1k0BwQVSOIdPEOJRX27VAOWJfo7ol4S/3CouS30GV
Uk5fFU6bcph+Hyz7WDQ4/QwqT+i75Rud/gZBq1Hi78FJOwKdYwfkwDGVhXvfRDSVMTB2NCpjG/FY
htbcsJodK2F6NKwSlYNul3tPI8t0iqkVtZLy0et7+x6riX0PHGGlTHbBLuOWLyu7e85DmDFha7+C
Q7c3tkPm68/TTEfJzVp5SDHwoIGS9UMbM4Yg1SA6/DxF9+pu27H7yoPqxU9i4NOGwWgk16gdkkF/
TIKkoOpA4Fl7TBdirhc9E6wg6Z2kb/8okJryA9e/45v1jpOvRoKvjAewud4xrNp25TfYrFmuqos9
P6RWUF0mp4f1buNy+XnB6tkb0czwCiSKowqY1fbdQChfMa5iMBtrMtYGUsMN8mGGdQNG5ZTqE8eW
LruXiYMNs0gJaf/5kHT1u6rAlUuMwiXKy+I+CLrv3IRKCqbc4WhpaEcQknMB5uTAfOVTa8zD4bJE
A87p60yPy9znVXRNoOqtqe2LY54X48UldGfl4svkTOtmjKNCb01KcLb22xDjAvskYjtIKGS8sX+n
ugge8pQscK93iw8q5XeiE5urNFxWwmRkVywhSDhpbFwd9z6t8vjh52EwInPvOQxl6wj5pxsWh58H
JgjFgbCg4uAwDKDtsaHwtubsoeBSj0ZGYzjszp5mUNwwHTtFJPjYse/tR5CBp5o3BBjXWVigPs/S
KTzENOkmhNdFJCDQ0IVGe2ClYbB88pi/MwajngjWHZbjuyEhoKI0mFRazaeFyPdZTwgV4jTF2IFj
jQDuvNVd33giIVbn6jR1lK+K8mBopq2WJzCuokGe1FD8in8yPdzaeXYGZPU5jsRryrWdWEDmIIMg
EQhHjvdAlc6T5gY7WlPy2CshaLFU3t6CJ3f0lDHPWXAltfW01X3WwcxGnswfMv/QY4UuvfC+efO3
LASPXTEdN7wpuPt5gEr3yh1Pldla2j1yFnPRean11b8U4zDgpEScWQKMuR9z3Agc9Jd0mu29cs3m
jKeP6qgarJuANrgwhlgHSNeUx2J+4MuPzSBfnLLwnwrXcTemNiKIC3rtEdvnxeZsuujmRdkNwk1h
iOS5cgt1CCr9WI3ZZ0229gUn9ZyCDp6JwwLHFn8aLpoo+nsWSLmLy4bQetPvX9OkvB+gl68YsAEF
C7X6SMocwjyrP2NEFxsYy/1h6qRPXHR0E5nuP9Z1smXq3t5BHcoWnBbM5zHM95SY3lEGMCnkhImL
+TJFvGWjHUgZ0sKm1g5pblUn1oJ8A/xEe+AUhEs+RH5Rd/FrNBbtLQ2Z3hDkmhxVFvbE0BAo2GiV
9phpurnDnwdZTCjtsUChktT+TR/4Pc+JoZjZEIGk/tz9gsxv1ofKtWDoTMI8wjClhE+5qRqUtxcQ
iYp8A71f1bcqV8OFdE30nvOD6I3xgsX+lkkyM93iLaX8TtFsJWkBNhTq767uLRcmGbcXWhY0qly6
D/w+aRh0LV4iopUMLCELFIfOpVIivUfT9tXnJGXi2PTxBaeUYL59IG0Wi938kCMacoSI7sn/A4VA
E7XWdC6z0Q/v6Kfnx9zA4jL/088DBms4+2msI9XurdPPQzKx9oW6Na1/ngZ+5W5S9OIoJ2NBYnzx
9BMgRTM8u/48GAESjT53h10FafpoCnNa3zxu8rupor9HByDa5ujOtxZOqeUYJXu/CjiQY6kh2sVq
zgZ4GXgn0YCXBAOSIiVn7RDmhFKEJIGfj+jqcOL18UL3jn8eSm5gyzXcDVhjSkoLZ9HaSGJnrRvW
9GAzjhw1ikU5peIhLYt23w7A7H5eHGNUEtbQYcplonOUcqIl//PhNK9GeRs1UOoVqG0lrEtvq3hf
D6WxsyoL0xcivxr8qQtzOOhWsRMVax1OwDWZiARHgoLP1Ch62tiZA+zhxOmRWzcmiBzIvveidwhv
ID882V3s0XKXxIT5VXWLoAAswEv0e4Kz4+OIqn6RlHZK4hZjcjaP4dfQmMUKGS8gROMXCzlsyPZl
iKQGhTdplrEqL/6Y7aLeM855F+NWL8lUAQehzvWU//EQ1yLlYCWJ6gym7Kw1pJ/XWJf2mUc5oFFI
hChkdhXSozki0ST5nQ7Z0HLAn7r6yXWd6FubxnVL8x+ZOpNcRQGIajY/DXFo3w+qjDahEWIb76w7
aBwFWFUAyQZg8Wtfwn+RhVLgUMZe39odZr1ublpwZqUlWeUbtiP4bqxHI1I06AVipCg3FPPxLN4r
LJX8ugr3gExW2/Yoyi5+LHcckz56Py1hkZZ0Mf8jrJrRN8khgmVIn70PONyimDGpAP0j1/FXaujo
i6Zox/T4nbuqWsB2l6uq8eidYNxkN93ao0Vk9IhRvq/JEwP/R6GPraw1SCUW9d5wUnJ33dFaZB36
VI6POorJC+1dJhqZxTCj3To6d2Y+1adqoDolcn3BcGxVVyy5yjeJnXOjFfYB0J7GkNLh4go1rPGp
llN0on79zBjCb1SiDsOY53tHjPZplHhEMujP25nzW1sEWHFMvQ26Nix7LJbLJudUV5NB3zBMMvzM
Ouhm8cmF+Zbm40usTWDl0zo65e3Kij/iovJuylHuMacJS9lbbZx+7hUbUhwGmpNtVDxGeB+T0KXr
rlCtTeTfhO4+MxtnEQTOyU/TaM38BjVz5n4GLQe8ZDQ/26wF6kB8QBeV6pjL7hIYzlMdFixhx7o/
T4atHblhk3UH0NPAUNh4Eb4W0RB7F5Q3LQ4OiUDSAjKJCTgZTG3c7WIbGD+az41eesaWbJevuN8F
o/FQJgFKYkTAy8a3wIfUdLSmKdbWkW0H58aWzmYY0ENFuvEy2SkCxLYBXWwB+ggkp9/KuZeZ2jY+
hKEmdZhCNNFX1vTvoXvCJwoYOWa2lZXVujStbSXRlGKDvWLZIpr7V2XpNso2lxVGIQqjlX1yTJ+G
lU0BlCsK/tiHIJTq8VIVxUWh+97iYP1iOvQQW0h9NFB2eeXu7Ya/HMihD8Azu74vHi2/3nMcAgIR
03f3j5rVPjmkfQ5JnS7atHkPTWfN79uCLBfiaMBWSZsKbdEk1L4k8Qvr4l1/jn04cEjKqiUtzO5a
Lmu4tHdOmedrir7GGLEwW7SMB8vh8lHBuCeAd9hn/PynPp9OZS3YhDm0Bhptk1xhc0EvMhjIHWyG
jAs3ao8AszecvbOrk3MwitABNjaw6IL2jKmn46Oyk+IsVfYRaOWp6fv2iACCNpsWP4Z90pOBi66r
Du18UfqAVHp30rZGq53cSBQbd0j7dRgn0zlSSLtpcxXrCFyGyuVZc+UBpAQJ7eyGRgKbwxcQYOxs
nQdgnVLN/S6J5VwA38YkE5lkI0mdzC2gqrajbxGZqesQJB8dovWpIzfdQP+HymKTjbm/l53/yxUP
uNL7lMOF31Q3VpmLnaEFbCRdg/gu1MlyNaX2mufNJ75J1NahIpQNjn9pzF8DuMiq7SfUGflStuKs
hsiCKNAecmz3QHUmQd73MP7eDdG5r9I3B/Hr3qmaV/RDAVOK8HP4RcXN8EN209Y3mEp5Fr+jGI0d
nWzGbDpzp1R82CHExNKMMZxX2suAdmbh1yAG0+BNqvER8wStXR0ONHy4yPkoNAVCRNGyyhvau/Yg
b612G73YXrhuxX5doLyPAtTCU10vkmLYolnKdLnrOTL1QzKHoY9XRQL7hgwMXLCR/6Snlc20gd9S
35WLsmT8pIvpagvQ5qqZoTsZOxpkp0CUzYaW4CvHN597nrV9HszYDbYBl2H+hjS9CHsKVpmug6NU
Y3DvvBgZFy5iTVw7T7+kZvAWzdzpmiCAFbOuFTNPjiLjV1GPE8vtdJ+R2pZ1bNuap8L14D4kNpnD
qZejpy4EwHORXGSIc8riVPZTBtP6sN9TUtrc5KTi+nVCHEx62vDGIePQ4o4hd2MtoUKGxXfW1jFu
dqB2bOjHboa+pX7/5umpvrM6ABoh6jKL/LQLuhq5TPMP0Y1fyJM/o1FnnXWS92AzRgXAEof7KB+d
41B1zrEP2q8oxK5H2zpcmY1JgEaoFoHKfncFGVOsGp8I7p4bmegYpTkdM/W0oXLqWbxgS0NHE7f1
sqmqdVJhwSmZKQkXZngqqGBL7YVoyd+lwJGVN9eop25s5sQNPSve/Dy/5xD/InscwUYEIqL2Tr4o
TnLuPup4/8vS/A7wLkOOb8+edxlUhAa52E09dRzRuKsxEPWaSRjiewa6Zsn4nSTqPjXfpUMnQqvF
kvAwHHwR6vRSK381oXalbXS2nYo6zTkEdkQ6wn3Uuoi9K/nAecTcVUO5geV2QDgXcBRsHms3Ojk0
eTjH64F/DkrzcfT8QxNA8I1crCOkIRzSKkUS2gA2hsPO+2HeUof3oe1wnYCrtjcpOxnXf4TXa6z7
RTCmSMG6CzURlI2E6Ez7dy1g+SjdzF05W1aofWijWA5xwCLfNy1MwGjJspmXcCZV4EFH69g6SOVt
k60oGLRxHUr/3a/6blf0jzFsFAj9Cu5Rh3ORXklmqGNE9k0ZgbCKESWj4nxSHcPa3M5n8TOWVcCU
O6aVF4fbjBEonkTx4KLQJWKmP9ip+4Z+qVwSKg8OkvE1Ezv8U31+MgCdgQiGNi7zr6SRMSnA3ilT
Pm31oeVODIxkp6LyXtXua9KWtzLCQZ02zFwyTJJdht4WUPRiEsWunpL3NjRY98IUTZ1v3fnVsvbm
rbYKGffZsM9st0VOTHCe7zD8o+I0qeC2ZqVzOYPYEODPqlb9jm1bX2tsSkTYrjs9WfsOtnqjAZlO
pOAyQ+WzR4Zd+FaH3lznpEUeWDUFCETs5IsI42Vgy7X0YNFVzd40kLQy491WQfqKaxcRR1Xuk/Ct
Lbz3pOiN9eh377k2RstMakjsEjMjNIDgjrbc4+IAeVW6X3VO/jNnybYZH0creSvMuF1VBTrFKPKO
uk6GO7oV0+HMJwTIpoa7dARWzR6jhpg4wx7lwiSqbzUKb1VLIhND1eHBjk40AY7Ch5qrMfVNyUNk
MdVyrGCEEeVGupcGsEr0fIKta+9Pc2wyvRC2VQHut2LCR+hOvi505xshZQGAQQKhzjmmNJJMGEc+
E/AIktKfTDSV3drOUuOEyi+2CCuyg2otSwZP8UdnqH4TM23GFofmYijEXjOilxqtuAc9S0M7MOu1
aw2LR63l16kwFJkBj3mPX0zq/Q2TBaxuEINBiGEgLLWbHCUjhDH/Jdybm2sFIiBnaQwtPhzYlRuT
/ze1pls4lYAgGweUp5+sQVe0cEZMZoEDLU9dp1IUioQdmuZB8tkV8K0DopkXZD74F68sAcrVMd6F
JyfVzoVV6wzk4JxyOfh+8tN8rObDFmT/oLiQ9d5ov0ppL/I8cyF9H6dMBwfpmtB1ave9KlkeAws/
rVvI1wq/yCoPCPTTos8QAc1BczSfFtnI9L3KPkaOCD1MAX6nH25AOW3GH5wQujsUvWzP/RpYACJr
+tdaQ28w3yMqTgmxbdptN8bntLbyDRKKeiGl8SC0oCY0BN7o1BtfydkqSdkwifFZZgqZal+HFzaL
hRXzR244NALk6dZOkIQ7g87uEsxa+isnQqksuju9de7trvsWrGfMNOfzXYP5GbmSatpna0CV5EX2
VphUYwXIm9ABfJoGTOSaGr85lIWrXUQVp0RHY5oz7iraVysDB8bKb7tVTZj3tTbcKxMruN30Ftk2
xBdykA1HbPIFmmnVeM6w8oM57j6k8+tE7b3M9eHkKNAPtu984LeYVb/xPsfuh88r3RlTmK+qWH/p
neEeyxFCnoHm0pRAh7Dt0zAf3JtCNVvcccimZLqsI3IPyGUBCBAPYgvlFG+9ApBFXvHKdNxvi5qN
Ja48TJM6EmF35Nhyqn3t04uaI7bItUkmmJd3X2gair2ywjcEPOJA4AUXSRwsMfAGe9JzaWt35W4S
2MOdPtmaTMiQCnPQRFx2JvjpBQEPkmIyvIqpWETUMoQU0IVuYEVVrs8tO/FXJioYBQTUjMzcDObN
j9NnC+9DIm4FgodtGaWvWki1VCpnB9j/0AAJ3w2k2NTZi58iHNe9imAFA/xiGxg4zCuQcmosttCY
a+IwsCxX5BOkzWdGnhiFAIIiu5NPdNOqJVmbJGmAL20zjAAx9NmkGokpMOHR1/al10sCRsZHHF43
3ehRaHJio0Wc+GQNPuMNtIPmYCcyOGia/pbE9j6pZ6ahtJH0OB0ZlEwElmEzPY+0O9N+eiglncN4
Qn5sAsnKZmJn38wppk62aK0JpbucFQ6JHq3JMX/SS0bDumi+JnCxDPb3ImzuxmqyVsL2d2ArxyNO
9FeWw00NujbWxon1ipGBEzlnV7VYxEa803mcbyx3ZBBRg6qUebcxJuMxj81Xq+FC6sKButNz3VXp
uAdfR+0+eMBFBxoNS2MUSwig+laOTFYCMn0yiAQJoSKE3WlQ1CpuXK2+ZD6ERssGxzdNNXWb7n+6
Jf2AwPP4u8LisiQnmAoAQFT0FMoVQxhgLBTf4nebDGoEZN6+6KzfjVhDY4xAwElwDOR098hcucBB
fOm9iugSQrNEqGJ+rSMuEIshaN+h3Oi5++M5zyWUzRop/zEj/WdpGQ4T47DGFgK4YPKMa0lcH981
oEicRAPqveVHIJ+qSTGpC6CVAUEFEEWcU+81x5lWXnu5gD/oekCsdHrOn7aeB2ckzNzozwNpkeSZ
fjSF68KcQiw5eOpdFWz4dKQRz8yWJ/7IenRJK9M7tOgYuritjnIEjCob7GMh0Gzcde0KgJm1Mmtz
HbsJMnoRCSbodPWxtQ0560EvmHLbrYfoFULk2N84WkqoOQwYvLW0PkwyaDdEovrLaiBbC91KvkNk
ucAP16+i0kGAYeZPFqPNfS1mLC/39R4gxjppFkEcFNuK4hS7FzWdy1987ctVmGcvgd60u8qBbxME
CRBpxYhwfPFMDZYlchXGoisD5miXuveuF6enGNxoqlvXoaI1VFPmmX0b38eYaxnz7ZnsP3RE5xQ1
OXiGdx21fIYPVR+BP/kHi8RnWdjtqe4Ssn+wTHfEdG0M3iKpUrmx0E0yazPxxpwGTJskTLPtEBLq
xXxGkEa9CoqCyswOGTtP+7HwGDN01UNK2kQCZ5J2C4pcPUDSydm2JGFPcu2LAGZH65LQy/ACC5a1
qTMv2eG4vAWGS2JcYiyFxv8uM/eghSHZBtBBl/YrcwSCOzL0ibLZ+w6tJy5nOkv1NICiBzyE3qBm
R9CgKIT9Qmm2wT0isk2R2TY1wFguS1OdCx/SOLZOB6dX+6K7kN6qeN9FA3joYm5C5IyJWiu6q7SO
6HlDnn7+4z7lQFtZivoUAQiDnmJP3cKdiAvXQfRQAJMDksDiC0v8YSwibZMJDi2God5lSSxly6mI
BcEj2nAfmNErbeFroXdgGGVDBLwIq0VoSwgBE9RTJF58ekQb7be//Off/+tz+B/+d36dw8Hy7C9Z
m17zMGvqv/0mzd/+Uvzjn/dff/vN0R1DCEdSRguFd0naFq9/vkOd8vls/T9QTPSxjZ5iGQdleXQB
clwigKSuSeufEe9wDgAqesC41kFnnjyNxpucdJq6BrFqRkUz0wX4G/ZoIPsKdjTSXWNPGt6DPe6G
Nqruutixr42leJNVhsfemGUSnXf3/3gf9p/fh+LH1w1bV6ahCxMmv/Nv78MZ+6hIM1DvwFs2oujq
HbbubiGDtLvCro2A0ap8JZnC35dR/AJBAplxWp9daWuX0vHc3WAUH2U8aJfA2ZhV7p8SK7xFjjMe
iDPIwESIco3xDesJBlBH77WbbWXeRR8zGIhBY6/+72/JdP/3tyRd15CGpPayDUv9+S317AdYQdxw
Ddgs4hfLpD2lwmCGEx59LxEvwlfbnuMrcUCBsYL9OVFx1fcwJJPvsC+3emezNKTxharAGHR1998P
pP7SFgijp9JOblbSuKefhwkMxYl2fY1LLxlUdwfykCYwSvvHuXRalnlhQuYH1tR1JBD1KR6zoR7q
XV7Uy6pOm2slRn+hOMHPd1PyhEyVMsu2pwOjvOS5sLl+aEAwjQ6HfSPbglZzFF5anbNTEpA19fPU
zlj0JzNBCJKkd2ZqOPvUV48/zxKz9fc/v+n//NNdUP/cFZ857z70g+bfnv59+51f3tPv+r/mr/rX
Z/39z0/5oj++6eq9ef/TE6By7Hn37Xc1PnzXDDH+eRPOn/n/++Jfvn++y+NYfP/tt09458383XzW
+d/+eGm+ablO/nWLz9/9j5fmH/9vv/3PzM+T93/79O/3uuHeV3/9udUdF4Io94rgG1Ek8oqu/9Vi
5cMrIE3zj1cysvKCv/2mqb8aiBJdgQ5YCKmUzmVYA2+fX9Odv1ID/+nr/vm2/1h7/vFr/j+vReh2
/3zFC4cxNLNgRygGwSZB1H++4sdMqXakmWbPAON6VDXjefhlYHnmqVnK1aEcujGcN3kheUsMRbus
IiIABARC9Xpcmq0xgUMMyPeciJkp2gZrGW2an3/6eRjElB7tekJy7ilNrkC20LePi2ZZ93CPcqMO
CFUuv4deY1vQaJYsLFoYBz9kF2RWp61K69Hywvbw3w9pC8stk66xoP1ZUJxye82HzFkw9/NxN+fh
/ePDsi+qhVsN+qrhdHsoOzJlenOUay1MPiNlmAfltMA2Xfuch+Jqag1uXaTZHJxsTOFyZp5GGGg7
G8ZP1DUGTUHSL/Rq2gbQ6vhhjWkTrr0Q52F9pjWCqjlO76x8ILIQNrlB8g8nZINZ+VJU6d0o4gie
hXsdhz6Fw94x70nUB3ah5wbryrrKcnOVR8PVCcR736Z3ZW8RR92e/UY+Q9ydFnVQ9quQxoCG6n7h
6vlbTHQLiBHKDJ1JOpMLDnfm0COJz9/cyOg3RnvQFmWCpZiUCuLZVXJhVQBZDMwzEr9o1fc0WerV
4J8a236oC6hcH6NNL4Bt9Ykb/IHsNmehTKoHTWYXD23jIh6oTMYum7bFaH1kTofClFtrSaY75Ah4
4z4txKHBOqeh6Ft6AIuXRRtnSwL/PogxAQ4DyK0ElQV+CIG1HGiJTqhHp5xzXqeX955vEZgG22tf
4pa0OH2KsAPuPBmXIMieZlddHmNJ1SGHgMXf2DqEHqXbK19QsZG8QtqlNxDy6qTPCvwhYhto0OlT
aXa/WmBvSET56xjDmSpxTxrdlT77VVockH3sjiBvZrl5ndylfnrnpfF3NGTvNi547BynwVLPwobc
1PMuLQSlo0eUV9kyCi+GQ0c+Icet6pt+AWBIINDo0Q45WTvM05g9xCWTX8PcxAkwNDMJqJixtJI/
tqmqlcWkyqg4teHT97DXN/SgzJrok5TE9qqluZIQ3ELYTOPBu+gZqy6RiL1ZAgmElayKXK7dsv/A
m34/ZpNLwNWoY6dHSzwmLlBfWpd9Umz92RYi+WVNU77Wum0U0WYnBP0XRu1FTFHpZ/4vrPhc6OAP
tjJng4gThsKBQkeJQZ8896dOOBRfFDwZ3XcNDPzC6UTMGLyeHgtZz3EaO23sp3svEsDNMMtEaOYC
7HWLLGXCzXsyPqI2OyGD6y+OwgfvFW129IFHHisrwbMlENqTxtGNWEyChMaZCiFR+53/YZE4srGL
0N/jVr8Z7iOcqOb3MNGeIUzXa9tHewP0raBvQcvImcDzz8hCR2xMGNFLT8WcD8GR731KXlzGS39s
4/XovJmhkjcXRYYzJgx4B28nmLBwF2LZ7jvxYin/Y2SoRtIWwr0whO3K2GY41DV4ITiIuJK4fmKI
xwRkoN0K3OJFJvxtOlPmG+g03nb+2ReeUCDG+1ZgBymBSYmeSg4ZlSvleUzK5CJ072Yi/0W+dWea
3U33Rr6AUpjopKq666swPqVy2mAEDHfyfzF2ZsttK12WfiJEIBPzLQlw0kBJtMYbhCXZmGcgMTx9
f6Cr2qdO/N1RF1ZQnE0RyJ17r/Ut4gv7xqQ4pw1aD+kx1V2DxpmDF8EhR6I02JxFGHreSsSmXoIX
WQ0C6KsafVmm7js9u0NWjkCOLcgQNPE18K99ve/NidkvRya0KE7gHHO0c+KDg7QWroH1xuRhRdMc
lAF425o54YawdtH+wlOBV8umfvpNeY7m21yoS+O5eVhcDpQmVad+eCBmdogBM0418nBXs8J78DUo
RO7zOdPudWi799pvTZvre8e+SWq5k6HQEJ3WzrFXMR5K3M7nLnHf5pwtUhGy9UGa2v6YFyiTS05a
uSd/WIz5vopZeoTL19qjU4Zqm1rZkxBMLQlkYN2qox8IEqencE2jKLqfXrcYAWARmIuTF9+KWNIT
sOTtQkzrR4eFxM+0jO27RBiV9Br2Lzkc00Zn9Dja496lGbqpvLq7xwjN5HZo7J9MEu6yuTBoik+A
xCZ8Ao45vS8zW1gV190uL4wjzO/ysc3Q6JOzd3a0qKONIdtDNvTpBUJzcp/L7B6pa+sXwgx9xSJz
N60/5oE1kZ3/vAoGpk3U9Bo42g43vDLuJEIKsxH1jolWAuOS0TlDAHGD9fB+MJ3m4NSri9MKtwso
6t3QgQFOciIiahbObTIscgupQGIYdLdDZDG8DpdwZyL/vKv05CNHuxWY8/JuZTkb/mn+ydYxtnjz
lUz6/T+KrP+wjzL/tf/QUaO5KHJM06OuEp4j/2fpIlmTUzszzh0aZQIUp+io9/JdD3lrsoNR74ZR
ULpfcTeeacbvzTY0doj/MGBhTJNByrbUqssXD5EOCbkgvaG2h+wRly94sIqsJdSendV+TEZI6FKK
AcH58gbITJx3f5n9PBDdC6e5RufTzdHEdxhiAlXKpgRwRYSK50dzlD4k9PVA/Y0xLAynZpebIg1z
lvkpgk/9FJqDjjqE6Lzeaqa9SCr+cMJot///D8vWxbod++e2Uzc9aQrLFnxUpklP839+XKTbVaXp
qk9Ej6wlS0l97z0y01ixwZR44QCv0OazXluUOQuY9riQ+Qgv8kHTip9LV6LVNjFEGUa5bQAmzuwf
JDIIGAcC1GKNm9PrCMUVsbmLM7VT8w5IsS8ckZ1Fkp/ckTwYVDjz1sUeAMfR2KdW++V5/Y2Bko0w
RBvJUIt3UGE8M3J5UX36NFcjBgv9Jycb9F1N+5yNlAjDklyMY+GY0Z3nYMwNjfmLrTGynAnCahQ/
TBmLFHjMzwF7LYhpuyFnwnLop4GKJ7xHPzsy7neVjO/c0bhf7MZAFb81dNnuZG8gx9am76Ew9BMq
2+fKXYnr8Cr9wnRIa29vtD6k7nKbxyhVr7WihsC59GtmFssGMsMzqD/EKocRkrfw3pi8hQMAmQG4
LwAKoufS+r0afuvG0Pp80o2vsofS8Z6QQ05bW0OGMn2FFmEIA8PytBbP00gruIPsmw7JLQD1L1m9
VYjYLOI5Sm+8Mdih3sNtwsM7uHOgwlIKfGHs87qxLNiIYwWjeQxXFD8MV64/xkEyGtTCo6Py5r9u
+HMfSG1bngJC2/oMRH8JSueBYNoWu9l+0GU+7acpnX2ZGZw550YXfrM+pV3l1WHuqtV1AwZ6fVN/
3sT6ay5leZeW53+8jz8XUVc9zE43gxjjbn9eribzbjtrgp7Z+ix/XqMXnLrQIBt//hd/n/p6H8+y
9FOhVcDz1v/o9Q39uehNNkxTG9ra9RO5vlOyTHzl2e42JXHg3gibl17Y2gGeTHWvMEneX6//82vX
X3K0gMfrb9frr/e4/lpI8yGhg8VKy/Ncr/p7N5J+72cnik5/r18iJ+UYE9rNLKv2NDryXYrChORG
Jx0APJNLZN164SGMhp87DYOxzVTC5BFnTSW8zs+tu2RmcHOJrE4PGCTs7LDHhgqUZFZ4CkMbRXOm
TYclJwfEA8ioCuvkDgDtFLwvBUCnpWKOavGk9VW7dxOJVQTaIy55+VaMJv2mLNJ3HuGOXUaRU7pB
wchtkxvJD6WhmR3EjWUinSMzbNxTgR4swVIOIxcCr5jyPW585m1R+xPL4wF9F3h51BV+6kHZERVP
UJrHiq440VMd0y/GZ8gEU99qX/NUPVtwQfxCKx8XGCH07X4XLXDK9rXXBOQq80zwsxa4HfopN0Hw
U/fmSy63elVMD4PW5PtQxzg06tBXcwBfriaDMo+Hh44ZN3nRmCCEQ6dqGj579DYbRmDUBw9xJB8x
ElCsNhbGX+WOvo273S6eZq9AcFK6K4KQmWIuxEQbp4DgRkp1PYZL4I4Tqcf46zethfeXXrYRh8Wt
W6+nBVCYJNC+O0R7U14sJrYRTiEORKEHTQFcNduttOo3pPDMISGhDOjvWUbfrLK862vorh0MiLYc
nzUnuRsKrfVpzL1BZKsC/GLwPD2EpVqnAmJmo4+qQXclJFKtrERozTAbNb8yPsUCDlVFO3M0w90y
xWFgGZ96LM6KgNDWw8EPlxWE89qOwzDM2Lggnqp8ZKG/2G0oLkkD/L8r3rt0ekehGTROBr6epBqK
LehVTgvtoHKmcUPUnLujKWzAPNCebNwi73bVz9sGhTEFkEJbG61k48gFK10Y0akO29kv7vplPUti
1ttNIaMS1fak58xgvVi46js35jAx55esG/mTecXvRfbtqR1ALoO6kShJD33fRjcGZ21Ct/An2tWP
mp0oqCtyX51nYTLv1PCXj0UHjTZ39nApfzjGXKL0Isuv6GG/m2L+VdPj54AzaGgvaU5TnYGJZd3V
mKW32ZxYZ4LPkm1lcqDRpHhuFGzeTvk1mvptJhZc/U1Cii+1RjdFT7MlLIJNvTdceWesYxSj2VBv
ywY9gJi7aaugdTGe0WlMR2lAmhxrif6ceDHxFlhRBoNcwomlNKnGB0OUH4pgmrObAFkA/OfIcw07
CHVT2m9ki0Eg126s6lzSVjkaDt506nR6mdC3K7w3OxkdTTqQVJ5jvxk7QruZODxOSDEOERnZGptM
2myfbJPUdoqrEQwvhO8Fovsmi80BY994ow+IyPPyO4byGkx4jP22QMWYSoRcqGrXSG31TcAEJVlF
KAoTsnbjqOQ0A2pDRgBTgdCs32bLZ0Nbd5inu3rUENpr7s9wlreSFuhhQrtPr4K878xTBAhppJ+Z
JRivLjzBGy9PWCarP5euv3aWNI4apI7RUacY8glqKeMtb+x3OzYqZKRLCL+oOyUgyuAViak6Ma+u
T9qK/fGWBVlZXHPxz+3Xi9ebrve8Xrre/c89r7//vc+fK6+3/717dn2hv8/x5+HR+IlreAjSK6Vo
/TG4Il626KP/+2K2souut/+56XoRcyPkm//dtfgfAOD8+2H/u8f+43WKyMAR3JHusEKW8A0VJ52v
0GmAlEf89Po7OHRe6Xr7eL32evHv/f/c/u+7/n2q//fdr7dcX+7fz/Yff//Hq1+f/T89/O91U+fs
ptptdqlrgIlafyRMspcABcD/uCg6Rsyb67VLWIM0MBdg323j92JsTxNKjdP10tBY7am7/rCSSt9e
L16vvN5MDowtgn89hkKce/690/Ux9fXK68W/T3y99O+b//Gc/3iN//jC1yudWVG8mZOwgHn937d7
vfTvK/889QS6FVfHNIvjUBaXgd42uVXOmzOXnY/RB/5/1j5NbJ98iM8o53HTJtilBjdhOxG5BpRC
ZogeEu64JiO8MuMteh7gO2jBmWNtuq8cLzyKD5iBY+EEcat/9tMUVCsTDUS0y7o857to+CgW8exI
SsuxJRqxX3nUBRqQBjUiEv5uuxCozcSk2efRQ1ZB36IV8D667bTrGfOwfyagLDX3BMszHEchkfci
Z70EazOF/W/RyY5EiPg+1sbt1DNObz2xQ2yAOLsZl23iqo0pCOvy8NQZIQL3IeK0iZAzPYqw+giR
IxthsWz1xmELk0iApHMK7NTIAhysq82ko6mzNlu6ONe3UdT7fQ+crozGp2pgIJu6X6becIJ1mn2s
sMmZjfMb4+BbVWFKZ1N4TIj4tZkEAUSd93XokG7fM6JqS4n7Nz+EDapEzy38lF7uYXbz10WUNzxt
iS3SzhL8uY9mYn1nhFHlLN9+N2Ijn4yXUlsEHdIWPXQdwtKFRoIzazgXEuKm59EzGD3tNGCs2faO
+FXpy23W4kS09a+q87wdAopfhjd89SCuDJp2EpyxEYOo1mIb8azlrZhs9rommRGa1QP8Q06bh0id
UoEQDG2Jw7KiPmwvJuN7cMyTu7CEWbo6Cj3DMt7r1nYQHYHQlfBpk5M8SjSmjhu6p2wCrGlB0su7
Fv2dm5yIGD6Mlexv2qjV9xkbDel61k25mrLQZYxSt/dUlPfc18Bhb7BPwRwP1srYToiaThFKg1M7
r87cvAV36ehAuDICP9oatmOHWZbpnk22YrxsrKGo9zkfo2wrDCYG7eJCiYPwoGvUt8lQ3BYlMN+s
m/Aeu0kTdBEdEzJGKEptrPk2dFeWTKKO52blOkOsXBxaOZSTG/h/TAJeyYMO6Yzr8y4zYOTAF/6R
Jf3zVCnj1KFNr/OOsIZlwkURM5rPwUEUmuZreIOCOUH2bI6fSzzcaKn24BTOdMsoHN8S+hoC4Qlb
7/rHBWUM/3dQyLVkyDjil9guPcayim99GqbFozlk3SbS7/LvDBnA1tDwUuNxIjKo+K4q61fd2sYh
7qJzBGpmwsSwaVjNEVgT+hgW9LBNwJW5HVq+KOODZc2Nb+v9Xo+dEMVcSxMVKEzldVvPO0vHrAMH
OdU4Z0UgZyTXwDEYpgKhGrAE6bmDOGfBWw78Qc79eQhTeRCafc5DHO6NNVMC38FGgmxjZ/pB0zt9
/UK8K2nuxWDfVJBttxydrT+thHiXknuj1zGs9sEwt6kX0Yij2gtgdsJQ6wf2vLGOxTzzfIV6gNlV
KX1ENp92jvQQEc5FTdbRjEIb8vgIi8io3uI8vkmM94Hdic+Gvtpi8uarwZYCtDWlWASQyUx6EFjn
kHx7X4AEHS0PHIu+6jIGt99j7yFDJOesiiqGV0WdV81U8RyiyksPtlFA6m5CzjsLTln4i0oyiZF1
a+40nUoqo/I1Pj2k1YixeZYiXJCbxXxzuynFR4jbV2OrYuqQ1YfIY3qvE03Tmq95azHNMx9BKYX3
1kSjOCu9BkoVJDGKN3Wb84fqG/ckARUEkE/nwF7Foy1Ww01d4wQZI2MnDeHnOW6BoSG8Yh5Dotw5
QZmUhoCjoIF3FeEHbY7HjEV1nzruTEhMTP/LTvVjFo+PeCzMDR6vcpeag+kPTAU3pgeS2lxWjvpJ
15V+YCfLAjrehHaY7mvN5sRcJq+aQQfE8yZ4Yk8D/Ps9NbbycRgTXtKTAjvZNN/CuSceo2VvFseO
30ShhQfkwDL2MYGSQuuVoBFm51j3mKamGZ0tzaAtRJ38omeMXSqzbw7pDPc2Qv6zdyLw3CXoG18v
2QkZFhIIr0lRSAHeQbGHDSeuzhSEiizq+iHM0MooN/IuurTeO/1hwFu6y6yxwAdgnBbzDZniRehY
7agi/VEn61nWTfHmVN8pWhvDGvMfvQyfGrvXNnBkELlgpd0IO04Oqs/SO68IcNvWuyoTd0ov9QDY
tg3mvJryMIgAB5j50h5DKEbGYH0aTtZu2r4HmgqYrydtdYkKYxdOqxIZIeNewWHDmkc8jxYxCZ48
Pq5u9B3ZALlhWENMcZfeFLb7HSZiPrguOZdDEvloV7vjKlyAX5GTCWCWe7NAvGpCtztEz3pUmSfE
NLeh9EoSsznhl8L9UXamTXIjyZlRrvUb3WP4ZVVm6rOAHyRhfYwO5QuuJrDblUaAHmuY1Biqoac0
N2DNwIgXN1latT6oigaKEmGexG3gU+lHyleTqiY2npCrW8eS+YKwoPcPBeEmidTPIMwvSzfdCquK
9mz832PcEUTsbApNTCeJ0MKHMDm/qVetZR3riNS80Fi5Ywxb78UYfupSHpWZRzcqIeslMqOgAfi9
dbKCBFCsD1tLyx6HOD5nWCQmlGRDBlOlE9ZrJUh418mUO8Z1E4SEq+AiDr+yATVYbRUHMiwdvGJk
UJQw7zaNWxq3pS2Q7JJ7bDRnnAKnuVQTuKgcjWemihszz9VxoqGauLG1KxLjTZHrEw4WQYx2etJ0
wgELUZI3p4kDH3m4y2R7y6sBnYCOV4y8YmmzOedcuMHwQteNWWzM3gwL/3Jjo4m3OfSnQlYPLVCi
QGk68Dy01PZsuUdrdp+jhPWNhiH7f7wsfms1bClGMLKqyva2tihaleOOQa8Czo1Fr15wg2ZtYuBZ
egefH91WHfG9mYp8zcq+aGa+K4Y5bdmUIHHDB70WyMnhW4FwLgQKOuBmZheibIGKxqC42895jhh/
epzSDIE0EWNbjwKW9bzfaWnzneW5ttcY25oJjt+2XxpMKXQJoJ0fC4txcqhBS1cvOJLBWcIxu4AW
eXIW3GRDg3tqmdKbCsIMWkhiuPs6PydKYu0Ycw3vKqy3xXlxCI2AVDLaR77Nz8MombpokDTht9wP
snU2uspvMgD9vkOayDY2idDVSv2Hl8+E3SYGkkyTkdNIfSWcb1csLCtKlVtLTMACs3T0DdtB2S/d
N6FzwQDfQkID4AmqUm+TjtoBQMyDSV+IHjjtqxgxxpYGLvGdALhIIwYV6pH9EmXmgQg7OGbQlW39
wyV2clMuTbdPENaRrxSwVpMAXAZJbqjAJrgDMBrghDTaGbpgFhomr7p278SedohN7St3XOKJ0JOC
luQEXrqzu9cRdG/Hkj927o71fp4eodwl267uod7ZAnIk3p1N2JZ+2YuLrjnDcQUXOGggCLCIyZrc
TeOuyNVHZWTjrYaPhNK49TNsbFQTAM9Ib+tmBjgRHobeM+6a2GOVrKl+boxYon2wzZvIrLSNHNSp
pbW0gWDwwOm4uRlWHQFhAvVGtYCHJsAOW3zyKwoUSStnkpHcdmOalt3ioeLOm+l7xCRLZyhif7G6
tDtmbwGRxScv+kgqdTFyBz/i4p6SBWTWTOyxPXSBZxjPbjmhiJj2EfvPnS2xfnsmCCd39suqIJWD
TiKzf4HCV9RnFp2K1CIKgbKm1GAzgUWkuTFHbM1Vo95cjsFJEBLrrCfQsa/PViofs4xBnKk7F83r
bsvZxtiT1myXxj1JrBa9zmXD4LT0pVoFdY7zHEXJ71Cv/CQS6Q4R3EypSooqKSt0rFk69Z78g4n0
OTonP5Oh+onxyEEh7umBzf9t64niqTWTM66Pp24iQmrwgLk0Y0DGXojUllCGPEJkYmRiLRB/1535
UjlrcPyLbSkzGHqyV9rW3o7YaQH5f842xI6hvrQe5DStzn9GaBsHh/61gWQYkytj5vdogskjjeRX
BU7c6Mxp4yRwr1U+gBToQGGP99E0fzeScbflaG+ZLV5Cq3ulHC8ldSP8M3AhLmkCCRM03NzbdAK3
XcPqAw0WvVReCdw7ci6Lh6nN1R6xlKKZRbLUileGElhrGmX4tOPvEL8Dgh+QyYK9yHxxm1IC8d1B
5jLN+NO1/K6Kl+gxQfYOZnbamU4l/ShUO5vm9Gmc+0cylt+GBb+Za+HscbEBe8YT+vHOb8XMOMjz
Xr2V/FKO1m9UTQSvwyKCKwaH2PwwzPHVIecULKy2aR/63AQgkZQFp+XlTmiSyCpCGfSoxd7WGJBZ
arYpjrI29iNuUYs6bVXmW0iwKh1jg0OUAshPHn0YW9dBbJ4ecbCyZSoLdRAz8pRMI1cLzWQeeAoD
JpiwESGqqMFYxIEXeuMpdPMj5I5kKwiXDOxqfCzRId5qn0JqxHCs+V3ZchoJIwmabvhis/o1Joa2
l9DYceV6DyA6mBss0dlIdex76JtikzFGQ05SPvzqwF/tWq0guUMNgPUXlp44jW8mMnOtwkP265Gq
SI4X5YTdPQOEIH01do6Tm5ImqL918cTYTjPIll5Req2G+irsu7s0p/surce5aMDMYItjeea7Du5q
1drUBwkyi1PmnBxigRPTxVJMWYpOdIDS5LJKpkZIhkHC2LN0Sri6g+UX1MPbyGrJlAvxfhI73Gu6
2JisYJvRtuUegGupMxDJu6zwrVj86E1H30eqegcolfjgiDWl3ZkR+RW0TCzsdNAwy6d67WEqNe1c
UsK0tNoJ+HeoX6ieBt2TgHm8fEtZbZFBcEzs5TuOAaM15GvguoPixkByY/K9wfOF8E/0qHYWIwzs
2mF2WlRB45JGYnrDK+1rvtku5vI7qa1NbieOg0HC0gSkNu3m3nyrUlrMtA5+F+TS1o4GAsHoza2V
qC3KE3bWfcgOmpVlIFsZ77dxqmq8q1oEnx1ty621xJAVBjDM+HMyCfaRbT8NofI4Z8w0xpExU0Ii
0SYOUQ/1q87PqKAHoeYOJjyf2Lr0LBgihq1rv6J0l/dIT43DZOFj8+DYGVI9L1n5UFbLhySYZdPg
z26i3zSC29s5o1dlwv0i7tvDAMg3Vs6I+buayXBCEVrpJKQ2mXG0GOf7ll44+9xiptWNI8ye/Aep
4zfDQgfdcFrvKdLfouqpTTWkHDRxqNuMbwcFF1t7WolNiKu5UF8J4ST1LONHzpldMGnDPYWAy85u
+mgHcmm9SX/NovrnlD2hT7tP5uprkQOiDuVkFNH6iwC8utMK59I2NpDLXCGWSlR1H6FNwq7GHhcA
745XA4J5NF+mOnvrQuX600zPc1H7LMF3a2Mc8THiPTK5s8QofaMljFWwf0Ex0T8WzMGoePkeGeFP
5j1kvNfy4nRHNTmPxVgfSVNBg6zfh2wdEX4Se4jx27VQRSgwjdu2yM5taaMoCZuCO9CSBK/MCuKo
Tazelh6ltbFgkjNLlz/HWrynHIGlDXhZGc433Qw8eDq7QmmdHEDMxJkDYuq/UrCrGgAyoJ3oPBPn
RLTlikHEM89Z3Bq8ZF9A4zAIB3GRsft9Lr+Y469pJ79n2152SlW34czRPDK8x5nT3HX4rCJQDbVZ
v7RdgrbDwT88B64K35KGSCPkMx1WnY2DEi3Q3XbH3gh/7qMTLq8yYpPd0tMZR22A9OUvkwqWUu5b
Yf0YgY2S4YcNwZEVqdLapkyXcasjQlo1/RcdiiLVNTKjRhY88reJ7X2ncVYuFq3aRVP3NSTzq9EK
fVNg76YzRGySLG0UgHShKrAV6QyKy40ETFNPP11/TB3V8fUS7Tv9FA/eRbhGtcMaYNF8mMWID5LC
Y9Ig+3UxKs0+aw80ATDUxOSLxEz2NxO4Hb9iTMRZjyv5bOi22qPDbAK4xQHL/NqvzMpDlY5HLFMt
irjCXf1Ca5M9ashMyJcJ1UXjXBoFlX1OvXsmhNHG02KBdb5kKNfYe/5Vp9UCc2p1i29gTV4wjmXU
tam3DnCuN9lM5ta35N60IVjaytLwlK75kSegd8xRNcJIs5LHVZbwQzvjxB5n/F2r6WCvU3Y7Dutd
R3ZSymd7KBtm0CnePViemzLhPSrG8UlCOkpZx7gSdyTsyF3cA1VlkIlhHv5MUEPxIazE06gSSMVO
muSg0fxDbVLSEypLNnQw2bGXz8+RPSwPNq7Xub/tZ7w8K9jyQPLeCVbF2oSjKVrVW7I+U/6Ymtq2
M11ic9IZNmtmF8Q4u1ixBWO6MZ92uJzVqclBRKAEtmmqwcjDrn9LacvQb+ppHbb0frSUFRT2+XtE
6MQpFi4Q9dlagVm5g692QLYAb26LBQ29p93hkcx7aDW9DllBz5HtuNeYzx+5q95IaX+qozT13VZP
/STt042a9cmnHxsIVzyvkHSHrCM1iDd3JEhu9SDzJ9hbkzxdn/v6w+WE/V+vdf2diqI9aeO4j8bO
2g/rbOX6g5i+lrZdfZoiZBL2nwmGK2hRVOY3O7L76/XXu3brg6SHxdWumdRKB1P+GgU3GsILyoNa
Z2ooA0o4Of996XpdISwMRNLZuyYpXnaCR58GJ+8G1tAp1PT/unS9zqp70rIgP2zAF+0Fjjy+4YQI
pJNxrND9+l5q/uwS/WniqNgIbxk3gwP3cEkab6ubY73th8+miivfjQjmJR2EUO3eCvfuOI706Kx7
VY/l3eR6nBpzpMFpp18cj84veYGshPj8aVXcsKZw1gfItZVJsxvG4lNv5S9rqmOc6Df0aJHTqqb2
+8yI0N1+8AE+d/F8iWKyZ/Uyog/i/LIiZDUEA75ETnXZwmy5mAtuPeNhHBZ6LPGLXKqz8NSlb+1b
Qy+/UfDx4ARJJhTBaGbvQd4gHHrJiJCc+aiCAKJNlwxoO/k86F351nnV9O4t4MuU3g1UcOLcNMNt
niwZByxD59XW5HjtQx0l9yqL2bmiP1sGiOVR8iMmLpdwOH+hMR30dBP2glk8I4kARDI59o3x1Onq
Ad8qoZMK/mYjtz0fG7bIMN7G9+1IjhvdNnPvlM1vMRj38KhOOvgK3yviOwxulBBqIZpqjr5HbKOx
KstgEe0brBJCBdKTXmsHb2qY9ntoSxabyr0hq8Z5h0WPZCXqdFI9+RGrVBwNUzx1uX6OD0W7qktD
+6vSVbTSmH5B2sVjV8kfsRZ/jYZ1IbGTNmraQ452HiIr+14YrwW1YRy0gn1qVL4Jte6kNEduBAo0
0J3uXZw2McsJNIsRwBgKvF5rLr1ZnBdyrX0Lp2pmdSX962HYtXZEm3qytjCozpZUF22Ud+u/xcie
W1Nizv1dMHc+1GW8r9Fc02gmPk81bLslPBkDdg9cSYPT0jA+dhrf2dHAZzah/cpdYEshZrksBWUy
ZNYdHxZFGDoCTuI6kXG0gvCv0fg3ieXBUKpN3qGenXe6W2FbI0huS+2hy4jDozJm7l62iJ2Wecz2
mUtg8ZCclQ5aiERJHNNAhImtNoPK5NtSOJJEnfnWU+UT1IJtLpeDqumzZR3AU4X7dZ4IWOTQoRrM
W16wzRG4S0dRICqTH2VZn66//rkOhZ0eXK9McvqYorF/Rc2aZt5dYGZ6OBWoI51G/TZ1uQQeiCWS
D539NBhEl+LhDxeAa06a3OqHYkUBEYVW4/RIt3EfnZayfqjaug/6mGKakOWfQDC44DYvuOZm3vTi
kugBJqZNyC1rngqkwtaaRYVxAM9J/AU9C1IOCA2rJw2VqMBNlusPCbyqGrbvOFNE4d38rtHxozPV
SWzWyYVo0rvI8X5bXkvAqJlcHBZQlWrf6PJ5c5b56uqrjZh4PmR/9sYmTM1b0JDgp0+w2GW3Vj4n
W0jTpb+4prjxVldmXVH+o6ZybgezQeDqOgnHNaaDBMgi6xXRopWj4yBYPL9U87tGqtKzFqGXpJEe
5AVTrHmm2fJ32XL7Itn3jaRuzledrsHHRtAXWyt8o+iI/cGK5aNyWmSznvVM43BghNJD+1DTJ/ql
EjIx5tQ0PiP3ZF6CVnRXVw3AkDLZGxk8nWJWx1nOtBPKaKd02ncMYAUnB86aHmYKqk/LroI0FDgS
wh6eeKodR0M7WsiO76SzUp5xQkVlitGIgezt4DA2W1ybgKnkxqLDr1HrgPg8senRj7Imyofe0+Ln
tQfMy2jsXSjUI/17oNtC/JrdEAN96tYBwj5WAYAIfTkQmSc0xrG6WFiy2ZPpID0wB2KDqakk+pl8
3txyf9W1y+RzyIMxY0BYtALk/mK82zgvK3jim3gs3EciPvatQW6moTXNMR2tz96rnzWXWMV1QhIZ
1tYdj9RqtyBwAr3zcn+e62eRUC8ksf49WSXlarPpL20mH9DfkAPGnnDhoHd1hhHdPLwpnb3yeEIB
sqXU58goMclnR9upkV3TVFgWP3aWX6U1XsjGAfNDGg0t3+9CvUdF+MsetZfYmGn243wmbvs7tKKj
VxgeESzFRwH6Q38kI/SlAAbIeanbmeVPufInq5GejYvbiYA6MlxOepJve6+lQRDez22l7d2W3JK4
3Iar56izi4MqptvGpEFSMqHCiW/cJn11LKHWtQ3PhyhAMvooOp3Mbiv9LLXyzJmiSpeLljp3DEsI
UVq3Ps6niQBOj7R9Gts3oTfcLLZ5m6qClk4LJ6ftfBsNPr6Z+NuMjM+q0AlnLglVVbO5aROIHgOg
nyGByExgad1APRui+bWzOWLC8ZJ641vV2nSZ1I7+D1t4mMs9+JchGS+V1Z8VSgmDY8t3cu/FM6cH
2+t2rKiBV4WPBG8+sYFq6a/QXMoZwzuEHzlgsayQ4Ju5iJ5a5iotrQpP3rbuR9hMj5y4csnbxleC
Vb/CuSepYVur2+rR48gULXAKq/PVGm9H+BW2I/PUh1VgDs3eWCBpMA3HUVB+pnb+bDferSnjC6Mh
PtY76tPzkls3aiT1iaFmj72+sEsKGQfRhVksFwNC9Ua4YEMU2IKJgHfL+Flk1C7DQF6qcon7nRhq
kyqCEjaiVm7YcpM3sUtWF1YzMbTsmTUz3Ejg7lYezG97l/UCFNgwj1tg4gfXJv3FNBUTgp5g6xQF
cGYROI0Yny+sVb6N1qVbCKBPeLaqSjYEUDMQS9tPJwORSs5tUOjaL2UIBn453yjMRg+lm30SULU+
42CyE/CcjTGT8meV9irkGJkNVOc5Xx445Oi7jPR3W4u//NB/kEnLehoNe1MOb31mf5VTaQdGM7tB
03MsETed4FGkq5U78WmejX2e9g2QkZpSKsNUMOIRjnTWNYJpw9n9qjMGxCO+BiSCH0mN8jIO2Utm
tLHmyka4Wt9GyAJ3mSmZprKq1XQvAiNFdBM5vzOPjbU+7LxenRO6UE1nCFIkvd2c4OjzqiEkfGb6
MJHRnjD6HarJXNPexQbLU3owIrTGBIh9YSM4h+NRhs5ldsrvQeYMM/rirf8/lJ1Xb+PceoV/EQH2
ciuJ6rZluY19Q3g8Nju5uVk2yV+fhzoHmeRDEiA3gjzjKrG8Za1n3TjMaEil2eOATPBNtljTKLMu
QU+CYpxvUunPG0PzmLUa896gik1mwVdn3MvB4GxybGeYoF4CkyHpNLj7mHnbKh3RanI/mTnr3lNd
/lrepFqqau2brB8COywnAH+zb56RBUXGu9PyZkGoPGjGq2cbX4oVrUox9dGQjStsHxXcjZMFBJB4
INUcjShiZ8BlRWbs/rs8emMK2IP9bH7HlfM9m1+ZFv9w7/50nXMWMEE2puyBoxqOBid3kQ9Xv7iA
w2Eum7caa1I8OC6gh9j80R3glugBpIy9dXQJZu+aseNFE6M96sS+roNq3EZ5s9fM7FK2IP0BA68s
iSSC6U7DloqdBnMvVCxZKIZ4b5jGttPKZ19ou6LVPj2f7FERsJzt3etY1bx+/mqKEi79HEvgcX7V
c/4xBckfduqMCIJzK3Ad/cafSzbP67A0HPa6de+nACEOjQSFfkb1UlB82kHTUHmyhCX6wmjicNQn
e6uraIEXIK+02WphOMINyyx6O3RciaquWQP8FSBfyFfy46Wq0/d6mb1qlrBPeQStBznpKmu48Hh1
9JQn5UOXoiVj+4CA3+fnL6b/FRDieeMP0D4LkRkb03Du3LR0VmOhnXMLVk730CXcpWlv3BErmnjW
cMSt55YaUHXTbmRT4ibgQ0GLxNtUJs8Z/FKZy3unGx6xZuxk79I7GMeRcwQQW7IOoCbsB1U+z4rb
szeUP8wRXpWW/VDyfIvE5DCxx08owqEqeQ1TSjO3sNiT5CyBxkQgz+DKUE78mkRetJSxhHVNH1Pm
fhAN9EuV8mNQ7UxVzQuUR9hJEsvbZzJ6bJjyJWTwFUmSbTs25syrPiyUJSA26pcRntBqCHYaW/Ut
U5994vLdETFcR3WfeM2bJ4ttr7HByhifBn53LGq+wtJ7arw/6UBEuFfKE0Et104WR3uMQ69mRTXA
aVr1QlwbhnKM+AxahWrrqQGWfVT9tqtuR4nXhlljXpqe6gm33XNNP944hOKlUf6itGpvFNMHp+iw
x0k1TfqjrNKGui74ClLWZV6P02W+Lyx+Y1F10Z6oou2i5vYSxH7Z1rXFQwVoGE7YmhghBBE2Npot
RiVC+BQKBqDT3NYiMsGXaCf/S84RljVceC1jIbOOcXNk40/aZy9FzuvVmuJhKsmBA1VFVvaRQJ1f
2BpDpoyMjrz0ZeBCx2Zb3esMbJbXKk6sM4qQ7ypwEfefEgynG+o2G6TDjgxdtTIB2MixeTFzXNtN
P+16BIEbZy7+mCyn0QmIvYWtGVreLytKPvy4/O0YxoMS1F0JLueRodCMLr0jUnV5KQ1Jxk8MMhwc
xmEU5MfbyyJiil/sgJsnRWgdRDsJv3bFoPtkIeJi4vbKtr1Fw4ccO65fZpWzs0GNxzu3bZl01ij2
Gla4Rky5gvvcGkjdcK1jB9+IamMtGnOrow2IyP7JmD+vbb95up2Fw8zRbmZM/XXzjby5GErkSdV9
2DnGryYotAeJaLLRFFc693FOkpc2C+70gv2fXDjHTlSfbFZy6GY7QtQxyzVtVYTOzJJhcqYfzB+n
idBa1rQx7X43IsvCaD6SG4OE8kO2jsX+l9wdYqvnEZlJO2rvLvi8tedk5zHOdUxj3sTAv5mOqKKn
Y5v5xJSBQJwrKQhUSMz1LCxxuj2kUIZPWs8UCxURMT9dxbbbZBHRQfJfV7VvE1Rn4gJtRAWU1LxH
AlrtOjhrJ3cw0pMYovTUEIS3R/mHg1BrjtRcHDy3p7cJFO6rFYU0bjCAK+uuzY4WQ8aC22B1KMxG
30dOGp+dztFOscuzAbRrTlTOgSJS2znTeLAqnetU0AQB1KXS4exmajJzTT4wQ8fq5KFluU3JOk5v
1l883D40AfCsBhWlodvDxERaDk5aK7lHq6zaTC0S+cwhCTMbohG13czWffk3UxZs/29Pb59jZxbR
ziTCYZrA+TJWy4HVlyH4/wqFPA+ixK6ygln674/JAXd1eA9FZo0nf1G6JB1NVOuNIRl3+SlNMm4f
t6ddWVy5PeMGdFDxo/1BvH+bwsXRHtBIeckijEa+6cOXyuVobyYTZNDkDOIamPVKGxMt9DpS+rwy
ur89iG6MIBc4zS6a1KuIFfAnnZcKQRmGaPtqSdYZfX+oSME7cZJS3Eq/Ot0+pJ48J21hHtpOaSc4
yhCw/ew+kGAYZmfKwiALCFUyXPSHjTx7s7qIrvs9sZo3/b4+4l3KnhJRbBcMFR38VG9RM6doLeSf
stdfdRvRYPCJirNFqsj6CDDATu/04AgnLDgWuvY8pVwklI4tzP4DA3s5yqftLM3qPbPKHdIb7yNI
hElonP9l+WOCOtJjKGWX+PjrLQA68kwxaAm2bZsxMWN6Eu/VMGYdlSBdvBdHjCmTjphFiDLAM7x7
v7HWTQz6fpIgWXvB+2uOy86s0MVRzfCHVrenruMvwIwi7PUImuN/foqxfJ6HvmelKMg5O+cvPeji
rTd+xFGJj4xEbYQrat/1wrirWzQMSS+t8PY2R7NYQsW4aFp1TiIlB7+dNvFhGtn4Zi7iMBGhZLGQ
rKwccSnjWTI5YXLMLMxFqBhqRJWuPaw9W9U2KPdTudRP+VFaafJkwoPAJf3LGXpF/mT+FcfM2iY5
wP1D+4E1Zmk9AFlObRGyWlOQgyBAQwmI5ICawcvAv1Fepiqicc7SKx7PMCmCaeemhIt5VQUhB//c
yJB45RAesyad9Gf2wS2mTQVt3L/jLdf3FSdOIgQ6HLPotuboKIDy/XzEBeoFNi+K5AXwkCPifzox
K1NId2j0lJ62l0JElI5udFYxMV6D18v72tQ5pvzS3gwmMzWDK7iI5vhuZh128oj5apq5PbbxdJY0
zQctNldTyRZlnl0PJ2n85uV19KYW6KbJIiuGiYe1SZv3rMYbhDD4J+NMujvl76BjWk95h4StpABY
IaTce7zaj06JWkBvmosWje8ie1NlUx9V4wSPWNL+BK3IjxqVTC1oNhH0imGsH42YWUCjw4VGu7nk
HDhwQBjMlqMIQkdj0McqVm7BDGPcs9oHxsV3PnIDruMkQygDkbOtIxTDk7GzzPRtTKvHfHQ/FpM2
6V1LdzYiey/MKyW5tgah4Gz1sRt2ShCHYCAoD+KDUea/e3rzzejq2BZvvHThiLtUm7gwMgXczzFb
wkjSyjVz+mGV45UgA/uu75R/MGy+aCpL72R7Rrnppz9eYjdvfUrmVwvcvcjRLmFd617oVcwTGXvj
MoPrXgJu0OAaniff/JAL+ALxYnctiZHKbXt+LpcHdHkH060jhoVLjHuiZ6/ozc51jekytpo7y1fa
kVWztikqUu7ZHqcPjHwu0FsiWL4XG/34adRwpReqSLcOBA8ksYicp87VdqxmuNRY0+98Ro8qysjd
tTbuSiXGX74b4TTnqEGHTxYh/uGY44uRL7TnL9htoGJ2skyMH7ttf8FG4is0V18XDAHOTBHC0Wy7
vTajx3QFkhvFgftcWvY9EBL/QNN69INqJXTL/uoy62tijYTPYLxkS7YByadPTZEHp56OHTWteyhy
85U+JF63xFvu7CCbHvGHvDX5AFRkgrttNi4jrAkAmqMwYhi6n10DSqQboYB75a+gxJuau3SJXms9
R7P2WDdsiuOJSMlIsPSJOvusJ0gBgjbQn9kn/jGR+nKc4KUkhmggye5dT5Mz9rj2bkyPJaEfDD41
eWpQe8vSiR4jzZhPrctVYh6eO3+cfs1tcKdEmZ24UqzG2SdC2IW/MOpNezFcegZH2naoVVDkEl3q
r7VuhrPQfZztgC5NAykZ/QdTmhmlH2VjCgMNVINpWeeCqLSqSZJjL4crKq7vvs3kufZxx2nVRFjg
CXN7thmgPId+5cPPsdsKN/CkPaXVTDYO5xbU6yu9tQE/x8ZlquM8515ar/rRTw/2YpPwG+md9RYQ
BYDMDrIYx7ka3C9ncvO7AYelNZK8WWA5vvgt6H4k4Bf6tw9NmPlljhFT5iY7E0tnRLBk39kNw0wN
9NnaKpF5ojVgv14P5ymzHuQI+qEy9WYXiGDPlj5/NV3vI5M0ymPq3il2l/zOPSu3wc73Vfoni+GA
DO0X3UYcOsgRt0n8loE33WRdyvKmKPNngplPuM2ZUHjecN/w9uzpD4mP8suZuz/ujtw5ENMSvVau
yz02Rvhrd8J9I7VlhrbTEm7GLJfFRj5eCQqQIQ1wBvrdIbUy0t6mngkVema2Y8REF12RYlFGpp/w
52xET1iIJfozsMl1VfbRFrQTpllaqoegds9lgn1TM+FO92wVz77Ey9/5WFf8BL9858T2SkiU95rP
QsfxWN13LX86JgOoOMWf1PH0k+nY1laq/g8IsPRedmN67zAQSZSkRo2nexSO7tajtdwyFjmWnObI
yy2PacDICgRABVrwLiRqgXuKfpfXWnyMnZgEYAO2bu5oEC8AXQxa559dJIsrsm/LUOjlucUfw/ja
SvfdEqLrLZM7iX5onWeUxpbKQgPcfNgOyrioaqcZFcT85UFO5oOukyOro7hWNTgdLr7+Vy96482N
KxolH6yI03+12XQsZlaFXdsl4VTd4Y6oD7PRu38Gt76LZAacX5Xn2/tr6oRUgANYUQcA9m4Ucy4P
YtfExHzDQc6p5Lwi6nmR8bvj+UlY4ulYl5n2VlaRtovadJfWFqpzgi1WXqQPW2RsORzmwCIqLPrd
tM8xkJo9omP+KHg+m8awf3TmOEfLbIoNIlxr+hCjRbZxctcOTnI2m6kNy15wGurVvp/Bl8ke5Wdb
5NSNApisw+IVLbCGgq/a27kJVUuwQJEMAxTEwSfsL09JZUAFclSwq7ws48KLd6M3h7fKqM0Xj2E5
/hDCq2N9c7uN2IHNfc/WNDKLQTnyC4krAijUhcBGj3qPdhPynBmqRje2TiKsXZ12cHjhIa+1QrmA
lyeUuBVY+QizuLSU8yvIikciARwyCyorrJu62aeSzSgxAHnmuJ/sMPtQpv7GhUQhLFPbWDT/Ezbc
jVencq8jUq2C6sksMKH0mes+95y5zPBRlpYGMPuZHVTQI6AbQa5rVASscI2HAHLaUcvVblrePjNr
4RD0E7tAOtvehQpreJ9si54qWF7x/GmzaQmbIOv2Nn8QA/TkmkfdtLLZNGxwc1tHG4TbmjOQtIOq
Dy4OF4Ped9tTog8fKk8fh86HktjI8jx3WM00hrM4WjR0oa0drxyWrFsreuuyfsSZRoeZTcFFn6ID
22tY5EgJ9naks6hThtyT21djLkfLCugE2wuGJC/iRtzky7dS6PFH3zuyEYTt6punrvcFctPyOquR
2FsdmUekbBTfUtIoYycnfi6+jrNArJbBcxQ+gw6mE/sAM3/KzWbtRU38HkUm60BzZZL+DF+LwbvX
MdL2gJQHbSYOCXM1qmt9T24UIl6AHhw1OQInwFAbOyogr6fdeGBnrT3mNqQeDRRFa/yuhS5+TFO8
51HzhuBbe1KN/ZwgFPu2VLkt7a7blIzz72yVfwVR5r7mOsZ9p5z6+wJOPwQvhqf4x42dwUznmvgz
xXpbp3/c4jFu8v57mHHuq+We3LbBVWupV1Qj/ZOeCXcrGVGt+eofTlp5DqwMIARRMoTu4hWf6yw5
5FV2wS22tXrPu1id/+4yZMJe6VhwR4iKctgLZ0TMbyTV04kSwrkDKaU2JWoAqmMCWyz3knFTeldN
RQBHyoSS6pWFRGCjtKV6HIxAsJFFVJuRhTXw4m8HxbtAFWhfHJa+7JGIOSOU49tl+bfpBoQXdM7W
uiM8OzaN+Vhryds8gA6rZRfs2678Q4CbAV9CmzcNWVLrtCkD0g3qkSKqh0uhIueXbnC/iQObkTIU
6JP0xQ8JWE5Ye+DUfLZ/7KLMS+J3Wx1v17adpBne7rqCGFTNN37crOPq4x8ZUryj5Mlxi6eoWDrt
SAEPMcCs3soYbY7AWkZsQamTJ68uZPV5R0DX3pblpEEdNl4zLEmb2wXZrfUHv3XS7aygURBRBcY4
oMZJKy5tov6eC4jjNXSsJTl36MbhCI0/24iGVL6Ii4+IuVkkc/ZKQ0QOdoDtqsI0CgXE2oxz92wK
iH+o5ZjmLBx6xgYoXh2kv+Y4Q2ggLFXvQHRPONwI4kN5ZyPL0iPPODi6daal8l+j4CPvaSqobZMD
Sn3GZBwrbduRt8xAhqKuSHfgdaq75OorVnXYdOShDl5ap4wOTBHUhnA74xolTnqaFmm/YZj1XfdZ
KgAYURasHcciawQ9LW+Aem5Lh8JTqyVJwcnJ12sPGSyaYc0fbaZVBsl26xLDKPJ57kp2AOtZeZeo
nh+0iRVajZokk33xlE6Dz/YzuaaB7O5AF71U4wDs0uyv7K4U3gikMjGxWztcYG8+KPALr8w69hZU
5NQNK88r+NBkPcE64dC3jktCzgENeI1PD/Kz0SEtinDnLa/omoQ2596IDdjagnQ5WMQ2vjrigPLW
tZ9c1S6WrnSXGfgZhBOM655cUTLIcpj+tasdTOaUq2GEr6ba+H3SJjKQuvE0JdZ4qfgOOabPJfLC
OMS1dpjtqQ9h8LfvjXONYBE9phXrjXaUfzxVxae2ojljOJA03JcFQXqr2Jdib1RqaxY6hWSff0ni
Tk5RmjDBySicqxLZYYvsbw33DXpNT6yTZ+o/Tabr17xTLCXw0tmafy7rifcE3y8MiRLzb32d++Y7
6zgi8HCU35WImVEKwhLsyeJgZzhS5jPyc91AuI7XcYv896hbZr0zdcmqp74n7mi62vCZQjMb9xnD
ScibT3XNXi32ZEpiPSICxxBXn0zAg9OVmP3Z1GNPZqvVkm5sGT99M7thZJFRxOIDh0nFeSRG9FxD
MuoHJ9O/sQv2d2OgHhXKs4jUz61VTvvMi2F+BtyGhTd6ex0x8MqVhnzsfPTItdFU6zmeBQB0Gkil
Y65H1WSzD2spN7Ny3mjwuaSgJsii9AoB7Enotk8AAUrMeQAHA2V5Cyty13Y25LGKmjZi7ajwSEAF
ErjHEbxtpt4lHcOyI76IeT1JJBWXiFWF9+eBNQOeU8TpaJ7TU8099eCKx7wRxo7TA3UFkPmTP7ff
BUO5jW0ZXRjl5yFO7W2d5nnYmPYdSZaAiuISRwk7swYtIbrUdaIrXOpcaOuu3ls5r5WFzwVnFoiV
3vwKxlGglJxfLa1AcB4wJSQc2NjgamhYgRIaz3oQrXdiQv6rPoq65ZSLtINblxe9bB3mVt5OGIcO
7hIZLCKMNaTHpJb15Ww/Dq3cTnlC7+9N4L6H5Bw70ROZqM0h6Iv7MYdiqmaM/3XnJwfmLTgecJiv
+qmJHmYROyh9U4hfPTIvCrN17Sc/UdRDZO5Z3Ny7LkmRQuvZhuX6mcmBGXa+4cLoH49i6MXWqdiA
kTNubg3L8teFyHGgacxBbN9gLjaW20R+0M00IfmZSk1nJfChlpLRVIOwnwagpEw4jksfx21btVFx
hrKmhx0KSKNvDbyE1kczavUpGnkvLYC+B9uoPm2nHu7wZvd3uaitNWsuPG26PZxTJDhLXOO9Ncpp
f/soqHcVwrdTRGjHAWYcLicGWkQ8Bj0a4LFrD2rOfN4tPOlBG03bLm/k8qVR6LmRsYpBB24mYTNh
DRJ4paBbz6WfXkwAVFvbn1m/g0O9t9I43hA1Ivdg3x4S039LA6LIejO4x64kzi44NWZK5PeYrk33
1RR3ZvKpOFkeO2U/odd5GMfpBeBadl+DL4u6bJmYvIpyzp+rXEsuWjWGrlnkZ5G0T3NRjI/DcjfN
kxMp04ulMAOJ5tLfjlMQtuRVXO1BnUidWqspmw9NBVogYqW8B4xLI5KkoUU62pDjwtI6iS9FNR+1
FngnV3odDFrP5uoX5Oc88/CrN8Yhy8WwnY0EtLBO9K3l5/vcQuPTd1o4TXQnpuF+SZ3ZNx6ubGtx
g15HrB+3hYXGM3An6+ROxl2uj/7J6s9VYsABQ0qTpBjO4fwjQnNpyosEP+DQ0oXmEzIzIb/Zf4IM
rlsvNIa0xW1psfWMnG2gasyjEuwcm0rRCaZa9P9DA5pCCAzfqfKNR2L9dgXv5l0wiC3efpCg8loU
apdHrYWhLSytSuzciWaK8FOx6gwofn0xnQmZ4LsqQmdGR1y7Rhlb0w2isOdSjA5UP6QBo7cU8ufU
ZfMm84urV8+A77H+OVn0O5n19t6SPZSDYrjLBvqxLI3vUqv+FTOt4OemMhws2OlOb+JLBWeVOiYh
RrNBYiRWDcTcXnrR7ZqUbI+1yKzDlWXV4wDhI3ZtCwmqXfek+Zzo0hsaGxt908BWt2CdGRaVd2bv
rO+0HLu0V404odApPxY6js8xUmyTQItBTGSZDKgMvPInQb07qyRamaBZmgfH1TZ2QCFU+xZILNxy
YcdOlFSnTpwYud/DBdB3hoYVN4lIBox8LPdFuoiwaVBO9QSOdWico1Qo99wZOuiUZgiQXJzzsj9I
oFjnJh2m80z1x25rWcCbqJfN0l1P0i+33NzsX9k1lX0VajaNVtkFNgBU6sp6oplNmBYhl2JjQGJh
d5yYhOS1yhdtPn00WlJqK7yALenOjy2EybXBbWlDR/wicq1YQ9AKtmn2Mvpd+9AaciWcGETw0LM4
h97NcJSBh8xfqgYVodvhO0c7vZGjhYS8Kog2dDyFU7jSd/NUvJIW8gUej10sDh3fYL1SOqyt9bI8
Vx1Xu0QaFulWGCOHNi0ee12+zkb3Xlg0PWxH/Kw8Ep14aH1F7IxyfBYOMr0PBFFZIjYeTJRgiO4c
+8Mt8Rl7Nf8BPqVkDTRZC2D6IWER8WCj6vdTTz6afgTRsyQ5s7KnjpuN0c0nb3nI0yY7OKaP6bt9
z7mJk7Wc6/cwLOd7jwWVOcTRLkUlRf7PzM1gnGcu5KmWnN2yfBnw74EUrdOzFVjFaXAe2SqC6V0e
2IeQdLU8Yycao19YWBVK98hjpWJEBRXBPfD7vU8iA3oa9MGli1Y5abx+nxKwHZQxf1knfvR4SDY1
I1aAFoBgE0fDM9lCQomcfLzD2Lxha1s/64IVSl38lME8QdaVPm6YksOM+pETqAG4BYcVPRSxaKmk
Th3leAjy1riYHkS85VtF5Zaxb3Hivv/hps2XnNJo20iDkpQ0qNBZO6am3Q29l8IOtZod3fpmINbi
eMvLzls/3jnG/AYiJT6Xc3VfMm7czy1mDGN58JA+b9g81euWzI7T7cHTgz+qiYlDI5P3yIJ+3kte
odgfxiO/xqGaZuKZKeqSEtVALt5EGoF71NIdUCd7K8bUA2vCHkzZtJ5ljARWXvPpwR9JtdEjZkxR
C8Ii7vGlIXI+FSn+M8Ntd25f/8707ANVCLMPhnlD6oybsY7UiuDpzewy+UzZYSVVQ9re6LAVdzZF
Z8mtNgN4gR2dpXg3m1jDtovyYbUUca5tfyYgN1VBXIOyg43uo9a0Fcb0BqWT7uLZHTuH+R2XH0j6
FgZIAlKbrWOHau6/slZiX6oJKMIv6vTlK8N3VCM1MoASXvlKBiio9BmhjnaOCg8MBvjAtYh3YgST
Qm+xNw2PlWPsHtuEIl/kvDq1/lVEdGeZWumshOgn+zNZtgTZ4IOZWX8mOgrJaPQ+pA3BziGozE7f
tVwvd73uEmzqS64hiNpSK6g5/s17kQ53JHpBCi5ebUtyXpvqnRgQ5vI2/m5kKhSxGTmiXkuqGjL3
vGCOwE9Ssf3eoB1foXkTqzkwniQaGSiu3rGbjPdZdxyy7/qdk/vfaStZgLrNRzQg3uU6AFdanJD4
iLCwv5w4fSkyfwy9Q+0yNCcqFJ+1+2wrYjFLGzhT5LgUH9G+rr2PKLBxKYvkWfP0Z+ZOWKRb6Bkx
SpS+8a4afE7u4hHenhGQ9cOMyIh2BezJov90woSZBhKl+2oxF3WehDVBCNEkFRUml7i0ABhk9z5N
TMVCV0uOaYqhDGDUukGY70dE42kwMiKfvSOhoacuueTgVfvgbQowMMXYiFe9S9U5atcMGvrVpq9d
z0vUJBGBYIO8VzJyAUOkr8jV55U92RdAZhcsJDtgN78IyDq1xLeu9KJ7aYT3AZJ+3XSav/Y9FtWW
T1/Wo78lTVNrce9mKUZnECSs6XAco6z+NLSey8CsNipvZkQw+OdT4zHWJUoe4FWjr6M4DJIwM/9g
GEMNmEICYhNx5vr0UBQRh4Su1pWRy7VLpJttmy+ypMqsTrOZ2tjzLO7wC8A9lrtmEo+Og7CiLsVB
61FSwSNYkX7KpXruYIYxeTZbFPbUOc+Vu4e48TkaI36djkm137z3tYGqCBG81asorCV6Nd0snjst
enML8WZG6bussmukY9PHlsdWMgYFQMbMkDnFpgBGQV8C6ED7pQrzZ1GjGMWXV3T6VilvLbL4bgI4
ue+QpFujDXC2jcO6de9MN6/3Gekqo4q/itz6bAncgn+ZnbUuu6+U+4QhFkVKqd4QzexZGL8O8fSU
w6f18fz7OfWUJzxaqgauh5+8+CMwESUx+pnL7tSFKpS9j52fbdoWf/JI2ymrSF+Ni7OOZvut7bwY
AINxbHL/paxBQun4RYyZuDjYAOsEwft2nJt3tudXWY+7PA8wE/qI8mLPISyAQtZe5OkBposWIBIL
bDSmzQ95W59ToHZuQ0cwGfqbx4QFbZk+d3uoUtE+5rJYJGhHEiNedzNspBIyjx38eB25cpkBir8f
0UGNrAnSrCWMNNk6Dqia2PYv2NzitVHCxO7gpkSJjNG05C+5bP0llLsA696eJ4cuJyCNHInvQ5WZ
d0nK4j5Pzb2fgT+rY8R1SDTsMIjxk6QYjRATio/OHfdNa46bupAPJUC4oE7ZuzAgC6Nr7HbTvhTp
Mymo8GA9lIQku/FGwFLCjucwUfdykA2eVHKnOegdSubOYefUn17iMElbkz4gPI+9RQbnanZo/rxH
v0RUWhDIvCoBmdBR0p05WVgJlH+xyVVUm77VSEyI228h4Q2bMmjLnd+UxNUhuxt8ltYMCahLA9LR
Mu8RS244diYxEENOEHG0YOnm+pnsUtTEyXc7aePRbrnxk7xMgBSj8wh9pIwD8uWM4iGOJLaVgWsz
MQRbhLChKMsn0/Kbx1ZPmYXIjmRJluZa9dk5F73W1JvBwVM4zBuxG373sOcyxaSCRHvqgO+h4Uxo
wMBacc0VGB1Ly1IY6GfDFXfXGgR86o2LatLqT1ZsPhdGcIUWxhvCaBB0GlFXektyuyAvkxdmhDGs
j/Xhtq80SFfN2gQTHTtsFgamAXLU7QzSNiLjG6g7W+iadE1XWzF6nX3a8fxZ6WinlfRfhHPxhf3O
uC4KyWAMh9ik+p8JKjCm/GH0sCRPGv742YA5nTFIpG1tZ474vELIo3OJNex7JMxNP44r7hRfecP7
xLzsPq/yhka/ysAZh4NLwcU84kUPKPCzMnqtyfZAWCkf/ci84pxB3O3CY3HUA+vI91wWE5x40GBN
/GeIGTj6Ewcreehl03/PwUo2EJm0Vp9Dhy0owRJirScorMVQ/kaKxEkxGo8ZIS71IEiFxeHEuMw+
tsvD7dmM4gdHp/ae2Z4TeoujMVvsltS8xCQ3OUK221NAgDz9+1+3Z/7NBXl7oAobCbakaYT7GS3w
z9szMiT//ez2b//48H/6lL//dvtkNBbV8e+X/ePfSP+BoTNXxtqZIzwNi3jt70Mam//1w9t/3P4t
/+//8ffz8lQujuHl25S3p3//6//+tv/48f/4sv/nt739ev/la/7+4pnnJP/+/f7+xH/94z9+5N+v
+fvH/q+f8q/vcPvE//Vz/vH3//2ut//wU6cNi6T9gz3tewzGKJycNFRIQveyJLu+L+G/kwKyziz5
5hey3vbTJNed6ZqbSQ9vh9jtwZHACeZl4D+Vf5iJjfuubPfKqtWxKz45vWrsmaBWzDwYj1GP97gx
mrAZrdeCDvVYkbm2Vb12hcjxLfw52bY1RVI/MzUa2Yev0xYZYiArLn4BHL9U1Me/D2kxqPXsJxgO
9Hwn0GztW8YzVLs1wlvIJ31Q7Aqr2Po69BbwhxEllncvzfxJG61p6yjJvaas3F0vpb0rfo22Z++d
RN8kg1ns0O7fDWnfHJXKyfLTehAcqOzsxcauV2W1T0tAAaPxi1tAua0yDclnGwOwvF3r3GWYCgJE
liw0MGIebaxHB+ZANK642bXlwUminiWlWzKhjbpjND/GWmIBckOfp3/cTp7Zcf59gsJpYuaia/iW
JHApSgW8j/NihUTZQUjW7allQDFwcEH7ffebUE0swp6OajAJuA1l5kCWETbHibQi1vmvrIMZdubI
LsCxBIIWyxdoynQo9aoE5jK+p1aHxCnPtlHlEKXI9EoYYdJorzPGkDXD+kvfw97qBO6IIdvBteHd
68uFykQpC5yFW+JwLslYTrjq0h8QvqLN2WeDsmbpQs4pvVxoaDlE9DvV9ySxFl2JseeQ69E+Itpo
1aWzfVZE/KZYQoKY/qg8kThLbNFS+nkgVzaogFmbGPRn3IOrEqkqoDDWp8n43JU12kHNVGsiKe6M
92iIPx18yMjz/S8vLtaFLVronxzBInL8zX9wdyY7kiPpdn4VofcskUbSSAK6Wvg8e3jMERsiMgbO
o3F+en3MHm51X0BQayVok0BWZURmuDvN/uGc75RkHaK07K58GLuVBS43qXv7ZBntczAHLBMOY+xd
c/gZcFPx4vy4iJRZI8YH345pHrTwV9pZT8YQvzPyfcfHQtPNpiHpG4bx0EQXo15x4sKdYcEQLYMG
xZAyjDuT7BJDRrtS7+6lMb5McvgK9eIlBusZd1yuc1kCIvS5gtIt0mmXWS6izrx7SbL4FCf5pZiq
R+bu5gmIwTkg0BnVVbzKBNt9Pc5RKaEpBiADZITBVbxXxzQPwrXErbrMyeiJbY8FZ25/ih44V+fS
GtPBHZ2cKFHQjlE8sJuye/fQJwk9VjAWa9MlKx5Q5qIqaL1i8SI1PyXbFZ+PZg5ouLsbjQVWFcKt
9UQ89ZqBUkXldza+yCp0vn2Gj0mZjosSf9Q66vvdFEOHRW4JviWzH2ryHLal4FTptXUqs1vdU7t2
LV4nVvA73G64Of1mrdXmByGmtAr+vSQv0+i78CH+JkjnRWgxbsBOPbgWqFM/QUuDaS2hBOjcJ3uM
Gt5875tI9vu6ekLMc0h046UQ1L+4Tj7AsZKAUHVvsc7jLRF8gntAlO5hBiQGBjE+5C8HRBJTpktM
2TLvh+Ragq1Y6m7wPDZCXys93CobZSxIIkn1GG6EUizRUv7BgW8dGOSckqb4Mqk2Qia8trUS1CJ4
Zg6NbjOlbDmcMb5u7ZJ3HJvqBG1+GREWV3QRALfgTiYNoJnxGJSfGQcQ6XNjeWS5dsgGVO5BNFxk
xEjepaZaM8dYWfUQMiQfIgYmJskLYMLG6RyXVNQOqKJy4F8SmMUyxQUCFSV5G3lLlilyC9fQL0bp
nco62xRknYweHQoPRbAVmkLzmVyVHOWSHufi2bkGRKGzlj6iOzY0PWuX7pfuWune6JyXZAxvYfgh
ZXRlALNQs0ULCnJPwo8R5sB1hn3RWns/ErfYD00KB/ea5qQNhLW1HFR5pdo6ePi3abXzp2oc3gc4
uOi6rUOCCB+yFpGFRvQSaP7SahgA60pdmjpeF3rzWYdsTho+IFR9gKSVkUKbcZuTOQ4vqsrkofHA
mbDjTQEmMnkFX4RlMxMf0+Tnuwx14ELM7m8rNb71HGo29fZ0KzLvbZrL3Y5WfkUM0ckLUXCkQFh1
91SLL9/yXkpQdlehl+cE8QjJvcbWIy2OtzxdYj/ZwUJN9tMYPjcRwKyhfHNtXFc9uVzcHNlmspN3
dI2kNI/jmRM7aylYMSUdW898i6ZpWoK6Vd1bGRBEyDWOBCn4bAWIObqrlzaSCEK2XUOsgQVFe+Hm
E1udy5ggIQbTx6Vo3ZEJ/qHmeXo9Zp+sUn65hfmjyxL77jy/DBPngAFyF+byperGZ0/ZJzkrq0uF
caAQ5ec0EYBT4xvAo7AzirzddOQEa3pqLFI5H5cFgQs5k4M4iAi3kE6G/2FaI4Cgyavy20CgAjrz
Y2abL9JHqGdYFZv86sUoGjIm9Aqkje8fbfe5ja1Hc7RCoIPtvc0yFni2/PKsGRaMgdfrE7oXI/4A
L5rt2Oix89fP5BmthgpFtjFZJv5HioMyOCAHOSWKh4lr8xbV3nGnujK/EazM9mNgYtxNbG/ylCST
iRxjwyU3GQSL2QWXxk22QRutmpKtfu2BRZXjNdNDwiAqK0LG85OEIT4vPnJD7kNQmIOKGJNVmQ8A
yc7TWWZ1H9iNAB5HWyLq8FChE8ZanW5r5YNlbaE6Yq6HGdk7CytwvouQQAiBVWWM6nGrqk/S6dlP
RtOlcJ0UD3C4CbPhCQM+uNUUREfs/7SDZe9YT+6qOjpanfsDVdbdtUa3r/1wM7IPYl/0exptZn/N
SP7/NR5WSP1PcVz/JSAWAeFHw7LzzxGxv7/kryGxpvjDMB3+g2U6YJ4c4x8hsab+x+wP0D3TsixX
WIKIs7+HxAr7D/6ktHUhXdu2pEve199DYoXzh2kwA3el4aBbcQzjL/9GSKwt/ktitUAp4riSU4Pv
as8ptn9OrHZ6/G1MdjUEN9imymDCeNSTV7tx8vglE0MDpKdmImMN5Q11A550fLFlMnZrP44u0rFT
mDAIuCz2ZqtqyObPF6dzzZNotcLZuZpa+YiWNrZW/8rSyT9qFha5qsIJDRyD2fJBTJN5bK7krIHh
a10iK/teHsXUo1TRhr1fJrh6qmxtGGxbvNxjC3vBW1oskymzTlRbMP26mkmOMWxlkdu7ML0fR8M5
ahiXjx3sVmYuxR4nyY1k6LOvpnGjE3XK0TO56joA0Vsq1v6+430YYbHm9B0Gdc4n/3ni2faGabhY
BKsNJoPLElLWyoebkhgqWra4dw/WTOye2JJiU1wbOtBfqxeHarA+hgQ1grAIDKhNrqjfv6g5onZO
ilqnnfrWibNH4WeysGoKZEEIghsbTprhEVw3SH/rmEbPoraD+pSz/MhrICWh13Ld1e1B5BCslQ1T
zYWwCwm875A4gieMEl0u2AEGqyJr1K7VIJCNcuxO5WRHi1gOOjMasutN49YN9C5zXkzoTetKR5Ge
fhKEFJ4g4m4NoyrxeyrOee6ope9h3yFLgGAwQ0vXJCXkV00FzrrVQK7hwk321DNXu3BWSSPCQ4kk
iEluN0BjLr2a2CQbsVPaYFU0KuPU2OFBiKTa5339iMOo2ho25XBTyYSetCzO+fzL0CcPJrFJHM1o
9XyURIjyvtPJYiHpPEImrRaRU6RbZiCQNRI32roaiiMuHt/wrRuy0ZUCpQHyLz5DCk823IW8mGXD
eiBJ0frY41aPRA7HnpfQNPVb4UPaYgD+SzYFm/T0wYmZJxWE01MAwwXE7eSXpHFGEUn1c5VXsg6O
VBpsiItYSFm2D3PuYEbIjTu1sB70YTPliF+oesYz6vBdE6XfoVdX8ICY9Mel+8TCSB5YualnG9df
W/cS9ClCsfm71o4jNtI14CXl2b3nEU7V4MrobPvTyImF9KV7QkcaX8qBZqqKRUvnOOAR4AJq+eRk
RnFfpfPHHXnkCjEcmpbGvCjFGi0gfb22+q0mgu6xy9kOhoz0+vguSQqFfGmggBD1NqVQwIJs4Cob
HkxN2ItOb74MnYhYrT6HdP9rmKgbSA+HYmTUNlTwMUjWeBkmdme2O42rSdNvgdeaEPUTG46OOuJI
Jwap81eNqbJjkYMpLnDq4RKvrzKOnH1vmgebpdBSowWzTX08BxXJzbkje9xjszTHscwP5FdklnTR
V26VHES5DcdKObvS1F/BYPu7KWl2tNXVdkiMjdbadyhszh7xWXezXZBpKHoraMdWIkf2zEUFwvY2
KR9jUf5UWyxRXFBELAjQR3ux/B67giJW2uKA9hRFL6ZblPvDanT1Z3KwP40MVbRjoxQt7b7YZlHx
M1dji8gfnedlnwwQVkm/2kaZsxGDJ59Kb14DTO+GNXPvXfTccwRroJz4LogHGL9ELFTohSznpRiH
rag0sBl9Lx5qNKJUNv5rT6DIsQSoxdY2vzcdyAB0iS8ZnMmqgHLRgFXYOgbc2VZzg10YBmjY2mwf
utWP8FJx9RiCePhEV1K5PrOTeEG0MEpMtrJI4tsXE7x85Cu5MXlalm06NXvdzR/7Ul87Jbqi1Mtp
MUb/aGi0BxYSBaSptbaROjZ4AhbjnovBxoEQxwlBb523g9vOqMI1xm5X0rjjyU+PynhxUC0eYnWH
BNA7lg0zkBazvu7WJG5iZoVpThaxqs8ia+ND47YPpLlBqNGwtHkudCSmVSOANEpTe9uUBummBT0Z
PeWACJV4oxSv8XoCZy6BTHrd7G0w81etd4r5tIhXiHYgsVbiDTGPu2ZPgi5S/UxDdPLmXIrRCCow
DoQWINY7jWNC70ZRX4YSxpQxwMMnTXunEKttJpkYOwR7v0IcTbSILolcrr5SJa75OjtYjuvuWKcJ
pkQVF+8UndyRnG63JEvHZTGPxdGgsQr3oU+XQGRSvYqduLzJeAw3rgBo6fXZMW6KbjHGVrJpkBIt
9YSxuW0VN8uKXpXewoFJXaIy+mCWX3IXIeHZVDix16Semg+lWwFBrJurQqKdDb/3vMJbJu0lx6+H
g4T9cQvoriLDF38sfY9lAWLjglpTJrIEXXuu9hkaEzT1Me9vv3/xe7xZSb2xC/bbqsZfW86u6oFd
YwC2xwSysTNT9wZqhSJC4HAMaofs1ADtstU/sY2I1sgoebiIDCuLHSdId7PdFDaV36V7zfe3kx8E
fNRATNOntoQfQIoxPpJEEpZSwtTxt8JhXGi68H0gNB5Kz3xN7IANlO9UqxwXO1uBVh1CZvYIk/Jx
Ad82muRrRiGxabzZPCTQQjHggKslkz3iJZoiLKdaVaAoUDMXxuJu/z36nOz8joanWkhVM/QCyH+A
wdX/Neb136qbz9FnXajip/kf85d9FuXIxyls/uc//1b99ffBdzGXq//0m3XeRM14a7/r8f5btSlf
yjf625/8P/2f/+3793d5HMvv//jLZ9Hmzfzd8A7mf66C51L3v//52//tyy4fGV+GAovKOf/416/4
a9ksvD9MpH7UwI7jmNTOVK39t2r+4y+G94fnOWR3SoeKWrL+/8+y2XD+cBxXCNexPUfacq51/1E2
yz9IENJNnPqY7kzPtf6dshmY5L8k7tq243AmmcJyTN2QtvHPZbMCbtPGJAWhvs7CZKm1iDU45pyy
ftPNzuxZBY5YHV10RVTfd13TWcBtXBNrdyjqPl3hq9GTC7LQASl8a4TQV8GVuUdLhhS/Vu/3AUOA
wkieXJSb1rGEyNztnCquBbSeMPsZ064OX4wBDEwaOs0jlQIjrNhMYJW1iAG5NEvVPXplazvnTLnk
aBC5TFRRx4Iq2uU+Ettl79rZcBSKwx6+guPUKDY7C2cphgnqkj5DA+uBJVBskqPiNvKag55oCwei
okVAAoMkv2GAGXldgvgyyYaNXoD3waxedV+daBkbVK72WusWEzEj6SMSKwo9jF9Nd2yLq1+g3ltP
dWMhSbQZsm6jvE6+tB7f4jmeMjhSocnWAaRUEtoEcZItsEB9RqmKe5zBM8cGk/s2TuIHEbG+hMGk
21A/qQ6AveK05H/i2HnuUzX0L4UOK98WM5gnR/Lr8cR6ZsfgscSDU41J/uZ1c6qFG2soFvuSl/EY
92NUvrtU7OlHxE4jPfU2quqP3lWpwhY0uvk3J7iECGW6JHmA7yTvizhLryfjfelNMd7h3LUSkFZh
CucGy6/p7zMEqFCvzLaKuw1zdmHdlbBMjLfMCh3x1huEsSwo+VmbA4M3wE8y6xt2M//BuZJ6U5NL
lUx50zynvSo+dWKMeavQjASLlLAVB6hGFT5HRtjs/KHimJwII8YxSZYp+DD22y37mNlmbBS6juiU
UiLYtraB8qiTwUOPjYXqNXSCl4DUgS/NmbLvKaiMeMcbEWEslH2RXv0O0dVCaiJC82QL5yIs5LDL
PusLAy0Jjo+lK8Dkg3Sq4MqUllM+WnaQqbMcDIrICgBEtkYC37g4jpHMrBzUIqhaR8t7ROU2eq8D
SGbrQeBK4+ejahtfcFxrXbIcNDiAEDSN3lrK3ERS3cfDWG9If3a7re/LMDu0JjrM56juUGHoFd3S
MQns8DXXm8j5NBXevwM5PjlMGWRqwz5jLZsfhywYv8l4N1hhICSgD1yMgZb4OwIY6/InxncYX5Rl
4pcQnpaqvZmUGQJre7SfJpJ/cyi9VvWhjYV6M0xUruupndlaS0Tcjf5FbmiZbsdxUMhEVFfXXFYc
Y7sxbQd1JMsSbUCctiTKlXVbuOh2yqZvt4ln+CZWPfgYa481UnfNW+7cB2BobbqrJktGR9XheUU+
yGCbp02NJuGdvl+a6zCjBN+3nh9271bKwbXXzZLwh95NKfNSEjy+kP+G6Wc2Wx9msoFeorCs8yy+
dU1Q1fCNui4+5Hy36U2rM42iDrUEuS/wGWJKKn+2I4g8Mt03PUjRLrMlDwmfY0SlYZvMjCyMUaBG
0c1iM9zuJqSN72Vv99khDnIdTRuCAbGq9E4VK577jJ1PEuUY+5vAxerRi4yoAUgg2BHGYjDFzC+a
cYgxc0LKkLz3DzoaIXPRwmAcOLv6slwnPpuTh0rXUaaHZt09EPZbaHddMstDHexOLMmSCE2k9Any
W0fStV6kkqG7GUNin7a9EoV2qlvwabxWPLDrgRJiTqubc7usZszCXeqOfnamnqtTNlqFTHatjIqW
aAJ8+B+qGUt0jLZTdJWPpojn1lnVpsAy4FLalJo7PmAyHGkuDW+cmglUuPJbWBrw7up7Iyms9imP
8K+faoSBzSZiz8FPYNT1q6+hR1xWvTAZjmDRo/zEhAmO36sKhE5lkPBD6mkbrGtEzuMiE652n/bO
8JBqFgKdPBwli6cxSiCujqbADWHIMjuHCuDMqpqc4a3Db1AvCRKImpOPYftFV4b1iOmRaRBw7hJS
a1B5B8Nw8fgKK0cUO0YzzzBzZ+ipX0HmYzakiTnwjqN1x/toORtHtyPqK1Vxum+hWk6MEHqHgxuD
ARbkHgVEeO6ntGCDgucv+b+opbbfxVyKqH+unf6fLKVM5n//m1KqRd/9Ff25kpq/4G8DSP0P4p0d
aiKBgJtVmPP3Skq4VFLCtDwpLGnSE1Li/GMAyYzRMNCGWdAVpUvX9J+VlPWHhSNTn0sw4XjCk96/
U0kZnMP/UkoZuuBbmRbfivLNseU/l1L8A+oYltNz7n64SfxLN0nMzE3rbNf1jTBKBup28ArV60GM
nMEdYpdA3cNuHJ/SCp2fL+9LFrD4/FejYxJH2Rcnk1iTtqR4dzUggCA5fnkF5LyZs4JvflVH9a/C
zfYZxUzVIfyvs4QokHKbC4Jw7Iw+sSgmMgrDbisnOS4UnftQFtegKZlm5f11yuoDcECBLGJgMKXy
o+f5zE4iHHtkUFlLx7XytTLHR3DhV1plkpvKNjnSyipZrITfoVIAAgNq/dhgvYWtEmySZNqqjnud
xhXOW2eYS81rtwzuq0MeGc9s6DYQ6B5tH6CyyaLMTyNvGecT/j1wWnprICWTaEmnW6dDNe3V0QoR
kQ/9sEudZolyWHHoEYyVmM9G3+4a3F6ANOHZKRJuqPNWfc65ziXB/iAjNRJZAOejC7pR9CfcEP2B
SpH/nAHjpFk3DevM5A2BCCf9WQH52LR9bl87q14nenlvjh3tGXZHkebePbNiweZQz1j9jIjhM5tU
B+cnjvVyy0fkrfBd3DgExcg0fRrRJU0xmYMJXuaFZ+NoCT1GP0Y4fJVfNRv67SDwdUv3PuSH3rW6
B1dydiKEWeJu7BLqYKvItY/rkYFfsKcvKPelIIUvlPrKCgZIlBGOafRpfoP0L+XKhZi7CMvxwqR4
AHis7Q2QHiGl+DKCEgPLGo+gZWMMyfNtnqlHh8gu1NV3jKmjdWqOP0jwYVnnw6uRKv4Egmd4C1MP
GjfVDh7TgKnlwlKnCLSqFoW/wiC+kJjG2Ialty/Rf6VTkK9o3ICKlooxcZFe4mk4JG1zggB0C4e4
hbpBnCRy6q1nATACQQUnt0FdW1xND3dIsY14K1mFrvSfLCmfojB5A0y0ymcohE/uGg4RSn+3xeNF
K7LtCdwhitJFTzO+jmLyNkF3z+Uj90kP5w2LTR/THtsqeJiYSuejxW5Qa84R0qG9M116DdUugRrt
QnO8C8ukt9jP70NdO7sCLZ0jxXqIP72EoDgK3Oehhi6eT/naHJwMIKWZU6DGv1gPoyGO76JENltN
C/GhsdAGkTRgXtypzD8nYXqrY9S3oBWNpVt6rG7j5jKjsXxdU1/M9c9hot/TdoEj9POftMEql5QT
EQdkFhQZe3e7Vu8YXbtF5kIdTxFBs/XtB5TI+IzR2S+dgXh1r8MTiLGzBhdeg0VMQE9kfAwJrgfD
lXKqJM7aqaJ+qckg2Qx+9oKzU5BHETB5qy+qBbwluvq9jDHn/+ArVqskbZuFaQtGUyilrplJLdda
+HXt5qgH5ttEQK1rt09eEB7DWcOfFJJnctyPk4rOMUNKK/4ZNKb3PiimYgheVMSOvNAe/KFuVgJ/
NOhVaws2Ul1haTtlNC68GOSIK+pjU2J8NPpLlOHPLtua3b9OPhZG9sp8bRQqSZ8MWFt67aaMUKK6
ebWGMIQ72qmfBnl2IvA5rn4naWrhMGJ89YdijUOQ88MlDJgr2jhIO/kNycAXIApOgLJ8Ih+uxycB
Zy6GAmi1LOIlhElwVg2s1gx+edCtI5CjZAWF+aatzQPM8K0fDsdKtxEpgUqhlzRWWUwwqJUm51EE
Zx2Y4saw3B+MrQsvyNeVPeQoAoiJM42LN0X9ti06wIAg1QIfrvKgHTRTv0umYMse/1vGxbefg5zN
/fSltWDsjuoka3UXGjnPI2Yzx4IpkxOGRjMHTGlwi5BHonyzxlhHPxS2O2ZW64gt19kc81c1bxw8
k+aFXbm2rSVwfmOSj2WA4FevfuDHlg+Yq9isH7CtuNtiXjqDN7wNutFswn56y62POAuwtQjG73i5
LlYTgQc5smpaMrXTF5B5WAZVp9yMT4EqHttOsnlXaKYG7ycBakzACFoVumgOfDQ+vn1INf0Sz41i
l0Wv2SwzHkLcI6YJx9O4cdLs0RjHi5RhZc9byuBQu7RZKJddll5/A6d7w/8w24Os4J1gyAqxoXCA
1Sy3/A9CTliXl3aCkttMyKZFU29ap6jr3ocw6legINHuFNYyrFux88SPqPFKGzrz6EGWWzhZ0I6y
RTw59nJqXCyG2b0TatexEsl6bIDXRPWzwNnHKR+5+6r1UVCiXJCW8ygoO3e2DYKhLA+ZP4N/jZUe
609BwlM7ComowMp22GFL9j6odq+0xHjKq6nf2ZM4Vh00zt62txOuRU3n2ZlTHx2DpJeuJftvyqNl
Ia65jx0oxbUn0LTw3EBxM3VrrcdVR1ORi50jKHWtiVDtyU9Qmsz5Us7KlHl6l4Xd2uhzeUPYtemS
IUCR7DQYOfOXCQPGSdiJths1jHTJZD10BTyQqlE5zDCydkjUW+PxTl9l+tGHyTp3lCSfHq0/psCL
hrmZ0A4kjQA+WCq1t0JnhjlimvQSwko9UOlNDreS2NJZRcLoG93WmASPHm3XStOfmsFiEQThmZ1H
ypsEx8S9FrA7YXEw9lTac++S7lMQVBa506tdRa+5HX3ZI7eHpY0/WsSOMUczMUtOQgKxkpA4KIiL
O30KfzphsmlwMYomPPZb4ZKPNASvGgkhRC5/61QbgtP2TGra64gAcDv2YpfUlBdT4G7SfpBbXp2j
12JCJLFJXxcTKaVebqYncCcMayv/RtF69tISDgR0di96aQYj3wZ5sIWG+yhI9mLA65PDjac9tSEo
zquYREp/NQ68nUbvbggWwaOAFz8n+/TOg9kz6yqejBK7kFth5I0fBj6mY65OWTQ82yJI70ilYFa3
Gmo3eTDIKcfcTV2Jw3ObpTPQSI7nNuPSnEK1ERDp8a1jyapT/Rj+CgosCBNV7R5CPOBCYoj9kB48
HlgxWXG0T7yQO5cIpmjQn/xIIxM7gv5KRPSxBkXS1WSiW0n2weTsDsxDsoiHquH6JmiA4UW2UoAE
sCpCDkC4uWZUP208M3xvw/pI5iMSqAmtkhF6b+RzZgPGZLikPItGsQVy44yQJQIvIlA1cestqTPY
a1mohkUfbsVEHj0rrDYaqmOjoocUjyRBn4MBhcZEojJ7JywG+E4XEoBq6996Eu0xYNxcbKPUbQmo
gSlcycBMqE25bBuuAfYZRrOya187ixT/o+uqhSzMmx2rvarpuIsS5IQumget8H41ZskDJbStbtX3
yHCQ+rnYUVIun5J7JGkCzL4xTDe8MfxQSGAKQ312JN0FAZldhniSrvoOxNjvjLh9LE1MCEn9QJTV
Q6yKJ4Y9UJYI30OMKh8yopM2BnWNMUgoMrAXyxjPD3e+uSyzbdOSNAAIfL6gMNUL/2D7y98rYQHd
emnD/FlqdXcsTLXROM9O8IcQeNEqbzXZfnEMaZuuaj7DLgI02K0BrKhLYCWAzlLS2nXyABdTkO7Q
Sq8DPXjzPAuI97wPmceoYZBhwG/NmmVhfeeDgNpQaMfUUqim4VytNY/Y0rp4YW5P9p6eFvvEMk6l
5T5YsXtm5oLmgF4jcRgzFBCk16xKGRe3vzgiLqSm4TuJZ8ytZ8Ec01ZGP7wS1IHRwxlRPNpYqTWY
LhZH35xnwBzwHdfFxTfMBq0eiGzph1c//YVYcSMI91waYmSfAzJzCcn4iqP+SKXxps1ETgLT70nu
ZWZB8gzwZjKEaZMiyikA7SHEtq69Bjo+bFhd4xZwFMKm4SF3qw+3NcqVFJew6B4D1sCsZlIMHfkd
9kOsv61yKLAYazVNBIOBBdYguu82Hj60ojePuG6PRSfEXY3tUO9CTG8Nmx3wkGvJAG5pk/MspF/z
w8MH1fOm5aJyHxMdEZUuEVtNP4YJJi6YmiOsvWwhHG1XaBkcHPQ2K+4PoujId1ZmhTPonsGhWCbm
d6ERW0bUB4GydfQkCp7K3CF2AGNZ0vLWdKjWtdFeejwwShjEq4zRGtfbTte6AJhNcyDVHjJwcR9B
iF1QQEK7x1drDCY7cMFaTzVrJx+HZV6TjSpxo+XMd2BJxpe6QCMzlkOzcrOlMaDWnCbUo0MHn6XW
bhgPD6nBLU3szrKQ9249qDXpPo8VzmfwFxQIScVTqiV4nrrcYTLvWN91hMnV81gERCEm0pZQ1Pip
byP8Z7YFC37eL844PM8hWqPEsK1xiNlteutnNvrQFMTmCHaEuc2516pllljNyoqrfTmlDglb1r6P
kYuPLRYArTXgEnfAA6p3Cx3v0E+YugF3mEa+TsZZ3ZwWK8PGdaV3/p7QQXFs4nrvghRbyrAEtmVE
r646YrKlJ5V+j9vKBcikgQiO9TvdcQ9gZcWyJrB55Y0H2drN0ueNWddOYa5wHtyF0cWperWCS8ec
jttxEmRYSkTzZIe0ZvMaSPIPMBxVpct6AR49jUDEcFdf9UG/hxZ4l/Qdwkqmaq54ykS9iGPxk4G/
a4sHyYPNTHGvZYqODCZLkfMJqaW5H6qAoTgfRaJOrzYGzeWICFzSz43vabT8/beDCUVpHz2VcfSl
BQjMY5IboepIzK0Yok3nNnvWC63bo2M+a3q5Irvc3iHtIF5UJ95+gvY+OOIzEazMiWMFHkKlKANe
nYIAFjt79NOZ7Vl1T4GHRU1a1Rlf10fkh+hTslfdhtQfP1UmIJYujq5G2m5im3GOILCa59MM7irE
VIuqnhFccUYjle/dSn5S9+wMI38jgprMGxua5qS77IVajObpHHQ4gTJeTX6k+DQNAPzgMmRyi3xz
Idpoo5OfFct7wzFOhsX13SXORhr1Me2begFdc1v3Zr52EUyTgVrnGyOpXhsnvsUoMPhnnM2pvlRC
7aswvsRNclMxhaGlvuqOSHFmpDuvMK6qjm8W6vqlEaXvVVN/2dTZ+gcKB5CsgbwPJnRA/vCYEd4e
jF9m7H2xH0SRBIVfDdUvPzROmpBbvZt+0n68Bj25mV1aHi23v7LWJCIoecxS49Q3auNZ6omt+Wsv
q2NXJ7e01n/qRn1FJg21r+86PRWEGvAdwneViFfXnH7MCPwa8nWYDOoZncUSns9mgmaXB0Qo4zy5
RGpev02fTeZCDbfDS67bJCmDUde9dZ/Ely5P3w2cmIhoKga2D0qL3x3P3oyxwfhhWKqEUVVZRGsl
0abIapn5aGFMI3u1M/7ihvBuh4hwbXiMpEf5KQC3QEBA1Hwp7fC9I0p7WQBfQj7F0MhQT8DSCZNJ
b/Esijdl0KzMFngxoaWqu8smcBnJ+Khx+Ib1j+XFFxdPYVeyaeuYpJTdu81cGQVjgHjNvhdV9zj/
FJpPmsZc3KkSYmrdneG33TLs/q4a2GAwX5HuczV9WrTbzaCevMbF/JPyqILpvYokuU6i2BMJgrbO
L96tAO+z6e+kG95aOCLCCD78RKIC5mXVlH0//7w1azDLjy5ZkrzDiTQXnAsUT6X3kUbRRgb4wgcS
LHyypWs9wYJKde5QU4A1ieFCMCSfR/Ghpl+hxbxU9jO7Q3bBap7tcJ31AYdaZX/4NlKKNg8ugN8T
yrXiOvBkhWF4CUMFechql7UyngMB6n+EEE1GEAQQ9ExWP/sz+/I5TXmjHAy3Sskjjv5fgpDfbIgu
vsPKWAYdiqLipIvhhDj9lxpy6rK+MZbTiPmXIxlNwbgqHDtBikeehna0suxCesCt89QXUOSWLShu
p9HGcwk7ATQ2R49LZRqWbLTLYT30aBx1Aku20DfQ0vFEYKKhPdskQ/do5ZD57OgwfYySm1m007WI
jFOn6z9DkX8mqFAWiDIlTCkCCII+uuQWL3Rlxg9AZi5VPC8JeSVYZtEcchZX8DF0n0FxxW1RhL2x
hDFyICF+w7324cn8e377HC//1Zu82mUS4Ovy0FpTCThD9d4wg/SjAGpj0CAyr0swHfqLGdOuMh1g
qXrlozhQ44r7XqA166YTFEFjJ9PkHfTM8n9RdyZLriLrln6VsjsujuGAAz6oSajvpQhFtyfY7pK+
73n6+tCuysyT51geu8M7kQmkiFAgwN3/f61vNRAhsX5+cG8aAFEmeEZsekf7UU8PJWLXLwp5bHxs
lTAuXGoRpRQ+J/YnVGScayl/sDRBM6ZQGIf+tyIZmJgNOqv97MWV40dpRc+lIOKCQPFiY9SYMzSt
WGqUYHB1WzaVISZARWG/lR3EYM0e3kcZFatHx+G/JU75H9RQwYf+dx2V09cfX/2v9fev1Z+bKo8f
+tVVkfo/KGsppdO2+JM4xTL/MQu5yZDD/mjMcpM/WipC/EMhS5ll3bRaaKDyCX4Xp8h/SCV0XQmL
XrtlW+5/q6XCbyryZPTzbPfj//zXDJWepTMGHw65N9JuBOx/lnT3nQBI6DMb9ifoBcBwovhI4fQp
MdyfU9AodCVkD7We+okYeLHTmGaDS8uemhom1DCUH9ZQXivIc5SH42/28O1Px/L664P8r6xNr3mY
NTWSnbmh88+fz7KFRNXOcaJybyPT+fPnMz3azVOMUKJ3QCMRNo/sltQzozDHRT6aP+yQmU+hA1iz
jB90RF2iPBEGjm/50O5zlox4E6kxRq7+y5rwS+H0bz6Z/NcjR2/LYp7A96QM+WhVff/6HGb+/H/8
b0mJk/s0U1u0htOmIiqJ2FLW7mZKjkmob10W3PNKloFbdHcEZcPaKJt46WLueGpwsW91ltBPiZqo
4RMZY3HHXMDVu6ex8RYmOJfc8meZCTpXLeG9wqI4ZNwIf4rBhen0fGV28APNXyHvhAxuJd8zcZIU
HpeuDJ1FU5joQCOU3fQuKFCDewntbwLiI5MrB/Ei8gRSwCmVzNxgKcxXj+7aAgqr2rqFj01zAJKg
Boc2DTw5XXOO0YAqEPpfsnQ188TgCGZuAMcXuteppmL/91+94gL4y1cvdctWOmemshxD/8tXr7Sw
R/nOqVkEEhyySWkfe9V2RBRPWg3HsBwpALYVJAAIh7HhfhOgZe5VPy0NOhJbUaNyGADDIDsSWO3G
ZGExNiJwPBmqfTELR9+ahMxtXUlsLyzOE8adocoNRiU7wW48A8V1jfSsyZr2QvVzwmgr1m4p1cqW
OrHKvjaANSCqxQWp3RpWdabst1Msk/G8+izHXSwOLnUek3ZU5RFPJiZv2rlZdoinLlqNjm8SsCzj
rZWO74FlDGvHISLLTPHIaXJkwGpBs3f3sMvKbe+5wK3y8UyiZWfC/RCGibFqyr2FAzR1MZnJWdaj
fqziQmwizMZPCN6jVWXrALrCAMHoaJsYkYisM2utPdh+fRxmD1EU5LfMsK9an1gAFEvqP2PyLQO4
w/8425RALxd6pG1cy/7IArdehnP4jtE1S9H1/tGysks2sV75+1PA+HenwEMzpzijsbLMr//pGkuY
yZeuOySLuPNJD7JoDxa2OJvlvcpoJVYaiHZN4FjTBOnLgoqudkB4dHOTmoTfqqLpR+7ooLRmOeV0
FFlWQO7s5RfDMaxz0uYgwjp/FWjZfzh5DZrofz15CU63pTS4czk2je9/+uRZ3bgajolkEYrmCFDF
3mUqt1HOJzh2NY3V52TCYnHyndCxqUUYXBcZ6QhTBJV/8PGNpQO214hQxPmlEF4i+Bxuc8jul6gc
MKznNDHldNfbEKIJ+V1PjdObT06sTnGC1KOKw3z799+HmC+5f74bu4ruv66bugFa0fxL+93SBI6W
iLPJyoE0wvCsprhb9lGu6Nf0S9+mwKWXn1l+Hr29raHfFxN8XlthZLc68gEM4z8MEOY8QP3zR2I0
ZFx1XJOQEPHX2zBm4rKksM+ifeyrtUla4ZLsUcgfNCyVOx07L1pzm/yhNfqMzJ0h4wAQq8I6QgPG
cVxkkmSJNljoIB/LKSMbw8gblnoe8CGrXziRRflXYbcmkomUHZRpRLp6Ty7XYRMUd44Hucg+KZT4
eP/T8f6Xs8jCaMXwN3vC/o3hygY0QrQZFQJfOAi5w/IeAwBJumAbhbCKdbOnbhARxwGz3ZcZfCgi
32lcjt8Di/DmmJv5wq9efErwK1Bb/Bom1X9/Tqh/+QI4H1DJWsxHFHMI9y8ziFi0gEacbmAcxOCo
U6iI3XoO9spuOn6MY9PAYdRmVpAlRsxUej3utWAgtRw11Y5iIm7yXt6SwqpPZZH5L8Bhqx1FHATU
ZiJuTvrFFZpxE1RgF+DWqlWI0jyfgZex3jsnPyifJ1dhFaWt/F6RBnPEGZ++pf4cY+XnBlkqOGCl
5EQIHfvb0KrsGFhgxMrSnpZTS/MIFzQHKKsoO6pP9FX7rEMUgB3awkOJqg5JDAoKo8V1ZZJFG/qt
vkaTm+6Uuff0wr5URIVPYL2OYljaWa6fs8C856VFc9EOb1EdRuu40sQqLeVGc/P6Za+RnXqqHe3G
ffpA6NTK7dFRSW20tlo/WE9Bk71YKf0vGgL9NbIt6t12ezawSq0TN2F5O0b9gkjAaFNmVg2WKDg0
ph2sXLN5ERKVvD1lG0PPM0rn5frvv3QDpfRfrjtaYJLpz6z3EaaEMvjPNzhf75XmAcagOOksNK3x
k1MuW0kpymuXzAWdvQM0ax/GhrOnUP1V6+gzPPYnUGAzSjV4leki7SYtIyvdLaqXunaCQ4u57WjE
xdWNDe3QV9hc6nxsPlmT042uneLsh4b1XBfq9tiPut9etaDXtmbmt58IbJFPW+9BHDFARfj+E1GT
1zH2Gk6flNbDQFgm0VP1q4vfZN3gx1/58yZiNrmxBl1fDsNUvUajE+4mmUvSMHhVh7Cw97BuYPrO
C0iJ9SYQpbza8A3GQNnPKZji54K2xKqkObV67KuiwX626bYRpubfHu+ooDdvJl2aQKF48fGgwuya
qq47eSYMer8iCQwXaHQWcRCfie7Y9H6WHEh4j3/terz42CSjBQSGr5N1p09fnGQy8E4M9OKS3vLW
kvzoY+kZ6ujnXbJSKcNnhKD4lLcTnbHHU92ur5WHCMlCs7GSmW6+4rLv8HCN/kp0Nj2u3zenwRNb
1HZMWJsGJag3tDuJHPoD+fKs4eteq0gfDzW0eyq2JDNOk/PJBItFRWKSC+Op6USC3Cbiuv2IofY7
c2fb5mo9tiELd4xf/oZWBUylqbavU5kSNhTXaz9RwbpHc0Mw+lBFh2ZAWqIZ1fcAISZgfTvZAm3t
T0nWmOtQk8DXMwi0aaORkmP2lCxosVEIn1UOnQ9bLfqBy1S8ealV3roCwAdduTeMh9ox9WDImfNm
CChlF3mADmmcvjhIvY8ZOQ032yK1sai0ckMbCiY0gVbkc4V6sSIFNrwldujs9Gaez7cDHXqtFBvP
IsB5yA15BGH/ISajexlbusJxJD5sSLDHx5YbCn0ThL62MOd36KkFbIcF22qCVBHpkjRqHoJRc5/6
AfzpY9OQurYdHCapxOrKlyGK8xfeP0RygbhTPDN9rcCK0Gwz6V8FlqheNa/aBkAhb4/XEC88e7FV
XB5bQ2P+1JysOz22dIRGstLJKTD8auHEgXZ6PPgoNE9uWWmnpmJ204IUi8bQoSGloAAyA+GNUgUz
VCWCIzG/+48fVvOrJp2pqK+/2oESZ8So/UuIwLkzBIdHFPWG6J9pTVnCfE2JK4QHwCpnLtKMjgTp
IJvMOvfwv8+N/h5UiXF67Kny6UuBDGg7Bo5z7qqipGyY6Mu48uaJyIivNAvzZxLnjHU1KQqYsgtW
eIrsPXOssx7Ac/ljsx5aQLbzg0ZLlWyi48NB/HjoCk7xgHiBxVD01rEYwfzQmZ8NxmBnCnRf3Jxs
UWzJqwuQKkWau6pFRALIPJA5FY49sMvDHt8ihbyqN3a0uc3Tr01poDUaarqhvNdXY3EGor+xHz8Z
6exypH8AJ0QeZbYu+8J8bWNHnkVevwN6Nl/rectk6/Ga1BP78Vo9v/PxWqu3v177Nz83v+ZN6DCo
9Bmk+xTjDZawtgwhXTDTZvPxUMZ8GU2VTevI9Kdf+2hdULNLHeYmv+9zFKtzVUAfarporbhUn7GD
B2dv8vDIsfV4MGiXLgn0gTEED39Hu4YimHD6mzmoc6IH0/Gx1cy7yqLaSL1j+Ct92uVpZjyV7mBc
KLYhSpqOaj50fdL3N0rP2qVkgfTYwnbgnzLknrQ4houBu6ERc5GRBVh86zvc5qVzGVBoUnQmgbVt
9eSUAia8lfyFSuoTqO22XTugexGgROklibBgPpkJXYmgtL6MYZtemCQZxzYmk272riN412BzS7Jb
R05pL9fXgQn0NZ/c5mp2Q0PRmmf+IUOJf/1jL2kkwDCrkLbp/KbHC1D9tX2eqJfHj/yxX5r6axpC
Cn7sf7xVCkQcbUmS8xTSgKwQsO7doHRf8jA8DUQ8nB9bI0GzyzLG3k4ty3lJUpdKrlf+ltPyRcQ9
mSubgflaVIb7UifQNHCaGBvWhl/JznBPo5bC4A/iaQXwfXwlzSTdKAfjvZd346sKc2OT5hKz/bxJ
IFe6LUe/XQ7zmy05busw1HYmuPBjGDYmyBi4KX7RORNFEueY+Ja1r1hjXloXm5PptQfYOuNlMHJK
05K5O13z82MXvR9JL7gblopQxoWKerkz+av3Rocggr2zXDkq6EG7epTmB7rDj1dR38mbF6TLx4tp
S4nGyIuDLCdJaZX3P37bkE/XNK3UYqoK2myisgMIi31wnOZnragP3FymU5IH27BJpkuVqoo8JCNd
6yku4bIs6pemktZtnFKmm2w93uEaREZg0YpmhUj9IuehgZCRj8c7HrvQXv2wMUAcH7ugUhtbO44L
/Fi8v2jqnxjGi0M9yJuNXYQQDD977sLeOdOAXD+2Hg9xX0wbbAQsY7Qqe37s01qUfE6QYhD7fR8W
A3o8SXQt84T1cgmZHb2au6ZK5S59IMb31p7HqS768dgi1LK8S2MZhQxJjz1DQPJy4icboAzUOjr0
Ybe4a8QLysCZFibc3WPKXhRTuwsJKnzioIkXeoXiJYu+6qxcyfvt96ENFzd1A74nHRw7BiMoXfWc
f2aMVXFyfKrbWXh+7HFz2z8UZrOTpeHcqqHag2hlMJi3ZDMZ1xCD/LyBy2NTBAKRKZaUU2tpe1km
dELTNMGhb+OT9glbhR8mx0NQkoUtrc8EQFlYVsMez1C4jyGAdhgMT0QYyZOo0bCVTL5Wet/JkzE/
PJ5VTqQfG36SVhdE6YkrrkZN847gziVz8MNR5c8uGgWZMlngH+MhrW+WXtK49Btkx/zvaMJ+35ZR
PGwNn6/dhfy1j/BnLTAC+u8ad7k1jTo6pgpxZwV5aUH0orFvuGZ2owHFP0bb92TUVbzHJKS9WGYJ
h3yekdjO5L3QfB2vhVavS1RoF2X7zpNnIewhGqu5o70OnhPRLKjJsSUa+6n0NJfLmy4sLVmx6gtt
OFVlgSprtF6V1ZvLuBQG35M2PDeQmgf8Za1j9keBjm1Rza0LPxPPRIONu8w3oxXsm7lh0d8iPsW5
R/GySuEqGE+Nao/wu3IEFaX1rgnABPE+ScrsSoD3eG3iJthZoEsFuZmrhI+/fkxSg57UlDK6+CEt
SaC0rUtyNOLEVBU6epCsh/gx0rSzI00xdQHRZcAkAlcaoh6q7SXJvSAsIQcxWkXRyUqnaR0MTbrN
baXdf31lNc6qIyR0VHRNGFyc1Lp4wfznKE3bC99CVO7WxW02lKLerpuT1zdPOasSqM1m927rWrTM
PNfeAZAjbCiAeq/1gMJl/wOT+/iFIgaOBGjwV27L/V5HgBpNBQFQEmkiKTLyhsySgCW72iij4XCb
QiKKob48D/tVioSWDXxu8Acmle8fB2zOFDpTE+QUEvKeKCN5tkp/+djqG1Pcza3TD8u2buybN297
ZBGC+k/LI9msGatcime7rCPrS1fRpU27U6aK7O6bFHwBbzENJvj8qobYXFlaRiGVGfupTv33CWzn
yiYW+8tof/itEwAgS81liOH/QM2A9XQWRCNzJc4vuNzWcnKmfmfrJXPO2Nz71lQdNQt8CI1CMPVg
+/3evj2yp4LxPuTUL72RaRkIxWAzJAy9qCeM4pwa6JH10NEOoFais8ONLm5qYW+kVy6bPKIpPrjp
PfChsrc4oDd62j0/fi0zCADzvv8S7SOyJgPk2e7Zw627tjUzfEYeCL5NhZCbbAh7aPLPKok2aT85
IE56c/v4yCpPc8JpGwQL3RQu47gK903Bqp47M5KCiX+m8IrwxDIHKmYN5AoBG34RYoiibqd7WoQ7
13+XuehXSkF770ZiF8bEgwbXFsW7n9fUoqyS/MyR8W5I+f9UFHFTzekrSFtYJ5fB+zHpQTEaHqEY
P9uPyVI8Tfo+i4YfiuN/tIvmpvuBeAZlkq2qBpTWY9OLg3bt1yWJlrQmRgO8x2OWhkeZ6MjOprLI
uilbMH1+tbHnbYSw3zGpqYshK3XBPEaBJKxrxF9sPl6ATxvtfFV/L7JCotjPXQakuNPg1vkpakgh
aUS2GmeW2S57kYvPvrK3RW7aP8B+f2aeGg46xs8nm2XFkSHaBRMjondmKtHGzCdtRUJR/C4IZFk4
NYGYeZK/GqWcuNcPyPp1H/UOjtOZeFFfHL0560CEX3qdzv0UQM2scgrdYRvdRZc4ZMy+660d3WEj
qBeS1ktFSDhkicgn7IFsv/nM4oGwWhJKRtqraE+ZKHb8EktHq0MfsH1yS826maqUN1HoxZrUTiIa
532FcIq9oaqg3WFW8vaMj8FFOrMEpgb3MBkMvqamcBZI/bsLN2HXG4cuo7du14H/M6H31tn1e5C0
26QydZh61TsYhP6AJ47KDz5FqmQOtxYjoO0O+x511BKjdQTDCPl16RIS4IDMfjyDMEbQGUWytR/X
n3luITcCSPRUEi+xUvbMoO/8u12Y+ZZLBJUQbspVE3bjsZ9jXbgif4I2zNZ9QgAUqVBk7gLrZKaE
o+pJB6G+pbtI3E8m0NSN0xZNio93mQwBDb0CFCZBrIBplbsEPO3Kq1BJPA5S0yT1fIZ1rHXhzMQd
lofCQT3D0hfwSFMHa0Dp3OhhaRDxVr5Fo/4tbBilC4ANqwA7/iGlQpijGzg2mvMFUXO6a8a+OaLU
5Aye52mx0ZywtB7rwugWzJIWnJYRXOt9BLyTZSOtGR1gC6ZcmCNJg3EswfwAhzm6NGTtXOKUtMCq
aq8lzZ4n/NikEvlxvpGm2GVYlQhTVendrTym4lFNY6WJYTpnqNGrKnhJUd4dYUwNLP/nhJzfN9WU
E3YXFvyuWNtMoXbCYNb/GP7/E79Qv/bML/kkO65FIsJVqLvDtW6biZGUFEi98e+VYZnXUa8Rq3Zp
v/HopCxRxNsLvUgY6hy+A7hGeb8xPZahSub3LhDOCuGIjlDeypZkQdnbTqBWpm5yd/32N9+Pn1lJ
60ezMcJ1gR5vk5UELIdzCIYyRIIOqAxuFqumrKR8GlcY7pxwxFHdAezWdS5wBF5kdRA/WNSNfyAP
V+xCzeAarqx1GX+vK+J2ferrB2Y3Bb0Ro3yzCUVGw09W4OMhtwsSkVUKa5F68jLRkNnK3oDvleTX
wenza1OkX02oUr0LeYySHbgqaU4I7svkEmV+csEY5SyNwacnk8MyYe3SHILA9k40nND761hgfU3A
jUS6fhrd0TxNmmvSyaNrSgGhS8hEGC1QZT5s96HRgVD74SlPfRCzOpb6sUGciHcK8FbUKc5bIgRF
S6uwcNruJwrk4ih6vd5GnMwLq7bjTQXRfu9KpcGOpITXAngAURGuMwiLq6i1fquqCINRTq2f+HaL
u8CxcMzfWE3N6mwKjFIK0FBuuA2IVt6NPWHS9E40EqVRW3tEM3CBqo+gSD5dLy8PiTGcAQKJY972
P0tqjB/00U7Uli9FZ4Rb9HXMyatcv9Wxis9hPjyPMB9kXb9nQ9PtB/AuV9oSi9qyFBauYVXEVflp
Efi74Wf7tZsKcUoTbjo9xIqAmLKPEYvQWpuGYRc3ZIiWuAitkSUAbMcMIBTL/TK1hlMkQPTATHhO
f0xtlTzrQ3oNvCw+iUa/pQELWiHzHxY5TLhcDH+TQ4zeoRxFMgOCiXUkkUVDTJxowO0dwWo5Xi3n
tQjTS9ubaIJYSR2ARhDGyszg+njo6vLkx4qwj8D4oODyDSJkdQBkNgJqE4xZfQ5otPdGoi2ydF/b
vb/kAJrvYCYwmQP53TGZ3/kRlrAe6/o9zwbkmc7wofXFuO20tln5Ff3borNIDaMfyNeWvWucpxtD
BeN2dLHKWdm8ivJcE0cPNa6SBJlBfo7KS3eRQN6Gnm/EFpPWaNhFGJx8hTx3HPyrOVT+ge7JwOKv
ze+2h44zk3H6TlOfL0Y5zoLONfA39wYrz52rmPaBXs0uaMhQApMmqyb9rcrNewl5FHz0gZZo2GLy
a9xEktuQMamzMjK945S1Fay4tO+YpPGZPhRJSWElNzLpiHUAtAC0c25uYPxnKGpbtexV7cJES+TC
jMv8XI750TFke8hDECBaFNzB7Qb32ghAARMOo/ux4IKM21UTO9EWrRWeE4+wtTRMmVL21qwPbevv
fRQsu6FDpqhpguwayYWj/HsxP3CEv0Dy07AY9dn21/RQWVW9hpnCYrvDV6XHpTp6IE82rm3ah9p6
A30RnErgy/PSJ/0c8O4Re6Cu/Zxl6htUv/BAQnyVzrcWYN7h8VCOnbX1lLP1rCm8PB7Iub9AyetI
j+lmHG6qyFEqxyVZ7P3Gd5yLNaQK/RVi1TqfTcqt5a/0ycO4ZZv+T2r6FOvCQ28G4KiFUCfNap5Z
y82pd9K7pmImBVKmI7Rr7PZ5VnZ7zHfdPtEFLX8WkIssEi51bB2/QllsqFLFi7Qe820HK25F7BRs
Qr1pEYEEpFYZ8RowVb2xRgVFOdFKXC4yXVNLZUGIvq5q9IuVx+4+d1vSKhzRgYUy1oHdFOfA1qOz
nkfrgGAcuMABIh2EuYuojDgDx4K7oZ2tkzGmYexgNYslUSh6nYLBmZr8ONFP+5ghGDOmmvmaYclw
O3RwAKsAeQbmiENWVPGR6E44g+0ZIY6JDRJ7VgNabVNo5IeZAcogRqKM9HicMZFGTo7vj93asppo
lar4JR19c2+lwP2sye72PQl3iZicfTshl8xndcno+ZgtU6xz0UAGajyVX7Gj2m27x0DBGnHkKqIN
CkalVtah6n2xAHKsEYUVLWyvPJm90LaV2brHGl35yoZDsffAIcd6pbayphmdy1LsYbgKkLHjdhpY
ArIUd/Z5SCPEJTDFYaK0JxXIpH1ACl8RVidCDxcdK519107PURbenET4x64b3aNuk0ISBslJyeKF
XqsNFr4WG42U466XfNHwMX38O+skyeOdkKjezYI8YifI3xzJrKsAlwFW12DGyP/hS7rIsU0GJowc
7bmO8p5cWbtYQJD4zEpTXyIMfgeivtW6MCYaBdysitSpLNvootssdCl/Yp3JKPd64DIsn7zXcc6g
9EppsESenyodlUzXYyXOQwf7lqWBJGu0y0CIzZG8542IhcVoVFmEQROgbDqDvxU+M1G3QU1jTXXx
3FrMRtyq7ggAConwVABXEtSra4wf2TUcE46BRhZBpk8fo+XE3+YnhD/TtY9id5HllEUmv9CfXfJ1
VNDeHTfu7afM7q+pziq6DcoVnaANrvv2QChqvzAMWBmGV5frodRCxLvWeEDf+Z41wyd31xxREuda
OYey+RNphkkRkNoofSomo5t/JJ5DUyEy7zoewrPmutlTK4bgrHs6N9mxLmkSiApgKOhRoJtEonfD
ZL30ZSS2fiPESuP8PsnYnS3TODgzViaLsWTdVNqEdaVkaw/57FtJBwTvIW6OeGzUWm/y6mBxx406
nV8+5NWuszrjVQgMZH5KdldkFMNWw2zE5gSBJMustedN5lJ5izCute+1hbeFsqR+tWqEQHnrRQSY
0M3zxyC+eA4BgUHlLAfXHK+dYZ/ryRyILAtiPLeHfhybNzPyviOPYliukniHYEW8JNJLgLlqOt4C
CB5WlPINlwuH0/FUxuNPI8b5Q6zBbEoEkkqiwrJFUb5UTUckbtIjz6g1+zxK+Jt1B63aTlH5tiFm
hSnPy3XRROVyIj9Lxj1Tx5LMJbz8FvnayxRcMYa18uA0Ij1Sn5PVIK5twqCmh9kbGLrhrLv9NxWc
0OV03ziPvw14Uu8Vx3cD4s/fAYnrdsAxZ1Rq+p0oKP6r2UP9eGgc+v9S2KeQ6HQtdT79bLA2BIjN
E5Ri/EJoo+Nnxlul6TPoviIegB5Zl/rqLkMaAXjsmVfU6p6q3FpnqEAXbevcjFZLv1bEbSx6K6oh
zTr0DDquuMTX7bsfR8kiH4lJ9WmNrqNqIjA1/LT9RN4yzcZM3WS4kB7r/MHI1pnbF+id/OEl9tST
Ps6jsGeQNxtN13xsna9hRYGL5aL2HuoptIu8qu6xVpD269ho2oH/2rrdkADLEhIiNy4hmcdIk+Ls
2hjc1rPOYhbQwA1dB5r8XjWlc02NKTrVLfbFQAQfpM5tgK223xi6y0VS0uZH4b4pIAftGWX8LVfq
RGkNR3DSxf5bM19PtucM32OoprwIDZiFwWcADm0p9YGjNnnP/dRoRz1qPgNmbhTP6BMmcxfm8WBm
prEcKCMumIhVx4Q4S9yhm1r0P0zNVy9BototV7C+kUPzihQl3XR1E7218if/k/nuO814tLmfMCEm
uckADn/qLUvw6cv0bKiwPlmEwC6xjFnfRPOsbLv+2vWoMRh01o7JSUQ2eMZn/eg6mR75vlGydQny
MN+dNq1fFUctcZeQR8dtlYff+6LLz3ZLVHoCIG7r1cECNwxqkFoTm5SZ4xrIB6WJCrcicUbVSX93
Pb2/gTdEzC/T6nMu4+mNIkbD636IkDQ3B4187KT2cRwAlqGrjJZOYlTHQRtGPkxlfXoJRiFEzNVa
tcMIAsrBzwgCfnhtRSSxQdgKqAhlvSCL2nPdm9hKp4DV6uhFG93N9a2SPXGmKDrRg8HTNFr/NnlF
+QwNlEunvpqRsUXUNC0aO5g+Q6VfND/WsZZ7oDycGEabVP6hd4fxQ3dX/EcgjoHrUy0TzimvqCxY
zF7R6nubfOwF6HUSHElH1Dc1cJEnPSztT9GBMoJDaHwGI2uApEaZoiXyQwWLwZy070NEB191qrtS
pNd3fsf56FUZkVk2coSSifiTbUTBrfOM05SABHMDrseutttdk0T1s2eP6OxjUe8bIG0ruwuYNQiX
DmFclG8NRdzBKoqPoQ5tQhokqmrsqB8erqnFFE/fCq8yN3SLgmOOqpF4vk7cDXvMnxLaxi8iNogK
9S4u0YY4fScDgsfYfnc1JoWTKMtjEEAXcavwt6p3m5+eJMjVaOxvqWNhstNg2gaBy/ynCep9FBSg
hKFZpUI5N6gkDfOOjuBZa/Y3a8NwA5f8CtV9AyC1eitJSF8n81udeMC3QfINtM1Y0YiPrTPOt3qX
lSXqY1E1v2b+SfRD1xzrkMoxYa4z+D8gAr7iOE0/snhiIm4s9alSx6KGlYChiCJSGwdvcR0z8HD3
hw17chj9bnan09PTwhMTi/rWSvnM11zEKzd/bg13uhmG9dNQebJnITLHXY1QTfxgxP0Xk9HiqVlK
m0GtsasPGrfNczTWisBSSDpdp31p+1xCRsyPxJBS2y7N9M6SIjoKdxaBBZgceuNiZulwoswAI4uK
CQYeUCk1HlLCchBW1FBKQlecmgnbf6IRCh2R2EpdnMRKS0bWVUztK41rbSeNGD7OXKmIyDTEM7ia
4lZdwixSF6mlXI+Pg4WZr7okTSJfymrH+sw9BHPBG6d2jVsDFpvG8vk4OsS22pi7dkkMKjcPfgYy
hXyA8WVVZrWzzTtffDKhirThIkPU3JKZJQ1p/y7hUd/yoHpPyRddjJnLd9GK09Dh7pUqDq8q+OCK
8xAHOOOmaIfqyWk671xaLSHwHbgJj5XcZ84sjeTUDJ5RkOZrcohpLitVUDq39CMK+GnZ6rkGW9FN
UeygUhst+zDYvrUcs2AA+UO92E0YEgoAmds6d65WM/mXcfAoZOYTXrGRVOgY49IydbTsHLRAdvhu
n6q5mTQ2g3FLkhMKge4eVbK7j2p8CYv6LQRpcUgoSZ20mczWdKW2oviGsRnTHwDrI9MHBhxupPDK
wiFZpWOuobPlH8MUlu0jK6Cins8s5M4NDnZiorkNgOPRintP23KJgCTdEutI5o2ZvjElmb7NT/JI
Gx9PMCFP38wmhsH9/14CbmIeHIUu1x7QLMusCa6tGVv7xg61FW0c690Z3UM0JeK7V5NT6Yhx7cAp
JEtFH/ZyRTVq+FEPGLpF3/R3Ku5q5UaM30FeeUeImOlB04zf3GQYlgWLqM0YJgLU1VySSttXM83y
V3UOgHKuBAMgzlzqKtvYNbO9xCMQGPTcg7hLD48HDHZUCfTIPquSBOtBjoyMxlAdKkDPKR03D9XB
HhIdNVWc2PPskeMtViYmjF9p5ixg4iNMnaPh1AEBLwG83LgwWSo7uOtS+1rVgdrWur+NAW26T7EP
SZxgngXQifBn4H9YeiPe/y93Z7LkqrJl2395fa4BTtl4HdVVSBGKOjrYjooanNKBr8+Bzrl58l2z
/IHXkSHFLkIS4L7WmnPMPvPvzdJ3xyWOBS8MujOsKuucoIBaxgREont16wcmLArOFaAD2lH+bpJm
s4qk6650/qMHenOqxPSbir2Tuhmtfe3SUeYQg6I5a8NDHijJq3zXxNOs+EPehieyQ8p2mgSekbHM
vVf23cM6ttiAmFXkv84G3VSo9j7t4/jJsLk3poa7qzp4W+ng0CNM9OJc9IN98Bk8bAxf1E9OBLKq
J2Lsw3GNZYA5mEZgNqyiW/emHclcqjxGfrpz5zBy+5Ja95NrIaBLE+6F57ZgXOKxY62e2ncbTAP4
z3c2++luaPN2M9EAedemeEOtiHIujPszIrdq51RtuE0Zar97JpZZZklhtonT9sPrXe2ga4KLzZkP
oy5leR0csJ6QOVdkFYd3qDaiu4TG/N3tqR457g75yWWMK0zmvvWHAM5tmKOVsBJnQqNT22zjo6PV
ulfr1vOB6GXsWuDDO9UBqlKUwSiTR8BGDt4NgDFDhGEhvWcT297p+Eb+esiSlN/29iKZZA3pEJor
IyY6WWczN6/Jd/UMOjZGPL0HdBcmMcafcLSRs0QsW7g9FcvTSYbaFn3lsIjZIOwc0TpXwaD9IhnO
6b3HYh9I0ty7rqw3ymJ/VNRNB4U8Lmj9FmJtlFgogyojHhZKxcqxgwdrvn/fHkDsEDRljnG0kg7w
ep/a3TSv//To5rlF6xo6s43MI7DKjcxLE7hXIfPhcHt2e/DAdi61waMj1hiwFysVPbm6CJ/G4Tft
LHUlZz44GJx4jMDNcxoL97EO7ZZtKrmjVtpq77CbioU9hum9b1FChEBYV2PiDhsCiK1z0REccDtS
82s0JsBltBOaI/b+J/bn9rZ0vefbs0y45joLsQRVvfYgpZi+x9Lbh9JyfpuKOUfXZLAt9Puwcoy9
QQuN8bawDzBr7QO8/AK0ze1wftFXDoZVz9iJuSPdNWO10D2kabenmTLfQd9lV8MxXgTD/dci18TK
AJ1+doTlUpyNxQLMzxGIBBmn8SjqU4xmajF0OciUToZnkvG2t1tAMN8HUABgJ02nLxQ246YD+4v5
qNaIqIuzR01HLuwwAnzxmE8jFMy0d+W0H6D4F7qmjCcJ+2pnt1a10qqGVDSJVip1Sb3pSq1+qave
WWUjLVazIObdmKumvivERZpoxFNDvxYC6EcRu+02F57YR1GMGtsy+3VaNRTdEfdqwomi9/84Ijgs
/us1DE8tWzTZb4rOM8Cy8lA5vbOM2D5T3PN0kl22TgZuUJXnI74cg2LfmebwUqALXBS96E+YQdWL
V4PinStaU37WjvVdOEb6GDnS3Q9M2zeGjfpWgSEnYrB4bkhaB+LVLUakrPcKhctDYjju2SaK7PZM
plSMroVdOm8rxMYVFncZHAKN/Zvd1siJPSrtI0SNVd1x5kSl3++IeFNXzY28hyoCiMgT5ebqWoMo
3qYVSaZyfk0ymDySeQJBh4FgQ8ZwFnCi9H8/FK5IDlEdq3Ln+85uwli9aZup3lLM2G9179wR4KRd
/bJpLqP7yRvIN1VmzpIEA5koG2hnhgZi4XDZf6wtWq3L283OHkbtcDu63QZvR7eHsV2abhJAOkWJ
pqRevUn8gbcinZue3PzzusXYNbLE+KHm1y0mvmxODBxiLFprLwURDRGKbgN3u4bJpy8Z88MxpHed
vDL5/w2spv3RrZ+kkw3U6BD5kopmRYT+npRmuLJHtLltPbh3/fxwOwry4u8j+owbTieb2Wvqgo8m
WmVwjL+P/nmtErgPivgxVGN6J6jd725HPeAh2oNgMWzp7P/54e31f/5YPP+tiAQGMP2YR/75QaHn
ydqMqEHbphlOfkeqG5er9hRGVnZvWtMxn+rwOezd8gnAAsJyZ9HQQ9gUUR4wWEzM8Kg5hG6JtNkb
Jkl0mPbzR7aiGFZqy/4O1A9t6+DTKdJ9ryN94jv1t4Aw84tfd9UiKhiR02b8ZDYLkZL+wNkzjB+/
0IndRIW4NNrI+KxdfzEESfYhKCfXbeFNB8YG5kJXExNGdF2n28Pg638fwWP4+4jYxnZd1CFNJc85
U+7KA1GVzQVkeHPx7S4824zN6TE2F6ITqIphEB+hi1ZbLCUQJzI3JBsgWFFrRx+ePx2Y0u+D1hKv
SQv0c2SWvww7ngq/IFiRzfgAbXfpDt1nygfFxATXXt6rfuW1EWswBq5Fj+d+63ZDeDZV+aajxXsa
gqq+qmBm9freU6aY6QelXHa0R4++jQbu9hAm+LD46x6mhn58BfmSn3Sl5acxabWtxnzw9tLtwWbh
w//EnwiRyq+lARFGdYY4dP/94CeNBnANYfLBVdIUSxN5Q9SOYk8TmrRoVYuCYPjk34e+hIYN3ge6
6XzE9nxZ46ZajR0t6dt0ESbVh+bI5l4KWT5aDiEg2VCcpG7E27FCnca0iYm6dgisDPJ8psa3YcC0
pFzyl7Qy9Heqok9Eul501spmvuHAMvjryMouWdkX90YRfogyKO7qefRelkSB+L5N9W5k46NM9wDE
6leg6Ucorau6IuVz5F9auQUObart76KIuK7NjAG+3gf3RUUcXK/lyfdUPbug1D41fYAXR3P2aPti
ac9d+n8ehnL8cjAhb28vxUi/C7Q1z1o1kQvT0FoM8StxUdu/nKELfMBItWr9za45cUVl4wiux24t
dFespF9ph1B4v8h9sKyGjrYEISGeNW6bu8wPNL5+X2wRDdm0mc1jaNTZT1EaRy3x0n8OQKAfnGNi
2cxYu7mn5GtMYohyWRSJvgIn5Z0o2T1qi/zvI5r03gnwu7UXWod6AylW1VlLv/D1ky0sUBq3w9uD
O794OwJ6BI2RP3d7iZgG/hxjU3yq4FJy5VWPbnAd3KZ/uj1MdvTYEWx+Zm7YP3G3MOCjSEpGBQ3D
Ip79EI9FeN82uLBit9e/Wm89FJb11Yld4FZ/Yif1XpRmywPIPjrm0ei9NJFJWkzE4HmYnxK3N+GB
tJsD0eoWBRUflK84a+jt0rVF53B380T9/4o1sEAr/++c6Kev6M/3/wQazH/877wN61+6bjq251kC
lhj4gH9Tog3xLxIuLEDPLlF1tm5jev2bEm3yI1sXf/n4Tdv2sIs1JdFw//f/uP+iUao7vqMDdXaE
zo/+nQRy/5fRk4yS/9WWjzPy/zVNYhd2XAsmuMO/6tlC/KcjtJyczqoMB854e0QeS7B80h1yU3tS
ynvprfG+9GzW5PEY9Cj1mPsHwJy2Ub0y267mfhJsfQqTy8gclM5qunpLA4+fEzhFsGJwqspXB5vE
IVGHzp2c5aBnAQLn4s7VEHmXuIZwX5c7UWf9anKAVtbYX0qqfeIoqmVsaiBog/6NufJaOu7XWI+X
cezs1eShbIcFvDHrHChYQ6vKihz+5fIUUyrSHwponfTxLoPjdYt1t6TazcXwUuUQfGSwc6MmX9dh
262BeWC/WrLhQLzYQe5zwBIxEIRYFk/0aOIuJQfBvTYNaGdCCg56bmzbXrjMORjvjtFELZKcAczq
7JLctzwaw4WX0wtINDx1yOroZcL3SY16NTA+wv2SAGcZCgcpT/Zb7BWZGUu0Wzty277dEueZMOSW
WdsRSfo35fNMCJPfgfzsLag0QLWZMJT2Sz5ORCGDT84wcSdfuGbgRQo+5kkTF7NktzROKeXXuJ6M
NETVBykHRmyQEYAZwODz7OwDms5jVNKGGzAwFNNYLC26Daa793DNpLTa4jqalkSdrOPQTp8SuFqR
x8c9ACuFtYubf/6M3KTdtqmzkiVaplDT/hSJRYvKPHa+rI6eE6O5rqMrUW6/4YAGc9Q25Gj/2gFa
KmdoKxCLxkM9TtWiZPu5cWlBkVW3YZRwwdUfLgot+2Rfm6wpHw4egc9D63TA0ujmxPOQrhsBSid4
bzyHLG8IhLSDmmUzjg6eVOCMTBIpl5q3wRheWjW+TCp81RuIgMnQvQpF0kmTFz/WGD+TxoI+uVXH
aEg3cDgAyukwwLkjnq0UbjiKh4UCrrPOGrFPoHUtTC67M+wQVEPpc+wEBKqp8MzOZ0vfat5kDHvX
yu2NomNBnqlX75y+v8ANevEauJRs4/ajH1UbRAB7I5uOLeBklJl80GW8aSK7XniOfGlrhYsdnFQI
239R+0gbS/VR+iWxrWZy6iIiG+TEbyuc51okv3mmgaDE0UqHpfrga/jMaOItzMR9QwOz69LhjXp2
WmSx9tLYpbNpE9iZTaTxRSLFW1mD8z3I6SwrhjLGZF8N07t4WQWTyzRPRfNhd5Nc6p37E8lpIXu/
BURE5xJX5EEVQiyjIH+OnBDMib4CC9ctx/Ls1v5zZzH8DrEOoW3G/+Z8ZpFxV0j3MSegmSuuvliu
XCRN/sNYTmGNPppRciEc+B4jNNt2DTu5LI8htv8Gc0PMsCoaj20ID9XIuw9poXhp2/y+a/0/qdcf
66m81CTIlk1dHYRbPNttehlGH34P1yM0dgCEQ0RyMFwfO20u5Mbs/QHYd9Y778plWK1oKOX5ru9S
+LGDs08iIKBzDHsKXhLtDRVNWNYHhxs0itTk6qLZXJhmdnd7Unh3IjRBG2Arn//rtmx4e6pGVjE6
X2M7Y+l9xJozp6vMMa531Zvmlhe+/9A378oIURb87EEz943WPjgujWsITp+t7W5wI5l3JtivPAXV
ZtM7WKTlYQqiZ4fsjB38YZP2o9bRwKhM6gdOeuSRwFUjVFXEKzLN2SHUSGCx99U2aub/WD+Urf2j
DP0+EUx3xr5/zHUaREn/3JkAoNKR601E3M8SqzvrYXUYcYykJphyrKfPdT0ywg7Kp9FzT1hTh5VR
NZ9hrJ+yhIC+CZl020c/udKecpP9o20x38Jp2Au8YYF+DD8n4Ux8tMiJBCXg5I2sCsYX/JqTNnsT
rcYzF16a/VL7qEVRFs8ZnCp8RAzsLPcd22pkdOQNlvAL2+pa6uLcrfscM0cxNFvl1hkNJXdcufWF
3vqXb9DsLWEf4F1LlzZcDxdCziYycoxd/dmu7TvHP1YDHTVZYH6NP5Ky+6gKDAywArvY2xhq36UW
SgUfR0EX5dcKFUUVy0NiD6eojX990qbJWma0JBXiZDKfMhRVRrKtm/TC7xbMnto7dFWnIQmRf2hM
WhitJixn8TMF54xyxiaUaZvcbB4IRXtOsAKRzy0elasScDbFeMLrqZbSZY4Zyj3WTfNM0PIBJSp9
te7F52qxE2/uF6xHGtlW3+IFqIvVUDkVQJborfdR7wam+QJD+X5S6rnU46sMzHjhN9MpCUZm1wrV
ofmCv2HVmPExDh4TloStVUprm3MLdS1vV3s/RpQgEdGsVdWKGWqMa5NhlOsOTN9ugYyZ/YKfgD26
DoueoVqj4KxnIdLAIjKROHfyOSlLmnnJO7DADS4QUs9drB8K6lgvngebUtLvis96INtPFRnllnNn
m/Er+YvngdwdyiR+ZR/1tfdTKI+kvJBAh5BR6mjKaq9N2s5MhMO2hB2zH/QLKzM/8tLRNu5o6dxw
u7bhnMGoGnbPnXIDlDgV+g5FLHtZ0ANv4qx66wnX5stMzN64iFDfRfFVt3JzkXe4vsMeick0ZiUK
FtoFzixmmnJbR/mamJtOtVe3qwHe6NlnNUgWVYLj8RX51mGS9oKLZwTOwjqb55G1dqfe3niT9WrQ
l+MW73+JgomnU4/qGJikkNeA+4NMhsvAMp9sjaZLL1tU00UPgorBNrZg6S27Jb0mcNb0DCRBR8vO
GvW1kVnHLtRPRFPwRtnKIAyJqw6grw1FRfvAVABNRsu4TQ1pf7Txs3AjjokKDNaQxfVdmccMgLQR
5V8OXCVTm953vjpZ6au6HB7HZ1haMQHIEM6laBDjGuFB12M0iOM7M0Rt12qkR6UhyHr2E4h05ELL
SWofJ/Uryuan8XPCcOwaN/3kbIMsfGbQdPUaLnisTvg7MC0FZdxsRTg0dOkT1GvRlSx12PtNNC2m
vipXWOkwKcVGsIwMuIu1HBPU3ASjEwEqssdAXSOywXd699zLSV+WXglUUDYwcZo3OwHYyk6RIGMU
HdrEX8WCh1oBBoKRsn6gx+Xsd4MFGO5KgWhlyKwtui66dnYFct2BYqdf65TTNrH8cRnE+Unz4LRP
sBSzOiYLgyW5dRhWTvV6pgnL9myiLdmEpfySXooGn9kRwHoYrPv5myuHP3DEX2s+db5kMHRmtY+r
kTuLX+9Cl2gAvXiwxukpYNGLieKwcnGuXC6EwKBBC7jIpF+7IEDhsaHgZBfwQQjwj05gqDHcW0Kt
UXQQdUEOWNLpmPuyYGNBN+7maAZDHGn0M4oysQIWn+NkH1Vk3NNm+dIBBpRzwHuVPTgj0awjUiza
G9eqZbQ81vapja+j2X77OSP4OlLPdYm3sKq7zwn7Qus+BWkybwLLY+7rD9hEsx0Rr+8Flq4FgIFT
FjgMB+UhHclb0KS3u30B9KiP+Ib+jJKWB6aZVE9/NL/VFjlk0sLnMsqof5c0iWDmW/4KXAA3SkoZ
mDxzqWLrwdortGe79hgnxswL6JvR7CpPeaN+tSZCXib71eCPv7jQloabv/qB4a40F6qjaxRXw7hP
7PB78Pe9U/xiesXroJI7vwq/+wh+bTfAbGUhi/oN2avzjCUA4Q51Bi/LvVbGbxpaRT2czuymi10U
Ilazkk9hheW69JKO/Cx7m/dcCMhPik3QzjwINIh25J6wm5iclNNTbxv3I30ztKH9wXJrRRzsTz8V
yV60dr3yzGjnpfAzHc4X3wYOBunqErcpeUDxkajjTYoCtLIIfR0ahJe6/1oMTA8MD1Rr0DxWlnPW
HKjuWs5iwNyqX0w+sK2J1RfFy8NUwBVz7ddqouTi2k4WBO4d0lrfeG11juf53rlPaTMyiNv1kbOO
k5LpFVSbmnwsI+pfJrN5wtf6rULz4DnWPU0M6J224pear7S5BpyBkOn0PIQAacka1cZ2T4vox/Be
nF4DhlzVM/Yb+sxU7fh+p1UNQmMgVzzBjGuEJRcS2ShFmh1a6V/7WnxXTf404EOIqqlcYBSV6UvQ
T59jDNsioJihBP3sY8l7DKZ85YXJMeHq0fqAvUfLRsVPzD/AF5acZG9mFSCy8A4p7ItF3lhzCNL4
XsBKWIS68YvSOdp6+uyaT/YDHCxOYEpYBI2HUTqb0ZBnvJRPMi1+mLOWO1B6G73GUT+obj259h6M
p5mXMU70+OrPkpzAOIq+h6vR1xhj0Om5JAi1zaFzNMTJs+bcNG0sj4TXml77lMDFMi2akJ3Pzib0
gnXUzkL6JqadLRdMf99TLdlrA7eKosaXrBOfnHW/OvtsMhDclaPqi9MaaCqbYxPrr6oEeBlr8YYb
MVveaTqge/tJ9fIuJPomVzTuosrp4B0zjs5ta2+56vEb02uJuKqWWz+7MigCQ+iwAoJ5L1eWeelr
vVr5LPSLKRoPsT9eRcsk5IYk85717jxZ+g4O5EfGXDwZgMmOjdNTwJGNgB7hLW0GCpJO4FpwK5Aj
0SahsW41iMV8/0XGs/HIAGTuNgfERq92yh4HxAHRB3qS0IbQ06voxB9M7xFPoqU3RMaSLJBmnar5
bmZaiyH17oaiJs4kr79hLD89KHrtOGe1hecu7ESVjOjKIyJPfO3hWPMG5+b1nMSS5nDJosJaZsWA
ijoWEC/UU89Oa1ck8ak0a7Fm3aGJm+lXVbvZtpLJYzRo/pwHQREyVqvRIO3dyOx3OVXndHKfjBKo
SVQzy3bSR69MCPxlsoKN+sHyiq+pyf1Fz1YEWsNwYeCQbyLPxm3SNgu6Uyetrt6BplJfD+sUsqz0
MnJvQDIvI4CMxLmQNKBbalGJ4TqY3XGwDWK8FJLo2pSbnsRAr+iG89SLN8aBpwaW86I0i0eb3FKg
iOozQ8yiTHhHehB8tFUSb9kysQmdhg7J7ZKIyPEQeBVyeUM5h0INBylAYBkl4846AIVR3FsTlVwV
v5ICCfYd/oHv+b/0Wb61DMdnLZ+0Kfsuo+lFBSHxRnJTdZOx0RFGLRsZbopBBxBHtRYUWAuSscjm
++o+3Cij+jFJgVkazMm5jQJLl85070wzNBa5sHAh2DPfJf2zImIImcQ9dHSCdKCzLRgmZiul4k3V
nnL2yyfSSHnrffutE9e5YjxQLXzQdSm5gws7mowVlqp+YybG41TmGIld51cwbaqH/BAFu5p9BuYz
G+smKIoSVA6e+yfyB5t1wZuyy5/aNPxDNYBdiuGGy4rlpO4o2MJ6G2aTO1vlWBe06kC7AVU6UlOn
f7dM7zVzaRmVQbPWC2K2PEVjz+/GYOskBaVp7XOT0SKql4YEkSpFZIsJLYmDd1OKYQdOcZUU2irD
bbrSi3wd6fItHxMUQkLMW47oD5kKq9asu3mzuQUrt8m4GfARl8PCtPFKRjrVj6tvFAlSo5b+wnLs
d3qlv1nFCzUPBSUDdnqP1Ht1d8hQb4xG9hwN7aYmHZ2GNOyRasSIYMp1ZurFHG7z1icWjtAJGU8O
96CPzbciI4VK88+jXzznWnlV1fRa1i9FWrzGyCxTSnoKc7z7udB+bCD/xH6AZIeFQYCr6FBmNUa2
ZSr/S7oPJIY4xl6akGo1WNExJmPbKDi9pgEye2qg2xf9qrGHaxL5OhAS9NUx9OMCUoMKnnwNlpUm
yo/mRQKOx9CIaqwvzXxFZ5GN+EjbArieaFrW16knOq2wPlOMZWOLat9GkrYLbJSorSti/EiJuyBy
g7Sf3OSUY7CeZOqKa7rdlBAVmAN0r/gG9jN93fa5HTpT9Ws1w7NOzhGSdr65ULIZ1vU7XeQnc84I
sNJvX78yxl5IRiSB8i9VotTW4dbtZAp6Gk6MNnegAaQFGE0PaxLNUfZah3GI39WonamYEMea0ykT
9qtv5WgBAMbUwv+hP/UOq5PNSJbDuDanHFVEc6fhoWVOpslt3YFlrAKGiGyfRpn8eMmbG08dEZUs
nqJSlDHppdRIIYK/tEzyYJ/CbF5FWM7MUF7Zxj83yGa5n6L9AjteuYSUTSCuq0dpeh+TtxtHg/lW
84vWCEVw7O8K3blgWriQGHrR53FzdojN0Eb+7o3Uzb9+BIqByL+575nDX0w/kZd8NJJoAc5dvFSk
vjvZtjW1cUsi7pvF3XoBRPRhrNm/VzbNtiD+LZG3rhXBGfvSRcyb1UzqY28VD8EXLoK1hrh1EaI6
G4rigcSZfdzh09YkqobIOOcu46/B019QlZzxANyHft0vBz/XV+N0jXGDr9qme6PUsbZGg+OtRvc/
5g86cDgyc8+xy842riGjoSUJEhoPUAVWEOfmCJeKvVfLpLF1lo3nYzxxvGOLt2NVGHW1g/7xbfSk
1wxNU1yYETfSSlaIG/h+6unTh8skZgJVUNHrqBPeHSsEfUpQ5HEDh296GLuPJMx3Tc34lz75Rz7j
4scPNPmKWjP400wO5lfLfcnrfsBQ01+lTTHjDvErcT4auNz+5AKsoCvgYFw6gWeLVyooPzl9CW9p
2eiyLvRbs8U8UYYV2p77LjjmYf9ciOZzEPED5o7fuIe6kQaASszwD47UJ5XgkwinYdW4xlpW8uKG
4ZflZnibKZmcPnvONC4Z/I8GYoXoR3cYBHseKRGi/MZR2i6VLC4Gv2+L7J7bQ8z0vW6WQSN/ph6x
qFHLdsFJTMfGPepg7XTBViAjj0IQAU4H+Q66I61CO3y3ZLDvybGmgcHetfT+wMvgbbXRMfMPjitn
RiU4ooYUzuCnCzqw6LG1HXpWvLDv1y0yYK7Os5PFRy/z7xLZ9HRf3S9das1CWFZJmc5qj+uRddKj
0x6Ey77rrwiKH8wKW2ZiFCcvbGFgVsFdJvv73ks22VD765FScplMlOie6i6989PpH5wQGMPRnAxd
VKzHyvgIPbdceP3wASmfbZXyzqROLks3584+GeYu7C2sdvZLb/LtBypetpXJOopk1XdoOEX+tBW2
gNMe4RIrvZdRaxpKBSBpRnlOHZ3kQzpRHemqaGdpxfKZiTD/9rGqOGVzSD2iI7AAIlMXEKOj1/mH
HQZkIgFMxt/THyd5FbG416rWgOY4HetifGTr/WfuotthSpiJMcs9XflUOW96GHyJ1Oh35mT8mmPP
vj2N6cUhB6B0FLn5PSriThMLA37sesuGRDIkdlS+hTg7Dd2/amYINGqHf2LEEAiMGPn/nRpwOhN1
ndHdIMVXTuJgDqDCxhiJbOBuPBRpZMrgR0ldbVzB+FqFtv3Qs7dYhtm4hfL8NfI1V+47cYmYD3L4
KrIML/jBYIs+EkW9Ms3kjyxJ+MqxbZeEUG1FMnwGpORYvUZseAH1WDiGoF28woWkw4FwxDou2+9q
siHZe2zPpPUpJw9oqx2+0pvQEL0n58oI7ibSM7aZ730H1/lbsseONl4QZLj0/C/dRgGEi3qh58GX
xAm3tIXNIlT92mNeIk0df60OESLxO3dT0kLeCR4z4bxqMEB4e3vShAISFDJW47J8TlTm46cTHplJ
9j0wknEF8KFb6eYHFs93WYu3CK/yIi0mRDXx5MMynq6sKHo2GJuEIAYKun5Nc3qOmksoq9yXzmM1
7yzKkzbLk4VmZdg0YiBeUBkifWeKCPoTU82GqabKyMRW8mnQ+ZL0ejM6eroUJW11AUto2+ZQVjrM
FTU5Rr1d/mr5cIwn0OF+V60zcKK0Ghnz6QWWJbE3TWoZadfsCgpviRcOf2LrbPJkoulSNWfKfozH
YrwGpsVqSly6jYdphxariK6gUyCjg0OgoQ0INjb3plvBbE5DCyHFnavqeF/XBR0SWv2hHBgGBpW5
neanqjyIqfztBjK/i5Ego0L7E9bC2bVGc208b0WA2rJz3tSN3hCH5O4Y3n3O7PSQWyYg9MpDPu8/
6Fk+IzJxgEj6jgt07/p2op8evvYsDEutzL4iSvVFjxKTyj+19oY011pNmeAlrBhi0t9NjYbkENf3
dRvADdHvyik8VLJlTxNwizMakuNwQK1wiNLMl8zU0gg2SNSk9xZpdgwZPjw2flsyTuFj8Zl0GvvW
TtgUWM1clZdILuFZkGSW3Qti3Vbwncxc4iWU0CzH0GAa5v+qvgm2QjFdSSdn3yIWYSfFxW9Z8XKE
a0HSUaQtm5rsPivQzq2P/XokPkKr70KQFAnyIM/0p0U5IMjQ8cCHVNFRRViHXkXnQVEBNNmKoRhy
CV1DTTdG+1jS9VZN12xEZa2FsUGci4LEQSOZtIE3/9qAEAKqf27Ae05aMAW9fRWB7m1CEZ4wzNDP
ZKtN450Tjs4e1ooiOU/QvYn6trxl0PokVmb+W+B7KxPL0kpUerVIgZuw/5DxZrDCL1CP3cIpAIAA
n9AgzebFXoeugHcyiTcuRmRGPSi4S+M8NfjmlP9QkWX/EBF4B+LC4lMBJ1Hk5W/d+NNVp8t4UKpB
tTQ8+NLe9lCA76Rswzvive6KUnulR/mWRMpbGKn7p44Gkojnh8LvrDkwjPxR+6czpnwzpvVqrA3u
n5l3DyRvHYSWv5ga7U6vSsq7GYyiSpP8r6GE6D4fqcz1Vk3a/mHzEOadeSjrIdtZEZbj2dVtkWja
kGN2SDrI7YvMKsKNIdS9JmFBIQTsI1YenAAXPR3ZjQrzA491dN8phHNdinG4LPNqo9PiTsr0OcjT
ezfVTqkVvDiBba5TX9JeMwVpqYP5Wrd1v/EyfD2CBFN2itxYAyapHSqaOy1zxI5rt1gXyngck3hN
0neES5ZJpZe85qFWM+se87c+fR/GHBi2xegijd076qn6GIUkKrbavebWYFoNeCFJX+z70H1UjmJ5
o+BaI+6fLlbAHbTkzrWu/NxG0FwY6yDvW6JJeOoljoRfPzO9WPAuNpPGfaQjGJifuaJrL7ejrCjG
vVHl7zTtiXex+/4vhFzJtoDrvrmiaztaJMNcOlALuWNOZ8DdFHAdvVAc0ssA91Ra8CHmHRoF7Ajs
s2GIbCOrA0kX+Iiymg2C5Ufm2xoXCxgeJ6WpmLPorUwBSWz4qhyz31uZ626EKRXZS/jKe5U367iQ
d23WlqgsQXdloXdFFsoeB7gpUODijzcpnJ9xEO8NJ1j7kUeS8WgRLWzGyaozR7J9mYkLv6YJSDHa
VtaGyQwmU3rSdGWQsxEkx51fZrxtNMIs8upPkSX5YfCwCNdoLBPd1baqmeC3E1QztCO1AmLkcZBU
yd4jZzNOLp8pQWBQoxhNR6bPfDqZZvPdS1UdJaaOJVvaR4/xtBULDKF8rDU1/dLpoi1f54NeS/dS
2KLcQt7DKMHWpchVvU879pNtjCevp3WtOThQvahVe3bB/0XUeSw3zjRL9IkQAddAY0vvKUNS0mwQ
0hh42/BPfw/4/RF3wxA1GhkS6K6uyjzpAkxlFDfNcm/9EBV+9Ip+P7s6Hu6MuavNvPAqpMVo2GU3
bOtqq8cBpRcas7YzP4hsyPkl1q5ZGxehVyff4QDIibHZRVEb3rzgC4iQuleiLRhrD9dK0sJKvE+l
RrCAEWJBVXxnNuu/CGuN4Z+bfODLBEtgEHRsliT0+HF7zMKK4MQGckeYfmilRwnY2uiMZAkMYGKP
zRyX8FXYbcFsiyLWMngxRLvXVFyens80dLEvlakzVzI0KOihsA/Ph1SCQcWYQmZ4Hw5YSwHmT+TN
URJipmXUG69bO9EJf9MhA5MstLVz11uHnPYz5t3o0TsKf806sRIeVTFdmjLCnRXUBdFDGHXbrCL0
vWPqJWnInLw+pevufZeN+lcZsVo2VB0+gArGat05KKwHRgWYYFV/MFL8nWNZ3fJE/EMJba1Np/jT
9fIMXdR/VEX7w7AabhIOUMLqZui0WoeBUkdJy98vUal7wPSXJlHdGzLXj1EBTaVLxJ0mf7/c4Osl
WNEoiHAEo+aP4leUp4iYzTtInJ1r4+wsn8dKlZ0SneNqmhE+g8195YSh2iVIZpcegHE26x0iFJZD
kUXLrqZumiIdeE5CszttQyIxmzcZRZgqI3fu7tj3XDo/tq+/pjEtfvyvCALMYm0F9e/qoZX6V9C4
v0wlkXmJ6oUXj/YCrkZl2IvO5ARajIDhIRfGiJ4LwvxGAUSNKZ3pNe1Oiwq8oGV+Sf3qgkHa2ph+
1Z9oaKulrvNeZ+kB23D96VnRIpDjAVkTEgpQZtfkUjlatuwLNvC4XhLYvda9Ptq1nDCUisJl22QY
4FNv2CpcZ4swQcjBTUzDFg13XmoYKsgSCfyPMTdXZQKXIgwrItFuvTOHJ8JSA+pKSBvL7YZ7nNuy
ojWsJdOSSPqrHTaEggzXQRAWZRxZpyPaYBFDa/seqTmeUA6wKtKjhuR+bzNRBuDkn4Mp2yPjUUtR
dQkZwsU9NItdlI+7MMvjK73q9ymz3obcDzfmZL03Dvb+qVyrcLgXKO1AiywDp4NKIwjWE+ojCs2v
IDHP9OIBSDEpcUDA7JGwJUuZtvUmEfFH0ZGMzV/fKLBbdj28Go26Tb4EzhxrX1kN+Rur7OfQGN85
sYl9038y9L0HwZ5eAokmTfFmDZLsNAsGSYypmtFZu3WbBGp88Knrqn7D0/vR1lHAEsDcyrI+GIP0
Ua+te6uEbMQg/aBApem2NWzsWrgnRg1Mpoa4O7XTUO+IC8WgOvicqgx9WKGdGV5a3ftJfDYlTRc1
VGK0IUOJ6idTVbeW4jhmlUu8gMYQtKCJnXWc40re4Fho7gGnxz/0Gr8Ll8LQZDDS2fVaATi8dWOB
8mwI3/hBOepA8iJyVXzOs+y87YZjZ3IzOVpBcwkrvlaPn66JJmXh/m6L6afu0vpY1A5QxJGGswEJ
h7ww+al0q9piWJA4tMRXlXX00PGN7mSevetjDbLToSAtmcJugs70to7WROs2neNl8+SPmOCeKUPn
sABVdLDJBIV4SyU2J/u1EYVqn8CAtAf700hZnkbgmW/8fOpx8uZq9jfTCbulRdW7DNNx7SjyNywK
NkcU1Ra3GeHIenhuq347duqI3Wyca7pg0VbjtgsZSg+FQCrgJNgxA4aj4MzfXWOOmSzqN3uaPoZA
qHMXsxyHmUC3ZOqgmDTr6KCBJeOXRnHlDbvBaB+MJTZ9QtJGPlGkShdjm9++WRqkph7U3FSHwSms
gKl0Yr6w9Xafsg/FcapetMgjbtL+3WGQzQdO1lnLfd+KAgidTXElyfPGdrmqJkNfVRV7LwoZ+rEY
29wOeFMkHqBc5z5KIoDOTCeHvELobGoTMsKsE4gwlkTVbYeDOD8fIKSJMzUXxTcLz270X8Kkj14z
rY/eQnQGR2Dcn4mw1AXJ/ofJ+c+tw4dneQxO+vySVLG9y1PSB20vLc94DG+RjlzK6CocnXWuvaDt
+OtmSX4sAC4g2hH5RrnaL0GJrSxBuVa3R0kLtU8DbY9ouF9ajrL3Rc8sxv0iCgHEsA6woHfObval
Ee+1qDlbAN5MOFWUVrrAVbjpMIUfcmM6pEFygfO2Dx31icbJX2u8Em2LpQLVTr52daiiOvnuVl4y
h81IHaU3zdh5pLZpreoVQv8sy1wmXOuXvmby1RX5MSPBe93UPvti+ZCD+2+WGm1zzzk0wNk2LQak
0SeYARIPoQ8acMws2o3NxNkHomwtHyXVHOo+qkhZ7IVuHfu6cK8q+dAIgiVWlyVOA7nGgtON1x6u
aAXib6NSCHe9ro6GFr+1AZz7KpNfuU3afNa6j0R05UaU5buXalfTabMlIJ1q4XoO8gbaN9Ho2ksj
yxAEMFbELV7TRxCKWV4RbfuJSk+4+p+mwtPRYRuzjDrZWqbmL1Xb3rKBA7uMOdWjXmHL8SQhidzp
jCfjc4IOZUvXnuM56tUV2SU1GcUFWaFKfKTBAE+Kw60lUiictvgd95xLdX/XmjnGAV/sTUv3tyBL
456bw5mzw8JhbyHFlYESS1As6BStDCQkbWtukCWTDh+lNI6WXhq/PDGlTIZpzcSo9xc+DrvtEIH3
tg8c7Hhv3X3EypeW5Cj3FPlMJ/MvJguU6Tmde89GQ4RoHb+stNa5Mxcd47HsQ2JzdAhcbofExiEZ
i6GPve/nPOPASlad6f7h7FIvBmsuI5oyx7qBdLdm3Qwb/IFx2QGnttEPAz47grbyXbEsBH1DF7se
wa02slxzujHiXLUlBNosRFo7KsIfpZZ+RqqDq+2Ke2JUiPCGgQMyMbOd6gNKFLe6Rr11B8yb7CZ0
i6c4++61gfEACqa0qoOtryUvmUByHGouQD+DW5KY7mNSePWmDg1yvoshe9GoPDyEFnuuhmBF2p//
cE0DLy4qCNA5NIx1CW07Fwe/EMZ1nGLj6hI0KbpUrXR0lAtgFNFRgWg6+pRIuxyykUosd5d61ivk
2fYcmeMVV2WxGWLnpgpjWhL0PS17goEOLltP6Nvlpmm6B/Jx3r3Ca9YTg+QLW0lLgrLNSpES/moM
wasOaubUMTRLaRScDSwkq4CDum4QRF5pqllVhL3gAp3TSTVjU/rV/dmIipLsZpBUkWKDitoDgdLV
tuM6p5aclfHGUBxSIEn7OkIGM5FTViTNdHh+BFn4fx+F/AfZC5nmqHEE7Vqh11u9h+SQzpaU2tdZ
+MtaA8aQcCk2WvtIKlrczFWjM02D7lE2PudOd3xxtSF+cG6YmHH5gdbfXF92VxQ2B7rlKxUzVFLR
vDwCIT7T//+dT1l/9/rsLVGpjSllOtpe/VWkoLkKSu5dENN7o7mZPzAeOBt3Tm8CNxHsvBwQF+jz
DvzkSGlu6c0SBkmGbQtld2ub08YCovxALx+viqTXt8PAIjF/ShksWA4niGyg/B796IwU48O1jbUe
Wj81UKtL0nXVI0nRJ1TRqcwkyJ7aKB/eZTDSxcCGs4zyHuSESwCt6TO90WJixpgSNEGQPaKskhzt
R3Np1Nys2pg+0M06L3Zdn2vA1Q+tBjMTmPJbQipFLkI+ArCDCbUA89t+O7VZcSZssuRps5ONBmyo
xuuk8+dZ9ccIYGMRhU328Gw729vDGKzMkhE2fDN57gqM6WrsEdPPP3hKSFlD88q9Mf/k1GpIsEiM
o+eQhkdGbvJwXMunoBCs14h4HpEnWPXFCptKAz4S+olJmMsLQPpd5lQ984oaNsnodO9VDs7Li7au
SuWrTV/wPib4YDl7bYvWtpdJQgNF5xdlW0HyG7HbyDHI9kKL8zfBFdKQqd5wE1XotS/4Jcp7FRxI
3IhfK+Qwkz7dGhhDJ69G0F6I/nNyJKdz88Csq90gmaAJ0TG/9InQXUVd/E/ze8m5xmFZo9P6yLWK
lORh3oya1Dp4eWsBNIn/QUxF+yBqf1UYNPka1qK9QYs/yFhGOW1vFLQ10nKy/lEReLROW5IfJ/B4
FXb3ZQTtcJ9yaltptcFQxKV3Qi94nY5W8CXb8eygKZ7SaRs7hb5tMQ7ffe6j5ZR7zb4tbbJzTCR3
MUUgVQIX38hlNqGYXXiEd2ynSfzmghKwIQL7AcljmUuYKWSMI+9qjL1H5BmX8SLpCeROO1vfFFjR
1l4pb12WYFcw41V3jLvRv3RExyBFp3dVSXvY1w1I+ToUd9e3i01s8PPnFu+kwSawbds7SneCW8sU
9thXv4ZqNFj3Y3CTnHLQM2F28xKFJLAKFsJKv30SxR/6LM1LXUCjYc/XFyUBXoCw5/oX20ihowTq
kv6vMUPZ9LRPL9mYJocnltEKdZNAJS7pWDdLFDioot3ubwlz6QiNzDsIN6+WgQty0+zGv7Ux2OuW
xJU1VBtAzxEdpLmJYTYjjk6MxKtnT8Of+mzfS2TiSZpsiroYr3AzX+HSTTjUPXvpzDdFGNDWcJwQ
ydP81JAdL80EtRmKIPeNnFp4wd4HqDCSjc2Q+qmlzQAA4D67VLae7Mo1pnT9YNSKLNFMFduhcdM1
h7FmH0WAmIfC8jFR1UcfY8x6nJ32qP1e88IONrrV1Bu9TVcqyLW3YiJCc0hJN8T+b981uthrOtT9
piyz9FqX3a2I1UQu/K1t0eDBu8rug1sEO2Vw2Vdpm3IMjeMDFlj2du174m99445aGyLODzYNw6WB
U/IOvCQ9moKX8/m0VQEqVV7BRaQPcHaYQs0ILXnEbIg/MrKCB/P66aAGyHfPpyGkhE0m5d7ryJmc
1NTetWQ2XZBMuWxCrT7ETKPR1o5iT/kgluO8NQjGElsZlsbamW8o0k98hJYs4BhImqsOvQa0OCby
piz2zC2bO8Gl7dzSi3ZaHjR3rZ1n6bGrbbz5KQwdAkXyFFjU/O7nlpNtKX0Yvs7/WqRaudOgWv93
MQCBhaJvEMD+/M5WFouDqHUPkClfHHRNemJ8BLtv/lZaG+pnu7L+PJ+JwU2vuR+/P59FYe68RH5x
+O9X0tMRFpNaPZ/ZWaluKr4EWazDpQN04fn97flP+H5Wdaabb89nmW/uQaz6QFT4ca5RvaWGW16f
z6Q0f9e1Y52fzwIXmSc88OL0/I/NQHkZG43878fnadkvMUBNlER8o4kCbZVgO2BL5K/qIJise1QW
2+e/2iNXF7i5gpEkL25aFt6m9nwCjOYv1qTQtuHAzfP81zotoCsBoSZjlO+M36I5uIaMcLzyxX01
2Mcuk4xF5n/FYZ6dI+SuNIb5zllCx9/v/PvzG9vaUL80YXt6fqns6ugt9i0UQyhA6tYguzuKuncw
SLA3g+E+tQBMrGF26Vy1znKuKGhNuLi08xJkDX1UeK9tyb7O7JxzaTi+Tnp5Ljl7H3XUtDsFOgDi
QUDD0mXNL0Kp33jvyVaQCMgpLHfYFO37MP+liDXgLILSXEFMmFcleI7eNAw09UZj5aPUvafTCNa4
YbitWgzZidm1ax0PDsL5BLhkjtrLSV9J2dVu6dDGMKimFXtNcPfmByG/LBXo71E07OMKZGSeS3Ln
22hbSTddYsTz6HSGHarB8H0sIjD2AgrMfF/T2LRQQzXkenHKXz0/J/AwzaOAPeQkLEbmvMU106c7
dP1etxSO36yZ7hMgH0DHzdayfWjx86cogxmMNQN5dE0pIcPxu8URFYK0ta+EwO1tKFS7QoNuvAIF
WTchpp3nA8ShIEy09+dfKIMRxA5y+UE5V0fF2s2dV8qSGgbwcf6jBYyPxChuZJ8g/2BgfqryqNu6
eqivphD8t2vLcedlmbhZ6EY3eOma9Tj/jwYX075rBOpORZ07L2W05+wTSJQYwb2T3l0xtGhVspfn
P1quAkNFTOkSM9tKtGF6R+1PKEGGq8xhapsXrMZF+c/0aSkErjXcpsh4J+pKXbQcRbQfdC/g5QbY
p5a2K7iFXfjatCxs5hW22LbKM1YOYSRPxpaO/YopcAdJ0GAcP+8KkgjCfVq1aHaavL0pPwuuVW1z
sVzdfiLOicSTFy7tA/1896xE/wUQtr2Y6XTqXawQIIJunG8vPZn0CAgZAAZBvmNlRJOoRxzmq+h1
Srs/5HKa56EV1o72NyZ7fYI8BuZhb7a0gmLQcOcIH45hNRuzmjUPiR2iIGFAQYBhegvArG9iOgIr
u6KdHw3j9xBz5zCyHOjpX2NNnRtp6pdBlOpVVs2GY+yI1TT67VOUvQ96RLB1XqbbIUerroatrtuH
kHy4jdY9LBeJ0OQWYtckxWqUuM7jxHZ20TxHE3ipNrDag3WjvPFm5t9ZITn9Te0/zaLF6Q9lesPb
710C74F3A+eQFe/NguNFWBXqrdX+IM0B+NM6yAxFOCKjSKinOLHnvXksvLE/W8ABU7LQV0ynk33a
4pg05t/J0oSiO8iR24FQuprfzXcEF+Qs9he9qt6xo+q354O2Hq0mWsH6j3fP8Z9exqxCMY2e+Y8I
BC+GnF9ErbY2XhU7K728MZm4WWXbLL3WOjnM61N3svBlsJy0mTlvtXc6zvCk6AZaHo3EIAga7PXa
XsJeWgS9oljXOqRE5B/T9vKqm4+JnN2t99jyy/qWB9mcZ4dLigTfDyMyCgJ6XG+XJsjVYUygsb5X
srMgw0kGv4bC3cKgP1CfXanpKyGxMoVj6h4ywmkWbpGVRzvMoPdElfZOCJhO/EvN5gEQq0SBRK/d
W1SYXVZy7L5kiQUms6Ls+PxykG2IiHQdmMB6amtv6xVB/z5o2UajgCbKsKXyHtGGEIQ8kn2XsEGX
3tUQGp7iyb5Nnmbf5rIJLeyN21i/Mhg+6GP82RqkD4MTQ+zjOzdTN+UqlD3Q/652b9yU+doLxKuR
xl+FSE7KmYoXjvUX2jYI0UV8AoVzHJH9Lhhh/PJIXIBQ6LbvrXmiCaFulPnJW95xxJtlBNI20SNg
4KmleQHo0O0mV+dHV9qL0j8KBlpoTxv6rgCHL11bdJfnR3mOhl4W9Udp0milcYNymlWjZQqV4JXD
E6XTdlXR5fkQcxutx659ycr6I3bd7JKAwb+Qvfi/jwrOvCXHU+JtsrNdtAhsnl+RzV/WdtirEy96
S/pmXVNCUyXz6dwSNrPSiL54bOraKrDRh4qKQN42PZKpWi+Hlv4RfEF1AQZCE6nwjgm6q02ZBlTr
NjovkGZNhFU6nrCUND4x26MVn6zoINGJnWlTMVSl1ULWZlQtoqxXnJzB/Dz/wUMP+t+X9PPXabT9
/AHI3fPzTcOuDaKJ5MPuE6Q6h7JUGgfWnP999PwcUmOQ/tDUCGbvD8+HDFPEhk3qVyiCz9Ayqo30
jAZDS0ITw3w+ksrVHJ6f9boJ5cvzeYcUzEm+qfeCjQbEJXTGdO/6QLBa4+5UbfarK4tmxYgroq8C
/A8U6R42ZvJqFVgnu2zcaB7cHU8gfGponqyGUTVrsLLmAnVcC/Bs8tdiIL3EwZLz08MQaWHZ7fzW
A1Nj+8a+q+jp2vFUfPFmrWSRNT8UhgJlPjbdgvps09BoQFVIfWZyMMLyUKvXUJY7J2gQ7UUA3J24
3o8TatE03YgeN9dIO69yRuO9lO6RRgk219rwXtVARI/TT+GLFqfBKW5Ki4ad7H+SqwZ2/BdUx0We
OghEYg3QCTE0L8Ok/xunfM2gamekzYseWM7DgE9E+BqBFR7N9dYNJDFGBefFwQIROnZwQS7Y0ax9
2SPe5ECCDooow30WBD8m2KlGMrdhTHurOsZYjazjna7aYeMxhwU8KDYm2+V3lX1C45sHd679IBmQ
rsvn1FTtb1D6zTJNZHHNkFyv3djGMlCXyS4ZSR2PTVocjABbUsd9AVsneAvR28PstKMVmQHmj+U/
rJGRtozcVVWbTJxS+t+YTsqNVg1fejm/e2N9ZIV2bsijvg1ad5yBB+1FWpZD4BMDh6718YlU5pVE
y+0Y8MpbYUpriVflamJ/UgxaMFMY7RfT8Q+6r/5fDZHOKDrWcCbX6960u08uT633Y3o+3rj2tKr7
bLkU0IZ0Doi6OQPQarbj/JWp0yNEKrMZXoCevMoncbQ0fINWXOEtklFxHirTfjja95iK8rOGqnis
mdktZdguphy/ZJvTAk6T2uPibwaEM7b27rKaI6YsvgIZi42i474FC5AeQ9OgjEDFJROftjHvpZ0L
5M8mm5xkhKf8jxDm0jauxvY0+TEyp0Zbg2ZPz05Sp/Qfhh/AxChzLOIq9AxNTj9KVG3Iuwtpv6ln
cGtSW3I75VB6fGZ0UVr0MFJzZN9IUUgjjrduMl2Gyv9hdU/xYwL0YmE/x6lLwCXCMtDsc6t84oxI
z7d+tQIv3kxGSKj3nGhIUTxHNCG4cOx8mYaleRBxibIU1K25dQaJGooJXG0OLkLNf1FiiRNnIOf0
/GgIg3993QIXVyVy/jALgSeLWaLlJNhee6yqpKQs56kz2LJT0urrWAoMfJlBcqdBTw9dUXym/wZQ
JT9ybluCBCyPYTdATKyUi3yeetGFWfl8cDifrGubvLtcQt4X4HdYbCuirgKp3wUBg2tPN46G4dzl
DLcyA9855UgUTi3NKnQnqN1URQZb7/+MjcQ0B/UedF9w0oKbRK+2JHWGTrIdh0ekz+Hx+ZFepkDd
pf8HBam9ddz2ayScYs1sCB8xJq5jZBrhMTT88Ch6fRbW4cI2mS8c9fmBkV12HI3MO2ic6Kwg/+8z
//9vVTR+6wPysdHiiyzkJodJ7/73kSjeHTybh2LQevzyPIwGAj7owjuM15a908lshlRlqP++N+o3
d+fGcu3OP8n3xG6KzXZlt+bvrDeyQ0nPp3Itb++qvgDHih7Djc51RHc7zzlIcJBjLST7qzhKrSmO
VYM/VcUMTtOSAY0z1GQHglDx5gfddbqj7ifQelWaLU2ShYo5JcuzWndp9vlZlBXnoyFMaXKx/4y5
9f181o1Venx+9P8Pz8+RbkWssh5uIVUD9tCP8LG0oxCspoT09IuwhoY2NpbF7z7iFXJEdsMETihe
u/OQuB6fDwbS13VpQ0Wxi+kwaRqdPop9DBukMtTKXGWx2e9Fr9YKKyvAFhIHpqZeZUJhJo3j4/PF
e75DcRQ0h4RGgF1q/UunhQGIXzm9aXGJSKkfqHkLH9GqwMiejkX5YYOcWmAfcr861/stATX/8LZd
aa8ZL2huMQpY48YDRgIUqHrkHlwZOZrvrQIDPDbtwTUn8ZcghF0kHfXP0lG9YC05RLn1wqibBjgi
W1rhhvY5tZO1CKBIbyos65s2KrplpbX5LS7jU+jOWjGrqN56K4rXdPbal5hgx01X41l2cKlsLasn
CNACE8Nl/svM6/6Y0WsDUOYGeFGa5Mh8yNiVRmWCqEU2qjPoPeglsHXMuVAypvyFKWa6NnwfPMNk
5qQjoE6M4bVQJzIUTJvfaW+tZYqsZwilfS8XskgYr9OKWwaxzTofRtOhA/z6p6rJlmxeemxz8NqL
H9OOgBFx/upjuBrplJBcSYMfPkOtvQdlaqzwKPGa6LgRwX1wdigEvOus2IHKSFhCyuFgCg1HoEER
385S8aoxEY13frOrdUtu8GthLahThm0arGR/jvsorXw38ZpHDV29ugYeBnWySBkQw3a3iVQb6B9A
JFl3Jn89/UWxzm3sWKOeJjvD9X58EiYXoeP5r0Y44K1m+pdlxtkm/G1fONaVDId6hdZAvsHrUP99
pKZuXKjSP5bN6JxS3OOYA5uVoY/6pTCHs3BxUJApANvDB+yKdCcgXycBsv4xN0vssYgp2xH4WaLP
sX8n+otZ4t8boP9EYjibju0ts/Lq4ZzbFAopeVqII8D7pbOLXRxjThxAubGTm7CZ76bYM1Iz3ibw
WLn7S442iYfcudLoXvf2hSC8zy5IX6PsV2NVYhO2NjkGlLIsD+aC/JtwLoerl0RCpVd6T04t7der
sN3b0BT6G9FthEgBSvKKKN24iRN/e+Mib/tfjgQU16BpHAySJ8yhfIf1iMSBLVoEFQ2pDMOVaj6D
GPPWqDXdtmHgwNXkud9UG6wRetzTLBm2U1+uelXuGGdaa9vK/qam8as29nGu62vf7NxDSdk3BubK
K11m91W9TV30L57fDpiQbNb5cNI/aNZuwNgj3zGlcTOsW5+Fx4x2wo7JtdpGXMY6bns0tsDvw5eh
whMZx9qaij+x4HGVjjfsSzL0dklnu+uudlx4pNovdidkFW+a7YZv6DtWCjAX2xnHJcu3SOAkJzky
f+MiN49mYBj4PJDChPCYwdRxOUTp1a2M4hbih2J27f4uY/G779XWmF+8onfRkekZa5ZxwTsHPtIl
/hEWxNLKGWwGWWUuYxNHk2jGP0iVtKU9O9fQ7SySOLIQIQPFL1kmO7dqtgDK/wkmyA2UP69bkxhB
rcZBp6oAYHU05erc/9O3Sz9Dp0qQytuEznXLdGdH9xJP/EC4BuCNcpdnZnlwRk67I6FMy1qbLegj
IhOvtgB7GelB88eNS2Ip+QLhIvKacUeX66+Sf5zYe5O9ZQNlBbJVEme4saUIdn2eW+BVTt1UtGcA
XPUyx4g+/0duTwAv3M16gA1Aj7KfDDb4sk8t8BR23V5D9FOgwxZRhGvZCIZ8ESleKl8hQSHqFCr/
WHsbn6i31Rj5ENXGQl+QxkwYo8QlWjj41W0iOcapMU4O4OM2D3BA2gmhZSXKSrxFJtq06Af9MDdO
QY0T4FxQXfZRlO5n35EyCzxpxho2W3YJgNr4IhBwVveizFrE1fvUDgBCS4ry0q0kZ9tKnlvaSlUg
L2568dDtXDCJuWeYX2M0JjsZoRfWG5p6NhWIo7h4m9a3FgAwHboUIl91HUSC98pNbGhOpPiEncHE
opYvueMgSbSsHfko3uX5oEO0t7bhOJE2FfT2MvCjbg0XBpsEpN6trsGx9t3E3HaO6y3J0TkS7l0x
4TPcy/MhoRQxBtUcnOzVqzjnYJhk2f1p5a+US489G1g+BJhXvenEMSC2Dh+d5wBxyOq3MpA52b3V
j0nl/ygDZvHVqtCZhHM9DZngLehlvcdX+BNjN1zD4UZZHI0feisAakfUnYC4XkTkLsNy/OD3Zm3W
+UXANAGpqt0TWDZmH05L93qQi1I5D1dFdL+9z5JgoDNhKuveKy+Dz7BZJdgq6L8StTVBH/P0wQOu
gGuoz+NVGCF1d/XhW0NzmwN3/0CyOWxMAC5EfI8baJaxX9trX2XEPxnmxxiOtPo1QuM4sso8is6O
F1/5o/0YasnsJWPXK1Dw40969wf9t4iM5qfQ+IGjLzc4xNJFWEUz01720IiUvS5d+2ppCXmZNnwD
L18KR9vFB+bf5GxxVLv2Bi1hUirRuQTIuaExTex09l8tJBs0DIttNBCRWCW8n71dfjkpMPLK0X8M
TXsnM+yP3oQWCx6ueytKPty22JtZdsbHqp1avUHpgfgnjY9CeuCsAxOFcy7hTiDHM1GXgI13LgQE
/KO1QBZQFv8NSuFtWZw43IR/+NOMddowYwY8bB4mz/xTIkZYCqG/FYDOVyFvLxkQ1Asl5odGh26i
O+prAFPBhbzSO2IFIr3gph5JIejJiIJIE1zzBD0yX6ITmPog9IGIw54le1TTdgqaHxTjO+VVbM+e
Vi9oB+SbzAG8akfhYzD04BhO9rjoFMh3Xf/R6GzAu6FSsADWeMnKYzSzIj2RLPGsYYKb4J1qjCUD
coyaVnTqSL8MQLnHAfcNywXAYQ27E1IoXBVoGRG7hHElF6ErIRuO2jwwxE4ejltYCgSJWC9wBFCc
mUeWkJUWWEgFsG6OsdFu3Dm81LfZHIuQ01pEs6Rs7HuvBS9uav1YdgwyvuxIC8q1BJ1V8d5qwT2Z
Kqby2cQAToAsqiaNQaN5953qIyR3hzzof2HJcQ2T/jKdvG+LyQuq5eSXDZIgMZL61sLoC/XiDQLP
DSCbsegN+xtvpliaktZUqbGH0BK3qj+hxmwt7H2oHiDtOSS8th74kjHb+G59Qs5g7vHH8muPZ13R
MeyjiLiduHAWjWajGwbN1XPkCFL4YgTYni1iMZdORl0/7RlPZwtTweWynOZbM9kuwAZNbEXimgYO
VYXHCFzP94asMPRx3yRo0Dd+VZ6ZooT7xM/eXUQV8/eqZrR57G7eE/BUlKkm9aT3K2gx/KW1ni49
17m5zkj7S/IG073/jeYHx0Iz0oYi4IxsMUAbRCGEnC60xF85VkJkX0SPLnPbJenjJyW+E4JgnVbE
KB6Cj7SoPwcovQvh1ajse/XCrbNGkGSzt0U/ysSmpDS9W3nijwpw0avR25VhQR+Wd70+F21MK8fP
ryRs6MuUdu42iHGEoIXB/APkUeG8TvrgKIcWBphLaZgm/i5GtUGAZZSx6VXssmaP7Xj4Zs2xN3Yn
MYA3G6UmCs6085cxIfKrgkZRIoyTCYnBGlgP0djm+TuiKwdOoPdgAlgsIsrAXeUUvwzyYpvZLuaE
7Tke0bmp2GEt45TFWkLRIeuX0eDiVk7zlVAR5w5h2HT0bh4pMMpivoWGYGVGKsCVNv4fd2ey3DiT
ZtlXSftX3WbtaY4ZWOSGBDhqoubQBqYpMM9wTE9fB4q0/KuXta2NTAqFIiiSgLt/995zSVXRbrNZ
Fu0ZiMYa7R5vzRwjSy1u3bj9zb7QQqg88TeNTdp0JQnnyPeifm8t7pdGR+jGMeu3lqbxcqbGrhHl
rXJqJiiCGTvmUwx7fdEcSodO1OuuEp8iccqrWL8uFTOGzuJ8QLbsbpIttWHIZQwyz8CeIcbUv6MG
BtiQEf7ulqcx/NVjsMaQwrpkudJCGxgITYg7elhJjtst26jipWMSVJtC8TZ3mBti3+QFBYtW+eC+
tyRQMNd1WJOlCB/cfHySA7RJUpDdlgqjljeI021di5qqsDkqaU/YYDWMUN4EZGzU94SM2aIkQWwv
XzgNn7L1+g/z4lJLrdg6sX0tOi7sfugCofRrXhGH206xBC0+oVHP30ENvBruMSZBKZF0uk5ypnAt
BowRy2UaxoweMRh0DD7M3KThPiL11RESZvDTVXlgYgbdoAxvGShRnCKprZeCOiOl7F0TGVsQKLe0
Er5OHiZML33jzBITArhP6uXIueE3Vw9PckMSueRO4dosk6o03yIbZt7swpukGCamd6IOf9t2cy8l
t0qScSn9qEXsvo7eeFwUntFcGT5G1Meo7H9P5V55lGq15MPgDHScQ06LnnxM7A+7kAAg2WEG4BTa
9Te0PjG1nU2GqNqbofK3EdjSZmnleqcK6oSEE0NnGqI5KUiDQse6ai2/pfdrE0sNLNDEeF1gaFqe
eaZf54z/V59j7g/Fne4V2MUAnGDysF4aoqkNtqoOdnrQ0HcaDLN1j6Hz0/u2RMlNPsYkn5J5HzuL
QEO2w1mqH2lpOgGuuIpc443oq7eHlNUEXuHAONTVxmlttQXXjq/AvB89dRGAK7ZTBg7K5LgSTg+h
LUHRFka2zcLoIyUX7uIYiLnzjm3PyDnq6B7MEE1q9g1JNHS+ysMHvE8g4EgIE57adl3GCxSCKSy5
e6P8ZNvJ3vFOcUgw9GjYGee/ElAiMSdi2LjxxPQYyW/aO7eFeI9JviMtQcao+9+ZU95HsergTZRB
XTCs6AVwGnlsRX+f6NaVFVVPZjzcc1OCtL4zyNmwU8uA9TyyMSawc1+r6dlL55NeUCbLmeSOu+xV
2TtEVrmBjqnc6rFzZxTzKS5YJvS2wRfWcc0bx6W1LlFbAlCI/cgpkVIulAsS/s1hI3e7JeKsIeeF
mRI6fuimN7Gp810yTvVE57FevrgeN4BOUyduJuwW7U9MODdyZfXjoxjR+/So+N3jng3gGz2aHsZ/
jBwfpmo/7dG49BGXZFr7kS37jbbwvrN7GKMwCMmmUvQBubZ0Pyx7eZUhF0RkCKKgrV+NE5tOvd70
83LFnJKFHL5MCFt4Z2C6nSfzjUEBAGnucT35WAjtgKFgM7mnOkRRt+XJihtMVD2masq9tWEfD7eG
lRwBshw803nI3+qY0WhojVpQxuNdnwqCZB44mForDotW/lJ6WG3gooXBYvDPG7rtwm1m96oXudpZ
gu13q0jmc+7O2YDf5U61x8RMuMYtj4yaGiAusDI8EFE5VqxDoh6SsHxN24HTWFOdB9lLMmM8N7ww
0qxhuhWl2FHF/U1BzXOkWmvP1oWLCcpQV9vVUXm7yVOvTTdlBxbaHL/9WWG82rSUFBws7XVQw8EZ
IaXWBJ6DTC9PNt5Pv6x6Tny9ufjc4aat3o7PcyKaP/OAJJOHKOwREDNs+N0yBp6R3a2EYbAaJENS
QfiQlqOzE1tBldgkQ0YcJ5Rl59S3XicjoYn+l9MO+4KMyCEbix7k9mJvTEdvDnMZYUZ05KfT9rSo
0H6aZzCoIIxWLKfHeXKB2gEZ2kRhfS5dSKHLVH65ybrRwA+47bnBb+eseB51PCexNNqtMxzrNaXU
hTA5Og+UCJpcMcUZagAn5RFbZQsKkFkwQyb7cZwoNiizkfA45A7sAktABx6fsGkPRJIWeBUpAQ/F
a+hmExtU/E4CbYp9CAaAODponeQQFh9sGzyIhaa0J0d0lTkY3DCYXMybGa7PlSOq0+hRjp4ZISb+
3iMiMra4HkWv7Vq7lD5W8l1PBUPTmbhOjdzYTgX3sdrCDpMqnIYqPmB4P4e1AXuqZ52JZXZn4N9t
aU/A7tqi9K/Y1hivhN1YPknD5FqODu8gMlYU5gxv+tQCEWRDhJspSDwRIkhFAm0Ekb+qXkMGyVC4
Pbbo5kWOQJ+KHneuo08vhgm7EaeIAJTTF4FDtxOmjfRaVUS6V0q3tXhM+kXfM0rpA02wT406z3do
fgxaVzwb7KMnOagHvOi1WfsmqwtEi5B6PXZi3WCSj5G5tk1LiDXAbUDIWjoSpy6LXW7APA2j+SaJ
wJlkwECK+S4FQk1vJCKQgxmE1rmXAmc5VmQr4nje2oAJ8eNqjKouDTpcKwbLB3qQ78xpIC5rxb8W
i62WB8xClQwRyXZxFRC7Z636hXdi7y31tWYlFAmitfiVbjgr/2Jkb8KF5qbZbrA0e4fRUyMDXZZB
NrnRgeQc+yZBLa3dHUzZY3rUghYtea5M+eJ5oV934Atd/G7Ieb/cpYF4twYvJchxMUEeSOC1pjMI
26TAQMHs4a1D/12lG6ZULUCxxbwrFnrWjcx543r2spRVhXyTMUo94BilG/k+JffBchRCoHPMFzmS
pyp0XmWX9zzY9cYtOfd1mKbzrHMAwDF+ddX4RK0OGz0cra62NgyX4Q7Vu0QK5NBk947cDyynJLqG
rZpy5cM7Os4xIpYkJ8dzFwh3nkHkFQTikva6N6M5sKIFXGGF4agNCcFSVrfBfXG2de+7NGf6Q+rs
a0nFlZO0ilVFupuR4Rm4rGa3VPJrbPiNK/qaJexWZlPY4CwFkRFiyHA0csItpTtx7wEiCKUJPNt4
yZNSD+q0pUGUZ9FssGZBL4UHb4XPFPEkV2pub3Q6CW40QZNMbPgt86grJy5HzrS6QWebw/bQiHa6
lT0kY+RsRkiOWxBGjz9UgLmn81ok895e9J01gWrvEYMCieF9W1TUxac8j1tohXgtbHWxeQYt9QR9
5qadegNEkgaSrHZTrAbZyWp2nsm5sXendev7rUVETo1GyyD9DqRCWjKqKEhq3bSQpzUZXwWFEA0L
UWEwCCFXNlcIea1Xv5Bbhjoh2iCtCQe6DJA2clouIerEEa7ApfXoA2DG0GGEZd/ppCMMWqp0nSSV
50JLb4iEtM/hJNQ+G2lQUojHfjGX51qw8ayiD5GEnzDNzkZXTc/Z/BLhniHIiE7hzezD8wLACb3t
WL28GCUTXyB6jJtRIJRez0V6QSy2HnqFhGAsnrMzw720+oGekWWXjEW6ozH5q4eG1bWVenQ86MW2
TUfCup8eMuMh0SU+8OGORlYIlgOGUEAiO7cmPdVY4otNwXnxCAuW7H5gPqfRXonm3tUhxumi/eyx
fA8pzZRLGYYnlyJhWsIpPFzmoEkaFVTW2l9A1rgwUriioO37OWGGHDW/WGeuDaCxfjf2N0IVOzcu
BNBP1uoK0Fhg9/pEJGGSWytG0+GUGPpKOG+mYZt+5E00HPXcBBb6FePGGA/s9t48T8GGIiwLf8i6
xf7V+1XlJexW6VxsTQfLMx4yqy2/zPPCOG/LcWzYY8K9kjmIohQ3R5HL5bx28WzZnhwTBtx0vTbm
AQMFWEAGRGA1SVAu+lBspzC+z/PCH2hXv6jOh1jBhdlZLcyJx5wiMd62sjs2VUYmcmTEU7X7pKns
fcY1rWwLX8N4KJPoiAPB3jNiDbcuR32tfE2iK73pu6Opit+4CT5Qax5sfsijmH0D1BF1drafB/TS
1WNAzXHTP6Z0TWziqLkNLTkcilUnGYlrGF5zccpIBK1Mnwaudl7G4mGcrhZ3qtcD3KGcVvtcizE9
McbrRDDUmLGluKZtoqmwRjLha3aOMl9ZDmjODsNfYxU/wfY1dlYGbUefoestSXFyYuwQtZD7iCcE
Yie5OzDRLsjzXOy7UcTAQrFPkg8mnCdIvkCRVrctjQMdqQubpOxlWjqdwULHJQarimx4D4GlgqRN
fav0muSkcYXsTRIGEGwehiTEydsT5KKIk/NjthUywjQyxFhvcLyruPqqZRs0mvHieIniJkapasI+
nYbZ05KJYGkx36yjzsBroGCZzMwToyYuMbIUltNrnoFfYsNPzYA/iOpgGvVXwZoDbIa7+MoOrm8n
iFfHKs+PaPYBRfC33ZjchEyqN2nB+F1I1sIq167HxX5IMSZupgXyQ1HBsok6hp+1QuOyWYQ56siA
cPA6FXA4fYAsHno8++XiuYwAu9tEF84uqzvooXdL3bzpZsdgmxD6pmzOVIiPQcLNZSNSrBKlhg/K
OFTY9dakBLR6pl9aV95Nrv5RR9B0NA2NboH54dBdGSijPqYFlxRwHmo1W8gPAzh0oTP6p6pKAqTE
Aigtfpe1idULvwsm7lgqbJIMHhOJ3HScvVaElDFh3XeLpaA+MHllNsYgL112TuvhYIt+Vwr0rUiH
8+hYxc6yltd8TD6ysgHx3lDwIlOJ4juzZhbchZqo9CU77hqzDTdBN9vDZq9upoLdELWXd6RzEI3l
xtRhJsU1889QQ8WpVxbA2LXvjV6QtBnUEdNuvMscBrvNcmtlTXhj65IPsWGdklpdtIH7mNHZh6xK
soOuaTSCMUUxJSPsqqjYHsvqfUw1VMKx5d+GbMXvbTDYLHJc+0mKW6BNhqd58c6zYEGl3mbbNA7N
4BQ2nukDdphDUDssAFOfQpbii1VjDI8iHPTAz6oFARKRhDCb+Oi61gpiUNjbqtHvclF+53BHbrq2
DTJzHWcmzZvUq57dNfN784k2R+2SWol+UUlfXENYvsJIUR6zRdibMsqcp2iODqHG6LA2tth6lkPj
TtNRGyF6uBheKWXfJGjWLGYT+nM6EShgyO2ScdFrQwGRqewgw9F1KyvHOam+P3mGn6kYzZzLPlhG
eVeXwztjzG3msaxyCH4CqlNuy9Uqk9SvfZb1sLpY203vzZ5wnPALf0tvF8s52w8S6qeVhdpOz8jk
67NDmGs4tBb1qnYbn0nG69m7OZX4l+uaMUaf7bjHnQiTwyf0kDyX6KtTza41uxPm5g9rSDAIDMMZ
4w0KEGmN/VjC9I4tdIwKm1UZ5m9CIXaWUfM+J8arq5N4hQAVbzwnHh40y7lTLvFAOEv0ZBjVKekA
cazmgHPc9gxNlkvaklcYsEJxpuZfnR61BhW4KUw/j/V3FCWJrkDNim4v6Z7TyW1LHnqItQlDjwPG
mcHakku4WlZrHfN4efAUoZ5QvnNHeUs+PSeDamCyfIdmv7PXFpZY6jvcRjR/KSc5dCx11krusz2A
Kn+tzVj/a4u/zJ9f70+jlv/ev//jG1msn2/ei+9//bWtyqj6x/+597f/9/+r/+KH/tR/Gdo/ibN7
miQrh1HbNoz/1H/p/9QlSqXnWIam6cgU/6n/sv4Jf0fSTqhZdIDZls63/l3/BVr/nyboVwe6MUq6
wTf/J/1fPApH/+sfCFJzVJXHr3/95fJf6yS8dc5ooMANR0q+//kOHC7q/vWX9v9wtU19rLvxpujb
egXToyw4YUIsKe6Y8Tew1qYlOYoeNUyQA54S9ulrHH/HyredJiIxMdkkTyzlRrNbeUodCJXI5Wyv
RVOeNJrE563bmdswrKaDraLqhCIBgEVw16TP+zbv1F4tNFHMpsMtWWYtSpZHG0hkslu3mUZsdDki
TibhEzl660TMefHZxKPsZ7I+/XzgQNicvDm6rVcwPVFSTspyvmSpIek/jd6jorXZXS7f+szyY0Vq
9T3yI7ZjAbYmPOvP9JUdqqb2q17VO8ILv9Wy0ZukPLHS5IsVnYx6JStr+r8/JCDSDYVyPJQ5Z2ak
6wA7cOAkyXiw8OoFKmM++Sd8PY9LeYIKYHbxwN42BV8a43hEVW25OxQpsoawb2i6qk6e8I06dtml
8UWa1NXp5zP8ZLfdkmm7SmjVqSkkbkiH84TTa8NRcFxnHnUgXbhzSjmdnKn4hcMoDLIePdy0ja2R
2Xd6hN+3WtKtjN5TUqVbxZCRYlBOFh4D+zjl5mZknHIZO4W+l0cveEOX/eAKxPKW3gbHCJZCC5Be
jwnO7DvZ75upFMdw6s9DPUd7Yalbt0fO0AyzOiA4ODDpJ2gqvz0tRopyhO7vbU+/IycFv0xoyJPS
NoiderB4e2AGuFI2lQXhbcY+MxfOZYmc7C5FMZPODWZxeMZHowAW244y2ss29/Yp/bY8PsphCu2X
I0pgfFoWFGPDxmEw7xKlf4fLCp5kiuZnD4fWGczn2qYMwlaQvBymGKiedVBP3ZeR6eg41Qjgrohe
OfTeDeimDO8YdYYC70nYhD1HjXLazv5gmzM+UIuhmqiIH3jJZtDieE8gPqcpLAqUkz3YMYGc2eup
UEeW7RomOo1pJH4Wm6B8vfkxa1k8i2j+qr0MJ/+4kFvAGfSSO+CBGaBNsfZeW/UqThwiiiAZg3TG
Ll+ObLTmoxfVgZR4hAfrsyw0F9N388vqwnmzRONxrOYDuAbqYBbF8Tgt2IWDvKVjhXhU82JHdNN1
tiSk06kbIdpja1sKxZ/8M65fTmAhmC2rJb+ZtmdmpnRxgC0XzTNXgceO2l44WKdUllqcl42Z0Ou2
p+sOlACSFQ3ofuwATm3VTbo+iKjVrwifzhunZVIQxTBa7I4EE3WYYcd2c87CKhAOdO/Wmw82MI1N
ZyDXl3jLt6W9Nqn3NzMvh1tF4iCHsqFcHo58br2hRqJeP2kyN/0EQ2HHTICkOcO9lvnmubbkRxyK
rx4g7KtJvh8/iXkFUSg6Oaui7uV4BqiMeaudRG2KOhM0GHhMiFKSe8nYmjtpxkxuYZsEUfrsJfGT
jqx5LmdlbEfbvHUV29EE70unzddkSyjOQshYE9vZVZNr4T6zK0J9pneH1ZoJ+njA4oYJSDNmPycT
Iue+2HbSdfZ5xTsRrxYaJDfSdoGxW6kj98YH3a3Vjr537nvWp4Mlx09i4jUhXJ88Na/gmrsH5ZRP
7pym+14MeUAzl68MCIvczOPAjb3rzh2wFbXmkaU99ang+G6jZtctM0S/ms5XbsjMoXvrwfLYjdNn
vYH6wIwS4HLr1tgHB5fqQ21E85Kw3SdE/0Y7pKK/SjWH6SYa9BnT1MaqTvgj8iujhQ1qyO63nIi0
4NhnHqaZWznVka9pa5C3M566nBas2usPo8XFPVKaEFoTlUCau93Vi6wxycDj7tgknfNO3noL/iW6
Guzd2sVSWvaaHbxmbP3pMrb2OXHRcDFEj4th1TxgphchlGlJaza7JPWW9cZntOz7RAePiMfFBJ/v
z0b54Bm6hxSPR1A4Ni8ni0+FYcXVh/7aNfAZ8PJW9RC/anZyTSPCfskKZz9SKWjL7q4ckv44hti0
o4zuJpHeF1HxWOaLFrAY7yixz2FWd3AT3L47QAllJJGaL6wpzSGEvpCSoQ0aQEDCyHEhaMO8lYp7
cTKwL9MTnosSNxBivUNmYBsBoMq1b1V9LoP7ZkSM31wAKZulhyGQjw+Ju1SBWd/LlFN45gUh87Wt
R2UXBmqUz9r4dCY1s/2VM3hqMznlZXcvdI451JPMFagg5u3MsoDMhHnDMXfkZjF8hyEn19FjmFWF
3rAZdCwUockZpJqR5tcVELI+USW6n0ZL5xgCcTB1Kx/sZ701e0JKtQ1FRbmBmZbwjES0a1zwO95I
uRk44GmkSkUD/RRXyXywRudzMobPURPPOvHhXadaf30o45Q9u6XZ4FG4tnGbBHFRG5zA0+PgIbdg
OveFrekAgg3hT4jEizv8cgbna4AEfqg7zrdZe8co3qbZkmpIu1bocuP93OjduRXY3+eudP2QBVTP
c/c6PMHpkfvU1D6LxpgD9lEc+O3CPBgxR/+0/kXKoLvi1ec19uQG7WnBLtJRCW7MyBbAkGheVJ9e
XnxQXD3gZ0n64DxE4CLYoTTEYJtAiyCySK+/F9VC2VFeMmNWiEHhqi0R9Eq55VOh1+5qei6XpvgY
xNp1MbaQjQDNKnU1qCbc6uxtgs7GClZYTME9jGHaUjMEMqoXNeKlhMp4cPJs9WjEtxCzEJTB0i4d
h9EMfWWnC6RkaYrU99oF2FPKtZ9W2o1e4/aKy/Jx7jMXU6jLiH7EklWKRwK4JAPDSu40m1JNZZex
byCcEkg4rTNSxIqOdQMPxpbj0u8UxiGZFrGbdesygzoPQgAEjKl4zzfQzuXQarzXXTP4eZet93iN
pyMIMSro5m0dtqQtKb4ky3XPTrM6gpX4HFryVWG2PIQzwns1QaiuWIaTFOFg6GAadq7zu2DmvLE7
DLh1oSF/MKuGBKodKummWy42l5uKwwwJ1xKiLeCMx4zE1IloUFPo44qdqNBjXChj4Nb9BMC8bw8M
7drE+86dHgQX9v6xrGCPlo+839t1c7LXw+VV5dFIOn3e9hUuWdpNbLmQDwDtSOGM2HSK32eYUdDI
zTp+0fV3dqJRD2FNFnQoo7rOPPclG6EXTkO0qxv3OHdava3ze486BF8beu6qBTpyU2mUz5hvmkWi
IsqKQ+HBmGC9XXQ/TXuSfR5gUS7mwAAPxVD4CHwn5hU7pIaenu38o+VlRkinEUfpay3E69h4vL/y
BWpeVG+XGahh3ro0eNqMu/uxe+1TWlJCh/PvoGEWGdJOIj86vsNZ5pwxe27H2fbbZh4DN7QUXksu
EjHqgRgdY5dVRDLiT6NkJqItAxVkDRNgov21CyKK0Uvp6VhKkJ80wThCxrzv5mjb9uXWcNSus5Nu
o4SBXMI+qpxfp4K4bCXG73Y+DihtjCEZtyc6LSbWTPuarcKTDeMbBprFuViVm6Jdrav0Diz4bEtT
6HusclHbno1x+FimZbcsnJBGtp2YIFPsVuwGjbQEW8vVzQSSKM1URFsKoWBHDS2+K0B0NclcxA6l
gnS6kwNtqdM0qZ2mSKQN9jvWyCAy4n5HcXdIkn83I0L1alCvaOzswSzzujELdTXjh4jXzJNsSskm
s36M9YH3flbi04twtjrZlO7cHiyNY70h6p57ccmaJ43GnVO1CLLwutpBBbgMPaUl42DluzFsGUhm
8pyk0xXKkXVoGxxy7tJqlH109x3lzDZB7+tJjp8LoJtbGKQfqkfJ78gtPYGgGnpR+dOQ2TekM9E4
F3x3hHEyrKCtsa/DUDvA6EHmbUVy6jLKhvUU76oTUjowjs3OboaFN1V/JJ5acXUQBLELH5kUZFkf
v1ojpYoDFscNzFvdN+gwOiYcH9hEE4NoCkDW5mAUe6B5WDapqA2TMvscUL3CtH4SWjp99F76Csel
pY6Q+VtVI+KXqXiJtQEzRQ9802V0ZWiHvvQ4MTB23051mNxHRd/vucY5gbmrRUXemIBmfM4Y3b2X
xb8KUHqpatnVDGbQFMUZ4iHwQnyhhNyT4paBYHym1PexS8gtFa36inRKbdWQX5e2Sy3d2NwY3j5c
7OW2SobvWGifHkE+KEaORV4GUDCW+X7Pl+xLI85Sw8Bdp5TfplnrfoMtaaPBs8Z6XB5Mk41boYb5
QlnAWFjpw1h+qGXgJYLaxz19OJl1zihoSivW7QLUe/LdONWCfuI5gVXb9pWm22PjT1ORcfCkZ+Pn
D38+GOu359EbGpTGxLyS+7+/9+enOmiEFBNmDsZ2vPrzOJa+Zwx4xX7+8Ofbf/9Mr0Xe2ZaPOlnP
f/+NmjwSw7rGZHtAR+1//+E//3FrA1mbqLf68zd//rFJ0/n5xMGB0CSw4v7+H34e8c+Xfx5FozEg
CAH//vwZbl5+7ufTfz98t6TBzVFG8Pcj/fuB/3mY+txOxyldjn8ez8+3//y0neIbFKO2ogd5ov5+
Ln6+BB1LJLWzDMTKPH7oxa80woQC9ujFaJzXUI3zjcn3ccOyfGu6m5ygZFzH2niYNCRO8IPujZcZ
aZDKONlXkG2TOpePDIaRNc1hxtxlp4ckKqECevEteKyLwnXy7lQ+ctPTMhn6bUwPz03PKajq8voC
/vqti3ugSVHMsUU23uXnQ2hGQCEn79apdO9i4Nq+1kzt+PM9gRuXZjhY1gbEQVDoZh84dl88pPaY
3o/1/Vrga4ztu+fpJKCtynuIOvk2ZPnHCNXnYAyp9RSWMXscNxr/fDmXJRZPVr1WUjddR6J9HPBO
ADM+FZwct106FM+QBpF3ULN9EWqFr0IOUZFItXPZotMsjbHcj/lNzd3pokbo2x65LiSiybik+PM7
o0ItxBW3zRLO055X3bKNOJt959IXYLf+YJreIck6+Ww1eFB7esevjB6PfGhjADIr8x0ttdlQtiN2
lSq05wyryDZb3OIk7a1EmXyx5Srz2Se9drxbVwCaZqgH4aQy9vO0wGA1eUaIhOLj0Ee1MV27upt0
tVyjkdP5lIZ3DYCAZ0VSQMl4+T2W8tKVa6mKaYprR+SXdBr1tT4YyQs/zGBo4rjY9isHK+zllfae
TBq17nkpTgqM14mB0G/pYa7onKn57Nv21qvRNb0B4gZPNUGAGpMbG5DYt5TKPvt1j+QlvwoaxkaT
egE8HvotBIb2WISp2C+TpiGLs7zZtTkeS8fBORNKIPDp8E1kfW9Q0UGhoUX0jlJAWVPRZYbsBJvZ
vZSdWR+I7CArmHgJm8UcXnhW/NkW+htgRxlUAGEApdH8ODXZPkaIu4RR8lkvIOOSmHlLWkKlnMqr
DAP6bSHi4khqnrtfrVcPGOxCpnQrTMNMPsZCPNY9CguZSE6Lit0qVOELxopjhYEJ/9eKzXQMKK4u
U8dCWWozNZN+lQnzNXNbtSv1xDyhqX1li1RB0cUh2hMbCWwQ6w5QEFP2R2kwKlMNPfdCJ0eUUn7j
rh8QyYk881q0fb74FobybZ971ZXW2SCoEevh9NXlGQ1/jQXWjFvm/DXlstuXVGKeCY7M55/PvNRh
lFBkeDe41yPKVLdxqX8XFtMM6VBaopFuuJFqWGt6GSPw5EjroTFleq2tBPcYNLOF0idDXW7FwIGu
62XnW9w3mj6eLr2njZfJptWw66fnaeFdFQuMhLNip45K1F71RvySwdgFoDG02IS1G5BwDss9otwy
1z1cr27XZfRZFXN1PdZW9KDZXXuE3EO/czJ/YlGvz5PdxPdGa8LTc7I1oFeMV1jp7tqJho8Uw8RG
LN1rxrwq6GB3bQg4Vod5GQgSMPX285ndPnU0CQLw4Aa854270SS747qw/Y0qZkgLc3exoN1vUkR6
on60UxUMaVWZ6kFru1jW+7C+4tgrdkK3APaaE4rcascvIo0SgKI+TUIb6OfRXnAvo2/OfYztUIGO
GclgZ1g/2RaU4QNH0SPijRVkstV9MXG2g7gJJksHh1/FL4oOgrOIy/TcNpMdOBGHwzxK31TUJDvR
zM1pmcXDmGbRnoABgtcaDYZmUftk1yk0YQB7Lh23oKh0ucfNJKBz8uHns3gkxaQRHA/62hGnUn4N
JtkRmbvVvmHARswKQDCLQ70dANsQUxf2HsDCVjIH5f2XcQw1tDu1INcaDOK92dNPU/jLGUfisLGX
XoeZ8WmBiMSdn893Th2kIWPIsk+b+2x1OGjEV1Z10SJEjI+V28Gh6+k9S8tpukFka6AWFE95N/92
qw+vIfaXd5VvTUscAB4iFTCPN2NIoisEY+KnUBmvlKnxAVbyAVDxJcZmeErXD4Vh2wydiLQNTHL1
1gYUlAz5WaUmQBNvjE68fkQnFv0MfznZl/Hwq7Dr6Xr9RLaauW6U9+B+uivD+JgtbQRPkkITgLLi
sLHC7obbu14s8revqoPCWnsdvKnVJdqVB5Jfn9BsjyJKiebBX04SYwJZm8R3oSQ6O+jKI9c97MY0
oeSOpyp70qyYysWCixk7H254bsnddeUMPX0Tw5PIiTK2VvEoaR3a9A6DG2k1bwtaNLlV0JD652Lx
xhoH5DqwdjC8lXVIAS83zXCNm+cY5zXUa++SoEVXZMlBsDCDjoiCUaP5VbjZU1ExMQ89da45gg3a
Wx4yBAJtQzt9ZfW3HlN7jhU4kmsL7qG51rQOFHghkHRzcXSK9rBAeseKVXrmb0zSgE+fXYoJmAJP
d3CF7ibmyIv0jYGjLe4vKM411sPUwy1rZ8RlRsgL6pyFGf4YQpJpV/iCRFSZtZyQk5t+9u7wnRu+
yBj7OMjWUIE4EZi8SUyiFprjnhDn7xD7SyZPLM92SH/1YqZbrzsbWvJqG7g3mkGCGWRlkoDwz2Sj
j7oVIq/k7HZmTMlitfdodXTsl+nWGroHG7GTY8JDNGjnRamJ8T9dQ2ICkaWPjg9q46i7c+8PHc8T
ecp23VNyIA+Rcpjz50N5QesGntBiu3DUuVpX3chsmHVZ5jOzRdIhzaOttCumweoq9LCyJobJttT8
HksHgxW2U+Y5HFciBItNMzVMKy3vkeFbF1TFQxGC28af8TvpRnr8BDfn8ogtiJQOjFxokMX20dZs
73aAXh9oDfi2ab6frf8i6jyaG0fSIPqLEAFTcFd6K1KkxKZ0QXTLwBY8UAB+/T7MZS8TE7O93S0S
KJNf5sv8bCU19+iO4lsP9QmrxGlK3J02Wucse/U1gFGpwoZkahYFtQBQ1FD8IVngrEWAPcYN5Wsa
FWqnvATBrtRZlRXs6OnIsVpRiZdbK943UlwDwbBqPHWVZ3Jy+nSku1SdClHrhvoGfGRHRS4DB4oF
tpqTX1q73U/8VrUZQh6LMaZzZoPI4gmYDIzzLFajpuL5tSxOcCk+YAKDFVu0yfJzKvrpxN+W2nTi
lI3iYN4BMGUgicJU2HRKaOlWY1O2rWl4g1aC38M9VOGwJkr1SCggRdxFach88xWqrDYMf0QiI0A3
JTp5KP5VrbiPXOS0aB1Kx9nTScATSC5lmc79U4WLqMl7hf8moYq06YKveRa1lrfSUnJLbdWpdFLU
Gq+Hb8jQd8EdfcrLE2j/bGW2ASJZr39MIrzrXhetSe9wT3WznOYEN16muDRXMWcHhLNDnRCIT2xM
DsN819RigTdd5n8im65MPCL9AYomEiDYuf1URruBX7dKBzCs2SCNVSXCaMmCFO6NtPrS0ri78uiY
9MqJH8Z62LJzLduZSFq3Sbd+cUCeCyKH61jrN0FfmscSKC8DsxjZgTPlsbUwOJtMn3YObEQDK/gy
SM1w07u9OocVl/4smaD0kGF8Yd2dzq4jYLQUUbAp0yne2qoCgFDTDANzKACWwrdMDbIqqXHltDBw
SQPSz5bhqdFf0JfjLtgtj400bsWYfdKsk04fWaC+RSxoq47dQx3WH8QOmlPd0V0lBf7/dopObUih
k2l3JUMNJTE6UKQaZqbJ9KqqNr2Bh5x8267L+vZP3+PorfYABYLXTloPIeHa5E61JxgP9NafNn44
2Ss/AJMVYhhjNWR46mm4+8yxQgtxs/5AOAJvWgcIIbbI+XdZG19C7OBLy5YwQ90o3mEbOVis2owi
F5nn1isSCITEq6vBNXxR6oa59SYLo2biJhsMofaa4wtg+Qz6d0NMsOKlStjEFjXKOz2ACfXYxS2j
nO+SVqMgT2X/gj342zoUbhSNsaPygwRoWb4BTTwbkfzb2P7T1OSpSjwkwCJBBAtSyDbdGZMz3chZ
fnOrLlmKFLd9Ecd3HgqGZnZanmnd/Coi86Fll6mmSjriYMKwyluD0qZbbRr8RWwBvAL3DKh58M+B
kX8Hk/XhI0Lg4n8iaFOuHjParV1VbNqKuibBZOrQcipJSCuTvVXZaeSBX1Z6X644xRPJ6jQfU37L
jTYrZuhgWx10uInKtrttlpf3om9vCdoijvz8AMXgr6wt+m7GcK2b/XHQu6siUk0/JNELWF7W2s+y
dWab0VLCDd9F00SHch/5y6xscMLFHLThWb4WKcZBeik3bdAyUxH591QwY2sxItRUDawcr5SrodGu
lZ6S6UBt9Gvx0Nrqn3IBLzkGo0mj0faR56wZO8X4+fjOvFZ8RfYINrGpoEGlh0Tr+ctwsAYt0hTU
DwwE8QbWbDMmL9UlpBVr2d0teGxzppra9oneYA8o0siuIanUkSOjBdeiBbwb7Q2XSgB8fvw3tPRt
2o1UE0R7SF0aKw6+ROEVHwaxY3xT00gMiGy0GoGQFxh1URI5S0W/dDbVSwKNDhIqQ7HY8+dyYlG/
oy4OO1kBA/ILOa4Z3qaUPTjJSz3/G6uathINMKIQL4PJS8h/9HyTpz3Dg/vfL/zvH//9D2ZGcsNt
1ex3nYIjBcFAj3oyHEMCa05P/DtWmG6X5zDE9IyZDcN33R//2mmSrk20YQAW6WYIMnuljf0/C5Mg
B20DVkFz5RsVJBoXOVyyFcXEdEJbwR9/PPbp4LLoqx2VkgAOYwwNUv0zpU1fF5TshQ+himiIXaz0
jHCChmvbiboMdAS0KCdyUG0lO2wQ0L9IXp56F/5QVX1xA5nYxCLOVnGYsedjF8t1+4Ejr7gkeRgC
EiEhQsRKbySWr8Ym0DjWyzaV6RqmPNGroh5fkCv7Q+dYJ1qV9BcPekduxO9JpFm7rOb6oI3axYoH
sU3iTuw6HHq30tB7DnRskyUnokZY4DiRpSUtxz+qlk9Zq+nWeuJcThRa6o31oUJO7KrEHtdMxkEE
1l1IXl0/AQXQjG95ERKEmJmAlMJWXdFcWJs2DMGD4xj4J5AV//LCTDaqFCxxdXE1nO+0msc7JbNq
ZtZHO7CLNW4mDnQWKcG8i45JKb9osVxzPb02ZvNQtUfaIMjH1VjG30xYVn2cvzdt9Rx0Du1VnUWH
1vIJjFmwFbnJJYN3pcLgUzTNunQMTOYt2jhWigaRn/pGrz7VZF2oELsQpd9SGwkPSvM+zOTpBtbF
TMxfaaGwBsRCbYeXsUjFXbvHjUMiOKLcxOopqVRFc1cxgxKMeZuWMGKaSLlku+S4BWV2op6YEQSK
jP2jFfmtMdxTWVrfkokLk4HBWVV9slciepHUCG28AWe/V9G1U8Xgc3GCOH28qfzi1VHjYxTWLlZg
QLoxJjZF1CT5jgDRC6ok3QDzu1bHWxfcJCsAsoLPsQD9pDX0B72/xbokYbloIkznWoAD3PpJeOdW
nS2+HCMkvEnF0kiXj+cARYhqk+ZO55TYXFxLAUQy8f9SzvOvaVlkwVoPC6bAm6JoycpnA6EH1yw2
eb0uWgfS7HbIxp/ag4OEZRKoIdGUcMwyfD/f3BSHVViXzT6b1J4Y1j5Tg7kp59+Sr++C0POMe9KF
psmcyHYEBWPcr5aGVUH/+624LTBhQQ9w+GlGSJTIJOG0ckyOV3pn8fY1qQ/djyZxU4pTHNTyhjGc
xlSqczj/ddtGTjgTZ0xY4PwBuaxRdIpgqJUu/PjRuGQzvkUl7rtDi8JGslyZh5j8FHb4UnvEY/IB
A9b9GenY62ajUCTT8RI38YDroII/qnRvH1s5qkQHUddIpLbAAact7DAyTzq4viWazFUrium7bN3X
oJ+IT2rutDbZFInVAkihTrg5+aSi0I3d7k24uOaaiVGY0b6NIgwApDnu3sDqezWiCd5Wo5ff/cod
hfx2rQyskcQMEbLC5EZircFJacde5B5zfvuvLD2yIqIZzsxSj7ZrB9/NUN+xVRV/EgP2MG9ve2rH
yD75uGxqBTOpHqircgIOocBJCLWP1rerOK3icU7uYXZIvHRWWrDgtMJ79VxG1Erte7xw300ffIvJ
sd+iRkMqqUNnbwmvu1aKLwvTevnNrVPowx8GEq8NYW9etMZ4jHQqkp2R3GMMEa4tuwmvxRiJjS2o
owFxZSyboeg3kQfHJqVhqJP/skJnrsQK+jKQngV/xRTF7uX01Azu/B2dvxemL7BfPYB6tKqqA/Rq
yf2t0uryhf6wbtdPUbPRkPE/vY4cXZcmT9kA+M4t5E3wCseO0CB5QLxwcxV56DLroyp0WA4RtxCQ
G/Cfy+4QVklzqKt4Z+gp2eORWtpuDiRDx2+SfTzBz4U75dvJwSSsW4hWbfEE0fDa1+e8QgJADqI0
oW52Qy1fanyRKiCCwu2SCHrHXT8P2cPscNMawaLtO06mWXU10dvOwp3kKXRrtTbTmOc1Nt/SNP8Y
Wzc+GqUHr64RB41CtaAXxtaTzVtrJFtajptTJuN1MSoLRyJ9Ag5Ehrgqd7plHTInxCwWvA0j6bPB
7f2z18iB26f5VRhggxh7v3VTF3PAVMwjrVAjhz03h+tEV9CD5cmfArFuMFEXlMDNzqhtjhXuUuHT
zxt3j5P6CpSB2BPQk6H8O0373qg+u14c5ICdoMM0kzXGAka6tZD0aKM6RxvbiPipfSIVFg4IG11/
3cxaToeSuma3nMtCwGYabkPZ1WA9EVHB9S5a5SZHnKhAFugagF3PAUSb3NeozT0ahviH10pn09Cl
uOgKEMa1qF4ngxGDyNZe3Cs8pczSJkE1U4zYECjK0CuJDhr66yweqhcHQFYmdJzgyUvRM0wmK8Q2
lJdo4NNfosDRsR6HYO1CWcG+YcPXcsyTL/Dx+PEZNj22wYSoeWjWxqsRlB8JKrbim1/pKb4Y1Yjp
NHaroIZDKhhCrkRZ0aDaRt9j+wFdH0QC48nlzWk7IEU8Bh3wrHORXa0h0/ZOSjdVDqbStLV9H4NX
mDIOOWlu8FbE9rqO3fESeQq+BtUFTNvdI77DlcGVc0W157CmPhHApFmPS6XwahRwnzd4B+qVZa7i
AtNClBORn0jpGNg1sAJru3ns0hFNzTiQQvw3moO3LXWZXdHZYzBnDeFAMryiNKaV0l4o8/keg2q8
0/NCKpIp7wpc3TquqmiJj9B/8yFIcJ5mJG/YE8KO1SjsaPG+jMgWYKyxWS2Hta3UXRZ9sfbY9VOt
G1dGYNV723N2niHfsYD9cY0CUERSY5ZjiNY9QrqA0XIcTMIuwctWVMtOVOMugUVCSlxjacOjUnAN
6EaG38PEUmuw0l3iIW+wuyuAWnCnldz0Dea9OtQZ7YXLkqArSMvmYgIDO8hyW8HuWcbUc3pDv32D
0NQt68bmE8DykTZvQW49E1ibp46GjxVwQZ9mKOBOivj7PCsA/itm8Z17Bm45psft1uw4xgWtWqfG
QPeHY03828onTaTVgX0C63aUY8cHnfb2nmbJXex4uLPIs3GjG+fYdGkdhIlBw7TslZFZ2ZLUUsii
AvlGBwXiXFVqbbq6HmjGwgGKdro0AmUemjb9iUJMnflAxa7iMJdDfME+6OQrm+He+f//MIcm2EiB
hEIUJaDJM5g2YRuEF8cg9ylzh/qW6StpSTbWsOvWIrUW/aTurYzyZTqU7oph0iDd32K2AWb5TC4v
yRTXc2NWAYBpqShkHgNKccySLAtgtImI9UeAJrRUPkc2OHus+jI44lks12Zo70NmXVxf+exBEbFQ
8MfS00jZ6dCv8DMznC+oj4jTb80z6nUPyhn3QvKqJ5KRoe5CHwnri2uT36KVdlzRorgzk3+Oke3L
JgcFTgMRyAGqOIi+CN84SzZ0Zuy8BwFm1brqo21VKo3sfWWunRjEcV81WBRQVuv2SA9pQdd5Yi/g
zNwTJLmN9EdS5YAliUhxJW8t2KMP5enGmSgqX2nPYa+6zWJAg3A/Trq9sanWIJRYPCtOO8tBx29C
4/dH5HQfIggdMm5yhrDna6yaITbpDLRi3iElPRMagQ6SOZvr84w2DPnPgwr2YNYAyXMQWXUtiAx4
eaixTkrNDAYrRY4pnMgHewG2Ko26mXhSGTgp1ztpbvoP19i3Th3OIkQMxZgPeWOS1druXG3ReQ+z
wVMgcb3HEe45Lc/PnNzhMXavSe+dI/petmB8HqQegO6N1cMld32Jo5+UUWekk1CDmOvDHEz/lQS3
7xKamSjJw3HQdRdDqJ/8EKHaijRYgu0PhSXjsld1jyeZzrLBKnCm4ZutAdVIn2hL6X/YcMAxheUF
i0x6s0tIHdxb6a5JqX9DjTHpG1lPJgdNO+eaK7mQhlFMITCEYmFX1MAik6FDyX2VWO9OpKh6RDyh
+KDVwBzXg60dyhiVxt4ZgX2XbvvOKOk7i0S8s5B+MI2Ua+R3hM+ZL2M0r5DF9xwOCPl4xjUL22MU
kbBWPiSsKfYOYeF0iyQJTaLWDFjSocJySxOTNRjPOCWwrSHy8fZwMjapvaoD3D4E/JelRUeRlNTN
wvVb02hCHsn3rPnMtxt6briGKJbsKslCS1pOSFjDhyxO8YIOBj4Bb6clycZNSAb5KV0PPZ+IqFom
LlCrVsl/FApBKjXBuB5iB6cclV3BgpdqfPq4AcH7Pew81ld9Yr4qnxqaOBaUDKW3tBpgAJrlvrSq
afFVjuWxgQ+5I1NHeyejrwA6ZWg7L3bNfoDRk6GX4+MoidstqvtfdiqcjE71O5gNzOcBHkwqeWjD
+MZxboux68419+HG1jrzqhI6bc2kPD8PoYOMYCXdwoy8Ze9JuW0M31q8CyySOCR+OAivJ/uVLALu
J5T+JYMWh2sox6hsOsSaxeVHNuCmMD0JpsY4NctgY3qYqhhmP4Lafrgq7m9WD01m1qCGX55TfZOY
zEQx4ggm0DY3K2LkvdM+vIm2ctJnLAAh+IpaNS+hIf8ZYNow2bBaSqs6Fjn2VgmddmFa8SsFIb8G
A/hlibKKgZ9NgZ6bQnGeiqMKU32VP4XyWDVEQc8KCQ5MaqaxsOf0X9bbaslJtVjUlIKXPbe4CSQb
fctRXHqbKZjIsI7WVYPMiZNecM7vv3uWlAUxo3Y1TqQPlJa/wC6CweS5dzufoVahZjHXmjZ1PLC/
U3SwAKSmEU4ltkdT484r1VVzSra2OH8kAvSJPaYE2qcQ/DaQJIOsRpP4VGAAbNVzHCvhTQtAag4q
bzgOkEFr52qlqfH+NMK8FpmZQ+0g0F2TifUCRjWFvKJdUUI3D2XMZF2bibGscLstM74heCE+bJMR
GzxbwNLlpLfAmE3aFj91OktvMb9jGDmPsarbdVSFzjLITdYsGwf0aGEwcFuKhAbzRU8wOHpOHxAF
ddlfXEp0w12iqADyyhoIenGQYctFGxQDWceQt9Sb+40Vnmz6rWqKi5zeNxYGdQsQ0WlFSbOXpmKN
zU3u59wI97amfxQpVZzscyvNhSXS1Lt+fjEDX0fqr+QfF7rwKrb1dd6Zq7ztn5Xh9lRHql33ZgZo
ZomZHKpxfP7308W2AKIcpzjo3exZ5s15Yp9dpC0SVWtQttuu8omf0dLbDZkSZ6Oh/q37wtoY2viV
OzoG1PpQoD3R17AX/jbX7nTp8aPBHV/4McVOdkdCwANKSrENkJwkPlec1c6t6k3Cw+daaZiULMhj
uWIcLDAlojjdwjq9sVryRbc1UnRr7+bcgVbhOTMlY4SGXNKyohllocnpKxBQkRkMf3LBaDk4Da8l
0K5NFRj+4hoaGTqVlp/aqXgMVrePe94YjPI7bkMEKnU7XGa1ecMA8BcM9zgx5WtGcVYwcpal3R/9
7JqbcHSKgBxb4sRceGByFv1AS2oDgJTExkXMZ35zWiENMEsvNxJpB8jdapr65+DPsBT+KFDcF9zM
ZAA0qvU8Ze4GTRx9AzWxEtN1ZJS2FjoqU5mvLe8Q4yoDUYbl1nryn+diQGimMQAarphf0SpH2d94
WDwhYjHoaXChLC2HSh1GJuvYwQmmxY/eSvxNGM41JsSEFqXxOgbQZJQFbhcqCNV+C6b4p8yxqGZN
xxUUJQwQd82liCSLg4ovh4nDpIPXkfV91PbW2AngjMNdmI3ahAOrMWcF+iruTQFXFCcOPnRrpoJZ
30JMNUEfDOR5dEoK9FAz4WFqcgFYRlyk3z7I/l3bGneYUYAp6LWKSXs0HOfv36P2cjlgFxN5eTGH
7kV147PKx5ekarpNFpSHLobdo9NHQKbwLeNagv3sjX6CH7ss1zgyzU3dl9vJqgbYtRg/sk0lfJce
Tv5D1RlHWyIXDQwml75eY2CHAl9zqd4Byb5QNLhDMCBk4XtfXEWXajJfhtJbc0Z7TMn46A2W0XFu
v4X2I5zoKMqcxQF0zAxaO5L+MjYdOumCNA2aI6t8wLqMdGKeEr3fNzYrRaRrP7jWISw4C9a1ryiC
kQZKVavbpdHqgOY5Pc35pBegVFXb7vCAYTIy7LVgUmwo7xHgau76FjMQL9ReyOklLdKb7sMO7al2
w98JhoBqED/6DnnQud5ALfb1uyVGB/ssUmLYqJXIg5/AZLcxdIt32vH3IW8rfmKPzr2WsUjp4j0j
cf2MnX4b21bFPQVToefrFAQ2wDD5/2bYWlgI0esctRij8tzH5osP63fn/WSdCZh2/gBsaV0i+AMN
dxwIvFgbwn4Ass/7EyXWzsg7XgDczXPriOMlVwz8RDH9iLoOYPRVwa9P2SNsg6bMOjavqieo43UB
Q8uGtGhdnNynDPunXqniMLUlH21VnjCcvPgMsRZ+T7qNbXBriVLsegkaFZN/E/GxTD4ZEJBQDJxl
fnA5HmzLUp5GORyMnCMJU2eKfjoflxt1oIx7udST4OdTbBnRp+K1KZNhbWTpnY4+zIWm2IJnrncu
se6uVwpjAYb1sc2/0qB7Ng7ratqSHFKQqDqFgdxq5Qvuh2Y5GOlHn6q/ShT+vkRb1TP/b5GpVzZb
d9nOshE0M+6v5p/UQwCOHetDt8Q9ETWVrSj3gfFULSluQtgXX9em5eSCvLClfxBkNQifcaMwW1z7
Y8Knl4BY5Wmpg0U6NTfEmgCQw/SU3Zjv0pht02OfZfIJH6DVv0AEcCdtul8OJF9c6tDBhkNSKHkJ
hy2q9ZomTLZUArxraouBkyUhwdF2bHfUEjNqgGjLouKFF4HTqEowUlbc+bgxnkLtNwe3hJcTt6Xm
SnFMTI5u5cyuAyQBSspLyf8MzDu87qg6c2tQvEb5u3cQvCboFcuiLWyqUXUQO0yJe6iiLMH+rkoG
6GM2LljX/7L9sl441vg7Ju6Xn9efWayIKpv9udATVniUt6UW0xfNgdr0Cb8g3i6o6qZEbvjb+iJZ
NZCMF4NNUspucExbwx3SEL+64xkOwEKzy9PzSaVQou5wL1nFILylYK2cMrm5c3nfWB5GcIMLaDOF
wfpoVyQrvSGn0lK/KljnQye2IaccBozdvevB+tEJsGqM7snOy+XbAXMkL4Hv3RwRwmTI6dvFlCC0
XWXEJ0yif102/0byQwB8eE/c8dlWKRVNwxeUVnMkrq941cn6/EjOhCiEF497OazJeltG3XGwqwNj
w1ecibueFloR8EnAvT07yLZC9Axvz/QchTbfpt/nHJ22qcwwOnXJR1nrfwhz3lqu0NyKN8IPvzse
wjCed2fEGSBZJT+vKIM312bzjAJ749S8e85X6nZPABhnzSx2Du/oAoHs2NiQFGJde40GOiZw+GNm
xijjhAQzp/g7ScbrpLFdhUwu9eFumFbJxYyRXpvSsEP5UFA8RJf9TK6+rjOwZ1U9Xd2EQZWbwTwn
IWrnw2nUqy0nupurq6WREZNFKgG64BQr2vvWVkuaGbqbueBCWRFhotKQTJfdXxPuayJI9AV+p02A
z9Wz5I5s9drUGqRFle8n18G45Tv7rtfOgaufMFLsPFfylaEwzouwl/5rYH5Sdn1h1rhCNWXcSJw+
4rEizw5qweetC0rvxw3K21ga2KnzaelhrKG97Ebp7ydTmpNosyVjsDvFPhD/UJmTtFkI0T7rQHFU
ntwXLbLD9ajTCQ08uzZY1RlkRqvAnsuq/earBIkb3ib6dV0d3LWztLMdQuWzCwD2gBUxOt7WljMx
6WKq58rmYLW8HghSq8LSoMs5HQODUF/bnmD0GUbvA6xLq8asGdjlQXyOnv6pHgEZPBYHseJZO9h2
+B0CtZmh407one3OB7BeEJwRzSd2GcItHPkMVw+4OZcs1GCI2xJCUKCfKjgrCaOlKrQfOHDvkAJ2
MBLdRWhC18v9TW4575OQl6xyuWYQIbEFv481Jhd3wm1khkgkrfkcWw79kT6tZf0pR16PHq0dvGD7
3Q6XMnR/enAAG51yVskleVln05+RJXo5H/BqM30fHHFMtfwZ2TzvUbou4Q5Sr9dw0mezU/DDw5iW
9CwAfogqqrVHzX4OZKVbW+4bQiIBNKIYB0kmZ6eM9gVljXGQzigzC4E7OuWljdjUKe/d9UFGcNg/
T722HVvdP/B0GVF79MIerPxEaDsgTDOYK5UnD0OXb6RnlvO24PbJZcrosZDUIznIf0HmfbEfwlbn
NWGfYdH6yTPvWZAQRPCwtkOP8xplVaGWRb06GYn21/TtfB1U8T/fRpnx7J6zf3UQqNkUVP2RU1Iv
GtifS5b03ZD6tHTl28q01mUXkHQI/FfZxu8hONEqdhyM7hHqWP5LS+iRaRluU2bzxLVxyrAg7Zqy
+bBlzQGO01BVQt4dSqyKvoL92zOyPVb6eNWwt5KzeFQmi66aN305jY+IZcEYY1Sv4KQ6asFF190x
LhyidMAAqmfntnkMsdx7HpSKanAv3IzPIEVpF/Zhx3bGA4NwsKj0/FEVG8L1+JbHYkvZC0kn/xzS
lU5pyIzhr3aZQ3MHsjd7+vQHktia+PuzAlQUw9NEiVPXJi0uioKCZfZf5x4OuuBLN/prlQefNS0x
S4dvSKv8h2fDcuraJwTYuzWj2+bdok7e1IjzQozyPTedn0R9e2b4MkC5t+z0W2QBuNmMR8bXCJdT
tcy94MHNm/1kZPfPkFHSpc4pMPX1307oKewI4Al+RO7Qsx6dIhwzGA5x2TY4uzxIWkuiVkuH6xi4
r6UqLAwrm6n22LMH+e45iiYUT1/WlW2QFGChc7Ruo1n+K/a6m90gyoatOmIuwBpTWI+JlBnJZTiK
6vTf16SVOfdxnS+siDDos6wt4sF5EJr+sXU2B41zdOf3dFkXG9VmL2aS/UY1Ktpb402/aQbWsVLD
vf3FRWccokjdLYqaKfillI6tNK6vgf/XGdnQdRkjdnuk1sudqzMw6XroTT3WWRMBGZzitHaozUMH
mF8ikUcv4+C2PELrLGIdpos9ZRQPEWHP4JJFfdvOakgr02xfILLo4lrqBAjzblPXJWq/5f0xLe1Q
xMPKM/jy+4lIZ2Kx1AIFuSc0nBD5y/+kUQPStdvg51/aQcnfk2oLgaG09Rlr85nnAgUbuqqRdN+C
2A+e2qZb8xSsYzQ3E6FaFCS+N8zhJHq1dtbEcB0SrFEmLXBpNqDg0FEJv+yQVYQ0FOCiRuJv8X3r
XWvpp+vCRQrYnha4HMwgWw1PYTQF/6RBG2xs8un6zDsn987jtU11YPyEzV8KYd2zkLduKtHExuzN
aSNsH1aLQ/g0xkD7PFoHjF5+ljL5p5zgzXe9RwUAYSneKc6hyiIbDhMlphu8jMzdyHnLiKOOMfkB
FkrtLcR+FA1yZ3a8fl0lN7ysMOrgfsPyZ6ztsnoyusv0947j1bZ241vNNVhh75lti8zQ8QKapb5x
Tf6KSRJ/SgVqMskUmDH3ZpvTPZPue0yTaoEfUjTms4OwsU164xB3wKvd4rP19GJjxNM5MB3GIs48
jm7YBqlvxMT7grD/WsXxv1YELxp/d6BtbPEcgCiaVsuI7heke7aFOo/5F0j/Y3s0+3A+qQ6cgO45
I/RzYvNNa728jGgBAdpvO9hfpe6q5ZDgdUWttUhnLzyLHCCuJZDXZerfqQ7kM3CwxzptcSF3x/yi
xTetYbw3rX3DQhaGXDCIHSyyYDxFzfBja/RW5NpXWSWXtLF+GmLvTpUeMQODq3M5wFakyDVsHSFM
mChp4q0w/XdmMsUqt+YrRtC0Z37Ic9LBxQrK8LxMivbVUizGetJjSq7ZXyXkd2rLr1bL9DohB4++
yVco9fZFeNrN57RkJW6BiaDb6DpRaBM6ZE2zFWzfqFtxN3wvJkMsUmW4m1xg4JHwwIVbUC0So0bL
CB+HP8pjAjuen4Vx49jFG92I/jZOQ0eHk96DXPyOpjI3PXi0hRXPFWYoH6pItZMqs28n+kRpmUWR
4QdfA5ymZ0gXlt3qd6bhd4WHeizBbTVVfTb7N2YfzN29NF0lUgfqGOKDS3C/BBm68XCGi074lK9x
EjregcrY4ifVuZhQGpVl6mAj4BgTwWnZ7l24AasOHhrcQevHmZCEHafdj1DGJ77XLNZPFnfsBepo
uhqYVukqpfmmCMi0Ne6WwOUOqB7Av6b+FTGYZLf8zLTwF61wHmYqVE/4e6KlLiUznOcE9Qu3zkbQ
mvyijF+8HrT+zP6gNAVTJnRrboQAKNh79rJqCXT4uE+z9N118Hjoylgh0MRLg1TPin6IkxFbj9J1
SyzkFNDlXbAI6uJzuuV4nTF38e6NGRSCIOueVqHx86VqFSoO5gGUA/5odD9okxmqWpNhXYrVPHL/
IWdxsGpYBaQJTyLGzRTlO5K17+R7F7hgvY0DNGpwy7cq5UtHvbcWKWnHRTovWPqsew7YThdtg1An
3hT9PyJ3mFAP8Ai2EV3BseN3W2NePBiyYWM3v4w2/3QyZqkjDRCe+wCCV27zvPD4CVq1AIlTLjUm
b2Ex70MexdqcfOhCRgbK10wDDBiE9lKvkIqSrrqOlbp2qERy7hLKhHUTlYle1se4B4CxWulraP/T
vdYnHeTzwSPpJjg8IUWKc3Bya0d7pbXux87LdeVxy47nZE9aQl9uCSswJDMql7OnNM1rCnEzToll
jbgPiQfhS3U9Bi0Wc6scJAo6/IKfil4jrM2K9s4FpNfgCMyEkABhCGeu08uY5wCx/0RtQv+Mqnwb
k5N8d7vovXR1b2W76Y9HFQ+2SQelcInXn0sh94+oZE31Z8NEOCWYm5J/XmgDtACCWnBqtDPnWYRc
wvLG/6tPcKtA7qyoYbsWmtUeSxreddjEVWKyVHZEzdKkYlMEHAjedguaByoC3jci9KbRgE3nMhMF
uKNTUW4xMZxbY0Yotv5DGIxjEY7TTD6YyaAltCbAy67ukM/pmK80F54tnk2498VR8RRdzT7YWoX/
GpJ3AkCkT+CV8XYVsXzVIu9aCbjqoQcGN7OgVFM9G3XuQ2V2tWuHW9lODDz4sCAUnXBzcg8hgEgj
kkennHlCGzM+GgKMMWr/ew+rE+gBQXoati4lmlIIxqEtIbjoVHKVicbMpa5uKqX9mzOfu5qaiO95
hA8Q/4+kM1tuG8mC6BchooDC+koC3EmJ2izrBSFZEvYdKCxfPwc9D+MJ98S0LYko3MqbeVJeIDfn
G/4epAxGFgKmjvWBTmTXQLQ2Le8NuZoHQKezMI2S1o8QfZP6ZQldnUPErIM5816NxnRvqUOClHc0
HWuh8mM5PtNFSP0Eb8SqQhvKBN8kx8KAJYgE425In80l+cyH+gzP4ToMTBUhFcmWmtCaJyw0PS8g
odIg6Q71mHJvexrRDm0p10v0lB81B18l4pErV3khJ44S9sDQkEANF4P86AwXzdTO9cJQ6c1bPl0p
aoVxSazhWdngDZCKzzK3TpnWTQEo040zZzSvQ+g4EmeMfZPsIG+E9GlUhIbyeeQi0OKfdXn37FN8
rmMzPLdWDIVevTZkPB4zffxDuQZtTyR0jBLf24LaGjEyPWVOhiJcdf3e6Z700CuDmbf1duFevYH3
gImaRDykdXMz2rw/6G4hyxp1kCXb5HeI4wPd0FMgmxDgwtQRhGqhX9lEE2zoKnpbPHTQ2TZjTGOL
tRAA8NTIId1bgQJJSt6QAHc4kwnH2k3ohhdQ01wcd3IPYPHaINfYEmVkaBb1V9e8QMSEn7KeprVE
rG+gwd5GUCAngNYdOxzSMT2goRKkS+nQfZYeU1qwtl3tNTtiyE+UYBXIypBV4YxjmKkEerZd7bkr
XQum2gqey5aOvxAlI/lJ7M7c6WH2NyvUFXl3LJGhnQzB08BAuZkyfSuJ0+FgtJozkZKdBPXqTd86
LVcHNUzvpYbzlafGx/3hnlMLPSZJbUpK3XrXNn0WTLWNxyMOtMzhv+sy8zFfDcrDaEpv3sFZ6hkj
qMR5xZgTY5AK2j+LW1v7saBtyo4A5yTfSlPj0RoSD2+SxCFnEB9unPSPKqNfXCkvFrWf3EnZUfTV
1JDsISGKnWqoPNr79C4Y2EKareU99aKXQVZDp0+qQ1kdi1X0pH7ru/P2aw7B0qt2W0DOuM4MxtJY
blXHV63Z4nno5edc9u/lMplbq48sUrD7/0/wdiUCsrfcVXSeb2G1fic/uxa/RzYjDvTJ+Kxj6Gf8
Cglyf5IMH484+qjJ0efvvifYjvQBBB2AEkc71GAv9RuWlGT13+Eev+MamQ0Kw7uRo1StSTILGsxo
+m6yml+5AxT0Ci9t9qrYVRymUejbajafUoPp2tRxklZcdQXg4qXu1UHazOElWUCtkFR408eS8YUd
bI7IHWGzm9XFuU+xuwbRqGEcpwrWcUyYVyz/M11jyjKHeIvssktI7EdQaHzI3heUZy5Gmrq2JtG1
aYjwIUXW4I86D/TECi6AbOnHdMkzcqwz9GBy+R+n33bI3+bVMNwWoUPVs0kOQC/+Osu9rrE4jOnC
ra3uIPX052F2Pu18fnd5t2z0Xy9iKgVP8DXPfPdUB7x9re6A14t5x44cPwndn2hKX2KciJQCjBC+
UePjESWQzG8lnJ+oXap9xV2CtzFPlo4xF6sfGI3s7EDBJ3fQuZsK7Q8AoklkQ1Nq3OkuZhzXHS6G
SztTTziVv0w1MfHERQg+Im5OU3wXDjNhXeBxW5TTBy02961ynN/Giv7ZTvtmF/iXknU1pY13jTTZ
1nbzQzu2bC4V7V2ZRAESoZ9RJrzJyroPvIUn5l4vM60yNIF2Q+5cGVl3aTO/pguZVI2E8li1QTm3
fL9PrkLizEgHEJ50URsXOP2e+nSZfep6JeEbhz5CgxvacN463vw2qTHf5cMSNAurZQ9lmQUnhEL9
HCeInZmNC7RrYeqwQqHKsub/Rqz4ZnQt2abGPefjsJxF/ZG5GtCuhuKOonC1S5557FFHgiAKkHgo
G2ZE8u/KKhzoftOyieYGnpuG48lr/zo4SDUPQzoOdoqBqYyDfOCbdlW8ghBPcLREhNCzeapPgnhq
0A08BkZK1L/taTzOKR/03L/TCMfGHrhasR/bKkxpmzlR1SnjXFQYwrZ62r2XkhLpEIkpLrk+pK3k
bz1ayHCcCatmk9njKxCa9jS63U/tJlRrjPZ7HdKMGvcOPsDE2xjte9xFQSYhpBnKONSsGWvsKUzV
i/QVQh01Gu0MKkLDhlcRvOmqfWyRL4ksLv1dSX2foNRbgEYUALUxOd1CaUIM6Nnw9ybnplgDsaNg
e4bfdRxEvrN194MVtfTTsqS0qfFeE3t6l5g49uZMR090oEfrKx4RMOyy/JOO6VeLI4XCwPHSw2gD
/PWZ2hMsUK870U0LCWA0d9FopIcltH5Crt6A8P0h1sy9Zwq2lsTgdYvEHdFHMDtOP92IGGeHWRcY
FyK93zjygVG+P0SE5vMeDEWX57kPvZ7aJWt6QO0aMRjlX0LkRFReve6mQxnWeHwvpPz2KnULDhF3
tb2ALO4oJsSvBGMrW8B/JFyusAxCSEj3Ja3ZdsZkg2osbC1C10opt1tAaMJqeExb/RmY2bpvLI+q
A5zJbU7SJpIuhbGJ8tdIAfKCxarvljn+EB0YpiFyNd9webzWnRH3onazZCQWstl+wyp8YuXk7U32
F1vJDaHUvoni/+vMP0Pakd3Olqe66siymNVambJsS70BlGQO50QYXOtzsDmQawCpKFwrlTvsLWE/
kFFegTAVkK/CfMtatuyrFt6etaV5kmzn9sK6DwzVNh8TYSMcEQSpt25eHeOpjE9VGF0Fcw2cMH5S
nSbvs4q/25KIeTOsW6qk1GlwAA2dldwUayP8AoKXBp03cKnCr8dqnA/+YLyx8Ub9Sx6xoJP5r4i+
QCTauhHvQKrMsEpJKnQxgB1mh7lEEaTBvxN9SYfvp6nlejDiNHQsF3MyTl+uX/xdG1HvO+YLQBTx
D2iJyK+08Jw3GlJkz/3EZbMxJevCTS3WBWm4P4VDX1yg7b9DEoDlacS/CCInD0pkoARDlc2dqjAJ
i7eDkAzD0GszWij1pLqkEfdR0hUsU2a87QSaDpMjPo20eW6S9JVKggVYEmoV7z3T53pdifvkuOWD
SGg8Lc9mQvP04FKRlCPGJNajkHpKaoKjCfHHVx5eOliyh8qoBr+OcA17jnm0FKFmPoEYmSdaebP2
Rucv0XiKSzbGhDuGISZG1yIHZCOcSuEi50P26jNqnBw+AhNA+J3noVC23qgOYw5J3sXnFgz28BtX
ROhzXrtb03EV5nH6biQeYT9baXaLLD+cKI9wsCdiT4fGnnARl+yUwHxmqgNturRd6DtdNexo0uRJ
NfV0LrgIVewLuMWdQtRJ+eWOjXnr6vZoRp69Q7yLyC7gzHezNIh1HjnqCv6Z2vTFdK5/aJW9bSb9
ZKezxZtmHmFiVk+8yJKNtMkapnXZBHLW3vO0eWi40Pu5Sp6SFGYvdktfX39eAnNWyBZk0KfqoDr1
omQH7VSO5T5q9HOE5fLkRDbBgTI+ok873EbaAZsP4GMqNNAUNgtpE+7J3CnL6DsZteVgVdS6zqwH
ooV3UlHRaBd63p7qIyOIrYc+pXmplGa6L1SEHQM0HYuBrA4cipO2WAgnXpPpr6z9vpy7kxXPdBmN
5bSLQhbKfE/KuH2ZzCJ7UguCDObF2wgylUBOjlTv5s+DJ6e9Be9GZQeH5Qku5yzeT6O+sPAxueh6
sa906R5MsIuHtk2WjZUl7wi98Z6QxQDpFtKfMZiTX/Pgbaoldvycmi00JZdABpESk7Rs0YEVaOyJ
1E45g0tJbivJgK4Y7lGWPfrdis/DNm0F+dgs0NmWryYCdKnvuW0ngaS7iOVu/F0ZpB1E/pmb+r1L
BfxO0VL1aXwnA5bFWrr2do2l6/0TdcHxrmiT8qJZWIcqQH/DVFxD8uBAttQzruwNxo7mhZMsEJVD
iCUxTi3kR7+Na7xQouSz5TLliubKPOzgnHHio/kAUZ+OzxS64ICTbOuRBEt4N2+8uhJshElRz+Yl
0m95uh6BqXGTsCv2mZUpX/U0b/U7hfllT4/oa0naaWOMfIH8U3LEDhgnULddlvp53/W3AZfXnHcl
t0AtDUB14iV+jT1xNI2Sb0PNOKv3EybuTM8RYzHnq0+Me/2BaDcNi2z3A8rW2p3I5ucBYzbrDyp3
4t7SA2Faakt5CUk/2jmAuL15KqfZxd4ZTtHvy2V1pxbtO0YXkpYtXlox4ptavTnJ2qGWkG5i27tL
2RpvHS3TTzXNZS4KFscFkxkyNufCezrUn9ygqQO1csePYgS2tFq25EjfSgSxsKRYg+CSEdS3HgHj
iF2tLdvsqrvRfZ07+TEI98HQrmm3NAca6h5oDurZRNDTA6v93SFUhJaI/TLCYktImHG6zMxiq6Lo
ENP2cCUDSujnG6OTvKT6x+Cm6qhsJI64/hlnLPud6MoHMzO+pwU1iWpcfWbjPyQRmM0Gn4icX1Q9
3mrlxMj8ybgnzHM3SZDthxgjQycmcF4ns4d23g7md9g1RzoQgUi7WkcgkCDGgjk7FOyDKgZIh66Z
bTwvjK31I4Qstn44o7atOxwFxTTBMITmUXhlvQUUG3V8fqsELLBEKs7n7m44NFmTHvrsV/wduw29
HyoqMbXWj1feFtrXhf4Vg49+yo56XPbG4DT7NRvDLbnpCJz3DzXYVX/S7mogK9+AUGQdNeUgcaKe
5NVPRJorbV12Na+uYcITGKc3zTJSf6io/kIV4F260FPuWq9x1nPSkePHYq+xv0tm97jE711TDge9
yugCbaY79Heqpd3mr2jatyQu3X2S96RyRsqtUnEodFJyC5Mee8T00gFP3zSSn2NuTE2QDw5w5iF+
aEOtOURJbfM/LsBXHYgWLa7jqqAEVp/r3ZS1v47iVVu3Duxo6ERsdgKzBbMAbQMavuiAFLBVI3+x
EjqXb9SK8NgOSblx54YaEt0kWJQU5g4vwJCjpTv2oi5WsWS7WfeQcuqBN64yWKelmd972ctcZg/S
Ec0RmNDqw+FNW9S9OAyglqg448qfn2HvWFfg4htVpuaRFW3YQUQgxhZtqyK6zZkGJFSn7C0leoKo
CV0fG40YX+Sibrj1OAKr5uw6EC/wypn+ULxCMhZBrWH0Qb2gVLfQ8bLHcReEruduHCM0rnN4p1Km
JPHFBDP1/5SKtWM65L///Qes1slh1Y+1ebhmJvGjseLBcenw4tWMf9QOYcI01JaHefkZj6gCMG9s
nViJG9nNq7XKc1UKlcXp4eBQv0iqUJCZLJixO5kDCequBZRx9DuwzOS03pkwoH8xzhex889JjbMp
0e+xsD7icka3ydu711ncDetZ2+EmCJp4eWxq2P82GTGmFcymov2ARd8fq8T65XlztqJPx22jyiuk
+q9GK4mhGU9LVsB8SHhrx9gWSHJL354tWh+m2Q0YFVz0R8ZiQh94sF1MyHWmLppNKozENfOAXlwM
yZGHe4dalTLoNfFTTUaE2aL6F676dOXYCRKA5d0MoJuMKggpFW61rW3n7CULkJaS2+1QmnhNF4zG
WSNnFGjp7llFYhUHooBKxwWjwquZccQHaT49GkU8MYR5MeHg2dp6eUakcQQbWmdVQBj/NetgeazL
8MgJPwi37KKKVNaEj6hxQBiIqSBOMrkkxUNQeCy8Vl9H67v0qfKaUPekiB8yRhpWxYfMSf4kmN0x
PGDv9bxs3hVH1TM8FvXNiJF+w5GvGWM2mPOQmIJno3QHPUX0vLKAg6U5mxZ96K6p7n31KGQ8vsSN
axsP3JCqR0/xCikV/3IRD9TrOqyvB31vuJBekU0A7uO+9hTrqcyraKZR6X10oYfTYC/Qsa3i9N8v
hRmdHRbpe9k2BGbUsIsjezdUBXTogQ0MNkWKCzguLcv71/W5YhJiTWRoNK7Ootx7ABnR5FnMjuIF
+sMmabkDc5q6sa12PKMlNi+A0uPU/ZZV+6vL/IpRKzzVrrwZmdgTAO98YVX1NtVJ2AO2K7jFzqQy
kDF8sjpk3zS792Wr77syP/ZpP5yLQcNT1CNSNuR0W+CVlFq4oLbKc9fpFbY08a8kFX4oeP2s9xR8
M5a4MfsWdH6sUUMn9ec4om3SmekqoQrXKWBMDHmFJl9P301HblOU7DJs5qKtFY3xTun5Y8Hihswj
UJaKC1ohcwRIQOuOjcOCIltw+ynblFz7i9/Vt521US8VD5V0sl0C4enRKeL9yNC3eh1YYNekKcHP
XXA0y00+WneLuZ5rQ7Wh+4NNDqrXLvrbTwv3qDb600oqZher32euNT4UjRZUTQT7bGVW2y6N4Y6N
lyZ60V2JWFbV+c7tRvEYorptK21qWKmCYihgLoVr+VcI/7Y1GvIYtCNzrjUHz6n4hKI+YQreN0r7
o51yPkMvlqGd4Nts5dRfKFDLL2UDBsvtooTaMnsG3pOqC1uDewxbiBQQjR6G4/3tzfkwc7cWHMaG
Jmq/pYS0whBJM/RsEk+gDT5mOa6cbt5ECd1xVj6429QwKjbXKsSuTa5e2SCsB3JEHOwrIitUdwKz
ydZbnD+s3nBoSEin2Qqf5hCk9jUDMwprjQNt/dwR4tLgVBFuZL3nQIwsdCoKQjZeGzxWJZmRgrLA
BjijegaLStNxV+EcbuyjMdRim7IVIB6Db91Y0ltj+JaNSwuFmOyyCKIa4hzNe+LU2XQ70m58HLle
x6nhPFo0ug/kqCJZW/fYwSiJvSlKzTc9abQv0ZnUYNKpG9UrwaQnFlN3sw5Q1TkOJt16oUvOM3sg
xJAcepsKkRUQKNnMn+US6rDVG24ozXB2qvobTI1G0JYEahYZ/1C/LD9pHd1n9VOce2HjdKprrEHr
XCbANvPHkXyDunZd9PrTqm3WF96kfbaD9lGPQBZmhwVT44o3Cj0DrHFb9mfjP2GRI9Cm8ZYwReFF
L4LcSdRT5P5LSjv3i7CND5HRkw3HDAQtoqruyyfGmoDnioTIujgbhWngJjNwn5A25r6M9ktB8MWD
fqplqftsD0vz4vZiZFmP3y1uLIsHzrPY3vEe0RcmZuHitI08xhrqGqrL1EH+U/189pZxZ5hhd8x0
Pb7ozRMNow0pj+ogC8xutQl1DFW/uyJnDci+QvMrz6KbVXcICtlb+oJmXJ0RZ74LSdkanH2UrEBG
F2KYqdUmCu7CcS/ia6EYxDTwRoZtL8hh3cFN2+FUCL2+itT0TsVMPWs25A/EusogYe2ZWsXq52Hf
FVbJG4Xcw22ZGlQlnhbuPB6pA2A86ND3AZlsX/HK2FeSSwcqJ1zvQhFa7+uXKRu+uzrJTqUauz0g
fOairvyFAsDmi8VSGI361UHnhSXBJrX1mKI7qWMNgL7PzoRLB7rd8GuGD5HQ0x/ihNDh7yaJ8VTW
T7ldOQ9CYYhbOFVqfM5RPfNIdN5BLsRd16W+kc3wIOBieTYghyS3nBf8JAXSywSBKFYLZg1xq3Ni
OK1lf8xmvIbaSvW6ShJMOevavuR6VNowvjWPzDHYj6RAX2XAfBjrKPvA2/uMNSU6pj1UDNfVVxyD
bSLpDSwxWqR/E0dCmuf1GcwhojXY2umhaY3PNuaZgJk5boW12itJfm9CJd4mkJDHoaP+rS5EeuTt
S92Sh+IJ0GDkkoxmlZUklAg4vFIDWO4pW0VXqmgP140lg6nHGgmtiGk5qvxQQuNxQvORpEa+N9E5
V0dksW+rHzexQVKOC71RC6nAXBzzfBqeC4oAXaq1/bqq+5fMnuxNaFqzD2GZz7HMFj8FVH71DMzF
NRrzTqsogKtrWR9BYXp+KVrauvvEgeYYuq+RmUAEcYfVZscu1ZV99A7VaNe0+jU2STvZGsCSJs6P
epygPI4YTfox6V77vGcRBX8UnYbfSn0sAhajyT6qVfdKhQShckKyChT6LgVo/krcagoqlx/tf78V
1EpxU83t/X+/JTlH9iR8jZcsOXLqWvBYd8bC32YIcWdpOBfr0tlOBsOWjeh6T2ie7RYu3Y3dZ+dl
aY1d5BjzcdG5LOduPWA/j2DTiLH4JMa/X9oh+8VgR3DNCjxy5R/xREjPafplRyEtkxtThy9n2Tzz
qOWQ+QqcxBOBMGqncIumTvcpOveQGPJkgd55c2cdwWwiHuDyTfE1nPtPAIxvxTGG6vM8DiHmF43N
b1Qmf9J+rm8DswG3E5H8kd1OFZmCiAyIYiU6hWPX7tar9akfuUlZBS4mbJrxRWs6w29zzJFlLtWp
Xn8hpuVuwgWr9LyQudLEgAWxpCzdHaiBVkXBRiC3l9t/v1Rpg+GkMOCeeGwl8OD/ZAiFVAQ8d505
PP73yxClygd8RVWtmYOg1DxtO9dRfcT7E2CuCrdmYsTMU/DRvKW/L17zW4cGzRI0Nxg0k56RuQSd
ueco6vFR1ZCqLPgaEPDso1OUuxh9n+aZ5JhCQETjl9lFVNGtGArz1NrNoZH5fPrvFxSr53DkizFI
FuGYr+jWdpM54DSEbFgxSWF+uQ6STFKu2W8cqeycciqM/zsle6+IDl7JGKKrzgDhWF8jwHH7krT6
HqzlS1nr0wPBVmYfixgPbnwWd1yrie6ZzX5oo9XQUPWnNOV7VS/yICsL2mmRHZUb3djrjHeCrK+d
zkZiylj5D8kDauJDwzF7Ulwtkj66Llb7vMBUf6in/JoW6bhzPPSd3tO802QbLKmj7skQ8fwKrJMw
KbMNuLTqRiYEe1NoLkdvYWpkRKzoJwpExvAlcSMwtG8MaySkL9vujPRZP3TSftY1dbJpsog2Ei8s
kxyokkksl5zPEyOYFx3JrfxJuIZT023VAW8k92lpYct2/whw27iD11+acZ/P+BQH276xIExfzG46
cPfN2C9i8zPNMD5NDq9+jmDodWZypur0DR/e+MxDVmE1etIGvT4QNtQfvNx7JjI88DJdyaAMsLBf
S+aY8kXYMIe0OP/tc2KYEcGUDa954dNv/8XHAKmrrGgn6QFENeMz5aQFk1xunCTKmCWj4dZFDL5y
NKyd5hnFJesafB3WwHZnUfu4renwdhJzS92hBkrPO5C4+KA1LjxMRv80qM46GEK/VJQJP2VhI69R
PN8iuvO2Ot4c3yzGcdNiEaFLIkX/s8FnZPhBW20+mqWlP0s6jm3wdCXM4FNRhi+i7MUZVMOxmUmS
DJjL99BRLgIWG9WVy7fmeQ+zwQ9ytmBTlU2I22qWAaio4qwpwJUNCZE9FoFCAPozo/7qlDrvDTLc
mj5DUNbE3dDZsk4dVXL8IV9pHuZnPW5jjsxQBR7csyBqJPhmrbWuU46voq8FXzw4lFSPby7rfgv3
yTnpWUShMv1Il7siYfVmW439+1Aan8qYtYMBdgyBBYJmRt6YIq24li8LuOKjE9errp6NBx0U8KYL
SSFBd9+jPpARIJBmN6ODgwbr6rgkrNRzvsyqtv+YM3HXAZRvx9vwVNvGa49nG/kHPcAu2X5UNVfy
KrVBS1eABukC48425ee4nNrtRCLyCSTVYW4LuYYTsb9qGjpiOgmoX2zA3R5TQ7s89CF3YwILeuDR
eAIQglEDlSrcNob0w5jz1SviFwIkBaOIFv0d/ZFaoS31tseWoOnesTMOazPvqUnRbioScjdG3kcJ
OS9ogZalJOFeqEW6OvmpGiPtmtgjXJupzQ/ewG0d/hZ7+/7Arvsc9ojnBUUZkhPFr3rj6Pz3U6cK
ZDXKkZhXoLW67sVKmvaUVcTtutWoHiewmpMKUczty9W3XkiobKgYIWMjKTKSbuUaeI71v3i3nzMt
do6t5yJCTiMrxYr5u4xR9XlasibSHm33WBiuth0MDLXcPfIgia2JqkA0z6R80OTE1nrOLxHYzgAu
R6uVGZv0zN6AWfcTczEpYjOy9Zt0bYvqmaepYCXrLuRt7FPiYMfIW67xptIcot/cjIZhqc8DkBoZ
6vtJy13aiIgSe9Hw0NbYBRlJPkSoSChVkR2A4nw3aDzeZQXGZDq7PNFcuhhIl9VEQI/045zAGi6x
j7WKrtxmrO+zadgnCR/fbBKHlaH33gsdjoxsGMlWxacs82eZlE/KWU6LIgY6D2QMOt0H19geIfPE
5+JAgqYLJCBVDL3e44o0euwM12ET5ABFlSGRUknhURjzMZmHd2gfkeaQULT/EVoinTV/CZUZB3Ps
N2qUHhUFAG1EjfvSiBQebF5bRMvf6GGA41BF9DxZDfcooGZ1xILVbrVDOxm0MxbWftYXHD61JM3s
up/ZDM/O1TFJhXfJRRd3ox7QA3deSEOliqDDGnLcx8r7+H9OZfYOmukGFHuMfpOwxtWax7KKl4NI
uqMuqEBKC5DYpgciTdcYmsXfwnxX7g/LMQYPnRx5wW2XMHCpxyTv9fFJfc1hn185t/Fid9F71+XT
zYm839TCFc+sgVFTAz4tu7n6MuiZjmy2/5i/blbJcrJZ3D9h5D3y3mZ7rmmLLwce71Y4X5RckRvL
pmCs6xNrc44Ii5ZS9qduhVUoGiGdk5bZ4BiQvDivQyNO3K0InXHj9fssPBArXxNRoDXLyFJcqVUT
pCBOpNTFLiIUDkAvfkR83jm9i9o7UGramu3zOouFEwdwNjIFG0ZyGmsm3insTjQ6EG/MRPjoFsYz
3FxGYi27U4kNPLcczAsLQY0RqP1OE6UFdis/Qsu4aylVNRyx2DSyV28Od4t+Gr2e86qtppNWZJ9T
y/rKiM2fhoYqf5xO2eofNuhK27uQcnYtOGgxJK821BeOtPLTAgOzrTGBBUziW/xif2U2k0ZLQ3e/
aIQo4q54Z6rRf4fskjAT/d+4blrdr2FBHUk5rfYUg5PNzaEbAWrS/YUo0jZiBZt7+iNqTucXlUmp
mJl82A6NPbXbPKUxfeqhRTVVDRt6I1pr2vd4sUZqrc9pA+DCxOgQpxWEGK9hX9Aq0MYQ+bFO1dUu
645Vw10v1ptDvxAC0yYeoWXMXrNmDcT3H0y7+24pcfS3UHW595Hvs3bSbJ4to1IYVCPyENFwSC3k
isFovvoZVz47Jj8dBFlJEOEgRMZrLvTp1fTIjNV/WjelqAejzkmeIEd+croy5M3Ld5OXoGC4zyPF
q8dQ8nHGwacWPkluuu2pBYOv2J4Se+bN0WcvjQ6zL6eqIabhRLW/dd4gN0aExGwth0Zjje+4i+TV
wwSvNf9ATJccFLhgExSgkdzihTKt+1KrI0otjJ0eMbbVtR8jDjrxW5g0kTMQT6RNt6Z0P9daT0hb
rCritYo71CaelhXbpE+PtmDVRnQyJjhY/+GJWod3NCsgxcUx7C3I8VbnBF65X6okp2zV5MKot0ja
fbUNk/aVgvSaSl3yusjUR8IJSI8Onap5T7W2rRiJUi1ZgnotyqwTKnu536Hj8L2yNIOVgmffogJH
79SOXB3nt45cHOrMtIc6wWV5sY8FJJix6lMoqAaPlM5Dm9IiNtpvraUFWTfxQPG7DTSBH9kn5E/U
fPFUfSpCXAqFdYMd0D95NpGCTAIxKPth73Xds578dRqAJG1v3wu7/NYb6zWysrekuqneQREvHkTe
137ptPtkqY6Og4EZPU2FFHsB0TlOmolmDw7EgmDr6RfU1r/E0iAngcC9o1my28ZY5pspHmiR22/Z
KazgYTAc3N02/Vzs8B/brEd9sK8TijEPKm+6RU6PXRx/iZDMKfGYzn6LUuKybfqqWckT/La3pMsh
cf9dVPErsv49Krs7PTiYU0HKxIjNlCpnd/h0gMes8bnu4yOB25OBUcklxoGSql9anfiIJh4NaSOl
eH4xVuBGJZd7NvE0DNwYDxgSqNKhYOjQRkRwxn/mEj9bHSYSTZUUz0uCOmbyPWUgc3TBMZyP1EHo
8JFI5SLP0F28ibKz6PGkJDrJOluj1lFnCWpQCLhxKtE9RiOuoShhWenK/GKkGFiTVo+26Mgn1oZY
IpzsuNpbefvVm8bgj6x6FMSRazTbgo9ZVh91L+0gLO/AAp/dKP/WQO6m7vKO84TFarXXZupAc3LV
PjA92YfVXh+9LV/1mSSviVZCjfdSLh7NKfk9lv2XjgfIjoAFjtQgJPZHpRcEzKIVlBUlH4LDEKAi
pm3r5o0RTr5505GN8ODXm63AUMKrovBrmkJ3dFTwMmA/7nbN1V4tabDdGGZlGTCnblu9QL9NtfOS
hxcrpI+2mb1gqU7tgPWYqBTep5KfPbc2d3VNdrl465z5oib7Wmqc9zL8HrH90Ob9MEkiYViwCTU7
vLHYazzShftoj8uRARq8YoHXGRckdKR3SWyiabRnCIqf2py9UX8JYDfm0FhcMsgjQQUygMmvmsVO
rCHCDBZCaDen3MpeXanf6LTrgzmeAVug+WOuORYeDz0P/r0s3MIv7WwXelwouCzxc28ZmXFY8iYn
fZN34WdfYuENWwlW0F7QT7IImAfneCswVhSUB0jBWE4tlWIHJb8obF/2mULY0mqLj7csb5aFsQD7
vgvqKHoqBu+Fd62xeY1jVv+OxOMfXTSn8w3FVrdNxTufWbZuNRYY+N7KdkCyJwSiGVZONZSLnaXl
1EYSglPU8VkNJsoq4Vzi1URbEuHjqMFilkpitxItUY14vcZEvGUDLCDb8quZinJAC6i9j6VMLN/K
WZYWVvw2TvrXkC0sn9uu2BI1fbT19TuN1d7BjMEucWboAZS7FgdPsKCjin9TioH46hHF2MaBtUg4
hG7b8rdBaxF0sjO4M6/TqcJrHCsemzXfxpYA6V7RpmpqZEkBlT1GYGPmDHIhIO8cGmpnBLRacwZN
/+PqvHYj16Ft+0UElCiJrxVU0bkdX4S23VbOidLXnyFv3HOA+1Kwvd3etkoiF9eac8yQlFFEt1Tx
fkKMPJJzZIXrh78v3dSCqVlf/u9r/30USntTDlHMWLGHXupyBji7/R9hI7AWMZA4iYv77Nbg+fz1
ZZrEtC+q8h8pR/HFD9NsLcNwJC+QpEiTYjBhpkkaaO1wxLQMzis5eLYGlcam9xFEuEU3b6vani8V
s1g5zXIPsu2j6UjNtTO8pslADkY8rS1dl8M/YRNdUNiGtc+p+bez49k3LN+0+4X9PKLqfYc15e5G
JykP5TDelj5c2sn3oJ6sH6FLdQ5zlO4rfAO3fQbYlhC84kvXjPvd/NknGfvd7qmM8Ijf4RwDI11m
p9iu1AdzWHlpMR7U6fLXbDXnhrhIgtD2uexZWd5jhSJy3u2N4PfTzHf+9nPVwq6DIYbW4k/Thddm
ifQbQpsWV5djWhsGdYKwNv/MHUx7h84C55/SOIJRoQlmY+agSHgbLTN8XcbkNbRzGp0FEw+Pf2zH
PnestdBX9bqz8MiKKaPhksO2uNHIN4E0mPuw7Zw13wuVTSHb25VGtslFCiY34tLYfXdvkqYTxDby
6zLRl1FmaMzZCssotW4qQbCbvZwtxGc7nHyQzOeBjxKIErNlHFPPZ+7elMfZT47Eivw4K64YPxuG
gpikVQS9W4lXmTQLNR+QF+5J93m0y14eRK+D0OkYS6QLcS4yDf8Q1JfB8SWYa873a62dLL6LlJR6
MprbccesaEtM4RfCtOloW6+09paHBjvlU9Nm54nNBbxK4wVu30ZBBOIPbnzg+pm3MSjSd4XptWg0
7z3KYFpjXKEBM88moW17ZhuOTm7q4k2IyEKqKJqIqcK5v2akRUOLHbxDG1dDb7mRpj6K1jd30wII
rIz+1ouLlmyxvkbIl7sypiSQ0q8BjfFCS5OXEm7A1DCcyiKOJr9f83ILFT7JaXQ/ssEJmqrx913u
0FdVt00xppumXEjNtug/qQjYv4ahtgNB+zLFVnSohtgkLgThC/3uXdPVwUzQEMqbELIG7g5OLF9+
XFsYUXzvA0n8YW6t8n1kubFsR94mFelrYXELSmAjvXi1HYdnv1HqXCk6pshfaOeEwCK+MkZIO1R4
L4XXf9szx+KUs1pQW3iJIga6BvXLk+kP1VkTTpLH06eY53sr6q/9GJX7GNbwtdQOaKZ2AsEQ+cws
RURtNgnYELl1gvRxJQwD0lXrEyY3DtXl99N+OGFqo9iv3MfZlqvOjDveXLGA8/QycNA5VL0Ob3Pc
C/+9uH30Fw2M2GML3CSzVz+6kCxhB1vOTtISAdgGxyRoC13cR3SQKaGXfWXXY9AV+WOZklyx4fzC
oNZQ8z7qed4NkkA2THNm+LBNcRlINfHtkmpvLM9m14mMeoTPf19ybRT7bOXomzwhiaQbb6e46fBi
Vedxffn96P9efr8GVhAz8xgi7DQqMtD0lEKNEig7GjiIZ2h1/hkvOYjslAz7wo7hTXax15xjK0Xr
5K16UgfdqkDlfEoJfJiVjbe1Xt/Q3xc3H8MzvPbT7DrikGKJOg3c6lFHi2+jGBpcM6sxkD8zpaD8
ofc8NAwmsjPoUolLDNtHqjXLBmILPMiyPffmhNEgqtozjkJMN6iLFQF1lwWeMZnWoywRb1i3ULzh
KM3WuC1wPm5jTAEoipmzdX1pwEkWqBMalOozI6ULdMbmvxfY1BbqdU7DY+z8YM/v95n0VqntQmNc
Z8vZhOdzIAr8Kh2dIScU77PG97dI5DmT2Dakk2I7+5jYBGiSojplTMY8AZG+a/R8qS0v82L+5Ip4
VpRpOZh3sihTKht7BRLnM78JOl54zjRMkNXdzHEMtNl9MBoxBU3/UwMRu+uk+Tai3xXpABAoDhbr
1Uw9EFcL17VFKLS1/eYpWQqUNeQoZnZ/yjMzsFEw0SrY9pV1TgeE8zYFgrTPXYMArdSYGdqA4Eh6
/OrfPFHyLFH1PNmQK1r6oAwlwc6GsNvLS9Pw1hSVogVwnMYB0VQbMvekulckC2UMhJMU/Dc1+JOu
nXuEM4cZ1ZenS9rnFjngjj4Zk7xTUfFphfGH3ZG4M4eoI6qjl3LdekUWm3BtQKj6YNn0FqmAn0Ho
oJ+jIZIztQjxrURzTCv4UiiIpXUU/iNi6+r7/TnD3Dx4A3S8Fb24RM9M4TAbT8veMQyEpuNZ2vO9
/oVh1HcZcbKbeEifk1T/mBX4tRbfqVtLgccsPLaG/2VkEnFq+FWa2G2MboJNE6ljNCJPde5RQR8i
ZEGei53Qqe/IKFzaPNBW/eN5bQCHODzGPZcwrW9tBA7xSCE41B6DCyI49Gw8NGEwufF4hBfwMRkQ
k6zkmfuEEHoySDJP/oGzwq7UWPelRyoq+9hBheUnjlbmCzDUpW0+1yhMQQfUiNKo4GAqRBsHpVbs
pee8jh/9omWF02FgfDsGl06ul3m9VknaE3DNvMXld4685nWaboWSj4oz6YbN/9gWSQ674ECyEDe0
ydsA2JBjg/XRAXtL3D4NhKf+1Tp7TNrwIbK9I4sB+1jDLTlNnMojq/oASfDWzPaHlX1Q515Q+tBa
l9jCU0xiuymukRYDX5W5TZMkN+4xoOC+IBcoLsa/ZsLN0Yw2Lon0h/nFi8sxdZ6428GO/5GdiLAq
chawE/TNgCuawWWQG3Ek7x+oa27R/p+bXDylwowCNxV0TOvmgk7iYJcmd5vkXeUNwiUJL4/nCH9I
3d+lKIemXFwlt/7GNOVNVqcmc3mKzNl0Fo6l+K7pPHGCIG+PM0PVE5RS3LlV+CSUwRZmDDQuQ+MQ
2jWC54IQOmoXL6KnkcQGACEuUEF68NBzA0obYEGIpZN+Ju8GRuC1+xTeTgZoS2Xi3DHpt9ox0uSG
+GgscwDNwo0Y+P8zu1hptVhuDUBeT/OfrEz67TM6B5is6joKaH0a4A0L/IdtDW+iaw7kc9O86dXG
BHczzv4jqoFd5UoM3SL+9Gpx6AQ5i5YZgLo4zh22mMaqLMyr/LIEjgZWW+9tC1NiQT6A58T3KmuO
PoYA/CMwgX0yFvEVk4HuPar7BpjklowdmjXLg1ssP1EjTpDlUB0ir5OWDy4NNH42PvauE5MAY1wN
uFR2ZxHcHF7bxf+bgHeYrS9R4L0ymk9WtQExf/japGib9IQTv15P+ug0zrJiAB0yuCN0cCMk0mMy
d1kARkbQ6fLlVYCY7JOP/nUTheY7KVi+dS3BjrOFgRBdSXsZY/nC8/+5Rf02hm9zxPcyLo93RJyu
mRukSnYmf6v1DCQPqKBAf5myASsbhbjRWqTfzMdlxDURt3RgRLrzB6zP0XjfUZhTQ/OQCocWsVuv
qkId723UzKPFv9YejaPQewIjy3HojhTjLytCPKjtJj0WmcsfoZ1LBY3MnozpHDr6w6+4WzTVPoF2
fuDOAxggB9l0P94VK5CHBQu1589C/xwFRUwaJDugw0pMv7EPZFFfdeX+FBj0uCBiM0va105Zfvh4
jQ4Vi5+a/a+sNRUYGcaO/aNPSB7mMpByGdY4Opb4k72Y/ykJJRPjEhzPYbFdko6w2SZ2913mfq13
HpEOh5heG6ih8WPAxoyuy2TrYcF2M/N+ypq7xGdiWiKotmZMycwzemeNrsRCvSkPND8+xRDdl/kq
g/BntM+8SV0lEEWSpgCk89MtuKAO2tlZQiFul/FjlE8AL9+ETcmZsvBtYehRca8/0XbGe7TXdOPb
6OgPuHXS3uy3vulyxAo55eggPdrChwm2yos5EtzlwBtUM638E3cXCuI3bQ0oe/DVoR/6nlKb5TGW
9t8CsgsbtOHn2eq3b5gGLE8CWytAz5JVBp6YDfMldTKADy6K5fyuvJFaMWOxaIo16ppwOEwJoJ9t
Kjprac720By6sCLgxjkzHNsNPQ48t5B4PwE37zvzvmZcs20XCxu0WV3oaKxop6nb0Wupx4fG/xDc
6k2PFt//M+M1EhJmLJGLK1SuOofMgzfjjDfCHXGDZY9eEz3amCaSdIDeTW83Vy/e0qDz8lHSyP7O
Uj17PGBAKqWHEYhIqUZIK+5LosgxDaen1jX2fTS/Iui392GM9wV5bj0Q0NdAkaOvSppYReuvLIhE
jezP1I+/penQFyP5PgWxLVbNHRXkVZGKipedIZI4RJnzBETXDVnhlAd+JfUg/C1PAy1agckijz/r
FGyAnTHZk9ahYXJVuBWOlOpUCufalgUQKcDFm6HQ19YtjirijprJfF1ZEDPskcNg3P4uKwtkXWl7
5zT5p3waNuVkvrTxSG6k9dfPuyBv4PpkkXrRi/EAFSvNPpC303MT6pjq9DtFD5BrpEZyEiQDhv9y
wnWn7zqk0Gtct6Ojg/19sf5FM/SnEjt8SyiDl58gxpQQxjmUASYT0xmBQcsgT1uYRmceHWUCCciq
8txk1n33NCOXmiSH/kZ/A+6nvG3K56VTIGskAC9LQec4rfVwHTHD7Sf72Kn6OZnkpyWa5tTYETaQ
BdbmVPgPpUsbTMLLtlLzvWzBCUzOiDNqXGH80j3VkfsvjvMZ8zlKZ8+RBo02QzMTbw6TgafLN9me
IYGlMFPo7yC43LmpD3udoNXzbJr/FsdUB2WOD67WblA7MVMzKyTrbuZ9cm3QYHV/XgboJygFPkWW
XYjf8M5F4hPBCHyEfGjE5jbscadD1qB882a0xSlyUnEi++w+CTlFuUZU7/n3G2s18Kq7XEIR6eKu
owlKKaBMuMWDO548TqTZmB76UieH2l/SgAJ/RXbeIUxQ5ykOy2Ac9SemXyjhsgFdp+Tz4LXxtpex
BY1z2pkUwr2g/5h6DOVBv8b7mhMJVPQCSZmOa3wkIOgCK9LFPorDHUOK8XkJjfcW+tVuaPHSF6nY
JjPjaDSR+JU41yAYBSMpk8m79nlJj0AatBuyxLogfC53FPPJtmuLK2F7CcGmnNcb8Dyixr4yumO1
pWDc+dJ5bYywpqcnEMiyXfnZEwGhGeiBiDoxzm+8GmCCjqhjKgBAUTl+TyOqCNMF05uCuqIkY2oz
Ao/WPKZsZLGP2CSPEcLC1TSXflugVAbR/uiM2VNhoEPtFj9IasCnTdG/2PWv0z/9y8VH+lojEiiL
9j5XRIQvUKVIft2Wc0UE6zHxzSy5uj5NB10e+lxe07j1DvWCaGE9N/vN+IMvN+NwRu6d3T1BvV3t
A+ofbb54Z5UljY/Rqc+mx8Tm92X5349+P/3/vqXJIxihLdtyUvn4M/iLq9PA3D/t2NGHmoF0Zi0A
HNHQ9fljK4CEexQMyPJB7Tr7MeYiSov5w2BofYrRU6U+h80W4ld2SMqWwpTuS59Z5gHLtLgHpp2e
VgzU7L0zOlO0sPqLzJygi2mKJ3V1HwpjHzNsJMqJhcpS7o2f65Jhfj/u9EAyiDccJjsm/jopER0O
00Pl2xY2WAcIIomCHvs6twpWFnJDwDgNCe6sGht9RdmRyBfMEs+Rtm7SxrlxrPGJuh4GuUl2ESq7
sjSpGSKIGT0ACoHwfCeN6m4QzVPHHdVCJ3daxYkaV6DbhTcWrdFtKFAOY+43tnHJ+Ah3VGPbRwMf
Mu7S7Dvx7ge21qDqPaDOtnwC0fuF0fZPXgMDWKzpX22MEcg19RVWoGP6k5VYkMf1YzSm5klFHUP0
9aUdQnpAVfi+6AD7HwdTYFxbpO13vhWdsBaeISXfigQwSN0Tk4AQpKlYhEeMCtj3Ungn8Y1pliA6
VXpGU307xv1PPk3OQawjbHUXzcgvNQvZvloQqigxXSJ/Pg+wehAoPSKgYrTo9yz0wKrx+2CPtIAN
MZZMelIao+SPMchH6gzEKDp9ywn/hPlzP68I3I6ZEsEYGcn2wxVVxN1kdMN9uGBoDiv9rjImA2rR
BzTqlzAzmD1VgBvs5mj51qnqYKYtNNVb2ZzMNTRkxf46Rvk9tO5VJzOTtO4u69MXPSxHq5H3VXjr
49wDRlA9ATp4cSNz5Pn5yYaUEZmNgLwrDMbXLTOOD2gaaCKWsd5FKSXMuM7s4OGaFLNhWn8Cpw6w
NND2KKA1W7KFJlU1m1glO18xcSu19cT8HidaRIOOCN7yxpIeSjfcWnLdTycW340RpuJM87va1erT
j7G5lGoAQhOOfKUHwxZWWG3axHgMU+dvPYclAa/aPgG7AJGZYGsL04ObqRWZjEIpNFR7FtKkrfP7
oUxy4LHtABUsVN4hN+VpWFupvWjK829T9fej36+p4xT5ClYLPo3K8vRF1vLG8uvk4IKP5Xldm02x
o2+lcL8nBqXEMNODGv63EaVFA9pybmkw/7+vR6SVHMJpOpBKmE8X2c3N2Uyd89Bm5cEz4RZB++0a
9w03F7wZa2f55jOFNdJdRE1ItUEIthK4DdiWXZqWj7Ke3+zc/GMRHMF6y0iOmNUME8Tm92dbmeD8
VxLfAtGOHTOJ272WQLerqpCkFyf1u0/YOokIteQd6gmni3xU4A3oUQ6VQLcnlywaxWRlzWemBtVB
FWsM+LiZ1gzzDtrHoPcI7NlDHVJYl5YOccnP25osjh1y+rkSJyKe46OOM3fHTOlKDtJkpMu9rfpn
s3W705pFv3GnlEwl0QCr5wk7alB7OnNWWDXuTbyhnL4icuNR/a2SNoz5HE28UBzixGPyNHJQT1Ev
0BcBxBZH1wVpXSJ8uLggQBtt14FsNKuTrvSRvslNGEY+Q35SwVccOhIWc09Md30u+74nE0QlyaH3
mddSvJ5/X/iB9X8fOev3KYxuW2j3QPTWT39f/u/7fj81Ou3y5leHGmXUmco+2jQixMC7EGTSeE9x
4eC2/t82bUO68LlbX36/9vvp70eoP0GFzvr0+5nNBvDft9m/fd4BrFZSWEik0tWbs740GMnO1fry
+2mJaZtoP2BGlTt58Nw0sLEeb1PVxfjBWuhe40LDYjan/36Is26Pav1Jhm9XQTSopymqmXRNXWGe
mVsb/714kfmcwINe2xRrnbAxSxcyBfHl8Evw2WM+MqA3za9i6r7yRVRB6HO4XeYkmDVnfIuMrRZm
4RIRPDUtT4sJn4nBCz0e7O4uYHMH6gyBiUAMaXz+ibV9IBYIzeEuca3h3FAzmSy6xI8tr3VaPeBf
NuwmiLXv7eOlYPT0A8yaL8b+myKoL3K9m6ZL7rk2L0bEUbnV+yRvbpaM+CEx8w88WVyTzFgC1/nn
zHjt5Lh8ZZXp78wlus/pgTqDSg6DJmPSr61DP+Urmu78+3d4fX0aq/7I3Pqrr/W9HULpcyx5TsM5
EAJzZSS/U5tb3LYX0sJwXu9s3PT0H2c2b3Pc9vGb7olxoMvxF8EjXT2PMqvBM0SZxLg3RxTmSW5t
sj+DmkCUh9DneWtu1SwUuAOyFwb7wQYFx+5g9z2Yg8z/2xYdexHgjalqH2aLPinGhYW7tyWIovlb
tt0Djfxul/JmbuJlPEAVOIctsnrTj9/sF9yOJ5oHUwYm2Ui8dh95PwMooFvgwv5eLJa1WWL5pOG4
BsyWX8hPyc6ixVmTqPyL3Rvd9wOoyL++Nl6bAQTjYOmPKi587GHDbavrDru3FT/ERXrAv/MFWx+A
a9tgW2+JwfPt79iFkEFE0XBo/AexvFleC41sWcatXeWXVj5R0gGZlhx4HaPwDo7v0fTN7FNpcBYn
WDo+IkULCnhiB+Ay+Z7Emy3zCFJNMocD5JK01zr6wUC0M12LG8OePso1jrFonyuFqwHzLaGYqX0s
/OU9bcWlj/DFlxWF5tQhdErcAaMABeLvIDsKITfGjDXRTq7ZLBlpmcmKt3dQlllqHZ/3F8QmxH0v
8UnNy5Xp9MCIEiinSi3sUSQqK2S0Ha4pGDeUSU4yclaqib/yqEFzhPujIgaCSTbRP85bH9Nv6i30
Sa2HV84UoR30N3Xv4zLUECbm7rURgkNbgd+hprU4k1mJKmqttuEKTVgRN7AGaPSayO+zyil2yqkO
ZTd82007n9icmThAM1OSGa8NjU2PKSqrSZVBBj+4ngJ8cYydVP7oeIo6RVifPc1xs45vXXlc1jD2
Kire49EwDsqd/+hG5ITKEWKeF8eRuOsDMHV7U4NHoSab572iYRcZTcDMnocMYt6u8ErgqlVILjas
eIycuJviutlPEXC93juyHtOKSdLkaI88zBh462OT+sz+S8K2HJ82sZ9xQpEPwuEBtMzmphxTuRtj
fAc+h7MNitIEcAkZEE4SWFpidYn4QW73bNPPYPJAr9SkjA16Owny1I0uS0pc61CxCQJRwguTYx7N
h3+NOubZOsHj78UAYZyNaonu7CKD4Ozd1w2nNp0gyo566yux26+RDD4gAUyRkiwwLEIioUv32Dih
Pj0YzsQdCyF5i3T55JMwAYUr3hv1ybUWGokEyhFR2+SKU09PzyEWMdmlUzgcw6Sy2YKTU7WCgokW
sfDuMCskUoERUWGbqKbkuii7Fj22O/ju+GHlz8Rx4LxEIE0gqd3FDhFOs69vHB8vlfa12o+3ZOTR
hZHd3uuG19Q3P6y646aYaUa0dH3LSf74KHESpV5HBsLbKaMPNSn70cu/fU0oFSeikYMsLjvdPshE
IUyiOWR74HWGcuWKTpw34iV6CPMbNBjthpYVGX0hvqv40neAnPWAuptVmBCyzoARbdhg+SYPXuZr
h/6DxB83oHZ+oG0bTKb1VKoSn7YdvVRmxEDbnDNmctvYMTFOkqq1Me2aFcmS814jq5Xda+oS4eGJ
t0SJfC+m+VvmRH/Py3rqPrjJnAbWWl6UABJMuLRiUhEuEP1uoolG0QDgzN4Kz7sP6/yvnYJtJQH6
Ce7oYTCrz9H2XpvWJTaoottlYJoc/jiOh6Sqc15UUf9MNhwhrbqddjqgcnR5N8SJwrnJz8jwqbWs
9nE0sjtgf48S3QPySmUw6C085lXV35JoE0dLurPgbJhQCHJtpq0sSLQBfIZosvPSIB2bXSGzn3iW
z+ZY4nEZ0ZeIeiEDw5SgCaZDi6IWlYVPGNNwtQ3vCRBnfnFS62Hs6zu3c9zjZPbV3rOq+7IZ35C5
kEPEBAU/OIPh2twxIGUDB79zoKK/U6UpgtLHnd9OMEMLUrR9RAzSYkyPaSYLqHUPHhNH37af5UC8
KY/bLGJmKLF3Nga4V13ac/b5IKHhTPs83EuT4RBaCdSnkljDemHRqnueO61X7xsMydEksU8Ks9/l
H1MyG+gpoVym01RvhpXLuFgAOkU53cfzihEexjNgTmJ8JJOZSnvcJGduuDrm4Nop+2aOWPIX12S2
GTWM8Av0RelZkzwc0hTGO+uN1zwfP0o7KIKiLvt9LTk+u1ASO2cZTkVv0nQudxaQnPXnkDdf9wCu
YEhuEdpm/lQfwOMm22WCfVUw1jwkFf0VTrcGvSPQi5EjvnjKxTEzb4cqfLEMM9nZ+DN4qNFFGiRA
5XpEMbd3elLEilxV+wYVEMC1Q+aC9p2Lj3JmVxd+8jTZ1rEl7ZVtwjtOhYZ5qrGHRR4wR8dDa03Y
E6zd2rgXSXj0O0wFfZbrvTUMM6dHJmEMCN7SGPKkk6UI6xCBXyriLJC20a2su++RUv7SkuhlJBxX
/Rw8VFgafyJn4jzFjIN5Q9XvljG/9NaKi/DSW5100a6omXZJUT0rEjxP5dRBcK3ky8LWSF9dEHoD
fxDu9l3YQcGlr4+yZKlwIjsFTmWr3DmZ8QgsVj85GUSkeOlfStRAgWSY3fMTQ0EZnNbNzkb3DmmK
UE6sdocwbb5buw98ac4b04dnA+eWKaB+aCqM8R3p1vRq1NnumGPYWZYy9qUq9mbLZnIAYAHLAHkV
wFyGsPnXTuV7KLOvORsj2nrVnzFU0XXK3w0f7EeF8oqGmYq3nCnGwxCuykCojEOVHQyGfQENRfzf
2s93vUGcraChtXFmn2wk6Z9qs9gOgsEetpgYi0Rb3cuYflOjvrVqFwQAbJLE+uxI2aYqh/u8MJwE
jOXt5ir+sxiJumRdf53g+QVgTq1jgc56mRweqAjpXJh7V4+uZzHJNxdRVoAEfcvpdTwBGC9QyMHv
wkbDkKbR58GL2zsSyydqhGbW9hVGEk1Bz2KG5cOx9fyIAxm+I8wC35hXl327ZnOXIR1jkwZbb0qE
4gbheCmycL/6oda+y6PywZ/Y0Ep0BJhhuboLz82+tS1QDAM7sGVxNPI+va6qD97QYuTpwqeQ183w
mhds5miFI1J0TH2GcBcROHPVqniHpREd5k5f6SA8+c581xfExIOf1Twu/u1s1JLmsvHY944KOuqi
M10f1rEcYEILaN+v6NqnVnmZHPcxdCJJCAG52dVsc6W96DJ3/NKqljgIgWUAqYNEBJl2IUkLL4Zg
yXNccPfrAlowb5kMkJfKQviezZxfo4pc+j9wM6KjTZI5c64SmURes3SCBWp0iU05ibik7NigsOZj
7vrf8CHSi7Dpc7oWWo0c9QkjI7m1kA0iuTLWEpLqu3Nh048LVDbZ2UHtOc81rS+7nsXW8piJWIP8
VIQfkoXdnkRnbEudM3Gj8beZtjwXUGaUdZOjYQgoANpqSG/qtk7w48DIcBjeBq7UTL/xpqdEBv8h
1GxbOt+Wsos3pyKwxs34NerMPwl8mWPx7goHOARqsMFoAbiL+67w39OiV0+WaWEnT9v70WvHc+G3
1d3kM9ahYU4EV/7pEd25WdYYqIL5AC0vyKZCZcUhmVkjqrRojgMCRKKxRf7kCr2dZvCaQHL4qAT7
6OXJ+zRHwz04bTICjghFIN7EmMNiTDLFaHnnXq8Ngt4ApCGgJxtzB9slWWGjjz6GqxU9mHOFs9dc
sCsosrAPlrx4CJthwNnGsb5OmcLW0E1MABCnbhKHZEgiX8tgHl0Hadf0AEPTIB4hxs7q+fOxgmPY
5BaUI433LZLrlAZCwG61K7l1hhHdqQpIUwP50GgIybCm2hdQw1XKeMrBWOq508x5hBJd+gpNFukq
jhiv3cAp0+jgoZNSnW0KTNxITh/5HqoCx321uSe3IU6/qtWMgkK2zvWAHYKh2tT5yiJw4DTDpdxW
GFl3Xf+PY3wNyjrdFksnybUuMFYDjZfcJoe8wMjogbruYyXAqyNN6Kc+qMKOtIRq2CouLEQjYinD
+KZ20zPxuZidE4dsiAlP5Zid20YB9IRxyq+H0KLLSRxwx1GxquTjkRkzWogsP+qWUabkDFzOpJ6Z
OAA2cSbE0QOVqfziNhrNIwWXcRAFqKHGKM4jLjB/IafeSbacPpaTtOOLEFDUOAPAYQ7DIwjCK6nY
D3CPP2u3SclHgnbXN/WFSdJsufLUMZos6vABlXoSmAZKk0HxroUdwmidt8eS1nAQJoLlUOXPXWcM
WzNxaTxmE1tmtZJzbBxO2AFxeh6N0adbKOHHmRGZAKAIqf9aVMDqQWOk2SXD+GmqEjqu69gYdLIl
O6i2fqmaXgWtN8qNxWBKoaT0rLvCSWiXJq2CDx99qXZ66xjjjnBnqV7Cl2HGPBC5xp/RAO0waL2C
MPV8MGF2iJQmnrUu3WRzvszpI+FQDFJpPtAQQHun+jt6+vgMehON2lI+aJool8H8Ey1xReLIREPe
fAad0u6SleYtTJMWJkHqcOD8l8jBT9ov+o7CPdvWI/y6CRpxacynTjjHpG5e4lB/uxgU8lgA/Mbc
Pju0NycNuCjL/o6TSaacQXaxbTSksoXQlnNsFQk6BgLJMLOnjXfyOok0N2e4ItD+Rc7DUjDLrphL
KdgjDHRYBgB1fGj7X+iDzkiiP2lSv6meK1Fmxp21rNmdvIvUMPWT9Asmmyj5N1pE/wj6upv25mzN
JwKAVIBW+bktzexIeziGuuEHFcKHPeSPfVigijOA/AYVzH7MBCeYDkuANfajMbMHRsg7L/Hk1tc8
YWYhMVNU/n07En9FxMa1npmJam+GkclCwH/WuzoR+ARRa+1JekG5ynkIYiBLgrciedAUWTbz9Pxn
bklwtL313D4iaByjoCoQ+0+KELSmpPLmj2C7KPf0MOwtkWMvYqKHJ9ICJBYDJD26w9lhtEXuFJRw
ue5MSZHgVEvvMa2SOqjDx6JJT7opqHuREbc8L1k/gfA3C7WikkMEqc6BWreOGesu0Q6yYHtAzvtZ
gj/cV+LqVQ52smg2CfRAUFmoWzslS9uZZbJrGXewIthEpEqxia0i2qPyJ9QpYpGYsymYaZBN0khx
ijHzLtp2Oi4xNR/nj2XgQXUhlCMvvqDeuxlknO1UyQzaRijdWiR2Eq56o6ubJhHDLirZN1wXFEDX
rcP++XYQ+TeMOkAByNUd8VBb4wdJ6CIY2U+JS2p+lThdQibASHRaFxXNLq6vq8gwYg2dfAhsbua+
Zm70qXqEU2Hj/UWXCCfcYQSXxabadJxfObUz3eM8lmQLocosDgv1tJj6K1q1VW2N1Txdb1aP81Ot
CDgwmR+PAFGqda46yy4KylHdkGbbH4XOcOwu72jvoP+A9KMvEGGAHKKgC3VxieLsBlkkIWd2M+zH
Wr1RqLhHHSZkWFpvIRPnlJIwaBzCmLRm7yTgaUa5rA0o0IPkDpxLYtwErbmEWkeXbLkOJyDc31/Y
uLG1CgRjigWIs2qIOpz9z9FfS5lHAeYy0Ach/EBOJJAHC9hCazc/K617R7VoXWinH0DI7LC3MIhi
9LLppj7atHn0KAud3qWcCmM5w+HXy1ux9seckfyEEo36SnfhOScJ/tjX7m0zTzdwBsytQMiQ+B6z
c3vFF4TozOGYMf8We0ytHAElQyYbnyUxR/C9csgGBrHpLW53PFYZNsdiPsSYVedivwyExnT/Q9mZ
LTeOZNn2V9Ly+aLaMTmAtsp6EAnOokLz8AJTSAqMjnn++l5g5O2oymtlVvchaBJJMUgQ8OGcvdde
gpwKY4oIKy8Ji6G0CfTIhdR2PaK4v1JdB6UKwPm6gTJbyoWhUj2oGdiK0WY/art+xtm+TyTVkjqJ
tBVsaT8bR4EQcnoeTMYv1zL3kIO+R0A7vRjxG/bWzB6gfRLImFCWO3PWPXad/GywRq0pRPqDDSA9
0xVlHdfQV+XAzMdGPxRosxMbfqAZjuyoMzdG2gDnif3uI/o/+JX20uJxvLWlqWyvzDfgw98KFjub
sAzeXzxpA5PJo+o04kgrFgB4mcSHDAkSCopbo3If43R8iXrEjrju7Ku6HNAw2NQVE9u+082B0pO2
tM6pBVQF29qUgshKUw6Cp8EOt4ONxNFIKntLRswDFx5LW4IWygCBSRKrG9M8yiUuwdY6YzuGM0No
ujYzYoNH2nCwcF2UDl2zLebslqIp9h+kDReFOno+Fh82iIpM11iNG0Z4HKfRXoUDUQRGM5yEsrs9
FalgrPrNFLHQdIxVD+Hap7R4HaVsNwYahk5MoaimkLuLVItUVDNfWfnOx6x8a7JluTnnvW+lt2FB
JSoZb0loczndbLQa4h0j8icm5GcVU21hv45iaYqfO+CCu9Dpd8QthKvAneWBguNVa9Y7MerZmVy3
je6ObL+s8lsYsg0fMMOuocFKXxmqXMf95Kx12znyr9kFRjfu5gqnpReRkdXnd9MCzLciTQPFicYE
wdE2xOhyFZkM8U3Yf89y1octEV4qxOZoWtJeVAMH10K5B7+VBrJYx7VWbnp7/DSgb1URJThS8SZg
Hqzt5wY1LRFyyb4nFgjHxbq2cIBn7uBxvVIF9FBMm9iXe3pGq+GH0th1d+CFTa4PdlzeuhkUp6VG
66w5NFBEOI8JBHBF+ZTRtWRC6qW/MDAYchZhYxbDKPxuI75+cFMQFrb12OSN2pnC/pEK3PE2Hv9R
x4hIDt6eOHIzDCn5RMETqaP0kHCcozHbJ11trBINvJTu6tOe+iNZSuNeWuxzA8glvjNBeG8AL2uu
J3eZ8GhWU6hMBHoi2aB90zI0egV9IkxLwQZTwGPkiFdPOR+jcK/ryvymz8O7zFKQ+tji2BTqX7rB
og6GAR1eC8tPdR4doKVlC0FNK3F8lFyhfQKmsMIXCAT50DBVbSSYiSvBTJCnGfW1NA62QIpeImHd
hQ1MODGGm57WkN2B59AD4EcUjF1fb7BYBjfEydICsRDEN6K+DmPnzQTRDYPFviED6hNf24lQ61tB
L3hTTnT33ME4dpwltFPm4mrKqJFO7E2tCou/VdO1wmpNovAeMlx8VXischBbORZN4MJgBZc3A/Uj
FpOeVgc7cpeAGQfvtUsSkTONX8iIKh/N2kr0zd4w0oI0sq68ikabN4hZd9uFZXITRvr3SXGR2sX8
Hul0K4Os3esT7V2dUjr+9qnH4MJPlxvFuuaAFAgVfc4ohkZdZCNEGISQzrjVRIZxmmbUune8zUSt
5lrFN9QU3K1bUibTS7rjxIZNq6yqxm2gTTd9yahJQomzi2vxXWda2ooCIkTT1DeIvBNStQ1z4ww1
rcKQYqDslLsEhlm7sJQIfntGkKiAt89cgC9rim7QRn+ziVNG+wAbr3LdTT7j77LHsdiiSn1PpTC3
BQpXA89k1HFUp9bZ0vB+1z1kQok7kEQggTHZ1fSpdwpoTW5+JmN2wxb0qKEPvXLqZDwSY1HtB1M9
a/WsH4TF9IL66BHxpLeiJgy7M6rjc4r1pWpBhtjjNN1pr4VlhmtNTMZujDl6Rwvu47pVxBbHbXkd
831tqmpWfuUpiDmYrSKVn5NsG5lALr2SraFuWJpve/ZetPGdp3XEbiymKBAQ7Dbm4keU8G7zYlzl
sk/9Or/BS343Jm6wLo1nu5ggBIblOfSQWdgmDNO+MD5VVuuryCWx3OSq0zrPXlctY0dtZPpVqk9b
wg1dE3MqgBt8LVRsqyp8Mxzrkw4ibB3FUrrUkm0Vcdy8hRCgmyjvDEP/ZthkcCpDkrLRfkDrnf0J
/9QwICIwRHVHxsjIFh7J5jRq30F4xDR3ElihlZGcShu5EDwbn0YnIWiZ0FYcbxYfhOjRvtJpYcs4
OoFrQ9YN6H1OMGP3HcCPXlKHxicJskCEu7SNz3Xn3DdlsGCHwJK49H7iutjkrf7qjhX0XIBWmFbc
K5psausVEYEFISddN1WUCFWya6rIuMEBHPe2vFmCDiDTyZ1pshJK1X5yg5PIc5uzjstPiAT8iWvd
2MiZWechp9hTfwJ96cxw6hGYrtDS3TUd/bvlK4PFP5O4zVYJqQD4x2Q8Y6acC4rTLCIbSmCWRzQc
bcU2WWPFoE19yWoNnlWt79KpekloesyIZlC5Zr5dwwUZLPr7yB+uqOxTVNbYbYy5u3dgR8sCYZQ9
DH7fivmGcv3ir+jKR4TJb3Vs7mPw+HeWZV5Xdf6CVipaBRSDEc8SxFmxJ/ZthG7G+NLNrbvD6wZ0
MEGgXIwsN0PCng3tjigr8W1iseLZdrnBQPfdNFLIgQA3DhAWrRXaInwOkX4DO+VHfxZmE/t0Lrl0
sC+AoRQo3gC8ADuCo8ZBw6qBmJ8LrbIJoK7l1lYGUjY680xZ965p4XrX19LDchroGYLNOU22dl07
GwCBKJjygrb9UDnXxqL7N3sL6lsf5JxD8dcAioANgEVYXB5PRD+RDooTHf26qVG3o2Hc1t6uIJiB
nZu2b2VERueNXFToHBajHS9yaTA5HmgPO88OTWgxganxWBf6otpLV3oE80E07Q7e7riGQ0fKRgJi
1zDBoLqVvOsBqDXIk3cEvaEtIgIFEz07MpIVyHdjhC3imgHB7DajNCM2fOYKbdSnKbEy0Eapt9Ik
vGyQb0bcqM0MjGRtVPqZipXnx5uhxehEgDk4L1kCUUZBDLnm1LW0UkMi/daYGV4RpvOfTR1Rugs7
k/HarRTxLeNoUjzagsUDl8X8ttPygAVxO+1Cvt1tTYupGOdtG+XBlsDaXdQFKJHkXK2RPuywcdxT
T53YgIEox4GAE2Bg90Bz42poac9yzd6SuqkIGKBgMcjkpnZTY9UQhUzRgXoYOaj2JrRMHAMV86BF
cR6n0hs2VJj0qniLEGiyctoMdNepR/yQMobkN8h7Ibqv0WaLXIyorbQ7ap2w3croCQ4La9bceZng
Fa7npc3ppBVLZdYiG7PEkT/TFt0KkigImj6y+8r33iBPSwQBKxsJH831xeQZhwCz9pVZFmfWQASq
4ABbiU69GxXe9tohinMwhoOeD8/GNXiMfgs+miZfinTbcoDHe+N1hjvNBzKh4WYg07TMCLRDjGOC
Al7NqDNZ/sNbmuf8TthWsJ1WQsl43Y0snsGcOIdhxq1GsvQmsT9H8BvANfDHiACBC33mlWqGg9NQ
9rZt6VCfFEiLcVvgStDMMHnIM+Nhwg5PfHy619KAS8gQH+lkInTeje10nRCVsMqTRV7oUahSAMpM
SY2kxCbRlXDQMjF+kdZCugmtg5ClC+WGeYAFIQY/67gsQ924ytixajm79FnPtLWjDYgJGEz0FA+q
uemt5HrOuNqRnzPRlPOTTk5oPqTAu83hUKcMFY5hPTG+hauoEb6TB8Ay8/uK3ios6xpRdG0Bw2Qc
n7zsZYB/uU7Da0+XH54AD2gV09q2+xs2/BWpOJyec++slVc8GTb5ea4m6AgYFNujFoZeTaygZTTr
0ENRx8B3V9ceYnm4cAWFgjQmUgq7BZsz177pej5d2VK0qtqaDmx+HgL8N2xpgPMAjOoSUpZl4QsK
Oyj4BIEVPngPomih0LSoNuowQTDsIqCsYyb3ftHaSlb6pvZpV1oMIr37ZMG4nlq84RPF+jW8/51x
WD5nlhmQcLInE2bolbfg31WEXjmtn1FSsrcu4g8DxZLeFB/4GjawBULSXKJT1wT2egbNUuvzqelr
e0/DeR7IMyNQ2JgIfsehsC8wz5qoRTZRxRGh5HkPvFL34wH+iBs2N6NmfpggiWG7ZB96BnAhlvnL
IlX1LIursbEp+yOrNKwBvUDdEXQW4KbwwE1uQpsCQUzWMbxzBp0oFXLd9qh+ND37nid0X4bA0RhQ
acsNHjsk+FPstRwPn36B/u333/7rH3//r4/xv8OvAkz2FBZ584+/8/tHUU51HEbtX379x3X8gfSl
+NFe/ux/n/bzVf73V/7qz1ddv7fv//KLn7cMRLfdVz3dfQGAby//H///8sz/9MHfvi6v8jCVX3/8
/lF0ebu8WhgX+e9/PrT//ON3BFGXD/jz8y2v/+eD53fF312/d3Xcvufx1//zR1/vTfvH75r1N9dw
pCOER6tYF47F6w1fl4d0529CSlt3HdeE32ia8vffoN+30R+/G87fDM8VuBaFMCxLt/Tff2uKbnlI
t/7m6LZtQfV0Pe/y0P/9+P9y+H99Hb/lpJUXxAA1f/y+/Pflz29p+Xi2Y+qelLppC4evVDqW4PGP
9zsYMDxb/z80qRWRVOKlrZl6yIa1b2vTumMffmoMJ6J/0vU3eQVxxtKCml1L+BliZ98pEaOMq4ak
oa9gB2cFEYv6KIkrpO5uJydAtCaNR7t0ztEMt5woDm3jhEW6sWr0OuIpdgPjsFyL4O2C48BiHJEL
i93aNspD1R2KKNZfy4FBx6XWtjal5x6EqbwDWLp36UEsDeybvFfEvg1ps/6nL/HPo/QvR8U03L8e
F2kJSveuKTxpSXP5Av75uBSGhl4AJB4LAoAczieF5w3aAntPseZxjMhCG005snGhLEY4OKWxkkWQ
29+QVRX7I+opFkfG0QYOdIUF20QfVr+EJUkO7HXBpPSPsvJIa9D0j8KV+7R0x0PLZt5xh09LxhW6
qufKMGmz1YhIkgbJv50XZyNobmWgWd8ixSGoMNytRjVH15KNFzUoyh0oDjDN6KIHhGAX4MOow6JC
ZN1UUsJ0tJtZTx6cxhTXOHeOkApZfUcBohFpbTCQ7VrpIhoVwTZK5uw4BLjXo0X2nsAhIQCox3Rf
dm+onp4dGsV+Mcbfg4H5DqQSSWX0Qoc4xegNTinKnkZW8lcB/odF6RGW15Nsn+jPW34eUchG0L52
8sQXIdwjKookmYyfs3SfVFzeGbN327soRFOrJhygc2gwUnLh4WwvwekG5YQVKRqZ8mm+5whIMgU0
IynbbWhE4G7MYafHKA8cehmkaQxnewRvOs76uM97oOlac2jjSt8ALjbIVIvIo3HRKRJbQuUdoSHi
BZjZU2/8yLp43rlLHGDAQjSxg3HT4NxDvBkoGtokMbF3yuuuvpmIGLlpacptrAm2mkGXyCiCa7ec
n/VGkP7TD8auM5rrOUHtmgr85aVBmomF0Jnqz4FoH6yWAv1eMczf0wR39xwfQs+lCAhnkrBHmIw9
ksMOgyVh9qBT6ZyMcPSjkshMBRFMs1jIcBLcNbScwxs3lcF12Vn05Maz4VBNdCv6I2HP50WpktBa
P+HdoS0nPKSS8fy9Htw74cqdzJoSSQKtmxFyPtGg27pKWO+OyLhaiyg/Y/Ih823sGO+CGJncEZvr
u0Y3Ho0ecGosRhAEtvnWtVO008z8ROFJL2Rx7ID7gXRAgWfag3tQocy2hYVhow+pEXrOSkF3SXT9
SQG72wvJZg3QLt6voCr92fFAzFLs3ELyaa9kAnTO6ClmI7PDBGz2pHEXKWmaM31VwwTHUpJ5GQPE
ftSZ8QudYje8RG3bB9EHkseTmZ6LwRAvkJ0cvxPqhz4S0dTgSU/SCCCyY+enbu7wNjfxW0ci6yaM
BHJbJ3DXlZng667aLw9nIS2uxLlhkNpKcG+0XWR4jZ4IrU4MwrNJmk1RSzpYVv4tD7332qyokAia
5AA0rHOSnp2qaA6zFx0p4nY7BBuhH8XhIax0bd8N+l5obX1oWkmtoL5tiUkn0GeppFGzaDQm/c7p
nH1oKJaSUKrodqHkJe7Qb3uMs32h3fWpe+w8kHYLSsWjkXW0u/aB9iyl1O4bxrbpKlXIniZakya5
JGuaArRpKucJwQgmEizOIJyoRgUsm0MbkjA5QFBQ8DPAlMQ/Zy0ndWRsPVveEiD00ri59aDXzCxW
509jkPhTjBSL/54qkdZPDI3uHjbDcMyU91Q1jEh9bp+gUcZsL9L5hsbYYxmJm0BMEywv+9DkiBkV
dd9JQVhqoUBXSkBiEemxIkBatKz6Sk/VaPwaQHzWfFA4zoiMo1II/RoIVgj9bwLQhshVkQXUWY0D
YaF6G60lhiX6QccWSYURoUPzkDhqEuqIAPNa3oyNNPcQmVgTYPc0qWlNHntm6BcrfS50v9NRvDVW
/cLacFgXDfGNqXOlZy4REmZFAETEutca3tBZEdqp01isRxeBAw1CC12NDE0kfJoBc2KMkc6xYqs/
EjXcVOyV9lF1XccRg/zgwhJvxUggovsciUrbMcHfatQEE61+pweug6cUJF2rcV4P6UvJLu4wZ8Ld
Vk5zjOcAryuptX4bfBpaj4e77A9DHhtrEg+zHtdObL4BOBFEO7FGHQMUhJnq4/1M68lLzOFUh722
iJA/UpXfTJ77Y2IW3dDsh6G2+B2IRHYSAtODOL2v+m7akl/PPOaRe5WCJrFtzThXZLmaydScqZjp
WxcZbNCQmiyq5pBX0AoT8iaqpAKdOYvuYIw3ccTezaLUsCqxeK1GkZB046JV73LTZ3NyQCWK7lNg
SmzbBMaZqbcbuGzftF4Nezz7W5GUIxDxgezAib0JwOloDXIEWCs7yYvyacht5ClLFgriJRTbwtk1
zIwF49ZQODSxokkdDAD9iSkkHLn8Ya4eBgd7resMP1Aro9mjItVSLB5iCJQuIsbDrGzCI+yRIjRx
Z8luMc00lSn3Zvw2cUlQRFPjlaWHb6hro2OAUObYCHzB2hg8GJq9LHZi2ttQoUPiV7Yqw6s2tBP4
mERnPcBN4Fj62ULaO2tUsHBLzr5eEYpYxB6afdQUCRdfI86x1uDnbBGpzAwPlQt6CQZ7sbWtMKMI
YKRHyBZfyqzd954FSo5k8CUK+1OlUcqDo/oj7KtdVttUtgEfoTbuYICxe4qW5pg5IkcI7WvlROi+
Qsd3Ko4rnSl1Noo6PxdUbFfVkk1ASHpKVxjxpOEJprM0QDDElUXb3Mbo5eJZc4xsRhqUFocp754a
Fsbk1kNXo47pvNZWyJeimQ/oae1fjqHlJ9Wmz2oiTOjiNSrG0NjH9RGNeMc0H13TJCGep+p478YI
X/qTHXV0pGA7+fVi80FuUxwuN/2Cjqoo+Aiv73ZzndGmujxwIUmBXutKy9pffhGpesis8GuAlUW6
GaarLJwPplfMsMFDdxkVMBcO5nMJ6WkDTy7/Caa6/ITk9yVvIEhZhFzYt54rUwoeKNdHz3yJNDqH
YAkJ2MGvoqUIf0j24R0uNz/fSAlvrXDGp9y1nyFLkzIphltkIVmxA29DiWu2r7vdkOIxZNQpVlZt
5zu4UUCIjCdsvS3SKvyBl5tBdY9ZEiOlFszullwwd8FI6YHUistNU5qPNGSzjWfo877Kn3I00YfL
TUCW8CEwPdiBqBUvLmNnDjiE/YJiNZ0oJn2NzJcYqzAF0HjvUBbLM8xP3FPA3KvJA8jt68tB0Ts4
bIjZcC9mACupYsuXX1/NryN4uY9aJwrjGit+5Ng0YiHbLd9dGElqtwOEhJWsJkrv1oVQ3VCcLqF3
xRLoO0IQ+tJbb4wF/nH+iFg21HDkQ2P0cil+XI42mnleqFMOdQ6Oe0bK6rYxi+PUpiw4Lp8+Tu0X
N+s9KOx0by536YY5+sigvyKq2dj23S8lx6cp7OcNWk3n4HYNbQONmqWjBvbal29AlfWMd4HW/WCJ
PTiMymzSQ0is388bQKnNz58Mqz2xSXzEBnyLPJqq5+LzNhZzWwjfuoWhqUBhUZHOf5LLqgVfRiyo
2hVoUVCb89sCM/sJNysuiDPwzLw7FZ80IBQBZx+XUZpcOV0otqzvThe0WQ28ABd+oK0chikKXtwE
demtucCZz+3bRYc2YSIFDMM4TsEOofM0/fSUdv/kIOXRRifAg7YrdpUxxTQkm9ekZe03JUN3AO5B
lrfVsceo2mx3GQ0u3/jPC4dxgaCZYMUC97pcpgy9tR6dLq84aMXx8p/nH30xV1BOpxdjmB5Jo3bO
mZ0Q0OOWaA0R3q0bJud1ERBDN+GINa5y027PMzCdCD8qTAayJpcHLzdkuJtnRw9oYAGizpTY5sRc
oAGEYDcVxvlyk0bznz+VsT9h3fx5d5DBZB3NCdXY8oRIQ78uQ7DYl1+9Gf5gAFHRogh3jmQznLMs
fdNEh7mokOyhLg/gnrKu7ez061mXpxJ+Pp6TSJL7p7Ec+/Wo2wXoK2gUsihvHEzeI2tXPWbEadPP
zErLb3Y4F3ezm91e7q6sTG3hekFiX54lSrkE1la3VlSo2zoXz5e766iYNsUgiy1q14xY+WSNjlsr
chTRNXpQHNEnpw3Kf/r1ct+0PHD5iRXTp2lYSKWXP7g893L/X/7+ch+l389Rz/WNYwd7DAhotCrZ
rlgTYqNu9yaLoJ0c7GwrW+vdswOLRB00kFFJMTf79GYMul1ySsxwIWdmLSMC74L5CmOnmBUM65IO
vnrq22qg+2GKU65VqJJT9wY50yIqTw51QxYCodyxCt9jqGfQvZhWVYxaYbqbGtvyNS+okNJqBGFo
jxAPIt9glzqnXeCjwAKfUl+rwPZDLZN7myxZv4T9cyUQoW+wvmFZTgNYM0GANj+BZ6HzHf+6qWbt
KZGV2Oow1UsCF3a5Mfp6oO5on9L7mkKqD+XC+x1daBCGWfTrGN9s3H7akqYKauubHk1myz5lo9Q3
5NXsIrpwbY7M2W3fXuMuP03DQP8wwylXgWnF8IK2zTK/WoXHw7LfOqjvflkfJHwYUChWD/rhlMGI
P7Bqof2B0XqCKrcoTdSJqEJvHxTKH2b2/bjM7pE70VIB/pqDANdtWh1x5+0WnzuhNZGfwye+Uioa
fALN0ah/UnBABhfCOKihrpScOjszr45lYnanernh0EcHxxr9RnrYe70GEZ0T7EqEU+jlZ2PLkPRA
gkXp2yn7YWs5PedBU6ekn/JTSIIGGCpCi1hdslMgfKexPPjpzrCLC29vJfGLQi2+aitBO7Kfz05k
mWTVzPT02Z8OGabTvI4J9NMQp2B/RQqCcKNIouZ0uSnbIj7FJScE95hmsUtnPHCQDu9QBlHUTZLK
1+eljz1xYsyFHR5q9I/DYDzkxuxuU7rlp0aT1WlWIFkCiwa7wv2F+fpoMHOMuvVA7xpPIsmqKxTr
pHk53v7nJdOl5VGoD7xIHyKCAkP4li/itNzrErATWnoUqbw39gQHc0qQygQjhSJJR2i0zQOpRvUp
IaToVC1v3iXMl8IXhOfU+taP2v3yL22mcOfM43novGZnd4jEHeJssdF4Dz1V5ssv9XJc57z+spDl
xn3FsjBoIQQ2zgmC8OINQoVejy2ZLOYh19imOazvaTFX6SlhwETnzUvWHXVtnVWoE5GMY+QpCCiW
J47DVz7CsFtrHmh3FWIsRCY92IoQ79LCtWtQ2dCXGwRrpCqPxcFeRqVUw5GbBYvPNM5ZvWNMTnDP
ejqOnpjyMET/5EePtZSKX+y7Xl9fKR13XEicOI3BTZmEq8rqk6NJKf2EqcQg8J6jE98SyGjxeRe1
cUoBj7UkRReT+EJsbk0NVT1fjrMYpu/4RXArdTXm7uI5rE12g13/w0uJLQ7kUZpDeEAk4dtJ/+iq
9nM5Hb0kf7CNAb2kYHlPzxxPQyIeZpPiS1fItQdHFIcF/wEtFn+GLdybXnMalxvRROl2NuKnVNq3
ZMsyeoTuDgoaUJZl5IGkgobORLbUxvfkXiPrp4BGrM4zcde0a6v03iAli/WOr6vosxnQeITa/B1n
VivWfW3svBFDD6LvEnIDDo5gyQiS406vBkKoOvcVx+5NQwbVKrBaqN15/1iCztoqFFXY7qRHezQN
fv4ERwLVxkRa7OUBu2B3HebZu1tOH3rr9adfN4SzDSdXzn/eNy8r5Rz5+q9nUN44GlGc7itF5SuM
3WerVt6a1QCNpzcUAK2P3ZcKbanT/2qfVVHogEC4rhDI+X2FsMKUZPYlUbydpw7tvpU8qTRlaykI
ICNzgwrUlFCANL8rq6fwm1Xn1m1ejD6CXFJOx1l3plVX0t5KVXCnaWF6KmsL3SEgaKoRIGVdzdxa
HLm+C7113QNsLS1GAFvG3wIjTU6sOu0VFCbyUrHR9bLLjnlfU+QNZUzfUocVOi0HAmXWcHJIH9Jm
XnqcSwaHXruX2HIsJYdTIpPxhNa7O6S58t0R+G8UQK1gTBpqwhdMPK4+w4ItQFVjAtqNmfnWxF25
qRsa1T1M2Y5O0ypNZ+qTAaZndFlptzGsnpZbL3ilScKZhSRbDhGIvjK8t5znxNDK42VmV27THhRv
xyCqeS0Fgb2NKI5RUcVE5MxPTpb5I6ipgwwhVNWBRZdSohAro/yHntbmRjayPZkDpDKgWwShWCAY
CWgY/cvo7GSJWFsj+FQr2y6+xFOQieakmtTcaJIJf2JkF914Y1mt5jcwCZCyIkBKbGdN3OR+4ETZ
W6qV66zUmYG8nW54qOsFDJMKGyspsw5SyAhL9UzwbKbwSrWjO9BarU91JZA6WM5XyHSup+19YzCz
9NRicSYi6PTCt1ZSLl+kU3UwZDjRxD5CqXCKsfMhSwz58fJ7qlil6B7ngp3kR+ViGI8pj3sTWqfL
5KWzljtMQkBbFm/ZElnOG2PYCrTCz/X4Pe/SrVUz8Q4AiH10uWRqdNm90umueO0Csqoh6yTgcFRv
hyeb/NmTYesuOJiK7IWeuswifO+bjdVQo5IxitJ54qDDNBFrWBXxtYZAkvIiXwlFJlq56Sh9OUNd
KbAdtrBVUb2B89KXRZUxARDCBXrV9lzJxOa+91lPkFKgqnVCVW8FOXBcpOXjaYRlQDKmDjndjd8m
2mDsDqPz2LFOKR0NG4AY79i57dTI9NPYw7lMux+RCeFWyKJYVe48nXrSo1Y9wPUrFToPsaA0oTvk
LS90/ryDnkDa0U7G8lpDhnhVdnyVA3insWdanow28lsHnnoZwuqhpklLDB1QMKsambR1ZHfyDWOS
DV6mh4nNZgPQM6dBVXc+2ySoYUPw7M4sXnqqp5YHGJbkll2w4Fnc9qGMcAeXgo7wZJ9S7Cwotahe
WcFnDyVshb7gkMEWbeIGQ0wGqdKcP7toCTmsIH2i8henLhEvkdOpXVOnt/C2BN7/DONalFxnSFH2
1DFWoaqtQz+Gahup6mOZGm3EKlwZVEvIepnb69SqthqnBiVrY/DJvwoejXJERRr0xyyCjlkOzDIb
q9IYclovRCysAVcWJpL4GA+El746MJn8AVY6ei4Hdh2GVkdgg08opa1p1K1LvZJAeDGuBHHoGxoA
/6KlqIAtj339wsMbh5upG+ut1ki/1TVKe/RS19I9YvIjc2s5jHUpmIDM730VveOw4zRv6Xj0XnyH
A8DY6UmdXLczWwnOro+8Sl5EuEQaZMF6cCbKn1F0IDbntaI0w5U9n9BmYgCF7R9YlMM4cFCIcsIg
g/mYDIC0o9D4IsMTvV7hMis4xdFwp3HVUNLB6j1/WLhi2fygA59k+eNy1k6DIEmuC5dsrnA6tVNN
NHRHGC04+3AfLetNOuz0EJaby69OTuZ4yXoGzzP3oWvQt4kRPcZY8E4lK6rNrABT69A3j1Ncesds
EU063vEyxNM41aGts7j4Oewvc+LP9f9l3vv54+WhMVK7VJTD/vJ3eZKxR/g5Ny5TRQfTAgVh1pmU
MhkWLrNpM2MTDhMPM6WujccLskphnE76DMdJjQx+G3hgMX6VYy6VssuW/C/3/dqrX57y69G/FHD+
7fMuD/za9v96gb/c9+vlf72N///7/tP/7fK8f/uh/9N3cHmVf3sgRjlJYA05kN6+3tIWIlmUoc7X
avGETM/1YVTC7VP0NNPkbNbQuC5o+HrhdindeB0H0uNxs2FM+7RL8w59zHRNnl9+bxXpN62M5tdQ
ScNvqbGQ+WUEj7lm+iW03qIcXxf3AQX+WqFHsQUiQ16JEPHr1ER9PzTpddqULFMd4LEJdIJXmZFJ
1Nu6eUxs2mzUEcnImwb6JIoM33nqryKrZIAsZ30zASiLlj+iSrYCDpI/Jwj3Dp2B8WvsAvmqCfcp
EVV5N019cG3iPb+63K8m1Pedk8470/LuPU+x5agr58CKi4y+un0NY+xNiWjYc2t3+Rg9D5pb33mo
ZCk1OE+pVTLP1STdVYF0X6RWNARlVOrkilR/ChoAbUv2MBE7L50Zen4zY780IkFRpdVeNByjANLV
k0F8H7O9VpJlz/0TH3aliDM+tTN5Wy71bHTx2os79IzFEoBRzBV1RaLg9KoV7uOYpPmdV2XDebDR
/wNuqu8mSLNz4kWA9FqQDdbYIJNKvVcXukotHeN5JD193xBW62uiXVeebT0wFXvLyQHjniCqNtXJ
UgjWl08m8rA8RLMF6HP5oLOGMjmdbqfZvYEnIbaNh67STqZzMzn3mAD91KBfUkdA9XozJbnPgP9Y
wgshBRQWv4cELuoG7TGVzV1o1/Fdh/HsG+6Yj9S0jZcpaeDyKDfYkqhCzXqAzAW//n5oA3lGs0CQ
dTHPVJiTZl32X13LASthQB1iD5+aqGvoVK2kgUefTbU1isc8g5F1xGQ9X/WK3m+iYcm1oz5+RUKH
mg0jjd8Zzjd6VjvHNuKXBA1n65Ff5bHEQIkavwHJWpSniXoxrew9cmT5rZ4zwBpouStokBuZQiwr
0QesppRub+wM9i6YO2OP7xqLfozqjhXwlMTs7swctloe430rMcs4mLxfkgEtvBOp4Vg0lnh2HED2
HGuDVug+m4EVOknrvvQVkx/onOncZ7a4h7Z4nOz/oe5Mlttmtmz9RKhAn4kpCXYiKaqX7AnCkm30
fZfA09cH+L/lc07cO6jhnSBAUg0tg8ide6/1rXQhgKXYOXSX2odW/66O4m96Td+9DKCf5MnwzQL6
u1G2Ft1Pw5idlpVp2wn3FwPyQ0JliRFIEx/ki4jR/tC6xEETTxtufZZcGIGFA31n3Hb1Dqei9ZZ4
3xzUrx9GlENltnBLrQ9B/2S+Qq1/sOLmiJEsQ4Ks+VXdyBfpYidwSJJBQcLzo6wAY04iPXQaUrqg
57Op8uFT1WX80ESe++yAkaawTj7mIjdPqmMCvugmiIc3MeoDGNq69K524cTHoZkL9x15M40UvXy1
slLdjMT9mejV8L4IwfNRX7ZEzNhor73rmEg3CaCyy/owHZFRtsObibnGz9hH+V7IUko5pSNxa91L
EzsYOBsj3PHxTt6B3nXU0na68MOGB1r8zzryPDbikXE/h0783g2/bCEUvss4uXh9Xt20xPq9/rKq
IqAtXob77cxNQcef+k4PgrvzAPCDuCD7PU3e7Cho3zo15meCFE69Q/GZ6Hxw2yhoDgXzqv2YVAyA
CsSxrttYmFN4GJY/JJD3Jh7yF/zJ2Q2X0e8+nw1MdLFzMNBh79aHZYTxabKtH7HBENVzav09RebQ
KNTWeM7DC+Ag60YC3BdZB/IdJc180EUHM2WgiwfV7D2UDDbigkQmlzv2u46uPA/yd7ylwdWVJkF3
UciuKo3kOQlp72KHcPfrHyAxa0jlWlfcN43Ohn84TSX2NSFswOMzjtwZHwp7Ke1YeyXbu8lq7xps
hPu5Nt/gKVp3lqCppJHGeTdEscfEEbJDZTd6jqACrghTWbQJTXrUBXVhPhcMQ9SiT+jSMjiY0IcT
xHBUgpmgB/bnfH19/fr17P/2cFp+2n98Sa7Rd/3zw//j+9av/peXcUXZB9coDkG9DMR1BiXrWUdH
jlsZh+F/zoII48N2fRKmJLZdOwVYVerDg7b8MwIjJ8+IuDscMoW6egOjXXb5DJuWQ7ogEtez9TnS
OQkBMlmM3GWc2dDPuUNdIbCZQ6HEVsv70PQGnW4e4A4D+KEbVPHcwQkiXg40f/45i1X60Viz2MXL
8+6C4+yWqY9QbORLg47duITOSC+z/ZAidTMtD7MljSayzPru78O4TfO78QE1O0xsKR6rQpiABBQj
4L624WrlYm+O0XQnkaeyKLGdd0NyY6ySnESpvJ7IjuCC1jEHkNpW+Db4HfYMn5Csw8/1N/79tX8f
rm+P3Tgkn+C0vv/GBvvIIomzaT1t6piGbF7nmCIi8nOW6dffw/pcO4D1xJD/gFKHRL+E+K5B2ien
VUwH1zcymnKXaX18/PsP7qd2L8tYO5jrUG05CL0ge1bhAFrQLjpBJKCWvaGeD03KOrEMD91l3rme
ZcucUKcdxM2fXjp8JwZhQ3SNodrtvUXjsB6m3GWymCBZYpur174dE8Bi1jrEoVGSheJ0pXXsWyAP
hCfdTY6T361nfw8Qi6BE5fKtiD0B9o8rLUp4CpZeBAOxWvhU7PY3eQ33Rm/4pA5tvIyfOXT/c1YS
tX6y2k3AygGhYvllUd/LCcN9xI2smwN//dHu+tn8+1t6gxGnFaY/1ot4PcDPxGfz97HEgoDrLDtV
y5W8XtOeQyJsWQ2Rr0Sv/rmotTH4CubhoXJyYglnMOCorrmS14MWleWpQbEchctYsCIH728sniBX
F6taRKyj0E+SnECLiBfdZXsZQ/x2yXbbMWZFGlAA39OWJNXk1NLmZTzd/fk5khrxz9n6HH1/FIDr
k//xNWsEn6ro7Ros1z6BF5j2lsPUA9X6+1C2ZJAoxU68XDx8q5uvNO3+n7P1OZnoBx2DhxRpiwl/
vc20qj55yW8IRDVT21y4d0ydXcQjTHRG3B5z5NaN2tt5ScNNN7u7CuPovIi6Arehcpya9yIOho2z
UFupO/AFevnD5Kr58vdQe4S76drMKNDrjXMeMDHx2nJnEBp/VouR2JrbxxKqBErBtsJIbCBrKTVS
BAjp6IbzeqgqM6gYNZYfUB6w/RFZdG4RyZxnV4k/Z+tDlG36Ti7vziob+i5acjaWr4gzIc6YYv85
W1+04uxaS908tLpATNfFOzplBt6hcJeHS2v1sbR+GVNJpPisW4/U1A9xF/4cuxEiju5k/uglUF6Z
mvpzHoW86S4lwkYPjnHcMoUboBhNk0eoWflTDZZxYbJCXtPQOwfgVdoDPhLJJwWPHTWsqhINZuEj
NuDwMzQQzY9TM57ZijWPs2PS3jeIahfIX49Ju4Axhji9juDY91Zuy309nd2xbo4C3Y9PPEnzbOf5
zwKQ2YVG3IBEDbRNRysKRgvkylAQXrI+XA+T09/PXaqhdkOrgl+/OQYFsML1YODZvEdCioqaJXQG
ZFname6bLtzBiL7nVo+mxFeeSUeC6qbYuoaofa8vX/spGo8yKG4WLf0jhDfCD8eK9C13UtUuqr30
olX/51DbeXYhcZyoWo0G6vI8BGv0T1Xk//1S2jHjNiQhFylV3V60peO6npGC3B8aWupkFbQXu1XP
SJLHA9k+LqJDDtIuxJkUkIBtHH3jaU6xfxsgydA0uu1Gdr3a2kUdAxhp8SOvT8JwcM6m5ptLzzJb
upf0fC0ywZ15C6V6r/XMOYkjj3a5uIWeF55qDxpP037zMhRv9FnuzKWpIlpTnm28xhtClKGRzfiN
56g5TQOaKfqAcTbwMQu0jBxmw4gu2BmiS9wZP9vOkPCRUEEtk4tBp1kXGSTGuAbipqQMv5dp/c3B
gHH5c8C3eMiZdqDYxgkTgwyCTaTwnSx9n2XVvYRd/KgozclKYcVMPeKwl0NPtJVBgJXb01uzkN5v
2LuRaEewAE1QWJ4m7EtwDNqdYY/moXLlXRVDCFgPuFVDGJlKL2jzk+nhaN03dHT8fWmg3zE9pk5b
zmQJs26wI9CF3HDtxkbqS1eKaBduvdrCF/9bcazPjWYF3tkiDnUtNrS6/deyY32YmLA3vdT5KlZJ
yVpy/DkVTdEc5hTs0bKMe70dEEe6lCVMYlETRQ/V8vy6fkMIqvF7cVjP1kMEVgMA4nxkJUbBiqfi
W+Nwi/UK+bL+GLIw+NgaHTZQB8Jm2scGDHx+BijqhZw7Q/mg1TYvjkSkMsuqPuBPNIY5P1lIbH0a
msglqghiIsbtHSAGMhSqJt2isWS8nTbnzGjUXe4a+M/c8rsiagpccPtr8mJ1lyyvrWdFNzK+iecD
MmgWVH1ZuP+ctjggjk5j+8RS4xlYl2/gpTkK72Xp1cK9BNF1+rvEeksFuS7p63Ok6x1Ri42HzE5y
Lvnl1bVuZDjzPcr6GakvRSWCMzZEgdMv2TlYSUF/6PBpElKfEBCwEK91pYnIf9v1EY2PecmrDWtw
4OthXT/MZXUnevqHucDB14Ox/EXWF9PaTf0gIpKYBD11SC18m4u0Z1gOcbHIf9aqhwrGPeHdXesd
famDykWqs56tz60PMZH6lQbXwwzcCLDU0D21UUOgTtN1DPlN8J/rqSXgtg8q3TPmQPYeLSvg8iUZ
4RB/ztbn6tzoAVsAMCmWF9ZD21E11MthfagFkgY1xq5N3THl29kq65D0CR9F0rwvwvr2H4V5gtw9
jdNLZphPhaeDaumj6sGo9PuJaQpdAAChi/UxDJPh3p2tj9FTxtkccCyPqHlaTT71DN23dt+KLc0u
jwqfRDs/gDy0zbTppZLDJrCs4JtBlgORXe1mZFR2aqViVBZ2kqFUlF3Xg+HlF2GDraCfB+MbhtlD
VTU0/thyRItoDsIfV81ypnv8OkOQjzEbrX0/1mi3ZIsOBOcMqWY2UCHL/hDC4jMLJfKICzW6oqx+
nzyRHdt+LiGjBrSpa+tdotboyfUeg/ECQ7Lcj2kjCRwk0s8Corsd4npkXj4dNUTb1LEkIIQqxdlK
4hCZOGOBKPZ34Y5HksXHC3rq6MFM0POiXPHuUhbLzWgADZPaR87m/SiTOj8YuoG/te/i2zCCcgOo
9JoCn/iGIMzcDdn0bEhIvV2fytpHjiovjZb+czCt/LuNHTBk7AaOGD5dpM/02vvpEZc9mNV8fO+D
nhtYwVjLK8yXJneaj2aqtA0xHPB/bGhPeqvRvuzHYDrEahyeVev9mKKkv6yPUhBzhy5n1ibDECLS
LD7MllSIzBD2nVVn4mPLxTg+EpHp+jqsLtyb3PoqQz+a44NsBfLgbHrPSB57K6olrE0LxGV9iBnh
YCaeeOJCS14SsCi2RYiS3c4+gUINoxLbPNRmB7eqn9Rj5zEIgll7rCWgkZJ75zYEq3XNC8N4TCPt
U4uc76Ged89ZXSIIBuL66jhRvqPwEdesd71TqT9Rbla3P9auXGdQX7qVuvJzHmc8R2zl4m0xzB7J
jTDhEB4ZxyQLkjNElPQyFd19F8VPkCjZ1WYIvj1bV3sFleomMga1YxVP3xNS9eBWzW9pygjLGVX9
lnnZJY+M/BGLWP0WwieCc9W/KAmdoHH6a1HN0L0i7lWl1pkPhh2bD2bfJZdp0klLfmkMm441YP4d
KcEGhOkUZ0hF7NOUvbAaklKNFovqyNW3mU3nr3IL81zPnjx7XDH7tHeJ+yreajVl+xmgwRvvlVgQ
42Ea5cmpG+26HgLstABwmJsRRLOdcjO9jY43UyND3gaKjTtDZmjPuQs/DWH0hAo78MlVkNB4+eTZ
rgtHSbNP9TBMAHE9RVKMYL5Z5Z0fVDD/AFg2jwwT2QSZ15jZWt4OT+lAIgpzPahIuhoB1dt4YPvI
6o/49cRVsqW5Ti9lVr6EblMDITDSvZJtfna0Omc6iiI9r8p9aSTZJxbqGODCF1twZNa5XtxDrCM8
JdBBPprd+AIy6llKRGzCpintqfA1NJyXwQMYtj5iCUW5ZLdIX5cXuxzqeduj3ra6/JmGe4WOrQsu
pmHT2J8OPWKyrT1MxmEYHLwr1n1imuXTn8trxr20CxtN+XotnfPYzR3V/SPEl3Bb4cK4qukhpVV4
XbO11wNppr/c1Pbu6uQHBgltM5B/cwqqJnpusiw5ZUI7FND1NgVk/0+jDd9Ht3gKIHq+AgF4lnHS
PEu31c42fTCf8ShGDKT0zUSWlKXDLrOQYpFE67GitCZeOfwpb0XAGxsmiex+VPciZaivka7xMYrY
8Oem0NClU9W6/K9bva75elodABd4z0uYfBd16tVsGYk4GDuolCGWhOp1gP8lehImk1sFhPPE1yeX
YsS41hdTfDPdCS95EB3iTGqP6yGZ2eDQkOsn58EhyuJVEDfS9e345LaxejWK4sh4pH9cX8tTAxTm
2IN8ns7w/bCKT0F0MxXBgrUoGQ8vD7Ed//NCrgGAdmcdeBrP0wnG79FjOBsmK7+uh0aEQJEwuPFp
AVWO5wm3EsV8kDC09go3f1LNK3qO7tleDt3MehOJGYvVKNpnAqMdpA3Dx/qINp65mxQSzsjuZ3iL
bh+QIeFim4c+CQCe6XtvWzzXTrhuUnUVUwlI0F6G3zb8t4uCL3W2vaMI0/GsWbNiB7Gclnk3ntcz
XbjD2RjN31aBigcUXgbUISdXSF+A9m0JlnR5xByjOq9nkaNiH1gNnNCkRwQxyXa6mpSlV9VYbwB7
uyP7qekalupn11nlaVoYE27cFX7Z1dxqlodzHk8PEYiXOzuI39enMsMtAjAK/dFNcu1C65WH67ep
gUje9WtMd1C+UZrhPtOhVHTgKHELdd2zqXvhfYbLNTB5tD5lL35IgVjyvD5n8BE8cQWBWF6+YX0O
tSi1VDA8zFPUPc8mFUIEeWW3vjjQxnpITXu3vjjE4VsYUcLEdoRGjC167sirbnviuU2y2W+Fpu3n
0LJPXp8sHpdWP1s1Lav1S8rGlM8dE/RZDiMUf76rIj+BBS8oj15Uy2czQ7MKWoT2NAkEbuJdmTzU
aAwK5JJwOEnwSwB5Gdl4wj44MIDHfTEoa6MP8bT10rTaq0zLHxQOpn0UN1jqFMa0whTixEDffNVB
rmhwlPaWTnISsAh5L5JR3rPnZ0td5oRW5NgOQ1GcSxjGd0pY0X1ADHGDRUnRFR26eec5GDzwTVjs
vwqVm7vKmn6KoCQll0qj2tzFv4dk2NQW69hHZpA0ANEt8422eEuE9Qhr6KMzCklMDxL4DktNn/1K
KNK3zjw/eZlo/dlJnnAB2tl0phbUcLekd/PovHkJ6Z69hsBwbJAuTvwty2h+cU3AjAHK1SBHS2SB
vUVY0SD3sl3jHD6RIfOFRNHZxgYhSlDNUvE21rW9zVACzpkHxcL+6eTmvsrRvut9Hz+nJGu0Mz6K
gouTuIgvZ47mYyOhSYVSfdmKRGdUKa0/ZeVBjs5ws2assmOHUZRA8acADSFSsfM0Gj2tQCIvSYD5
CSKQtdrMgn21kP01apuNGDOQ5SLdy9gmYnXx4Wns17nr9mcjIOqiaMhOlxI3Xl7dD6gG0Y3mChY4
cINK/jQKQb6ObVVbb5gfUxM/cwuhSVmEmiYu+VZ6/24VNEfyGgJZDU3cjYA4BzEsG6gR4Txema19
TdDgCk8Tx1CDXiOzZ2KxvUPcODcYpjSxSbSr4gBRnf06AtNn+2futHL8ihLzedAG068gKPmet9y2
CwbnC0nELZGWxw62kRphb/DuDIRVhZV1Jp2PHboD8Eqfj0NDOHUXVyeUTaXvYsru+WMf+lT7Gs9R
CG2BHcYhdxSxjWOzdy0tPrYJrAsJkoVNy0Xrpt9lHZ6WyZsx5mTTMcBUgix6zTC+ZlHHFyugAuog
NSLTsO7tzrmVAXY9uvIN+zlSWBpNwMU0y70iQ6av8GWHU/ubUBuAbWEZHYLCOadQTDEIJtwemTaM
9BVcF1dkrItqV5vmzSEPaYsNp8Ar8xJnXnUY+/qHigVtNscdtyT67dKgFPd9nt+T4QOpK7SflGSn
rKLolhfd2yj6+Irn0T4DecXYX9VIjsnmEVXyiKIFveVt4J96APz9CQ7qMEgDNxhXw2oGGcJ2OxWW
x34fLnxmEdeSXnHlwPFoEwqPaqGKA78uUB4de6d9rFz9JSn7mKQYmJaJiwqRFnai349WdlBJATgK
xpkw9c+gZvuY6EbpJ+X4lIz11W2gBDmTHO60VgD6wChclHxOhI1Tu0aTxP+/CcVrRBHqM9G8z5rw
IwcdcLIUJUFvk6aVKUI544GGJRnTpZNiwCepybHyXTxDfy4K/gXKXPJLEJDL9B3Xb7v3gvDc68UR
4P+t0C1t51VsE3oJjCoLn1OpYJa6iwub8tu86S2z2t5x8eR0NIFUMuJ3aqEZYjY/4Ck+jk7PZaMw
Q9UaEmZukPeV+XuoKusxtKHdmnCuD53DwMTo3qQgntXF/QjMi+DMngJXNFrI3GC6m7AJEsX2jZkh
DtWOpjKeVkLHwfKBiZMIpWhPwRn6GEGM2jPYwp10uPQpPuAaGb+qTHwPS/mlIWyj95K8NiPWwxaL
hsjQI8zd71jxkceT9lHkXXhsYhw5+jCdy8HF62yi5J4rZzM3uuU7TeaBR3nKLG96Jm7o3C7JgPeG
VhjbgcqVXmH3Wnv3Za61VCd6+ZAN8Q+q9IFIulsQxGeb/ynaqCNTxIFbks2Eil94m3JI6UZKASVU
uvlJhRZtxKAmFiuweIMkVp7EP3OXNUjAAHL4Vus91VH3LcfofoEF8KNsAQ521u9ZA7SntOKxks0X
wX3WqNPpQDFXuZ3auRNoYZnM78LlfbH9iiBG+iZQ0vtkYbXEWnyoewgtc6yfktl6yA1n1/dWujNL
F+dU523ybL4K9rDOQFRTEAc/ZwLtkA77g9bkH/DK9sWYXK2JRLPaPtROi2rO9mMpS99x06dKiVdp
LTwo95Qb1JdNa3Nr0tVpRNLFZLhlQXSvZpn+CGM98uM0+RQQ2vTIeZc5yZmeaX9vGvg+AU7fKbNv
9lwuu6DwgNwCuac5/7ALW24psNGlmOQxO+8EyvrTUF7qYL459LHnuuLiaU3E0212y2ZiX1jbKhe+
et0LbSEBkr0Y5Mr3yBDZZJo4BSbb9oyrfNB1SHxzuw9jwoFkSLaMk9D1NePskciDXDe4yqVFXhkd
Ck9j5pf4RtLzmTfPI2ppKCFc0F7O6HCmkUfHHN1iIs5FOqJVMo+0IwD2KW7Nk/3eWIwCEAb+9vAE
4M1CqNrG9An4v8jmodxFoftmjpdRNIcsM1hMJiZrNu7y1kUf3XUN05+MxO1R6OWC6PqWlwlA8kaM
W1LsYxW/WMLEPYNEPNCGFzj7KdZmckuEIe5NPcCDQ2+OinurJ/2h8ITli6ie6O57Harf2bu81QYF
J9JcNi1l5utmXm1mfZJ4uCGTtDW39BbRoU9bKNwgIL2nD7T3ppAU6ZC9D8zEbejl2NxV+JUOeCGR
ZbCIWU/02cZtMAaLziU603J4RnSJ5m+hSnnu/AmG7CUM+xjd9Skew+ElbJ5jUxIfUMXAv1iLPLjM
VCLaXDYIoZG29zVdx3T8mTifdj3chIH3nz6TvZlmLBwtEDaJ6qgfHUIRA+CcMX+craaT814jrZWj
9ZtBI8zOwp0Pyq64c5fVb1qy+1mO6Sku0fbDL5jDn4Y33TuziSHHRkuRao1Pb7d5UBbaBM2h/d4i
P/AaKiRwAHsLLQ3FiL2nNQuKpB/cTevwcQm74WvqYKHpoIdzNpwbCw9kblGzFd4WVcVRafWh6uWZ
LTjh0uwhYFYhdqGNG9XLgpS06jCa7k+N7K/MsN19q3MrM9zpVxfD+hwDZ1g4JVvZNp+Dsg3ww4ym
wUgyDJXpOUHvvtMEtpciDRuG1PFJ9wiRJK4NN0zCdVBYxVtgx9/1iNuWpKMW0LHcZoheG/xhvpyr
rwnVF8bEm440bSOz6MGe1WvuWm925W6zYkkb6LzfpK1/n1PecyjJZLN7rrwuIMIyEwRGeRXhskHx
Njnc0Noovxb4HrBIx/fjMNp+0tt3pWPewkr0pwG/0i7TxU+W+4e2Dn7GIUkYTYm/V287DWwoTYHQ
XYbhqGM2sjDl1gl+mBE7uxYPzTaVA6R7AA6WZxr7YU4ea8s4aN5kIdJLH+sUQJ2JeLk2XFitjL5w
n6O6aFLrzXKTz8Zt3+aJ9iOzYIhkWI2SuHvsGu61aiDmyECrgJQRyFlvqb3Jt9H4TXeh3pMXOCO0
Rr1FgiBxNnVxdpLxCyUToMoy8aPUq/deTFlbavXEUg50rYuJUom7I/rCBpavRvWmQbWokQof8jxm
8qgVu2aKfsTwZTczk9Oejxjt9fkadvxqIi1uI33Bg2OU74iJ/IAkuJwMw66xj1jAGFllaAzS4tbX
g7jUrnVXgznfFpmBfdDosGAsPFxFDGVhR98Yb0AfRnRsJvplAll9qx3QilNA+AdBfS3j6hG1kJH8
bhQozzpBuZMM38v2WXNJnKw1ImSd2VCP2otGsbVzhhEHUU2x1JZ8DoqQdSc38CMMLijWLtirxHyV
jsE/BLUaO6Pw3PDRAbvGRrRVWDE1ot0Du7hpdvqUA2z6sEK6h4N1QBUWbJlUqm3ugmosBwyx4G1B
qh4xKeVUdVXhDwOT1B62rzVjz2Bv8arMiHB38atuMEGIpET7avNhyGLDJrcqJkMVUgxDVJlcNdTL
REwWO0OTj6TKAhnoi9+yh7wIuTgQ40s2h++6ARdm6KwvzVMdHJxifkA54B5cW8PR6KLTATIIoK6s
C94krM0+Kl7i4GQMApnewnTL0vB9Fu7FG/URnkP33QjZ4pEVh3MIW4Gsb6FLX6VRVxX9DjARPC/x
eZvKy8q9sVQ+Ci6DM+v5veHU3xifLyEjTbBhE6js2H3jL7qdo844LRxXFBFF/jonEa6FOLjvlX4d
CL7CUwYy03lL6P9EmAI2aom/rWJGkV5S+9w9jTierlU73QpvIiysb7cUeLWPSPZUc/VYEz0pVy3S
9OCg5wDK40C89lWSntjVk6xrOw4DH/fs6db3CMlGtXTUU8qnwSWIKm7a70Mgtzp6KMjhZ9ya7YA4
ULeeLDBNfjXH3MhzIJg6TVInS9COA80pUXCQd9kj9YyxxzN66hU2rXyJQ62WQhJvWpG5B4YN3Loc
QXpAEDA0walhlnO3i/Rqm4X8nNqRlFTZXW3LcktM1QL5AzrylfUeaRpsKQ8eSeI7exxsX5fI/Ie4
qPeqtKNdm70kLFEoDByY/230aOYxHOMQdpXXPhmtx38+ogeGZsLz04SafPTQQUzyZCXUVtycThp7
cgLeftsl+j0qqL0Y5aeubHGEogKLOr2FhHpuXUf/SZKqjQuFW3fTktg0RDvVoFdYn47VF62Qma4u
iQZjNv4I20LbJo6Zgf6yp5NHhIzZuizYBHmSPXfH6j7isig+UShVbBnTTRGTxFIoZR/ZMH/1AVmS
QXdIzc7054j/B4rHeFMQt7F1pHOgHIO3qXsHOMXfhJEuBILseZzd6zQuTdVGgu8iC6hjMhXG6DYz
Bn3HED4/mjCWQy2rw52nWAw9rWCRIml7jknklNzgTkibsTYM2kSRzXbB49Y6jMR5COCDvsoK8yrt
75GuMj8CgZS2rceQ392RiUHbSne5wq49sJYHFYeoGQwsYk6V3JVlPeCrxfcr2E6g7fjEcts9TWCy
Kt7RAEn+OSPYaBNrDEraumj2RiM/q0hNmHa5Z3nGxhktsSfgwAYJXbBcj6MvlGvs50Zqtyqln2i5
8zaKE/No9u3z5EzNI4yg7RCiFVV5+DDoduHrlnUVBQg7NSZ8juU1DAyJoJcCMFjm7WbWd5RWRUHa
RZ0dE7PbaUP9rSfqdhvOFpiV+n0w3BcIWOM7Iu9rWxCYkrrqHR1eT644+GoXutHgmZ8r0+5/RV48
/CoXbmH7/wN40fHWf9//E7zYlF//xlxcvv4f5qL+Xx7wRNvzhA070TGl9W/QRYOXHI+UXM+AZMK3
/QNdtJz/QnVj2UiMyPPWPQsm4D/QRVP/LyEgonuuZQky3aFC/i+gi5Zr/ztdEEkt70F3Ld02XQH/
kTfxr3TBcXJsBF3hj0QzkYXmzYQQqyEO7eIY+dT/mMnNq38EJIkVfj7ybuEmknznzeVD4OZtI09q
MlLx2csAcSa2zKRKj8wWCpPUjI7C2+1nWp/s6zoMwWEaBr17woFl2PlG6YzWmHtPVg1Aa6SVaAML
wWel6vHM3kQKirZoIEtAfdMtAOY6Zkpm0cNbgOh+9vyBQYvekGWMyJyIy3AYEDRYbQ/+A9OQbBFV
15Xl/dD1TkwndyJY6o4up9bdpX2o2tc+JK8DCmCP2R5WT0uAXmIORs2nLclKkDxhZxIdDgfrDv4q
d4DYEQVaSi+TPbHMej+mh8lLetRkdpLtCRAv4fE1la24wbCd3Uvdk+Q3JG4suc/F0CPRY8oWE2hG
zPMucEbvsy67UoetQRQJ9r00b4ULhk1hBiaaN5VevsddENvskKrc0G/ZRLQ2iwj/o/DEyyRhy8r4
8K3SrHzcSzfti5P0ZPoBO8xxjyiJGeApu2O+pMy5fE5F4kRMLEzrcQTtimAxd7FcdYUzYD+0GoYB
wSC0h4R9MgGjjKQvw+wUL6bIkx/pWGWfNX8JXGnIkRrmwtC2t1WlZ7Q8+yq4RDSNXqXRGQm/NGmv
sQ52HCBD5hJARZeHB7kYTOU9V1UA7tyCqJHdlw6hRrt0yuLwKLkxokMzTBht+yS04vjI8sr301h1
TOM504pl5G4FqYYlZDBj0hs6pzXm+4LKketnHrP4xAVis1dVLb4cO4Dsfu5wzw0k6nmJ9lNm6OO+
kq5za/DsrqeYehKEw+bR0JMYP36uUAc3lgaVTcXMhO5FBU+JViSx0OhVyev5GGilIIiymr6mLu5d
CIMuEdFkYSzWTVV7QMz7yGGsH4kmA5cWhOjvn8TIdHU3N3FPAIxtYQxtaBqJXW3hrb/OLYTFDZiL
hHVSt4l2eCrGIXG5QY8DizIejMCfepSrD6JI9nwgxw3FY51ge+4MtmCShY3cLyudHmj+zuaRnQwX
sWVlqX3hmiQdCNShrrvXYGQeAh6VUkuDqf+O3jVYUh4KPqfw/up3Uu1DBtDwkqY23SVcG977jDaD
UXHUht2hrMzQvol+JuptbprKOjlTxUfIKRq9sNkChKwlFpriAi1KO7e+LMha2jShFs4NOU2OzVIY
jRrJ75STGQ1AN7ecl5KtkPk1gCUxHms0CWfuj3dOICaKHTTNc0Xg11hVgJxpseKeQTq9hf5SpWeq
K33yBzDM6ZHUQaPeV1qh6ed5mmArmwbpint2bgvcwAWRuR36GJNn58UoLYU255iF2Q42SK8Uw2+P
odAsm2TaVDOeKxxAQzMySmCnkSOx6FEgIm3ylAXyIBv0rpkJ7rG1nm/TRQ2m1NKygJw2qfCVdmae
vjqgdt6xqcJy3EAVM4KzG3qi/0GHSpMS5Jyax1vhEMDHjAwRHjp3c8kdHVM2EoruMs6EFvspZty2
FJQIpQ5tatwWgh4p2oGqr9JTSjCA7rcqqi3iV8fIPUSaG4HfquJ4vjGt1ckHZsc8kz1AwaD9DBdI
1MHzIgJXwBuEgzxqk+1g3LeUZv/uq7FDkgOzrHux2OrQF7O6IuVVO3SLs5STHt8Ku7eYLLkVfDrG
NA1t4aLgR15JM6jnepuE4dwbRFuSSEXjbWjZNgAGjLj7G9pUpAxanYIS6CAJzlUvWVVJd6/Dpih3
SRTZ9i6FUziRYxsG4D9hqbjxtgvHogWUBgK/UwRQDREu+KloKlIXaMnDj3L0Xi8L32D+ipqyost1
7ECg2X6p/pu789puHEuy6K/MD6AW3IV5JWhFI0e5fMESlSl47/H1sy+zpydTNVO55nVe1F1KkQSB
a+JGnNgnNDjWT1Tn6e+GGbKmWcekWqonRj4thet32Td8R5P3OgmLC8rOCgv5US8GwjzOqPVBMbAH
G/FubUggekoPaAcpy1BPNPNYoxLsoqroQ3rjA5Nbj6mtuaXldbbQzNlWtaeoDwiVqeBq5CYyGlcu
euQUwMGQcMWUsLrZSbrvGpueRNFaIVCWvjem/sEa+uktrTBR4SunovpBR47bPzhwKPP7SOloH8D0
hJvgI/dqy+JH4peN8lnBqEUqqAfDoCyRRLQndabq89LUdHrFaCjN+KmxVGpK2tBl+OSB3JKPMq+w
4kIyNNLpbEaJ/jhMPiBJHANhuDi5b6vHprfU4EyGB1phmticHqnc6NBRc790j+7Q4krYugKXRSD2
s66eh6EbceYqMJLGvaIzCrAKMStMSY1HoVSDe9hMBnaO8GZGK0xPJRqr3CWFPJkxPDI0yMGFbKrj
YCPoFt8VlN3d6v91iCrsf4pQvfdSef5Rt78GqfIV/4pRdf0vy7Js4lCX4oMFffvfXHBd/GUI1+Gf
oIML3TaIHv8VooIM11ULq3NovDquhMa/I1TN/Iu4xoRRJlQNZzRV/F8iVF2T3O9fueCqcGxDZbNT
TVKUmvOFC57TxVrGVO9phBiVRQobSSFjTwbB8ZpVCBe3s9h1Ur17dUTwWaZJt3C7asc+1iwHbYLI
qtzrfu16dLH2+OOQuJlwrmTV0Nl/EAA4xjfbqLEGakf/psBQdUjK+25MngExxYtWLYzF7OCh6ii0
keKpOtkNSkbCLBJlCwNzi+Wg1MwTwarYHnAxea/aFnzdNPRek8ffh2I/6DWFaAsFZCWwUwP4JpsZ
ydu6Z0BhvafP+RZJGC142MXR8XMXKfZbxPbhGmq7Sit3YnuYttpEctQ2LXxe8h5Xef8MneY7GWUT
0nBAoaCnjj7DNa8Fxz3aVvDQiyjog9J1PQN5spFC0cF0o+K0W+TRpRiapwJI1cKhW26RoDSGIqV0
vA5x2q4Gd5uZ1rlUCfMV5xxOyOHHtjzqDm6cklCYTPwoAdTF2rtappu8bFlCWuccq8p7P/GXbn8X
SwtBii2wR1gQYUuoXqeFF5vbaYQY5Y662SwYTAhNa+kGa2N80bUrU/RPEgnQSguLhi9eQn0mLQTb
IqKK67Pde51j74YaZaZm8gQyDDqMVseMo/0mP+H6wfJPuGZ6dvonN9VW+Sivhht//VjOLru8tJ/H
Olg1U3rBq+ti6GwvBR6i10/tKi78enVVJU7XTz0V36vAAMrC341DOK+jlmsJiMu8DrwlbOtJ+heT
xx4D/LIpI3Ix8t21kOuw5a3uSSYQAznHXChPFFvO5JYvZdmQv/QPri0zUeqhwng0FtGFsONk0uKe
Y42KItyEtJ48pzrGyQ0hq+oHT2HjSjeCCw6HrsdZYlg4obsMVZ59MfcgxpToQtTMRQILTzJKKCgx
njPX3cg7YTjuzm2nZlEb9XqAzr5g4uPqY/K4a01fK7aznYx5j8rsjebtM+KLP3HuOe9+neYOx2DT
0YSm4YOnOV8w94ICEAGZ8RmUH0TlELV8bqCqRxjt8QTFB2eaRYPEZGHKMaN3yWXM2KuN/n4it/1z
Cub4wnfJzBh1CFAy3sAC4YRJ7Lbl7jtAF62xntdqyztMhR15cgplcbYUZfaWmIzl6y8KbpuWhm+u
0m3kpL9eSuTzz3IO0ap9n1rD/XU4ppyeFm7sPBUtuV+HoRKEPN4CqhM+sDsFBOIi4RFeVxGT8o2u
Jtt6ZPRdv56LKUHJbAtG+6WgteLnVGkQWV+fS0qKftDtnes3d+kwU0VnkhA2XZCarWYrubC7f+sv
cFV6IbbOrMGmc87YCZ8ctWa+iP1kchMU2EUrOQ6vw1i+cymvlAAdYIAB5zy4XH8hZ+T1BXPO6Jyi
ieVSzpbr9yK1dQpC5WzeTk74c2okETMYy/LcoqYl51mi0dQOUKatk2ULRg1gtzjJS7oO96pXVvIj
2jpYz7axAzgcTzsxMIvku5AaJI1g75Sieu/jlnVC/FDQ7/CKjn5qAOqkF3kyg4F9oFYx3eW1OYP2
GAmfPulvZoV0IpZPUQ5SStmX698nIc9AvstPIzWatszIPMDoOxdZdGdTIHGFdQI38acxLXDN+H3n
Qj5ERsWFSUcax/jq3BBUBrncqfzUU73eBU6yDQYM0GoiGNKDPMQP4qrAi/V4rebQlaEELORSO8ur
59jHMj0uLTQZPAr2IKW0z5YdXnKW15kN7Lpkw6g/9frU/lzWKCAr73hE7Ei0IMIHl9dxw65jNOWQ
CG/J3DdT8RB01imS47Qy3DPspZ1Zjb1nGfYt8wOK0uAflCyE6+bzN2X2MEXOKYshIkaVu8e8Azpp
1MIE7/gNvZre9T6jYP+5sP4Sq/wPDhia+PtddFGp29jZuqYhZOTya4aq5UBYAJX89HueeRxC8sNm
YOPI/4psnS1XnpUjNEa6QTY25tfXH2ad3SlCEi/k/Z4Gdrw/XJj84N8CEzovLV0D9KzBNRe2NDT5
xbCknYOh0TqbyMs95bo4zXKupbF/HnvnOuqDnNs3R6wzUz6AchrZqK7XJod5mzBLg+S7nRtbKkc/
c6y/mdv8B3mW/3JT0dy/3zaX2ItUj+EYtsmV/n51SkDtG23pD98NT0E83FDAb5A4s9XCArm0Cisk
7GRUUdY6hfO3wN3055JZjQ3CRyjTNjvLdYW8jky/ii+63Oq7iNlOz8TWrup7VgTadXHSzQUjInXE
qUt5uciTLYIyji6MiTZy8Jbk3uRVdmHien09YUcU3rnlIPaZDBnUFHGP1imfWl0hQOneqyg9pZHO
EbZblPbErLFYjXqTH7b/0Hb8r2kS03F62cYQm4F3pGgUnJOvKO9ycjVl9M1A30TihsqdKXt/5FRQ
aIc2mt3PKDCkYaQZor2cdLXKWwK72V1HChLZOuV02s/yucnoDvjkJQnRNdB/CEnUxTC56tPNdW41
zEq5KouBUiDPdeGwbl/vMLks3PxKxmRK8mu5mBULdVN4KXyWeLkwimkE/DfaJwQbL9IgmSInO0ps
AJVJdFBlac+/84eK1X1vnfSYQ9XwrmEXR7SPzO8er+/VKPFKT/Lv1aRutZpGEfmaEoMmqi0vQ5yc
I7kuyo8OBuzVB2KIRsmb5XV9T4ePtAL1fA183CG+RCyO5Dg9v01kmpN1nG8nV/tYznY4Dg/9ALAq
U56v3+0a24UAsK4fcI0B5bpUKqOy6pth7Qbdg1KKG8dnUetpOfDKefba0j5eP56ORWaxlHIlrQpZ
tSI2lcGlr0DnKsr3Ep+HsNZSFEZy58+MvYv9t9AxlzaGdo31Lu3tVDCWUz6eygClYdNBNKkURDxJ
T3lMQ1Mmx0QfFy/GDF3dD4i5OWK2qzJrqIu0zcolKr1GPZN2CfricYgMgSxav0tlNCDjJ7ZUjP7w
3AU/2qMy4TDxhwVFlcn231YUVxVoaHQshBzdtK///suKopHlCsO5+cCF/pxowTJM85PSMjlHg/Ey
FNB2gvyjc/3UywxXkFlOQZPq34YS0LRjKk+ZPCJFrquv8ghFuzkPW2Hbm0LHEVHunbUMLWxZ1ism
d8VKDtwlGaJNAuOzdXHpjaViRhX6wZ+sZ0qJtCzi8xLZwbJLoIpnIv0UavTZ2gVVT9mYo7i0YKqY
5yllR9SZYekXKQXRqXibWBYKGuA3COFgIRtPvo/TNr2s9GCFYquLfh2yPlfZuO0yk4KwNKNIQms5
4xYANBkSjFpGn1OtLLss6ZdU3TD5KS2Y37LTN2lPU6IizLa4Cc5Ekb7s6q1GFw/C7PjTDilH5s2T
YZfRxiiKjyxF1NGGyecQQrCk9UYpoLAVYuuW8cfcIoy7vgvJzk8rwQUnHh4H+w0/UZKgfkFesQY0
brTuCqC+j/xFfx7509ylhmpUw8Yc+4dMg12i03jRNhV46FK982E5LqAoq5Ric/SIbX+0umb9h4Ej
z+FfBo6GQ4GtUsKVcgdZZfp1K0JWUxa92l0iwHJ2hAbclN+6dio8DtyxfBNJ5cKsienT6TETrEL0
sRyis+AYFY7GZtUbCBLVNyXSH4N0tFmS8l0x4QmSs8HsTG2ToSakrLxs8tFdsdrilJvRH8NhOzCL
GXSMqaOnxyTP6ukQ1DXshgEOVHnxw870u8zUehR4h9m0VmoPGpzAxF2Ng7vHl4nMk/4SCCYpTxkn
myh/m5t9maB4oKY60MvjpF4dx/fIciMa6kumQt4V+1RR4Ieowamk8X9p4fntorbXJ59m4VTxmnA2
ICNBRAbBru3m1ZBjAjt+Ir2LNkQGfBctaVbddNfIWTHHIzaKRnAU4K02TdL3eEBxWuvtdDXR07II
BkTBwZQ9KYoyLHJOItfxch0XGFi5IIK6W5RAw5g+hl36KUdH2xgXVX2gTkZ/ADYsWGTxTikGplTk
ka/IAZQCd7LGpZjUH2oxf5K6B3lf1M8llQrPRcthuD36O7+CBDY5R3ZlaihF+Impp+L1ABlGYg7A
GoCTWdw8jF0z+jgxNpnqzsMJER8+172b5G0Lk+gNoiEDsebASFfcgxZx24MJJ5ZRD47jD1/60aby
MbT2OCz+ME7/FpO4mmMLITNGQhiWJa3OflnfaJgldZnNH6E8KueUxY2e/IsgFJEx73UzuB7Vda13
EVFox6qEBjivwb54aLhh7ih3f7gk8lRfZ45js7BbJhVYlRzT75eEW1luDvH4ockMA8ogTn48/smY
tn2gI9QvP+V5SRAy6fhxXYNweR6NyG/885WY/8MclmVgXXcxdSHr9qUSy+12J61qP66xEGfwGRW5
b4bKoqTdkaCofYPbitS7eCsmtV5NBQsp26IH6zGi1yVlY8rG58YeP5J02gCrxsDVzZZyyQaUhTwj
u6eg+TBGmbua9PylxXbo58jHSdTzlegzNel5nmUoxtFK8SKd1NYs3x3PSSnPJmRhyORabWHyyhYk
Vzvarxx00SqJp3R+av4Qxjp/HzG6ZrOqwQWldq1KY8JfR0xtWWMMnfTiIyXq6RTephSEvaQO8Rij
RW2jAY4kJaB1ZM1S5mDoJhvS4CZ+m7h9UEc3drgKHajF9D/vGPo8UJbw4RWDXZCWbrrwfdqlBcrz
TQuQflGGFNVIf6myV+EuSAq2jxbrWEpYgPD6kz+bHQE9THYgop/yvk0B9uBYzp8G161g4pt4Zjua
hv5PpmWijPVKTXiXEOOc1k9XWnG6LmB2Bcc6KsvHWqG3vyvRu8wkXjBOffYn+kxUhVdVqLcpW/qY
ZyD1qsTajktyf0qzQtbBQuZGEaEcpOuyefFHk8XBadXjKEWnuF0oq6HCy4/MaLTJLNSpeioQh/Xn
wRzvrlM86/poc32mHDfwbGM9oDdK4NtZeSILsJaRC8ogR80/D3iwoH+be4bu8GB1lgWNJPOXzG6E
bYhdTs57NpP5pJJE+nMOPOYpGisZbbQBnyzDjY5Q07teRxVTHerxiqlUbo3P64ZSHaSeXyM/TF2t
0O4LfULrx2DouxhWcM8yqckf1zdgwSSbq0AkG+U+IgMnVYlfMAi2NnTRjEO5LUz3IZnHfqkF3QG/
mmjjzNXjZEU0UbjU90THnl4lAVqhMNmhMftoW1AdfmunnqbFtzq1oUVU0ms3terC6Tr2sXQQB5de
oI4q8y4083UddtW61Wh7RzENYtqvKLYzlcY0Nci6JOxhRr6ZLLY+UU14Euh5wan77AxzvVToyKMq
G0FkSe0jWgXiW/eAQwI8/ZRlG6lAvSXH+46gHFbuOOkr27YoeHI/xt76PlM8XZRTdHf9QxR6Gh26
w7tOR+SiIiu5bKYMmVyFCSH+NFS2sG67juMwIEovhv0AAU4q+mMAXV6lDrTXKozeqkH9y/FjMw2F
y3mEzqCyNxBfKhXKB6TT17/qZfyK2uuxnqZtDCSJY12xx4oH8l8H7LbuD6XayBMp3/K6x3aK/D7B
+KIJ/HTLidf3ZoNFnCk6ksaMktLXn4P6qLbdzfUVo7xxqVIeAtN/G9OIIWC+AFCfNrPSH+iBdJAz
Q7mIaMCXEV9S4YeuROq9Ek/faR1TltfV7fpecjPH0gDKZyhNhzmjBRUrH35V5aYJu7t8wD47T05l
L6MXNKHLMP6g8A/0tJIuIYJxkZf1kXw8xvYx0w1Px8tgmMSKwkSAOYefMjNO9NHcX6eB5jcCvIT2
ZikM7hj5H2aWPFf6uqmI6rA5/3kqXpOrvx88DKEKjSwBeSoDwdHvy2yYUeqwNPV9fM1aagizG2Hf
bEaZR8leGsm50M0S014hbn3UffUuLOiXaHAfBgaRXfQEtNDPbuqxo5wYkbNBX0hQxaicYxEj8cxU
YNDmy3VKVymbVRn3LLO4um8LXT+Ec/c2ONVbQDMaEmC2Np+eQCSZCZrB0UuF/zEjptuWpnubKzg8
XtddPzR3FEeyBcVfG2gFK7oM6K9b3PXRXbew2kS31w0f85zw7/VgLOUqLwcRDoDcWdel9CE4RCYz
Q//6Lv1KCemYCwzto72ee0K+TDo1hqcqnFQ0Apk9rh+h8SECbf45BKmHX7oKJnVVs1rlBMV5g4zw
ep5Qq47IuFwrkfnKEn1MAv7k+gz/v6rqdCl3w6/5f1HVnd/z+auZ8fUlP4uWpvoX9UDHIrVlW47c
J/6rZqm7fxk6CTn8iB3DMF2LOsK/SpaKVOOpGAurKkk7UncEff+uWtKz+JdtCgu9nkManEO4+X8p
W2q/x5Xs7qj0eBPNIHixcD74Eri4auiYvewek6gCzbWrp75NvL7sixOIuXCFZ7q1Va0W8VKm0orl
jkt6YmXrRHLrTz9+uXd3Pyfyb9lA+Wn/Pb9/Xg0VccPkflHR/brTVkWoVGZhUQ8pYV4mAmxM4Pbi
oaR990F37bPiROJQsyvkDgf4oC4gduZ00/ctpx8cnZfdYNKWXbX1nm6zbvPP13c9n/52fXRtqVhM
O/KBCtP9cn4trRLyAJOYWLdTV6qGp4Q9YZ1SGvprpRfTRmA6Q5PzkiZAh9ORVmMT7nTrIiAzaDbG
rTVFWBqEovKonU1H+nhe+6AzvFhBcDs4pK6torYPfROE28DqbqspvE9Q+S0p+Pwo2t7d9E3YA3gh
q8NyZnu1AUaFZo0/fFMUkV8fBV+V3AzSTSm8xFL796V2UAN205DgFIV+8dzq43F2M/NWBXCGsJAu
BDdoMIAS87hQK6W/o1ZbbR26o1codZ+naNBvWaovud68d7M23F1/ZPjOrCpanWGncziZbFxEfNWp
TgF+gYskiux1OQu8C3QUTxGSH7oymhJvv84u76KGCoPRtMesKQWp/djXyBgbJh1y59ZX9ZUTaeI8
d8ohGKryvuhESsaD+BEx+A/QWWPXdSezCIrDjJBp2xQZSc7MMLa5Mjj7FDPHwmjCnz84sPTASzAe
MHGT9kLIuhNsH1R2LojVEGG4EajqwQeWRQP2uJ1StJy6VWDn5Bff+0y5RLzmVWuGvU9V0gbfu231
Gr5c754szM3v7LQ8hQ34ekxvtRsl+sH23EL/T521A0jnrqi1cN1QNtoX40TGkkbeW9gh8wZhDuSW
pMChJwGNQyJsmdatuSQM8kkae5WtswdY+rxRBhBZdOmDPeune3q+w1M2WTB14H/2WLOIKFu21NB2
VWK/p3Pu3Pidfwd02N5Ys9bKmHIddLbKKLRexCj0dVrH5k41s2pRoAm6n9Rh1470uCi0QuOuYoQb
iFHmSd9qw+gfY4ezXakmdKn4ZnzLKgO/g3LmQi3NCOiV+dInSnSAktqcSt9wbtqK5jt/SqV9UwTL
iEubplzHc8eE/adp0X0ZPVtBvNLKuD2jYyZxZyUSC2bmj2HWv8eJadyoIfumCBIsV53waJhioygp
ndDWyOkjbdZNNdO1DMHHe6aPoFxbcd3swa7RhNLDJYplw4+jbc2m7Zc5NkRslAZ1JZK1XusbyVKz
6lccXexTG9QgodyqXBuWn60pry0AqOC7FCGEq8223dvFwa0VSD2h65PmXNbZsp6i8a2DzJ4bwbTq
68rFaAhVkU1bGxq1XazX8dlNqBUZmuy9sMWxxLT7HAJCOplxbd7mJKwXbdc2xN6tg0YhR4RA88Yh
hRudqt2T1WpPTa0HT7Zs44CTtWrga5IkiM4hEfO6ql1rqU31/NBazsXX7GMje85hfZRLF4eMFaQu
g++U0xMS2PPK6KoK95k5vK919fafl1Ttd9t4R5alKGtQoqIMhKPt13o6IIZpwBIEjKqLtjLM0/mm
DoDmAWAIQu1hNIZ5YwRccBWONg1kAufPci6/RY29StdpmHujYXLxNF7srbZNCJkGw/jTGfDrxqRL
gTupF912VFbFawn1l4wQx+wC6DYUPWZacIsg0bjRyUVGE5UZKbNM5mH6lmnk9vAKCypsc+PE3wJ8
ou8fBc2uj/S3aEQzMY/x0x/uoAwVfts1keBrpm6Td6C6Z/8tIxNHYCOSGbGzaSrBraKXhOid774W
E/UdoU7ts4bu0FNZUc66SmSeaQYOMxHdQ9Jkz0J1ZPFaB5hlXW+VYX7IQvxxndCpn6Zko8JrPsx9
8goSwLyJB1psHNod1WhIj3XQjvuYSdFUND3FGcAEADjRk+1Gr77fN+QfcQB2pPSFxFG1StIGJ9Wg
52BcN7dhL2ssCWaicR4NB6grA7AahW7/rKM9n/bkR1upXjogTu8qvWOLsKONDxxgB4dgrh9IWsN6
bxVOg6FSP0RkvG99agBpbGABIn90XeDvAz8rltFIpiGwgubeEo+llZV3Ob9Q7Ta+n0rkq/gCOc90
bGH34pZikYnoaRbWcOytbjyCUcuWOhEQyVbT+iZQMJRJ6hynSeTHeErh1uqfcKHshzFI6NCGZbFG
1dKi4LIozwDlPE3ImFAx6o8zRoCc5qGzVT9/dFlI9ZeMP625fCm9meeVE2oRZLewT724VM6zU8Bx
buPstlY562p4MvlzQ2OP2/VrM3Fn9rASOUfrqFsAo3e+AANkWjR95hVMo7bHvacfYKLHySau1ea9
yqx9l6k6PrvahWyQ/cPKh3eMlKhwJZC3Bnc0T9pIN89o9f2OQ1W3FGMSLKeMY4xfpfQNO+LZajRI
EmK6F5whllravNU06WP3Dp2Mvz5DjF8ABGjoGW3S9RgGgjoRZuGmjgLeLmm5DbN8WwZG+QwtrEXi
NC8APFR3TYIfXftNmP20njUL+sDgZmfBgkZDOb1Ss9GIGyOr223u1v3xDzPqa1Cs64Lak7BkxVzV
/y7lo/VAN3zkzz1MfEq6jXt22vLOV8Nw57B7rPNGy3ciTWsEyVbhpbVWH1t8Pc/JcEfHx+sfrkf/
vYTPIqlbmjxIcD3XlehLQjpuSZKwf5WMPntDv3+9NSa6bMNOy76VmkYbrLrX67x8VyJCRZXKJ82D
68wOUMdmtbZJm6k6q4b5aCijQzcCnXsgk8Mz4tp2add6fBt02mKqk/oUJNZTMKJrieuwfSI/h0Ko
c611Gc3BIZqoiVDNm88TU4WnkB2Dvqygw1kH2nEITDNdh65VffNNZRPZDvg/Ubxlo03vQ/wQhXl1
DuQPMWKRNSYuhXn+CycuukDz4dV2gZz5od+FXgbjxPdpmYY9MR3HTiGhoIX76w/qNuHezQbLo001
24xgXXHL5eiedxp0gBQ8WzISnhiY2I+2yezIOCWXijt8i9roKQprfWekLa0TOfwl0ab2Qcuc8V5P
M9TERbIvK3VtECvcVgLKWkeIMUIZWI7Ki91U9NoQ9NzmxjwtnUkAEg7rGAFi/0BgEmKRSrMFnrpd
AdRAYXQU0xDjQdzRuwH/CupADlMoq+KHMAUNNReQmPyUZhe6qM3bOlOz3ZTTfJt3TL7YCfd1P1jo
SN38QdNe06YdH2P5o0xmQCIGreYJMK49koXE8U8J2uixz4KHIGBZnBOfDuohiZ6qbO2/2uTTH6dZ
cbCaUtT1H0ap+Ns2hBzOcOkgEyhhta97ZDehrq+kCwpNNg2NQRcRTNaC/uXoYJW0WNmRdU//8rst
uh8J/Qt7xPrqSrfHbwijnL1uqB8YC/7hov62NxqG5doqu9d18/56jKnsuK5FFeLrbBG1jqiz1qVm
lTvht8pSqzLxhseFfjvSJOVlOuADiPyxNzp0YP7hSv4WQhgGdT0D/Q3IQZMM1u8HKsvOyoCOympR
WZwCmmFnooD1En8qjji7jxAbQ5KSdEefCscgCVpjF1j0FtvT9IyNCnhms+lXVu8++kGx/MPF/Z7i
ZoExsBqjRMo5D+0SusbfL46g3VddKJIQR518DZDhzG1ZOdO08ge3vKhdtbGGAfFf7AebUt47R4es
pmfd0soCbQu7tFzZ9Feg2iyaA/nR5EmH9Z+jNfnDjTQ19+vZlJZClfoc9WMO4ci9vhzDm7oqRFF0
sLinACu2aLxVS/e+nuJ1TRh3ijRnXdZNCnAGE121FuFKWLtK05sVbhs40KVrs9GCdaU2J/o9EN+0
xq1WOA992ZYHEWrHWkNUk+RsdSLw853t1BF0ySy6YcGNsA04ksN/UWj7Xk5DJe2WZrHsQPiW+mB+
tEZGk1A5owLI83gDk0cRL2W9pTp/M0H+9moB1QrXmltz8C/6OAjOPNFJdM1DpaB+YzUzlnRkPHeo
nBelGe5SDiVwvXzMQ4zGrFbCgVuNNe12BlXgDqg0TaKesOxegXY+9uzfpqrcBKRCdh3QefpjgADA
+WdmUmwqTNNTbSx3BH6RKh9P2aUO9nmgiBu3BuYHqQ1m13wgXzXfxO6AbLdCPTXPnGOblj7xcZm0
trqN+vBl0ijbxIkbHuqG7LnbvfX2JkxFtwxz3qZqP/WTmTsRVt4YaITTXcvzXhR2wgrZOKY3tPq0
tLsivstq/I6opMTLhIaKtT90IYgPTlJdZdg3CTAAaLzhg+mvjALrGR9/m0W8ycaC9EuEM5cDmmFf
sWm7u5Yz+2EKQMjVQ1rcpums3/iWcrKpc0QDP2CW35NtiDzQjYmrlTdxO+nrjIW5NxUwQXmk4mOo
vs/qSHt7QKeLNljDc9QeyqQeXihp9xyxbXQobrAY4hbJr4UWuOM0g8fcW9e1QIhwot90brSOdOri
bdk86X4LusZagUL3N2M7LEwLXWVITyYoTDrvpoJv3NcXcrdwb7Sh2RFZ9ov6wP9tYJ7U2DGlXbzN
IfstmgClQDTpuwnqLtgh7GsDJ9jp5GKWhBPophCzkuYPvVJBd5/OpU0zfvDa0uW/bBQTaFeKxq2x
ReTNhvmAJCc6ilh59PEp3AUSCZd+kvr5cOvwB6WbeQ+Oz6TQb4tFp8eQvWbPN8588M2gqfoS99G3
oX5ni7kfY8tdglxZlSGMrWYLFeQMWrdd9ZN9a44AWUM7PJg4ZJNHg/hP55YHSSjz+lntHxsr3VM4
vQsMBypJGtAGAXjT0IL8UHFOCRE73URivM10PD7pCj6DMPVeAcLqiPJDfHdtfZ1gkJnEEWmhz6G0
bFr6WqTz8YNGp9AD6Zc1nf6tVwkAl5btLwA/jjccPLZdLh67GShC7zf6Cq93sOi5+VnrfbWu4qRa
GOBhiQduMhuZswlIcteiR9ClsFiVlIFOVb6PSqPjwJiqK7qkaE7HHdzTQhU2QJBkh274RnV65EuB
DsykJyYnQkV05VNZKMoyoTtSb4LopNo1Wosg9oYepmKcTku66OZl2JXfsA3i4gi2B7b3tT1bZ6PA
pQ2b42c4RCujdgvYYv6ltXKkIimjE5DzsK1BsuQJCZS43A/CD5akfYYVkyDXXATJFVqGue4Kj6wJ
hU1o6U0YjR5J4JCqGe7JY7VkPfumYQzg4XbdbMrpZYppEWWW196kVnSVgf3LFUabSNrXGUwkrX7u
2u6CRzVJy301RPFOq9JN2GC+ZWs6wD/0gnON3FBJHWNZm9F4dJqSClxVlhxFYBcZ2vQYmyrYG2Fg
fTeQK7H6Z7rl5u3QO2R7zBdhRC9q92AntAAOQZIQMo1rlybvm1YVHFdKDDxNCz+DqoDTNM6ZynFw
qr0m8ymSFAMdzJyZ6wyfjCprbiZrOLFZwxlUKcwVhbnrtWWh99GWGByaXt6aB6u2jllG+lLtHewA
uiw4TY66BiQY3M7Rs49pPQrkAIFjt8Ir9rULBmlnbVOIyoddVEJQSnGAw4rS3wTc6yKKBJUqebdS
96SPrWB5btTN0NjkkoY53OOzFngMlOJbFZT3tWOXW3Se9nbMISm20+uAAmgdZEG7zOU51alRjapu
UVDC1ZFVzPbG6JRw5WphsXYxlV6W1blHoH3hviqeH0A9FsaEsJMC9wGvmyf0jJ8gMuY7ValLEs0/
nOK70fYAQSsX1mWYmtskaHrP0GWz3ixesftjzKCeB7yuL6PWQWuUpcrC9l1zA6nqgcTMJu9h8yoO
GQOLHGaa991Sb9BpTsqRM/CKptXhiQYLUsuT0HZ2jgpUm8kMRSrqVpvGZvSsgb+Op+w5FGAsY6tI
j2RtzjjP7VKDDRHLWWOtmnCdC226cdP8rlGdhMAkEV6D1mELgD5+MJsHY2xZfmd8iE28cIkTF41K
t5av5gxwbibDiW0pBzbr/ICtpixtMVGeV2oseqoqf6xQvzSAzhCkuvkbeDi7I8/RV/287MGq76t4
vPenGMabUYwYRQkUi3bs1cg670OV1kMHiiYZ37exqrSNPvPAtEQHf2uVmFNkjUuY0v1gvTk3ar0m
mF76vqg+qmx+oWuhfc+dEdFeP25qziMPWDuSNUum54YG91VbZ3ioKzjUGipnfqsAB+DEgAQtHoNN
NjxnGIiguS2ddA24jp10oi+MjduFqJPvDZhCayAdVLYHNAnzMP5okT1SvIlWkcOOSZ25w1tskTaW
hWgzxflh3GdGU2Oi2Co7AjEPBhEN+lS3N3HlVF4/if8k6ryWG1eWbftFiIA3r/TeiJIo6QWhdgWP
AlCwX38HtO455wVB7qXdzRZhqjJnjhHvXAM0LDdXZxtoU7KKoYgdvb6CYcquiblazhAgecNHwyin
0bK5SVy+tiRt+9dm2oDjKRN6lXQdvhl3pwM8qZdKr36LLDe3BAjcYWGFbbOLYWitlcy/w6LV9oad
kdQUuhiWrco3Y6XFr33IzTGsq3CfRRbjTNG4ZQA3fzNCEa4JX+DiatkkauYR822+QxyYn0sFINYM
4Ww1bvcC4JqI9ZBM0V7PxG8ReuCxevcDG8Owzksoy9gHmRMX7sHKqr3+JgOUuJYqgadEzjFjpJUH
wL6tveqmqiq+d/Nh8pyDQkJ/AkUZ3UcPX1jBDqlX/dkJsELaExQiCkgfwBvTjYZUZ9tAbr1RIyb/
2zwCauVMU7UrP5znsTsNupxsR2wFGIbj2R+UF+HnxCV6mBQaYKPuzMVoOoJ1om1asBr4mvvS8c6s
dCQxvbmPPLKXtTPZXJNgakATjndOUURJQrfuakb/mxC+tppXlccils5qnKim1wwabC12Ule7Hspt
zN1qYRZ1dI99Oimlnt7GmMJCbOXVpnVGaw0djggKebZzVM8Ca6V99KTYL9zPwkOt6IJEpKHOIdXs
a0xrijUtJSiTC48fA0PBWnw1GClKhC6z9nnZ5ayZM+vgjVglsF3y+AYmtk4bCBZCBd8OlSj4SN2d
rHz44nW6sSFw387Red7q2nAFyLBMBj9aezMR0WieGVzau5qLHKQsoUba4T0N7avp13RPLfsPcSjn
HeIF8J7glfFJa8mlZpVOc011SGvKe3dT6VN6S5odfXoGUfw+ey1NF7OjytS75GrOtCg42Pn/COh/
Xv3fIXGR0mcRGdjSr7amXvyeUvzzZS+Ma+w3fwigckflTN5IKxmPplntzJxHSlMYH0Hug8zUvOgt
Id/NJL4D/t8o4ze97bYpkYid32gm6jsOsgUOX2Bhj2vHZVKJx61XjwR8XMYwDWT2r0Zi6WvWCA7p
i5xB+RlGB2XKx0uYQjJ3yuCB5pJ8nhpZGCXRQY7C5L4xmocqSvRD2A/5LVKeYFDPc5Y2ZtgdMFnx
Oh2a91ZvnRdPwuzqI7+5q8pQa/Jv8Y01ZLqC6ABgysSRu8mtB3hfMOAiLs8UycoVPnhj53pZe55A
s5xZUb9mxMMRR/AomtrxDE+WPZdrxSvHCO1F6Hrep2JWZxgt9QdVNXH8OXHu6uG0Z2a3vDg0yRcg
GaqNSB+V+dBlLthycghrk8xrZUKkjix1G5q+21PHAyEZ1uqWR7k4+aAM5s1h+KiC8E1YLUaVQBav
IYvXDXWRgM6Gqk9wjOYRDqCdE3yFTWMab3VvZi9MhZkXDQ44D4+0+9Qr2BQWvJBdqTp1kY1MNr1F
iMjSHPeaDaS12gpLuiDzHjvI7XPAGBKpzJ/EnsRc4gM76JDdUpQCrs2YONfmS2tyds0AH64YWzgw
ZnVwUsvaxwbxW7npmsy6W2lavRQp/AyGwBrKd2HM9Iknqx2l2UdL9OXkWo126tU3UUL2QTYm9Eal
4enn4E35MyI4epwycSHQHJ6zZgpeEr2T+z6gUF0bIDhdGX5aE3sh31Hi6heEp0StiwPjL8T7W0it
bGSSe1yG8V2Ffr2yNXMevf3rOz2250xhTsWmlcG4kP/UnGQrSvblae78AfCgXlE7Fq/5iwFdDBct
y6QseK3LyHhzreSpVBj8prbwoFRUv7PK6zZ5X+WIimzauE546NqeVKRhiQvQeqLaU1ExEsAA2jS6
0aGOWaZM0nW2P22GsRvkDpI5MqGukTe0NPJmpS1YM/6pWyc00zNUzdVotPlx4oa/iIwBcGLGo8FJ
izfDbfW7rz26gL+YJ613anIel2o8RtRxjoa6j6Y2rkQJzd0mufhKZ9zb2VSsGUQ1v3sWgg+oaqg1
2vg70glwwHj6y8WHNCvKUI8ELlF3e3ztEtatQErKU6bB2czbqKX3KZt7mt4baTRHBmbihxvSz2L5
OCSJDS3Ydwh5034u8SlezRInmS/7dqmN2qYJInlSyi5POliEk+SpsCEBmlB2GYhJarPOeWbOeiUe
42CM4Nfo7k3NBzsZwp0HNnJBNmlBcDZinV0yiemP7qWeD2wXukXfB8U26y3oS1b4BnLG3wcFbfBh
ZjlTUzTfOpMuYh+IO94k7ssDYx9xEoCJ1kP4cnbibLIqhxNJnxfrk+ufcEBSNy2MSzZl/jWGQfXf
IfK9YlnQ4AvruD8UXZFdg0BzwWg2+rdTGcuyacw//tQSTSidL1aD6kVj+nHBAru8mgT5W0El3onK
7H2sqM2ywraPcwjSTFuEzob/luARp9tQ39kIXl17SC6YUJJLEhPM7ZP+9POulgy6sTaODl3e3ixR
Ga8go7Y4s5GaNb33QtAoX6daOF79qqEN795kZkCojcbqaMwHkVPsAmiycwrCC/MTyZkPzdA2V9Zf
66gzpoNem4RPEuGfnCJDzTJ0O9unIawqb/oix8/Hr/PfeZTS8MLud6U56x6n/h9c5XsVqC2R8/ZE
J8ncTh6crq4xrbck9Ch5ZSbt6rFxD05Gt8tpBFDqzNJBCyT1wWMdXrTTPU608ThONs6OWnFgS0rW
5MvTovrQWV39EYmjIPXzOYLe3o8OFXxbzlwl5hp26VjHxyalfKqE85X6HQnQgF5YbBnhOQC4jhF7
tL+ayPw3Fi4bzqiuyNBU5aVjEuJnSYZBmxnItih3IXLCFxL36khqgmdmVnbXyPRd9jn6h66PxzTW
moeoLfWQWPCgCeo24glNl+7155UK1IeWOW/KjfMdTon4LRy6aBMNprY27IbJZE1Vq94TmHZAxB9r
M67XIklpnvUhdO/SZsRdz+y9aQ7GVqWq2NrUBVay8KEKujDEY1exiWFkwhDR0YmNczPjW6YxX7lE
K87dWKVHr3bVVuZo6i1wXCucafW9aM72Muys4eryZL62SL1Whiy6xTAk1dWkCbFpjSRY2NQ6qV2q
NCUJhja5yA3wCUV3NmvuMeOQRJvUrftTPB80nyZUYOong54uu6y03/au9qX1MtxglR8ORQ8+0Oi4
emsSKYdsQtwavLPO1L5LjXIeZKXxhuq7OEUmIvY+NwlTVWa0C4P3rlJLX2nduvcjsZOFAVwnAWtT
FPuJVR2YsjH8csFht073lVuErlpF3p5FKJa8Fj2GN9b1PhqHf4V0um9UXOPC6QUyTN8vzlVgQtP1
aH+Cvz4lQzk9IttamFZc7XsGINY5uZbvqvxWtdHycAIUWWZ8uoi15adkUWr0RLDHznsLlX304pII
fg/1yEwDfe3yy1m7fsnUmOfcYPCdrCB2vwZI8guZyQmxpG5fIhOFuutP9Vljy7aEyfAn6ieNZrJk
o2VXdOvCov62u3UAoutXlL6OjnBXbPuCvd2V7pu0m/1gN9bXmChvxd1h3PFbXUEIbd4DXa3swho+
faVvKP79GTv6aUExnkZLGvfAMajLFdfYBoKMU+6uWFNi8emZx48Ry1fWqAGF426mte63N1QHo+wG
RGVJxW0kvFth9c2mKj077ZBe/RgEvKvi8lcYUcbD+/keN6m3DCL7PZvQnBsgzJdR1Tzc3p9WkHZO
Ym5SRkrpL6E3s8OEYVwxp6mTLskrSytuf2XtxaIz+G3HWb1W3II2SZT9akIgDOkrtab2UM6wqsQ3
8+9B8xSSjalhqtpYu/M5AEAKZ3zYFWthsh3Y557fflVGNS+13XxLiLn7CvE6aNVrmxrxLYoa8zHf
HYTM2vvPuxYNAONiOkUvJ7FOnUg+qK9Gi0CPgSL3u5a+DfOv2gl2DUQTvxSvTQYGk4n7J/H7bok/
NF0BMHtEWTitlB0/bCUq2N+nlMmKFaVhJH39aoLHhoij+ptMp4ayKqC/NKJAUn+NU1WuCYBhsZb6
DOf4q6vyrR7MZG1bv7EuiTOdDZ9quKrcWdHG4BttVzv16frP1GFdfIxGlu9ZEEQreMt7I/nOfANs
FHYrYKXxSSEmWpRWH6+SmOSSoMykgmlkB9Snt0n5tFHb+m9EFDBkibVyLTFtRjrDrS/Oyqn7c4WP
4jjwtGUIQ2gyPYkihlFtahtbK37VzHmQhc9a/WwkjaQIZlx/3smoMg6Dip52W6DhSIaP0fHy184X
/90gGJQxiAUYN0Gndv/iMfN5TNl7BIkyKF4O5iekLWoXbl5fhQ8UsJiqv7mlmZ8AspYkzuQqJPG/
omb3Hnk5CWzWlKTbmj9U0iPUKMmwTSLoxZk1HXK3cF66xopfmtE5w4m0nobQGObM42bd+cmD2zir
xmD86HxOHrNHP9yzW4BaHz2hKsMtGRx0Q+kQPXGm3FppxneaglhAWrfZpqD34oEVo5fKm2PIi4/4
Jsn5GGXjvAR22z5n9tfetAso9W76lfWacZ1sOm5VWDeAyyt/S1YgpochXmu4jSTW1q2XRGeN6uQT
h5rNGobaGF9lHvTXhPuOiFzQIjz5Fq3mvAWRyneFdKuVQguBVql8GimJ1KBpsmMHCfrZ2N1p1Mzw
jorrigGJWwpPEnbZ/u8m5ZIOxnA41Mjslz9vq24AVJwwiShNXKBOrvrPVFWPJrK6vQvadREAiOSb
Z87UhJ8Nwv0yJpeG8OkmgUuzIkZT3rwxw7iQD6tJcbdOhdXvPIZi146F7FWNc5tnNIy9xdLO1OBh
iijcpEyZ7HuzpGbV2cm9d+SHNN+aMZSv2CH+Fi11MyZsKiZtg/GldfTrCGN+xdcr9nLwq/ei5INV
w6SOqDECB9cYNfYx6XbKt5+TQzM7Matq7+ldv/fmL3GapuQZhB2fqxcYcqo8eeZuxcxDxFUep5B+
y6lEqzSI70l8krDBXdtX6qjRlL/xV36nGX3Uyg1c8hHU8X/eCqzVC7f2nvEURLskrKwL/cM3eh7r
QTjxEzC2PFuowv47zcqCoQ00Jl/kWKwNkMBi6RR9c3gJup67FrdRopRSPGOtf0FpN91yJWPmiGlE
dO4BX49cZ71bEXEYbqVbWisjNu/YEPK1E3s2Ox++8Wyy5M6b35IB5MSRDblZ0rQLLW21MzqAyCxB
LgoSObVkd5oUiXWPLO9UWnX8JK4wHSOqyKyUM+8Y2x0oQifsNiXzx/NA64tqBk7QkUmWib6DBnKG
QsNw8dq/lqyoyDaaOKTa3FEo+msqxKtf2tq5DAgGsZuBKU5SnkevFq+jIYw2Y0s9oIwxZeRZ+z6x
T+V0ca8Wq9J9TPTsKVPj4Re6d6uoNB5ywc9DMb/yzDikVl2dYxK6dW9YJ9ObZ/rBCjxx6xmbEv/l
puxYXVOiEpyX7lufrGyAlIfC9k4aM3V4FUp9699k7jTPEeTSpQ3siDxs3Twhu4bLEJVkbjFNRZb9
gdApOdNpXhZBIuh48AEc7ouyD+9SUtpJQ+Po5xPBLN1+ayY0N7Kfhz7m06aRmD082oxLKwmiNXCz
v5SUCb1lur/MgsI4cKNIPhx+pVVWVG+JK51LVFC20TkV+nYkfOyt/X6MD4OegTU3req1n7wN/wpA
CXXkHdosL5/K5cZUpBOLAXN6bWJzabIN2Tt579A24DHugRlamDU/qU3qCUHXWEpp6ri1avbeTWwc
W+4hZusmL35ZD4+Si/Xn5gY8zDwWDU3jlJmkpxCj2KQgErdl2fwuJ6u7zd9143Xh1TJZuTV8ygQ3
w042y6D1og8nbtkT2RPO0RpYp5nV0awn2IVSuNsxsalmJ8r/wGL/7KT1UncBiLPcO/PP2elDYOyQ
S7OGDq6RPa5yO7S3WhIzMmDtCFk2RHxWUVh8jXh9NiV2YOVAa6RNu6pc8zcUIk5jrSoOw+yKTSco
g6TEX2wNhtKPUpnfYHVQQdzsGL6feZt0AbRRX0o/aSC7D96qy7EKlXgcINoW2gpwJzAOv7K+mWcn
zDt5t6RNDEIiAesywz1J5at9Z/cffqqHG0e9CZCE+0lrm4PmmPFmrMevzjbtLaWB7zSoKXMNWFIU
w2ZeGt7ttKTsOFJ69aa7nnKt23+M3IgPP3rkHx/yjzL551XkMN6RMfK2UKYkWNzXB/qRjb7sZkvx
j58Y6gdFE9gkq9iwGqqHHEBVqP9e/bxNuknb03j4MRD3RqpoEHMwiWyupRP8KYRh7sRkbloh+gPo
JW+he0m36lNq/OFYbcAHEM3hz2yEVIefV1JFhDf06B9l+fFg9tF4KCPEKYCKxMIKrN99m1B0M/SB
eUNFzmI+9P/7qvATb+sn8VZS48FneCcnq6TVHThFuoM+tt2BTAa9S27vKGCca5oji62LjJFUUTps
dmdXCUWCg2/kxeHnrWBniKnuXhdIUsLY/GZi/DQMAhaS0ZO79bx49d85YWPpHj2FSefn/c9hpJhs
2a3cTHRyiJRb06JpRiRK1byQs4t4l2in0aFcFMQih8DONwt8ll+Vc++bnnGzQDD524cs+oSJwboo
5OHHeD5dwhxAm530v/psOpFIMlbMid/ZwtMY92P6B/HPkZ7wS9TSx9F8cmiRWRmzZ0Otfs7hev7Q
P580p0O1qryWofIJPnHh4VkoqxL7QuOqw8+hmEXqP68sW2IEamz+Iuv/m7Z/XtnNPPtLbyHdmSiX
EqYODqqVK1hSf9FwoYHNy6VXBRS+NbQm8D63mjHsawPyczJIff2jSg/4D4cfkfr/HX7+t4pHwrIS
xjn2eGT8nNpjAscq7ccd3FId66VAxWiDUayA6Ni1+fSFs218q8Hzp+I1YFG2bWOirwS+l8PPIbR4
JavwpfZUf6KycYaFMC17AkkLxx5/11EazcGRV16sCiSnq7jrX/Wc3mVjmzdGliqgLz75amdaTSEi
gnUoMeS2DVM8KJCh3UniO3UI7i4h3hhOw6oaTGZgi4srAHO0UTlB1wm+EAWatJzUmQABp6UIPtNB
fjkyK3dZituhb5jOIURL9oTWj3cis1NdO3xzg2GNl6H7q4J5U0RsmDOGah/+v2w5lIz+GetJ1sg6
EvtYVKbOtECSLsbuMmbTC9rC18JnJMIas70Ls4TVGIWEkMb8gCeGk5uVPuT+j0HONqzoWupBti25
bVCgvlNi8jZgYR+DxRlrhPlcpYHTpxV/oz5f2tz81rp3GEkqkzEoqASVBbq1vH7mdpNu9Ck4Upjf
cf/hLl3Hm8zk+in09lkwEckySB5pTdNGcrt9aIF0Ya/ZbXs/u4nQ/1S589I4KKRV7RnbqPQ+C9+8
FCXmudjvsfoWkr5T3ZDhbeId0ZR0yVh/Racer5Abyn5pxJfKJSkk2px5px5HUpo6T8iN6phF3PW7
0NnDG6d2NoldaTnchWROx5RNmo4gc1NNFs0dblYny/D4FiFC78Je5vshxKAUxwH7QsQXkvzmkUEq
wf6USKwrrOo86N5wY0Pzp8vfwSOwytWKl9Yfb4XIt7lSe7MPfaAk/LFRNz3MsmYABd4P5a3fjhba
50D090Zj7SLK9BHpeKFMbe5/V4SX+4Yyur+ELKjWZo8ZySe10ZuYbus0Zt6DWO+KOdqNJvMtG9Ny
W1fc5S3nNy3XX00Xrlt/Lr9UGj3C8JAGsEl9UhAXXSfYn0kcFIl1ZtP4ljU9TtskSVfyu4+6U6Dl
JmwANqKIctBVJcR3MncxtdOzTUm+McqX6ta+z5qzJcmlpwEQXcQnm6nUeDyP6ktL30WSsflKPfO9
ghNxgFqnL+Maf7Xtq2ozmeQPu7hpT6X93UWTuvb1kzrqQP1urZc+13AAlCF1cYyl7K3jsHvmOkXp
kqEdOkrXEEnoaEJmplTbwmJzn4OfF8zngP+KY7qJ+MjcZGwXpCi9dc9zMmbUi2m9Pxphr1UKEWw5
qGBb5PbW6tO3uIb1TEXug9TerWlKMFZBjHirt5dFXm4NvxIs41Erjq2A/oWAdd042XveLozIPdcd
HcPQofuez71nKyEbrz6Zm3joMU0jMXEdkhyhJrcjlfFl1vmbZCOKlkU+NGg406QTHWzmaLWTfrTB
sO5K61SXwMedofonAz9ahYhMZBF+s+cCfx81hAfsDz+fo++mhtk1sf7V3d+xyh9ex8lreQo++lS+
WqFtHKusPkjP+Tt4hIi6Bo0SIxc8XUNmL2hNWMw5ADLKv5xhOhgRcb0a9N0KlAIl9UiuC43uTi7Y
yqQZ6PdKyw/YfqNlkAzplmYC4yMF90BIFu7aT7vsY+am4hYC7B7GxammuERZ0ASrSC8wd/1w17nK
P3kyexLw5jkGd3tV5t5mCDzn3mqK8IOf3kpzhSWBHaHf79GADhutqqZV5WjGTg+D9uENFvNlPX91
DfAldMdqhR3+q6+vdNihpHVQHnOC+pA50VChWO0Ii08+q09JlsWezGOcIGoYbI2HdXljMRi+lRle
I1HsxoHZFs7QJV2DN0EEb2JbK5ziYDsw4oxW8BPOa+DIJ5tBsG6Ni9HPs2BVh2+xXjE7OZJ/0pLg
6o35i678beeZDoFSYvkoC9glU5/igqYgFy6i4l/AanPnKrr6eTWuMtvvVr42fCXdyffJfOlI2iAc
GOlytELg2x7xPZ7LMYAKr5LvMc71JD8QCf4OMy68po2uKo/cpZu3GhoDES9G+kAmD51RFBRLjbtp
ffURqZTc0ZDZOdqT+wht+3SiqeEd+p6yhUP1uSrBBTTEhViR/0OvvlZ8dTutLl9zK6GNWDEnlaEz
svRFECGkOlqKy88CB9mYib+NcxEuc/tb9NNnrxtqUyf+vS+xcxiT4W/rkzMwnKUgnz6iVv0zsm4T
MIL7apnltd6DiSXPH5A287W9ORYfUW1HZxepztTLlsmKRGeuQDLnX0YvhOonQI6o9mTN82nCC7II
XMZf6uZGP+Ok7PQrD7NnUJA2cJLyr19jM57ElorajU90FOzDqd+t8kQPlo4r+y0ikUtapAfpDMXV
Z4sfhxoSBf/fNNDPnvlGWBDOLdX0HaOhDBMxMYkTpENBOh71TiNUah90Wk7U3zHRae3aBpO/tORA
kMPgGVuinFiU+D6WVcciLES+lkbFW+XQYrDbZMbmagxEEbKmbuqgfR2AioV9AVaZr9R1M3cZB+Ot
68gJuoCcvPoNkv/RK6p1CWJtbbtBi+ENngtZTWafPxKT7qwHYKBsayZ6LFJx/YUh3fDhmfWRYi7T
hDae+YhcFSaOa49Uzcq4dGgiqJWYHk1txWuG0d6Bny16zZlVk/9irSar18RnOxjhsKMvoFa0JJfA
tKxq3yzjkA76Z5c1RwpQ8ZZI5zboOvNaxxNJZ7RCWA/Y0TW/VRTcPVD5dcvTvYouRuPDhs9a2BFT
+kzYpG5gegJ4HsB+0SeqJ0kqICQL11n+k6ZQvYZfjT+kN5KF1aXp3jXISWa5WhRuz8DzQLehpP+5
oItKnxXJ12xBWKQ+gRR086+yYgXbZdm/OOeM9oPuRWumc87D+A9T1ngt7ObiT+7vnp4LlWL8tb5I
7n7jn9Fh6AyCOwQtVjRH0S6Go9oWaXQb+OvMUPzy874ALWnRY6N+ExA5X5l2/x6m5ojL97dPMjow
6TYQ0zlbXsZciPsp/OAClwQmGtrufScpChA2VnSGUFyPG1wxR7sRjy4xhs3oxTc84+jEK3dPbq5i
GmqTGd0HA4kHMdFCD2PCI5Q6511ttWT8XSx01xUIL3sqe9Fn7udv/m/UYNAoo0XYFltOPO4LV9Os
3+RsOreZHEpFlGwHJhBU7autZhPQtuuTRbx4FGV2iXrZHOo2+0onFD8hEY4Fnp+13eDxFCK5UDD4
TtzsDZnLiVRsuyh21RQc9D78C7yoJG+zEIbc6k77oc/odRol/8wkS9bS128wg/94mnzNtGwLgAQH
LYES5t4mrGmYmyMifokIkbqXwzpr+0tMpdPTmNZGpENvVO1Sml17QaJbgLcjKmodYr2V+zDXdoNK
x41WsGiecWpGFeDUGmml5aYdrYxBd3ed6b5kWkI9iFScQVcZo4JTJ0vp9dGW6hfLevwym9EMjzz4
3rxa2OteehSJ3E+sXnJbefa/gFloR5MWuQ2sy25uULKhz/GCSJV4N1R6fSheEqtat7pvX1P6ixsr
NUtOCU1fTT6RK6Hpzxmloiu8qVXWs/vuTnrJULPtmoTIau7bOsFzo6L47Gkln37WGIFbkN4APiZT
O93R311V/VFFyBhurHi29DvCavoSJ+Sx1Y2HFMO99d2jIyf6agSmtWK4aVkcsGzU4Z5ayZaRqte2
NjeeNb5PSV4dakNtTafHrem12QbxOT/HHDyxkI10Wi66RMGfx5fBA3Trl0iq7c0EX/+oJ6wVBjFe
9b5/7eKJQHoy2MvIIc46kGvbEIQ5aoL7gDkmJol7SSmjvZbkeheZyq+ab76Trh4XiUPPT++IZ9Js
4jTXIO3nQHXy9E7SGDxOlS/aNqOxlP3K+pjhGDbxYdmjLqFNBceS8X3BmAQTELWXnwYP3m4CCpv4
6yr17JcIe24NRuANF8VLPa3NyQ92nUwemi0+ClLB26yW9yQ0z42bB3yV4tekvsmWIJnxhmfdgSyq
pPvOTBuI4WYCTekO5TLXNHbYUBrcCgSQLqMUZA33m5bVyyohYHYYg3g4/LzyImEvPR5Wy0GUNXMu
1H5i2JQEXAwNFWjF3EIIkPKoOAePRYSTLR4RLOeU8EXMBifPzVVkepyaE4Lg0gseaRpp24Ezfmmw
YH14cRYdJi/IEdVMPC/RUfUYjw6ZYIcmvSzn4W0Ph9B0nlZV0jJSocRYhO1GFYm5NnPkIu3kr+M0
Ly7I5kIyQ6ovLiZnoueTL+lgMy9H17XIFXb8nB3Eq3QsojWj5+4Ks7t1o0lQgjVPvAUz0P6aGdqP
mKArHYAmvVV9dUvKvD9JL022Zm1b7PWZOFEmgfksHn+TOnO5tTU1t0xHABxgdKtOifA0aMmnkZJu
q9SyoX4yS9wvQ9NBSs8mWNZW9BRGUp8G+ogHoTHWw29JrGngvveuzqxGYPR3alzD3c7011rpDUr1
eX4PthRtCYgfzkQMQdeW0taT8+Q89GkouDorNlAUsHRFG8uzokvmOJQ9CvNvQqT5ShPAZLgmR7iU
eFckLdPRKL3x+PMKzZcg8pZ99OTtV9rUwSSxBKqcuq3Z4FNJG4ypPBmNy6URCTw8BvLsZqxP+pj5
F3M+qGEk9BMgZO0ZMQAFaIyrdK6PSkHEe5HnfcBjUG9bllbxn9yMmR/nzwcLZ3/01DpOft6y0yp9
tRo9yzoOJv0ryupkpsJ4T1AquutxO2M+knWp4nTHduu1sONfbukqOuyYknRplg9D2Sg3tChnncC/
O+d3EySFhXaDPSSUqG0g4t9CD6p7X6XblF3uexHY/V6vaqxjrgaadqLzONkdvS/GhqhWuQvKWHKX
VaNPjxvjuyQ1UMJNW3r6ABVWN78cobYtoKy/DM9dcs8z1o7kD3V4kpGPwAuVhYm2ncak3g9eBQ/F
rqjSl826KIP4k7Q33b70d1MaEXWXcQaUabP9Y/A2Phs50Pr1tabh/nsKmItsPP+fSnrt0GeFdogG
Q6yJ7BvfLlZSTvqPFtXPfow4q3w9pcXYm/9cLbtbNl2TusA5SkX8rvRo+jfPo0jZxOymw9uk5URP
zXaipeOWt9RkWeHycGQRQcJt4KpBRWxt4XfDGNX0hq2RF1zzjCCP3m2R54RPlivJ5BOTS6lIAOcz
3pum1TYhbAtS1Ajs8SOxOgNm25R+d+KXMLIjaPT31raDnUl+ZGWpxr8RvTgaASP8SSxoh+Q2Mwcl
AuEm3dPvs+5MXptb1RPVLyffunfZZawsWAVczwstTNCUhEa4Dan+rYi9eCtMgdq2Tqii4CSwlsF4
aLFw7Uqh1a/8qgFidCn+BlSwZpc4bwxH9bugiKrVz1vGOlC2pNkvrda/2jnMiknGoPZCDsPGdS9f
YrdPXlxX5Y+EeQqqKb6xtonKHEOIbfjXq+Cu2/w/EL6e3dIM7rEYgmtgi+XPf/s5aBoBLgatkVG3
+lfRZPLeTCxVmFq4jAODqak+vZFpVW2dffeFe0faeY0Ejj+JAHenWczHu4xKryPJjaNIauYkImL6
qcUsshb6l//H3Zklx41s2XYu9Y9rgKNx4KN+ou8Y7ClKPzBRlND3nQMzqKG8cdTE3gKUZjfFzEpZ
vc9n164smYokgwjA/fg5e689GDlVyczvs8cbHfX+qWgza4scCO5yN4xXUclXDNufIuap20b77CZp
+Fg2SNVSF7mZNKEGkMbj7hCf7QC5xw/LHwRfj3n21YvG6h5+PPDkiTRgkzzwl34kjTiq67cI3TF0
4dDbllPBeTyIbtPKZS1gtLgHG+qedUJR0OmkL7FXd3cc5sGtJueA4+udKQ12imLcGTNaoOqi6RRk
DiH3WcexPwCvXxNXCejUT77paCRUXtWb0S2YuDcTZgaC/iZTzYs0FsaK4xuoynUVJo/SRQiCoS7b
d8Lg1B2axE2T6nWOqE61Ao0j0Y3Dui7Hi9+NxT2eEFqBLqMGlF9lZ29aEk+ZFHC8L5JTTu9i5l2i
PE+dK7op9HVxtE2cjMS7XN/pjUC/lqlV3xUQnrSN53momaL+pddCLJB5trWyqMVdWsI6dqPnYg48
Z+lggromiotDvTeui4I7aqyBGjogsbSkWZvIAFA3m3ze9k7HjII774F0uNsptc5mXB6SmCc2QDTH
AQ2ijYoOSODgN+jZnSfJ/pYpA21g5BRwzRq0LJkwhci3af+kKli8UWo8+oOdEvZNAer0fn/IJJEg
OVK91EfGxasdVqyGmIq+ZSAgvvtNrF8HtJLM5L56OjwStlYOz5N1V8YTWXdmeh9XzbsTo6n0Fey8
bOwZqNNbjdMU+YuV2zsw7IKEmPvYxDaWY16apm82WVvscTQlmU+tEf7XO2qA7ci336jBeJhgFRLD
wxB6GIt6P/uKWr7fKAI8BXbBDVuiTI9qjnn0zrcNxcZWwEigVwgdtabmO1gxEmQ/N9MNj95dTitu
Jb2OWjHjWowJSqVWhYemt66E4/Iczxf1MobllYVklYRqi7Rt3JROve0BU+4IgIO2x1hzldU9mA40
TpxSNELCkxbwecZEp9XHx5rNZlWkXzmf1etWp7jR2KjXg0UIsIBtuC8RDvK7Vt4mDbMaM0ZZHDtU
6g+RqO6yLFv7XenM+uq5vi/9U4Ysv6F0vZlPbHXDUQ6D1SqI5MRoFD01z6Pnq2Y9FA57CI78ThA7
fsxykPGIXt2dXzF7H9XFhw9qp/YTzTxzHaQUbR6g17h0vzIucI9+a16Fq8TRKrxbDWtZmbrhgW4S
/LJMf5vM+jPXl5DyGkixZct1EbTTJbTuTOGi15uXhM7sP1EpohjBRF1640Ggy92nAXYrbVDfejNu
jo0ejqDUGD8xUeYJ9y4eR3O80fnW94ik49tzXszxHkvyLisREx0wld5Gk+Z9Mkq1172kOPRhfhf2
BaQez7a2cKPDuK84CUJs4VQWQ1qbejXuC5UfSILGPeHXfXc/FeNXYJP5SpMZv/A2Lp8xLHX3HmkF
m7DqIIUClz8Awv/hAqwKIFbe9rlKjwHT4r1RjMVhMgrMio14gpgjAeiss0BS8GvVPolLtSGmiqZ9
+UXlOhM1Ub7rDe1bnU1qZ8GIoD+qV1fUi7Yu70xm+8QFuB5cVI+TTVsam0YKRCPldBbdoI6uGx/p
07+DreJE7aBdb8Px4FhfVUQ+QdfNUPNuleaze2Puwo/xyZkFIbaeoKTidL3JfY6f3US+Au/jTkfm
FAUjsYCyZHhQclYw3YPotHQVaOpBq6t6Z2WQb2q64jsEsmvxNug0IUGj6itnqGg1euMTZ7ZX9Ae7
qS2ys1tQ+eIIfhHM3PbExzPRMcBqmWn8qWSP3yaJyRA2wQ2HaOcLco23MS42MMVuqYRRVgmbGptY
B8C46Fpz644q+s6iJafpkX1U+DRWTYIoTAvGcxkw7YlDA0Fx89rq3Wto296RCdlW1+UD/7+4DG67
uvrehJADWENbWKsYYnRrD37uALVdQ7gUvYtOfekbHWMhRSiBqRsvp4+Z0rznEc+OImNuZ4eSoXmG
2GLiLGcFfXronO7BgrRGT6MH+e6pnSWjs69aOK/0PTCD0DkJ92mnvjsjniqduezYPtNNeTfoIxrJ
9L3KAAGQKEqZzviD2SdOkXYVPaDgXIlcfw+TLwP79XqCcOCpWSU6wcUKrzE1X6K0V0e9QxK7liWm
j7ajUPTL+nYsEvqupY1qw6HrwpMfO2hrCTJkUY8HOr8JFyJNvxh686ywBq+lg8Uq1OOvGimh28ps
N35MM8KbhnDTBzQLRcgBwuvOKtbISmijC0DSDFx7coqdadxKVgGmPhhsTN2/FF23A4S/tf0Q3iqu
+ajj+I/alhtevLF8vHfp9Ek3A/xpzYOJoMEQjyldAczX4s7UJ2cbdO60TXTcc6N7sKQ6ThZUX2Vh
zIwG79ExKCCdJjg7MXql2IbD7HTVpe/8U5sW4NPj5gd11+uY0zHuCeNl62OryKInJia3XZBP+1ZR
OVlgoDpN7kKNvpYCW7lVxOl1me3QsrV9FJXNcWhRxU+0qdb5mBxR9fl7nst1Gw5ETXXMqGyLcSgI
LU40NMbIgmmOeRGzGAkLnJzPjB0abFAhc4H6l+IHc76z/Gx+RHNIS40RAIk9UaCheC39jCouuHGM
5gudlitVAEb8djME+hsqpR1SHZ6nWlI+8hlQiVv3ZW0+VmOx1r3sS+yRLwQ7zloNtXodeJOazk0d
5UeHX5vh+9Q/GMEpc333LfQxRyV22t4MAQfwmHSoC93Oru/HRy103Ec7tzzcdAgVw4gv/d4fDmiE
6RzNXyrbtdB1Ya6dv9JDKR8CrJIwjohiKLpnwb325GY3JaMJtZbjvkuE+RTxo57DiMZqbsePy1dY
QPaDWYRsOCWHGpJj7pY/ApGj30z8M/KN/M7Cs3nXPJKNN15kTmt3sourpyXFdS5mDQ6z/AXkfiJZ
+Xd+1TJn76D1apGSZ9OM3fPyT0E8cfKtyPE7Q0yXZ9lM9GzymuOJmVJHLS9a/mZ5zfKlxOjk+CMm
0ZmGpoelfg59PCVZlt4s/2r5Jxuu+EDCEi9xB4OxWkHcY+fbf7zm51//+7/RXUBzpWXYu+U1FRzR
P/5rY/4WbRHGN+n2369fXuXkHK5Nn7V8/iXjAAtAiJ1o/qKbaa60deydRrDputUghNslM0ptQBSs
czdIlaq7EI3kI4yRQxVH4atJYXkMjB6K9/wqyyn0tTa5Ea5m/lZCKk0syecVhFfuiJr9xDFPYanM
U97VRBPP6R6MivcWyhaVUko1wPnW5HLp6B3ygJmWIaBwq8Sizid66Xuu02LKymo4diBB/JEcEpgO
8S4MynrTe5CwIeRopz62fNbosD+hNMFMiP/ck4xIsb2QiEtnTvgjVGRLXbJwjZev4YssZ5ysOHh0
Ex0ZoD+nJu3tU61BIfMSDdwDHYEjyprCVWtP0+uTYPvC9/k5IBJtI1ysngz4TssfphoKyDxMgw6R
PUAz5S/s1iP/Q3h7BRqEAXv0pdcqNAm4QPZW6h+z9rtNqAwYjZCov+i1jV9cplwgZtID4iEkADVw
PNOXb9YEzgt27RI2Hu8rZ/qsOTaRlA4DuEG7pL2G48CEs4CvCGJlYvlgMzrqei4aoPwWpMkspht+
2N7wliT0xep6q3nVqUnSpyFmXSY4gdGiIc/diGrarrjL0eg9lWSxKbPFaN5Xp36wf6gJXKVysFhm
/kbO0M8GM18wIDz0y+4NmPYTsVMEPyfeCbr1xcu6Gz7Mi8j6d02zNz7hfww7D5PrnPKwgxtU6j+A
smBwCMX92P2Y0tRYCYQPW6UHb30F0Uw31YNoHrXaqNYQx9D2Ws3WH7/a+AY2mpL3nSMJxlErCz4D
w1muJwbWGzru43aISZITibgdaCxsmjlyPsXqQc7k8JwhXonCS1Bf0AQ/G4WP5B5iLb7M4Eit5mAd
THOU1Dd9x3WRY3R01G1VWW+kDmxYe4ajEdJYzmwP6ARHKVrnL4ZV3JpctVU8md42Uf4ro1eQXIV/
HDV46H6ityfguncEChITqbXngmkXiTv2KfIbNPDE1zBv5OM1NlUOAhdGV0aaVTch90TE50KjoFHc
Tclj4LFnM/6GSlaSaIEmBYN6k6ldnSkF3T7pd/SP7/ho2sPgUHQmCYHSSCK3Udz6VODihFhFo8+t
rE+OpNVLXNOBEZ51MPmpVaLtQE5v8n5A7eMZBc/pHCgFZhQqAjYSg7VTsX2YFfhYNd99TeURwh7P
diyEhoiPV8odso3fqXM51q/1UMx+HMHNaRwdwnmPmkfDq2AjKLhsAYOXoFX4r3RV3LKB201R0F13
U7yTxhE/zB6+IoK+9tb1ZvmM9IjNqleOSnmqcnvaKbf5ETHYXZdViPI3CJ89en5em2881qANozL6
em8Vh376FIhFu8H4UcPQPadZfWblglVgr2JOdoAw55MaKIEWlYgsYSamNWiriYxIe06unXrvTIB8
yW1vFPBfzBEu6iCYaM8s/MRLJZG1Y3f2nKNGd+rgDSkWsL0kxhtF/kWfmH7yzGNunAgiwHayUXW6
wbQHHYWw1AAH1IRDZgAucKAuKv7/5q1LyGP/M279v/+rHtuw/u//8/3PIdHzf/MHb938l2EyjnIJ
p6ElaZmAEofvTfuf/2E6/+IrKXUxE9c9y4b5+Adv3XD/BWidlB+HXGmyBSy+XVN0bfif/2GIOVja
dnRe4MJJd83/DWxd/ErIA7OObdxwpDDoIUvzr6DWsDMxpPZkJoRxvu2TgB6Cra9C6ZEmiNmBkac9
68xhDOf9O2Hi4XZsg5ShRlTtBsQbGu0OTh7Mqkdovid7onUzefvOYUrplHNpOTbPKV18xiWK2U9W
3KFR+w2ATfyKx1x+DccA9OfMEQxSiA95KAzesEU7BJzZfjLeRolaVc5OTKI4Wo2PRqXUi2PI9Pcs
bH2f0N++xlW5rxnarQ2vNjfQtwDNec+WPdDOqAIXJb4kPbZ6HxLeuuXIfuUVMSG5KPp/AzY3/u7N
cylNjnA2f9of2HFe6yqPSD4Gg6NuXGUprF3sxV8ioxHQU86xhXMgN4Gcj9KQO2tovnJxIwSbzgEF
R37+0+37N8T7D0T55Vq6BKJZru7wP/0jfz80NWdiSmGxtFZirfKS/cUfT7lmfEPHfnRxqR1N1e2r
Zlo5lZT3aWwfjMzhj6rRVi1nh0Q2j+OoE/8mtetg9/SWNHqkvkt3nasr1uR+9FtURwKlRxQclM5g
XgsyJh/TfuqKazRm+mkuqXtb884txNp//iWXDM9/Y/N//pI8eYQW0JL1pPUhMqrlyA8jmMmjzCag
t37/hQ5QR1yf9mPSsRR0KULoGsdIxKxh1cv2AckYqRuqFw/6GG7qRhVHbQhoXCXV22/e3K+Bzj/f
nOdZ3A2242Kp+8BWlXWdB70iatoq03ija/YsIRTr5YZIIrNFxlHundmx68W3lAPt7+7I+Y77cHU8
ygDmW+Q8kYA6w1//xJauCj30kWzMdCDnEhYB8VXwr0s3zLcOmh56qyQOxQ0SL2Kd0p8fbp9lVA9d
+nOz+J/jWH8lKy4XA8MnnxW9EKL6PkIqybMs2cNQwo9kf51FluTbHEcnXcb8YhcHprHFMc5GSYEw
WypxLurEvuyWR165JmbfMfzd9fnrEytZ1F1zDih2TONj2mRZczebFZkBrZzSfS/dbc50NSRCOKO7
jmbdtM9u5J+7xCIxVGvbjWrpYsGrpV3NIep398uvrMz5GknDtRzHsF2bpuTHdDgXVpgoBsqHQLbD
VhJ8X1tVt+osNVzr26ZpMTnxBgnLpanr10g8hccAuQI9yuPsk2TJIodgh0XF5UbTKLpotyfhWhfD
PvJ9uQO9Z+1GI4f0dWPT+1kjntSO5khqnlnVJyZEdOSSqaBxywoK4mWFQohmBbN8aA73oM0KGo4F
7OjW3jAaS2j5jfZZYTKrrCHj/VL/grLX9u2ofyJRdiXRLRWA1M9GU66KSrXPy61XTbFxaNKEOEOR
82uh3PCN5sFKi69mhPRloBRG2Hamsi+Og47corVQuSB9kCtOZe0OHGHEEctihMQiOob1Vbd/TEVl
n2E2ensbo5w5fiPWyz53yMuSpiz3gCG0TZE4xxYH7RZ5IkDcMfqE+nxOGau3oH/yh1pldP3sDrub
IiiQacc3GPzRfnlsTWtCDOquHS8k9C3pNfSNrljXhB0cw7JkoDv4YofR3ekl+xWi7WPXkKYG3/xM
DHd18ET5RRZ461rb1+hH5DDVnJff3Eh/d18j6XEoBmwd9P2HnSiamkJkJGr/3ImGurlovkDlB8Nm
TzrxNjQIywgHiT1M38Mwr6Filxndeee+N8vfcfh/xdP+vKs9l7VZByEP4f7DKiQrt8c+z5zCUYO/
Ngf3gY/gR5zZiAEmtLueaWt7yfNWNFzmMSR4r8nhBD7NaugiP5Zdy8gjZYbwm8v01/VZCt2en31h
0pRfovf+tDx6fsGQExgcp0/pHmOf1F0TaTnpOViofO+L4Y8PuedkWx33nz3mxfGf38DfPO5klmKl
s+dcb1oWvy7PrabThpgLhniuq/xAnG1zmjCtxY8Gkv+9bcQGU/salcR8h/7zD/+bcoV9gZ1pHrfr
c+jirz8dgFA0NmhfVsrgtDHVDv5ax/9hjV6yhoQwrLTAv+kst0JIhNS5rCBMdSs97t+KWMS/qVYM
+df9gbrVgKVM0cLn8ZG86xV4PsCn/VGuRKYT7YuaXn5Sg5sMU7UTIQb2wQRSFKg8Qkv1NmEqX57K
3mrLNUf2UzNv56jwrlh8tG0F7QYkPgVxMDQXmijo8QF3XJvAPiaJNh3K+QeYSjdXg69Zh+V7dX3u
nwmYxSRjld4lKXyAatL38YCyKUYQtLalZo6bCYbvthvDkS4jOgUqpPKzS7zoXg7JS8SiR4oMA9FW
z05d5o0MdvJ1TdkLgL/WKdNDfK5Mt0kCBpU5Uk1dIjvYZO74lHm1+NznCWJGfYKpxkLsdPGPJTe4
iN10Y0H+oAsNCwqvKdoDhlPo7zG1Snvf9kF00wTeDedk6CqQsdexhqCvDO+Xd5w0NgVRFRxgwPHR
+1X5OUCTr2NqFJRS93OyAu06Z9dX5l51Ck5CYYa7pXxmDg8/xxWC/vT0ohrGzVAzsE0XxyV0r+Y+
A9qB2WTezCF91QTrHQJ6D3VvXCPYAioescNURJ4aT9SetHsscB34kE9jnw0bR+bJlrxhzujzsh/V
nn5VRDSIlRWG7bOig2sbiAjpJQXz/JMkCZCSK7ckRb31tUdDzwtmBhi7irZ9Bo3Ro/zdClOFJARg
Zqpqcx8fxUMQYx8eZMzEoDGufpu+FBGHGgf3+GSyWifZRDCDE6KuxAkYzHo7w+vU2pl6uQZm1u00
lZMUUREVWYr4S10mZ6EH3clm+0aX4AkmajmS6KQi5ZvUgW0dN89THnc3xfC+1OMF3q3tpH0vxdyI
9tN5Po7xN3HjSwkba4akyZVZUqmJtnvRZU2zNafsqIRx/c1C8NcqUZLvYUnDNi0TwcW8fv9pGUyV
P+CBE4AGkklf212G9k/jObIzWOEG+uM57jR2wo55AEKG5QiQxFCNGOsZv1uTZxz4ryWrBBPumoaQ
HGQt+WGz8DoB7WAibDS3po2Th/kt/iSEym0bbYwiE+ufz928pxYl/F3RdV9rgY3m/+Gi0ACSnJ04
V/zlMAe03e3ilgP18mlh+mB/x+/rGvEmBoBQZgopZBmM8/HtfrkkGC7WDs2v//0RZ946qU/Z0Oej
/YdTRDW1qoYjABt5PnuVIHqRkUwkAs6bBk2BozkH9/pq8tZ95k6HAP/YoGFjnTDe+NAzrq7klJeP
9q7Of0d3/+u949L0sLlEpHnN/Yxf7x0L6eTQgVX6WXoSsROh3GJhDBKUaqGbzJ3lkkoKK7US5Wmp
hXTySMaCi/nPH9l8Z/x659CV0e05wc6F+Wx+uHPIyGj9MeetLKnd2KG8fTAU3r4G2cjomF10+Zj+
+Ycaf9226AZJGjyObc19nA97ODqZ1qQ3iiekGpOD5jF5ocQvP8dWZu4s233ARf8eZ020dzz9mxAJ
CW5Oy45e+deYBt9QDNbdb97TfNF/vRIeF4LOks7Jxja9Dx9KZStEAAT/rsTwRZnMJCKr2+K7dNYJ
Zug6IhK4iES0D5ih4rSgfT68z4KkneVPJYyfoWWfRUo0L6v//Nb+pinhWdTywpJzj+cvDR5V4TZG
fwetTAEej1GON/rRMIyM5oC0oVZV6TYa0Y5g37mhCYWibX7UrRz4jD5VGzMiLzvI4jfZRfm28OH4
GMq6pBBj2K8JJ8FK4s/zsHIXVwLOZPro4pN6lQhrUHNHKE3owCKtgruq4RyF81kwo8jX//x7/k1x
xe+J4MozWMwcx/twW4TcahwXXTQ4ZfnJSOW7zOD+06SwzzrSm1XpB+TDo2hcYyYFtJbYL3XVh/vG
V/o6teRvno2/ve5UVXQi5zYhjcpfn9Ok66EmmJjHzd699OGIiGBeTYqeuO8Jl9C+RlzJOOU8BZDl
pnI64jWFnR6x95I8Qixj2Pr0K8BBzrVUAE/1UBvhHsSLuUntEr+bq58T0Z7HWt6azBWvkhEcqFNU
kckrlpi3VhsyxNE8CUwVacPZefGbpfKv9TSdQ4c+x9JsMT8eNByjbTIPhQ5B1TaRXVI+WXm9h5tV
bpM22C1nwQxJ13HU7ad//sDnRfjDI8csldO7Q7+XTvCHz7vwZO3HUUIfaj6NevPNuRwjlp8pkwhp
kRM5q5bK9Xd1/McfbdIw5QbzyI0kQYxW2K8fLa4XTl0h+p5CtHQOgAMPPhhyN4u+40Gkdpw7PXrC
wQbUrIAIlBbHtDLuy5mxDIJGrMcQoXogISeiRfnq9nDrhxLp1T9fIvFxr6AJJQgnsbg8pLJxpX59
o5DgusZHNcxSSXQ1JrGGGGBGL8OgbLTMqrlpGwPp/UjJtrytceAZQdt/9pvbUlR7aIQjvD+Fm7a1
b7EmPpYSz1Ll6tG2B5qbME43flceCWl8PCeSOIMCSehoUZmYwdn69Y0DT8hdtybxLBSCGOjmJgEp
f659vOm51Wto/0JigfpgN75AsMkvZmzv1RBGOx15ac1WjesCiomVx8hc4XyzP5A+qcfQeSvk314N
BqOxHy2jPqM4cjcSR/FmrtGTZESenaE19Bt58qd9b7kI9f3p1nahgHv2u6/4vNsw/F7V7CWeWeIG
HJ+7fg4Dt+UTXsU8pSYeXYgHIceDRqlnQ6PXF9bhj2BQwXpsHmxR7sN4+Exz52acZcMyh01ip3Fz
kwWkGjb9sYHTcUQ0TRJg82lsTQvDgXQuDjku0IXooeCnAd0HuWzdDe1nGBxryziBL5g2RVG6ux7z
0OM4lF/1MRovzmQNj5gADZoPsbbGMvSAIj492K25CWomc3FQXsYUXwKeR5Z56FZjFc3Ar2Kb4CS5
ja1QfStzjJY8W2vhSOuOkHH0ozVjQJlCjZ77iwkCosksrnhrNgGTuO0YOkxJvfocJ9q3QpC1WQRV
spFzr6ZMYLPnZuUd9cQlMbQtW+ywnXkH7Kb3Svu81DWkw/BtZPD4sxuUhO79XitggRlt912T48vy
1Is4z7canV1kKvAT5oJICsj2RaU/iwJVQi89k1E698kknFsCIt+LipTKjLtsFdcZcvz+OXKwBQzz
6ZX+QXJoK/9i2f2wUnqFwi2MgB3NGaq4xGGjJodwHjNkCShRM+92k6+zAnZWtKGnpR8E2E0ZFlvb
LNPX+W0OssghiTPp1h3SUJYvrajmsJgM26WMaxq/XU8Z6IM2oLL1htgm96VnVGA+Wl4FLcaurW3R
TGIT2CTEBSrgnov67tQO7Q3PcZPieUjxgrMHJru+nvxrYAl16qdvpR/W8I1Q8eOcQ2Ef6o+c/zG/
eCB75vh2lZakZ3niYDYqhwjOCrZccEegZUOUQ2Zq3MN5z9V5aY2UqEbtsfe2ecyem6i6XS/n5kRn
RuXknDpL6TZH4GJngddWC9tL7eLLCA3zeZL3rNI6tmoHE7jgJhqQgPtjxvRa4Dy1fPDzhpqI6Qjp
Isx/VEaH1ivRNZjBlCg18kloTpXJMbUNd+jdCdyMqmDjAnJGd0wYXaaJa8wyvW3pyV9UQM/QpPtN
oSa3hOz528pAngpJmwplbMzuqMQbppIIeZ9hvwRM6oJSraehi76H89Q4GFeWMpt7l1D6S1ol36ys
vbXo3VyzOv/sSMa+6ejfM7ZmpdXvlBkwuXbOBsjSQ4SoeZ/XSBOMybxdqlG09vU6pUOGvxtV//KK
2HQ/R6lpsWbRDxt17iIvMJ+FTjeOMUbKfuOMx8DuHdjVWn3FMVRUnPsbgTKis9P3YJprtYDKCxIY
/TORnwn63ZMdU87HbjOfeZ5aY21Lj/yTCPOglzTZjhCQ+BLFxRZpO+ZZWFRoQebM0Ne8YG9tp+or
zMoMkZA6LI/5JMcjrdxgx7f5ZrtII7oJEYMmHbQlQXfR0/xbXvvtdtKb4udv42ihC+2Y9vTU4nDT
W1x/JCtG++Wu6UZjXecDwQm5jdgBUfyhEPZNEfQItdE4p7q09mw/nzPfbPeEc9AlLj0PKWC69y3n
znfDYxTpEJKt4qUJAHyVRfVDhIS9LWuBsmZhZSG3hqguWmzme3eWBczLhBcw2EQxjsCIh4G8ovhF
EiVwhHymbyQWEPpFgAAbTJJAe6dkV8i0INMW7a10TgNBCld33AdwU26CMLwZDMw8Aoj5yeJ9x8bk
H1WEGiC8JWLIui0I9QO1ORHkEVpXidiYDTU7O+rIYUGbOVpIWUfrjGK8v9PsW6KCk0uhK0JF9Gba
FmOaXZVPGTl/Fec6xnUr6ghkKtYDcfKPmAX0ZFSgC7oBB67Ps+S4e6esuZ+Y8zISeBxEEK2tPus4
hKQDYmdoYagw8FwBwtrCR+QWUgkn6+9R5SUEdM+Lhh0VRzeO0ZDY2U5E1USmUz0drcpK9zDQ0n3U
wbeJOk4HwDELZHyS4Hkz2PcFIa91jLAEOkdzgUD8hb4NlI4yehwij7Ulns1BwsfqVDEKt9viYk6L
nyD1zpH7MpFplMR2egoTKq4pRilZxg6tqgDokNoKZVkQryvjOlUQfEbDBZacgXkKs0zbBihduQTD
eGPmr/1EGoIGfJCCmjHNVGV3RYNea1nn5snDsUCxjjKtO46xYeMyHLst2RO469F7j6WhzWKtXVwi
Qye07LAcbisDMiZ8pg28J5dJEDgcbSynC+q9O8PgsYelfmcRh7vC3F7Oz3m/MkqkrKnFgrsUqxWw
e70HSe1mfEyaam/qukfCXaQJHzGkrylKNsQ50I5rkQ/5nXEMhD+sBp6tEQzSo6kBeI04ZaAPQK//
3E8khcRlRySkJdYdWJ9jJ8tyHZhTQhI3qnunZv/UIEVJm7azQoGO1FeD4gUBZFn7gzqCJlFPxmMA
VjuPPzOhK1sSHKd5nyiiCmqOkfxYnqDGhz0y0iXjU+BdxeflO1hsQ4M+veHL7dEHt+4jh/kzwqFv
eoM9W4tzcQkNO7vrht1SDtQVajlsaeEJtTbbnwY73Y95r0Q21PNYJ6JyxTHe3BpswERMbZfh2zL6
X97HIDlMqYwmaHDjFg02Wge7WaEbn/ymZUg1t5773oVabWnrPi00ntrM3c2rZWlvOS2g3C+UsYLD
zVrfxGjkyJAi+5W3wCpr9BqfMlTQVemMO9pY3iEqybeVc0M0LRyC6YIBgdq7U+sSFK+L13us31A8
k4wKjGQbK9rpGRrhHYkLF0aKycGIXWLC5okZ4BCCLErDXi3vM+EaHewSvVcdd3dthjTYyIh4q9So
XYVZE9n6UHOc/jlVRljH/pIa46prFDHWsvc27TDglqCWWYqJMVHeOm1Qes61CHsFgz13Oi4vmGJx
dGAS85gVJT/Bnn5+16CMX1RnyZ+fZ9j14Zky9FqHvTqYHP/nEnVPix8/1NQaUIPYtGjJMD6ypp2Z
5nNK5wZZ8EabL/+ypyFxHFZtPx2nAh5/ZpGUqJO+2k4YTBGmn2v4KAeXbsjy0TbYRnQndjYWNz7G
9lY72Q16XxcEcOO0w97jzLMh3/grotR9Yo8NOurkycsxMvk4exg0mOaaAwB+Rk27IhPaFXg5juzl
hG/Zo7GarD/66POlBPN6jAlcOXtMVBvkRWsLFvqLrNVGFtV7altwsZVCkWcaKWKL6YWQN2DsI7sx
2pYw4vdfuvYo2REkl/arZaj6GPTYdtBD8iTWFn171/oSN/KhmXp9Fznq6/Kf4IY4IGCbA/nmYTQW
V7qNEeIiO2wOJrzR01J1cWKcVm0p5Y4K+M0l7JkwOjzXi5AagxZHSQ6cy3c03DYD8BYcef/tjT9i
j9TDItkLJ+FkFMYNjl5SehAJQNKbPxY31glgPmIRQ9SZjwqVJGOOMWjy+zae81JfPEHqvEXCDgyo
7iYy4zsFleNaG7ccXJKbuGw4yPQ+RmCaLss8QQ1gjzy6MRvSg9P1citWE9lXQlMU2TFcdFcL1/Ac
b5ohOSgvya8hYCJGDdW+L8Vw0sl3oWLASdxGXyzlZScZB4zoGIzFqiWmqRIDKRtFT5npgYKwsaiD
wfo0VPEj7Rf7aCEM/6PM0zpcoUnocyvJyyLAIXR3TZO5udWfgSCt/AIK0gSqfk91061kklIqxuJQ
+b5FwVHPe12VHvOmf+hnHXZvNa9OhU6bI9JDVqnwsS3j8pp59t7XCWhjS7guR+/JV8Na4mRf1waJ
AwOoi3Xey2PgquFk+/5l2YM4VOibPM32Q0WuaGkwItWIZNksU9rSmOoznPsDgbKvgCRnfxdRJbBL
m300JIyAipLKey7c+xaEiuXDpFcO1OkCE1szznPvHhhjpaCCecnM2UHdkImnQtElKmIg0Jps+jvZ
Uuza6hsPCbajuW+gDXZ4ZA613CqJshBU1+2qZKZ4WH4cI1Q6m2PdUL7YEDbG/Fz26E7jRtz16MSX
2rMs4LpBmip2ak7pQ/bwpmy7fwpK7wYr7TZM4/xuCu1kM3+lmkDeVFXC/g65ynCFs1vqRMM1wT2o
yDnbTnKCPWac+8jboarREYqgbFUsxsT0kB+yvHU3JDEqHEjCzuBYbNoY/IFtDtpLNvAriLjedBWk
t6TT7yjP09Mgyc0cR+/Gn7X2OJiuvSehKGGWN6ryVMO7KdKK10UB3pG+fxJDBjRK/zbqX7yGyI9l
QV22dmAo4bqd0NLO2jS3/7/sncmS40iWZX8lpfaIVgAKQCFSlQsSnG2g0WbbQMzdzTHPM/6ov6N/
rA/o0RUZIdmVXfvemJA0GkkjCejT9+49F6/PDGFNbx6uQ9a+6B6QxW6CSTm764khsJDZWgvd7brX
bugV30ape7huyGO7eRvcGCmF3m+ud7+uSUFN/ZUNkNRNP4FBoPHVZSJ7ubY96az8fkJq5ux+0IAe
6HNOMchXBD+p4tDZleyY7Ya+pEYa0roy0pvr+0bZuuvhS2+vT8XR1bBlh+Sn9zEoVQVjtZHx0Vgk
sbHtnsDH4RhU4feEM583NCHBa3bZbI3GtDfXnS7QXZICze69EdaF5px+d30XzMj46gQFjWJIBlwA
a7udsbkQHAmMMY33oq3eaC1GgJ4wAZQNNIZZr8DuMIVxAE96bmYfoyI0190UqFvsgxhfg0vAtnXt
GhmTTurM2bbNc01EO2Us3DMJDCKSbBGX8+FtU6VUDcRK242F8AEEyvUdmBa5YmTQPEyegQA9gzSg
HilCLHNGFnzgjXb3PgVxbcDVZ7MR7Nii0/UsdG2LGLRn9Gk0JyfprU2s45QL4+kc09TAzd9FBM7j
otLlMGFU5nwv+pjJKOGt6EXiJyiyQMJDyBy9/jnXU3KftgKHkpo+zb7V2UUF9l0O0r6NLSy5UAJX
6Nhjj6Cb5skvP1ObDo2LBvYGWQpDBT0zj6CHVzJyjJNOKQUrpboUTlftVQlOC3TRsJG5trN9NhVs
J5z3ZCLyqzbrjU1o+K4ysM9ner9WtiCGEXv+OrHmNyNi16y0QO01wSchiJlDvB0PR/Zv71XpdA8B
4C/06q/RomQKZyfi5EpSI9vNfQQ0EwwXJRmlJC72LVvX6lcNUWjmcBMTprUimb2gIF5KPXtkZF7J
Twqw4sCHgdZ76O60Ed8sTcTmiZIMWj9GtaYNHiLXwaWYO/atEE25J04lODn0KY7CpQ9fmwTyLd7v
Sd+RP3jLdzy5Q2qp39oO0iT0i0+ZDMunWINVmFYggafSPAvE3uS/xTcGpLj8VDi9oAMWTc8JUo26
nlZ1k4SXpnG+9Q4DkbCM6N5XT8AR2juk4GttHNObhqMYDt+GSp+0wNA/DLWKbtOQsEc+eMKlOPjD
SF8HhoGqAeisrgDMCX36GevRvQbJZzUbSKA64zVxbmZ0C7AEIWDb5B1mQe4frJZkwTIP6NrK1jP1
ftq5uLg7jaQXZ8IIjbCL6f9mcLWQ4yai9UluG7PzRG1kDU6sJ6+K3NeInNpvtsmr1NqFPgMmZNdN
w5fFf8nH4t6JOftuwNkmbQDbVzHilOQNh7GXL1zZUgtO2MOtXSnmFwxiy+HgPwONzOBSH9LUeYak
T/ci6tn3u2EAPTLD61VzIoXT0algH89AdC0dV6hdK8oBUzxhDn7ALzeuukNI7c+ZmoVpFQtc95IG
SFqGchtmPhmdhn+OaybJBOHJXdmlqCZskIlxdDDg62ziuGa3W8Asi1uTmWGIPcmW9D5phHRruN6L
zKM+VKBeTuKgmqW7WQmHmWpGEFLUvhV8YhCZK7VVGrvMuKjelF8JWhHRkxu389bA2csnld5Ch6xk
UB+cEEcKwi3GN/5jrTXJBs9dEyw2xFL+iIX2NAWaA90gV8dw+XG9OsA1XBP+QVDlxPdxroHnEXh6
QRezEao376/X4o5mZdLuo4ggrtrsT5O6tUhXIS27NzyTDShbmv5tCDt29k5OTit433UNYArGDQqL
ms5za7crFOYZ2W6EGvimASgpYr0b/BVEz6cs9n3e4JMyh2SNj92lMuDPreSbEbybdfOAsfgYLFvF
sC26XZsyBJZLDt4AmRBGe4/Dk2DgGItGVpF91dflQbfJExmdH5r4gPOOAbmlZwArCxsvyT1uSzEJ
lSODHouHGsg4pU7yPERgOVWawvtpx5Oy5mCT02QCTkXH3IovzlAT9mYx7uxcsewGL70IKHAdqcGi
Ke9SMyO2Is8TOFJrEfkk8XTk8toZxDi/NS66HhUrKBFyD5mb7cIgxUqTY3gDQBL0Zt9iWDfPbkNa
UZagLZna6pDaDOG68c4kR+gk6vwJRj0+S5to8nj6MfQgJEykx1XiR9u2Fj/IZHotpflqcqJJ0llj
wSTWw5xJ69WXtKmOSAlMSjnmlLVYWMaVDRE26cUxNYyF3pxsURHXB5nhV9JGoU6zip9dkZW3EXXf
QkN0KoYU1HdwM4TcsFdDR8WGIQVmuZk/IeOjuJHIpOF3ohESFvY+PxxviKK4VfZuEANgRDRfhDJW
FL7z44gpc/abcEsvcAfGqwOleYv+m+AGhpRuoRzP4hRYBbm+gZecwT54i/gf122hKD1Kh8FYQrZ6
ND21lQbENDMeB1f/7jqpTeRdymOo4svQqsJD1L+NJmUcMtM91VX8Ejf42dOmeDFk8MOPsRsE+Kk9
dIbTPfJ/bUcy6V0rFKzImQMZRtW4vKLTOAJwiiWxGIZl3g82kcSpD/wnD/cBs+JbkuK+q/AbktLk
ZppPNgRokDnkrpV62K18lx4BrvPjEYJOfbLn4TSbcw3jsXrvZOccrAIjNUaxVTmoe1nQNZutst9b
c+opvZceKt9vrt/5t1Xdv2pPmJqD9ZDoZER3zEsTNTYeSBXTY3xX3LuiuQ3mhuABkOmGkzNGcj/H
CVl4UXxZ1kCaNaTfraARturrO2gpIREkrYncysIQLJlvLInNUwaYfiZp3Go/hI/GsA6rpzRjC1nF
ol6ZguROqFXrqMyx4+WIvbNxwjqLo8AOIQ651l1R+s6J+r56IL6MnmsIJnUG8LXpXTCwMXlN5y6y
bKgFw324XIuCyjxLKpRTa1ESstcd6ncgREeHunctc79hr87ybliOxzrVIe91fMKCKn2r3F3o6uVz
L7TAG1qMa2YMf6SZ+J3fVQNrbs9Ir/J/NhoLHKklkRsCi3RIhddQEidWQ5BPb8iXWgAG9O1RA5JR
aQ9lVe84rM0ji+2DMzTpfshCE2F2FT71TQP21nVuO/urlGz6yri3z8QSO2dlDPVikt5db4JgXG7B
MpBf4doA6zjnA1ytNwbRtyc5n9Dvn4HB6GcS3kC+zaWx1bOIKDLZAh1E20wOPCRpxHQ3LnkGj2Ww
xZio7eNG4h1HpbgqgrThrJl1jxnxFGvbhxSXDMCTIRA3G4wUcHO5uHOCEI0deL3euZVFKJYu0Ec8
pcmu9F8bX682duejh9EmvqzihVDPTxOh2G1c867kdbQY5cCXIBEpDiawqLtOtGJflPKZdbo/Ovrg
pa0938wdRjb+Ez4uep/fgsoGA536XpY1xn4szNdEGfOp2irZGsfrj1QbwwOaQw95X721GgekYFQ1
t44z2Du36N+EDY2Cw70uCFW/Xo6R/26yqS5XIdLOG7eroCXPc7uxKZNP0O3IYZ5cDaMmnYPUGE8D
4s2AeF7qxiTw2orvEYhGvib2wa07zv8waKD3BLCml6fu+9yLGppPgd/C9S2rgxFk2kHeyB6Zs2Ie
x5grtQ89PTi3V+oxu49mKszIFHLtyuSWKCbsu2Nk7KP0ArfDS2Z7hzGr17JnDV8LSKAHM+sMz7Wr
QzvUF/0+NOxTSMDWhpJAsIfLH+D7vPb1mHh+EL5V3ZB7VQyYNU3s1COaWXY0tV3qzKKf4VokT46r
aXDIyfwCPR9aam0MhEF1p4RkAC9MScqeOxK5EgvtQEDn32gJcs/UsO1pKHtiNu8qiXpE2qCKhjkZ
Ti1M9tUwcjaaMgjJjBWJDqWGzkFhsoMxLnZWvru02+lBMbpxm3gzGua9HWtYcWH2KpeUhQk/JfZY
BEJi4uihe0h4zbsMwZG3GmLPXFPISlpeneUrCnE8UfDVRzQ4o/bDr+Z3F/GejYJok3eLiBShag6g
Y+sqYlnoJ0arPKPz10vzozPD4MjU49EV/Tk2zW7vd+aNg10Zwq3p70TffcYjYaLWzDpmx809+9fN
OBkENdtoJCtLfaPR9ixFSeeIoAzQ7eaB4aQBdSO3HsWYnkNHjuuq2Q5W7LxEFd+D/kIz0kc64D8N
Y6QB1a7YVsn2w2HDsRJEyMqkvbHj9rtIbYF91984Wgf6szHAibsfovUv2MqA/mtiW7cxRBoJpM/K
luWQ1Qe6vSIHb12kkCVYtpgTgp5tWCagiK4YnDHLb2HEWDGw8bzFL8gFN6I2VIJCl4r+rIahXWtG
dJhxUUhNzqtaV/WmY1e8qsz+0BL9OdD0a5pXWQ+fDY2UdUFAUhHX7PEMfZu6ZG477NvCYm8EwXuL
Q8xTiXompv4JCd8FI/tDkSdvWWm1Htvcr8RMfzjUxbb9YGo5TuHZ1Z5J3jrNc8h4zbFppwivA1Ec
JaAgoiXLKINZQ/TA0eTlhAEdiNl9I/bqnWR4eiwyuY/QPM9DG4OFg+A0ZXCd2rBfF5n2TegxEfM2
WQdD8gEFPkW0whiG983No3ctS15DK724FHEIOSDd2hEO/RwbFmnZRUszoAL2ZThHzacr2DB2X9Vq
QAZcTj/URMpjAtAUVrjvPmZO/6OK7R/VAruRLefxIEMnGftYBBE5UtJw+gvmh8qYhgvyYAkGdXH5
zDhJ1rljIiMfpvaAkGG4sO/Rz0AiVhH2rmxJXQPB2FI2jE42XK53CWPjO1rOHrcON/lFl9xVLtSF
5c+vNyGa7zf6qAo4astTRDBVCDuTt9ffukXGQqvrH7+eAXxs6hUAo7e/rndhu3ZgjZ1/PbqbmIcq
XXrw//nw+ZKBCTZi2F9vg/8SXBpFIlxoH8ZpRIJkcmCnOs2DrjuD+gJ/3PyoTFKTLXPcq54T0UjB
zon4e8dxl/n1rlDljwBsTk1vRSVfQJxWeoAJUKXzXujuSZLkOKFcaQeowjB/0nlXxYhuEBm8z1Hw
kA8kpyclmz+bT90nX96rtfi1arWbyqSDm+oGeviIZhaRPOhnh7Wqi5+All6z0NI8rU0yIAnpvRMi
vzHAGJVOQz5TMH4oy9Y2nCAdQJWe4djJSd0p+pCTmqM7x3XOzmiNd6SHNYBB/JVu6Lf62IZe0F5g
4IxEZUxbvHgz78ULmDjB6j3Ozg+ZnW2tAODm+OO6N/2X2C/QOkoIvtONbtOr8J2ESqxHO2CFfJPo
JzAbNhkldjpdd0Id6UUFextY+xzX3S56NCcUKRrGQBA2KE5qR9uiwK48snzIkDtVaiT2sjxGc/9a
OYmB79Y+WwxyvanHJ5oLkLYGKJsC1aZN2Cat+xQ03Cx+pjbptjHIDiiKDeqIMKwwbxUEr6DlvEkj
SIpt+q0IYYcFCTulNnQZyC+5SSrm0FEEXocKmJ4Fi9xahIgC5bVJkQiiyPgSGWqAGvnbuu6yxwoe
C/NY4NAz9irkG2TY2OAqpRndUuPvB2gJQ1Rk+4IAmIQPgoFD+x42HKOlTZ53AedFDiSOgbOHLmIc
cyPzcvz4s1+yHDcl51oTwpqVTRZdivRowqB6sMzkYFWMYgPKmqTtPn02BGWDgoW+IBMGvTtbc8RK
GxdU9VClExnhARMzrhENj0WRpcuyxjarL74hhos9a3QgR5ORmE5K25VVwFoLDWftB9pH3wffYq3S
NmG7QIUdtuOwl1dl0dZEMLPjSYLswiK00bROoSOK2lVtkvEcJDR/YpiRGKU5ifFpozg/kgkxboa6
SjZufs/Crh7TFhJb71D84Y4BnUX1PLE2a2StrPhOEgrBYA+c1C4HlUQqwPhk2+DhK9/sqfhhAIs8
Jnm2Aa6OLaK3HkatePNLfBbtDWUvkIbUdtaJap+F6woyW9d9lX0XWj9vgkgnFAmZH7iTdappXgNe
zyujeN37NBywQQ5r4lcehjgJtzRYPUwrqBXnJ42WYVzalCmd2640EgGNjI5+2E3EQOhhQCAKqVgy
RSBoGZs0guySk1MtZkEqbfs+8yZXCatK0oUMneBnrVgz8G1jeoxHQ1C00PJKR7kxQhIWgO9wRMG7
m4exeujD8R0WKQzmqr2FV6JvmQOiWyH2jCodDHXUKhpPjO/mRb0ROnTZzEkesOacSqFx5igTIu4r
p/1Wds4qeZt90wdB5f503ZummqpVbnB3qfHLmrjpcHZp7I3BD+l4dWkd6FIj/rOchg3MMj2P/BcN
az+fhXZwQwfSaj3cxVqXLmRtGncpmogUwa8wLZZI0L4rdOuMTzQMcChLSFQ5R1P6qQD5rXEXGWTV
oTRwNLbjxSqW65i6fi9Nk8gBAbOpiNK3qmJGjHkQGUH+gN6brXPGmmtY43NfQ0SNxp8G/M4VEYXh
uh7oTiCr0JWX1dl7UkUvuql94dQyINvyiqqvFhFB8iDhx15ERm+wyMQDeAICdB10H049eL5Ddk43
WPA/jJqUG8dk7+mslZZySIg2uwHiu9KTsFlptWOtdBhqKwjk38bmNMF62VgZGZL2sBIpeZBUoUrT
jsx5yVyZ4w8nbb6wpmGHJqZYK9MaPoet31mBezcKmZPexLWe5zxg0KWOpWYknwta1mxAwBp3nGIR
dNIz2URa8kVOwp0C3HwYOgQ9/mxPm0xmT3CE7VUginw3UCpOFqC3YnAPRqoir+4EJVtaQDZjEkO3
M9h3y/kxjYxTHEWPIWFDbSoOxWyR5BYZJsMt62Kb/SeOVMliOz60MHuaJjo7AeI1w83dbZ28ZEhv
2ZIRbDj6tKMa/LRstFiNdD8lD4ypOUcYXSSCxwoYDKc0YAJSFwiKR6O55ClWr5hlYErb58hEa5/5
wxm/2LypAzJp2BrS0Ahg2vG4Fnv9VRbO775CKVuR0UOhko8lQzod0E2p+e8ash99GT5r0zYrfsZM
DuHotmthB69mqNHGq+gfDo81I4QxdmkIYH7bJub0RJG86SKBtaqsG8/uDX2v6awwaNhLOM4aI+ss
HU8SPzehHp5qQv8RjJL/2JrLsjGPEx6t1n8MJsCVi5HZc5aryO6ScyzUTtC9XDUVg6lx+QrlIu1P
ZgfVKCsN+2bS3VfdDJrH6w+gHj8qXwtujFnUjzFx0Psw4j29/tJwmuaxBovKCNg+X+8RNsDwRA9/
8XqPQKv7s1S+d702Lw9rk9XL1CXX9tfb0qgxT9w/WF0f7Xpbaw3sKvrk9tdfjYR92haq2+vV6w9D
fw6ESC+/3wHvVtipZcBqZ14j8+IUCPuzpVHy5CKPQJVRq51fz86TFlRvxkQK+3KHYmiqJ73Rs32A
gOBf30GX2T88gpu5n/3yFIamsn/6FCh4pJjLf3aHdrZ/vYbri/wnj/DnO/zxIrt8GjbtEh/N6aW8
DwmtLZYo1qgKu5sUXRLSUaN+UU2vDngddAYF/JbPBsmCLZNNP5f1S18uslYV+9vrb5ULUZUDOTzk
g0WxqoaUUV96CGUNv7Xr7mQfTUSbQFeiC9n8BLK7Ndg9kxVtfBUhDwXLEBc+OvzaZkJHqwmqU0LT
haboPpgyIhmG+NmKbfJbTYt5HvzxNztHrxTg9X/uLAJiFMKcxxJ5jpdJTZwr6cdbpGPtHTg8UsV6
TGemcMhVTPv+uQ2JSu472hCp5vTPcK/DmxxjGkkB/NZFMX3Lkoi9dblKVxbSrCnf3Trqn2t/7u+t
WjxcrwknNs9jFJ2KrGV+UIv2kBaSgG4HhmHiMPhBO4EzUNoprITlxuuPEtdslnXvOpuDF06pYR6+
W07pHjIbHXaV1NW7PS5DjaGoz/SY5ZnZ/o/r7fyzJBx08XwolrsZrwIl5LugLjy0FbgoLXXLX3+s
T3N9HguK0C5zYm8MPSSU7oX/eth0Qh/uynbM9sr3aS+4i3AuN56TfjoZKE0aCKlkiyI8bgiFVl30
lpFr/DgTxOIRMXKrlm2Ib1BZBVG6SXtOjpM1ZKf4qzFA+6ox7J/yItmCDG09kvLSIwKZTX8NAkHT
64pknxfTxJ4KpWwM5MquSt45JE8o4HKOxuI1MEyqBn9INzZeUd1hcuWrwNwFdfk+B/4vh+f/+BN8
o/n7v3P9ewEDC4Fx+5erf38qWFiyf1/+5j/v8+e/+Ptt9J3GV/Gz/S/vtfsq7j6zr+avd/rTI/Ps
v78677P9/NOVDdKYdnrovurp8tUw7bq+iuCrWO75//rLv31dH+VpKr/+49++F13eLo8WREX+j/Sm
xQrzfyc+7TDhgHv62//6n1X32RZ19Jl+/fWvf7GfdP03EzeRIYSNkxQ2B4/7i/1k/WYj99BdcB3k
slnCxZzzO/vJ/M3hVgu0iCHUYhrBDvM7+0nTf5MOQB4XsgG1FhMN+78Df8Jk9Bf3EQ8igKsIyzSU
y4v8i0GlcqgZHRCZs1Q3WaMnW9fBJ2KauOt6S970Oey4o48KEXh8r3lxchO3evluteOxF+1jlwln
3wchUdtueXQwbKyvypH63LBBOVyldNNIn7sjMmsBA7Kr7zAhQIdGtqw4WO0YrjPtXQs1/FWkUeXp
z7BPJQnI/ZLONpEY2Y17woSzra5i68JIGU+TOmus/emyf6SzpG+dLEcfLIVHUPVwkhhESJYio8Sn
d9nbzj0cGPMyUnxA7DRHHF1MeOpMq7GQzJwxSR+BD6Xl9TZFYVDYAtLFwkEpkVhH4GKxL+Pf0XUI
3zpgLKMBvJYWv4sxjcx9nk1rDTg/OAYWzZeQMxw8v9XCiDnAWW3S7EsbchpBnXPpR/s+r5ZUlOUp
ehKHNdGJNS8LZ3JmgkmpsfiBH9Xpumf0qKZu3qV68TDPzksp8fpdNWlTGqFE0if8Ig01NfVlfjPK
9tkZulfDJpLN4W84bfm4aeMQEWYawKXVbodKblu4s6cUTeJqnp+uj1aSndml086nLwl+HBdcGxkI
sjMflmBSQc1liwOYOnghIrV8HeORzwbz9NWWV174HJv7WqeQNpOf/WDeXY0eNsJZBohsF64KCc32
vwlNQlPXYeFmAWpyvY5WmbzUiRG+yfphTugKuRgMNzK9SX1F5DjUPzQTVDOIcNY+7nEmiMFtmc1P
udVAbe1GxEqPpGuoh9rdMIRX+7qzPgh3lwzrUyrsmHZ7ZZSSTE0Urjlu3F00QaZ0S1yqyGUKWE/y
RsU4T+IC8DTbkHkb5wM6Eaf6uBI2snD4avFOn9FE70ubWQKHMKmVuo9vtMy27HuKg6tejLo2/pUn
96++dgzcWEEtB9iIbuqGWHzE/2CyJ79EzzsT2OHyciOnDncMCV+uUpQrtEJL1LEHduTlCyLnajoP
Fp/GP5zhzr8MiX8jCONcRHnb/Me/wSH766kCn78jMbmZyNEcnKl/fh1q7NJCh03vl+1NYhXfVOLE
axStl8GPX8LAiFZth1MVMwuUrNDYDKMOpqV383XIPrwcx7c+cSDWpogj5uhbDLops/wKN4ZqiCCK
LmQZH0Ehr0HQLLHC9wXDIzu7Y2dSHDUmUUd3+dFCemNvnd0zNvDXYyi/AhtSlx26a4PobJRLzosC
zFsaZnrsWjRiyNiy9bAkCNVLglC7/EjR8uJxT74SB83VUNc+CDu7hyMODQ5yaMZAa7kEoHTYqSY7
jaDXGeM9YoVDK2IlxdFMVX6Mlkt/XGX/Hh/H++utecu4enW9eL1rj1CWQ7X8wHLEL663mSjY/Im8
zCGiB5p29pFgvW2RqXhvIoI7dsurvl764yoC+m3o41FXa3dG0iGsB0EbfO2CEFmFzfh9rAgpT/VW
20HaP7qMdjhwGzNBFiKtTS8ScqO6FxMuwlZPuhnhcVKufDVt2jSHBz+op4RohlVLSbFPSvJH4rA6
yl6WR93py+MfV9PxTiZC7h0nJy83Iz55Wn5cL2HSXQ/LVC0NLHGM8oEfFF3Mx5UCS01Ct8yD9ni9
9MePRJobo8zEfkjIYO6rYaNU1xyvPwrXfYgZ4uzK2jkZA21Jm6yQdVbYb76VRVsXl+ixczJXrIPQ
JQq17z9zbWo21FnYZ4jhJPZniUifqir0ZMOml82LfmTupnu9nFCYDm9FIIgeSNr52JZIRfyIjtCU
++YR3cb1Zot2LnSSKEfkMN1IY6J1FNFqQxUmPLdIplOgkcRGlvoBFBkUqHwJGLJcQp0yThZ2nPys
65SoS/6tcnkbrBo45+p6fRvkWs9zEi/s55yBG7yiE8qCHaER+o4MGT7NgvREhU0gWSGW62iU4qDG
CrsbrUjtmpqOjQnZ1bTs8K413svAv+mW77ujwL/Tx+XiNUsLM0zgGZNmrmzG1MxUnArqN5d0K4f5
9iDDoDv0LZ/apBmAUo2PWNBupSjl+379MSxB5tdLqaWPbC9Q1srlkPjjF0Ha4kkYtNwb4OCABpFE
AGa8VbN1lPpArsEMYTWYu1JfD128R0c/765R9v3yObnXvKbrdWmNWKMHZ+uOrFOBtI5UJ+net/0d
TRf0iYAfodYQFuNHz9e/0Ni/08MNkwxWmIF2kScydO1lMr/c3JcbnUTXleuWd+PsaTSX1Vy/Di4D
bdTCKkRX+2in7jOxH9opbS9JZwBEjT4QXMO8je0ngGvE4NJUHuKcCBqObQ/DIH25xR9fCdObYH7n
IZ5DHFVAvKAFB0bgyQjwUNx+C6VPsHOSEP0IaREhD3l9UHNb2ivNxupL4lYGqgE9irq1hT92pweZ
tR5abkNo63uS1Y58KoaO7J8U26dIe/SNjGhZqQ4BSV06wSgsrMzmLJtnqti8mPn87Hdq5zrz95xx
V9JgjSGN/MycjkSujIEpPaI1CSf3WQz8ZrDRVvRasSkfkTkR12Wn3WWKFY30gDO7hml7ZSXae4fa
fUcJNZslYLMR6coUjFRGdreJRqgQVAa/LJgpLJAH+6QAim6mzLSOoZ6QR9HgH2vJOCdT4Ni5xGxe
65Gmi8udFqTTmomptcntrN3mWa17ia7LzTLKWkxQgP6NShHJqOJdC5HhFAqyH9NI3omovqHym0L9
1pgnuYkDDQ1ZmMlz/WE0LoWPY0z7uhYQQxcA01BPeCppceJOedAXHwrrzPfBYI6aVgY5kZMcSRc4
GFYa7cZZe162gFs0Zz+uL5d/TT81lbNN2LMS/ObySmxPBxZ6SMPgOadA2EzoEjBQMNJHjI0+gXCH
kwramJDGvS6xOlc5YsG202bPwWqwQV3PRrKRrpeh1r06iTVqMC2qsz2h0e9+lju3QZZ8VIvrowqj
2UNGk0NY7e23vMJTvTejPLxrkMqs/BBBVCIxEtppxr9T9OOuEeORCWJywwb40YiQP+gjbk8/yFKc
BqZ75GBhPK5jPSVJ2sC9w3xDi17tt3Kyd1ntFyc8ackGOi7hU3nu/CLqVboN/xmN3/W9ukL2RGqN
m6Zvf8rwE1wN36MAgVIU36T4fE5lQv06MofLCvNE9gm4IK3qjnUaPljhsE/dodhZAyCP3NKdvTvq
xaZn7df5fsKaftVpp4zmKyzNdh90r+TmObDUxXcfnU+yAGoLJM9XL0lzAvkPqYquownI9jgu1EMl
sVqVC1FqLgcvsWq+d6p+utZ9kQYQvRKGcag0PjIknK+Kl3Mb1h96sM9DQtcQYcz7JMA/Kh95ZeG5
DY/djI+o6eqzyOJqkVo9lxbTwIhWDeMNjGqjDadNp2k7vjrI+pk0T2yKuufQinvK1MpdycJEoODH
+wkx1KrpkQDL8TDOEvhiWe0n9o8rhym6lxVFSzJxvXEaLOA+3mrAOQzi9lWAGBD1oPnkxIQHxERU
oKjekCLtqZoJ+TyY4XqU4bcuJrWS9ArSkhPdS+OWQAOR7cJqjHeanuO3Ku2fRCSPuJ+jbWjhe284
hICfmOAOf7iclpMhGe6IfqZJ2dVHO3G+UiAtTdUeq6D+F6wO48+FKJA3A0yPLuCBcm5Xzl95b4k5
yrmsfjSW1txa+k9r1IgxiW5DJPmImc4MlbtNKqM7Grv2pnCKnwJHCaHdn8Mi6q9QYrQLwcSKxFsc
mZaXmMW+YrK+quqg5NuykGjZflzr5//fSfkXnRQFTOm/6KR8fvtz42W5+++tE/mbJQwTe6VlWjqw
Qev/tE7UbzbYEse1wCULSziKHdPvrRPQ2AYUFWaAEEOUwR3+aJ2Yv0HU1em4KANK2NJ9+e+0Tkxp
/RnuwfcQ4YhDS0+ByLXZn/EC/3FjNs1ggfg6bfTJxinE0JGtGg5gs78bD+3YJ6e5fTJGd7hp2Emv
xjC9x7aBYbaw8WKXbDsQe81eKZg1ZSzH2iSOxtwXj13oHMqeBKoQNmFJ3bA2pveuNFlgpBVuK5Ps
TDK2+o3rW7QYcGLtRfM9G7I3JyZYNXCR12kD6sG2OxauMt9Sh54GQZ7W1jXIlidKDZSUUxEpgvGC
gcHwA2tFhJycUyK2Ka+b6pG8b+JrDIl4tmDO5XfDLSGn7iYlM8gtS8ebazJv64r0OBLe7zN2jtsg
tMb7vhXPVRTUmGvH/KTNxAVVtgCh1+km5AJcEnUFEzeVxc+SoUvgiLtJKO0usUNAAkNsH5Kwv59c
ZltmZ9DRsN11Nc/FbkBvTXPlksjmMTZpkOaCIUTim4KDOlkjpJz2VucmryWeh2GKzpSlZGIG8sW0
SBIsE6oZAz4sGshp8WeFGoVURcQ7O4P4ji7BrjNT87askBFJ/OqIHxlMp408IXu8wN83n1qdCJpM
2OMW3gh/ZwyXiXYG70cNNQd5fqfE2wjDBz/aSKAe4iQitHlchtuVMoptG7TJk27x/+f0im5KrZaX
NntqAu3I5GWVDiW62qoBtdXF6a01BZ/JFH53EkvQ0vLv3ID5sPKpvkIM60wv09dQFeLGdKBB9hbq
suRgODSpRzYmpNRnM0NsJwYpG7sbvaHCmfpi01gphjnV2oiDoQwOdj19L7JGfGsbgsL4FnLmJ6mg
6+LNpNH50elxSKN8jeSibmUOXyW6YLVk0ujWBwjHn0HmrP83Uee1HCnTLdEnIgJvbttbdbda/oaQ
NBLeFVBQPP1Z6D8R341ipHHtKKpyZ66cmtZ7kVytGysCwtfDH+DjWTwPRQLtMurrha1F9Y4xUgD4
YNQ3lKkAdMIADB2NAhidITjFC3wyMDvo7AjI9rPv0vv+x651etUH51JNxaH0gEdNkufXGS0JqjRK
d465GBxgzE7RlJtRcr4KQOyQWDBXjtGLdWNVtCMZyQl676roDfkE9z26G5wQfDOd7qDQmLZDMTMC
6rVz6yJoJGQi+RHUHBT8BAv66MMAllRaevGlTCMXPLypr1O7PlITH99JCcS0EDkdU3VJhzsyzTIW
UfWUyzLYGePJF4AW2pZor4rxyBGzfiJ41xOmtN2dPdHzhI+FU5E/wSK310WBziNS/VvDJXetS1L4
06Mc+oDs1qvrRue+7cnrOi5k5FKSHCwHGlZShvOas0dtdDZuCSG5w4iEu16sJvWvqpN/rtK63WAd
WqZOCxen6iGfxLOSjnfIWh2ySQ1TjaDsRI4Fs9lwSUIf1IblqKVNE03Q9nutcXalgwaTUuq8aFJc
apKwFM4lk54Xk5gMZkJS6Dk8Dl2uelPjY0dj6AErW7iuu+7c4mBYDWpg9jIFZ9wfWOiIPm1aydhZ
kTk7QGLg4UWT2GjZ49Bb0VlF0S7pbR8SAkN8R5+8/YDjOmS/sUjQcpbYbH40vfgdOL9ck9x71wWB
1xR5YtnNE+ySq3Ed++0b7a/WMRcGBCL0CqH9eFnJ+BuiANmRYVubfbyr4+EG6Lg4KoJMVUByvpf5
S1BDiqjauuNzstTTpHrCv7tIwQ1USWC/SOTcdT2DGnA3qVXU0z9QONWxm2izNehrWSlnOkVde7ZZ
BW++U5NydnJOJhYHZOXOxwK4SR2mXtwLHGmreKOScCRIalxSwzVWlaPvGzf8KQke+x7Wpl6YYqvG
5lX5LQTYpvpXVggVSuNW0Xb2ASJyRc88RGwPU0tlJ84NTLqp2uQIqjMZgDw4Wdbyj4pVkxSvuu+k
H3mSLkbQISvDQAxlpfVWdAv5iXEKzdrdjF1EPRr8bTxOQbhSZJ949KcJzKUpC2yH/bCKMS35pcgP
cAkkzvAOs7iIL0XXPtg65HrtT4xBZC4Of19irFg+Aa41kYE7Lw7SHNVJKF9kCTi6zL/8+57aZQ/K
wySw2rmMXuPuXRXbNHHQVOTNUDUmbpR6xL7gG0Fy0+M57HTxry9jdY11Mjy60INl19ABA9Lv4Nrk
gtDBnnpYJCu7gJLgTQwCpmOqtVjLlCQt1NbJgvtmysfc/+RuyxNixTyiloSLKkgP+J/nrl+32vkd
FC3pa/90NBCcUA6zCQYNCyc3v1GLrAv49GoXW+1PbDYwojgTLMvuPoWF895HyX1stWkZOq5z6iq4
anqElE7Mm07lcm7+Q+bNMCy45gAMyIl/6kqbNn1WqZU/aLxdph7uZctJfYrG/uYIYe3aynpBHkXh
ztI9VClOiKPeb60MFrLfERYpXWh8mbJPZeDtwwA5Ns6YmOAxRavi1jV37RF8Cl1kHSpvIl69tjF+
/d7dl13DbFzuQx3mimMJfR9p1mYoO7m2Jo9Ap3CxA7blr+pFe8Ys/I6ge5wcpCxnqsj+5Y1cF0cj
DPFttdjCqtI+KRoezZBGN9OvH2yT2nrKXQ1UQ9OlpBJVJgvrG4kF4w4Zhk0RM5ZmzMZlKKd0R7Z5
WztcZLE0jnkOq2Tw7OpQ+hbli7a1dfvewtZjNFhHxn7hD6W2DtN3b6yLhakbyU4RWsC1X2J8wL+/
9RissC9DeTEJKq19DXCL448cD6pBbE2/23VJzciW1MJVaqyBEKoprqiNy0Q3/VbTnTNNPPVSATuY
cA3xeyrcmHYzrifw+ANIedqCvCWi8EEgbe5DUHqrnnEWHapRQ4yf6XlpZuewE4T6PVK3VEeTC3O7
U6APL17D1CFE5Ekj1NtYYVPwIwUcZ+zvGWgGpozc+xrYEvT1DgezaJas9JgqG+vfQPQJawoZJmUr
cM3FLo9lspCtb1yjcdVPg7cUkC0WeYszEnLasCRMWqx0sY0adiGhJ4rNQNRnpZvVktCnZ8pyK7qe
f1B1Jn3sfAnyx2yMu0NYmre67veOwrgfpuNVudOTx2h8U001Skgy+gudfGkhE+5XmjNzlPMH+i+C
G0q4NlkfQaZXrJ/GrdTQJDKwN73ewlEWAHL8KTomIbcFK6LUle0b6oYPSzWiuhU8h4b0+5FiLV+P
CSawLgu4LdjmucAQuBaySkEA8Ul3LbWzB5OrNel1+nhzteEVP7g4d9/pvm2pXnMofe3gs7HaHkK9
cTYAz7SSfgmPFuFGM31McvophQTy3LLO2hVNVvlgf2fVL6ec5EEPmZi4ajrrjXouhUzwcjfjRk+D
dtkiUJoi2odJRadwqIEiNcph77Cahi1n90kWzTXHATL7k3uTRVf3pPVsoLJkCD+2xp3GL8LmroL+
hWrr5rn1y41Fp+nZyMzmIJaRgkNU4QizskrcfDKqBp5nv6DFuRh55WSLQ9HrOtTKQLQbR8MBkXEh
Dtb0Orbhv2Rk/ttIIlA8sGVliucyH84krNtFarABr7ThrodFdUggm7vAxBa0vWXUp3jbsDNGlHwC
71aef0vh0F2c7gOMD1xPXn/FzfUlsuzogeNbBA1hC7oecYc6/kW4kLLpmqWSeTHW1UX5OWZ2yljF
OHBiT7Lnsol4sQoT62BK4atfkuEbfH3vIX+UWtCdMxpAF1Mw15TYnbPzdaded6rHV1fWOXk5GyeP
xnpnVIZ91i3ZQTCJGD1RT98hW02W5P7rwYzq2v7F1YJvOn2J55h3ibzJLhQPTUo8fcTJ2GrqDa/s
tMUWpraGPxpvMyY27EKLpZDYWu0mD1PPX3P9TGySybmwuEPuy/U1OF517qN6r9hjg3AKv2C8vJdI
la7rzKi2lpMNe/Kg4gwVlkAliaBoDC1YodmGqV1vbUZuuuQ9Uot3IKkoAcPuMwxaTuKSqHEv671W
OS+NWz8yzrW+ExlfowFN2NFJLLqZ/uBDFDNCKjPc5r3TAoaaBPRvmiHfhajzd6usp7Xu+NMy8OnJ
C3yw32AsniNBpFnRAle70lo51OfGUWFtp0m8mLWjPYghhfWKlZaANoQwsyGal14Q4t3dqLEW+vjm
1kUcFCutHw+W0ZBSwIezzh2CdlFzsiqXavhYIEiV+jkAOS+MJN9idcRnO2DqZgtM+xqEo7x8D6sN
AkJ2jov4xa44LI+80aspYgIGJJ8Bvw45SxHg952SxrTBu9SZy8jcnzBo6iMFJhGaV6NOhJq0XRO0
9ip5zK0Ju2rUfCLrSUIe2dMgO9ISBEmMTujrxK/9hzazXu082QCFslZZM3v+45jmg7y/GKLoDlov
J2ie46ec9KNoyMi4dletHG4dmju257Sapn2r1Dk2sxoaDHAvqhRoIPbX45CKg7RP5Bj1DW7qFzbu
hNTgx5z8OeGaxna6VBmxKZ+pCCTAyVuHDZGzKY16ukyTjRPW71oQyhvWQNMsxgeQNIwUVHS26pmL
MSU0XHb+ZGHWNvyHYGy7o6Hi/SgbPKzzj4BZhEsPHwEVBpk4GvMXojBASoP2XG6mYgo3nVEQFYhs
fPwhYnMwIWwOPoTxFpr2Jiqwr3ld8eVbnXnk/GHeBLnBlRPRqZ2EOvNkrT5jIR0XiWfILdlarrsw
1I9K+RiuCmy3RcfGuh/B0MplV7rTwa6GZSet8pDq3Rn/sLUvMARYhXkiTv86AmfRvZmHSEvCjlgl
bvZAnvSBKr8CP6xtlOq5U+NH1OGzgmMv9sLB2hrEYBw0tsExKNLlQNnvCrAckd8sTQ8q829VSITc
CRElqvKpTfvmYD0EHh8OUHcY/adCQvC220PBTS+3/F87a+EaN0Tmc9YFMAuccx1R2duOiBO+YwCW
TmszYQMbZP64wtB3euo9AYruDn9fDBle66G4WcnNkcws0Uj6BXXg1W6AeFY28a021/jEEFU6P7no
binXLcCShSHmZlS8IQDQSEdnMaKHUWnFypSth7NEsOgm07PJB3lD0mKaSxKZhF2dVlWPWgrdty/c
cWnUDal3z4HQM6tFEsqhmrSlLQrCp4mF7myG1mqy6Y4HGVi6IniUUftr1EjSYcwONR95rHFF5SDU
v0Wt12rpp9rB6LEFUHfy4wbZpy8krvd0yk90ZRcLI3jmRZg2RsmfsVLNvTmj89LWk7G3+RjwzkWq
PpYmVnlhZpQKqyTfh1VIP2dh7BRZgo3HnFa3bmqiPpWWHrIGdvUIEACdfcTyjw/REVxpRU0HJzHd
ShgsPpAbV0loH6dw+OGxYwIipilIEDRhUe9bq2HGqxhzhA063hidAtPI78Ig8ZC6y0b6350M3guG
FrjfOT/ZbnGk1JSKkiqdEGaicuckAOhqGV3M/AiTfs5MJWy1pX+2Qo4wGFk+NTt4qcf5GIgjdj1q
F19VD2zMoEvG03IEFLX28+LCjOvi0S/eV4eqmXjlPfb5k8V6k0xvPGYA6N14twtpr6ch/y674Qv0
atiwHUxV9ub5RbedxBPGrwoSOu+jKdJyrnWRK+UOpyCGzhXVwt/LgX7wCUp3Rix3gV7J+M7ON62l
ZUxavHJb9O62YUKVl6/0l0mOr8ggxshb5xKJOjrqFWRmnhScJGR7nB8V3TEBFC9QYZV8wDm8GwR8
EsxWz1ga0o0nmEKJcTwkYvi1sjD7jUxc44SUBpKvYU7MTRqSbmms0Y2e05KmkkNs+cu4E9z38c4n
hXuu66HZZIK4o9k8aGzcQLxCEYfzG2s/iaCbvm01f0mHzbXVHOdG7eE6SCrtVOq/Xqd+uavSMJpz
eChJ/Zx8fBbSnZ67arr2wYSpw8YrJDnccY9bO1nMxTsjWwbfBUNChVabIO+61bmox2QXFu6HTeJj
x764igzj1au8bao/wnqZ9n3SMbMBWEZ3s9xIEkOEdQbjIsX42eZ3XT0nfrOuDfIYtgUMhsTcypLN
jfThc+l14hp1EOlzbO4LmY7HtE+1U0K362h295ipXl+b2s2y1+QXa5Zt5sxVQKLBo/hmxfFburIF
ngqEC6BnlDLxKm03Q1aDCtAk8ii8Plwn4HU4q/UXgXe2t3UXxbKjhKQ3NyKxL6VvzrrECikBg3+c
/9NSrn+u8W4xjRpxIy08ehrwMJeo3dwimaxH4GD0G2KPGANosnNVi3MnVwUaWPCKtsy9KCXY4UmY
ZjfXrxdKY62PN+lUxLtku1HK1R99YRynXl1RAfJVaemvEcQqBpb1szG0b+nU/IRe+TxVaPSu2X4U
2WpU9nYkk/AbpuVu1MO13Qmm9uMcyi5DppCNQxAvtTcmncmH3OjfEQwWCfU2eBPTfRGQTPEN4z2M
jCN1tVuiFm+F3fWLasrAhQnBxhYcWcrNEDsZ4TC9uKejummxd9FL/jtqQpZTS1qxg/iIS6cyVr6P
EkVlzbQddRaIXpJocjKwwjnCTlVyiwoUJhnCpMs2AUyNsfSzMPsZ6/ZR/RQdak0QtW9gGTgx9ufO
HDv6ofiDU59vJj1478Kx4RAM8A0z4NILslvkmLvSoKfYVwixYCB+27Ymi59h78qDB9n0PxNU0FWv
0ZLAOfoSTOazFunavlNfzkxL5CzoEfgK3hByDgU2BKFLiS2FJ+7E7iGLFCi+FA8CDX2XQTHJrTlX
LTT9Kx7s974gCNj57wAJeAz0Xo6F/R1mMUsWviLuEqdYu4o0T9aOxvahC/vHqBdcX+GTLoS7mZCV
XF1TWyHjc5SP/QM5pBc+HHRXRuEtFPo7cH8uzoL2QFdChDK5Hqt861TBIaMxF+FNvSQEu/AXhjP7
miw5IVDa2L0moIxkqh87WonzYTZ2jsu+1ZdwibH29GC8nP6K9Ya9Fy1EMLs+MYSAPMmmBWv2Lw1M
5QIEI7uPLsMYQYN0lXwm/bQnK/rc2tUbg69z7fN7VMCXi8JAquTC/rBznJOUv8PerFC3jWJWrRJS
xuy6PS+5hD13UMbDe8iY3gI6elqHN+RzOoRwdIFa8Di1y5mAqXnzLjL8cIiqo8LdtWpE2pUnNJiO
nQ5iah092/n4gxOYrXLP7R8RaZ923VXFtNIJflBYTBvCwV1qNi+OYZg1+03z0LQdByvb/mwHfHnN
oxUwGtay8q2yxWfDR2DNZhkKRGBgZCtfg9H5gUlHWrMYmYyX0dphig/GDNdI/mun+QHxUjxM0Tly
m6sx/8e6zaMfBP9NozsOeEKgPnqEr+8bYN1sEtsR9D8XGTCCFIvEmO/c0k43QgAUNLtrwn4iyz6I
RBwKw9yokpMin9urpbPRw3xDDh7dglApVAGeNeKD9KDsGBlNYZM8lYl6qcbplObZhdvpS+zBrDdD
zv4lkQR11zXrZjszlKAidDqqXyP/MRRoFssocDAa8HrYZptZ90qYf8MQmrdUS4YlWAfeN7VpQw+2
KOz+oeczbkcDKw4z/MhGgUtG+1z4BfOr6lZPHcPsTq30HHYIHaoYX0JjQZv7Pe4LDCYeClr+Vo+d
t3Cb8tk3ub/BwDsEg0gJn0KoaiygZ7y/xuDQLOAUu9TMn317VbAByGocm2iue2am30phOol7AF1x
6K4Sabxg4rMX5YCQimKkAj3c9FKy+0x03mzQTAtSrOvEnFPYE33lQjhfZYsykWaPGp4noqx2AM2+
wtCN1iO17IDx4NEHBRT3NIirQb+7gFkWslLrnH1MmpigEFbTaL+4tdjyqJ9dG52KuOEdmsBbZ/X3
yCNwm/ezIElsomVVpIL84Eb9F+XnFHrJryAXJ6XJe+VjlGilNxHkwMRCy8RG16lMC/zugfV1MkmQ
Gv3JxSLk1kRtU++mYio78/Kf95p02ksojKsyYV1MGXfVuPJWDbMELARHPnLHmGgfGw9QJgXlp27V
/0NMOhm5Hi9oexzVtei+sZXQJ8YItkzILHOV0y9yA9H50XT2jyzB2/XsE4Wz92rShC0GmKVVtHs3
6NZlyZ7RYVgBoH1XRN0yHHyOLU72rHpsHHr4VJrjyaY6ZFEQVi11tazmJQdKz7efm585LQVLmR2c
ih1dEzf33OpxqzE2zpJ4WUbVvmvrrTHQWTdqROw01b3pvf+Nc2/j51fpDuZikpwPhhpqoZmufC6+
1sH4XwVYxsqDFmTeQlfByWyzq9Xn1tIUjPqERwSONoRVK+WL1Xs/RSnvmSyelbtjX4QrrV2lnTpx
qNM6jInMfvNFiV0jBIddWtyEgSK1gfFS5cPdssIn02iBVWJCiuLnzix2elC/4baBbjVVC1/5h/kP
10nwE/rak+Xho0qhExVhftJEeDNquH9mconr6AuF5R76cGmdIf+piS4smJUnfLA1QnuTD9APGJvl
bK0kOGH83Xr2rotNSFZrKnFZx/kEMkzmaJjMBhwcXaMDtSL23O9eAmUM2G5bwDpVgGI0Gh7OPYQn
CqagAA6SIHQ+XbPpKbGyaw34cVECCVtQB9agEqQXhVlukbA3bmxmnPrWsP1vzQggLoHcgdulXhoI
jB4lA0Gyhw72HLneq6ztfTVr2Hn2XKUz54eEZGGRNlNjvZz0kXld+VGE7F3iinNTh2mYk+81bdQd
o9LK5tzU4nFi4Aq/1Ld33H/rhYMPaNE13ZFx3dWqigqB76FjQKF77TUZnG/ob+V6LIEPSIoe235h
JskqxN0bjQNc+XfX4SF7YxEj5JkvaUAo2QigFWGynDcnQ52scH80G/rz9jgH8D7WmA0ds+qWirPl
rHG4PpULTcRKlY7cNrr0aQpxq1HBpPkd/EhmFDlmtK57K2X7xua52yZVuFeCT21IM8mk3bCjRyy4
vPKNEW1QT9dWbULeSVgMmIy9RR8WMBDogPWOIxOVhVxfoTubD/JfPe6/qpIJ0eSf/eF9KN1TZ6l+
0bjAUhnVHuwZKYGgxrlsHzv4ITjXnupUPCAenKPKOZfGd2rMmdkeglh/LC3rqNJywwl0n7EY0r59
UUl7zcswYt0j5t6lh7pUREJh98Tqx5ses7o6Wq3cOBJHnxdg4tJPZZSTwh3krSw6WIjWBIjYiP9p
ozikjXYBIMgjER/IaywW2A9bRMta1luMtvZqCik6V2i9KCO4R5/DYrj6jGPpe2Hj23f9fW7aWpah
Wofz5jkq92H+PqT6iz0kX56R/E6qvVce0wYgc2yVGY96tUnSTYeo7pCjz/OGrUy1sFvIaAPTQq70
KMwOomUf3g8nUms7ZTdX6PWncvyR4T7rneuYsjkpomeYGtvQih595oAImyjzMkRbohdzAlvAJOSh
b4kPFM43pNSZBniuy1KeRrNaZJXdXiHJ61sHN+zSn+yz4XY/AD6PGD3P0gNgoFievYVkrLNiznTi
bbjnRZYiwQ4fZl4RbfDADfNvje4rs7inKD9i9/xE2sUGMUz0PHfXHpW7kvVbOS8ylqu2CuALzJJH
EaN70XBpTtmFMc6Lzno3KT/mtuytcGJ8KIuJTjccJglZoarCdy8gxuSGuwFXziJQ7nkcne9uCICb
DcckyaxtI7AnN8U7u8Rq5c3Rgbpmu6L5WrAkGTIhIm1aBNqoDFZKJehrxLgjrHlwjt7Yqjd7n6ck
Q+fTbiyQTcOuV/yLk8V6mEQnjQSr+Fcr49Y72QX8zaeRh5/+FCPP4nIHCLdICQH4QQIUk4D3CsF5
C/Bn5TqsWQ1sOtFr9VI3203A9U2F8k8fhb+5Q4GAM4dVc1+wQifQ0YIz3ruJjg4gENECYyknK+mh
C1n1uHNt5zVyvpDGXhiq5QsdUMKq7P/BHd2UfIa9MQHPbcutp5gKJmG8mZTgNCRzstPj1e7VUha1
RGsZd5qLnhj0hJsTbz4aJVRsDB5bGf9mihwCPjctVcbO0qnvRHoFXANqsv16Hfc94GbX6MGcMv5w
zLg6uCHQZiivW6T/B+k4Fk1HHnvzHIKJVSYsdQDqqCkD2p2zO68FpwVtMLce+QVG9qgNnlU3DxOL
Eib9VWmDRigB/qwwNcktxOGvgaaLi/mPvHzLgVjY0AH8Q6iCeJlTvbCtqy0a2mfRrSGMnGwGWMuw
Ne1FPaSIaAVUZ67uvijXqfAob3WsnZLp81jjXWmCX5SzbDEUGGsMbYA9q7uzNPtnm/ApT8gjuGiQ
3bLg0vR4tVACAIaX6bFwNeQfWkqgyH85IUIOPPGnwe2vBVaBZaXm21rdcfYbY7hQKmIQqEHhdNeO
Si/sC+WiYLDIKlJ6+ZtrOFvwWZ1b6uC1sr3oDIhu3TW23J8qBRphERVodYw7QOKxKanFmM4f8pxb
7omwx7Ekcb4wKTDJm2kVJem1ScwNpRXbqAvZ8+hbTWNA7VTVtLCwC8uajaKpgsW78SgiNKZsCc39
ZLf2eXCG1zxhkx4mnM3wncz2Vy70EL/PVKIoMKa7EY17DBju20UnFq/BhAriGrhIrf46+tDkOENR
l4u4pTN38pMKcFzAWR7sUeQm3Opp7f7fpoaa3LfGl49lBjKkYjc39iz8Q6vWrQnc9gW0/6k0pruO
7D76jEERtVamtfJjtnHsC/eltL9nbr4TcuNMqubuevKqa4ZLgan+bg7qo+xUyb6CkV0+XRKr+wkL
6yWocLjwbM0Av3FrvhrJtMmpedvIsRcrxSenf6AdhWl7Vdhbl8tdBx7BJG/rdR4ZPKU9lcA+/cL5
SHxlbQtntqVw0IBEiefllWqLF4gkNFlU2SPK8dJorQ0+kmDzt/5p+PMIg4CC665dVLgrNii0Okxk
rewhW4kwg3Eulr09nh2n+bXZhrI9bo+IRbwBU3fHz+JN8qCQNyJJohLyHvg8egVl4hEkDT9rbT4z
OO0tU9aHTHJj36bMfNKKSwz5dpHO+x2LndDkOz+iCR8z65sWd4xybBUXeVDu+lDhvDR/LWXKpZAq
WTFb5OYsuY8RcSC+kb80ucR+aFbeosvqg24O26Se3vOg5waXY2TBcaAL+FVwc+50OO/NYtFZzZao
XLhJGo5hYBg5seOVaxWnbnR/C2rKav57JYOPBVlx6uBSHCsZsBEf1vJ8vBnY2SInrunlY+NQh9+x
aD4qZ4LuxaGrcqd+xwME+hw6W0FIKJjTQsGcG4psVy6h6ZBf6+KWYFHgEzT6+14z0pODekYyJQH6
076xI7YPOCgIKVVzXmngLOfAfIWyaOorduLewprzTUIbTuC+2PLM2ad8DkcZGTd1wzoUKMHs22ao
7vzjck5PyeQNIgCI5DlXFcwJK2vOWnHTj7FwNJwZdJ8lKbFTnCrE0dfYyj61iMRW9xfe8uccVzAn
ugrXelPQiZbGnPYySJuWqcy3A8env2f09yWV2bCWxMUoPtd3rWGuvfkp//elmlNWf99iEUQZnlNo
8ZxHy+ZkmpwzajAPl7YKWevnL3+/sgSr0lAB0KWgypnDb+EcgzM9EnD/fZtzZ4xbyorY/wIBJDpH
I0VGrdzIPoFUnTNjW+EYJJta71+8Nt06FtjIbE7jhX/BPI7Mh5iKH/rAFGRP4nvhnOMz5kSfN93C
OeHHNHLw/G2vINHPqcDUYqD/9+W/b21dT3cG4UF/ThFikICJ0vbA45ipzams5i90GHX1xzDnEP9+
9pfeqv5+4++XE2Eo8ot/v4dD9v/jXf99m3hkH/2huyvCkAGhyG5OR8ZzTrKYE5P/+9VfjHKcE5VE
JVAwjX8cg7Bx/eXO5BxotOcnQZMoOv6czySumIPhTBHK8OrOGU5V+Eu7hk6miHc6c86zMrKLM1Kz
VM9pUDF/cZO6OpjxQ0lMlFDORTdxrgJjNwb/0BAn9QXkIqDRzTIhajoSOQ0JhUzAwME6jm+dFkK0
IqXIRclPCKzG3sQJqWPtSOY0a2TEL5EUj1lspRCQiq9wEidBnIFD0aEg3kBV2o8hyTsYBB/yOQER
EoWIfuCUwbgySUgkc1YiSnj35/REQYwiYmizTOZkRUrEgjqc8joSujBhguxNm6pRipC+9DmZEcwZ
jYawRvyX2pjzG356lHOeg5GpXO7HOeWhzXkPf05+lEOz7s2wpXVqov/aNgKu/bjZdQiMfj3sfVky
FGj79sLgEuiGMzHcgj5taBfTt+v3KtA2gnMeHVyIP5U/NHRhjNnVHPrD6KiNJlp/7zOUo94Ax4MW
R+sQQAjWXqjoveZae0PjTkK5hrYTE1P4tsiRU3zeAgyDblC5uHHUa2+J4tQ67LW8JJFMMewlrBMd
ofrtL7fFrb3HYNz368LTygfwS2lI2BzWZZ6vzc6kTqPWnzDVsnO1boMANoiZLJ8PyGrvf3NdKEuc
aGlolwXtmwTCezh+QfmFOMhobGKCG1eiPiZ4/Zpcs/ZZGRknzbT33jgWnIO7YVNn/inKPGxKILn/
FRY7pritwA+EabOOWv1dWIp5QA2pRM9Nzo3jxas65Ey2F9xDvFtLxu3BSmddwfaGJ1djnzQK51DX
ho4kYvNzrXX+STEiIMPwXzURdhEvbT64ILbEuF8oFe0Yw+b2nlDYzgHBe8eI2a+hDNgAK48YhGhR
cwhmpv7dGjkEhiOdlQHUeW8SzUoxNtxXOU9Zcxm4ZBpJMgp0b5aF3Ik0iplKpNEDkMhtRHWiI3X7
5PT9nuyuc8WwSvmO1Pq9l2G7G92t3ykXNSRKACHlwanEmcYgHE3KcIkv1pr5nbe6d80GpMlJI240
MceJcFIhmEfmra8JWdpethWRijai5U+4DF7JhioBW87eUzdQXkZTb9DJ2QMhDB56RnFPFNuR9bLI
5hhUjy5iFVcPZCK7hRHr8SYkfn90ofdp9Oc+lGl67bP47e8zAeTFXxkcZnfwpG5ljt05HQGdGEX2
AlDXweiek5KsmYBZWvJtjEnznpTVocmK5kL+zTq4c8yfJ0kBR2ra7SrC2LCBr+5utKHjnTSTD22w
vxjYpUsa5/NF248570e+Y+HArDxY1ervAyar4FjPTxSYEvwxW+CAxrjJDcECthu5B80pfYIIkXHp
NQ3NR8dmVzOsrwTgmt6ryrPTY9XQcFc6sYl9Ia1etK7f/PUD/nXqmEC1Vz2jVJJ8ANdaFT1meTSy
hiRyZ8K0XaoqCDd5mxZbIsY2Zt/Ueu7avESg6dWOzIzx9Pdgw9mfQfUA5DRiFfPVFZrcThqOalUV
+fsOy88eKnn7z3dTdtWeX50l2TAElDlJWdJhkFfDESc1oInSfvYL1yUowXcpTdV7K2kfqrZLKJRJ
vbUDq3hZh4F/8lovWLgmUcR2lNcmsI5ewk8iw57oNWoFyWr+y8Hq8Qs15H1ZuMeNl3Bsb+PWXPdZ
jzrQweInTX0R3dhiquC8gDpZHf++GFin/vePTOjx6zyfQiI76V6aYHaMQhRsvI3mZIQ1O0G/fyJk
ElH62a2DxmPfyYj7ZajgjPvaWU52dFQFjG53IE6QJQM+RGXE5MopumP+N2cL60dTJp+KxW2uNMz6
sXpIYc2l/f9RdybLcSNbtv2XmiPNHXB0g5pEH0Eygr1ETmAUSaHv4ei+vhaU977KVObTtRzWREZ1
BAOdHz9n77UtNA2D195X0dexiuNr5OzkDam1Ser6MQxqZINjgzjCs66tYRLXOHB2APms69KmMp5A
i97MAR2TYgD5bS0PYzvTH2RJOY2Rx6aqBdff5L6DA1nclhgzzM7hTcabmqxNdbbTZtu0nQdb2t/h
aWrvGdI/t3UQrWFdR1uvD98ZN87XXCFC1vh1P9MFPlou+VpxQ37bIOEb/f4S80N1EyEZ+JLeuaY5
7Rhs4Fc2iFFUBQq8uKEPOU6fUdlNkBwmdrzxodUioktgvSfm4LNFhCQTZ021odUprxRwmU3WJLwR
5Dhygns2HWO0+/FHRJD4t9gUn7Hx3gBAiA46pky3rdI62oOPgbLNko2Z1uUZkslRZ/zEfLDPrulx
NFvtXRjSZfzx4Qu7P0qTJbWv5nvEd/HZEt0mI89SJqJ+0kP1XaPrN5upXQdjqI5WEWIfkESgDqm9
G33XXPV9F6HEYDukprxauy7W63TC6jGVRbLxbXvVE7X2AnoHTHbQniUCM0zqo3+Bj/LuS9Uf/Tr3
L2bf0+O10XouMip8Xps4u4Sl1723S8zoZGX1Q9Tm+X6cus8IASECPHKkqrrWe7PS1CERbUiAl9aT
xnzgdIwQow4jKvATtExB6OxVP7U342Q9jLgkwiydvlrtFO8sQ6g9ulsqHxU+GwSK1SF+cBI8H924
NHdwertrry79w4/z74y+RUXL7mYJrvInHvgfS69HMPiuV6N7UB1qRTzcD6Kr50shS+/aDPlPfsfR
ptR2DrG1FEKIl+8seNGnwCL7UVnzNkpYxxB9nr0sdd9b1/io9jjj0q9hT/xU1YGI65ukJMvSSy89
ciYJZuswGE69S+ZlD4xmGAgxHTEpnSP3DX1YaNjYgtiyioA7hNdjfzWh4Vxpezo6AHLuUNAglMkG
b9MhoKblG53UzJPTZW4EStHvz4Jy7ZoXeHqKa+/tx+8a4JC72AuLm8HtTtqq4m0tZ3eDbcm9TVq8
94YCDT444VuhhPk28cWQ5r9/ERq5CyXBEFQu8w5Re/eVxkG3G1qE7KyQxbaoA3ZIPWiw//1qcaNy
W/f7uib4zXBL8yYQU7EDcWttA4CI9JMgGmcAO0+j6443cZIxwqpJaijdWB8cS8W7FNndYRwfTRQI
p6BmABNbEdywvPlSOOWbyza16Wz56EDdWApj+2poRYMqGBfDPJk590/1PdmKOgvum9xWNMDt/jQO
5Soe3PzZ9pgAzAy6tDDjr8Q0oTdnlmcgzGxKUKRBERq7NmWyOtXC3NLS0ec54BmWHYaEQoxRsEZC
D/6yzD6HlGmYkWjoE8tXoei/lDa9i3msur3NC40I6G5f1IO/gXOKSXJZQxKeNh5f+OxIm2iNe126
h/GNqrjcFaiKzoGH36UBy/rNiKrrmSS5Z6m0S8ykOsRiJP0o66dXy70WVTe8RH4W7NuKGLbZT19h
fepnZhP3xjA6rwt6zdXulwb46TM9LTKHjPqNmL18F8OavhBCjWxgtPN3I0aYplxK7cR4ajJaPqie
+7OJP8JxUn3K7VpsEUI5r8NAfz3Mn0Hm3ZQCC6BKquraM73wNsUyyizLk/fhlJa89aet1p18n4yM
1WSkhEPV+FUvdRwihjumA684ZQBCN5N8QLIUbYwQ7fVE0XwVLn8RA388NgKyH1k0UAxswc4W9ceq
J5H4wA/4EHl0BegxKMxhwUUBTDgFJLpup7hy2dZI64riv9jQxU/2UynfHLnNhCkfe+S2vraz3Y9n
hRbrgkeJd84Cou2teMT5RoXRG96XOB3bO7u1XhAYRq/F2iiT/msXYz4KJ70LAWx+bUbl4mNT7qFU
UBkDM75BZPzqtKbzYVvcOk3mv0Th+DKb5MU25XBhPiUOxTwWR0sIY2drpgZ0M6qtLYbioQ/QJToJ
SUc8L+HeGFg9DAID79PauJ4LRXM6LYZHYq9MetKFR2iEePXYSuxrE3n9WOp40wZkDjlBYtGGCetd
M5IYZ0bNF3RJ1sbIA3R4rGHrIsaPwOr6EHrxTaxaAF7Lqhaxelw59o0WAB8rXb7REjQ3ND+ng7al
TyuxcW4cGj37Gjkxt1ixleAMXhgh3KXuMHLRBnJMQhD6cuDK2dlgnP65Uf3/EKlPLsi6/7/B/Oqz
mN7+yOb78e9/d5gr+ZvnM2vHXuo44MBsQAO/w/ksvOJSgoj0bIHBG9Pq/3OY278Jy1Km4K98AUrf
BMf1bzif+s01levSQvelaVpS2f/EYW6amNWr30lcx4///i/XUrZN8CsTIEkeJPL/BYTwB/JXOOaj
mc9MqImYQkyDTTmlhuoTNJvMk+WGxgQPL7apN6MKgHjnuuYOHW2R6+fIp8XHqMmdnxqlCMxA3VIF
9UpX0O6BQnN0uOoirUMYNT3ZOljUw2KaGJTipEYurlw1MeFpq0qB2fJrshz8VoTupqJBMFHD1D41
Ft+MUU4qprL/PhHbbF37Bq865JC6/ZHNaDGCzo1SIvSYSsf5aubTJG+Uoqe8aUo/xrpoDeZmakMn
P5UDya+lsWOYg8gzyl1kl0i9mJWaetr0YFPyQ91XrOGFj0B/PXqSQmNtu+F4MxH6F1BL9G1/hfK8
qtcDS14Iac6jfkVbEw19Y9z29JdmvHwJRqlXFq2+/8p+HPX2m4iNovXf295xcLOwLC9jDrqcCjy0
jOWgv1HKGSgbYd1ViO0BZSTujjf95N4OoYPrWg/E8a0TJNgDnr2e/rZFUANQGpgZPgbkME8OTeYq
sBt51SFxIr5oaMGeK19u657Z3qkurdb+kldlrNTe8nOcj9oqvRrKJ7arDvBsaZPIsWpk43ZHEU9W
hXqtVNGmpijNT5On/ZyZG6C+FfpUAYk7MR13X5amG35kuDXv6qiwqgvZwiVNyLEw8UbrXBUfCskd
DadAmAfkP2WxaZUwLtKfaD2kzkgrBSmM9lcs+4ikmGPotjjr3i9Kvcs7dOMm+tFmdKqN6UdTuI8c
sgDvRmkgiboumEtNX5Hr9yCJI5ZZ37cNTXfEmoe7vs5QUaukIC67DySCvKgbveKQZF6GcB9tjp3d
xYFdZg+24drdsc+XIFtEPe1IMhGyznpt1OYcQINiXy+HQ8nwDQaPYChE37AtsE3GiJejHZVFCwJ+
GvLhpJxZTTc1wjj3xuxY+fCcVMrfOaQG0K6cEmBacQ+cYJuA0BkuRO7V+LsZDUm28aNwLqUpICY5
fYXNTFCVEqDbFMj6u7Gua5LMa83AOTQwpewN1bYMr3zVu3fKAjm0bV3bahl7FhriFImh7baZLIwH
WPzS8FZndl9S+Lo8g2ytdLNLnTyd+Dc8Xwdht078ASe0s59ZVU28xSYMjUOm8abRUJdeyfzJmIP6
3h8tgIfgKSN3G1FNVe9OuLxNeJFV800flCmpvWZMYRbbE+JIZvplfGM2shseJ2savKMz9ngjU5lo
D+ZOl5HGFvvTd6duy/psmoKXixwiczoq7TAUNR0e1nVMHI+30iFJv4iNtK3NOyvrHfcq9eY2f++7
jp8IznBphW+hP6FpXU+BB7FMT727pwvVJGtbZgmWx1IaKn5WTmEmkjYO8nHdvqd5GCvg8W6GZRGN
XYWnjgZyGC/u7CRkENakEt/7mBUIPqH+qFWU9qI4zWnnBPe9v8TGYpkW9mx8JoUJ3H3LxjpXL39Y
bv6Gm/hnwCrqX9dxTNeUHgwBgTLyJ0iIL4pRMIHF6EYjAce2KrijfYtwmzz2+5vRi72HXx/xz6vG
70e0JGsUwR+MVdXCk/zDqjHZUdL7OcEEQPCYogkDXUM74i2YJuKVwOnodyMnwXr968MuGMr/Xaz+
dVhLCQsmiw8o8ic8ZF/2taxtDovNIdzCRHHvB0OY978+yt+dTstWjo0fxJS+vXz4P3y4sE0Ny8Gf
gGOM6WISTN16ENPnVAbuGi6+u/r14Zar86cP5UnWXSBD0hYQh5YK4Y+Hk5nXMZcB4Dq3FjZGesur
IXZdDDe2tf31of5y/jiUcjwFg9fkov18/hoh244SHmVhXaGfiswPtyZK4NcHoW75y+exkeRTT7jU
Fu5Pp2/k55a1QyCEyUiNWpx9RTGHX+wRK3iKg17L5xoz+K8P+pcb0pN8JAm4GPqOa8mfDlqo1C3j
ipMYNOMlr+DcCxcVcDOCjQ3xuRtBEB1/fci/uW4c0lsKNSyjf7luzKmZlGd8TuS5+jmH1GOTBmY4
W7+fzP90Uv/2YI6kkBRQ4Hnu/nyToDTNhynhyhHkHu7Bc8lHw4nFiUlBuv/15/qbm8S3BFGKoJ95
mYjlR/nD7Y8Bhtb0EON+Hoz2gCpu7ThB/o8PYkrLshxXmI7yrJ9fWbWnhRMsARVeHFnPiIMFrQ5m
I7/+KH+9K0wK6eXB8i1ruS/+/FECowPNQ9Y2LoV8a7nyqAu5bgnsFSkSuyIyHn99vL9eJZPbwYRU
w+rqUKL/+Xgk8HRzFeGVLarhhYHKi2k3z+hw/sP7Xi4/959fGRzH4sRBrDJ9Huk/H6erWHtFtDxi
tSJCO8oW0YKyk2RT2QOqWB3Mgb1hLBnOYHUG/Wo0Q1Ye6Nd7/qNfj1SWwH2mYE3x0N/883NgO7Cv
4KZRUzo/nfNS1nVvsrVfWVPDlMxOWFjXTLp9A/ZrO8Sbf344hwqIYynFI/3T3YrXN+kcmwcDpbSX
wPaVxOxN9JGKTc7KL//DQ//Xh8O0CAvxXD6hb7IQ/fnMh4np03zhvvUHtZ1wxxZW+U8fDV/adBBd
HnTfdP7ykhZBF7codNAM12Ck0HLfY1v/9uuzJv/yObgyCpKhBcWcDerPdyogKIIWxyVAeEi+le1w
HkimDjJvE2bBuokUcUaU+F27dkmpYhr67Pj6muL5JKL4Pzw05k+MM17Y/CwudzScMEhHPy8YNrdG
V6FbQE/q3LgigXiJIIaAp6c49FYUu1AmSWqUGJDHC8EKtfe9wFnlMoUyGbQzHFuZSNPoPSVbaxg2
lpfc/Thd/wis93+oX8Er9Q+3w5Jc8K9EgiUa4b//6zXOv719Gz7/2LL48V9+b1nQmAD5D3LOVY5l
uZ7PWvN7y8K0fzMpvWhWUD/4jufysP0Lisfw4DceQ89ky88vUkjeSf/uWZjmb4qli1vN8bjURAD8
k56FZXk/v2dZORY8OBQ+ZXuC7/rnp7BkM2qB4BcrFbTh1lFgPxock2eR4pJo0wM0ZWjaBZ2MyGWD
1Y5EC0wB9F8jwCht1gna9rTeek2n6fi52S4VbX0xy6ok39DKcT4hkirS9kvXNzXRfoQEwC1RA5gz
YjUfWmdESh3k4xqF5pe8QzduVdiV7WRqsLcnx8TGrCnmS4+a/97rpdy0+ZzdZJV1J2YfQaluIbLG
g4nSDa9O3u4cq3V4P0IFsTz+pLc/pqFKnogwQM1X1ERMt8q4Hgqc/qYbVZd0zq8VaCMDGytGNwtb
54JznczqS5GJ9mFMm3dtmU9ValSMJbSJDkTubBuSMAYw3DdBbp4rV87oHQhEQyGGdw/vph5ZiNFn
gORfXkDheo7H8YXE2icXwW7+HfzHW21MySuhT7QjYiLc5HoyTx2An33Vtv1J2QXT6bEhGUrrw+zl
T0FqjOCdUnVFTMN3hhblqynr5cfuFwFF4F/Rk2Ei35NHaPUTCJcCvvaIgG+yH+zKazZVL5N7hVh7
22mjXOsUQshYokY0x6a+sgvQCI0Qe20O8U1Kqb12tPiEczqdZpl/hmVS8c9zfTD9LL/WFmVNV4D3
ECJ9qkuaIHXndntN6x7fGwk5Q1t9luYgjuQ2ZFsUV8kxQHmNPtDoNy7yggdfokyNZW4/oOyHQUo/
JHa09UgNQ9IObzOkxN3R0s23ukxAZ1HgrwxWeEYbQbn3tAV8De8GOj944WH0KtT0xSWRY4V334U4
g6ixSR8ZdX6NWp8dv497uTfaL7bApVmwZQVgPzGcfglLQz5MIfi7Kmz7VadmSMw9rVtroJHjZ3dQ
Eq5MnH7EtfrlpqzdbT6E3TbR8WvZMJprixzjXIIePWvOTCjotwusxF2UvDqzNOiVILPjpR3AQMqO
djaNexNGwWrWqFhL2igBBJFr2t8VCW/ooAnKqCAT7rtq6WxZXLIRldEKocXniPlyrZ2yfE5IJ2QY
rj4KUsgZGGmetszd6S5DOpd7t4ShutAq8Io3vAM2s4yLTdfV3iVwme3ncECqrD3z/ESPqETuMHi+
EoQHgSpHrgy/Ntx3U74B6wIXaYKYBqj6MZmhN/mUzHyE/Nxkl6IPvtSB9La1o1LyAlWyTcsO2VXA
NNVVARQwE7OWI2rin2kUxZW4w0O0ieIo2eYGomXRnNCm29c6bB946EC5M8ddq7QCV1fYxDUHV6HD
3WiTkbaeq+77IAhT7K5HmYvrBM3oDaD8tWODbkqs5t6Po36fKK/ZM1a7ol/So6T2bycj9khR7Oud
m3dvwJNXFa0KOHR6RwLyvLJH0ulqoz0VNnRlSET0H2SEE9jP6e2UyJpp736BDnDJR+AniB6sncx4
U0GeIO1iyCduJmS/YapeegU1JWv2sVuoR6fLzsGCTxucYNNXXnh0OuKU6+acqf5bWAffwhmBwBy3
912CTzaP9XkI4kviyHelewHbSdTXNVOZUXjXsx+A26FnuhcTPiLXYhoZ+nl4gGlHQKNGpBUo80ul
yjVK6HLvTxvRNdjz0+Z+LILHbu7UOutwXblDsmsF8m2K/hQX6jFJCH8u99Hkn3IRPhK0BhdwcvO9
XaU4vCKA18ST3MrEZj9TZDcpL3JsfQCkp/EU9eZ77RScy+YziNOHxL3tbbHH74H0BCkspjUH17Su
v0+iidfIYNQG+BVRsKaM161R4//OmYkbsB3junoyyv4uZsLLMgM+Z8htdw1ub1zHicIlEKqDlNW+
S3ooYUb4IGjYABVCkhTle3xud5Ec9wmMDQNUsj/l4JGGZmPiS1zlIQxh302Dc5kgIXHLfG2WtFDT
JVyxAgUrM/3Qh3QmrdRwThoxjqtUeQl5ReE5Smi2niFZPs+OfWZLzJxbAcmo6REjkQK62W4DIUeU
6pLdQfxSG4wcc+0bR7bTC2Ie/cRUKaxa6Xn2AubZfdoemslFjgWtfuvWkNjKo24WLUKQ4vAQ29K1
9jgUdiOYgqeqTu7o6e1yvtM2WJqrtcn0HAESzf2BYeiUvhHE7RDTKm/isECE7F8GgQYrpR3Mx0Se
69bWRhekB1UKrVjl0F0Lx2dEQ6sqjyVeVMCIdYX/qBo+ZT4ybnCah6gX1d4aNGacoI8oEfnKx6Po
uzql694/9wYW0oBnaT0k3nc0jGeadfV1hV8L6ZtP+dldIi+l22ozodDRiH96IIpAxkEPKslhcJpV
H72BmQAsksFuEykcZlrAEL08OQPfPB/lOp4QdgXyCibCKmVvsk0Hj1VQ+OeGGLld7qPGz8Wcg9zM
nRVoim+JHE+FfKBHX2J9Lz9tgFI1sBU8nHJLV48UtnL4nibVkyBDnnNWvSwJbB7uTkdiutTNrLdM
DK77rrhydXd06976GqFF9VVNRnxtbb08IhXTnmfABBqiKj19x6+MjSv8Fbc63q6QGQudVuy8rW4u
oGubjQY0vHGE2W0mSxEUTwg68ImeCTRva4S7lyHva4ju5m0zymbXfZuDsMMQhqweOeIn/UFKJ8/2
iDSf1p1bPlTM8o91l+7A5MPSH5yD6zRflbtnHoP2FEXSpmuTkxh6pMO6RtMGKiRCk2T2gD3r9oyA
V8JYO0Uxl3qSDmk5DX/bpYcg+egnnG55l31lsIHoFWvSKraKF+nj7fZbdGPZhxqnF6JIZx4r8y2o
pLWVpbioqK9XduhncMfdl8KdO4b4TB36M9SV9H7qohvXj1DRdT6k+yUpN6AHnLZpd2sb9UfsbgoL
Sw4vn2Hj4iaMU+o3ujjTIUBJuFi9cipR4l9z1CRY/cedl9Bnr/1g2k17YUFacgGpcQIMhgt2naD4
Voh9WZtgEX1ydUo88iuEULww4qd8iMKbghB3SSqsXxErUC+rsSRnOw1Ma9tE+POpFTYywiKWGISV
EBrfbmMNzanziuAoeOvPgscGUebRTYr4unjIUBGu80UAw8DjnaUYHF71kKdkPrhx9Mak7L4btLkZ
0up6sNGVx+OdE6s7o3E+5rYr9kH9WdxikR3WZoZseFb9JqzmM0zSRXH24HY2Q2mxsH1slgTPf0tm
t1/5TNSBmH0QKvIRPE2Jouwmjlbg5gQbdxfZ79UcZmttRtZN/jYBF0HgenQq8iYG9CjlLG9zNgeF
btOrYiQ0iOnIjucfQFhuVFszLHCaEzxBsbVxRwvMTmU+mq3QWxm4l1ImzeWmgGDiNT7EI+KgV4Eh
8dbC1PQAciPMgkRmFBcjUR0rlfeeLyCPwP5W5QxVcochQe1dp+C4Vm6owp0qm5ndM/yYJESg4dkb
ES5miKZYE1OCvjNJ4p3wNgpozIr1OdgjR97XDqKj0fFwLWNFx+e7luwp9kGVIJMqBvSM+huGh37l
KOsF1DkpkcR5EO9Sr7s+BtPao6wZp3wFA4Vz6zorFwU9KrNzPGOv9ma7XTExO1m1Hz0wjMx3Cv7F
moy1PAWyYpGZzIWNH/y+Ic+gmtW2TaeVa4snvFPBQSn8JfOAktqSmCJRPXbN8E50DPGv1OI1JIAt
L2b8+V1wyErrtnLqm06KZ6M0XsysJ7PVIBW+a9MXZsdHWwYXx0byMs27IM8vyNqJQAHusw9NPJoz
T8+EaHxFV5YwRQVYzxw2GV18sLHZq122H22DQ8tK3XQb5Gm7apwBfXG3M0FR7X0bXksNsTP3jG4X
Wu1WT8OtsFGHFcnzSN4B/L/K4ltGobZWwKZRb4dvdut/xr1xhn2D29B4qCOk1WEelWssJsFaITeV
7YyVJ3A4UFjJQ+jMHz2g0kOnm1t7yj8tgqh3QcakxAj12RjIvxbNvBQ62ZPd1Ehhxzjcg2EgmbPi
5jXr6CMu2Qlg0gGEtqwmMfq7KMvfiqISa10ZEPACsjfHdlCbjDyyrANO4kblfSW4eB13/bF38+dB
GwMGmfzbiDI26XXPd+Nu0JjNYZV9j3K/3xW2xmY4E2zUW8QV836w/FA+EB19biMXswPoTyLQi3ij
wq+o8N2jG/sAfaHRTPYYEGfRdne9Dt8y+QQrBT+WTUAKemygFf49oAkiutxMbbqGex0cTbthvwcP
e5j2ET1oTEW8Bit0PDsTBjdpf+XeIT1qRYUTH2IbXEMYGph72sw4GoR0VszQ7ixn6B51332pa0TE
pean9wx0PVkNVgnSKMguYpssoBUDuHCsYIxB3eow4tX9GvXIF3NPf6WvOB5YHwGr9GjhjOxKjs8j
6sa1adfVVk1ztEoS961z4zvX8IdVp60LJudtnCl70zPhWltj+FK2AchvAxBehr2bCHfOoOm+DVp9
U576Zo3eot8fd7YfDZTJw3xM1Yjm+N6AV7cii4Ui0y/mqyoLnoGAX00hZZ3tOQ9lPKBFtqZjFQBo
AVkXblAFwdViKb2B/ACqeglB7p2ajRcpgmNaMcsMSnapI2eMSMV3FOCnoqEEdoLgtitohBDa3a7D
doCU3ywyK/LfDQcQyVCfMs9TW1zQ+Qo+foOd/FBPcl3JDltpCPGKLh6fpCnX7oiXUIbiIWuwDslC
HRn2bbSvRt5f5lGprsKzXKirwDHfC1VLUpxbUD9Ow3B7DgdajPoQRKQ+unT4RNBu0TPcTGUI59nD
QJx3xAgF0ZUr2+UKzMSatC9Uf/JAGwSXcoAblgEGvrhwfvJaK9pWMRIqqgeKQQskEfOSXSmRNJKy
O/ftAwiLaNtSsuwmisSLE6TE4uAFQF0O2Bk7tB1QAMfWQxdq9y6B4JZNKC/0pK8aIqNYwsfgjACU
kro3LkUixLVsaRzYyXiqZIXrb4smAEwEF3IvXija20PiCWh42GE2MPfOfq15HefWAX6rty/I8jzh
pV3nqr4NMYlvGy90Tp0DvanPxS7tPHkKdlMn/BMtMNY5B8+uwRkG8Lj8IqxsW7nlZ9MHpPnieC06
4p5gmCwGyvsi8nzgy4VBf2actwMJ6mgFZbczbDdaJwtg3nNwDaOKPqYe0kmH+MYVENgHQ/T46Ylp
B9j8GQzNVYHcdMUTSu0B/hKXUw5oczv5z70y7a3EkoYZiLK0Km+bTJPrndOdnQSiTpj2GhehqZNH
JvcS6ZC61U6PS1kuG6NxkTfrVQWgBXEQyySti8lJ76V/N2BP21RsGFet8K/jmkRARNCb3sTpjjeO
6f97PobJg89mMWZqpHAkbOK8jNcDyE6WP/ZuRtxixO9sLGN1Pm+rrngF4u5vA5dnTpY1DvHJfG+z
Oluc149djuB3EotfuzhkFdCcIMmhBrnlYre2py179v4mlexVkWfX+w6vKnYIxwcErFBIWuJM3GGJ
pSRUUCoE9w6O0qJjDlGmZDzk2b0GS0M1IyFRAtkV/beySivsxK1B55sqT8hdwoJ7xFGh2bmTOhyD
qLHYx+J7LA5x/eQr/bz0Ro86cMftULEczuw/SZQc99kIlTvQTgJwD2/YgKQLn6C3R5nGENuYkf8j
UVq1ecR8BInKtpq8736en4WspmMOdN9o7B0F8pWl5u8e8mI8PZAfAUbMcj3aQABwfBLbzPOzG82L
PwTjOu+Kby1hw5U1viba+cDVznLg02SBSusnw4x4MflkKz7dTWU54Im48sqcryEam+3w2FPXXQ2W
iw0SDYoSCYkMbg6auoJ30pITviIfed7ZQ3ialIMDa0HqDjb5cWM9Q5CB7yRLxR4iq+AK9mm3r4bn
LiSXK3YIU/Vg5BcRl8jpKQ/Zym2q3N4gt0KY3FofVQ96RNIRUPNWN9NVKwOxLZIh5O78d8Yg6imM
CGO+6cmQXJl99Qynut11MUbNH780siyhOy2/N03oldny/0Okldsy/ewI3d5qu8W3aWge6Ka+Nuwp
2/9gbWq2JLt6oghqsVDYlfNB2xnq/lDftCqIn9NArWsYoldVDDLar3GaFw4WAWBonT1jfYQfQHpG
AhtMR/uiqeSm8ohxgxK46tnbMAt3Dn3jjjsZlQ+1l/GBtfkUePTAA+aNO14NiK19/1zKiL0JXZkm
meHotaa7ktqAuDSUKN9qSBRkX+8VDJN48uRx6GsAJlI1wIge5zgrN4uGceNEQINDtMtbxK0Cm9dL
xltha4ejWic5i1ziYzgtYKc3sgjBbfQzHuGStgIMdLLZFsK2/6rjvjxVriiIlZWnqYOjueURK9Zh
o/TKHtxr7VzbYEcdv6Ymz5xyLwydAyxCI9athKutY8fN2tqT3jdzdV1NXXAcW0BOPREcRZ4fodqq
nZtUx4C+71po8QwF3rwJa89GJQ5RscRpx0B1axe1hwuxxedAWY49kTyTuiooQRJwKA1m4AXKr/fB
LRS/8KQnsW8HJJECyEIEIX9j04PgylrXVet9QcwXbmsuJn1CVWytIpWnrijfWzrbm9Gg4RVCFNmo
quhZc0mOdPtNVbvjnnieeVUGcb0rpssYif55QMlu6/5KunAMWJ3hmLFJWSNDPbgJSAoLT7cvNENY
B/2SYQ0NDDWSMhLTeJoL/ZgUkCc6Gp/rqr1eueT2rFyGGucy8qxNryFvpmZnINXmcwz4kfKRdkFO
2kSUFQ/SzDUABpq1MbkkW6MyQpxrTrNPXOsL9J8tauj6WSlzBe3KW0MjvUu9uj6kfr8tjMC84m55
jkcrwoTnBK9C+zsLerFdT86lsxZI00iMT8yOAxiDY+3mlCJUY39BpGidu758oZpSa03z0kCJ1uNe
28AHO2DY5Q6GTb7ynfbWGk1i9cLFqj8RwdoaL1GKN24K052YyRYakiFd6048u0RymgYzF4cWP9Qx
vGQWvPaZU9jkFVvfdIGA1c1dM1vtdYybFnjSRY8OuZOq9cgXng4EehVg/q3PNh7QyGbRc4IQEIPX
MVk2FTrK3/LJvctif4HaZitVX6rcwvBHyAiRgFfcGitaM0BuoK7CeR4/B7whx8iDSVYyPfEQ3PKt
Snv1NC9NWKfi3s9NsmPtujn0g7jGvLyoHmNyG2V3TvCLdZ6lgXuUu6QRCPotCS1hiImW/ICXRHhk
Gr34HhAAoojhFMArJ9eDlLj2GXJlfaiC6Y3u9GNsEYRRTBiXYuR+c00aqlF7LoO19h1O/XvIhmA1
DvgmZnprOnMvFM0klnQkFlfmTYtLE1xXpkF/In7kCu1R8aADBNS1SYd0n0+46Z02FqvzbEGorezU
PRRTwE7OOzqhMZwrAVehLfCs6sTe5SmusRgPZyTkus94OwdBnRwRM7w04sZx5vTrUFhYh0byoCCp
WZcGgycbQR4hGncFfL+Uy2nmyV2uGnmqCuOVTRvPe5WnzY0l/MOPv4yXf6GNprk13ePv/+DHn3d1
jPE1M88/ftdEU3JnqPKOtgdgNqwZFbz5qIntux+/+OUzBeNB1jL6GrS4OKkG7fvSTGqsSjTHUSQH
UDfKep+WY4z8vv0f7s5syW2my66v4vA9OpCYEnC0fcF5LhZrlG4QJamEGYk5ATy9F/l1xO9u+wl8
IQZZg2oCMvOcs/fazrLsc2hIGPPWicj/mCMucOh7bwNr8U5p9wdszgrIeWKQk3XxwzRgEWlNWAkp
xUKcEREOkMMsXsvZip8y0zk/TKmxx9jFNPXFCWl5T8ApCeLY+zqg/vLsnDYfP+ng7oQMimMmuv41
HjP6V9aW6I1+6+bkB3iq/Xb/cgHq16Itr7lbgdhqdLMvJNPCceD2MOw+XcnU7b7qLMHKbX8TeIcv
eCIyNHVLeOOcM7G5EsZaJfXWV/L3UHvzk0rNbQzR5mkwGb0Wg8V9J43wDAYvfiKWMVoO83RHNtj+
enbCTTzCRsXfc6qreIcHCqFCQ2EEYfAOnnK4pOqgPkuSesi5CR3AzfaGTqeHNLM2iH+YapDa0ISR
bnnkyXT5djQKeBK4UqbIwk5TYOPJGNCa86x35iZXhNDPMmrfvDK4VLEknMzLbzS713FDc74VtOph
23xSj5GM5gS/Ioeav+yFAIyH4I7/lrBcdoOBFt9vfEaCTN47DGpBR3FcO59Mwbqll/c4Obvcv2Zh
DkhH8cX7rIl3GHWWgumxsMDBkudxaRRR5daYJAw45vgIUA52tkblhAuukWZ9s0GOW044XTgOiWVv
osw2OnYul0xTpCcJDXXjCWVqfGxE+gt7ot54xjBvC0r1C4ZRAQzaRtie6WElsDnCAwKmkQweP3Hi
LWVUf7cOx7iqDv+grOf4avn9C3rgbttMZk7zvmEMBjTAUNzvTGrIto86sJpWc6Ljh4tubvAY1Yi1
VQgLrPXtpzm81LP9LPJyXAduSD9ttqx9R2IW86L5i2LLPhrjBASqYgtjp4jzeFxdhz4vzm0vV6Fs
vn0irzhcc3aHU/zTUDJi9KTXteI4ziALrxBG94VnE1JmZtkZwbe/8FDxQ3ac/5qbroFL6rCr3d0B
TW4sI6v7m+JfX1R5VkHNLbYTu1eVwkXw8Pu2jr6piY66YTBSSayT6VbWnbIIjxxC/9K3uDXsrBn2
NDGuTS3MjaTbZ1VGdbDZQl3YpIsxCfNNWZcn3VK5ENxbLBxDjijlqZnLL3/qxG7Os3zZ6jHbqPCb
73Bm/ODBxOaqCUt6sfUcMbepDGxB3nNq6m7pYoySpRvvZ0mnkFyrCsaYku2tdCtjy0hJbqXrHnBo
48foomCfNRV1HEwnc9AQuSzrJ8FwmC/AmQ/Wb8u0rlTauyH3KxIljL8Umj5QCwJ5FZEzCEOu0xT/
AeU9rk1RXwr/DYfxvDBK5W2GkImR1QGcbbrkDko7ZY30l13k/JBT/z7O87IIig+c+bhI1PhK/hDk
fStYAtARFEEdm1vqUtp1HX03WqRL2WXraC7/Sq74FW1Fd6uiveCkENLXXyBB/Y7KvOJ7K55beF3r
NHF+Z3gMnyYdr/I7ug1r4B1iGy7bFrB+i9lFhnZw0UW71ciCN4Xxs8OGuojskxnH4LgULeyIvhMI
cCh9Qb1ClLYdRHHyHasmDlSqZU3AITbNNl85UOI5W8acTaKJ/30xu1W/tuzp0uOOJajWgA2Y/3Y7
lawdTNo90x8MN9ZW0Y3BjUOwLIGEfkOuLtb/c8WIb2W6Qwcmot/I9m9YRBB/bEJKBi5Ou5W3uhin
FZiOnpqHWWrlLRx2tGio/pqqH0knq95pAkV7FJHf1vAhkeqsqO+sRcI+GABZ6wcJpoeZvrD0Ttb6
Ruoc0QhpvE5DY9FVDLSwGobCiJdDzKJGXoxalHcFnAl0aZ5Z1vShNZl3FSjRmW/2mhMcBjiVcylG
6bgnfeY6eSFAFFINFozDIbtiDli2wSlKhnKZ0O5UCaFqChHFAkvAWfr+X7ODyQW6Pt22QbmGxh9f
21Ccez/7LLW88cUSjhcdgRQtGDKHKKo5AhHZ2b/EBLin7p97msGQo+D8Ot8QXtTKTz0CbSaC7DA6
+g4hGnbTbMsOthKh0S4V4aIR1tnSEiRHLS+9U+ACtiZGVrQtM9pBKziPkO5kvLdSKGEo+VZz71pw
Y56bxLyTTF+8VuiNEftviI04zxITbDm9RbrdBz4gxuM1o+SJJocPXwCwMKO3IAsHlox0ZznQOqea
iC/kJt+s8w6/csNk+aa0CYh/vA/SzmY3ONDBOXyMfrU3y5JpfFztRyC1RC7d3MD96WcRR91taJWK
qW5dLoshHo8jNYP0kT0UHqFXvbHDDfpHzwl9GVvTCp3795zgNVxbffC7UxpiVcfSqa00XacFw7/K
hnxQOf5GRtxkfgPGyx1gbjPMImPO7iBUKnMlhqGAJZ6fhzz4FXS+3FYVoHVSb8J+kp8VHje4VXrV
OZPDj/zGPmPBxcbsYXZQJSo2rEUR3Fu+kT4pv8k2qOitWy/lKR8B9oDGo1UY+VRmjJMlNiL0xK+Y
IdprDw43xn1G69Nc1Z3gu3LhhRUi/I0f1YHlEjn0joY/rOI7YIDze+lm7npU0U9CpoH6jMJdzk2c
72PRyS0lyQFa6B0ohk6yYehmaYXYqUrZMRrvWAwjQ7NmyUg7+eHlSE06H51EKAnJc7AA11O67Hmm
oYXTmgJLlKdlsaotEI2TY9LGmlmjG/yqn4ZhaP70RryaA0qL2p9mYr3bcQVBmtF61I7PM0hl9Ffs
LqHM1/m9Idc4K6tyjS2luQDlHa3apGbKHXSM+ZmLTXU3rMK8dhee+2QGjBPJ8vC2ssfPbBUeB3Ll
5vvChgESzr29svL+VGYQyGwAbsTO78YsVGsPydfCLqY/7phduLBX3ZSar31Yf5VpwwpH/dyZMa3f
VjQszlwxUzaP2y62P0ZAAMu6oVbGGjvEXBcKxH9oF7/ww/orOJwvPWltC4qVkkthib7F2/SmHy4c
D4qrTJt+Yzd0ygDcPxeBdbQHi3AgV7yLnKWrc8JTb+bYzNKMwClgGDsXwCOFIBLdEh0T5sV6KTLv
HYvrHdUFuK0nToLBJn9L3bsDc6oSEQMDiLELUS20YEN89VdE9Muglfh0Hzc68X61DA62GGmRg3nj
XzUxo+ja4Bz5xlddFQS1dopaIkgRIvIbCw2JQfyF2gjN1eyqC9lnm/mtvk7pSPlJhx61R/MTpxXI
7lAyNktKyBbA+ejTubsRNE1RDDe6KqwE7M+LqtbPFrUY1i642w5o6SZ38u3cFfGKSBTv3ha4RKMv
QePQOezN7LfCEtjnXb8iHo1zglfcDJsFVUL+W7eYFdjpOZRTsb0WQI0Pcy1uIH/o9Ae3EAwQoZZY
ApmrEv7xzGbDTldFr4UAtjQ5hB5Nkz4CHorPIleKJcLrzlKxB4zzQc8jREDNrdmMcOuyGMiRCxly
No5T/xLjlqCx3qXcw0m/Mm2f4IOR5EBTZWfq6OxMd9MlNS/+COidgg25BlNrPam6foYSYq3Kxn/2
6o+oLX/KjhOL7hpuqZRkR6eGFSvVuPZoaC1t5wNOTLYpaaYiee/uK5RNA6VpGTyD/BRjmByaxih2
6E/+uAG+a518cliFZd3j9WJetCERVu0H4+aX9lPk/GKijM4uNj9bbN5LDlirnqKL6nW4oE3bTIJO
VNhY7yarqJE3Z3c0nQ1ywBJx1IoEs5/2nZDFoP4qlXrGr7+MSw4AgzXlT54fb20IGwAkGjCd0Zpz
B2eOMIRbL5K9lubJzL1nJ86Z7cvAWNle6i1ixOobY2rgY2YuoxqRjFsfF4y/0hEDy96D5KUz4w/M
dHZuN6kPkQC04tQfwFXQd2E1XgkgAQdWHkD1/nrs3frkKQbrfpt/5x2ToKLrtyp/tCy8vTFUn0GC
pA/gAJkvNC5t67WczGJZhClxRD7Q0dSbILAzhqjZ9DcuQAXPKo6JT2iKm19JIiDHaqibFX+v8FCw
dcwm0wZsn7QHze+0SFBE1HW8IAy4QWaXXOldSTkxyPIusOY/cjs/RaMydkb8nRoVZyPYN7Hr3WhR
Pbutv81msSnSkCHqmCCJ4wS6cFvmBNSw56mY3qvxKMlcRdWpgF3SJ0nbyiafkhilKZSXstnXjDkg
d4ck09/xE3n2iySsJDZ/O7KTe7PRu1KF9hrHtrv07211ZXS0ke4RiPH4PcG/WIIrY3WeZn5DEXEm
08iPaMw7cNsHORUmLEk6sk6L1qSwsfMMnY8WOfIW/lwYyxGhcpjS2PMgZULBYpOwJ9omzbARhD9Y
xo+uajD7d/aqzauvLrhP5Dr6g2SKdvdA5q+4JoSBmAfA2Q7gF/OmqsAHUTr/UNaY7QhKAXVrc7b2
2CymiRFe6BgrzsPIsdI13W3ERwOiDVGWO99R+g2NDHLMPGUZZN5oE+43dM18BEfDqqS5IAbcx3rU
R4qpw9DTdrcdLm4BI8oC1nmM/H6j0xBEu98mK9fSzsbRzTOuU3eHHndtGe6wNbv4R0pALVEFKiBd
efgd24gZxuQc9Vm4rjLLBsZ7sFxXbgH6ntOqz5cgt8k7S+gR1RE+XRtNlLduyh8Tm8w+8VEGFPN+
QsaGeMLrD1VE7BCjwp1nhb+tXiPOKWHyWzNy0qBeQkCFP+v20Tb3g0svLPI8naSiSi8+6zJyQfoa
x9CNgHzRUG77AaI1m/H6j06ZNpJb8ENF3dkcpumpzOd6YzPJWrQzeqE5t/b+mB9xuSsyUM34UKjs
3S2zbN3bw3djxowoC0WiafubyfqtwbpqOvTeyrykNoTFmg7l2nCsllR0kE/t+MrmXu0d7D15Rk9M
xcl2SEmZEnF8mRiwbFDgIh0mBTSRhNpmDAbCX/jy0CXY+ncbJs9oRc+AfLlzU/rlMZQUjdYangUp
06ncCVu+FzkdVnR9dQRK0G6ri4EiZYUBeQCC/DSZlGWpBV2jL5+1y9nMsspNWRVIPq2R26uoGUsh
fKm97M80SWSL2l4YERAuO4cnTSruR94hSuQi+aiqrrvnJxWLWYabIWHE2OfxV0SSTeAN6F3met/a
A59l2z+Uz1kkd4gNt6z0NVNts/FsRDxz9LthaXQ9EHQwX4ju00QXMha9meMAuKkiudkLjU9StN/9
mBM3sKJmX2bVL2FMZyEjevdUTm0yOJy1j3Ygj/S8xoVT5cMKXDOm/Y7OnDmamFHvOYoAEgKdQFSb
zGNJ0bxvLUiuJvOtwK/DhUyDbdMUaqdS/RY09p4bkA0OLzatC5DXVevRR+uzaVlP9UFEnKkwgWF3
TW0uvWlkDm0juFGT94x7nayVgHppQEuzGofpzDK/5vfEBd6TnVk0ZP9U6xaEE70U+UKDuF02VvlM
DrEEaFTtJroJO0DLr8lwlUBPdkY5Jwc5togndE8SOOcAWxs7wWLGAIfhKjyvGyEMLwaFwuNfFdlP
YiKzwYaomGaXmJpg5dBf2DlWfLASAcabWNNW1O+ZYYe79n62jKy1JofxfdbZ1UjfsxnS1MSJiYtD
3cL2mdqwXFY1YSO2Ee4o4c54/XckUm4B2SCDsErIveIV5DZnF7xSxzFu98zxXy1RUrHo9C+H/s+5
6l8an2W47eo33Y0oraa3zOWuL0PUcXUKfr01donf2RwxBnRZIVoD3OU+uCZrzxHqVYbFCQ4D1KfQ
u6Xm2gqj4KABpnAUInK3mzhAlYJLK0EDKGLrVUks+QxN/s4Ojfi6dtg5gFwtJuJ9NtmUbWxK2qOU
GFKTjHkzNsg/Y+5dmkF6R8fap57F0CmNqAqRdRFAjzIqQoSqk3yVD+m84rzDmG7XOC1RBSmtXIdR
ja6Mb6KSlkODK4rj9ZJmJSmASV2jH5LFKfWSd/i/xVISTbmKhbp1hX8HcpSIgCb8MT68qLEb3iJV
XJ202U1ebJ5m1f5yRou/WVRcK6eP96L7ITOg1hgW3uN6NBcWGkACBbtdmBvM7sPpKQ3KATniZayC
egucF+ZwiHbYjskQdbR9Ge5n43un2ST4ycwcmkrdthjSH2i7C0hrJLVYbyCA0+V4x6My89oRhuyC
2i+/e3pFfkazJw4NaKwZv01mflumgJvKM67o1ujoTX96yxL7IVfXkiNFzhRwn4phA4dVxsNLY9P9
sqPuKF39PozDuO5w2y56c+6XEDL0uSPwBr9Q59+7FwhxWZsKNnuymoEQBzXylcwm8yl2+88mcpBN
DenfPGqNNSxINFTFbxEbRINSo9oVTD0drryuf0s9fTNm11ozGilWWrJuBO6paaIA7YGzx3rzuw7Q
Ao8lo+Qsgw6a2hp5sKT5mx3wGG9kHm6YRq57gjQWJJ5PG5UFK89CxFgRq30u1VtpxUfQf8E64Ci/
8auwXIUu+Ovofi6dqw8MG3ee6SvCtBabefqs7aLFJHmyQrwwSe5ZRGft0fDRlJhFzuiQP53dV3sO
WfF+TLIDP2O3G/kCOj01lZmRlcVZxyY8ERVrN+9gL+wK06XDZXpfSmUGYsMo3k1ZS0ZeWW3lGFUH
x4fpFIuWmjqaLzLLIPTSIC6wm508Sd/CMiWRg/f4VxprGaKWjj2MXDdzXeT1dy0TxBx+fSUIIDwH
L62T2zdq5IOBaqauAtrnSRfiUqCNxaW58mwn3AWz6FieQPt2fdJA98pPnGogJST91XZouQKSRd4w
mAzrBemVyn+226Lf5h2UFqIOs2UYG2RlGw1EkMncDHO3mUFeKY2mJ6RPNJrdS1AjIHEQGjOH4B+8
LoVGEIs88ww1J3vZHoJGjGdRGxR33k9sUSj4pXwbyWlakkZJMcr1nrrjn9E3CNzk2L1Q9d36aLTs
haTXIkMEYZHvUF8RBE7i0MopaB+3yYfvc7/lPmd6D4lmPhyD3F/OQ6cxeGR/Bo2pU4NCtAagyE5X
o/sNwISZV0s0DG9tBjk+6dBrWIi0gO4PpLx21DV8U0k+v6WRNTDtxHE8lsU7Agr6m6OVo7PnRKOD
KqVxQoXIbIUcbpjpDudRkP8A/W20jniVNE8MdQqacQZQYmSMNmktChxaMZLKxuBcS/jUMaVnvspM
TpUZMQch9zbFQnWJOvBelT5ZaS/WJOZ+Jb6qMegxlkyHHwOCWE7QjN2dxCQ+Bmyz79J0rMPnybQi
1iG96XoFxjU42m0QHtTcfgYtst/72m2Au1MWrZssp4cTT+LC9fpS5NxsrQHwIdlYivpJGBkiOAwV
5B/3eyT8bMjDePInKGqzMLdqEDQ7QzKIk46oisQGre4RLIPOawGVM9xVXHILmHdiH0/6PURfTKnK
L5pDO2Ilg1iUuf1RtF1Fj5vGb8aBfMBDY7QmeOOCGmsQoN+KEHUvZD0EWE57hI2P/BV3R0+B4TgE
2ZiZ+2zaNK39tH/CiZmvEYgSCBeEAZOM8Ny42daZ9/CQ5DooXNQ6kl6U75WgPSXzRaKdj4x7Txi3
SFbzdbKOnWzvRNO7JSuDdEHdUDs1qGOJ00EBkW+p5qn6kaOjYgHI2+bNE4B8cIHhTRtodfvU+GMH
9N/Rxy+LKr9wWmSsZCq9Mv38PCeKIAK3AY/tds+GDI8hajc/ZxyhgwL2dHBBTJIt6y8krdkeTwF+
lKaFbcwFUhQFIQ45sXuBdc9C7wzKcAeFWkPRCgo1dKvTFN47uNOw7zrxi0yAnqBWzdqXPbcxbY/W
iUDEA5iN7E/dt8Eefc41LppqF8WbStu4AaPkJ+OWjdY1Z3XY8r3lGksyZ9itEu62rMrxPyGwA4zz
RZt0oQkLpDbTFKB3rp5MDtFYMXyH2zYCuLkV8w2e+CnqWDzkUASottQ2QgtoW8MTA/OtNSlza3r9
wmgKeJ/K++K803EWoFDta/nTbciOyXO6J1GFjWBqc+v6eAgT6zY1nbHsECYuSMkAHLPIOzw8CE+B
wni4qYqCUFoZL1Bvoz3PV+SYmCjF1KYmb/NMXcm2G6DVtEEEr4llXTiq3RDkjeEjq+Qu1PTKORCv
ChLrVpWEF215XPW+Wj08yf+/eq5Bxz5+vt/j/4i+1f/luT4lv6b/ZLh+fPw/hmts1cIGzIKrGjQL
bnjc2/8YroN/gzRgonoWAkYc7+U9/2G4xqUtvMAUGK2BTdiu+JffWgT/BlLOtAPwaY4vbQge/+vf
//m+rv9QJNr/8vq/lX1xVUnZtf/zv9uYqrFT/ws3wQzJBUdgB4Hkq5mux//3n4ggzAmylOYAjIVg
blHxRWKeYvNlrqwut9TI+PT74ZwkhJE8YOjBViWxbkX7tnaHnQ9bfRkRtvCS3B8Yg+y7MdGY6AC0
e32QfUDVpAku3Ms4qhdYpuMz7alLYYPeNJvR3uREUR18QcHTuU8TfrcnRp9Ev1SuxnHi/+KGtl8C
lRG9MjQbbVbfFh/06mVFt/TN7H1kNLFr7GI+fIYDEjTfyi+xSS6gz5R4GokvmP1avLpDI86YRn+o
JjRfaYqyXjEv2w52uFZdRtRzGdeAnGOfsoW4PK8sQab2X/D/xKFFUq6qmICoeJ7zY+vQsAmEdfAm
LG/VncVUBRhFXJ34gDXn4Rk/ZLcvDFkjL8XYYnnAcB/R6WZHi9d0qd0TDj2M1ka5A4MuVnDhiAhB
BfQ5CzKOXVwFPyMnf5KlVVyIys633oD+UngZwrMwavHied0+KwZvZUe4ymojei8DmNtxgP6ilnAT
3BahUDb5sHUbz7sWDooHt8FN0AzuxfCLFmJaY/7qCgpcoX5OaVF/OkNCWxHF+1TJHHlwkO3HrvzK
dPhHZ2Z5zSx0fR3E7GRk2KJGXFGRJ/KlPRniQDZ1/ZQ7mHSA/D5njXnqPLxvJRtk6YzuKsEhuvSC
1KBE7N1VaIP+rAtI10FUHjof92eRR5pJW67RfMlxJzL7q8ytjM6U8Y2Shvigiu0lN4IbrYQnolr6
tdEDugiGsH7Whd+g5RiNZYrdE2IQ54/cBURIJhUTfHwQ+RDbCP9bZ526KJtAGJ1S7Q1fXrSvmQ35
tM0QDt+deswKkXhjqpuS7IPUTMbmSMHol3n2Delqemm0fymfOteaPvxp22PDfRpd96UX3AUF4mTh
y+4c9A5ZROgPGYLdwYeNQVmf2e4pk5F3ctTEiZBMdl83ziHVdr+WhTsveibM6AAIM7RGfxuTi7xy
7n22yqn8HWj217HDUBdX5o5DPrWpF4rdXbaHu8cSu36Yyg/DojPmF/InHPeoAt/KAPoK6PGqRGlu
1NR70Ax1/aO1CnDtI9LuNJbiSjT5NxP9ejWXmLRGNzbZIIMXNX5Jgh332JAU6PkLPRFnG5p3KY0a
iHjxb6TbtjslnHBLMx8drnnr64yMzjb+OfhVTF1NOjdtiOEi4j7lQhEMyp0/gBGS21zZZIIx7LqM
sqXWR7i7M2VRs7ti6xn019Al3c1yhHlFdGsVsXHE7v7q2CNWZo7QxLCYzwMDk0PaRsNrWeIOMMBo
r5PWOYqwkDufhvvx8WBLqz3eddtLBNzDOkrG7qn338kqma7h7I5Xw+EZFqVmUWeT2uC8XEcDYVaP
h7DnmVkoY9mOfQrnnfSAwkPeyogJ/GBMwy6bo/YpiZvhAJi1simjUbtvPLbpU8WsBGE0XcOjiAXB
g7zNDfOr4gB18u4BDWUYlAuyMN3D4yXHOSb2hcD1kUqxw/SB04508IVK+FWYsfOqasIF4jhIloFd
GDsfd+ylJcYNrXv51scMC/WoRAhxscw4HRev/eNl6Az2GXHuqnc5hYH+/9MDmae5oQOKUeqYeTcQ
HmcTiXr2gfyfH8/E/eXjWWtQcPndicJHstjK+5g7pcvYHZUiLoDewykwB7olY0YMOCyN5IsMnT9I
6BjXIGLfIvwMjzEu8WM7zS/AMNsngbeZMXpRnGxRebSqaUyPNsGldTfn+8HB7U8qK3mV9JAXXvqu
3DF4zRLaoQkgxV+tM2wau3+Tkd0gpg+yUyWSYG/L+uKYjEIyxve3CLL70qtg4ZsSiBhn53zpeUx1
mn5grhZp1MNz9P54hd6j34GziZg4cEmgXZl2josw02RNxGffMbwYVPOSz1hR1cCnitlsXgIdz8fG
5ggGBGsxMyO/tFMRX/v7gz0FH7pzcgT0pQ8xMlx2mXKfBxMd6+jZICBH33l+POgB1VHejdM+CQiQ
bEsz3BaxNK5Fgw5A90G96wE3Pz/e5iZ2vxpHGPmC9gfKjak4aFNOL+jzMR/p6PZ4ZbrEjNGQqxhB
FvOqMno2qRmrSuEHmAokdyhU0GeJWH0zFvyXFuSODdIAos9C4l4XOrE/a9+nBNXVLeBCXcEZmtYj
eosdbfe/Xd38xx2QlSNRIHH2SphJfHJGvFq4X1Ep8LH52r+LRCYrD9cZrX+bI/IkL0YbE7zZq9tU
pPV/fEFnVu4SMU21IP6VuYOfkxSsTHsVOpA8hjiT12jMCKuxAGoECX9dJ0/tj6QkFzUbnenLnhai
8baB9IPr44HOQHiN1dUcjPDp8RarOk/DXJ7sqPFP9Tj00C2qLz26I4cQHQ6n2vPi9qpn2rtMFuUl
wTG1m2PnNxJ/eQksGzuhr8Uve/DjVckluULRZbxHHrBNAQFm+3gJmU/SzwyS0+MlIG8A+O4a41Vw
kgWL7JSCaPGRzW8fL5G22QfZ0yCICyXo9Fi4Hhzj5rBZMl7zxkOo3FeSTMannEjkd5g+O+KTvefH
qwYCmgv44JUpwfCGsvbx1rxIjaORTDdTp7eOMINfiaJt30plPLd5URwSEuE3ri2zH/mQMG0f8bjl
OI0tIp6ehFXNYC8MxMf3T61PJiGJvyhjZ+r04O59YL5fRacoNYwNRPL8WlZsETGAmFdzCIOFkqb+
kVvuJ+T0+NtDZTPWCXdKEgFYSdJxJ4dW73Wubw46+9fOD4O9aqDmxPU8gBw4ROY8/FQaumHUdB7x
a7M+4dLH9oyK2oma6VP4VbcXOaEzTRWMny3OHeZQESETtejeKlT4QFkww6sZHv9YnJSjJQao+9PH
A4OaEgODwckhmpcjKtsEGwTmLFe4M1m199ezQHnSQdXZZqGpn1QGIGHBiPS7dBpUNAo7OuOd6HPW
/nPn9hNS5GG8zWS/uq1rfDQDqJUiyJxVPJrRZ+oyjbQko/gZJ9i7jKHwsF+j4riGXIMvVktgdBAY
wyZtu5GkHs4e85Rdbf7YNdEW+bfsK1a7bMYSCRB0qyrNNYpPoQ6D/vp4aJJquNboqQE92Onu8Tba
q842NeIZMYbzm1DQ+ckN+/6Nu3phkcr2wdQsOUU+k4HHSwhEBDHSYdnm1mh/zNX8G4HX//OTpAtj
JvU/MWGEPzya+TjYjN9OFR7rPiAUl6TsOHE6eKISjnLcC4YDKyjqd76DhxEWTVGMSq3ZkGgafmPf
BtaPpt1AGXtufHb/MOveuzjwt500xBaDtPuOBu4gnL74lVVQcpPW9S4B8rAzmBNv+XhHMGRrVvzm
o4rObidt8sNqflQd1W8pxJ9T6iQgx+4vVUuIfKjV5+NVoO3mWmXp6fEKe5i+ZV29KtC3r5uZTlic
wLRd/PPohTHPydJccKVkx0eclsxES9QXD/98zP/xWtCZ8YKZm5vYLSPv3tIJM5opyjcCT6p8TbMs
QqyadKuosNwnB88P2UI8I3D2T1Gn7b5JYu+puj+IibZYhqro/udD+5EPMJIJE2p0HREj20cHN6qh
wYM4+gmbf6fHwHgbEpDRbhsWa2IKp5/ADXZ2QkRLTGtr50o7wU6Tl5uK0ccXCat9k38ZXQn0Aejp
zhdSvWfZuH+8m0qQLBsLdJWohHguU/pqzf3zGkbxi3Au46t0uvlMc/xaG+E7kKLpE+SQRT5hUB25
7afP7M1qkuGlsqOTb49krlU53OAKwu1YMeCEHCx+i8g4O6JQH61B88cIo/Wsm2jDfXwPFxXTlqFM
t2r7mNtQpOXa0X58VUiCNrGOiba+v0x1mVwfz8xB3QLkq4fHq8dD05jGHtTBz3+9KTbjrdfo+NCI
GhTSIFx8FGz5TazIaKqU+54I4a2VTtPt473YXrir61geKJavVjioM8iDCsQSdtPchvlHYCkW8CIW
Yk2XLMbUObZP5D1C2MD0Z4KMAWPFtsX4wuTkYQxodmWvGiBTLgQs69QaojmgrTGgrAQ5KcJaxLt/
XhvCqDYJY+ulRli8EHbJijNVVEEC2U1StE/8QOX18SAyepmZMTHHK5vwSJD03tA+2s6+GtPzkMn0
XOZi2YC5OT7e9K+3P54ZFJo6aqpLkMKZNo3qghyAvnFqFPZ+8pyfiRNL5t1cuVC/8R/Xqv2h+ZY2
JvsJHsRoPj6edXgBaRFjdg7GxF79l3c8PuTxgPhXLJwUi+Q0MjFi1oYbt4rn96b09dkpi/H8eObd
nz1e5n3a7qxG/PMRj49vamKO88QeX0hmoq9pJGJX3l9ayi2O1FLkbiLUZtA26UPRS0hDfj2+mIm6
krMJ3grTyK6SKv8wFboS0Tbe2R3S4mPIiKEiHePVgNL0nDjR5fFRdtvmR2SCHGzIXyvxi2W1ZvRO
T+/Vmu/XayOzZzkhgkxKHZ4FhRFRuJzuadLH6wmx3ie6UAgrRhueGld0Hzre6fubcQt6x9F277h6
XnokBa2QnEP4cGT5v1k7j97GobRL/5VB7/mBOQDzzUI5y7JllV0booKLOYd7L3/9PFR1o9GzGMxi
gIJQlGUrkTe87znP+WjIzmCAnIt5Sb/FlWffu/57l47FI9Gn7LWb/O3zyMhi8+qi/XoejT5Cr1bR
cZUROYCxIiuXbRB7rHwkoEICynef+4RuFNA2wulbr7wavEDoX9KhxbJGJHzpstiiSxSmV1wICxwi
6oUElOjFLV/HgV5xDbuMqi2Nhtz9CYm+Qi5SRGfa5vKiXFxbUcnSvjGIkRLkZUx9SrEjbDwLNxNM
dVNwIs83NvSFq2V1apeFON6fh3FN2Gk5VhaSYigsOy8fw4OOkGlypvSFvEznVXNTG0TF1O3rrHVf
y0hgX7bNw/OoRjdNQi82cVvDSSBMOzvX1vgDHP+EF27Izv++P4Yts+5K0hApNztjohIyvBHX6Gr8
GrT4Tfh+/QPmKwAUrZnutg4zyFQzskX3toOloo9iMr+1FIZfSlCdb42h74rJ0r5lJf4kTBTNqs7z
6KMTPc1FAFGHYaAIH8cUrttAeWc0EWJj+AnVOrvyzlxKzJTzzfN/z/tU6x1EXRcHw3O/mljWB74j
43W0acf2ca92ptLTU+FOt+f7er5Dhz3Fzqu6t+e7//f9z//RZeabRy58EpCldrQQgUkEUYa/C7cS
aqj4zSzD4ZBBUsQPrgDq1MkFWeXRHh35+rypKxSuImynddQ05tamnbkIVITzsqw9d03/SVsMnR5f
nje5ScpaGAttU3C6n583mhU7qzbGepPTdDnngYMnqMERYASuDkgHD63BjhyHp3/1DJhTQzVo2y7v
caQ/H+EFXY7IrbSBFMjh7JyzWNXnrA76M3i14eyjUkRVMv/XjJx9CRLi8HxkTW9ZLpp+G3lUF7ys
9o+Asb2/N89DvUixZrLX+SGm2KI6/x8PeT64I/ySKYmZwIaAf01smRxM9kDPI1l4hb14/ndANd3O
YQPPI0oIYptiSEaqoLkwluL+4Pjj9C12a0hQpng1TfQdbmVQeEmmb2HIKDaJwlk+D83U9tD10F+z
s+Cjt4bi7klJ3PBIo+l5WMXaePaT6CPJvOKezTc9NK9pGFIkItbOxr511XRsskVDTJuOTuKuaTLd
SSg0S39EJ6Ik7vmRNYZaDC3lhlH9ZPwjFU78cgKeEVmHu69bqS/NMEwfY242u7aNFRd4mz1UR1ai
PmT6WnRatC+TVtuYZrvAUEF0wkT7vSWqogv1S+lnrBNl8OF5H76ceZlIxdZF6X7yeUHVo3XCqshs
gPU5cmkVprvAWkCoDxZOf+yx4bSdu3ESartao/xV66Zz8TmqXtDLQgGTKcqNToT7zBRsrcEKTYyK
vYLR0uupWjgIDG8+Ucw0NYU4hLxITVXuGY14Rnp2k7IUFLq7tVLzUdhAxAqPRotpheWiIf0d+BDt
c/zBxElpPPHkYOey1Yduh39c2BlolPLvqAgpRXdLiLnGrhnL7kiAnbMoK2tbu9QJMK4P6/IZuBQO
7VLEGsuL3EqPMqvGNV/ftg/ZyWcAaZK0zoHmoAZt0/AU9NZnTXLBh+EQe45lZjqLAOGYFb879VcD
ZOED9GJDHEqilh6BH8sm1LtDb/sCz4BN1LeBub0GsXAsqPul2bfeYv3bmlm7baMMdEvqHmP/kpUD
pjbR/OlsHGQTvrBZLCEPnbD4peEboOR3z1EJagTMx0PXX+Lqd+Kb4SUO0H8j1x43FFDzF77g4iXq
I30zNRCADCYPzxWrumuba5Lo6SvZKeZSuuYDs00ArwjxZ62Nl8Dy80NPKRKB0aEtR5JfbNWu0RNy
xfWXqkQ5FkSsXQr+aNOAh6vsN7xeOOYS9pdJDnPI7OFMNWX9RsP+Abc7ecEgqG2C2UCCvGSGKqc7
KrnZts/wNmYTVVjpnqYa/6Y5GP5Wb+QPA6PkzbHTdOnV+S3hksyL4FsDXoTpezy1fmO/pFrwUyTi
oWeVTnEsVAeAIWw2dAmzQWV/6kbmpzwxKUWZ8FJTrwFBZ/lYmIKLHkC69AVZ4NnkvtC8p2cTflnC
TPZ6RiZ3T19R84jXQH6aLKuOGRRI4abo+NOBvjdwd+yFDjXDKhDn6xZBrKNEr1UhTGs+bc/9XVh1
fajydAdPUW6FRAIgqAQVoUnoQAf9TjX3FjsrzFS9uIjcuhEbW2wnHSxj3vaPLC0X7uyRNV0tWbkd
SsGJ1cae6WER94F11aqvRmK99uzqQRURBZSNDIGJiv04vWEyfD6Lvtdfxggt3lSFcuVWTX5hr2Lh
Iq9jY4vTgR7LckAZckVCQt6ffkjcgmR1Az9Kq5JjyvpjoYk439DkKqmYWQUrGCSwbh+v2UZ2eCRc
AJ/A9pDmbbqOoYCI8GtfIon0i6pbBHVSvQtb/AwFOM4gnY60GSI6QohOk5Qc8WDqT1OMa4Y+8mek
2JWS6toujVJsjWE2YMZutrBIKFp2Qlu1FnEKlc+6h6LvmerLLkPAZZcRPXY3icFbGpu+dI5JRdyP
GRT7pAx5WuJMyjxv9hQV6PkgdhhnqF3QZDd6fdqmZBXWBE5Er7vCWWcjOwwhDIq0+UluUYb3u5vu
8JreqYZnl8y2p7sGbBcsN5JmPcl2mSHkRU/NF5tONqNMhTXnRvF0a3XDGj5zcjOmCh0ItIOdjQqX
1eHBCvvm7KPme3EKx7nK4FTBMhqcnjOLtib1hl4DP1dhXe4+EU4lXApFgPZ3GSS+94Lsa1UaeBiH
gIKZ62qzsOa1l3u9TnfF0Febtp1YTdlEbUr3T67r41XXWVIR49DufdpwY1sBDXe52PBdhBn6pzHa
dDqqJymiiGWTkZGABlO1YFHM5d75C2fCQYyGbZ3a4xHX8PjqpEil+sIb9n4BYbLqckTzpv0muwxO
eQCWJM4Cf18BXW1cWHshCmIKv9HN9t7zGGEyRcN7G1O3oEm40arQIOlJRZ99hIbfpCbBevFHLDUW
qVaj3oAqoDowsk1fAUQTaPQdCw4WnkG8G92xBkUdJLo40tC3Vs0o9m7ijeeUJuiGDU14HZpPTL7W
rJy13qR9b+wKp1tJWnQ/Rsa3yk53U7ZDQI/fJYNC6OfC2FlN9C6iGLvohHFBIKRYumVNrj25oevB
nzZEmIafLItmG/5vlfZcryq5mbgpjqL3aJyqdoeU4VZNBY7YHPm1plDjN6inCYQu9tacyCqsq27r
+BUGYC2+VuakvDbhOeyDDTbf71ADmTEQZ+C3qg1UsuRxic2Qle5VeNOVkAX1WucsTZOESIMCD+Wg
DxNpVfhjDQdqr2zz/RC4EDfveln8NJh3wcYzMqcN683e+ZwoaBQtep0+qklkZM6JkDlj+C125CVq
i6yEtOFNKGA4MwDuMMSSfYByQ5hfQmDKbGGfQyjBBk3q32cQEicsh3FHKFSyT1LjZxjSTPTRzo8K
vF6i/owuIj0ryLGV5tZOH+GZmsa4SpyoODo+rjO9R/Ue1vauoxl+pnsoNqOU6oUUI30lS6O823Q2
2k570FTxI9VcZYZwuHKiU6IZ2Z8UoV7v2ZBxG+JGO4zSG1djGM+R66PLnoMPo2/9YP1sCdsM4q9u
wjWS1fKtq/GAmJb/UmpOg+a11rdp5pkPpZlgmCBTELWyF1pq3hVBD4tOIKQzXNFuI8iWD0tjq6pN
ldgl82E4PNM4QcIwrXMilNc8TIoX5enJWnUZblfhjfcxHfhMkKZ1xrGJAwslZWWsCEJDmBJnD8g2
EDvVA2m1f+xiPX3gC09ov6X6OSxanL9YbJdeNtQXVwMy6ctNRJmMFu1gXOosshhhp5w0+Jgs6Oed
pGHMl3WQ7Kr5MYSuGxcwLXsd/MARG9pes51b2eE5i3t6xFllnCiw+hd2Rc2pqGB9CAkBLdccSLVS
MZ1TposQhB2e/4PcQuIwjfi1tDGkiE6WxIUh8kc7us8L2Cx58uarYjg0aHKhz9HnAZN18/saFl1L
g9ebgehZ5zDTOI8UPp5N249hep/bRDkHEEOqNxqJ5k50lb+tR+tB6z05Nj7mIziCRE1zxl4rv/8D
GH/C/e7Q4TPro9vglaXTyqIgSqJTU43aUY8wOUlj+qXMlV/7H/bQvJiZX2LEQv6jK23Ae8DQGFXm
cHzeOJ02HFPMgotK1t0uiDXwuZp7VSfTwpEmIrRZimzTQxkFwaHq+HqtDoYSDjd19lsb/lCWXVkl
UPu3NHF9Vsmf/+spnHKSTeUmxIfuup11RWwfv9XNdGnQ1CI5wynQeWF/rayfWka2MZJgoKLZ3Ho3
/XcqcuoU5ddkLiWgeUfYKDCtt3JvloN5m1XwgNuddLvzfKVOvlu9UZH9ZtvjuFGBe2gHhdB31BVV
mdreloVfAatzxSEAzkNcOnYrX7KEYbkGfxut9iazvK8IBXAWifTSeFtpTl8VNU96rR2GBM2wseiZ
ySZUJIaPxveuc7ZZQmQhV5Xc4bN0iijdObqNA84J6VCjsDPNfuEWTYMOkWxZVd3oyed78VFjNCsl
uE8BAhioBI2xRCuoxTLny/o2tMA7UiO6pI71MmkYIBMz3vuRhwlNJjEhxT/TzBm2vuYVWNXB7pUe
pmJvwFtkur+IPSvOjU/zeoyxufZa/8sSoDWIBTxnERaCuW4DenTpGZKqYzTh42W+OPa4IUSoEKEl
Hit/LdhHZvuIZ6lY0VY1ENxJ30ipcZf9UYCw3yWedrOmASEDaPLO6M9WAgs2rjE++KJeG1l1borh
zQIGeZky7aESIGllDKzdcfO91VpAsbzsdWwbwKgBNetZYQon1NhImtEMqUlxKUbU/Y4kEyfSnGUU
1+1LJiER1OUnHvccDo91d5y2uFi5ux0HT+7piq5iwA/MKN4OmDKtN0++K004pzSBQZeHVbAFDeau
CoSpwnHYz5h2uimEB9xehBgJC/QA42p0KgkHnnxqoSGGNTMSeRiE7CpKV8QPvatML15obL6g4XH3
XcXiBPMDKue6onLpFbQZiAUlMmCydq7ud5vOZIIif0xudHdPruC3QBvedBCFq2imICOW18HMDd7O
keoBfHmETDL9ZgN34vy1jq5gfeyBxtuMTvozyM2jA5TjNRheeQFiQXF9XHQj1oOhqs9sfS3q1JAs
tUkdY1YTZ/RnGxfi6WvuTZBWfM1Z9yo/wjGsQke9TybIh9xyvjzTN8nfYNsAlP6G6DQEge0aL1Zq
/zJUiVWB4XplpLl1Ceeplcr3LooAF/VtQvMGN3lBQJBG2DM7Ic9780zzIUe2WFNh41GytX0AKnb2
OFDyrw6Ro+uvc4tsS4jJyRiagDJS9y0jDnJduoyggDPKbe9GB7MiUcYutW8VJ14CUHHTDfhGeiMi
CD0Tu1TNlSBr8DZ6DpijjdFMZbMnNwgH8IIJ+/oKaT303+mi4EqQNMIJ2ZBmicsPWXlaYmKEqQ7E
GvobCxt/4weYshxP/QiGdvg1NP1Zxl/4oLSrW/nvyXjRbPqMDdzLRWNCVrNsIz15OKjDYZxVvex3
ZVWCxU16VurSp3iQ0QAy2w+FL2VNGbM9Gdgiz14K9YDMm29G7zTHIo4R9ONpmVGbRazD+oUnttd0
Uj0yI0ouVEgDlC5ut+7DqvpgEXUs8jS+F575vekJMixAy1V+7V2AYpHirVod0kll3VVKqBPxrd0j
aMxzj53SzocbDm31alLQnDlv7/jCvaXwja+pq8UN94W+YJmh/zKJX1ejYd1dAO7m2C/NyEQWVyqG
QnDdb3xPVEziLP89Tlj/kto4dR7LjTjRss2YZVAqIxBkMQx8GB/21YRqeALiWS48vf+SafI2BSlO
1ymst8lIGTth8N6rIqT0LMMBu2X9kdg40mJ6HVXjfzbD7Elg19+WzG5WfNITeailF6zHJHqMnlq7
Vm4dEbouG002lMZ6qHtmO6wCr1u1WJoFQ4+eCWfLfq46sPJj659rRnUo55s+vjd5icuwvrSlDm++
TN4ou3rxznIJVQ0VQWS+VkTLzgVoiVqsyFnh2v/6L7XNZPZuo5OWzaIxov5V0OzR62NNtaZ1QUwK
/Xc6qvQ8WQLqQhxsIKCYoys3lifUXVNju9UdRGZaTG58DUgAjgH0SxVemWInOMeD2Fa4OjtQA2hs
/nXTe1G7Qg+vLzs7Bb/ibhm4gfhpEXQVAupZ75XjbS7gfbrlKF9qUge2QEco/RWkY5LKQxMj79+i
RmhLULisyyra15Py5KOvvLXEg/7dcJwAGmsZ7KqkedRDWr0ITbvgul7A9oZQwuaoBRm99MuEBuyQ
YfXu8pMBF5xiDTZVm8rmie0F5Uxz2qceXlJjdM13Ba1tJHq7Des1kj7z5pOFnYNpW2rkBAm3Z4gL
qr1dsaHw3FHefM1SS64NyBUeLdlwYoAnRmPTC+t3oPSd1zreLUjJK4z5ynOKXvuwNfwXEoUL5poa
AE9aih1bTT6ARmavPu20V0Yad5nN3oMhRH0/Sj/YxGUaXOOW/B0bbfByKCKBurBwX543VTHeEYOi
dHACrEzqtYs1CBaJfEWePe2Dwj11Dm24JDsXXrIb9eaIeGl2bWRy2cWoUXXcqzolQ0S+MDdKpCRN
325CNA/HmbxrUzFn0SHOOTHJZta8O4MmbuWYI9NjQ7VNQNlQE2qupOy8IcTk7aboNnZU+ZEp0EpI
KICujFLTD6mffQ9Lvb3YNSqw+fuMLexKKQk8lF3z7Rjo9nth0BXr6viHlo40e0oSFFRpHhNDN5EC
Ot8r4M4/iHHKqXnUFLVwBQeaQIbzM01NxTYrmLZq1rsLmjJlRLkeVtgfKwsuI/gNajWA8OuabCCf
rVZMkM467pvjqEjhLSODqbvDfEJ1PKUrm/6E3e1tDS3U3vTJ+DGFlQ8wT2lvE0WCNepVC/Svr7MY
iyT811A7RZ78PoZEpS/Hr3giSLWWH4CQrGPOmnMpZPc9QZqwakIG2oxtrm3z8eM6EIFRrLh6FTIx
92H6jbUr5WzZrA34l0Q4bqOu7xZ1EX03Z1K7hoFvWRTNzev68lvfWL86wHi23ohzpMpT7Vn1a3tO
9fliNUt2hDVKPjFY7Tr/TsIGz5n3IbVePBPSYikSTzzSxmq50g3X2o22/ZU4Y3yMUuNUm2b2rgHi
JlBmJTtg49LEoppHA8HRJrKKXjnsOtioo5thftDx867dAqwshnxvCUFhOOsDo6ndND/pa9Px7DQo
/K4EiIYcQ97CiP0LBf1PeuDDzizEMQD6QPPW37hT3R8nq2ovWs2gArGOU5UKBxd+Q82GIbLtxq1W
undnbgSn2Kip6L/nfmFuXKtuLmWiNxdDy5tNdRwpXS1gP/cu1UX3I7YGGgBTZFwyi/6P5+CvpKUI
E8EEmMlYQMPacfYBcGRHev1FukV/oenUX7SiPXdsBg9RYras4IdxWRqpza5yR8WSVX5c6UvWpr+h
N6uzV6hVMKT60vXbcWXnzCeG1D4TCws2NiXrkrhagEsoMzHOORH8kuEhmT47OWEvHIxgSZYd2tuf
SU3XTOJCJ43ZPOG8my6uUbSbAV3/YpbYs9MI9R9JVvMVmq2OhGz6PjLC/T1qBS9Gr98avbaXVY7t
d+4Ck4Z0BJW5zr4pM1EX053sy9SE9sWbNZ9yYIugZzG8fC78BZTtdFs46RvbKSrcAv9N64j6oIXe
rddclnMFdjHqhtQE4KGvx95DtApbc69D0zCqIrt4naxPJYMNEDt9a42IDmmDbgqatOj9cHeFzfAZ
xd0fvajHbWyZ3SJr+2GP/I5xuTWGNYocsbatfanROK+BVa3ZAkRMW/UxnRhMsu49R0+5Q/3ZP/yo
XrBeaD6cEPVrq3hlTUfLl9pYfxhqoB9D15Q3zcytA6HRMKGTDMmKDd6EVclxINYIDAntVhaldlcY
Wz/KpmUMi4cA9uR7pmXNG8Yg3H7tlmjo8TB6njyztirXbMtnltkc0euk9R98XugN+SO04gOTzmuf
uH88KICPodf8lZ4Dz+6jYpkacMlzwjnWVWHeet3qtyzTBlpB8tIZ2g/lDMX33DCpASMXs3skMQx9
P2JrBghjbrs0jaxXXpAO5ypNN1ar29s4ZAPgdOk0M3vVqjc1+5sWSpIGCjbpWMXzcPCOrq9oXtb6
KiP5QwAY46u1D5of/9YUlTCrbTFXgZua2rE+goeA+WuVolti3Q7TuwVueBXYDMAoiTtAHkV5hEaX
3qUTyA1MUt5VTcItCdBgZZFgr4rBqA/T6L9mTf4CIJ66L33UNGmjfRriiMK6sUKBat9qbzDutsgx
NgpVrh27/x6yyYD7Ky+uVLuoHgDQq5TVwWD1b0N5JM7A2IcOHSXH+m40N32o1ZvTp8YNAOjKTHJ5
RwijANpTQ60zTLih+2JS3bHaPr30duK9GayoV5bjpVt2gskh4bOg+e5ax6FgOSh5n16hhS91mYhb
FCFlMn2FVNu7VBSGV01UbKEwvzDa2HQZ8X9Cn65xfqdWUhy1ztTeWJxw1iJ/WzrYXXtssmwQ82jr
Uc1dyxFiw2wyn+OjFhNcoDRP89cIxvAdJYMbV+MbKpVsR/z7dzUD+nOXjpgNxMJz8ZGNwyXzw+qF
lsOp1vNPmXg3MX94VmJ7dyCvGdYC319hffHugaeJg2l7a13LP0g+mw3Q+tUBpnQf0OaJzrmrQLPv
BAmdZK4HCG7yjdfaahMGOPuqmcPXdnGzzbNqUyMtfbN8FWy5BkRosn4TDKycc2+gU4tjh6oKE776
bFJ4RbHB/ogCMNTJdqP7sDAogOq758Mp22LXnE+2wmermTOdgPJMtM1kZsbKdj7oDyLe0F1IGj22
5ta1LkXivXviWAtKIX6d4lbTwurshgp9NHvWKRyio2JFfu872nhFGFNm0er27tZFfbRBekLZoL7M
2MvWiY68KCowKHY6Z+bsgYV6AJV0jT3WaFKqK3dO4Vv7JOrOTu6cJpPQb7Py7pnJHg40TKtmYvRI
md5W4zIN6umuhrS8TIQ0Po+QQtLbtqh/h2vA9fr9eTNRwmGbIi5k7UKJMmgY+hFWfqTaQE6YYr0G
GfIA4QYzfIbVr5tWphO8lYESZ7MU5lHl2ZZB6Jw5sYJkx/reYyH01mu/kbl3r0Y1A388K90rrL2a
/5gAIF8CWed3Kg75ipnnTw42mabSj46a/Z1cz2htN9LbxPObSDLb3Ul2U8sOfCXIJGdnzq8pHB8R
ezQoPPahpYdX4ln3ShZ3QodFEPSyf5uSX6Yo+TQ8HPhE93S3zjf1C5D9sx1fTRQWdJH6BlQrImui
Ze7s5RzWHnyIxO7ldz+a5e+ZDbgU+heaToqtzBoQW6KzMWDnLcPY2ROIBYc6li6rHsfa9UFpnlU+
/o7cJrk5erJ38HW9aLCb+jkrZcwlODmM5Ygbi/voQa/Ip9PkiuHC/PbJ3OGd42Q8QNEPXlwxqfe2
v9YtbxI97lX08IWyhlUAemf2O/403CG/QbQNMGyRbAE2PhrvTs7mmW9zZdjsuTRgOW5qYOo0sdNX
lrZzFOUfHFjjS1hOu0JU3UUlxhuWBnk3UFrAJa7/wHsiFxmtS9cULUg2h2CrmO67yhi1cZ+YXlfs
6nzgrrx4QZkwXF2P9jyYrHRRZb6NW4QftpAghp7Alc5XYFsc5dwJ3u7R3WB38IvCubu2r3YqRnXh
6pAMGOaYjY0G77KNnHaafyOMptdclD8rraVVOiFgZIrR7o7s3CsAigWCUOCHvnbXokx7i3GQILG5
P28Q9q+1sjZukUPQRYqmZuvZrImSyj+HTR2950yeNKj4WqIKgAmK+OkdLi0IDrfqWeJP2+ddkwVw
zZW0rYx++rBN4Z+AormMWfnehnzHDrIs3m03hoIpGE2dEjvg876sdKitVMlX7MZvfRxTHC1N5gLf
Y2Yfh4TZ3L8g/Ndf4oQqcEdqie1/YoSJ3p8v0C2nVYZZ5/X5DkkZuOU42GHZM1oXmc4bH4d1OxjJ
tu0F3OQJ6wRLyehd1pjy/EnK7ZRH9kKPJvLfjChckczG+pFIs5UzsBVqOxHt9MG3FlUpjkRz6Heb
NRm1eLaArZLGDPnydmwBm6PS63M0ywILrpy+hvY6JlVwS62GjriJi622CTsaLffamObVlCcFLeZe
ldReKstaBAna2IaV5qrk3N2CdVp7Y5u8puPUvXfxcLI02XJWRv07frj3PDOsixf1/XtcI7aOA704
Px86FLDYRoLCj+hW+ncX4RhRtUBynz/NHNiJTV4hE5l/N5rfaeg72vb5h0kvazBFVwFsSH5KQb3a
WIoN//N3wViTS9cU8fr5l1NYizv6+iUGAV5irpppT5geTdn5eROj9w+dhND7PPTxIJ7gNbZsTXlw
wzQBH9T89fdFGV59dY3m73sN6iF8gfK6//uSCnadEqP88wjnJckT8qDlqS6XbYqko+7uzx/1XML4
z9Xr8yimsBPHpfvyfAKoZm+29PLr88hqrN/hEOt/Py+sEVjSyS89PX/RbknPAyDuHJ4fAeZdBBJ1
KUhg4nWHRkFNnDojYZS8yTHJyRO13GL7/CnaoWiDoaDYPH8qUrht4QDb5PmXm3BKdjoZUavnXzb7
mmqGDZEEDckDeUl/FYEV7dqmCFeMjAK3QG3McoVsK0U3PiTtsmXpK2eP/rOkcqC1B7QCwL+ytkEu
NQ3v/sg+iSSgPdVvk6ALC7uTZJnvJsABn4eSHfYCPY1/hEmXHmJd0iPgneH6jIqTrnXju8Esuhia
kCLxfGiRkLvUSR8+1FKtFZrD10poP3pPHuMuTQ9/hzIjQLngVdFOztd6z7IGg8m9TDsaWPV4r+oi
v9YaOsbQghFSoch7F3k6wPXj7AIzrr3iC51hwe2mqObINTuqbvB1doHfxmujb4+iYmcMvjpexVOG
2KBHXBgXHQDbFjWtyE394FPaWpe9lm6zxjXeEfp2NJbiLcCDgEpt8M2aZ4U45ktD8gGp1AfT47Cu
fjgupbYoarXt85DH20um3Lk+ld5KSmHXNOd69qmcBhPS8L8ng+DiMRCLbeP53KjahLlFz0+9RhGj
MaS9Nkb1RQSpA2u2ZFvTSjpqtuUdbW/80iUTJprnpT7GsNBi3Xw3KB4QXpSDa8nFHFyIb3vIxFep
l7TrZsmrYxQUSeqyOEZCYQjw0ng59XZzDEqKdJRkfpBwh4c2yAAhQ2TxYCztQcFhhyMOimHhuw8f
AYzRBNnatoOj0qhe9hA1kbjrqBntakP1xXlvoMzWvi33idBo9XACww9X4WU4GiCjOCchddb+vXQs
KAqjzVArWkTfHlWtnCk46w1AG94O4CaizIZyIpPaI4Awc1GT88v3pblVEQAtmRP0TGLKOelmLKep
K2DFdnNSZdDvg5wzvm/q8D0hVWxLFPPWaZ0zAqdzpqzoM4nLtfTSnLQUfjlLkOvHlar39WSa8FwQ
7Q0sluqoidbefEGxcpSEKYeIpnParJ3YddJD9WlIsYgc1GalCwmlVukfvySiQvbsRwfZwRHSGPOh
YCUPw3bpgIZMcTH4oGDktJ9GF02DBte3h/XFJto8KBdnXeWID7+NkGW04Unp073muRRajVvNkpan
eueCCi6dqa5Qi5CI9gtbS8tXD4nsPkVFgXgM2V4S98c08wkkGmxIS741bmU27iwac+8uupWbESRE
3nprTbrjW560yTl3ISH5QuyMQCUvWgVbenIDegpIquLA+YPTJHuAJqj2mEDAK4V29iBTKl3HmXHM
LFAcDYDDh1vrLVkHOESs+RppFazaoXKnbcay9IxhFHa1RBHiU6Hcx3FfPOhEE/zRfps4o3sMtDuv
1+JbAWaqHiCVqwEuXuHognAXMGTSl7+x3HoJmBTN8H+EraSJOD8zu9xz0yr35fnEgARAVmAlidGj
brsoKh4V8TEzHhQDMAxGD2JGDE56BySer4J+t39pW4NAscJPMYclp5TTLB3H5tF0trqg1/3p2sZa
D4JvMfbWc19QZnAg8bKAWehgjYH9kuaQCX0Wz6Qrc76rh9gKjIZ5vUOoeJgsHex2DuG37SXrtRJt
RzIP4Ajf3HXg++4morH/0JKgR/KUTbsyj6uHFbSfvsAL0VG+JbYcpEgh3omY+zV1hntuocBhCFba
ZYb3gzU7uKE/XgPSNO6KM4SOgYsU9+FaoDSrPryO89RQoMk4pw1AAgg2wyPEp8iswvYCQSc8oNYZ
75NI7Rc0VFvldN3i/x/vA3jFr6oGPRLF/f+6VwX//ucMEvn3nTPf4t9H5+QX+QfVn/7/fNR//BIU
jH/SSGZcx38cMMAnvboNXyiHvroh7/8FzJgf+f/6w//x9fwrd1V//fc/flVD2c9/LUqq8h///NH+
93//w3Cs/xs45PxDETr+n+iQ+Tf+okNs578syrBeoMPmYKg1zX+hQ/iJbviW7bsIVxFdOvBB/okO
0Qzzv1zD5MR0bc8xjcD739ydyXLsRpZt/6XGBRUcgDuAQU2i78lgT05gbC7R9z2+vlaEMlPSlUxl
+d7ovYFoimBcRgfA/Zyz99r8vTpvm+C//0MT5i9Mm03jQvswhWnZ9r8FD7mgQX5DhzjIPShKhOkq
x9UlHBNeRfH5fhdmPqgR8Z/C1nDzBMqZueAtZPmMy3yYD6W9dfJ4Q4J0x/B5vOv65CmymHTRDG8Y
m8/oPlJ/v/ZpmM5QK816jUBr8jgRPZg+/i2TpM1uXCvb2TETBHhdcsRnjwxN0U3E6fcllkUY8mDV
0Z7O7Dm3z6FqP3/3RfyDlPIHMgqEl5/enKPgadkuP1zHvRBgfv/mGi8RTsRlfIZSnpHMLYpsWvcp
Jr7o7GXmyp/Yly2ipF5kZDP01dvoT/eBVj6w8u2sKnrUuNwMrYfHC+azxcyToBDvVgzocBz0DHG0
ruQ9rGs8jEScrViqVmZgLEw9QTxT39ZtTkAWFmsMqnb+HeZq/vfv0P2rN2hLjhRSNi1dcnT9/g2W
FVO/yaWBIoYKM014G4z2VtntcTTdXRZa6wLOHjbX4NdrwR8YNL//ZA39L54Yf6ApDJsMIl2JPz4x
ClRR0F526UsS6FitBfnVFQJkoLILs3u6sNLASczzfFw5KBLCTN/rNNNSLVgDGGU4yq4WS5pDID0j
Tjq7f/+5qL98fRcij25x8rE2/fH1DcAEfTaQF8MyavR6AAcLk1ff9U1wlMiKBtvcD8xF9CEF44KN
wGbHUcdsM7+MTqzHDqjzQDXVviRc7EMS4VgT0b62LwxnX6QfnnlXE7w5sM6gw0i/iBCn4UUiWOSB
ILgT8RVIl9uZKJpXoyUrfcTdSjLts+gi5n3R2qi1RcC+nv7ArjPsPfqUpX2YLgqSU16Yd6YAAZnD
uFKw+owwfa7I242ksyb9eNWwn7OIXnJVcqOHr3//4UEh+otv1xGW4KrFRYHLwh8/Pd1JSbePmS+4
U3mSjX22A857nJAaEyZD5PvG+qBwPmtd+Gi42WcUeG+kHr34fQcEghgwSOU6o1h9JeW0RTa+mJiA
NrHx0dB/RYQ/rzzilU1/xaQcxyp0QxBWibXxyKRNLhHcOgNCR64geMKmGfco/Jf4fZaNCh7oKqem
Nm8Zmqaw8Qp3egjgv0Rx8NiJdE/uK/s98C89hkHNXfiRi6wlmR4UbUUov+BxtVendVZ+/uGiuagE
3qugO/YldEpNruqoOA1psqO5cR9zqHoN5cJBp/5XenFwreysQ1tM/VfNR0VTkzPlFbdMPGa0+tQX
5K+5dCe0Xmpe49kX2HQaT5wY/oKn6bYujDWXsFBd3kBYW9NW3mFW2SrK6EiJj6ZPuJ1THuCkJzMU
MyZq2mPftzdhrTZBFa7KF7vqEFnmK6LFj52gBGjqYz0xBoOHZDtq0UisW15+yMNxn2numgyXJRSG
1SpyQ3LgCrAlKDkFjGudWDvE63jOwTqngOSpgIwBOM+088k5ctnf/5j64mhG1Sm0onUPit9qMGw2
ZXtkSPlulN47cOAsO14SeLXAOAxG+tyazh76u147tGnyfEemL+4/cUDXsU8GbWl6MLSzfkmk1Q4N
GqGT9Ybe8U3Y+/QM4oWbHGA47Gj+syMsEfj6S98yVz/SNr+NdJLMGnsr++kpUvC10VR5yZ1VyBXT
eueBvPlbqJr3cA/W3lTc22g8A9PC0jtBVEVr7KETi2ucQlr0ZXdqG3D9sV3mqMJ9aJT1XIlHv7DY
zupr9HPreAi+VCvX4yhWJgm7GbzWqXTQtdDcL0t5ihhooyY9ACX4Ahb1MpH5OBnOw3i56pJTYU/2
tqufW0uR7IU5TWRvtVHckktwcAn0YzAYk4sTvSCqExwjWjozYPe6ch+5dP+ihi4tYaIru+QLhZxR
leghAUpUTN9TdYoQFFgXv7bG/ItGbeM8WFX40XjZfYldCHUEs4HxKakZ7vHxrqzW3Hh5usTptahR
rQaT/tSQ7ZGX6YdmY3JxFSdieR+TXuu3wYdhlfBJiO6LvYfBDT8iD1+fmS7dJvrQI3Uqjaycxd67
7zkPhWqP5iVjfRTnqmSg4Mr65AfpqlVE4Dlch2O6iohF12jeQP+aJ+Czu0nFjx1RzByPWV/MsxIJ
CnSWFn4AIWAn7J64/L6Rxf5IDUIys/4p0ybUeD7s65R11RmIyNQeCi2+6/cq1j4GxHlwQM/DkByg
UB2JyD7JqryvU+up+qEUfsSiMgCwYA05WW7z7ITuOUa+Rw2WzPR01k2Mh8FLvuRh8BXk7G4yLwbA
gdjYTruNZ+N0l86Db4bfQ2nGC/wDM9+zN7qV3yZ1v6xCsadn9JYHCXh+yaAEyZ3cVll+b7YQDdEC
PsWj90BIxlpP8CXYBXJmAixsi3yU4rKVuIgOoouEujP0b6D18Sqosw8PmhDj1FU4laBjAULPg8TZ
YzDHEFA62rLMMlyp5oLMAZIKbGutR22JXmCKGf4sgTneV3W1idwxndWGdTbQbpJ09y11tdIL9TDU
4IwL+UE/aNvHxOA0qGOn7IK70nbI7nbGwBXGcUC4hgtRR0+mkuvWgc6JKM3PoTCbd5NinGtPK+ht
5Id0c7Mq7hPrubajwzBVx6HAdZAnC91WO88ifixsngABbKTfbQ0RPufadEOijY8kk0wBC5DE4DyP
mfdtEZbS2OW5csURAf8yOg5gkin6mazD9E7fVZiwXdVAKOQPoPKWmqr2momxfRRy0TvhqTLj5TQx
iCImhEbXJuxLLmPjOgzCs46KbEheizrYDA3nGF0mF5Y74Nw7xBkkapcLJZOz0bl7gc4biBujbYEu
ODgCNtgAs9iGxtpL3DVktG1Ly5yR7wP2o1vUibuGdeDvV2hh/9UCDZ5OKcOB2OX8tLFNi6iPMnAP
oOB1JL5PTu8svO4mMwloqJhQDZThDDJb5c/0jhSaZtk3Z0v/YChgoasrfOqZ//pXwfWPrfavUMJ/
FXE/3fy/Kvv+UByuf+Sn9/RH/f9AbWhItk58UL9unC+15z8Kx8sb+O//4Gf4Ef6hNrz+i39hJQ1s
Qg71oUl1SBn4z9pQiF9wOlnStSxDmI6y2df/qzZUv7gwkcloRoXmInTmX/2zNjQcfsffcVzFOS5c
1/h3asOfSkPsBqh0WNN0y6U+tC8v7/fFhdZUpidV+2ZDU82nBzw65Hl+/e7z+IsS7acC5vIcvBMo
p45u6HCPfipgPMlxjBDk3cmKYhY7aq38kJ1fsWCsmaE3MS65bpmq/pcT6Of6hZreRFDgWsrS+eCF
81PZaynAw+j1vksygBvzWYUvIbLRsH6JTDql6Gi94jES0Rr+0qwEcwlQcE7cXGHuwedJa0fuetjQ
J8r/l8LqpxP78ros3bEkn4siJ9z5qW5poyKEvWR8+xZs7QgIQSSZPYdFsPJ1u5q1Zrb7+y/gT1/y
5Qkpuw3rwjDlS/jjlzwEiVVUnvntOSR5aM7w7WAVnNU6k8B/94kkTX/JcYl21DTET0eTHdKuaio0
LbmMT+piVS7DGf3ix79/GvNPR9QFtipdJaEz6ial6R/fUDMVXW9GLZYn8U1c2bxSkBeG57BIl7T+
CZ4DXm47gHMJYCqm97LqtZkyjZUXm5iZuqdON5ZJra1wMC1Rr8wBAj8V/TsJQrMC8ZeWfUfC2jOH
3lYmjA+sRQSdVfKV9iSLRE/bdMK/IxBdhaz7uXbop2kbmpCo7Hbx9+/1z9+dtCi+TYvrAahZ+dNH
qk8j6uha92f4LWfA9taGTwogfo5/92lsXUjHQfZqS4T6fzombZgVF225AZFMLzGye0cbW/v/wbMo
2hgm4VlSyZ8ORFUXTUoyJESp8uSpfOWUryZgkr9/ElNcStff9bt4H5KyFrOfEA7X158/MxSx7GQC
8om9zs8oCWwk6ZCiQssJ11ALwVhave4ZJ6Ine3WsXQtJtxt0IPGTuGM77xOfaW2FpfnFKrVdfC6p
RvotsERRogps6Hh0enNPv4t+EaSmDobHfVYKPdGdjUqqKAIFpkCdep+1Kkav3zUuNs33RoXEo4Pq
VvHGi0aqloY+eHZk0mJ7a5OATEJ67bKDo0JL8RI9DFoNt/HokKummZm3RrcwAGoNDP2Z1j96L200
LFLcitr/GppWx04uQhGdE4YL94WuBx5f5mVPjYD3MspKYyAZtsWzYpkIDLJ8A+S7S2Ek2h7oq5lv
bVepcDVqpY0SBmgBLT0HkS3tPVNaivaKF6QEwWmjtQjBvtDwQ5cF2NerfBT+YmhJILA9cpF8gPnm
vgE/289kqoOjjUnbUBszQ/FBKkAfw5qpk6guV1Zk6gCvE/7Isgys0nwyIbD5gE3d0H4yhj71lsYU
y3pF9PKYZMTx2bHT5LMqjFJ7wPgV1ANtmcgPcLVB2SDUp5R5vB5JXX4cJo3PxZOeZT60ljYQrqf8
KNs0uhjbU6NiMTwSFxfgo5KZ++FpfuYtG0wP/crmgup8VzYVG6Lvi3aUQGP8KX0hC/ugBVFi71KO
Q+2s9N5JPuwwrCw2tkNWa+916nvlQ9uGwv6MYmqbqbKATiRdNcGDm+pBYcUlhF5HWpUnUCzII5Ud
rjkbz1i20arcF4s41AgV7tAfWGppxsziiSECW4gdAbHAkz4BGl/xvx5VNh1EUABuATUd4hFfDciy
ANmzJCYd83yM791f4GjqgwcxZBioalhX2l0p+AZ3USniahGSBJGsKwOB/g8yRZlAWMLxy7lm48uv
5pjVRrbbsYQ9STesSxrjwRp6Ajw7szajAUm1a0sqp8bIP5n2haDGBgSK9ftY62m9ju2xH+8BvfTM
YiWW8vsuoQ2Cmr9zCIAKzVyRDdZlJgTpwupL9eL2jedssoZYonf4HF4+98NEeF9DRpwC5ruqYuoz
H1VvRC91E9XmDmoeCUnzLGq88BFUvm/APYmr8IWWDoc681haJ2arqILh4JRRQAYtqZ/hTd6zE7/T
MSaJg1YyLH+2hWYw7ConYuw3YCdcIlB83M0T00IyicGIvedy1F47AwfXpmBsyQS06jlV9Jh8ec9W
Br4up6plijyVym0hO0HuJqdJRRC6rzcPoWo46cfcEeem8Ap69JFGdPoeNK+bn80husw5CepRc72o
Mmo46K0C1z7PBUiK7M0ekbKvipUutNQjUUsv9HDXhhZt0c4ZEEECwtPZ4ARpX4K+7wKcm75EgL6D
V5qB1o3t2F9PRHl/dwOuRSSeMi1upjAiELIAKAKYnw5/9wDlQ6TLdEpAPgRultprvRAYOpLM0c+N
6BVe4l6z0mPG1JmgBMuo+tu6uQhEm4w+gCHLwSWP0AzdRU1MzLGkrMJMnuYXkAD0UwpWJBp3VY4Q
hPk14zCsp4pWg607byP6oXKvj1O1dPTJgwlt0xpbk1oDjXoEzAqlqdVpyqENi9ad3Uux9Cu6JNjw
Yv0cpLE/Pk9a07fLukpApTDo17MbD3IztkmTk9clm2gQ2Sw0Cx1GY8TOzTbXxECb7ChqdyDDr63S
8r3sEzi1Rhsa3YGEr0GHy2dgCBqF3terwaoEcbp+IQkyNpTXbkfGsJ/9OEZY5kY4o4vAHwvI36FE
G6/AqiHq8bqEoFHNqZC8xhPdEbMK3HfNMDp7awed379JhE3dcmjJVlsJdpaoPmTuGN9OIlvvJKmx
zT0H+eTOJlNOTyTbluhEWmIRHu1J6/lubVMu28wyv7Ccjgk2fcbbT14IxWWll2ZvEXOmp+6DrYN1
pFU0dOLRtGufhJJKKocun65koSGEKOA0XVfs/19TBti2/25H8qeC8D5P35OfCsLLv/i1IJTiF0uY
yuDct6QQtmBv+2vOgKX/cpklG47p2Ndf/VYQUiu6jmEQbcYsT5dS8ef+WQ+KX7gs0b/XdSjHFHLm
vzcrZDb40+5JIBDlu3S5sjs6cZE/bQVNj1+wTgZIoG1GGmDYkC/UxVtHtO4Mrqdzo3dNfSMbFvbr
L3jVLDz4GE8NZPmzi6L711/ITB/nMQ6eQ2Up54590mPbqOKtIPYNCzyS0trTdhMJ5o+lJ1cMQLRX
xGPlqorZUjSe6b1WZPRaAs2orxmboqTpc72bs3lrgjW9Fyy3SRs0W14xoSp9Hz7WuvYWsYZ/aqN2
E6cyeA6HHMlPVQDxaWOJrT/2HnPEEF0/Wq9ZjTfcwEOWlWWwnNI2vtPbYSAaPX+t8KqJeMzeMhad
hcyCblWPniSIwA6AvY7anMKqntf6qG5Q8bGKmm65kppZ08D07mPRRF+yjB4st3SYbSj0+TTyyZjB
oVCDndh1FExrGJhgK8Mpfe16fWe3CcNFFwKkmQ0M1CLzMxJIvnOQ0ff+EFabqm/8TWSl3r3oSHGx
nNj4LAL/FHp58axVIaI1WHy7wovqW4A5CFx9/KzK/nCqTywbqJCkH5HRDD3K7vJoFTqZ2NvtFMAa
t9MlPAnvycmm5+tjfa9le+j179KpAH/XiPDjSKiN5pvNpiPk5gzD+CQSCeZIjP6OzJph27F087oa
AF99Rv+QK87TBC0DEy/dYCINnhzG9HuXnIdFnHnGWYc8tZzIUboZwmFYaUXoHjNA6uvQSdKDgfl0
6yl33Kmqm3bXm9dfjIllQSwy3GNjRcMq6x3rpsRmtiT8zjz3EUEMeaTJe9B01GZ9FTzl0DyBrTvV
i8QHBq56qXTZP1ehrs/BYdZ3qpDoXdmKHju6tJsJ4M4uZFk71KUF24zL5W1D9clIyk4f+W7xLEaW
8ZbU9rkvcufb0545xdk1q85cxULZn0Czv3sCNV66KO/Ya4zqbnTsCfbZMjeD5NTbyoS1FRn7fJDR
bmrqaKtljjoUdPxW2LxcdoR4GHq3q+6tmoarkYOZaaB5zqQzlu+dW91FY6R+9BpJmVqM1qwzD9AO
aK+3lk86Z999Evv11ddO/IrxxJmRwJViEWBH4iKJO4uudJc50UE4lHxtDaMeYyiHM+PRdhXKsTmX
LuM4NIDGUwLsYlbK2Pxwq2lbSxPNqmuDH5QMSFXcIPj03bdy1MSllg4f44RqMh9M/zaUqliXfQ1C
Gd3OzrHbiEAQiGONtDLWzzRgVBs/yogSNK9l+dmk4S6JDQymUDch8mflTgaXIy7OTRRwJY8g0DfV
ev+VTZZYMne5vDVNLbBOO7tYYG9nC1Ge2tiARdnL/I64XkkAaW6hiSoxTiTSfEezexIFDCdsmy91
DHFu1iCQChol70i1J8hTuh8Jopzn3ifdsuxN2sQa1hKBP2yfRT2KMmKmCcHLzVvPgi5uVn35rDXN
d+ObASMtRNIR+K7ZlDnbiLH9e2ox3oDprT8gJ+IskRWRxfjGNqZTQqq1TOiYdebeKqt08YSV9mdd
QCKw3f69t+lU0zEaj3Qt0J+HrrXwhCjfXMHQdLLVp0zZEyFzV+dRJvnW94J83RlF8OgU4k0ve/0Q
d36zKCsbe9gY+Oe6jpyjxl6BU8AY36hTUGG5tX/2I1DOYBb+9AuRSfvXfxHp8fTrvzCK/LUhcXSX
R7zyrqg+QqFFr8L2W7oysbMxhyZ+VfmIsT30n6UZcAXQa2uOESV+RVFqz0ziC4+wOooHs5i21/tx
YxRrrKLW6vrXhnE4uj5J5252gslg3cMud3BrDONK6L513xDkdbB88/X6S+PyiCIfD04XuqfrAygd
S1SoHCha0XyPdnAhK1J91oMjb6oGvMJoN/zH/QM7Soa7Xbm+3iTH4tD4cXsvPaD51KZPrq4xg2YN
e5YBVLXwgpkj4tx/CWKWwKI1GHf6YfxY5BAnLIcEZvgrxvz6LwrbYeDgZWp7vQlxC2yE3t0zajRu
raF4vt7d9pCQ4oYuw/VmGrVEbyZ9emzt0nrOn67P1sRuvYwwTjHQStlZ+pr11pbtc9002p2rBe7e
Kv0EDxX3I+u+jU2VPdgt2EevsjGj1+7Rw4uNCCFLgWGEJJpbmn5X2QIgjqcXj0PQ+qSWRqsYbuir
r9/oXK6+yIb35z4JZEDHMrmFiwwoasiLx8Zp3giqqF8BAt29BOPQPCGsqO+SWK4jq2qfmHxap9Gt
z/ko99hHqh3seQF2OgSr27sIn3WNEOh28J+gXg0Lx0/EjQtKZB1ybeDBTn+wRFWvaG1kd6Obt3MC
IcPXKAqflAUxrg2H6aHRER3q0Y+i44Jl5138mMF+Yo44Jsfed8wdAtN0zWZIOzsGKYCy81KKdotR
kOy+w7TYEkuOdVpe4H2lCuaVL/Wtp110CYWSD5GfF/PY6+RTW5CdGBXSfsGmxAS60/330pQvDQ2v
z8ApT0E90rvIHLhwcbcoHYWvueuIdrgs8z4svKPMenGRdtZvzkhhLgCxBz3fqNkPBXZ2bddclgDi
5t09+vJhi8Va26ZQ1PZlbWYbiuL+2LuuWOH4sW5Gsy+hh2TpXT4CEUsi335AJEyMYteI5+S6cvD1
vpET9yKtwvkMw2kHIBmIVN4Rb2TS2sBjxiDaLzBgsKAauIzm/mjFdxLiuJaHzo9SpjutbOofZSX3
Fbi/L6OdjkYb1F9D0t9kBn93jIczcZrNJwnb0CFS2itKe4QY13worXsZu9R776LwfRRj995J8Zn6
qf8eRdM3iKDhLXM5M8vBCN+y6KIFLZBbFoCx5/2ggekayubgOnK88aoymMfxNHyUwBGlqqpnLkTR
Whjs2FQrNiEIT4AyQbHs4hLgbYnnQHeb/Dm2OmjyEy8DLCUQGivwLyCHmfAdrCdahWfrsrIWtXFv
k4X0BuaxJyarzZ6sDNKJbxfRnTWG1tJXTXMqVYT10BRz22MXFBOTs0MD7m3iIfMOQRI5q7Rw5Y2O
sH0ZRUq7G+HAz1m7/Ds/mnZElqQzk4y+H0N1Bk0QfrVxS5cIbOYdV9xi3sZgt4Netku+ie4ZWHvP
kR9pOzMZu2ckPTtYZeKu0thtV1a5vT6qitt4X2N8RUjNP2p1bVjqLduy602OjxQQ4VCerjcLD3k9
W+Yua7VTlkGFYbuwrbWiu+9VL1YcQP46U131MgQV/fDRuPUzOd6ZRnS63g0uFMdUEepLi33Jiysw
r7pJPO70Njk1Jfuqsiq7RTQm+mts+Fufq/zXKLwXwbb8iagCQqdC2ex/eyibnXJJnpS+DYp81U+I
NRqthvNYhxoXKVVuco2FvpTtZfZNl/z6EKd0VvpoTq9t73Glg99wsMtoOAIKbxZ027w3iMRw1/lr
WGdQDIkuuOtBaGz81pzWXVrHD32CwD5w6UBk7lMUMvYtO7NasK90n8DyEukM7oyVlvXRi5LsTQ+O
rN/J65SO40ajR7m63u0SMJJKd3xiNhETzRn6ZMnzcHdi40ygIna00t5Tm18AXtyvBu/dHIR9nvLY
OGp1DgaxnLI324+QDXu2cTPhZb7RzKJhQTGJbdbUna8McxOVY7XIuGA98dfYOxo2fkxYTk9BmMPi
IF9hbaioAOdTc2nPinqLzPmrJsXpGLJXWIYoUQCl1hVp1A773gsAbciS+qHMIv+sXNJ+PQGOJo0r
ZGNheTvqDpu2ykUHxy0vN/J93KkDYhaihdA1bCvU/n0cY/zr2/ZUO1Z7igZn3tdaebje7xb13LG7
+pYIAeCxfTktTI6Su+uPPBxYpLTsNrIAe4ZVP/HxGdHaQ1tOz6iK751OiyBUFXOhSgK6LreEtEge
Ly1r4foGMzUym1dDOg0bHDvJUoC2e25pO5KTegmOZx18HkDY6PUUPuVBf6/p4bgBMojwq9WcV6ME
JiAKMZy8Kh3OuZZ/pNXgvEYj2AuE9x5bUtFt2oFdbpjHCx0zzGvqaw2mWwrLoJmiV9toXpJQazCU
jQnYPbQP14dFfct1oOWM8vNmY5WtdqcNBHp1RF1/OSUKy6b4JIeJJNMg1m8rRpFbR2vh9Xkkv0ls
BBtP7/bX12NHrVzi6bY3tVV1r5Mxu97dtVYNAw3olJlFzisRnRvhkFtR1i6BMhXJ87aoWjyiVGhC
Dxl4GcpfaF4/PhkxGg8Jc24VySLHXufgvGTF3hE2wFRPgu/CTaT5i8gC2eXhFs6HIH+7oGFhQLr3
bkCOaIVgdB5jSJyDbkP3ZDm+u/GGjmuOBV7DsRLovk7VLTXUKTe8fCSmEsHooKsbu3HgkTXJkW5m
uwIuoPZDKdx9QgMPlnSHSCri8tiAs9p7Jp9IqdyPIkvli6tJou4yZd23rkMyjBtUN0kZTOuenpuB
qHINJ7x9ldYSZrv1oiDPb/FEsPCqhqxOPbFOqhEbrzYqpDztne9mzncuvTvF/mUL9o2IEq9XRAz5
SxfZCgc8txz3kqqoUgyCEQC+1KJWp3k4vmilBoDUNe5F+M4lNTgKGaqZP/mS1nEXwYvuNR4OUDOV
vb1Wiu14izRsZWLbvOnw4IMDK4gy4Zy+XmSNQbwNouhvDXb60I97crwd+5tpSXUutfi90yZSiG1s
MS2H2Kqe/K1p6uJzuMQIVVp74NrcEYEbJPuo6R8DzSaQHdXgccq6g12R5GOMEbHmfcCttpsZzMV2
Ez1NLv05mXcW5Ot6DJdOKaDoOca7NWhv1/9pWMydLDVviIXs6P1cqAfe+KEZEoYTVstTNlCo25n9
kQcsQRabeux5/bD3RYLCWFfRbZ5pxAr2mKl1PTn6CBXhxpIU1ClFyq83Mwjl2ulBT8RbWLxHmenC
V3VJMaJx/GvfaQQgMCdTi6t9oS8xtBfL0NJZ9n2j2BKqN88C4g4rEsxXKu7HZ8ZszIWjzjpcb/YM
MvAFj4+17Xs3hZe/Xe9uSzltHOpjoGQomhILYTSZvXeeT2ZLosY+3uSGWhBq7jozI0q0ObtxtRCQ
xXPd6g5D0HUHcCX94Xrztx/l9bfp8DH5abjW7OpL5d3IUETp53hUNgJ6kiZUqwPs4C5SPMsdrEwk
A44EdggDyWwM6rSixlbtvhXkIB2uN0wcJUTseT5pz5k660slDfN8/X9/jMtNR1LPrBiN4GzQtD8z
kCNnDfHhqoeufqoJTziZnbTXhSSPIdXqsyG0+r6LM5NRKF9oTz3wVvTs1Yu6xzk5XhCZjJlvJZFi
XC8BHhI+emtc7sr7KmHchyo0Joj74KbgHaKmyvhah+nw632s2QtYh+m8reLmqHPw7wvmQVXb2Hu6
NPYBzIh99mYy4dStiJREe68IKDP8PWOgZ89Ci2gArN+USSQXttOaT46NRtH27OQ0pg7ZcWZA+olH
SIYVJU+aE94HeXJM2TXd0QldCVOr79Iqsebm5Bbr6003BDMylSJYdKR/L5gx9S/h2sY0YPd6tms7
9w0dWUiESfGmV69ZuNP7yUDBXTfzMPbxB5v5nNDZ4DEnyRtJqr0cy1hb6FpQ71y9rOkJCiD1lvaS
JBUvtjbUV9sj93OJAXWCEN5znt90oZeB8lcYyqb+HUfQ0Snq/eCPBJaamr3wGEcdam8YloPZbjw3
hB83tGJL918cu6F81DT/AKJiPPSjqY5+nHPyBdHWT6MiXg0VAMUOam3XaseqgLxzvfXbD2AF2dJP
eFkeBrD9QPt0P1RmtneMihmQYLmEAOzeNFONYt2NZhXulptwCLBFO+o44t9YVxryG8GR9tgzod9R
KAB0vmAAczPUMUQW7LYuP/rJL8AVoXMLm5bkqUuspJo6PGJjS7pe1jYgTso33NnjGsPStA81mzR1
BbVySbJPPQ9odC30mI3CgMDqIYJVRVCiu7QMoJ3Xl1lcXp3M0O9fVyUdl+gqueQZAmlXr3rjPw/E
TN2V0g5OMveZyl3u99m6zVvBEoDCGaJ2gqigzjx8hobxIcxDWBBjGATadyItazegetqhj2TSBtB4
VkfC2YxecLLaJr3Jp7J5SPIIuOGFKS+rmsWxVzgBHBXfoKqepVZaH8VQxivLw9Ka6zh0/Q6zO2pZ
c16EXNRSvzV2GZZ0Lj/8mGQKGUSmaiejfgJj3RqrsnInqNLAhqZhqI9mZ6IU5LxbTW09HWOs+UuH
QnN+vXn9wTCKSsHGGSQuDyYId9pd4yiQm+/SRDUbkma0mbQtXvbQjFvGRvinTSddYNSEqGTL+lEj
1HLpRNq2TjLSLwKLRcSXDTNzK1QLHEXhCpHOwSgJHlWYU+GgatkmE+YrMwfvdP0xFTZUxsr4IMhx
hOViZI8DvN+VZndUpnxq+3LQvLnQm6caOe9nQwBZUnbBNySo5ZhCUAuMCkZB4Lyag0Vq6TClT/hd
9zRRSpTD3CpRV45F5+OpU+oY5e2N6XTHKs/pBebWD+aZsDPjRq7rLtVPo63V24YWqCq1CGNIIFaO
8F2iJio4ncFF4kBpM84LQ9SfKAbyNg9W/eXklE6bp/wkdgaYj43QPGKf0Wj6e5e7Gm4L1Twbn6Gr
x88Mm/HmJt43YT3lPjfc71KWYgeZRKQzOU4CyuFs8PLmtnXRItsk5YXC3HtDiil20P6Huvdabhzb
tm2/CDswYeYEXulFUoby0gtCJhPee3z9aWDVXVWpzJ0Z656nUxXBoCilIILANGP03jqXN2mqYbsN
EAvzcQu2GJkYjyHbd1TR7ZWEyLOtGQtJ5ki+V7If36Ns+nBL2d9VnvvhDpgDaCR26C58E2N1HBzP
X9LQfYzodqytnLvlwuxS+ymL0U1Li/g2pcNT45O8bKbcugxD/zP3DN5oR2g70ITx72+4XkosM7m+
55eMoEwxZ7v2Rs80je1OhfUcXNymGyftVGTSRcFRkrLV6tJZk1OApbOoH4ukqR4A/A83BBcd/Mav
HlwJ5q+3dTAsBQ5rPvd4d44XOj9ERl9fk+X19zdgX8MvG4pmWTRlwhIJULKWjeaN3+Pc6CFnrnK/
DY+408MjPmLy91I/ZBapo6cp7L/bhfSODuVcv0rzo47S5GjL7u+H82tFdiNG8AJRTjlh3nljtEui
xUsKvA72XD8iQwhLYzEl36cCaJTtRmIPeiq7wBlq7UAQRte+Zk+rOlX9oxkXNNQE634FvhMvQQUc
WLCfYryP22MiknAhUUDgGIofolpo6CxAFVp2pCOFm2FYvfa9aiqBou2blVKZ8JBqLuuC/SO+PG/T
Jol7oNvtHiq9CbfZXCWYX0r6altS0VqOOa3/1lQZUouOrpfvNHTCdJ/VBeyalYP7EDRIi77b9c2H
85cD4vkuNPZ08kKCktrn3tDDN9prxRJrOKmqXRHd9B4g50g/eNNABmrubau2HY7nB8BuSFeiIX5K
JjuBTk9hDZGHi97Gd2472ymPYtSfp0J2JDaoIVja3CJrGdb3Ph3q19x7M2pitgewM7ukSew7I3ot
A9HeQqO07qbBvmYrjPm6cN9s6hBx63iPsAnVlmDdces2yllUzCNLdo7T1flBBsI5TpVa1D30rYlg
h0M50vdSBBHcgKKEw9UhZ08Npz90ST/de2GpVsorw23PYHYYDSaYoLwqoiI5oNO0d904SwXcBxhw
7Z3msIMx9fzRqLz+hvbGNXArTGaD92LXpnNppvgKuqnJHp2B0rlpxmpBIzd7lGBpLiRKhqVlNDPF
wnRXCeoYGgYQ+A/ZMCyTzOwvFW2/TUUs2/Ickai37U4xF53OX3HZ31ZyqPFCmWpVAXBjiMe3M5hD
S956DHTLSEN/12ETXcvBzS4p74CIg6W2IRE3gKNyiJ2ieqw9WqN1WzzJ7qmwuxLWJYFPqWmXl+Vo
ZJf1X6lQ51erSGxlH0b7TFkYB2vfgbYJaNSlOcrWPIZiG/NOY6J7Q0xLOzSFYucqt1lPOhTrAvnO
orZhHpiNFdO49CgTx5DWJs7QppgNEk5DeoM3EBbiYvLWPTiKhTf5l6WWHVtCj3ZkNG0ojIQHzGzr
YiQboyYfFLdAnm3gTb1bVeIuxeT49znytCU0xSqtwmtfivDas3moTFQipiYPlk/iqhZQn0axct01
3kpWjrXwO9XKDbJDH7A/IZeqlpSrU5k/uUPdo8Il2nl0Ad9mdQDLIPnrcWIGKusJsZ7TdYeyIks1
SIb2LjELQTJErn9w4y1Sk5xOrRwZmEe1ViGlOhLsFH7FdtrbruvM8CXoaXnfbjO1KsCVXFOWldde
nLBIJNUMw+GzHdTuSzbRmUgqGp0UpvP7ItCPBJG+FxhPdgGoin5GxLkiyx8b3dvAVe5uiSKel97Q
CoJDUrI0LGuYlkHiJ/6FKKbsUFdOdqBa/Z7Si4TlbdsWncMQjJzh3DSyTK+7/zwIwtpqyvq6MR2h
vP37oZi/rL2RiGmd8DG7d/aDYTtorZKV1FnaOBU01mqo7DtKBsYepx+rjUKz7qIWuq3ekRLomONb
bYrqm21T3wajGiwGx9nURV99mAk58Cnr5MfQAzNF/UzfF4Z5GRP3eQJM3RLHanQXqXTDKzdA/JFo
THuAkt8GAi9Q4unjuqZkfjEmzT0jgPlqUApATg/9oqNwflvCam0bz3h1SGqDOC/CS2dQ02msdNxF
MdW2vn6QefYZK8JAVQilNA3q5sWnH7AI2qF4pi4IjRLd+hNjG9Eo2hg9eg2KPBnguUpGL9kVfvpm
dZH3KWSwbeu8ftUSrERQi8WVYerw1XR92JB2ru77kLfv2lH4Xpo4OV1/Y0xj9TTaXrmbXENugjHP
X6kaN8mYv9kBUmq9DgI61uGdtIL0bmpj4mknki5cQyR3iLDoyhXhGnjKeJG4NgkuilCYoHGe3EoT
gM4JDdCnUN/qOvrac3kwxhlH/TImXBndgLMY03C8YTvUHmwVjscK+NdlrNkUxHOaGXXGwlNAkwW9
0T1G1NYwwCTeyi2F3BKKsYbciQ8oG6zb1vLERY6SflNERvuMH2FDEbo4CGpryzq3MHrK2D6WRsRG
01bjA4jxVTUa2vM4EW5cULJc007SnuupeneG2r7RWcTdmJN8Pb/Mat9cSz7nHTZJYkYGnEplqCNt
Ce1jojBFNfMvI0Oa9KqOnk/VdN6jheP1/M/pu8DYyCqCouYfowJC87HU1bVbet7Js77rerqrk8Ih
gpLyShYO4QpmoLnF/L6bZolMjXxmoj+7pLFcX05svvZunHynVMBwYejpSzro84b4bRBNe23FBlnc
LOoPfQVzIkIFvfYK+6JwWOh55hKcyHikBExIMRE0C2FThhooLV+ERVhufSuLdprW2Csubn9buXSm
CXrdh7DM9lYikyXQObJMfAskWf3RI5zeUSkHbUtp70UzZbAw4z66YefWg5ol54C2dgpstKd9401b
7G/OXC3PsWRnTKCTZiAXLPhwG++UBeZVMZKgxmZargZ5lVUjdU/gOFzgAIrqzNxCG7zwO+96mGC4
tkQ72gn+Yq8qmmu/GfVlaYWvMIu6ZaWXW2I8jdu2RSFLioBGV8BCjp1YJFeYU3UNPJDmHG65ZS1H
Ahtkc3t+iHqzXjAVexeVgpQydmZx1eCQXRIPDwG6bItFJLjcoglx3ZDR+8wwtHphsg0G8zO2Su1J
Cxp9SWE9vG0U2BFya7PGvwKb1G9rD4pc/x6SL7LvGb20kMJB7ZzY9GU7p89JrEkBDJmgHbfoRZ48
Jezb1vesW2+CTu1z0e4iPtDbaRD2shC4AVnQHgOf9Jn5ZWf+eUP/oBF1J/oel/bQbW0qRmsWVxA6
++yb2YDNQcq1Q+b90At7jVRYLSzX+7SN9uSXINUighZXQ2/N23xQS4jribUY8uhSJel4qJXykGHF
4nEysN35858qp/oyT618oWfBW0Yu9xIAd7VufGDiU2wQDMMcCz8zsy7t+eH8jNGpXg8JUY+0whDK
1oST+JNOzlw86uucRcOSgim7cVffDq32PUXysrDD6G2OqydnxNiEAxNdL4JgVRcDvaCcc+d74Jj9
or6qXJTgfutdFEk2J5E344o62BWQIQBaObBu0xKrBOPouoAOc+d1N8iPoz0I2W6pp8ZNQO34KXY3
0iLvIyQF5Vo6xaffWi89a8h9Onb9Bdueauk62h1zxtHvJkXwZIF8mIg/utCteWffNIC8ig6ZSe1T
I6sLs9uz0B8XnQEVEALv2wSynuzcetN2/qEf6aDZ2XTjlUjvg1I5d52lsBCnLttCN3hgmVouqyzM
H+sWBLyXhgVsQFDZ3qqJYUbHvQruPQfPqTSn4Oi0YNL8QgEeY4/5SK4PkLDRDJ+rAQKkbfuw/mzU
cWwpmALhgGhGI49BGkYLrUMaVbKG0m4yMiniRRbPBV0SpP2QPzjMq2faP29Z1u1QyEuAfxib6hBL
dynmXLPL3lNXaNPGvdYUKlhmiY6Rtb9lJwHpLE66Uzg/JMjTVAaibnRYhla5BPrV5NVlZuLxcWpv
W+5czcn2gxL3uhY7J6hOwar3xbjpHLKrXMu71EwD8iM9jK0nCWOld7UQE0nvkICdUyFHxPbF8EqP
pFz4Jjl05GtBKxEZ+4geMBRpIuNi6pPj5LHHVQCbNvyEfrRaAnYo9q8wgRKNM5gPsWnWh7orslOn
6ThwOe7q/CU0MPOmpPTcsBi167FZzXIEBpdmspZjAJrPNO5Gq9Q3pfQIhY+1TY9q/9QShAGTAHB9
vDMsBcGRKCI9SZKTj0EDfW9IEEPbxqcuKodtZc6gq0LGy7EBx+TV4OLKHim/qTD+G5pBVO7wWaIw
3tM6AuPZOD34Ars6SRPLvigb/pGvDUuq5PVpyDFs9R0DfG+MxaZwugAok16fVAsPGeJRvZ2mYpeO
bb/zc7hcQWUX/CET9M2pS9YF3Yxs6Itr3YrLU2FbJRRiztb5y/PPEoOIUAsa29CuCjTpJw1fIrqv
CYZ2H+FhDrDdmw10TfLBlloLaG6iheSzfbzKwD9fWeO0RKeYnGTZ0kPsSFR35XAZTv1lhP0AanjO
eFh9DEUkCWrSYSuCMddUDqzY4cHJpXXoO3hs1XCU51MSMFZd6Fb5puOORhLJjtcTcbgDqrCKaa6g
2+LTK8TI7BJEjyAPiGTpjX5HMWVcVE2s0ZvjAVJHdmyG6qoPAYUh+tyVVvwN9DDMw6HSqOjmmDjC
LF9CzSDX88oxE8JyAovIhtzPT0GahtfBBNrW0bOTa2sXXeB904AUbwFbHIo4bo5tMSw6q/NAZgiX
+LWciCwYD/yqWUf+TXR+dyMdFxmnx8k3o75ejOM8CI3uskZ0ewoVnYNaa52LSfMCtHTvXTVn1seQ
QlnqonYgIpCVDXqK4Vn35rtUZVvkeN5JdfzpxFZlWwsHHapEIhHM6Qj8/KhHIK2Skfxa8K0GRhbv
Q8YWsrwS7BXF/HAwJAZ8h46zUbeLLgagfH6tNDxtzevbqrPMharq91Yvjf35Xp0Quq9ZupGCOt+6
xnzrpuWWiiRU+RbIKfGHceeGNzgkBkaIzt1hXApWacdN0LGvvLV7woB8G4BXSa4IUDXkkFru5q+J
Z336SpNvzuA+4M7qP4x0vCJHOv1mgwFpwtz7Dhhn5U0tLnWPPFhl5ghGrWfHK5xoYRunqtBBBSkx
LKnij4gH45Q6IWKRlFAYA/LwZxZGd+5ot+8Mhm9dZstX0WfEEI12/sJ81mFwqqyneOocApCd4tH0
NOJVnMS5jzTyWnuz6e/CgaJ5xDV0G1LRWyETdm/yQurraeyN66GLqw1agf6qG2a9Sxo0l3ibnK1T
6iVNFjQBRo4+UcNsAkwPAaVb1yO9Pru+8NxuOHj61O+qqJyOEGTEtjFscWmNnrORdiyvbMTIGyTr
2rXPqoGL38lOEgwUiHK3v22cJGcSjdVdBVd8qfoc+FOGiTYDAYiCGKm1YenxsxYxg6E/FC847dDF
EXDz1vUoA2M0yZ4PbKUqh88BPIquOxmhfPFGwpChvwVzlHuabjMG/Ai8FaKkac1ZYSpKvXEhDD3H
npbpazsru++4qPYmRrDPLi9uZpDZRxxrT9kk2jdpsEitGl294Lgg0K4MkKZoVIeVFatHaulQwwe9
eeB9sU7T2e1bzIHEnHQGIU41CZOBUxOWZcKFHIfkhoymcNMR+3VlRAMIG2QolzaQgq1WzVVoSwN2
wmByyCojvwjKzKAplCKXahPw5WOeHAaOu5uIYjyGpaeRZ1XnhMigRxs1uyLhLmtR/rbDdZSx2Qiy
0rrBnReucQH6t2Ar8Kz0VXlXY1pcNoYw7k0zgdU1aOFjWrbeopbB+GRaOVyRSAUv7ayeUig/X4lw
e9cTL33Pm+i+NJFoFXVyWVv5+K2nH1sEBeVlBZ1/VDJCezU+/XXei0XHOgG9KEIprgdW9Va2Ghgp
qW+2KZ1Ep/lmElIVWCF6dUPdh6Ch33vuq8iKu1fS21N+We8+WxNFr1yo5snyDTIdles9tIXRLokS
He77kYp7rY/pndHFZD53kXsy9D4GLd7qN3Uq7XXmms01DEKyJ60xB61p5tu6KpJLHUPRjtD18Fgm
bJXssQ0PNZPPBa36aG8jrt5T8k4vxtC3DyUqpB1QQXmsyqjflvSDLiuSvlhxmeG1y3C86YH33KB4
LtdpIXvyZwxjlY9ogt2e+Ksa5v49CruJrpQ+PLQeLQEKBtqjxa5zUeK/fIbVjHnM7vzXkcuaTOjp
LfKTp5BB4EMCwchr5X5apXGRB7b+XZ8INMT0gfYsY32GnSKivwzlfL7sXUnZyZvFcGSiFuSooFJj
ZuxNL/zOtuLQyr7+rBr35GaZ8Z5b3gumqfCtInBuMQaif6kMWOy9U/tUe9BMdFXbP8ImyZdNDzzd
1oEk0m9lcYrWY8XgU9+Cn3RXwTBFJ6adYW31SBHAkDD7QDXtAi04dFETHPBB/f2M4Fhqu40yl/+8
dn4ma5J4F//8dD3/k399558fz0lMkst/fvLLYWqKNJvJEqe/fuM//+78c+cvSSXz0El3EQt7Qk8g
gvkHjBZ/P6j/PEsjEuSWVYNgsmBSHsz8KmkpPxVjcDDpLV8nuqiPfm9tzl+hL5Y27UhCGBJnOhp+
0F5PSHKvkpEdjauukzbHrBBxbbfRqK79KETOXAyBNldySCCaX3TCY4vr62YkRpBsKu8zYBWLkzPS
kitCJtYBRW0A/fDy3TQv8PDG5C7StPDMqthJ01c0vjV1shL/Y0BhvDYaG80JG7QgKx50lcljX2AU
OX+JiFBetbl9f67puthsj1zZ3lXqVE9F4DgPsaX8q3roP6uOwOdOTPWhMS150ZSEvxlVWT05BdYR
HR12I+L0Qvit/lx2aiUsA4d9r8td3XNfSbKL1zVZeojeS3PP1AHPwR6/E2Db0kKvTRRyhYEZICr7
iSDTeEF0M3BZ4rLRBYrnATl2HdBXd6KtKofqIJmSrsqbFCUxeByqJngI1SKvOro16gEVFfHQrB53
gs0QG8fm0NXRjOHfWC3y3ADTPj4AnCdaX4HIwq+7GgYjXnt2UMLfT0MEV8mVZlrulTUP+wZJcru8
YrBhremvSBIhx1yF2hp/H2y7TtB2LmJ7iWf7QvNzps2qxCpi4cUjr6rqxmhtDFWBAlMv9li3YegP
NQL9DAZ/oG1a+12Qax73/p2fBDpjoOstZo+5DjJxRZeVypU42dQPbkP1nrGOWRcksq6p94lbv0RL
BI/zaZJZtqTT/oT+qllmEkuw0eTPVJyooPVZucJMvGdqwJNNMgZ8Ooj3sYzW3L3kfiQFrll4ym4Q
1sdRqGfpkX7ZzDFdhkNtid5Jlan+2Lm9WpeoohfZkJQlU6+/zto028VUadoxSA/dVKYH4TwVcVTs
bVSwB8uwqQuMBCaWVgNWw+4mNNEjkVV2TLuYEn5rg4JLXLrFCWlDihkUIq+FAx9KK7bofGmW/SuM
9XXWld2z6L1VHD9gN+6/JRM5HEHdv8ZT3Wx816iWAa6dJbnrxTKg3gsdmYD6ob8zizu9Fu41HpJp
A7cJQC453lK3/G3eptZC1hfSb1+J76WCXpv3SfEdGsCrakjaMNUkt2XW7tGeruMpuyjaNn+yzK5b
pXpubUQ53iKhEXeOUUAcqpGrtfELxmNnrbH6qPS25DLTWkBVfsr96PZL37bz9zZWG9IKyfeZ0ltu
kHqv4SZfpffYV82nAVpgjy5U0Rx5B6ivL50x94lwQtFj6jSRUQBV74ZPWJws6+ekV0g8yFHsQ6Pd
9SEaRq+hWdJMzqtfih6LljatmpScW0LB9FtpmftCuhduZDdvuT4veVAS31hsZI9OxqKh9YBIUmwh
31wH/FRY2oNZ6WR1Zl656Yl2fS3kYmDRQ2VlonHS1tcAibqLEI/NA6G1V+fvhQK/QQYH7DLPUWm2
DQXGsrrPI/B7OeHoi1J19smsYu2guU25MsayecvSirxB/VG3MhZcdvKBgG16TUyNlTGxXmnvOS+T
1gJto5mGqdp6GOWHj4p/zknYRHwy+JtYfRgUa75z9R8CIbwPB+1/7ScNC7ySCSClfTJPuE1QPDqd
HD/mxUndwhPz6ITeKDe8niSrE3eKH0iHit99Iqnd2rFfSRJmeZ9QAHMsZ9ikvSBpIPTS/fkZeaMp
dHKCSCkR8J1/Hr78zJd/969/cv4V/3xbVPivEXxC1yt9Ns949Cmm5Ptwfuit1idJ9T9fn58RtDVn
ZfFtg0Bmo1nHDimHLtGgKcDhctwbpn+QY9awrIGW3EF82ZOPq6+0woVlmdsVzuCy0pdN1xCqovsA
Bm6rxATf6QlrMdoFNJWEotR4ZyUTa2piw/gjxpDHroYrWETNR2xz4GGEf7aomKT2dlvBNTg/PWcv
np99/U5r27/4+X+9+tdTY9TuCkOUm3OE80QBg1hndVHqvKVizmcsJXmN52dtGPD3/OK1f36EZe+a
7V+5K+ZzAxMdTvlY1os2QTyhd8wVLIxGAmvtvK725vzw19e6q1d7X4+qvZbE/FQ05qyD/P6dTl+5
75GlJwtxPjfnFzJhsL0yN4C0vQtBqAD1QLPeO5EdrPQZM4AF5YK0j2od9C2uFX75+WAz4WUfgHtj
3d3Yl+fLo6jDbH9+lrNm20O4bxmXD3wCq6yLzU2NTtYlQGOCSPPXWTqfKjGfqubUU8hjQsqX8KP8
iyGHBj6ke5/Axf2kaSPKK1I5fDWOS88Vzd6pFUuO0ltYseYuWmrzazCpp6H2MDIkrCCbmm6b0dF3
k8igdpnpswsqk0NewzMNFT2wMNIB4qutowYqpYFeLkOtzHDq8HB+BuWATaM/7tBntPvA79u9rVlW
AgWBp+cXG3/0QFSeFNwgC5X3J9ZNTKVt997apKsJkCQsItp46+ZpujNKhSbfKXYDGVlvZqReJl08
lEAAr4K8D48jEI21Pnj1S2eqjY1y7gOuRE1PPxpuxSwcGOTO1x25FkGsThXhOFQal4VnmzQE234p
bSdjjHDRFvfENoHGHJ9NkVxM0GRXxajpx5y6+dLVCha8tm2uWuIeLmP2FMsR6ulHi8Cg8aw3WxCb
Q/liEWtk6rRpOBxZOKG1T4Z4V8QKt1ISUDups4Vm1SvHTquX0umIfNOM8tLFLnAtmhILAH4Dvy+H
l6QA1F7p3mJ0Ovca6+C2CjPCysNwjaCvXpM+9RhHOFIGy9slY3XZIMRf9ioqPyr7Sndp+7mp27Le
MTClIOZZ6ylxh+Z8xZ4vW/r8zl94of/K4f9/gwz/f5YdN9v7/3d23F3efr79ACIHBP7/kQJM538c
bPGm6+pUeWmQYNT/ixRgiP+BBuAolA6CICo14wD+RscZxkwO12eq74wdhy72H1KA8z98aUoXPdXM
HYB2/N+A42YKwD+MJcVvUsKkE25Y1BktMRPq/g2Os1ItnUPpXWSX3Y5UA2KOvNO/zsUvuHE/ggj+
OoQFAl0JC0getZ8fDwGmiiJ+lboLJ8dGvhK5RtxzVVBIpIEijGVPNm7zB0LVj2y28zENDqg7uCCQ
KssvrDpuRRd3gUPdCTdKOOjET3FfIinJBntNB+i/foeGcqD/QX+nljl/jj+cxKlILZdu6WLo85UX
0P8snhiMCQCw//C+fnEuOZLlwBKEhSfNL1AHNnVMMyEJvVN5OTVEKscbv6moz7V/ONAvTqDpAASx
8HBKimRfEF+TDKa8oDi7sMrsLjPVe2IZS8MFJlXpOwpXl78/g/M18MNlCCQRhrWlwOXrFhjFH8/g
VPmUyXQDT79xEpiXVBKsu8ylW0frl9W7Gx5+f8AfeWxcIJaEOAeB0RaKt6l/uUDGMEGBFWVygekT
TOyTPtqERfzpMvz5bUkkjSaVRgQvJvy3H99WkUOEE0WicNY/tBDGZZrHi1BWmKow2DcP7t9wz/8V
9v7Tx2YxnzFwMGpYtqm+Xvc68QvIImu4OvBwHPOE8/NADWOpAGMIcpR/fxJ/GjwsOb8/HTijzlXy
9bqvjaYu+1ERGoNawopCYvm8P6AI53Hzy5XBMehtC94OF/7XK94JyJ+MbddeyN5fBXF+xDoE9zfU
EBQWt2nfHjIai+wkyDjN7EWM6UMX92jFFtlUXidWfmpHqNHAEghkWsXJ8+9PwU835HwKwL24Nj08
gMRfbkht0FB6+ZwCH0aTaO1FmbY49IydYYo/APF+8dlKKJ8M+EQ/MJF8GUebuHLDXHn2Iui0VRHU
S0YKokTyW1hJyyLWtr9/Z7/6cMUM3OSBD9n5coeYQU17WqeD6VsWjg8GbqP7w/Xz88nj3pMCpieK
P4xTXw5RaAAdtImykGeIa18Zxyhs77NkvHBr/Q/v5nyr/TjCzMeyFLISU3dQC/14K5JYSzmjCdXC
0MZxg7HsW6roEmtwolAv9fm664aHLtTZWRnZN5nR2vv9+fyCM5yHHGXP/xs2zCDAiV9I/WjAw8Qo
hEQDUj1OtfHhY367ALQiLuw0+iZQHkx+dcekyKadeHlkx8nt7/+Gn8cjBW6TyR4iEHftV0xsbgkL
PzYnPK7xS8vSOFSD8xDU+lWcmIiTJ8SORvv4+4P+PNQqyEGmpduuwQj/9VOuQhvTubDkAjfxg/K1
7/i0rrqyLxa/P87P94dSzIqCO0Sayvg6ZVkEKXlYjMj2yj+RZME9gt02PoNNXPXYZn9/sF99mizb
bJMlmEu4hvnlehJBGycFfjaayvm4kLb1PglyWvGhY3Wpo2+1Z2wLPXruhPXsZual44jd7/+EX71f
zqjOoABc+KcpTBLwMFRDShegTOjple+GQZnVoe+68Cz5lNVNvvr9EX9xv3LRGLTldVQFQn2ZzpQo
DU0KJk1PQMdDmHutCvGmz92hwvs7w+h/ncp+dYYd02RuIVQHFKj7ZWjNpsi3kob6Owbs0TxYDu3i
sDLvDC9YDnhNLDGsm8hatbHzkATG/e/f6y+uWqJImEWVINQT2u6P40VWGvHI8MdVG7wXssKGSuXQ
/cMA+MuD2IKulBAMD1/vR9PXhaCkI0HmWauyfPNZhWRh9f/jKNz0TBuuFNyJXz42TfRTA3ORj829
GZ2DnX7LvT8NbvPv+HF4dXTMSY7khCnTFF8+LCJbq0zXWMApER8N+lgkVwRbRESafVnLeGGJdlhV
ZrVxVfWH+/7nQY1DA9UV0uRaIRvpx0+KmPOgbbIQZNBoYE4bF8X02TbuIig/CWRftsP3318ZP69I
OJ5UtgnJDR2m+2UeJg7cAlEpGURZWPXauKIhs+3Ee61leyckWFjSjVLl7e+P+ovbgSGbjaDAkqXP
c/KXtwmXLPbo3CxGHfJN1D8ao7xsfYoSmGBVioDFy9/Z8++9KT5MfvyHAe/nS5XDM66arj2v9b7e
D16b+OhzUV0P0UNj5YjO3olm+sNH+atTyxgO8NeymSC/3g/Uj3wkc1xF1DZ7g/pIn6Bk+TSGaJUm
8OtI+TWmP92Ev7h+ON682eHMmvLruooikYIkhmywyHBn4PKR014l8bKKemDDc+Cf+sMN+YvFCPhd
hjY2OqZOnNiXwaWG/RPX86K2QTFd1tjJVIP+zz3EXrJOevca/PrSMoP9yNr199fRfCP+eKPC8XO4
RRXv1+GN/3gZESPp2TF+20WY2jdpWOKYpk38hzf4y4O4FjcHZHRO7ZdrVfr0+at5d4VFy1uAxHsL
4vrq92/k5wuS3TaWOlfNQHRG6B/fSOq7A5MzE3BohXKPTAyjqejJNPFaM/yvlzDzsbhEXMoljm3O
E+O/kteoWAj0GJy0rsdsldHKOWmgm05+E0b+H87dz9M672iOBjCY1rkkv7wvF+ahKfxKIuEklHuy
UFW6iHTdaZt57XfZYib5/Yk8X+BfL4l/H/HLwhQoejGitaFRJJMYzbxhwJQolHdBsGOzbHLo+ZjY
Ehp+3rTRpArftGJExp9g7AwQeCyVPZjoYURzOZUkcpM2ZN53mhbe92UnPv7w187v/+tfK9kO2iz1
mNO+Lidz37crpwRM6OJOdBof4R3SLnAgGC/DvYjjchWncLukT9aTSp5+f3jDmu/Nfx9/LplZLApc
Sj2SCefr2dIjZWajfj92NFHCpZcoOnG4xWy9vUjhPPvfx9wOPNwmUGjaF53ltrvtxt62DjJ3UnEt
hJ872AIoXlk3zI0ZE6ZjBu33CflK6G6SGnRovxCt0tyHUZhtVcwxuznUGCxqFqbdgf8cehiuBNdL
ODqAlPgusuuO4vOYtcCBlyDfsFq8NmOEmo94aMBNLypprWRYqaQ080chKgxxKO7IKr6AEGSn5bMR
1KWG+QC4oZVvsWdWTbNErO47cllUwh0mBMfJJAg9ypK4wEluwf0l5MaKI/tbqRDqL8zBFQnoz6AY
zW41akVpTRcooifiBLp8ABAF59qPi03VNS2OgaQPREitIjVcmuZpI2bRe1j2plhVeevS2UXpyRdD
nBftC77EwvpoQpKcT4jQABcA6UCJwwVQGeN0HUftZL43RobwWUMBKqA8wUvrb4po6Fx3aQaphFde
BZgM37ser6+/1MApJHPATF2Hnx0VpwEAahuQFKj7Jd8oTUBApLHTVkHgOUwofdBzA2RbdJ3y8wyk
JyS5O1U3hY0+ExcPbe10yiIPA0ZNJJE2aRYKFSB8crqGNQwvc5nBkx+PRu45AgKqFiaPvYkNjcqX
GaImpUMSoPNdQPOr7SeD1j85NrSoSckq0Qy701UGfBGDkSpInXw1ZYzpeIXIMSKTGFY7FJyFzYa3
RNsgbKxbemoiobQMierPaWwccosih5rzIfvSq+5bsKptvWoa+M20RGVqJ1eZCmQCinqM/fRQkblh
HuCb2/ll48CS3HRxm/pYvCXmFZpNVn+Rw3wQ5XISMLcyzlSeu48liRUTQJ929JaeX2rGdSci3dmW
gD4R4dVRk27tyDPTY+mbUXrQdaAKN76PPCPB2zLk/dvIH1Jfysnv/JzmXhjvxpmMmIDQjcuF/n+4
O5vlNLYkj78K0aueBTQU34vpCIGwLOujdYVs970bxUHUhSMBheoDCU1MxLzGrGfVi97NG9w3mSeZ
XxYqm1NgYemcaHOvF47AkpNTWZl58uOfmWwjq/sMrG3fRZ1FPYyfaNtfMj6mMxslIGvxhw+vJ3E7
8MnD6+u/L7wkmgzK9MnxK+VaZc7eHUqIjUe/mEyfxoePzBClIl+vXd/2mA1FtY567m18vgQZVKUp
iWny1WA2PgGDTO9gh+mQj/Nqp8UuoydZPc9Ku2qVxdOHcVWzafueDCBAROYqzDtM2BiDxZuX6+H0
Z1Z5guBa9ui9abPvfjZl4gr7iovMx2apE0PJRscA+UADt6Ydut6ZkXtP44mgPvuN+3hMtHRSjqoP
Te9wMZ2PGJs25VJasDc9emDBdmdKc8D88/39ndY/JUxub/0yWUThHWt9W3EDxEB9GTZOrxmp1j4E
XrisnETAXgG9hLeN1j34F/rh3y+bzAt412BO2ejdvEiM9mketh7717o1jo6TOvNJL2rXRW/JxtBF
9FCud8fju3DB4P5JY1wnA0k/EFH4WM8qT59DJh+3fsW3XbYqDB+mt0L6zCP2fhQX3v0jNpEkXr3b
LD7eEbXXw0ddezcLgia57fq0Wh5feUzF6xZvaQG/HCdRPCl2KnN24Qy9djFZNLtToPYPPy0m2gs+
kygMGMo3imn0u6pMgrgRnAXXtw3v+j2eXmvqN27vYo9W0ruxXhwza/b64XIxqoLXvI2WFQ28vDFb
fuCxJwFttI9RJTm9pT+xeoT6FRd/m06a02vqz9Sj7zvj6v2MfD9QlnhxlN40r6q1/Y7WK6VO0bdL
ZETmhSv1oCfr63rT/7Oap12tlUhIVYiBWYnUwMnCS19VyarVEimdBmlP0i11j8x2vkpG1Fkpe+SW
JKkHtFJ271Jba5KoqLVarWpZEn+V11TJKtXcpS8JV3BGsoCnxcBvFvkaDuDt3URGvS6r5F6b89Yg
BD6CuhJY136OmKVRnneegvHP1fb9cjnqPiZNsv7dB26SAMRVoD3QGc3wtsnCt8cmO8sYStS6fL20
fEdl9rO+03N/qJXDhV1re597+VXPq8VjIz+Q8eoXATi+q+Btv7S+uGuT0Peth5YqqiGiKaF0M/VL
BCYKAF4yZElYu4QvwAIssv1pqqFGUDJhisjzj70Sm6oIjdloVK+xF6eGGPF9awzaPPnmSuy3/c5L
D+Cnr0UWZDcQXCsOeI1SvSwpbBjBKCXKVyYH2iUZC1HDI1v9wr4xQEJRKwYUGeLfIIFPJMiucMqj
FYzOmgzUqiVkoFKtNsh3E70Jg/ZLBiqyotyKB5Umyw9knRVhN6aVxJ/BgnaJKj/5MYljSeRws+8b
C1oknqw40GR5H4418XmVycIkH3jENSEoVkrscpAESJWCR4WAEUOxZ1JQI4lhxYOi1y7hgaIHcICc
JEBNgwlsOKTKTpm9TAMPQILG3mmC17DVhGKlWsIdIFMjSSgWFcr+7TVB8JollujxAzYnNtj9IdmE
PZODuu2VgDUga0rOnzoY2bgU/rLGgmK1VKcwwNYqwE78BQpq73ggyUMrXaiUSzXsHdXlBoUIpMF0
DIr8HOwTjRc1Dy+3Wds7i+hJAdOKBa0SCzFbTZwCnO1GOcW5rYkBDACOgiXAJrRa1E32TgpS+2XF
AoIY6nge5VEy62VkgWtmjQWYyzS8QRUYpFYjZtk7RXi2T1935L7WQ26UauAV8XqkPCYxW+5ibJdo
t4U9/JaUz8uyE3TfDKL1xcilwKVfwfITfYKpbJqXAmLCPcGKJ36cxbp7xgNApXbWQFwDr4EP2KaQ
QXxe5aZdU4VWqdwmSMBiApvcS2NQxpmxMgb4gDw84DBkvFWXWMDgAM4TG6EBclKVRxjq9b3zEGnq
tmQBXnCTzA3LrSkC1oCN5PSAeBlQtPhPYL9AtK0Ub4/CZVI9tizwSlI3JEpqAP1qA0o2pAAhoR8f
XEYZMC+ZrzSU2jNbsIF9f+2d0CzJnjy8P0ALhI1MHjN5UC8h/QJgAk1I9gBOpUzfIzngBdnLAZIO
goJV7zwt8mDyoFLDHOAecR80q6iM/Hy/5IAN87Y8qJWAQJbJo+YEgIcH74ESED+s/uzbw5PRsnx4
iZbRciyAxMFrVyFhMuEhwk+AuKcPLy0rlnchHhEpfA/cIOh0/pg8IMcPLA38P2mCPeWBAyvIZL+m
ZEueHzF3E2AFG4AdBZ+7+rN3yWPPiU8kfQKEB4YOVMslIHw1siTPD4947Jf1c3AD0O1VqXt0Mpiy
X6zUSx61/TIVg+9/6u+4HL/UXrpjPRmmVRftR2m1Y1V02PkLWc1lk8BztUFKCh7ZL+9LcS391avl
3F8RX1Ue5PNfb4JkFofLS3/EzN20JrL2w6xGsv7fnx9x88u3Hiv7x/faD1V4M16mD7x8Pui5mlK+
6fgT/eSvVyA9rtmvx/j3PxmHXDN6L1HtBlGsCpf6RmW0hC11B5R7k0JfTRZqGITrpJvkDWwPfZSo
2GfGrXHmNsG4LeH3zLdNQhVllIQX7HvJPooovI3N5zA4VKPEOHFF2lJsj3yhZmpqkpVK8stkt0nn
l1LfpsyaZb7X//z5NCtuSkTZKv8+dO4gTAYmb3dxdpV8eknjDqhnIggFNRsWOioc0H2bEU0tUvbh
7cJ2ADhIT0ztkDvrZZnYfXI5LepsagcpMlu6V2MfTowRY4O0gCNtSZ+rhYoiVWDHB/zO6AmfpbRp
S72rllM1eyZunF3KBNbUc7InN6wtzcNgqmc5Yy91JFd0Z4VLf54MJvomoym8lpjY9huOQn+mTFVp
O3iF7yB7My5yowz9SZDMjQtWAmfbc79XOtYZmZUFdMDvDyhL7jXSg5N9zdtNxzM7zlQYIyf3icEO
Mt7233AWzFjHGoYqzmilTJEMoi2rLxI/jANxZoKMmNCmapN9fDtj+nHhRMdxlJrtc3+hDXVPC0K2
x+8rEEaF0+RGmxeCQN5taV8xfkMP1TA9/lUwUCOTRZ4D9l+xEW3Fny6yGUTb7CL1JfuH4V180rMb
eJI+Tsz1sbIOeuabr0VKlbasY7hZrKMxXxmO9FZjn3Zr2n7Nx/6L3+BAhDvBTOnQ0GjPhTfOJjx1
o0x5EpSOLUf6yvS9WBTrgqgoWQ+ULbi4xJQWqRvZH1ro4ykhlXRhLzOKYogIk7OPFoZI6J8pvsA3
hrZUyT86cDrQrZXxz04qB6cMuDsI+nExBQmI1leE7HoUjk/79YXuCOJf+N3ox0T8XUI70+ORgvPX
B3pbKIqp9Gd5b7jtQF/P/MfczVuRoRq2511dixdkRkI/tfdn4peQg85Ir+54B9/0caZjf1joYxry
94gDy9OFEaGaFA6mPlOfzSs+zUJ9m1OYqS8Z7JdCy64K9WDgm9OcWOK1irh30f9xCixwkz+iAh9M
BmpmenMOxPRgRkotNATIgZtzwJUYmmeV9lpb7SVrOdLJNCOU6qqDsK0TRDA2NQfv/fDJpylGzwyW
uPBoObwKc06CAwtMS9YITTWOW3Xgexz6s6kK79Z5LeU621d4HMIGM3nScCBwPUZ45JRD2oVtT9t9
8m/GJm9d+HXv9MadKWgI29O+U2HgbwuUcGjsiYeKKCmjI6rXcqDRR3rANRarcJ2wDHSw5cUR4fss
8g2XeXcqe3fa8sgPydKZZF3wAT/K5K7ABW2Z0A0DAhPDNDAhx57u+2SGzTGYwBgOe7rHNxvGgZlb
DujGamKe1kUa5IMf5gSs4jnwfD+QBD5TSzMgo7/fng2nKl7kpEGAbbZSdqrjcZJ3TSr4YNaU+5Ng
oe7yR3bA41ONXSfmjWJfG64/TTr2xz5NHn32jTBdP6Ml5pKOzuzj2wP2s2AyhCcZoZRu3UE6h0Sq
MhOddJpm32JxXLHtGZn0sC7qA+c++ZBQ3AhimZX0prSbDvzh8yCkj94k6+C9XQR5r6fiouBwEYRx
MlJGKzHNJ9nx3/7iLgNuOVPxgGXZ0xWN9vOEpW/Q1gj1U6tJYtpMHbqIOvpzcunZCUXQvIoDiegv
FAFdODQIey5Y/OAPzcsDNGX2LW+XiP6Djp9WWpcRS3nh4sr7yAZI0u0GXRf3x3MO5kTPRsPADBul
vcNW5j7hXN0gd10dGxbDqzvQQClt+TN/FJoC7SKq6fvhIKfbgke3ZQdlcb8Q/IrzYmgLMC+BOdtS
xzDHY2jf+MN8pCfD/BxcVkz3Z9VfdlIR7jZNu7S4Z//0LeX5gbkugLLW4Jf9y1WDagG4JsqVsV7e
Bnjp7OP+vQkGz4BmzKB3by0brEuSPCPQwfV/6sn0ggy5aHxX9pPsH19K7IKOEXOb8VJY6+JC6y7n
ufRWfafmfEe8rZ4USfRQz43zuqjCH5PRMIhK142tmTqOQuWb/pgL5nLW++xw6QtzcaV/CMLcsgYn
lvokeQCmYpxWxgTacvbUJ/9tFmoqLkpYf8PTzU6XslYaTmwP+xNDXoycFpN77an2VTLUhYNQ5a/v
soOotc/+UMPeei4wc88umJy50JtqkDq5apgLoNFnP5Iy+czIVnsuUEA/+9OcL+0iCX4k0WDhva9H
49gIYRmT4cJoXiWzwbY8MOhjZlW7CDwPBknhLIkMeXmm7sCx/o/LXr93+al3+J8FebVkcgsb0sl0
hTZz7eglJEXIbBH+7FKwbVfpCxesQ6Ay7T6MtmZOJ8NwaGyjiFr9ffgKjF0DqGS8ZplHZmseLxMm
SBpUmQ9jT1ZAY2bKHzTHLrI/Tipo+SWcy1y2l3xG/L4ZPN9Ajpiue3BDtX7H7xhtHT8IinLwax6z
wODi/Gt6fuTvBCtsjxgYTbvhgr6Sbl5MmRpvd9JeEgYmMHgFWMjp1OuOuQqOt4FBUjSTFe20lq8m
OXWVQT92jOjLeMJtABamnW9ipV/HD5iscm9umwnO8SX52pXFrfy16y7VzB4nkNjrX3Nh0P/8hwzs
fx2NySuDlzRcbgem/4Dc5EDpW5PwTuO/OwA9CPEATeHf6WjspoqzOprQJRCNMyWS0MNFLvVsyb5Z
M/bwXByYzREmb2XGma0f0AmTma8zOsKCqoOzdhXVNyZ7rtN1Uejsh7pwSpRhEt64udbMyHfeXhgY
E2/kogpJ++GocCJ/9Q8u11lBf2328Vt5tN0CfAxuDIC8yeSKNPTaygSU81Qd2IcPam6Kbzou3/as
J8twtGRXd4607JWxJb260k+C0DfEjWFK9rRXV+8W2g4E44SE3d14kyUO9PpU5doFZSuKLZ+pKKhg
Q0XqDrhMBWcU5Pymiotm6DM1GeqFmUdhyKwLXkzUMq/TLhoBzv15rkgt61VtX92FolfEn2zNdLiI
Ui/AnmwIsgtw2gVjCPR8vtFhJLNAbJnSp9ip5piNjFTqWLjo2L0aK51HMXgufIsrdcsw7jynmYOV
PcLbr6krpR9M48zOEgdkSTSIW7hxZhcW6ePTwN/CDhfwoU/aj+nwzxiQioYLU3ccJ2Eyf1bEdeqM
+ZDxlrZCfZLMVDRmcP5m6zUjRF1givpzUtOT5TZbwgBvF37NmR4OKZD3VBRnDBH+rwqH3+bQKhLd
7ZD1x/ouwBHZwiKyIIzS2gjXk6/h7nf6qVw8aqkKJ0moJ//3X/8d3cmnSz2U3byrVyxPRGqAdcwO
Kj5XehqExVPJABv0GRtUdZEu7Pv48ndJ9s7/cqhVsCTM0YWfktnQbEJkqUeTjQvZOd5ukQ6Du2FQ
+AsrIO6I/rQ5bYPBsEwJd/CmTlSiQ23UQ5hRXpaxSvaPcKGKE128ARhfjKIkoyev/vk7HLx78Fyj
LZQd2JJTNY/HOW9kxZqd982PSxXLaKE/ZEIooVEon1zcjQf8cS9CMtXfk7FfM66/h4z8ZEQfoRFo
OrATjI6h0LmuxQ4sWyeII1w6g6xMpLN1MTq4c0ZS0oX72cEtIp2RnU5MpAsPsTtWw3WaLrCS2agV
QfDJEISuRK/Glzi4/FKihT8fXnb/zSDtQNhI+vlhYOJDag7kohvghJh5BxeTS7408Ka1sO2TblwA
GLpq7hc++eHQcKFkArOtwhzeanoczHE0sv7Elm5vtJzHGRnRGBcJiN49U95YNkfL9FFC3G2YDxlO
b31qBnvkUnUuMLW9eKyDuWmZXXihVzLmhDS5SbnlwHE7UgNTCVsOZO2IqpHxyjaLj8mro5lNQaC7
3V4Sur/9b+wXhsRHx4sgNyKF+db2X3Diz5YGM7bUpF/PjVM9yLsAlc2q/Bvo+lEQj42bJB0hbKtw
nDfHBRfzec6YkTFSEfMVs/eUhjUuLhJ6+oLYjGRZDZF9zdsDSgnKH3RGJz2ui+FukM0RdaDHZ1yl
N/k+MwcqcaZISZD8MM1ZxcV1dBY8iZ3MTy9z0bR+rvG6jRfnwrSnVHOMcNG0vjKXxY5mBKIZ9G+i
NV5vJi7x6c3xNOmMZVsr8Qwy2QAcMYA/Y/zbNY/8kZ9rvktHw1sfWsbTqMKpT4U1O6XoNZtUso8W
h6azL1eUYnW8A7qMHjXjJxd33VVgBiHpciZr/v72P0GBFaG//SOd+XER/vbP2Y02QVmerGmx/SJw
uDpXTktXK1nTVbOnvLHzXCR4P442tNAFcIIwmD3XqvBORYYjkC4VsWUGA611zo/1XFRZe6QZZG5l
JgapBjYcOIi/bPjd6fY9Wz78oqcDNXgwLYaLXoaVDe1v6LeLdusXliEL3m75LTv34xKAK3TiHzAF
GI5EAs0wy0XdqwMGIjd2wkU/aCdUT+YO7aqD5EOXyryhQS7qWN1gEuRDbRdV194Ng4bNgfguZuSt
xvZKniQXdLtQ+Hdqcicggqzotm5dmw58sqME/KMZHTtBVRBfUDg3RKPiYqySYFgY4L5c5wM70LKP
37J/u+vBF36YZFTSoNBFHuZjmOQPyxLL7GvefthPeNJPzGE0XhybpXdRfuM1sO2/mdtA5DduJr4K
//r/AAAA//8=</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6FFBC-B253-EC46-A43C-6540F539C8A1}" type="doc">
      <dgm:prSet loTypeId="urn:microsoft.com/office/officeart/2005/8/layout/pyramid1" loCatId="" qsTypeId="urn:microsoft.com/office/officeart/2005/8/quickstyle/simple1" qsCatId="simple" csTypeId="urn:microsoft.com/office/officeart/2005/8/colors/accent1_2" csCatId="accent1" phldr="1"/>
      <dgm:spPr/>
    </dgm:pt>
    <dgm:pt modelId="{1DF3D39B-184A-C749-BEE9-DCB7448329AE}">
      <dgm:prSet phldrT="[Texte]" custT="1"/>
      <dgm:spPr/>
      <dgm:t>
        <a:bodyPr/>
        <a:lstStyle/>
        <a:p>
          <a:pPr rtl="0">
            <a:lnSpc>
              <a:spcPct val="100000"/>
            </a:lnSpc>
            <a:spcAft>
              <a:spcPts val="0"/>
            </a:spcAft>
          </a:pPr>
          <a:endParaRPr lang="en-GB" sz="2000" noProof="0" dirty="0">
            <a:solidFill>
              <a:srgbClr val="002060"/>
            </a:solidFill>
          </a:endParaRPr>
        </a:p>
        <a:p>
          <a:pPr rtl="0">
            <a:lnSpc>
              <a:spcPct val="100000"/>
            </a:lnSpc>
            <a:spcAft>
              <a:spcPts val="0"/>
            </a:spcAft>
          </a:pPr>
          <a:r>
            <a:rPr lang="en-GB" sz="2000" noProof="0" dirty="0">
              <a:solidFill>
                <a:schemeClr val="bg1"/>
              </a:solidFill>
            </a:rPr>
            <a:t>The</a:t>
          </a:r>
        </a:p>
        <a:p>
          <a:pPr rtl="0">
            <a:lnSpc>
              <a:spcPct val="100000"/>
            </a:lnSpc>
            <a:spcAft>
              <a:spcPts val="0"/>
            </a:spcAft>
          </a:pPr>
          <a:r>
            <a:rPr lang="en-GB" sz="2000" noProof="0" dirty="0">
              <a:solidFill>
                <a:schemeClr val="bg1"/>
              </a:solidFill>
            </a:rPr>
            <a:t> care </a:t>
          </a:r>
        </a:p>
        <a:p>
          <a:pPr>
            <a:lnSpc>
              <a:spcPct val="100000"/>
            </a:lnSpc>
            <a:spcAft>
              <a:spcPts val="0"/>
            </a:spcAft>
          </a:pPr>
          <a:r>
            <a:rPr lang="en-GB" sz="2000" noProof="0" dirty="0">
              <a:solidFill>
                <a:schemeClr val="bg1"/>
              </a:solidFill>
            </a:rPr>
            <a:t>sectors: </a:t>
          </a:r>
        </a:p>
        <a:p>
          <a:pPr>
            <a:lnSpc>
              <a:spcPct val="100000"/>
            </a:lnSpc>
            <a:spcAft>
              <a:spcPts val="0"/>
            </a:spcAft>
          </a:pPr>
          <a:r>
            <a:rPr lang="en-GB" sz="2000" noProof="0" dirty="0">
              <a:solidFill>
                <a:schemeClr val="bg1"/>
              </a:solidFill>
            </a:rPr>
            <a:t>Education. </a:t>
          </a:r>
        </a:p>
        <a:p>
          <a:pPr>
            <a:lnSpc>
              <a:spcPct val="100000"/>
            </a:lnSpc>
            <a:spcAft>
              <a:spcPts val="0"/>
            </a:spcAft>
          </a:pPr>
          <a:r>
            <a:rPr lang="en-GB" sz="2000" noProof="0" dirty="0">
              <a:solidFill>
                <a:schemeClr val="bg1"/>
              </a:solidFill>
            </a:rPr>
            <a:t>Health. </a:t>
          </a:r>
        </a:p>
        <a:p>
          <a:pPr>
            <a:lnSpc>
              <a:spcPct val="100000"/>
            </a:lnSpc>
            <a:spcAft>
              <a:spcPts val="0"/>
            </a:spcAft>
          </a:pPr>
          <a:r>
            <a:rPr lang="en-GB" sz="2000" noProof="0" dirty="0">
              <a:solidFill>
                <a:schemeClr val="bg1"/>
              </a:solidFill>
            </a:rPr>
            <a:t>Social work</a:t>
          </a:r>
        </a:p>
      </dgm:t>
    </dgm:pt>
    <dgm:pt modelId="{B6B28CFD-109A-294E-A125-8257E4F4F6FE}" type="parTrans" cxnId="{3478F547-AC02-DE46-969D-235C63BE6907}">
      <dgm:prSet/>
      <dgm:spPr/>
      <dgm:t>
        <a:bodyPr/>
        <a:lstStyle/>
        <a:p>
          <a:endParaRPr lang="en-GB" sz="2200" noProof="0" dirty="0"/>
        </a:p>
      </dgm:t>
    </dgm:pt>
    <dgm:pt modelId="{EA1A2F55-B7BC-9E41-934E-4461B6656A89}" type="sibTrans" cxnId="{3478F547-AC02-DE46-969D-235C63BE6907}">
      <dgm:prSet/>
      <dgm:spPr/>
      <dgm:t>
        <a:bodyPr/>
        <a:lstStyle/>
        <a:p>
          <a:endParaRPr lang="en-GB" sz="2200" noProof="0" dirty="0"/>
        </a:p>
      </dgm:t>
    </dgm:pt>
    <dgm:pt modelId="{3CDC00F6-6977-584D-848D-2A08A3A63B02}">
      <dgm:prSet phldrT="[Texte]" custT="1"/>
      <dgm:spPr/>
      <dgm:t>
        <a:bodyPr/>
        <a:lstStyle/>
        <a:p>
          <a:pPr rtl="0"/>
          <a:r>
            <a:rPr lang="en-GB" sz="2200" noProof="0" dirty="0">
              <a:solidFill>
                <a:schemeClr val="bg1"/>
              </a:solidFill>
            </a:rPr>
            <a:t>Domestic</a:t>
          </a:r>
          <a:r>
            <a:rPr lang="en-GB" sz="2200" baseline="0" noProof="0" dirty="0">
              <a:solidFill>
                <a:schemeClr val="bg1"/>
              </a:solidFill>
            </a:rPr>
            <a:t> workers</a:t>
          </a:r>
          <a:endParaRPr lang="en-GB" sz="2200" noProof="0" dirty="0">
            <a:solidFill>
              <a:schemeClr val="bg1"/>
            </a:solidFill>
          </a:endParaRPr>
        </a:p>
      </dgm:t>
    </dgm:pt>
    <dgm:pt modelId="{92CE00C1-BF2A-644D-A4CA-B0B2F10ED77C}" type="parTrans" cxnId="{711BE0B6-4E9C-0445-AFA8-5AD30B8980E4}">
      <dgm:prSet/>
      <dgm:spPr/>
      <dgm:t>
        <a:bodyPr/>
        <a:lstStyle/>
        <a:p>
          <a:endParaRPr lang="en-GB" sz="2200" noProof="0" dirty="0"/>
        </a:p>
      </dgm:t>
    </dgm:pt>
    <dgm:pt modelId="{DD85BB29-B269-8248-88C3-CBA6AC5B0514}" type="sibTrans" cxnId="{711BE0B6-4E9C-0445-AFA8-5AD30B8980E4}">
      <dgm:prSet/>
      <dgm:spPr/>
      <dgm:t>
        <a:bodyPr/>
        <a:lstStyle/>
        <a:p>
          <a:endParaRPr lang="en-GB" sz="2200" noProof="0" dirty="0"/>
        </a:p>
      </dgm:t>
    </dgm:pt>
    <dgm:pt modelId="{EAEE7442-0821-214E-9F62-EDA9614EFCA8}">
      <dgm:prSet phldrT="[Texte]" custT="1"/>
      <dgm:spPr/>
      <dgm:t>
        <a:bodyPr/>
        <a:lstStyle/>
        <a:p>
          <a:pPr rtl="0"/>
          <a:r>
            <a:rPr lang="en-GB" sz="3200" noProof="0" dirty="0">
              <a:solidFill>
                <a:schemeClr val="bg1"/>
              </a:solidFill>
            </a:rPr>
            <a:t>The unpaid domestic</a:t>
          </a:r>
        </a:p>
        <a:p>
          <a:pPr rtl="0"/>
          <a:r>
            <a:rPr lang="en-GB" sz="3200" noProof="0" dirty="0">
              <a:solidFill>
                <a:schemeClr val="bg1"/>
              </a:solidFill>
            </a:rPr>
            <a:t> and care work</a:t>
          </a:r>
        </a:p>
      </dgm:t>
    </dgm:pt>
    <dgm:pt modelId="{6A757807-23F7-7546-A4B9-D8BD65CE6729}" type="parTrans" cxnId="{B2D63F0B-8637-824F-8657-5DA038D5B11E}">
      <dgm:prSet/>
      <dgm:spPr/>
      <dgm:t>
        <a:bodyPr/>
        <a:lstStyle/>
        <a:p>
          <a:endParaRPr lang="en-GB" sz="2200" noProof="0" dirty="0"/>
        </a:p>
      </dgm:t>
    </dgm:pt>
    <dgm:pt modelId="{FB6A69A8-E3CD-6347-A9BF-C2CA6366ABBB}" type="sibTrans" cxnId="{B2D63F0B-8637-824F-8657-5DA038D5B11E}">
      <dgm:prSet/>
      <dgm:spPr/>
      <dgm:t>
        <a:bodyPr/>
        <a:lstStyle/>
        <a:p>
          <a:endParaRPr lang="en-GB" sz="2200" noProof="0" dirty="0"/>
        </a:p>
      </dgm:t>
    </dgm:pt>
    <dgm:pt modelId="{679CE02F-CD66-7542-92C0-2D75AB25D918}" type="pres">
      <dgm:prSet presAssocID="{4E56FFBC-B253-EC46-A43C-6540F539C8A1}" presName="Name0" presStyleCnt="0">
        <dgm:presLayoutVars>
          <dgm:dir/>
          <dgm:animLvl val="lvl"/>
          <dgm:resizeHandles val="exact"/>
        </dgm:presLayoutVars>
      </dgm:prSet>
      <dgm:spPr/>
    </dgm:pt>
    <dgm:pt modelId="{3E356571-22E9-E641-B146-E60F7E797873}" type="pres">
      <dgm:prSet presAssocID="{1DF3D39B-184A-C749-BEE9-DCB7448329AE}" presName="Name8" presStyleCnt="0"/>
      <dgm:spPr/>
    </dgm:pt>
    <dgm:pt modelId="{7DD551F9-5672-C74D-A441-D6D01A02705F}" type="pres">
      <dgm:prSet presAssocID="{1DF3D39B-184A-C749-BEE9-DCB7448329AE}" presName="level" presStyleLbl="node1" presStyleIdx="0" presStyleCnt="3" custScaleY="339904">
        <dgm:presLayoutVars>
          <dgm:chMax val="1"/>
          <dgm:bulletEnabled val="1"/>
        </dgm:presLayoutVars>
      </dgm:prSet>
      <dgm:spPr/>
    </dgm:pt>
    <dgm:pt modelId="{54DC1D24-B3C1-9241-B212-A3B54FF032F4}" type="pres">
      <dgm:prSet presAssocID="{1DF3D39B-184A-C749-BEE9-DCB7448329AE}" presName="levelTx" presStyleLbl="revTx" presStyleIdx="0" presStyleCnt="0">
        <dgm:presLayoutVars>
          <dgm:chMax val="1"/>
          <dgm:bulletEnabled val="1"/>
        </dgm:presLayoutVars>
      </dgm:prSet>
      <dgm:spPr/>
    </dgm:pt>
    <dgm:pt modelId="{246E05C2-7F1F-6444-A39F-474B725FFD22}" type="pres">
      <dgm:prSet presAssocID="{3CDC00F6-6977-584D-848D-2A08A3A63B02}" presName="Name8" presStyleCnt="0"/>
      <dgm:spPr/>
    </dgm:pt>
    <dgm:pt modelId="{EC6F30BB-6681-BC40-AE17-D38889479901}" type="pres">
      <dgm:prSet presAssocID="{3CDC00F6-6977-584D-848D-2A08A3A63B02}" presName="level" presStyleLbl="node1" presStyleIdx="1" presStyleCnt="3" custScaleY="70418">
        <dgm:presLayoutVars>
          <dgm:chMax val="1"/>
          <dgm:bulletEnabled val="1"/>
        </dgm:presLayoutVars>
      </dgm:prSet>
      <dgm:spPr/>
    </dgm:pt>
    <dgm:pt modelId="{87D73369-6F1E-C143-82A6-34C83CCA4838}" type="pres">
      <dgm:prSet presAssocID="{3CDC00F6-6977-584D-848D-2A08A3A63B02}" presName="levelTx" presStyleLbl="revTx" presStyleIdx="0" presStyleCnt="0">
        <dgm:presLayoutVars>
          <dgm:chMax val="1"/>
          <dgm:bulletEnabled val="1"/>
        </dgm:presLayoutVars>
      </dgm:prSet>
      <dgm:spPr/>
    </dgm:pt>
    <dgm:pt modelId="{B27BAC0A-724E-1141-9992-6A69C0A2A83D}" type="pres">
      <dgm:prSet presAssocID="{EAEE7442-0821-214E-9F62-EDA9614EFCA8}" presName="Name8" presStyleCnt="0"/>
      <dgm:spPr/>
    </dgm:pt>
    <dgm:pt modelId="{CBD46CA5-8B01-0848-9C1A-7D0AD677D787}" type="pres">
      <dgm:prSet presAssocID="{EAEE7442-0821-214E-9F62-EDA9614EFCA8}" presName="level" presStyleLbl="node1" presStyleIdx="2" presStyleCnt="3" custScaleY="466725" custLinFactNeighborX="1071" custLinFactNeighborY="-671">
        <dgm:presLayoutVars>
          <dgm:chMax val="1"/>
          <dgm:bulletEnabled val="1"/>
        </dgm:presLayoutVars>
      </dgm:prSet>
      <dgm:spPr/>
    </dgm:pt>
    <dgm:pt modelId="{681A3328-FF4B-A44F-9ECE-993C3E7B58AA}" type="pres">
      <dgm:prSet presAssocID="{EAEE7442-0821-214E-9F62-EDA9614EFCA8}" presName="levelTx" presStyleLbl="revTx" presStyleIdx="0" presStyleCnt="0">
        <dgm:presLayoutVars>
          <dgm:chMax val="1"/>
          <dgm:bulletEnabled val="1"/>
        </dgm:presLayoutVars>
      </dgm:prSet>
      <dgm:spPr/>
    </dgm:pt>
  </dgm:ptLst>
  <dgm:cxnLst>
    <dgm:cxn modelId="{B2D63F0B-8637-824F-8657-5DA038D5B11E}" srcId="{4E56FFBC-B253-EC46-A43C-6540F539C8A1}" destId="{EAEE7442-0821-214E-9F62-EDA9614EFCA8}" srcOrd="2" destOrd="0" parTransId="{6A757807-23F7-7546-A4B9-D8BD65CE6729}" sibTransId="{FB6A69A8-E3CD-6347-A9BF-C2CA6366ABBB}"/>
    <dgm:cxn modelId="{9D5BF61E-3FF9-6943-8393-80BEF38C7100}" type="presOf" srcId="{4E56FFBC-B253-EC46-A43C-6540F539C8A1}" destId="{679CE02F-CD66-7542-92C0-2D75AB25D918}" srcOrd="0" destOrd="0" presId="urn:microsoft.com/office/officeart/2005/8/layout/pyramid1"/>
    <dgm:cxn modelId="{3478F547-AC02-DE46-969D-235C63BE6907}" srcId="{4E56FFBC-B253-EC46-A43C-6540F539C8A1}" destId="{1DF3D39B-184A-C749-BEE9-DCB7448329AE}" srcOrd="0" destOrd="0" parTransId="{B6B28CFD-109A-294E-A125-8257E4F4F6FE}" sibTransId="{EA1A2F55-B7BC-9E41-934E-4461B6656A89}"/>
    <dgm:cxn modelId="{7CE2B797-31EB-7445-8064-52DE7710151C}" type="presOf" srcId="{EAEE7442-0821-214E-9F62-EDA9614EFCA8}" destId="{CBD46CA5-8B01-0848-9C1A-7D0AD677D787}" srcOrd="0" destOrd="0" presId="urn:microsoft.com/office/officeart/2005/8/layout/pyramid1"/>
    <dgm:cxn modelId="{2266A5AE-ACBF-D949-A11B-2BCD53E879A7}" type="presOf" srcId="{1DF3D39B-184A-C749-BEE9-DCB7448329AE}" destId="{7DD551F9-5672-C74D-A441-D6D01A02705F}" srcOrd="0" destOrd="0" presId="urn:microsoft.com/office/officeart/2005/8/layout/pyramid1"/>
    <dgm:cxn modelId="{711BE0B6-4E9C-0445-AFA8-5AD30B8980E4}" srcId="{4E56FFBC-B253-EC46-A43C-6540F539C8A1}" destId="{3CDC00F6-6977-584D-848D-2A08A3A63B02}" srcOrd="1" destOrd="0" parTransId="{92CE00C1-BF2A-644D-A4CA-B0B2F10ED77C}" sibTransId="{DD85BB29-B269-8248-88C3-CBA6AC5B0514}"/>
    <dgm:cxn modelId="{7AA3A8BD-2561-AA45-9985-648C03C83A49}" type="presOf" srcId="{EAEE7442-0821-214E-9F62-EDA9614EFCA8}" destId="{681A3328-FF4B-A44F-9ECE-993C3E7B58AA}" srcOrd="1" destOrd="0" presId="urn:microsoft.com/office/officeart/2005/8/layout/pyramid1"/>
    <dgm:cxn modelId="{59EDA9E0-8BAC-6245-BDFE-02F7F4EF610C}" type="presOf" srcId="{1DF3D39B-184A-C749-BEE9-DCB7448329AE}" destId="{54DC1D24-B3C1-9241-B212-A3B54FF032F4}" srcOrd="1" destOrd="0" presId="urn:microsoft.com/office/officeart/2005/8/layout/pyramid1"/>
    <dgm:cxn modelId="{141CC0EB-9AF6-3E49-AE86-06EAC66430CD}" type="presOf" srcId="{3CDC00F6-6977-584D-848D-2A08A3A63B02}" destId="{EC6F30BB-6681-BC40-AE17-D38889479901}" srcOrd="0" destOrd="0" presId="urn:microsoft.com/office/officeart/2005/8/layout/pyramid1"/>
    <dgm:cxn modelId="{71B644FA-0E17-484D-9115-B5ED460B471C}" type="presOf" srcId="{3CDC00F6-6977-584D-848D-2A08A3A63B02}" destId="{87D73369-6F1E-C143-82A6-34C83CCA4838}" srcOrd="1" destOrd="0" presId="urn:microsoft.com/office/officeart/2005/8/layout/pyramid1"/>
    <dgm:cxn modelId="{7C87038B-6098-3043-AC09-F194449C26AD}" type="presParOf" srcId="{679CE02F-CD66-7542-92C0-2D75AB25D918}" destId="{3E356571-22E9-E641-B146-E60F7E797873}" srcOrd="0" destOrd="0" presId="urn:microsoft.com/office/officeart/2005/8/layout/pyramid1"/>
    <dgm:cxn modelId="{1925C1E3-3BCC-2F41-99B0-FF7CF130F5DB}" type="presParOf" srcId="{3E356571-22E9-E641-B146-E60F7E797873}" destId="{7DD551F9-5672-C74D-A441-D6D01A02705F}" srcOrd="0" destOrd="0" presId="urn:microsoft.com/office/officeart/2005/8/layout/pyramid1"/>
    <dgm:cxn modelId="{EFD8C9BA-B0A5-314C-90BE-59BE3C392839}" type="presParOf" srcId="{3E356571-22E9-E641-B146-E60F7E797873}" destId="{54DC1D24-B3C1-9241-B212-A3B54FF032F4}" srcOrd="1" destOrd="0" presId="urn:microsoft.com/office/officeart/2005/8/layout/pyramid1"/>
    <dgm:cxn modelId="{DD782B9E-C123-2747-8FF8-E8F390BB7D42}" type="presParOf" srcId="{679CE02F-CD66-7542-92C0-2D75AB25D918}" destId="{246E05C2-7F1F-6444-A39F-474B725FFD22}" srcOrd="1" destOrd="0" presId="urn:microsoft.com/office/officeart/2005/8/layout/pyramid1"/>
    <dgm:cxn modelId="{8B2BDAA4-3060-E945-96F1-F91C7BE29D8E}" type="presParOf" srcId="{246E05C2-7F1F-6444-A39F-474B725FFD22}" destId="{EC6F30BB-6681-BC40-AE17-D38889479901}" srcOrd="0" destOrd="0" presId="urn:microsoft.com/office/officeart/2005/8/layout/pyramid1"/>
    <dgm:cxn modelId="{487325FB-443D-AD44-A8C2-4B7F39F6D9F3}" type="presParOf" srcId="{246E05C2-7F1F-6444-A39F-474B725FFD22}" destId="{87D73369-6F1E-C143-82A6-34C83CCA4838}" srcOrd="1" destOrd="0" presId="urn:microsoft.com/office/officeart/2005/8/layout/pyramid1"/>
    <dgm:cxn modelId="{2F69A3BA-35F6-7B41-B58D-BBEB405BDCC2}" type="presParOf" srcId="{679CE02F-CD66-7542-92C0-2D75AB25D918}" destId="{B27BAC0A-724E-1141-9992-6A69C0A2A83D}" srcOrd="2" destOrd="0" presId="urn:microsoft.com/office/officeart/2005/8/layout/pyramid1"/>
    <dgm:cxn modelId="{AABFD3DA-E9C6-9B43-92AF-383C79073C51}" type="presParOf" srcId="{B27BAC0A-724E-1141-9992-6A69C0A2A83D}" destId="{CBD46CA5-8B01-0848-9C1A-7D0AD677D787}" srcOrd="0" destOrd="0" presId="urn:microsoft.com/office/officeart/2005/8/layout/pyramid1"/>
    <dgm:cxn modelId="{291D7EC5-9D05-5D45-9260-2E6BA5B51E75}" type="presParOf" srcId="{B27BAC0A-724E-1141-9992-6A69C0A2A83D}" destId="{681A3328-FF4B-A44F-9ECE-993C3E7B58A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56FFBC-B253-EC46-A43C-6540F539C8A1}" type="doc">
      <dgm:prSet loTypeId="urn:microsoft.com/office/officeart/2005/8/layout/pyramid1" loCatId="" qsTypeId="urn:microsoft.com/office/officeart/2005/8/quickstyle/simple1" qsCatId="simple" csTypeId="urn:microsoft.com/office/officeart/2005/8/colors/accent1_2" csCatId="accent1" phldr="1"/>
      <dgm:spPr/>
    </dgm:pt>
    <dgm:pt modelId="{1DF3D39B-184A-C749-BEE9-DCB7448329AE}">
      <dgm:prSet phldrT="[Texte]" custT="1"/>
      <dgm:spPr/>
      <dgm:t>
        <a:bodyPr/>
        <a:lstStyle/>
        <a:p>
          <a:pPr rtl="0">
            <a:lnSpc>
              <a:spcPct val="100000"/>
            </a:lnSpc>
            <a:spcAft>
              <a:spcPts val="0"/>
            </a:spcAft>
          </a:pPr>
          <a:endParaRPr lang="en-GB" sz="2000" noProof="0" dirty="0">
            <a:solidFill>
              <a:schemeClr val="bg1"/>
            </a:solidFill>
          </a:endParaRPr>
        </a:p>
        <a:p>
          <a:pPr rtl="0">
            <a:lnSpc>
              <a:spcPct val="100000"/>
            </a:lnSpc>
            <a:spcAft>
              <a:spcPts val="0"/>
            </a:spcAft>
          </a:pPr>
          <a:r>
            <a:rPr lang="en-GB" sz="2000" noProof="0" dirty="0">
              <a:solidFill>
                <a:schemeClr val="bg1"/>
              </a:solidFill>
            </a:rPr>
            <a:t> Care </a:t>
          </a:r>
        </a:p>
        <a:p>
          <a:pPr>
            <a:lnSpc>
              <a:spcPct val="100000"/>
            </a:lnSpc>
            <a:spcAft>
              <a:spcPts val="0"/>
            </a:spcAft>
          </a:pPr>
          <a:r>
            <a:rPr lang="en-GB" sz="2000" noProof="0" dirty="0">
              <a:solidFill>
                <a:schemeClr val="bg1"/>
              </a:solidFill>
            </a:rPr>
            <a:t>sectors: </a:t>
          </a:r>
        </a:p>
        <a:p>
          <a:pPr>
            <a:lnSpc>
              <a:spcPct val="100000"/>
            </a:lnSpc>
            <a:spcAft>
              <a:spcPts val="0"/>
            </a:spcAft>
          </a:pPr>
          <a:r>
            <a:rPr lang="en-GB" sz="2000" noProof="0" dirty="0">
              <a:solidFill>
                <a:schemeClr val="bg1"/>
              </a:solidFill>
            </a:rPr>
            <a:t>Education. </a:t>
          </a:r>
        </a:p>
        <a:p>
          <a:pPr>
            <a:lnSpc>
              <a:spcPct val="100000"/>
            </a:lnSpc>
            <a:spcAft>
              <a:spcPts val="0"/>
            </a:spcAft>
          </a:pPr>
          <a:r>
            <a:rPr lang="en-GB" sz="2000" noProof="0" dirty="0">
              <a:solidFill>
                <a:schemeClr val="bg1"/>
              </a:solidFill>
            </a:rPr>
            <a:t>Health. </a:t>
          </a:r>
        </a:p>
        <a:p>
          <a:pPr>
            <a:lnSpc>
              <a:spcPct val="100000"/>
            </a:lnSpc>
            <a:spcAft>
              <a:spcPts val="0"/>
            </a:spcAft>
          </a:pPr>
          <a:r>
            <a:rPr lang="en-GB" sz="2000" noProof="0" dirty="0">
              <a:solidFill>
                <a:schemeClr val="bg1"/>
              </a:solidFill>
            </a:rPr>
            <a:t>Social work (1,009,000)</a:t>
          </a:r>
        </a:p>
      </dgm:t>
    </dgm:pt>
    <dgm:pt modelId="{B6B28CFD-109A-294E-A125-8257E4F4F6FE}" type="parTrans" cxnId="{3478F547-AC02-DE46-969D-235C63BE6907}">
      <dgm:prSet/>
      <dgm:spPr/>
      <dgm:t>
        <a:bodyPr/>
        <a:lstStyle/>
        <a:p>
          <a:endParaRPr lang="en-GB" sz="2200" noProof="0" dirty="0"/>
        </a:p>
      </dgm:t>
    </dgm:pt>
    <dgm:pt modelId="{EA1A2F55-B7BC-9E41-934E-4461B6656A89}" type="sibTrans" cxnId="{3478F547-AC02-DE46-969D-235C63BE6907}">
      <dgm:prSet/>
      <dgm:spPr/>
      <dgm:t>
        <a:bodyPr/>
        <a:lstStyle/>
        <a:p>
          <a:endParaRPr lang="en-GB" sz="2200" noProof="0" dirty="0"/>
        </a:p>
      </dgm:t>
    </dgm:pt>
    <dgm:pt modelId="{3CDC00F6-6977-584D-848D-2A08A3A63B02}">
      <dgm:prSet phldrT="[Texte]" custT="1"/>
      <dgm:spPr/>
      <dgm:t>
        <a:bodyPr/>
        <a:lstStyle/>
        <a:p>
          <a:pPr rtl="0"/>
          <a:r>
            <a:rPr lang="en-GB" sz="2000" noProof="0" dirty="0">
              <a:solidFill>
                <a:schemeClr val="bg1"/>
              </a:solidFill>
            </a:rPr>
            <a:t>Domestic</a:t>
          </a:r>
          <a:r>
            <a:rPr lang="en-GB" sz="2000" baseline="0" noProof="0" dirty="0">
              <a:solidFill>
                <a:schemeClr val="bg1"/>
              </a:solidFill>
            </a:rPr>
            <a:t> workers (365,000): 75% women</a:t>
          </a:r>
          <a:endParaRPr lang="en-GB" sz="2000" noProof="0" dirty="0">
            <a:solidFill>
              <a:schemeClr val="bg1"/>
            </a:solidFill>
          </a:endParaRPr>
        </a:p>
      </dgm:t>
    </dgm:pt>
    <dgm:pt modelId="{92CE00C1-BF2A-644D-A4CA-B0B2F10ED77C}" type="parTrans" cxnId="{711BE0B6-4E9C-0445-AFA8-5AD30B8980E4}">
      <dgm:prSet/>
      <dgm:spPr/>
      <dgm:t>
        <a:bodyPr/>
        <a:lstStyle/>
        <a:p>
          <a:endParaRPr lang="en-GB" sz="2200" noProof="0" dirty="0"/>
        </a:p>
      </dgm:t>
    </dgm:pt>
    <dgm:pt modelId="{DD85BB29-B269-8248-88C3-CBA6AC5B0514}" type="sibTrans" cxnId="{711BE0B6-4E9C-0445-AFA8-5AD30B8980E4}">
      <dgm:prSet/>
      <dgm:spPr/>
      <dgm:t>
        <a:bodyPr/>
        <a:lstStyle/>
        <a:p>
          <a:endParaRPr lang="en-GB" sz="2200" noProof="0" dirty="0"/>
        </a:p>
      </dgm:t>
    </dgm:pt>
    <dgm:pt modelId="{EAEE7442-0821-214E-9F62-EDA9614EFCA8}">
      <dgm:prSet phldrT="[Texte]" custT="1"/>
      <dgm:spPr/>
      <dgm:t>
        <a:bodyPr/>
        <a:lstStyle/>
        <a:p>
          <a:pPr rtl="0"/>
          <a:r>
            <a:rPr lang="en-GB" sz="3200" noProof="0" dirty="0">
              <a:solidFill>
                <a:schemeClr val="bg1"/>
              </a:solidFill>
            </a:rPr>
            <a:t>The unpaid domestic</a:t>
          </a:r>
        </a:p>
        <a:p>
          <a:pPr rtl="0"/>
          <a:r>
            <a:rPr lang="en-GB" sz="3200" noProof="0" dirty="0">
              <a:solidFill>
                <a:schemeClr val="bg1"/>
              </a:solidFill>
            </a:rPr>
            <a:t> and care work</a:t>
          </a:r>
        </a:p>
        <a:p>
          <a:pPr rtl="0"/>
          <a:r>
            <a:rPr lang="en-GB" sz="3200" noProof="0" dirty="0">
              <a:solidFill>
                <a:schemeClr val="bg1"/>
              </a:solidFill>
            </a:rPr>
            <a:t>accounts for 13,365,161 workers </a:t>
          </a:r>
          <a:r>
            <a:rPr lang="en-GB" sz="2800" noProof="0" dirty="0">
              <a:solidFill>
                <a:schemeClr val="bg1"/>
              </a:solidFill>
            </a:rPr>
            <a:t>(full time equivalent): 82.9% women</a:t>
          </a:r>
        </a:p>
      </dgm:t>
    </dgm:pt>
    <dgm:pt modelId="{6A757807-23F7-7546-A4B9-D8BD65CE6729}" type="parTrans" cxnId="{B2D63F0B-8637-824F-8657-5DA038D5B11E}">
      <dgm:prSet/>
      <dgm:spPr/>
      <dgm:t>
        <a:bodyPr/>
        <a:lstStyle/>
        <a:p>
          <a:endParaRPr lang="en-GB" sz="2200" noProof="0" dirty="0"/>
        </a:p>
      </dgm:t>
    </dgm:pt>
    <dgm:pt modelId="{FB6A69A8-E3CD-6347-A9BF-C2CA6366ABBB}" type="sibTrans" cxnId="{B2D63F0B-8637-824F-8657-5DA038D5B11E}">
      <dgm:prSet/>
      <dgm:spPr/>
      <dgm:t>
        <a:bodyPr/>
        <a:lstStyle/>
        <a:p>
          <a:endParaRPr lang="en-GB" sz="2200" noProof="0" dirty="0"/>
        </a:p>
      </dgm:t>
    </dgm:pt>
    <dgm:pt modelId="{679CE02F-CD66-7542-92C0-2D75AB25D918}" type="pres">
      <dgm:prSet presAssocID="{4E56FFBC-B253-EC46-A43C-6540F539C8A1}" presName="Name0" presStyleCnt="0">
        <dgm:presLayoutVars>
          <dgm:dir/>
          <dgm:animLvl val="lvl"/>
          <dgm:resizeHandles val="exact"/>
        </dgm:presLayoutVars>
      </dgm:prSet>
      <dgm:spPr/>
    </dgm:pt>
    <dgm:pt modelId="{3E356571-22E9-E641-B146-E60F7E797873}" type="pres">
      <dgm:prSet presAssocID="{1DF3D39B-184A-C749-BEE9-DCB7448329AE}" presName="Name8" presStyleCnt="0"/>
      <dgm:spPr/>
    </dgm:pt>
    <dgm:pt modelId="{7DD551F9-5672-C74D-A441-D6D01A02705F}" type="pres">
      <dgm:prSet presAssocID="{1DF3D39B-184A-C749-BEE9-DCB7448329AE}" presName="level" presStyleLbl="node1" presStyleIdx="0" presStyleCnt="3" custScaleX="102886" custScaleY="235551">
        <dgm:presLayoutVars>
          <dgm:chMax val="1"/>
          <dgm:bulletEnabled val="1"/>
        </dgm:presLayoutVars>
      </dgm:prSet>
      <dgm:spPr/>
    </dgm:pt>
    <dgm:pt modelId="{54DC1D24-B3C1-9241-B212-A3B54FF032F4}" type="pres">
      <dgm:prSet presAssocID="{1DF3D39B-184A-C749-BEE9-DCB7448329AE}" presName="levelTx" presStyleLbl="revTx" presStyleIdx="0" presStyleCnt="0">
        <dgm:presLayoutVars>
          <dgm:chMax val="1"/>
          <dgm:bulletEnabled val="1"/>
        </dgm:presLayoutVars>
      </dgm:prSet>
      <dgm:spPr/>
    </dgm:pt>
    <dgm:pt modelId="{246E05C2-7F1F-6444-A39F-474B725FFD22}" type="pres">
      <dgm:prSet presAssocID="{3CDC00F6-6977-584D-848D-2A08A3A63B02}" presName="Name8" presStyleCnt="0"/>
      <dgm:spPr/>
    </dgm:pt>
    <dgm:pt modelId="{EC6F30BB-6681-BC40-AE17-D38889479901}" type="pres">
      <dgm:prSet presAssocID="{3CDC00F6-6977-584D-848D-2A08A3A63B02}" presName="level" presStyleLbl="node1" presStyleIdx="1" presStyleCnt="3" custScaleX="103775" custScaleY="93046">
        <dgm:presLayoutVars>
          <dgm:chMax val="1"/>
          <dgm:bulletEnabled val="1"/>
        </dgm:presLayoutVars>
      </dgm:prSet>
      <dgm:spPr/>
    </dgm:pt>
    <dgm:pt modelId="{87D73369-6F1E-C143-82A6-34C83CCA4838}" type="pres">
      <dgm:prSet presAssocID="{3CDC00F6-6977-584D-848D-2A08A3A63B02}" presName="levelTx" presStyleLbl="revTx" presStyleIdx="0" presStyleCnt="0">
        <dgm:presLayoutVars>
          <dgm:chMax val="1"/>
          <dgm:bulletEnabled val="1"/>
        </dgm:presLayoutVars>
      </dgm:prSet>
      <dgm:spPr/>
    </dgm:pt>
    <dgm:pt modelId="{B27BAC0A-724E-1141-9992-6A69C0A2A83D}" type="pres">
      <dgm:prSet presAssocID="{EAEE7442-0821-214E-9F62-EDA9614EFCA8}" presName="Name8" presStyleCnt="0"/>
      <dgm:spPr/>
    </dgm:pt>
    <dgm:pt modelId="{CBD46CA5-8B01-0848-9C1A-7D0AD677D787}" type="pres">
      <dgm:prSet presAssocID="{EAEE7442-0821-214E-9F62-EDA9614EFCA8}" presName="level" presStyleLbl="node1" presStyleIdx="2" presStyleCnt="3" custScaleY="466725" custLinFactNeighborX="1071" custLinFactNeighborY="-671">
        <dgm:presLayoutVars>
          <dgm:chMax val="1"/>
          <dgm:bulletEnabled val="1"/>
        </dgm:presLayoutVars>
      </dgm:prSet>
      <dgm:spPr/>
    </dgm:pt>
    <dgm:pt modelId="{681A3328-FF4B-A44F-9ECE-993C3E7B58AA}" type="pres">
      <dgm:prSet presAssocID="{EAEE7442-0821-214E-9F62-EDA9614EFCA8}" presName="levelTx" presStyleLbl="revTx" presStyleIdx="0" presStyleCnt="0">
        <dgm:presLayoutVars>
          <dgm:chMax val="1"/>
          <dgm:bulletEnabled val="1"/>
        </dgm:presLayoutVars>
      </dgm:prSet>
      <dgm:spPr/>
    </dgm:pt>
  </dgm:ptLst>
  <dgm:cxnLst>
    <dgm:cxn modelId="{B2D63F0B-8637-824F-8657-5DA038D5B11E}" srcId="{4E56FFBC-B253-EC46-A43C-6540F539C8A1}" destId="{EAEE7442-0821-214E-9F62-EDA9614EFCA8}" srcOrd="2" destOrd="0" parTransId="{6A757807-23F7-7546-A4B9-D8BD65CE6729}" sibTransId="{FB6A69A8-E3CD-6347-A9BF-C2CA6366ABBB}"/>
    <dgm:cxn modelId="{9D5BF61E-3FF9-6943-8393-80BEF38C7100}" type="presOf" srcId="{4E56FFBC-B253-EC46-A43C-6540F539C8A1}" destId="{679CE02F-CD66-7542-92C0-2D75AB25D918}" srcOrd="0" destOrd="0" presId="urn:microsoft.com/office/officeart/2005/8/layout/pyramid1"/>
    <dgm:cxn modelId="{3478F547-AC02-DE46-969D-235C63BE6907}" srcId="{4E56FFBC-B253-EC46-A43C-6540F539C8A1}" destId="{1DF3D39B-184A-C749-BEE9-DCB7448329AE}" srcOrd="0" destOrd="0" parTransId="{B6B28CFD-109A-294E-A125-8257E4F4F6FE}" sibTransId="{EA1A2F55-B7BC-9E41-934E-4461B6656A89}"/>
    <dgm:cxn modelId="{7CE2B797-31EB-7445-8064-52DE7710151C}" type="presOf" srcId="{EAEE7442-0821-214E-9F62-EDA9614EFCA8}" destId="{CBD46CA5-8B01-0848-9C1A-7D0AD677D787}" srcOrd="0" destOrd="0" presId="urn:microsoft.com/office/officeart/2005/8/layout/pyramid1"/>
    <dgm:cxn modelId="{2266A5AE-ACBF-D949-A11B-2BCD53E879A7}" type="presOf" srcId="{1DF3D39B-184A-C749-BEE9-DCB7448329AE}" destId="{7DD551F9-5672-C74D-A441-D6D01A02705F}" srcOrd="0" destOrd="0" presId="urn:microsoft.com/office/officeart/2005/8/layout/pyramid1"/>
    <dgm:cxn modelId="{711BE0B6-4E9C-0445-AFA8-5AD30B8980E4}" srcId="{4E56FFBC-B253-EC46-A43C-6540F539C8A1}" destId="{3CDC00F6-6977-584D-848D-2A08A3A63B02}" srcOrd="1" destOrd="0" parTransId="{92CE00C1-BF2A-644D-A4CA-B0B2F10ED77C}" sibTransId="{DD85BB29-B269-8248-88C3-CBA6AC5B0514}"/>
    <dgm:cxn modelId="{7AA3A8BD-2561-AA45-9985-648C03C83A49}" type="presOf" srcId="{EAEE7442-0821-214E-9F62-EDA9614EFCA8}" destId="{681A3328-FF4B-A44F-9ECE-993C3E7B58AA}" srcOrd="1" destOrd="0" presId="urn:microsoft.com/office/officeart/2005/8/layout/pyramid1"/>
    <dgm:cxn modelId="{59EDA9E0-8BAC-6245-BDFE-02F7F4EF610C}" type="presOf" srcId="{1DF3D39B-184A-C749-BEE9-DCB7448329AE}" destId="{54DC1D24-B3C1-9241-B212-A3B54FF032F4}" srcOrd="1" destOrd="0" presId="urn:microsoft.com/office/officeart/2005/8/layout/pyramid1"/>
    <dgm:cxn modelId="{141CC0EB-9AF6-3E49-AE86-06EAC66430CD}" type="presOf" srcId="{3CDC00F6-6977-584D-848D-2A08A3A63B02}" destId="{EC6F30BB-6681-BC40-AE17-D38889479901}" srcOrd="0" destOrd="0" presId="urn:microsoft.com/office/officeart/2005/8/layout/pyramid1"/>
    <dgm:cxn modelId="{71B644FA-0E17-484D-9115-B5ED460B471C}" type="presOf" srcId="{3CDC00F6-6977-584D-848D-2A08A3A63B02}" destId="{87D73369-6F1E-C143-82A6-34C83CCA4838}" srcOrd="1" destOrd="0" presId="urn:microsoft.com/office/officeart/2005/8/layout/pyramid1"/>
    <dgm:cxn modelId="{7C87038B-6098-3043-AC09-F194449C26AD}" type="presParOf" srcId="{679CE02F-CD66-7542-92C0-2D75AB25D918}" destId="{3E356571-22E9-E641-B146-E60F7E797873}" srcOrd="0" destOrd="0" presId="urn:microsoft.com/office/officeart/2005/8/layout/pyramid1"/>
    <dgm:cxn modelId="{1925C1E3-3BCC-2F41-99B0-FF7CF130F5DB}" type="presParOf" srcId="{3E356571-22E9-E641-B146-E60F7E797873}" destId="{7DD551F9-5672-C74D-A441-D6D01A02705F}" srcOrd="0" destOrd="0" presId="urn:microsoft.com/office/officeart/2005/8/layout/pyramid1"/>
    <dgm:cxn modelId="{EFD8C9BA-B0A5-314C-90BE-59BE3C392839}" type="presParOf" srcId="{3E356571-22E9-E641-B146-E60F7E797873}" destId="{54DC1D24-B3C1-9241-B212-A3B54FF032F4}" srcOrd="1" destOrd="0" presId="urn:microsoft.com/office/officeart/2005/8/layout/pyramid1"/>
    <dgm:cxn modelId="{DD782B9E-C123-2747-8FF8-E8F390BB7D42}" type="presParOf" srcId="{679CE02F-CD66-7542-92C0-2D75AB25D918}" destId="{246E05C2-7F1F-6444-A39F-474B725FFD22}" srcOrd="1" destOrd="0" presId="urn:microsoft.com/office/officeart/2005/8/layout/pyramid1"/>
    <dgm:cxn modelId="{8B2BDAA4-3060-E945-96F1-F91C7BE29D8E}" type="presParOf" srcId="{246E05C2-7F1F-6444-A39F-474B725FFD22}" destId="{EC6F30BB-6681-BC40-AE17-D38889479901}" srcOrd="0" destOrd="0" presId="urn:microsoft.com/office/officeart/2005/8/layout/pyramid1"/>
    <dgm:cxn modelId="{487325FB-443D-AD44-A8C2-4B7F39F6D9F3}" type="presParOf" srcId="{246E05C2-7F1F-6444-A39F-474B725FFD22}" destId="{87D73369-6F1E-C143-82A6-34C83CCA4838}" srcOrd="1" destOrd="0" presId="urn:microsoft.com/office/officeart/2005/8/layout/pyramid1"/>
    <dgm:cxn modelId="{2F69A3BA-35F6-7B41-B58D-BBEB405BDCC2}" type="presParOf" srcId="{679CE02F-CD66-7542-92C0-2D75AB25D918}" destId="{B27BAC0A-724E-1141-9992-6A69C0A2A83D}" srcOrd="2" destOrd="0" presId="urn:microsoft.com/office/officeart/2005/8/layout/pyramid1"/>
    <dgm:cxn modelId="{AABFD3DA-E9C6-9B43-92AF-383C79073C51}" type="presParOf" srcId="{B27BAC0A-724E-1141-9992-6A69C0A2A83D}" destId="{CBD46CA5-8B01-0848-9C1A-7D0AD677D787}" srcOrd="0" destOrd="0" presId="urn:microsoft.com/office/officeart/2005/8/layout/pyramid1"/>
    <dgm:cxn modelId="{291D7EC5-9D05-5D45-9260-2E6BA5B51E75}" type="presParOf" srcId="{B27BAC0A-724E-1141-9992-6A69C0A2A83D}" destId="{681A3328-FF4B-A44F-9ECE-993C3E7B58A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8317B-3583-3D43-B2F3-A67EBE0D2D99}" type="doc">
      <dgm:prSet loTypeId="urn:microsoft.com/office/officeart/2005/8/layout/pyramid1" loCatId="" qsTypeId="urn:microsoft.com/office/officeart/2005/8/quickstyle/simple1" qsCatId="simple" csTypeId="urn:microsoft.com/office/officeart/2005/8/colors/accent1_2" csCatId="accent1" phldr="1"/>
      <dgm:spPr/>
    </dgm:pt>
    <dgm:pt modelId="{65F49A48-E88D-934D-9B2C-2BF3A2AAA17A}">
      <dgm:prSet phldrT="[Texte]" custT="1"/>
      <dgm:spPr/>
      <dgm:t>
        <a:bodyPr/>
        <a:lstStyle/>
        <a:p>
          <a:pPr>
            <a:spcAft>
              <a:spcPts val="0"/>
            </a:spcAft>
            <a:buNone/>
          </a:pPr>
          <a:endParaRPr lang="en-GB" sz="1600" noProof="0" dirty="0">
            <a:solidFill>
              <a:schemeClr val="bg1"/>
            </a:solidFill>
          </a:endParaRPr>
        </a:p>
        <a:p>
          <a:pPr>
            <a:spcAft>
              <a:spcPts val="0"/>
            </a:spcAft>
            <a:buNone/>
          </a:pPr>
          <a:endParaRPr lang="en-GB" sz="1600" noProof="0" dirty="0">
            <a:solidFill>
              <a:schemeClr val="bg1"/>
            </a:solidFill>
          </a:endParaRPr>
        </a:p>
        <a:p>
          <a:pPr>
            <a:spcAft>
              <a:spcPts val="0"/>
            </a:spcAft>
            <a:buNone/>
          </a:pPr>
          <a:r>
            <a:rPr lang="en-GB" sz="1800" noProof="0" dirty="0">
              <a:solidFill>
                <a:schemeClr val="bg1"/>
              </a:solidFill>
            </a:rPr>
            <a:t>Care </a:t>
          </a:r>
        </a:p>
        <a:p>
          <a:pPr>
            <a:spcAft>
              <a:spcPts val="0"/>
            </a:spcAft>
            <a:buNone/>
          </a:pPr>
          <a:r>
            <a:rPr lang="en-GB" sz="1800" noProof="0" dirty="0">
              <a:solidFill>
                <a:schemeClr val="bg1"/>
              </a:solidFill>
            </a:rPr>
            <a:t>sectors: </a:t>
          </a:r>
        </a:p>
        <a:p>
          <a:pPr>
            <a:spcAft>
              <a:spcPts val="0"/>
            </a:spcAft>
            <a:buNone/>
          </a:pPr>
          <a:r>
            <a:rPr lang="en-GB" sz="1800" noProof="0" dirty="0">
              <a:solidFill>
                <a:schemeClr val="bg1"/>
              </a:solidFill>
            </a:rPr>
            <a:t>Education,</a:t>
          </a:r>
        </a:p>
        <a:p>
          <a:pPr>
            <a:spcAft>
              <a:spcPts val="0"/>
            </a:spcAft>
            <a:buNone/>
          </a:pPr>
          <a:r>
            <a:rPr lang="en-GB" sz="1800" noProof="0" dirty="0">
              <a:solidFill>
                <a:schemeClr val="bg1"/>
              </a:solidFill>
            </a:rPr>
            <a:t>Health, </a:t>
          </a:r>
        </a:p>
        <a:p>
          <a:pPr>
            <a:spcAft>
              <a:spcPts val="0"/>
            </a:spcAft>
            <a:buNone/>
          </a:pPr>
          <a:r>
            <a:rPr lang="en-GB" sz="1800" noProof="0" dirty="0">
              <a:solidFill>
                <a:schemeClr val="bg1"/>
              </a:solidFill>
            </a:rPr>
            <a:t>Social work</a:t>
          </a:r>
        </a:p>
        <a:p>
          <a:pPr>
            <a:spcAft>
              <a:spcPts val="0"/>
            </a:spcAft>
            <a:buNone/>
          </a:pPr>
          <a:r>
            <a:rPr lang="en-GB" sz="1800" noProof="0" dirty="0">
              <a:solidFill>
                <a:schemeClr val="bg1"/>
              </a:solidFill>
            </a:rPr>
            <a:t> (1,009,000)</a:t>
          </a:r>
          <a:endParaRPr lang="fr-FR" sz="1800" dirty="0">
            <a:solidFill>
              <a:schemeClr val="bg1"/>
            </a:solidFill>
          </a:endParaRPr>
        </a:p>
      </dgm:t>
    </dgm:pt>
    <dgm:pt modelId="{89E3F83F-4396-BC4E-A5B6-40C1622FA0DF}" type="parTrans" cxnId="{64F4854E-53FC-9945-98D1-45A4599E1FB6}">
      <dgm:prSet/>
      <dgm:spPr/>
      <dgm:t>
        <a:bodyPr/>
        <a:lstStyle/>
        <a:p>
          <a:endParaRPr lang="fr-FR"/>
        </a:p>
      </dgm:t>
    </dgm:pt>
    <dgm:pt modelId="{0422DB9C-FBB6-3E40-8B46-D591B11631C7}" type="sibTrans" cxnId="{64F4854E-53FC-9945-98D1-45A4599E1FB6}">
      <dgm:prSet/>
      <dgm:spPr/>
      <dgm:t>
        <a:bodyPr/>
        <a:lstStyle/>
        <a:p>
          <a:endParaRPr lang="fr-FR"/>
        </a:p>
      </dgm:t>
    </dgm:pt>
    <dgm:pt modelId="{01A1698D-FE9E-D941-8C90-826B2859F1B7}">
      <dgm:prSet phldrT="[Texte]" custT="1"/>
      <dgm:spPr/>
      <dgm:t>
        <a:bodyPr/>
        <a:lstStyle/>
        <a:p>
          <a:pPr>
            <a:buNone/>
          </a:pPr>
          <a:r>
            <a:rPr lang="en-GB" sz="1600" noProof="0" dirty="0">
              <a:solidFill>
                <a:schemeClr val="bg1"/>
              </a:solidFill>
            </a:rPr>
            <a:t>Domestic</a:t>
          </a:r>
          <a:r>
            <a:rPr lang="en-GB" sz="1600" baseline="0" noProof="0" dirty="0">
              <a:solidFill>
                <a:schemeClr val="bg1"/>
              </a:solidFill>
            </a:rPr>
            <a:t> workers (365,000): 75% women</a:t>
          </a:r>
          <a:endParaRPr lang="fr-FR" sz="1600" dirty="0">
            <a:solidFill>
              <a:schemeClr val="bg1"/>
            </a:solidFill>
          </a:endParaRPr>
        </a:p>
      </dgm:t>
    </dgm:pt>
    <dgm:pt modelId="{C5E4E9F7-3200-D644-9C4B-BA5E5FB3DDA4}" type="parTrans" cxnId="{AC76E73C-0F96-954B-B414-4ED0442F2379}">
      <dgm:prSet/>
      <dgm:spPr/>
      <dgm:t>
        <a:bodyPr/>
        <a:lstStyle/>
        <a:p>
          <a:endParaRPr lang="fr-FR"/>
        </a:p>
      </dgm:t>
    </dgm:pt>
    <dgm:pt modelId="{4A7DD429-570D-3C4A-B05A-0F7033C42FBB}" type="sibTrans" cxnId="{AC76E73C-0F96-954B-B414-4ED0442F2379}">
      <dgm:prSet/>
      <dgm:spPr/>
      <dgm:t>
        <a:bodyPr/>
        <a:lstStyle/>
        <a:p>
          <a:endParaRPr lang="fr-FR"/>
        </a:p>
      </dgm:t>
    </dgm:pt>
    <dgm:pt modelId="{79CF0A3F-D655-DB4B-BBA4-5BFA29C1B8F0}">
      <dgm:prSet phldrT="[Texte]" custT="1"/>
      <dgm:spPr/>
      <dgm:t>
        <a:bodyPr/>
        <a:lstStyle/>
        <a:p>
          <a:pPr>
            <a:lnSpc>
              <a:spcPct val="100000"/>
            </a:lnSpc>
            <a:spcAft>
              <a:spcPts val="60"/>
            </a:spcAft>
            <a:buNone/>
          </a:pPr>
          <a:r>
            <a:rPr lang="en-GB" sz="3000" noProof="0" dirty="0">
              <a:solidFill>
                <a:schemeClr val="bg1"/>
              </a:solidFill>
            </a:rPr>
            <a:t>The unpaid domestic</a:t>
          </a:r>
        </a:p>
        <a:p>
          <a:pPr>
            <a:lnSpc>
              <a:spcPct val="100000"/>
            </a:lnSpc>
            <a:spcAft>
              <a:spcPts val="60"/>
            </a:spcAft>
            <a:buNone/>
          </a:pPr>
          <a:r>
            <a:rPr lang="en-GB" sz="3000" noProof="0" dirty="0">
              <a:solidFill>
                <a:schemeClr val="bg1"/>
              </a:solidFill>
            </a:rPr>
            <a:t>and care work accounts for 13,365,161 workers (full time equivalent): 82.9% women</a:t>
          </a:r>
          <a:endParaRPr lang="fr-FR" sz="3000" dirty="0">
            <a:solidFill>
              <a:schemeClr val="bg1"/>
            </a:solidFill>
          </a:endParaRPr>
        </a:p>
      </dgm:t>
    </dgm:pt>
    <dgm:pt modelId="{BF1A6658-8153-4A49-9A9D-3FA1BAECD2B4}" type="parTrans" cxnId="{8B8D7012-EB21-9246-B584-67B4D862E7A4}">
      <dgm:prSet/>
      <dgm:spPr/>
      <dgm:t>
        <a:bodyPr/>
        <a:lstStyle/>
        <a:p>
          <a:endParaRPr lang="fr-FR"/>
        </a:p>
      </dgm:t>
    </dgm:pt>
    <dgm:pt modelId="{4DB97863-35FC-F34F-87B8-B22E89BAFE0A}" type="sibTrans" cxnId="{8B8D7012-EB21-9246-B584-67B4D862E7A4}">
      <dgm:prSet/>
      <dgm:spPr/>
      <dgm:t>
        <a:bodyPr/>
        <a:lstStyle/>
        <a:p>
          <a:endParaRPr lang="fr-FR"/>
        </a:p>
      </dgm:t>
    </dgm:pt>
    <dgm:pt modelId="{FA986924-ECF2-9C44-B551-959DCC36E156}">
      <dgm:prSet custT="1"/>
      <dgm:spPr/>
      <dgm:t>
        <a:bodyPr/>
        <a:lstStyle/>
        <a:p>
          <a:pPr rtl="0"/>
          <a:r>
            <a:rPr lang="en-GB" sz="2000" dirty="0">
              <a:solidFill>
                <a:schemeClr val="bg1"/>
              </a:solidFill>
            </a:rPr>
            <a:t>Supervisory care  937,463 workers (full time equivalent) 87.8% women</a:t>
          </a:r>
          <a:endParaRPr lang="en-GB" sz="2000" noProof="0" dirty="0">
            <a:solidFill>
              <a:schemeClr val="bg1"/>
            </a:solidFill>
          </a:endParaRPr>
        </a:p>
      </dgm:t>
    </dgm:pt>
    <dgm:pt modelId="{9C3FE1E0-9FAD-E241-825C-E3FED28F2092}" type="parTrans" cxnId="{F96D52A9-BE28-854E-B9F9-6E449E69DFB0}">
      <dgm:prSet/>
      <dgm:spPr/>
      <dgm:t>
        <a:bodyPr/>
        <a:lstStyle/>
        <a:p>
          <a:endParaRPr lang="fr-FR"/>
        </a:p>
      </dgm:t>
    </dgm:pt>
    <dgm:pt modelId="{288DD413-0646-B34D-BD36-837F589435F3}" type="sibTrans" cxnId="{F96D52A9-BE28-854E-B9F9-6E449E69DFB0}">
      <dgm:prSet/>
      <dgm:spPr/>
      <dgm:t>
        <a:bodyPr/>
        <a:lstStyle/>
        <a:p>
          <a:endParaRPr lang="fr-FR"/>
        </a:p>
      </dgm:t>
    </dgm:pt>
    <dgm:pt modelId="{B33AFB2C-E9B3-EC47-ACA8-FE0B952F5316}" type="pres">
      <dgm:prSet presAssocID="{68C8317B-3583-3D43-B2F3-A67EBE0D2D99}" presName="Name0" presStyleCnt="0">
        <dgm:presLayoutVars>
          <dgm:dir/>
          <dgm:animLvl val="lvl"/>
          <dgm:resizeHandles val="exact"/>
        </dgm:presLayoutVars>
      </dgm:prSet>
      <dgm:spPr/>
    </dgm:pt>
    <dgm:pt modelId="{635BE367-4BB9-5244-BBA0-CC9C0D37372D}" type="pres">
      <dgm:prSet presAssocID="{65F49A48-E88D-934D-9B2C-2BF3A2AAA17A}" presName="Name8" presStyleCnt="0"/>
      <dgm:spPr/>
    </dgm:pt>
    <dgm:pt modelId="{24810CCE-B97C-B94C-B306-25566DBB3969}" type="pres">
      <dgm:prSet presAssocID="{65F49A48-E88D-934D-9B2C-2BF3A2AAA17A}" presName="level" presStyleLbl="node1" presStyleIdx="0" presStyleCnt="4" custScaleY="74685">
        <dgm:presLayoutVars>
          <dgm:chMax val="1"/>
          <dgm:bulletEnabled val="1"/>
        </dgm:presLayoutVars>
      </dgm:prSet>
      <dgm:spPr/>
    </dgm:pt>
    <dgm:pt modelId="{098FC454-D420-CA48-B197-8F4A62B51070}" type="pres">
      <dgm:prSet presAssocID="{65F49A48-E88D-934D-9B2C-2BF3A2AAA17A}" presName="levelTx" presStyleLbl="revTx" presStyleIdx="0" presStyleCnt="0">
        <dgm:presLayoutVars>
          <dgm:chMax val="1"/>
          <dgm:bulletEnabled val="1"/>
        </dgm:presLayoutVars>
      </dgm:prSet>
      <dgm:spPr/>
    </dgm:pt>
    <dgm:pt modelId="{217FB85F-0577-6640-87D6-C9A33C198194}" type="pres">
      <dgm:prSet presAssocID="{01A1698D-FE9E-D941-8C90-826B2859F1B7}" presName="Name8" presStyleCnt="0"/>
      <dgm:spPr/>
    </dgm:pt>
    <dgm:pt modelId="{EF2142B9-01CC-F048-897F-3D8C3AF4A31B}" type="pres">
      <dgm:prSet presAssocID="{01A1698D-FE9E-D941-8C90-826B2859F1B7}" presName="level" presStyleLbl="node1" presStyleIdx="1" presStyleCnt="4" custScaleY="15709">
        <dgm:presLayoutVars>
          <dgm:chMax val="1"/>
          <dgm:bulletEnabled val="1"/>
        </dgm:presLayoutVars>
      </dgm:prSet>
      <dgm:spPr/>
    </dgm:pt>
    <dgm:pt modelId="{D08018AF-F6F2-2245-BDE3-549AE6EE4DCB}" type="pres">
      <dgm:prSet presAssocID="{01A1698D-FE9E-D941-8C90-826B2859F1B7}" presName="levelTx" presStyleLbl="revTx" presStyleIdx="0" presStyleCnt="0">
        <dgm:presLayoutVars>
          <dgm:chMax val="1"/>
          <dgm:bulletEnabled val="1"/>
        </dgm:presLayoutVars>
      </dgm:prSet>
      <dgm:spPr/>
    </dgm:pt>
    <dgm:pt modelId="{7EEB7056-6D4C-2346-8317-7F842F3E5724}" type="pres">
      <dgm:prSet presAssocID="{79CF0A3F-D655-DB4B-BBA4-5BFA29C1B8F0}" presName="Name8" presStyleCnt="0"/>
      <dgm:spPr/>
    </dgm:pt>
    <dgm:pt modelId="{A14914CF-AC1C-7E41-871D-100F4056CDF9}" type="pres">
      <dgm:prSet presAssocID="{79CF0A3F-D655-DB4B-BBA4-5BFA29C1B8F0}" presName="level" presStyleLbl="node1" presStyleIdx="2" presStyleCnt="4">
        <dgm:presLayoutVars>
          <dgm:chMax val="1"/>
          <dgm:bulletEnabled val="1"/>
        </dgm:presLayoutVars>
      </dgm:prSet>
      <dgm:spPr/>
    </dgm:pt>
    <dgm:pt modelId="{0C520AAD-13BD-B546-AEE8-22BD8076A152}" type="pres">
      <dgm:prSet presAssocID="{79CF0A3F-D655-DB4B-BBA4-5BFA29C1B8F0}" presName="levelTx" presStyleLbl="revTx" presStyleIdx="0" presStyleCnt="0">
        <dgm:presLayoutVars>
          <dgm:chMax val="1"/>
          <dgm:bulletEnabled val="1"/>
        </dgm:presLayoutVars>
      </dgm:prSet>
      <dgm:spPr/>
    </dgm:pt>
    <dgm:pt modelId="{2459BF2A-850E-0244-A7FA-31E197D46760}" type="pres">
      <dgm:prSet presAssocID="{FA986924-ECF2-9C44-B551-959DCC36E156}" presName="Name8" presStyleCnt="0"/>
      <dgm:spPr/>
    </dgm:pt>
    <dgm:pt modelId="{772D5EE9-F23E-2342-8127-8AB44BA07831}" type="pres">
      <dgm:prSet presAssocID="{FA986924-ECF2-9C44-B551-959DCC36E156}" presName="level" presStyleLbl="node1" presStyleIdx="3" presStyleCnt="4" custScaleY="20713">
        <dgm:presLayoutVars>
          <dgm:chMax val="1"/>
          <dgm:bulletEnabled val="1"/>
        </dgm:presLayoutVars>
      </dgm:prSet>
      <dgm:spPr/>
    </dgm:pt>
    <dgm:pt modelId="{3361B1DD-DB80-C544-B905-1D921A19290A}" type="pres">
      <dgm:prSet presAssocID="{FA986924-ECF2-9C44-B551-959DCC36E156}" presName="levelTx" presStyleLbl="revTx" presStyleIdx="0" presStyleCnt="0">
        <dgm:presLayoutVars>
          <dgm:chMax val="1"/>
          <dgm:bulletEnabled val="1"/>
        </dgm:presLayoutVars>
      </dgm:prSet>
      <dgm:spPr/>
    </dgm:pt>
  </dgm:ptLst>
  <dgm:cxnLst>
    <dgm:cxn modelId="{516D860F-6806-2D4C-9AB0-506E33419812}" type="presOf" srcId="{65F49A48-E88D-934D-9B2C-2BF3A2AAA17A}" destId="{098FC454-D420-CA48-B197-8F4A62B51070}" srcOrd="1" destOrd="0" presId="urn:microsoft.com/office/officeart/2005/8/layout/pyramid1"/>
    <dgm:cxn modelId="{8B8D7012-EB21-9246-B584-67B4D862E7A4}" srcId="{68C8317B-3583-3D43-B2F3-A67EBE0D2D99}" destId="{79CF0A3F-D655-DB4B-BBA4-5BFA29C1B8F0}" srcOrd="2" destOrd="0" parTransId="{BF1A6658-8153-4A49-9A9D-3FA1BAECD2B4}" sibTransId="{4DB97863-35FC-F34F-87B8-B22E89BAFE0A}"/>
    <dgm:cxn modelId="{AC76E73C-0F96-954B-B414-4ED0442F2379}" srcId="{68C8317B-3583-3D43-B2F3-A67EBE0D2D99}" destId="{01A1698D-FE9E-D941-8C90-826B2859F1B7}" srcOrd="1" destOrd="0" parTransId="{C5E4E9F7-3200-D644-9C4B-BA5E5FB3DDA4}" sibTransId="{4A7DD429-570D-3C4A-B05A-0F7033C42FBB}"/>
    <dgm:cxn modelId="{29CF9C3E-9EE3-3A47-A5C5-8B4051066180}" type="presOf" srcId="{79CF0A3F-D655-DB4B-BBA4-5BFA29C1B8F0}" destId="{0C520AAD-13BD-B546-AEE8-22BD8076A152}" srcOrd="1" destOrd="0" presId="urn:microsoft.com/office/officeart/2005/8/layout/pyramid1"/>
    <dgm:cxn modelId="{C1E9FD6C-A8D6-D444-BB2E-F0CE124D2844}" type="presOf" srcId="{01A1698D-FE9E-D941-8C90-826B2859F1B7}" destId="{EF2142B9-01CC-F048-897F-3D8C3AF4A31B}" srcOrd="0" destOrd="0" presId="urn:microsoft.com/office/officeart/2005/8/layout/pyramid1"/>
    <dgm:cxn modelId="{64F4854E-53FC-9945-98D1-45A4599E1FB6}" srcId="{68C8317B-3583-3D43-B2F3-A67EBE0D2D99}" destId="{65F49A48-E88D-934D-9B2C-2BF3A2AAA17A}" srcOrd="0" destOrd="0" parTransId="{89E3F83F-4396-BC4E-A5B6-40C1622FA0DF}" sibTransId="{0422DB9C-FBB6-3E40-8B46-D591B11631C7}"/>
    <dgm:cxn modelId="{A2BF2170-BF20-8C40-B2C0-8A83C3F28194}" type="presOf" srcId="{79CF0A3F-D655-DB4B-BBA4-5BFA29C1B8F0}" destId="{A14914CF-AC1C-7E41-871D-100F4056CDF9}" srcOrd="0" destOrd="0" presId="urn:microsoft.com/office/officeart/2005/8/layout/pyramid1"/>
    <dgm:cxn modelId="{3FCA8084-FCA7-694C-A50A-E5B9C598322F}" type="presOf" srcId="{65F49A48-E88D-934D-9B2C-2BF3A2AAA17A}" destId="{24810CCE-B97C-B94C-B306-25566DBB3969}" srcOrd="0" destOrd="0" presId="urn:microsoft.com/office/officeart/2005/8/layout/pyramid1"/>
    <dgm:cxn modelId="{91FD0889-30CF-014C-8B7E-FF0563E218DA}" type="presOf" srcId="{FA986924-ECF2-9C44-B551-959DCC36E156}" destId="{772D5EE9-F23E-2342-8127-8AB44BA07831}" srcOrd="0" destOrd="0" presId="urn:microsoft.com/office/officeart/2005/8/layout/pyramid1"/>
    <dgm:cxn modelId="{F96D52A9-BE28-854E-B9F9-6E449E69DFB0}" srcId="{68C8317B-3583-3D43-B2F3-A67EBE0D2D99}" destId="{FA986924-ECF2-9C44-B551-959DCC36E156}" srcOrd="3" destOrd="0" parTransId="{9C3FE1E0-9FAD-E241-825C-E3FED28F2092}" sibTransId="{288DD413-0646-B34D-BD36-837F589435F3}"/>
    <dgm:cxn modelId="{CE5F5FBA-74B1-1945-BA1A-4AA03FC6FA58}" type="presOf" srcId="{FA986924-ECF2-9C44-B551-959DCC36E156}" destId="{3361B1DD-DB80-C544-B905-1D921A19290A}" srcOrd="1" destOrd="0" presId="urn:microsoft.com/office/officeart/2005/8/layout/pyramid1"/>
    <dgm:cxn modelId="{D3DD95D6-B351-164E-A1E9-8656EB3E5BAA}" type="presOf" srcId="{68C8317B-3583-3D43-B2F3-A67EBE0D2D99}" destId="{B33AFB2C-E9B3-EC47-ACA8-FE0B952F5316}" srcOrd="0" destOrd="0" presId="urn:microsoft.com/office/officeart/2005/8/layout/pyramid1"/>
    <dgm:cxn modelId="{85ECA5E5-B5C5-C14D-9CB5-3E25FD44C2E1}" type="presOf" srcId="{01A1698D-FE9E-D941-8C90-826B2859F1B7}" destId="{D08018AF-F6F2-2245-BDE3-549AE6EE4DCB}" srcOrd="1" destOrd="0" presId="urn:microsoft.com/office/officeart/2005/8/layout/pyramid1"/>
    <dgm:cxn modelId="{6C8D77DB-FD6A-344F-ABBF-86E1381B69B7}" type="presParOf" srcId="{B33AFB2C-E9B3-EC47-ACA8-FE0B952F5316}" destId="{635BE367-4BB9-5244-BBA0-CC9C0D37372D}" srcOrd="0" destOrd="0" presId="urn:microsoft.com/office/officeart/2005/8/layout/pyramid1"/>
    <dgm:cxn modelId="{57183154-646B-0845-889A-3D63A3B19352}" type="presParOf" srcId="{635BE367-4BB9-5244-BBA0-CC9C0D37372D}" destId="{24810CCE-B97C-B94C-B306-25566DBB3969}" srcOrd="0" destOrd="0" presId="urn:microsoft.com/office/officeart/2005/8/layout/pyramid1"/>
    <dgm:cxn modelId="{C7864A50-EA56-9441-B3D7-F270D6A59F98}" type="presParOf" srcId="{635BE367-4BB9-5244-BBA0-CC9C0D37372D}" destId="{098FC454-D420-CA48-B197-8F4A62B51070}" srcOrd="1" destOrd="0" presId="urn:microsoft.com/office/officeart/2005/8/layout/pyramid1"/>
    <dgm:cxn modelId="{924F2EAC-BA42-644F-A408-6FA90FE86617}" type="presParOf" srcId="{B33AFB2C-E9B3-EC47-ACA8-FE0B952F5316}" destId="{217FB85F-0577-6640-87D6-C9A33C198194}" srcOrd="1" destOrd="0" presId="urn:microsoft.com/office/officeart/2005/8/layout/pyramid1"/>
    <dgm:cxn modelId="{43516E57-B7A9-AD4E-AE2B-2CBF4BFB9545}" type="presParOf" srcId="{217FB85F-0577-6640-87D6-C9A33C198194}" destId="{EF2142B9-01CC-F048-897F-3D8C3AF4A31B}" srcOrd="0" destOrd="0" presId="urn:microsoft.com/office/officeart/2005/8/layout/pyramid1"/>
    <dgm:cxn modelId="{CAD9EFC6-F397-2946-8C9E-876AB037A497}" type="presParOf" srcId="{217FB85F-0577-6640-87D6-C9A33C198194}" destId="{D08018AF-F6F2-2245-BDE3-549AE6EE4DCB}" srcOrd="1" destOrd="0" presId="urn:microsoft.com/office/officeart/2005/8/layout/pyramid1"/>
    <dgm:cxn modelId="{1C994C84-F990-1A47-A3DA-CBF596A0B1B0}" type="presParOf" srcId="{B33AFB2C-E9B3-EC47-ACA8-FE0B952F5316}" destId="{7EEB7056-6D4C-2346-8317-7F842F3E5724}" srcOrd="2" destOrd="0" presId="urn:microsoft.com/office/officeart/2005/8/layout/pyramid1"/>
    <dgm:cxn modelId="{82844274-2DEB-FE4A-9084-7078A2A9240F}" type="presParOf" srcId="{7EEB7056-6D4C-2346-8317-7F842F3E5724}" destId="{A14914CF-AC1C-7E41-871D-100F4056CDF9}" srcOrd="0" destOrd="0" presId="urn:microsoft.com/office/officeart/2005/8/layout/pyramid1"/>
    <dgm:cxn modelId="{97F56897-4E02-C040-8E0E-81AB685492BE}" type="presParOf" srcId="{7EEB7056-6D4C-2346-8317-7F842F3E5724}" destId="{0C520AAD-13BD-B546-AEE8-22BD8076A152}" srcOrd="1" destOrd="0" presId="urn:microsoft.com/office/officeart/2005/8/layout/pyramid1"/>
    <dgm:cxn modelId="{7B90BD98-6F33-CB44-A11B-00B2D95886F5}" type="presParOf" srcId="{B33AFB2C-E9B3-EC47-ACA8-FE0B952F5316}" destId="{2459BF2A-850E-0244-A7FA-31E197D46760}" srcOrd="3" destOrd="0" presId="urn:microsoft.com/office/officeart/2005/8/layout/pyramid1"/>
    <dgm:cxn modelId="{D61F6D36-E291-F14C-876B-E4C8B724DB2C}" type="presParOf" srcId="{2459BF2A-850E-0244-A7FA-31E197D46760}" destId="{772D5EE9-F23E-2342-8127-8AB44BA07831}" srcOrd="0" destOrd="0" presId="urn:microsoft.com/office/officeart/2005/8/layout/pyramid1"/>
    <dgm:cxn modelId="{17927509-627B-7C47-8DD1-C4B2FDF4C772}" type="presParOf" srcId="{2459BF2A-850E-0244-A7FA-31E197D46760}" destId="{3361B1DD-DB80-C544-B905-1D921A19290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56FFBC-B253-EC46-A43C-6540F539C8A1}" type="doc">
      <dgm:prSet loTypeId="urn:microsoft.com/office/officeart/2005/8/layout/pyramid1" loCatId="" qsTypeId="urn:microsoft.com/office/officeart/2005/8/quickstyle/simple1" qsCatId="simple" csTypeId="urn:microsoft.com/office/officeart/2005/8/colors/accent1_2" csCatId="accent1" phldr="1"/>
      <dgm:spPr/>
    </dgm:pt>
    <dgm:pt modelId="{1DF3D39B-184A-C749-BEE9-DCB7448329AE}">
      <dgm:prSet phldrT="[Texte]"/>
      <dgm:spPr/>
      <dgm:t>
        <a:bodyPr/>
        <a:lstStyle/>
        <a:p>
          <a:pPr rtl="0">
            <a:lnSpc>
              <a:spcPct val="100000"/>
            </a:lnSpc>
            <a:spcAft>
              <a:spcPts val="0"/>
            </a:spcAft>
          </a:pPr>
          <a:r>
            <a:rPr lang="en-GB" noProof="0" dirty="0">
              <a:solidFill>
                <a:schemeClr val="bg1"/>
              </a:solidFill>
            </a:rPr>
            <a:t>The</a:t>
          </a:r>
        </a:p>
        <a:p>
          <a:pPr rtl="0">
            <a:lnSpc>
              <a:spcPct val="100000"/>
            </a:lnSpc>
            <a:spcAft>
              <a:spcPts val="0"/>
            </a:spcAft>
          </a:pPr>
          <a:r>
            <a:rPr lang="en-GB" noProof="0" dirty="0">
              <a:solidFill>
                <a:schemeClr val="bg1"/>
              </a:solidFill>
            </a:rPr>
            <a:t> care </a:t>
          </a:r>
        </a:p>
        <a:p>
          <a:pPr>
            <a:lnSpc>
              <a:spcPct val="100000"/>
            </a:lnSpc>
            <a:spcAft>
              <a:spcPts val="0"/>
            </a:spcAft>
          </a:pPr>
          <a:r>
            <a:rPr lang="en-GB" noProof="0" dirty="0">
              <a:solidFill>
                <a:schemeClr val="bg1"/>
              </a:solidFill>
            </a:rPr>
            <a:t>sectors: </a:t>
          </a:r>
        </a:p>
        <a:p>
          <a:pPr>
            <a:lnSpc>
              <a:spcPct val="100000"/>
            </a:lnSpc>
            <a:spcAft>
              <a:spcPts val="0"/>
            </a:spcAft>
          </a:pPr>
          <a:r>
            <a:rPr lang="en-GB" noProof="0" dirty="0">
              <a:solidFill>
                <a:schemeClr val="bg1"/>
              </a:solidFill>
            </a:rPr>
            <a:t>Education, </a:t>
          </a:r>
        </a:p>
        <a:p>
          <a:pPr>
            <a:lnSpc>
              <a:spcPct val="100000"/>
            </a:lnSpc>
            <a:spcAft>
              <a:spcPts val="0"/>
            </a:spcAft>
          </a:pPr>
          <a:r>
            <a:rPr lang="en-GB" noProof="0" dirty="0">
              <a:solidFill>
                <a:schemeClr val="bg1"/>
              </a:solidFill>
            </a:rPr>
            <a:t>Health, Social work</a:t>
          </a:r>
        </a:p>
      </dgm:t>
    </dgm:pt>
    <dgm:pt modelId="{B6B28CFD-109A-294E-A125-8257E4F4F6FE}" type="parTrans" cxnId="{3478F547-AC02-DE46-969D-235C63BE6907}">
      <dgm:prSet/>
      <dgm:spPr/>
      <dgm:t>
        <a:bodyPr/>
        <a:lstStyle/>
        <a:p>
          <a:endParaRPr lang="en-GB" noProof="0" dirty="0"/>
        </a:p>
      </dgm:t>
    </dgm:pt>
    <dgm:pt modelId="{EA1A2F55-B7BC-9E41-934E-4461B6656A89}" type="sibTrans" cxnId="{3478F547-AC02-DE46-969D-235C63BE6907}">
      <dgm:prSet/>
      <dgm:spPr/>
      <dgm:t>
        <a:bodyPr/>
        <a:lstStyle/>
        <a:p>
          <a:endParaRPr lang="en-GB" noProof="0" dirty="0"/>
        </a:p>
      </dgm:t>
    </dgm:pt>
    <dgm:pt modelId="{3CDC00F6-6977-584D-848D-2A08A3A63B02}">
      <dgm:prSet phldrT="[Texte]"/>
      <dgm:spPr/>
      <dgm:t>
        <a:bodyPr/>
        <a:lstStyle/>
        <a:p>
          <a:pPr rtl="0"/>
          <a:r>
            <a:rPr lang="en-GB" noProof="0" dirty="0">
              <a:solidFill>
                <a:schemeClr val="bg1"/>
              </a:solidFill>
            </a:rPr>
            <a:t>Domestic</a:t>
          </a:r>
          <a:r>
            <a:rPr lang="en-GB" baseline="0" noProof="0" dirty="0">
              <a:solidFill>
                <a:schemeClr val="bg1"/>
              </a:solidFill>
            </a:rPr>
            <a:t> workers</a:t>
          </a:r>
          <a:endParaRPr lang="en-GB" noProof="0" dirty="0">
            <a:solidFill>
              <a:schemeClr val="bg1"/>
            </a:solidFill>
          </a:endParaRPr>
        </a:p>
      </dgm:t>
    </dgm:pt>
    <dgm:pt modelId="{92CE00C1-BF2A-644D-A4CA-B0B2F10ED77C}" type="parTrans" cxnId="{711BE0B6-4E9C-0445-AFA8-5AD30B8980E4}">
      <dgm:prSet/>
      <dgm:spPr/>
      <dgm:t>
        <a:bodyPr/>
        <a:lstStyle/>
        <a:p>
          <a:endParaRPr lang="en-GB" noProof="0" dirty="0"/>
        </a:p>
      </dgm:t>
    </dgm:pt>
    <dgm:pt modelId="{DD85BB29-B269-8248-88C3-CBA6AC5B0514}" type="sibTrans" cxnId="{711BE0B6-4E9C-0445-AFA8-5AD30B8980E4}">
      <dgm:prSet/>
      <dgm:spPr/>
      <dgm:t>
        <a:bodyPr/>
        <a:lstStyle/>
        <a:p>
          <a:endParaRPr lang="en-GB" noProof="0" dirty="0"/>
        </a:p>
      </dgm:t>
    </dgm:pt>
    <dgm:pt modelId="{EAEE7442-0821-214E-9F62-EDA9614EFCA8}">
      <dgm:prSet phldrT="[Texte]" custT="1"/>
      <dgm:spPr/>
      <dgm:t>
        <a:bodyPr/>
        <a:lstStyle/>
        <a:p>
          <a:pPr rtl="0"/>
          <a:r>
            <a:rPr lang="en-GB" sz="3200" noProof="0" dirty="0">
              <a:solidFill>
                <a:schemeClr val="bg1"/>
              </a:solidFill>
            </a:rPr>
            <a:t>The unpaid domestic</a:t>
          </a:r>
        </a:p>
        <a:p>
          <a:pPr rtl="0"/>
          <a:r>
            <a:rPr lang="en-GB" sz="3200" noProof="0" dirty="0">
              <a:solidFill>
                <a:schemeClr val="bg1"/>
              </a:solidFill>
            </a:rPr>
            <a:t> and care work</a:t>
          </a:r>
        </a:p>
      </dgm:t>
    </dgm:pt>
    <dgm:pt modelId="{6A757807-23F7-7546-A4B9-D8BD65CE6729}" type="parTrans" cxnId="{B2D63F0B-8637-824F-8657-5DA038D5B11E}">
      <dgm:prSet/>
      <dgm:spPr/>
      <dgm:t>
        <a:bodyPr/>
        <a:lstStyle/>
        <a:p>
          <a:endParaRPr lang="en-GB" noProof="0" dirty="0"/>
        </a:p>
      </dgm:t>
    </dgm:pt>
    <dgm:pt modelId="{FB6A69A8-E3CD-6347-A9BF-C2CA6366ABBB}" type="sibTrans" cxnId="{B2D63F0B-8637-824F-8657-5DA038D5B11E}">
      <dgm:prSet/>
      <dgm:spPr/>
      <dgm:t>
        <a:bodyPr/>
        <a:lstStyle/>
        <a:p>
          <a:endParaRPr lang="en-GB" noProof="0" dirty="0"/>
        </a:p>
      </dgm:t>
    </dgm:pt>
    <dgm:pt modelId="{679CE02F-CD66-7542-92C0-2D75AB25D918}" type="pres">
      <dgm:prSet presAssocID="{4E56FFBC-B253-EC46-A43C-6540F539C8A1}" presName="Name0" presStyleCnt="0">
        <dgm:presLayoutVars>
          <dgm:dir/>
          <dgm:animLvl val="lvl"/>
          <dgm:resizeHandles val="exact"/>
        </dgm:presLayoutVars>
      </dgm:prSet>
      <dgm:spPr/>
    </dgm:pt>
    <dgm:pt modelId="{3E356571-22E9-E641-B146-E60F7E797873}" type="pres">
      <dgm:prSet presAssocID="{1DF3D39B-184A-C749-BEE9-DCB7448329AE}" presName="Name8" presStyleCnt="0"/>
      <dgm:spPr/>
    </dgm:pt>
    <dgm:pt modelId="{7DD551F9-5672-C74D-A441-D6D01A02705F}" type="pres">
      <dgm:prSet presAssocID="{1DF3D39B-184A-C749-BEE9-DCB7448329AE}" presName="level" presStyleLbl="node1" presStyleIdx="0" presStyleCnt="3" custScaleY="252661">
        <dgm:presLayoutVars>
          <dgm:chMax val="1"/>
          <dgm:bulletEnabled val="1"/>
        </dgm:presLayoutVars>
      </dgm:prSet>
      <dgm:spPr/>
    </dgm:pt>
    <dgm:pt modelId="{54DC1D24-B3C1-9241-B212-A3B54FF032F4}" type="pres">
      <dgm:prSet presAssocID="{1DF3D39B-184A-C749-BEE9-DCB7448329AE}" presName="levelTx" presStyleLbl="revTx" presStyleIdx="0" presStyleCnt="0">
        <dgm:presLayoutVars>
          <dgm:chMax val="1"/>
          <dgm:bulletEnabled val="1"/>
        </dgm:presLayoutVars>
      </dgm:prSet>
      <dgm:spPr/>
    </dgm:pt>
    <dgm:pt modelId="{246E05C2-7F1F-6444-A39F-474B725FFD22}" type="pres">
      <dgm:prSet presAssocID="{3CDC00F6-6977-584D-848D-2A08A3A63B02}" presName="Name8" presStyleCnt="0"/>
      <dgm:spPr/>
    </dgm:pt>
    <dgm:pt modelId="{EC6F30BB-6681-BC40-AE17-D38889479901}" type="pres">
      <dgm:prSet presAssocID="{3CDC00F6-6977-584D-848D-2A08A3A63B02}" presName="level" presStyleLbl="node1" presStyleIdx="1" presStyleCnt="3" custScaleY="70418">
        <dgm:presLayoutVars>
          <dgm:chMax val="1"/>
          <dgm:bulletEnabled val="1"/>
        </dgm:presLayoutVars>
      </dgm:prSet>
      <dgm:spPr/>
    </dgm:pt>
    <dgm:pt modelId="{87D73369-6F1E-C143-82A6-34C83CCA4838}" type="pres">
      <dgm:prSet presAssocID="{3CDC00F6-6977-584D-848D-2A08A3A63B02}" presName="levelTx" presStyleLbl="revTx" presStyleIdx="0" presStyleCnt="0">
        <dgm:presLayoutVars>
          <dgm:chMax val="1"/>
          <dgm:bulletEnabled val="1"/>
        </dgm:presLayoutVars>
      </dgm:prSet>
      <dgm:spPr/>
    </dgm:pt>
    <dgm:pt modelId="{B27BAC0A-724E-1141-9992-6A69C0A2A83D}" type="pres">
      <dgm:prSet presAssocID="{EAEE7442-0821-214E-9F62-EDA9614EFCA8}" presName="Name8" presStyleCnt="0"/>
      <dgm:spPr/>
    </dgm:pt>
    <dgm:pt modelId="{CBD46CA5-8B01-0848-9C1A-7D0AD677D787}" type="pres">
      <dgm:prSet presAssocID="{EAEE7442-0821-214E-9F62-EDA9614EFCA8}" presName="level" presStyleLbl="node1" presStyleIdx="2" presStyleCnt="3" custScaleY="316453" custLinFactNeighborX="1071" custLinFactNeighborY="-671">
        <dgm:presLayoutVars>
          <dgm:chMax val="1"/>
          <dgm:bulletEnabled val="1"/>
        </dgm:presLayoutVars>
      </dgm:prSet>
      <dgm:spPr/>
    </dgm:pt>
    <dgm:pt modelId="{681A3328-FF4B-A44F-9ECE-993C3E7B58AA}" type="pres">
      <dgm:prSet presAssocID="{EAEE7442-0821-214E-9F62-EDA9614EFCA8}" presName="levelTx" presStyleLbl="revTx" presStyleIdx="0" presStyleCnt="0">
        <dgm:presLayoutVars>
          <dgm:chMax val="1"/>
          <dgm:bulletEnabled val="1"/>
        </dgm:presLayoutVars>
      </dgm:prSet>
      <dgm:spPr/>
    </dgm:pt>
  </dgm:ptLst>
  <dgm:cxnLst>
    <dgm:cxn modelId="{B2D63F0B-8637-824F-8657-5DA038D5B11E}" srcId="{4E56FFBC-B253-EC46-A43C-6540F539C8A1}" destId="{EAEE7442-0821-214E-9F62-EDA9614EFCA8}" srcOrd="2" destOrd="0" parTransId="{6A757807-23F7-7546-A4B9-D8BD65CE6729}" sibTransId="{FB6A69A8-E3CD-6347-A9BF-C2CA6366ABBB}"/>
    <dgm:cxn modelId="{9D5BF61E-3FF9-6943-8393-80BEF38C7100}" type="presOf" srcId="{4E56FFBC-B253-EC46-A43C-6540F539C8A1}" destId="{679CE02F-CD66-7542-92C0-2D75AB25D918}" srcOrd="0" destOrd="0" presId="urn:microsoft.com/office/officeart/2005/8/layout/pyramid1"/>
    <dgm:cxn modelId="{3478F547-AC02-DE46-969D-235C63BE6907}" srcId="{4E56FFBC-B253-EC46-A43C-6540F539C8A1}" destId="{1DF3D39B-184A-C749-BEE9-DCB7448329AE}" srcOrd="0" destOrd="0" parTransId="{B6B28CFD-109A-294E-A125-8257E4F4F6FE}" sibTransId="{EA1A2F55-B7BC-9E41-934E-4461B6656A89}"/>
    <dgm:cxn modelId="{7CE2B797-31EB-7445-8064-52DE7710151C}" type="presOf" srcId="{EAEE7442-0821-214E-9F62-EDA9614EFCA8}" destId="{CBD46CA5-8B01-0848-9C1A-7D0AD677D787}" srcOrd="0" destOrd="0" presId="urn:microsoft.com/office/officeart/2005/8/layout/pyramid1"/>
    <dgm:cxn modelId="{2266A5AE-ACBF-D949-A11B-2BCD53E879A7}" type="presOf" srcId="{1DF3D39B-184A-C749-BEE9-DCB7448329AE}" destId="{7DD551F9-5672-C74D-A441-D6D01A02705F}" srcOrd="0" destOrd="0" presId="urn:microsoft.com/office/officeart/2005/8/layout/pyramid1"/>
    <dgm:cxn modelId="{711BE0B6-4E9C-0445-AFA8-5AD30B8980E4}" srcId="{4E56FFBC-B253-EC46-A43C-6540F539C8A1}" destId="{3CDC00F6-6977-584D-848D-2A08A3A63B02}" srcOrd="1" destOrd="0" parTransId="{92CE00C1-BF2A-644D-A4CA-B0B2F10ED77C}" sibTransId="{DD85BB29-B269-8248-88C3-CBA6AC5B0514}"/>
    <dgm:cxn modelId="{7AA3A8BD-2561-AA45-9985-648C03C83A49}" type="presOf" srcId="{EAEE7442-0821-214E-9F62-EDA9614EFCA8}" destId="{681A3328-FF4B-A44F-9ECE-993C3E7B58AA}" srcOrd="1" destOrd="0" presId="urn:microsoft.com/office/officeart/2005/8/layout/pyramid1"/>
    <dgm:cxn modelId="{59EDA9E0-8BAC-6245-BDFE-02F7F4EF610C}" type="presOf" srcId="{1DF3D39B-184A-C749-BEE9-DCB7448329AE}" destId="{54DC1D24-B3C1-9241-B212-A3B54FF032F4}" srcOrd="1" destOrd="0" presId="urn:microsoft.com/office/officeart/2005/8/layout/pyramid1"/>
    <dgm:cxn modelId="{141CC0EB-9AF6-3E49-AE86-06EAC66430CD}" type="presOf" srcId="{3CDC00F6-6977-584D-848D-2A08A3A63B02}" destId="{EC6F30BB-6681-BC40-AE17-D38889479901}" srcOrd="0" destOrd="0" presId="urn:microsoft.com/office/officeart/2005/8/layout/pyramid1"/>
    <dgm:cxn modelId="{71B644FA-0E17-484D-9115-B5ED460B471C}" type="presOf" srcId="{3CDC00F6-6977-584D-848D-2A08A3A63B02}" destId="{87D73369-6F1E-C143-82A6-34C83CCA4838}" srcOrd="1" destOrd="0" presId="urn:microsoft.com/office/officeart/2005/8/layout/pyramid1"/>
    <dgm:cxn modelId="{7C87038B-6098-3043-AC09-F194449C26AD}" type="presParOf" srcId="{679CE02F-CD66-7542-92C0-2D75AB25D918}" destId="{3E356571-22E9-E641-B146-E60F7E797873}" srcOrd="0" destOrd="0" presId="urn:microsoft.com/office/officeart/2005/8/layout/pyramid1"/>
    <dgm:cxn modelId="{1925C1E3-3BCC-2F41-99B0-FF7CF130F5DB}" type="presParOf" srcId="{3E356571-22E9-E641-B146-E60F7E797873}" destId="{7DD551F9-5672-C74D-A441-D6D01A02705F}" srcOrd="0" destOrd="0" presId="urn:microsoft.com/office/officeart/2005/8/layout/pyramid1"/>
    <dgm:cxn modelId="{EFD8C9BA-B0A5-314C-90BE-59BE3C392839}" type="presParOf" srcId="{3E356571-22E9-E641-B146-E60F7E797873}" destId="{54DC1D24-B3C1-9241-B212-A3B54FF032F4}" srcOrd="1" destOrd="0" presId="urn:microsoft.com/office/officeart/2005/8/layout/pyramid1"/>
    <dgm:cxn modelId="{DD782B9E-C123-2747-8FF8-E8F390BB7D42}" type="presParOf" srcId="{679CE02F-CD66-7542-92C0-2D75AB25D918}" destId="{246E05C2-7F1F-6444-A39F-474B725FFD22}" srcOrd="1" destOrd="0" presId="urn:microsoft.com/office/officeart/2005/8/layout/pyramid1"/>
    <dgm:cxn modelId="{8B2BDAA4-3060-E945-96F1-F91C7BE29D8E}" type="presParOf" srcId="{246E05C2-7F1F-6444-A39F-474B725FFD22}" destId="{EC6F30BB-6681-BC40-AE17-D38889479901}" srcOrd="0" destOrd="0" presId="urn:microsoft.com/office/officeart/2005/8/layout/pyramid1"/>
    <dgm:cxn modelId="{487325FB-443D-AD44-A8C2-4B7F39F6D9F3}" type="presParOf" srcId="{246E05C2-7F1F-6444-A39F-474B725FFD22}" destId="{87D73369-6F1E-C143-82A6-34C83CCA4838}" srcOrd="1" destOrd="0" presId="urn:microsoft.com/office/officeart/2005/8/layout/pyramid1"/>
    <dgm:cxn modelId="{2F69A3BA-35F6-7B41-B58D-BBEB405BDCC2}" type="presParOf" srcId="{679CE02F-CD66-7542-92C0-2D75AB25D918}" destId="{B27BAC0A-724E-1141-9992-6A69C0A2A83D}" srcOrd="2" destOrd="0" presId="urn:microsoft.com/office/officeart/2005/8/layout/pyramid1"/>
    <dgm:cxn modelId="{AABFD3DA-E9C6-9B43-92AF-383C79073C51}" type="presParOf" srcId="{B27BAC0A-724E-1141-9992-6A69C0A2A83D}" destId="{CBD46CA5-8B01-0848-9C1A-7D0AD677D787}" srcOrd="0" destOrd="0" presId="urn:microsoft.com/office/officeart/2005/8/layout/pyramid1"/>
    <dgm:cxn modelId="{291D7EC5-9D05-5D45-9260-2E6BA5B51E75}" type="presParOf" srcId="{B27BAC0A-724E-1141-9992-6A69C0A2A83D}" destId="{681A3328-FF4B-A44F-9ECE-993C3E7B58A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551F9-5672-C74D-A441-D6D01A02705F}">
      <dsp:nvSpPr>
        <dsp:cNvPr id="0" name=""/>
        <dsp:cNvSpPr/>
      </dsp:nvSpPr>
      <dsp:spPr>
        <a:xfrm>
          <a:off x="2240078" y="0"/>
          <a:ext cx="2835042" cy="2183748"/>
        </a:xfrm>
        <a:prstGeom prst="trapezoid">
          <a:avLst>
            <a:gd name="adj" fmla="val 64912"/>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100000"/>
            </a:lnSpc>
            <a:spcBef>
              <a:spcPct val="0"/>
            </a:spcBef>
            <a:spcAft>
              <a:spcPts val="0"/>
            </a:spcAft>
            <a:buNone/>
          </a:pPr>
          <a:endParaRPr lang="en-GB" sz="2000" kern="1200" noProof="0" dirty="0">
            <a:solidFill>
              <a:srgbClr val="002060"/>
            </a:solidFill>
          </a:endParaRPr>
        </a:p>
        <a:p>
          <a:pPr marL="0" lvl="0" indent="0" algn="ctr" defTabSz="889000" rtl="0">
            <a:lnSpc>
              <a:spcPct val="100000"/>
            </a:lnSpc>
            <a:spcBef>
              <a:spcPct val="0"/>
            </a:spcBef>
            <a:spcAft>
              <a:spcPts val="0"/>
            </a:spcAft>
            <a:buNone/>
          </a:pPr>
          <a:r>
            <a:rPr lang="en-GB" sz="2000" kern="1200" noProof="0" dirty="0">
              <a:solidFill>
                <a:schemeClr val="bg1"/>
              </a:solidFill>
            </a:rPr>
            <a:t>The</a:t>
          </a:r>
        </a:p>
        <a:p>
          <a:pPr marL="0" lvl="0" indent="0" algn="ctr" defTabSz="889000" rtl="0">
            <a:lnSpc>
              <a:spcPct val="100000"/>
            </a:lnSpc>
            <a:spcBef>
              <a:spcPct val="0"/>
            </a:spcBef>
            <a:spcAft>
              <a:spcPts val="0"/>
            </a:spcAft>
            <a:buNone/>
          </a:pPr>
          <a:r>
            <a:rPr lang="en-GB" sz="2000" kern="1200" noProof="0" dirty="0">
              <a:solidFill>
                <a:schemeClr val="bg1"/>
              </a:solidFill>
            </a:rPr>
            <a:t> care </a:t>
          </a:r>
        </a:p>
        <a:p>
          <a:pPr marL="0" lvl="0" indent="0" algn="ctr" defTabSz="889000">
            <a:lnSpc>
              <a:spcPct val="100000"/>
            </a:lnSpc>
            <a:spcBef>
              <a:spcPct val="0"/>
            </a:spcBef>
            <a:spcAft>
              <a:spcPts val="0"/>
            </a:spcAft>
            <a:buNone/>
          </a:pPr>
          <a:r>
            <a:rPr lang="en-GB" sz="2000" kern="1200" noProof="0" dirty="0">
              <a:solidFill>
                <a:schemeClr val="bg1"/>
              </a:solidFill>
            </a:rPr>
            <a:t>sectors: </a:t>
          </a:r>
        </a:p>
        <a:p>
          <a:pPr marL="0" lvl="0" indent="0" algn="ctr" defTabSz="889000">
            <a:lnSpc>
              <a:spcPct val="100000"/>
            </a:lnSpc>
            <a:spcBef>
              <a:spcPct val="0"/>
            </a:spcBef>
            <a:spcAft>
              <a:spcPts val="0"/>
            </a:spcAft>
            <a:buNone/>
          </a:pPr>
          <a:r>
            <a:rPr lang="en-GB" sz="2000" kern="1200" noProof="0" dirty="0">
              <a:solidFill>
                <a:schemeClr val="bg1"/>
              </a:solidFill>
            </a:rPr>
            <a:t>Education. </a:t>
          </a:r>
        </a:p>
        <a:p>
          <a:pPr marL="0" lvl="0" indent="0" algn="ctr" defTabSz="889000">
            <a:lnSpc>
              <a:spcPct val="100000"/>
            </a:lnSpc>
            <a:spcBef>
              <a:spcPct val="0"/>
            </a:spcBef>
            <a:spcAft>
              <a:spcPts val="0"/>
            </a:spcAft>
            <a:buNone/>
          </a:pPr>
          <a:r>
            <a:rPr lang="en-GB" sz="2000" kern="1200" noProof="0" dirty="0">
              <a:solidFill>
                <a:schemeClr val="bg1"/>
              </a:solidFill>
            </a:rPr>
            <a:t>Health. </a:t>
          </a:r>
        </a:p>
        <a:p>
          <a:pPr marL="0" lvl="0" indent="0" algn="ctr" defTabSz="889000">
            <a:lnSpc>
              <a:spcPct val="100000"/>
            </a:lnSpc>
            <a:spcBef>
              <a:spcPct val="0"/>
            </a:spcBef>
            <a:spcAft>
              <a:spcPts val="0"/>
            </a:spcAft>
            <a:buNone/>
          </a:pPr>
          <a:r>
            <a:rPr lang="en-GB" sz="2000" kern="1200" noProof="0" dirty="0">
              <a:solidFill>
                <a:schemeClr val="bg1"/>
              </a:solidFill>
            </a:rPr>
            <a:t>Social work</a:t>
          </a:r>
        </a:p>
      </dsp:txBody>
      <dsp:txXfrm>
        <a:off x="2240078" y="0"/>
        <a:ext cx="2835042" cy="2183748"/>
      </dsp:txXfrm>
    </dsp:sp>
    <dsp:sp modelId="{EC6F30BB-6681-BC40-AE17-D38889479901}">
      <dsp:nvSpPr>
        <dsp:cNvPr id="0" name=""/>
        <dsp:cNvSpPr/>
      </dsp:nvSpPr>
      <dsp:spPr>
        <a:xfrm>
          <a:off x="1946410" y="2183748"/>
          <a:ext cx="3422379" cy="452407"/>
        </a:xfrm>
        <a:prstGeom prst="trapezoid">
          <a:avLst>
            <a:gd name="adj" fmla="val 64912"/>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GB" sz="2200" kern="1200" noProof="0" dirty="0">
              <a:solidFill>
                <a:schemeClr val="bg1"/>
              </a:solidFill>
            </a:rPr>
            <a:t>Domestic</a:t>
          </a:r>
          <a:r>
            <a:rPr lang="en-GB" sz="2200" kern="1200" baseline="0" noProof="0" dirty="0">
              <a:solidFill>
                <a:schemeClr val="bg1"/>
              </a:solidFill>
            </a:rPr>
            <a:t> workers</a:t>
          </a:r>
          <a:endParaRPr lang="en-GB" sz="2200" kern="1200" noProof="0" dirty="0">
            <a:solidFill>
              <a:schemeClr val="bg1"/>
            </a:solidFill>
          </a:endParaRPr>
        </a:p>
      </dsp:txBody>
      <dsp:txXfrm>
        <a:off x="2545326" y="2183748"/>
        <a:ext cx="2224546" cy="452407"/>
      </dsp:txXfrm>
    </dsp:sp>
    <dsp:sp modelId="{CBD46CA5-8B01-0848-9C1A-7D0AD677D787}">
      <dsp:nvSpPr>
        <dsp:cNvPr id="0" name=""/>
        <dsp:cNvSpPr/>
      </dsp:nvSpPr>
      <dsp:spPr>
        <a:xfrm>
          <a:off x="0" y="2631845"/>
          <a:ext cx="7315199" cy="2998522"/>
        </a:xfrm>
        <a:prstGeom prst="trapezoid">
          <a:avLst>
            <a:gd name="adj" fmla="val 64912"/>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GB" sz="3200" kern="1200" noProof="0" dirty="0">
              <a:solidFill>
                <a:schemeClr val="bg1"/>
              </a:solidFill>
            </a:rPr>
            <a:t>The unpaid domestic</a:t>
          </a:r>
        </a:p>
        <a:p>
          <a:pPr marL="0" lvl="0" indent="0" algn="ctr" defTabSz="1422400" rtl="0">
            <a:lnSpc>
              <a:spcPct val="90000"/>
            </a:lnSpc>
            <a:spcBef>
              <a:spcPct val="0"/>
            </a:spcBef>
            <a:spcAft>
              <a:spcPct val="35000"/>
            </a:spcAft>
            <a:buNone/>
          </a:pPr>
          <a:r>
            <a:rPr lang="en-GB" sz="3200" kern="1200" noProof="0" dirty="0">
              <a:solidFill>
                <a:schemeClr val="bg1"/>
              </a:solidFill>
            </a:rPr>
            <a:t> and care work</a:t>
          </a:r>
        </a:p>
      </dsp:txBody>
      <dsp:txXfrm>
        <a:off x="1280159" y="2631845"/>
        <a:ext cx="4754880" cy="2998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551F9-5672-C74D-A441-D6D01A02705F}">
      <dsp:nvSpPr>
        <dsp:cNvPr id="0" name=""/>
        <dsp:cNvSpPr/>
      </dsp:nvSpPr>
      <dsp:spPr>
        <a:xfrm>
          <a:off x="2847418" y="0"/>
          <a:ext cx="2495851" cy="1968269"/>
        </a:xfrm>
        <a:prstGeom prst="trapezoid">
          <a:avLst>
            <a:gd name="adj" fmla="val 61624"/>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100000"/>
            </a:lnSpc>
            <a:spcBef>
              <a:spcPct val="0"/>
            </a:spcBef>
            <a:spcAft>
              <a:spcPts val="0"/>
            </a:spcAft>
            <a:buNone/>
          </a:pPr>
          <a:endParaRPr lang="en-GB" sz="2000" kern="1200" noProof="0" dirty="0">
            <a:solidFill>
              <a:schemeClr val="bg1"/>
            </a:solidFill>
          </a:endParaRPr>
        </a:p>
        <a:p>
          <a:pPr marL="0" lvl="0" indent="0" algn="ctr" defTabSz="889000" rtl="0">
            <a:lnSpc>
              <a:spcPct val="100000"/>
            </a:lnSpc>
            <a:spcBef>
              <a:spcPct val="0"/>
            </a:spcBef>
            <a:spcAft>
              <a:spcPts val="0"/>
            </a:spcAft>
            <a:buNone/>
          </a:pPr>
          <a:r>
            <a:rPr lang="en-GB" sz="2000" kern="1200" noProof="0" dirty="0">
              <a:solidFill>
                <a:schemeClr val="bg1"/>
              </a:solidFill>
            </a:rPr>
            <a:t> Care </a:t>
          </a:r>
        </a:p>
        <a:p>
          <a:pPr marL="0" lvl="0" indent="0" algn="ctr" defTabSz="889000">
            <a:lnSpc>
              <a:spcPct val="100000"/>
            </a:lnSpc>
            <a:spcBef>
              <a:spcPct val="0"/>
            </a:spcBef>
            <a:spcAft>
              <a:spcPts val="0"/>
            </a:spcAft>
            <a:buNone/>
          </a:pPr>
          <a:r>
            <a:rPr lang="en-GB" sz="2000" kern="1200" noProof="0" dirty="0">
              <a:solidFill>
                <a:schemeClr val="bg1"/>
              </a:solidFill>
            </a:rPr>
            <a:t>sectors: </a:t>
          </a:r>
        </a:p>
        <a:p>
          <a:pPr marL="0" lvl="0" indent="0" algn="ctr" defTabSz="889000">
            <a:lnSpc>
              <a:spcPct val="100000"/>
            </a:lnSpc>
            <a:spcBef>
              <a:spcPct val="0"/>
            </a:spcBef>
            <a:spcAft>
              <a:spcPts val="0"/>
            </a:spcAft>
            <a:buNone/>
          </a:pPr>
          <a:r>
            <a:rPr lang="en-GB" sz="2000" kern="1200" noProof="0" dirty="0">
              <a:solidFill>
                <a:schemeClr val="bg1"/>
              </a:solidFill>
            </a:rPr>
            <a:t>Education. </a:t>
          </a:r>
        </a:p>
        <a:p>
          <a:pPr marL="0" lvl="0" indent="0" algn="ctr" defTabSz="889000">
            <a:lnSpc>
              <a:spcPct val="100000"/>
            </a:lnSpc>
            <a:spcBef>
              <a:spcPct val="0"/>
            </a:spcBef>
            <a:spcAft>
              <a:spcPts val="0"/>
            </a:spcAft>
            <a:buNone/>
          </a:pPr>
          <a:r>
            <a:rPr lang="en-GB" sz="2000" kern="1200" noProof="0" dirty="0">
              <a:solidFill>
                <a:schemeClr val="bg1"/>
              </a:solidFill>
            </a:rPr>
            <a:t>Health. </a:t>
          </a:r>
        </a:p>
        <a:p>
          <a:pPr marL="0" lvl="0" indent="0" algn="ctr" defTabSz="889000">
            <a:lnSpc>
              <a:spcPct val="100000"/>
            </a:lnSpc>
            <a:spcBef>
              <a:spcPct val="0"/>
            </a:spcBef>
            <a:spcAft>
              <a:spcPts val="0"/>
            </a:spcAft>
            <a:buNone/>
          </a:pPr>
          <a:r>
            <a:rPr lang="en-GB" sz="2000" kern="1200" noProof="0" dirty="0">
              <a:solidFill>
                <a:schemeClr val="bg1"/>
              </a:solidFill>
            </a:rPr>
            <a:t>Social work (1,009,000)</a:t>
          </a:r>
        </a:p>
      </dsp:txBody>
      <dsp:txXfrm>
        <a:off x="2847418" y="0"/>
        <a:ext cx="2495851" cy="1968269"/>
      </dsp:txXfrm>
    </dsp:sp>
    <dsp:sp modelId="{EC6F30BB-6681-BC40-AE17-D38889479901}">
      <dsp:nvSpPr>
        <dsp:cNvPr id="0" name=""/>
        <dsp:cNvSpPr/>
      </dsp:nvSpPr>
      <dsp:spPr>
        <a:xfrm>
          <a:off x="2339428" y="1968269"/>
          <a:ext cx="3511832" cy="777494"/>
        </a:xfrm>
        <a:prstGeom prst="trapezoid">
          <a:avLst>
            <a:gd name="adj" fmla="val 61624"/>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GB" sz="2000" kern="1200" noProof="0" dirty="0">
              <a:solidFill>
                <a:schemeClr val="bg1"/>
              </a:solidFill>
            </a:rPr>
            <a:t>Domestic</a:t>
          </a:r>
          <a:r>
            <a:rPr lang="en-GB" sz="2000" kern="1200" baseline="0" noProof="0" dirty="0">
              <a:solidFill>
                <a:schemeClr val="bg1"/>
              </a:solidFill>
            </a:rPr>
            <a:t> workers (365,000): 75% women</a:t>
          </a:r>
          <a:endParaRPr lang="en-GB" sz="2000" kern="1200" noProof="0" dirty="0">
            <a:solidFill>
              <a:schemeClr val="bg1"/>
            </a:solidFill>
          </a:endParaRPr>
        </a:p>
      </dsp:txBody>
      <dsp:txXfrm>
        <a:off x="2953998" y="1968269"/>
        <a:ext cx="2282691" cy="777494"/>
      </dsp:txXfrm>
    </dsp:sp>
    <dsp:sp modelId="{CBD46CA5-8B01-0848-9C1A-7D0AD677D787}">
      <dsp:nvSpPr>
        <dsp:cNvPr id="0" name=""/>
        <dsp:cNvSpPr/>
      </dsp:nvSpPr>
      <dsp:spPr>
        <a:xfrm>
          <a:off x="0" y="2740157"/>
          <a:ext cx="8190689" cy="3899964"/>
        </a:xfrm>
        <a:prstGeom prst="trapezoid">
          <a:avLst>
            <a:gd name="adj" fmla="val 61624"/>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GB" sz="3200" kern="1200" noProof="0" dirty="0">
              <a:solidFill>
                <a:schemeClr val="bg1"/>
              </a:solidFill>
            </a:rPr>
            <a:t>The unpaid domestic</a:t>
          </a:r>
        </a:p>
        <a:p>
          <a:pPr marL="0" lvl="0" indent="0" algn="ctr" defTabSz="1422400" rtl="0">
            <a:lnSpc>
              <a:spcPct val="90000"/>
            </a:lnSpc>
            <a:spcBef>
              <a:spcPct val="0"/>
            </a:spcBef>
            <a:spcAft>
              <a:spcPct val="35000"/>
            </a:spcAft>
            <a:buNone/>
          </a:pPr>
          <a:r>
            <a:rPr lang="en-GB" sz="3200" kern="1200" noProof="0" dirty="0">
              <a:solidFill>
                <a:schemeClr val="bg1"/>
              </a:solidFill>
            </a:rPr>
            <a:t> and care work</a:t>
          </a:r>
        </a:p>
        <a:p>
          <a:pPr marL="0" lvl="0" indent="0" algn="ctr" defTabSz="1422400" rtl="0">
            <a:lnSpc>
              <a:spcPct val="90000"/>
            </a:lnSpc>
            <a:spcBef>
              <a:spcPct val="0"/>
            </a:spcBef>
            <a:spcAft>
              <a:spcPct val="35000"/>
            </a:spcAft>
            <a:buNone/>
          </a:pPr>
          <a:r>
            <a:rPr lang="en-GB" sz="3200" kern="1200" noProof="0" dirty="0">
              <a:solidFill>
                <a:schemeClr val="bg1"/>
              </a:solidFill>
            </a:rPr>
            <a:t>accounts for 13,365,161 workers </a:t>
          </a:r>
          <a:r>
            <a:rPr lang="en-GB" sz="2800" kern="1200" noProof="0" dirty="0">
              <a:solidFill>
                <a:schemeClr val="bg1"/>
              </a:solidFill>
            </a:rPr>
            <a:t>(full time equivalent): 82.9% women</a:t>
          </a:r>
        </a:p>
      </dsp:txBody>
      <dsp:txXfrm>
        <a:off x="1433370" y="2740157"/>
        <a:ext cx="5323947" cy="3899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10CCE-B97C-B94C-B306-25566DBB3969}">
      <dsp:nvSpPr>
        <dsp:cNvPr id="0" name=""/>
        <dsp:cNvSpPr/>
      </dsp:nvSpPr>
      <dsp:spPr>
        <a:xfrm>
          <a:off x="2659074" y="0"/>
          <a:ext cx="2911450" cy="2047169"/>
        </a:xfrm>
        <a:prstGeom prst="trapezoid">
          <a:avLst>
            <a:gd name="adj" fmla="val 7110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0"/>
            </a:spcAft>
            <a:buNone/>
          </a:pPr>
          <a:endParaRPr lang="en-GB" sz="1600" kern="1200" noProof="0" dirty="0">
            <a:solidFill>
              <a:schemeClr val="bg1"/>
            </a:solidFill>
          </a:endParaRPr>
        </a:p>
        <a:p>
          <a:pPr marL="0" lvl="0" indent="0" algn="ctr" defTabSz="711200">
            <a:lnSpc>
              <a:spcPct val="90000"/>
            </a:lnSpc>
            <a:spcBef>
              <a:spcPct val="0"/>
            </a:spcBef>
            <a:spcAft>
              <a:spcPts val="0"/>
            </a:spcAft>
            <a:buNone/>
          </a:pPr>
          <a:endParaRPr lang="en-GB" sz="1600" kern="1200" noProof="0" dirty="0">
            <a:solidFill>
              <a:schemeClr val="bg1"/>
            </a:solidFill>
          </a:endParaRPr>
        </a:p>
        <a:p>
          <a:pPr marL="0" lvl="0" indent="0" algn="ctr" defTabSz="711200">
            <a:lnSpc>
              <a:spcPct val="90000"/>
            </a:lnSpc>
            <a:spcBef>
              <a:spcPct val="0"/>
            </a:spcBef>
            <a:spcAft>
              <a:spcPts val="0"/>
            </a:spcAft>
            <a:buNone/>
          </a:pPr>
          <a:r>
            <a:rPr lang="en-GB" sz="1800" kern="1200" noProof="0" dirty="0">
              <a:solidFill>
                <a:schemeClr val="bg1"/>
              </a:solidFill>
            </a:rPr>
            <a:t>Care </a:t>
          </a:r>
        </a:p>
        <a:p>
          <a:pPr marL="0" lvl="0" indent="0" algn="ctr" defTabSz="711200">
            <a:lnSpc>
              <a:spcPct val="90000"/>
            </a:lnSpc>
            <a:spcBef>
              <a:spcPct val="0"/>
            </a:spcBef>
            <a:spcAft>
              <a:spcPts val="0"/>
            </a:spcAft>
            <a:buNone/>
          </a:pPr>
          <a:r>
            <a:rPr lang="en-GB" sz="1800" kern="1200" noProof="0" dirty="0">
              <a:solidFill>
                <a:schemeClr val="bg1"/>
              </a:solidFill>
            </a:rPr>
            <a:t>sectors: </a:t>
          </a:r>
        </a:p>
        <a:p>
          <a:pPr marL="0" lvl="0" indent="0" algn="ctr" defTabSz="711200">
            <a:lnSpc>
              <a:spcPct val="90000"/>
            </a:lnSpc>
            <a:spcBef>
              <a:spcPct val="0"/>
            </a:spcBef>
            <a:spcAft>
              <a:spcPts val="0"/>
            </a:spcAft>
            <a:buNone/>
          </a:pPr>
          <a:r>
            <a:rPr lang="en-GB" sz="1800" kern="1200" noProof="0" dirty="0">
              <a:solidFill>
                <a:schemeClr val="bg1"/>
              </a:solidFill>
            </a:rPr>
            <a:t>Education,</a:t>
          </a:r>
        </a:p>
        <a:p>
          <a:pPr marL="0" lvl="0" indent="0" algn="ctr" defTabSz="711200">
            <a:lnSpc>
              <a:spcPct val="90000"/>
            </a:lnSpc>
            <a:spcBef>
              <a:spcPct val="0"/>
            </a:spcBef>
            <a:spcAft>
              <a:spcPts val="0"/>
            </a:spcAft>
            <a:buNone/>
          </a:pPr>
          <a:r>
            <a:rPr lang="en-GB" sz="1800" kern="1200" noProof="0" dirty="0">
              <a:solidFill>
                <a:schemeClr val="bg1"/>
              </a:solidFill>
            </a:rPr>
            <a:t>Health, </a:t>
          </a:r>
        </a:p>
        <a:p>
          <a:pPr marL="0" lvl="0" indent="0" algn="ctr" defTabSz="711200">
            <a:lnSpc>
              <a:spcPct val="90000"/>
            </a:lnSpc>
            <a:spcBef>
              <a:spcPct val="0"/>
            </a:spcBef>
            <a:spcAft>
              <a:spcPts val="0"/>
            </a:spcAft>
            <a:buNone/>
          </a:pPr>
          <a:r>
            <a:rPr lang="en-GB" sz="1800" kern="1200" noProof="0" dirty="0">
              <a:solidFill>
                <a:schemeClr val="bg1"/>
              </a:solidFill>
            </a:rPr>
            <a:t>Social work</a:t>
          </a:r>
        </a:p>
        <a:p>
          <a:pPr marL="0" lvl="0" indent="0" algn="ctr" defTabSz="711200">
            <a:lnSpc>
              <a:spcPct val="90000"/>
            </a:lnSpc>
            <a:spcBef>
              <a:spcPct val="0"/>
            </a:spcBef>
            <a:spcAft>
              <a:spcPts val="0"/>
            </a:spcAft>
            <a:buNone/>
          </a:pPr>
          <a:r>
            <a:rPr lang="en-GB" sz="1800" kern="1200" noProof="0" dirty="0">
              <a:solidFill>
                <a:schemeClr val="bg1"/>
              </a:solidFill>
            </a:rPr>
            <a:t> (1,009,000)</a:t>
          </a:r>
          <a:endParaRPr lang="fr-FR" sz="1800" kern="1200" dirty="0">
            <a:solidFill>
              <a:schemeClr val="bg1"/>
            </a:solidFill>
          </a:endParaRPr>
        </a:p>
      </dsp:txBody>
      <dsp:txXfrm>
        <a:off x="2659074" y="0"/>
        <a:ext cx="2911450" cy="2047169"/>
      </dsp:txXfrm>
    </dsp:sp>
    <dsp:sp modelId="{EF2142B9-01CC-F048-897F-3D8C3AF4A31B}">
      <dsp:nvSpPr>
        <dsp:cNvPr id="0" name=""/>
        <dsp:cNvSpPr/>
      </dsp:nvSpPr>
      <dsp:spPr>
        <a:xfrm>
          <a:off x="2352881" y="2047169"/>
          <a:ext cx="3523836" cy="430594"/>
        </a:xfrm>
        <a:prstGeom prst="trapezoid">
          <a:avLst>
            <a:gd name="adj" fmla="val 7110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bg1"/>
              </a:solidFill>
            </a:rPr>
            <a:t>Domestic</a:t>
          </a:r>
          <a:r>
            <a:rPr lang="en-GB" sz="1600" kern="1200" baseline="0" noProof="0" dirty="0">
              <a:solidFill>
                <a:schemeClr val="bg1"/>
              </a:solidFill>
            </a:rPr>
            <a:t> workers (365,000): 75% women</a:t>
          </a:r>
          <a:endParaRPr lang="fr-FR" sz="1600" kern="1200" dirty="0">
            <a:solidFill>
              <a:schemeClr val="bg1"/>
            </a:solidFill>
          </a:endParaRPr>
        </a:p>
      </dsp:txBody>
      <dsp:txXfrm>
        <a:off x="2969553" y="2047169"/>
        <a:ext cx="2290493" cy="430594"/>
      </dsp:txXfrm>
    </dsp:sp>
    <dsp:sp modelId="{A14914CF-AC1C-7E41-871D-100F4056CDF9}">
      <dsp:nvSpPr>
        <dsp:cNvPr id="0" name=""/>
        <dsp:cNvSpPr/>
      </dsp:nvSpPr>
      <dsp:spPr>
        <a:xfrm>
          <a:off x="403728" y="2477764"/>
          <a:ext cx="7422143" cy="2741071"/>
        </a:xfrm>
        <a:prstGeom prst="trapezoid">
          <a:avLst>
            <a:gd name="adj" fmla="val 7110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100000"/>
            </a:lnSpc>
            <a:spcBef>
              <a:spcPct val="0"/>
            </a:spcBef>
            <a:spcAft>
              <a:spcPts val="60"/>
            </a:spcAft>
            <a:buNone/>
          </a:pPr>
          <a:r>
            <a:rPr lang="en-GB" sz="3000" kern="1200" noProof="0" dirty="0">
              <a:solidFill>
                <a:schemeClr val="bg1"/>
              </a:solidFill>
            </a:rPr>
            <a:t>The unpaid domestic</a:t>
          </a:r>
        </a:p>
        <a:p>
          <a:pPr marL="0" lvl="0" indent="0" algn="ctr" defTabSz="1333500">
            <a:lnSpc>
              <a:spcPct val="100000"/>
            </a:lnSpc>
            <a:spcBef>
              <a:spcPct val="0"/>
            </a:spcBef>
            <a:spcAft>
              <a:spcPts val="60"/>
            </a:spcAft>
            <a:buNone/>
          </a:pPr>
          <a:r>
            <a:rPr lang="en-GB" sz="3000" kern="1200" noProof="0" dirty="0">
              <a:solidFill>
                <a:schemeClr val="bg1"/>
              </a:solidFill>
            </a:rPr>
            <a:t>and care work accounts for 13,365,161 workers (full time equivalent): 82.9% women</a:t>
          </a:r>
          <a:endParaRPr lang="fr-FR" sz="3000" kern="1200" dirty="0">
            <a:solidFill>
              <a:schemeClr val="bg1"/>
            </a:solidFill>
          </a:endParaRPr>
        </a:p>
      </dsp:txBody>
      <dsp:txXfrm>
        <a:off x="1702603" y="2477764"/>
        <a:ext cx="4824393" cy="2741071"/>
      </dsp:txXfrm>
    </dsp:sp>
    <dsp:sp modelId="{772D5EE9-F23E-2342-8127-8AB44BA07831}">
      <dsp:nvSpPr>
        <dsp:cNvPr id="0" name=""/>
        <dsp:cNvSpPr/>
      </dsp:nvSpPr>
      <dsp:spPr>
        <a:xfrm>
          <a:off x="0" y="5218835"/>
          <a:ext cx="8229600" cy="567758"/>
        </a:xfrm>
        <a:prstGeom prst="trapezoid">
          <a:avLst>
            <a:gd name="adj" fmla="val 7110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Supervisory care  937,463 workers (full time equivalent) 87.8% women</a:t>
          </a:r>
          <a:endParaRPr lang="en-GB" sz="2000" kern="1200" noProof="0" dirty="0">
            <a:solidFill>
              <a:schemeClr val="bg1"/>
            </a:solidFill>
          </a:endParaRPr>
        </a:p>
      </dsp:txBody>
      <dsp:txXfrm>
        <a:off x="1440179" y="5218835"/>
        <a:ext cx="5349240" cy="567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551F9-5672-C74D-A441-D6D01A02705F}">
      <dsp:nvSpPr>
        <dsp:cNvPr id="0" name=""/>
        <dsp:cNvSpPr/>
      </dsp:nvSpPr>
      <dsp:spPr>
        <a:xfrm>
          <a:off x="2212585" y="0"/>
          <a:ext cx="2890028" cy="2482657"/>
        </a:xfrm>
        <a:prstGeom prst="trapezoid">
          <a:avLst>
            <a:gd name="adj" fmla="val 58204"/>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100000"/>
            </a:lnSpc>
            <a:spcBef>
              <a:spcPct val="0"/>
            </a:spcBef>
            <a:spcAft>
              <a:spcPts val="0"/>
            </a:spcAft>
            <a:buNone/>
          </a:pPr>
          <a:r>
            <a:rPr lang="en-GB" sz="2300" kern="1200" noProof="0" dirty="0">
              <a:solidFill>
                <a:schemeClr val="bg1"/>
              </a:solidFill>
            </a:rPr>
            <a:t>The</a:t>
          </a:r>
        </a:p>
        <a:p>
          <a:pPr marL="0" lvl="0" indent="0" algn="ctr" defTabSz="1022350" rtl="0">
            <a:lnSpc>
              <a:spcPct val="100000"/>
            </a:lnSpc>
            <a:spcBef>
              <a:spcPct val="0"/>
            </a:spcBef>
            <a:spcAft>
              <a:spcPts val="0"/>
            </a:spcAft>
            <a:buNone/>
          </a:pPr>
          <a:r>
            <a:rPr lang="en-GB" sz="2300" kern="1200" noProof="0" dirty="0">
              <a:solidFill>
                <a:schemeClr val="bg1"/>
              </a:solidFill>
            </a:rPr>
            <a:t> care </a:t>
          </a:r>
        </a:p>
        <a:p>
          <a:pPr marL="0" lvl="0" indent="0" algn="ctr" defTabSz="1022350">
            <a:lnSpc>
              <a:spcPct val="100000"/>
            </a:lnSpc>
            <a:spcBef>
              <a:spcPct val="0"/>
            </a:spcBef>
            <a:spcAft>
              <a:spcPts val="0"/>
            </a:spcAft>
            <a:buNone/>
          </a:pPr>
          <a:r>
            <a:rPr lang="en-GB" sz="2300" kern="1200" noProof="0" dirty="0">
              <a:solidFill>
                <a:schemeClr val="bg1"/>
              </a:solidFill>
            </a:rPr>
            <a:t>sectors: </a:t>
          </a:r>
        </a:p>
        <a:p>
          <a:pPr marL="0" lvl="0" indent="0" algn="ctr" defTabSz="1022350">
            <a:lnSpc>
              <a:spcPct val="100000"/>
            </a:lnSpc>
            <a:spcBef>
              <a:spcPct val="0"/>
            </a:spcBef>
            <a:spcAft>
              <a:spcPts val="0"/>
            </a:spcAft>
            <a:buNone/>
          </a:pPr>
          <a:r>
            <a:rPr lang="en-GB" sz="2300" kern="1200" noProof="0" dirty="0">
              <a:solidFill>
                <a:schemeClr val="bg1"/>
              </a:solidFill>
            </a:rPr>
            <a:t>Education, </a:t>
          </a:r>
        </a:p>
        <a:p>
          <a:pPr marL="0" lvl="0" indent="0" algn="ctr" defTabSz="1022350">
            <a:lnSpc>
              <a:spcPct val="100000"/>
            </a:lnSpc>
            <a:spcBef>
              <a:spcPct val="0"/>
            </a:spcBef>
            <a:spcAft>
              <a:spcPts val="0"/>
            </a:spcAft>
            <a:buNone/>
          </a:pPr>
          <a:r>
            <a:rPr lang="en-GB" sz="2300" kern="1200" noProof="0" dirty="0">
              <a:solidFill>
                <a:schemeClr val="bg1"/>
              </a:solidFill>
            </a:rPr>
            <a:t>Health, Social work</a:t>
          </a:r>
        </a:p>
      </dsp:txBody>
      <dsp:txXfrm>
        <a:off x="2212585" y="0"/>
        <a:ext cx="2890028" cy="2482657"/>
      </dsp:txXfrm>
    </dsp:sp>
    <dsp:sp modelId="{EC6F30BB-6681-BC40-AE17-D38889479901}">
      <dsp:nvSpPr>
        <dsp:cNvPr id="0" name=""/>
        <dsp:cNvSpPr/>
      </dsp:nvSpPr>
      <dsp:spPr>
        <a:xfrm>
          <a:off x="1809852" y="2482657"/>
          <a:ext cx="3695495" cy="691930"/>
        </a:xfrm>
        <a:prstGeom prst="trapezoid">
          <a:avLst>
            <a:gd name="adj" fmla="val 58204"/>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GB" sz="2300" kern="1200" noProof="0" dirty="0">
              <a:solidFill>
                <a:schemeClr val="bg1"/>
              </a:solidFill>
            </a:rPr>
            <a:t>Domestic</a:t>
          </a:r>
          <a:r>
            <a:rPr lang="en-GB" sz="2300" kern="1200" baseline="0" noProof="0" dirty="0">
              <a:solidFill>
                <a:schemeClr val="bg1"/>
              </a:solidFill>
            </a:rPr>
            <a:t> workers</a:t>
          </a:r>
          <a:endParaRPr lang="en-GB" sz="2300" kern="1200" noProof="0" dirty="0">
            <a:solidFill>
              <a:schemeClr val="bg1"/>
            </a:solidFill>
          </a:endParaRPr>
        </a:p>
      </dsp:txBody>
      <dsp:txXfrm>
        <a:off x="2456564" y="2482657"/>
        <a:ext cx="2402071" cy="691930"/>
      </dsp:txXfrm>
    </dsp:sp>
    <dsp:sp modelId="{CBD46CA5-8B01-0848-9C1A-7D0AD677D787}">
      <dsp:nvSpPr>
        <dsp:cNvPr id="0" name=""/>
        <dsp:cNvSpPr/>
      </dsp:nvSpPr>
      <dsp:spPr>
        <a:xfrm>
          <a:off x="0" y="3167994"/>
          <a:ext cx="7315199" cy="3109480"/>
        </a:xfrm>
        <a:prstGeom prst="trapezoid">
          <a:avLst>
            <a:gd name="adj" fmla="val 58204"/>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GB" sz="3200" kern="1200" noProof="0" dirty="0">
              <a:solidFill>
                <a:schemeClr val="bg1"/>
              </a:solidFill>
            </a:rPr>
            <a:t>The unpaid domestic</a:t>
          </a:r>
        </a:p>
        <a:p>
          <a:pPr marL="0" lvl="0" indent="0" algn="ctr" defTabSz="1422400" rtl="0">
            <a:lnSpc>
              <a:spcPct val="90000"/>
            </a:lnSpc>
            <a:spcBef>
              <a:spcPct val="0"/>
            </a:spcBef>
            <a:spcAft>
              <a:spcPct val="35000"/>
            </a:spcAft>
            <a:buNone/>
          </a:pPr>
          <a:r>
            <a:rPr lang="en-GB" sz="3200" kern="1200" noProof="0" dirty="0">
              <a:solidFill>
                <a:schemeClr val="bg1"/>
              </a:solidFill>
            </a:rPr>
            <a:t> and care work</a:t>
          </a:r>
        </a:p>
      </dsp:txBody>
      <dsp:txXfrm>
        <a:off x="1280160" y="3167994"/>
        <a:ext cx="4754879" cy="31094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B7DA8-68DA-8945-A0B2-2C671FA66E54}" type="datetimeFigureOut">
              <a:rPr lang="en-GB" smtClean="0"/>
              <a:t>09/11/2023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C1144-7F72-A546-AD6C-6263E87537AD}" type="slidenum">
              <a:rPr lang="en-GB" smtClean="0"/>
              <a:t>‹#›</a:t>
            </a:fld>
            <a:endParaRPr lang="en-GB"/>
          </a:p>
        </p:txBody>
      </p:sp>
    </p:spTree>
    <p:extLst>
      <p:ext uri="{BB962C8B-B14F-4D97-AF65-F5344CB8AC3E}">
        <p14:creationId xmlns:p14="http://schemas.microsoft.com/office/powerpoint/2010/main" val="375421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is the invisible part of the iceberg. It is much bigger than the visible part of the economy and if it came to disaggregate or break. the visible economy would be lopsided</a:t>
            </a:r>
          </a:p>
        </p:txBody>
      </p:sp>
      <p:sp>
        <p:nvSpPr>
          <p:cNvPr id="4" name="Slide Number Placeholder 3"/>
          <p:cNvSpPr>
            <a:spLocks noGrp="1"/>
          </p:cNvSpPr>
          <p:nvPr>
            <p:ph type="sldNum" sz="quarter" idx="5"/>
          </p:nvPr>
        </p:nvSpPr>
        <p:spPr/>
        <p:txBody>
          <a:bodyPr/>
          <a:lstStyle/>
          <a:p>
            <a:fld id="{4E2B848D-C092-47F6-A373-14825C2B356C}" type="slidenum">
              <a:rPr lang="en-US" smtClean="0"/>
              <a:t>5</a:t>
            </a:fld>
            <a:endParaRPr lang="en-US"/>
          </a:p>
        </p:txBody>
      </p:sp>
    </p:spTree>
    <p:extLst>
      <p:ext uri="{BB962C8B-B14F-4D97-AF65-F5344CB8AC3E}">
        <p14:creationId xmlns:p14="http://schemas.microsoft.com/office/powerpoint/2010/main" val="385231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FF7484F-7E15-B94F-BD38-8C43B65A6384}"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212005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F7484F-7E15-B94F-BD38-8C43B65A6384}"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277317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F7484F-7E15-B94F-BD38-8C43B65A6384}"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8927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C2DD85-CE74-48BB-AC4D-3098CA5C04AF}"/>
              </a:ext>
            </a:extLst>
          </p:cNvPr>
          <p:cNvSpPr>
            <a:spLocks noGrp="1"/>
          </p:cNvSpPr>
          <p:nvPr>
            <p:ph type="dt" sz="half" idx="10"/>
          </p:nvPr>
        </p:nvSpPr>
        <p:spPr>
          <a:xfrm>
            <a:off x="838200" y="6356350"/>
            <a:ext cx="2743200" cy="365125"/>
          </a:xfrm>
          <a:prstGeom prst="rect">
            <a:avLst/>
          </a:prstGeom>
        </p:spPr>
        <p:txBody>
          <a:bodyPr/>
          <a:lstStyle/>
          <a:p>
            <a:fld id="{895B25EA-A09E-424F-B932-A3D069A0CF41}" type="datetimeFigureOut">
              <a:rPr lang="en-US" smtClean="0"/>
              <a:t>11/9/2023</a:t>
            </a:fld>
            <a:endParaRPr lang="en-US"/>
          </a:p>
        </p:txBody>
      </p:sp>
      <p:sp>
        <p:nvSpPr>
          <p:cNvPr id="5" name="Footer Placeholder 4">
            <a:extLst>
              <a:ext uri="{FF2B5EF4-FFF2-40B4-BE49-F238E27FC236}">
                <a16:creationId xmlns:a16="http://schemas.microsoft.com/office/drawing/2014/main" id="{6FA23DE3-4A82-4728-9EF7-09E01BCE0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E93BF-76F4-4553-8005-9D8C3875B839}"/>
              </a:ext>
            </a:extLst>
          </p:cNvPr>
          <p:cNvSpPr>
            <a:spLocks noGrp="1"/>
          </p:cNvSpPr>
          <p:nvPr>
            <p:ph type="sldNum" sz="quarter" idx="12"/>
          </p:nvPr>
        </p:nvSpPr>
        <p:spPr/>
        <p:txBody>
          <a:bodyPr/>
          <a:lstStyle/>
          <a:p>
            <a:fld id="{4E0C2F7F-1C0D-4704-BB99-7022040A4174}" type="slidenum">
              <a:rPr lang="en-US" smtClean="0"/>
              <a:t>‹#›</a:t>
            </a:fld>
            <a:endParaRPr lang="en-US"/>
          </a:p>
        </p:txBody>
      </p:sp>
      <p:sp>
        <p:nvSpPr>
          <p:cNvPr id="7" name="Title Placeholder 1">
            <a:extLst>
              <a:ext uri="{FF2B5EF4-FFF2-40B4-BE49-F238E27FC236}">
                <a16:creationId xmlns:a16="http://schemas.microsoft.com/office/drawing/2014/main" id="{B5436FBD-FC52-471D-8219-768DC58BA479}"/>
              </a:ext>
            </a:extLst>
          </p:cNvPr>
          <p:cNvSpPr>
            <a:spLocks noGrp="1"/>
          </p:cNvSpPr>
          <p:nvPr>
            <p:ph type="title"/>
          </p:nvPr>
        </p:nvSpPr>
        <p:spPr>
          <a:xfrm>
            <a:off x="621792" y="268225"/>
            <a:ext cx="10850880" cy="82905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6347C486-CA3F-4F60-B1ED-A39560C49048}"/>
              </a:ext>
            </a:extLst>
          </p:cNvPr>
          <p:cNvSpPr>
            <a:spLocks noGrp="1"/>
          </p:cNvSpPr>
          <p:nvPr>
            <p:ph idx="1"/>
          </p:nvPr>
        </p:nvSpPr>
        <p:spPr>
          <a:xfrm>
            <a:off x="621792" y="1370747"/>
            <a:ext cx="10850880" cy="48062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1717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62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F7484F-7E15-B94F-BD38-8C43B65A6384}"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194001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FF7484F-7E15-B94F-BD38-8C43B65A6384}"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126300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3FF7484F-7E15-B94F-BD38-8C43B65A6384}" type="datetimeFigureOut">
              <a:rPr lang="en-GB" smtClean="0"/>
              <a:t>09/11/2023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185530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3FF7484F-7E15-B94F-BD38-8C43B65A6384}" type="datetimeFigureOut">
              <a:rPr lang="en-GB" smtClean="0"/>
              <a:t>09/11/2023</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293447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3FF7484F-7E15-B94F-BD38-8C43B65A6384}" type="datetimeFigureOut">
              <a:rPr lang="en-GB" smtClean="0"/>
              <a:t>09/11/2023</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192736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F7484F-7E15-B94F-BD38-8C43B65A6384}"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416659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3FF7484F-7E15-B94F-BD38-8C43B65A6384}" type="datetimeFigureOut">
              <a:rPr lang="en-GB" smtClean="0"/>
              <a:t>09/11/2023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33347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3FF7484F-7E15-B94F-BD38-8C43B65A6384}" type="datetimeFigureOut">
              <a:rPr lang="en-GB" smtClean="0"/>
              <a:t>09/11/2023</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44320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FF7484F-7E15-B94F-BD38-8C43B65A6384}" type="datetimeFigureOut">
              <a:rPr lang="en-GB" smtClean="0"/>
              <a:t>09/11/2023</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7A5238C-9A26-0343-B718-BEE7AE60AAE8}" type="slidenum">
              <a:rPr lang="en-GB" smtClean="0"/>
              <a:t>‹#›</a:t>
            </a:fld>
            <a:endParaRPr lang="en-GB"/>
          </a:p>
        </p:txBody>
      </p:sp>
    </p:spTree>
    <p:extLst>
      <p:ext uri="{BB962C8B-B14F-4D97-AF65-F5344CB8AC3E}">
        <p14:creationId xmlns:p14="http://schemas.microsoft.com/office/powerpoint/2010/main" val="108648504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4/relationships/chartEx" Target="../charts/chartEx2.xml"/><Relationship Id="rId1" Type="http://schemas.openxmlformats.org/officeDocument/2006/relationships/slideLayout" Target="../slideLayouts/slideLayout4.xml"/><Relationship Id="rId5" Type="http://schemas.openxmlformats.org/officeDocument/2006/relationships/image" Target="../media/image3.png"/><Relationship Id="rId4" Type="http://schemas.microsoft.com/office/2014/relationships/chartEx" Target="../charts/chartEx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Jacques.charmes@yahoo.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E4919-7616-E548-8792-0BA2D2CB7A4D}"/>
              </a:ext>
            </a:extLst>
          </p:cNvPr>
          <p:cNvSpPr>
            <a:spLocks noGrp="1"/>
          </p:cNvSpPr>
          <p:nvPr>
            <p:ph type="ctrTitle"/>
          </p:nvPr>
        </p:nvSpPr>
        <p:spPr>
          <a:xfrm>
            <a:off x="671332" y="2756410"/>
            <a:ext cx="8102278" cy="1776400"/>
          </a:xfrm>
        </p:spPr>
        <p:txBody>
          <a:bodyPr>
            <a:noAutofit/>
          </a:bodyPr>
          <a:lstStyle/>
          <a:p>
            <a:pPr algn="ctr"/>
            <a:r>
              <a:rPr lang="en-GB" sz="3600" dirty="0">
                <a:latin typeface="+mn-lt"/>
              </a:rPr>
              <a:t>How do we measure the care economy and how are those measurements used for policy decisions ?</a:t>
            </a:r>
          </a:p>
        </p:txBody>
      </p:sp>
      <p:sp>
        <p:nvSpPr>
          <p:cNvPr id="3" name="Sous-titre 2">
            <a:extLst>
              <a:ext uri="{FF2B5EF4-FFF2-40B4-BE49-F238E27FC236}">
                <a16:creationId xmlns:a16="http://schemas.microsoft.com/office/drawing/2014/main" id="{7DC88E25-7620-7947-9018-2730E85BACFE}"/>
              </a:ext>
            </a:extLst>
          </p:cNvPr>
          <p:cNvSpPr>
            <a:spLocks noGrp="1"/>
          </p:cNvSpPr>
          <p:nvPr>
            <p:ph type="subTitle" idx="1"/>
          </p:nvPr>
        </p:nvSpPr>
        <p:spPr>
          <a:xfrm>
            <a:off x="1100015" y="4532811"/>
            <a:ext cx="7315200" cy="1067890"/>
          </a:xfrm>
        </p:spPr>
        <p:txBody>
          <a:bodyPr>
            <a:normAutofit/>
          </a:bodyPr>
          <a:lstStyle/>
          <a:p>
            <a:r>
              <a:rPr lang="en-GB" dirty="0"/>
              <a:t>Jacques </a:t>
            </a:r>
            <a:r>
              <a:rPr lang="en-GB" dirty="0" err="1"/>
              <a:t>Charmes</a:t>
            </a:r>
            <a:endParaRPr lang="en-GB" dirty="0"/>
          </a:p>
          <a:p>
            <a:r>
              <a:rPr lang="en-GB" dirty="0"/>
              <a:t>Emeritus Professor. IRD. University Paris Descartes</a:t>
            </a:r>
          </a:p>
          <a:p>
            <a:endParaRPr lang="en-GB" dirty="0"/>
          </a:p>
        </p:txBody>
      </p:sp>
      <p:sp>
        <p:nvSpPr>
          <p:cNvPr id="4" name="ZoneTexte 3">
            <a:extLst>
              <a:ext uri="{FF2B5EF4-FFF2-40B4-BE49-F238E27FC236}">
                <a16:creationId xmlns:a16="http://schemas.microsoft.com/office/drawing/2014/main" id="{C0D50DC7-8997-5C4F-99AD-A46DDA780013}"/>
              </a:ext>
            </a:extLst>
          </p:cNvPr>
          <p:cNvSpPr txBox="1"/>
          <p:nvPr/>
        </p:nvSpPr>
        <p:spPr>
          <a:xfrm>
            <a:off x="979714" y="1058091"/>
            <a:ext cx="184731" cy="369332"/>
          </a:xfrm>
          <a:prstGeom prst="rect">
            <a:avLst/>
          </a:prstGeom>
          <a:noFill/>
        </p:spPr>
        <p:txBody>
          <a:bodyPr wrap="none" rtlCol="0">
            <a:spAutoFit/>
          </a:bodyPr>
          <a:lstStyle/>
          <a:p>
            <a:endParaRPr lang="en-GB" dirty="0"/>
          </a:p>
        </p:txBody>
      </p:sp>
      <p:sp>
        <p:nvSpPr>
          <p:cNvPr id="5" name="ZoneTexte 4">
            <a:extLst>
              <a:ext uri="{FF2B5EF4-FFF2-40B4-BE49-F238E27FC236}">
                <a16:creationId xmlns:a16="http://schemas.microsoft.com/office/drawing/2014/main" id="{3AA05BA2-2244-E647-B7C8-3B324EDDACD4}"/>
              </a:ext>
            </a:extLst>
          </p:cNvPr>
          <p:cNvSpPr txBox="1"/>
          <p:nvPr/>
        </p:nvSpPr>
        <p:spPr>
          <a:xfrm>
            <a:off x="193964" y="817418"/>
            <a:ext cx="8797635" cy="1938992"/>
          </a:xfrm>
          <a:prstGeom prst="rect">
            <a:avLst/>
          </a:prstGeom>
          <a:noFill/>
        </p:spPr>
        <p:txBody>
          <a:bodyPr wrap="square" rtlCol="0">
            <a:spAutoFit/>
          </a:bodyPr>
          <a:lstStyle/>
          <a:p>
            <a:pPr algn="ctr"/>
            <a:r>
              <a:rPr lang="en-GB" sz="2400" dirty="0">
                <a:solidFill>
                  <a:schemeClr val="bg1"/>
                </a:solidFill>
              </a:rPr>
              <a:t> </a:t>
            </a:r>
            <a:r>
              <a:rPr lang="en-GB" sz="2400" b="1" dirty="0">
                <a:solidFill>
                  <a:schemeClr val="bg1"/>
                </a:solidFill>
              </a:rPr>
              <a:t>“Using gender statistics to galvanise Actions Towards  Accelerated Implementation of Development Agenda in Africa “</a:t>
            </a:r>
            <a:endParaRPr lang="en-GB" sz="2400" dirty="0">
              <a:solidFill>
                <a:schemeClr val="bg1"/>
              </a:solidFill>
            </a:endParaRPr>
          </a:p>
          <a:p>
            <a:pPr algn="ctr"/>
            <a:r>
              <a:rPr lang="en-GB" sz="2400" dirty="0">
                <a:solidFill>
                  <a:schemeClr val="bg1"/>
                </a:solidFill>
              </a:rPr>
              <a:t>Joint AfDB -PARIS21- UNECA -UN Women - </a:t>
            </a:r>
            <a:r>
              <a:rPr lang="en-GB" sz="2400" b="1" dirty="0">
                <a:solidFill>
                  <a:schemeClr val="bg1"/>
                </a:solidFill>
              </a:rPr>
              <a:t>HCP </a:t>
            </a:r>
            <a:endParaRPr lang="en-GB" sz="2400" dirty="0">
              <a:solidFill>
                <a:schemeClr val="bg1"/>
              </a:solidFill>
            </a:endParaRPr>
          </a:p>
          <a:p>
            <a:pPr algn="ctr"/>
            <a:r>
              <a:rPr lang="en-GB" sz="2400" dirty="0">
                <a:solidFill>
                  <a:schemeClr val="bg1"/>
                </a:solidFill>
              </a:rPr>
              <a:t>Regional Workshop on Gender Statistics </a:t>
            </a:r>
          </a:p>
          <a:p>
            <a:pPr algn="ctr"/>
            <a:r>
              <a:rPr lang="en-GB" sz="2400" dirty="0">
                <a:solidFill>
                  <a:schemeClr val="bg1"/>
                </a:solidFill>
              </a:rPr>
              <a:t>7-11 November 2023  Casablanca. Morocco </a:t>
            </a:r>
          </a:p>
        </p:txBody>
      </p:sp>
    </p:spTree>
    <p:extLst>
      <p:ext uri="{BB962C8B-B14F-4D97-AF65-F5344CB8AC3E}">
        <p14:creationId xmlns:p14="http://schemas.microsoft.com/office/powerpoint/2010/main" val="2159094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B5FB3C-AADC-3340-8BAF-C0C030BA50E1}"/>
              </a:ext>
            </a:extLst>
          </p:cNvPr>
          <p:cNvSpPr>
            <a:spLocks noGrp="1"/>
          </p:cNvSpPr>
          <p:nvPr>
            <p:ph type="title"/>
          </p:nvPr>
        </p:nvSpPr>
        <p:spPr/>
        <p:txBody>
          <a:bodyPr/>
          <a:lstStyle/>
          <a:p>
            <a:r>
              <a:rPr lang="en-GB" dirty="0"/>
              <a:t>Supervisory care</a:t>
            </a:r>
          </a:p>
        </p:txBody>
      </p:sp>
      <p:sp>
        <p:nvSpPr>
          <p:cNvPr id="3" name="Espace réservé du contenu 2">
            <a:extLst>
              <a:ext uri="{FF2B5EF4-FFF2-40B4-BE49-F238E27FC236}">
                <a16:creationId xmlns:a16="http://schemas.microsoft.com/office/drawing/2014/main" id="{224CA8FD-20A0-174F-B44F-9FC547E663CC}"/>
              </a:ext>
            </a:extLst>
          </p:cNvPr>
          <p:cNvSpPr>
            <a:spLocks noGrp="1"/>
          </p:cNvSpPr>
          <p:nvPr>
            <p:ph idx="1"/>
          </p:nvPr>
        </p:nvSpPr>
        <p:spPr/>
        <p:txBody>
          <a:bodyPr/>
          <a:lstStyle/>
          <a:p>
            <a:r>
              <a:rPr lang="en-GB" dirty="0"/>
              <a:t>If supervisory care were to be taken into account, the base of the pyramid would even more inflate</a:t>
            </a:r>
          </a:p>
        </p:txBody>
      </p:sp>
    </p:spTree>
    <p:extLst>
      <p:ext uri="{BB962C8B-B14F-4D97-AF65-F5344CB8AC3E}">
        <p14:creationId xmlns:p14="http://schemas.microsoft.com/office/powerpoint/2010/main" val="352767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5B942-16FE-C842-80BF-C7301F9BCE4F}"/>
              </a:ext>
            </a:extLst>
          </p:cNvPr>
          <p:cNvSpPr>
            <a:spLocks noGrp="1"/>
          </p:cNvSpPr>
          <p:nvPr>
            <p:ph type="title"/>
          </p:nvPr>
        </p:nvSpPr>
        <p:spPr/>
        <p:txBody>
          <a:bodyPr/>
          <a:lstStyle/>
          <a:p>
            <a:r>
              <a:rPr lang="en-GB" dirty="0"/>
              <a:t>The pyramid of the care economy in Kenya (2021) with supervisory care</a:t>
            </a:r>
          </a:p>
        </p:txBody>
      </p:sp>
      <p:graphicFrame>
        <p:nvGraphicFramePr>
          <p:cNvPr id="4" name="Espace réservé du contenu 3">
            <a:extLst>
              <a:ext uri="{FF2B5EF4-FFF2-40B4-BE49-F238E27FC236}">
                <a16:creationId xmlns:a16="http://schemas.microsoft.com/office/drawing/2014/main" id="{AB15CB7E-73CE-F048-B2C0-47E1D333953A}"/>
              </a:ext>
            </a:extLst>
          </p:cNvPr>
          <p:cNvGraphicFramePr>
            <a:graphicFrameLocks noGrp="1"/>
          </p:cNvGraphicFramePr>
          <p:nvPr>
            <p:ph idx="1"/>
            <p:extLst>
              <p:ext uri="{D42A27DB-BD31-4B8C-83A1-F6EECF244321}">
                <p14:modId xmlns:p14="http://schemas.microsoft.com/office/powerpoint/2010/main" val="1286307071"/>
              </p:ext>
            </p:extLst>
          </p:nvPr>
        </p:nvGraphicFramePr>
        <p:xfrm>
          <a:off x="3516923" y="369278"/>
          <a:ext cx="8229600" cy="5786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lèche vers la droite 11">
            <a:extLst>
              <a:ext uri="{FF2B5EF4-FFF2-40B4-BE49-F238E27FC236}">
                <a16:creationId xmlns:a16="http://schemas.microsoft.com/office/drawing/2014/main" id="{1D218F40-4481-4542-8BA9-A1F107F14ACB}"/>
              </a:ext>
            </a:extLst>
          </p:cNvPr>
          <p:cNvSpPr/>
          <p:nvPr/>
        </p:nvSpPr>
        <p:spPr>
          <a:xfrm rot="1861700">
            <a:off x="4504464" y="1616860"/>
            <a:ext cx="1464183" cy="1423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total 80% women</a:t>
            </a:r>
          </a:p>
        </p:txBody>
      </p:sp>
      <p:sp>
        <p:nvSpPr>
          <p:cNvPr id="13" name="Flèche vers la droite 12">
            <a:extLst>
              <a:ext uri="{FF2B5EF4-FFF2-40B4-BE49-F238E27FC236}">
                <a16:creationId xmlns:a16="http://schemas.microsoft.com/office/drawing/2014/main" id="{ACB20850-46CC-1446-A06D-9159D30D286D}"/>
              </a:ext>
            </a:extLst>
          </p:cNvPr>
          <p:cNvSpPr/>
          <p:nvPr/>
        </p:nvSpPr>
        <p:spPr>
          <a:xfrm>
            <a:off x="3516923" y="3686175"/>
            <a:ext cx="1655151" cy="814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91.3% of the iceberg</a:t>
            </a:r>
          </a:p>
        </p:txBody>
      </p:sp>
      <p:sp>
        <p:nvSpPr>
          <p:cNvPr id="14" name="Flèche vers la gauche 13">
            <a:extLst>
              <a:ext uri="{FF2B5EF4-FFF2-40B4-BE49-F238E27FC236}">
                <a16:creationId xmlns:a16="http://schemas.microsoft.com/office/drawing/2014/main" id="{5E8FD661-C815-6743-A813-B07C7646724E}"/>
              </a:ext>
            </a:extLst>
          </p:cNvPr>
          <p:cNvSpPr/>
          <p:nvPr/>
        </p:nvSpPr>
        <p:spPr>
          <a:xfrm>
            <a:off x="8972551" y="112383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6.8%</a:t>
            </a:r>
          </a:p>
        </p:txBody>
      </p:sp>
      <p:sp>
        <p:nvSpPr>
          <p:cNvPr id="15" name="Flèche vers la gauche 14">
            <a:extLst>
              <a:ext uri="{FF2B5EF4-FFF2-40B4-BE49-F238E27FC236}">
                <a16:creationId xmlns:a16="http://schemas.microsoft.com/office/drawing/2014/main" id="{09F8A7CD-B8B7-6F47-9D25-B9E88FD5BF29}"/>
              </a:ext>
            </a:extLst>
          </p:cNvPr>
          <p:cNvSpPr/>
          <p:nvPr/>
        </p:nvSpPr>
        <p:spPr>
          <a:xfrm>
            <a:off x="9301163" y="212071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a:t>
            </a:r>
          </a:p>
        </p:txBody>
      </p:sp>
      <p:sp>
        <p:nvSpPr>
          <p:cNvPr id="16" name="Flèche vers la gauche 15">
            <a:extLst>
              <a:ext uri="{FF2B5EF4-FFF2-40B4-BE49-F238E27FC236}">
                <a16:creationId xmlns:a16="http://schemas.microsoft.com/office/drawing/2014/main" id="{A8A5476C-DB41-6741-BC15-053DA777A7D4}"/>
              </a:ext>
            </a:extLst>
          </p:cNvPr>
          <p:cNvSpPr/>
          <p:nvPr/>
        </p:nvSpPr>
        <p:spPr>
          <a:xfrm>
            <a:off x="10296057" y="3914775"/>
            <a:ext cx="1383689" cy="6703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85.3%</a:t>
            </a:r>
          </a:p>
        </p:txBody>
      </p:sp>
      <p:sp>
        <p:nvSpPr>
          <p:cNvPr id="17" name="Flèche vers la gauche 16">
            <a:extLst>
              <a:ext uri="{FF2B5EF4-FFF2-40B4-BE49-F238E27FC236}">
                <a16:creationId xmlns:a16="http://schemas.microsoft.com/office/drawing/2014/main" id="{2FAF3CF5-887C-EC40-8ECC-CFC5AA1F16D2}"/>
              </a:ext>
            </a:extLst>
          </p:cNvPr>
          <p:cNvSpPr/>
          <p:nvPr/>
        </p:nvSpPr>
        <p:spPr>
          <a:xfrm>
            <a:off x="11257319" y="5872163"/>
            <a:ext cx="67274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Tree>
    <p:extLst>
      <p:ext uri="{BB962C8B-B14F-4D97-AF65-F5344CB8AC3E}">
        <p14:creationId xmlns:p14="http://schemas.microsoft.com/office/powerpoint/2010/main" val="250116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F619E6-754B-FE47-8A97-E295A2FA8B5A}"/>
              </a:ext>
            </a:extLst>
          </p:cNvPr>
          <p:cNvSpPr>
            <a:spLocks noGrp="1"/>
          </p:cNvSpPr>
          <p:nvPr>
            <p:ph type="title"/>
          </p:nvPr>
        </p:nvSpPr>
        <p:spPr/>
        <p:txBody>
          <a:bodyPr/>
          <a:lstStyle/>
          <a:p>
            <a:r>
              <a:rPr lang="en-GB" dirty="0"/>
              <a:t>An overview of time use surveys in Africa</a:t>
            </a:r>
          </a:p>
        </p:txBody>
      </p:sp>
      <mc:AlternateContent xmlns:mc="http://schemas.openxmlformats.org/markup-compatibility/2006" xmlns:cx4="http://schemas.microsoft.com/office/drawing/2016/5/10/chartex">
        <mc:Choice Requires="cx4">
          <p:graphicFrame>
            <p:nvGraphicFramePr>
              <p:cNvPr id="7" name="Espace réservé du contenu 6">
                <a:extLst>
                  <a:ext uri="{FF2B5EF4-FFF2-40B4-BE49-F238E27FC236}">
                    <a16:creationId xmlns:a16="http://schemas.microsoft.com/office/drawing/2014/main" id="{B6EE1CF0-B808-4D42-8B25-83A0E6831E22}"/>
                  </a:ext>
                </a:extLst>
              </p:cNvPr>
              <p:cNvGraphicFramePr>
                <a:graphicFrameLocks noGrp="1"/>
              </p:cNvGraphicFramePr>
              <p:nvPr>
                <p:ph idx="1"/>
                <p:extLst>
                  <p:ext uri="{D42A27DB-BD31-4B8C-83A1-F6EECF244321}">
                    <p14:modId xmlns:p14="http://schemas.microsoft.com/office/powerpoint/2010/main" val="2312900454"/>
                  </p:ext>
                </p:extLst>
              </p:nvPr>
            </p:nvGraphicFramePr>
            <p:xfrm>
              <a:off x="3868738" y="863600"/>
              <a:ext cx="7315200" cy="512127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Espace réservé du contenu 6">
                <a:extLst>
                  <a:ext uri="{FF2B5EF4-FFF2-40B4-BE49-F238E27FC236}">
                    <a16:creationId xmlns:a16="http://schemas.microsoft.com/office/drawing/2014/main" id="{B6EE1CF0-B808-4D42-8B25-83A0E6831E22}"/>
                  </a:ext>
                </a:extLst>
              </p:cNvPr>
              <p:cNvPicPr>
                <a:picLocks noGrp="1" noRot="1" noChangeAspect="1" noMove="1" noResize="1" noEditPoints="1" noAdjustHandles="1" noChangeArrowheads="1" noChangeShapeType="1"/>
              </p:cNvPicPr>
              <p:nvPr/>
            </p:nvPicPr>
            <p:blipFill>
              <a:blip r:embed="rId3"/>
              <a:stretch>
                <a:fillRect/>
              </a:stretch>
            </p:blipFill>
            <p:spPr>
              <a:xfrm>
                <a:off x="3868738" y="863600"/>
                <a:ext cx="7315200" cy="5121275"/>
              </a:xfrm>
              <a:prstGeom prst="rect">
                <a:avLst/>
              </a:prstGeom>
            </p:spPr>
          </p:pic>
        </mc:Fallback>
      </mc:AlternateContent>
    </p:spTree>
    <p:extLst>
      <p:ext uri="{BB962C8B-B14F-4D97-AF65-F5344CB8AC3E}">
        <p14:creationId xmlns:p14="http://schemas.microsoft.com/office/powerpoint/2010/main" val="2250444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95E7B-7027-0F47-BE40-7F8043F53FB9}"/>
              </a:ext>
            </a:extLst>
          </p:cNvPr>
          <p:cNvSpPr>
            <a:spLocks noGrp="1"/>
          </p:cNvSpPr>
          <p:nvPr>
            <p:ph type="title"/>
          </p:nvPr>
        </p:nvSpPr>
        <p:spPr/>
        <p:txBody>
          <a:bodyPr/>
          <a:lstStyle/>
          <a:p>
            <a:r>
              <a:rPr lang="en-GB" dirty="0"/>
              <a:t>Countries with full diary time-use surveys and countries with partial data collection on time use</a:t>
            </a:r>
          </a:p>
        </p:txBody>
      </p:sp>
      <mc:AlternateContent xmlns:mc="http://schemas.openxmlformats.org/markup-compatibility/2006" xmlns:cx4="http://schemas.microsoft.com/office/drawing/2016/5/10/chartex">
        <mc:Choice Requires="cx4">
          <p:graphicFrame>
            <p:nvGraphicFramePr>
              <p:cNvPr id="5" name="Espace réservé du contenu 4">
                <a:extLst>
                  <a:ext uri="{FF2B5EF4-FFF2-40B4-BE49-F238E27FC236}">
                    <a16:creationId xmlns:a16="http://schemas.microsoft.com/office/drawing/2014/main" id="{7F0F2FAE-AC9B-4447-89F5-92C23946F66C}"/>
                  </a:ext>
                </a:extLst>
              </p:cNvPr>
              <p:cNvGraphicFramePr>
                <a:graphicFrameLocks noGrp="1"/>
              </p:cNvGraphicFramePr>
              <p:nvPr>
                <p:ph sz="half" idx="1"/>
                <p:extLst>
                  <p:ext uri="{D42A27DB-BD31-4B8C-83A1-F6EECF244321}">
                    <p14:modId xmlns:p14="http://schemas.microsoft.com/office/powerpoint/2010/main" val="1455536555"/>
                  </p:ext>
                </p:extLst>
              </p:nvPr>
            </p:nvGraphicFramePr>
            <p:xfrm>
              <a:off x="3867150" y="868363"/>
              <a:ext cx="3475038" cy="512127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Espace réservé du contenu 4">
                <a:extLst>
                  <a:ext uri="{FF2B5EF4-FFF2-40B4-BE49-F238E27FC236}">
                    <a16:creationId xmlns:a16="http://schemas.microsoft.com/office/drawing/2014/main" id="{7F0F2FAE-AC9B-4447-89F5-92C23946F66C}"/>
                  </a:ext>
                </a:extLst>
              </p:cNvPr>
              <p:cNvPicPr>
                <a:picLocks noGrp="1" noRot="1" noChangeAspect="1" noMove="1" noResize="1" noEditPoints="1" noAdjustHandles="1" noChangeArrowheads="1" noChangeShapeType="1"/>
              </p:cNvPicPr>
              <p:nvPr/>
            </p:nvPicPr>
            <p:blipFill>
              <a:blip r:embed="rId3"/>
              <a:stretch>
                <a:fillRect/>
              </a:stretch>
            </p:blipFill>
            <p:spPr>
              <a:xfrm>
                <a:off x="3867150" y="868363"/>
                <a:ext cx="3475038" cy="5121275"/>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6" name="Espace réservé du contenu 5">
                <a:extLst>
                  <a:ext uri="{FF2B5EF4-FFF2-40B4-BE49-F238E27FC236}">
                    <a16:creationId xmlns:a16="http://schemas.microsoft.com/office/drawing/2014/main" id="{2ECE445D-5951-064C-A55B-B0BA4F9BB21A}"/>
                  </a:ext>
                </a:extLst>
              </p:cNvPr>
              <p:cNvGraphicFramePr>
                <a:graphicFrameLocks noGrp="1"/>
              </p:cNvGraphicFramePr>
              <p:nvPr>
                <p:ph sz="half" idx="2"/>
                <p:extLst>
                  <p:ext uri="{D42A27DB-BD31-4B8C-83A1-F6EECF244321}">
                    <p14:modId xmlns:p14="http://schemas.microsoft.com/office/powerpoint/2010/main" val="1002413831"/>
                  </p:ext>
                </p:extLst>
              </p:nvPr>
            </p:nvGraphicFramePr>
            <p:xfrm>
              <a:off x="7818438" y="868363"/>
              <a:ext cx="3475037" cy="5121275"/>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Espace réservé du contenu 5">
                <a:extLst>
                  <a:ext uri="{FF2B5EF4-FFF2-40B4-BE49-F238E27FC236}">
                    <a16:creationId xmlns:a16="http://schemas.microsoft.com/office/drawing/2014/main" id="{2ECE445D-5951-064C-A55B-B0BA4F9BB21A}"/>
                  </a:ext>
                </a:extLst>
              </p:cNvPr>
              <p:cNvPicPr>
                <a:picLocks noGrp="1" noRot="1" noChangeAspect="1" noMove="1" noResize="1" noEditPoints="1" noAdjustHandles="1" noChangeArrowheads="1" noChangeShapeType="1"/>
              </p:cNvPicPr>
              <p:nvPr/>
            </p:nvPicPr>
            <p:blipFill>
              <a:blip r:embed="rId5"/>
              <a:stretch>
                <a:fillRect/>
              </a:stretch>
            </p:blipFill>
            <p:spPr>
              <a:xfrm>
                <a:off x="7818438" y="868363"/>
                <a:ext cx="3475037" cy="5121275"/>
              </a:xfrm>
              <a:prstGeom prst="rect">
                <a:avLst/>
              </a:prstGeom>
            </p:spPr>
          </p:pic>
        </mc:Fallback>
      </mc:AlternateContent>
    </p:spTree>
    <p:extLst>
      <p:ext uri="{BB962C8B-B14F-4D97-AF65-F5344CB8AC3E}">
        <p14:creationId xmlns:p14="http://schemas.microsoft.com/office/powerpoint/2010/main" val="3843067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4C0FA4D-C8ED-854C-8254-9CFEC20910FB}"/>
              </a:ext>
            </a:extLst>
          </p:cNvPr>
          <p:cNvSpPr>
            <a:spLocks noGrp="1"/>
          </p:cNvSpPr>
          <p:nvPr>
            <p:ph type="ctrTitle"/>
          </p:nvPr>
        </p:nvSpPr>
        <p:spPr/>
        <p:txBody>
          <a:bodyPr/>
          <a:lstStyle/>
          <a:p>
            <a:r>
              <a:rPr lang="en-GB" dirty="0"/>
              <a:t>Some major findings of time use surveys in Africa</a:t>
            </a:r>
          </a:p>
        </p:txBody>
      </p:sp>
    </p:spTree>
    <p:extLst>
      <p:ext uri="{BB962C8B-B14F-4D97-AF65-F5344CB8AC3E}">
        <p14:creationId xmlns:p14="http://schemas.microsoft.com/office/powerpoint/2010/main" val="305697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8DBA40-18EC-3249-B6FE-E67F955CCD01}"/>
              </a:ext>
            </a:extLst>
          </p:cNvPr>
          <p:cNvSpPr>
            <a:spLocks noGrp="1"/>
          </p:cNvSpPr>
          <p:nvPr>
            <p:ph type="title"/>
          </p:nvPr>
        </p:nvSpPr>
        <p:spPr/>
        <p:txBody>
          <a:bodyPr/>
          <a:lstStyle/>
          <a:p>
            <a:r>
              <a:rPr lang="en-GB" dirty="0"/>
              <a:t>Time spent by women and men in unpaid and paid work in Africa</a:t>
            </a:r>
          </a:p>
        </p:txBody>
      </p:sp>
      <p:graphicFrame>
        <p:nvGraphicFramePr>
          <p:cNvPr id="6" name="Espace réservé du contenu 5">
            <a:extLst>
              <a:ext uri="{FF2B5EF4-FFF2-40B4-BE49-F238E27FC236}">
                <a16:creationId xmlns:a16="http://schemas.microsoft.com/office/drawing/2014/main" id="{45178EFD-D405-8740-8245-5BADD07666A5}"/>
              </a:ext>
            </a:extLst>
          </p:cNvPr>
          <p:cNvGraphicFramePr>
            <a:graphicFrameLocks noGrp="1"/>
          </p:cNvGraphicFramePr>
          <p:nvPr>
            <p:ph sz="half" idx="2"/>
            <p:extLst>
              <p:ext uri="{D42A27DB-BD31-4B8C-83A1-F6EECF244321}">
                <p14:modId xmlns:p14="http://schemas.microsoft.com/office/powerpoint/2010/main" val="1181339598"/>
              </p:ext>
            </p:extLst>
          </p:nvPr>
        </p:nvGraphicFramePr>
        <p:xfrm>
          <a:off x="7576229" y="195943"/>
          <a:ext cx="4362851" cy="64497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Espace réservé du contenu 8">
            <a:extLst>
              <a:ext uri="{FF2B5EF4-FFF2-40B4-BE49-F238E27FC236}">
                <a16:creationId xmlns:a16="http://schemas.microsoft.com/office/drawing/2014/main" id="{5C83FD03-5D9F-194B-A17C-0A930C775DF0}"/>
              </a:ext>
            </a:extLst>
          </p:cNvPr>
          <p:cNvGraphicFramePr>
            <a:graphicFrameLocks noGrp="1"/>
          </p:cNvGraphicFramePr>
          <p:nvPr>
            <p:ph sz="half" idx="1"/>
            <p:extLst>
              <p:ext uri="{D42A27DB-BD31-4B8C-83A1-F6EECF244321}">
                <p14:modId xmlns:p14="http://schemas.microsoft.com/office/powerpoint/2010/main" val="1381184188"/>
              </p:ext>
            </p:extLst>
          </p:nvPr>
        </p:nvGraphicFramePr>
        <p:xfrm>
          <a:off x="3608614" y="342901"/>
          <a:ext cx="3733574" cy="6302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03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C6830A-BC66-8E40-9D50-68E512E15BC0}"/>
              </a:ext>
            </a:extLst>
          </p:cNvPr>
          <p:cNvSpPr>
            <a:spLocks noGrp="1"/>
          </p:cNvSpPr>
          <p:nvPr>
            <p:ph type="title"/>
          </p:nvPr>
        </p:nvSpPr>
        <p:spPr/>
        <p:txBody>
          <a:bodyPr/>
          <a:lstStyle/>
          <a:p>
            <a:r>
              <a:rPr lang="en-GB" dirty="0"/>
              <a:t>Women’s and men’s share of unpaid work in Africa</a:t>
            </a:r>
          </a:p>
        </p:txBody>
      </p:sp>
      <p:graphicFrame>
        <p:nvGraphicFramePr>
          <p:cNvPr id="4" name="Espace réservé du contenu 3">
            <a:extLst>
              <a:ext uri="{FF2B5EF4-FFF2-40B4-BE49-F238E27FC236}">
                <a16:creationId xmlns:a16="http://schemas.microsoft.com/office/drawing/2014/main" id="{CE33864F-6285-7545-90BB-6854AF8C4863}"/>
              </a:ext>
            </a:extLst>
          </p:cNvPr>
          <p:cNvGraphicFramePr>
            <a:graphicFrameLocks noGrp="1"/>
          </p:cNvGraphicFramePr>
          <p:nvPr>
            <p:ph idx="1"/>
            <p:extLst>
              <p:ext uri="{D42A27DB-BD31-4B8C-83A1-F6EECF244321}">
                <p14:modId xmlns:p14="http://schemas.microsoft.com/office/powerpoint/2010/main" val="1813819350"/>
              </p:ext>
            </p:extLst>
          </p:nvPr>
        </p:nvGraphicFramePr>
        <p:xfrm>
          <a:off x="3624943" y="277586"/>
          <a:ext cx="8066313" cy="6449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835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70381-2510-994E-867B-C185BB95DC73}"/>
              </a:ext>
            </a:extLst>
          </p:cNvPr>
          <p:cNvSpPr>
            <a:spLocks noGrp="1"/>
          </p:cNvSpPr>
          <p:nvPr>
            <p:ph type="title"/>
          </p:nvPr>
        </p:nvSpPr>
        <p:spPr/>
        <p:txBody>
          <a:bodyPr/>
          <a:lstStyle/>
          <a:p>
            <a:r>
              <a:rPr lang="en-GB" dirty="0"/>
              <a:t>Satellite accounts of household production</a:t>
            </a:r>
          </a:p>
        </p:txBody>
      </p:sp>
      <p:sp>
        <p:nvSpPr>
          <p:cNvPr id="3" name="Espace réservé du contenu 2">
            <a:extLst>
              <a:ext uri="{FF2B5EF4-FFF2-40B4-BE49-F238E27FC236}">
                <a16:creationId xmlns:a16="http://schemas.microsoft.com/office/drawing/2014/main" id="{84722BC6-DB44-BF44-818F-EB8B5486F7DC}"/>
              </a:ext>
            </a:extLst>
          </p:cNvPr>
          <p:cNvSpPr>
            <a:spLocks noGrp="1"/>
          </p:cNvSpPr>
          <p:nvPr>
            <p:ph idx="1"/>
          </p:nvPr>
        </p:nvSpPr>
        <p:spPr>
          <a:xfrm>
            <a:off x="3477987" y="359229"/>
            <a:ext cx="8327570" cy="6237513"/>
          </a:xfrm>
        </p:spPr>
        <p:txBody>
          <a:bodyPr>
            <a:normAutofit/>
          </a:bodyPr>
          <a:lstStyle/>
          <a:p>
            <a:r>
              <a:rPr lang="en-GB" sz="2400" dirty="0"/>
              <a:t>Many – but not all – countries having undertaken a time-use survey based on diary have also attempted to build a satellite account of household production</a:t>
            </a:r>
          </a:p>
          <a:p>
            <a:r>
              <a:rPr lang="en-GB" sz="2400" dirty="0"/>
              <a:t>A satellite account of household production – that is a measure of the share of unpaid work that could be added to the GDP – is one of the usual outcome of time-use surveys</a:t>
            </a:r>
          </a:p>
          <a:p>
            <a:r>
              <a:rPr lang="en-GB" sz="2400" dirty="0"/>
              <a:t>It consists in valuating the total volume of hours of unpaid work over a year by imputing an adequate wage rate to  the total number of hours or the total number of full-time equivalent workers</a:t>
            </a:r>
          </a:p>
          <a:p>
            <a:r>
              <a:rPr lang="en-GB" sz="2400" dirty="0"/>
              <a:t>In what follows we present upper and lower bounds (by using respectively the average wage in the economy and the legal minimum wage) rough estimates of the household production and compare them with GDP and extended GDP</a:t>
            </a:r>
          </a:p>
        </p:txBody>
      </p:sp>
    </p:spTree>
    <p:extLst>
      <p:ext uri="{BB962C8B-B14F-4D97-AF65-F5344CB8AC3E}">
        <p14:creationId xmlns:p14="http://schemas.microsoft.com/office/powerpoint/2010/main" val="721217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E9044-734F-6A47-841E-29E60AE716D8}"/>
              </a:ext>
            </a:extLst>
          </p:cNvPr>
          <p:cNvSpPr>
            <a:spLocks noGrp="1"/>
          </p:cNvSpPr>
          <p:nvPr>
            <p:ph type="title"/>
          </p:nvPr>
        </p:nvSpPr>
        <p:spPr>
          <a:xfrm>
            <a:off x="209321" y="838200"/>
            <a:ext cx="2908452" cy="5232400"/>
          </a:xfrm>
        </p:spPr>
        <p:txBody>
          <a:bodyPr>
            <a:normAutofit/>
          </a:bodyPr>
          <a:lstStyle/>
          <a:p>
            <a:r>
              <a:rPr lang="en-GB" b="1" dirty="0"/>
              <a:t>Examples of estimates of unpaid work in proportion of GDP (26 countries)</a:t>
            </a:r>
            <a:br>
              <a:rPr lang="en-GB" b="1" dirty="0"/>
            </a:br>
            <a:br>
              <a:rPr lang="en-GB" dirty="0"/>
            </a:br>
            <a:r>
              <a:rPr lang="en-GB" sz="2200" dirty="0"/>
              <a:t>(</a:t>
            </a:r>
            <a:r>
              <a:rPr lang="en-GB" sz="2200" i="1" dirty="0"/>
              <a:t>in italics</a:t>
            </a:r>
            <a:r>
              <a:rPr lang="en-GB" sz="2200" dirty="0"/>
              <a:t>: estimates based on minimum  salary)</a:t>
            </a:r>
            <a:br>
              <a:rPr lang="en-GB" sz="2200" dirty="0"/>
            </a:br>
            <a:br>
              <a:rPr lang="en-GB" sz="2200" dirty="0"/>
            </a:br>
            <a:r>
              <a:rPr lang="en-GB" sz="2200" dirty="0"/>
              <a:t>Source: </a:t>
            </a:r>
            <a:r>
              <a:rPr lang="en-GB" sz="2200" dirty="0" err="1"/>
              <a:t>Charmes</a:t>
            </a:r>
            <a:r>
              <a:rPr lang="en-GB" sz="2200" dirty="0"/>
              <a:t> (2019)</a:t>
            </a:r>
          </a:p>
        </p:txBody>
      </p:sp>
      <p:graphicFrame>
        <p:nvGraphicFramePr>
          <p:cNvPr id="4" name="Espace réservé du contenu 3">
            <a:extLst>
              <a:ext uri="{FF2B5EF4-FFF2-40B4-BE49-F238E27FC236}">
                <a16:creationId xmlns:a16="http://schemas.microsoft.com/office/drawing/2014/main" id="{B45505CA-0E04-B34C-A29F-B4F34AC3BD30}"/>
              </a:ext>
            </a:extLst>
          </p:cNvPr>
          <p:cNvGraphicFramePr>
            <a:graphicFrameLocks noGrp="1"/>
          </p:cNvGraphicFramePr>
          <p:nvPr>
            <p:ph idx="1"/>
            <p:extLst>
              <p:ext uri="{D42A27DB-BD31-4B8C-83A1-F6EECF244321}">
                <p14:modId xmlns:p14="http://schemas.microsoft.com/office/powerpoint/2010/main" val="3741666853"/>
              </p:ext>
            </p:extLst>
          </p:nvPr>
        </p:nvGraphicFramePr>
        <p:xfrm>
          <a:off x="3249976" y="1"/>
          <a:ext cx="8732704" cy="6864378"/>
        </p:xfrm>
        <a:graphic>
          <a:graphicData uri="http://schemas.openxmlformats.org/drawingml/2006/table">
            <a:tbl>
              <a:tblPr firstRow="1" bandRow="1">
                <a:tableStyleId>{5C22544A-7EE6-4342-B048-85BDC9FD1C3A}</a:tableStyleId>
              </a:tblPr>
              <a:tblGrid>
                <a:gridCol w="1725390">
                  <a:extLst>
                    <a:ext uri="{9D8B030D-6E8A-4147-A177-3AD203B41FA5}">
                      <a16:colId xmlns:a16="http://schemas.microsoft.com/office/drawing/2014/main" val="3681915211"/>
                    </a:ext>
                  </a:extLst>
                </a:gridCol>
                <a:gridCol w="1185510">
                  <a:extLst>
                    <a:ext uri="{9D8B030D-6E8A-4147-A177-3AD203B41FA5}">
                      <a16:colId xmlns:a16="http://schemas.microsoft.com/office/drawing/2014/main" val="1447895120"/>
                    </a:ext>
                  </a:extLst>
                </a:gridCol>
                <a:gridCol w="1455451">
                  <a:extLst>
                    <a:ext uri="{9D8B030D-6E8A-4147-A177-3AD203B41FA5}">
                      <a16:colId xmlns:a16="http://schemas.microsoft.com/office/drawing/2014/main" val="577154402"/>
                    </a:ext>
                  </a:extLst>
                </a:gridCol>
                <a:gridCol w="1455451">
                  <a:extLst>
                    <a:ext uri="{9D8B030D-6E8A-4147-A177-3AD203B41FA5}">
                      <a16:colId xmlns:a16="http://schemas.microsoft.com/office/drawing/2014/main" val="292388381"/>
                    </a:ext>
                  </a:extLst>
                </a:gridCol>
                <a:gridCol w="1455451">
                  <a:extLst>
                    <a:ext uri="{9D8B030D-6E8A-4147-A177-3AD203B41FA5}">
                      <a16:colId xmlns:a16="http://schemas.microsoft.com/office/drawing/2014/main" val="3359332543"/>
                    </a:ext>
                  </a:extLst>
                </a:gridCol>
                <a:gridCol w="1455451">
                  <a:extLst>
                    <a:ext uri="{9D8B030D-6E8A-4147-A177-3AD203B41FA5}">
                      <a16:colId xmlns:a16="http://schemas.microsoft.com/office/drawing/2014/main" val="3610507625"/>
                    </a:ext>
                  </a:extLst>
                </a:gridCol>
              </a:tblGrid>
              <a:tr h="242195">
                <a:tc rowSpan="2">
                  <a:txBody>
                    <a:bodyPr/>
                    <a:lstStyle/>
                    <a:p>
                      <a:pPr algn="ct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Countries</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rowSpan="2">
                  <a:txBody>
                    <a:bodyPr/>
                    <a:lstStyle/>
                    <a:p>
                      <a:pPr algn="ct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Year</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gridSpan="4">
                  <a:txBody>
                    <a:bodyPr/>
                    <a:lstStyle/>
                    <a:p>
                      <a:pPr algn="ctr">
                        <a:spcAft>
                          <a:spcPts val="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Share of </a:t>
                      </a:r>
                      <a:r>
                        <a:rPr lang="fr-FR" sz="1600" dirty="0" err="1">
                          <a:effectLst/>
                          <a:latin typeface="Calibri" panose="020F0502020204030204" pitchFamily="34" charset="0"/>
                          <a:ea typeface="Times New Roman" panose="02020603050405020304" pitchFamily="18" charset="0"/>
                          <a:cs typeface="Times New Roman" panose="02020603050405020304" pitchFamily="18" charset="0"/>
                        </a:rPr>
                        <a:t>unpaid</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600" dirty="0" err="1">
                          <a:effectLst/>
                          <a:latin typeface="Calibri" panose="020F0502020204030204" pitchFamily="34" charset="0"/>
                          <a:ea typeface="Times New Roman" panose="02020603050405020304" pitchFamily="18" charset="0"/>
                          <a:cs typeface="Times New Roman" panose="02020603050405020304" pitchFamily="18" charset="0"/>
                        </a:rPr>
                        <a:t>work</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74984201"/>
                  </a:ext>
                </a:extLst>
              </a:tr>
              <a:tr h="484390">
                <a:tc vMerge="1">
                  <a:txBody>
                    <a:bodyPr/>
                    <a:lstStyle/>
                    <a:p>
                      <a:endParaRPr lang="fr-FR"/>
                    </a:p>
                  </a:txBody>
                  <a:tcPr/>
                </a:tc>
                <a:tc vMerge="1">
                  <a:txBody>
                    <a:bodyPr/>
                    <a:lstStyle/>
                    <a:p>
                      <a:endParaRPr lang="fr-FR"/>
                    </a:p>
                  </a:txBody>
                  <a:tcPr/>
                </a:tc>
                <a:tc>
                  <a:txBody>
                    <a:bodyPr/>
                    <a:lstStyle/>
                    <a:p>
                      <a:pPr algn="ctr">
                        <a:spcAft>
                          <a:spcPts val="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in % of GDP at </a:t>
                      </a:r>
                      <a:r>
                        <a:rPr lang="en-GB" sz="1600" noProof="0" dirty="0">
                          <a:effectLst/>
                          <a:latin typeface="Calibri" panose="020F0502020204030204" pitchFamily="34" charset="0"/>
                          <a:ea typeface="Times New Roman" panose="02020603050405020304" pitchFamily="18" charset="0"/>
                          <a:cs typeface="Times New Roman" panose="02020603050405020304" pitchFamily="18" charset="0"/>
                        </a:rPr>
                        <a:t>current prices</a:t>
                      </a:r>
                      <a:endParaRPr lang="en-GB" sz="1600" noProof="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in % of extended GDP</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Women’s share</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Men’s share</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31336142"/>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Algeria</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2012</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63,0</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38,7</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97,0</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3,0</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70922457"/>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Morocco</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2011-12</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140,4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58,4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98,0</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57835027"/>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Tunisia</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2005-06</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113,6</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53,2</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97,4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2,6</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13698719"/>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Turkey</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2006</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123,9</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55,3</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97,5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3908044"/>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Turkey</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2014-15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82,4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45,2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96,2</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3,8</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16999654"/>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Benin</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2015</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60,4</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37,6</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96,6</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3,4</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10878208"/>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Cameroon</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2014</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i="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21,3</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i="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17,5</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89,4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10,6</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28752061"/>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Ethiopia</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2013</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57,9</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36,7</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85,4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14,6</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48988930"/>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Ghana</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2009</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i="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23,7</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i="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19,2</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91,9</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8,1</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92087344"/>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South Africa</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2010</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i="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24,8</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i="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19,9</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85,4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14,6</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29170393"/>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Tanzania</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119,4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54,4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93,4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6,6</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46493081"/>
                  </a:ext>
                </a:extLst>
              </a:tr>
              <a:tr h="227673">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Azerbaïdjan</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89,6</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47,3</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90,1</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9,9</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58733733"/>
                  </a:ext>
                </a:extLst>
              </a:tr>
              <a:tr h="227673">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Kazakhstan</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40,8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29,0</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84,4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15,6</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89721632"/>
                  </a:ext>
                </a:extLst>
              </a:tr>
              <a:tr h="227673">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Kyrgyzstan</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142,4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58,8</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88,8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11,2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95235988"/>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Mongolia</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2011</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86,7</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46,4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82,5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17,5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25932980"/>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Bulgaria</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2009-10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82,0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45,0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75,3</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24,7</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67972619"/>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Hungary</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2009-10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52,7</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34,5</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84,2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15,8</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52772287"/>
                  </a:ext>
                </a:extLst>
              </a:tr>
              <a:tr h="211921">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North Macedonia</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2014-15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77,2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43,6</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87,5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12,5</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64143235"/>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Romania</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2011-12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86,8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46,5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82,6</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17,4</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35816144"/>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Serbia</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2010-11</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119,2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54,4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81,6</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18,4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94952674"/>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Finland</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2009</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66,3</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39,9</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70,8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29,2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45231087"/>
                  </a:ext>
                </a:extLst>
              </a:tr>
              <a:tr h="227673">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France</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64,4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39,2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73,2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26,8</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07674011"/>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Germany</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105,1</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51,2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70,9</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29,1</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13481253"/>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United Kingdom</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57,0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36,3</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75,4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24,6</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6351462"/>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Ecuador</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59,4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37,3</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92,7</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7,3</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82856174"/>
                  </a:ext>
                </a:extLst>
              </a:tr>
              <a:tr h="227673">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Mexico</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149,8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60,0</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90,0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66921797"/>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Peru</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83,8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45,6</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86,4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13,6</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7358235"/>
                  </a:ext>
                </a:extLst>
              </a:tr>
            </a:tbl>
          </a:graphicData>
        </a:graphic>
      </p:graphicFrame>
    </p:spTree>
    <p:extLst>
      <p:ext uri="{BB962C8B-B14F-4D97-AF65-F5344CB8AC3E}">
        <p14:creationId xmlns:p14="http://schemas.microsoft.com/office/powerpoint/2010/main" val="384946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90E94-EDB4-3247-A9D5-3D7F0E60B61B}"/>
              </a:ext>
            </a:extLst>
          </p:cNvPr>
          <p:cNvSpPr>
            <a:spLocks noGrp="1"/>
          </p:cNvSpPr>
          <p:nvPr>
            <p:ph type="title" idx="4294967295"/>
          </p:nvPr>
        </p:nvSpPr>
        <p:spPr>
          <a:xfrm>
            <a:off x="0" y="193675"/>
            <a:ext cx="11933238" cy="1497013"/>
          </a:xfrm>
        </p:spPr>
        <p:txBody>
          <a:bodyPr>
            <a:normAutofit/>
          </a:bodyPr>
          <a:lstStyle/>
          <a:p>
            <a:pPr algn="ctr"/>
            <a:r>
              <a:rPr lang="en-GB" b="1" dirty="0">
                <a:solidFill>
                  <a:srgbClr val="002060"/>
                </a:solidFill>
              </a:rPr>
              <a:t>Discrepancies between official and own estimates of the share of the unpaid care economy in the extended GDP</a:t>
            </a:r>
            <a:endParaRPr lang="fr-FR" dirty="0">
              <a:solidFill>
                <a:srgbClr val="002060"/>
              </a:solidFill>
            </a:endParaRPr>
          </a:p>
        </p:txBody>
      </p:sp>
      <p:graphicFrame>
        <p:nvGraphicFramePr>
          <p:cNvPr id="4" name="Espace réservé du contenu 3">
            <a:extLst>
              <a:ext uri="{FF2B5EF4-FFF2-40B4-BE49-F238E27FC236}">
                <a16:creationId xmlns:a16="http://schemas.microsoft.com/office/drawing/2014/main" id="{00000000-0008-0000-0000-000004000000}"/>
              </a:ext>
            </a:extLst>
          </p:cNvPr>
          <p:cNvGraphicFramePr>
            <a:graphicFrameLocks noGrp="1"/>
          </p:cNvGraphicFramePr>
          <p:nvPr>
            <p:ph idx="4294967295"/>
            <p:extLst>
              <p:ext uri="{D42A27DB-BD31-4B8C-83A1-F6EECF244321}">
                <p14:modId xmlns:p14="http://schemas.microsoft.com/office/powerpoint/2010/main" val="2047881317"/>
              </p:ext>
            </p:extLst>
          </p:nvPr>
        </p:nvGraphicFramePr>
        <p:xfrm>
          <a:off x="258763" y="1690688"/>
          <a:ext cx="11933238" cy="4859337"/>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9B55FD19-02BE-1E46-97E1-3D05C97D3489}"/>
              </a:ext>
            </a:extLst>
          </p:cNvPr>
          <p:cNvSpPr txBox="1"/>
          <p:nvPr/>
        </p:nvSpPr>
        <p:spPr>
          <a:xfrm>
            <a:off x="839449" y="6479023"/>
            <a:ext cx="2478371" cy="369332"/>
          </a:xfrm>
          <a:prstGeom prst="rect">
            <a:avLst/>
          </a:prstGeom>
          <a:noFill/>
        </p:spPr>
        <p:txBody>
          <a:bodyPr wrap="none" rtlCol="0">
            <a:spAutoFit/>
          </a:bodyPr>
          <a:lstStyle/>
          <a:p>
            <a:r>
              <a:rPr lang="fr-FR" dirty="0"/>
              <a:t>Source: Charmes (2019b</a:t>
            </a:r>
          </a:p>
        </p:txBody>
      </p:sp>
    </p:spTree>
    <p:extLst>
      <p:ext uri="{BB962C8B-B14F-4D97-AF65-F5344CB8AC3E}">
        <p14:creationId xmlns:p14="http://schemas.microsoft.com/office/powerpoint/2010/main" val="134717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4BB3D-D0FA-9547-9456-4657E1EACBD8}"/>
              </a:ext>
            </a:extLst>
          </p:cNvPr>
          <p:cNvSpPr>
            <a:spLocks noGrp="1"/>
          </p:cNvSpPr>
          <p:nvPr>
            <p:ph type="title"/>
          </p:nvPr>
        </p:nvSpPr>
        <p:spPr/>
        <p:txBody>
          <a:bodyPr/>
          <a:lstStyle/>
          <a:p>
            <a:r>
              <a:rPr lang="en-GB" dirty="0"/>
              <a:t>Outline</a:t>
            </a:r>
          </a:p>
        </p:txBody>
      </p:sp>
      <p:sp>
        <p:nvSpPr>
          <p:cNvPr id="3" name="Espace réservé du contenu 2">
            <a:extLst>
              <a:ext uri="{FF2B5EF4-FFF2-40B4-BE49-F238E27FC236}">
                <a16:creationId xmlns:a16="http://schemas.microsoft.com/office/drawing/2014/main" id="{AB4BBBC7-FF24-1842-A5F1-7D4FF79285D8}"/>
              </a:ext>
            </a:extLst>
          </p:cNvPr>
          <p:cNvSpPr>
            <a:spLocks noGrp="1"/>
          </p:cNvSpPr>
          <p:nvPr>
            <p:ph idx="1"/>
          </p:nvPr>
        </p:nvSpPr>
        <p:spPr/>
        <p:txBody>
          <a:bodyPr/>
          <a:lstStyle/>
          <a:p>
            <a:r>
              <a:rPr lang="en-GB" sz="2200" dirty="0">
                <a:latin typeface="+mj-lt"/>
              </a:rPr>
              <a:t>1) What is the care economy?</a:t>
            </a:r>
          </a:p>
          <a:p>
            <a:r>
              <a:rPr lang="en-GB" sz="2200" dirty="0">
                <a:latin typeface="+mj-lt"/>
              </a:rPr>
              <a:t>2) How to measure it?</a:t>
            </a:r>
          </a:p>
          <a:p>
            <a:r>
              <a:rPr lang="en-GB" sz="2200" dirty="0">
                <a:latin typeface="+mj-lt"/>
              </a:rPr>
              <a:t>3) Some major findings of time use surveys in Africa</a:t>
            </a:r>
          </a:p>
          <a:p>
            <a:r>
              <a:rPr lang="en-GB" sz="2200" dirty="0">
                <a:latin typeface="+mj-lt"/>
              </a:rPr>
              <a:t>4) Which strategies and policy measures?</a:t>
            </a:r>
          </a:p>
        </p:txBody>
      </p:sp>
    </p:spTree>
    <p:extLst>
      <p:ext uri="{BB962C8B-B14F-4D97-AF65-F5344CB8AC3E}">
        <p14:creationId xmlns:p14="http://schemas.microsoft.com/office/powerpoint/2010/main" val="2437027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7D3D0-4186-C742-8F1E-BE6F21F0B75A}"/>
              </a:ext>
            </a:extLst>
          </p:cNvPr>
          <p:cNvSpPr>
            <a:spLocks noGrp="1"/>
          </p:cNvSpPr>
          <p:nvPr>
            <p:ph type="title"/>
          </p:nvPr>
        </p:nvSpPr>
        <p:spPr/>
        <p:txBody>
          <a:bodyPr/>
          <a:lstStyle/>
          <a:p>
            <a:r>
              <a:rPr lang="en-US" b="1" dirty="0"/>
              <a:t>Comparison of estimates of household production as a percentage of extended GDP in 4 African countries</a:t>
            </a:r>
            <a:endParaRPr lang="en-GB" dirty="0"/>
          </a:p>
        </p:txBody>
      </p:sp>
      <p:graphicFrame>
        <p:nvGraphicFramePr>
          <p:cNvPr id="4" name="Espace réservé du contenu 3">
            <a:extLst>
              <a:ext uri="{FF2B5EF4-FFF2-40B4-BE49-F238E27FC236}">
                <a16:creationId xmlns:a16="http://schemas.microsoft.com/office/drawing/2014/main" id="{57238F55-9139-0D40-934B-970187F65FAF}"/>
              </a:ext>
            </a:extLst>
          </p:cNvPr>
          <p:cNvGraphicFramePr>
            <a:graphicFrameLocks noGrp="1"/>
          </p:cNvGraphicFramePr>
          <p:nvPr>
            <p:ph idx="1"/>
            <p:extLst>
              <p:ext uri="{D42A27DB-BD31-4B8C-83A1-F6EECF244321}">
                <p14:modId xmlns:p14="http://schemas.microsoft.com/office/powerpoint/2010/main" val="1048200608"/>
              </p:ext>
            </p:extLst>
          </p:nvPr>
        </p:nvGraphicFramePr>
        <p:xfrm>
          <a:off x="3608613" y="261257"/>
          <a:ext cx="8147957" cy="61885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710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5BFA4-F1A2-EC4F-BB7A-A010D663DCED}"/>
              </a:ext>
            </a:extLst>
          </p:cNvPr>
          <p:cNvSpPr>
            <a:spLocks noGrp="1"/>
          </p:cNvSpPr>
          <p:nvPr>
            <p:ph type="ctrTitle"/>
          </p:nvPr>
        </p:nvSpPr>
        <p:spPr/>
        <p:txBody>
          <a:bodyPr/>
          <a:lstStyle/>
          <a:p>
            <a:r>
              <a:rPr lang="en-GB" dirty="0"/>
              <a:t>How do we use those measurements for policy decisions?</a:t>
            </a:r>
          </a:p>
        </p:txBody>
      </p:sp>
    </p:spTree>
    <p:extLst>
      <p:ext uri="{BB962C8B-B14F-4D97-AF65-F5344CB8AC3E}">
        <p14:creationId xmlns:p14="http://schemas.microsoft.com/office/powerpoint/2010/main" val="4142613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8BAC336F-8A3A-AC4C-9095-1C70A68B199C}"/>
              </a:ext>
            </a:extLst>
          </p:cNvPr>
          <p:cNvGraphicFramePr>
            <a:graphicFrameLocks noGrp="1"/>
          </p:cNvGraphicFramePr>
          <p:nvPr>
            <p:ph idx="1"/>
          </p:nvPr>
        </p:nvGraphicFramePr>
        <p:xfrm>
          <a:off x="3868738" y="272374"/>
          <a:ext cx="7315200" cy="6284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6">
            <a:extLst>
              <a:ext uri="{FF2B5EF4-FFF2-40B4-BE49-F238E27FC236}">
                <a16:creationId xmlns:a16="http://schemas.microsoft.com/office/drawing/2014/main" id="{6D2D435F-8AF0-5D43-86C8-182BC94FA3F0}"/>
              </a:ext>
            </a:extLst>
          </p:cNvPr>
          <p:cNvSpPr>
            <a:spLocks noGrp="1"/>
          </p:cNvSpPr>
          <p:nvPr>
            <p:ph type="title"/>
          </p:nvPr>
        </p:nvSpPr>
        <p:spPr/>
        <p:txBody>
          <a:bodyPr/>
          <a:lstStyle/>
          <a:p>
            <a:r>
              <a:rPr lang="en-GB" dirty="0"/>
              <a:t>The care economy is embedded into the 5 R strategy</a:t>
            </a:r>
          </a:p>
        </p:txBody>
      </p:sp>
      <p:sp>
        <p:nvSpPr>
          <p:cNvPr id="9" name="Flèche vers la droite 8">
            <a:extLst>
              <a:ext uri="{FF2B5EF4-FFF2-40B4-BE49-F238E27FC236}">
                <a16:creationId xmlns:a16="http://schemas.microsoft.com/office/drawing/2014/main" id="{EEAA925D-9CB2-864A-BFDF-18B551B23513}"/>
              </a:ext>
            </a:extLst>
          </p:cNvPr>
          <p:cNvSpPr/>
          <p:nvPr/>
        </p:nvSpPr>
        <p:spPr>
          <a:xfrm>
            <a:off x="4007796" y="4416357"/>
            <a:ext cx="138696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highlight>
                  <a:srgbClr val="FFFF00"/>
                </a:highlight>
              </a:rPr>
              <a:t>Recognise</a:t>
            </a:r>
          </a:p>
        </p:txBody>
      </p:sp>
      <p:sp>
        <p:nvSpPr>
          <p:cNvPr id="11" name="Flèche vers la droite 10">
            <a:extLst>
              <a:ext uri="{FF2B5EF4-FFF2-40B4-BE49-F238E27FC236}">
                <a16:creationId xmlns:a16="http://schemas.microsoft.com/office/drawing/2014/main" id="{92F3982C-8CDA-8847-B450-70D2A7564B6B}"/>
              </a:ext>
            </a:extLst>
          </p:cNvPr>
          <p:cNvSpPr/>
          <p:nvPr/>
        </p:nvSpPr>
        <p:spPr>
          <a:xfrm>
            <a:off x="3696511" y="5155660"/>
            <a:ext cx="19455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highlight>
                  <a:srgbClr val="00FFFF"/>
                </a:highlight>
              </a:rPr>
              <a:t>Reduce</a:t>
            </a:r>
          </a:p>
        </p:txBody>
      </p:sp>
      <p:sp>
        <p:nvSpPr>
          <p:cNvPr id="12" name="Flèche vers le bas 11">
            <a:extLst>
              <a:ext uri="{FF2B5EF4-FFF2-40B4-BE49-F238E27FC236}">
                <a16:creationId xmlns:a16="http://schemas.microsoft.com/office/drawing/2014/main" id="{E6A5683B-3D02-AB42-9210-9AC0338F2057}"/>
              </a:ext>
            </a:extLst>
          </p:cNvPr>
          <p:cNvSpPr/>
          <p:nvPr/>
        </p:nvSpPr>
        <p:spPr>
          <a:xfrm rot="10800000">
            <a:off x="8544852" y="2646216"/>
            <a:ext cx="698641" cy="1556424"/>
          </a:xfrm>
          <a:prstGeom prst="downArrow">
            <a:avLst>
              <a:gd name="adj1" fmla="val 5556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a:highlight>
                  <a:srgbClr val="FF00FF"/>
                </a:highlight>
              </a:rPr>
              <a:t>Redistribute</a:t>
            </a:r>
          </a:p>
        </p:txBody>
      </p:sp>
      <p:sp>
        <p:nvSpPr>
          <p:cNvPr id="13" name="Flèche vers la droite 12">
            <a:extLst>
              <a:ext uri="{FF2B5EF4-FFF2-40B4-BE49-F238E27FC236}">
                <a16:creationId xmlns:a16="http://schemas.microsoft.com/office/drawing/2014/main" id="{2C5B1EA2-C901-6D45-A539-7EFB949B4827}"/>
              </a:ext>
            </a:extLst>
          </p:cNvPr>
          <p:cNvSpPr/>
          <p:nvPr/>
        </p:nvSpPr>
        <p:spPr>
          <a:xfrm>
            <a:off x="4007796" y="2593343"/>
            <a:ext cx="1218273" cy="68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dirty="0">
                <a:highlight>
                  <a:srgbClr val="000000"/>
                </a:highlight>
              </a:rPr>
              <a:t>Reward</a:t>
            </a:r>
          </a:p>
        </p:txBody>
      </p:sp>
      <p:sp>
        <p:nvSpPr>
          <p:cNvPr id="16" name="Flèche vers le bas 15">
            <a:extLst>
              <a:ext uri="{FF2B5EF4-FFF2-40B4-BE49-F238E27FC236}">
                <a16:creationId xmlns:a16="http://schemas.microsoft.com/office/drawing/2014/main" id="{FF9E5F4C-CC25-2941-97F3-069B422AE124}"/>
              </a:ext>
            </a:extLst>
          </p:cNvPr>
          <p:cNvSpPr/>
          <p:nvPr/>
        </p:nvSpPr>
        <p:spPr>
          <a:xfrm rot="6009822">
            <a:off x="9885395" y="2030038"/>
            <a:ext cx="484632" cy="1709750"/>
          </a:xfrm>
          <a:prstGeom prst="downArrow">
            <a:avLst>
              <a:gd name="adj1" fmla="val 5211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highlight>
                  <a:srgbClr val="000000"/>
                </a:highlight>
              </a:rPr>
              <a:t>Represent</a:t>
            </a:r>
          </a:p>
        </p:txBody>
      </p:sp>
      <p:sp>
        <p:nvSpPr>
          <p:cNvPr id="17" name="Flèche vers le bas 16">
            <a:extLst>
              <a:ext uri="{FF2B5EF4-FFF2-40B4-BE49-F238E27FC236}">
                <a16:creationId xmlns:a16="http://schemas.microsoft.com/office/drawing/2014/main" id="{28C163DB-6B43-3141-8E5F-7452349860F7}"/>
              </a:ext>
            </a:extLst>
          </p:cNvPr>
          <p:cNvSpPr/>
          <p:nvPr/>
        </p:nvSpPr>
        <p:spPr>
          <a:xfrm rot="4363971" flipH="1">
            <a:off x="10634558" y="3884614"/>
            <a:ext cx="586920" cy="1435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highlight>
                  <a:srgbClr val="000000"/>
                </a:highlight>
              </a:rPr>
              <a:t>Represent</a:t>
            </a:r>
          </a:p>
        </p:txBody>
      </p:sp>
    </p:spTree>
    <p:extLst>
      <p:ext uri="{BB962C8B-B14F-4D97-AF65-F5344CB8AC3E}">
        <p14:creationId xmlns:p14="http://schemas.microsoft.com/office/powerpoint/2010/main" val="27521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40951-A209-7149-BEF9-B58B261C0324}"/>
              </a:ext>
            </a:extLst>
          </p:cNvPr>
          <p:cNvSpPr>
            <a:spLocks noGrp="1"/>
          </p:cNvSpPr>
          <p:nvPr>
            <p:ph type="title"/>
          </p:nvPr>
        </p:nvSpPr>
        <p:spPr/>
        <p:txBody>
          <a:bodyPr/>
          <a:lstStyle/>
          <a:p>
            <a:r>
              <a:rPr lang="en-GB" dirty="0"/>
              <a:t>Main uses of time-use surveys within the conceptual framework of the 5R </a:t>
            </a:r>
            <a:br>
              <a:rPr lang="en-GB" dirty="0"/>
            </a:br>
            <a:r>
              <a:rPr lang="en-GB" dirty="0"/>
              <a:t>(1)</a:t>
            </a:r>
          </a:p>
        </p:txBody>
      </p:sp>
      <p:sp>
        <p:nvSpPr>
          <p:cNvPr id="3" name="Espace réservé du contenu 2">
            <a:extLst>
              <a:ext uri="{FF2B5EF4-FFF2-40B4-BE49-F238E27FC236}">
                <a16:creationId xmlns:a16="http://schemas.microsoft.com/office/drawing/2014/main" id="{7374EF94-625D-9547-AF9C-71BBA320BFDF}"/>
              </a:ext>
            </a:extLst>
          </p:cNvPr>
          <p:cNvSpPr>
            <a:spLocks noGrp="1"/>
          </p:cNvSpPr>
          <p:nvPr>
            <p:ph idx="1"/>
          </p:nvPr>
        </p:nvSpPr>
        <p:spPr>
          <a:xfrm>
            <a:off x="3640667" y="261257"/>
            <a:ext cx="8050589" cy="6025243"/>
          </a:xfrm>
        </p:spPr>
        <p:txBody>
          <a:bodyPr>
            <a:normAutofit/>
          </a:bodyPr>
          <a:lstStyle/>
          <a:p>
            <a:endParaRPr lang="en-GB" dirty="0"/>
          </a:p>
          <a:p>
            <a:r>
              <a:rPr lang="en-GB" sz="2400" b="1" dirty="0"/>
              <a:t>RECOGNITION</a:t>
            </a:r>
          </a:p>
          <a:p>
            <a:r>
              <a:rPr lang="en-GB" sz="2400" dirty="0"/>
              <a:t>Recognition of the gender gap in unpaid domestic and care work</a:t>
            </a:r>
          </a:p>
          <a:p>
            <a:r>
              <a:rPr lang="en-GB" sz="2400" dirty="0"/>
              <a:t>Recognition of the contribution of unpaid care work to the GDP</a:t>
            </a:r>
          </a:p>
          <a:p>
            <a:r>
              <a:rPr lang="en-GB" sz="2400" dirty="0"/>
              <a:t>Recognition of the size and importance of the care economy</a:t>
            </a:r>
          </a:p>
          <a:p>
            <a:r>
              <a:rPr lang="en-US" sz="2400" dirty="0"/>
              <a:t>Inclusion of unpaid work in national statistical systems for exploring linkages to other variables such as </a:t>
            </a:r>
            <a:r>
              <a:rPr lang="en-US" sz="2400" dirty="0" err="1"/>
              <a:t>labour</a:t>
            </a:r>
            <a:r>
              <a:rPr lang="en-US" sz="2400" dirty="0"/>
              <a:t> force participation rates, GDP, inequality and poverty</a:t>
            </a:r>
          </a:p>
          <a:p>
            <a:r>
              <a:rPr lang="en-US" sz="2400" dirty="0"/>
              <a:t>Examples of Kenya, Morocco, Senegal</a:t>
            </a:r>
          </a:p>
          <a:p>
            <a:pPr lvl="1"/>
            <a:endParaRPr lang="en-GB" dirty="0"/>
          </a:p>
        </p:txBody>
      </p:sp>
    </p:spTree>
    <p:extLst>
      <p:ext uri="{BB962C8B-B14F-4D97-AF65-F5344CB8AC3E}">
        <p14:creationId xmlns:p14="http://schemas.microsoft.com/office/powerpoint/2010/main" val="259648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40951-A209-7149-BEF9-B58B261C0324}"/>
              </a:ext>
            </a:extLst>
          </p:cNvPr>
          <p:cNvSpPr>
            <a:spLocks noGrp="1"/>
          </p:cNvSpPr>
          <p:nvPr>
            <p:ph type="title"/>
          </p:nvPr>
        </p:nvSpPr>
        <p:spPr/>
        <p:txBody>
          <a:bodyPr/>
          <a:lstStyle/>
          <a:p>
            <a:r>
              <a:rPr lang="en-GB" dirty="0"/>
              <a:t>Main uses of time-use surveys within the conceptual framework of the 5R </a:t>
            </a:r>
            <a:br>
              <a:rPr lang="en-GB" dirty="0"/>
            </a:br>
            <a:r>
              <a:rPr lang="en-GB" dirty="0"/>
              <a:t>(2)</a:t>
            </a:r>
          </a:p>
        </p:txBody>
      </p:sp>
      <p:sp>
        <p:nvSpPr>
          <p:cNvPr id="3" name="Espace réservé du contenu 2">
            <a:extLst>
              <a:ext uri="{FF2B5EF4-FFF2-40B4-BE49-F238E27FC236}">
                <a16:creationId xmlns:a16="http://schemas.microsoft.com/office/drawing/2014/main" id="{7374EF94-625D-9547-AF9C-71BBA320BFDF}"/>
              </a:ext>
            </a:extLst>
          </p:cNvPr>
          <p:cNvSpPr>
            <a:spLocks noGrp="1"/>
          </p:cNvSpPr>
          <p:nvPr>
            <p:ph idx="1"/>
          </p:nvPr>
        </p:nvSpPr>
        <p:spPr>
          <a:xfrm>
            <a:off x="3494315" y="261257"/>
            <a:ext cx="8294914" cy="6596743"/>
          </a:xfrm>
        </p:spPr>
        <p:txBody>
          <a:bodyPr>
            <a:normAutofit/>
          </a:bodyPr>
          <a:lstStyle/>
          <a:p>
            <a:endParaRPr lang="en-GB" dirty="0"/>
          </a:p>
          <a:p>
            <a:r>
              <a:rPr lang="en-US" sz="2400" b="1" dirty="0"/>
              <a:t>REDUCTION AND REDISTRIBUTION</a:t>
            </a:r>
            <a:endParaRPr lang="en-GB" sz="2400" b="1" dirty="0"/>
          </a:p>
          <a:p>
            <a:r>
              <a:rPr lang="en-GB" sz="2400" dirty="0"/>
              <a:t>Reduction and redistribution of unpaid care work through </a:t>
            </a:r>
            <a:r>
              <a:rPr lang="en-US" sz="2400" dirty="0"/>
              <a:t>national- and regional-level legislation and policy coordination on the care economy such as:</a:t>
            </a:r>
          </a:p>
          <a:p>
            <a:pPr lvl="1"/>
            <a:r>
              <a:rPr lang="en-US" sz="2000" dirty="0"/>
              <a:t>Maternity, paternity and parental leave with substantial cash benefits</a:t>
            </a:r>
          </a:p>
          <a:p>
            <a:pPr lvl="1"/>
            <a:r>
              <a:rPr lang="en-US" sz="2000" dirty="0"/>
              <a:t>Work-life balance policies (provisions for work from home, flexible hours, harmonizing workplace hours with hours of care services)</a:t>
            </a:r>
          </a:p>
          <a:p>
            <a:pPr lvl="1"/>
            <a:r>
              <a:rPr lang="en-GB" sz="2000" dirty="0"/>
              <a:t>Public investment in social care service infrastructure, which has the potential to transform a substantial amount of unpaid domestic care work into paid social care work. </a:t>
            </a:r>
            <a:r>
              <a:rPr lang="en-GB" altLang="en-US" sz="2000" dirty="0"/>
              <a:t>Quality services are available only to a minority with high income who can afford market substitutes for unpaid care work. Mobile creches</a:t>
            </a:r>
            <a:endParaRPr lang="en-GB" sz="2000" dirty="0"/>
          </a:p>
          <a:p>
            <a:pPr lvl="1"/>
            <a:r>
              <a:rPr lang="en-GB" sz="2000" dirty="0"/>
              <a:t>Public investment in physical rural infrastructure, which reduces the unpaid work time required for delivering indirect care</a:t>
            </a:r>
            <a:endParaRPr lang="en-US" sz="2000" dirty="0"/>
          </a:p>
          <a:p>
            <a:r>
              <a:rPr lang="en-US" sz="2400" dirty="0"/>
              <a:t>Due </a:t>
            </a:r>
            <a:r>
              <a:rPr lang="en-GB" sz="2400" dirty="0"/>
              <a:t> to its personal and relational nature, an important amount of care work will remain as unpaid domestic work Redistributing unpaid work from women to men is therefore an important component of the 5R strategy</a:t>
            </a:r>
          </a:p>
          <a:p>
            <a:endParaRPr lang="en-US" dirty="0"/>
          </a:p>
          <a:p>
            <a:pPr lvl="1"/>
            <a:endParaRPr lang="en-GB" dirty="0"/>
          </a:p>
        </p:txBody>
      </p:sp>
    </p:spTree>
    <p:extLst>
      <p:ext uri="{BB962C8B-B14F-4D97-AF65-F5344CB8AC3E}">
        <p14:creationId xmlns:p14="http://schemas.microsoft.com/office/powerpoint/2010/main" val="384651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40951-A209-7149-BEF9-B58B261C0324}"/>
              </a:ext>
            </a:extLst>
          </p:cNvPr>
          <p:cNvSpPr>
            <a:spLocks noGrp="1"/>
          </p:cNvSpPr>
          <p:nvPr>
            <p:ph type="title"/>
          </p:nvPr>
        </p:nvSpPr>
        <p:spPr/>
        <p:txBody>
          <a:bodyPr/>
          <a:lstStyle/>
          <a:p>
            <a:r>
              <a:rPr lang="en-GB" dirty="0"/>
              <a:t>Main uses of time-use surveys within the conceptual framework of the 5R </a:t>
            </a:r>
            <a:br>
              <a:rPr lang="en-GB" dirty="0"/>
            </a:br>
            <a:r>
              <a:rPr lang="en-GB" dirty="0"/>
              <a:t>(3)</a:t>
            </a:r>
          </a:p>
        </p:txBody>
      </p:sp>
      <p:sp>
        <p:nvSpPr>
          <p:cNvPr id="3" name="Espace réservé du contenu 2">
            <a:extLst>
              <a:ext uri="{FF2B5EF4-FFF2-40B4-BE49-F238E27FC236}">
                <a16:creationId xmlns:a16="http://schemas.microsoft.com/office/drawing/2014/main" id="{7374EF94-625D-9547-AF9C-71BBA320BFDF}"/>
              </a:ext>
            </a:extLst>
          </p:cNvPr>
          <p:cNvSpPr>
            <a:spLocks noGrp="1"/>
          </p:cNvSpPr>
          <p:nvPr>
            <p:ph idx="1"/>
          </p:nvPr>
        </p:nvSpPr>
        <p:spPr>
          <a:xfrm>
            <a:off x="3640667" y="261257"/>
            <a:ext cx="8181219" cy="5961743"/>
          </a:xfrm>
        </p:spPr>
        <p:txBody>
          <a:bodyPr>
            <a:normAutofit lnSpcReduction="10000"/>
          </a:bodyPr>
          <a:lstStyle/>
          <a:p>
            <a:endParaRPr lang="en-GB" dirty="0"/>
          </a:p>
          <a:p>
            <a:r>
              <a:rPr lang="en-GB" sz="2400" b="1" dirty="0"/>
              <a:t>REWARDING and REPRESENTING</a:t>
            </a:r>
          </a:p>
          <a:p>
            <a:r>
              <a:rPr lang="en-GB" sz="2400" dirty="0"/>
              <a:t>Rewarding through compensation of unpaid care work through social transfers such as payments for child care or elderly care wages, or social security coverage for full-time homemakers</a:t>
            </a:r>
          </a:p>
          <a:p>
            <a:r>
              <a:rPr lang="en-GB" sz="2400" dirty="0"/>
              <a:t>State intervention and investment allow for better rewarding care workers who are usually low paid and providing low quality services as a consequence</a:t>
            </a:r>
          </a:p>
          <a:p>
            <a:r>
              <a:rPr lang="en-GB" altLang="en-US" sz="2400" dirty="0"/>
              <a:t>Increase of the demand for care services insufficiently covered by public supply leads to reliance on informal/migrant labour of domestic care workers and leads to further inequalities if rewarding and representation are not adequately addressed</a:t>
            </a:r>
          </a:p>
          <a:p>
            <a:r>
              <a:rPr lang="en-GB" altLang="en-US" sz="2400" dirty="0"/>
              <a:t>Hence, there is a need to define ’e</a:t>
            </a:r>
            <a:r>
              <a:rPr lang="en-GB" sz="2400" dirty="0"/>
              <a:t>qual pay for work of equal value’ legislation and practices  as well as legislation on securing the right to organized collective action and effective social dialogue mechanisms </a:t>
            </a:r>
            <a:endParaRPr lang="en-GB" dirty="0"/>
          </a:p>
          <a:p>
            <a:pPr lvl="1"/>
            <a:endParaRPr lang="en-GB" dirty="0"/>
          </a:p>
        </p:txBody>
      </p:sp>
    </p:spTree>
    <p:extLst>
      <p:ext uri="{BB962C8B-B14F-4D97-AF65-F5344CB8AC3E}">
        <p14:creationId xmlns:p14="http://schemas.microsoft.com/office/powerpoint/2010/main" val="265582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578843C3-3EA0-F34C-871A-1AE163A6BC11}"/>
              </a:ext>
            </a:extLst>
          </p:cNvPr>
          <p:cNvSpPr>
            <a:spLocks noGrp="1"/>
          </p:cNvSpPr>
          <p:nvPr>
            <p:ph type="subTitle" idx="1"/>
          </p:nvPr>
        </p:nvSpPr>
        <p:spPr/>
        <p:txBody>
          <a:bodyPr>
            <a:normAutofit lnSpcReduction="10000"/>
          </a:bodyPr>
          <a:lstStyle/>
          <a:p>
            <a:pPr algn="ctr"/>
            <a:endParaRPr lang="en-GB">
              <a:solidFill>
                <a:schemeClr val="bg1"/>
              </a:solidFill>
              <a:hlinkClick r:id="rId2">
                <a:extLst>
                  <a:ext uri="{A12FA001-AC4F-418D-AE19-62706E023703}">
                    <ahyp:hlinkClr xmlns:ahyp="http://schemas.microsoft.com/office/drawing/2018/hyperlinkcolor" val="tx"/>
                  </a:ext>
                </a:extLst>
              </a:hlinkClick>
            </a:endParaRPr>
          </a:p>
          <a:p>
            <a:pPr algn="ctr"/>
            <a:r>
              <a:rPr lang="en-GB" sz="2800">
                <a:solidFill>
                  <a:schemeClr val="bg1"/>
                </a:solidFill>
                <a:hlinkClick r:id="rId2">
                  <a:extLst>
                    <a:ext uri="{A12FA001-AC4F-418D-AE19-62706E023703}">
                      <ahyp:hlinkClr xmlns:ahyp="http://schemas.microsoft.com/office/drawing/2018/hyperlinkcolor" val="tx"/>
                    </a:ext>
                  </a:extLst>
                </a:hlinkClick>
              </a:rPr>
              <a:t>jacques.charmes@yahoo.com</a:t>
            </a:r>
            <a:r>
              <a:rPr lang="en-GB" sz="2800">
                <a:solidFill>
                  <a:schemeClr val="bg1"/>
                </a:solidFill>
              </a:rPr>
              <a:t> </a:t>
            </a:r>
          </a:p>
        </p:txBody>
      </p:sp>
      <p:sp>
        <p:nvSpPr>
          <p:cNvPr id="7" name="ZoneTexte 6">
            <a:extLst>
              <a:ext uri="{FF2B5EF4-FFF2-40B4-BE49-F238E27FC236}">
                <a16:creationId xmlns:a16="http://schemas.microsoft.com/office/drawing/2014/main" id="{7ADDAC0D-7056-5E4C-9559-DF258DBAAB36}"/>
              </a:ext>
            </a:extLst>
          </p:cNvPr>
          <p:cNvSpPr txBox="1"/>
          <p:nvPr/>
        </p:nvSpPr>
        <p:spPr>
          <a:xfrm>
            <a:off x="174171" y="2318657"/>
            <a:ext cx="4659086" cy="2554545"/>
          </a:xfrm>
          <a:prstGeom prst="rect">
            <a:avLst/>
          </a:prstGeom>
          <a:noFill/>
        </p:spPr>
        <p:txBody>
          <a:bodyPr wrap="square" rtlCol="0">
            <a:spAutoFit/>
          </a:bodyPr>
          <a:lstStyle/>
          <a:p>
            <a:r>
              <a:rPr lang="en-GB" sz="4000" dirty="0">
                <a:solidFill>
                  <a:schemeClr val="bg1"/>
                </a:solidFill>
              </a:rPr>
              <a:t>Thank you for your attention</a:t>
            </a:r>
          </a:p>
          <a:p>
            <a:endParaRPr lang="fr-FR" sz="4000" dirty="0"/>
          </a:p>
          <a:p>
            <a:endParaRPr lang="fr-FR" sz="4000" dirty="0"/>
          </a:p>
        </p:txBody>
      </p:sp>
    </p:spTree>
    <p:extLst>
      <p:ext uri="{BB962C8B-B14F-4D97-AF65-F5344CB8AC3E}">
        <p14:creationId xmlns:p14="http://schemas.microsoft.com/office/powerpoint/2010/main" val="365382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C5446-F81A-7947-8581-2A9AE2E46C3E}"/>
              </a:ext>
            </a:extLst>
          </p:cNvPr>
          <p:cNvSpPr>
            <a:spLocks noGrp="1"/>
          </p:cNvSpPr>
          <p:nvPr>
            <p:ph type="title"/>
          </p:nvPr>
        </p:nvSpPr>
        <p:spPr/>
        <p:txBody>
          <a:bodyPr/>
          <a:lstStyle/>
          <a:p>
            <a:r>
              <a:rPr lang="en-GB" dirty="0"/>
              <a:t>What is the care economy?</a:t>
            </a:r>
          </a:p>
        </p:txBody>
      </p:sp>
      <p:sp>
        <p:nvSpPr>
          <p:cNvPr id="3" name="Espace réservé du contenu 2">
            <a:extLst>
              <a:ext uri="{FF2B5EF4-FFF2-40B4-BE49-F238E27FC236}">
                <a16:creationId xmlns:a16="http://schemas.microsoft.com/office/drawing/2014/main" id="{8820CCB3-9249-9745-9343-EE30371DE2F4}"/>
              </a:ext>
            </a:extLst>
          </p:cNvPr>
          <p:cNvSpPr>
            <a:spLocks noGrp="1"/>
          </p:cNvSpPr>
          <p:nvPr>
            <p:ph idx="1"/>
          </p:nvPr>
        </p:nvSpPr>
        <p:spPr/>
        <p:txBody>
          <a:bodyPr>
            <a:normAutofit lnSpcReduction="10000"/>
          </a:bodyPr>
          <a:lstStyle/>
          <a:p>
            <a:pPr lvl="1">
              <a:lnSpc>
                <a:spcPct val="80000"/>
              </a:lnSpc>
              <a:spcAft>
                <a:spcPts val="1200"/>
              </a:spcAft>
            </a:pPr>
            <a:r>
              <a:rPr lang="en-GB" sz="2600" dirty="0"/>
              <a:t>Unpaid care and domestic work – also called “reproductive work” - is socially necessary to</a:t>
            </a:r>
          </a:p>
          <a:p>
            <a:pPr lvl="3">
              <a:lnSpc>
                <a:spcPct val="80000"/>
              </a:lnSpc>
              <a:spcAft>
                <a:spcPts val="1200"/>
              </a:spcAft>
              <a:buFontTx/>
              <a:buChar char="-"/>
            </a:pPr>
            <a:r>
              <a:rPr lang="en-GB" sz="2600" dirty="0"/>
              <a:t>prepare people for income-generating activities during the day, thus ensuring the household's well-being</a:t>
            </a:r>
          </a:p>
          <a:p>
            <a:pPr lvl="3">
              <a:lnSpc>
                <a:spcPct val="80000"/>
              </a:lnSpc>
              <a:spcAft>
                <a:spcPts val="1200"/>
              </a:spcAft>
              <a:buFontTx/>
              <a:buChar char="-"/>
            </a:pPr>
            <a:r>
              <a:rPr lang="en-GB" sz="2600" dirty="0"/>
              <a:t>raise children to want to assume their household and social responsibilities, thus building human and social capital</a:t>
            </a:r>
          </a:p>
          <a:p>
            <a:pPr lvl="3">
              <a:lnSpc>
                <a:spcPct val="80000"/>
              </a:lnSpc>
              <a:spcAft>
                <a:spcPts val="1200"/>
              </a:spcAft>
              <a:buFontTx/>
              <a:buChar char="-"/>
            </a:pPr>
            <a:r>
              <a:rPr lang="en-GB" sz="2600" dirty="0"/>
              <a:t>“produce-reproduce” labour, which is an input into all economic activities</a:t>
            </a:r>
          </a:p>
          <a:p>
            <a:pPr lvl="1">
              <a:lnSpc>
                <a:spcPct val="80000"/>
              </a:lnSpc>
              <a:spcAft>
                <a:spcPts val="1200"/>
              </a:spcAft>
            </a:pPr>
            <a:r>
              <a:rPr lang="en-GB" sz="2600" dirty="0"/>
              <a:t>Some unpaid care and domestic work is extremely rewarding</a:t>
            </a:r>
          </a:p>
          <a:p>
            <a:pPr lvl="1">
              <a:lnSpc>
                <a:spcPct val="80000"/>
              </a:lnSpc>
              <a:spcAft>
                <a:spcPts val="1200"/>
              </a:spcAft>
            </a:pPr>
            <a:r>
              <a:rPr lang="en-GB" sz="2600" dirty="0"/>
              <a:t>Some unpaid care and domestic work is a drudgery </a:t>
            </a:r>
          </a:p>
          <a:p>
            <a:pPr lvl="1">
              <a:lnSpc>
                <a:spcPct val="80000"/>
              </a:lnSpc>
              <a:spcAft>
                <a:spcPts val="1200"/>
              </a:spcAft>
            </a:pPr>
            <a:endParaRPr lang="en-GB" dirty="0"/>
          </a:p>
        </p:txBody>
      </p:sp>
    </p:spTree>
    <p:extLst>
      <p:ext uri="{BB962C8B-B14F-4D97-AF65-F5344CB8AC3E}">
        <p14:creationId xmlns:p14="http://schemas.microsoft.com/office/powerpoint/2010/main" val="386556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70131-1F43-954B-9FBB-E763E49E711A}"/>
              </a:ext>
            </a:extLst>
          </p:cNvPr>
          <p:cNvSpPr>
            <a:spLocks noGrp="1"/>
          </p:cNvSpPr>
          <p:nvPr>
            <p:ph type="title"/>
          </p:nvPr>
        </p:nvSpPr>
        <p:spPr/>
        <p:txBody>
          <a:bodyPr/>
          <a:lstStyle/>
          <a:p>
            <a:r>
              <a:rPr lang="en-GB" dirty="0"/>
              <a:t>The three components of the care economy</a:t>
            </a:r>
          </a:p>
        </p:txBody>
      </p:sp>
      <p:sp>
        <p:nvSpPr>
          <p:cNvPr id="3" name="Espace réservé du contenu 2">
            <a:extLst>
              <a:ext uri="{FF2B5EF4-FFF2-40B4-BE49-F238E27FC236}">
                <a16:creationId xmlns:a16="http://schemas.microsoft.com/office/drawing/2014/main" id="{C61C76AA-456F-674C-81FA-043557E413BA}"/>
              </a:ext>
            </a:extLst>
          </p:cNvPr>
          <p:cNvSpPr>
            <a:spLocks noGrp="1"/>
          </p:cNvSpPr>
          <p:nvPr>
            <p:ph idx="1"/>
          </p:nvPr>
        </p:nvSpPr>
        <p:spPr>
          <a:xfrm>
            <a:off x="3429000" y="604157"/>
            <a:ext cx="8360229" cy="6084025"/>
          </a:xfrm>
        </p:spPr>
        <p:txBody>
          <a:bodyPr>
            <a:normAutofit fontScale="92500" lnSpcReduction="10000"/>
          </a:bodyPr>
          <a:lstStyle/>
          <a:p>
            <a:r>
              <a:rPr lang="en-GB" sz="2400" dirty="0"/>
              <a:t>The care economy has often - and for long - been assimilated to unpaid care work within the households</a:t>
            </a:r>
          </a:p>
          <a:p>
            <a:r>
              <a:rPr lang="en-GB" sz="2400" dirty="0"/>
              <a:t>Nowadays, it is more and more viewed as being also comprised of paid work in care sectors, such as education, health, social work. as well as the domestic workers</a:t>
            </a:r>
          </a:p>
          <a:p>
            <a:r>
              <a:rPr lang="en-GB" sz="2400" dirty="0"/>
              <a:t>More recently, supervisory care has been considered as worthy of being taken into account, though being performed simultaneously as a secondary activity</a:t>
            </a:r>
          </a:p>
          <a:p>
            <a:r>
              <a:rPr lang="en-GB" sz="2400" dirty="0"/>
              <a:t>In both (unpaid and paid) components, we can distinguish direct care and indirect care</a:t>
            </a:r>
          </a:p>
          <a:p>
            <a:r>
              <a:rPr lang="en-GB" sz="2400" dirty="0"/>
              <a:t>For instance, direct unpaid care is the time spent in caring for children, adults, elderly and indirect unpaid care is the time spent in domestic tasks such as preparing meals, washing clothes, cleaning house</a:t>
            </a:r>
          </a:p>
          <a:p>
            <a:r>
              <a:rPr lang="en-GB" sz="2400" dirty="0"/>
              <a:t>And in paid care work, we can distinguish the care workers: teachers, doctors, nurses either in the care sectors and in the non care sectors; and the non care workers in the care sectors (administrative staff for example)</a:t>
            </a:r>
          </a:p>
          <a:p>
            <a:endParaRPr lang="en-GB" dirty="0"/>
          </a:p>
        </p:txBody>
      </p:sp>
    </p:spTree>
    <p:extLst>
      <p:ext uri="{BB962C8B-B14F-4D97-AF65-F5344CB8AC3E}">
        <p14:creationId xmlns:p14="http://schemas.microsoft.com/office/powerpoint/2010/main" val="54677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F849DE5-B7C2-4A46-904B-FD50E20A7CD3}"/>
              </a:ext>
            </a:extLst>
          </p:cNvPr>
          <p:cNvGrpSpPr/>
          <p:nvPr/>
        </p:nvGrpSpPr>
        <p:grpSpPr>
          <a:xfrm>
            <a:off x="692467" y="1485015"/>
            <a:ext cx="2912331" cy="5104593"/>
            <a:chOff x="12700" y="20638"/>
            <a:chExt cx="1585913" cy="2779712"/>
          </a:xfrm>
        </p:grpSpPr>
        <p:sp>
          <p:nvSpPr>
            <p:cNvPr id="13" name="Freeform 5">
              <a:extLst>
                <a:ext uri="{FF2B5EF4-FFF2-40B4-BE49-F238E27FC236}">
                  <a16:creationId xmlns:a16="http://schemas.microsoft.com/office/drawing/2014/main" id="{18373060-55B9-FA4C-8C36-3DED0FEBD6B0}"/>
                </a:ext>
              </a:extLst>
            </p:cNvPr>
            <p:cNvSpPr>
              <a:spLocks/>
            </p:cNvSpPr>
            <p:nvPr/>
          </p:nvSpPr>
          <p:spPr bwMode="auto">
            <a:xfrm>
              <a:off x="1168400" y="2182813"/>
              <a:ext cx="188912" cy="315912"/>
            </a:xfrm>
            <a:custGeom>
              <a:avLst/>
              <a:gdLst>
                <a:gd name="T0" fmla="*/ 90 w 119"/>
                <a:gd name="T1" fmla="*/ 80 h 199"/>
                <a:gd name="T2" fmla="*/ 119 w 119"/>
                <a:gd name="T3" fmla="*/ 199 h 199"/>
                <a:gd name="T4" fmla="*/ 0 w 119"/>
                <a:gd name="T5" fmla="*/ 0 h 199"/>
                <a:gd name="T6" fmla="*/ 90 w 119"/>
                <a:gd name="T7" fmla="*/ 80 h 199"/>
              </a:gdLst>
              <a:ahLst/>
              <a:cxnLst>
                <a:cxn ang="0">
                  <a:pos x="T0" y="T1"/>
                </a:cxn>
                <a:cxn ang="0">
                  <a:pos x="T2" y="T3"/>
                </a:cxn>
                <a:cxn ang="0">
                  <a:pos x="T4" y="T5"/>
                </a:cxn>
                <a:cxn ang="0">
                  <a:pos x="T6" y="T7"/>
                </a:cxn>
              </a:cxnLst>
              <a:rect l="0" t="0" r="r" b="b"/>
              <a:pathLst>
                <a:path w="119" h="199">
                  <a:moveTo>
                    <a:pt x="90" y="80"/>
                  </a:moveTo>
                  <a:lnTo>
                    <a:pt x="119" y="199"/>
                  </a:lnTo>
                  <a:lnTo>
                    <a:pt x="0" y="0"/>
                  </a:lnTo>
                  <a:lnTo>
                    <a:pt x="90" y="8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4" name="Freeform 6">
              <a:extLst>
                <a:ext uri="{FF2B5EF4-FFF2-40B4-BE49-F238E27FC236}">
                  <a16:creationId xmlns:a16="http://schemas.microsoft.com/office/drawing/2014/main" id="{8FD8FB81-9AFE-AD4A-8D03-7480065637B6}"/>
                </a:ext>
              </a:extLst>
            </p:cNvPr>
            <p:cNvSpPr>
              <a:spLocks/>
            </p:cNvSpPr>
            <p:nvPr/>
          </p:nvSpPr>
          <p:spPr bwMode="auto">
            <a:xfrm>
              <a:off x="806450" y="163513"/>
              <a:ext cx="217487" cy="307975"/>
            </a:xfrm>
            <a:custGeom>
              <a:avLst/>
              <a:gdLst>
                <a:gd name="T0" fmla="*/ 58 w 58"/>
                <a:gd name="T1" fmla="*/ 48 h 82"/>
                <a:gd name="T2" fmla="*/ 44 w 58"/>
                <a:gd name="T3" fmla="*/ 70 h 82"/>
                <a:gd name="T4" fmla="*/ 0 w 58"/>
                <a:gd name="T5" fmla="*/ 82 h 82"/>
                <a:gd name="T6" fmla="*/ 10 w 58"/>
                <a:gd name="T7" fmla="*/ 0 h 82"/>
                <a:gd name="T8" fmla="*/ 58 w 58"/>
                <a:gd name="T9" fmla="*/ 48 h 82"/>
              </a:gdLst>
              <a:ahLst/>
              <a:cxnLst>
                <a:cxn ang="0">
                  <a:pos x="T0" y="T1"/>
                </a:cxn>
                <a:cxn ang="0">
                  <a:pos x="T2" y="T3"/>
                </a:cxn>
                <a:cxn ang="0">
                  <a:pos x="T4" y="T5"/>
                </a:cxn>
                <a:cxn ang="0">
                  <a:pos x="T6" y="T7"/>
                </a:cxn>
                <a:cxn ang="0">
                  <a:pos x="T8" y="T9"/>
                </a:cxn>
              </a:cxnLst>
              <a:rect l="0" t="0" r="r" b="b"/>
              <a:pathLst>
                <a:path w="58" h="82">
                  <a:moveTo>
                    <a:pt x="58" y="48"/>
                  </a:moveTo>
                  <a:cubicBezTo>
                    <a:pt x="44" y="70"/>
                    <a:pt x="44" y="70"/>
                    <a:pt x="44" y="70"/>
                  </a:cubicBezTo>
                  <a:cubicBezTo>
                    <a:pt x="0" y="82"/>
                    <a:pt x="0" y="82"/>
                    <a:pt x="0" y="82"/>
                  </a:cubicBezTo>
                  <a:cubicBezTo>
                    <a:pt x="10" y="0"/>
                    <a:pt x="10" y="0"/>
                    <a:pt x="10" y="0"/>
                  </a:cubicBezTo>
                  <a:cubicBezTo>
                    <a:pt x="30" y="26"/>
                    <a:pt x="58" y="48"/>
                    <a:pt x="58" y="48"/>
                  </a:cubicBez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5" name="Freeform 7">
              <a:extLst>
                <a:ext uri="{FF2B5EF4-FFF2-40B4-BE49-F238E27FC236}">
                  <a16:creationId xmlns:a16="http://schemas.microsoft.com/office/drawing/2014/main" id="{98BEA73E-D83E-7447-B815-C6D18DCF2D8D}"/>
                </a:ext>
              </a:extLst>
            </p:cNvPr>
            <p:cNvSpPr>
              <a:spLocks/>
            </p:cNvSpPr>
            <p:nvPr/>
          </p:nvSpPr>
          <p:spPr bwMode="auto">
            <a:xfrm>
              <a:off x="806450" y="427038"/>
              <a:ext cx="452437" cy="474662"/>
            </a:xfrm>
            <a:custGeom>
              <a:avLst/>
              <a:gdLst>
                <a:gd name="T0" fmla="*/ 285 w 285"/>
                <a:gd name="T1" fmla="*/ 237 h 299"/>
                <a:gd name="T2" fmla="*/ 178 w 285"/>
                <a:gd name="T3" fmla="*/ 214 h 299"/>
                <a:gd name="T4" fmla="*/ 59 w 285"/>
                <a:gd name="T5" fmla="*/ 299 h 299"/>
                <a:gd name="T6" fmla="*/ 0 w 285"/>
                <a:gd name="T7" fmla="*/ 263 h 299"/>
                <a:gd name="T8" fmla="*/ 0 w 285"/>
                <a:gd name="T9" fmla="*/ 28 h 299"/>
                <a:gd name="T10" fmla="*/ 104 w 285"/>
                <a:gd name="T11" fmla="*/ 0 h 299"/>
                <a:gd name="T12" fmla="*/ 185 w 285"/>
                <a:gd name="T13" fmla="*/ 47 h 299"/>
                <a:gd name="T14" fmla="*/ 190 w 285"/>
                <a:gd name="T15" fmla="*/ 147 h 299"/>
                <a:gd name="T16" fmla="*/ 285 w 285"/>
                <a:gd name="T17" fmla="*/ 23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99">
                  <a:moveTo>
                    <a:pt x="285" y="237"/>
                  </a:moveTo>
                  <a:lnTo>
                    <a:pt x="178" y="214"/>
                  </a:lnTo>
                  <a:lnTo>
                    <a:pt x="59" y="299"/>
                  </a:lnTo>
                  <a:lnTo>
                    <a:pt x="0" y="263"/>
                  </a:lnTo>
                  <a:lnTo>
                    <a:pt x="0" y="28"/>
                  </a:lnTo>
                  <a:lnTo>
                    <a:pt x="104" y="0"/>
                  </a:lnTo>
                  <a:lnTo>
                    <a:pt x="185" y="47"/>
                  </a:lnTo>
                  <a:lnTo>
                    <a:pt x="190" y="147"/>
                  </a:lnTo>
                  <a:lnTo>
                    <a:pt x="285" y="237"/>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6" name="Freeform 8">
              <a:extLst>
                <a:ext uri="{FF2B5EF4-FFF2-40B4-BE49-F238E27FC236}">
                  <a16:creationId xmlns:a16="http://schemas.microsoft.com/office/drawing/2014/main" id="{1761D9FF-7E1A-4E4C-8A12-C9932D851BD7}"/>
                </a:ext>
              </a:extLst>
            </p:cNvPr>
            <p:cNvSpPr>
              <a:spLocks/>
            </p:cNvSpPr>
            <p:nvPr/>
          </p:nvSpPr>
          <p:spPr bwMode="auto">
            <a:xfrm>
              <a:off x="763588" y="766763"/>
              <a:ext cx="509587" cy="549275"/>
            </a:xfrm>
            <a:custGeom>
              <a:avLst/>
              <a:gdLst>
                <a:gd name="T0" fmla="*/ 312 w 321"/>
                <a:gd name="T1" fmla="*/ 23 h 346"/>
                <a:gd name="T2" fmla="*/ 321 w 321"/>
                <a:gd name="T3" fmla="*/ 151 h 346"/>
                <a:gd name="T4" fmla="*/ 210 w 321"/>
                <a:gd name="T5" fmla="*/ 334 h 346"/>
                <a:gd name="T6" fmla="*/ 207 w 321"/>
                <a:gd name="T7" fmla="*/ 346 h 346"/>
                <a:gd name="T8" fmla="*/ 0 w 321"/>
                <a:gd name="T9" fmla="*/ 275 h 346"/>
                <a:gd name="T10" fmla="*/ 86 w 321"/>
                <a:gd name="T11" fmla="*/ 85 h 346"/>
                <a:gd name="T12" fmla="*/ 205 w 321"/>
                <a:gd name="T13" fmla="*/ 0 h 346"/>
                <a:gd name="T14" fmla="*/ 312 w 321"/>
                <a:gd name="T15" fmla="*/ 2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346">
                  <a:moveTo>
                    <a:pt x="312" y="23"/>
                  </a:moveTo>
                  <a:lnTo>
                    <a:pt x="321" y="151"/>
                  </a:lnTo>
                  <a:lnTo>
                    <a:pt x="210" y="334"/>
                  </a:lnTo>
                  <a:lnTo>
                    <a:pt x="207" y="346"/>
                  </a:lnTo>
                  <a:lnTo>
                    <a:pt x="0" y="275"/>
                  </a:lnTo>
                  <a:lnTo>
                    <a:pt x="86" y="85"/>
                  </a:lnTo>
                  <a:lnTo>
                    <a:pt x="205" y="0"/>
                  </a:lnTo>
                  <a:lnTo>
                    <a:pt x="312" y="23"/>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7" name="Freeform 9">
              <a:extLst>
                <a:ext uri="{FF2B5EF4-FFF2-40B4-BE49-F238E27FC236}">
                  <a16:creationId xmlns:a16="http://schemas.microsoft.com/office/drawing/2014/main" id="{91EA697B-AE67-C249-900D-2A76DD9A0A46}"/>
                </a:ext>
              </a:extLst>
            </p:cNvPr>
            <p:cNvSpPr>
              <a:spLocks/>
            </p:cNvSpPr>
            <p:nvPr/>
          </p:nvSpPr>
          <p:spPr bwMode="auto">
            <a:xfrm>
              <a:off x="1092200" y="1006475"/>
              <a:ext cx="369887" cy="309562"/>
            </a:xfrm>
            <a:custGeom>
              <a:avLst/>
              <a:gdLst>
                <a:gd name="T0" fmla="*/ 233 w 233"/>
                <a:gd name="T1" fmla="*/ 29 h 195"/>
                <a:gd name="T2" fmla="*/ 228 w 233"/>
                <a:gd name="T3" fmla="*/ 152 h 195"/>
                <a:gd name="T4" fmla="*/ 3 w 233"/>
                <a:gd name="T5" fmla="*/ 195 h 195"/>
                <a:gd name="T6" fmla="*/ 0 w 233"/>
                <a:gd name="T7" fmla="*/ 195 h 195"/>
                <a:gd name="T8" fmla="*/ 3 w 233"/>
                <a:gd name="T9" fmla="*/ 183 h 195"/>
                <a:gd name="T10" fmla="*/ 114 w 233"/>
                <a:gd name="T11" fmla="*/ 0 h 195"/>
                <a:gd name="T12" fmla="*/ 233 w 233"/>
                <a:gd name="T13" fmla="*/ 29 h 195"/>
              </a:gdLst>
              <a:ahLst/>
              <a:cxnLst>
                <a:cxn ang="0">
                  <a:pos x="T0" y="T1"/>
                </a:cxn>
                <a:cxn ang="0">
                  <a:pos x="T2" y="T3"/>
                </a:cxn>
                <a:cxn ang="0">
                  <a:pos x="T4" y="T5"/>
                </a:cxn>
                <a:cxn ang="0">
                  <a:pos x="T6" y="T7"/>
                </a:cxn>
                <a:cxn ang="0">
                  <a:pos x="T8" y="T9"/>
                </a:cxn>
                <a:cxn ang="0">
                  <a:pos x="T10" y="T11"/>
                </a:cxn>
                <a:cxn ang="0">
                  <a:pos x="T12" y="T13"/>
                </a:cxn>
              </a:cxnLst>
              <a:rect l="0" t="0" r="r" b="b"/>
              <a:pathLst>
                <a:path w="233" h="195">
                  <a:moveTo>
                    <a:pt x="233" y="29"/>
                  </a:moveTo>
                  <a:lnTo>
                    <a:pt x="228" y="152"/>
                  </a:lnTo>
                  <a:lnTo>
                    <a:pt x="3" y="195"/>
                  </a:lnTo>
                  <a:lnTo>
                    <a:pt x="0" y="195"/>
                  </a:lnTo>
                  <a:lnTo>
                    <a:pt x="3" y="183"/>
                  </a:lnTo>
                  <a:lnTo>
                    <a:pt x="114" y="0"/>
                  </a:lnTo>
                  <a:lnTo>
                    <a:pt x="233" y="29"/>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8" name="Freeform 10">
              <a:extLst>
                <a:ext uri="{FF2B5EF4-FFF2-40B4-BE49-F238E27FC236}">
                  <a16:creationId xmlns:a16="http://schemas.microsoft.com/office/drawing/2014/main" id="{7FDC6714-4ED0-624F-9878-90AD8DAD9992}"/>
                </a:ext>
              </a:extLst>
            </p:cNvPr>
            <p:cNvSpPr>
              <a:spLocks/>
            </p:cNvSpPr>
            <p:nvPr/>
          </p:nvSpPr>
          <p:spPr bwMode="auto">
            <a:xfrm>
              <a:off x="1096963" y="1247775"/>
              <a:ext cx="501650" cy="520700"/>
            </a:xfrm>
            <a:custGeom>
              <a:avLst/>
              <a:gdLst>
                <a:gd name="T0" fmla="*/ 316 w 316"/>
                <a:gd name="T1" fmla="*/ 81 h 328"/>
                <a:gd name="T2" fmla="*/ 164 w 316"/>
                <a:gd name="T3" fmla="*/ 328 h 328"/>
                <a:gd name="T4" fmla="*/ 40 w 316"/>
                <a:gd name="T5" fmla="*/ 178 h 328"/>
                <a:gd name="T6" fmla="*/ 0 w 316"/>
                <a:gd name="T7" fmla="*/ 43 h 328"/>
                <a:gd name="T8" fmla="*/ 225 w 316"/>
                <a:gd name="T9" fmla="*/ 0 h 328"/>
                <a:gd name="T10" fmla="*/ 316 w 316"/>
                <a:gd name="T11" fmla="*/ 81 h 328"/>
              </a:gdLst>
              <a:ahLst/>
              <a:cxnLst>
                <a:cxn ang="0">
                  <a:pos x="T0" y="T1"/>
                </a:cxn>
                <a:cxn ang="0">
                  <a:pos x="T2" y="T3"/>
                </a:cxn>
                <a:cxn ang="0">
                  <a:pos x="T4" y="T5"/>
                </a:cxn>
                <a:cxn ang="0">
                  <a:pos x="T6" y="T7"/>
                </a:cxn>
                <a:cxn ang="0">
                  <a:pos x="T8" y="T9"/>
                </a:cxn>
                <a:cxn ang="0">
                  <a:pos x="T10" y="T11"/>
                </a:cxn>
              </a:cxnLst>
              <a:rect l="0" t="0" r="r" b="b"/>
              <a:pathLst>
                <a:path w="316" h="328">
                  <a:moveTo>
                    <a:pt x="316" y="81"/>
                  </a:moveTo>
                  <a:lnTo>
                    <a:pt x="164" y="328"/>
                  </a:lnTo>
                  <a:lnTo>
                    <a:pt x="40" y="178"/>
                  </a:lnTo>
                  <a:lnTo>
                    <a:pt x="0" y="43"/>
                  </a:lnTo>
                  <a:lnTo>
                    <a:pt x="225" y="0"/>
                  </a:lnTo>
                  <a:lnTo>
                    <a:pt x="316" y="81"/>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9" name="Freeform 11">
              <a:extLst>
                <a:ext uri="{FF2B5EF4-FFF2-40B4-BE49-F238E27FC236}">
                  <a16:creationId xmlns:a16="http://schemas.microsoft.com/office/drawing/2014/main" id="{2DC6D5E0-E6EA-984C-954B-D6E498F00A4B}"/>
                </a:ext>
              </a:extLst>
            </p:cNvPr>
            <p:cNvSpPr>
              <a:spLocks/>
            </p:cNvSpPr>
            <p:nvPr/>
          </p:nvSpPr>
          <p:spPr bwMode="auto">
            <a:xfrm>
              <a:off x="946150" y="1530350"/>
              <a:ext cx="411162" cy="652462"/>
            </a:xfrm>
            <a:custGeom>
              <a:avLst/>
              <a:gdLst>
                <a:gd name="T0" fmla="*/ 135 w 259"/>
                <a:gd name="T1" fmla="*/ 0 h 411"/>
                <a:gd name="T2" fmla="*/ 259 w 259"/>
                <a:gd name="T3" fmla="*/ 150 h 411"/>
                <a:gd name="T4" fmla="*/ 140 w 259"/>
                <a:gd name="T5" fmla="*/ 411 h 411"/>
                <a:gd name="T6" fmla="*/ 135 w 259"/>
                <a:gd name="T7" fmla="*/ 401 h 411"/>
                <a:gd name="T8" fmla="*/ 0 w 259"/>
                <a:gd name="T9" fmla="*/ 176 h 411"/>
                <a:gd name="T10" fmla="*/ 135 w 259"/>
                <a:gd name="T11" fmla="*/ 0 h 411"/>
              </a:gdLst>
              <a:ahLst/>
              <a:cxnLst>
                <a:cxn ang="0">
                  <a:pos x="T0" y="T1"/>
                </a:cxn>
                <a:cxn ang="0">
                  <a:pos x="T2" y="T3"/>
                </a:cxn>
                <a:cxn ang="0">
                  <a:pos x="T4" y="T5"/>
                </a:cxn>
                <a:cxn ang="0">
                  <a:pos x="T6" y="T7"/>
                </a:cxn>
                <a:cxn ang="0">
                  <a:pos x="T8" y="T9"/>
                </a:cxn>
                <a:cxn ang="0">
                  <a:pos x="T10" y="T11"/>
                </a:cxn>
              </a:cxnLst>
              <a:rect l="0" t="0" r="r" b="b"/>
              <a:pathLst>
                <a:path w="259" h="411">
                  <a:moveTo>
                    <a:pt x="135" y="0"/>
                  </a:moveTo>
                  <a:lnTo>
                    <a:pt x="259" y="150"/>
                  </a:lnTo>
                  <a:lnTo>
                    <a:pt x="140" y="411"/>
                  </a:lnTo>
                  <a:lnTo>
                    <a:pt x="135" y="401"/>
                  </a:lnTo>
                  <a:lnTo>
                    <a:pt x="0" y="176"/>
                  </a:lnTo>
                  <a:lnTo>
                    <a:pt x="135" y="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0" name="Freeform 12">
              <a:extLst>
                <a:ext uri="{FF2B5EF4-FFF2-40B4-BE49-F238E27FC236}">
                  <a16:creationId xmlns:a16="http://schemas.microsoft.com/office/drawing/2014/main" id="{2C6D067D-56C7-3F48-A01A-C12F53A6F11E}"/>
                </a:ext>
              </a:extLst>
            </p:cNvPr>
            <p:cNvSpPr>
              <a:spLocks/>
            </p:cNvSpPr>
            <p:nvPr/>
          </p:nvSpPr>
          <p:spPr bwMode="auto">
            <a:xfrm>
              <a:off x="1168400" y="1768475"/>
              <a:ext cx="255587" cy="541337"/>
            </a:xfrm>
            <a:custGeom>
              <a:avLst/>
              <a:gdLst>
                <a:gd name="T0" fmla="*/ 161 w 161"/>
                <a:gd name="T1" fmla="*/ 75 h 341"/>
                <a:gd name="T2" fmla="*/ 161 w 161"/>
                <a:gd name="T3" fmla="*/ 261 h 341"/>
                <a:gd name="T4" fmla="*/ 90 w 161"/>
                <a:gd name="T5" fmla="*/ 341 h 341"/>
                <a:gd name="T6" fmla="*/ 0 w 161"/>
                <a:gd name="T7" fmla="*/ 261 h 341"/>
                <a:gd name="T8" fmla="*/ 0 w 161"/>
                <a:gd name="T9" fmla="*/ 261 h 341"/>
                <a:gd name="T10" fmla="*/ 119 w 161"/>
                <a:gd name="T11" fmla="*/ 0 h 341"/>
                <a:gd name="T12" fmla="*/ 161 w 161"/>
                <a:gd name="T13" fmla="*/ 75 h 341"/>
              </a:gdLst>
              <a:ahLst/>
              <a:cxnLst>
                <a:cxn ang="0">
                  <a:pos x="T0" y="T1"/>
                </a:cxn>
                <a:cxn ang="0">
                  <a:pos x="T2" y="T3"/>
                </a:cxn>
                <a:cxn ang="0">
                  <a:pos x="T4" y="T5"/>
                </a:cxn>
                <a:cxn ang="0">
                  <a:pos x="T6" y="T7"/>
                </a:cxn>
                <a:cxn ang="0">
                  <a:pos x="T8" y="T9"/>
                </a:cxn>
                <a:cxn ang="0">
                  <a:pos x="T10" y="T11"/>
                </a:cxn>
                <a:cxn ang="0">
                  <a:pos x="T12" y="T13"/>
                </a:cxn>
              </a:cxnLst>
              <a:rect l="0" t="0" r="r" b="b"/>
              <a:pathLst>
                <a:path w="161" h="341">
                  <a:moveTo>
                    <a:pt x="161" y="75"/>
                  </a:moveTo>
                  <a:lnTo>
                    <a:pt x="161" y="261"/>
                  </a:lnTo>
                  <a:lnTo>
                    <a:pt x="90" y="341"/>
                  </a:lnTo>
                  <a:lnTo>
                    <a:pt x="0" y="261"/>
                  </a:lnTo>
                  <a:lnTo>
                    <a:pt x="0" y="261"/>
                  </a:lnTo>
                  <a:lnTo>
                    <a:pt x="119" y="0"/>
                  </a:lnTo>
                  <a:lnTo>
                    <a:pt x="161" y="75"/>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1" name="Freeform 13">
              <a:extLst>
                <a:ext uri="{FF2B5EF4-FFF2-40B4-BE49-F238E27FC236}">
                  <a16:creationId xmlns:a16="http://schemas.microsoft.com/office/drawing/2014/main" id="{ED86C823-F791-A247-9282-BB957B5402BF}"/>
                </a:ext>
              </a:extLst>
            </p:cNvPr>
            <p:cNvSpPr>
              <a:spLocks/>
            </p:cNvSpPr>
            <p:nvPr/>
          </p:nvSpPr>
          <p:spPr bwMode="auto">
            <a:xfrm>
              <a:off x="708025" y="2166938"/>
              <a:ext cx="649287" cy="573087"/>
            </a:xfrm>
            <a:custGeom>
              <a:avLst/>
              <a:gdLst>
                <a:gd name="T0" fmla="*/ 290 w 409"/>
                <a:gd name="T1" fmla="*/ 10 h 361"/>
                <a:gd name="T2" fmla="*/ 409 w 409"/>
                <a:gd name="T3" fmla="*/ 209 h 361"/>
                <a:gd name="T4" fmla="*/ 299 w 409"/>
                <a:gd name="T5" fmla="*/ 361 h 361"/>
                <a:gd name="T6" fmla="*/ 0 w 409"/>
                <a:gd name="T7" fmla="*/ 157 h 361"/>
                <a:gd name="T8" fmla="*/ 285 w 409"/>
                <a:gd name="T9" fmla="*/ 0 h 361"/>
                <a:gd name="T10" fmla="*/ 290 w 409"/>
                <a:gd name="T11" fmla="*/ 10 h 361"/>
                <a:gd name="T12" fmla="*/ 290 w 409"/>
                <a:gd name="T13" fmla="*/ 10 h 361"/>
              </a:gdLst>
              <a:ahLst/>
              <a:cxnLst>
                <a:cxn ang="0">
                  <a:pos x="T0" y="T1"/>
                </a:cxn>
                <a:cxn ang="0">
                  <a:pos x="T2" y="T3"/>
                </a:cxn>
                <a:cxn ang="0">
                  <a:pos x="T4" y="T5"/>
                </a:cxn>
                <a:cxn ang="0">
                  <a:pos x="T6" y="T7"/>
                </a:cxn>
                <a:cxn ang="0">
                  <a:pos x="T8" y="T9"/>
                </a:cxn>
                <a:cxn ang="0">
                  <a:pos x="T10" y="T11"/>
                </a:cxn>
                <a:cxn ang="0">
                  <a:pos x="T12" y="T13"/>
                </a:cxn>
              </a:cxnLst>
              <a:rect l="0" t="0" r="r" b="b"/>
              <a:pathLst>
                <a:path w="409" h="361">
                  <a:moveTo>
                    <a:pt x="290" y="10"/>
                  </a:moveTo>
                  <a:lnTo>
                    <a:pt x="409" y="209"/>
                  </a:lnTo>
                  <a:lnTo>
                    <a:pt x="299" y="361"/>
                  </a:lnTo>
                  <a:lnTo>
                    <a:pt x="0" y="157"/>
                  </a:lnTo>
                  <a:lnTo>
                    <a:pt x="285" y="0"/>
                  </a:lnTo>
                  <a:lnTo>
                    <a:pt x="290" y="10"/>
                  </a:lnTo>
                  <a:lnTo>
                    <a:pt x="290" y="1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2" name="Freeform 14">
              <a:extLst>
                <a:ext uri="{FF2B5EF4-FFF2-40B4-BE49-F238E27FC236}">
                  <a16:creationId xmlns:a16="http://schemas.microsoft.com/office/drawing/2014/main" id="{DA1184BB-0386-C64A-98D8-C85911D07339}"/>
                </a:ext>
              </a:extLst>
            </p:cNvPr>
            <p:cNvSpPr>
              <a:spLocks/>
            </p:cNvSpPr>
            <p:nvPr/>
          </p:nvSpPr>
          <p:spPr bwMode="auto">
            <a:xfrm>
              <a:off x="631825" y="20638"/>
              <a:ext cx="211137" cy="255587"/>
            </a:xfrm>
            <a:custGeom>
              <a:avLst/>
              <a:gdLst>
                <a:gd name="T0" fmla="*/ 56 w 56"/>
                <a:gd name="T1" fmla="*/ 38 h 68"/>
                <a:gd name="T2" fmla="*/ 0 w 56"/>
                <a:gd name="T3" fmla="*/ 68 h 68"/>
                <a:gd name="T4" fmla="*/ 38 w 56"/>
                <a:gd name="T5" fmla="*/ 0 h 68"/>
                <a:gd name="T6" fmla="*/ 56 w 56"/>
                <a:gd name="T7" fmla="*/ 38 h 68"/>
              </a:gdLst>
              <a:ahLst/>
              <a:cxnLst>
                <a:cxn ang="0">
                  <a:pos x="T0" y="T1"/>
                </a:cxn>
                <a:cxn ang="0">
                  <a:pos x="T2" y="T3"/>
                </a:cxn>
                <a:cxn ang="0">
                  <a:pos x="T4" y="T5"/>
                </a:cxn>
                <a:cxn ang="0">
                  <a:pos x="T6" y="T7"/>
                </a:cxn>
              </a:cxnLst>
              <a:rect l="0" t="0" r="r" b="b"/>
              <a:pathLst>
                <a:path w="56" h="68">
                  <a:moveTo>
                    <a:pt x="56" y="38"/>
                  </a:moveTo>
                  <a:cubicBezTo>
                    <a:pt x="0" y="68"/>
                    <a:pt x="0" y="68"/>
                    <a:pt x="0" y="68"/>
                  </a:cubicBezTo>
                  <a:cubicBezTo>
                    <a:pt x="38" y="0"/>
                    <a:pt x="38" y="0"/>
                    <a:pt x="38" y="0"/>
                  </a:cubicBezTo>
                  <a:cubicBezTo>
                    <a:pt x="39" y="12"/>
                    <a:pt x="47" y="26"/>
                    <a:pt x="56" y="38"/>
                  </a:cubicBez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3" name="Freeform 15">
              <a:extLst>
                <a:ext uri="{FF2B5EF4-FFF2-40B4-BE49-F238E27FC236}">
                  <a16:creationId xmlns:a16="http://schemas.microsoft.com/office/drawing/2014/main" id="{5F31AD5F-B8D1-C244-A7A8-78FAA59B01E5}"/>
                </a:ext>
              </a:extLst>
            </p:cNvPr>
            <p:cNvSpPr>
              <a:spLocks/>
            </p:cNvSpPr>
            <p:nvPr/>
          </p:nvSpPr>
          <p:spPr bwMode="auto">
            <a:xfrm>
              <a:off x="442913" y="2416175"/>
              <a:ext cx="739775" cy="384175"/>
            </a:xfrm>
            <a:custGeom>
              <a:avLst/>
              <a:gdLst>
                <a:gd name="T0" fmla="*/ 466 w 466"/>
                <a:gd name="T1" fmla="*/ 204 h 242"/>
                <a:gd name="T2" fmla="*/ 152 w 466"/>
                <a:gd name="T3" fmla="*/ 242 h 242"/>
                <a:gd name="T4" fmla="*/ 5 w 466"/>
                <a:gd name="T5" fmla="*/ 95 h 242"/>
                <a:gd name="T6" fmla="*/ 0 w 466"/>
                <a:gd name="T7" fmla="*/ 92 h 242"/>
                <a:gd name="T8" fmla="*/ 167 w 466"/>
                <a:gd name="T9" fmla="*/ 0 h 242"/>
                <a:gd name="T10" fmla="*/ 466 w 466"/>
                <a:gd name="T11" fmla="*/ 204 h 242"/>
              </a:gdLst>
              <a:ahLst/>
              <a:cxnLst>
                <a:cxn ang="0">
                  <a:pos x="T0" y="T1"/>
                </a:cxn>
                <a:cxn ang="0">
                  <a:pos x="T2" y="T3"/>
                </a:cxn>
                <a:cxn ang="0">
                  <a:pos x="T4" y="T5"/>
                </a:cxn>
                <a:cxn ang="0">
                  <a:pos x="T6" y="T7"/>
                </a:cxn>
                <a:cxn ang="0">
                  <a:pos x="T8" y="T9"/>
                </a:cxn>
                <a:cxn ang="0">
                  <a:pos x="T10" y="T11"/>
                </a:cxn>
              </a:cxnLst>
              <a:rect l="0" t="0" r="r" b="b"/>
              <a:pathLst>
                <a:path w="466" h="242">
                  <a:moveTo>
                    <a:pt x="466" y="204"/>
                  </a:moveTo>
                  <a:lnTo>
                    <a:pt x="152" y="242"/>
                  </a:lnTo>
                  <a:lnTo>
                    <a:pt x="5" y="95"/>
                  </a:lnTo>
                  <a:lnTo>
                    <a:pt x="0" y="92"/>
                  </a:lnTo>
                  <a:lnTo>
                    <a:pt x="167" y="0"/>
                  </a:lnTo>
                  <a:lnTo>
                    <a:pt x="466" y="204"/>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4" name="Freeform 16">
              <a:extLst>
                <a:ext uri="{FF2B5EF4-FFF2-40B4-BE49-F238E27FC236}">
                  <a16:creationId xmlns:a16="http://schemas.microsoft.com/office/drawing/2014/main" id="{9BB6C8FB-9AE7-7A4E-99A7-DDA36BE5033B}"/>
                </a:ext>
              </a:extLst>
            </p:cNvPr>
            <p:cNvSpPr>
              <a:spLocks/>
            </p:cNvSpPr>
            <p:nvPr/>
          </p:nvSpPr>
          <p:spPr bwMode="auto">
            <a:xfrm>
              <a:off x="420688" y="1203325"/>
              <a:ext cx="739775" cy="606425"/>
            </a:xfrm>
            <a:custGeom>
              <a:avLst/>
              <a:gdLst>
                <a:gd name="T0" fmla="*/ 426 w 466"/>
                <a:gd name="T1" fmla="*/ 71 h 382"/>
                <a:gd name="T2" fmla="*/ 466 w 466"/>
                <a:gd name="T3" fmla="*/ 206 h 382"/>
                <a:gd name="T4" fmla="*/ 331 w 466"/>
                <a:gd name="T5" fmla="*/ 382 h 382"/>
                <a:gd name="T6" fmla="*/ 48 w 466"/>
                <a:gd name="T7" fmla="*/ 367 h 382"/>
                <a:gd name="T8" fmla="*/ 0 w 466"/>
                <a:gd name="T9" fmla="*/ 175 h 382"/>
                <a:gd name="T10" fmla="*/ 216 w 466"/>
                <a:gd name="T11" fmla="*/ 0 h 382"/>
                <a:gd name="T12" fmla="*/ 423 w 466"/>
                <a:gd name="T13" fmla="*/ 71 h 382"/>
                <a:gd name="T14" fmla="*/ 426 w 466"/>
                <a:gd name="T15" fmla="*/ 71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382">
                  <a:moveTo>
                    <a:pt x="426" y="71"/>
                  </a:moveTo>
                  <a:lnTo>
                    <a:pt x="466" y="206"/>
                  </a:lnTo>
                  <a:lnTo>
                    <a:pt x="331" y="382"/>
                  </a:lnTo>
                  <a:lnTo>
                    <a:pt x="48" y="367"/>
                  </a:lnTo>
                  <a:lnTo>
                    <a:pt x="0" y="175"/>
                  </a:lnTo>
                  <a:lnTo>
                    <a:pt x="216" y="0"/>
                  </a:lnTo>
                  <a:lnTo>
                    <a:pt x="423" y="71"/>
                  </a:lnTo>
                  <a:lnTo>
                    <a:pt x="426" y="71"/>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5" name="Freeform 17">
              <a:extLst>
                <a:ext uri="{FF2B5EF4-FFF2-40B4-BE49-F238E27FC236}">
                  <a16:creationId xmlns:a16="http://schemas.microsoft.com/office/drawing/2014/main" id="{021D4C0A-F211-6A46-9C51-375777584F3E}"/>
                </a:ext>
              </a:extLst>
            </p:cNvPr>
            <p:cNvSpPr>
              <a:spLocks/>
            </p:cNvSpPr>
            <p:nvPr/>
          </p:nvSpPr>
          <p:spPr bwMode="auto">
            <a:xfrm>
              <a:off x="179388" y="1785938"/>
              <a:ext cx="981075" cy="630237"/>
            </a:xfrm>
            <a:custGeom>
              <a:avLst/>
              <a:gdLst>
                <a:gd name="T0" fmla="*/ 618 w 618"/>
                <a:gd name="T1" fmla="*/ 240 h 397"/>
                <a:gd name="T2" fmla="*/ 333 w 618"/>
                <a:gd name="T3" fmla="*/ 397 h 397"/>
                <a:gd name="T4" fmla="*/ 0 w 618"/>
                <a:gd name="T5" fmla="*/ 174 h 397"/>
                <a:gd name="T6" fmla="*/ 200 w 618"/>
                <a:gd name="T7" fmla="*/ 0 h 397"/>
                <a:gd name="T8" fmla="*/ 483 w 618"/>
                <a:gd name="T9" fmla="*/ 15 h 397"/>
                <a:gd name="T10" fmla="*/ 618 w 618"/>
                <a:gd name="T11" fmla="*/ 240 h 397"/>
              </a:gdLst>
              <a:ahLst/>
              <a:cxnLst>
                <a:cxn ang="0">
                  <a:pos x="T0" y="T1"/>
                </a:cxn>
                <a:cxn ang="0">
                  <a:pos x="T2" y="T3"/>
                </a:cxn>
                <a:cxn ang="0">
                  <a:pos x="T4" y="T5"/>
                </a:cxn>
                <a:cxn ang="0">
                  <a:pos x="T6" y="T7"/>
                </a:cxn>
                <a:cxn ang="0">
                  <a:pos x="T8" y="T9"/>
                </a:cxn>
                <a:cxn ang="0">
                  <a:pos x="T10" y="T11"/>
                </a:cxn>
              </a:cxnLst>
              <a:rect l="0" t="0" r="r" b="b"/>
              <a:pathLst>
                <a:path w="618" h="397">
                  <a:moveTo>
                    <a:pt x="618" y="240"/>
                  </a:moveTo>
                  <a:lnTo>
                    <a:pt x="333" y="397"/>
                  </a:lnTo>
                  <a:lnTo>
                    <a:pt x="0" y="174"/>
                  </a:lnTo>
                  <a:lnTo>
                    <a:pt x="200" y="0"/>
                  </a:lnTo>
                  <a:lnTo>
                    <a:pt x="483" y="15"/>
                  </a:lnTo>
                  <a:lnTo>
                    <a:pt x="618" y="24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6" name="Freeform 18">
              <a:extLst>
                <a:ext uri="{FF2B5EF4-FFF2-40B4-BE49-F238E27FC236}">
                  <a16:creationId xmlns:a16="http://schemas.microsoft.com/office/drawing/2014/main" id="{F7CA3E34-6237-924D-90A9-F470D12E0CCF}"/>
                </a:ext>
              </a:extLst>
            </p:cNvPr>
            <p:cNvSpPr>
              <a:spLocks/>
            </p:cNvSpPr>
            <p:nvPr/>
          </p:nvSpPr>
          <p:spPr bwMode="auto">
            <a:xfrm>
              <a:off x="708025" y="901700"/>
              <a:ext cx="192087" cy="301625"/>
            </a:xfrm>
            <a:custGeom>
              <a:avLst/>
              <a:gdLst>
                <a:gd name="T0" fmla="*/ 121 w 121"/>
                <a:gd name="T1" fmla="*/ 0 h 190"/>
                <a:gd name="T2" fmla="*/ 35 w 121"/>
                <a:gd name="T3" fmla="*/ 190 h 190"/>
                <a:gd name="T4" fmla="*/ 0 w 121"/>
                <a:gd name="T5" fmla="*/ 147 h 190"/>
                <a:gd name="T6" fmla="*/ 121 w 121"/>
                <a:gd name="T7" fmla="*/ 0 h 190"/>
              </a:gdLst>
              <a:ahLst/>
              <a:cxnLst>
                <a:cxn ang="0">
                  <a:pos x="T0" y="T1"/>
                </a:cxn>
                <a:cxn ang="0">
                  <a:pos x="T2" y="T3"/>
                </a:cxn>
                <a:cxn ang="0">
                  <a:pos x="T4" y="T5"/>
                </a:cxn>
                <a:cxn ang="0">
                  <a:pos x="T6" y="T7"/>
                </a:cxn>
              </a:cxnLst>
              <a:rect l="0" t="0" r="r" b="b"/>
              <a:pathLst>
                <a:path w="121" h="190">
                  <a:moveTo>
                    <a:pt x="121" y="0"/>
                  </a:moveTo>
                  <a:lnTo>
                    <a:pt x="35" y="190"/>
                  </a:lnTo>
                  <a:lnTo>
                    <a:pt x="0" y="147"/>
                  </a:lnTo>
                  <a:lnTo>
                    <a:pt x="121"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7" name="Freeform 19">
              <a:extLst>
                <a:ext uri="{FF2B5EF4-FFF2-40B4-BE49-F238E27FC236}">
                  <a16:creationId xmlns:a16="http://schemas.microsoft.com/office/drawing/2014/main" id="{65A33C6F-E895-6545-A5EB-8FD5934EEE98}"/>
                </a:ext>
              </a:extLst>
            </p:cNvPr>
            <p:cNvSpPr>
              <a:spLocks/>
            </p:cNvSpPr>
            <p:nvPr/>
          </p:nvSpPr>
          <p:spPr bwMode="auto">
            <a:xfrm>
              <a:off x="631825" y="844550"/>
              <a:ext cx="268287" cy="290512"/>
            </a:xfrm>
            <a:custGeom>
              <a:avLst/>
              <a:gdLst>
                <a:gd name="T0" fmla="*/ 169 w 169"/>
                <a:gd name="T1" fmla="*/ 36 h 183"/>
                <a:gd name="T2" fmla="*/ 48 w 169"/>
                <a:gd name="T3" fmla="*/ 183 h 183"/>
                <a:gd name="T4" fmla="*/ 0 w 169"/>
                <a:gd name="T5" fmla="*/ 124 h 183"/>
                <a:gd name="T6" fmla="*/ 110 w 169"/>
                <a:gd name="T7" fmla="*/ 0 h 183"/>
                <a:gd name="T8" fmla="*/ 169 w 169"/>
                <a:gd name="T9" fmla="*/ 36 h 183"/>
              </a:gdLst>
              <a:ahLst/>
              <a:cxnLst>
                <a:cxn ang="0">
                  <a:pos x="T0" y="T1"/>
                </a:cxn>
                <a:cxn ang="0">
                  <a:pos x="T2" y="T3"/>
                </a:cxn>
                <a:cxn ang="0">
                  <a:pos x="T4" y="T5"/>
                </a:cxn>
                <a:cxn ang="0">
                  <a:pos x="T6" y="T7"/>
                </a:cxn>
                <a:cxn ang="0">
                  <a:pos x="T8" y="T9"/>
                </a:cxn>
              </a:cxnLst>
              <a:rect l="0" t="0" r="r" b="b"/>
              <a:pathLst>
                <a:path w="169" h="183">
                  <a:moveTo>
                    <a:pt x="169" y="36"/>
                  </a:moveTo>
                  <a:lnTo>
                    <a:pt x="48" y="183"/>
                  </a:lnTo>
                  <a:lnTo>
                    <a:pt x="0" y="124"/>
                  </a:lnTo>
                  <a:lnTo>
                    <a:pt x="110" y="0"/>
                  </a:lnTo>
                  <a:lnTo>
                    <a:pt x="169" y="36"/>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8" name="Freeform 20">
              <a:extLst>
                <a:ext uri="{FF2B5EF4-FFF2-40B4-BE49-F238E27FC236}">
                  <a16:creationId xmlns:a16="http://schemas.microsoft.com/office/drawing/2014/main" id="{AA91B22A-3765-574C-A93E-D593ADCA68F8}"/>
                </a:ext>
              </a:extLst>
            </p:cNvPr>
            <p:cNvSpPr>
              <a:spLocks/>
            </p:cNvSpPr>
            <p:nvPr/>
          </p:nvSpPr>
          <p:spPr bwMode="auto">
            <a:xfrm>
              <a:off x="631825" y="163513"/>
              <a:ext cx="211137" cy="307975"/>
            </a:xfrm>
            <a:custGeom>
              <a:avLst/>
              <a:gdLst>
                <a:gd name="T0" fmla="*/ 133 w 133"/>
                <a:gd name="T1" fmla="*/ 0 h 194"/>
                <a:gd name="T2" fmla="*/ 110 w 133"/>
                <a:gd name="T3" fmla="*/ 194 h 194"/>
                <a:gd name="T4" fmla="*/ 24 w 133"/>
                <a:gd name="T5" fmla="*/ 194 h 194"/>
                <a:gd name="T6" fmla="*/ 0 w 133"/>
                <a:gd name="T7" fmla="*/ 71 h 194"/>
                <a:gd name="T8" fmla="*/ 133 w 133"/>
                <a:gd name="T9" fmla="*/ 0 h 194"/>
              </a:gdLst>
              <a:ahLst/>
              <a:cxnLst>
                <a:cxn ang="0">
                  <a:pos x="T0" y="T1"/>
                </a:cxn>
                <a:cxn ang="0">
                  <a:pos x="T2" y="T3"/>
                </a:cxn>
                <a:cxn ang="0">
                  <a:pos x="T4" y="T5"/>
                </a:cxn>
                <a:cxn ang="0">
                  <a:pos x="T6" y="T7"/>
                </a:cxn>
                <a:cxn ang="0">
                  <a:pos x="T8" y="T9"/>
                </a:cxn>
              </a:cxnLst>
              <a:rect l="0" t="0" r="r" b="b"/>
              <a:pathLst>
                <a:path w="133" h="194">
                  <a:moveTo>
                    <a:pt x="133" y="0"/>
                  </a:moveTo>
                  <a:lnTo>
                    <a:pt x="110" y="194"/>
                  </a:lnTo>
                  <a:lnTo>
                    <a:pt x="24" y="194"/>
                  </a:lnTo>
                  <a:lnTo>
                    <a:pt x="0" y="71"/>
                  </a:lnTo>
                  <a:lnTo>
                    <a:pt x="133"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9" name="Freeform 21">
              <a:extLst>
                <a:ext uri="{FF2B5EF4-FFF2-40B4-BE49-F238E27FC236}">
                  <a16:creationId xmlns:a16="http://schemas.microsoft.com/office/drawing/2014/main" id="{BB1BF057-EE7D-E24E-BC76-F0D399D51B3A}"/>
                </a:ext>
              </a:extLst>
            </p:cNvPr>
            <p:cNvSpPr>
              <a:spLocks/>
            </p:cNvSpPr>
            <p:nvPr/>
          </p:nvSpPr>
          <p:spPr bwMode="auto">
            <a:xfrm>
              <a:off x="593725" y="471488"/>
              <a:ext cx="212725" cy="569912"/>
            </a:xfrm>
            <a:custGeom>
              <a:avLst/>
              <a:gdLst>
                <a:gd name="T0" fmla="*/ 134 w 134"/>
                <a:gd name="T1" fmla="*/ 0 h 359"/>
                <a:gd name="T2" fmla="*/ 134 w 134"/>
                <a:gd name="T3" fmla="*/ 235 h 359"/>
                <a:gd name="T4" fmla="*/ 24 w 134"/>
                <a:gd name="T5" fmla="*/ 359 h 359"/>
                <a:gd name="T6" fmla="*/ 0 w 134"/>
                <a:gd name="T7" fmla="*/ 221 h 359"/>
                <a:gd name="T8" fmla="*/ 0 w 134"/>
                <a:gd name="T9" fmla="*/ 79 h 359"/>
                <a:gd name="T10" fmla="*/ 48 w 134"/>
                <a:gd name="T11" fmla="*/ 0 h 359"/>
                <a:gd name="T12" fmla="*/ 134 w 134"/>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34" h="359">
                  <a:moveTo>
                    <a:pt x="134" y="0"/>
                  </a:moveTo>
                  <a:lnTo>
                    <a:pt x="134" y="235"/>
                  </a:lnTo>
                  <a:lnTo>
                    <a:pt x="24" y="359"/>
                  </a:lnTo>
                  <a:lnTo>
                    <a:pt x="0" y="221"/>
                  </a:lnTo>
                  <a:lnTo>
                    <a:pt x="0" y="79"/>
                  </a:lnTo>
                  <a:lnTo>
                    <a:pt x="48" y="0"/>
                  </a:lnTo>
                  <a:lnTo>
                    <a:pt x="134" y="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0" name="Freeform 22">
              <a:extLst>
                <a:ext uri="{FF2B5EF4-FFF2-40B4-BE49-F238E27FC236}">
                  <a16:creationId xmlns:a16="http://schemas.microsoft.com/office/drawing/2014/main" id="{D071F3E3-8BA8-F548-8D73-E446BE1D0836}"/>
                </a:ext>
              </a:extLst>
            </p:cNvPr>
            <p:cNvSpPr>
              <a:spLocks/>
            </p:cNvSpPr>
            <p:nvPr/>
          </p:nvSpPr>
          <p:spPr bwMode="auto">
            <a:xfrm>
              <a:off x="420688" y="1135063"/>
              <a:ext cx="342900" cy="346075"/>
            </a:xfrm>
            <a:custGeom>
              <a:avLst/>
              <a:gdLst>
                <a:gd name="T0" fmla="*/ 181 w 216"/>
                <a:gd name="T1" fmla="*/ 0 h 218"/>
                <a:gd name="T2" fmla="*/ 216 w 216"/>
                <a:gd name="T3" fmla="*/ 43 h 218"/>
                <a:gd name="T4" fmla="*/ 0 w 216"/>
                <a:gd name="T5" fmla="*/ 218 h 218"/>
                <a:gd name="T6" fmla="*/ 0 w 216"/>
                <a:gd name="T7" fmla="*/ 216 h 218"/>
                <a:gd name="T8" fmla="*/ 181 w 216"/>
                <a:gd name="T9" fmla="*/ 0 h 218"/>
              </a:gdLst>
              <a:ahLst/>
              <a:cxnLst>
                <a:cxn ang="0">
                  <a:pos x="T0" y="T1"/>
                </a:cxn>
                <a:cxn ang="0">
                  <a:pos x="T2" y="T3"/>
                </a:cxn>
                <a:cxn ang="0">
                  <a:pos x="T4" y="T5"/>
                </a:cxn>
                <a:cxn ang="0">
                  <a:pos x="T6" y="T7"/>
                </a:cxn>
                <a:cxn ang="0">
                  <a:pos x="T8" y="T9"/>
                </a:cxn>
              </a:cxnLst>
              <a:rect l="0" t="0" r="r" b="b"/>
              <a:pathLst>
                <a:path w="216" h="218">
                  <a:moveTo>
                    <a:pt x="181" y="0"/>
                  </a:moveTo>
                  <a:lnTo>
                    <a:pt x="216" y="43"/>
                  </a:lnTo>
                  <a:lnTo>
                    <a:pt x="0" y="218"/>
                  </a:lnTo>
                  <a:lnTo>
                    <a:pt x="0" y="216"/>
                  </a:lnTo>
                  <a:lnTo>
                    <a:pt x="181"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1" name="Freeform 23">
              <a:extLst>
                <a:ext uri="{FF2B5EF4-FFF2-40B4-BE49-F238E27FC236}">
                  <a16:creationId xmlns:a16="http://schemas.microsoft.com/office/drawing/2014/main" id="{51F7F091-F70A-734E-BECC-1581475C68E2}"/>
                </a:ext>
              </a:extLst>
            </p:cNvPr>
            <p:cNvSpPr>
              <a:spLocks/>
            </p:cNvSpPr>
            <p:nvPr/>
          </p:nvSpPr>
          <p:spPr bwMode="auto">
            <a:xfrm>
              <a:off x="171450" y="2062163"/>
              <a:ext cx="536575" cy="500062"/>
            </a:xfrm>
            <a:custGeom>
              <a:avLst/>
              <a:gdLst>
                <a:gd name="T0" fmla="*/ 338 w 338"/>
                <a:gd name="T1" fmla="*/ 223 h 315"/>
                <a:gd name="T2" fmla="*/ 171 w 338"/>
                <a:gd name="T3" fmla="*/ 315 h 315"/>
                <a:gd name="T4" fmla="*/ 0 w 338"/>
                <a:gd name="T5" fmla="*/ 232 h 315"/>
                <a:gd name="T6" fmla="*/ 5 w 338"/>
                <a:gd name="T7" fmla="*/ 0 h 315"/>
                <a:gd name="T8" fmla="*/ 338 w 338"/>
                <a:gd name="T9" fmla="*/ 223 h 315"/>
              </a:gdLst>
              <a:ahLst/>
              <a:cxnLst>
                <a:cxn ang="0">
                  <a:pos x="T0" y="T1"/>
                </a:cxn>
                <a:cxn ang="0">
                  <a:pos x="T2" y="T3"/>
                </a:cxn>
                <a:cxn ang="0">
                  <a:pos x="T4" y="T5"/>
                </a:cxn>
                <a:cxn ang="0">
                  <a:pos x="T6" y="T7"/>
                </a:cxn>
                <a:cxn ang="0">
                  <a:pos x="T8" y="T9"/>
                </a:cxn>
              </a:cxnLst>
              <a:rect l="0" t="0" r="r" b="b"/>
              <a:pathLst>
                <a:path w="338" h="315">
                  <a:moveTo>
                    <a:pt x="338" y="223"/>
                  </a:moveTo>
                  <a:lnTo>
                    <a:pt x="171" y="315"/>
                  </a:lnTo>
                  <a:lnTo>
                    <a:pt x="0" y="232"/>
                  </a:lnTo>
                  <a:lnTo>
                    <a:pt x="5" y="0"/>
                  </a:lnTo>
                  <a:lnTo>
                    <a:pt x="338" y="223"/>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2" name="Freeform 24">
              <a:extLst>
                <a:ext uri="{FF2B5EF4-FFF2-40B4-BE49-F238E27FC236}">
                  <a16:creationId xmlns:a16="http://schemas.microsoft.com/office/drawing/2014/main" id="{0D8ED5B5-26A9-5A4D-A54D-0E7C0C8999DC}"/>
                </a:ext>
              </a:extLst>
            </p:cNvPr>
            <p:cNvSpPr>
              <a:spLocks/>
            </p:cNvSpPr>
            <p:nvPr/>
          </p:nvSpPr>
          <p:spPr bwMode="auto">
            <a:xfrm>
              <a:off x="420688" y="1041400"/>
              <a:ext cx="287337" cy="436562"/>
            </a:xfrm>
            <a:custGeom>
              <a:avLst/>
              <a:gdLst>
                <a:gd name="T0" fmla="*/ 133 w 181"/>
                <a:gd name="T1" fmla="*/ 0 h 275"/>
                <a:gd name="T2" fmla="*/ 181 w 181"/>
                <a:gd name="T3" fmla="*/ 59 h 275"/>
                <a:gd name="T4" fmla="*/ 0 w 181"/>
                <a:gd name="T5" fmla="*/ 275 h 275"/>
                <a:gd name="T6" fmla="*/ 0 w 181"/>
                <a:gd name="T7" fmla="*/ 275 h 275"/>
                <a:gd name="T8" fmla="*/ 133 w 181"/>
                <a:gd name="T9" fmla="*/ 0 h 275"/>
              </a:gdLst>
              <a:ahLst/>
              <a:cxnLst>
                <a:cxn ang="0">
                  <a:pos x="T0" y="T1"/>
                </a:cxn>
                <a:cxn ang="0">
                  <a:pos x="T2" y="T3"/>
                </a:cxn>
                <a:cxn ang="0">
                  <a:pos x="T4" y="T5"/>
                </a:cxn>
                <a:cxn ang="0">
                  <a:pos x="T6" y="T7"/>
                </a:cxn>
                <a:cxn ang="0">
                  <a:pos x="T8" y="T9"/>
                </a:cxn>
              </a:cxnLst>
              <a:rect l="0" t="0" r="r" b="b"/>
              <a:pathLst>
                <a:path w="181" h="275">
                  <a:moveTo>
                    <a:pt x="133" y="0"/>
                  </a:moveTo>
                  <a:lnTo>
                    <a:pt x="181" y="59"/>
                  </a:lnTo>
                  <a:lnTo>
                    <a:pt x="0" y="275"/>
                  </a:lnTo>
                  <a:lnTo>
                    <a:pt x="0" y="275"/>
                  </a:lnTo>
                  <a:lnTo>
                    <a:pt x="133"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3" name="Freeform 25">
              <a:extLst>
                <a:ext uri="{FF2B5EF4-FFF2-40B4-BE49-F238E27FC236}">
                  <a16:creationId xmlns:a16="http://schemas.microsoft.com/office/drawing/2014/main" id="{C21F15DE-6C5C-6540-8068-6FEB9609CE2D}"/>
                </a:ext>
              </a:extLst>
            </p:cNvPr>
            <p:cNvSpPr>
              <a:spLocks/>
            </p:cNvSpPr>
            <p:nvPr/>
          </p:nvSpPr>
          <p:spPr bwMode="auto">
            <a:xfrm>
              <a:off x="496888" y="276225"/>
              <a:ext cx="173037" cy="320675"/>
            </a:xfrm>
            <a:custGeom>
              <a:avLst/>
              <a:gdLst>
                <a:gd name="T0" fmla="*/ 85 w 109"/>
                <a:gd name="T1" fmla="*/ 0 h 202"/>
                <a:gd name="T2" fmla="*/ 109 w 109"/>
                <a:gd name="T3" fmla="*/ 123 h 202"/>
                <a:gd name="T4" fmla="*/ 61 w 109"/>
                <a:gd name="T5" fmla="*/ 202 h 202"/>
                <a:gd name="T6" fmla="*/ 0 w 109"/>
                <a:gd name="T7" fmla="*/ 166 h 202"/>
                <a:gd name="T8" fmla="*/ 0 w 109"/>
                <a:gd name="T9" fmla="*/ 81 h 202"/>
                <a:gd name="T10" fmla="*/ 76 w 109"/>
                <a:gd name="T11" fmla="*/ 14 h 202"/>
                <a:gd name="T12" fmla="*/ 85 w 109"/>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109" h="202">
                  <a:moveTo>
                    <a:pt x="85" y="0"/>
                  </a:moveTo>
                  <a:lnTo>
                    <a:pt x="109" y="123"/>
                  </a:lnTo>
                  <a:lnTo>
                    <a:pt x="61" y="202"/>
                  </a:lnTo>
                  <a:lnTo>
                    <a:pt x="0" y="166"/>
                  </a:lnTo>
                  <a:lnTo>
                    <a:pt x="0" y="81"/>
                  </a:lnTo>
                  <a:lnTo>
                    <a:pt x="76" y="14"/>
                  </a:lnTo>
                  <a:lnTo>
                    <a:pt x="85"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4" name="Freeform 26">
              <a:extLst>
                <a:ext uri="{FF2B5EF4-FFF2-40B4-BE49-F238E27FC236}">
                  <a16:creationId xmlns:a16="http://schemas.microsoft.com/office/drawing/2014/main" id="{77E446B2-B045-594F-83AA-2BD9A1FD66BD}"/>
                </a:ext>
              </a:extLst>
            </p:cNvPr>
            <p:cNvSpPr>
              <a:spLocks/>
            </p:cNvSpPr>
            <p:nvPr/>
          </p:nvSpPr>
          <p:spPr bwMode="auto">
            <a:xfrm>
              <a:off x="360363" y="742950"/>
              <a:ext cx="271462" cy="298450"/>
            </a:xfrm>
            <a:custGeom>
              <a:avLst/>
              <a:gdLst>
                <a:gd name="T0" fmla="*/ 147 w 171"/>
                <a:gd name="T1" fmla="*/ 50 h 188"/>
                <a:gd name="T2" fmla="*/ 171 w 171"/>
                <a:gd name="T3" fmla="*/ 188 h 188"/>
                <a:gd name="T4" fmla="*/ 0 w 171"/>
                <a:gd name="T5" fmla="*/ 76 h 188"/>
                <a:gd name="T6" fmla="*/ 52 w 171"/>
                <a:gd name="T7" fmla="*/ 0 h 188"/>
                <a:gd name="T8" fmla="*/ 147 w 171"/>
                <a:gd name="T9" fmla="*/ 50 h 188"/>
              </a:gdLst>
              <a:ahLst/>
              <a:cxnLst>
                <a:cxn ang="0">
                  <a:pos x="T0" y="T1"/>
                </a:cxn>
                <a:cxn ang="0">
                  <a:pos x="T2" y="T3"/>
                </a:cxn>
                <a:cxn ang="0">
                  <a:pos x="T4" y="T5"/>
                </a:cxn>
                <a:cxn ang="0">
                  <a:pos x="T6" y="T7"/>
                </a:cxn>
                <a:cxn ang="0">
                  <a:pos x="T8" y="T9"/>
                </a:cxn>
              </a:cxnLst>
              <a:rect l="0" t="0" r="r" b="b"/>
              <a:pathLst>
                <a:path w="171" h="188">
                  <a:moveTo>
                    <a:pt x="147" y="50"/>
                  </a:moveTo>
                  <a:lnTo>
                    <a:pt x="171" y="188"/>
                  </a:lnTo>
                  <a:lnTo>
                    <a:pt x="0" y="76"/>
                  </a:lnTo>
                  <a:lnTo>
                    <a:pt x="52" y="0"/>
                  </a:lnTo>
                  <a:lnTo>
                    <a:pt x="147" y="5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5" name="Freeform 27">
              <a:extLst>
                <a:ext uri="{FF2B5EF4-FFF2-40B4-BE49-F238E27FC236}">
                  <a16:creationId xmlns:a16="http://schemas.microsoft.com/office/drawing/2014/main" id="{8FE03E5F-B337-EC49-8AFC-F485E5F3DECF}"/>
                </a:ext>
              </a:extLst>
            </p:cNvPr>
            <p:cNvSpPr>
              <a:spLocks/>
            </p:cNvSpPr>
            <p:nvPr/>
          </p:nvSpPr>
          <p:spPr bwMode="auto">
            <a:xfrm>
              <a:off x="201613" y="1041400"/>
              <a:ext cx="430212" cy="444500"/>
            </a:xfrm>
            <a:custGeom>
              <a:avLst/>
              <a:gdLst>
                <a:gd name="T0" fmla="*/ 138 w 271"/>
                <a:gd name="T1" fmla="*/ 275 h 280"/>
                <a:gd name="T2" fmla="*/ 136 w 271"/>
                <a:gd name="T3" fmla="*/ 280 h 280"/>
                <a:gd name="T4" fmla="*/ 0 w 271"/>
                <a:gd name="T5" fmla="*/ 201 h 280"/>
                <a:gd name="T6" fmla="*/ 271 w 271"/>
                <a:gd name="T7" fmla="*/ 0 h 280"/>
                <a:gd name="T8" fmla="*/ 138 w 271"/>
                <a:gd name="T9" fmla="*/ 275 h 280"/>
              </a:gdLst>
              <a:ahLst/>
              <a:cxnLst>
                <a:cxn ang="0">
                  <a:pos x="T0" y="T1"/>
                </a:cxn>
                <a:cxn ang="0">
                  <a:pos x="T2" y="T3"/>
                </a:cxn>
                <a:cxn ang="0">
                  <a:pos x="T4" y="T5"/>
                </a:cxn>
                <a:cxn ang="0">
                  <a:pos x="T6" y="T7"/>
                </a:cxn>
                <a:cxn ang="0">
                  <a:pos x="T8" y="T9"/>
                </a:cxn>
              </a:cxnLst>
              <a:rect l="0" t="0" r="r" b="b"/>
              <a:pathLst>
                <a:path w="271" h="280">
                  <a:moveTo>
                    <a:pt x="138" y="275"/>
                  </a:moveTo>
                  <a:lnTo>
                    <a:pt x="136" y="280"/>
                  </a:lnTo>
                  <a:lnTo>
                    <a:pt x="0" y="201"/>
                  </a:lnTo>
                  <a:lnTo>
                    <a:pt x="271" y="0"/>
                  </a:lnTo>
                  <a:lnTo>
                    <a:pt x="138" y="275"/>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6" name="Freeform 28">
              <a:extLst>
                <a:ext uri="{FF2B5EF4-FFF2-40B4-BE49-F238E27FC236}">
                  <a16:creationId xmlns:a16="http://schemas.microsoft.com/office/drawing/2014/main" id="{AC78BFD2-9DE0-CA49-8620-4AF3DB7DE7E5}"/>
                </a:ext>
              </a:extLst>
            </p:cNvPr>
            <p:cNvSpPr>
              <a:spLocks/>
            </p:cNvSpPr>
            <p:nvPr/>
          </p:nvSpPr>
          <p:spPr bwMode="auto">
            <a:xfrm>
              <a:off x="201613" y="1000125"/>
              <a:ext cx="430212" cy="360362"/>
            </a:xfrm>
            <a:custGeom>
              <a:avLst/>
              <a:gdLst>
                <a:gd name="T0" fmla="*/ 271 w 271"/>
                <a:gd name="T1" fmla="*/ 26 h 227"/>
                <a:gd name="T2" fmla="*/ 0 w 271"/>
                <a:gd name="T3" fmla="*/ 227 h 227"/>
                <a:gd name="T4" fmla="*/ 0 w 271"/>
                <a:gd name="T5" fmla="*/ 113 h 227"/>
                <a:gd name="T6" fmla="*/ 100 w 271"/>
                <a:gd name="T7" fmla="*/ 0 h 227"/>
                <a:gd name="T8" fmla="*/ 271 w 271"/>
                <a:gd name="T9" fmla="*/ 26 h 227"/>
              </a:gdLst>
              <a:ahLst/>
              <a:cxnLst>
                <a:cxn ang="0">
                  <a:pos x="T0" y="T1"/>
                </a:cxn>
                <a:cxn ang="0">
                  <a:pos x="T2" y="T3"/>
                </a:cxn>
                <a:cxn ang="0">
                  <a:pos x="T4" y="T5"/>
                </a:cxn>
                <a:cxn ang="0">
                  <a:pos x="T6" y="T7"/>
                </a:cxn>
                <a:cxn ang="0">
                  <a:pos x="T8" y="T9"/>
                </a:cxn>
              </a:cxnLst>
              <a:rect l="0" t="0" r="r" b="b"/>
              <a:pathLst>
                <a:path w="271" h="227">
                  <a:moveTo>
                    <a:pt x="271" y="26"/>
                  </a:moveTo>
                  <a:lnTo>
                    <a:pt x="0" y="227"/>
                  </a:lnTo>
                  <a:lnTo>
                    <a:pt x="0" y="113"/>
                  </a:lnTo>
                  <a:lnTo>
                    <a:pt x="100" y="0"/>
                  </a:lnTo>
                  <a:lnTo>
                    <a:pt x="271" y="26"/>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7" name="Freeform 29">
              <a:extLst>
                <a:ext uri="{FF2B5EF4-FFF2-40B4-BE49-F238E27FC236}">
                  <a16:creationId xmlns:a16="http://schemas.microsoft.com/office/drawing/2014/main" id="{902E21E5-1AD6-0A43-9DEB-3D0CAFE45F46}"/>
                </a:ext>
              </a:extLst>
            </p:cNvPr>
            <p:cNvSpPr>
              <a:spLocks/>
            </p:cNvSpPr>
            <p:nvPr/>
          </p:nvSpPr>
          <p:spPr bwMode="auto">
            <a:xfrm>
              <a:off x="360363" y="863600"/>
              <a:ext cx="271462" cy="177800"/>
            </a:xfrm>
            <a:custGeom>
              <a:avLst/>
              <a:gdLst>
                <a:gd name="T0" fmla="*/ 171 w 171"/>
                <a:gd name="T1" fmla="*/ 112 h 112"/>
                <a:gd name="T2" fmla="*/ 0 w 171"/>
                <a:gd name="T3" fmla="*/ 86 h 112"/>
                <a:gd name="T4" fmla="*/ 0 w 171"/>
                <a:gd name="T5" fmla="*/ 0 h 112"/>
                <a:gd name="T6" fmla="*/ 171 w 171"/>
                <a:gd name="T7" fmla="*/ 112 h 112"/>
              </a:gdLst>
              <a:ahLst/>
              <a:cxnLst>
                <a:cxn ang="0">
                  <a:pos x="T0" y="T1"/>
                </a:cxn>
                <a:cxn ang="0">
                  <a:pos x="T2" y="T3"/>
                </a:cxn>
                <a:cxn ang="0">
                  <a:pos x="T4" y="T5"/>
                </a:cxn>
                <a:cxn ang="0">
                  <a:pos x="T6" y="T7"/>
                </a:cxn>
              </a:cxnLst>
              <a:rect l="0" t="0" r="r" b="b"/>
              <a:pathLst>
                <a:path w="171" h="112">
                  <a:moveTo>
                    <a:pt x="171" y="112"/>
                  </a:moveTo>
                  <a:lnTo>
                    <a:pt x="0" y="86"/>
                  </a:lnTo>
                  <a:lnTo>
                    <a:pt x="0" y="0"/>
                  </a:lnTo>
                  <a:lnTo>
                    <a:pt x="171" y="112"/>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8" name="Freeform 30">
              <a:extLst>
                <a:ext uri="{FF2B5EF4-FFF2-40B4-BE49-F238E27FC236}">
                  <a16:creationId xmlns:a16="http://schemas.microsoft.com/office/drawing/2014/main" id="{DF493D9B-E975-D444-8C07-4342B30A5D25}"/>
                </a:ext>
              </a:extLst>
            </p:cNvPr>
            <p:cNvSpPr>
              <a:spLocks/>
            </p:cNvSpPr>
            <p:nvPr/>
          </p:nvSpPr>
          <p:spPr bwMode="auto">
            <a:xfrm>
              <a:off x="398463" y="539750"/>
              <a:ext cx="195262" cy="282575"/>
            </a:xfrm>
            <a:custGeom>
              <a:avLst/>
              <a:gdLst>
                <a:gd name="T0" fmla="*/ 123 w 123"/>
                <a:gd name="T1" fmla="*/ 36 h 178"/>
                <a:gd name="T2" fmla="*/ 123 w 123"/>
                <a:gd name="T3" fmla="*/ 178 h 178"/>
                <a:gd name="T4" fmla="*/ 28 w 123"/>
                <a:gd name="T5" fmla="*/ 128 h 178"/>
                <a:gd name="T6" fmla="*/ 0 w 123"/>
                <a:gd name="T7" fmla="*/ 57 h 178"/>
                <a:gd name="T8" fmla="*/ 62 w 123"/>
                <a:gd name="T9" fmla="*/ 0 h 178"/>
                <a:gd name="T10" fmla="*/ 123 w 123"/>
                <a:gd name="T11" fmla="*/ 36 h 178"/>
              </a:gdLst>
              <a:ahLst/>
              <a:cxnLst>
                <a:cxn ang="0">
                  <a:pos x="T0" y="T1"/>
                </a:cxn>
                <a:cxn ang="0">
                  <a:pos x="T2" y="T3"/>
                </a:cxn>
                <a:cxn ang="0">
                  <a:pos x="T4" y="T5"/>
                </a:cxn>
                <a:cxn ang="0">
                  <a:pos x="T6" y="T7"/>
                </a:cxn>
                <a:cxn ang="0">
                  <a:pos x="T8" y="T9"/>
                </a:cxn>
                <a:cxn ang="0">
                  <a:pos x="T10" y="T11"/>
                </a:cxn>
              </a:cxnLst>
              <a:rect l="0" t="0" r="r" b="b"/>
              <a:pathLst>
                <a:path w="123" h="178">
                  <a:moveTo>
                    <a:pt x="123" y="36"/>
                  </a:moveTo>
                  <a:lnTo>
                    <a:pt x="123" y="178"/>
                  </a:lnTo>
                  <a:lnTo>
                    <a:pt x="28" y="128"/>
                  </a:lnTo>
                  <a:lnTo>
                    <a:pt x="0" y="57"/>
                  </a:lnTo>
                  <a:lnTo>
                    <a:pt x="62" y="0"/>
                  </a:lnTo>
                  <a:lnTo>
                    <a:pt x="123" y="36"/>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9" name="Freeform 31">
              <a:extLst>
                <a:ext uri="{FF2B5EF4-FFF2-40B4-BE49-F238E27FC236}">
                  <a16:creationId xmlns:a16="http://schemas.microsoft.com/office/drawing/2014/main" id="{5E82EE4B-6FD2-BE49-BB54-728C571EF377}"/>
                </a:ext>
              </a:extLst>
            </p:cNvPr>
            <p:cNvSpPr>
              <a:spLocks/>
            </p:cNvSpPr>
            <p:nvPr/>
          </p:nvSpPr>
          <p:spPr bwMode="auto">
            <a:xfrm>
              <a:off x="12700" y="1481138"/>
              <a:ext cx="484187" cy="581025"/>
            </a:xfrm>
            <a:custGeom>
              <a:avLst/>
              <a:gdLst>
                <a:gd name="T0" fmla="*/ 257 w 305"/>
                <a:gd name="T1" fmla="*/ 0 h 366"/>
                <a:gd name="T2" fmla="*/ 305 w 305"/>
                <a:gd name="T3" fmla="*/ 192 h 366"/>
                <a:gd name="T4" fmla="*/ 105 w 305"/>
                <a:gd name="T5" fmla="*/ 366 h 366"/>
                <a:gd name="T6" fmla="*/ 34 w 305"/>
                <a:gd name="T7" fmla="*/ 366 h 366"/>
                <a:gd name="T8" fmla="*/ 0 w 305"/>
                <a:gd name="T9" fmla="*/ 304 h 366"/>
                <a:gd name="T10" fmla="*/ 91 w 305"/>
                <a:gd name="T11" fmla="*/ 157 h 366"/>
                <a:gd name="T12" fmla="*/ 255 w 305"/>
                <a:gd name="T13" fmla="*/ 3 h 366"/>
                <a:gd name="T14" fmla="*/ 257 w 305"/>
                <a:gd name="T15" fmla="*/ 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366">
                  <a:moveTo>
                    <a:pt x="257" y="0"/>
                  </a:moveTo>
                  <a:lnTo>
                    <a:pt x="305" y="192"/>
                  </a:lnTo>
                  <a:lnTo>
                    <a:pt x="105" y="366"/>
                  </a:lnTo>
                  <a:lnTo>
                    <a:pt x="34" y="366"/>
                  </a:lnTo>
                  <a:lnTo>
                    <a:pt x="0" y="304"/>
                  </a:lnTo>
                  <a:lnTo>
                    <a:pt x="91" y="157"/>
                  </a:lnTo>
                  <a:lnTo>
                    <a:pt x="255" y="3"/>
                  </a:lnTo>
                  <a:lnTo>
                    <a:pt x="257"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0" name="Freeform 32">
              <a:extLst>
                <a:ext uri="{FF2B5EF4-FFF2-40B4-BE49-F238E27FC236}">
                  <a16:creationId xmlns:a16="http://schemas.microsoft.com/office/drawing/2014/main" id="{2172F64E-2E7E-3E48-A612-619405A018B3}"/>
                </a:ext>
              </a:extLst>
            </p:cNvPr>
            <p:cNvSpPr>
              <a:spLocks/>
            </p:cNvSpPr>
            <p:nvPr/>
          </p:nvSpPr>
          <p:spPr bwMode="auto">
            <a:xfrm>
              <a:off x="50800" y="1360488"/>
              <a:ext cx="366712" cy="369887"/>
            </a:xfrm>
            <a:custGeom>
              <a:avLst/>
              <a:gdLst>
                <a:gd name="T0" fmla="*/ 231 w 231"/>
                <a:gd name="T1" fmla="*/ 79 h 233"/>
                <a:gd name="T2" fmla="*/ 67 w 231"/>
                <a:gd name="T3" fmla="*/ 233 h 233"/>
                <a:gd name="T4" fmla="*/ 0 w 231"/>
                <a:gd name="T5" fmla="*/ 157 h 233"/>
                <a:gd name="T6" fmla="*/ 95 w 231"/>
                <a:gd name="T7" fmla="*/ 0 h 233"/>
                <a:gd name="T8" fmla="*/ 231 w 231"/>
                <a:gd name="T9" fmla="*/ 79 h 233"/>
              </a:gdLst>
              <a:ahLst/>
              <a:cxnLst>
                <a:cxn ang="0">
                  <a:pos x="T0" y="T1"/>
                </a:cxn>
                <a:cxn ang="0">
                  <a:pos x="T2" y="T3"/>
                </a:cxn>
                <a:cxn ang="0">
                  <a:pos x="T4" y="T5"/>
                </a:cxn>
                <a:cxn ang="0">
                  <a:pos x="T6" y="T7"/>
                </a:cxn>
                <a:cxn ang="0">
                  <a:pos x="T8" y="T9"/>
                </a:cxn>
              </a:cxnLst>
              <a:rect l="0" t="0" r="r" b="b"/>
              <a:pathLst>
                <a:path w="231" h="233">
                  <a:moveTo>
                    <a:pt x="231" y="79"/>
                  </a:moveTo>
                  <a:lnTo>
                    <a:pt x="67" y="233"/>
                  </a:lnTo>
                  <a:lnTo>
                    <a:pt x="0" y="157"/>
                  </a:lnTo>
                  <a:lnTo>
                    <a:pt x="95" y="0"/>
                  </a:lnTo>
                  <a:lnTo>
                    <a:pt x="231" y="79"/>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1" name="Freeform 33">
              <a:extLst>
                <a:ext uri="{FF2B5EF4-FFF2-40B4-BE49-F238E27FC236}">
                  <a16:creationId xmlns:a16="http://schemas.microsoft.com/office/drawing/2014/main" id="{8F04CBC1-6D02-4C46-AB0F-A835D01A58EC}"/>
                </a:ext>
              </a:extLst>
            </p:cNvPr>
            <p:cNvSpPr>
              <a:spLocks/>
            </p:cNvSpPr>
            <p:nvPr/>
          </p:nvSpPr>
          <p:spPr bwMode="auto">
            <a:xfrm>
              <a:off x="12700" y="20638"/>
              <a:ext cx="1585912" cy="2779712"/>
            </a:xfrm>
            <a:custGeom>
              <a:avLst/>
              <a:gdLst>
                <a:gd name="T0" fmla="*/ 220 w 420"/>
                <a:gd name="T1" fmla="*/ 38 h 738"/>
                <a:gd name="T2" fmla="*/ 202 w 420"/>
                <a:gd name="T3" fmla="*/ 0 h 738"/>
                <a:gd name="T4" fmla="*/ 164 w 420"/>
                <a:gd name="T5" fmla="*/ 68 h 738"/>
                <a:gd name="T6" fmla="*/ 160 w 420"/>
                <a:gd name="T7" fmla="*/ 74 h 738"/>
                <a:gd name="T8" fmla="*/ 128 w 420"/>
                <a:gd name="T9" fmla="*/ 102 h 738"/>
                <a:gd name="T10" fmla="*/ 128 w 420"/>
                <a:gd name="T11" fmla="*/ 138 h 738"/>
                <a:gd name="T12" fmla="*/ 102 w 420"/>
                <a:gd name="T13" fmla="*/ 162 h 738"/>
                <a:gd name="T14" fmla="*/ 114 w 420"/>
                <a:gd name="T15" fmla="*/ 192 h 738"/>
                <a:gd name="T16" fmla="*/ 92 w 420"/>
                <a:gd name="T17" fmla="*/ 224 h 738"/>
                <a:gd name="T18" fmla="*/ 92 w 420"/>
                <a:gd name="T19" fmla="*/ 260 h 738"/>
                <a:gd name="T20" fmla="*/ 50 w 420"/>
                <a:gd name="T21" fmla="*/ 308 h 738"/>
                <a:gd name="T22" fmla="*/ 50 w 420"/>
                <a:gd name="T23" fmla="*/ 356 h 738"/>
                <a:gd name="T24" fmla="*/ 10 w 420"/>
                <a:gd name="T25" fmla="*/ 422 h 738"/>
                <a:gd name="T26" fmla="*/ 38 w 420"/>
                <a:gd name="T27" fmla="*/ 454 h 738"/>
                <a:gd name="T28" fmla="*/ 0 w 420"/>
                <a:gd name="T29" fmla="*/ 516 h 738"/>
                <a:gd name="T30" fmla="*/ 14 w 420"/>
                <a:gd name="T31" fmla="*/ 542 h 738"/>
                <a:gd name="T32" fmla="*/ 44 w 420"/>
                <a:gd name="T33" fmla="*/ 542 h 738"/>
                <a:gd name="T34" fmla="*/ 42 w 420"/>
                <a:gd name="T35" fmla="*/ 640 h 738"/>
                <a:gd name="T36" fmla="*/ 114 w 420"/>
                <a:gd name="T37" fmla="*/ 675 h 738"/>
                <a:gd name="T38" fmla="*/ 116 w 420"/>
                <a:gd name="T39" fmla="*/ 676 h 738"/>
                <a:gd name="T40" fmla="*/ 178 w 420"/>
                <a:gd name="T41" fmla="*/ 738 h 738"/>
                <a:gd name="T42" fmla="*/ 310 w 420"/>
                <a:gd name="T43" fmla="*/ 722 h 738"/>
                <a:gd name="T44" fmla="*/ 356 w 420"/>
                <a:gd name="T45" fmla="*/ 658 h 738"/>
                <a:gd name="T46" fmla="*/ 344 w 420"/>
                <a:gd name="T47" fmla="*/ 608 h 738"/>
                <a:gd name="T48" fmla="*/ 374 w 420"/>
                <a:gd name="T49" fmla="*/ 574 h 738"/>
                <a:gd name="T50" fmla="*/ 374 w 420"/>
                <a:gd name="T51" fmla="*/ 496 h 738"/>
                <a:gd name="T52" fmla="*/ 356 w 420"/>
                <a:gd name="T53" fmla="*/ 464 h 738"/>
                <a:gd name="T54" fmla="*/ 420 w 420"/>
                <a:gd name="T55" fmla="*/ 360 h 738"/>
                <a:gd name="T56" fmla="*/ 382 w 420"/>
                <a:gd name="T57" fmla="*/ 326 h 738"/>
                <a:gd name="T58" fmla="*/ 384 w 420"/>
                <a:gd name="T59" fmla="*/ 274 h 738"/>
                <a:gd name="T60" fmla="*/ 334 w 420"/>
                <a:gd name="T61" fmla="*/ 262 h 738"/>
                <a:gd name="T62" fmla="*/ 330 w 420"/>
                <a:gd name="T63" fmla="*/ 208 h 738"/>
                <a:gd name="T64" fmla="*/ 290 w 420"/>
                <a:gd name="T65" fmla="*/ 170 h 738"/>
                <a:gd name="T66" fmla="*/ 288 w 420"/>
                <a:gd name="T67" fmla="*/ 128 h 738"/>
                <a:gd name="T68" fmla="*/ 254 w 420"/>
                <a:gd name="T69" fmla="*/ 108 h 738"/>
                <a:gd name="T70" fmla="*/ 268 w 420"/>
                <a:gd name="T71" fmla="*/ 86 h 738"/>
                <a:gd name="T72" fmla="*/ 220 w 420"/>
                <a:gd name="T73" fmla="*/ 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738">
                  <a:moveTo>
                    <a:pt x="220" y="38"/>
                  </a:moveTo>
                  <a:cubicBezTo>
                    <a:pt x="211" y="26"/>
                    <a:pt x="203" y="12"/>
                    <a:pt x="202" y="0"/>
                  </a:cubicBezTo>
                  <a:cubicBezTo>
                    <a:pt x="164" y="68"/>
                    <a:pt x="164" y="68"/>
                    <a:pt x="164" y="68"/>
                  </a:cubicBezTo>
                  <a:cubicBezTo>
                    <a:pt x="160" y="74"/>
                    <a:pt x="160" y="74"/>
                    <a:pt x="160" y="74"/>
                  </a:cubicBezTo>
                  <a:cubicBezTo>
                    <a:pt x="128" y="102"/>
                    <a:pt x="128" y="102"/>
                    <a:pt x="128" y="102"/>
                  </a:cubicBezTo>
                  <a:cubicBezTo>
                    <a:pt x="128" y="138"/>
                    <a:pt x="128" y="138"/>
                    <a:pt x="128" y="138"/>
                  </a:cubicBezTo>
                  <a:cubicBezTo>
                    <a:pt x="102" y="162"/>
                    <a:pt x="102" y="162"/>
                    <a:pt x="102" y="162"/>
                  </a:cubicBezTo>
                  <a:cubicBezTo>
                    <a:pt x="114" y="192"/>
                    <a:pt x="114" y="192"/>
                    <a:pt x="114" y="192"/>
                  </a:cubicBezTo>
                  <a:cubicBezTo>
                    <a:pt x="92" y="224"/>
                    <a:pt x="92" y="224"/>
                    <a:pt x="92" y="224"/>
                  </a:cubicBezTo>
                  <a:cubicBezTo>
                    <a:pt x="92" y="260"/>
                    <a:pt x="92" y="260"/>
                    <a:pt x="92" y="260"/>
                  </a:cubicBezTo>
                  <a:cubicBezTo>
                    <a:pt x="50" y="308"/>
                    <a:pt x="50" y="308"/>
                    <a:pt x="50" y="308"/>
                  </a:cubicBezTo>
                  <a:cubicBezTo>
                    <a:pt x="50" y="356"/>
                    <a:pt x="50" y="356"/>
                    <a:pt x="50" y="356"/>
                  </a:cubicBezTo>
                  <a:cubicBezTo>
                    <a:pt x="10" y="422"/>
                    <a:pt x="10" y="422"/>
                    <a:pt x="10" y="422"/>
                  </a:cubicBezTo>
                  <a:cubicBezTo>
                    <a:pt x="38" y="454"/>
                    <a:pt x="38" y="454"/>
                    <a:pt x="38" y="454"/>
                  </a:cubicBezTo>
                  <a:cubicBezTo>
                    <a:pt x="0" y="516"/>
                    <a:pt x="0" y="516"/>
                    <a:pt x="0" y="516"/>
                  </a:cubicBezTo>
                  <a:cubicBezTo>
                    <a:pt x="14" y="542"/>
                    <a:pt x="14" y="542"/>
                    <a:pt x="14" y="542"/>
                  </a:cubicBezTo>
                  <a:cubicBezTo>
                    <a:pt x="44" y="542"/>
                    <a:pt x="44" y="542"/>
                    <a:pt x="44" y="542"/>
                  </a:cubicBezTo>
                  <a:cubicBezTo>
                    <a:pt x="42" y="640"/>
                    <a:pt x="42" y="640"/>
                    <a:pt x="42" y="640"/>
                  </a:cubicBezTo>
                  <a:cubicBezTo>
                    <a:pt x="114" y="675"/>
                    <a:pt x="114" y="675"/>
                    <a:pt x="114" y="675"/>
                  </a:cubicBezTo>
                  <a:cubicBezTo>
                    <a:pt x="116" y="676"/>
                    <a:pt x="116" y="676"/>
                    <a:pt x="116" y="676"/>
                  </a:cubicBezTo>
                  <a:cubicBezTo>
                    <a:pt x="178" y="738"/>
                    <a:pt x="178" y="738"/>
                    <a:pt x="178" y="738"/>
                  </a:cubicBezTo>
                  <a:cubicBezTo>
                    <a:pt x="310" y="722"/>
                    <a:pt x="310" y="722"/>
                    <a:pt x="310" y="722"/>
                  </a:cubicBezTo>
                  <a:cubicBezTo>
                    <a:pt x="356" y="658"/>
                    <a:pt x="356" y="658"/>
                    <a:pt x="356" y="658"/>
                  </a:cubicBezTo>
                  <a:cubicBezTo>
                    <a:pt x="344" y="608"/>
                    <a:pt x="344" y="608"/>
                    <a:pt x="344" y="608"/>
                  </a:cubicBezTo>
                  <a:cubicBezTo>
                    <a:pt x="374" y="574"/>
                    <a:pt x="374" y="574"/>
                    <a:pt x="374" y="574"/>
                  </a:cubicBezTo>
                  <a:cubicBezTo>
                    <a:pt x="374" y="496"/>
                    <a:pt x="374" y="496"/>
                    <a:pt x="374" y="496"/>
                  </a:cubicBezTo>
                  <a:cubicBezTo>
                    <a:pt x="356" y="464"/>
                    <a:pt x="356" y="464"/>
                    <a:pt x="356" y="464"/>
                  </a:cubicBezTo>
                  <a:cubicBezTo>
                    <a:pt x="420" y="360"/>
                    <a:pt x="420" y="360"/>
                    <a:pt x="420" y="360"/>
                  </a:cubicBezTo>
                  <a:cubicBezTo>
                    <a:pt x="382" y="326"/>
                    <a:pt x="382" y="326"/>
                    <a:pt x="382" y="326"/>
                  </a:cubicBezTo>
                  <a:cubicBezTo>
                    <a:pt x="384" y="274"/>
                    <a:pt x="384" y="274"/>
                    <a:pt x="384" y="274"/>
                  </a:cubicBezTo>
                  <a:cubicBezTo>
                    <a:pt x="334" y="262"/>
                    <a:pt x="334" y="262"/>
                    <a:pt x="334" y="262"/>
                  </a:cubicBezTo>
                  <a:cubicBezTo>
                    <a:pt x="330" y="208"/>
                    <a:pt x="330" y="208"/>
                    <a:pt x="330" y="208"/>
                  </a:cubicBezTo>
                  <a:cubicBezTo>
                    <a:pt x="290" y="170"/>
                    <a:pt x="290" y="170"/>
                    <a:pt x="290" y="170"/>
                  </a:cubicBezTo>
                  <a:cubicBezTo>
                    <a:pt x="288" y="128"/>
                    <a:pt x="288" y="128"/>
                    <a:pt x="288" y="128"/>
                  </a:cubicBezTo>
                  <a:cubicBezTo>
                    <a:pt x="254" y="108"/>
                    <a:pt x="254" y="108"/>
                    <a:pt x="254" y="108"/>
                  </a:cubicBezTo>
                  <a:cubicBezTo>
                    <a:pt x="268" y="86"/>
                    <a:pt x="268" y="86"/>
                    <a:pt x="268" y="86"/>
                  </a:cubicBezTo>
                  <a:cubicBezTo>
                    <a:pt x="268" y="86"/>
                    <a:pt x="240" y="64"/>
                    <a:pt x="220" y="38"/>
                  </a:cubicBezTo>
                  <a:close/>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2" name="Freeform 34">
              <a:extLst>
                <a:ext uri="{FF2B5EF4-FFF2-40B4-BE49-F238E27FC236}">
                  <a16:creationId xmlns:a16="http://schemas.microsoft.com/office/drawing/2014/main" id="{49689540-2B11-3341-9470-BFFBCAE2FBB7}"/>
                </a:ext>
              </a:extLst>
            </p:cNvPr>
            <p:cNvSpPr>
              <a:spLocks/>
            </p:cNvSpPr>
            <p:nvPr/>
          </p:nvSpPr>
          <p:spPr bwMode="auto">
            <a:xfrm>
              <a:off x="631825" y="163513"/>
              <a:ext cx="627062" cy="738187"/>
            </a:xfrm>
            <a:custGeom>
              <a:avLst/>
              <a:gdLst>
                <a:gd name="T0" fmla="*/ 395 w 395"/>
                <a:gd name="T1" fmla="*/ 403 h 465"/>
                <a:gd name="T2" fmla="*/ 288 w 395"/>
                <a:gd name="T3" fmla="*/ 380 h 465"/>
                <a:gd name="T4" fmla="*/ 169 w 395"/>
                <a:gd name="T5" fmla="*/ 465 h 465"/>
                <a:gd name="T6" fmla="*/ 110 w 395"/>
                <a:gd name="T7" fmla="*/ 429 h 465"/>
                <a:gd name="T8" fmla="*/ 110 w 395"/>
                <a:gd name="T9" fmla="*/ 194 h 465"/>
                <a:gd name="T10" fmla="*/ 133 w 395"/>
                <a:gd name="T11" fmla="*/ 0 h 465"/>
                <a:gd name="T12" fmla="*/ 0 w 395"/>
                <a:gd name="T13" fmla="*/ 71 h 465"/>
                <a:gd name="T14" fmla="*/ 24 w 395"/>
                <a:gd name="T15" fmla="*/ 194 h 465"/>
                <a:gd name="T16" fmla="*/ 110 w 395"/>
                <a:gd name="T17" fmla="*/ 194 h 465"/>
                <a:gd name="T18" fmla="*/ 214 w 395"/>
                <a:gd name="T19" fmla="*/ 16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465">
                  <a:moveTo>
                    <a:pt x="395" y="403"/>
                  </a:moveTo>
                  <a:lnTo>
                    <a:pt x="288" y="380"/>
                  </a:lnTo>
                  <a:lnTo>
                    <a:pt x="169" y="465"/>
                  </a:lnTo>
                  <a:lnTo>
                    <a:pt x="110" y="429"/>
                  </a:lnTo>
                  <a:lnTo>
                    <a:pt x="110" y="194"/>
                  </a:lnTo>
                  <a:lnTo>
                    <a:pt x="133" y="0"/>
                  </a:lnTo>
                  <a:lnTo>
                    <a:pt x="0" y="71"/>
                  </a:lnTo>
                  <a:lnTo>
                    <a:pt x="24" y="194"/>
                  </a:lnTo>
                  <a:lnTo>
                    <a:pt x="110" y="194"/>
                  </a:lnTo>
                  <a:lnTo>
                    <a:pt x="214" y="1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3" name="Freeform 35">
              <a:extLst>
                <a:ext uri="{FF2B5EF4-FFF2-40B4-BE49-F238E27FC236}">
                  <a16:creationId xmlns:a16="http://schemas.microsoft.com/office/drawing/2014/main" id="{5415BD50-8C56-6B41-97DC-885575C698E9}"/>
                </a:ext>
              </a:extLst>
            </p:cNvPr>
            <p:cNvSpPr>
              <a:spLocks/>
            </p:cNvSpPr>
            <p:nvPr/>
          </p:nvSpPr>
          <p:spPr bwMode="auto">
            <a:xfrm>
              <a:off x="496888" y="471488"/>
              <a:ext cx="173037" cy="125412"/>
            </a:xfrm>
            <a:custGeom>
              <a:avLst/>
              <a:gdLst>
                <a:gd name="T0" fmla="*/ 0 w 109"/>
                <a:gd name="T1" fmla="*/ 43 h 79"/>
                <a:gd name="T2" fmla="*/ 61 w 109"/>
                <a:gd name="T3" fmla="*/ 79 h 79"/>
                <a:gd name="T4" fmla="*/ 109 w 109"/>
                <a:gd name="T5" fmla="*/ 0 h 79"/>
              </a:gdLst>
              <a:ahLst/>
              <a:cxnLst>
                <a:cxn ang="0">
                  <a:pos x="T0" y="T1"/>
                </a:cxn>
                <a:cxn ang="0">
                  <a:pos x="T2" y="T3"/>
                </a:cxn>
                <a:cxn ang="0">
                  <a:pos x="T4" y="T5"/>
                </a:cxn>
              </a:cxnLst>
              <a:rect l="0" t="0" r="r" b="b"/>
              <a:pathLst>
                <a:path w="109" h="79">
                  <a:moveTo>
                    <a:pt x="0" y="43"/>
                  </a:moveTo>
                  <a:lnTo>
                    <a:pt x="61" y="79"/>
                  </a:lnTo>
                  <a:lnTo>
                    <a:pt x="10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4" name="Freeform 36">
              <a:extLst>
                <a:ext uri="{FF2B5EF4-FFF2-40B4-BE49-F238E27FC236}">
                  <a16:creationId xmlns:a16="http://schemas.microsoft.com/office/drawing/2014/main" id="{F3E000EF-0C47-1947-90EC-425127C3A73A}"/>
                </a:ext>
              </a:extLst>
            </p:cNvPr>
            <p:cNvSpPr>
              <a:spLocks/>
            </p:cNvSpPr>
            <p:nvPr/>
          </p:nvSpPr>
          <p:spPr bwMode="auto">
            <a:xfrm>
              <a:off x="442913" y="596900"/>
              <a:ext cx="150812" cy="225425"/>
            </a:xfrm>
            <a:custGeom>
              <a:avLst/>
              <a:gdLst>
                <a:gd name="T0" fmla="*/ 95 w 95"/>
                <a:gd name="T1" fmla="*/ 0 h 142"/>
                <a:gd name="T2" fmla="*/ 95 w 95"/>
                <a:gd name="T3" fmla="*/ 142 h 142"/>
                <a:gd name="T4" fmla="*/ 0 w 95"/>
                <a:gd name="T5" fmla="*/ 92 h 142"/>
              </a:gdLst>
              <a:ahLst/>
              <a:cxnLst>
                <a:cxn ang="0">
                  <a:pos x="T0" y="T1"/>
                </a:cxn>
                <a:cxn ang="0">
                  <a:pos x="T2" y="T3"/>
                </a:cxn>
                <a:cxn ang="0">
                  <a:pos x="T4" y="T5"/>
                </a:cxn>
              </a:cxnLst>
              <a:rect l="0" t="0" r="r" b="b"/>
              <a:pathLst>
                <a:path w="95" h="142">
                  <a:moveTo>
                    <a:pt x="95" y="0"/>
                  </a:moveTo>
                  <a:lnTo>
                    <a:pt x="95" y="142"/>
                  </a:lnTo>
                  <a:lnTo>
                    <a:pt x="0" y="9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5" name="Freeform 37">
              <a:extLst>
                <a:ext uri="{FF2B5EF4-FFF2-40B4-BE49-F238E27FC236}">
                  <a16:creationId xmlns:a16="http://schemas.microsoft.com/office/drawing/2014/main" id="{6298A6C8-1797-A741-9069-D65917D61974}"/>
                </a:ext>
              </a:extLst>
            </p:cNvPr>
            <p:cNvSpPr>
              <a:spLocks/>
            </p:cNvSpPr>
            <p:nvPr/>
          </p:nvSpPr>
          <p:spPr bwMode="auto">
            <a:xfrm>
              <a:off x="360363" y="822325"/>
              <a:ext cx="271462" cy="219075"/>
            </a:xfrm>
            <a:custGeom>
              <a:avLst/>
              <a:gdLst>
                <a:gd name="T0" fmla="*/ 147 w 171"/>
                <a:gd name="T1" fmla="*/ 0 h 138"/>
                <a:gd name="T2" fmla="*/ 171 w 171"/>
                <a:gd name="T3" fmla="*/ 138 h 138"/>
                <a:gd name="T4" fmla="*/ 0 w 171"/>
                <a:gd name="T5" fmla="*/ 26 h 138"/>
              </a:gdLst>
              <a:ahLst/>
              <a:cxnLst>
                <a:cxn ang="0">
                  <a:pos x="T0" y="T1"/>
                </a:cxn>
                <a:cxn ang="0">
                  <a:pos x="T2" y="T3"/>
                </a:cxn>
                <a:cxn ang="0">
                  <a:pos x="T4" y="T5"/>
                </a:cxn>
              </a:cxnLst>
              <a:rect l="0" t="0" r="r" b="b"/>
              <a:pathLst>
                <a:path w="171" h="138">
                  <a:moveTo>
                    <a:pt x="147" y="0"/>
                  </a:moveTo>
                  <a:lnTo>
                    <a:pt x="171" y="138"/>
                  </a:lnTo>
                  <a:lnTo>
                    <a:pt x="0" y="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6" name="Freeform 38">
              <a:extLst>
                <a:ext uri="{FF2B5EF4-FFF2-40B4-BE49-F238E27FC236}">
                  <a16:creationId xmlns:a16="http://schemas.microsoft.com/office/drawing/2014/main" id="{AAA1083E-0984-B440-8AAF-9CAC6B808DE1}"/>
                </a:ext>
              </a:extLst>
            </p:cNvPr>
            <p:cNvSpPr>
              <a:spLocks/>
            </p:cNvSpPr>
            <p:nvPr/>
          </p:nvSpPr>
          <p:spPr bwMode="auto">
            <a:xfrm>
              <a:off x="360363" y="844550"/>
              <a:ext cx="446087" cy="196850"/>
            </a:xfrm>
            <a:custGeom>
              <a:avLst/>
              <a:gdLst>
                <a:gd name="T0" fmla="*/ 0 w 281"/>
                <a:gd name="T1" fmla="*/ 98 h 124"/>
                <a:gd name="T2" fmla="*/ 171 w 281"/>
                <a:gd name="T3" fmla="*/ 124 h 124"/>
                <a:gd name="T4" fmla="*/ 281 w 281"/>
                <a:gd name="T5" fmla="*/ 0 h 124"/>
              </a:gdLst>
              <a:ahLst/>
              <a:cxnLst>
                <a:cxn ang="0">
                  <a:pos x="T0" y="T1"/>
                </a:cxn>
                <a:cxn ang="0">
                  <a:pos x="T2" y="T3"/>
                </a:cxn>
                <a:cxn ang="0">
                  <a:pos x="T4" y="T5"/>
                </a:cxn>
              </a:cxnLst>
              <a:rect l="0" t="0" r="r" b="b"/>
              <a:pathLst>
                <a:path w="281" h="124">
                  <a:moveTo>
                    <a:pt x="0" y="98"/>
                  </a:moveTo>
                  <a:lnTo>
                    <a:pt x="171" y="124"/>
                  </a:lnTo>
                  <a:lnTo>
                    <a:pt x="28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7" name="Freeform 39">
              <a:extLst>
                <a:ext uri="{FF2B5EF4-FFF2-40B4-BE49-F238E27FC236}">
                  <a16:creationId xmlns:a16="http://schemas.microsoft.com/office/drawing/2014/main" id="{A7DFD9E2-2FD5-AB4A-87AA-9950257C52CD}"/>
                </a:ext>
              </a:extLst>
            </p:cNvPr>
            <p:cNvSpPr>
              <a:spLocks/>
            </p:cNvSpPr>
            <p:nvPr/>
          </p:nvSpPr>
          <p:spPr bwMode="auto">
            <a:xfrm>
              <a:off x="157163" y="901700"/>
              <a:ext cx="742950" cy="828675"/>
            </a:xfrm>
            <a:custGeom>
              <a:avLst/>
              <a:gdLst>
                <a:gd name="T0" fmla="*/ 299 w 468"/>
                <a:gd name="T1" fmla="*/ 88 h 522"/>
                <a:gd name="T2" fmla="*/ 347 w 468"/>
                <a:gd name="T3" fmla="*/ 147 h 522"/>
                <a:gd name="T4" fmla="*/ 382 w 468"/>
                <a:gd name="T5" fmla="*/ 190 h 522"/>
                <a:gd name="T6" fmla="*/ 468 w 468"/>
                <a:gd name="T7" fmla="*/ 0 h 522"/>
                <a:gd name="T8" fmla="*/ 347 w 468"/>
                <a:gd name="T9" fmla="*/ 147 h 522"/>
                <a:gd name="T10" fmla="*/ 166 w 468"/>
                <a:gd name="T11" fmla="*/ 363 h 522"/>
                <a:gd name="T12" fmla="*/ 164 w 468"/>
                <a:gd name="T13" fmla="*/ 368 h 522"/>
                <a:gd name="T14" fmla="*/ 28 w 468"/>
                <a:gd name="T15" fmla="*/ 289 h 522"/>
                <a:gd name="T16" fmla="*/ 299 w 468"/>
                <a:gd name="T17" fmla="*/ 88 h 522"/>
                <a:gd name="T18" fmla="*/ 166 w 468"/>
                <a:gd name="T19" fmla="*/ 363 h 522"/>
                <a:gd name="T20" fmla="*/ 164 w 468"/>
                <a:gd name="T21" fmla="*/ 368 h 522"/>
                <a:gd name="T22" fmla="*/ 0 w 468"/>
                <a:gd name="T23"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522">
                  <a:moveTo>
                    <a:pt x="299" y="88"/>
                  </a:moveTo>
                  <a:lnTo>
                    <a:pt x="347" y="147"/>
                  </a:lnTo>
                  <a:lnTo>
                    <a:pt x="382" y="190"/>
                  </a:lnTo>
                  <a:lnTo>
                    <a:pt x="468" y="0"/>
                  </a:lnTo>
                  <a:lnTo>
                    <a:pt x="347" y="147"/>
                  </a:lnTo>
                  <a:lnTo>
                    <a:pt x="166" y="363"/>
                  </a:lnTo>
                  <a:lnTo>
                    <a:pt x="164" y="368"/>
                  </a:lnTo>
                  <a:lnTo>
                    <a:pt x="28" y="289"/>
                  </a:lnTo>
                  <a:lnTo>
                    <a:pt x="299" y="88"/>
                  </a:lnTo>
                  <a:lnTo>
                    <a:pt x="166" y="363"/>
                  </a:lnTo>
                  <a:lnTo>
                    <a:pt x="164" y="368"/>
                  </a:lnTo>
                  <a:lnTo>
                    <a:pt x="0" y="52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8" name="Line 40">
              <a:extLst>
                <a:ext uri="{FF2B5EF4-FFF2-40B4-BE49-F238E27FC236}">
                  <a16:creationId xmlns:a16="http://schemas.microsoft.com/office/drawing/2014/main" id="{68B4B42B-A365-604A-977A-35E53305A63D}"/>
                </a:ext>
              </a:extLst>
            </p:cNvPr>
            <p:cNvSpPr>
              <a:spLocks noChangeShapeType="1"/>
            </p:cNvSpPr>
            <p:nvPr/>
          </p:nvSpPr>
          <p:spPr bwMode="auto">
            <a:xfrm>
              <a:off x="1168400" y="2182813"/>
              <a:ext cx="188912" cy="3159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9" name="Freeform 41">
              <a:extLst>
                <a:ext uri="{FF2B5EF4-FFF2-40B4-BE49-F238E27FC236}">
                  <a16:creationId xmlns:a16="http://schemas.microsoft.com/office/drawing/2014/main" id="{589268CC-F174-984C-B0AC-1F1C923C6200}"/>
                </a:ext>
              </a:extLst>
            </p:cNvPr>
            <p:cNvSpPr>
              <a:spLocks/>
            </p:cNvSpPr>
            <p:nvPr/>
          </p:nvSpPr>
          <p:spPr bwMode="auto">
            <a:xfrm>
              <a:off x="417513" y="1462088"/>
              <a:ext cx="750887" cy="720725"/>
            </a:xfrm>
            <a:custGeom>
              <a:avLst/>
              <a:gdLst>
                <a:gd name="T0" fmla="*/ 0 w 473"/>
                <a:gd name="T1" fmla="*/ 0 h 454"/>
                <a:gd name="T2" fmla="*/ 2 w 473"/>
                <a:gd name="T3" fmla="*/ 10 h 454"/>
                <a:gd name="T4" fmla="*/ 2 w 473"/>
                <a:gd name="T5" fmla="*/ 10 h 454"/>
                <a:gd name="T6" fmla="*/ 2 w 473"/>
                <a:gd name="T7" fmla="*/ 12 h 454"/>
                <a:gd name="T8" fmla="*/ 50 w 473"/>
                <a:gd name="T9" fmla="*/ 204 h 454"/>
                <a:gd name="T10" fmla="*/ 333 w 473"/>
                <a:gd name="T11" fmla="*/ 219 h 454"/>
                <a:gd name="T12" fmla="*/ 468 w 473"/>
                <a:gd name="T13" fmla="*/ 444 h 454"/>
                <a:gd name="T14" fmla="*/ 473 w 473"/>
                <a:gd name="T15" fmla="*/ 454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54">
                  <a:moveTo>
                    <a:pt x="0" y="0"/>
                  </a:moveTo>
                  <a:lnTo>
                    <a:pt x="2" y="10"/>
                  </a:lnTo>
                  <a:lnTo>
                    <a:pt x="2" y="10"/>
                  </a:lnTo>
                  <a:lnTo>
                    <a:pt x="2" y="12"/>
                  </a:lnTo>
                  <a:lnTo>
                    <a:pt x="50" y="204"/>
                  </a:lnTo>
                  <a:lnTo>
                    <a:pt x="333" y="219"/>
                  </a:lnTo>
                  <a:lnTo>
                    <a:pt x="468" y="444"/>
                  </a:lnTo>
                  <a:lnTo>
                    <a:pt x="473" y="4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0" name="Freeform 42">
              <a:extLst>
                <a:ext uri="{FF2B5EF4-FFF2-40B4-BE49-F238E27FC236}">
                  <a16:creationId xmlns:a16="http://schemas.microsoft.com/office/drawing/2014/main" id="{041AB439-F5A1-3F43-9E44-0A51F0D5BBAA}"/>
                </a:ext>
              </a:extLst>
            </p:cNvPr>
            <p:cNvSpPr>
              <a:spLocks/>
            </p:cNvSpPr>
            <p:nvPr/>
          </p:nvSpPr>
          <p:spPr bwMode="auto">
            <a:xfrm>
              <a:off x="442913" y="2166938"/>
              <a:ext cx="717550" cy="395287"/>
            </a:xfrm>
            <a:custGeom>
              <a:avLst/>
              <a:gdLst>
                <a:gd name="T0" fmla="*/ 452 w 452"/>
                <a:gd name="T1" fmla="*/ 0 h 249"/>
                <a:gd name="T2" fmla="*/ 167 w 452"/>
                <a:gd name="T3" fmla="*/ 157 h 249"/>
                <a:gd name="T4" fmla="*/ 0 w 452"/>
                <a:gd name="T5" fmla="*/ 249 h 249"/>
              </a:gdLst>
              <a:ahLst/>
              <a:cxnLst>
                <a:cxn ang="0">
                  <a:pos x="T0" y="T1"/>
                </a:cxn>
                <a:cxn ang="0">
                  <a:pos x="T2" y="T3"/>
                </a:cxn>
                <a:cxn ang="0">
                  <a:pos x="T4" y="T5"/>
                </a:cxn>
              </a:cxnLst>
              <a:rect l="0" t="0" r="r" b="b"/>
              <a:pathLst>
                <a:path w="452" h="249">
                  <a:moveTo>
                    <a:pt x="452" y="0"/>
                  </a:moveTo>
                  <a:lnTo>
                    <a:pt x="167" y="157"/>
                  </a:lnTo>
                  <a:lnTo>
                    <a:pt x="0" y="24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1" name="Freeform 43">
              <a:extLst>
                <a:ext uri="{FF2B5EF4-FFF2-40B4-BE49-F238E27FC236}">
                  <a16:creationId xmlns:a16="http://schemas.microsoft.com/office/drawing/2014/main" id="{032CB4A9-66CC-224C-93D5-30CDF040BE89}"/>
                </a:ext>
              </a:extLst>
            </p:cNvPr>
            <p:cNvSpPr>
              <a:spLocks/>
            </p:cNvSpPr>
            <p:nvPr/>
          </p:nvSpPr>
          <p:spPr bwMode="auto">
            <a:xfrm>
              <a:off x="179388" y="1785938"/>
              <a:ext cx="1003300" cy="954087"/>
            </a:xfrm>
            <a:custGeom>
              <a:avLst/>
              <a:gdLst>
                <a:gd name="T0" fmla="*/ 632 w 632"/>
                <a:gd name="T1" fmla="*/ 601 h 601"/>
                <a:gd name="T2" fmla="*/ 333 w 632"/>
                <a:gd name="T3" fmla="*/ 397 h 601"/>
                <a:gd name="T4" fmla="*/ 0 w 632"/>
                <a:gd name="T5" fmla="*/ 174 h 601"/>
                <a:gd name="T6" fmla="*/ 200 w 632"/>
                <a:gd name="T7" fmla="*/ 0 h 601"/>
              </a:gdLst>
              <a:ahLst/>
              <a:cxnLst>
                <a:cxn ang="0">
                  <a:pos x="T0" y="T1"/>
                </a:cxn>
                <a:cxn ang="0">
                  <a:pos x="T2" y="T3"/>
                </a:cxn>
                <a:cxn ang="0">
                  <a:pos x="T4" y="T5"/>
                </a:cxn>
                <a:cxn ang="0">
                  <a:pos x="T6" y="T7"/>
                </a:cxn>
              </a:cxnLst>
              <a:rect l="0" t="0" r="r" b="b"/>
              <a:pathLst>
                <a:path w="632" h="601">
                  <a:moveTo>
                    <a:pt x="632" y="601"/>
                  </a:moveTo>
                  <a:lnTo>
                    <a:pt x="333" y="397"/>
                  </a:lnTo>
                  <a:lnTo>
                    <a:pt x="0" y="174"/>
                  </a:lnTo>
                  <a:lnTo>
                    <a:pt x="20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2" name="Freeform 44">
              <a:extLst>
                <a:ext uri="{FF2B5EF4-FFF2-40B4-BE49-F238E27FC236}">
                  <a16:creationId xmlns:a16="http://schemas.microsoft.com/office/drawing/2014/main" id="{8CACCF1F-258C-2641-A2A1-7C5F052D0983}"/>
                </a:ext>
              </a:extLst>
            </p:cNvPr>
            <p:cNvSpPr>
              <a:spLocks/>
            </p:cNvSpPr>
            <p:nvPr/>
          </p:nvSpPr>
          <p:spPr bwMode="auto">
            <a:xfrm>
              <a:off x="946150" y="1530350"/>
              <a:ext cx="411162" cy="779462"/>
            </a:xfrm>
            <a:custGeom>
              <a:avLst/>
              <a:gdLst>
                <a:gd name="T0" fmla="*/ 0 w 259"/>
                <a:gd name="T1" fmla="*/ 176 h 491"/>
                <a:gd name="T2" fmla="*/ 135 w 259"/>
                <a:gd name="T3" fmla="*/ 0 h 491"/>
                <a:gd name="T4" fmla="*/ 259 w 259"/>
                <a:gd name="T5" fmla="*/ 150 h 491"/>
                <a:gd name="T6" fmla="*/ 140 w 259"/>
                <a:gd name="T7" fmla="*/ 411 h 491"/>
                <a:gd name="T8" fmla="*/ 140 w 259"/>
                <a:gd name="T9" fmla="*/ 411 h 491"/>
                <a:gd name="T10" fmla="*/ 230 w 259"/>
                <a:gd name="T11" fmla="*/ 491 h 491"/>
              </a:gdLst>
              <a:ahLst/>
              <a:cxnLst>
                <a:cxn ang="0">
                  <a:pos x="T0" y="T1"/>
                </a:cxn>
                <a:cxn ang="0">
                  <a:pos x="T2" y="T3"/>
                </a:cxn>
                <a:cxn ang="0">
                  <a:pos x="T4" y="T5"/>
                </a:cxn>
                <a:cxn ang="0">
                  <a:pos x="T6" y="T7"/>
                </a:cxn>
                <a:cxn ang="0">
                  <a:pos x="T8" y="T9"/>
                </a:cxn>
                <a:cxn ang="0">
                  <a:pos x="T10" y="T11"/>
                </a:cxn>
              </a:cxnLst>
              <a:rect l="0" t="0" r="r" b="b"/>
              <a:pathLst>
                <a:path w="259" h="491">
                  <a:moveTo>
                    <a:pt x="0" y="176"/>
                  </a:moveTo>
                  <a:lnTo>
                    <a:pt x="135" y="0"/>
                  </a:lnTo>
                  <a:lnTo>
                    <a:pt x="259" y="150"/>
                  </a:lnTo>
                  <a:lnTo>
                    <a:pt x="140" y="411"/>
                  </a:lnTo>
                  <a:lnTo>
                    <a:pt x="140" y="411"/>
                  </a:lnTo>
                  <a:lnTo>
                    <a:pt x="230" y="49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3" name="Freeform 45">
              <a:extLst>
                <a:ext uri="{FF2B5EF4-FFF2-40B4-BE49-F238E27FC236}">
                  <a16:creationId xmlns:a16="http://schemas.microsoft.com/office/drawing/2014/main" id="{C0114248-CC39-564E-8F23-567D9A6A3D78}"/>
                </a:ext>
              </a:extLst>
            </p:cNvPr>
            <p:cNvSpPr>
              <a:spLocks/>
            </p:cNvSpPr>
            <p:nvPr/>
          </p:nvSpPr>
          <p:spPr bwMode="auto">
            <a:xfrm>
              <a:off x="1096963" y="1247775"/>
              <a:ext cx="357187" cy="282575"/>
            </a:xfrm>
            <a:custGeom>
              <a:avLst/>
              <a:gdLst>
                <a:gd name="T0" fmla="*/ 40 w 225"/>
                <a:gd name="T1" fmla="*/ 178 h 178"/>
                <a:gd name="T2" fmla="*/ 0 w 225"/>
                <a:gd name="T3" fmla="*/ 43 h 178"/>
                <a:gd name="T4" fmla="*/ 225 w 225"/>
                <a:gd name="T5" fmla="*/ 0 h 178"/>
              </a:gdLst>
              <a:ahLst/>
              <a:cxnLst>
                <a:cxn ang="0">
                  <a:pos x="T0" y="T1"/>
                </a:cxn>
                <a:cxn ang="0">
                  <a:pos x="T2" y="T3"/>
                </a:cxn>
                <a:cxn ang="0">
                  <a:pos x="T4" y="T5"/>
                </a:cxn>
              </a:cxnLst>
              <a:rect l="0" t="0" r="r" b="b"/>
              <a:pathLst>
                <a:path w="225" h="178">
                  <a:moveTo>
                    <a:pt x="40" y="178"/>
                  </a:moveTo>
                  <a:lnTo>
                    <a:pt x="0" y="43"/>
                  </a:lnTo>
                  <a:lnTo>
                    <a:pt x="225"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4" name="Line 46">
              <a:extLst>
                <a:ext uri="{FF2B5EF4-FFF2-40B4-BE49-F238E27FC236}">
                  <a16:creationId xmlns:a16="http://schemas.microsoft.com/office/drawing/2014/main" id="{6299120A-BD34-2E4D-ADDF-04B4DAF5C10A}"/>
                </a:ext>
              </a:extLst>
            </p:cNvPr>
            <p:cNvSpPr>
              <a:spLocks noChangeShapeType="1"/>
            </p:cNvSpPr>
            <p:nvPr/>
          </p:nvSpPr>
          <p:spPr bwMode="auto">
            <a:xfrm flipV="1">
              <a:off x="1096963" y="1006475"/>
              <a:ext cx="176212" cy="2905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5" name="Freeform 47">
              <a:extLst>
                <a:ext uri="{FF2B5EF4-FFF2-40B4-BE49-F238E27FC236}">
                  <a16:creationId xmlns:a16="http://schemas.microsoft.com/office/drawing/2014/main" id="{DD9D632A-B57B-F84E-A16D-F510240D0B2C}"/>
                </a:ext>
              </a:extLst>
            </p:cNvPr>
            <p:cNvSpPr>
              <a:spLocks/>
            </p:cNvSpPr>
            <p:nvPr/>
          </p:nvSpPr>
          <p:spPr bwMode="auto">
            <a:xfrm>
              <a:off x="417513" y="1203325"/>
              <a:ext cx="679450" cy="282575"/>
            </a:xfrm>
            <a:custGeom>
              <a:avLst/>
              <a:gdLst>
                <a:gd name="T0" fmla="*/ 428 w 428"/>
                <a:gd name="T1" fmla="*/ 71 h 178"/>
                <a:gd name="T2" fmla="*/ 425 w 428"/>
                <a:gd name="T3" fmla="*/ 71 h 178"/>
                <a:gd name="T4" fmla="*/ 218 w 428"/>
                <a:gd name="T5" fmla="*/ 0 h 178"/>
                <a:gd name="T6" fmla="*/ 2 w 428"/>
                <a:gd name="T7" fmla="*/ 175 h 178"/>
                <a:gd name="T8" fmla="*/ 0 w 428"/>
                <a:gd name="T9" fmla="*/ 178 h 178"/>
              </a:gdLst>
              <a:ahLst/>
              <a:cxnLst>
                <a:cxn ang="0">
                  <a:pos x="T0" y="T1"/>
                </a:cxn>
                <a:cxn ang="0">
                  <a:pos x="T2" y="T3"/>
                </a:cxn>
                <a:cxn ang="0">
                  <a:pos x="T4" y="T5"/>
                </a:cxn>
                <a:cxn ang="0">
                  <a:pos x="T6" y="T7"/>
                </a:cxn>
                <a:cxn ang="0">
                  <a:pos x="T8" y="T9"/>
                </a:cxn>
              </a:cxnLst>
              <a:rect l="0" t="0" r="r" b="b"/>
              <a:pathLst>
                <a:path w="428" h="178">
                  <a:moveTo>
                    <a:pt x="428" y="71"/>
                  </a:moveTo>
                  <a:lnTo>
                    <a:pt x="425" y="71"/>
                  </a:lnTo>
                  <a:lnTo>
                    <a:pt x="218" y="0"/>
                  </a:lnTo>
                  <a:lnTo>
                    <a:pt x="2" y="175"/>
                  </a:lnTo>
                  <a:lnTo>
                    <a:pt x="0" y="1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grpSp>
      <p:sp>
        <p:nvSpPr>
          <p:cNvPr id="56" name="Rectangle 55">
            <a:extLst>
              <a:ext uri="{FF2B5EF4-FFF2-40B4-BE49-F238E27FC236}">
                <a16:creationId xmlns:a16="http://schemas.microsoft.com/office/drawing/2014/main" id="{26F2BC80-B49D-A94C-B4F9-662287138985}"/>
              </a:ext>
            </a:extLst>
          </p:cNvPr>
          <p:cNvSpPr/>
          <p:nvPr/>
        </p:nvSpPr>
        <p:spPr>
          <a:xfrm>
            <a:off x="47759" y="3130988"/>
            <a:ext cx="12188825" cy="3752890"/>
          </a:xfrm>
          <a:prstGeom prst="rect">
            <a:avLst/>
          </a:prstGeom>
          <a:gradFill flip="none" rotWithShape="1">
            <a:gsLst>
              <a:gs pos="100000">
                <a:schemeClr val="accent5">
                  <a:lumMod val="20000"/>
                  <a:lumOff val="80000"/>
                </a:schemeClr>
              </a:gs>
              <a:gs pos="0">
                <a:schemeClr val="accent5">
                  <a:lumMod val="7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latin typeface="Open Sans Light" panose="020B0306030504020204" pitchFamily="34" charset="0"/>
            </a:endParaRPr>
          </a:p>
        </p:txBody>
      </p:sp>
      <p:cxnSp>
        <p:nvCxnSpPr>
          <p:cNvPr id="58" name="Straight Connector 57">
            <a:extLst>
              <a:ext uri="{FF2B5EF4-FFF2-40B4-BE49-F238E27FC236}">
                <a16:creationId xmlns:a16="http://schemas.microsoft.com/office/drawing/2014/main" id="{7E99AE61-DD96-8047-85BE-26D2EB4054F9}"/>
              </a:ext>
            </a:extLst>
          </p:cNvPr>
          <p:cNvCxnSpPr>
            <a:cxnSpLocks/>
          </p:cNvCxnSpPr>
          <p:nvPr/>
        </p:nvCxnSpPr>
        <p:spPr>
          <a:xfrm>
            <a:off x="2071379" y="6589607"/>
            <a:ext cx="2959409" cy="0"/>
          </a:xfrm>
          <a:prstGeom prst="line">
            <a:avLst/>
          </a:prstGeom>
          <a:ln w="38100"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Down Arrow 58">
            <a:extLst>
              <a:ext uri="{FF2B5EF4-FFF2-40B4-BE49-F238E27FC236}">
                <a16:creationId xmlns:a16="http://schemas.microsoft.com/office/drawing/2014/main" id="{1FF67E9E-8331-D14E-ACC0-3AEA7DEEEF9C}"/>
              </a:ext>
            </a:extLst>
          </p:cNvPr>
          <p:cNvSpPr/>
          <p:nvPr/>
        </p:nvSpPr>
        <p:spPr>
          <a:xfrm>
            <a:off x="4866285" y="2161084"/>
            <a:ext cx="359671" cy="91295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Open Sans Light" panose="020B0306030504020204" pitchFamily="34" charset="0"/>
            </a:endParaRPr>
          </a:p>
        </p:txBody>
      </p:sp>
      <p:sp>
        <p:nvSpPr>
          <p:cNvPr id="60" name="Down Arrow 59">
            <a:extLst>
              <a:ext uri="{FF2B5EF4-FFF2-40B4-BE49-F238E27FC236}">
                <a16:creationId xmlns:a16="http://schemas.microsoft.com/office/drawing/2014/main" id="{82421A54-7BF6-1E4F-9899-F081864AFE95}"/>
              </a:ext>
            </a:extLst>
          </p:cNvPr>
          <p:cNvSpPr/>
          <p:nvPr/>
        </p:nvSpPr>
        <p:spPr>
          <a:xfrm flipV="1">
            <a:off x="4866285" y="1571359"/>
            <a:ext cx="359671" cy="58972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Open Sans Light" panose="020B0306030504020204" pitchFamily="34" charset="0"/>
            </a:endParaRPr>
          </a:p>
        </p:txBody>
      </p:sp>
      <p:sp>
        <p:nvSpPr>
          <p:cNvPr id="61" name="Down Arrow 60">
            <a:extLst>
              <a:ext uri="{FF2B5EF4-FFF2-40B4-BE49-F238E27FC236}">
                <a16:creationId xmlns:a16="http://schemas.microsoft.com/office/drawing/2014/main" id="{559DB9EB-458B-214D-9821-EACAC877F80D}"/>
              </a:ext>
            </a:extLst>
          </p:cNvPr>
          <p:cNvSpPr/>
          <p:nvPr/>
        </p:nvSpPr>
        <p:spPr>
          <a:xfrm>
            <a:off x="4866285" y="4161208"/>
            <a:ext cx="359671" cy="236572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Open Sans Light" panose="020B0306030504020204" pitchFamily="34" charset="0"/>
            </a:endParaRPr>
          </a:p>
        </p:txBody>
      </p:sp>
      <p:sp>
        <p:nvSpPr>
          <p:cNvPr id="62" name="Down Arrow 61">
            <a:extLst>
              <a:ext uri="{FF2B5EF4-FFF2-40B4-BE49-F238E27FC236}">
                <a16:creationId xmlns:a16="http://schemas.microsoft.com/office/drawing/2014/main" id="{E6DD55BD-69CF-AE4B-8F93-9C9763C9A6EE}"/>
              </a:ext>
            </a:extLst>
          </p:cNvPr>
          <p:cNvSpPr/>
          <p:nvPr/>
        </p:nvSpPr>
        <p:spPr>
          <a:xfrm flipV="1">
            <a:off x="4866285" y="3136711"/>
            <a:ext cx="359671" cy="161171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Open Sans Light" panose="020B0306030504020204" pitchFamily="34" charset="0"/>
            </a:endParaRPr>
          </a:p>
        </p:txBody>
      </p:sp>
      <p:sp>
        <p:nvSpPr>
          <p:cNvPr id="96" name="TextBox 95">
            <a:extLst>
              <a:ext uri="{FF2B5EF4-FFF2-40B4-BE49-F238E27FC236}">
                <a16:creationId xmlns:a16="http://schemas.microsoft.com/office/drawing/2014/main" id="{705AE927-C87E-0842-9588-D92D7A162C9A}"/>
              </a:ext>
            </a:extLst>
          </p:cNvPr>
          <p:cNvSpPr txBox="1"/>
          <p:nvPr/>
        </p:nvSpPr>
        <p:spPr>
          <a:xfrm>
            <a:off x="5641694" y="1500373"/>
            <a:ext cx="4365298" cy="584775"/>
          </a:xfrm>
          <a:prstGeom prst="rect">
            <a:avLst/>
          </a:prstGeom>
          <a:noFill/>
        </p:spPr>
        <p:txBody>
          <a:bodyPr wrap="none" rtlCol="0" anchor="ctr" anchorCtr="0">
            <a:spAutoFit/>
          </a:bodyPr>
          <a:lstStyle/>
          <a:p>
            <a:r>
              <a:rPr lang="en-GB" sz="3200" b="1" dirty="0">
                <a:solidFill>
                  <a:schemeClr val="tx2"/>
                </a:solidFill>
                <a:ea typeface="Open Sans" panose="020B0606030504020204" pitchFamily="34" charset="0"/>
                <a:cs typeface="Open Sans" panose="020B0606030504020204" pitchFamily="34" charset="0"/>
              </a:rPr>
              <a:t>S</a:t>
            </a:r>
            <a:r>
              <a:rPr lang="en-US" sz="3200" b="1" dirty="0" err="1">
                <a:solidFill>
                  <a:schemeClr val="tx2"/>
                </a:solidFill>
                <a:ea typeface="Open Sans" panose="020B0606030504020204" pitchFamily="34" charset="0"/>
                <a:cs typeface="Open Sans" panose="020B0606030504020204" pitchFamily="34" charset="0"/>
              </a:rPr>
              <a:t>ocio</a:t>
            </a:r>
            <a:r>
              <a:rPr lang="en-US" sz="3200" b="1" dirty="0">
                <a:solidFill>
                  <a:schemeClr val="tx2"/>
                </a:solidFill>
                <a:ea typeface="Open Sans" panose="020B0606030504020204" pitchFamily="34" charset="0"/>
                <a:cs typeface="Open Sans" panose="020B0606030504020204" pitchFamily="34" charset="0"/>
              </a:rPr>
              <a:t>-economic system</a:t>
            </a:r>
          </a:p>
        </p:txBody>
      </p:sp>
      <p:sp>
        <p:nvSpPr>
          <p:cNvPr id="97" name="Subtitle 2">
            <a:extLst>
              <a:ext uri="{FF2B5EF4-FFF2-40B4-BE49-F238E27FC236}">
                <a16:creationId xmlns:a16="http://schemas.microsoft.com/office/drawing/2014/main" id="{81284590-43F2-BB48-BD20-BDB43B4B9D51}"/>
              </a:ext>
            </a:extLst>
          </p:cNvPr>
          <p:cNvSpPr txBox="1">
            <a:spLocks/>
          </p:cNvSpPr>
          <p:nvPr/>
        </p:nvSpPr>
        <p:spPr>
          <a:xfrm>
            <a:off x="5225956" y="1938983"/>
            <a:ext cx="6918285" cy="112547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2200" dirty="0">
                <a:solidFill>
                  <a:schemeClr val="tx1"/>
                </a:solidFill>
                <a:latin typeface="+mn-lt"/>
              </a:rPr>
              <a:t>Interaction between the social and economic activities of countries, communities and individuals. All economic activities that involves people require an element of care </a:t>
            </a:r>
            <a:endParaRPr lang="en-US" sz="2200" dirty="0">
              <a:solidFill>
                <a:schemeClr val="tx1"/>
              </a:solidFill>
              <a:latin typeface="+mn-lt"/>
              <a:ea typeface="Open Sans Light" panose="020B0306030504020204" pitchFamily="34" charset="0"/>
              <a:cs typeface="Open Sans Light" panose="020B0306030504020204" pitchFamily="34" charset="0"/>
            </a:endParaRPr>
          </a:p>
        </p:txBody>
      </p:sp>
      <p:sp>
        <p:nvSpPr>
          <p:cNvPr id="98" name="TextBox 97">
            <a:extLst>
              <a:ext uri="{FF2B5EF4-FFF2-40B4-BE49-F238E27FC236}">
                <a16:creationId xmlns:a16="http://schemas.microsoft.com/office/drawing/2014/main" id="{97ED394F-CB3A-DC4E-9A7B-95F1C4F32E86}"/>
              </a:ext>
            </a:extLst>
          </p:cNvPr>
          <p:cNvSpPr txBox="1"/>
          <p:nvPr/>
        </p:nvSpPr>
        <p:spPr>
          <a:xfrm>
            <a:off x="4866284" y="3415092"/>
            <a:ext cx="7472336" cy="584775"/>
          </a:xfrm>
          <a:prstGeom prst="rect">
            <a:avLst/>
          </a:prstGeom>
          <a:noFill/>
        </p:spPr>
        <p:txBody>
          <a:bodyPr wrap="square" rtlCol="0" anchor="ctr" anchorCtr="0">
            <a:spAutoFit/>
          </a:bodyPr>
          <a:lstStyle/>
          <a:p>
            <a:r>
              <a:rPr lang="en-US" sz="3200" b="1" dirty="0">
                <a:solidFill>
                  <a:srgbClr val="000000"/>
                </a:solidFill>
                <a:ea typeface="Open Sans" panose="020B0606030504020204" pitchFamily="34" charset="0"/>
                <a:cs typeface="Open Sans" panose="020B0606030504020204" pitchFamily="34" charset="0"/>
              </a:rPr>
              <a:t>Care supports the socioeconomic system</a:t>
            </a:r>
          </a:p>
        </p:txBody>
      </p:sp>
      <p:sp>
        <p:nvSpPr>
          <p:cNvPr id="99" name="Subtitle 2">
            <a:extLst>
              <a:ext uri="{FF2B5EF4-FFF2-40B4-BE49-F238E27FC236}">
                <a16:creationId xmlns:a16="http://schemas.microsoft.com/office/drawing/2014/main" id="{74C3F5CC-4135-BA41-8C85-36B00965DADD}"/>
              </a:ext>
            </a:extLst>
          </p:cNvPr>
          <p:cNvSpPr txBox="1">
            <a:spLocks/>
          </p:cNvSpPr>
          <p:nvPr/>
        </p:nvSpPr>
        <p:spPr>
          <a:xfrm>
            <a:off x="5584980" y="4101303"/>
            <a:ext cx="6559261" cy="216158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2800" dirty="0">
                <a:solidFill>
                  <a:srgbClr val="000000"/>
                </a:solidFill>
                <a:latin typeface="+mn-lt"/>
              </a:rPr>
              <a:t>Care is the base of development. But this base frequently remains invisible and is not granted the priority it deserves. That is why we say that care is the base of the iceberg</a:t>
            </a:r>
          </a:p>
          <a:p>
            <a:pPr algn="just">
              <a:lnSpc>
                <a:spcPts val="1750"/>
              </a:lnSpc>
            </a:pPr>
            <a:endParaRPr lang="en-US" dirty="0">
              <a:solidFill>
                <a:srgbClr val="000000"/>
              </a:solidFill>
              <a:latin typeface="+mn-lt"/>
              <a:ea typeface="Open Sans Light" panose="020B0306030504020204" pitchFamily="34" charset="0"/>
              <a:cs typeface="Open Sans Light" panose="020B0306030504020204" pitchFamily="34" charset="0"/>
            </a:endParaRPr>
          </a:p>
        </p:txBody>
      </p:sp>
      <p:sp>
        <p:nvSpPr>
          <p:cNvPr id="100" name="TextBox 99">
            <a:extLst>
              <a:ext uri="{FF2B5EF4-FFF2-40B4-BE49-F238E27FC236}">
                <a16:creationId xmlns:a16="http://schemas.microsoft.com/office/drawing/2014/main" id="{88BB071E-4D09-744D-A084-4BCE0529B826}"/>
              </a:ext>
            </a:extLst>
          </p:cNvPr>
          <p:cNvSpPr txBox="1"/>
          <p:nvPr/>
        </p:nvSpPr>
        <p:spPr>
          <a:xfrm>
            <a:off x="3776537" y="1867525"/>
            <a:ext cx="814647" cy="461665"/>
          </a:xfrm>
          <a:prstGeom prst="rect">
            <a:avLst/>
          </a:prstGeom>
          <a:noFill/>
        </p:spPr>
        <p:txBody>
          <a:bodyPr wrap="none" rtlCol="0">
            <a:spAutoFit/>
          </a:bodyPr>
          <a:lstStyle/>
          <a:p>
            <a:pPr algn="r"/>
            <a:r>
              <a:rPr lang="en-US" sz="2400" b="1" dirty="0">
                <a:latin typeface="Open Sans" panose="020B0606030504020204" pitchFamily="34" charset="0"/>
                <a:ea typeface="Open Sans" panose="020B0606030504020204" pitchFamily="34" charset="0"/>
                <a:cs typeface="Open Sans" panose="020B0606030504020204" pitchFamily="34" charset="0"/>
              </a:rPr>
              <a:t>25%</a:t>
            </a:r>
          </a:p>
        </p:txBody>
      </p:sp>
      <p:sp>
        <p:nvSpPr>
          <p:cNvPr id="101" name="TextBox 100">
            <a:extLst>
              <a:ext uri="{FF2B5EF4-FFF2-40B4-BE49-F238E27FC236}">
                <a16:creationId xmlns:a16="http://schemas.microsoft.com/office/drawing/2014/main" id="{505BFF92-5C6E-674C-B32D-7985570B8835}"/>
              </a:ext>
            </a:extLst>
          </p:cNvPr>
          <p:cNvSpPr txBox="1"/>
          <p:nvPr/>
        </p:nvSpPr>
        <p:spPr>
          <a:xfrm>
            <a:off x="3982506" y="4415445"/>
            <a:ext cx="720069" cy="461665"/>
          </a:xfrm>
          <a:prstGeom prst="rect">
            <a:avLst/>
          </a:prstGeom>
          <a:noFill/>
        </p:spPr>
        <p:txBody>
          <a:bodyPr wrap="none" rtlCol="0">
            <a:spAutoFit/>
          </a:bodyPr>
          <a:lstStyle/>
          <a:p>
            <a:pPr algn="r"/>
            <a:r>
              <a:rPr lang="en-US" sz="2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63" name="Title 1">
            <a:extLst>
              <a:ext uri="{FF2B5EF4-FFF2-40B4-BE49-F238E27FC236}">
                <a16:creationId xmlns:a16="http://schemas.microsoft.com/office/drawing/2014/main" id="{36C6CE55-3D72-DEBF-C887-125E89116BA5}"/>
              </a:ext>
            </a:extLst>
          </p:cNvPr>
          <p:cNvSpPr txBox="1">
            <a:spLocks/>
          </p:cNvSpPr>
          <p:nvPr/>
        </p:nvSpPr>
        <p:spPr>
          <a:xfrm>
            <a:off x="299545" y="207897"/>
            <a:ext cx="1154035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A care sensitive approach: a bottom-up perspective </a:t>
            </a:r>
            <a:endParaRPr lang="en-US" b="1" dirty="0"/>
          </a:p>
        </p:txBody>
      </p:sp>
    </p:spTree>
    <p:extLst>
      <p:ext uri="{BB962C8B-B14F-4D97-AF65-F5344CB8AC3E}">
        <p14:creationId xmlns:p14="http://schemas.microsoft.com/office/powerpoint/2010/main" val="260214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A4F590A-BC6D-634A-A0E7-E84D6B39C9D9}"/>
              </a:ext>
            </a:extLst>
          </p:cNvPr>
          <p:cNvSpPr>
            <a:spLocks noGrp="1"/>
          </p:cNvSpPr>
          <p:nvPr>
            <p:ph type="ctrTitle"/>
          </p:nvPr>
        </p:nvSpPr>
        <p:spPr/>
        <p:txBody>
          <a:bodyPr>
            <a:normAutofit fontScale="90000"/>
          </a:bodyPr>
          <a:lstStyle/>
          <a:p>
            <a:br>
              <a:rPr lang="en-GB" sz="6000" dirty="0">
                <a:solidFill>
                  <a:schemeClr val="bg1"/>
                </a:solidFill>
              </a:rPr>
            </a:br>
            <a:r>
              <a:rPr lang="en-GB" sz="6000" dirty="0">
                <a:solidFill>
                  <a:schemeClr val="bg1"/>
                </a:solidFill>
              </a:rPr>
              <a:t>How to measure the care economy?</a:t>
            </a:r>
            <a:br>
              <a:rPr lang="en-GB" sz="6000" dirty="0">
                <a:solidFill>
                  <a:schemeClr val="bg1"/>
                </a:solidFill>
              </a:rPr>
            </a:br>
            <a:endParaRPr lang="en-GB" dirty="0"/>
          </a:p>
        </p:txBody>
      </p:sp>
    </p:spTree>
    <p:extLst>
      <p:ext uri="{BB962C8B-B14F-4D97-AF65-F5344CB8AC3E}">
        <p14:creationId xmlns:p14="http://schemas.microsoft.com/office/powerpoint/2010/main" val="146826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8BAC336F-8A3A-AC4C-9095-1C70A68B199C}"/>
              </a:ext>
            </a:extLst>
          </p:cNvPr>
          <p:cNvGraphicFramePr>
            <a:graphicFrameLocks noGrp="1"/>
          </p:cNvGraphicFramePr>
          <p:nvPr>
            <p:ph idx="1"/>
          </p:nvPr>
        </p:nvGraphicFramePr>
        <p:xfrm>
          <a:off x="3868738" y="350196"/>
          <a:ext cx="7315200" cy="5634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6">
            <a:extLst>
              <a:ext uri="{FF2B5EF4-FFF2-40B4-BE49-F238E27FC236}">
                <a16:creationId xmlns:a16="http://schemas.microsoft.com/office/drawing/2014/main" id="{6D2D435F-8AF0-5D43-86C8-182BC94FA3F0}"/>
              </a:ext>
            </a:extLst>
          </p:cNvPr>
          <p:cNvSpPr>
            <a:spLocks noGrp="1"/>
          </p:cNvSpPr>
          <p:nvPr>
            <p:ph type="title"/>
          </p:nvPr>
        </p:nvSpPr>
        <p:spPr/>
        <p:txBody>
          <a:bodyPr/>
          <a:lstStyle/>
          <a:p>
            <a:r>
              <a:rPr lang="en-GB" dirty="0"/>
              <a:t>The care economy can be compared with an iceberg or a pyramid</a:t>
            </a:r>
          </a:p>
        </p:txBody>
      </p:sp>
    </p:spTree>
    <p:extLst>
      <p:ext uri="{BB962C8B-B14F-4D97-AF65-F5344CB8AC3E}">
        <p14:creationId xmlns:p14="http://schemas.microsoft.com/office/powerpoint/2010/main" val="350197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9BEE66-A1EC-2F4F-8110-32CC507D27B3}"/>
              </a:ext>
            </a:extLst>
          </p:cNvPr>
          <p:cNvSpPr>
            <a:spLocks noGrp="1"/>
          </p:cNvSpPr>
          <p:nvPr>
            <p:ph type="title"/>
          </p:nvPr>
        </p:nvSpPr>
        <p:spPr/>
        <p:txBody>
          <a:bodyPr/>
          <a:lstStyle/>
          <a:p>
            <a:r>
              <a:rPr lang="en-GB" dirty="0"/>
              <a:t>Building the pyramid for Kenya</a:t>
            </a:r>
          </a:p>
        </p:txBody>
      </p:sp>
      <p:sp>
        <p:nvSpPr>
          <p:cNvPr id="3" name="Espace réservé du contenu 2">
            <a:extLst>
              <a:ext uri="{FF2B5EF4-FFF2-40B4-BE49-F238E27FC236}">
                <a16:creationId xmlns:a16="http://schemas.microsoft.com/office/drawing/2014/main" id="{0BE61705-5BE8-E247-AD8F-5BAA755AE95F}"/>
              </a:ext>
            </a:extLst>
          </p:cNvPr>
          <p:cNvSpPr>
            <a:spLocks noGrp="1"/>
          </p:cNvSpPr>
          <p:nvPr>
            <p:ph idx="1"/>
          </p:nvPr>
        </p:nvSpPr>
        <p:spPr>
          <a:xfrm>
            <a:off x="3657600" y="528639"/>
            <a:ext cx="8086725" cy="6143624"/>
          </a:xfrm>
        </p:spPr>
        <p:txBody>
          <a:bodyPr>
            <a:normAutofit/>
          </a:bodyPr>
          <a:lstStyle/>
          <a:p>
            <a:r>
              <a:rPr lang="en-GB" sz="2400" dirty="0"/>
              <a:t>According to the time-use survey 2021, women spend 281 minutes per day in unpaid domestic and care work, and men 60 minutes</a:t>
            </a:r>
          </a:p>
          <a:p>
            <a:r>
              <a:rPr lang="en-GB" sz="2400" dirty="0"/>
              <a:t>These figures can be converted in full-time equivalent workers over a year, by dividing by 60 minutes, then multiplying by 365 days and by the number of individuals in the age group (15+), then dividing by 26 workdays a month and by 11 months of work per year: total unpaid work is equivalent to 13,365,161 workers (to be compared with 17,187,670 workers in the economy (77.8%))</a:t>
            </a:r>
          </a:p>
          <a:p>
            <a:r>
              <a:rPr lang="en-GB" sz="2400" dirty="0"/>
              <a:t>For the same year, some 1.374.000 workers were employed in the care sectors or as care workers in the non care sectors, among whom some 365,000 domestic workers</a:t>
            </a:r>
          </a:p>
          <a:p>
            <a:r>
              <a:rPr lang="en-GB" sz="2400" dirty="0"/>
              <a:t>Taking into account simultaneous activities, it is some 937,463 full-time equivalent workers that should be added for supervisory care</a:t>
            </a:r>
          </a:p>
        </p:txBody>
      </p:sp>
    </p:spTree>
    <p:extLst>
      <p:ext uri="{BB962C8B-B14F-4D97-AF65-F5344CB8AC3E}">
        <p14:creationId xmlns:p14="http://schemas.microsoft.com/office/powerpoint/2010/main" val="98503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8BAC336F-8A3A-AC4C-9095-1C70A68B199C}"/>
              </a:ext>
            </a:extLst>
          </p:cNvPr>
          <p:cNvGraphicFramePr>
            <a:graphicFrameLocks noGrp="1"/>
          </p:cNvGraphicFramePr>
          <p:nvPr>
            <p:ph idx="1"/>
            <p:extLst>
              <p:ext uri="{D42A27DB-BD31-4B8C-83A1-F6EECF244321}">
                <p14:modId xmlns:p14="http://schemas.microsoft.com/office/powerpoint/2010/main" val="1275236616"/>
              </p:ext>
            </p:extLst>
          </p:nvPr>
        </p:nvGraphicFramePr>
        <p:xfrm>
          <a:off x="3579779" y="0"/>
          <a:ext cx="8190689" cy="6645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6">
            <a:extLst>
              <a:ext uri="{FF2B5EF4-FFF2-40B4-BE49-F238E27FC236}">
                <a16:creationId xmlns:a16="http://schemas.microsoft.com/office/drawing/2014/main" id="{6D2D435F-8AF0-5D43-86C8-182BC94FA3F0}"/>
              </a:ext>
            </a:extLst>
          </p:cNvPr>
          <p:cNvSpPr>
            <a:spLocks noGrp="1"/>
          </p:cNvSpPr>
          <p:nvPr>
            <p:ph type="title"/>
          </p:nvPr>
        </p:nvSpPr>
        <p:spPr/>
        <p:txBody>
          <a:bodyPr/>
          <a:lstStyle/>
          <a:p>
            <a:r>
              <a:rPr lang="en-GB" dirty="0"/>
              <a:t>The pyramid of the care economy in Kenya (2021)</a:t>
            </a:r>
          </a:p>
        </p:txBody>
      </p:sp>
      <p:sp>
        <p:nvSpPr>
          <p:cNvPr id="3" name="Flèche vers la droite 2">
            <a:extLst>
              <a:ext uri="{FF2B5EF4-FFF2-40B4-BE49-F238E27FC236}">
                <a16:creationId xmlns:a16="http://schemas.microsoft.com/office/drawing/2014/main" id="{6D291B99-E591-0543-855D-5D15C1BC7763}"/>
              </a:ext>
            </a:extLst>
          </p:cNvPr>
          <p:cNvSpPr/>
          <p:nvPr/>
        </p:nvSpPr>
        <p:spPr>
          <a:xfrm>
            <a:off x="3579780" y="3429000"/>
            <a:ext cx="1653702" cy="713232"/>
          </a:xfrm>
          <a:prstGeom prst="rightArrow">
            <a:avLst>
              <a:gd name="adj1" fmla="val 6605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90.7 % of the iceberg</a:t>
            </a:r>
          </a:p>
        </p:txBody>
      </p:sp>
      <p:sp>
        <p:nvSpPr>
          <p:cNvPr id="4" name="Flèche vers la gauche 3">
            <a:extLst>
              <a:ext uri="{FF2B5EF4-FFF2-40B4-BE49-F238E27FC236}">
                <a16:creationId xmlns:a16="http://schemas.microsoft.com/office/drawing/2014/main" id="{104B2C48-5B08-C048-867F-E53566A0E1F7}"/>
              </a:ext>
            </a:extLst>
          </p:cNvPr>
          <p:cNvSpPr/>
          <p:nvPr/>
        </p:nvSpPr>
        <p:spPr>
          <a:xfrm>
            <a:off x="9358009" y="73930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6.8%</a:t>
            </a:r>
          </a:p>
        </p:txBody>
      </p:sp>
      <p:sp>
        <p:nvSpPr>
          <p:cNvPr id="6" name="Flèche vers la gauche 5">
            <a:extLst>
              <a:ext uri="{FF2B5EF4-FFF2-40B4-BE49-F238E27FC236}">
                <a16:creationId xmlns:a16="http://schemas.microsoft.com/office/drawing/2014/main" id="{383B857B-74A3-1B49-B919-3B4323189539}"/>
              </a:ext>
            </a:extLst>
          </p:cNvPr>
          <p:cNvSpPr/>
          <p:nvPr/>
        </p:nvSpPr>
        <p:spPr>
          <a:xfrm>
            <a:off x="9766570" y="225681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2.5 %</a:t>
            </a:r>
          </a:p>
        </p:txBody>
      </p:sp>
      <p:sp>
        <p:nvSpPr>
          <p:cNvPr id="8" name="Signalisation droite 7">
            <a:extLst>
              <a:ext uri="{FF2B5EF4-FFF2-40B4-BE49-F238E27FC236}">
                <a16:creationId xmlns:a16="http://schemas.microsoft.com/office/drawing/2014/main" id="{5A6BC8E3-F346-C647-B662-F6BA0C64F024}"/>
              </a:ext>
            </a:extLst>
          </p:cNvPr>
          <p:cNvSpPr/>
          <p:nvPr/>
        </p:nvSpPr>
        <p:spPr>
          <a:xfrm rot="2700120">
            <a:off x="3991885" y="1750967"/>
            <a:ext cx="1454613" cy="9524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total, 80% women</a:t>
            </a:r>
          </a:p>
        </p:txBody>
      </p:sp>
    </p:spTree>
    <p:extLst>
      <p:ext uri="{BB962C8B-B14F-4D97-AF65-F5344CB8AC3E}">
        <p14:creationId xmlns:p14="http://schemas.microsoft.com/office/powerpoint/2010/main" val="11513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Lst>
  </p:timing>
</p:sld>
</file>

<file path=ppt/theme/theme1.xml><?xml version="1.0" encoding="utf-8"?>
<a:theme xmlns:a="http://schemas.openxmlformats.org/drawingml/2006/main" name="Cadre">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{E0AC339D-4E69-8D4C-B23B-D5AC003D93C2}tf10001124</Template>
  <TotalTime>18027</TotalTime>
  <Words>1826</Words>
  <Application>Microsoft Office PowerPoint</Application>
  <PresentationFormat>Widescreen</PresentationFormat>
  <Paragraphs>334</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Cambria</vt:lpstr>
      <vt:lpstr>Corbel</vt:lpstr>
      <vt:lpstr>Open Sans</vt:lpstr>
      <vt:lpstr>Open Sans Light</vt:lpstr>
      <vt:lpstr>Wingdings 2</vt:lpstr>
      <vt:lpstr>Cadre</vt:lpstr>
      <vt:lpstr>How do we measure the care economy and how are those measurements used for policy decisions ?</vt:lpstr>
      <vt:lpstr>Outline</vt:lpstr>
      <vt:lpstr>What is the care economy?</vt:lpstr>
      <vt:lpstr>The three components of the care economy</vt:lpstr>
      <vt:lpstr>PowerPoint Presentation</vt:lpstr>
      <vt:lpstr> How to measure the care economy? </vt:lpstr>
      <vt:lpstr>The care economy can be compared with an iceberg or a pyramid</vt:lpstr>
      <vt:lpstr>Building the pyramid for Kenya</vt:lpstr>
      <vt:lpstr>The pyramid of the care economy in Kenya (2021)</vt:lpstr>
      <vt:lpstr>Supervisory care</vt:lpstr>
      <vt:lpstr>The pyramid of the care economy in Kenya (2021) with supervisory care</vt:lpstr>
      <vt:lpstr>An overview of time use surveys in Africa</vt:lpstr>
      <vt:lpstr>Countries with full diary time-use surveys and countries with partial data collection on time use</vt:lpstr>
      <vt:lpstr>Some major findings of time use surveys in Africa</vt:lpstr>
      <vt:lpstr>Time spent by women and men in unpaid and paid work in Africa</vt:lpstr>
      <vt:lpstr>Women’s and men’s share of unpaid work in Africa</vt:lpstr>
      <vt:lpstr>Satellite accounts of household production</vt:lpstr>
      <vt:lpstr>Examples of estimates of unpaid work in proportion of GDP (26 countries)  (in italics: estimates based on minimum  salary)  Source: Charmes (2019)</vt:lpstr>
      <vt:lpstr>Discrepancies between official and own estimates of the share of the unpaid care economy in the extended GDP</vt:lpstr>
      <vt:lpstr>Comparison of estimates of household production as a percentage of extended GDP in 4 African countries</vt:lpstr>
      <vt:lpstr>How do we use those measurements for policy decisions?</vt:lpstr>
      <vt:lpstr>The care economy is embedded into the 5 R strategy</vt:lpstr>
      <vt:lpstr>Main uses of time-use surveys within the conceptual framework of the 5R  (1)</vt:lpstr>
      <vt:lpstr>Main uses of time-use surveys within the conceptual framework of the 5R  (2)</vt:lpstr>
      <vt:lpstr>Main uses of time-use surveys within the conceptual framework of the 5R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informal economy: What is it? Where does it come from? How big is it? Why is it growing? How to tackle with it?</dc:title>
  <dc:creator>Jacques Charmes</dc:creator>
  <cp:lastModifiedBy>Pamela Nabukhonzo</cp:lastModifiedBy>
  <cp:revision>175</cp:revision>
  <dcterms:created xsi:type="dcterms:W3CDTF">2022-03-18T10:01:42Z</dcterms:created>
  <dcterms:modified xsi:type="dcterms:W3CDTF">2023-11-09T15:40:29Z</dcterms:modified>
</cp:coreProperties>
</file>