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84" r:id="rId3"/>
    <p:sldId id="294" r:id="rId4"/>
    <p:sldId id="27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CC"/>
    <a:srgbClr val="FF0066"/>
    <a:srgbClr val="3399FF"/>
    <a:srgbClr val="0033CC"/>
    <a:srgbClr val="99FFCC"/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83269-FCC4-4776-98F7-5280F049866B}" v="28" dt="2023-11-04T18:43:50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1546" autoAdjust="0"/>
  </p:normalViewPr>
  <p:slideViewPr>
    <p:cSldViewPr snapToGrid="0">
      <p:cViewPr varScale="1">
        <p:scale>
          <a:sx n="75" d="100"/>
          <a:sy n="75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neDrive\Documents\Bureau%20&#233;tat%20civil%20et%20projections%20d&#233;mographiques\ONUFemmes\WOMANCOUNT1\My%20activities\Enqu&#234;te%20Emploi%20temps\Resultats\tableaux&amp;dispatch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33182215238831E-2"/>
          <c:y val="3.2358913861590476E-2"/>
          <c:w val="0.97034111014052726"/>
          <c:h val="0.68544078191366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milieu!$B$27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milieu!$C$25:$F$26</c:f>
              <c:multiLvlStrCache>
                <c:ptCount val="4"/>
                <c:lvl>
                  <c:pt idx="0">
                    <c:v>Urbain</c:v>
                  </c:pt>
                  <c:pt idx="1">
                    <c:v>Rural</c:v>
                  </c:pt>
                  <c:pt idx="2">
                    <c:v>Urbain</c:v>
                  </c:pt>
                  <c:pt idx="3">
                    <c:v>Rural</c:v>
                  </c:pt>
                </c:lvl>
                <c:lvl>
                  <c:pt idx="0">
                    <c:v>Activités rémunérées</c:v>
                  </c:pt>
                  <c:pt idx="2">
                    <c:v>Activités non rémunérées</c:v>
                  </c:pt>
                </c:lvl>
              </c:multiLvlStrCache>
            </c:multiLvlStrRef>
          </c:cat>
          <c:val>
            <c:numRef>
              <c:f>milieu!$C$27:$F$27</c:f>
              <c:numCache>
                <c:formatCode>0.00</c:formatCode>
                <c:ptCount val="4"/>
                <c:pt idx="0">
                  <c:v>4.666666666666667</c:v>
                </c:pt>
                <c:pt idx="1">
                  <c:v>3.7017944335937498</c:v>
                </c:pt>
                <c:pt idx="2">
                  <c:v>0.9</c:v>
                </c:pt>
                <c:pt idx="3">
                  <c:v>3.3410097757975259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6-411A-B6E2-16444AA99350}"/>
            </c:ext>
          </c:extLst>
        </c:ser>
        <c:ser>
          <c:idx val="1"/>
          <c:order val="1"/>
          <c:tx>
            <c:strRef>
              <c:f>milieu!$B$28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milieu!$C$25:$F$26</c:f>
              <c:multiLvlStrCache>
                <c:ptCount val="4"/>
                <c:lvl>
                  <c:pt idx="0">
                    <c:v>Urbain</c:v>
                  </c:pt>
                  <c:pt idx="1">
                    <c:v>Rural</c:v>
                  </c:pt>
                  <c:pt idx="2">
                    <c:v>Urbain</c:v>
                  </c:pt>
                  <c:pt idx="3">
                    <c:v>Rural</c:v>
                  </c:pt>
                </c:lvl>
                <c:lvl>
                  <c:pt idx="0">
                    <c:v>Activités rémunérées</c:v>
                  </c:pt>
                  <c:pt idx="2">
                    <c:v>Activités non rémunérées</c:v>
                  </c:pt>
                </c:lvl>
              </c:multiLvlStrCache>
            </c:multiLvlStrRef>
          </c:cat>
          <c:val>
            <c:numRef>
              <c:f>milieu!$C$28:$F$28</c:f>
              <c:numCache>
                <c:formatCode>0.00</c:formatCode>
                <c:ptCount val="4"/>
                <c:pt idx="0">
                  <c:v>2.4166666666666665</c:v>
                </c:pt>
                <c:pt idx="1">
                  <c:v>1.3591983795166016</c:v>
                </c:pt>
                <c:pt idx="2">
                  <c:v>4.05</c:v>
                </c:pt>
                <c:pt idx="3">
                  <c:v>6.0423288981119789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6-411A-B6E2-16444AA99350}"/>
            </c:ext>
          </c:extLst>
        </c:ser>
        <c:ser>
          <c:idx val="2"/>
          <c:order val="2"/>
          <c:tx>
            <c:strRef>
              <c:f>milieu!$B$29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milieu!$C$25:$F$26</c:f>
              <c:multiLvlStrCache>
                <c:ptCount val="4"/>
                <c:lvl>
                  <c:pt idx="0">
                    <c:v>Urbain</c:v>
                  </c:pt>
                  <c:pt idx="1">
                    <c:v>Rural</c:v>
                  </c:pt>
                  <c:pt idx="2">
                    <c:v>Urbain</c:v>
                  </c:pt>
                  <c:pt idx="3">
                    <c:v>Rural</c:v>
                  </c:pt>
                </c:lvl>
                <c:lvl>
                  <c:pt idx="0">
                    <c:v>Activités rémunérées</c:v>
                  </c:pt>
                  <c:pt idx="2">
                    <c:v>Activités non rémunérées</c:v>
                  </c:pt>
                </c:lvl>
              </c:multiLvlStrCache>
            </c:multiLvlStrRef>
          </c:cat>
          <c:val>
            <c:numRef>
              <c:f>milieu!$C$29:$F$29</c:f>
              <c:numCache>
                <c:formatCode>0.00</c:formatCode>
                <c:ptCount val="4"/>
                <c:pt idx="0">
                  <c:v>3.5166666666666666</c:v>
                </c:pt>
                <c:pt idx="1">
                  <c:v>2.4531288146972656</c:v>
                </c:pt>
                <c:pt idx="2">
                  <c:v>2.5</c:v>
                </c:pt>
                <c:pt idx="3">
                  <c:v>4.780884297688802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6-411A-B6E2-16444AA99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36324336"/>
        <c:axId val="-1736316176"/>
      </c:barChart>
      <c:catAx>
        <c:axId val="-17363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G"/>
          </a:p>
        </c:txPr>
        <c:crossAx val="-1736316176"/>
        <c:crosses val="autoZero"/>
        <c:auto val="1"/>
        <c:lblAlgn val="ctr"/>
        <c:lblOffset val="100"/>
        <c:noMultiLvlLbl val="0"/>
      </c:catAx>
      <c:valAx>
        <c:axId val="-17363161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173632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G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3784-2ECD-4E79-9C02-3CBE1DD1CC55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6BD0-5AF4-490A-AD66-85AA1688F8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1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BD0-5AF4-490A-AD66-85AA1688F8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20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BD0-5AF4-490A-AD66-85AA1688F8D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8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BD0-5AF4-490A-AD66-85AA1688F8D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9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BD0-5AF4-490A-AD66-85AA1688F8D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57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37DF-5E61-457B-8470-7E9F14CA27BA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03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B6B6-6B94-4F49-BF90-D1D3ECE2E88A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2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A3CB-A724-437A-B03E-E5A6F2A62DBB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8BC-DD6E-44BF-8504-14AD433AFFF6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0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C80D-94C7-43D8-9811-54E5BC031CEB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0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1460-B367-45FD-BA74-973E0845AFB3}" type="datetime1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8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B3F0-A7F6-4269-A8C8-D0B05E1C40AB}" type="datetime1">
              <a:rPr lang="fr-FR" smtClean="0"/>
              <a:t>08/11/2023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53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B818-710C-4755-B1F4-333BD7462471}" type="datetime1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85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36D8-AAB8-4398-88F6-C8BDCAD01003}" type="datetime1">
              <a:rPr lang="fr-FR" smtClean="0"/>
              <a:t>08/11/2023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5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AC-531B-4581-8A59-C3BF3994341F}" type="datetime1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D23-7C87-4FED-AF5B-5E56F4D9FBEF}" type="datetime1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Enquête nationale sur l'Emploi du Temps au Sénégal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97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91DA-CA08-4059-B1B8-D0B011356158}" type="datetime1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Enquête nationale sur l'Emploi du Temps au Sénégal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419B-AEEC-415C-A41F-C35DA2390E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6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5654560" y="1899196"/>
            <a:ext cx="6537440" cy="4958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SN" sz="32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ENQUETE NATIONALE SUR L’EMPLOI DU TEMPS AU SENEGAL (ENETS-2021)</a:t>
            </a:r>
          </a:p>
          <a:p>
            <a:pPr marL="0" indent="0" algn="ctr">
              <a:buNone/>
            </a:pPr>
            <a:endParaRPr lang="fr-SN" sz="32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fr-SN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RESULTATS CLES</a:t>
            </a:r>
          </a:p>
          <a:p>
            <a:pPr marL="0" indent="0" algn="ctr">
              <a:buNone/>
            </a:pPr>
            <a:endParaRPr lang="fr-SN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SN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SN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fr-SN" sz="2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Casablanca, le 8/11/2023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" y="0"/>
            <a:ext cx="5631722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D03DC2-5455-4E59-98C9-70016C3D0A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59" y="2727"/>
            <a:ext cx="1324310" cy="100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6" y="1"/>
            <a:ext cx="2281156" cy="1007952"/>
          </a:xfrm>
          <a:prstGeom prst="rect">
            <a:avLst/>
          </a:prstGeom>
          <a:noFill/>
        </p:spPr>
      </p:pic>
      <p:pic>
        <p:nvPicPr>
          <p:cNvPr id="13" name="Content Placeholder 12" descr="Logo&#10;&#10;Description automatically generated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71" y="-176250"/>
            <a:ext cx="1880057" cy="1289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68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483">
              <a:srgbClr val="C0D9EF"/>
            </a:gs>
            <a:gs pos="50559">
              <a:srgbClr val="CADFF1"/>
            </a:gs>
            <a:gs pos="25867">
              <a:srgbClr val="E0ECF7"/>
            </a:gs>
            <a:gs pos="14356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87079" y="106322"/>
            <a:ext cx="11219121" cy="607831"/>
          </a:xfrm>
          <a:prstGeom prst="round2Diag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3399FF"/>
                </a:solidFill>
                <a:latin typeface="Arial Rounded MT Bold" panose="020F0704030504030204" pitchFamily="34" charset="0"/>
              </a:rPr>
              <a:t>Temps consacré aux types d’activités (heures)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Enquête nationale sur l'Emploi du Temps au Sénégal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3647118" y="6356350"/>
            <a:ext cx="633248" cy="365125"/>
          </a:xfrm>
        </p:spPr>
        <p:txBody>
          <a:bodyPr/>
          <a:lstStyle/>
          <a:p>
            <a:fld id="{DD64419B-AEEC-415C-A41F-C35DA2390E16}" type="slidenum">
              <a:rPr lang="fr-FR" sz="1800" b="1" smtClean="0">
                <a:solidFill>
                  <a:schemeClr val="accent6">
                    <a:lumMod val="75000"/>
                  </a:schemeClr>
                </a:solidFill>
              </a:rPr>
              <a:t>2</a:t>
            </a:fld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 |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D03DC2-5455-4E59-98C9-70016C3D0A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6278036"/>
            <a:ext cx="872365" cy="58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680" y="6356350"/>
            <a:ext cx="2281156" cy="506904"/>
          </a:xfrm>
          <a:prstGeom prst="rect">
            <a:avLst/>
          </a:prstGeom>
          <a:noFill/>
        </p:spPr>
      </p:pic>
      <p:pic>
        <p:nvPicPr>
          <p:cNvPr id="11" name="Picture 12" descr="Logo&#10;&#10;Description automatically generated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74" y="6093637"/>
            <a:ext cx="952928" cy="954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DAB51-8C89-4976-AD4F-D7E4E4A8C195}"/>
              </a:ext>
            </a:extLst>
          </p:cNvPr>
          <p:cNvSpPr txBox="1">
            <a:spLocks/>
          </p:cNvSpPr>
          <p:nvPr/>
        </p:nvSpPr>
        <p:spPr>
          <a:xfrm>
            <a:off x="838200" y="1143000"/>
            <a:ext cx="10292636" cy="5397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0510" y="6272307"/>
            <a:ext cx="12181490" cy="15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2335640894"/>
              </p:ext>
            </p:extLst>
          </p:nvPr>
        </p:nvGraphicFramePr>
        <p:xfrm>
          <a:off x="1061164" y="1773877"/>
          <a:ext cx="9420447" cy="431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3CA26C8-FAD6-BDD9-B337-0758FAE4427D}"/>
              </a:ext>
            </a:extLst>
          </p:cNvPr>
          <p:cNvSpPr/>
          <p:nvPr/>
        </p:nvSpPr>
        <p:spPr>
          <a:xfrm>
            <a:off x="1828395" y="810463"/>
            <a:ext cx="7021285" cy="146957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Activités non rémunérées au niveau national</a:t>
            </a:r>
          </a:p>
          <a:p>
            <a:pPr algn="ctr"/>
            <a:r>
              <a:rPr lang="fr-FR" sz="2400" b="1" dirty="0"/>
              <a:t> </a:t>
            </a:r>
            <a:r>
              <a:rPr lang="fr-FR" sz="2800" b="1" dirty="0"/>
              <a:t>2 h </a:t>
            </a:r>
            <a:endParaRPr lang="fr-FR" sz="2400" b="1" dirty="0"/>
          </a:p>
          <a:p>
            <a:pPr algn="ctr"/>
            <a:endParaRPr lang="en-US" sz="2000" b="1" dirty="0"/>
          </a:p>
        </p:txBody>
      </p:sp>
      <p:pic>
        <p:nvPicPr>
          <p:cNvPr id="6" name="Image 18">
            <a:extLst>
              <a:ext uri="{FF2B5EF4-FFF2-40B4-BE49-F238E27FC236}">
                <a16:creationId xmlns:a16="http://schemas.microsoft.com/office/drawing/2014/main" id="{BAD02B91-0C5A-A269-75EE-801DB09B8E2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0160" y="1523526"/>
            <a:ext cx="381553" cy="527313"/>
          </a:xfrm>
          <a:prstGeom prst="rect">
            <a:avLst/>
          </a:prstGeom>
        </p:spPr>
      </p:pic>
      <p:pic>
        <p:nvPicPr>
          <p:cNvPr id="12" name="Image 17">
            <a:extLst>
              <a:ext uri="{FF2B5EF4-FFF2-40B4-BE49-F238E27FC236}">
                <a16:creationId xmlns:a16="http://schemas.microsoft.com/office/drawing/2014/main" id="{2545458B-C080-5D04-8891-969CDADC4E3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8345" y="1498758"/>
            <a:ext cx="357132" cy="54382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760485-CBF1-E30E-E40E-03962096ECA1}"/>
              </a:ext>
            </a:extLst>
          </p:cNvPr>
          <p:cNvSpPr txBox="1"/>
          <p:nvPr/>
        </p:nvSpPr>
        <p:spPr>
          <a:xfrm>
            <a:off x="6598248" y="148417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5H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139770"/>
            <a:ext cx="10714074" cy="640029"/>
          </a:xfrm>
          <a:prstGeom prst="round2Diag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SN" b="1" dirty="0">
                <a:solidFill>
                  <a:srgbClr val="3399FF"/>
                </a:solidFill>
                <a:latin typeface="Arial Rounded MT Bold" panose="020F0704030504030204" pitchFamily="34" charset="0"/>
              </a:rPr>
              <a:t>Focus sur quelques activités domestiques</a:t>
            </a:r>
            <a:endParaRPr lang="fr-FR" b="1" dirty="0">
              <a:solidFill>
                <a:srgbClr val="3399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511" y="848722"/>
            <a:ext cx="6161690" cy="542358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Hommes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9037" y="848722"/>
            <a:ext cx="6058065" cy="5438705"/>
          </a:xfrm>
          <a:solidFill>
            <a:srgbClr val="FF99CC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Enquête nationale sur l'Emploi du Temps au Sénégal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492103" y="6353793"/>
            <a:ext cx="2743200" cy="365125"/>
          </a:xfrm>
        </p:spPr>
        <p:txBody>
          <a:bodyPr/>
          <a:lstStyle/>
          <a:p>
            <a:fld id="{DD64419B-AEEC-415C-A41F-C35DA2390E16}" type="slidenum">
              <a:rPr lang="fr-FR" sz="1800" b="1" smtClean="0">
                <a:solidFill>
                  <a:schemeClr val="accent6">
                    <a:lumMod val="75000"/>
                  </a:schemeClr>
                </a:solidFill>
              </a:rPr>
              <a:t>3</a:t>
            </a:fld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 |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D03DC2-5455-4E59-98C9-70016C3D0A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6278036"/>
            <a:ext cx="872365" cy="58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364" y="6356350"/>
            <a:ext cx="2256027" cy="506904"/>
          </a:xfrm>
          <a:prstGeom prst="rect">
            <a:avLst/>
          </a:prstGeom>
          <a:noFill/>
        </p:spPr>
      </p:pic>
      <p:pic>
        <p:nvPicPr>
          <p:cNvPr id="11" name="Picture 12" descr="Logo&#10;&#10;Description automatically generated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74" y="6093637"/>
            <a:ext cx="952928" cy="954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DAB51-8C89-4976-AD4F-D7E4E4A8C195}"/>
              </a:ext>
            </a:extLst>
          </p:cNvPr>
          <p:cNvSpPr txBox="1">
            <a:spLocks/>
          </p:cNvSpPr>
          <p:nvPr/>
        </p:nvSpPr>
        <p:spPr>
          <a:xfrm>
            <a:off x="838200" y="1143000"/>
            <a:ext cx="10292636" cy="5397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0510" y="6272307"/>
            <a:ext cx="12181490" cy="15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0391" y="1297361"/>
            <a:ext cx="973926" cy="148305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36" y="1225028"/>
            <a:ext cx="1086979" cy="1502223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1265"/>
              </p:ext>
            </p:extLst>
          </p:nvPr>
        </p:nvGraphicFramePr>
        <p:xfrm>
          <a:off x="1492102" y="1456658"/>
          <a:ext cx="9505504" cy="39497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12605">
                  <a:extLst>
                    <a:ext uri="{9D8B030D-6E8A-4147-A177-3AD203B41FA5}">
                      <a16:colId xmlns:a16="http://schemas.microsoft.com/office/drawing/2014/main" val="1979841014"/>
                    </a:ext>
                  </a:extLst>
                </a:gridCol>
                <a:gridCol w="5964865">
                  <a:extLst>
                    <a:ext uri="{9D8B030D-6E8A-4147-A177-3AD203B41FA5}">
                      <a16:colId xmlns:a16="http://schemas.microsoft.com/office/drawing/2014/main" val="3996302311"/>
                    </a:ext>
                  </a:extLst>
                </a:gridCol>
                <a:gridCol w="1928034">
                  <a:extLst>
                    <a:ext uri="{9D8B030D-6E8A-4147-A177-3AD203B41FA5}">
                      <a16:colId xmlns:a16="http://schemas.microsoft.com/office/drawing/2014/main" val="657094845"/>
                    </a:ext>
                  </a:extLst>
                </a:gridCol>
              </a:tblGrid>
              <a:tr h="627417">
                <a:tc>
                  <a:txBody>
                    <a:bodyPr/>
                    <a:lstStyle/>
                    <a:p>
                      <a:pPr algn="ctr" fontAlgn="ctr"/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 moyen des principales activités domestiques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107499"/>
                  </a:ext>
                </a:extLst>
              </a:tr>
              <a:tr h="6274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Préparation des repas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min, soit 2,2 heures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497106"/>
                  </a:ext>
                </a:extLst>
              </a:tr>
              <a:tr h="6274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Nettoyage, entretien et gestion </a:t>
                      </a:r>
                    </a:p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r>
                        <a:rPr lang="fr-FR" sz="2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logement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43086"/>
                  </a:ext>
                </a:extLst>
              </a:tr>
              <a:tr h="6274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Shopping/ achats pour le logement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33200"/>
                  </a:ext>
                </a:extLst>
              </a:tr>
              <a:tr h="6274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Soins aux enfants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91338"/>
                  </a:ext>
                </a:extLst>
              </a:tr>
              <a:tr h="3450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min, soit </a:t>
                      </a:r>
                    </a:p>
                    <a:p>
                      <a:pPr algn="ctr" fontAlgn="ctr"/>
                      <a:r>
                        <a:rPr lang="fr-FR" sz="2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heures</a:t>
                      </a:r>
                      <a:endParaRPr lang="fr-FR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1005950"/>
                  </a:ext>
                </a:extLst>
              </a:tr>
            </a:tbl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05976" y="2158409"/>
            <a:ext cx="709122" cy="56884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5392" y="2796174"/>
            <a:ext cx="728972" cy="5847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5097" y="3469619"/>
            <a:ext cx="672842" cy="49441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1953" y="4066953"/>
            <a:ext cx="721020" cy="5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1756703"/>
            <a:ext cx="10985938" cy="1445466"/>
          </a:xfrm>
          <a:prstGeom prst="round2Diag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r-SN" sz="5400" b="1" dirty="0">
                <a:solidFill>
                  <a:srgbClr val="3399FF"/>
                </a:solidFill>
                <a:latin typeface="Arial Rounded MT Bold" panose="020F0704030504030204" pitchFamily="34" charset="0"/>
              </a:rPr>
              <a:t>Merci de votre attention</a:t>
            </a:r>
            <a:endParaRPr lang="fr-FR" sz="5400" b="1" dirty="0">
              <a:solidFill>
                <a:srgbClr val="3399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endParaRPr lang="fr-SN" sz="1400" b="1" dirty="0">
              <a:solidFill>
                <a:schemeClr val="accent1"/>
              </a:solidFill>
            </a:endParaRPr>
          </a:p>
          <a:p>
            <a:pPr marL="0" indent="0" algn="just">
              <a:buClr>
                <a:schemeClr val="accent2"/>
              </a:buClr>
              <a:buNone/>
            </a:pPr>
            <a:endParaRPr lang="fr-FR" sz="3200" b="1" dirty="0">
              <a:solidFill>
                <a:schemeClr val="accent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D03DC2-5455-4E59-98C9-70016C3D0A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59" y="3436883"/>
            <a:ext cx="1282101" cy="11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508" y="3588314"/>
            <a:ext cx="3352578" cy="980169"/>
          </a:xfrm>
          <a:prstGeom prst="rect">
            <a:avLst/>
          </a:prstGeom>
          <a:noFill/>
        </p:spPr>
      </p:pic>
      <p:pic>
        <p:nvPicPr>
          <p:cNvPr id="11" name="Picture 12" descr="Logo&#10;&#10;Description automatically generated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40" y="3092211"/>
            <a:ext cx="1400503" cy="18447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DAB51-8C89-4976-AD4F-D7E4E4A8C195}"/>
              </a:ext>
            </a:extLst>
          </p:cNvPr>
          <p:cNvSpPr txBox="1">
            <a:spLocks/>
          </p:cNvSpPr>
          <p:nvPr/>
        </p:nvSpPr>
        <p:spPr>
          <a:xfrm>
            <a:off x="838200" y="1839310"/>
            <a:ext cx="10292636" cy="4700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 </a:t>
            </a:r>
          </a:p>
          <a:p>
            <a:endParaRPr lang="en-US" sz="3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0510" y="6272307"/>
            <a:ext cx="12181490" cy="15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12200</TotalTime>
  <Words>125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Wingdings</vt:lpstr>
      <vt:lpstr>Thème Office</vt:lpstr>
      <vt:lpstr>PowerPoint Presentation</vt:lpstr>
      <vt:lpstr>Temps consacré aux types d’activités (heures)</vt:lpstr>
      <vt:lpstr>Focus sur quelques activités domestiques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Khady Ba FAYE</dc:creator>
  <cp:lastModifiedBy>Pamela Nabukhonzo</cp:lastModifiedBy>
  <cp:revision>115</cp:revision>
  <dcterms:created xsi:type="dcterms:W3CDTF">2022-03-03T15:52:11Z</dcterms:created>
  <dcterms:modified xsi:type="dcterms:W3CDTF">2023-11-08T09:39:44Z</dcterms:modified>
</cp:coreProperties>
</file>