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01" r:id="rId3"/>
    <p:sldId id="332" r:id="rId4"/>
    <p:sldId id="27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Quattrocento Sans" panose="020B0604020202020204" charset="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gSaYBy2dmoJOj7cgcXXEYWDDLS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FFFFFF"/>
    <a:srgbClr val="FFC1C1"/>
    <a:srgbClr val="253917"/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1715" autoAdjust="0"/>
  </p:normalViewPr>
  <p:slideViewPr>
    <p:cSldViewPr snapToGrid="0">
      <p:cViewPr varScale="1">
        <p:scale>
          <a:sx n="87" d="100"/>
          <a:sy n="87" d="100"/>
        </p:scale>
        <p:origin x="69" y="2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49" Type="http://customschemas.google.com/relationships/presentationmetadata" Target="metadata"/><Relationship Id="rId10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bouziani\Desktop\TUS%20Presentations\TUS%20Tableaux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bouziani\Downloads\Affichage%20et%20export%20de%20tableaux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bouziani\Desktop\TUS%20Presentations\TUS%20Tableaux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bouziani\Desktop\TUS%20Presentations\Autres\TUS%20Tableaux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80365296803651E-2"/>
          <c:y val="4.1165216398072774E-2"/>
          <c:w val="0.94977168949771684"/>
          <c:h val="0.70412270864484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Urban</c:v>
                </c:pt>
                <c:pt idx="1">
                  <c:v>Rural</c:v>
                </c:pt>
                <c:pt idx="2">
                  <c:v>National</c:v>
                </c:pt>
                <c:pt idx="3">
                  <c:v>25-34 years</c:v>
                </c:pt>
                <c:pt idx="4">
                  <c:v>45-59 years</c:v>
                </c:pt>
                <c:pt idx="5">
                  <c:v>60 &amp;+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20</c:v>
                </c:pt>
                <c:pt idx="1">
                  <c:v>23</c:v>
                </c:pt>
                <c:pt idx="2">
                  <c:v>21</c:v>
                </c:pt>
                <c:pt idx="3">
                  <c:v>25</c:v>
                </c:pt>
                <c:pt idx="4">
                  <c:v>21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1-4F1F-93BE-F1515664519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Urban</c:v>
                </c:pt>
                <c:pt idx="1">
                  <c:v>Rural</c:v>
                </c:pt>
                <c:pt idx="2">
                  <c:v>National</c:v>
                </c:pt>
                <c:pt idx="3">
                  <c:v>25-34 years</c:v>
                </c:pt>
                <c:pt idx="4">
                  <c:v>45-59 years</c:v>
                </c:pt>
                <c:pt idx="5">
                  <c:v>60 &amp;+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11-4F1F-93BE-F15156645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0"/>
        <c:axId val="-1791237360"/>
        <c:axId val="-1791244432"/>
      </c:barChart>
      <c:catAx>
        <c:axId val="-179123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91244432"/>
        <c:crosses val="autoZero"/>
        <c:auto val="1"/>
        <c:lblAlgn val="ctr"/>
        <c:lblOffset val="100"/>
        <c:noMultiLvlLbl val="0"/>
      </c:catAx>
      <c:valAx>
        <c:axId val="-1791244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79123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Total!$C$106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Total!$B$107:$B$112</c:f>
              <c:strCache>
                <c:ptCount val="6"/>
                <c:pt idx="0">
                  <c:v>15-24 ans</c:v>
                </c:pt>
                <c:pt idx="1">
                  <c:v>25-34 ans</c:v>
                </c:pt>
                <c:pt idx="2">
                  <c:v>35-44 ans</c:v>
                </c:pt>
                <c:pt idx="3">
                  <c:v>45-59 ans</c:v>
                </c:pt>
                <c:pt idx="4">
                  <c:v>60 ans et plus</c:v>
                </c:pt>
                <c:pt idx="5">
                  <c:v>Total</c:v>
                </c:pt>
              </c:strCache>
            </c:strRef>
          </c:cat>
          <c:val>
            <c:numRef>
              <c:f>Total!$C$107:$C$112</c:f>
              <c:numCache>
                <c:formatCode>0.0%</c:formatCode>
                <c:ptCount val="6"/>
                <c:pt idx="0">
                  <c:v>0.93099999999999994</c:v>
                </c:pt>
                <c:pt idx="1">
                  <c:v>0.97400000000000009</c:v>
                </c:pt>
                <c:pt idx="2">
                  <c:v>0.97799999999999998</c:v>
                </c:pt>
                <c:pt idx="3">
                  <c:v>0.96400000000000008</c:v>
                </c:pt>
                <c:pt idx="4">
                  <c:v>0.85199999999999998</c:v>
                </c:pt>
                <c:pt idx="5">
                  <c:v>0.94700000000000006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2C-4E2D-B4C9-0E82333338A7}"/>
            </c:ext>
          </c:extLst>
        </c:ser>
        <c:ser>
          <c:idx val="1"/>
          <c:order val="1"/>
          <c:tx>
            <c:strRef>
              <c:f>Total!$D$106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Total!$B$107:$B$112</c:f>
              <c:strCache>
                <c:ptCount val="6"/>
                <c:pt idx="0">
                  <c:v>15-24 ans</c:v>
                </c:pt>
                <c:pt idx="1">
                  <c:v>25-34 ans</c:v>
                </c:pt>
                <c:pt idx="2">
                  <c:v>35-44 ans</c:v>
                </c:pt>
                <c:pt idx="3">
                  <c:v>45-59 ans</c:v>
                </c:pt>
                <c:pt idx="4">
                  <c:v>60 ans et plus</c:v>
                </c:pt>
                <c:pt idx="5">
                  <c:v>Total</c:v>
                </c:pt>
              </c:strCache>
            </c:strRef>
          </c:cat>
          <c:val>
            <c:numRef>
              <c:f>Total!$D$107:$D$112</c:f>
              <c:numCache>
                <c:formatCode>0.0%</c:formatCode>
                <c:ptCount val="6"/>
                <c:pt idx="0">
                  <c:v>0.33899999999999997</c:v>
                </c:pt>
                <c:pt idx="1">
                  <c:v>0.36599999999999999</c:v>
                </c:pt>
                <c:pt idx="2">
                  <c:v>0.44799999999999995</c:v>
                </c:pt>
                <c:pt idx="3" formatCode="0%">
                  <c:v>0.46</c:v>
                </c:pt>
                <c:pt idx="4">
                  <c:v>0.441</c:v>
                </c:pt>
                <c:pt idx="5">
                  <c:v>0.40100000000000002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2C-4E2D-B4C9-0E8233333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2"/>
        <c:axId val="-1903932208"/>
        <c:axId val="-1903935472"/>
      </c:barChart>
      <c:catAx>
        <c:axId val="-190393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3935472"/>
        <c:crosses val="autoZero"/>
        <c:auto val="1"/>
        <c:lblAlgn val="ctr"/>
        <c:lblOffset val="100"/>
        <c:noMultiLvlLbl val="0"/>
      </c:catAx>
      <c:valAx>
        <c:axId val="-190393547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190393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'[Affichage et export de tableaux (1).xlsx]Sheet1'!$C$2</c:f>
              <c:strCache>
                <c:ptCount val="1"/>
                <c:pt idx="0">
                  <c:v>Women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'[Affichage et export de tableaux (1).xlsx]Sheet1'!$B$3:$B$8</c:f>
              <c:strCache>
                <c:ptCount val="6"/>
                <c:pt idx="0">
                  <c:v>15-24 ans</c:v>
                </c:pt>
                <c:pt idx="1">
                  <c:v>25-34 ans</c:v>
                </c:pt>
                <c:pt idx="2">
                  <c:v>35-44 ans</c:v>
                </c:pt>
                <c:pt idx="3">
                  <c:v>45-59 ans</c:v>
                </c:pt>
                <c:pt idx="4">
                  <c:v>60 ans et plus</c:v>
                </c:pt>
                <c:pt idx="5">
                  <c:v>Total</c:v>
                </c:pt>
              </c:strCache>
            </c:strRef>
          </c:cat>
          <c:val>
            <c:numRef>
              <c:f>'[Affichage et export de tableaux (1).xlsx]Sheet1'!$C$3:$C$8</c:f>
              <c:numCache>
                <c:formatCode>0.0%</c:formatCode>
                <c:ptCount val="6"/>
                <c:pt idx="0">
                  <c:v>0.27200000000000002</c:v>
                </c:pt>
                <c:pt idx="1">
                  <c:v>0.60899999999999999</c:v>
                </c:pt>
                <c:pt idx="2">
                  <c:v>0.496</c:v>
                </c:pt>
                <c:pt idx="3">
                  <c:v>0.21899999999999997</c:v>
                </c:pt>
                <c:pt idx="4">
                  <c:v>0.127</c:v>
                </c:pt>
                <c:pt idx="5">
                  <c:v>0.36499999999999999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A-4359-B346-345656A846D8}"/>
            </c:ext>
          </c:extLst>
        </c:ser>
        <c:ser>
          <c:idx val="1"/>
          <c:order val="1"/>
          <c:tx>
            <c:strRef>
              <c:f>'[Affichage et export de tableaux (1).xlsx]Sheet1'!$D$2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0412420197032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A-4359-B346-345656A846D8}"/>
                </c:ext>
              </c:extLst>
            </c:dLbl>
            <c:dLbl>
              <c:idx val="1"/>
              <c:layout>
                <c:manualLayout>
                  <c:x val="2.5068736699505396E-2"/>
                  <c:y val="7.08808137233344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1A-4359-B346-345656A846D8}"/>
                </c:ext>
              </c:extLst>
            </c:dLbl>
            <c:dLbl>
              <c:idx val="2"/>
              <c:layout>
                <c:manualLayout>
                  <c:x val="1.50412420197031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1A-4359-B346-345656A846D8}"/>
                </c:ext>
              </c:extLst>
            </c:dLbl>
            <c:dLbl>
              <c:idx val="3"/>
              <c:layout>
                <c:manualLayout>
                  <c:x val="2.7575610369455845E-2"/>
                  <c:y val="-7.08808137233344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1A-4359-B346-345656A846D8}"/>
                </c:ext>
              </c:extLst>
            </c:dLbl>
            <c:dLbl>
              <c:idx val="4"/>
              <c:layout>
                <c:manualLayout>
                  <c:x val="7.52062100985152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A-4359-B346-345656A846D8}"/>
                </c:ext>
              </c:extLst>
            </c:dLbl>
            <c:dLbl>
              <c:idx val="5"/>
              <c:layout>
                <c:manualLayout>
                  <c:x val="1.5041242019703237E-2"/>
                  <c:y val="-7.08808137233344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1A-4359-B346-345656A846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'[Affichage et export de tableaux (1).xlsx]Sheet1'!$B$3:$B$8</c:f>
              <c:strCache>
                <c:ptCount val="6"/>
                <c:pt idx="0">
                  <c:v>15-24 ans</c:v>
                </c:pt>
                <c:pt idx="1">
                  <c:v>25-34 ans</c:v>
                </c:pt>
                <c:pt idx="2">
                  <c:v>35-44 ans</c:v>
                </c:pt>
                <c:pt idx="3">
                  <c:v>45-59 ans</c:v>
                </c:pt>
                <c:pt idx="4">
                  <c:v>60 ans et plus</c:v>
                </c:pt>
                <c:pt idx="5">
                  <c:v>Total</c:v>
                </c:pt>
              </c:strCache>
            </c:strRef>
          </c:cat>
          <c:val>
            <c:numRef>
              <c:f>'[Affichage et export de tableaux (1).xlsx]Sheet1'!$D$3:$D$8</c:f>
              <c:numCache>
                <c:formatCode>0.0%</c:formatCode>
                <c:ptCount val="6"/>
                <c:pt idx="0">
                  <c:v>2.7999999999999997E-2</c:v>
                </c:pt>
                <c:pt idx="1">
                  <c:v>0.13400000000000001</c:v>
                </c:pt>
                <c:pt idx="2">
                  <c:v>0.188</c:v>
                </c:pt>
                <c:pt idx="3">
                  <c:v>0.13500000000000001</c:v>
                </c:pt>
                <c:pt idx="4">
                  <c:v>4.0999999999999995E-2</c:v>
                </c:pt>
                <c:pt idx="5">
                  <c:v>0.10300000000000001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1A-4359-B346-345656A84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903925136"/>
        <c:axId val="-1903937104"/>
      </c:barChart>
      <c:catAx>
        <c:axId val="-190392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3937104"/>
        <c:crosses val="autoZero"/>
        <c:auto val="1"/>
        <c:lblAlgn val="ctr"/>
        <c:lblOffset val="100"/>
        <c:noMultiLvlLbl val="0"/>
      </c:catAx>
      <c:valAx>
        <c:axId val="-19039371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190392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01465441819773"/>
          <c:y val="1.023561225780879E-2"/>
          <c:w val="0.67974885447170019"/>
          <c:h val="0.810735715499323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Total!$C$27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Total!$B$28:$B$55</c:f>
              <c:strCache>
                <c:ptCount val="28"/>
                <c:pt idx="0">
                  <c:v>Employed</c:v>
                </c:pt>
                <c:pt idx="2">
                  <c:v>Unemployed</c:v>
                </c:pt>
                <c:pt idx="4">
                  <c:v>Housewife</c:v>
                </c:pt>
                <c:pt idx="7">
                  <c:v>15 - 24</c:v>
                </c:pt>
                <c:pt idx="9">
                  <c:v>25 - 34</c:v>
                </c:pt>
                <c:pt idx="11">
                  <c:v> 35 - 59</c:v>
                </c:pt>
                <c:pt idx="13">
                  <c:v>60 &amp;+</c:v>
                </c:pt>
                <c:pt idx="16">
                  <c:v>Primary</c:v>
                </c:pt>
                <c:pt idx="18">
                  <c:v>Secondary</c:v>
                </c:pt>
                <c:pt idx="20">
                  <c:v>Tertiary</c:v>
                </c:pt>
                <c:pt idx="23">
                  <c:v>Urban</c:v>
                </c:pt>
                <c:pt idx="25">
                  <c:v>Rural</c:v>
                </c:pt>
                <c:pt idx="27">
                  <c:v>National</c:v>
                </c:pt>
              </c:strCache>
            </c:strRef>
          </c:cat>
          <c:val>
            <c:numRef>
              <c:f>Total!$C$28:$C$55</c:f>
              <c:numCache>
                <c:formatCode>General</c:formatCode>
                <c:ptCount val="28"/>
                <c:pt idx="0" formatCode="0.0">
                  <c:v>17.847222222222221</c:v>
                </c:pt>
                <c:pt idx="2" formatCode="0.0">
                  <c:v>17.777777777777779</c:v>
                </c:pt>
                <c:pt idx="4" formatCode="0.0">
                  <c:v>24.652777777777782</c:v>
                </c:pt>
                <c:pt idx="7" formatCode="0.0">
                  <c:v>17.569444444444443</c:v>
                </c:pt>
                <c:pt idx="9" formatCode="0.0">
                  <c:v>25</c:v>
                </c:pt>
                <c:pt idx="11" formatCode="0.0">
                  <c:v>22.430555555555557</c:v>
                </c:pt>
                <c:pt idx="13" formatCode="0.0">
                  <c:v>14.097222222222221</c:v>
                </c:pt>
                <c:pt idx="16" formatCode="0.0">
                  <c:v>21.875</c:v>
                </c:pt>
                <c:pt idx="18" formatCode="0.0">
                  <c:v>16.805555555555554</c:v>
                </c:pt>
                <c:pt idx="20" formatCode="0.0">
                  <c:v>14.930555555555555</c:v>
                </c:pt>
                <c:pt idx="23" formatCode="0.0">
                  <c:v>19.375</c:v>
                </c:pt>
                <c:pt idx="25" formatCode="0.0">
                  <c:v>23.055555555555554</c:v>
                </c:pt>
                <c:pt idx="27" formatCode="0.0">
                  <c:v>20.833333333333336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A4-4BD5-8FB0-B1B63D2826F3}"/>
            </c:ext>
          </c:extLst>
        </c:ser>
        <c:ser>
          <c:idx val="1"/>
          <c:order val="1"/>
          <c:tx>
            <c:strRef>
              <c:f>Total!$D$27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A4-4BD5-8FB0-B1B63D2826F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A4-4BD5-8FB0-B1B63D282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Total!$B$28:$B$55</c:f>
              <c:strCache>
                <c:ptCount val="28"/>
                <c:pt idx="0">
                  <c:v>Employed</c:v>
                </c:pt>
                <c:pt idx="2">
                  <c:v>Unemployed</c:v>
                </c:pt>
                <c:pt idx="4">
                  <c:v>Housewife</c:v>
                </c:pt>
                <c:pt idx="7">
                  <c:v>15 - 24</c:v>
                </c:pt>
                <c:pt idx="9">
                  <c:v>25 - 34</c:v>
                </c:pt>
                <c:pt idx="11">
                  <c:v> 35 - 59</c:v>
                </c:pt>
                <c:pt idx="13">
                  <c:v>60 &amp;+</c:v>
                </c:pt>
                <c:pt idx="16">
                  <c:v>Primary</c:v>
                </c:pt>
                <c:pt idx="18">
                  <c:v>Secondary</c:v>
                </c:pt>
                <c:pt idx="20">
                  <c:v>Tertiary</c:v>
                </c:pt>
                <c:pt idx="23">
                  <c:v>Urban</c:v>
                </c:pt>
                <c:pt idx="25">
                  <c:v>Rural</c:v>
                </c:pt>
                <c:pt idx="27">
                  <c:v>National</c:v>
                </c:pt>
              </c:strCache>
            </c:strRef>
          </c:cat>
          <c:val>
            <c:numRef>
              <c:f>Total!$D$28:$D$55</c:f>
              <c:numCache>
                <c:formatCode>General</c:formatCode>
                <c:ptCount val="28"/>
                <c:pt idx="0" formatCode="0.0">
                  <c:v>2.8472222222222223</c:v>
                </c:pt>
                <c:pt idx="2" formatCode="0.0">
                  <c:v>2.5694444444444446</c:v>
                </c:pt>
                <c:pt idx="4" formatCode="0.0">
                  <c:v>0</c:v>
                </c:pt>
                <c:pt idx="7" formatCode="0.0">
                  <c:v>1.7361111111111112</c:v>
                </c:pt>
                <c:pt idx="9" formatCode="0.0">
                  <c:v>2.7083333333333335</c:v>
                </c:pt>
                <c:pt idx="11" formatCode="0.0">
                  <c:v>3.75</c:v>
                </c:pt>
                <c:pt idx="13" formatCode="0.0">
                  <c:v>3.7500000000000004</c:v>
                </c:pt>
                <c:pt idx="16" formatCode="0.0">
                  <c:v>2.6388888888888888</c:v>
                </c:pt>
                <c:pt idx="18" formatCode="0.0">
                  <c:v>2.5</c:v>
                </c:pt>
                <c:pt idx="20" formatCode="0.0">
                  <c:v>3.75</c:v>
                </c:pt>
                <c:pt idx="23" formatCode="0.0">
                  <c:v>2.7083333333333335</c:v>
                </c:pt>
                <c:pt idx="25" formatCode="0.0">
                  <c:v>3.4722222222222223</c:v>
                </c:pt>
                <c:pt idx="27" formatCode="0.0">
                  <c:v>2.9861111111111112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A4-4BD5-8FB0-B1B63D282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"/>
        <c:axId val="-1903931664"/>
        <c:axId val="-1903931120"/>
      </c:barChart>
      <c:catAx>
        <c:axId val="-1903931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3931120"/>
        <c:crosses val="autoZero"/>
        <c:auto val="1"/>
        <c:lblAlgn val="ctr"/>
        <c:lblOffset val="100"/>
        <c:noMultiLvlLbl val="0"/>
      </c:catAx>
      <c:valAx>
        <c:axId val="-190393112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-190393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Total!$B$74</c:f>
              <c:strCache>
                <c:ptCount val="1"/>
                <c:pt idx="0">
                  <c:v>Women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Total!$A$75:$A$92</c:f>
              <c:strCache>
                <c:ptCount val="18"/>
                <c:pt idx="0">
                  <c:v>Urban</c:v>
                </c:pt>
                <c:pt idx="1">
                  <c:v>Rural</c:v>
                </c:pt>
                <c:pt idx="2">
                  <c:v>Total</c:v>
                </c:pt>
                <c:pt idx="4">
                  <c:v>15 - 24</c:v>
                </c:pt>
                <c:pt idx="5">
                  <c:v>25 - 34</c:v>
                </c:pt>
                <c:pt idx="6">
                  <c:v> 35 - 59</c:v>
                </c:pt>
                <c:pt idx="7">
                  <c:v>60 &amp;+</c:v>
                </c:pt>
                <c:pt idx="9">
                  <c:v>None</c:v>
                </c:pt>
                <c:pt idx="10">
                  <c:v>Primary</c:v>
                </c:pt>
                <c:pt idx="11">
                  <c:v>Secondary</c:v>
                </c:pt>
                <c:pt idx="12">
                  <c:v>Tertiary</c:v>
                </c:pt>
                <c:pt idx="14">
                  <c:v>Employed</c:v>
                </c:pt>
                <c:pt idx="15">
                  <c:v>Unemployed</c:v>
                </c:pt>
                <c:pt idx="16">
                  <c:v>Housewife</c:v>
                </c:pt>
                <c:pt idx="17">
                  <c:v>Student</c:v>
                </c:pt>
              </c:strCache>
            </c:strRef>
          </c:cat>
          <c:val>
            <c:numRef>
              <c:f>Total!$B$75:$B$92</c:f>
              <c:numCache>
                <c:formatCode>0.0</c:formatCode>
                <c:ptCount val="18"/>
                <c:pt idx="0">
                  <c:v>2.6388888888888888</c:v>
                </c:pt>
                <c:pt idx="1">
                  <c:v>2.083333333333333</c:v>
                </c:pt>
                <c:pt idx="2">
                  <c:v>2.4305555555555558</c:v>
                </c:pt>
                <c:pt idx="4">
                  <c:v>2.0138888888888888</c:v>
                </c:pt>
                <c:pt idx="5">
                  <c:v>4.5833333333333339</c:v>
                </c:pt>
                <c:pt idx="6">
                  <c:v>1.875</c:v>
                </c:pt>
                <c:pt idx="7">
                  <c:v>0.625</c:v>
                </c:pt>
                <c:pt idx="9">
                  <c:v>2.0138888888888888</c:v>
                </c:pt>
                <c:pt idx="10">
                  <c:v>2.8472222222222223</c:v>
                </c:pt>
                <c:pt idx="11">
                  <c:v>2.7083333333333335</c:v>
                </c:pt>
                <c:pt idx="12">
                  <c:v>2.4305555555555558</c:v>
                </c:pt>
                <c:pt idx="14">
                  <c:v>1.5972222222222225</c:v>
                </c:pt>
                <c:pt idx="15">
                  <c:v>1.7361111111111112</c:v>
                </c:pt>
                <c:pt idx="16">
                  <c:v>3.1944444444444451</c:v>
                </c:pt>
                <c:pt idx="17">
                  <c:v>0.41666666666666669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B7-43E2-89FB-8CA20589C73B}"/>
            </c:ext>
          </c:extLst>
        </c:ser>
        <c:ser>
          <c:idx val="1"/>
          <c:order val="1"/>
          <c:tx>
            <c:strRef>
              <c:f>Total!$C$74</c:f>
              <c:strCache>
                <c:ptCount val="1"/>
                <c:pt idx="0">
                  <c:v>Men</c:v>
                </c:pt>
              </c:strCache>
            </c:strRef>
          </c:tx>
          <c:spPr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Total!$A$75:$A$92</c:f>
              <c:strCache>
                <c:ptCount val="18"/>
                <c:pt idx="0">
                  <c:v>Urban</c:v>
                </c:pt>
                <c:pt idx="1">
                  <c:v>Rural</c:v>
                </c:pt>
                <c:pt idx="2">
                  <c:v>Total</c:v>
                </c:pt>
                <c:pt idx="4">
                  <c:v>15 - 24</c:v>
                </c:pt>
                <c:pt idx="5">
                  <c:v>25 - 34</c:v>
                </c:pt>
                <c:pt idx="6">
                  <c:v> 35 - 59</c:v>
                </c:pt>
                <c:pt idx="7">
                  <c:v>60 &amp;+</c:v>
                </c:pt>
                <c:pt idx="9">
                  <c:v>None</c:v>
                </c:pt>
                <c:pt idx="10">
                  <c:v>Primary</c:v>
                </c:pt>
                <c:pt idx="11">
                  <c:v>Secondary</c:v>
                </c:pt>
                <c:pt idx="12">
                  <c:v>Tertiary</c:v>
                </c:pt>
                <c:pt idx="14">
                  <c:v>Employed</c:v>
                </c:pt>
                <c:pt idx="15">
                  <c:v>Unemployed</c:v>
                </c:pt>
                <c:pt idx="16">
                  <c:v>Housewife</c:v>
                </c:pt>
                <c:pt idx="17">
                  <c:v>Student</c:v>
                </c:pt>
              </c:strCache>
            </c:strRef>
          </c:cat>
          <c:val>
            <c:numRef>
              <c:f>Total!$C$75:$C$92</c:f>
              <c:numCache>
                <c:formatCode>0.0</c:formatCode>
                <c:ptCount val="18"/>
                <c:pt idx="0">
                  <c:v>0.4861111111111111</c:v>
                </c:pt>
                <c:pt idx="1">
                  <c:v>0.34722222222222221</c:v>
                </c:pt>
                <c:pt idx="2">
                  <c:v>0.41666666666666669</c:v>
                </c:pt>
                <c:pt idx="4">
                  <c:v>6.9444444444444448E-2</c:v>
                </c:pt>
                <c:pt idx="5">
                  <c:v>0.4861111111111111</c:v>
                </c:pt>
                <c:pt idx="6">
                  <c:v>0.69444444444444442</c:v>
                </c:pt>
                <c:pt idx="7">
                  <c:v>0.1388888888888889</c:v>
                </c:pt>
                <c:pt idx="9">
                  <c:v>0.34722222222222221</c:v>
                </c:pt>
                <c:pt idx="10">
                  <c:v>0.27777777777777779</c:v>
                </c:pt>
                <c:pt idx="11">
                  <c:v>0.4861111111111111</c:v>
                </c:pt>
                <c:pt idx="12">
                  <c:v>0.97222222222222221</c:v>
                </c:pt>
                <c:pt idx="14">
                  <c:v>0.4861111111111111</c:v>
                </c:pt>
                <c:pt idx="15">
                  <c:v>0.27777777777777779</c:v>
                </c:pt>
                <c:pt idx="17">
                  <c:v>6.9444444444444448E-2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B7-43E2-89FB-8CA20589C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03929488"/>
        <c:axId val="-1903932752"/>
      </c:lineChart>
      <c:catAx>
        <c:axId val="-190392948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3932752"/>
        <c:crosses val="autoZero"/>
        <c:auto val="1"/>
        <c:lblAlgn val="ctr"/>
        <c:lblOffset val="100"/>
        <c:noMultiLvlLbl val="0"/>
      </c:catAx>
      <c:valAx>
        <c:axId val="-1903932752"/>
        <c:scaling>
          <c:orientation val="minMax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0392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M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7433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MA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428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D24726"/>
              </a:buClr>
              <a:buSzPts val="2800"/>
              <a:buNone/>
              <a:defRPr sz="2800">
                <a:solidFill>
                  <a:srgbClr val="D247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5th RWGS- Casablanca, 7-11 November 2023</a:t>
            </a:r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MA"/>
              <a:t>‹#›</a:t>
            </a:fld>
            <a:endParaRPr/>
          </a:p>
        </p:txBody>
      </p:sp>
      <p:sp>
        <p:nvSpPr>
          <p:cNvPr id="22" name="Google Shape;22;p7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>
                <a:solidFill>
                  <a:srgbClr val="7F7F7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>
                <a:solidFill>
                  <a:srgbClr val="7F7F7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5th RWGS- Casablanca, 7-11 November 2023</a:t>
            </a:r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MA"/>
              <a:t>‹#›</a:t>
            </a:fld>
            <a:endParaRPr/>
          </a:p>
        </p:txBody>
      </p:sp>
      <p:sp>
        <p:nvSpPr>
          <p:cNvPr id="47" name="Google Shape;47;p10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>
                <a:solidFill>
                  <a:srgbClr val="7F7F7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5th RWGS- Casablanca, 7-11 November 2023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M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5th RWGS- Casablanca, 7-11 November 2023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M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5th RWGS- Casablanca, 7-11 November 2023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MA"/>
              <a:t>‹#›</a:t>
            </a:fld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 rot="5400000">
            <a:off x="8219282" y="2361262"/>
            <a:ext cx="5811838" cy="181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5th RWGS- Casablanca, 7-11 November 2023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MA"/>
              <a:t>‹#›</a:t>
            </a:fld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En-tête de sec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24726"/>
              </a:buClr>
              <a:buSzPts val="4800"/>
              <a:buFont typeface="Quattrocento Sans"/>
              <a:buNone/>
              <a:defRPr sz="4800">
                <a:solidFill>
                  <a:srgbClr val="D247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5th RWGS- Casablanca, 7-11 November 2023</a:t>
            </a: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MA"/>
              <a:t>‹#›</a:t>
            </a:fld>
            <a:endParaRPr/>
          </a:p>
        </p:txBody>
      </p:sp>
      <p:sp>
        <p:nvSpPr>
          <p:cNvPr id="38" name="Google Shape;38;p9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12478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r>
              <a:rPr lang="en-US"/>
              <a:t>5th RWGS- Casablanca, 7-11 November 2023</a:t>
            </a:r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M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196643" y="1304508"/>
            <a:ext cx="11110452" cy="2212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buSzPts val="8000"/>
            </a:pPr>
            <a:r>
              <a:rPr lang="fr-MA" sz="6500" dirty="0" err="1"/>
              <a:t>Moroccan</a:t>
            </a:r>
            <a:r>
              <a:rPr lang="fr-MA" sz="6500" dirty="0"/>
              <a:t> </a:t>
            </a:r>
            <a:r>
              <a:rPr lang="fr-MA" sz="6000" dirty="0"/>
              <a:t>TUS-2012</a:t>
            </a:r>
            <a:br>
              <a:rPr lang="fr-MA" sz="6000" dirty="0"/>
            </a:br>
            <a:r>
              <a:rPr lang="fr-MA" sz="6000" dirty="0"/>
              <a:t>main </a:t>
            </a:r>
            <a:r>
              <a:rPr lang="fr-MA" sz="6000" dirty="0" err="1"/>
              <a:t>findings</a:t>
            </a:r>
            <a:r>
              <a:rPr lang="fr-MA" sz="6000" dirty="0"/>
              <a:t> in 2 slides</a:t>
            </a:r>
            <a:endParaRPr sz="6000" dirty="0"/>
          </a:p>
        </p:txBody>
      </p:sp>
      <p:sp>
        <p:nvSpPr>
          <p:cNvPr id="106" name="Google Shape;106;p1"/>
          <p:cNvSpPr txBox="1">
            <a:spLocks noGrp="1"/>
          </p:cNvSpPr>
          <p:nvPr>
            <p:ph type="subTitle" idx="1"/>
          </p:nvPr>
        </p:nvSpPr>
        <p:spPr>
          <a:xfrm>
            <a:off x="1099127" y="5156791"/>
            <a:ext cx="9762837" cy="113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24726"/>
              </a:buClr>
              <a:buSzPts val="2800"/>
              <a:buNone/>
            </a:pPr>
            <a:endParaRPr lang="fr-MA" sz="2500" dirty="0"/>
          </a:p>
          <a:p>
            <a:pPr marL="0" lvl="0" indent="0" algn="ctr">
              <a:spcBef>
                <a:spcPts val="0"/>
              </a:spcBef>
            </a:pPr>
            <a:r>
              <a:rPr lang="en-US" sz="3500" dirty="0">
                <a:latin typeface="+mn-lt"/>
              </a:rPr>
              <a:t>5</a:t>
            </a:r>
            <a:r>
              <a:rPr lang="en-US" sz="3500" baseline="30000" dirty="0">
                <a:latin typeface="+mn-lt"/>
              </a:rPr>
              <a:t>th</a:t>
            </a:r>
            <a:r>
              <a:rPr lang="en-US" sz="3500" dirty="0">
                <a:latin typeface="+mn-lt"/>
              </a:rPr>
              <a:t> Regional Workshop on Gender Statistics </a:t>
            </a:r>
          </a:p>
          <a:p>
            <a:pPr marL="0" lvl="0" indent="0" algn="ctr">
              <a:spcBef>
                <a:spcPts val="0"/>
              </a:spcBef>
            </a:pPr>
            <a:r>
              <a:rPr lang="en-US" sz="2900" dirty="0">
                <a:latin typeface="+mn-lt"/>
              </a:rPr>
              <a:t>Casablanca, November 7 -11, 2023</a:t>
            </a:r>
            <a:endParaRPr sz="2900" dirty="0"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41052F-937C-4499-B1C1-DBF53C389466}"/>
              </a:ext>
            </a:extLst>
          </p:cNvPr>
          <p:cNvPicPr/>
          <p:nvPr/>
        </p:nvPicPr>
        <p:blipFill rotWithShape="1">
          <a:blip r:embed="rId3"/>
          <a:srcRect l="45337" t="33969" r="47065" b="54084"/>
          <a:stretch/>
        </p:blipFill>
        <p:spPr bwMode="auto">
          <a:xfrm>
            <a:off x="10625402" y="221453"/>
            <a:ext cx="1363387" cy="1157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M.</a:t>
            </a:r>
            <a:r>
              <a:rPr lang="fr-FR" dirty="0"/>
              <a:t>TUS (main </a:t>
            </a:r>
            <a:r>
              <a:rPr lang="fr-FR" dirty="0" err="1"/>
              <a:t>findings</a:t>
            </a:r>
            <a:r>
              <a:rPr lang="fr-FR" dirty="0"/>
              <a:t>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478371"/>
            <a:ext cx="5388077" cy="4790811"/>
          </a:xfrm>
        </p:spPr>
        <p:txBody>
          <a:bodyPr>
            <a:normAutofit fontScale="77500" lnSpcReduction="20000"/>
          </a:bodyPr>
          <a:lstStyle/>
          <a:p>
            <a:pPr marL="127000" indent="0" algn="just">
              <a:buNone/>
            </a:pPr>
            <a:r>
              <a:rPr lang="en-US" sz="2400" dirty="0">
                <a:solidFill>
                  <a:srgbClr val="C00000"/>
                </a:solidFill>
              </a:rPr>
              <a:t>Compared to Men</a:t>
            </a:r>
          </a:p>
          <a:p>
            <a:pPr marL="127000" indent="0" algn="just">
              <a:buNone/>
            </a:pPr>
            <a:endParaRPr lang="en-US" sz="1500" dirty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Women spend </a:t>
            </a:r>
            <a:r>
              <a:rPr lang="en-US" sz="2300" dirty="0">
                <a:solidFill>
                  <a:schemeClr val="accent2"/>
                </a:solidFill>
              </a:rPr>
              <a:t>7 times more (</a:t>
            </a:r>
            <a:r>
              <a:rPr lang="fr-FR" sz="2300" dirty="0">
                <a:solidFill>
                  <a:srgbClr val="BC441E"/>
                </a:solidFill>
              </a:rPr>
              <a:t>5h) </a:t>
            </a:r>
            <a:r>
              <a:rPr lang="en-U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</a:t>
            </a:r>
            <a:r>
              <a:rPr lang="en-US" sz="2300" dirty="0">
                <a:solidFill>
                  <a:schemeClr val="bg2"/>
                </a:solidFill>
              </a:rPr>
              <a:t>unpaid domestic and care work. Vs.</a:t>
            </a:r>
            <a:r>
              <a:rPr lang="fr-FR" sz="2300" dirty="0">
                <a:solidFill>
                  <a:srgbClr val="BC441E"/>
                </a:solidFill>
              </a:rPr>
              <a:t>43mn</a:t>
            </a:r>
            <a:endParaRPr lang="en-US" sz="23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Women spend </a:t>
            </a:r>
            <a:r>
              <a:rPr lang="en-US" sz="2300" dirty="0">
                <a:solidFill>
                  <a:schemeClr val="accent2"/>
                </a:solidFill>
              </a:rPr>
              <a:t>4 times less </a:t>
            </a:r>
            <a:r>
              <a:rPr lang="en-U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</a:t>
            </a:r>
            <a:r>
              <a:rPr lang="en-US" sz="2300" dirty="0">
                <a:solidFill>
                  <a:schemeClr val="bg2"/>
                </a:solidFill>
              </a:rPr>
              <a:t>paid work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accent2"/>
                </a:solidFill>
              </a:rPr>
              <a:t>95%</a:t>
            </a:r>
            <a:r>
              <a:rPr lang="en-US" sz="2300" dirty="0"/>
              <a:t> of women </a:t>
            </a:r>
            <a:r>
              <a:rPr lang="en-US" sz="2300" dirty="0">
                <a:solidFill>
                  <a:schemeClr val="accent2"/>
                </a:solidFill>
              </a:rPr>
              <a:t>contribute</a:t>
            </a:r>
            <a:r>
              <a:rPr lang="en-US" sz="2300" dirty="0"/>
              <a:t> to </a:t>
            </a:r>
            <a:r>
              <a:rPr lang="en-US" sz="2300" dirty="0">
                <a:solidFill>
                  <a:schemeClr val="bg2"/>
                </a:solidFill>
              </a:rPr>
              <a:t>unpaid domestic and care work</a:t>
            </a:r>
            <a:r>
              <a:rPr lang="en-US" sz="2300" dirty="0"/>
              <a:t> (vs. </a:t>
            </a:r>
            <a:r>
              <a:rPr lang="en-US" sz="2300" dirty="0">
                <a:solidFill>
                  <a:schemeClr val="accent2"/>
                </a:solidFill>
              </a:rPr>
              <a:t>45 %</a:t>
            </a:r>
            <a:r>
              <a:rPr lang="en-US" sz="2300" dirty="0"/>
              <a:t> of men)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accent2"/>
                </a:solidFill>
              </a:rPr>
              <a:t>Women : 89% </a:t>
            </a:r>
            <a:r>
              <a:rPr lang="en-US" sz="2300" dirty="0"/>
              <a:t>of the activities are </a:t>
            </a:r>
            <a:r>
              <a:rPr lang="en-US" sz="2300" dirty="0">
                <a:solidFill>
                  <a:schemeClr val="accent2"/>
                </a:solidFill>
              </a:rPr>
              <a:t>inside 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Housewok and care </a:t>
            </a:r>
            <a:endParaRPr lang="en-US" sz="23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accent2"/>
                </a:solidFill>
              </a:rPr>
              <a:t>Men : 75% </a:t>
            </a:r>
            <a:r>
              <a:rPr lang="en-US" sz="2300" dirty="0"/>
              <a:t>of the activities are </a:t>
            </a:r>
            <a:r>
              <a:rPr lang="en-US" sz="2300" dirty="0">
                <a:solidFill>
                  <a:schemeClr val="accent2"/>
                </a:solidFill>
              </a:rPr>
              <a:t>Outside</a:t>
            </a:r>
            <a:r>
              <a:rPr lang="en-US" sz="2300" dirty="0"/>
              <a:t> (shopping, paying bills, administrative procedures, etc.)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Women (</a:t>
            </a:r>
            <a:r>
              <a:rPr lang="en-US" sz="2300" dirty="0">
                <a:solidFill>
                  <a:schemeClr val="accent2"/>
                </a:solidFill>
              </a:rPr>
              <a:t>with children</a:t>
            </a:r>
            <a:r>
              <a:rPr lang="en-U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spend more time in </a:t>
            </a:r>
            <a:r>
              <a:rPr lang="en-US" sz="2300" dirty="0">
                <a:solidFill>
                  <a:schemeClr val="bg2"/>
                </a:solidFill>
              </a:rPr>
              <a:t>unpaid domestic and care work and less time in paid work.</a:t>
            </a:r>
          </a:p>
          <a:p>
            <a:pPr marL="127000" indent="0" algn="just">
              <a:buNone/>
            </a:pPr>
            <a:endParaRPr lang="en-US" sz="2300" dirty="0">
              <a:solidFill>
                <a:schemeClr val="bg2"/>
              </a:solidFill>
            </a:endParaRPr>
          </a:p>
          <a:p>
            <a:pPr marL="127000" indent="0" algn="just">
              <a:buNone/>
            </a:pPr>
            <a:r>
              <a:rPr lang="en-US" sz="2300" dirty="0">
                <a:solidFill>
                  <a:srgbClr val="C00000"/>
                </a:solidFill>
              </a:rPr>
              <a:t>Compared to boys</a:t>
            </a:r>
          </a:p>
          <a:p>
            <a:pPr marL="127000" indent="0" algn="just">
              <a:buNone/>
            </a:pPr>
            <a:endParaRPr lang="en-US" sz="1500" dirty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Girls spend 4 times more on unpaid domestic and care work and 1.5 time less in paid work.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05670" y="6356352"/>
            <a:ext cx="3238130" cy="365125"/>
          </a:xfrm>
        </p:spPr>
        <p:txBody>
          <a:bodyPr/>
          <a:lstStyle/>
          <a:p>
            <a:pPr lvl="0"/>
            <a:r>
              <a:rPr lang="en-US" dirty="0">
                <a:solidFill>
                  <a:srgbClr val="D24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5th RWGS- Casablanca, 7-11 November 2023</a:t>
            </a:r>
            <a:endParaRPr lang="fr-MA" dirty="0">
              <a:solidFill>
                <a:srgbClr val="D247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MA" smtClean="0"/>
              <a:t>2</a:t>
            </a:fld>
            <a:endParaRPr lang="fr-M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9E3AA94-A72B-45D2-8A91-F8C683469899}"/>
              </a:ext>
            </a:extLst>
          </p:cNvPr>
          <p:cNvPicPr/>
          <p:nvPr/>
        </p:nvPicPr>
        <p:blipFill rotWithShape="1">
          <a:blip r:embed="rId2"/>
          <a:srcRect l="44877" t="32692" r="46554" b="54084"/>
          <a:stretch/>
        </p:blipFill>
        <p:spPr bwMode="auto">
          <a:xfrm>
            <a:off x="11312327" y="371967"/>
            <a:ext cx="716882" cy="701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859BBA0-4A95-6B58-51AE-27A49967C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9803" y="1524522"/>
            <a:ext cx="5068887" cy="2823221"/>
          </a:xfrm>
        </p:spPr>
        <p:txBody>
          <a:bodyPr>
            <a:normAutofit fontScale="77500" lnSpcReduction="20000"/>
          </a:bodyPr>
          <a:lstStyle/>
          <a:p>
            <a:pPr marL="12700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Unpaid care and domestic work</a:t>
            </a:r>
          </a:p>
          <a:p>
            <a:pPr marL="12700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21% of women’s time is spent in unpaid care and domestic work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Proportion is higher for rural women, employed women and women aged 25 - 44; </a:t>
            </a:r>
          </a:p>
          <a:p>
            <a:pPr marL="127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C00000"/>
                </a:solidFill>
              </a:rPr>
              <a:t>workload (paid + unpaid)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6h21mn per day for women (6h08mn for men)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79% of women workload is unpaid care &amp; domestic work 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88% of men workload is paid  work </a:t>
            </a:r>
          </a:p>
        </p:txBody>
      </p:sp>
      <p:graphicFrame>
        <p:nvGraphicFramePr>
          <p:cNvPr id="11" name="Graphique 8">
            <a:extLst>
              <a:ext uri="{FF2B5EF4-FFF2-40B4-BE49-F238E27FC236}">
                <a16:creationId xmlns:a16="http://schemas.microsoft.com/office/drawing/2014/main" id="{03DA78DF-3906-1C76-E1A6-2D9F7D97D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1988782"/>
              </p:ext>
            </p:extLst>
          </p:nvPr>
        </p:nvGraphicFramePr>
        <p:xfrm>
          <a:off x="7118084" y="4648656"/>
          <a:ext cx="4874318" cy="1971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641F46C-5D6A-CCD9-7791-470CA35B817C}"/>
              </a:ext>
            </a:extLst>
          </p:cNvPr>
          <p:cNvSpPr txBox="1"/>
          <p:nvPr/>
        </p:nvSpPr>
        <p:spPr>
          <a:xfrm>
            <a:off x="7716983" y="4468091"/>
            <a:ext cx="32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% time spent in unpaid domestic work</a:t>
            </a:r>
          </a:p>
        </p:txBody>
      </p:sp>
    </p:spTree>
    <p:extLst>
      <p:ext uri="{BB962C8B-B14F-4D97-AF65-F5344CB8AC3E}">
        <p14:creationId xmlns:p14="http://schemas.microsoft.com/office/powerpoint/2010/main" val="12016428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M.</a:t>
            </a:r>
            <a:r>
              <a:rPr lang="fr-FR" dirty="0"/>
              <a:t>TUS (main </a:t>
            </a:r>
            <a:r>
              <a:rPr lang="fr-FR" dirty="0" err="1"/>
              <a:t>findings</a:t>
            </a:r>
            <a:r>
              <a:rPr lang="fr-FR" dirty="0"/>
              <a:t>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2972" y="1425918"/>
            <a:ext cx="3470979" cy="496138"/>
          </a:xfrm>
        </p:spPr>
        <p:txBody>
          <a:bodyPr>
            <a:normAutofit fontScale="85000" lnSpcReduction="20000"/>
          </a:bodyPr>
          <a:lstStyle/>
          <a:p>
            <a:pPr marL="127000" indent="0" algn="ctr">
              <a:buNone/>
            </a:pPr>
            <a:r>
              <a:rPr lang="en-US" sz="1800" dirty="0"/>
              <a:t>Participation rate (%) to unpaid domestic and care work</a:t>
            </a:r>
            <a:endParaRPr lang="fr-FR" sz="1800" dirty="0"/>
          </a:p>
          <a:p>
            <a:pPr marL="127000" indent="0">
              <a:buNone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>
          <a:xfrm>
            <a:off x="-370960" y="4263278"/>
            <a:ext cx="4181874" cy="472985"/>
          </a:xfrm>
        </p:spPr>
        <p:txBody>
          <a:bodyPr>
            <a:normAutofit fontScale="85000" lnSpcReduction="10000"/>
          </a:bodyPr>
          <a:lstStyle/>
          <a:p>
            <a:pPr marL="127000" indent="0" algn="ctr">
              <a:buNone/>
            </a:pPr>
            <a:r>
              <a:rPr lang="en-US" sz="1800" dirty="0"/>
              <a:t>Participation rate (%) to unpaid care work </a:t>
            </a:r>
            <a:endParaRPr lang="fr-FR" sz="1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MA" smtClean="0"/>
              <a:t>3</a:t>
            </a:fld>
            <a:endParaRPr lang="fr-MA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65039"/>
              </p:ext>
            </p:extLst>
          </p:nvPr>
        </p:nvGraphicFramePr>
        <p:xfrm>
          <a:off x="62055" y="1825625"/>
          <a:ext cx="3696070" cy="235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455900"/>
              </p:ext>
            </p:extLst>
          </p:nvPr>
        </p:nvGraphicFramePr>
        <p:xfrm>
          <a:off x="122972" y="4782923"/>
          <a:ext cx="3649298" cy="207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9">
            <a:extLst>
              <a:ext uri="{FF2B5EF4-FFF2-40B4-BE49-F238E27FC236}">
                <a16:creationId xmlns:a16="http://schemas.microsoft.com/office/drawing/2014/main" id="{37FB4A50-F3EE-7B27-D241-F307C66D70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687943"/>
              </p:ext>
            </p:extLst>
          </p:nvPr>
        </p:nvGraphicFramePr>
        <p:xfrm>
          <a:off x="3909869" y="1922056"/>
          <a:ext cx="4001442" cy="470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7956BA6A-6846-9A39-8865-150A2C6921D8}"/>
              </a:ext>
            </a:extLst>
          </p:cNvPr>
          <p:cNvSpPr txBox="1">
            <a:spLocks/>
          </p:cNvSpPr>
          <p:nvPr/>
        </p:nvSpPr>
        <p:spPr>
          <a:xfrm>
            <a:off x="3593951" y="1449248"/>
            <a:ext cx="3600789" cy="49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127000" indent="0" algn="ctr">
              <a:buFont typeface="Arial"/>
              <a:buNone/>
            </a:pPr>
            <a:r>
              <a:rPr lang="fr-FR" sz="1800" dirty="0"/>
              <a:t>(% time sapent in</a:t>
            </a:r>
            <a:r>
              <a:rPr lang="en-US" sz="1800" dirty="0"/>
              <a:t> unpaid domestic </a:t>
            </a:r>
          </a:p>
          <a:p>
            <a:pPr marL="127000" indent="0" algn="ctr">
              <a:buFont typeface="Arial"/>
              <a:buNone/>
            </a:pPr>
            <a:r>
              <a:rPr lang="en-US" sz="1800" dirty="0"/>
              <a:t>and care work</a:t>
            </a:r>
            <a:endParaRPr lang="fr-FR" sz="1800" dirty="0"/>
          </a:p>
          <a:p>
            <a:pPr marL="127000" indent="0">
              <a:buFont typeface="Arial"/>
              <a:buNone/>
            </a:pPr>
            <a:endParaRPr lang="fr-FR" dirty="0"/>
          </a:p>
        </p:txBody>
      </p:sp>
      <p:graphicFrame>
        <p:nvGraphicFramePr>
          <p:cNvPr id="9" name="Graphique 10">
            <a:extLst>
              <a:ext uri="{FF2B5EF4-FFF2-40B4-BE49-F238E27FC236}">
                <a16:creationId xmlns:a16="http://schemas.microsoft.com/office/drawing/2014/main" id="{FAAD99F3-5495-4917-637B-C846AE0DE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495003"/>
              </p:ext>
            </p:extLst>
          </p:nvPr>
        </p:nvGraphicFramePr>
        <p:xfrm>
          <a:off x="7304249" y="2797955"/>
          <a:ext cx="4534324" cy="374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FA159048-9649-7427-502C-7B7DE666D0BC}"/>
              </a:ext>
            </a:extLst>
          </p:cNvPr>
          <p:cNvSpPr txBox="1">
            <a:spLocks/>
          </p:cNvSpPr>
          <p:nvPr/>
        </p:nvSpPr>
        <p:spPr>
          <a:xfrm>
            <a:off x="7606543" y="2203077"/>
            <a:ext cx="3600789" cy="49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127000" indent="0" algn="ctr">
              <a:buFont typeface="Arial"/>
              <a:buNone/>
            </a:pPr>
            <a:r>
              <a:rPr lang="fr-FR" sz="1800" dirty="0"/>
              <a:t>(% time sapent in</a:t>
            </a:r>
            <a:r>
              <a:rPr lang="en-US" sz="1800" dirty="0"/>
              <a:t> unpaid  care work</a:t>
            </a:r>
            <a:endParaRPr lang="fr-FR" sz="1800" dirty="0"/>
          </a:p>
          <a:p>
            <a:pPr marL="127000" indent="0">
              <a:buFont typeface="Arial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881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166B83-2E94-4216-9DB7-56775D5D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Thank you…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394003-A04B-477E-AC68-D42CC0E12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9187" y="2402237"/>
            <a:ext cx="5683545" cy="2187226"/>
          </a:xfrm>
        </p:spPr>
        <p:txBody>
          <a:bodyPr>
            <a:normAutofit/>
          </a:bodyPr>
          <a:lstStyle/>
          <a:p>
            <a:r>
              <a:rPr lang="fr-FR" sz="5400" dirty="0"/>
              <a:t>Questions ?!</a:t>
            </a:r>
            <a:endParaRPr lang="en-US" sz="5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70B785-1C99-443F-AC6D-F959DF3840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383741" y="6356352"/>
            <a:ext cx="3160059" cy="365125"/>
          </a:xfrm>
        </p:spPr>
        <p:txBody>
          <a:bodyPr/>
          <a:lstStyle/>
          <a:p>
            <a:pPr lvl="0"/>
            <a:r>
              <a:rPr lang="en-US" dirty="0">
                <a:solidFill>
                  <a:srgbClr val="D247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5th RWGS- Casablanca, 7-11 November 2023</a:t>
            </a:r>
            <a:endParaRPr lang="fr-MA" dirty="0">
              <a:solidFill>
                <a:srgbClr val="D247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MA" smtClean="0"/>
              <a:t>4</a:t>
            </a:fld>
            <a:endParaRPr lang="fr-MA" dirty="0"/>
          </a:p>
        </p:txBody>
      </p:sp>
      <p:sp>
        <p:nvSpPr>
          <p:cNvPr id="6" name="ZoneTexte 5"/>
          <p:cNvSpPr txBox="1"/>
          <p:nvPr/>
        </p:nvSpPr>
        <p:spPr>
          <a:xfrm>
            <a:off x="838201" y="4785064"/>
            <a:ext cx="38099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Bouchra Bouziani</a:t>
            </a:r>
          </a:p>
          <a:p>
            <a:r>
              <a:rPr lang="fr-FR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 of social statistics</a:t>
            </a:r>
          </a:p>
          <a:p>
            <a:r>
              <a:rPr lang="fr-FR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b.bouziani@hcp.ma</a:t>
            </a:r>
          </a:p>
        </p:txBody>
      </p:sp>
    </p:spTree>
    <p:extLst>
      <p:ext uri="{BB962C8B-B14F-4D97-AF65-F5344CB8AC3E}">
        <p14:creationId xmlns:p14="http://schemas.microsoft.com/office/powerpoint/2010/main" val="1472749229"/>
      </p:ext>
    </p:extLst>
  </p:cSld>
  <p:clrMapOvr>
    <a:masterClrMapping/>
  </p:clrMapOvr>
</p:sld>
</file>

<file path=ppt/theme/theme1.xml><?xml version="1.0" encoding="utf-8"?>
<a:theme xmlns:a="http://schemas.openxmlformats.org/drawingml/2006/main" name="DocBienvenu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310</Words>
  <Application>Microsoft Office PowerPoint</Application>
  <PresentationFormat>Widescreen</PresentationFormat>
  <Paragraphs>49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Quattrocento Sans</vt:lpstr>
      <vt:lpstr>Arial</vt:lpstr>
      <vt:lpstr>Calibri</vt:lpstr>
      <vt:lpstr>Wingdings</vt:lpstr>
      <vt:lpstr>Times New Roman</vt:lpstr>
      <vt:lpstr>DocBienvenue</vt:lpstr>
      <vt:lpstr>Moroccan TUS-2012 main findings in 2 slides</vt:lpstr>
      <vt:lpstr>M.TUS (main findings)</vt:lpstr>
      <vt:lpstr>M.TUS (main findings)</vt:lpstr>
      <vt:lpstr>Thank you…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Plateforme genre</dc:title>
  <dc:creator>Bouchra Bouziani</dc:creator>
  <cp:lastModifiedBy>B</cp:lastModifiedBy>
  <cp:revision>269</cp:revision>
  <dcterms:created xsi:type="dcterms:W3CDTF">2022-03-04T16:35:06Z</dcterms:created>
  <dcterms:modified xsi:type="dcterms:W3CDTF">2023-11-07T23:45:59Z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