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BB21C2-954D-4CF2-8421-62B5BDAE328E}" type="datetimeFigureOut">
              <a:rPr lang="en-US" smtClean="0"/>
              <a:t>11/8/2023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EC1243-FE86-4313-841A-83A555DF8E50}" type="slidenum">
              <a:rPr lang="en-US" smtClean="0"/>
              <a:t>‹#›</a:t>
            </a:fld>
            <a:endParaRPr lang="en-US"/>
          </a:p>
        </p:txBody>
      </p:sp>
    </p:spTree>
    <p:extLst>
      <p:ext uri="{BB962C8B-B14F-4D97-AF65-F5344CB8AC3E}">
        <p14:creationId xmlns:p14="http://schemas.microsoft.com/office/powerpoint/2010/main" val="331838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FA52801-390F-4653-BA53-ECD3BB1A6225}" type="slidenum">
              <a:rPr lang="en-US" altLang="en-US" smtClean="0">
                <a:solidFill>
                  <a:srgbClr val="000000"/>
                </a:solidFill>
              </a:rPr>
              <a:pPr/>
              <a:t>8</a:t>
            </a:fld>
            <a:endParaRPr lang="en-US" altLang="en-US">
              <a:solidFill>
                <a:srgbClr val="000000"/>
              </a:solidFill>
            </a:endParaRPr>
          </a:p>
        </p:txBody>
      </p:sp>
    </p:spTree>
    <p:extLst>
      <p:ext uri="{BB962C8B-B14F-4D97-AF65-F5344CB8AC3E}">
        <p14:creationId xmlns:p14="http://schemas.microsoft.com/office/powerpoint/2010/main" val="1394175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A782D3-8938-45A7-8968-6517029C1AF4}"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36B7D-355A-4412-9AE9-104D1D832C35}" type="slidenum">
              <a:rPr lang="en-US" smtClean="0"/>
              <a:t>‹#›</a:t>
            </a:fld>
            <a:endParaRPr lang="en-US"/>
          </a:p>
        </p:txBody>
      </p:sp>
    </p:spTree>
    <p:extLst>
      <p:ext uri="{BB962C8B-B14F-4D97-AF65-F5344CB8AC3E}">
        <p14:creationId xmlns:p14="http://schemas.microsoft.com/office/powerpoint/2010/main" val="1030690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A782D3-8938-45A7-8968-6517029C1AF4}"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36B7D-355A-4412-9AE9-104D1D832C35}" type="slidenum">
              <a:rPr lang="en-US" smtClean="0"/>
              <a:t>‹#›</a:t>
            </a:fld>
            <a:endParaRPr lang="en-US"/>
          </a:p>
        </p:txBody>
      </p:sp>
    </p:spTree>
    <p:extLst>
      <p:ext uri="{BB962C8B-B14F-4D97-AF65-F5344CB8AC3E}">
        <p14:creationId xmlns:p14="http://schemas.microsoft.com/office/powerpoint/2010/main" val="2447890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A782D3-8938-45A7-8968-6517029C1AF4}"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36B7D-355A-4412-9AE9-104D1D832C35}" type="slidenum">
              <a:rPr lang="en-US" smtClean="0"/>
              <a:t>‹#›</a:t>
            </a:fld>
            <a:endParaRPr lang="en-US"/>
          </a:p>
        </p:txBody>
      </p:sp>
    </p:spTree>
    <p:extLst>
      <p:ext uri="{BB962C8B-B14F-4D97-AF65-F5344CB8AC3E}">
        <p14:creationId xmlns:p14="http://schemas.microsoft.com/office/powerpoint/2010/main" val="1149510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A782D3-8938-45A7-8968-6517029C1AF4}"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36B7D-355A-4412-9AE9-104D1D832C35}" type="slidenum">
              <a:rPr lang="en-US" smtClean="0"/>
              <a:t>‹#›</a:t>
            </a:fld>
            <a:endParaRPr lang="en-US"/>
          </a:p>
        </p:txBody>
      </p:sp>
    </p:spTree>
    <p:extLst>
      <p:ext uri="{BB962C8B-B14F-4D97-AF65-F5344CB8AC3E}">
        <p14:creationId xmlns:p14="http://schemas.microsoft.com/office/powerpoint/2010/main" val="3850516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A782D3-8938-45A7-8968-6517029C1AF4}"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36B7D-355A-4412-9AE9-104D1D832C35}" type="slidenum">
              <a:rPr lang="en-US" smtClean="0"/>
              <a:t>‹#›</a:t>
            </a:fld>
            <a:endParaRPr lang="en-US"/>
          </a:p>
        </p:txBody>
      </p:sp>
    </p:spTree>
    <p:extLst>
      <p:ext uri="{BB962C8B-B14F-4D97-AF65-F5344CB8AC3E}">
        <p14:creationId xmlns:p14="http://schemas.microsoft.com/office/powerpoint/2010/main" val="3210287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A782D3-8938-45A7-8968-6517029C1AF4}"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36B7D-355A-4412-9AE9-104D1D832C35}" type="slidenum">
              <a:rPr lang="en-US" smtClean="0"/>
              <a:t>‹#›</a:t>
            </a:fld>
            <a:endParaRPr lang="en-US"/>
          </a:p>
        </p:txBody>
      </p:sp>
    </p:spTree>
    <p:extLst>
      <p:ext uri="{BB962C8B-B14F-4D97-AF65-F5344CB8AC3E}">
        <p14:creationId xmlns:p14="http://schemas.microsoft.com/office/powerpoint/2010/main" val="432106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A782D3-8938-45A7-8968-6517029C1AF4}" type="datetimeFigureOut">
              <a:rPr lang="en-US" smtClean="0"/>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36B7D-355A-4412-9AE9-104D1D832C35}" type="slidenum">
              <a:rPr lang="en-US" smtClean="0"/>
              <a:t>‹#›</a:t>
            </a:fld>
            <a:endParaRPr lang="en-US"/>
          </a:p>
        </p:txBody>
      </p:sp>
    </p:spTree>
    <p:extLst>
      <p:ext uri="{BB962C8B-B14F-4D97-AF65-F5344CB8AC3E}">
        <p14:creationId xmlns:p14="http://schemas.microsoft.com/office/powerpoint/2010/main" val="108210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A782D3-8938-45A7-8968-6517029C1AF4}" type="datetimeFigureOut">
              <a:rPr lang="en-US" smtClean="0"/>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36B7D-355A-4412-9AE9-104D1D832C35}" type="slidenum">
              <a:rPr lang="en-US" smtClean="0"/>
              <a:t>‹#›</a:t>
            </a:fld>
            <a:endParaRPr lang="en-US"/>
          </a:p>
        </p:txBody>
      </p:sp>
    </p:spTree>
    <p:extLst>
      <p:ext uri="{BB962C8B-B14F-4D97-AF65-F5344CB8AC3E}">
        <p14:creationId xmlns:p14="http://schemas.microsoft.com/office/powerpoint/2010/main" val="209730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A782D3-8938-45A7-8968-6517029C1AF4}" type="datetimeFigureOut">
              <a:rPr lang="en-US" smtClean="0"/>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36B7D-355A-4412-9AE9-104D1D832C35}" type="slidenum">
              <a:rPr lang="en-US" smtClean="0"/>
              <a:t>‹#›</a:t>
            </a:fld>
            <a:endParaRPr lang="en-US"/>
          </a:p>
        </p:txBody>
      </p:sp>
    </p:spTree>
    <p:extLst>
      <p:ext uri="{BB962C8B-B14F-4D97-AF65-F5344CB8AC3E}">
        <p14:creationId xmlns:p14="http://schemas.microsoft.com/office/powerpoint/2010/main" val="3924550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A782D3-8938-45A7-8968-6517029C1AF4}"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36B7D-355A-4412-9AE9-104D1D832C35}" type="slidenum">
              <a:rPr lang="en-US" smtClean="0"/>
              <a:t>‹#›</a:t>
            </a:fld>
            <a:endParaRPr lang="en-US"/>
          </a:p>
        </p:txBody>
      </p:sp>
    </p:spTree>
    <p:extLst>
      <p:ext uri="{BB962C8B-B14F-4D97-AF65-F5344CB8AC3E}">
        <p14:creationId xmlns:p14="http://schemas.microsoft.com/office/powerpoint/2010/main" val="415674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A782D3-8938-45A7-8968-6517029C1AF4}"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36B7D-355A-4412-9AE9-104D1D832C35}" type="slidenum">
              <a:rPr lang="en-US" smtClean="0"/>
              <a:t>‹#›</a:t>
            </a:fld>
            <a:endParaRPr lang="en-US"/>
          </a:p>
        </p:txBody>
      </p:sp>
    </p:spTree>
    <p:extLst>
      <p:ext uri="{BB962C8B-B14F-4D97-AF65-F5344CB8AC3E}">
        <p14:creationId xmlns:p14="http://schemas.microsoft.com/office/powerpoint/2010/main" val="4190795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A782D3-8938-45A7-8968-6517029C1AF4}" type="datetimeFigureOut">
              <a:rPr lang="en-US" smtClean="0"/>
              <a:t>11/8/2023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36B7D-355A-4412-9AE9-104D1D832C35}" type="slidenum">
              <a:rPr lang="en-US" smtClean="0"/>
              <a:t>‹#›</a:t>
            </a:fld>
            <a:endParaRPr lang="en-US"/>
          </a:p>
        </p:txBody>
      </p:sp>
    </p:spTree>
    <p:extLst>
      <p:ext uri="{BB962C8B-B14F-4D97-AF65-F5344CB8AC3E}">
        <p14:creationId xmlns:p14="http://schemas.microsoft.com/office/powerpoint/2010/main" val="1743030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110" y="88368"/>
            <a:ext cx="11632676" cy="2387600"/>
          </a:xfrm>
        </p:spPr>
        <p:txBody>
          <a:bodyPr/>
          <a:lstStyle/>
          <a:p>
            <a:r>
              <a:rPr lang="en-US" dirty="0"/>
              <a:t>Gender budgeting: Expenditure analysis. A case study of Uganda  </a:t>
            </a:r>
          </a:p>
        </p:txBody>
      </p:sp>
      <p:sp>
        <p:nvSpPr>
          <p:cNvPr id="4" name="Subtitle 2"/>
          <p:cNvSpPr>
            <a:spLocks noGrp="1"/>
          </p:cNvSpPr>
          <p:nvPr>
            <p:ph type="subTitle" idx="1"/>
          </p:nvPr>
        </p:nvSpPr>
        <p:spPr>
          <a:xfrm>
            <a:off x="65988" y="2598516"/>
            <a:ext cx="12043849" cy="3865893"/>
          </a:xfrm>
        </p:spPr>
        <p:txBody>
          <a:bodyPr>
            <a:normAutofit fontScale="32500" lnSpcReduction="20000"/>
          </a:bodyPr>
          <a:lstStyle/>
          <a:p>
            <a:pPr algn="l"/>
            <a:endParaRPr lang="en-US" sz="3100" b="1" dirty="0"/>
          </a:p>
          <a:p>
            <a:pPr algn="l"/>
            <a:endParaRPr lang="en-US" sz="3200" b="1" dirty="0"/>
          </a:p>
          <a:p>
            <a:r>
              <a:rPr lang="en-US" sz="11200" b="1" dirty="0"/>
              <a:t>Africa Gender Statistics Forum (AGSF) November 2023</a:t>
            </a:r>
          </a:p>
          <a:p>
            <a:r>
              <a:rPr lang="en-US" sz="11200" b="1" dirty="0"/>
              <a:t>Casablanca, Morocco</a:t>
            </a:r>
          </a:p>
          <a:p>
            <a:r>
              <a:rPr lang="en-US" sz="9600" b="1" dirty="0"/>
              <a:t>8</a:t>
            </a:r>
            <a:r>
              <a:rPr lang="en-US" sz="9600" b="1" baseline="30000" dirty="0"/>
              <a:t>th</a:t>
            </a:r>
            <a:r>
              <a:rPr lang="en-US" sz="9600" b="1" dirty="0"/>
              <a:t> November 2023</a:t>
            </a:r>
          </a:p>
          <a:p>
            <a:pPr algn="l"/>
            <a:endParaRPr lang="en-US" dirty="0"/>
          </a:p>
          <a:p>
            <a:pPr algn="l"/>
            <a:endParaRPr lang="en-US" dirty="0"/>
          </a:p>
          <a:p>
            <a:pPr algn="l"/>
            <a:r>
              <a:rPr lang="en-US" sz="8000" b="1" dirty="0"/>
              <a:t>Leila Ssali</a:t>
            </a:r>
          </a:p>
          <a:p>
            <a:pPr algn="l">
              <a:lnSpc>
                <a:spcPts val="2880"/>
              </a:lnSpc>
            </a:pPr>
            <a:r>
              <a:rPr lang="en-US" sz="7400" b="1" i="1" dirty="0"/>
              <a:t>Senior Economist (Monitoring and Evaluation)</a:t>
            </a:r>
          </a:p>
          <a:p>
            <a:pPr algn="l">
              <a:lnSpc>
                <a:spcPts val="2880"/>
              </a:lnSpc>
            </a:pPr>
            <a:r>
              <a:rPr lang="en-US" sz="7400" b="1" i="1" dirty="0"/>
              <a:t>Ministry of Gender </a:t>
            </a:r>
            <a:r>
              <a:rPr lang="en-US" sz="7400" b="1" i="1" dirty="0" err="1"/>
              <a:t>Labour</a:t>
            </a:r>
            <a:r>
              <a:rPr lang="en-US" sz="7400" b="1" i="1" dirty="0"/>
              <a:t> and Social Development</a:t>
            </a:r>
          </a:p>
        </p:txBody>
      </p:sp>
    </p:spTree>
    <p:extLst>
      <p:ext uri="{BB962C8B-B14F-4D97-AF65-F5344CB8AC3E}">
        <p14:creationId xmlns:p14="http://schemas.microsoft.com/office/powerpoint/2010/main" val="3988645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Introduction</a:t>
            </a:r>
            <a:endParaRPr lang="en-US" dirty="0"/>
          </a:p>
        </p:txBody>
      </p:sp>
      <p:sp>
        <p:nvSpPr>
          <p:cNvPr id="3" name="Content Placeholder 2"/>
          <p:cNvSpPr>
            <a:spLocks noGrp="1"/>
          </p:cNvSpPr>
          <p:nvPr>
            <p:ph idx="1"/>
          </p:nvPr>
        </p:nvSpPr>
        <p:spPr>
          <a:xfrm>
            <a:off x="301658" y="1825624"/>
            <a:ext cx="11651530" cy="4829699"/>
          </a:xfrm>
        </p:spPr>
        <p:txBody>
          <a:bodyPr>
            <a:normAutofit/>
          </a:bodyPr>
          <a:lstStyle/>
          <a:p>
            <a:r>
              <a:rPr lang="en-US" dirty="0"/>
              <a:t>The Equal Opportunities Commission (EOC) is a constitutional body established by the Equal Opportunities Commission Act, No. 2 of 2007 (EOC Act)“to give effect to the State’s constitutional mandate to eliminate discrimination and inequalities against any individual or group of persons on the ground of;</a:t>
            </a:r>
          </a:p>
          <a:p>
            <a:r>
              <a:rPr lang="en-US" dirty="0"/>
              <a:t>sex, age, race, </a:t>
            </a:r>
            <a:r>
              <a:rPr lang="en-US" dirty="0" err="1"/>
              <a:t>colour</a:t>
            </a:r>
            <a:r>
              <a:rPr lang="en-US" dirty="0"/>
              <a:t>, ethnic origin, tribe, birth, creed or religion, health status, social or economic standing, political opinion or disability, </a:t>
            </a:r>
          </a:p>
          <a:p>
            <a:r>
              <a:rPr lang="en-US" dirty="0"/>
              <a:t>and take affirmative action in </a:t>
            </a:r>
            <a:r>
              <a:rPr lang="en-US" dirty="0" err="1"/>
              <a:t>favour</a:t>
            </a:r>
            <a:r>
              <a:rPr lang="en-US" dirty="0"/>
              <a:t> of groups </a:t>
            </a:r>
            <a:r>
              <a:rPr lang="en-US" dirty="0" err="1"/>
              <a:t>marginalised</a:t>
            </a:r>
            <a:r>
              <a:rPr lang="en-US" dirty="0"/>
              <a:t> based on gender, age, disability or any other reason created by history, tradition or custom for the purpose of redressing imbalances which exist against them; and to provide for other related matters”. </a:t>
            </a: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325563"/>
            <a:ext cx="12039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3571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Introduction…</a:t>
            </a:r>
            <a:r>
              <a:rPr lang="en-GB" b="1" dirty="0" err="1"/>
              <a:t>ctd</a:t>
            </a:r>
            <a:endParaRPr lang="en-US" dirty="0"/>
          </a:p>
        </p:txBody>
      </p:sp>
      <p:sp>
        <p:nvSpPr>
          <p:cNvPr id="3" name="Content Placeholder 2"/>
          <p:cNvSpPr>
            <a:spLocks noGrp="1"/>
          </p:cNvSpPr>
          <p:nvPr>
            <p:ph idx="1"/>
          </p:nvPr>
        </p:nvSpPr>
        <p:spPr/>
        <p:txBody>
          <a:bodyPr>
            <a:normAutofit/>
          </a:bodyPr>
          <a:lstStyle/>
          <a:p>
            <a:r>
              <a:rPr lang="en-US" dirty="0"/>
              <a:t>The EOC assesses the National Vote and LG Budget Framework Papers and Ministerial Policy Statements to establish the level of compliance with gender and equity provisions. </a:t>
            </a:r>
          </a:p>
          <a:p>
            <a:r>
              <a:rPr lang="en-US" dirty="0"/>
              <a:t>Over the years, Uganda has witnessed increased funds allocated to most MDAs that primarily provide social services to the most vulnerable, including women, girls, children, PWDs, older Persons, the poor, and youth. </a:t>
            </a:r>
          </a:p>
          <a:p>
            <a:r>
              <a:rPr lang="en-US" dirty="0"/>
              <a:t>Notable among the MDAs that registered budget increases were Local Governments (Extension Services), Uganda Cancer Institute and National Environment Management Authority. </a:t>
            </a: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393031"/>
            <a:ext cx="12039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7182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749" y="101175"/>
            <a:ext cx="11737157" cy="1325563"/>
          </a:xfrm>
        </p:spPr>
        <p:txBody>
          <a:bodyPr/>
          <a:lstStyle/>
          <a:p>
            <a:r>
              <a:rPr lang="en-GB" b="1" dirty="0"/>
              <a:t>Capacity building in </a:t>
            </a:r>
            <a:r>
              <a:rPr lang="en-US" b="1" dirty="0"/>
              <a:t>Gender and Equity planning and Budgeting </a:t>
            </a:r>
            <a:endParaRPr lang="en-US" dirty="0"/>
          </a:p>
        </p:txBody>
      </p:sp>
      <p:sp>
        <p:nvSpPr>
          <p:cNvPr id="3" name="Content Placeholder 2"/>
          <p:cNvSpPr>
            <a:spLocks noGrp="1"/>
          </p:cNvSpPr>
          <p:nvPr>
            <p:ph idx="1"/>
          </p:nvPr>
        </p:nvSpPr>
        <p:spPr>
          <a:xfrm>
            <a:off x="311085" y="1825625"/>
            <a:ext cx="11042715" cy="4351338"/>
          </a:xfrm>
        </p:spPr>
        <p:txBody>
          <a:bodyPr>
            <a:normAutofit lnSpcReduction="10000"/>
          </a:bodyPr>
          <a:lstStyle/>
          <a:p>
            <a:r>
              <a:rPr lang="en-US" dirty="0"/>
              <a:t>The Commission has so far trained over 2,500 technical staff and political leaders in Gender and Equity planning and Budgeting (GEB). </a:t>
            </a:r>
          </a:p>
          <a:p>
            <a:endParaRPr lang="en-US" dirty="0"/>
          </a:p>
          <a:p>
            <a:r>
              <a:rPr lang="en-US" dirty="0"/>
              <a:t>The training was varied based on demand, identification of capacity gaps during the GEB compliance assessments, technical backstopping across all the 148 MDAs and 179 Local Governments to undertake responsive planning and budgeting. </a:t>
            </a:r>
          </a:p>
          <a:p>
            <a:endParaRPr lang="en-US" dirty="0"/>
          </a:p>
          <a:p>
            <a:r>
              <a:rPr lang="en-US" dirty="0"/>
              <a:t>20 MDAs and 100 Local Governments have so far been trained in gender and equity planning using various forums.</a:t>
            </a: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27" y="1426738"/>
            <a:ext cx="12039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9922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749" y="101175"/>
            <a:ext cx="11737157" cy="1325563"/>
          </a:xfrm>
        </p:spPr>
        <p:txBody>
          <a:bodyPr/>
          <a:lstStyle/>
          <a:p>
            <a:r>
              <a:rPr lang="en-US" b="1" dirty="0"/>
              <a:t>Alignment of budgets to planning frameworks</a:t>
            </a:r>
            <a:endParaRPr lang="en-US" dirty="0"/>
          </a:p>
        </p:txBody>
      </p:sp>
      <p:sp>
        <p:nvSpPr>
          <p:cNvPr id="3" name="Content Placeholder 2"/>
          <p:cNvSpPr>
            <a:spLocks noGrp="1"/>
          </p:cNvSpPr>
          <p:nvPr>
            <p:ph idx="1"/>
          </p:nvPr>
        </p:nvSpPr>
        <p:spPr>
          <a:xfrm>
            <a:off x="311085" y="1825625"/>
            <a:ext cx="11042715" cy="4351338"/>
          </a:xfrm>
        </p:spPr>
        <p:txBody>
          <a:bodyPr>
            <a:normAutofit fontScale="92500" lnSpcReduction="20000"/>
          </a:bodyPr>
          <a:lstStyle/>
          <a:p>
            <a:r>
              <a:rPr lang="en-US" dirty="0"/>
              <a:t>In 2020/2021, the EOC aligned gender and equity assessment tools to the National Development Plan III and the new planning and budgeting structure for the Programme Based Budget Framework Papers.</a:t>
            </a:r>
          </a:p>
          <a:p>
            <a:r>
              <a:rPr lang="en-US" dirty="0"/>
              <a:t> </a:t>
            </a:r>
          </a:p>
          <a:p>
            <a:r>
              <a:rPr lang="en-US" dirty="0"/>
              <a:t>In addition, the EOC developed a gender and equity assessment tool for the National Budget Framework Paper for the FY2021/22 to standardize the assessment process as per the PFMA Act 2015.</a:t>
            </a:r>
          </a:p>
          <a:p>
            <a:endParaRPr lang="en-US" dirty="0"/>
          </a:p>
          <a:p>
            <a:r>
              <a:rPr lang="en-US" dirty="0"/>
              <a:t>The Gender and Equity Management Information System (GEMIS) was upgraded and aligned to the National Development Plan III. The upgrade provides for online assessment for compliance with gender and equity and this has enhanced the effectiveness and efficiency of the assessment process.</a:t>
            </a: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27" y="1244175"/>
            <a:ext cx="12039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9499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749" y="101175"/>
            <a:ext cx="11737157" cy="605835"/>
          </a:xfrm>
        </p:spPr>
        <p:txBody>
          <a:bodyPr>
            <a:normAutofit/>
          </a:bodyPr>
          <a:lstStyle/>
          <a:p>
            <a:r>
              <a:rPr lang="en-US" sz="3600" b="1" dirty="0"/>
              <a:t>Gender and Equity Management Information System (GEMIS)</a:t>
            </a:r>
          </a:p>
        </p:txBody>
      </p:sp>
      <p:pic>
        <p:nvPicPr>
          <p:cNvPr id="5" name="Content Placeholder 4"/>
          <p:cNvPicPr>
            <a:picLocks noGrp="1" noChangeAspect="1"/>
          </p:cNvPicPr>
          <p:nvPr>
            <p:ph idx="1"/>
          </p:nvPr>
        </p:nvPicPr>
        <p:blipFill>
          <a:blip r:embed="rId2"/>
          <a:stretch>
            <a:fillRect/>
          </a:stretch>
        </p:blipFill>
        <p:spPr>
          <a:xfrm>
            <a:off x="187749" y="1093508"/>
            <a:ext cx="11888378" cy="5524107"/>
          </a:xfrm>
          <a:prstGeom prst="rect">
            <a:avLst/>
          </a:prstGeom>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27" y="707010"/>
            <a:ext cx="12039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140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187" y="11461"/>
            <a:ext cx="11737157" cy="1325563"/>
          </a:xfrm>
        </p:spPr>
        <p:txBody>
          <a:bodyPr>
            <a:normAutofit/>
          </a:bodyPr>
          <a:lstStyle/>
          <a:p>
            <a:r>
              <a:rPr lang="en-US" sz="3600" b="1" dirty="0"/>
              <a:t>Gender equality and Equity Responsive Budgeting in all sectors and LGs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31059440"/>
              </p:ext>
            </p:extLst>
          </p:nvPr>
        </p:nvGraphicFramePr>
        <p:xfrm>
          <a:off x="355076" y="1612437"/>
          <a:ext cx="11481848" cy="3068558"/>
        </p:xfrm>
        <a:graphic>
          <a:graphicData uri="http://schemas.openxmlformats.org/drawingml/2006/table">
            <a:tbl>
              <a:tblPr firstRow="1" bandRow="1">
                <a:tableStyleId>{5C22544A-7EE6-4342-B048-85BDC9FD1C3A}</a:tableStyleId>
              </a:tblPr>
              <a:tblGrid>
                <a:gridCol w="5392133">
                  <a:extLst>
                    <a:ext uri="{9D8B030D-6E8A-4147-A177-3AD203B41FA5}">
                      <a16:colId xmlns:a16="http://schemas.microsoft.com/office/drawing/2014/main" val="2914496729"/>
                    </a:ext>
                  </a:extLst>
                </a:gridCol>
                <a:gridCol w="2026763">
                  <a:extLst>
                    <a:ext uri="{9D8B030D-6E8A-4147-A177-3AD203B41FA5}">
                      <a16:colId xmlns:a16="http://schemas.microsoft.com/office/drawing/2014/main" val="2633848756"/>
                    </a:ext>
                  </a:extLst>
                </a:gridCol>
                <a:gridCol w="1979629">
                  <a:extLst>
                    <a:ext uri="{9D8B030D-6E8A-4147-A177-3AD203B41FA5}">
                      <a16:colId xmlns:a16="http://schemas.microsoft.com/office/drawing/2014/main" val="776199292"/>
                    </a:ext>
                  </a:extLst>
                </a:gridCol>
                <a:gridCol w="2083323">
                  <a:extLst>
                    <a:ext uri="{9D8B030D-6E8A-4147-A177-3AD203B41FA5}">
                      <a16:colId xmlns:a16="http://schemas.microsoft.com/office/drawing/2014/main" val="483184548"/>
                    </a:ext>
                  </a:extLst>
                </a:gridCol>
              </a:tblGrid>
              <a:tr h="730889">
                <a:tc>
                  <a:txBody>
                    <a:bodyPr/>
                    <a:lstStyle/>
                    <a:p>
                      <a:endParaRPr lang="en-US" sz="2400" dirty="0"/>
                    </a:p>
                  </a:txBody>
                  <a:tcPr/>
                </a:tc>
                <a:tc>
                  <a:txBody>
                    <a:bodyPr/>
                    <a:lstStyle/>
                    <a:p>
                      <a:r>
                        <a:rPr lang="en-US" sz="2400" dirty="0"/>
                        <a:t>2020/21</a:t>
                      </a:r>
                    </a:p>
                  </a:txBody>
                  <a:tcPr/>
                </a:tc>
                <a:tc>
                  <a:txBody>
                    <a:bodyPr/>
                    <a:lstStyle/>
                    <a:p>
                      <a:r>
                        <a:rPr lang="en-US" sz="2400" dirty="0"/>
                        <a:t>2022/23</a:t>
                      </a:r>
                    </a:p>
                  </a:txBody>
                  <a:tcPr/>
                </a:tc>
                <a:tc>
                  <a:txBody>
                    <a:bodyPr/>
                    <a:lstStyle/>
                    <a:p>
                      <a:r>
                        <a:rPr lang="en-US" sz="2400" dirty="0"/>
                        <a:t>Target</a:t>
                      </a:r>
                      <a:r>
                        <a:rPr lang="en-US" sz="2400" baseline="0" dirty="0"/>
                        <a:t> FY 2023/24</a:t>
                      </a:r>
                      <a:endParaRPr lang="en-US" sz="2400" dirty="0"/>
                    </a:p>
                  </a:txBody>
                  <a:tcPr/>
                </a:tc>
                <a:extLst>
                  <a:ext uri="{0D108BD9-81ED-4DB2-BD59-A6C34878D82A}">
                    <a16:rowId xmlns:a16="http://schemas.microsoft.com/office/drawing/2014/main" val="3740407951"/>
                  </a:ext>
                </a:extLst>
              </a:tr>
              <a:tr h="759355">
                <a:tc>
                  <a:txBody>
                    <a:bodyPr/>
                    <a:lstStyle/>
                    <a:p>
                      <a:r>
                        <a:rPr lang="en-US" sz="2400" dirty="0"/>
                        <a:t>LGs complying with Gender and equity responsive planning and budgeting</a:t>
                      </a:r>
                    </a:p>
                  </a:txBody>
                  <a:tcPr/>
                </a:tc>
                <a:tc>
                  <a:txBody>
                    <a:bodyPr/>
                    <a:lstStyle/>
                    <a:p>
                      <a:r>
                        <a:rPr lang="en-US" sz="2400" dirty="0"/>
                        <a:t>143</a:t>
                      </a:r>
                    </a:p>
                  </a:txBody>
                  <a:tcPr/>
                </a:tc>
                <a:tc>
                  <a:txBody>
                    <a:bodyPr/>
                    <a:lstStyle/>
                    <a:p>
                      <a:r>
                        <a:rPr lang="en-US" sz="2400" dirty="0"/>
                        <a:t>100</a:t>
                      </a:r>
                    </a:p>
                  </a:txBody>
                  <a:tcPr/>
                </a:tc>
                <a:tc>
                  <a:txBody>
                    <a:bodyPr/>
                    <a:lstStyle/>
                    <a:p>
                      <a:r>
                        <a:rPr lang="en-US" sz="2400" dirty="0"/>
                        <a:t>148</a:t>
                      </a:r>
                    </a:p>
                  </a:txBody>
                  <a:tcPr/>
                </a:tc>
                <a:extLst>
                  <a:ext uri="{0D108BD9-81ED-4DB2-BD59-A6C34878D82A}">
                    <a16:rowId xmlns:a16="http://schemas.microsoft.com/office/drawing/2014/main" val="3809327155"/>
                  </a:ext>
                </a:extLst>
              </a:tr>
              <a:tr h="493957">
                <a:tc>
                  <a:txBody>
                    <a:bodyPr/>
                    <a:lstStyle/>
                    <a:p>
                      <a:r>
                        <a:rPr lang="en-US" sz="2400" dirty="0"/>
                        <a:t>MDAs and LGs certified</a:t>
                      </a:r>
                    </a:p>
                  </a:txBody>
                  <a:tcPr/>
                </a:tc>
                <a:tc>
                  <a:txBody>
                    <a:bodyPr/>
                    <a:lstStyle/>
                    <a:p>
                      <a:r>
                        <a:rPr lang="en-US" sz="2400" dirty="0"/>
                        <a:t>143</a:t>
                      </a:r>
                    </a:p>
                  </a:txBody>
                  <a:tcPr/>
                </a:tc>
                <a:tc>
                  <a:txBody>
                    <a:bodyPr/>
                    <a:lstStyle/>
                    <a:p>
                      <a:r>
                        <a:rPr lang="en-US" sz="2400" dirty="0"/>
                        <a:t>100</a:t>
                      </a:r>
                    </a:p>
                  </a:txBody>
                  <a:tcPr/>
                </a:tc>
                <a:tc>
                  <a:txBody>
                    <a:bodyPr/>
                    <a:lstStyle/>
                    <a:p>
                      <a:r>
                        <a:rPr lang="en-US" sz="2400" dirty="0"/>
                        <a:t>176</a:t>
                      </a:r>
                    </a:p>
                  </a:txBody>
                  <a:tcPr/>
                </a:tc>
                <a:extLst>
                  <a:ext uri="{0D108BD9-81ED-4DB2-BD59-A6C34878D82A}">
                    <a16:rowId xmlns:a16="http://schemas.microsoft.com/office/drawing/2014/main" val="3658743729"/>
                  </a:ext>
                </a:extLst>
              </a:tr>
              <a:tr h="928681">
                <a:tc>
                  <a:txBody>
                    <a:bodyPr/>
                    <a:lstStyle/>
                    <a:p>
                      <a:r>
                        <a:rPr lang="en-US" sz="2400" dirty="0"/>
                        <a:t>MDAs implementing G&amp;E commitments</a:t>
                      </a:r>
                    </a:p>
                  </a:txBody>
                  <a:tcPr/>
                </a:tc>
                <a:tc>
                  <a:txBody>
                    <a:bodyPr/>
                    <a:lstStyle/>
                    <a:p>
                      <a:r>
                        <a:rPr lang="en-US" sz="2400" dirty="0"/>
                        <a:t>20</a:t>
                      </a:r>
                    </a:p>
                  </a:txBody>
                  <a:tcPr/>
                </a:tc>
                <a:tc>
                  <a:txBody>
                    <a:bodyPr/>
                    <a:lstStyle/>
                    <a:p>
                      <a:r>
                        <a:rPr lang="en-US" sz="2400" dirty="0"/>
                        <a:t>80</a:t>
                      </a:r>
                    </a:p>
                  </a:txBody>
                  <a:tcPr/>
                </a:tc>
                <a:tc>
                  <a:txBody>
                    <a:bodyPr/>
                    <a:lstStyle/>
                    <a:p>
                      <a:r>
                        <a:rPr lang="en-US" sz="2400" dirty="0"/>
                        <a:t>8</a:t>
                      </a:r>
                      <a:r>
                        <a:rPr lang="en-US" sz="2400"/>
                        <a:t>0</a:t>
                      </a:r>
                      <a:endParaRPr lang="en-US" sz="2400" dirty="0"/>
                    </a:p>
                  </a:txBody>
                  <a:tcPr/>
                </a:tc>
                <a:extLst>
                  <a:ext uri="{0D108BD9-81ED-4DB2-BD59-A6C34878D82A}">
                    <a16:rowId xmlns:a16="http://schemas.microsoft.com/office/drawing/2014/main" val="1747416788"/>
                  </a:ext>
                </a:extLst>
              </a:tr>
            </a:tbl>
          </a:graphicData>
        </a:graphic>
      </p:graphicFrame>
      <p:sp>
        <p:nvSpPr>
          <p:cNvPr id="6" name="Rectangle 5"/>
          <p:cNvSpPr/>
          <p:nvPr/>
        </p:nvSpPr>
        <p:spPr>
          <a:xfrm>
            <a:off x="74627" y="4866695"/>
            <a:ext cx="11850279" cy="1323439"/>
          </a:xfrm>
          <a:prstGeom prst="rect">
            <a:avLst/>
          </a:prstGeom>
        </p:spPr>
        <p:txBody>
          <a:bodyPr wrap="square">
            <a:spAutoFit/>
          </a:bodyPr>
          <a:lstStyle/>
          <a:p>
            <a:pPr marL="285750" indent="-285750">
              <a:buFont typeface="Arial" panose="020B0604020202020204" pitchFamily="34" charset="0"/>
              <a:buChar char="•"/>
            </a:pPr>
            <a:r>
              <a:rPr lang="en-US" sz="2000" dirty="0"/>
              <a:t>By Q1 FY 2023/24, the proportion of MDAs that aligned BFPs to Gender and Equity Planning and Budgeting requirements was </a:t>
            </a:r>
            <a:r>
              <a:rPr lang="x-none" sz="2000" b="1" dirty="0"/>
              <a:t>54.35 </a:t>
            </a:r>
            <a:r>
              <a:rPr lang="en-US" sz="2000" dirty="0"/>
              <a:t>%.</a:t>
            </a:r>
          </a:p>
          <a:p>
            <a:pPr marL="285750" indent="-285750">
              <a:buFont typeface="Arial" panose="020B0604020202020204" pitchFamily="34" charset="0"/>
              <a:buChar char="•"/>
            </a:pPr>
            <a:r>
              <a:rPr lang="en-US" sz="2000" dirty="0"/>
              <a:t>Proportion of MDAs that aligned MPSs to Gender and Equity Planning and Budgeting requirements was </a:t>
            </a:r>
            <a:r>
              <a:rPr lang="en-US" sz="2000" b="1" dirty="0"/>
              <a:t>67</a:t>
            </a:r>
            <a:r>
              <a:rPr lang="en-US" sz="2000" dirty="0"/>
              <a:t>%.</a:t>
            </a:r>
          </a:p>
          <a:p>
            <a:pPr marL="285750" indent="-285750">
              <a:buFont typeface="Arial" panose="020B0604020202020204" pitchFamily="34" charset="0"/>
              <a:buChar char="•"/>
            </a:pPr>
            <a:r>
              <a:rPr lang="en-US" sz="2000" dirty="0"/>
              <a:t>Proportion of LG Budgets aligned to Gender and Equity Planning and Budgeting requirements was </a:t>
            </a:r>
            <a:r>
              <a:rPr lang="en-US" sz="2000" b="1" dirty="0"/>
              <a:t>58</a:t>
            </a:r>
            <a:r>
              <a:rPr lang="en-US" sz="2000" dirty="0"/>
              <a:t>%.</a:t>
            </a: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27" y="1154462"/>
            <a:ext cx="12039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5771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152650" y="1771650"/>
            <a:ext cx="7237716" cy="3963036"/>
          </a:xfrm>
          <a:solidFill>
            <a:schemeClr val="accent4">
              <a:lumMod val="60000"/>
              <a:lumOff val="40000"/>
            </a:schemeClr>
          </a:solidFill>
          <a:scene3d>
            <a:camera prst="perspectiveRight"/>
            <a:lightRig rig="threePt" dir="t"/>
          </a:scene3d>
        </p:spPr>
      </p:pic>
      <p:sp>
        <p:nvSpPr>
          <p:cNvPr id="13" name="Content Placeholder 5"/>
          <p:cNvSpPr>
            <a:spLocks noGrp="1"/>
          </p:cNvSpPr>
          <p:nvPr>
            <p:ph sz="half" idx="2"/>
          </p:nvPr>
        </p:nvSpPr>
        <p:spPr>
          <a:xfrm>
            <a:off x="2992438" y="1485900"/>
            <a:ext cx="6397625" cy="3978275"/>
          </a:xfrm>
        </p:spPr>
        <p:txBody>
          <a:bodyPr rtlCol="0">
            <a:normAutofit/>
          </a:bodyPr>
          <a:lstStyle/>
          <a:p>
            <a:pPr algn="just" fontAlgn="auto">
              <a:spcBef>
                <a:spcPts val="450"/>
              </a:spcBef>
              <a:spcAft>
                <a:spcPts val="450"/>
              </a:spcAft>
              <a:buFont typeface="Arial" panose="020B0604020202020204" pitchFamily="34" charset="0"/>
              <a:buNone/>
              <a:defRPr/>
            </a:pPr>
            <a:endParaRPr lang="en-US" sz="2625" b="1" dirty="0">
              <a:solidFill>
                <a:schemeClr val="accent6"/>
              </a:solidFill>
              <a:effectLst>
                <a:outerShdw blurRad="38100" dist="38100" dir="2700000" algn="tl">
                  <a:srgbClr val="000000">
                    <a:alpha val="43137"/>
                  </a:srgbClr>
                </a:outerShdw>
              </a:effectLst>
              <a:latin typeface="+mj-lt"/>
            </a:endParaRPr>
          </a:p>
          <a:p>
            <a:pPr algn="ctr" fontAlgn="auto">
              <a:spcBef>
                <a:spcPts val="450"/>
              </a:spcBef>
              <a:spcAft>
                <a:spcPts val="450"/>
              </a:spcAft>
              <a:buFont typeface="Arial" panose="020B0604020202020204" pitchFamily="34" charset="0"/>
              <a:buNone/>
              <a:defRPr/>
            </a:pPr>
            <a:endParaRPr lang="en-US" sz="2400" b="1" dirty="0">
              <a:solidFill>
                <a:srgbClr val="FF0000"/>
              </a:solidFill>
              <a:effectLst>
                <a:outerShdw blurRad="38100" dist="38100" dir="2700000" algn="tl">
                  <a:srgbClr val="000000">
                    <a:alpha val="43137"/>
                  </a:srgbClr>
                </a:outerShdw>
              </a:effectLst>
              <a:latin typeface="Tw Cen MT" panose="020B0602020104020603" pitchFamily="34" charset="0"/>
              <a:ea typeface="+mj-ea"/>
              <a:cs typeface="+mj-cs"/>
            </a:endParaRPr>
          </a:p>
          <a:p>
            <a:pPr algn="ctr" fontAlgn="auto">
              <a:spcBef>
                <a:spcPts val="450"/>
              </a:spcBef>
              <a:spcAft>
                <a:spcPts val="450"/>
              </a:spcAft>
              <a:buFont typeface="Arial" panose="020B0604020202020204" pitchFamily="34" charset="0"/>
              <a:buNone/>
              <a:defRPr/>
            </a:pPr>
            <a:endParaRPr lang="en-US" sz="2625" b="1" i="1" u="sng" dirty="0">
              <a:solidFill>
                <a:schemeClr val="accent6"/>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057724217"/>
      </p:ext>
    </p:extLst>
  </p:cSld>
  <p:clrMapOvr>
    <a:masterClrMapping/>
  </p:clrMapOvr>
  <p:transition>
    <p:dissolv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586</Words>
  <Application>Microsoft Office PowerPoint</Application>
  <PresentationFormat>Widescreen</PresentationFormat>
  <Paragraphs>53</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Tw Cen MT</vt:lpstr>
      <vt:lpstr>Office Theme</vt:lpstr>
      <vt:lpstr>Gender budgeting: Expenditure analysis. A case study of Uganda  </vt:lpstr>
      <vt:lpstr>Introduction</vt:lpstr>
      <vt:lpstr>Introduction…ctd</vt:lpstr>
      <vt:lpstr>Capacity building in Gender and Equity planning and Budgeting </vt:lpstr>
      <vt:lpstr>Alignment of budgets to planning frameworks</vt:lpstr>
      <vt:lpstr>Gender and Equity Management Information System (GEMIS)</vt:lpstr>
      <vt:lpstr>Gender equality and Equity Responsive Budgeting in all sectors and LGs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MLHUD</dc:creator>
  <cp:lastModifiedBy>Pamela Nabukhonzo</cp:lastModifiedBy>
  <cp:revision>14</cp:revision>
  <dcterms:created xsi:type="dcterms:W3CDTF">2023-11-06T19:49:57Z</dcterms:created>
  <dcterms:modified xsi:type="dcterms:W3CDTF">2023-11-08T11:30:20Z</dcterms:modified>
</cp:coreProperties>
</file>