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80" r:id="rId4"/>
    <p:sldId id="259" r:id="rId5"/>
    <p:sldId id="271" r:id="rId6"/>
    <p:sldId id="270" r:id="rId7"/>
    <p:sldId id="272" r:id="rId8"/>
    <p:sldId id="273" r:id="rId9"/>
    <p:sldId id="274" r:id="rId10"/>
    <p:sldId id="28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898BD1-9434-486D-BD8B-C0EC5B30FD2A}" v="1" dt="2023-11-06T14:59:46.5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4EDC0-AFE8-4271-9423-E1BE9B0ABBB5}" type="datetimeFigureOut">
              <a:rPr lang="en-US" smtClean="0"/>
              <a:t>11/8/2023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75E601-F3AE-4F19-8888-602A066741AB}" type="slidenum">
              <a:rPr lang="en-US" smtClean="0"/>
              <a:t>‹#›</a:t>
            </a:fld>
            <a:endParaRPr lang="en-US"/>
          </a:p>
        </p:txBody>
      </p:sp>
    </p:spTree>
    <p:extLst>
      <p:ext uri="{BB962C8B-B14F-4D97-AF65-F5344CB8AC3E}">
        <p14:creationId xmlns:p14="http://schemas.microsoft.com/office/powerpoint/2010/main" val="2447328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FA52801-390F-4653-BA53-ECD3BB1A6225}" type="slidenum">
              <a:rPr lang="en-US" altLang="en-US" smtClean="0">
                <a:solidFill>
                  <a:srgbClr val="000000"/>
                </a:solidFill>
              </a:rPr>
              <a:pPr/>
              <a:t>10</a:t>
            </a:fld>
            <a:endParaRPr lang="en-US" altLang="en-US">
              <a:solidFill>
                <a:srgbClr val="000000"/>
              </a:solidFill>
            </a:endParaRPr>
          </a:p>
        </p:txBody>
      </p:sp>
    </p:spTree>
    <p:extLst>
      <p:ext uri="{BB962C8B-B14F-4D97-AF65-F5344CB8AC3E}">
        <p14:creationId xmlns:p14="http://schemas.microsoft.com/office/powerpoint/2010/main" val="1982248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E2D971-C169-4BB3-BDD8-BA97649D5F88}"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2520740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2D971-C169-4BB3-BDD8-BA97649D5F88}"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414930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2D971-C169-4BB3-BDD8-BA97649D5F88}"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2406502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2D971-C169-4BB3-BDD8-BA97649D5F88}"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667652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4E2D971-C169-4BB3-BDD8-BA97649D5F88}" type="datetimeFigureOut">
              <a:rPr lang="en-US" smtClean="0"/>
              <a:t>11/8/2023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3895577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E2D971-C169-4BB3-BDD8-BA97649D5F88}"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3890777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E2D971-C169-4BB3-BDD8-BA97649D5F88}" type="datetimeFigureOut">
              <a:rPr lang="en-US" smtClean="0"/>
              <a:t>11/8/2023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2041313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E2D971-C169-4BB3-BDD8-BA97649D5F88}" type="datetimeFigureOut">
              <a:rPr lang="en-US" smtClean="0"/>
              <a:t>11/8/2023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2265456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2D971-C169-4BB3-BDD8-BA97649D5F88}" type="datetimeFigureOut">
              <a:rPr lang="en-US" smtClean="0"/>
              <a:t>11/8/2023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1232135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4E2D971-C169-4BB3-BDD8-BA97649D5F88}"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958557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4E2D971-C169-4BB3-BDD8-BA97649D5F88}" type="datetimeFigureOut">
              <a:rPr lang="en-US" smtClean="0"/>
              <a:t>11/8/2023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2DEFC-F1B2-4DB8-9DEB-71FCD3F5F1F1}" type="slidenum">
              <a:rPr lang="en-US" smtClean="0"/>
              <a:t>‹#›</a:t>
            </a:fld>
            <a:endParaRPr lang="en-US"/>
          </a:p>
        </p:txBody>
      </p:sp>
    </p:spTree>
    <p:extLst>
      <p:ext uri="{BB962C8B-B14F-4D97-AF65-F5344CB8AC3E}">
        <p14:creationId xmlns:p14="http://schemas.microsoft.com/office/powerpoint/2010/main" val="3418500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2D971-C169-4BB3-BDD8-BA97649D5F88}" type="datetimeFigureOut">
              <a:rPr lang="en-US" smtClean="0"/>
              <a:t>11/8/2023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2DEFC-F1B2-4DB8-9DEB-71FCD3F5F1F1}" type="slidenum">
              <a:rPr lang="en-US" smtClean="0"/>
              <a:t>‹#›</a:t>
            </a:fld>
            <a:endParaRPr lang="en-US"/>
          </a:p>
        </p:txBody>
      </p:sp>
    </p:spTree>
    <p:extLst>
      <p:ext uri="{BB962C8B-B14F-4D97-AF65-F5344CB8AC3E}">
        <p14:creationId xmlns:p14="http://schemas.microsoft.com/office/powerpoint/2010/main" val="2917441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65522" y="294635"/>
            <a:ext cx="11510127" cy="1464717"/>
          </a:xfrm>
        </p:spPr>
        <p:txBody>
          <a:bodyPr>
            <a:normAutofit/>
          </a:bodyPr>
          <a:lstStyle/>
          <a:p>
            <a:r>
              <a:rPr lang="en-US" sz="3600" b="1" dirty="0"/>
              <a:t>The road to impact: Opportunities and challenges in gender data use: Uganda</a:t>
            </a:r>
            <a:endParaRPr lang="en-US" sz="3600" dirty="0"/>
          </a:p>
        </p:txBody>
      </p:sp>
      <p:sp>
        <p:nvSpPr>
          <p:cNvPr id="3" name="Subtitle 2"/>
          <p:cNvSpPr>
            <a:spLocks noGrp="1"/>
          </p:cNvSpPr>
          <p:nvPr>
            <p:ph type="subTitle" idx="1"/>
          </p:nvPr>
        </p:nvSpPr>
        <p:spPr>
          <a:xfrm>
            <a:off x="65988" y="2598516"/>
            <a:ext cx="12043849" cy="3865893"/>
          </a:xfrm>
        </p:spPr>
        <p:txBody>
          <a:bodyPr>
            <a:normAutofit fontScale="32500" lnSpcReduction="20000"/>
          </a:bodyPr>
          <a:lstStyle/>
          <a:p>
            <a:pPr algn="l"/>
            <a:endParaRPr lang="en-US" sz="3100" b="1" dirty="0"/>
          </a:p>
          <a:p>
            <a:pPr algn="l"/>
            <a:endParaRPr lang="en-US" sz="3200" b="1" dirty="0"/>
          </a:p>
          <a:p>
            <a:r>
              <a:rPr lang="en-US" sz="11200" b="1" dirty="0"/>
              <a:t>Africa Gender Statistics Forum (AGSF) November 2023</a:t>
            </a:r>
          </a:p>
          <a:p>
            <a:r>
              <a:rPr lang="en-US" sz="11200" b="1" dirty="0"/>
              <a:t>Casablanca, Morocco</a:t>
            </a:r>
          </a:p>
          <a:p>
            <a:r>
              <a:rPr lang="en-US" sz="9600" b="1" dirty="0"/>
              <a:t>8</a:t>
            </a:r>
            <a:r>
              <a:rPr lang="en-US" sz="9600" b="1" baseline="30000" dirty="0"/>
              <a:t>th</a:t>
            </a:r>
            <a:r>
              <a:rPr lang="en-US" sz="9600" b="1" dirty="0"/>
              <a:t> November 2023</a:t>
            </a:r>
          </a:p>
          <a:p>
            <a:pPr algn="l"/>
            <a:endParaRPr lang="en-US" dirty="0"/>
          </a:p>
          <a:p>
            <a:pPr algn="l"/>
            <a:endParaRPr lang="en-US" dirty="0"/>
          </a:p>
          <a:p>
            <a:pPr algn="l"/>
            <a:r>
              <a:rPr lang="en-US" sz="8000" b="1" dirty="0"/>
              <a:t>Leila Ssali</a:t>
            </a:r>
          </a:p>
          <a:p>
            <a:pPr algn="l">
              <a:lnSpc>
                <a:spcPts val="2880"/>
              </a:lnSpc>
            </a:pPr>
            <a:r>
              <a:rPr lang="en-US" sz="7400" b="1" i="1" dirty="0"/>
              <a:t>Senior Economist (Monitoring and Evaluation)</a:t>
            </a:r>
          </a:p>
          <a:p>
            <a:pPr algn="l">
              <a:lnSpc>
                <a:spcPts val="2880"/>
              </a:lnSpc>
            </a:pPr>
            <a:r>
              <a:rPr lang="en-US" sz="7400" b="1" i="1" dirty="0"/>
              <a:t>Ministry of Gender </a:t>
            </a:r>
            <a:r>
              <a:rPr lang="en-US" sz="7400" b="1" i="1" dirty="0" err="1"/>
              <a:t>Labour</a:t>
            </a:r>
            <a:r>
              <a:rPr lang="en-US" sz="7400" b="1" i="1" dirty="0"/>
              <a:t> and Social Development</a:t>
            </a:r>
          </a:p>
        </p:txBody>
      </p:sp>
      <p:sp>
        <p:nvSpPr>
          <p:cNvPr id="5" name="Rounded Rectangle 4"/>
          <p:cNvSpPr/>
          <p:nvPr/>
        </p:nvSpPr>
        <p:spPr>
          <a:xfrm>
            <a:off x="175947" y="1877425"/>
            <a:ext cx="12126012" cy="273377"/>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0911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pic>
        <p:nvPicPr>
          <p:cNvPr id="7" name="Content Placeholder 6"/>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2152650" y="1771650"/>
            <a:ext cx="7237716" cy="3963036"/>
          </a:xfrm>
          <a:solidFill>
            <a:schemeClr val="accent4">
              <a:lumMod val="60000"/>
              <a:lumOff val="40000"/>
            </a:schemeClr>
          </a:solidFill>
          <a:scene3d>
            <a:camera prst="perspectiveRight"/>
            <a:lightRig rig="threePt" dir="t"/>
          </a:scene3d>
        </p:spPr>
      </p:pic>
      <p:sp>
        <p:nvSpPr>
          <p:cNvPr id="13" name="Content Placeholder 5"/>
          <p:cNvSpPr>
            <a:spLocks noGrp="1"/>
          </p:cNvSpPr>
          <p:nvPr>
            <p:ph sz="half" idx="2"/>
          </p:nvPr>
        </p:nvSpPr>
        <p:spPr>
          <a:xfrm>
            <a:off x="2992438" y="1485900"/>
            <a:ext cx="6397625" cy="3978275"/>
          </a:xfrm>
        </p:spPr>
        <p:txBody>
          <a:bodyPr rtlCol="0">
            <a:normAutofit/>
          </a:bodyPr>
          <a:lstStyle/>
          <a:p>
            <a:pPr algn="just" fontAlgn="auto">
              <a:spcBef>
                <a:spcPts val="450"/>
              </a:spcBef>
              <a:spcAft>
                <a:spcPts val="450"/>
              </a:spcAft>
              <a:buFont typeface="Arial" panose="020B0604020202020204" pitchFamily="34" charset="0"/>
              <a:buNone/>
              <a:defRPr/>
            </a:pPr>
            <a:endParaRPr lang="en-US" sz="2625" b="1" dirty="0">
              <a:solidFill>
                <a:schemeClr val="accent6"/>
              </a:solidFill>
              <a:effectLst>
                <a:outerShdw blurRad="38100" dist="38100" dir="2700000" algn="tl">
                  <a:srgbClr val="000000">
                    <a:alpha val="43137"/>
                  </a:srgbClr>
                </a:outerShdw>
              </a:effectLst>
              <a:latin typeface="+mj-lt"/>
            </a:endParaRPr>
          </a:p>
          <a:p>
            <a:pPr algn="ctr" fontAlgn="auto">
              <a:spcBef>
                <a:spcPts val="450"/>
              </a:spcBef>
              <a:spcAft>
                <a:spcPts val="450"/>
              </a:spcAft>
              <a:buFont typeface="Arial" panose="020B0604020202020204" pitchFamily="34" charset="0"/>
              <a:buNone/>
              <a:defRPr/>
            </a:pPr>
            <a:endParaRPr lang="en-US" sz="2400" b="1" dirty="0">
              <a:solidFill>
                <a:srgbClr val="FF0000"/>
              </a:solidFill>
              <a:effectLst>
                <a:outerShdw blurRad="38100" dist="38100" dir="2700000" algn="tl">
                  <a:srgbClr val="000000">
                    <a:alpha val="43137"/>
                  </a:srgbClr>
                </a:outerShdw>
              </a:effectLst>
              <a:latin typeface="Tw Cen MT" panose="020B0602020104020603" pitchFamily="34" charset="0"/>
              <a:ea typeface="+mj-ea"/>
              <a:cs typeface="+mj-cs"/>
            </a:endParaRPr>
          </a:p>
          <a:p>
            <a:pPr algn="ctr" fontAlgn="auto">
              <a:spcBef>
                <a:spcPts val="450"/>
              </a:spcBef>
              <a:spcAft>
                <a:spcPts val="450"/>
              </a:spcAft>
              <a:buFont typeface="Arial" panose="020B0604020202020204" pitchFamily="34" charset="0"/>
              <a:buNone/>
              <a:defRPr/>
            </a:pPr>
            <a:endParaRPr lang="en-US" sz="2625" b="1" i="1" u="sng" dirty="0">
              <a:solidFill>
                <a:schemeClr val="accent6"/>
              </a:solidFill>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3150441226"/>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548640"/>
          </a:xfrm>
          <a:solidFill>
            <a:schemeClr val="accent1">
              <a:lumMod val="40000"/>
              <a:lumOff val="60000"/>
            </a:schemeClr>
          </a:solidFill>
        </p:spPr>
        <p:txBody>
          <a:bodyPr>
            <a:normAutofit fontScale="90000"/>
          </a:bodyPr>
          <a:lstStyle/>
          <a:p>
            <a:r>
              <a:rPr lang="en-US" sz="4000" b="1" dirty="0"/>
              <a:t>Introduction</a:t>
            </a:r>
          </a:p>
        </p:txBody>
      </p:sp>
      <p:sp>
        <p:nvSpPr>
          <p:cNvPr id="3" name="Content Placeholder 2"/>
          <p:cNvSpPr>
            <a:spLocks noGrp="1"/>
          </p:cNvSpPr>
          <p:nvPr>
            <p:ph idx="1"/>
          </p:nvPr>
        </p:nvSpPr>
        <p:spPr>
          <a:xfrm>
            <a:off x="76200" y="1005227"/>
            <a:ext cx="12039600" cy="6083732"/>
          </a:xfrm>
        </p:spPr>
        <p:txBody>
          <a:bodyPr>
            <a:normAutofit fontScale="40000" lnSpcReduction="20000"/>
          </a:bodyPr>
          <a:lstStyle/>
          <a:p>
            <a:pPr marL="0" indent="0">
              <a:buNone/>
            </a:pPr>
            <a:r>
              <a:rPr lang="en-US" sz="4500" dirty="0"/>
              <a:t>Gender statistics are important in achieving gender equality across all aspects of society, including government, private and community sectors. </a:t>
            </a:r>
          </a:p>
          <a:p>
            <a:pPr marL="0" indent="0">
              <a:buNone/>
            </a:pPr>
            <a:r>
              <a:rPr lang="en-US" sz="4500" dirty="0"/>
              <a:t>Government of Uganda has made use of gender statistics in designing policies, programs and services to address the needs and challenges of all genders under the Ministry of Gender </a:t>
            </a:r>
            <a:r>
              <a:rPr lang="en-US" sz="4500" dirty="0" err="1"/>
              <a:t>Labour</a:t>
            </a:r>
            <a:r>
              <a:rPr lang="en-US" sz="4500" dirty="0"/>
              <a:t> and Social Development. </a:t>
            </a:r>
          </a:p>
          <a:p>
            <a:pPr marL="0" indent="0">
              <a:buNone/>
            </a:pPr>
            <a:r>
              <a:rPr lang="en-US" sz="4500" dirty="0"/>
              <a:t>Some of the policies that have been developed include;</a:t>
            </a:r>
          </a:p>
          <a:p>
            <a:pPr marL="0" indent="0">
              <a:buNone/>
            </a:pPr>
            <a:endParaRPr lang="en-US" sz="300" dirty="0"/>
          </a:p>
          <a:p>
            <a:r>
              <a:rPr lang="en-US" sz="5400" b="1" i="1" dirty="0"/>
              <a:t>National Gender Policy (1997), whose main objective was to mainstream gender concerns in national development processes through guiding resource allocation in all sectors to address gender inequality.</a:t>
            </a:r>
          </a:p>
          <a:p>
            <a:endParaRPr lang="en-US" sz="800" b="1" i="1" dirty="0"/>
          </a:p>
          <a:p>
            <a:r>
              <a:rPr lang="en-GB" sz="5400" b="1" i="1" dirty="0"/>
              <a:t>National Gender Policy (2010) includes provisions on gender-based violence, such as domestic violence, sexual harassment, trafficking in human beings, and sexual violence.</a:t>
            </a:r>
          </a:p>
          <a:p>
            <a:endParaRPr lang="en-US" sz="800" b="1" i="1" dirty="0"/>
          </a:p>
          <a:p>
            <a:r>
              <a:rPr lang="en-US" sz="5400" b="1" i="1" dirty="0"/>
              <a:t> Elimination of Gender Based Violence policy (2016), mandates the government to allocate resources for the implementation of GBV laws, such as the Domestic Violence Act 2010.</a:t>
            </a:r>
          </a:p>
          <a:p>
            <a:endParaRPr lang="en-US" sz="1300" b="1" i="1" dirty="0"/>
          </a:p>
          <a:p>
            <a:r>
              <a:rPr lang="en-US" sz="5400" b="1" i="1" dirty="0"/>
              <a:t>National Youth Policy (2001), with the specific goal of enhancing the economic contributions of youth. The policy was a reaction to worsening youth conditions, where an increase in rural to urban youth migration was not accompanied by job creation.</a:t>
            </a:r>
          </a:p>
          <a:p>
            <a:pPr lvl="1"/>
            <a:endParaRPr lang="en-US" sz="2800" b="1" i="1" dirty="0"/>
          </a:p>
          <a:p>
            <a:r>
              <a:rPr lang="en-GB" sz="5400" b="1" i="1" dirty="0"/>
              <a:t>National Policy on Persons With Disabilities, National Employment Policy, National Policy, 2023, National OVC Policy, National Social Protection Policy Uganda, National Child Policy 2020.</a:t>
            </a:r>
            <a:endParaRPr lang="en-US" sz="5400" b="1" i="1"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550863"/>
            <a:ext cx="120396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4182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01277"/>
          </a:xfrm>
          <a:solidFill>
            <a:schemeClr val="accent1">
              <a:lumMod val="40000"/>
              <a:lumOff val="60000"/>
            </a:schemeClr>
          </a:solidFill>
        </p:spPr>
        <p:txBody>
          <a:bodyPr>
            <a:noAutofit/>
          </a:bodyPr>
          <a:lstStyle/>
          <a:p>
            <a:r>
              <a:rPr lang="en-US" sz="3200" b="1" dirty="0"/>
              <a:t>How gender statistics producers engage with policy makers/ statistics users in Uganda</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3451399"/>
              </p:ext>
            </p:extLst>
          </p:nvPr>
        </p:nvGraphicFramePr>
        <p:xfrm>
          <a:off x="16968" y="1094323"/>
          <a:ext cx="12087048" cy="5972929"/>
        </p:xfrm>
        <a:graphic>
          <a:graphicData uri="http://schemas.openxmlformats.org/drawingml/2006/table">
            <a:tbl>
              <a:tblPr firstRow="1" bandRow="1">
                <a:tableStyleId>{5C22544A-7EE6-4342-B048-85BDC9FD1C3A}</a:tableStyleId>
              </a:tblPr>
              <a:tblGrid>
                <a:gridCol w="4021054">
                  <a:extLst>
                    <a:ext uri="{9D8B030D-6E8A-4147-A177-3AD203B41FA5}">
                      <a16:colId xmlns:a16="http://schemas.microsoft.com/office/drawing/2014/main" val="1646051264"/>
                    </a:ext>
                  </a:extLst>
                </a:gridCol>
                <a:gridCol w="8065994">
                  <a:extLst>
                    <a:ext uri="{9D8B030D-6E8A-4147-A177-3AD203B41FA5}">
                      <a16:colId xmlns:a16="http://schemas.microsoft.com/office/drawing/2014/main" val="4276153989"/>
                    </a:ext>
                  </a:extLst>
                </a:gridCol>
              </a:tblGrid>
              <a:tr h="263137">
                <a:tc>
                  <a:txBody>
                    <a:bodyPr/>
                    <a:lstStyle/>
                    <a:p>
                      <a:r>
                        <a:rPr lang="en-US" sz="2400" dirty="0"/>
                        <a:t>Producer</a:t>
                      </a:r>
                    </a:p>
                  </a:txBody>
                  <a:tcPr>
                    <a:solidFill>
                      <a:schemeClr val="accent6">
                        <a:lumMod val="75000"/>
                      </a:schemeClr>
                    </a:solidFill>
                  </a:tcPr>
                </a:tc>
                <a:tc>
                  <a:txBody>
                    <a:bodyPr/>
                    <a:lstStyle/>
                    <a:p>
                      <a:r>
                        <a:rPr lang="en-US" sz="2400" dirty="0"/>
                        <a:t>User</a:t>
                      </a:r>
                    </a:p>
                  </a:txBody>
                  <a:tcPr>
                    <a:solidFill>
                      <a:schemeClr val="accent6">
                        <a:lumMod val="75000"/>
                      </a:schemeClr>
                    </a:solidFill>
                  </a:tcPr>
                </a:tc>
                <a:extLst>
                  <a:ext uri="{0D108BD9-81ED-4DB2-BD59-A6C34878D82A}">
                    <a16:rowId xmlns:a16="http://schemas.microsoft.com/office/drawing/2014/main" val="4245577980"/>
                  </a:ext>
                </a:extLst>
              </a:tr>
              <a:tr h="666867">
                <a:tc>
                  <a:txBody>
                    <a:bodyPr/>
                    <a:lstStyle/>
                    <a:p>
                      <a:r>
                        <a:rPr lang="en-GB" sz="1800" dirty="0"/>
                        <a:t>UBOS provides gender statistics from surveys, censuses</a:t>
                      </a:r>
                      <a:endParaRPr lang="en-US" sz="1800" dirty="0"/>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MDAs and LGs use</a:t>
                      </a:r>
                      <a:r>
                        <a:rPr lang="en-GB" sz="1800" baseline="0" dirty="0"/>
                        <a:t> data in</a:t>
                      </a:r>
                      <a:r>
                        <a:rPr lang="en-GB" sz="1800" dirty="0"/>
                        <a:t> planning, budgeting, decision making, monitoring and evaluation, i.e. NAPR, Policy development, research, etc.</a:t>
                      </a:r>
                    </a:p>
                  </a:txBody>
                  <a:tcPr>
                    <a:solidFill>
                      <a:schemeClr val="accent6">
                        <a:lumMod val="40000"/>
                        <a:lumOff val="60000"/>
                      </a:schemeClr>
                    </a:solidFill>
                  </a:tcPr>
                </a:tc>
                <a:extLst>
                  <a:ext uri="{0D108BD9-81ED-4DB2-BD59-A6C34878D82A}">
                    <a16:rowId xmlns:a16="http://schemas.microsoft.com/office/drawing/2014/main" val="1004108611"/>
                  </a:ext>
                </a:extLst>
              </a:tr>
              <a:tr h="0">
                <a:tc rowSpan="5">
                  <a:txBody>
                    <a:bodyPr/>
                    <a:lstStyle/>
                    <a:p>
                      <a:endParaRPr lang="en-GB" sz="1800" dirty="0"/>
                    </a:p>
                    <a:p>
                      <a:endParaRPr lang="en-GB" sz="1800" dirty="0"/>
                    </a:p>
                    <a:p>
                      <a:endParaRPr lang="en-GB" sz="1800" dirty="0"/>
                    </a:p>
                    <a:p>
                      <a:endParaRPr lang="en-GB" sz="1800" dirty="0"/>
                    </a:p>
                    <a:p>
                      <a:r>
                        <a:rPr lang="en-GB" sz="1800" dirty="0"/>
                        <a:t>Government institutions have statistical units the generate administrative data on a quarterly basis </a:t>
                      </a:r>
                      <a:endParaRPr lang="en-US" sz="1800" dirty="0"/>
                    </a:p>
                  </a:txBody>
                  <a:tcPr>
                    <a:solidFill>
                      <a:schemeClr val="accent6">
                        <a:lumMod val="20000"/>
                        <a:lumOff val="80000"/>
                      </a:schemeClr>
                    </a:solidFill>
                  </a:tcPr>
                </a:tc>
                <a:tc>
                  <a:txBody>
                    <a:bodyPr/>
                    <a:lstStyle/>
                    <a:p>
                      <a:pPr marL="0" indent="0">
                        <a:buFont typeface="Arial" panose="020B0604020202020204" pitchFamily="34" charset="0"/>
                        <a:buNone/>
                      </a:pPr>
                      <a:r>
                        <a:rPr lang="en-GB" sz="1800" dirty="0"/>
                        <a:t>Use</a:t>
                      </a:r>
                      <a:r>
                        <a:rPr lang="en-GB" sz="1800" baseline="0" dirty="0"/>
                        <a:t> data in d</a:t>
                      </a:r>
                      <a:r>
                        <a:rPr lang="en-GB" sz="1800" dirty="0"/>
                        <a:t>eveloping institutional Statistical Abstracts.</a:t>
                      </a:r>
                      <a:endParaRPr lang="en-US" sz="1800" dirty="0"/>
                    </a:p>
                  </a:txBody>
                  <a:tcPr>
                    <a:solidFill>
                      <a:schemeClr val="accent6">
                        <a:lumMod val="20000"/>
                        <a:lumOff val="80000"/>
                      </a:schemeClr>
                    </a:solidFill>
                  </a:tcPr>
                </a:tc>
                <a:extLst>
                  <a:ext uri="{0D108BD9-81ED-4DB2-BD59-A6C34878D82A}">
                    <a16:rowId xmlns:a16="http://schemas.microsoft.com/office/drawing/2014/main" val="3964864277"/>
                  </a:ext>
                </a:extLst>
              </a:tr>
              <a:tr h="666867">
                <a:tc vMerge="1">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Policy units in MDAs use statistics to develop/revise policies in their institutions as well as assess status of implementation of these polices.</a:t>
                      </a:r>
                    </a:p>
                  </a:txBody>
                  <a:tcPr>
                    <a:solidFill>
                      <a:schemeClr val="accent6">
                        <a:lumMod val="40000"/>
                        <a:lumOff val="60000"/>
                      </a:schemeClr>
                    </a:solidFill>
                  </a:tcPr>
                </a:tc>
                <a:extLst>
                  <a:ext uri="{0D108BD9-81ED-4DB2-BD59-A6C34878D82A}">
                    <a16:rowId xmlns:a16="http://schemas.microsoft.com/office/drawing/2014/main" val="1635994867"/>
                  </a:ext>
                </a:extLst>
              </a:tr>
              <a:tr h="941459">
                <a:tc vMerge="1">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M&amp;E units to assess performance on a quarterly, half year and annual basis. Gender statistics also inform evaluations i.e. baselines, mid-term reviews, impact evaluations, end term evaluations, etc.</a:t>
                      </a:r>
                    </a:p>
                  </a:txBody>
                  <a:tcPr>
                    <a:solidFill>
                      <a:schemeClr val="accent6">
                        <a:lumMod val="20000"/>
                        <a:lumOff val="80000"/>
                      </a:schemeClr>
                    </a:solidFill>
                  </a:tcPr>
                </a:tc>
                <a:extLst>
                  <a:ext uri="{0D108BD9-81ED-4DB2-BD59-A6C34878D82A}">
                    <a16:rowId xmlns:a16="http://schemas.microsoft.com/office/drawing/2014/main" val="4186903730"/>
                  </a:ext>
                </a:extLst>
              </a:tr>
              <a:tr h="477268">
                <a:tc vMerge="1">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Used in MDAs by Top management to inform decision making processes. </a:t>
                      </a:r>
                    </a:p>
                  </a:txBody>
                  <a:tcPr>
                    <a:solidFill>
                      <a:schemeClr val="accent6">
                        <a:lumMod val="40000"/>
                        <a:lumOff val="60000"/>
                      </a:schemeClr>
                    </a:solidFill>
                  </a:tcPr>
                </a:tc>
                <a:extLst>
                  <a:ext uri="{0D108BD9-81ED-4DB2-BD59-A6C34878D82A}">
                    <a16:rowId xmlns:a16="http://schemas.microsoft.com/office/drawing/2014/main" val="4223034095"/>
                  </a:ext>
                </a:extLst>
              </a:tr>
              <a:tr h="666867">
                <a:tc vMerge="1">
                  <a:txBody>
                    <a:bodyPr/>
                    <a:lstStyle/>
                    <a:p>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a:t>Used by</a:t>
                      </a:r>
                      <a:r>
                        <a:rPr lang="en-GB" sz="1800" baseline="0"/>
                        <a:t> </a:t>
                      </a:r>
                      <a:r>
                        <a:rPr lang="en-GB" sz="1800"/>
                        <a:t>Planning units in MDAs </a:t>
                      </a:r>
                      <a:r>
                        <a:rPr lang="en-GB" sz="1800" dirty="0"/>
                        <a:t>to inform the budgeting process. Usually, these budgets should be gender and equity compliant before being approved by the Parliament.</a:t>
                      </a:r>
                    </a:p>
                  </a:txBody>
                  <a:tcPr>
                    <a:solidFill>
                      <a:schemeClr val="accent6">
                        <a:lumMod val="20000"/>
                        <a:lumOff val="80000"/>
                      </a:schemeClr>
                    </a:solidFill>
                  </a:tcPr>
                </a:tc>
                <a:extLst>
                  <a:ext uri="{0D108BD9-81ED-4DB2-BD59-A6C34878D82A}">
                    <a16:rowId xmlns:a16="http://schemas.microsoft.com/office/drawing/2014/main" val="2419444073"/>
                  </a:ext>
                </a:extLst>
              </a:tr>
              <a:tr h="477268">
                <a:tc>
                  <a:txBody>
                    <a:bodyPr/>
                    <a:lstStyle/>
                    <a:p>
                      <a:r>
                        <a:rPr lang="en-US" sz="1800" dirty="0"/>
                        <a:t>Civil Society Organizations</a:t>
                      </a:r>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Provide recommendations and information to decision-makers.</a:t>
                      </a:r>
                      <a:endParaRPr lang="en-GB" sz="1800" dirty="0"/>
                    </a:p>
                  </a:txBody>
                  <a:tcPr>
                    <a:solidFill>
                      <a:schemeClr val="accent6">
                        <a:lumMod val="40000"/>
                        <a:lumOff val="60000"/>
                      </a:schemeClr>
                    </a:solidFill>
                  </a:tcPr>
                </a:tc>
                <a:extLst>
                  <a:ext uri="{0D108BD9-81ED-4DB2-BD59-A6C34878D82A}">
                    <a16:rowId xmlns:a16="http://schemas.microsoft.com/office/drawing/2014/main" val="1343166329"/>
                  </a:ext>
                </a:extLst>
              </a:tr>
              <a:tr h="322970">
                <a:tc>
                  <a:txBody>
                    <a:bodyPr/>
                    <a:lstStyle/>
                    <a:p>
                      <a:r>
                        <a:rPr lang="en-US" sz="1800" dirty="0"/>
                        <a:t>Development Partners conduct surveys</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Data</a:t>
                      </a:r>
                      <a:r>
                        <a:rPr lang="en-GB" sz="1800" baseline="0" dirty="0"/>
                        <a:t> used by MDAs to develop projects and programmes.</a:t>
                      </a:r>
                      <a:endParaRPr lang="en-GB" sz="1800" dirty="0"/>
                    </a:p>
                  </a:txBody>
                  <a:tcPr>
                    <a:solidFill>
                      <a:schemeClr val="accent6">
                        <a:lumMod val="20000"/>
                        <a:lumOff val="80000"/>
                      </a:schemeClr>
                    </a:solidFill>
                  </a:tcPr>
                </a:tc>
                <a:extLst>
                  <a:ext uri="{0D108BD9-81ED-4DB2-BD59-A6C34878D82A}">
                    <a16:rowId xmlns:a16="http://schemas.microsoft.com/office/drawing/2014/main" val="1423892712"/>
                  </a:ext>
                </a:extLst>
              </a:tr>
              <a:tr h="530742">
                <a:tc>
                  <a:txBody>
                    <a:bodyPr/>
                    <a:lstStyle/>
                    <a:p>
                      <a:r>
                        <a:rPr lang="en-US" sz="1800" dirty="0"/>
                        <a:t>Academia such as the Economic Policy</a:t>
                      </a:r>
                      <a:r>
                        <a:rPr lang="en-US" sz="1800" baseline="0" dirty="0"/>
                        <a:t> Research Centre</a:t>
                      </a:r>
                      <a:endParaRPr lang="en-US" sz="1800" dirty="0"/>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Data used by MDAs to develop and revise policies.</a:t>
                      </a:r>
                    </a:p>
                  </a:txBody>
                  <a:tcPr>
                    <a:solidFill>
                      <a:schemeClr val="accent6">
                        <a:lumMod val="40000"/>
                        <a:lumOff val="60000"/>
                      </a:schemeClr>
                    </a:solidFill>
                  </a:tcPr>
                </a:tc>
                <a:extLst>
                  <a:ext uri="{0D108BD9-81ED-4DB2-BD59-A6C34878D82A}">
                    <a16:rowId xmlns:a16="http://schemas.microsoft.com/office/drawing/2014/main" val="18320990"/>
                  </a:ext>
                </a:extLst>
              </a:tr>
            </a:tbl>
          </a:graphicData>
        </a:graphic>
      </p:graphicFrame>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68" y="801277"/>
            <a:ext cx="12104016" cy="367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27660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28153"/>
          </a:xfrm>
          <a:solidFill>
            <a:schemeClr val="accent1">
              <a:lumMod val="40000"/>
              <a:lumOff val="60000"/>
            </a:schemeClr>
          </a:solidFill>
        </p:spPr>
        <p:txBody>
          <a:bodyPr>
            <a:noAutofit/>
          </a:bodyPr>
          <a:lstStyle/>
          <a:p>
            <a:r>
              <a:rPr lang="en-US" sz="3200" b="1" dirty="0"/>
              <a:t>Challenges faced in collecting and use of  Gender Statistics</a:t>
            </a:r>
            <a:endParaRPr lang="en-US" sz="3200" dirty="0"/>
          </a:p>
        </p:txBody>
      </p:sp>
      <p:sp>
        <p:nvSpPr>
          <p:cNvPr id="3" name="Content Placeholder 2"/>
          <p:cNvSpPr>
            <a:spLocks noGrp="1"/>
          </p:cNvSpPr>
          <p:nvPr>
            <p:ph idx="1"/>
          </p:nvPr>
        </p:nvSpPr>
        <p:spPr>
          <a:xfrm>
            <a:off x="75414" y="995232"/>
            <a:ext cx="12000322" cy="5881097"/>
          </a:xfrm>
        </p:spPr>
        <p:txBody>
          <a:bodyPr>
            <a:normAutofit/>
          </a:bodyPr>
          <a:lstStyle/>
          <a:p>
            <a:pPr marL="514350" lvl="0" indent="-514350">
              <a:lnSpc>
                <a:spcPct val="150000"/>
              </a:lnSpc>
              <a:buAutoNum type="arabicPeriod"/>
            </a:pPr>
            <a:r>
              <a:rPr lang="en-GB" sz="3200" dirty="0"/>
              <a:t>Weak coordination among players i.e. MDAs, LGs, Academia, Development Partners</a:t>
            </a:r>
            <a:endParaRPr lang="en-US" sz="3200" dirty="0"/>
          </a:p>
          <a:p>
            <a:pPr marL="0" indent="0">
              <a:lnSpc>
                <a:spcPct val="150000"/>
              </a:lnSpc>
              <a:buNone/>
            </a:pPr>
            <a:r>
              <a:rPr lang="en-US" sz="3200" dirty="0"/>
              <a:t>2. Weak policy and legal framework</a:t>
            </a:r>
          </a:p>
          <a:p>
            <a:pPr marL="0" indent="0">
              <a:lnSpc>
                <a:spcPct val="150000"/>
              </a:lnSpc>
              <a:buNone/>
            </a:pPr>
            <a:r>
              <a:rPr lang="en-US" sz="3200" dirty="0"/>
              <a:t>3. Inadequate capacity to produce and use gender statistics </a:t>
            </a:r>
          </a:p>
          <a:p>
            <a:pPr marL="0" indent="0">
              <a:lnSpc>
                <a:spcPct val="150000"/>
              </a:lnSpc>
              <a:buNone/>
            </a:pPr>
            <a:r>
              <a:rPr lang="en-US" sz="3200" dirty="0"/>
              <a:t>4. Poor quality data</a:t>
            </a:r>
          </a:p>
          <a:p>
            <a:pPr marL="0" indent="0">
              <a:lnSpc>
                <a:spcPct val="150000"/>
              </a:lnSpc>
              <a:buNone/>
            </a:pPr>
            <a:r>
              <a:rPr lang="en-US" sz="3200" dirty="0"/>
              <a:t>5. Limited resources </a:t>
            </a:r>
          </a:p>
          <a:p>
            <a:pPr marL="0" indent="0">
              <a:lnSpc>
                <a:spcPct val="150000"/>
              </a:lnSpc>
              <a:buNone/>
            </a:pPr>
            <a:r>
              <a:rPr lang="en-US" sz="3200" dirty="0"/>
              <a:t>6. Advocacy and dissemination</a:t>
            </a: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67" y="628153"/>
            <a:ext cx="12104016" cy="367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39608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59875"/>
          </a:xfrm>
          <a:solidFill>
            <a:schemeClr val="accent1">
              <a:lumMod val="40000"/>
              <a:lumOff val="60000"/>
            </a:schemeClr>
          </a:solidFill>
        </p:spPr>
        <p:txBody>
          <a:bodyPr>
            <a:normAutofit/>
          </a:bodyPr>
          <a:lstStyle/>
          <a:p>
            <a:r>
              <a:rPr lang="en-US" sz="3200" b="1" dirty="0"/>
              <a:t>Opportunities for gender statistics in Uganda</a:t>
            </a:r>
            <a:endParaRPr lang="en-US" sz="3200" dirty="0"/>
          </a:p>
        </p:txBody>
      </p:sp>
      <p:sp>
        <p:nvSpPr>
          <p:cNvPr id="3" name="Content Placeholder 2"/>
          <p:cNvSpPr>
            <a:spLocks noGrp="1"/>
          </p:cNvSpPr>
          <p:nvPr>
            <p:ph idx="1"/>
          </p:nvPr>
        </p:nvSpPr>
        <p:spPr>
          <a:xfrm>
            <a:off x="86412" y="1026955"/>
            <a:ext cx="12017604" cy="5750918"/>
          </a:xfrm>
        </p:spPr>
        <p:txBody>
          <a:bodyPr>
            <a:normAutofit lnSpcReduction="10000"/>
          </a:bodyPr>
          <a:lstStyle/>
          <a:p>
            <a:pPr lvl="0"/>
            <a:r>
              <a:rPr lang="en-GB" dirty="0"/>
              <a:t>The demand for gender statistics in Uganda has increased.</a:t>
            </a:r>
            <a:endParaRPr lang="en-US" dirty="0"/>
          </a:p>
          <a:p>
            <a:pPr lvl="0"/>
            <a:r>
              <a:rPr lang="en-GB" dirty="0"/>
              <a:t>The availability of statistics and M&amp;E units in MDAs and LGs as required by the NDP III will promote production and use of gender statistics.</a:t>
            </a:r>
            <a:endParaRPr lang="en-US" dirty="0"/>
          </a:p>
          <a:p>
            <a:pPr lvl="0"/>
            <a:r>
              <a:rPr lang="en-GB" dirty="0"/>
              <a:t>Top managers now use statistics in decision making.</a:t>
            </a:r>
            <a:endParaRPr lang="en-US" dirty="0"/>
          </a:p>
          <a:p>
            <a:pPr lvl="0"/>
            <a:r>
              <a:rPr lang="en-GB" dirty="0"/>
              <a:t>Compendium of Gender statistics concepts and definitions by UBoS gives a clear and common understanding to users of statistics.</a:t>
            </a:r>
            <a:endParaRPr lang="en-US" dirty="0"/>
          </a:p>
          <a:p>
            <a:pPr lvl="0"/>
            <a:r>
              <a:rPr lang="en-GB" dirty="0"/>
              <a:t>Capacity building programmes for Gender Statistics/M&amp;E units have been done by both Government and Development Partners.</a:t>
            </a:r>
            <a:endParaRPr lang="en-US" dirty="0"/>
          </a:p>
          <a:p>
            <a:pPr lvl="0"/>
            <a:r>
              <a:rPr lang="en-GB" dirty="0"/>
              <a:t>Gender responsive Annual Statistical Abstracts are developed by MDAs. </a:t>
            </a:r>
            <a:endParaRPr lang="en-US" dirty="0"/>
          </a:p>
          <a:p>
            <a:pPr lvl="0"/>
            <a:r>
              <a:rPr lang="en-GB" dirty="0"/>
              <a:t>Legal and regulatory frameworks e.g. Uganda Gender Policy (2010), SDGs, Agenda 2063, </a:t>
            </a:r>
            <a:r>
              <a:rPr lang="en-US" dirty="0"/>
              <a:t>Equal Opportunities Act, Cap 2 of 2007, </a:t>
            </a:r>
            <a:r>
              <a:rPr lang="en-GB" dirty="0"/>
              <a:t>etc.</a:t>
            </a:r>
            <a:endParaRPr lang="en-US" dirty="0"/>
          </a:p>
          <a:p>
            <a:pPr lvl="0"/>
            <a:r>
              <a:rPr lang="en-GB" dirty="0"/>
              <a:t>Call for Gender and Equity compliance Budgeting by EOC in MDAs/LGs BFPs and MPS before approving their budgets.</a:t>
            </a:r>
            <a:endParaRPr lang="en-US"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9875"/>
            <a:ext cx="12104016" cy="367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19967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695911"/>
          </a:xfrm>
          <a:solidFill>
            <a:schemeClr val="accent1">
              <a:lumMod val="40000"/>
              <a:lumOff val="60000"/>
            </a:schemeClr>
          </a:solidFill>
        </p:spPr>
        <p:txBody>
          <a:bodyPr>
            <a:noAutofit/>
          </a:bodyPr>
          <a:lstStyle/>
          <a:p>
            <a:r>
              <a:rPr lang="en-US" sz="3200" b="1" dirty="0"/>
              <a:t>Strategies for improving production and use of Gender Statistics in Uganda</a:t>
            </a:r>
            <a:endParaRPr lang="en-US" sz="3200" dirty="0"/>
          </a:p>
        </p:txBody>
      </p:sp>
      <p:sp>
        <p:nvSpPr>
          <p:cNvPr id="3" name="Content Placeholder 2"/>
          <p:cNvSpPr>
            <a:spLocks noGrp="1"/>
          </p:cNvSpPr>
          <p:nvPr>
            <p:ph idx="1"/>
          </p:nvPr>
        </p:nvSpPr>
        <p:spPr>
          <a:xfrm>
            <a:off x="103695" y="1270948"/>
            <a:ext cx="11698844" cy="6162088"/>
          </a:xfrm>
        </p:spPr>
        <p:txBody>
          <a:bodyPr>
            <a:normAutofit/>
          </a:bodyPr>
          <a:lstStyle/>
          <a:p>
            <a:pPr marL="0" lvl="0" indent="0">
              <a:buNone/>
            </a:pPr>
            <a:r>
              <a:rPr lang="en-GB" b="1" dirty="0"/>
              <a:t>1. Strengthen coordination and management of gender statistics production and use </a:t>
            </a:r>
            <a:endParaRPr lang="en-US" dirty="0"/>
          </a:p>
          <a:p>
            <a:r>
              <a:rPr lang="en-US" dirty="0"/>
              <a:t>It is essential that the different organizations that produce gender statistics work together. This communication between organizations is necessary to reach agreement on how to best collect and share gender statistics. </a:t>
            </a:r>
          </a:p>
          <a:p>
            <a:pPr marL="0" indent="0">
              <a:buNone/>
            </a:pPr>
            <a:endParaRPr lang="en-US" sz="1600" dirty="0"/>
          </a:p>
          <a:p>
            <a:r>
              <a:rPr lang="en-US" dirty="0"/>
              <a:t>It can be done by creating and using partnerships and structures within and between organizations to integrate gender into statistical production and use.</a:t>
            </a:r>
          </a:p>
          <a:p>
            <a:pPr lvl="0"/>
            <a:endParaRPr lang="en-GB" sz="1400" dirty="0"/>
          </a:p>
          <a:p>
            <a:pPr lvl="0"/>
            <a:r>
              <a:rPr lang="en-GB" dirty="0"/>
              <a:t>Quarterly meetings for the Gender Statistics Sub-committee on gender statistics.</a:t>
            </a:r>
          </a:p>
          <a:p>
            <a:pPr lvl="0"/>
            <a:endParaRPr lang="en-US" dirty="0"/>
          </a:p>
          <a:p>
            <a:endParaRPr lang="en-US"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27244"/>
            <a:ext cx="12104016" cy="367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2926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91852"/>
          </a:xfrm>
          <a:solidFill>
            <a:schemeClr val="accent1">
              <a:lumMod val="40000"/>
              <a:lumOff val="60000"/>
            </a:schemeClr>
          </a:solidFill>
        </p:spPr>
        <p:txBody>
          <a:bodyPr>
            <a:noAutofit/>
          </a:bodyPr>
          <a:lstStyle/>
          <a:p>
            <a:r>
              <a:rPr lang="en-US" sz="2800" b="1" dirty="0"/>
              <a:t>Strategies for improving production and use of Gender Statistics in Uganda…</a:t>
            </a:r>
            <a:r>
              <a:rPr lang="en-US" sz="2800" b="1" dirty="0" err="1"/>
              <a:t>ctd</a:t>
            </a:r>
            <a:endParaRPr lang="en-US" sz="2800" dirty="0"/>
          </a:p>
        </p:txBody>
      </p:sp>
      <p:sp>
        <p:nvSpPr>
          <p:cNvPr id="3" name="Content Placeholder 2"/>
          <p:cNvSpPr>
            <a:spLocks noGrp="1"/>
          </p:cNvSpPr>
          <p:nvPr>
            <p:ph idx="1"/>
          </p:nvPr>
        </p:nvSpPr>
        <p:spPr>
          <a:xfrm>
            <a:off x="155114" y="1420047"/>
            <a:ext cx="11881771" cy="5244704"/>
          </a:xfrm>
        </p:spPr>
        <p:txBody>
          <a:bodyPr>
            <a:normAutofit/>
          </a:bodyPr>
          <a:lstStyle/>
          <a:p>
            <a:pPr marL="0" lvl="0" indent="0">
              <a:buNone/>
            </a:pPr>
            <a:r>
              <a:rPr lang="en-GB" b="1" dirty="0"/>
              <a:t>2. Develop an MGLSD Management Information System  </a:t>
            </a:r>
            <a:endParaRPr lang="en-US" dirty="0"/>
          </a:p>
          <a:p>
            <a:r>
              <a:rPr lang="en-US" dirty="0"/>
              <a:t>This system will act as a central data repository for all gender statistics within the MGLSD and across government. The system will enable annual production of the MGLSD fact sheet on the status of gender in the country. </a:t>
            </a:r>
          </a:p>
          <a:p>
            <a:pPr marL="0" lvl="0" indent="0">
              <a:buNone/>
            </a:pPr>
            <a:endParaRPr lang="en-US" sz="1600" dirty="0"/>
          </a:p>
          <a:p>
            <a:pPr marL="0" lvl="0" indent="0">
              <a:buNone/>
            </a:pPr>
            <a:r>
              <a:rPr lang="en-US" b="1" dirty="0"/>
              <a:t>3. </a:t>
            </a:r>
            <a:r>
              <a:rPr lang="en-GB" b="1" dirty="0"/>
              <a:t>Enhance legal and institutional frameworks </a:t>
            </a:r>
            <a:endParaRPr lang="en-US" dirty="0"/>
          </a:p>
          <a:p>
            <a:pPr lvl="0"/>
            <a:r>
              <a:rPr lang="en-GB" dirty="0"/>
              <a:t>Integrate gender in the MDA and HLG strategic plans.</a:t>
            </a:r>
            <a:endParaRPr lang="en-US" dirty="0"/>
          </a:p>
          <a:p>
            <a:pPr lvl="0"/>
            <a:r>
              <a:rPr lang="en-GB" dirty="0"/>
              <a:t>Advocate for amendment of Statistical Act (Fourth Schedule) to produce regular gender statistics.</a:t>
            </a:r>
            <a:endParaRPr lang="en-US" dirty="0"/>
          </a:p>
          <a:p>
            <a:pPr lvl="0"/>
            <a:r>
              <a:rPr lang="en-GB" dirty="0"/>
              <a:t>Conduct regular surveys and censuses to inform gender statistics at an annual basis.</a:t>
            </a:r>
            <a:endParaRPr lang="en-US"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27244"/>
            <a:ext cx="12104016" cy="367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4720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707010"/>
          </a:xfrm>
          <a:solidFill>
            <a:schemeClr val="accent1">
              <a:lumMod val="40000"/>
              <a:lumOff val="60000"/>
            </a:schemeClr>
          </a:solidFill>
        </p:spPr>
        <p:txBody>
          <a:bodyPr>
            <a:noAutofit/>
          </a:bodyPr>
          <a:lstStyle/>
          <a:p>
            <a:r>
              <a:rPr lang="en-US" sz="2800" b="1" dirty="0"/>
              <a:t>Strategies for improving production and use of Gender Statistics in Uganda…</a:t>
            </a:r>
            <a:r>
              <a:rPr lang="en-US" sz="2800" b="1" dirty="0" err="1"/>
              <a:t>ctd</a:t>
            </a:r>
            <a:endParaRPr lang="en-US" sz="2800" dirty="0"/>
          </a:p>
        </p:txBody>
      </p:sp>
      <p:sp>
        <p:nvSpPr>
          <p:cNvPr id="3" name="Content Placeholder 2"/>
          <p:cNvSpPr>
            <a:spLocks noGrp="1"/>
          </p:cNvSpPr>
          <p:nvPr>
            <p:ph idx="1"/>
          </p:nvPr>
        </p:nvSpPr>
        <p:spPr>
          <a:xfrm>
            <a:off x="141403" y="1078177"/>
            <a:ext cx="11576116" cy="5671416"/>
          </a:xfrm>
        </p:spPr>
        <p:txBody>
          <a:bodyPr>
            <a:normAutofit fontScale="92500" lnSpcReduction="10000"/>
          </a:bodyPr>
          <a:lstStyle/>
          <a:p>
            <a:pPr marL="0" lvl="0" indent="0">
              <a:buNone/>
            </a:pPr>
            <a:r>
              <a:rPr lang="en-GB" b="1" dirty="0"/>
              <a:t>4. Build capacity in MDAs and LGs to produce and use of gender statistics</a:t>
            </a:r>
            <a:r>
              <a:rPr lang="en-GB" dirty="0"/>
              <a:t>. </a:t>
            </a:r>
            <a:endParaRPr lang="en-US" dirty="0"/>
          </a:p>
          <a:p>
            <a:r>
              <a:rPr lang="en-US" dirty="0"/>
              <a:t>Human resource development is a cornerstone in the production of gender statistics. </a:t>
            </a:r>
          </a:p>
          <a:p>
            <a:r>
              <a:rPr lang="en-US" dirty="0"/>
              <a:t>Training on concepts and methodologies in gender statistics should be regular to respond to the requirements of evolving frameworks. </a:t>
            </a:r>
          </a:p>
          <a:p>
            <a:r>
              <a:rPr lang="en-US" dirty="0"/>
              <a:t>The limited use of gender statistics is partly attributed to the low capacity to collect, analyze and interpret data.</a:t>
            </a:r>
          </a:p>
          <a:p>
            <a:pPr marL="0" indent="0">
              <a:buNone/>
            </a:pPr>
            <a:r>
              <a:rPr lang="en-US" dirty="0"/>
              <a:t> </a:t>
            </a:r>
          </a:p>
          <a:p>
            <a:pPr marL="0" lvl="0" indent="0">
              <a:buNone/>
            </a:pPr>
            <a:r>
              <a:rPr lang="en-GB" b="1" dirty="0"/>
              <a:t>5. Enhance advocacy and dissemination of gender statistics</a:t>
            </a:r>
            <a:endParaRPr lang="en-US" dirty="0"/>
          </a:p>
          <a:p>
            <a:r>
              <a:rPr lang="en-US" dirty="0"/>
              <a:t>Statistics are produced for planning, policy, research, decision making, monitoring and evaluation. </a:t>
            </a:r>
          </a:p>
          <a:p>
            <a:r>
              <a:rPr lang="en-US" dirty="0"/>
              <a:t>It is therefore necessary to ensure that the information is readily available, accessible and user friendly. </a:t>
            </a:r>
          </a:p>
          <a:p>
            <a:r>
              <a:rPr lang="en-US" dirty="0"/>
              <a:t>Advocacy is also important for appreciation of gender statistics. </a:t>
            </a:r>
          </a:p>
          <a:p>
            <a:endParaRPr lang="en-US"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27244"/>
            <a:ext cx="12104016" cy="367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515932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10705"/>
          </a:xfrm>
          <a:solidFill>
            <a:schemeClr val="accent1">
              <a:lumMod val="40000"/>
              <a:lumOff val="60000"/>
            </a:schemeClr>
          </a:solidFill>
        </p:spPr>
        <p:txBody>
          <a:bodyPr>
            <a:noAutofit/>
          </a:bodyPr>
          <a:lstStyle/>
          <a:p>
            <a:r>
              <a:rPr lang="en-US" sz="2800" b="1" dirty="0"/>
              <a:t>Strategies for improving production and use of Gender Statistics in Uganda…</a:t>
            </a:r>
            <a:r>
              <a:rPr lang="en-US" sz="2800" b="1" dirty="0" err="1"/>
              <a:t>ctd</a:t>
            </a:r>
            <a:endParaRPr lang="en-US" sz="2800" dirty="0"/>
          </a:p>
        </p:txBody>
      </p:sp>
      <p:sp>
        <p:nvSpPr>
          <p:cNvPr id="3" name="Content Placeholder 2"/>
          <p:cNvSpPr>
            <a:spLocks noGrp="1"/>
          </p:cNvSpPr>
          <p:nvPr>
            <p:ph idx="1"/>
          </p:nvPr>
        </p:nvSpPr>
        <p:spPr>
          <a:xfrm>
            <a:off x="113122" y="1214447"/>
            <a:ext cx="11576116" cy="5063805"/>
          </a:xfrm>
        </p:spPr>
        <p:txBody>
          <a:bodyPr>
            <a:normAutofit/>
          </a:bodyPr>
          <a:lstStyle/>
          <a:p>
            <a:pPr marL="0" lvl="0" indent="0">
              <a:buNone/>
            </a:pPr>
            <a:r>
              <a:rPr lang="en-GB" b="1" dirty="0"/>
              <a:t>6. Resource mobilisation for production and use of gender statistics</a:t>
            </a:r>
            <a:endParaRPr lang="en-US" dirty="0"/>
          </a:p>
          <a:p>
            <a:r>
              <a:rPr lang="en-US" dirty="0"/>
              <a:t>Production and use of gender statistics requires adequate, timely and regular technical support and funding at institutional or the national level. Hence the need for technical and financial assistance to support production of responsive statistics.</a:t>
            </a: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27244"/>
            <a:ext cx="12104016" cy="367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51395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6173</TotalTime>
  <Words>1111</Words>
  <Application>Microsoft Office PowerPoint</Application>
  <PresentationFormat>Widescreen</PresentationFormat>
  <Paragraphs>92</Paragraphs>
  <Slides>10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Tw Cen MT</vt:lpstr>
      <vt:lpstr>Office Theme</vt:lpstr>
      <vt:lpstr>The road to impact: Opportunities and challenges in gender data use: Uganda</vt:lpstr>
      <vt:lpstr>Introduction</vt:lpstr>
      <vt:lpstr>How gender statistics producers engage with policy makers/ statistics users in Uganda</vt:lpstr>
      <vt:lpstr>Challenges faced in collecting and use of  Gender Statistics</vt:lpstr>
      <vt:lpstr>Opportunities for gender statistics in Uganda</vt:lpstr>
      <vt:lpstr>Strategies for improving production and use of Gender Statistics in Uganda</vt:lpstr>
      <vt:lpstr>Strategies for improving production and use of Gender Statistics in Uganda…ctd</vt:lpstr>
      <vt:lpstr>Strategies for improving production and use of Gender Statistics in Uganda…ctd</vt:lpstr>
      <vt:lpstr>Strategies for improving production and use of Gender Statistics in Uganda…ctd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statistics</dc:title>
  <dc:subject>AGSF Casablanca Morocco-Nov 2023</dc:subject>
  <dc:creator>MGLSD-AGSF Nov 2023</dc:creator>
  <cp:lastModifiedBy>Pamela Nabukhonzo</cp:lastModifiedBy>
  <cp:revision>50</cp:revision>
  <dcterms:created xsi:type="dcterms:W3CDTF">2023-10-26T15:02:34Z</dcterms:created>
  <dcterms:modified xsi:type="dcterms:W3CDTF">2023-11-08T11:28:17Z</dcterms:modified>
</cp:coreProperties>
</file>