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610" r:id="rId2"/>
    <p:sldId id="259" r:id="rId3"/>
    <p:sldId id="332" r:id="rId4"/>
    <p:sldId id="1475" r:id="rId5"/>
    <p:sldId id="397" r:id="rId6"/>
    <p:sldId id="258" r:id="rId7"/>
    <p:sldId id="1501" r:id="rId8"/>
    <p:sldId id="1543" r:id="rId9"/>
    <p:sldId id="1544" r:id="rId10"/>
    <p:sldId id="1488" r:id="rId11"/>
    <p:sldId id="1524" r:id="rId12"/>
    <p:sldId id="1511" r:id="rId13"/>
    <p:sldId id="1516" r:id="rId14"/>
    <p:sldId id="1518" r:id="rId15"/>
    <p:sldId id="1525" r:id="rId16"/>
    <p:sldId id="1540" r:id="rId17"/>
    <p:sldId id="1520" r:id="rId18"/>
    <p:sldId id="1537" r:id="rId19"/>
    <p:sldId id="1527" r:id="rId20"/>
    <p:sldId id="1528" r:id="rId21"/>
    <p:sldId id="1538" r:id="rId22"/>
    <p:sldId id="1539" r:id="rId23"/>
    <p:sldId id="1521" r:id="rId24"/>
    <p:sldId id="1529" r:id="rId25"/>
    <p:sldId id="1530" r:id="rId26"/>
    <p:sldId id="1531" r:id="rId27"/>
    <p:sldId id="1523" r:id="rId28"/>
    <p:sldId id="1532" r:id="rId29"/>
    <p:sldId id="1541" r:id="rId30"/>
    <p:sldId id="1542" r:id="rId31"/>
    <p:sldId id="263" r:id="rId3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18" autoAdjust="0"/>
  </p:normalViewPr>
  <p:slideViewPr>
    <p:cSldViewPr snapToGrid="0">
      <p:cViewPr>
        <p:scale>
          <a:sx n="95" d="100"/>
          <a:sy n="95" d="100"/>
        </p:scale>
        <p:origin x="3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Africa%20AGI%20and%20pillar%20scor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Africa%20AGI%20and%20pillar%20scor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Africa%20AGI%20and%20pillar%20sco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Africa%20AGI%20and%20pillar%20sco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Africa%20AGI%20and%20pillar%20sco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Africa%20AGI%20and%20pillar%20sco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ulhas\Agulhas%20Dropbox\Olivia%20McConnell\Agulhas%20Team\1.1%20Current%20Projects\AfDB%20Gender%20Index\Data\Data%200411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Africa Region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F-3843-8D24-1107EE9194F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8F-3843-8D24-1107EE9194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Sheet3!$D$1:$E$1</c:f>
              <c:strCache>
                <c:ptCount val="2"/>
                <c:pt idx="0">
                  <c:v>AGI 2019</c:v>
                </c:pt>
                <c:pt idx="1">
                  <c:v>AGI 2023</c:v>
                </c:pt>
              </c:strCache>
            </c:strRef>
          </c:cat>
          <c:val>
            <c:numRef>
              <c:f>Sheet3!$D$2:$E$2</c:f>
              <c:numCache>
                <c:formatCode>0.000</c:formatCode>
                <c:ptCount val="2"/>
                <c:pt idx="0">
                  <c:v>0.48797017707105894</c:v>
                </c:pt>
                <c:pt idx="1">
                  <c:v>0.50479518754338504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F-3843-8D24-1107EE919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609370464"/>
        <c:axId val="2107540208"/>
      </c:barChart>
      <c:catAx>
        <c:axId val="16093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540208"/>
        <c:crosses val="autoZero"/>
        <c:auto val="1"/>
        <c:lblAlgn val="ctr"/>
        <c:lblOffset val="100"/>
        <c:noMultiLvlLbl val="0"/>
      </c:catAx>
      <c:valAx>
        <c:axId val="2107540208"/>
        <c:scaling>
          <c:orientation val="minMax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60937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Sheet3!$D$69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Sheet3!$C$70:$C$72</c:f>
              <c:strCache>
                <c:ptCount val="3"/>
                <c:pt idx="0">
                  <c:v>Mauritius</c:v>
                </c:pt>
                <c:pt idx="1">
                  <c:v>Algeria</c:v>
                </c:pt>
                <c:pt idx="2">
                  <c:v>Namibia</c:v>
                </c:pt>
              </c:strCache>
            </c:strRef>
          </c:cat>
          <c:val>
            <c:numRef>
              <c:f>Sheet3!$D$70:$D$72</c:f>
              <c:numCache>
                <c:formatCode>0.000</c:formatCode>
                <c:ptCount val="3"/>
                <c:pt idx="0">
                  <c:v>1.2884188309229649</c:v>
                </c:pt>
                <c:pt idx="1">
                  <c:v>1.2151201434157388</c:v>
                </c:pt>
                <c:pt idx="2">
                  <c:v>1.1923711305879496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5-5E43-80A6-DE80BF81F8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708598848"/>
        <c:axId val="1708511744"/>
      </c:barChart>
      <c:catAx>
        <c:axId val="17085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511744"/>
        <c:crosses val="autoZero"/>
        <c:auto val="1"/>
        <c:lblAlgn val="ctr"/>
        <c:lblOffset val="100"/>
        <c:noMultiLvlLbl val="0"/>
      </c:catAx>
      <c:valAx>
        <c:axId val="1708511744"/>
        <c:scaling>
          <c:orientation val="minMax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70859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Sheet3!$O$66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Sheet3!$N$67:$N$69</c:f>
              <c:strCache>
                <c:ptCount val="3"/>
                <c:pt idx="0">
                  <c:v>Niger</c:v>
                </c:pt>
                <c:pt idx="1">
                  <c:v>Eswatini</c:v>
                </c:pt>
                <c:pt idx="2">
                  <c:v>Sierra Leone</c:v>
                </c:pt>
              </c:strCache>
            </c:strRef>
          </c:cat>
          <c:val>
            <c:numRef>
              <c:f>Sheet3!$O$67:$O$69</c:f>
              <c:numCache>
                <c:formatCode>0.000</c:formatCode>
                <c:ptCount val="3"/>
                <c:pt idx="0">
                  <c:v>0.54755910336358182</c:v>
                </c:pt>
                <c:pt idx="1">
                  <c:v>0.68920348819262089</c:v>
                </c:pt>
                <c:pt idx="2">
                  <c:v>0.69095028674149395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0-5540-8675-5D855D47CD76}"/>
            </c:ext>
          </c:extLst>
        </c:ser>
        <c:ser>
          <c:idx val="1"/>
          <c:order val="1"/>
          <c:tx>
            <c:strRef>
              <c:f>Sheet3!$P$66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Sheet3!$N$67:$N$69</c:f>
              <c:strCache>
                <c:ptCount val="3"/>
                <c:pt idx="0">
                  <c:v>Niger</c:v>
                </c:pt>
                <c:pt idx="1">
                  <c:v>Eswatini</c:v>
                </c:pt>
                <c:pt idx="2">
                  <c:v>Sierra Leone</c:v>
                </c:pt>
              </c:strCache>
            </c:strRef>
          </c:cat>
          <c:val>
            <c:numRef>
              <c:f>Sheet3!$P$67:$P$69</c:f>
              <c:numCache>
                <c:formatCode>0.000</c:formatCode>
                <c:ptCount val="3"/>
                <c:pt idx="0">
                  <c:v>0.83881366308020544</c:v>
                </c:pt>
                <c:pt idx="1">
                  <c:v>0.97751004737713165</c:v>
                </c:pt>
                <c:pt idx="2">
                  <c:v>0.93958227012380835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0-5540-8675-5D855D47CD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961431648"/>
        <c:axId val="1961557088"/>
      </c:barChart>
      <c:catAx>
        <c:axId val="19614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557088"/>
        <c:crosses val="autoZero"/>
        <c:auto val="1"/>
        <c:lblAlgn val="ctr"/>
        <c:lblOffset val="100"/>
        <c:noMultiLvlLbl val="0"/>
      </c:catAx>
      <c:valAx>
        <c:axId val="1961557088"/>
        <c:scaling>
          <c:orientation val="minMax"/>
          <c:max val="1"/>
        </c:scaling>
        <c:delete val="1"/>
        <c:axPos val="l"/>
        <c:numFmt formatCode="0.000" sourceLinked="1"/>
        <c:majorTickMark val="none"/>
        <c:minorTickMark val="none"/>
        <c:tickLblPos val="nextTo"/>
        <c:crossAx val="196143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Sheet3!$O$66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Sheet3!$N$73:$N$75</c:f>
              <c:strCache>
                <c:ptCount val="3"/>
                <c:pt idx="0">
                  <c:v>Togo</c:v>
                </c:pt>
                <c:pt idx="1">
                  <c:v>Zambia</c:v>
                </c:pt>
                <c:pt idx="2">
                  <c:v>Congo</c:v>
                </c:pt>
              </c:strCache>
            </c:strRef>
          </c:cat>
          <c:val>
            <c:numRef>
              <c:f>Sheet3!$O$73:$O$75</c:f>
              <c:numCache>
                <c:formatCode>0.000</c:formatCode>
                <c:ptCount val="3"/>
                <c:pt idx="0">
                  <c:v>1.0827641298086432</c:v>
                </c:pt>
                <c:pt idx="1">
                  <c:v>1.0719624881791197</c:v>
                </c:pt>
                <c:pt idx="2">
                  <c:v>1.0337898458633088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0-9444-986B-744D23C71427}"/>
            </c:ext>
          </c:extLst>
        </c:ser>
        <c:ser>
          <c:idx val="1"/>
          <c:order val="1"/>
          <c:tx>
            <c:strRef>
              <c:f>Sheet3!$P$66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Sheet3!$N$73:$N$75</c:f>
              <c:strCache>
                <c:ptCount val="3"/>
                <c:pt idx="0">
                  <c:v>Togo</c:v>
                </c:pt>
                <c:pt idx="1">
                  <c:v>Zambia</c:v>
                </c:pt>
                <c:pt idx="2">
                  <c:v>Congo</c:v>
                </c:pt>
              </c:strCache>
            </c:strRef>
          </c:cat>
          <c:val>
            <c:numRef>
              <c:f>Sheet3!$P$73:$P$75</c:f>
              <c:numCache>
                <c:formatCode>0.000</c:formatCode>
                <c:ptCount val="3"/>
                <c:pt idx="0">
                  <c:v>0.9676294466028188</c:v>
                </c:pt>
                <c:pt idx="1">
                  <c:v>0.93286147118605012</c:v>
                </c:pt>
                <c:pt idx="2">
                  <c:v>0.87275641178522689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0-9444-986B-744D23C714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961431648"/>
        <c:axId val="1961557088"/>
      </c:barChart>
      <c:catAx>
        <c:axId val="19614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557088"/>
        <c:crosses val="autoZero"/>
        <c:auto val="1"/>
        <c:lblAlgn val="ctr"/>
        <c:lblOffset val="100"/>
        <c:noMultiLvlLbl val="0"/>
      </c:catAx>
      <c:valAx>
        <c:axId val="1961557088"/>
        <c:scaling>
          <c:orientation val="minMax"/>
          <c:max val="1.2"/>
        </c:scaling>
        <c:delete val="1"/>
        <c:axPos val="l"/>
        <c:numFmt formatCode="0.000" sourceLinked="1"/>
        <c:majorTickMark val="out"/>
        <c:minorTickMark val="none"/>
        <c:tickLblPos val="nextTo"/>
        <c:crossAx val="19614316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Sheet2!$H$14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Sheet2!$G$15:$G$17</c:f>
              <c:strCache>
                <c:ptCount val="3"/>
                <c:pt idx="0">
                  <c:v>Rwanda</c:v>
                </c:pt>
                <c:pt idx="1">
                  <c:v>Namibia</c:v>
                </c:pt>
                <c:pt idx="2">
                  <c:v>Lesotho</c:v>
                </c:pt>
              </c:strCache>
            </c:strRef>
          </c:cat>
          <c:val>
            <c:numRef>
              <c:f>Sheet2!$H$15:$H$17</c:f>
              <c:numCache>
                <c:formatCode>0.000</c:formatCode>
                <c:ptCount val="3"/>
                <c:pt idx="0">
                  <c:v>0.80104217441183057</c:v>
                </c:pt>
                <c:pt idx="1">
                  <c:v>0.64628864597016555</c:v>
                </c:pt>
                <c:pt idx="2">
                  <c:v>0.50523785632896345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7-E24E-8583-BD2DBD573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061188304"/>
        <c:axId val="1062204960"/>
      </c:barChart>
      <c:catAx>
        <c:axId val="10611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204960"/>
        <c:crosses val="autoZero"/>
        <c:auto val="1"/>
        <c:lblAlgn val="ctr"/>
        <c:lblOffset val="100"/>
        <c:noMultiLvlLbl val="0"/>
      </c:catAx>
      <c:valAx>
        <c:axId val="106220496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0611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Sheet2!$H$27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Sheet2!$G$28:$G$30</c:f>
              <c:strCache>
                <c:ptCount val="3"/>
                <c:pt idx="0">
                  <c:v>Gabon</c:v>
                </c:pt>
                <c:pt idx="1">
                  <c:v>Sao Tome and Principe</c:v>
                </c:pt>
                <c:pt idx="2">
                  <c:v>Rwanda</c:v>
                </c:pt>
              </c:strCache>
            </c:strRef>
          </c:cat>
          <c:val>
            <c:numRef>
              <c:f>Sheet2!$H$28:$H$30</c:f>
              <c:numCache>
                <c:formatCode>0.000</c:formatCode>
                <c:ptCount val="3"/>
                <c:pt idx="0">
                  <c:v>0.13102426833852859</c:v>
                </c:pt>
                <c:pt idx="1">
                  <c:v>0.18439223022255227</c:v>
                </c:pt>
                <c:pt idx="2">
                  <c:v>0.62576484484459871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B-1940-8E69-7315A97BBA47}"/>
            </c:ext>
          </c:extLst>
        </c:ser>
        <c:ser>
          <c:idx val="1"/>
          <c:order val="1"/>
          <c:tx>
            <c:strRef>
              <c:f>Sheet2!$I$27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Sheet2!$G$28:$G$30</c:f>
              <c:strCache>
                <c:ptCount val="3"/>
                <c:pt idx="0">
                  <c:v>Gabon</c:v>
                </c:pt>
                <c:pt idx="1">
                  <c:v>Sao Tome and Principe</c:v>
                </c:pt>
                <c:pt idx="2">
                  <c:v>Rwanda</c:v>
                </c:pt>
              </c:strCache>
            </c:strRef>
          </c:cat>
          <c:val>
            <c:numRef>
              <c:f>Sheet2!$I$28:$I$30</c:f>
              <c:numCache>
                <c:formatCode>0.000</c:formatCode>
                <c:ptCount val="3"/>
                <c:pt idx="0">
                  <c:v>0.3503799871611869</c:v>
                </c:pt>
                <c:pt idx="1">
                  <c:v>0.38533747759088377</c:v>
                </c:pt>
                <c:pt idx="2">
                  <c:v>0.80104217441183057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B-1940-8E69-7315A97BB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702436320"/>
        <c:axId val="702483520"/>
      </c:barChart>
      <c:catAx>
        <c:axId val="7024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483520"/>
        <c:crosses val="autoZero"/>
        <c:auto val="1"/>
        <c:lblAlgn val="ctr"/>
        <c:lblOffset val="100"/>
        <c:noMultiLvlLbl val="0"/>
      </c:catAx>
      <c:valAx>
        <c:axId val="70248352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70243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Africa Region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B5-AB4C-9CC7-6E0BD43F47F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B5-AB4C-9CC7-6E0BD43F47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Sheet3!$M$1:$N$1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Sheet3!$M$2:$N$2</c:f>
              <c:numCache>
                <c:formatCode>0.000</c:formatCode>
                <c:ptCount val="2"/>
                <c:pt idx="0">
                  <c:v>0.22856166095419991</c:v>
                </c:pt>
                <c:pt idx="1">
                  <c:v>0.2413633643977193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5-AB4C-9CC7-6E0BD43F47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609370464"/>
        <c:axId val="2107540208"/>
      </c:barChart>
      <c:catAx>
        <c:axId val="16093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540208"/>
        <c:crosses val="autoZero"/>
        <c:auto val="1"/>
        <c:lblAlgn val="ctr"/>
        <c:lblOffset val="100"/>
        <c:noMultiLvlLbl val="0"/>
      </c:catAx>
      <c:valAx>
        <c:axId val="2107540208"/>
        <c:scaling>
          <c:orientation val="minMax"/>
          <c:max val="1"/>
          <c:min val="0"/>
        </c:scaling>
        <c:delete val="1"/>
        <c:axPos val="l"/>
        <c:numFmt formatCode="0.000" sourceLinked="1"/>
        <c:majorTickMark val="out"/>
        <c:minorTickMark val="none"/>
        <c:tickLblPos val="nextTo"/>
        <c:crossAx val="16093704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Sheet3!$D$59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Sheet3!$C$60:$C$62</c:f>
              <c:strCache>
                <c:ptCount val="3"/>
                <c:pt idx="0">
                  <c:v>Tunisia</c:v>
                </c:pt>
                <c:pt idx="1">
                  <c:v>Cabo Verde</c:v>
                </c:pt>
                <c:pt idx="2">
                  <c:v>United Republic of Tanzania</c:v>
                </c:pt>
              </c:strCache>
            </c:strRef>
          </c:cat>
          <c:val>
            <c:numRef>
              <c:f>Sheet3!$D$60:$D$62</c:f>
              <c:numCache>
                <c:formatCode>0.000</c:formatCode>
                <c:ptCount val="3"/>
                <c:pt idx="0">
                  <c:v>0.31549660209220187</c:v>
                </c:pt>
                <c:pt idx="1">
                  <c:v>0.45326219697246234</c:v>
                </c:pt>
                <c:pt idx="2">
                  <c:v>0.48188202274082992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8-CA48-9598-FF2F952EB242}"/>
            </c:ext>
          </c:extLst>
        </c:ser>
        <c:ser>
          <c:idx val="1"/>
          <c:order val="1"/>
          <c:tx>
            <c:strRef>
              <c:f>Sheet3!$E$59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Sheet3!$C$60:$C$62</c:f>
              <c:strCache>
                <c:ptCount val="3"/>
                <c:pt idx="0">
                  <c:v>Tunisia</c:v>
                </c:pt>
                <c:pt idx="1">
                  <c:v>Cabo Verde</c:v>
                </c:pt>
                <c:pt idx="2">
                  <c:v>United Republic of Tanzania</c:v>
                </c:pt>
              </c:strCache>
            </c:strRef>
          </c:cat>
          <c:val>
            <c:numRef>
              <c:f>Sheet3!$E$60:$E$62</c:f>
              <c:numCache>
                <c:formatCode>0.000</c:formatCode>
                <c:ptCount val="3"/>
                <c:pt idx="0">
                  <c:v>0.18299305197231208</c:v>
                </c:pt>
                <c:pt idx="1">
                  <c:v>0.31115371892034505</c:v>
                </c:pt>
                <c:pt idx="2">
                  <c:v>0.26883809815112614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8-CA48-9598-FF2F952EB2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20250336"/>
        <c:axId val="1900141232"/>
      </c:barChart>
      <c:catAx>
        <c:axId val="18202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141232"/>
        <c:crosses val="autoZero"/>
        <c:auto val="1"/>
        <c:lblAlgn val="ctr"/>
        <c:lblOffset val="100"/>
        <c:noMultiLvlLbl val="0"/>
      </c:catAx>
      <c:valAx>
        <c:axId val="1900141232"/>
        <c:scaling>
          <c:orientation val="minMax"/>
          <c:max val="1"/>
        </c:scaling>
        <c:delete val="1"/>
        <c:axPos val="l"/>
        <c:numFmt formatCode="0.000" sourceLinked="1"/>
        <c:majorTickMark val="none"/>
        <c:minorTickMark val="none"/>
        <c:tickLblPos val="nextTo"/>
        <c:crossAx val="18202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Sheet2!$M$5</c:f>
              <c:strCache>
                <c:ptCount val="1"/>
                <c:pt idx="0">
                  <c:v>North Africa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8-8346-A605-003D567896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Sheet2!$N$3:$Q$3</c:f>
              <c:strCache>
                <c:ptCount val="4"/>
                <c:pt idx="0">
                  <c:v>AGI</c:v>
                </c:pt>
                <c:pt idx="1">
                  <c:v>Economic and Business Dimension</c:v>
                </c:pt>
                <c:pt idx="2">
                  <c:v>Social 
Dimension</c:v>
                </c:pt>
                <c:pt idx="3">
                  <c:v>Empowerment and Representation Dimension</c:v>
                </c:pt>
              </c:strCache>
            </c:strRef>
          </c:cat>
          <c:val>
            <c:numRef>
              <c:f>Sheet2!$N$5:$Q$5</c:f>
              <c:numCache>
                <c:formatCode>0.000</c:formatCode>
                <c:ptCount val="4"/>
                <c:pt idx="0">
                  <c:v>0.40042212422156898</c:v>
                </c:pt>
                <c:pt idx="1">
                  <c:v>0.4770520478942033</c:v>
                </c:pt>
                <c:pt idx="2">
                  <c:v>1.094146228265934</c:v>
                </c:pt>
                <c:pt idx="3">
                  <c:v>0.13037712085062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8-8346-A605-003D567896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761535"/>
        <c:axId val="1897363744"/>
      </c:barChart>
      <c:catAx>
        <c:axId val="187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63744"/>
        <c:crosses val="autoZero"/>
        <c:auto val="1"/>
        <c:lblAlgn val="ctr"/>
        <c:lblOffset val="100"/>
        <c:noMultiLvlLbl val="0"/>
      </c:catAx>
      <c:valAx>
        <c:axId val="1897363744"/>
        <c:scaling>
          <c:orientation val="minMax"/>
          <c:max val="1.1000000000000001"/>
        </c:scaling>
        <c:delete val="1"/>
        <c:axPos val="l"/>
        <c:numFmt formatCode="0.000" sourceLinked="1"/>
        <c:majorTickMark val="none"/>
        <c:minorTickMark val="none"/>
        <c:tickLblPos val="nextTo"/>
        <c:crossAx val="187615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Sheet2!$M$6</c:f>
              <c:strCache>
                <c:ptCount val="1"/>
                <c:pt idx="0">
                  <c:v>West Africa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B-824A-A33D-E6A19C4F16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Sheet2!$N$3:$Q$3</c:f>
              <c:strCache>
                <c:ptCount val="4"/>
                <c:pt idx="0">
                  <c:v>AGI</c:v>
                </c:pt>
                <c:pt idx="1">
                  <c:v>Economic and Business Dimension</c:v>
                </c:pt>
                <c:pt idx="2">
                  <c:v>Social 
Dimension</c:v>
                </c:pt>
                <c:pt idx="3">
                  <c:v>Empowerment and Representation Dimension</c:v>
                </c:pt>
              </c:strCache>
            </c:strRef>
          </c:cat>
          <c:val>
            <c:numRef>
              <c:f>Sheet2!$N$6:$Q$6</c:f>
              <c:numCache>
                <c:formatCode>0.000</c:formatCode>
                <c:ptCount val="4"/>
                <c:pt idx="0">
                  <c:v>0.43603384762325953</c:v>
                </c:pt>
                <c:pt idx="1">
                  <c:v>0.5543458244467272</c:v>
                </c:pt>
                <c:pt idx="2">
                  <c:v>0.916790968797214</c:v>
                </c:pt>
                <c:pt idx="3">
                  <c:v>0.16923627149973264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4B-824A-A33D-E6A19C4F16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761535"/>
        <c:axId val="1897363744"/>
      </c:barChart>
      <c:catAx>
        <c:axId val="187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63744"/>
        <c:crosses val="autoZero"/>
        <c:auto val="1"/>
        <c:lblAlgn val="ctr"/>
        <c:lblOffset val="100"/>
        <c:noMultiLvlLbl val="0"/>
      </c:catAx>
      <c:valAx>
        <c:axId val="1897363744"/>
        <c:scaling>
          <c:orientation val="minMax"/>
          <c:max val="1.1000000000000001"/>
        </c:scaling>
        <c:delete val="1"/>
        <c:axPos val="l"/>
        <c:numFmt formatCode="0.000" sourceLinked="1"/>
        <c:majorTickMark val="none"/>
        <c:minorTickMark val="none"/>
        <c:tickLblPos val="nextTo"/>
        <c:crossAx val="187615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Sheet2!$M$7</c:f>
              <c:strCache>
                <c:ptCount val="1"/>
                <c:pt idx="0">
                  <c:v>East Africa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AA-7D4C-B772-388295971E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Sheet2!$N$3:$Q$3</c:f>
              <c:strCache>
                <c:ptCount val="4"/>
                <c:pt idx="0">
                  <c:v>AGI</c:v>
                </c:pt>
                <c:pt idx="1">
                  <c:v>Economic and Business Dimension</c:v>
                </c:pt>
                <c:pt idx="2">
                  <c:v>Social 
Dimension</c:v>
                </c:pt>
                <c:pt idx="3">
                  <c:v>Empowerment and Representation Dimension</c:v>
                </c:pt>
              </c:strCache>
            </c:strRef>
          </c:cat>
          <c:val>
            <c:numRef>
              <c:f>Sheet2!$N$7:$Q$7</c:f>
              <c:numCache>
                <c:formatCode>0.000</c:formatCode>
                <c:ptCount val="4"/>
                <c:pt idx="0">
                  <c:v>0.54625594378468834</c:v>
                </c:pt>
                <c:pt idx="1">
                  <c:v>0.59805046194760991</c:v>
                </c:pt>
                <c:pt idx="2">
                  <c:v>1.0150024508237308</c:v>
                </c:pt>
                <c:pt idx="3">
                  <c:v>0.29213080613277403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AA-7D4C-B772-388295971E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761535"/>
        <c:axId val="1897363744"/>
      </c:barChart>
      <c:catAx>
        <c:axId val="187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63744"/>
        <c:crosses val="autoZero"/>
        <c:auto val="1"/>
        <c:lblAlgn val="ctr"/>
        <c:lblOffset val="100"/>
        <c:noMultiLvlLbl val="0"/>
      </c:catAx>
      <c:valAx>
        <c:axId val="1897363744"/>
        <c:scaling>
          <c:orientation val="minMax"/>
          <c:max val="1.1000000000000001"/>
        </c:scaling>
        <c:delete val="1"/>
        <c:axPos val="l"/>
        <c:numFmt formatCode="0.000" sourceLinked="1"/>
        <c:majorTickMark val="none"/>
        <c:minorTickMark val="none"/>
        <c:tickLblPos val="nextTo"/>
        <c:crossAx val="187615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Sheet3!$D$22</c:f>
              <c:strCache>
                <c:ptCount val="1"/>
                <c:pt idx="0">
                  <c:v>AGI 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Sheet3!$C$23:$C$25</c:f>
              <c:strCache>
                <c:ptCount val="3"/>
                <c:pt idx="0">
                  <c:v>Namibia</c:v>
                </c:pt>
                <c:pt idx="1">
                  <c:v>Rwanda</c:v>
                </c:pt>
                <c:pt idx="2">
                  <c:v>Lesotho</c:v>
                </c:pt>
              </c:strCache>
            </c:strRef>
          </c:cat>
          <c:val>
            <c:numRef>
              <c:f>Sheet3!$D$23:$D$25</c:f>
              <c:numCache>
                <c:formatCode>0.000</c:formatCode>
                <c:ptCount val="3"/>
                <c:pt idx="0">
                  <c:v>0.86209785526045668</c:v>
                </c:pt>
                <c:pt idx="1">
                  <c:v>0.79469441770708027</c:v>
                </c:pt>
                <c:pt idx="2">
                  <c:v>0.76948301952369613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0B4F-92E8-A08881B6E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708598848"/>
        <c:axId val="1708511744"/>
      </c:barChart>
      <c:catAx>
        <c:axId val="17085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511744"/>
        <c:crosses val="autoZero"/>
        <c:auto val="1"/>
        <c:lblAlgn val="ctr"/>
        <c:lblOffset val="100"/>
        <c:noMultiLvlLbl val="0"/>
      </c:catAx>
      <c:valAx>
        <c:axId val="1708511744"/>
        <c:scaling>
          <c:orientation val="minMax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70859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Sheet2!$M$4</c:f>
              <c:strCache>
                <c:ptCount val="1"/>
                <c:pt idx="0">
                  <c:v>Central Africa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4-3448-8FBA-C64BA58CA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Sheet2!$N$3:$Q$3</c:f>
              <c:strCache>
                <c:ptCount val="4"/>
                <c:pt idx="0">
                  <c:v>AGI</c:v>
                </c:pt>
                <c:pt idx="1">
                  <c:v>Economic and Business Dimension</c:v>
                </c:pt>
                <c:pt idx="2">
                  <c:v>Social 
Dimension</c:v>
                </c:pt>
                <c:pt idx="3">
                  <c:v>Empowerment and Representation Dimension</c:v>
                </c:pt>
              </c:strCache>
            </c:strRef>
          </c:cat>
          <c:val>
            <c:numRef>
              <c:f>Sheet2!$N$4:$Q$4</c:f>
              <c:numCache>
                <c:formatCode>0.000</c:formatCode>
                <c:ptCount val="4"/>
                <c:pt idx="0">
                  <c:v>0.47475623361840269</c:v>
                </c:pt>
                <c:pt idx="1">
                  <c:v>0.58583706836093263</c:v>
                </c:pt>
                <c:pt idx="2">
                  <c:v>0.83762837585181593</c:v>
                </c:pt>
                <c:pt idx="3">
                  <c:v>0.22975253163694526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4-3448-8FBA-C64BA58CA2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761535"/>
        <c:axId val="1897363744"/>
      </c:barChart>
      <c:catAx>
        <c:axId val="187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63744"/>
        <c:crosses val="autoZero"/>
        <c:auto val="1"/>
        <c:lblAlgn val="ctr"/>
        <c:lblOffset val="100"/>
        <c:noMultiLvlLbl val="0"/>
      </c:catAx>
      <c:valAx>
        <c:axId val="1897363744"/>
        <c:scaling>
          <c:orientation val="minMax"/>
          <c:max val="1.1000000000000001"/>
        </c:scaling>
        <c:delete val="1"/>
        <c:axPos val="l"/>
        <c:numFmt formatCode="0.000" sourceLinked="1"/>
        <c:majorTickMark val="none"/>
        <c:minorTickMark val="none"/>
        <c:tickLblPos val="nextTo"/>
        <c:crossAx val="187615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Sheet2!$M$8</c:f>
              <c:strCache>
                <c:ptCount val="1"/>
                <c:pt idx="0">
                  <c:v>Southern Africa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9-354E-BC5E-BAA01A7FA8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Sheet2!$N$3:$Q$3</c:f>
              <c:strCache>
                <c:ptCount val="4"/>
                <c:pt idx="0">
                  <c:v>AGI</c:v>
                </c:pt>
                <c:pt idx="1">
                  <c:v>Economic and Business Dimension</c:v>
                </c:pt>
                <c:pt idx="2">
                  <c:v>Social 
Dimension</c:v>
                </c:pt>
                <c:pt idx="3">
                  <c:v>Empowerment and Representation Dimension</c:v>
                </c:pt>
              </c:strCache>
            </c:strRef>
          </c:cat>
          <c:val>
            <c:numRef>
              <c:f>Sheet2!$N$8:$Q$8</c:f>
              <c:numCache>
                <c:formatCode>0.000</c:formatCode>
                <c:ptCount val="4"/>
                <c:pt idx="0">
                  <c:v>0.63132733592076873</c:v>
                </c:pt>
                <c:pt idx="1">
                  <c:v>0.72936238582586344</c:v>
                </c:pt>
                <c:pt idx="2">
                  <c:v>1.0403737073261783</c:v>
                </c:pt>
                <c:pt idx="3">
                  <c:v>0.35312170470082349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9-354E-BC5E-BAA01A7FA8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761535"/>
        <c:axId val="1897363744"/>
      </c:barChart>
      <c:catAx>
        <c:axId val="187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63744"/>
        <c:crosses val="autoZero"/>
        <c:auto val="1"/>
        <c:lblAlgn val="ctr"/>
        <c:lblOffset val="100"/>
        <c:noMultiLvlLbl val="0"/>
      </c:catAx>
      <c:valAx>
        <c:axId val="1897363744"/>
        <c:scaling>
          <c:orientation val="minMax"/>
          <c:max val="1.1000000000000001"/>
        </c:scaling>
        <c:delete val="1"/>
        <c:axPos val="l"/>
        <c:numFmt formatCode="0.000" sourceLinked="1"/>
        <c:majorTickMark val="none"/>
        <c:minorTickMark val="none"/>
        <c:tickLblPos val="nextTo"/>
        <c:crossAx val="187615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Sheet3!$C$38:$C$40</c:f>
              <c:strCache>
                <c:ptCount val="3"/>
                <c:pt idx="0">
                  <c:v>Gabon</c:v>
                </c:pt>
                <c:pt idx="1">
                  <c:v>Comoros</c:v>
                </c:pt>
                <c:pt idx="2">
                  <c:v>Mauritius</c:v>
                </c:pt>
              </c:strCache>
            </c:strRef>
          </c:cat>
          <c:val>
            <c:numRef>
              <c:f>Sheet3!$D$38:$D$40</c:f>
              <c:numCache>
                <c:formatCode>0.000</c:formatCode>
                <c:ptCount val="3"/>
                <c:pt idx="0">
                  <c:v>0.45576477613481992</c:v>
                </c:pt>
                <c:pt idx="1">
                  <c:v>0.24046797639829265</c:v>
                </c:pt>
                <c:pt idx="2">
                  <c:v>0.45549078147224908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D-8E47-85E1-8C1351CDCE7B}"/>
            </c:ext>
          </c:extLst>
        </c:ser>
        <c:ser>
          <c:idx val="1"/>
          <c:order val="1"/>
          <c:tx>
            <c:strRef>
              <c:f>Sheet3!$E$37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Sheet3!$C$38:$C$40</c:f>
              <c:strCache>
                <c:ptCount val="3"/>
                <c:pt idx="0">
                  <c:v>Gabon</c:v>
                </c:pt>
                <c:pt idx="1">
                  <c:v>Comoros</c:v>
                </c:pt>
                <c:pt idx="2">
                  <c:v>Mauritius</c:v>
                </c:pt>
              </c:strCache>
            </c:strRef>
          </c:cat>
          <c:val>
            <c:numRef>
              <c:f>Sheet3!$E$38:$E$40</c:f>
              <c:numCache>
                <c:formatCode>0.000</c:formatCode>
                <c:ptCount val="3"/>
                <c:pt idx="0">
                  <c:v>0.65319834750711692</c:v>
                </c:pt>
                <c:pt idx="1">
                  <c:v>0.39470323286080022</c:v>
                </c:pt>
                <c:pt idx="2">
                  <c:v>0.59972831006092797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D-8E47-85E1-8C1351CDCE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971986224"/>
        <c:axId val="1971765888"/>
      </c:barChart>
      <c:catAx>
        <c:axId val="19719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765888"/>
        <c:crosses val="autoZero"/>
        <c:auto val="1"/>
        <c:lblAlgn val="ctr"/>
        <c:lblOffset val="100"/>
        <c:noMultiLvlLbl val="0"/>
      </c:catAx>
      <c:valAx>
        <c:axId val="1971765888"/>
        <c:scaling>
          <c:orientation val="minMax"/>
          <c:max val="1"/>
        </c:scaling>
        <c:delete val="1"/>
        <c:axPos val="l"/>
        <c:numFmt formatCode="0.000" sourceLinked="1"/>
        <c:majorTickMark val="none"/>
        <c:minorTickMark val="none"/>
        <c:tickLblPos val="nextTo"/>
        <c:crossAx val="197198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Sheet3!$C$41:$C$43</c:f>
              <c:strCache>
                <c:ptCount val="3"/>
                <c:pt idx="0">
                  <c:v>Zambia</c:v>
                </c:pt>
                <c:pt idx="1">
                  <c:v>Guinea</c:v>
                </c:pt>
                <c:pt idx="2">
                  <c:v>Guinea Bissau</c:v>
                </c:pt>
              </c:strCache>
            </c:strRef>
          </c:cat>
          <c:val>
            <c:numRef>
              <c:f>Sheet3!$D$41:$D$43</c:f>
              <c:numCache>
                <c:formatCode>0.000</c:formatCode>
                <c:ptCount val="3"/>
                <c:pt idx="0">
                  <c:v>0.62366598812494567</c:v>
                </c:pt>
                <c:pt idx="1">
                  <c:v>0.51249327461564664</c:v>
                </c:pt>
                <c:pt idx="2">
                  <c:v>0.44595702197346826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1-6A43-A3D0-1F87B59DBF6D}"/>
            </c:ext>
          </c:extLst>
        </c:ser>
        <c:ser>
          <c:idx val="1"/>
          <c:order val="1"/>
          <c:tx>
            <c:strRef>
              <c:f>Sheet3!$E$37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Sheet3!$C$41:$C$43</c:f>
              <c:strCache>
                <c:ptCount val="3"/>
                <c:pt idx="0">
                  <c:v>Zambia</c:v>
                </c:pt>
                <c:pt idx="1">
                  <c:v>Guinea</c:v>
                </c:pt>
                <c:pt idx="2">
                  <c:v>Guinea Bissau</c:v>
                </c:pt>
              </c:strCache>
            </c:strRef>
          </c:cat>
          <c:val>
            <c:numRef>
              <c:f>Sheet3!$E$41:$E$43</c:f>
              <c:numCache>
                <c:formatCode>0.000</c:formatCode>
                <c:ptCount val="3"/>
                <c:pt idx="0">
                  <c:v>0.52881788711352706</c:v>
                </c:pt>
                <c:pt idx="1">
                  <c:v>0.4002117861945883</c:v>
                </c:pt>
                <c:pt idx="2">
                  <c:v>0.3037988503162215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A1-6A43-A3D0-1F87B59DBF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971986224"/>
        <c:axId val="1971765888"/>
      </c:barChart>
      <c:catAx>
        <c:axId val="197198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765888"/>
        <c:crosses val="autoZero"/>
        <c:auto val="1"/>
        <c:lblAlgn val="ctr"/>
        <c:lblOffset val="100"/>
        <c:noMultiLvlLbl val="0"/>
      </c:catAx>
      <c:valAx>
        <c:axId val="1971765888"/>
        <c:scaling>
          <c:orientation val="minMax"/>
          <c:max val="1"/>
        </c:scaling>
        <c:delete val="1"/>
        <c:axPos val="l"/>
        <c:numFmt formatCode="0.000" sourceLinked="1"/>
        <c:majorTickMark val="none"/>
        <c:minorTickMark val="none"/>
        <c:tickLblPos val="nextTo"/>
        <c:crossAx val="197198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Sheet3!$J$13:$J$15</c:f>
              <c:strCache>
                <c:ptCount val="3"/>
                <c:pt idx="0">
                  <c:v>Kenya</c:v>
                </c:pt>
                <c:pt idx="1">
                  <c:v>Botswana</c:v>
                </c:pt>
                <c:pt idx="2">
                  <c:v>Gabon</c:v>
                </c:pt>
              </c:strCache>
            </c:strRef>
          </c:cat>
          <c:val>
            <c:numRef>
              <c:f>Sheet3!$K$13:$K$15</c:f>
              <c:numCache>
                <c:formatCode>0.000</c:formatCode>
                <c:ptCount val="3"/>
                <c:pt idx="0">
                  <c:v>0.93961511804156628</c:v>
                </c:pt>
                <c:pt idx="1">
                  <c:v>0.92118207774158434</c:v>
                </c:pt>
                <c:pt idx="2">
                  <c:v>0.85057905646127241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7-4246-8168-C569E91F4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72583264"/>
        <c:axId val="1919040063"/>
      </c:barChart>
      <c:catAx>
        <c:axId val="6725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9040063"/>
        <c:crosses val="autoZero"/>
        <c:auto val="1"/>
        <c:lblAlgn val="ctr"/>
        <c:lblOffset val="100"/>
        <c:noMultiLvlLbl val="0"/>
      </c:catAx>
      <c:valAx>
        <c:axId val="1919040063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67258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Sheet3!$K$27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Sheet3!$J$28:$J$30</c:f>
              <c:strCache>
                <c:ptCount val="3"/>
                <c:pt idx="0">
                  <c:v>Kenya</c:v>
                </c:pt>
                <c:pt idx="1">
                  <c:v>Chad</c:v>
                </c:pt>
                <c:pt idx="2">
                  <c:v>Mali</c:v>
                </c:pt>
              </c:strCache>
            </c:strRef>
          </c:cat>
          <c:val>
            <c:numRef>
              <c:f>Sheet3!$K$28:$K$30</c:f>
              <c:numCache>
                <c:formatCode>0.000</c:formatCode>
                <c:ptCount val="3"/>
                <c:pt idx="0">
                  <c:v>0.70330508872177055</c:v>
                </c:pt>
                <c:pt idx="1">
                  <c:v>0.18460810882427611</c:v>
                </c:pt>
                <c:pt idx="2">
                  <c:v>0.47300569148507154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2-F54F-B620-F8435549168A}"/>
            </c:ext>
          </c:extLst>
        </c:ser>
        <c:ser>
          <c:idx val="1"/>
          <c:order val="1"/>
          <c:tx>
            <c:strRef>
              <c:f>Sheet3!$L$27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Sheet3!$J$28:$J$30</c:f>
              <c:strCache>
                <c:ptCount val="3"/>
                <c:pt idx="0">
                  <c:v>Kenya</c:v>
                </c:pt>
                <c:pt idx="1">
                  <c:v>Chad</c:v>
                </c:pt>
                <c:pt idx="2">
                  <c:v>Mali</c:v>
                </c:pt>
              </c:strCache>
            </c:strRef>
          </c:cat>
          <c:val>
            <c:numRef>
              <c:f>Sheet3!$L$28:$L$30</c:f>
              <c:numCache>
                <c:formatCode>0.000</c:formatCode>
                <c:ptCount val="3"/>
                <c:pt idx="0">
                  <c:v>0.93961511804156628</c:v>
                </c:pt>
                <c:pt idx="1">
                  <c:v>0.39156378305324407</c:v>
                </c:pt>
                <c:pt idx="2">
                  <c:v>0.66076851916777779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2-F54F-B620-F84355491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348665120"/>
        <c:axId val="1349159712"/>
      </c:barChart>
      <c:catAx>
        <c:axId val="134866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159712"/>
        <c:crosses val="autoZero"/>
        <c:auto val="1"/>
        <c:lblAlgn val="ctr"/>
        <c:lblOffset val="100"/>
        <c:noMultiLvlLbl val="0"/>
      </c:catAx>
      <c:valAx>
        <c:axId val="1349159712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34866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Sheet3!$K$46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Sheet3!$J$47:$J$49</c:f>
              <c:strCache>
                <c:ptCount val="3"/>
                <c:pt idx="0">
                  <c:v>Guinea Bissau</c:v>
                </c:pt>
                <c:pt idx="1">
                  <c:v>Central African Republic</c:v>
                </c:pt>
                <c:pt idx="2">
                  <c:v>Benin</c:v>
                </c:pt>
              </c:strCache>
            </c:strRef>
          </c:cat>
          <c:val>
            <c:numRef>
              <c:f>Sheet3!$K$47:$K$49</c:f>
              <c:numCache>
                <c:formatCode>0.000</c:formatCode>
                <c:ptCount val="3"/>
                <c:pt idx="0">
                  <c:v>0.63119994963503301</c:v>
                </c:pt>
                <c:pt idx="1">
                  <c:v>0.81101402659912725</c:v>
                </c:pt>
                <c:pt idx="2">
                  <c:v>0.72762566069349588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F-2244-A0AA-8CED9805B0EB}"/>
            </c:ext>
          </c:extLst>
        </c:ser>
        <c:ser>
          <c:idx val="1"/>
          <c:order val="1"/>
          <c:tx>
            <c:strRef>
              <c:f>Sheet3!$L$46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Sheet3!$J$47:$J$49</c:f>
              <c:strCache>
                <c:ptCount val="3"/>
                <c:pt idx="0">
                  <c:v>Guinea Bissau</c:v>
                </c:pt>
                <c:pt idx="1">
                  <c:v>Central African Republic</c:v>
                </c:pt>
                <c:pt idx="2">
                  <c:v>Benin</c:v>
                </c:pt>
              </c:strCache>
            </c:strRef>
          </c:cat>
          <c:val>
            <c:numRef>
              <c:f>Sheet3!$L$47:$L$49</c:f>
              <c:numCache>
                <c:formatCode>0.000</c:formatCode>
                <c:ptCount val="3"/>
                <c:pt idx="0">
                  <c:v>0.28487511591171027</c:v>
                </c:pt>
                <c:pt idx="1">
                  <c:v>0.51192856475173565</c:v>
                </c:pt>
                <c:pt idx="2">
                  <c:v>0.52632544071874532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F-2244-A0AA-8CED9805B0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313846640"/>
        <c:axId val="1533403760"/>
      </c:barChart>
      <c:catAx>
        <c:axId val="131384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403760"/>
        <c:crosses val="autoZero"/>
        <c:auto val="1"/>
        <c:lblAlgn val="ctr"/>
        <c:lblOffset val="100"/>
        <c:noMultiLvlLbl val="0"/>
      </c:catAx>
      <c:valAx>
        <c:axId val="153340376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31384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African region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E8-594B-8D9D-92CA048D60B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8-594B-8D9D-92CA048D60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Sheet2!$B$2:$C$2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Sheet2!$B$3:$C$3</c:f>
              <c:numCache>
                <c:formatCode>0.000</c:formatCode>
                <c:ptCount val="2"/>
                <c:pt idx="0">
                  <c:v>0.60998204936955946</c:v>
                </c:pt>
                <c:pt idx="1">
                  <c:v>0.59539081281181294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E8-594B-8D9D-92CA048D60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899262464"/>
        <c:axId val="1064003184"/>
      </c:barChart>
      <c:catAx>
        <c:axId val="1899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003184"/>
        <c:crosses val="autoZero"/>
        <c:auto val="1"/>
        <c:lblAlgn val="ctr"/>
        <c:lblOffset val="100"/>
        <c:noMultiLvlLbl val="0"/>
      </c:catAx>
      <c:valAx>
        <c:axId val="1064003184"/>
        <c:scaling>
          <c:orientation val="minMax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89926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Africa Region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21-DD43-8033-DC5AD240AF1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21-DD43-8033-DC5AD240AF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Sheet3!$J$1:$K$1</c:f>
              <c:numCache>
                <c:formatCode>General</c:formatCode>
                <c:ptCount val="2"/>
                <c:pt idx="0">
                  <c:v>2019</c:v>
                </c:pt>
                <c:pt idx="1">
                  <c:v>2023</c:v>
                </c:pt>
              </c:numCache>
            </c:numRef>
          </c:cat>
          <c:val>
            <c:numRef>
              <c:f>Sheet3!$J$2:$K$2</c:f>
              <c:numCache>
                <c:formatCode>0.000</c:formatCode>
                <c:ptCount val="2"/>
                <c:pt idx="0">
                  <c:v>0.9504528905224745</c:v>
                </c:pt>
                <c:pt idx="1">
                  <c:v>0.98015614542412299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21-DD43-8033-DC5AD240A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1609370464"/>
        <c:axId val="2107540208"/>
      </c:barChart>
      <c:catAx>
        <c:axId val="16093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540208"/>
        <c:crosses val="autoZero"/>
        <c:auto val="1"/>
        <c:lblAlgn val="ctr"/>
        <c:lblOffset val="100"/>
        <c:noMultiLvlLbl val="0"/>
      </c:catAx>
      <c:valAx>
        <c:axId val="2107540208"/>
        <c:scaling>
          <c:orientation val="minMax"/>
          <c:min val="0"/>
        </c:scaling>
        <c:delete val="1"/>
        <c:axPos val="l"/>
        <c:numFmt formatCode="0.000" sourceLinked="1"/>
        <c:majorTickMark val="none"/>
        <c:minorTickMark val="none"/>
        <c:tickLblPos val="nextTo"/>
        <c:crossAx val="160937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7AE19-047B-4F1D-93A3-AA938AC185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59A44-8509-49D0-BC55-4BCD77302669}">
      <dgm:prSet custT="1"/>
      <dgm:spPr/>
      <dgm:t>
        <a:bodyPr anchor="ctr"/>
        <a:lstStyle/>
        <a:p>
          <a:r>
            <a:rPr lang="en-US" sz="3200" b="1" dirty="0">
              <a:solidFill>
                <a:schemeClr val="accent5">
                  <a:lumMod val="50000"/>
                </a:schemeClr>
              </a:solidFill>
              <a:latin typeface="+mn-lt"/>
            </a:rPr>
            <a:t>Responding to </a:t>
          </a:r>
          <a:r>
            <a:rPr lang="en-US" sz="3200" b="1" dirty="0">
              <a:solidFill>
                <a:srgbClr val="C00000"/>
              </a:solidFill>
              <a:latin typeface="+mn-lt"/>
            </a:rPr>
            <a:t>gaps</a:t>
          </a:r>
          <a:r>
            <a:rPr lang="en-US" sz="3200" b="1" dirty="0">
              <a:solidFill>
                <a:schemeClr val="accent5">
                  <a:lumMod val="50000"/>
                </a:schemeClr>
              </a:solidFill>
              <a:latin typeface="+mn-lt"/>
            </a:rPr>
            <a:t> in gender-sensitive data and/or gender statistics</a:t>
          </a:r>
        </a:p>
      </dgm:t>
    </dgm:pt>
    <dgm:pt modelId="{88A423D4-7625-4FFB-8810-B863457B3E09}" type="parTrans" cxnId="{A755A1B6-F525-44CC-89EF-753711D5AD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3C4E2F1-6E61-4DB2-8592-5172A57F6B62}" type="sibTrans" cxnId="{A755A1B6-F525-44CC-89EF-753711D5AD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8396E0-E6D9-492C-8D69-B91CA4B328E9}">
      <dgm:prSet custT="1"/>
      <dgm:spPr/>
      <dgm:t>
        <a:bodyPr anchor="ctr"/>
        <a:lstStyle/>
        <a:p>
          <a:r>
            <a:rPr lang="en-US" sz="3200" b="1" kern="1200" dirty="0">
              <a:solidFill>
                <a:srgbClr val="C00000"/>
              </a:solidFill>
              <a:latin typeface="+mn-lt"/>
            </a:rPr>
            <a:t>Advocacy tool </a:t>
          </a:r>
          <a:r>
            <a:rPr lang="en-US" sz="32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to support policy actions towards greater positive change in the lives of women and girls</a:t>
          </a:r>
        </a:p>
      </dgm:t>
    </dgm:pt>
    <dgm:pt modelId="{9DCCBDA5-18A2-4804-A094-47474EFC3CCB}" type="parTrans" cxnId="{0FDDD75D-F9C4-4788-A31C-06B87C02FA9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CD99335-1780-406C-A6F1-9C5D68F5000A}" type="sibTrans" cxnId="{0FDDD75D-F9C4-4788-A31C-06B87C02FA9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BD48BE1-AC0E-467C-BE7D-FB94299B2D1E}">
      <dgm:prSet custT="1"/>
      <dgm:spPr/>
      <dgm:t>
        <a:bodyPr anchor="ctr"/>
        <a:lstStyle/>
        <a:p>
          <a:r>
            <a:rPr lang="en-US" sz="3200" b="1" kern="1200" dirty="0">
              <a:solidFill>
                <a:srgbClr val="002060"/>
              </a:solidFill>
              <a:latin typeface="+mn-lt"/>
            </a:rPr>
            <a:t>Tool for </a:t>
          </a:r>
          <a:r>
            <a:rPr lang="en-US" sz="3200" b="1" kern="1200" dirty="0">
              <a:solidFill>
                <a:srgbClr val="C00000"/>
              </a:solidFill>
              <a:latin typeface="+mn-lt"/>
            </a:rPr>
            <a:t>planning, formulating, implementing, monitoring and evaluating </a:t>
          </a:r>
          <a:r>
            <a:rPr lang="en-US" sz="32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evidence-based policies and </a:t>
          </a:r>
          <a:r>
            <a:rPr lang="en-US" sz="3200" b="1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programmes</a:t>
          </a:r>
          <a:endParaRPr lang="en-US" sz="3200" b="1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A4DC2177-C8AE-4B99-AE18-D2D7BE7DAFE4}" type="parTrans" cxnId="{B2BD4358-FD9B-45A5-967B-A56E57FDCA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75AE88-553B-4656-A42D-79732E16FF25}" type="sibTrans" cxnId="{B2BD4358-FD9B-45A5-967B-A56E57FDCA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A09B84-BCC9-4B0A-BEC8-193C0D0031EF}">
      <dgm:prSet custT="1"/>
      <dgm:spPr/>
      <dgm:t>
        <a:bodyPr anchor="ctr"/>
        <a:lstStyle/>
        <a:p>
          <a:r>
            <a:rPr lang="en-US" sz="3200" b="1" dirty="0">
              <a:solidFill>
                <a:srgbClr val="002060"/>
              </a:solidFill>
              <a:latin typeface="+mn-lt"/>
            </a:rPr>
            <a:t>Support the achievement of an </a:t>
          </a:r>
          <a:r>
            <a:rPr lang="en-US" sz="3200" b="1" dirty="0">
              <a:solidFill>
                <a:srgbClr val="C00000"/>
              </a:solidFill>
              <a:latin typeface="+mn-lt"/>
            </a:rPr>
            <a:t>equitable transformation</a:t>
          </a:r>
          <a:r>
            <a:rPr lang="en-US" sz="3200" b="1" dirty="0">
              <a:solidFill>
                <a:srgbClr val="002060"/>
              </a:solidFill>
              <a:latin typeface="+mn-lt"/>
            </a:rPr>
            <a:t> of African economies</a:t>
          </a:r>
          <a:endParaRPr lang="en-US" sz="3200" dirty="0">
            <a:solidFill>
              <a:srgbClr val="002060"/>
            </a:solidFill>
            <a:latin typeface="+mn-lt"/>
          </a:endParaRPr>
        </a:p>
      </dgm:t>
    </dgm:pt>
    <dgm:pt modelId="{526EA89D-48F5-470F-A172-D063F0E3452B}" type="parTrans" cxnId="{895DCCFD-CE0B-4625-A282-A6301D4220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AB8546-A4BD-4BBE-AEB3-6939388A2505}" type="sibTrans" cxnId="{895DCCFD-CE0B-4625-A282-A6301D4220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2BF8D4F-49F5-42E0-8C15-F4CBC1A2CD2D}" type="pres">
      <dgm:prSet presAssocID="{A077AE19-047B-4F1D-93A3-AA938AC185FB}" presName="vert0" presStyleCnt="0">
        <dgm:presLayoutVars>
          <dgm:dir/>
          <dgm:animOne val="branch"/>
          <dgm:animLvl val="lvl"/>
        </dgm:presLayoutVars>
      </dgm:prSet>
      <dgm:spPr/>
    </dgm:pt>
    <dgm:pt modelId="{16848C49-72B3-45F3-9ECD-B0262C49DE38}" type="pres">
      <dgm:prSet presAssocID="{4C759A44-8509-49D0-BC55-4BCD77302669}" presName="thickLine" presStyleLbl="alignNode1" presStyleIdx="0" presStyleCnt="4"/>
      <dgm:spPr/>
    </dgm:pt>
    <dgm:pt modelId="{9A10BFCC-EA89-42BE-A48E-8C106875BC7F}" type="pres">
      <dgm:prSet presAssocID="{4C759A44-8509-49D0-BC55-4BCD77302669}" presName="horz1" presStyleCnt="0"/>
      <dgm:spPr/>
    </dgm:pt>
    <dgm:pt modelId="{5C321C27-14CB-48D4-AEAC-964F8B9450A1}" type="pres">
      <dgm:prSet presAssocID="{4C759A44-8509-49D0-BC55-4BCD77302669}" presName="tx1" presStyleLbl="revTx" presStyleIdx="0" presStyleCnt="4"/>
      <dgm:spPr/>
    </dgm:pt>
    <dgm:pt modelId="{86D0966A-1844-416A-B650-ADFA646A6F0D}" type="pres">
      <dgm:prSet presAssocID="{4C759A44-8509-49D0-BC55-4BCD77302669}" presName="vert1" presStyleCnt="0"/>
      <dgm:spPr/>
    </dgm:pt>
    <dgm:pt modelId="{7F491CC5-8C35-4AE9-9A7E-68E99D0D33BD}" type="pres">
      <dgm:prSet presAssocID="{A18396E0-E6D9-492C-8D69-B91CA4B328E9}" presName="thickLine" presStyleLbl="alignNode1" presStyleIdx="1" presStyleCnt="4"/>
      <dgm:spPr/>
    </dgm:pt>
    <dgm:pt modelId="{8BB48B66-2C4C-4C39-95E7-B022A4BD7572}" type="pres">
      <dgm:prSet presAssocID="{A18396E0-E6D9-492C-8D69-B91CA4B328E9}" presName="horz1" presStyleCnt="0"/>
      <dgm:spPr/>
    </dgm:pt>
    <dgm:pt modelId="{06D5B820-A077-46F8-BC59-8059486EF134}" type="pres">
      <dgm:prSet presAssocID="{A18396E0-E6D9-492C-8D69-B91CA4B328E9}" presName="tx1" presStyleLbl="revTx" presStyleIdx="1" presStyleCnt="4"/>
      <dgm:spPr/>
    </dgm:pt>
    <dgm:pt modelId="{E5E7BF86-05C3-4C5A-A190-DFF20230CB23}" type="pres">
      <dgm:prSet presAssocID="{A18396E0-E6D9-492C-8D69-B91CA4B328E9}" presName="vert1" presStyleCnt="0"/>
      <dgm:spPr/>
    </dgm:pt>
    <dgm:pt modelId="{407A2085-E59F-4C6C-A880-F072C1D8D1B5}" type="pres">
      <dgm:prSet presAssocID="{3BD48BE1-AC0E-467C-BE7D-FB94299B2D1E}" presName="thickLine" presStyleLbl="alignNode1" presStyleIdx="2" presStyleCnt="4"/>
      <dgm:spPr/>
    </dgm:pt>
    <dgm:pt modelId="{E7BCB358-A53B-4B28-9C9C-9E411D93572A}" type="pres">
      <dgm:prSet presAssocID="{3BD48BE1-AC0E-467C-BE7D-FB94299B2D1E}" presName="horz1" presStyleCnt="0"/>
      <dgm:spPr/>
    </dgm:pt>
    <dgm:pt modelId="{97700FDB-01A4-4944-82F7-146AE2287097}" type="pres">
      <dgm:prSet presAssocID="{3BD48BE1-AC0E-467C-BE7D-FB94299B2D1E}" presName="tx1" presStyleLbl="revTx" presStyleIdx="2" presStyleCnt="4"/>
      <dgm:spPr/>
    </dgm:pt>
    <dgm:pt modelId="{AC5A07B7-91D8-496E-B62E-E623B7D475BB}" type="pres">
      <dgm:prSet presAssocID="{3BD48BE1-AC0E-467C-BE7D-FB94299B2D1E}" presName="vert1" presStyleCnt="0"/>
      <dgm:spPr/>
    </dgm:pt>
    <dgm:pt modelId="{6D4131B2-1714-4710-801B-C52A90265DE1}" type="pres">
      <dgm:prSet presAssocID="{76A09B84-BCC9-4B0A-BEC8-193C0D0031EF}" presName="thickLine" presStyleLbl="alignNode1" presStyleIdx="3" presStyleCnt="4"/>
      <dgm:spPr/>
    </dgm:pt>
    <dgm:pt modelId="{C90B05D9-CFFB-4CFD-8A5A-6E1B78C8B2E0}" type="pres">
      <dgm:prSet presAssocID="{76A09B84-BCC9-4B0A-BEC8-193C0D0031EF}" presName="horz1" presStyleCnt="0"/>
      <dgm:spPr/>
    </dgm:pt>
    <dgm:pt modelId="{F96C1178-AC44-4A00-BD1B-56A90D9B7335}" type="pres">
      <dgm:prSet presAssocID="{76A09B84-BCC9-4B0A-BEC8-193C0D0031EF}" presName="tx1" presStyleLbl="revTx" presStyleIdx="3" presStyleCnt="4"/>
      <dgm:spPr/>
    </dgm:pt>
    <dgm:pt modelId="{DAC44172-2FE9-48AD-A28B-C95C6519FA04}" type="pres">
      <dgm:prSet presAssocID="{76A09B84-BCC9-4B0A-BEC8-193C0D0031EF}" presName="vert1" presStyleCnt="0"/>
      <dgm:spPr/>
    </dgm:pt>
  </dgm:ptLst>
  <dgm:cxnLst>
    <dgm:cxn modelId="{C6CD6808-D1AB-44B3-881A-73DBEC70EE0F}" type="presOf" srcId="{3BD48BE1-AC0E-467C-BE7D-FB94299B2D1E}" destId="{97700FDB-01A4-4944-82F7-146AE2287097}" srcOrd="0" destOrd="0" presId="urn:microsoft.com/office/officeart/2008/layout/LinedList"/>
    <dgm:cxn modelId="{87B1271F-600B-4553-8201-CAA3D3A1BBF5}" type="presOf" srcId="{A18396E0-E6D9-492C-8D69-B91CA4B328E9}" destId="{06D5B820-A077-46F8-BC59-8059486EF134}" srcOrd="0" destOrd="0" presId="urn:microsoft.com/office/officeart/2008/layout/LinedList"/>
    <dgm:cxn modelId="{0FDDD75D-F9C4-4788-A31C-06B87C02FA9D}" srcId="{A077AE19-047B-4F1D-93A3-AA938AC185FB}" destId="{A18396E0-E6D9-492C-8D69-B91CA4B328E9}" srcOrd="1" destOrd="0" parTransId="{9DCCBDA5-18A2-4804-A094-47474EFC3CCB}" sibTransId="{DCD99335-1780-406C-A6F1-9C5D68F5000A}"/>
    <dgm:cxn modelId="{B2BD4358-FD9B-45A5-967B-A56E57FDCA38}" srcId="{A077AE19-047B-4F1D-93A3-AA938AC185FB}" destId="{3BD48BE1-AC0E-467C-BE7D-FB94299B2D1E}" srcOrd="2" destOrd="0" parTransId="{A4DC2177-C8AE-4B99-AE18-D2D7BE7DAFE4}" sibTransId="{9075AE88-553B-4656-A42D-79732E16FF25}"/>
    <dgm:cxn modelId="{A755A1B6-F525-44CC-89EF-753711D5AD44}" srcId="{A077AE19-047B-4F1D-93A3-AA938AC185FB}" destId="{4C759A44-8509-49D0-BC55-4BCD77302669}" srcOrd="0" destOrd="0" parTransId="{88A423D4-7625-4FFB-8810-B863457B3E09}" sibTransId="{43C4E2F1-6E61-4DB2-8592-5172A57F6B62}"/>
    <dgm:cxn modelId="{63D457B8-E07E-43EB-BB3C-ED32C010D9D5}" type="presOf" srcId="{76A09B84-BCC9-4B0A-BEC8-193C0D0031EF}" destId="{F96C1178-AC44-4A00-BD1B-56A90D9B7335}" srcOrd="0" destOrd="0" presId="urn:microsoft.com/office/officeart/2008/layout/LinedList"/>
    <dgm:cxn modelId="{6407BEBB-9D27-49AB-95FF-341535E7B986}" type="presOf" srcId="{4C759A44-8509-49D0-BC55-4BCD77302669}" destId="{5C321C27-14CB-48D4-AEAC-964F8B9450A1}" srcOrd="0" destOrd="0" presId="urn:microsoft.com/office/officeart/2008/layout/LinedList"/>
    <dgm:cxn modelId="{7C5E4CE1-4391-493C-82FC-9A03AB664160}" type="presOf" srcId="{A077AE19-047B-4F1D-93A3-AA938AC185FB}" destId="{42BF8D4F-49F5-42E0-8C15-F4CBC1A2CD2D}" srcOrd="0" destOrd="0" presId="urn:microsoft.com/office/officeart/2008/layout/LinedList"/>
    <dgm:cxn modelId="{895DCCFD-CE0B-4625-A282-A6301D422090}" srcId="{A077AE19-047B-4F1D-93A3-AA938AC185FB}" destId="{76A09B84-BCC9-4B0A-BEC8-193C0D0031EF}" srcOrd="3" destOrd="0" parTransId="{526EA89D-48F5-470F-A172-D063F0E3452B}" sibTransId="{2FAB8546-A4BD-4BBE-AEB3-6939388A2505}"/>
    <dgm:cxn modelId="{2476A2A6-3325-4B92-BB82-8BE80455D67F}" type="presParOf" srcId="{42BF8D4F-49F5-42E0-8C15-F4CBC1A2CD2D}" destId="{16848C49-72B3-45F3-9ECD-B0262C49DE38}" srcOrd="0" destOrd="0" presId="urn:microsoft.com/office/officeart/2008/layout/LinedList"/>
    <dgm:cxn modelId="{851616E9-1395-4FEF-BA5C-1D7679670749}" type="presParOf" srcId="{42BF8D4F-49F5-42E0-8C15-F4CBC1A2CD2D}" destId="{9A10BFCC-EA89-42BE-A48E-8C106875BC7F}" srcOrd="1" destOrd="0" presId="urn:microsoft.com/office/officeart/2008/layout/LinedList"/>
    <dgm:cxn modelId="{51677326-B803-4128-9CC8-5B8CDDD144C2}" type="presParOf" srcId="{9A10BFCC-EA89-42BE-A48E-8C106875BC7F}" destId="{5C321C27-14CB-48D4-AEAC-964F8B9450A1}" srcOrd="0" destOrd="0" presId="urn:microsoft.com/office/officeart/2008/layout/LinedList"/>
    <dgm:cxn modelId="{0879E14F-1B94-490B-A0F6-60E2F56DCABB}" type="presParOf" srcId="{9A10BFCC-EA89-42BE-A48E-8C106875BC7F}" destId="{86D0966A-1844-416A-B650-ADFA646A6F0D}" srcOrd="1" destOrd="0" presId="urn:microsoft.com/office/officeart/2008/layout/LinedList"/>
    <dgm:cxn modelId="{AAAFAFC8-7A90-46F6-BB9D-A5D6F38ABD9B}" type="presParOf" srcId="{42BF8D4F-49F5-42E0-8C15-F4CBC1A2CD2D}" destId="{7F491CC5-8C35-4AE9-9A7E-68E99D0D33BD}" srcOrd="2" destOrd="0" presId="urn:microsoft.com/office/officeart/2008/layout/LinedList"/>
    <dgm:cxn modelId="{73240C90-8FDC-4F1C-8923-9CB3EABDE9BB}" type="presParOf" srcId="{42BF8D4F-49F5-42E0-8C15-F4CBC1A2CD2D}" destId="{8BB48B66-2C4C-4C39-95E7-B022A4BD7572}" srcOrd="3" destOrd="0" presId="urn:microsoft.com/office/officeart/2008/layout/LinedList"/>
    <dgm:cxn modelId="{7A10B14A-C243-4449-A445-F34094130933}" type="presParOf" srcId="{8BB48B66-2C4C-4C39-95E7-B022A4BD7572}" destId="{06D5B820-A077-46F8-BC59-8059486EF134}" srcOrd="0" destOrd="0" presId="urn:microsoft.com/office/officeart/2008/layout/LinedList"/>
    <dgm:cxn modelId="{B77EE54C-0965-4479-9A95-9B96C31CC287}" type="presParOf" srcId="{8BB48B66-2C4C-4C39-95E7-B022A4BD7572}" destId="{E5E7BF86-05C3-4C5A-A190-DFF20230CB23}" srcOrd="1" destOrd="0" presId="urn:microsoft.com/office/officeart/2008/layout/LinedList"/>
    <dgm:cxn modelId="{D9656BBB-9532-4465-BCCE-51905C68E268}" type="presParOf" srcId="{42BF8D4F-49F5-42E0-8C15-F4CBC1A2CD2D}" destId="{407A2085-E59F-4C6C-A880-F072C1D8D1B5}" srcOrd="4" destOrd="0" presId="urn:microsoft.com/office/officeart/2008/layout/LinedList"/>
    <dgm:cxn modelId="{641BA3AB-EDDF-4111-834E-6E9DD31E2B7F}" type="presParOf" srcId="{42BF8D4F-49F5-42E0-8C15-F4CBC1A2CD2D}" destId="{E7BCB358-A53B-4B28-9C9C-9E411D93572A}" srcOrd="5" destOrd="0" presId="urn:microsoft.com/office/officeart/2008/layout/LinedList"/>
    <dgm:cxn modelId="{60629CDE-6F43-4871-8DC1-F0C574DD340B}" type="presParOf" srcId="{E7BCB358-A53B-4B28-9C9C-9E411D93572A}" destId="{97700FDB-01A4-4944-82F7-146AE2287097}" srcOrd="0" destOrd="0" presId="urn:microsoft.com/office/officeart/2008/layout/LinedList"/>
    <dgm:cxn modelId="{B77230CC-5699-45DC-80A5-EBFAF411FDA8}" type="presParOf" srcId="{E7BCB358-A53B-4B28-9C9C-9E411D93572A}" destId="{AC5A07B7-91D8-496E-B62E-E623B7D475BB}" srcOrd="1" destOrd="0" presId="urn:microsoft.com/office/officeart/2008/layout/LinedList"/>
    <dgm:cxn modelId="{31AF0E7F-2765-4F0A-A214-8FFAD07345B7}" type="presParOf" srcId="{42BF8D4F-49F5-42E0-8C15-F4CBC1A2CD2D}" destId="{6D4131B2-1714-4710-801B-C52A90265DE1}" srcOrd="6" destOrd="0" presId="urn:microsoft.com/office/officeart/2008/layout/LinedList"/>
    <dgm:cxn modelId="{33BD2648-7AD3-4219-998B-1E9B15305971}" type="presParOf" srcId="{42BF8D4F-49F5-42E0-8C15-F4CBC1A2CD2D}" destId="{C90B05D9-CFFB-4CFD-8A5A-6E1B78C8B2E0}" srcOrd="7" destOrd="0" presId="urn:microsoft.com/office/officeart/2008/layout/LinedList"/>
    <dgm:cxn modelId="{F52B1B4E-D3A1-4273-AC2D-8B0940A1C4A1}" type="presParOf" srcId="{C90B05D9-CFFB-4CFD-8A5A-6E1B78C8B2E0}" destId="{F96C1178-AC44-4A00-BD1B-56A90D9B7335}" srcOrd="0" destOrd="0" presId="urn:microsoft.com/office/officeart/2008/layout/LinedList"/>
    <dgm:cxn modelId="{5F1D56A7-5898-4058-86D7-1E9731304AC8}" type="presParOf" srcId="{C90B05D9-CFFB-4CFD-8A5A-6E1B78C8B2E0}" destId="{DAC44172-2FE9-48AD-A28B-C95C6519FA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12DF0-B2EE-492A-A07B-B9258A7684C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BF45EA5-CB00-4AD7-8457-CABA658D625E}">
      <dgm:prSet/>
      <dgm:spPr/>
      <dgm:t>
        <a:bodyPr/>
        <a:lstStyle/>
        <a:p>
          <a:r>
            <a:rPr lang="en-US" dirty="0"/>
            <a:t>Individuals using the Internet </a:t>
          </a:r>
        </a:p>
      </dgm:t>
    </dgm:pt>
    <dgm:pt modelId="{85A8F8D1-11B3-406D-95FE-35FAE3B4BD15}" type="parTrans" cxnId="{56DB7E97-1406-494B-93B1-2A29451B7D96}">
      <dgm:prSet/>
      <dgm:spPr/>
      <dgm:t>
        <a:bodyPr/>
        <a:lstStyle/>
        <a:p>
          <a:endParaRPr lang="en-US"/>
        </a:p>
      </dgm:t>
    </dgm:pt>
    <dgm:pt modelId="{22FB1AB8-6ABB-4C25-B6DB-127504DDDC2A}" type="sibTrans" cxnId="{56DB7E97-1406-494B-93B1-2A29451B7D96}">
      <dgm:prSet/>
      <dgm:spPr/>
      <dgm:t>
        <a:bodyPr/>
        <a:lstStyle/>
        <a:p>
          <a:endParaRPr lang="en-US"/>
        </a:p>
      </dgm:t>
    </dgm:pt>
    <dgm:pt modelId="{94ED051E-3F23-4F66-B79D-0AB3E5E29A56}">
      <dgm:prSet/>
      <dgm:spPr/>
      <dgm:t>
        <a:bodyPr/>
        <a:lstStyle/>
        <a:p>
          <a:r>
            <a:rPr lang="en-US" dirty="0"/>
            <a:t>Individuals with a mobile phone </a:t>
          </a:r>
        </a:p>
      </dgm:t>
    </dgm:pt>
    <dgm:pt modelId="{23BC99FB-9B99-4048-9BF4-3F152B4DA1D2}" type="parTrans" cxnId="{5F43D42F-2774-45CE-B1D8-DE46B63C26BE}">
      <dgm:prSet/>
      <dgm:spPr/>
      <dgm:t>
        <a:bodyPr/>
        <a:lstStyle/>
        <a:p>
          <a:endParaRPr lang="en-US"/>
        </a:p>
      </dgm:t>
    </dgm:pt>
    <dgm:pt modelId="{E00C9F2F-B0A5-4014-98CC-FF96ABD7A94F}" type="sibTrans" cxnId="{5F43D42F-2774-45CE-B1D8-DE46B63C26BE}">
      <dgm:prSet/>
      <dgm:spPr/>
      <dgm:t>
        <a:bodyPr/>
        <a:lstStyle/>
        <a:p>
          <a:endParaRPr lang="en-US"/>
        </a:p>
      </dgm:t>
    </dgm:pt>
    <dgm:pt modelId="{084B5FC8-093F-4362-B1ED-207E09443D75}">
      <dgm:prSet/>
      <dgm:spPr/>
      <dgm:t>
        <a:bodyPr/>
        <a:lstStyle/>
        <a:p>
          <a:r>
            <a:rPr lang="en-US"/>
            <a:t>Digital payments made or received in the last year </a:t>
          </a:r>
        </a:p>
      </dgm:t>
    </dgm:pt>
    <dgm:pt modelId="{D1AC7761-84DD-4679-B25B-B4B03DCC9FF4}" type="parTrans" cxnId="{F0F82627-C772-42E7-B5A4-1F14C3055D00}">
      <dgm:prSet/>
      <dgm:spPr/>
      <dgm:t>
        <a:bodyPr/>
        <a:lstStyle/>
        <a:p>
          <a:endParaRPr lang="en-US"/>
        </a:p>
      </dgm:t>
    </dgm:pt>
    <dgm:pt modelId="{571A3441-9428-453B-8763-E12009990A60}" type="sibTrans" cxnId="{F0F82627-C772-42E7-B5A4-1F14C3055D00}">
      <dgm:prSet/>
      <dgm:spPr/>
      <dgm:t>
        <a:bodyPr/>
        <a:lstStyle/>
        <a:p>
          <a:endParaRPr lang="en-US"/>
        </a:p>
      </dgm:t>
    </dgm:pt>
    <dgm:pt modelId="{23A119E3-5ED2-4AFB-8399-D0E40996E463}">
      <dgm:prSet/>
      <dgm:spPr/>
      <dgm:t>
        <a:bodyPr/>
        <a:lstStyle/>
        <a:p>
          <a:r>
            <a:rPr lang="en-US"/>
            <a:t>ICT skills </a:t>
          </a:r>
        </a:p>
      </dgm:t>
    </dgm:pt>
    <dgm:pt modelId="{03A31A50-C277-41F1-8EBF-F54FBD09B1CB}" type="parTrans" cxnId="{34D50330-CBF3-4A2B-BC10-5207ACC71191}">
      <dgm:prSet/>
      <dgm:spPr/>
      <dgm:t>
        <a:bodyPr/>
        <a:lstStyle/>
        <a:p>
          <a:endParaRPr lang="en-US"/>
        </a:p>
      </dgm:t>
    </dgm:pt>
    <dgm:pt modelId="{AB860029-06B0-4900-88EE-98E0A33C148F}" type="sibTrans" cxnId="{34D50330-CBF3-4A2B-BC10-5207ACC71191}">
      <dgm:prSet/>
      <dgm:spPr/>
      <dgm:t>
        <a:bodyPr/>
        <a:lstStyle/>
        <a:p>
          <a:endParaRPr lang="en-US"/>
        </a:p>
      </dgm:t>
    </dgm:pt>
    <dgm:pt modelId="{F7697BF7-B365-4117-B6B2-4A612CCA788D}">
      <dgm:prSet/>
      <dgm:spPr/>
      <dgm:t>
        <a:bodyPr/>
        <a:lstStyle/>
        <a:p>
          <a:r>
            <a:rPr lang="en-US"/>
            <a:t>Percentage of graduates from ICT programs in higher education </a:t>
          </a:r>
        </a:p>
      </dgm:t>
    </dgm:pt>
    <dgm:pt modelId="{12DFD4A9-03EA-4FE5-9E32-5D8FA7A4A0DB}" type="parTrans" cxnId="{11824941-2937-41F8-A9F4-824953A6E13D}">
      <dgm:prSet/>
      <dgm:spPr/>
      <dgm:t>
        <a:bodyPr/>
        <a:lstStyle/>
        <a:p>
          <a:endParaRPr lang="en-US"/>
        </a:p>
      </dgm:t>
    </dgm:pt>
    <dgm:pt modelId="{2D750A89-5B3C-4BE5-B547-8006093D86AF}" type="sibTrans" cxnId="{11824941-2937-41F8-A9F4-824953A6E13D}">
      <dgm:prSet/>
      <dgm:spPr/>
      <dgm:t>
        <a:bodyPr/>
        <a:lstStyle/>
        <a:p>
          <a:endParaRPr lang="en-US"/>
        </a:p>
      </dgm:t>
    </dgm:pt>
    <dgm:pt modelId="{58CBE8CF-CA15-4215-B8FC-A79B31AC0B8D}">
      <dgm:prSet/>
      <dgm:spPr/>
      <dgm:t>
        <a:bodyPr/>
        <a:lstStyle/>
        <a:p>
          <a:r>
            <a:rPr lang="en-US"/>
            <a:t>Number of ICT professionals </a:t>
          </a:r>
        </a:p>
      </dgm:t>
    </dgm:pt>
    <dgm:pt modelId="{3EEEC4EF-C9A7-4F0D-9671-08582B216D7A}" type="parTrans" cxnId="{CA8F2534-3886-4CFD-9782-E4FBB9A9A6C5}">
      <dgm:prSet/>
      <dgm:spPr/>
      <dgm:t>
        <a:bodyPr/>
        <a:lstStyle/>
        <a:p>
          <a:endParaRPr lang="en-US"/>
        </a:p>
      </dgm:t>
    </dgm:pt>
    <dgm:pt modelId="{AF543FD9-BF65-4379-907E-6F7B9137167A}" type="sibTrans" cxnId="{CA8F2534-3886-4CFD-9782-E4FBB9A9A6C5}">
      <dgm:prSet/>
      <dgm:spPr/>
      <dgm:t>
        <a:bodyPr/>
        <a:lstStyle/>
        <a:p>
          <a:endParaRPr lang="en-US"/>
        </a:p>
      </dgm:t>
    </dgm:pt>
    <dgm:pt modelId="{B75A3659-0231-4656-8A0E-BE31BB6452F7}">
      <dgm:prSet/>
      <dgm:spPr/>
      <dgm:t>
        <a:bodyPr/>
        <a:lstStyle/>
        <a:p>
          <a:r>
            <a:rPr lang="en-US"/>
            <a:t>Number of Telecom professionals </a:t>
          </a:r>
        </a:p>
      </dgm:t>
    </dgm:pt>
    <dgm:pt modelId="{12693127-864D-45E3-892F-A8666F3E1809}" type="parTrans" cxnId="{26BA776B-4AF9-43D7-B70C-010C6F92A009}">
      <dgm:prSet/>
      <dgm:spPr/>
      <dgm:t>
        <a:bodyPr/>
        <a:lstStyle/>
        <a:p>
          <a:endParaRPr lang="en-US"/>
        </a:p>
      </dgm:t>
    </dgm:pt>
    <dgm:pt modelId="{9D53F4DC-07BD-4258-B7A9-5DF0FB3AC61C}" type="sibTrans" cxnId="{26BA776B-4AF9-43D7-B70C-010C6F92A009}">
      <dgm:prSet/>
      <dgm:spPr/>
      <dgm:t>
        <a:bodyPr/>
        <a:lstStyle/>
        <a:p>
          <a:endParaRPr lang="en-US"/>
        </a:p>
      </dgm:t>
    </dgm:pt>
    <dgm:pt modelId="{53A2738F-ED66-4B14-88BD-FE8799EA1A71}">
      <dgm:prSet/>
      <dgm:spPr/>
      <dgm:t>
        <a:bodyPr/>
        <a:lstStyle/>
        <a:p>
          <a:r>
            <a:rPr lang="en-US"/>
            <a:t>Proportion of researchers in engineering and technology compared to total researchers </a:t>
          </a:r>
        </a:p>
      </dgm:t>
    </dgm:pt>
    <dgm:pt modelId="{15F9FED5-D708-42E8-82B4-86B627D464EA}" type="parTrans" cxnId="{AA420DE2-7534-41F3-BA48-30FF7E7A3888}">
      <dgm:prSet/>
      <dgm:spPr/>
      <dgm:t>
        <a:bodyPr/>
        <a:lstStyle/>
        <a:p>
          <a:endParaRPr lang="en-US"/>
        </a:p>
      </dgm:t>
    </dgm:pt>
    <dgm:pt modelId="{DD41000B-680A-4C4E-B4C1-7CB73DB35515}" type="sibTrans" cxnId="{AA420DE2-7534-41F3-BA48-30FF7E7A3888}">
      <dgm:prSet/>
      <dgm:spPr/>
      <dgm:t>
        <a:bodyPr/>
        <a:lstStyle/>
        <a:p>
          <a:endParaRPr lang="en-US"/>
        </a:p>
      </dgm:t>
    </dgm:pt>
    <dgm:pt modelId="{6A4D61C0-0023-4FAC-818B-5F73BB876921}">
      <dgm:prSet/>
      <dgm:spPr/>
      <dgm:t>
        <a:bodyPr/>
        <a:lstStyle/>
        <a:p>
          <a:r>
            <a:rPr lang="en-US"/>
            <a:t>Average income in the ICT sector</a:t>
          </a:r>
        </a:p>
      </dgm:t>
    </dgm:pt>
    <dgm:pt modelId="{F8627772-01DA-4BBE-B910-D53A65DE1C2E}" type="parTrans" cxnId="{25E4F798-F72B-4F13-824A-2827E66BDB53}">
      <dgm:prSet/>
      <dgm:spPr/>
      <dgm:t>
        <a:bodyPr/>
        <a:lstStyle/>
        <a:p>
          <a:endParaRPr lang="en-US"/>
        </a:p>
      </dgm:t>
    </dgm:pt>
    <dgm:pt modelId="{E59C3EA9-1D87-451E-8465-DBFD8D7A2509}" type="sibTrans" cxnId="{25E4F798-F72B-4F13-824A-2827E66BDB53}">
      <dgm:prSet/>
      <dgm:spPr/>
      <dgm:t>
        <a:bodyPr/>
        <a:lstStyle/>
        <a:p>
          <a:endParaRPr lang="en-US"/>
        </a:p>
      </dgm:t>
    </dgm:pt>
    <dgm:pt modelId="{621BD2CF-52B3-41D7-B459-B5D05C470CB8}">
      <dgm:prSet/>
      <dgm:spPr/>
      <dgm:t>
        <a:bodyPr/>
        <a:lstStyle/>
        <a:p>
          <a:r>
            <a:rPr lang="en-US"/>
            <a:t>Gender-based cyberviolence</a:t>
          </a:r>
        </a:p>
      </dgm:t>
    </dgm:pt>
    <dgm:pt modelId="{3539FD62-5228-484F-ABA3-D36EC3DF53B9}" type="parTrans" cxnId="{46187E2E-EE79-4C6D-B2F8-228CF20A3096}">
      <dgm:prSet/>
      <dgm:spPr/>
      <dgm:t>
        <a:bodyPr/>
        <a:lstStyle/>
        <a:p>
          <a:endParaRPr lang="en-US"/>
        </a:p>
      </dgm:t>
    </dgm:pt>
    <dgm:pt modelId="{E2ECB759-6999-4F77-BD3F-26182160D82F}" type="sibTrans" cxnId="{46187E2E-EE79-4C6D-B2F8-228CF20A3096}">
      <dgm:prSet/>
      <dgm:spPr/>
      <dgm:t>
        <a:bodyPr/>
        <a:lstStyle/>
        <a:p>
          <a:endParaRPr lang="en-US"/>
        </a:p>
      </dgm:t>
    </dgm:pt>
    <dgm:pt modelId="{E97FA4FB-5942-4708-848F-F847ACF31F41}" type="pres">
      <dgm:prSet presAssocID="{8C812DF0-B2EE-492A-A07B-B9258A7684C9}" presName="diagram" presStyleCnt="0">
        <dgm:presLayoutVars>
          <dgm:dir/>
          <dgm:resizeHandles val="exact"/>
        </dgm:presLayoutVars>
      </dgm:prSet>
      <dgm:spPr/>
    </dgm:pt>
    <dgm:pt modelId="{F98E0C23-0E33-4583-BD35-CA92BF407ED9}" type="pres">
      <dgm:prSet presAssocID="{0BF45EA5-CB00-4AD7-8457-CABA658D625E}" presName="node" presStyleLbl="node1" presStyleIdx="0" presStyleCnt="10">
        <dgm:presLayoutVars>
          <dgm:bulletEnabled val="1"/>
        </dgm:presLayoutVars>
      </dgm:prSet>
      <dgm:spPr/>
    </dgm:pt>
    <dgm:pt modelId="{921786B7-009F-4172-B6D4-B48873A34E8D}" type="pres">
      <dgm:prSet presAssocID="{22FB1AB8-6ABB-4C25-B6DB-127504DDDC2A}" presName="sibTrans" presStyleCnt="0"/>
      <dgm:spPr/>
    </dgm:pt>
    <dgm:pt modelId="{D71152FE-B1A8-4CEA-BCE1-60A8C213A3F9}" type="pres">
      <dgm:prSet presAssocID="{94ED051E-3F23-4F66-B79D-0AB3E5E29A56}" presName="node" presStyleLbl="node1" presStyleIdx="1" presStyleCnt="10">
        <dgm:presLayoutVars>
          <dgm:bulletEnabled val="1"/>
        </dgm:presLayoutVars>
      </dgm:prSet>
      <dgm:spPr/>
    </dgm:pt>
    <dgm:pt modelId="{AD69446C-A9F4-4032-8462-337EE8321FDC}" type="pres">
      <dgm:prSet presAssocID="{E00C9F2F-B0A5-4014-98CC-FF96ABD7A94F}" presName="sibTrans" presStyleCnt="0"/>
      <dgm:spPr/>
    </dgm:pt>
    <dgm:pt modelId="{69A8DDF9-4E9B-4B05-A02E-ECF82565A8FB}" type="pres">
      <dgm:prSet presAssocID="{084B5FC8-093F-4362-B1ED-207E09443D75}" presName="node" presStyleLbl="node1" presStyleIdx="2" presStyleCnt="10">
        <dgm:presLayoutVars>
          <dgm:bulletEnabled val="1"/>
        </dgm:presLayoutVars>
      </dgm:prSet>
      <dgm:spPr/>
    </dgm:pt>
    <dgm:pt modelId="{89FC9573-C2B3-4819-BB6C-60E0633D77E8}" type="pres">
      <dgm:prSet presAssocID="{571A3441-9428-453B-8763-E12009990A60}" presName="sibTrans" presStyleCnt="0"/>
      <dgm:spPr/>
    </dgm:pt>
    <dgm:pt modelId="{2FF595B8-0C74-4DED-9310-41D1D047B8F3}" type="pres">
      <dgm:prSet presAssocID="{23A119E3-5ED2-4AFB-8399-D0E40996E463}" presName="node" presStyleLbl="node1" presStyleIdx="3" presStyleCnt="10">
        <dgm:presLayoutVars>
          <dgm:bulletEnabled val="1"/>
        </dgm:presLayoutVars>
      </dgm:prSet>
      <dgm:spPr/>
    </dgm:pt>
    <dgm:pt modelId="{52F8F24C-ED1C-4390-96B0-752DAB6A547C}" type="pres">
      <dgm:prSet presAssocID="{AB860029-06B0-4900-88EE-98E0A33C148F}" presName="sibTrans" presStyleCnt="0"/>
      <dgm:spPr/>
    </dgm:pt>
    <dgm:pt modelId="{CEB3869B-FB61-4740-A89D-2A792EB57390}" type="pres">
      <dgm:prSet presAssocID="{F7697BF7-B365-4117-B6B2-4A612CCA788D}" presName="node" presStyleLbl="node1" presStyleIdx="4" presStyleCnt="10">
        <dgm:presLayoutVars>
          <dgm:bulletEnabled val="1"/>
        </dgm:presLayoutVars>
      </dgm:prSet>
      <dgm:spPr/>
    </dgm:pt>
    <dgm:pt modelId="{81B041D2-F560-419E-86C3-59B1EBCAF213}" type="pres">
      <dgm:prSet presAssocID="{2D750A89-5B3C-4BE5-B547-8006093D86AF}" presName="sibTrans" presStyleCnt="0"/>
      <dgm:spPr/>
    </dgm:pt>
    <dgm:pt modelId="{609E773B-0336-4A83-8EA1-5CE11658235D}" type="pres">
      <dgm:prSet presAssocID="{58CBE8CF-CA15-4215-B8FC-A79B31AC0B8D}" presName="node" presStyleLbl="node1" presStyleIdx="5" presStyleCnt="10">
        <dgm:presLayoutVars>
          <dgm:bulletEnabled val="1"/>
        </dgm:presLayoutVars>
      </dgm:prSet>
      <dgm:spPr/>
    </dgm:pt>
    <dgm:pt modelId="{2ACB6673-A1DC-4361-A68D-51C976E6C1DB}" type="pres">
      <dgm:prSet presAssocID="{AF543FD9-BF65-4379-907E-6F7B9137167A}" presName="sibTrans" presStyleCnt="0"/>
      <dgm:spPr/>
    </dgm:pt>
    <dgm:pt modelId="{A733A732-C45F-4B9D-8448-0E7B0F524051}" type="pres">
      <dgm:prSet presAssocID="{B75A3659-0231-4656-8A0E-BE31BB6452F7}" presName="node" presStyleLbl="node1" presStyleIdx="6" presStyleCnt="10">
        <dgm:presLayoutVars>
          <dgm:bulletEnabled val="1"/>
        </dgm:presLayoutVars>
      </dgm:prSet>
      <dgm:spPr/>
    </dgm:pt>
    <dgm:pt modelId="{3EB48675-0A8B-424D-817F-7B9EAD31F683}" type="pres">
      <dgm:prSet presAssocID="{9D53F4DC-07BD-4258-B7A9-5DF0FB3AC61C}" presName="sibTrans" presStyleCnt="0"/>
      <dgm:spPr/>
    </dgm:pt>
    <dgm:pt modelId="{1DCDB992-E241-4E7E-992A-18D161AB3756}" type="pres">
      <dgm:prSet presAssocID="{53A2738F-ED66-4B14-88BD-FE8799EA1A71}" presName="node" presStyleLbl="node1" presStyleIdx="7" presStyleCnt="10">
        <dgm:presLayoutVars>
          <dgm:bulletEnabled val="1"/>
        </dgm:presLayoutVars>
      </dgm:prSet>
      <dgm:spPr/>
    </dgm:pt>
    <dgm:pt modelId="{D6661039-8C7D-4F8C-A732-97B68AC9A824}" type="pres">
      <dgm:prSet presAssocID="{DD41000B-680A-4C4E-B4C1-7CB73DB35515}" presName="sibTrans" presStyleCnt="0"/>
      <dgm:spPr/>
    </dgm:pt>
    <dgm:pt modelId="{28780EF3-D18F-4328-B10C-93754D5BF0C9}" type="pres">
      <dgm:prSet presAssocID="{6A4D61C0-0023-4FAC-818B-5F73BB876921}" presName="node" presStyleLbl="node1" presStyleIdx="8" presStyleCnt="10">
        <dgm:presLayoutVars>
          <dgm:bulletEnabled val="1"/>
        </dgm:presLayoutVars>
      </dgm:prSet>
      <dgm:spPr/>
    </dgm:pt>
    <dgm:pt modelId="{A9E30C71-746E-4D5E-95CE-6AD56B7A94CB}" type="pres">
      <dgm:prSet presAssocID="{E59C3EA9-1D87-451E-8465-DBFD8D7A2509}" presName="sibTrans" presStyleCnt="0"/>
      <dgm:spPr/>
    </dgm:pt>
    <dgm:pt modelId="{D07A42AC-8669-4F4A-A025-C19DABC1B5FF}" type="pres">
      <dgm:prSet presAssocID="{621BD2CF-52B3-41D7-B459-B5D05C470CB8}" presName="node" presStyleLbl="node1" presStyleIdx="9" presStyleCnt="10">
        <dgm:presLayoutVars>
          <dgm:bulletEnabled val="1"/>
        </dgm:presLayoutVars>
      </dgm:prSet>
      <dgm:spPr/>
    </dgm:pt>
  </dgm:ptLst>
  <dgm:cxnLst>
    <dgm:cxn modelId="{F0F82627-C772-42E7-B5A4-1F14C3055D00}" srcId="{8C812DF0-B2EE-492A-A07B-B9258A7684C9}" destId="{084B5FC8-093F-4362-B1ED-207E09443D75}" srcOrd="2" destOrd="0" parTransId="{D1AC7761-84DD-4679-B25B-B4B03DCC9FF4}" sibTransId="{571A3441-9428-453B-8763-E12009990A60}"/>
    <dgm:cxn modelId="{46187E2E-EE79-4C6D-B2F8-228CF20A3096}" srcId="{8C812DF0-B2EE-492A-A07B-B9258A7684C9}" destId="{621BD2CF-52B3-41D7-B459-B5D05C470CB8}" srcOrd="9" destOrd="0" parTransId="{3539FD62-5228-484F-ABA3-D36EC3DF53B9}" sibTransId="{E2ECB759-6999-4F77-BD3F-26182160D82F}"/>
    <dgm:cxn modelId="{4FD9E02E-D39F-4A28-8F2C-5B2C2959D072}" type="presOf" srcId="{94ED051E-3F23-4F66-B79D-0AB3E5E29A56}" destId="{D71152FE-B1A8-4CEA-BCE1-60A8C213A3F9}" srcOrd="0" destOrd="0" presId="urn:microsoft.com/office/officeart/2005/8/layout/default"/>
    <dgm:cxn modelId="{5F43D42F-2774-45CE-B1D8-DE46B63C26BE}" srcId="{8C812DF0-B2EE-492A-A07B-B9258A7684C9}" destId="{94ED051E-3F23-4F66-B79D-0AB3E5E29A56}" srcOrd="1" destOrd="0" parTransId="{23BC99FB-9B99-4048-9BF4-3F152B4DA1D2}" sibTransId="{E00C9F2F-B0A5-4014-98CC-FF96ABD7A94F}"/>
    <dgm:cxn modelId="{34D50330-CBF3-4A2B-BC10-5207ACC71191}" srcId="{8C812DF0-B2EE-492A-A07B-B9258A7684C9}" destId="{23A119E3-5ED2-4AFB-8399-D0E40996E463}" srcOrd="3" destOrd="0" parTransId="{03A31A50-C277-41F1-8EBF-F54FBD09B1CB}" sibTransId="{AB860029-06B0-4900-88EE-98E0A33C148F}"/>
    <dgm:cxn modelId="{CA8F2534-3886-4CFD-9782-E4FBB9A9A6C5}" srcId="{8C812DF0-B2EE-492A-A07B-B9258A7684C9}" destId="{58CBE8CF-CA15-4215-B8FC-A79B31AC0B8D}" srcOrd="5" destOrd="0" parTransId="{3EEEC4EF-C9A7-4F0D-9671-08582B216D7A}" sibTransId="{AF543FD9-BF65-4379-907E-6F7B9137167A}"/>
    <dgm:cxn modelId="{BCD40A38-E266-424F-9590-231C2D644A5C}" type="presOf" srcId="{8C812DF0-B2EE-492A-A07B-B9258A7684C9}" destId="{E97FA4FB-5942-4708-848F-F847ACF31F41}" srcOrd="0" destOrd="0" presId="urn:microsoft.com/office/officeart/2005/8/layout/default"/>
    <dgm:cxn modelId="{11824941-2937-41F8-A9F4-824953A6E13D}" srcId="{8C812DF0-B2EE-492A-A07B-B9258A7684C9}" destId="{F7697BF7-B365-4117-B6B2-4A612CCA788D}" srcOrd="4" destOrd="0" parTransId="{12DFD4A9-03EA-4FE5-9E32-5D8FA7A4A0DB}" sibTransId="{2D750A89-5B3C-4BE5-B547-8006093D86AF}"/>
    <dgm:cxn modelId="{E1BAAE67-F089-4A39-9ED3-E3ABDAF2B279}" type="presOf" srcId="{084B5FC8-093F-4362-B1ED-207E09443D75}" destId="{69A8DDF9-4E9B-4B05-A02E-ECF82565A8FB}" srcOrd="0" destOrd="0" presId="urn:microsoft.com/office/officeart/2005/8/layout/default"/>
    <dgm:cxn modelId="{26BA776B-4AF9-43D7-B70C-010C6F92A009}" srcId="{8C812DF0-B2EE-492A-A07B-B9258A7684C9}" destId="{B75A3659-0231-4656-8A0E-BE31BB6452F7}" srcOrd="6" destOrd="0" parTransId="{12693127-864D-45E3-892F-A8666F3E1809}" sibTransId="{9D53F4DC-07BD-4258-B7A9-5DF0FB3AC61C}"/>
    <dgm:cxn modelId="{48709453-F5B6-4725-9F6E-B5AE9CEC03EA}" type="presOf" srcId="{0BF45EA5-CB00-4AD7-8457-CABA658D625E}" destId="{F98E0C23-0E33-4583-BD35-CA92BF407ED9}" srcOrd="0" destOrd="0" presId="urn:microsoft.com/office/officeart/2005/8/layout/default"/>
    <dgm:cxn modelId="{56DB7E97-1406-494B-93B1-2A29451B7D96}" srcId="{8C812DF0-B2EE-492A-A07B-B9258A7684C9}" destId="{0BF45EA5-CB00-4AD7-8457-CABA658D625E}" srcOrd="0" destOrd="0" parTransId="{85A8F8D1-11B3-406D-95FE-35FAE3B4BD15}" sibTransId="{22FB1AB8-6ABB-4C25-B6DB-127504DDDC2A}"/>
    <dgm:cxn modelId="{DB525198-8128-49C0-8B94-DEB5A20A9499}" type="presOf" srcId="{621BD2CF-52B3-41D7-B459-B5D05C470CB8}" destId="{D07A42AC-8669-4F4A-A025-C19DABC1B5FF}" srcOrd="0" destOrd="0" presId="urn:microsoft.com/office/officeart/2005/8/layout/default"/>
    <dgm:cxn modelId="{25E4F798-F72B-4F13-824A-2827E66BDB53}" srcId="{8C812DF0-B2EE-492A-A07B-B9258A7684C9}" destId="{6A4D61C0-0023-4FAC-818B-5F73BB876921}" srcOrd="8" destOrd="0" parTransId="{F8627772-01DA-4BBE-B910-D53A65DE1C2E}" sibTransId="{E59C3EA9-1D87-451E-8465-DBFD8D7A2509}"/>
    <dgm:cxn modelId="{4B465199-6DC8-45E2-B28D-80A0AFC5F780}" type="presOf" srcId="{53A2738F-ED66-4B14-88BD-FE8799EA1A71}" destId="{1DCDB992-E241-4E7E-992A-18D161AB3756}" srcOrd="0" destOrd="0" presId="urn:microsoft.com/office/officeart/2005/8/layout/default"/>
    <dgm:cxn modelId="{C7C01AA5-69C3-4737-B91A-9FB3D7283B7B}" type="presOf" srcId="{6A4D61C0-0023-4FAC-818B-5F73BB876921}" destId="{28780EF3-D18F-4328-B10C-93754D5BF0C9}" srcOrd="0" destOrd="0" presId="urn:microsoft.com/office/officeart/2005/8/layout/default"/>
    <dgm:cxn modelId="{DDEBD3AA-F64D-4176-BFD8-E56825111519}" type="presOf" srcId="{58CBE8CF-CA15-4215-B8FC-A79B31AC0B8D}" destId="{609E773B-0336-4A83-8EA1-5CE11658235D}" srcOrd="0" destOrd="0" presId="urn:microsoft.com/office/officeart/2005/8/layout/default"/>
    <dgm:cxn modelId="{7F1F50AC-1EC0-48DD-9D6A-181F551174A3}" type="presOf" srcId="{23A119E3-5ED2-4AFB-8399-D0E40996E463}" destId="{2FF595B8-0C74-4DED-9310-41D1D047B8F3}" srcOrd="0" destOrd="0" presId="urn:microsoft.com/office/officeart/2005/8/layout/default"/>
    <dgm:cxn modelId="{3E9A35DA-1F4F-4FBA-95A9-EB6779ECCC72}" type="presOf" srcId="{F7697BF7-B365-4117-B6B2-4A612CCA788D}" destId="{CEB3869B-FB61-4740-A89D-2A792EB57390}" srcOrd="0" destOrd="0" presId="urn:microsoft.com/office/officeart/2005/8/layout/default"/>
    <dgm:cxn modelId="{C548A9DB-2D32-4AA3-A515-4A893FCF832E}" type="presOf" srcId="{B75A3659-0231-4656-8A0E-BE31BB6452F7}" destId="{A733A732-C45F-4B9D-8448-0E7B0F524051}" srcOrd="0" destOrd="0" presId="urn:microsoft.com/office/officeart/2005/8/layout/default"/>
    <dgm:cxn modelId="{AA420DE2-7534-41F3-BA48-30FF7E7A3888}" srcId="{8C812DF0-B2EE-492A-A07B-B9258A7684C9}" destId="{53A2738F-ED66-4B14-88BD-FE8799EA1A71}" srcOrd="7" destOrd="0" parTransId="{15F9FED5-D708-42E8-82B4-86B627D464EA}" sibTransId="{DD41000B-680A-4C4E-B4C1-7CB73DB35515}"/>
    <dgm:cxn modelId="{BA483DF9-DA1A-47DA-B924-526865D20E53}" type="presParOf" srcId="{E97FA4FB-5942-4708-848F-F847ACF31F41}" destId="{F98E0C23-0E33-4583-BD35-CA92BF407ED9}" srcOrd="0" destOrd="0" presId="urn:microsoft.com/office/officeart/2005/8/layout/default"/>
    <dgm:cxn modelId="{D6FA8239-859F-4121-8F7C-7D9433D3E935}" type="presParOf" srcId="{E97FA4FB-5942-4708-848F-F847ACF31F41}" destId="{921786B7-009F-4172-B6D4-B48873A34E8D}" srcOrd="1" destOrd="0" presId="urn:microsoft.com/office/officeart/2005/8/layout/default"/>
    <dgm:cxn modelId="{27ED1335-11D5-4C21-A00E-F1D47483D5E5}" type="presParOf" srcId="{E97FA4FB-5942-4708-848F-F847ACF31F41}" destId="{D71152FE-B1A8-4CEA-BCE1-60A8C213A3F9}" srcOrd="2" destOrd="0" presId="urn:microsoft.com/office/officeart/2005/8/layout/default"/>
    <dgm:cxn modelId="{C79CF1C6-2A1C-4C63-8EBC-F7CC44553E1E}" type="presParOf" srcId="{E97FA4FB-5942-4708-848F-F847ACF31F41}" destId="{AD69446C-A9F4-4032-8462-337EE8321FDC}" srcOrd="3" destOrd="0" presId="urn:microsoft.com/office/officeart/2005/8/layout/default"/>
    <dgm:cxn modelId="{636B6BCB-52D3-440B-B53C-46E672CCBFD8}" type="presParOf" srcId="{E97FA4FB-5942-4708-848F-F847ACF31F41}" destId="{69A8DDF9-4E9B-4B05-A02E-ECF82565A8FB}" srcOrd="4" destOrd="0" presId="urn:microsoft.com/office/officeart/2005/8/layout/default"/>
    <dgm:cxn modelId="{5EA0D0D9-58A5-45D7-AEFD-E79014BC9BD0}" type="presParOf" srcId="{E97FA4FB-5942-4708-848F-F847ACF31F41}" destId="{89FC9573-C2B3-4819-BB6C-60E0633D77E8}" srcOrd="5" destOrd="0" presId="urn:microsoft.com/office/officeart/2005/8/layout/default"/>
    <dgm:cxn modelId="{217F3223-278C-4EC0-97E8-9A7A872DA3B3}" type="presParOf" srcId="{E97FA4FB-5942-4708-848F-F847ACF31F41}" destId="{2FF595B8-0C74-4DED-9310-41D1D047B8F3}" srcOrd="6" destOrd="0" presId="urn:microsoft.com/office/officeart/2005/8/layout/default"/>
    <dgm:cxn modelId="{3225C216-B836-4D7B-8043-00651F87AF4D}" type="presParOf" srcId="{E97FA4FB-5942-4708-848F-F847ACF31F41}" destId="{52F8F24C-ED1C-4390-96B0-752DAB6A547C}" srcOrd="7" destOrd="0" presId="urn:microsoft.com/office/officeart/2005/8/layout/default"/>
    <dgm:cxn modelId="{9DB8468B-041E-4743-AA19-43F3FAEAF805}" type="presParOf" srcId="{E97FA4FB-5942-4708-848F-F847ACF31F41}" destId="{CEB3869B-FB61-4740-A89D-2A792EB57390}" srcOrd="8" destOrd="0" presId="urn:microsoft.com/office/officeart/2005/8/layout/default"/>
    <dgm:cxn modelId="{2577BF4C-99D4-418D-B08B-5A7AF5FA0195}" type="presParOf" srcId="{E97FA4FB-5942-4708-848F-F847ACF31F41}" destId="{81B041D2-F560-419E-86C3-59B1EBCAF213}" srcOrd="9" destOrd="0" presId="urn:microsoft.com/office/officeart/2005/8/layout/default"/>
    <dgm:cxn modelId="{815CA99A-EE84-470E-948E-8DC997990E34}" type="presParOf" srcId="{E97FA4FB-5942-4708-848F-F847ACF31F41}" destId="{609E773B-0336-4A83-8EA1-5CE11658235D}" srcOrd="10" destOrd="0" presId="urn:microsoft.com/office/officeart/2005/8/layout/default"/>
    <dgm:cxn modelId="{06DEA517-38D7-4900-93BF-08EF796759FE}" type="presParOf" srcId="{E97FA4FB-5942-4708-848F-F847ACF31F41}" destId="{2ACB6673-A1DC-4361-A68D-51C976E6C1DB}" srcOrd="11" destOrd="0" presId="urn:microsoft.com/office/officeart/2005/8/layout/default"/>
    <dgm:cxn modelId="{3BC4293B-7925-4E9C-AE6E-DA1FA0C7F55C}" type="presParOf" srcId="{E97FA4FB-5942-4708-848F-F847ACF31F41}" destId="{A733A732-C45F-4B9D-8448-0E7B0F524051}" srcOrd="12" destOrd="0" presId="urn:microsoft.com/office/officeart/2005/8/layout/default"/>
    <dgm:cxn modelId="{F6050EC1-F747-4315-9788-BA3B4BF5BA74}" type="presParOf" srcId="{E97FA4FB-5942-4708-848F-F847ACF31F41}" destId="{3EB48675-0A8B-424D-817F-7B9EAD31F683}" srcOrd="13" destOrd="0" presId="urn:microsoft.com/office/officeart/2005/8/layout/default"/>
    <dgm:cxn modelId="{F444795F-E170-4F69-BB89-D9507EF4C89A}" type="presParOf" srcId="{E97FA4FB-5942-4708-848F-F847ACF31F41}" destId="{1DCDB992-E241-4E7E-992A-18D161AB3756}" srcOrd="14" destOrd="0" presId="urn:microsoft.com/office/officeart/2005/8/layout/default"/>
    <dgm:cxn modelId="{DDE88E84-21F6-4CD6-ACA5-CDD7B4DEDC3E}" type="presParOf" srcId="{E97FA4FB-5942-4708-848F-F847ACF31F41}" destId="{D6661039-8C7D-4F8C-A732-97B68AC9A824}" srcOrd="15" destOrd="0" presId="urn:microsoft.com/office/officeart/2005/8/layout/default"/>
    <dgm:cxn modelId="{A2EC3FF3-F048-4A42-95A8-23EEDF57019F}" type="presParOf" srcId="{E97FA4FB-5942-4708-848F-F847ACF31F41}" destId="{28780EF3-D18F-4328-B10C-93754D5BF0C9}" srcOrd="16" destOrd="0" presId="urn:microsoft.com/office/officeart/2005/8/layout/default"/>
    <dgm:cxn modelId="{7AA0E0A5-DAA5-45AC-A2B8-945274A2334A}" type="presParOf" srcId="{E97FA4FB-5942-4708-848F-F847ACF31F41}" destId="{A9E30C71-746E-4D5E-95CE-6AD56B7A94CB}" srcOrd="17" destOrd="0" presId="urn:microsoft.com/office/officeart/2005/8/layout/default"/>
    <dgm:cxn modelId="{0CE4D4BD-E66E-4ECF-B29E-84147CDF1761}" type="presParOf" srcId="{E97FA4FB-5942-4708-848F-F847ACF31F41}" destId="{D07A42AC-8669-4F4A-A025-C19DABC1B5F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6381E-74DC-4638-B84B-C66330CEF82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F6E8190-7F62-4692-B140-E2692F7F09D1}">
      <dgm:prSet/>
      <dgm:spPr/>
      <dgm:t>
        <a:bodyPr/>
        <a:lstStyle/>
        <a:p>
          <a:r>
            <a:rPr lang="en-US"/>
            <a:t>Access to clean fuels and technologies for cooking, male/female-headed households (%)</a:t>
          </a:r>
        </a:p>
      </dgm:t>
    </dgm:pt>
    <dgm:pt modelId="{289097C1-16F4-46FC-923B-14A116D611EF}" type="parTrans" cxnId="{F6A554B4-CA38-4885-9A42-9620A0771F77}">
      <dgm:prSet/>
      <dgm:spPr/>
      <dgm:t>
        <a:bodyPr/>
        <a:lstStyle/>
        <a:p>
          <a:endParaRPr lang="en-US"/>
        </a:p>
      </dgm:t>
    </dgm:pt>
    <dgm:pt modelId="{7E16B60B-42E8-4D6B-A5F1-0B94057508F0}" type="sibTrans" cxnId="{F6A554B4-CA38-4885-9A42-9620A0771F77}">
      <dgm:prSet/>
      <dgm:spPr/>
      <dgm:t>
        <a:bodyPr/>
        <a:lstStyle/>
        <a:p>
          <a:endParaRPr lang="en-US"/>
        </a:p>
      </dgm:t>
    </dgm:pt>
    <dgm:pt modelId="{9D938B1C-A674-4990-9E08-2A7390DC866D}">
      <dgm:prSet/>
      <dgm:spPr/>
      <dgm:t>
        <a:bodyPr/>
        <a:lstStyle/>
        <a:p>
          <a:r>
            <a:rPr lang="en-US"/>
            <a:t>Access to electricity, male/female-headed households (%)</a:t>
          </a:r>
        </a:p>
      </dgm:t>
    </dgm:pt>
    <dgm:pt modelId="{B4250686-0CFA-4C74-9CD7-31D33D75F641}" type="parTrans" cxnId="{E2BCF4E8-E06A-46B8-9D3A-FD9F9B498D52}">
      <dgm:prSet/>
      <dgm:spPr/>
      <dgm:t>
        <a:bodyPr/>
        <a:lstStyle/>
        <a:p>
          <a:endParaRPr lang="en-US"/>
        </a:p>
      </dgm:t>
    </dgm:pt>
    <dgm:pt modelId="{6978DD27-8221-4458-8887-7EEDB736D09F}" type="sibTrans" cxnId="{E2BCF4E8-E06A-46B8-9D3A-FD9F9B498D52}">
      <dgm:prSet/>
      <dgm:spPr/>
      <dgm:t>
        <a:bodyPr/>
        <a:lstStyle/>
        <a:p>
          <a:endParaRPr lang="en-US"/>
        </a:p>
      </dgm:t>
    </dgm:pt>
    <dgm:pt modelId="{3BB18390-C39A-4749-BEF4-0F05B7F06CA0}">
      <dgm:prSet/>
      <dgm:spPr/>
      <dgm:t>
        <a:bodyPr/>
        <a:lstStyle/>
        <a:p>
          <a:r>
            <a:rPr lang="en-US"/>
            <a:t>Access to agricultural land </a:t>
          </a:r>
        </a:p>
      </dgm:t>
    </dgm:pt>
    <dgm:pt modelId="{700584EF-A4D4-423C-BC5B-D66353EC226F}" type="parTrans" cxnId="{8C89FABB-9132-4F00-9D60-D9011A49D665}">
      <dgm:prSet/>
      <dgm:spPr/>
      <dgm:t>
        <a:bodyPr/>
        <a:lstStyle/>
        <a:p>
          <a:endParaRPr lang="en-US"/>
        </a:p>
      </dgm:t>
    </dgm:pt>
    <dgm:pt modelId="{92351870-8083-42EC-8230-C5692DB1989C}" type="sibTrans" cxnId="{8C89FABB-9132-4F00-9D60-D9011A49D665}">
      <dgm:prSet/>
      <dgm:spPr/>
      <dgm:t>
        <a:bodyPr/>
        <a:lstStyle/>
        <a:p>
          <a:endParaRPr lang="en-US"/>
        </a:p>
      </dgm:t>
    </dgm:pt>
    <dgm:pt modelId="{102FD4DB-A98D-425E-9E19-8DE5A970B249}">
      <dgm:prSet/>
      <dgm:spPr/>
      <dgm:t>
        <a:bodyPr/>
        <a:lstStyle/>
        <a:p>
          <a:r>
            <a:rPr lang="en-US"/>
            <a:t>Droughts, floods, extreme temperatures, male/female-headed households (%)</a:t>
          </a:r>
        </a:p>
      </dgm:t>
    </dgm:pt>
    <dgm:pt modelId="{7C20BA68-B3FE-43C9-A271-9E93248317C6}" type="parTrans" cxnId="{9202BC8D-6204-42F7-B9B6-EE92B05B47AE}">
      <dgm:prSet/>
      <dgm:spPr/>
      <dgm:t>
        <a:bodyPr/>
        <a:lstStyle/>
        <a:p>
          <a:endParaRPr lang="en-US"/>
        </a:p>
      </dgm:t>
    </dgm:pt>
    <dgm:pt modelId="{14D89A6C-BFFD-44A9-9194-D9264C95E648}" type="sibTrans" cxnId="{9202BC8D-6204-42F7-B9B6-EE92B05B47AE}">
      <dgm:prSet/>
      <dgm:spPr/>
      <dgm:t>
        <a:bodyPr/>
        <a:lstStyle/>
        <a:p>
          <a:endParaRPr lang="en-US"/>
        </a:p>
      </dgm:t>
    </dgm:pt>
    <dgm:pt modelId="{4A62CDA3-E949-4199-8E37-310559E8A128}">
      <dgm:prSet/>
      <dgm:spPr/>
      <dgm:t>
        <a:bodyPr/>
        <a:lstStyle/>
        <a:p>
          <a:r>
            <a:rPr lang="en-US"/>
            <a:t>Electricity generation from coal sources, male/female-headed households (%)</a:t>
          </a:r>
        </a:p>
      </dgm:t>
    </dgm:pt>
    <dgm:pt modelId="{8A226413-BE8D-49F1-A4DF-F7BB65C29788}" type="parTrans" cxnId="{B63CBA3D-D4C2-4B53-8EFA-132FEF8CD6B0}">
      <dgm:prSet/>
      <dgm:spPr/>
      <dgm:t>
        <a:bodyPr/>
        <a:lstStyle/>
        <a:p>
          <a:endParaRPr lang="en-US"/>
        </a:p>
      </dgm:t>
    </dgm:pt>
    <dgm:pt modelId="{8DD8A7D1-C736-414F-BDDE-83E726922230}" type="sibTrans" cxnId="{B63CBA3D-D4C2-4B53-8EFA-132FEF8CD6B0}">
      <dgm:prSet/>
      <dgm:spPr/>
      <dgm:t>
        <a:bodyPr/>
        <a:lstStyle/>
        <a:p>
          <a:endParaRPr lang="en-US"/>
        </a:p>
      </dgm:t>
    </dgm:pt>
    <dgm:pt modelId="{6D8CFF3C-1242-49F1-9250-575113ECC21B}">
      <dgm:prSet/>
      <dgm:spPr/>
      <dgm:t>
        <a:bodyPr/>
        <a:lstStyle/>
        <a:p>
          <a:r>
            <a:rPr lang="en-US"/>
            <a:t>Use of safely managed drinking water services, male/female-headed households (%)</a:t>
          </a:r>
        </a:p>
      </dgm:t>
    </dgm:pt>
    <dgm:pt modelId="{5A96EFAD-8DF6-472F-A21E-AB66FD98C498}" type="parTrans" cxnId="{82B30705-B8CC-42C8-BCE5-A5507D3F6231}">
      <dgm:prSet/>
      <dgm:spPr/>
      <dgm:t>
        <a:bodyPr/>
        <a:lstStyle/>
        <a:p>
          <a:endParaRPr lang="en-US"/>
        </a:p>
      </dgm:t>
    </dgm:pt>
    <dgm:pt modelId="{5C150531-375E-45D0-98B2-6CC53CDED38C}" type="sibTrans" cxnId="{82B30705-B8CC-42C8-BCE5-A5507D3F6231}">
      <dgm:prSet/>
      <dgm:spPr/>
      <dgm:t>
        <a:bodyPr/>
        <a:lstStyle/>
        <a:p>
          <a:endParaRPr lang="en-US"/>
        </a:p>
      </dgm:t>
    </dgm:pt>
    <dgm:pt modelId="{914B347D-E4EF-4FAB-980E-A303844F8D70}">
      <dgm:prSet/>
      <dgm:spPr/>
      <dgm:t>
        <a:bodyPr/>
        <a:lstStyle/>
        <a:p>
          <a:r>
            <a:rPr lang="en-US"/>
            <a:t>Use of safely managed sanitation services, male/female-headed households (%)</a:t>
          </a:r>
        </a:p>
      </dgm:t>
    </dgm:pt>
    <dgm:pt modelId="{6CF4EF1D-B095-4C7B-9A72-EF09857D933A}" type="parTrans" cxnId="{F4C1D71C-A52E-4C15-922C-C76522AA6C50}">
      <dgm:prSet/>
      <dgm:spPr/>
      <dgm:t>
        <a:bodyPr/>
        <a:lstStyle/>
        <a:p>
          <a:endParaRPr lang="en-US"/>
        </a:p>
      </dgm:t>
    </dgm:pt>
    <dgm:pt modelId="{43DD9CDA-7AFF-4A1E-97A2-BB1D34D8EC4F}" type="sibTrans" cxnId="{F4C1D71C-A52E-4C15-922C-C76522AA6C50}">
      <dgm:prSet/>
      <dgm:spPr/>
      <dgm:t>
        <a:bodyPr/>
        <a:lstStyle/>
        <a:p>
          <a:endParaRPr lang="en-US"/>
        </a:p>
      </dgm:t>
    </dgm:pt>
    <dgm:pt modelId="{A35BC6EE-47C6-4408-B301-83F5E13B7544}" type="pres">
      <dgm:prSet presAssocID="{34A6381E-74DC-4638-B84B-C66330CEF820}" presName="diagram" presStyleCnt="0">
        <dgm:presLayoutVars>
          <dgm:dir/>
          <dgm:resizeHandles val="exact"/>
        </dgm:presLayoutVars>
      </dgm:prSet>
      <dgm:spPr/>
    </dgm:pt>
    <dgm:pt modelId="{9A7EE89D-66D4-4776-BFD3-B535526492A5}" type="pres">
      <dgm:prSet presAssocID="{CF6E8190-7F62-4692-B140-E2692F7F09D1}" presName="node" presStyleLbl="node1" presStyleIdx="0" presStyleCnt="7">
        <dgm:presLayoutVars>
          <dgm:bulletEnabled val="1"/>
        </dgm:presLayoutVars>
      </dgm:prSet>
      <dgm:spPr/>
    </dgm:pt>
    <dgm:pt modelId="{F8597EA3-984E-43C0-BA9C-E3986D0D5138}" type="pres">
      <dgm:prSet presAssocID="{7E16B60B-42E8-4D6B-A5F1-0B94057508F0}" presName="sibTrans" presStyleCnt="0"/>
      <dgm:spPr/>
    </dgm:pt>
    <dgm:pt modelId="{D851FF35-DC4E-49E8-9502-9C8E6244832D}" type="pres">
      <dgm:prSet presAssocID="{9D938B1C-A674-4990-9E08-2A7390DC866D}" presName="node" presStyleLbl="node1" presStyleIdx="1" presStyleCnt="7">
        <dgm:presLayoutVars>
          <dgm:bulletEnabled val="1"/>
        </dgm:presLayoutVars>
      </dgm:prSet>
      <dgm:spPr/>
    </dgm:pt>
    <dgm:pt modelId="{3E198CAA-0B60-4EAE-9CE3-160061B22BAF}" type="pres">
      <dgm:prSet presAssocID="{6978DD27-8221-4458-8887-7EEDB736D09F}" presName="sibTrans" presStyleCnt="0"/>
      <dgm:spPr/>
    </dgm:pt>
    <dgm:pt modelId="{4D861771-4ED6-41C9-ABDF-78EC27E3EF9C}" type="pres">
      <dgm:prSet presAssocID="{3BB18390-C39A-4749-BEF4-0F05B7F06CA0}" presName="node" presStyleLbl="node1" presStyleIdx="2" presStyleCnt="7">
        <dgm:presLayoutVars>
          <dgm:bulletEnabled val="1"/>
        </dgm:presLayoutVars>
      </dgm:prSet>
      <dgm:spPr/>
    </dgm:pt>
    <dgm:pt modelId="{95275254-8BE2-4B44-A556-213DA0FA862A}" type="pres">
      <dgm:prSet presAssocID="{92351870-8083-42EC-8230-C5692DB1989C}" presName="sibTrans" presStyleCnt="0"/>
      <dgm:spPr/>
    </dgm:pt>
    <dgm:pt modelId="{E1BFBE6F-C094-4293-B044-83BD9CC2A680}" type="pres">
      <dgm:prSet presAssocID="{102FD4DB-A98D-425E-9E19-8DE5A970B249}" presName="node" presStyleLbl="node1" presStyleIdx="3" presStyleCnt="7">
        <dgm:presLayoutVars>
          <dgm:bulletEnabled val="1"/>
        </dgm:presLayoutVars>
      </dgm:prSet>
      <dgm:spPr/>
    </dgm:pt>
    <dgm:pt modelId="{803AB6E8-DB57-4246-8AB6-1916F862480D}" type="pres">
      <dgm:prSet presAssocID="{14D89A6C-BFFD-44A9-9194-D9264C95E648}" presName="sibTrans" presStyleCnt="0"/>
      <dgm:spPr/>
    </dgm:pt>
    <dgm:pt modelId="{7E4B9D7D-2A7B-4387-BCD1-72B7719A150F}" type="pres">
      <dgm:prSet presAssocID="{4A62CDA3-E949-4199-8E37-310559E8A128}" presName="node" presStyleLbl="node1" presStyleIdx="4" presStyleCnt="7">
        <dgm:presLayoutVars>
          <dgm:bulletEnabled val="1"/>
        </dgm:presLayoutVars>
      </dgm:prSet>
      <dgm:spPr/>
    </dgm:pt>
    <dgm:pt modelId="{83FB54D8-E078-4BDA-9AC7-3C0E7A94BFD2}" type="pres">
      <dgm:prSet presAssocID="{8DD8A7D1-C736-414F-BDDE-83E726922230}" presName="sibTrans" presStyleCnt="0"/>
      <dgm:spPr/>
    </dgm:pt>
    <dgm:pt modelId="{7D27F4EB-3859-416B-94D4-1A9E7EA68986}" type="pres">
      <dgm:prSet presAssocID="{6D8CFF3C-1242-49F1-9250-575113ECC21B}" presName="node" presStyleLbl="node1" presStyleIdx="5" presStyleCnt="7">
        <dgm:presLayoutVars>
          <dgm:bulletEnabled val="1"/>
        </dgm:presLayoutVars>
      </dgm:prSet>
      <dgm:spPr/>
    </dgm:pt>
    <dgm:pt modelId="{C27092A7-3196-42B0-8F4E-52B327CF692A}" type="pres">
      <dgm:prSet presAssocID="{5C150531-375E-45D0-98B2-6CC53CDED38C}" presName="sibTrans" presStyleCnt="0"/>
      <dgm:spPr/>
    </dgm:pt>
    <dgm:pt modelId="{35FB982B-2C4E-43F8-B30D-104F8DF262B0}" type="pres">
      <dgm:prSet presAssocID="{914B347D-E4EF-4FAB-980E-A303844F8D70}" presName="node" presStyleLbl="node1" presStyleIdx="6" presStyleCnt="7">
        <dgm:presLayoutVars>
          <dgm:bulletEnabled val="1"/>
        </dgm:presLayoutVars>
      </dgm:prSet>
      <dgm:spPr/>
    </dgm:pt>
  </dgm:ptLst>
  <dgm:cxnLst>
    <dgm:cxn modelId="{82B30705-B8CC-42C8-BCE5-A5507D3F6231}" srcId="{34A6381E-74DC-4638-B84B-C66330CEF820}" destId="{6D8CFF3C-1242-49F1-9250-575113ECC21B}" srcOrd="5" destOrd="0" parTransId="{5A96EFAD-8DF6-472F-A21E-AB66FD98C498}" sibTransId="{5C150531-375E-45D0-98B2-6CC53CDED38C}"/>
    <dgm:cxn modelId="{9E6EFB18-E1B2-43E8-8ADF-0ABF6AF0C569}" type="presOf" srcId="{914B347D-E4EF-4FAB-980E-A303844F8D70}" destId="{35FB982B-2C4E-43F8-B30D-104F8DF262B0}" srcOrd="0" destOrd="0" presId="urn:microsoft.com/office/officeart/2005/8/layout/default"/>
    <dgm:cxn modelId="{F4C1D71C-A52E-4C15-922C-C76522AA6C50}" srcId="{34A6381E-74DC-4638-B84B-C66330CEF820}" destId="{914B347D-E4EF-4FAB-980E-A303844F8D70}" srcOrd="6" destOrd="0" parTransId="{6CF4EF1D-B095-4C7B-9A72-EF09857D933A}" sibTransId="{43DD9CDA-7AFF-4A1E-97A2-BB1D34D8EC4F}"/>
    <dgm:cxn modelId="{BE42D835-F52F-4550-8608-94DD1E0840AD}" type="presOf" srcId="{34A6381E-74DC-4638-B84B-C66330CEF820}" destId="{A35BC6EE-47C6-4408-B301-83F5E13B7544}" srcOrd="0" destOrd="0" presId="urn:microsoft.com/office/officeart/2005/8/layout/default"/>
    <dgm:cxn modelId="{8249EB35-6C72-40C4-A5E8-9D6375C256BF}" type="presOf" srcId="{6D8CFF3C-1242-49F1-9250-575113ECC21B}" destId="{7D27F4EB-3859-416B-94D4-1A9E7EA68986}" srcOrd="0" destOrd="0" presId="urn:microsoft.com/office/officeart/2005/8/layout/default"/>
    <dgm:cxn modelId="{B63CBA3D-D4C2-4B53-8EFA-132FEF8CD6B0}" srcId="{34A6381E-74DC-4638-B84B-C66330CEF820}" destId="{4A62CDA3-E949-4199-8E37-310559E8A128}" srcOrd="4" destOrd="0" parTransId="{8A226413-BE8D-49F1-A4DF-F7BB65C29788}" sibTransId="{8DD8A7D1-C736-414F-BDDE-83E726922230}"/>
    <dgm:cxn modelId="{23A94E68-1858-42B0-BF71-8907AC0890A4}" type="presOf" srcId="{9D938B1C-A674-4990-9E08-2A7390DC866D}" destId="{D851FF35-DC4E-49E8-9502-9C8E6244832D}" srcOrd="0" destOrd="0" presId="urn:microsoft.com/office/officeart/2005/8/layout/default"/>
    <dgm:cxn modelId="{C4B55352-F793-44E4-99A3-177EBD2B2227}" type="presOf" srcId="{3BB18390-C39A-4749-BEF4-0F05B7F06CA0}" destId="{4D861771-4ED6-41C9-ABDF-78EC27E3EF9C}" srcOrd="0" destOrd="0" presId="urn:microsoft.com/office/officeart/2005/8/layout/default"/>
    <dgm:cxn modelId="{5A1BC981-8EA3-4AA8-B842-65AB6F27D27B}" type="presOf" srcId="{CF6E8190-7F62-4692-B140-E2692F7F09D1}" destId="{9A7EE89D-66D4-4776-BFD3-B535526492A5}" srcOrd="0" destOrd="0" presId="urn:microsoft.com/office/officeart/2005/8/layout/default"/>
    <dgm:cxn modelId="{9202BC8D-6204-42F7-B9B6-EE92B05B47AE}" srcId="{34A6381E-74DC-4638-B84B-C66330CEF820}" destId="{102FD4DB-A98D-425E-9E19-8DE5A970B249}" srcOrd="3" destOrd="0" parTransId="{7C20BA68-B3FE-43C9-A271-9E93248317C6}" sibTransId="{14D89A6C-BFFD-44A9-9194-D9264C95E648}"/>
    <dgm:cxn modelId="{098C0EA0-5B5E-4345-982D-E776D9D6F1A4}" type="presOf" srcId="{102FD4DB-A98D-425E-9E19-8DE5A970B249}" destId="{E1BFBE6F-C094-4293-B044-83BD9CC2A680}" srcOrd="0" destOrd="0" presId="urn:microsoft.com/office/officeart/2005/8/layout/default"/>
    <dgm:cxn modelId="{F6A554B4-CA38-4885-9A42-9620A0771F77}" srcId="{34A6381E-74DC-4638-B84B-C66330CEF820}" destId="{CF6E8190-7F62-4692-B140-E2692F7F09D1}" srcOrd="0" destOrd="0" parTransId="{289097C1-16F4-46FC-923B-14A116D611EF}" sibTransId="{7E16B60B-42E8-4D6B-A5F1-0B94057508F0}"/>
    <dgm:cxn modelId="{8C89FABB-9132-4F00-9D60-D9011A49D665}" srcId="{34A6381E-74DC-4638-B84B-C66330CEF820}" destId="{3BB18390-C39A-4749-BEF4-0F05B7F06CA0}" srcOrd="2" destOrd="0" parTransId="{700584EF-A4D4-423C-BC5B-D66353EC226F}" sibTransId="{92351870-8083-42EC-8230-C5692DB1989C}"/>
    <dgm:cxn modelId="{7136A5BE-62CC-41A1-9A1B-0FC3D80B8E10}" type="presOf" srcId="{4A62CDA3-E949-4199-8E37-310559E8A128}" destId="{7E4B9D7D-2A7B-4387-BCD1-72B7719A150F}" srcOrd="0" destOrd="0" presId="urn:microsoft.com/office/officeart/2005/8/layout/default"/>
    <dgm:cxn modelId="{E2BCF4E8-E06A-46B8-9D3A-FD9F9B498D52}" srcId="{34A6381E-74DC-4638-B84B-C66330CEF820}" destId="{9D938B1C-A674-4990-9E08-2A7390DC866D}" srcOrd="1" destOrd="0" parTransId="{B4250686-0CFA-4C74-9CD7-31D33D75F641}" sibTransId="{6978DD27-8221-4458-8887-7EEDB736D09F}"/>
    <dgm:cxn modelId="{39FD5EAD-D407-41F5-A43D-0DCC4D4260EF}" type="presParOf" srcId="{A35BC6EE-47C6-4408-B301-83F5E13B7544}" destId="{9A7EE89D-66D4-4776-BFD3-B535526492A5}" srcOrd="0" destOrd="0" presId="urn:microsoft.com/office/officeart/2005/8/layout/default"/>
    <dgm:cxn modelId="{3E14AD98-2FEE-4743-B757-EEAEDFC2FD9C}" type="presParOf" srcId="{A35BC6EE-47C6-4408-B301-83F5E13B7544}" destId="{F8597EA3-984E-43C0-BA9C-E3986D0D5138}" srcOrd="1" destOrd="0" presId="urn:microsoft.com/office/officeart/2005/8/layout/default"/>
    <dgm:cxn modelId="{AEC70970-6CF0-4870-A6E4-FE8C2978468F}" type="presParOf" srcId="{A35BC6EE-47C6-4408-B301-83F5E13B7544}" destId="{D851FF35-DC4E-49E8-9502-9C8E6244832D}" srcOrd="2" destOrd="0" presId="urn:microsoft.com/office/officeart/2005/8/layout/default"/>
    <dgm:cxn modelId="{46673733-EC3B-4298-8B9A-E08A8E9D7801}" type="presParOf" srcId="{A35BC6EE-47C6-4408-B301-83F5E13B7544}" destId="{3E198CAA-0B60-4EAE-9CE3-160061B22BAF}" srcOrd="3" destOrd="0" presId="urn:microsoft.com/office/officeart/2005/8/layout/default"/>
    <dgm:cxn modelId="{06EFC61C-1134-4D76-BB9F-00E32998FAA6}" type="presParOf" srcId="{A35BC6EE-47C6-4408-B301-83F5E13B7544}" destId="{4D861771-4ED6-41C9-ABDF-78EC27E3EF9C}" srcOrd="4" destOrd="0" presId="urn:microsoft.com/office/officeart/2005/8/layout/default"/>
    <dgm:cxn modelId="{CC7468E6-3F9F-42AF-8B1D-1B00835135B4}" type="presParOf" srcId="{A35BC6EE-47C6-4408-B301-83F5E13B7544}" destId="{95275254-8BE2-4B44-A556-213DA0FA862A}" srcOrd="5" destOrd="0" presId="urn:microsoft.com/office/officeart/2005/8/layout/default"/>
    <dgm:cxn modelId="{BA64F286-57A3-4D1D-A4CB-0ACB10030158}" type="presParOf" srcId="{A35BC6EE-47C6-4408-B301-83F5E13B7544}" destId="{E1BFBE6F-C094-4293-B044-83BD9CC2A680}" srcOrd="6" destOrd="0" presId="urn:microsoft.com/office/officeart/2005/8/layout/default"/>
    <dgm:cxn modelId="{DA0AA49F-9DF5-46CA-9147-308953F52B48}" type="presParOf" srcId="{A35BC6EE-47C6-4408-B301-83F5E13B7544}" destId="{803AB6E8-DB57-4246-8AB6-1916F862480D}" srcOrd="7" destOrd="0" presId="urn:microsoft.com/office/officeart/2005/8/layout/default"/>
    <dgm:cxn modelId="{F550453F-810E-4C75-8132-4AA63D8C9384}" type="presParOf" srcId="{A35BC6EE-47C6-4408-B301-83F5E13B7544}" destId="{7E4B9D7D-2A7B-4387-BCD1-72B7719A150F}" srcOrd="8" destOrd="0" presId="urn:microsoft.com/office/officeart/2005/8/layout/default"/>
    <dgm:cxn modelId="{B639C095-37FD-4C97-8AAD-527392C5FC7B}" type="presParOf" srcId="{A35BC6EE-47C6-4408-B301-83F5E13B7544}" destId="{83FB54D8-E078-4BDA-9AC7-3C0E7A94BFD2}" srcOrd="9" destOrd="0" presId="urn:microsoft.com/office/officeart/2005/8/layout/default"/>
    <dgm:cxn modelId="{66BD17DC-21EC-41CE-81C1-B041D520951D}" type="presParOf" srcId="{A35BC6EE-47C6-4408-B301-83F5E13B7544}" destId="{7D27F4EB-3859-416B-94D4-1A9E7EA68986}" srcOrd="10" destOrd="0" presId="urn:microsoft.com/office/officeart/2005/8/layout/default"/>
    <dgm:cxn modelId="{B256E690-1071-4F84-AD40-A4E1D2FA81D7}" type="presParOf" srcId="{A35BC6EE-47C6-4408-B301-83F5E13B7544}" destId="{C27092A7-3196-42B0-8F4E-52B327CF692A}" srcOrd="11" destOrd="0" presId="urn:microsoft.com/office/officeart/2005/8/layout/default"/>
    <dgm:cxn modelId="{AD196DD3-2A22-4F9E-B0E5-E4D6C3D5F097}" type="presParOf" srcId="{A35BC6EE-47C6-4408-B301-83F5E13B7544}" destId="{35FB982B-2C4E-43F8-B30D-104F8DF262B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25F7A-1291-410D-B14E-D158365E5D4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64E57A-7743-488F-B400-23A6C297AF03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Percentage of women aged 15-19 who have had a live birth or who are pregnant with their first child (teenage pregnancies)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76B2F94-39C2-4A34-884A-916BEB3432C7}" type="parTrans" cxnId="{C1442C0A-B62C-43FB-A0C0-5C4F4DE3D575}">
      <dgm:prSet/>
      <dgm:spPr/>
      <dgm:t>
        <a:bodyPr/>
        <a:lstStyle/>
        <a:p>
          <a:endParaRPr lang="en-US"/>
        </a:p>
      </dgm:t>
    </dgm:pt>
    <dgm:pt modelId="{B80287F9-3505-45C0-B1BB-3761AE5FD42C}" type="sibTrans" cxnId="{C1442C0A-B62C-43FB-A0C0-5C4F4DE3D575}">
      <dgm:prSet/>
      <dgm:spPr/>
      <dgm:t>
        <a:bodyPr/>
        <a:lstStyle/>
        <a:p>
          <a:endParaRPr lang="en-US"/>
        </a:p>
      </dgm:t>
    </dgm:pt>
    <dgm:pt modelId="{ACDC11FB-7AFF-4965-A4BD-2C4DC8535AB9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Births (per 1,000 women aged 20-24)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EB5C50-805D-49B8-BFC2-35121E7B2B4F}" type="parTrans" cxnId="{55F1E001-B33C-4AE1-90CB-F1CC09227180}">
      <dgm:prSet/>
      <dgm:spPr/>
      <dgm:t>
        <a:bodyPr/>
        <a:lstStyle/>
        <a:p>
          <a:endParaRPr lang="en-US"/>
        </a:p>
      </dgm:t>
    </dgm:pt>
    <dgm:pt modelId="{E2F356B3-7E59-4B42-9AAF-BAD0D07756F3}" type="sibTrans" cxnId="{55F1E001-B33C-4AE1-90CB-F1CC09227180}">
      <dgm:prSet/>
      <dgm:spPr/>
      <dgm:t>
        <a:bodyPr/>
        <a:lstStyle/>
        <a:p>
          <a:endParaRPr lang="en-US"/>
        </a:p>
      </dgm:t>
    </dgm:pt>
    <dgm:pt modelId="{C318E6E5-1284-4CF0-ADE3-4B063E876919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Births attended by a skilled health professional (% of births to women aged 15-24)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BCB00BB-C9B5-47EC-8927-4D8D2E2C87D4}" type="parTrans" cxnId="{E7F64EDA-755A-4872-991F-95626D6A084E}">
      <dgm:prSet/>
      <dgm:spPr/>
      <dgm:t>
        <a:bodyPr/>
        <a:lstStyle/>
        <a:p>
          <a:endParaRPr lang="en-US"/>
        </a:p>
      </dgm:t>
    </dgm:pt>
    <dgm:pt modelId="{F6A0DF64-C1D7-4500-AAAA-30D429BAF30E}" type="sibTrans" cxnId="{E7F64EDA-755A-4872-991F-95626D6A084E}">
      <dgm:prSet/>
      <dgm:spPr/>
      <dgm:t>
        <a:bodyPr/>
        <a:lstStyle/>
        <a:p>
          <a:endParaRPr lang="en-US"/>
        </a:p>
      </dgm:t>
    </dgm:pt>
    <dgm:pt modelId="{AC2EBAA4-7526-44D6-A934-DE3312527E4E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Contraceptive prevalence rate (% of married women aged 15-24 currently using a modern contraceptive method)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6C32B9B-C78C-47CF-9B9B-17B7D2718DC1}" type="parTrans" cxnId="{B9DE4C9B-37A9-445D-9712-2BF3619830B3}">
      <dgm:prSet/>
      <dgm:spPr/>
      <dgm:t>
        <a:bodyPr/>
        <a:lstStyle/>
        <a:p>
          <a:endParaRPr lang="en-US"/>
        </a:p>
      </dgm:t>
    </dgm:pt>
    <dgm:pt modelId="{6D5C8E97-62E6-4A96-9264-471EC3013A5F}" type="sibTrans" cxnId="{B9DE4C9B-37A9-445D-9712-2BF3619830B3}">
      <dgm:prSet/>
      <dgm:spPr/>
      <dgm:t>
        <a:bodyPr/>
        <a:lstStyle/>
        <a:p>
          <a:endParaRPr lang="en-US"/>
        </a:p>
      </dgm:t>
    </dgm:pt>
    <dgm:pt modelId="{F1804C92-AF92-4C2B-8E7B-FE776CC3E7C8}">
      <dgm:prSet custT="1"/>
      <dgm:spPr/>
      <dgm:t>
        <a:bodyPr/>
        <a:lstStyle/>
        <a:p>
          <a:r>
            <a:rPr lang="en-US" sz="155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Child marriage (% of women aged 20-24 who were married or in union before age 15)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F41A65D-587D-484B-9C21-DF92DF6BC81C}" type="parTrans" cxnId="{263A2523-68B3-48A2-B3B4-7FF9412E2716}">
      <dgm:prSet/>
      <dgm:spPr/>
      <dgm:t>
        <a:bodyPr/>
        <a:lstStyle/>
        <a:p>
          <a:endParaRPr lang="en-US"/>
        </a:p>
      </dgm:t>
    </dgm:pt>
    <dgm:pt modelId="{D7FB22E6-083E-4428-94DB-3844C8F45AAE}" type="sibTrans" cxnId="{263A2523-68B3-48A2-B3B4-7FF9412E2716}">
      <dgm:prSet/>
      <dgm:spPr/>
      <dgm:t>
        <a:bodyPr/>
        <a:lstStyle/>
        <a:p>
          <a:endParaRPr lang="en-US"/>
        </a:p>
      </dgm:t>
    </dgm:pt>
    <dgm:pt modelId="{9E89AFB5-44D7-4E1F-B35A-C178D95FA0C7}">
      <dgm:prSet custT="1"/>
      <dgm:spPr/>
      <dgm:t>
        <a:bodyPr/>
        <a:lstStyle/>
        <a:p>
          <a:r>
            <a:rPr lang="en-US" sz="155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Child marriage (% of women aged 20-24 who were married or in union before age 18)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B097F47-E14D-4199-A0F9-392A4DE85B02}" type="parTrans" cxnId="{FF55D87A-8F0B-4548-86AB-6CBA09B2F406}">
      <dgm:prSet/>
      <dgm:spPr/>
      <dgm:t>
        <a:bodyPr/>
        <a:lstStyle/>
        <a:p>
          <a:endParaRPr lang="en-US"/>
        </a:p>
      </dgm:t>
    </dgm:pt>
    <dgm:pt modelId="{25BFBB99-0FFE-404E-ABE2-5154BB7A5117}" type="sibTrans" cxnId="{FF55D87A-8F0B-4548-86AB-6CBA09B2F406}">
      <dgm:prSet/>
      <dgm:spPr/>
      <dgm:t>
        <a:bodyPr/>
        <a:lstStyle/>
        <a:p>
          <a:endParaRPr lang="en-US"/>
        </a:p>
      </dgm:t>
    </dgm:pt>
    <dgm:pt modelId="{91A870A6-2210-499F-AD3F-57849398E173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Maternal mortality rate (MMR) per 100,000 live births)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67FB91C-C334-4E3D-9911-4FEE7E20D72B}" type="parTrans" cxnId="{BAF4DD22-4A75-46E8-82DC-A85756A80C73}">
      <dgm:prSet/>
      <dgm:spPr/>
      <dgm:t>
        <a:bodyPr/>
        <a:lstStyle/>
        <a:p>
          <a:endParaRPr lang="en-US"/>
        </a:p>
      </dgm:t>
    </dgm:pt>
    <dgm:pt modelId="{AB6219F8-F411-4E04-A252-60D6BA155A6A}" type="sibTrans" cxnId="{BAF4DD22-4A75-46E8-82DC-A85756A80C73}">
      <dgm:prSet/>
      <dgm:spPr/>
      <dgm:t>
        <a:bodyPr/>
        <a:lstStyle/>
        <a:p>
          <a:endParaRPr lang="en-US"/>
        </a:p>
      </dgm:t>
    </dgm:pt>
    <dgm:pt modelId="{3D38D774-88F9-4395-BEAF-5741B26D12A8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Prevalence of female genital mutilation/cutting (15-24yrs)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94CD32-93E6-4827-80E0-859B493A05BB}" type="parTrans" cxnId="{8EA20FB8-C5F9-440E-9373-8FE326844F57}">
      <dgm:prSet/>
      <dgm:spPr/>
      <dgm:t>
        <a:bodyPr/>
        <a:lstStyle/>
        <a:p>
          <a:endParaRPr lang="en-US"/>
        </a:p>
      </dgm:t>
    </dgm:pt>
    <dgm:pt modelId="{E91F387E-0699-4487-B76A-77132CBA7AE0}" type="sibTrans" cxnId="{8EA20FB8-C5F9-440E-9373-8FE326844F57}">
      <dgm:prSet/>
      <dgm:spPr/>
      <dgm:t>
        <a:bodyPr/>
        <a:lstStyle/>
        <a:p>
          <a:endParaRPr lang="en-US"/>
        </a:p>
      </dgm:t>
    </dgm:pt>
    <dgm:pt modelId="{BF4881E6-51CE-4881-A6C6-D4505F73A0B9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Percentage of currently married women aged 15-24 with unmet need for family planning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E84BB8F-F416-4F37-9430-B7C615D78985}" type="parTrans" cxnId="{5D0A3A76-9086-43A8-B8E5-39D2C66DA807}">
      <dgm:prSet/>
      <dgm:spPr/>
      <dgm:t>
        <a:bodyPr/>
        <a:lstStyle/>
        <a:p>
          <a:endParaRPr lang="en-US"/>
        </a:p>
      </dgm:t>
    </dgm:pt>
    <dgm:pt modelId="{5E89B753-3924-4420-A78B-4672F338F28E}" type="sibTrans" cxnId="{5D0A3A76-9086-43A8-B8E5-39D2C66DA807}">
      <dgm:prSet/>
      <dgm:spPr/>
      <dgm:t>
        <a:bodyPr/>
        <a:lstStyle/>
        <a:p>
          <a:endParaRPr lang="en-US"/>
        </a:p>
      </dgm:t>
    </dgm:pt>
    <dgm:pt modelId="{29FD7BDB-D367-4E7B-9868-EE52DA8AE332}">
      <dgm:prSet custT="1"/>
      <dgm:spPr/>
      <dgm:t>
        <a:bodyPr/>
        <a:lstStyle/>
        <a:p>
          <a:r>
            <a:rPr lang="en-US" sz="155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Percentage of women (15-34) who have experienced physical or sexual violence in the past 12 months from any husband/partner</a:t>
          </a:r>
          <a:endParaRPr lang="en-US" sz="155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FDF01AA-78C8-4FE2-9E18-7A3976628F85}" type="parTrans" cxnId="{70E731EF-D886-47CE-9C5C-D0695F1CB684}">
      <dgm:prSet/>
      <dgm:spPr/>
      <dgm:t>
        <a:bodyPr/>
        <a:lstStyle/>
        <a:p>
          <a:endParaRPr lang="en-US"/>
        </a:p>
      </dgm:t>
    </dgm:pt>
    <dgm:pt modelId="{FC270BAF-C278-44B7-8BA7-8A8B6CF1B8CB}" type="sibTrans" cxnId="{70E731EF-D886-47CE-9C5C-D0695F1CB684}">
      <dgm:prSet/>
      <dgm:spPr/>
      <dgm:t>
        <a:bodyPr/>
        <a:lstStyle/>
        <a:p>
          <a:endParaRPr lang="en-US"/>
        </a:p>
      </dgm:t>
    </dgm:pt>
    <dgm:pt modelId="{DDA62F51-7C7F-405A-A3AE-0E276E836F84}" type="pres">
      <dgm:prSet presAssocID="{38C25F7A-1291-410D-B14E-D158365E5D4E}" presName="diagram" presStyleCnt="0">
        <dgm:presLayoutVars>
          <dgm:dir/>
          <dgm:resizeHandles val="exact"/>
        </dgm:presLayoutVars>
      </dgm:prSet>
      <dgm:spPr/>
    </dgm:pt>
    <dgm:pt modelId="{687EC5FD-C3AD-41E5-B2F6-0FAD1E1487AF}" type="pres">
      <dgm:prSet presAssocID="{D664E57A-7743-488F-B400-23A6C297AF03}" presName="node" presStyleLbl="node1" presStyleIdx="0" presStyleCnt="10">
        <dgm:presLayoutVars>
          <dgm:bulletEnabled val="1"/>
        </dgm:presLayoutVars>
      </dgm:prSet>
      <dgm:spPr/>
    </dgm:pt>
    <dgm:pt modelId="{664CBE30-71A2-4315-8BC2-03F396E2DF2A}" type="pres">
      <dgm:prSet presAssocID="{B80287F9-3505-45C0-B1BB-3761AE5FD42C}" presName="sibTrans" presStyleCnt="0"/>
      <dgm:spPr/>
    </dgm:pt>
    <dgm:pt modelId="{516627AD-0B7C-4A09-9305-E519ED096B07}" type="pres">
      <dgm:prSet presAssocID="{BF4881E6-51CE-4881-A6C6-D4505F73A0B9}" presName="node" presStyleLbl="node1" presStyleIdx="1" presStyleCnt="10" custLinFactY="100000" custLinFactNeighborX="-21940" custLinFactNeighborY="130727">
        <dgm:presLayoutVars>
          <dgm:bulletEnabled val="1"/>
        </dgm:presLayoutVars>
      </dgm:prSet>
      <dgm:spPr/>
    </dgm:pt>
    <dgm:pt modelId="{FFC07A97-A003-4706-B586-611E7AB840C0}" type="pres">
      <dgm:prSet presAssocID="{5E89B753-3924-4420-A78B-4672F338F28E}" presName="sibTrans" presStyleCnt="0"/>
      <dgm:spPr/>
    </dgm:pt>
    <dgm:pt modelId="{C80B30AC-AE9E-4CC3-BD29-7576D5483DC9}" type="pres">
      <dgm:prSet presAssocID="{3D38D774-88F9-4395-BEAF-5741B26D12A8}" presName="node" presStyleLbl="node1" presStyleIdx="2" presStyleCnt="10" custLinFactX="14272" custLinFactY="17965" custLinFactNeighborX="100000" custLinFactNeighborY="100000">
        <dgm:presLayoutVars>
          <dgm:bulletEnabled val="1"/>
        </dgm:presLayoutVars>
      </dgm:prSet>
      <dgm:spPr/>
    </dgm:pt>
    <dgm:pt modelId="{7D5475CA-BCC1-4BEA-8FB2-464DB08839E0}" type="pres">
      <dgm:prSet presAssocID="{E91F387E-0699-4487-B76A-77132CBA7AE0}" presName="sibTrans" presStyleCnt="0"/>
      <dgm:spPr/>
    </dgm:pt>
    <dgm:pt modelId="{5E38140F-F919-4139-9F5D-A98DCDA9006A}" type="pres">
      <dgm:prSet presAssocID="{91A870A6-2210-499F-AD3F-57849398E173}" presName="node" presStyleLbl="node1" presStyleIdx="3" presStyleCnt="10" custLinFactX="-8862" custLinFactY="17965" custLinFactNeighborX="-100000" custLinFactNeighborY="100000">
        <dgm:presLayoutVars>
          <dgm:bulletEnabled val="1"/>
        </dgm:presLayoutVars>
      </dgm:prSet>
      <dgm:spPr/>
    </dgm:pt>
    <dgm:pt modelId="{3E0B2A5D-34CF-42CE-A19A-1143495DF7EC}" type="pres">
      <dgm:prSet presAssocID="{AB6219F8-F411-4E04-A252-60D6BA155A6A}" presName="sibTrans" presStyleCnt="0"/>
      <dgm:spPr/>
    </dgm:pt>
    <dgm:pt modelId="{48CFC057-48B2-4EB9-BDE3-616247359CF6}" type="pres">
      <dgm:prSet presAssocID="{9E89AFB5-44D7-4E1F-B35A-C178D95FA0C7}" presName="node" presStyleLbl="node1" presStyleIdx="4" presStyleCnt="10" custLinFactX="9641" custLinFactNeighborX="100000" custLinFactNeighborY="1298">
        <dgm:presLayoutVars>
          <dgm:bulletEnabled val="1"/>
        </dgm:presLayoutVars>
      </dgm:prSet>
      <dgm:spPr/>
    </dgm:pt>
    <dgm:pt modelId="{4AF0F537-61E1-4EC7-A93C-A17F37A9AA30}" type="pres">
      <dgm:prSet presAssocID="{25BFBB99-0FFE-404E-ABE2-5154BB7A5117}" presName="sibTrans" presStyleCnt="0"/>
      <dgm:spPr/>
    </dgm:pt>
    <dgm:pt modelId="{482D44BF-456E-4894-8728-9638EEC53043}" type="pres">
      <dgm:prSet presAssocID="{F1804C92-AF92-4C2B-8E7B-FE776CC3E7C8}" presName="node" presStyleLbl="node1" presStyleIdx="5" presStyleCnt="10" custLinFactX="-11742" custLinFactNeighborX="-100000">
        <dgm:presLayoutVars>
          <dgm:bulletEnabled val="1"/>
        </dgm:presLayoutVars>
      </dgm:prSet>
      <dgm:spPr/>
    </dgm:pt>
    <dgm:pt modelId="{FFDCD634-EEA4-49AE-A315-68319CA6D7DF}" type="pres">
      <dgm:prSet presAssocID="{D7FB22E6-083E-4428-94DB-3844C8F45AAE}" presName="sibTrans" presStyleCnt="0"/>
      <dgm:spPr/>
    </dgm:pt>
    <dgm:pt modelId="{306D8305-B00F-4D5E-9FA6-8B249878FF61}" type="pres">
      <dgm:prSet presAssocID="{AC2EBAA4-7526-44D6-A934-DE3312527E4E}" presName="node" presStyleLbl="node1" presStyleIdx="6" presStyleCnt="10" custLinFactX="14272" custLinFactY="-9663" custLinFactNeighborX="100000" custLinFactNeighborY="-100000">
        <dgm:presLayoutVars>
          <dgm:bulletEnabled val="1"/>
        </dgm:presLayoutVars>
      </dgm:prSet>
      <dgm:spPr/>
    </dgm:pt>
    <dgm:pt modelId="{8E1A724D-2A86-4445-BB7E-6819E5DDC478}" type="pres">
      <dgm:prSet presAssocID="{6D5C8E97-62E6-4A96-9264-471EC3013A5F}" presName="sibTrans" presStyleCnt="0"/>
      <dgm:spPr/>
    </dgm:pt>
    <dgm:pt modelId="{ABA33D36-6A46-48A8-83D8-4BA7CCABBEDA}" type="pres">
      <dgm:prSet presAssocID="{C318E6E5-1284-4CF0-ADE3-4B063E876919}" presName="node" presStyleLbl="node1" presStyleIdx="7" presStyleCnt="10" custLinFactX="-5438" custLinFactY="-10331" custLinFactNeighborX="-100000" custLinFactNeighborY="-100000">
        <dgm:presLayoutVars>
          <dgm:bulletEnabled val="1"/>
        </dgm:presLayoutVars>
      </dgm:prSet>
      <dgm:spPr/>
    </dgm:pt>
    <dgm:pt modelId="{20ACA599-A4E5-463B-B131-8FFE2F50B64D}" type="pres">
      <dgm:prSet presAssocID="{F6A0DF64-C1D7-4500-AAAA-30D429BAF30E}" presName="sibTrans" presStyleCnt="0"/>
      <dgm:spPr/>
    </dgm:pt>
    <dgm:pt modelId="{CB03CB09-1D7E-4F6B-AEAB-C43ED538E5E1}" type="pres">
      <dgm:prSet presAssocID="{ACDC11FB-7AFF-4965-A4BD-2C4DC8535AB9}" presName="node" presStyleLbl="node1" presStyleIdx="8" presStyleCnt="10" custLinFactY="-100000" custLinFactNeighborX="7928" custLinFactNeighborY="-128169">
        <dgm:presLayoutVars>
          <dgm:bulletEnabled val="1"/>
        </dgm:presLayoutVars>
      </dgm:prSet>
      <dgm:spPr/>
    </dgm:pt>
    <dgm:pt modelId="{0D16E8B1-D648-4D42-88F0-8A2BACCB0EC0}" type="pres">
      <dgm:prSet presAssocID="{E2F356B3-7E59-4B42-9AAF-BAD0D07756F3}" presName="sibTrans" presStyleCnt="0"/>
      <dgm:spPr/>
    </dgm:pt>
    <dgm:pt modelId="{83CC882C-6455-4118-A072-7BB408B36807}" type="pres">
      <dgm:prSet presAssocID="{29FD7BDB-D367-4E7B-9868-EE52DA8AE332}" presName="node" presStyleLbl="node1" presStyleIdx="9" presStyleCnt="10" custScaleX="118955" custLinFactNeighborX="4562" custLinFactNeighborY="-2606">
        <dgm:presLayoutVars>
          <dgm:bulletEnabled val="1"/>
        </dgm:presLayoutVars>
      </dgm:prSet>
      <dgm:spPr/>
    </dgm:pt>
  </dgm:ptLst>
  <dgm:cxnLst>
    <dgm:cxn modelId="{55F1E001-B33C-4AE1-90CB-F1CC09227180}" srcId="{38C25F7A-1291-410D-B14E-D158365E5D4E}" destId="{ACDC11FB-7AFF-4965-A4BD-2C4DC8535AB9}" srcOrd="8" destOrd="0" parTransId="{8FEB5C50-805D-49B8-BFC2-35121E7B2B4F}" sibTransId="{E2F356B3-7E59-4B42-9AAF-BAD0D07756F3}"/>
    <dgm:cxn modelId="{C1442C0A-B62C-43FB-A0C0-5C4F4DE3D575}" srcId="{38C25F7A-1291-410D-B14E-D158365E5D4E}" destId="{D664E57A-7743-488F-B400-23A6C297AF03}" srcOrd="0" destOrd="0" parTransId="{876B2F94-39C2-4A34-884A-916BEB3432C7}" sibTransId="{B80287F9-3505-45C0-B1BB-3761AE5FD42C}"/>
    <dgm:cxn modelId="{C23D060F-7947-4FEC-825A-95A648ABF0C6}" type="presOf" srcId="{9E89AFB5-44D7-4E1F-B35A-C178D95FA0C7}" destId="{48CFC057-48B2-4EB9-BDE3-616247359CF6}" srcOrd="0" destOrd="0" presId="urn:microsoft.com/office/officeart/2005/8/layout/default"/>
    <dgm:cxn modelId="{C009C817-D830-45A0-9BCC-9050FE1DB2D9}" type="presOf" srcId="{F1804C92-AF92-4C2B-8E7B-FE776CC3E7C8}" destId="{482D44BF-456E-4894-8728-9638EEC53043}" srcOrd="0" destOrd="0" presId="urn:microsoft.com/office/officeart/2005/8/layout/default"/>
    <dgm:cxn modelId="{84D9ED1E-5B19-4B25-A0DE-262BAF5E9704}" type="presOf" srcId="{AC2EBAA4-7526-44D6-A934-DE3312527E4E}" destId="{306D8305-B00F-4D5E-9FA6-8B249878FF61}" srcOrd="0" destOrd="0" presId="urn:microsoft.com/office/officeart/2005/8/layout/default"/>
    <dgm:cxn modelId="{F8D4471F-10FB-412A-80C4-DBB798FE138E}" type="presOf" srcId="{3D38D774-88F9-4395-BEAF-5741B26D12A8}" destId="{C80B30AC-AE9E-4CC3-BD29-7576D5483DC9}" srcOrd="0" destOrd="0" presId="urn:microsoft.com/office/officeart/2005/8/layout/default"/>
    <dgm:cxn modelId="{BAF4DD22-4A75-46E8-82DC-A85756A80C73}" srcId="{38C25F7A-1291-410D-B14E-D158365E5D4E}" destId="{91A870A6-2210-499F-AD3F-57849398E173}" srcOrd="3" destOrd="0" parTransId="{267FB91C-C334-4E3D-9911-4FEE7E20D72B}" sibTransId="{AB6219F8-F411-4E04-A252-60D6BA155A6A}"/>
    <dgm:cxn modelId="{263A2523-68B3-48A2-B3B4-7FF9412E2716}" srcId="{38C25F7A-1291-410D-B14E-D158365E5D4E}" destId="{F1804C92-AF92-4C2B-8E7B-FE776CC3E7C8}" srcOrd="5" destOrd="0" parTransId="{4F41A65D-587D-484B-9C21-DF92DF6BC81C}" sibTransId="{D7FB22E6-083E-4428-94DB-3844C8F45AAE}"/>
    <dgm:cxn modelId="{AE849323-8EE1-4910-856E-FCD89946C0D1}" type="presOf" srcId="{91A870A6-2210-499F-AD3F-57849398E173}" destId="{5E38140F-F919-4139-9F5D-A98DCDA9006A}" srcOrd="0" destOrd="0" presId="urn:microsoft.com/office/officeart/2005/8/layout/default"/>
    <dgm:cxn modelId="{7ED3E863-6C72-4874-B222-155989A420AF}" type="presOf" srcId="{D664E57A-7743-488F-B400-23A6C297AF03}" destId="{687EC5FD-C3AD-41E5-B2F6-0FAD1E1487AF}" srcOrd="0" destOrd="0" presId="urn:microsoft.com/office/officeart/2005/8/layout/default"/>
    <dgm:cxn modelId="{5D0A3A76-9086-43A8-B8E5-39D2C66DA807}" srcId="{38C25F7A-1291-410D-B14E-D158365E5D4E}" destId="{BF4881E6-51CE-4881-A6C6-D4505F73A0B9}" srcOrd="1" destOrd="0" parTransId="{7E84BB8F-F416-4F37-9430-B7C615D78985}" sibTransId="{5E89B753-3924-4420-A78B-4672F338F28E}"/>
    <dgm:cxn modelId="{FF55D87A-8F0B-4548-86AB-6CBA09B2F406}" srcId="{38C25F7A-1291-410D-B14E-D158365E5D4E}" destId="{9E89AFB5-44D7-4E1F-B35A-C178D95FA0C7}" srcOrd="4" destOrd="0" parTransId="{BB097F47-E14D-4199-A0F9-392A4DE85B02}" sibTransId="{25BFBB99-0FFE-404E-ABE2-5154BB7A5117}"/>
    <dgm:cxn modelId="{D82A348F-9AFE-44A5-9F7F-5E472836B491}" type="presOf" srcId="{BF4881E6-51CE-4881-A6C6-D4505F73A0B9}" destId="{516627AD-0B7C-4A09-9305-E519ED096B07}" srcOrd="0" destOrd="0" presId="urn:microsoft.com/office/officeart/2005/8/layout/default"/>
    <dgm:cxn modelId="{4431CD8F-AC43-4087-A96F-55A5F580C63D}" type="presOf" srcId="{38C25F7A-1291-410D-B14E-D158365E5D4E}" destId="{DDA62F51-7C7F-405A-A3AE-0E276E836F84}" srcOrd="0" destOrd="0" presId="urn:microsoft.com/office/officeart/2005/8/layout/default"/>
    <dgm:cxn modelId="{FBF79493-82B5-483E-86E0-C13CFD066F54}" type="presOf" srcId="{ACDC11FB-7AFF-4965-A4BD-2C4DC8535AB9}" destId="{CB03CB09-1D7E-4F6B-AEAB-C43ED538E5E1}" srcOrd="0" destOrd="0" presId="urn:microsoft.com/office/officeart/2005/8/layout/default"/>
    <dgm:cxn modelId="{B9DE4C9B-37A9-445D-9712-2BF3619830B3}" srcId="{38C25F7A-1291-410D-B14E-D158365E5D4E}" destId="{AC2EBAA4-7526-44D6-A934-DE3312527E4E}" srcOrd="6" destOrd="0" parTransId="{A6C32B9B-C78C-47CF-9B9B-17B7D2718DC1}" sibTransId="{6D5C8E97-62E6-4A96-9264-471EC3013A5F}"/>
    <dgm:cxn modelId="{8C7E10B4-B0DD-4355-B4F7-0F41E6458724}" type="presOf" srcId="{29FD7BDB-D367-4E7B-9868-EE52DA8AE332}" destId="{83CC882C-6455-4118-A072-7BB408B36807}" srcOrd="0" destOrd="0" presId="urn:microsoft.com/office/officeart/2005/8/layout/default"/>
    <dgm:cxn modelId="{8EA20FB8-C5F9-440E-9373-8FE326844F57}" srcId="{38C25F7A-1291-410D-B14E-D158365E5D4E}" destId="{3D38D774-88F9-4395-BEAF-5741B26D12A8}" srcOrd="2" destOrd="0" parTransId="{0E94CD32-93E6-4827-80E0-859B493A05BB}" sibTransId="{E91F387E-0699-4487-B76A-77132CBA7AE0}"/>
    <dgm:cxn modelId="{E7F64EDA-755A-4872-991F-95626D6A084E}" srcId="{38C25F7A-1291-410D-B14E-D158365E5D4E}" destId="{C318E6E5-1284-4CF0-ADE3-4B063E876919}" srcOrd="7" destOrd="0" parTransId="{0BCB00BB-C9B5-47EC-8927-4D8D2E2C87D4}" sibTransId="{F6A0DF64-C1D7-4500-AAAA-30D429BAF30E}"/>
    <dgm:cxn modelId="{822A75E0-D7BB-44C2-ABA0-40E74820BCBA}" type="presOf" srcId="{C318E6E5-1284-4CF0-ADE3-4B063E876919}" destId="{ABA33D36-6A46-48A8-83D8-4BA7CCABBEDA}" srcOrd="0" destOrd="0" presId="urn:microsoft.com/office/officeart/2005/8/layout/default"/>
    <dgm:cxn modelId="{70E731EF-D886-47CE-9C5C-D0695F1CB684}" srcId="{38C25F7A-1291-410D-B14E-D158365E5D4E}" destId="{29FD7BDB-D367-4E7B-9868-EE52DA8AE332}" srcOrd="9" destOrd="0" parTransId="{0FDF01AA-78C8-4FE2-9E18-7A3976628F85}" sibTransId="{FC270BAF-C278-44B7-8BA7-8A8B6CF1B8CB}"/>
    <dgm:cxn modelId="{B3B98AFD-E7CD-46E6-BE95-2CF40CE346A2}" type="presParOf" srcId="{DDA62F51-7C7F-405A-A3AE-0E276E836F84}" destId="{687EC5FD-C3AD-41E5-B2F6-0FAD1E1487AF}" srcOrd="0" destOrd="0" presId="urn:microsoft.com/office/officeart/2005/8/layout/default"/>
    <dgm:cxn modelId="{6D99EF1E-D601-4A7A-9053-B40262895521}" type="presParOf" srcId="{DDA62F51-7C7F-405A-A3AE-0E276E836F84}" destId="{664CBE30-71A2-4315-8BC2-03F396E2DF2A}" srcOrd="1" destOrd="0" presId="urn:microsoft.com/office/officeart/2005/8/layout/default"/>
    <dgm:cxn modelId="{1D6674FC-F33A-4BF4-9E64-40B15F3A10FC}" type="presParOf" srcId="{DDA62F51-7C7F-405A-A3AE-0E276E836F84}" destId="{516627AD-0B7C-4A09-9305-E519ED096B07}" srcOrd="2" destOrd="0" presId="urn:microsoft.com/office/officeart/2005/8/layout/default"/>
    <dgm:cxn modelId="{ABCD8772-75F8-4305-993B-951B8360C100}" type="presParOf" srcId="{DDA62F51-7C7F-405A-A3AE-0E276E836F84}" destId="{FFC07A97-A003-4706-B586-611E7AB840C0}" srcOrd="3" destOrd="0" presId="urn:microsoft.com/office/officeart/2005/8/layout/default"/>
    <dgm:cxn modelId="{28854701-C4CA-4A9B-9826-8D22D5161FF6}" type="presParOf" srcId="{DDA62F51-7C7F-405A-A3AE-0E276E836F84}" destId="{C80B30AC-AE9E-4CC3-BD29-7576D5483DC9}" srcOrd="4" destOrd="0" presId="urn:microsoft.com/office/officeart/2005/8/layout/default"/>
    <dgm:cxn modelId="{C2CAE18F-9630-48D0-8154-5FE29A0921AF}" type="presParOf" srcId="{DDA62F51-7C7F-405A-A3AE-0E276E836F84}" destId="{7D5475CA-BCC1-4BEA-8FB2-464DB08839E0}" srcOrd="5" destOrd="0" presId="urn:microsoft.com/office/officeart/2005/8/layout/default"/>
    <dgm:cxn modelId="{EE0C8B7D-5919-4DF8-8C3A-BC8299A15046}" type="presParOf" srcId="{DDA62F51-7C7F-405A-A3AE-0E276E836F84}" destId="{5E38140F-F919-4139-9F5D-A98DCDA9006A}" srcOrd="6" destOrd="0" presId="urn:microsoft.com/office/officeart/2005/8/layout/default"/>
    <dgm:cxn modelId="{79486CB4-7AB2-488D-9466-5BB21973E943}" type="presParOf" srcId="{DDA62F51-7C7F-405A-A3AE-0E276E836F84}" destId="{3E0B2A5D-34CF-42CE-A19A-1143495DF7EC}" srcOrd="7" destOrd="0" presId="urn:microsoft.com/office/officeart/2005/8/layout/default"/>
    <dgm:cxn modelId="{3505B936-CB08-444C-921B-561BBAE54D6E}" type="presParOf" srcId="{DDA62F51-7C7F-405A-A3AE-0E276E836F84}" destId="{48CFC057-48B2-4EB9-BDE3-616247359CF6}" srcOrd="8" destOrd="0" presId="urn:microsoft.com/office/officeart/2005/8/layout/default"/>
    <dgm:cxn modelId="{C0CD6156-B5F6-4771-BB19-759A64204510}" type="presParOf" srcId="{DDA62F51-7C7F-405A-A3AE-0E276E836F84}" destId="{4AF0F537-61E1-4EC7-A93C-A17F37A9AA30}" srcOrd="9" destOrd="0" presId="urn:microsoft.com/office/officeart/2005/8/layout/default"/>
    <dgm:cxn modelId="{97154A36-5D09-49AC-BABB-2A4532D94891}" type="presParOf" srcId="{DDA62F51-7C7F-405A-A3AE-0E276E836F84}" destId="{482D44BF-456E-4894-8728-9638EEC53043}" srcOrd="10" destOrd="0" presId="urn:microsoft.com/office/officeart/2005/8/layout/default"/>
    <dgm:cxn modelId="{8E1FE271-B024-4C05-905D-E39356551AD7}" type="presParOf" srcId="{DDA62F51-7C7F-405A-A3AE-0E276E836F84}" destId="{FFDCD634-EEA4-49AE-A315-68319CA6D7DF}" srcOrd="11" destOrd="0" presId="urn:microsoft.com/office/officeart/2005/8/layout/default"/>
    <dgm:cxn modelId="{330ECA2E-C4EA-4207-A4A9-EB26D0E36124}" type="presParOf" srcId="{DDA62F51-7C7F-405A-A3AE-0E276E836F84}" destId="{306D8305-B00F-4D5E-9FA6-8B249878FF61}" srcOrd="12" destOrd="0" presId="urn:microsoft.com/office/officeart/2005/8/layout/default"/>
    <dgm:cxn modelId="{52C70487-F90E-43DD-AC30-C3523AB92B0F}" type="presParOf" srcId="{DDA62F51-7C7F-405A-A3AE-0E276E836F84}" destId="{8E1A724D-2A86-4445-BB7E-6819E5DDC478}" srcOrd="13" destOrd="0" presId="urn:microsoft.com/office/officeart/2005/8/layout/default"/>
    <dgm:cxn modelId="{E029E9D0-83FF-460A-B3C3-A8482BA42636}" type="presParOf" srcId="{DDA62F51-7C7F-405A-A3AE-0E276E836F84}" destId="{ABA33D36-6A46-48A8-83D8-4BA7CCABBEDA}" srcOrd="14" destOrd="0" presId="urn:microsoft.com/office/officeart/2005/8/layout/default"/>
    <dgm:cxn modelId="{A104718B-FCA5-4D85-91F6-43EAEAAA1E5A}" type="presParOf" srcId="{DDA62F51-7C7F-405A-A3AE-0E276E836F84}" destId="{20ACA599-A4E5-463B-B131-8FFE2F50B64D}" srcOrd="15" destOrd="0" presId="urn:microsoft.com/office/officeart/2005/8/layout/default"/>
    <dgm:cxn modelId="{11EE3569-765C-4AC0-8A65-4D2478A1F93E}" type="presParOf" srcId="{DDA62F51-7C7F-405A-A3AE-0E276E836F84}" destId="{CB03CB09-1D7E-4F6B-AEAB-C43ED538E5E1}" srcOrd="16" destOrd="0" presId="urn:microsoft.com/office/officeart/2005/8/layout/default"/>
    <dgm:cxn modelId="{F026246C-ACCA-498F-B181-16413AF37204}" type="presParOf" srcId="{DDA62F51-7C7F-405A-A3AE-0E276E836F84}" destId="{0D16E8B1-D648-4D42-88F0-8A2BACCB0EC0}" srcOrd="17" destOrd="0" presId="urn:microsoft.com/office/officeart/2005/8/layout/default"/>
    <dgm:cxn modelId="{926AFE40-BE1C-4513-84A8-BD4359EA5832}" type="presParOf" srcId="{DDA62F51-7C7F-405A-A3AE-0E276E836F84}" destId="{83CC882C-6455-4118-A072-7BB408B3680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48C49-72B3-45F3-9ECD-B0262C49DE38}">
      <dsp:nvSpPr>
        <dsp:cNvPr id="0" name=""/>
        <dsp:cNvSpPr/>
      </dsp:nvSpPr>
      <dsp:spPr>
        <a:xfrm>
          <a:off x="0" y="0"/>
          <a:ext cx="11232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21C27-14CB-48D4-AEAC-964F8B9450A1}">
      <dsp:nvSpPr>
        <dsp:cNvPr id="0" name=""/>
        <dsp:cNvSpPr/>
      </dsp:nvSpPr>
      <dsp:spPr>
        <a:xfrm>
          <a:off x="0" y="0"/>
          <a:ext cx="11232444" cy="138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5">
                  <a:lumMod val="50000"/>
                </a:schemeClr>
              </a:solidFill>
              <a:latin typeface="+mn-lt"/>
            </a:rPr>
            <a:t>Responding to </a:t>
          </a:r>
          <a:r>
            <a:rPr lang="en-US" sz="3200" b="1" kern="1200" dirty="0">
              <a:solidFill>
                <a:srgbClr val="C00000"/>
              </a:solidFill>
              <a:latin typeface="+mn-lt"/>
            </a:rPr>
            <a:t>gaps</a:t>
          </a:r>
          <a:r>
            <a:rPr lang="en-US" sz="3200" b="1" kern="1200" dirty="0">
              <a:solidFill>
                <a:schemeClr val="accent5">
                  <a:lumMod val="50000"/>
                </a:schemeClr>
              </a:solidFill>
              <a:latin typeface="+mn-lt"/>
            </a:rPr>
            <a:t> in gender-sensitive data and/or gender statistics</a:t>
          </a:r>
        </a:p>
      </dsp:txBody>
      <dsp:txXfrm>
        <a:off x="0" y="0"/>
        <a:ext cx="11232444" cy="1383514"/>
      </dsp:txXfrm>
    </dsp:sp>
    <dsp:sp modelId="{7F491CC5-8C35-4AE9-9A7E-68E99D0D33BD}">
      <dsp:nvSpPr>
        <dsp:cNvPr id="0" name=""/>
        <dsp:cNvSpPr/>
      </dsp:nvSpPr>
      <dsp:spPr>
        <a:xfrm>
          <a:off x="0" y="1383514"/>
          <a:ext cx="11232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5B820-A077-46F8-BC59-8059486EF134}">
      <dsp:nvSpPr>
        <dsp:cNvPr id="0" name=""/>
        <dsp:cNvSpPr/>
      </dsp:nvSpPr>
      <dsp:spPr>
        <a:xfrm>
          <a:off x="0" y="1383514"/>
          <a:ext cx="11232444" cy="138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  <a:latin typeface="+mn-lt"/>
            </a:rPr>
            <a:t>Advocacy tool </a:t>
          </a:r>
          <a:r>
            <a:rPr lang="en-US" sz="32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to support policy actions towards greater positive change in the lives of women and girls</a:t>
          </a:r>
        </a:p>
      </dsp:txBody>
      <dsp:txXfrm>
        <a:off x="0" y="1383514"/>
        <a:ext cx="11232444" cy="1383514"/>
      </dsp:txXfrm>
    </dsp:sp>
    <dsp:sp modelId="{407A2085-E59F-4C6C-A880-F072C1D8D1B5}">
      <dsp:nvSpPr>
        <dsp:cNvPr id="0" name=""/>
        <dsp:cNvSpPr/>
      </dsp:nvSpPr>
      <dsp:spPr>
        <a:xfrm>
          <a:off x="0" y="2767028"/>
          <a:ext cx="11232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00FDB-01A4-4944-82F7-146AE2287097}">
      <dsp:nvSpPr>
        <dsp:cNvPr id="0" name=""/>
        <dsp:cNvSpPr/>
      </dsp:nvSpPr>
      <dsp:spPr>
        <a:xfrm>
          <a:off x="0" y="2767028"/>
          <a:ext cx="11232444" cy="138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+mn-lt"/>
            </a:rPr>
            <a:t>Tool for </a:t>
          </a:r>
          <a:r>
            <a:rPr lang="en-US" sz="3200" b="1" kern="1200" dirty="0">
              <a:solidFill>
                <a:srgbClr val="C00000"/>
              </a:solidFill>
              <a:latin typeface="+mn-lt"/>
            </a:rPr>
            <a:t>planning, formulating, implementing, monitoring and evaluating </a:t>
          </a:r>
          <a:r>
            <a:rPr lang="en-US" sz="32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evidence-based policies and </a:t>
          </a:r>
          <a:r>
            <a:rPr lang="en-US" sz="3200" b="1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rPr>
            <a:t>programmes</a:t>
          </a:r>
          <a:endParaRPr lang="en-US" sz="3200" b="1" kern="1200" dirty="0">
            <a:solidFill>
              <a:schemeClr val="accent5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0" y="2767028"/>
        <a:ext cx="11232444" cy="1383514"/>
      </dsp:txXfrm>
    </dsp:sp>
    <dsp:sp modelId="{6D4131B2-1714-4710-801B-C52A90265DE1}">
      <dsp:nvSpPr>
        <dsp:cNvPr id="0" name=""/>
        <dsp:cNvSpPr/>
      </dsp:nvSpPr>
      <dsp:spPr>
        <a:xfrm>
          <a:off x="0" y="4150542"/>
          <a:ext cx="11232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C1178-AC44-4A00-BD1B-56A90D9B7335}">
      <dsp:nvSpPr>
        <dsp:cNvPr id="0" name=""/>
        <dsp:cNvSpPr/>
      </dsp:nvSpPr>
      <dsp:spPr>
        <a:xfrm>
          <a:off x="0" y="4150542"/>
          <a:ext cx="11232444" cy="138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+mn-lt"/>
            </a:rPr>
            <a:t>Support the achievement of an </a:t>
          </a:r>
          <a:r>
            <a:rPr lang="en-US" sz="3200" b="1" kern="1200" dirty="0">
              <a:solidFill>
                <a:srgbClr val="C00000"/>
              </a:solidFill>
              <a:latin typeface="+mn-lt"/>
            </a:rPr>
            <a:t>equitable transformation</a:t>
          </a:r>
          <a:r>
            <a:rPr lang="en-US" sz="3200" b="1" kern="1200" dirty="0">
              <a:solidFill>
                <a:srgbClr val="002060"/>
              </a:solidFill>
              <a:latin typeface="+mn-lt"/>
            </a:rPr>
            <a:t> of African economies</a:t>
          </a:r>
          <a:endParaRPr lang="en-US" sz="3200" kern="1200" dirty="0">
            <a:solidFill>
              <a:srgbClr val="002060"/>
            </a:solidFill>
            <a:latin typeface="+mn-lt"/>
          </a:endParaRPr>
        </a:p>
      </dsp:txBody>
      <dsp:txXfrm>
        <a:off x="0" y="4150542"/>
        <a:ext cx="11232444" cy="1383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E0C23-0E33-4583-BD35-CA92BF407ED9}">
      <dsp:nvSpPr>
        <dsp:cNvPr id="0" name=""/>
        <dsp:cNvSpPr/>
      </dsp:nvSpPr>
      <dsp:spPr>
        <a:xfrm>
          <a:off x="2847" y="31965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Individuals using the Internet </a:t>
          </a:r>
        </a:p>
      </dsp:txBody>
      <dsp:txXfrm>
        <a:off x="2847" y="319656"/>
        <a:ext cx="2259157" cy="1355494"/>
      </dsp:txXfrm>
    </dsp:sp>
    <dsp:sp modelId="{D71152FE-B1A8-4CEA-BCE1-60A8C213A3F9}">
      <dsp:nvSpPr>
        <dsp:cNvPr id="0" name=""/>
        <dsp:cNvSpPr/>
      </dsp:nvSpPr>
      <dsp:spPr>
        <a:xfrm>
          <a:off x="2487921" y="31965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Individuals with a mobile phone </a:t>
          </a:r>
        </a:p>
      </dsp:txBody>
      <dsp:txXfrm>
        <a:off x="2487921" y="319656"/>
        <a:ext cx="2259157" cy="1355494"/>
      </dsp:txXfrm>
    </dsp:sp>
    <dsp:sp modelId="{69A8DDF9-4E9B-4B05-A02E-ECF82565A8FB}">
      <dsp:nvSpPr>
        <dsp:cNvPr id="0" name=""/>
        <dsp:cNvSpPr/>
      </dsp:nvSpPr>
      <dsp:spPr>
        <a:xfrm>
          <a:off x="4972994" y="31965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Digital payments made or received in the last year </a:t>
          </a:r>
        </a:p>
      </dsp:txBody>
      <dsp:txXfrm>
        <a:off x="4972994" y="319656"/>
        <a:ext cx="2259157" cy="1355494"/>
      </dsp:txXfrm>
    </dsp:sp>
    <dsp:sp modelId="{2FF595B8-0C74-4DED-9310-41D1D047B8F3}">
      <dsp:nvSpPr>
        <dsp:cNvPr id="0" name=""/>
        <dsp:cNvSpPr/>
      </dsp:nvSpPr>
      <dsp:spPr>
        <a:xfrm>
          <a:off x="7458067" y="31965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ICT skills </a:t>
          </a:r>
        </a:p>
      </dsp:txBody>
      <dsp:txXfrm>
        <a:off x="7458067" y="319656"/>
        <a:ext cx="2259157" cy="1355494"/>
      </dsp:txXfrm>
    </dsp:sp>
    <dsp:sp modelId="{CEB3869B-FB61-4740-A89D-2A792EB57390}">
      <dsp:nvSpPr>
        <dsp:cNvPr id="0" name=""/>
        <dsp:cNvSpPr/>
      </dsp:nvSpPr>
      <dsp:spPr>
        <a:xfrm>
          <a:off x="2847" y="190106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Percentage of graduates from ICT programs in higher education </a:t>
          </a:r>
        </a:p>
      </dsp:txBody>
      <dsp:txXfrm>
        <a:off x="2847" y="1901066"/>
        <a:ext cx="2259157" cy="1355494"/>
      </dsp:txXfrm>
    </dsp:sp>
    <dsp:sp modelId="{609E773B-0336-4A83-8EA1-5CE11658235D}">
      <dsp:nvSpPr>
        <dsp:cNvPr id="0" name=""/>
        <dsp:cNvSpPr/>
      </dsp:nvSpPr>
      <dsp:spPr>
        <a:xfrm>
          <a:off x="2487921" y="190106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Number of ICT professionals </a:t>
          </a:r>
        </a:p>
      </dsp:txBody>
      <dsp:txXfrm>
        <a:off x="2487921" y="1901066"/>
        <a:ext cx="2259157" cy="1355494"/>
      </dsp:txXfrm>
    </dsp:sp>
    <dsp:sp modelId="{A733A732-C45F-4B9D-8448-0E7B0F524051}">
      <dsp:nvSpPr>
        <dsp:cNvPr id="0" name=""/>
        <dsp:cNvSpPr/>
      </dsp:nvSpPr>
      <dsp:spPr>
        <a:xfrm>
          <a:off x="4972994" y="190106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Number of Telecom professionals </a:t>
          </a:r>
        </a:p>
      </dsp:txBody>
      <dsp:txXfrm>
        <a:off x="4972994" y="1901066"/>
        <a:ext cx="2259157" cy="1355494"/>
      </dsp:txXfrm>
    </dsp:sp>
    <dsp:sp modelId="{1DCDB992-E241-4E7E-992A-18D161AB3756}">
      <dsp:nvSpPr>
        <dsp:cNvPr id="0" name=""/>
        <dsp:cNvSpPr/>
      </dsp:nvSpPr>
      <dsp:spPr>
        <a:xfrm>
          <a:off x="7458067" y="1901066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Proportion of researchers in engineering and technology compared to total researchers </a:t>
          </a:r>
        </a:p>
      </dsp:txBody>
      <dsp:txXfrm>
        <a:off x="7458067" y="1901066"/>
        <a:ext cx="2259157" cy="1355494"/>
      </dsp:txXfrm>
    </dsp:sp>
    <dsp:sp modelId="{28780EF3-D18F-4328-B10C-93754D5BF0C9}">
      <dsp:nvSpPr>
        <dsp:cNvPr id="0" name=""/>
        <dsp:cNvSpPr/>
      </dsp:nvSpPr>
      <dsp:spPr>
        <a:xfrm>
          <a:off x="2487921" y="348247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Average income in the ICT sector</a:t>
          </a:r>
        </a:p>
      </dsp:txBody>
      <dsp:txXfrm>
        <a:off x="2487921" y="3482477"/>
        <a:ext cx="2259157" cy="1355494"/>
      </dsp:txXfrm>
    </dsp:sp>
    <dsp:sp modelId="{D07A42AC-8669-4F4A-A025-C19DABC1B5FF}">
      <dsp:nvSpPr>
        <dsp:cNvPr id="0" name=""/>
        <dsp:cNvSpPr/>
      </dsp:nvSpPr>
      <dsp:spPr>
        <a:xfrm>
          <a:off x="4972994" y="348247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Gender-based cyberviolence</a:t>
          </a:r>
        </a:p>
      </dsp:txBody>
      <dsp:txXfrm>
        <a:off x="4972994" y="3482477"/>
        <a:ext cx="2259157" cy="1355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EE89D-66D4-4776-BFD3-B535526492A5}">
      <dsp:nvSpPr>
        <dsp:cNvPr id="0" name=""/>
        <dsp:cNvSpPr/>
      </dsp:nvSpPr>
      <dsp:spPr>
        <a:xfrm>
          <a:off x="2847" y="70453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Access to clean fuels and technologies for cooking, male/female-headed households (%)</a:t>
          </a:r>
        </a:p>
      </dsp:txBody>
      <dsp:txXfrm>
        <a:off x="2847" y="704531"/>
        <a:ext cx="2259157" cy="1355494"/>
      </dsp:txXfrm>
    </dsp:sp>
    <dsp:sp modelId="{D851FF35-DC4E-49E8-9502-9C8E6244832D}">
      <dsp:nvSpPr>
        <dsp:cNvPr id="0" name=""/>
        <dsp:cNvSpPr/>
      </dsp:nvSpPr>
      <dsp:spPr>
        <a:xfrm>
          <a:off x="2487921" y="70453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Access to electricity, male/female-headed households (%)</a:t>
          </a:r>
        </a:p>
      </dsp:txBody>
      <dsp:txXfrm>
        <a:off x="2487921" y="704531"/>
        <a:ext cx="2259157" cy="1355494"/>
      </dsp:txXfrm>
    </dsp:sp>
    <dsp:sp modelId="{4D861771-4ED6-41C9-ABDF-78EC27E3EF9C}">
      <dsp:nvSpPr>
        <dsp:cNvPr id="0" name=""/>
        <dsp:cNvSpPr/>
      </dsp:nvSpPr>
      <dsp:spPr>
        <a:xfrm>
          <a:off x="4972994" y="70453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Access to agricultural land </a:t>
          </a:r>
        </a:p>
      </dsp:txBody>
      <dsp:txXfrm>
        <a:off x="4972994" y="704531"/>
        <a:ext cx="2259157" cy="1355494"/>
      </dsp:txXfrm>
    </dsp:sp>
    <dsp:sp modelId="{E1BFBE6F-C094-4293-B044-83BD9CC2A680}">
      <dsp:nvSpPr>
        <dsp:cNvPr id="0" name=""/>
        <dsp:cNvSpPr/>
      </dsp:nvSpPr>
      <dsp:spPr>
        <a:xfrm>
          <a:off x="7458067" y="70453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Droughts, floods, extreme temperatures, male/female-headed households (%)</a:t>
          </a:r>
        </a:p>
      </dsp:txBody>
      <dsp:txXfrm>
        <a:off x="7458067" y="704531"/>
        <a:ext cx="2259157" cy="1355494"/>
      </dsp:txXfrm>
    </dsp:sp>
    <dsp:sp modelId="{7E4B9D7D-2A7B-4387-BCD1-72B7719A150F}">
      <dsp:nvSpPr>
        <dsp:cNvPr id="0" name=""/>
        <dsp:cNvSpPr/>
      </dsp:nvSpPr>
      <dsp:spPr>
        <a:xfrm>
          <a:off x="1245384" y="228594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Electricity generation from coal sources, male/female-headed households (%)</a:t>
          </a:r>
        </a:p>
      </dsp:txBody>
      <dsp:txXfrm>
        <a:off x="1245384" y="2285941"/>
        <a:ext cx="2259157" cy="1355494"/>
      </dsp:txXfrm>
    </dsp:sp>
    <dsp:sp modelId="{7D27F4EB-3859-416B-94D4-1A9E7EA68986}">
      <dsp:nvSpPr>
        <dsp:cNvPr id="0" name=""/>
        <dsp:cNvSpPr/>
      </dsp:nvSpPr>
      <dsp:spPr>
        <a:xfrm>
          <a:off x="3730457" y="228594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of safely managed drinking water services, male/female-headed households (%)</a:t>
          </a:r>
        </a:p>
      </dsp:txBody>
      <dsp:txXfrm>
        <a:off x="3730457" y="2285941"/>
        <a:ext cx="2259157" cy="1355494"/>
      </dsp:txXfrm>
    </dsp:sp>
    <dsp:sp modelId="{35FB982B-2C4E-43F8-B30D-104F8DF262B0}">
      <dsp:nvSpPr>
        <dsp:cNvPr id="0" name=""/>
        <dsp:cNvSpPr/>
      </dsp:nvSpPr>
      <dsp:spPr>
        <a:xfrm>
          <a:off x="6215531" y="2285941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of safely managed sanitation services, male/female-headed households (%)</a:t>
          </a:r>
        </a:p>
      </dsp:txBody>
      <dsp:txXfrm>
        <a:off x="6215531" y="2285941"/>
        <a:ext cx="2259157" cy="1355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EC5FD-C3AD-41E5-B2F6-0FAD1E1487AF}">
      <dsp:nvSpPr>
        <dsp:cNvPr id="0" name=""/>
        <dsp:cNvSpPr/>
      </dsp:nvSpPr>
      <dsp:spPr>
        <a:xfrm>
          <a:off x="94687" y="1282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Percentage of women aged 15-19 who have had a live birth or who are pregnant with their first child (teenage pregnancies)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4687" y="1282"/>
        <a:ext cx="2216485" cy="1329891"/>
      </dsp:txXfrm>
    </dsp:sp>
    <dsp:sp modelId="{516627AD-0B7C-4A09-9305-E519ED096B07}">
      <dsp:nvSpPr>
        <dsp:cNvPr id="0" name=""/>
        <dsp:cNvSpPr/>
      </dsp:nvSpPr>
      <dsp:spPr>
        <a:xfrm>
          <a:off x="2046524" y="3069701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Percentage of currently married women aged 15-24 with unmet need for family planning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046524" y="3069701"/>
        <a:ext cx="2216485" cy="1329891"/>
      </dsp:txXfrm>
    </dsp:sp>
    <dsp:sp modelId="{C80B30AC-AE9E-4CC3-BD29-7576D5483DC9}">
      <dsp:nvSpPr>
        <dsp:cNvPr id="0" name=""/>
        <dsp:cNvSpPr/>
      </dsp:nvSpPr>
      <dsp:spPr>
        <a:xfrm>
          <a:off x="7503776" y="1570089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Prevalence of female genital mutilation/cutting (15-24yrs)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503776" y="1570089"/>
        <a:ext cx="2216485" cy="1329891"/>
      </dsp:txXfrm>
    </dsp:sp>
    <dsp:sp modelId="{5E38140F-F919-4139-9F5D-A98DCDA9006A}">
      <dsp:nvSpPr>
        <dsp:cNvPr id="0" name=""/>
        <dsp:cNvSpPr/>
      </dsp:nvSpPr>
      <dsp:spPr>
        <a:xfrm>
          <a:off x="4996178" y="1570089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Maternal mortality rate (MMR) per 100,000 live births)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996178" y="1570089"/>
        <a:ext cx="2216485" cy="1329891"/>
      </dsp:txXfrm>
    </dsp:sp>
    <dsp:sp modelId="{48CFC057-48B2-4EB9-BDE3-616247359CF6}">
      <dsp:nvSpPr>
        <dsp:cNvPr id="0" name=""/>
        <dsp:cNvSpPr/>
      </dsp:nvSpPr>
      <dsp:spPr>
        <a:xfrm>
          <a:off x="2524864" y="1570084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Child marriage (% of women aged 20-24 who were married or in union before age 18)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524864" y="1570084"/>
        <a:ext cx="2216485" cy="1329891"/>
      </dsp:txXfrm>
    </dsp:sp>
    <dsp:sp modelId="{482D44BF-456E-4894-8728-9638EEC53043}">
      <dsp:nvSpPr>
        <dsp:cNvPr id="0" name=""/>
        <dsp:cNvSpPr/>
      </dsp:nvSpPr>
      <dsp:spPr>
        <a:xfrm>
          <a:off x="56075" y="1552822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Child marriage (% of women aged 20-24 who were married or in union before age 15)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6075" y="1552822"/>
        <a:ext cx="2216485" cy="1329891"/>
      </dsp:txXfrm>
    </dsp:sp>
    <dsp:sp modelId="{306D8305-B00F-4D5E-9FA6-8B249878FF61}">
      <dsp:nvSpPr>
        <dsp:cNvPr id="0" name=""/>
        <dsp:cNvSpPr/>
      </dsp:nvSpPr>
      <dsp:spPr>
        <a:xfrm>
          <a:off x="7503776" y="94424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Contraceptive prevalence rate (% of married women aged 15-24 currently using a modern contraceptive method)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503776" y="94424"/>
        <a:ext cx="2216485" cy="1329891"/>
      </dsp:txXfrm>
    </dsp:sp>
    <dsp:sp modelId="{ABA33D36-6A46-48A8-83D8-4BA7CCABBEDA}">
      <dsp:nvSpPr>
        <dsp:cNvPr id="0" name=""/>
        <dsp:cNvSpPr/>
      </dsp:nvSpPr>
      <dsp:spPr>
        <a:xfrm>
          <a:off x="5072071" y="85540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Births attended by a skilled health professional (% of births to women aged 15-24)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072071" y="85540"/>
        <a:ext cx="2216485" cy="1329891"/>
      </dsp:txXfrm>
    </dsp:sp>
    <dsp:sp modelId="{CB03CB09-1D7E-4F6B-AEAB-C43ED538E5E1}">
      <dsp:nvSpPr>
        <dsp:cNvPr id="0" name=""/>
        <dsp:cNvSpPr/>
      </dsp:nvSpPr>
      <dsp:spPr>
        <a:xfrm>
          <a:off x="2498476" y="69962"/>
          <a:ext cx="2216485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Births (per 1,000 women aged 20-24)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498476" y="69962"/>
        <a:ext cx="2216485" cy="1329891"/>
      </dsp:txXfrm>
    </dsp:sp>
    <dsp:sp modelId="{83CC882C-6455-4118-A072-7BB408B36807}">
      <dsp:nvSpPr>
        <dsp:cNvPr id="0" name=""/>
        <dsp:cNvSpPr/>
      </dsp:nvSpPr>
      <dsp:spPr>
        <a:xfrm>
          <a:off x="4862003" y="3069705"/>
          <a:ext cx="2636620" cy="1329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Percentage of women (15-34) who have experienced physical or sexual violence in the past 12 months from any husband/partner</a:t>
          </a:r>
          <a:endParaRPr lang="en-US" sz="1550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862003" y="3069705"/>
        <a:ext cx="2636620" cy="1329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70829-8D33-914D-A589-4F70ABF7FD5A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E8F41-28FD-8741-A739-B3E3217B0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7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0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4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6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adjusted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1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9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00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7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8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4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32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52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FC976-EEB3-4367-92F9-8B6738554C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74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2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endParaRPr lang="fr-FR" sz="1200" spc="-60" dirty="0">
              <a:latin typeface="Candara" panose="020E050203030302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6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E8F41-28FD-8741-A739-B3E3217B0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6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FC976-EEB3-4367-92F9-8B6738554C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0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D20F-844B-5A21-55FF-CEB4D2AF1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D9E4B-40A9-7AA7-2020-31B316AB1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D1B7D-3971-3D4E-F267-F2CB750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4DBD-6828-2366-C09C-90508288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091F-0AD8-09AF-C39B-619D4ECD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7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55E9-BB54-9AF9-C660-DA4DBBDC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5E230-B415-D09B-F6D9-13E9B9D5F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1E732-5600-1C54-4A9A-3FE2B95E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188ED-DE15-C134-8A74-15C2CB74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2784-101B-6F3B-3DFA-784A29B0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5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0492B-8451-5B54-9352-6C59A1FD5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6BC69-AFED-E51E-FA21-F32425B29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B400-335B-B759-EC10-9DCE97BC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28A9D-9CB2-B121-0017-A88889EE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43FE6-2CAC-00C9-E066-D9490AD2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8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bg>
      <p:bgPr>
        <a:solidFill>
          <a:srgbClr val="1F6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B562BD-276E-43A7-A9AF-370FFD6C9016}" type="datetime1">
              <a:rPr lang="en-GB" smtClean="0"/>
              <a:t>08/11/2023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FBB6738B-73F2-425E-B787-ACD9A19A7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4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F1EC-7AAE-FDE2-7F22-DC354A45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44B4-31C8-A319-1106-6F68D9C0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24C9D-6331-132B-7428-243586E2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15C4F-D94B-5549-AE3E-6133B550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32A1-F006-4FDF-8C64-0FBCDC92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205E-428E-DA78-7FFC-AD421EBE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B4040-2160-8E84-2D72-E8E6D03A7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9C08-A97D-9CFC-A558-D5A0BE05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F36A3-C49D-17B4-45AF-97BA68A3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CC84-F378-CD50-26A9-80A33244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6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D63-FD4F-A0BA-33D6-3012A1F9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4722-F80F-D786-7D47-D30D1CD8A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D382B-F0D6-753C-1F84-6EF668681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ABA28-D46B-26C5-32A1-E7276099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C048F-14EA-C69A-7FDE-8613726A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F6F02-EE6F-7552-E62B-DF72797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E17D-628E-9A7D-00EF-FF97C63A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B9ED0-0BD8-3752-7212-DEDD0F6EE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A0147-22C8-E01A-7C11-DF06284B6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88F91-E947-D7A8-24F2-A7EC67617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56D5C-0B89-FDBA-2E94-1744D7F19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DB102-D492-BC8E-8B22-8BCC41C9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59FA2-8C09-1676-9D0C-474DEC67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E34E4-A2B1-7479-EA0A-3A69393A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B800-EECF-941E-D389-C48115B9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42556-DFA9-3F51-E072-3BAF1501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03ED5-4E9D-AB82-AC65-67097348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B3EF-3785-49B5-FE2E-D60276F9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46E4C-B42D-D785-177E-5C7F2C556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F62C7-51AD-E138-3546-DC88A955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4A73-83B5-0643-5645-704FD7B7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7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F7C7-EFAF-6E89-BC8C-97CC8641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DF7C-ED1C-BDD8-E8C8-F99DB5B6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048D-7BFE-6024-CC9D-9CABA2DC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7F389-AC05-E6C7-3A9B-9155815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90AE-9E11-A88E-565F-9131058A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EE679-DA0B-E68C-6648-8B1C6F73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AEC1-1994-57FD-DE64-5E6C8B52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A5022-F97F-C5E7-9D50-F1F0C3733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0C7BA-F9A6-54D6-A2E6-F771D804D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AF153-E0F5-8064-324B-B86A6659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76C7F-8613-71F8-237D-2318B5DE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6398-A5B2-9523-6442-56ED5B78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EE5FE-701A-A04A-616B-755B0D35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56C03-8783-95FC-12BF-7E2AA6FA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6584F-240C-2AD4-56BA-3571F7FB6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0504-6258-9447-B2FC-1CBE6ABB484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01EFE-41EA-D6BB-21CD-96FA7A6A8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0DD7-16F6-E117-3147-99FAC7213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3ECC-254D-8D4D-88B3-862B70D79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6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6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6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4.png"/><Relationship Id="rId9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93118-BAE9-4A14-AD0C-C96B3473A93C}"/>
              </a:ext>
            </a:extLst>
          </p:cNvPr>
          <p:cNvSpPr/>
          <p:nvPr/>
        </p:nvSpPr>
        <p:spPr>
          <a:xfrm>
            <a:off x="704973" y="5216449"/>
            <a:ext cx="4306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BookAntiqua-Bold"/>
              </a:rPr>
              <a:t>Accelerating progress towards Africa’s Agenda 2063 and the SDGs using gender statistics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, Casablanca Morocco</a:t>
            </a:r>
            <a:br>
              <a:rPr lang="en-US" dirty="0"/>
            </a:br>
            <a:endParaRPr lang="en-US" dirty="0"/>
          </a:p>
        </p:txBody>
      </p:sp>
      <p:cxnSp>
        <p:nvCxnSpPr>
          <p:cNvPr id="9" name="Connecteur droit 4">
            <a:extLst>
              <a:ext uri="{FF2B5EF4-FFF2-40B4-BE49-F238E27FC236}">
                <a16:creationId xmlns:a16="http://schemas.microsoft.com/office/drawing/2014/main" id="{4072C024-E02A-44F5-99C0-CB61067BCE5A}"/>
              </a:ext>
            </a:extLst>
          </p:cNvPr>
          <p:cNvCxnSpPr>
            <a:cxnSpLocks/>
          </p:cNvCxnSpPr>
          <p:nvPr/>
        </p:nvCxnSpPr>
        <p:spPr>
          <a:xfrm>
            <a:off x="601877" y="5134735"/>
            <a:ext cx="4512752" cy="0"/>
          </a:xfrm>
          <a:prstGeom prst="line">
            <a:avLst/>
          </a:prstGeom>
          <a:ln w="22225">
            <a:solidFill>
              <a:srgbClr val="A5C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7">
            <a:extLst>
              <a:ext uri="{FF2B5EF4-FFF2-40B4-BE49-F238E27FC236}">
                <a16:creationId xmlns:a16="http://schemas.microsoft.com/office/drawing/2014/main" id="{A6A464C2-699F-4AFC-88A2-D6E48EEDC25E}"/>
              </a:ext>
            </a:extLst>
          </p:cNvPr>
          <p:cNvCxnSpPr>
            <a:cxnSpLocks/>
          </p:cNvCxnSpPr>
          <p:nvPr/>
        </p:nvCxnSpPr>
        <p:spPr>
          <a:xfrm>
            <a:off x="601877" y="6175014"/>
            <a:ext cx="4512752" cy="0"/>
          </a:xfrm>
          <a:prstGeom prst="line">
            <a:avLst/>
          </a:prstGeom>
          <a:ln w="22225">
            <a:solidFill>
              <a:srgbClr val="A5C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3E70E7-9DB6-4CBB-8E5C-3FE29B5DFF7E}"/>
              </a:ext>
            </a:extLst>
          </p:cNvPr>
          <p:cNvGrpSpPr/>
          <p:nvPr/>
        </p:nvGrpSpPr>
        <p:grpSpPr>
          <a:xfrm>
            <a:off x="381884" y="2186682"/>
            <a:ext cx="11428232" cy="3841019"/>
            <a:chOff x="349240" y="3019814"/>
            <a:chExt cx="11428232" cy="3841019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E7B7D49-B5D9-4998-A8B5-BC9667173C6B}"/>
                </a:ext>
              </a:extLst>
            </p:cNvPr>
            <p:cNvSpPr/>
            <p:nvPr/>
          </p:nvSpPr>
          <p:spPr>
            <a:xfrm>
              <a:off x="4978890" y="5075473"/>
              <a:ext cx="3087766" cy="1480725"/>
            </a:xfrm>
            <a:prstGeom prst="parallelogram">
              <a:avLst>
                <a:gd name="adj" fmla="val 68038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B3E1E8A6-F1FD-4339-B4A5-50C6881648B5}"/>
                </a:ext>
              </a:extLst>
            </p:cNvPr>
            <p:cNvSpPr/>
            <p:nvPr/>
          </p:nvSpPr>
          <p:spPr>
            <a:xfrm>
              <a:off x="7147823" y="3019814"/>
              <a:ext cx="4629649" cy="3841019"/>
            </a:xfrm>
            <a:prstGeom prst="parallelogram">
              <a:avLst>
                <a:gd name="adj" fmla="val 60129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F53B6A-44E5-4CCA-9A0F-56C1565FD158}"/>
                </a:ext>
              </a:extLst>
            </p:cNvPr>
            <p:cNvGrpSpPr/>
            <p:nvPr/>
          </p:nvGrpSpPr>
          <p:grpSpPr>
            <a:xfrm>
              <a:off x="611963" y="3080795"/>
              <a:ext cx="8523065" cy="1866961"/>
              <a:chOff x="611963" y="3080795"/>
              <a:chExt cx="8523065" cy="1866961"/>
            </a:xfrm>
          </p:grpSpPr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1ECDD65-2B35-46C2-9EE6-A1FC0E280A3C}"/>
                  </a:ext>
                </a:extLst>
              </p:cNvPr>
              <p:cNvSpPr/>
              <p:nvPr/>
            </p:nvSpPr>
            <p:spPr>
              <a:xfrm>
                <a:off x="795700" y="3080795"/>
                <a:ext cx="8339328" cy="1866960"/>
              </a:xfrm>
              <a:prstGeom prst="parallelogram">
                <a:avLst>
                  <a:gd name="adj" fmla="val 5593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cs"/>
                </a:endParaRPr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959179AF-4473-4263-BEDD-43D4E497606D}"/>
                  </a:ext>
                </a:extLst>
              </p:cNvPr>
              <p:cNvSpPr/>
              <p:nvPr/>
            </p:nvSpPr>
            <p:spPr>
              <a:xfrm>
                <a:off x="611963" y="3080796"/>
                <a:ext cx="2380316" cy="1866960"/>
              </a:xfrm>
              <a:prstGeom prst="parallelogram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63B1F2-E5DE-4420-B302-C89004403DCD}"/>
                </a:ext>
              </a:extLst>
            </p:cNvPr>
            <p:cNvSpPr/>
            <p:nvPr/>
          </p:nvSpPr>
          <p:spPr>
            <a:xfrm>
              <a:off x="349240" y="3212408"/>
              <a:ext cx="8607652" cy="2210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Arial" panose="020B0604020202020204" pitchFamily="34" charset="0"/>
                </a:rPr>
                <a:t>Africa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Arial" panose="020B0604020202020204" pitchFamily="34" charset="0"/>
                </a:rPr>
                <a:t> Gender Index 2023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Arial" panose="020B0604020202020204" pitchFamily="34" charset="0"/>
                </a:rPr>
                <a:t>(AGI 2023) </a:t>
              </a:r>
            </a:p>
            <a:p>
              <a:pPr marL="1798320">
                <a:lnSpc>
                  <a:spcPct val="107000"/>
                </a:lnSpc>
                <a:spcAft>
                  <a:spcPts val="800"/>
                </a:spcAft>
              </a:pPr>
              <a:r>
                <a:rPr lang="fr-CI" sz="18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</a:p>
            <a:p>
              <a:pPr marL="1798320">
                <a:lnSpc>
                  <a:spcPct val="107000"/>
                </a:lnSpc>
                <a:spcAft>
                  <a:spcPts val="800"/>
                </a:spcAft>
              </a:pPr>
              <a:endParaRPr lang="fr-FR" sz="3600" dirty="0">
                <a:solidFill>
                  <a:prstClr val="white"/>
                </a:solidFill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endParaRP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226232D0-35EE-4CB4-BC6C-BFBB82E28D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52" y="542596"/>
            <a:ext cx="2173185" cy="85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4DF4E27B-2AEF-4023-8D3A-1629C772B34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1"/>
          <a:stretch/>
        </p:blipFill>
        <p:spPr bwMode="auto">
          <a:xfrm>
            <a:off x="960208" y="542596"/>
            <a:ext cx="1634136" cy="1072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6D3E3-6279-170E-7697-A93DB1749E9E}"/>
              </a:ext>
            </a:extLst>
          </p:cNvPr>
          <p:cNvSpPr txBox="1"/>
          <p:nvPr/>
        </p:nvSpPr>
        <p:spPr>
          <a:xfrm>
            <a:off x="5800709" y="4589305"/>
            <a:ext cx="2062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15612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10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5321" y="3409099"/>
              <a:ext cx="785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The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Africa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Gender Index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00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4">
            <a:extLst>
              <a:ext uri="{FF2B5EF4-FFF2-40B4-BE49-F238E27FC236}">
                <a16:creationId xmlns:a16="http://schemas.microsoft.com/office/drawing/2014/main" id="{315654FA-C404-489C-AC16-28BD42A57293}"/>
              </a:ext>
            </a:extLst>
          </p:cNvPr>
          <p:cNvCxnSpPr>
            <a:cxnSpLocks/>
          </p:cNvCxnSpPr>
          <p:nvPr/>
        </p:nvCxnSpPr>
        <p:spPr>
          <a:xfrm>
            <a:off x="6443221" y="1564753"/>
            <a:ext cx="15256" cy="20593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ACB536CF-3A0F-FE87-E84D-B22D7F865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52155"/>
              </p:ext>
            </p:extLst>
          </p:nvPr>
        </p:nvGraphicFramePr>
        <p:xfrm>
          <a:off x="634165" y="289894"/>
          <a:ext cx="10392937" cy="6278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438">
                  <a:extLst>
                    <a:ext uri="{9D8B030D-6E8A-4147-A177-3AD203B41FA5}">
                      <a16:colId xmlns:a16="http://schemas.microsoft.com/office/drawing/2014/main" val="2845913725"/>
                    </a:ext>
                  </a:extLst>
                </a:gridCol>
                <a:gridCol w="4735462">
                  <a:extLst>
                    <a:ext uri="{9D8B030D-6E8A-4147-A177-3AD203B41FA5}">
                      <a16:colId xmlns:a16="http://schemas.microsoft.com/office/drawing/2014/main" val="3698967668"/>
                    </a:ext>
                  </a:extLst>
                </a:gridCol>
                <a:gridCol w="2419684">
                  <a:extLst>
                    <a:ext uri="{9D8B030D-6E8A-4147-A177-3AD203B41FA5}">
                      <a16:colId xmlns:a16="http://schemas.microsoft.com/office/drawing/2014/main" val="4222092401"/>
                    </a:ext>
                  </a:extLst>
                </a:gridCol>
                <a:gridCol w="2657353">
                  <a:extLst>
                    <a:ext uri="{9D8B030D-6E8A-4147-A177-3AD203B41FA5}">
                      <a16:colId xmlns:a16="http://schemas.microsoft.com/office/drawing/2014/main" val="3781034397"/>
                    </a:ext>
                  </a:extLst>
                </a:gridCol>
              </a:tblGrid>
              <a:tr h="397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#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Activities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Timeline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Responsibility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444415"/>
                  </a:ext>
                </a:extLst>
              </a:tr>
              <a:tr h="818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Project set up, including liaison with the Statistical Departments of ECA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January – July 2022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Technical Team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01229"/>
                  </a:ext>
                </a:extLst>
              </a:tr>
              <a:tr h="1214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Regional workshops on the AGI 2023 data collection and pilot data collection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July  - September 2023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Technical Team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388974"/>
                  </a:ext>
                </a:extLst>
              </a:tr>
              <a:tr h="818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Procurement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process to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recruit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contract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consulting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firm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analytical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2022 – June 2023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Technical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Team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568795"/>
                  </a:ext>
                </a:extLst>
              </a:tr>
              <a:tr h="134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Fourth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regional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workshop on AGI 2023 data validation and the index computation in Johannesburg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August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Technical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Team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298235"/>
                  </a:ext>
                </a:extLst>
              </a:tr>
              <a:tr h="818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AGI 2023 data collection update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September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949007"/>
                  </a:ext>
                </a:extLst>
              </a:tr>
              <a:tr h="818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Recruitment of a senior consultant for AGI 2023 data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control and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review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November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2923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27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05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12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5321" y="3365575"/>
              <a:ext cx="7858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The validation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36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296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Completing the Survey Questionnaire</a:t>
            </a:r>
          </a:p>
          <a:p>
            <a:pPr marL="514356" indent="-514356" algn="l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Intra country data validation</a:t>
            </a:r>
          </a:p>
          <a:p>
            <a:pPr marL="514356" indent="-514356" algn="l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Submission of the Meta data file in  the following format</a:t>
            </a:r>
          </a:p>
          <a:p>
            <a:pPr marL="971556" lvl="1" indent="-514356" algn="l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Data collection methodology (Data sources and data collection tools)</a:t>
            </a:r>
          </a:p>
          <a:p>
            <a:pPr marL="971556" lvl="1" indent="-514356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Data collection Results (Proportion of AGI indicators covered during data collection by dimension)</a:t>
            </a:r>
          </a:p>
          <a:p>
            <a:pPr marL="971556" lvl="1" indent="-514356" algn="l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2060"/>
                </a:solidFill>
              </a:rPr>
              <a:t>Challenges and Recommendations</a:t>
            </a:r>
          </a:p>
          <a:p>
            <a:pPr marL="514356" indent="-514356" algn="l">
              <a:buFont typeface="+mj-lt"/>
              <a:buAutoNum type="arabicPeriod"/>
            </a:pPr>
            <a:r>
              <a:rPr lang="en-GB" sz="3200" dirty="0">
                <a:solidFill>
                  <a:srgbClr val="0070C0"/>
                </a:solidFill>
              </a:rPr>
              <a:t>Inter country data validation</a:t>
            </a:r>
          </a:p>
          <a:p>
            <a:pPr marL="514356" indent="-514356" algn="l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Addressing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86457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14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40798" y="3409099"/>
              <a:ext cx="785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Lessons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Learned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from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the Data Collection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41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Availability of gender equality statistics across Africa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6642-798D-3BB4-95DA-9BDFC3B4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Despite improvements, there are still huge gaps in sex disaggregated data across sectors, in terms of coverage, accessibility, frequency and timeliness</a:t>
            </a:r>
          </a:p>
          <a:p>
            <a:r>
              <a:rPr lang="en-GB" sz="3600" dirty="0"/>
              <a:t>Data harmonisation and standardization needs to be improved</a:t>
            </a:r>
          </a:p>
          <a:p>
            <a:r>
              <a:rPr lang="en-GB" sz="3600" dirty="0"/>
              <a:t>There is a need to promote new and innovative data sources, and work with NSOs to fill data gaps</a:t>
            </a:r>
          </a:p>
        </p:txBody>
      </p:sp>
    </p:spTree>
    <p:extLst>
      <p:ext uri="{BB962C8B-B14F-4D97-AF65-F5344CB8AC3E}">
        <p14:creationId xmlns:p14="http://schemas.microsoft.com/office/powerpoint/2010/main" val="32995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Availability of gender equality statistics across Africa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6642-798D-3BB4-95DA-9BDFC3B4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We need to modernize the process for collecting and updating AGI data</a:t>
            </a:r>
          </a:p>
          <a:p>
            <a:r>
              <a:rPr lang="en-GB" sz="3600" dirty="0"/>
              <a:t>We need to engage more national institutions in the data collection, under the leadership and coordination of NSOs</a:t>
            </a:r>
          </a:p>
          <a:p>
            <a:r>
              <a:rPr lang="en-GB" sz="3600" dirty="0"/>
              <a:t>Data validation workshops and engagement with NSO focal points has helped improve data coverage</a:t>
            </a:r>
          </a:p>
        </p:txBody>
      </p:sp>
    </p:spTree>
    <p:extLst>
      <p:ext uri="{BB962C8B-B14F-4D97-AF65-F5344CB8AC3E}">
        <p14:creationId xmlns:p14="http://schemas.microsoft.com/office/powerpoint/2010/main" val="200970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17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5321" y="3409099"/>
              <a:ext cx="785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Key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findings</a:t>
              </a:r>
              <a:endPara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10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AGI performance across the African region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8B148-2A81-AF69-B8AA-57695B3E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02" y="851343"/>
            <a:ext cx="5727073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aggregate AGI score across Africa went from 0.488 in 2019 to 0.505 in 2023, a 0.017 increase.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F01C8-AC9B-AE7D-225B-CB1F8E973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3300255"/>
            <a:ext cx="5692775" cy="2679208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32 countries improved their overall AGI score over the period 2019 to 2023. The largest improvements were made by Gabon (+0.197), Comoros (+0.154) and Mauritius (+0.144).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732BF-B823-8F27-355B-ACC0811A3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1343"/>
            <a:ext cx="5692774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highest AGI scoring countries in 2023 are Namibia, Rwanda and Lesotho.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2ED55-A8FE-BF1F-0ACA-C83B99E0C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00253"/>
            <a:ext cx="5692774" cy="2679209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Overall AGI scores decreased for 19 countries over the period 2019 to 2023. The largest regressions were seen in Guinea-Bissau, Guinea and Zambia.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77BB6A-EB4A-C44E-88BC-39694FCCE76D}"/>
              </a:ext>
            </a:extLst>
          </p:cNvPr>
          <p:cNvGraphicFramePr>
            <a:graphicFrameLocks/>
          </p:cNvGraphicFramePr>
          <p:nvPr/>
        </p:nvGraphicFramePr>
        <p:xfrm>
          <a:off x="1370096" y="640039"/>
          <a:ext cx="3549695" cy="206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60A2C2-6EEB-0597-603C-96F318D33115}"/>
              </a:ext>
            </a:extLst>
          </p:cNvPr>
          <p:cNvGraphicFramePr>
            <a:graphicFrameLocks/>
          </p:cNvGraphicFramePr>
          <p:nvPr/>
        </p:nvGraphicFramePr>
        <p:xfrm>
          <a:off x="7155437" y="726189"/>
          <a:ext cx="3726298" cy="205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CF066C-1695-9BC3-B705-06E5F26960D3}"/>
              </a:ext>
            </a:extLst>
          </p:cNvPr>
          <p:cNvGraphicFramePr>
            <a:graphicFrameLocks/>
          </p:cNvGraphicFramePr>
          <p:nvPr/>
        </p:nvGraphicFramePr>
        <p:xfrm>
          <a:off x="858943" y="29152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4740D0-FF15-BA42-B93D-32A2D81AA887}"/>
              </a:ext>
            </a:extLst>
          </p:cNvPr>
          <p:cNvGraphicFramePr>
            <a:graphicFrameLocks/>
          </p:cNvGraphicFramePr>
          <p:nvPr/>
        </p:nvGraphicFramePr>
        <p:xfrm>
          <a:off x="6921500" y="2701166"/>
          <a:ext cx="45720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8922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Economic and Business Dimension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8B148-2A81-AF69-B8AA-57695B3E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02" y="851343"/>
            <a:ext cx="5727073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aggregate score across Africa went from 0.610 in 2019 to 0.595 in 2023, a 0.015 decrease.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F01C8-AC9B-AE7D-225B-CB1F8E973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3300255"/>
            <a:ext cx="5692775" cy="2679208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22 countries improved their Economic and Business score between 2019 and 2023. The largest improvements were made by Kenya (+0.236), Chad (+0.207) and Mali (+0.188).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732BF-B823-8F27-355B-ACC0811A3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1343"/>
            <a:ext cx="5692774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highest scoring countries in 2023 are Kenya, Botswana and Gabon.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2ED55-A8FE-BF1F-0ACA-C83B99E0C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00253"/>
            <a:ext cx="5692774" cy="2679209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29 countries saw declining scores over the period 2019 to 2023. The largest regressions were seen in Guinea-Bissau, Central African Republic and Benin.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D5F95DE-E86E-2AB7-5296-DB3F8F1326DB}"/>
              </a:ext>
            </a:extLst>
          </p:cNvPr>
          <p:cNvGraphicFramePr>
            <a:graphicFrameLocks/>
          </p:cNvGraphicFramePr>
          <p:nvPr/>
        </p:nvGraphicFramePr>
        <p:xfrm>
          <a:off x="6986630" y="552554"/>
          <a:ext cx="4063913" cy="236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4F65D1D-9CB8-31F6-D978-BAC70B0897CE}"/>
              </a:ext>
            </a:extLst>
          </p:cNvPr>
          <p:cNvGraphicFramePr>
            <a:graphicFrameLocks/>
          </p:cNvGraphicFramePr>
          <p:nvPr/>
        </p:nvGraphicFramePr>
        <p:xfrm>
          <a:off x="1414234" y="3327980"/>
          <a:ext cx="4087727" cy="235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B62862D-B90A-CFD0-28BF-CFCB047519A4}"/>
              </a:ext>
            </a:extLst>
          </p:cNvPr>
          <p:cNvGraphicFramePr>
            <a:graphicFrameLocks/>
          </p:cNvGraphicFramePr>
          <p:nvPr/>
        </p:nvGraphicFramePr>
        <p:xfrm>
          <a:off x="7237778" y="3370890"/>
          <a:ext cx="3812765" cy="227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C88971-C875-4C7E-0523-9C13CB9815F4}"/>
              </a:ext>
            </a:extLst>
          </p:cNvPr>
          <p:cNvGraphicFramePr>
            <a:graphicFrameLocks/>
          </p:cNvGraphicFramePr>
          <p:nvPr/>
        </p:nvGraphicFramePr>
        <p:xfrm>
          <a:off x="1170468" y="698462"/>
          <a:ext cx="3961437" cy="208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5025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25AB-2F04-4773-905D-0FC3E13DFCF7}"/>
              </a:ext>
            </a:extLst>
          </p:cNvPr>
          <p:cNvSpPr/>
          <p:nvPr/>
        </p:nvSpPr>
        <p:spPr>
          <a:xfrm>
            <a:off x="1163772" y="1292376"/>
            <a:ext cx="10158801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000" b="1" dirty="0" err="1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r>
              <a:rPr lang="fr-FR" sz="2000" b="1" dirty="0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fr-FR" sz="2000" b="1" dirty="0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(AGI): </a:t>
            </a:r>
            <a:r>
              <a:rPr lang="fr-FR" sz="2000" b="1" dirty="0" err="1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fr-FR" sz="2000" b="1" dirty="0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scope and ambition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E7A262-7F78-4AEC-A8B8-469F9C1E8E9A}"/>
              </a:ext>
            </a:extLst>
          </p:cNvPr>
          <p:cNvSpPr/>
          <p:nvPr/>
        </p:nvSpPr>
        <p:spPr>
          <a:xfrm>
            <a:off x="587772" y="1292376"/>
            <a:ext cx="576000" cy="288000"/>
          </a:xfrm>
          <a:prstGeom prst="rect">
            <a:avLst/>
          </a:prstGeom>
          <a:solidFill>
            <a:srgbClr val="E81C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587772" y="174239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OUTLINE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28C6DC-595E-2ABF-1FBA-8C9A98A175CE}"/>
              </a:ext>
            </a:extLst>
          </p:cNvPr>
          <p:cNvSpPr/>
          <p:nvPr/>
        </p:nvSpPr>
        <p:spPr>
          <a:xfrm>
            <a:off x="1163772" y="1939754"/>
            <a:ext cx="10158801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fr-F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Index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C3C932-BF82-823C-A8AE-05C743268537}"/>
              </a:ext>
            </a:extLst>
          </p:cNvPr>
          <p:cNvSpPr/>
          <p:nvPr/>
        </p:nvSpPr>
        <p:spPr>
          <a:xfrm>
            <a:off x="587772" y="1939754"/>
            <a:ext cx="576000" cy="28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82AE3-9E52-8197-0BFD-D11E28248942}"/>
              </a:ext>
            </a:extLst>
          </p:cNvPr>
          <p:cNvSpPr/>
          <p:nvPr/>
        </p:nvSpPr>
        <p:spPr>
          <a:xfrm>
            <a:off x="1163772" y="2587132"/>
            <a:ext cx="10158801" cy="39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validation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0750FE-43BB-7979-6C42-FF2C834224CA}"/>
              </a:ext>
            </a:extLst>
          </p:cNvPr>
          <p:cNvSpPr/>
          <p:nvPr/>
        </p:nvSpPr>
        <p:spPr>
          <a:xfrm>
            <a:off x="587772" y="2587132"/>
            <a:ext cx="576000" cy="3516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CA93F7-04BB-3BC5-9FC3-E1C7A0F915F9}"/>
              </a:ext>
            </a:extLst>
          </p:cNvPr>
          <p:cNvSpPr/>
          <p:nvPr/>
        </p:nvSpPr>
        <p:spPr>
          <a:xfrm>
            <a:off x="1163772" y="3234510"/>
            <a:ext cx="10158801" cy="351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Data Collection Process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150A29-6A6E-15E6-02AA-FE4C781FBE09}"/>
              </a:ext>
            </a:extLst>
          </p:cNvPr>
          <p:cNvSpPr/>
          <p:nvPr/>
        </p:nvSpPr>
        <p:spPr>
          <a:xfrm>
            <a:off x="587772" y="3234510"/>
            <a:ext cx="576000" cy="3516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1CF2B8-E2B0-0BF7-9051-B73D29080434}"/>
              </a:ext>
            </a:extLst>
          </p:cNvPr>
          <p:cNvSpPr/>
          <p:nvPr/>
        </p:nvSpPr>
        <p:spPr>
          <a:xfrm>
            <a:off x="1163772" y="3881888"/>
            <a:ext cx="10158801" cy="308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Highlights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3DBD46-E8A2-9A09-EE09-4DBB06A30293}"/>
              </a:ext>
            </a:extLst>
          </p:cNvPr>
          <p:cNvSpPr/>
          <p:nvPr/>
        </p:nvSpPr>
        <p:spPr>
          <a:xfrm>
            <a:off x="587772" y="3881888"/>
            <a:ext cx="576000" cy="3516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E8DC7E-0867-E505-36DF-CDC140C919B9}"/>
              </a:ext>
            </a:extLst>
          </p:cNvPr>
          <p:cNvSpPr/>
          <p:nvPr/>
        </p:nvSpPr>
        <p:spPr>
          <a:xfrm>
            <a:off x="1163772" y="4549588"/>
            <a:ext cx="10158801" cy="351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AGI </a:t>
            </a:r>
            <a:r>
              <a:rPr lang="fr-FR" sz="2000" b="1" dirty="0" err="1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  <a:r>
              <a:rPr lang="fr-FR" sz="2000" b="1" dirty="0">
                <a:solidFill>
                  <a:srgbClr val="E61E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8F2C27-9173-EA60-360F-B22B31B02439}"/>
              </a:ext>
            </a:extLst>
          </p:cNvPr>
          <p:cNvSpPr/>
          <p:nvPr/>
        </p:nvSpPr>
        <p:spPr>
          <a:xfrm>
            <a:off x="587772" y="4549588"/>
            <a:ext cx="576000" cy="327608"/>
          </a:xfrm>
          <a:prstGeom prst="rect">
            <a:avLst/>
          </a:prstGeom>
          <a:solidFill>
            <a:srgbClr val="E81C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7D8449-08C9-E43D-3DE7-229486B0CA43}"/>
              </a:ext>
            </a:extLst>
          </p:cNvPr>
          <p:cNvSpPr/>
          <p:nvPr/>
        </p:nvSpPr>
        <p:spPr>
          <a:xfrm>
            <a:off x="1163772" y="5129356"/>
            <a:ext cx="10158801" cy="31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fr-F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378804-FD90-5160-E63F-8027DF440F9D}"/>
              </a:ext>
            </a:extLst>
          </p:cNvPr>
          <p:cNvSpPr/>
          <p:nvPr/>
        </p:nvSpPr>
        <p:spPr>
          <a:xfrm>
            <a:off x="591014" y="5097100"/>
            <a:ext cx="572757" cy="35977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7DDD50-7999-2EC7-DE6B-977F6D30C83A}"/>
              </a:ext>
            </a:extLst>
          </p:cNvPr>
          <p:cNvSpPr/>
          <p:nvPr/>
        </p:nvSpPr>
        <p:spPr>
          <a:xfrm>
            <a:off x="591014" y="5608641"/>
            <a:ext cx="572757" cy="35977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08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0F53A-6611-6ABA-6E8B-566B8D74D2F4}"/>
              </a:ext>
            </a:extLst>
          </p:cNvPr>
          <p:cNvSpPr/>
          <p:nvPr/>
        </p:nvSpPr>
        <p:spPr>
          <a:xfrm>
            <a:off x="1163772" y="5640124"/>
            <a:ext cx="10158801" cy="31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fr-F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Social Dimension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8B148-2A81-AF69-B8AA-57695B3E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02" y="851343"/>
            <a:ext cx="5727073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aggregate score across Africa went from 0.950 in 2019 to 0.980 in 2023, a 0.03 increase.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F01C8-AC9B-AE7D-225B-CB1F8E973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3300255"/>
            <a:ext cx="5692775" cy="2679208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31 countries improved their score between 2019 and 2023. The largest improvements were made by Niger (+0.291), Eswatini (+0.288) and Sierra Leone (+0.249).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732BF-B823-8F27-355B-ACC0811A3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1343"/>
            <a:ext cx="5692774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highest scoring countries in 2023 are Mauritius, Algeria and Namibia.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2ED55-A8FE-BF1F-0ACA-C83B99E0C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00253"/>
            <a:ext cx="5692774" cy="2679209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20 countries saw declining scores over the period 2019 to 2023. The largest regressions were seen in the Congo, Zambia and Togo.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53F3B09-1C15-1249-AB10-AF66099F926F}"/>
              </a:ext>
            </a:extLst>
          </p:cNvPr>
          <p:cNvGraphicFramePr>
            <a:graphicFrameLocks/>
          </p:cNvGraphicFramePr>
          <p:nvPr/>
        </p:nvGraphicFramePr>
        <p:xfrm>
          <a:off x="1072272" y="740553"/>
          <a:ext cx="4123532" cy="208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CD1A2E-AA47-404A-95AA-9351C72A7454}"/>
              </a:ext>
            </a:extLst>
          </p:cNvPr>
          <p:cNvGraphicFramePr>
            <a:graphicFrameLocks/>
          </p:cNvGraphicFramePr>
          <p:nvPr/>
        </p:nvGraphicFramePr>
        <p:xfrm>
          <a:off x="7096268" y="577560"/>
          <a:ext cx="3930875" cy="231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695100-27E6-23CB-CA34-A90B093D2C4F}"/>
              </a:ext>
            </a:extLst>
          </p:cNvPr>
          <p:cNvGraphicFramePr>
            <a:graphicFrameLocks/>
          </p:cNvGraphicFramePr>
          <p:nvPr/>
        </p:nvGraphicFramePr>
        <p:xfrm>
          <a:off x="998947" y="3175099"/>
          <a:ext cx="4304480" cy="251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4D76BB3-85E2-CE44-948B-22A6A0E48BA5}"/>
              </a:ext>
            </a:extLst>
          </p:cNvPr>
          <p:cNvGraphicFramePr>
            <a:graphicFrameLocks/>
          </p:cNvGraphicFramePr>
          <p:nvPr/>
        </p:nvGraphicFramePr>
        <p:xfrm>
          <a:off x="7096268" y="3300253"/>
          <a:ext cx="4060004" cy="233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4978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Empowerment and Representation Dimension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8B148-2A81-AF69-B8AA-57695B3E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02" y="851343"/>
            <a:ext cx="5727073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aggregate score across Africa went from 0.229 in 2019 to 0.242 in 2023, a 0.013 increase.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F01C8-AC9B-AE7D-225B-CB1F8E973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3300255"/>
            <a:ext cx="5692775" cy="2679208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35 countries improved their score between 2019 and 2023. The largest improvements were made by Gabon (+0.219), Sao Tome and Principe (+0.201) and Rwanda (+0.175).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732BF-B823-8F27-355B-ACC0811A3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1343"/>
            <a:ext cx="5692774" cy="23237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200" b="0" dirty="0"/>
              <a:t>The highest scoring countries in 2023 are Rwanda, Namibia and Lesotho.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2ED55-A8FE-BF1F-0ACA-C83B99E0C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00253"/>
            <a:ext cx="5692774" cy="2679209"/>
          </a:xfrm>
          <a:ln>
            <a:noFill/>
          </a:ln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200" dirty="0"/>
              <a:t>16 countries saw declining scores over the period 2019 to 2023. The largest regressions were seen in the United Republic of Tanzania, Cabo Verde and Tunisia.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56C66F-E60C-20DE-5230-E0CB5D3C2579}"/>
              </a:ext>
            </a:extLst>
          </p:cNvPr>
          <p:cNvGraphicFramePr>
            <a:graphicFrameLocks/>
          </p:cNvGraphicFramePr>
          <p:nvPr/>
        </p:nvGraphicFramePr>
        <p:xfrm>
          <a:off x="6799905" y="762000"/>
          <a:ext cx="4572000" cy="216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BC5034-8D01-EADA-25A7-C7765F5299C9}"/>
              </a:ext>
            </a:extLst>
          </p:cNvPr>
          <p:cNvGraphicFramePr>
            <a:graphicFrameLocks/>
          </p:cNvGraphicFramePr>
          <p:nvPr/>
        </p:nvGraphicFramePr>
        <p:xfrm>
          <a:off x="865186" y="3732140"/>
          <a:ext cx="457200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1AD0239-9817-1C41-818F-227280913277}"/>
              </a:ext>
            </a:extLst>
          </p:cNvPr>
          <p:cNvGraphicFramePr>
            <a:graphicFrameLocks/>
          </p:cNvGraphicFramePr>
          <p:nvPr/>
        </p:nvGraphicFramePr>
        <p:xfrm>
          <a:off x="1073154" y="419444"/>
          <a:ext cx="4318942" cy="232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636188-3F25-DBE1-AEFC-490DC951A634}"/>
              </a:ext>
            </a:extLst>
          </p:cNvPr>
          <p:cNvGraphicFramePr>
            <a:graphicFrameLocks/>
          </p:cNvGraphicFramePr>
          <p:nvPr/>
        </p:nvGraphicFramePr>
        <p:xfrm>
          <a:off x="6799905" y="3052504"/>
          <a:ext cx="4572000" cy="254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36035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Regional AGI performance,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9D7980-D748-F443-ADF3-8DC40633A173}"/>
              </a:ext>
            </a:extLst>
          </p:cNvPr>
          <p:cNvGraphicFramePr>
            <a:graphicFrameLocks/>
          </p:cNvGraphicFramePr>
          <p:nvPr/>
        </p:nvGraphicFramePr>
        <p:xfrm>
          <a:off x="423758" y="1025191"/>
          <a:ext cx="3612213" cy="225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11A1F1-EEF7-5746-AD36-6A841E1F5158}"/>
              </a:ext>
            </a:extLst>
          </p:cNvPr>
          <p:cNvGraphicFramePr>
            <a:graphicFrameLocks/>
          </p:cNvGraphicFramePr>
          <p:nvPr/>
        </p:nvGraphicFramePr>
        <p:xfrm>
          <a:off x="4289892" y="1006362"/>
          <a:ext cx="3612213" cy="225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311C76-77BD-844F-8648-FC504C3E9F34}"/>
              </a:ext>
            </a:extLst>
          </p:cNvPr>
          <p:cNvGraphicFramePr>
            <a:graphicFrameLocks/>
          </p:cNvGraphicFramePr>
          <p:nvPr/>
        </p:nvGraphicFramePr>
        <p:xfrm>
          <a:off x="8156026" y="1025190"/>
          <a:ext cx="3612213" cy="225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C5CCE6-903C-B50C-2410-BA88E773E276}"/>
              </a:ext>
            </a:extLst>
          </p:cNvPr>
          <p:cNvGraphicFramePr>
            <a:graphicFrameLocks/>
          </p:cNvGraphicFramePr>
          <p:nvPr/>
        </p:nvGraphicFramePr>
        <p:xfrm>
          <a:off x="2229868" y="3597167"/>
          <a:ext cx="3612213" cy="225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8939258-1A95-6040-8524-CE2A97DD8D10}"/>
              </a:ext>
            </a:extLst>
          </p:cNvPr>
          <p:cNvGraphicFramePr>
            <a:graphicFrameLocks/>
          </p:cNvGraphicFramePr>
          <p:nvPr/>
        </p:nvGraphicFramePr>
        <p:xfrm>
          <a:off x="6349919" y="3597167"/>
          <a:ext cx="3612213" cy="225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4671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23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5321" y="3409099"/>
              <a:ext cx="785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African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women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in a time of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shocks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and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crisis</a:t>
              </a:r>
              <a:endPara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84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African women in a time of poly-crisis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6642-798D-3BB4-95DA-9BDFC3B4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Africa emerged from COVID-19 pandemic to face a global food crisis, rising indebtedness, increasing rates of conflict and accelerating climate impacts</a:t>
            </a:r>
          </a:p>
          <a:p>
            <a:r>
              <a:rPr lang="en-GB" sz="2400" dirty="0"/>
              <a:t>The impact of these crises reflects underlying vulnerability and inequality, with areas where women are affected more than men, or in distinctive ways</a:t>
            </a:r>
          </a:p>
          <a:p>
            <a:r>
              <a:rPr lang="en-GB" sz="2400" dirty="0"/>
              <a:t>African women face lasting impacts from the pandemic</a:t>
            </a:r>
          </a:p>
          <a:p>
            <a:pPr lvl="1"/>
            <a:r>
              <a:rPr lang="en-GB" sz="2000" dirty="0"/>
              <a:t>They faced higher rates of job losses, and took longer to return to pre-pandemic levels of economic security</a:t>
            </a:r>
          </a:p>
          <a:p>
            <a:pPr lvl="1"/>
            <a:r>
              <a:rPr lang="en-GB" sz="2000" dirty="0"/>
              <a:t>Pandemic-induced increases in gender-based violence (GBV), early marriage, unwanted pregnancies and school dropouts are having long-term impacts on women’s health, employment prospects and income</a:t>
            </a:r>
          </a:p>
          <a:p>
            <a:pPr lvl="1"/>
            <a:r>
              <a:rPr lang="en-GB" sz="2000" dirty="0"/>
              <a:t>Disruption to sexual and reproductive health services and maternal health services have resulted in some alarming increasing in maternal deaths</a:t>
            </a:r>
          </a:p>
        </p:txBody>
      </p:sp>
    </p:spTree>
    <p:extLst>
      <p:ext uri="{BB962C8B-B14F-4D97-AF65-F5344CB8AC3E}">
        <p14:creationId xmlns:p14="http://schemas.microsoft.com/office/powerpoint/2010/main" val="354166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Global economic turbulence and rising food insecurity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ED5C4-8560-94ED-779F-82F481C81C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Indebtedness</a:t>
            </a:r>
          </a:p>
          <a:p>
            <a:r>
              <a:rPr lang="en-GB" dirty="0"/>
              <a:t>22 African countries are in debt distress</a:t>
            </a:r>
          </a:p>
          <a:p>
            <a:r>
              <a:rPr lang="en-GB" dirty="0"/>
              <a:t>Many of these are spending more on debt service than on education, health and social protection combined</a:t>
            </a:r>
          </a:p>
          <a:p>
            <a:r>
              <a:rPr lang="en-GB" dirty="0"/>
              <a:t>Austerity measures adopted as part of debt relief packages are designed without a gender lens, and impact heavily on services for women (such as sexual and reproductive health, and GBV prevention)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CCD12-8A60-8CA9-9D89-EEE00D6454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Food insecurity</a:t>
            </a:r>
          </a:p>
          <a:p>
            <a:r>
              <a:rPr lang="en-GB" dirty="0"/>
              <a:t>In parts of Africa, food prices doubled from 2021 to 2022</a:t>
            </a:r>
          </a:p>
          <a:p>
            <a:r>
              <a:rPr lang="en-GB" dirty="0"/>
              <a:t>Negative coping strategies impact disproportionately on women and girls, who often eat last, and less than men and boys. Girls’ education is de-prioritised in times of stresses</a:t>
            </a:r>
          </a:p>
          <a:p>
            <a:r>
              <a:rPr lang="en-GB" dirty="0"/>
              <a:t>GBV increases in times of food stress</a:t>
            </a:r>
          </a:p>
          <a:p>
            <a:r>
              <a:rPr lang="en-GB" dirty="0"/>
              <a:t>Women in sub-Saharan Africa produce 60-70% of food. Women farmer’s unequal access to inputs contributes to food insecurity</a:t>
            </a:r>
          </a:p>
        </p:txBody>
      </p:sp>
    </p:spTree>
    <p:extLst>
      <p:ext uri="{BB962C8B-B14F-4D97-AF65-F5344CB8AC3E}">
        <p14:creationId xmlns:p14="http://schemas.microsoft.com/office/powerpoint/2010/main" val="3811361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Rising conflict and accelerating climate disruption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ED5C4-8560-94ED-779F-82F481C81C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Conflict</a:t>
            </a:r>
          </a:p>
          <a:p>
            <a:r>
              <a:rPr lang="en-GB" dirty="0"/>
              <a:t>Africa has experienced sharp rises in conflict and violent extremism over the past two decades</a:t>
            </a:r>
          </a:p>
          <a:p>
            <a:r>
              <a:rPr lang="en-GB" dirty="0"/>
              <a:t>Women are direct targets of violence, with long-term consequences for their physical and mental health. Victims often face the added burden of social stigma</a:t>
            </a:r>
          </a:p>
          <a:p>
            <a:r>
              <a:rPr lang="en-GB" dirty="0"/>
              <a:t>Services for women in fragile contexts are often limited</a:t>
            </a:r>
          </a:p>
          <a:p>
            <a:r>
              <a:rPr lang="en-GB" dirty="0"/>
              <a:t>In displacement situations, female-headed households experience higher rates of food insecurity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CCD12-8A60-8CA9-9D89-EEE00D6454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Climate change</a:t>
            </a:r>
          </a:p>
          <a:p>
            <a:r>
              <a:rPr lang="en-GB" dirty="0"/>
              <a:t>Women are in many ways on the front line of accelerating climate impacts</a:t>
            </a:r>
          </a:p>
          <a:p>
            <a:r>
              <a:rPr lang="en-GB" dirty="0"/>
              <a:t>As food systems come under climate stress, women face increased time and labour burdens for food production, water and fuel provision and family care</a:t>
            </a:r>
          </a:p>
          <a:p>
            <a:r>
              <a:rPr lang="en-GB" dirty="0"/>
              <a:t>The sectors most vulnerable to climate change are those that women particularly depend on for their livelihoods (agriculture; fishing; forestry)</a:t>
            </a:r>
          </a:p>
          <a:p>
            <a:r>
              <a:rPr lang="en-GB" dirty="0"/>
              <a:t>There is a common pattern of men being displaced into urban areas, leaving women in charge of land and households</a:t>
            </a:r>
          </a:p>
          <a:p>
            <a:r>
              <a:rPr lang="en-GB" dirty="0"/>
              <a:t>Women are often affected more by extreme weather, during to limitations on their mobility, decision-making power and access to resources</a:t>
            </a:r>
          </a:p>
          <a:p>
            <a:r>
              <a:rPr lang="en-GB" dirty="0"/>
              <a:t>Positively, where women have an active voice in decision-making, it helps build resilience</a:t>
            </a:r>
          </a:p>
        </p:txBody>
      </p:sp>
    </p:spTree>
    <p:extLst>
      <p:ext uri="{BB962C8B-B14F-4D97-AF65-F5344CB8AC3E}">
        <p14:creationId xmlns:p14="http://schemas.microsoft.com/office/powerpoint/2010/main" val="245206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27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5321" y="3409099"/>
              <a:ext cx="785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Possible areas of </a:t>
              </a:r>
              <a:r>
                <a:rPr lang="fr-FR" sz="28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recommendations</a:t>
              </a:r>
              <a:r>
                <a:rPr lang="fr-FR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 for the report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511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Possible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6642-798D-3BB4-95DA-9BDFC3B487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b="1" dirty="0"/>
              <a:t>The debt crisis</a:t>
            </a:r>
          </a:p>
          <a:p>
            <a:r>
              <a:rPr lang="en-GB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terms of debt relief packages should exempt women-focused services from spending reductions, and encourage gender-responsive approaches to reducing debt pressures.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b="1" dirty="0"/>
              <a:t>Food insecurity</a:t>
            </a:r>
          </a:p>
          <a:p>
            <a:pPr lvl="0"/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 the development of gender-sensitive, shock-responsive social protection systems, with a focus on inclusion of female- and child-headed households and displaced populations.</a:t>
            </a:r>
          </a:p>
          <a:p>
            <a:pPr lvl="0"/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focus on gender in national agricultural and food strategies, to better mitigate the impacts of food insecurity in women.</a:t>
            </a:r>
          </a:p>
          <a:p>
            <a:pPr lvl="0">
              <a:spcAft>
                <a:spcPts val="800"/>
              </a:spcAf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food-security data is disaggregated by sex, age and disability status, to build a deeper understanding of the different impacts of crises.</a:t>
            </a:r>
          </a:p>
          <a:p>
            <a:endParaRPr lang="en-GB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1388F4-DCFA-BBFE-A9DA-F5DEF18C89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b="1" dirty="0"/>
              <a:t>Education</a:t>
            </a:r>
          </a:p>
          <a:p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Undertake data collection research and analysis into the causes of boys’ underperformance in higher levels of education, and introduce policy measure to ensure that they are not left behind.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600" b="1" dirty="0"/>
              <a:t>Climate stress</a:t>
            </a:r>
          </a:p>
          <a:p>
            <a:pPr lvl="0">
              <a:spcAft>
                <a:spcPts val="800"/>
              </a:spcAf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the important role of women in community-level adaptation, and strengthen their voice in decision-making, for increased resilience.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600" b="1" dirty="0"/>
              <a:t>Conflict and humanitarian crises</a:t>
            </a:r>
          </a:p>
          <a:p>
            <a:pPr lvl="0">
              <a:spcAft>
                <a:spcPts val="800"/>
              </a:spcAf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focus on identifying and responding to the needs of women and girls in humanitarian emergencies and mass displacement</a:t>
            </a:r>
          </a:p>
          <a:p>
            <a:pPr marL="0" indent="0"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02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6738B-73F2-425E-B787-ACD9A19A7BE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65321" y="3409099"/>
              <a:ext cx="7858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Way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fr-F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Forward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02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B6738B-73F2-425E-B787-ACD9A19A7BE1}" type="slidenum">
              <a:rPr lang="en-GB" smtClean="0">
                <a:solidFill>
                  <a:schemeClr val="accent2"/>
                </a:solidFill>
              </a:rPr>
              <a:t>3</a:t>
            </a:fld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4" r="-192"/>
          <a:stretch/>
        </p:blipFill>
        <p:spPr>
          <a:xfrm>
            <a:off x="1612256" y="2099359"/>
            <a:ext cx="9401908" cy="2659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47197" y="2758717"/>
            <a:ext cx="9132026" cy="1340566"/>
            <a:chOff x="1529987" y="3000427"/>
            <a:chExt cx="9132026" cy="1340566"/>
          </a:xfrm>
        </p:grpSpPr>
        <p:sp>
          <p:nvSpPr>
            <p:cNvPr id="8" name="Rectangle 7"/>
            <p:cNvSpPr/>
            <p:nvPr/>
          </p:nvSpPr>
          <p:spPr>
            <a:xfrm>
              <a:off x="1529987" y="3000427"/>
              <a:ext cx="9132026" cy="1340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11" name="Imag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886" y="3310709"/>
              <a:ext cx="461536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47654" y="3143857"/>
              <a:ext cx="80107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 </a:t>
              </a:r>
              <a:r>
                <a:rPr lang="fr-FR" sz="3200" b="1" dirty="0" err="1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Africa</a:t>
              </a:r>
              <a:r>
                <a:rPr lang="fr-FR" sz="32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 Gender Index (AGI) </a:t>
              </a:r>
              <a:r>
                <a:rPr lang="fr-FR" sz="3200" b="1" dirty="0" err="1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purpose</a:t>
              </a:r>
              <a:r>
                <a:rPr lang="fr-FR" sz="32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, scope and ambition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370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C3DE0-6709-BA59-A0B0-BAD56B7C5328}"/>
              </a:ext>
            </a:extLst>
          </p:cNvPr>
          <p:cNvSpPr txBox="1">
            <a:spLocks/>
          </p:cNvSpPr>
          <p:nvPr/>
        </p:nvSpPr>
        <p:spPr>
          <a:xfrm>
            <a:off x="1004847" y="381736"/>
            <a:ext cx="10182305" cy="105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6" indent="-514356" algn="l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1E50F-DA82-2346-C1CA-D8C98C9D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Way Forward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4385E0-E068-57AB-6EF1-2FB5CD58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71" y="1825625"/>
            <a:ext cx="10707029" cy="4055364"/>
          </a:xfrm>
        </p:spPr>
        <p:txBody>
          <a:bodyPr/>
          <a:lstStyle/>
          <a:p>
            <a:r>
              <a:rPr lang="en-US" dirty="0"/>
              <a:t>Presentation of AGI Website</a:t>
            </a:r>
          </a:p>
          <a:p>
            <a:r>
              <a:rPr lang="en-US" dirty="0"/>
              <a:t>AGI Panel Discussion </a:t>
            </a:r>
          </a:p>
          <a:p>
            <a:r>
              <a:rPr lang="en-US" dirty="0"/>
              <a:t>Open discussion</a:t>
            </a:r>
          </a:p>
          <a:p>
            <a:pPr marL="0" indent="0">
              <a:buNone/>
            </a:pPr>
            <a:endParaRPr lang="en-US" sz="12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are the key trends in gender equality in your country?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examples can you share of successful policies and initiatives to promote gender equality?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recommendations would you like to see included in the AGI Analytical Report?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8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C187E8-97A7-4327-9075-AF5A70E7C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410064" y="3164986"/>
            <a:ext cx="3582292" cy="173615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C0A7D6-DBC5-4E15-990C-9E0533E5E0B5}"/>
              </a:ext>
            </a:extLst>
          </p:cNvPr>
          <p:cNvGrpSpPr/>
          <p:nvPr/>
        </p:nvGrpSpPr>
        <p:grpSpPr>
          <a:xfrm>
            <a:off x="6419062" y="-23457"/>
            <a:ext cx="8585680" cy="6884290"/>
            <a:chOff x="6419062" y="-23457"/>
            <a:chExt cx="8585680" cy="688429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468450A-B525-42D4-BD5E-030797451519}"/>
                </a:ext>
              </a:extLst>
            </p:cNvPr>
            <p:cNvSpPr/>
            <p:nvPr/>
          </p:nvSpPr>
          <p:spPr>
            <a:xfrm>
              <a:off x="6419062" y="2222467"/>
              <a:ext cx="3252069" cy="1968145"/>
            </a:xfrm>
            <a:prstGeom prst="parallelogram">
              <a:avLst>
                <a:gd name="adj" fmla="val 625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952D281D-9B3E-43FA-8608-42D80687015C}"/>
                </a:ext>
              </a:extLst>
            </p:cNvPr>
            <p:cNvSpPr/>
            <p:nvPr/>
          </p:nvSpPr>
          <p:spPr>
            <a:xfrm>
              <a:off x="7147823" y="3019814"/>
              <a:ext cx="4629649" cy="3841019"/>
            </a:xfrm>
            <a:prstGeom prst="parallelogram">
              <a:avLst>
                <a:gd name="adj" fmla="val 60129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B3B19F2-47A8-4ED5-888B-CCF26F7DA1AE}"/>
                </a:ext>
              </a:extLst>
            </p:cNvPr>
            <p:cNvSpPr/>
            <p:nvPr/>
          </p:nvSpPr>
          <p:spPr>
            <a:xfrm>
              <a:off x="9553510" y="586399"/>
              <a:ext cx="3631189" cy="2352526"/>
            </a:xfrm>
            <a:prstGeom prst="parallelogram">
              <a:avLst>
                <a:gd name="adj" fmla="val 625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A3A0A6EE-9E87-4FA4-8FA2-139CA693C5E1}"/>
                </a:ext>
              </a:extLst>
            </p:cNvPr>
            <p:cNvSpPr/>
            <p:nvPr/>
          </p:nvSpPr>
          <p:spPr>
            <a:xfrm>
              <a:off x="9801950" y="2946670"/>
              <a:ext cx="5202792" cy="3908949"/>
            </a:xfrm>
            <a:prstGeom prst="parallelogram">
              <a:avLst>
                <a:gd name="adj" fmla="val 61565"/>
              </a:avLst>
            </a:prstGeom>
            <a:solidFill>
              <a:srgbClr val="F2F2F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5A5D67BD-9D79-4479-B0D8-A1B60F183937}"/>
                </a:ext>
              </a:extLst>
            </p:cNvPr>
            <p:cNvSpPr/>
            <p:nvPr/>
          </p:nvSpPr>
          <p:spPr>
            <a:xfrm>
              <a:off x="7653130" y="-23457"/>
              <a:ext cx="3449375" cy="2123658"/>
            </a:xfrm>
            <a:prstGeom prst="parallelogram">
              <a:avLst>
                <a:gd name="adj" fmla="val 61418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43EB743-E134-4EDA-9625-341DB1FCC194}"/>
              </a:ext>
            </a:extLst>
          </p:cNvPr>
          <p:cNvSpPr/>
          <p:nvPr/>
        </p:nvSpPr>
        <p:spPr>
          <a:xfrm>
            <a:off x="5044178" y="4418924"/>
            <a:ext cx="3252069" cy="1968145"/>
          </a:xfrm>
          <a:prstGeom prst="parallelogram">
            <a:avLst>
              <a:gd name="adj" fmla="val 625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B9A1417-9D3B-4159-B8BC-43A919540429}"/>
              </a:ext>
            </a:extLst>
          </p:cNvPr>
          <p:cNvSpPr/>
          <p:nvPr/>
        </p:nvSpPr>
        <p:spPr>
          <a:xfrm>
            <a:off x="3596783" y="6615381"/>
            <a:ext cx="3252069" cy="1968145"/>
          </a:xfrm>
          <a:prstGeom prst="parallelogram">
            <a:avLst>
              <a:gd name="adj" fmla="val 62500"/>
            </a:avLst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43D4D2-E56D-4FB0-B473-C61AB1B8A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1078236"/>
            <a:ext cx="4559648" cy="2123658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FDEAAA87-A047-404F-90DD-884073C8EC8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51" y="3272776"/>
            <a:ext cx="2553632" cy="1520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03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4010" y="169514"/>
            <a:ext cx="11232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 Why a gender index in Africa?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627D56E-E874-CF3F-E5B7-3A25B5E6D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595161"/>
              </p:ext>
            </p:extLst>
          </p:nvPr>
        </p:nvGraphicFramePr>
        <p:xfrm>
          <a:off x="479777" y="1072484"/>
          <a:ext cx="11232445" cy="55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87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 AGI as a </a:t>
            </a:r>
            <a:r>
              <a:rPr lang="fr-FR" sz="4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fr-FR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4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fr-FR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b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 and SIGI </a:t>
            </a:r>
            <a:r>
              <a:rPr lang="fr-FR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fr-F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sides</a:t>
            </a:r>
            <a:r>
              <a:rPr lang="fr-F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fr-FR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fr-F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lang="fr-FR" sz="3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53562" y="6432148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B6738B-73F2-425E-B787-ACD9A19A7BE1}" type="slidenum">
              <a:rPr lang="en-GB" smtClean="0"/>
              <a:pPr/>
              <a:t>5</a:t>
            </a:fld>
            <a:endParaRPr lang="fr-FR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73" y="1491668"/>
            <a:ext cx="4674196" cy="51078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40027" y="4268252"/>
            <a:ext cx="432000" cy="288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371774" y="4196252"/>
            <a:ext cx="270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latin typeface="Candara" panose="020E0502030303020204" pitchFamily="34" charset="0"/>
              </a:rPr>
              <a:t>Laws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371774" y="5029476"/>
            <a:ext cx="270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latin typeface="Candara" panose="020E0502030303020204" pitchFamily="34" charset="0"/>
              </a:rPr>
              <a:t>Social </a:t>
            </a:r>
            <a:r>
              <a:rPr lang="fr-FR" sz="2400" dirty="0" err="1">
                <a:latin typeface="Candara" panose="020E0502030303020204" pitchFamily="34" charset="0"/>
              </a:rPr>
              <a:t>norms</a:t>
            </a: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71774" y="5862700"/>
            <a:ext cx="270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latin typeface="Candara" panose="020E0502030303020204" pitchFamily="34" charset="0"/>
              </a:rPr>
              <a:t>Practices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634184" y="5101476"/>
            <a:ext cx="432000" cy="288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ight Arrow 13"/>
          <p:cNvSpPr/>
          <p:nvPr/>
        </p:nvSpPr>
        <p:spPr>
          <a:xfrm>
            <a:off x="2634184" y="5934700"/>
            <a:ext cx="432000" cy="288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2" t="61554"/>
          <a:stretch/>
        </p:blipFill>
        <p:spPr>
          <a:xfrm>
            <a:off x="567580" y="4870516"/>
            <a:ext cx="1575425" cy="7499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65018" y="3740727"/>
            <a:ext cx="5400000" cy="0"/>
          </a:xfrm>
          <a:prstGeom prst="line">
            <a:avLst/>
          </a:prstGeom>
          <a:ln w="158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C164A68-956C-4279-9338-4FF0EEED9718}"/>
              </a:ext>
            </a:extLst>
          </p:cNvPr>
          <p:cNvSpPr/>
          <p:nvPr/>
        </p:nvSpPr>
        <p:spPr>
          <a:xfrm>
            <a:off x="567580" y="1946026"/>
            <a:ext cx="1575425" cy="749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ndara" panose="020E0502030303020204" pitchFamily="34" charset="0"/>
              </a:rPr>
              <a:t>AGI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634184" y="2178580"/>
            <a:ext cx="432000" cy="288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3371774" y="2102147"/>
            <a:ext cx="2700000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err="1">
                <a:latin typeface="Candara" panose="020E0502030303020204" pitchFamily="34" charset="0"/>
              </a:rPr>
              <a:t>Results</a:t>
            </a: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F6C14-D7CC-49FC-88A7-243576A55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42" y="236305"/>
            <a:ext cx="10976034" cy="7166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n-lt"/>
              </a:rPr>
              <a:t>1.3. Structure and composition</a:t>
            </a:r>
            <a:r>
              <a:rPr lang="fr-FR" sz="36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F1A95-D033-4C1B-9F08-7BDF6FC95D76}"/>
              </a:ext>
            </a:extLst>
          </p:cNvPr>
          <p:cNvSpPr/>
          <p:nvPr/>
        </p:nvSpPr>
        <p:spPr>
          <a:xfrm>
            <a:off x="4630482" y="2699171"/>
            <a:ext cx="3354504" cy="10926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ECONOMIC</a:t>
            </a:r>
          </a:p>
          <a:p>
            <a:pPr algn="ctr"/>
            <a:r>
              <a:rPr lang="en-GB" dirty="0"/>
              <a:t>“Equality in economic opportunities</a:t>
            </a:r>
            <a:r>
              <a:rPr lang="en-GB" b="1" dirty="0"/>
              <a:t>”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64A68-956C-4279-9338-4FF0EEED9718}"/>
              </a:ext>
            </a:extLst>
          </p:cNvPr>
          <p:cNvSpPr/>
          <p:nvPr/>
        </p:nvSpPr>
        <p:spPr>
          <a:xfrm>
            <a:off x="4577853" y="1187461"/>
            <a:ext cx="3401962" cy="11146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Africa </a:t>
            </a:r>
          </a:p>
          <a:p>
            <a:pPr algn="ctr"/>
            <a:r>
              <a:rPr lang="en-GB" sz="3200" b="1" dirty="0"/>
              <a:t>Gender Index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D18E0-A9D5-41B3-B059-9CF54A382527}"/>
              </a:ext>
            </a:extLst>
          </p:cNvPr>
          <p:cNvSpPr/>
          <p:nvPr/>
        </p:nvSpPr>
        <p:spPr>
          <a:xfrm>
            <a:off x="590687" y="1187462"/>
            <a:ext cx="3137619" cy="9339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SOCIAL</a:t>
            </a:r>
          </a:p>
          <a:p>
            <a:pPr algn="ctr"/>
            <a:r>
              <a:rPr lang="en-GB" dirty="0"/>
              <a:t>“Equality in social development”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FABA5-6D06-4DC8-B26E-CB01CFF4EB2A}"/>
              </a:ext>
            </a:extLst>
          </p:cNvPr>
          <p:cNvSpPr/>
          <p:nvPr/>
        </p:nvSpPr>
        <p:spPr>
          <a:xfrm>
            <a:off x="8819359" y="1187461"/>
            <a:ext cx="2950589" cy="17660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cap="all" dirty="0"/>
              <a:t>Empowerment and representation</a:t>
            </a:r>
          </a:p>
          <a:p>
            <a:pPr algn="ctr"/>
            <a:r>
              <a:rPr lang="en-GB" dirty="0"/>
              <a:t>“Equality in empowerment and representation”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BC548-02CB-40F0-902B-248B32A18A8C}"/>
              </a:ext>
            </a:extLst>
          </p:cNvPr>
          <p:cNvSpPr/>
          <p:nvPr/>
        </p:nvSpPr>
        <p:spPr>
          <a:xfrm>
            <a:off x="8819357" y="2953499"/>
            <a:ext cx="2950591" cy="30143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Cabinet of ministers</a:t>
            </a:r>
          </a:p>
          <a:p>
            <a:pPr marL="457200" lvl="0" indent="-4572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Members of Parliament</a:t>
            </a:r>
          </a:p>
          <a:p>
            <a:pPr marL="457200" lvl="0" indent="-4572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Managers, professionals &amp; technicians</a:t>
            </a:r>
          </a:p>
          <a:p>
            <a:pPr marL="457200" lvl="0" indent="-4572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Asset ownership</a:t>
            </a:r>
          </a:p>
          <a:p>
            <a:pPr marL="457200" lvl="0" indent="-4572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Top managers of firms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44A25-35E4-4F59-8A3F-B73E57D06499}"/>
              </a:ext>
            </a:extLst>
          </p:cNvPr>
          <p:cNvSpPr/>
          <p:nvPr/>
        </p:nvSpPr>
        <p:spPr>
          <a:xfrm>
            <a:off x="595701" y="2036848"/>
            <a:ext cx="3131662" cy="31512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Education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Primary completion rate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Lower secondary completion rate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/>
              <a:t>Upper secondary completion rate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Tertiary graduation rate</a:t>
            </a: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Tertiary graduation in STEM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/>
              <a:t>Youth literacy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FA94D-CEFD-4A11-919D-5D63E1E808A2}"/>
              </a:ext>
            </a:extLst>
          </p:cNvPr>
          <p:cNvSpPr/>
          <p:nvPr/>
        </p:nvSpPr>
        <p:spPr>
          <a:xfrm>
            <a:off x="590687" y="5188082"/>
            <a:ext cx="3118827" cy="14497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Health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Youth HIV prevalence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Under-5 stunting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Life expectancy at birth</a:t>
            </a:r>
            <a:endParaRPr lang="en-US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D0558-8BF2-4B3B-9A3D-D501381D5372}"/>
              </a:ext>
            </a:extLst>
          </p:cNvPr>
          <p:cNvSpPr/>
          <p:nvPr/>
        </p:nvSpPr>
        <p:spPr>
          <a:xfrm>
            <a:off x="4635653" y="3787558"/>
            <a:ext cx="3344162" cy="27631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Labour force participation rate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Employees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Vulnerable employment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Youth unemployment rate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Wages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Access to credit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Participation in business</a:t>
            </a:r>
          </a:p>
        </p:txBody>
      </p: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8A067B97-7219-49FE-87CE-1C30BB117CB9}"/>
              </a:ext>
            </a:extLst>
          </p:cNvPr>
          <p:cNvCxnSpPr>
            <a:stCxn id="4" idx="1"/>
          </p:cNvCxnSpPr>
          <p:nvPr/>
        </p:nvCxnSpPr>
        <p:spPr>
          <a:xfrm flipH="1">
            <a:off x="3983409" y="1744784"/>
            <a:ext cx="594444" cy="1932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E1781D1D-3B45-4633-A188-C11C83368202}"/>
              </a:ext>
            </a:extLst>
          </p:cNvPr>
          <p:cNvCxnSpPr/>
          <p:nvPr/>
        </p:nvCxnSpPr>
        <p:spPr>
          <a:xfrm>
            <a:off x="3983407" y="1187461"/>
            <a:ext cx="0" cy="124595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14518CDE-6239-4F54-B49A-7DD8C65CDE0C}"/>
              </a:ext>
            </a:extLst>
          </p:cNvPr>
          <p:cNvCxnSpPr/>
          <p:nvPr/>
        </p:nvCxnSpPr>
        <p:spPr>
          <a:xfrm flipH="1">
            <a:off x="7979815" y="2121367"/>
            <a:ext cx="589273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3">
            <a:extLst>
              <a:ext uri="{FF2B5EF4-FFF2-40B4-BE49-F238E27FC236}">
                <a16:creationId xmlns:a16="http://schemas.microsoft.com/office/drawing/2014/main" id="{F5F384A6-CCAD-4038-8A85-DE2576B744D4}"/>
              </a:ext>
            </a:extLst>
          </p:cNvPr>
          <p:cNvCxnSpPr/>
          <p:nvPr/>
        </p:nvCxnSpPr>
        <p:spPr>
          <a:xfrm flipH="1">
            <a:off x="8569087" y="1218163"/>
            <a:ext cx="5958" cy="24612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90EBAE42-7EC5-4BA5-B369-2E401EA14C2D}"/>
              </a:ext>
            </a:extLst>
          </p:cNvPr>
          <p:cNvCxnSpPr>
            <a:cxnSpLocks/>
          </p:cNvCxnSpPr>
          <p:nvPr/>
        </p:nvCxnSpPr>
        <p:spPr>
          <a:xfrm>
            <a:off x="6196641" y="2230497"/>
            <a:ext cx="0" cy="405829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4">
            <a:extLst>
              <a:ext uri="{FF2B5EF4-FFF2-40B4-BE49-F238E27FC236}">
                <a16:creationId xmlns:a16="http://schemas.microsoft.com/office/drawing/2014/main" id="{D1C44F8C-49C3-4569-8643-6158644835F1}"/>
              </a:ext>
            </a:extLst>
          </p:cNvPr>
          <p:cNvCxnSpPr>
            <a:cxnSpLocks/>
          </p:cNvCxnSpPr>
          <p:nvPr/>
        </p:nvCxnSpPr>
        <p:spPr>
          <a:xfrm>
            <a:off x="6443221" y="1334350"/>
            <a:ext cx="15256" cy="20593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4B261649-42BF-451A-B62C-5F3D45687932}"/>
              </a:ext>
            </a:extLst>
          </p:cNvPr>
          <p:cNvCxnSpPr>
            <a:cxnSpLocks/>
          </p:cNvCxnSpPr>
          <p:nvPr/>
        </p:nvCxnSpPr>
        <p:spPr>
          <a:xfrm>
            <a:off x="6595621" y="1486750"/>
            <a:ext cx="15256" cy="20593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1B1D696-0F64-746E-5723-272948346460}"/>
              </a:ext>
            </a:extLst>
          </p:cNvPr>
          <p:cNvSpPr/>
          <p:nvPr/>
        </p:nvSpPr>
        <p:spPr>
          <a:xfrm>
            <a:off x="594953" y="1187462"/>
            <a:ext cx="3137619" cy="9339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SOCIAL</a:t>
            </a:r>
          </a:p>
          <a:p>
            <a:pPr algn="ctr"/>
            <a:r>
              <a:rPr lang="en-GB" dirty="0"/>
              <a:t>“Equality in social development”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A4E571-7CED-C60B-F064-7D9758C75D47}"/>
              </a:ext>
            </a:extLst>
          </p:cNvPr>
          <p:cNvSpPr/>
          <p:nvPr/>
        </p:nvSpPr>
        <p:spPr>
          <a:xfrm>
            <a:off x="599967" y="2036848"/>
            <a:ext cx="3131662" cy="31512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Education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Primary completion rate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Lower secondary completion rate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/>
              <a:t>Upper secondary completion rate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Tertiary graduation rate</a:t>
            </a: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</a:rPr>
              <a:t>Tertiary graduation in STEM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/>
              <a:t>Youth literacy rate</a:t>
            </a:r>
          </a:p>
        </p:txBody>
      </p:sp>
    </p:spTree>
    <p:extLst>
      <p:ext uri="{BB962C8B-B14F-4D97-AF65-F5344CB8AC3E}">
        <p14:creationId xmlns:p14="http://schemas.microsoft.com/office/powerpoint/2010/main" val="423475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ICT Indicators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06ADB15-3560-C287-23DB-F08F037E2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027626"/>
              </p:ext>
            </p:extLst>
          </p:nvPr>
        </p:nvGraphicFramePr>
        <p:xfrm>
          <a:off x="905513" y="974716"/>
          <a:ext cx="9720073" cy="51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5190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Environment and Climate Indicators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627E2BA3-8037-77C0-3D51-9C2A7453AF66}"/>
              </a:ext>
            </a:extLst>
          </p:cNvPr>
          <p:cNvGraphicFramePr>
            <a:graphicFrameLocks/>
          </p:cNvGraphicFramePr>
          <p:nvPr/>
        </p:nvGraphicFramePr>
        <p:xfrm>
          <a:off x="1024128" y="1561672"/>
          <a:ext cx="9720073" cy="434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3157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60049B1-6D39-4B00-A3B6-F73DC8EE32BD}"/>
              </a:ext>
            </a:extLst>
          </p:cNvPr>
          <p:cNvSpPr/>
          <p:nvPr/>
        </p:nvSpPr>
        <p:spPr>
          <a:xfrm>
            <a:off x="0" y="290945"/>
            <a:ext cx="304800" cy="47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F321-5947-4F50-930C-4DA717108E2D}"/>
              </a:ext>
            </a:extLst>
          </p:cNvPr>
          <p:cNvSpPr txBox="1"/>
          <p:nvPr/>
        </p:nvSpPr>
        <p:spPr>
          <a:xfrm>
            <a:off x="623454" y="290944"/>
            <a:ext cx="9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Women-specific indicators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3">
            <a:extLst>
              <a:ext uri="{FF2B5EF4-FFF2-40B4-BE49-F238E27FC236}">
                <a16:creationId xmlns:a16="http://schemas.microsoft.com/office/drawing/2014/main" id="{D1E7C96F-CBF9-448E-8B17-7A7C7E4C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7"/>
          <a:stretch/>
        </p:blipFill>
        <p:spPr>
          <a:xfrm>
            <a:off x="270502" y="6132344"/>
            <a:ext cx="1270022" cy="61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E9979DC-AE39-4EE4-8A3F-C2BBCB0B44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8" y="6029040"/>
            <a:ext cx="1612900" cy="718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C782C03-CE77-55F3-A192-A25188358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38861"/>
              </p:ext>
            </p:extLst>
          </p:nvPr>
        </p:nvGraphicFramePr>
        <p:xfrm>
          <a:off x="1046240" y="1211231"/>
          <a:ext cx="9720262" cy="443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838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2033</Words>
  <Application>Microsoft Office PowerPoint</Application>
  <PresentationFormat>Widescreen</PresentationFormat>
  <Paragraphs>269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Microsoft YaHei Light</vt:lpstr>
      <vt:lpstr>Arial</vt:lpstr>
      <vt:lpstr>BookAntiqua-Bold</vt:lpstr>
      <vt:lpstr>Calibri</vt:lpstr>
      <vt:lpstr>Calibri Light</vt:lpstr>
      <vt:lpstr>Candara</vt:lpstr>
      <vt:lpstr>Courier New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1.2. AGI as a measure of gender inequality AGI and SIGI measure two sides of the same problem</vt:lpstr>
      <vt:lpstr>1.3. Structure and composition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Availability of gender equality statistics across Africa</vt:lpstr>
      <vt:lpstr>Availability of gender equality statistics across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African women in a time of poly-crisis</vt:lpstr>
      <vt:lpstr>Global economic turbulence and rising food insecurity</vt:lpstr>
      <vt:lpstr>Rising conflict and accelerating climate disruption</vt:lpstr>
      <vt:lpstr>PowerPoint Presentation</vt:lpstr>
      <vt:lpstr>Possible recommendations</vt:lpstr>
      <vt:lpstr>PowerPoint Presentation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Aicha Dosso</dc:creator>
  <cp:lastModifiedBy>Marcus</cp:lastModifiedBy>
  <cp:revision>134</cp:revision>
  <cp:lastPrinted>2022-09-26T11:11:27Z</cp:lastPrinted>
  <dcterms:created xsi:type="dcterms:W3CDTF">2022-09-26T07:40:34Z</dcterms:created>
  <dcterms:modified xsi:type="dcterms:W3CDTF">2023-11-08T15:08:58Z</dcterms:modified>
</cp:coreProperties>
</file>