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5"/>
  </p:notesMasterIdLst>
  <p:sldIdLst>
    <p:sldId id="306" r:id="rId3"/>
    <p:sldId id="334" r:id="rId4"/>
    <p:sldId id="341" r:id="rId5"/>
    <p:sldId id="339" r:id="rId6"/>
    <p:sldId id="361" r:id="rId7"/>
    <p:sldId id="362" r:id="rId8"/>
    <p:sldId id="363" r:id="rId9"/>
    <p:sldId id="355" r:id="rId10"/>
    <p:sldId id="360" r:id="rId11"/>
    <p:sldId id="352" r:id="rId12"/>
    <p:sldId id="364"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0" d="100"/>
          <a:sy n="80"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251E2-EF82-4092-85C7-A4869E03EBA1}"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AFE0B-5EB1-40E4-891F-AC959CCB3F1B}" type="slidenum">
              <a:rPr lang="en-US" smtClean="0"/>
              <a:t>‹#›</a:t>
            </a:fld>
            <a:endParaRPr lang="en-US"/>
          </a:p>
        </p:txBody>
      </p:sp>
    </p:spTree>
    <p:extLst>
      <p:ext uri="{BB962C8B-B14F-4D97-AF65-F5344CB8AC3E}">
        <p14:creationId xmlns:p14="http://schemas.microsoft.com/office/powerpoint/2010/main" val="3536877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3845-F71F-2BBE-68F0-3F399350F1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31ADF9-1864-65E7-A180-E70074D768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F262C27-BA26-44A2-237A-333EF00D3778}"/>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C6CC8711-60B3-2ABF-C548-4DBAF001E2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B6C7A6-04D5-AD8F-E747-FA8CDDC13F0A}"/>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313911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3F86A-463E-0ED4-8E0F-48D4566F17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6FC2E3-C480-8627-B2F0-053CDA3DBE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CB3CBC-0CDB-5CB4-E8CE-E5410268FE00}"/>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3F040ACA-B6EE-9453-B704-9DDC372208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3EF0E5-1EA7-46F0-24A1-B3961C764F4B}"/>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947768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72990D-3484-B3FE-71B2-B7D8AB5490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A79071-830B-CE31-DB6A-6C93B98D5C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3F480B-10EE-B444-4C22-0D79626C1C7C}"/>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66882423-5725-ACB4-DB92-BE3506111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B033F-5C44-38A3-943D-D4DDCC25B62C}"/>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217890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12192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510300" y="2334218"/>
            <a:ext cx="1117140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711901" y="5222368"/>
            <a:ext cx="2638951" cy="1250433"/>
          </a:xfrm>
          <a:prstGeom prst="rect">
            <a:avLst/>
          </a:prstGeom>
        </p:spPr>
      </p:pic>
      <p:pic>
        <p:nvPicPr>
          <p:cNvPr id="10" name="Picture 9">
            <a:extLst>
              <a:ext uri="{FF2B5EF4-FFF2-40B4-BE49-F238E27FC236}">
                <a16:creationId xmlns:a16="http://schemas.microsoft.com/office/drawing/2014/main" id="{6492DEB6-C0F2-8C48-A6E7-B6D175F0CD8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0300" y="433949"/>
            <a:ext cx="4275764" cy="507747"/>
          </a:xfrm>
          <a:prstGeom prst="rect">
            <a:avLst/>
          </a:prstGeom>
        </p:spPr>
      </p:pic>
    </p:spTree>
    <p:extLst>
      <p:ext uri="{BB962C8B-B14F-4D97-AF65-F5344CB8AC3E}">
        <p14:creationId xmlns:p14="http://schemas.microsoft.com/office/powerpoint/2010/main" val="784460055"/>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1200" y="1825625"/>
            <a:ext cx="11289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4"/>
            <a:ext cx="12192000" cy="365127"/>
          </a:xfrm>
          <a:prstGeom prst="rect">
            <a:avLst/>
          </a:prstGeom>
        </p:spPr>
      </p:pic>
    </p:spTree>
    <p:extLst>
      <p:ext uri="{BB962C8B-B14F-4D97-AF65-F5344CB8AC3E}">
        <p14:creationId xmlns:p14="http://schemas.microsoft.com/office/powerpoint/2010/main" val="3614374033"/>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12192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4201132" y="277232"/>
            <a:ext cx="3789737" cy="1795718"/>
          </a:xfrm>
          <a:prstGeom prst="rect">
            <a:avLst/>
          </a:prstGeom>
        </p:spPr>
      </p:pic>
    </p:spTree>
    <p:extLst>
      <p:ext uri="{BB962C8B-B14F-4D97-AF65-F5344CB8AC3E}">
        <p14:creationId xmlns:p14="http://schemas.microsoft.com/office/powerpoint/2010/main" val="166232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32365" y="1592268"/>
            <a:ext cx="10545235" cy="1845205"/>
          </a:xfrm>
        </p:spPr>
        <p:txBody>
          <a:bodyPr lIns="0" rIns="0" anchor="b" anchorCtr="0">
            <a:normAutofit/>
          </a:bodyPr>
          <a:lstStyle>
            <a:lvl1pPr>
              <a:defRPr sz="4000" b="0" i="0">
                <a:latin typeface="Arial"/>
                <a:cs typeface="Arial"/>
              </a:defRPr>
            </a:lvl1pPr>
          </a:lstStyle>
          <a:p>
            <a:r>
              <a:rPr lang="fr-FR" noProof="0"/>
              <a:t>Modifiez le style du titre</a:t>
            </a:r>
            <a:endParaRPr lang="en-GB" noProof="0" dirty="0"/>
          </a:p>
        </p:txBody>
      </p:sp>
      <p:sp>
        <p:nvSpPr>
          <p:cNvPr id="3" name="Sous-titre 2"/>
          <p:cNvSpPr>
            <a:spLocks noGrp="1"/>
          </p:cNvSpPr>
          <p:nvPr>
            <p:ph type="subTitle" idx="1"/>
          </p:nvPr>
        </p:nvSpPr>
        <p:spPr>
          <a:xfrm>
            <a:off x="732365" y="4299858"/>
            <a:ext cx="10545235" cy="1338942"/>
          </a:xfrm>
        </p:spPr>
        <p:txBody>
          <a:bodyPr lIns="0" rIns="0" anchor="b" anchorCtr="0">
            <a:normAutofit/>
          </a:bodyPr>
          <a:lstStyle>
            <a:lvl1pPr marL="0" indent="0" algn="l">
              <a:buNone/>
              <a:defRPr sz="2600" i="1">
                <a:solidFill>
                  <a:srgbClr val="666666"/>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a:t>Modifier le style des sous-titres du masque</a:t>
            </a:r>
            <a:endParaRPr lang="en-GB" noProof="0"/>
          </a:p>
        </p:txBody>
      </p:sp>
      <p:sp>
        <p:nvSpPr>
          <p:cNvPr id="6" name="Espace réservé du numéro de diapositive 5"/>
          <p:cNvSpPr>
            <a:spLocks noGrp="1"/>
          </p:cNvSpPr>
          <p:nvPr>
            <p:ph type="sldNum" sz="quarter" idx="12"/>
          </p:nvPr>
        </p:nvSpPr>
        <p:spPr/>
        <p:txBody>
          <a:bodyPr lIns="0" rIns="0"/>
          <a:lstStyle>
            <a:lvl1pPr>
              <a:defRPr>
                <a:latin typeface="Arial"/>
                <a:cs typeface="Arial"/>
              </a:defRPr>
            </a:lvl1pPr>
          </a:lstStyle>
          <a:p>
            <a:fld id="{520594B9-611C-4C64-83DD-C01CE8126B6C}" type="slidenum">
              <a:rPr lang="fr-FR" smtClean="0"/>
              <a:t>‹#›</a:t>
            </a:fld>
            <a:endParaRPr lang="fr-FR"/>
          </a:p>
        </p:txBody>
      </p:sp>
      <p:sp>
        <p:nvSpPr>
          <p:cNvPr id="10" name="Rectangle 9"/>
          <p:cNvSpPr/>
          <p:nvPr/>
        </p:nvSpPr>
        <p:spPr>
          <a:xfrm>
            <a:off x="0" y="-60966"/>
            <a:ext cx="12192000" cy="34718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latin typeface="Arial"/>
              <a:cs typeface="Arial"/>
            </a:endParaRPr>
          </a:p>
        </p:txBody>
      </p:sp>
      <p:sp>
        <p:nvSpPr>
          <p:cNvPr id="11" name="Rectangle 10"/>
          <p:cNvSpPr/>
          <p:nvPr/>
        </p:nvSpPr>
        <p:spPr>
          <a:xfrm>
            <a:off x="9595559" y="5842001"/>
            <a:ext cx="2596444" cy="1016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latin typeface="Arial"/>
              <a:cs typeface="Arial"/>
            </a:endParaRPr>
          </a:p>
        </p:txBody>
      </p:sp>
      <p:sp>
        <p:nvSpPr>
          <p:cNvPr id="12" name="Rectangle 11"/>
          <p:cNvSpPr/>
          <p:nvPr/>
        </p:nvSpPr>
        <p:spPr>
          <a:xfrm>
            <a:off x="3636958" y="5870907"/>
            <a:ext cx="6208888" cy="8505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latin typeface="Arial"/>
              <a:cs typeface="Arial"/>
            </a:endParaRPr>
          </a:p>
        </p:txBody>
      </p:sp>
      <p:grpSp>
        <p:nvGrpSpPr>
          <p:cNvPr id="24" name="Grouper 23"/>
          <p:cNvGrpSpPr/>
          <p:nvPr/>
        </p:nvGrpSpPr>
        <p:grpSpPr>
          <a:xfrm>
            <a:off x="3" y="1266096"/>
            <a:ext cx="12191999" cy="166464"/>
            <a:chOff x="0" y="-9136"/>
            <a:chExt cx="9143999" cy="166464"/>
          </a:xfrm>
        </p:grpSpPr>
        <p:sp>
          <p:nvSpPr>
            <p:cNvPr id="25" name="Rectangle 45"/>
            <p:cNvSpPr>
              <a:spLocks noChangeArrowheads="1"/>
            </p:cNvSpPr>
            <p:nvPr/>
          </p:nvSpPr>
          <p:spPr bwMode="auto">
            <a:xfrm>
              <a:off x="549274" y="-9136"/>
              <a:ext cx="8594725" cy="166464"/>
            </a:xfrm>
            <a:prstGeom prst="rect">
              <a:avLst/>
            </a:prstGeom>
            <a:solidFill>
              <a:schemeClr val="accent1"/>
            </a:solidFill>
            <a:ln>
              <a:noFill/>
            </a:ln>
          </p:spPr>
          <p:txBody>
            <a:bodyPr wrap="none" anchor="ctr"/>
            <a:lstStyle/>
            <a:p>
              <a:pPr defTabSz="457200" eaLnBrk="0" hangingPunct="0"/>
              <a:r>
                <a:rPr lang="en-GB" sz="3600">
                  <a:solidFill>
                    <a:srgbClr val="FFFFFF"/>
                  </a:solidFill>
                  <a:latin typeface="Arial"/>
                  <a:cs typeface="Arial"/>
                </a:rPr>
                <a:t> </a:t>
              </a:r>
            </a:p>
          </p:txBody>
        </p:sp>
        <p:sp>
          <p:nvSpPr>
            <p:cNvPr id="26" name="Rectangle 45"/>
            <p:cNvSpPr>
              <a:spLocks noChangeArrowheads="1"/>
            </p:cNvSpPr>
            <p:nvPr/>
          </p:nvSpPr>
          <p:spPr bwMode="auto">
            <a:xfrm>
              <a:off x="0" y="-9136"/>
              <a:ext cx="1161344" cy="166464"/>
            </a:xfrm>
            <a:prstGeom prst="rect">
              <a:avLst/>
            </a:prstGeom>
            <a:solidFill>
              <a:schemeClr val="accent5"/>
            </a:solidFill>
            <a:ln>
              <a:noFill/>
            </a:ln>
          </p:spPr>
          <p:txBody>
            <a:bodyPr wrap="none" anchor="ctr"/>
            <a:lstStyle/>
            <a:p>
              <a:pPr defTabSz="457200" eaLnBrk="0" hangingPunct="0"/>
              <a:r>
                <a:rPr lang="en-GB" sz="3600">
                  <a:solidFill>
                    <a:srgbClr val="FFFFFF"/>
                  </a:solidFill>
                  <a:latin typeface="Arial"/>
                  <a:cs typeface="Arial"/>
                </a:rPr>
                <a:t> </a:t>
              </a:r>
            </a:p>
          </p:txBody>
        </p:sp>
        <p:sp>
          <p:nvSpPr>
            <p:cNvPr id="27" name="Rectangle 26"/>
            <p:cNvSpPr/>
            <p:nvPr/>
          </p:nvSpPr>
          <p:spPr bwMode="auto">
            <a:xfrm>
              <a:off x="549275" y="-9136"/>
              <a:ext cx="612068" cy="16646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GB" sz="3600">
                <a:solidFill>
                  <a:prstClr val="white"/>
                </a:solidFill>
                <a:latin typeface="Arial"/>
                <a:cs typeface="Arial"/>
              </a:endParaRPr>
            </a:p>
          </p:txBody>
        </p:sp>
      </p:grpSp>
      <p:pic>
        <p:nvPicPr>
          <p:cNvPr id="21" name="Image 20" descr="AfDB_logo_300.png"/>
          <p:cNvPicPr>
            <a:picLocks noChangeAspect="1"/>
          </p:cNvPicPr>
          <p:nvPr/>
        </p:nvPicPr>
        <p:blipFill>
          <a:blip r:embed="rId2"/>
          <a:stretch>
            <a:fillRect/>
          </a:stretch>
        </p:blipFill>
        <p:spPr>
          <a:xfrm>
            <a:off x="679453" y="147956"/>
            <a:ext cx="4128291" cy="827405"/>
          </a:xfrm>
          <a:prstGeom prst="rect">
            <a:avLst/>
          </a:prstGeom>
        </p:spPr>
      </p:pic>
      <p:pic>
        <p:nvPicPr>
          <p:cNvPr id="5" name="Image 4">
            <a:extLst>
              <a:ext uri="{FF2B5EF4-FFF2-40B4-BE49-F238E27FC236}">
                <a16:creationId xmlns:a16="http://schemas.microsoft.com/office/drawing/2014/main" id="{21F17DA4-94BB-4591-90BF-CC529172E55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32320" y="94307"/>
            <a:ext cx="4380227" cy="1012081"/>
          </a:xfrm>
          <a:prstGeom prst="rect">
            <a:avLst/>
          </a:prstGeom>
        </p:spPr>
      </p:pic>
    </p:spTree>
    <p:extLst>
      <p:ext uri="{BB962C8B-B14F-4D97-AF65-F5344CB8AC3E}">
        <p14:creationId xmlns:p14="http://schemas.microsoft.com/office/powerpoint/2010/main" val="3260944985"/>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ew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b="0" cap="all"/>
            </a:lvl1pPr>
          </a:lstStyle>
          <a:p>
            <a:r>
              <a:rPr lang="en-GB" noProof="0" dirty="0"/>
              <a:t>Section header</a:t>
            </a:r>
          </a:p>
        </p:txBody>
      </p:sp>
      <p:sp>
        <p:nvSpPr>
          <p:cNvPr id="6" name="Espace réservé du numéro de diapositive 5"/>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362585124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a:t>Modifiez le style du titre</a:t>
            </a:r>
            <a:endParaRPr lang="en-GB" noProof="0"/>
          </a:p>
        </p:txBody>
      </p:sp>
      <p:sp>
        <p:nvSpPr>
          <p:cNvPr id="3" name="Espace réservé du contenu 2"/>
          <p:cNvSpPr>
            <a:spLocks noGrp="1"/>
          </p:cNvSpPr>
          <p:nvPr>
            <p:ph idx="1"/>
          </p:nvPr>
        </p:nvSpPr>
        <p:spPr/>
        <p:txBody>
          <a:bodyPr/>
          <a:lstStyle>
            <a:lvl1pPr>
              <a:defRPr>
                <a:solidFill>
                  <a:srgbClr val="404040"/>
                </a:solidFill>
              </a:defRPr>
            </a:lvl1pPr>
            <a:lvl2pPr>
              <a:defRPr b="0">
                <a:solidFill>
                  <a:schemeClr val="accent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a:p>
        </p:txBody>
      </p:sp>
      <p:sp>
        <p:nvSpPr>
          <p:cNvPr id="6" name="Espace réservé du numéro de diapositive 5"/>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171846643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a:t>Modifiez le style du titre</a:t>
            </a:r>
            <a:endParaRPr lang="en-GB" noProof="0"/>
          </a:p>
        </p:txBody>
      </p:sp>
      <p:sp>
        <p:nvSpPr>
          <p:cNvPr id="3" name="Espace réservé du contenu 2"/>
          <p:cNvSpPr>
            <a:spLocks noGrp="1"/>
          </p:cNvSpPr>
          <p:nvPr>
            <p:ph sz="half" idx="1"/>
          </p:nvPr>
        </p:nvSpPr>
        <p:spPr>
          <a:xfrm>
            <a:off x="721783" y="1600205"/>
            <a:ext cx="542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dirty="0"/>
          </a:p>
        </p:txBody>
      </p:sp>
      <p:sp>
        <p:nvSpPr>
          <p:cNvPr id="4" name="Espace réservé du contenu 3"/>
          <p:cNvSpPr>
            <a:spLocks noGrp="1"/>
          </p:cNvSpPr>
          <p:nvPr>
            <p:ph sz="half" idx="2"/>
          </p:nvPr>
        </p:nvSpPr>
        <p:spPr>
          <a:xfrm>
            <a:off x="6355643" y="1600205"/>
            <a:ext cx="542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dirty="0"/>
          </a:p>
        </p:txBody>
      </p:sp>
      <p:sp>
        <p:nvSpPr>
          <p:cNvPr id="7" name="Espace réservé du numéro de diapositive 6"/>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328165481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2 columns with header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noProof="0"/>
              <a:t>Modifiez le style du titre</a:t>
            </a:r>
            <a:endParaRPr lang="en-GB" noProof="0"/>
          </a:p>
        </p:txBody>
      </p:sp>
      <p:sp>
        <p:nvSpPr>
          <p:cNvPr id="3" name="Espace réservé du texte 2"/>
          <p:cNvSpPr>
            <a:spLocks noGrp="1"/>
          </p:cNvSpPr>
          <p:nvPr>
            <p:ph type="body" idx="1"/>
          </p:nvPr>
        </p:nvSpPr>
        <p:spPr>
          <a:xfrm>
            <a:off x="733783"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noProof="0"/>
              <a:t>Modifier les styles du texte du masque</a:t>
            </a:r>
          </a:p>
        </p:txBody>
      </p:sp>
      <p:sp>
        <p:nvSpPr>
          <p:cNvPr id="4" name="Espace réservé du contenu 3"/>
          <p:cNvSpPr>
            <a:spLocks noGrp="1"/>
          </p:cNvSpPr>
          <p:nvPr>
            <p:ph sz="half" idx="2"/>
          </p:nvPr>
        </p:nvSpPr>
        <p:spPr>
          <a:xfrm>
            <a:off x="73378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dirty="0"/>
          </a:p>
        </p:txBody>
      </p:sp>
      <p:sp>
        <p:nvSpPr>
          <p:cNvPr id="5" name="Espace réservé du texte 4"/>
          <p:cNvSpPr>
            <a:spLocks noGrp="1"/>
          </p:cNvSpPr>
          <p:nvPr>
            <p:ph type="body" sz="quarter" idx="3"/>
          </p:nvPr>
        </p:nvSpPr>
        <p:spPr>
          <a:xfrm>
            <a:off x="631755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noProof="0"/>
              <a:t>Modifier les styles du texte du masque</a:t>
            </a:r>
          </a:p>
        </p:txBody>
      </p:sp>
      <p:sp>
        <p:nvSpPr>
          <p:cNvPr id="6" name="Espace réservé du contenu 5"/>
          <p:cNvSpPr>
            <a:spLocks noGrp="1"/>
          </p:cNvSpPr>
          <p:nvPr>
            <p:ph sz="quarter" idx="4"/>
          </p:nvPr>
        </p:nvSpPr>
        <p:spPr>
          <a:xfrm>
            <a:off x="631755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a:p>
        </p:txBody>
      </p:sp>
      <p:sp>
        <p:nvSpPr>
          <p:cNvPr id="9" name="Espace réservé du numéro de diapositive 8"/>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252000712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E4E7-35E9-F059-7D72-C008ED832F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39A384-ECB7-F773-FEF8-07CDCC10B2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6058A-8860-50BC-A84B-9E76CD27EA74}"/>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AA6982A8-04C1-30EB-325B-55CDB66AC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4117E4-62C1-FF1D-3C9C-DD534307363A}"/>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4038514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noProof="0"/>
              <a:t>Modifiez le style du titre</a:t>
            </a:r>
            <a:endParaRPr lang="en-GB" noProof="0"/>
          </a:p>
        </p:txBody>
      </p:sp>
      <p:sp>
        <p:nvSpPr>
          <p:cNvPr id="5" name="Espace réservé du numéro de diapositive 4"/>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108401759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mpty sl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404927233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left caption">
    <p:spTree>
      <p:nvGrpSpPr>
        <p:cNvPr id="1" name=""/>
        <p:cNvGrpSpPr/>
        <p:nvPr/>
      </p:nvGrpSpPr>
      <p:grpSpPr>
        <a:xfrm>
          <a:off x="0" y="0"/>
          <a:ext cx="0" cy="0"/>
          <a:chOff x="0" y="0"/>
          <a:chExt cx="0" cy="0"/>
        </a:xfrm>
      </p:grpSpPr>
      <p:sp>
        <p:nvSpPr>
          <p:cNvPr id="2" name="Titre 1"/>
          <p:cNvSpPr>
            <a:spLocks noGrp="1"/>
          </p:cNvSpPr>
          <p:nvPr>
            <p:ph type="title"/>
          </p:nvPr>
        </p:nvSpPr>
        <p:spPr>
          <a:xfrm>
            <a:off x="732368" y="273050"/>
            <a:ext cx="3888317" cy="1162050"/>
          </a:xfrm>
        </p:spPr>
        <p:txBody>
          <a:bodyPr anchor="b"/>
          <a:lstStyle>
            <a:lvl1pPr algn="l">
              <a:defRPr sz="2000" b="1"/>
            </a:lvl1pPr>
          </a:lstStyle>
          <a:p>
            <a:r>
              <a:rPr lang="fr-FR" noProof="0"/>
              <a:t>Modifiez le style du titre</a:t>
            </a:r>
            <a:endParaRPr lang="en-GB" noProof="0" dirty="0"/>
          </a:p>
        </p:txBody>
      </p:sp>
      <p:sp>
        <p:nvSpPr>
          <p:cNvPr id="3" name="Espace réservé du contenu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noProof="0"/>
              <a:t>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a:p>
        </p:txBody>
      </p:sp>
      <p:sp>
        <p:nvSpPr>
          <p:cNvPr id="4" name="Espace réservé du texte 3"/>
          <p:cNvSpPr>
            <a:spLocks noGrp="1"/>
          </p:cNvSpPr>
          <p:nvPr>
            <p:ph type="body" sz="half" idx="2"/>
          </p:nvPr>
        </p:nvSpPr>
        <p:spPr>
          <a:xfrm>
            <a:off x="732368" y="1435103"/>
            <a:ext cx="388831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noProof="0"/>
              <a:t>Modifier les styles du texte du masque</a:t>
            </a:r>
          </a:p>
        </p:txBody>
      </p:sp>
      <p:sp>
        <p:nvSpPr>
          <p:cNvPr id="7" name="Espace réservé du numéro de diapositive 6"/>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621740410"/>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with caption">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noProof="0"/>
              <a:t>Modifiez le style du titre</a:t>
            </a:r>
            <a:endParaRPr lang="en-GB" noProof="0" dirty="0"/>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noProof="0"/>
              <a:t>Cliquez sur l'icône pour ajouter une image</a:t>
            </a:r>
            <a:endParaRPr lang="en-GB" noProof="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noProof="0"/>
              <a:t>Modifier les styles du texte du masque</a:t>
            </a:r>
          </a:p>
        </p:txBody>
      </p:sp>
      <p:sp>
        <p:nvSpPr>
          <p:cNvPr id="7" name="Espace réservé du numéro de diapositive 6"/>
          <p:cNvSpPr>
            <a:spLocks noGrp="1"/>
          </p:cNvSpPr>
          <p:nvPr>
            <p:ph type="sldNum" sz="quarter" idx="12"/>
          </p:nvPr>
        </p:nvSpPr>
        <p:spPr/>
        <p:txBody>
          <a:bodyPr/>
          <a:lstStyle/>
          <a:p>
            <a:fld id="{520594B9-611C-4C64-83DD-C01CE8126B6C}" type="slidenum">
              <a:rPr lang="fr-FR" smtClean="0"/>
              <a:t>‹#›</a:t>
            </a:fld>
            <a:endParaRPr lang="fr-FR"/>
          </a:p>
        </p:txBody>
      </p:sp>
    </p:spTree>
    <p:extLst>
      <p:ext uri="{BB962C8B-B14F-4D97-AF65-F5344CB8AC3E}">
        <p14:creationId xmlns:p14="http://schemas.microsoft.com/office/powerpoint/2010/main" val="371791606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10" name="Rectangle 9"/>
          <p:cNvSpPr/>
          <p:nvPr/>
        </p:nvSpPr>
        <p:spPr>
          <a:xfrm>
            <a:off x="0" y="-60966"/>
            <a:ext cx="12192000" cy="34718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endParaRPr>
          </a:p>
        </p:txBody>
      </p:sp>
      <p:sp>
        <p:nvSpPr>
          <p:cNvPr id="11" name="Rectangle 10"/>
          <p:cNvSpPr/>
          <p:nvPr/>
        </p:nvSpPr>
        <p:spPr>
          <a:xfrm>
            <a:off x="9731026" y="5808138"/>
            <a:ext cx="2460977" cy="10498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endParaRPr>
          </a:p>
        </p:txBody>
      </p:sp>
      <p:sp>
        <p:nvSpPr>
          <p:cNvPr id="15" name="Titre 1"/>
          <p:cNvSpPr txBox="1">
            <a:spLocks/>
          </p:cNvSpPr>
          <p:nvPr/>
        </p:nvSpPr>
        <p:spPr>
          <a:xfrm>
            <a:off x="679451" y="2964923"/>
            <a:ext cx="10545235" cy="1470025"/>
          </a:xfrm>
          <a:prstGeom prst="rect">
            <a:avLst/>
          </a:prstGeom>
        </p:spPr>
        <p:txBody>
          <a:bodyPr vert="horz" lIns="0" tIns="45720" rIns="0" bIns="45720" rtlCol="0" anchor="t" anchorCtr="0">
            <a:normAutofit/>
          </a:bodyPr>
          <a:lstStyle>
            <a:lvl1pPr algn="ctr">
              <a:defRPr sz="5000" b="0" i="1">
                <a:solidFill>
                  <a:schemeClr val="tx1"/>
                </a:solidFill>
              </a:defRPr>
            </a:lvl1pPr>
          </a:lstStyle>
          <a:p>
            <a:pPr defTabSz="457200">
              <a:spcBef>
                <a:spcPct val="0"/>
              </a:spcBef>
              <a:defRPr/>
            </a:pPr>
            <a:r>
              <a:rPr lang="en-GB" sz="5200" dirty="0">
                <a:solidFill>
                  <a:srgbClr val="404040"/>
                </a:solidFill>
                <a:latin typeface="Arial"/>
                <a:cs typeface="Arial"/>
              </a:rPr>
              <a:t>Thank you!</a:t>
            </a:r>
          </a:p>
        </p:txBody>
      </p:sp>
      <p:sp>
        <p:nvSpPr>
          <p:cNvPr id="12" name="Rectangle 11"/>
          <p:cNvSpPr/>
          <p:nvPr/>
        </p:nvSpPr>
        <p:spPr>
          <a:xfrm>
            <a:off x="3963529" y="5842004"/>
            <a:ext cx="6208888" cy="8477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sz="1800">
              <a:solidFill>
                <a:prstClr val="white"/>
              </a:solidFill>
            </a:endParaRPr>
          </a:p>
        </p:txBody>
      </p:sp>
      <p:pic>
        <p:nvPicPr>
          <p:cNvPr id="14" name="Image 13" descr="AfDB_logo_300.png"/>
          <p:cNvPicPr>
            <a:picLocks noChangeAspect="1"/>
          </p:cNvPicPr>
          <p:nvPr/>
        </p:nvPicPr>
        <p:blipFill>
          <a:blip r:embed="rId2"/>
          <a:stretch>
            <a:fillRect/>
          </a:stretch>
        </p:blipFill>
        <p:spPr>
          <a:xfrm>
            <a:off x="679451" y="168275"/>
            <a:ext cx="4004733" cy="730250"/>
          </a:xfrm>
          <a:prstGeom prst="rect">
            <a:avLst/>
          </a:prstGeom>
        </p:spPr>
      </p:pic>
      <p:grpSp>
        <p:nvGrpSpPr>
          <p:cNvPr id="28" name="Grouper 27"/>
          <p:cNvGrpSpPr/>
          <p:nvPr/>
        </p:nvGrpSpPr>
        <p:grpSpPr>
          <a:xfrm>
            <a:off x="3" y="1052736"/>
            <a:ext cx="12191999" cy="166464"/>
            <a:chOff x="0" y="-9136"/>
            <a:chExt cx="9143999" cy="166464"/>
          </a:xfrm>
        </p:grpSpPr>
        <p:sp>
          <p:nvSpPr>
            <p:cNvPr id="29" name="Rectangle 45"/>
            <p:cNvSpPr>
              <a:spLocks noChangeArrowheads="1"/>
            </p:cNvSpPr>
            <p:nvPr/>
          </p:nvSpPr>
          <p:spPr bwMode="auto">
            <a:xfrm>
              <a:off x="549274" y="-9136"/>
              <a:ext cx="8594725" cy="166464"/>
            </a:xfrm>
            <a:prstGeom prst="rect">
              <a:avLst/>
            </a:prstGeom>
            <a:solidFill>
              <a:schemeClr val="accent1"/>
            </a:solidFill>
            <a:ln>
              <a:noFill/>
            </a:ln>
          </p:spPr>
          <p:txBody>
            <a:bodyPr wrap="none" anchor="ctr"/>
            <a:lstStyle/>
            <a:p>
              <a:pPr defTabSz="457200" eaLnBrk="0" hangingPunct="0"/>
              <a:r>
                <a:rPr lang="en-GB" sz="3600">
                  <a:solidFill>
                    <a:srgbClr val="FFFFFF"/>
                  </a:solidFill>
                  <a:latin typeface="Arial"/>
                  <a:cs typeface="Arial"/>
                </a:rPr>
                <a:t> </a:t>
              </a:r>
            </a:p>
          </p:txBody>
        </p:sp>
        <p:sp>
          <p:nvSpPr>
            <p:cNvPr id="30" name="Rectangle 45"/>
            <p:cNvSpPr>
              <a:spLocks noChangeArrowheads="1"/>
            </p:cNvSpPr>
            <p:nvPr/>
          </p:nvSpPr>
          <p:spPr bwMode="auto">
            <a:xfrm>
              <a:off x="0" y="-9136"/>
              <a:ext cx="1161344" cy="166464"/>
            </a:xfrm>
            <a:prstGeom prst="rect">
              <a:avLst/>
            </a:prstGeom>
            <a:solidFill>
              <a:schemeClr val="accent5"/>
            </a:solidFill>
            <a:ln>
              <a:noFill/>
            </a:ln>
          </p:spPr>
          <p:txBody>
            <a:bodyPr wrap="none" anchor="ctr"/>
            <a:lstStyle/>
            <a:p>
              <a:pPr defTabSz="457200" eaLnBrk="0" hangingPunct="0"/>
              <a:r>
                <a:rPr lang="en-GB" sz="3600">
                  <a:solidFill>
                    <a:srgbClr val="FFFFFF"/>
                  </a:solidFill>
                  <a:latin typeface="Arial"/>
                  <a:cs typeface="Arial"/>
                </a:rPr>
                <a:t> </a:t>
              </a:r>
            </a:p>
          </p:txBody>
        </p:sp>
        <p:sp>
          <p:nvSpPr>
            <p:cNvPr id="31" name="Rectangle 30"/>
            <p:cNvSpPr/>
            <p:nvPr/>
          </p:nvSpPr>
          <p:spPr bwMode="auto">
            <a:xfrm>
              <a:off x="549275" y="-9136"/>
              <a:ext cx="612068" cy="16646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GB" sz="3600">
                <a:solidFill>
                  <a:prstClr val="white"/>
                </a:solidFill>
                <a:latin typeface="Arial"/>
                <a:cs typeface="Arial"/>
              </a:endParaRPr>
            </a:p>
          </p:txBody>
        </p:sp>
      </p:grpSp>
      <p:pic>
        <p:nvPicPr>
          <p:cNvPr id="3" name="Image 2">
            <a:extLst>
              <a:ext uri="{FF2B5EF4-FFF2-40B4-BE49-F238E27FC236}">
                <a16:creationId xmlns:a16="http://schemas.microsoft.com/office/drawing/2014/main" id="{7D858D6E-CC18-4469-BCFC-393A7AB50C2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07818" y="2"/>
            <a:ext cx="4167393" cy="898524"/>
          </a:xfrm>
          <a:prstGeom prst="rect">
            <a:avLst/>
          </a:prstGeom>
        </p:spPr>
      </p:pic>
    </p:spTree>
    <p:extLst>
      <p:ext uri="{BB962C8B-B14F-4D97-AF65-F5344CB8AC3E}">
        <p14:creationId xmlns:p14="http://schemas.microsoft.com/office/powerpoint/2010/main" val="35813821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F4B8B-A55A-E603-2CE5-0DCDBBD63B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2BE07E-1F2E-DEE5-4AF1-C7C31CA0A8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FB80F0-0F66-4460-E39B-ADD4BDB64E54}"/>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61E6A708-72D6-07EF-FC11-C208050CA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82F77C-12CE-8701-AC0F-AC08681838D6}"/>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2766695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A441D-C15E-5B33-804B-981A8B9FB5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D87085-A3A7-93B3-736C-8F47AACBB5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CC4EA6-5466-7B72-E091-3AD65355BE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C07EA4-FE85-35E3-C5F3-3C9E71AF847A}"/>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6" name="Footer Placeholder 5">
            <a:extLst>
              <a:ext uri="{FF2B5EF4-FFF2-40B4-BE49-F238E27FC236}">
                <a16:creationId xmlns:a16="http://schemas.microsoft.com/office/drawing/2014/main" id="{C445F4B2-90EB-9329-BBEA-0F5B625922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6C589B-5C80-7CED-0A01-9C999243BC07}"/>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33769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5FC8D-7A26-77B6-BF1A-70184E6643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EA0705-D680-21F7-E2C3-7B50D6E1B0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FF6340-8DF3-478D-D1DC-451A4D0332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B9AB90-CA60-B0B1-05B2-E3837811C2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9CD3B7-BFDF-55EC-92D5-D857424430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44CD5A-7E01-0702-3F59-FC935977B541}"/>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8" name="Footer Placeholder 7">
            <a:extLst>
              <a:ext uri="{FF2B5EF4-FFF2-40B4-BE49-F238E27FC236}">
                <a16:creationId xmlns:a16="http://schemas.microsoft.com/office/drawing/2014/main" id="{A52F06A3-B892-5563-961A-92F6DF3F8EC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889E76-4FD7-986C-982A-EB1D9F441FA0}"/>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3614343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F90A7-B64D-28FC-6EE1-C02AD93004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B13C6B-4FE0-95E1-FC78-24A1865A5B0F}"/>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4" name="Footer Placeholder 3">
            <a:extLst>
              <a:ext uri="{FF2B5EF4-FFF2-40B4-BE49-F238E27FC236}">
                <a16:creationId xmlns:a16="http://schemas.microsoft.com/office/drawing/2014/main" id="{305FC6FB-DEA8-48C7-9513-3E5A01F9E6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509A0B-88A1-161B-43C3-FBA7ACDDFD09}"/>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3962607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C6333-BD6F-EFE2-610C-17D075983638}"/>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3" name="Footer Placeholder 2">
            <a:extLst>
              <a:ext uri="{FF2B5EF4-FFF2-40B4-BE49-F238E27FC236}">
                <a16:creationId xmlns:a16="http://schemas.microsoft.com/office/drawing/2014/main" id="{16DDEEAA-B418-9855-87C1-1E7AE06B071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CA3F0A-0274-9711-BD56-C24ADEBAE9CC}"/>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1024687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C0698-67CB-2F4F-994D-5DAA4E60AD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3CFF33-F90F-5B5F-7478-47B328CBBA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E8064A-AE41-9D25-1EA8-F776A7584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7F677D-E060-A907-EBCC-B226D137E9EA}"/>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6" name="Footer Placeholder 5">
            <a:extLst>
              <a:ext uri="{FF2B5EF4-FFF2-40B4-BE49-F238E27FC236}">
                <a16:creationId xmlns:a16="http://schemas.microsoft.com/office/drawing/2014/main" id="{6850B1F2-FDE0-1CB1-9795-5B7D04DCA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D4A92E-3E54-EB52-4D72-5D9E4469AD50}"/>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295284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81B7E-C362-5335-776E-968D517A2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5661CC-5980-F877-CFA7-22E81E2EB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25CFF2-9C53-CDFE-096B-B0671602B3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492775-F451-924E-3F11-578C7896C40A}"/>
              </a:ext>
            </a:extLst>
          </p:cNvPr>
          <p:cNvSpPr>
            <a:spLocks noGrp="1"/>
          </p:cNvSpPr>
          <p:nvPr>
            <p:ph type="dt" sz="half" idx="10"/>
          </p:nvPr>
        </p:nvSpPr>
        <p:spPr/>
        <p:txBody>
          <a:bodyPr/>
          <a:lstStyle/>
          <a:p>
            <a:fld id="{47388F8A-134F-459E-BBD3-0D1BAFB9D3E6}" type="datetimeFigureOut">
              <a:rPr lang="en-US" smtClean="0"/>
              <a:t>11/10/2023</a:t>
            </a:fld>
            <a:endParaRPr lang="en-US"/>
          </a:p>
        </p:txBody>
      </p:sp>
      <p:sp>
        <p:nvSpPr>
          <p:cNvPr id="6" name="Footer Placeholder 5">
            <a:extLst>
              <a:ext uri="{FF2B5EF4-FFF2-40B4-BE49-F238E27FC236}">
                <a16:creationId xmlns:a16="http://schemas.microsoft.com/office/drawing/2014/main" id="{BBF41353-DE67-7D27-CA9F-661F0CCF4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EB6510-E28F-3BDC-3495-0D567B0A24D3}"/>
              </a:ext>
            </a:extLst>
          </p:cNvPr>
          <p:cNvSpPr>
            <a:spLocks noGrp="1"/>
          </p:cNvSpPr>
          <p:nvPr>
            <p:ph type="sldNum" sz="quarter" idx="12"/>
          </p:nvPr>
        </p:nvSpPr>
        <p:spPr/>
        <p:txBody>
          <a:bodyPr/>
          <a:lstStyle/>
          <a:p>
            <a:fld id="{2B10040D-B0B2-4C63-BE15-20413DFEFB87}" type="slidenum">
              <a:rPr lang="en-US" smtClean="0"/>
              <a:t>‹#›</a:t>
            </a:fld>
            <a:endParaRPr lang="en-US"/>
          </a:p>
        </p:txBody>
      </p:sp>
    </p:spTree>
    <p:extLst>
      <p:ext uri="{BB962C8B-B14F-4D97-AF65-F5344CB8AC3E}">
        <p14:creationId xmlns:p14="http://schemas.microsoft.com/office/powerpoint/2010/main" val="228407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7.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image" Target="../media/image6.png"/><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2.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45CEED-86D3-220C-4175-45CDDAA63F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2EA0-C086-88DF-9C52-C11A1FF292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B47246-5C1C-4B31-E76C-3474A6540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388F8A-134F-459E-BBD3-0D1BAFB9D3E6}" type="datetimeFigureOut">
              <a:rPr lang="en-US" smtClean="0"/>
              <a:t>11/10/2023</a:t>
            </a:fld>
            <a:endParaRPr lang="en-US"/>
          </a:p>
        </p:txBody>
      </p:sp>
      <p:sp>
        <p:nvSpPr>
          <p:cNvPr id="5" name="Footer Placeholder 4">
            <a:extLst>
              <a:ext uri="{FF2B5EF4-FFF2-40B4-BE49-F238E27FC236}">
                <a16:creationId xmlns:a16="http://schemas.microsoft.com/office/drawing/2014/main" id="{BAABEAFE-D5F4-D053-8857-D233555FC7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4F669F-E107-22AA-B468-90AFB5AE7B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0040D-B0B2-4C63-BE15-20413DFEFB87}" type="slidenum">
              <a:rPr lang="en-US" smtClean="0"/>
              <a:t>‹#›</a:t>
            </a:fld>
            <a:endParaRPr lang="en-US"/>
          </a:p>
        </p:txBody>
      </p:sp>
    </p:spTree>
    <p:extLst>
      <p:ext uri="{BB962C8B-B14F-4D97-AF65-F5344CB8AC3E}">
        <p14:creationId xmlns:p14="http://schemas.microsoft.com/office/powerpoint/2010/main" val="2579559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Image 9" descr="grad.png"/>
          <p:cNvPicPr>
            <a:picLocks noChangeAspect="1"/>
          </p:cNvPicPr>
          <p:nvPr/>
        </p:nvPicPr>
        <p:blipFill>
          <a:blip r:embed="rId12"/>
          <a:stretch>
            <a:fillRect/>
          </a:stretch>
        </p:blipFill>
        <p:spPr>
          <a:xfrm>
            <a:off x="0" y="1426528"/>
            <a:ext cx="12192000" cy="331152"/>
          </a:xfrm>
          <a:prstGeom prst="rect">
            <a:avLst/>
          </a:prstGeom>
        </p:spPr>
      </p:pic>
      <p:sp>
        <p:nvSpPr>
          <p:cNvPr id="2" name="Espace réservé du titre 1"/>
          <p:cNvSpPr>
            <a:spLocks noGrp="1"/>
          </p:cNvSpPr>
          <p:nvPr>
            <p:ph type="title"/>
          </p:nvPr>
        </p:nvSpPr>
        <p:spPr>
          <a:xfrm>
            <a:off x="732368" y="274638"/>
            <a:ext cx="10500077" cy="1143000"/>
          </a:xfrm>
          <a:prstGeom prst="rect">
            <a:avLst/>
          </a:prstGeom>
        </p:spPr>
        <p:txBody>
          <a:bodyPr vert="horz" lIns="0" tIns="45720" rIns="0" bIns="45720" rtlCol="0" anchor="t" anchorCtr="0">
            <a:noAutofit/>
          </a:bodyPr>
          <a:lstStyle/>
          <a:p>
            <a:r>
              <a:rPr lang="en-GB" noProof="0" dirty="0" err="1"/>
              <a:t>Cliquez</a:t>
            </a:r>
            <a:r>
              <a:rPr lang="en-GB" noProof="0" dirty="0"/>
              <a:t> et </a:t>
            </a:r>
            <a:r>
              <a:rPr lang="en-GB" noProof="0" dirty="0" err="1"/>
              <a:t>modifiez</a:t>
            </a:r>
            <a:r>
              <a:rPr lang="en-GB" noProof="0" dirty="0"/>
              <a:t> le titre</a:t>
            </a:r>
          </a:p>
        </p:txBody>
      </p:sp>
      <p:sp>
        <p:nvSpPr>
          <p:cNvPr id="3" name="Espace réservé du texte 2"/>
          <p:cNvSpPr>
            <a:spLocks noGrp="1"/>
          </p:cNvSpPr>
          <p:nvPr>
            <p:ph type="body" idx="1"/>
          </p:nvPr>
        </p:nvSpPr>
        <p:spPr>
          <a:xfrm>
            <a:off x="732368" y="1600205"/>
            <a:ext cx="10500077" cy="2062103"/>
          </a:xfrm>
          <a:prstGeom prst="rect">
            <a:avLst/>
          </a:prstGeom>
        </p:spPr>
        <p:txBody>
          <a:bodyPr vert="horz" lIns="0" tIns="0" rIns="0" bIns="0" rtlCol="0">
            <a:noAutofit/>
          </a:bodyPr>
          <a:lstStyle/>
          <a:p>
            <a:pPr lvl="0"/>
            <a:r>
              <a:rPr lang="en-GB" noProof="0" dirty="0" err="1"/>
              <a:t>Cliquez</a:t>
            </a:r>
            <a:r>
              <a:rPr lang="en-GB" noProof="0" dirty="0"/>
              <a:t> pour modifier les styles du </a:t>
            </a:r>
            <a:r>
              <a:rPr lang="en-GB" noProof="0" dirty="0" err="1"/>
              <a:t>texte</a:t>
            </a:r>
            <a:r>
              <a:rPr lang="en-GB" noProof="0" dirty="0"/>
              <a:t> du masque</a:t>
            </a:r>
          </a:p>
          <a:p>
            <a:pPr lvl="1"/>
            <a:r>
              <a:rPr lang="en-GB" noProof="0" dirty="0" err="1"/>
              <a:t>Deuxième</a:t>
            </a:r>
            <a:r>
              <a:rPr lang="en-GB" noProof="0" dirty="0"/>
              <a:t> </a:t>
            </a:r>
            <a:r>
              <a:rPr lang="en-GB" noProof="0" dirty="0" err="1"/>
              <a:t>niveau</a:t>
            </a:r>
            <a:endParaRPr lang="en-GB" noProof="0" dirty="0"/>
          </a:p>
          <a:p>
            <a:pPr lvl="2"/>
            <a:r>
              <a:rPr lang="en-GB" noProof="0" dirty="0" err="1"/>
              <a:t>Troisième</a:t>
            </a:r>
            <a:r>
              <a:rPr lang="en-GB" noProof="0" dirty="0"/>
              <a:t> </a:t>
            </a:r>
            <a:r>
              <a:rPr lang="en-GB" noProof="0" dirty="0" err="1"/>
              <a:t>niveau</a:t>
            </a:r>
            <a:endParaRPr lang="en-GB" noProof="0" dirty="0"/>
          </a:p>
          <a:p>
            <a:pPr lvl="3"/>
            <a:r>
              <a:rPr lang="en-GB" noProof="0" dirty="0" err="1"/>
              <a:t>Quatrième</a:t>
            </a:r>
            <a:r>
              <a:rPr lang="en-GB" noProof="0" dirty="0"/>
              <a:t> </a:t>
            </a:r>
            <a:r>
              <a:rPr lang="en-GB" noProof="0" dirty="0" err="1"/>
              <a:t>niveau</a:t>
            </a:r>
            <a:endParaRPr lang="en-GB" noProof="0" dirty="0"/>
          </a:p>
          <a:p>
            <a:pPr lvl="4"/>
            <a:r>
              <a:rPr lang="en-GB" noProof="0" dirty="0" err="1"/>
              <a:t>Cinquième</a:t>
            </a:r>
            <a:r>
              <a:rPr lang="en-GB" noProof="0" dirty="0"/>
              <a:t> </a:t>
            </a:r>
            <a:r>
              <a:rPr lang="en-GB" noProof="0" dirty="0" err="1"/>
              <a:t>niveau</a:t>
            </a:r>
            <a:endParaRPr lang="en-GB" noProof="0" dirty="0"/>
          </a:p>
        </p:txBody>
      </p:sp>
      <p:sp>
        <p:nvSpPr>
          <p:cNvPr id="6" name="Espace réservé du numéro de diapositive 5"/>
          <p:cNvSpPr>
            <a:spLocks noGrp="1"/>
          </p:cNvSpPr>
          <p:nvPr>
            <p:ph type="sldNum" sz="quarter" idx="4"/>
          </p:nvPr>
        </p:nvSpPr>
        <p:spPr>
          <a:xfrm>
            <a:off x="732367" y="6356355"/>
            <a:ext cx="1467556" cy="365125"/>
          </a:xfrm>
          <a:prstGeom prst="rect">
            <a:avLst/>
          </a:prstGeom>
        </p:spPr>
        <p:txBody>
          <a:bodyPr vert="horz" lIns="0" tIns="45720" rIns="0" bIns="45720" rtlCol="0" anchor="ctr"/>
          <a:lstStyle>
            <a:lvl1pPr algn="l">
              <a:defRPr sz="1100">
                <a:solidFill>
                  <a:srgbClr val="666666"/>
                </a:solidFill>
                <a:latin typeface="Arial"/>
                <a:cs typeface="Arial"/>
              </a:defRPr>
            </a:lvl1pPr>
          </a:lstStyle>
          <a:p>
            <a:fld id="{520594B9-611C-4C64-83DD-C01CE8126B6C}" type="slidenum">
              <a:rPr lang="fr-FR" smtClean="0"/>
              <a:t>‹#›</a:t>
            </a:fld>
            <a:endParaRPr lang="fr-FR"/>
          </a:p>
        </p:txBody>
      </p:sp>
      <p:grpSp>
        <p:nvGrpSpPr>
          <p:cNvPr id="17" name="Grouper 16"/>
          <p:cNvGrpSpPr/>
          <p:nvPr/>
        </p:nvGrpSpPr>
        <p:grpSpPr>
          <a:xfrm>
            <a:off x="3" y="-9136"/>
            <a:ext cx="12191999" cy="166464"/>
            <a:chOff x="0" y="-9136"/>
            <a:chExt cx="9143999" cy="166464"/>
          </a:xfrm>
        </p:grpSpPr>
        <p:sp>
          <p:nvSpPr>
            <p:cNvPr id="16" name="Rectangle 45"/>
            <p:cNvSpPr>
              <a:spLocks noChangeArrowheads="1"/>
            </p:cNvSpPr>
            <p:nvPr/>
          </p:nvSpPr>
          <p:spPr bwMode="auto">
            <a:xfrm>
              <a:off x="549274" y="-9136"/>
              <a:ext cx="8594725" cy="166464"/>
            </a:xfrm>
            <a:prstGeom prst="rect">
              <a:avLst/>
            </a:prstGeom>
            <a:solidFill>
              <a:schemeClr val="accent1"/>
            </a:solidFill>
            <a:ln>
              <a:noFill/>
            </a:ln>
          </p:spPr>
          <p:txBody>
            <a:bodyPr wrap="none" anchor="ctr"/>
            <a:lstStyle/>
            <a:p>
              <a:pPr defTabSz="457200" eaLnBrk="0" hangingPunct="0"/>
              <a:r>
                <a:rPr lang="en-GB" sz="3600">
                  <a:solidFill>
                    <a:srgbClr val="FFFFFF"/>
                  </a:solidFill>
                  <a:latin typeface="Arial"/>
                  <a:cs typeface="Arial"/>
                </a:rPr>
                <a:t> </a:t>
              </a:r>
            </a:p>
          </p:txBody>
        </p:sp>
        <p:sp>
          <p:nvSpPr>
            <p:cNvPr id="8" name="Rectangle 45"/>
            <p:cNvSpPr>
              <a:spLocks noChangeArrowheads="1"/>
            </p:cNvSpPr>
            <p:nvPr/>
          </p:nvSpPr>
          <p:spPr bwMode="auto">
            <a:xfrm>
              <a:off x="0" y="-9136"/>
              <a:ext cx="1161344" cy="166464"/>
            </a:xfrm>
            <a:prstGeom prst="rect">
              <a:avLst/>
            </a:prstGeom>
            <a:solidFill>
              <a:schemeClr val="accent5"/>
            </a:solidFill>
            <a:ln>
              <a:noFill/>
            </a:ln>
          </p:spPr>
          <p:txBody>
            <a:bodyPr wrap="none" anchor="ctr"/>
            <a:lstStyle/>
            <a:p>
              <a:pPr defTabSz="457200" eaLnBrk="0" hangingPunct="0"/>
              <a:r>
                <a:rPr lang="en-GB" sz="3600">
                  <a:solidFill>
                    <a:srgbClr val="FFFFFF"/>
                  </a:solidFill>
                  <a:latin typeface="Arial"/>
                  <a:cs typeface="Arial"/>
                </a:rPr>
                <a:t> </a:t>
              </a:r>
            </a:p>
          </p:txBody>
        </p:sp>
        <p:sp>
          <p:nvSpPr>
            <p:cNvPr id="9" name="Rectangle 8"/>
            <p:cNvSpPr/>
            <p:nvPr/>
          </p:nvSpPr>
          <p:spPr bwMode="auto">
            <a:xfrm>
              <a:off x="549275" y="-9136"/>
              <a:ext cx="612068" cy="166464"/>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GB" sz="3600">
                <a:solidFill>
                  <a:prstClr val="white"/>
                </a:solidFill>
                <a:latin typeface="Arial"/>
                <a:cs typeface="Arial"/>
              </a:endParaRPr>
            </a:p>
          </p:txBody>
        </p:sp>
      </p:grpSp>
      <p:pic>
        <p:nvPicPr>
          <p:cNvPr id="11" name="Image 10" descr="AfDB_logo_Vertical_300.png"/>
          <p:cNvPicPr>
            <a:picLocks noChangeAspect="1"/>
          </p:cNvPicPr>
          <p:nvPr/>
        </p:nvPicPr>
        <p:blipFill>
          <a:blip r:embed="rId13"/>
          <a:stretch>
            <a:fillRect/>
          </a:stretch>
        </p:blipFill>
        <p:spPr>
          <a:xfrm>
            <a:off x="7391929" y="5851224"/>
            <a:ext cx="1606858" cy="821999"/>
          </a:xfrm>
          <a:prstGeom prst="rect">
            <a:avLst/>
          </a:prstGeom>
        </p:spPr>
      </p:pic>
      <p:pic>
        <p:nvPicPr>
          <p:cNvPr id="5" name="Image 4">
            <a:extLst>
              <a:ext uri="{FF2B5EF4-FFF2-40B4-BE49-F238E27FC236}">
                <a16:creationId xmlns:a16="http://schemas.microsoft.com/office/drawing/2014/main" id="{19DF62FA-F673-4AFC-A200-D05436826CB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261567" y="5851224"/>
            <a:ext cx="2788442" cy="870255"/>
          </a:xfrm>
          <a:prstGeom prst="rect">
            <a:avLst/>
          </a:prstGeom>
        </p:spPr>
      </p:pic>
    </p:spTree>
    <p:extLst>
      <p:ext uri="{BB962C8B-B14F-4D97-AF65-F5344CB8AC3E}">
        <p14:creationId xmlns:p14="http://schemas.microsoft.com/office/powerpoint/2010/main" val="255471026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Lst>
  <p:transition>
    <p:fade/>
  </p:transition>
  <p:txStyles>
    <p:titleStyle>
      <a:lvl1pPr algn="l" defTabSz="457200" rtl="0" eaLnBrk="1" latinLnBrk="0" hangingPunct="1">
        <a:spcBef>
          <a:spcPct val="0"/>
        </a:spcBef>
        <a:buNone/>
        <a:defRPr sz="3600" kern="1200">
          <a:solidFill>
            <a:schemeClr val="accent1"/>
          </a:solidFill>
          <a:latin typeface="Arial"/>
          <a:ea typeface="+mj-ea"/>
          <a:cs typeface="Arial"/>
        </a:defRPr>
      </a:lvl1pPr>
    </p:titleStyle>
    <p:bodyStyle>
      <a:lvl1pPr marL="0" indent="0" algn="l" defTabSz="457200" rtl="0" eaLnBrk="1" latinLnBrk="0" hangingPunct="1">
        <a:lnSpc>
          <a:spcPct val="110000"/>
        </a:lnSpc>
        <a:spcBef>
          <a:spcPts val="300"/>
        </a:spcBef>
        <a:buClr>
          <a:schemeClr val="accent1"/>
        </a:buClr>
        <a:buFont typeface="Arial"/>
        <a:buNone/>
        <a:defRPr sz="2600" b="0" kern="1200">
          <a:solidFill>
            <a:schemeClr val="tx1"/>
          </a:solidFill>
          <a:latin typeface="Arial"/>
          <a:ea typeface="+mn-ea"/>
          <a:cs typeface="Arial"/>
        </a:defRPr>
      </a:lvl1pPr>
      <a:lvl2pPr marL="324000" indent="-180000" algn="l" defTabSz="457200" rtl="0" eaLnBrk="1" latinLnBrk="0" hangingPunct="1">
        <a:lnSpc>
          <a:spcPct val="100000"/>
        </a:lnSpc>
        <a:spcBef>
          <a:spcPts val="300"/>
        </a:spcBef>
        <a:buClr>
          <a:schemeClr val="accent1"/>
        </a:buClr>
        <a:buFont typeface="Arial"/>
        <a:buChar char="•"/>
        <a:defRPr sz="2600" b="0" kern="1200">
          <a:solidFill>
            <a:schemeClr val="accent1"/>
          </a:solidFill>
          <a:latin typeface="Arial"/>
          <a:ea typeface="+mn-ea"/>
          <a:cs typeface="Arial"/>
        </a:defRPr>
      </a:lvl2pPr>
      <a:lvl3pPr marL="648000" indent="-180000" algn="l" defTabSz="457200" rtl="0" eaLnBrk="1" latinLnBrk="0" hangingPunct="1">
        <a:lnSpc>
          <a:spcPct val="100000"/>
        </a:lnSpc>
        <a:spcBef>
          <a:spcPts val="300"/>
        </a:spcBef>
        <a:buClr>
          <a:schemeClr val="accent1"/>
        </a:buClr>
        <a:buFont typeface="Arial"/>
        <a:buChar char="•"/>
        <a:defRPr sz="2200" b="0" kern="1200">
          <a:solidFill>
            <a:srgbClr val="404040"/>
          </a:solidFill>
          <a:latin typeface="Arial"/>
          <a:ea typeface="+mn-ea"/>
          <a:cs typeface="Arial"/>
        </a:defRPr>
      </a:lvl3pPr>
      <a:lvl4pPr marL="972000" indent="-180000" algn="l" defTabSz="457200" rtl="0" eaLnBrk="1" latinLnBrk="0" hangingPunct="1">
        <a:lnSpc>
          <a:spcPct val="100000"/>
        </a:lnSpc>
        <a:spcBef>
          <a:spcPts val="300"/>
        </a:spcBef>
        <a:buClr>
          <a:schemeClr val="accent1"/>
        </a:buClr>
        <a:buFont typeface="Arial"/>
        <a:buChar char="•"/>
        <a:defRPr sz="2200" b="0" kern="1200">
          <a:solidFill>
            <a:srgbClr val="404040"/>
          </a:solidFill>
          <a:latin typeface="Arial"/>
          <a:ea typeface="+mn-ea"/>
          <a:cs typeface="Arial"/>
        </a:defRPr>
      </a:lvl4pPr>
      <a:lvl5pPr marL="1296000" indent="-180000" algn="l" defTabSz="457200" rtl="0" eaLnBrk="1" latinLnBrk="0" hangingPunct="1">
        <a:lnSpc>
          <a:spcPct val="100000"/>
        </a:lnSpc>
        <a:spcBef>
          <a:spcPts val="300"/>
        </a:spcBef>
        <a:buClr>
          <a:schemeClr val="accent1"/>
        </a:buClr>
        <a:buFont typeface="Arial"/>
        <a:buChar char="•"/>
        <a:defRPr sz="2200" b="0" kern="1200">
          <a:solidFill>
            <a:srgbClr val="40404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abiusmaximus.com/2017/05/22/guide-to-the-war-of-the-sexes/" TargetMode="External"/><Relationship Id="rId2" Type="http://schemas.openxmlformats.org/officeDocument/2006/relationships/image" Target="../media/image11.jpg"/><Relationship Id="rId1" Type="http://schemas.openxmlformats.org/officeDocument/2006/relationships/slideLayout" Target="../slideLayouts/slideLayout12.xml"/><Relationship Id="rId4" Type="http://schemas.openxmlformats.org/officeDocument/2006/relationships/image" Target="../media/image1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509583" y="2563304"/>
            <a:ext cx="8299137" cy="1916470"/>
          </a:xfrm>
        </p:spPr>
        <p:txBody>
          <a:bodyPr anchor="t" anchorCtr="0">
            <a:normAutofit fontScale="90000"/>
          </a:bodyPr>
          <a:lstStyle/>
          <a:p>
            <a:r>
              <a:rPr lang="en-GB" dirty="0">
                <a:solidFill>
                  <a:srgbClr val="002060"/>
                </a:solidFill>
                <a:latin typeface="Lato" panose="020F0502020204030203"/>
              </a:rPr>
              <a:t>Capacity Building on Gender Statistics and Monitoring System Project</a:t>
            </a:r>
            <a:br>
              <a:rPr lang="en-GB" dirty="0">
                <a:solidFill>
                  <a:srgbClr val="002060"/>
                </a:solidFill>
                <a:latin typeface="Lato" panose="020F0502020204030203"/>
              </a:rPr>
            </a:br>
            <a:br>
              <a:rPr lang="en-GB" dirty="0">
                <a:solidFill>
                  <a:srgbClr val="002060"/>
                </a:solidFill>
                <a:latin typeface="Lato" panose="020F0502020204030203"/>
              </a:rPr>
            </a:br>
            <a:r>
              <a:rPr lang="en-GB" dirty="0">
                <a:solidFill>
                  <a:srgbClr val="002060"/>
                </a:solidFill>
                <a:latin typeface="Lato" panose="020F0502020204030203"/>
              </a:rPr>
              <a:t>Implementation Progress Report</a:t>
            </a:r>
            <a:br>
              <a:rPr lang="en-US" dirty="0">
                <a:solidFill>
                  <a:srgbClr val="002060"/>
                </a:solidFill>
                <a:latin typeface="Lato" panose="020F0502020204030203"/>
              </a:rPr>
            </a:br>
            <a:br>
              <a:rPr lang="en-US" sz="3100" dirty="0">
                <a:solidFill>
                  <a:srgbClr val="002060"/>
                </a:solidFill>
                <a:latin typeface="Lato" panose="020F0502020204030203"/>
                <a:cs typeface="Arial" panose="020B0604020202020204" pitchFamily="34" charset="0"/>
              </a:rPr>
            </a:br>
            <a:br>
              <a:rPr lang="en-US" sz="2200" i="1" dirty="0">
                <a:solidFill>
                  <a:srgbClr val="002060"/>
                </a:solidFill>
                <a:latin typeface="Lato" panose="020F0502020204030203"/>
              </a:rPr>
            </a:br>
            <a:r>
              <a:rPr lang="en-US" sz="2200" i="1" dirty="0">
                <a:solidFill>
                  <a:srgbClr val="002060"/>
                </a:solidFill>
                <a:latin typeface="Lato" panose="020F0502020204030203"/>
              </a:rPr>
              <a:t>(Burundi, Mozambique, South Sudan and Zimbabwe)</a:t>
            </a:r>
            <a:br>
              <a:rPr lang="en-US" sz="2400" dirty="0">
                <a:solidFill>
                  <a:srgbClr val="002060"/>
                </a:solidFill>
                <a:latin typeface="Lato" panose="020F0502020204030203"/>
              </a:rPr>
            </a:br>
            <a:endParaRPr lang="en-US" sz="2200" b="0" dirty="0">
              <a:solidFill>
                <a:srgbClr val="002060"/>
              </a:solidFill>
              <a:latin typeface="Lato" panose="020F0502020204030203"/>
            </a:endParaRPr>
          </a:p>
        </p:txBody>
      </p:sp>
      <p:pic>
        <p:nvPicPr>
          <p:cNvPr id="5" name="Picture 4">
            <a:extLst>
              <a:ext uri="{FF2B5EF4-FFF2-40B4-BE49-F238E27FC236}">
                <a16:creationId xmlns:a16="http://schemas.microsoft.com/office/drawing/2014/main" id="{E94D46AC-93F7-8741-8D81-FCB096E2B39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9304416" y="1270000"/>
            <a:ext cx="2350946" cy="338164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4" name="TextBox 3">
            <a:extLst>
              <a:ext uri="{FF2B5EF4-FFF2-40B4-BE49-F238E27FC236}">
                <a16:creationId xmlns:a16="http://schemas.microsoft.com/office/drawing/2014/main" id="{876FDECB-0BA5-FDE6-AAEE-67961264DE95}"/>
              </a:ext>
            </a:extLst>
          </p:cNvPr>
          <p:cNvSpPr txBox="1"/>
          <p:nvPr/>
        </p:nvSpPr>
        <p:spPr>
          <a:xfrm>
            <a:off x="2421565" y="5012918"/>
            <a:ext cx="5929955" cy="1754326"/>
          </a:xfrm>
          <a:prstGeom prst="rect">
            <a:avLst/>
          </a:prstGeom>
          <a:noFill/>
        </p:spPr>
        <p:txBody>
          <a:bodyPr wrap="square">
            <a:spAutoFit/>
          </a:bodyPr>
          <a:lstStyle/>
          <a:p>
            <a:pPr algn="ctr"/>
            <a:endParaRPr lang="en-US" dirty="0">
              <a:solidFill>
                <a:srgbClr val="002060"/>
              </a:solidFill>
            </a:endParaRPr>
          </a:p>
          <a:p>
            <a:pPr algn="ctr"/>
            <a:r>
              <a:rPr lang="en-US" sz="1800" dirty="0">
                <a:solidFill>
                  <a:srgbClr val="002060"/>
                </a:solidFill>
              </a:rPr>
              <a:t>        The African Centre for Statistics &amp; Gender Equality and Women Empowerment Section (GEWES/GPSPD)</a:t>
            </a:r>
          </a:p>
          <a:p>
            <a:pPr algn="ctr"/>
            <a:r>
              <a:rPr lang="en-US" sz="1800" dirty="0">
                <a:solidFill>
                  <a:srgbClr val="002060"/>
                </a:solidFill>
              </a:rPr>
              <a:t>United Nations Economic Commission for Africa</a:t>
            </a:r>
          </a:p>
          <a:p>
            <a:pPr algn="r"/>
            <a:endParaRPr lang="en-US" dirty="0">
              <a:solidFill>
                <a:srgbClr val="002060"/>
              </a:solidFill>
            </a:endParaRPr>
          </a:p>
          <a:p>
            <a:r>
              <a:rPr lang="en-US" sz="1800" dirty="0">
                <a:solidFill>
                  <a:srgbClr val="002060"/>
                </a:solidFill>
                <a:latin typeface="Lato" panose="020F0502020204030203"/>
              </a:rPr>
              <a:t> </a:t>
            </a:r>
            <a:endParaRPr lang="en-US" dirty="0">
              <a:solidFill>
                <a:srgbClr val="002060"/>
              </a:solidFill>
            </a:endParaRPr>
          </a:p>
        </p:txBody>
      </p:sp>
      <p:sp>
        <p:nvSpPr>
          <p:cNvPr id="3" name="TextBox 2">
            <a:extLst>
              <a:ext uri="{FF2B5EF4-FFF2-40B4-BE49-F238E27FC236}">
                <a16:creationId xmlns:a16="http://schemas.microsoft.com/office/drawing/2014/main" id="{81F7D5CE-3806-8C11-3B2C-6643B6A20EA2}"/>
              </a:ext>
            </a:extLst>
          </p:cNvPr>
          <p:cNvSpPr txBox="1"/>
          <p:nvPr/>
        </p:nvSpPr>
        <p:spPr>
          <a:xfrm>
            <a:off x="13197411" y="7616821"/>
            <a:ext cx="2350946" cy="784830"/>
          </a:xfrm>
          <a:prstGeom prst="rect">
            <a:avLst/>
          </a:prstGeom>
          <a:noFill/>
        </p:spPr>
        <p:txBody>
          <a:bodyPr wrap="square" rtlCol="0">
            <a:spAutoFit/>
          </a:bodyPr>
          <a:lstStyle/>
          <a:p>
            <a:endParaRPr lang="en-US" sz="900" dirty="0"/>
          </a:p>
          <a:p>
            <a:endParaRPr lang="en-US" sz="900" dirty="0"/>
          </a:p>
          <a:p>
            <a:endParaRPr lang="en-US" sz="900" dirty="0"/>
          </a:p>
          <a:p>
            <a:endParaRPr lang="en-US" sz="900" dirty="0"/>
          </a:p>
          <a:p>
            <a:endParaRPr lang="en-US" sz="900" dirty="0"/>
          </a:p>
        </p:txBody>
      </p:sp>
      <p:pic>
        <p:nvPicPr>
          <p:cNvPr id="1026" name="Picture 2" descr="Vallis Group Limited - African Development Bank Group Logo">
            <a:extLst>
              <a:ext uri="{FF2B5EF4-FFF2-40B4-BE49-F238E27FC236}">
                <a16:creationId xmlns:a16="http://schemas.microsoft.com/office/drawing/2014/main" id="{22BA8DAA-CA8D-A8A3-9B56-507EC97038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60699"/>
            <a:ext cx="2712720" cy="12096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B9A97D1-1B98-8D74-4163-7254B5D9A30F}"/>
              </a:ext>
            </a:extLst>
          </p:cNvPr>
          <p:cNvSpPr txBox="1"/>
          <p:nvPr/>
        </p:nvSpPr>
        <p:spPr>
          <a:xfrm>
            <a:off x="8934994" y="4743395"/>
            <a:ext cx="2720368" cy="1754326"/>
          </a:xfrm>
          <a:prstGeom prst="rect">
            <a:avLst/>
          </a:prstGeom>
          <a:noFill/>
        </p:spPr>
        <p:txBody>
          <a:bodyPr wrap="square">
            <a:spAutoFit/>
          </a:bodyPr>
          <a:lstStyle/>
          <a:p>
            <a:pPr algn="r"/>
            <a:endParaRPr lang="en-US" dirty="0">
              <a:solidFill>
                <a:srgbClr val="002060"/>
              </a:solidFill>
            </a:endParaRPr>
          </a:p>
          <a:p>
            <a:pPr algn="r"/>
            <a:endParaRPr lang="en-US" dirty="0">
              <a:solidFill>
                <a:srgbClr val="002060"/>
              </a:solidFill>
            </a:endParaRPr>
          </a:p>
          <a:p>
            <a:pPr algn="r"/>
            <a:endParaRPr lang="en-US" dirty="0">
              <a:solidFill>
                <a:srgbClr val="002060"/>
              </a:solidFill>
            </a:endParaRPr>
          </a:p>
          <a:p>
            <a:pPr algn="r"/>
            <a:endParaRPr lang="en-US" dirty="0">
              <a:solidFill>
                <a:srgbClr val="002060"/>
              </a:solidFill>
            </a:endParaRPr>
          </a:p>
          <a:p>
            <a:pPr algn="r"/>
            <a:endParaRPr lang="en-US" dirty="0">
              <a:solidFill>
                <a:srgbClr val="002060"/>
              </a:solidFill>
            </a:endParaRPr>
          </a:p>
          <a:p>
            <a:pPr algn="r"/>
            <a:r>
              <a:rPr lang="en-US" dirty="0">
                <a:solidFill>
                  <a:srgbClr val="002060"/>
                </a:solidFill>
              </a:rPr>
              <a:t>November 9, 2023</a:t>
            </a:r>
            <a:endParaRPr lang="en-US" sz="1800" dirty="0">
              <a:solidFill>
                <a:srgbClr val="002060"/>
              </a:solidFill>
            </a:endParaRPr>
          </a:p>
        </p:txBody>
      </p:sp>
    </p:spTree>
    <p:extLst>
      <p:ext uri="{BB962C8B-B14F-4D97-AF65-F5344CB8AC3E}">
        <p14:creationId xmlns:p14="http://schemas.microsoft.com/office/powerpoint/2010/main" val="37573846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184019"/>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spcBef>
                <a:spcPts val="1200"/>
              </a:spcBef>
              <a:spcAft>
                <a:spcPts val="1200"/>
              </a:spcAft>
            </a:pPr>
            <a:r>
              <a:rPr lang="en-US" sz="3200" b="1" dirty="0">
                <a:solidFill>
                  <a:schemeClr val="bg1"/>
                </a:solidFill>
              </a:rPr>
              <a:t>Challenges</a:t>
            </a:r>
          </a:p>
        </p:txBody>
      </p:sp>
      <p:sp>
        <p:nvSpPr>
          <p:cNvPr id="4" name="TextBox 3">
            <a:extLst>
              <a:ext uri="{FF2B5EF4-FFF2-40B4-BE49-F238E27FC236}">
                <a16:creationId xmlns:a16="http://schemas.microsoft.com/office/drawing/2014/main" id="{7FD9089C-09CA-2F05-02EE-22C0C27F4B18}"/>
              </a:ext>
            </a:extLst>
          </p:cNvPr>
          <p:cNvSpPr txBox="1"/>
          <p:nvPr/>
        </p:nvSpPr>
        <p:spPr>
          <a:xfrm>
            <a:off x="999067" y="1617133"/>
            <a:ext cx="8830733" cy="4308872"/>
          </a:xfrm>
          <a:prstGeom prst="rect">
            <a:avLst/>
          </a:prstGeom>
          <a:noFill/>
        </p:spPr>
        <p:txBody>
          <a:bodyPr wrap="square">
            <a:spAutoFit/>
          </a:bodyPr>
          <a:lstStyle/>
          <a:p>
            <a:endParaRPr lang="en-US" sz="1800" kern="0" dirty="0">
              <a:solidFill>
                <a:srgbClr val="000000"/>
              </a:solidFill>
              <a:effectLst/>
              <a:latin typeface="Amasis MT Pro" panose="02040504050005020304" pitchFamily="18"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2200" kern="0" dirty="0">
                <a:solidFill>
                  <a:schemeClr val="accent1">
                    <a:lumMod val="50000"/>
                  </a:schemeClr>
                </a:solidFill>
                <a:effectLst/>
                <a:ea typeface="Times New Roman" panose="02020603050405020304" pitchFamily="18" charset="0"/>
                <a:cs typeface="Calibri" panose="020F0502020204030204" pitchFamily="34" charset="0"/>
              </a:rPr>
              <a:t>The budget gaps has delayed the Time Use Surveys to be undertaken.</a:t>
            </a:r>
          </a:p>
          <a:p>
            <a:endParaRPr lang="en-US" sz="2200" kern="0" dirty="0">
              <a:solidFill>
                <a:schemeClr val="accent1">
                  <a:lumMod val="50000"/>
                </a:schemeClr>
              </a:solidFill>
              <a:effectLst/>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2200" kern="0" dirty="0">
                <a:solidFill>
                  <a:schemeClr val="accent1">
                    <a:lumMod val="50000"/>
                  </a:schemeClr>
                </a:solidFill>
                <a:ea typeface="Times New Roman" panose="02020603050405020304" pitchFamily="18" charset="0"/>
                <a:cs typeface="Calibri" panose="020F0502020204030204" pitchFamily="34" charset="0"/>
              </a:rPr>
              <a:t>Although most relevant stakeholders (producers and users of data) have completed the designed tools, there are some stakeholders not yet submitted the completed tools to start the writing of the NSDS and GenSMS situational analysis reports. </a:t>
            </a:r>
          </a:p>
          <a:p>
            <a:pPr marL="285750" indent="-285750">
              <a:buFont typeface="Arial" panose="020B0604020202020204" pitchFamily="34" charset="0"/>
              <a:buChar char="•"/>
            </a:pPr>
            <a:r>
              <a:rPr lang="en-US" sz="2200" kern="0" dirty="0">
                <a:solidFill>
                  <a:schemeClr val="accent1">
                    <a:lumMod val="50000"/>
                  </a:schemeClr>
                </a:solidFill>
                <a:ea typeface="Times New Roman" panose="02020603050405020304" pitchFamily="18" charset="0"/>
                <a:cs typeface="Calibri" panose="020F0502020204030204" pitchFamily="34" charset="0"/>
              </a:rPr>
              <a:t>Approach of implementing activities in South Sudan need special attention from the context of the country (Newly establish, big gaps in data availability, limited type of national surveys are undertaken.  </a:t>
            </a:r>
          </a:p>
          <a:p>
            <a:pPr marL="285750" indent="-285750">
              <a:buFont typeface="Arial" panose="020B0604020202020204" pitchFamily="34" charset="0"/>
              <a:buChar char="•"/>
            </a:pPr>
            <a:endParaRPr lang="en-US" sz="2200" kern="0" dirty="0">
              <a:solidFill>
                <a:schemeClr val="accent1">
                  <a:lumMod val="50000"/>
                </a:schemeClr>
              </a:solidFill>
              <a:effectLst/>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US" sz="1800" kern="0" dirty="0">
              <a:solidFill>
                <a:srgbClr val="000000"/>
              </a:solidFill>
              <a:effectLst/>
              <a:latin typeface="Amasis MT Pro" panose="02040504050005020304" pitchFamily="18" charset="0"/>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33918679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184019"/>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spcBef>
                <a:spcPts val="1200"/>
              </a:spcBef>
              <a:spcAft>
                <a:spcPts val="1200"/>
              </a:spcAft>
            </a:pPr>
            <a:r>
              <a:rPr lang="en-US" sz="3200" b="1" dirty="0">
                <a:solidFill>
                  <a:schemeClr val="bg1"/>
                </a:solidFill>
              </a:rPr>
              <a:t>Way Forward</a:t>
            </a:r>
          </a:p>
        </p:txBody>
      </p:sp>
      <p:sp>
        <p:nvSpPr>
          <p:cNvPr id="4" name="TextBox 3">
            <a:extLst>
              <a:ext uri="{FF2B5EF4-FFF2-40B4-BE49-F238E27FC236}">
                <a16:creationId xmlns:a16="http://schemas.microsoft.com/office/drawing/2014/main" id="{7FD9089C-09CA-2F05-02EE-22C0C27F4B18}"/>
              </a:ext>
            </a:extLst>
          </p:cNvPr>
          <p:cNvSpPr txBox="1"/>
          <p:nvPr/>
        </p:nvSpPr>
        <p:spPr>
          <a:xfrm>
            <a:off x="999067" y="1617133"/>
            <a:ext cx="8830733" cy="3847207"/>
          </a:xfrm>
          <a:prstGeom prst="rect">
            <a:avLst/>
          </a:prstGeom>
          <a:noFill/>
        </p:spPr>
        <p:txBody>
          <a:bodyPr wrap="square">
            <a:spAutoFit/>
          </a:bodyPr>
          <a:lstStyle/>
          <a:p>
            <a:endParaRPr lang="en-US" sz="1800" kern="0" dirty="0">
              <a:solidFill>
                <a:srgbClr val="000000"/>
              </a:solidFill>
              <a:effectLst/>
              <a:latin typeface="Amasis MT Pro" panose="02040504050005020304" pitchFamily="18" charset="0"/>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Fusion of experience and innovation</a:t>
            </a:r>
          </a:p>
          <a:p>
            <a:pPr marL="285750" indent="-285750">
              <a:buFont typeface="Arial" panose="020B0604020202020204" pitchFamily="34" charset="0"/>
              <a:buChar char="•"/>
            </a:pPr>
            <a:r>
              <a:rPr lang="en-US" sz="2400" kern="0" dirty="0">
                <a:solidFill>
                  <a:schemeClr val="accent1">
                    <a:lumMod val="50000"/>
                  </a:schemeClr>
                </a:solidFill>
                <a:ea typeface="Times New Roman" panose="02020603050405020304" pitchFamily="18" charset="0"/>
                <a:cs typeface="Calibri" panose="020F0502020204030204" pitchFamily="34" charset="0"/>
              </a:rPr>
              <a:t>Partnership work: Multiplier effects. </a:t>
            </a:r>
            <a:endParaRPr lang="en-US" sz="2400" kern="0" dirty="0">
              <a:solidFill>
                <a:schemeClr val="accent1">
                  <a:lumMod val="50000"/>
                </a:schemeClr>
              </a:solidFill>
              <a:effectLst/>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South to South Cooperation is the best way to share knowledge, these include exchange visits, sharing staff, sabbaticals to other countries </a:t>
            </a:r>
            <a:r>
              <a:rPr lang="en-US" sz="2400" kern="0" dirty="0" err="1">
                <a:solidFill>
                  <a:schemeClr val="accent1">
                    <a:lumMod val="50000"/>
                  </a:schemeClr>
                </a:solidFill>
                <a:effectLst/>
                <a:ea typeface="Times New Roman" panose="02020603050405020304" pitchFamily="18" charset="0"/>
                <a:cs typeface="Calibri" panose="020F0502020204030204" pitchFamily="34" charset="0"/>
              </a:rPr>
              <a:t>etc</a:t>
            </a:r>
            <a:endParaRPr lang="en-US" sz="2400" kern="0" dirty="0">
              <a:solidFill>
                <a:schemeClr val="accent1">
                  <a:lumMod val="50000"/>
                </a:schemeClr>
              </a:solidFill>
              <a:effectLst/>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We need to address th</a:t>
            </a:r>
            <a:r>
              <a:rPr lang="en-US" sz="2400" kern="0" dirty="0">
                <a:solidFill>
                  <a:schemeClr val="accent1">
                    <a:lumMod val="50000"/>
                  </a:schemeClr>
                </a:solidFill>
                <a:ea typeface="Times New Roman" panose="02020603050405020304" pitchFamily="18" charset="0"/>
                <a:cs typeface="Calibri" panose="020F0502020204030204" pitchFamily="34" charset="0"/>
              </a:rPr>
              <a:t>e </a:t>
            </a:r>
            <a:r>
              <a:rPr lang="en-US" sz="2400" b="1" kern="0" dirty="0">
                <a:solidFill>
                  <a:srgbClr val="FF0000"/>
                </a:solidFill>
                <a:ea typeface="Times New Roman" panose="02020603050405020304" pitchFamily="18" charset="0"/>
                <a:cs typeface="Calibri" panose="020F0502020204030204" pitchFamily="34" charset="0"/>
              </a:rPr>
              <a:t>Scandal of Invisibility </a:t>
            </a:r>
            <a:r>
              <a:rPr lang="en-US" sz="2400" kern="0" dirty="0">
                <a:solidFill>
                  <a:schemeClr val="accent1">
                    <a:lumMod val="50000"/>
                  </a:schemeClr>
                </a:solidFill>
                <a:ea typeface="Times New Roman" panose="02020603050405020304" pitchFamily="18" charset="0"/>
                <a:cs typeface="Calibri" panose="020F0502020204030204" pitchFamily="34" charset="0"/>
              </a:rPr>
              <a:t>because it is the major source of </a:t>
            </a:r>
            <a:r>
              <a:rPr lang="en-US" sz="2400" kern="0" dirty="0">
                <a:solidFill>
                  <a:schemeClr val="accent1">
                    <a:lumMod val="50000"/>
                  </a:schemeClr>
                </a:solidFill>
                <a:highlight>
                  <a:srgbClr val="FFFF00"/>
                </a:highlight>
                <a:ea typeface="Times New Roman" panose="02020603050405020304" pitchFamily="18" charset="0"/>
                <a:cs typeface="Calibri" panose="020F0502020204030204" pitchFamily="34" charset="0"/>
              </a:rPr>
              <a:t>EXCLUSION  &amp; INEQUALITIES</a:t>
            </a:r>
          </a:p>
          <a:p>
            <a:pPr marL="285750" indent="-285750">
              <a:buFont typeface="Arial" panose="020B0604020202020204" pitchFamily="34" charset="0"/>
              <a:buChar char="•"/>
            </a:pPr>
            <a:endParaRPr lang="en-US" sz="2200" kern="0" dirty="0">
              <a:solidFill>
                <a:schemeClr val="accent1">
                  <a:lumMod val="50000"/>
                </a:schemeClr>
              </a:solidFill>
              <a:effectLst/>
              <a:ea typeface="Times New Roman" panose="02020603050405020304" pitchFamily="18" charset="0"/>
              <a:cs typeface="Calibri" panose="020F0502020204030204" pitchFamily="34" charset="0"/>
            </a:endParaRPr>
          </a:p>
          <a:p>
            <a:pPr marL="285750" indent="-285750">
              <a:buFont typeface="Arial" panose="020B0604020202020204" pitchFamily="34" charset="0"/>
              <a:buChar char="•"/>
            </a:pPr>
            <a:endParaRPr lang="en-US" sz="1800" kern="0" dirty="0">
              <a:solidFill>
                <a:srgbClr val="000000"/>
              </a:solidFill>
              <a:effectLst/>
              <a:latin typeface="Amasis MT Pro" panose="02040504050005020304" pitchFamily="18" charset="0"/>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37373180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3884613" y="3082636"/>
            <a:ext cx="4422775"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anose="020F0502020204030203" pitchFamily="34" charset="77"/>
                <a:sym typeface="Lato" panose="020F0502020204030203" pitchFamily="34" charset="77"/>
              </a:rPr>
              <a:t>THANK YOU!</a:t>
            </a: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184019"/>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en-GB" sz="3200" b="1" dirty="0">
                <a:latin typeface="Lato" panose="020F0502020204030203" pitchFamily="34" charset="77"/>
              </a:rPr>
              <a:t>Contents</a:t>
            </a:r>
          </a:p>
        </p:txBody>
      </p:sp>
      <p:sp>
        <p:nvSpPr>
          <p:cNvPr id="2" name="Rectangle 1"/>
          <p:cNvSpPr/>
          <p:nvPr/>
        </p:nvSpPr>
        <p:spPr>
          <a:xfrm>
            <a:off x="867083" y="1764063"/>
            <a:ext cx="10457834" cy="3539430"/>
          </a:xfrm>
          <a:prstGeom prst="rect">
            <a:avLst/>
          </a:prstGeom>
        </p:spPr>
        <p:txBody>
          <a:bodyPr wrap="square">
            <a:spAutoFit/>
          </a:bodyPr>
          <a:lstStyle/>
          <a:p>
            <a:pPr marL="342900" indent="-342900">
              <a:spcBef>
                <a:spcPts val="1200"/>
              </a:spcBef>
              <a:spcAft>
                <a:spcPts val="1200"/>
              </a:spcAft>
              <a:buFont typeface="Wingdings" panose="05000000000000000000" pitchFamily="2" charset="2"/>
              <a:buChar char="Ø"/>
            </a:pPr>
            <a:r>
              <a:rPr lang="en-US" sz="2400" dirty="0">
                <a:solidFill>
                  <a:srgbClr val="002060"/>
                </a:solidFill>
              </a:rPr>
              <a:t>Component I Capacity Building (</a:t>
            </a:r>
            <a:r>
              <a:rPr lang="en-US" sz="2400" dirty="0" err="1">
                <a:solidFill>
                  <a:srgbClr val="002060"/>
                </a:solidFill>
              </a:rPr>
              <a:t>dev’t</a:t>
            </a:r>
            <a:r>
              <a:rPr lang="en-US" sz="2400" dirty="0">
                <a:solidFill>
                  <a:srgbClr val="002060"/>
                </a:solidFill>
              </a:rPr>
              <a:t> of training modules,  surveys </a:t>
            </a:r>
            <a:r>
              <a:rPr lang="en-US" sz="2400" dirty="0" err="1">
                <a:solidFill>
                  <a:srgbClr val="002060"/>
                </a:solidFill>
              </a:rPr>
              <a:t>etc</a:t>
            </a:r>
            <a:r>
              <a:rPr lang="en-US" sz="2400" dirty="0">
                <a:solidFill>
                  <a:srgbClr val="002060"/>
                </a:solidFill>
              </a:rPr>
              <a:t>)</a:t>
            </a:r>
          </a:p>
          <a:p>
            <a:pPr marL="342900" indent="-342900">
              <a:spcBef>
                <a:spcPts val="1200"/>
              </a:spcBef>
              <a:spcAft>
                <a:spcPts val="1200"/>
              </a:spcAft>
              <a:buFont typeface="Wingdings" panose="05000000000000000000" pitchFamily="2" charset="2"/>
              <a:buChar char="Ø"/>
            </a:pPr>
            <a:r>
              <a:rPr lang="en-US" sz="2400" dirty="0">
                <a:solidFill>
                  <a:srgbClr val="002060"/>
                </a:solidFill>
              </a:rPr>
              <a:t>Component II Gender Monitoring Framework and Reporting System</a:t>
            </a:r>
          </a:p>
          <a:p>
            <a:pPr marL="342900" indent="-342900">
              <a:spcBef>
                <a:spcPts val="1200"/>
              </a:spcBef>
              <a:spcAft>
                <a:spcPts val="1200"/>
              </a:spcAft>
              <a:buFont typeface="Wingdings" panose="05000000000000000000" pitchFamily="2" charset="2"/>
              <a:buChar char="Ø"/>
            </a:pPr>
            <a:r>
              <a:rPr lang="en-GB" sz="2400" dirty="0">
                <a:solidFill>
                  <a:srgbClr val="002060"/>
                </a:solidFill>
              </a:rPr>
              <a:t>Component III Mainstreaming </a:t>
            </a:r>
            <a:r>
              <a:rPr lang="en-GB" sz="2400" dirty="0" err="1">
                <a:solidFill>
                  <a:srgbClr val="002060"/>
                </a:solidFill>
              </a:rPr>
              <a:t>Gneder</a:t>
            </a:r>
            <a:r>
              <a:rPr lang="en-GB" sz="2400" dirty="0">
                <a:solidFill>
                  <a:srgbClr val="002060"/>
                </a:solidFill>
              </a:rPr>
              <a:t> in the National Strategy for the Development of Statistics</a:t>
            </a:r>
          </a:p>
          <a:p>
            <a:pPr marL="342900" indent="-342900">
              <a:spcBef>
                <a:spcPts val="1200"/>
              </a:spcBef>
              <a:spcAft>
                <a:spcPts val="1200"/>
              </a:spcAft>
              <a:buFont typeface="Wingdings" panose="05000000000000000000" pitchFamily="2" charset="2"/>
              <a:buChar char="Ø"/>
            </a:pPr>
            <a:r>
              <a:rPr lang="en-GB" sz="2400" dirty="0">
                <a:solidFill>
                  <a:srgbClr val="002060"/>
                </a:solidFill>
              </a:rPr>
              <a:t>Opportunities and Challenges</a:t>
            </a:r>
            <a:endParaRPr lang="en-US" sz="2400" dirty="0">
              <a:solidFill>
                <a:srgbClr val="002060"/>
              </a:solidFill>
            </a:endParaRPr>
          </a:p>
          <a:p>
            <a:pPr marL="342900" indent="-342900">
              <a:spcBef>
                <a:spcPts val="1200"/>
              </a:spcBef>
              <a:spcAft>
                <a:spcPts val="1200"/>
              </a:spcAft>
              <a:buFont typeface="Wingdings" panose="05000000000000000000" pitchFamily="2" charset="2"/>
              <a:buChar char="Ø"/>
            </a:pPr>
            <a:endParaRPr lang="en-US" sz="2400" dirty="0">
              <a:solidFill>
                <a:srgbClr val="002060"/>
              </a:solidFill>
            </a:endParaRPr>
          </a:p>
        </p:txBody>
      </p:sp>
    </p:spTree>
    <p:extLst>
      <p:ext uri="{BB962C8B-B14F-4D97-AF65-F5344CB8AC3E}">
        <p14:creationId xmlns:p14="http://schemas.microsoft.com/office/powerpoint/2010/main" val="1069303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BA39D0-5712-49DC-990A-1610E684EF24}"/>
              </a:ext>
            </a:extLst>
          </p:cNvPr>
          <p:cNvSpPr>
            <a:spLocks noGrp="1"/>
          </p:cNvSpPr>
          <p:nvPr>
            <p:ph type="title"/>
          </p:nvPr>
        </p:nvSpPr>
        <p:spPr>
          <a:xfrm>
            <a:off x="636112" y="226510"/>
            <a:ext cx="10500077" cy="1143000"/>
          </a:xfrm>
        </p:spPr>
        <p:txBody>
          <a:bodyPr/>
          <a:lstStyle/>
          <a:p>
            <a:r>
              <a:rPr lang="en-US" dirty="0"/>
              <a:t>Expected Outcomes and Outputs: </a:t>
            </a:r>
          </a:p>
        </p:txBody>
      </p:sp>
      <p:sp>
        <p:nvSpPr>
          <p:cNvPr id="3" name="ZoneTexte 2">
            <a:extLst>
              <a:ext uri="{FF2B5EF4-FFF2-40B4-BE49-F238E27FC236}">
                <a16:creationId xmlns:a16="http://schemas.microsoft.com/office/drawing/2014/main" id="{724932D9-0F19-41D0-8889-8C311876675E}"/>
              </a:ext>
            </a:extLst>
          </p:cNvPr>
          <p:cNvSpPr txBox="1"/>
          <p:nvPr/>
        </p:nvSpPr>
        <p:spPr>
          <a:xfrm>
            <a:off x="396885" y="1482480"/>
            <a:ext cx="10978530" cy="3108543"/>
          </a:xfrm>
          <a:prstGeom prst="rect">
            <a:avLst/>
          </a:prstGeom>
          <a:noFill/>
        </p:spPr>
        <p:txBody>
          <a:bodyPr wrap="square" rtlCol="0">
            <a:spAutoFit/>
          </a:bodyPr>
          <a:lstStyle/>
          <a:p>
            <a:pPr marL="457200" marR="0" lvl="0" indent="-457200" algn="l" defTabSz="914400" rtl="0" eaLnBrk="1" fontAlgn="auto" latinLnBrk="0" hangingPunct="1">
              <a:lnSpc>
                <a:spcPct val="100000"/>
              </a:lnSpc>
              <a:spcBef>
                <a:spcPts val="0"/>
              </a:spcBef>
              <a:spcAft>
                <a:spcPts val="0"/>
              </a:spcAft>
              <a:buClr>
                <a:srgbClr val="00823A">
                  <a:lumMod val="75000"/>
                </a:srgbClr>
              </a:buClr>
              <a:buSzTx/>
              <a:buFont typeface="Arial" panose="020B0604020202020204" pitchFamily="34" charset="0"/>
              <a:buChar char="•"/>
              <a:tabLst/>
              <a:defRPr/>
            </a:pPr>
            <a:r>
              <a:rPr kumimoji="0" lang="en-US" sz="2800" b="0" i="0" u="none" strike="noStrike" kern="1200" cap="none" spc="0" normalizeH="0" baseline="0" noProof="0" dirty="0">
                <a:ln>
                  <a:noFill/>
                </a:ln>
                <a:solidFill>
                  <a:srgbClr val="404040"/>
                </a:solidFill>
                <a:effectLst/>
                <a:uLnTx/>
                <a:uFillTx/>
                <a:latin typeface="Calibri"/>
                <a:ea typeface="+mn-ea"/>
                <a:cs typeface="+mn-cs"/>
              </a:rPr>
              <a:t>The project’s expected outcome are  that :  </a:t>
            </a:r>
          </a:p>
          <a:p>
            <a:pPr marL="914400" marR="0" lvl="1" indent="-457200" algn="l" defTabSz="914400" rtl="0" eaLnBrk="1" fontAlgn="auto" latinLnBrk="0" hangingPunct="1">
              <a:lnSpc>
                <a:spcPct val="100000"/>
              </a:lnSpc>
              <a:spcBef>
                <a:spcPts val="0"/>
              </a:spcBef>
              <a:spcAft>
                <a:spcPts val="0"/>
              </a:spcAft>
              <a:buClr>
                <a:srgbClr val="00823A">
                  <a:lumMod val="75000"/>
                </a:srgbClr>
              </a:buClr>
              <a:buSzTx/>
              <a:buFont typeface="Arial" panose="020B0604020202020204" pitchFamily="34" charset="0"/>
              <a:buChar char="•"/>
              <a:tabLst/>
              <a:defRPr/>
            </a:pPr>
            <a:r>
              <a:rPr kumimoji="0" lang="en-US" sz="2800" b="0" i="0" u="none" strike="noStrike" kern="1200" cap="none" spc="0" normalizeH="0" baseline="0" noProof="0" dirty="0">
                <a:ln>
                  <a:noFill/>
                </a:ln>
                <a:solidFill>
                  <a:srgbClr val="404040"/>
                </a:solidFill>
                <a:effectLst/>
                <a:uLnTx/>
                <a:uFillTx/>
                <a:latin typeface="Calibri"/>
                <a:ea typeface="+mn-ea"/>
                <a:cs typeface="+mn-cs"/>
              </a:rPr>
              <a:t>(i) The statistical systems of the statistical offices to produce quality, comparable and regular gender statistics to address national data gaps and meet policy and reporting commitments under the SDGs and </a:t>
            </a:r>
          </a:p>
          <a:p>
            <a:pPr marL="914400" marR="0" lvl="1" indent="-457200" algn="l" defTabSz="914400" rtl="0" eaLnBrk="1" fontAlgn="auto" latinLnBrk="0" hangingPunct="1">
              <a:lnSpc>
                <a:spcPct val="100000"/>
              </a:lnSpc>
              <a:spcBef>
                <a:spcPts val="0"/>
              </a:spcBef>
              <a:spcAft>
                <a:spcPts val="0"/>
              </a:spcAft>
              <a:buClr>
                <a:srgbClr val="00823A">
                  <a:lumMod val="75000"/>
                </a:srgbClr>
              </a:buClr>
              <a:buSzTx/>
              <a:buFont typeface="Arial" panose="020B0604020202020204" pitchFamily="34" charset="0"/>
              <a:buChar char="•"/>
              <a:tabLst/>
              <a:defRPr/>
            </a:pPr>
            <a:r>
              <a:rPr kumimoji="0" lang="en-US" sz="2800" b="0" i="0" u="none" strike="noStrike" kern="1200" cap="none" spc="0" normalizeH="0" baseline="0" noProof="0" dirty="0">
                <a:ln>
                  <a:noFill/>
                </a:ln>
                <a:solidFill>
                  <a:srgbClr val="404040"/>
                </a:solidFill>
                <a:effectLst/>
                <a:uLnTx/>
                <a:uFillTx/>
                <a:latin typeface="Calibri"/>
                <a:ea typeface="+mn-ea"/>
                <a:cs typeface="+mn-cs"/>
              </a:rPr>
              <a:t>(ii)  Monitoring and reporting mechanisms of the Republic of Burundi integrate gender indicators across sectors. </a:t>
            </a:r>
          </a:p>
        </p:txBody>
      </p:sp>
    </p:spTree>
    <p:extLst>
      <p:ext uri="{BB962C8B-B14F-4D97-AF65-F5344CB8AC3E}">
        <p14:creationId xmlns:p14="http://schemas.microsoft.com/office/powerpoint/2010/main" val="199943990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351772-899B-429B-8856-FCAF32FFA2ED}"/>
              </a:ext>
            </a:extLst>
          </p:cNvPr>
          <p:cNvSpPr>
            <a:spLocks noGrp="1"/>
          </p:cNvSpPr>
          <p:nvPr>
            <p:ph type="title"/>
          </p:nvPr>
        </p:nvSpPr>
        <p:spPr/>
        <p:txBody>
          <a:bodyPr/>
          <a:lstStyle/>
          <a:p>
            <a:r>
              <a:rPr lang="en-US" dirty="0"/>
              <a:t>PROJECT OBJECTIVES AND COMPONENTS</a:t>
            </a:r>
          </a:p>
        </p:txBody>
      </p:sp>
      <p:sp>
        <p:nvSpPr>
          <p:cNvPr id="9" name="Rectangle : coins arrondis 8">
            <a:extLst>
              <a:ext uri="{FF2B5EF4-FFF2-40B4-BE49-F238E27FC236}">
                <a16:creationId xmlns:a16="http://schemas.microsoft.com/office/drawing/2014/main" id="{497DB6EA-2658-481D-B27B-A6195DCB3617}"/>
              </a:ext>
            </a:extLst>
          </p:cNvPr>
          <p:cNvSpPr/>
          <p:nvPr/>
        </p:nvSpPr>
        <p:spPr>
          <a:xfrm>
            <a:off x="1272575" y="5857157"/>
            <a:ext cx="4709424" cy="832757"/>
          </a:xfrm>
          <a:prstGeom prst="roundRect">
            <a:avLst/>
          </a:prstGeom>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04040"/>
                </a:solidFill>
                <a:effectLst/>
                <a:uLnTx/>
                <a:uFillTx/>
                <a:latin typeface="Calibri"/>
                <a:ea typeface="+mn-ea"/>
                <a:cs typeface="+mn-cs"/>
              </a:rPr>
              <a:t>COMPONENT 1</a:t>
            </a:r>
          </a:p>
        </p:txBody>
      </p:sp>
      <p:sp>
        <p:nvSpPr>
          <p:cNvPr id="10" name="Rectangle : coins arrondis 9">
            <a:extLst>
              <a:ext uri="{FF2B5EF4-FFF2-40B4-BE49-F238E27FC236}">
                <a16:creationId xmlns:a16="http://schemas.microsoft.com/office/drawing/2014/main" id="{80A7401B-1A53-4B6E-8270-58CB084AD9E9}"/>
              </a:ext>
            </a:extLst>
          </p:cNvPr>
          <p:cNvSpPr/>
          <p:nvPr/>
        </p:nvSpPr>
        <p:spPr>
          <a:xfrm>
            <a:off x="6540544" y="5886450"/>
            <a:ext cx="5224128" cy="832757"/>
          </a:xfrm>
          <a:prstGeom prst="roundRect">
            <a:avLst/>
          </a:prstGeom>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82373" tIns="41187" rIns="82373" bIns="41187"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404040"/>
                </a:solidFill>
                <a:effectLst/>
                <a:uLnTx/>
                <a:uFillTx/>
                <a:latin typeface="Calibri"/>
                <a:ea typeface="+mn-ea"/>
                <a:cs typeface="+mn-cs"/>
              </a:rPr>
              <a:t>COMPONENT 2  </a:t>
            </a:r>
          </a:p>
        </p:txBody>
      </p:sp>
      <p:sp>
        <p:nvSpPr>
          <p:cNvPr id="11" name="Rectangle : coins arrondis 10">
            <a:extLst>
              <a:ext uri="{FF2B5EF4-FFF2-40B4-BE49-F238E27FC236}">
                <a16:creationId xmlns:a16="http://schemas.microsoft.com/office/drawing/2014/main" id="{6091A65B-9769-476E-852F-FC909EBC1D0D}"/>
              </a:ext>
            </a:extLst>
          </p:cNvPr>
          <p:cNvSpPr/>
          <p:nvPr/>
        </p:nvSpPr>
        <p:spPr>
          <a:xfrm>
            <a:off x="435292" y="3368976"/>
            <a:ext cx="594152" cy="1311804"/>
          </a:xfrm>
          <a:prstGeom prst="roundRect">
            <a:avLst>
              <a:gd name="adj" fmla="val 14979"/>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404040"/>
                </a:solidFill>
                <a:effectLst/>
                <a:uLnTx/>
                <a:uFillTx/>
                <a:latin typeface="Calibri"/>
                <a:ea typeface="+mn-ea"/>
                <a:cs typeface="+mn-cs"/>
              </a:rPr>
              <a:t>OUTPUTS</a:t>
            </a:r>
            <a:endParaRPr kumimoji="0" lang="fr-FR" sz="1600" b="0" i="0" u="none" strike="noStrike" kern="1200" cap="none" spc="0" normalizeH="0" baseline="0" noProof="0" dirty="0">
              <a:ln>
                <a:noFill/>
              </a:ln>
              <a:solidFill>
                <a:srgbClr val="404040"/>
              </a:solidFill>
              <a:effectLst/>
              <a:uLnTx/>
              <a:uFillTx/>
              <a:latin typeface="Calibri"/>
              <a:ea typeface="+mn-ea"/>
              <a:cs typeface="+mn-cs"/>
            </a:endParaRPr>
          </a:p>
        </p:txBody>
      </p:sp>
      <p:sp>
        <p:nvSpPr>
          <p:cNvPr id="12" name="Rectangle : coins arrondis 11">
            <a:extLst>
              <a:ext uri="{FF2B5EF4-FFF2-40B4-BE49-F238E27FC236}">
                <a16:creationId xmlns:a16="http://schemas.microsoft.com/office/drawing/2014/main" id="{906223AE-BA29-4BC3-A836-F2630875A387}"/>
              </a:ext>
            </a:extLst>
          </p:cNvPr>
          <p:cNvSpPr/>
          <p:nvPr/>
        </p:nvSpPr>
        <p:spPr>
          <a:xfrm>
            <a:off x="435292" y="2109152"/>
            <a:ext cx="594152" cy="1063870"/>
          </a:xfrm>
          <a:prstGeom prst="roundRect">
            <a:avLst/>
          </a:prstGeom>
          <a:solidFill>
            <a:schemeClr val="accent2">
              <a:lumMod val="20000"/>
              <a:lumOff val="80000"/>
            </a:schemeClr>
          </a:solidFill>
          <a:ln/>
        </p:spPr>
        <p:style>
          <a:lnRef idx="2">
            <a:schemeClr val="accent1"/>
          </a:lnRef>
          <a:fillRef idx="1">
            <a:schemeClr val="lt1"/>
          </a:fillRef>
          <a:effectRef idx="0">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404040"/>
                </a:solidFill>
                <a:effectLst/>
                <a:uLnTx/>
                <a:uFillTx/>
                <a:latin typeface="Calibri"/>
                <a:ea typeface="+mn-ea"/>
                <a:cs typeface="+mn-cs"/>
              </a:rPr>
              <a:t>OUTCOMES</a:t>
            </a:r>
            <a:endParaRPr kumimoji="0" lang="fr-FR" sz="1600" b="0" i="0" u="none" strike="noStrike" kern="1200" cap="none" spc="0" normalizeH="0" baseline="0" noProof="0" dirty="0">
              <a:ln>
                <a:noFill/>
              </a:ln>
              <a:solidFill>
                <a:srgbClr val="404040"/>
              </a:solidFill>
              <a:effectLst/>
              <a:uLnTx/>
              <a:uFillTx/>
              <a:latin typeface="Calibri"/>
              <a:ea typeface="+mn-ea"/>
              <a:cs typeface="+mn-cs"/>
            </a:endParaRPr>
          </a:p>
        </p:txBody>
      </p:sp>
      <p:sp>
        <p:nvSpPr>
          <p:cNvPr id="13" name="Rectangle : coins arrondis 12">
            <a:extLst>
              <a:ext uri="{FF2B5EF4-FFF2-40B4-BE49-F238E27FC236}">
                <a16:creationId xmlns:a16="http://schemas.microsoft.com/office/drawing/2014/main" id="{38FF285C-399E-4DE0-BC04-D7464CD6269D}"/>
              </a:ext>
            </a:extLst>
          </p:cNvPr>
          <p:cNvSpPr/>
          <p:nvPr/>
        </p:nvSpPr>
        <p:spPr>
          <a:xfrm>
            <a:off x="1303424" y="3375915"/>
            <a:ext cx="4688858" cy="1311804"/>
          </a:xfrm>
          <a:prstGeom prst="roundRect">
            <a:avLst/>
          </a:prstGeom>
        </p:spPr>
        <p:style>
          <a:lnRef idx="2">
            <a:schemeClr val="accent1"/>
          </a:lnRef>
          <a:fillRef idx="1">
            <a:schemeClr val="lt1"/>
          </a:fillRef>
          <a:effectRef idx="0">
            <a:schemeClr val="accent1"/>
          </a:effectRef>
          <a:fontRef idx="minor">
            <a:schemeClr val="dk1"/>
          </a:fontRef>
        </p:style>
        <p:txBody>
          <a:bodyPr vert="horz" rtlCol="0" anchor="ctr"/>
          <a:lstStyle/>
          <a:p>
            <a:pPr marL="154442" marR="0" lvl="0" indent="-1544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404040"/>
                </a:solidFill>
                <a:effectLst/>
                <a:uLnTx/>
                <a:uFillTx/>
                <a:latin typeface="Calibri"/>
                <a:ea typeface="+mn-ea"/>
                <a:cs typeface="+mn-cs"/>
              </a:rPr>
              <a:t>The capacity of national bureaus of statistics to collect, interpret and disseminate gender statistics is strengthened </a:t>
            </a:r>
          </a:p>
        </p:txBody>
      </p:sp>
      <p:sp>
        <p:nvSpPr>
          <p:cNvPr id="14" name="Rectangle : coins arrondis 13">
            <a:extLst>
              <a:ext uri="{FF2B5EF4-FFF2-40B4-BE49-F238E27FC236}">
                <a16:creationId xmlns:a16="http://schemas.microsoft.com/office/drawing/2014/main" id="{049B17EB-5A6D-4FEA-8413-A159406B9489}"/>
              </a:ext>
            </a:extLst>
          </p:cNvPr>
          <p:cNvSpPr/>
          <p:nvPr/>
        </p:nvSpPr>
        <p:spPr>
          <a:xfrm>
            <a:off x="6551341" y="3356451"/>
            <a:ext cx="5213331" cy="1360920"/>
          </a:xfrm>
          <a:prstGeom prst="roundRect">
            <a:avLst/>
          </a:prstGeom>
        </p:spPr>
        <p:style>
          <a:lnRef idx="2">
            <a:schemeClr val="accent1"/>
          </a:lnRef>
          <a:fillRef idx="1">
            <a:schemeClr val="lt1"/>
          </a:fillRef>
          <a:effectRef idx="0">
            <a:schemeClr val="accent1"/>
          </a:effectRef>
          <a:fontRef idx="minor">
            <a:schemeClr val="dk1"/>
          </a:fontRef>
        </p:style>
        <p:txBody>
          <a:bodyPr vert="horz" rtlCol="0" anchor="ctr"/>
          <a:lstStyle/>
          <a:p>
            <a:pPr marL="154442" marR="0" lvl="0" indent="-1544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404040"/>
                </a:solidFill>
                <a:effectLst/>
                <a:uLnTx/>
                <a:uFillTx/>
                <a:latin typeface="Calibri"/>
                <a:ea typeface="+mn-ea"/>
                <a:cs typeface="+mn-cs"/>
              </a:rPr>
              <a:t>Increased availability of gender-related knowledge products on transition countries </a:t>
            </a:r>
            <a:endParaRPr kumimoji="0" lang="fr-FR" sz="1400" b="0" i="0" u="none" strike="noStrike" kern="1200" cap="none" spc="0" normalizeH="0" baseline="0" noProof="0" dirty="0">
              <a:ln>
                <a:noFill/>
              </a:ln>
              <a:solidFill>
                <a:srgbClr val="404040"/>
              </a:solidFill>
              <a:effectLst/>
              <a:uLnTx/>
              <a:uFillTx/>
              <a:latin typeface="Calibri"/>
              <a:ea typeface="+mn-ea"/>
              <a:cs typeface="+mn-cs"/>
            </a:endParaRPr>
          </a:p>
        </p:txBody>
      </p:sp>
      <p:sp>
        <p:nvSpPr>
          <p:cNvPr id="15" name="Rectangle : coins arrondis 14">
            <a:extLst>
              <a:ext uri="{FF2B5EF4-FFF2-40B4-BE49-F238E27FC236}">
                <a16:creationId xmlns:a16="http://schemas.microsoft.com/office/drawing/2014/main" id="{7AB482A0-665A-48B0-8467-EDDB72CF11BB}"/>
              </a:ext>
            </a:extLst>
          </p:cNvPr>
          <p:cNvSpPr/>
          <p:nvPr/>
        </p:nvSpPr>
        <p:spPr>
          <a:xfrm>
            <a:off x="6551341" y="2109152"/>
            <a:ext cx="5202535" cy="1063870"/>
          </a:xfrm>
          <a:prstGeom prst="roundRect">
            <a:avLst/>
          </a:prstGeom>
        </p:spPr>
        <p:style>
          <a:lnRef idx="2">
            <a:schemeClr val="accent1"/>
          </a:lnRef>
          <a:fillRef idx="1">
            <a:schemeClr val="lt1"/>
          </a:fillRef>
          <a:effectRef idx="0">
            <a:schemeClr val="accent1"/>
          </a:effectRef>
          <a:fontRef idx="minor">
            <a:schemeClr val="dk1"/>
          </a:fontRef>
        </p:style>
        <p:txBody>
          <a:bodyPr vert="horz" rtlCol="0" anchor="ctr"/>
          <a:lstStyle/>
          <a:p>
            <a:pPr marL="154442" marR="0" lvl="0" indent="-1544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404040"/>
                </a:solidFill>
                <a:effectLst/>
                <a:uLnTx/>
                <a:uFillTx/>
                <a:latin typeface="Calibri"/>
                <a:ea typeface="+mn-ea"/>
                <a:cs typeface="+mn-cs"/>
              </a:rPr>
              <a:t>Monitoring and reporting mechanisms of the beneficiary countries integrate gender indicators across sectors</a:t>
            </a:r>
          </a:p>
        </p:txBody>
      </p:sp>
      <p:sp>
        <p:nvSpPr>
          <p:cNvPr id="16" name="Rectangle : coins arrondis 15">
            <a:extLst>
              <a:ext uri="{FF2B5EF4-FFF2-40B4-BE49-F238E27FC236}">
                <a16:creationId xmlns:a16="http://schemas.microsoft.com/office/drawing/2014/main" id="{C4F777CF-B38F-4C6E-9FB0-FFCD5F0430B2}"/>
              </a:ext>
            </a:extLst>
          </p:cNvPr>
          <p:cNvSpPr/>
          <p:nvPr/>
        </p:nvSpPr>
        <p:spPr>
          <a:xfrm>
            <a:off x="1293141" y="2109152"/>
            <a:ext cx="4688858" cy="1063871"/>
          </a:xfrm>
          <a:prstGeom prst="roundRect">
            <a:avLst/>
          </a:prstGeom>
          <a:ln/>
        </p:spPr>
        <p:style>
          <a:lnRef idx="2">
            <a:schemeClr val="accent1"/>
          </a:lnRef>
          <a:fillRef idx="1">
            <a:schemeClr val="lt1"/>
          </a:fillRef>
          <a:effectRef idx="0">
            <a:schemeClr val="accent1"/>
          </a:effectRef>
          <a:fontRef idx="minor">
            <a:schemeClr val="dk1"/>
          </a:fontRef>
        </p:style>
        <p:txBody>
          <a:bodyPr vert="horz" rtlCol="0" anchor="ctr"/>
          <a:lstStyle/>
          <a:p>
            <a:pPr marL="154442" marR="0" lvl="0" indent="-154442"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404040"/>
                </a:solidFill>
                <a:effectLst/>
                <a:uLnTx/>
                <a:uFillTx/>
                <a:latin typeface="Calibri"/>
                <a:ea typeface="+mn-ea"/>
                <a:cs typeface="+mn-cs"/>
              </a:rPr>
              <a:t>The statistical systems of the beneficiary countries produce quality, comparable and regular gender statistics to address national data gaps and meet policy and reporting commitments under the SDGs</a:t>
            </a:r>
          </a:p>
        </p:txBody>
      </p:sp>
      <p:sp>
        <p:nvSpPr>
          <p:cNvPr id="17" name="Rectangle : coins arrondis 16">
            <a:extLst>
              <a:ext uri="{FF2B5EF4-FFF2-40B4-BE49-F238E27FC236}">
                <a16:creationId xmlns:a16="http://schemas.microsoft.com/office/drawing/2014/main" id="{767D6469-A803-42FD-AFF7-99630D1357B4}"/>
              </a:ext>
            </a:extLst>
          </p:cNvPr>
          <p:cNvSpPr/>
          <p:nvPr/>
        </p:nvSpPr>
        <p:spPr>
          <a:xfrm>
            <a:off x="959555" y="1417638"/>
            <a:ext cx="11114931" cy="566079"/>
          </a:xfrm>
          <a:prstGeom prst="round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04040"/>
                </a:solidFill>
                <a:effectLst/>
                <a:uLnTx/>
                <a:uFillTx/>
                <a:latin typeface="Calibri"/>
                <a:ea typeface="+mn-ea"/>
                <a:cs typeface="+mn-cs"/>
              </a:rPr>
              <a:t>To Improve the availability of gender statistics in transition states/ countries, that provide a foundation for inclusive national development planning.</a:t>
            </a:r>
          </a:p>
        </p:txBody>
      </p:sp>
      <p:sp>
        <p:nvSpPr>
          <p:cNvPr id="20" name="Rectangle : coins arrondis 19">
            <a:extLst>
              <a:ext uri="{FF2B5EF4-FFF2-40B4-BE49-F238E27FC236}">
                <a16:creationId xmlns:a16="http://schemas.microsoft.com/office/drawing/2014/main" id="{F263CFD9-5520-4076-A629-A1B52CA38A3A}"/>
              </a:ext>
            </a:extLst>
          </p:cNvPr>
          <p:cNvSpPr/>
          <p:nvPr/>
        </p:nvSpPr>
        <p:spPr>
          <a:xfrm>
            <a:off x="427327" y="4874283"/>
            <a:ext cx="594152" cy="890162"/>
          </a:xfrm>
          <a:prstGeom prst="roundRect">
            <a:avLst>
              <a:gd name="adj" fmla="val 14979"/>
            </a:avLst>
          </a:prstGeom>
          <a:solidFill>
            <a:schemeClr val="accent2">
              <a:lumMod val="20000"/>
              <a:lumOff val="80000"/>
            </a:schemeClr>
          </a:solidFill>
        </p:spPr>
        <p:style>
          <a:lnRef idx="2">
            <a:schemeClr val="accent1"/>
          </a:lnRef>
          <a:fillRef idx="1">
            <a:schemeClr val="lt1"/>
          </a:fillRef>
          <a:effectRef idx="0">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200" b="0" i="0" u="none" strike="noStrike" kern="1200" cap="none" spc="0" normalizeH="0" baseline="0" noProof="0" dirty="0">
                <a:ln>
                  <a:noFill/>
                </a:ln>
                <a:solidFill>
                  <a:srgbClr val="404040"/>
                </a:solidFill>
                <a:effectLst/>
                <a:uLnTx/>
                <a:uFillTx/>
                <a:latin typeface="Calibri"/>
                <a:ea typeface="+mn-ea"/>
                <a:cs typeface="+mn-cs"/>
              </a:rPr>
              <a:t>PURPOSE</a:t>
            </a:r>
          </a:p>
        </p:txBody>
      </p:sp>
      <p:sp>
        <p:nvSpPr>
          <p:cNvPr id="21" name="Rectangle : coins arrondis 20">
            <a:extLst>
              <a:ext uri="{FF2B5EF4-FFF2-40B4-BE49-F238E27FC236}">
                <a16:creationId xmlns:a16="http://schemas.microsoft.com/office/drawing/2014/main" id="{0B6E876D-809E-4BA5-A30F-EDABD9F0BDE1}"/>
              </a:ext>
            </a:extLst>
          </p:cNvPr>
          <p:cNvSpPr/>
          <p:nvPr/>
        </p:nvSpPr>
        <p:spPr>
          <a:xfrm>
            <a:off x="1303424" y="4827357"/>
            <a:ext cx="4709424" cy="890162"/>
          </a:xfrm>
          <a:prstGeom prst="roundRect">
            <a:avLst/>
          </a:prstGeom>
        </p:spPr>
        <p:style>
          <a:lnRef idx="2">
            <a:schemeClr val="accent1"/>
          </a:lnRef>
          <a:fillRef idx="1">
            <a:schemeClr val="lt1"/>
          </a:fillRef>
          <a:effectRef idx="0">
            <a:schemeClr val="accent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04040"/>
                </a:solidFill>
                <a:effectLst/>
                <a:uLnTx/>
                <a:uFillTx/>
                <a:latin typeface="Calibri"/>
                <a:ea typeface="+mn-ea"/>
                <a:cs typeface="+mn-cs"/>
              </a:rPr>
              <a:t>Capacity Building for Gender Statistics</a:t>
            </a:r>
          </a:p>
        </p:txBody>
      </p:sp>
      <p:sp>
        <p:nvSpPr>
          <p:cNvPr id="22" name="Rectangle : coins arrondis 21">
            <a:extLst>
              <a:ext uri="{FF2B5EF4-FFF2-40B4-BE49-F238E27FC236}">
                <a16:creationId xmlns:a16="http://schemas.microsoft.com/office/drawing/2014/main" id="{086D311F-A147-436C-B32D-E8FD71939673}"/>
              </a:ext>
            </a:extLst>
          </p:cNvPr>
          <p:cNvSpPr/>
          <p:nvPr/>
        </p:nvSpPr>
        <p:spPr>
          <a:xfrm>
            <a:off x="6551341" y="4874283"/>
            <a:ext cx="5213332" cy="890162"/>
          </a:xfrm>
          <a:prstGeom prst="roundRect">
            <a:avLst/>
          </a:prstGeom>
        </p:spPr>
        <p:style>
          <a:lnRef idx="2">
            <a:schemeClr val="accent1"/>
          </a:lnRef>
          <a:fillRef idx="1">
            <a:schemeClr val="lt1"/>
          </a:fillRef>
          <a:effectRef idx="0">
            <a:schemeClr val="accent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404040"/>
                </a:solidFill>
                <a:effectLst/>
                <a:uLnTx/>
                <a:uFillTx/>
                <a:latin typeface="Calibri"/>
                <a:ea typeface="+mn-ea"/>
                <a:cs typeface="+mn-cs"/>
              </a:rPr>
              <a:t>Development of National Gender Monitoring Systems  </a:t>
            </a:r>
          </a:p>
        </p:txBody>
      </p:sp>
    </p:spTree>
    <p:extLst>
      <p:ext uri="{BB962C8B-B14F-4D97-AF65-F5344CB8AC3E}">
        <p14:creationId xmlns:p14="http://schemas.microsoft.com/office/powerpoint/2010/main" val="425118710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211260"/>
            <a:ext cx="10998879" cy="69465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nSpc>
                <a:spcPct val="90000"/>
              </a:lnSpc>
              <a:spcBef>
                <a:spcPct val="0"/>
              </a:spcBef>
              <a:spcAft>
                <a:spcPts val="1200"/>
              </a:spcAft>
            </a:pPr>
            <a:r>
              <a:rPr lang="en-US" sz="3200" b="1" kern="1200" dirty="0">
                <a:solidFill>
                  <a:srgbClr val="FFFFFF"/>
                </a:solidFill>
                <a:latin typeface="+mj-lt"/>
                <a:ea typeface="+mj-ea"/>
                <a:cs typeface="+mj-cs"/>
              </a:rPr>
              <a:t>Component I:  Capacity Building on Gender </a:t>
            </a:r>
            <a:r>
              <a:rPr lang="en-US" sz="3200" b="1" dirty="0">
                <a:solidFill>
                  <a:srgbClr val="FFFFFF"/>
                </a:solidFill>
                <a:latin typeface="+mj-lt"/>
                <a:ea typeface="+mj-ea"/>
                <a:cs typeface="+mj-cs"/>
              </a:rPr>
              <a:t>Statistics</a:t>
            </a:r>
            <a:endParaRPr lang="en-GB" sz="3200" b="1" dirty="0">
              <a:latin typeface="Lato" panose="020F0502020204030203" pitchFamily="34" charset="77"/>
            </a:endParaRPr>
          </a:p>
        </p:txBody>
      </p:sp>
      <p:sp>
        <p:nvSpPr>
          <p:cNvPr id="2" name="Rectangle 1"/>
          <p:cNvSpPr/>
          <p:nvPr/>
        </p:nvSpPr>
        <p:spPr>
          <a:xfrm>
            <a:off x="842959" y="1414206"/>
            <a:ext cx="10457834" cy="3875933"/>
          </a:xfrm>
          <a:prstGeom prst="rect">
            <a:avLst/>
          </a:prstGeom>
        </p:spPr>
        <p:txBody>
          <a:bodyPr wrap="square">
            <a:spAutoFit/>
          </a:bodyPr>
          <a:lstStyle/>
          <a:p>
            <a:pPr>
              <a:spcBef>
                <a:spcPts val="1200"/>
              </a:spcBef>
              <a:spcAft>
                <a:spcPts val="1200"/>
              </a:spcAft>
            </a:pPr>
            <a:r>
              <a:rPr lang="en-US" sz="2400" b="1" dirty="0">
                <a:solidFill>
                  <a:schemeClr val="accent1">
                    <a:lumMod val="50000"/>
                  </a:schemeClr>
                </a:solidFill>
                <a:effectLst/>
              </a:rPr>
              <a:t>Implementation of this workstream is </a:t>
            </a:r>
            <a:r>
              <a:rPr lang="en-US" sz="2400" b="1" dirty="0">
                <a:solidFill>
                  <a:schemeClr val="accent1">
                    <a:lumMod val="50000"/>
                  </a:schemeClr>
                </a:solidFill>
              </a:rPr>
              <a:t>started in Mozambique and Zimbabwe</a:t>
            </a:r>
            <a:endParaRPr lang="en-US" sz="2400" dirty="0">
              <a:solidFill>
                <a:srgbClr val="002060"/>
              </a:solidFill>
            </a:endParaRPr>
          </a:p>
          <a:p>
            <a:pPr marL="400050" indent="-342900">
              <a:lnSpc>
                <a:spcPct val="90000"/>
              </a:lnSpc>
              <a:spcAft>
                <a:spcPts val="800"/>
              </a:spcAft>
              <a:buFont typeface="Wingdings" panose="05000000000000000000" pitchFamily="2" charset="2"/>
              <a:buChar char="Ø"/>
            </a:pPr>
            <a:r>
              <a:rPr lang="en-US" sz="2400" dirty="0">
                <a:solidFill>
                  <a:schemeClr val="accent1">
                    <a:lumMod val="50000"/>
                  </a:schemeClr>
                </a:solidFill>
                <a:effectLst/>
              </a:rPr>
              <a:t>Launch of TU: Inception mission held from May 29-June 2, 2023 in Zimbabwe and from June 4-9, 2023 in Mozambique.</a:t>
            </a:r>
            <a:endParaRPr lang="en-US" sz="2400" dirty="0">
              <a:solidFill>
                <a:schemeClr val="accent1">
                  <a:lumMod val="50000"/>
                </a:schemeClr>
              </a:solidFill>
            </a:endParaRPr>
          </a:p>
          <a:p>
            <a:pPr marL="400050" indent="-342900">
              <a:lnSpc>
                <a:spcPct val="90000"/>
              </a:lnSpc>
              <a:spcAft>
                <a:spcPts val="800"/>
              </a:spcAft>
              <a:buFont typeface="Wingdings" panose="05000000000000000000" pitchFamily="2" charset="2"/>
              <a:buChar char="Ø"/>
            </a:pPr>
            <a:r>
              <a:rPr lang="en-US" sz="2400" dirty="0">
                <a:solidFill>
                  <a:schemeClr val="accent1">
                    <a:lumMod val="50000"/>
                  </a:schemeClr>
                </a:solidFill>
                <a:effectLst/>
              </a:rPr>
              <a:t>Overall survey plan, budget, timeline, and contextual note prepared for the two countries.</a:t>
            </a:r>
          </a:p>
          <a:p>
            <a:pPr marL="400050" indent="-342900">
              <a:lnSpc>
                <a:spcPct val="90000"/>
              </a:lnSpc>
              <a:spcAft>
                <a:spcPts val="800"/>
              </a:spcAft>
              <a:buFont typeface="Wingdings" panose="05000000000000000000" pitchFamily="2" charset="2"/>
              <a:buChar char="Ø"/>
            </a:pPr>
            <a:r>
              <a:rPr lang="en-US" sz="2400" dirty="0">
                <a:solidFill>
                  <a:schemeClr val="accent1">
                    <a:lumMod val="50000"/>
                  </a:schemeClr>
                </a:solidFill>
                <a:effectLst/>
              </a:rPr>
              <a:t>Training materials are prepared for presentations and their development is in progress.</a:t>
            </a:r>
          </a:p>
          <a:p>
            <a:pPr marL="400050" indent="-342900">
              <a:lnSpc>
                <a:spcPct val="90000"/>
              </a:lnSpc>
              <a:spcAft>
                <a:spcPts val="800"/>
              </a:spcAft>
              <a:buFont typeface="Wingdings" panose="05000000000000000000" pitchFamily="2" charset="2"/>
              <a:buChar char="Ø"/>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Sample time use modules are compiled.</a:t>
            </a:r>
            <a:endParaRPr lang="en-US" sz="2400" dirty="0">
              <a:solidFill>
                <a:schemeClr val="accent1">
                  <a:lumMod val="50000"/>
                </a:schemeClr>
              </a:solidFill>
              <a:effectLst/>
            </a:endParaRPr>
          </a:p>
          <a:p>
            <a:pPr marL="342900" indent="-342900">
              <a:spcBef>
                <a:spcPts val="1200"/>
              </a:spcBef>
              <a:spcAft>
                <a:spcPts val="1200"/>
              </a:spcAft>
              <a:buFont typeface="Wingdings" panose="05000000000000000000" pitchFamily="2" charset="2"/>
              <a:buChar char="Ø"/>
            </a:pPr>
            <a:endParaRPr lang="en-US" sz="2400" dirty="0">
              <a:solidFill>
                <a:srgbClr val="002060"/>
              </a:solidFill>
            </a:endParaRPr>
          </a:p>
        </p:txBody>
      </p:sp>
    </p:spTree>
    <p:extLst>
      <p:ext uri="{BB962C8B-B14F-4D97-AF65-F5344CB8AC3E}">
        <p14:creationId xmlns:p14="http://schemas.microsoft.com/office/powerpoint/2010/main" val="4186010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33913"/>
            <a:ext cx="10998879" cy="1185005"/>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nSpc>
                <a:spcPct val="90000"/>
              </a:lnSpc>
              <a:spcBef>
                <a:spcPct val="0"/>
              </a:spcBef>
              <a:spcAft>
                <a:spcPts val="1200"/>
              </a:spcAft>
            </a:pPr>
            <a:r>
              <a:rPr lang="en-US" sz="3200" b="1" kern="1200" dirty="0">
                <a:solidFill>
                  <a:srgbClr val="FFFFFF"/>
                </a:solidFill>
                <a:latin typeface="+mj-lt"/>
                <a:ea typeface="+mj-ea"/>
                <a:cs typeface="+mj-cs"/>
              </a:rPr>
              <a:t>Component II: Gender Statistics and Monitoring and Reporting System</a:t>
            </a:r>
          </a:p>
        </p:txBody>
      </p:sp>
      <p:sp>
        <p:nvSpPr>
          <p:cNvPr id="2" name="Rectangle 1"/>
          <p:cNvSpPr/>
          <p:nvPr/>
        </p:nvSpPr>
        <p:spPr>
          <a:xfrm>
            <a:off x="842959" y="1414206"/>
            <a:ext cx="10457834" cy="4540730"/>
          </a:xfrm>
          <a:prstGeom prst="rect">
            <a:avLst/>
          </a:prstGeom>
        </p:spPr>
        <p:txBody>
          <a:bodyPr wrap="square">
            <a:spAutoFit/>
          </a:bodyPr>
          <a:lstStyle/>
          <a:p>
            <a:pPr>
              <a:spcBef>
                <a:spcPts val="1200"/>
              </a:spcBef>
              <a:spcAft>
                <a:spcPts val="1200"/>
              </a:spcAft>
            </a:pPr>
            <a:r>
              <a:rPr lang="en-US" sz="2400" b="1" dirty="0">
                <a:solidFill>
                  <a:schemeClr val="accent1">
                    <a:lumMod val="50000"/>
                  </a:schemeClr>
                </a:solidFill>
                <a:effectLst/>
              </a:rPr>
              <a:t>Implementation of workstream II is </a:t>
            </a:r>
            <a:r>
              <a:rPr lang="en-US" sz="2400" b="1" dirty="0">
                <a:solidFill>
                  <a:schemeClr val="accent1">
                    <a:lumMod val="50000"/>
                  </a:schemeClr>
                </a:solidFill>
              </a:rPr>
              <a:t>started in all Project Countries:</a:t>
            </a:r>
          </a:p>
          <a:p>
            <a:pPr marL="400050" indent="-342900">
              <a:lnSpc>
                <a:spcPct val="90000"/>
              </a:lnSpc>
              <a:spcAft>
                <a:spcPts val="800"/>
              </a:spcAft>
              <a:buFont typeface="Wingdings" panose="05000000000000000000" pitchFamily="2" charset="2"/>
              <a:buChar char="Ø"/>
            </a:pPr>
            <a:r>
              <a:rPr lang="en-US" sz="2400" dirty="0">
                <a:solidFill>
                  <a:schemeClr val="accent1">
                    <a:lumMod val="50000"/>
                  </a:schemeClr>
                </a:solidFill>
                <a:effectLst/>
              </a:rPr>
              <a:t>Launch of GenMF&amp;RS: Inception mission held from May 29-June 2, 2023 in Zimbabwe and from June 4-9, 2023 in Mozambique.</a:t>
            </a:r>
            <a:endParaRPr lang="en-US" sz="2400" dirty="0">
              <a:solidFill>
                <a:schemeClr val="accent1">
                  <a:lumMod val="50000"/>
                </a:schemeClr>
              </a:solidFill>
            </a:endParaRPr>
          </a:p>
          <a:p>
            <a:pPr marL="400050" indent="-342900">
              <a:lnSpc>
                <a:spcPct val="90000"/>
              </a:lnSpc>
              <a:spcAft>
                <a:spcPts val="800"/>
              </a:spcAft>
              <a:buFont typeface="Wingdings" panose="05000000000000000000" pitchFamily="2" charset="2"/>
              <a:buChar char="Ø"/>
            </a:pPr>
            <a:r>
              <a:rPr lang="en-US" sz="2400" dirty="0">
                <a:solidFill>
                  <a:schemeClr val="accent1">
                    <a:lumMod val="50000"/>
                  </a:schemeClr>
                </a:solidFill>
                <a:effectLst/>
              </a:rPr>
              <a:t>Gender Monitoring </a:t>
            </a:r>
            <a:r>
              <a:rPr lang="en-US" sz="2400" dirty="0">
                <a:solidFill>
                  <a:schemeClr val="accent1">
                    <a:lumMod val="50000"/>
                  </a:schemeClr>
                </a:solidFill>
              </a:rPr>
              <a:t>Framework is designed and shared with the four countries</a:t>
            </a:r>
            <a:r>
              <a:rPr lang="en-US" sz="2400" dirty="0">
                <a:solidFill>
                  <a:schemeClr val="accent1">
                    <a:lumMod val="50000"/>
                  </a:schemeClr>
                </a:solidFill>
                <a:effectLst/>
              </a:rPr>
              <a:t>.</a:t>
            </a:r>
          </a:p>
          <a:p>
            <a:pPr marL="400050" indent="-342900">
              <a:lnSpc>
                <a:spcPct val="90000"/>
              </a:lnSpc>
              <a:spcAft>
                <a:spcPts val="800"/>
              </a:spcAft>
              <a:buFont typeface="Wingdings" panose="05000000000000000000" pitchFamily="2" charset="2"/>
              <a:buChar char="Ø"/>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Instruments for the Assessment of the Gender Statistics, Monitoring and Reporting Mechanisms</a:t>
            </a:r>
            <a:r>
              <a:rPr lang="en-US" sz="2400" dirty="0">
                <a:solidFill>
                  <a:schemeClr val="accent1">
                    <a:lumMod val="50000"/>
                  </a:schemeClr>
                </a:solidFill>
                <a:effectLst/>
              </a:rPr>
              <a:t>.</a:t>
            </a:r>
          </a:p>
          <a:p>
            <a:pPr marL="857250" lvl="1" indent="-342900">
              <a:lnSpc>
                <a:spcPct val="90000"/>
              </a:lnSpc>
              <a:spcAft>
                <a:spcPts val="800"/>
              </a:spcAft>
              <a:buFont typeface="Wingdings" panose="05000000000000000000" pitchFamily="2" charset="2"/>
              <a:buChar char="ü"/>
            </a:pPr>
            <a:r>
              <a:rPr lang="en-US" sz="2400" kern="0" dirty="0">
                <a:solidFill>
                  <a:schemeClr val="accent1">
                    <a:lumMod val="50000"/>
                  </a:schemeClr>
                </a:solidFill>
                <a:effectLst/>
                <a:ea typeface="Times New Roman" panose="02020603050405020304" pitchFamily="18" charset="0"/>
                <a:cs typeface="Calibri" panose="020F0502020204030204" pitchFamily="34" charset="0"/>
              </a:rPr>
              <a:t>Questionnaires finalized, translated into French and Portuguese for Burundi and Mozambique, respectively. Recently, Zimbabwe and Mozambique questionnaires have been completed. South Sudan and Burundi completing the questionnaires in pending workshops.</a:t>
            </a:r>
            <a:endParaRPr lang="en-US" sz="2400" dirty="0">
              <a:solidFill>
                <a:schemeClr val="accent1">
                  <a:lumMod val="50000"/>
                </a:schemeClr>
              </a:solidFill>
              <a:effectLst/>
            </a:endParaRPr>
          </a:p>
          <a:p>
            <a:pPr>
              <a:spcBef>
                <a:spcPts val="1200"/>
              </a:spcBef>
              <a:spcAft>
                <a:spcPts val="1200"/>
              </a:spcAft>
            </a:pPr>
            <a:endParaRPr lang="en-US" sz="2400" dirty="0">
              <a:solidFill>
                <a:srgbClr val="002060"/>
              </a:solidFill>
            </a:endParaRPr>
          </a:p>
        </p:txBody>
      </p:sp>
    </p:spTree>
    <p:extLst>
      <p:ext uri="{BB962C8B-B14F-4D97-AF65-F5344CB8AC3E}">
        <p14:creationId xmlns:p14="http://schemas.microsoft.com/office/powerpoint/2010/main" val="9734480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72437" y="211260"/>
            <a:ext cx="10998879" cy="694658"/>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lnSpc>
                <a:spcPct val="90000"/>
              </a:lnSpc>
              <a:spcBef>
                <a:spcPct val="0"/>
              </a:spcBef>
              <a:spcAft>
                <a:spcPts val="1200"/>
              </a:spcAft>
            </a:pPr>
            <a:r>
              <a:rPr lang="en-US" sz="3200" b="1" kern="1200" dirty="0">
                <a:solidFill>
                  <a:srgbClr val="FFFFFF"/>
                </a:solidFill>
                <a:latin typeface="+mj-lt"/>
                <a:ea typeface="+mj-ea"/>
                <a:cs typeface="+mj-cs"/>
              </a:rPr>
              <a:t>Component III: Mainstreaming Gender in the NSDS</a:t>
            </a:r>
          </a:p>
        </p:txBody>
      </p:sp>
      <p:sp>
        <p:nvSpPr>
          <p:cNvPr id="2" name="Rectangle 1"/>
          <p:cNvSpPr/>
          <p:nvPr/>
        </p:nvSpPr>
        <p:spPr>
          <a:xfrm>
            <a:off x="867083" y="1223374"/>
            <a:ext cx="10457834" cy="5208605"/>
          </a:xfrm>
          <a:prstGeom prst="rect">
            <a:avLst/>
          </a:prstGeom>
        </p:spPr>
        <p:txBody>
          <a:bodyPr wrap="square">
            <a:spAutoFit/>
          </a:bodyPr>
          <a:lstStyle/>
          <a:p>
            <a:pPr>
              <a:spcBef>
                <a:spcPts val="1200"/>
              </a:spcBef>
              <a:spcAft>
                <a:spcPts val="1200"/>
              </a:spcAft>
            </a:pPr>
            <a:r>
              <a:rPr lang="en-US" sz="2400" b="1" dirty="0">
                <a:solidFill>
                  <a:schemeClr val="accent1">
                    <a:lumMod val="50000"/>
                  </a:schemeClr>
                </a:solidFill>
                <a:effectLst/>
              </a:rPr>
              <a:t>Implementation of workstream III is </a:t>
            </a:r>
            <a:r>
              <a:rPr lang="en-US" sz="2400" b="1" dirty="0">
                <a:solidFill>
                  <a:schemeClr val="accent1">
                    <a:lumMod val="50000"/>
                  </a:schemeClr>
                </a:solidFill>
              </a:rPr>
              <a:t>started in all Project Countries:</a:t>
            </a:r>
          </a:p>
          <a:p>
            <a:pPr marL="400050" indent="-342900">
              <a:lnSpc>
                <a:spcPct val="90000"/>
              </a:lnSpc>
              <a:spcAft>
                <a:spcPts val="800"/>
              </a:spcAft>
              <a:buFont typeface="Wingdings" panose="05000000000000000000" pitchFamily="2" charset="2"/>
              <a:buChar char="Ø"/>
            </a:pPr>
            <a:r>
              <a:rPr lang="en-US" sz="2200" dirty="0">
                <a:solidFill>
                  <a:schemeClr val="accent1">
                    <a:lumMod val="50000"/>
                  </a:schemeClr>
                </a:solidFill>
                <a:effectLst/>
              </a:rPr>
              <a:t>Launch of GenMF&amp;RS: Inception mission held from May 29-June 2, 2023 in Zimbabwe and from June 4-9, 2023 in Mozambique.</a:t>
            </a:r>
            <a:endParaRPr lang="en-US" sz="2200" dirty="0">
              <a:solidFill>
                <a:schemeClr val="accent1">
                  <a:lumMod val="50000"/>
                </a:schemeClr>
              </a:solidFill>
            </a:endParaRPr>
          </a:p>
          <a:p>
            <a:pPr marL="742950" lvl="1" indent="-228600">
              <a:lnSpc>
                <a:spcPct val="90000"/>
              </a:lnSpc>
              <a:spcAft>
                <a:spcPts val="800"/>
              </a:spcAft>
              <a:buFont typeface="Arial" panose="020B0604020202020204" pitchFamily="34" charset="0"/>
              <a:buChar char="•"/>
            </a:pPr>
            <a:r>
              <a:rPr lang="en-US" sz="2200" kern="0" dirty="0">
                <a:solidFill>
                  <a:schemeClr val="accent1">
                    <a:lumMod val="50000"/>
                  </a:schemeClr>
                </a:solidFill>
                <a:ea typeface="Times New Roman" panose="02020603050405020304" pitchFamily="18" charset="0"/>
                <a:cs typeface="Calibri" panose="020F0502020204030204" pitchFamily="34" charset="0"/>
              </a:rPr>
              <a:t>NSDS is </a:t>
            </a:r>
            <a:r>
              <a:rPr lang="en-US" sz="2200" kern="0" dirty="0">
                <a:solidFill>
                  <a:schemeClr val="accent1">
                    <a:lumMod val="50000"/>
                  </a:schemeClr>
                </a:solidFill>
                <a:effectLst/>
                <a:ea typeface="Times New Roman" panose="02020603050405020304" pitchFamily="18" charset="0"/>
                <a:cs typeface="Calibri" panose="020F0502020204030204" pitchFamily="34" charset="0"/>
              </a:rPr>
              <a:t>introduced in Burundi and South Sudan in October 2023</a:t>
            </a:r>
          </a:p>
          <a:p>
            <a:pPr marL="400050" indent="-342900">
              <a:lnSpc>
                <a:spcPct val="90000"/>
              </a:lnSpc>
              <a:spcAft>
                <a:spcPts val="800"/>
              </a:spcAft>
              <a:buFont typeface="Wingdings" panose="05000000000000000000" pitchFamily="2" charset="2"/>
              <a:buChar char="Ø"/>
            </a:pPr>
            <a:r>
              <a:rPr lang="en-US" sz="2200" kern="0" dirty="0">
                <a:solidFill>
                  <a:schemeClr val="accent1">
                    <a:lumMod val="50000"/>
                  </a:schemeClr>
                </a:solidFill>
                <a:effectLst/>
                <a:ea typeface="Times New Roman" panose="02020603050405020304" pitchFamily="18" charset="0"/>
                <a:cs typeface="Calibri" panose="020F0502020204030204" pitchFamily="34" charset="0"/>
              </a:rPr>
              <a:t>Developed NSDS assessment tools (5 different modules for various data producers and users) developed.</a:t>
            </a:r>
            <a:endParaRPr lang="en-US" sz="2200" dirty="0">
              <a:solidFill>
                <a:schemeClr val="accent1">
                  <a:lumMod val="50000"/>
                </a:schemeClr>
              </a:solidFill>
              <a:effectLst/>
            </a:endParaRPr>
          </a:p>
          <a:p>
            <a:pPr marL="742950" lvl="1" indent="-228600">
              <a:lnSpc>
                <a:spcPct val="90000"/>
              </a:lnSpc>
              <a:spcAft>
                <a:spcPts val="800"/>
              </a:spcAft>
              <a:buFont typeface="Arial" panose="020B0604020202020204" pitchFamily="34" charset="0"/>
              <a:buChar char="•"/>
            </a:pPr>
            <a:r>
              <a:rPr lang="en-US" sz="2200" kern="0" dirty="0">
                <a:solidFill>
                  <a:schemeClr val="accent1">
                    <a:lumMod val="50000"/>
                  </a:schemeClr>
                </a:solidFill>
                <a:effectLst/>
                <a:ea typeface="Times New Roman" panose="02020603050405020304" pitchFamily="18" charset="0"/>
                <a:cs typeface="Calibri" panose="020F0502020204030204" pitchFamily="34" charset="0"/>
              </a:rPr>
              <a:t>Burundi</a:t>
            </a:r>
          </a:p>
          <a:p>
            <a:pPr marL="742950" lvl="1" indent="-228600">
              <a:lnSpc>
                <a:spcPct val="90000"/>
              </a:lnSpc>
              <a:spcAft>
                <a:spcPts val="800"/>
              </a:spcAft>
              <a:buFont typeface="Arial" panose="020B0604020202020204" pitchFamily="34" charset="0"/>
              <a:buChar char="•"/>
            </a:pPr>
            <a:r>
              <a:rPr lang="en-US" sz="2200" kern="0" dirty="0">
                <a:solidFill>
                  <a:schemeClr val="accent1">
                    <a:lumMod val="50000"/>
                  </a:schemeClr>
                </a:solidFill>
                <a:ea typeface="Times New Roman" panose="02020603050405020304" pitchFamily="18" charset="0"/>
                <a:cs typeface="Calibri" panose="020F0502020204030204" pitchFamily="34" charset="0"/>
              </a:rPr>
              <a:t>South Sudan</a:t>
            </a:r>
          </a:p>
          <a:p>
            <a:pPr marL="742950" lvl="1" indent="-228600">
              <a:lnSpc>
                <a:spcPct val="90000"/>
              </a:lnSpc>
              <a:spcAft>
                <a:spcPts val="800"/>
              </a:spcAft>
              <a:buFont typeface="Arial" panose="020B0604020202020204" pitchFamily="34" charset="0"/>
              <a:buChar char="•"/>
            </a:pPr>
            <a:r>
              <a:rPr lang="en-US" sz="2200" kern="0" dirty="0">
                <a:solidFill>
                  <a:schemeClr val="accent1">
                    <a:lumMod val="50000"/>
                  </a:schemeClr>
                </a:solidFill>
                <a:effectLst/>
                <a:ea typeface="Times New Roman" panose="02020603050405020304" pitchFamily="18" charset="0"/>
                <a:cs typeface="Calibri" panose="020F0502020204030204" pitchFamily="34" charset="0"/>
              </a:rPr>
              <a:t>Mozambique planned to conduct the assessment on NSDS at the end of this month.</a:t>
            </a:r>
          </a:p>
          <a:p>
            <a:pPr marL="400050" indent="-342900">
              <a:lnSpc>
                <a:spcPct val="90000"/>
              </a:lnSpc>
              <a:spcAft>
                <a:spcPts val="800"/>
              </a:spcAft>
              <a:buFont typeface="Wingdings" panose="05000000000000000000" pitchFamily="2" charset="2"/>
              <a:buChar char="Ø"/>
            </a:pPr>
            <a:r>
              <a:rPr lang="en-US" sz="2200" kern="0" dirty="0">
                <a:solidFill>
                  <a:schemeClr val="accent1">
                    <a:lumMod val="50000"/>
                  </a:schemeClr>
                </a:solidFill>
                <a:effectLst/>
                <a:ea typeface="Times New Roman" panose="02020603050405020304" pitchFamily="18" charset="0"/>
                <a:cs typeface="Calibri" panose="020F0502020204030204" pitchFamily="34" charset="0"/>
              </a:rPr>
              <a:t>A two-days’ workshop and an in-depth discussion with key stakeholders held in Burundi and  South Sudan (October 2023). These missions were used as an approach mainly to administer the NSDS tools and ways forwards.</a:t>
            </a:r>
          </a:p>
          <a:p>
            <a:pPr>
              <a:spcBef>
                <a:spcPts val="1200"/>
              </a:spcBef>
              <a:spcAft>
                <a:spcPts val="1200"/>
              </a:spcAft>
            </a:pPr>
            <a:endParaRPr lang="en-US" sz="2400" dirty="0">
              <a:solidFill>
                <a:srgbClr val="002060"/>
              </a:solidFill>
            </a:endParaRPr>
          </a:p>
        </p:txBody>
      </p:sp>
    </p:spTree>
    <p:extLst>
      <p:ext uri="{BB962C8B-B14F-4D97-AF65-F5344CB8AC3E}">
        <p14:creationId xmlns:p14="http://schemas.microsoft.com/office/powerpoint/2010/main" val="30376178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96560" y="154412"/>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spcBef>
                <a:spcPts val="1200"/>
              </a:spcBef>
              <a:spcAft>
                <a:spcPts val="1200"/>
              </a:spcAft>
            </a:pPr>
            <a:r>
              <a:rPr lang="en-US" sz="3200" b="1" dirty="0">
                <a:solidFill>
                  <a:schemeClr val="bg1"/>
                </a:solidFill>
              </a:rPr>
              <a:t>Opportunities</a:t>
            </a:r>
          </a:p>
        </p:txBody>
      </p:sp>
      <p:sp>
        <p:nvSpPr>
          <p:cNvPr id="2" name="Rectangle 1"/>
          <p:cNvSpPr/>
          <p:nvPr/>
        </p:nvSpPr>
        <p:spPr>
          <a:xfrm>
            <a:off x="842959" y="1031433"/>
            <a:ext cx="10457834" cy="9002080"/>
          </a:xfrm>
          <a:prstGeom prst="rect">
            <a:avLst/>
          </a:prstGeom>
        </p:spPr>
        <p:txBody>
          <a:bodyPr wrap="square">
            <a:spAutoFit/>
          </a:bodyPr>
          <a:lstStyle/>
          <a:p>
            <a:pPr algn="just">
              <a:lnSpc>
                <a:spcPct val="120000"/>
              </a:lnSpc>
              <a:spcBef>
                <a:spcPts val="1800"/>
              </a:spcBef>
              <a:spcAft>
                <a:spcPts val="600"/>
              </a:spcAft>
              <a:tabLst>
                <a:tab pos="228600" algn="l"/>
              </a:tabLst>
            </a:pPr>
            <a:r>
              <a:rPr lang="en-GB" sz="2400" b="1" kern="1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	   Component I : Timing of the project, explained to be  one of the good   			                    opportunities for countries. </a:t>
            </a:r>
          </a:p>
          <a:p>
            <a:pPr algn="just">
              <a:lnSpc>
                <a:spcPct val="120000"/>
              </a:lnSpc>
              <a:spcBef>
                <a:spcPts val="1800"/>
              </a:spcBef>
              <a:spcAft>
                <a:spcPts val="600"/>
              </a:spcAft>
              <a:tabLst>
                <a:tab pos="228600" algn="l"/>
              </a:tabLst>
            </a:pPr>
            <a:r>
              <a:rPr lang="en-GB" sz="2400" b="1" kern="100" dirty="0">
                <a:solidFill>
                  <a:srgbClr val="002060"/>
                </a:solidFill>
                <a:latin typeface="Calibri" panose="020F0502020204030204" pitchFamily="34" charset="0"/>
                <a:ea typeface="Times New Roman" panose="02020603050405020304" pitchFamily="18" charset="0"/>
                <a:cs typeface="Times New Roman" panose="02020603050405020304" pitchFamily="18" charset="0"/>
              </a:rPr>
              <a:t> Mozambique and Zimbabwe  :-</a:t>
            </a:r>
            <a:endParaRPr lang="en-US" sz="2400" b="1" dirty="0">
              <a:solidFill>
                <a:srgbClr val="002060"/>
              </a:solidFill>
              <a:effectLst/>
              <a:ea typeface="Times New Roman" panose="02020603050405020304" pitchFamily="18" charset="0"/>
              <a:cs typeface="Arial" panose="020B0604020202020204" pitchFamily="34" charset="0"/>
            </a:endParaRPr>
          </a:p>
          <a:p>
            <a:pPr lvl="1" algn="just">
              <a:lnSpc>
                <a:spcPct val="120000"/>
              </a:lnSpc>
              <a:spcAft>
                <a:spcPts val="800"/>
              </a:spcAft>
            </a:pPr>
            <a:r>
              <a:rPr lang="en-US" sz="2200" dirty="0">
                <a:solidFill>
                  <a:srgbClr val="002060"/>
                </a:solidFill>
                <a:cs typeface="Arial" panose="020B0604020202020204" pitchFamily="34" charset="0"/>
              </a:rPr>
              <a:t>For instance:</a:t>
            </a:r>
          </a:p>
          <a:p>
            <a:pPr lvl="1" algn="just">
              <a:lnSpc>
                <a:spcPct val="120000"/>
              </a:lnSpc>
              <a:spcAft>
                <a:spcPts val="800"/>
              </a:spcAft>
            </a:pPr>
            <a:r>
              <a:rPr lang="en-US" sz="2200" dirty="0">
                <a:solidFill>
                  <a:srgbClr val="002060"/>
                </a:solidFill>
                <a:cs typeface="Arial" panose="020B0604020202020204" pitchFamily="34" charset="0"/>
              </a:rPr>
              <a:t>Mozambique has planned to undertake this survey but due to various issues including lack of resources, they couldn’t start the work.</a:t>
            </a:r>
          </a:p>
          <a:p>
            <a:pPr lvl="1" algn="just">
              <a:lnSpc>
                <a:spcPct val="120000"/>
              </a:lnSpc>
              <a:spcAft>
                <a:spcPts val="800"/>
              </a:spcAft>
            </a:pPr>
            <a:r>
              <a:rPr lang="en-US" sz="2200" b="1" dirty="0">
                <a:solidFill>
                  <a:srgbClr val="002060"/>
                </a:solidFill>
                <a:cs typeface="Arial" panose="020B0604020202020204" pitchFamily="34" charset="0"/>
              </a:rPr>
              <a:t>Component II</a:t>
            </a:r>
            <a:r>
              <a:rPr lang="en-US" sz="2200" dirty="0">
                <a:solidFill>
                  <a:srgbClr val="002060"/>
                </a:solidFill>
                <a:cs typeface="Arial" panose="020B0604020202020204" pitchFamily="34" charset="0"/>
              </a:rPr>
              <a:t>: </a:t>
            </a:r>
            <a:r>
              <a:rPr lang="en-US" sz="2200" b="1" dirty="0">
                <a:solidFill>
                  <a:srgbClr val="002060"/>
                </a:solidFill>
                <a:cs typeface="Arial" panose="020B0604020202020204" pitchFamily="34" charset="0"/>
              </a:rPr>
              <a:t>Planned interventions of the project correlate country’s prioritized areas of interventions.</a:t>
            </a:r>
          </a:p>
          <a:p>
            <a:pPr lvl="1" algn="just">
              <a:lnSpc>
                <a:spcPct val="120000"/>
              </a:lnSpc>
              <a:spcAft>
                <a:spcPts val="800"/>
              </a:spcAft>
            </a:pPr>
            <a:r>
              <a:rPr lang="en-US" sz="2200" dirty="0">
                <a:solidFill>
                  <a:srgbClr val="002060"/>
                </a:solidFill>
                <a:cs typeface="Arial" panose="020B0604020202020204" pitchFamily="34" charset="0"/>
              </a:rPr>
              <a:t> Ex. Zimbabwe- The country has already waited for us picking the theme to produce knowledge products such as the fact sheet.  </a:t>
            </a:r>
          </a:p>
          <a:p>
            <a:pPr lvl="1" algn="just">
              <a:lnSpc>
                <a:spcPct val="120000"/>
              </a:lnSpc>
              <a:spcAft>
                <a:spcPts val="800"/>
              </a:spcAft>
            </a:pPr>
            <a:r>
              <a:rPr lang="en-US" sz="2200" dirty="0">
                <a:solidFill>
                  <a:srgbClr val="002060"/>
                </a:solidFill>
                <a:cs typeface="Arial" panose="020B0604020202020204" pitchFamily="34" charset="0"/>
              </a:rPr>
              <a:t>	*Gender and Education</a:t>
            </a:r>
          </a:p>
          <a:p>
            <a:pPr algn="just">
              <a:lnSpc>
                <a:spcPct val="120000"/>
              </a:lnSpc>
              <a:spcAft>
                <a:spcPts val="800"/>
              </a:spcAft>
            </a:pPr>
            <a:endParaRPr lang="en-US"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p:txBody>
      </p:sp>
    </p:spTree>
    <p:extLst>
      <p:ext uri="{BB962C8B-B14F-4D97-AF65-F5344CB8AC3E}">
        <p14:creationId xmlns:p14="http://schemas.microsoft.com/office/powerpoint/2010/main" val="3966626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596560" y="154412"/>
            <a:ext cx="10998879" cy="749141"/>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a:spcBef>
                <a:spcPts val="1200"/>
              </a:spcBef>
              <a:spcAft>
                <a:spcPts val="1200"/>
              </a:spcAft>
            </a:pPr>
            <a:r>
              <a:rPr lang="en-US" sz="3200" b="1" dirty="0">
                <a:solidFill>
                  <a:schemeClr val="bg1"/>
                </a:solidFill>
              </a:rPr>
              <a:t>Opportunities</a:t>
            </a:r>
          </a:p>
        </p:txBody>
      </p:sp>
      <p:sp>
        <p:nvSpPr>
          <p:cNvPr id="2" name="Rectangle 1"/>
          <p:cNvSpPr/>
          <p:nvPr/>
        </p:nvSpPr>
        <p:spPr>
          <a:xfrm>
            <a:off x="842959" y="1031433"/>
            <a:ext cx="10457834" cy="7019999"/>
          </a:xfrm>
          <a:prstGeom prst="rect">
            <a:avLst/>
          </a:prstGeom>
        </p:spPr>
        <p:txBody>
          <a:bodyPr wrap="square">
            <a:spAutoFit/>
          </a:bodyPr>
          <a:lstStyle/>
          <a:p>
            <a:pPr marR="0" lvl="0" algn="just">
              <a:lnSpc>
                <a:spcPct val="120000"/>
              </a:lnSpc>
              <a:spcBef>
                <a:spcPts val="1800"/>
              </a:spcBef>
              <a:spcAft>
                <a:spcPts val="600"/>
              </a:spcAft>
              <a:tabLst>
                <a:tab pos="228600" algn="l"/>
              </a:tabLst>
            </a:pPr>
            <a:endParaRPr lang="en-US" sz="2200" b="1" dirty="0">
              <a:solidFill>
                <a:srgbClr val="002060"/>
              </a:solidFill>
              <a:effectLst/>
              <a:ea typeface="Times New Roman" panose="02020603050405020304" pitchFamily="18" charset="0"/>
              <a:cs typeface="Arial" panose="020B0604020202020204" pitchFamily="34" charset="0"/>
            </a:endParaRPr>
          </a:p>
          <a:p>
            <a:pPr algn="just">
              <a:lnSpc>
                <a:spcPct val="120000"/>
              </a:lnSpc>
              <a:spcAft>
                <a:spcPts val="800"/>
              </a:spcAft>
            </a:pPr>
            <a:r>
              <a:rPr lang="en-US" sz="2000" b="1" dirty="0">
                <a:solidFill>
                  <a:srgbClr val="002060"/>
                </a:solidFill>
                <a:cs typeface="Arial" panose="020B0604020202020204" pitchFamily="34" charset="0"/>
              </a:rPr>
              <a:t>Component III : Gender mainstreaming in the NSDS</a:t>
            </a:r>
          </a:p>
          <a:p>
            <a:pPr marL="800100" lvl="1" indent="-342900" algn="just">
              <a:lnSpc>
                <a:spcPct val="120000"/>
              </a:lnSpc>
              <a:spcAft>
                <a:spcPts val="800"/>
              </a:spcAft>
              <a:buFont typeface="Arial" panose="020B0604020202020204" pitchFamily="34" charset="0"/>
              <a:buChar char="•"/>
            </a:pPr>
            <a:r>
              <a:rPr lang="en-US" sz="2000" dirty="0">
                <a:solidFill>
                  <a:srgbClr val="002060"/>
                </a:solidFill>
                <a:cs typeface="Arial" panose="020B0604020202020204" pitchFamily="34" charset="0"/>
              </a:rPr>
              <a:t>South Sudan </a:t>
            </a:r>
            <a:r>
              <a:rPr lang="en-US" sz="2000" dirty="0">
                <a:solidFill>
                  <a:schemeClr val="accent1">
                    <a:lumMod val="50000"/>
                  </a:schemeClr>
                </a:solidFill>
                <a:cs typeface="Arial" panose="020B0604020202020204" pitchFamily="34" charset="0"/>
              </a:rPr>
              <a:t>-T</a:t>
            </a:r>
            <a:r>
              <a:rPr lang="en-GB" sz="20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he NBS is currently in the process of developing NSDS II roadmap, and it is an opportunity for them to mainstream gender during the process and start implementing the strategy. </a:t>
            </a:r>
          </a:p>
          <a:p>
            <a:pPr marL="800100" lvl="1" indent="-342900" algn="just">
              <a:lnSpc>
                <a:spcPct val="120000"/>
              </a:lnSpc>
              <a:spcAft>
                <a:spcPts val="800"/>
              </a:spcAft>
              <a:buFont typeface="Arial" panose="020B0604020202020204" pitchFamily="34" charset="0"/>
              <a:buChar char="•"/>
            </a:pPr>
            <a:r>
              <a:rPr lang="en-GB" sz="2000" kern="1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Zimbabwe: ZIMSTAT had been developing the NSDS III </a:t>
            </a:r>
          </a:p>
          <a:p>
            <a:pPr marL="800100" lvl="1" indent="-342900" algn="just">
              <a:lnSpc>
                <a:spcPct val="120000"/>
              </a:lnSpc>
              <a:spcAft>
                <a:spcPts val="800"/>
              </a:spcAft>
              <a:buFont typeface="Arial" panose="020B0604020202020204" pitchFamily="34" charset="0"/>
              <a:buChar char="•"/>
            </a:pPr>
            <a:r>
              <a:rPr lang="en-GB" sz="20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Burundi:</a:t>
            </a:r>
            <a:r>
              <a:rPr lang="en-US" sz="2000" dirty="0">
                <a:solidFill>
                  <a:schemeClr val="accent1">
                    <a:lumMod val="50000"/>
                  </a:schemeClr>
                </a:solidFill>
                <a:effectLst/>
                <a:latin typeface="Calibri" panose="020F0502020204030204" pitchFamily="34" charset="0"/>
                <a:ea typeface="Times New Roman" panose="02020603050405020304" pitchFamily="18" charset="0"/>
                <a:cs typeface="Calibri" panose="020F0502020204030204" pitchFamily="34" charset="0"/>
              </a:rPr>
              <a:t>The ongoing NSDS (NSDS III) has been operational since 2022. The mid-term evaluation is scheduled for 2024-2025 and gender mainstreaming to be evaluated in their midterm's evaluation. (Note: the previous NSDS II in Burundi was explained to be not gender sensitive).  </a:t>
            </a:r>
          </a:p>
          <a:p>
            <a:pPr marL="800100" lvl="1" indent="-342900" algn="just">
              <a:lnSpc>
                <a:spcPct val="120000"/>
              </a:lnSpc>
              <a:spcAft>
                <a:spcPts val="800"/>
              </a:spcAft>
              <a:buFont typeface="Arial" panose="020B0604020202020204" pitchFamily="34" charset="0"/>
              <a:buChar char="•"/>
            </a:pPr>
            <a:r>
              <a:rPr lang="en-GB" sz="2000" kern="1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Mozambique: NSO stated assessment of the situation of NSDS (2</a:t>
            </a:r>
            <a:r>
              <a:rPr lang="en-GB" sz="2000" kern="100" baseline="300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nd</a:t>
            </a:r>
            <a:r>
              <a:rPr lang="en-GB" sz="2000" kern="100" dirty="0">
                <a:solidFill>
                  <a:schemeClr val="accent1">
                    <a:lumMod val="50000"/>
                  </a:schemeClr>
                </a:solidFill>
                <a:latin typeface="Calibri" panose="020F0502020204030204" pitchFamily="34" charset="0"/>
                <a:ea typeface="Calibri" panose="020F0502020204030204" pitchFamily="34" charset="0"/>
                <a:cs typeface="Times New Roman" panose="02020603050405020304" pitchFamily="18" charset="0"/>
              </a:rPr>
              <a:t>) will help to improve the next NSDS report to be produced in 2025-2029.</a:t>
            </a:r>
            <a:endParaRPr lang="en-US" sz="1800" dirty="0">
              <a:effectLst/>
              <a:latin typeface="CG Times"/>
              <a:ea typeface="Times New Roman" panose="02020603050405020304" pitchFamily="18" charset="0"/>
              <a:cs typeface="Times New Roman" panose="02020603050405020304" pitchFamily="18" charset="0"/>
            </a:endParaRPr>
          </a:p>
          <a:p>
            <a:pPr lvl="1" algn="just">
              <a:lnSpc>
                <a:spcPct val="120000"/>
              </a:lnSpc>
              <a:spcAft>
                <a:spcPts val="800"/>
              </a:spcAft>
            </a:pPr>
            <a:endParaRPr lang="en-US" sz="2000" kern="1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a:p>
            <a:pPr marL="285750" indent="-285750" algn="just">
              <a:lnSpc>
                <a:spcPct val="120000"/>
              </a:lnSpc>
              <a:spcAft>
                <a:spcPts val="800"/>
              </a:spcAft>
              <a:buFontTx/>
              <a:buChar char="-"/>
            </a:pPr>
            <a:endParaRPr lang="en-GB" sz="2200" dirty="0">
              <a:solidFill>
                <a:srgbClr val="002060"/>
              </a:solidFill>
              <a:cs typeface="Arial" panose="020B0604020202020204" pitchFamily="34" charset="0"/>
            </a:endParaRPr>
          </a:p>
        </p:txBody>
      </p:sp>
    </p:spTree>
    <p:extLst>
      <p:ext uri="{BB962C8B-B14F-4D97-AF65-F5344CB8AC3E}">
        <p14:creationId xmlns:p14="http://schemas.microsoft.com/office/powerpoint/2010/main" val="39434801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hème1AfDb">
  <a:themeElements>
    <a:clrScheme name="Personnalisée 38">
      <a:dk1>
        <a:srgbClr val="404040"/>
      </a:dk1>
      <a:lt1>
        <a:sysClr val="window" lastClr="FFFFFF"/>
      </a:lt1>
      <a:dk2>
        <a:srgbClr val="0066B2"/>
      </a:dk2>
      <a:lt2>
        <a:srgbClr val="B6BEB6"/>
      </a:lt2>
      <a:accent1>
        <a:srgbClr val="00823A"/>
      </a:accent1>
      <a:accent2>
        <a:srgbClr val="70B95C"/>
      </a:accent2>
      <a:accent3>
        <a:srgbClr val="8B1827"/>
      </a:accent3>
      <a:accent4>
        <a:srgbClr val="F68B32"/>
      </a:accent4>
      <a:accent5>
        <a:srgbClr val="D71244"/>
      </a:accent5>
      <a:accent6>
        <a:srgbClr val="3C9CD6"/>
      </a:accent6>
      <a:hlink>
        <a:srgbClr val="0066B2"/>
      </a:hlink>
      <a:folHlink>
        <a:srgbClr val="0066B2"/>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hème1AfDb" id="{9D304908-5AD1-4A66-9465-AF3759C292CC}" vid="{8BAE6DAD-4304-4F9C-BFCA-D5983593EB2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7520</TotalTime>
  <Words>968</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Amasis MT Pro</vt:lpstr>
      <vt:lpstr>Arial</vt:lpstr>
      <vt:lpstr>Calibri</vt:lpstr>
      <vt:lpstr>Calibri Light</vt:lpstr>
      <vt:lpstr>CG Times</vt:lpstr>
      <vt:lpstr>Lato</vt:lpstr>
      <vt:lpstr>Lucida Sans</vt:lpstr>
      <vt:lpstr>Wingdings</vt:lpstr>
      <vt:lpstr>Office Theme</vt:lpstr>
      <vt:lpstr>Thème1AfDb</vt:lpstr>
      <vt:lpstr>Capacity Building on Gender Statistics and Monitoring System Project  Implementation Progress Report   (Burundi, Mozambique, South Sudan and Zimbabwe) </vt:lpstr>
      <vt:lpstr>PowerPoint Presentation</vt:lpstr>
      <vt:lpstr>Expected Outcomes and Outputs: </vt:lpstr>
      <vt:lpstr>PROJECT OBJECTIVES AND COMPONENTS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Eman Aboaldahab Elsayed Ali</dc:creator>
  <cp:lastModifiedBy>Pamela Nabukhonzo</cp:lastModifiedBy>
  <cp:revision>54</cp:revision>
  <dcterms:created xsi:type="dcterms:W3CDTF">2023-06-16T04:31:50Z</dcterms:created>
  <dcterms:modified xsi:type="dcterms:W3CDTF">2023-11-10T07:49:38Z</dcterms:modified>
</cp:coreProperties>
</file>