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omments/modernComment_7FF64A1C_570AC70A.xml" ContentType="application/vnd.ms-powerpoint.comments+xml"/>
  <Override PartName="/ppt/notesSlides/notesSlide5.xml" ContentType="application/vnd.openxmlformats-officedocument.presentationml.notesSlide+xml"/>
  <Override PartName="/ppt/comments/modernComment_7FF64A33_1FCF81BA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708" r:id="rId6"/>
  </p:sldMasterIdLst>
  <p:notesMasterIdLst>
    <p:notesMasterId r:id="rId25"/>
  </p:notesMasterIdLst>
  <p:sldIdLst>
    <p:sldId id="4400" r:id="rId7"/>
    <p:sldId id="4394" r:id="rId8"/>
    <p:sldId id="347" r:id="rId9"/>
    <p:sldId id="376" r:id="rId10"/>
    <p:sldId id="2146847352" r:id="rId11"/>
    <p:sldId id="339" r:id="rId12"/>
    <p:sldId id="2146847233" r:id="rId13"/>
    <p:sldId id="4131" r:id="rId14"/>
    <p:sldId id="2146847355" r:id="rId15"/>
    <p:sldId id="4403" r:id="rId16"/>
    <p:sldId id="2146847260" r:id="rId17"/>
    <p:sldId id="2146847283" r:id="rId18"/>
    <p:sldId id="2146847356" r:id="rId19"/>
    <p:sldId id="2146847347" r:id="rId20"/>
    <p:sldId id="2146847349" r:id="rId21"/>
    <p:sldId id="2146847354" r:id="rId22"/>
    <p:sldId id="3351" r:id="rId23"/>
    <p:sldId id="21468472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373873-798F-805D-141A-EA1ACCFAC27B}" name="Isabella Schmidt" initials="IS" userId="S::isabella.schmidt@unwomen.org::e08d9847-6072-4bdf-b264-f25d2025a3a9" providerId="AD"/>
  <p188:author id="{3F2A578F-30B6-6F3E-391E-6DA2B4C229B5}" name="Lauren Billi" initials="LB" userId="S::lauren.billi@unwomen.org::c189ecc6-4084-4e24-8e4d-febdd30ca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5A7"/>
    <a:srgbClr val="FEFFFF"/>
    <a:srgbClr val="048D01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FD188-9934-426D-993F-DB1448B217CC}" v="2" dt="2023-11-10T10:29:35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7FF64A1C_570AC7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141BF0-D65A-478F-8FCC-D6B6ED62DF96}" authorId="{3F2A578F-30B6-6F3E-391E-6DA2B4C229B5}" status="resolved" created="2023-08-14T14:48:36.630" complete="100000">
    <pc:sldMkLst xmlns:pc="http://schemas.microsoft.com/office/powerpoint/2013/main/command">
      <pc:docMk/>
      <pc:sldMk cId="1460324106" sldId="2146847260"/>
    </pc:sldMkLst>
    <p188:replyLst>
      <p188:reply id="{9DD018FB-9E80-451D-B3A6-A5C86A8F08A9}" authorId="{3B373873-798F-805D-141A-EA1ACCFAC27B}" created="2023-08-14T15:36:52.654">
        <p188:txBody>
          <a:bodyPr/>
          <a:lstStyle/>
          <a:p>
            <a:r>
              <a:rPr lang="en-US"/>
              <a:t>Hi Lauren, Please change the 7 at bottom left to nine. We created infographic summary fact sheets for all 9 the COVID-19 country reports. Additionally many of those countries also benefited from other support such as data stories etc. as well.  </a:t>
            </a:r>
          </a:p>
        </p188:txBody>
      </p188:reply>
      <p188:reply id="{1AE18AF8-D0E8-4FDF-A2D5-227558C122ED}" authorId="{3F2A578F-30B6-6F3E-391E-6DA2B4C229B5}" created="2023-08-14T17:44:07.390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[@Isabella Schmidt] can you kindly review? I pulled the results you highlighted in country/regional level slides but grateful if you can revise as you see fit.</a:t>
        </a:r>
      </a:p>
    </p188:txBody>
  </p188:cm>
</p188:cmLst>
</file>

<file path=ppt/comments/modernComment_7FF64A33_1FCF81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562708-3923-4DAB-9B54-11C05D2C4967}" authorId="{3F2A578F-30B6-6F3E-391E-6DA2B4C229B5}" status="resolved" created="2023-08-14T15:31:00.002" complete="100000">
    <pc:sldMkLst xmlns:pc="http://schemas.microsoft.com/office/powerpoint/2013/main/command">
      <pc:docMk/>
      <pc:sldMk cId="533692858" sldId="2146847283"/>
    </pc:sldMkLst>
    <p188:replyLst>
      <p188:reply id="{E142E7E0-4738-42B6-B7BC-E8D906F55F80}" authorId="{3B373873-798F-805D-141A-EA1ACCFAC27B}" created="2023-08-14T15:58:50.609">
        <p188:txBody>
          <a:bodyPr/>
          <a:lstStyle/>
          <a:p>
            <a:r>
              <a:rPr lang="en-US"/>
              <a:t>Have added a few</a:t>
            </a:r>
          </a:p>
        </p188:txBody>
      </p188:reply>
      <p188:reply id="{EEFE0A58-5131-4EF7-A3EE-FD081404A9D0}" authorId="{3F2A578F-30B6-6F3E-391E-6DA2B4C229B5}" created="2023-08-14T17:58:05.425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[@Isabella Schmidt] can you kindly add content here on your future plans/priorities in the region and support to countries? I will refine the design/icons if you can just add the content.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BB36F6-8813-4414-9EFD-15775EA984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305EDF-CF50-421C-B4C3-ABC16547DC28}">
      <dgm:prSet phldrT="[Text]"/>
      <dgm:spPr>
        <a:solidFill>
          <a:schemeClr val="bg1"/>
        </a:solidFill>
        <a:ln>
          <a:solidFill>
            <a:srgbClr val="DE1267"/>
          </a:solidFill>
        </a:ln>
      </dgm:spPr>
      <dgm:t>
        <a:bodyPr/>
        <a:lstStyle/>
        <a:p>
          <a:pPr algn="ctr"/>
          <a:r>
            <a:rPr lang="en-US" b="1">
              <a:solidFill>
                <a:srgbClr val="DE1267"/>
              </a:solidFill>
              <a:latin typeface="Arial" panose="020B0604020202020204" pitchFamily="34" charset="0"/>
              <a:cs typeface="Arial" panose="020B0604020202020204" pitchFamily="34" charset="0"/>
            </a:rPr>
            <a:t>Weak policy space, </a:t>
          </a:r>
          <a:r>
            <a:rPr kumimoji="0" lang="en-IE" b="0" i="0" u="none" strike="noStrike" cap="none" spc="0" normalizeH="0" baseline="0" noProof="0">
              <a:ln>
                <a:noFill/>
              </a:ln>
              <a:solidFill>
                <a:srgbClr val="DE1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legal and financial environment to produce and use gender statistics at the national level</a:t>
          </a:r>
          <a:endParaRPr lang="en-US">
            <a:solidFill>
              <a:srgbClr val="DE1267"/>
            </a:solidFill>
          </a:endParaRPr>
        </a:p>
      </dgm:t>
    </dgm:pt>
    <dgm:pt modelId="{60E77066-E9DC-43E5-B46A-223B75877152}" type="parTrans" cxnId="{C5081535-7DB2-40F6-9100-B25E01CED4FB}">
      <dgm:prSet/>
      <dgm:spPr/>
      <dgm:t>
        <a:bodyPr/>
        <a:lstStyle/>
        <a:p>
          <a:endParaRPr lang="en-US"/>
        </a:p>
      </dgm:t>
    </dgm:pt>
    <dgm:pt modelId="{25054650-B3B7-4F80-ABF0-5C5E9C2D0512}" type="sibTrans" cxnId="{C5081535-7DB2-40F6-9100-B25E01CED4FB}">
      <dgm:prSet/>
      <dgm:spPr/>
      <dgm:t>
        <a:bodyPr/>
        <a:lstStyle/>
        <a:p>
          <a:endParaRPr lang="en-US"/>
        </a:p>
      </dgm:t>
    </dgm:pt>
    <dgm:pt modelId="{CA49DCF7-81B6-4856-B3FB-D2D100E6138A}">
      <dgm:prSet phldrT="[Text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Challenges </a:t>
          </a:r>
          <a:r>
            <a:rPr kumimoji="0" lang="en-IE" b="0" i="0" u="none" strike="noStrike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within NSS that limit the production of gender data and statistics</a:t>
          </a:r>
          <a:endParaRPr lang="en-US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575C1E-BCDE-4285-BC5F-878D577477DC}" type="parTrans" cxnId="{DB9B6614-D8E3-4D7D-9D51-FCBBF546C265}">
      <dgm:prSet/>
      <dgm:spPr/>
      <dgm:t>
        <a:bodyPr/>
        <a:lstStyle/>
        <a:p>
          <a:endParaRPr lang="en-US"/>
        </a:p>
      </dgm:t>
    </dgm:pt>
    <dgm:pt modelId="{5476719F-B6AB-4175-99D6-C4EAD77C41F6}" type="sibTrans" cxnId="{DB9B6614-D8E3-4D7D-9D51-FCBBF546C265}">
      <dgm:prSet/>
      <dgm:spPr/>
      <dgm:t>
        <a:bodyPr/>
        <a:lstStyle/>
        <a:p>
          <a:endParaRPr lang="en-US"/>
        </a:p>
      </dgm:t>
    </dgm:pt>
    <dgm:pt modelId="{9FFD89D1-918C-40E8-9E0D-8E7281D45B1F}">
      <dgm:prSet phldrT="[Text]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kumimoji="0" lang="en-IE" b="0" i="0" u="none" strike="noStrike" cap="none" spc="0" normalizeH="0" baseline="0" noProof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IE" b="1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Lack of access </a:t>
          </a:r>
          <a:r>
            <a:rPr kumimoji="0" lang="en-IE" b="0" i="0" u="none" strike="noStrike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limited capacity on the part of users to analyse gender statistics to inform policies</a:t>
          </a:r>
          <a:endParaRPr lang="en-US">
            <a:solidFill>
              <a:schemeClr val="accent1"/>
            </a:solidFill>
          </a:endParaRPr>
        </a:p>
      </dgm:t>
    </dgm:pt>
    <dgm:pt modelId="{E6B13706-62F8-42BC-A70B-A867AA58AA9F}" type="parTrans" cxnId="{99B32F5D-8731-4BE3-9343-CA5D48435001}">
      <dgm:prSet/>
      <dgm:spPr/>
      <dgm:t>
        <a:bodyPr/>
        <a:lstStyle/>
        <a:p>
          <a:endParaRPr lang="en-US"/>
        </a:p>
      </dgm:t>
    </dgm:pt>
    <dgm:pt modelId="{48879539-3F6F-466D-8BA1-9D38354D2762}" type="sibTrans" cxnId="{99B32F5D-8731-4BE3-9343-CA5D48435001}">
      <dgm:prSet/>
      <dgm:spPr/>
      <dgm:t>
        <a:bodyPr/>
        <a:lstStyle/>
        <a:p>
          <a:endParaRPr lang="en-US"/>
        </a:p>
      </dgm:t>
    </dgm:pt>
    <dgm:pt modelId="{75EC6466-CD06-40CD-AC48-51E5A3E9986F}" type="pres">
      <dgm:prSet presAssocID="{FDBB36F6-8813-4414-9EFD-15775EA9843E}" presName="Name0" presStyleCnt="0">
        <dgm:presLayoutVars>
          <dgm:dir/>
          <dgm:animLvl val="lvl"/>
          <dgm:resizeHandles/>
        </dgm:presLayoutVars>
      </dgm:prSet>
      <dgm:spPr/>
    </dgm:pt>
    <dgm:pt modelId="{1027D2AB-30FB-4553-82B4-80F361CF0CF0}" type="pres">
      <dgm:prSet presAssocID="{02305EDF-CF50-421C-B4C3-ABC16547DC28}" presName="linNode" presStyleCnt="0"/>
      <dgm:spPr/>
    </dgm:pt>
    <dgm:pt modelId="{DDB1F6AA-975C-40B0-A00D-9190FAC1205B}" type="pres">
      <dgm:prSet presAssocID="{02305EDF-CF50-421C-B4C3-ABC16547DC28}" presName="parentShp" presStyleLbl="node1" presStyleIdx="0" presStyleCnt="3" custLinFactNeighborX="235" custLinFactNeighborY="-767">
        <dgm:presLayoutVars>
          <dgm:bulletEnabled val="1"/>
        </dgm:presLayoutVars>
      </dgm:prSet>
      <dgm:spPr/>
    </dgm:pt>
    <dgm:pt modelId="{2BD67C89-EB25-49FD-BCA1-5204AB2F3CFA}" type="pres">
      <dgm:prSet presAssocID="{02305EDF-CF50-421C-B4C3-ABC16547DC28}" presName="childShp" presStyleLbl="bgAccFollowNode1" presStyleIdx="0" presStyleCnt="3" custLinFactNeighborX="-1411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</dgm:pt>
    <dgm:pt modelId="{603D43D7-C7EA-420E-B1CD-2786B0D5F0CB}" type="pres">
      <dgm:prSet presAssocID="{25054650-B3B7-4F80-ABF0-5C5E9C2D0512}" presName="spacing" presStyleCnt="0"/>
      <dgm:spPr/>
    </dgm:pt>
    <dgm:pt modelId="{454257C1-11B5-489B-9E27-CD89CEF583EC}" type="pres">
      <dgm:prSet presAssocID="{CA49DCF7-81B6-4856-B3FB-D2D100E6138A}" presName="linNode" presStyleCnt="0"/>
      <dgm:spPr/>
    </dgm:pt>
    <dgm:pt modelId="{0409E857-77CB-4D33-BAEB-C3170E9B6CC8}" type="pres">
      <dgm:prSet presAssocID="{CA49DCF7-81B6-4856-B3FB-D2D100E6138A}" presName="parentShp" presStyleLbl="node1" presStyleIdx="1" presStyleCnt="3">
        <dgm:presLayoutVars>
          <dgm:bulletEnabled val="1"/>
        </dgm:presLayoutVars>
      </dgm:prSet>
      <dgm:spPr/>
    </dgm:pt>
    <dgm:pt modelId="{1B7033DB-AC41-402D-A417-9E916B66A6A8}" type="pres">
      <dgm:prSet presAssocID="{CA49DCF7-81B6-4856-B3FB-D2D100E6138A}" presName="childShp" presStyleLbl="bgAccFollowNode1" presStyleIdx="1" presStyleCnt="3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</dgm:pt>
    <dgm:pt modelId="{39008198-0C66-400B-8CF6-E3B6B8D823D8}" type="pres">
      <dgm:prSet presAssocID="{5476719F-B6AB-4175-99D6-C4EAD77C41F6}" presName="spacing" presStyleCnt="0"/>
      <dgm:spPr/>
    </dgm:pt>
    <dgm:pt modelId="{92A7C6CB-E00C-4AD1-800B-98E7D5344551}" type="pres">
      <dgm:prSet presAssocID="{9FFD89D1-918C-40E8-9E0D-8E7281D45B1F}" presName="linNode" presStyleCnt="0"/>
      <dgm:spPr/>
    </dgm:pt>
    <dgm:pt modelId="{8F22CE6A-17DA-419A-8D31-FB28C8AD45DF}" type="pres">
      <dgm:prSet presAssocID="{9FFD89D1-918C-40E8-9E0D-8E7281D45B1F}" presName="parentShp" presStyleLbl="node1" presStyleIdx="2" presStyleCnt="3">
        <dgm:presLayoutVars>
          <dgm:bulletEnabled val="1"/>
        </dgm:presLayoutVars>
      </dgm:prSet>
      <dgm:spPr/>
    </dgm:pt>
    <dgm:pt modelId="{79025622-4B9E-4A6A-920F-9B8525A6E3B5}" type="pres">
      <dgm:prSet presAssocID="{9FFD89D1-918C-40E8-9E0D-8E7281D45B1F}" presName="childShp" presStyleLbl="bgAccFollowNode1" presStyleIdx="2" presStyleCnt="3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</dgm:pt>
  </dgm:ptLst>
  <dgm:cxnLst>
    <dgm:cxn modelId="{DB9B6614-D8E3-4D7D-9D51-FCBBF546C265}" srcId="{FDBB36F6-8813-4414-9EFD-15775EA9843E}" destId="{CA49DCF7-81B6-4856-B3FB-D2D100E6138A}" srcOrd="1" destOrd="0" parTransId="{7F575C1E-BCDE-4285-BC5F-878D577477DC}" sibTransId="{5476719F-B6AB-4175-99D6-C4EAD77C41F6}"/>
    <dgm:cxn modelId="{C5081535-7DB2-40F6-9100-B25E01CED4FB}" srcId="{FDBB36F6-8813-4414-9EFD-15775EA9843E}" destId="{02305EDF-CF50-421C-B4C3-ABC16547DC28}" srcOrd="0" destOrd="0" parTransId="{60E77066-E9DC-43E5-B46A-223B75877152}" sibTransId="{25054650-B3B7-4F80-ABF0-5C5E9C2D0512}"/>
    <dgm:cxn modelId="{99B32F5D-8731-4BE3-9343-CA5D48435001}" srcId="{FDBB36F6-8813-4414-9EFD-15775EA9843E}" destId="{9FFD89D1-918C-40E8-9E0D-8E7281D45B1F}" srcOrd="2" destOrd="0" parTransId="{E6B13706-62F8-42BC-A70B-A867AA58AA9F}" sibTransId="{48879539-3F6F-466D-8BA1-9D38354D2762}"/>
    <dgm:cxn modelId="{149579AA-C8EE-459F-8900-DE951A11EF30}" type="presOf" srcId="{9FFD89D1-918C-40E8-9E0D-8E7281D45B1F}" destId="{8F22CE6A-17DA-419A-8D31-FB28C8AD45DF}" srcOrd="0" destOrd="0" presId="urn:microsoft.com/office/officeart/2005/8/layout/vList6"/>
    <dgm:cxn modelId="{4DA340B5-DF7A-4FBA-92D6-B4A3DEB1785E}" type="presOf" srcId="{02305EDF-CF50-421C-B4C3-ABC16547DC28}" destId="{DDB1F6AA-975C-40B0-A00D-9190FAC1205B}" srcOrd="0" destOrd="0" presId="urn:microsoft.com/office/officeart/2005/8/layout/vList6"/>
    <dgm:cxn modelId="{2D255CFA-AFD8-4545-BE6E-B960D98D1598}" type="presOf" srcId="{FDBB36F6-8813-4414-9EFD-15775EA9843E}" destId="{75EC6466-CD06-40CD-AC48-51E5A3E9986F}" srcOrd="0" destOrd="0" presId="urn:microsoft.com/office/officeart/2005/8/layout/vList6"/>
    <dgm:cxn modelId="{919D11FB-8553-4823-B6DF-029B0CBB0DB3}" type="presOf" srcId="{CA49DCF7-81B6-4856-B3FB-D2D100E6138A}" destId="{0409E857-77CB-4D33-BAEB-C3170E9B6CC8}" srcOrd="0" destOrd="0" presId="urn:microsoft.com/office/officeart/2005/8/layout/vList6"/>
    <dgm:cxn modelId="{8E373E93-9DF5-4EE7-938E-E3EF26BCD872}" type="presParOf" srcId="{75EC6466-CD06-40CD-AC48-51E5A3E9986F}" destId="{1027D2AB-30FB-4553-82B4-80F361CF0CF0}" srcOrd="0" destOrd="0" presId="urn:microsoft.com/office/officeart/2005/8/layout/vList6"/>
    <dgm:cxn modelId="{FC07A6FC-3624-480D-943C-0BE3A988789B}" type="presParOf" srcId="{1027D2AB-30FB-4553-82B4-80F361CF0CF0}" destId="{DDB1F6AA-975C-40B0-A00D-9190FAC1205B}" srcOrd="0" destOrd="0" presId="urn:microsoft.com/office/officeart/2005/8/layout/vList6"/>
    <dgm:cxn modelId="{83B32E35-9168-42B2-9765-5FCA1755EB0A}" type="presParOf" srcId="{1027D2AB-30FB-4553-82B4-80F361CF0CF0}" destId="{2BD67C89-EB25-49FD-BCA1-5204AB2F3CFA}" srcOrd="1" destOrd="0" presId="urn:microsoft.com/office/officeart/2005/8/layout/vList6"/>
    <dgm:cxn modelId="{0BCDE91B-E342-4730-814D-EC63BA792774}" type="presParOf" srcId="{75EC6466-CD06-40CD-AC48-51E5A3E9986F}" destId="{603D43D7-C7EA-420E-B1CD-2786B0D5F0CB}" srcOrd="1" destOrd="0" presId="urn:microsoft.com/office/officeart/2005/8/layout/vList6"/>
    <dgm:cxn modelId="{994D1D0C-3C26-406F-8350-1CAFFA1B76EB}" type="presParOf" srcId="{75EC6466-CD06-40CD-AC48-51E5A3E9986F}" destId="{454257C1-11B5-489B-9E27-CD89CEF583EC}" srcOrd="2" destOrd="0" presId="urn:microsoft.com/office/officeart/2005/8/layout/vList6"/>
    <dgm:cxn modelId="{32FCE0EF-8D7C-4082-B415-AF288A1ADC5D}" type="presParOf" srcId="{454257C1-11B5-489B-9E27-CD89CEF583EC}" destId="{0409E857-77CB-4D33-BAEB-C3170E9B6CC8}" srcOrd="0" destOrd="0" presId="urn:microsoft.com/office/officeart/2005/8/layout/vList6"/>
    <dgm:cxn modelId="{4183C97B-DAE0-4DB5-BA4A-978E78D017C5}" type="presParOf" srcId="{454257C1-11B5-489B-9E27-CD89CEF583EC}" destId="{1B7033DB-AC41-402D-A417-9E916B66A6A8}" srcOrd="1" destOrd="0" presId="urn:microsoft.com/office/officeart/2005/8/layout/vList6"/>
    <dgm:cxn modelId="{C763BDFC-93F6-4C0D-90E0-306648C84D48}" type="presParOf" srcId="{75EC6466-CD06-40CD-AC48-51E5A3E9986F}" destId="{39008198-0C66-400B-8CF6-E3B6B8D823D8}" srcOrd="3" destOrd="0" presId="urn:microsoft.com/office/officeart/2005/8/layout/vList6"/>
    <dgm:cxn modelId="{3B91B3A3-F2AD-472A-895B-7D9857BB36B3}" type="presParOf" srcId="{75EC6466-CD06-40CD-AC48-51E5A3E9986F}" destId="{92A7C6CB-E00C-4AD1-800B-98E7D5344551}" srcOrd="4" destOrd="0" presId="urn:microsoft.com/office/officeart/2005/8/layout/vList6"/>
    <dgm:cxn modelId="{74A758EC-66EB-4A6F-AA18-A54B18836758}" type="presParOf" srcId="{92A7C6CB-E00C-4AD1-800B-98E7D5344551}" destId="{8F22CE6A-17DA-419A-8D31-FB28C8AD45DF}" srcOrd="0" destOrd="0" presId="urn:microsoft.com/office/officeart/2005/8/layout/vList6"/>
    <dgm:cxn modelId="{4B7808A6-42BC-4F57-AD68-D32F92A21979}" type="presParOf" srcId="{92A7C6CB-E00C-4AD1-800B-98E7D5344551}" destId="{79025622-4B9E-4A6A-920F-9B8525A6E3B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07273-425B-4649-BD43-7661332F0554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5CDC0-ACAF-439D-BBD4-E7207E78226F}">
      <dgm:prSet phldrT="[Text]"/>
      <dgm:spPr/>
      <dgm:t>
        <a:bodyPr/>
        <a:lstStyle/>
        <a:p>
          <a:pPr algn="l"/>
          <a:r>
            <a:rPr lang="en-US"/>
            <a:t>PATHFINDER AND STANDALONE</a:t>
          </a:r>
        </a:p>
      </dgm:t>
    </dgm:pt>
    <dgm:pt modelId="{832ADF8B-BFED-4620-8D13-9DAB4F5B6C05}" type="parTrans" cxnId="{A753C2B3-825C-4251-B1A7-DAC6CDC39FD2}">
      <dgm:prSet/>
      <dgm:spPr/>
      <dgm:t>
        <a:bodyPr/>
        <a:lstStyle/>
        <a:p>
          <a:endParaRPr lang="en-US"/>
        </a:p>
      </dgm:t>
    </dgm:pt>
    <dgm:pt modelId="{7EEBDF23-A846-4CEE-BD87-E17B8F91275A}" type="sibTrans" cxnId="{A753C2B3-825C-4251-B1A7-DAC6CDC39FD2}">
      <dgm:prSet/>
      <dgm:spPr/>
      <dgm:t>
        <a:bodyPr/>
        <a:lstStyle/>
        <a:p>
          <a:endParaRPr lang="en-US"/>
        </a:p>
      </dgm:t>
    </dgm:pt>
    <dgm:pt modelId="{14BAA86D-2D5B-4C54-A257-63FFDB86AD2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Large multi-million dollar projects</a:t>
          </a:r>
        </a:p>
      </dgm:t>
    </dgm:pt>
    <dgm:pt modelId="{42E095D3-AD81-4311-8D06-249CB50842A5}" type="parTrans" cxnId="{19B10362-BC94-4682-9FF2-8F3FF58C5389}">
      <dgm:prSet/>
      <dgm:spPr/>
      <dgm:t>
        <a:bodyPr/>
        <a:lstStyle/>
        <a:p>
          <a:endParaRPr lang="en-US"/>
        </a:p>
      </dgm:t>
    </dgm:pt>
    <dgm:pt modelId="{C035B977-C2C5-470D-8944-61BD29F33B14}" type="sibTrans" cxnId="{19B10362-BC94-4682-9FF2-8F3FF58C5389}">
      <dgm:prSet/>
      <dgm:spPr/>
      <dgm:t>
        <a:bodyPr/>
        <a:lstStyle/>
        <a:p>
          <a:endParaRPr lang="en-US"/>
        </a:p>
      </dgm:t>
    </dgm:pt>
    <dgm:pt modelId="{CB2BFDBF-B7FA-40CA-B19C-1C86E2B1468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Kenya, Tanzania, Uganda and Ethiopia, Cameroon, Senegal (independent of Global WC)</a:t>
          </a:r>
        </a:p>
      </dgm:t>
    </dgm:pt>
    <dgm:pt modelId="{BB75118D-3B56-49C5-BAF9-7CA025A361B2}" type="parTrans" cxnId="{2C03A9EE-6225-47E2-B808-A9E4B91E7C11}">
      <dgm:prSet/>
      <dgm:spPr/>
      <dgm:t>
        <a:bodyPr/>
        <a:lstStyle/>
        <a:p>
          <a:endParaRPr lang="en-US"/>
        </a:p>
      </dgm:t>
    </dgm:pt>
    <dgm:pt modelId="{99194177-B23C-48F1-8D88-BCBBFE1C9480}" type="sibTrans" cxnId="{2C03A9EE-6225-47E2-B808-A9E4B91E7C11}">
      <dgm:prSet/>
      <dgm:spPr/>
      <dgm:t>
        <a:bodyPr/>
        <a:lstStyle/>
        <a:p>
          <a:endParaRPr lang="en-US"/>
        </a:p>
      </dgm:t>
    </dgm:pt>
    <dgm:pt modelId="{64723D00-613D-4413-9C2F-FBB9982C461A}">
      <dgm:prSet phldrT="[Text]"/>
      <dgm:spPr/>
      <dgm:t>
        <a:bodyPr/>
        <a:lstStyle/>
        <a:p>
          <a:r>
            <a:rPr lang="en-US"/>
            <a:t>GENDER STATISTICS FOCAL PERSON IN CO </a:t>
          </a:r>
        </a:p>
      </dgm:t>
    </dgm:pt>
    <dgm:pt modelId="{186F5969-4E40-49C2-872D-7FCF1340080E}" type="parTrans" cxnId="{E8FD8E75-3C9F-4E9F-B18E-733C4FB65DA5}">
      <dgm:prSet/>
      <dgm:spPr/>
      <dgm:t>
        <a:bodyPr/>
        <a:lstStyle/>
        <a:p>
          <a:endParaRPr lang="en-US"/>
        </a:p>
      </dgm:t>
    </dgm:pt>
    <dgm:pt modelId="{A9A7AD74-8E4A-46B3-9B74-0A84516C67FD}" type="sibTrans" cxnId="{E8FD8E75-3C9F-4E9F-B18E-733C4FB65DA5}">
      <dgm:prSet/>
      <dgm:spPr/>
      <dgm:t>
        <a:bodyPr/>
        <a:lstStyle/>
        <a:p>
          <a:endParaRPr lang="en-US"/>
        </a:p>
      </dgm:t>
    </dgm:pt>
    <dgm:pt modelId="{2D1C4FB0-1168-44DD-B061-9F8F32737093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accent1">
                  <a:lumMod val="50000"/>
                </a:schemeClr>
              </a:solidFill>
            </a:rPr>
            <a:t>All other UNWomen CO except MCO</a:t>
          </a:r>
        </a:p>
      </dgm:t>
    </dgm:pt>
    <dgm:pt modelId="{73FA8EC1-DCC3-49FF-B081-CD7B760704C1}" type="parTrans" cxnId="{8955348B-4866-40C6-9C38-4C8BCAE61F56}">
      <dgm:prSet/>
      <dgm:spPr/>
      <dgm:t>
        <a:bodyPr/>
        <a:lstStyle/>
        <a:p>
          <a:endParaRPr lang="en-US"/>
        </a:p>
      </dgm:t>
    </dgm:pt>
    <dgm:pt modelId="{5AB2287B-15B6-4058-B1FB-4146B00138A7}" type="sibTrans" cxnId="{8955348B-4866-40C6-9C38-4C8BCAE61F56}">
      <dgm:prSet/>
      <dgm:spPr/>
      <dgm:t>
        <a:bodyPr/>
        <a:lstStyle/>
        <a:p>
          <a:endParaRPr lang="en-US"/>
        </a:p>
      </dgm:t>
    </dgm:pt>
    <dgm:pt modelId="{2AB279C7-4539-422C-8834-961F6289AA8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Small targeted projects funded from the RO projects</a:t>
          </a:r>
        </a:p>
      </dgm:t>
    </dgm:pt>
    <dgm:pt modelId="{CEF6926A-D6EF-40B7-9E5F-5989B793F613}" type="parTrans" cxnId="{6E8F3D8E-453A-4CB5-93A1-C02EBF85786B}">
      <dgm:prSet/>
      <dgm:spPr/>
      <dgm:t>
        <a:bodyPr/>
        <a:lstStyle/>
        <a:p>
          <a:endParaRPr lang="en-US"/>
        </a:p>
      </dgm:t>
    </dgm:pt>
    <dgm:pt modelId="{4DEA0F04-A983-492B-819A-D826917D91B2}" type="sibTrans" cxnId="{6E8F3D8E-453A-4CB5-93A1-C02EBF85786B}">
      <dgm:prSet/>
      <dgm:spPr/>
      <dgm:t>
        <a:bodyPr/>
        <a:lstStyle/>
        <a:p>
          <a:endParaRPr lang="en-US"/>
        </a:p>
      </dgm:t>
    </dgm:pt>
    <dgm:pt modelId="{99DEC308-E0C8-403D-ACE5-6F3DB5EE2A90}">
      <dgm:prSet phldrT="[Text]"/>
      <dgm:spPr/>
      <dgm:t>
        <a:bodyPr/>
        <a:lstStyle/>
        <a:p>
          <a:pPr algn="l"/>
          <a:r>
            <a:rPr lang="en-US"/>
            <a:t>MCO DIRECT ENGAGEMENT WITH NSO</a:t>
          </a:r>
        </a:p>
      </dgm:t>
    </dgm:pt>
    <dgm:pt modelId="{E5A061CF-A2F8-4D45-B01D-384759DE50B4}" type="parTrans" cxnId="{2FD47430-B1D7-438B-8461-4DAE2413AD21}">
      <dgm:prSet/>
      <dgm:spPr/>
      <dgm:t>
        <a:bodyPr/>
        <a:lstStyle/>
        <a:p>
          <a:endParaRPr lang="en-US"/>
        </a:p>
      </dgm:t>
    </dgm:pt>
    <dgm:pt modelId="{76DC97AE-BC30-417D-956B-8AF8786788AC}" type="sibTrans" cxnId="{2FD47430-B1D7-438B-8461-4DAE2413AD21}">
      <dgm:prSet/>
      <dgm:spPr/>
      <dgm:t>
        <a:bodyPr/>
        <a:lstStyle/>
        <a:p>
          <a:endParaRPr lang="en-US"/>
        </a:p>
      </dgm:t>
    </dgm:pt>
    <dgm:pt modelId="{C6D90ADF-E39E-46EC-A20F-661429385CE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1">
                  <a:lumMod val="50000"/>
                </a:schemeClr>
              </a:solidFill>
            </a:rPr>
            <a:t>Work directly with the NSOs. </a:t>
          </a:r>
        </a:p>
      </dgm:t>
    </dgm:pt>
    <dgm:pt modelId="{934DB5FD-F448-4C4D-A07B-1ED2BDD41799}" type="parTrans" cxnId="{D5F75F5B-D951-4173-871F-9AD1C7C24A3E}">
      <dgm:prSet/>
      <dgm:spPr/>
      <dgm:t>
        <a:bodyPr/>
        <a:lstStyle/>
        <a:p>
          <a:endParaRPr lang="en-US"/>
        </a:p>
      </dgm:t>
    </dgm:pt>
    <dgm:pt modelId="{5ED7D370-A3BB-4789-B82E-F7135AF6DD62}" type="sibTrans" cxnId="{D5F75F5B-D951-4173-871F-9AD1C7C24A3E}">
      <dgm:prSet/>
      <dgm:spPr/>
      <dgm:t>
        <a:bodyPr/>
        <a:lstStyle/>
        <a:p>
          <a:endParaRPr lang="en-US"/>
        </a:p>
      </dgm:t>
    </dgm:pt>
    <dgm:pt modelId="{74CFEB6B-9004-4F35-AC36-4476C04A4DEC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1">
                  <a:lumMod val="50000"/>
                </a:schemeClr>
              </a:solidFill>
            </a:rPr>
            <a:t>Report updates and progress to the Deputy Representative</a:t>
          </a:r>
        </a:p>
      </dgm:t>
    </dgm:pt>
    <dgm:pt modelId="{E58DD6AD-6FAF-4F1F-BD87-9D3DA96B65F5}" type="parTrans" cxnId="{3F7DC40D-41F3-4B98-A6F7-A87082772188}">
      <dgm:prSet/>
      <dgm:spPr/>
      <dgm:t>
        <a:bodyPr/>
        <a:lstStyle/>
        <a:p>
          <a:endParaRPr lang="en-US"/>
        </a:p>
      </dgm:t>
    </dgm:pt>
    <dgm:pt modelId="{C6ED207A-6C02-4997-9115-BA6EE6288475}" type="sibTrans" cxnId="{3F7DC40D-41F3-4B98-A6F7-A87082772188}">
      <dgm:prSet/>
      <dgm:spPr/>
      <dgm:t>
        <a:bodyPr/>
        <a:lstStyle/>
        <a:p>
          <a:endParaRPr lang="en-US"/>
        </a:p>
      </dgm:t>
    </dgm:pt>
    <dgm:pt modelId="{08B7CD05-3379-4186-8BAE-442AF89CAC3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Technical support on demand to CO</a:t>
          </a:r>
        </a:p>
      </dgm:t>
    </dgm:pt>
    <dgm:pt modelId="{26E6B718-7AFB-4766-8857-A6308B3B612B}" type="parTrans" cxnId="{8D248465-0A2D-4C26-B5C7-49CCD734406D}">
      <dgm:prSet/>
      <dgm:spPr/>
      <dgm:t>
        <a:bodyPr/>
        <a:lstStyle/>
        <a:p>
          <a:endParaRPr lang="en-US"/>
        </a:p>
      </dgm:t>
    </dgm:pt>
    <dgm:pt modelId="{7B129021-BAD8-429A-82AB-66005BC95212}" type="sibTrans" cxnId="{8D248465-0A2D-4C26-B5C7-49CCD734406D}">
      <dgm:prSet/>
      <dgm:spPr/>
      <dgm:t>
        <a:bodyPr/>
        <a:lstStyle/>
        <a:p>
          <a:endParaRPr lang="en-US"/>
        </a:p>
      </dgm:t>
    </dgm:pt>
    <dgm:pt modelId="{39C8CADF-6FD1-4847-9335-5884E74CB896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No direct interface with NSO and ministries</a:t>
          </a:r>
        </a:p>
      </dgm:t>
    </dgm:pt>
    <dgm:pt modelId="{B8188381-F93D-437B-BE34-3EA8A02D9C75}" type="parTrans" cxnId="{C35D289C-119A-4ED7-BB9B-9797E88D0EF5}">
      <dgm:prSet/>
      <dgm:spPr/>
      <dgm:t>
        <a:bodyPr/>
        <a:lstStyle/>
        <a:p>
          <a:endParaRPr lang="en-US"/>
        </a:p>
      </dgm:t>
    </dgm:pt>
    <dgm:pt modelId="{358B0E7A-E2E8-45FF-A8E5-93FABE018894}" type="sibTrans" cxnId="{C35D289C-119A-4ED7-BB9B-9797E88D0EF5}">
      <dgm:prSet/>
      <dgm:spPr/>
      <dgm:t>
        <a:bodyPr/>
        <a:lstStyle/>
        <a:p>
          <a:endParaRPr lang="en-US"/>
        </a:p>
      </dgm:t>
    </dgm:pt>
    <dgm:pt modelId="{5CCF3B61-9E52-41C7-956E-0912F4A4FE3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>
              <a:solidFill>
                <a:schemeClr val="accent1">
                  <a:lumMod val="50000"/>
                </a:schemeClr>
              </a:solidFill>
            </a:rPr>
            <a:t>Review of KP and technical support on demand</a:t>
          </a:r>
        </a:p>
      </dgm:t>
    </dgm:pt>
    <dgm:pt modelId="{AE15011D-DAE2-4FB1-82F7-FF995EA3E633}" type="parTrans" cxnId="{6DF2D44D-06CA-4128-9225-39EB99FF9BA5}">
      <dgm:prSet/>
      <dgm:spPr/>
      <dgm:t>
        <a:bodyPr/>
        <a:lstStyle/>
        <a:p>
          <a:endParaRPr lang="en-US"/>
        </a:p>
      </dgm:t>
    </dgm:pt>
    <dgm:pt modelId="{094DB7D6-10C3-4F37-90ED-5810133C863E}" type="sibTrans" cxnId="{6DF2D44D-06CA-4128-9225-39EB99FF9BA5}">
      <dgm:prSet/>
      <dgm:spPr/>
      <dgm:t>
        <a:bodyPr/>
        <a:lstStyle/>
        <a:p>
          <a:endParaRPr lang="en-US"/>
        </a:p>
      </dgm:t>
    </dgm:pt>
    <dgm:pt modelId="{48849051-9376-4B4F-9AD8-19FEBD4666C9}" type="pres">
      <dgm:prSet presAssocID="{57807273-425B-4649-BD43-7661332F0554}" presName="linearFlow" presStyleCnt="0">
        <dgm:presLayoutVars>
          <dgm:dir/>
          <dgm:animLvl val="lvl"/>
          <dgm:resizeHandles/>
        </dgm:presLayoutVars>
      </dgm:prSet>
      <dgm:spPr/>
    </dgm:pt>
    <dgm:pt modelId="{03BDE28E-C021-4D69-BC73-DE1C801EF036}" type="pres">
      <dgm:prSet presAssocID="{1225CDC0-ACAF-439D-BBD4-E7207E78226F}" presName="compositeNode" presStyleCnt="0">
        <dgm:presLayoutVars>
          <dgm:bulletEnabled val="1"/>
        </dgm:presLayoutVars>
      </dgm:prSet>
      <dgm:spPr/>
    </dgm:pt>
    <dgm:pt modelId="{1D98CF48-0B1E-4770-ABB8-1C4C8E79086F}" type="pres">
      <dgm:prSet presAssocID="{1225CDC0-ACAF-439D-BBD4-E7207E78226F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CE083D22-0296-42E8-A411-6C139201455F}" type="pres">
      <dgm:prSet presAssocID="{1225CDC0-ACAF-439D-BBD4-E7207E78226F}" presName="childNode" presStyleLbl="node1" presStyleIdx="0" presStyleCnt="3">
        <dgm:presLayoutVars>
          <dgm:bulletEnabled val="1"/>
        </dgm:presLayoutVars>
      </dgm:prSet>
      <dgm:spPr/>
    </dgm:pt>
    <dgm:pt modelId="{ADEB0525-1C76-417A-AABD-E2841513257F}" type="pres">
      <dgm:prSet presAssocID="{1225CDC0-ACAF-439D-BBD4-E7207E78226F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748EF1E7-5C02-4437-9048-6163BFE5B5FE}" type="pres">
      <dgm:prSet presAssocID="{7EEBDF23-A846-4CEE-BD87-E17B8F91275A}" presName="sibTrans" presStyleCnt="0"/>
      <dgm:spPr/>
    </dgm:pt>
    <dgm:pt modelId="{2EEE14BE-4284-4DE3-9F8F-B31FD6514F3F}" type="pres">
      <dgm:prSet presAssocID="{64723D00-613D-4413-9C2F-FBB9982C461A}" presName="compositeNode" presStyleCnt="0">
        <dgm:presLayoutVars>
          <dgm:bulletEnabled val="1"/>
        </dgm:presLayoutVars>
      </dgm:prSet>
      <dgm:spPr/>
    </dgm:pt>
    <dgm:pt modelId="{E3E42026-B8F3-4F13-B7F6-C61BFBA9CB8E}" type="pres">
      <dgm:prSet presAssocID="{64723D00-613D-4413-9C2F-FBB9982C461A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frica with solid fill"/>
        </a:ext>
      </dgm:extLst>
    </dgm:pt>
    <dgm:pt modelId="{5FCD5B07-723E-47F1-9609-3EAB07621A1D}" type="pres">
      <dgm:prSet presAssocID="{64723D00-613D-4413-9C2F-FBB9982C461A}" presName="childNode" presStyleLbl="node1" presStyleIdx="1" presStyleCnt="3">
        <dgm:presLayoutVars>
          <dgm:bulletEnabled val="1"/>
        </dgm:presLayoutVars>
      </dgm:prSet>
      <dgm:spPr/>
    </dgm:pt>
    <dgm:pt modelId="{587E8F1F-62EF-4C95-B963-62948205FF4C}" type="pres">
      <dgm:prSet presAssocID="{64723D00-613D-4413-9C2F-FBB9982C461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280C6BFD-F0B0-4DCD-B366-DE9F24C97407}" type="pres">
      <dgm:prSet presAssocID="{A9A7AD74-8E4A-46B3-9B74-0A84516C67FD}" presName="sibTrans" presStyleCnt="0"/>
      <dgm:spPr/>
    </dgm:pt>
    <dgm:pt modelId="{378B7BF1-0CB0-4224-8819-89DED972FEB5}" type="pres">
      <dgm:prSet presAssocID="{99DEC308-E0C8-403D-ACE5-6F3DB5EE2A90}" presName="compositeNode" presStyleCnt="0">
        <dgm:presLayoutVars>
          <dgm:bulletEnabled val="1"/>
        </dgm:presLayoutVars>
      </dgm:prSet>
      <dgm:spPr/>
    </dgm:pt>
    <dgm:pt modelId="{CB1197E4-2A19-4270-9C57-2A4F1DF17CD8}" type="pres">
      <dgm:prSet presAssocID="{99DEC308-E0C8-403D-ACE5-6F3DB5EE2A9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e with solid fill"/>
        </a:ext>
      </dgm:extLst>
    </dgm:pt>
    <dgm:pt modelId="{71E841CB-D8F1-41CC-8F72-0A035A19A3DB}" type="pres">
      <dgm:prSet presAssocID="{99DEC308-E0C8-403D-ACE5-6F3DB5EE2A90}" presName="childNode" presStyleLbl="node1" presStyleIdx="2" presStyleCnt="3">
        <dgm:presLayoutVars>
          <dgm:bulletEnabled val="1"/>
        </dgm:presLayoutVars>
      </dgm:prSet>
      <dgm:spPr/>
    </dgm:pt>
    <dgm:pt modelId="{0D2E8EE8-443A-4081-96A4-D1EB0A03308E}" type="pres">
      <dgm:prSet presAssocID="{99DEC308-E0C8-403D-ACE5-6F3DB5EE2A9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460E8301-3FA8-4AC8-98C4-543D95617B9B}" type="presOf" srcId="{2AB279C7-4539-422C-8834-961F6289AA8D}" destId="{5FCD5B07-723E-47F1-9609-3EAB07621A1D}" srcOrd="0" destOrd="1" presId="urn:microsoft.com/office/officeart/2005/8/layout/hList2"/>
    <dgm:cxn modelId="{34F7450A-0E20-417B-9353-506C6B582811}" type="presOf" srcId="{64723D00-613D-4413-9C2F-FBB9982C461A}" destId="{587E8F1F-62EF-4C95-B963-62948205FF4C}" srcOrd="0" destOrd="0" presId="urn:microsoft.com/office/officeart/2005/8/layout/hList2"/>
    <dgm:cxn modelId="{3F7DC40D-41F3-4B98-A6F7-A87082772188}" srcId="{99DEC308-E0C8-403D-ACE5-6F3DB5EE2A90}" destId="{74CFEB6B-9004-4F35-AC36-4476C04A4DEC}" srcOrd="1" destOrd="0" parTransId="{E58DD6AD-6FAF-4F1F-BD87-9D3DA96B65F5}" sibTransId="{C6ED207A-6C02-4997-9115-BA6EE6288475}"/>
    <dgm:cxn modelId="{AC7DD52C-C316-4B28-911B-53CE59DCF54F}" type="presOf" srcId="{CB2BFDBF-B7FA-40CA-B19C-1C86E2B14681}" destId="{CE083D22-0296-42E8-A411-6C139201455F}" srcOrd="0" destOrd="1" presId="urn:microsoft.com/office/officeart/2005/8/layout/hList2"/>
    <dgm:cxn modelId="{DE5A4B30-FA56-44C6-A81F-B7EB6E9EADF1}" type="presOf" srcId="{2D1C4FB0-1168-44DD-B061-9F8F32737093}" destId="{5FCD5B07-723E-47F1-9609-3EAB07621A1D}" srcOrd="0" destOrd="0" presId="urn:microsoft.com/office/officeart/2005/8/layout/hList2"/>
    <dgm:cxn modelId="{2FD47430-B1D7-438B-8461-4DAE2413AD21}" srcId="{57807273-425B-4649-BD43-7661332F0554}" destId="{99DEC308-E0C8-403D-ACE5-6F3DB5EE2A90}" srcOrd="2" destOrd="0" parTransId="{E5A061CF-A2F8-4D45-B01D-384759DE50B4}" sibTransId="{76DC97AE-BC30-417D-956B-8AF8786788AC}"/>
    <dgm:cxn modelId="{02F8A835-5580-4AA7-A025-2E19BFD72B8D}" type="presOf" srcId="{14BAA86D-2D5B-4C54-A257-63FFDB86AD22}" destId="{CE083D22-0296-42E8-A411-6C139201455F}" srcOrd="0" destOrd="0" presId="urn:microsoft.com/office/officeart/2005/8/layout/hList2"/>
    <dgm:cxn modelId="{ABFA1F37-975F-44A4-849B-5395705F0200}" type="presOf" srcId="{99DEC308-E0C8-403D-ACE5-6F3DB5EE2A90}" destId="{0D2E8EE8-443A-4081-96A4-D1EB0A03308E}" srcOrd="0" destOrd="0" presId="urn:microsoft.com/office/officeart/2005/8/layout/hList2"/>
    <dgm:cxn modelId="{D5F75F5B-D951-4173-871F-9AD1C7C24A3E}" srcId="{99DEC308-E0C8-403D-ACE5-6F3DB5EE2A90}" destId="{C6D90ADF-E39E-46EC-A20F-661429385CE2}" srcOrd="0" destOrd="0" parTransId="{934DB5FD-F448-4C4D-A07B-1ED2BDD41799}" sibTransId="{5ED7D370-A3BB-4789-B82E-F7135AF6DD62}"/>
    <dgm:cxn modelId="{19B10362-BC94-4682-9FF2-8F3FF58C5389}" srcId="{1225CDC0-ACAF-439D-BBD4-E7207E78226F}" destId="{14BAA86D-2D5B-4C54-A257-63FFDB86AD22}" srcOrd="0" destOrd="0" parTransId="{42E095D3-AD81-4311-8D06-249CB50842A5}" sibTransId="{C035B977-C2C5-470D-8944-61BD29F33B14}"/>
    <dgm:cxn modelId="{8D248465-0A2D-4C26-B5C7-49CCD734406D}" srcId="{1225CDC0-ACAF-439D-BBD4-E7207E78226F}" destId="{08B7CD05-3379-4186-8BAE-442AF89CAC39}" srcOrd="2" destOrd="0" parTransId="{26E6B718-7AFB-4766-8857-A6308B3B612B}" sibTransId="{7B129021-BAD8-429A-82AB-66005BC95212}"/>
    <dgm:cxn modelId="{D667C06A-4224-496D-8148-DFE622AD86A0}" type="presOf" srcId="{74CFEB6B-9004-4F35-AC36-4476C04A4DEC}" destId="{71E841CB-D8F1-41CC-8F72-0A035A19A3DB}" srcOrd="0" destOrd="1" presId="urn:microsoft.com/office/officeart/2005/8/layout/hList2"/>
    <dgm:cxn modelId="{6DF2D44D-06CA-4128-9225-39EB99FF9BA5}" srcId="{64723D00-613D-4413-9C2F-FBB9982C461A}" destId="{5CCF3B61-9E52-41C7-956E-0912F4A4FE3A}" srcOrd="2" destOrd="0" parTransId="{AE15011D-DAE2-4FB1-82F7-FF995EA3E633}" sibTransId="{094DB7D6-10C3-4F37-90ED-5810133C863E}"/>
    <dgm:cxn modelId="{E8FD8E75-3C9F-4E9F-B18E-733C4FB65DA5}" srcId="{57807273-425B-4649-BD43-7661332F0554}" destId="{64723D00-613D-4413-9C2F-FBB9982C461A}" srcOrd="1" destOrd="0" parTransId="{186F5969-4E40-49C2-872D-7FCF1340080E}" sibTransId="{A9A7AD74-8E4A-46B3-9B74-0A84516C67FD}"/>
    <dgm:cxn modelId="{8E00FA56-B3E1-4285-BFD2-586839859011}" type="presOf" srcId="{08B7CD05-3379-4186-8BAE-442AF89CAC39}" destId="{CE083D22-0296-42E8-A411-6C139201455F}" srcOrd="0" destOrd="2" presId="urn:microsoft.com/office/officeart/2005/8/layout/hList2"/>
    <dgm:cxn modelId="{8955348B-4866-40C6-9C38-4C8BCAE61F56}" srcId="{64723D00-613D-4413-9C2F-FBB9982C461A}" destId="{2D1C4FB0-1168-44DD-B061-9F8F32737093}" srcOrd="0" destOrd="0" parTransId="{73FA8EC1-DCC3-49FF-B081-CD7B760704C1}" sibTransId="{5AB2287B-15B6-4058-B1FB-4146B00138A7}"/>
    <dgm:cxn modelId="{6E8F3D8E-453A-4CB5-93A1-C02EBF85786B}" srcId="{64723D00-613D-4413-9C2F-FBB9982C461A}" destId="{2AB279C7-4539-422C-8834-961F6289AA8D}" srcOrd="1" destOrd="0" parTransId="{CEF6926A-D6EF-40B7-9E5F-5989B793F613}" sibTransId="{4DEA0F04-A983-492B-819A-D826917D91B2}"/>
    <dgm:cxn modelId="{C35D289C-119A-4ED7-BB9B-9797E88D0EF5}" srcId="{64723D00-613D-4413-9C2F-FBB9982C461A}" destId="{39C8CADF-6FD1-4847-9335-5884E74CB896}" srcOrd="3" destOrd="0" parTransId="{B8188381-F93D-437B-BE34-3EA8A02D9C75}" sibTransId="{358B0E7A-E2E8-45FF-A8E5-93FABE018894}"/>
    <dgm:cxn modelId="{8B8948B3-62F6-4F82-97C8-5505171D39B7}" type="presOf" srcId="{57807273-425B-4649-BD43-7661332F0554}" destId="{48849051-9376-4B4F-9AD8-19FEBD4666C9}" srcOrd="0" destOrd="0" presId="urn:microsoft.com/office/officeart/2005/8/layout/hList2"/>
    <dgm:cxn modelId="{A753C2B3-825C-4251-B1A7-DAC6CDC39FD2}" srcId="{57807273-425B-4649-BD43-7661332F0554}" destId="{1225CDC0-ACAF-439D-BBD4-E7207E78226F}" srcOrd="0" destOrd="0" parTransId="{832ADF8B-BFED-4620-8D13-9DAB4F5B6C05}" sibTransId="{7EEBDF23-A846-4CEE-BD87-E17B8F91275A}"/>
    <dgm:cxn modelId="{AD15B0B6-6FA3-46DF-969E-BBB487E3C2D9}" type="presOf" srcId="{1225CDC0-ACAF-439D-BBD4-E7207E78226F}" destId="{ADEB0525-1C76-417A-AABD-E2841513257F}" srcOrd="0" destOrd="0" presId="urn:microsoft.com/office/officeart/2005/8/layout/hList2"/>
    <dgm:cxn modelId="{498AACCA-8779-4AC9-B465-AC5EB9DA9D22}" type="presOf" srcId="{5CCF3B61-9E52-41C7-956E-0912F4A4FE3A}" destId="{5FCD5B07-723E-47F1-9609-3EAB07621A1D}" srcOrd="0" destOrd="2" presId="urn:microsoft.com/office/officeart/2005/8/layout/hList2"/>
    <dgm:cxn modelId="{E2F92ECC-9479-4375-9BB9-4CB10F25AD3F}" type="presOf" srcId="{C6D90ADF-E39E-46EC-A20F-661429385CE2}" destId="{71E841CB-D8F1-41CC-8F72-0A035A19A3DB}" srcOrd="0" destOrd="0" presId="urn:microsoft.com/office/officeart/2005/8/layout/hList2"/>
    <dgm:cxn modelId="{2C03A9EE-6225-47E2-B808-A9E4B91E7C11}" srcId="{1225CDC0-ACAF-439D-BBD4-E7207E78226F}" destId="{CB2BFDBF-B7FA-40CA-B19C-1C86E2B14681}" srcOrd="1" destOrd="0" parTransId="{BB75118D-3B56-49C5-BAF9-7CA025A361B2}" sibTransId="{99194177-B23C-48F1-8D88-BCBBFE1C9480}"/>
    <dgm:cxn modelId="{2304E8F2-6C43-42F7-BE7B-786D63A68A42}" type="presOf" srcId="{39C8CADF-6FD1-4847-9335-5884E74CB896}" destId="{5FCD5B07-723E-47F1-9609-3EAB07621A1D}" srcOrd="0" destOrd="3" presId="urn:microsoft.com/office/officeart/2005/8/layout/hList2"/>
    <dgm:cxn modelId="{82832E6E-E511-40C2-A1AA-F97108D8B8F7}" type="presParOf" srcId="{48849051-9376-4B4F-9AD8-19FEBD4666C9}" destId="{03BDE28E-C021-4D69-BC73-DE1C801EF036}" srcOrd="0" destOrd="0" presId="urn:microsoft.com/office/officeart/2005/8/layout/hList2"/>
    <dgm:cxn modelId="{AED31DB1-8FE5-4CE5-828D-12E1422E5B1E}" type="presParOf" srcId="{03BDE28E-C021-4D69-BC73-DE1C801EF036}" destId="{1D98CF48-0B1E-4770-ABB8-1C4C8E79086F}" srcOrd="0" destOrd="0" presId="urn:microsoft.com/office/officeart/2005/8/layout/hList2"/>
    <dgm:cxn modelId="{601BA1C3-8939-4819-B715-91E81C09DD2F}" type="presParOf" srcId="{03BDE28E-C021-4D69-BC73-DE1C801EF036}" destId="{CE083D22-0296-42E8-A411-6C139201455F}" srcOrd="1" destOrd="0" presId="urn:microsoft.com/office/officeart/2005/8/layout/hList2"/>
    <dgm:cxn modelId="{1EE1A67D-9BEC-4078-ACA0-E111B8676C8F}" type="presParOf" srcId="{03BDE28E-C021-4D69-BC73-DE1C801EF036}" destId="{ADEB0525-1C76-417A-AABD-E2841513257F}" srcOrd="2" destOrd="0" presId="urn:microsoft.com/office/officeart/2005/8/layout/hList2"/>
    <dgm:cxn modelId="{7222C82C-413B-4670-8A27-AF72E73BC086}" type="presParOf" srcId="{48849051-9376-4B4F-9AD8-19FEBD4666C9}" destId="{748EF1E7-5C02-4437-9048-6163BFE5B5FE}" srcOrd="1" destOrd="0" presId="urn:microsoft.com/office/officeart/2005/8/layout/hList2"/>
    <dgm:cxn modelId="{815B1A31-38B8-454A-8BBC-3BDBB9BF7CDB}" type="presParOf" srcId="{48849051-9376-4B4F-9AD8-19FEBD4666C9}" destId="{2EEE14BE-4284-4DE3-9F8F-B31FD6514F3F}" srcOrd="2" destOrd="0" presId="urn:microsoft.com/office/officeart/2005/8/layout/hList2"/>
    <dgm:cxn modelId="{CAB58941-35E1-4DD0-B846-E56F56434C11}" type="presParOf" srcId="{2EEE14BE-4284-4DE3-9F8F-B31FD6514F3F}" destId="{E3E42026-B8F3-4F13-B7F6-C61BFBA9CB8E}" srcOrd="0" destOrd="0" presId="urn:microsoft.com/office/officeart/2005/8/layout/hList2"/>
    <dgm:cxn modelId="{3EA984FB-2C37-47E4-933D-92DEDADD9FB6}" type="presParOf" srcId="{2EEE14BE-4284-4DE3-9F8F-B31FD6514F3F}" destId="{5FCD5B07-723E-47F1-9609-3EAB07621A1D}" srcOrd="1" destOrd="0" presId="urn:microsoft.com/office/officeart/2005/8/layout/hList2"/>
    <dgm:cxn modelId="{F58F49FA-5268-4536-8F10-50B416898489}" type="presParOf" srcId="{2EEE14BE-4284-4DE3-9F8F-B31FD6514F3F}" destId="{587E8F1F-62EF-4C95-B963-62948205FF4C}" srcOrd="2" destOrd="0" presId="urn:microsoft.com/office/officeart/2005/8/layout/hList2"/>
    <dgm:cxn modelId="{5A9CC0EC-F0BB-41B7-9C5A-3B8E6AF1793A}" type="presParOf" srcId="{48849051-9376-4B4F-9AD8-19FEBD4666C9}" destId="{280C6BFD-F0B0-4DCD-B366-DE9F24C97407}" srcOrd="3" destOrd="0" presId="urn:microsoft.com/office/officeart/2005/8/layout/hList2"/>
    <dgm:cxn modelId="{9836D2B0-D5D0-4EFE-AEA2-9FB843ADAFE3}" type="presParOf" srcId="{48849051-9376-4B4F-9AD8-19FEBD4666C9}" destId="{378B7BF1-0CB0-4224-8819-89DED972FEB5}" srcOrd="4" destOrd="0" presId="urn:microsoft.com/office/officeart/2005/8/layout/hList2"/>
    <dgm:cxn modelId="{AD0D1F20-3127-42C7-9F0A-4F2A2898C1B2}" type="presParOf" srcId="{378B7BF1-0CB0-4224-8819-89DED972FEB5}" destId="{CB1197E4-2A19-4270-9C57-2A4F1DF17CD8}" srcOrd="0" destOrd="0" presId="urn:microsoft.com/office/officeart/2005/8/layout/hList2"/>
    <dgm:cxn modelId="{A014B8FC-6CCB-4DDE-81E1-F7BE283DF87E}" type="presParOf" srcId="{378B7BF1-0CB0-4224-8819-89DED972FEB5}" destId="{71E841CB-D8F1-41CC-8F72-0A035A19A3DB}" srcOrd="1" destOrd="0" presId="urn:microsoft.com/office/officeart/2005/8/layout/hList2"/>
    <dgm:cxn modelId="{EFD23887-9D59-4643-A309-0D0A11FE4722}" type="presParOf" srcId="{378B7BF1-0CB0-4224-8819-89DED972FEB5}" destId="{0D2E8EE8-443A-4081-96A4-D1EB0A03308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67C89-EB25-49FD-BCA1-5204AB2F3CFA}">
      <dsp:nvSpPr>
        <dsp:cNvPr id="0" name=""/>
        <dsp:cNvSpPr/>
      </dsp:nvSpPr>
      <dsp:spPr>
        <a:xfrm>
          <a:off x="1965154" y="0"/>
          <a:ext cx="2989918" cy="1242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1F6AA-975C-40B0-A00D-9190FAC1205B}">
      <dsp:nvSpPr>
        <dsp:cNvPr id="0" name=""/>
        <dsp:cNvSpPr/>
      </dsp:nvSpPr>
      <dsp:spPr>
        <a:xfrm>
          <a:off x="7026" y="0"/>
          <a:ext cx="1993279" cy="124254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DE126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DE1267"/>
              </a:solidFill>
              <a:latin typeface="Arial" panose="020B0604020202020204" pitchFamily="34" charset="0"/>
              <a:cs typeface="Arial" panose="020B0604020202020204" pitchFamily="34" charset="0"/>
            </a:rPr>
            <a:t>Weak policy space, </a:t>
          </a:r>
          <a:r>
            <a:rPr kumimoji="0" lang="en-IE" sz="1300" b="0" i="0" u="none" strike="noStrike" kern="1200" cap="none" spc="0" normalizeH="0" baseline="0" noProof="0">
              <a:ln>
                <a:noFill/>
              </a:ln>
              <a:solidFill>
                <a:srgbClr val="DE12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legal and financial environment to produce and use gender statistics at the national level</a:t>
          </a:r>
          <a:endParaRPr lang="en-US" sz="1300" kern="1200">
            <a:solidFill>
              <a:srgbClr val="DE1267"/>
            </a:solidFill>
          </a:endParaRPr>
        </a:p>
      </dsp:txBody>
      <dsp:txXfrm>
        <a:off x="67682" y="60656"/>
        <a:ext cx="1871967" cy="1121237"/>
      </dsp:txXfrm>
    </dsp:sp>
    <dsp:sp modelId="{1B7033DB-AC41-402D-A417-9E916B66A6A8}">
      <dsp:nvSpPr>
        <dsp:cNvPr id="0" name=""/>
        <dsp:cNvSpPr/>
      </dsp:nvSpPr>
      <dsp:spPr>
        <a:xfrm>
          <a:off x="1993279" y="1366804"/>
          <a:ext cx="2989918" cy="1242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9E857-77CB-4D33-BAEB-C3170E9B6CC8}">
      <dsp:nvSpPr>
        <dsp:cNvPr id="0" name=""/>
        <dsp:cNvSpPr/>
      </dsp:nvSpPr>
      <dsp:spPr>
        <a:xfrm>
          <a:off x="0" y="1366804"/>
          <a:ext cx="1993279" cy="124254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Technical Challenges </a:t>
          </a:r>
          <a:r>
            <a:rPr kumimoji="0" lang="en-IE" sz="13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within NSS that limit the production of gender data and statistics</a:t>
          </a:r>
          <a:endParaRPr lang="en-US" sz="1300" kern="120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56" y="1427460"/>
        <a:ext cx="1871967" cy="1121237"/>
      </dsp:txXfrm>
    </dsp:sp>
    <dsp:sp modelId="{79025622-4B9E-4A6A-920F-9B8525A6E3B5}">
      <dsp:nvSpPr>
        <dsp:cNvPr id="0" name=""/>
        <dsp:cNvSpPr/>
      </dsp:nvSpPr>
      <dsp:spPr>
        <a:xfrm>
          <a:off x="1993279" y="2733608"/>
          <a:ext cx="2989918" cy="12425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2CE6A-17DA-419A-8D31-FB28C8AD45DF}">
      <dsp:nvSpPr>
        <dsp:cNvPr id="0" name=""/>
        <dsp:cNvSpPr/>
      </dsp:nvSpPr>
      <dsp:spPr>
        <a:xfrm>
          <a:off x="0" y="2733608"/>
          <a:ext cx="1993279" cy="124254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IE" sz="1300" b="0" i="0" u="none" strike="noStrike" kern="1200" cap="none" spc="0" normalizeH="0" baseline="0" noProof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kumimoji="0" lang="en-IE" sz="13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Lack of access </a:t>
          </a:r>
          <a:r>
            <a:rPr kumimoji="0" lang="en-IE" sz="13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limited capacity on the part of users to analyse gender statistics to inform policies</a:t>
          </a:r>
          <a:endParaRPr lang="en-US" sz="1300" kern="1200">
            <a:solidFill>
              <a:schemeClr val="accent1"/>
            </a:solidFill>
          </a:endParaRPr>
        </a:p>
      </dsp:txBody>
      <dsp:txXfrm>
        <a:off x="60656" y="2794264"/>
        <a:ext cx="1871967" cy="1121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B0525-1C76-417A-AABD-E2841513257F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PATHFINDER AND STANDALONE</a:t>
          </a:r>
        </a:p>
      </dsp:txBody>
      <dsp:txXfrm>
        <a:off x="-1867795" y="2772097"/>
        <a:ext cx="4226560" cy="392277"/>
      </dsp:txXfrm>
    </dsp:sp>
    <dsp:sp modelId="{CE083D22-0296-42E8-A411-6C139201455F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Large multi-million dollar projects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Kenya, Tanzania, Uganda and Ethiopia, Cameroon, Senegal (independent of Global WC)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Technical support on demand to CO</a:t>
          </a:r>
        </a:p>
      </dsp:txBody>
      <dsp:txXfrm>
        <a:off x="441623" y="854956"/>
        <a:ext cx="1953958" cy="4226560"/>
      </dsp:txXfrm>
    </dsp:sp>
    <dsp:sp modelId="{1D98CF48-0B1E-4770-ABB8-1C4C8E79086F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E8F1F-62EF-4C95-B963-62948205FF4C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GENDER STATISTICS FOCAL PERSON IN CO </a:t>
          </a:r>
        </a:p>
      </dsp:txBody>
      <dsp:txXfrm>
        <a:off x="973740" y="2772097"/>
        <a:ext cx="4226560" cy="392277"/>
      </dsp:txXfrm>
    </dsp:sp>
    <dsp:sp modelId="{5FCD5B07-723E-47F1-9609-3EAB07621A1D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solidFill>
                <a:schemeClr val="accent1">
                  <a:lumMod val="50000"/>
                </a:schemeClr>
              </a:solidFill>
            </a:rPr>
            <a:t>All other UNWomen CO except MCO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Small targeted projects funded from the RO projects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solidFill>
                <a:schemeClr val="accent1">
                  <a:lumMod val="50000"/>
                </a:schemeClr>
              </a:solidFill>
            </a:rPr>
            <a:t>Review of KP and technical support on demand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No direct interface with NSO and ministries</a:t>
          </a:r>
        </a:p>
      </dsp:txBody>
      <dsp:txXfrm>
        <a:off x="3283159" y="854956"/>
        <a:ext cx="1953958" cy="4226560"/>
      </dsp:txXfrm>
    </dsp:sp>
    <dsp:sp modelId="{E3E42026-B8F3-4F13-B7F6-C61BFBA9CB8E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E8EE8-443A-4081-96A4-D1EB0A03308E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MCO DIRECT ENGAGEMENT WITH NSO</a:t>
          </a:r>
        </a:p>
      </dsp:txBody>
      <dsp:txXfrm>
        <a:off x="3815276" y="2772097"/>
        <a:ext cx="4226560" cy="392277"/>
      </dsp:txXfrm>
    </dsp:sp>
    <dsp:sp modelId="{71E841CB-D8F1-41CC-8F72-0A035A19A3DB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5967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solidFill>
                <a:schemeClr val="accent1">
                  <a:lumMod val="50000"/>
                </a:schemeClr>
              </a:solidFill>
            </a:rPr>
            <a:t>Work directly with the NSOs.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>
              <a:solidFill>
                <a:schemeClr val="accent1">
                  <a:lumMod val="50000"/>
                </a:schemeClr>
              </a:solidFill>
            </a:rPr>
            <a:t>Report updates and progress to the Deputy Representative</a:t>
          </a:r>
        </a:p>
      </dsp:txBody>
      <dsp:txXfrm>
        <a:off x="6124695" y="854956"/>
        <a:ext cx="1953958" cy="4226560"/>
      </dsp:txXfrm>
    </dsp:sp>
    <dsp:sp modelId="{CB1197E4-2A19-4270-9C57-2A4F1DF17CD8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094B-8178-4DBA-B9EA-0FCC9DCF3739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717C-6764-4A76-92F4-720CFEFA0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25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19F3FA-8961-8A4D-9A78-4CB9307969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216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5C949-30DC-A548-B0F6-ECAFEB87D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64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03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5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15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56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70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108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5C949-30DC-A548-B0F6-ECAFEB87D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089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1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591F-4612-B197-CD16-674BEE0D7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27443-DFAA-1A38-2D00-AE28E4068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8F6C6-9733-8B80-6F24-4F2648873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6981-5B0D-932C-907C-90B7DFBF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5883-207D-88A8-EDC3-D6DE4E7D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D7A3-705E-2244-F92B-85AD0E6E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49753-8A7D-6C20-108C-ABBCEC43F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393E0-6A21-8FF3-6641-B05D4EE46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26BEA-5FBC-EF1C-7B36-D52967DD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E9D9C-6FE7-93A8-10E2-663D66A5B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4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664F2-347D-9AC5-5C35-735A1DB94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0E8D1-E392-C5BE-77AF-C821DA3B7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79670-F573-C916-15C9-E315C197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57A3F-323A-8FDE-F6DF-307A98B3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2487C-A4FB-E1E7-ED19-FA1A0401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54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-3688"/>
            <a:ext cx="5083355" cy="6861687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1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rgbClr val="C40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1" y="406552"/>
            <a:ext cx="2252375" cy="828883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7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21" y="5829300"/>
            <a:ext cx="1947079" cy="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9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0" y="6249202"/>
            <a:ext cx="1318414" cy="4851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</a:t>
            </a:r>
            <a:r>
              <a:rPr lang="en-US" b="1">
                <a:solidFill>
                  <a:schemeClr val="accent1"/>
                </a:solidFill>
                <a:latin typeface="Montserrat" panose="02000505000000020004" pitchFamily="2" charset="77"/>
              </a:rPr>
              <a:t>5 June 2023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426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28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38" y="6255886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6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6">
          <p15:clr>
            <a:srgbClr val="FBAE40"/>
          </p15:clr>
        </p15:guide>
        <p15:guide id="3" pos="14376">
          <p15:clr>
            <a:srgbClr val="FBAE40"/>
          </p15:clr>
        </p15:guide>
        <p15:guide id="4" orient="horz" pos="712">
          <p15:clr>
            <a:srgbClr val="FBAE40"/>
          </p15:clr>
        </p15:guide>
        <p15:guide id="5" orient="horz" pos="199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1" y="406552"/>
            <a:ext cx="2252375" cy="828883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101554"/>
            <a:ext cx="4621926" cy="677109"/>
          </a:xfrm>
        </p:spPr>
        <p:txBody>
          <a:bodyPr anchor="ctr" anchorCtr="0"/>
          <a:lstStyle>
            <a:lvl1pPr>
              <a:defRPr sz="44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38800"/>
            <a:ext cx="2141839" cy="6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DGS 2_Title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545B0FF-DBC3-2344-A71F-8BECE2014FDE}"/>
              </a:ext>
            </a:extLst>
          </p:cNvPr>
          <p:cNvSpPr/>
          <p:nvPr userDrawn="1"/>
        </p:nvSpPr>
        <p:spPr>
          <a:xfrm>
            <a:off x="0" y="0"/>
            <a:ext cx="11732039" cy="2034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A1A7A9-F944-7B43-8FCC-E9C92A099758}"/>
              </a:ext>
            </a:extLst>
          </p:cNvPr>
          <p:cNvSpPr/>
          <p:nvPr userDrawn="1"/>
        </p:nvSpPr>
        <p:spPr>
          <a:xfrm>
            <a:off x="1" y="0"/>
            <a:ext cx="200722" cy="65457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E215F2A6-8F8D-7A4B-9343-03D894096093}"/>
              </a:ext>
            </a:extLst>
          </p:cNvPr>
          <p:cNvSpPr txBox="1">
            <a:spLocks/>
          </p:cNvSpPr>
          <p:nvPr userDrawn="1"/>
        </p:nvSpPr>
        <p:spPr>
          <a:xfrm>
            <a:off x="1896036" y="6324600"/>
            <a:ext cx="9244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PROGRESS ON THE SUSTAINABLE DEVELOPMENT GOALS | </a:t>
            </a:r>
            <a:r>
              <a:rPr lang="it-IT" b="0">
                <a:latin typeface="Sofia Pro Regular" pitchFamily="2" charset="0"/>
              </a:rPr>
              <a:t>THE GENDER SNAPSHOT 2023</a:t>
            </a:r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5CCD407B-C3F8-9B4B-9C1C-4186EBE98242}"/>
              </a:ext>
            </a:extLst>
          </p:cNvPr>
          <p:cNvSpPr txBox="1">
            <a:spLocks/>
          </p:cNvSpPr>
          <p:nvPr userDrawn="1"/>
        </p:nvSpPr>
        <p:spPr>
          <a:xfrm>
            <a:off x="11114951" y="6324600"/>
            <a:ext cx="769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4F3AD9-2954-6C46-8405-DC816375FB6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71CC13D3-5856-A045-81BF-B7F52D371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5" y="689478"/>
            <a:ext cx="5485498" cy="1325563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Josefin Sans" pitchFamily="2" charset="77"/>
              </a:defRPr>
            </a:lvl1pPr>
          </a:lstStyle>
          <a:p>
            <a:r>
              <a:rPr lang="it-IT"/>
              <a:t>CLICK TO CHANGE THE STYLE OF THE TITLE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364F6FD8-BBF4-1D44-AF59-85E8B3BBFA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485" y="2163685"/>
            <a:ext cx="5472488" cy="3601495"/>
          </a:xfrm>
        </p:spPr>
        <p:txBody>
          <a:bodyPr anchor="t"/>
          <a:lstStyle>
            <a:lvl1pPr>
              <a:defRPr sz="1600">
                <a:latin typeface="Sofia Pro Regular" pitchFamily="2" charset="0"/>
              </a:defRPr>
            </a:lvl1pPr>
            <a:lvl2pPr>
              <a:defRPr sz="1600">
                <a:latin typeface="Sofia Pro Regular" pitchFamily="2" charset="0"/>
              </a:defRPr>
            </a:lvl2pPr>
            <a:lvl3pPr>
              <a:defRPr sz="1600">
                <a:latin typeface="Sofia Pro Regular" pitchFamily="2" charset="0"/>
              </a:defRPr>
            </a:lvl3pPr>
            <a:lvl4pPr>
              <a:defRPr sz="1600">
                <a:latin typeface="Sofia Pro Regular" pitchFamily="2" charset="0"/>
              </a:defRPr>
            </a:lvl4pPr>
            <a:lvl5pPr>
              <a:defRPr sz="1600">
                <a:latin typeface="Sofia Pro Regular" pitchFamily="2" charset="0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change</a:t>
            </a:r>
            <a:r>
              <a:rPr lang="it-IT"/>
              <a:t> text </a:t>
            </a:r>
            <a:r>
              <a:rPr lang="it-IT" err="1"/>
              <a:t>styles</a:t>
            </a:r>
            <a:r>
              <a:rPr lang="it-IT"/>
              <a:t>
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2622092E-5183-A74D-BD38-0A07413271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88975"/>
            <a:ext cx="5702467" cy="5087938"/>
          </a:xfrm>
        </p:spPr>
        <p:txBody>
          <a:bodyPr/>
          <a:lstStyle/>
          <a:p>
            <a:r>
              <a:rPr lang="it-IT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03183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DGS 13_Title +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>
            <a:extLst>
              <a:ext uri="{FF2B5EF4-FFF2-40B4-BE49-F238E27FC236}">
                <a16:creationId xmlns:a16="http://schemas.microsoft.com/office/drawing/2014/main" id="{7545B0FF-DBC3-2344-A71F-8BECE2014FDE}"/>
              </a:ext>
            </a:extLst>
          </p:cNvPr>
          <p:cNvSpPr/>
          <p:nvPr userDrawn="1"/>
        </p:nvSpPr>
        <p:spPr>
          <a:xfrm>
            <a:off x="0" y="0"/>
            <a:ext cx="11732039" cy="203432"/>
          </a:xfrm>
          <a:prstGeom prst="rect">
            <a:avLst/>
          </a:prstGeom>
          <a:solidFill>
            <a:srgbClr val="487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A1A7A9-F944-7B43-8FCC-E9C92A099758}"/>
              </a:ext>
            </a:extLst>
          </p:cNvPr>
          <p:cNvSpPr/>
          <p:nvPr userDrawn="1"/>
        </p:nvSpPr>
        <p:spPr>
          <a:xfrm>
            <a:off x="1" y="0"/>
            <a:ext cx="200722" cy="6545766"/>
          </a:xfrm>
          <a:prstGeom prst="rect">
            <a:avLst/>
          </a:prstGeom>
          <a:solidFill>
            <a:srgbClr val="487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numero diapositiva 5">
            <a:extLst>
              <a:ext uri="{FF2B5EF4-FFF2-40B4-BE49-F238E27FC236}">
                <a16:creationId xmlns:a16="http://schemas.microsoft.com/office/drawing/2014/main" id="{5CCD407B-C3F8-9B4B-9C1C-4186EBE98242}"/>
              </a:ext>
            </a:extLst>
          </p:cNvPr>
          <p:cNvSpPr txBox="1">
            <a:spLocks/>
          </p:cNvSpPr>
          <p:nvPr userDrawn="1"/>
        </p:nvSpPr>
        <p:spPr>
          <a:xfrm>
            <a:off x="11114951" y="6324600"/>
            <a:ext cx="769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000" b="1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4F3AD9-2954-6C46-8405-DC816375FB69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71CC13D3-5856-A045-81BF-B7F52D371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475" y="689478"/>
            <a:ext cx="5485498" cy="1325563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Josefin Sans" pitchFamily="2" charset="77"/>
              </a:defRPr>
            </a:lvl1pPr>
          </a:lstStyle>
          <a:p>
            <a:r>
              <a:rPr lang="it-IT"/>
              <a:t>CLICK TO CHANGE THE STYLE OF THE TITLE</a:t>
            </a:r>
          </a:p>
        </p:txBody>
      </p: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364F6FD8-BBF4-1D44-AF59-85E8B3BBFA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1485" y="2163685"/>
            <a:ext cx="5472488" cy="3601495"/>
          </a:xfrm>
        </p:spPr>
        <p:txBody>
          <a:bodyPr anchor="t"/>
          <a:lstStyle>
            <a:lvl1pPr>
              <a:defRPr sz="1600">
                <a:latin typeface="Sofia Pro Regular" pitchFamily="2" charset="0"/>
              </a:defRPr>
            </a:lvl1pPr>
            <a:lvl2pPr>
              <a:defRPr sz="1600">
                <a:latin typeface="Sofia Pro Regular" pitchFamily="2" charset="0"/>
              </a:defRPr>
            </a:lvl2pPr>
            <a:lvl3pPr>
              <a:defRPr sz="1600">
                <a:latin typeface="Sofia Pro Regular" pitchFamily="2" charset="0"/>
              </a:defRPr>
            </a:lvl3pPr>
            <a:lvl4pPr>
              <a:defRPr sz="1600">
                <a:latin typeface="Sofia Pro Regular" pitchFamily="2" charset="0"/>
              </a:defRPr>
            </a:lvl4pPr>
            <a:lvl5pPr>
              <a:defRPr sz="1600">
                <a:latin typeface="Sofia Pro Regular" pitchFamily="2" charset="0"/>
              </a:defRPr>
            </a:lvl5pPr>
          </a:lstStyle>
          <a:p>
            <a:pPr lvl="0"/>
            <a:r>
              <a:rPr lang="it-IT"/>
              <a:t>Click to </a:t>
            </a:r>
            <a:r>
              <a:rPr lang="it-IT" err="1"/>
              <a:t>change</a:t>
            </a:r>
            <a:r>
              <a:rPr lang="it-IT"/>
              <a:t> text </a:t>
            </a:r>
            <a:r>
              <a:rPr lang="it-IT" err="1"/>
              <a:t>styles</a:t>
            </a:r>
            <a:r>
              <a:rPr lang="it-IT"/>
              <a:t>
Second </a:t>
            </a:r>
            <a:r>
              <a:rPr lang="it-IT" err="1"/>
              <a:t>level</a:t>
            </a:r>
            <a:endParaRPr lang="it-IT"/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endParaRPr lang="it-IT"/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  <a:p>
            <a:pPr lvl="4"/>
            <a:r>
              <a:rPr lang="it-IT" err="1"/>
              <a:t>Fifth</a:t>
            </a:r>
            <a:r>
              <a:rPr lang="it-IT"/>
              <a:t> </a:t>
            </a:r>
            <a:r>
              <a:rPr lang="it-IT" err="1"/>
              <a:t>level</a:t>
            </a:r>
            <a:endParaRPr lang="it-IT"/>
          </a:p>
        </p:txBody>
      </p:sp>
      <p:sp>
        <p:nvSpPr>
          <p:cNvPr id="27" name="Segnaposto immagine 9">
            <a:extLst>
              <a:ext uri="{FF2B5EF4-FFF2-40B4-BE49-F238E27FC236}">
                <a16:creationId xmlns:a16="http://schemas.microsoft.com/office/drawing/2014/main" id="{2622092E-5183-A74D-BD38-0A07413271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688975"/>
            <a:ext cx="5702467" cy="5087938"/>
          </a:xfrm>
        </p:spPr>
        <p:txBody>
          <a:bodyPr/>
          <a:lstStyle/>
          <a:p>
            <a:r>
              <a:rPr lang="it-IT"/>
              <a:t>Image</a:t>
            </a:r>
          </a:p>
        </p:txBody>
      </p:sp>
      <p:sp>
        <p:nvSpPr>
          <p:cNvPr id="2" name="Segnaposto piè di pagina 4">
            <a:extLst>
              <a:ext uri="{FF2B5EF4-FFF2-40B4-BE49-F238E27FC236}">
                <a16:creationId xmlns:a16="http://schemas.microsoft.com/office/drawing/2014/main" id="{21B78E54-C238-2EF7-FAB9-DDF9F58AC7F2}"/>
              </a:ext>
            </a:extLst>
          </p:cNvPr>
          <p:cNvSpPr txBox="1">
            <a:spLocks/>
          </p:cNvSpPr>
          <p:nvPr userDrawn="1"/>
        </p:nvSpPr>
        <p:spPr>
          <a:xfrm>
            <a:off x="1169894" y="6324600"/>
            <a:ext cx="9971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900" b="1" kern="1200">
                <a:solidFill>
                  <a:schemeClr val="tx1">
                    <a:tint val="75000"/>
                  </a:schemeClr>
                </a:solidFill>
                <a:latin typeface="Sofia Pro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PROGRESS ON THE SUSTAINABLE DEVELOPMENT GOALS | </a:t>
            </a:r>
            <a:r>
              <a:rPr lang="it-IT" b="0">
                <a:latin typeface="Sofia Pro Regular" pitchFamily="2" charset="0"/>
              </a:rPr>
              <a:t>THE GENDER SNAPSHOT 2023</a:t>
            </a:r>
          </a:p>
        </p:txBody>
      </p:sp>
    </p:spTree>
    <p:extLst>
      <p:ext uri="{BB962C8B-B14F-4D97-AF65-F5344CB8AC3E}">
        <p14:creationId xmlns:p14="http://schemas.microsoft.com/office/powerpoint/2010/main" val="154201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-3688"/>
            <a:ext cx="5083355" cy="6861687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1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1" y="406552"/>
            <a:ext cx="2252375" cy="828883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7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21" y="5829300"/>
            <a:ext cx="1947079" cy="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57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187B8-B3A5-69CF-4224-405458B7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AB2FD-2529-CB2F-4E83-44CD9412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6A2D-A416-200E-18EC-1D06694F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1D9D8-D55E-D200-D44E-DF0F6A8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5174-B47D-F87A-BE5C-BBEFA70E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-3688"/>
            <a:ext cx="5083355" cy="6861687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1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7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D5C7-FA50-304B-AFB1-D33280E45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284989"/>
            <a:ext cx="3848100" cy="6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6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6794" y="1641987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8888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0"/>
            <a:ext cx="5083355" cy="6858000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1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1" y="406552"/>
            <a:ext cx="2252375" cy="828883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7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315-B06D-BB48-9751-43173E6E5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2" y="5753100"/>
            <a:ext cx="1947079" cy="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47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1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4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7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</p:spPr>
        <p:txBody>
          <a:bodyPr anchor="ctr" anchorCtr="0"/>
          <a:lstStyle>
            <a:lvl1pPr algn="r">
              <a:defRPr sz="44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8882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1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4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7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8932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1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4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7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57200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1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4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7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" y="3088603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2615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1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0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4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7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2942897"/>
            <a:ext cx="1168714" cy="972207"/>
          </a:xfrm>
          <a:noFill/>
        </p:spPr>
        <p:txBody>
          <a:bodyPr anchor="ctr" anchorCtr="0">
            <a:noAutofit/>
          </a:bodyPr>
          <a:lstStyle>
            <a:lvl1pPr algn="r">
              <a:defRPr sz="44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2526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13138"/>
            <a:ext cx="12192000" cy="687113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14767" y="2942897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80728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2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1" y="406552"/>
            <a:ext cx="2252375" cy="828883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101554"/>
            <a:ext cx="4621926" cy="677109"/>
          </a:xfrm>
        </p:spPr>
        <p:txBody>
          <a:bodyPr anchor="ctr" anchorCtr="0"/>
          <a:lstStyle>
            <a:lvl1pPr>
              <a:defRPr sz="44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38800"/>
            <a:ext cx="2141839" cy="6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6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13138"/>
            <a:ext cx="12192000" cy="687113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101554"/>
            <a:ext cx="4621926" cy="677109"/>
          </a:xfrm>
        </p:spPr>
        <p:txBody>
          <a:bodyPr anchor="ctr" anchorCtr="0"/>
          <a:lstStyle>
            <a:lvl1pPr>
              <a:defRPr sz="44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C99F6-CECC-3841-B698-177BDD40F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521" y="5829300"/>
            <a:ext cx="1947079" cy="8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8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AB91B-4DAD-1826-700E-4D7B67CF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41C4C-BA41-356E-3E66-ED99D7EB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BF6C3-5231-6F85-C8C4-21BF40F7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1FD49-A109-7616-5212-7EC866671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A7E59-162E-6FC5-2F5D-1EE62C45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6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0" y="6249202"/>
            <a:ext cx="1318414" cy="4851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7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4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0" y="6249202"/>
            <a:ext cx="1318414" cy="4851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0799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4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38" y="6255886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4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4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0" y="6249202"/>
            <a:ext cx="1318414" cy="4851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0100" y="1580357"/>
            <a:ext cx="506730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66656" y="1580357"/>
            <a:ext cx="5143500" cy="276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4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90" y="6249202"/>
            <a:ext cx="1318414" cy="485182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66656" y="1580357"/>
            <a:ext cx="514350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956" y="1580356"/>
            <a:ext cx="5226844" cy="107721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1220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100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404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46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-3688"/>
            <a:ext cx="5083355" cy="6861687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2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3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8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1B5DE7-F124-441C-A58C-EEC0E9E11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8" y="423073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4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-3688"/>
            <a:ext cx="5083355" cy="6861687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2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3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8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55B8CA-02D9-458B-A46A-243C63B4F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8" y="423073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50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AAA20-F219-E753-AAD9-4F646E9E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1FE8-EDEC-7B27-C8FB-82341C710E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86968-97C4-80DC-9D2A-215F4A73B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56FD9-6360-5D33-6214-B30335C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20903-6950-A73C-F172-B86B109A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3F152-12B8-47E6-8DA1-95EE9D66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4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36794" y="1641988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8888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14767" y="0"/>
            <a:ext cx="5083355" cy="6858000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15866" y="2833182"/>
            <a:ext cx="3276814" cy="1384995"/>
          </a:xfrm>
        </p:spPr>
        <p:txBody>
          <a:bodyPr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TITLE PAGE HEADLINE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5866" y="4401979"/>
            <a:ext cx="3276814" cy="246222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3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5866" y="2510448"/>
            <a:ext cx="3276814" cy="153889"/>
          </a:xfrm>
        </p:spPr>
        <p:txBody>
          <a:bodyPr/>
          <a:lstStyle>
            <a:lvl1pPr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MAKING EVERY WOMAN AND GIRL COUNT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C5DA5A-A89B-4D5A-84C7-7E4EE677F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38" y="423073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9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2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1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</p:spPr>
        <p:txBody>
          <a:bodyPr anchor="ctr" anchorCtr="0"/>
          <a:lstStyle>
            <a:lvl1pPr algn="r">
              <a:defRPr sz="44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6272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2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1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2381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2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1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53767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2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1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66" y="3088603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8433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273817" y="1957052"/>
            <a:ext cx="3555206" cy="5216013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5601" y="0"/>
            <a:ext cx="3555831" cy="4908416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2942898"/>
            <a:ext cx="1168714" cy="972207"/>
          </a:xfrm>
          <a:noFill/>
        </p:spPr>
        <p:txBody>
          <a:bodyPr anchor="ctr" anchorCtr="0">
            <a:noAutofit/>
          </a:bodyPr>
          <a:lstStyle>
            <a:lvl1pPr algn="r">
              <a:defRPr sz="44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3682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13138"/>
            <a:ext cx="12192000" cy="687113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14767" y="2942898"/>
            <a:ext cx="1538767" cy="972207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40775" y="2974628"/>
            <a:ext cx="4621926" cy="923586"/>
          </a:xfrm>
        </p:spPr>
        <p:txBody>
          <a:bodyPr anchor="ctr" anchorCtr="0"/>
          <a:lstStyle>
            <a:lvl1pPr>
              <a:defRPr sz="3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7" y="3090446"/>
            <a:ext cx="1168714" cy="677108"/>
          </a:xfrm>
          <a:noFill/>
        </p:spPr>
        <p:txBody>
          <a:bodyPr anchor="ctr" anchorCtr="0"/>
          <a:lstStyle>
            <a:lvl1pPr algn="r">
              <a:defRPr sz="44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57609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5057435" y="0"/>
            <a:ext cx="3567283" cy="4908416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8629654" y="1641987"/>
            <a:ext cx="3567282" cy="52197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5069823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1"/>
            <a:ext cx="1797876" cy="3686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14767" y="3687"/>
            <a:ext cx="14767" cy="6858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92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101555"/>
            <a:ext cx="4621926" cy="677109"/>
          </a:xfrm>
        </p:spPr>
        <p:txBody>
          <a:bodyPr anchor="ctr" anchorCtr="0"/>
          <a:lstStyle>
            <a:lvl1pPr>
              <a:defRPr sz="44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3A2D1-D249-4599-BF54-3CB1C9541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28" y="488187"/>
            <a:ext cx="2739262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6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13138"/>
            <a:ext cx="12192000" cy="6871138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3101555"/>
            <a:ext cx="4621926" cy="677109"/>
          </a:xfrm>
        </p:spPr>
        <p:txBody>
          <a:bodyPr anchor="ctr" anchorCtr="0"/>
          <a:lstStyle>
            <a:lvl1pPr>
              <a:defRPr sz="44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29015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56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CA2297-B426-4414-BB24-930890F161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38" y="6261898"/>
            <a:ext cx="2739262" cy="487814"/>
          </a:xfrm>
          <a:prstGeom prst="rect">
            <a:avLst/>
          </a:prstGeom>
        </p:spPr>
      </p:pic>
      <p:sp>
        <p:nvSpPr>
          <p:cNvPr id="8" name="Footer Placeholder 12">
            <a:extLst>
              <a:ext uri="{FF2B5EF4-FFF2-40B4-BE49-F238E27FC236}">
                <a16:creationId xmlns:a16="http://schemas.microsoft.com/office/drawing/2014/main" id="{E089D7C3-E6D3-43A3-BA60-253B881B748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  <p:sp>
        <p:nvSpPr>
          <p:cNvPr id="9" name="Slide Number Placeholder 20">
            <a:extLst>
              <a:ext uri="{FF2B5EF4-FFF2-40B4-BE49-F238E27FC236}">
                <a16:creationId xmlns:a16="http://schemas.microsoft.com/office/drawing/2014/main" id="{39F52B84-4E6D-4C79-9BFF-B05CFD90E87D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2400604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98BE-4022-20E5-A0D3-B9A182B9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AA6F-AA4C-231A-5919-0AF81B59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C778A-6E29-353E-6259-39C40B4F8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FDA0F-6212-541C-EEB3-2C9F3ACFF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C494F-F194-895B-FC20-929985A5A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06DF7-0A11-8495-B00E-37969A84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E8F58-BA7C-5010-FA0B-AF11A585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A5C334-65A6-545E-91B7-8CAEA5A9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3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5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B1C317-B3ED-40A7-8DE5-0629B15366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38" y="6261898"/>
            <a:ext cx="2739262" cy="487814"/>
          </a:xfrm>
          <a:prstGeom prst="rect">
            <a:avLst/>
          </a:prstGeom>
        </p:spPr>
      </p:pic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036CDBFB-4ED7-480A-9161-A8A5E68F3EB2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74010555-3D96-4995-952D-E0BCE1CB119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4154703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5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rgbClr val="FFFF00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3289" y="1580690"/>
            <a:ext cx="10616976" cy="111985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46A02-6F02-4E82-B035-07EE3DC343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38" y="6261898"/>
            <a:ext cx="2739262" cy="487814"/>
          </a:xfrm>
          <a:prstGeom prst="rect">
            <a:avLst/>
          </a:prstGeom>
        </p:spPr>
      </p:pic>
      <p:sp>
        <p:nvSpPr>
          <p:cNvPr id="12" name="Slide Number Placeholder 20">
            <a:extLst>
              <a:ext uri="{FF2B5EF4-FFF2-40B4-BE49-F238E27FC236}">
                <a16:creationId xmlns:a16="http://schemas.microsoft.com/office/drawing/2014/main" id="{9412254F-A40A-4F6B-85BE-1F1767D610F3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  <p:sp>
        <p:nvSpPr>
          <p:cNvPr id="11" name="Footer Placeholder 12">
            <a:extLst>
              <a:ext uri="{FF2B5EF4-FFF2-40B4-BE49-F238E27FC236}">
                <a16:creationId xmlns:a16="http://schemas.microsoft.com/office/drawing/2014/main" id="{E9576942-62D7-4844-A531-C59F268110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004912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5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00101" y="1580358"/>
            <a:ext cx="5067301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66656" y="1580358"/>
            <a:ext cx="5143500" cy="276999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BA72FF-30E2-4A2B-9A15-0D0BEC2C7C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38" y="6261898"/>
            <a:ext cx="2739262" cy="487814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A9F20A16-9E7E-4B12-BBD7-DABEE177C950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2E74AB96-E918-495B-8A1C-F04EC71398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6744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609601" y="497225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062843"/>
            <a:ext cx="12192000" cy="6274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564120"/>
            <a:ext cx="10616976" cy="298618"/>
          </a:xfrm>
        </p:spPr>
        <p:txBody>
          <a:bodyPr/>
          <a:lstStyle>
            <a:lvl1pPr>
              <a:defRPr sz="194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794444" y="6440482"/>
            <a:ext cx="6503042" cy="13064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266656" y="1580358"/>
            <a:ext cx="514350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956" y="1580356"/>
            <a:ext cx="5226844" cy="1077218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D6792-36F8-4517-9598-EE81E7B72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038" y="6261898"/>
            <a:ext cx="2739262" cy="487814"/>
          </a:xfrm>
          <a:prstGeom prst="rect">
            <a:avLst/>
          </a:prstGeom>
        </p:spPr>
      </p:pic>
      <p:sp>
        <p:nvSpPr>
          <p:cNvPr id="13" name="Slide Number Placeholder 20">
            <a:extLst>
              <a:ext uri="{FF2B5EF4-FFF2-40B4-BE49-F238E27FC236}">
                <a16:creationId xmlns:a16="http://schemas.microsoft.com/office/drawing/2014/main" id="{5D6F9BF5-3B97-4898-AA5A-9291F012F1E9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C7CCBFBB-0911-43B5-A19E-142BBFEF96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269868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0">
            <a:extLst>
              <a:ext uri="{FF2B5EF4-FFF2-40B4-BE49-F238E27FC236}">
                <a16:creationId xmlns:a16="http://schemas.microsoft.com/office/drawing/2014/main" id="{F4622381-92AD-4122-BB67-8BC91F4DD9C9}"/>
              </a:ext>
            </a:extLst>
          </p:cNvPr>
          <p:cNvSpPr txBox="1">
            <a:spLocks/>
          </p:cNvSpPr>
          <p:nvPr userDrawn="1"/>
        </p:nvSpPr>
        <p:spPr>
          <a:xfrm>
            <a:off x="666750" y="6202364"/>
            <a:ext cx="378884" cy="91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108984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492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8984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3476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17969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461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6953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1445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5937" algn="l" defTabSz="1108984" rtl="0" eaLnBrk="1" latinLnBrk="0" hangingPunct="1">
              <a:defRPr sz="21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A5BDB2B-143F-427E-8954-12AB8DD04557}" type="slidenum">
              <a:rPr lang="en-US" sz="700" smtClean="0"/>
              <a:pPr algn="r"/>
              <a:t>‹#›</a:t>
            </a:fld>
            <a:endParaRPr lang="en-US" sz="700"/>
          </a:p>
        </p:txBody>
      </p:sp>
      <p:sp>
        <p:nvSpPr>
          <p:cNvPr id="5" name="Footer Placeholder 12">
            <a:extLst>
              <a:ext uri="{FF2B5EF4-FFF2-40B4-BE49-F238E27FC236}">
                <a16:creationId xmlns:a16="http://schemas.microsoft.com/office/drawing/2014/main" id="{402F6745-E5C4-4445-AAB7-AB40514239C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0600" y="6202364"/>
            <a:ext cx="4000500" cy="365125"/>
          </a:xfrm>
        </p:spPr>
        <p:txBody>
          <a:bodyPr/>
          <a:lstStyle>
            <a:lvl1pPr algn="l">
              <a:defRPr sz="700" b="1">
                <a:solidFill>
                  <a:schemeClr val="tx1"/>
                </a:solidFill>
              </a:defRPr>
            </a:lvl1pPr>
          </a:lstStyle>
          <a:p>
            <a:r>
              <a:rPr lang="en-US"/>
              <a:t>| Work on National Care Policy in Kenya: A focus on Childcare | 18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9141383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9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E1DC-BA9F-7937-8A0A-36B68C10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1389E-2E1A-4345-0263-68B5F1AB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41F01-3D6E-C9E3-572A-F4B50EAA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515A5-0FF8-B745-E93E-C49962F2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7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48A3F-E35B-E8CC-A876-6205CC5BD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EE2D1-019F-EEA1-2B85-C12603F07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7ED67-F3A7-8B96-8C2D-5A904CDE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A6FD-8481-A9D7-FAA9-97625970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65B2-9E17-0E7F-E372-35C26AC7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EBAF8-1FEE-1AA4-F152-A407F30C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87171-7ECB-862D-65EE-790763845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207EB-7AEB-4832-DB8C-7C214AEF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6D8EA-3AC1-F5B6-A528-A4D0F98E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958-8748-2C39-E3C4-7A4DD4E4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86CF4-BF46-7AFA-EA6B-37EE104A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1695F-5A8B-8E0B-8D4C-C2C7227E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47067-66A9-06FA-BAE9-C2080E03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9101B-28DC-FC8A-E035-1EAAFE7B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C2C8-ED52-0A59-C507-EF1A5936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6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B4D4C-0C6D-48D7-4C2F-AACAEEB39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D9910-6188-59A8-A4BD-58D6CCADD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44BA2-3366-0815-27FC-D4BEDB9BB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5A96F-65F7-4714-87A3-EB83114D3B31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ACFF-FB70-83EE-3D57-828512925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E7AB-8CA5-9E2A-DA10-98DA757BC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051B-301B-4CB0-9B7B-FCBBC0079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707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999" y="590724"/>
            <a:ext cx="10606003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999" y="1577341"/>
            <a:ext cx="106060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/>
          </a:p>
        </p:txBody>
      </p:sp>
    </p:spTree>
    <p:extLst>
      <p:ext uri="{BB962C8B-B14F-4D97-AF65-F5344CB8AC3E}">
        <p14:creationId xmlns:p14="http://schemas.microsoft.com/office/powerpoint/2010/main" val="20983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hf hdr="0" ftr="0"/>
  <p:txStyles>
    <p:titleStyle>
      <a:lvl1pPr>
        <a:defRPr sz="194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7274">
        <a:defRPr>
          <a:latin typeface="+mn-lt"/>
          <a:ea typeface="+mn-ea"/>
          <a:cs typeface="+mn-cs"/>
        </a:defRPr>
      </a:lvl2pPr>
      <a:lvl3pPr marL="554548">
        <a:defRPr>
          <a:latin typeface="+mn-lt"/>
          <a:ea typeface="+mn-ea"/>
          <a:cs typeface="+mn-cs"/>
        </a:defRPr>
      </a:lvl3pPr>
      <a:lvl4pPr marL="831821">
        <a:defRPr>
          <a:latin typeface="+mn-lt"/>
          <a:ea typeface="+mn-ea"/>
          <a:cs typeface="+mn-cs"/>
        </a:defRPr>
      </a:lvl4pPr>
      <a:lvl5pPr marL="1109096">
        <a:defRPr>
          <a:latin typeface="+mn-lt"/>
          <a:ea typeface="+mn-ea"/>
          <a:cs typeface="+mn-cs"/>
        </a:defRPr>
      </a:lvl5pPr>
      <a:lvl6pPr marL="1386369">
        <a:defRPr>
          <a:latin typeface="+mn-lt"/>
          <a:ea typeface="+mn-ea"/>
          <a:cs typeface="+mn-cs"/>
        </a:defRPr>
      </a:lvl6pPr>
      <a:lvl7pPr marL="1663643">
        <a:defRPr>
          <a:latin typeface="+mn-lt"/>
          <a:ea typeface="+mn-ea"/>
          <a:cs typeface="+mn-cs"/>
        </a:defRPr>
      </a:lvl7pPr>
      <a:lvl8pPr marL="1940917">
        <a:defRPr>
          <a:latin typeface="+mn-lt"/>
          <a:ea typeface="+mn-ea"/>
          <a:cs typeface="+mn-cs"/>
        </a:defRPr>
      </a:lvl8pPr>
      <a:lvl9pPr marL="22181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74">
        <a:defRPr>
          <a:latin typeface="+mn-lt"/>
          <a:ea typeface="+mn-ea"/>
          <a:cs typeface="+mn-cs"/>
        </a:defRPr>
      </a:lvl2pPr>
      <a:lvl3pPr marL="554548">
        <a:defRPr>
          <a:latin typeface="+mn-lt"/>
          <a:ea typeface="+mn-ea"/>
          <a:cs typeface="+mn-cs"/>
        </a:defRPr>
      </a:lvl3pPr>
      <a:lvl4pPr marL="831821">
        <a:defRPr>
          <a:latin typeface="+mn-lt"/>
          <a:ea typeface="+mn-ea"/>
          <a:cs typeface="+mn-cs"/>
        </a:defRPr>
      </a:lvl4pPr>
      <a:lvl5pPr marL="1109096">
        <a:defRPr>
          <a:latin typeface="+mn-lt"/>
          <a:ea typeface="+mn-ea"/>
          <a:cs typeface="+mn-cs"/>
        </a:defRPr>
      </a:lvl5pPr>
      <a:lvl6pPr marL="1386369">
        <a:defRPr>
          <a:latin typeface="+mn-lt"/>
          <a:ea typeface="+mn-ea"/>
          <a:cs typeface="+mn-cs"/>
        </a:defRPr>
      </a:lvl6pPr>
      <a:lvl7pPr marL="1663643">
        <a:defRPr>
          <a:latin typeface="+mn-lt"/>
          <a:ea typeface="+mn-ea"/>
          <a:cs typeface="+mn-cs"/>
        </a:defRPr>
      </a:lvl7pPr>
      <a:lvl8pPr marL="1940917">
        <a:defRPr>
          <a:latin typeface="+mn-lt"/>
          <a:ea typeface="+mn-ea"/>
          <a:cs typeface="+mn-cs"/>
        </a:defRPr>
      </a:lvl8pPr>
      <a:lvl9pPr marL="221819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999" y="590724"/>
            <a:ext cx="10606003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999" y="1577342"/>
            <a:ext cx="106060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/>
          </a:p>
        </p:txBody>
      </p:sp>
    </p:spTree>
    <p:extLst>
      <p:ext uri="{BB962C8B-B14F-4D97-AF65-F5344CB8AC3E}">
        <p14:creationId xmlns:p14="http://schemas.microsoft.com/office/powerpoint/2010/main" val="303768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7" r:id="rId18"/>
  </p:sldLayoutIdLst>
  <p:hf hdr="0"/>
  <p:txStyles>
    <p:titleStyle>
      <a:lvl1pPr>
        <a:defRPr sz="194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7274">
        <a:defRPr>
          <a:latin typeface="+mn-lt"/>
          <a:ea typeface="+mn-ea"/>
          <a:cs typeface="+mn-cs"/>
        </a:defRPr>
      </a:lvl2pPr>
      <a:lvl3pPr marL="554548">
        <a:defRPr>
          <a:latin typeface="+mn-lt"/>
          <a:ea typeface="+mn-ea"/>
          <a:cs typeface="+mn-cs"/>
        </a:defRPr>
      </a:lvl3pPr>
      <a:lvl4pPr marL="831821">
        <a:defRPr>
          <a:latin typeface="+mn-lt"/>
          <a:ea typeface="+mn-ea"/>
          <a:cs typeface="+mn-cs"/>
        </a:defRPr>
      </a:lvl4pPr>
      <a:lvl5pPr marL="1109096">
        <a:defRPr>
          <a:latin typeface="+mn-lt"/>
          <a:ea typeface="+mn-ea"/>
          <a:cs typeface="+mn-cs"/>
        </a:defRPr>
      </a:lvl5pPr>
      <a:lvl6pPr marL="1386369">
        <a:defRPr>
          <a:latin typeface="+mn-lt"/>
          <a:ea typeface="+mn-ea"/>
          <a:cs typeface="+mn-cs"/>
        </a:defRPr>
      </a:lvl6pPr>
      <a:lvl7pPr marL="1663643">
        <a:defRPr>
          <a:latin typeface="+mn-lt"/>
          <a:ea typeface="+mn-ea"/>
          <a:cs typeface="+mn-cs"/>
        </a:defRPr>
      </a:lvl7pPr>
      <a:lvl8pPr marL="1940917">
        <a:defRPr>
          <a:latin typeface="+mn-lt"/>
          <a:ea typeface="+mn-ea"/>
          <a:cs typeface="+mn-cs"/>
        </a:defRPr>
      </a:lvl8pPr>
      <a:lvl9pPr marL="22181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74">
        <a:defRPr>
          <a:latin typeface="+mn-lt"/>
          <a:ea typeface="+mn-ea"/>
          <a:cs typeface="+mn-cs"/>
        </a:defRPr>
      </a:lvl2pPr>
      <a:lvl3pPr marL="554548">
        <a:defRPr>
          <a:latin typeface="+mn-lt"/>
          <a:ea typeface="+mn-ea"/>
          <a:cs typeface="+mn-cs"/>
        </a:defRPr>
      </a:lvl3pPr>
      <a:lvl4pPr marL="831821">
        <a:defRPr>
          <a:latin typeface="+mn-lt"/>
          <a:ea typeface="+mn-ea"/>
          <a:cs typeface="+mn-cs"/>
        </a:defRPr>
      </a:lvl4pPr>
      <a:lvl5pPr marL="1109096">
        <a:defRPr>
          <a:latin typeface="+mn-lt"/>
          <a:ea typeface="+mn-ea"/>
          <a:cs typeface="+mn-cs"/>
        </a:defRPr>
      </a:lvl5pPr>
      <a:lvl6pPr marL="1386369">
        <a:defRPr>
          <a:latin typeface="+mn-lt"/>
          <a:ea typeface="+mn-ea"/>
          <a:cs typeface="+mn-cs"/>
        </a:defRPr>
      </a:lvl6pPr>
      <a:lvl7pPr marL="1663643">
        <a:defRPr>
          <a:latin typeface="+mn-lt"/>
          <a:ea typeface="+mn-ea"/>
          <a:cs typeface="+mn-cs"/>
        </a:defRPr>
      </a:lvl7pPr>
      <a:lvl8pPr marL="1940917">
        <a:defRPr>
          <a:latin typeface="+mn-lt"/>
          <a:ea typeface="+mn-ea"/>
          <a:cs typeface="+mn-cs"/>
        </a:defRPr>
      </a:lvl8pPr>
      <a:lvl9pPr marL="22181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7.svg"/><Relationship Id="rId3" Type="http://schemas.microsoft.com/office/2018/10/relationships/comments" Target="../comments/modernComment_7FF64A1C_570AC70A.xml"/><Relationship Id="rId7" Type="http://schemas.microsoft.com/office/2007/relationships/hdphoto" Target="../media/hdphoto5.wdp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11" Type="http://schemas.openxmlformats.org/officeDocument/2006/relationships/image" Target="../media/image35.svg"/><Relationship Id="rId5" Type="http://schemas.microsoft.com/office/2007/relationships/hdphoto" Target="../media/hdphoto4.wdp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0.png"/><Relationship Id="rId18" Type="http://schemas.openxmlformats.org/officeDocument/2006/relationships/image" Target="../media/image44.svg"/><Relationship Id="rId3" Type="http://schemas.microsoft.com/office/2018/10/relationships/comments" Target="../comments/modernComment_7FF64A33_1FCF81BA.xml"/><Relationship Id="rId21" Type="http://schemas.openxmlformats.org/officeDocument/2006/relationships/image" Target="../media/image47.png"/><Relationship Id="rId7" Type="http://schemas.microsoft.com/office/2007/relationships/hdphoto" Target="../media/hdphoto5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microsoft.com/office/2007/relationships/hdphoto" Target="../media/hdphoto12.wdp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4.wdp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microsoft.com/office/2007/relationships/hdphoto" Target="../media/hdphoto6.wdp"/><Relationship Id="rId14" Type="http://schemas.openxmlformats.org/officeDocument/2006/relationships/image" Target="../media/image41.svg"/><Relationship Id="rId22" Type="http://schemas.openxmlformats.org/officeDocument/2006/relationships/image" Target="../media/image48.sv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42.png"/><Relationship Id="rId18" Type="http://schemas.openxmlformats.org/officeDocument/2006/relationships/image" Target="../media/image54.svg"/><Relationship Id="rId3" Type="http://schemas.openxmlformats.org/officeDocument/2006/relationships/image" Target="../media/image16.png"/><Relationship Id="rId21" Type="http://schemas.openxmlformats.org/officeDocument/2006/relationships/image" Target="../media/image39.png"/><Relationship Id="rId7" Type="http://schemas.openxmlformats.org/officeDocument/2006/relationships/image" Target="../media/image18.png"/><Relationship Id="rId12" Type="http://schemas.openxmlformats.org/officeDocument/2006/relationships/image" Target="../media/image52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microsoft.com/office/2007/relationships/hdphoto" Target="../media/hdphoto11.wdp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1.xml"/><Relationship Id="rId6" Type="http://schemas.microsoft.com/office/2007/relationships/hdphoto" Target="../media/hdphoto5.wdp"/><Relationship Id="rId11" Type="http://schemas.openxmlformats.org/officeDocument/2006/relationships/image" Target="../media/image51.png"/><Relationship Id="rId5" Type="http://schemas.openxmlformats.org/officeDocument/2006/relationships/image" Target="../media/image17.png"/><Relationship Id="rId15" Type="http://schemas.openxmlformats.org/officeDocument/2006/relationships/image" Target="../media/image38.png"/><Relationship Id="rId23" Type="http://schemas.openxmlformats.org/officeDocument/2006/relationships/image" Target="../media/image56.svg"/><Relationship Id="rId10" Type="http://schemas.openxmlformats.org/officeDocument/2006/relationships/image" Target="../media/image50.svg"/><Relationship Id="rId19" Type="http://schemas.openxmlformats.org/officeDocument/2006/relationships/image" Target="../media/image43.png"/><Relationship Id="rId4" Type="http://schemas.microsoft.com/office/2007/relationships/hdphoto" Target="../media/hdphoto4.wdp"/><Relationship Id="rId9" Type="http://schemas.openxmlformats.org/officeDocument/2006/relationships/image" Target="../media/image49.png"/><Relationship Id="rId14" Type="http://schemas.microsoft.com/office/2007/relationships/hdphoto" Target="../media/hdphoto12.wdp"/><Relationship Id="rId22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openxmlformats.org/officeDocument/2006/relationships/image" Target="../media/image1.emf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9.png"/><Relationship Id="rId5" Type="http://schemas.openxmlformats.org/officeDocument/2006/relationships/image" Target="../media/image1.emf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jpe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jpe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frica.unwomen.org/en/digital-library/publications/2022/09/africa-programme-on-gender-statistics-apgs-phase-iii-strategic-plan-2022-20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13.png"/><Relationship Id="rId21" Type="http://schemas.microsoft.com/office/2007/relationships/hdphoto" Target="../media/hdphoto8.wdp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microsoft.com/office/2007/relationships/hdphoto" Target="../media/hdphoto7.wdp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microsoft.com/office/2007/relationships/hdphoto" Target="../media/hdphoto9.wdp"/><Relationship Id="rId10" Type="http://schemas.microsoft.com/office/2007/relationships/hdphoto" Target="../media/hdphoto4.wdp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6.wdp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0EA10-4022-7842-A487-287027858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566" y="2371412"/>
            <a:ext cx="4739809" cy="923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Women Count: </a:t>
            </a:r>
            <a:r>
              <a:rPr lang="en-US" sz="3200" dirty="0"/>
              <a:t>From Data to Impact in Africa</a:t>
            </a:r>
          </a:p>
          <a:p>
            <a:pPr marL="41275" marR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1903095" algn="l"/>
              </a:tabLst>
            </a:pPr>
            <a:endParaRPr lang="en-US" sz="4400" dirty="0"/>
          </a:p>
          <a:p>
            <a:pPr marL="41275" marR="0" indent="0">
              <a:spcBef>
                <a:spcPts val="0"/>
              </a:spcBef>
              <a:spcAft>
                <a:spcPts val="600"/>
              </a:spcAft>
              <a:buNone/>
              <a:tabLst>
                <a:tab pos="1903095" algn="l"/>
              </a:tabLst>
            </a:pPr>
            <a:r>
              <a:rPr lang="en-US" sz="1800" dirty="0">
                <a:latin typeface="Arial" panose="020B0604020202020204" pitchFamily="34" charset="0"/>
                <a:ea typeface="MS Mincho" panose="02020609040205080304" pitchFamily="49" charset="-128"/>
              </a:rPr>
              <a:t>Isabella Schmidt and </a:t>
            </a:r>
            <a:r>
              <a:rPr lang="en-US" sz="1800" dirty="0" err="1">
                <a:latin typeface="Arial" panose="020B0604020202020204" pitchFamily="34" charset="0"/>
                <a:ea typeface="MS Mincho" panose="02020609040205080304" pitchFamily="49" charset="-128"/>
              </a:rPr>
              <a:t>Michka</a:t>
            </a:r>
            <a:r>
              <a:rPr lang="en-US" sz="1800" dirty="0">
                <a:latin typeface="Arial" panose="020B0604020202020204" pitchFamily="34" charset="0"/>
                <a:ea typeface="MS Mincho" panose="02020609040205080304" pitchFamily="49" charset="-128"/>
              </a:rPr>
              <a:t> Seroussi</a:t>
            </a:r>
          </a:p>
          <a:p>
            <a:pPr marL="41275" marR="0" indent="0">
              <a:spcBef>
                <a:spcPts val="0"/>
              </a:spcBef>
              <a:spcAft>
                <a:spcPts val="600"/>
              </a:spcAft>
              <a:buNone/>
              <a:tabLst>
                <a:tab pos="1903095" algn="l"/>
              </a:tabLst>
            </a:pPr>
            <a:r>
              <a:rPr lang="en-US" sz="1800" dirty="0">
                <a:latin typeface="Arial" panose="020B0604020202020204" pitchFamily="34" charset="0"/>
                <a:ea typeface="MS Mincho" panose="02020609040205080304" pitchFamily="49" charset="-128"/>
              </a:rPr>
              <a:t>UN Women East and Southern Africa and West and Central Africa Regional Offices </a:t>
            </a:r>
          </a:p>
          <a:p>
            <a:pPr marL="41275" marR="0" indent="0">
              <a:spcBef>
                <a:spcPts val="0"/>
              </a:spcBef>
              <a:spcAft>
                <a:spcPts val="600"/>
              </a:spcAft>
              <a:buNone/>
              <a:tabLst>
                <a:tab pos="1903095" algn="l"/>
              </a:tabLst>
            </a:pPr>
            <a:endParaRPr lang="en-US" sz="1800" dirty="0"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4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47">
            <a:extLst>
              <a:ext uri="{FF2B5EF4-FFF2-40B4-BE49-F238E27FC236}">
                <a16:creationId xmlns:a16="http://schemas.microsoft.com/office/drawing/2014/main" id="{36A0CEB0-B55B-C2E8-3B2A-E5C2BA880BDF}"/>
              </a:ext>
            </a:extLst>
          </p:cNvPr>
          <p:cNvSpPr txBox="1"/>
          <p:nvPr/>
        </p:nvSpPr>
        <p:spPr>
          <a:xfrm>
            <a:off x="233012" y="357987"/>
            <a:ext cx="886922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Lato Heavy"/>
                <a:ea typeface="Lato Heavy" charset="0"/>
                <a:cs typeface="Lato Heavy" charset="0"/>
              </a:rPr>
              <a:t>Data Sources of Particular Interest </a:t>
            </a:r>
            <a:endParaRPr lang="en-US" sz="2000">
              <a:solidFill>
                <a:schemeClr val="accent1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DD9F3-A33D-3CB4-F4B7-84CD91EC47B1}"/>
              </a:ext>
            </a:extLst>
          </p:cNvPr>
          <p:cNvSpPr txBox="1"/>
          <p:nvPr/>
        </p:nvSpPr>
        <p:spPr>
          <a:xfrm>
            <a:off x="565078" y="1356189"/>
            <a:ext cx="5188450" cy="2739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Administrative Data </a:t>
            </a:r>
          </a:p>
          <a:p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Gender based violence (UNODC)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CRVS (UNECA)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Trade statistics (UNDP)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Migration statistics (IOM)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Education statistics (UNICEF &amp; UNESCO)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Maternal and child health (UNFPA&amp;WHO)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D9153-955D-4E50-9974-CDC13EA4C5FC}"/>
              </a:ext>
            </a:extLst>
          </p:cNvPr>
          <p:cNvSpPr txBox="1"/>
          <p:nvPr/>
        </p:nvSpPr>
        <p:spPr>
          <a:xfrm>
            <a:off x="6174769" y="1356189"/>
            <a:ext cx="5554894" cy="37856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Surveys and Census</a:t>
            </a:r>
          </a:p>
          <a:p>
            <a:pPr algn="ctr"/>
            <a:endParaRPr lang="en-US" sz="2800" b="1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Violence against women survey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Time use surveys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Demographic and Health 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Income and expenditure surveys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Multiple Indicator Cluster Surveys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Agricultural surveys and Censuses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Population &amp; Housing Census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2F03-E784-021B-CB37-207D1547F0CA}"/>
              </a:ext>
            </a:extLst>
          </p:cNvPr>
          <p:cNvSpPr txBox="1"/>
          <p:nvPr/>
        </p:nvSpPr>
        <p:spPr>
          <a:xfrm>
            <a:off x="565078" y="4046306"/>
            <a:ext cx="5188450" cy="24622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Citizen Data </a:t>
            </a:r>
          </a:p>
          <a:p>
            <a:endParaRPr lang="en-US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Gender based violence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Informal economic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Trade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Migration statistics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2F2691-74E6-5DE9-D8DE-A0A645B9474A}"/>
              </a:ext>
            </a:extLst>
          </p:cNvPr>
          <p:cNvSpPr txBox="1">
            <a:spLocks/>
          </p:cNvSpPr>
          <p:nvPr/>
        </p:nvSpPr>
        <p:spPr>
          <a:xfrm>
            <a:off x="794445" y="6440482"/>
            <a:ext cx="6503042" cy="130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>
                <a:solidFill>
                  <a:schemeClr val="accent3"/>
                </a:solidFill>
              </a:rPr>
              <a:t> MAKING EVERY WOMAN AND GIRL COUNT | June 2023</a:t>
            </a:r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1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D7393F5-32AB-4F65-AEC6-8BCF263F4F18}"/>
              </a:ext>
            </a:extLst>
          </p:cNvPr>
          <p:cNvSpPr/>
          <p:nvPr/>
        </p:nvSpPr>
        <p:spPr>
          <a:xfrm>
            <a:off x="6505575" y="1269142"/>
            <a:ext cx="4863732" cy="2833954"/>
          </a:xfrm>
          <a:prstGeom prst="roundRect">
            <a:avLst>
              <a:gd name="adj" fmla="val 2673"/>
            </a:avLst>
          </a:prstGeom>
          <a:solidFill>
            <a:srgbClr val="97D58F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141665E-BAE6-4275-BD1D-1E28B84C825C}"/>
              </a:ext>
            </a:extLst>
          </p:cNvPr>
          <p:cNvSpPr/>
          <p:nvPr/>
        </p:nvSpPr>
        <p:spPr>
          <a:xfrm>
            <a:off x="788074" y="4337447"/>
            <a:ext cx="10581233" cy="1635110"/>
          </a:xfrm>
          <a:prstGeom prst="roundRect">
            <a:avLst>
              <a:gd name="adj" fmla="val 5016"/>
            </a:avLst>
          </a:prstGeom>
          <a:solidFill>
            <a:srgbClr val="67B7E6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40181-5899-4C3B-A614-DFFC7C9CD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Highlights Women Count – Africa</a:t>
            </a:r>
            <a:endParaRPr lang="en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397845-A52E-4C6C-8229-BAC260524D4C}"/>
              </a:ext>
            </a:extLst>
          </p:cNvPr>
          <p:cNvSpPr txBox="1">
            <a:spLocks/>
          </p:cNvSpPr>
          <p:nvPr/>
        </p:nvSpPr>
        <p:spPr>
          <a:xfrm>
            <a:off x="2011332" y="1840194"/>
            <a:ext cx="350442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 dirty="0">
                <a:solidFill>
                  <a:srgbClr val="009CDA"/>
                </a:solidFill>
              </a:rPr>
              <a:t>Countries</a:t>
            </a:r>
            <a:r>
              <a:rPr lang="en-GB" sz="1400" kern="0" dirty="0">
                <a:solidFill>
                  <a:srgbClr val="6D6E70"/>
                </a:solidFill>
              </a:rPr>
              <a:t> have been supported to integrate gender in NSDS including </a:t>
            </a:r>
            <a:r>
              <a:rPr lang="en-GB" sz="1400" b="1" kern="0" dirty="0">
                <a:solidFill>
                  <a:srgbClr val="009CDB"/>
                </a:solidFill>
              </a:rPr>
              <a:t>Kenya, Uganda and Tanzania, Senegal, Cameroon</a:t>
            </a:r>
            <a:r>
              <a:rPr lang="en-GB" sz="1400" kern="0" dirty="0">
                <a:solidFill>
                  <a:srgbClr val="6D6E70"/>
                </a:solidFill>
              </a:rPr>
              <a:t>.</a:t>
            </a:r>
            <a:endParaRPr lang="en-DE" sz="1400" kern="0" dirty="0">
              <a:solidFill>
                <a:srgbClr val="6D6E70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EDFB9C5-621A-4906-A0E4-88C5C674F27A}"/>
              </a:ext>
            </a:extLst>
          </p:cNvPr>
          <p:cNvSpPr txBox="1">
            <a:spLocks/>
          </p:cNvSpPr>
          <p:nvPr/>
        </p:nvSpPr>
        <p:spPr>
          <a:xfrm>
            <a:off x="3160314" y="6369327"/>
            <a:ext cx="5882926" cy="1846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rtl="0">
              <a:defRPr sz="3881" b="1" i="0">
                <a:solidFill>
                  <a:schemeClr val="bg1"/>
                </a:solidFill>
                <a:latin typeface="Montserrat" panose="02000505000000020004" pitchFamily="2" charset="77"/>
                <a:ea typeface="+mn-ea"/>
                <a:cs typeface="Arial" panose="020B0604020202020204" pitchFamily="34" charset="0"/>
              </a:defRPr>
            </a:lvl1pPr>
            <a:lvl2pPr marL="554547">
              <a:defRPr>
                <a:latin typeface="+mn-lt"/>
                <a:ea typeface="+mn-ea"/>
                <a:cs typeface="+mn-cs"/>
              </a:defRPr>
            </a:lvl2pPr>
            <a:lvl3pPr marL="1109095">
              <a:defRPr>
                <a:latin typeface="+mn-lt"/>
                <a:ea typeface="+mn-ea"/>
                <a:cs typeface="+mn-cs"/>
              </a:defRPr>
            </a:lvl3pPr>
            <a:lvl4pPr marL="1663642">
              <a:defRPr>
                <a:latin typeface="+mn-lt"/>
                <a:ea typeface="+mn-ea"/>
                <a:cs typeface="+mn-cs"/>
              </a:defRPr>
            </a:lvl4pPr>
            <a:lvl5pPr marL="2218191">
              <a:defRPr>
                <a:latin typeface="+mn-lt"/>
                <a:ea typeface="+mn-ea"/>
                <a:cs typeface="+mn-cs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GB" sz="1200" b="0" i="1" kern="0">
                <a:solidFill>
                  <a:srgbClr val="6D6E70"/>
                </a:solidFill>
                <a:latin typeface="Calibri"/>
                <a:cs typeface="Arial"/>
              </a:rPr>
              <a:t>See data.unwomen.org for more details</a:t>
            </a:r>
            <a:endParaRPr lang="en-US" sz="1925" b="0" i="1">
              <a:solidFill>
                <a:srgbClr val="6D6E70"/>
              </a:solidFill>
              <a:latin typeface="Calibri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ECDD3A-CF24-4AD7-5C7B-AF6199652E2F}"/>
              </a:ext>
            </a:extLst>
          </p:cNvPr>
          <p:cNvSpPr txBox="1">
            <a:spLocks/>
          </p:cNvSpPr>
          <p:nvPr/>
        </p:nvSpPr>
        <p:spPr>
          <a:xfrm>
            <a:off x="1978784" y="2601099"/>
            <a:ext cx="3504424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>
                <a:solidFill>
                  <a:srgbClr val="009CDA"/>
                </a:solidFill>
              </a:rPr>
              <a:t>Regional </a:t>
            </a:r>
            <a:r>
              <a:rPr lang="en-GB" sz="1400" b="1" kern="0">
                <a:solidFill>
                  <a:srgbClr val="009CDB"/>
                </a:solidFill>
              </a:rPr>
              <a:t>coordination</a:t>
            </a:r>
            <a:r>
              <a:rPr lang="en-GB" sz="1400" kern="0">
                <a:solidFill>
                  <a:srgbClr val="6D6E70"/>
                </a:solidFill>
              </a:rPr>
              <a:t> improved through partnering with UNECA and AfDB resulted in </a:t>
            </a:r>
            <a:r>
              <a:rPr lang="en-GB" sz="1400" b="1" kern="0">
                <a:solidFill>
                  <a:srgbClr val="009CDB"/>
                </a:solidFill>
              </a:rPr>
              <a:t>harmonizing gender data </a:t>
            </a:r>
            <a:r>
              <a:rPr lang="en-GB" sz="1400" kern="0">
                <a:solidFill>
                  <a:srgbClr val="6D6E70"/>
                </a:solidFill>
              </a:rPr>
              <a:t>across the continent </a:t>
            </a:r>
            <a:endParaRPr lang="en-DE" sz="1400" kern="0">
              <a:solidFill>
                <a:srgbClr val="6D6E70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31DD6F-C316-FEB1-CBB5-D438F6B96013}"/>
              </a:ext>
            </a:extLst>
          </p:cNvPr>
          <p:cNvSpPr txBox="1">
            <a:spLocks/>
          </p:cNvSpPr>
          <p:nvPr/>
        </p:nvSpPr>
        <p:spPr>
          <a:xfrm>
            <a:off x="8089522" y="2040664"/>
            <a:ext cx="3026153" cy="1508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 dirty="0">
                <a:solidFill>
                  <a:srgbClr val="009CDA"/>
                </a:solidFill>
              </a:rPr>
              <a:t>Surveys </a:t>
            </a:r>
            <a:r>
              <a:rPr lang="en-GB" sz="1400" kern="0" dirty="0">
                <a:solidFill>
                  <a:srgbClr val="6D6E70"/>
                </a:solidFill>
              </a:rPr>
              <a:t>have been supported to fill critical gender data gaps, including on time use (</a:t>
            </a:r>
            <a:r>
              <a:rPr lang="en-GB" sz="1400" b="1" kern="0" dirty="0">
                <a:solidFill>
                  <a:srgbClr val="009CDB"/>
                </a:solidFill>
              </a:rPr>
              <a:t>Kenya, Uganda, Tanzania, Senegal</a:t>
            </a:r>
            <a:r>
              <a:rPr lang="en-GB" sz="1400" kern="0" dirty="0">
                <a:solidFill>
                  <a:srgbClr val="6D6E70"/>
                </a:solidFill>
              </a:rPr>
              <a:t>) the impacts of COVID-19 (</a:t>
            </a:r>
            <a:r>
              <a:rPr lang="en-GB" sz="1400" kern="0" dirty="0">
                <a:solidFill>
                  <a:srgbClr val="00B0F0"/>
                </a:solidFill>
              </a:rPr>
              <a:t>20 countries</a:t>
            </a:r>
            <a:r>
              <a:rPr lang="en-GB" sz="1400" kern="0" dirty="0">
                <a:solidFill>
                  <a:srgbClr val="6D6E70"/>
                </a:solidFill>
              </a:rPr>
              <a:t>), GBV (</a:t>
            </a:r>
            <a:r>
              <a:rPr lang="en-GB" sz="1400" b="1" kern="0" dirty="0">
                <a:solidFill>
                  <a:srgbClr val="00B0F0"/>
                </a:solidFill>
              </a:rPr>
              <a:t>Uganda, Rwanda, Tanzania, Kenya, Senegal) </a:t>
            </a:r>
            <a:r>
              <a:rPr lang="en-GB" sz="1400" kern="0" dirty="0">
                <a:solidFill>
                  <a:srgbClr val="6D6E70"/>
                </a:solidFill>
              </a:rPr>
              <a:t>)</a:t>
            </a:r>
            <a:endParaRPr lang="en-DE" sz="1400" kern="0" dirty="0">
              <a:solidFill>
                <a:srgbClr val="6D6E7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6F5972-AFAA-644C-51CD-A518032E4637}"/>
              </a:ext>
            </a:extLst>
          </p:cNvPr>
          <p:cNvGrpSpPr/>
          <p:nvPr/>
        </p:nvGrpSpPr>
        <p:grpSpPr>
          <a:xfrm>
            <a:off x="744835" y="1035309"/>
            <a:ext cx="5218451" cy="646331"/>
            <a:chOff x="1859068" y="2102489"/>
            <a:chExt cx="11292414" cy="223311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5C18786-ABB9-A175-F8C0-FE7ECDAAD752}"/>
                </a:ext>
              </a:extLst>
            </p:cNvPr>
            <p:cNvSpPr/>
            <p:nvPr/>
          </p:nvSpPr>
          <p:spPr>
            <a:xfrm>
              <a:off x="1859068" y="2102489"/>
              <a:ext cx="11292414" cy="2233115"/>
            </a:xfrm>
            <a:prstGeom prst="roundRect">
              <a:avLst>
                <a:gd name="adj" fmla="val 25980"/>
              </a:avLst>
            </a:prstGeom>
            <a:solidFill>
              <a:srgbClr val="EC00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en-DE" sz="1092">
                <a:solidFill>
                  <a:srgbClr val="FEFFFF"/>
                </a:solidFill>
                <a:latin typeface="Calibri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268DD1-F2E3-4047-94AA-E5847A99AE5D}"/>
                </a:ext>
              </a:extLst>
            </p:cNvPr>
            <p:cNvSpPr txBox="1"/>
            <p:nvPr/>
          </p:nvSpPr>
          <p:spPr>
            <a:xfrm>
              <a:off x="4506123" y="2670294"/>
              <a:ext cx="5710789" cy="1169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554492">
                <a:defRPr/>
              </a:pPr>
              <a:r>
                <a:rPr lang="en-US" sz="1600" b="1">
                  <a:solidFill>
                    <a:srgbClr val="FEFFFF"/>
                  </a:solidFill>
                  <a:latin typeface="Calibri"/>
                </a:rPr>
                <a:t>ENABLING ENVIRONMENT</a:t>
              </a:r>
            </a:p>
          </p:txBody>
        </p:sp>
        <p:pic>
          <p:nvPicPr>
            <p:cNvPr id="37" name="Picture 36" descr="Icon&#10;&#10;Description automatically generated">
              <a:extLst>
                <a:ext uri="{FF2B5EF4-FFF2-40B4-BE49-F238E27FC236}">
                  <a16:creationId xmlns:a16="http://schemas.microsoft.com/office/drawing/2014/main" id="{64FCC6F9-AE74-2020-E3AA-EC933673A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143" b="89143" l="9744" r="96410">
                          <a14:foregroundMark x1="43984" y1="79429" x2="44615" y2="80000"/>
                          <a14:foregroundMark x1="43352" y1="78857" x2="43984" y2="79429"/>
                          <a14:foregroundMark x1="42721" y1="78286" x2="43352" y2="78857"/>
                          <a14:foregroundMark x1="40197" y1="76000" x2="42721" y2="78286"/>
                          <a14:foregroundMark x1="39566" y1="75429" x2="40197" y2="76000"/>
                          <a14:foregroundMark x1="38934" y1="74857" x2="39566" y2="75429"/>
                          <a14:foregroundMark x1="30729" y1="67429" x2="32622" y2="69143"/>
                          <a14:foregroundMark x1="30097" y1="66857" x2="30729" y2="67429"/>
                          <a14:foregroundMark x1="28205" y1="65143" x2="30097" y2="66857"/>
                          <a14:foregroundMark x1="68017" y1="56571" x2="70614" y2="62991"/>
                          <a14:foregroundMark x1="67786" y1="56000" x2="68017" y2="56571"/>
                          <a14:foregroundMark x1="67335" y1="54885" x2="67786" y2="56000"/>
                          <a14:foregroundMark x1="80863" y1="69143" x2="81026" y2="70286"/>
                          <a14:foregroundMark x1="80781" y1="68571" x2="80863" y2="69143"/>
                          <a14:foregroundMark x1="80700" y1="68000" x2="80781" y2="68571"/>
                          <a14:foregroundMark x1="78424" y1="52000" x2="78940" y2="55627"/>
                          <a14:foregroundMark x1="78288" y1="51046" x2="78424" y2="52000"/>
                          <a14:foregroundMark x1="76798" y1="40571" x2="76841" y2="40874"/>
                          <a14:foregroundMark x1="76597" y1="39157" x2="76798" y2="40571"/>
                          <a14:foregroundMark x1="74359" y1="23429" x2="74834" y2="26769"/>
                          <a14:foregroundMark x1="88718" y1="43429" x2="93333" y2="52000"/>
                          <a14:foregroundMark x1="26667" y1="28571" x2="26667" y2="28571"/>
                          <a14:foregroundMark x1="21538" y1="32000" x2="21538" y2="32000"/>
                          <a14:foregroundMark x1="21026" y1="41714" x2="21026" y2="41714"/>
                          <a14:foregroundMark x1="28205" y1="46857" x2="28205" y2="46857"/>
                          <a14:foregroundMark x1="34359" y1="42857" x2="34359" y2="42857"/>
                          <a14:foregroundMark x1="37436" y1="25714" x2="37436" y2="25714"/>
                          <a14:foregroundMark x1="30256" y1="21143" x2="30256" y2="21143"/>
                          <a14:foregroundMark x1="23077" y1="23429" x2="23077" y2="23429"/>
                          <a14:foregroundMark x1="15897" y1="24571" x2="15897" y2="24571"/>
                          <a14:foregroundMark x1="14359" y1="32000" x2="14359" y2="32000"/>
                          <a14:foregroundMark x1="11282" y1="39429" x2="11282" y2="39429"/>
                          <a14:foregroundMark x1="13333" y1="44571" x2="13333" y2="44571"/>
                          <a14:foregroundMark x1="17949" y1="48571" x2="17949" y2="48571"/>
                          <a14:foregroundMark x1="19487" y1="53714" x2="19487" y2="53714"/>
                          <a14:foregroundMark x1="23590" y1="54286" x2="23590" y2="54286"/>
                          <a14:foregroundMark x1="96410" y1="52000" x2="96410" y2="52000"/>
                          <a14:foregroundMark x1="35897" y1="49143" x2="35897" y2="49143"/>
                          <a14:foregroundMark x1="27692" y1="36571" x2="27692" y2="36571"/>
                          <a14:foregroundMark x1="39487" y1="45714" x2="39487" y2="45714"/>
                          <a14:foregroundMark x1="41026" y1="37714" x2="41026" y2="37714"/>
                          <a14:foregroundMark x1="30256" y1="75429" x2="30256" y2="75429"/>
                          <a14:foregroundMark x1="34872" y1="66286" x2="34872" y2="66286"/>
                          <a14:backgroundMark x1="27692" y1="41143" x2="27692" y2="41143"/>
                          <a14:backgroundMark x1="27179" y1="36571" x2="27179" y2="36571"/>
                          <a14:backgroundMark x1="27692" y1="37143" x2="27692" y2="37143"/>
                          <a14:backgroundMark x1="16410" y1="41143" x2="16410" y2="41143"/>
                          <a14:backgroundMark x1="28205" y1="37714" x2="28205" y2="37714"/>
                          <a14:backgroundMark x1="28205" y1="36000" x2="28205" y2="36000"/>
                          <a14:backgroundMark x1="36923" y1="72571" x2="36923" y2="72571"/>
                          <a14:backgroundMark x1="36923" y1="74857" x2="36923" y2="74857"/>
                          <a14:backgroundMark x1="33846" y1="72000" x2="33846" y2="72000"/>
                          <a14:backgroundMark x1="37436" y1="71429" x2="37436" y2="71429"/>
                          <a14:backgroundMark x1="36410" y1="69143" x2="36410" y2="69143"/>
                          <a14:backgroundMark x1="35385" y1="70286" x2="35385" y2="70286"/>
                          <a14:backgroundMark x1="33846" y1="70857" x2="33846" y2="70857"/>
                          <a14:backgroundMark x1="38974" y1="75429" x2="38974" y2="75429"/>
                          <a14:backgroundMark x1="38974" y1="72000" x2="37949" y2="74286"/>
                          <a14:backgroundMark x1="33333" y1="69714" x2="33333" y2="69714"/>
                          <a14:backgroundMark x1="38974" y1="74857" x2="38974" y2="74857"/>
                          <a14:backgroundMark x1="39487" y1="74857" x2="39487" y2="74857"/>
                          <a14:backgroundMark x1="39487" y1="75429" x2="39487" y2="75429"/>
                          <a14:backgroundMark x1="39487" y1="74857" x2="39487" y2="74857"/>
                          <a14:backgroundMark x1="40000" y1="74857" x2="40000" y2="74857"/>
                          <a14:backgroundMark x1="45128" y1="78857" x2="45128" y2="78857"/>
                          <a14:backgroundMark x1="45128" y1="76000" x2="45128" y2="76000"/>
                          <a14:backgroundMark x1="43077" y1="66857" x2="43077" y2="66857"/>
                          <a14:backgroundMark x1="38974" y1="64571" x2="38974" y2="64571"/>
                          <a14:backgroundMark x1="30769" y1="64000" x2="30769" y2="64000"/>
                          <a14:backgroundMark x1="28205" y1="70286" x2="28205" y2="70286"/>
                          <a14:backgroundMark x1="29231" y1="67429" x2="29231" y2="67429"/>
                          <a14:backgroundMark x1="29744" y1="66857" x2="29744" y2="66857"/>
                          <a14:backgroundMark x1="29744" y1="79429" x2="29744" y2="79429"/>
                          <a14:backgroundMark x1="33846" y1="81714" x2="33846" y2="81714"/>
                          <a14:backgroundMark x1="36410" y1="82857" x2="36410" y2="82857"/>
                          <a14:backgroundMark x1="41026" y1="80571" x2="41026" y2="80571"/>
                          <a14:backgroundMark x1="43077" y1="79429" x2="43077" y2="79429"/>
                          <a14:backgroundMark x1="43590" y1="78857" x2="43590" y2="78857"/>
                          <a14:backgroundMark x1="44103" y1="79429" x2="44103" y2="79429"/>
                          <a14:backgroundMark x1="42564" y1="78286" x2="42564" y2="78286"/>
                          <a14:backgroundMark x1="72821" y1="48000" x2="72821" y2="48000"/>
                          <a14:backgroundMark x1="66667" y1="38857" x2="67692" y2="54857"/>
                          <a14:backgroundMark x1="75385" y1="41143" x2="76410" y2="48000"/>
                          <a14:backgroundMark x1="77436" y1="46286" x2="76923" y2="50857"/>
                          <a14:backgroundMark x1="76410" y1="40571" x2="76410" y2="40571"/>
                          <a14:backgroundMark x1="76923" y1="41714" x2="76923" y2="41714"/>
                          <a14:backgroundMark x1="77949" y1="50857" x2="77949" y2="50857"/>
                          <a14:backgroundMark x1="77436" y1="52000" x2="77436" y2="52000"/>
                          <a14:backgroundMark x1="67179" y1="56000" x2="67179" y2="56000"/>
                          <a14:backgroundMark x1="68718" y1="56571" x2="68718" y2="56571"/>
                          <a14:backgroundMark x1="67692" y1="56571" x2="67692" y2="56571"/>
                          <a14:backgroundMark x1="64103" y1="64000" x2="64103" y2="64000"/>
                          <a14:backgroundMark x1="54872" y1="53714" x2="60000" y2="59429"/>
                          <a14:backgroundMark x1="75897" y1="63429" x2="85641" y2="53714"/>
                          <a14:backgroundMark x1="77436" y1="32000" x2="66667" y2="29143"/>
                          <a14:backgroundMark x1="62051" y1="32571" x2="55385" y2="38286"/>
                          <a14:backgroundMark x1="69231" y1="65143" x2="77949" y2="66857"/>
                          <a14:backgroundMark x1="80000" y1="63429" x2="79487" y2="65714"/>
                          <a14:backgroundMark x1="79487" y1="65714" x2="79487" y2="68000"/>
                          <a14:backgroundMark x1="80000" y1="68571" x2="80000" y2="68571"/>
                          <a14:backgroundMark x1="80000" y1="69143" x2="80000" y2="69143"/>
                          <a14:backgroundMark x1="70769" y1="63429" x2="70769" y2="63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110" y="2283927"/>
              <a:ext cx="1235114" cy="1743444"/>
            </a:xfrm>
            <a:prstGeom prst="rect">
              <a:avLst/>
            </a:prstGeom>
            <a:noFill/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40AE4D-4E0C-72FC-46CC-69845A55A6EC}"/>
              </a:ext>
            </a:extLst>
          </p:cNvPr>
          <p:cNvGrpSpPr/>
          <p:nvPr/>
        </p:nvGrpSpPr>
        <p:grpSpPr>
          <a:xfrm>
            <a:off x="6505575" y="1066196"/>
            <a:ext cx="4863732" cy="634304"/>
            <a:chOff x="-2085483" y="2392747"/>
            <a:chExt cx="19636700" cy="181289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B241E09-3DAE-BB78-F75A-02D5512E2235}"/>
                </a:ext>
              </a:extLst>
            </p:cNvPr>
            <p:cNvSpPr/>
            <p:nvPr/>
          </p:nvSpPr>
          <p:spPr>
            <a:xfrm>
              <a:off x="-2085483" y="2392747"/>
              <a:ext cx="19636700" cy="1812891"/>
            </a:xfrm>
            <a:prstGeom prst="roundRect">
              <a:avLst>
                <a:gd name="adj" fmla="val 25980"/>
              </a:avLst>
            </a:prstGeom>
            <a:solidFill>
              <a:srgbClr val="71C666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en-DE" sz="1092">
                <a:solidFill>
                  <a:srgbClr val="FEFFFF"/>
                </a:solidFill>
                <a:latin typeface="Calibr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7747C7-3234-4AF5-AA59-7210D1397EE3}"/>
                </a:ext>
              </a:extLst>
            </p:cNvPr>
            <p:cNvSpPr txBox="1"/>
            <p:nvPr/>
          </p:nvSpPr>
          <p:spPr>
            <a:xfrm>
              <a:off x="2593780" y="2850480"/>
              <a:ext cx="12217708" cy="9676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54492">
                <a:defRPr/>
              </a:pPr>
              <a:r>
                <a:rPr lang="en-US" sz="1600" b="1">
                  <a:solidFill>
                    <a:srgbClr val="FEFFFF"/>
                  </a:solidFill>
                  <a:latin typeface="Calibri"/>
                </a:rPr>
                <a:t>INCREASING DATA PRODUCTION</a:t>
              </a: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49FC8496-C428-3973-D9A5-8D3D48E63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75" b="90000" l="9659" r="89773">
                          <a14:foregroundMark x1="53977" y1="25000" x2="53977" y2="25000"/>
                          <a14:foregroundMark x1="53409" y1="13125" x2="53409" y2="13125"/>
                          <a14:foregroundMark x1="59091" y1="9375" x2="59091" y2="9375"/>
                          <a14:foregroundMark x1="75568" y1="22500" x2="75568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219" y="2673931"/>
              <a:ext cx="1798504" cy="124704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E3A5F-6E01-A489-6FC7-CFDFBAF79FC9}"/>
              </a:ext>
            </a:extLst>
          </p:cNvPr>
          <p:cNvGrpSpPr/>
          <p:nvPr/>
        </p:nvGrpSpPr>
        <p:grpSpPr>
          <a:xfrm>
            <a:off x="482572" y="4418886"/>
            <a:ext cx="2315687" cy="1627269"/>
            <a:chOff x="2518664" y="9652460"/>
            <a:chExt cx="5599427" cy="325453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882D3FB-3290-3005-948E-BFDE7695DB14}"/>
                </a:ext>
              </a:extLst>
            </p:cNvPr>
            <p:cNvSpPr/>
            <p:nvPr/>
          </p:nvSpPr>
          <p:spPr>
            <a:xfrm>
              <a:off x="2518664" y="9652460"/>
              <a:ext cx="5599427" cy="3254537"/>
            </a:xfrm>
            <a:prstGeom prst="roundRect">
              <a:avLst>
                <a:gd name="adj" fmla="val 6079"/>
              </a:avLst>
            </a:prstGeom>
            <a:solidFill>
              <a:srgbClr val="3B97D1">
                <a:alpha val="7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54492"/>
              <a:endParaRPr lang="en-DE" sz="1092">
                <a:solidFill>
                  <a:srgbClr val="FEFFFF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DD955-B985-4696-AA99-0446B7061498}"/>
                </a:ext>
              </a:extLst>
            </p:cNvPr>
            <p:cNvSpPr txBox="1"/>
            <p:nvPr/>
          </p:nvSpPr>
          <p:spPr>
            <a:xfrm>
              <a:off x="4629723" y="10535118"/>
              <a:ext cx="320495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54492">
                <a:defRPr/>
              </a:pPr>
              <a:r>
                <a:rPr lang="en-US" sz="1600" b="1" dirty="0">
                  <a:solidFill>
                    <a:srgbClr val="FEFFFF"/>
                  </a:solidFill>
                  <a:latin typeface="Calibri"/>
                </a:rPr>
                <a:t>IMPROVING DATA ACCESS AND USE</a:t>
              </a: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6FA439DC-E9D2-E751-F792-C2E317926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71053" y1="15116" x2="71053" y2="15116"/>
                          <a14:foregroundMark x1="80263" y1="14535" x2="80263" y2="145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813" y="10625287"/>
              <a:ext cx="1428562" cy="1229705"/>
            </a:xfrm>
            <a:prstGeom prst="rect">
              <a:avLst/>
            </a:prstGeom>
          </p:spPr>
        </p:pic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0B03B7-F41B-8B46-A7C5-4AB9A4C8AA13}"/>
              </a:ext>
            </a:extLst>
          </p:cNvPr>
          <p:cNvSpPr txBox="1">
            <a:spLocks/>
          </p:cNvSpPr>
          <p:nvPr/>
        </p:nvSpPr>
        <p:spPr>
          <a:xfrm>
            <a:off x="8089523" y="4616393"/>
            <a:ext cx="3196443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 dirty="0">
                <a:solidFill>
                  <a:srgbClr val="009CDA"/>
                </a:solidFill>
              </a:rPr>
              <a:t>Gender Data </a:t>
            </a:r>
            <a:r>
              <a:rPr lang="en-GB" sz="1400" kern="0" dirty="0">
                <a:solidFill>
                  <a:srgbClr val="6D6E70"/>
                </a:solidFill>
              </a:rPr>
              <a:t>has been used to inform critical policy action on COVID-19, </a:t>
            </a:r>
            <a:r>
              <a:rPr lang="en-GB" sz="1600" kern="0" dirty="0">
                <a:solidFill>
                  <a:schemeClr val="accent3">
                    <a:lumMod val="50000"/>
                  </a:schemeClr>
                </a:solidFill>
                <a:latin typeface="Calibri"/>
                <a:cs typeface="+mn-cs"/>
              </a:rPr>
              <a:t>V</a:t>
            </a:r>
            <a:r>
              <a:rPr lang="en-GB" sz="1400" kern="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GB" sz="1400" kern="0" dirty="0">
                <a:solidFill>
                  <a:srgbClr val="6D6E70"/>
                </a:solidFill>
              </a:rPr>
              <a:t>W</a:t>
            </a:r>
            <a:r>
              <a:rPr lang="en-GB" sz="1600" kern="0" dirty="0">
                <a:solidFill>
                  <a:schemeClr val="accent1"/>
                </a:solidFill>
                <a:latin typeface="Calibri"/>
                <a:cs typeface="+mn-cs"/>
              </a:rPr>
              <a:t> (</a:t>
            </a:r>
            <a:r>
              <a:rPr lang="en-GB" sz="1600" b="1" kern="0" dirty="0">
                <a:solidFill>
                  <a:schemeClr val="accent1"/>
                </a:solidFill>
                <a:latin typeface="Calibri"/>
                <a:cs typeface="+mn-cs"/>
              </a:rPr>
              <a:t>Uganda, Tanzania, Rwanda, Kenya, Senegal)</a:t>
            </a:r>
            <a:r>
              <a:rPr lang="en-GB" sz="1400" b="1" kern="0" dirty="0">
                <a:solidFill>
                  <a:srgbClr val="6D6E70"/>
                </a:solidFill>
              </a:rPr>
              <a:t> </a:t>
            </a:r>
            <a:r>
              <a:rPr lang="en-GB" sz="1400" kern="0" dirty="0">
                <a:solidFill>
                  <a:srgbClr val="6D6E70"/>
                </a:solidFill>
              </a:rPr>
              <a:t>and unpaid care work (</a:t>
            </a:r>
            <a:r>
              <a:rPr lang="en-GB" sz="1400" b="1" kern="0" dirty="0">
                <a:solidFill>
                  <a:schemeClr val="accent2">
                    <a:lumMod val="75000"/>
                  </a:schemeClr>
                </a:solidFill>
              </a:rPr>
              <a:t>Kenya, Uganda, Tanzania, Senegal</a:t>
            </a:r>
            <a:r>
              <a:rPr lang="en-GB" sz="1400" kern="0" dirty="0">
                <a:solidFill>
                  <a:srgbClr val="6D6E70"/>
                </a:solidFill>
              </a:rPr>
              <a:t>)</a:t>
            </a:r>
            <a:endParaRPr lang="en-DE" sz="1400" b="1" kern="0" dirty="0">
              <a:solidFill>
                <a:srgbClr val="009CDB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685FF63D-9065-41CD-8EEB-5905F770C08E}"/>
              </a:ext>
            </a:extLst>
          </p:cNvPr>
          <p:cNvSpPr txBox="1">
            <a:spLocks/>
          </p:cNvSpPr>
          <p:nvPr/>
        </p:nvSpPr>
        <p:spPr>
          <a:xfrm>
            <a:off x="3891713" y="4746641"/>
            <a:ext cx="2652462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>
                <a:solidFill>
                  <a:srgbClr val="009CDA"/>
                </a:solidFill>
                <a:latin typeface="Arial"/>
                <a:cs typeface="Arial"/>
              </a:rPr>
              <a:t>Countries </a:t>
            </a:r>
            <a:r>
              <a:rPr lang="en-GB" sz="1400" kern="0">
                <a:solidFill>
                  <a:srgbClr val="6D6E70"/>
                </a:solidFill>
                <a:latin typeface="Arial"/>
                <a:cs typeface="Arial"/>
              </a:rPr>
              <a:t>gender data is now more accessible as a result of new data portals, infographics knowledge products and data stories</a:t>
            </a:r>
            <a:endParaRPr lang="en-DE" sz="1400" kern="0">
              <a:solidFill>
                <a:srgbClr val="009CDB"/>
              </a:solidFill>
              <a:latin typeface="Arial"/>
              <a:cs typeface="Arial"/>
            </a:endParaRPr>
          </a:p>
        </p:txBody>
      </p:sp>
      <p:pic>
        <p:nvPicPr>
          <p:cNvPr id="24" name="Graphic 23" descr="Document with solid fill">
            <a:extLst>
              <a:ext uri="{FF2B5EF4-FFF2-40B4-BE49-F238E27FC236}">
                <a16:creationId xmlns:a16="http://schemas.microsoft.com/office/drawing/2014/main" id="{6E28EE90-463E-4174-A80F-42C9700C6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68282" y="4616393"/>
            <a:ext cx="606043" cy="606043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5B69FE-312A-093D-7028-9488D1AF8971}"/>
              </a:ext>
            </a:extLst>
          </p:cNvPr>
          <p:cNvSpPr txBox="1">
            <a:spLocks/>
          </p:cNvSpPr>
          <p:nvPr/>
        </p:nvSpPr>
        <p:spPr>
          <a:xfrm>
            <a:off x="1968092" y="3548902"/>
            <a:ext cx="3504424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400" b="1" kern="0" dirty="0">
                <a:solidFill>
                  <a:srgbClr val="009CDA"/>
                </a:solidFill>
              </a:rPr>
              <a:t>Data users and</a:t>
            </a:r>
            <a:r>
              <a:rPr lang="en-GB" sz="1400" b="1" kern="0" dirty="0">
                <a:solidFill>
                  <a:srgbClr val="00B0F0"/>
                </a:solidFill>
              </a:rPr>
              <a:t> producers</a:t>
            </a:r>
            <a:r>
              <a:rPr lang="en-GB" sz="1400" kern="0" dirty="0">
                <a:solidFill>
                  <a:srgbClr val="00B0F0"/>
                </a:solidFill>
              </a:rPr>
              <a:t> </a:t>
            </a:r>
            <a:r>
              <a:rPr lang="en-GB" sz="1400" kern="0" dirty="0">
                <a:solidFill>
                  <a:schemeClr val="accent3">
                    <a:lumMod val="75000"/>
                  </a:schemeClr>
                </a:solidFill>
              </a:rPr>
              <a:t>have enhanced skills on gender statistics as a result of training</a:t>
            </a:r>
            <a:endParaRPr lang="en-DE" sz="1400" kern="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" name="Graphic 24" descr="Cheers with solid fill">
            <a:extLst>
              <a:ext uri="{FF2B5EF4-FFF2-40B4-BE49-F238E27FC236}">
                <a16:creationId xmlns:a16="http://schemas.microsoft.com/office/drawing/2014/main" id="{CB96A336-7419-8ABF-98E0-AA2D00BDE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1854" y="2624477"/>
            <a:ext cx="712960" cy="712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2962B-4EC4-4D35-F677-9FCB2853155C}"/>
              </a:ext>
            </a:extLst>
          </p:cNvPr>
          <p:cNvSpPr/>
          <p:nvPr/>
        </p:nvSpPr>
        <p:spPr>
          <a:xfrm>
            <a:off x="59844" y="3462873"/>
            <a:ext cx="1750377" cy="6402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+ 3500</a:t>
            </a:r>
            <a:endParaRPr lang="fr-FR" sz="4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320B2-1FD7-FF55-DBD8-F48C73A27C1B}"/>
              </a:ext>
            </a:extLst>
          </p:cNvPr>
          <p:cNvSpPr/>
          <p:nvPr/>
        </p:nvSpPr>
        <p:spPr>
          <a:xfrm>
            <a:off x="478971" y="2005678"/>
            <a:ext cx="1278729" cy="595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7</a:t>
            </a:r>
            <a:endParaRPr lang="fr-FR" sz="48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F4EA39-DDF6-A182-B70D-824CBD39A31B}"/>
              </a:ext>
            </a:extLst>
          </p:cNvPr>
          <p:cNvSpPr/>
          <p:nvPr/>
        </p:nvSpPr>
        <p:spPr>
          <a:xfrm>
            <a:off x="6938348" y="2125787"/>
            <a:ext cx="935977" cy="1083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29</a:t>
            </a:r>
            <a:endParaRPr lang="fr-FR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9C9B62-DA64-003C-E4AD-94A8B3390935}"/>
              </a:ext>
            </a:extLst>
          </p:cNvPr>
          <p:cNvSpPr/>
          <p:nvPr/>
        </p:nvSpPr>
        <p:spPr>
          <a:xfrm>
            <a:off x="2840347" y="4813981"/>
            <a:ext cx="816493" cy="923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241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6A3F6B-6C2D-E48A-FDA1-7F520BDB7968}"/>
              </a:ext>
            </a:extLst>
          </p:cNvPr>
          <p:cNvSpPr/>
          <p:nvPr/>
        </p:nvSpPr>
        <p:spPr>
          <a:xfrm>
            <a:off x="847864" y="4339090"/>
            <a:ext cx="10811872" cy="1633467"/>
          </a:xfrm>
          <a:prstGeom prst="roundRect">
            <a:avLst>
              <a:gd name="adj" fmla="val 6378"/>
            </a:avLst>
          </a:prstGeom>
          <a:solidFill>
            <a:srgbClr val="3B97D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  <a:defRPr/>
            </a:pPr>
            <a:r>
              <a:rPr lang="en-DE" sz="900">
                <a:solidFill>
                  <a:srgbClr val="FEFFFF"/>
                </a:solidFill>
                <a:latin typeface="Calibri"/>
                <a:cs typeface="Calibri"/>
              </a:rPr>
              <a:t>Help 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EC542E-A76E-B98B-6676-EED9106A1BAA}"/>
              </a:ext>
            </a:extLst>
          </p:cNvPr>
          <p:cNvSpPr/>
          <p:nvPr/>
        </p:nvSpPr>
        <p:spPr>
          <a:xfrm>
            <a:off x="788075" y="4345288"/>
            <a:ext cx="2315687" cy="1627269"/>
          </a:xfrm>
          <a:prstGeom prst="roundRect">
            <a:avLst>
              <a:gd name="adj" fmla="val 6079"/>
            </a:avLst>
          </a:prstGeom>
          <a:solidFill>
            <a:srgbClr val="3B97D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DE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9FB6E6-C607-8A45-4574-646C9CDC204F}"/>
              </a:ext>
            </a:extLst>
          </p:cNvPr>
          <p:cNvSpPr/>
          <p:nvPr/>
        </p:nvSpPr>
        <p:spPr>
          <a:xfrm>
            <a:off x="788075" y="1058572"/>
            <a:ext cx="5323296" cy="3134191"/>
          </a:xfrm>
          <a:prstGeom prst="roundRect">
            <a:avLst>
              <a:gd name="adj" fmla="val 2927"/>
            </a:avLst>
          </a:prstGeom>
          <a:solidFill>
            <a:srgbClr val="EC008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06110A-E175-6363-9F85-D242148C71CD}"/>
              </a:ext>
            </a:extLst>
          </p:cNvPr>
          <p:cNvSpPr/>
          <p:nvPr/>
        </p:nvSpPr>
        <p:spPr>
          <a:xfrm>
            <a:off x="793289" y="1062381"/>
            <a:ext cx="5318082" cy="776978"/>
          </a:xfrm>
          <a:prstGeom prst="roundRect">
            <a:avLst>
              <a:gd name="adj" fmla="val 14947"/>
            </a:avLst>
          </a:prstGeom>
          <a:solidFill>
            <a:srgbClr val="EC00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9D6322-8B0D-1CCB-DDE1-D6ED85201BCF}"/>
              </a:ext>
            </a:extLst>
          </p:cNvPr>
          <p:cNvSpPr/>
          <p:nvPr/>
        </p:nvSpPr>
        <p:spPr>
          <a:xfrm>
            <a:off x="6267450" y="1086128"/>
            <a:ext cx="5392286" cy="3134191"/>
          </a:xfrm>
          <a:prstGeom prst="roundRect">
            <a:avLst>
              <a:gd name="adj" fmla="val 6378"/>
            </a:avLst>
          </a:prstGeom>
          <a:solidFill>
            <a:srgbClr val="71C66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46A3D0-BD6B-9268-3AED-3E58CBA27F19}"/>
              </a:ext>
            </a:extLst>
          </p:cNvPr>
          <p:cNvSpPr/>
          <p:nvPr/>
        </p:nvSpPr>
        <p:spPr>
          <a:xfrm>
            <a:off x="6267449" y="1062381"/>
            <a:ext cx="5354279" cy="776978"/>
          </a:xfrm>
          <a:prstGeom prst="roundRect">
            <a:avLst>
              <a:gd name="adj" fmla="val 14947"/>
            </a:avLst>
          </a:prstGeom>
          <a:solidFill>
            <a:srgbClr val="71C666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5CDE7-C800-A312-9F9C-195AE6B51D85}"/>
              </a:ext>
            </a:extLst>
          </p:cNvPr>
          <p:cNvSpPr txBox="1"/>
          <p:nvPr/>
        </p:nvSpPr>
        <p:spPr>
          <a:xfrm>
            <a:off x="1973419" y="1311391"/>
            <a:ext cx="2522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ENABLING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36E55-928A-B203-02CF-E64EB73F9DA1}"/>
              </a:ext>
            </a:extLst>
          </p:cNvPr>
          <p:cNvSpPr txBox="1"/>
          <p:nvPr/>
        </p:nvSpPr>
        <p:spPr>
          <a:xfrm>
            <a:off x="7555847" y="1304676"/>
            <a:ext cx="30620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INCREASING DATA PRODUCTION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CDCEE06-2616-BE36-31D8-DB3BA8C54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3" b="89143" l="9744" r="96410">
                        <a14:foregroundMark x1="43984" y1="79429" x2="44615" y2="80000"/>
                        <a14:foregroundMark x1="43352" y1="78857" x2="43984" y2="79429"/>
                        <a14:foregroundMark x1="42721" y1="78286" x2="43352" y2="78857"/>
                        <a14:foregroundMark x1="40197" y1="76000" x2="42721" y2="78286"/>
                        <a14:foregroundMark x1="39566" y1="75429" x2="40197" y2="76000"/>
                        <a14:foregroundMark x1="38934" y1="74857" x2="39566" y2="75429"/>
                        <a14:foregroundMark x1="30729" y1="67429" x2="32622" y2="69143"/>
                        <a14:foregroundMark x1="30097" y1="66857" x2="30729" y2="67429"/>
                        <a14:foregroundMark x1="28205" y1="65143" x2="30097" y2="66857"/>
                        <a14:foregroundMark x1="68017" y1="56571" x2="70614" y2="62991"/>
                        <a14:foregroundMark x1="67786" y1="56000" x2="68017" y2="56571"/>
                        <a14:foregroundMark x1="67335" y1="54885" x2="67786" y2="56000"/>
                        <a14:foregroundMark x1="80863" y1="69143" x2="81026" y2="70286"/>
                        <a14:foregroundMark x1="80781" y1="68571" x2="80863" y2="69143"/>
                        <a14:foregroundMark x1="80700" y1="68000" x2="80781" y2="68571"/>
                        <a14:foregroundMark x1="78424" y1="52000" x2="78940" y2="55627"/>
                        <a14:foregroundMark x1="78288" y1="51046" x2="78424" y2="52000"/>
                        <a14:foregroundMark x1="76798" y1="40571" x2="76841" y2="40874"/>
                        <a14:foregroundMark x1="76597" y1="39157" x2="76798" y2="40571"/>
                        <a14:foregroundMark x1="74359" y1="23429" x2="74834" y2="26769"/>
                        <a14:foregroundMark x1="88718" y1="43429" x2="93333" y2="52000"/>
                        <a14:foregroundMark x1="26667" y1="28571" x2="26667" y2="28571"/>
                        <a14:foregroundMark x1="21538" y1="32000" x2="21538" y2="32000"/>
                        <a14:foregroundMark x1="21026" y1="41714" x2="21026" y2="41714"/>
                        <a14:foregroundMark x1="28205" y1="46857" x2="28205" y2="46857"/>
                        <a14:foregroundMark x1="34359" y1="42857" x2="34359" y2="42857"/>
                        <a14:foregroundMark x1="37436" y1="25714" x2="37436" y2="25714"/>
                        <a14:foregroundMark x1="30256" y1="21143" x2="30256" y2="21143"/>
                        <a14:foregroundMark x1="23077" y1="23429" x2="23077" y2="23429"/>
                        <a14:foregroundMark x1="15897" y1="24571" x2="15897" y2="24571"/>
                        <a14:foregroundMark x1="14359" y1="32000" x2="14359" y2="32000"/>
                        <a14:foregroundMark x1="11282" y1="39429" x2="11282" y2="39429"/>
                        <a14:foregroundMark x1="13333" y1="44571" x2="13333" y2="44571"/>
                        <a14:foregroundMark x1="17949" y1="48571" x2="17949" y2="48571"/>
                        <a14:foregroundMark x1="19487" y1="53714" x2="19487" y2="53714"/>
                        <a14:foregroundMark x1="23590" y1="54286" x2="23590" y2="54286"/>
                        <a14:foregroundMark x1="96410" y1="52000" x2="96410" y2="52000"/>
                        <a14:foregroundMark x1="35897" y1="49143" x2="35897" y2="49143"/>
                        <a14:foregroundMark x1="27692" y1="36571" x2="27692" y2="36571"/>
                        <a14:foregroundMark x1="39487" y1="45714" x2="39487" y2="45714"/>
                        <a14:foregroundMark x1="41026" y1="37714" x2="41026" y2="37714"/>
                        <a14:foregroundMark x1="30256" y1="75429" x2="30256" y2="75429"/>
                        <a14:foregroundMark x1="34872" y1="66286" x2="34872" y2="66286"/>
                        <a14:backgroundMark x1="27692" y1="41143" x2="27692" y2="41143"/>
                        <a14:backgroundMark x1="27179" y1="36571" x2="27179" y2="36571"/>
                        <a14:backgroundMark x1="27692" y1="37143" x2="27692" y2="37143"/>
                        <a14:backgroundMark x1="16410" y1="41143" x2="16410" y2="41143"/>
                        <a14:backgroundMark x1="28205" y1="37714" x2="28205" y2="37714"/>
                        <a14:backgroundMark x1="28205" y1="36000" x2="28205" y2="36000"/>
                        <a14:backgroundMark x1="36923" y1="72571" x2="36923" y2="72571"/>
                        <a14:backgroundMark x1="36923" y1="74857" x2="36923" y2="74857"/>
                        <a14:backgroundMark x1="33846" y1="72000" x2="33846" y2="72000"/>
                        <a14:backgroundMark x1="37436" y1="71429" x2="37436" y2="71429"/>
                        <a14:backgroundMark x1="36410" y1="69143" x2="36410" y2="69143"/>
                        <a14:backgroundMark x1="35385" y1="70286" x2="35385" y2="70286"/>
                        <a14:backgroundMark x1="33846" y1="70857" x2="33846" y2="70857"/>
                        <a14:backgroundMark x1="38974" y1="75429" x2="38974" y2="75429"/>
                        <a14:backgroundMark x1="38974" y1="72000" x2="37949" y2="74286"/>
                        <a14:backgroundMark x1="33333" y1="69714" x2="33333" y2="69714"/>
                        <a14:backgroundMark x1="38974" y1="74857" x2="38974" y2="74857"/>
                        <a14:backgroundMark x1="39487" y1="74857" x2="39487" y2="74857"/>
                        <a14:backgroundMark x1="39487" y1="75429" x2="39487" y2="75429"/>
                        <a14:backgroundMark x1="39487" y1="74857" x2="39487" y2="74857"/>
                        <a14:backgroundMark x1="40000" y1="74857" x2="40000" y2="74857"/>
                        <a14:backgroundMark x1="45128" y1="78857" x2="45128" y2="78857"/>
                        <a14:backgroundMark x1="45128" y1="76000" x2="45128" y2="76000"/>
                        <a14:backgroundMark x1="43077" y1="66857" x2="43077" y2="66857"/>
                        <a14:backgroundMark x1="38974" y1="64571" x2="38974" y2="64571"/>
                        <a14:backgroundMark x1="30769" y1="64000" x2="30769" y2="64000"/>
                        <a14:backgroundMark x1="28205" y1="70286" x2="28205" y2="70286"/>
                        <a14:backgroundMark x1="29231" y1="67429" x2="29231" y2="67429"/>
                        <a14:backgroundMark x1="29744" y1="66857" x2="29744" y2="66857"/>
                        <a14:backgroundMark x1="29744" y1="79429" x2="29744" y2="79429"/>
                        <a14:backgroundMark x1="33846" y1="81714" x2="33846" y2="81714"/>
                        <a14:backgroundMark x1="36410" y1="82857" x2="36410" y2="82857"/>
                        <a14:backgroundMark x1="41026" y1="80571" x2="41026" y2="80571"/>
                        <a14:backgroundMark x1="43077" y1="79429" x2="43077" y2="79429"/>
                        <a14:backgroundMark x1="43590" y1="78857" x2="43590" y2="78857"/>
                        <a14:backgroundMark x1="44103" y1="79429" x2="44103" y2="79429"/>
                        <a14:backgroundMark x1="42564" y1="78286" x2="42564" y2="78286"/>
                        <a14:backgroundMark x1="72821" y1="48000" x2="72821" y2="48000"/>
                        <a14:backgroundMark x1="66667" y1="38857" x2="67692" y2="54857"/>
                        <a14:backgroundMark x1="75385" y1="41143" x2="76410" y2="48000"/>
                        <a14:backgroundMark x1="77436" y1="46286" x2="76923" y2="50857"/>
                        <a14:backgroundMark x1="76410" y1="40571" x2="76410" y2="40571"/>
                        <a14:backgroundMark x1="76923" y1="41714" x2="76923" y2="41714"/>
                        <a14:backgroundMark x1="77949" y1="50857" x2="77949" y2="50857"/>
                        <a14:backgroundMark x1="77436" y1="52000" x2="77436" y2="52000"/>
                        <a14:backgroundMark x1="67179" y1="56000" x2="67179" y2="56000"/>
                        <a14:backgroundMark x1="68718" y1="56571" x2="68718" y2="56571"/>
                        <a14:backgroundMark x1="67692" y1="56571" x2="67692" y2="56571"/>
                        <a14:backgroundMark x1="64103" y1="64000" x2="64103" y2="64000"/>
                        <a14:backgroundMark x1="54872" y1="53714" x2="60000" y2="59429"/>
                        <a14:backgroundMark x1="75897" y1="63429" x2="85641" y2="53714"/>
                        <a14:backgroundMark x1="77436" y1="32000" x2="66667" y2="29143"/>
                        <a14:backgroundMark x1="62051" y1="32571" x2="55385" y2="38286"/>
                        <a14:backgroundMark x1="69231" y1="65143" x2="77949" y2="66857"/>
                        <a14:backgroundMark x1="80000" y1="63429" x2="79487" y2="65714"/>
                        <a14:backgroundMark x1="79487" y1="65714" x2="79487" y2="68000"/>
                        <a14:backgroundMark x1="80000" y1="68571" x2="80000" y2="68571"/>
                        <a14:backgroundMark x1="80000" y1="69143" x2="80000" y2="69143"/>
                        <a14:backgroundMark x1="70769" y1="63429" x2="70769" y2="63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1" y="1163940"/>
            <a:ext cx="654407" cy="587289"/>
          </a:xfrm>
          <a:prstGeom prst="rect">
            <a:avLst/>
          </a:prstGeom>
          <a:noFill/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21B325A-5779-07FB-AC3D-7C47C73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75" b="90000" l="9659" r="89773">
                        <a14:foregroundMark x1="53977" y1="25000" x2="53977" y2="25000"/>
                        <a14:foregroundMark x1="53409" y1="13125" x2="53409" y2="13125"/>
                        <a14:foregroundMark x1="59091" y1="9375" x2="59091" y2="9375"/>
                        <a14:foregroundMark x1="75568" y1="22500" x2="75568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38" y="1207931"/>
            <a:ext cx="571217" cy="5192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5097A9-19A2-7BD3-B1D8-034D6F12CB69}"/>
              </a:ext>
            </a:extLst>
          </p:cNvPr>
          <p:cNvSpPr txBox="1"/>
          <p:nvPr/>
        </p:nvSpPr>
        <p:spPr>
          <a:xfrm>
            <a:off x="1661120" y="4786617"/>
            <a:ext cx="13254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IMPROVING DATA ACCESS AND USE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CEB0F60-5880-C570-37E9-DFDAFFF4F7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71053" y1="15116" x2="71053" y2="15116"/>
                        <a14:foregroundMark x1="80263" y1="14535" x2="80263" y2="14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0" y="4831702"/>
            <a:ext cx="590793" cy="6148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40181-5899-4C3B-A614-DFFC7C9CD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Priorities – East and Southern Africa</a:t>
            </a:r>
            <a:endParaRPr lang="en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397845-A52E-4C6C-8229-BAC260524D4C}"/>
              </a:ext>
            </a:extLst>
          </p:cNvPr>
          <p:cNvSpPr txBox="1">
            <a:spLocks/>
          </p:cNvSpPr>
          <p:nvPr/>
        </p:nvSpPr>
        <p:spPr>
          <a:xfrm>
            <a:off x="7232771" y="3190689"/>
            <a:ext cx="4259625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en-US" sz="1400" dirty="0">
                <a:latin typeface="Arial"/>
                <a:cs typeface="Arial"/>
              </a:rPr>
              <a:t>Countries to be supported to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modernize statistical practices</a:t>
            </a:r>
            <a:r>
              <a:rPr lang="en-US" sz="1400" dirty="0">
                <a:latin typeface="Arial"/>
                <a:cs typeface="Arial"/>
              </a:rPr>
              <a:t>, including through increasing the integration of non- traditional data sources e.g. 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administrative data and citizen data</a:t>
            </a:r>
            <a:endParaRPr lang="en-US" sz="1400" i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31DD6F-C316-FEB1-CBB5-D438F6B96013}"/>
              </a:ext>
            </a:extLst>
          </p:cNvPr>
          <p:cNvSpPr txBox="1">
            <a:spLocks/>
          </p:cNvSpPr>
          <p:nvPr/>
        </p:nvSpPr>
        <p:spPr>
          <a:xfrm>
            <a:off x="7162729" y="2039002"/>
            <a:ext cx="4309853" cy="86177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492"/>
            <a:r>
              <a:rPr lang="en-GB" sz="1400" b="1" kern="0" dirty="0">
                <a:solidFill>
                  <a:srgbClr val="009CDA"/>
                </a:solidFill>
                <a:latin typeface="Arial"/>
                <a:cs typeface="Arial"/>
              </a:rPr>
              <a:t>Time Use Surveys </a:t>
            </a:r>
            <a:r>
              <a:rPr lang="en-GB" sz="1400" kern="0" dirty="0">
                <a:solidFill>
                  <a:srgbClr val="6D6E70"/>
                </a:solidFill>
                <a:latin typeface="Arial"/>
                <a:cs typeface="Arial"/>
              </a:rPr>
              <a:t>will be supported 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in Zimbabwe and Mozambique. </a:t>
            </a:r>
          </a:p>
          <a:p>
            <a:pPr defTabSz="554492"/>
            <a:endParaRPr lang="en-US" sz="1400" dirty="0">
              <a:solidFill>
                <a:srgbClr val="6D6E70"/>
              </a:solidFill>
            </a:endParaRPr>
          </a:p>
          <a:p>
            <a:pPr defTabSz="554492"/>
            <a:r>
              <a:rPr lang="en-US" sz="1400" b="1" dirty="0">
                <a:solidFill>
                  <a:srgbClr val="009CDB"/>
                </a:solidFill>
                <a:latin typeface="Arial"/>
                <a:cs typeface="Arial"/>
              </a:rPr>
              <a:t>VAW surveys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will be supported in Rwanda.</a:t>
            </a:r>
            <a:endParaRPr lang="en-US" sz="1800" dirty="0">
              <a:solidFill>
                <a:srgbClr val="6D6E70"/>
              </a:solidFill>
              <a:latin typeface="Arial"/>
              <a:cs typeface="Arial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2C8615-10C8-4230-A674-65007CE40AE2}"/>
              </a:ext>
            </a:extLst>
          </p:cNvPr>
          <p:cNvGrpSpPr>
            <a:grpSpLocks noChangeAspect="1"/>
          </p:cNvGrpSpPr>
          <p:nvPr/>
        </p:nvGrpSpPr>
        <p:grpSpPr>
          <a:xfrm>
            <a:off x="6560538" y="2039002"/>
            <a:ext cx="450000" cy="450000"/>
            <a:chOff x="2315213" y="4532765"/>
            <a:chExt cx="1614846" cy="139211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8809F65-DD34-4EE8-A09C-AF098B94D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5213" y="4532765"/>
              <a:ext cx="1614846" cy="139211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8984">
                <a:defRPr/>
              </a:pPr>
              <a:endParaRPr lang="en-DE" sz="2183">
                <a:solidFill>
                  <a:srgbClr val="FEFFFF"/>
                </a:solidFill>
                <a:latin typeface="Calibri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F28CEB1-F3C6-4D12-B9B6-4A931332C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977" b="95736" l="8775" r="93377">
                          <a14:foregroundMark x1="55464" y1="6977" x2="55464" y2="6977"/>
                          <a14:foregroundMark x1="8940" y1="49031" x2="8940" y2="49031"/>
                          <a14:foregroundMark x1="51987" y1="93605" x2="51987" y2="93605"/>
                          <a14:foregroundMark x1="61093" y1="94380" x2="61093" y2="94380"/>
                          <a14:foregroundMark x1="52649" y1="95543" x2="52649" y2="95543"/>
                          <a14:foregroundMark x1="60762" y1="95930" x2="60762" y2="95930"/>
                          <a14:foregroundMark x1="81788" y1="78295" x2="81788" y2="78295"/>
                          <a14:foregroundMark x1="93377" y1="66473" x2="93377" y2="664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4823" y="4666848"/>
              <a:ext cx="1315627" cy="1123945"/>
            </a:xfrm>
            <a:prstGeom prst="rect">
              <a:avLst/>
            </a:prstGeom>
          </p:spPr>
        </p:pic>
      </p:grpSp>
      <p:pic>
        <p:nvPicPr>
          <p:cNvPr id="59" name="Picture 5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C78743F-363A-41D5-A0A9-43920070B1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54" y="3260600"/>
            <a:ext cx="435241" cy="537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46357B-1136-97AD-51B9-B4205A640E50}"/>
              </a:ext>
            </a:extLst>
          </p:cNvPr>
          <p:cNvSpPr txBox="1"/>
          <p:nvPr/>
        </p:nvSpPr>
        <p:spPr>
          <a:xfrm>
            <a:off x="1619306" y="1865624"/>
            <a:ext cx="4492065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Deepen partnerships with regional actors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, e.g. </a:t>
            </a:r>
            <a:r>
              <a:rPr lang="en-US" sz="1400" dirty="0" err="1">
                <a:solidFill>
                  <a:srgbClr val="6D6E70"/>
                </a:solidFill>
                <a:latin typeface="Arial"/>
                <a:cs typeface="Arial"/>
              </a:rPr>
              <a:t>StatAfriq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 and ECA to conduct assessments of the gender data and capacity gaps AUC, and SADC to support the implementation of their </a:t>
            </a:r>
            <a:r>
              <a:rPr lang="en-US" sz="1400" dirty="0">
                <a:solidFill>
                  <a:schemeClr val="accent3"/>
                </a:solidFill>
                <a:latin typeface="Arial"/>
                <a:cs typeface="Arial"/>
              </a:rPr>
              <a:t>gender statistics strategy</a:t>
            </a:r>
            <a:endParaRPr lang="en-US" sz="1400" dirty="0">
              <a:solidFill>
                <a:srgbClr val="6D6E70"/>
              </a:solidFill>
              <a:latin typeface="Arial"/>
              <a:cs typeface="Arial"/>
            </a:endParaRPr>
          </a:p>
          <a:p>
            <a:pPr algn="just"/>
            <a:endParaRPr lang="en-US" sz="1400" dirty="0">
              <a:solidFill>
                <a:srgbClr val="6D6E70"/>
              </a:solidFill>
              <a:latin typeface="Arial"/>
              <a:cs typeface="Arial"/>
            </a:endParaRPr>
          </a:p>
          <a:p>
            <a:pPr algn="just"/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Assess the gender data and capacity gaps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on Women Peace and Security in IGAD member countries and develop action plans to bridge the data and capacity gaps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Handshake outline">
            <a:extLst>
              <a:ext uri="{FF2B5EF4-FFF2-40B4-BE49-F238E27FC236}">
                <a16:creationId xmlns:a16="http://schemas.microsoft.com/office/drawing/2014/main" id="{791174FB-03C5-B93C-5485-20BFD925D1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8075" y="1865624"/>
            <a:ext cx="679040" cy="679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E48CF-F9BC-497F-7A1C-252F74E9F84A}"/>
              </a:ext>
            </a:extLst>
          </p:cNvPr>
          <p:cNvSpPr txBox="1"/>
          <p:nvPr/>
        </p:nvSpPr>
        <p:spPr>
          <a:xfrm>
            <a:off x="4122358" y="4610481"/>
            <a:ext cx="329342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Improve the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communication, dissemination and use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of Census gender data through capacity building and development of communication toolkits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81FE99-B629-1687-A3A1-2181BCA80161}"/>
              </a:ext>
            </a:extLst>
          </p:cNvPr>
          <p:cNvGrpSpPr/>
          <p:nvPr/>
        </p:nvGrpSpPr>
        <p:grpSpPr>
          <a:xfrm>
            <a:off x="6560538" y="2588032"/>
            <a:ext cx="478641" cy="471411"/>
            <a:chOff x="4674214" y="4532765"/>
            <a:chExt cx="1577542" cy="13599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C61F032-FD19-DD7E-561D-238B9E14D6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4214" y="4532765"/>
              <a:ext cx="1577542" cy="1359950"/>
            </a:xfrm>
            <a:prstGeom prst="roundRect">
              <a:avLst/>
            </a:prstGeom>
            <a:solidFill>
              <a:srgbClr val="FD6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217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4366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433352-5F93-6C81-90CC-2814A18F6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4112" b="96916" l="9761" r="89841">
                          <a14:foregroundMark x1="44622" y1="8076" x2="44622" y2="8076"/>
                          <a14:foregroundMark x1="41036" y1="92658" x2="41036" y2="92658"/>
                          <a14:foregroundMark x1="52590" y1="95154" x2="52590" y2="95154"/>
                          <a14:foregroundMark x1="40837" y1="95742" x2="40837" y2="95742"/>
                          <a14:foregroundMark x1="59363" y1="96329" x2="59363" y2="96329"/>
                          <a14:foregroundMark x1="52590" y1="96916" x2="52590" y2="96916"/>
                          <a14:foregroundMark x1="59562" y1="97063" x2="59562" y2="97063"/>
                          <a14:foregroundMark x1="47012" y1="4112" x2="47012" y2="41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2339" y="4601406"/>
              <a:ext cx="901292" cy="1222669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338288-9481-1A19-0589-38F99BE489C2}"/>
              </a:ext>
            </a:extLst>
          </p:cNvPr>
          <p:cNvSpPr txBox="1"/>
          <p:nvPr/>
        </p:nvSpPr>
        <p:spPr>
          <a:xfrm>
            <a:off x="8592391" y="4601515"/>
            <a:ext cx="2900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Partner with NSOs and </a:t>
            </a:r>
            <a:r>
              <a:rPr lang="en-US" sz="1400" dirty="0" err="1">
                <a:solidFill>
                  <a:srgbClr val="6D6E70"/>
                </a:solidFill>
                <a:latin typeface="Arial"/>
                <a:cs typeface="Arial"/>
              </a:rPr>
              <a:t>MoWs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 to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improve access to gender and statistics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through new web portal and user-friendly products as well as develop communication plans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4" name="Graphic 23" descr="Boardroom with solid fill">
            <a:extLst>
              <a:ext uri="{FF2B5EF4-FFF2-40B4-BE49-F238E27FC236}">
                <a16:creationId xmlns:a16="http://schemas.microsoft.com/office/drawing/2014/main" id="{8D318154-D4D9-6F9F-49E1-3DAE90DC1F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46706" y="4556068"/>
            <a:ext cx="845040" cy="845040"/>
          </a:xfrm>
          <a:prstGeom prst="rect">
            <a:avLst/>
          </a:prstGeom>
        </p:spPr>
      </p:pic>
      <p:pic>
        <p:nvPicPr>
          <p:cNvPr id="31" name="Graphic 30" descr="Address Book with solid fill">
            <a:extLst>
              <a:ext uri="{FF2B5EF4-FFF2-40B4-BE49-F238E27FC236}">
                <a16:creationId xmlns:a16="http://schemas.microsoft.com/office/drawing/2014/main" id="{69AFAE94-64B3-12FE-F404-1B764B72D9C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431925" y="4662955"/>
            <a:ext cx="706509" cy="706509"/>
          </a:xfrm>
          <a:prstGeom prst="rect">
            <a:avLst/>
          </a:prstGeom>
        </p:spPr>
      </p:pic>
      <p:pic>
        <p:nvPicPr>
          <p:cNvPr id="33" name="Graphic 32" descr="Business Growth with solid fill">
            <a:extLst>
              <a:ext uri="{FF2B5EF4-FFF2-40B4-BE49-F238E27FC236}">
                <a16:creationId xmlns:a16="http://schemas.microsoft.com/office/drawing/2014/main" id="{8A7622F6-A496-867F-7162-436018FDB3C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47864" y="3121852"/>
            <a:ext cx="739110" cy="73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28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6A3F6B-6C2D-E48A-FDA1-7F520BDB7968}"/>
              </a:ext>
            </a:extLst>
          </p:cNvPr>
          <p:cNvSpPr/>
          <p:nvPr/>
        </p:nvSpPr>
        <p:spPr>
          <a:xfrm>
            <a:off x="847862" y="4322224"/>
            <a:ext cx="11053405" cy="1633467"/>
          </a:xfrm>
          <a:prstGeom prst="roundRect">
            <a:avLst>
              <a:gd name="adj" fmla="val 6378"/>
            </a:avLst>
          </a:prstGeom>
          <a:solidFill>
            <a:srgbClr val="3B97D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EC542E-A76E-B98B-6676-EED9106A1BAA}"/>
              </a:ext>
            </a:extLst>
          </p:cNvPr>
          <p:cNvSpPr/>
          <p:nvPr/>
        </p:nvSpPr>
        <p:spPr>
          <a:xfrm>
            <a:off x="749856" y="4632920"/>
            <a:ext cx="2315687" cy="1627269"/>
          </a:xfrm>
          <a:prstGeom prst="roundRect">
            <a:avLst>
              <a:gd name="adj" fmla="val 6079"/>
            </a:avLst>
          </a:prstGeom>
          <a:solidFill>
            <a:srgbClr val="3B97D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9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9FB6E6-C607-8A45-4574-646C9CDC204F}"/>
              </a:ext>
            </a:extLst>
          </p:cNvPr>
          <p:cNvSpPr/>
          <p:nvPr/>
        </p:nvSpPr>
        <p:spPr>
          <a:xfrm>
            <a:off x="788075" y="1058572"/>
            <a:ext cx="5323296" cy="3134191"/>
          </a:xfrm>
          <a:prstGeom prst="roundRect">
            <a:avLst>
              <a:gd name="adj" fmla="val 2927"/>
            </a:avLst>
          </a:prstGeom>
          <a:solidFill>
            <a:srgbClr val="EC008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06110A-E175-6363-9F85-D242148C71CD}"/>
              </a:ext>
            </a:extLst>
          </p:cNvPr>
          <p:cNvSpPr/>
          <p:nvPr/>
        </p:nvSpPr>
        <p:spPr>
          <a:xfrm>
            <a:off x="793289" y="1062381"/>
            <a:ext cx="5318082" cy="776978"/>
          </a:xfrm>
          <a:prstGeom prst="roundRect">
            <a:avLst>
              <a:gd name="adj" fmla="val 14947"/>
            </a:avLst>
          </a:prstGeom>
          <a:solidFill>
            <a:srgbClr val="EC00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39D6322-8B0D-1CCB-DDE1-D6ED85201BCF}"/>
              </a:ext>
            </a:extLst>
          </p:cNvPr>
          <p:cNvSpPr/>
          <p:nvPr/>
        </p:nvSpPr>
        <p:spPr>
          <a:xfrm>
            <a:off x="6267450" y="1086128"/>
            <a:ext cx="5392286" cy="3134191"/>
          </a:xfrm>
          <a:prstGeom prst="roundRect">
            <a:avLst>
              <a:gd name="adj" fmla="val 6378"/>
            </a:avLst>
          </a:prstGeom>
          <a:solidFill>
            <a:srgbClr val="71C66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46A3D0-BD6B-9268-3AED-3E58CBA27F19}"/>
              </a:ext>
            </a:extLst>
          </p:cNvPr>
          <p:cNvSpPr/>
          <p:nvPr/>
        </p:nvSpPr>
        <p:spPr>
          <a:xfrm>
            <a:off x="6267449" y="1062381"/>
            <a:ext cx="5354279" cy="776978"/>
          </a:xfrm>
          <a:prstGeom prst="roundRect">
            <a:avLst>
              <a:gd name="adj" fmla="val 14947"/>
            </a:avLst>
          </a:prstGeom>
          <a:solidFill>
            <a:srgbClr val="71C666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5CDE7-C800-A312-9F9C-195AE6B51D85}"/>
              </a:ext>
            </a:extLst>
          </p:cNvPr>
          <p:cNvSpPr txBox="1"/>
          <p:nvPr/>
        </p:nvSpPr>
        <p:spPr>
          <a:xfrm>
            <a:off x="1817357" y="1298610"/>
            <a:ext cx="31791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FEFFFF"/>
                </a:solidFill>
                <a:latin typeface="Calibri"/>
              </a:rPr>
              <a:t>ENABLING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36E55-928A-B203-02CF-E64EB73F9DA1}"/>
              </a:ext>
            </a:extLst>
          </p:cNvPr>
          <p:cNvSpPr txBox="1"/>
          <p:nvPr/>
        </p:nvSpPr>
        <p:spPr>
          <a:xfrm>
            <a:off x="7570242" y="1206450"/>
            <a:ext cx="30620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FEFFFF"/>
                </a:solidFill>
                <a:latin typeface="Calibri"/>
              </a:rPr>
              <a:t>INCREASE DATA PRODUCTION</a:t>
            </a:r>
            <a:endParaRPr lang="en-US" sz="1600" b="1" dirty="0">
              <a:solidFill>
                <a:srgbClr val="FEFFFF"/>
              </a:solidFill>
              <a:latin typeface="Calibri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CDCEE06-2616-BE36-31D8-DB3BA8C54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9744" r="96410">
                        <a14:foregroundMark x1="43984" y1="79429" x2="44615" y2="80000"/>
                        <a14:foregroundMark x1="43352" y1="78857" x2="43984" y2="79429"/>
                        <a14:foregroundMark x1="42721" y1="78286" x2="43352" y2="78857"/>
                        <a14:foregroundMark x1="40197" y1="76000" x2="42721" y2="78286"/>
                        <a14:foregroundMark x1="39566" y1="75429" x2="40197" y2="76000"/>
                        <a14:foregroundMark x1="38934" y1="74857" x2="39566" y2="75429"/>
                        <a14:foregroundMark x1="30729" y1="67429" x2="32622" y2="69143"/>
                        <a14:foregroundMark x1="30097" y1="66857" x2="30729" y2="67429"/>
                        <a14:foregroundMark x1="28205" y1="65143" x2="30097" y2="66857"/>
                        <a14:foregroundMark x1="68017" y1="56571" x2="70614" y2="62991"/>
                        <a14:foregroundMark x1="67786" y1="56000" x2="68017" y2="56571"/>
                        <a14:foregroundMark x1="67335" y1="54885" x2="67786" y2="56000"/>
                        <a14:foregroundMark x1="80863" y1="69143" x2="81026" y2="70286"/>
                        <a14:foregroundMark x1="80781" y1="68571" x2="80863" y2="69143"/>
                        <a14:foregroundMark x1="80700" y1="68000" x2="80781" y2="68571"/>
                        <a14:foregroundMark x1="78424" y1="52000" x2="78940" y2="55627"/>
                        <a14:foregroundMark x1="78288" y1="51046" x2="78424" y2="52000"/>
                        <a14:foregroundMark x1="76798" y1="40571" x2="76841" y2="40874"/>
                        <a14:foregroundMark x1="76597" y1="39157" x2="76798" y2="40571"/>
                        <a14:foregroundMark x1="74359" y1="23429" x2="74834" y2="26769"/>
                        <a14:foregroundMark x1="88718" y1="43429" x2="93333" y2="52000"/>
                        <a14:foregroundMark x1="26667" y1="28571" x2="26667" y2="28571"/>
                        <a14:foregroundMark x1="21538" y1="32000" x2="21538" y2="32000"/>
                        <a14:foregroundMark x1="21026" y1="41714" x2="21026" y2="41714"/>
                        <a14:foregroundMark x1="28205" y1="46857" x2="28205" y2="46857"/>
                        <a14:foregroundMark x1="34359" y1="42857" x2="34359" y2="42857"/>
                        <a14:foregroundMark x1="37436" y1="25714" x2="37436" y2="25714"/>
                        <a14:foregroundMark x1="30256" y1="21143" x2="30256" y2="21143"/>
                        <a14:foregroundMark x1="23077" y1="23429" x2="23077" y2="23429"/>
                        <a14:foregroundMark x1="15897" y1="24571" x2="15897" y2="24571"/>
                        <a14:foregroundMark x1="14359" y1="32000" x2="14359" y2="32000"/>
                        <a14:foregroundMark x1="11282" y1="39429" x2="11282" y2="39429"/>
                        <a14:foregroundMark x1="13333" y1="44571" x2="13333" y2="44571"/>
                        <a14:foregroundMark x1="17949" y1="48571" x2="17949" y2="48571"/>
                        <a14:foregroundMark x1="19487" y1="53714" x2="19487" y2="53714"/>
                        <a14:foregroundMark x1="23590" y1="54286" x2="23590" y2="54286"/>
                        <a14:foregroundMark x1="96410" y1="52000" x2="96410" y2="52000"/>
                        <a14:foregroundMark x1="35897" y1="49143" x2="35897" y2="49143"/>
                        <a14:foregroundMark x1="27692" y1="36571" x2="27692" y2="36571"/>
                        <a14:foregroundMark x1="39487" y1="45714" x2="39487" y2="45714"/>
                        <a14:foregroundMark x1="41026" y1="37714" x2="41026" y2="37714"/>
                        <a14:foregroundMark x1="30256" y1="75429" x2="30256" y2="75429"/>
                        <a14:foregroundMark x1="34872" y1="66286" x2="34872" y2="66286"/>
                        <a14:backgroundMark x1="27692" y1="41143" x2="27692" y2="41143"/>
                        <a14:backgroundMark x1="27179" y1="36571" x2="27179" y2="36571"/>
                        <a14:backgroundMark x1="27692" y1="37143" x2="27692" y2="37143"/>
                        <a14:backgroundMark x1="16410" y1="41143" x2="16410" y2="41143"/>
                        <a14:backgroundMark x1="28205" y1="37714" x2="28205" y2="37714"/>
                        <a14:backgroundMark x1="28205" y1="36000" x2="28205" y2="36000"/>
                        <a14:backgroundMark x1="36923" y1="72571" x2="36923" y2="72571"/>
                        <a14:backgroundMark x1="36923" y1="74857" x2="36923" y2="74857"/>
                        <a14:backgroundMark x1="33846" y1="72000" x2="33846" y2="72000"/>
                        <a14:backgroundMark x1="37436" y1="71429" x2="37436" y2="71429"/>
                        <a14:backgroundMark x1="36410" y1="69143" x2="36410" y2="69143"/>
                        <a14:backgroundMark x1="35385" y1="70286" x2="35385" y2="70286"/>
                        <a14:backgroundMark x1="33846" y1="70857" x2="33846" y2="70857"/>
                        <a14:backgroundMark x1="38974" y1="75429" x2="38974" y2="75429"/>
                        <a14:backgroundMark x1="38974" y1="72000" x2="37949" y2="74286"/>
                        <a14:backgroundMark x1="33333" y1="69714" x2="33333" y2="69714"/>
                        <a14:backgroundMark x1="38974" y1="74857" x2="38974" y2="74857"/>
                        <a14:backgroundMark x1="39487" y1="74857" x2="39487" y2="74857"/>
                        <a14:backgroundMark x1="39487" y1="75429" x2="39487" y2="75429"/>
                        <a14:backgroundMark x1="39487" y1="74857" x2="39487" y2="74857"/>
                        <a14:backgroundMark x1="40000" y1="74857" x2="40000" y2="74857"/>
                        <a14:backgroundMark x1="45128" y1="78857" x2="45128" y2="78857"/>
                        <a14:backgroundMark x1="45128" y1="76000" x2="45128" y2="76000"/>
                        <a14:backgroundMark x1="43077" y1="66857" x2="43077" y2="66857"/>
                        <a14:backgroundMark x1="38974" y1="64571" x2="38974" y2="64571"/>
                        <a14:backgroundMark x1="30769" y1="64000" x2="30769" y2="64000"/>
                        <a14:backgroundMark x1="28205" y1="70286" x2="28205" y2="70286"/>
                        <a14:backgroundMark x1="29231" y1="67429" x2="29231" y2="67429"/>
                        <a14:backgroundMark x1="29744" y1="66857" x2="29744" y2="66857"/>
                        <a14:backgroundMark x1="29744" y1="79429" x2="29744" y2="79429"/>
                        <a14:backgroundMark x1="33846" y1="81714" x2="33846" y2="81714"/>
                        <a14:backgroundMark x1="36410" y1="82857" x2="36410" y2="82857"/>
                        <a14:backgroundMark x1="41026" y1="80571" x2="41026" y2="80571"/>
                        <a14:backgroundMark x1="43077" y1="79429" x2="43077" y2="79429"/>
                        <a14:backgroundMark x1="43590" y1="78857" x2="43590" y2="78857"/>
                        <a14:backgroundMark x1="44103" y1="79429" x2="44103" y2="79429"/>
                        <a14:backgroundMark x1="42564" y1="78286" x2="42564" y2="78286"/>
                        <a14:backgroundMark x1="72821" y1="48000" x2="72821" y2="48000"/>
                        <a14:backgroundMark x1="66667" y1="38857" x2="67692" y2="54857"/>
                        <a14:backgroundMark x1="75385" y1="41143" x2="76410" y2="48000"/>
                        <a14:backgroundMark x1="77436" y1="46286" x2="76923" y2="50857"/>
                        <a14:backgroundMark x1="76410" y1="40571" x2="76410" y2="40571"/>
                        <a14:backgroundMark x1="76923" y1="41714" x2="76923" y2="41714"/>
                        <a14:backgroundMark x1="77949" y1="50857" x2="77949" y2="50857"/>
                        <a14:backgroundMark x1="77436" y1="52000" x2="77436" y2="52000"/>
                        <a14:backgroundMark x1="67179" y1="56000" x2="67179" y2="56000"/>
                        <a14:backgroundMark x1="68718" y1="56571" x2="68718" y2="56571"/>
                        <a14:backgroundMark x1="67692" y1="56571" x2="67692" y2="56571"/>
                        <a14:backgroundMark x1="64103" y1="64000" x2="64103" y2="64000"/>
                        <a14:backgroundMark x1="54872" y1="53714" x2="60000" y2="59429"/>
                        <a14:backgroundMark x1="75897" y1="63429" x2="85641" y2="53714"/>
                        <a14:backgroundMark x1="77436" y1="32000" x2="66667" y2="29143"/>
                        <a14:backgroundMark x1="62051" y1="32571" x2="55385" y2="38286"/>
                        <a14:backgroundMark x1="69231" y1="65143" x2="77949" y2="66857"/>
                        <a14:backgroundMark x1="80000" y1="63429" x2="79487" y2="65714"/>
                        <a14:backgroundMark x1="79487" y1="65714" x2="79487" y2="68000"/>
                        <a14:backgroundMark x1="80000" y1="68571" x2="80000" y2="68571"/>
                        <a14:backgroundMark x1="80000" y1="69143" x2="80000" y2="69143"/>
                        <a14:backgroundMark x1="70769" y1="63429" x2="70769" y2="63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51" y="1163940"/>
            <a:ext cx="654407" cy="587289"/>
          </a:xfrm>
          <a:prstGeom prst="rect">
            <a:avLst/>
          </a:prstGeom>
          <a:noFill/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21B325A-5779-07FB-AC3D-7C47C738F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90000" l="9659" r="89773">
                        <a14:foregroundMark x1="53977" y1="25000" x2="53977" y2="25000"/>
                        <a14:foregroundMark x1="53409" y1="13125" x2="53409" y2="13125"/>
                        <a14:foregroundMark x1="59091" y1="9375" x2="59091" y2="9375"/>
                        <a14:foregroundMark x1="75568" y1="22500" x2="75568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38" y="1207931"/>
            <a:ext cx="571217" cy="5192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F5097A9-19A2-7BD3-B1D8-034D6F12CB69}"/>
              </a:ext>
            </a:extLst>
          </p:cNvPr>
          <p:cNvSpPr txBox="1"/>
          <p:nvPr/>
        </p:nvSpPr>
        <p:spPr>
          <a:xfrm>
            <a:off x="1364510" y="4807879"/>
            <a:ext cx="158704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554492">
              <a:defRPr/>
            </a:pPr>
            <a:r>
              <a:rPr lang="fr-FR" sz="1600" b="1" dirty="0">
                <a:solidFill>
                  <a:schemeClr val="accent4"/>
                </a:solidFill>
                <a:latin typeface="Calibri"/>
              </a:rPr>
              <a:t>INCREASE ACCESS AND USE OF GENDER STATISTICS</a:t>
            </a:r>
            <a:endParaRPr lang="en-US" sz="1600" b="1" dirty="0">
              <a:solidFill>
                <a:schemeClr val="accent4"/>
              </a:solidFill>
              <a:latin typeface="Calibri"/>
            </a:endParaRP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CEB0F60-5880-C570-37E9-DFDAFFF4F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1053" y1="15116" x2="71053" y2="15116"/>
                        <a14:foregroundMark x1="80263" y1="14535" x2="80263" y2="14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0" y="4831702"/>
            <a:ext cx="590793" cy="6148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40181-5899-4C3B-A614-DFFC7C9CD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Key Priorities – West and Central Africa</a:t>
            </a:r>
            <a:endParaRPr lang="en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7397845-A52E-4C6C-8229-BAC260524D4C}"/>
              </a:ext>
            </a:extLst>
          </p:cNvPr>
          <p:cNvSpPr txBox="1">
            <a:spLocks/>
          </p:cNvSpPr>
          <p:nvPr/>
        </p:nvSpPr>
        <p:spPr>
          <a:xfrm>
            <a:off x="1817357" y="2013696"/>
            <a:ext cx="4226767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Countries to be supported on gender statistics projects (Niger, Côte d'Ivoire, Nigeria, Mali, Senegal, Cameroon, DRC, CAR and Sierra Leone)</a:t>
            </a:r>
            <a:endParaRPr lang="en-US" sz="1400" i="1" dirty="0"/>
          </a:p>
          <a:p>
            <a:endParaRPr lang="en-US" sz="1400" dirty="0"/>
          </a:p>
          <a:p>
            <a:r>
              <a:rPr lang="en-US" sz="1400" dirty="0"/>
              <a:t>Support inclusion of gender statistics in NSDS </a:t>
            </a:r>
            <a:r>
              <a:rPr lang="en-US" sz="1400" b="1" dirty="0">
                <a:solidFill>
                  <a:schemeClr val="tx2"/>
                </a:solidFill>
              </a:rPr>
              <a:t>  </a:t>
            </a:r>
            <a:r>
              <a:rPr lang="en-US" sz="1400" dirty="0"/>
              <a:t>(</a:t>
            </a:r>
            <a:r>
              <a:rPr lang="en-US" sz="1400" i="1" dirty="0"/>
              <a:t>Niger, Nigeria,…)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Strengthen partnership with RECs (WAEMU, ECCAS…) and with regional and international partners (UNECA, PARIS21, AfDB, UNODC,…)</a:t>
            </a:r>
          </a:p>
          <a:p>
            <a:r>
              <a:rPr lang="en-US" sz="1400" dirty="0" err="1"/>
              <a:t>Capacitiy</a:t>
            </a:r>
            <a:r>
              <a:rPr lang="en-US" sz="1400" dirty="0"/>
              <a:t> building on gender statistics for NSOs, COSs, and UN GTG.</a:t>
            </a:r>
            <a:endParaRPr lang="en-US" sz="1400" i="1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F31DD6F-C316-FEB1-CBB5-D438F6B96013}"/>
              </a:ext>
            </a:extLst>
          </p:cNvPr>
          <p:cNvSpPr txBox="1">
            <a:spLocks/>
          </p:cNvSpPr>
          <p:nvPr/>
        </p:nvSpPr>
        <p:spPr>
          <a:xfrm>
            <a:off x="7471330" y="1984513"/>
            <a:ext cx="4150398" cy="2569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kern="0" dirty="0">
                <a:solidFill>
                  <a:srgbClr val="009CDA"/>
                </a:solidFill>
              </a:rPr>
              <a:t>TUS in </a:t>
            </a:r>
            <a:r>
              <a:rPr lang="en-US" sz="1400" dirty="0"/>
              <a:t>Nigeria, Liberia and other countries upon requests, </a:t>
            </a:r>
          </a:p>
          <a:p>
            <a:endParaRPr lang="en-US" sz="900" dirty="0"/>
          </a:p>
          <a:p>
            <a:r>
              <a:rPr lang="fr-FR" sz="1400" b="1" dirty="0">
                <a:solidFill>
                  <a:schemeClr val="tx2"/>
                </a:solidFill>
              </a:rPr>
              <a:t>VAW </a:t>
            </a:r>
            <a:r>
              <a:rPr lang="fr-FR" sz="1400" b="1" dirty="0" err="1">
                <a:solidFill>
                  <a:schemeClr val="tx2"/>
                </a:solidFill>
              </a:rPr>
              <a:t>surveys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dirty="0"/>
              <a:t>in </a:t>
            </a:r>
            <a:r>
              <a:rPr lang="fr-FR" sz="1400" dirty="0" err="1"/>
              <a:t>Senegal</a:t>
            </a:r>
            <a:r>
              <a:rPr lang="fr-FR" sz="1400" dirty="0"/>
              <a:t>, </a:t>
            </a:r>
            <a:r>
              <a:rPr lang="en-US" sz="1400" dirty="0"/>
              <a:t>Sierra Leone (MICS), Cameroun (MICS)</a:t>
            </a:r>
          </a:p>
          <a:p>
            <a:r>
              <a:rPr lang="en-US" sz="1800" dirty="0"/>
              <a:t> </a:t>
            </a:r>
          </a:p>
          <a:p>
            <a:r>
              <a:rPr lang="fr-FR" sz="1400" b="1" dirty="0">
                <a:solidFill>
                  <a:schemeClr val="tx2"/>
                </a:solidFill>
              </a:rPr>
              <a:t>Rapid </a:t>
            </a:r>
            <a:r>
              <a:rPr lang="fr-FR" sz="1400" b="1" dirty="0" err="1">
                <a:solidFill>
                  <a:schemeClr val="tx2"/>
                </a:solidFill>
              </a:rPr>
              <a:t>Gender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b="1" dirty="0" err="1">
                <a:solidFill>
                  <a:schemeClr val="tx2"/>
                </a:solidFill>
              </a:rPr>
              <a:t>Assessments</a:t>
            </a:r>
            <a:r>
              <a:rPr lang="fr-FR" sz="1400" b="1" dirty="0">
                <a:solidFill>
                  <a:schemeClr val="tx2"/>
                </a:solidFill>
              </a:rPr>
              <a:t> </a:t>
            </a:r>
            <a:r>
              <a:rPr lang="fr-FR" sz="1400" dirty="0"/>
              <a:t>in </a:t>
            </a:r>
            <a:r>
              <a:rPr lang="fr-FR" sz="1400" dirty="0" err="1"/>
              <a:t>Humanitarian</a:t>
            </a:r>
            <a:r>
              <a:rPr lang="fr-FR" sz="1400" dirty="0"/>
              <a:t> settings </a:t>
            </a:r>
            <a:r>
              <a:rPr lang="en-US" sz="1400" dirty="0"/>
              <a:t>Niger, Mali</a:t>
            </a:r>
          </a:p>
          <a:p>
            <a:endParaRPr lang="en-US" sz="1400" dirty="0"/>
          </a:p>
          <a:p>
            <a:r>
              <a:rPr lang="en-US" sz="1400" b="1" dirty="0">
                <a:solidFill>
                  <a:schemeClr val="tx2"/>
                </a:solidFill>
              </a:rPr>
              <a:t>Support to censuses</a:t>
            </a:r>
            <a:r>
              <a:rPr lang="en-US" sz="1400" dirty="0"/>
              <a:t>, Gabon, Niger</a:t>
            </a:r>
          </a:p>
          <a:p>
            <a:endParaRPr lang="en-US" sz="1400" kern="0" dirty="0"/>
          </a:p>
          <a:p>
            <a:endParaRPr lang="en-DE" sz="1400" kern="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023B26-B3C9-4BB2-B1C7-FB5B17963FB6}"/>
              </a:ext>
            </a:extLst>
          </p:cNvPr>
          <p:cNvSpPr txBox="1"/>
          <p:nvPr/>
        </p:nvSpPr>
        <p:spPr>
          <a:xfrm>
            <a:off x="4030340" y="4821961"/>
            <a:ext cx="389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Improve the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communication, dissemination and use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of gender data through capacity building and development of communication toolkits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Teacher with solid fill">
            <a:extLst>
              <a:ext uri="{FF2B5EF4-FFF2-40B4-BE49-F238E27FC236}">
                <a16:creationId xmlns:a16="http://schemas.microsoft.com/office/drawing/2014/main" id="{350B02DB-44BD-4B33-904D-500CF0C9DE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476" y="3503065"/>
            <a:ext cx="562644" cy="56264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08C4891-0DDA-4313-B2E1-B348EC9179F9}"/>
              </a:ext>
            </a:extLst>
          </p:cNvPr>
          <p:cNvGrpSpPr>
            <a:grpSpLocks noChangeAspect="1"/>
          </p:cNvGrpSpPr>
          <p:nvPr/>
        </p:nvGrpSpPr>
        <p:grpSpPr>
          <a:xfrm>
            <a:off x="6726665" y="3118216"/>
            <a:ext cx="450000" cy="450000"/>
            <a:chOff x="6995912" y="4532765"/>
            <a:chExt cx="1696050" cy="146211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B89BD30-3905-44C2-B18A-20517F3D67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912" y="4532765"/>
              <a:ext cx="1696050" cy="1462112"/>
            </a:xfrm>
            <a:prstGeom prst="roundRect">
              <a:avLst/>
            </a:prstGeom>
            <a:solidFill>
              <a:srgbClr val="41B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8984">
                <a:defRPr/>
              </a:pPr>
              <a:endParaRPr lang="en-DE" sz="2183">
                <a:solidFill>
                  <a:srgbClr val="FEFFFF"/>
                </a:solidFill>
                <a:latin typeface="Calibri"/>
              </a:endParaRPr>
            </a:p>
          </p:txBody>
        </p:sp>
        <p:pic>
          <p:nvPicPr>
            <p:cNvPr id="46" name="Graphic 45" descr="Open hand with plant with solid fill">
              <a:extLst>
                <a:ext uri="{FF2B5EF4-FFF2-40B4-BE49-F238E27FC236}">
                  <a16:creationId xmlns:a16="http://schemas.microsoft.com/office/drawing/2014/main" id="{C18B7FF5-164F-46B1-AB63-18107126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179220" y="4607277"/>
              <a:ext cx="1210926" cy="1210926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A3A10C-942D-4649-81D5-653ECF6194D3}"/>
              </a:ext>
            </a:extLst>
          </p:cNvPr>
          <p:cNvGrpSpPr>
            <a:grpSpLocks noChangeAspect="1"/>
          </p:cNvGrpSpPr>
          <p:nvPr/>
        </p:nvGrpSpPr>
        <p:grpSpPr>
          <a:xfrm>
            <a:off x="6726665" y="2526600"/>
            <a:ext cx="450000" cy="450000"/>
            <a:chOff x="4674214" y="4532765"/>
            <a:chExt cx="1577542" cy="135995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71BFAE0-EF38-4743-BB53-2A0CE2A1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4214" y="4532765"/>
              <a:ext cx="1577542" cy="1359950"/>
            </a:xfrm>
            <a:prstGeom prst="roundRect">
              <a:avLst/>
            </a:prstGeom>
            <a:solidFill>
              <a:srgbClr val="FD6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8984">
                <a:defRPr/>
              </a:pPr>
              <a:endParaRPr lang="en-DE" sz="2183">
                <a:solidFill>
                  <a:srgbClr val="FEFFFF"/>
                </a:solidFill>
                <a:latin typeface="Calibri"/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37DAC80-8448-4D42-BACB-228A2E8D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12" b="96916" l="9761" r="89841">
                          <a14:foregroundMark x1="44622" y1="8076" x2="44622" y2="8076"/>
                          <a14:foregroundMark x1="41036" y1="92658" x2="41036" y2="92658"/>
                          <a14:foregroundMark x1="52590" y1="95154" x2="52590" y2="95154"/>
                          <a14:foregroundMark x1="40837" y1="95742" x2="40837" y2="95742"/>
                          <a14:foregroundMark x1="59363" y1="96329" x2="59363" y2="96329"/>
                          <a14:foregroundMark x1="52590" y1="96916" x2="52590" y2="96916"/>
                          <a14:foregroundMark x1="59562" y1="97063" x2="59562" y2="97063"/>
                          <a14:foregroundMark x1="47012" y1="4112" x2="47012" y2="41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2339" y="4601406"/>
              <a:ext cx="901292" cy="1222669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2C8615-10C8-4230-A674-65007CE40AE2}"/>
              </a:ext>
            </a:extLst>
          </p:cNvPr>
          <p:cNvGrpSpPr>
            <a:grpSpLocks noChangeAspect="1"/>
          </p:cNvGrpSpPr>
          <p:nvPr/>
        </p:nvGrpSpPr>
        <p:grpSpPr>
          <a:xfrm>
            <a:off x="6726665" y="1934984"/>
            <a:ext cx="450000" cy="450000"/>
            <a:chOff x="2315213" y="4532765"/>
            <a:chExt cx="1614846" cy="139211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B8809F65-DD34-4EE8-A09C-AF098B94D7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5213" y="4532765"/>
              <a:ext cx="1614846" cy="139211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8984">
                <a:defRPr/>
              </a:pPr>
              <a:endParaRPr lang="en-DE" sz="2183">
                <a:solidFill>
                  <a:srgbClr val="FEFFFF"/>
                </a:solidFill>
                <a:latin typeface="Calibri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F28CEB1-F3C6-4D12-B9B6-4A931332C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977" b="95736" l="8775" r="93377">
                          <a14:foregroundMark x1="55464" y1="6977" x2="55464" y2="6977"/>
                          <a14:foregroundMark x1="8940" y1="49031" x2="8940" y2="49031"/>
                          <a14:foregroundMark x1="51987" y1="93605" x2="51987" y2="93605"/>
                          <a14:foregroundMark x1="61093" y1="94380" x2="61093" y2="94380"/>
                          <a14:foregroundMark x1="52649" y1="95543" x2="52649" y2="95543"/>
                          <a14:foregroundMark x1="60762" y1="95930" x2="60762" y2="95930"/>
                          <a14:foregroundMark x1="81788" y1="78295" x2="81788" y2="78295"/>
                          <a14:foregroundMark x1="93377" y1="66473" x2="93377" y2="664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4823" y="4666848"/>
              <a:ext cx="1315627" cy="1123945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4815EE-08A4-4341-94FA-106DF8BD4690}"/>
              </a:ext>
            </a:extLst>
          </p:cNvPr>
          <p:cNvGrpSpPr>
            <a:grpSpLocks noChangeAspect="1"/>
          </p:cNvGrpSpPr>
          <p:nvPr/>
        </p:nvGrpSpPr>
        <p:grpSpPr>
          <a:xfrm>
            <a:off x="6726665" y="3709833"/>
            <a:ext cx="450000" cy="450000"/>
            <a:chOff x="9196620" y="4501806"/>
            <a:chExt cx="1686668" cy="145402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82FD18D-E332-434E-8ED1-888D674D79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6620" y="4501806"/>
              <a:ext cx="1686668" cy="1454024"/>
            </a:xfrm>
            <a:prstGeom prst="roundRect">
              <a:avLst/>
            </a:prstGeom>
            <a:solidFill>
              <a:srgbClr val="DE12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108984">
                <a:defRPr/>
              </a:pPr>
              <a:endParaRPr lang="en-DE" sz="2183">
                <a:solidFill>
                  <a:srgbClr val="FEFFFF"/>
                </a:solidFill>
                <a:latin typeface="Calibri"/>
              </a:endParaRPr>
            </a:p>
          </p:txBody>
        </p:sp>
        <p:pic>
          <p:nvPicPr>
            <p:cNvPr id="56" name="Graphic 55" descr="Group of women with solid fill">
              <a:extLst>
                <a:ext uri="{FF2B5EF4-FFF2-40B4-BE49-F238E27FC236}">
                  <a16:creationId xmlns:a16="http://schemas.microsoft.com/office/drawing/2014/main" id="{C09DAF9A-5E59-4F61-AF72-D72C11F53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370410" y="4559274"/>
              <a:ext cx="1339088" cy="1339088"/>
            </a:xfrm>
            <a:prstGeom prst="rect">
              <a:avLst/>
            </a:prstGeom>
          </p:spPr>
        </p:pic>
      </p:grpSp>
      <p:pic>
        <p:nvPicPr>
          <p:cNvPr id="57" name="Graphic 56" descr="Boardroom with solid fill">
            <a:extLst>
              <a:ext uri="{FF2B5EF4-FFF2-40B4-BE49-F238E27FC236}">
                <a16:creationId xmlns:a16="http://schemas.microsoft.com/office/drawing/2014/main" id="{B33934EE-C3FE-4B84-9D5F-65F62086FB7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85300" y="4837376"/>
            <a:ext cx="845040" cy="845040"/>
          </a:xfrm>
          <a:prstGeom prst="rect">
            <a:avLst/>
          </a:prstGeom>
        </p:spPr>
      </p:pic>
      <p:pic>
        <p:nvPicPr>
          <p:cNvPr id="59" name="Picture 5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C78743F-363A-41D5-A0A9-43920070B14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43" y="2033409"/>
            <a:ext cx="435241" cy="537958"/>
          </a:xfrm>
          <a:prstGeom prst="rect">
            <a:avLst/>
          </a:prstGeom>
        </p:spPr>
      </p:pic>
      <p:pic>
        <p:nvPicPr>
          <p:cNvPr id="60" name="Graphic 59" descr="List outline">
            <a:extLst>
              <a:ext uri="{FF2B5EF4-FFF2-40B4-BE49-F238E27FC236}">
                <a16:creationId xmlns:a16="http://schemas.microsoft.com/office/drawing/2014/main" id="{517A1D06-EF30-463D-801B-E7832F28B3A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4553" y="2842504"/>
            <a:ext cx="562644" cy="562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B9FD0-1009-0A83-C501-A8DBD720D4DC}"/>
              </a:ext>
            </a:extLst>
          </p:cNvPr>
          <p:cNvSpPr txBox="1"/>
          <p:nvPr/>
        </p:nvSpPr>
        <p:spPr>
          <a:xfrm>
            <a:off x="8316730" y="4732053"/>
            <a:ext cx="319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Develop producer-user dialogues for a better access and use of gender statistics 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6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9AD685-720A-474A-ADEC-0F01EB63D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5475"/>
          <a:stretch/>
        </p:blipFill>
        <p:spPr>
          <a:xfrm>
            <a:off x="10273817" y="1942212"/>
            <a:ext cx="3554897" cy="4926851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BBF2126B-7535-4ABF-9D4F-C94C99C6F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3272"/>
          <a:stretch/>
        </p:blipFill>
        <p:spPr>
          <a:xfrm>
            <a:off x="6693215" y="-18435"/>
            <a:ext cx="3580603" cy="4926851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6784D-B178-4D61-9297-F79C7A5C244F}"/>
              </a:ext>
            </a:extLst>
          </p:cNvPr>
          <p:cNvSpPr txBox="1"/>
          <p:nvPr/>
        </p:nvSpPr>
        <p:spPr>
          <a:xfrm>
            <a:off x="661484" y="1536329"/>
            <a:ext cx="556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r>
              <a:rPr lang="en-US" sz="1600" b="1">
                <a:solidFill>
                  <a:srgbClr val="6D6E70"/>
                </a:solidFill>
                <a:latin typeface="Montserrat" panose="00000500000000000000" pitchFamily="2" charset="0"/>
              </a:rPr>
              <a:t>In Kenya, strong collaboration with national partners resulted in new data and policy action on </a:t>
            </a:r>
            <a:r>
              <a:rPr lang="en-US" sz="1600" b="1">
                <a:solidFill>
                  <a:srgbClr val="002060"/>
                </a:solidFill>
                <a:latin typeface="Montserrat" panose="00000500000000000000" pitchFamily="2" charset="0"/>
              </a:rPr>
              <a:t>to transform its care sector</a:t>
            </a:r>
            <a:endParaRPr lang="en-DE" sz="1400" b="1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EC186-7023-48F5-A276-CE85C246EFB3}"/>
              </a:ext>
            </a:extLst>
          </p:cNvPr>
          <p:cNvSpPr txBox="1"/>
          <p:nvPr/>
        </p:nvSpPr>
        <p:spPr>
          <a:xfrm>
            <a:off x="362714" y="3789610"/>
            <a:ext cx="596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457200">
              <a:defRPr/>
            </a:pPr>
            <a:endParaRPr lang="en-GB" sz="1600" b="1" kern="0">
              <a:solidFill>
                <a:srgbClr val="6D6E7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91F47-614B-9F8B-088D-71F5E0521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5" y="6234070"/>
            <a:ext cx="1318414" cy="485182"/>
          </a:xfrm>
          <a:prstGeom prst="rect">
            <a:avLst/>
          </a:prstGeom>
        </p:spPr>
      </p:pic>
      <p:sp>
        <p:nvSpPr>
          <p:cNvPr id="4" name="Freeform 63">
            <a:extLst>
              <a:ext uri="{FF2B5EF4-FFF2-40B4-BE49-F238E27FC236}">
                <a16:creationId xmlns:a16="http://schemas.microsoft.com/office/drawing/2014/main" id="{1687264D-B28A-4AF6-11B0-5418A864D64C}"/>
              </a:ext>
            </a:extLst>
          </p:cNvPr>
          <p:cNvSpPr/>
          <p:nvPr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BFA664B0-1560-0E02-D684-2CF5B54C11FE}"/>
              </a:ext>
            </a:extLst>
          </p:cNvPr>
          <p:cNvSpPr/>
          <p:nvPr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5BDAAE-BC7C-CDC5-CEC5-3A7F5992E6DD}"/>
              </a:ext>
            </a:extLst>
          </p:cNvPr>
          <p:cNvSpPr/>
          <p:nvPr/>
        </p:nvSpPr>
        <p:spPr>
          <a:xfrm>
            <a:off x="514978" y="308343"/>
            <a:ext cx="5911300" cy="53463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DE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11F6-2710-2696-1B76-322071F6B07D}"/>
              </a:ext>
            </a:extLst>
          </p:cNvPr>
          <p:cNvSpPr txBox="1"/>
          <p:nvPr/>
        </p:nvSpPr>
        <p:spPr>
          <a:xfrm>
            <a:off x="686429" y="398687"/>
            <a:ext cx="551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r>
              <a:rPr lang="en-GB" sz="2000" b="1">
                <a:solidFill>
                  <a:srgbClr val="FEFFFF"/>
                </a:solidFill>
                <a:latin typeface="Montserrat" panose="00000500000000000000" pitchFamily="2" charset="0"/>
              </a:rPr>
              <a:t>DATA TO IMPACT – Kenya</a:t>
            </a:r>
            <a:endParaRPr lang="en-DE" sz="2000" b="1">
              <a:solidFill>
                <a:srgbClr val="FEFFFF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7E7928-3FFE-4929-1E1B-2F7B6EBF808C}"/>
              </a:ext>
            </a:extLst>
          </p:cNvPr>
          <p:cNvSpPr txBox="1"/>
          <p:nvPr/>
        </p:nvSpPr>
        <p:spPr>
          <a:xfrm>
            <a:off x="636540" y="2652149"/>
            <a:ext cx="5566768" cy="3996067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338" lvl="1" defTabSz="457200"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Fourth Medium Term Plan (2023-2027) recognizes </a:t>
            </a:r>
            <a:r>
              <a:rPr lang="en-GB" sz="1600" b="1" kern="0">
                <a:solidFill>
                  <a:srgbClr val="6D6E70"/>
                </a:solidFill>
                <a:latin typeface="Calibri"/>
              </a:rPr>
              <a:t>unpaid care and domestic work as a key priority</a:t>
            </a:r>
            <a:r>
              <a:rPr lang="en-GB" sz="1600" kern="0">
                <a:solidFill>
                  <a:srgbClr val="6D6E70"/>
                </a:solidFill>
                <a:latin typeface="Calibri"/>
              </a:rPr>
              <a:t>. </a:t>
            </a:r>
            <a:endParaRPr lang="en-GB" sz="1600" b="1" kern="0">
              <a:solidFill>
                <a:srgbClr val="6D6E70"/>
              </a:solidFill>
              <a:latin typeface="Calibri"/>
            </a:endParaRPr>
          </a:p>
          <a:p>
            <a:pPr marL="668338" lvl="1" defTabSz="457200">
              <a:spcAft>
                <a:spcPts val="900"/>
              </a:spcAft>
              <a:defRPr/>
            </a:pPr>
            <a:endParaRPr lang="en-GB" sz="1600" kern="0">
              <a:solidFill>
                <a:srgbClr val="6D6E70"/>
              </a:solidFill>
              <a:latin typeface="Calibri"/>
            </a:endParaRPr>
          </a:p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UN Women supported first ever national time use survey in 2021 </a:t>
            </a:r>
          </a:p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The State Department for Gender commissioned a National Care Needs Assessment to map out the benefits of investing in care services</a:t>
            </a:r>
          </a:p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Inform the </a:t>
            </a:r>
            <a:r>
              <a:rPr lang="en-GB" sz="1600" b="1" kern="0">
                <a:solidFill>
                  <a:srgbClr val="6D6E70"/>
                </a:solidFill>
                <a:latin typeface="Calibri"/>
              </a:rPr>
              <a:t>development of a National Care Policy Roadmap</a:t>
            </a:r>
            <a:r>
              <a:rPr lang="en-GB" sz="1600" kern="0">
                <a:solidFill>
                  <a:srgbClr val="6D6E70"/>
                </a:solidFill>
                <a:latin typeface="Calibri"/>
              </a:rPr>
              <a:t> which is expected to be designed and adopted this year. </a:t>
            </a:r>
          </a:p>
          <a:p>
            <a:pPr marL="668338" lvl="1" defTabSz="457200">
              <a:spcAft>
                <a:spcPts val="900"/>
              </a:spcAft>
              <a:defRPr/>
            </a:pPr>
            <a:endParaRPr lang="en-GB" sz="1600" b="1" kern="0">
              <a:solidFill>
                <a:srgbClr val="6D6E70"/>
              </a:solidFill>
              <a:latin typeface="Calibri"/>
            </a:endParaRPr>
          </a:p>
          <a:p>
            <a:pPr marL="668338" lvl="1" defTabSz="457200">
              <a:spcAft>
                <a:spcPts val="900"/>
              </a:spcAft>
              <a:defRPr/>
            </a:pPr>
            <a:endParaRPr lang="en-GB" sz="1600" b="1" kern="0">
              <a:solidFill>
                <a:srgbClr val="FFA51E"/>
              </a:solidFill>
              <a:latin typeface="Calibri"/>
            </a:endParaRPr>
          </a:p>
        </p:txBody>
      </p:sp>
      <p:pic>
        <p:nvPicPr>
          <p:cNvPr id="26" name="Graphic 25" descr="Circle with left arrow outline">
            <a:extLst>
              <a:ext uri="{FF2B5EF4-FFF2-40B4-BE49-F238E27FC236}">
                <a16:creationId xmlns:a16="http://schemas.microsoft.com/office/drawing/2014/main" id="{F9B2E435-58F5-7853-AF40-63A4BFDBE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399" y="2773910"/>
            <a:ext cx="457200" cy="457200"/>
          </a:xfrm>
          <a:prstGeom prst="rect">
            <a:avLst/>
          </a:prstGeom>
        </p:spPr>
      </p:pic>
      <p:pic>
        <p:nvPicPr>
          <p:cNvPr id="27" name="Graphic 26" descr="Circle with left arrow outline">
            <a:extLst>
              <a:ext uri="{FF2B5EF4-FFF2-40B4-BE49-F238E27FC236}">
                <a16:creationId xmlns:a16="http://schemas.microsoft.com/office/drawing/2014/main" id="{B701EF95-5D0B-E0BD-EEF3-0E5234D6C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08" y="3533748"/>
            <a:ext cx="457200" cy="457200"/>
          </a:xfrm>
          <a:prstGeom prst="rect">
            <a:avLst/>
          </a:prstGeom>
        </p:spPr>
      </p:pic>
      <p:pic>
        <p:nvPicPr>
          <p:cNvPr id="28" name="Graphic 27" descr="Circle with left arrow outline">
            <a:extLst>
              <a:ext uri="{FF2B5EF4-FFF2-40B4-BE49-F238E27FC236}">
                <a16:creationId xmlns:a16="http://schemas.microsoft.com/office/drawing/2014/main" id="{8BD725FA-8DC9-5C75-C4A6-4A130BF25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08" y="4272560"/>
            <a:ext cx="457200" cy="457200"/>
          </a:xfrm>
          <a:prstGeom prst="rect">
            <a:avLst/>
          </a:prstGeom>
        </p:spPr>
      </p:pic>
      <p:pic>
        <p:nvPicPr>
          <p:cNvPr id="18" name="Graphic 17" descr="Circle with left arrow outline">
            <a:extLst>
              <a:ext uri="{FF2B5EF4-FFF2-40B4-BE49-F238E27FC236}">
                <a16:creationId xmlns:a16="http://schemas.microsoft.com/office/drawing/2014/main" id="{53715FED-1BA1-4140-92DA-02CEE9AF8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408" y="51361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118832-9B74-46CE-937D-2B2A94ECE6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681" b="9325"/>
          <a:stretch/>
        </p:blipFill>
        <p:spPr>
          <a:xfrm>
            <a:off x="168268" y="977060"/>
            <a:ext cx="6292600" cy="909820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D4B83F-D35B-4DA5-A0E7-F88602EC4D8E}"/>
              </a:ext>
            </a:extLst>
          </p:cNvPr>
          <p:cNvSpPr/>
          <p:nvPr/>
        </p:nvSpPr>
        <p:spPr>
          <a:xfrm>
            <a:off x="275659" y="3621291"/>
            <a:ext cx="6315678" cy="2618756"/>
          </a:xfrm>
          <a:prstGeom prst="roundRect">
            <a:avLst>
              <a:gd name="adj" fmla="val 3103"/>
            </a:avLst>
          </a:prstGeom>
          <a:solidFill>
            <a:srgbClr val="FAD5B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DE" sz="18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9838A1-6B17-2371-9DDF-8B18F5C00A64}"/>
              </a:ext>
            </a:extLst>
          </p:cNvPr>
          <p:cNvSpPr txBox="1"/>
          <p:nvPr/>
        </p:nvSpPr>
        <p:spPr>
          <a:xfrm>
            <a:off x="640686" y="2342553"/>
            <a:ext cx="3029621" cy="95677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Of women had experienced physical and/or sexual violence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B9E6BA-0BE7-4501-DBFE-4E02B55174AB}"/>
              </a:ext>
            </a:extLst>
          </p:cNvPr>
          <p:cNvSpPr txBox="1"/>
          <p:nvPr/>
        </p:nvSpPr>
        <p:spPr>
          <a:xfrm>
            <a:off x="3853391" y="2330145"/>
            <a:ext cx="2738980" cy="95677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Of women experienced violence in the workplace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91DBAB-66E2-8CCD-F402-DC4D73D95E23}"/>
              </a:ext>
            </a:extLst>
          </p:cNvPr>
          <p:cNvSpPr/>
          <p:nvPr/>
        </p:nvSpPr>
        <p:spPr>
          <a:xfrm>
            <a:off x="537064" y="308342"/>
            <a:ext cx="5867128" cy="561242"/>
          </a:xfrm>
          <a:prstGeom prst="roundRect">
            <a:avLst>
              <a:gd name="adj" fmla="val 50000"/>
            </a:avLst>
          </a:prstGeom>
          <a:solidFill>
            <a:srgbClr val="FF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E2A6BA-7733-1C1F-5123-7F85EF4273A6}"/>
              </a:ext>
            </a:extLst>
          </p:cNvPr>
          <p:cNvSpPr txBox="1"/>
          <p:nvPr/>
        </p:nvSpPr>
        <p:spPr>
          <a:xfrm>
            <a:off x="584807" y="393611"/>
            <a:ext cx="59113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n-GB" sz="2000" b="1">
                <a:solidFill>
                  <a:srgbClr val="FEFFFF"/>
                </a:solidFill>
                <a:latin typeface="Montserrat"/>
              </a:rPr>
              <a:t>DATA TO IMPACT – Uganda  </a:t>
            </a:r>
            <a:endParaRPr lang="en-DE" sz="2000" b="1">
              <a:solidFill>
                <a:srgbClr val="FEFFFF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F6816-8CC1-4B8B-A163-56E5AE7812CC}"/>
              </a:ext>
            </a:extLst>
          </p:cNvPr>
          <p:cNvSpPr txBox="1"/>
          <p:nvPr/>
        </p:nvSpPr>
        <p:spPr>
          <a:xfrm>
            <a:off x="281678" y="5069008"/>
            <a:ext cx="6078010" cy="95677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338" lvl="1" defTabSz="457200">
              <a:spcAft>
                <a:spcPts val="900"/>
              </a:spcAft>
              <a:defRPr/>
            </a:pPr>
            <a:r>
              <a:rPr lang="en-GB" sz="1600" kern="0">
                <a:solidFill>
                  <a:srgbClr val="6D6E70"/>
                </a:solidFill>
                <a:latin typeface="Calibri"/>
              </a:rPr>
              <a:t>Data used to inform the Government’s </a:t>
            </a:r>
            <a:r>
              <a:rPr lang="en-GB" sz="1600" b="1" kern="0">
                <a:solidFill>
                  <a:srgbClr val="6D6E70"/>
                </a:solidFill>
                <a:latin typeface="Calibri"/>
              </a:rPr>
              <a:t>updated Sexual Offense Bill </a:t>
            </a:r>
            <a:r>
              <a:rPr lang="en-GB" sz="1600" kern="0">
                <a:solidFill>
                  <a:srgbClr val="6D6E70"/>
                </a:solidFill>
                <a:latin typeface="Calibri"/>
              </a:rPr>
              <a:t>(2021) and update of </a:t>
            </a:r>
            <a:r>
              <a:rPr lang="en-GB" sz="1600" b="1" kern="0">
                <a:solidFill>
                  <a:srgbClr val="6D6E70"/>
                </a:solidFill>
                <a:latin typeface="Calibri"/>
              </a:rPr>
              <a:t>Employment Amendment Bill </a:t>
            </a:r>
            <a:r>
              <a:rPr lang="en-GB" sz="1600" kern="0">
                <a:solidFill>
                  <a:srgbClr val="6D6E70"/>
                </a:solidFill>
                <a:latin typeface="Calibri"/>
              </a:rPr>
              <a:t>reintroduced to Parliament in 2022</a:t>
            </a:r>
            <a:endParaRPr lang="en-GB" sz="1600" b="1" kern="0">
              <a:solidFill>
                <a:srgbClr val="6D6E70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B5F6B5-4FEA-D437-F582-D413AC274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5" y="6234070"/>
            <a:ext cx="1318414" cy="485182"/>
          </a:xfrm>
          <a:prstGeom prst="rect">
            <a:avLst/>
          </a:prstGeom>
        </p:spPr>
      </p:pic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3E848BF0-629B-4AED-8C1E-A0B327EA93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05291" y="1"/>
            <a:ext cx="3556140" cy="3848238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</p:spPr>
      </p:pic>
      <p:sp>
        <p:nvSpPr>
          <p:cNvPr id="26" name="Freeform 63">
            <a:extLst>
              <a:ext uri="{FF2B5EF4-FFF2-40B4-BE49-F238E27FC236}">
                <a16:creationId xmlns:a16="http://schemas.microsoft.com/office/drawing/2014/main" id="{67C720B1-1ADB-8457-F7CC-BE252C44019F}"/>
              </a:ext>
            </a:extLst>
          </p:cNvPr>
          <p:cNvSpPr/>
          <p:nvPr/>
        </p:nvSpPr>
        <p:spPr>
          <a:xfrm>
            <a:off x="6706535" y="49665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B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6DA5D057-9478-D253-545B-2278BECEE727}"/>
              </a:ext>
            </a:extLst>
          </p:cNvPr>
          <p:cNvSpPr/>
          <p:nvPr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E67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pic>
        <p:nvPicPr>
          <p:cNvPr id="33" name="Graphic 32" descr="Circle with left arrow outline">
            <a:extLst>
              <a:ext uri="{FF2B5EF4-FFF2-40B4-BE49-F238E27FC236}">
                <a16:creationId xmlns:a16="http://schemas.microsoft.com/office/drawing/2014/main" id="{3303C6BF-CCCD-70AF-6680-2D31F0689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975" y="5318793"/>
            <a:ext cx="457200" cy="457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762A27-0485-B38C-3E70-88D7803AB098}"/>
              </a:ext>
            </a:extLst>
          </p:cNvPr>
          <p:cNvSpPr txBox="1"/>
          <p:nvPr/>
        </p:nvSpPr>
        <p:spPr>
          <a:xfrm>
            <a:off x="737318" y="1936054"/>
            <a:ext cx="5625383" cy="464331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457200">
              <a:spcAft>
                <a:spcPts val="900"/>
              </a:spcAft>
              <a:defRPr/>
            </a:pPr>
            <a:r>
              <a:rPr lang="en-GB" sz="1600" i="1" kern="0">
                <a:solidFill>
                  <a:srgbClr val="FD6824"/>
                </a:solidFill>
                <a:latin typeface="Calibri"/>
              </a:rPr>
              <a:t>Data revealed alarming rates of violence against women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21A6CA-0379-1E92-6959-3AAF826E417A}"/>
              </a:ext>
            </a:extLst>
          </p:cNvPr>
          <p:cNvGrpSpPr>
            <a:grpSpLocks noChangeAspect="1"/>
          </p:cNvGrpSpPr>
          <p:nvPr/>
        </p:nvGrpSpPr>
        <p:grpSpPr>
          <a:xfrm>
            <a:off x="442231" y="2425572"/>
            <a:ext cx="819001" cy="819001"/>
            <a:chOff x="922142" y="3891709"/>
            <a:chExt cx="917844" cy="91784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039046-8ED8-E6E8-2A40-F082139B7589}"/>
                </a:ext>
              </a:extLst>
            </p:cNvPr>
            <p:cNvGrpSpPr/>
            <p:nvPr/>
          </p:nvGrpSpPr>
          <p:grpSpPr>
            <a:xfrm>
              <a:off x="922142" y="3891709"/>
              <a:ext cx="917844" cy="917844"/>
              <a:chOff x="922142" y="3891709"/>
              <a:chExt cx="917844" cy="917844"/>
            </a:xfrm>
          </p:grpSpPr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9A239783-5E9D-B288-75A6-9A09B649CE2F}"/>
                  </a:ext>
                </a:extLst>
              </p:cNvPr>
              <p:cNvSpPr/>
              <p:nvPr/>
            </p:nvSpPr>
            <p:spPr>
              <a:xfrm>
                <a:off x="922142" y="3891709"/>
                <a:ext cx="917844" cy="917844"/>
              </a:xfrm>
              <a:prstGeom prst="donut">
                <a:avLst>
                  <a:gd name="adj" fmla="val 24441"/>
                </a:avLst>
              </a:prstGeom>
              <a:solidFill>
                <a:srgbClr val="FFA5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009CDB"/>
                  </a:solidFill>
                  <a:latin typeface="Calibri"/>
                </a:endParaRPr>
              </a:p>
            </p:txBody>
          </p:sp>
          <p:sp>
            <p:nvSpPr>
              <p:cNvPr id="18" name="Partial Circle 17">
                <a:extLst>
                  <a:ext uri="{FF2B5EF4-FFF2-40B4-BE49-F238E27FC236}">
                    <a16:creationId xmlns:a16="http://schemas.microsoft.com/office/drawing/2014/main" id="{85EBC1C5-9982-C49E-5A8B-7F7C4BBCB81A}"/>
                  </a:ext>
                </a:extLst>
              </p:cNvPr>
              <p:cNvSpPr/>
              <p:nvPr/>
            </p:nvSpPr>
            <p:spPr>
              <a:xfrm>
                <a:off x="922142" y="3891709"/>
                <a:ext cx="917844" cy="917844"/>
              </a:xfrm>
              <a:prstGeom prst="pie">
                <a:avLst>
                  <a:gd name="adj1" fmla="val 14779850"/>
                  <a:gd name="adj2" fmla="val 16200000"/>
                </a:avLst>
              </a:prstGeom>
              <a:solidFill>
                <a:srgbClr val="FFDB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009CDB"/>
                  </a:solidFill>
                  <a:latin typeface="Calibri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B97FB5B-F27E-161E-740F-83A779061F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6360" y="4045927"/>
                <a:ext cx="609408" cy="609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FEFFFF"/>
                  </a:solidFill>
                  <a:latin typeface="Calibri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8F9CA7-3EF3-1C8A-7D9E-83D42FA17F87}"/>
                </a:ext>
              </a:extLst>
            </p:cNvPr>
            <p:cNvSpPr txBox="1"/>
            <p:nvPr/>
          </p:nvSpPr>
          <p:spPr>
            <a:xfrm>
              <a:off x="1075439" y="4103077"/>
              <a:ext cx="611250" cy="520370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>
              <a:defPPr>
                <a:defRPr lang="it-IT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57200">
                <a:spcAft>
                  <a:spcPts val="900"/>
                </a:spcAft>
                <a:defRPr/>
              </a:pPr>
              <a:r>
                <a:rPr lang="en-GB" sz="1600" b="1" kern="0">
                  <a:solidFill>
                    <a:srgbClr val="FFA51E"/>
                  </a:solidFill>
                  <a:latin typeface="Calibri"/>
                </a:rPr>
                <a:t>95%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83EF61-CD55-9FB1-5A7B-1AB47ECF95DC}"/>
              </a:ext>
            </a:extLst>
          </p:cNvPr>
          <p:cNvGrpSpPr>
            <a:grpSpLocks noChangeAspect="1"/>
          </p:cNvGrpSpPr>
          <p:nvPr/>
        </p:nvGrpSpPr>
        <p:grpSpPr>
          <a:xfrm>
            <a:off x="3697545" y="2437047"/>
            <a:ext cx="819001" cy="819001"/>
            <a:chOff x="922142" y="3891709"/>
            <a:chExt cx="917844" cy="91784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934FE1-2C18-D980-3DB4-689A437B2E92}"/>
                </a:ext>
              </a:extLst>
            </p:cNvPr>
            <p:cNvGrpSpPr/>
            <p:nvPr/>
          </p:nvGrpSpPr>
          <p:grpSpPr>
            <a:xfrm>
              <a:off x="922142" y="3891709"/>
              <a:ext cx="917844" cy="917844"/>
              <a:chOff x="922142" y="3891709"/>
              <a:chExt cx="917844" cy="917844"/>
            </a:xfrm>
          </p:grpSpPr>
          <p:sp>
            <p:nvSpPr>
              <p:cNvPr id="35" name="Circle: Hollow 34">
                <a:extLst>
                  <a:ext uri="{FF2B5EF4-FFF2-40B4-BE49-F238E27FC236}">
                    <a16:creationId xmlns:a16="http://schemas.microsoft.com/office/drawing/2014/main" id="{F0732CFA-135E-BEBC-1718-B0DF96E717E5}"/>
                  </a:ext>
                </a:extLst>
              </p:cNvPr>
              <p:cNvSpPr/>
              <p:nvPr/>
            </p:nvSpPr>
            <p:spPr>
              <a:xfrm>
                <a:off x="922142" y="3891709"/>
                <a:ext cx="917844" cy="917844"/>
              </a:xfrm>
              <a:prstGeom prst="donut">
                <a:avLst/>
              </a:prstGeom>
              <a:solidFill>
                <a:srgbClr val="FFA5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009CDB"/>
                  </a:solidFill>
                  <a:latin typeface="Calibri"/>
                </a:endParaRPr>
              </a:p>
            </p:txBody>
          </p:sp>
          <p:sp>
            <p:nvSpPr>
              <p:cNvPr id="36" name="Partial Circle 35">
                <a:extLst>
                  <a:ext uri="{FF2B5EF4-FFF2-40B4-BE49-F238E27FC236}">
                    <a16:creationId xmlns:a16="http://schemas.microsoft.com/office/drawing/2014/main" id="{23F178B9-A5E5-C82E-73BA-1BFE4DE09F5B}"/>
                  </a:ext>
                </a:extLst>
              </p:cNvPr>
              <p:cNvSpPr/>
              <p:nvPr/>
            </p:nvSpPr>
            <p:spPr>
              <a:xfrm>
                <a:off x="922142" y="3891709"/>
                <a:ext cx="917844" cy="917844"/>
              </a:xfrm>
              <a:prstGeom prst="pie">
                <a:avLst>
                  <a:gd name="adj1" fmla="val 13433518"/>
                  <a:gd name="adj2" fmla="val 16200000"/>
                </a:avLst>
              </a:prstGeom>
              <a:solidFill>
                <a:srgbClr val="FFDB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009CDB"/>
                  </a:solidFill>
                  <a:latin typeface="Calibri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12AE297-9792-4A0D-DF89-01DB5619DD5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6360" y="4045927"/>
                <a:ext cx="609408" cy="6094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3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76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20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64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4008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5200" algn="l" defTabSz="1828800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>
                  <a:defRPr/>
                </a:pPr>
                <a:endParaRPr lang="en-DE" sz="1800">
                  <a:solidFill>
                    <a:srgbClr val="FEFFFF"/>
                  </a:solidFill>
                  <a:latin typeface="Calibri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943B7-2886-402B-447A-EF8D79BB70D8}"/>
                </a:ext>
              </a:extLst>
            </p:cNvPr>
            <p:cNvSpPr txBox="1"/>
            <p:nvPr/>
          </p:nvSpPr>
          <p:spPr>
            <a:xfrm>
              <a:off x="1075439" y="4103077"/>
              <a:ext cx="611250" cy="520370"/>
            </a:xfrm>
            <a:prstGeom prst="rect">
              <a:avLst/>
            </a:prstGeom>
            <a:noFill/>
          </p:spPr>
          <p:txBody>
            <a:bodyPr wrap="square" tIns="108000" bIns="108000" rtlCol="0">
              <a:spAutoFit/>
            </a:bodyPr>
            <a:lstStyle>
              <a:defPPr>
                <a:defRPr lang="it-IT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algn="ctr" defTabSz="457200">
                <a:spcAft>
                  <a:spcPts val="900"/>
                </a:spcAft>
                <a:defRPr/>
              </a:pPr>
              <a:r>
                <a:rPr lang="en-GB" sz="1600" b="1" kern="0">
                  <a:solidFill>
                    <a:srgbClr val="FFA51E"/>
                  </a:solidFill>
                  <a:latin typeface="Calibri"/>
                </a:rPr>
                <a:t>86%</a:t>
              </a:r>
            </a:p>
          </p:txBody>
        </p:sp>
      </p:grpSp>
      <p:pic>
        <p:nvPicPr>
          <p:cNvPr id="29" name="Picture Placeholder 6">
            <a:extLst>
              <a:ext uri="{FF2B5EF4-FFF2-40B4-BE49-F238E27FC236}">
                <a16:creationId xmlns:a16="http://schemas.microsoft.com/office/drawing/2014/main" id="{BE2B7542-A5D6-411D-870A-315276FD27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435" r="21435"/>
          <a:stretch/>
        </p:blipFill>
        <p:spPr>
          <a:xfrm>
            <a:off x="6693213" y="-37855"/>
            <a:ext cx="3580603" cy="4926851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</p:spPr>
      </p:pic>
      <p:pic>
        <p:nvPicPr>
          <p:cNvPr id="34" name="Picture Placeholder 8">
            <a:extLst>
              <a:ext uri="{FF2B5EF4-FFF2-40B4-BE49-F238E27FC236}">
                <a16:creationId xmlns:a16="http://schemas.microsoft.com/office/drawing/2014/main" id="{ED3BD20C-0BD0-46B0-A346-1AA1BE83F2B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6099" r="26099"/>
          <a:stretch/>
        </p:blipFill>
        <p:spPr>
          <a:xfrm>
            <a:off x="10273817" y="1942212"/>
            <a:ext cx="3554897" cy="4926851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F27828C-3A97-425B-B35B-3474591D3748}"/>
              </a:ext>
            </a:extLst>
          </p:cNvPr>
          <p:cNvSpPr txBox="1"/>
          <p:nvPr/>
        </p:nvSpPr>
        <p:spPr>
          <a:xfrm>
            <a:off x="7120685" y="5686868"/>
            <a:ext cx="2738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>
              <a:spcAft>
                <a:spcPts val="600"/>
              </a:spcAft>
            </a:pPr>
            <a:r>
              <a:rPr lang="en-US" sz="1800" b="1">
                <a:solidFill>
                  <a:srgbClr val="C00000"/>
                </a:solidFill>
                <a:latin typeface="Calibri"/>
              </a:rPr>
              <a:t>Together we can scale up data-driven impact for all women and girls!</a:t>
            </a:r>
            <a:endParaRPr lang="en-DE" sz="18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B0D90-3FC5-4ACB-A31C-C9B6BC091286}"/>
              </a:ext>
            </a:extLst>
          </p:cNvPr>
          <p:cNvSpPr txBox="1"/>
          <p:nvPr/>
        </p:nvSpPr>
        <p:spPr>
          <a:xfrm>
            <a:off x="625362" y="3770803"/>
            <a:ext cx="551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457200">
              <a:defRPr/>
            </a:pPr>
            <a:r>
              <a:rPr lang="en-GB" sz="1600" b="1" kern="0">
                <a:solidFill>
                  <a:srgbClr val="FD6824"/>
                </a:solidFill>
                <a:latin typeface="Montserrat" panose="00000500000000000000" pitchFamily="2" charset="0"/>
              </a:rPr>
              <a:t>Data fuelled wide ranging policy changes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EF2DF3-0A4F-4BF9-8770-95B9512FAFD4}"/>
              </a:ext>
            </a:extLst>
          </p:cNvPr>
          <p:cNvSpPr txBox="1"/>
          <p:nvPr/>
        </p:nvSpPr>
        <p:spPr>
          <a:xfrm>
            <a:off x="327641" y="4110800"/>
            <a:ext cx="6078010" cy="956773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8338" lvl="1" defTabSz="457200">
              <a:spcAft>
                <a:spcPts val="900"/>
              </a:spcAft>
              <a:defRPr/>
            </a:pPr>
            <a:r>
              <a:rPr lang="en-US" sz="1600">
                <a:solidFill>
                  <a:srgbClr val="6D6E70"/>
                </a:solidFill>
                <a:latin typeface="Calibri"/>
              </a:rPr>
              <a:t>Resulted in </a:t>
            </a:r>
            <a:r>
              <a:rPr lang="en-US" sz="1600" b="1">
                <a:solidFill>
                  <a:srgbClr val="6D6E70"/>
                </a:solidFill>
                <a:latin typeface="Calibri"/>
              </a:rPr>
              <a:t>call for Zero tolerance of GBV </a:t>
            </a:r>
            <a:r>
              <a:rPr lang="en-US" sz="1600">
                <a:solidFill>
                  <a:srgbClr val="6D6E70"/>
                </a:solidFill>
                <a:latin typeface="Calibri"/>
              </a:rPr>
              <a:t>and changes to require ministries, departments and agencies to </a:t>
            </a:r>
            <a:r>
              <a:rPr lang="en-US" sz="1600" b="1">
                <a:solidFill>
                  <a:srgbClr val="6D6E70"/>
                </a:solidFill>
                <a:latin typeface="Calibri"/>
              </a:rPr>
              <a:t>monitor their budget allocations for VAW prevention</a:t>
            </a:r>
            <a:endParaRPr lang="en-GB" sz="1600" b="1" kern="0">
              <a:solidFill>
                <a:srgbClr val="6D6E70"/>
              </a:solidFill>
              <a:latin typeface="Calibri"/>
            </a:endParaRPr>
          </a:p>
        </p:txBody>
      </p:sp>
      <p:pic>
        <p:nvPicPr>
          <p:cNvPr id="51" name="Graphic 50" descr="Circle with left arrow outline">
            <a:extLst>
              <a:ext uri="{FF2B5EF4-FFF2-40B4-BE49-F238E27FC236}">
                <a16:creationId xmlns:a16="http://schemas.microsoft.com/office/drawing/2014/main" id="{F50514F8-D6DC-4417-814A-AF4015A16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086" y="424404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8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D9AD685-720A-474A-ADEC-0F01EB63D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5" b="5475"/>
          <a:stretch/>
        </p:blipFill>
        <p:spPr>
          <a:xfrm>
            <a:off x="10273817" y="1942212"/>
            <a:ext cx="3554897" cy="4926851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</p:spPr>
      </p:pic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BBF2126B-7535-4ABF-9D4F-C94C99C6F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" b="3272"/>
          <a:stretch/>
        </p:blipFill>
        <p:spPr>
          <a:xfrm>
            <a:off x="6693215" y="-18435"/>
            <a:ext cx="3580603" cy="4926851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86784D-B178-4D61-9297-F79C7A5C244F}"/>
              </a:ext>
            </a:extLst>
          </p:cNvPr>
          <p:cNvSpPr txBox="1"/>
          <p:nvPr/>
        </p:nvSpPr>
        <p:spPr>
          <a:xfrm>
            <a:off x="747676" y="1085299"/>
            <a:ext cx="556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r>
              <a:rPr lang="en-US" sz="1600" b="1" dirty="0">
                <a:solidFill>
                  <a:srgbClr val="6D6E70"/>
                </a:solidFill>
                <a:latin typeface="Montserrat" panose="00000500000000000000" pitchFamily="2" charset="0"/>
              </a:rPr>
              <a:t>In Senegal, 54% of gender data for monitoring the SDGs is now available in Senegal, compared with 37% previously.</a:t>
            </a:r>
            <a:endParaRPr lang="en-DE" sz="14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5EC186-7023-48F5-A276-CE85C246EFB3}"/>
              </a:ext>
            </a:extLst>
          </p:cNvPr>
          <p:cNvSpPr txBox="1"/>
          <p:nvPr/>
        </p:nvSpPr>
        <p:spPr>
          <a:xfrm>
            <a:off x="362714" y="3789610"/>
            <a:ext cx="596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457200">
              <a:defRPr/>
            </a:pPr>
            <a:endParaRPr lang="en-GB" sz="1600" b="1" kern="0">
              <a:solidFill>
                <a:srgbClr val="6D6E7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91F47-614B-9F8B-088D-71F5E0521D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5" y="6234070"/>
            <a:ext cx="1318414" cy="485182"/>
          </a:xfrm>
          <a:prstGeom prst="rect">
            <a:avLst/>
          </a:prstGeom>
        </p:spPr>
      </p:pic>
      <p:sp>
        <p:nvSpPr>
          <p:cNvPr id="4" name="Freeform 63">
            <a:extLst>
              <a:ext uri="{FF2B5EF4-FFF2-40B4-BE49-F238E27FC236}">
                <a16:creationId xmlns:a16="http://schemas.microsoft.com/office/drawing/2014/main" id="{1687264D-B28A-4AF6-11B0-5418A864D64C}"/>
              </a:ext>
            </a:extLst>
          </p:cNvPr>
          <p:cNvSpPr/>
          <p:nvPr/>
        </p:nvSpPr>
        <p:spPr>
          <a:xfrm>
            <a:off x="6706535" y="491579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BFA664B0-1560-0E02-D684-2CF5B54C11FE}"/>
              </a:ext>
            </a:extLst>
          </p:cNvPr>
          <p:cNvSpPr/>
          <p:nvPr/>
        </p:nvSpPr>
        <p:spPr>
          <a:xfrm rot="10800000">
            <a:off x="10273818" y="0"/>
            <a:ext cx="3567283" cy="1945898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3" tIns="22862" rIns="45723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US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5BDAAE-BC7C-CDC5-CEC5-3A7F5992E6DD}"/>
              </a:ext>
            </a:extLst>
          </p:cNvPr>
          <p:cNvSpPr/>
          <p:nvPr/>
        </p:nvSpPr>
        <p:spPr>
          <a:xfrm>
            <a:off x="514978" y="308343"/>
            <a:ext cx="5911300" cy="53463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endParaRPr lang="en-DE" sz="1092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11F6-2710-2696-1B76-322071F6B07D}"/>
              </a:ext>
            </a:extLst>
          </p:cNvPr>
          <p:cNvSpPr txBox="1"/>
          <p:nvPr/>
        </p:nvSpPr>
        <p:spPr>
          <a:xfrm>
            <a:off x="686429" y="398687"/>
            <a:ext cx="551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54492"/>
            <a:r>
              <a:rPr lang="en-GB" sz="2000" b="1" dirty="0">
                <a:solidFill>
                  <a:srgbClr val="FEFFFF"/>
                </a:solidFill>
                <a:latin typeface="Montserrat" panose="00000500000000000000" pitchFamily="2" charset="0"/>
              </a:rPr>
              <a:t>DATA TO IMPACT – Senegal</a:t>
            </a:r>
            <a:endParaRPr lang="en-DE" sz="2000" b="1" dirty="0">
              <a:solidFill>
                <a:srgbClr val="FEFFFF"/>
              </a:solidFill>
              <a:latin typeface="Montserrat" panose="00000500000000000000" pitchFamily="2" charset="0"/>
            </a:endParaRPr>
          </a:p>
        </p:txBody>
      </p:sp>
      <p:pic>
        <p:nvPicPr>
          <p:cNvPr id="26" name="Graphic 25" descr="Circle with left arrow outline">
            <a:extLst>
              <a:ext uri="{FF2B5EF4-FFF2-40B4-BE49-F238E27FC236}">
                <a16:creationId xmlns:a16="http://schemas.microsoft.com/office/drawing/2014/main" id="{F9B2E435-58F5-7853-AF40-63A4BFDBE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4399" y="2773910"/>
            <a:ext cx="457200" cy="457200"/>
          </a:xfrm>
          <a:prstGeom prst="rect">
            <a:avLst/>
          </a:prstGeom>
        </p:spPr>
      </p:pic>
      <p:pic>
        <p:nvPicPr>
          <p:cNvPr id="27" name="Graphic 26" descr="Circle with left arrow outline">
            <a:extLst>
              <a:ext uri="{FF2B5EF4-FFF2-40B4-BE49-F238E27FC236}">
                <a16:creationId xmlns:a16="http://schemas.microsoft.com/office/drawing/2014/main" id="{B701EF95-5D0B-E0BD-EEF3-0E5234D6C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08" y="3533748"/>
            <a:ext cx="457200" cy="457200"/>
          </a:xfrm>
          <a:prstGeom prst="rect">
            <a:avLst/>
          </a:prstGeom>
        </p:spPr>
      </p:pic>
      <p:pic>
        <p:nvPicPr>
          <p:cNvPr id="28" name="Graphic 27" descr="Circle with left arrow outline">
            <a:extLst>
              <a:ext uri="{FF2B5EF4-FFF2-40B4-BE49-F238E27FC236}">
                <a16:creationId xmlns:a16="http://schemas.microsoft.com/office/drawing/2014/main" id="{8BD725FA-8DC9-5C75-C4A6-4A130BF254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08" y="4272560"/>
            <a:ext cx="457200" cy="457200"/>
          </a:xfrm>
          <a:prstGeom prst="rect">
            <a:avLst/>
          </a:prstGeom>
        </p:spPr>
      </p:pic>
      <p:pic>
        <p:nvPicPr>
          <p:cNvPr id="18" name="Graphic 17" descr="Circle with left arrow outline">
            <a:extLst>
              <a:ext uri="{FF2B5EF4-FFF2-40B4-BE49-F238E27FC236}">
                <a16:creationId xmlns:a16="http://schemas.microsoft.com/office/drawing/2014/main" id="{53715FED-1BA1-4140-92DA-02CEE9AF8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0408" y="5136160"/>
            <a:ext cx="457200" cy="4572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B637B4-7935-2537-095B-4D98133F1280}"/>
              </a:ext>
            </a:extLst>
          </p:cNvPr>
          <p:cNvSpPr/>
          <p:nvPr/>
        </p:nvSpPr>
        <p:spPr>
          <a:xfrm>
            <a:off x="250548" y="1942212"/>
            <a:ext cx="6600418" cy="4416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setting up a national coordination mechanism for the production and use of gender statistics has made them indispensable within the framework of the National Statistical System (NSS).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Support inclusion of gender statistics as one of the pillars of the NSDS (2019-2023) and in the next one (2024-2028)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Implement the first-ever TUS and household satellite account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Support ANSD in carrying out the population census, taking into account gender indicators, gender analysis and gender census volume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Present the data access platforms developed to the media, and discuss data use issues with sector ministries, civil society, parliament, students and researchers.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Institutionalize gender statistic producer-user dialogues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2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ownload World Bank Logo in SVG Vector or PNG File Format - Logo.wine">
            <a:extLst>
              <a:ext uri="{FF2B5EF4-FFF2-40B4-BE49-F238E27FC236}">
                <a16:creationId xmlns:a16="http://schemas.microsoft.com/office/drawing/2014/main" id="{8D6F651C-0C3C-4B61-9E28-55922B22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2" y="3247275"/>
            <a:ext cx="297397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esa expected to gain over US$ 17.5 bn through DFTA | Gain, Logistics,  Logistics industry">
            <a:extLst>
              <a:ext uri="{FF2B5EF4-FFF2-40B4-BE49-F238E27FC236}">
                <a16:creationId xmlns:a16="http://schemas.microsoft.com/office/drawing/2014/main" id="{A3F4D15B-E001-167A-663C-94E1324C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15" y="4667222"/>
            <a:ext cx="1953105" cy="10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EP Blue Logo | PAGE">
            <a:extLst>
              <a:ext uri="{FF2B5EF4-FFF2-40B4-BE49-F238E27FC236}">
                <a16:creationId xmlns:a16="http://schemas.microsoft.com/office/drawing/2014/main" id="{E87A73BA-9825-4B0A-8790-87A3ED21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34" y="2508096"/>
            <a:ext cx="1389867" cy="10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388A934-C5F4-4D59-A3E5-AF918B3E8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41" y="3689334"/>
            <a:ext cx="1915931" cy="8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Fresh New Look for PARIS21 | Paris 21">
            <a:extLst>
              <a:ext uri="{FF2B5EF4-FFF2-40B4-BE49-F238E27FC236}">
                <a16:creationId xmlns:a16="http://schemas.microsoft.com/office/drawing/2014/main" id="{070BB42C-4C91-4C7F-8CA5-1A5233D8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72" y="1752746"/>
            <a:ext cx="32385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nited Nations Office on Drugs and Crime - United Nations and the Rule of  Law">
            <a:extLst>
              <a:ext uri="{FF2B5EF4-FFF2-40B4-BE49-F238E27FC236}">
                <a16:creationId xmlns:a16="http://schemas.microsoft.com/office/drawing/2014/main" id="{A818964F-09D5-4F8D-A7C8-0020FAFB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64" y="854521"/>
            <a:ext cx="3810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World Health Organization Logo, PNG, Symbol, History, Meaning">
            <a:extLst>
              <a:ext uri="{FF2B5EF4-FFF2-40B4-BE49-F238E27FC236}">
                <a16:creationId xmlns:a16="http://schemas.microsoft.com/office/drawing/2014/main" id="{65E3F6BE-CD54-4568-AC80-4ACC3EFB0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28" y="2068766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UN-Habitat | Transformative Urban Mobility Initiative (TUMI)">
            <a:extLst>
              <a:ext uri="{FF2B5EF4-FFF2-40B4-BE49-F238E27FC236}">
                <a16:creationId xmlns:a16="http://schemas.microsoft.com/office/drawing/2014/main" id="{09F23014-128E-44BE-B3AB-E6FD11DF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85" y="4206425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SWGHS — Intersecretariat Working Group on Household Surveys">
            <a:extLst>
              <a:ext uri="{FF2B5EF4-FFF2-40B4-BE49-F238E27FC236}">
                <a16:creationId xmlns:a16="http://schemas.microsoft.com/office/drawing/2014/main" id="{A433758C-FC72-4F70-8112-EB93FC986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1" y="2972458"/>
            <a:ext cx="3812926" cy="7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ECFADFA-F405-4FD9-B1D8-AD4CB91B7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793" y="2508096"/>
            <a:ext cx="9429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-Economic-Commission-for-Africa-UNECA-LOGO - Intervention">
            <a:extLst>
              <a:ext uri="{FF2B5EF4-FFF2-40B4-BE49-F238E27FC236}">
                <a16:creationId xmlns:a16="http://schemas.microsoft.com/office/drawing/2014/main" id="{59D5399F-8291-409B-8B0E-955AB1D2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515" y="989894"/>
            <a:ext cx="1175288" cy="11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laborating with UNSD on SDG assessments | Paris 21">
            <a:extLst>
              <a:ext uri="{FF2B5EF4-FFF2-40B4-BE49-F238E27FC236}">
                <a16:creationId xmlns:a16="http://schemas.microsoft.com/office/drawing/2014/main" id="{A4987413-E371-40D8-B60F-10990BB0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30" y="529073"/>
            <a:ext cx="988718" cy="126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AfDB logo">
            <a:extLst>
              <a:ext uri="{FF2B5EF4-FFF2-40B4-BE49-F238E27FC236}">
                <a16:creationId xmlns:a16="http://schemas.microsoft.com/office/drawing/2014/main" id="{C2388A6F-8C24-4407-AC62-6E9A21D0BE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1" y="4697119"/>
            <a:ext cx="1841693" cy="47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70FDC4-C5D5-2D0E-4272-0137311471AE}"/>
              </a:ext>
            </a:extLst>
          </p:cNvPr>
          <p:cNvSpPr txBox="1"/>
          <p:nvPr/>
        </p:nvSpPr>
        <p:spPr>
          <a:xfrm>
            <a:off x="6785414" y="1457434"/>
            <a:ext cx="2276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</a:rPr>
              <a:t>NSOs</a:t>
            </a:r>
          </a:p>
        </p:txBody>
      </p:sp>
      <p:pic>
        <p:nvPicPr>
          <p:cNvPr id="1032" name="Picture 8" descr="UNICEF logo and symbol, meaning, history, PNG">
            <a:extLst>
              <a:ext uri="{FF2B5EF4-FFF2-40B4-BE49-F238E27FC236}">
                <a16:creationId xmlns:a16="http://schemas.microsoft.com/office/drawing/2014/main" id="{6D17D121-9865-4985-AB3A-6AC3A082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78" y="3500597"/>
            <a:ext cx="2046607" cy="115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B82A2B-493A-8103-8503-222B9AEFC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40" y="605624"/>
            <a:ext cx="1463142" cy="14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441B4-DFCF-88EC-0419-97592419D848}"/>
              </a:ext>
            </a:extLst>
          </p:cNvPr>
          <p:cNvSpPr txBox="1"/>
          <p:nvPr/>
        </p:nvSpPr>
        <p:spPr>
          <a:xfrm>
            <a:off x="8159424" y="3582099"/>
            <a:ext cx="1648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>
                <a:solidFill>
                  <a:schemeClr val="tx2">
                    <a:lumMod val="50000"/>
                  </a:schemeClr>
                </a:solidFill>
              </a:rPr>
              <a:t>CSOs</a:t>
            </a:r>
          </a:p>
        </p:txBody>
      </p:sp>
      <p:pic>
        <p:nvPicPr>
          <p:cNvPr id="1034" name="Picture 10" descr="International Labour Organization response - Global Education Coalition">
            <a:extLst>
              <a:ext uri="{FF2B5EF4-FFF2-40B4-BE49-F238E27FC236}">
                <a16:creationId xmlns:a16="http://schemas.microsoft.com/office/drawing/2014/main" id="{859208DE-D7C1-4516-8364-312D1C19F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18" y="5033173"/>
            <a:ext cx="2536805" cy="7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GAD Commemorates World Humanitarian Day - IGAD">
            <a:extLst>
              <a:ext uri="{FF2B5EF4-FFF2-40B4-BE49-F238E27FC236}">
                <a16:creationId xmlns:a16="http://schemas.microsoft.com/office/drawing/2014/main" id="{D15A8EDF-4F04-7A6B-2125-8A5CA0E0D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923" y="4653519"/>
            <a:ext cx="1281932" cy="13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3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87A9-0456-028E-FE66-22BBF5D8C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953" y="2590292"/>
            <a:ext cx="4327451" cy="507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300"/>
              <a:t>Thank you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47048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7374C966-04AF-ED26-EAB5-F2C9F17A4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87" y="389614"/>
            <a:ext cx="4345873" cy="61815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7A7E81-1DDC-1A7A-FFC8-E18175500069}"/>
              </a:ext>
            </a:extLst>
          </p:cNvPr>
          <p:cNvSpPr txBox="1"/>
          <p:nvPr/>
        </p:nvSpPr>
        <p:spPr>
          <a:xfrm>
            <a:off x="1062348" y="389614"/>
            <a:ext cx="674678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Lato Heavy"/>
                <a:ea typeface="+mj-ea"/>
                <a:cs typeface="+mj-cs"/>
              </a:rPr>
              <a:t>The APGS Programme Outcome</a:t>
            </a:r>
          </a:p>
          <a:p>
            <a:pPr algn="l"/>
            <a:endParaRPr lang="en-US" sz="2000" b="1">
              <a:solidFill>
                <a:schemeClr val="accent1">
                  <a:lumMod val="75000"/>
                </a:schemeClr>
              </a:solidFill>
              <a:latin typeface="Lato Heavy"/>
              <a:ea typeface="+mj-ea"/>
              <a:cs typeface="+mj-cs"/>
            </a:endParaRP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By 2026 Members States in the African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continent will have developed their national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capacities to collect, compile and disseminate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gender statistics in support of national, regional,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and international gender equality and women’s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empowerment targets and indicators.</a:t>
            </a:r>
          </a:p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Gotham-Light"/>
            </a:endParaRP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The expected outcome will be achieved by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implementing activities of the programme in the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following thematic areas: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(a) Regional partnership and coordination.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(b) Capacity building and research.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(c) Reporting, storage, and dissemination; and</a:t>
            </a:r>
          </a:p>
          <a:p>
            <a:pPr algn="l"/>
            <a:r>
              <a:rPr lang="en-US" sz="1800" b="0" i="0" u="none" strike="noStrike" baseline="0">
                <a:solidFill>
                  <a:srgbClr val="000000"/>
                </a:solidFill>
                <a:latin typeface="Gotham-Light"/>
              </a:rPr>
              <a:t>(d) Advocacy.</a:t>
            </a:r>
          </a:p>
          <a:p>
            <a:pPr algn="l"/>
            <a:endParaRPr lang="en-US" sz="1800" b="0" i="0" u="none" strike="noStrike" baseline="0">
              <a:solidFill>
                <a:srgbClr val="000000"/>
              </a:solidFill>
              <a:latin typeface="Gotham-Light"/>
            </a:endParaRPr>
          </a:p>
          <a:p>
            <a:pPr algn="l"/>
            <a:endParaRPr lang="en-US">
              <a:solidFill>
                <a:srgbClr val="000000"/>
              </a:solidFill>
              <a:latin typeface="Gotham-Light"/>
            </a:endParaRPr>
          </a:p>
          <a:p>
            <a:pPr algn="l"/>
            <a:r>
              <a:rPr lang="en-US" sz="1800" b="1" u="sng">
                <a:solidFill>
                  <a:srgbClr val="0000FF"/>
                </a:solidFill>
                <a:effectLst/>
                <a:latin typeface="Lucida Sans Unicode" panose="020B0602030504020204" pitchFamily="34" charset="0"/>
                <a:ea typeface="Times New Roman" panose="02020603050405020304" pitchFamily="18" charset="0"/>
                <a:hlinkClick r:id="rId3"/>
              </a:rPr>
              <a:t>Download the APGS III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F80F14-BFDF-02FB-1259-295DB42AD33F}"/>
              </a:ext>
            </a:extLst>
          </p:cNvPr>
          <p:cNvSpPr txBox="1"/>
          <p:nvPr/>
        </p:nvSpPr>
        <p:spPr>
          <a:xfrm>
            <a:off x="8592391" y="4601515"/>
            <a:ext cx="2900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Partner with NSOs and </a:t>
            </a:r>
            <a:r>
              <a:rPr lang="en-US" sz="1400" dirty="0" err="1">
                <a:solidFill>
                  <a:srgbClr val="6D6E70"/>
                </a:solidFill>
                <a:latin typeface="Arial"/>
                <a:cs typeface="Arial"/>
              </a:rPr>
              <a:t>MoWs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 to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improve access to gender and statistics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through new web portal and user-friendly products as well as develop communication plans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13601-7242-3A3A-1281-F02B6E1B1BB9}"/>
              </a:ext>
            </a:extLst>
          </p:cNvPr>
          <p:cNvSpPr txBox="1"/>
          <p:nvPr/>
        </p:nvSpPr>
        <p:spPr>
          <a:xfrm>
            <a:off x="8744791" y="4753915"/>
            <a:ext cx="2900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Partner with NSOs and </a:t>
            </a:r>
            <a:r>
              <a:rPr lang="en-US" sz="1400" dirty="0" err="1">
                <a:solidFill>
                  <a:srgbClr val="6D6E70"/>
                </a:solidFill>
                <a:latin typeface="Arial"/>
                <a:cs typeface="Arial"/>
              </a:rPr>
              <a:t>MoWs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 to </a:t>
            </a:r>
            <a:r>
              <a:rPr lang="en-US" sz="1400" b="1" dirty="0">
                <a:solidFill>
                  <a:schemeClr val="accent1"/>
                </a:solidFill>
                <a:latin typeface="Arial"/>
                <a:cs typeface="Arial"/>
              </a:rPr>
              <a:t>improve access to gender and statistics </a:t>
            </a:r>
            <a:r>
              <a:rPr lang="en-US" sz="1400" dirty="0">
                <a:solidFill>
                  <a:srgbClr val="6D6E70"/>
                </a:solidFill>
                <a:latin typeface="Arial"/>
                <a:cs typeface="Arial"/>
              </a:rPr>
              <a:t>through new web portal and user-friendly products as well as develop communication plans</a:t>
            </a:r>
            <a:endParaRPr lang="en-US" sz="14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4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B52F-A4F6-7860-24FF-FD1E1E48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74" y="428223"/>
            <a:ext cx="10694663" cy="1325563"/>
          </a:xfrm>
        </p:spPr>
        <p:txBody>
          <a:bodyPr>
            <a:normAutofit/>
          </a:bodyPr>
          <a:lstStyle/>
          <a:p>
            <a:pPr defTabSz="825500" hangingPunct="0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chemeClr val="accent5"/>
                </a:solidFill>
              </a:rPr>
              <a:t>UN WOMEN’S PROGRAMMATIC SOLUTIONS: 10 GENDER EQUALITY ACCELERATORS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6381D-C66B-B556-6D03-0026C3EEA0B7}"/>
              </a:ext>
            </a:extLst>
          </p:cNvPr>
          <p:cNvSpPr txBox="1"/>
          <p:nvPr/>
        </p:nvSpPr>
        <p:spPr>
          <a:xfrm>
            <a:off x="697393" y="1181876"/>
            <a:ext cx="11203460" cy="5221983"/>
          </a:xfrm>
          <a:prstGeom prst="rect">
            <a:avLst/>
          </a:prstGeom>
          <a:noFill/>
        </p:spPr>
        <p:txBody>
          <a:bodyPr wrap="square" lIns="365760" tIns="45720" rIns="365760" bIns="45720" anchor="ctr" anchorCtr="0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Women’s Equal Participation in Decision-Making &amp; Institutions (Women Lead)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Gender-Responsive Planning and Budgeting (Gender Budgets)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Transforming the Care Economy (Transform Care)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Decent Work and Entrepreneurship (Women and the World of Work)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Gender-Responsive Climate Action and Green/Blue Economies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Ending Violence Against Women and Girls (Together to Zero VAWG)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Women, Peace and Security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LEAP in Humanitarian Coordination &amp; Response</a:t>
            </a:r>
            <a:endParaRPr lang="en-US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Women's Resilience to Disasters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Making Every Woman and Girl Count (Women Count)</a:t>
            </a:r>
            <a:endParaRPr lang="en-US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8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55FA79-F940-4578-B371-CA4A83A28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UN Women’s strategy for change on gender data: Women Count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FEDA4F-D147-7490-1CC0-75B481CA4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2A4AB-41BF-FF04-E342-5D54A66AE44F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/>
              <a:t>MAKING EVERY WOMAN AND GIRL COUNT | June 2023</a:t>
            </a:r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0FDEC8-6631-4CCB-A6C4-34F4E2A6ED22}"/>
              </a:ext>
            </a:extLst>
          </p:cNvPr>
          <p:cNvGraphicFramePr/>
          <p:nvPr/>
        </p:nvGraphicFramePr>
        <p:xfrm>
          <a:off x="793289" y="1695105"/>
          <a:ext cx="4983198" cy="397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6CDEA9F-A947-4495-878D-6C9AE6E87B74}"/>
              </a:ext>
            </a:extLst>
          </p:cNvPr>
          <p:cNvGrpSpPr/>
          <p:nvPr/>
        </p:nvGrpSpPr>
        <p:grpSpPr>
          <a:xfrm>
            <a:off x="5896881" y="1648682"/>
            <a:ext cx="2842198" cy="1242549"/>
            <a:chOff x="19035" y="0"/>
            <a:chExt cx="5400040" cy="2485098"/>
          </a:xfrm>
          <a:solidFill>
            <a:srgbClr val="DE1267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2558918-A8DB-49E9-BADA-5A8BD50DE9E6}"/>
                </a:ext>
              </a:extLst>
            </p:cNvPr>
            <p:cNvSpPr/>
            <p:nvPr/>
          </p:nvSpPr>
          <p:spPr>
            <a:xfrm>
              <a:off x="19035" y="0"/>
              <a:ext cx="5400040" cy="2485098"/>
            </a:xfrm>
            <a:prstGeom prst="roundRect">
              <a:avLst/>
            </a:prstGeom>
            <a:grpFill/>
            <a:ln>
              <a:solidFill>
                <a:srgbClr val="DE1267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G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FA13371F-315A-4DBB-AFBA-27B07D15BCF4}"/>
                </a:ext>
              </a:extLst>
            </p:cNvPr>
            <p:cNvSpPr txBox="1"/>
            <p:nvPr/>
          </p:nvSpPr>
          <p:spPr>
            <a:xfrm>
              <a:off x="140347" y="92848"/>
              <a:ext cx="5155932" cy="22590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29528" rIns="59055" bIns="29528" numCol="1" spcCol="1270" anchor="ctr" anchorCtr="0">
              <a:noAutofit/>
            </a:bodyPr>
            <a:lstStyle/>
            <a:p>
              <a:pPr algn="ctr" defTabSz="688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Enabling policy environment </a:t>
              </a:r>
            </a:p>
            <a:p>
              <a:pPr algn="ctr" defTabSz="554492">
                <a:defRPr/>
              </a:pPr>
              <a:r>
                <a:rPr lang="en-IE" sz="130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Promoting a supportive policy environment to prioritize gender data and effective monitoring of the SDGs</a:t>
              </a:r>
              <a:endParaRPr lang="en-US" sz="1300">
                <a:solidFill>
                  <a:srgbClr val="FEFFFF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1F0F0C-2CC0-4667-A5C1-EADE78EB98AE}"/>
              </a:ext>
            </a:extLst>
          </p:cNvPr>
          <p:cNvGrpSpPr/>
          <p:nvPr/>
        </p:nvGrpSpPr>
        <p:grpSpPr>
          <a:xfrm>
            <a:off x="5896881" y="2959732"/>
            <a:ext cx="2777567" cy="1242549"/>
            <a:chOff x="0" y="2809954"/>
            <a:chExt cx="5400040" cy="248509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98248F6-7764-45E2-A435-4065791179DF}"/>
                </a:ext>
              </a:extLst>
            </p:cNvPr>
            <p:cNvSpPr/>
            <p:nvPr/>
          </p:nvSpPr>
          <p:spPr>
            <a:xfrm>
              <a:off x="0" y="2809954"/>
              <a:ext cx="5400040" cy="248509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G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5A153D44-AF9B-46AB-BD22-D78BBF354AAF}"/>
                </a:ext>
              </a:extLst>
            </p:cNvPr>
            <p:cNvSpPr txBox="1"/>
            <p:nvPr/>
          </p:nvSpPr>
          <p:spPr>
            <a:xfrm>
              <a:off x="387120" y="2986491"/>
              <a:ext cx="4759163" cy="2038350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29528" rIns="59055" bIns="29528" numCol="1" spcCol="1270" anchor="ctr" anchorCtr="0">
              <a:noAutofit/>
            </a:bodyPr>
            <a:lstStyle/>
            <a:p>
              <a:pPr algn="ctr" defTabSz="688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Increasing Data Production</a:t>
              </a:r>
            </a:p>
            <a:p>
              <a:pPr algn="ctr" defTabSz="688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30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Supporting efforts to improve the regular production of gender statistics </a:t>
              </a:r>
              <a:endParaRPr lang="en-US" sz="130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4E3DE2-BF2D-40D3-9800-CAF0CEF34E79}"/>
              </a:ext>
            </a:extLst>
          </p:cNvPr>
          <p:cNvGrpSpPr/>
          <p:nvPr/>
        </p:nvGrpSpPr>
        <p:grpSpPr>
          <a:xfrm>
            <a:off x="5862116" y="4271900"/>
            <a:ext cx="2844536" cy="1403252"/>
            <a:chOff x="0" y="5467217"/>
            <a:chExt cx="5400040" cy="248509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77B51C-EF4B-470B-82B1-89E656284B29}"/>
                </a:ext>
              </a:extLst>
            </p:cNvPr>
            <p:cNvSpPr/>
            <p:nvPr/>
          </p:nvSpPr>
          <p:spPr>
            <a:xfrm>
              <a:off x="0" y="5467217"/>
              <a:ext cx="5400040" cy="248509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G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C0F59BC4-D489-4EED-A039-CAA526EAC1EC}"/>
                </a:ext>
              </a:extLst>
            </p:cNvPr>
            <p:cNvSpPr txBox="1"/>
            <p:nvPr/>
          </p:nvSpPr>
          <p:spPr>
            <a:xfrm>
              <a:off x="121312" y="5588529"/>
              <a:ext cx="5157416" cy="2242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9055" tIns="29528" rIns="59055" bIns="29528" numCol="1" spcCol="1270" anchor="ctr" anchorCtr="0">
              <a:noAutofit/>
            </a:bodyPr>
            <a:lstStyle/>
            <a:p>
              <a:pPr algn="ctr" defTabSz="6889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300">
                  <a:solidFill>
                    <a:srgbClr val="009C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1300" b="1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data accessibility and policy use </a:t>
              </a:r>
            </a:p>
            <a:p>
              <a:pPr algn="ctr" defTabSz="554492">
                <a:defRPr/>
              </a:pPr>
              <a:r>
                <a:rPr lang="en-IE" sz="1300">
                  <a:solidFill>
                    <a:srgbClr val="FE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access to data to inform policy advocacy through solutions such as and user-producer dialogues.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B38D85-8E39-422D-A8EB-F4567946C42E}"/>
              </a:ext>
            </a:extLst>
          </p:cNvPr>
          <p:cNvSpPr txBox="1"/>
          <p:nvPr/>
        </p:nvSpPr>
        <p:spPr>
          <a:xfrm>
            <a:off x="748908" y="1211424"/>
            <a:ext cx="313697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554492"/>
            <a:r>
              <a:rPr lang="en-US" b="1">
                <a:solidFill>
                  <a:srgbClr val="6D6E70"/>
                </a:solidFill>
                <a:latin typeface="Calibri"/>
              </a:rPr>
              <a:t>Three Inter-related Challenges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EAC3E6-7AFE-403D-9694-040D2CAA6B81}"/>
              </a:ext>
            </a:extLst>
          </p:cNvPr>
          <p:cNvSpPr txBox="1"/>
          <p:nvPr/>
        </p:nvSpPr>
        <p:spPr>
          <a:xfrm>
            <a:off x="6024842" y="1196535"/>
            <a:ext cx="268181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554492"/>
            <a:r>
              <a:rPr lang="en-US" b="1">
                <a:solidFill>
                  <a:srgbClr val="6D6E70"/>
                </a:solidFill>
                <a:latin typeface="Calibri"/>
              </a:rPr>
              <a:t>Women Count Solutions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D6231619-5C1F-4468-ABCF-3BA173B34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" y="1923705"/>
            <a:ext cx="685122" cy="61485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E322313C-49C7-4885-A5EE-BA07DA6C7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" y="3187425"/>
            <a:ext cx="620268" cy="56388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F9B1583A-269D-4753-B0A2-AC70A98BA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7" y="4628423"/>
            <a:ext cx="543358" cy="614853"/>
          </a:xfrm>
          <a:prstGeom prst="rect">
            <a:avLst/>
          </a:prstGeom>
        </p:spPr>
      </p:pic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2D63DBD-A7B2-455A-B03A-D8F3DCFE4029}"/>
              </a:ext>
            </a:extLst>
          </p:cNvPr>
          <p:cNvSpPr/>
          <p:nvPr/>
        </p:nvSpPr>
        <p:spPr>
          <a:xfrm>
            <a:off x="8827046" y="1695105"/>
            <a:ext cx="1591261" cy="3929735"/>
          </a:xfrm>
          <a:prstGeom prst="chevron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/>
            <a:endParaRPr lang="en-US" sz="1092">
              <a:solidFill>
                <a:srgbClr val="6D6E70"/>
              </a:solidFill>
              <a:latin typeface="Calibri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745459-D38E-47C6-82DA-061DB272F4F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83" t="1163" r="2562" b="1571"/>
          <a:stretch/>
        </p:blipFill>
        <p:spPr>
          <a:xfrm>
            <a:off x="10517558" y="2128474"/>
            <a:ext cx="1435963" cy="20789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C9CFA4-4FA3-4A70-A0FC-6F0AD09404F6}"/>
              </a:ext>
            </a:extLst>
          </p:cNvPr>
          <p:cNvSpPr txBox="1"/>
          <p:nvPr/>
        </p:nvSpPr>
        <p:spPr>
          <a:xfrm>
            <a:off x="10471204" y="4458445"/>
            <a:ext cx="1591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/>
            <a:r>
              <a:rPr lang="en-US" sz="160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 Outcome 6 on Gender Data and Statistics </a:t>
            </a:r>
          </a:p>
        </p:txBody>
      </p:sp>
    </p:spTree>
    <p:extLst>
      <p:ext uri="{BB962C8B-B14F-4D97-AF65-F5344CB8AC3E}">
        <p14:creationId xmlns:p14="http://schemas.microsoft.com/office/powerpoint/2010/main" val="258271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2EB5C9-2A61-9B85-F876-C75580282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Project 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B112D-3C33-7BF1-1041-B3F56B26D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85213-1ED6-3BCF-920D-DFB0177DD725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DE" b="1">
                <a:solidFill>
                  <a:schemeClr val="accent1"/>
                </a:solidFill>
                <a:latin typeface="Montserrat" panose="02000505000000020004" pitchFamily="2" charset="77"/>
              </a:rPr>
              <a:t>MAKING EVERY WOMAN AND GIRL COUNT | 24 July 2019</a:t>
            </a:r>
            <a:endParaRPr lang="en-US">
              <a:solidFill>
                <a:schemeClr val="accent3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7974D9-EB65-B154-FF1B-E2DABC038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80592"/>
              </p:ext>
            </p:extLst>
          </p:nvPr>
        </p:nvGraphicFramePr>
        <p:xfrm>
          <a:off x="0" y="1"/>
          <a:ext cx="12192000" cy="5907741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3277119631"/>
                    </a:ext>
                  </a:extLst>
                </a:gridCol>
              </a:tblGrid>
              <a:tr h="5907741">
                <a:tc>
                  <a:txBody>
                    <a:bodyPr/>
                    <a:lstStyle/>
                    <a:p>
                      <a:pPr algn="ctr" fontAlgn="t"/>
                      <a:endParaRPr lang="en-US" sz="4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4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Project Goal: </a:t>
                      </a:r>
                    </a:p>
                    <a:p>
                      <a:pPr algn="ctr" fontAlgn="t"/>
                      <a:endParaRPr lang="en-US" sz="4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US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Increased policy use of gender statistics by </a:t>
                      </a:r>
                    </a:p>
                    <a:p>
                      <a:pPr algn="ctr" fontAlgn="t"/>
                      <a:r>
                        <a:rPr lang="en-US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creating an enabling environment for, increased production of and improved access to gender </a:t>
                      </a:r>
                    </a:p>
                    <a:p>
                      <a:pPr algn="ctr" fontAlgn="t"/>
                      <a:r>
                        <a:rPr lang="en-US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statistics for delivering Gender Equality and </a:t>
                      </a:r>
                    </a:p>
                    <a:p>
                      <a:pPr algn="ctr" fontAlgn="t"/>
                      <a:r>
                        <a:rPr lang="en-US" sz="4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Women’s Empowerment.</a:t>
                      </a:r>
                    </a:p>
                  </a:txBody>
                  <a:tcPr marL="101" marR="101" marT="101" marB="72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586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54F8D3-07ED-7681-F554-C5CE924A563B}"/>
              </a:ext>
            </a:extLst>
          </p:cNvPr>
          <p:cNvSpPr/>
          <p:nvPr/>
        </p:nvSpPr>
        <p:spPr>
          <a:xfrm>
            <a:off x="847863" y="4322224"/>
            <a:ext cx="10380356" cy="1633467"/>
          </a:xfrm>
          <a:prstGeom prst="roundRect">
            <a:avLst>
              <a:gd name="adj" fmla="val 6378"/>
            </a:avLst>
          </a:prstGeom>
          <a:solidFill>
            <a:srgbClr val="3B97D1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7B451-E492-27E1-DE7A-9857691A2EDE}"/>
              </a:ext>
            </a:extLst>
          </p:cNvPr>
          <p:cNvSpPr/>
          <p:nvPr/>
        </p:nvSpPr>
        <p:spPr>
          <a:xfrm>
            <a:off x="845889" y="4328422"/>
            <a:ext cx="3059362" cy="1627269"/>
          </a:xfrm>
          <a:prstGeom prst="roundRect">
            <a:avLst>
              <a:gd name="adj" fmla="val 6079"/>
            </a:avLst>
          </a:prstGeom>
          <a:solidFill>
            <a:srgbClr val="3B97D1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00E4AC-8922-0E0F-11F2-C4E7D372E766}"/>
              </a:ext>
            </a:extLst>
          </p:cNvPr>
          <p:cNvSpPr/>
          <p:nvPr/>
        </p:nvSpPr>
        <p:spPr>
          <a:xfrm>
            <a:off x="885975" y="1058572"/>
            <a:ext cx="5007310" cy="3134191"/>
          </a:xfrm>
          <a:prstGeom prst="roundRect">
            <a:avLst>
              <a:gd name="adj" fmla="val 6378"/>
            </a:avLst>
          </a:prstGeom>
          <a:solidFill>
            <a:srgbClr val="EC008A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E8E4EC9-6389-2EB0-5791-89F678222702}"/>
              </a:ext>
            </a:extLst>
          </p:cNvPr>
          <p:cNvSpPr/>
          <p:nvPr/>
        </p:nvSpPr>
        <p:spPr>
          <a:xfrm>
            <a:off x="885975" y="1062381"/>
            <a:ext cx="5007310" cy="776978"/>
          </a:xfrm>
          <a:prstGeom prst="roundRect">
            <a:avLst>
              <a:gd name="adj" fmla="val 25980"/>
            </a:avLst>
          </a:prstGeom>
          <a:solidFill>
            <a:srgbClr val="EC008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24038A-B7DB-DC8B-BBC8-C34CC1674058}"/>
              </a:ext>
            </a:extLst>
          </p:cNvPr>
          <p:cNvSpPr/>
          <p:nvPr/>
        </p:nvSpPr>
        <p:spPr>
          <a:xfrm>
            <a:off x="6220909" y="1058572"/>
            <a:ext cx="5007310" cy="3134191"/>
          </a:xfrm>
          <a:prstGeom prst="roundRect">
            <a:avLst>
              <a:gd name="adj" fmla="val 6378"/>
            </a:avLst>
          </a:prstGeom>
          <a:solidFill>
            <a:srgbClr val="71C666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64E206-7281-5199-B0BF-9BA2EE4F3F38}"/>
              </a:ext>
            </a:extLst>
          </p:cNvPr>
          <p:cNvSpPr/>
          <p:nvPr/>
        </p:nvSpPr>
        <p:spPr>
          <a:xfrm>
            <a:off x="6229482" y="1062381"/>
            <a:ext cx="5007310" cy="776978"/>
          </a:xfrm>
          <a:prstGeom prst="roundRect">
            <a:avLst>
              <a:gd name="adj" fmla="val 25980"/>
            </a:avLst>
          </a:prstGeom>
          <a:solidFill>
            <a:srgbClr val="71C666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DE" sz="900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D758636-083B-BBBE-B2B4-F7B9A0855D45}"/>
              </a:ext>
            </a:extLst>
          </p:cNvPr>
          <p:cNvSpPr txBox="1">
            <a:spLocks/>
          </p:cNvSpPr>
          <p:nvPr/>
        </p:nvSpPr>
        <p:spPr>
          <a:xfrm>
            <a:off x="787511" y="424546"/>
            <a:ext cx="10834077" cy="2986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228600" algn="l" defTabSz="55449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indent="-228600" algn="l" defTabSz="5544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GB" sz="2800">
                <a:solidFill>
                  <a:schemeClr val="accent5"/>
                </a:solidFill>
                <a:latin typeface="Josefin Sans" pitchFamily="2" charset="77"/>
                <a:ea typeface="+mj-ea"/>
                <a:cs typeface="+mj-cs"/>
              </a:rPr>
              <a:t>WOMEN COUNT PROGRAMME ACHIEVEMENTS SINCE 2017</a:t>
            </a:r>
            <a:endParaRPr lang="en-DE" sz="2800">
              <a:solidFill>
                <a:schemeClr val="accent5"/>
              </a:solidFill>
              <a:latin typeface="Josefin Sans" pitchFamily="2" charset="77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6408D-744F-0A77-DA68-3AC58D7A62AD}"/>
              </a:ext>
            </a:extLst>
          </p:cNvPr>
          <p:cNvSpPr txBox="1"/>
          <p:nvPr/>
        </p:nvSpPr>
        <p:spPr>
          <a:xfrm>
            <a:off x="1875096" y="1311391"/>
            <a:ext cx="252299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ENABLING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B663-ACEF-866D-9C12-C1DFE4C686BD}"/>
              </a:ext>
            </a:extLst>
          </p:cNvPr>
          <p:cNvSpPr txBox="1"/>
          <p:nvPr/>
        </p:nvSpPr>
        <p:spPr>
          <a:xfrm>
            <a:off x="7290375" y="1304676"/>
            <a:ext cx="30620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INCREASING DATA PRODUCTION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317DC-3FD3-71F8-362B-EEFC09EF7AB5}"/>
              </a:ext>
            </a:extLst>
          </p:cNvPr>
          <p:cNvSpPr txBox="1"/>
          <p:nvPr/>
        </p:nvSpPr>
        <p:spPr>
          <a:xfrm>
            <a:off x="1954884" y="4730198"/>
            <a:ext cx="16024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FEFFFF"/>
                </a:solidFill>
                <a:latin typeface="Calibri"/>
              </a:rPr>
              <a:t>IMPROVING DATA ACCESS AND USE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648F39-7DDF-9B14-C955-06FA4627D27F}"/>
              </a:ext>
            </a:extLst>
          </p:cNvPr>
          <p:cNvSpPr txBox="1">
            <a:spLocks/>
          </p:cNvSpPr>
          <p:nvPr/>
        </p:nvSpPr>
        <p:spPr>
          <a:xfrm>
            <a:off x="2106582" y="2068794"/>
            <a:ext cx="350442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Countries</a:t>
            </a:r>
            <a:r>
              <a:rPr lang="en-GB" sz="1700" kern="0">
                <a:solidFill>
                  <a:srgbClr val="6D6E70"/>
                </a:solidFill>
              </a:rPr>
              <a:t> have been supported on gender data </a:t>
            </a:r>
            <a:endParaRPr lang="en-DE" sz="1700" kern="0">
              <a:solidFill>
                <a:srgbClr val="6D6E7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3487F1-6C9F-67E4-7BEF-F37FDEA4B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402" y1="20904" x2="28866" y2="14124"/>
                      </a14:backgroundRemoval>
                    </a14:imgEffect>
                  </a14:imgLayer>
                </a14:imgProps>
              </a:ext>
            </a:extLst>
          </a:blip>
          <a:srcRect l="40087" t="6295"/>
          <a:stretch/>
        </p:blipFill>
        <p:spPr>
          <a:xfrm>
            <a:off x="1582218" y="3589310"/>
            <a:ext cx="366672" cy="5232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C58C78-8527-DAB0-FFCD-EB464E92B2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94" b="89691" l="6742" r="89888">
                        <a14:foregroundMark x1="27247" y1="15979" x2="27247" y2="15979"/>
                        <a14:foregroundMark x1="85674" y1="38660" x2="85674" y2="38660"/>
                        <a14:foregroundMark x1="82303" y1="49485" x2="82303" y2="49485"/>
                        <a14:foregroundMark x1="77809" y1="41753" x2="77809" y2="41753"/>
                        <a14:foregroundMark x1="84551" y1="57216" x2="84551" y2="57216"/>
                        <a14:foregroundMark x1="6742" y1="59794" x2="6742" y2="59794"/>
                      </a14:backgroundRemoval>
                    </a14:imgEffect>
                  </a14:imgLayer>
                </a14:imgProps>
              </a:ext>
            </a:extLst>
          </a:blip>
          <a:srcRect l="72108" t="19654"/>
          <a:stretch/>
        </p:blipFill>
        <p:spPr>
          <a:xfrm>
            <a:off x="7195981" y="2304561"/>
            <a:ext cx="366965" cy="576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D2E97C-09D2-954E-9006-2028C29EFB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8679" l="938" r="95313">
                        <a14:foregroundMark x1="40938" y1="20755" x2="40938" y2="20755"/>
                        <a14:foregroundMark x1="37188" y1="49057" x2="37188" y2="49057"/>
                        <a14:foregroundMark x1="44375" y1="84906" x2="44375" y2="84906"/>
                        <a14:foregroundMark x1="85938" y1="52830" x2="85938" y2="52830"/>
                        <a14:foregroundMark x1="80313" y1="48428" x2="80313" y2="48428"/>
                        <a14:foregroundMark x1="95313" y1="47170" x2="95313" y2="47170"/>
                        <a14:foregroundMark x1="85625" y1="27673" x2="85625" y2="27673"/>
                        <a14:foregroundMark x1="85625" y1="34591" x2="85625" y2="34591"/>
                        <a14:foregroundMark x1="50625" y1="9434" x2="50625" y2="9434"/>
                        <a14:foregroundMark x1="59062" y1="79874" x2="59062" y2="79874"/>
                        <a14:foregroundMark x1="55000" y1="86792" x2="55000" y2="86792"/>
                        <a14:foregroundMark x1="41563" y1="76730" x2="41563" y2="76730"/>
                        <a14:foregroundMark x1="15625" y1="62893" x2="15625" y2="62893"/>
                        <a14:foregroundMark x1="10313" y1="11950" x2="10313" y2="11950"/>
                        <a14:foregroundMark x1="5625" y1="16981" x2="5625" y2="16981"/>
                        <a14:foregroundMark x1="938" y1="86164" x2="938" y2="86164"/>
                      </a14:backgroundRemoval>
                    </a14:imgEffect>
                  </a14:imgLayer>
                </a14:imgProps>
              </a:ext>
            </a:extLst>
          </a:blip>
          <a:srcRect l="32202" b="-8153"/>
          <a:stretch/>
        </p:blipFill>
        <p:spPr>
          <a:xfrm>
            <a:off x="6953204" y="4760150"/>
            <a:ext cx="1014004" cy="803724"/>
          </a:xfrm>
          <a:prstGeom prst="rect">
            <a:avLst/>
          </a:pr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F46324F-1D01-6A07-AE38-29E2955B6C69}"/>
              </a:ext>
            </a:extLst>
          </p:cNvPr>
          <p:cNvSpPr txBox="1">
            <a:spLocks/>
          </p:cNvSpPr>
          <p:nvPr/>
        </p:nvSpPr>
        <p:spPr>
          <a:xfrm>
            <a:off x="2106581" y="2782801"/>
            <a:ext cx="350442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Countries</a:t>
            </a:r>
            <a:r>
              <a:rPr lang="en-GB" sz="1700" kern="0">
                <a:solidFill>
                  <a:srgbClr val="6D6E70"/>
                </a:solidFill>
              </a:rPr>
              <a:t> have included gender data in national strategies and plans</a:t>
            </a:r>
            <a:endParaRPr lang="en-DE" sz="1700" kern="0">
              <a:solidFill>
                <a:srgbClr val="6D6E70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2F6FCB-1AEE-9E2C-4128-FAD37CF374D2}"/>
              </a:ext>
            </a:extLst>
          </p:cNvPr>
          <p:cNvSpPr txBox="1">
            <a:spLocks/>
          </p:cNvSpPr>
          <p:nvPr/>
        </p:nvSpPr>
        <p:spPr>
          <a:xfrm>
            <a:off x="2106582" y="3592186"/>
            <a:ext cx="3698274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Countries</a:t>
            </a:r>
            <a:r>
              <a:rPr lang="en-GB" sz="1700" kern="0">
                <a:solidFill>
                  <a:srgbClr val="6D6E70"/>
                </a:solidFill>
              </a:rPr>
              <a:t> have improved national coordination systems for gender statistics</a:t>
            </a:r>
            <a:endParaRPr lang="en-DE" sz="1700" kern="0">
              <a:solidFill>
                <a:srgbClr val="6D6E70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E5B9223-3D98-84E2-3848-3BCBFBB4CA8E}"/>
              </a:ext>
            </a:extLst>
          </p:cNvPr>
          <p:cNvSpPr txBox="1">
            <a:spLocks/>
          </p:cNvSpPr>
          <p:nvPr/>
        </p:nvSpPr>
        <p:spPr>
          <a:xfrm>
            <a:off x="7595641" y="2091654"/>
            <a:ext cx="2709098" cy="78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Of data </a:t>
            </a:r>
            <a:r>
              <a:rPr lang="en-GB" sz="1700" kern="0">
                <a:solidFill>
                  <a:srgbClr val="6D6E70"/>
                </a:solidFill>
              </a:rPr>
              <a:t>to monitor the SDGs are now available, up from 26%</a:t>
            </a:r>
            <a:endParaRPr lang="en-DE" sz="1700" kern="0">
              <a:solidFill>
                <a:srgbClr val="6D6E7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E3F24E1-6917-3B40-E70A-28FEAB00CA22}"/>
              </a:ext>
            </a:extLst>
          </p:cNvPr>
          <p:cNvSpPr txBox="1">
            <a:spLocks/>
          </p:cNvSpPr>
          <p:nvPr/>
        </p:nvSpPr>
        <p:spPr>
          <a:xfrm>
            <a:off x="7546364" y="2965209"/>
            <a:ext cx="3426436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Surveys </a:t>
            </a:r>
            <a:r>
              <a:rPr lang="en-GB" sz="1700" kern="0">
                <a:solidFill>
                  <a:srgbClr val="6D6E70"/>
                </a:solidFill>
              </a:rPr>
              <a:t>have been supported to fill critical gender data gaps, including on VAW, time use and gender and the environment </a:t>
            </a:r>
            <a:endParaRPr lang="en-DE" sz="1700" kern="0">
              <a:solidFill>
                <a:srgbClr val="6D6E70"/>
              </a:solidFill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C670EBC-49EE-7A50-4B62-D6554A344636}"/>
              </a:ext>
            </a:extLst>
          </p:cNvPr>
          <p:cNvSpPr txBox="1">
            <a:spLocks/>
          </p:cNvSpPr>
          <p:nvPr/>
        </p:nvSpPr>
        <p:spPr>
          <a:xfrm>
            <a:off x="4313006" y="4816625"/>
            <a:ext cx="1916476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b="1" kern="0">
                <a:solidFill>
                  <a:srgbClr val="009CDA"/>
                </a:solidFill>
              </a:rPr>
              <a:t>Gender Data </a:t>
            </a:r>
            <a:r>
              <a:rPr lang="en-GB" sz="1700" kern="0">
                <a:solidFill>
                  <a:srgbClr val="6D6E70"/>
                </a:solidFill>
              </a:rPr>
              <a:t>has been used to inform</a:t>
            </a:r>
            <a:endParaRPr lang="en-DE" sz="1700" kern="0">
              <a:solidFill>
                <a:srgbClr val="6D6E70"/>
              </a:solidFill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41F7D56-DC64-B136-CBF0-8D7EA6F4103D}"/>
              </a:ext>
            </a:extLst>
          </p:cNvPr>
          <p:cNvSpPr txBox="1">
            <a:spLocks/>
          </p:cNvSpPr>
          <p:nvPr/>
        </p:nvSpPr>
        <p:spPr>
          <a:xfrm>
            <a:off x="8135142" y="4829237"/>
            <a:ext cx="319106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7246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492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738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985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6231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3477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0723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7969" algn="l" defTabSz="554492" rtl="0" eaLnBrk="1" latinLnBrk="0" hangingPunct="1"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defRPr/>
            </a:pPr>
            <a:r>
              <a:rPr lang="en-GB" sz="1700" kern="0">
                <a:solidFill>
                  <a:srgbClr val="6D6E70"/>
                </a:solidFill>
              </a:rPr>
              <a:t>Policies and/or programmes to spur action for gender equality</a:t>
            </a:r>
            <a:endParaRPr lang="en-DE" sz="1700" kern="0">
              <a:solidFill>
                <a:srgbClr val="6D6E70"/>
              </a:solidFill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B1E8B3D9-B063-A868-38C7-D12FE8B5AA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43" b="89143" l="9744" r="96410">
                        <a14:foregroundMark x1="43984" y1="79429" x2="44615" y2="80000"/>
                        <a14:foregroundMark x1="43352" y1="78857" x2="43984" y2="79429"/>
                        <a14:foregroundMark x1="42721" y1="78286" x2="43352" y2="78857"/>
                        <a14:foregroundMark x1="40197" y1="76000" x2="42721" y2="78286"/>
                        <a14:foregroundMark x1="39566" y1="75429" x2="40197" y2="76000"/>
                        <a14:foregroundMark x1="38934" y1="74857" x2="39566" y2="75429"/>
                        <a14:foregroundMark x1="30729" y1="67429" x2="32622" y2="69143"/>
                        <a14:foregroundMark x1="30097" y1="66857" x2="30729" y2="67429"/>
                        <a14:foregroundMark x1="28205" y1="65143" x2="30097" y2="66857"/>
                        <a14:foregroundMark x1="68017" y1="56571" x2="70614" y2="62991"/>
                        <a14:foregroundMark x1="67786" y1="56000" x2="68017" y2="56571"/>
                        <a14:foregroundMark x1="67335" y1="54885" x2="67786" y2="56000"/>
                        <a14:foregroundMark x1="80863" y1="69143" x2="81026" y2="70286"/>
                        <a14:foregroundMark x1="80781" y1="68571" x2="80863" y2="69143"/>
                        <a14:foregroundMark x1="80700" y1="68000" x2="80781" y2="68571"/>
                        <a14:foregroundMark x1="78424" y1="52000" x2="78940" y2="55627"/>
                        <a14:foregroundMark x1="78288" y1="51046" x2="78424" y2="52000"/>
                        <a14:foregroundMark x1="76798" y1="40571" x2="76841" y2="40874"/>
                        <a14:foregroundMark x1="76597" y1="39157" x2="76798" y2="40571"/>
                        <a14:foregroundMark x1="74359" y1="23429" x2="74834" y2="26769"/>
                        <a14:foregroundMark x1="88718" y1="43429" x2="93333" y2="52000"/>
                        <a14:foregroundMark x1="26667" y1="28571" x2="26667" y2="28571"/>
                        <a14:foregroundMark x1="21538" y1="32000" x2="21538" y2="32000"/>
                        <a14:foregroundMark x1="21026" y1="41714" x2="21026" y2="41714"/>
                        <a14:foregroundMark x1="28205" y1="46857" x2="28205" y2="46857"/>
                        <a14:foregroundMark x1="34359" y1="42857" x2="34359" y2="42857"/>
                        <a14:foregroundMark x1="37436" y1="25714" x2="37436" y2="25714"/>
                        <a14:foregroundMark x1="30256" y1="21143" x2="30256" y2="21143"/>
                        <a14:foregroundMark x1="23077" y1="23429" x2="23077" y2="23429"/>
                        <a14:foregroundMark x1="15897" y1="24571" x2="15897" y2="24571"/>
                        <a14:foregroundMark x1="14359" y1="32000" x2="14359" y2="32000"/>
                        <a14:foregroundMark x1="11282" y1="39429" x2="11282" y2="39429"/>
                        <a14:foregroundMark x1="13333" y1="44571" x2="13333" y2="44571"/>
                        <a14:foregroundMark x1="17949" y1="48571" x2="17949" y2="48571"/>
                        <a14:foregroundMark x1="19487" y1="53714" x2="19487" y2="53714"/>
                        <a14:foregroundMark x1="23590" y1="54286" x2="23590" y2="54286"/>
                        <a14:foregroundMark x1="96410" y1="52000" x2="96410" y2="52000"/>
                        <a14:foregroundMark x1="35897" y1="49143" x2="35897" y2="49143"/>
                        <a14:foregroundMark x1="27692" y1="36571" x2="27692" y2="36571"/>
                        <a14:foregroundMark x1="39487" y1="45714" x2="39487" y2="45714"/>
                        <a14:foregroundMark x1="41026" y1="37714" x2="41026" y2="37714"/>
                        <a14:foregroundMark x1="30256" y1="75429" x2="30256" y2="75429"/>
                        <a14:foregroundMark x1="34872" y1="66286" x2="34872" y2="66286"/>
                        <a14:backgroundMark x1="27692" y1="41143" x2="27692" y2="41143"/>
                        <a14:backgroundMark x1="27179" y1="36571" x2="27179" y2="36571"/>
                        <a14:backgroundMark x1="27692" y1="37143" x2="27692" y2="37143"/>
                        <a14:backgroundMark x1="16410" y1="41143" x2="16410" y2="41143"/>
                        <a14:backgroundMark x1="28205" y1="37714" x2="28205" y2="37714"/>
                        <a14:backgroundMark x1="28205" y1="36000" x2="28205" y2="36000"/>
                        <a14:backgroundMark x1="36923" y1="72571" x2="36923" y2="72571"/>
                        <a14:backgroundMark x1="36923" y1="74857" x2="36923" y2="74857"/>
                        <a14:backgroundMark x1="33846" y1="72000" x2="33846" y2="72000"/>
                        <a14:backgroundMark x1="37436" y1="71429" x2="37436" y2="71429"/>
                        <a14:backgroundMark x1="36410" y1="69143" x2="36410" y2="69143"/>
                        <a14:backgroundMark x1="35385" y1="70286" x2="35385" y2="70286"/>
                        <a14:backgroundMark x1="33846" y1="70857" x2="33846" y2="70857"/>
                        <a14:backgroundMark x1="38974" y1="75429" x2="38974" y2="75429"/>
                        <a14:backgroundMark x1="38974" y1="72000" x2="37949" y2="74286"/>
                        <a14:backgroundMark x1="33333" y1="69714" x2="33333" y2="69714"/>
                        <a14:backgroundMark x1="38974" y1="74857" x2="38974" y2="74857"/>
                        <a14:backgroundMark x1="39487" y1="74857" x2="39487" y2="74857"/>
                        <a14:backgroundMark x1="39487" y1="75429" x2="39487" y2="75429"/>
                        <a14:backgroundMark x1="39487" y1="74857" x2="39487" y2="74857"/>
                        <a14:backgroundMark x1="40000" y1="74857" x2="40000" y2="74857"/>
                        <a14:backgroundMark x1="45128" y1="78857" x2="45128" y2="78857"/>
                        <a14:backgroundMark x1="45128" y1="76000" x2="45128" y2="76000"/>
                        <a14:backgroundMark x1="43077" y1="66857" x2="43077" y2="66857"/>
                        <a14:backgroundMark x1="38974" y1="64571" x2="38974" y2="64571"/>
                        <a14:backgroundMark x1="30769" y1="64000" x2="30769" y2="64000"/>
                        <a14:backgroundMark x1="28205" y1="70286" x2="28205" y2="70286"/>
                        <a14:backgroundMark x1="29231" y1="67429" x2="29231" y2="67429"/>
                        <a14:backgroundMark x1="29744" y1="66857" x2="29744" y2="66857"/>
                        <a14:backgroundMark x1="29744" y1="79429" x2="29744" y2="79429"/>
                        <a14:backgroundMark x1="33846" y1="81714" x2="33846" y2="81714"/>
                        <a14:backgroundMark x1="36410" y1="82857" x2="36410" y2="82857"/>
                        <a14:backgroundMark x1="41026" y1="80571" x2="41026" y2="80571"/>
                        <a14:backgroundMark x1="43077" y1="79429" x2="43077" y2="79429"/>
                        <a14:backgroundMark x1="43590" y1="78857" x2="43590" y2="78857"/>
                        <a14:backgroundMark x1="44103" y1="79429" x2="44103" y2="79429"/>
                        <a14:backgroundMark x1="42564" y1="78286" x2="42564" y2="78286"/>
                        <a14:backgroundMark x1="72821" y1="48000" x2="72821" y2="48000"/>
                        <a14:backgroundMark x1="66667" y1="38857" x2="67692" y2="54857"/>
                        <a14:backgroundMark x1="75385" y1="41143" x2="76410" y2="48000"/>
                        <a14:backgroundMark x1="77436" y1="46286" x2="76923" y2="50857"/>
                        <a14:backgroundMark x1="76410" y1="40571" x2="76410" y2="40571"/>
                        <a14:backgroundMark x1="76923" y1="41714" x2="76923" y2="41714"/>
                        <a14:backgroundMark x1="77949" y1="50857" x2="77949" y2="50857"/>
                        <a14:backgroundMark x1="77436" y1="52000" x2="77436" y2="52000"/>
                        <a14:backgroundMark x1="67179" y1="56000" x2="67179" y2="56000"/>
                        <a14:backgroundMark x1="68718" y1="56571" x2="68718" y2="56571"/>
                        <a14:backgroundMark x1="67692" y1="56571" x2="67692" y2="56571"/>
                        <a14:backgroundMark x1="64103" y1="64000" x2="64103" y2="64000"/>
                        <a14:backgroundMark x1="54872" y1="53714" x2="60000" y2="59429"/>
                        <a14:backgroundMark x1="75897" y1="63429" x2="85641" y2="53714"/>
                        <a14:backgroundMark x1="77436" y1="32000" x2="66667" y2="29143"/>
                        <a14:backgroundMark x1="62051" y1="32571" x2="55385" y2="38286"/>
                        <a14:backgroundMark x1="69231" y1="65143" x2="77949" y2="66857"/>
                        <a14:backgroundMark x1="80000" y1="63429" x2="79487" y2="65714"/>
                        <a14:backgroundMark x1="79487" y1="65714" x2="79487" y2="68000"/>
                        <a14:backgroundMark x1="80000" y1="68571" x2="80000" y2="68571"/>
                        <a14:backgroundMark x1="80000" y1="69143" x2="80000" y2="69143"/>
                        <a14:backgroundMark x1="70769" y1="63429" x2="70769" y2="63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1" y="1163942"/>
            <a:ext cx="654407" cy="587289"/>
          </a:xfrm>
          <a:prstGeom prst="rect">
            <a:avLst/>
          </a:prstGeom>
          <a:noFill/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F167449C-3E9F-6229-3A59-630E6BFD84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75" b="90000" l="9659" r="89773">
                        <a14:foregroundMark x1="53977" y1="25000" x2="53977" y2="25000"/>
                        <a14:foregroundMark x1="53409" y1="13125" x2="53409" y2="13125"/>
                        <a14:foregroundMark x1="59091" y1="9375" x2="59091" y2="9375"/>
                        <a14:foregroundMark x1="75568" y1="22500" x2="75568" y2="2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78" y="1215939"/>
            <a:ext cx="571217" cy="51928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68F58E47-B678-5611-996F-EAA18B1E74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71053" y1="15116" x2="71053" y2="15116"/>
                        <a14:foregroundMark x1="80263" y1="14535" x2="80263" y2="14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58" y="4877891"/>
            <a:ext cx="543358" cy="614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0D8946-DD92-5B93-ECC9-D186ED80793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63424" y1="19786" x2="63424" y2="19786"/>
                      </a14:backgroundRemoval>
                    </a14:imgEffect>
                  </a14:imgLayer>
                </a14:imgProps>
              </a:ext>
            </a:extLst>
          </a:blip>
          <a:srcRect r="47487" b="9835"/>
          <a:stretch/>
        </p:blipFill>
        <p:spPr>
          <a:xfrm>
            <a:off x="6349712" y="4686604"/>
            <a:ext cx="626439" cy="782637"/>
          </a:xfrm>
          <a:prstGeom prst="rect">
            <a:avLst/>
          </a:prstGeom>
        </p:spPr>
      </p:pic>
      <p:pic>
        <p:nvPicPr>
          <p:cNvPr id="30" name="Picture 29" descr="A number with rainbow colored circles&#10;&#10;Description automatically generated">
            <a:extLst>
              <a:ext uri="{FF2B5EF4-FFF2-40B4-BE49-F238E27FC236}">
                <a16:creationId xmlns:a16="http://schemas.microsoft.com/office/drawing/2014/main" id="{2DB6B363-EC20-2EF9-8725-60EAE208FF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98877" y="2203738"/>
            <a:ext cx="500303" cy="546853"/>
          </a:xfrm>
          <a:prstGeom prst="rect">
            <a:avLst/>
          </a:prstGeom>
        </p:spPr>
      </p:pic>
      <p:pic>
        <p:nvPicPr>
          <p:cNvPr id="33" name="Picture 32" descr="A number one with colorful stripes&#10;&#10;Description automatically generated">
            <a:extLst>
              <a:ext uri="{FF2B5EF4-FFF2-40B4-BE49-F238E27FC236}">
                <a16:creationId xmlns:a16="http://schemas.microsoft.com/office/drawing/2014/main" id="{2F528C14-8CDB-AF88-E2D7-668C283405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79018" y="2198928"/>
            <a:ext cx="447785" cy="555254"/>
          </a:xfrm>
          <a:prstGeom prst="rect">
            <a:avLst/>
          </a:prstGeom>
        </p:spPr>
      </p:pic>
      <p:pic>
        <p:nvPicPr>
          <p:cNvPr id="35" name="Picture 34" descr="A colorful number on a black background&#10;&#10;Description automatically generated">
            <a:extLst>
              <a:ext uri="{FF2B5EF4-FFF2-40B4-BE49-F238E27FC236}">
                <a16:creationId xmlns:a16="http://schemas.microsoft.com/office/drawing/2014/main" id="{032C466B-1EAD-5D93-2BE5-604D5529BE6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95259" y="3054302"/>
            <a:ext cx="447785" cy="5516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6C48CA-CDE8-3485-2041-3996874007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8679" l="938" r="95313">
                        <a14:foregroundMark x1="40938" y1="20755" x2="40938" y2="20755"/>
                        <a14:foregroundMark x1="37188" y1="49057" x2="37188" y2="49057"/>
                        <a14:foregroundMark x1="44375" y1="84906" x2="44375" y2="84906"/>
                        <a14:foregroundMark x1="85938" y1="52830" x2="85938" y2="52830"/>
                        <a14:foregroundMark x1="80313" y1="48428" x2="80313" y2="48428"/>
                        <a14:foregroundMark x1="95313" y1="47170" x2="95313" y2="47170"/>
                        <a14:foregroundMark x1="85625" y1="27673" x2="85625" y2="27673"/>
                        <a14:foregroundMark x1="85625" y1="34591" x2="85625" y2="34591"/>
                        <a14:foregroundMark x1="50625" y1="9434" x2="50625" y2="9434"/>
                        <a14:foregroundMark x1="59062" y1="79874" x2="59062" y2="79874"/>
                        <a14:foregroundMark x1="55000" y1="86792" x2="55000" y2="86792"/>
                        <a14:foregroundMark x1="41563" y1="76730" x2="41563" y2="76730"/>
                        <a14:foregroundMark x1="15625" y1="62893" x2="15625" y2="62893"/>
                        <a14:foregroundMark x1="10313" y1="11950" x2="10313" y2="11950"/>
                        <a14:foregroundMark x1="5625" y1="16981" x2="5625" y2="16981"/>
                        <a14:foregroundMark x1="938" y1="86164" x2="938" y2="86164"/>
                      </a14:backgroundRemoval>
                    </a14:imgEffect>
                  </a14:imgLayer>
                </a14:imgProps>
              </a:ext>
            </a:extLst>
          </a:blip>
          <a:srcRect l="32723" r="31305" b="-8153"/>
          <a:stretch/>
        </p:blipFill>
        <p:spPr>
          <a:xfrm>
            <a:off x="6838704" y="3020817"/>
            <a:ext cx="462061" cy="7014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7D43B30-1C60-94D3-293A-27E6D91C11B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1956" y1="16848" x2="71956" y2="16848"/>
                      </a14:backgroundRemoval>
                    </a14:imgEffect>
                  </a14:imgLayer>
                </a14:imgProps>
              </a:ext>
            </a:extLst>
          </a:blip>
          <a:srcRect t="1" r="49613" b="4751"/>
          <a:stretch/>
        </p:blipFill>
        <p:spPr>
          <a:xfrm>
            <a:off x="1174557" y="3541653"/>
            <a:ext cx="407661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C6F850-1225-AD7C-8C7C-E134E41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71956" y1="16848" x2="71956" y2="16848"/>
                      </a14:backgroundRemoval>
                    </a14:imgEffect>
                  </a14:imgLayer>
                </a14:imgProps>
              </a:ext>
            </a:extLst>
          </a:blip>
          <a:srcRect t="1" r="49613" b="4751"/>
          <a:stretch/>
        </p:blipFill>
        <p:spPr>
          <a:xfrm>
            <a:off x="1212878" y="2724760"/>
            <a:ext cx="407661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04B6BED-D166-CF9B-98D5-3B25B921A8D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12605" y1="11905" x2="42437" y2="11905"/>
                      </a14:backgroundRemoval>
                    </a14:imgEffect>
                  </a14:imgLayer>
                </a14:imgProps>
              </a:ext>
            </a:extLst>
          </a:blip>
          <a:srcRect r="48589" b="-4254"/>
          <a:stretch/>
        </p:blipFill>
        <p:spPr>
          <a:xfrm>
            <a:off x="1542721" y="2762144"/>
            <a:ext cx="365529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4882523-5100-F501-6334-3F5A63BD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402" y1="20904" x2="28866" y2="14124"/>
                      </a14:backgroundRemoval>
                    </a14:imgEffect>
                  </a14:imgLayer>
                </a14:imgProps>
              </a:ext>
            </a:extLst>
          </a:blip>
          <a:srcRect l="40087" t="6295"/>
          <a:stretch/>
        </p:blipFill>
        <p:spPr>
          <a:xfrm>
            <a:off x="1303901" y="2049566"/>
            <a:ext cx="366672" cy="5232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A659C3-40EE-DAAB-61CB-1A307AC513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8679" l="938" r="95313">
                        <a14:foregroundMark x1="40938" y1="20755" x2="40938" y2="20755"/>
                        <a14:foregroundMark x1="37188" y1="49057" x2="37188" y2="49057"/>
                        <a14:foregroundMark x1="44375" y1="84906" x2="44375" y2="84906"/>
                        <a14:foregroundMark x1="85938" y1="52830" x2="85938" y2="52830"/>
                        <a14:foregroundMark x1="80313" y1="48428" x2="80313" y2="48428"/>
                        <a14:foregroundMark x1="95313" y1="47170" x2="95313" y2="47170"/>
                        <a14:foregroundMark x1="85625" y1="27673" x2="85625" y2="27673"/>
                        <a14:foregroundMark x1="85625" y1="34591" x2="85625" y2="34591"/>
                        <a14:foregroundMark x1="50625" y1="9434" x2="50625" y2="9434"/>
                        <a14:foregroundMark x1="59062" y1="79874" x2="59062" y2="79874"/>
                        <a14:foregroundMark x1="55000" y1="86792" x2="55000" y2="86792"/>
                        <a14:foregroundMark x1="41563" y1="76730" x2="41563" y2="76730"/>
                        <a14:foregroundMark x1="15625" y1="62893" x2="15625" y2="62893"/>
                        <a14:foregroundMark x1="10313" y1="11950" x2="10313" y2="11950"/>
                        <a14:foregroundMark x1="5625" y1="16981" x2="5625" y2="16981"/>
                        <a14:foregroundMark x1="938" y1="86164" x2="938" y2="86164"/>
                      </a14:backgroundRemoval>
                    </a14:imgEffect>
                  </a14:imgLayer>
                </a14:imgProps>
              </a:ext>
            </a:extLst>
          </a:blip>
          <a:srcRect l="32723" r="31305" b="-8153"/>
          <a:stretch/>
        </p:blipFill>
        <p:spPr>
          <a:xfrm>
            <a:off x="1610891" y="2027697"/>
            <a:ext cx="371366" cy="56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7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27A5E3B-F042-59B3-B40D-4E5D3EB0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3917" l="6417" r="86417">
                        <a14:foregroundMark x1="6417" y1="22333" x2="6417" y2="22333"/>
                        <a14:foregroundMark x1="18083" y1="11250" x2="18083" y2="11250"/>
                        <a14:foregroundMark x1="31833" y1="7083" x2="31833" y2="7083"/>
                        <a14:foregroundMark x1="17917" y1="6500" x2="17917" y2="6500"/>
                        <a14:foregroundMark x1="30583" y1="6083" x2="30583" y2="6083"/>
                        <a14:foregroundMark x1="86417" y1="39750" x2="86417" y2="39750"/>
                        <a14:foregroundMark x1="85417" y1="76417" x2="85417" y2="76417"/>
                        <a14:foregroundMark x1="52917" y1="93917" x2="52917" y2="93917"/>
                        <a14:foregroundMark x1="37500" y1="4333" x2="37500" y2="4333"/>
                        <a14:foregroundMark x1="37500" y1="4333" x2="37500" y2="4333"/>
                        <a14:foregroundMark x1="37667" y1="4417" x2="37667" y2="4417"/>
                        <a14:foregroundMark x1="37833" y1="4583" x2="37833" y2="4583"/>
                        <a14:backgroundMark x1="70417" y1="6667" x2="81417" y2="8250"/>
                        <a14:backgroundMark x1="81417" y1="8250" x2="86250" y2="18833"/>
                        <a14:backgroundMark x1="86250" y1="18833" x2="86583" y2="29250"/>
                        <a14:backgroundMark x1="86583" y1="29250" x2="80750" y2="35167"/>
                        <a14:backgroundMark x1="80750" y1="35167" x2="68833" y2="10500"/>
                        <a14:backgroundMark x1="68833" y1="10500" x2="75167" y2="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" t="5186" r="9844"/>
          <a:stretch/>
        </p:blipFill>
        <p:spPr bwMode="auto">
          <a:xfrm>
            <a:off x="1026131" y="81899"/>
            <a:ext cx="6272948" cy="67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93A06FA-08B1-435B-C4C2-84D66A11AD72}"/>
              </a:ext>
            </a:extLst>
          </p:cNvPr>
          <p:cNvSpPr/>
          <p:nvPr/>
        </p:nvSpPr>
        <p:spPr>
          <a:xfrm>
            <a:off x="609600" y="497110"/>
            <a:ext cx="10972800" cy="4354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5453" tIns="27727" rIns="55453" bIns="277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24">
              <a:solidFill>
                <a:srgbClr val="FEFFFF"/>
              </a:solidFill>
              <a:latin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C7BE02-C45B-C5A9-507E-053CB2F3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289" y="564120"/>
            <a:ext cx="10616976" cy="298608"/>
          </a:xfrm>
        </p:spPr>
        <p:txBody>
          <a:bodyPr/>
          <a:lstStyle/>
          <a:p>
            <a:r>
              <a:rPr lang="en-US" dirty="0"/>
              <a:t>Where we work in Africa</a:t>
            </a:r>
          </a:p>
        </p:txBody>
      </p:sp>
      <p:pic>
        <p:nvPicPr>
          <p:cNvPr id="4" name="Graphic 3" descr="Marker with solid fill">
            <a:extLst>
              <a:ext uri="{FF2B5EF4-FFF2-40B4-BE49-F238E27FC236}">
                <a16:creationId xmlns:a16="http://schemas.microsoft.com/office/drawing/2014/main" id="{8E51B878-8BB3-8A9E-6407-514B001AE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5711" y="2558599"/>
            <a:ext cx="817061" cy="817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15475-AAD0-BF0F-7459-F0DB5AC9BA51}"/>
              </a:ext>
            </a:extLst>
          </p:cNvPr>
          <p:cNvSpPr txBox="1"/>
          <p:nvPr/>
        </p:nvSpPr>
        <p:spPr>
          <a:xfrm>
            <a:off x="8251453" y="1554920"/>
            <a:ext cx="3158811" cy="86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lvl="1" defTabSz="554492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  <a:latin typeface="Calibri"/>
              </a:rPr>
              <a:t>2 East and Southern Africa </a:t>
            </a:r>
            <a:r>
              <a:rPr lang="en-US" sz="1600" b="1" dirty="0">
                <a:solidFill>
                  <a:srgbClr val="6D6E70">
                    <a:lumMod val="50000"/>
                  </a:srgbClr>
                </a:solidFill>
                <a:latin typeface="Calibri"/>
              </a:rPr>
              <a:t>regional project </a:t>
            </a:r>
          </a:p>
          <a:p>
            <a:pPr marL="47625" lvl="1" defTabSz="554492">
              <a:spcAft>
                <a:spcPts val="300"/>
              </a:spcAft>
            </a:pPr>
            <a:r>
              <a:rPr lang="en-US" sz="1600" dirty="0">
                <a:solidFill>
                  <a:srgbClr val="6D6E70">
                    <a:lumMod val="50000"/>
                  </a:srgbClr>
                </a:solidFill>
                <a:latin typeface="Calibri"/>
              </a:rPr>
              <a:t>based</a:t>
            </a:r>
            <a:r>
              <a:rPr lang="en-US" sz="1600" b="1" dirty="0">
                <a:solidFill>
                  <a:srgbClr val="6D6E70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600" dirty="0">
                <a:solidFill>
                  <a:srgbClr val="6D6E70">
                    <a:lumMod val="50000"/>
                  </a:srgbClr>
                </a:solidFill>
                <a:latin typeface="Calibri"/>
              </a:rPr>
              <a:t>in </a:t>
            </a:r>
            <a:r>
              <a:rPr lang="en-US" sz="1600" dirty="0">
                <a:solidFill>
                  <a:schemeClr val="accent1"/>
                </a:solidFill>
                <a:latin typeface="Calibri"/>
              </a:rPr>
              <a:t>Nairobi, Kenya</a:t>
            </a:r>
          </a:p>
        </p:txBody>
      </p:sp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567B3C0F-E306-FF95-6838-A844F0F74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4258" y="1554920"/>
            <a:ext cx="800802" cy="80080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07DD89C-F347-D924-5722-B32D95F98819}"/>
              </a:ext>
            </a:extLst>
          </p:cNvPr>
          <p:cNvSpPr/>
          <p:nvPr/>
        </p:nvSpPr>
        <p:spPr>
          <a:xfrm>
            <a:off x="7992552" y="2766562"/>
            <a:ext cx="184214" cy="21149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0F44D-5A5E-497C-0C8E-3D5682E44D5E}"/>
              </a:ext>
            </a:extLst>
          </p:cNvPr>
          <p:cNvSpPr txBox="1"/>
          <p:nvPr/>
        </p:nvSpPr>
        <p:spPr>
          <a:xfrm>
            <a:off x="8241244" y="2701323"/>
            <a:ext cx="287151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7625" lvl="1" defTabSz="554492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  <a:latin typeface="Calibri"/>
              </a:rPr>
              <a:t>6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stand-alone country projects: </a:t>
            </a:r>
            <a:r>
              <a:rPr lang="en-US" sz="1600" i="1" dirty="0">
                <a:solidFill>
                  <a:schemeClr val="accent1"/>
                </a:solidFill>
                <a:latin typeface="Calibri"/>
              </a:rPr>
              <a:t>Kenya, Uganda, Tanzania and Ethiopia, Senegal, Cameroon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0DCA2DB-2A8D-097D-BDBB-DAFB23C99472}"/>
              </a:ext>
            </a:extLst>
          </p:cNvPr>
          <p:cNvSpPr/>
          <p:nvPr/>
        </p:nvSpPr>
        <p:spPr>
          <a:xfrm>
            <a:off x="5566607" y="3754959"/>
            <a:ext cx="187198" cy="2157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62DFE2-7A4B-D966-C5C0-36B6E582AAAF}"/>
              </a:ext>
            </a:extLst>
          </p:cNvPr>
          <p:cNvSpPr/>
          <p:nvPr/>
        </p:nvSpPr>
        <p:spPr>
          <a:xfrm>
            <a:off x="6022076" y="2464022"/>
            <a:ext cx="187198" cy="2157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A249775-1895-BB08-DCC1-5A6ECA6D44BC}"/>
              </a:ext>
            </a:extLst>
          </p:cNvPr>
          <p:cNvSpPr/>
          <p:nvPr/>
        </p:nvSpPr>
        <p:spPr>
          <a:xfrm>
            <a:off x="5461903" y="3149044"/>
            <a:ext cx="187198" cy="2157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3E1465-A989-41ED-1775-D5DE488017A1}"/>
              </a:ext>
            </a:extLst>
          </p:cNvPr>
          <p:cNvSpPr/>
          <p:nvPr/>
        </p:nvSpPr>
        <p:spPr>
          <a:xfrm>
            <a:off x="5964676" y="3317190"/>
            <a:ext cx="187198" cy="2157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37D302-25C3-064D-7ED2-9AA7CF9F3FA2}"/>
              </a:ext>
            </a:extLst>
          </p:cNvPr>
          <p:cNvSpPr txBox="1"/>
          <p:nvPr/>
        </p:nvSpPr>
        <p:spPr>
          <a:xfrm>
            <a:off x="8324856" y="3944009"/>
            <a:ext cx="3257544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" lvl="1" defTabSz="554492">
              <a:spcAft>
                <a:spcPts val="300"/>
              </a:spcAft>
            </a:pPr>
            <a:r>
              <a:rPr lang="en-US" sz="1600" b="1" dirty="0">
                <a:solidFill>
                  <a:schemeClr val="accent1"/>
                </a:solidFill>
                <a:latin typeface="Calibri"/>
              </a:rPr>
              <a:t>At least 19 </a:t>
            </a:r>
            <a:r>
              <a:rPr lang="en-US" sz="1600" b="1" dirty="0">
                <a:solidFill>
                  <a:srgbClr val="6D6E70">
                    <a:lumMod val="50000"/>
                  </a:srgbClr>
                </a:solidFill>
                <a:latin typeface="Calibri"/>
              </a:rPr>
              <a:t>countries supported through the regional offices:</a:t>
            </a:r>
          </a:p>
          <a:p>
            <a:pPr marL="47625" lvl="1" defTabSz="554492">
              <a:spcAft>
                <a:spcPts val="300"/>
              </a:spcAft>
            </a:pPr>
            <a:r>
              <a:rPr lang="en-US" sz="1600" i="1" dirty="0">
                <a:solidFill>
                  <a:schemeClr val="accent1"/>
                </a:solidFill>
                <a:latin typeface="Calibri"/>
              </a:rPr>
              <a:t>South Africa, Lesotho Namibia, Rwanda, Sudan, South Sudan, Zimbabwe, Mozambique, Malawi, Somalia, Niger, DRC, CAR, Sierra Leone, Liberia, Nigeria, Cote d’Ivoire 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2FF5F6B-ACCD-AD60-CE23-A7CEB5FF8CA2}"/>
              </a:ext>
            </a:extLst>
          </p:cNvPr>
          <p:cNvSpPr/>
          <p:nvPr/>
        </p:nvSpPr>
        <p:spPr>
          <a:xfrm>
            <a:off x="7992552" y="4022584"/>
            <a:ext cx="184214" cy="2114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7055C06-E79B-77FE-EDF9-ADFF1857F147}"/>
              </a:ext>
            </a:extLst>
          </p:cNvPr>
          <p:cNvSpPr/>
          <p:nvPr/>
        </p:nvSpPr>
        <p:spPr>
          <a:xfrm>
            <a:off x="5045161" y="5615791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F85A41C-5621-0C9C-EE9D-603DAAE34F01}"/>
              </a:ext>
            </a:extLst>
          </p:cNvPr>
          <p:cNvSpPr/>
          <p:nvPr/>
        </p:nvSpPr>
        <p:spPr>
          <a:xfrm>
            <a:off x="4006936" y="5185670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0313D48-C70A-C0B9-280A-5318DDA3477A}"/>
              </a:ext>
            </a:extLst>
          </p:cNvPr>
          <p:cNvSpPr/>
          <p:nvPr/>
        </p:nvSpPr>
        <p:spPr>
          <a:xfrm>
            <a:off x="5314988" y="3561007"/>
            <a:ext cx="66562" cy="544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3D8AA9F-4F0C-83BC-6D1F-4E69BBD09937}"/>
              </a:ext>
            </a:extLst>
          </p:cNvPr>
          <p:cNvSpPr/>
          <p:nvPr/>
        </p:nvSpPr>
        <p:spPr>
          <a:xfrm>
            <a:off x="5274056" y="2626041"/>
            <a:ext cx="184214" cy="2114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FF214F-BE69-6218-1592-A25C831CEE62}"/>
              </a:ext>
            </a:extLst>
          </p:cNvPr>
          <p:cNvSpPr/>
          <p:nvPr/>
        </p:nvSpPr>
        <p:spPr>
          <a:xfrm>
            <a:off x="5195973" y="1812176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EE62103-5167-C786-5ED7-5E7F3FA8D9F4}"/>
              </a:ext>
            </a:extLst>
          </p:cNvPr>
          <p:cNvSpPr/>
          <p:nvPr/>
        </p:nvSpPr>
        <p:spPr>
          <a:xfrm>
            <a:off x="5192657" y="4962660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A2CD2F7-94F7-5CE5-8AD8-CDC025C9B84A}"/>
              </a:ext>
            </a:extLst>
          </p:cNvPr>
          <p:cNvSpPr/>
          <p:nvPr/>
        </p:nvSpPr>
        <p:spPr>
          <a:xfrm>
            <a:off x="5877688" y="4559816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0BD8892-5E26-5DCC-DD30-2C4941EDE45B}"/>
              </a:ext>
            </a:extLst>
          </p:cNvPr>
          <p:cNvSpPr/>
          <p:nvPr/>
        </p:nvSpPr>
        <p:spPr>
          <a:xfrm>
            <a:off x="6792916" y="2436674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8C5C658-A090-E7E8-13B3-58E82AD02B6A}"/>
              </a:ext>
            </a:extLst>
          </p:cNvPr>
          <p:cNvSpPr/>
          <p:nvPr/>
        </p:nvSpPr>
        <p:spPr>
          <a:xfrm flipH="1" flipV="1">
            <a:off x="5159518" y="6067598"/>
            <a:ext cx="46460" cy="682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525A965-BDA9-73F8-189C-6778BADBA050}"/>
              </a:ext>
            </a:extLst>
          </p:cNvPr>
          <p:cNvSpPr/>
          <p:nvPr/>
        </p:nvSpPr>
        <p:spPr>
          <a:xfrm>
            <a:off x="5656825" y="4614329"/>
            <a:ext cx="65501" cy="533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arker with solid fill">
            <a:extLst>
              <a:ext uri="{FF2B5EF4-FFF2-40B4-BE49-F238E27FC236}">
                <a16:creationId xmlns:a16="http://schemas.microsoft.com/office/drawing/2014/main" id="{4CB57E63-B452-3379-C094-AE8ADDEA8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3874" y="1403645"/>
            <a:ext cx="817061" cy="81706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6D3D0BE-F51D-FC54-B70F-9535BE840A05}"/>
              </a:ext>
            </a:extLst>
          </p:cNvPr>
          <p:cNvSpPr/>
          <p:nvPr/>
        </p:nvSpPr>
        <p:spPr>
          <a:xfrm>
            <a:off x="1412404" y="2027967"/>
            <a:ext cx="187198" cy="21579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D107C3-54C3-4C79-1DAD-6D335AD4F653}"/>
              </a:ext>
            </a:extLst>
          </p:cNvPr>
          <p:cNvSpPr/>
          <p:nvPr/>
        </p:nvSpPr>
        <p:spPr>
          <a:xfrm>
            <a:off x="3231949" y="1717127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86ED84-4895-3447-4B20-D8669CAAACD0}"/>
              </a:ext>
            </a:extLst>
          </p:cNvPr>
          <p:cNvSpPr/>
          <p:nvPr/>
        </p:nvSpPr>
        <p:spPr>
          <a:xfrm>
            <a:off x="3138350" y="2463934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15254A-B6D1-6B65-7292-A341C98FAAC8}"/>
              </a:ext>
            </a:extLst>
          </p:cNvPr>
          <p:cNvSpPr/>
          <p:nvPr/>
        </p:nvSpPr>
        <p:spPr>
          <a:xfrm>
            <a:off x="2070040" y="2646136"/>
            <a:ext cx="187198" cy="2157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B550C3-9544-4D9C-27E6-A2235B9D24FD}"/>
              </a:ext>
            </a:extLst>
          </p:cNvPr>
          <p:cNvSpPr/>
          <p:nvPr/>
        </p:nvSpPr>
        <p:spPr>
          <a:xfrm>
            <a:off x="1715522" y="2825971"/>
            <a:ext cx="187197" cy="1883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84A1B2-32C6-321B-C9AA-9F5D8A560BE1}"/>
              </a:ext>
            </a:extLst>
          </p:cNvPr>
          <p:cNvSpPr/>
          <p:nvPr/>
        </p:nvSpPr>
        <p:spPr>
          <a:xfrm>
            <a:off x="1538202" y="2517224"/>
            <a:ext cx="144740" cy="20078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CDDC40-9839-17B9-F251-745452BBBF96}"/>
              </a:ext>
            </a:extLst>
          </p:cNvPr>
          <p:cNvSpPr/>
          <p:nvPr/>
        </p:nvSpPr>
        <p:spPr>
          <a:xfrm>
            <a:off x="4445294" y="2679725"/>
            <a:ext cx="184214" cy="2114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F0ADC6-22F7-0A6B-81D0-5B5B93DCBAFA}"/>
              </a:ext>
            </a:extLst>
          </p:cNvPr>
          <p:cNvSpPr/>
          <p:nvPr/>
        </p:nvSpPr>
        <p:spPr>
          <a:xfrm>
            <a:off x="4659692" y="3482491"/>
            <a:ext cx="184214" cy="2114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940181-5899-4C3B-A614-DFFC7C9CD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9204" y="421048"/>
            <a:ext cx="10616976" cy="2986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Lato Heavy"/>
              </a:rPr>
              <a:t>Implementation models – Regional Offices</a:t>
            </a:r>
            <a:endParaRPr lang="en-DE" sz="4000" dirty="0">
              <a:solidFill>
                <a:schemeClr val="accent1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2CDB68-E331-4F4E-A714-FBE0AABE2A43}"/>
              </a:ext>
            </a:extLst>
          </p:cNvPr>
          <p:cNvSpPr txBox="1"/>
          <p:nvPr/>
        </p:nvSpPr>
        <p:spPr>
          <a:xfrm flipH="1">
            <a:off x="7029340" y="5085728"/>
            <a:ext cx="2227803" cy="5077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DE" sz="1400">
              <a:solidFill>
                <a:schemeClr val="accent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8A0BE4-C8B0-EEEA-3202-87CE7C83C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084860"/>
              </p:ext>
            </p:extLst>
          </p:nvPr>
        </p:nvGraphicFramePr>
        <p:xfrm>
          <a:off x="2032000" y="7196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7C4AF12-08AA-2979-1301-CBE142BD2091}"/>
              </a:ext>
            </a:extLst>
          </p:cNvPr>
          <p:cNvSpPr txBox="1">
            <a:spLocks/>
          </p:cNvSpPr>
          <p:nvPr/>
        </p:nvSpPr>
        <p:spPr>
          <a:xfrm>
            <a:off x="794445" y="6440482"/>
            <a:ext cx="6503042" cy="1306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1000" b="1">
                <a:solidFill>
                  <a:schemeClr val="accent3"/>
                </a:solidFill>
              </a:rPr>
              <a:t> MAKING EVERY WOMAN AND GIRL COUNT | June 2023</a:t>
            </a:r>
            <a:endParaRPr lang="en-US" sz="1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2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047">
            <a:extLst>
              <a:ext uri="{FF2B5EF4-FFF2-40B4-BE49-F238E27FC236}">
                <a16:creationId xmlns:a16="http://schemas.microsoft.com/office/drawing/2014/main" id="{36A0CEB0-B55B-C2E8-3B2A-E5C2BA880BDF}"/>
              </a:ext>
            </a:extLst>
          </p:cNvPr>
          <p:cNvSpPr txBox="1"/>
          <p:nvPr/>
        </p:nvSpPr>
        <p:spPr>
          <a:xfrm>
            <a:off x="3433702" y="280267"/>
            <a:ext cx="4741939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Lato Heavy"/>
                <a:ea typeface="Lato Heavy" charset="0"/>
                <a:cs typeface="Lato Heavy" charset="0"/>
              </a:rPr>
              <a:t>Our main partners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Lato Heav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DD9F3-A33D-3CB4-F4B7-84CD91EC47B1}"/>
              </a:ext>
            </a:extLst>
          </p:cNvPr>
          <p:cNvSpPr txBox="1"/>
          <p:nvPr/>
        </p:nvSpPr>
        <p:spPr>
          <a:xfrm>
            <a:off x="354063" y="1137001"/>
            <a:ext cx="6159279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National level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Ministries of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Gender Observatory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Ministries of Plan, Finance and Budget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2F03-E784-021B-CB37-207D1547F0CA}"/>
              </a:ext>
            </a:extLst>
          </p:cNvPr>
          <p:cNvSpPr txBox="1"/>
          <p:nvPr/>
        </p:nvSpPr>
        <p:spPr>
          <a:xfrm>
            <a:off x="6335151" y="3573298"/>
            <a:ext cx="5608320" cy="36625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International and regional level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UNECA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Other UN Agencies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AfDB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PARIS21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REC (SADEC, WAEMU, ECOWAS…)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0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01f438-7285-47f4-a263-e6dcc167b43d">
      <Terms xmlns="http://schemas.microsoft.com/office/infopath/2007/PartnerControls"/>
    </lcf76f155ced4ddcb4097134ff3c332f>
    <TaxCatchAll xmlns="2335c9ae-562c-4e2a-87fe-6586fc6aec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FCB6AABC93E4497DD66471712507A" ma:contentTypeVersion="18" ma:contentTypeDescription="Create a new document." ma:contentTypeScope="" ma:versionID="d445c836cbdadcc4f1b8a990b52029bf">
  <xsd:schema xmlns:xsd="http://www.w3.org/2001/XMLSchema" xmlns:xs="http://www.w3.org/2001/XMLSchema" xmlns:p="http://schemas.microsoft.com/office/2006/metadata/properties" xmlns:ns2="2335c9ae-562c-4e2a-87fe-6586fc6aec73" xmlns:ns3="8501f438-7285-47f4-a263-e6dcc167b43d" targetNamespace="http://schemas.microsoft.com/office/2006/metadata/properties" ma:root="true" ma:fieldsID="46e7eb00a1e56d6e6c983e4a809a4be0" ns2:_="" ns3:_="">
    <xsd:import namespace="2335c9ae-562c-4e2a-87fe-6586fc6aec73"/>
    <xsd:import namespace="8501f438-7285-47f4-a263-e6dcc167b4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c9ae-562c-4e2a-87fe-6586fc6aec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c59c477-6079-4da9-98ef-9ef9a12fe31a}" ma:internalName="TaxCatchAll" ma:showField="CatchAllData" ma:web="2335c9ae-562c-4e2a-87fe-6586fc6aec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1f438-7285-47f4-a263-e6dcc167b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c250d15-9240-48a2-bed8-252fb13a1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652D34-043E-4BB6-ACE5-F79912A504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7AE46-B0FA-4882-9740-F1CC3A16E97F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8501f438-7285-47f4-a263-e6dcc167b43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335c9ae-562c-4e2a-87fe-6586fc6aec7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31E3E2-9A30-445C-81CC-8F0E73AAC362}">
  <ds:schemaRefs>
    <ds:schemaRef ds:uri="2335c9ae-562c-4e2a-87fe-6586fc6aec73"/>
    <ds:schemaRef ds:uri="8501f438-7285-47f4-a263-e6dcc167b4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1743</Words>
  <Application>Microsoft Office PowerPoint</Application>
  <PresentationFormat>Widescreen</PresentationFormat>
  <Paragraphs>217</Paragraphs>
  <Slides>18</Slides>
  <Notes>10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Gotham-Light</vt:lpstr>
      <vt:lpstr>Josefin Sans</vt:lpstr>
      <vt:lpstr>Lato Heavy</vt:lpstr>
      <vt:lpstr>Lucida Sans Unicode</vt:lpstr>
      <vt:lpstr>Montserrat</vt:lpstr>
      <vt:lpstr>Segoe UI</vt:lpstr>
      <vt:lpstr>Sofia Pro</vt:lpstr>
      <vt:lpstr>Sofia Pro Regular</vt:lpstr>
      <vt:lpstr>Office Theme</vt:lpstr>
      <vt:lpstr>3_Office Theme</vt:lpstr>
      <vt:lpstr>2_Office Theme</vt:lpstr>
      <vt:lpstr>PowerPoint Presentation</vt:lpstr>
      <vt:lpstr>PowerPoint Presentation</vt:lpstr>
      <vt:lpstr>UN WOMEN’S PROGRAMMATIC SOLUTIONS: 10 GENDER EQUALITY ACCELERATORS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Schmidt</dc:creator>
  <cp:lastModifiedBy>Pamela Nabukhonzo</cp:lastModifiedBy>
  <cp:revision>4</cp:revision>
  <dcterms:created xsi:type="dcterms:W3CDTF">2023-08-11T06:19:26Z</dcterms:created>
  <dcterms:modified xsi:type="dcterms:W3CDTF">2023-11-10T13:46:22Z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0x010100EA5FCB6AABC93E4497DD66471712507A</vt:lpwstr>
  </property>
  <property fmtid="{D5CDD505-2E9C-101B-9397-08002B2CF9AE}" pid="3" name="MediaServiceImageTags">
    <vt:lpwstr/>
  </property>
</Properties>
</file>