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8"/>
  </p:notesMasterIdLst>
  <p:sldIdLst>
    <p:sldId id="256" r:id="rId5"/>
    <p:sldId id="404" r:id="rId6"/>
    <p:sldId id="407" r:id="rId7"/>
    <p:sldId id="408" r:id="rId8"/>
    <p:sldId id="411" r:id="rId9"/>
    <p:sldId id="410" r:id="rId10"/>
    <p:sldId id="413" r:id="rId11"/>
    <p:sldId id="260" r:id="rId12"/>
    <p:sldId id="257" r:id="rId13"/>
    <p:sldId id="412" r:id="rId14"/>
    <p:sldId id="258" r:id="rId15"/>
    <p:sldId id="259" r:id="rId16"/>
    <p:sldId id="369" r:id="rId17"/>
  </p:sldIdLst>
  <p:sldSz cx="24384000" cy="13716000"/>
  <p:notesSz cx="20104100" cy="11309350"/>
  <p:defaultTextStyle>
    <a:defPPr>
      <a:defRPr lang="en-US"/>
    </a:defPPr>
    <a:lvl1pPr marL="0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3" userDrawn="1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02B"/>
    <a:srgbClr val="DE1267"/>
    <a:srgbClr val="FC9D23"/>
    <a:srgbClr val="3D7D43"/>
    <a:srgbClr val="EFB703"/>
    <a:srgbClr val="FF9393"/>
    <a:srgbClr val="FD6824"/>
    <a:srgbClr val="FCC408"/>
    <a:srgbClr val="00689D"/>
    <a:srgbClr val="BE8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69844-57F2-4272-BEE0-F13DB60E8F74}" v="4" dt="2023-11-09T19:51:43.7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83483" autoAdjust="0"/>
  </p:normalViewPr>
  <p:slideViewPr>
    <p:cSldViewPr>
      <p:cViewPr varScale="1">
        <p:scale>
          <a:sx n="35" d="100"/>
          <a:sy n="35" d="100"/>
        </p:scale>
        <p:origin x="1349" y="24"/>
      </p:cViewPr>
      <p:guideLst>
        <p:guide orient="horz" pos="3493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94FA9-4AA4-7F49-85BA-5FDB5EB9975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5C949-30DC-A548-B0F6-ECAFEB87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5C949-30DC-A548-B0F6-ECAFEB87DC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5C949-30DC-A548-B0F6-ECAFEB87D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6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5C949-30DC-A548-B0F6-ECAFEB87DC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-7375"/>
            <a:ext cx="10166709" cy="13723374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40D2B-F4B2-7149-9897-1632B440D9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42" y="11658600"/>
            <a:ext cx="3894158" cy="172572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400" userDrawn="1">
          <p15:clr>
            <a:srgbClr val="FBAE40"/>
          </p15:clr>
        </p15:guide>
        <p15:guide id="4" pos="14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20199B3D-584A-C543-8A7C-0C3502E8B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6203107"/>
            <a:ext cx="9243851" cy="1354217"/>
          </a:xfrm>
        </p:spPr>
        <p:txBody>
          <a:bodyPr anchor="ctr" anchorCtr="0"/>
          <a:lstStyle>
            <a:lvl1pPr>
              <a:defRPr sz="88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8F479-D43B-3448-B27E-48A59BEEE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77600"/>
            <a:ext cx="4283677" cy="12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26276"/>
            <a:ext cx="24384000" cy="13742276"/>
          </a:xfrm>
          <a:prstGeom prst="rect">
            <a:avLst/>
          </a:prstGeom>
        </p:spPr>
      </p:pic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F143D28B-CEE9-B94D-8239-606801726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6203107"/>
            <a:ext cx="9243851" cy="1354217"/>
          </a:xfrm>
        </p:spPr>
        <p:txBody>
          <a:bodyPr anchor="ctr" anchorCtr="0"/>
          <a:lstStyle>
            <a:lvl1pPr>
              <a:defRPr sz="8800" b="1" i="0">
                <a:solidFill>
                  <a:schemeClr val="bg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C99F6-CECC-3841-B698-177BDD40F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42" y="11658600"/>
            <a:ext cx="3894158" cy="1725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Holder 6">
            <a:extLst>
              <a:ext uri="{FF2B5EF4-FFF2-40B4-BE49-F238E27FC236}">
                <a16:creationId xmlns:a16="http://schemas.microsoft.com/office/drawing/2014/main" id="{A1110A4E-A1AD-1E4A-B229-270C8E3E6B78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3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985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B46DA-2734-8248-83F0-421C133EE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676" y="12511772"/>
            <a:ext cx="5478524" cy="9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5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985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BDA858B-C435-CD46-B6F2-5F7D29966F4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600199" y="3160713"/>
            <a:ext cx="10134601" cy="84978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533312" y="3160713"/>
            <a:ext cx="10287000" cy="84978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533312" y="3160713"/>
            <a:ext cx="10287000" cy="84978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A9D1-0404-B54C-9824-8F518E050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5913" y="3160712"/>
            <a:ext cx="10453687" cy="8497887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800">
                <a:solidFill>
                  <a:schemeClr val="accent3"/>
                </a:solidFill>
              </a:defRPr>
            </a:lvl2pPr>
            <a:lvl3pPr>
              <a:defRPr sz="2800">
                <a:solidFill>
                  <a:schemeClr val="accent3"/>
                </a:solidFill>
              </a:defRPr>
            </a:lvl3pPr>
            <a:lvl4pPr>
              <a:defRPr sz="2800">
                <a:solidFill>
                  <a:schemeClr val="accent3"/>
                </a:solidFill>
              </a:defRPr>
            </a:lvl4pPr>
            <a:lvl5pPr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44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1008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AB96-E042-7E48-2562-14EC84382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326607"/>
            <a:ext cx="18288000" cy="3693319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79140-9C61-AA9A-8777-9F1504D3A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73866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7DC21-3E31-4F3E-3E47-12F73948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0D5-CE48-4E47-8543-BA8AAF6FBD05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4C719-29DE-8FAC-29CE-42D1F0ED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8661D-3A46-E0CA-FAE9-08BE2863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9334-D9CE-46E7-A3D9-DE24074A5E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939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F09F-3C24-C2F2-2C60-E8207380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04932-81C8-5E36-71C7-766CFF6D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998" y="3154681"/>
            <a:ext cx="21212006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C4E61-3BA6-2BB7-6A45-43786402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0D5-CE48-4E47-8543-BA8AAF6FBD05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D7D02-6AF3-507A-07DB-6C841362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A9E1C-F78F-44DA-FB9C-C7A6278C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9334-D9CE-46E7-A3D9-DE24074A5E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32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-7375"/>
            <a:ext cx="10166709" cy="13723374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5D5C7-FA50-304B-AFB1-D33280E45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69978"/>
            <a:ext cx="7696200" cy="13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  <p15:guide id="4" pos="14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273588" y="3283974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7775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0"/>
            <a:ext cx="10166709" cy="13715999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2D315-B06D-BB48-9751-43173E6E5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83" y="11506200"/>
            <a:ext cx="3894158" cy="17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0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3EBB1D2-8FF2-FB49-8D1C-759E0F617E68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DE1267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9D23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F3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</p:spPr>
        <p:txBody>
          <a:bodyPr anchor="ctr" anchorCtr="0"/>
          <a:lstStyle>
            <a:lvl1pPr algn="r">
              <a:defRPr sz="8800" b="0" i="0">
                <a:solidFill>
                  <a:srgbClr val="FCC408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5266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18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005FC8-CBD6-8041-BADD-1262FA29486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FF382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A1184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18476A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6442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98E4543-37D9-BE4E-9733-AD5B13804681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DE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25BCE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3220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21F7C5-8D75-0241-AC55-8A4E8C33EA0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E4233A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25BCE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4B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31" y="5878419"/>
            <a:ext cx="2337428" cy="1951788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FD6824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2574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3889FB7-AAD8-1A4D-9418-79EF8DFED551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C408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3D7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>
            <a:noAutofit/>
          </a:bodyPr>
          <a:lstStyle>
            <a:lvl1pPr algn="r">
              <a:defRPr sz="8800" b="0" i="0">
                <a:solidFill>
                  <a:srgbClr val="55C02B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5332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26276"/>
            <a:ext cx="24384000" cy="13742276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82651DA-9416-B148-9CC1-548590E104E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6C7847BA-1138-7448-A7F6-486DBCB1CE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8680F977-4DC9-1044-9230-F07BB4612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708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998" y="1181448"/>
            <a:ext cx="21212006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rt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5998" y="3154681"/>
            <a:ext cx="212120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algn="l" rtl="0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65" r:id="rId11"/>
    <p:sldLayoutId id="2147483664" r:id="rId12"/>
    <p:sldLayoutId id="2147483666" r:id="rId13"/>
    <p:sldLayoutId id="2147483678" r:id="rId14"/>
    <p:sldLayoutId id="2147483667" r:id="rId15"/>
    <p:sldLayoutId id="2147483676" r:id="rId16"/>
    <p:sldLayoutId id="2147483663" r:id="rId17"/>
    <p:sldLayoutId id="2147483679" r:id="rId18"/>
    <p:sldLayoutId id="2147483680" r:id="rId19"/>
  </p:sldLayoutIdLst>
  <p:hf sldNum="0" hdr="0" ftr="0"/>
  <p:txStyles>
    <p:titleStyle>
      <a:lvl1pPr>
        <a:defRPr sz="3881">
          <a:latin typeface="+mj-lt"/>
          <a:ea typeface="+mj-ea"/>
          <a:cs typeface="+mj-cs"/>
        </a:defRPr>
      </a:lvl1pPr>
    </p:titleStyle>
    <p:bodyStyle>
      <a:lvl1pPr marL="0" algn="l" rt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4547">
        <a:defRPr>
          <a:latin typeface="+mn-lt"/>
          <a:ea typeface="+mn-ea"/>
          <a:cs typeface="+mn-cs"/>
        </a:defRPr>
      </a:lvl2pPr>
      <a:lvl3pPr marL="1109095">
        <a:defRPr>
          <a:latin typeface="+mn-lt"/>
          <a:ea typeface="+mn-ea"/>
          <a:cs typeface="+mn-cs"/>
        </a:defRPr>
      </a:lvl3pPr>
      <a:lvl4pPr marL="1663642">
        <a:defRPr>
          <a:latin typeface="+mn-lt"/>
          <a:ea typeface="+mn-ea"/>
          <a:cs typeface="+mn-cs"/>
        </a:defRPr>
      </a:lvl4pPr>
      <a:lvl5pPr marL="2218191">
        <a:defRPr>
          <a:latin typeface="+mn-lt"/>
          <a:ea typeface="+mn-ea"/>
          <a:cs typeface="+mn-cs"/>
        </a:defRPr>
      </a:lvl5pPr>
      <a:lvl6pPr marL="2772738">
        <a:defRPr>
          <a:latin typeface="+mn-lt"/>
          <a:ea typeface="+mn-ea"/>
          <a:cs typeface="+mn-cs"/>
        </a:defRPr>
      </a:lvl6pPr>
      <a:lvl7pPr marL="3327286">
        <a:defRPr>
          <a:latin typeface="+mn-lt"/>
          <a:ea typeface="+mn-ea"/>
          <a:cs typeface="+mn-cs"/>
        </a:defRPr>
      </a:lvl7pPr>
      <a:lvl8pPr marL="3881833">
        <a:defRPr>
          <a:latin typeface="+mn-lt"/>
          <a:ea typeface="+mn-ea"/>
          <a:cs typeface="+mn-cs"/>
        </a:defRPr>
      </a:lvl8pPr>
      <a:lvl9pPr marL="443638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547">
        <a:defRPr>
          <a:latin typeface="+mn-lt"/>
          <a:ea typeface="+mn-ea"/>
          <a:cs typeface="+mn-cs"/>
        </a:defRPr>
      </a:lvl2pPr>
      <a:lvl3pPr marL="1109095">
        <a:defRPr>
          <a:latin typeface="+mn-lt"/>
          <a:ea typeface="+mn-ea"/>
          <a:cs typeface="+mn-cs"/>
        </a:defRPr>
      </a:lvl3pPr>
      <a:lvl4pPr marL="1663642">
        <a:defRPr>
          <a:latin typeface="+mn-lt"/>
          <a:ea typeface="+mn-ea"/>
          <a:cs typeface="+mn-cs"/>
        </a:defRPr>
      </a:lvl4pPr>
      <a:lvl5pPr marL="2218191">
        <a:defRPr>
          <a:latin typeface="+mn-lt"/>
          <a:ea typeface="+mn-ea"/>
          <a:cs typeface="+mn-cs"/>
        </a:defRPr>
      </a:lvl5pPr>
      <a:lvl6pPr marL="2772738">
        <a:defRPr>
          <a:latin typeface="+mn-lt"/>
          <a:ea typeface="+mn-ea"/>
          <a:cs typeface="+mn-cs"/>
        </a:defRPr>
      </a:lvl6pPr>
      <a:lvl7pPr marL="3327286">
        <a:defRPr>
          <a:latin typeface="+mn-lt"/>
          <a:ea typeface="+mn-ea"/>
          <a:cs typeface="+mn-cs"/>
        </a:defRPr>
      </a:lvl7pPr>
      <a:lvl8pPr marL="3881833">
        <a:defRPr>
          <a:latin typeface="+mn-lt"/>
          <a:ea typeface="+mn-ea"/>
          <a:cs typeface="+mn-cs"/>
        </a:defRPr>
      </a:lvl8pPr>
      <a:lvl9pPr marL="443638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nwomen.org/publications/enumerator-manual-measuring-nexus-between-gender-and-environment" TargetMode="External"/><Relationship Id="rId2" Type="http://schemas.openxmlformats.org/officeDocument/2006/relationships/hyperlink" Target="https://data.unwomen.org/publications?field_type_target_id=73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nwomen.org/publications/model-questionnaire-measuring-nexus-between-gender-and-environmen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la.schmidt@unwomen.org" TargetMode="External"/><Relationship Id="rId2" Type="http://schemas.openxmlformats.org/officeDocument/2006/relationships/hyperlink" Target="mailto:sara.duerto.valero@unwome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ele.seroussi@unwome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unwomen.org/features/why-climate-change-matters-women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nwomen.org/publications/sampling-methods-and-survey-operations-measuring-nexus-between-gender-and-environmen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0EA10-4022-7842-A487-287027858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915399" cy="2770374"/>
          </a:xfrm>
        </p:spPr>
        <p:txBody>
          <a:bodyPr/>
          <a:lstStyle/>
          <a:p>
            <a:r>
              <a:rPr lang="en-US" dirty="0"/>
              <a:t>Using existing data to understand the gender-climate nexus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398E772-DB4B-42EF-B545-8E2D549E21D2}"/>
              </a:ext>
            </a:extLst>
          </p:cNvPr>
          <p:cNvSpPr txBox="1">
            <a:spLocks/>
          </p:cNvSpPr>
          <p:nvPr/>
        </p:nvSpPr>
        <p:spPr>
          <a:xfrm>
            <a:off x="831574" y="8839200"/>
            <a:ext cx="868679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2000" b="1" i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>
                <a:latin typeface="+mn-lt"/>
                <a:ea typeface="+mn-ea"/>
                <a:cs typeface="+mn-cs"/>
              </a:defRPr>
            </a:lvl2pPr>
            <a:lvl3pPr marL="1109095">
              <a:defRPr>
                <a:latin typeface="+mn-lt"/>
                <a:ea typeface="+mn-ea"/>
                <a:cs typeface="+mn-cs"/>
              </a:defRPr>
            </a:lvl3pPr>
            <a:lvl4pPr marL="1663642">
              <a:defRPr>
                <a:latin typeface="+mn-lt"/>
                <a:ea typeface="+mn-ea"/>
                <a:cs typeface="+mn-cs"/>
              </a:defRPr>
            </a:lvl4pPr>
            <a:lvl5pPr marL="2218191">
              <a:defRPr>
                <a:latin typeface="+mn-lt"/>
                <a:ea typeface="+mn-ea"/>
                <a:cs typeface="+mn-cs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kern="0" dirty="0"/>
              <a:t>Sara Duerto Valero</a:t>
            </a:r>
          </a:p>
          <a:p>
            <a:pPr defTabSz="914400"/>
            <a:r>
              <a:rPr lang="en-US" sz="3200" kern="0" dirty="0"/>
              <a:t>Regional Office for Asia and the Pacific</a:t>
            </a:r>
          </a:p>
          <a:p>
            <a:pPr defTabSz="914400"/>
            <a:r>
              <a:rPr lang="en-US" sz="3200" kern="0" dirty="0"/>
              <a:t>UN Women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F45DB-E88B-BC45-3C57-FA5E440AC508}"/>
              </a:ext>
            </a:extLst>
          </p:cNvPr>
          <p:cNvSpPr/>
          <p:nvPr/>
        </p:nvSpPr>
        <p:spPr>
          <a:xfrm>
            <a:off x="304800" y="5347587"/>
            <a:ext cx="8541025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Gender Statistic Forum, November 7-11, 2023 </a:t>
            </a:r>
          </a:p>
          <a:p>
            <a:r>
              <a:rPr lang="en-US" sz="3200" dirty="0"/>
              <a:t>Casablanca Morocco </a:t>
            </a:r>
          </a:p>
          <a:p>
            <a:br>
              <a:rPr lang="en-US" sz="3200" dirty="0"/>
            </a:br>
            <a:r>
              <a:rPr lang="en-US" sz="3200" dirty="0"/>
              <a:t>Prepared by Sara </a:t>
            </a:r>
            <a:r>
              <a:rPr lang="en-US" sz="3200"/>
              <a:t>Duerto Valero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8298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82B5-1024-5E9F-B9B1-DEE8217B1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7356" y="4195663"/>
            <a:ext cx="11211340" cy="6883154"/>
          </a:xfrm>
        </p:spPr>
        <p:txBody>
          <a:bodyPr>
            <a:normAutofit fontScale="90000"/>
          </a:bodyPr>
          <a:lstStyle/>
          <a:p>
            <a:br>
              <a:rPr lang="en-US" sz="44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44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44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44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44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44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44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44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62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62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62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6200" cap="all" dirty="0">
                <a:solidFill>
                  <a:srgbClr val="0397D6"/>
                </a:solidFill>
                <a:latin typeface="neuzeit-grotesk"/>
                <a:hlinkClick r:id="rId2"/>
              </a:rPr>
            </a:br>
            <a:br>
              <a:rPr lang="en-US" sz="6200" dirty="0">
                <a:solidFill>
                  <a:srgbClr val="000000"/>
                </a:solidFill>
                <a:latin typeface="neuzeit-grotesk"/>
              </a:rPr>
            </a:br>
            <a:br>
              <a:rPr lang="en-US" sz="6200" dirty="0">
                <a:solidFill>
                  <a:srgbClr val="000000"/>
                </a:solidFill>
                <a:latin typeface="neuzeit-grotesk"/>
              </a:rPr>
            </a:br>
            <a:br>
              <a:rPr lang="en-US" sz="6200" cap="all" dirty="0">
                <a:solidFill>
                  <a:srgbClr val="0397D6"/>
                </a:solidFill>
                <a:latin typeface="neuzeit-grotesk"/>
              </a:rPr>
            </a:br>
            <a:r>
              <a:rPr lang="en-US" sz="6200" dirty="0">
                <a:solidFill>
                  <a:srgbClr val="000000"/>
                </a:solidFill>
                <a:latin typeface="neuzeit-grotesk"/>
              </a:rPr>
              <a:t>Enumerator Manual: Measuring the nexus between gender and the environment</a:t>
            </a:r>
            <a:br>
              <a:rPr lang="en-US" sz="6200" dirty="0">
                <a:solidFill>
                  <a:srgbClr val="000000"/>
                </a:solidFill>
                <a:latin typeface="neuzeit-grotesk"/>
              </a:rPr>
            </a:br>
            <a:br>
              <a:rPr lang="en-US" sz="6200" dirty="0">
                <a:solidFill>
                  <a:srgbClr val="000000"/>
                </a:solidFill>
                <a:latin typeface="neuzeit-grotesk"/>
              </a:rPr>
            </a:br>
            <a:r>
              <a:rPr lang="en-US" sz="6200" dirty="0">
                <a:solidFill>
                  <a:srgbClr val="000000"/>
                </a:solidFill>
                <a:latin typeface="neuzeit-grotesk"/>
                <a:hlinkClick r:id="rId3"/>
              </a:rPr>
              <a:t>https://data.unwomen.org/publications/enumerator-manual-measuring-nexus-between-gender-and-environment</a:t>
            </a:r>
            <a:endParaRPr lang="fr-FR" sz="6200" dirty="0"/>
          </a:p>
        </p:txBody>
      </p:sp>
      <p:pic>
        <p:nvPicPr>
          <p:cNvPr id="1026" name="Picture 2" descr="Enumerator Manual: Measuring the nexus between gender and the environment">
            <a:extLst>
              <a:ext uri="{FF2B5EF4-FFF2-40B4-BE49-F238E27FC236}">
                <a16:creationId xmlns:a16="http://schemas.microsoft.com/office/drawing/2014/main" id="{1CD5C79C-FEAB-A71A-DB13-F602A56D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50" y="191988"/>
            <a:ext cx="9428088" cy="133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5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del Questionnaire Measuring the nexus between gender and environment">
            <a:extLst>
              <a:ext uri="{FF2B5EF4-FFF2-40B4-BE49-F238E27FC236}">
                <a16:creationId xmlns:a16="http://schemas.microsoft.com/office/drawing/2014/main" id="{7AD8BEE6-5D49-C52D-67B2-98BD1CB3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16" y="400419"/>
            <a:ext cx="8928992" cy="126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4468AE-C8B7-6E0E-F7FA-BF8095495883}"/>
              </a:ext>
            </a:extLst>
          </p:cNvPr>
          <p:cNvSpPr txBox="1"/>
          <p:nvPr/>
        </p:nvSpPr>
        <p:spPr>
          <a:xfrm>
            <a:off x="10710100" y="2269965"/>
            <a:ext cx="121966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latin typeface="neuzeit-grotesk"/>
                <a:ea typeface="+mj-ea"/>
                <a:cs typeface="+mj-cs"/>
              </a:rPr>
              <a:t>Model questionnaire: Measuring the nexus between gender and environment</a:t>
            </a:r>
          </a:p>
          <a:p>
            <a:pPr algn="ctr"/>
            <a:endParaRPr lang="en-US" sz="5600" b="1" dirty="0">
              <a:solidFill>
                <a:srgbClr val="000000"/>
              </a:solidFill>
              <a:latin typeface="neuzeit-grotesk"/>
              <a:ea typeface="+mj-ea"/>
              <a:cs typeface="+mj-cs"/>
            </a:endParaRPr>
          </a:p>
          <a:p>
            <a:pPr algn="ctr"/>
            <a:r>
              <a:rPr lang="fr-FR" sz="5600" b="1" dirty="0">
                <a:solidFill>
                  <a:srgbClr val="000000"/>
                </a:solidFill>
                <a:latin typeface="neuzeit-grotesk"/>
                <a:ea typeface="+mj-ea"/>
                <a:cs typeface="+mj-cs"/>
                <a:hlinkClick r:id="rId3"/>
              </a:rPr>
              <a:t>https://data.unwomen.org/publications/model-questionnaire-measuring-nexus-between-gender-and-environment</a:t>
            </a:r>
            <a:endParaRPr lang="en-US" sz="5600" b="1" dirty="0">
              <a:solidFill>
                <a:srgbClr val="000000"/>
              </a:solidFill>
              <a:latin typeface="neuzeit-grotesk"/>
              <a:ea typeface="+mj-ea"/>
              <a:cs typeface="+mj-cs"/>
            </a:endParaRPr>
          </a:p>
          <a:p>
            <a:pPr algn="ctr"/>
            <a:endParaRPr lang="fr-FR" sz="5600" b="1" dirty="0">
              <a:solidFill>
                <a:srgbClr val="000000"/>
              </a:solidFill>
              <a:latin typeface="neuzeit-grotes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431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480CA9-73C6-D2FD-1605-F233390318BB}"/>
              </a:ext>
            </a:extLst>
          </p:cNvPr>
          <p:cNvSpPr txBox="1"/>
          <p:nvPr/>
        </p:nvSpPr>
        <p:spPr>
          <a:xfrm>
            <a:off x="954156" y="848143"/>
            <a:ext cx="21362504" cy="1301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Wingdings" panose="05000000000000000000" pitchFamily="2" charset="2"/>
              <a:buChar char="Ø"/>
            </a:pP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</a:rPr>
              <a:t>Household questionnaire </a:t>
            </a:r>
          </a:p>
          <a:p>
            <a:pPr marL="1485900" lvl="1" indent="-571500">
              <a:buFont typeface="Wingdings" panose="05000000000000000000" pitchFamily="2" charset="2"/>
              <a:buChar char="v"/>
            </a:pP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</a:rPr>
              <a:t>Module 1 Household roster  </a:t>
            </a:r>
          </a:p>
          <a:p>
            <a:pPr marL="1485900" lvl="1" indent="-571500">
              <a:buFont typeface="Wingdings" panose="05000000000000000000" pitchFamily="2" charset="2"/>
              <a:buChar char="v"/>
            </a:pP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</a:rPr>
              <a:t>Module 2 Housing characteristics: Location, building materials, fuel, water and sanitation  </a:t>
            </a:r>
          </a:p>
          <a:p>
            <a:endParaRPr lang="en-US" sz="56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indent="-914400">
              <a:buFont typeface="Wingdings" panose="05000000000000000000" pitchFamily="2" charset="2"/>
              <a:buChar char="Ø"/>
            </a:pPr>
            <a:r>
              <a:rPr lang="en-US" sz="5600" b="1" dirty="0">
                <a:solidFill>
                  <a:srgbClr val="00B050"/>
                </a:solidFill>
              </a:rPr>
              <a:t>Individual questionnaire (1 woman, 1 man 15 + / HH)</a:t>
            </a:r>
          </a:p>
          <a:p>
            <a:pPr marL="1485900" lvl="1" indent="-571500">
              <a:buFont typeface="Wingdings" panose="05000000000000000000" pitchFamily="2" charset="2"/>
              <a:buChar char="v"/>
            </a:pPr>
            <a:r>
              <a:rPr lang="en-US" sz="5600" b="1" dirty="0">
                <a:solidFill>
                  <a:srgbClr val="00B050"/>
                </a:solidFill>
              </a:rPr>
              <a:t>Module 3 Individual characteristics  </a:t>
            </a:r>
          </a:p>
          <a:p>
            <a:pPr marL="1485900" lvl="1" indent="-571500">
              <a:buFont typeface="Wingdings" panose="05000000000000000000" pitchFamily="2" charset="2"/>
              <a:buChar char="v"/>
            </a:pPr>
            <a:r>
              <a:rPr lang="en-US" sz="5600" b="1" dirty="0">
                <a:solidFill>
                  <a:srgbClr val="00B050"/>
                </a:solidFill>
              </a:rPr>
              <a:t>Module 4 Disaster exposure, preparedness and consequences   </a:t>
            </a:r>
          </a:p>
          <a:p>
            <a:pPr marL="1485900" lvl="1" indent="-571500">
              <a:buFont typeface="Wingdings" panose="05000000000000000000" pitchFamily="2" charset="2"/>
              <a:buChar char="v"/>
            </a:pPr>
            <a:r>
              <a:rPr lang="en-US" sz="5600" b="1" dirty="0">
                <a:solidFill>
                  <a:srgbClr val="00B050"/>
                </a:solidFill>
              </a:rPr>
              <a:t>Module 5 Exposure to, and preparedness for, climate change related effects  </a:t>
            </a:r>
          </a:p>
          <a:p>
            <a:pPr marL="1485900" lvl="1" indent="-571500">
              <a:buFont typeface="Wingdings" panose="05000000000000000000" pitchFamily="2" charset="2"/>
              <a:buChar char="v"/>
            </a:pPr>
            <a:r>
              <a:rPr lang="en-US" sz="5600" b="1" dirty="0">
                <a:solidFill>
                  <a:srgbClr val="00B050"/>
                </a:solidFill>
              </a:rPr>
              <a:t>Module 6 Employment in the green economy   </a:t>
            </a:r>
          </a:p>
          <a:p>
            <a:pPr marL="1485900" lvl="1" indent="-571500">
              <a:buFont typeface="Wingdings" panose="05000000000000000000" pitchFamily="2" charset="2"/>
              <a:buChar char="v"/>
            </a:pPr>
            <a:r>
              <a:rPr lang="en-US" sz="5600" b="1" dirty="0">
                <a:solidFill>
                  <a:srgbClr val="00B050"/>
                </a:solidFill>
              </a:rPr>
              <a:t>Module 7 Agriculture and land use</a:t>
            </a:r>
          </a:p>
          <a:p>
            <a:pPr marL="1485900" lvl="1" indent="-571500">
              <a:buFont typeface="Wingdings" panose="05000000000000000000" pitchFamily="2" charset="2"/>
              <a:buChar char="v"/>
            </a:pPr>
            <a:r>
              <a:rPr lang="en-US" sz="5600" b="1" dirty="0">
                <a:solidFill>
                  <a:srgbClr val="00B050"/>
                </a:solidFill>
              </a:rPr>
              <a:t>Module 8 Environment-related livelihoods  </a:t>
            </a:r>
          </a:p>
          <a:p>
            <a:pPr marL="1485900" lvl="1" indent="-571500">
              <a:buFont typeface="Wingdings" panose="05000000000000000000" pitchFamily="2" charset="2"/>
              <a:buChar char="v"/>
            </a:pPr>
            <a:r>
              <a:rPr lang="en-US" sz="5600" b="1" dirty="0">
                <a:solidFill>
                  <a:srgbClr val="00B050"/>
                </a:solidFill>
              </a:rPr>
              <a:t>Module 9 Asset ownership </a:t>
            </a:r>
          </a:p>
          <a:p>
            <a:pPr marL="1485900" lvl="1" indent="-571500">
              <a:buFont typeface="Wingdings" panose="05000000000000000000" pitchFamily="2" charset="2"/>
              <a:buChar char="v"/>
            </a:pPr>
            <a:r>
              <a:rPr lang="en-US" sz="5600" b="1" dirty="0">
                <a:solidFill>
                  <a:srgbClr val="00B050"/>
                </a:solidFill>
              </a:rPr>
              <a:t>Module 10 Decision making and mobility  </a:t>
            </a:r>
            <a:endParaRPr lang="fr-FR" sz="5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1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7F5A77-D62C-48BB-9DFF-468FD10EA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2438400"/>
            <a:ext cx="6553627" cy="92345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7FCF3E5-E693-D1B0-DC8E-8732B3451B0B}"/>
              </a:ext>
            </a:extLst>
          </p:cNvPr>
          <p:cNvSpPr txBox="1">
            <a:spLocks/>
          </p:cNvSpPr>
          <p:nvPr/>
        </p:nvSpPr>
        <p:spPr>
          <a:xfrm>
            <a:off x="685800" y="4953000"/>
            <a:ext cx="8382000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6001" b="1" i="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Arial" panose="020B0604020202020204" pitchFamily="34" charset="0"/>
              </a:defRPr>
            </a:lvl1pPr>
            <a:lvl2pPr marL="554547">
              <a:defRPr>
                <a:latin typeface="+mn-lt"/>
                <a:ea typeface="+mn-ea"/>
                <a:cs typeface="+mn-cs"/>
              </a:defRPr>
            </a:lvl2pPr>
            <a:lvl3pPr marL="1109095">
              <a:defRPr>
                <a:latin typeface="+mn-lt"/>
                <a:ea typeface="+mn-ea"/>
                <a:cs typeface="+mn-cs"/>
              </a:defRPr>
            </a:lvl3pPr>
            <a:lvl4pPr marL="1663642">
              <a:defRPr>
                <a:latin typeface="+mn-lt"/>
                <a:ea typeface="+mn-ea"/>
                <a:cs typeface="+mn-cs"/>
              </a:defRPr>
            </a:lvl4pPr>
            <a:lvl5pPr marL="2218191">
              <a:defRPr>
                <a:latin typeface="+mn-lt"/>
                <a:ea typeface="+mn-ea"/>
                <a:cs typeface="+mn-cs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sz="3200" kern="0" dirty="0"/>
          </a:p>
          <a:p>
            <a:pPr defTabSz="914400"/>
            <a:endParaRPr lang="en-US" sz="3200" kern="0" dirty="0"/>
          </a:p>
          <a:p>
            <a:pPr defTabSz="914400"/>
            <a:r>
              <a:rPr lang="en-US" sz="3200" b="0" i="1" kern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sara.duerto.valero@unwomen.org</a:t>
            </a:r>
            <a:endParaRPr lang="en-US" sz="3200" b="0" i="1" kern="0" dirty="0"/>
          </a:p>
          <a:p>
            <a:pPr defTabSz="914400"/>
            <a:r>
              <a:rPr lang="en-US" sz="3200" b="0" i="1" kern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isabella.schmidt@unwomen.org</a:t>
            </a:r>
            <a:endParaRPr lang="en-US" sz="3200" b="0" i="1" kern="0" dirty="0"/>
          </a:p>
          <a:p>
            <a:pPr defTabSz="914400"/>
            <a:r>
              <a:rPr lang="en-US" sz="3200" b="0" i="1" kern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michele.seroussi@unwomen.org</a:t>
            </a:r>
            <a:endParaRPr lang="en-US" sz="3200" b="0" i="1" kern="0" dirty="0"/>
          </a:p>
          <a:p>
            <a:pPr defTabSz="914400"/>
            <a:endParaRPr lang="en-US" sz="3200" b="0" i="1" kern="0" dirty="0"/>
          </a:p>
          <a:p>
            <a:pPr defTabSz="914400"/>
            <a:endParaRPr lang="en-US" sz="3200" b="0" i="1" kern="0" dirty="0"/>
          </a:p>
          <a:p>
            <a:pPr defTabSz="914400"/>
            <a:endParaRPr lang="en-US" sz="3200" b="0" i="1" kern="0" dirty="0"/>
          </a:p>
          <a:p>
            <a:pPr defTabSz="914400"/>
            <a:endParaRPr lang="en-US" sz="3200" b="0" kern="0" dirty="0"/>
          </a:p>
        </p:txBody>
      </p:sp>
    </p:spTree>
    <p:extLst>
      <p:ext uri="{BB962C8B-B14F-4D97-AF65-F5344CB8AC3E}">
        <p14:creationId xmlns:p14="http://schemas.microsoft.com/office/powerpoint/2010/main" val="353482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571993-A9EF-02D7-9EEC-F944DD782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Data: Integrating pre-existing datasets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EF521-3628-5326-F832-136EE1E735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7678" y="2096286"/>
            <a:ext cx="22292922" cy="4308872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CD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Merge pre-existing datasets using unique identifiers (e.g. </a:t>
            </a:r>
            <a:r>
              <a:rPr lang="en-US" kern="1200" dirty="0">
                <a:solidFill>
                  <a:srgbClr val="009CDB"/>
                </a:solidFill>
                <a:latin typeface="Calibri"/>
                <a:cs typeface="+mn-cs"/>
              </a:rPr>
              <a:t>primary sampling unit/cluster no.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CD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latitude, longitude) </a:t>
            </a:r>
          </a:p>
          <a:p>
            <a:pPr marL="457200" indent="-457200">
              <a:buFontTx/>
              <a:buChar char="-"/>
            </a:pPr>
            <a:r>
              <a:rPr lang="en-US" kern="1200" dirty="0">
                <a:solidFill>
                  <a:srgbClr val="009CDB"/>
                </a:solidFill>
                <a:latin typeface="Calibri"/>
                <a:cs typeface="+mn-cs"/>
              </a:rPr>
              <a:t>Merge DHS data with Geospatial information </a:t>
            </a:r>
          </a:p>
          <a:p>
            <a:pPr marL="457200" marR="0" lvl="0" indent="-45720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CD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Latest available estimates for both GIS and DHS data</a:t>
            </a:r>
          </a:p>
          <a:p>
            <a:pPr marL="457200" indent="-457200" defTabSz="1108984">
              <a:buFontTx/>
              <a:buChar char="-"/>
              <a:defRPr/>
            </a:pPr>
            <a:r>
              <a:rPr lang="en-US" b="1" dirty="0"/>
              <a:t>Two step approach: (1) </a:t>
            </a:r>
            <a:r>
              <a:rPr lang="en-US" sz="2800" b="1" dirty="0"/>
              <a:t>Random Forest : to identify key variables ; Binary logistic regression : to explore nature of associations </a:t>
            </a:r>
          </a:p>
          <a:p>
            <a:pPr marL="457200" indent="-457200" defTabSz="1108984">
              <a:buFontTx/>
              <a:buChar char="-"/>
              <a:defRPr/>
            </a:pPr>
            <a:endParaRPr lang="en-US" sz="2800" b="1" dirty="0"/>
          </a:p>
          <a:p>
            <a:pPr marL="457200" marR="0" lvl="0" indent="-45720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9CD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9CD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FontTx/>
              <a:buChar char="-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9CD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26386E-A690-E654-E8CE-2334D3AE3EAC}"/>
              </a:ext>
            </a:extLst>
          </p:cNvPr>
          <p:cNvGrpSpPr/>
          <p:nvPr/>
        </p:nvGrpSpPr>
        <p:grpSpPr>
          <a:xfrm>
            <a:off x="4487639" y="4222411"/>
            <a:ext cx="3736486" cy="3336385"/>
            <a:chOff x="2133600" y="3657600"/>
            <a:chExt cx="2743200" cy="2590800"/>
          </a:xfrm>
          <a:solidFill>
            <a:srgbClr val="3D7D43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10AE8DC-A083-0478-4532-A8427331D6F4}"/>
                </a:ext>
              </a:extLst>
            </p:cNvPr>
            <p:cNvSpPr/>
            <p:nvPr/>
          </p:nvSpPr>
          <p:spPr>
            <a:xfrm>
              <a:off x="2133600" y="3657600"/>
              <a:ext cx="2743200" cy="2590800"/>
            </a:xfrm>
            <a:custGeom>
              <a:avLst/>
              <a:gdLst>
                <a:gd name="connsiteX0" fmla="*/ 0 w 2743200"/>
                <a:gd name="connsiteY0" fmla="*/ 1295400 h 2590800"/>
                <a:gd name="connsiteX1" fmla="*/ 1371600 w 2743200"/>
                <a:gd name="connsiteY1" fmla="*/ 0 h 2590800"/>
                <a:gd name="connsiteX2" fmla="*/ 2743200 w 2743200"/>
                <a:gd name="connsiteY2" fmla="*/ 1295400 h 2590800"/>
                <a:gd name="connsiteX3" fmla="*/ 1371600 w 2743200"/>
                <a:gd name="connsiteY3" fmla="*/ 2590800 h 2590800"/>
                <a:gd name="connsiteX4" fmla="*/ 0 w 27432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590800" fill="none" extrusionOk="0">
                  <a:moveTo>
                    <a:pt x="0" y="1295400"/>
                  </a:moveTo>
                  <a:cubicBezTo>
                    <a:pt x="181733" y="593382"/>
                    <a:pt x="681303" y="117566"/>
                    <a:pt x="1371600" y="0"/>
                  </a:cubicBezTo>
                  <a:cubicBezTo>
                    <a:pt x="2145275" y="148405"/>
                    <a:pt x="2723636" y="644866"/>
                    <a:pt x="2743200" y="1295400"/>
                  </a:cubicBezTo>
                  <a:cubicBezTo>
                    <a:pt x="2786247" y="1953583"/>
                    <a:pt x="1975505" y="2626758"/>
                    <a:pt x="1371600" y="2590800"/>
                  </a:cubicBezTo>
                  <a:cubicBezTo>
                    <a:pt x="776376" y="2568794"/>
                    <a:pt x="146883" y="1911903"/>
                    <a:pt x="0" y="1295400"/>
                  </a:cubicBezTo>
                  <a:close/>
                </a:path>
                <a:path w="2743200" h="2590800" stroke="0" extrusionOk="0">
                  <a:moveTo>
                    <a:pt x="0" y="1295400"/>
                  </a:moveTo>
                  <a:cubicBezTo>
                    <a:pt x="-172730" y="587359"/>
                    <a:pt x="725190" y="109234"/>
                    <a:pt x="1371600" y="0"/>
                  </a:cubicBezTo>
                  <a:cubicBezTo>
                    <a:pt x="2170188" y="84299"/>
                    <a:pt x="2746177" y="670813"/>
                    <a:pt x="2743200" y="1295400"/>
                  </a:cubicBezTo>
                  <a:cubicBezTo>
                    <a:pt x="2705828" y="1954447"/>
                    <a:pt x="2163209" y="2632023"/>
                    <a:pt x="1371600" y="2590800"/>
                  </a:cubicBezTo>
                  <a:cubicBezTo>
                    <a:pt x="657901" y="2427827"/>
                    <a:pt x="33415" y="2073129"/>
                    <a:pt x="0" y="129540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429091-5AED-D258-DBCD-88221EFA769A}"/>
                </a:ext>
              </a:extLst>
            </p:cNvPr>
            <p:cNvSpPr txBox="1"/>
            <p:nvPr/>
          </p:nvSpPr>
          <p:spPr>
            <a:xfrm>
              <a:off x="2723450" y="4742625"/>
              <a:ext cx="2096787" cy="3733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DHS women’s file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6362F1-6D51-672C-FB4D-D5CE0CC1E35F}"/>
              </a:ext>
            </a:extLst>
          </p:cNvPr>
          <p:cNvGrpSpPr/>
          <p:nvPr/>
        </p:nvGrpSpPr>
        <p:grpSpPr>
          <a:xfrm>
            <a:off x="12039600" y="4321378"/>
            <a:ext cx="3335166" cy="3193939"/>
            <a:chOff x="2012317" y="3533540"/>
            <a:chExt cx="2864483" cy="2784060"/>
          </a:xfrm>
          <a:solidFill>
            <a:srgbClr val="EFB703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6645B8-2EF7-43F0-1832-789648432EA8}"/>
                </a:ext>
              </a:extLst>
            </p:cNvPr>
            <p:cNvSpPr/>
            <p:nvPr/>
          </p:nvSpPr>
          <p:spPr>
            <a:xfrm>
              <a:off x="2012317" y="3533540"/>
              <a:ext cx="2864483" cy="2784060"/>
            </a:xfrm>
            <a:custGeom>
              <a:avLst/>
              <a:gdLst>
                <a:gd name="connsiteX0" fmla="*/ 0 w 2864483"/>
                <a:gd name="connsiteY0" fmla="*/ 1392030 h 2784060"/>
                <a:gd name="connsiteX1" fmla="*/ 1432242 w 2864483"/>
                <a:gd name="connsiteY1" fmla="*/ 0 h 2784060"/>
                <a:gd name="connsiteX2" fmla="*/ 2864484 w 2864483"/>
                <a:gd name="connsiteY2" fmla="*/ 1392030 h 2784060"/>
                <a:gd name="connsiteX3" fmla="*/ 1432242 w 2864483"/>
                <a:gd name="connsiteY3" fmla="*/ 2784060 h 2784060"/>
                <a:gd name="connsiteX4" fmla="*/ 0 w 2864483"/>
                <a:gd name="connsiteY4" fmla="*/ 1392030 h 278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4483" h="2784060" fill="none" extrusionOk="0">
                  <a:moveTo>
                    <a:pt x="0" y="1392030"/>
                  </a:moveTo>
                  <a:cubicBezTo>
                    <a:pt x="153951" y="634594"/>
                    <a:pt x="737205" y="167855"/>
                    <a:pt x="1432242" y="0"/>
                  </a:cubicBezTo>
                  <a:cubicBezTo>
                    <a:pt x="2233288" y="92202"/>
                    <a:pt x="2832869" y="728101"/>
                    <a:pt x="2864484" y="1392030"/>
                  </a:cubicBezTo>
                  <a:cubicBezTo>
                    <a:pt x="2959864" y="2033984"/>
                    <a:pt x="2098053" y="2813366"/>
                    <a:pt x="1432242" y="2784060"/>
                  </a:cubicBezTo>
                  <a:cubicBezTo>
                    <a:pt x="815952" y="2760370"/>
                    <a:pt x="159041" y="2053711"/>
                    <a:pt x="0" y="1392030"/>
                  </a:cubicBezTo>
                  <a:close/>
                </a:path>
                <a:path w="2864483" h="2784060" stroke="0" extrusionOk="0">
                  <a:moveTo>
                    <a:pt x="0" y="1392030"/>
                  </a:moveTo>
                  <a:cubicBezTo>
                    <a:pt x="-101517" y="627575"/>
                    <a:pt x="723914" y="81286"/>
                    <a:pt x="1432242" y="0"/>
                  </a:cubicBezTo>
                  <a:cubicBezTo>
                    <a:pt x="2266131" y="88014"/>
                    <a:pt x="2866659" y="689619"/>
                    <a:pt x="2864484" y="1392030"/>
                  </a:cubicBezTo>
                  <a:cubicBezTo>
                    <a:pt x="2818884" y="2092031"/>
                    <a:pt x="2305577" y="2883603"/>
                    <a:pt x="1432242" y="2784060"/>
                  </a:cubicBezTo>
                  <a:cubicBezTo>
                    <a:pt x="690178" y="2602021"/>
                    <a:pt x="84188" y="2317790"/>
                    <a:pt x="0" y="1392030"/>
                  </a:cubicBezTo>
                  <a:close/>
                </a:path>
              </a:pathLst>
            </a:custGeom>
            <a:grpFill/>
            <a:ln>
              <a:solidFill>
                <a:srgbClr val="FC9D23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4C2E33-ED0B-38B8-9D6A-90DBAD75DFC5}"/>
                </a:ext>
              </a:extLst>
            </p:cNvPr>
            <p:cNvSpPr txBox="1"/>
            <p:nvPr/>
          </p:nvSpPr>
          <p:spPr>
            <a:xfrm>
              <a:off x="2421835" y="4738870"/>
              <a:ext cx="2438400" cy="3733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DHS Geocovariates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774A5C-0EF6-5711-5ED5-9F4E286523BC}"/>
              </a:ext>
            </a:extLst>
          </p:cNvPr>
          <p:cNvGrpSpPr/>
          <p:nvPr/>
        </p:nvGrpSpPr>
        <p:grpSpPr>
          <a:xfrm>
            <a:off x="15554561" y="4321378"/>
            <a:ext cx="3335166" cy="3193939"/>
            <a:chOff x="2133599" y="3455508"/>
            <a:chExt cx="2919840" cy="2911253"/>
          </a:xfrm>
          <a:solidFill>
            <a:srgbClr val="EFB703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433419-B614-56C3-B5F7-9699E16378F4}"/>
                </a:ext>
              </a:extLst>
            </p:cNvPr>
            <p:cNvSpPr/>
            <p:nvPr/>
          </p:nvSpPr>
          <p:spPr>
            <a:xfrm>
              <a:off x="2133599" y="3455508"/>
              <a:ext cx="2919840" cy="2911253"/>
            </a:xfrm>
            <a:custGeom>
              <a:avLst/>
              <a:gdLst>
                <a:gd name="connsiteX0" fmla="*/ 0 w 2919840"/>
                <a:gd name="connsiteY0" fmla="*/ 1455627 h 2911253"/>
                <a:gd name="connsiteX1" fmla="*/ 1459920 w 2919840"/>
                <a:gd name="connsiteY1" fmla="*/ 0 h 2911253"/>
                <a:gd name="connsiteX2" fmla="*/ 2919840 w 2919840"/>
                <a:gd name="connsiteY2" fmla="*/ 1455627 h 2911253"/>
                <a:gd name="connsiteX3" fmla="*/ 1459920 w 2919840"/>
                <a:gd name="connsiteY3" fmla="*/ 2911254 h 2911253"/>
                <a:gd name="connsiteX4" fmla="*/ 0 w 2919840"/>
                <a:gd name="connsiteY4" fmla="*/ 1455627 h 291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9840" h="2911253" fill="none" extrusionOk="0">
                  <a:moveTo>
                    <a:pt x="0" y="1455627"/>
                  </a:moveTo>
                  <a:cubicBezTo>
                    <a:pt x="64155" y="656441"/>
                    <a:pt x="737051" y="145913"/>
                    <a:pt x="1459920" y="0"/>
                  </a:cubicBezTo>
                  <a:cubicBezTo>
                    <a:pt x="2281016" y="135945"/>
                    <a:pt x="2865165" y="833063"/>
                    <a:pt x="2919840" y="1455627"/>
                  </a:cubicBezTo>
                  <a:cubicBezTo>
                    <a:pt x="2973062" y="2188769"/>
                    <a:pt x="2179255" y="2931609"/>
                    <a:pt x="1459920" y="2911254"/>
                  </a:cubicBezTo>
                  <a:cubicBezTo>
                    <a:pt x="813375" y="2889593"/>
                    <a:pt x="165035" y="2148395"/>
                    <a:pt x="0" y="1455627"/>
                  </a:cubicBezTo>
                  <a:close/>
                </a:path>
                <a:path w="2919840" h="2911253" stroke="0" extrusionOk="0">
                  <a:moveTo>
                    <a:pt x="0" y="1455627"/>
                  </a:moveTo>
                  <a:cubicBezTo>
                    <a:pt x="-166522" y="658829"/>
                    <a:pt x="725390" y="70554"/>
                    <a:pt x="1459920" y="0"/>
                  </a:cubicBezTo>
                  <a:cubicBezTo>
                    <a:pt x="2320694" y="111817"/>
                    <a:pt x="2920463" y="670711"/>
                    <a:pt x="2919840" y="1455627"/>
                  </a:cubicBezTo>
                  <a:cubicBezTo>
                    <a:pt x="2899521" y="2228892"/>
                    <a:pt x="2360113" y="3024788"/>
                    <a:pt x="1459920" y="2911254"/>
                  </a:cubicBezTo>
                  <a:cubicBezTo>
                    <a:pt x="663273" y="2875377"/>
                    <a:pt x="32454" y="2320056"/>
                    <a:pt x="0" y="1455627"/>
                  </a:cubicBezTo>
                  <a:close/>
                </a:path>
              </a:pathLst>
            </a:custGeom>
            <a:grpFill/>
            <a:ln>
              <a:solidFill>
                <a:srgbClr val="FC9D23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EF2DB9-D83A-6408-C5D1-4CC0380D10C8}"/>
                </a:ext>
              </a:extLst>
            </p:cNvPr>
            <p:cNvSpPr txBox="1"/>
            <p:nvPr/>
          </p:nvSpPr>
          <p:spPr>
            <a:xfrm>
              <a:off x="2491412" y="4352835"/>
              <a:ext cx="1921708" cy="109409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UNDRR’s Global Disaster Risk Dataset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C361B0-BE3A-D386-C31F-1CD23C7AC8CA}"/>
              </a:ext>
            </a:extLst>
          </p:cNvPr>
          <p:cNvGrpSpPr/>
          <p:nvPr/>
        </p:nvGrpSpPr>
        <p:grpSpPr>
          <a:xfrm>
            <a:off x="19074658" y="4321379"/>
            <a:ext cx="3565212" cy="3217403"/>
            <a:chOff x="12918214" y="312069"/>
            <a:chExt cx="3565212" cy="3217403"/>
          </a:xfrm>
          <a:solidFill>
            <a:srgbClr val="EFB703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A4A952-D821-E2C3-DDBB-29F5923C9448}"/>
                </a:ext>
              </a:extLst>
            </p:cNvPr>
            <p:cNvSpPr/>
            <p:nvPr/>
          </p:nvSpPr>
          <p:spPr>
            <a:xfrm>
              <a:off x="12918214" y="312069"/>
              <a:ext cx="3565212" cy="3217403"/>
            </a:xfrm>
            <a:custGeom>
              <a:avLst/>
              <a:gdLst>
                <a:gd name="connsiteX0" fmla="*/ 0 w 3565212"/>
                <a:gd name="connsiteY0" fmla="*/ 1608702 h 3217403"/>
                <a:gd name="connsiteX1" fmla="*/ 1782606 w 3565212"/>
                <a:gd name="connsiteY1" fmla="*/ 0 h 3217403"/>
                <a:gd name="connsiteX2" fmla="*/ 3565212 w 3565212"/>
                <a:gd name="connsiteY2" fmla="*/ 1608702 h 3217403"/>
                <a:gd name="connsiteX3" fmla="*/ 1782606 w 3565212"/>
                <a:gd name="connsiteY3" fmla="*/ 3217404 h 3217403"/>
                <a:gd name="connsiteX4" fmla="*/ 0 w 3565212"/>
                <a:gd name="connsiteY4" fmla="*/ 1608702 h 321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5212" h="3217403" fill="none" extrusionOk="0">
                  <a:moveTo>
                    <a:pt x="0" y="1608702"/>
                  </a:moveTo>
                  <a:cubicBezTo>
                    <a:pt x="225199" y="736859"/>
                    <a:pt x="833889" y="62596"/>
                    <a:pt x="1782606" y="0"/>
                  </a:cubicBezTo>
                  <a:cubicBezTo>
                    <a:pt x="2776997" y="90774"/>
                    <a:pt x="3506518" y="914931"/>
                    <a:pt x="3565212" y="1608702"/>
                  </a:cubicBezTo>
                  <a:cubicBezTo>
                    <a:pt x="3647999" y="2387069"/>
                    <a:pt x="2598001" y="3256991"/>
                    <a:pt x="1782606" y="3217404"/>
                  </a:cubicBezTo>
                  <a:cubicBezTo>
                    <a:pt x="961941" y="3195188"/>
                    <a:pt x="170527" y="2382313"/>
                    <a:pt x="0" y="1608702"/>
                  </a:cubicBezTo>
                  <a:close/>
                </a:path>
                <a:path w="3565212" h="3217403" stroke="0" extrusionOk="0">
                  <a:moveTo>
                    <a:pt x="0" y="1608702"/>
                  </a:moveTo>
                  <a:cubicBezTo>
                    <a:pt x="-149903" y="726652"/>
                    <a:pt x="878681" y="79225"/>
                    <a:pt x="1782606" y="0"/>
                  </a:cubicBezTo>
                  <a:cubicBezTo>
                    <a:pt x="2804098" y="75909"/>
                    <a:pt x="3568414" y="817947"/>
                    <a:pt x="3565212" y="1608702"/>
                  </a:cubicBezTo>
                  <a:cubicBezTo>
                    <a:pt x="3513742" y="2419512"/>
                    <a:pt x="2883583" y="3358226"/>
                    <a:pt x="1782606" y="3217404"/>
                  </a:cubicBezTo>
                  <a:cubicBezTo>
                    <a:pt x="849499" y="3026222"/>
                    <a:pt x="95614" y="2675429"/>
                    <a:pt x="0" y="1608702"/>
                  </a:cubicBezTo>
                  <a:close/>
                </a:path>
              </a:pathLst>
            </a:custGeom>
            <a:grpFill/>
            <a:ln>
              <a:solidFill>
                <a:srgbClr val="FC9D23"/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C5FF2-E6A0-34EF-8BD1-A5F33E3FC196}"/>
                </a:ext>
              </a:extLst>
            </p:cNvPr>
            <p:cNvSpPr txBox="1"/>
            <p:nvPr/>
          </p:nvSpPr>
          <p:spPr>
            <a:xfrm>
              <a:off x="13664916" y="746779"/>
              <a:ext cx="2223567" cy="23479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Global Self-consistent, Hierarchical, High-resolution Geography Database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Plus Sign 23">
            <a:extLst>
              <a:ext uri="{FF2B5EF4-FFF2-40B4-BE49-F238E27FC236}">
                <a16:creationId xmlns:a16="http://schemas.microsoft.com/office/drawing/2014/main" id="{6DA515E9-F9C5-294F-69CD-69FA3827AA84}"/>
              </a:ext>
            </a:extLst>
          </p:cNvPr>
          <p:cNvSpPr/>
          <p:nvPr/>
        </p:nvSpPr>
        <p:spPr>
          <a:xfrm>
            <a:off x="9313687" y="5058364"/>
            <a:ext cx="1840399" cy="1571036"/>
          </a:xfrm>
          <a:prstGeom prst="mathPlus">
            <a:avLst/>
          </a:prstGeom>
          <a:solidFill>
            <a:schemeClr val="accent3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1BB379-0FA4-2531-AB5A-BE3E17BC8049}"/>
              </a:ext>
            </a:extLst>
          </p:cNvPr>
          <p:cNvGrpSpPr/>
          <p:nvPr/>
        </p:nvGrpSpPr>
        <p:grpSpPr>
          <a:xfrm>
            <a:off x="381000" y="7558796"/>
            <a:ext cx="5649682" cy="4351715"/>
            <a:chOff x="2351589" y="7719335"/>
            <a:chExt cx="5649682" cy="43517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A91C99-56F7-AFA9-4B3F-5D95F74ABFCB}"/>
                </a:ext>
              </a:extLst>
            </p:cNvPr>
            <p:cNvSpPr txBox="1"/>
            <p:nvPr/>
          </p:nvSpPr>
          <p:spPr>
            <a:xfrm>
              <a:off x="4436887" y="7945492"/>
              <a:ext cx="3178802" cy="3451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3D7D43"/>
                  </a:solidFill>
                </a:rPr>
                <a:t>Child marriage rates</a:t>
              </a:r>
            </a:p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3D7D43"/>
                  </a:solidFill>
                </a:rPr>
                <a:t>Adolescent births rates</a:t>
              </a:r>
            </a:p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3D7D43"/>
                  </a:solidFill>
                </a:rPr>
                <a:t>Prevalence of intimate-partner violence in past 12 months</a:t>
              </a:r>
            </a:p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3D7D43"/>
                  </a:solidFill>
                </a:rPr>
                <a:t>Access to basic drinking water sources</a:t>
              </a:r>
            </a:p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3D7D43"/>
                  </a:solidFill>
                </a:rPr>
                <a:t>Access to clean cooking fuels.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F632175-FFBF-C0DC-BBCB-9E4BFA865D2F}"/>
                </a:ext>
              </a:extLst>
            </p:cNvPr>
            <p:cNvGrpSpPr/>
            <p:nvPr/>
          </p:nvGrpSpPr>
          <p:grpSpPr>
            <a:xfrm>
              <a:off x="2351589" y="7719335"/>
              <a:ext cx="5649682" cy="4351715"/>
              <a:chOff x="2321208" y="7742060"/>
              <a:chExt cx="5649682" cy="4351715"/>
            </a:xfrm>
          </p:grpSpPr>
          <p:cxnSp>
            <p:nvCxnSpPr>
              <p:cNvPr id="34" name="Connector: Curved 33">
                <a:extLst>
                  <a:ext uri="{FF2B5EF4-FFF2-40B4-BE49-F238E27FC236}">
                    <a16:creationId xmlns:a16="http://schemas.microsoft.com/office/drawing/2014/main" id="{5B0FF8D2-20FD-C3C3-EE2E-F04FA74FE20D}"/>
                  </a:ext>
                </a:extLst>
              </p:cNvPr>
              <p:cNvCxnSpPr>
                <a:cxnSpLocks/>
                <a:stCxn id="30" idx="1"/>
                <a:endCxn id="38" idx="0"/>
              </p:cNvCxnSpPr>
              <p:nvPr/>
            </p:nvCxnSpPr>
            <p:spPr>
              <a:xfrm rot="10800000" flipV="1">
                <a:off x="3388008" y="9694011"/>
                <a:ext cx="460814" cy="1635580"/>
              </a:xfrm>
              <a:prstGeom prst="curvedConnector2">
                <a:avLst/>
              </a:prstGeom>
              <a:ln>
                <a:solidFill>
                  <a:srgbClr val="3D7D43"/>
                </a:solidFill>
                <a:prstDash val="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4C63669-FA45-CAC1-ACEB-1ECACB1E148D}"/>
                  </a:ext>
                </a:extLst>
              </p:cNvPr>
              <p:cNvGrpSpPr/>
              <p:nvPr/>
            </p:nvGrpSpPr>
            <p:grpSpPr>
              <a:xfrm>
                <a:off x="2321208" y="7742060"/>
                <a:ext cx="5649682" cy="4351715"/>
                <a:chOff x="2321208" y="7742060"/>
                <a:chExt cx="5649682" cy="4351715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EA47571-595D-0792-51C0-F80FCF0E46FD}"/>
                    </a:ext>
                  </a:extLst>
                </p:cNvPr>
                <p:cNvSpPr/>
                <p:nvPr/>
              </p:nvSpPr>
              <p:spPr>
                <a:xfrm>
                  <a:off x="3848822" y="7742060"/>
                  <a:ext cx="4122068" cy="3903901"/>
                </a:xfrm>
                <a:prstGeom prst="roundRect">
                  <a:avLst/>
                </a:prstGeom>
                <a:noFill/>
                <a:ln>
                  <a:solidFill>
                    <a:srgbClr val="3D7D43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90C5D30-BAF8-6E92-82F3-10DD46E2A5DB}"/>
                    </a:ext>
                  </a:extLst>
                </p:cNvPr>
                <p:cNvSpPr txBox="1"/>
                <p:nvPr/>
              </p:nvSpPr>
              <p:spPr>
                <a:xfrm>
                  <a:off x="2321208" y="11329591"/>
                  <a:ext cx="2133600" cy="7641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3D7D43"/>
                      </a:solidFill>
                    </a:rPr>
                    <a:t>Dependent variables</a:t>
                  </a:r>
                </a:p>
              </p:txBody>
            </p:sp>
          </p:grp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9318E24-0590-813D-CB96-EDDDF1074E17}"/>
              </a:ext>
            </a:extLst>
          </p:cNvPr>
          <p:cNvGrpSpPr/>
          <p:nvPr/>
        </p:nvGrpSpPr>
        <p:grpSpPr>
          <a:xfrm>
            <a:off x="6588366" y="7611861"/>
            <a:ext cx="6238002" cy="3916558"/>
            <a:chOff x="6588366" y="7611861"/>
            <a:chExt cx="6238002" cy="391655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F6C3F2B-F5DB-D9A9-2135-D76A30BC6D6F}"/>
                </a:ext>
              </a:extLst>
            </p:cNvPr>
            <p:cNvSpPr txBox="1"/>
            <p:nvPr/>
          </p:nvSpPr>
          <p:spPr>
            <a:xfrm>
              <a:off x="7059999" y="7827893"/>
              <a:ext cx="3178802" cy="1771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3D7D43"/>
                  </a:solidFill>
                </a:rPr>
                <a:t>Age</a:t>
              </a:r>
            </a:p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3D7D43"/>
                  </a:solidFill>
                </a:rPr>
                <a:t>Wealth</a:t>
              </a:r>
            </a:p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3D7D43"/>
                  </a:solidFill>
                </a:rPr>
                <a:t>Location</a:t>
              </a:r>
            </a:p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3D7D43"/>
                  </a:solidFill>
                </a:rPr>
                <a:t>Employment status</a:t>
              </a:r>
            </a:p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3D7D43"/>
                  </a:solidFill>
                </a:rPr>
                <a:t>Ethnicity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E97F172-B292-B6A8-4E2D-ABDF25CB120D}"/>
                </a:ext>
              </a:extLst>
            </p:cNvPr>
            <p:cNvGrpSpPr/>
            <p:nvPr/>
          </p:nvGrpSpPr>
          <p:grpSpPr>
            <a:xfrm>
              <a:off x="6588366" y="7611861"/>
              <a:ext cx="6238002" cy="3916558"/>
              <a:chOff x="6588366" y="7611861"/>
              <a:chExt cx="6238002" cy="3916558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B3BEFD1-8432-7693-EC61-C458C6F23600}"/>
                  </a:ext>
                </a:extLst>
              </p:cNvPr>
              <p:cNvGrpSpPr/>
              <p:nvPr/>
            </p:nvGrpSpPr>
            <p:grpSpPr>
              <a:xfrm>
                <a:off x="6588366" y="7611861"/>
                <a:ext cx="5127310" cy="3488299"/>
                <a:chOff x="6588366" y="7611861"/>
                <a:chExt cx="5127310" cy="3488299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148B45F0-2ACF-C0E4-2E2C-9585B6A4E429}"/>
                    </a:ext>
                  </a:extLst>
                </p:cNvPr>
                <p:cNvSpPr/>
                <p:nvPr/>
              </p:nvSpPr>
              <p:spPr>
                <a:xfrm>
                  <a:off x="6588366" y="7611861"/>
                  <a:ext cx="3546234" cy="2294139"/>
                </a:xfrm>
                <a:prstGeom prst="roundRect">
                  <a:avLst/>
                </a:prstGeom>
                <a:noFill/>
                <a:ln>
                  <a:solidFill>
                    <a:srgbClr val="3D7D43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Connector: Curved 54">
                  <a:extLst>
                    <a:ext uri="{FF2B5EF4-FFF2-40B4-BE49-F238E27FC236}">
                      <a16:creationId xmlns:a16="http://schemas.microsoft.com/office/drawing/2014/main" id="{F6ADA08C-5E30-9A7D-DE8C-3F426CF4726B}"/>
                    </a:ext>
                  </a:extLst>
                </p:cNvPr>
                <p:cNvCxnSpPr>
                  <a:cxnSpLocks/>
                  <a:stCxn id="54" idx="3"/>
                  <a:endCxn id="61" idx="0"/>
                </p:cNvCxnSpPr>
                <p:nvPr/>
              </p:nvCxnSpPr>
              <p:spPr>
                <a:xfrm>
                  <a:off x="10238801" y="8713873"/>
                  <a:ext cx="1476875" cy="2386287"/>
                </a:xfrm>
                <a:prstGeom prst="curvedConnector2">
                  <a:avLst/>
                </a:prstGeom>
                <a:ln>
                  <a:solidFill>
                    <a:srgbClr val="3D7D43"/>
                  </a:solidFill>
                  <a:prstDash val="dash"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5B7E73C-60E8-40BD-EFD1-F3EBAD5C4874}"/>
                  </a:ext>
                </a:extLst>
              </p:cNvPr>
              <p:cNvSpPr txBox="1"/>
              <p:nvPr/>
            </p:nvSpPr>
            <p:spPr>
              <a:xfrm>
                <a:off x="10604984" y="11100160"/>
                <a:ext cx="2221384" cy="42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Control variables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75A4688-95E1-DD74-95F0-9E76EC875274}"/>
              </a:ext>
            </a:extLst>
          </p:cNvPr>
          <p:cNvGrpSpPr/>
          <p:nvPr/>
        </p:nvGrpSpPr>
        <p:grpSpPr>
          <a:xfrm>
            <a:off x="16106903" y="7784953"/>
            <a:ext cx="8770375" cy="4069753"/>
            <a:chOff x="14532664" y="7754699"/>
            <a:chExt cx="8770375" cy="40697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FAA29D-8684-C106-9F0A-A6CE980AA566}"/>
                </a:ext>
              </a:extLst>
            </p:cNvPr>
            <p:cNvSpPr txBox="1"/>
            <p:nvPr/>
          </p:nvSpPr>
          <p:spPr>
            <a:xfrm>
              <a:off x="14532664" y="7878366"/>
              <a:ext cx="63246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11692" marR="0" lvl="1" indent="-457200" algn="l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9D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Avg. day land surface temperature</a:t>
              </a:r>
            </a:p>
            <a:p>
              <a:pPr marL="1011692" marR="0" lvl="1" indent="-457200" algn="l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9D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Drought episodes</a:t>
              </a:r>
            </a:p>
            <a:p>
              <a:pPr marL="1011692" marR="0" lvl="1" indent="-457200" algn="l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9D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Avg. annual rainfall</a:t>
              </a:r>
            </a:p>
            <a:p>
              <a:pPr marL="1011692" marR="0" lvl="1" indent="-457200" algn="l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9D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Aridity index</a:t>
              </a:r>
            </a:p>
            <a:p>
              <a:pPr marL="1011692" marR="0" lvl="1" indent="-457200" algn="l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9D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Probability of riverine flood</a:t>
              </a:r>
            </a:p>
            <a:p>
              <a:pPr marL="1011692" marR="0" lvl="1" indent="-457200" algn="l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9D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Proximity to lakes</a:t>
              </a:r>
            </a:p>
            <a:p>
              <a:pPr marL="1011692" marR="0" lvl="1" indent="-457200" algn="l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9D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Proximity to ocean coastlines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6E4E637-4B8B-8B59-780F-063F6D0FD4F5}"/>
                </a:ext>
              </a:extLst>
            </p:cNvPr>
            <p:cNvSpPr/>
            <p:nvPr/>
          </p:nvSpPr>
          <p:spPr>
            <a:xfrm>
              <a:off x="14965902" y="7754699"/>
              <a:ext cx="5303297" cy="2989501"/>
            </a:xfrm>
            <a:prstGeom prst="roundRect">
              <a:avLst/>
            </a:prstGeom>
            <a:noFill/>
            <a:ln>
              <a:solidFill>
                <a:srgbClr val="FC9D2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6DE28207-B1A5-51BC-EB29-0C01A4A8C5B9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20269199" y="9249450"/>
              <a:ext cx="1541553" cy="1896877"/>
            </a:xfrm>
            <a:prstGeom prst="curvedConnector2">
              <a:avLst/>
            </a:prstGeom>
            <a:ln>
              <a:solidFill>
                <a:srgbClr val="FC9D23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C759D3A-1D9B-B4E3-B384-EA970E143C59}"/>
                </a:ext>
              </a:extLst>
            </p:cNvPr>
            <p:cNvSpPr txBox="1"/>
            <p:nvPr/>
          </p:nvSpPr>
          <p:spPr>
            <a:xfrm>
              <a:off x="21081655" y="11060268"/>
              <a:ext cx="2221384" cy="764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C9D23"/>
                  </a:solidFill>
                </a:rPr>
                <a:t>Independent  variables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A2A2084-1073-763A-9463-DF1404AC1D21}"/>
              </a:ext>
            </a:extLst>
          </p:cNvPr>
          <p:cNvGrpSpPr/>
          <p:nvPr/>
        </p:nvGrpSpPr>
        <p:grpSpPr>
          <a:xfrm>
            <a:off x="12847909" y="7726055"/>
            <a:ext cx="3546234" cy="2294139"/>
            <a:chOff x="6588366" y="7611861"/>
            <a:chExt cx="3546234" cy="229413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017AEB-19F3-74C1-15C9-4DE2419680C7}"/>
                </a:ext>
              </a:extLst>
            </p:cNvPr>
            <p:cNvSpPr txBox="1"/>
            <p:nvPr/>
          </p:nvSpPr>
          <p:spPr>
            <a:xfrm>
              <a:off x="6823411" y="7811686"/>
              <a:ext cx="3178802" cy="14360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FC9D23"/>
                  </a:solidFill>
                </a:rPr>
                <a:t>Proximity to national border</a:t>
              </a:r>
            </a:p>
            <a:p>
              <a:pPr marL="342900" indent="-342900">
                <a:buFont typeface="Calibri" panose="020F0502020204030204" pitchFamily="34" charset="0"/>
                <a:buChar char="–"/>
              </a:pPr>
              <a:r>
                <a:rPr lang="en-US" b="1" dirty="0">
                  <a:solidFill>
                    <a:srgbClr val="FC9D23"/>
                  </a:solidFill>
                </a:rPr>
                <a:t>Proximity to protected areas</a:t>
              </a: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142F869A-1DBA-BEDD-72F7-2B96964131C1}"/>
                </a:ext>
              </a:extLst>
            </p:cNvPr>
            <p:cNvSpPr/>
            <p:nvPr/>
          </p:nvSpPr>
          <p:spPr>
            <a:xfrm>
              <a:off x="6588366" y="7611861"/>
              <a:ext cx="3546234" cy="2294139"/>
            </a:xfrm>
            <a:prstGeom prst="roundRect">
              <a:avLst/>
            </a:prstGeom>
            <a:noFill/>
            <a:ln>
              <a:solidFill>
                <a:srgbClr val="FC9D2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FD926CC2-049C-0AE6-CB43-213859185007}"/>
              </a:ext>
            </a:extLst>
          </p:cNvPr>
          <p:cNvCxnSpPr>
            <a:cxnSpLocks/>
            <a:endCxn id="61" idx="0"/>
          </p:cNvCxnSpPr>
          <p:nvPr/>
        </p:nvCxnSpPr>
        <p:spPr>
          <a:xfrm rot="5400000">
            <a:off x="11077879" y="9351670"/>
            <a:ext cx="2386287" cy="1110692"/>
          </a:xfrm>
          <a:prstGeom prst="curvedConnector3">
            <a:avLst>
              <a:gd name="adj1" fmla="val -6504"/>
            </a:avLst>
          </a:prstGeom>
          <a:ln>
            <a:solidFill>
              <a:srgbClr val="FFC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8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2E9D-6046-29EA-4B51-EBF10EADDB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Aridity explains changes in child marriage and adolescent birth rates</a:t>
            </a:r>
          </a:p>
        </p:txBody>
      </p:sp>
      <p:pic>
        <p:nvPicPr>
          <p:cNvPr id="6" name="Picture 5" descr="A graph with blue rectangular bars&#10;&#10;Description automatically generated">
            <a:extLst>
              <a:ext uri="{FF2B5EF4-FFF2-40B4-BE49-F238E27FC236}">
                <a16:creationId xmlns:a16="http://schemas.microsoft.com/office/drawing/2014/main" id="{80035A0B-B0A9-CAF5-938B-8F9144810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33800"/>
            <a:ext cx="9867900" cy="73342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23B66-27D7-6EB7-92AE-033AF9EC7E15}"/>
              </a:ext>
            </a:extLst>
          </p:cNvPr>
          <p:cNvCxnSpPr/>
          <p:nvPr/>
        </p:nvCxnSpPr>
        <p:spPr>
          <a:xfrm>
            <a:off x="12192000" y="2362200"/>
            <a:ext cx="0" cy="8705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raph with blue rectangular bars&#10;&#10;Description automatically generated">
            <a:extLst>
              <a:ext uri="{FF2B5EF4-FFF2-40B4-BE49-F238E27FC236}">
                <a16:creationId xmlns:a16="http://schemas.microsoft.com/office/drawing/2014/main" id="{C1001F47-4EDE-7033-06B5-053F6A21D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3703320"/>
            <a:ext cx="9810750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1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2E9D-6046-29EA-4B51-EBF10EADDB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Aridity matters for access to clean drinking water, especially in humid areas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23B66-27D7-6EB7-92AE-033AF9EC7E15}"/>
              </a:ext>
            </a:extLst>
          </p:cNvPr>
          <p:cNvCxnSpPr/>
          <p:nvPr/>
        </p:nvCxnSpPr>
        <p:spPr>
          <a:xfrm>
            <a:off x="12192000" y="2362200"/>
            <a:ext cx="0" cy="8705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C631CC2-A1DE-3B94-0A43-AA7C0FA6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95562"/>
            <a:ext cx="7543798" cy="8848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F0425-50C6-5E56-7D27-CF2213331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0" y="1447800"/>
            <a:ext cx="7353832" cy="91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4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571993-A9EF-02D7-9EEC-F944DD782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Data: Analyzing big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EF521-3628-5326-F832-136EE1E735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0013" y="2362200"/>
            <a:ext cx="20845122" cy="1286506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CD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</a:t>
            </a:r>
            <a:r>
              <a:rPr lang="en-US" sz="4400" kern="1200" dirty="0">
                <a:solidFill>
                  <a:srgbClr val="009CDB"/>
                </a:solidFill>
                <a:latin typeface="Calibri"/>
                <a:cs typeface="+mn-cs"/>
              </a:rPr>
              <a:t>G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9CD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oog</a:t>
            </a:r>
            <a:r>
              <a:rPr lang="en-US" sz="4400" kern="1200" dirty="0">
                <a:solidFill>
                  <a:srgbClr val="009CDB"/>
                </a:solidFill>
                <a:latin typeface="Calibri"/>
                <a:cs typeface="+mn-cs"/>
              </a:rPr>
              <a:t>le search data</a:t>
            </a:r>
          </a:p>
          <a:p>
            <a:pPr marL="457200" indent="-457200">
              <a:buFontTx/>
              <a:buChar char="-"/>
            </a:pPr>
            <a:endParaRPr lang="en-US" sz="4400" kern="1200" dirty="0">
              <a:solidFill>
                <a:srgbClr val="009CDB"/>
              </a:solidFill>
              <a:latin typeface="Calibri"/>
              <a:cs typeface="+mn-cs"/>
            </a:endParaRPr>
          </a:p>
          <a:p>
            <a:pPr marL="457200" indent="-457200">
              <a:buFontTx/>
              <a:buChar char="-"/>
            </a:pPr>
            <a:r>
              <a:rPr lang="en-US" sz="4400" kern="1200" dirty="0">
                <a:solidFill>
                  <a:srgbClr val="009CDB"/>
                </a:solidFill>
                <a:latin typeface="Calibri"/>
                <a:cs typeface="+mn-cs"/>
              </a:rPr>
              <a:t>Indexation of VAW related wording</a:t>
            </a:r>
          </a:p>
          <a:p>
            <a:pPr marL="457200" indent="-457200">
              <a:buFontTx/>
              <a:buChar char="-"/>
            </a:pPr>
            <a:endParaRPr lang="en-US" sz="4400" kern="1200" dirty="0">
              <a:solidFill>
                <a:srgbClr val="009CDB"/>
              </a:solidFill>
              <a:latin typeface="Calibri"/>
              <a:cs typeface="+mn-cs"/>
            </a:endParaRPr>
          </a:p>
          <a:p>
            <a:pPr marL="457200" indent="-457200">
              <a:buFontTx/>
              <a:buChar char="-"/>
            </a:pPr>
            <a:r>
              <a:rPr lang="en-US" sz="4400" kern="1200" dirty="0">
                <a:solidFill>
                  <a:srgbClr val="009CDB"/>
                </a:solidFill>
                <a:latin typeface="Calibri"/>
                <a:cs typeface="+mn-cs"/>
              </a:rPr>
              <a:t>Search classification:</a:t>
            </a:r>
          </a:p>
          <a:p>
            <a:pPr marL="1011747" lvl="1" indent="-457200">
              <a:buFontTx/>
              <a:buChar char="-"/>
            </a:pPr>
            <a:r>
              <a:rPr lang="en-US" sz="4400" kern="1200" dirty="0">
                <a:solidFill>
                  <a:srgbClr val="009CDB"/>
                </a:solidFill>
                <a:latin typeface="Calibri"/>
                <a:cs typeface="+mn-cs"/>
              </a:rPr>
              <a:t>General searches</a:t>
            </a:r>
          </a:p>
          <a:p>
            <a:pPr marL="1011747" lvl="1" indent="-457200">
              <a:buFontTx/>
              <a:buChar char="-"/>
            </a:pPr>
            <a:r>
              <a:rPr lang="en-US" sz="4400" kern="1200" dirty="0">
                <a:solidFill>
                  <a:srgbClr val="009CDB"/>
                </a:solidFill>
                <a:latin typeface="Calibri"/>
                <a:cs typeface="+mn-cs"/>
              </a:rPr>
              <a:t>Victim searches</a:t>
            </a:r>
          </a:p>
          <a:p>
            <a:pPr marL="1011747" lvl="1" indent="-457200">
              <a:buFontTx/>
              <a:buChar char="-"/>
            </a:pPr>
            <a:r>
              <a:rPr lang="en-US" sz="4400" kern="1200" dirty="0">
                <a:solidFill>
                  <a:srgbClr val="009CDB"/>
                </a:solidFill>
                <a:latin typeface="Calibri"/>
                <a:cs typeface="+mn-cs"/>
              </a:rPr>
              <a:t>Help-seeking searches</a:t>
            </a:r>
          </a:p>
          <a:p>
            <a:pPr marL="1011747" lvl="1" indent="-457200">
              <a:buFontTx/>
              <a:buChar char="-"/>
            </a:pPr>
            <a:endParaRPr lang="en-US" sz="4400" kern="1200" dirty="0">
              <a:solidFill>
                <a:srgbClr val="009CDB"/>
              </a:solidFill>
              <a:latin typeface="Calibri"/>
              <a:cs typeface="+mn-cs"/>
            </a:endParaRPr>
          </a:p>
          <a:p>
            <a:pPr marL="457200" indent="-457200">
              <a:buFontTx/>
              <a:buChar char="-"/>
            </a:pPr>
            <a:r>
              <a:rPr lang="en-US" sz="4400" kern="1200" dirty="0">
                <a:solidFill>
                  <a:srgbClr val="009CDB"/>
                </a:solidFill>
                <a:latin typeface="Calibri"/>
                <a:cs typeface="+mn-cs"/>
              </a:rPr>
              <a:t>Translation to local languages</a:t>
            </a:r>
          </a:p>
          <a:p>
            <a:pPr marL="457200" indent="-457200">
              <a:buFontTx/>
              <a:buChar char="-"/>
            </a:pPr>
            <a:endParaRPr lang="en-US" sz="4400" kern="1200" dirty="0">
              <a:solidFill>
                <a:srgbClr val="009CDB"/>
              </a:solidFill>
              <a:latin typeface="Calibri"/>
              <a:cs typeface="+mn-cs"/>
            </a:endParaRPr>
          </a:p>
          <a:p>
            <a:pPr marL="457200" indent="-457200">
              <a:buFontTx/>
              <a:buChar char="-"/>
            </a:pPr>
            <a:r>
              <a:rPr lang="en-US" sz="4400" kern="1200" dirty="0">
                <a:solidFill>
                  <a:srgbClr val="009CDB"/>
                </a:solidFill>
                <a:latin typeface="Calibri"/>
                <a:cs typeface="+mn-cs"/>
              </a:rPr>
              <a:t>Comparing with real time events</a:t>
            </a:r>
          </a:p>
          <a:p>
            <a:pPr marL="457200" indent="-457200">
              <a:buFontTx/>
              <a:buChar char="-"/>
            </a:pPr>
            <a:endParaRPr lang="en-US" sz="4400" kern="1200" dirty="0">
              <a:solidFill>
                <a:srgbClr val="009CDB"/>
              </a:solidFill>
              <a:latin typeface="Calibri"/>
              <a:cs typeface="+mn-cs"/>
            </a:endParaRPr>
          </a:p>
          <a:p>
            <a:pPr marL="457200" indent="-457200">
              <a:buFontTx/>
              <a:buChar char="-"/>
            </a:pPr>
            <a:endParaRPr lang="en-US" sz="4400" kern="1200" dirty="0">
              <a:solidFill>
                <a:srgbClr val="009CDB"/>
              </a:solidFill>
              <a:latin typeface="Calibri"/>
              <a:cs typeface="+mn-cs"/>
            </a:endParaRPr>
          </a:p>
          <a:p>
            <a:pPr marL="457200" indent="-457200" defTabSz="1108984">
              <a:buFontTx/>
              <a:buChar char="-"/>
              <a:defRPr/>
            </a:pPr>
            <a:endParaRPr lang="en-US" sz="4400" kern="1200" dirty="0">
              <a:solidFill>
                <a:srgbClr val="009CDB"/>
              </a:solidFill>
              <a:latin typeface="Calibri"/>
              <a:cs typeface="+mn-cs"/>
            </a:endParaRPr>
          </a:p>
          <a:p>
            <a:pPr marL="457200" marR="0" lvl="0" indent="-45720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4400" kern="1200" dirty="0">
              <a:solidFill>
                <a:srgbClr val="009CDB"/>
              </a:solidFill>
              <a:latin typeface="Calibri"/>
              <a:cs typeface="+mn-cs"/>
            </a:endParaRPr>
          </a:p>
          <a:p>
            <a:pPr marL="457200" marR="0" lvl="0" indent="-45720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4400" kern="1200" dirty="0">
              <a:solidFill>
                <a:srgbClr val="009CDB"/>
              </a:solidFill>
              <a:latin typeface="Calibri"/>
              <a:cs typeface="+mn-cs"/>
            </a:endParaRPr>
          </a:p>
          <a:p>
            <a:pPr marL="457200" indent="-457200">
              <a:buFontTx/>
              <a:buChar char="-"/>
            </a:pPr>
            <a:endParaRPr lang="en-US" sz="4400" kern="1200" dirty="0">
              <a:solidFill>
                <a:srgbClr val="009CDB"/>
              </a:solidFill>
              <a:latin typeface="Calibri"/>
              <a:cs typeface="+mn-cs"/>
            </a:endParaRPr>
          </a:p>
          <a:p>
            <a:pPr marL="457200" indent="-457200">
              <a:buFontTx/>
              <a:buChar char="-"/>
            </a:pP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908AE-B846-CFDD-3A8D-38520638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800" y="2382078"/>
            <a:ext cx="6781800" cy="87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2E9D-6046-29EA-4B51-EBF10EADDB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597215"/>
          </a:xfrm>
        </p:spPr>
        <p:txBody>
          <a:bodyPr/>
          <a:lstStyle/>
          <a:p>
            <a:r>
              <a:rPr lang="en-US" dirty="0"/>
              <a:t>Women are more likely to seek VAW related help on-line during crises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23B66-27D7-6EB7-92AE-033AF9EC7E15}"/>
              </a:ext>
            </a:extLst>
          </p:cNvPr>
          <p:cNvCxnSpPr/>
          <p:nvPr/>
        </p:nvCxnSpPr>
        <p:spPr>
          <a:xfrm>
            <a:off x="12192000" y="2362200"/>
            <a:ext cx="0" cy="8705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61F6E3C-A80C-97C0-488B-9971379C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58" y="3048000"/>
            <a:ext cx="10404470" cy="76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78D0-B0FD-AD6A-60DD-2BD8583CD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0" y="3048000"/>
            <a:ext cx="9981956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F520C-0164-ADA1-08E8-61D5E71409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3505200"/>
            <a:ext cx="21233951" cy="2092881"/>
          </a:xfrm>
        </p:spPr>
        <p:txBody>
          <a:bodyPr/>
          <a:lstStyle/>
          <a:p>
            <a:pPr algn="ctr"/>
            <a:r>
              <a:rPr lang="en-US" sz="5400" b="1" u="sng" dirty="0">
                <a:solidFill>
                  <a:srgbClr val="55C0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https://data.unwomen.org/features/why-climate-change-matters-women</a:t>
            </a:r>
            <a:r>
              <a:rPr lang="en-US" sz="5400" b="1" dirty="0">
                <a:solidFill>
                  <a:srgbClr val="55C0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r-FR" sz="5400" b="1" dirty="0">
              <a:solidFill>
                <a:srgbClr val="55C02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49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9E49-261A-28C9-7896-57575EE42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Measuring the nexus between gender and the environment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DAEDB-DB34-7631-C836-3F805C86B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295465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Survey developed by UN Women in</a:t>
            </a:r>
          </a:p>
          <a:p>
            <a:r>
              <a:rPr lang="en-US" dirty="0"/>
              <a:t>in close consultation with FAO, ILO, IUCN, UNEP, UNDRR and UNESCAP.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34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asuring the nexus between gender and the environment - sampling guidelines">
            <a:extLst>
              <a:ext uri="{FF2B5EF4-FFF2-40B4-BE49-F238E27FC236}">
                <a16:creationId xmlns:a16="http://schemas.microsoft.com/office/drawing/2014/main" id="{57285269-5E9F-7B3F-C95B-D9022E14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64" y="292772"/>
            <a:ext cx="9081988" cy="128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BE4760-F576-29AF-8236-D173DA489A0E}"/>
              </a:ext>
            </a:extLst>
          </p:cNvPr>
          <p:cNvSpPr txBox="1"/>
          <p:nvPr/>
        </p:nvSpPr>
        <p:spPr>
          <a:xfrm>
            <a:off x="10710102" y="3262655"/>
            <a:ext cx="12196688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latin typeface="neuzeit-grotesk"/>
                <a:ea typeface="+mj-ea"/>
                <a:cs typeface="+mj-cs"/>
              </a:rPr>
              <a:t>Sampling methods and survey operations: Measuring the nexus between gender and the environment</a:t>
            </a:r>
          </a:p>
          <a:p>
            <a:endParaRPr lang="en-US" sz="5600" b="1" dirty="0">
              <a:solidFill>
                <a:srgbClr val="000000"/>
              </a:solidFill>
              <a:latin typeface="neuzeit-grotesk"/>
              <a:ea typeface="+mj-ea"/>
              <a:cs typeface="+mj-cs"/>
            </a:endParaRPr>
          </a:p>
          <a:p>
            <a:r>
              <a:rPr lang="fr-FR" sz="5600" b="1" dirty="0">
                <a:solidFill>
                  <a:srgbClr val="000000"/>
                </a:solidFill>
                <a:latin typeface="neuzeit-grotesk"/>
                <a:ea typeface="+mj-ea"/>
                <a:cs typeface="+mj-cs"/>
                <a:hlinkClick r:id="rId3"/>
              </a:rPr>
              <a:t>https://data.unwomen.org/publications/sampling-methods-and-survey-operations-measuring-nexus-between-gender-and-environment</a:t>
            </a:r>
            <a:endParaRPr lang="fr-FR" sz="5600" b="1" dirty="0">
              <a:solidFill>
                <a:srgbClr val="000000"/>
              </a:solidFill>
              <a:latin typeface="neuzeit-grotesk"/>
              <a:ea typeface="+mj-ea"/>
              <a:cs typeface="+mj-cs"/>
            </a:endParaRPr>
          </a:p>
          <a:p>
            <a:endParaRPr lang="fr-FR" sz="5600" b="1" dirty="0">
              <a:solidFill>
                <a:srgbClr val="000000"/>
              </a:solidFill>
              <a:latin typeface="neuzeit-grotes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9189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MEN COUNT">
      <a:dk1>
        <a:srgbClr val="009CDB"/>
      </a:dk1>
      <a:lt1>
        <a:srgbClr val="FEFFFF"/>
      </a:lt1>
      <a:dk2>
        <a:srgbClr val="009CDB"/>
      </a:dk2>
      <a:lt2>
        <a:srgbClr val="FEFFFF"/>
      </a:lt2>
      <a:accent1>
        <a:srgbClr val="009CDB"/>
      </a:accent1>
      <a:accent2>
        <a:srgbClr val="67B7E6"/>
      </a:accent2>
      <a:accent3>
        <a:srgbClr val="6D6E70"/>
      </a:accent3>
      <a:accent4>
        <a:srgbClr val="FEFFFF"/>
      </a:accent4>
      <a:accent5>
        <a:srgbClr val="FEFFFF"/>
      </a:accent5>
      <a:accent6>
        <a:srgbClr val="FEFFFF"/>
      </a:accent6>
      <a:hlink>
        <a:srgbClr val="66B6E5"/>
      </a:hlink>
      <a:folHlink>
        <a:srgbClr val="6D6D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FCB6AABC93E4497DD66471712507A" ma:contentTypeVersion="12" ma:contentTypeDescription="Create a new document." ma:contentTypeScope="" ma:versionID="6cf692d31a4cac4c72502944340731bb">
  <xsd:schema xmlns:xsd="http://www.w3.org/2001/XMLSchema" xmlns:xs="http://www.w3.org/2001/XMLSchema" xmlns:p="http://schemas.microsoft.com/office/2006/metadata/properties" xmlns:ns2="2335c9ae-562c-4e2a-87fe-6586fc6aec73" xmlns:ns3="8501f438-7285-47f4-a263-e6dcc167b43d" targetNamespace="http://schemas.microsoft.com/office/2006/metadata/properties" ma:root="true" ma:fieldsID="d4f5e23f9ca3df14b4264e72149e43c1" ns2:_="" ns3:_="">
    <xsd:import namespace="2335c9ae-562c-4e2a-87fe-6586fc6aec73"/>
    <xsd:import namespace="8501f438-7285-47f4-a263-e6dcc167b4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c9ae-562c-4e2a-87fe-6586fc6aec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1f438-7285-47f4-a263-e6dcc167b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7E3E53-1783-4CD9-B02A-5A0CE05E090B}">
  <ds:schemaRefs>
    <ds:schemaRef ds:uri="http://purl.org/dc/elements/1.1/"/>
    <ds:schemaRef ds:uri="8501f438-7285-47f4-a263-e6dcc167b43d"/>
    <ds:schemaRef ds:uri="2335c9ae-562c-4e2a-87fe-6586fc6aec7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165319-8B88-49B9-A971-292FB8781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7E9B58-F1E7-4D0B-A296-97D744D58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5c9ae-562c-4e2a-87fe-6586fc6aec73"/>
    <ds:schemaRef ds:uri="8501f438-7285-47f4-a263-e6dcc167b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16749</TotalTime>
  <Words>499</Words>
  <Application>Microsoft Office PowerPoint</Application>
  <PresentationFormat>Custom</PresentationFormat>
  <Paragraphs>98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Montserrat</vt:lpstr>
      <vt:lpstr>neuzeit-grotesk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the nexus between gender and the environment </vt:lpstr>
      <vt:lpstr>PowerPoint Presentation</vt:lpstr>
      <vt:lpstr>               Enumerator Manual: Measuring the nexus between gender and the environment  https://data.unwomen.org/publications/enumerator-manual-measuring-nexus-between-gender-and-environment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DUERTO VALERO</dc:creator>
  <cp:lastModifiedBy>Pamela Nabukhonzo</cp:lastModifiedBy>
  <cp:revision>12</cp:revision>
  <dcterms:created xsi:type="dcterms:W3CDTF">2019-07-24T10:22:12Z</dcterms:created>
  <dcterms:modified xsi:type="dcterms:W3CDTF">2023-11-10T11:56:38Z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2019-07-24T00:00:00Z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2019-07-24T00:00:00Z</vt:filetime>
  </property>
  <property fmtid="{D5CDD505-2E9C-101B-9397-08002B2CF9AE}" pid="5" name="ContentTypeId">
    <vt:lpwstr>0x010100EA5FCB6AABC93E4497DD66471712507A</vt:lpwstr>
  </property>
</Properties>
</file>