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18"/>
  </p:notesMasterIdLst>
  <p:sldIdLst>
    <p:sldId id="256" r:id="rId5"/>
    <p:sldId id="404" r:id="rId6"/>
    <p:sldId id="407" r:id="rId7"/>
    <p:sldId id="408" r:id="rId8"/>
    <p:sldId id="411" r:id="rId9"/>
    <p:sldId id="410" r:id="rId10"/>
    <p:sldId id="413" r:id="rId11"/>
    <p:sldId id="260" r:id="rId12"/>
    <p:sldId id="257" r:id="rId13"/>
    <p:sldId id="412" r:id="rId14"/>
    <p:sldId id="258" r:id="rId15"/>
    <p:sldId id="259" r:id="rId16"/>
    <p:sldId id="369" r:id="rId17"/>
  </p:sldIdLst>
  <p:sldSz cx="24384000" cy="13716000"/>
  <p:notesSz cx="20104100" cy="11309350"/>
  <p:defaultTextStyle>
    <a:defPPr>
      <a:defRPr lang="en-US"/>
    </a:defPPr>
    <a:lvl1pPr marL="0" algn="l" defTabSz="1108984" rtl="0" eaLnBrk="1" latinLnBrk="0" hangingPunct="1">
      <a:defRPr sz="2183" kern="1200">
        <a:solidFill>
          <a:schemeClr val="tx1"/>
        </a:solidFill>
        <a:latin typeface="+mn-lt"/>
        <a:ea typeface="+mn-ea"/>
        <a:cs typeface="+mn-cs"/>
      </a:defRPr>
    </a:lvl1pPr>
    <a:lvl2pPr marL="554492" algn="l" defTabSz="1108984" rtl="0" eaLnBrk="1" latinLnBrk="0" hangingPunct="1">
      <a:defRPr sz="2183" kern="1200">
        <a:solidFill>
          <a:schemeClr val="tx1"/>
        </a:solidFill>
        <a:latin typeface="+mn-lt"/>
        <a:ea typeface="+mn-ea"/>
        <a:cs typeface="+mn-cs"/>
      </a:defRPr>
    </a:lvl2pPr>
    <a:lvl3pPr marL="1108984" algn="l" defTabSz="1108984" rtl="0" eaLnBrk="1" latinLnBrk="0" hangingPunct="1">
      <a:defRPr sz="2183" kern="1200">
        <a:solidFill>
          <a:schemeClr val="tx1"/>
        </a:solidFill>
        <a:latin typeface="+mn-lt"/>
        <a:ea typeface="+mn-ea"/>
        <a:cs typeface="+mn-cs"/>
      </a:defRPr>
    </a:lvl3pPr>
    <a:lvl4pPr marL="1663476" algn="l" defTabSz="1108984" rtl="0" eaLnBrk="1" latinLnBrk="0" hangingPunct="1">
      <a:defRPr sz="2183" kern="1200">
        <a:solidFill>
          <a:schemeClr val="tx1"/>
        </a:solidFill>
        <a:latin typeface="+mn-lt"/>
        <a:ea typeface="+mn-ea"/>
        <a:cs typeface="+mn-cs"/>
      </a:defRPr>
    </a:lvl4pPr>
    <a:lvl5pPr marL="2217969" algn="l" defTabSz="1108984" rtl="0" eaLnBrk="1" latinLnBrk="0" hangingPunct="1">
      <a:defRPr sz="2183" kern="1200">
        <a:solidFill>
          <a:schemeClr val="tx1"/>
        </a:solidFill>
        <a:latin typeface="+mn-lt"/>
        <a:ea typeface="+mn-ea"/>
        <a:cs typeface="+mn-cs"/>
      </a:defRPr>
    </a:lvl5pPr>
    <a:lvl6pPr marL="2772461" algn="l" defTabSz="1108984" rtl="0" eaLnBrk="1" latinLnBrk="0" hangingPunct="1">
      <a:defRPr sz="2183" kern="1200">
        <a:solidFill>
          <a:schemeClr val="tx1"/>
        </a:solidFill>
        <a:latin typeface="+mn-lt"/>
        <a:ea typeface="+mn-ea"/>
        <a:cs typeface="+mn-cs"/>
      </a:defRPr>
    </a:lvl6pPr>
    <a:lvl7pPr marL="3326953" algn="l" defTabSz="1108984" rtl="0" eaLnBrk="1" latinLnBrk="0" hangingPunct="1">
      <a:defRPr sz="2183" kern="1200">
        <a:solidFill>
          <a:schemeClr val="tx1"/>
        </a:solidFill>
        <a:latin typeface="+mn-lt"/>
        <a:ea typeface="+mn-ea"/>
        <a:cs typeface="+mn-cs"/>
      </a:defRPr>
    </a:lvl7pPr>
    <a:lvl8pPr marL="3881445" algn="l" defTabSz="1108984" rtl="0" eaLnBrk="1" latinLnBrk="0" hangingPunct="1">
      <a:defRPr sz="2183" kern="1200">
        <a:solidFill>
          <a:schemeClr val="tx1"/>
        </a:solidFill>
        <a:latin typeface="+mn-lt"/>
        <a:ea typeface="+mn-ea"/>
        <a:cs typeface="+mn-cs"/>
      </a:defRPr>
    </a:lvl8pPr>
    <a:lvl9pPr marL="4435937" algn="l" defTabSz="1108984" rtl="0" eaLnBrk="1" latinLnBrk="0" hangingPunct="1">
      <a:defRPr sz="21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93" userDrawn="1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C02B"/>
    <a:srgbClr val="DE1267"/>
    <a:srgbClr val="FC9D23"/>
    <a:srgbClr val="3D7D43"/>
    <a:srgbClr val="EFB703"/>
    <a:srgbClr val="FF9393"/>
    <a:srgbClr val="FD6824"/>
    <a:srgbClr val="FCC408"/>
    <a:srgbClr val="00689D"/>
    <a:srgbClr val="BE8A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969844-57F2-4272-BEE0-F13DB60E8F74}" v="4" dt="2023-11-09T19:51:43.76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51" autoAdjust="0"/>
    <p:restoredTop sz="83483" autoAdjust="0"/>
  </p:normalViewPr>
  <p:slideViewPr>
    <p:cSldViewPr>
      <p:cViewPr varScale="1">
        <p:scale>
          <a:sx n="35" d="100"/>
          <a:sy n="35" d="100"/>
        </p:scale>
        <p:origin x="1349" y="24"/>
      </p:cViewPr>
      <p:guideLst>
        <p:guide orient="horz" pos="3493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994FA9-4AA4-7F49-85BA-5FDB5EB9975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5C949-30DC-A548-B0F6-ECAFEB87D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57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1pPr>
    <a:lvl2pPr marL="554492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2pPr>
    <a:lvl3pPr marL="1108984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3pPr>
    <a:lvl4pPr marL="1663476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4pPr>
    <a:lvl5pPr marL="2217969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5pPr>
    <a:lvl6pPr marL="2772461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6pPr>
    <a:lvl7pPr marL="3326953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7pPr>
    <a:lvl8pPr marL="3881445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8pPr>
    <a:lvl9pPr marL="4435937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5C949-30DC-A548-B0F6-ECAFEB87DC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88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5C949-30DC-A548-B0F6-ECAFEB87DC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69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5C949-30DC-A548-B0F6-ECAFEB87DC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62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24384000" cy="13716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7448B7D5-8F75-F849-9548-6AE5A0208755}"/>
              </a:ext>
            </a:extLst>
          </p:cNvPr>
          <p:cNvSpPr/>
          <p:nvPr userDrawn="1"/>
        </p:nvSpPr>
        <p:spPr>
          <a:xfrm>
            <a:off x="-29534" y="-7375"/>
            <a:ext cx="10166709" cy="13723374"/>
          </a:xfrm>
          <a:custGeom>
            <a:avLst/>
            <a:gdLst>
              <a:gd name="connsiteX0" fmla="*/ 5604 w 10166709"/>
              <a:gd name="connsiteY0" fmla="*/ 0 h 13679128"/>
              <a:gd name="connsiteX1" fmla="*/ 7194221 w 10166709"/>
              <a:gd name="connsiteY1" fmla="*/ 0 h 13679128"/>
              <a:gd name="connsiteX2" fmla="*/ 7255939 w 10166709"/>
              <a:gd name="connsiteY2" fmla="*/ 60486 h 13679128"/>
              <a:gd name="connsiteX3" fmla="*/ 10161773 w 10166709"/>
              <a:gd name="connsiteY3" fmla="*/ 7137924 h 13679128"/>
              <a:gd name="connsiteX4" fmla="*/ 10161773 w 10166709"/>
              <a:gd name="connsiteY4" fmla="*/ 11363631 h 13679128"/>
              <a:gd name="connsiteX5" fmla="*/ 10166709 w 10166709"/>
              <a:gd name="connsiteY5" fmla="*/ 11363631 h 13679128"/>
              <a:gd name="connsiteX6" fmla="*/ 10166709 w 10166709"/>
              <a:gd name="connsiteY6" fmla="*/ 13679128 h 13679128"/>
              <a:gd name="connsiteX7" fmla="*/ 0 w 10166709"/>
              <a:gd name="connsiteY7" fmla="*/ 13679128 h 13679128"/>
              <a:gd name="connsiteX8" fmla="*/ 0 w 10166709"/>
              <a:gd name="connsiteY8" fmla="*/ 11363631 h 13679128"/>
              <a:gd name="connsiteX9" fmla="*/ 5604 w 10166709"/>
              <a:gd name="connsiteY9" fmla="*/ 11363631 h 13679128"/>
              <a:gd name="connsiteX10" fmla="*/ 5604 w 10166709"/>
              <a:gd name="connsiteY10" fmla="*/ 0 h 136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166709" h="13679128">
                <a:moveTo>
                  <a:pt x="5604" y="0"/>
                </a:moveTo>
                <a:lnTo>
                  <a:pt x="7194221" y="0"/>
                </a:lnTo>
                <a:lnTo>
                  <a:pt x="7255939" y="60486"/>
                </a:lnTo>
                <a:cubicBezTo>
                  <a:pt x="9053847" y="1886649"/>
                  <a:pt x="10161773" y="4383965"/>
                  <a:pt x="10161773" y="7137924"/>
                </a:cubicBezTo>
                <a:lnTo>
                  <a:pt x="10161773" y="11363631"/>
                </a:lnTo>
                <a:lnTo>
                  <a:pt x="10166709" y="11363631"/>
                </a:lnTo>
                <a:lnTo>
                  <a:pt x="10166709" y="13679128"/>
                </a:lnTo>
                <a:lnTo>
                  <a:pt x="0" y="13679128"/>
                </a:lnTo>
                <a:lnTo>
                  <a:pt x="0" y="11363631"/>
                </a:lnTo>
                <a:lnTo>
                  <a:pt x="5604" y="11363631"/>
                </a:lnTo>
                <a:lnTo>
                  <a:pt x="560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631731" y="5666362"/>
            <a:ext cx="6553627" cy="2769989"/>
          </a:xfrm>
        </p:spPr>
        <p:txBody>
          <a:bodyPr/>
          <a:lstStyle>
            <a:lvl1pPr>
              <a:defRPr sz="6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TITLE PAGE HEADLINE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12C22081-661F-1849-B549-87A67910E3BF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631731" y="8803957"/>
            <a:ext cx="6553627" cy="492443"/>
          </a:xfrm>
        </p:spPr>
        <p:txBody>
          <a:bodyPr/>
          <a:lstStyle>
            <a:lvl1pPr>
              <a:defRPr sz="3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January 2020</a:t>
            </a: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6DEEC23-FCFB-6C4F-9677-FFC98365C9E1}"/>
              </a:ext>
            </a:extLst>
          </p:cNvPr>
          <p:cNvSpPr/>
          <p:nvPr userDrawn="1"/>
        </p:nvSpPr>
        <p:spPr>
          <a:xfrm>
            <a:off x="10114871" y="0"/>
            <a:ext cx="7134565" cy="9816832"/>
          </a:xfrm>
          <a:custGeom>
            <a:avLst/>
            <a:gdLst>
              <a:gd name="connsiteX0" fmla="*/ 0 w 7134101"/>
              <a:gd name="connsiteY0" fmla="*/ 0 h 9816832"/>
              <a:gd name="connsiteX1" fmla="*/ 7134101 w 7134101"/>
              <a:gd name="connsiteY1" fmla="*/ 0 h 9816832"/>
              <a:gd name="connsiteX2" fmla="*/ 7134099 w 7134101"/>
              <a:gd name="connsiteY2" fmla="*/ 6249782 h 9816832"/>
              <a:gd name="connsiteX3" fmla="*/ 3567049 w 7134101"/>
              <a:gd name="connsiteY3" fmla="*/ 9816832 h 9816832"/>
              <a:gd name="connsiteX4" fmla="*/ 3567050 w 7134101"/>
              <a:gd name="connsiteY4" fmla="*/ 9816831 h 9816832"/>
              <a:gd name="connsiteX5" fmla="*/ 0 w 7134101"/>
              <a:gd name="connsiteY5" fmla="*/ 6249781 h 9816832"/>
              <a:gd name="connsiteX6" fmla="*/ 0 w 7134101"/>
              <a:gd name="connsiteY6" fmla="*/ 0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4101" h="9816832">
                <a:moveTo>
                  <a:pt x="0" y="0"/>
                </a:moveTo>
                <a:lnTo>
                  <a:pt x="7134101" y="0"/>
                </a:lnTo>
                <a:lnTo>
                  <a:pt x="7134099" y="6249782"/>
                </a:lnTo>
                <a:cubicBezTo>
                  <a:pt x="7134099" y="8219809"/>
                  <a:pt x="5537076" y="9816832"/>
                  <a:pt x="3567049" y="9816832"/>
                </a:cubicBezTo>
                <a:lnTo>
                  <a:pt x="3567050" y="9816831"/>
                </a:lnTo>
                <a:cubicBezTo>
                  <a:pt x="1597023" y="9816831"/>
                  <a:pt x="0" y="8219808"/>
                  <a:pt x="0" y="62497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B4442DC1-2E7B-EB40-93E8-22074AB92693}"/>
              </a:ext>
            </a:extLst>
          </p:cNvPr>
          <p:cNvSpPr/>
          <p:nvPr userDrawn="1"/>
        </p:nvSpPr>
        <p:spPr>
          <a:xfrm>
            <a:off x="17259307" y="3283974"/>
            <a:ext cx="7134564" cy="10439400"/>
          </a:xfrm>
          <a:custGeom>
            <a:avLst/>
            <a:gdLst>
              <a:gd name="connsiteX0" fmla="*/ 3567050 w 7134100"/>
              <a:gd name="connsiteY0" fmla="*/ 0 h 10439400"/>
              <a:gd name="connsiteX1" fmla="*/ 7134100 w 7134100"/>
              <a:gd name="connsiteY1" fmla="*/ 3567050 h 10439400"/>
              <a:gd name="connsiteX2" fmla="*/ 7134098 w 7134100"/>
              <a:gd name="connsiteY2" fmla="*/ 10439400 h 10439400"/>
              <a:gd name="connsiteX3" fmla="*/ 0 w 7134100"/>
              <a:gd name="connsiteY3" fmla="*/ 10439400 h 10439400"/>
              <a:gd name="connsiteX4" fmla="*/ 0 w 7134100"/>
              <a:gd name="connsiteY4" fmla="*/ 3567050 h 10439400"/>
              <a:gd name="connsiteX5" fmla="*/ 3567050 w 7134100"/>
              <a:gd name="connsiteY5" fmla="*/ 0 h 104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0" h="10439400">
                <a:moveTo>
                  <a:pt x="3567050" y="0"/>
                </a:moveTo>
                <a:cubicBezTo>
                  <a:pt x="5537078" y="0"/>
                  <a:pt x="7134100" y="1597023"/>
                  <a:pt x="7134100" y="3567050"/>
                </a:cubicBezTo>
                <a:lnTo>
                  <a:pt x="7134098" y="10439400"/>
                </a:lnTo>
                <a:lnTo>
                  <a:pt x="0" y="10439400"/>
                </a:lnTo>
                <a:lnTo>
                  <a:pt x="0" y="3567050"/>
                </a:lnTo>
                <a:cubicBezTo>
                  <a:pt x="0" y="1597023"/>
                  <a:pt x="1597022" y="0"/>
                  <a:pt x="356705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10139643" y="983158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F3019598-4E58-A24A-BF4E-C64B2E4E3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6662" y="813104"/>
            <a:ext cx="4504749" cy="1657766"/>
          </a:xfrm>
          <a:prstGeom prst="rect">
            <a:avLst/>
          </a:prstGeom>
        </p:spPr>
      </p:pic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2"/>
            <a:ext cx="3595752" cy="7372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29534" y="7374"/>
            <a:ext cx="29534" cy="13716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86" name="Text Placeholder 44">
            <a:extLst>
              <a:ext uri="{FF2B5EF4-FFF2-40B4-BE49-F238E27FC236}">
                <a16:creationId xmlns:a16="http://schemas.microsoft.com/office/drawing/2014/main" id="{A6E94390-36E6-E64F-BE2F-23353625F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31731" y="5020894"/>
            <a:ext cx="6553627" cy="307777"/>
          </a:xfr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MAKING EVERY WOMAN AND GIRL COUNT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240D2B-F4B2-7149-9897-1632B440D9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3042" y="11658600"/>
            <a:ext cx="3894158" cy="172572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 userDrawn="1">
          <p15:clr>
            <a:srgbClr val="FBAE40"/>
          </p15:clr>
        </p15:guide>
        <p15:guide id="2" pos="1008" userDrawn="1">
          <p15:clr>
            <a:srgbClr val="FBAE40"/>
          </p15:clr>
        </p15:guide>
        <p15:guide id="3" pos="14400" userDrawn="1">
          <p15:clr>
            <a:srgbClr val="FBAE40"/>
          </p15:clr>
        </p15:guide>
        <p15:guide id="4" pos="146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24384000" cy="13716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6DEEC23-FCFB-6C4F-9677-FFC98365C9E1}"/>
              </a:ext>
            </a:extLst>
          </p:cNvPr>
          <p:cNvSpPr/>
          <p:nvPr userDrawn="1"/>
        </p:nvSpPr>
        <p:spPr>
          <a:xfrm>
            <a:off x="10114871" y="0"/>
            <a:ext cx="7134565" cy="9816832"/>
          </a:xfrm>
          <a:custGeom>
            <a:avLst/>
            <a:gdLst>
              <a:gd name="connsiteX0" fmla="*/ 0 w 7134101"/>
              <a:gd name="connsiteY0" fmla="*/ 0 h 9816832"/>
              <a:gd name="connsiteX1" fmla="*/ 7134101 w 7134101"/>
              <a:gd name="connsiteY1" fmla="*/ 0 h 9816832"/>
              <a:gd name="connsiteX2" fmla="*/ 7134099 w 7134101"/>
              <a:gd name="connsiteY2" fmla="*/ 6249782 h 9816832"/>
              <a:gd name="connsiteX3" fmla="*/ 3567049 w 7134101"/>
              <a:gd name="connsiteY3" fmla="*/ 9816832 h 9816832"/>
              <a:gd name="connsiteX4" fmla="*/ 3567050 w 7134101"/>
              <a:gd name="connsiteY4" fmla="*/ 9816831 h 9816832"/>
              <a:gd name="connsiteX5" fmla="*/ 0 w 7134101"/>
              <a:gd name="connsiteY5" fmla="*/ 6249781 h 9816832"/>
              <a:gd name="connsiteX6" fmla="*/ 0 w 7134101"/>
              <a:gd name="connsiteY6" fmla="*/ 0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4101" h="9816832">
                <a:moveTo>
                  <a:pt x="0" y="0"/>
                </a:moveTo>
                <a:lnTo>
                  <a:pt x="7134101" y="0"/>
                </a:lnTo>
                <a:lnTo>
                  <a:pt x="7134099" y="6249782"/>
                </a:lnTo>
                <a:cubicBezTo>
                  <a:pt x="7134099" y="8219809"/>
                  <a:pt x="5537076" y="9816832"/>
                  <a:pt x="3567049" y="9816832"/>
                </a:cubicBezTo>
                <a:lnTo>
                  <a:pt x="3567050" y="9816831"/>
                </a:lnTo>
                <a:cubicBezTo>
                  <a:pt x="1597023" y="9816831"/>
                  <a:pt x="0" y="8219808"/>
                  <a:pt x="0" y="62497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B4442DC1-2E7B-EB40-93E8-22074AB92693}"/>
              </a:ext>
            </a:extLst>
          </p:cNvPr>
          <p:cNvSpPr/>
          <p:nvPr userDrawn="1"/>
        </p:nvSpPr>
        <p:spPr>
          <a:xfrm>
            <a:off x="17259307" y="3283974"/>
            <a:ext cx="7134564" cy="10439400"/>
          </a:xfrm>
          <a:custGeom>
            <a:avLst/>
            <a:gdLst>
              <a:gd name="connsiteX0" fmla="*/ 3567050 w 7134100"/>
              <a:gd name="connsiteY0" fmla="*/ 0 h 10439400"/>
              <a:gd name="connsiteX1" fmla="*/ 7134100 w 7134100"/>
              <a:gd name="connsiteY1" fmla="*/ 3567050 h 10439400"/>
              <a:gd name="connsiteX2" fmla="*/ 7134098 w 7134100"/>
              <a:gd name="connsiteY2" fmla="*/ 10439400 h 10439400"/>
              <a:gd name="connsiteX3" fmla="*/ 0 w 7134100"/>
              <a:gd name="connsiteY3" fmla="*/ 10439400 h 10439400"/>
              <a:gd name="connsiteX4" fmla="*/ 0 w 7134100"/>
              <a:gd name="connsiteY4" fmla="*/ 3567050 h 10439400"/>
              <a:gd name="connsiteX5" fmla="*/ 3567050 w 7134100"/>
              <a:gd name="connsiteY5" fmla="*/ 0 h 104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0" h="10439400">
                <a:moveTo>
                  <a:pt x="3567050" y="0"/>
                </a:moveTo>
                <a:cubicBezTo>
                  <a:pt x="5537078" y="0"/>
                  <a:pt x="7134100" y="1597023"/>
                  <a:pt x="7134100" y="3567050"/>
                </a:cubicBezTo>
                <a:lnTo>
                  <a:pt x="7134098" y="10439400"/>
                </a:lnTo>
                <a:lnTo>
                  <a:pt x="0" y="10439400"/>
                </a:lnTo>
                <a:lnTo>
                  <a:pt x="0" y="3567050"/>
                </a:lnTo>
                <a:cubicBezTo>
                  <a:pt x="0" y="1597023"/>
                  <a:pt x="1597022" y="0"/>
                  <a:pt x="356705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10139643" y="983158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F3019598-4E58-A24A-BF4E-C64B2E4E3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6662" y="813104"/>
            <a:ext cx="4504749" cy="1657766"/>
          </a:xfrm>
          <a:prstGeom prst="rect">
            <a:avLst/>
          </a:prstGeom>
        </p:spPr>
      </p:pic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2"/>
            <a:ext cx="3595752" cy="7372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29534" y="7374"/>
            <a:ext cx="29534" cy="13716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20199B3D-584A-C543-8A7C-0C3502E8B0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0200" y="6203107"/>
            <a:ext cx="9243851" cy="1354217"/>
          </a:xfrm>
        </p:spPr>
        <p:txBody>
          <a:bodyPr anchor="ctr" anchorCtr="0"/>
          <a:lstStyle>
            <a:lvl1pPr>
              <a:defRPr sz="8800" b="1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18F479-D43B-3448-B27E-48A59BEEEC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277600"/>
            <a:ext cx="4283677" cy="128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77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A27C36-E27C-2F4F-A088-A56664D319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600" t="1978" r="23611" b="51517"/>
          <a:stretch/>
        </p:blipFill>
        <p:spPr>
          <a:xfrm>
            <a:off x="0" y="-26276"/>
            <a:ext cx="24384000" cy="13742276"/>
          </a:xfrm>
          <a:prstGeom prst="rect">
            <a:avLst/>
          </a:prstGeom>
        </p:spPr>
      </p:pic>
      <p:sp>
        <p:nvSpPr>
          <p:cNvPr id="5" name="Text Placeholder 44">
            <a:extLst>
              <a:ext uri="{FF2B5EF4-FFF2-40B4-BE49-F238E27FC236}">
                <a16:creationId xmlns:a16="http://schemas.microsoft.com/office/drawing/2014/main" id="{F143D28B-CEE9-B94D-8239-606801726C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0200" y="6203107"/>
            <a:ext cx="9243851" cy="1354217"/>
          </a:xfrm>
        </p:spPr>
        <p:txBody>
          <a:bodyPr anchor="ctr" anchorCtr="0"/>
          <a:lstStyle>
            <a:lvl1pPr>
              <a:defRPr sz="8800" b="1" i="0">
                <a:solidFill>
                  <a:schemeClr val="bg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CC99F6-CECC-3841-B698-177BDD40F8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3042" y="11658600"/>
            <a:ext cx="3894158" cy="17257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12125685"/>
            <a:ext cx="24384000" cy="1254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74CC22-B2D9-BA41-BF4A-F363B31A94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9980" y="12498404"/>
            <a:ext cx="2636827" cy="970363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6578" y="1128240"/>
            <a:ext cx="21233951" cy="597236"/>
          </a:xfrm>
        </p:spPr>
        <p:txBody>
          <a:bodyPr/>
          <a:lstStyle>
            <a:lvl1pPr>
              <a:defRPr sz="3881" b="1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HEADLINES GO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71CC9AD-8B2B-9F49-9E91-46A3797BA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6578" y="3161380"/>
            <a:ext cx="21233951" cy="2239716"/>
          </a:xfrm>
        </p:spPr>
        <p:txBody>
          <a:bodyPr/>
          <a:lstStyle>
            <a:lvl1pPr>
              <a:defRPr sz="291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91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91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91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91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Holder 6">
            <a:extLst>
              <a:ext uri="{FF2B5EF4-FFF2-40B4-BE49-F238E27FC236}">
                <a16:creationId xmlns:a16="http://schemas.microsoft.com/office/drawing/2014/main" id="{A1110A4E-A1AD-1E4A-B229-270C8E3E6B78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1588889" y="12880964"/>
            <a:ext cx="13006083" cy="26129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98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I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24 July 2019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 userDrawn="1">
          <p15:clr>
            <a:srgbClr val="FBAE40"/>
          </p15:clr>
        </p15:guide>
        <p15:guide id="2" pos="1008" userDrawn="1">
          <p15:clr>
            <a:srgbClr val="FBAE40"/>
          </p15:clr>
        </p15:guide>
        <p15:guide id="3" pos="14375" userDrawn="1">
          <p15:clr>
            <a:srgbClr val="FBAE40"/>
          </p15:clr>
        </p15:guide>
        <p15:guide id="4" orient="horz" pos="711" userDrawn="1">
          <p15:clr>
            <a:srgbClr val="FBAE40"/>
          </p15:clr>
        </p15:guide>
        <p15:guide id="5" orient="horz" pos="199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1219201" y="994448"/>
            <a:ext cx="21945600" cy="87094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906" tIns="55453" rIns="110906" bIns="554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648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12125685"/>
            <a:ext cx="24384000" cy="1254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74CC22-B2D9-BA41-BF4A-F363B31A94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9980" y="12498404"/>
            <a:ext cx="2636827" cy="970363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6578" y="1128240"/>
            <a:ext cx="21233951" cy="597236"/>
          </a:xfrm>
        </p:spPr>
        <p:txBody>
          <a:bodyPr/>
          <a:lstStyle>
            <a:lvl1pPr>
              <a:defRPr sz="388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HEADLINES GO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71CC9AD-8B2B-9F49-9E91-46A3797BA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6578" y="3161380"/>
            <a:ext cx="21233951" cy="2239716"/>
          </a:xfrm>
        </p:spPr>
        <p:txBody>
          <a:bodyPr/>
          <a:lstStyle>
            <a:lvl1pPr>
              <a:defRPr sz="28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61CA73B6-FAD4-A843-B6FF-D757F87037FE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1588889" y="12880964"/>
            <a:ext cx="13006083" cy="26129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98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I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24 July 2019</a:t>
            </a: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530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 userDrawn="1">
          <p15:clr>
            <a:srgbClr val="FBAE40"/>
          </p15:clr>
        </p15:guide>
        <p15:guide id="2" pos="985" userDrawn="1">
          <p15:clr>
            <a:srgbClr val="FBAE40"/>
          </p15:clr>
        </p15:guide>
        <p15:guide id="3" pos="14375" userDrawn="1">
          <p15:clr>
            <a:srgbClr val="FBAE40"/>
          </p15:clr>
        </p15:guide>
        <p15:guide id="4" orient="horz" pos="711" userDrawn="1">
          <p15:clr>
            <a:srgbClr val="FBAE40"/>
          </p15:clr>
        </p15:guide>
        <p15:guide id="5" orient="horz" pos="1991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1219201" y="994448"/>
            <a:ext cx="21945600" cy="87094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906" tIns="55453" rIns="110906" bIns="554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648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12125685"/>
            <a:ext cx="24384000" cy="125487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6578" y="1128240"/>
            <a:ext cx="21233951" cy="597236"/>
          </a:xfrm>
        </p:spPr>
        <p:txBody>
          <a:bodyPr/>
          <a:lstStyle>
            <a:lvl1pPr>
              <a:defRPr sz="388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HEADLINES GO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71CC9AD-8B2B-9F49-9E91-46A3797BA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6578" y="3161380"/>
            <a:ext cx="21233951" cy="2239716"/>
          </a:xfrm>
        </p:spPr>
        <p:txBody>
          <a:bodyPr/>
          <a:lstStyle>
            <a:lvl1pPr>
              <a:defRPr sz="28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61CA73B6-FAD4-A843-B6FF-D757F87037FE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1588889" y="12880964"/>
            <a:ext cx="13006083" cy="26129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98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I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24 July 2019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7B46DA-2734-8248-83F0-421C133EE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7676" y="12511772"/>
            <a:ext cx="5478524" cy="97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85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985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1219201" y="994448"/>
            <a:ext cx="21945600" cy="87094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906" tIns="55453" rIns="110906" bIns="554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648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12125685"/>
            <a:ext cx="24384000" cy="1254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74CC22-B2D9-BA41-BF4A-F363B31A94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9980" y="12498404"/>
            <a:ext cx="2636827" cy="970363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6578" y="1128240"/>
            <a:ext cx="21233951" cy="597236"/>
          </a:xfrm>
        </p:spPr>
        <p:txBody>
          <a:bodyPr/>
          <a:lstStyle>
            <a:lvl1pPr>
              <a:defRPr sz="388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HEADLINES GO HERE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51AF7839-8814-6549-9D3A-E9469D36C51F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1588889" y="12880964"/>
            <a:ext cx="13006083" cy="26129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98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I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24 July 2019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8BDA858B-C435-CD46-B6F2-5F7D29966F4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1600199" y="3160713"/>
            <a:ext cx="10134601" cy="849788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Chart Placeholder 3">
            <a:extLst>
              <a:ext uri="{FF2B5EF4-FFF2-40B4-BE49-F238E27FC236}">
                <a16:creationId xmlns:a16="http://schemas.microsoft.com/office/drawing/2014/main" id="{287C2131-5D6B-6C45-9A47-4B4EED88980A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2533312" y="3160713"/>
            <a:ext cx="10287000" cy="84978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1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 userDrawn="1">
          <p15:clr>
            <a:srgbClr val="FBAE40"/>
          </p15:clr>
        </p15:guide>
        <p15:guide id="2" pos="1008" userDrawn="1">
          <p15:clr>
            <a:srgbClr val="FBAE40"/>
          </p15:clr>
        </p15:guide>
        <p15:guide id="3" pos="14375" userDrawn="1">
          <p15:clr>
            <a:srgbClr val="FBAE40"/>
          </p15:clr>
        </p15:guide>
        <p15:guide id="4" orient="horz" pos="711" userDrawn="1">
          <p15:clr>
            <a:srgbClr val="FBAE40"/>
          </p15:clr>
        </p15:guide>
        <p15:guide id="5" orient="horz" pos="1991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1219201" y="994448"/>
            <a:ext cx="21945600" cy="87094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906" tIns="55453" rIns="110906" bIns="554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648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12125685"/>
            <a:ext cx="24384000" cy="1254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74CC22-B2D9-BA41-BF4A-F363B31A94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9980" y="12498404"/>
            <a:ext cx="2636827" cy="970363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6578" y="1128240"/>
            <a:ext cx="21233951" cy="597236"/>
          </a:xfrm>
        </p:spPr>
        <p:txBody>
          <a:bodyPr/>
          <a:lstStyle>
            <a:lvl1pPr>
              <a:defRPr sz="388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HEADLINES GO HERE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51AF7839-8814-6549-9D3A-E9469D36C51F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1588889" y="12880964"/>
            <a:ext cx="13006083" cy="26129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98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I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24 July 2019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4" name="Chart Placeholder 3">
            <a:extLst>
              <a:ext uri="{FF2B5EF4-FFF2-40B4-BE49-F238E27FC236}">
                <a16:creationId xmlns:a16="http://schemas.microsoft.com/office/drawing/2014/main" id="{287C2131-5D6B-6C45-9A47-4B4EED88980A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2533312" y="3160713"/>
            <a:ext cx="10287000" cy="849788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8A9D1-0404-B54C-9824-8F518E050D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85913" y="3160712"/>
            <a:ext cx="10453687" cy="8497887"/>
          </a:xfrm>
        </p:spPr>
        <p:txBody>
          <a:bodyPr/>
          <a:lstStyle>
            <a:lvl1pPr>
              <a:defRPr sz="2800">
                <a:solidFill>
                  <a:schemeClr val="accent3"/>
                </a:solidFill>
              </a:defRPr>
            </a:lvl1pPr>
            <a:lvl2pPr>
              <a:defRPr sz="2800">
                <a:solidFill>
                  <a:schemeClr val="accent3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>
                <a:solidFill>
                  <a:schemeClr val="accent3"/>
                </a:solidFill>
              </a:defRPr>
            </a:lvl4pPr>
            <a:lvl5pPr>
              <a:defRPr sz="2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5447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1008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DAB96-E042-7E48-2562-14EC84382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3326607"/>
            <a:ext cx="18288000" cy="3693319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479140-9C61-AA9A-8777-9F1504D3AA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73866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7DC21-3E31-4F3E-3E47-12F73948F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40D5-CE48-4E47-8543-BA8AAF6FBD05}" type="datetimeFigureOut">
              <a:rPr lang="fr-FR" smtClean="0"/>
              <a:t>10/11/2023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4C719-29DE-8FAC-29CE-42D1F0EDC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8661D-3A46-E0CA-FAE9-08BE28630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9334-D9CE-46E7-A3D9-DE24074A5E6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939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BF09F-3C24-C2F2-2C60-E82073805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04932-81C8-5E36-71C7-766CFF6D0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5998" y="3154681"/>
            <a:ext cx="21212006" cy="13849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C4E61-3BA6-2BB7-6A45-437864028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40D5-CE48-4E47-8543-BA8AAF6FBD05}" type="datetimeFigureOut">
              <a:rPr lang="fr-FR" smtClean="0"/>
              <a:t>10/11/2023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D7D02-6AF3-507A-07DB-6C8413626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A9E1C-F78F-44DA-FB9C-C7A6278C3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9334-D9CE-46E7-A3D9-DE24074A5E6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32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24384000" cy="13716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 dirty="0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7448B7D5-8F75-F849-9548-6AE5A0208755}"/>
              </a:ext>
            </a:extLst>
          </p:cNvPr>
          <p:cNvSpPr/>
          <p:nvPr userDrawn="1"/>
        </p:nvSpPr>
        <p:spPr>
          <a:xfrm>
            <a:off x="-29534" y="-7375"/>
            <a:ext cx="10166709" cy="13723374"/>
          </a:xfrm>
          <a:custGeom>
            <a:avLst/>
            <a:gdLst>
              <a:gd name="connsiteX0" fmla="*/ 5604 w 10166709"/>
              <a:gd name="connsiteY0" fmla="*/ 0 h 13679128"/>
              <a:gd name="connsiteX1" fmla="*/ 7194221 w 10166709"/>
              <a:gd name="connsiteY1" fmla="*/ 0 h 13679128"/>
              <a:gd name="connsiteX2" fmla="*/ 7255939 w 10166709"/>
              <a:gd name="connsiteY2" fmla="*/ 60486 h 13679128"/>
              <a:gd name="connsiteX3" fmla="*/ 10161773 w 10166709"/>
              <a:gd name="connsiteY3" fmla="*/ 7137924 h 13679128"/>
              <a:gd name="connsiteX4" fmla="*/ 10161773 w 10166709"/>
              <a:gd name="connsiteY4" fmla="*/ 11363631 h 13679128"/>
              <a:gd name="connsiteX5" fmla="*/ 10166709 w 10166709"/>
              <a:gd name="connsiteY5" fmla="*/ 11363631 h 13679128"/>
              <a:gd name="connsiteX6" fmla="*/ 10166709 w 10166709"/>
              <a:gd name="connsiteY6" fmla="*/ 13679128 h 13679128"/>
              <a:gd name="connsiteX7" fmla="*/ 0 w 10166709"/>
              <a:gd name="connsiteY7" fmla="*/ 13679128 h 13679128"/>
              <a:gd name="connsiteX8" fmla="*/ 0 w 10166709"/>
              <a:gd name="connsiteY8" fmla="*/ 11363631 h 13679128"/>
              <a:gd name="connsiteX9" fmla="*/ 5604 w 10166709"/>
              <a:gd name="connsiteY9" fmla="*/ 11363631 h 13679128"/>
              <a:gd name="connsiteX10" fmla="*/ 5604 w 10166709"/>
              <a:gd name="connsiteY10" fmla="*/ 0 h 136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166709" h="13679128">
                <a:moveTo>
                  <a:pt x="5604" y="0"/>
                </a:moveTo>
                <a:lnTo>
                  <a:pt x="7194221" y="0"/>
                </a:lnTo>
                <a:lnTo>
                  <a:pt x="7255939" y="60486"/>
                </a:lnTo>
                <a:cubicBezTo>
                  <a:pt x="9053847" y="1886649"/>
                  <a:pt x="10161773" y="4383965"/>
                  <a:pt x="10161773" y="7137924"/>
                </a:cubicBezTo>
                <a:lnTo>
                  <a:pt x="10161773" y="11363631"/>
                </a:lnTo>
                <a:lnTo>
                  <a:pt x="10166709" y="11363631"/>
                </a:lnTo>
                <a:lnTo>
                  <a:pt x="10166709" y="13679128"/>
                </a:lnTo>
                <a:lnTo>
                  <a:pt x="0" y="13679128"/>
                </a:lnTo>
                <a:lnTo>
                  <a:pt x="0" y="11363631"/>
                </a:lnTo>
                <a:lnTo>
                  <a:pt x="5604" y="11363631"/>
                </a:lnTo>
                <a:lnTo>
                  <a:pt x="560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631731" y="5666362"/>
            <a:ext cx="6553627" cy="2769989"/>
          </a:xfrm>
        </p:spPr>
        <p:txBody>
          <a:bodyPr/>
          <a:lstStyle>
            <a:lvl1pPr>
              <a:defRPr sz="6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TITLE PAGE HEADLINE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12C22081-661F-1849-B549-87A67910E3BF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631731" y="8803957"/>
            <a:ext cx="6553627" cy="492443"/>
          </a:xfrm>
        </p:spPr>
        <p:txBody>
          <a:bodyPr/>
          <a:lstStyle>
            <a:lvl1pPr>
              <a:defRPr sz="3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January 2020</a:t>
            </a: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6DEEC23-FCFB-6C4F-9677-FFC98365C9E1}"/>
              </a:ext>
            </a:extLst>
          </p:cNvPr>
          <p:cNvSpPr/>
          <p:nvPr userDrawn="1"/>
        </p:nvSpPr>
        <p:spPr>
          <a:xfrm>
            <a:off x="10114871" y="0"/>
            <a:ext cx="7134565" cy="9816832"/>
          </a:xfrm>
          <a:custGeom>
            <a:avLst/>
            <a:gdLst>
              <a:gd name="connsiteX0" fmla="*/ 0 w 7134101"/>
              <a:gd name="connsiteY0" fmla="*/ 0 h 9816832"/>
              <a:gd name="connsiteX1" fmla="*/ 7134101 w 7134101"/>
              <a:gd name="connsiteY1" fmla="*/ 0 h 9816832"/>
              <a:gd name="connsiteX2" fmla="*/ 7134099 w 7134101"/>
              <a:gd name="connsiteY2" fmla="*/ 6249782 h 9816832"/>
              <a:gd name="connsiteX3" fmla="*/ 3567049 w 7134101"/>
              <a:gd name="connsiteY3" fmla="*/ 9816832 h 9816832"/>
              <a:gd name="connsiteX4" fmla="*/ 3567050 w 7134101"/>
              <a:gd name="connsiteY4" fmla="*/ 9816831 h 9816832"/>
              <a:gd name="connsiteX5" fmla="*/ 0 w 7134101"/>
              <a:gd name="connsiteY5" fmla="*/ 6249781 h 9816832"/>
              <a:gd name="connsiteX6" fmla="*/ 0 w 7134101"/>
              <a:gd name="connsiteY6" fmla="*/ 0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4101" h="9816832">
                <a:moveTo>
                  <a:pt x="0" y="0"/>
                </a:moveTo>
                <a:lnTo>
                  <a:pt x="7134101" y="0"/>
                </a:lnTo>
                <a:lnTo>
                  <a:pt x="7134099" y="6249782"/>
                </a:lnTo>
                <a:cubicBezTo>
                  <a:pt x="7134099" y="8219809"/>
                  <a:pt x="5537076" y="9816832"/>
                  <a:pt x="3567049" y="9816832"/>
                </a:cubicBezTo>
                <a:lnTo>
                  <a:pt x="3567050" y="9816831"/>
                </a:lnTo>
                <a:cubicBezTo>
                  <a:pt x="1597023" y="9816831"/>
                  <a:pt x="0" y="8219808"/>
                  <a:pt x="0" y="62497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B4442DC1-2E7B-EB40-93E8-22074AB92693}"/>
              </a:ext>
            </a:extLst>
          </p:cNvPr>
          <p:cNvSpPr/>
          <p:nvPr userDrawn="1"/>
        </p:nvSpPr>
        <p:spPr>
          <a:xfrm>
            <a:off x="17259307" y="3283974"/>
            <a:ext cx="7134564" cy="10439400"/>
          </a:xfrm>
          <a:custGeom>
            <a:avLst/>
            <a:gdLst>
              <a:gd name="connsiteX0" fmla="*/ 3567050 w 7134100"/>
              <a:gd name="connsiteY0" fmla="*/ 0 h 10439400"/>
              <a:gd name="connsiteX1" fmla="*/ 7134100 w 7134100"/>
              <a:gd name="connsiteY1" fmla="*/ 3567050 h 10439400"/>
              <a:gd name="connsiteX2" fmla="*/ 7134098 w 7134100"/>
              <a:gd name="connsiteY2" fmla="*/ 10439400 h 10439400"/>
              <a:gd name="connsiteX3" fmla="*/ 0 w 7134100"/>
              <a:gd name="connsiteY3" fmla="*/ 10439400 h 10439400"/>
              <a:gd name="connsiteX4" fmla="*/ 0 w 7134100"/>
              <a:gd name="connsiteY4" fmla="*/ 3567050 h 10439400"/>
              <a:gd name="connsiteX5" fmla="*/ 3567050 w 7134100"/>
              <a:gd name="connsiteY5" fmla="*/ 0 h 104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0" h="10439400">
                <a:moveTo>
                  <a:pt x="3567050" y="0"/>
                </a:moveTo>
                <a:cubicBezTo>
                  <a:pt x="5537078" y="0"/>
                  <a:pt x="7134100" y="1597023"/>
                  <a:pt x="7134100" y="3567050"/>
                </a:cubicBezTo>
                <a:lnTo>
                  <a:pt x="7134098" y="10439400"/>
                </a:lnTo>
                <a:lnTo>
                  <a:pt x="0" y="10439400"/>
                </a:lnTo>
                <a:lnTo>
                  <a:pt x="0" y="3567050"/>
                </a:lnTo>
                <a:cubicBezTo>
                  <a:pt x="0" y="1597023"/>
                  <a:pt x="1597022" y="0"/>
                  <a:pt x="356705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10139643" y="983158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2"/>
            <a:ext cx="3595752" cy="7372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29534" y="7374"/>
            <a:ext cx="29534" cy="13716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86" name="Text Placeholder 44">
            <a:extLst>
              <a:ext uri="{FF2B5EF4-FFF2-40B4-BE49-F238E27FC236}">
                <a16:creationId xmlns:a16="http://schemas.microsoft.com/office/drawing/2014/main" id="{A6E94390-36E6-E64F-BE2F-23353625F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31731" y="5020894"/>
            <a:ext cx="6553627" cy="307777"/>
          </a:xfr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MAKING EVERY WOMAN AND GIRL COUNT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55D5C7-FA50-304B-AFB1-D33280E45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569978"/>
            <a:ext cx="7696200" cy="137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16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  <p15:guide id="4" pos="146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24384000" cy="13716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273588" y="3283974"/>
            <a:ext cx="7110412" cy="10432026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37775" y="0"/>
            <a:ext cx="7111661" cy="9816832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7448B7D5-8F75-F849-9548-6AE5A0208755}"/>
              </a:ext>
            </a:extLst>
          </p:cNvPr>
          <p:cNvSpPr/>
          <p:nvPr userDrawn="1"/>
        </p:nvSpPr>
        <p:spPr>
          <a:xfrm>
            <a:off x="-29534" y="0"/>
            <a:ext cx="10166709" cy="13715999"/>
          </a:xfrm>
          <a:custGeom>
            <a:avLst/>
            <a:gdLst>
              <a:gd name="connsiteX0" fmla="*/ 5604 w 10166709"/>
              <a:gd name="connsiteY0" fmla="*/ 0 h 13679128"/>
              <a:gd name="connsiteX1" fmla="*/ 7194221 w 10166709"/>
              <a:gd name="connsiteY1" fmla="*/ 0 h 13679128"/>
              <a:gd name="connsiteX2" fmla="*/ 7255939 w 10166709"/>
              <a:gd name="connsiteY2" fmla="*/ 60486 h 13679128"/>
              <a:gd name="connsiteX3" fmla="*/ 10161773 w 10166709"/>
              <a:gd name="connsiteY3" fmla="*/ 7137924 h 13679128"/>
              <a:gd name="connsiteX4" fmla="*/ 10161773 w 10166709"/>
              <a:gd name="connsiteY4" fmla="*/ 11363631 h 13679128"/>
              <a:gd name="connsiteX5" fmla="*/ 10166709 w 10166709"/>
              <a:gd name="connsiteY5" fmla="*/ 11363631 h 13679128"/>
              <a:gd name="connsiteX6" fmla="*/ 10166709 w 10166709"/>
              <a:gd name="connsiteY6" fmla="*/ 13679128 h 13679128"/>
              <a:gd name="connsiteX7" fmla="*/ 0 w 10166709"/>
              <a:gd name="connsiteY7" fmla="*/ 13679128 h 13679128"/>
              <a:gd name="connsiteX8" fmla="*/ 0 w 10166709"/>
              <a:gd name="connsiteY8" fmla="*/ 11363631 h 13679128"/>
              <a:gd name="connsiteX9" fmla="*/ 5604 w 10166709"/>
              <a:gd name="connsiteY9" fmla="*/ 11363631 h 13679128"/>
              <a:gd name="connsiteX10" fmla="*/ 5604 w 10166709"/>
              <a:gd name="connsiteY10" fmla="*/ 0 h 136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166709" h="13679128">
                <a:moveTo>
                  <a:pt x="5604" y="0"/>
                </a:moveTo>
                <a:lnTo>
                  <a:pt x="7194221" y="0"/>
                </a:lnTo>
                <a:lnTo>
                  <a:pt x="7255939" y="60486"/>
                </a:lnTo>
                <a:cubicBezTo>
                  <a:pt x="9053847" y="1886649"/>
                  <a:pt x="10161773" y="4383965"/>
                  <a:pt x="10161773" y="7137924"/>
                </a:cubicBezTo>
                <a:lnTo>
                  <a:pt x="10161773" y="11363631"/>
                </a:lnTo>
                <a:lnTo>
                  <a:pt x="10166709" y="11363631"/>
                </a:lnTo>
                <a:lnTo>
                  <a:pt x="10166709" y="13679128"/>
                </a:lnTo>
                <a:lnTo>
                  <a:pt x="0" y="13679128"/>
                </a:lnTo>
                <a:lnTo>
                  <a:pt x="0" y="11363631"/>
                </a:lnTo>
                <a:lnTo>
                  <a:pt x="5604" y="11363631"/>
                </a:lnTo>
                <a:lnTo>
                  <a:pt x="560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631731" y="5666362"/>
            <a:ext cx="6553627" cy="2769989"/>
          </a:xfrm>
        </p:spPr>
        <p:txBody>
          <a:bodyPr/>
          <a:lstStyle>
            <a:lvl1pPr>
              <a:defRPr sz="6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TITLE PAGE HEADLINE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12C22081-661F-1849-B549-87A67910E3BF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631731" y="8803957"/>
            <a:ext cx="6553627" cy="492443"/>
          </a:xfrm>
        </p:spPr>
        <p:txBody>
          <a:bodyPr/>
          <a:lstStyle>
            <a:lvl1pPr>
              <a:defRPr sz="3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January 2020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10139643" y="983158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F3019598-4E58-A24A-BF4E-C64B2E4E3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6662" y="813104"/>
            <a:ext cx="4504749" cy="1657766"/>
          </a:xfrm>
          <a:prstGeom prst="rect">
            <a:avLst/>
          </a:prstGeom>
        </p:spPr>
      </p:pic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2"/>
            <a:ext cx="3595752" cy="7372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29534" y="7374"/>
            <a:ext cx="29534" cy="13716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86" name="Text Placeholder 44">
            <a:extLst>
              <a:ext uri="{FF2B5EF4-FFF2-40B4-BE49-F238E27FC236}">
                <a16:creationId xmlns:a16="http://schemas.microsoft.com/office/drawing/2014/main" id="{A6E94390-36E6-E64F-BE2F-23353625F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31731" y="5020894"/>
            <a:ext cx="6553627" cy="307777"/>
          </a:xfr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MAKING EVERY WOMAN AND GIRL COUNT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C2D315-B06D-BB48-9751-43173E6E5C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483" y="11506200"/>
            <a:ext cx="3894158" cy="17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50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24384000" cy="13716000"/>
          </a:xfrm>
          <a:prstGeom prst="rect">
            <a:avLst/>
          </a:prstGeom>
          <a:solidFill>
            <a:srgbClr val="FCC4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 dirty="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33EBB1D2-8FF2-FB49-8D1C-759E0F617E68}"/>
              </a:ext>
            </a:extLst>
          </p:cNvPr>
          <p:cNvSpPr/>
          <p:nvPr userDrawn="1"/>
        </p:nvSpPr>
        <p:spPr>
          <a:xfrm>
            <a:off x="-29534" y="5885793"/>
            <a:ext cx="3077534" cy="1944414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547633" y="3914102"/>
            <a:ext cx="7110412" cy="10432026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DE1267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11200" y="0"/>
            <a:ext cx="7111661" cy="9816832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FC9D23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481550" y="3914103"/>
            <a:ext cx="9243851" cy="5917478"/>
          </a:xfrm>
        </p:spPr>
        <p:txBody>
          <a:bodyPr anchor="ctr" anchorCtr="0"/>
          <a:lstStyle>
            <a:lvl1pPr>
              <a:defRPr sz="6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13413068" y="983158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F38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2"/>
            <a:ext cx="3595752" cy="7372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29534" y="7374"/>
            <a:ext cx="29534" cy="13716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20547633" y="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55C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73" y="5885793"/>
            <a:ext cx="2337428" cy="1944413"/>
          </a:xfrm>
        </p:spPr>
        <p:txBody>
          <a:bodyPr anchor="ctr" anchorCtr="0"/>
          <a:lstStyle>
            <a:lvl1pPr algn="r">
              <a:defRPr sz="8800" b="0" i="0">
                <a:solidFill>
                  <a:srgbClr val="FCC408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152667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24384000" cy="13716000"/>
          </a:xfrm>
          <a:prstGeom prst="rect">
            <a:avLst/>
          </a:prstGeom>
          <a:solidFill>
            <a:srgbClr val="184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C005FC8-CBD6-8041-BADD-1262FA294863}"/>
              </a:ext>
            </a:extLst>
          </p:cNvPr>
          <p:cNvSpPr/>
          <p:nvPr userDrawn="1"/>
        </p:nvSpPr>
        <p:spPr>
          <a:xfrm>
            <a:off x="-29534" y="5885793"/>
            <a:ext cx="3077534" cy="1944414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547633" y="3914102"/>
            <a:ext cx="7110412" cy="10432026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FF3820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11200" y="0"/>
            <a:ext cx="7111661" cy="9816832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A11841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481550" y="3914103"/>
            <a:ext cx="9243851" cy="5917478"/>
          </a:xfrm>
        </p:spPr>
        <p:txBody>
          <a:bodyPr anchor="ctr" anchorCtr="0"/>
          <a:lstStyle>
            <a:lvl1pPr>
              <a:defRPr sz="6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13413068" y="983158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25B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2"/>
            <a:ext cx="3595752" cy="7372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29534" y="7374"/>
            <a:ext cx="29534" cy="13716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20547633" y="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CC4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73" y="5885793"/>
            <a:ext cx="2337428" cy="1944413"/>
          </a:xfrm>
          <a:noFill/>
        </p:spPr>
        <p:txBody>
          <a:bodyPr anchor="ctr" anchorCtr="0"/>
          <a:lstStyle>
            <a:lvl1pPr algn="r">
              <a:defRPr sz="8800" b="0" i="0">
                <a:solidFill>
                  <a:srgbClr val="18476A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164421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24384000" cy="13716000"/>
          </a:xfrm>
          <a:prstGeom prst="rect">
            <a:avLst/>
          </a:prstGeom>
          <a:solidFill>
            <a:srgbClr val="25B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98E4543-37D9-BE4E-9733-AD5B13804681}"/>
              </a:ext>
            </a:extLst>
          </p:cNvPr>
          <p:cNvSpPr/>
          <p:nvPr userDrawn="1"/>
        </p:nvSpPr>
        <p:spPr>
          <a:xfrm>
            <a:off x="-29534" y="5885793"/>
            <a:ext cx="3077534" cy="1944414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547633" y="3914102"/>
            <a:ext cx="7110412" cy="10432026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C00000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11200" y="0"/>
            <a:ext cx="7111661" cy="9816832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00689D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481550" y="3914103"/>
            <a:ext cx="9243851" cy="5917478"/>
          </a:xfrm>
        </p:spPr>
        <p:txBody>
          <a:bodyPr anchor="ctr" anchorCtr="0"/>
          <a:lstStyle>
            <a:lvl1pPr>
              <a:defRPr sz="6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13413068" y="983158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D68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2"/>
            <a:ext cx="3595752" cy="7372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29534" y="7374"/>
            <a:ext cx="29534" cy="13716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20547633" y="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DE1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73" y="5885793"/>
            <a:ext cx="2337428" cy="1944413"/>
          </a:xfrm>
          <a:noFill/>
        </p:spPr>
        <p:txBody>
          <a:bodyPr anchor="ctr" anchorCtr="0"/>
          <a:lstStyle>
            <a:lvl1pPr algn="r">
              <a:defRPr sz="8800" b="0" i="0">
                <a:solidFill>
                  <a:srgbClr val="25BCE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32203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24384000" cy="13716000"/>
          </a:xfrm>
          <a:prstGeom prst="rect">
            <a:avLst/>
          </a:prstGeom>
          <a:solidFill>
            <a:srgbClr val="FD68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21F7C5-8D75-0241-AC55-8A4E8C33EA03}"/>
              </a:ext>
            </a:extLst>
          </p:cNvPr>
          <p:cNvSpPr/>
          <p:nvPr userDrawn="1"/>
        </p:nvSpPr>
        <p:spPr>
          <a:xfrm>
            <a:off x="-29534" y="5885793"/>
            <a:ext cx="3077534" cy="1944414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547633" y="3914102"/>
            <a:ext cx="7110412" cy="10432026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E4233A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11200" y="0"/>
            <a:ext cx="7111661" cy="9816832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25BCE1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481550" y="3914103"/>
            <a:ext cx="9243851" cy="5917478"/>
          </a:xfrm>
        </p:spPr>
        <p:txBody>
          <a:bodyPr anchor="ctr" anchorCtr="0"/>
          <a:lstStyle>
            <a:lvl1pPr>
              <a:defRPr sz="6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13413068" y="983158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4B9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2"/>
            <a:ext cx="3595752" cy="7372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29534" y="7374"/>
            <a:ext cx="29534" cy="13716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20547633" y="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CC4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931" y="5878419"/>
            <a:ext cx="2337428" cy="1951788"/>
          </a:xfrm>
          <a:noFill/>
        </p:spPr>
        <p:txBody>
          <a:bodyPr anchor="ctr" anchorCtr="0"/>
          <a:lstStyle>
            <a:lvl1pPr algn="r">
              <a:defRPr sz="8800" b="0" i="0">
                <a:solidFill>
                  <a:srgbClr val="FD6824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25749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24384000" cy="13716000"/>
          </a:xfrm>
          <a:prstGeom prst="rect">
            <a:avLst/>
          </a:prstGeom>
          <a:solidFill>
            <a:srgbClr val="55C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A3889FB7-AAD8-1A4D-9418-79EF8DFED551}"/>
              </a:ext>
            </a:extLst>
          </p:cNvPr>
          <p:cNvSpPr/>
          <p:nvPr userDrawn="1"/>
        </p:nvSpPr>
        <p:spPr>
          <a:xfrm>
            <a:off x="-29534" y="5885793"/>
            <a:ext cx="3077534" cy="1944414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547633" y="3914102"/>
            <a:ext cx="7110412" cy="10432026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00689D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11200" y="0"/>
            <a:ext cx="7111661" cy="9816832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FCC408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481550" y="3914103"/>
            <a:ext cx="9243851" cy="5917478"/>
          </a:xfrm>
        </p:spPr>
        <p:txBody>
          <a:bodyPr anchor="ctr" anchorCtr="0"/>
          <a:lstStyle>
            <a:lvl1pPr>
              <a:defRPr sz="6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13413068" y="983158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D68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2"/>
            <a:ext cx="3595752" cy="7372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29534" y="7374"/>
            <a:ext cx="29534" cy="13716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20547633" y="0"/>
            <a:ext cx="7134565" cy="3891795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3D7D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6" tIns="45723" rIns="91446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183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73" y="5885793"/>
            <a:ext cx="2337428" cy="1944413"/>
          </a:xfrm>
          <a:noFill/>
        </p:spPr>
        <p:txBody>
          <a:bodyPr anchor="ctr" anchorCtr="0">
            <a:noAutofit/>
          </a:bodyPr>
          <a:lstStyle>
            <a:lvl1pPr algn="r">
              <a:defRPr sz="8800" b="0" i="0">
                <a:solidFill>
                  <a:srgbClr val="55C02B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75332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A27C36-E27C-2F4F-A088-A56664D319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600" t="1978" r="23611" b="51517"/>
          <a:stretch/>
        </p:blipFill>
        <p:spPr>
          <a:xfrm>
            <a:off x="0" y="-26276"/>
            <a:ext cx="24384000" cy="13742276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D82651DA-9416-B148-9CC1-548590E104E3}"/>
              </a:ext>
            </a:extLst>
          </p:cNvPr>
          <p:cNvSpPr/>
          <p:nvPr userDrawn="1"/>
        </p:nvSpPr>
        <p:spPr>
          <a:xfrm>
            <a:off x="-29534" y="5885793"/>
            <a:ext cx="3077534" cy="1944414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44">
            <a:extLst>
              <a:ext uri="{FF2B5EF4-FFF2-40B4-BE49-F238E27FC236}">
                <a16:creationId xmlns:a16="http://schemas.microsoft.com/office/drawing/2014/main" id="{6C7847BA-1138-7448-A7F6-486DBCB1CE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81550" y="3914103"/>
            <a:ext cx="9243851" cy="5917478"/>
          </a:xfrm>
        </p:spPr>
        <p:txBody>
          <a:bodyPr anchor="ctr" anchorCtr="0"/>
          <a:lstStyle>
            <a:lvl1pPr>
              <a:defRPr sz="6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DIVIDER SLIDE HEADLINE</a:t>
            </a:r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8680F977-4DC9-1044-9230-F07BB46126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73" y="5885793"/>
            <a:ext cx="2337428" cy="1944413"/>
          </a:xfrm>
          <a:noFill/>
        </p:spPr>
        <p:txBody>
          <a:bodyPr anchor="ctr" anchorCtr="0"/>
          <a:lstStyle>
            <a:lvl1pPr algn="r">
              <a:defRPr sz="8800" b="0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270840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85998" y="1181448"/>
            <a:ext cx="21212006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pPr rtl="0"/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85998" y="3154681"/>
            <a:ext cx="2121200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marL="0" algn="l" rtl="0"/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65" r:id="rId11"/>
    <p:sldLayoutId id="2147483664" r:id="rId12"/>
    <p:sldLayoutId id="2147483666" r:id="rId13"/>
    <p:sldLayoutId id="2147483678" r:id="rId14"/>
    <p:sldLayoutId id="2147483667" r:id="rId15"/>
    <p:sldLayoutId id="2147483676" r:id="rId16"/>
    <p:sldLayoutId id="2147483663" r:id="rId17"/>
    <p:sldLayoutId id="2147483679" r:id="rId18"/>
    <p:sldLayoutId id="2147483680" r:id="rId19"/>
  </p:sldLayoutIdLst>
  <p:hf sldNum="0" hdr="0" ftr="0"/>
  <p:txStyles>
    <p:titleStyle>
      <a:lvl1pPr>
        <a:defRPr sz="3881">
          <a:latin typeface="+mj-lt"/>
          <a:ea typeface="+mj-ea"/>
          <a:cs typeface="+mj-cs"/>
        </a:defRPr>
      </a:lvl1pPr>
    </p:titleStyle>
    <p:bodyStyle>
      <a:lvl1pPr marL="0" algn="l" rtl="0">
        <a:defRPr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4547">
        <a:defRPr>
          <a:latin typeface="+mn-lt"/>
          <a:ea typeface="+mn-ea"/>
          <a:cs typeface="+mn-cs"/>
        </a:defRPr>
      </a:lvl2pPr>
      <a:lvl3pPr marL="1109095">
        <a:defRPr>
          <a:latin typeface="+mn-lt"/>
          <a:ea typeface="+mn-ea"/>
          <a:cs typeface="+mn-cs"/>
        </a:defRPr>
      </a:lvl3pPr>
      <a:lvl4pPr marL="1663642">
        <a:defRPr>
          <a:latin typeface="+mn-lt"/>
          <a:ea typeface="+mn-ea"/>
          <a:cs typeface="+mn-cs"/>
        </a:defRPr>
      </a:lvl4pPr>
      <a:lvl5pPr marL="2218191">
        <a:defRPr>
          <a:latin typeface="+mn-lt"/>
          <a:ea typeface="+mn-ea"/>
          <a:cs typeface="+mn-cs"/>
        </a:defRPr>
      </a:lvl5pPr>
      <a:lvl6pPr marL="2772738">
        <a:defRPr>
          <a:latin typeface="+mn-lt"/>
          <a:ea typeface="+mn-ea"/>
          <a:cs typeface="+mn-cs"/>
        </a:defRPr>
      </a:lvl6pPr>
      <a:lvl7pPr marL="3327286">
        <a:defRPr>
          <a:latin typeface="+mn-lt"/>
          <a:ea typeface="+mn-ea"/>
          <a:cs typeface="+mn-cs"/>
        </a:defRPr>
      </a:lvl7pPr>
      <a:lvl8pPr marL="3881833">
        <a:defRPr>
          <a:latin typeface="+mn-lt"/>
          <a:ea typeface="+mn-ea"/>
          <a:cs typeface="+mn-cs"/>
        </a:defRPr>
      </a:lvl8pPr>
      <a:lvl9pPr marL="443638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54547">
        <a:defRPr>
          <a:latin typeface="+mn-lt"/>
          <a:ea typeface="+mn-ea"/>
          <a:cs typeface="+mn-cs"/>
        </a:defRPr>
      </a:lvl2pPr>
      <a:lvl3pPr marL="1109095">
        <a:defRPr>
          <a:latin typeface="+mn-lt"/>
          <a:ea typeface="+mn-ea"/>
          <a:cs typeface="+mn-cs"/>
        </a:defRPr>
      </a:lvl3pPr>
      <a:lvl4pPr marL="1663642">
        <a:defRPr>
          <a:latin typeface="+mn-lt"/>
          <a:ea typeface="+mn-ea"/>
          <a:cs typeface="+mn-cs"/>
        </a:defRPr>
      </a:lvl4pPr>
      <a:lvl5pPr marL="2218191">
        <a:defRPr>
          <a:latin typeface="+mn-lt"/>
          <a:ea typeface="+mn-ea"/>
          <a:cs typeface="+mn-cs"/>
        </a:defRPr>
      </a:lvl5pPr>
      <a:lvl6pPr marL="2772738">
        <a:defRPr>
          <a:latin typeface="+mn-lt"/>
          <a:ea typeface="+mn-ea"/>
          <a:cs typeface="+mn-cs"/>
        </a:defRPr>
      </a:lvl6pPr>
      <a:lvl7pPr marL="3327286">
        <a:defRPr>
          <a:latin typeface="+mn-lt"/>
          <a:ea typeface="+mn-ea"/>
          <a:cs typeface="+mn-cs"/>
        </a:defRPr>
      </a:lvl7pPr>
      <a:lvl8pPr marL="3881833">
        <a:defRPr>
          <a:latin typeface="+mn-lt"/>
          <a:ea typeface="+mn-ea"/>
          <a:cs typeface="+mn-cs"/>
        </a:defRPr>
      </a:lvl8pPr>
      <a:lvl9pPr marL="443638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unwomen.org/publications/enumerator-manual-measuring-nexus-between-gender-and-environment" TargetMode="External"/><Relationship Id="rId2" Type="http://schemas.openxmlformats.org/officeDocument/2006/relationships/hyperlink" Target="https://data.unwomen.org/publications?field_type_target_id=73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unwomen.org/publications/model-questionnaire-measuring-nexus-between-gender-and-environment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isabella.schmidt@unwomen.org" TargetMode="External"/><Relationship Id="rId2" Type="http://schemas.openxmlformats.org/officeDocument/2006/relationships/hyperlink" Target="mailto:sara.duerto.valero@unwomen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ichele.seroussi@unwomen.or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unwomen.org/features/why-climate-change-matters-women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unwomen.org/publications/sampling-methods-and-survey-operations-measuring-nexus-between-gender-and-environment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F0EA10-4022-7842-A487-2870278589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143000"/>
            <a:ext cx="8915399" cy="2770374"/>
          </a:xfrm>
        </p:spPr>
        <p:txBody>
          <a:bodyPr/>
          <a:lstStyle/>
          <a:p>
            <a:r>
              <a:rPr lang="en-US" dirty="0"/>
              <a:t>Using existing data to understand the gender-climate nexus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6398E772-DB4B-42EF-B545-8E2D549E21D2}"/>
              </a:ext>
            </a:extLst>
          </p:cNvPr>
          <p:cNvSpPr txBox="1">
            <a:spLocks/>
          </p:cNvSpPr>
          <p:nvPr/>
        </p:nvSpPr>
        <p:spPr>
          <a:xfrm>
            <a:off x="831574" y="8839200"/>
            <a:ext cx="8686799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algn="l" rtl="0"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4547">
              <a:defRPr>
                <a:latin typeface="+mn-lt"/>
                <a:ea typeface="+mn-ea"/>
                <a:cs typeface="+mn-cs"/>
              </a:defRPr>
            </a:lvl2pPr>
            <a:lvl3pPr marL="1109095">
              <a:defRPr>
                <a:latin typeface="+mn-lt"/>
                <a:ea typeface="+mn-ea"/>
                <a:cs typeface="+mn-cs"/>
              </a:defRPr>
            </a:lvl3pPr>
            <a:lvl4pPr marL="1663642">
              <a:defRPr>
                <a:latin typeface="+mn-lt"/>
                <a:ea typeface="+mn-ea"/>
                <a:cs typeface="+mn-cs"/>
              </a:defRPr>
            </a:lvl4pPr>
            <a:lvl5pPr marL="2218191">
              <a:defRPr>
                <a:latin typeface="+mn-lt"/>
                <a:ea typeface="+mn-ea"/>
                <a:cs typeface="+mn-cs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kern="0" dirty="0"/>
              <a:t>Sara Duerto Valero</a:t>
            </a:r>
          </a:p>
          <a:p>
            <a:pPr defTabSz="914400"/>
            <a:r>
              <a:rPr lang="en-US" sz="3200" kern="0" dirty="0"/>
              <a:t>Regional Office for Asia and the Pacific</a:t>
            </a:r>
          </a:p>
          <a:p>
            <a:pPr defTabSz="914400"/>
            <a:r>
              <a:rPr lang="en-US" sz="3200" kern="0" dirty="0"/>
              <a:t>UN Women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BF45DB-E88B-BC45-3C57-FA5E440AC508}"/>
              </a:ext>
            </a:extLst>
          </p:cNvPr>
          <p:cNvSpPr/>
          <p:nvPr/>
        </p:nvSpPr>
        <p:spPr>
          <a:xfrm>
            <a:off x="304800" y="5347587"/>
            <a:ext cx="8541025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Gender Statistic Forum, November 7-11, 2023 </a:t>
            </a:r>
          </a:p>
          <a:p>
            <a:r>
              <a:rPr lang="en-US" sz="3200" dirty="0"/>
              <a:t>Casablanca Morocco </a:t>
            </a:r>
          </a:p>
          <a:p>
            <a:br>
              <a:rPr lang="en-US" sz="3200" dirty="0"/>
            </a:br>
            <a:r>
              <a:rPr lang="en-US" sz="3200" dirty="0"/>
              <a:t>Prepared by Sara </a:t>
            </a:r>
            <a:r>
              <a:rPr lang="en-US" sz="3200"/>
              <a:t>Duerto Valero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382984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582B5-1024-5E9F-B9B1-DEE8217B1A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17356" y="4195663"/>
            <a:ext cx="11211340" cy="6883154"/>
          </a:xfrm>
        </p:spPr>
        <p:txBody>
          <a:bodyPr>
            <a:normAutofit fontScale="90000"/>
          </a:bodyPr>
          <a:lstStyle/>
          <a:p>
            <a:br>
              <a:rPr lang="en-US" sz="44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44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44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44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44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44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44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44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62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62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62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6200" cap="all" dirty="0">
                <a:solidFill>
                  <a:srgbClr val="0397D6"/>
                </a:solidFill>
                <a:latin typeface="neuzeit-grotesk"/>
                <a:hlinkClick r:id="rId2"/>
              </a:rPr>
            </a:br>
            <a:br>
              <a:rPr lang="en-US" sz="6200" dirty="0">
                <a:solidFill>
                  <a:srgbClr val="000000"/>
                </a:solidFill>
                <a:latin typeface="neuzeit-grotesk"/>
              </a:rPr>
            </a:br>
            <a:br>
              <a:rPr lang="en-US" sz="6200" dirty="0">
                <a:solidFill>
                  <a:srgbClr val="000000"/>
                </a:solidFill>
                <a:latin typeface="neuzeit-grotesk"/>
              </a:rPr>
            </a:br>
            <a:br>
              <a:rPr lang="en-US" sz="6200" cap="all" dirty="0">
                <a:solidFill>
                  <a:srgbClr val="0397D6"/>
                </a:solidFill>
                <a:latin typeface="neuzeit-grotesk"/>
              </a:rPr>
            </a:br>
            <a:r>
              <a:rPr lang="en-US" sz="6200" dirty="0">
                <a:solidFill>
                  <a:srgbClr val="000000"/>
                </a:solidFill>
                <a:latin typeface="neuzeit-grotesk"/>
              </a:rPr>
              <a:t>Enumerator Manual: Measuring the nexus between gender and the environment</a:t>
            </a:r>
            <a:br>
              <a:rPr lang="en-US" sz="6200" dirty="0">
                <a:solidFill>
                  <a:srgbClr val="000000"/>
                </a:solidFill>
                <a:latin typeface="neuzeit-grotesk"/>
              </a:rPr>
            </a:br>
            <a:br>
              <a:rPr lang="en-US" sz="6200" dirty="0">
                <a:solidFill>
                  <a:srgbClr val="000000"/>
                </a:solidFill>
                <a:latin typeface="neuzeit-grotesk"/>
              </a:rPr>
            </a:br>
            <a:r>
              <a:rPr lang="en-US" sz="6200" dirty="0">
                <a:solidFill>
                  <a:srgbClr val="000000"/>
                </a:solidFill>
                <a:latin typeface="neuzeit-grotesk"/>
                <a:hlinkClick r:id="rId3"/>
              </a:rPr>
              <a:t>https://data.unwomen.org/publications/enumerator-manual-measuring-nexus-between-gender-and-environment</a:t>
            </a:r>
            <a:endParaRPr lang="fr-FR" sz="6200" dirty="0"/>
          </a:p>
        </p:txBody>
      </p:sp>
      <p:pic>
        <p:nvPicPr>
          <p:cNvPr id="1026" name="Picture 2" descr="Enumerator Manual: Measuring the nexus between gender and the environment">
            <a:extLst>
              <a:ext uri="{FF2B5EF4-FFF2-40B4-BE49-F238E27FC236}">
                <a16:creationId xmlns:a16="http://schemas.microsoft.com/office/drawing/2014/main" id="{1CD5C79C-FEAB-A71A-DB13-F602A56D2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850" y="191988"/>
            <a:ext cx="9428088" cy="1333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552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odel Questionnaire Measuring the nexus between gender and environment">
            <a:extLst>
              <a:ext uri="{FF2B5EF4-FFF2-40B4-BE49-F238E27FC236}">
                <a16:creationId xmlns:a16="http://schemas.microsoft.com/office/drawing/2014/main" id="{7AD8BEE6-5D49-C52D-67B2-98BD1CB31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16" y="400419"/>
            <a:ext cx="8928992" cy="1262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4468AE-C8B7-6E0E-F7FA-BF8095495883}"/>
              </a:ext>
            </a:extLst>
          </p:cNvPr>
          <p:cNvSpPr txBox="1"/>
          <p:nvPr/>
        </p:nvSpPr>
        <p:spPr>
          <a:xfrm>
            <a:off x="10710100" y="2269965"/>
            <a:ext cx="121966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latin typeface="neuzeit-grotesk"/>
                <a:ea typeface="+mj-ea"/>
                <a:cs typeface="+mj-cs"/>
              </a:rPr>
              <a:t>Model questionnaire: Measuring the nexus between gender and environment</a:t>
            </a:r>
          </a:p>
          <a:p>
            <a:pPr algn="ctr"/>
            <a:endParaRPr lang="en-US" sz="5600" b="1" dirty="0">
              <a:solidFill>
                <a:srgbClr val="000000"/>
              </a:solidFill>
              <a:latin typeface="neuzeit-grotesk"/>
              <a:ea typeface="+mj-ea"/>
              <a:cs typeface="+mj-cs"/>
            </a:endParaRPr>
          </a:p>
          <a:p>
            <a:pPr algn="ctr"/>
            <a:r>
              <a:rPr lang="fr-FR" sz="5600" b="1" dirty="0">
                <a:solidFill>
                  <a:srgbClr val="000000"/>
                </a:solidFill>
                <a:latin typeface="neuzeit-grotesk"/>
                <a:ea typeface="+mj-ea"/>
                <a:cs typeface="+mj-cs"/>
                <a:hlinkClick r:id="rId3"/>
              </a:rPr>
              <a:t>https://data.unwomen.org/publications/model-questionnaire-measuring-nexus-between-gender-and-environment</a:t>
            </a:r>
            <a:endParaRPr lang="en-US" sz="5600" b="1" dirty="0">
              <a:solidFill>
                <a:srgbClr val="000000"/>
              </a:solidFill>
              <a:latin typeface="neuzeit-grotesk"/>
              <a:ea typeface="+mj-ea"/>
              <a:cs typeface="+mj-cs"/>
            </a:endParaRPr>
          </a:p>
          <a:p>
            <a:pPr algn="ctr"/>
            <a:endParaRPr lang="fr-FR" sz="5600" b="1" dirty="0">
              <a:solidFill>
                <a:srgbClr val="000000"/>
              </a:solidFill>
              <a:latin typeface="neuzeit-grotes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4310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480CA9-73C6-D2FD-1605-F233390318BB}"/>
              </a:ext>
            </a:extLst>
          </p:cNvPr>
          <p:cNvSpPr txBox="1"/>
          <p:nvPr/>
        </p:nvSpPr>
        <p:spPr>
          <a:xfrm>
            <a:off x="954156" y="848143"/>
            <a:ext cx="21362504" cy="13018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indent="-914400">
              <a:buFont typeface="Wingdings" panose="05000000000000000000" pitchFamily="2" charset="2"/>
              <a:buChar char="Ø"/>
            </a:pPr>
            <a:r>
              <a:rPr lang="en-US" sz="5600" b="1" dirty="0">
                <a:solidFill>
                  <a:schemeClr val="accent1">
                    <a:lumMod val="75000"/>
                  </a:schemeClr>
                </a:solidFill>
              </a:rPr>
              <a:t>Household questionnaire </a:t>
            </a:r>
          </a:p>
          <a:p>
            <a:pPr marL="1485900" lvl="1" indent="-571500">
              <a:buFont typeface="Wingdings" panose="05000000000000000000" pitchFamily="2" charset="2"/>
              <a:buChar char="v"/>
            </a:pPr>
            <a:r>
              <a:rPr lang="en-US" sz="5600" b="1" dirty="0">
                <a:solidFill>
                  <a:schemeClr val="accent1">
                    <a:lumMod val="75000"/>
                  </a:schemeClr>
                </a:solidFill>
              </a:rPr>
              <a:t>Module 1 Household roster  </a:t>
            </a:r>
          </a:p>
          <a:p>
            <a:pPr marL="1485900" lvl="1" indent="-571500">
              <a:buFont typeface="Wingdings" panose="05000000000000000000" pitchFamily="2" charset="2"/>
              <a:buChar char="v"/>
            </a:pPr>
            <a:r>
              <a:rPr lang="en-US" sz="5600" b="1" dirty="0">
                <a:solidFill>
                  <a:schemeClr val="accent1">
                    <a:lumMod val="75000"/>
                  </a:schemeClr>
                </a:solidFill>
              </a:rPr>
              <a:t>Module 2 Housing characteristics: Location, building materials, fuel, water and sanitation  </a:t>
            </a:r>
          </a:p>
          <a:p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marL="914400" indent="-914400">
              <a:buFont typeface="Wingdings" panose="05000000000000000000" pitchFamily="2" charset="2"/>
              <a:buChar char="Ø"/>
            </a:pPr>
            <a:r>
              <a:rPr lang="en-US" sz="5600" b="1" dirty="0">
                <a:solidFill>
                  <a:srgbClr val="00B050"/>
                </a:solidFill>
              </a:rPr>
              <a:t>Individual questionnaire (1 woman, 1 man 15 + / HH)</a:t>
            </a:r>
          </a:p>
          <a:p>
            <a:pPr marL="1485900" lvl="1" indent="-571500">
              <a:buFont typeface="Wingdings" panose="05000000000000000000" pitchFamily="2" charset="2"/>
              <a:buChar char="v"/>
            </a:pPr>
            <a:r>
              <a:rPr lang="en-US" sz="5600" b="1" dirty="0">
                <a:solidFill>
                  <a:srgbClr val="00B050"/>
                </a:solidFill>
              </a:rPr>
              <a:t>Module 3 Individual characteristics  </a:t>
            </a:r>
          </a:p>
          <a:p>
            <a:pPr marL="1485900" lvl="1" indent="-571500">
              <a:buFont typeface="Wingdings" panose="05000000000000000000" pitchFamily="2" charset="2"/>
              <a:buChar char="v"/>
            </a:pPr>
            <a:r>
              <a:rPr lang="en-US" sz="5600" b="1" dirty="0">
                <a:solidFill>
                  <a:srgbClr val="00B050"/>
                </a:solidFill>
              </a:rPr>
              <a:t>Module 4 Disaster exposure, preparedness and consequences   </a:t>
            </a:r>
          </a:p>
          <a:p>
            <a:pPr marL="1485900" lvl="1" indent="-571500">
              <a:buFont typeface="Wingdings" panose="05000000000000000000" pitchFamily="2" charset="2"/>
              <a:buChar char="v"/>
            </a:pPr>
            <a:r>
              <a:rPr lang="en-US" sz="5600" b="1" dirty="0">
                <a:solidFill>
                  <a:srgbClr val="00B050"/>
                </a:solidFill>
              </a:rPr>
              <a:t>Module 5 Exposure to, and preparedness for, climate change related effects  </a:t>
            </a:r>
          </a:p>
          <a:p>
            <a:pPr marL="1485900" lvl="1" indent="-571500">
              <a:buFont typeface="Wingdings" panose="05000000000000000000" pitchFamily="2" charset="2"/>
              <a:buChar char="v"/>
            </a:pPr>
            <a:r>
              <a:rPr lang="en-US" sz="5600" b="1" dirty="0">
                <a:solidFill>
                  <a:srgbClr val="00B050"/>
                </a:solidFill>
              </a:rPr>
              <a:t>Module 6 Employment in the green economy   </a:t>
            </a:r>
          </a:p>
          <a:p>
            <a:pPr marL="1485900" lvl="1" indent="-571500">
              <a:buFont typeface="Wingdings" panose="05000000000000000000" pitchFamily="2" charset="2"/>
              <a:buChar char="v"/>
            </a:pPr>
            <a:r>
              <a:rPr lang="en-US" sz="5600" b="1" dirty="0">
                <a:solidFill>
                  <a:srgbClr val="00B050"/>
                </a:solidFill>
              </a:rPr>
              <a:t>Module 7 Agriculture and land use</a:t>
            </a:r>
          </a:p>
          <a:p>
            <a:pPr marL="1485900" lvl="1" indent="-571500">
              <a:buFont typeface="Wingdings" panose="05000000000000000000" pitchFamily="2" charset="2"/>
              <a:buChar char="v"/>
            </a:pPr>
            <a:r>
              <a:rPr lang="en-US" sz="5600" b="1" dirty="0">
                <a:solidFill>
                  <a:srgbClr val="00B050"/>
                </a:solidFill>
              </a:rPr>
              <a:t>Module 8 Environment-related livelihoods  </a:t>
            </a:r>
          </a:p>
          <a:p>
            <a:pPr marL="1485900" lvl="1" indent="-571500">
              <a:buFont typeface="Wingdings" panose="05000000000000000000" pitchFamily="2" charset="2"/>
              <a:buChar char="v"/>
            </a:pPr>
            <a:r>
              <a:rPr lang="en-US" sz="5600" b="1" dirty="0">
                <a:solidFill>
                  <a:srgbClr val="00B050"/>
                </a:solidFill>
              </a:rPr>
              <a:t>Module 9 Asset ownership </a:t>
            </a:r>
          </a:p>
          <a:p>
            <a:pPr marL="1485900" lvl="1" indent="-571500">
              <a:buFont typeface="Wingdings" panose="05000000000000000000" pitchFamily="2" charset="2"/>
              <a:buChar char="v"/>
            </a:pPr>
            <a:r>
              <a:rPr lang="en-US" sz="5600" b="1" dirty="0">
                <a:solidFill>
                  <a:srgbClr val="00B050"/>
                </a:solidFill>
              </a:rPr>
              <a:t>Module 10 Decision making and mobility  </a:t>
            </a:r>
            <a:endParaRPr lang="fr-FR" sz="5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112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7F5A77-D62C-48BB-9DFF-468FD10EA7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2438400"/>
            <a:ext cx="6553627" cy="923458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7FCF3E5-E693-D1B0-DC8E-8732B3451B0B}"/>
              </a:ext>
            </a:extLst>
          </p:cNvPr>
          <p:cNvSpPr txBox="1">
            <a:spLocks/>
          </p:cNvSpPr>
          <p:nvPr/>
        </p:nvSpPr>
        <p:spPr>
          <a:xfrm>
            <a:off x="685800" y="4953000"/>
            <a:ext cx="8382000" cy="44319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algn="l" rtl="0">
              <a:defRPr sz="6001" b="1" i="0">
                <a:solidFill>
                  <a:schemeClr val="bg1"/>
                </a:solidFill>
                <a:latin typeface="Montserrat" panose="02000505000000020004" pitchFamily="2" charset="77"/>
                <a:ea typeface="+mn-ea"/>
                <a:cs typeface="Arial" panose="020B0604020202020204" pitchFamily="34" charset="0"/>
              </a:defRPr>
            </a:lvl1pPr>
            <a:lvl2pPr marL="554547">
              <a:defRPr>
                <a:latin typeface="+mn-lt"/>
                <a:ea typeface="+mn-ea"/>
                <a:cs typeface="+mn-cs"/>
              </a:defRPr>
            </a:lvl2pPr>
            <a:lvl3pPr marL="1109095">
              <a:defRPr>
                <a:latin typeface="+mn-lt"/>
                <a:ea typeface="+mn-ea"/>
                <a:cs typeface="+mn-cs"/>
              </a:defRPr>
            </a:lvl3pPr>
            <a:lvl4pPr marL="1663642">
              <a:defRPr>
                <a:latin typeface="+mn-lt"/>
                <a:ea typeface="+mn-ea"/>
                <a:cs typeface="+mn-cs"/>
              </a:defRPr>
            </a:lvl4pPr>
            <a:lvl5pPr marL="2218191">
              <a:defRPr>
                <a:latin typeface="+mn-lt"/>
                <a:ea typeface="+mn-ea"/>
                <a:cs typeface="+mn-cs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lang="en-US" sz="3200" kern="0" dirty="0"/>
          </a:p>
          <a:p>
            <a:pPr defTabSz="914400"/>
            <a:endParaRPr lang="en-US" sz="3200" kern="0" dirty="0"/>
          </a:p>
          <a:p>
            <a:pPr defTabSz="914400"/>
            <a:r>
              <a:rPr lang="en-US" sz="3200" b="0" i="1" kern="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sara.duerto.valero@unwomen.org</a:t>
            </a:r>
            <a:endParaRPr lang="en-US" sz="3200" b="0" i="1" kern="0" dirty="0"/>
          </a:p>
          <a:p>
            <a:pPr defTabSz="914400"/>
            <a:r>
              <a:rPr lang="en-US" sz="3200" b="0" i="1" kern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isabella.schmidt@unwomen.org</a:t>
            </a:r>
            <a:endParaRPr lang="en-US" sz="3200" b="0" i="1" kern="0" dirty="0"/>
          </a:p>
          <a:p>
            <a:pPr defTabSz="914400"/>
            <a:r>
              <a:rPr lang="en-US" sz="3200" b="0" i="1" kern="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michele.seroussi@unwomen.org</a:t>
            </a:r>
            <a:endParaRPr lang="en-US" sz="3200" b="0" i="1" kern="0" dirty="0"/>
          </a:p>
          <a:p>
            <a:pPr defTabSz="914400"/>
            <a:endParaRPr lang="en-US" sz="3200" b="0" i="1" kern="0" dirty="0"/>
          </a:p>
          <a:p>
            <a:pPr defTabSz="914400"/>
            <a:endParaRPr lang="en-US" sz="3200" b="0" i="1" kern="0" dirty="0"/>
          </a:p>
          <a:p>
            <a:pPr defTabSz="914400"/>
            <a:endParaRPr lang="en-US" sz="3200" b="0" i="1" kern="0" dirty="0"/>
          </a:p>
          <a:p>
            <a:pPr defTabSz="914400"/>
            <a:endParaRPr lang="en-US" sz="3200" b="0" kern="0" dirty="0"/>
          </a:p>
        </p:txBody>
      </p:sp>
    </p:spTree>
    <p:extLst>
      <p:ext uri="{BB962C8B-B14F-4D97-AF65-F5344CB8AC3E}">
        <p14:creationId xmlns:p14="http://schemas.microsoft.com/office/powerpoint/2010/main" val="3534821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571993-A9EF-02D7-9EEC-F944DD7828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Data: Integrating pre-existing datasets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EF521-3628-5326-F832-136EE1E735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57678" y="2096286"/>
            <a:ext cx="22292922" cy="4308872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9CD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Merge pre-existing datasets using unique identifiers (e.g. </a:t>
            </a:r>
            <a:r>
              <a:rPr lang="en-US" kern="1200" dirty="0">
                <a:solidFill>
                  <a:srgbClr val="009CDB"/>
                </a:solidFill>
                <a:latin typeface="Calibri"/>
                <a:cs typeface="+mn-cs"/>
              </a:rPr>
              <a:t>primary sampling unit/cluster no.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9CD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, latitude, longitude) </a:t>
            </a:r>
          </a:p>
          <a:p>
            <a:pPr marL="457200" indent="-457200">
              <a:buFontTx/>
              <a:buChar char="-"/>
            </a:pPr>
            <a:r>
              <a:rPr lang="en-US" kern="1200" dirty="0">
                <a:solidFill>
                  <a:srgbClr val="009CDB"/>
                </a:solidFill>
                <a:latin typeface="Calibri"/>
                <a:cs typeface="+mn-cs"/>
              </a:rPr>
              <a:t>Merge DHS data with Geospatial information </a:t>
            </a:r>
          </a:p>
          <a:p>
            <a:pPr marL="457200" marR="0" lvl="0" indent="-457200" algn="l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9CD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Latest available estimates for both GIS and DHS data</a:t>
            </a:r>
          </a:p>
          <a:p>
            <a:pPr marL="457200" indent="-457200" defTabSz="1108984">
              <a:buFontTx/>
              <a:buChar char="-"/>
              <a:defRPr/>
            </a:pPr>
            <a:r>
              <a:rPr lang="en-US" b="1" dirty="0"/>
              <a:t>Two step approach: (1) </a:t>
            </a:r>
            <a:r>
              <a:rPr lang="en-US" sz="2800" b="1" dirty="0"/>
              <a:t>Random Forest : to identify key variables ; Binary logistic regression : to explore nature of associations </a:t>
            </a:r>
          </a:p>
          <a:p>
            <a:pPr marL="457200" indent="-457200" defTabSz="1108984">
              <a:buFontTx/>
              <a:buChar char="-"/>
              <a:defRPr/>
            </a:pPr>
            <a:endParaRPr lang="en-US" sz="2800" b="1" dirty="0"/>
          </a:p>
          <a:p>
            <a:pPr marL="457200" marR="0" lvl="0" indent="-457200" algn="l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9CD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9CD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indent="-457200">
              <a:buFontTx/>
              <a:buChar char="-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9CD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indent="-457200">
              <a:buFontTx/>
              <a:buChar char="-"/>
            </a:pP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26386E-A690-E654-E8CE-2334D3AE3EAC}"/>
              </a:ext>
            </a:extLst>
          </p:cNvPr>
          <p:cNvGrpSpPr/>
          <p:nvPr/>
        </p:nvGrpSpPr>
        <p:grpSpPr>
          <a:xfrm>
            <a:off x="4487639" y="4222411"/>
            <a:ext cx="3736486" cy="3336385"/>
            <a:chOff x="2133600" y="3657600"/>
            <a:chExt cx="2743200" cy="2590800"/>
          </a:xfrm>
          <a:solidFill>
            <a:srgbClr val="3D7D43"/>
          </a:solidFill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10AE8DC-A083-0478-4532-A8427331D6F4}"/>
                </a:ext>
              </a:extLst>
            </p:cNvPr>
            <p:cNvSpPr/>
            <p:nvPr/>
          </p:nvSpPr>
          <p:spPr>
            <a:xfrm>
              <a:off x="2133600" y="3657600"/>
              <a:ext cx="2743200" cy="2590800"/>
            </a:xfrm>
            <a:custGeom>
              <a:avLst/>
              <a:gdLst>
                <a:gd name="connsiteX0" fmla="*/ 0 w 2743200"/>
                <a:gd name="connsiteY0" fmla="*/ 1295400 h 2590800"/>
                <a:gd name="connsiteX1" fmla="*/ 1371600 w 2743200"/>
                <a:gd name="connsiteY1" fmla="*/ 0 h 2590800"/>
                <a:gd name="connsiteX2" fmla="*/ 2743200 w 2743200"/>
                <a:gd name="connsiteY2" fmla="*/ 1295400 h 2590800"/>
                <a:gd name="connsiteX3" fmla="*/ 1371600 w 2743200"/>
                <a:gd name="connsiteY3" fmla="*/ 2590800 h 2590800"/>
                <a:gd name="connsiteX4" fmla="*/ 0 w 2743200"/>
                <a:gd name="connsiteY4" fmla="*/ 1295400 h 259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2590800" fill="none" extrusionOk="0">
                  <a:moveTo>
                    <a:pt x="0" y="1295400"/>
                  </a:moveTo>
                  <a:cubicBezTo>
                    <a:pt x="181733" y="593382"/>
                    <a:pt x="681303" y="117566"/>
                    <a:pt x="1371600" y="0"/>
                  </a:cubicBezTo>
                  <a:cubicBezTo>
                    <a:pt x="2145275" y="148405"/>
                    <a:pt x="2723636" y="644866"/>
                    <a:pt x="2743200" y="1295400"/>
                  </a:cubicBezTo>
                  <a:cubicBezTo>
                    <a:pt x="2786247" y="1953583"/>
                    <a:pt x="1975505" y="2626758"/>
                    <a:pt x="1371600" y="2590800"/>
                  </a:cubicBezTo>
                  <a:cubicBezTo>
                    <a:pt x="776376" y="2568794"/>
                    <a:pt x="146883" y="1911903"/>
                    <a:pt x="0" y="1295400"/>
                  </a:cubicBezTo>
                  <a:close/>
                </a:path>
                <a:path w="2743200" h="2590800" stroke="0" extrusionOk="0">
                  <a:moveTo>
                    <a:pt x="0" y="1295400"/>
                  </a:moveTo>
                  <a:cubicBezTo>
                    <a:pt x="-172730" y="587359"/>
                    <a:pt x="725190" y="109234"/>
                    <a:pt x="1371600" y="0"/>
                  </a:cubicBezTo>
                  <a:cubicBezTo>
                    <a:pt x="2170188" y="84299"/>
                    <a:pt x="2746177" y="670813"/>
                    <a:pt x="2743200" y="1295400"/>
                  </a:cubicBezTo>
                  <a:cubicBezTo>
                    <a:pt x="2705828" y="1954447"/>
                    <a:pt x="2163209" y="2632023"/>
                    <a:pt x="1371600" y="2590800"/>
                  </a:cubicBezTo>
                  <a:cubicBezTo>
                    <a:pt x="657901" y="2427827"/>
                    <a:pt x="33415" y="2073129"/>
                    <a:pt x="0" y="1295400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2650216993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429091-5AED-D258-DBCD-88221EFA769A}"/>
                </a:ext>
              </a:extLst>
            </p:cNvPr>
            <p:cNvSpPr txBox="1"/>
            <p:nvPr/>
          </p:nvSpPr>
          <p:spPr>
            <a:xfrm>
              <a:off x="2723450" y="4742625"/>
              <a:ext cx="2096787" cy="37330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DHS women’s file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6362F1-6D51-672C-FB4D-D5CE0CC1E35F}"/>
              </a:ext>
            </a:extLst>
          </p:cNvPr>
          <p:cNvGrpSpPr/>
          <p:nvPr/>
        </p:nvGrpSpPr>
        <p:grpSpPr>
          <a:xfrm>
            <a:off x="12039600" y="4321378"/>
            <a:ext cx="3335166" cy="3193939"/>
            <a:chOff x="2012317" y="3533540"/>
            <a:chExt cx="2864483" cy="2784060"/>
          </a:xfrm>
          <a:solidFill>
            <a:srgbClr val="EFB703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66645B8-2EF7-43F0-1832-789648432EA8}"/>
                </a:ext>
              </a:extLst>
            </p:cNvPr>
            <p:cNvSpPr/>
            <p:nvPr/>
          </p:nvSpPr>
          <p:spPr>
            <a:xfrm>
              <a:off x="2012317" y="3533540"/>
              <a:ext cx="2864483" cy="2784060"/>
            </a:xfrm>
            <a:custGeom>
              <a:avLst/>
              <a:gdLst>
                <a:gd name="connsiteX0" fmla="*/ 0 w 2864483"/>
                <a:gd name="connsiteY0" fmla="*/ 1392030 h 2784060"/>
                <a:gd name="connsiteX1" fmla="*/ 1432242 w 2864483"/>
                <a:gd name="connsiteY1" fmla="*/ 0 h 2784060"/>
                <a:gd name="connsiteX2" fmla="*/ 2864484 w 2864483"/>
                <a:gd name="connsiteY2" fmla="*/ 1392030 h 2784060"/>
                <a:gd name="connsiteX3" fmla="*/ 1432242 w 2864483"/>
                <a:gd name="connsiteY3" fmla="*/ 2784060 h 2784060"/>
                <a:gd name="connsiteX4" fmla="*/ 0 w 2864483"/>
                <a:gd name="connsiteY4" fmla="*/ 1392030 h 2784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4483" h="2784060" fill="none" extrusionOk="0">
                  <a:moveTo>
                    <a:pt x="0" y="1392030"/>
                  </a:moveTo>
                  <a:cubicBezTo>
                    <a:pt x="153951" y="634594"/>
                    <a:pt x="737205" y="167855"/>
                    <a:pt x="1432242" y="0"/>
                  </a:cubicBezTo>
                  <a:cubicBezTo>
                    <a:pt x="2233288" y="92202"/>
                    <a:pt x="2832869" y="728101"/>
                    <a:pt x="2864484" y="1392030"/>
                  </a:cubicBezTo>
                  <a:cubicBezTo>
                    <a:pt x="2959864" y="2033984"/>
                    <a:pt x="2098053" y="2813366"/>
                    <a:pt x="1432242" y="2784060"/>
                  </a:cubicBezTo>
                  <a:cubicBezTo>
                    <a:pt x="815952" y="2760370"/>
                    <a:pt x="159041" y="2053711"/>
                    <a:pt x="0" y="1392030"/>
                  </a:cubicBezTo>
                  <a:close/>
                </a:path>
                <a:path w="2864483" h="2784060" stroke="0" extrusionOk="0">
                  <a:moveTo>
                    <a:pt x="0" y="1392030"/>
                  </a:moveTo>
                  <a:cubicBezTo>
                    <a:pt x="-101517" y="627575"/>
                    <a:pt x="723914" y="81286"/>
                    <a:pt x="1432242" y="0"/>
                  </a:cubicBezTo>
                  <a:cubicBezTo>
                    <a:pt x="2266131" y="88014"/>
                    <a:pt x="2866659" y="689619"/>
                    <a:pt x="2864484" y="1392030"/>
                  </a:cubicBezTo>
                  <a:cubicBezTo>
                    <a:pt x="2818884" y="2092031"/>
                    <a:pt x="2305577" y="2883603"/>
                    <a:pt x="1432242" y="2784060"/>
                  </a:cubicBezTo>
                  <a:cubicBezTo>
                    <a:pt x="690178" y="2602021"/>
                    <a:pt x="84188" y="2317790"/>
                    <a:pt x="0" y="1392030"/>
                  </a:cubicBezTo>
                  <a:close/>
                </a:path>
              </a:pathLst>
            </a:custGeom>
            <a:grpFill/>
            <a:ln>
              <a:solidFill>
                <a:srgbClr val="FC9D23"/>
              </a:solidFill>
              <a:extLst>
                <a:ext uri="{C807C97D-BFC1-408E-A445-0C87EB9F89A2}">
                  <ask:lineSketchStyleProps xmlns:ask="http://schemas.microsoft.com/office/drawing/2018/sketchyshapes" sd="2650216993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4C2E33-ED0B-38B8-9D6A-90DBAD75DFC5}"/>
                </a:ext>
              </a:extLst>
            </p:cNvPr>
            <p:cNvSpPr txBox="1"/>
            <p:nvPr/>
          </p:nvSpPr>
          <p:spPr>
            <a:xfrm>
              <a:off x="2421835" y="4738870"/>
              <a:ext cx="2438400" cy="37330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DHS Geocovariates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C774A5C-0EF6-5711-5ED5-9F4E286523BC}"/>
              </a:ext>
            </a:extLst>
          </p:cNvPr>
          <p:cNvGrpSpPr/>
          <p:nvPr/>
        </p:nvGrpSpPr>
        <p:grpSpPr>
          <a:xfrm>
            <a:off x="15554561" y="4321378"/>
            <a:ext cx="3335166" cy="3193939"/>
            <a:chOff x="2133599" y="3455508"/>
            <a:chExt cx="2919840" cy="2911253"/>
          </a:xfrm>
          <a:solidFill>
            <a:srgbClr val="EFB703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433419-B614-56C3-B5F7-9699E16378F4}"/>
                </a:ext>
              </a:extLst>
            </p:cNvPr>
            <p:cNvSpPr/>
            <p:nvPr/>
          </p:nvSpPr>
          <p:spPr>
            <a:xfrm>
              <a:off x="2133599" y="3455508"/>
              <a:ext cx="2919840" cy="2911253"/>
            </a:xfrm>
            <a:custGeom>
              <a:avLst/>
              <a:gdLst>
                <a:gd name="connsiteX0" fmla="*/ 0 w 2919840"/>
                <a:gd name="connsiteY0" fmla="*/ 1455627 h 2911253"/>
                <a:gd name="connsiteX1" fmla="*/ 1459920 w 2919840"/>
                <a:gd name="connsiteY1" fmla="*/ 0 h 2911253"/>
                <a:gd name="connsiteX2" fmla="*/ 2919840 w 2919840"/>
                <a:gd name="connsiteY2" fmla="*/ 1455627 h 2911253"/>
                <a:gd name="connsiteX3" fmla="*/ 1459920 w 2919840"/>
                <a:gd name="connsiteY3" fmla="*/ 2911254 h 2911253"/>
                <a:gd name="connsiteX4" fmla="*/ 0 w 2919840"/>
                <a:gd name="connsiteY4" fmla="*/ 1455627 h 2911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9840" h="2911253" fill="none" extrusionOk="0">
                  <a:moveTo>
                    <a:pt x="0" y="1455627"/>
                  </a:moveTo>
                  <a:cubicBezTo>
                    <a:pt x="64155" y="656441"/>
                    <a:pt x="737051" y="145913"/>
                    <a:pt x="1459920" y="0"/>
                  </a:cubicBezTo>
                  <a:cubicBezTo>
                    <a:pt x="2281016" y="135945"/>
                    <a:pt x="2865165" y="833063"/>
                    <a:pt x="2919840" y="1455627"/>
                  </a:cubicBezTo>
                  <a:cubicBezTo>
                    <a:pt x="2973062" y="2188769"/>
                    <a:pt x="2179255" y="2931609"/>
                    <a:pt x="1459920" y="2911254"/>
                  </a:cubicBezTo>
                  <a:cubicBezTo>
                    <a:pt x="813375" y="2889593"/>
                    <a:pt x="165035" y="2148395"/>
                    <a:pt x="0" y="1455627"/>
                  </a:cubicBezTo>
                  <a:close/>
                </a:path>
                <a:path w="2919840" h="2911253" stroke="0" extrusionOk="0">
                  <a:moveTo>
                    <a:pt x="0" y="1455627"/>
                  </a:moveTo>
                  <a:cubicBezTo>
                    <a:pt x="-166522" y="658829"/>
                    <a:pt x="725390" y="70554"/>
                    <a:pt x="1459920" y="0"/>
                  </a:cubicBezTo>
                  <a:cubicBezTo>
                    <a:pt x="2320694" y="111817"/>
                    <a:pt x="2920463" y="670711"/>
                    <a:pt x="2919840" y="1455627"/>
                  </a:cubicBezTo>
                  <a:cubicBezTo>
                    <a:pt x="2899521" y="2228892"/>
                    <a:pt x="2360113" y="3024788"/>
                    <a:pt x="1459920" y="2911254"/>
                  </a:cubicBezTo>
                  <a:cubicBezTo>
                    <a:pt x="663273" y="2875377"/>
                    <a:pt x="32454" y="2320056"/>
                    <a:pt x="0" y="1455627"/>
                  </a:cubicBezTo>
                  <a:close/>
                </a:path>
              </a:pathLst>
            </a:custGeom>
            <a:grpFill/>
            <a:ln>
              <a:solidFill>
                <a:srgbClr val="FC9D23"/>
              </a:solidFill>
              <a:extLst>
                <a:ext uri="{C807C97D-BFC1-408E-A445-0C87EB9F89A2}">
                  <ask:lineSketchStyleProps xmlns:ask="http://schemas.microsoft.com/office/drawing/2018/sketchyshapes" sd="2650216993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CEF2DB9-D83A-6408-C5D1-4CC0380D10C8}"/>
                </a:ext>
              </a:extLst>
            </p:cNvPr>
            <p:cNvSpPr txBox="1"/>
            <p:nvPr/>
          </p:nvSpPr>
          <p:spPr>
            <a:xfrm>
              <a:off x="2491412" y="4352835"/>
              <a:ext cx="1921708" cy="109409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UNDRR’s Global Disaster Risk Dataset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C361B0-BE3A-D386-C31F-1CD23C7AC8CA}"/>
              </a:ext>
            </a:extLst>
          </p:cNvPr>
          <p:cNvGrpSpPr/>
          <p:nvPr/>
        </p:nvGrpSpPr>
        <p:grpSpPr>
          <a:xfrm>
            <a:off x="19074658" y="4321379"/>
            <a:ext cx="3565212" cy="3217403"/>
            <a:chOff x="12918214" y="312069"/>
            <a:chExt cx="3565212" cy="3217403"/>
          </a:xfrm>
          <a:solidFill>
            <a:srgbClr val="EFB703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DA4A952-D821-E2C3-DDBB-29F5923C9448}"/>
                </a:ext>
              </a:extLst>
            </p:cNvPr>
            <p:cNvSpPr/>
            <p:nvPr/>
          </p:nvSpPr>
          <p:spPr>
            <a:xfrm>
              <a:off x="12918214" y="312069"/>
              <a:ext cx="3565212" cy="3217403"/>
            </a:xfrm>
            <a:custGeom>
              <a:avLst/>
              <a:gdLst>
                <a:gd name="connsiteX0" fmla="*/ 0 w 3565212"/>
                <a:gd name="connsiteY0" fmla="*/ 1608702 h 3217403"/>
                <a:gd name="connsiteX1" fmla="*/ 1782606 w 3565212"/>
                <a:gd name="connsiteY1" fmla="*/ 0 h 3217403"/>
                <a:gd name="connsiteX2" fmla="*/ 3565212 w 3565212"/>
                <a:gd name="connsiteY2" fmla="*/ 1608702 h 3217403"/>
                <a:gd name="connsiteX3" fmla="*/ 1782606 w 3565212"/>
                <a:gd name="connsiteY3" fmla="*/ 3217404 h 3217403"/>
                <a:gd name="connsiteX4" fmla="*/ 0 w 3565212"/>
                <a:gd name="connsiteY4" fmla="*/ 1608702 h 3217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5212" h="3217403" fill="none" extrusionOk="0">
                  <a:moveTo>
                    <a:pt x="0" y="1608702"/>
                  </a:moveTo>
                  <a:cubicBezTo>
                    <a:pt x="225199" y="736859"/>
                    <a:pt x="833889" y="62596"/>
                    <a:pt x="1782606" y="0"/>
                  </a:cubicBezTo>
                  <a:cubicBezTo>
                    <a:pt x="2776997" y="90774"/>
                    <a:pt x="3506518" y="914931"/>
                    <a:pt x="3565212" y="1608702"/>
                  </a:cubicBezTo>
                  <a:cubicBezTo>
                    <a:pt x="3647999" y="2387069"/>
                    <a:pt x="2598001" y="3256991"/>
                    <a:pt x="1782606" y="3217404"/>
                  </a:cubicBezTo>
                  <a:cubicBezTo>
                    <a:pt x="961941" y="3195188"/>
                    <a:pt x="170527" y="2382313"/>
                    <a:pt x="0" y="1608702"/>
                  </a:cubicBezTo>
                  <a:close/>
                </a:path>
                <a:path w="3565212" h="3217403" stroke="0" extrusionOk="0">
                  <a:moveTo>
                    <a:pt x="0" y="1608702"/>
                  </a:moveTo>
                  <a:cubicBezTo>
                    <a:pt x="-149903" y="726652"/>
                    <a:pt x="878681" y="79225"/>
                    <a:pt x="1782606" y="0"/>
                  </a:cubicBezTo>
                  <a:cubicBezTo>
                    <a:pt x="2804098" y="75909"/>
                    <a:pt x="3568414" y="817947"/>
                    <a:pt x="3565212" y="1608702"/>
                  </a:cubicBezTo>
                  <a:cubicBezTo>
                    <a:pt x="3513742" y="2419512"/>
                    <a:pt x="2883583" y="3358226"/>
                    <a:pt x="1782606" y="3217404"/>
                  </a:cubicBezTo>
                  <a:cubicBezTo>
                    <a:pt x="849499" y="3026222"/>
                    <a:pt x="95614" y="2675429"/>
                    <a:pt x="0" y="1608702"/>
                  </a:cubicBezTo>
                  <a:close/>
                </a:path>
              </a:pathLst>
            </a:custGeom>
            <a:grpFill/>
            <a:ln>
              <a:solidFill>
                <a:srgbClr val="FC9D23"/>
              </a:solidFill>
              <a:extLst>
                <a:ext uri="{C807C97D-BFC1-408E-A445-0C87EB9F89A2}">
                  <ask:lineSketchStyleProps xmlns:ask="http://schemas.microsoft.com/office/drawing/2018/sketchyshapes" sd="2650216993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DC5FF2-E6A0-34EF-8BD1-A5F33E3FC196}"/>
                </a:ext>
              </a:extLst>
            </p:cNvPr>
            <p:cNvSpPr txBox="1"/>
            <p:nvPr/>
          </p:nvSpPr>
          <p:spPr>
            <a:xfrm>
              <a:off x="13664916" y="746779"/>
              <a:ext cx="2223567" cy="234798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Global Self-consistent, Hierarchical, High-resolution Geography Database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Plus Sign 23">
            <a:extLst>
              <a:ext uri="{FF2B5EF4-FFF2-40B4-BE49-F238E27FC236}">
                <a16:creationId xmlns:a16="http://schemas.microsoft.com/office/drawing/2014/main" id="{6DA515E9-F9C5-294F-69CD-69FA3827AA84}"/>
              </a:ext>
            </a:extLst>
          </p:cNvPr>
          <p:cNvSpPr/>
          <p:nvPr/>
        </p:nvSpPr>
        <p:spPr>
          <a:xfrm>
            <a:off x="9313687" y="5058364"/>
            <a:ext cx="1840399" cy="1571036"/>
          </a:xfrm>
          <a:prstGeom prst="mathPlus">
            <a:avLst/>
          </a:prstGeom>
          <a:solidFill>
            <a:schemeClr val="accent3"/>
          </a:solidFill>
          <a:ln w="31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81BB379-0FA4-2531-AB5A-BE3E17BC8049}"/>
              </a:ext>
            </a:extLst>
          </p:cNvPr>
          <p:cNvGrpSpPr/>
          <p:nvPr/>
        </p:nvGrpSpPr>
        <p:grpSpPr>
          <a:xfrm>
            <a:off x="381000" y="7558796"/>
            <a:ext cx="5649682" cy="4351715"/>
            <a:chOff x="2351589" y="7719335"/>
            <a:chExt cx="5649682" cy="43517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BA91C99-56F7-AFA9-4B3F-5D95F74ABFCB}"/>
                </a:ext>
              </a:extLst>
            </p:cNvPr>
            <p:cNvSpPr txBox="1"/>
            <p:nvPr/>
          </p:nvSpPr>
          <p:spPr>
            <a:xfrm>
              <a:off x="4436887" y="7945492"/>
              <a:ext cx="3178802" cy="34515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3D7D43"/>
                  </a:solidFill>
                </a:rPr>
                <a:t>Child marriage rates</a:t>
              </a:r>
            </a:p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3D7D43"/>
                  </a:solidFill>
                </a:rPr>
                <a:t>Adolescent births rates</a:t>
              </a:r>
            </a:p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3D7D43"/>
                  </a:solidFill>
                </a:rPr>
                <a:t>Prevalence of intimate-partner violence in past 12 months</a:t>
              </a:r>
            </a:p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3D7D43"/>
                  </a:solidFill>
                </a:rPr>
                <a:t>Access to basic drinking water sources</a:t>
              </a:r>
            </a:p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3D7D43"/>
                  </a:solidFill>
                </a:rPr>
                <a:t>Access to clean cooking fuels.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F632175-FFBF-C0DC-BBCB-9E4BFA865D2F}"/>
                </a:ext>
              </a:extLst>
            </p:cNvPr>
            <p:cNvGrpSpPr/>
            <p:nvPr/>
          </p:nvGrpSpPr>
          <p:grpSpPr>
            <a:xfrm>
              <a:off x="2351589" y="7719335"/>
              <a:ext cx="5649682" cy="4351715"/>
              <a:chOff x="2321208" y="7742060"/>
              <a:chExt cx="5649682" cy="4351715"/>
            </a:xfrm>
          </p:grpSpPr>
          <p:cxnSp>
            <p:nvCxnSpPr>
              <p:cNvPr id="34" name="Connector: Curved 33">
                <a:extLst>
                  <a:ext uri="{FF2B5EF4-FFF2-40B4-BE49-F238E27FC236}">
                    <a16:creationId xmlns:a16="http://schemas.microsoft.com/office/drawing/2014/main" id="{5B0FF8D2-20FD-C3C3-EE2E-F04FA74FE20D}"/>
                  </a:ext>
                </a:extLst>
              </p:cNvPr>
              <p:cNvCxnSpPr>
                <a:cxnSpLocks/>
                <a:stCxn id="30" idx="1"/>
                <a:endCxn id="38" idx="0"/>
              </p:cNvCxnSpPr>
              <p:nvPr/>
            </p:nvCxnSpPr>
            <p:spPr>
              <a:xfrm rot="10800000" flipV="1">
                <a:off x="3388008" y="9694011"/>
                <a:ext cx="460814" cy="1635580"/>
              </a:xfrm>
              <a:prstGeom prst="curvedConnector2">
                <a:avLst/>
              </a:prstGeom>
              <a:ln>
                <a:solidFill>
                  <a:srgbClr val="3D7D43"/>
                </a:solidFill>
                <a:prstDash val="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F4C63669-FA45-CAC1-ACEB-1ECACB1E148D}"/>
                  </a:ext>
                </a:extLst>
              </p:cNvPr>
              <p:cNvGrpSpPr/>
              <p:nvPr/>
            </p:nvGrpSpPr>
            <p:grpSpPr>
              <a:xfrm>
                <a:off x="2321208" y="7742060"/>
                <a:ext cx="5649682" cy="4351715"/>
                <a:chOff x="2321208" y="7742060"/>
                <a:chExt cx="5649682" cy="4351715"/>
              </a:xfrm>
            </p:grpSpPr>
            <p:sp>
              <p:nvSpPr>
                <p:cNvPr id="30" name="Rectangle: Rounded Corners 29">
                  <a:extLst>
                    <a:ext uri="{FF2B5EF4-FFF2-40B4-BE49-F238E27FC236}">
                      <a16:creationId xmlns:a16="http://schemas.microsoft.com/office/drawing/2014/main" id="{EEA47571-595D-0792-51C0-F80FCF0E46FD}"/>
                    </a:ext>
                  </a:extLst>
                </p:cNvPr>
                <p:cNvSpPr/>
                <p:nvPr/>
              </p:nvSpPr>
              <p:spPr>
                <a:xfrm>
                  <a:off x="3848822" y="7742060"/>
                  <a:ext cx="4122068" cy="3903901"/>
                </a:xfrm>
                <a:prstGeom prst="roundRect">
                  <a:avLst/>
                </a:prstGeom>
                <a:noFill/>
                <a:ln>
                  <a:solidFill>
                    <a:srgbClr val="3D7D43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90C5D30-BAF8-6E92-82F3-10DD46E2A5DB}"/>
                    </a:ext>
                  </a:extLst>
                </p:cNvPr>
                <p:cNvSpPr txBox="1"/>
                <p:nvPr/>
              </p:nvSpPr>
              <p:spPr>
                <a:xfrm>
                  <a:off x="2321208" y="11329591"/>
                  <a:ext cx="2133600" cy="7641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rgbClr val="3D7D43"/>
                      </a:solidFill>
                    </a:rPr>
                    <a:t>Dependent variables</a:t>
                  </a:r>
                </a:p>
              </p:txBody>
            </p:sp>
          </p:grp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C9318E24-0590-813D-CB96-EDDDF1074E17}"/>
              </a:ext>
            </a:extLst>
          </p:cNvPr>
          <p:cNvGrpSpPr/>
          <p:nvPr/>
        </p:nvGrpSpPr>
        <p:grpSpPr>
          <a:xfrm>
            <a:off x="6588366" y="7611861"/>
            <a:ext cx="6238002" cy="3916558"/>
            <a:chOff x="6588366" y="7611861"/>
            <a:chExt cx="6238002" cy="391655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F6C3F2B-F5DB-D9A9-2135-D76A30BC6D6F}"/>
                </a:ext>
              </a:extLst>
            </p:cNvPr>
            <p:cNvSpPr txBox="1"/>
            <p:nvPr/>
          </p:nvSpPr>
          <p:spPr>
            <a:xfrm>
              <a:off x="7059999" y="7827893"/>
              <a:ext cx="3178802" cy="1771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3D7D43"/>
                  </a:solidFill>
                </a:rPr>
                <a:t>Age</a:t>
              </a:r>
            </a:p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3D7D43"/>
                  </a:solidFill>
                </a:rPr>
                <a:t>Wealth</a:t>
              </a:r>
            </a:p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3D7D43"/>
                  </a:solidFill>
                </a:rPr>
                <a:t>Location</a:t>
              </a:r>
            </a:p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3D7D43"/>
                  </a:solidFill>
                </a:rPr>
                <a:t>Employment status</a:t>
              </a:r>
            </a:p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3D7D43"/>
                  </a:solidFill>
                </a:rPr>
                <a:t>Ethnicity</a:t>
              </a:r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8E97F172-B292-B6A8-4E2D-ABDF25CB120D}"/>
                </a:ext>
              </a:extLst>
            </p:cNvPr>
            <p:cNvGrpSpPr/>
            <p:nvPr/>
          </p:nvGrpSpPr>
          <p:grpSpPr>
            <a:xfrm>
              <a:off x="6588366" y="7611861"/>
              <a:ext cx="6238002" cy="3916558"/>
              <a:chOff x="6588366" y="7611861"/>
              <a:chExt cx="6238002" cy="3916558"/>
            </a:xfrm>
          </p:grpSpPr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9B3BEFD1-8432-7693-EC61-C458C6F23600}"/>
                  </a:ext>
                </a:extLst>
              </p:cNvPr>
              <p:cNvGrpSpPr/>
              <p:nvPr/>
            </p:nvGrpSpPr>
            <p:grpSpPr>
              <a:xfrm>
                <a:off x="6588366" y="7611861"/>
                <a:ext cx="5127310" cy="3488299"/>
                <a:chOff x="6588366" y="7611861"/>
                <a:chExt cx="5127310" cy="3488299"/>
              </a:xfrm>
            </p:grpSpPr>
            <p:sp>
              <p:nvSpPr>
                <p:cNvPr id="52" name="Rectangle: Rounded Corners 51">
                  <a:extLst>
                    <a:ext uri="{FF2B5EF4-FFF2-40B4-BE49-F238E27FC236}">
                      <a16:creationId xmlns:a16="http://schemas.microsoft.com/office/drawing/2014/main" id="{148B45F0-2ACF-C0E4-2E2C-9585B6A4E429}"/>
                    </a:ext>
                  </a:extLst>
                </p:cNvPr>
                <p:cNvSpPr/>
                <p:nvPr/>
              </p:nvSpPr>
              <p:spPr>
                <a:xfrm>
                  <a:off x="6588366" y="7611861"/>
                  <a:ext cx="3546234" cy="2294139"/>
                </a:xfrm>
                <a:prstGeom prst="roundRect">
                  <a:avLst/>
                </a:prstGeom>
                <a:noFill/>
                <a:ln>
                  <a:solidFill>
                    <a:srgbClr val="3D7D43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5" name="Connector: Curved 54">
                  <a:extLst>
                    <a:ext uri="{FF2B5EF4-FFF2-40B4-BE49-F238E27FC236}">
                      <a16:creationId xmlns:a16="http://schemas.microsoft.com/office/drawing/2014/main" id="{F6ADA08C-5E30-9A7D-DE8C-3F426CF4726B}"/>
                    </a:ext>
                  </a:extLst>
                </p:cNvPr>
                <p:cNvCxnSpPr>
                  <a:cxnSpLocks/>
                  <a:stCxn id="54" idx="3"/>
                  <a:endCxn id="61" idx="0"/>
                </p:cNvCxnSpPr>
                <p:nvPr/>
              </p:nvCxnSpPr>
              <p:spPr>
                <a:xfrm>
                  <a:off x="10238801" y="8713873"/>
                  <a:ext cx="1476875" cy="2386287"/>
                </a:xfrm>
                <a:prstGeom prst="curvedConnector2">
                  <a:avLst/>
                </a:prstGeom>
                <a:ln>
                  <a:solidFill>
                    <a:srgbClr val="3D7D43"/>
                  </a:solidFill>
                  <a:prstDash val="dash"/>
                  <a:headEnd type="oval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5B7E73C-60E8-40BD-EFD1-F3EBAD5C4874}"/>
                  </a:ext>
                </a:extLst>
              </p:cNvPr>
              <p:cNvSpPr txBox="1"/>
              <p:nvPr/>
            </p:nvSpPr>
            <p:spPr>
              <a:xfrm>
                <a:off x="10604984" y="11100160"/>
                <a:ext cx="2221384" cy="428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3"/>
                    </a:solidFill>
                  </a:rPr>
                  <a:t>Control variables</a:t>
                </a:r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75A4688-95E1-DD74-95F0-9E76EC875274}"/>
              </a:ext>
            </a:extLst>
          </p:cNvPr>
          <p:cNvGrpSpPr/>
          <p:nvPr/>
        </p:nvGrpSpPr>
        <p:grpSpPr>
          <a:xfrm>
            <a:off x="16106903" y="7784953"/>
            <a:ext cx="8770375" cy="4069753"/>
            <a:chOff x="14532664" y="7754699"/>
            <a:chExt cx="8770375" cy="406975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9FAA29D-8684-C106-9F0A-A6CE980AA566}"/>
                </a:ext>
              </a:extLst>
            </p:cNvPr>
            <p:cNvSpPr txBox="1"/>
            <p:nvPr/>
          </p:nvSpPr>
          <p:spPr>
            <a:xfrm>
              <a:off x="14532664" y="7878366"/>
              <a:ext cx="6324600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011692" marR="0" lvl="1" indent="-457200" algn="l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C9D2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Avg. day land surface temperature</a:t>
              </a:r>
            </a:p>
            <a:p>
              <a:pPr marL="1011692" marR="0" lvl="1" indent="-457200" algn="l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C9D2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Drought episodes</a:t>
              </a:r>
            </a:p>
            <a:p>
              <a:pPr marL="1011692" marR="0" lvl="1" indent="-457200" algn="l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C9D2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Avg. annual rainfall</a:t>
              </a:r>
            </a:p>
            <a:p>
              <a:pPr marL="1011692" marR="0" lvl="1" indent="-457200" algn="l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C9D2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Aridity index</a:t>
              </a:r>
            </a:p>
            <a:p>
              <a:pPr marL="1011692" marR="0" lvl="1" indent="-457200" algn="l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C9D2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Probability of riverine flood</a:t>
              </a:r>
            </a:p>
            <a:p>
              <a:pPr marL="1011692" marR="0" lvl="1" indent="-457200" algn="l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C9D2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Proximity to lakes</a:t>
              </a:r>
            </a:p>
            <a:p>
              <a:pPr marL="1011692" marR="0" lvl="1" indent="-457200" algn="l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C9D2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Proximity to ocean coastlines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A6E4E637-4B8B-8B59-780F-063F6D0FD4F5}"/>
                </a:ext>
              </a:extLst>
            </p:cNvPr>
            <p:cNvSpPr/>
            <p:nvPr/>
          </p:nvSpPr>
          <p:spPr>
            <a:xfrm>
              <a:off x="14965902" y="7754699"/>
              <a:ext cx="5303297" cy="2989501"/>
            </a:xfrm>
            <a:prstGeom prst="roundRect">
              <a:avLst/>
            </a:prstGeom>
            <a:noFill/>
            <a:ln>
              <a:solidFill>
                <a:srgbClr val="FC9D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0" name="Connector: Curved 69">
              <a:extLst>
                <a:ext uri="{FF2B5EF4-FFF2-40B4-BE49-F238E27FC236}">
                  <a16:creationId xmlns:a16="http://schemas.microsoft.com/office/drawing/2014/main" id="{6DE28207-B1A5-51BC-EB29-0C01A4A8C5B9}"/>
                </a:ext>
              </a:extLst>
            </p:cNvPr>
            <p:cNvCxnSpPr>
              <a:cxnSpLocks/>
              <a:stCxn id="42" idx="3"/>
            </p:cNvCxnSpPr>
            <p:nvPr/>
          </p:nvCxnSpPr>
          <p:spPr>
            <a:xfrm>
              <a:off x="20269199" y="9249450"/>
              <a:ext cx="1541553" cy="1896877"/>
            </a:xfrm>
            <a:prstGeom prst="curvedConnector2">
              <a:avLst/>
            </a:prstGeom>
            <a:ln>
              <a:solidFill>
                <a:srgbClr val="FC9D23"/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C759D3A-1D9B-B4E3-B384-EA970E143C59}"/>
                </a:ext>
              </a:extLst>
            </p:cNvPr>
            <p:cNvSpPr txBox="1"/>
            <p:nvPr/>
          </p:nvSpPr>
          <p:spPr>
            <a:xfrm>
              <a:off x="21081655" y="11060268"/>
              <a:ext cx="2221384" cy="7641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C9D23"/>
                  </a:solidFill>
                </a:rPr>
                <a:t>Independent  variables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A2A2084-1073-763A-9463-DF1404AC1D21}"/>
              </a:ext>
            </a:extLst>
          </p:cNvPr>
          <p:cNvGrpSpPr/>
          <p:nvPr/>
        </p:nvGrpSpPr>
        <p:grpSpPr>
          <a:xfrm>
            <a:off x="12847909" y="7726055"/>
            <a:ext cx="3546234" cy="2294139"/>
            <a:chOff x="6588366" y="7611861"/>
            <a:chExt cx="3546234" cy="229413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017AEB-19F3-74C1-15C9-4DE2419680C7}"/>
                </a:ext>
              </a:extLst>
            </p:cNvPr>
            <p:cNvSpPr txBox="1"/>
            <p:nvPr/>
          </p:nvSpPr>
          <p:spPr>
            <a:xfrm>
              <a:off x="6823411" y="7811686"/>
              <a:ext cx="3178802" cy="14360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FC9D23"/>
                  </a:solidFill>
                </a:rPr>
                <a:t>Proximity to national border</a:t>
              </a:r>
            </a:p>
            <a:p>
              <a:pPr marL="342900" indent="-342900">
                <a:buFont typeface="Calibri" panose="020F0502020204030204" pitchFamily="34" charset="0"/>
                <a:buChar char="–"/>
              </a:pPr>
              <a:r>
                <a:rPr lang="en-US" b="1" dirty="0">
                  <a:solidFill>
                    <a:srgbClr val="FC9D23"/>
                  </a:solidFill>
                </a:rPr>
                <a:t>Proximity to protected areas</a:t>
              </a: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142F869A-1DBA-BEDD-72F7-2B96964131C1}"/>
                </a:ext>
              </a:extLst>
            </p:cNvPr>
            <p:cNvSpPr/>
            <p:nvPr/>
          </p:nvSpPr>
          <p:spPr>
            <a:xfrm>
              <a:off x="6588366" y="7611861"/>
              <a:ext cx="3546234" cy="2294139"/>
            </a:xfrm>
            <a:prstGeom prst="roundRect">
              <a:avLst/>
            </a:prstGeom>
            <a:noFill/>
            <a:ln>
              <a:solidFill>
                <a:srgbClr val="FC9D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" name="Connector: Curved 3">
            <a:extLst>
              <a:ext uri="{FF2B5EF4-FFF2-40B4-BE49-F238E27FC236}">
                <a16:creationId xmlns:a16="http://schemas.microsoft.com/office/drawing/2014/main" id="{FD926CC2-049C-0AE6-CB43-213859185007}"/>
              </a:ext>
            </a:extLst>
          </p:cNvPr>
          <p:cNvCxnSpPr>
            <a:cxnSpLocks/>
            <a:endCxn id="61" idx="0"/>
          </p:cNvCxnSpPr>
          <p:nvPr/>
        </p:nvCxnSpPr>
        <p:spPr>
          <a:xfrm rot="5400000">
            <a:off x="11077879" y="9351670"/>
            <a:ext cx="2386287" cy="1110692"/>
          </a:xfrm>
          <a:prstGeom prst="curvedConnector3">
            <a:avLst>
              <a:gd name="adj1" fmla="val -6504"/>
            </a:avLst>
          </a:prstGeom>
          <a:ln>
            <a:solidFill>
              <a:srgbClr val="FFC00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485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B82E9D-6046-29EA-4B51-EBF10EADDB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Aridity explains changes in child marriage and adolescent birth rates</a:t>
            </a:r>
          </a:p>
        </p:txBody>
      </p:sp>
      <p:pic>
        <p:nvPicPr>
          <p:cNvPr id="6" name="Picture 5" descr="A graph with blue rectangular bars&#10;&#10;Description automatically generated">
            <a:extLst>
              <a:ext uri="{FF2B5EF4-FFF2-40B4-BE49-F238E27FC236}">
                <a16:creationId xmlns:a16="http://schemas.microsoft.com/office/drawing/2014/main" id="{80035A0B-B0A9-CAF5-938B-8F9144810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733800"/>
            <a:ext cx="9867900" cy="733425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1523B66-27D7-6EB7-92AE-033AF9EC7E15}"/>
              </a:ext>
            </a:extLst>
          </p:cNvPr>
          <p:cNvCxnSpPr/>
          <p:nvPr/>
        </p:nvCxnSpPr>
        <p:spPr>
          <a:xfrm>
            <a:off x="12192000" y="2362200"/>
            <a:ext cx="0" cy="8705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graph with blue rectangular bars&#10;&#10;Description automatically generated">
            <a:extLst>
              <a:ext uri="{FF2B5EF4-FFF2-40B4-BE49-F238E27FC236}">
                <a16:creationId xmlns:a16="http://schemas.microsoft.com/office/drawing/2014/main" id="{C1001F47-4EDE-7033-06B5-053F6A21D8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00" y="3703320"/>
            <a:ext cx="9810750" cy="733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1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B82E9D-6046-29EA-4B51-EBF10EADDB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Aridity matters for access to clean drinking water, especially in humid areas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1523B66-27D7-6EB7-92AE-033AF9EC7E15}"/>
              </a:ext>
            </a:extLst>
          </p:cNvPr>
          <p:cNvCxnSpPr/>
          <p:nvPr/>
        </p:nvCxnSpPr>
        <p:spPr>
          <a:xfrm>
            <a:off x="12192000" y="2362200"/>
            <a:ext cx="0" cy="8705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C631CC2-A1DE-3B94-0A43-AA7C0FA68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2595562"/>
            <a:ext cx="7543798" cy="88488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9F0425-50C6-5E56-7D27-CF2213331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1200" y="1447800"/>
            <a:ext cx="7353832" cy="911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44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571993-A9EF-02D7-9EEC-F944DD7828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Data: Analyzing big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EF521-3628-5326-F832-136EE1E735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0013" y="2362200"/>
            <a:ext cx="20845122" cy="12865060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9CD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Using </a:t>
            </a:r>
            <a:r>
              <a:rPr lang="en-US" sz="4400" kern="1200" dirty="0">
                <a:solidFill>
                  <a:srgbClr val="009CDB"/>
                </a:solidFill>
                <a:latin typeface="Calibri"/>
                <a:cs typeface="+mn-cs"/>
              </a:rPr>
              <a:t>G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9CD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oog</a:t>
            </a:r>
            <a:r>
              <a:rPr lang="en-US" sz="4400" kern="1200" dirty="0">
                <a:solidFill>
                  <a:srgbClr val="009CDB"/>
                </a:solidFill>
                <a:latin typeface="Calibri"/>
                <a:cs typeface="+mn-cs"/>
              </a:rPr>
              <a:t>le search data</a:t>
            </a:r>
          </a:p>
          <a:p>
            <a:pPr marL="457200" indent="-457200">
              <a:buFontTx/>
              <a:buChar char="-"/>
            </a:pPr>
            <a:endParaRPr lang="en-US" sz="4400" kern="1200" dirty="0">
              <a:solidFill>
                <a:srgbClr val="009CDB"/>
              </a:solidFill>
              <a:latin typeface="Calibri"/>
              <a:cs typeface="+mn-cs"/>
            </a:endParaRPr>
          </a:p>
          <a:p>
            <a:pPr marL="457200" indent="-457200">
              <a:buFontTx/>
              <a:buChar char="-"/>
            </a:pPr>
            <a:r>
              <a:rPr lang="en-US" sz="4400" kern="1200" dirty="0">
                <a:solidFill>
                  <a:srgbClr val="009CDB"/>
                </a:solidFill>
                <a:latin typeface="Calibri"/>
                <a:cs typeface="+mn-cs"/>
              </a:rPr>
              <a:t>Indexation of VAW related wording</a:t>
            </a:r>
          </a:p>
          <a:p>
            <a:pPr marL="457200" indent="-457200">
              <a:buFontTx/>
              <a:buChar char="-"/>
            </a:pPr>
            <a:endParaRPr lang="en-US" sz="4400" kern="1200" dirty="0">
              <a:solidFill>
                <a:srgbClr val="009CDB"/>
              </a:solidFill>
              <a:latin typeface="Calibri"/>
              <a:cs typeface="+mn-cs"/>
            </a:endParaRPr>
          </a:p>
          <a:p>
            <a:pPr marL="457200" indent="-457200">
              <a:buFontTx/>
              <a:buChar char="-"/>
            </a:pPr>
            <a:r>
              <a:rPr lang="en-US" sz="4400" kern="1200" dirty="0">
                <a:solidFill>
                  <a:srgbClr val="009CDB"/>
                </a:solidFill>
                <a:latin typeface="Calibri"/>
                <a:cs typeface="+mn-cs"/>
              </a:rPr>
              <a:t>Search classification:</a:t>
            </a:r>
          </a:p>
          <a:p>
            <a:pPr marL="1011747" lvl="1" indent="-457200">
              <a:buFontTx/>
              <a:buChar char="-"/>
            </a:pPr>
            <a:r>
              <a:rPr lang="en-US" sz="4400" kern="1200" dirty="0">
                <a:solidFill>
                  <a:srgbClr val="009CDB"/>
                </a:solidFill>
                <a:latin typeface="Calibri"/>
                <a:cs typeface="+mn-cs"/>
              </a:rPr>
              <a:t>General searches</a:t>
            </a:r>
          </a:p>
          <a:p>
            <a:pPr marL="1011747" lvl="1" indent="-457200">
              <a:buFontTx/>
              <a:buChar char="-"/>
            </a:pPr>
            <a:r>
              <a:rPr lang="en-US" sz="4400" kern="1200" dirty="0">
                <a:solidFill>
                  <a:srgbClr val="009CDB"/>
                </a:solidFill>
                <a:latin typeface="Calibri"/>
                <a:cs typeface="+mn-cs"/>
              </a:rPr>
              <a:t>Victim searches</a:t>
            </a:r>
          </a:p>
          <a:p>
            <a:pPr marL="1011747" lvl="1" indent="-457200">
              <a:buFontTx/>
              <a:buChar char="-"/>
            </a:pPr>
            <a:r>
              <a:rPr lang="en-US" sz="4400" kern="1200" dirty="0">
                <a:solidFill>
                  <a:srgbClr val="009CDB"/>
                </a:solidFill>
                <a:latin typeface="Calibri"/>
                <a:cs typeface="+mn-cs"/>
              </a:rPr>
              <a:t>Help-seeking searches</a:t>
            </a:r>
          </a:p>
          <a:p>
            <a:pPr marL="1011747" lvl="1" indent="-457200">
              <a:buFontTx/>
              <a:buChar char="-"/>
            </a:pPr>
            <a:endParaRPr lang="en-US" sz="4400" kern="1200" dirty="0">
              <a:solidFill>
                <a:srgbClr val="009CDB"/>
              </a:solidFill>
              <a:latin typeface="Calibri"/>
              <a:cs typeface="+mn-cs"/>
            </a:endParaRPr>
          </a:p>
          <a:p>
            <a:pPr marL="457200" indent="-457200">
              <a:buFontTx/>
              <a:buChar char="-"/>
            </a:pPr>
            <a:r>
              <a:rPr lang="en-US" sz="4400" kern="1200" dirty="0">
                <a:solidFill>
                  <a:srgbClr val="009CDB"/>
                </a:solidFill>
                <a:latin typeface="Calibri"/>
                <a:cs typeface="+mn-cs"/>
              </a:rPr>
              <a:t>Translation to local languages</a:t>
            </a:r>
          </a:p>
          <a:p>
            <a:pPr marL="457200" indent="-457200">
              <a:buFontTx/>
              <a:buChar char="-"/>
            </a:pPr>
            <a:endParaRPr lang="en-US" sz="4400" kern="1200" dirty="0">
              <a:solidFill>
                <a:srgbClr val="009CDB"/>
              </a:solidFill>
              <a:latin typeface="Calibri"/>
              <a:cs typeface="+mn-cs"/>
            </a:endParaRPr>
          </a:p>
          <a:p>
            <a:pPr marL="457200" indent="-457200">
              <a:buFontTx/>
              <a:buChar char="-"/>
            </a:pPr>
            <a:r>
              <a:rPr lang="en-US" sz="4400" kern="1200" dirty="0">
                <a:solidFill>
                  <a:srgbClr val="009CDB"/>
                </a:solidFill>
                <a:latin typeface="Calibri"/>
                <a:cs typeface="+mn-cs"/>
              </a:rPr>
              <a:t>Comparing with real time events</a:t>
            </a:r>
          </a:p>
          <a:p>
            <a:pPr marL="457200" indent="-457200">
              <a:buFontTx/>
              <a:buChar char="-"/>
            </a:pPr>
            <a:endParaRPr lang="en-US" sz="4400" kern="1200" dirty="0">
              <a:solidFill>
                <a:srgbClr val="009CDB"/>
              </a:solidFill>
              <a:latin typeface="Calibri"/>
              <a:cs typeface="+mn-cs"/>
            </a:endParaRPr>
          </a:p>
          <a:p>
            <a:pPr marL="457200" indent="-457200">
              <a:buFontTx/>
              <a:buChar char="-"/>
            </a:pPr>
            <a:endParaRPr lang="en-US" sz="4400" kern="1200" dirty="0">
              <a:solidFill>
                <a:srgbClr val="009CDB"/>
              </a:solidFill>
              <a:latin typeface="Calibri"/>
              <a:cs typeface="+mn-cs"/>
            </a:endParaRPr>
          </a:p>
          <a:p>
            <a:pPr marL="457200" indent="-457200" defTabSz="1108984">
              <a:buFontTx/>
              <a:buChar char="-"/>
              <a:defRPr/>
            </a:pPr>
            <a:endParaRPr lang="en-US" sz="4400" kern="1200" dirty="0">
              <a:solidFill>
                <a:srgbClr val="009CDB"/>
              </a:solidFill>
              <a:latin typeface="Calibri"/>
              <a:cs typeface="+mn-cs"/>
            </a:endParaRPr>
          </a:p>
          <a:p>
            <a:pPr marL="457200" marR="0" lvl="0" indent="-457200" algn="l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4400" kern="1200" dirty="0">
              <a:solidFill>
                <a:srgbClr val="009CDB"/>
              </a:solidFill>
              <a:latin typeface="Calibri"/>
              <a:cs typeface="+mn-cs"/>
            </a:endParaRPr>
          </a:p>
          <a:p>
            <a:pPr marL="457200" marR="0" lvl="0" indent="-457200" algn="l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4400" kern="1200" dirty="0">
              <a:solidFill>
                <a:srgbClr val="009CDB"/>
              </a:solidFill>
              <a:latin typeface="Calibri"/>
              <a:cs typeface="+mn-cs"/>
            </a:endParaRPr>
          </a:p>
          <a:p>
            <a:pPr marL="457200" indent="-457200">
              <a:buFontTx/>
              <a:buChar char="-"/>
            </a:pPr>
            <a:endParaRPr lang="en-US" sz="4400" kern="1200" dirty="0">
              <a:solidFill>
                <a:srgbClr val="009CDB"/>
              </a:solidFill>
              <a:latin typeface="Calibri"/>
              <a:cs typeface="+mn-cs"/>
            </a:endParaRPr>
          </a:p>
          <a:p>
            <a:pPr marL="457200" indent="-457200">
              <a:buFontTx/>
              <a:buChar char="-"/>
            </a:pPr>
            <a:endParaRPr lang="en-US" sz="4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4908AE-B846-CFDD-3A8D-38520638D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1800" y="2382078"/>
            <a:ext cx="6781800" cy="878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58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B82E9D-6046-29EA-4B51-EBF10EADDB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6578" y="1128240"/>
            <a:ext cx="21233951" cy="597215"/>
          </a:xfrm>
        </p:spPr>
        <p:txBody>
          <a:bodyPr/>
          <a:lstStyle/>
          <a:p>
            <a:r>
              <a:rPr lang="en-US" dirty="0"/>
              <a:t>Women are more likely to seek VAW related help on-line during crises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1523B66-27D7-6EB7-92AE-033AF9EC7E15}"/>
              </a:ext>
            </a:extLst>
          </p:cNvPr>
          <p:cNvCxnSpPr/>
          <p:nvPr/>
        </p:nvCxnSpPr>
        <p:spPr>
          <a:xfrm>
            <a:off x="12192000" y="2362200"/>
            <a:ext cx="0" cy="8705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61F6E3C-A80C-97C0-488B-9971379CA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858" y="3048000"/>
            <a:ext cx="10404470" cy="762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6178D0-B0FD-AD6A-60DD-2BD8583CD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0" y="3048000"/>
            <a:ext cx="9981956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53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F520C-0164-ADA1-08E8-61D5E71409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3505200"/>
            <a:ext cx="21233951" cy="2092881"/>
          </a:xfrm>
        </p:spPr>
        <p:txBody>
          <a:bodyPr/>
          <a:lstStyle/>
          <a:p>
            <a:pPr algn="ctr"/>
            <a:r>
              <a:rPr lang="en-US" sz="5400" b="1" u="sng" dirty="0">
                <a:solidFill>
                  <a:srgbClr val="55C02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https://data.unwomen.org/features/why-climate-change-matters-women</a:t>
            </a:r>
            <a:r>
              <a:rPr lang="en-US" sz="5400" b="1" dirty="0">
                <a:solidFill>
                  <a:srgbClr val="55C02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fr-FR" sz="5400" b="1" dirty="0">
              <a:solidFill>
                <a:srgbClr val="55C02B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6496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59E49-261A-28C9-7896-57575EE427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Measuring the nexus between gender and the environment 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DAEDB-DB34-7631-C836-3F805C86B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2954655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Survey developed by UN Women in</a:t>
            </a:r>
          </a:p>
          <a:p>
            <a:r>
              <a:rPr lang="en-US" dirty="0"/>
              <a:t>in close consultation with FAO, ILO, IUCN, UNEP, UNDRR and UNESCAP.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834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easuring the nexus between gender and the environment - sampling guidelines">
            <a:extLst>
              <a:ext uri="{FF2B5EF4-FFF2-40B4-BE49-F238E27FC236}">
                <a16:creationId xmlns:a16="http://schemas.microsoft.com/office/drawing/2014/main" id="{57285269-5E9F-7B3F-C95B-D9022E14F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564" y="292772"/>
            <a:ext cx="9081988" cy="1284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BE4760-F576-29AF-8236-D173DA489A0E}"/>
              </a:ext>
            </a:extLst>
          </p:cNvPr>
          <p:cNvSpPr txBox="1"/>
          <p:nvPr/>
        </p:nvSpPr>
        <p:spPr>
          <a:xfrm>
            <a:off x="10710102" y="3262655"/>
            <a:ext cx="12196688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latin typeface="neuzeit-grotesk"/>
                <a:ea typeface="+mj-ea"/>
                <a:cs typeface="+mj-cs"/>
              </a:rPr>
              <a:t>Sampling methods and survey operations: Measuring the nexus between gender and the environment</a:t>
            </a:r>
          </a:p>
          <a:p>
            <a:endParaRPr lang="en-US" sz="5600" b="1" dirty="0">
              <a:solidFill>
                <a:srgbClr val="000000"/>
              </a:solidFill>
              <a:latin typeface="neuzeit-grotesk"/>
              <a:ea typeface="+mj-ea"/>
              <a:cs typeface="+mj-cs"/>
            </a:endParaRPr>
          </a:p>
          <a:p>
            <a:r>
              <a:rPr lang="fr-FR" sz="5600" b="1" dirty="0">
                <a:solidFill>
                  <a:srgbClr val="000000"/>
                </a:solidFill>
                <a:latin typeface="neuzeit-grotesk"/>
                <a:ea typeface="+mj-ea"/>
                <a:cs typeface="+mj-cs"/>
                <a:hlinkClick r:id="rId3"/>
              </a:rPr>
              <a:t>https://data.unwomen.org/publications/sampling-methods-and-survey-operations-measuring-nexus-between-gender-and-environment</a:t>
            </a:r>
            <a:endParaRPr lang="fr-FR" sz="5600" b="1" dirty="0">
              <a:solidFill>
                <a:srgbClr val="000000"/>
              </a:solidFill>
              <a:latin typeface="neuzeit-grotesk"/>
              <a:ea typeface="+mj-ea"/>
              <a:cs typeface="+mj-cs"/>
            </a:endParaRPr>
          </a:p>
          <a:p>
            <a:endParaRPr lang="fr-FR" sz="5600" b="1" dirty="0">
              <a:solidFill>
                <a:srgbClr val="000000"/>
              </a:solidFill>
              <a:latin typeface="neuzeit-grotes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9189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OMEN COUNT">
      <a:dk1>
        <a:srgbClr val="009CDB"/>
      </a:dk1>
      <a:lt1>
        <a:srgbClr val="FEFFFF"/>
      </a:lt1>
      <a:dk2>
        <a:srgbClr val="009CDB"/>
      </a:dk2>
      <a:lt2>
        <a:srgbClr val="FEFFFF"/>
      </a:lt2>
      <a:accent1>
        <a:srgbClr val="009CDB"/>
      </a:accent1>
      <a:accent2>
        <a:srgbClr val="67B7E6"/>
      </a:accent2>
      <a:accent3>
        <a:srgbClr val="6D6E70"/>
      </a:accent3>
      <a:accent4>
        <a:srgbClr val="FEFFFF"/>
      </a:accent4>
      <a:accent5>
        <a:srgbClr val="FEFFFF"/>
      </a:accent5>
      <a:accent6>
        <a:srgbClr val="FEFFFF"/>
      </a:accent6>
      <a:hlink>
        <a:srgbClr val="66B6E5"/>
      </a:hlink>
      <a:folHlink>
        <a:srgbClr val="6D6D7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5FCB6AABC93E4497DD66471712507A" ma:contentTypeVersion="12" ma:contentTypeDescription="Create a new document." ma:contentTypeScope="" ma:versionID="6cf692d31a4cac4c72502944340731bb">
  <xsd:schema xmlns:xsd="http://www.w3.org/2001/XMLSchema" xmlns:xs="http://www.w3.org/2001/XMLSchema" xmlns:p="http://schemas.microsoft.com/office/2006/metadata/properties" xmlns:ns2="2335c9ae-562c-4e2a-87fe-6586fc6aec73" xmlns:ns3="8501f438-7285-47f4-a263-e6dcc167b43d" targetNamespace="http://schemas.microsoft.com/office/2006/metadata/properties" ma:root="true" ma:fieldsID="d4f5e23f9ca3df14b4264e72149e43c1" ns2:_="" ns3:_="">
    <xsd:import namespace="2335c9ae-562c-4e2a-87fe-6586fc6aec73"/>
    <xsd:import namespace="8501f438-7285-47f4-a263-e6dcc167b43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35c9ae-562c-4e2a-87fe-6586fc6aec7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01f438-7285-47f4-a263-e6dcc167b4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7E3E53-1783-4CD9-B02A-5A0CE05E090B}">
  <ds:schemaRefs>
    <ds:schemaRef ds:uri="http://purl.org/dc/elements/1.1/"/>
    <ds:schemaRef ds:uri="8501f438-7285-47f4-a263-e6dcc167b43d"/>
    <ds:schemaRef ds:uri="2335c9ae-562c-4e2a-87fe-6586fc6aec73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3165319-8B88-49B9-A971-292FB8781A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7E9B58-F1E7-4D0B-A296-97D744D58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35c9ae-562c-4e2a-87fe-6586fc6aec73"/>
    <ds:schemaRef ds:uri="8501f438-7285-47f4-a263-e6dcc167b4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16749</TotalTime>
  <Words>499</Words>
  <Application>Microsoft Office PowerPoint</Application>
  <PresentationFormat>Custom</PresentationFormat>
  <Paragraphs>98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Montserrat</vt:lpstr>
      <vt:lpstr>neuzeit-grotesk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Measuring the nexus between gender and the environment </vt:lpstr>
      <vt:lpstr>PowerPoint Presentation</vt:lpstr>
      <vt:lpstr>               Enumerator Manual: Measuring the nexus between gender and the environment  https://data.unwomen.org/publications/enumerator-manual-measuring-nexus-between-gender-and-environment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DUERTO VALERO</dc:creator>
  <cp:lastModifiedBy>Pamela Nabukhonzo</cp:lastModifiedBy>
  <cp:revision>12</cp:revision>
  <dcterms:created xsi:type="dcterms:W3CDTF">2019-07-24T10:22:12Z</dcterms:created>
  <dcterms:modified xsi:type="dcterms:W3CDTF">2023-11-10T11:56:38Z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2019-07-24T00:00:00Z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2019-07-24T00:00:00Z</vt:filetime>
  </property>
  <property fmtid="{D5CDD505-2E9C-101B-9397-08002B2CF9AE}" pid="5" name="ContentTypeId">
    <vt:lpwstr>0x010100EA5FCB6AABC93E4497DD66471712507A</vt:lpwstr>
  </property>
</Properties>
</file>