
<file path=[Content_Types].xml><?xml version="1.0" encoding="utf-8"?>
<Types xmlns="http://schemas.openxmlformats.org/package/2006/content-types">
  <Default Extension="png" ContentType="image/png"/>
  <Default Extension="svg" ContentType="image/svg+xml"/>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5.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6.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7.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8.xml" ContentType="application/vnd.openxmlformats-officedocument.themeOverr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notesMasterIdLst>
    <p:notesMasterId r:id="rId21"/>
  </p:notesMasterIdLst>
  <p:handoutMasterIdLst>
    <p:handoutMasterId r:id="rId22"/>
  </p:handoutMasterIdLst>
  <p:sldIdLst>
    <p:sldId id="269" r:id="rId2"/>
    <p:sldId id="270" r:id="rId3"/>
    <p:sldId id="271" r:id="rId4"/>
    <p:sldId id="273" r:id="rId5"/>
    <p:sldId id="274" r:id="rId6"/>
    <p:sldId id="275" r:id="rId7"/>
    <p:sldId id="280" r:id="rId8"/>
    <p:sldId id="287" r:id="rId9"/>
    <p:sldId id="284" r:id="rId10"/>
    <p:sldId id="289" r:id="rId11"/>
    <p:sldId id="291" r:id="rId12"/>
    <p:sldId id="292" r:id="rId13"/>
    <p:sldId id="293" r:id="rId14"/>
    <p:sldId id="298" r:id="rId15"/>
    <p:sldId id="296" r:id="rId16"/>
    <p:sldId id="299" r:id="rId17"/>
    <p:sldId id="300" r:id="rId18"/>
    <p:sldId id="288" r:id="rId19"/>
    <p:sldId id="265" r:id="rId20"/>
  </p:sldIdLst>
  <p:sldSz cx="12192000" cy="6858000"/>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rcisse Kouton" initials="NK" lastIdx="3" clrIdx="0">
    <p:extLst>
      <p:ext uri="{19B8F6BF-5375-455C-9EA6-DF929625EA0E}">
        <p15:presenceInfo xmlns:p15="http://schemas.microsoft.com/office/powerpoint/2012/main" userId="S::nkouton@unicef.org::187dc118-b0e6-4877-97b7-c74ba4354ca6" providerId="AD"/>
      </p:ext>
    </p:extLst>
  </p:cmAuthor>
  <p:cmAuthor id="2" name="Armand Spero Koudoukpo" initials="ASK" lastIdx="13" clrIdx="1">
    <p:extLst>
      <p:ext uri="{19B8F6BF-5375-455C-9EA6-DF929625EA0E}">
        <p15:presenceInfo xmlns:p15="http://schemas.microsoft.com/office/powerpoint/2012/main" userId="S::askoudoukpo@unicef.org::a4292129-1cac-41fa-9e9a-06fd532a08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16" autoAdjust="0"/>
    <p:restoredTop sz="94249" autoAdjust="0"/>
  </p:normalViewPr>
  <p:slideViewPr>
    <p:cSldViewPr snapToGrid="0">
      <p:cViewPr varScale="1">
        <p:scale>
          <a:sx n="67" d="100"/>
          <a:sy n="67" d="100"/>
        </p:scale>
        <p:origin x="55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embeddings/oleObject1.bin"/></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oleObject" Target="../embeddings/oleObject6.bin"/></Relationships>
</file>

<file path=ppt/charts/_rels/chart11.xml.rels><?xml version="1.0" encoding="UTF-8" standalone="yes"?>
<Relationships xmlns="http://schemas.openxmlformats.org/package/2006/relationships"><Relationship Id="rId3" Type="http://schemas.openxmlformats.org/officeDocument/2006/relationships/oleObject" Target="file:///H:\Desktop\Consultations_Tools\PROPOSALS-CONSULTANCE\VBG-OFEE-2021\Collecte\Graphiques-eVBG-Benin-2022.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oleObject" Target="file:///\\Users\admin\Desktop\Consultations_Tools\PROPOSALS-CONSULTANCE\VBG-OFEE-2021\Collecte\Graphiques-eVBG-Benin-2022.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Users\admin\Desktop\Consultations_Tools\PROPOSALS-CONSULTANCE\VBG-OFEE-2021\Collecte\Graphiques-eVBG-Benin-2022.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embeddings/oleObject3.bin"/></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embeddings/oleObject4.bin"/></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embeddings/oleObject5.bin"/></Relationships>
</file>

<file path=ppt/charts/_rels/chart7.xml.rels><?xml version="1.0" encoding="UTF-8" standalone="yes"?>
<Relationships xmlns="http://schemas.openxmlformats.org/package/2006/relationships"><Relationship Id="rId3" Type="http://schemas.openxmlformats.org/officeDocument/2006/relationships/oleObject" Target="file:///H:\Desktop\Consultations_Tools\PROPOSALS-CONSULTANCE\VBG-OFEE-2021\Collecte\Graphiques-eVBG-Benin-2022.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Users\admin\Desktop\Consultations_Tools\PROPOSALS-CONSULTANCE\VBG-OFEE-2021\Collecte\Graphiques-eVBG-Benin-2022.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H:\Desktop\Consultations_Tools\PROPOSALS-CONSULTANCE\VBG-OFEE-2021\Collecte\Graphiques-eVBG-Benin-2022.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5763604346393948E-2"/>
          <c:y val="7.1860791849611944E-2"/>
          <c:w val="0.43429445644640918"/>
          <c:h val="0.68171901928617751"/>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'Fig1-Age'!$A$2:$A$10</c:f>
              <c:strCache>
                <c:ptCount val="9"/>
                <c:pt idx="0">
                  <c:v>3-5 ans</c:v>
                </c:pt>
                <c:pt idx="1">
                  <c:v>6-9 ans</c:v>
                </c:pt>
                <c:pt idx="2">
                  <c:v>10-14 ans</c:v>
                </c:pt>
                <c:pt idx="3">
                  <c:v>15-19 ans</c:v>
                </c:pt>
                <c:pt idx="4">
                  <c:v>20-24 ans</c:v>
                </c:pt>
                <c:pt idx="5">
                  <c:v>25-29 ans</c:v>
                </c:pt>
                <c:pt idx="6">
                  <c:v>30-34 ans</c:v>
                </c:pt>
                <c:pt idx="7">
                  <c:v>35-44 ans</c:v>
                </c:pt>
                <c:pt idx="8">
                  <c:v>45 ans ou plus</c:v>
                </c:pt>
              </c:strCache>
            </c:strRef>
          </c:cat>
          <c:val>
            <c:numRef>
              <c:f>'Fig1-Age'!$B$2:$B$10</c:f>
              <c:numCache>
                <c:formatCode>General</c:formatCode>
                <c:ptCount val="9"/>
                <c:pt idx="0">
                  <c:v>6.3</c:v>
                </c:pt>
                <c:pt idx="1">
                  <c:v>15.6</c:v>
                </c:pt>
                <c:pt idx="2">
                  <c:v>28.1</c:v>
                </c:pt>
                <c:pt idx="3">
                  <c:v>18.899999999999999</c:v>
                </c:pt>
                <c:pt idx="4">
                  <c:v>9</c:v>
                </c:pt>
                <c:pt idx="5">
                  <c:v>5.9</c:v>
                </c:pt>
                <c:pt idx="6">
                  <c:v>5.4</c:v>
                </c:pt>
                <c:pt idx="7">
                  <c:v>6.3</c:v>
                </c:pt>
                <c:pt idx="8">
                  <c:v>4.5</c:v>
                </c:pt>
              </c:numCache>
            </c:numRef>
          </c:val>
          <c:extLst>
            <c:ext xmlns:c16="http://schemas.microsoft.com/office/drawing/2014/chart" uri="{C3380CC4-5D6E-409C-BE32-E72D297353CC}">
              <c16:uniqueId val="{00000000-241F-4258-A27A-2DFB0A782D33}"/>
            </c:ext>
          </c:extLst>
        </c:ser>
        <c:dLbls>
          <c:showLegendKey val="0"/>
          <c:showVal val="0"/>
          <c:showCatName val="0"/>
          <c:showSerName val="0"/>
          <c:showPercent val="0"/>
          <c:showBubbleSize val="0"/>
        </c:dLbls>
        <c:gapWidth val="267"/>
        <c:overlap val="-43"/>
        <c:axId val="-554129088"/>
        <c:axId val="-554128544"/>
      </c:barChart>
      <c:catAx>
        <c:axId val="-554129088"/>
        <c:scaling>
          <c:orientation val="minMax"/>
        </c:scaling>
        <c:delete val="0"/>
        <c:axPos val="b"/>
        <c:title>
          <c:tx>
            <c:rich>
              <a:bodyPr rot="0" spcFirstLastPara="1" vertOverflow="ellipsis" vert="horz" wrap="square" anchor="ctr" anchorCtr="1"/>
              <a:lstStyle/>
              <a:p>
                <a:pPr>
                  <a:defRPr sz="1800" b="1" i="0" u="none" strike="noStrike" kern="1200" baseline="0">
                    <a:solidFill>
                      <a:schemeClr val="dk1">
                        <a:lumMod val="65000"/>
                        <a:lumOff val="35000"/>
                      </a:schemeClr>
                    </a:solidFill>
                    <a:latin typeface="+mn-lt"/>
                    <a:ea typeface="+mn-ea"/>
                    <a:cs typeface="+mn-cs"/>
                  </a:defRPr>
                </a:pPr>
                <a:r>
                  <a:rPr lang="en-US" sz="1800"/>
                  <a:t>Groupe d'âge</a:t>
                </a:r>
              </a:p>
            </c:rich>
          </c:tx>
          <c:layout>
            <c:manualLayout>
              <c:xMode val="edge"/>
              <c:yMode val="edge"/>
              <c:x val="0.19567304948036321"/>
              <c:y val="0.9330139151753206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65000"/>
                      <a:lumOff val="35000"/>
                    </a:schemeClr>
                  </a:solidFill>
                  <a:latin typeface="+mn-lt"/>
                  <a:ea typeface="+mn-ea"/>
                  <a:cs typeface="+mn-cs"/>
                </a:defRPr>
              </a:pPr>
              <a:endParaRPr lang="fr-BJ"/>
            </a:p>
          </c:txPr>
        </c:title>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5400000" spcFirstLastPara="1" vertOverflow="ellipsis" wrap="square" anchor="ctr" anchorCtr="1"/>
          <a:lstStyle/>
          <a:p>
            <a:pPr>
              <a:defRPr sz="1400" b="1" i="0" u="none" strike="noStrike" kern="1200" cap="none" spc="0" normalizeH="0" baseline="0">
                <a:solidFill>
                  <a:schemeClr val="tx1"/>
                </a:solidFill>
                <a:latin typeface="+mn-lt"/>
                <a:ea typeface="+mn-ea"/>
                <a:cs typeface="+mn-cs"/>
              </a:defRPr>
            </a:pPr>
            <a:endParaRPr lang="fr-BJ"/>
          </a:p>
        </c:txPr>
        <c:crossAx val="-554128544"/>
        <c:crosses val="autoZero"/>
        <c:auto val="1"/>
        <c:lblAlgn val="ctr"/>
        <c:lblOffset val="100"/>
        <c:noMultiLvlLbl val="0"/>
      </c:catAx>
      <c:valAx>
        <c:axId val="-554128544"/>
        <c:scaling>
          <c:orientation val="minMax"/>
        </c:scaling>
        <c:delete val="0"/>
        <c:axPos val="l"/>
        <c:title>
          <c:tx>
            <c:rich>
              <a:bodyPr rot="-5400000" spcFirstLastPara="1" vertOverflow="ellipsis" vert="horz" wrap="square" anchor="ctr" anchorCtr="1"/>
              <a:lstStyle/>
              <a:p>
                <a:pPr>
                  <a:defRPr sz="1400" b="1" i="0" u="none" strike="noStrike" kern="1200" baseline="0">
                    <a:solidFill>
                      <a:schemeClr val="tx1"/>
                    </a:solidFill>
                    <a:latin typeface="+mn-lt"/>
                    <a:ea typeface="+mn-ea"/>
                    <a:cs typeface="+mn-cs"/>
                  </a:defRPr>
                </a:pPr>
                <a:r>
                  <a:rPr lang="en-US">
                    <a:solidFill>
                      <a:schemeClr val="tx1"/>
                    </a:solidFill>
                  </a:rPr>
                  <a:t>Proportion</a:t>
                </a:r>
              </a:p>
            </c:rich>
          </c:tx>
          <c:overlay val="0"/>
          <c:spPr>
            <a:noFill/>
            <a:ln>
              <a:noFill/>
            </a:ln>
            <a:effectLst/>
          </c:spPr>
          <c:txPr>
            <a:bodyPr rot="-54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BJ"/>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BJ"/>
          </a:p>
        </c:txPr>
        <c:crossAx val="-554129088"/>
        <c:crosses val="autoZero"/>
        <c:crossBetween val="between"/>
      </c:valAx>
      <c:spPr>
        <a:no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sz="1400"/>
      </a:pPr>
      <a:endParaRPr lang="fr-BJ"/>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VS!$A$21</c:f>
              <c:strCache>
                <c:ptCount val="1"/>
                <c:pt idx="0">
                  <c:v>Masculin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VS!$B$20:$C$20</c:f>
              <c:strCache>
                <c:ptCount val="2"/>
                <c:pt idx="0">
                  <c:v>3 - 14 ans</c:v>
                </c:pt>
                <c:pt idx="1">
                  <c:v>15 ans ou plus</c:v>
                </c:pt>
              </c:strCache>
            </c:strRef>
          </c:cat>
          <c:val>
            <c:numRef>
              <c:f>VS!$B$21:$C$21</c:f>
              <c:numCache>
                <c:formatCode>General</c:formatCode>
                <c:ptCount val="2"/>
                <c:pt idx="0">
                  <c:v>5.6</c:v>
                </c:pt>
                <c:pt idx="1">
                  <c:v>15</c:v>
                </c:pt>
              </c:numCache>
            </c:numRef>
          </c:val>
          <c:extLst>
            <c:ext xmlns:c16="http://schemas.microsoft.com/office/drawing/2014/chart" uri="{C3380CC4-5D6E-409C-BE32-E72D297353CC}">
              <c16:uniqueId val="{00000000-7857-4FDB-9E74-DEF093B712AC}"/>
            </c:ext>
          </c:extLst>
        </c:ser>
        <c:ser>
          <c:idx val="1"/>
          <c:order val="1"/>
          <c:tx>
            <c:strRef>
              <c:f>VS!$A$22</c:f>
              <c:strCache>
                <c:ptCount val="1"/>
                <c:pt idx="0">
                  <c:v>Féminin</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VS!$B$20:$C$20</c:f>
              <c:strCache>
                <c:ptCount val="2"/>
                <c:pt idx="0">
                  <c:v>3 - 14 ans</c:v>
                </c:pt>
                <c:pt idx="1">
                  <c:v>15 ans ou plus</c:v>
                </c:pt>
              </c:strCache>
            </c:strRef>
          </c:cat>
          <c:val>
            <c:numRef>
              <c:f>VS!$B$22:$C$22</c:f>
              <c:numCache>
                <c:formatCode>General</c:formatCode>
                <c:ptCount val="2"/>
                <c:pt idx="0">
                  <c:v>7.3</c:v>
                </c:pt>
                <c:pt idx="1">
                  <c:v>12.1</c:v>
                </c:pt>
              </c:numCache>
            </c:numRef>
          </c:val>
          <c:extLst>
            <c:ext xmlns:c16="http://schemas.microsoft.com/office/drawing/2014/chart" uri="{C3380CC4-5D6E-409C-BE32-E72D297353CC}">
              <c16:uniqueId val="{00000001-7857-4FDB-9E74-DEF093B712AC}"/>
            </c:ext>
          </c:extLst>
        </c:ser>
        <c:dLbls>
          <c:showLegendKey val="0"/>
          <c:showVal val="0"/>
          <c:showCatName val="0"/>
          <c:showSerName val="0"/>
          <c:showPercent val="0"/>
          <c:showBubbleSize val="0"/>
        </c:dLbls>
        <c:gapWidth val="219"/>
        <c:overlap val="-27"/>
        <c:axId val="-169121296"/>
        <c:axId val="-169120752"/>
      </c:barChart>
      <c:catAx>
        <c:axId val="-16912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crossAx val="-169120752"/>
        <c:crosses val="autoZero"/>
        <c:auto val="1"/>
        <c:lblAlgn val="ctr"/>
        <c:lblOffset val="100"/>
        <c:noMultiLvlLbl val="0"/>
      </c:catAx>
      <c:valAx>
        <c:axId val="-169120752"/>
        <c:scaling>
          <c:orientation val="minMax"/>
        </c:scaling>
        <c:delete val="0"/>
        <c:axPos val="l"/>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crossAx val="-169121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fr-BJ"/>
        </a:p>
      </c:txPr>
    </c:legend>
    <c:plotVisOnly val="1"/>
    <c:dispBlanksAs val="gap"/>
    <c:showDLblsOverMax val="0"/>
  </c:chart>
  <c:spPr>
    <a:noFill/>
    <a:ln>
      <a:noFill/>
    </a:ln>
    <a:effectLst/>
  </c:spPr>
  <c:txPr>
    <a:bodyPr/>
    <a:lstStyle/>
    <a:p>
      <a:pPr>
        <a:defRPr sz="1200">
          <a:solidFill>
            <a:schemeClr val="tx1"/>
          </a:solidFill>
        </a:defRPr>
      </a:pPr>
      <a:endParaRPr lang="fr-BJ"/>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1-0556-4BD5-9F45-F668E89A33AA}"/>
              </c:ext>
            </c:extLst>
          </c:dPt>
          <c:dPt>
            <c:idx val="7"/>
            <c:invertIfNegative val="0"/>
            <c:bubble3D val="0"/>
            <c:spPr>
              <a:solidFill>
                <a:srgbClr val="FF0000"/>
              </a:solidFill>
              <a:ln>
                <a:noFill/>
              </a:ln>
              <a:effectLst/>
            </c:spPr>
            <c:extLst>
              <c:ext xmlns:c16="http://schemas.microsoft.com/office/drawing/2014/chart" uri="{C3380CC4-5D6E-409C-BE32-E72D297353CC}">
                <c16:uniqueId val="{00000003-0556-4BD5-9F45-F668E89A33AA}"/>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'VS-VOnline'!$A$2:$A$10</c:f>
              <c:strCache>
                <c:ptCount val="9"/>
                <c:pt idx="0">
                  <c:v>3 - 5 ans</c:v>
                </c:pt>
                <c:pt idx="1">
                  <c:v>6-9 ans</c:v>
                </c:pt>
                <c:pt idx="2">
                  <c:v>10 - 14 ans</c:v>
                </c:pt>
                <c:pt idx="3">
                  <c:v>15-19 ans</c:v>
                </c:pt>
                <c:pt idx="4">
                  <c:v>20-24 ans</c:v>
                </c:pt>
                <c:pt idx="5">
                  <c:v>25-29 ans</c:v>
                </c:pt>
                <c:pt idx="6">
                  <c:v>30-34 ans</c:v>
                </c:pt>
                <c:pt idx="7">
                  <c:v>35-44 ans</c:v>
                </c:pt>
                <c:pt idx="8">
                  <c:v>45 ans ou plus</c:v>
                </c:pt>
              </c:strCache>
            </c:strRef>
          </c:cat>
          <c:val>
            <c:numRef>
              <c:f>'VS-VOnline'!$C$2:$C$10</c:f>
              <c:numCache>
                <c:formatCode>General</c:formatCode>
                <c:ptCount val="9"/>
                <c:pt idx="0">
                  <c:v>1.9</c:v>
                </c:pt>
                <c:pt idx="1">
                  <c:v>5.0999999999999996</c:v>
                </c:pt>
                <c:pt idx="2">
                  <c:v>8.1</c:v>
                </c:pt>
                <c:pt idx="3">
                  <c:v>12.4</c:v>
                </c:pt>
                <c:pt idx="4">
                  <c:v>14</c:v>
                </c:pt>
                <c:pt idx="5">
                  <c:v>15.1</c:v>
                </c:pt>
                <c:pt idx="6">
                  <c:v>9.8000000000000007</c:v>
                </c:pt>
                <c:pt idx="7">
                  <c:v>15.4</c:v>
                </c:pt>
                <c:pt idx="8">
                  <c:v>12.9</c:v>
                </c:pt>
              </c:numCache>
            </c:numRef>
          </c:val>
          <c:extLst>
            <c:ext xmlns:c16="http://schemas.microsoft.com/office/drawing/2014/chart" uri="{C3380CC4-5D6E-409C-BE32-E72D297353CC}">
              <c16:uniqueId val="{00000004-0556-4BD5-9F45-F668E89A33AA}"/>
            </c:ext>
          </c:extLst>
        </c:ser>
        <c:dLbls>
          <c:showLegendKey val="0"/>
          <c:showVal val="0"/>
          <c:showCatName val="0"/>
          <c:showSerName val="0"/>
          <c:showPercent val="0"/>
          <c:showBubbleSize val="0"/>
        </c:dLbls>
        <c:gapWidth val="267"/>
        <c:overlap val="-43"/>
        <c:axId val="608452416"/>
        <c:axId val="608452808"/>
      </c:barChart>
      <c:catAx>
        <c:axId val="608452416"/>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dk1">
                    <a:lumMod val="65000"/>
                    <a:lumOff val="35000"/>
                  </a:schemeClr>
                </a:solidFill>
                <a:latin typeface="+mn-lt"/>
                <a:ea typeface="+mn-ea"/>
                <a:cs typeface="+mn-cs"/>
              </a:defRPr>
            </a:pPr>
            <a:endParaRPr lang="fr-BJ"/>
          </a:p>
        </c:txPr>
        <c:crossAx val="608452808"/>
        <c:crosses val="autoZero"/>
        <c:auto val="1"/>
        <c:lblAlgn val="ctr"/>
        <c:lblOffset val="100"/>
        <c:noMultiLvlLbl val="0"/>
      </c:catAx>
      <c:valAx>
        <c:axId val="608452808"/>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fr-BJ"/>
          </a:p>
        </c:txPr>
        <c:crossAx val="608452416"/>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fr-BJ"/>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VS!$A$21</c:f>
              <c:strCache>
                <c:ptCount val="1"/>
                <c:pt idx="0">
                  <c:v>Masculin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VS!$B$20:$C$20</c:f>
              <c:strCache>
                <c:ptCount val="2"/>
                <c:pt idx="0">
                  <c:v>3 - 14 ans</c:v>
                </c:pt>
                <c:pt idx="1">
                  <c:v>15 ans ou plus</c:v>
                </c:pt>
              </c:strCache>
            </c:strRef>
          </c:cat>
          <c:val>
            <c:numRef>
              <c:f>VS!$B$21:$C$21</c:f>
              <c:numCache>
                <c:formatCode>General</c:formatCode>
                <c:ptCount val="2"/>
                <c:pt idx="0">
                  <c:v>5.6</c:v>
                </c:pt>
                <c:pt idx="1">
                  <c:v>15</c:v>
                </c:pt>
              </c:numCache>
            </c:numRef>
          </c:val>
          <c:extLst>
            <c:ext xmlns:c16="http://schemas.microsoft.com/office/drawing/2014/chart" uri="{C3380CC4-5D6E-409C-BE32-E72D297353CC}">
              <c16:uniqueId val="{00000000-EAF7-43AC-82AD-B9337AEB8E97}"/>
            </c:ext>
          </c:extLst>
        </c:ser>
        <c:ser>
          <c:idx val="1"/>
          <c:order val="1"/>
          <c:tx>
            <c:strRef>
              <c:f>VS!$A$22</c:f>
              <c:strCache>
                <c:ptCount val="1"/>
                <c:pt idx="0">
                  <c:v>Féminin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VS!$B$20:$C$20</c:f>
              <c:strCache>
                <c:ptCount val="2"/>
                <c:pt idx="0">
                  <c:v>3 - 14 ans</c:v>
                </c:pt>
                <c:pt idx="1">
                  <c:v>15 ans ou plus</c:v>
                </c:pt>
              </c:strCache>
            </c:strRef>
          </c:cat>
          <c:val>
            <c:numRef>
              <c:f>VS!$B$22:$C$22</c:f>
              <c:numCache>
                <c:formatCode>General</c:formatCode>
                <c:ptCount val="2"/>
                <c:pt idx="0">
                  <c:v>7.3</c:v>
                </c:pt>
                <c:pt idx="1">
                  <c:v>12.1</c:v>
                </c:pt>
              </c:numCache>
            </c:numRef>
          </c:val>
          <c:extLst>
            <c:ext xmlns:c16="http://schemas.microsoft.com/office/drawing/2014/chart" uri="{C3380CC4-5D6E-409C-BE32-E72D297353CC}">
              <c16:uniqueId val="{00000001-EAF7-43AC-82AD-B9337AEB8E97}"/>
            </c:ext>
          </c:extLst>
        </c:ser>
        <c:dLbls>
          <c:showLegendKey val="0"/>
          <c:showVal val="0"/>
          <c:showCatName val="0"/>
          <c:showSerName val="0"/>
          <c:showPercent val="0"/>
          <c:showBubbleSize val="0"/>
        </c:dLbls>
        <c:gapWidth val="219"/>
        <c:overlap val="-27"/>
        <c:axId val="608449672"/>
        <c:axId val="608453984"/>
      </c:barChart>
      <c:catAx>
        <c:axId val="608449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BJ"/>
          </a:p>
        </c:txPr>
        <c:crossAx val="608453984"/>
        <c:crosses val="autoZero"/>
        <c:auto val="1"/>
        <c:lblAlgn val="ctr"/>
        <c:lblOffset val="100"/>
        <c:noMultiLvlLbl val="0"/>
      </c:catAx>
      <c:valAx>
        <c:axId val="608453984"/>
        <c:scaling>
          <c:orientation val="minMax"/>
        </c:scaling>
        <c:delete val="0"/>
        <c:axPos val="l"/>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BJ"/>
          </a:p>
        </c:txPr>
        <c:crossAx val="608449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BJ"/>
        </a:p>
      </c:txPr>
    </c:legend>
    <c:plotVisOnly val="1"/>
    <c:dispBlanksAs val="gap"/>
    <c:showDLblsOverMax val="0"/>
  </c:chart>
  <c:spPr>
    <a:noFill/>
    <a:ln>
      <a:noFill/>
    </a:ln>
    <a:effectLst/>
  </c:spPr>
  <c:txPr>
    <a:bodyPr/>
    <a:lstStyle/>
    <a:p>
      <a:pPr>
        <a:defRPr/>
      </a:pPr>
      <a:endParaRPr lang="fr-BJ"/>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5425271004216035E-2"/>
          <c:y val="5.4392960030613932E-2"/>
          <c:w val="0.92960407417361635"/>
          <c:h val="0.7479392689998472"/>
        </c:manualLayout>
      </c:layout>
      <c:barChart>
        <c:barDir val="col"/>
        <c:grouping val="clustered"/>
        <c:varyColors val="0"/>
        <c:ser>
          <c:idx val="0"/>
          <c:order val="0"/>
          <c:tx>
            <c:strRef>
              <c:f>'F2-Sex'!$A$2</c:f>
              <c:strCache>
                <c:ptCount val="1"/>
                <c:pt idx="0">
                  <c:v>Masculin</c:v>
                </c:pt>
              </c:strCache>
            </c:strRef>
          </c:tx>
          <c:spPr>
            <a:solidFill>
              <a:srgbClr val="70AD47">
                <a:lumMod val="75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'F2-Sex'!$B$1:$D$1</c:f>
              <c:strCache>
                <c:ptCount val="3"/>
                <c:pt idx="0">
                  <c:v>3 - 14 ans</c:v>
                </c:pt>
                <c:pt idx="1">
                  <c:v>15 ans ou plus</c:v>
                </c:pt>
                <c:pt idx="2">
                  <c:v>Ensemble </c:v>
                </c:pt>
              </c:strCache>
            </c:strRef>
          </c:cat>
          <c:val>
            <c:numRef>
              <c:f>'F2-Sex'!$B$2:$D$2</c:f>
              <c:numCache>
                <c:formatCode>General</c:formatCode>
                <c:ptCount val="3"/>
                <c:pt idx="0">
                  <c:v>53.6</c:v>
                </c:pt>
                <c:pt idx="1">
                  <c:v>36</c:v>
                </c:pt>
                <c:pt idx="2">
                  <c:v>44.8</c:v>
                </c:pt>
              </c:numCache>
            </c:numRef>
          </c:val>
          <c:extLst>
            <c:ext xmlns:c16="http://schemas.microsoft.com/office/drawing/2014/chart" uri="{C3380CC4-5D6E-409C-BE32-E72D297353CC}">
              <c16:uniqueId val="{00000000-0336-4297-AA80-C6B3C8943981}"/>
            </c:ext>
          </c:extLst>
        </c:ser>
        <c:ser>
          <c:idx val="1"/>
          <c:order val="1"/>
          <c:tx>
            <c:strRef>
              <c:f>'F2-Sex'!$A$3</c:f>
              <c:strCache>
                <c:ptCount val="1"/>
                <c:pt idx="0">
                  <c:v>Féminin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3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'F2-Sex'!$B$1:$D$1</c:f>
              <c:strCache>
                <c:ptCount val="3"/>
                <c:pt idx="0">
                  <c:v>3 - 14 ans</c:v>
                </c:pt>
                <c:pt idx="1">
                  <c:v>15 ans ou plus</c:v>
                </c:pt>
                <c:pt idx="2">
                  <c:v>Ensemble </c:v>
                </c:pt>
              </c:strCache>
            </c:strRef>
          </c:cat>
          <c:val>
            <c:numRef>
              <c:f>'F2-Sex'!$B$3:$D$3</c:f>
              <c:numCache>
                <c:formatCode>General</c:formatCode>
                <c:ptCount val="3"/>
                <c:pt idx="0">
                  <c:v>46.4</c:v>
                </c:pt>
                <c:pt idx="1">
                  <c:v>64</c:v>
                </c:pt>
                <c:pt idx="2">
                  <c:v>55.2</c:v>
                </c:pt>
              </c:numCache>
            </c:numRef>
          </c:val>
          <c:extLst>
            <c:ext xmlns:c16="http://schemas.microsoft.com/office/drawing/2014/chart" uri="{C3380CC4-5D6E-409C-BE32-E72D297353CC}">
              <c16:uniqueId val="{00000001-0336-4297-AA80-C6B3C8943981}"/>
            </c:ext>
          </c:extLst>
        </c:ser>
        <c:dLbls>
          <c:showLegendKey val="0"/>
          <c:showVal val="0"/>
          <c:showCatName val="0"/>
          <c:showSerName val="0"/>
          <c:showPercent val="0"/>
          <c:showBubbleSize val="0"/>
        </c:dLbls>
        <c:gapWidth val="267"/>
        <c:overlap val="-43"/>
        <c:axId val="-864922928"/>
        <c:axId val="-864923472"/>
      </c:barChart>
      <c:catAx>
        <c:axId val="-864922928"/>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1" i="0" u="none" strike="noStrike" kern="1200" cap="none" spc="0" normalizeH="0" baseline="0">
                <a:solidFill>
                  <a:schemeClr val="tx1"/>
                </a:solidFill>
                <a:latin typeface="+mn-lt"/>
                <a:ea typeface="+mn-ea"/>
                <a:cs typeface="+mn-cs"/>
              </a:defRPr>
            </a:pPr>
            <a:endParaRPr lang="fr-BJ"/>
          </a:p>
        </c:txPr>
        <c:crossAx val="-864923472"/>
        <c:crosses val="autoZero"/>
        <c:auto val="1"/>
        <c:lblAlgn val="ctr"/>
        <c:lblOffset val="100"/>
        <c:noMultiLvlLbl val="0"/>
      </c:catAx>
      <c:valAx>
        <c:axId val="-864923472"/>
        <c:scaling>
          <c:orientation val="minMax"/>
        </c:scaling>
        <c:delete val="0"/>
        <c:axPos val="l"/>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fr-BJ"/>
          </a:p>
        </c:txPr>
        <c:crossAx val="-8649229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fr-BJ"/>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fr-BJ"/>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6025118195730421E-2"/>
          <c:y val="5.6475703987950938E-2"/>
          <c:w val="0.9425729900824793"/>
          <c:h val="0.78998553040152886"/>
        </c:manualLayout>
      </c:layout>
      <c:barChart>
        <c:barDir val="col"/>
        <c:grouping val="clustered"/>
        <c:varyColors val="0"/>
        <c:ser>
          <c:idx val="0"/>
          <c:order val="0"/>
          <c:tx>
            <c:strRef>
              <c:f>VBG!$B$1</c:f>
              <c:strCache>
                <c:ptCount val="1"/>
                <c:pt idx="0">
                  <c:v>VBG</c:v>
                </c:pt>
              </c:strCache>
            </c:strRef>
          </c:tx>
          <c:spPr>
            <a:solidFill>
              <a:schemeClr val="accent2"/>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1-51CE-47E0-B995-95BE6DD0A4A4}"/>
              </c:ext>
            </c:extLst>
          </c:dPt>
          <c:dPt>
            <c:idx val="3"/>
            <c:invertIfNegative val="0"/>
            <c:bubble3D val="0"/>
            <c:spPr>
              <a:solidFill>
                <a:srgbClr val="C00000"/>
              </a:solidFill>
              <a:ln>
                <a:noFill/>
              </a:ln>
              <a:effectLst/>
            </c:spPr>
            <c:extLst>
              <c:ext xmlns:c16="http://schemas.microsoft.com/office/drawing/2014/chart" uri="{C3380CC4-5D6E-409C-BE32-E72D297353CC}">
                <c16:uniqueId val="{00000003-51CE-47E0-B995-95BE6DD0A4A4}"/>
              </c:ext>
            </c:extLst>
          </c:dPt>
          <c:dPt>
            <c:idx val="9"/>
            <c:invertIfNegative val="0"/>
            <c:bubble3D val="0"/>
            <c:spPr>
              <a:solidFill>
                <a:srgbClr val="0070C0"/>
              </a:solidFill>
              <a:ln>
                <a:noFill/>
              </a:ln>
              <a:effectLst/>
            </c:spPr>
            <c:extLst>
              <c:ext xmlns:c16="http://schemas.microsoft.com/office/drawing/2014/chart" uri="{C3380CC4-5D6E-409C-BE32-E72D297353CC}">
                <c16:uniqueId val="{00000005-51CE-47E0-B995-95BE6DD0A4A4}"/>
              </c:ext>
            </c:extLst>
          </c:dPt>
          <c:dPt>
            <c:idx val="10"/>
            <c:invertIfNegative val="0"/>
            <c:bubble3D val="0"/>
            <c:spPr>
              <a:solidFill>
                <a:srgbClr val="7030A0"/>
              </a:solidFill>
              <a:ln>
                <a:noFill/>
              </a:ln>
              <a:effectLst/>
            </c:spPr>
            <c:extLst>
              <c:ext xmlns:c16="http://schemas.microsoft.com/office/drawing/2014/chart" uri="{C3380CC4-5D6E-409C-BE32-E72D297353CC}">
                <c16:uniqueId val="{00000007-51CE-47E0-B995-95BE6DD0A4A4}"/>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VBG!$A$2:$A$12</c:f>
              <c:strCache>
                <c:ptCount val="11"/>
                <c:pt idx="0">
                  <c:v>3 - 5 ans</c:v>
                </c:pt>
                <c:pt idx="1">
                  <c:v>6-9 ans</c:v>
                </c:pt>
                <c:pt idx="2">
                  <c:v>10 - 14 ans</c:v>
                </c:pt>
                <c:pt idx="3">
                  <c:v>15-19 ans</c:v>
                </c:pt>
                <c:pt idx="4">
                  <c:v>20-24 ans</c:v>
                </c:pt>
                <c:pt idx="5">
                  <c:v>25-29 ans</c:v>
                </c:pt>
                <c:pt idx="6">
                  <c:v>30-34 ans</c:v>
                </c:pt>
                <c:pt idx="7">
                  <c:v>35-44 ans</c:v>
                </c:pt>
                <c:pt idx="8">
                  <c:v>45 ans ou plus</c:v>
                </c:pt>
                <c:pt idx="9">
                  <c:v>Ensemble 3 - 14 ans</c:v>
                </c:pt>
                <c:pt idx="10">
                  <c:v>Ensemble 15 ans ou plus</c:v>
                </c:pt>
              </c:strCache>
            </c:strRef>
          </c:cat>
          <c:val>
            <c:numRef>
              <c:f>VBG!$B$2:$B$12</c:f>
              <c:numCache>
                <c:formatCode>General</c:formatCode>
                <c:ptCount val="11"/>
                <c:pt idx="0">
                  <c:v>21.7</c:v>
                </c:pt>
                <c:pt idx="1">
                  <c:v>43.9</c:v>
                </c:pt>
                <c:pt idx="2">
                  <c:v>52.4</c:v>
                </c:pt>
                <c:pt idx="3">
                  <c:v>67.099999999999994</c:v>
                </c:pt>
                <c:pt idx="4">
                  <c:v>60.3</c:v>
                </c:pt>
                <c:pt idx="5">
                  <c:v>55.2</c:v>
                </c:pt>
                <c:pt idx="6">
                  <c:v>49</c:v>
                </c:pt>
                <c:pt idx="7">
                  <c:v>50.1</c:v>
                </c:pt>
                <c:pt idx="8">
                  <c:v>46</c:v>
                </c:pt>
                <c:pt idx="9">
                  <c:v>45.9</c:v>
                </c:pt>
                <c:pt idx="10">
                  <c:v>58.5</c:v>
                </c:pt>
              </c:numCache>
            </c:numRef>
          </c:val>
          <c:extLst>
            <c:ext xmlns:c16="http://schemas.microsoft.com/office/drawing/2014/chart" uri="{C3380CC4-5D6E-409C-BE32-E72D297353CC}">
              <c16:uniqueId val="{00000008-51CE-47E0-B995-95BE6DD0A4A4}"/>
            </c:ext>
          </c:extLst>
        </c:ser>
        <c:dLbls>
          <c:showLegendKey val="0"/>
          <c:showVal val="0"/>
          <c:showCatName val="0"/>
          <c:showSerName val="0"/>
          <c:showPercent val="0"/>
          <c:showBubbleSize val="0"/>
        </c:dLbls>
        <c:gapWidth val="219"/>
        <c:overlap val="-27"/>
        <c:axId val="-494656640"/>
        <c:axId val="-494654464"/>
      </c:barChart>
      <c:catAx>
        <c:axId val="-49465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crossAx val="-494654464"/>
        <c:crosses val="autoZero"/>
        <c:auto val="1"/>
        <c:lblAlgn val="ctr"/>
        <c:lblOffset val="100"/>
        <c:noMultiLvlLbl val="0"/>
      </c:catAx>
      <c:valAx>
        <c:axId val="-49465446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crossAx val="-49465664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BJ"/>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VP!$A$12</c:f>
              <c:strCache>
                <c:ptCount val="1"/>
                <c:pt idx="0">
                  <c:v>Masculin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VP!$B$11:$C$11</c:f>
              <c:strCache>
                <c:ptCount val="2"/>
                <c:pt idx="0">
                  <c:v>3 - 14 ans</c:v>
                </c:pt>
                <c:pt idx="1">
                  <c:v>15 ans ou plus</c:v>
                </c:pt>
              </c:strCache>
            </c:strRef>
          </c:cat>
          <c:val>
            <c:numRef>
              <c:f>VP!$B$12:$C$12</c:f>
              <c:numCache>
                <c:formatCode>General</c:formatCode>
                <c:ptCount val="2"/>
                <c:pt idx="0">
                  <c:v>29.6</c:v>
                </c:pt>
                <c:pt idx="1">
                  <c:v>27.6</c:v>
                </c:pt>
              </c:numCache>
            </c:numRef>
          </c:val>
          <c:extLst>
            <c:ext xmlns:c16="http://schemas.microsoft.com/office/drawing/2014/chart" uri="{C3380CC4-5D6E-409C-BE32-E72D297353CC}">
              <c16:uniqueId val="{00000000-0DDC-4E8A-A929-F00465D25E47}"/>
            </c:ext>
          </c:extLst>
        </c:ser>
        <c:ser>
          <c:idx val="1"/>
          <c:order val="1"/>
          <c:tx>
            <c:strRef>
              <c:f>VP!$A$13</c:f>
              <c:strCache>
                <c:ptCount val="1"/>
                <c:pt idx="0">
                  <c:v>Féminin</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VP!$B$11:$C$11</c:f>
              <c:strCache>
                <c:ptCount val="2"/>
                <c:pt idx="0">
                  <c:v>3 - 14 ans</c:v>
                </c:pt>
                <c:pt idx="1">
                  <c:v>15 ans ou plus</c:v>
                </c:pt>
              </c:strCache>
            </c:strRef>
          </c:cat>
          <c:val>
            <c:numRef>
              <c:f>VP!$B$13:$C$13</c:f>
              <c:numCache>
                <c:formatCode>General</c:formatCode>
                <c:ptCount val="2"/>
                <c:pt idx="0">
                  <c:v>30.2</c:v>
                </c:pt>
                <c:pt idx="1">
                  <c:v>27.9</c:v>
                </c:pt>
              </c:numCache>
            </c:numRef>
          </c:val>
          <c:extLst>
            <c:ext xmlns:c16="http://schemas.microsoft.com/office/drawing/2014/chart" uri="{C3380CC4-5D6E-409C-BE32-E72D297353CC}">
              <c16:uniqueId val="{00000001-0DDC-4E8A-A929-F00465D25E47}"/>
            </c:ext>
          </c:extLst>
        </c:ser>
        <c:dLbls>
          <c:showLegendKey val="0"/>
          <c:showVal val="0"/>
          <c:showCatName val="0"/>
          <c:showSerName val="0"/>
          <c:showPercent val="0"/>
          <c:showBubbleSize val="0"/>
        </c:dLbls>
        <c:gapWidth val="267"/>
        <c:overlap val="-43"/>
        <c:axId val="-169124016"/>
        <c:axId val="-169125104"/>
      </c:barChart>
      <c:catAx>
        <c:axId val="-169124016"/>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1" i="0" u="none" strike="noStrike" kern="1200" cap="none" spc="0" normalizeH="0" baseline="0">
                <a:solidFill>
                  <a:schemeClr val="tx1"/>
                </a:solidFill>
                <a:latin typeface="+mn-lt"/>
                <a:ea typeface="+mn-ea"/>
                <a:cs typeface="+mn-cs"/>
              </a:defRPr>
            </a:pPr>
            <a:endParaRPr lang="fr-BJ"/>
          </a:p>
        </c:txPr>
        <c:crossAx val="-169125104"/>
        <c:crosses val="autoZero"/>
        <c:auto val="1"/>
        <c:lblAlgn val="ctr"/>
        <c:lblOffset val="100"/>
        <c:noMultiLvlLbl val="0"/>
      </c:catAx>
      <c:valAx>
        <c:axId val="-169125104"/>
        <c:scaling>
          <c:orientation val="minMax"/>
          <c:min val="0"/>
        </c:scaling>
        <c:delete val="0"/>
        <c:axPos val="l"/>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fr-BJ"/>
          </a:p>
        </c:txPr>
        <c:crossAx val="-1691240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BJ"/>
        </a:p>
      </c:txPr>
    </c:legend>
    <c:plotVisOnly val="1"/>
    <c:dispBlanksAs val="gap"/>
    <c:showDLblsOverMax val="0"/>
  </c:chart>
  <c:spPr>
    <a:noFill/>
    <a:ln w="9525" cap="flat" cmpd="sng" algn="ctr">
      <a:solidFill>
        <a:schemeClr val="dk1">
          <a:lumMod val="15000"/>
          <a:lumOff val="85000"/>
        </a:schemeClr>
      </a:solidFill>
      <a:round/>
    </a:ln>
    <a:effectLst/>
  </c:spPr>
  <c:txPr>
    <a:bodyPr/>
    <a:lstStyle/>
    <a:p>
      <a:pPr>
        <a:defRPr sz="1200" b="1">
          <a:solidFill>
            <a:schemeClr val="tx1"/>
          </a:solidFill>
        </a:defRPr>
      </a:pPr>
      <a:endParaRPr lang="fr-BJ"/>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VE!$J$6</c:f>
              <c:strCache>
                <c:ptCount val="1"/>
                <c:pt idx="0">
                  <c:v>Masculin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VE!$K$5:$L$5</c:f>
              <c:strCache>
                <c:ptCount val="2"/>
                <c:pt idx="0">
                  <c:v>3 - 14 ans</c:v>
                </c:pt>
                <c:pt idx="1">
                  <c:v>15 ans ou plus</c:v>
                </c:pt>
              </c:strCache>
            </c:strRef>
          </c:cat>
          <c:val>
            <c:numRef>
              <c:f>VE!$K$6:$L$6</c:f>
              <c:numCache>
                <c:formatCode>General</c:formatCode>
                <c:ptCount val="2"/>
                <c:pt idx="0">
                  <c:v>18.100000000000001</c:v>
                </c:pt>
                <c:pt idx="1">
                  <c:v>30.8</c:v>
                </c:pt>
              </c:numCache>
            </c:numRef>
          </c:val>
          <c:extLst>
            <c:ext xmlns:c16="http://schemas.microsoft.com/office/drawing/2014/chart" uri="{C3380CC4-5D6E-409C-BE32-E72D297353CC}">
              <c16:uniqueId val="{00000000-07E4-4E2F-8EAC-7CC64AE89F83}"/>
            </c:ext>
          </c:extLst>
        </c:ser>
        <c:ser>
          <c:idx val="1"/>
          <c:order val="1"/>
          <c:tx>
            <c:strRef>
              <c:f>VE!$J$7</c:f>
              <c:strCache>
                <c:ptCount val="1"/>
                <c:pt idx="0">
                  <c:v>Féminin</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VE!$K$5:$L$5</c:f>
              <c:strCache>
                <c:ptCount val="2"/>
                <c:pt idx="0">
                  <c:v>3 - 14 ans</c:v>
                </c:pt>
                <c:pt idx="1">
                  <c:v>15 ans ou plus</c:v>
                </c:pt>
              </c:strCache>
            </c:strRef>
          </c:cat>
          <c:val>
            <c:numRef>
              <c:f>VE!$K$7:$L$7</c:f>
              <c:numCache>
                <c:formatCode>General</c:formatCode>
                <c:ptCount val="2"/>
                <c:pt idx="0">
                  <c:v>14.4</c:v>
                </c:pt>
                <c:pt idx="1">
                  <c:v>22.5</c:v>
                </c:pt>
              </c:numCache>
            </c:numRef>
          </c:val>
          <c:extLst>
            <c:ext xmlns:c16="http://schemas.microsoft.com/office/drawing/2014/chart" uri="{C3380CC4-5D6E-409C-BE32-E72D297353CC}">
              <c16:uniqueId val="{00000001-07E4-4E2F-8EAC-7CC64AE89F83}"/>
            </c:ext>
          </c:extLst>
        </c:ser>
        <c:dLbls>
          <c:showLegendKey val="0"/>
          <c:showVal val="0"/>
          <c:showCatName val="0"/>
          <c:showSerName val="0"/>
          <c:showPercent val="0"/>
          <c:showBubbleSize val="0"/>
        </c:dLbls>
        <c:gapWidth val="267"/>
        <c:overlap val="-43"/>
        <c:axId val="-480856880"/>
        <c:axId val="-480853072"/>
      </c:barChart>
      <c:catAx>
        <c:axId val="-480856880"/>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0" i="0" u="none" strike="noStrike" kern="1200" cap="none" spc="0" normalizeH="0" baseline="0">
                <a:solidFill>
                  <a:schemeClr val="tx1"/>
                </a:solidFill>
                <a:latin typeface="+mn-lt"/>
                <a:ea typeface="+mn-ea"/>
                <a:cs typeface="+mn-cs"/>
              </a:defRPr>
            </a:pPr>
            <a:endParaRPr lang="fr-BJ"/>
          </a:p>
        </c:txPr>
        <c:crossAx val="-480853072"/>
        <c:crosses val="autoZero"/>
        <c:auto val="1"/>
        <c:lblAlgn val="ctr"/>
        <c:lblOffset val="100"/>
        <c:noMultiLvlLbl val="0"/>
      </c:catAx>
      <c:valAx>
        <c:axId val="-480853072"/>
        <c:scaling>
          <c:orientation val="minMax"/>
        </c:scaling>
        <c:delete val="0"/>
        <c:axPos val="l"/>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crossAx val="-4808568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sz="1200">
          <a:solidFill>
            <a:schemeClr val="tx1"/>
          </a:solidFill>
          <a:latin typeface="+mn-lt"/>
        </a:defRPr>
      </a:pPr>
      <a:endParaRPr lang="fr-BJ"/>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1-B789-4C62-A85D-63020D49F104}"/>
              </c:ext>
            </c:extLst>
          </c:dPt>
          <c:dPt>
            <c:idx val="4"/>
            <c:invertIfNegative val="0"/>
            <c:bubble3D val="0"/>
            <c:spPr>
              <a:solidFill>
                <a:srgbClr val="FF0000"/>
              </a:solidFill>
              <a:ln>
                <a:noFill/>
              </a:ln>
              <a:effectLst/>
            </c:spPr>
            <c:extLst>
              <c:ext xmlns:c16="http://schemas.microsoft.com/office/drawing/2014/chart" uri="{C3380CC4-5D6E-409C-BE32-E72D297353CC}">
                <c16:uniqueId val="{00000003-B789-4C62-A85D-63020D49F104}"/>
              </c:ext>
            </c:extLst>
          </c:dPt>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VE!$A$4:$A$12</c:f>
              <c:strCache>
                <c:ptCount val="9"/>
                <c:pt idx="0">
                  <c:v>3-5 ans</c:v>
                </c:pt>
                <c:pt idx="1">
                  <c:v>6-9 ans</c:v>
                </c:pt>
                <c:pt idx="2">
                  <c:v>10-14 ans</c:v>
                </c:pt>
                <c:pt idx="3">
                  <c:v>15-19 ans</c:v>
                </c:pt>
                <c:pt idx="4">
                  <c:v>20-24 ans</c:v>
                </c:pt>
                <c:pt idx="5">
                  <c:v>25-29 ans</c:v>
                </c:pt>
                <c:pt idx="6">
                  <c:v>30-34 ans</c:v>
                </c:pt>
                <c:pt idx="7">
                  <c:v>35-44 ans</c:v>
                </c:pt>
                <c:pt idx="8">
                  <c:v>45 ans ou plus</c:v>
                </c:pt>
              </c:strCache>
            </c:strRef>
          </c:cat>
          <c:val>
            <c:numRef>
              <c:f>VE!$B$4:$B$12</c:f>
              <c:numCache>
                <c:formatCode>General</c:formatCode>
                <c:ptCount val="9"/>
                <c:pt idx="0">
                  <c:v>1.9</c:v>
                </c:pt>
                <c:pt idx="1">
                  <c:v>11.8</c:v>
                </c:pt>
                <c:pt idx="2">
                  <c:v>22.2</c:v>
                </c:pt>
                <c:pt idx="3">
                  <c:v>29</c:v>
                </c:pt>
                <c:pt idx="4">
                  <c:v>34.299999999999997</c:v>
                </c:pt>
                <c:pt idx="5">
                  <c:v>13.1</c:v>
                </c:pt>
                <c:pt idx="6">
                  <c:v>19.5</c:v>
                </c:pt>
                <c:pt idx="7">
                  <c:v>26.1</c:v>
                </c:pt>
                <c:pt idx="8">
                  <c:v>16</c:v>
                </c:pt>
              </c:numCache>
            </c:numRef>
          </c:val>
          <c:extLst>
            <c:ext xmlns:c16="http://schemas.microsoft.com/office/drawing/2014/chart" uri="{C3380CC4-5D6E-409C-BE32-E72D297353CC}">
              <c16:uniqueId val="{00000004-B789-4C62-A85D-63020D49F104}"/>
            </c:ext>
          </c:extLst>
        </c:ser>
        <c:dLbls>
          <c:showLegendKey val="0"/>
          <c:showVal val="0"/>
          <c:showCatName val="0"/>
          <c:showSerName val="0"/>
          <c:showPercent val="0"/>
          <c:showBubbleSize val="0"/>
        </c:dLbls>
        <c:gapWidth val="267"/>
        <c:overlap val="-43"/>
        <c:axId val="-481499824"/>
        <c:axId val="-481498736"/>
      </c:barChart>
      <c:catAx>
        <c:axId val="-481499824"/>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0" i="0" u="none" strike="noStrike" kern="1200" cap="none" spc="0" normalizeH="0" baseline="0">
                <a:solidFill>
                  <a:schemeClr val="tx1"/>
                </a:solidFill>
                <a:latin typeface="+mn-lt"/>
                <a:ea typeface="+mn-ea"/>
                <a:cs typeface="+mn-cs"/>
              </a:defRPr>
            </a:pPr>
            <a:endParaRPr lang="fr-BJ"/>
          </a:p>
        </c:txPr>
        <c:crossAx val="-481498736"/>
        <c:crosses val="autoZero"/>
        <c:auto val="1"/>
        <c:lblAlgn val="ctr"/>
        <c:lblOffset val="100"/>
        <c:noMultiLvlLbl val="0"/>
      </c:catAx>
      <c:valAx>
        <c:axId val="-4814987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crossAx val="-481499824"/>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sz="1200">
          <a:solidFill>
            <a:schemeClr val="tx1"/>
          </a:solidFill>
        </a:defRPr>
      </a:pPr>
      <a:endParaRPr lang="fr-BJ"/>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1-9EFF-4933-ACD2-AE3CCC0200B5}"/>
              </c:ext>
            </c:extLst>
          </c:dPt>
          <c:dPt>
            <c:idx val="3"/>
            <c:invertIfNegative val="0"/>
            <c:bubble3D val="0"/>
            <c:spPr>
              <a:solidFill>
                <a:srgbClr val="FF0000"/>
              </a:solidFill>
              <a:ln>
                <a:noFill/>
              </a:ln>
              <a:effectLst/>
            </c:spPr>
            <c:extLst>
              <c:ext xmlns:c16="http://schemas.microsoft.com/office/drawing/2014/chart" uri="{C3380CC4-5D6E-409C-BE32-E72D297353CC}">
                <c16:uniqueId val="{00000003-9EFF-4933-ACD2-AE3CCC0200B5}"/>
              </c:ext>
            </c:extLst>
          </c:dPt>
          <c:dLbls>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'VS-VOnline'!$A$2:$A$10</c:f>
              <c:strCache>
                <c:ptCount val="9"/>
                <c:pt idx="0">
                  <c:v>3 - 5 ans</c:v>
                </c:pt>
                <c:pt idx="1">
                  <c:v>6-9 ans</c:v>
                </c:pt>
                <c:pt idx="2">
                  <c:v>10 - 14 ans</c:v>
                </c:pt>
                <c:pt idx="3">
                  <c:v>15-19 ans</c:v>
                </c:pt>
                <c:pt idx="4">
                  <c:v>20-24 ans</c:v>
                </c:pt>
                <c:pt idx="5">
                  <c:v>25-29 ans</c:v>
                </c:pt>
                <c:pt idx="6">
                  <c:v>30-34 ans</c:v>
                </c:pt>
                <c:pt idx="7">
                  <c:v>35-44 ans</c:v>
                </c:pt>
                <c:pt idx="8">
                  <c:v>45 ans ou plus</c:v>
                </c:pt>
              </c:strCache>
            </c:strRef>
          </c:cat>
          <c:val>
            <c:numRef>
              <c:f>'VS-VOnline'!$B$2:$B$10</c:f>
              <c:numCache>
                <c:formatCode>General</c:formatCode>
                <c:ptCount val="9"/>
                <c:pt idx="0">
                  <c:v>9.3000000000000007</c:v>
                </c:pt>
                <c:pt idx="1">
                  <c:v>14.4</c:v>
                </c:pt>
                <c:pt idx="2">
                  <c:v>24.8</c:v>
                </c:pt>
                <c:pt idx="3">
                  <c:v>36.5</c:v>
                </c:pt>
                <c:pt idx="4">
                  <c:v>36.1</c:v>
                </c:pt>
                <c:pt idx="5">
                  <c:v>23.2</c:v>
                </c:pt>
                <c:pt idx="6">
                  <c:v>15.8</c:v>
                </c:pt>
                <c:pt idx="7">
                  <c:v>31</c:v>
                </c:pt>
                <c:pt idx="8">
                  <c:v>25.6</c:v>
                </c:pt>
              </c:numCache>
            </c:numRef>
          </c:val>
          <c:extLst>
            <c:ext xmlns:c16="http://schemas.microsoft.com/office/drawing/2014/chart" uri="{C3380CC4-5D6E-409C-BE32-E72D297353CC}">
              <c16:uniqueId val="{00000004-9EFF-4933-ACD2-AE3CCC0200B5}"/>
            </c:ext>
          </c:extLst>
        </c:ser>
        <c:dLbls>
          <c:showLegendKey val="0"/>
          <c:showVal val="0"/>
          <c:showCatName val="0"/>
          <c:showSerName val="0"/>
          <c:showPercent val="0"/>
          <c:showBubbleSize val="0"/>
        </c:dLbls>
        <c:gapWidth val="267"/>
        <c:overlap val="-43"/>
        <c:axId val="-494965936"/>
        <c:axId val="-494967568"/>
      </c:barChart>
      <c:catAx>
        <c:axId val="-494965936"/>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0" i="0" u="none" strike="noStrike" kern="1200" cap="none" spc="0" normalizeH="0" baseline="0">
                <a:solidFill>
                  <a:schemeClr val="tx1"/>
                </a:solidFill>
                <a:latin typeface="+mn-lt"/>
                <a:ea typeface="+mn-ea"/>
                <a:cs typeface="+mn-cs"/>
              </a:defRPr>
            </a:pPr>
            <a:endParaRPr lang="fr-BJ"/>
          </a:p>
        </c:txPr>
        <c:crossAx val="-494967568"/>
        <c:crosses val="autoZero"/>
        <c:auto val="1"/>
        <c:lblAlgn val="ctr"/>
        <c:lblOffset val="100"/>
        <c:noMultiLvlLbl val="0"/>
      </c:catAx>
      <c:valAx>
        <c:axId val="-49496756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fr-BJ"/>
          </a:p>
        </c:txPr>
        <c:crossAx val="-494965936"/>
        <c:crosses val="autoZero"/>
        <c:crossBetween val="between"/>
      </c:valAx>
      <c:spPr>
        <a:no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sz="1200">
          <a:solidFill>
            <a:schemeClr val="tx1"/>
          </a:solidFill>
        </a:defRPr>
      </a:pPr>
      <a:endParaRPr lang="fr-BJ"/>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VS!$A$15</c:f>
              <c:strCache>
                <c:ptCount val="1"/>
                <c:pt idx="0">
                  <c:v>Masculin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VS!$B$14:$C$14</c:f>
              <c:strCache>
                <c:ptCount val="2"/>
                <c:pt idx="0">
                  <c:v>3 - 14 ans</c:v>
                </c:pt>
                <c:pt idx="1">
                  <c:v>15 ans ou plus</c:v>
                </c:pt>
              </c:strCache>
            </c:strRef>
          </c:cat>
          <c:val>
            <c:numRef>
              <c:f>VS!$B$15:$C$15</c:f>
              <c:numCache>
                <c:formatCode>General</c:formatCode>
                <c:ptCount val="2"/>
                <c:pt idx="0">
                  <c:v>17.600000000000001</c:v>
                </c:pt>
                <c:pt idx="1">
                  <c:v>27.3</c:v>
                </c:pt>
              </c:numCache>
            </c:numRef>
          </c:val>
          <c:extLst>
            <c:ext xmlns:c16="http://schemas.microsoft.com/office/drawing/2014/chart" uri="{C3380CC4-5D6E-409C-BE32-E72D297353CC}">
              <c16:uniqueId val="{00000000-70A4-486B-8967-DEC2E80C492F}"/>
            </c:ext>
          </c:extLst>
        </c:ser>
        <c:ser>
          <c:idx val="1"/>
          <c:order val="1"/>
          <c:tx>
            <c:strRef>
              <c:f>VS!$A$16</c:f>
              <c:strCache>
                <c:ptCount val="1"/>
                <c:pt idx="0">
                  <c:v>Féminin</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VS!$B$14:$C$14</c:f>
              <c:strCache>
                <c:ptCount val="2"/>
                <c:pt idx="0">
                  <c:v>3 - 14 ans</c:v>
                </c:pt>
                <c:pt idx="1">
                  <c:v>15 ans ou plus</c:v>
                </c:pt>
              </c:strCache>
            </c:strRef>
          </c:cat>
          <c:val>
            <c:numRef>
              <c:f>VS!$B$16:$C$16</c:f>
              <c:numCache>
                <c:formatCode>General</c:formatCode>
                <c:ptCount val="2"/>
                <c:pt idx="0">
                  <c:v>21.9</c:v>
                </c:pt>
                <c:pt idx="1">
                  <c:v>33</c:v>
                </c:pt>
              </c:numCache>
            </c:numRef>
          </c:val>
          <c:extLst>
            <c:ext xmlns:c16="http://schemas.microsoft.com/office/drawing/2014/chart" uri="{C3380CC4-5D6E-409C-BE32-E72D297353CC}">
              <c16:uniqueId val="{00000001-70A4-486B-8967-DEC2E80C492F}"/>
            </c:ext>
          </c:extLst>
        </c:ser>
        <c:dLbls>
          <c:showLegendKey val="0"/>
          <c:showVal val="0"/>
          <c:showCatName val="0"/>
          <c:showSerName val="0"/>
          <c:showPercent val="0"/>
          <c:showBubbleSize val="0"/>
        </c:dLbls>
        <c:gapWidth val="267"/>
        <c:overlap val="-43"/>
        <c:axId val="-550357360"/>
        <c:axId val="-550358448"/>
      </c:barChart>
      <c:catAx>
        <c:axId val="-550357360"/>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0" i="0" u="none" strike="noStrike" kern="1200" cap="none" spc="0" normalizeH="0" baseline="0">
                <a:solidFill>
                  <a:schemeClr val="tx1"/>
                </a:solidFill>
                <a:latin typeface="+mn-lt"/>
                <a:ea typeface="+mn-ea"/>
                <a:cs typeface="+mn-cs"/>
              </a:defRPr>
            </a:pPr>
            <a:endParaRPr lang="fr-BJ"/>
          </a:p>
        </c:txPr>
        <c:crossAx val="-550358448"/>
        <c:crosses val="autoZero"/>
        <c:auto val="1"/>
        <c:lblAlgn val="ctr"/>
        <c:lblOffset val="100"/>
        <c:noMultiLvlLbl val="0"/>
      </c:catAx>
      <c:valAx>
        <c:axId val="-550358448"/>
        <c:scaling>
          <c:orientation val="minMax"/>
        </c:scaling>
        <c:delete val="0"/>
        <c:axPos val="l"/>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crossAx val="-5503573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sz="1200">
          <a:solidFill>
            <a:schemeClr val="tx1"/>
          </a:solidFill>
        </a:defRPr>
      </a:pPr>
      <a:endParaRPr lang="fr-BJ"/>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FF0000"/>
              </a:solidFill>
              <a:ln>
                <a:noFill/>
              </a:ln>
              <a:effectLst/>
            </c:spPr>
            <c:extLst>
              <c:ext xmlns:c16="http://schemas.microsoft.com/office/drawing/2014/chart" uri="{C3380CC4-5D6E-409C-BE32-E72D297353CC}">
                <c16:uniqueId val="{00000001-572B-4FEC-927A-A13B6EF40636}"/>
              </c:ext>
            </c:extLst>
          </c:dPt>
          <c:dPt>
            <c:idx val="7"/>
            <c:invertIfNegative val="0"/>
            <c:bubble3D val="0"/>
            <c:spPr>
              <a:solidFill>
                <a:srgbClr val="FF0000"/>
              </a:solidFill>
              <a:ln>
                <a:noFill/>
              </a:ln>
              <a:effectLst/>
            </c:spPr>
            <c:extLst>
              <c:ext xmlns:c16="http://schemas.microsoft.com/office/drawing/2014/chart" uri="{C3380CC4-5D6E-409C-BE32-E72D297353CC}">
                <c16:uniqueId val="{00000003-572B-4FEC-927A-A13B6EF40636}"/>
              </c:ext>
            </c:extLst>
          </c:dPt>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fr-BJ"/>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'VS-VOnline'!$A$2:$A$10</c:f>
              <c:strCache>
                <c:ptCount val="9"/>
                <c:pt idx="0">
                  <c:v>3 - 5 ans</c:v>
                </c:pt>
                <c:pt idx="1">
                  <c:v>6-9 ans</c:v>
                </c:pt>
                <c:pt idx="2">
                  <c:v>10 - 14 ans</c:v>
                </c:pt>
                <c:pt idx="3">
                  <c:v>15-19 ans</c:v>
                </c:pt>
                <c:pt idx="4">
                  <c:v>20-24 ans</c:v>
                </c:pt>
                <c:pt idx="5">
                  <c:v>25-29 ans</c:v>
                </c:pt>
                <c:pt idx="6">
                  <c:v>30-34 ans</c:v>
                </c:pt>
                <c:pt idx="7">
                  <c:v>35-44 ans</c:v>
                </c:pt>
                <c:pt idx="8">
                  <c:v>45 ans ou plus</c:v>
                </c:pt>
              </c:strCache>
            </c:strRef>
          </c:cat>
          <c:val>
            <c:numRef>
              <c:f>'VS-VOnline'!$C$2:$C$10</c:f>
              <c:numCache>
                <c:formatCode>General</c:formatCode>
                <c:ptCount val="9"/>
                <c:pt idx="0">
                  <c:v>1.9</c:v>
                </c:pt>
                <c:pt idx="1">
                  <c:v>5.0999999999999996</c:v>
                </c:pt>
                <c:pt idx="2">
                  <c:v>8.1</c:v>
                </c:pt>
                <c:pt idx="3">
                  <c:v>12.4</c:v>
                </c:pt>
                <c:pt idx="4">
                  <c:v>14</c:v>
                </c:pt>
                <c:pt idx="5">
                  <c:v>15.1</c:v>
                </c:pt>
                <c:pt idx="6">
                  <c:v>9.8000000000000007</c:v>
                </c:pt>
                <c:pt idx="7">
                  <c:v>15.4</c:v>
                </c:pt>
                <c:pt idx="8">
                  <c:v>12.9</c:v>
                </c:pt>
              </c:numCache>
            </c:numRef>
          </c:val>
          <c:extLst>
            <c:ext xmlns:c16="http://schemas.microsoft.com/office/drawing/2014/chart" uri="{C3380CC4-5D6E-409C-BE32-E72D297353CC}">
              <c16:uniqueId val="{00000004-572B-4FEC-927A-A13B6EF40636}"/>
            </c:ext>
          </c:extLst>
        </c:ser>
        <c:dLbls>
          <c:showLegendKey val="0"/>
          <c:showVal val="0"/>
          <c:showCatName val="0"/>
          <c:showSerName val="0"/>
          <c:showPercent val="0"/>
          <c:showBubbleSize val="0"/>
        </c:dLbls>
        <c:gapWidth val="267"/>
        <c:overlap val="-43"/>
        <c:axId val="-237728592"/>
        <c:axId val="-237730224"/>
      </c:barChart>
      <c:catAx>
        <c:axId val="-23772859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300" b="0" i="0" u="none" strike="noStrike" kern="1200" cap="none" spc="0" normalizeH="0" baseline="0">
                <a:solidFill>
                  <a:schemeClr val="tx1"/>
                </a:solidFill>
                <a:latin typeface="+mn-lt"/>
                <a:ea typeface="+mn-ea"/>
                <a:cs typeface="+mn-cs"/>
              </a:defRPr>
            </a:pPr>
            <a:endParaRPr lang="fr-BJ"/>
          </a:p>
        </c:txPr>
        <c:crossAx val="-237730224"/>
        <c:crosses val="autoZero"/>
        <c:auto val="1"/>
        <c:lblAlgn val="ctr"/>
        <c:lblOffset val="100"/>
        <c:noMultiLvlLbl val="0"/>
      </c:catAx>
      <c:valAx>
        <c:axId val="-237730224"/>
        <c:scaling>
          <c:orientation val="minMax"/>
        </c:scaling>
        <c:delete val="0"/>
        <c:axPos val="l"/>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BJ"/>
          </a:p>
        </c:txPr>
        <c:crossAx val="-237728592"/>
        <c:crosses val="autoZero"/>
        <c:crossBetween val="between"/>
      </c:valAx>
      <c:spPr>
        <a:no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sz="1200">
          <a:solidFill>
            <a:schemeClr val="tx1"/>
          </a:solidFill>
        </a:defRPr>
      </a:pPr>
      <a:endParaRPr lang="fr-BJ"/>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5.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6.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7.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8.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9.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7.emf"/></Relationships>
</file>

<file path=ppt/drawings/drawing1.xml><?xml version="1.0" encoding="utf-8"?>
<c:userShapes xmlns:c="http://schemas.openxmlformats.org/drawingml/2006/chart">
  <cdr:relSizeAnchor xmlns:cdr="http://schemas.openxmlformats.org/drawingml/2006/chartDrawing">
    <cdr:from>
      <cdr:x>0.3372</cdr:x>
      <cdr:y>1.63283E-7</cdr:y>
    </cdr:from>
    <cdr:to>
      <cdr:x>1</cdr:x>
      <cdr:y>0.21304</cdr:y>
    </cdr:to>
    <cdr:pic>
      <cdr:nvPicPr>
        <cdr:cNvPr id="3" name="chart">
          <a:extLst xmlns:a="http://schemas.openxmlformats.org/drawingml/2006/main">
            <a:ext uri="{FF2B5EF4-FFF2-40B4-BE49-F238E27FC236}">
              <a16:creationId xmlns:a16="http://schemas.microsoft.com/office/drawing/2014/main" id="{D1A0BCE0-9407-419F-88B7-06B32AD818C4}"/>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4001164" y="1"/>
          <a:ext cx="7864769" cy="1304720"/>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fr-FR"/>
          </a:p>
        </p:txBody>
      </p:sp>
      <p:sp>
        <p:nvSpPr>
          <p:cNvPr id="3" name="Espace réservé de la date 2"/>
          <p:cNvSpPr>
            <a:spLocks noGrp="1"/>
          </p:cNvSpPr>
          <p:nvPr>
            <p:ph type="dt" sz="quarter" idx="1"/>
          </p:nvPr>
        </p:nvSpPr>
        <p:spPr>
          <a:xfrm>
            <a:off x="5265809" y="0"/>
            <a:ext cx="4028440" cy="351737"/>
          </a:xfrm>
          <a:prstGeom prst="rect">
            <a:avLst/>
          </a:prstGeom>
        </p:spPr>
        <p:txBody>
          <a:bodyPr vert="horz" lIns="93177" tIns="46589" rIns="93177" bIns="46589" rtlCol="0"/>
          <a:lstStyle>
            <a:lvl1pPr algn="r">
              <a:defRPr sz="1200"/>
            </a:lvl1pPr>
          </a:lstStyle>
          <a:p>
            <a:fld id="{ED072246-5FFF-4439-A4D9-ECA937A57217}" type="datetimeFigureOut">
              <a:rPr lang="fr-FR" smtClean="0"/>
              <a:t>09/11/2023</a:t>
            </a:fld>
            <a:endParaRPr lang="fr-FR"/>
          </a:p>
        </p:txBody>
      </p:sp>
      <p:sp>
        <p:nvSpPr>
          <p:cNvPr id="4" name="Espace réservé du pied de page 3"/>
          <p:cNvSpPr>
            <a:spLocks noGrp="1"/>
          </p:cNvSpPr>
          <p:nvPr>
            <p:ph type="ftr" sz="quarter" idx="2"/>
          </p:nvPr>
        </p:nvSpPr>
        <p:spPr>
          <a:xfrm>
            <a:off x="0" y="6658664"/>
            <a:ext cx="4028440" cy="351736"/>
          </a:xfrm>
          <a:prstGeom prst="rect">
            <a:avLst/>
          </a:prstGeom>
        </p:spPr>
        <p:txBody>
          <a:bodyPr vert="horz" lIns="93177" tIns="46589" rIns="93177" bIns="46589"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265809" y="6658664"/>
            <a:ext cx="4028440" cy="351736"/>
          </a:xfrm>
          <a:prstGeom prst="rect">
            <a:avLst/>
          </a:prstGeom>
        </p:spPr>
        <p:txBody>
          <a:bodyPr vert="horz" lIns="93177" tIns="46589" rIns="93177" bIns="46589" rtlCol="0" anchor="b"/>
          <a:lstStyle>
            <a:lvl1pPr algn="r">
              <a:defRPr sz="1200"/>
            </a:lvl1pPr>
          </a:lstStyle>
          <a:p>
            <a:fld id="{A5CDAA8A-8758-40CD-BF76-26994BDD6D0E}" type="slidenum">
              <a:rPr lang="fr-FR" smtClean="0"/>
              <a:t>‹N°›</a:t>
            </a:fld>
            <a:endParaRPr lang="fr-FR"/>
          </a:p>
        </p:txBody>
      </p:sp>
    </p:spTree>
    <p:extLst>
      <p:ext uri="{BB962C8B-B14F-4D97-AF65-F5344CB8AC3E}">
        <p14:creationId xmlns:p14="http://schemas.microsoft.com/office/powerpoint/2010/main" val="11391276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5265738" y="0"/>
            <a:ext cx="4029075" cy="350838"/>
          </a:xfrm>
          <a:prstGeom prst="rect">
            <a:avLst/>
          </a:prstGeom>
        </p:spPr>
        <p:txBody>
          <a:bodyPr vert="horz" lIns="91440" tIns="45720" rIns="91440" bIns="45720" rtlCol="0"/>
          <a:lstStyle>
            <a:lvl1pPr algn="r">
              <a:defRPr sz="1200"/>
            </a:lvl1pPr>
          </a:lstStyle>
          <a:p>
            <a:fld id="{D72A43B9-9ACE-4392-9514-DCDE013153B3}" type="datetimeFigureOut">
              <a:rPr lang="en-US" smtClean="0"/>
              <a:t>11/9/2023</a:t>
            </a:fld>
            <a:endParaRPr lang="en-US"/>
          </a:p>
        </p:txBody>
      </p:sp>
      <p:sp>
        <p:nvSpPr>
          <p:cNvPr id="4" name="Espace réservé de l'image des diapositives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930275" y="3373438"/>
            <a:ext cx="7435850" cy="2760662"/>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6659563"/>
            <a:ext cx="4029075" cy="35083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5265738" y="6659563"/>
            <a:ext cx="4029075" cy="350837"/>
          </a:xfrm>
          <a:prstGeom prst="rect">
            <a:avLst/>
          </a:prstGeom>
        </p:spPr>
        <p:txBody>
          <a:bodyPr vert="horz" lIns="91440" tIns="45720" rIns="91440" bIns="45720" rtlCol="0" anchor="b"/>
          <a:lstStyle>
            <a:lvl1pPr algn="r">
              <a:defRPr sz="1200"/>
            </a:lvl1pPr>
          </a:lstStyle>
          <a:p>
            <a:fld id="{BB2AC4AD-46A8-4287-8371-1C295196F67F}" type="slidenum">
              <a:rPr lang="en-US" smtClean="0"/>
              <a:t>‹N°›</a:t>
            </a:fld>
            <a:endParaRPr lang="en-US"/>
          </a:p>
        </p:txBody>
      </p:sp>
    </p:spTree>
    <p:extLst>
      <p:ext uri="{BB962C8B-B14F-4D97-AF65-F5344CB8AC3E}">
        <p14:creationId xmlns:p14="http://schemas.microsoft.com/office/powerpoint/2010/main" val="4204016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a:prstGeom prst="rect">
            <a:avLst/>
          </a:prstGeom>
        </p:spPr>
      </p:sp>
      <p:sp>
        <p:nvSpPr>
          <p:cNvPr id="3" name="Espace réservé des notes 2"/>
          <p:cNvSpPr>
            <a:spLocks noGrp="1"/>
          </p:cNvSpPr>
          <p:nvPr>
            <p:ph type="body" idx="1"/>
          </p:nvPr>
        </p:nvSpPr>
        <p:spPr>
          <a:xfrm>
            <a:off x="685800" y="4400550"/>
            <a:ext cx="5486400" cy="3600450"/>
          </a:xfrm>
          <a:prstGeom prst="rect">
            <a:avLst/>
          </a:prstGeom>
        </p:spPr>
        <p:txBody>
          <a:bodyPr/>
          <a:lstStyle/>
          <a:p>
            <a:endParaRPr lang="fr-FR" dirty="0"/>
          </a:p>
        </p:txBody>
      </p:sp>
      <p:sp>
        <p:nvSpPr>
          <p:cNvPr id="4" name="Espace réservé du numéro de diapositive 3"/>
          <p:cNvSpPr>
            <a:spLocks noGrp="1"/>
          </p:cNvSpPr>
          <p:nvPr>
            <p:ph type="sldNum" sz="quarter" idx="10"/>
          </p:nvPr>
        </p:nvSpPr>
        <p:spPr>
          <a:xfrm>
            <a:off x="3884613" y="8685213"/>
            <a:ext cx="2971800" cy="458787"/>
          </a:xfrm>
          <a:prstGeom prst="rect">
            <a:avLst/>
          </a:prstGeom>
        </p:spPr>
        <p:txBody>
          <a:bodyPr/>
          <a:lstStyle/>
          <a:p>
            <a:fld id="{B9719083-BBD9-4B11-A4C9-994D9FDB8131}" type="slidenum">
              <a:rPr lang="fr-FR" smtClean="0"/>
              <a:pPr/>
              <a:t>3</a:t>
            </a:fld>
            <a:endParaRPr lang="fr-FR" dirty="0"/>
          </a:p>
        </p:txBody>
      </p:sp>
    </p:spTree>
    <p:extLst>
      <p:ext uri="{BB962C8B-B14F-4D97-AF65-F5344CB8AC3E}">
        <p14:creationId xmlns:p14="http://schemas.microsoft.com/office/powerpoint/2010/main" val="425675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Espace réservé de la date 3"/>
          <p:cNvSpPr>
            <a:spLocks noGrp="1"/>
          </p:cNvSpPr>
          <p:nvPr>
            <p:ph type="dt" sz="half" idx="10"/>
          </p:nvPr>
        </p:nvSpPr>
        <p:spPr/>
        <p:txBody>
          <a:bodyPr/>
          <a:lstStyle/>
          <a:p>
            <a:fld id="{B61BEF0D-F0BB-DE4B-95CE-6DB70DBA9567}" type="datetimeFigureOut">
              <a:rPr lang="en-US" smtClean="0"/>
              <a:pPr/>
              <a:t>11/9/2023</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12232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p>
            <a:fld id="{55C6B4A9-1611-4792-9094-5F34BCA07E0B}" type="datetimeFigureOut">
              <a:rPr lang="en-US" smtClean="0"/>
              <a:t>11/9/2023</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89333C77-0158-454C-844F-B7AB9BD7DAD4}" type="slidenum">
              <a:rPr lang="en-US" smtClean="0"/>
              <a:t>‹N°›</a:t>
            </a:fld>
            <a:endParaRPr lang="en-US" dirty="0"/>
          </a:p>
        </p:txBody>
      </p:sp>
    </p:spTree>
    <p:extLst>
      <p:ext uri="{BB962C8B-B14F-4D97-AF65-F5344CB8AC3E}">
        <p14:creationId xmlns:p14="http://schemas.microsoft.com/office/powerpoint/2010/main" val="1563390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p>
            <a:fld id="{B61BEF0D-F0BB-DE4B-95CE-6DB70DBA9567}" type="datetimeFigureOut">
              <a:rPr lang="en-US" smtClean="0"/>
              <a:pPr/>
              <a:t>11/9/2023</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902431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e de titre">
    <p:bg>
      <p:bgPr>
        <a:gradFill>
          <a:gsLst>
            <a:gs pos="1000">
              <a:schemeClr val="bg1">
                <a:lumMod val="95000"/>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45" name="Groupe 44">
            <a:extLst>
              <a:ext uri="{FF2B5EF4-FFF2-40B4-BE49-F238E27FC236}">
                <a16:creationId xmlns:a16="http://schemas.microsoft.com/office/drawing/2014/main" id="{73D4E5E2-CF41-47B2-9F50-8E509C9A95B2}"/>
              </a:ext>
            </a:extLst>
          </p:cNvPr>
          <p:cNvGrpSpPr/>
          <p:nvPr userDrawn="1"/>
        </p:nvGrpSpPr>
        <p:grpSpPr>
          <a:xfrm>
            <a:off x="376199" y="1131290"/>
            <a:ext cx="2481539" cy="2845072"/>
            <a:chOff x="449781" y="731902"/>
            <a:chExt cx="2481539" cy="2845072"/>
          </a:xfrm>
        </p:grpSpPr>
        <p:sp>
          <p:nvSpPr>
            <p:cNvPr id="20" name="Forme libre : Forme 19">
              <a:extLst>
                <a:ext uri="{FF2B5EF4-FFF2-40B4-BE49-F238E27FC236}">
                  <a16:creationId xmlns:a16="http://schemas.microsoft.com/office/drawing/2014/main" id="{BCC4D1C1-96FF-4B5E-B7DD-A50D49276E83}"/>
                </a:ext>
              </a:extLst>
            </p:cNvPr>
            <p:cNvSpPr/>
            <p:nvPr userDrawn="1"/>
          </p:nvSpPr>
          <p:spPr>
            <a:xfrm>
              <a:off x="1193960" y="3327592"/>
              <a:ext cx="1737360" cy="249382"/>
            </a:xfrm>
            <a:custGeom>
              <a:avLst/>
              <a:gdLst>
                <a:gd name="connsiteX0" fmla="*/ 0 w 1518458"/>
                <a:gd name="connsiteY0" fmla="*/ 0 h 249382"/>
                <a:gd name="connsiteX1" fmla="*/ 1393767 w 1518458"/>
                <a:gd name="connsiteY1" fmla="*/ 0 h 249382"/>
                <a:gd name="connsiteX2" fmla="*/ 1518458 w 1518458"/>
                <a:gd name="connsiteY2" fmla="*/ 124691 h 249382"/>
                <a:gd name="connsiteX3" fmla="*/ 1393767 w 1518458"/>
                <a:gd name="connsiteY3" fmla="*/ 249382 h 249382"/>
                <a:gd name="connsiteX4" fmla="*/ 0 w 1518458"/>
                <a:gd name="connsiteY4" fmla="*/ 249382 h 249382"/>
                <a:gd name="connsiteX5" fmla="*/ 124691 w 1518458"/>
                <a:gd name="connsiteY5" fmla="*/ 124691 h 249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8458" h="249382">
                  <a:moveTo>
                    <a:pt x="0" y="0"/>
                  </a:moveTo>
                  <a:lnTo>
                    <a:pt x="1393767" y="0"/>
                  </a:lnTo>
                  <a:lnTo>
                    <a:pt x="1518458" y="124691"/>
                  </a:lnTo>
                  <a:lnTo>
                    <a:pt x="1393767" y="249382"/>
                  </a:lnTo>
                  <a:lnTo>
                    <a:pt x="0" y="249382"/>
                  </a:lnTo>
                  <a:lnTo>
                    <a:pt x="124691" y="12469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grpSp>
          <p:nvGrpSpPr>
            <p:cNvPr id="27" name="Groupe 26">
              <a:extLst>
                <a:ext uri="{FF2B5EF4-FFF2-40B4-BE49-F238E27FC236}">
                  <a16:creationId xmlns:a16="http://schemas.microsoft.com/office/drawing/2014/main" id="{F2012E6F-AA94-4B9B-B931-BB7EF01CF600}"/>
                </a:ext>
              </a:extLst>
            </p:cNvPr>
            <p:cNvGrpSpPr/>
            <p:nvPr userDrawn="1"/>
          </p:nvGrpSpPr>
          <p:grpSpPr>
            <a:xfrm>
              <a:off x="449781" y="731902"/>
              <a:ext cx="990600" cy="2845072"/>
              <a:chOff x="310246" y="679523"/>
              <a:chExt cx="990600" cy="2845072"/>
            </a:xfrm>
          </p:grpSpPr>
          <p:sp>
            <p:nvSpPr>
              <p:cNvPr id="23" name="Organigramme : Affichage 22">
                <a:extLst>
                  <a:ext uri="{FF2B5EF4-FFF2-40B4-BE49-F238E27FC236}">
                    <a16:creationId xmlns:a16="http://schemas.microsoft.com/office/drawing/2014/main" id="{06ACE013-89A3-4AEB-A597-B259D50DE211}"/>
                  </a:ext>
                </a:extLst>
              </p:cNvPr>
              <p:cNvSpPr/>
              <p:nvPr userDrawn="1"/>
            </p:nvSpPr>
            <p:spPr>
              <a:xfrm rot="16200000">
                <a:off x="289079" y="700690"/>
                <a:ext cx="1032933" cy="990600"/>
              </a:xfrm>
              <a:prstGeom prst="flowChartDisplay">
                <a:avLst/>
              </a:prstGeom>
              <a:solidFill>
                <a:schemeClr val="bg1"/>
              </a:solidFill>
              <a:ln w="1016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sp>
            <p:nvSpPr>
              <p:cNvPr id="24" name="Larme 23">
                <a:extLst>
                  <a:ext uri="{FF2B5EF4-FFF2-40B4-BE49-F238E27FC236}">
                    <a16:creationId xmlns:a16="http://schemas.microsoft.com/office/drawing/2014/main" id="{42F02DED-3AF6-42D6-8F14-3D482EA27166}"/>
                  </a:ext>
                </a:extLst>
              </p:cNvPr>
              <p:cNvSpPr/>
              <p:nvPr userDrawn="1"/>
            </p:nvSpPr>
            <p:spPr>
              <a:xfrm rot="18899663">
                <a:off x="680854" y="3275213"/>
                <a:ext cx="249382" cy="249382"/>
              </a:xfrm>
              <a:prstGeom prst="teardrop">
                <a:avLst/>
              </a:prstGeom>
              <a:solidFill>
                <a:schemeClr val="bg1"/>
              </a:solid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cxnSp>
            <p:nvCxnSpPr>
              <p:cNvPr id="26" name="Connecteur droit 25">
                <a:extLst>
                  <a:ext uri="{FF2B5EF4-FFF2-40B4-BE49-F238E27FC236}">
                    <a16:creationId xmlns:a16="http://schemas.microsoft.com/office/drawing/2014/main" id="{3FE00D23-23DB-450E-8342-BF40414DBB9A}"/>
                  </a:ext>
                </a:extLst>
              </p:cNvPr>
              <p:cNvCxnSpPr>
                <a:stCxn id="23" idx="1"/>
                <a:endCxn id="24" idx="7"/>
              </p:cNvCxnSpPr>
              <p:nvPr userDrawn="1"/>
            </p:nvCxnSpPr>
            <p:spPr>
              <a:xfrm flipH="1">
                <a:off x="805528" y="1712457"/>
                <a:ext cx="18" cy="1511107"/>
              </a:xfrm>
              <a:prstGeom prst="line">
                <a:avLst/>
              </a:prstGeom>
              <a:ln w="50800">
                <a:solidFill>
                  <a:schemeClr val="accent1"/>
                </a:solidFill>
              </a:ln>
            </p:spPr>
            <p:style>
              <a:lnRef idx="1">
                <a:schemeClr val="accent1"/>
              </a:lnRef>
              <a:fillRef idx="0">
                <a:schemeClr val="accent1"/>
              </a:fillRef>
              <a:effectRef idx="0">
                <a:schemeClr val="accent1"/>
              </a:effectRef>
              <a:fontRef idx="minor">
                <a:schemeClr val="tx1"/>
              </a:fontRef>
            </p:style>
          </p:cxnSp>
        </p:grpSp>
      </p:grpSp>
      <p:sp>
        <p:nvSpPr>
          <p:cNvPr id="50" name="Rectangle : Coins arrondis 49">
            <a:extLst>
              <a:ext uri="{FF2B5EF4-FFF2-40B4-BE49-F238E27FC236}">
                <a16:creationId xmlns:a16="http://schemas.microsoft.com/office/drawing/2014/main" id="{3B465149-90D5-4AA1-919B-893CAE488574}"/>
              </a:ext>
            </a:extLst>
          </p:cNvPr>
          <p:cNvSpPr/>
          <p:nvPr userDrawn="1"/>
        </p:nvSpPr>
        <p:spPr>
          <a:xfrm>
            <a:off x="1120378" y="2301766"/>
            <a:ext cx="1737360" cy="1282263"/>
          </a:xfrm>
          <a:prstGeom prst="roundRect">
            <a:avLst>
              <a:gd name="adj" fmla="val 10074"/>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grpSp>
        <p:nvGrpSpPr>
          <p:cNvPr id="46" name="Groupe 45">
            <a:extLst>
              <a:ext uri="{FF2B5EF4-FFF2-40B4-BE49-F238E27FC236}">
                <a16:creationId xmlns:a16="http://schemas.microsoft.com/office/drawing/2014/main" id="{09E75E0F-91D4-48B9-B8D7-50C65E859BA3}"/>
              </a:ext>
            </a:extLst>
          </p:cNvPr>
          <p:cNvGrpSpPr/>
          <p:nvPr userDrawn="1"/>
        </p:nvGrpSpPr>
        <p:grpSpPr>
          <a:xfrm>
            <a:off x="2636182" y="3724159"/>
            <a:ext cx="2481241" cy="2845072"/>
            <a:chOff x="3580478" y="3327592"/>
            <a:chExt cx="2481241" cy="2845072"/>
          </a:xfrm>
        </p:grpSpPr>
        <p:sp>
          <p:nvSpPr>
            <p:cNvPr id="19" name="Forme libre : Forme 18">
              <a:extLst>
                <a:ext uri="{FF2B5EF4-FFF2-40B4-BE49-F238E27FC236}">
                  <a16:creationId xmlns:a16="http://schemas.microsoft.com/office/drawing/2014/main" id="{0DD68C0D-A017-45D6-BB27-9B3E06DDB704}"/>
                </a:ext>
              </a:extLst>
            </p:cNvPr>
            <p:cNvSpPr/>
            <p:nvPr userDrawn="1"/>
          </p:nvSpPr>
          <p:spPr>
            <a:xfrm>
              <a:off x="4324359" y="3327592"/>
              <a:ext cx="1737360" cy="249382"/>
            </a:xfrm>
            <a:custGeom>
              <a:avLst/>
              <a:gdLst>
                <a:gd name="connsiteX0" fmla="*/ 0 w 1518458"/>
                <a:gd name="connsiteY0" fmla="*/ 0 h 249382"/>
                <a:gd name="connsiteX1" fmla="*/ 1393767 w 1518458"/>
                <a:gd name="connsiteY1" fmla="*/ 0 h 249382"/>
                <a:gd name="connsiteX2" fmla="*/ 1518458 w 1518458"/>
                <a:gd name="connsiteY2" fmla="*/ 124691 h 249382"/>
                <a:gd name="connsiteX3" fmla="*/ 1393767 w 1518458"/>
                <a:gd name="connsiteY3" fmla="*/ 249382 h 249382"/>
                <a:gd name="connsiteX4" fmla="*/ 0 w 1518458"/>
                <a:gd name="connsiteY4" fmla="*/ 249382 h 249382"/>
                <a:gd name="connsiteX5" fmla="*/ 124691 w 1518458"/>
                <a:gd name="connsiteY5" fmla="*/ 124691 h 249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8458" h="249382">
                  <a:moveTo>
                    <a:pt x="0" y="0"/>
                  </a:moveTo>
                  <a:lnTo>
                    <a:pt x="1393767" y="0"/>
                  </a:lnTo>
                  <a:lnTo>
                    <a:pt x="1518458" y="124691"/>
                  </a:lnTo>
                  <a:lnTo>
                    <a:pt x="1393767" y="249382"/>
                  </a:lnTo>
                  <a:lnTo>
                    <a:pt x="0" y="249382"/>
                  </a:lnTo>
                  <a:lnTo>
                    <a:pt x="124691" y="12469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grpSp>
          <p:nvGrpSpPr>
            <p:cNvPr id="36" name="Groupe 35">
              <a:extLst>
                <a:ext uri="{FF2B5EF4-FFF2-40B4-BE49-F238E27FC236}">
                  <a16:creationId xmlns:a16="http://schemas.microsoft.com/office/drawing/2014/main" id="{59595E80-B3F5-4BDF-9674-17BA742BFCD8}"/>
                </a:ext>
              </a:extLst>
            </p:cNvPr>
            <p:cNvGrpSpPr/>
            <p:nvPr userDrawn="1"/>
          </p:nvGrpSpPr>
          <p:grpSpPr>
            <a:xfrm rot="10800000">
              <a:off x="3580478" y="3327592"/>
              <a:ext cx="990600" cy="2845072"/>
              <a:chOff x="310245" y="679523"/>
              <a:chExt cx="990600" cy="2845072"/>
            </a:xfrm>
          </p:grpSpPr>
          <p:sp>
            <p:nvSpPr>
              <p:cNvPr id="37" name="Organigramme : Affichage 36">
                <a:extLst>
                  <a:ext uri="{FF2B5EF4-FFF2-40B4-BE49-F238E27FC236}">
                    <a16:creationId xmlns:a16="http://schemas.microsoft.com/office/drawing/2014/main" id="{0EB63076-286D-42D4-B6E3-150127BB011E}"/>
                  </a:ext>
                </a:extLst>
              </p:cNvPr>
              <p:cNvSpPr/>
              <p:nvPr userDrawn="1"/>
            </p:nvSpPr>
            <p:spPr>
              <a:xfrm rot="16200000">
                <a:off x="289078" y="700690"/>
                <a:ext cx="1032933" cy="990600"/>
              </a:xfrm>
              <a:prstGeom prst="flowChartDisplay">
                <a:avLst/>
              </a:prstGeom>
              <a:solidFill>
                <a:schemeClr val="bg1"/>
              </a:solidFill>
              <a:ln w="1016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sp>
            <p:nvSpPr>
              <p:cNvPr id="38" name="Larme 37">
                <a:extLst>
                  <a:ext uri="{FF2B5EF4-FFF2-40B4-BE49-F238E27FC236}">
                    <a16:creationId xmlns:a16="http://schemas.microsoft.com/office/drawing/2014/main" id="{08388872-548B-4F74-8ADA-BA79278B29DA}"/>
                  </a:ext>
                </a:extLst>
              </p:cNvPr>
              <p:cNvSpPr/>
              <p:nvPr userDrawn="1"/>
            </p:nvSpPr>
            <p:spPr>
              <a:xfrm rot="18899663">
                <a:off x="680854" y="3275213"/>
                <a:ext cx="249382" cy="249382"/>
              </a:xfrm>
              <a:prstGeom prst="teardrop">
                <a:avLst/>
              </a:prstGeom>
              <a:solidFill>
                <a:schemeClr val="bg1"/>
              </a:solid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cxnSp>
            <p:nvCxnSpPr>
              <p:cNvPr id="39" name="Connecteur droit 38">
                <a:extLst>
                  <a:ext uri="{FF2B5EF4-FFF2-40B4-BE49-F238E27FC236}">
                    <a16:creationId xmlns:a16="http://schemas.microsoft.com/office/drawing/2014/main" id="{7C367834-D910-4D8A-AE27-D24B90B8FED9}"/>
                  </a:ext>
                </a:extLst>
              </p:cNvPr>
              <p:cNvCxnSpPr>
                <a:stCxn id="37" idx="1"/>
                <a:endCxn id="38" idx="7"/>
              </p:cNvCxnSpPr>
              <p:nvPr userDrawn="1"/>
            </p:nvCxnSpPr>
            <p:spPr>
              <a:xfrm flipH="1">
                <a:off x="805528" y="1712457"/>
                <a:ext cx="17" cy="1511107"/>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grpSp>
      </p:grpSp>
      <p:sp>
        <p:nvSpPr>
          <p:cNvPr id="52" name="Rectangle : Coins arrondis 51">
            <a:extLst>
              <a:ext uri="{FF2B5EF4-FFF2-40B4-BE49-F238E27FC236}">
                <a16:creationId xmlns:a16="http://schemas.microsoft.com/office/drawing/2014/main" id="{7CF13D38-5B6A-4696-A3FC-685C7C5C2F98}"/>
              </a:ext>
            </a:extLst>
          </p:cNvPr>
          <p:cNvSpPr/>
          <p:nvPr userDrawn="1"/>
        </p:nvSpPr>
        <p:spPr>
          <a:xfrm>
            <a:off x="3380063" y="4113787"/>
            <a:ext cx="1737360" cy="1282263"/>
          </a:xfrm>
          <a:prstGeom prst="roundRect">
            <a:avLst>
              <a:gd name="adj" fmla="val 10074"/>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grpSp>
        <p:nvGrpSpPr>
          <p:cNvPr id="47" name="Groupe 46">
            <a:extLst>
              <a:ext uri="{FF2B5EF4-FFF2-40B4-BE49-F238E27FC236}">
                <a16:creationId xmlns:a16="http://schemas.microsoft.com/office/drawing/2014/main" id="{27E4BCAD-9B1F-4FCE-B6D6-D4263D7192A8}"/>
              </a:ext>
            </a:extLst>
          </p:cNvPr>
          <p:cNvGrpSpPr/>
          <p:nvPr userDrawn="1"/>
        </p:nvGrpSpPr>
        <p:grpSpPr>
          <a:xfrm>
            <a:off x="4895867" y="1131290"/>
            <a:ext cx="2480925" cy="2845072"/>
            <a:chOff x="5595782" y="731902"/>
            <a:chExt cx="2480925" cy="2845072"/>
          </a:xfrm>
        </p:grpSpPr>
        <p:sp>
          <p:nvSpPr>
            <p:cNvPr id="15" name="Forme libre : Forme 14">
              <a:extLst>
                <a:ext uri="{FF2B5EF4-FFF2-40B4-BE49-F238E27FC236}">
                  <a16:creationId xmlns:a16="http://schemas.microsoft.com/office/drawing/2014/main" id="{4FF40056-7D5D-434C-A112-A71B3AC1C5FB}"/>
                </a:ext>
              </a:extLst>
            </p:cNvPr>
            <p:cNvSpPr/>
            <p:nvPr userDrawn="1"/>
          </p:nvSpPr>
          <p:spPr>
            <a:xfrm>
              <a:off x="6339347" y="3327592"/>
              <a:ext cx="1737360" cy="249382"/>
            </a:xfrm>
            <a:custGeom>
              <a:avLst/>
              <a:gdLst>
                <a:gd name="connsiteX0" fmla="*/ 0 w 1518458"/>
                <a:gd name="connsiteY0" fmla="*/ 0 h 249382"/>
                <a:gd name="connsiteX1" fmla="*/ 1393767 w 1518458"/>
                <a:gd name="connsiteY1" fmla="*/ 0 h 249382"/>
                <a:gd name="connsiteX2" fmla="*/ 1518458 w 1518458"/>
                <a:gd name="connsiteY2" fmla="*/ 124691 h 249382"/>
                <a:gd name="connsiteX3" fmla="*/ 1393767 w 1518458"/>
                <a:gd name="connsiteY3" fmla="*/ 249382 h 249382"/>
                <a:gd name="connsiteX4" fmla="*/ 0 w 1518458"/>
                <a:gd name="connsiteY4" fmla="*/ 249382 h 249382"/>
                <a:gd name="connsiteX5" fmla="*/ 124691 w 1518458"/>
                <a:gd name="connsiteY5" fmla="*/ 124691 h 249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8458" h="249382">
                  <a:moveTo>
                    <a:pt x="0" y="0"/>
                  </a:moveTo>
                  <a:lnTo>
                    <a:pt x="1393767" y="0"/>
                  </a:lnTo>
                  <a:lnTo>
                    <a:pt x="1518458" y="124691"/>
                  </a:lnTo>
                  <a:lnTo>
                    <a:pt x="1393767" y="249382"/>
                  </a:lnTo>
                  <a:lnTo>
                    <a:pt x="0" y="249382"/>
                  </a:lnTo>
                  <a:lnTo>
                    <a:pt x="124691" y="124691"/>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grpSp>
          <p:nvGrpSpPr>
            <p:cNvPr id="28" name="Groupe 27">
              <a:extLst>
                <a:ext uri="{FF2B5EF4-FFF2-40B4-BE49-F238E27FC236}">
                  <a16:creationId xmlns:a16="http://schemas.microsoft.com/office/drawing/2014/main" id="{C69BC877-8213-4692-9A4D-FD7B88E7C5A6}"/>
                </a:ext>
              </a:extLst>
            </p:cNvPr>
            <p:cNvGrpSpPr/>
            <p:nvPr userDrawn="1"/>
          </p:nvGrpSpPr>
          <p:grpSpPr>
            <a:xfrm>
              <a:off x="5595782" y="731902"/>
              <a:ext cx="990600" cy="2845072"/>
              <a:chOff x="310245" y="679523"/>
              <a:chExt cx="990600" cy="2845072"/>
            </a:xfrm>
          </p:grpSpPr>
          <p:sp>
            <p:nvSpPr>
              <p:cNvPr id="29" name="Organigramme : Affichage 28">
                <a:extLst>
                  <a:ext uri="{FF2B5EF4-FFF2-40B4-BE49-F238E27FC236}">
                    <a16:creationId xmlns:a16="http://schemas.microsoft.com/office/drawing/2014/main" id="{1AE2468A-ED10-4324-82BB-5A0BA4827E36}"/>
                  </a:ext>
                </a:extLst>
              </p:cNvPr>
              <p:cNvSpPr/>
              <p:nvPr userDrawn="1"/>
            </p:nvSpPr>
            <p:spPr>
              <a:xfrm rot="16200000">
                <a:off x="289078" y="700690"/>
                <a:ext cx="1032933" cy="990600"/>
              </a:xfrm>
              <a:prstGeom prst="flowChartDisplay">
                <a:avLst/>
              </a:prstGeom>
              <a:solidFill>
                <a:schemeClr val="bg1"/>
              </a:solidFill>
              <a:ln w="1016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sp>
            <p:nvSpPr>
              <p:cNvPr id="30" name="Larme 29">
                <a:extLst>
                  <a:ext uri="{FF2B5EF4-FFF2-40B4-BE49-F238E27FC236}">
                    <a16:creationId xmlns:a16="http://schemas.microsoft.com/office/drawing/2014/main" id="{E56C60B5-1DC8-4DF5-8C79-7D0234192ECE}"/>
                  </a:ext>
                </a:extLst>
              </p:cNvPr>
              <p:cNvSpPr/>
              <p:nvPr userDrawn="1"/>
            </p:nvSpPr>
            <p:spPr>
              <a:xfrm rot="18899663">
                <a:off x="680854" y="3275213"/>
                <a:ext cx="249382" cy="249382"/>
              </a:xfrm>
              <a:prstGeom prst="teardrop">
                <a:avLst/>
              </a:prstGeom>
              <a:solidFill>
                <a:schemeClr val="bg1"/>
              </a:solidFill>
              <a:ln w="508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cxnSp>
            <p:nvCxnSpPr>
              <p:cNvPr id="31" name="Connecteur droit 30">
                <a:extLst>
                  <a:ext uri="{FF2B5EF4-FFF2-40B4-BE49-F238E27FC236}">
                    <a16:creationId xmlns:a16="http://schemas.microsoft.com/office/drawing/2014/main" id="{108426C8-666D-4D49-A5A2-EF7D4925E701}"/>
                  </a:ext>
                </a:extLst>
              </p:cNvPr>
              <p:cNvCxnSpPr>
                <a:stCxn id="29" idx="1"/>
                <a:endCxn id="30" idx="7"/>
              </p:cNvCxnSpPr>
              <p:nvPr userDrawn="1"/>
            </p:nvCxnSpPr>
            <p:spPr>
              <a:xfrm flipH="1">
                <a:off x="805528" y="1712457"/>
                <a:ext cx="17" cy="1511107"/>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grpSp>
      </p:grpSp>
      <p:sp>
        <p:nvSpPr>
          <p:cNvPr id="53" name="Rectangle : Coins arrondis 52">
            <a:extLst>
              <a:ext uri="{FF2B5EF4-FFF2-40B4-BE49-F238E27FC236}">
                <a16:creationId xmlns:a16="http://schemas.microsoft.com/office/drawing/2014/main" id="{34AC8F75-168C-4C68-93A4-C49CE0D72DA1}"/>
              </a:ext>
            </a:extLst>
          </p:cNvPr>
          <p:cNvSpPr/>
          <p:nvPr userDrawn="1"/>
        </p:nvSpPr>
        <p:spPr>
          <a:xfrm>
            <a:off x="5639097" y="2301765"/>
            <a:ext cx="1737360" cy="1282263"/>
          </a:xfrm>
          <a:prstGeom prst="roundRect">
            <a:avLst>
              <a:gd name="adj" fmla="val 10074"/>
            </a:avLst>
          </a:prstGeom>
          <a:solidFill>
            <a:schemeClr val="bg1"/>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grpSp>
        <p:nvGrpSpPr>
          <p:cNvPr id="48" name="Groupe 47">
            <a:extLst>
              <a:ext uri="{FF2B5EF4-FFF2-40B4-BE49-F238E27FC236}">
                <a16:creationId xmlns:a16="http://schemas.microsoft.com/office/drawing/2014/main" id="{0A47600A-5704-4A90-840D-E9311F4AB54B}"/>
              </a:ext>
            </a:extLst>
          </p:cNvPr>
          <p:cNvGrpSpPr/>
          <p:nvPr userDrawn="1"/>
        </p:nvGrpSpPr>
        <p:grpSpPr>
          <a:xfrm>
            <a:off x="7155235" y="3724159"/>
            <a:ext cx="2480925" cy="2845072"/>
            <a:chOff x="7610770" y="3314261"/>
            <a:chExt cx="2480925" cy="2845072"/>
          </a:xfrm>
        </p:grpSpPr>
        <p:sp>
          <p:nvSpPr>
            <p:cNvPr id="16" name="Forme libre : Forme 15">
              <a:extLst>
                <a:ext uri="{FF2B5EF4-FFF2-40B4-BE49-F238E27FC236}">
                  <a16:creationId xmlns:a16="http://schemas.microsoft.com/office/drawing/2014/main" id="{E4844AA0-BA69-42F2-A1E9-31E3350B1AF0}"/>
                </a:ext>
              </a:extLst>
            </p:cNvPr>
            <p:cNvSpPr/>
            <p:nvPr userDrawn="1"/>
          </p:nvSpPr>
          <p:spPr>
            <a:xfrm>
              <a:off x="8354335" y="3319709"/>
              <a:ext cx="1737360" cy="249382"/>
            </a:xfrm>
            <a:custGeom>
              <a:avLst/>
              <a:gdLst>
                <a:gd name="connsiteX0" fmla="*/ 0 w 1518458"/>
                <a:gd name="connsiteY0" fmla="*/ 0 h 249382"/>
                <a:gd name="connsiteX1" fmla="*/ 1393767 w 1518458"/>
                <a:gd name="connsiteY1" fmla="*/ 0 h 249382"/>
                <a:gd name="connsiteX2" fmla="*/ 1518458 w 1518458"/>
                <a:gd name="connsiteY2" fmla="*/ 124691 h 249382"/>
                <a:gd name="connsiteX3" fmla="*/ 1393767 w 1518458"/>
                <a:gd name="connsiteY3" fmla="*/ 249382 h 249382"/>
                <a:gd name="connsiteX4" fmla="*/ 0 w 1518458"/>
                <a:gd name="connsiteY4" fmla="*/ 249382 h 249382"/>
                <a:gd name="connsiteX5" fmla="*/ 124691 w 1518458"/>
                <a:gd name="connsiteY5" fmla="*/ 124691 h 249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8458" h="249382">
                  <a:moveTo>
                    <a:pt x="0" y="0"/>
                  </a:moveTo>
                  <a:lnTo>
                    <a:pt x="1393767" y="0"/>
                  </a:lnTo>
                  <a:lnTo>
                    <a:pt x="1518458" y="124691"/>
                  </a:lnTo>
                  <a:lnTo>
                    <a:pt x="1393767" y="249382"/>
                  </a:lnTo>
                  <a:lnTo>
                    <a:pt x="0" y="249382"/>
                  </a:lnTo>
                  <a:lnTo>
                    <a:pt x="124691" y="12469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grpSp>
          <p:nvGrpSpPr>
            <p:cNvPr id="40" name="Groupe 39">
              <a:extLst>
                <a:ext uri="{FF2B5EF4-FFF2-40B4-BE49-F238E27FC236}">
                  <a16:creationId xmlns:a16="http://schemas.microsoft.com/office/drawing/2014/main" id="{AB1BA44D-2835-4C9E-910A-11ED332B2023}"/>
                </a:ext>
              </a:extLst>
            </p:cNvPr>
            <p:cNvGrpSpPr/>
            <p:nvPr userDrawn="1"/>
          </p:nvGrpSpPr>
          <p:grpSpPr>
            <a:xfrm rot="10800000">
              <a:off x="7610770" y="3314261"/>
              <a:ext cx="990600" cy="2845072"/>
              <a:chOff x="310245" y="679523"/>
              <a:chExt cx="990600" cy="2845072"/>
            </a:xfrm>
          </p:grpSpPr>
          <p:sp>
            <p:nvSpPr>
              <p:cNvPr id="41" name="Organigramme : Affichage 40">
                <a:extLst>
                  <a:ext uri="{FF2B5EF4-FFF2-40B4-BE49-F238E27FC236}">
                    <a16:creationId xmlns:a16="http://schemas.microsoft.com/office/drawing/2014/main" id="{7968DDF3-A7FB-4CFF-BEDD-FAFD948222BF}"/>
                  </a:ext>
                </a:extLst>
              </p:cNvPr>
              <p:cNvSpPr/>
              <p:nvPr userDrawn="1"/>
            </p:nvSpPr>
            <p:spPr>
              <a:xfrm rot="16200000">
                <a:off x="289078" y="700690"/>
                <a:ext cx="1032933" cy="990600"/>
              </a:xfrm>
              <a:prstGeom prst="flowChartDisplay">
                <a:avLst/>
              </a:prstGeom>
              <a:solidFill>
                <a:schemeClr val="bg1"/>
              </a:solidFill>
              <a:ln w="1016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sp>
            <p:nvSpPr>
              <p:cNvPr id="42" name="Goutte 41">
                <a:extLst>
                  <a:ext uri="{FF2B5EF4-FFF2-40B4-BE49-F238E27FC236}">
                    <a16:creationId xmlns:a16="http://schemas.microsoft.com/office/drawing/2014/main" id="{8C0014C3-F16F-45C3-A70C-39FE594E42BA}"/>
                  </a:ext>
                </a:extLst>
              </p:cNvPr>
              <p:cNvSpPr/>
              <p:nvPr userDrawn="1"/>
            </p:nvSpPr>
            <p:spPr>
              <a:xfrm rot="18899663">
                <a:off x="680854" y="3275213"/>
                <a:ext cx="249382" cy="249382"/>
              </a:xfrm>
              <a:prstGeom prst="teardrop">
                <a:avLst/>
              </a:prstGeom>
              <a:solidFill>
                <a:schemeClr val="bg1"/>
              </a:solidFill>
              <a:ln w="508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cxnSp>
            <p:nvCxnSpPr>
              <p:cNvPr id="43" name="Connecteur droit 42">
                <a:extLst>
                  <a:ext uri="{FF2B5EF4-FFF2-40B4-BE49-F238E27FC236}">
                    <a16:creationId xmlns:a16="http://schemas.microsoft.com/office/drawing/2014/main" id="{CF903941-6F22-4289-9EBA-80BACB317BE3}"/>
                  </a:ext>
                </a:extLst>
              </p:cNvPr>
              <p:cNvCxnSpPr>
                <a:stCxn id="41" idx="1"/>
                <a:endCxn id="42" idx="7"/>
              </p:cNvCxnSpPr>
              <p:nvPr userDrawn="1"/>
            </p:nvCxnSpPr>
            <p:spPr>
              <a:xfrm flipH="1">
                <a:off x="805528" y="1712457"/>
                <a:ext cx="17" cy="1511107"/>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grpSp>
      <p:sp>
        <p:nvSpPr>
          <p:cNvPr id="54" name="Rectangle : Coins arrondis 53">
            <a:extLst>
              <a:ext uri="{FF2B5EF4-FFF2-40B4-BE49-F238E27FC236}">
                <a16:creationId xmlns:a16="http://schemas.microsoft.com/office/drawing/2014/main" id="{E8EA4B40-CEB6-4259-861F-2BB19B0C5D63}"/>
              </a:ext>
            </a:extLst>
          </p:cNvPr>
          <p:cNvSpPr/>
          <p:nvPr userDrawn="1"/>
        </p:nvSpPr>
        <p:spPr>
          <a:xfrm>
            <a:off x="7898800" y="4113786"/>
            <a:ext cx="1737360" cy="1282263"/>
          </a:xfrm>
          <a:prstGeom prst="roundRect">
            <a:avLst>
              <a:gd name="adj" fmla="val 10074"/>
            </a:avLst>
          </a:prstGeom>
          <a:solidFill>
            <a:schemeClr val="bg1"/>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grpSp>
        <p:nvGrpSpPr>
          <p:cNvPr id="49" name="Groupe 48">
            <a:extLst>
              <a:ext uri="{FF2B5EF4-FFF2-40B4-BE49-F238E27FC236}">
                <a16:creationId xmlns:a16="http://schemas.microsoft.com/office/drawing/2014/main" id="{3B0FD183-4A42-4F94-A86E-8EE0AD03C1B1}"/>
              </a:ext>
            </a:extLst>
          </p:cNvPr>
          <p:cNvGrpSpPr/>
          <p:nvPr userDrawn="1"/>
        </p:nvGrpSpPr>
        <p:grpSpPr>
          <a:xfrm>
            <a:off x="9414603" y="1155569"/>
            <a:ext cx="2480327" cy="2845072"/>
            <a:chOff x="9626356" y="731902"/>
            <a:chExt cx="2480327" cy="2845072"/>
          </a:xfrm>
        </p:grpSpPr>
        <p:sp>
          <p:nvSpPr>
            <p:cNvPr id="17" name="Forme libre : Forme 16">
              <a:extLst>
                <a:ext uri="{FF2B5EF4-FFF2-40B4-BE49-F238E27FC236}">
                  <a16:creationId xmlns:a16="http://schemas.microsoft.com/office/drawing/2014/main" id="{9E08103C-D37D-4AAA-80F7-3877C6552414}"/>
                </a:ext>
              </a:extLst>
            </p:cNvPr>
            <p:cNvSpPr/>
            <p:nvPr userDrawn="1"/>
          </p:nvSpPr>
          <p:spPr>
            <a:xfrm>
              <a:off x="10369323" y="3314261"/>
              <a:ext cx="1737360" cy="249382"/>
            </a:xfrm>
            <a:custGeom>
              <a:avLst/>
              <a:gdLst>
                <a:gd name="connsiteX0" fmla="*/ 0 w 1518458"/>
                <a:gd name="connsiteY0" fmla="*/ 0 h 249382"/>
                <a:gd name="connsiteX1" fmla="*/ 1393767 w 1518458"/>
                <a:gd name="connsiteY1" fmla="*/ 0 h 249382"/>
                <a:gd name="connsiteX2" fmla="*/ 1518458 w 1518458"/>
                <a:gd name="connsiteY2" fmla="*/ 124691 h 249382"/>
                <a:gd name="connsiteX3" fmla="*/ 1393767 w 1518458"/>
                <a:gd name="connsiteY3" fmla="*/ 249382 h 249382"/>
                <a:gd name="connsiteX4" fmla="*/ 0 w 1518458"/>
                <a:gd name="connsiteY4" fmla="*/ 249382 h 249382"/>
                <a:gd name="connsiteX5" fmla="*/ 124691 w 1518458"/>
                <a:gd name="connsiteY5" fmla="*/ 124691 h 249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8458" h="249382">
                  <a:moveTo>
                    <a:pt x="0" y="0"/>
                  </a:moveTo>
                  <a:lnTo>
                    <a:pt x="1393767" y="0"/>
                  </a:lnTo>
                  <a:lnTo>
                    <a:pt x="1518458" y="124691"/>
                  </a:lnTo>
                  <a:lnTo>
                    <a:pt x="1393767" y="249382"/>
                  </a:lnTo>
                  <a:lnTo>
                    <a:pt x="0" y="249382"/>
                  </a:lnTo>
                  <a:lnTo>
                    <a:pt x="124691" y="124691"/>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grpSp>
          <p:nvGrpSpPr>
            <p:cNvPr id="32" name="Groupe 31">
              <a:extLst>
                <a:ext uri="{FF2B5EF4-FFF2-40B4-BE49-F238E27FC236}">
                  <a16:creationId xmlns:a16="http://schemas.microsoft.com/office/drawing/2014/main" id="{BF7E66A5-9DFC-46F8-9BA6-4E9C6FFCD9E6}"/>
                </a:ext>
              </a:extLst>
            </p:cNvPr>
            <p:cNvGrpSpPr/>
            <p:nvPr userDrawn="1"/>
          </p:nvGrpSpPr>
          <p:grpSpPr>
            <a:xfrm>
              <a:off x="9626356" y="731902"/>
              <a:ext cx="990600" cy="2845072"/>
              <a:chOff x="310245" y="679523"/>
              <a:chExt cx="990600" cy="2845072"/>
            </a:xfrm>
          </p:grpSpPr>
          <p:sp>
            <p:nvSpPr>
              <p:cNvPr id="33" name="Organigramme : Affichage 32">
                <a:extLst>
                  <a:ext uri="{FF2B5EF4-FFF2-40B4-BE49-F238E27FC236}">
                    <a16:creationId xmlns:a16="http://schemas.microsoft.com/office/drawing/2014/main" id="{F8DEB042-6E53-476C-AD3B-7519E164C260}"/>
                  </a:ext>
                </a:extLst>
              </p:cNvPr>
              <p:cNvSpPr/>
              <p:nvPr userDrawn="1"/>
            </p:nvSpPr>
            <p:spPr>
              <a:xfrm rot="16200000">
                <a:off x="289078" y="700690"/>
                <a:ext cx="1032933" cy="990600"/>
              </a:xfrm>
              <a:prstGeom prst="flowChartDisplay">
                <a:avLst/>
              </a:prstGeom>
              <a:solidFill>
                <a:schemeClr val="bg1"/>
              </a:solidFill>
              <a:ln w="1016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sp>
            <p:nvSpPr>
              <p:cNvPr id="34" name="Larme 33">
                <a:extLst>
                  <a:ext uri="{FF2B5EF4-FFF2-40B4-BE49-F238E27FC236}">
                    <a16:creationId xmlns:a16="http://schemas.microsoft.com/office/drawing/2014/main" id="{C26BCFD1-554C-453E-BC94-2AD7F124C78B}"/>
                  </a:ext>
                </a:extLst>
              </p:cNvPr>
              <p:cNvSpPr/>
              <p:nvPr userDrawn="1"/>
            </p:nvSpPr>
            <p:spPr>
              <a:xfrm rot="18899663">
                <a:off x="680854" y="3275213"/>
                <a:ext cx="249382" cy="249382"/>
              </a:xfrm>
              <a:prstGeom prst="teardrop">
                <a:avLst/>
              </a:prstGeom>
              <a:solidFill>
                <a:schemeClr val="bg1"/>
              </a:solidFill>
              <a:ln w="508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cxnSp>
            <p:nvCxnSpPr>
              <p:cNvPr id="35" name="Connecteur droit 34">
                <a:extLst>
                  <a:ext uri="{FF2B5EF4-FFF2-40B4-BE49-F238E27FC236}">
                    <a16:creationId xmlns:a16="http://schemas.microsoft.com/office/drawing/2014/main" id="{CE163B23-5612-4951-92C2-FB0F3EA60BA3}"/>
                  </a:ext>
                </a:extLst>
              </p:cNvPr>
              <p:cNvCxnSpPr>
                <a:stCxn id="33" idx="1"/>
                <a:endCxn id="34" idx="7"/>
              </p:cNvCxnSpPr>
              <p:nvPr userDrawn="1"/>
            </p:nvCxnSpPr>
            <p:spPr>
              <a:xfrm flipH="1">
                <a:off x="805528" y="1712457"/>
                <a:ext cx="17" cy="1511107"/>
              </a:xfrm>
              <a:prstGeom prst="line">
                <a:avLst/>
              </a:prstGeom>
              <a:ln w="50800">
                <a:solidFill>
                  <a:schemeClr val="accent5"/>
                </a:solidFill>
              </a:ln>
            </p:spPr>
            <p:style>
              <a:lnRef idx="1">
                <a:schemeClr val="accent1"/>
              </a:lnRef>
              <a:fillRef idx="0">
                <a:schemeClr val="accent1"/>
              </a:fillRef>
              <a:effectRef idx="0">
                <a:schemeClr val="accent1"/>
              </a:effectRef>
              <a:fontRef idx="minor">
                <a:schemeClr val="tx1"/>
              </a:fontRef>
            </p:style>
          </p:cxnSp>
        </p:grpSp>
      </p:grpSp>
      <p:sp>
        <p:nvSpPr>
          <p:cNvPr id="55" name="Rectangle : Coins arrondis 54">
            <a:extLst>
              <a:ext uri="{FF2B5EF4-FFF2-40B4-BE49-F238E27FC236}">
                <a16:creationId xmlns:a16="http://schemas.microsoft.com/office/drawing/2014/main" id="{BE6CCC78-344D-47D6-9D62-298F4C27B177}"/>
              </a:ext>
            </a:extLst>
          </p:cNvPr>
          <p:cNvSpPr/>
          <p:nvPr userDrawn="1"/>
        </p:nvSpPr>
        <p:spPr>
          <a:xfrm>
            <a:off x="10126864" y="2301764"/>
            <a:ext cx="1737360" cy="1282263"/>
          </a:xfrm>
          <a:prstGeom prst="roundRect">
            <a:avLst>
              <a:gd name="adj" fmla="val 10074"/>
            </a:avLst>
          </a:prstGeom>
          <a:solidFill>
            <a:schemeClr val="bg1"/>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latin typeface="Arial" panose="020B0604020202020204" pitchFamily="34" charset="0"/>
            </a:endParaRPr>
          </a:p>
        </p:txBody>
      </p:sp>
      <p:sp>
        <p:nvSpPr>
          <p:cNvPr id="69" name="Espace réservé du texte 68">
            <a:extLst>
              <a:ext uri="{FF2B5EF4-FFF2-40B4-BE49-F238E27FC236}">
                <a16:creationId xmlns:a16="http://schemas.microsoft.com/office/drawing/2014/main" id="{8B67CD72-3E2F-4B3D-8FEE-7EA9FC7E6F0C}"/>
              </a:ext>
            </a:extLst>
          </p:cNvPr>
          <p:cNvSpPr>
            <a:spLocks noGrp="1"/>
          </p:cNvSpPr>
          <p:nvPr userDrawn="1">
            <p:ph type="body" sz="quarter" idx="10" hasCustomPrompt="1"/>
          </p:nvPr>
        </p:nvSpPr>
        <p:spPr>
          <a:xfrm>
            <a:off x="1120775" y="3987800"/>
            <a:ext cx="1585913" cy="468586"/>
          </a:xfrm>
          <a:prstGeom prst="rect">
            <a:avLst/>
          </a:prstGeom>
        </p:spPr>
        <p:txBody>
          <a:bodyPr rtlCol="0"/>
          <a:lstStyle>
            <a:lvl1pPr marL="0" indent="0" algn="ctr">
              <a:buNone/>
              <a:defRPr b="1">
                <a:solidFill>
                  <a:schemeClr val="accent1"/>
                </a:solidFill>
                <a:latin typeface="Arial" panose="020B0604020202020204" pitchFamily="34" charset="0"/>
              </a:defRPr>
            </a:lvl1pPr>
          </a:lstStyle>
          <a:p>
            <a:pPr lvl="0" rtl="0"/>
            <a:r>
              <a:rPr lang="fr-FR"/>
              <a:t>20XX</a:t>
            </a:r>
            <a:endParaRPr lang="fr-FR" dirty="0"/>
          </a:p>
        </p:txBody>
      </p:sp>
      <p:sp>
        <p:nvSpPr>
          <p:cNvPr id="70" name="Espace réservé du texte 68">
            <a:extLst>
              <a:ext uri="{FF2B5EF4-FFF2-40B4-BE49-F238E27FC236}">
                <a16:creationId xmlns:a16="http://schemas.microsoft.com/office/drawing/2014/main" id="{F38E8D57-85C5-48AB-9DB1-A8FDE958D98F}"/>
              </a:ext>
            </a:extLst>
          </p:cNvPr>
          <p:cNvSpPr>
            <a:spLocks noGrp="1"/>
          </p:cNvSpPr>
          <p:nvPr userDrawn="1">
            <p:ph type="body" sz="quarter" idx="11" hasCustomPrompt="1"/>
          </p:nvPr>
        </p:nvSpPr>
        <p:spPr>
          <a:xfrm>
            <a:off x="3371465" y="3226676"/>
            <a:ext cx="1585913" cy="445834"/>
          </a:xfrm>
          <a:prstGeom prst="rect">
            <a:avLst/>
          </a:prstGeom>
        </p:spPr>
        <p:txBody>
          <a:bodyPr rtlCol="0"/>
          <a:lstStyle>
            <a:lvl1pPr marL="0" indent="0" algn="ctr">
              <a:buNone/>
              <a:defRPr b="1">
                <a:solidFill>
                  <a:schemeClr val="accent2"/>
                </a:solidFill>
                <a:latin typeface="Arial" panose="020B0604020202020204" pitchFamily="34" charset="0"/>
              </a:defRPr>
            </a:lvl1pPr>
          </a:lstStyle>
          <a:p>
            <a:pPr lvl="0" rtl="0"/>
            <a:r>
              <a:rPr lang="fr-FR"/>
              <a:t>20XX</a:t>
            </a:r>
            <a:endParaRPr lang="fr-FR" dirty="0"/>
          </a:p>
        </p:txBody>
      </p:sp>
      <p:sp>
        <p:nvSpPr>
          <p:cNvPr id="71" name="Espace réservé du texte 68">
            <a:extLst>
              <a:ext uri="{FF2B5EF4-FFF2-40B4-BE49-F238E27FC236}">
                <a16:creationId xmlns:a16="http://schemas.microsoft.com/office/drawing/2014/main" id="{4198F121-2094-4414-B727-1ABF6D156D9A}"/>
              </a:ext>
            </a:extLst>
          </p:cNvPr>
          <p:cNvSpPr>
            <a:spLocks noGrp="1"/>
          </p:cNvSpPr>
          <p:nvPr userDrawn="1">
            <p:ph type="body" sz="quarter" idx="12" hasCustomPrompt="1"/>
          </p:nvPr>
        </p:nvSpPr>
        <p:spPr>
          <a:xfrm>
            <a:off x="5662270" y="4052290"/>
            <a:ext cx="1585913" cy="445834"/>
          </a:xfrm>
          <a:prstGeom prst="rect">
            <a:avLst/>
          </a:prstGeom>
        </p:spPr>
        <p:txBody>
          <a:bodyPr rtlCol="0"/>
          <a:lstStyle>
            <a:lvl1pPr marL="0" indent="0" algn="ctr">
              <a:buNone/>
              <a:defRPr b="1">
                <a:solidFill>
                  <a:schemeClr val="accent3"/>
                </a:solidFill>
                <a:latin typeface="Arial" panose="020B0604020202020204" pitchFamily="34" charset="0"/>
              </a:defRPr>
            </a:lvl1pPr>
          </a:lstStyle>
          <a:p>
            <a:pPr lvl="0" rtl="0"/>
            <a:r>
              <a:rPr lang="fr-FR"/>
              <a:t>20XX</a:t>
            </a:r>
            <a:endParaRPr lang="fr-FR" dirty="0"/>
          </a:p>
        </p:txBody>
      </p:sp>
      <p:sp>
        <p:nvSpPr>
          <p:cNvPr id="72" name="Espace réservé du texte 68">
            <a:extLst>
              <a:ext uri="{FF2B5EF4-FFF2-40B4-BE49-F238E27FC236}">
                <a16:creationId xmlns:a16="http://schemas.microsoft.com/office/drawing/2014/main" id="{E3FC3CFE-62A4-403C-9E5E-92826237892B}"/>
              </a:ext>
            </a:extLst>
          </p:cNvPr>
          <p:cNvSpPr>
            <a:spLocks noGrp="1"/>
          </p:cNvSpPr>
          <p:nvPr userDrawn="1">
            <p:ph type="body" sz="quarter" idx="13" hasCustomPrompt="1"/>
          </p:nvPr>
        </p:nvSpPr>
        <p:spPr>
          <a:xfrm>
            <a:off x="7897804" y="3213649"/>
            <a:ext cx="1585913" cy="445834"/>
          </a:xfrm>
          <a:prstGeom prst="rect">
            <a:avLst/>
          </a:prstGeom>
        </p:spPr>
        <p:txBody>
          <a:bodyPr rtlCol="0"/>
          <a:lstStyle>
            <a:lvl1pPr marL="0" indent="0" algn="ctr">
              <a:buNone/>
              <a:defRPr b="1">
                <a:solidFill>
                  <a:schemeClr val="accent4"/>
                </a:solidFill>
                <a:latin typeface="Arial" panose="020B0604020202020204" pitchFamily="34" charset="0"/>
              </a:defRPr>
            </a:lvl1pPr>
          </a:lstStyle>
          <a:p>
            <a:pPr lvl="0" rtl="0"/>
            <a:r>
              <a:rPr lang="fr-FR"/>
              <a:t>20XX</a:t>
            </a:r>
            <a:endParaRPr lang="fr-FR" dirty="0"/>
          </a:p>
        </p:txBody>
      </p:sp>
      <p:sp>
        <p:nvSpPr>
          <p:cNvPr id="73" name="Espace réservé du texte 68">
            <a:extLst>
              <a:ext uri="{FF2B5EF4-FFF2-40B4-BE49-F238E27FC236}">
                <a16:creationId xmlns:a16="http://schemas.microsoft.com/office/drawing/2014/main" id="{65C03126-CE58-4E57-A3FC-BB298EE10793}"/>
              </a:ext>
            </a:extLst>
          </p:cNvPr>
          <p:cNvSpPr>
            <a:spLocks noGrp="1"/>
          </p:cNvSpPr>
          <p:nvPr userDrawn="1">
            <p:ph type="body" sz="quarter" idx="14" hasCustomPrompt="1"/>
          </p:nvPr>
        </p:nvSpPr>
        <p:spPr>
          <a:xfrm>
            <a:off x="10183646" y="4025190"/>
            <a:ext cx="1556251" cy="445834"/>
          </a:xfrm>
          <a:prstGeom prst="rect">
            <a:avLst/>
          </a:prstGeom>
        </p:spPr>
        <p:txBody>
          <a:bodyPr rtlCol="0"/>
          <a:lstStyle>
            <a:lvl1pPr marL="0" indent="0" algn="ctr">
              <a:buNone/>
              <a:defRPr b="1">
                <a:solidFill>
                  <a:schemeClr val="accent5"/>
                </a:solidFill>
                <a:latin typeface="Arial" panose="020B0604020202020204" pitchFamily="34" charset="0"/>
              </a:defRPr>
            </a:lvl1pPr>
          </a:lstStyle>
          <a:p>
            <a:pPr lvl="0" rtl="0"/>
            <a:r>
              <a:rPr lang="fr-FR"/>
              <a:t>20XX</a:t>
            </a:r>
            <a:endParaRPr lang="fr-FR" dirty="0"/>
          </a:p>
        </p:txBody>
      </p:sp>
      <p:sp>
        <p:nvSpPr>
          <p:cNvPr id="75" name="Espace réservé du texte 74">
            <a:extLst>
              <a:ext uri="{FF2B5EF4-FFF2-40B4-BE49-F238E27FC236}">
                <a16:creationId xmlns:a16="http://schemas.microsoft.com/office/drawing/2014/main" id="{A051197C-E077-4731-B77B-6E25FE6DB898}"/>
              </a:ext>
            </a:extLst>
          </p:cNvPr>
          <p:cNvSpPr>
            <a:spLocks noGrp="1"/>
          </p:cNvSpPr>
          <p:nvPr userDrawn="1">
            <p:ph type="body" sz="quarter" idx="15"/>
          </p:nvPr>
        </p:nvSpPr>
        <p:spPr>
          <a:xfrm>
            <a:off x="1120775" y="2427889"/>
            <a:ext cx="1728788" cy="1156685"/>
          </a:xfrm>
          <a:prstGeom prst="rect">
            <a:avLst/>
          </a:prstGeom>
        </p:spPr>
        <p:txBody>
          <a:bodyPr rtlCol="0">
            <a:normAutofit/>
          </a:bodyPr>
          <a:lstStyle>
            <a:lvl1pPr marL="0" indent="0">
              <a:buNone/>
              <a:defRPr sz="1200">
                <a:latin typeface="Arial" panose="020B0604020202020204" pitchFamily="34" charset="0"/>
              </a:defRPr>
            </a:lvl1pPr>
          </a:lstStyle>
          <a:p>
            <a:pPr lvl="0" rtl="0"/>
            <a:r>
              <a:rPr lang="fr-FR"/>
              <a:t>Modifiez les styles du texte du masque</a:t>
            </a:r>
          </a:p>
        </p:txBody>
      </p:sp>
      <p:sp>
        <p:nvSpPr>
          <p:cNvPr id="76" name="Espace réservé du texte 74">
            <a:extLst>
              <a:ext uri="{FF2B5EF4-FFF2-40B4-BE49-F238E27FC236}">
                <a16:creationId xmlns:a16="http://schemas.microsoft.com/office/drawing/2014/main" id="{94E15A42-1C1B-41C1-98D7-5F862CABEA80}"/>
              </a:ext>
            </a:extLst>
          </p:cNvPr>
          <p:cNvSpPr>
            <a:spLocks noGrp="1"/>
          </p:cNvSpPr>
          <p:nvPr userDrawn="1">
            <p:ph type="body" sz="quarter" idx="16"/>
          </p:nvPr>
        </p:nvSpPr>
        <p:spPr>
          <a:xfrm>
            <a:off x="3371465" y="4225158"/>
            <a:ext cx="1728788" cy="1151153"/>
          </a:xfrm>
          <a:prstGeom prst="rect">
            <a:avLst/>
          </a:prstGeom>
        </p:spPr>
        <p:txBody>
          <a:bodyPr rtlCol="0">
            <a:normAutofit/>
          </a:bodyPr>
          <a:lstStyle>
            <a:lvl1pPr marL="0" indent="0">
              <a:buNone/>
              <a:defRPr sz="1200">
                <a:latin typeface="Arial" panose="020B0604020202020204" pitchFamily="34" charset="0"/>
              </a:defRPr>
            </a:lvl1pPr>
          </a:lstStyle>
          <a:p>
            <a:pPr lvl="0" rtl="0"/>
            <a:r>
              <a:rPr lang="fr-FR"/>
              <a:t>Modifiez les styles du texte du masque</a:t>
            </a:r>
          </a:p>
        </p:txBody>
      </p:sp>
      <p:sp>
        <p:nvSpPr>
          <p:cNvPr id="77" name="Espace réservé du texte 74">
            <a:extLst>
              <a:ext uri="{FF2B5EF4-FFF2-40B4-BE49-F238E27FC236}">
                <a16:creationId xmlns:a16="http://schemas.microsoft.com/office/drawing/2014/main" id="{4E361932-4C94-4975-A440-9F74D0847907}"/>
              </a:ext>
            </a:extLst>
          </p:cNvPr>
          <p:cNvSpPr>
            <a:spLocks noGrp="1"/>
          </p:cNvSpPr>
          <p:nvPr userDrawn="1">
            <p:ph type="body" sz="quarter" idx="17"/>
          </p:nvPr>
        </p:nvSpPr>
        <p:spPr>
          <a:xfrm>
            <a:off x="5643383" y="2427889"/>
            <a:ext cx="1728788" cy="1156138"/>
          </a:xfrm>
          <a:prstGeom prst="rect">
            <a:avLst/>
          </a:prstGeom>
        </p:spPr>
        <p:txBody>
          <a:bodyPr rtlCol="0">
            <a:normAutofit/>
          </a:bodyPr>
          <a:lstStyle>
            <a:lvl1pPr marL="0" indent="0">
              <a:buNone/>
              <a:defRPr sz="1200">
                <a:latin typeface="Arial" panose="020B0604020202020204" pitchFamily="34" charset="0"/>
              </a:defRPr>
            </a:lvl1pPr>
          </a:lstStyle>
          <a:p>
            <a:pPr lvl="0" rtl="0"/>
            <a:r>
              <a:rPr lang="fr-FR"/>
              <a:t>Modifiez les styles du texte du masque</a:t>
            </a:r>
          </a:p>
        </p:txBody>
      </p:sp>
      <p:sp>
        <p:nvSpPr>
          <p:cNvPr id="78" name="Espace réservé du texte 74">
            <a:extLst>
              <a:ext uri="{FF2B5EF4-FFF2-40B4-BE49-F238E27FC236}">
                <a16:creationId xmlns:a16="http://schemas.microsoft.com/office/drawing/2014/main" id="{D3C6EF22-CA89-422B-8C85-459BCA9532FA}"/>
              </a:ext>
            </a:extLst>
          </p:cNvPr>
          <p:cNvSpPr>
            <a:spLocks noGrp="1"/>
          </p:cNvSpPr>
          <p:nvPr userDrawn="1">
            <p:ph type="body" sz="quarter" idx="18"/>
          </p:nvPr>
        </p:nvSpPr>
        <p:spPr>
          <a:xfrm>
            <a:off x="7889407" y="4225157"/>
            <a:ext cx="1728788" cy="1171327"/>
          </a:xfrm>
          <a:prstGeom prst="rect">
            <a:avLst/>
          </a:prstGeom>
        </p:spPr>
        <p:txBody>
          <a:bodyPr rtlCol="0">
            <a:normAutofit/>
          </a:bodyPr>
          <a:lstStyle>
            <a:lvl1pPr marL="0" indent="0">
              <a:buNone/>
              <a:defRPr sz="1200">
                <a:latin typeface="Arial" panose="020B0604020202020204" pitchFamily="34" charset="0"/>
              </a:defRPr>
            </a:lvl1pPr>
          </a:lstStyle>
          <a:p>
            <a:pPr lvl="0" rtl="0"/>
            <a:r>
              <a:rPr lang="fr-FR"/>
              <a:t>Modifiez les styles du texte du masque</a:t>
            </a:r>
          </a:p>
        </p:txBody>
      </p:sp>
      <p:sp>
        <p:nvSpPr>
          <p:cNvPr id="79" name="Espace réservé du texte 74">
            <a:extLst>
              <a:ext uri="{FF2B5EF4-FFF2-40B4-BE49-F238E27FC236}">
                <a16:creationId xmlns:a16="http://schemas.microsoft.com/office/drawing/2014/main" id="{13BE834B-38E1-42BC-8467-6B0BE1838179}"/>
              </a:ext>
            </a:extLst>
          </p:cNvPr>
          <p:cNvSpPr>
            <a:spLocks noGrp="1"/>
          </p:cNvSpPr>
          <p:nvPr userDrawn="1">
            <p:ph type="body" sz="quarter" idx="19"/>
          </p:nvPr>
        </p:nvSpPr>
        <p:spPr>
          <a:xfrm>
            <a:off x="10126864" y="2427889"/>
            <a:ext cx="1728788" cy="1156138"/>
          </a:xfrm>
          <a:prstGeom prst="rect">
            <a:avLst/>
          </a:prstGeom>
        </p:spPr>
        <p:txBody>
          <a:bodyPr rtlCol="0">
            <a:normAutofit/>
          </a:bodyPr>
          <a:lstStyle>
            <a:lvl1pPr marL="0" indent="0">
              <a:buNone/>
              <a:defRPr sz="1200">
                <a:latin typeface="Arial" panose="020B0604020202020204" pitchFamily="34" charset="0"/>
              </a:defRPr>
            </a:lvl1pPr>
          </a:lstStyle>
          <a:p>
            <a:pPr lvl="0" rtl="0"/>
            <a:r>
              <a:rPr lang="fr-FR"/>
              <a:t>Modifiez les styles du texte du masque</a:t>
            </a:r>
          </a:p>
        </p:txBody>
      </p:sp>
      <p:sp>
        <p:nvSpPr>
          <p:cNvPr id="80" name="Titre 79">
            <a:extLst>
              <a:ext uri="{FF2B5EF4-FFF2-40B4-BE49-F238E27FC236}">
                <a16:creationId xmlns:a16="http://schemas.microsoft.com/office/drawing/2014/main" id="{B01B37D2-6ED5-4AE0-9451-213B7C437A46}"/>
              </a:ext>
            </a:extLst>
          </p:cNvPr>
          <p:cNvSpPr>
            <a:spLocks noGrp="1"/>
          </p:cNvSpPr>
          <p:nvPr userDrawn="1">
            <p:ph type="title" hasCustomPrompt="1"/>
          </p:nvPr>
        </p:nvSpPr>
        <p:spPr>
          <a:xfrm>
            <a:off x="838200" y="302884"/>
            <a:ext cx="10515600" cy="508075"/>
          </a:xfrm>
          <a:prstGeom prst="rect">
            <a:avLst/>
          </a:prstGeom>
        </p:spPr>
        <p:txBody>
          <a:bodyPr rtlCol="0"/>
          <a:lstStyle>
            <a:lvl1pPr algn="ctr">
              <a:defRPr sz="4000">
                <a:latin typeface="Arial" panose="020B0604020202020204" pitchFamily="34" charset="0"/>
              </a:defRPr>
            </a:lvl1pPr>
          </a:lstStyle>
          <a:p>
            <a:pPr rtl="0"/>
            <a:r>
              <a:rPr lang="fr-FR"/>
              <a:t>Modifiez le style du titre</a:t>
            </a:r>
            <a:endParaRPr lang="fr-FR" dirty="0"/>
          </a:p>
        </p:txBody>
      </p:sp>
    </p:spTree>
    <p:extLst>
      <p:ext uri="{BB962C8B-B14F-4D97-AF65-F5344CB8AC3E}">
        <p14:creationId xmlns:p14="http://schemas.microsoft.com/office/powerpoint/2010/main" val="1568370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en-US"/>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p>
            <a:fld id="{42A54C80-263E-416B-A8E0-580EDEADCBDC}" type="datetimeFigureOut">
              <a:rPr lang="en-US" smtClean="0"/>
              <a:t>11/9/2023</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519954A3-9DFD-4C44-94BA-B95130A3BA1C}" type="slidenum">
              <a:rPr lang="en-US" smtClean="0"/>
              <a:t>‹N°›</a:t>
            </a:fld>
            <a:endParaRPr lang="en-US" dirty="0"/>
          </a:p>
        </p:txBody>
      </p:sp>
    </p:spTree>
    <p:extLst>
      <p:ext uri="{BB962C8B-B14F-4D97-AF65-F5344CB8AC3E}">
        <p14:creationId xmlns:p14="http://schemas.microsoft.com/office/powerpoint/2010/main" val="2953669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B61BEF0D-F0BB-DE4B-95CE-6DB70DBA9567}" type="datetimeFigureOut">
              <a:rPr lang="en-US" smtClean="0"/>
              <a:pPr/>
              <a:t>11/9/2023</a:t>
            </a:fld>
            <a:endParaRPr lang="en-US" dirty="0"/>
          </a:p>
        </p:txBody>
      </p:sp>
      <p:sp>
        <p:nvSpPr>
          <p:cNvPr id="5" name="Espace réservé du pied de page 4"/>
          <p:cNvSpPr>
            <a:spLocks noGrp="1"/>
          </p:cNvSpPr>
          <p:nvPr>
            <p:ph type="ftr" sz="quarter" idx="11"/>
          </p:nvPr>
        </p:nvSpPr>
        <p:spPr/>
        <p:txBody>
          <a:bodyPr/>
          <a:lstStyle/>
          <a:p>
            <a:endParaRPr lang="en-US" dirty="0"/>
          </a:p>
        </p:txBody>
      </p:sp>
      <p:sp>
        <p:nvSpPr>
          <p:cNvPr id="6" name="Espace réservé du numéro de diapositive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717108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en-US"/>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p:cNvSpPr>
            <a:spLocks noGrp="1"/>
          </p:cNvSpPr>
          <p:nvPr>
            <p:ph type="dt" sz="half" idx="10"/>
          </p:nvPr>
        </p:nvSpPr>
        <p:spPr/>
        <p:txBody>
          <a:bodyPr/>
          <a:lstStyle/>
          <a:p>
            <a:fld id="{42A54C80-263E-416B-A8E0-580EDEADCBDC}" type="datetimeFigureOut">
              <a:rPr lang="en-US" smtClean="0"/>
              <a:t>11/9/2023</a:t>
            </a:fld>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519954A3-9DFD-4C44-94BA-B95130A3BA1C}" type="slidenum">
              <a:rPr lang="en-US" smtClean="0"/>
              <a:t>‹N°›</a:t>
            </a:fld>
            <a:endParaRPr lang="en-US" dirty="0"/>
          </a:p>
        </p:txBody>
      </p:sp>
    </p:spTree>
    <p:extLst>
      <p:ext uri="{BB962C8B-B14F-4D97-AF65-F5344CB8AC3E}">
        <p14:creationId xmlns:p14="http://schemas.microsoft.com/office/powerpoint/2010/main" val="3425436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p:cNvSpPr>
            <a:spLocks noGrp="1"/>
          </p:cNvSpPr>
          <p:nvPr>
            <p:ph type="dt" sz="half" idx="10"/>
          </p:nvPr>
        </p:nvSpPr>
        <p:spPr/>
        <p:txBody>
          <a:bodyPr/>
          <a:lstStyle/>
          <a:p>
            <a:fld id="{B61BEF0D-F0BB-DE4B-95CE-6DB70DBA9567}" type="datetimeFigureOut">
              <a:rPr lang="en-US" smtClean="0"/>
              <a:pPr/>
              <a:t>11/9/2023</a:t>
            </a:fld>
            <a:endParaRPr lang="en-US" dirty="0"/>
          </a:p>
        </p:txBody>
      </p:sp>
      <p:sp>
        <p:nvSpPr>
          <p:cNvPr id="8" name="Espace réservé du pied de page 7"/>
          <p:cNvSpPr>
            <a:spLocks noGrp="1"/>
          </p:cNvSpPr>
          <p:nvPr>
            <p:ph type="ftr" sz="quarter" idx="11"/>
          </p:nvPr>
        </p:nvSpPr>
        <p:spPr/>
        <p:txBody>
          <a:bodyPr/>
          <a:lstStyle/>
          <a:p>
            <a:endParaRPr lang="en-US" dirty="0"/>
          </a:p>
        </p:txBody>
      </p:sp>
      <p:sp>
        <p:nvSpPr>
          <p:cNvPr id="9" name="Espace réservé du numéro de diapositive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67345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en-US"/>
          </a:p>
        </p:txBody>
      </p:sp>
      <p:sp>
        <p:nvSpPr>
          <p:cNvPr id="3" name="Espace réservé de la date 2"/>
          <p:cNvSpPr>
            <a:spLocks noGrp="1"/>
          </p:cNvSpPr>
          <p:nvPr>
            <p:ph type="dt" sz="half" idx="10"/>
          </p:nvPr>
        </p:nvSpPr>
        <p:spPr/>
        <p:txBody>
          <a:bodyPr/>
          <a:lstStyle/>
          <a:p>
            <a:fld id="{B61BEF0D-F0BB-DE4B-95CE-6DB70DBA9567}" type="datetimeFigureOut">
              <a:rPr lang="en-US" smtClean="0"/>
              <a:pPr/>
              <a:t>11/9/2023</a:t>
            </a:fld>
            <a:endParaRPr lang="en-US" dirty="0"/>
          </a:p>
        </p:txBody>
      </p:sp>
      <p:sp>
        <p:nvSpPr>
          <p:cNvPr id="4" name="Espace réservé du pied de page 3"/>
          <p:cNvSpPr>
            <a:spLocks noGrp="1"/>
          </p:cNvSpPr>
          <p:nvPr>
            <p:ph type="ftr" sz="quarter" idx="11"/>
          </p:nvPr>
        </p:nvSpPr>
        <p:spPr/>
        <p:txBody>
          <a:bodyPr/>
          <a:lstStyle/>
          <a:p>
            <a:endParaRPr lang="en-US" dirty="0"/>
          </a:p>
        </p:txBody>
      </p:sp>
      <p:sp>
        <p:nvSpPr>
          <p:cNvPr id="5" name="Espace réservé du numéro de diapositive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706135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61BEF0D-F0BB-DE4B-95CE-6DB70DBA9567}" type="datetimeFigureOut">
              <a:rPr lang="en-US" smtClean="0"/>
              <a:pPr/>
              <a:t>11/9/2023</a:t>
            </a:fld>
            <a:endParaRPr lang="en-US" dirty="0"/>
          </a:p>
        </p:txBody>
      </p:sp>
      <p:sp>
        <p:nvSpPr>
          <p:cNvPr id="3" name="Espace réservé du pied de page 2"/>
          <p:cNvSpPr>
            <a:spLocks noGrp="1"/>
          </p:cNvSpPr>
          <p:nvPr>
            <p:ph type="ftr" sz="quarter" idx="11"/>
          </p:nvPr>
        </p:nvSpPr>
        <p:spPr/>
        <p:txBody>
          <a:bodyPr/>
          <a:lstStyle/>
          <a:p>
            <a:endParaRPr lang="en-US" dirty="0"/>
          </a:p>
        </p:txBody>
      </p:sp>
      <p:sp>
        <p:nvSpPr>
          <p:cNvPr id="4" name="Espace réservé du numéro de diapositive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70727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2A54C80-263E-416B-A8E0-580EDEADCBDC}" type="datetimeFigureOut">
              <a:rPr lang="en-US" smtClean="0"/>
              <a:t>11/9/2023</a:t>
            </a:fld>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519954A3-9DFD-4C44-94BA-B95130A3BA1C}" type="slidenum">
              <a:rPr lang="en-US" smtClean="0"/>
              <a:t>‹N°›</a:t>
            </a:fld>
            <a:endParaRPr lang="en-US" dirty="0"/>
          </a:p>
        </p:txBody>
      </p:sp>
    </p:spTree>
    <p:extLst>
      <p:ext uri="{BB962C8B-B14F-4D97-AF65-F5344CB8AC3E}">
        <p14:creationId xmlns:p14="http://schemas.microsoft.com/office/powerpoint/2010/main" val="3207272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61BEF0D-F0BB-DE4B-95CE-6DB70DBA9567}" type="datetimeFigureOut">
              <a:rPr lang="en-US" smtClean="0"/>
              <a:pPr/>
              <a:t>11/9/2023</a:t>
            </a:fld>
            <a:endParaRPr lang="en-US" dirty="0"/>
          </a:p>
        </p:txBody>
      </p:sp>
      <p:sp>
        <p:nvSpPr>
          <p:cNvPr id="6" name="Espace réservé du pied de page 5"/>
          <p:cNvSpPr>
            <a:spLocks noGrp="1"/>
          </p:cNvSpPr>
          <p:nvPr>
            <p:ph type="ftr" sz="quarter" idx="11"/>
          </p:nvPr>
        </p:nvSpPr>
        <p:spPr/>
        <p:txBody>
          <a:bodyPr/>
          <a:lstStyle/>
          <a:p>
            <a:endParaRPr lang="en-US" dirty="0"/>
          </a:p>
        </p:txBody>
      </p:sp>
      <p:sp>
        <p:nvSpPr>
          <p:cNvPr id="7" name="Espace réservé du numéro de diapositive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144239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11/9/2023</a:t>
            </a:fld>
            <a:endParaRPr lang="en-US"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579151443"/>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 Id="rId5" Type="http://schemas.openxmlformats.org/officeDocument/2006/relationships/image" Target="../media/image4.jp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p:cNvGraphicFramePr>
            <a:graphicFrameLocks noGrp="1"/>
          </p:cNvGraphicFramePr>
          <p:nvPr>
            <p:extLst>
              <p:ext uri="{D42A27DB-BD31-4B8C-83A1-F6EECF244321}">
                <p14:modId xmlns:p14="http://schemas.microsoft.com/office/powerpoint/2010/main" val="2251829048"/>
              </p:ext>
            </p:extLst>
          </p:nvPr>
        </p:nvGraphicFramePr>
        <p:xfrm>
          <a:off x="155447" y="88730"/>
          <a:ext cx="11905488" cy="3534301"/>
        </p:xfrm>
        <a:graphic>
          <a:graphicData uri="http://schemas.openxmlformats.org/drawingml/2006/table">
            <a:tbl>
              <a:tblPr firstRow="1" bandRow="1">
                <a:tableStyleId>{5C22544A-7EE6-4342-B048-85BDC9FD1C3A}</a:tableStyleId>
              </a:tblPr>
              <a:tblGrid>
                <a:gridCol w="4626865">
                  <a:extLst>
                    <a:ext uri="{9D8B030D-6E8A-4147-A177-3AD203B41FA5}">
                      <a16:colId xmlns:a16="http://schemas.microsoft.com/office/drawing/2014/main" val="20000"/>
                    </a:ext>
                  </a:extLst>
                </a:gridCol>
                <a:gridCol w="2825496">
                  <a:extLst>
                    <a:ext uri="{9D8B030D-6E8A-4147-A177-3AD203B41FA5}">
                      <a16:colId xmlns:a16="http://schemas.microsoft.com/office/drawing/2014/main" val="20001"/>
                    </a:ext>
                  </a:extLst>
                </a:gridCol>
                <a:gridCol w="4453127">
                  <a:extLst>
                    <a:ext uri="{9D8B030D-6E8A-4147-A177-3AD203B41FA5}">
                      <a16:colId xmlns:a16="http://schemas.microsoft.com/office/drawing/2014/main" val="20002"/>
                    </a:ext>
                  </a:extLst>
                </a:gridCol>
              </a:tblGrid>
              <a:tr h="1912047">
                <a:tc>
                  <a:txBody>
                    <a:bodyPr/>
                    <a:lstStyle/>
                    <a:p>
                      <a:endParaRPr lang="en-US" dirty="0"/>
                    </a:p>
                  </a:txBody>
                  <a:tcPr>
                    <a:noFill/>
                  </a:tcPr>
                </a:tc>
                <a:tc>
                  <a:txBody>
                    <a:bodyPr/>
                    <a:lstStyle/>
                    <a:p>
                      <a:endParaRPr lang="en-US" dirty="0"/>
                    </a:p>
                  </a:txBody>
                  <a:tcPr>
                    <a:noFill/>
                  </a:tcPr>
                </a:tc>
                <a:tc>
                  <a:txBody>
                    <a:bodyPr/>
                    <a:lstStyle/>
                    <a:p>
                      <a:endParaRPr lang="en-US" dirty="0"/>
                    </a:p>
                  </a:txBody>
                  <a:tcPr>
                    <a:noFill/>
                  </a:tcPr>
                </a:tc>
                <a:extLst>
                  <a:ext uri="{0D108BD9-81ED-4DB2-BD59-A6C34878D82A}">
                    <a16:rowId xmlns:a16="http://schemas.microsoft.com/office/drawing/2014/main" val="10000"/>
                  </a:ext>
                </a:extLst>
              </a:tr>
              <a:tr h="1622254">
                <a:tc>
                  <a:txBody>
                    <a:bodyPr/>
                    <a:lstStyle/>
                    <a:p>
                      <a:endParaRPr lang="en-US" dirty="0"/>
                    </a:p>
                  </a:txBody>
                  <a:tcPr>
                    <a:noFill/>
                  </a:tcPr>
                </a:tc>
                <a:tc>
                  <a:txBody>
                    <a:bodyPr/>
                    <a:lstStyle/>
                    <a:p>
                      <a:endParaRPr lang="en-US" dirty="0"/>
                    </a:p>
                  </a:txBody>
                  <a:tcPr>
                    <a:noFill/>
                  </a:tcPr>
                </a:tc>
                <a:tc>
                  <a:txBody>
                    <a:bodyPr/>
                    <a:lstStyle/>
                    <a:p>
                      <a:endParaRPr lang="en-US" dirty="0"/>
                    </a:p>
                  </a:txBody>
                  <a:tcPr>
                    <a:noFill/>
                  </a:tcPr>
                </a:tc>
                <a:extLst>
                  <a:ext uri="{0D108BD9-81ED-4DB2-BD59-A6C34878D82A}">
                    <a16:rowId xmlns:a16="http://schemas.microsoft.com/office/drawing/2014/main" val="10001"/>
                  </a:ext>
                </a:extLst>
              </a:tr>
            </a:tbl>
          </a:graphicData>
        </a:graphic>
      </p:graphicFrame>
      <p:pic>
        <p:nvPicPr>
          <p:cNvPr id="8" name="Picture 7">
            <a:extLst>
              <a:ext uri="{FF2B5EF4-FFF2-40B4-BE49-F238E27FC236}">
                <a16:creationId xmlns:a16="http://schemas.microsoft.com/office/drawing/2014/main" id="{3CA782AC-FAB7-4C87-B8B7-2D1D73828707}"/>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37744" y="166138"/>
            <a:ext cx="4405066" cy="1506833"/>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66880" y="166138"/>
            <a:ext cx="4175183" cy="1341277"/>
          </a:xfrm>
          <a:prstGeom prst="rect">
            <a:avLst/>
          </a:prstGeom>
        </p:spPr>
      </p:pic>
      <p:pic>
        <p:nvPicPr>
          <p:cNvPr id="10" name="Image 9"/>
          <p:cNvPicPr/>
          <p:nvPr/>
        </p:nvPicPr>
        <p:blipFill>
          <a:blip r:embed="rId4">
            <a:extLst>
              <a:ext uri="{28A0092B-C50C-407E-A947-70E740481C1C}">
                <a14:useLocalDpi xmlns:a14="http://schemas.microsoft.com/office/drawing/2010/main" val="0"/>
              </a:ext>
            </a:extLst>
          </a:blip>
          <a:srcRect/>
          <a:stretch>
            <a:fillRect/>
          </a:stretch>
        </p:blipFill>
        <p:spPr bwMode="auto">
          <a:xfrm>
            <a:off x="906462" y="2202661"/>
            <a:ext cx="2566924" cy="1420370"/>
          </a:xfrm>
          <a:prstGeom prst="rect">
            <a:avLst/>
          </a:prstGeom>
          <a:noFill/>
          <a:ln>
            <a:noFill/>
          </a:ln>
        </p:spPr>
      </p:pic>
      <p:pic>
        <p:nvPicPr>
          <p:cNvPr id="11" name="Imag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70086" y="2055596"/>
            <a:ext cx="1911858" cy="1714500"/>
          </a:xfrm>
          <a:prstGeom prst="rect">
            <a:avLst/>
          </a:prstGeom>
        </p:spPr>
      </p:pic>
      <p:sp>
        <p:nvSpPr>
          <p:cNvPr id="12" name="Titre 1"/>
          <p:cNvSpPr txBox="1">
            <a:spLocks/>
          </p:cNvSpPr>
          <p:nvPr/>
        </p:nvSpPr>
        <p:spPr>
          <a:xfrm>
            <a:off x="155446" y="3629006"/>
            <a:ext cx="11704321" cy="77523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fr-FR" sz="2000" dirty="0">
                <a:latin typeface="Arial" panose="020B0604020202020204" pitchFamily="34" charset="0"/>
                <a:cs typeface="Arial" panose="020B0604020202020204" pitchFamily="34" charset="0"/>
              </a:rPr>
              <a:t>5</a:t>
            </a:r>
            <a:r>
              <a:rPr lang="fr-FR" sz="2000" baseline="30000" dirty="0">
                <a:latin typeface="Arial" panose="020B0604020202020204" pitchFamily="34" charset="0"/>
                <a:cs typeface="Arial" panose="020B0604020202020204" pitchFamily="34" charset="0"/>
              </a:rPr>
              <a:t>ème</a:t>
            </a:r>
            <a:r>
              <a:rPr lang="fr-FR" sz="2000" dirty="0">
                <a:latin typeface="Arial" panose="020B0604020202020204" pitchFamily="34" charset="0"/>
                <a:cs typeface="Arial" panose="020B0604020202020204" pitchFamily="34" charset="0"/>
              </a:rPr>
              <a:t> atelier régional sur les statistiques du genre : « Utiliser les statistiques du genre pour galvaniser les actions en vue d’accélérer les progrès à mi-parcours de la mise en œuvre des ODD en Afrique »</a:t>
            </a:r>
          </a:p>
        </p:txBody>
      </p:sp>
      <p:sp>
        <p:nvSpPr>
          <p:cNvPr id="14" name="Espace réservé du contenu 2"/>
          <p:cNvSpPr>
            <a:spLocks noGrp="1"/>
          </p:cNvSpPr>
          <p:nvPr>
            <p:ph idx="1"/>
          </p:nvPr>
        </p:nvSpPr>
        <p:spPr>
          <a:xfrm>
            <a:off x="603504" y="5212081"/>
            <a:ext cx="10671048" cy="789042"/>
          </a:xfrm>
        </p:spPr>
        <p:style>
          <a:lnRef idx="1">
            <a:schemeClr val="accent1"/>
          </a:lnRef>
          <a:fillRef idx="2">
            <a:schemeClr val="accent1"/>
          </a:fillRef>
          <a:effectRef idx="1">
            <a:schemeClr val="accent1"/>
          </a:effectRef>
          <a:fontRef idx="minor">
            <a:schemeClr val="dk1"/>
          </a:fontRef>
        </p:style>
        <p:txBody>
          <a:bodyPr>
            <a:normAutofit/>
          </a:bodyPr>
          <a:lstStyle/>
          <a:p>
            <a:pPr algn="ctr"/>
            <a:r>
              <a:rPr lang="en-US" dirty="0" err="1">
                <a:latin typeface="Bahnschrift" panose="020B0502040204020203" pitchFamily="34" charset="0"/>
              </a:rPr>
              <a:t>Expériences</a:t>
            </a:r>
            <a:r>
              <a:rPr lang="en-US" dirty="0">
                <a:latin typeface="Bahnschrift" panose="020B0502040204020203" pitchFamily="34" charset="0"/>
              </a:rPr>
              <a:t> du </a:t>
            </a:r>
            <a:r>
              <a:rPr lang="en-US" dirty="0" err="1">
                <a:latin typeface="Bahnschrift" panose="020B0502040204020203" pitchFamily="34" charset="0"/>
              </a:rPr>
              <a:t>Bénin</a:t>
            </a:r>
            <a:r>
              <a:rPr lang="en-US" dirty="0">
                <a:latin typeface="Bahnschrift" panose="020B0502040204020203" pitchFamily="34" charset="0"/>
              </a:rPr>
              <a:t>: Etude sur les </a:t>
            </a:r>
            <a:r>
              <a:rPr lang="en-US" dirty="0" err="1">
                <a:latin typeface="Bahnschrift" panose="020B0502040204020203" pitchFamily="34" charset="0"/>
              </a:rPr>
              <a:t>violences</a:t>
            </a:r>
            <a:r>
              <a:rPr lang="en-US" dirty="0">
                <a:latin typeface="Bahnschrift" panose="020B0502040204020203" pitchFamily="34" charset="0"/>
              </a:rPr>
              <a:t> </a:t>
            </a:r>
            <a:r>
              <a:rPr lang="en-US" dirty="0" err="1">
                <a:latin typeface="Bahnschrift" panose="020B0502040204020203" pitchFamily="34" charset="0"/>
              </a:rPr>
              <a:t>basées</a:t>
            </a:r>
            <a:r>
              <a:rPr lang="en-US" dirty="0">
                <a:latin typeface="Bahnschrift" panose="020B0502040204020203" pitchFamily="34" charset="0"/>
              </a:rPr>
              <a:t> sur le genre </a:t>
            </a:r>
            <a:r>
              <a:rPr lang="fr-FR" dirty="0">
                <a:latin typeface="Bahnschrift" panose="020B0502040204020203" pitchFamily="34" charset="0"/>
              </a:rPr>
              <a:t>réalisée</a:t>
            </a:r>
            <a:r>
              <a:rPr lang="en-US" dirty="0">
                <a:latin typeface="Bahnschrift" panose="020B0502040204020203" pitchFamily="34" charset="0"/>
              </a:rPr>
              <a:t> </a:t>
            </a:r>
            <a:r>
              <a:rPr lang="en-US" dirty="0" err="1">
                <a:latin typeface="Bahnschrift" panose="020B0502040204020203" pitchFamily="34" charset="0"/>
              </a:rPr>
              <a:t>en</a:t>
            </a:r>
            <a:r>
              <a:rPr lang="en-US" dirty="0">
                <a:latin typeface="Bahnschrift" panose="020B0502040204020203" pitchFamily="34" charset="0"/>
              </a:rPr>
              <a:t> 2022</a:t>
            </a:r>
            <a:r>
              <a:rPr lang="fr-FR" b="1" dirty="0">
                <a:latin typeface="Bahnschrift" panose="020B0502040204020203" pitchFamily="34" charset="0"/>
              </a:rPr>
              <a:t>  par l’OFFE</a:t>
            </a:r>
            <a:endParaRPr lang="fr-FR" dirty="0">
              <a:latin typeface="Bahnschrift" panose="020B0502040204020203" pitchFamily="34" charset="0"/>
              <a:cs typeface="Arial" panose="020B0604020202020204" pitchFamily="34" charset="0"/>
            </a:endParaRPr>
          </a:p>
        </p:txBody>
      </p:sp>
      <p:sp>
        <p:nvSpPr>
          <p:cNvPr id="15" name="Espace réservé du contenu 2"/>
          <p:cNvSpPr>
            <a:spLocks noGrp="1"/>
          </p:cNvSpPr>
          <p:nvPr>
            <p:ph idx="1"/>
          </p:nvPr>
        </p:nvSpPr>
        <p:spPr>
          <a:xfrm>
            <a:off x="534921" y="4447742"/>
            <a:ext cx="11109961" cy="534707"/>
          </a:xfrm>
        </p:spPr>
        <p:txBody>
          <a:bodyPr>
            <a:noAutofit/>
          </a:bodyPr>
          <a:lstStyle/>
          <a:p>
            <a:endParaRPr lang="fr-FR" b="1" dirty="0"/>
          </a:p>
          <a:p>
            <a:endParaRPr lang="fr-FR" dirty="0"/>
          </a:p>
          <a:p>
            <a:endParaRPr lang="fr-FR" b="1" dirty="0"/>
          </a:p>
          <a:p>
            <a:endParaRPr lang="fr-FR" b="1" dirty="0"/>
          </a:p>
          <a:p>
            <a:endParaRPr lang="fr-FR" dirty="0"/>
          </a:p>
          <a:p>
            <a:endParaRPr lang="fr-FR" b="1" dirty="0"/>
          </a:p>
          <a:p>
            <a:endParaRPr lang="fr-FR" dirty="0"/>
          </a:p>
          <a:p>
            <a:endParaRPr lang="fr-FR" b="1" dirty="0"/>
          </a:p>
          <a:p>
            <a:r>
              <a:rPr lang="fr-FR" b="1" dirty="0"/>
              <a:t>Session « Mesurer les violences contre les femmes perpétrées via les technologies » </a:t>
            </a:r>
            <a:endParaRPr lang="fr-FR" dirty="0">
              <a:latin typeface="Arial" panose="020B0604020202020204" pitchFamily="34" charset="0"/>
              <a:cs typeface="Arial" panose="020B0604020202020204" pitchFamily="34" charset="0"/>
            </a:endParaRPr>
          </a:p>
        </p:txBody>
      </p:sp>
      <p:sp>
        <p:nvSpPr>
          <p:cNvPr id="16" name="Espace réservé du contenu 2"/>
          <p:cNvSpPr>
            <a:spLocks noGrp="1"/>
          </p:cNvSpPr>
          <p:nvPr>
            <p:ph idx="1"/>
          </p:nvPr>
        </p:nvSpPr>
        <p:spPr>
          <a:xfrm>
            <a:off x="3650738" y="6213937"/>
            <a:ext cx="4021078" cy="461183"/>
          </a:xfrm>
        </p:spPr>
        <p:txBody>
          <a:bodyPr>
            <a:normAutofit/>
          </a:bodyPr>
          <a:lstStyle/>
          <a:p>
            <a:pPr algn="just"/>
            <a:r>
              <a:rPr lang="fr-FR" sz="2000" dirty="0">
                <a:latin typeface="Arial" panose="020B0604020202020204" pitchFamily="34" charset="0"/>
                <a:cs typeface="Arial" panose="020B0604020202020204" pitchFamily="34" charset="0"/>
              </a:rPr>
              <a:t>Casablanca le </a:t>
            </a:r>
            <a:r>
              <a:rPr lang="fr-FR" sz="2000" dirty="0"/>
              <a:t>10 novembr</a:t>
            </a:r>
            <a:r>
              <a:rPr lang="fr-FR" sz="2000" b="1" dirty="0"/>
              <a:t>e 2023</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9320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192730"/>
            <a:ext cx="10515600" cy="357889"/>
          </a:xfrm>
        </p:spPr>
        <p:txBody>
          <a:bodyPr>
            <a:noAutofit/>
          </a:bodyPr>
          <a:lstStyle/>
          <a:p>
            <a:r>
              <a:rPr lang="fr-FR" sz="3000" dirty="0">
                <a:latin typeface="Bookman Old Style" panose="02050604050505020204" pitchFamily="18" charset="0"/>
              </a:rPr>
              <a:t>5- Quelques résultats clés (2/6):violences physiques</a:t>
            </a:r>
            <a:endParaRPr lang="en-US" sz="3000" dirty="0">
              <a:latin typeface="Bookman Old Style" panose="02050604050505020204" pitchFamily="18" charset="0"/>
            </a:endParaRPr>
          </a:p>
        </p:txBody>
      </p:sp>
      <p:graphicFrame>
        <p:nvGraphicFramePr>
          <p:cNvPr id="8" name="Chart 35"/>
          <p:cNvGraphicFramePr>
            <a:graphicFrameLocks noGrp="1"/>
          </p:cNvGraphicFramePr>
          <p:nvPr>
            <p:ph sz="half" idx="2"/>
            <p:extLst>
              <p:ext uri="{D42A27DB-BD31-4B8C-83A1-F6EECF244321}">
                <p14:modId xmlns:p14="http://schemas.microsoft.com/office/powerpoint/2010/main" val="97964087"/>
              </p:ext>
            </p:extLst>
          </p:nvPr>
        </p:nvGraphicFramePr>
        <p:xfrm>
          <a:off x="5679686" y="1408175"/>
          <a:ext cx="5946910" cy="5189411"/>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5679686" y="710105"/>
            <a:ext cx="6096000" cy="646331"/>
          </a:xfrm>
          <a:prstGeom prst="rect">
            <a:avLst/>
          </a:prstGeom>
        </p:spPr>
        <p:txBody>
          <a:bodyPr>
            <a:spAutoFit/>
          </a:bodyPr>
          <a:lstStyle/>
          <a:p>
            <a:r>
              <a:rPr lang="fr-FR" dirty="0"/>
              <a:t>Prévalence (%) des violences physiques par sexe selon la catégorie de cible</a:t>
            </a:r>
            <a:endParaRPr lang="en-US" dirty="0"/>
          </a:p>
        </p:txBody>
      </p:sp>
      <p:sp>
        <p:nvSpPr>
          <p:cNvPr id="5" name="Étoile à 7 branches 4"/>
          <p:cNvSpPr/>
          <p:nvPr/>
        </p:nvSpPr>
        <p:spPr>
          <a:xfrm>
            <a:off x="634245" y="1033271"/>
            <a:ext cx="4340091" cy="4530331"/>
          </a:xfrm>
          <a:prstGeom prst="star7">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440179" y="2242394"/>
            <a:ext cx="2959608" cy="2308324"/>
          </a:xfrm>
          <a:prstGeom prst="rect">
            <a:avLst/>
          </a:prstGeom>
        </p:spPr>
        <p:txBody>
          <a:bodyPr wrap="square">
            <a:spAutoFit/>
          </a:bodyPr>
          <a:lstStyle/>
          <a:p>
            <a:r>
              <a:rPr lang="fr-FR" dirty="0">
                <a:latin typeface="Bookman Old Style" panose="02050604050505020204" pitchFamily="18" charset="0"/>
              </a:rPr>
              <a:t>la prévalence de violences physiques semble être plus élevée parmi les femmes et les filles quelle que soit la catégorie de cible, même si les écarts ne sont pas importants. </a:t>
            </a:r>
            <a:endParaRPr lang="en-US" dirty="0">
              <a:latin typeface="Bookman Old Style" panose="02050604050505020204" pitchFamily="18" charset="0"/>
            </a:endParaRPr>
          </a:p>
        </p:txBody>
      </p:sp>
    </p:spTree>
    <p:extLst>
      <p:ext uri="{BB962C8B-B14F-4D97-AF65-F5344CB8AC3E}">
        <p14:creationId xmlns:p14="http://schemas.microsoft.com/office/powerpoint/2010/main" val="849331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994" y="142875"/>
            <a:ext cx="11139155" cy="420651"/>
          </a:xfrm>
        </p:spPr>
        <p:txBody>
          <a:bodyPr>
            <a:noAutofit/>
          </a:bodyPr>
          <a:lstStyle/>
          <a:p>
            <a:r>
              <a:rPr lang="fr-FR" sz="3000" dirty="0">
                <a:latin typeface="Bookman Old Style" panose="02050604050505020204" pitchFamily="18" charset="0"/>
              </a:rPr>
              <a:t>6- Quelques résultats clés (4/6): violences économiques</a:t>
            </a:r>
            <a:endParaRPr lang="en-US" sz="3000" dirty="0">
              <a:latin typeface="Bookman Old Style" panose="02050604050505020204" pitchFamily="18" charset="0"/>
            </a:endParaRPr>
          </a:p>
        </p:txBody>
      </p:sp>
      <p:sp>
        <p:nvSpPr>
          <p:cNvPr id="7" name="Bulle ronde 6"/>
          <p:cNvSpPr/>
          <p:nvPr/>
        </p:nvSpPr>
        <p:spPr>
          <a:xfrm>
            <a:off x="8001523" y="775087"/>
            <a:ext cx="3632694" cy="1427182"/>
          </a:xfrm>
          <a:prstGeom prst="wedgeEllipseCallout">
            <a:avLst>
              <a:gd name="adj1" fmla="val -13331"/>
              <a:gd name="adj2" fmla="val 71039"/>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600" dirty="0">
                <a:solidFill>
                  <a:schemeClr val="tx1"/>
                </a:solidFill>
                <a:latin typeface="Bookman Old Style" panose="02050604050505020204" pitchFamily="18" charset="0"/>
              </a:rPr>
              <a:t>Les femmes ou les filles sont moins victimes des violences économiques que les hommes</a:t>
            </a:r>
            <a:endParaRPr lang="en-US" sz="1400" dirty="0">
              <a:latin typeface="Bookman Old Style" panose="02050604050505020204" pitchFamily="18" charset="0"/>
            </a:endParaRPr>
          </a:p>
        </p:txBody>
      </p:sp>
      <p:sp>
        <p:nvSpPr>
          <p:cNvPr id="9" name="Titre 1"/>
          <p:cNvSpPr txBox="1">
            <a:spLocks/>
          </p:cNvSpPr>
          <p:nvPr/>
        </p:nvSpPr>
        <p:spPr>
          <a:xfrm>
            <a:off x="2304811" y="696911"/>
            <a:ext cx="6071093" cy="3801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600" dirty="0">
                <a:latin typeface="+mn-lt"/>
              </a:rPr>
              <a:t>Prévalence (%) des violences économiques selon l’âge et le sexe </a:t>
            </a:r>
            <a:endParaRPr lang="en-US" sz="1600" dirty="0">
              <a:latin typeface="+mn-lt"/>
            </a:endParaRPr>
          </a:p>
        </p:txBody>
      </p:sp>
      <p:graphicFrame>
        <p:nvGraphicFramePr>
          <p:cNvPr id="8" name="Chart 14"/>
          <p:cNvGraphicFramePr>
            <a:graphicFrameLocks noGrp="1"/>
          </p:cNvGraphicFramePr>
          <p:nvPr>
            <p:ph sz="half" idx="2"/>
            <p:extLst>
              <p:ext uri="{D42A27DB-BD31-4B8C-83A1-F6EECF244321}">
                <p14:modId xmlns:p14="http://schemas.microsoft.com/office/powerpoint/2010/main" val="882229370"/>
              </p:ext>
            </p:extLst>
          </p:nvPr>
        </p:nvGraphicFramePr>
        <p:xfrm>
          <a:off x="7680961" y="2587753"/>
          <a:ext cx="4239768" cy="38587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47"/>
          <p:cNvGraphicFramePr/>
          <p:nvPr>
            <p:extLst>
              <p:ext uri="{D42A27DB-BD31-4B8C-83A1-F6EECF244321}">
                <p14:modId xmlns:p14="http://schemas.microsoft.com/office/powerpoint/2010/main" val="3616235187"/>
              </p:ext>
            </p:extLst>
          </p:nvPr>
        </p:nvGraphicFramePr>
        <p:xfrm>
          <a:off x="347994" y="1315302"/>
          <a:ext cx="6683741" cy="3613313"/>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à coins arrondis 2"/>
          <p:cNvSpPr/>
          <p:nvPr/>
        </p:nvSpPr>
        <p:spPr>
          <a:xfrm>
            <a:off x="886968" y="5312664"/>
            <a:ext cx="5916168" cy="1243584"/>
          </a:xfrm>
          <a:prstGeom prst="wedgeRoundRectCallout">
            <a:avLst>
              <a:gd name="adj1" fmla="val -4815"/>
              <a:gd name="adj2" fmla="val -99101"/>
              <a:gd name="adj3" fmla="val 1666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Globalement, on constate que la prévalence de violences économiques est plus élevée (34,3%) parmi les jeunes de 20- 24 ans</a:t>
            </a:r>
            <a:endParaRPr lang="en-US" dirty="0">
              <a:solidFill>
                <a:schemeClr val="tx1"/>
              </a:solidFill>
            </a:endParaRPr>
          </a:p>
        </p:txBody>
      </p:sp>
    </p:spTree>
    <p:extLst>
      <p:ext uri="{BB962C8B-B14F-4D97-AF65-F5344CB8AC3E}">
        <p14:creationId xmlns:p14="http://schemas.microsoft.com/office/powerpoint/2010/main" val="4171540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995" y="178205"/>
            <a:ext cx="10515600" cy="357889"/>
          </a:xfrm>
        </p:spPr>
        <p:txBody>
          <a:bodyPr>
            <a:noAutofit/>
          </a:bodyPr>
          <a:lstStyle/>
          <a:p>
            <a:r>
              <a:rPr lang="fr-FR" sz="3000" b="1" dirty="0">
                <a:latin typeface="Bookman Old Style" panose="02050604050505020204" pitchFamily="18" charset="0"/>
              </a:rPr>
              <a:t>6- Quelques résultats clés (5/6): violences sexuelles</a:t>
            </a:r>
            <a:endParaRPr lang="en-US" sz="3000" b="1" dirty="0">
              <a:latin typeface="Bookman Old Style" panose="02050604050505020204" pitchFamily="18" charset="0"/>
            </a:endParaRPr>
          </a:p>
        </p:txBody>
      </p:sp>
      <p:sp>
        <p:nvSpPr>
          <p:cNvPr id="9" name="Titre 1"/>
          <p:cNvSpPr txBox="1">
            <a:spLocks/>
          </p:cNvSpPr>
          <p:nvPr/>
        </p:nvSpPr>
        <p:spPr>
          <a:xfrm>
            <a:off x="2304811" y="669479"/>
            <a:ext cx="6071093" cy="3801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600" dirty="0">
                <a:latin typeface="+mn-lt"/>
              </a:rPr>
              <a:t>Prévalence (%) des violences sexuelle selon l’âge et le sexe </a:t>
            </a:r>
            <a:endParaRPr lang="en-US" sz="1600" dirty="0">
              <a:latin typeface="+mn-lt"/>
            </a:endParaRPr>
          </a:p>
        </p:txBody>
      </p:sp>
      <p:sp>
        <p:nvSpPr>
          <p:cNvPr id="3" name="Rectangle à coins arrondis 2"/>
          <p:cNvSpPr/>
          <p:nvPr/>
        </p:nvSpPr>
        <p:spPr>
          <a:xfrm>
            <a:off x="496443" y="5490375"/>
            <a:ext cx="5916168" cy="1243584"/>
          </a:xfrm>
          <a:prstGeom prst="wedgeRoundRectCallout">
            <a:avLst>
              <a:gd name="adj1" fmla="val -1788"/>
              <a:gd name="adj2" fmla="val -96864"/>
              <a:gd name="adj3" fmla="val 1666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tx1"/>
                </a:solidFill>
                <a:latin typeface="Bookman Old Style" panose="02050604050505020204" pitchFamily="18" charset="0"/>
              </a:rPr>
              <a:t>Globalement, on constate que la prévalence de violences sexuelles est plus élevée (36,5%) parmi les jeunes de 15-19 ans et  20- 24 ans (36,1%)</a:t>
            </a:r>
            <a:endParaRPr lang="en-US" sz="1600" dirty="0">
              <a:solidFill>
                <a:schemeClr val="tx1"/>
              </a:solidFill>
              <a:latin typeface="Bookman Old Style" panose="02050604050505020204" pitchFamily="18" charset="0"/>
            </a:endParaRPr>
          </a:p>
        </p:txBody>
      </p:sp>
      <p:graphicFrame>
        <p:nvGraphicFramePr>
          <p:cNvPr id="10" name="Chart 53"/>
          <p:cNvGraphicFramePr/>
          <p:nvPr>
            <p:extLst>
              <p:ext uri="{D42A27DB-BD31-4B8C-83A1-F6EECF244321}">
                <p14:modId xmlns:p14="http://schemas.microsoft.com/office/powerpoint/2010/main" val="2022847968"/>
              </p:ext>
            </p:extLst>
          </p:nvPr>
        </p:nvGraphicFramePr>
        <p:xfrm>
          <a:off x="347995" y="1056768"/>
          <a:ext cx="6608304" cy="392474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
          <p:cNvGraphicFramePr>
            <a:graphicFrameLocks noGrp="1"/>
          </p:cNvGraphicFramePr>
          <p:nvPr>
            <p:ph sz="half" idx="2"/>
            <p:extLst>
              <p:ext uri="{D42A27DB-BD31-4B8C-83A1-F6EECF244321}">
                <p14:modId xmlns:p14="http://schemas.microsoft.com/office/powerpoint/2010/main" val="391720529"/>
              </p:ext>
            </p:extLst>
          </p:nvPr>
        </p:nvGraphicFramePr>
        <p:xfrm>
          <a:off x="7122034" y="2441262"/>
          <a:ext cx="4677918" cy="3872675"/>
        </p:xfrm>
        <a:graphic>
          <a:graphicData uri="http://schemas.openxmlformats.org/drawingml/2006/chart">
            <c:chart xmlns:c="http://schemas.openxmlformats.org/drawingml/2006/chart" xmlns:r="http://schemas.openxmlformats.org/officeDocument/2006/relationships" r:id="rId3"/>
          </a:graphicData>
        </a:graphic>
      </p:graphicFrame>
      <p:sp>
        <p:nvSpPr>
          <p:cNvPr id="5" name="Pensées 4"/>
          <p:cNvSpPr/>
          <p:nvPr/>
        </p:nvSpPr>
        <p:spPr>
          <a:xfrm>
            <a:off x="7122034" y="419100"/>
            <a:ext cx="5069966" cy="1781175"/>
          </a:xfrm>
          <a:prstGeom prst="cloudCallout">
            <a:avLst>
              <a:gd name="adj1" fmla="val -3934"/>
              <a:gd name="adj2" fmla="val 9084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Bookman Old Style" panose="02050604050505020204" pitchFamily="18" charset="0"/>
              </a:rPr>
              <a:t>Les femmes ou les filles sont plus victimes des violences sexuelles que les hommes</a:t>
            </a:r>
            <a:endParaRPr lang="en-US" sz="1600" dirty="0">
              <a:latin typeface="Bookman Old Style" panose="02050604050505020204" pitchFamily="18" charset="0"/>
            </a:endParaRPr>
          </a:p>
          <a:p>
            <a:pPr algn="ctr"/>
            <a:endParaRPr lang="en-US" dirty="0"/>
          </a:p>
        </p:txBody>
      </p:sp>
    </p:spTree>
    <p:extLst>
      <p:ext uri="{BB962C8B-B14F-4D97-AF65-F5344CB8AC3E}">
        <p14:creationId xmlns:p14="http://schemas.microsoft.com/office/powerpoint/2010/main" val="7015406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995" y="178205"/>
            <a:ext cx="10515600" cy="357889"/>
          </a:xfrm>
        </p:spPr>
        <p:txBody>
          <a:bodyPr>
            <a:noAutofit/>
          </a:bodyPr>
          <a:lstStyle/>
          <a:p>
            <a:r>
              <a:rPr lang="fr-FR" sz="3000" b="1" dirty="0">
                <a:latin typeface="Bookman Old Style" panose="02050604050505020204" pitchFamily="18" charset="0"/>
              </a:rPr>
              <a:t>6- Quelques résultats clés (6/6): </a:t>
            </a:r>
            <a:r>
              <a:rPr lang="fr-FR" sz="3000" b="1" dirty="0">
                <a:solidFill>
                  <a:srgbClr val="FF0000"/>
                </a:solidFill>
                <a:latin typeface="Bookman Old Style" panose="02050604050505020204" pitchFamily="18" charset="0"/>
              </a:rPr>
              <a:t>violences en ligne</a:t>
            </a:r>
            <a:endParaRPr lang="en-US" sz="3000" b="1" dirty="0">
              <a:solidFill>
                <a:srgbClr val="FF0000"/>
              </a:solidFill>
              <a:latin typeface="Bookman Old Style" panose="02050604050505020204" pitchFamily="18" charset="0"/>
            </a:endParaRPr>
          </a:p>
        </p:txBody>
      </p:sp>
      <p:sp>
        <p:nvSpPr>
          <p:cNvPr id="3" name="Espace réservé du contenu 2">
            <a:extLst>
              <a:ext uri="{FF2B5EF4-FFF2-40B4-BE49-F238E27FC236}">
                <a16:creationId xmlns:a16="http://schemas.microsoft.com/office/drawing/2014/main" id="{084DF4B0-5865-453C-9131-D8E33D4BA470}"/>
              </a:ext>
            </a:extLst>
          </p:cNvPr>
          <p:cNvSpPr>
            <a:spLocks noGrp="1"/>
          </p:cNvSpPr>
          <p:nvPr>
            <p:ph sz="half" idx="2"/>
          </p:nvPr>
        </p:nvSpPr>
        <p:spPr>
          <a:xfrm>
            <a:off x="763571" y="999240"/>
            <a:ext cx="10590229" cy="5495827"/>
          </a:xfrm>
        </p:spPr>
        <p:txBody>
          <a:bodyPr>
            <a:normAutofit/>
          </a:bodyPr>
          <a:lstStyle/>
          <a:p>
            <a:pPr algn="just"/>
            <a:r>
              <a:rPr lang="fr-FR" sz="2000" b="1" dirty="0">
                <a:solidFill>
                  <a:srgbClr val="7030A0"/>
                </a:solidFill>
                <a:latin typeface="Calibri "/>
              </a:rPr>
              <a:t>Pourquoi le choix d’examiner ces aspects de la thématique dans l’étude sur les VBG ?</a:t>
            </a:r>
          </a:p>
          <a:p>
            <a:pPr lvl="1" algn="just"/>
            <a:endParaRPr lang="fr-FR" sz="1600" dirty="0">
              <a:latin typeface="Calibri "/>
            </a:endParaRPr>
          </a:p>
          <a:p>
            <a:pPr lvl="1" algn="just"/>
            <a:r>
              <a:rPr lang="fr-FR" sz="2000" dirty="0">
                <a:latin typeface="Calibri "/>
              </a:rPr>
              <a:t>récents développements qui ont eu lieu dans le pays où l’on dispose d’un code du numérique .</a:t>
            </a:r>
          </a:p>
          <a:p>
            <a:pPr lvl="1" algn="just"/>
            <a:r>
              <a:rPr lang="fr-FR" sz="2000" dirty="0">
                <a:latin typeface="Calibri "/>
              </a:rPr>
              <a:t>Nombreux indices de victimes de violences en ligne enregistrées au niveau des structures de police. </a:t>
            </a:r>
          </a:p>
          <a:p>
            <a:pPr lvl="1" algn="just"/>
            <a:r>
              <a:rPr lang="fr-FR" sz="2000" dirty="0">
                <a:latin typeface="Calibri "/>
              </a:rPr>
              <a:t>Nécessité donc pour les futures enquêtes en sciences sociales et les questions de genre en particulier d’intégrer ces questions au regard de la forte exposition des couches vulnérables </a:t>
            </a:r>
          </a:p>
          <a:p>
            <a:pPr algn="just"/>
            <a:endParaRPr lang="fr-FR" sz="2000" dirty="0">
              <a:latin typeface="Calibri "/>
            </a:endParaRPr>
          </a:p>
          <a:p>
            <a:pPr algn="just"/>
            <a:r>
              <a:rPr lang="fr-FR" sz="2000" b="1" dirty="0">
                <a:solidFill>
                  <a:srgbClr val="7030A0"/>
                </a:solidFill>
                <a:latin typeface="Calibri "/>
              </a:rPr>
              <a:t>A qui les questions sur les violences en ligne ont-elles été adressées ? </a:t>
            </a:r>
            <a:r>
              <a:rPr lang="fr-FR" sz="2000" dirty="0">
                <a:latin typeface="Calibri "/>
              </a:rPr>
              <a:t>à tous les répondants à l’enquête. </a:t>
            </a:r>
            <a:r>
              <a:rPr lang="fr-FR" sz="2000" b="1" dirty="0">
                <a:solidFill>
                  <a:srgbClr val="002060"/>
                </a:solidFill>
                <a:latin typeface="Calibri "/>
              </a:rPr>
              <a:t>Le dénominateur</a:t>
            </a:r>
            <a:r>
              <a:rPr lang="fr-FR" sz="2000" dirty="0">
                <a:latin typeface="Calibri "/>
              </a:rPr>
              <a:t> est donc constitué de l’ensemble des répondants à l’enquête.</a:t>
            </a:r>
          </a:p>
          <a:p>
            <a:pPr algn="just"/>
            <a:r>
              <a:rPr lang="fr-FR" sz="2000" dirty="0">
                <a:latin typeface="Calibri "/>
              </a:rPr>
              <a:t> L’enquête a aussi renseigné les informations sur la possession ou non d’équipement multimédia et l’accès à internet des répondants</a:t>
            </a:r>
          </a:p>
          <a:p>
            <a:endParaRPr lang="fr-FR" sz="2000" u="sng" dirty="0">
              <a:latin typeface="Calibri "/>
            </a:endParaRPr>
          </a:p>
          <a:p>
            <a:r>
              <a:rPr lang="fr-FR" sz="2000" dirty="0">
                <a:latin typeface="Calibri "/>
              </a:rPr>
              <a:t>S’agissant du questionnaire il faut dire qu’un module spécial sur les violences en ligne a été créé et libellé ainsi qu’il suit  : </a:t>
            </a:r>
            <a:r>
              <a:rPr lang="fr-FR" sz="2000" b="1" dirty="0">
                <a:latin typeface="Calibri "/>
              </a:rPr>
              <a:t>ACTES DE VIOLENCES EN LIGNE SUBIS AU COURS DES 12 DERNIER MOIS </a:t>
            </a:r>
            <a:r>
              <a:rPr lang="fr-FR" sz="2000" dirty="0">
                <a:latin typeface="Calibri "/>
              </a:rPr>
              <a:t>(ACTES RECENTS)</a:t>
            </a:r>
            <a:endParaRPr lang="x-none" sz="2000" dirty="0">
              <a:latin typeface="Calibri "/>
            </a:endParaRPr>
          </a:p>
          <a:p>
            <a:pPr algn="just"/>
            <a:endParaRPr lang="fr-FR" sz="2000" b="1" dirty="0">
              <a:latin typeface="Calibri "/>
            </a:endParaRPr>
          </a:p>
        </p:txBody>
      </p:sp>
    </p:spTree>
    <p:extLst>
      <p:ext uri="{BB962C8B-B14F-4D97-AF65-F5344CB8AC3E}">
        <p14:creationId xmlns:p14="http://schemas.microsoft.com/office/powerpoint/2010/main" val="553524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6276" y="404449"/>
            <a:ext cx="10515600" cy="357889"/>
          </a:xfrm>
        </p:spPr>
        <p:txBody>
          <a:bodyPr>
            <a:noAutofit/>
          </a:bodyPr>
          <a:lstStyle/>
          <a:p>
            <a:r>
              <a:rPr lang="fr-FR" sz="3000" b="1" dirty="0">
                <a:latin typeface="Bookman Old Style" panose="02050604050505020204" pitchFamily="18" charset="0"/>
              </a:rPr>
              <a:t>6- Quelques résultats clés (6/6): violences en ligne</a:t>
            </a:r>
            <a:endParaRPr lang="en-US" sz="3000" b="1" dirty="0">
              <a:latin typeface="Bookman Old Style" panose="02050604050505020204" pitchFamily="18" charset="0"/>
            </a:endParaRPr>
          </a:p>
        </p:txBody>
      </p:sp>
      <p:sp>
        <p:nvSpPr>
          <p:cNvPr id="3" name="Espace réservé du contenu 2">
            <a:extLst>
              <a:ext uri="{FF2B5EF4-FFF2-40B4-BE49-F238E27FC236}">
                <a16:creationId xmlns:a16="http://schemas.microsoft.com/office/drawing/2014/main" id="{084DF4B0-5865-453C-9131-D8E33D4BA470}"/>
              </a:ext>
            </a:extLst>
          </p:cNvPr>
          <p:cNvSpPr>
            <a:spLocks noGrp="1"/>
          </p:cNvSpPr>
          <p:nvPr>
            <p:ph sz="half" idx="2"/>
          </p:nvPr>
        </p:nvSpPr>
        <p:spPr>
          <a:xfrm>
            <a:off x="763570" y="1224415"/>
            <a:ext cx="10590229" cy="5495827"/>
          </a:xfrm>
        </p:spPr>
        <p:txBody>
          <a:bodyPr>
            <a:noAutofit/>
          </a:bodyPr>
          <a:lstStyle/>
          <a:p>
            <a:r>
              <a:rPr lang="fr-FR" sz="2000" b="1" u="sng" dirty="0"/>
              <a:t>Manifestations des violences en ligne </a:t>
            </a:r>
            <a:r>
              <a:rPr lang="fr-FR" sz="2000" dirty="0"/>
              <a:t>: cinq manifestations sont ressorties de l’étude </a:t>
            </a:r>
          </a:p>
          <a:p>
            <a:endParaRPr lang="fr-FR" sz="2000" dirty="0"/>
          </a:p>
          <a:p>
            <a:pPr lvl="1" algn="just"/>
            <a:r>
              <a:rPr lang="fr-FR" sz="2000" b="1" dirty="0">
                <a:solidFill>
                  <a:srgbClr val="7030A0"/>
                </a:solidFill>
              </a:rPr>
              <a:t> fait de proférer des menaces de violence à l’aide des TIC (par internet),</a:t>
            </a:r>
          </a:p>
          <a:p>
            <a:pPr lvl="1" algn="just"/>
            <a:r>
              <a:rPr lang="fr-FR" sz="2000" b="1" dirty="0">
                <a:solidFill>
                  <a:srgbClr val="7030A0"/>
                </a:solidFill>
              </a:rPr>
              <a:t> fait de subir des actes de discrimination à l’aide des TIC (par internet), </a:t>
            </a:r>
          </a:p>
          <a:p>
            <a:pPr lvl="1" algn="just"/>
            <a:r>
              <a:rPr lang="fr-FR" sz="2000" b="1" dirty="0">
                <a:solidFill>
                  <a:srgbClr val="7030A0"/>
                </a:solidFill>
              </a:rPr>
              <a:t>harcèlement en ligne (par internet), </a:t>
            </a:r>
          </a:p>
          <a:p>
            <a:pPr lvl="1" algn="just"/>
            <a:r>
              <a:rPr lang="fr-FR" sz="2000" b="1" dirty="0">
                <a:solidFill>
                  <a:srgbClr val="7030A0"/>
                </a:solidFill>
              </a:rPr>
              <a:t>Fait de subir des actes de doxxing (par internet), </a:t>
            </a:r>
          </a:p>
          <a:p>
            <a:pPr lvl="1" algn="just"/>
            <a:r>
              <a:rPr lang="fr-FR" sz="2000" b="1" dirty="0">
                <a:solidFill>
                  <a:srgbClr val="7030A0"/>
                </a:solidFill>
              </a:rPr>
              <a:t>diffusion d’images privées ou à caractère sexuel sans en avoir l’autorisation (par internet).</a:t>
            </a:r>
            <a:endParaRPr lang="fr-FR" sz="2000" i="1" dirty="0"/>
          </a:p>
          <a:p>
            <a:pPr marL="0" indent="0">
              <a:buNone/>
            </a:pPr>
            <a:endParaRPr lang="fr-FR" sz="2000" b="1" dirty="0">
              <a:solidFill>
                <a:srgbClr val="7030A0"/>
              </a:solidFill>
            </a:endParaRPr>
          </a:p>
          <a:p>
            <a:r>
              <a:rPr lang="fr-FR" sz="2000" dirty="0"/>
              <a:t>Par ailleurs pour chaque type d’acte de violence, les aspects suivants ont été examinés dans le cadre de l’étude et les répondants ont été amenés à se prononcer dessus : </a:t>
            </a:r>
            <a:endParaRPr lang="x-none" sz="2000" dirty="0"/>
          </a:p>
          <a:p>
            <a:pPr lvl="1"/>
            <a:r>
              <a:rPr lang="fr-FR" sz="2000" b="1" dirty="0">
                <a:solidFill>
                  <a:srgbClr val="FF0000"/>
                </a:solidFill>
              </a:rPr>
              <a:t>L’acte de violence jugé le plus grave par la victime, </a:t>
            </a:r>
            <a:endParaRPr lang="x-none" sz="2000" b="1" dirty="0">
              <a:solidFill>
                <a:srgbClr val="FF0000"/>
              </a:solidFill>
            </a:endParaRPr>
          </a:p>
          <a:p>
            <a:pPr lvl="1"/>
            <a:r>
              <a:rPr lang="fr-FR" sz="2000" b="1" dirty="0">
                <a:solidFill>
                  <a:srgbClr val="FF0000"/>
                </a:solidFill>
              </a:rPr>
              <a:t>La fréquence de survenance de la violence, </a:t>
            </a:r>
            <a:endParaRPr lang="x-none" sz="2000" b="1" dirty="0">
              <a:solidFill>
                <a:srgbClr val="FF0000"/>
              </a:solidFill>
            </a:endParaRPr>
          </a:p>
          <a:p>
            <a:pPr lvl="1"/>
            <a:r>
              <a:rPr lang="fr-FR" sz="2000" b="1" dirty="0">
                <a:solidFill>
                  <a:srgbClr val="FF0000"/>
                </a:solidFill>
              </a:rPr>
              <a:t>La réaction immédiate après l’acte,</a:t>
            </a:r>
            <a:endParaRPr lang="x-none" sz="2000" b="1" dirty="0">
              <a:solidFill>
                <a:srgbClr val="FF0000"/>
              </a:solidFill>
            </a:endParaRPr>
          </a:p>
          <a:p>
            <a:pPr lvl="1"/>
            <a:r>
              <a:rPr lang="fr-FR" sz="2000" b="1" dirty="0">
                <a:solidFill>
                  <a:srgbClr val="FF0000"/>
                </a:solidFill>
              </a:rPr>
              <a:t>La recherche de solution (type de recours) et satisfaction </a:t>
            </a:r>
            <a:endParaRPr lang="x-none" sz="2000" b="1" dirty="0">
              <a:solidFill>
                <a:srgbClr val="FF0000"/>
              </a:solidFill>
            </a:endParaRPr>
          </a:p>
          <a:p>
            <a:pPr marL="457200" lvl="1" indent="0" algn="just">
              <a:buNone/>
            </a:pPr>
            <a:endParaRPr lang="fr-FR" sz="2000" b="1" dirty="0">
              <a:solidFill>
                <a:srgbClr val="7030A0"/>
              </a:solidFill>
            </a:endParaRPr>
          </a:p>
        </p:txBody>
      </p:sp>
    </p:spTree>
    <p:extLst>
      <p:ext uri="{BB962C8B-B14F-4D97-AF65-F5344CB8AC3E}">
        <p14:creationId xmlns:p14="http://schemas.microsoft.com/office/powerpoint/2010/main" val="3264765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995" y="178205"/>
            <a:ext cx="10515600" cy="357889"/>
          </a:xfrm>
        </p:spPr>
        <p:txBody>
          <a:bodyPr>
            <a:noAutofit/>
          </a:bodyPr>
          <a:lstStyle/>
          <a:p>
            <a:r>
              <a:rPr lang="fr-FR" sz="3000" dirty="0">
                <a:latin typeface="Bookman Old Style" panose="02050604050505020204" pitchFamily="18" charset="0"/>
              </a:rPr>
              <a:t>6- Quelques résultats clés (6/6): violences en ligne</a:t>
            </a:r>
            <a:endParaRPr lang="en-US" sz="3000" dirty="0">
              <a:latin typeface="Bookman Old Style" panose="02050604050505020204" pitchFamily="18" charset="0"/>
            </a:endParaRPr>
          </a:p>
        </p:txBody>
      </p:sp>
      <p:sp>
        <p:nvSpPr>
          <p:cNvPr id="9" name="Titre 1"/>
          <p:cNvSpPr txBox="1">
            <a:spLocks/>
          </p:cNvSpPr>
          <p:nvPr/>
        </p:nvSpPr>
        <p:spPr>
          <a:xfrm>
            <a:off x="2304811" y="669479"/>
            <a:ext cx="6071093" cy="3801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600" dirty="0">
                <a:latin typeface="+mn-lt"/>
              </a:rPr>
              <a:t>Prévalence (%) des violences en ligne selon l’âge et le sexe </a:t>
            </a:r>
            <a:endParaRPr lang="en-US" sz="1600" dirty="0">
              <a:latin typeface="+mn-lt"/>
            </a:endParaRPr>
          </a:p>
        </p:txBody>
      </p:sp>
      <p:graphicFrame>
        <p:nvGraphicFramePr>
          <p:cNvPr id="8" name="Chart 51"/>
          <p:cNvGraphicFramePr/>
          <p:nvPr>
            <p:extLst/>
          </p:nvPr>
        </p:nvGraphicFramePr>
        <p:xfrm>
          <a:off x="95250" y="1049591"/>
          <a:ext cx="6791325" cy="4046284"/>
        </p:xfrm>
        <a:graphic>
          <a:graphicData uri="http://schemas.openxmlformats.org/drawingml/2006/chart">
            <c:chart xmlns:c="http://schemas.openxmlformats.org/drawingml/2006/chart" xmlns:r="http://schemas.openxmlformats.org/officeDocument/2006/relationships" r:id="rId2"/>
          </a:graphicData>
        </a:graphic>
      </p:graphicFrame>
      <p:sp>
        <p:nvSpPr>
          <p:cNvPr id="4" name="Double vague 3"/>
          <p:cNvSpPr/>
          <p:nvPr/>
        </p:nvSpPr>
        <p:spPr>
          <a:xfrm>
            <a:off x="347995" y="5222259"/>
            <a:ext cx="5700380" cy="1397313"/>
          </a:xfrm>
          <a:prstGeom prst="doubleWav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tx1"/>
              </a:solidFill>
            </a:endParaRPr>
          </a:p>
          <a:p>
            <a:pPr algn="ctr"/>
            <a:r>
              <a:rPr lang="fr-FR" dirty="0">
                <a:solidFill>
                  <a:schemeClr val="tx1"/>
                </a:solidFill>
              </a:rPr>
              <a:t>Globalement, on constate que la prévalence de violences en ligne  est plus élevée parmi les personnes de 35 à 44 ans (15,4%) et  25- 29 ans (15,1%)</a:t>
            </a:r>
            <a:endParaRPr lang="en-US" dirty="0">
              <a:solidFill>
                <a:schemeClr val="tx1"/>
              </a:solidFill>
            </a:endParaRPr>
          </a:p>
          <a:p>
            <a:pPr algn="ctr"/>
            <a:endParaRPr lang="en-US" dirty="0"/>
          </a:p>
        </p:txBody>
      </p:sp>
      <p:graphicFrame>
        <p:nvGraphicFramePr>
          <p:cNvPr id="12" name="Chart 19"/>
          <p:cNvGraphicFramePr>
            <a:graphicFrameLocks noGrp="1"/>
          </p:cNvGraphicFramePr>
          <p:nvPr>
            <p:ph sz="half" idx="2"/>
            <p:extLst/>
          </p:nvPr>
        </p:nvGraphicFramePr>
        <p:xfrm>
          <a:off x="7264908" y="2971532"/>
          <a:ext cx="4774691" cy="3819490"/>
        </p:xfrm>
        <a:graphic>
          <a:graphicData uri="http://schemas.openxmlformats.org/drawingml/2006/chart">
            <c:chart xmlns:c="http://schemas.openxmlformats.org/drawingml/2006/chart" xmlns:r="http://schemas.openxmlformats.org/officeDocument/2006/relationships" r:id="rId3"/>
          </a:graphicData>
        </a:graphic>
      </p:graphicFrame>
      <p:sp>
        <p:nvSpPr>
          <p:cNvPr id="7" name="Flèche vers le bas 6"/>
          <p:cNvSpPr/>
          <p:nvPr/>
        </p:nvSpPr>
        <p:spPr>
          <a:xfrm>
            <a:off x="6991349" y="669479"/>
            <a:ext cx="5200651" cy="2537718"/>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rgbClr val="FF0000"/>
                </a:solidFill>
              </a:rPr>
              <a:t>Dans la population de 15 ans ou plus, La proportion de victimes de violence en ligne est plus élevée chez les hommes que chez les femmes alors que le cas contraire est observé dans la tranche des 3-14 ans</a:t>
            </a:r>
            <a:endParaRPr lang="en-US" sz="1600" dirty="0">
              <a:solidFill>
                <a:srgbClr val="FF0000"/>
              </a:solidFill>
            </a:endParaRPr>
          </a:p>
        </p:txBody>
      </p:sp>
    </p:spTree>
    <p:extLst>
      <p:ext uri="{BB962C8B-B14F-4D97-AF65-F5344CB8AC3E}">
        <p14:creationId xmlns:p14="http://schemas.microsoft.com/office/powerpoint/2010/main" val="270693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6276" y="404449"/>
            <a:ext cx="10515600" cy="357889"/>
          </a:xfrm>
        </p:spPr>
        <p:txBody>
          <a:bodyPr>
            <a:noAutofit/>
          </a:bodyPr>
          <a:lstStyle/>
          <a:p>
            <a:r>
              <a:rPr lang="fr-FR" sz="3000" b="1" dirty="0">
                <a:latin typeface="Bookman Old Style" panose="02050604050505020204" pitchFamily="18" charset="0"/>
              </a:rPr>
              <a:t>6- Quelques résultats clés (6/6): violences en ligne</a:t>
            </a:r>
            <a:endParaRPr lang="en-US" sz="3000" b="1" dirty="0">
              <a:latin typeface="Bookman Old Style" panose="02050604050505020204" pitchFamily="18" charset="0"/>
            </a:endParaRPr>
          </a:p>
        </p:txBody>
      </p:sp>
      <p:sp>
        <p:nvSpPr>
          <p:cNvPr id="3" name="Espace réservé du contenu 2">
            <a:extLst>
              <a:ext uri="{FF2B5EF4-FFF2-40B4-BE49-F238E27FC236}">
                <a16:creationId xmlns:a16="http://schemas.microsoft.com/office/drawing/2014/main" id="{084DF4B0-5865-453C-9131-D8E33D4BA470}"/>
              </a:ext>
            </a:extLst>
          </p:cNvPr>
          <p:cNvSpPr>
            <a:spLocks noGrp="1"/>
          </p:cNvSpPr>
          <p:nvPr>
            <p:ph sz="half" idx="2"/>
          </p:nvPr>
        </p:nvSpPr>
        <p:spPr>
          <a:xfrm>
            <a:off x="763570" y="1224415"/>
            <a:ext cx="10590229" cy="5495827"/>
          </a:xfrm>
        </p:spPr>
        <p:txBody>
          <a:bodyPr>
            <a:noAutofit/>
          </a:bodyPr>
          <a:lstStyle/>
          <a:p>
            <a:r>
              <a:rPr lang="fr-FR" sz="2000" b="1" u="sng" dirty="0"/>
              <a:t>Prévalence des violences en ligne </a:t>
            </a:r>
            <a:r>
              <a:rPr lang="fr-FR" sz="2000" dirty="0"/>
              <a:t>: elle  varie selon le type d’acte de violence et selon certaines caractéristiques sociodémographiques. </a:t>
            </a:r>
            <a:endParaRPr lang="fr-FR" sz="2000" b="1" dirty="0">
              <a:solidFill>
                <a:srgbClr val="7030A0"/>
              </a:solidFill>
            </a:endParaRPr>
          </a:p>
          <a:p>
            <a:pPr lvl="3"/>
            <a:r>
              <a:rPr lang="fr-FR" sz="2400" b="1" i="1" dirty="0">
                <a:solidFill>
                  <a:srgbClr val="FF0000"/>
                </a:solidFill>
              </a:rPr>
              <a:t>Prévalence des violences en ligne selon l’âge </a:t>
            </a:r>
            <a:endParaRPr lang="x-none" sz="2400" b="1" i="1" dirty="0">
              <a:solidFill>
                <a:srgbClr val="FF0000"/>
              </a:solidFill>
            </a:endParaRPr>
          </a:p>
          <a:p>
            <a:pPr algn="just"/>
            <a:r>
              <a:rPr lang="fr-FR" sz="2400" dirty="0"/>
              <a:t>On note une augmentation continue la prévalence du phénomène avec l’âge (entre 3 et 30 ans) passant de 1,9% entre 3 – 5 ans à 15,1% à 25 – 29 ans. L’analyse de l’évolution du phénomène laisse aussi anticiper une sous déclaration du phénomène entre 30 – 34 ans</a:t>
            </a:r>
          </a:p>
          <a:p>
            <a:pPr marL="0" indent="0">
              <a:buNone/>
            </a:pPr>
            <a:endParaRPr lang="fr-FR" sz="1800" dirty="0"/>
          </a:p>
        </p:txBody>
      </p:sp>
      <p:graphicFrame>
        <p:nvGraphicFramePr>
          <p:cNvPr id="4" name="Chart 51">
            <a:extLst>
              <a:ext uri="{FF2B5EF4-FFF2-40B4-BE49-F238E27FC236}">
                <a16:creationId xmlns:a16="http://schemas.microsoft.com/office/drawing/2014/main" id="{B6ED96DB-2843-41C1-9814-900CCE4F3C92}"/>
              </a:ext>
            </a:extLst>
          </p:cNvPr>
          <p:cNvGraphicFramePr/>
          <p:nvPr>
            <p:extLst>
              <p:ext uri="{D42A27DB-BD31-4B8C-83A1-F6EECF244321}">
                <p14:modId xmlns:p14="http://schemas.microsoft.com/office/powerpoint/2010/main" val="2201070311"/>
              </p:ext>
            </p:extLst>
          </p:nvPr>
        </p:nvGraphicFramePr>
        <p:xfrm>
          <a:off x="1996966" y="3746192"/>
          <a:ext cx="8250620" cy="297404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11440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6276" y="404449"/>
            <a:ext cx="10515600" cy="357889"/>
          </a:xfrm>
        </p:spPr>
        <p:txBody>
          <a:bodyPr>
            <a:noAutofit/>
          </a:bodyPr>
          <a:lstStyle/>
          <a:p>
            <a:r>
              <a:rPr lang="fr-FR" sz="3000" b="1" dirty="0">
                <a:latin typeface="Bookman Old Style" panose="02050604050505020204" pitchFamily="18" charset="0"/>
              </a:rPr>
              <a:t>6- Quelques résultats clés (6/6): violences en ligne</a:t>
            </a:r>
            <a:endParaRPr lang="en-US" sz="3000" b="1" dirty="0">
              <a:latin typeface="Bookman Old Style" panose="02050604050505020204" pitchFamily="18" charset="0"/>
            </a:endParaRPr>
          </a:p>
        </p:txBody>
      </p:sp>
      <p:sp>
        <p:nvSpPr>
          <p:cNvPr id="3" name="Espace réservé du contenu 2">
            <a:extLst>
              <a:ext uri="{FF2B5EF4-FFF2-40B4-BE49-F238E27FC236}">
                <a16:creationId xmlns:a16="http://schemas.microsoft.com/office/drawing/2014/main" id="{084DF4B0-5865-453C-9131-D8E33D4BA470}"/>
              </a:ext>
            </a:extLst>
          </p:cNvPr>
          <p:cNvSpPr>
            <a:spLocks noGrp="1"/>
          </p:cNvSpPr>
          <p:nvPr>
            <p:ph sz="half" idx="2"/>
          </p:nvPr>
        </p:nvSpPr>
        <p:spPr>
          <a:xfrm>
            <a:off x="763570" y="1224415"/>
            <a:ext cx="10590229" cy="5495827"/>
          </a:xfrm>
        </p:spPr>
        <p:txBody>
          <a:bodyPr>
            <a:noAutofit/>
          </a:bodyPr>
          <a:lstStyle/>
          <a:p>
            <a:r>
              <a:rPr lang="fr-FR" sz="2000" dirty="0"/>
              <a:t>. </a:t>
            </a:r>
            <a:endParaRPr lang="fr-FR" sz="2000" b="1" dirty="0">
              <a:solidFill>
                <a:srgbClr val="7030A0"/>
              </a:solidFill>
            </a:endParaRPr>
          </a:p>
          <a:p>
            <a:pPr lvl="3"/>
            <a:r>
              <a:rPr lang="fr-FR" sz="2400" b="1" i="1" dirty="0">
                <a:solidFill>
                  <a:srgbClr val="FF0000"/>
                </a:solidFill>
              </a:rPr>
              <a:t>Prévalence des violences en ligne selon le sexe </a:t>
            </a:r>
            <a:endParaRPr lang="x-none" sz="2400" b="1" i="1" dirty="0">
              <a:solidFill>
                <a:srgbClr val="FF0000"/>
              </a:solidFill>
            </a:endParaRPr>
          </a:p>
          <a:p>
            <a:pPr algn="just"/>
            <a:r>
              <a:rPr lang="fr-FR" sz="2000" dirty="0"/>
              <a:t>Quelle que soit la catégorie de cible, les résultats il n’existe aucune différence significative selon le sexe dans les prévalences du phénomène. </a:t>
            </a:r>
          </a:p>
          <a:p>
            <a:pPr marL="0" indent="0" algn="just">
              <a:buNone/>
            </a:pPr>
            <a:endParaRPr lang="fr-FR" sz="2000" dirty="0"/>
          </a:p>
          <a:p>
            <a:pPr marL="0" indent="0" algn="just">
              <a:buNone/>
            </a:pPr>
            <a:endParaRPr lang="fr-FR" sz="1400" dirty="0"/>
          </a:p>
        </p:txBody>
      </p:sp>
      <p:graphicFrame>
        <p:nvGraphicFramePr>
          <p:cNvPr id="5" name="Chart 19">
            <a:extLst>
              <a:ext uri="{FF2B5EF4-FFF2-40B4-BE49-F238E27FC236}">
                <a16:creationId xmlns:a16="http://schemas.microsoft.com/office/drawing/2014/main" id="{7EB2B308-119A-4BEA-B6F6-DB4C0B3A06D6}"/>
              </a:ext>
            </a:extLst>
          </p:cNvPr>
          <p:cNvGraphicFramePr>
            <a:graphicFrameLocks/>
          </p:cNvGraphicFramePr>
          <p:nvPr>
            <p:extLst>
              <p:ext uri="{D42A27DB-BD31-4B8C-83A1-F6EECF244321}">
                <p14:modId xmlns:p14="http://schemas.microsoft.com/office/powerpoint/2010/main" val="2203461158"/>
              </p:ext>
            </p:extLst>
          </p:nvPr>
        </p:nvGraphicFramePr>
        <p:xfrm>
          <a:off x="2840387" y="3445423"/>
          <a:ext cx="5922645" cy="2552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73635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3395" y="152473"/>
            <a:ext cx="10283456" cy="581173"/>
          </a:xfrm>
        </p:spPr>
        <p:txBody>
          <a:bodyPr>
            <a:normAutofit fontScale="90000"/>
          </a:bodyPr>
          <a:lstStyle/>
          <a:p>
            <a:r>
              <a:rPr lang="fr-FR" dirty="0">
                <a:latin typeface="Arial" panose="020B0604020202020204" pitchFamily="34" charset="0"/>
              </a:rPr>
              <a:t>7- Difficultés majeures et suggestions</a:t>
            </a:r>
            <a:endParaRPr lang="en-US" dirty="0"/>
          </a:p>
        </p:txBody>
      </p:sp>
      <p:sp>
        <p:nvSpPr>
          <p:cNvPr id="3" name="Espace réservé du contenu 2"/>
          <p:cNvSpPr>
            <a:spLocks noGrp="1"/>
          </p:cNvSpPr>
          <p:nvPr>
            <p:ph idx="1"/>
          </p:nvPr>
        </p:nvSpPr>
        <p:spPr>
          <a:xfrm>
            <a:off x="466060" y="978194"/>
            <a:ext cx="11484935" cy="5564008"/>
          </a:xfrm>
        </p:spPr>
        <p:txBody>
          <a:bodyPr>
            <a:noAutofit/>
          </a:bodyPr>
          <a:lstStyle/>
          <a:p>
            <a:pPr lvl="1" algn="just">
              <a:lnSpc>
                <a:spcPct val="100000"/>
              </a:lnSpc>
              <a:spcBef>
                <a:spcPts val="0"/>
              </a:spcBef>
              <a:spcAft>
                <a:spcPts val="600"/>
              </a:spcAft>
            </a:pPr>
            <a:r>
              <a:rPr lang="fr-FR" sz="2000" b="1" dirty="0">
                <a:solidFill>
                  <a:srgbClr val="FF0000"/>
                </a:solidFill>
                <a:latin typeface="Bookman Old Style" panose="02050604050505020204" pitchFamily="18" charset="0"/>
              </a:rPr>
              <a:t>Difficultés majeures </a:t>
            </a:r>
          </a:p>
          <a:p>
            <a:pPr marL="1084263" lvl="2" indent="-169863" algn="just">
              <a:lnSpc>
                <a:spcPct val="100000"/>
              </a:lnSpc>
              <a:spcBef>
                <a:spcPts val="0"/>
              </a:spcBef>
              <a:spcAft>
                <a:spcPts val="600"/>
              </a:spcAft>
            </a:pPr>
            <a:r>
              <a:rPr lang="fr-FR" sz="1800" dirty="0">
                <a:latin typeface="Bookman Old Style" panose="02050604050505020204" pitchFamily="18" charset="0"/>
              </a:rPr>
              <a:t>difficultés d’identification des victimes/survivant(e)s de VBG pour les entretiens qualitatifs </a:t>
            </a:r>
          </a:p>
          <a:p>
            <a:pPr marL="1084263" lvl="2" indent="-169863" algn="just">
              <a:lnSpc>
                <a:spcPct val="100000"/>
              </a:lnSpc>
              <a:spcBef>
                <a:spcPts val="0"/>
              </a:spcBef>
              <a:spcAft>
                <a:spcPts val="600"/>
              </a:spcAft>
            </a:pPr>
            <a:r>
              <a:rPr lang="fr-FR" sz="1800" dirty="0">
                <a:latin typeface="Bookman Old Style" panose="02050604050505020204" pitchFamily="18" charset="0"/>
              </a:rPr>
              <a:t> refus et/ou réticence de certains agents de la police républicaine d’accorder les entretiens </a:t>
            </a:r>
          </a:p>
          <a:p>
            <a:pPr marL="1084263" lvl="2" indent="-169863" algn="just">
              <a:lnSpc>
                <a:spcPct val="100000"/>
              </a:lnSpc>
              <a:spcBef>
                <a:spcPts val="0"/>
              </a:spcBef>
              <a:spcAft>
                <a:spcPts val="600"/>
              </a:spcAft>
            </a:pPr>
            <a:r>
              <a:rPr lang="fr-FR" sz="1800" dirty="0">
                <a:latin typeface="Bookman Old Style" panose="02050604050505020204" pitchFamily="18" charset="0"/>
              </a:rPr>
              <a:t>difficulté dans la conduite de certaines interviews en raison de la complexité du sujet et du fait que les auteurs ne sont pas toujours loin (proche environnement) </a:t>
            </a:r>
          </a:p>
          <a:p>
            <a:pPr lvl="1" algn="just">
              <a:lnSpc>
                <a:spcPct val="100000"/>
              </a:lnSpc>
              <a:spcBef>
                <a:spcPts val="0"/>
              </a:spcBef>
              <a:spcAft>
                <a:spcPts val="600"/>
              </a:spcAft>
            </a:pPr>
            <a:endParaRPr lang="fr-FR" sz="900" b="1" dirty="0">
              <a:solidFill>
                <a:srgbClr val="FF0000"/>
              </a:solidFill>
              <a:latin typeface="Bookman Old Style" panose="02050604050505020204" pitchFamily="18" charset="0"/>
            </a:endParaRPr>
          </a:p>
          <a:p>
            <a:pPr lvl="1" algn="just">
              <a:lnSpc>
                <a:spcPct val="100000"/>
              </a:lnSpc>
              <a:spcBef>
                <a:spcPts val="0"/>
              </a:spcBef>
              <a:spcAft>
                <a:spcPts val="600"/>
              </a:spcAft>
            </a:pPr>
            <a:r>
              <a:rPr lang="fr-FR" sz="2000" b="1" dirty="0">
                <a:solidFill>
                  <a:srgbClr val="FF0000"/>
                </a:solidFill>
                <a:latin typeface="Bookman Old Style" panose="02050604050505020204" pitchFamily="18" charset="0"/>
              </a:rPr>
              <a:t>Perspectives et suggestions</a:t>
            </a:r>
          </a:p>
          <a:p>
            <a:pPr lvl="1" algn="just">
              <a:lnSpc>
                <a:spcPct val="100000"/>
              </a:lnSpc>
              <a:spcBef>
                <a:spcPts val="0"/>
              </a:spcBef>
              <a:spcAft>
                <a:spcPts val="600"/>
              </a:spcAft>
            </a:pPr>
            <a:r>
              <a:rPr lang="fr-FR" sz="2000" dirty="0">
                <a:latin typeface="Bookman Old Style" panose="02050604050505020204" pitchFamily="18" charset="0"/>
              </a:rPr>
              <a:t>Développer des outils standards de collecte qui adresseront des aspects tels que la nature des outils, les aspects méthodologiques ;</a:t>
            </a:r>
          </a:p>
          <a:p>
            <a:pPr marL="0" lvl="1" indent="0" algn="just">
              <a:lnSpc>
                <a:spcPct val="100000"/>
              </a:lnSpc>
              <a:spcBef>
                <a:spcPts val="0"/>
              </a:spcBef>
              <a:spcAft>
                <a:spcPts val="600"/>
              </a:spcAft>
              <a:buNone/>
            </a:pPr>
            <a:r>
              <a:rPr lang="fr-FR" sz="2000" dirty="0">
                <a:latin typeface="Bookman Old Style" panose="02050604050505020204" pitchFamily="18" charset="0"/>
              </a:rPr>
              <a:t>Dans ce cadre le Bénin développé de l’expérience au niveau de outils que nous pensons avoir beaucoup d’intérêt</a:t>
            </a:r>
          </a:p>
          <a:p>
            <a:pPr marL="800100" lvl="2" indent="-342900" algn="just">
              <a:lnSpc>
                <a:spcPct val="100000"/>
              </a:lnSpc>
              <a:spcBef>
                <a:spcPts val="0"/>
              </a:spcBef>
              <a:spcAft>
                <a:spcPts val="600"/>
              </a:spcAft>
            </a:pPr>
            <a:r>
              <a:rPr lang="fr-FR" dirty="0">
                <a:latin typeface="Bookman Old Style" panose="02050604050505020204" pitchFamily="18" charset="0"/>
              </a:rPr>
              <a:t>Intégration des données sur les violences en ligne dans les données administratives collectées : à ce niveau, le ministère des affaires sociales à conduit avec l’appui de l’INSTAD un processus d’actualisation des indicateurs du SIDOFFE-NG qui a abouti à l’adressage des violences en ligne dans le dispositif de collecte de données renseigné chaque mois au niveau de toutes les communes et départements du pays.</a:t>
            </a:r>
            <a:endParaRPr lang="fr-FR" sz="1600" dirty="0">
              <a:latin typeface="Bookman Old Style" panose="02050604050505020204" pitchFamily="18" charset="0"/>
            </a:endParaRPr>
          </a:p>
          <a:p>
            <a:pPr marL="800100" lvl="2" indent="-342900" algn="just">
              <a:lnSpc>
                <a:spcPct val="100000"/>
              </a:lnSpc>
              <a:spcBef>
                <a:spcPts val="0"/>
              </a:spcBef>
              <a:spcAft>
                <a:spcPts val="600"/>
              </a:spcAft>
            </a:pPr>
            <a:endParaRPr lang="fr-FR" sz="1600" b="1" dirty="0">
              <a:solidFill>
                <a:srgbClr val="FF0000"/>
              </a:solidFill>
              <a:latin typeface="Bookman Old Style" panose="02050604050505020204" pitchFamily="18" charset="0"/>
            </a:endParaRPr>
          </a:p>
        </p:txBody>
      </p:sp>
    </p:spTree>
    <p:extLst>
      <p:ext uri="{BB962C8B-B14F-4D97-AF65-F5344CB8AC3E}">
        <p14:creationId xmlns:p14="http://schemas.microsoft.com/office/powerpoint/2010/main" val="160766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3" y="300446"/>
            <a:ext cx="10073397" cy="1698171"/>
          </a:xfrm>
        </p:spPr>
        <p:txBody>
          <a:bodyPr>
            <a:noAutofit/>
          </a:bodyPr>
          <a:lstStyle/>
          <a:p>
            <a:r>
              <a:rPr lang="fr-FR" sz="6600" b="1" dirty="0">
                <a:solidFill>
                  <a:schemeClr val="accent1"/>
                </a:solidFill>
                <a:latin typeface="Trebuchet MS" panose="020B0603020202020204" pitchFamily="34" charset="0"/>
              </a:rPr>
              <a:t>Merci de votre attention</a:t>
            </a:r>
            <a:endParaRPr lang="fr-FR" sz="6600" dirty="0">
              <a:solidFill>
                <a:schemeClr val="accent1"/>
              </a:solidFill>
              <a:latin typeface="Trebuchet MS" panose="020B0603020202020204" pitchFamily="34" charset="0"/>
            </a:endParaRPr>
          </a:p>
        </p:txBody>
      </p:sp>
      <p:pic>
        <p:nvPicPr>
          <p:cNvPr id="4" name="Espace réservé du contenu 3" descr="&lt;strong&gt;Applaudir&lt;/strong&gt; Claps Main · Images vectorielles gratuites sur ..."/>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84057" y="1998617"/>
            <a:ext cx="4151901" cy="4351338"/>
          </a:xfrm>
        </p:spPr>
      </p:pic>
    </p:spTree>
    <p:extLst>
      <p:ext uri="{BB962C8B-B14F-4D97-AF65-F5344CB8AC3E}">
        <p14:creationId xmlns:p14="http://schemas.microsoft.com/office/powerpoint/2010/main" val="4161428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de la diapositive">
            <a:extLst>
              <a:ext uri="{FF2B5EF4-FFF2-40B4-BE49-F238E27FC236}">
                <a16:creationId xmlns:a16="http://schemas.microsoft.com/office/drawing/2014/main" id="{82336B3C-0982-49C2-85B3-D4D69E435900}"/>
              </a:ext>
            </a:extLst>
          </p:cNvPr>
          <p:cNvSpPr>
            <a:spLocks noGrp="1"/>
          </p:cNvSpPr>
          <p:nvPr>
            <p:ph type="title"/>
          </p:nvPr>
        </p:nvSpPr>
        <p:spPr>
          <a:xfrm>
            <a:off x="392825" y="250801"/>
            <a:ext cx="9440059" cy="540000"/>
          </a:xfrm>
        </p:spPr>
        <p:txBody>
          <a:bodyPr rtlCol="0">
            <a:normAutofit fontScale="90000"/>
          </a:bodyPr>
          <a:lstStyle/>
          <a:p>
            <a:r>
              <a:rPr lang="fr-FR" b="1" dirty="0">
                <a:solidFill>
                  <a:srgbClr val="0070C0"/>
                </a:solidFill>
                <a:latin typeface="Trebuchet MS" panose="020B0603020202020204" pitchFamily="34" charset="0"/>
              </a:rPr>
              <a:t>Plan de présentation</a:t>
            </a:r>
            <a:endParaRPr lang="fr-FR" dirty="0">
              <a:latin typeface="Trebuchet MS" panose="020B0603020202020204" pitchFamily="34" charset="0"/>
            </a:endParaRPr>
          </a:p>
        </p:txBody>
      </p:sp>
      <p:sp>
        <p:nvSpPr>
          <p:cNvPr id="60" name="Zone de texte 59">
            <a:extLst>
              <a:ext uri="{FF2B5EF4-FFF2-40B4-BE49-F238E27FC236}">
                <a16:creationId xmlns:a16="http://schemas.microsoft.com/office/drawing/2014/main" id="{3DD2C9D1-5E8D-4ED2-989C-330D6753B965}"/>
              </a:ext>
            </a:extLst>
          </p:cNvPr>
          <p:cNvSpPr txBox="1"/>
          <p:nvPr/>
        </p:nvSpPr>
        <p:spPr>
          <a:xfrm>
            <a:off x="704589" y="4957881"/>
            <a:ext cx="1373164" cy="677108"/>
          </a:xfrm>
          <a:prstGeom prst="rect">
            <a:avLst/>
          </a:prstGeom>
          <a:noFill/>
        </p:spPr>
        <p:txBody>
          <a:bodyPr wrap="square" lIns="0" tIns="0" rIns="0" bIns="0" rtlCol="0">
            <a:spAutoFit/>
          </a:bodyPr>
          <a:lstStyle/>
          <a:p>
            <a:pPr>
              <a:buClrTx/>
            </a:pPr>
            <a:r>
              <a:rPr lang="fr-FR" sz="2200" dirty="0"/>
              <a:t>Contexte et justification </a:t>
            </a:r>
          </a:p>
        </p:txBody>
      </p:sp>
      <p:sp>
        <p:nvSpPr>
          <p:cNvPr id="3" name="Ovale 2" title="Numéro du jalon">
            <a:extLst>
              <a:ext uri="{FF2B5EF4-FFF2-40B4-BE49-F238E27FC236}">
                <a16:creationId xmlns:a16="http://schemas.microsoft.com/office/drawing/2014/main" id="{48C9F9AC-FF55-4E72-9915-ACA228CA757C}"/>
              </a:ext>
            </a:extLst>
          </p:cNvPr>
          <p:cNvSpPr/>
          <p:nvPr/>
        </p:nvSpPr>
        <p:spPr>
          <a:xfrm>
            <a:off x="1148144" y="4457098"/>
            <a:ext cx="407673" cy="407673"/>
          </a:xfrm>
          <a:prstGeom prst="ellipse">
            <a:avLst/>
          </a:prstGeom>
          <a:solidFill>
            <a:schemeClr val="accent2">
              <a:lumMod val="40000"/>
              <a:lumOff val="60000"/>
            </a:schemeClr>
          </a:solidFill>
          <a:ln>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r>
              <a:rPr lang="fr-FR" b="1" dirty="0">
                <a:solidFill>
                  <a:schemeClr val="tx1"/>
                </a:solidFill>
                <a:latin typeface="Trebuchet MS" panose="020B0603020202020204" pitchFamily="34" charset="0"/>
              </a:rPr>
              <a:t>01</a:t>
            </a:r>
          </a:p>
        </p:txBody>
      </p:sp>
      <p:pic>
        <p:nvPicPr>
          <p:cNvPr id="28" name="Graphisme 27" title="légende">
            <a:extLst>
              <a:ext uri="{FF2B5EF4-FFF2-40B4-BE49-F238E27FC236}">
                <a16:creationId xmlns:a16="http://schemas.microsoft.com/office/drawing/2014/main" id="{4B1B5F0D-3B40-45B0-8532-64044104918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933310" y="3915499"/>
            <a:ext cx="581025" cy="295275"/>
          </a:xfrm>
          <a:prstGeom prst="rect">
            <a:avLst/>
          </a:prstGeom>
        </p:spPr>
      </p:pic>
      <p:sp>
        <p:nvSpPr>
          <p:cNvPr id="117" name="Zone de texte 116">
            <a:extLst>
              <a:ext uri="{FF2B5EF4-FFF2-40B4-BE49-F238E27FC236}">
                <a16:creationId xmlns:a16="http://schemas.microsoft.com/office/drawing/2014/main" id="{1F787D19-74CB-4E43-A8E2-2A3F0A45D221}"/>
              </a:ext>
            </a:extLst>
          </p:cNvPr>
          <p:cNvSpPr txBox="1"/>
          <p:nvPr/>
        </p:nvSpPr>
        <p:spPr>
          <a:xfrm>
            <a:off x="532906" y="1414166"/>
            <a:ext cx="1677108" cy="715404"/>
          </a:xfrm>
          <a:prstGeom prst="rect">
            <a:avLst/>
          </a:prstGeom>
          <a:noFill/>
        </p:spPr>
        <p:txBody>
          <a:bodyPr wrap="square" lIns="0" tIns="0" rIns="0" bIns="0" rtlCol="0">
            <a:noAutofit/>
          </a:bodyPr>
          <a:lstStyle/>
          <a:p>
            <a:pPr>
              <a:buClrTx/>
            </a:pPr>
            <a:r>
              <a:rPr lang="fr-FR" sz="2200" dirty="0"/>
              <a:t>Objectif de l’enquête</a:t>
            </a:r>
          </a:p>
        </p:txBody>
      </p:sp>
      <p:sp>
        <p:nvSpPr>
          <p:cNvPr id="114" name="Ovale 113" title="Numéro du jalon">
            <a:extLst>
              <a:ext uri="{FF2B5EF4-FFF2-40B4-BE49-F238E27FC236}">
                <a16:creationId xmlns:a16="http://schemas.microsoft.com/office/drawing/2014/main" id="{1A9A1384-BB26-4C08-8F02-CABB6507B872}"/>
              </a:ext>
            </a:extLst>
          </p:cNvPr>
          <p:cNvSpPr/>
          <p:nvPr/>
        </p:nvSpPr>
        <p:spPr>
          <a:xfrm>
            <a:off x="1223822" y="2133143"/>
            <a:ext cx="407673" cy="407673"/>
          </a:xfrm>
          <a:prstGeom prst="ellipse">
            <a:avLst/>
          </a:prstGeom>
          <a:solidFill>
            <a:schemeClr val="accent2">
              <a:lumMod val="20000"/>
              <a:lumOff val="80000"/>
            </a:schemeClr>
          </a:solidFill>
          <a:ln>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r>
              <a:rPr lang="fr-FR" b="1" dirty="0">
                <a:solidFill>
                  <a:schemeClr val="tx1"/>
                </a:solidFill>
                <a:latin typeface="Trebuchet MS" panose="020B0603020202020204" pitchFamily="34" charset="0"/>
              </a:rPr>
              <a:t>02</a:t>
            </a:r>
          </a:p>
        </p:txBody>
      </p:sp>
      <p:pic>
        <p:nvPicPr>
          <p:cNvPr id="176" name="Graphisme 175" title="légende">
            <a:extLst>
              <a:ext uri="{FF2B5EF4-FFF2-40B4-BE49-F238E27FC236}">
                <a16:creationId xmlns:a16="http://schemas.microsoft.com/office/drawing/2014/main" id="{B93F302A-1971-452D-AFCA-DD02DB91DA1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1282716" y="2801036"/>
            <a:ext cx="581025" cy="295275"/>
          </a:xfrm>
          <a:prstGeom prst="rect">
            <a:avLst/>
          </a:prstGeom>
        </p:spPr>
      </p:pic>
      <p:sp>
        <p:nvSpPr>
          <p:cNvPr id="121" name="Zone de texte 120">
            <a:extLst>
              <a:ext uri="{FF2B5EF4-FFF2-40B4-BE49-F238E27FC236}">
                <a16:creationId xmlns:a16="http://schemas.microsoft.com/office/drawing/2014/main" id="{364C8657-37CD-432B-AD71-7255D32855F5}"/>
              </a:ext>
            </a:extLst>
          </p:cNvPr>
          <p:cNvSpPr txBox="1"/>
          <p:nvPr/>
        </p:nvSpPr>
        <p:spPr>
          <a:xfrm>
            <a:off x="3328902" y="4957881"/>
            <a:ext cx="1726573" cy="276999"/>
          </a:xfrm>
          <a:prstGeom prst="rect">
            <a:avLst/>
          </a:prstGeom>
          <a:noFill/>
        </p:spPr>
        <p:txBody>
          <a:bodyPr wrap="square" lIns="0" tIns="0" rIns="0" bIns="0" rtlCol="0">
            <a:spAutoFit/>
          </a:bodyPr>
          <a:lstStyle/>
          <a:p>
            <a:pPr>
              <a:buClrTx/>
            </a:pPr>
            <a:r>
              <a:rPr lang="fr-FR" dirty="0">
                <a:latin typeface="Bookman Old Style" panose="02050604050505020204" pitchFamily="18" charset="0"/>
              </a:rPr>
              <a:t>Méthodologie</a:t>
            </a:r>
          </a:p>
        </p:txBody>
      </p:sp>
      <p:sp>
        <p:nvSpPr>
          <p:cNvPr id="119" name="Ovale 118" title="Numéro du jalon">
            <a:extLst>
              <a:ext uri="{FF2B5EF4-FFF2-40B4-BE49-F238E27FC236}">
                <a16:creationId xmlns:a16="http://schemas.microsoft.com/office/drawing/2014/main" id="{F22CCCBA-CDC5-467B-9BDA-06FB3DB21606}"/>
              </a:ext>
            </a:extLst>
          </p:cNvPr>
          <p:cNvSpPr/>
          <p:nvPr/>
        </p:nvSpPr>
        <p:spPr>
          <a:xfrm>
            <a:off x="3763749" y="4434293"/>
            <a:ext cx="407673" cy="407673"/>
          </a:xfrm>
          <a:prstGeom prst="ellipse">
            <a:avLst/>
          </a:prstGeom>
          <a:solidFill>
            <a:schemeClr val="accent1">
              <a:lumMod val="60000"/>
              <a:lumOff val="40000"/>
            </a:schemeClr>
          </a:solidFill>
          <a:ln>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r>
              <a:rPr lang="fr-FR" b="1" dirty="0">
                <a:solidFill>
                  <a:schemeClr val="tx1"/>
                </a:solidFill>
                <a:latin typeface="Trebuchet MS" panose="020B0603020202020204" pitchFamily="34" charset="0"/>
              </a:rPr>
              <a:t>03</a:t>
            </a:r>
          </a:p>
        </p:txBody>
      </p:sp>
      <p:pic>
        <p:nvPicPr>
          <p:cNvPr id="157" name="Graphisme 156" title="légende">
            <a:extLst>
              <a:ext uri="{FF2B5EF4-FFF2-40B4-BE49-F238E27FC236}">
                <a16:creationId xmlns:a16="http://schemas.microsoft.com/office/drawing/2014/main" id="{4B5FAE44-10FC-44CC-AB7C-D49DE98D524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3508784" y="3926541"/>
            <a:ext cx="581025" cy="295275"/>
          </a:xfrm>
          <a:prstGeom prst="rect">
            <a:avLst/>
          </a:prstGeom>
        </p:spPr>
      </p:pic>
      <p:sp>
        <p:nvSpPr>
          <p:cNvPr id="127" name="Zone de texte 126">
            <a:extLst>
              <a:ext uri="{FF2B5EF4-FFF2-40B4-BE49-F238E27FC236}">
                <a16:creationId xmlns:a16="http://schemas.microsoft.com/office/drawing/2014/main" id="{6B7D43BB-DF0D-41B0-9DCD-3549C3FB8A5F}"/>
              </a:ext>
            </a:extLst>
          </p:cNvPr>
          <p:cNvSpPr txBox="1"/>
          <p:nvPr/>
        </p:nvSpPr>
        <p:spPr>
          <a:xfrm>
            <a:off x="5909482" y="4957881"/>
            <a:ext cx="1458270" cy="276999"/>
          </a:xfrm>
          <a:prstGeom prst="rect">
            <a:avLst/>
          </a:prstGeom>
          <a:noFill/>
        </p:spPr>
        <p:txBody>
          <a:bodyPr wrap="square" lIns="0" tIns="0" rIns="0" bIns="0" rtlCol="0">
            <a:spAutoFit/>
          </a:bodyPr>
          <a:lstStyle/>
          <a:p>
            <a:pPr>
              <a:buClrTx/>
            </a:pPr>
            <a:r>
              <a:rPr lang="fr-FR" dirty="0">
                <a:latin typeface="Bookman Old Style" panose="02050604050505020204" pitchFamily="18" charset="0"/>
              </a:rPr>
              <a:t>Organisation</a:t>
            </a:r>
          </a:p>
        </p:txBody>
      </p:sp>
      <p:sp>
        <p:nvSpPr>
          <p:cNvPr id="125" name="Ovale 124" title="Numéro du jalon">
            <a:extLst>
              <a:ext uri="{FF2B5EF4-FFF2-40B4-BE49-F238E27FC236}">
                <a16:creationId xmlns:a16="http://schemas.microsoft.com/office/drawing/2014/main" id="{CFCC16BE-0C9C-4183-A9E3-BE650504832D}"/>
              </a:ext>
            </a:extLst>
          </p:cNvPr>
          <p:cNvSpPr/>
          <p:nvPr/>
        </p:nvSpPr>
        <p:spPr>
          <a:xfrm>
            <a:off x="6349430" y="4434292"/>
            <a:ext cx="407673" cy="407673"/>
          </a:xfrm>
          <a:prstGeom prst="ellipse">
            <a:avLst/>
          </a:prstGeom>
          <a:solidFill>
            <a:schemeClr val="accent3">
              <a:lumMod val="75000"/>
            </a:schemeClr>
          </a:solidFill>
          <a:ln>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r>
              <a:rPr lang="fr-FR" b="1" dirty="0">
                <a:solidFill>
                  <a:schemeClr val="tx1"/>
                </a:solidFill>
                <a:latin typeface="Trebuchet MS" panose="020B0603020202020204" pitchFamily="34" charset="0"/>
              </a:rPr>
              <a:t>04</a:t>
            </a:r>
          </a:p>
        </p:txBody>
      </p:sp>
      <p:pic>
        <p:nvPicPr>
          <p:cNvPr id="180" name="Graphisme 179" title="légende">
            <a:extLst>
              <a:ext uri="{FF2B5EF4-FFF2-40B4-BE49-F238E27FC236}">
                <a16:creationId xmlns:a16="http://schemas.microsoft.com/office/drawing/2014/main" id="{149461F7-71D2-40F6-AC58-56A23B335A4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6112304" y="3936872"/>
            <a:ext cx="581025" cy="295275"/>
          </a:xfrm>
          <a:prstGeom prst="rect">
            <a:avLst/>
          </a:prstGeom>
        </p:spPr>
      </p:pic>
      <p:sp>
        <p:nvSpPr>
          <p:cNvPr id="136" name="Zone de texte 135">
            <a:extLst>
              <a:ext uri="{FF2B5EF4-FFF2-40B4-BE49-F238E27FC236}">
                <a16:creationId xmlns:a16="http://schemas.microsoft.com/office/drawing/2014/main" id="{80DC6BE6-5DF7-410B-BE5E-F673AF7AE5AE}"/>
              </a:ext>
            </a:extLst>
          </p:cNvPr>
          <p:cNvSpPr txBox="1"/>
          <p:nvPr/>
        </p:nvSpPr>
        <p:spPr>
          <a:xfrm>
            <a:off x="8753160" y="4988658"/>
            <a:ext cx="1545035" cy="553998"/>
          </a:xfrm>
          <a:prstGeom prst="rect">
            <a:avLst/>
          </a:prstGeom>
          <a:noFill/>
        </p:spPr>
        <p:txBody>
          <a:bodyPr wrap="square" lIns="0" tIns="0" rIns="0" bIns="0" rtlCol="0">
            <a:spAutoFit/>
          </a:bodyPr>
          <a:lstStyle/>
          <a:p>
            <a:r>
              <a:rPr lang="fr-FR" dirty="0">
                <a:latin typeface="Bookman Old Style" panose="02050604050505020204" pitchFamily="18" charset="0"/>
              </a:rPr>
              <a:t>Quelques résultats clés</a:t>
            </a:r>
          </a:p>
        </p:txBody>
      </p:sp>
      <p:sp>
        <p:nvSpPr>
          <p:cNvPr id="178" name="Ovale 177" title="Numéro du jalon">
            <a:extLst>
              <a:ext uri="{FF2B5EF4-FFF2-40B4-BE49-F238E27FC236}">
                <a16:creationId xmlns:a16="http://schemas.microsoft.com/office/drawing/2014/main" id="{57FD3253-8DFB-461E-96B1-F96558E6CA00}"/>
              </a:ext>
            </a:extLst>
          </p:cNvPr>
          <p:cNvSpPr/>
          <p:nvPr/>
        </p:nvSpPr>
        <p:spPr>
          <a:xfrm>
            <a:off x="6427901" y="2129570"/>
            <a:ext cx="407673" cy="407673"/>
          </a:xfrm>
          <a:prstGeom prst="ellipse">
            <a:avLst/>
          </a:prstGeom>
          <a:solidFill>
            <a:schemeClr val="bg2">
              <a:lumMod val="90000"/>
            </a:schemeClr>
          </a:solidFill>
          <a:ln>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r>
              <a:rPr lang="fr-FR" b="1" dirty="0">
                <a:solidFill>
                  <a:schemeClr val="tx1"/>
                </a:solidFill>
                <a:latin typeface="Trebuchet MS" panose="020B0603020202020204" pitchFamily="34" charset="0"/>
              </a:rPr>
              <a:t>05</a:t>
            </a:r>
          </a:p>
        </p:txBody>
      </p:sp>
      <p:pic>
        <p:nvPicPr>
          <p:cNvPr id="181" name="Graphisme 180" title="légende">
            <a:extLst>
              <a:ext uri="{FF2B5EF4-FFF2-40B4-BE49-F238E27FC236}">
                <a16:creationId xmlns:a16="http://schemas.microsoft.com/office/drawing/2014/main" id="{6C430932-4247-4972-856C-17A09387FC9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6466252" y="2801036"/>
            <a:ext cx="581025" cy="295275"/>
          </a:xfrm>
          <a:prstGeom prst="rect">
            <a:avLst/>
          </a:prstGeom>
        </p:spPr>
      </p:pic>
      <p:sp>
        <p:nvSpPr>
          <p:cNvPr id="140" name="Ovale 139" title="Numéro du jalon">
            <a:extLst>
              <a:ext uri="{FF2B5EF4-FFF2-40B4-BE49-F238E27FC236}">
                <a16:creationId xmlns:a16="http://schemas.microsoft.com/office/drawing/2014/main" id="{FBC221C4-3F0A-406D-B23A-B58B1480E387}"/>
              </a:ext>
            </a:extLst>
          </p:cNvPr>
          <p:cNvSpPr/>
          <p:nvPr/>
        </p:nvSpPr>
        <p:spPr>
          <a:xfrm>
            <a:off x="8917851" y="4434292"/>
            <a:ext cx="407673" cy="407673"/>
          </a:xfrm>
          <a:prstGeom prst="ellipse">
            <a:avLst/>
          </a:prstGeom>
          <a:solidFill>
            <a:schemeClr val="accent4">
              <a:lumMod val="60000"/>
              <a:lumOff val="40000"/>
            </a:schemeClr>
          </a:solidFill>
          <a:ln>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r>
              <a:rPr lang="fr-FR" b="1" dirty="0">
                <a:solidFill>
                  <a:schemeClr val="tx1"/>
                </a:solidFill>
                <a:latin typeface="Trebuchet MS" panose="020B0603020202020204" pitchFamily="34" charset="0"/>
              </a:rPr>
              <a:t>06</a:t>
            </a:r>
          </a:p>
        </p:txBody>
      </p:sp>
      <p:sp>
        <p:nvSpPr>
          <p:cNvPr id="142" name="Zone de texte 141">
            <a:extLst>
              <a:ext uri="{FF2B5EF4-FFF2-40B4-BE49-F238E27FC236}">
                <a16:creationId xmlns:a16="http://schemas.microsoft.com/office/drawing/2014/main" id="{C00C099A-E5BD-41FF-8EC5-D4F9E8C3CD9B}"/>
              </a:ext>
            </a:extLst>
          </p:cNvPr>
          <p:cNvSpPr txBox="1"/>
          <p:nvPr/>
        </p:nvSpPr>
        <p:spPr>
          <a:xfrm>
            <a:off x="8250621" y="1381514"/>
            <a:ext cx="1582263" cy="553998"/>
          </a:xfrm>
          <a:prstGeom prst="rect">
            <a:avLst/>
          </a:prstGeom>
          <a:noFill/>
        </p:spPr>
        <p:txBody>
          <a:bodyPr wrap="square" lIns="0" tIns="0" rIns="0" bIns="0" rtlCol="0">
            <a:spAutoFit/>
          </a:bodyPr>
          <a:lstStyle/>
          <a:p>
            <a:pPr>
              <a:buClrTx/>
            </a:pPr>
            <a:r>
              <a:rPr lang="fr-FR" dirty="0">
                <a:latin typeface="Bookman Old Style" panose="02050604050505020204" pitchFamily="18" charset="0"/>
              </a:rPr>
              <a:t>Difficultés rencontrées</a:t>
            </a:r>
          </a:p>
        </p:txBody>
      </p:sp>
      <p:pic>
        <p:nvPicPr>
          <p:cNvPr id="184" name="Graphisme 183" title="légende">
            <a:extLst>
              <a:ext uri="{FF2B5EF4-FFF2-40B4-BE49-F238E27FC236}">
                <a16:creationId xmlns:a16="http://schemas.microsoft.com/office/drawing/2014/main" id="{287891DE-9B03-4F92-B29A-5C284BF28FF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8683538" y="3936872"/>
            <a:ext cx="581025" cy="295275"/>
          </a:xfrm>
          <a:prstGeom prst="rect">
            <a:avLst/>
          </a:prstGeom>
        </p:spPr>
      </p:pic>
      <p:sp>
        <p:nvSpPr>
          <p:cNvPr id="149" name="Zone de texte 148">
            <a:extLst>
              <a:ext uri="{FF2B5EF4-FFF2-40B4-BE49-F238E27FC236}">
                <a16:creationId xmlns:a16="http://schemas.microsoft.com/office/drawing/2014/main" id="{DC986DC1-84E8-47FB-8950-1039ECBFBBEF}"/>
              </a:ext>
            </a:extLst>
          </p:cNvPr>
          <p:cNvSpPr txBox="1"/>
          <p:nvPr/>
        </p:nvSpPr>
        <p:spPr>
          <a:xfrm>
            <a:off x="10002279" y="1202335"/>
            <a:ext cx="1737776" cy="553998"/>
          </a:xfrm>
          <a:prstGeom prst="rect">
            <a:avLst/>
          </a:prstGeom>
          <a:noFill/>
        </p:spPr>
        <p:txBody>
          <a:bodyPr wrap="square" lIns="0" tIns="0" rIns="0" bIns="0" rtlCol="0">
            <a:spAutoFit/>
          </a:bodyPr>
          <a:lstStyle/>
          <a:p>
            <a:pPr>
              <a:buClrTx/>
            </a:pPr>
            <a:r>
              <a:rPr lang="fr-FR" dirty="0">
                <a:latin typeface="Bookman Old Style" panose="02050604050505020204" pitchFamily="18" charset="0"/>
              </a:rPr>
              <a:t>Perspectives et suggestions</a:t>
            </a:r>
          </a:p>
        </p:txBody>
      </p:sp>
      <p:sp>
        <p:nvSpPr>
          <p:cNvPr id="147" name="Ovale 146" title="Numéro du jalon">
            <a:extLst>
              <a:ext uri="{FF2B5EF4-FFF2-40B4-BE49-F238E27FC236}">
                <a16:creationId xmlns:a16="http://schemas.microsoft.com/office/drawing/2014/main" id="{FE69CE1A-2C45-45CB-A60D-9AF7425960BE}"/>
              </a:ext>
            </a:extLst>
          </p:cNvPr>
          <p:cNvSpPr/>
          <p:nvPr/>
        </p:nvSpPr>
        <p:spPr>
          <a:xfrm>
            <a:off x="8954928" y="2126446"/>
            <a:ext cx="407673" cy="407673"/>
          </a:xfrm>
          <a:prstGeom prst="ellipse">
            <a:avLst/>
          </a:prstGeom>
          <a:solidFill>
            <a:schemeClr val="accent4">
              <a:lumMod val="40000"/>
              <a:lumOff val="60000"/>
            </a:schemeClr>
          </a:solidFill>
          <a:ln>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r>
              <a:rPr lang="fr-FR" b="1" dirty="0">
                <a:solidFill>
                  <a:schemeClr val="tx1"/>
                </a:solidFill>
                <a:latin typeface="Trebuchet MS" panose="020B0603020202020204" pitchFamily="34" charset="0"/>
              </a:rPr>
              <a:t>07</a:t>
            </a:r>
          </a:p>
        </p:txBody>
      </p:sp>
      <p:pic>
        <p:nvPicPr>
          <p:cNvPr id="182" name="Graphisme 181" title="légende">
            <a:extLst>
              <a:ext uri="{FF2B5EF4-FFF2-40B4-BE49-F238E27FC236}">
                <a16:creationId xmlns:a16="http://schemas.microsoft.com/office/drawing/2014/main" id="{EFA58CA7-C45D-4017-A87E-4B3FAE0CF1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9056844" y="2801036"/>
            <a:ext cx="581025" cy="295275"/>
          </a:xfrm>
          <a:prstGeom prst="rect">
            <a:avLst/>
          </a:prstGeom>
        </p:spPr>
      </p:pic>
      <p:sp>
        <p:nvSpPr>
          <p:cNvPr id="169" name="Ovale 168">
            <a:extLst>
              <a:ext uri="{FF2B5EF4-FFF2-40B4-BE49-F238E27FC236}">
                <a16:creationId xmlns:a16="http://schemas.microsoft.com/office/drawing/2014/main" id="{276ADC4C-BFA7-4416-9A82-F3146E0D12B3}"/>
              </a:ext>
            </a:extLst>
          </p:cNvPr>
          <p:cNvSpPr/>
          <p:nvPr/>
        </p:nvSpPr>
        <p:spPr>
          <a:xfrm>
            <a:off x="10298196" y="2129570"/>
            <a:ext cx="407673" cy="407673"/>
          </a:xfrm>
          <a:prstGeom prst="ellipse">
            <a:avLst/>
          </a:prstGeom>
          <a:solidFill>
            <a:schemeClr val="accent4">
              <a:lumMod val="20000"/>
              <a:lumOff val="80000"/>
            </a:schemeClr>
          </a:solidFill>
          <a:ln>
            <a:noFill/>
          </a:ln>
          <a:effectLst>
            <a:outerShdw blurRad="25400" dist="127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rtl="0"/>
            <a:r>
              <a:rPr lang="fr-FR" dirty="0">
                <a:solidFill>
                  <a:schemeClr val="tx1"/>
                </a:solidFill>
                <a:latin typeface="Trebuchet MS" panose="020B0603020202020204" pitchFamily="34" charset="0"/>
              </a:rPr>
              <a:t>8</a:t>
            </a:r>
          </a:p>
        </p:txBody>
      </p:sp>
      <p:pic>
        <p:nvPicPr>
          <p:cNvPr id="183" name="Graphisme 182" title="légende">
            <a:extLst>
              <a:ext uri="{FF2B5EF4-FFF2-40B4-BE49-F238E27FC236}">
                <a16:creationId xmlns:a16="http://schemas.microsoft.com/office/drawing/2014/main" id="{3F72C53C-D2C0-48D2-ACE4-85531F7A418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16200000">
            <a:off x="10359158" y="2801036"/>
            <a:ext cx="581025" cy="295275"/>
          </a:xfrm>
          <a:prstGeom prst="rect">
            <a:avLst/>
          </a:prstGeom>
        </p:spPr>
      </p:pic>
      <p:grpSp>
        <p:nvGrpSpPr>
          <p:cNvPr id="13" name="Groupe 12" title="Année 4">
            <a:extLst>
              <a:ext uri="{FF2B5EF4-FFF2-40B4-BE49-F238E27FC236}">
                <a16:creationId xmlns:a16="http://schemas.microsoft.com/office/drawing/2014/main" id="{796A492B-A461-4DF4-829B-48E03DBB2D84}"/>
              </a:ext>
            </a:extLst>
          </p:cNvPr>
          <p:cNvGrpSpPr/>
          <p:nvPr/>
        </p:nvGrpSpPr>
        <p:grpSpPr>
          <a:xfrm>
            <a:off x="8481353" y="3119046"/>
            <a:ext cx="3133180" cy="562188"/>
            <a:chOff x="8481353" y="3119046"/>
            <a:chExt cx="3133180" cy="562188"/>
          </a:xfrm>
        </p:grpSpPr>
        <p:cxnSp>
          <p:nvCxnSpPr>
            <p:cNvPr id="132" name="Connecteur droit 131" title="Lignes Q">
              <a:extLst>
                <a:ext uri="{FF2B5EF4-FFF2-40B4-BE49-F238E27FC236}">
                  <a16:creationId xmlns:a16="http://schemas.microsoft.com/office/drawing/2014/main" id="{DADF55DC-8614-46C4-AC8D-C017E79DF82C}"/>
                </a:ext>
              </a:extLst>
            </p:cNvPr>
            <p:cNvCxnSpPr>
              <a:cxnSpLocks/>
            </p:cNvCxnSpPr>
            <p:nvPr/>
          </p:nvCxnSpPr>
          <p:spPr>
            <a:xfrm>
              <a:off x="10785757" y="311904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cxnSp>
          <p:nvCxnSpPr>
            <p:cNvPr id="124" name="Connecteur droit 123" title="Lignes Q">
              <a:extLst>
                <a:ext uri="{FF2B5EF4-FFF2-40B4-BE49-F238E27FC236}">
                  <a16:creationId xmlns:a16="http://schemas.microsoft.com/office/drawing/2014/main" id="{1CC2C11B-DCA8-4886-9E58-AA89E8AF76AE}"/>
                </a:ext>
              </a:extLst>
            </p:cNvPr>
            <p:cNvCxnSpPr>
              <a:cxnSpLocks/>
            </p:cNvCxnSpPr>
            <p:nvPr/>
          </p:nvCxnSpPr>
          <p:spPr>
            <a:xfrm>
              <a:off x="9481202" y="311904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33" name="Flèche : Droite 132" title="Flèche année">
              <a:extLst>
                <a:ext uri="{FF2B5EF4-FFF2-40B4-BE49-F238E27FC236}">
                  <a16:creationId xmlns:a16="http://schemas.microsoft.com/office/drawing/2014/main" id="{A110A5D9-A956-42CB-B7D5-E146C9C54A57}"/>
                </a:ext>
              </a:extLst>
            </p:cNvPr>
            <p:cNvSpPr/>
            <p:nvPr/>
          </p:nvSpPr>
          <p:spPr>
            <a:xfrm>
              <a:off x="8481353" y="3325978"/>
              <a:ext cx="3133180" cy="355256"/>
            </a:xfrm>
            <a:prstGeom prst="rightArrow">
              <a:avLst>
                <a:gd name="adj1" fmla="val 100000"/>
                <a:gd name="adj2" fmla="val 50000"/>
              </a:avLst>
            </a:prstGeom>
            <a:gradFill flip="none" rotWithShape="1">
              <a:gsLst>
                <a:gs pos="0">
                  <a:schemeClr val="accent4">
                    <a:lumMod val="20000"/>
                    <a:lumOff val="80000"/>
                  </a:schemeClr>
                </a:gs>
                <a:gs pos="100000">
                  <a:schemeClr val="accent4"/>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600" dirty="0">
                <a:latin typeface="Trebuchet MS" panose="020B0603020202020204" pitchFamily="34" charset="0"/>
              </a:endParaRPr>
            </a:p>
          </p:txBody>
        </p:sp>
        <p:cxnSp>
          <p:nvCxnSpPr>
            <p:cNvPr id="56" name="Connecteur droit 55" title="Lignes Q">
              <a:extLst>
                <a:ext uri="{FF2B5EF4-FFF2-40B4-BE49-F238E27FC236}">
                  <a16:creationId xmlns:a16="http://schemas.microsoft.com/office/drawing/2014/main" id="{D8CC268F-92F4-41DE-866F-F6BF296668DE}"/>
                </a:ext>
              </a:extLst>
            </p:cNvPr>
            <p:cNvCxnSpPr>
              <a:cxnSpLocks/>
            </p:cNvCxnSpPr>
            <p:nvPr/>
          </p:nvCxnSpPr>
          <p:spPr>
            <a:xfrm>
              <a:off x="10130964" y="311904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grpSp>
      <p:sp>
        <p:nvSpPr>
          <p:cNvPr id="185" name="Flèche : Droite 184" title="Flèche année">
            <a:extLst>
              <a:ext uri="{FF2B5EF4-FFF2-40B4-BE49-F238E27FC236}">
                <a16:creationId xmlns:a16="http://schemas.microsoft.com/office/drawing/2014/main" id="{A7D364CD-A62A-4E74-A3A3-D45CADD6DED2}"/>
              </a:ext>
            </a:extLst>
          </p:cNvPr>
          <p:cNvSpPr/>
          <p:nvPr/>
        </p:nvSpPr>
        <p:spPr>
          <a:xfrm>
            <a:off x="5886628" y="3325978"/>
            <a:ext cx="2784204" cy="355256"/>
          </a:xfrm>
          <a:prstGeom prst="rightArrow">
            <a:avLst>
              <a:gd name="adj1" fmla="val 100000"/>
              <a:gd name="adj2" fmla="val 50000"/>
            </a:avLst>
          </a:prstGeom>
          <a:gradFill flip="none" rotWithShape="1">
            <a:gsLst>
              <a:gs pos="0">
                <a:schemeClr val="accent3">
                  <a:lumMod val="20000"/>
                  <a:lumOff val="80000"/>
                </a:schemeClr>
              </a:gs>
              <a:gs pos="100000">
                <a:schemeClr val="accent3"/>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600" dirty="0">
              <a:latin typeface="Trebuchet MS" panose="020B0603020202020204" pitchFamily="34" charset="0"/>
            </a:endParaRPr>
          </a:p>
        </p:txBody>
      </p:sp>
      <p:sp>
        <p:nvSpPr>
          <p:cNvPr id="131" name="Flèche : Droite 130" title="Flèche année">
            <a:extLst>
              <a:ext uri="{FF2B5EF4-FFF2-40B4-BE49-F238E27FC236}">
                <a16:creationId xmlns:a16="http://schemas.microsoft.com/office/drawing/2014/main" id="{263DB357-E526-408B-9B3F-F017605849ED}"/>
              </a:ext>
            </a:extLst>
          </p:cNvPr>
          <p:cNvSpPr/>
          <p:nvPr/>
        </p:nvSpPr>
        <p:spPr>
          <a:xfrm>
            <a:off x="3309141" y="3325541"/>
            <a:ext cx="2759196" cy="355256"/>
          </a:xfrm>
          <a:prstGeom prst="rightArrow">
            <a:avLst>
              <a:gd name="adj1" fmla="val 100000"/>
              <a:gd name="adj2" fmla="val 50000"/>
            </a:avLst>
          </a:prstGeom>
          <a:gradFill flip="none" rotWithShape="1">
            <a:gsLst>
              <a:gs pos="0">
                <a:schemeClr val="accent1">
                  <a:lumMod val="20000"/>
                  <a:lumOff val="80000"/>
                </a:schemeClr>
              </a:gs>
              <a:gs pos="100000">
                <a:schemeClr val="accent1"/>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600" dirty="0">
              <a:latin typeface="Trebuchet MS" panose="020B0603020202020204" pitchFamily="34" charset="0"/>
            </a:endParaRPr>
          </a:p>
        </p:txBody>
      </p:sp>
      <p:grpSp>
        <p:nvGrpSpPr>
          <p:cNvPr id="8" name="Groupe 7" title="Année 1">
            <a:extLst>
              <a:ext uri="{FF2B5EF4-FFF2-40B4-BE49-F238E27FC236}">
                <a16:creationId xmlns:a16="http://schemas.microsoft.com/office/drawing/2014/main" id="{3FE7C816-8C1F-4196-BD8D-ED7BD2BF863D}"/>
              </a:ext>
            </a:extLst>
          </p:cNvPr>
          <p:cNvGrpSpPr/>
          <p:nvPr/>
        </p:nvGrpSpPr>
        <p:grpSpPr>
          <a:xfrm>
            <a:off x="791680" y="3118862"/>
            <a:ext cx="2695434" cy="561751"/>
            <a:chOff x="791681" y="3119046"/>
            <a:chExt cx="2695434" cy="561751"/>
          </a:xfrm>
        </p:grpSpPr>
        <p:cxnSp>
          <p:nvCxnSpPr>
            <p:cNvPr id="113" name="Connecteur droit 112" title="Lignes Q">
              <a:extLst>
                <a:ext uri="{FF2B5EF4-FFF2-40B4-BE49-F238E27FC236}">
                  <a16:creationId xmlns:a16="http://schemas.microsoft.com/office/drawing/2014/main" id="{75F70EA1-B891-4307-896D-A45153BF8E82}"/>
                </a:ext>
              </a:extLst>
            </p:cNvPr>
            <p:cNvCxnSpPr>
              <a:cxnSpLocks/>
            </p:cNvCxnSpPr>
            <p:nvPr/>
          </p:nvCxnSpPr>
          <p:spPr>
            <a:xfrm>
              <a:off x="1703309" y="3119046"/>
              <a:ext cx="0" cy="165471"/>
            </a:xfrm>
            <a:prstGeom prst="line">
              <a:avLst/>
            </a:prstGeom>
            <a:ln cmpd="sng">
              <a:solidFill>
                <a:schemeClr val="bg1">
                  <a:lumMod val="85000"/>
                </a:schemeClr>
              </a:solidFill>
              <a:prstDash val="sysDash"/>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130" name="Flèche : Droite 129" title="Flèche année">
              <a:extLst>
                <a:ext uri="{FF2B5EF4-FFF2-40B4-BE49-F238E27FC236}">
                  <a16:creationId xmlns:a16="http://schemas.microsoft.com/office/drawing/2014/main" id="{87B1024A-9540-4EF2-9517-87E3BE7BCE76}"/>
                </a:ext>
              </a:extLst>
            </p:cNvPr>
            <p:cNvSpPr/>
            <p:nvPr/>
          </p:nvSpPr>
          <p:spPr>
            <a:xfrm>
              <a:off x="791681" y="3325541"/>
              <a:ext cx="2695434" cy="355256"/>
            </a:xfrm>
            <a:prstGeom prst="rightArrow">
              <a:avLst>
                <a:gd name="adj1" fmla="val 100000"/>
                <a:gd name="adj2" fmla="val 50000"/>
              </a:avLst>
            </a:prstGeom>
            <a:gradFill flip="none" rotWithShape="1">
              <a:gsLst>
                <a:gs pos="0">
                  <a:schemeClr val="accent2">
                    <a:lumMod val="40000"/>
                    <a:lumOff val="60000"/>
                  </a:schemeClr>
                </a:gs>
                <a:gs pos="100000">
                  <a:schemeClr val="accent2"/>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sz="1600" dirty="0">
                <a:latin typeface="Trebuchet MS" panose="020B0603020202020204" pitchFamily="34" charset="0"/>
              </a:endParaRPr>
            </a:p>
          </p:txBody>
        </p:sp>
      </p:grpSp>
      <p:sp>
        <p:nvSpPr>
          <p:cNvPr id="39" name="Zone de texte 126">
            <a:extLst>
              <a:ext uri="{FF2B5EF4-FFF2-40B4-BE49-F238E27FC236}">
                <a16:creationId xmlns:a16="http://schemas.microsoft.com/office/drawing/2014/main" id="{6B7D43BB-DF0D-41B0-9DCD-3549C3FB8A5F}"/>
              </a:ext>
            </a:extLst>
          </p:cNvPr>
          <p:cNvSpPr txBox="1"/>
          <p:nvPr/>
        </p:nvSpPr>
        <p:spPr>
          <a:xfrm>
            <a:off x="5457081" y="1092917"/>
            <a:ext cx="2173429" cy="553998"/>
          </a:xfrm>
          <a:prstGeom prst="rect">
            <a:avLst/>
          </a:prstGeom>
          <a:noFill/>
        </p:spPr>
        <p:txBody>
          <a:bodyPr wrap="square" lIns="0" tIns="0" rIns="0" bIns="0" rtlCol="0">
            <a:spAutoFit/>
          </a:bodyPr>
          <a:lstStyle/>
          <a:p>
            <a:pPr>
              <a:buClrTx/>
            </a:pPr>
            <a:r>
              <a:rPr lang="fr-FR" dirty="0">
                <a:latin typeface="Bookman Old Style" panose="02050604050505020204" pitchFamily="18" charset="0"/>
              </a:rPr>
              <a:t>caractéristiques des répondants</a:t>
            </a:r>
          </a:p>
        </p:txBody>
      </p:sp>
    </p:spTree>
    <p:extLst>
      <p:ext uri="{BB962C8B-B14F-4D97-AF65-F5344CB8AC3E}">
        <p14:creationId xmlns:p14="http://schemas.microsoft.com/office/powerpoint/2010/main" val="792531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Espace réservé du texte 13">
            <a:extLst>
              <a:ext uri="{FF2B5EF4-FFF2-40B4-BE49-F238E27FC236}">
                <a16:creationId xmlns:a16="http://schemas.microsoft.com/office/drawing/2014/main" id="{DA9FEA07-D93F-4762-9638-61C3FF0F56AA}"/>
              </a:ext>
            </a:extLst>
          </p:cNvPr>
          <p:cNvSpPr>
            <a:spLocks noGrp="1"/>
          </p:cNvSpPr>
          <p:nvPr>
            <p:ph type="body" sz="quarter" idx="19"/>
          </p:nvPr>
        </p:nvSpPr>
        <p:spPr>
          <a:xfrm>
            <a:off x="10126862" y="2498103"/>
            <a:ext cx="1946309" cy="1174405"/>
          </a:xfrm>
        </p:spPr>
        <p:txBody>
          <a:bodyPr rtlCol="0">
            <a:normAutofit/>
          </a:bodyPr>
          <a:lstStyle/>
          <a:p>
            <a:r>
              <a:rPr lang="fr-FR" sz="1800" b="1" dirty="0">
                <a:solidFill>
                  <a:schemeClr val="accent5">
                    <a:lumMod val="50000"/>
                  </a:schemeClr>
                </a:solidFill>
                <a:latin typeface="Bookman Old Style" panose="02050604050505020204" pitchFamily="18" charset="0"/>
              </a:rPr>
              <a:t>Etude sur les violences basées sur le genre</a:t>
            </a:r>
          </a:p>
        </p:txBody>
      </p:sp>
      <p:sp>
        <p:nvSpPr>
          <p:cNvPr id="9" name="Espace réservé du texte 8">
            <a:extLst>
              <a:ext uri="{FF2B5EF4-FFF2-40B4-BE49-F238E27FC236}">
                <a16:creationId xmlns:a16="http://schemas.microsoft.com/office/drawing/2014/main" id="{DCEE00AC-18F9-4EA9-8216-AC2AF3F2674E}"/>
              </a:ext>
            </a:extLst>
          </p:cNvPr>
          <p:cNvSpPr>
            <a:spLocks noGrp="1"/>
          </p:cNvSpPr>
          <p:nvPr>
            <p:ph type="body" sz="quarter" idx="14"/>
          </p:nvPr>
        </p:nvSpPr>
        <p:spPr>
          <a:xfrm>
            <a:off x="10516921" y="4109386"/>
            <a:ext cx="1556251" cy="445834"/>
          </a:xfrm>
        </p:spPr>
        <p:txBody>
          <a:bodyPr rtlCol="0">
            <a:normAutofit lnSpcReduction="10000"/>
          </a:bodyPr>
          <a:lstStyle/>
          <a:p>
            <a:pPr rtl="0"/>
            <a:r>
              <a:rPr lang="fr-FR" dirty="0">
                <a:latin typeface="Arial" panose="020B0604020202020204" pitchFamily="34" charset="0"/>
              </a:rPr>
              <a:t>2022</a:t>
            </a:r>
          </a:p>
        </p:txBody>
      </p:sp>
      <p:sp>
        <p:nvSpPr>
          <p:cNvPr id="17" name="Forme libre : Forme 31" title="Icône de fusée">
            <a:extLst>
              <a:ext uri="{FF2B5EF4-FFF2-40B4-BE49-F238E27FC236}">
                <a16:creationId xmlns:a16="http://schemas.microsoft.com/office/drawing/2014/main" id="{C8428BDF-ABD1-434E-8BCA-4FB3B4F3598B}"/>
              </a:ext>
            </a:extLst>
          </p:cNvPr>
          <p:cNvSpPr>
            <a:spLocks/>
          </p:cNvSpPr>
          <p:nvPr/>
        </p:nvSpPr>
        <p:spPr bwMode="auto">
          <a:xfrm>
            <a:off x="9797119" y="1345335"/>
            <a:ext cx="254148" cy="571308"/>
          </a:xfrm>
          <a:custGeom>
            <a:avLst/>
            <a:gdLst/>
            <a:ahLst/>
            <a:cxnLst/>
            <a:rect l="0" t="0" r="r" b="b"/>
            <a:pathLst>
              <a:path w="383742" h="863421">
                <a:moveTo>
                  <a:pt x="193716" y="5535"/>
                </a:moveTo>
                <a:lnTo>
                  <a:pt x="184861" y="15128"/>
                </a:lnTo>
                <a:cubicBezTo>
                  <a:pt x="184861" y="15128"/>
                  <a:pt x="121396" y="80069"/>
                  <a:pt x="90401" y="173053"/>
                </a:cubicBezTo>
                <a:cubicBezTo>
                  <a:pt x="80069" y="202572"/>
                  <a:pt x="74166" y="236518"/>
                  <a:pt x="74166" y="272679"/>
                </a:cubicBezTo>
                <a:cubicBezTo>
                  <a:pt x="74166" y="316957"/>
                  <a:pt x="79331" y="384850"/>
                  <a:pt x="85235" y="447577"/>
                </a:cubicBezTo>
                <a:lnTo>
                  <a:pt x="5535" y="526539"/>
                </a:lnTo>
                <a:lnTo>
                  <a:pt x="16604" y="647566"/>
                </a:lnTo>
                <a:lnTo>
                  <a:pt x="99994" y="597384"/>
                </a:lnTo>
                <a:cubicBezTo>
                  <a:pt x="99994" y="598122"/>
                  <a:pt x="100733" y="604026"/>
                  <a:pt x="100733" y="604026"/>
                </a:cubicBezTo>
                <a:lnTo>
                  <a:pt x="100733" y="606240"/>
                </a:lnTo>
                <a:lnTo>
                  <a:pt x="101470" y="608453"/>
                </a:lnTo>
                <a:cubicBezTo>
                  <a:pt x="101470" y="608453"/>
                  <a:pt x="103684" y="612143"/>
                  <a:pt x="106636" y="615095"/>
                </a:cubicBezTo>
                <a:cubicBezTo>
                  <a:pt x="108112" y="615833"/>
                  <a:pt x="109588" y="617309"/>
                  <a:pt x="111064" y="618047"/>
                </a:cubicBezTo>
                <a:lnTo>
                  <a:pt x="123609" y="668967"/>
                </a:lnTo>
                <a:cubicBezTo>
                  <a:pt x="123609" y="668967"/>
                  <a:pt x="124347" y="671181"/>
                  <a:pt x="125085" y="672657"/>
                </a:cubicBezTo>
                <a:cubicBezTo>
                  <a:pt x="125823" y="674133"/>
                  <a:pt x="127299" y="674870"/>
                  <a:pt x="128037" y="676346"/>
                </a:cubicBezTo>
                <a:cubicBezTo>
                  <a:pt x="130989" y="678560"/>
                  <a:pt x="133941" y="680775"/>
                  <a:pt x="139107" y="682988"/>
                </a:cubicBezTo>
                <a:cubicBezTo>
                  <a:pt x="148700" y="686678"/>
                  <a:pt x="164198" y="689630"/>
                  <a:pt x="191502" y="689630"/>
                </a:cubicBezTo>
                <a:cubicBezTo>
                  <a:pt x="218807" y="689630"/>
                  <a:pt x="234304" y="687416"/>
                  <a:pt x="243898" y="682988"/>
                </a:cubicBezTo>
                <a:cubicBezTo>
                  <a:pt x="249064" y="680775"/>
                  <a:pt x="252016" y="678560"/>
                  <a:pt x="254967" y="676346"/>
                </a:cubicBezTo>
                <a:cubicBezTo>
                  <a:pt x="256443" y="674870"/>
                  <a:pt x="257181" y="674133"/>
                  <a:pt x="257919" y="672657"/>
                </a:cubicBezTo>
                <a:cubicBezTo>
                  <a:pt x="258657" y="671181"/>
                  <a:pt x="259395" y="668967"/>
                  <a:pt x="259395" y="668967"/>
                </a:cubicBezTo>
                <a:lnTo>
                  <a:pt x="272679" y="618047"/>
                </a:lnTo>
                <a:cubicBezTo>
                  <a:pt x="274155" y="617309"/>
                  <a:pt x="275630" y="615833"/>
                  <a:pt x="277106" y="615095"/>
                </a:cubicBezTo>
                <a:cubicBezTo>
                  <a:pt x="280058" y="612143"/>
                  <a:pt x="282272" y="608453"/>
                  <a:pt x="282272" y="608453"/>
                </a:cubicBezTo>
                <a:lnTo>
                  <a:pt x="283010" y="606240"/>
                </a:lnTo>
                <a:lnTo>
                  <a:pt x="283010" y="604026"/>
                </a:lnTo>
                <a:cubicBezTo>
                  <a:pt x="283010" y="604026"/>
                  <a:pt x="283748" y="598860"/>
                  <a:pt x="283748" y="597384"/>
                </a:cubicBezTo>
                <a:lnTo>
                  <a:pt x="366401" y="646828"/>
                </a:lnTo>
                <a:lnTo>
                  <a:pt x="378208" y="525802"/>
                </a:lnTo>
                <a:lnTo>
                  <a:pt x="299245" y="446839"/>
                </a:lnTo>
                <a:cubicBezTo>
                  <a:pt x="305149" y="383374"/>
                  <a:pt x="310315" y="315481"/>
                  <a:pt x="310315" y="271941"/>
                </a:cubicBezTo>
                <a:cubicBezTo>
                  <a:pt x="310315" y="235780"/>
                  <a:pt x="303673" y="202572"/>
                  <a:pt x="293342" y="173053"/>
                </a:cubicBezTo>
                <a:cubicBezTo>
                  <a:pt x="262347" y="80807"/>
                  <a:pt x="198882" y="15128"/>
                  <a:pt x="198882" y="15128"/>
                </a:cubicBezTo>
                <a:lnTo>
                  <a:pt x="193716" y="5535"/>
                </a:lnTo>
                <a:close/>
                <a:moveTo>
                  <a:pt x="193716" y="43171"/>
                </a:moveTo>
                <a:cubicBezTo>
                  <a:pt x="206262" y="57192"/>
                  <a:pt x="248326" y="106636"/>
                  <a:pt x="273417" y="181171"/>
                </a:cubicBezTo>
                <a:cubicBezTo>
                  <a:pt x="283010" y="209214"/>
                  <a:pt x="288914" y="239470"/>
                  <a:pt x="288914" y="272679"/>
                </a:cubicBezTo>
                <a:cubicBezTo>
                  <a:pt x="288914" y="315481"/>
                  <a:pt x="283748" y="384850"/>
                  <a:pt x="277106" y="448315"/>
                </a:cubicBezTo>
                <a:cubicBezTo>
                  <a:pt x="277106" y="449791"/>
                  <a:pt x="277106" y="450529"/>
                  <a:pt x="277106" y="452005"/>
                </a:cubicBezTo>
                <a:cubicBezTo>
                  <a:pt x="270465" y="526539"/>
                  <a:pt x="262347" y="592956"/>
                  <a:pt x="262347" y="597384"/>
                </a:cubicBezTo>
                <a:cubicBezTo>
                  <a:pt x="260871" y="598122"/>
                  <a:pt x="259395" y="599598"/>
                  <a:pt x="255706" y="601812"/>
                </a:cubicBezTo>
                <a:cubicBezTo>
                  <a:pt x="246850" y="605502"/>
                  <a:pt x="228401" y="609929"/>
                  <a:pt x="194454" y="609929"/>
                </a:cubicBezTo>
                <a:cubicBezTo>
                  <a:pt x="160508" y="609929"/>
                  <a:pt x="141321" y="605502"/>
                  <a:pt x="132465" y="601812"/>
                </a:cubicBezTo>
                <a:cubicBezTo>
                  <a:pt x="128775" y="600336"/>
                  <a:pt x="126561" y="598860"/>
                  <a:pt x="125823" y="597384"/>
                </a:cubicBezTo>
                <a:cubicBezTo>
                  <a:pt x="125085" y="592956"/>
                  <a:pt x="117706" y="528015"/>
                  <a:pt x="111064" y="453480"/>
                </a:cubicBezTo>
                <a:cubicBezTo>
                  <a:pt x="111064" y="452005"/>
                  <a:pt x="111064" y="450529"/>
                  <a:pt x="110326" y="448315"/>
                </a:cubicBezTo>
                <a:cubicBezTo>
                  <a:pt x="104422" y="384850"/>
                  <a:pt x="99257" y="316219"/>
                  <a:pt x="99257" y="272679"/>
                </a:cubicBezTo>
                <a:cubicBezTo>
                  <a:pt x="99257" y="239470"/>
                  <a:pt x="105160" y="209214"/>
                  <a:pt x="114754" y="181171"/>
                </a:cubicBezTo>
                <a:cubicBezTo>
                  <a:pt x="139107" y="106636"/>
                  <a:pt x="181171" y="57192"/>
                  <a:pt x="193716" y="43171"/>
                </a:cubicBezTo>
                <a:close/>
                <a:moveTo>
                  <a:pt x="150176" y="224711"/>
                </a:moveTo>
                <a:cubicBezTo>
                  <a:pt x="125823" y="249064"/>
                  <a:pt x="125823" y="288176"/>
                  <a:pt x="150176" y="311791"/>
                </a:cubicBezTo>
                <a:cubicBezTo>
                  <a:pt x="174529" y="336144"/>
                  <a:pt x="213641" y="336144"/>
                  <a:pt x="237256" y="311791"/>
                </a:cubicBezTo>
                <a:cubicBezTo>
                  <a:pt x="261609" y="287438"/>
                  <a:pt x="261609" y="248326"/>
                  <a:pt x="237256" y="224711"/>
                </a:cubicBezTo>
                <a:cubicBezTo>
                  <a:pt x="213641" y="200358"/>
                  <a:pt x="173791" y="200358"/>
                  <a:pt x="150176" y="224711"/>
                </a:cubicBezTo>
                <a:close/>
                <a:moveTo>
                  <a:pt x="167150" y="242422"/>
                </a:moveTo>
                <a:cubicBezTo>
                  <a:pt x="181909" y="227663"/>
                  <a:pt x="204786" y="227663"/>
                  <a:pt x="219545" y="242422"/>
                </a:cubicBezTo>
                <a:cubicBezTo>
                  <a:pt x="234304" y="257181"/>
                  <a:pt x="234304" y="280058"/>
                  <a:pt x="219545" y="294818"/>
                </a:cubicBezTo>
                <a:cubicBezTo>
                  <a:pt x="204786" y="309577"/>
                  <a:pt x="181909" y="309577"/>
                  <a:pt x="167150" y="294818"/>
                </a:cubicBezTo>
                <a:cubicBezTo>
                  <a:pt x="152390" y="280058"/>
                  <a:pt x="153128" y="256444"/>
                  <a:pt x="167150" y="242422"/>
                </a:cubicBezTo>
                <a:close/>
                <a:moveTo>
                  <a:pt x="31364" y="535395"/>
                </a:moveTo>
                <a:lnTo>
                  <a:pt x="87449" y="479309"/>
                </a:lnTo>
                <a:cubicBezTo>
                  <a:pt x="91139" y="516208"/>
                  <a:pt x="94829" y="547941"/>
                  <a:pt x="97043" y="570817"/>
                </a:cubicBezTo>
                <a:lnTo>
                  <a:pt x="37267" y="606240"/>
                </a:lnTo>
                <a:lnTo>
                  <a:pt x="31364" y="535395"/>
                </a:lnTo>
                <a:close/>
                <a:moveTo>
                  <a:pt x="140583" y="629117"/>
                </a:moveTo>
                <a:cubicBezTo>
                  <a:pt x="153866" y="632068"/>
                  <a:pt x="170101" y="634282"/>
                  <a:pt x="193716" y="634282"/>
                </a:cubicBezTo>
                <a:cubicBezTo>
                  <a:pt x="217331" y="634282"/>
                  <a:pt x="234304" y="632068"/>
                  <a:pt x="246850" y="629117"/>
                </a:cubicBezTo>
                <a:lnTo>
                  <a:pt x="239470" y="659373"/>
                </a:lnTo>
                <a:cubicBezTo>
                  <a:pt x="239470" y="659373"/>
                  <a:pt x="239470" y="659373"/>
                  <a:pt x="237256" y="660111"/>
                </a:cubicBezTo>
                <a:cubicBezTo>
                  <a:pt x="232091" y="662325"/>
                  <a:pt x="219545" y="665277"/>
                  <a:pt x="193716" y="665277"/>
                </a:cubicBezTo>
                <a:cubicBezTo>
                  <a:pt x="167887" y="665277"/>
                  <a:pt x="155342" y="662325"/>
                  <a:pt x="150176" y="660111"/>
                </a:cubicBezTo>
                <a:cubicBezTo>
                  <a:pt x="148700" y="659373"/>
                  <a:pt x="148700" y="659373"/>
                  <a:pt x="147962" y="659373"/>
                </a:cubicBezTo>
                <a:lnTo>
                  <a:pt x="140583" y="629117"/>
                </a:lnTo>
                <a:close/>
                <a:moveTo>
                  <a:pt x="299984" y="479309"/>
                </a:moveTo>
                <a:lnTo>
                  <a:pt x="356069" y="535395"/>
                </a:lnTo>
                <a:lnTo>
                  <a:pt x="349427" y="606240"/>
                </a:lnTo>
                <a:lnTo>
                  <a:pt x="290390" y="570817"/>
                </a:lnTo>
                <a:cubicBezTo>
                  <a:pt x="292604" y="547941"/>
                  <a:pt x="296294" y="516946"/>
                  <a:pt x="299984" y="479309"/>
                </a:cubicBezTo>
                <a:close/>
                <a:moveTo>
                  <a:pt x="146486" y="703651"/>
                </a:moveTo>
                <a:cubicBezTo>
                  <a:pt x="143535" y="728742"/>
                  <a:pt x="131727" y="743502"/>
                  <a:pt x="131727" y="766378"/>
                </a:cubicBezTo>
                <a:cubicBezTo>
                  <a:pt x="131727" y="778186"/>
                  <a:pt x="135417" y="790731"/>
                  <a:pt x="143535" y="804015"/>
                </a:cubicBezTo>
                <a:cubicBezTo>
                  <a:pt x="151652" y="818036"/>
                  <a:pt x="164935" y="833533"/>
                  <a:pt x="184861" y="853458"/>
                </a:cubicBezTo>
                <a:lnTo>
                  <a:pt x="193716" y="862314"/>
                </a:lnTo>
                <a:lnTo>
                  <a:pt x="202572" y="853458"/>
                </a:lnTo>
                <a:cubicBezTo>
                  <a:pt x="242422" y="813609"/>
                  <a:pt x="255706" y="787041"/>
                  <a:pt x="255706" y="763426"/>
                </a:cubicBezTo>
                <a:cubicBezTo>
                  <a:pt x="255706" y="739812"/>
                  <a:pt x="243898" y="724314"/>
                  <a:pt x="240946" y="703651"/>
                </a:cubicBezTo>
                <a:lnTo>
                  <a:pt x="216593" y="707341"/>
                </a:lnTo>
                <a:cubicBezTo>
                  <a:pt x="221021" y="733908"/>
                  <a:pt x="230615" y="749405"/>
                  <a:pt x="231352" y="764165"/>
                </a:cubicBezTo>
                <a:cubicBezTo>
                  <a:pt x="231352" y="776710"/>
                  <a:pt x="221759" y="795897"/>
                  <a:pt x="194454" y="826154"/>
                </a:cubicBezTo>
                <a:cubicBezTo>
                  <a:pt x="181909" y="812870"/>
                  <a:pt x="170839" y="800325"/>
                  <a:pt x="165674" y="791470"/>
                </a:cubicBezTo>
                <a:cubicBezTo>
                  <a:pt x="159032" y="780400"/>
                  <a:pt x="157556" y="773758"/>
                  <a:pt x="157556" y="767116"/>
                </a:cubicBezTo>
                <a:cubicBezTo>
                  <a:pt x="157556" y="753833"/>
                  <a:pt x="167887" y="737598"/>
                  <a:pt x="171577" y="707341"/>
                </a:cubicBezTo>
                <a:lnTo>
                  <a:pt x="146486" y="703651"/>
                </a:lnTo>
                <a:close/>
                <a:moveTo>
                  <a:pt x="238732" y="661587"/>
                </a:moveTo>
                <a:lnTo>
                  <a:pt x="238732" y="663063"/>
                </a:lnTo>
                <a:cubicBezTo>
                  <a:pt x="237994" y="662325"/>
                  <a:pt x="238732" y="662325"/>
                  <a:pt x="238732" y="661587"/>
                </a:cubicBezTo>
                <a:close/>
              </a:path>
            </a:pathLst>
          </a:custGeom>
          <a:solidFill>
            <a:schemeClr val="accent5"/>
          </a:solidFill>
          <a:ln>
            <a:noFill/>
          </a:ln>
        </p:spPr>
        <p:txBody>
          <a:bodyPr rtlCol="0" anchor="ctr"/>
          <a:lstStyle/>
          <a:p>
            <a:pPr rtl="0"/>
            <a:endParaRPr lang="fr-FR" dirty="0">
              <a:latin typeface="Arial" panose="020B0604020202020204" pitchFamily="34" charset="0"/>
            </a:endParaRPr>
          </a:p>
        </p:txBody>
      </p:sp>
      <p:sp>
        <p:nvSpPr>
          <p:cNvPr id="13" name="Espace réservé du texte 12">
            <a:extLst>
              <a:ext uri="{FF2B5EF4-FFF2-40B4-BE49-F238E27FC236}">
                <a16:creationId xmlns:a16="http://schemas.microsoft.com/office/drawing/2014/main" id="{1275D0C0-AF99-4CDD-AC65-E3E7025CD28E}"/>
              </a:ext>
            </a:extLst>
          </p:cNvPr>
          <p:cNvSpPr>
            <a:spLocks noGrp="1"/>
          </p:cNvSpPr>
          <p:nvPr>
            <p:ph type="body" sz="quarter" idx="18"/>
          </p:nvPr>
        </p:nvSpPr>
        <p:spPr>
          <a:xfrm>
            <a:off x="7889408" y="4109385"/>
            <a:ext cx="2627514" cy="1505070"/>
          </a:xfrm>
        </p:spPr>
        <p:txBody>
          <a:bodyPr rtlCol="0">
            <a:noAutofit/>
          </a:bodyPr>
          <a:lstStyle/>
          <a:p>
            <a:r>
              <a:rPr lang="fr-FR" sz="1400" b="1" dirty="0">
                <a:solidFill>
                  <a:schemeClr val="accent6">
                    <a:lumMod val="75000"/>
                  </a:schemeClr>
                </a:solidFill>
                <a:latin typeface="Bookman Old Style" panose="02050604050505020204" pitchFamily="18" charset="0"/>
              </a:rPr>
              <a:t>L’enquête DHS (2021-2018) et MICS (2021-2022) au Bénin ont pris en compte, cette fois ci le vécu des femmes et des hommes en matière de VBG</a:t>
            </a:r>
          </a:p>
        </p:txBody>
      </p:sp>
      <p:sp>
        <p:nvSpPr>
          <p:cNvPr id="8" name="Espace réservé du texte 7">
            <a:extLst>
              <a:ext uri="{FF2B5EF4-FFF2-40B4-BE49-F238E27FC236}">
                <a16:creationId xmlns:a16="http://schemas.microsoft.com/office/drawing/2014/main" id="{5E77AC98-6D4A-47AF-84B8-BFA85936A0D4}"/>
              </a:ext>
            </a:extLst>
          </p:cNvPr>
          <p:cNvSpPr>
            <a:spLocks noGrp="1"/>
          </p:cNvSpPr>
          <p:nvPr>
            <p:ph type="body" sz="quarter" idx="13"/>
          </p:nvPr>
        </p:nvSpPr>
        <p:spPr>
          <a:xfrm>
            <a:off x="7877892" y="3138193"/>
            <a:ext cx="1998872" cy="445834"/>
          </a:xfrm>
        </p:spPr>
        <p:txBody>
          <a:bodyPr rtlCol="0">
            <a:noAutofit/>
          </a:bodyPr>
          <a:lstStyle/>
          <a:p>
            <a:pPr rtl="0"/>
            <a:r>
              <a:rPr lang="fr-FR" dirty="0">
                <a:latin typeface="Arial" panose="020B0604020202020204" pitchFamily="34" charset="0"/>
              </a:rPr>
              <a:t>2017-2022</a:t>
            </a:r>
          </a:p>
        </p:txBody>
      </p:sp>
      <p:sp>
        <p:nvSpPr>
          <p:cNvPr id="18" name="Forme libre : Forme 31" title="Icône de fusée">
            <a:extLst>
              <a:ext uri="{FF2B5EF4-FFF2-40B4-BE49-F238E27FC236}">
                <a16:creationId xmlns:a16="http://schemas.microsoft.com/office/drawing/2014/main" id="{1C15E055-1CFD-B647-809A-AFE70DACF083}"/>
              </a:ext>
            </a:extLst>
          </p:cNvPr>
          <p:cNvSpPr>
            <a:spLocks/>
          </p:cNvSpPr>
          <p:nvPr/>
        </p:nvSpPr>
        <p:spPr bwMode="auto">
          <a:xfrm>
            <a:off x="7532146" y="5827983"/>
            <a:ext cx="254148" cy="571308"/>
          </a:xfrm>
          <a:custGeom>
            <a:avLst/>
            <a:gdLst/>
            <a:ahLst/>
            <a:cxnLst/>
            <a:rect l="0" t="0" r="r" b="b"/>
            <a:pathLst>
              <a:path w="383742" h="863421">
                <a:moveTo>
                  <a:pt x="193716" y="5535"/>
                </a:moveTo>
                <a:lnTo>
                  <a:pt x="184861" y="15128"/>
                </a:lnTo>
                <a:cubicBezTo>
                  <a:pt x="184861" y="15128"/>
                  <a:pt x="121396" y="80069"/>
                  <a:pt x="90401" y="173053"/>
                </a:cubicBezTo>
                <a:cubicBezTo>
                  <a:pt x="80069" y="202572"/>
                  <a:pt x="74166" y="236518"/>
                  <a:pt x="74166" y="272679"/>
                </a:cubicBezTo>
                <a:cubicBezTo>
                  <a:pt x="74166" y="316957"/>
                  <a:pt x="79331" y="384850"/>
                  <a:pt x="85235" y="447577"/>
                </a:cubicBezTo>
                <a:lnTo>
                  <a:pt x="5535" y="526539"/>
                </a:lnTo>
                <a:lnTo>
                  <a:pt x="16604" y="647566"/>
                </a:lnTo>
                <a:lnTo>
                  <a:pt x="99994" y="597384"/>
                </a:lnTo>
                <a:cubicBezTo>
                  <a:pt x="99994" y="598122"/>
                  <a:pt x="100733" y="604026"/>
                  <a:pt x="100733" y="604026"/>
                </a:cubicBezTo>
                <a:lnTo>
                  <a:pt x="100733" y="606240"/>
                </a:lnTo>
                <a:lnTo>
                  <a:pt x="101470" y="608453"/>
                </a:lnTo>
                <a:cubicBezTo>
                  <a:pt x="101470" y="608453"/>
                  <a:pt x="103684" y="612143"/>
                  <a:pt x="106636" y="615095"/>
                </a:cubicBezTo>
                <a:cubicBezTo>
                  <a:pt x="108112" y="615833"/>
                  <a:pt x="109588" y="617309"/>
                  <a:pt x="111064" y="618047"/>
                </a:cubicBezTo>
                <a:lnTo>
                  <a:pt x="123609" y="668967"/>
                </a:lnTo>
                <a:cubicBezTo>
                  <a:pt x="123609" y="668967"/>
                  <a:pt x="124347" y="671181"/>
                  <a:pt x="125085" y="672657"/>
                </a:cubicBezTo>
                <a:cubicBezTo>
                  <a:pt x="125823" y="674133"/>
                  <a:pt x="127299" y="674870"/>
                  <a:pt x="128037" y="676346"/>
                </a:cubicBezTo>
                <a:cubicBezTo>
                  <a:pt x="130989" y="678560"/>
                  <a:pt x="133941" y="680775"/>
                  <a:pt x="139107" y="682988"/>
                </a:cubicBezTo>
                <a:cubicBezTo>
                  <a:pt x="148700" y="686678"/>
                  <a:pt x="164198" y="689630"/>
                  <a:pt x="191502" y="689630"/>
                </a:cubicBezTo>
                <a:cubicBezTo>
                  <a:pt x="218807" y="689630"/>
                  <a:pt x="234304" y="687416"/>
                  <a:pt x="243898" y="682988"/>
                </a:cubicBezTo>
                <a:cubicBezTo>
                  <a:pt x="249064" y="680775"/>
                  <a:pt x="252016" y="678560"/>
                  <a:pt x="254967" y="676346"/>
                </a:cubicBezTo>
                <a:cubicBezTo>
                  <a:pt x="256443" y="674870"/>
                  <a:pt x="257181" y="674133"/>
                  <a:pt x="257919" y="672657"/>
                </a:cubicBezTo>
                <a:cubicBezTo>
                  <a:pt x="258657" y="671181"/>
                  <a:pt x="259395" y="668967"/>
                  <a:pt x="259395" y="668967"/>
                </a:cubicBezTo>
                <a:lnTo>
                  <a:pt x="272679" y="618047"/>
                </a:lnTo>
                <a:cubicBezTo>
                  <a:pt x="274155" y="617309"/>
                  <a:pt x="275630" y="615833"/>
                  <a:pt x="277106" y="615095"/>
                </a:cubicBezTo>
                <a:cubicBezTo>
                  <a:pt x="280058" y="612143"/>
                  <a:pt x="282272" y="608453"/>
                  <a:pt x="282272" y="608453"/>
                </a:cubicBezTo>
                <a:lnTo>
                  <a:pt x="283010" y="606240"/>
                </a:lnTo>
                <a:lnTo>
                  <a:pt x="283010" y="604026"/>
                </a:lnTo>
                <a:cubicBezTo>
                  <a:pt x="283010" y="604026"/>
                  <a:pt x="283748" y="598860"/>
                  <a:pt x="283748" y="597384"/>
                </a:cubicBezTo>
                <a:lnTo>
                  <a:pt x="366401" y="646828"/>
                </a:lnTo>
                <a:lnTo>
                  <a:pt x="378208" y="525802"/>
                </a:lnTo>
                <a:lnTo>
                  <a:pt x="299245" y="446839"/>
                </a:lnTo>
                <a:cubicBezTo>
                  <a:pt x="305149" y="383374"/>
                  <a:pt x="310315" y="315481"/>
                  <a:pt x="310315" y="271941"/>
                </a:cubicBezTo>
                <a:cubicBezTo>
                  <a:pt x="310315" y="235780"/>
                  <a:pt x="303673" y="202572"/>
                  <a:pt x="293342" y="173053"/>
                </a:cubicBezTo>
                <a:cubicBezTo>
                  <a:pt x="262347" y="80807"/>
                  <a:pt x="198882" y="15128"/>
                  <a:pt x="198882" y="15128"/>
                </a:cubicBezTo>
                <a:lnTo>
                  <a:pt x="193716" y="5535"/>
                </a:lnTo>
                <a:close/>
                <a:moveTo>
                  <a:pt x="193716" y="43171"/>
                </a:moveTo>
                <a:cubicBezTo>
                  <a:pt x="206262" y="57192"/>
                  <a:pt x="248326" y="106636"/>
                  <a:pt x="273417" y="181171"/>
                </a:cubicBezTo>
                <a:cubicBezTo>
                  <a:pt x="283010" y="209214"/>
                  <a:pt x="288914" y="239470"/>
                  <a:pt x="288914" y="272679"/>
                </a:cubicBezTo>
                <a:cubicBezTo>
                  <a:pt x="288914" y="315481"/>
                  <a:pt x="283748" y="384850"/>
                  <a:pt x="277106" y="448315"/>
                </a:cubicBezTo>
                <a:cubicBezTo>
                  <a:pt x="277106" y="449791"/>
                  <a:pt x="277106" y="450529"/>
                  <a:pt x="277106" y="452005"/>
                </a:cubicBezTo>
                <a:cubicBezTo>
                  <a:pt x="270465" y="526539"/>
                  <a:pt x="262347" y="592956"/>
                  <a:pt x="262347" y="597384"/>
                </a:cubicBezTo>
                <a:cubicBezTo>
                  <a:pt x="260871" y="598122"/>
                  <a:pt x="259395" y="599598"/>
                  <a:pt x="255706" y="601812"/>
                </a:cubicBezTo>
                <a:cubicBezTo>
                  <a:pt x="246850" y="605502"/>
                  <a:pt x="228401" y="609929"/>
                  <a:pt x="194454" y="609929"/>
                </a:cubicBezTo>
                <a:cubicBezTo>
                  <a:pt x="160508" y="609929"/>
                  <a:pt x="141321" y="605502"/>
                  <a:pt x="132465" y="601812"/>
                </a:cubicBezTo>
                <a:cubicBezTo>
                  <a:pt x="128775" y="600336"/>
                  <a:pt x="126561" y="598860"/>
                  <a:pt x="125823" y="597384"/>
                </a:cubicBezTo>
                <a:cubicBezTo>
                  <a:pt x="125085" y="592956"/>
                  <a:pt x="117706" y="528015"/>
                  <a:pt x="111064" y="453480"/>
                </a:cubicBezTo>
                <a:cubicBezTo>
                  <a:pt x="111064" y="452005"/>
                  <a:pt x="111064" y="450529"/>
                  <a:pt x="110326" y="448315"/>
                </a:cubicBezTo>
                <a:cubicBezTo>
                  <a:pt x="104422" y="384850"/>
                  <a:pt x="99257" y="316219"/>
                  <a:pt x="99257" y="272679"/>
                </a:cubicBezTo>
                <a:cubicBezTo>
                  <a:pt x="99257" y="239470"/>
                  <a:pt x="105160" y="209214"/>
                  <a:pt x="114754" y="181171"/>
                </a:cubicBezTo>
                <a:cubicBezTo>
                  <a:pt x="139107" y="106636"/>
                  <a:pt x="181171" y="57192"/>
                  <a:pt x="193716" y="43171"/>
                </a:cubicBezTo>
                <a:close/>
                <a:moveTo>
                  <a:pt x="150176" y="224711"/>
                </a:moveTo>
                <a:cubicBezTo>
                  <a:pt x="125823" y="249064"/>
                  <a:pt x="125823" y="288176"/>
                  <a:pt x="150176" y="311791"/>
                </a:cubicBezTo>
                <a:cubicBezTo>
                  <a:pt x="174529" y="336144"/>
                  <a:pt x="213641" y="336144"/>
                  <a:pt x="237256" y="311791"/>
                </a:cubicBezTo>
                <a:cubicBezTo>
                  <a:pt x="261609" y="287438"/>
                  <a:pt x="261609" y="248326"/>
                  <a:pt x="237256" y="224711"/>
                </a:cubicBezTo>
                <a:cubicBezTo>
                  <a:pt x="213641" y="200358"/>
                  <a:pt x="173791" y="200358"/>
                  <a:pt x="150176" y="224711"/>
                </a:cubicBezTo>
                <a:close/>
                <a:moveTo>
                  <a:pt x="167150" y="242422"/>
                </a:moveTo>
                <a:cubicBezTo>
                  <a:pt x="181909" y="227663"/>
                  <a:pt x="204786" y="227663"/>
                  <a:pt x="219545" y="242422"/>
                </a:cubicBezTo>
                <a:cubicBezTo>
                  <a:pt x="234304" y="257181"/>
                  <a:pt x="234304" y="280058"/>
                  <a:pt x="219545" y="294818"/>
                </a:cubicBezTo>
                <a:cubicBezTo>
                  <a:pt x="204786" y="309577"/>
                  <a:pt x="181909" y="309577"/>
                  <a:pt x="167150" y="294818"/>
                </a:cubicBezTo>
                <a:cubicBezTo>
                  <a:pt x="152390" y="280058"/>
                  <a:pt x="153128" y="256444"/>
                  <a:pt x="167150" y="242422"/>
                </a:cubicBezTo>
                <a:close/>
                <a:moveTo>
                  <a:pt x="31364" y="535395"/>
                </a:moveTo>
                <a:lnTo>
                  <a:pt x="87449" y="479309"/>
                </a:lnTo>
                <a:cubicBezTo>
                  <a:pt x="91139" y="516208"/>
                  <a:pt x="94829" y="547941"/>
                  <a:pt x="97043" y="570817"/>
                </a:cubicBezTo>
                <a:lnTo>
                  <a:pt x="37267" y="606240"/>
                </a:lnTo>
                <a:lnTo>
                  <a:pt x="31364" y="535395"/>
                </a:lnTo>
                <a:close/>
                <a:moveTo>
                  <a:pt x="140583" y="629117"/>
                </a:moveTo>
                <a:cubicBezTo>
                  <a:pt x="153866" y="632068"/>
                  <a:pt x="170101" y="634282"/>
                  <a:pt x="193716" y="634282"/>
                </a:cubicBezTo>
                <a:cubicBezTo>
                  <a:pt x="217331" y="634282"/>
                  <a:pt x="234304" y="632068"/>
                  <a:pt x="246850" y="629117"/>
                </a:cubicBezTo>
                <a:lnTo>
                  <a:pt x="239470" y="659373"/>
                </a:lnTo>
                <a:cubicBezTo>
                  <a:pt x="239470" y="659373"/>
                  <a:pt x="239470" y="659373"/>
                  <a:pt x="237256" y="660111"/>
                </a:cubicBezTo>
                <a:cubicBezTo>
                  <a:pt x="232091" y="662325"/>
                  <a:pt x="219545" y="665277"/>
                  <a:pt x="193716" y="665277"/>
                </a:cubicBezTo>
                <a:cubicBezTo>
                  <a:pt x="167887" y="665277"/>
                  <a:pt x="155342" y="662325"/>
                  <a:pt x="150176" y="660111"/>
                </a:cubicBezTo>
                <a:cubicBezTo>
                  <a:pt x="148700" y="659373"/>
                  <a:pt x="148700" y="659373"/>
                  <a:pt x="147962" y="659373"/>
                </a:cubicBezTo>
                <a:lnTo>
                  <a:pt x="140583" y="629117"/>
                </a:lnTo>
                <a:close/>
                <a:moveTo>
                  <a:pt x="299984" y="479309"/>
                </a:moveTo>
                <a:lnTo>
                  <a:pt x="356069" y="535395"/>
                </a:lnTo>
                <a:lnTo>
                  <a:pt x="349427" y="606240"/>
                </a:lnTo>
                <a:lnTo>
                  <a:pt x="290390" y="570817"/>
                </a:lnTo>
                <a:cubicBezTo>
                  <a:pt x="292604" y="547941"/>
                  <a:pt x="296294" y="516946"/>
                  <a:pt x="299984" y="479309"/>
                </a:cubicBezTo>
                <a:close/>
                <a:moveTo>
                  <a:pt x="146486" y="703651"/>
                </a:moveTo>
                <a:cubicBezTo>
                  <a:pt x="143535" y="728742"/>
                  <a:pt x="131727" y="743502"/>
                  <a:pt x="131727" y="766378"/>
                </a:cubicBezTo>
                <a:cubicBezTo>
                  <a:pt x="131727" y="778186"/>
                  <a:pt x="135417" y="790731"/>
                  <a:pt x="143535" y="804015"/>
                </a:cubicBezTo>
                <a:cubicBezTo>
                  <a:pt x="151652" y="818036"/>
                  <a:pt x="164935" y="833533"/>
                  <a:pt x="184861" y="853458"/>
                </a:cubicBezTo>
                <a:lnTo>
                  <a:pt x="193716" y="862314"/>
                </a:lnTo>
                <a:lnTo>
                  <a:pt x="202572" y="853458"/>
                </a:lnTo>
                <a:cubicBezTo>
                  <a:pt x="242422" y="813609"/>
                  <a:pt x="255706" y="787041"/>
                  <a:pt x="255706" y="763426"/>
                </a:cubicBezTo>
                <a:cubicBezTo>
                  <a:pt x="255706" y="739812"/>
                  <a:pt x="243898" y="724314"/>
                  <a:pt x="240946" y="703651"/>
                </a:cubicBezTo>
                <a:lnTo>
                  <a:pt x="216593" y="707341"/>
                </a:lnTo>
                <a:cubicBezTo>
                  <a:pt x="221021" y="733908"/>
                  <a:pt x="230615" y="749405"/>
                  <a:pt x="231352" y="764165"/>
                </a:cubicBezTo>
                <a:cubicBezTo>
                  <a:pt x="231352" y="776710"/>
                  <a:pt x="221759" y="795897"/>
                  <a:pt x="194454" y="826154"/>
                </a:cubicBezTo>
                <a:cubicBezTo>
                  <a:pt x="181909" y="812870"/>
                  <a:pt x="170839" y="800325"/>
                  <a:pt x="165674" y="791470"/>
                </a:cubicBezTo>
                <a:cubicBezTo>
                  <a:pt x="159032" y="780400"/>
                  <a:pt x="157556" y="773758"/>
                  <a:pt x="157556" y="767116"/>
                </a:cubicBezTo>
                <a:cubicBezTo>
                  <a:pt x="157556" y="753833"/>
                  <a:pt x="167887" y="737598"/>
                  <a:pt x="171577" y="707341"/>
                </a:cubicBezTo>
                <a:lnTo>
                  <a:pt x="146486" y="703651"/>
                </a:lnTo>
                <a:close/>
                <a:moveTo>
                  <a:pt x="238732" y="661587"/>
                </a:moveTo>
                <a:lnTo>
                  <a:pt x="238732" y="663063"/>
                </a:lnTo>
                <a:cubicBezTo>
                  <a:pt x="237994" y="662325"/>
                  <a:pt x="238732" y="662325"/>
                  <a:pt x="238732" y="661587"/>
                </a:cubicBezTo>
                <a:close/>
              </a:path>
            </a:pathLst>
          </a:custGeom>
          <a:solidFill>
            <a:schemeClr val="accent4"/>
          </a:solidFill>
          <a:ln>
            <a:noFill/>
          </a:ln>
        </p:spPr>
        <p:txBody>
          <a:bodyPr rtlCol="0" anchor="ctr"/>
          <a:lstStyle/>
          <a:p>
            <a:pPr rtl="0"/>
            <a:endParaRPr lang="fr-FR" dirty="0">
              <a:latin typeface="Arial" panose="020B0604020202020204" pitchFamily="34" charset="0"/>
            </a:endParaRPr>
          </a:p>
        </p:txBody>
      </p:sp>
      <p:sp>
        <p:nvSpPr>
          <p:cNvPr id="12" name="Espace réservé du texte 11">
            <a:extLst>
              <a:ext uri="{FF2B5EF4-FFF2-40B4-BE49-F238E27FC236}">
                <a16:creationId xmlns:a16="http://schemas.microsoft.com/office/drawing/2014/main" id="{6D6A7819-8796-4167-9D6E-7B7364C40531}"/>
              </a:ext>
            </a:extLst>
          </p:cNvPr>
          <p:cNvSpPr>
            <a:spLocks noGrp="1"/>
          </p:cNvSpPr>
          <p:nvPr>
            <p:ph type="body" sz="quarter" idx="17"/>
          </p:nvPr>
        </p:nvSpPr>
        <p:spPr>
          <a:xfrm>
            <a:off x="6027114" y="882865"/>
            <a:ext cx="2293953" cy="1555189"/>
          </a:xfrm>
        </p:spPr>
        <p:txBody>
          <a:bodyPr rtlCol="0">
            <a:noAutofit/>
          </a:bodyPr>
          <a:lstStyle/>
          <a:p>
            <a:pPr algn="ctr"/>
            <a:r>
              <a:rPr lang="fr-FR" sz="1600" b="1" dirty="0">
                <a:solidFill>
                  <a:schemeClr val="accent2">
                    <a:lumMod val="75000"/>
                  </a:schemeClr>
                </a:solidFill>
                <a:latin typeface="Bookman Old Style" panose="02050604050505020204" pitchFamily="18" charset="0"/>
              </a:rPr>
              <a:t>vote de la Loi N°2011-26 du 9 janvier 2012 portant prévention et répression des violences faites aux femmes.</a:t>
            </a:r>
          </a:p>
        </p:txBody>
      </p:sp>
      <p:sp>
        <p:nvSpPr>
          <p:cNvPr id="7" name="Espace réservé du texte 6">
            <a:extLst>
              <a:ext uri="{FF2B5EF4-FFF2-40B4-BE49-F238E27FC236}">
                <a16:creationId xmlns:a16="http://schemas.microsoft.com/office/drawing/2014/main" id="{DB7B4B66-460F-4DC7-9E57-0F97E65C28BC}"/>
              </a:ext>
            </a:extLst>
          </p:cNvPr>
          <p:cNvSpPr>
            <a:spLocks noGrp="1"/>
          </p:cNvSpPr>
          <p:nvPr>
            <p:ph type="body" sz="quarter" idx="12"/>
          </p:nvPr>
        </p:nvSpPr>
        <p:spPr/>
        <p:txBody>
          <a:bodyPr rtlCol="0">
            <a:normAutofit lnSpcReduction="10000"/>
          </a:bodyPr>
          <a:lstStyle/>
          <a:p>
            <a:pPr rtl="0"/>
            <a:r>
              <a:rPr lang="fr-FR" dirty="0">
                <a:latin typeface="Arial" panose="020B0604020202020204" pitchFamily="34" charset="0"/>
              </a:rPr>
              <a:t>2011</a:t>
            </a:r>
          </a:p>
        </p:txBody>
      </p:sp>
      <p:sp>
        <p:nvSpPr>
          <p:cNvPr id="16" name="Forme libre : Forme 31" title="Icône de fusée">
            <a:extLst>
              <a:ext uri="{FF2B5EF4-FFF2-40B4-BE49-F238E27FC236}">
                <a16:creationId xmlns:a16="http://schemas.microsoft.com/office/drawing/2014/main" id="{5B38476A-EA37-004D-8DDB-D19C004B7F75}"/>
              </a:ext>
            </a:extLst>
          </p:cNvPr>
          <p:cNvSpPr>
            <a:spLocks/>
          </p:cNvSpPr>
          <p:nvPr/>
        </p:nvSpPr>
        <p:spPr bwMode="auto">
          <a:xfrm>
            <a:off x="5272433" y="1329571"/>
            <a:ext cx="254148" cy="571308"/>
          </a:xfrm>
          <a:custGeom>
            <a:avLst/>
            <a:gdLst/>
            <a:ahLst/>
            <a:cxnLst/>
            <a:rect l="0" t="0" r="r" b="b"/>
            <a:pathLst>
              <a:path w="383742" h="863421">
                <a:moveTo>
                  <a:pt x="193716" y="5535"/>
                </a:moveTo>
                <a:lnTo>
                  <a:pt x="184861" y="15128"/>
                </a:lnTo>
                <a:cubicBezTo>
                  <a:pt x="184861" y="15128"/>
                  <a:pt x="121396" y="80069"/>
                  <a:pt x="90401" y="173053"/>
                </a:cubicBezTo>
                <a:cubicBezTo>
                  <a:pt x="80069" y="202572"/>
                  <a:pt x="74166" y="236518"/>
                  <a:pt x="74166" y="272679"/>
                </a:cubicBezTo>
                <a:cubicBezTo>
                  <a:pt x="74166" y="316957"/>
                  <a:pt x="79331" y="384850"/>
                  <a:pt x="85235" y="447577"/>
                </a:cubicBezTo>
                <a:lnTo>
                  <a:pt x="5535" y="526539"/>
                </a:lnTo>
                <a:lnTo>
                  <a:pt x="16604" y="647566"/>
                </a:lnTo>
                <a:lnTo>
                  <a:pt x="99994" y="597384"/>
                </a:lnTo>
                <a:cubicBezTo>
                  <a:pt x="99994" y="598122"/>
                  <a:pt x="100733" y="604026"/>
                  <a:pt x="100733" y="604026"/>
                </a:cubicBezTo>
                <a:lnTo>
                  <a:pt x="100733" y="606240"/>
                </a:lnTo>
                <a:lnTo>
                  <a:pt x="101470" y="608453"/>
                </a:lnTo>
                <a:cubicBezTo>
                  <a:pt x="101470" y="608453"/>
                  <a:pt x="103684" y="612143"/>
                  <a:pt x="106636" y="615095"/>
                </a:cubicBezTo>
                <a:cubicBezTo>
                  <a:pt x="108112" y="615833"/>
                  <a:pt x="109588" y="617309"/>
                  <a:pt x="111064" y="618047"/>
                </a:cubicBezTo>
                <a:lnTo>
                  <a:pt x="123609" y="668967"/>
                </a:lnTo>
                <a:cubicBezTo>
                  <a:pt x="123609" y="668967"/>
                  <a:pt x="124347" y="671181"/>
                  <a:pt x="125085" y="672657"/>
                </a:cubicBezTo>
                <a:cubicBezTo>
                  <a:pt x="125823" y="674133"/>
                  <a:pt x="127299" y="674870"/>
                  <a:pt x="128037" y="676346"/>
                </a:cubicBezTo>
                <a:cubicBezTo>
                  <a:pt x="130989" y="678560"/>
                  <a:pt x="133941" y="680775"/>
                  <a:pt x="139107" y="682988"/>
                </a:cubicBezTo>
                <a:cubicBezTo>
                  <a:pt x="148700" y="686678"/>
                  <a:pt x="164198" y="689630"/>
                  <a:pt x="191502" y="689630"/>
                </a:cubicBezTo>
                <a:cubicBezTo>
                  <a:pt x="218807" y="689630"/>
                  <a:pt x="234304" y="687416"/>
                  <a:pt x="243898" y="682988"/>
                </a:cubicBezTo>
                <a:cubicBezTo>
                  <a:pt x="249064" y="680775"/>
                  <a:pt x="252016" y="678560"/>
                  <a:pt x="254967" y="676346"/>
                </a:cubicBezTo>
                <a:cubicBezTo>
                  <a:pt x="256443" y="674870"/>
                  <a:pt x="257181" y="674133"/>
                  <a:pt x="257919" y="672657"/>
                </a:cubicBezTo>
                <a:cubicBezTo>
                  <a:pt x="258657" y="671181"/>
                  <a:pt x="259395" y="668967"/>
                  <a:pt x="259395" y="668967"/>
                </a:cubicBezTo>
                <a:lnTo>
                  <a:pt x="272679" y="618047"/>
                </a:lnTo>
                <a:cubicBezTo>
                  <a:pt x="274155" y="617309"/>
                  <a:pt x="275630" y="615833"/>
                  <a:pt x="277106" y="615095"/>
                </a:cubicBezTo>
                <a:cubicBezTo>
                  <a:pt x="280058" y="612143"/>
                  <a:pt x="282272" y="608453"/>
                  <a:pt x="282272" y="608453"/>
                </a:cubicBezTo>
                <a:lnTo>
                  <a:pt x="283010" y="606240"/>
                </a:lnTo>
                <a:lnTo>
                  <a:pt x="283010" y="604026"/>
                </a:lnTo>
                <a:cubicBezTo>
                  <a:pt x="283010" y="604026"/>
                  <a:pt x="283748" y="598860"/>
                  <a:pt x="283748" y="597384"/>
                </a:cubicBezTo>
                <a:lnTo>
                  <a:pt x="366401" y="646828"/>
                </a:lnTo>
                <a:lnTo>
                  <a:pt x="378208" y="525802"/>
                </a:lnTo>
                <a:lnTo>
                  <a:pt x="299245" y="446839"/>
                </a:lnTo>
                <a:cubicBezTo>
                  <a:pt x="305149" y="383374"/>
                  <a:pt x="310315" y="315481"/>
                  <a:pt x="310315" y="271941"/>
                </a:cubicBezTo>
                <a:cubicBezTo>
                  <a:pt x="310315" y="235780"/>
                  <a:pt x="303673" y="202572"/>
                  <a:pt x="293342" y="173053"/>
                </a:cubicBezTo>
                <a:cubicBezTo>
                  <a:pt x="262347" y="80807"/>
                  <a:pt x="198882" y="15128"/>
                  <a:pt x="198882" y="15128"/>
                </a:cubicBezTo>
                <a:lnTo>
                  <a:pt x="193716" y="5535"/>
                </a:lnTo>
                <a:close/>
                <a:moveTo>
                  <a:pt x="193716" y="43171"/>
                </a:moveTo>
                <a:cubicBezTo>
                  <a:pt x="206262" y="57192"/>
                  <a:pt x="248326" y="106636"/>
                  <a:pt x="273417" y="181171"/>
                </a:cubicBezTo>
                <a:cubicBezTo>
                  <a:pt x="283010" y="209214"/>
                  <a:pt x="288914" y="239470"/>
                  <a:pt x="288914" y="272679"/>
                </a:cubicBezTo>
                <a:cubicBezTo>
                  <a:pt x="288914" y="315481"/>
                  <a:pt x="283748" y="384850"/>
                  <a:pt x="277106" y="448315"/>
                </a:cubicBezTo>
                <a:cubicBezTo>
                  <a:pt x="277106" y="449791"/>
                  <a:pt x="277106" y="450529"/>
                  <a:pt x="277106" y="452005"/>
                </a:cubicBezTo>
                <a:cubicBezTo>
                  <a:pt x="270465" y="526539"/>
                  <a:pt x="262347" y="592956"/>
                  <a:pt x="262347" y="597384"/>
                </a:cubicBezTo>
                <a:cubicBezTo>
                  <a:pt x="260871" y="598122"/>
                  <a:pt x="259395" y="599598"/>
                  <a:pt x="255706" y="601812"/>
                </a:cubicBezTo>
                <a:cubicBezTo>
                  <a:pt x="246850" y="605502"/>
                  <a:pt x="228401" y="609929"/>
                  <a:pt x="194454" y="609929"/>
                </a:cubicBezTo>
                <a:cubicBezTo>
                  <a:pt x="160508" y="609929"/>
                  <a:pt x="141321" y="605502"/>
                  <a:pt x="132465" y="601812"/>
                </a:cubicBezTo>
                <a:cubicBezTo>
                  <a:pt x="128775" y="600336"/>
                  <a:pt x="126561" y="598860"/>
                  <a:pt x="125823" y="597384"/>
                </a:cubicBezTo>
                <a:cubicBezTo>
                  <a:pt x="125085" y="592956"/>
                  <a:pt x="117706" y="528015"/>
                  <a:pt x="111064" y="453480"/>
                </a:cubicBezTo>
                <a:cubicBezTo>
                  <a:pt x="111064" y="452005"/>
                  <a:pt x="111064" y="450529"/>
                  <a:pt x="110326" y="448315"/>
                </a:cubicBezTo>
                <a:cubicBezTo>
                  <a:pt x="104422" y="384850"/>
                  <a:pt x="99257" y="316219"/>
                  <a:pt x="99257" y="272679"/>
                </a:cubicBezTo>
                <a:cubicBezTo>
                  <a:pt x="99257" y="239470"/>
                  <a:pt x="105160" y="209214"/>
                  <a:pt x="114754" y="181171"/>
                </a:cubicBezTo>
                <a:cubicBezTo>
                  <a:pt x="139107" y="106636"/>
                  <a:pt x="181171" y="57192"/>
                  <a:pt x="193716" y="43171"/>
                </a:cubicBezTo>
                <a:close/>
                <a:moveTo>
                  <a:pt x="150176" y="224711"/>
                </a:moveTo>
                <a:cubicBezTo>
                  <a:pt x="125823" y="249064"/>
                  <a:pt x="125823" y="288176"/>
                  <a:pt x="150176" y="311791"/>
                </a:cubicBezTo>
                <a:cubicBezTo>
                  <a:pt x="174529" y="336144"/>
                  <a:pt x="213641" y="336144"/>
                  <a:pt x="237256" y="311791"/>
                </a:cubicBezTo>
                <a:cubicBezTo>
                  <a:pt x="261609" y="287438"/>
                  <a:pt x="261609" y="248326"/>
                  <a:pt x="237256" y="224711"/>
                </a:cubicBezTo>
                <a:cubicBezTo>
                  <a:pt x="213641" y="200358"/>
                  <a:pt x="173791" y="200358"/>
                  <a:pt x="150176" y="224711"/>
                </a:cubicBezTo>
                <a:close/>
                <a:moveTo>
                  <a:pt x="167150" y="242422"/>
                </a:moveTo>
                <a:cubicBezTo>
                  <a:pt x="181909" y="227663"/>
                  <a:pt x="204786" y="227663"/>
                  <a:pt x="219545" y="242422"/>
                </a:cubicBezTo>
                <a:cubicBezTo>
                  <a:pt x="234304" y="257181"/>
                  <a:pt x="234304" y="280058"/>
                  <a:pt x="219545" y="294818"/>
                </a:cubicBezTo>
                <a:cubicBezTo>
                  <a:pt x="204786" y="309577"/>
                  <a:pt x="181909" y="309577"/>
                  <a:pt x="167150" y="294818"/>
                </a:cubicBezTo>
                <a:cubicBezTo>
                  <a:pt x="152390" y="280058"/>
                  <a:pt x="153128" y="256444"/>
                  <a:pt x="167150" y="242422"/>
                </a:cubicBezTo>
                <a:close/>
                <a:moveTo>
                  <a:pt x="31364" y="535395"/>
                </a:moveTo>
                <a:lnTo>
                  <a:pt x="87449" y="479309"/>
                </a:lnTo>
                <a:cubicBezTo>
                  <a:pt x="91139" y="516208"/>
                  <a:pt x="94829" y="547941"/>
                  <a:pt x="97043" y="570817"/>
                </a:cubicBezTo>
                <a:lnTo>
                  <a:pt x="37267" y="606240"/>
                </a:lnTo>
                <a:lnTo>
                  <a:pt x="31364" y="535395"/>
                </a:lnTo>
                <a:close/>
                <a:moveTo>
                  <a:pt x="140583" y="629117"/>
                </a:moveTo>
                <a:cubicBezTo>
                  <a:pt x="153866" y="632068"/>
                  <a:pt x="170101" y="634282"/>
                  <a:pt x="193716" y="634282"/>
                </a:cubicBezTo>
                <a:cubicBezTo>
                  <a:pt x="217331" y="634282"/>
                  <a:pt x="234304" y="632068"/>
                  <a:pt x="246850" y="629117"/>
                </a:cubicBezTo>
                <a:lnTo>
                  <a:pt x="239470" y="659373"/>
                </a:lnTo>
                <a:cubicBezTo>
                  <a:pt x="239470" y="659373"/>
                  <a:pt x="239470" y="659373"/>
                  <a:pt x="237256" y="660111"/>
                </a:cubicBezTo>
                <a:cubicBezTo>
                  <a:pt x="232091" y="662325"/>
                  <a:pt x="219545" y="665277"/>
                  <a:pt x="193716" y="665277"/>
                </a:cubicBezTo>
                <a:cubicBezTo>
                  <a:pt x="167887" y="665277"/>
                  <a:pt x="155342" y="662325"/>
                  <a:pt x="150176" y="660111"/>
                </a:cubicBezTo>
                <a:cubicBezTo>
                  <a:pt x="148700" y="659373"/>
                  <a:pt x="148700" y="659373"/>
                  <a:pt x="147962" y="659373"/>
                </a:cubicBezTo>
                <a:lnTo>
                  <a:pt x="140583" y="629117"/>
                </a:lnTo>
                <a:close/>
                <a:moveTo>
                  <a:pt x="299984" y="479309"/>
                </a:moveTo>
                <a:lnTo>
                  <a:pt x="356069" y="535395"/>
                </a:lnTo>
                <a:lnTo>
                  <a:pt x="349427" y="606240"/>
                </a:lnTo>
                <a:lnTo>
                  <a:pt x="290390" y="570817"/>
                </a:lnTo>
                <a:cubicBezTo>
                  <a:pt x="292604" y="547941"/>
                  <a:pt x="296294" y="516946"/>
                  <a:pt x="299984" y="479309"/>
                </a:cubicBezTo>
                <a:close/>
                <a:moveTo>
                  <a:pt x="146486" y="703651"/>
                </a:moveTo>
                <a:cubicBezTo>
                  <a:pt x="143535" y="728742"/>
                  <a:pt x="131727" y="743502"/>
                  <a:pt x="131727" y="766378"/>
                </a:cubicBezTo>
                <a:cubicBezTo>
                  <a:pt x="131727" y="778186"/>
                  <a:pt x="135417" y="790731"/>
                  <a:pt x="143535" y="804015"/>
                </a:cubicBezTo>
                <a:cubicBezTo>
                  <a:pt x="151652" y="818036"/>
                  <a:pt x="164935" y="833533"/>
                  <a:pt x="184861" y="853458"/>
                </a:cubicBezTo>
                <a:lnTo>
                  <a:pt x="193716" y="862314"/>
                </a:lnTo>
                <a:lnTo>
                  <a:pt x="202572" y="853458"/>
                </a:lnTo>
                <a:cubicBezTo>
                  <a:pt x="242422" y="813609"/>
                  <a:pt x="255706" y="787041"/>
                  <a:pt x="255706" y="763426"/>
                </a:cubicBezTo>
                <a:cubicBezTo>
                  <a:pt x="255706" y="739812"/>
                  <a:pt x="243898" y="724314"/>
                  <a:pt x="240946" y="703651"/>
                </a:cubicBezTo>
                <a:lnTo>
                  <a:pt x="216593" y="707341"/>
                </a:lnTo>
                <a:cubicBezTo>
                  <a:pt x="221021" y="733908"/>
                  <a:pt x="230615" y="749405"/>
                  <a:pt x="231352" y="764165"/>
                </a:cubicBezTo>
                <a:cubicBezTo>
                  <a:pt x="231352" y="776710"/>
                  <a:pt x="221759" y="795897"/>
                  <a:pt x="194454" y="826154"/>
                </a:cubicBezTo>
                <a:cubicBezTo>
                  <a:pt x="181909" y="812870"/>
                  <a:pt x="170839" y="800325"/>
                  <a:pt x="165674" y="791470"/>
                </a:cubicBezTo>
                <a:cubicBezTo>
                  <a:pt x="159032" y="780400"/>
                  <a:pt x="157556" y="773758"/>
                  <a:pt x="157556" y="767116"/>
                </a:cubicBezTo>
                <a:cubicBezTo>
                  <a:pt x="157556" y="753833"/>
                  <a:pt x="167887" y="737598"/>
                  <a:pt x="171577" y="707341"/>
                </a:cubicBezTo>
                <a:lnTo>
                  <a:pt x="146486" y="703651"/>
                </a:lnTo>
                <a:close/>
                <a:moveTo>
                  <a:pt x="238732" y="661587"/>
                </a:moveTo>
                <a:lnTo>
                  <a:pt x="238732" y="663063"/>
                </a:lnTo>
                <a:cubicBezTo>
                  <a:pt x="237994" y="662325"/>
                  <a:pt x="238732" y="662325"/>
                  <a:pt x="238732" y="661587"/>
                </a:cubicBezTo>
                <a:close/>
              </a:path>
            </a:pathLst>
          </a:custGeom>
          <a:solidFill>
            <a:schemeClr val="accent3"/>
          </a:solidFill>
          <a:ln>
            <a:noFill/>
          </a:ln>
        </p:spPr>
        <p:txBody>
          <a:bodyPr rtlCol="0" anchor="ctr"/>
          <a:lstStyle/>
          <a:p>
            <a:pPr rtl="0"/>
            <a:endParaRPr lang="fr-FR" dirty="0">
              <a:latin typeface="Arial" panose="020B0604020202020204" pitchFamily="34" charset="0"/>
            </a:endParaRPr>
          </a:p>
        </p:txBody>
      </p:sp>
      <p:sp>
        <p:nvSpPr>
          <p:cNvPr id="11" name="Espace réservé du texte 10">
            <a:extLst>
              <a:ext uri="{FF2B5EF4-FFF2-40B4-BE49-F238E27FC236}">
                <a16:creationId xmlns:a16="http://schemas.microsoft.com/office/drawing/2014/main" id="{F9031EBD-8D94-4B79-970F-61DC348ACD05}"/>
              </a:ext>
            </a:extLst>
          </p:cNvPr>
          <p:cNvSpPr>
            <a:spLocks noGrp="1"/>
          </p:cNvSpPr>
          <p:nvPr>
            <p:ph type="body" sz="quarter" idx="16"/>
          </p:nvPr>
        </p:nvSpPr>
        <p:spPr>
          <a:xfrm>
            <a:off x="3351490" y="4513770"/>
            <a:ext cx="2918250" cy="1567578"/>
          </a:xfrm>
        </p:spPr>
        <p:txBody>
          <a:bodyPr rtlCol="0">
            <a:noAutofit/>
          </a:bodyPr>
          <a:lstStyle/>
          <a:p>
            <a:pPr algn="just"/>
            <a:r>
              <a:rPr lang="fr-FR" sz="1400" b="1" dirty="0">
                <a:solidFill>
                  <a:srgbClr val="7030A0"/>
                </a:solidFill>
                <a:latin typeface="Bookman Old Style" panose="02050604050505020204" pitchFamily="18" charset="0"/>
              </a:rPr>
              <a:t>Une étude réalisée sur les VBG fait l’état des lieux de la situation des violences faites aux filles et aux femmes. Les enquête DHS jusqu’en 2011 prenaient en compte la perception des enquêtés sur les VBG </a:t>
            </a:r>
          </a:p>
        </p:txBody>
      </p:sp>
      <p:sp>
        <p:nvSpPr>
          <p:cNvPr id="6" name="Espace réservé du texte 5">
            <a:extLst>
              <a:ext uri="{FF2B5EF4-FFF2-40B4-BE49-F238E27FC236}">
                <a16:creationId xmlns:a16="http://schemas.microsoft.com/office/drawing/2014/main" id="{F02D76DD-71B3-445D-9A0A-821689D84196}"/>
              </a:ext>
            </a:extLst>
          </p:cNvPr>
          <p:cNvSpPr>
            <a:spLocks noGrp="1"/>
          </p:cNvSpPr>
          <p:nvPr>
            <p:ph type="body" sz="quarter" idx="11"/>
          </p:nvPr>
        </p:nvSpPr>
        <p:spPr/>
        <p:txBody>
          <a:bodyPr rtlCol="0">
            <a:normAutofit lnSpcReduction="10000"/>
          </a:bodyPr>
          <a:lstStyle/>
          <a:p>
            <a:pPr rtl="0"/>
            <a:r>
              <a:rPr lang="fr-FR" dirty="0">
                <a:latin typeface="Arial" panose="020B0604020202020204" pitchFamily="34" charset="0"/>
              </a:rPr>
              <a:t>2009</a:t>
            </a:r>
          </a:p>
        </p:txBody>
      </p:sp>
      <p:sp>
        <p:nvSpPr>
          <p:cNvPr id="19" name="Forme libre : Forme 31" title="Icône de fusée">
            <a:extLst>
              <a:ext uri="{FF2B5EF4-FFF2-40B4-BE49-F238E27FC236}">
                <a16:creationId xmlns:a16="http://schemas.microsoft.com/office/drawing/2014/main" id="{80FCD723-73B1-974C-A01A-6C97EF3C567B}"/>
              </a:ext>
            </a:extLst>
          </p:cNvPr>
          <p:cNvSpPr>
            <a:spLocks/>
          </p:cNvSpPr>
          <p:nvPr/>
        </p:nvSpPr>
        <p:spPr bwMode="auto">
          <a:xfrm>
            <a:off x="3017965" y="5812221"/>
            <a:ext cx="254148" cy="571308"/>
          </a:xfrm>
          <a:custGeom>
            <a:avLst/>
            <a:gdLst/>
            <a:ahLst/>
            <a:cxnLst/>
            <a:rect l="0" t="0" r="r" b="b"/>
            <a:pathLst>
              <a:path w="383742" h="863421">
                <a:moveTo>
                  <a:pt x="193716" y="5535"/>
                </a:moveTo>
                <a:lnTo>
                  <a:pt x="184861" y="15128"/>
                </a:lnTo>
                <a:cubicBezTo>
                  <a:pt x="184861" y="15128"/>
                  <a:pt x="121396" y="80069"/>
                  <a:pt x="90401" y="173053"/>
                </a:cubicBezTo>
                <a:cubicBezTo>
                  <a:pt x="80069" y="202572"/>
                  <a:pt x="74166" y="236518"/>
                  <a:pt x="74166" y="272679"/>
                </a:cubicBezTo>
                <a:cubicBezTo>
                  <a:pt x="74166" y="316957"/>
                  <a:pt x="79331" y="384850"/>
                  <a:pt x="85235" y="447577"/>
                </a:cubicBezTo>
                <a:lnTo>
                  <a:pt x="5535" y="526539"/>
                </a:lnTo>
                <a:lnTo>
                  <a:pt x="16604" y="647566"/>
                </a:lnTo>
                <a:lnTo>
                  <a:pt x="99994" y="597384"/>
                </a:lnTo>
                <a:cubicBezTo>
                  <a:pt x="99994" y="598122"/>
                  <a:pt x="100733" y="604026"/>
                  <a:pt x="100733" y="604026"/>
                </a:cubicBezTo>
                <a:lnTo>
                  <a:pt x="100733" y="606240"/>
                </a:lnTo>
                <a:lnTo>
                  <a:pt x="101470" y="608453"/>
                </a:lnTo>
                <a:cubicBezTo>
                  <a:pt x="101470" y="608453"/>
                  <a:pt x="103684" y="612143"/>
                  <a:pt x="106636" y="615095"/>
                </a:cubicBezTo>
                <a:cubicBezTo>
                  <a:pt x="108112" y="615833"/>
                  <a:pt x="109588" y="617309"/>
                  <a:pt x="111064" y="618047"/>
                </a:cubicBezTo>
                <a:lnTo>
                  <a:pt x="123609" y="668967"/>
                </a:lnTo>
                <a:cubicBezTo>
                  <a:pt x="123609" y="668967"/>
                  <a:pt x="124347" y="671181"/>
                  <a:pt x="125085" y="672657"/>
                </a:cubicBezTo>
                <a:cubicBezTo>
                  <a:pt x="125823" y="674133"/>
                  <a:pt x="127299" y="674870"/>
                  <a:pt x="128037" y="676346"/>
                </a:cubicBezTo>
                <a:cubicBezTo>
                  <a:pt x="130989" y="678560"/>
                  <a:pt x="133941" y="680775"/>
                  <a:pt x="139107" y="682988"/>
                </a:cubicBezTo>
                <a:cubicBezTo>
                  <a:pt x="148700" y="686678"/>
                  <a:pt x="164198" y="689630"/>
                  <a:pt x="191502" y="689630"/>
                </a:cubicBezTo>
                <a:cubicBezTo>
                  <a:pt x="218807" y="689630"/>
                  <a:pt x="234304" y="687416"/>
                  <a:pt x="243898" y="682988"/>
                </a:cubicBezTo>
                <a:cubicBezTo>
                  <a:pt x="249064" y="680775"/>
                  <a:pt x="252016" y="678560"/>
                  <a:pt x="254967" y="676346"/>
                </a:cubicBezTo>
                <a:cubicBezTo>
                  <a:pt x="256443" y="674870"/>
                  <a:pt x="257181" y="674133"/>
                  <a:pt x="257919" y="672657"/>
                </a:cubicBezTo>
                <a:cubicBezTo>
                  <a:pt x="258657" y="671181"/>
                  <a:pt x="259395" y="668967"/>
                  <a:pt x="259395" y="668967"/>
                </a:cubicBezTo>
                <a:lnTo>
                  <a:pt x="272679" y="618047"/>
                </a:lnTo>
                <a:cubicBezTo>
                  <a:pt x="274155" y="617309"/>
                  <a:pt x="275630" y="615833"/>
                  <a:pt x="277106" y="615095"/>
                </a:cubicBezTo>
                <a:cubicBezTo>
                  <a:pt x="280058" y="612143"/>
                  <a:pt x="282272" y="608453"/>
                  <a:pt x="282272" y="608453"/>
                </a:cubicBezTo>
                <a:lnTo>
                  <a:pt x="283010" y="606240"/>
                </a:lnTo>
                <a:lnTo>
                  <a:pt x="283010" y="604026"/>
                </a:lnTo>
                <a:cubicBezTo>
                  <a:pt x="283010" y="604026"/>
                  <a:pt x="283748" y="598860"/>
                  <a:pt x="283748" y="597384"/>
                </a:cubicBezTo>
                <a:lnTo>
                  <a:pt x="366401" y="646828"/>
                </a:lnTo>
                <a:lnTo>
                  <a:pt x="378208" y="525802"/>
                </a:lnTo>
                <a:lnTo>
                  <a:pt x="299245" y="446839"/>
                </a:lnTo>
                <a:cubicBezTo>
                  <a:pt x="305149" y="383374"/>
                  <a:pt x="310315" y="315481"/>
                  <a:pt x="310315" y="271941"/>
                </a:cubicBezTo>
                <a:cubicBezTo>
                  <a:pt x="310315" y="235780"/>
                  <a:pt x="303673" y="202572"/>
                  <a:pt x="293342" y="173053"/>
                </a:cubicBezTo>
                <a:cubicBezTo>
                  <a:pt x="262347" y="80807"/>
                  <a:pt x="198882" y="15128"/>
                  <a:pt x="198882" y="15128"/>
                </a:cubicBezTo>
                <a:lnTo>
                  <a:pt x="193716" y="5535"/>
                </a:lnTo>
                <a:close/>
                <a:moveTo>
                  <a:pt x="193716" y="43171"/>
                </a:moveTo>
                <a:cubicBezTo>
                  <a:pt x="206262" y="57192"/>
                  <a:pt x="248326" y="106636"/>
                  <a:pt x="273417" y="181171"/>
                </a:cubicBezTo>
                <a:cubicBezTo>
                  <a:pt x="283010" y="209214"/>
                  <a:pt x="288914" y="239470"/>
                  <a:pt x="288914" y="272679"/>
                </a:cubicBezTo>
                <a:cubicBezTo>
                  <a:pt x="288914" y="315481"/>
                  <a:pt x="283748" y="384850"/>
                  <a:pt x="277106" y="448315"/>
                </a:cubicBezTo>
                <a:cubicBezTo>
                  <a:pt x="277106" y="449791"/>
                  <a:pt x="277106" y="450529"/>
                  <a:pt x="277106" y="452005"/>
                </a:cubicBezTo>
                <a:cubicBezTo>
                  <a:pt x="270465" y="526539"/>
                  <a:pt x="262347" y="592956"/>
                  <a:pt x="262347" y="597384"/>
                </a:cubicBezTo>
                <a:cubicBezTo>
                  <a:pt x="260871" y="598122"/>
                  <a:pt x="259395" y="599598"/>
                  <a:pt x="255706" y="601812"/>
                </a:cubicBezTo>
                <a:cubicBezTo>
                  <a:pt x="246850" y="605502"/>
                  <a:pt x="228401" y="609929"/>
                  <a:pt x="194454" y="609929"/>
                </a:cubicBezTo>
                <a:cubicBezTo>
                  <a:pt x="160508" y="609929"/>
                  <a:pt x="141321" y="605502"/>
                  <a:pt x="132465" y="601812"/>
                </a:cubicBezTo>
                <a:cubicBezTo>
                  <a:pt x="128775" y="600336"/>
                  <a:pt x="126561" y="598860"/>
                  <a:pt x="125823" y="597384"/>
                </a:cubicBezTo>
                <a:cubicBezTo>
                  <a:pt x="125085" y="592956"/>
                  <a:pt x="117706" y="528015"/>
                  <a:pt x="111064" y="453480"/>
                </a:cubicBezTo>
                <a:cubicBezTo>
                  <a:pt x="111064" y="452005"/>
                  <a:pt x="111064" y="450529"/>
                  <a:pt x="110326" y="448315"/>
                </a:cubicBezTo>
                <a:cubicBezTo>
                  <a:pt x="104422" y="384850"/>
                  <a:pt x="99257" y="316219"/>
                  <a:pt x="99257" y="272679"/>
                </a:cubicBezTo>
                <a:cubicBezTo>
                  <a:pt x="99257" y="239470"/>
                  <a:pt x="105160" y="209214"/>
                  <a:pt x="114754" y="181171"/>
                </a:cubicBezTo>
                <a:cubicBezTo>
                  <a:pt x="139107" y="106636"/>
                  <a:pt x="181171" y="57192"/>
                  <a:pt x="193716" y="43171"/>
                </a:cubicBezTo>
                <a:close/>
                <a:moveTo>
                  <a:pt x="150176" y="224711"/>
                </a:moveTo>
                <a:cubicBezTo>
                  <a:pt x="125823" y="249064"/>
                  <a:pt x="125823" y="288176"/>
                  <a:pt x="150176" y="311791"/>
                </a:cubicBezTo>
                <a:cubicBezTo>
                  <a:pt x="174529" y="336144"/>
                  <a:pt x="213641" y="336144"/>
                  <a:pt x="237256" y="311791"/>
                </a:cubicBezTo>
                <a:cubicBezTo>
                  <a:pt x="261609" y="287438"/>
                  <a:pt x="261609" y="248326"/>
                  <a:pt x="237256" y="224711"/>
                </a:cubicBezTo>
                <a:cubicBezTo>
                  <a:pt x="213641" y="200358"/>
                  <a:pt x="173791" y="200358"/>
                  <a:pt x="150176" y="224711"/>
                </a:cubicBezTo>
                <a:close/>
                <a:moveTo>
                  <a:pt x="167150" y="242422"/>
                </a:moveTo>
                <a:cubicBezTo>
                  <a:pt x="181909" y="227663"/>
                  <a:pt x="204786" y="227663"/>
                  <a:pt x="219545" y="242422"/>
                </a:cubicBezTo>
                <a:cubicBezTo>
                  <a:pt x="234304" y="257181"/>
                  <a:pt x="234304" y="280058"/>
                  <a:pt x="219545" y="294818"/>
                </a:cubicBezTo>
                <a:cubicBezTo>
                  <a:pt x="204786" y="309577"/>
                  <a:pt x="181909" y="309577"/>
                  <a:pt x="167150" y="294818"/>
                </a:cubicBezTo>
                <a:cubicBezTo>
                  <a:pt x="152390" y="280058"/>
                  <a:pt x="153128" y="256444"/>
                  <a:pt x="167150" y="242422"/>
                </a:cubicBezTo>
                <a:close/>
                <a:moveTo>
                  <a:pt x="31364" y="535395"/>
                </a:moveTo>
                <a:lnTo>
                  <a:pt x="87449" y="479309"/>
                </a:lnTo>
                <a:cubicBezTo>
                  <a:pt x="91139" y="516208"/>
                  <a:pt x="94829" y="547941"/>
                  <a:pt x="97043" y="570817"/>
                </a:cubicBezTo>
                <a:lnTo>
                  <a:pt x="37267" y="606240"/>
                </a:lnTo>
                <a:lnTo>
                  <a:pt x="31364" y="535395"/>
                </a:lnTo>
                <a:close/>
                <a:moveTo>
                  <a:pt x="140583" y="629117"/>
                </a:moveTo>
                <a:cubicBezTo>
                  <a:pt x="153866" y="632068"/>
                  <a:pt x="170101" y="634282"/>
                  <a:pt x="193716" y="634282"/>
                </a:cubicBezTo>
                <a:cubicBezTo>
                  <a:pt x="217331" y="634282"/>
                  <a:pt x="234304" y="632068"/>
                  <a:pt x="246850" y="629117"/>
                </a:cubicBezTo>
                <a:lnTo>
                  <a:pt x="239470" y="659373"/>
                </a:lnTo>
                <a:cubicBezTo>
                  <a:pt x="239470" y="659373"/>
                  <a:pt x="239470" y="659373"/>
                  <a:pt x="237256" y="660111"/>
                </a:cubicBezTo>
                <a:cubicBezTo>
                  <a:pt x="232091" y="662325"/>
                  <a:pt x="219545" y="665277"/>
                  <a:pt x="193716" y="665277"/>
                </a:cubicBezTo>
                <a:cubicBezTo>
                  <a:pt x="167887" y="665277"/>
                  <a:pt x="155342" y="662325"/>
                  <a:pt x="150176" y="660111"/>
                </a:cubicBezTo>
                <a:cubicBezTo>
                  <a:pt x="148700" y="659373"/>
                  <a:pt x="148700" y="659373"/>
                  <a:pt x="147962" y="659373"/>
                </a:cubicBezTo>
                <a:lnTo>
                  <a:pt x="140583" y="629117"/>
                </a:lnTo>
                <a:close/>
                <a:moveTo>
                  <a:pt x="299984" y="479309"/>
                </a:moveTo>
                <a:lnTo>
                  <a:pt x="356069" y="535395"/>
                </a:lnTo>
                <a:lnTo>
                  <a:pt x="349427" y="606240"/>
                </a:lnTo>
                <a:lnTo>
                  <a:pt x="290390" y="570817"/>
                </a:lnTo>
                <a:cubicBezTo>
                  <a:pt x="292604" y="547941"/>
                  <a:pt x="296294" y="516946"/>
                  <a:pt x="299984" y="479309"/>
                </a:cubicBezTo>
                <a:close/>
                <a:moveTo>
                  <a:pt x="146486" y="703651"/>
                </a:moveTo>
                <a:cubicBezTo>
                  <a:pt x="143535" y="728742"/>
                  <a:pt x="131727" y="743502"/>
                  <a:pt x="131727" y="766378"/>
                </a:cubicBezTo>
                <a:cubicBezTo>
                  <a:pt x="131727" y="778186"/>
                  <a:pt x="135417" y="790731"/>
                  <a:pt x="143535" y="804015"/>
                </a:cubicBezTo>
                <a:cubicBezTo>
                  <a:pt x="151652" y="818036"/>
                  <a:pt x="164935" y="833533"/>
                  <a:pt x="184861" y="853458"/>
                </a:cubicBezTo>
                <a:lnTo>
                  <a:pt x="193716" y="862314"/>
                </a:lnTo>
                <a:lnTo>
                  <a:pt x="202572" y="853458"/>
                </a:lnTo>
                <a:cubicBezTo>
                  <a:pt x="242422" y="813609"/>
                  <a:pt x="255706" y="787041"/>
                  <a:pt x="255706" y="763426"/>
                </a:cubicBezTo>
                <a:cubicBezTo>
                  <a:pt x="255706" y="739812"/>
                  <a:pt x="243898" y="724314"/>
                  <a:pt x="240946" y="703651"/>
                </a:cubicBezTo>
                <a:lnTo>
                  <a:pt x="216593" y="707341"/>
                </a:lnTo>
                <a:cubicBezTo>
                  <a:pt x="221021" y="733908"/>
                  <a:pt x="230615" y="749405"/>
                  <a:pt x="231352" y="764165"/>
                </a:cubicBezTo>
                <a:cubicBezTo>
                  <a:pt x="231352" y="776710"/>
                  <a:pt x="221759" y="795897"/>
                  <a:pt x="194454" y="826154"/>
                </a:cubicBezTo>
                <a:cubicBezTo>
                  <a:pt x="181909" y="812870"/>
                  <a:pt x="170839" y="800325"/>
                  <a:pt x="165674" y="791470"/>
                </a:cubicBezTo>
                <a:cubicBezTo>
                  <a:pt x="159032" y="780400"/>
                  <a:pt x="157556" y="773758"/>
                  <a:pt x="157556" y="767116"/>
                </a:cubicBezTo>
                <a:cubicBezTo>
                  <a:pt x="157556" y="753833"/>
                  <a:pt x="167887" y="737598"/>
                  <a:pt x="171577" y="707341"/>
                </a:cubicBezTo>
                <a:lnTo>
                  <a:pt x="146486" y="703651"/>
                </a:lnTo>
                <a:close/>
                <a:moveTo>
                  <a:pt x="238732" y="661587"/>
                </a:moveTo>
                <a:lnTo>
                  <a:pt x="238732" y="663063"/>
                </a:lnTo>
                <a:cubicBezTo>
                  <a:pt x="237994" y="662325"/>
                  <a:pt x="238732" y="662325"/>
                  <a:pt x="238732" y="661587"/>
                </a:cubicBezTo>
                <a:close/>
              </a:path>
            </a:pathLst>
          </a:custGeom>
          <a:solidFill>
            <a:schemeClr val="accent2"/>
          </a:solidFill>
          <a:ln>
            <a:noFill/>
          </a:ln>
        </p:spPr>
        <p:txBody>
          <a:bodyPr rtlCol="0" anchor="ctr"/>
          <a:lstStyle/>
          <a:p>
            <a:pPr rtl="0"/>
            <a:endParaRPr lang="fr-FR" dirty="0">
              <a:latin typeface="Arial" panose="020B0604020202020204" pitchFamily="34" charset="0"/>
            </a:endParaRPr>
          </a:p>
        </p:txBody>
      </p:sp>
      <p:sp>
        <p:nvSpPr>
          <p:cNvPr id="5" name="Espace réservé du texte 4">
            <a:extLst>
              <a:ext uri="{FF2B5EF4-FFF2-40B4-BE49-F238E27FC236}">
                <a16:creationId xmlns:a16="http://schemas.microsoft.com/office/drawing/2014/main" id="{41DBC38F-075F-40D6-81E4-1C197703024F}"/>
              </a:ext>
            </a:extLst>
          </p:cNvPr>
          <p:cNvSpPr>
            <a:spLocks noGrp="1"/>
          </p:cNvSpPr>
          <p:nvPr>
            <p:ph type="body" sz="quarter" idx="10"/>
          </p:nvPr>
        </p:nvSpPr>
        <p:spPr>
          <a:xfrm>
            <a:off x="350874" y="4109386"/>
            <a:ext cx="2307267" cy="468586"/>
          </a:xfrm>
        </p:spPr>
        <p:txBody>
          <a:bodyPr rtlCol="0">
            <a:noAutofit/>
          </a:bodyPr>
          <a:lstStyle/>
          <a:p>
            <a:pPr rtl="0"/>
            <a:r>
              <a:rPr lang="fr-FR" sz="2400" dirty="0"/>
              <a:t>Dans le temps</a:t>
            </a:r>
          </a:p>
        </p:txBody>
      </p:sp>
      <p:sp>
        <p:nvSpPr>
          <p:cNvPr id="15" name="Forme libre : Forme 31" title="Icône de fusée">
            <a:extLst>
              <a:ext uri="{FF2B5EF4-FFF2-40B4-BE49-F238E27FC236}">
                <a16:creationId xmlns:a16="http://schemas.microsoft.com/office/drawing/2014/main" id="{5B712997-FCC8-6949-B03C-419CF415B0C5}"/>
              </a:ext>
            </a:extLst>
          </p:cNvPr>
          <p:cNvSpPr>
            <a:spLocks/>
          </p:cNvSpPr>
          <p:nvPr/>
        </p:nvSpPr>
        <p:spPr bwMode="auto">
          <a:xfrm>
            <a:off x="726724" y="1334826"/>
            <a:ext cx="254148" cy="571308"/>
          </a:xfrm>
          <a:custGeom>
            <a:avLst/>
            <a:gdLst/>
            <a:ahLst/>
            <a:cxnLst/>
            <a:rect l="0" t="0" r="r" b="b"/>
            <a:pathLst>
              <a:path w="383742" h="863421">
                <a:moveTo>
                  <a:pt x="193716" y="5535"/>
                </a:moveTo>
                <a:lnTo>
                  <a:pt x="184861" y="15128"/>
                </a:lnTo>
                <a:cubicBezTo>
                  <a:pt x="184861" y="15128"/>
                  <a:pt x="121396" y="80069"/>
                  <a:pt x="90401" y="173053"/>
                </a:cubicBezTo>
                <a:cubicBezTo>
                  <a:pt x="80069" y="202572"/>
                  <a:pt x="74166" y="236518"/>
                  <a:pt x="74166" y="272679"/>
                </a:cubicBezTo>
                <a:cubicBezTo>
                  <a:pt x="74166" y="316957"/>
                  <a:pt x="79331" y="384850"/>
                  <a:pt x="85235" y="447577"/>
                </a:cubicBezTo>
                <a:lnTo>
                  <a:pt x="5535" y="526539"/>
                </a:lnTo>
                <a:lnTo>
                  <a:pt x="16604" y="647566"/>
                </a:lnTo>
                <a:lnTo>
                  <a:pt x="99994" y="597384"/>
                </a:lnTo>
                <a:cubicBezTo>
                  <a:pt x="99994" y="598122"/>
                  <a:pt x="100733" y="604026"/>
                  <a:pt x="100733" y="604026"/>
                </a:cubicBezTo>
                <a:lnTo>
                  <a:pt x="100733" y="606240"/>
                </a:lnTo>
                <a:lnTo>
                  <a:pt x="101470" y="608453"/>
                </a:lnTo>
                <a:cubicBezTo>
                  <a:pt x="101470" y="608453"/>
                  <a:pt x="103684" y="612143"/>
                  <a:pt x="106636" y="615095"/>
                </a:cubicBezTo>
                <a:cubicBezTo>
                  <a:pt x="108112" y="615833"/>
                  <a:pt x="109588" y="617309"/>
                  <a:pt x="111064" y="618047"/>
                </a:cubicBezTo>
                <a:lnTo>
                  <a:pt x="123609" y="668967"/>
                </a:lnTo>
                <a:cubicBezTo>
                  <a:pt x="123609" y="668967"/>
                  <a:pt x="124347" y="671181"/>
                  <a:pt x="125085" y="672657"/>
                </a:cubicBezTo>
                <a:cubicBezTo>
                  <a:pt x="125823" y="674133"/>
                  <a:pt x="127299" y="674870"/>
                  <a:pt x="128037" y="676346"/>
                </a:cubicBezTo>
                <a:cubicBezTo>
                  <a:pt x="130989" y="678560"/>
                  <a:pt x="133941" y="680775"/>
                  <a:pt x="139107" y="682988"/>
                </a:cubicBezTo>
                <a:cubicBezTo>
                  <a:pt x="148700" y="686678"/>
                  <a:pt x="164198" y="689630"/>
                  <a:pt x="191502" y="689630"/>
                </a:cubicBezTo>
                <a:cubicBezTo>
                  <a:pt x="218807" y="689630"/>
                  <a:pt x="234304" y="687416"/>
                  <a:pt x="243898" y="682988"/>
                </a:cubicBezTo>
                <a:cubicBezTo>
                  <a:pt x="249064" y="680775"/>
                  <a:pt x="252016" y="678560"/>
                  <a:pt x="254967" y="676346"/>
                </a:cubicBezTo>
                <a:cubicBezTo>
                  <a:pt x="256443" y="674870"/>
                  <a:pt x="257181" y="674133"/>
                  <a:pt x="257919" y="672657"/>
                </a:cubicBezTo>
                <a:cubicBezTo>
                  <a:pt x="258657" y="671181"/>
                  <a:pt x="259395" y="668967"/>
                  <a:pt x="259395" y="668967"/>
                </a:cubicBezTo>
                <a:lnTo>
                  <a:pt x="272679" y="618047"/>
                </a:lnTo>
                <a:cubicBezTo>
                  <a:pt x="274155" y="617309"/>
                  <a:pt x="275630" y="615833"/>
                  <a:pt x="277106" y="615095"/>
                </a:cubicBezTo>
                <a:cubicBezTo>
                  <a:pt x="280058" y="612143"/>
                  <a:pt x="282272" y="608453"/>
                  <a:pt x="282272" y="608453"/>
                </a:cubicBezTo>
                <a:lnTo>
                  <a:pt x="283010" y="606240"/>
                </a:lnTo>
                <a:lnTo>
                  <a:pt x="283010" y="604026"/>
                </a:lnTo>
                <a:cubicBezTo>
                  <a:pt x="283010" y="604026"/>
                  <a:pt x="283748" y="598860"/>
                  <a:pt x="283748" y="597384"/>
                </a:cubicBezTo>
                <a:lnTo>
                  <a:pt x="366401" y="646828"/>
                </a:lnTo>
                <a:lnTo>
                  <a:pt x="378208" y="525802"/>
                </a:lnTo>
                <a:lnTo>
                  <a:pt x="299245" y="446839"/>
                </a:lnTo>
                <a:cubicBezTo>
                  <a:pt x="305149" y="383374"/>
                  <a:pt x="310315" y="315481"/>
                  <a:pt x="310315" y="271941"/>
                </a:cubicBezTo>
                <a:cubicBezTo>
                  <a:pt x="310315" y="235780"/>
                  <a:pt x="303673" y="202572"/>
                  <a:pt x="293342" y="173053"/>
                </a:cubicBezTo>
                <a:cubicBezTo>
                  <a:pt x="262347" y="80807"/>
                  <a:pt x="198882" y="15128"/>
                  <a:pt x="198882" y="15128"/>
                </a:cubicBezTo>
                <a:lnTo>
                  <a:pt x="193716" y="5535"/>
                </a:lnTo>
                <a:close/>
                <a:moveTo>
                  <a:pt x="193716" y="43171"/>
                </a:moveTo>
                <a:cubicBezTo>
                  <a:pt x="206262" y="57192"/>
                  <a:pt x="248326" y="106636"/>
                  <a:pt x="273417" y="181171"/>
                </a:cubicBezTo>
                <a:cubicBezTo>
                  <a:pt x="283010" y="209214"/>
                  <a:pt x="288914" y="239470"/>
                  <a:pt x="288914" y="272679"/>
                </a:cubicBezTo>
                <a:cubicBezTo>
                  <a:pt x="288914" y="315481"/>
                  <a:pt x="283748" y="384850"/>
                  <a:pt x="277106" y="448315"/>
                </a:cubicBezTo>
                <a:cubicBezTo>
                  <a:pt x="277106" y="449791"/>
                  <a:pt x="277106" y="450529"/>
                  <a:pt x="277106" y="452005"/>
                </a:cubicBezTo>
                <a:cubicBezTo>
                  <a:pt x="270465" y="526539"/>
                  <a:pt x="262347" y="592956"/>
                  <a:pt x="262347" y="597384"/>
                </a:cubicBezTo>
                <a:cubicBezTo>
                  <a:pt x="260871" y="598122"/>
                  <a:pt x="259395" y="599598"/>
                  <a:pt x="255706" y="601812"/>
                </a:cubicBezTo>
                <a:cubicBezTo>
                  <a:pt x="246850" y="605502"/>
                  <a:pt x="228401" y="609929"/>
                  <a:pt x="194454" y="609929"/>
                </a:cubicBezTo>
                <a:cubicBezTo>
                  <a:pt x="160508" y="609929"/>
                  <a:pt x="141321" y="605502"/>
                  <a:pt x="132465" y="601812"/>
                </a:cubicBezTo>
                <a:cubicBezTo>
                  <a:pt x="128775" y="600336"/>
                  <a:pt x="126561" y="598860"/>
                  <a:pt x="125823" y="597384"/>
                </a:cubicBezTo>
                <a:cubicBezTo>
                  <a:pt x="125085" y="592956"/>
                  <a:pt x="117706" y="528015"/>
                  <a:pt x="111064" y="453480"/>
                </a:cubicBezTo>
                <a:cubicBezTo>
                  <a:pt x="111064" y="452005"/>
                  <a:pt x="111064" y="450529"/>
                  <a:pt x="110326" y="448315"/>
                </a:cubicBezTo>
                <a:cubicBezTo>
                  <a:pt x="104422" y="384850"/>
                  <a:pt x="99257" y="316219"/>
                  <a:pt x="99257" y="272679"/>
                </a:cubicBezTo>
                <a:cubicBezTo>
                  <a:pt x="99257" y="239470"/>
                  <a:pt x="105160" y="209214"/>
                  <a:pt x="114754" y="181171"/>
                </a:cubicBezTo>
                <a:cubicBezTo>
                  <a:pt x="139107" y="106636"/>
                  <a:pt x="181171" y="57192"/>
                  <a:pt x="193716" y="43171"/>
                </a:cubicBezTo>
                <a:close/>
                <a:moveTo>
                  <a:pt x="150176" y="224711"/>
                </a:moveTo>
                <a:cubicBezTo>
                  <a:pt x="125823" y="249064"/>
                  <a:pt x="125823" y="288176"/>
                  <a:pt x="150176" y="311791"/>
                </a:cubicBezTo>
                <a:cubicBezTo>
                  <a:pt x="174529" y="336144"/>
                  <a:pt x="213641" y="336144"/>
                  <a:pt x="237256" y="311791"/>
                </a:cubicBezTo>
                <a:cubicBezTo>
                  <a:pt x="261609" y="287438"/>
                  <a:pt x="261609" y="248326"/>
                  <a:pt x="237256" y="224711"/>
                </a:cubicBezTo>
                <a:cubicBezTo>
                  <a:pt x="213641" y="200358"/>
                  <a:pt x="173791" y="200358"/>
                  <a:pt x="150176" y="224711"/>
                </a:cubicBezTo>
                <a:close/>
                <a:moveTo>
                  <a:pt x="167150" y="242422"/>
                </a:moveTo>
                <a:cubicBezTo>
                  <a:pt x="181909" y="227663"/>
                  <a:pt x="204786" y="227663"/>
                  <a:pt x="219545" y="242422"/>
                </a:cubicBezTo>
                <a:cubicBezTo>
                  <a:pt x="234304" y="257181"/>
                  <a:pt x="234304" y="280058"/>
                  <a:pt x="219545" y="294818"/>
                </a:cubicBezTo>
                <a:cubicBezTo>
                  <a:pt x="204786" y="309577"/>
                  <a:pt x="181909" y="309577"/>
                  <a:pt x="167150" y="294818"/>
                </a:cubicBezTo>
                <a:cubicBezTo>
                  <a:pt x="152390" y="280058"/>
                  <a:pt x="153128" y="256444"/>
                  <a:pt x="167150" y="242422"/>
                </a:cubicBezTo>
                <a:close/>
                <a:moveTo>
                  <a:pt x="31364" y="535395"/>
                </a:moveTo>
                <a:lnTo>
                  <a:pt x="87449" y="479309"/>
                </a:lnTo>
                <a:cubicBezTo>
                  <a:pt x="91139" y="516208"/>
                  <a:pt x="94829" y="547941"/>
                  <a:pt x="97043" y="570817"/>
                </a:cubicBezTo>
                <a:lnTo>
                  <a:pt x="37267" y="606240"/>
                </a:lnTo>
                <a:lnTo>
                  <a:pt x="31364" y="535395"/>
                </a:lnTo>
                <a:close/>
                <a:moveTo>
                  <a:pt x="140583" y="629117"/>
                </a:moveTo>
                <a:cubicBezTo>
                  <a:pt x="153866" y="632068"/>
                  <a:pt x="170101" y="634282"/>
                  <a:pt x="193716" y="634282"/>
                </a:cubicBezTo>
                <a:cubicBezTo>
                  <a:pt x="217331" y="634282"/>
                  <a:pt x="234304" y="632068"/>
                  <a:pt x="246850" y="629117"/>
                </a:cubicBezTo>
                <a:lnTo>
                  <a:pt x="239470" y="659373"/>
                </a:lnTo>
                <a:cubicBezTo>
                  <a:pt x="239470" y="659373"/>
                  <a:pt x="239470" y="659373"/>
                  <a:pt x="237256" y="660111"/>
                </a:cubicBezTo>
                <a:cubicBezTo>
                  <a:pt x="232091" y="662325"/>
                  <a:pt x="219545" y="665277"/>
                  <a:pt x="193716" y="665277"/>
                </a:cubicBezTo>
                <a:cubicBezTo>
                  <a:pt x="167887" y="665277"/>
                  <a:pt x="155342" y="662325"/>
                  <a:pt x="150176" y="660111"/>
                </a:cubicBezTo>
                <a:cubicBezTo>
                  <a:pt x="148700" y="659373"/>
                  <a:pt x="148700" y="659373"/>
                  <a:pt x="147962" y="659373"/>
                </a:cubicBezTo>
                <a:lnTo>
                  <a:pt x="140583" y="629117"/>
                </a:lnTo>
                <a:close/>
                <a:moveTo>
                  <a:pt x="299984" y="479309"/>
                </a:moveTo>
                <a:lnTo>
                  <a:pt x="356069" y="535395"/>
                </a:lnTo>
                <a:lnTo>
                  <a:pt x="349427" y="606240"/>
                </a:lnTo>
                <a:lnTo>
                  <a:pt x="290390" y="570817"/>
                </a:lnTo>
                <a:cubicBezTo>
                  <a:pt x="292604" y="547941"/>
                  <a:pt x="296294" y="516946"/>
                  <a:pt x="299984" y="479309"/>
                </a:cubicBezTo>
                <a:close/>
                <a:moveTo>
                  <a:pt x="146486" y="703651"/>
                </a:moveTo>
                <a:cubicBezTo>
                  <a:pt x="143535" y="728742"/>
                  <a:pt x="131727" y="743502"/>
                  <a:pt x="131727" y="766378"/>
                </a:cubicBezTo>
                <a:cubicBezTo>
                  <a:pt x="131727" y="778186"/>
                  <a:pt x="135417" y="790731"/>
                  <a:pt x="143535" y="804015"/>
                </a:cubicBezTo>
                <a:cubicBezTo>
                  <a:pt x="151652" y="818036"/>
                  <a:pt x="164935" y="833533"/>
                  <a:pt x="184861" y="853458"/>
                </a:cubicBezTo>
                <a:lnTo>
                  <a:pt x="193716" y="862314"/>
                </a:lnTo>
                <a:lnTo>
                  <a:pt x="202572" y="853458"/>
                </a:lnTo>
                <a:cubicBezTo>
                  <a:pt x="242422" y="813609"/>
                  <a:pt x="255706" y="787041"/>
                  <a:pt x="255706" y="763426"/>
                </a:cubicBezTo>
                <a:cubicBezTo>
                  <a:pt x="255706" y="739812"/>
                  <a:pt x="243898" y="724314"/>
                  <a:pt x="240946" y="703651"/>
                </a:cubicBezTo>
                <a:lnTo>
                  <a:pt x="216593" y="707341"/>
                </a:lnTo>
                <a:cubicBezTo>
                  <a:pt x="221021" y="733908"/>
                  <a:pt x="230615" y="749405"/>
                  <a:pt x="231352" y="764165"/>
                </a:cubicBezTo>
                <a:cubicBezTo>
                  <a:pt x="231352" y="776710"/>
                  <a:pt x="221759" y="795897"/>
                  <a:pt x="194454" y="826154"/>
                </a:cubicBezTo>
                <a:cubicBezTo>
                  <a:pt x="181909" y="812870"/>
                  <a:pt x="170839" y="800325"/>
                  <a:pt x="165674" y="791470"/>
                </a:cubicBezTo>
                <a:cubicBezTo>
                  <a:pt x="159032" y="780400"/>
                  <a:pt x="157556" y="773758"/>
                  <a:pt x="157556" y="767116"/>
                </a:cubicBezTo>
                <a:cubicBezTo>
                  <a:pt x="157556" y="753833"/>
                  <a:pt x="167887" y="737598"/>
                  <a:pt x="171577" y="707341"/>
                </a:cubicBezTo>
                <a:lnTo>
                  <a:pt x="146486" y="703651"/>
                </a:lnTo>
                <a:close/>
                <a:moveTo>
                  <a:pt x="238732" y="661587"/>
                </a:moveTo>
                <a:lnTo>
                  <a:pt x="238732" y="663063"/>
                </a:lnTo>
                <a:cubicBezTo>
                  <a:pt x="237994" y="662325"/>
                  <a:pt x="238732" y="662325"/>
                  <a:pt x="238732" y="661587"/>
                </a:cubicBezTo>
                <a:close/>
              </a:path>
            </a:pathLst>
          </a:custGeom>
          <a:solidFill>
            <a:schemeClr val="accent1"/>
          </a:solidFill>
          <a:ln>
            <a:noFill/>
          </a:ln>
        </p:spPr>
        <p:txBody>
          <a:bodyPr rtlCol="0" anchor="ctr"/>
          <a:lstStyle/>
          <a:p>
            <a:pPr rtl="0"/>
            <a:endParaRPr lang="fr-FR" dirty="0">
              <a:latin typeface="Arial" panose="020B0604020202020204" pitchFamily="34" charset="0"/>
            </a:endParaRPr>
          </a:p>
        </p:txBody>
      </p:sp>
      <p:sp>
        <p:nvSpPr>
          <p:cNvPr id="4" name="Titre 3">
            <a:extLst>
              <a:ext uri="{FF2B5EF4-FFF2-40B4-BE49-F238E27FC236}">
                <a16:creationId xmlns:a16="http://schemas.microsoft.com/office/drawing/2014/main" id="{D4923A4D-100D-481E-AF24-DDCA64B028D7}"/>
              </a:ext>
            </a:extLst>
          </p:cNvPr>
          <p:cNvSpPr>
            <a:spLocks noGrp="1"/>
          </p:cNvSpPr>
          <p:nvPr>
            <p:ph type="title"/>
          </p:nvPr>
        </p:nvSpPr>
        <p:spPr>
          <a:xfrm>
            <a:off x="2680141" y="141856"/>
            <a:ext cx="6693946" cy="461459"/>
          </a:xfrm>
        </p:spPr>
        <p:txBody>
          <a:bodyPr rtlCol="0">
            <a:noAutofit/>
          </a:bodyPr>
          <a:lstStyle/>
          <a:p>
            <a:pPr rtl="0"/>
            <a:r>
              <a:rPr lang="fr-FR" sz="3000" dirty="0">
                <a:latin typeface="Bookman Old Style" panose="02050604050505020204" pitchFamily="18" charset="0"/>
              </a:rPr>
              <a:t>1- Contexte et justification (1/2)</a:t>
            </a:r>
          </a:p>
        </p:txBody>
      </p:sp>
      <p:sp>
        <p:nvSpPr>
          <p:cNvPr id="21" name="Espace réservé du texte 12">
            <a:extLst>
              <a:ext uri="{FF2B5EF4-FFF2-40B4-BE49-F238E27FC236}">
                <a16:creationId xmlns:a16="http://schemas.microsoft.com/office/drawing/2014/main" id="{1275D0C0-AF99-4CDD-AC65-E3E7025CD28E}"/>
              </a:ext>
            </a:extLst>
          </p:cNvPr>
          <p:cNvSpPr>
            <a:spLocks noGrp="1"/>
          </p:cNvSpPr>
          <p:nvPr>
            <p:ph type="body" sz="quarter" idx="18"/>
          </p:nvPr>
        </p:nvSpPr>
        <p:spPr>
          <a:xfrm>
            <a:off x="1459065" y="668282"/>
            <a:ext cx="2537899" cy="2138285"/>
          </a:xfrm>
        </p:spPr>
        <p:txBody>
          <a:bodyPr rtlCol="0">
            <a:noAutofit/>
          </a:bodyPr>
          <a:lstStyle/>
          <a:p>
            <a:pPr algn="just" rtl="0"/>
            <a:r>
              <a:rPr lang="fr-FR" sz="1500" b="1" dirty="0">
                <a:solidFill>
                  <a:srgbClr val="00B050"/>
                </a:solidFill>
                <a:latin typeface="Bookman Old Style" panose="02050604050505020204" pitchFamily="18" charset="0"/>
              </a:rPr>
              <a:t>Les statistiques sur les VBG au Bénin proviennent des enquêtes auprès des ménages (DHS, MICS, Enquête spécifiques VBG) et des sources administratives (générées par les CPS)</a:t>
            </a:r>
          </a:p>
        </p:txBody>
      </p:sp>
      <p:sp>
        <p:nvSpPr>
          <p:cNvPr id="3" name="Flèche vers le bas 2"/>
          <p:cNvSpPr/>
          <p:nvPr/>
        </p:nvSpPr>
        <p:spPr>
          <a:xfrm>
            <a:off x="8216324" y="669238"/>
            <a:ext cx="479974" cy="5270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èche vers le bas 22"/>
          <p:cNvSpPr/>
          <p:nvPr/>
        </p:nvSpPr>
        <p:spPr>
          <a:xfrm rot="18227919">
            <a:off x="8437715" y="5625823"/>
            <a:ext cx="517167" cy="4043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Espace réservé du texte 12">
            <a:extLst>
              <a:ext uri="{FF2B5EF4-FFF2-40B4-BE49-F238E27FC236}">
                <a16:creationId xmlns:a16="http://schemas.microsoft.com/office/drawing/2014/main" id="{1275D0C0-AF99-4CDD-AC65-E3E7025CD28E}"/>
              </a:ext>
            </a:extLst>
          </p:cNvPr>
          <p:cNvSpPr>
            <a:spLocks noGrp="1"/>
          </p:cNvSpPr>
          <p:nvPr>
            <p:ph type="body" sz="quarter" idx="18"/>
          </p:nvPr>
        </p:nvSpPr>
        <p:spPr>
          <a:xfrm>
            <a:off x="9008137" y="5852124"/>
            <a:ext cx="2515991" cy="1005876"/>
          </a:xfrm>
        </p:spPr>
        <p:txBody>
          <a:bodyPr rtlCol="0">
            <a:noAutofit/>
          </a:bodyPr>
          <a:lstStyle/>
          <a:p>
            <a:pPr algn="just" rtl="0"/>
            <a:r>
              <a:rPr lang="fr-FR" sz="1600" b="1" dirty="0">
                <a:solidFill>
                  <a:srgbClr val="FF0000"/>
                </a:solidFill>
                <a:latin typeface="Bookman Old Style" panose="02050604050505020204" pitchFamily="18" charset="0"/>
              </a:rPr>
              <a:t>Mais elles se n’ont pas pris en compte les violence par le numérique</a:t>
            </a:r>
          </a:p>
        </p:txBody>
      </p:sp>
    </p:spTree>
    <p:extLst>
      <p:ext uri="{BB962C8B-B14F-4D97-AF65-F5344CB8AC3E}">
        <p14:creationId xmlns:p14="http://schemas.microsoft.com/office/powerpoint/2010/main" val="3801936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8460" y="142875"/>
            <a:ext cx="10515600" cy="581173"/>
          </a:xfrm>
        </p:spPr>
        <p:txBody>
          <a:bodyPr>
            <a:normAutofit/>
          </a:bodyPr>
          <a:lstStyle/>
          <a:p>
            <a:r>
              <a:rPr lang="fr-FR" sz="3000" b="1" dirty="0">
                <a:latin typeface="Bookman Old Style" panose="02050604050505020204" pitchFamily="18" charset="0"/>
              </a:rPr>
              <a:t>1- Contexte et justification (2/2)</a:t>
            </a:r>
            <a:endParaRPr lang="en-US" sz="3000" b="1" dirty="0">
              <a:latin typeface="Bookman Old Style" panose="02050604050505020204" pitchFamily="18" charset="0"/>
            </a:endParaRPr>
          </a:p>
        </p:txBody>
      </p:sp>
      <p:sp>
        <p:nvSpPr>
          <p:cNvPr id="3" name="Espace réservé du contenu 2"/>
          <p:cNvSpPr>
            <a:spLocks noGrp="1"/>
          </p:cNvSpPr>
          <p:nvPr>
            <p:ph idx="1"/>
          </p:nvPr>
        </p:nvSpPr>
        <p:spPr>
          <a:xfrm>
            <a:off x="285307" y="879697"/>
            <a:ext cx="11569995" cy="5749703"/>
          </a:xfrm>
        </p:spPr>
        <p:txBody>
          <a:bodyPr>
            <a:noAutofit/>
          </a:bodyPr>
          <a:lstStyle/>
          <a:p>
            <a:pPr algn="just">
              <a:lnSpc>
                <a:spcPct val="100000"/>
              </a:lnSpc>
              <a:spcBef>
                <a:spcPts val="800"/>
              </a:spcBef>
              <a:spcAft>
                <a:spcPts val="800"/>
              </a:spcAft>
            </a:pPr>
            <a:r>
              <a:rPr lang="fr-FR" sz="2000" b="1" dirty="0"/>
              <a:t>Résultats de la dernière enquête démographique et de santé du Benin (EDSB-V, 2017-2018) : </a:t>
            </a:r>
            <a:r>
              <a:rPr lang="fr-FR" sz="2000" dirty="0"/>
              <a:t>variation de la prévalence des VBG parmi les femmes de 15 – 49 ans selon la forme de violence :</a:t>
            </a:r>
          </a:p>
          <a:p>
            <a:pPr lvl="1" algn="just">
              <a:lnSpc>
                <a:spcPct val="100000"/>
              </a:lnSpc>
              <a:spcBef>
                <a:spcPts val="800"/>
              </a:spcBef>
              <a:spcAft>
                <a:spcPts val="800"/>
              </a:spcAft>
            </a:pPr>
            <a:r>
              <a:rPr lang="fr-FR" sz="2000" dirty="0"/>
              <a:t> physique (27%), sexuelle (10%), conjugale (42%), </a:t>
            </a:r>
          </a:p>
          <a:p>
            <a:pPr algn="just">
              <a:lnSpc>
                <a:spcPct val="100000"/>
              </a:lnSpc>
              <a:spcBef>
                <a:spcPts val="800"/>
              </a:spcBef>
              <a:spcAft>
                <a:spcPts val="800"/>
              </a:spcAft>
            </a:pPr>
            <a:r>
              <a:rPr lang="fr-FR" sz="2000" b="1" dirty="0"/>
              <a:t>Statistiques récentes des services d’écoute et du Système Intégré de Données relatives à la Famille, la Femme et l’Enfant, Nouvelle Génération (SIDoFFE-NG) : </a:t>
            </a:r>
            <a:r>
              <a:rPr lang="fr-FR" sz="2000" dirty="0"/>
              <a:t>persistance des VBG, touchent aussi  les hommes. </a:t>
            </a:r>
          </a:p>
          <a:p>
            <a:pPr lvl="1" algn="just">
              <a:lnSpc>
                <a:spcPct val="100000"/>
              </a:lnSpc>
              <a:spcBef>
                <a:spcPts val="800"/>
              </a:spcBef>
              <a:spcAft>
                <a:spcPts val="800"/>
              </a:spcAft>
            </a:pPr>
            <a:r>
              <a:rPr lang="fr-FR" sz="2000" dirty="0"/>
              <a:t>Implication de cette situation : renforcement du cadre législatif national par la vote de la loi N°2021 - 11 du 20 décembre 2021 portant dispositions spéciales de répression des infractions commises à raison du sexe des personnes et de protection de la femme en République du Bénin.</a:t>
            </a:r>
          </a:p>
          <a:p>
            <a:pPr algn="just">
              <a:lnSpc>
                <a:spcPct val="100000"/>
              </a:lnSpc>
              <a:spcBef>
                <a:spcPts val="800"/>
              </a:spcBef>
              <a:spcAft>
                <a:spcPts val="800"/>
              </a:spcAft>
            </a:pPr>
            <a:r>
              <a:rPr lang="fr-FR" sz="2000" dirty="0"/>
              <a:t> </a:t>
            </a:r>
            <a:r>
              <a:rPr lang="fr-FR" sz="2000" b="1" u="sng" dirty="0"/>
              <a:t>Constat majeur </a:t>
            </a:r>
            <a:r>
              <a:rPr lang="fr-FR" sz="2000" dirty="0"/>
              <a:t>: avec l’avènement des réseaux sociaux et l’amélioration de l’accessibilité de tous au numérique, les VBG via la technologie ont pris de l’ampleur.</a:t>
            </a:r>
          </a:p>
          <a:p>
            <a:pPr algn="just">
              <a:lnSpc>
                <a:spcPct val="100000"/>
              </a:lnSpc>
              <a:spcBef>
                <a:spcPts val="800"/>
              </a:spcBef>
              <a:spcAft>
                <a:spcPts val="800"/>
              </a:spcAft>
            </a:pPr>
            <a:r>
              <a:rPr lang="fr-FR" sz="2000" b="1" u="sng" dirty="0"/>
              <a:t>Prise de décision </a:t>
            </a:r>
            <a:r>
              <a:rPr lang="fr-FR" sz="2000" dirty="0"/>
              <a:t>: Initiation par l’OFFE et réalisation en 2022 par une équipe de consultants, d’une étude sur les violences basées sur le genre qui intègre les </a:t>
            </a:r>
            <a:r>
              <a:rPr lang="fr-FR" sz="2000" b="1" dirty="0">
                <a:solidFill>
                  <a:srgbClr val="FF0000"/>
                </a:solidFill>
              </a:rPr>
              <a:t>violences en ligne</a:t>
            </a:r>
            <a:r>
              <a:rPr lang="fr-FR" sz="2000" dirty="0"/>
              <a:t>.</a:t>
            </a:r>
            <a:endParaRPr lang="en-US" sz="2000" dirty="0"/>
          </a:p>
        </p:txBody>
      </p:sp>
    </p:spTree>
    <p:extLst>
      <p:ext uri="{BB962C8B-B14F-4D97-AF65-F5344CB8AC3E}">
        <p14:creationId xmlns:p14="http://schemas.microsoft.com/office/powerpoint/2010/main" val="3106031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7944" y="131208"/>
            <a:ext cx="10283456" cy="581173"/>
          </a:xfrm>
        </p:spPr>
        <p:txBody>
          <a:bodyPr>
            <a:normAutofit/>
          </a:bodyPr>
          <a:lstStyle/>
          <a:p>
            <a:r>
              <a:rPr lang="fr-FR" sz="3000" b="1" dirty="0">
                <a:latin typeface="Bookman Old Style" panose="02050604050505020204" pitchFamily="18" charset="0"/>
              </a:rPr>
              <a:t>2- Objectifs de l’enquête (1/1)</a:t>
            </a:r>
            <a:endParaRPr lang="en-US" sz="3000" b="1" dirty="0">
              <a:latin typeface="Bookman Old Style" panose="02050604050505020204" pitchFamily="18" charset="0"/>
            </a:endParaRPr>
          </a:p>
        </p:txBody>
      </p:sp>
      <p:sp>
        <p:nvSpPr>
          <p:cNvPr id="3" name="Espace réservé du contenu 2"/>
          <p:cNvSpPr>
            <a:spLocks noGrp="1"/>
          </p:cNvSpPr>
          <p:nvPr>
            <p:ph idx="1"/>
          </p:nvPr>
        </p:nvSpPr>
        <p:spPr>
          <a:xfrm>
            <a:off x="772997" y="861236"/>
            <a:ext cx="10840825" cy="5087077"/>
          </a:xfrm>
        </p:spPr>
        <p:txBody>
          <a:bodyPr>
            <a:noAutofit/>
          </a:bodyPr>
          <a:lstStyle/>
          <a:p>
            <a:pPr marL="0" indent="0" algn="just">
              <a:lnSpc>
                <a:spcPct val="100000"/>
              </a:lnSpc>
              <a:spcBef>
                <a:spcPts val="600"/>
              </a:spcBef>
              <a:spcAft>
                <a:spcPts val="600"/>
              </a:spcAft>
              <a:buNone/>
            </a:pPr>
            <a:r>
              <a:rPr lang="fr-FR" sz="1800" b="1" u="sng" dirty="0">
                <a:solidFill>
                  <a:srgbClr val="7030A0"/>
                </a:solidFill>
                <a:latin typeface="Bookman Old Style" panose="02050604050505020204" pitchFamily="18" charset="0"/>
              </a:rPr>
              <a:t>Objectif Général </a:t>
            </a:r>
            <a:r>
              <a:rPr lang="fr-FR" sz="1800" dirty="0">
                <a:latin typeface="Bookman Old Style" panose="02050604050505020204" pitchFamily="18" charset="0"/>
              </a:rPr>
              <a:t>: contribuer à la réduction du phénomène en fournissant des données actualisées, sur l’ampleur, les manifestations et les conséquences du phénomène afin d’améliorer les stratégies de lutte contre les VBG dans tous les départements du Bénin d’une part, et d’élaborer les grands axes d’un nouveau plan d’interventions et de communication pour renforcer la lutte contre les VBG d’autre part. </a:t>
            </a:r>
          </a:p>
          <a:p>
            <a:pPr marL="0" indent="0" algn="just">
              <a:lnSpc>
                <a:spcPct val="100000"/>
              </a:lnSpc>
              <a:spcBef>
                <a:spcPts val="600"/>
              </a:spcBef>
              <a:spcAft>
                <a:spcPts val="600"/>
              </a:spcAft>
              <a:buNone/>
            </a:pPr>
            <a:r>
              <a:rPr lang="fr-FR" sz="1800" b="1" u="sng" dirty="0">
                <a:solidFill>
                  <a:schemeClr val="accent1">
                    <a:lumMod val="50000"/>
                  </a:schemeClr>
                </a:solidFill>
                <a:latin typeface="Bookman Old Style" panose="02050604050505020204" pitchFamily="18" charset="0"/>
              </a:rPr>
              <a:t>Objectifs Spécifiques </a:t>
            </a:r>
            <a:r>
              <a:rPr lang="fr-FR" sz="1800" dirty="0">
                <a:latin typeface="Bookman Old Style" panose="02050604050505020204" pitchFamily="18" charset="0"/>
              </a:rPr>
              <a:t>: </a:t>
            </a:r>
          </a:p>
          <a:p>
            <a:pPr lvl="1" algn="just">
              <a:lnSpc>
                <a:spcPct val="100000"/>
              </a:lnSpc>
              <a:spcBef>
                <a:spcPts val="600"/>
              </a:spcBef>
              <a:spcAft>
                <a:spcPts val="600"/>
              </a:spcAft>
            </a:pPr>
            <a:r>
              <a:rPr lang="fr-FR" sz="1800" dirty="0">
                <a:latin typeface="Bookman Old Style" panose="02050604050505020204" pitchFamily="18" charset="0"/>
              </a:rPr>
              <a:t>Faire l’état des lieux des violences basées sur le genre en République du Bénin selon les types de violences, les principales cibles et les désagrégations par sexe et par tranche d’âge ; </a:t>
            </a:r>
          </a:p>
          <a:p>
            <a:pPr lvl="1" algn="just">
              <a:lnSpc>
                <a:spcPct val="100000"/>
              </a:lnSpc>
              <a:spcBef>
                <a:spcPts val="600"/>
              </a:spcBef>
              <a:spcAft>
                <a:spcPts val="600"/>
              </a:spcAft>
            </a:pPr>
            <a:r>
              <a:rPr lang="fr-FR" sz="1800" dirty="0">
                <a:latin typeface="Bookman Old Style" panose="02050604050505020204" pitchFamily="18" charset="0"/>
              </a:rPr>
              <a:t>Présenter une répartition spatiale selon l’ampleur du phénomène;</a:t>
            </a:r>
          </a:p>
          <a:p>
            <a:pPr lvl="1" algn="just">
              <a:lnSpc>
                <a:spcPct val="100000"/>
              </a:lnSpc>
              <a:spcBef>
                <a:spcPts val="600"/>
              </a:spcBef>
              <a:spcAft>
                <a:spcPts val="600"/>
              </a:spcAft>
            </a:pPr>
            <a:r>
              <a:rPr lang="fr-FR" sz="1800" dirty="0">
                <a:latin typeface="Bookman Old Style" panose="02050604050505020204" pitchFamily="18" charset="0"/>
              </a:rPr>
              <a:t>Préciser les profils des principales victimes et auteurs des VBG au Bénin ; </a:t>
            </a:r>
          </a:p>
          <a:p>
            <a:pPr lvl="1" algn="just">
              <a:lnSpc>
                <a:spcPct val="100000"/>
              </a:lnSpc>
              <a:spcBef>
                <a:spcPts val="600"/>
              </a:spcBef>
              <a:spcAft>
                <a:spcPts val="600"/>
              </a:spcAft>
            </a:pPr>
            <a:r>
              <a:rPr lang="fr-FR" sz="1800" dirty="0">
                <a:latin typeface="Bookman Old Style" panose="02050604050505020204" pitchFamily="18" charset="0"/>
              </a:rPr>
              <a:t>Identifier les facteurs explicatifs de la persistance des cas de VBG ; </a:t>
            </a:r>
          </a:p>
          <a:p>
            <a:pPr lvl="1" algn="just">
              <a:lnSpc>
                <a:spcPct val="100000"/>
              </a:lnSpc>
              <a:spcBef>
                <a:spcPts val="600"/>
              </a:spcBef>
              <a:spcAft>
                <a:spcPts val="600"/>
              </a:spcAft>
            </a:pPr>
            <a:r>
              <a:rPr lang="fr-FR" sz="1800" dirty="0">
                <a:latin typeface="Bookman Old Style" panose="02050604050505020204" pitchFamily="18" charset="0"/>
              </a:rPr>
              <a:t>Proposer des mesures et stratégies nouvelles de prévention, de prise en charge et de répression des cas de VBG en partant d’une évaluation de celles existantes; </a:t>
            </a:r>
          </a:p>
        </p:txBody>
      </p:sp>
    </p:spTree>
    <p:extLst>
      <p:ext uri="{BB962C8B-B14F-4D97-AF65-F5344CB8AC3E}">
        <p14:creationId xmlns:p14="http://schemas.microsoft.com/office/powerpoint/2010/main" val="1037385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7944" y="131208"/>
            <a:ext cx="8721356" cy="581173"/>
          </a:xfrm>
        </p:spPr>
        <p:txBody>
          <a:bodyPr>
            <a:normAutofit fontScale="90000"/>
          </a:bodyPr>
          <a:lstStyle/>
          <a:p>
            <a:r>
              <a:rPr lang="fr-FR" b="1" dirty="0">
                <a:latin typeface="Bookman Old Style" panose="02050604050505020204" pitchFamily="18" charset="0"/>
              </a:rPr>
              <a:t>3- Méthodologie(1/6)</a:t>
            </a:r>
            <a:endParaRPr lang="en-US" b="1" dirty="0">
              <a:latin typeface="Bookman Old Style" panose="02050604050505020204" pitchFamily="18" charset="0"/>
            </a:endParaRPr>
          </a:p>
        </p:txBody>
      </p:sp>
      <p:sp>
        <p:nvSpPr>
          <p:cNvPr id="3" name="Espace réservé du contenu 2"/>
          <p:cNvSpPr>
            <a:spLocks noGrp="1"/>
          </p:cNvSpPr>
          <p:nvPr>
            <p:ph idx="1"/>
          </p:nvPr>
        </p:nvSpPr>
        <p:spPr>
          <a:xfrm>
            <a:off x="676275" y="952108"/>
            <a:ext cx="10823944" cy="5382704"/>
          </a:xfrm>
        </p:spPr>
        <p:txBody>
          <a:bodyPr>
            <a:noAutofit/>
          </a:bodyPr>
          <a:lstStyle/>
          <a:p>
            <a:pPr algn="just">
              <a:lnSpc>
                <a:spcPct val="100000"/>
              </a:lnSpc>
              <a:spcBef>
                <a:spcPts val="600"/>
              </a:spcBef>
              <a:spcAft>
                <a:spcPts val="600"/>
              </a:spcAft>
            </a:pPr>
            <a:r>
              <a:rPr lang="fr-FR" sz="2000" b="1" dirty="0"/>
              <a:t>Démarche méthodologique mixte alliant les volets qualitatif et quantitatif en trois étapes</a:t>
            </a:r>
            <a:r>
              <a:rPr lang="fr-FR" sz="2000" dirty="0"/>
              <a:t> :</a:t>
            </a:r>
          </a:p>
          <a:p>
            <a:pPr lvl="1" algn="just">
              <a:lnSpc>
                <a:spcPct val="100000"/>
              </a:lnSpc>
              <a:spcBef>
                <a:spcPts val="600"/>
              </a:spcBef>
              <a:spcAft>
                <a:spcPts val="600"/>
              </a:spcAft>
            </a:pPr>
            <a:r>
              <a:rPr lang="fr-FR" sz="2000" dirty="0"/>
              <a:t> (i) revue documentaire et exploitation des données secondaires provenant en grande partie du Système Intégré des Données relatives à la Famille, la Femme et l’Enfant, nouvelle génération (SIDoFFE-NG); </a:t>
            </a:r>
            <a:endParaRPr lang="fr-FR" sz="2000" i="1" dirty="0"/>
          </a:p>
          <a:p>
            <a:pPr lvl="1" algn="just">
              <a:lnSpc>
                <a:spcPct val="100000"/>
              </a:lnSpc>
              <a:spcBef>
                <a:spcPts val="600"/>
              </a:spcBef>
              <a:spcAft>
                <a:spcPts val="600"/>
              </a:spcAft>
            </a:pPr>
            <a:r>
              <a:rPr lang="fr-FR" sz="2000" i="1" dirty="0"/>
              <a:t> </a:t>
            </a:r>
            <a:r>
              <a:rPr lang="fr-FR" sz="2000" dirty="0"/>
              <a:t>(ii) collecte des données empiriques (quantitatives et qualitatives); et </a:t>
            </a:r>
          </a:p>
          <a:p>
            <a:pPr lvl="1" algn="just">
              <a:lnSpc>
                <a:spcPct val="100000"/>
              </a:lnSpc>
              <a:spcBef>
                <a:spcPts val="600"/>
              </a:spcBef>
              <a:spcAft>
                <a:spcPts val="600"/>
              </a:spcAft>
            </a:pPr>
            <a:r>
              <a:rPr lang="fr-FR" sz="2000" dirty="0"/>
              <a:t>(iii) analyse des données et rédaction du rapport. </a:t>
            </a:r>
          </a:p>
          <a:p>
            <a:pPr marL="0" indent="0" algn="just">
              <a:lnSpc>
                <a:spcPct val="100000"/>
              </a:lnSpc>
              <a:spcBef>
                <a:spcPts val="600"/>
              </a:spcBef>
              <a:spcAft>
                <a:spcPts val="600"/>
              </a:spcAft>
              <a:buNone/>
            </a:pPr>
            <a:r>
              <a:rPr lang="fr-FR" sz="2000" b="1" dirty="0"/>
              <a:t>échantillon et population cible (volet quantitatif) </a:t>
            </a:r>
            <a:r>
              <a:rPr lang="fr-FR" sz="2000" dirty="0"/>
              <a:t>: </a:t>
            </a:r>
          </a:p>
          <a:p>
            <a:pPr algn="just">
              <a:lnSpc>
                <a:spcPct val="100000"/>
              </a:lnSpc>
              <a:spcBef>
                <a:spcPts val="600"/>
              </a:spcBef>
              <a:spcAft>
                <a:spcPts val="600"/>
              </a:spcAft>
            </a:pPr>
            <a:r>
              <a:rPr lang="fr-FR" sz="2000" dirty="0"/>
              <a:t>échantillon aléatoire stratifié à deux degrés. Au 1</a:t>
            </a:r>
            <a:r>
              <a:rPr lang="fr-FR" sz="2000" baseline="30000" dirty="0"/>
              <a:t>er</a:t>
            </a:r>
            <a:r>
              <a:rPr lang="fr-FR" sz="2000" dirty="0"/>
              <a:t> degré, 36 unités primaires de sondage (UPS) ou Zone de Dénombrement établis par l’</a:t>
            </a:r>
            <a:r>
              <a:rPr lang="fr-FR" sz="2000" dirty="0" err="1"/>
              <a:t>INStaD</a:t>
            </a:r>
            <a:r>
              <a:rPr lang="fr-FR" sz="2000" dirty="0"/>
              <a:t> ont été tirées. Au second degré, 756 ménages ont été sélectionnés dans ces zones de dénombrement. </a:t>
            </a:r>
          </a:p>
          <a:p>
            <a:pPr algn="just">
              <a:lnSpc>
                <a:spcPct val="100000"/>
              </a:lnSpc>
              <a:spcBef>
                <a:spcPts val="600"/>
              </a:spcBef>
              <a:spcAft>
                <a:spcPts val="600"/>
              </a:spcAft>
            </a:pPr>
            <a:r>
              <a:rPr lang="fr-FR" sz="2000" dirty="0"/>
              <a:t>Dans chaque ménage éligible, une personne par catégorie de cible (3-14 ans et 15 ans ou plus) a été sélectionnée et interrogée. En plus des personnes cibles, les chefs de ménages ont été systématiquement interrogés</a:t>
            </a:r>
          </a:p>
        </p:txBody>
      </p:sp>
    </p:spTree>
    <p:extLst>
      <p:ext uri="{BB962C8B-B14F-4D97-AF65-F5344CB8AC3E}">
        <p14:creationId xmlns:p14="http://schemas.microsoft.com/office/powerpoint/2010/main" val="4242762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5275" y="381000"/>
            <a:ext cx="11460790" cy="6293145"/>
          </a:xfrm>
        </p:spPr>
        <p:txBody>
          <a:bodyPr>
            <a:noAutofit/>
          </a:bodyPr>
          <a:lstStyle/>
          <a:p>
            <a:pPr lvl="1" algn="just">
              <a:lnSpc>
                <a:spcPct val="100000"/>
              </a:lnSpc>
              <a:spcBef>
                <a:spcPts val="600"/>
              </a:spcBef>
              <a:spcAft>
                <a:spcPts val="600"/>
              </a:spcAft>
              <a:buFont typeface="Wingdings" panose="05000000000000000000" pitchFamily="2" charset="2"/>
              <a:buChar char="v"/>
            </a:pPr>
            <a:r>
              <a:rPr lang="fr-FR" sz="2000" b="1" dirty="0"/>
              <a:t>Critères d'inclusion des populations à l’étude</a:t>
            </a:r>
          </a:p>
          <a:p>
            <a:pPr lvl="2" algn="just">
              <a:lnSpc>
                <a:spcPct val="100000"/>
              </a:lnSpc>
              <a:spcBef>
                <a:spcPts val="600"/>
              </a:spcBef>
              <a:spcAft>
                <a:spcPts val="600"/>
              </a:spcAft>
            </a:pPr>
            <a:r>
              <a:rPr lang="fr-FR" dirty="0"/>
              <a:t>Le principal critère d’éligibilité des ménages à l’étude est celui de la présence d’au moins deux personnes de 3 ans ou plus (soit une personne de 3 – 14 ans révolus et une personne de 15 ans ou plus) dans le ménage.</a:t>
            </a:r>
          </a:p>
          <a:p>
            <a:pPr lvl="2" algn="just">
              <a:lnSpc>
                <a:spcPct val="100000"/>
              </a:lnSpc>
              <a:spcBef>
                <a:spcPts val="600"/>
              </a:spcBef>
              <a:spcAft>
                <a:spcPts val="600"/>
              </a:spcAft>
            </a:pPr>
            <a:r>
              <a:rPr lang="fr-FR" dirty="0"/>
              <a:t>Les autres critères d’inclusion sont les suivants : </a:t>
            </a:r>
          </a:p>
          <a:p>
            <a:pPr marL="1371600" lvl="3" indent="0" algn="just">
              <a:lnSpc>
                <a:spcPct val="100000"/>
              </a:lnSpc>
              <a:spcBef>
                <a:spcPts val="0"/>
              </a:spcBef>
              <a:buNone/>
            </a:pPr>
            <a:r>
              <a:rPr lang="fr-FR" sz="2000" dirty="0"/>
              <a:t>(i)	être âgé de 3 ans ou plus au moment de l’enquête,</a:t>
            </a:r>
          </a:p>
          <a:p>
            <a:pPr marL="1371600" lvl="3" indent="0" algn="just">
              <a:lnSpc>
                <a:spcPct val="100000"/>
              </a:lnSpc>
              <a:spcBef>
                <a:spcPts val="0"/>
              </a:spcBef>
              <a:buNone/>
            </a:pPr>
            <a:r>
              <a:rPr lang="fr-FR" sz="2000" dirty="0"/>
              <a:t>(ii)	être chef de ménage (quel que soit l’âge) ou son représentant âgé d’au moins 18 ans,</a:t>
            </a:r>
          </a:p>
          <a:p>
            <a:pPr marL="1371600" lvl="3" indent="0" algn="just">
              <a:lnSpc>
                <a:spcPct val="100000"/>
              </a:lnSpc>
              <a:spcBef>
                <a:spcPts val="0"/>
              </a:spcBef>
              <a:buNone/>
            </a:pPr>
            <a:r>
              <a:rPr lang="fr-FR" sz="2000" dirty="0"/>
              <a:t>(iii)	être présent dans le ménage au moment de la collecte,</a:t>
            </a:r>
          </a:p>
          <a:p>
            <a:pPr marL="1371600" lvl="3" indent="0" algn="just">
              <a:lnSpc>
                <a:spcPct val="100000"/>
              </a:lnSpc>
              <a:spcBef>
                <a:spcPts val="0"/>
              </a:spcBef>
              <a:buNone/>
            </a:pPr>
            <a:r>
              <a:rPr lang="fr-FR" sz="2000" dirty="0"/>
              <a:t>(iv)	être disponible pour l’interview,</a:t>
            </a:r>
          </a:p>
          <a:p>
            <a:pPr marL="1371600" lvl="3" indent="0" algn="just">
              <a:lnSpc>
                <a:spcPct val="100000"/>
              </a:lnSpc>
              <a:spcBef>
                <a:spcPts val="0"/>
              </a:spcBef>
              <a:buNone/>
            </a:pPr>
            <a:r>
              <a:rPr lang="fr-FR" sz="2000" dirty="0"/>
              <a:t>(v)	consentir volontairement à participer à l’interview ;</a:t>
            </a:r>
          </a:p>
          <a:p>
            <a:pPr marL="1771650" lvl="3" indent="-400050" algn="just">
              <a:lnSpc>
                <a:spcPct val="100000"/>
              </a:lnSpc>
              <a:spcBef>
                <a:spcPts val="0"/>
              </a:spcBef>
              <a:buAutoNum type="romanLcParenBoth" startAt="6"/>
            </a:pPr>
            <a:r>
              <a:rPr lang="fr-FR" sz="2000" dirty="0"/>
              <a:t>être en possession de ses facultés mentales.</a:t>
            </a:r>
          </a:p>
          <a:p>
            <a:pPr marL="1371600" lvl="3" indent="0" algn="just">
              <a:lnSpc>
                <a:spcPct val="100000"/>
              </a:lnSpc>
              <a:spcBef>
                <a:spcPts val="0"/>
              </a:spcBef>
              <a:buNone/>
            </a:pPr>
            <a:endParaRPr lang="fr-FR" sz="2000" dirty="0"/>
          </a:p>
          <a:p>
            <a:pPr lvl="1" algn="just">
              <a:lnSpc>
                <a:spcPct val="100000"/>
              </a:lnSpc>
              <a:spcBef>
                <a:spcPts val="600"/>
              </a:spcBef>
              <a:spcAft>
                <a:spcPts val="600"/>
              </a:spcAft>
              <a:buFont typeface="Wingdings" panose="05000000000000000000" pitchFamily="2" charset="2"/>
              <a:buChar char="v"/>
            </a:pPr>
            <a:r>
              <a:rPr lang="fr-FR" sz="2000" dirty="0"/>
              <a:t>L’approche qualitative, quant à elle, a permis d’interroger selon une approche genre un échantillon qualitativement représentatif des acteurs impliqués dans les VBG. </a:t>
            </a:r>
          </a:p>
          <a:p>
            <a:pPr lvl="1" algn="just">
              <a:lnSpc>
                <a:spcPct val="100000"/>
              </a:lnSpc>
              <a:spcBef>
                <a:spcPts val="600"/>
              </a:spcBef>
              <a:spcAft>
                <a:spcPts val="600"/>
              </a:spcAft>
              <a:buFont typeface="Wingdings" panose="05000000000000000000" pitchFamily="2" charset="2"/>
              <a:buChar char="v"/>
            </a:pPr>
            <a:r>
              <a:rPr lang="fr-FR" sz="2000" dirty="0"/>
              <a:t> outils spécifiques utilisés : guides d’entretien adaptés aux profils respectifs, bordereau récapitulatif des ménages, questionnaire ménage, questionnaire individuel </a:t>
            </a:r>
          </a:p>
          <a:p>
            <a:pPr lvl="1" algn="just">
              <a:lnSpc>
                <a:spcPct val="100000"/>
              </a:lnSpc>
              <a:spcBef>
                <a:spcPts val="600"/>
              </a:spcBef>
              <a:spcAft>
                <a:spcPts val="600"/>
              </a:spcAft>
              <a:buFont typeface="Wingdings" panose="05000000000000000000" pitchFamily="2" charset="2"/>
              <a:buChar char="v"/>
            </a:pPr>
            <a:r>
              <a:rPr lang="fr-FR" sz="2000" dirty="0"/>
              <a:t>collecte des données réalisée à l’aide de Smartphones : élaboration d’un masque de saisie sous </a:t>
            </a:r>
            <a:r>
              <a:rPr lang="fr-FR" sz="2000" dirty="0" err="1"/>
              <a:t>CSPro</a:t>
            </a:r>
            <a:r>
              <a:rPr lang="fr-FR" sz="2000" dirty="0"/>
              <a:t> version ANDROÏD</a:t>
            </a:r>
          </a:p>
        </p:txBody>
      </p:sp>
    </p:spTree>
    <p:extLst>
      <p:ext uri="{BB962C8B-B14F-4D97-AF65-F5344CB8AC3E}">
        <p14:creationId xmlns:p14="http://schemas.microsoft.com/office/powerpoint/2010/main" val="3524133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301" y="109934"/>
            <a:ext cx="9661674" cy="413942"/>
          </a:xfrm>
        </p:spPr>
        <p:txBody>
          <a:bodyPr>
            <a:noAutofit/>
          </a:bodyPr>
          <a:lstStyle/>
          <a:p>
            <a:r>
              <a:rPr lang="fr-FR" sz="2400" b="1" dirty="0">
                <a:latin typeface="Bookman Old Style" panose="02050604050505020204" pitchFamily="18" charset="0"/>
              </a:rPr>
              <a:t>4- Caractéristiques des répondants : individuel</a:t>
            </a:r>
            <a:endParaRPr lang="en-US" sz="2400" b="1" dirty="0">
              <a:latin typeface="Bookman Old Style" panose="02050604050505020204" pitchFamily="18" charset="0"/>
            </a:endParaRPr>
          </a:p>
        </p:txBody>
      </p:sp>
      <p:graphicFrame>
        <p:nvGraphicFramePr>
          <p:cNvPr id="9" name="Chart 36"/>
          <p:cNvGraphicFramePr>
            <a:graphicFrameLocks noGrp="1"/>
          </p:cNvGraphicFramePr>
          <p:nvPr>
            <p:ph idx="1"/>
            <p:extLst>
              <p:ext uri="{D42A27DB-BD31-4B8C-83A1-F6EECF244321}">
                <p14:modId xmlns:p14="http://schemas.microsoft.com/office/powerpoint/2010/main" val="1506644900"/>
              </p:ext>
            </p:extLst>
          </p:nvPr>
        </p:nvGraphicFramePr>
        <p:xfrm>
          <a:off x="85061" y="595423"/>
          <a:ext cx="11865934" cy="612435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5"/>
          <p:cNvGraphicFramePr>
            <a:graphicFrameLocks/>
          </p:cNvGraphicFramePr>
          <p:nvPr>
            <p:extLst>
              <p:ext uri="{D42A27DB-BD31-4B8C-83A1-F6EECF244321}">
                <p14:modId xmlns:p14="http://schemas.microsoft.com/office/powerpoint/2010/main" val="602248828"/>
              </p:ext>
            </p:extLst>
          </p:nvPr>
        </p:nvGraphicFramePr>
        <p:xfrm>
          <a:off x="6039293" y="1541722"/>
          <a:ext cx="5730949" cy="31472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93421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7995" y="129436"/>
            <a:ext cx="10515600" cy="357889"/>
          </a:xfrm>
        </p:spPr>
        <p:txBody>
          <a:bodyPr>
            <a:noAutofit/>
          </a:bodyPr>
          <a:lstStyle/>
          <a:p>
            <a:r>
              <a:rPr lang="fr-FR" sz="2800" b="1" dirty="0">
                <a:latin typeface="Bookman Old Style" panose="02050604050505020204" pitchFamily="18" charset="0"/>
              </a:rPr>
              <a:t>5- Quelques résultats clés (1/6): violences physiques</a:t>
            </a:r>
            <a:endParaRPr lang="en-US" sz="2800" b="1" dirty="0">
              <a:latin typeface="Bookman Old Style" panose="02050604050505020204" pitchFamily="18" charset="0"/>
            </a:endParaRPr>
          </a:p>
        </p:txBody>
      </p:sp>
      <p:graphicFrame>
        <p:nvGraphicFramePr>
          <p:cNvPr id="6" name="Chart 40"/>
          <p:cNvGraphicFramePr>
            <a:graphicFrameLocks noGrp="1"/>
          </p:cNvGraphicFramePr>
          <p:nvPr>
            <p:ph sz="half" idx="2"/>
            <p:extLst>
              <p:ext uri="{D42A27DB-BD31-4B8C-83A1-F6EECF244321}">
                <p14:modId xmlns:p14="http://schemas.microsoft.com/office/powerpoint/2010/main" val="2365947953"/>
              </p:ext>
            </p:extLst>
          </p:nvPr>
        </p:nvGraphicFramePr>
        <p:xfrm>
          <a:off x="4040371" y="563526"/>
          <a:ext cx="7825563" cy="6049926"/>
        </p:xfrm>
        <a:graphic>
          <a:graphicData uri="http://schemas.openxmlformats.org/drawingml/2006/chart">
            <c:chart xmlns:c="http://schemas.openxmlformats.org/drawingml/2006/chart" xmlns:r="http://schemas.openxmlformats.org/officeDocument/2006/relationships" r:id="rId2"/>
          </a:graphicData>
        </a:graphic>
      </p:graphicFrame>
      <p:sp>
        <p:nvSpPr>
          <p:cNvPr id="7" name="Bulle ronde 6"/>
          <p:cNvSpPr/>
          <p:nvPr/>
        </p:nvSpPr>
        <p:spPr>
          <a:xfrm>
            <a:off x="152401" y="886968"/>
            <a:ext cx="3249167" cy="5641848"/>
          </a:xfrm>
          <a:prstGeom prst="wedgeEllipseCallout">
            <a:avLst>
              <a:gd name="adj1" fmla="val 76384"/>
              <a:gd name="adj2" fmla="val -1477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600" dirty="0">
                <a:solidFill>
                  <a:schemeClr val="tx1"/>
                </a:solidFill>
                <a:latin typeface="Bookman Old Style" panose="02050604050505020204" pitchFamily="18" charset="0"/>
              </a:rPr>
              <a:t>un peu moins de six personnes de 15 ans ou plus sur dix (58,5%) ont déclaré avoir été victimes d’au moins un des  cinq types d’actes de VBG étudiés. </a:t>
            </a:r>
          </a:p>
          <a:p>
            <a:pPr algn="just"/>
            <a:r>
              <a:rPr lang="fr-FR" sz="1600" dirty="0">
                <a:solidFill>
                  <a:schemeClr val="tx1"/>
                </a:solidFill>
                <a:latin typeface="Bookman Old Style" panose="02050604050505020204" pitchFamily="18" charset="0"/>
              </a:rPr>
              <a:t>Selon les sous-groupes  d’âge, la prévalence est plus élevée (67,1%) parmi les adolescents de 15-19 ans. Au sein de la population de 3 à 14 ans, la prévalence est de (45,9%).</a:t>
            </a:r>
          </a:p>
          <a:p>
            <a:pPr algn="ctr"/>
            <a:endParaRPr lang="en-US" sz="1400" dirty="0">
              <a:latin typeface="Bookman Old Style" panose="02050604050505020204" pitchFamily="18" charset="0"/>
            </a:endParaRPr>
          </a:p>
        </p:txBody>
      </p:sp>
      <p:sp>
        <p:nvSpPr>
          <p:cNvPr id="9" name="Titre 1"/>
          <p:cNvSpPr txBox="1">
            <a:spLocks/>
          </p:cNvSpPr>
          <p:nvPr/>
        </p:nvSpPr>
        <p:spPr>
          <a:xfrm>
            <a:off x="5605795" y="563526"/>
            <a:ext cx="6071093" cy="3801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600" dirty="0">
                <a:latin typeface="+mn-lt"/>
              </a:rPr>
              <a:t>Prévalence (%) des violences physiques selon l’âge</a:t>
            </a:r>
            <a:endParaRPr lang="en-US" sz="1600" dirty="0">
              <a:latin typeface="+mn-lt"/>
            </a:endParaRPr>
          </a:p>
        </p:txBody>
      </p:sp>
    </p:spTree>
    <p:extLst>
      <p:ext uri="{BB962C8B-B14F-4D97-AF65-F5344CB8AC3E}">
        <p14:creationId xmlns:p14="http://schemas.microsoft.com/office/powerpoint/2010/main" val="416310768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Mincho"/>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Mincho"/>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Mincho"/>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8480</TotalTime>
  <Words>1820</Words>
  <Application>Microsoft Office PowerPoint</Application>
  <PresentationFormat>Grand écran</PresentationFormat>
  <Paragraphs>145</Paragraphs>
  <Slides>19</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19</vt:i4>
      </vt:variant>
    </vt:vector>
  </HeadingPairs>
  <TitlesOfParts>
    <vt:vector size="28" baseType="lpstr">
      <vt:lpstr>Arial</vt:lpstr>
      <vt:lpstr>Bahnschrift</vt:lpstr>
      <vt:lpstr>Bookman Old Style</vt:lpstr>
      <vt:lpstr>Calibri</vt:lpstr>
      <vt:lpstr>Calibri </vt:lpstr>
      <vt:lpstr>Calibri Light</vt:lpstr>
      <vt:lpstr>Trebuchet MS</vt:lpstr>
      <vt:lpstr>Wingdings</vt:lpstr>
      <vt:lpstr>Thème Office</vt:lpstr>
      <vt:lpstr>Présentation PowerPoint</vt:lpstr>
      <vt:lpstr>Plan de présentation</vt:lpstr>
      <vt:lpstr>1- Contexte et justification (1/2)</vt:lpstr>
      <vt:lpstr>1- Contexte et justification (2/2)</vt:lpstr>
      <vt:lpstr>2- Objectifs de l’enquête (1/1)</vt:lpstr>
      <vt:lpstr>3- Méthodologie(1/6)</vt:lpstr>
      <vt:lpstr>Présentation PowerPoint</vt:lpstr>
      <vt:lpstr>4- Caractéristiques des répondants : individuel</vt:lpstr>
      <vt:lpstr>5- Quelques résultats clés (1/6): violences physiques</vt:lpstr>
      <vt:lpstr>5- Quelques résultats clés (2/6):violences physiques</vt:lpstr>
      <vt:lpstr>6- Quelques résultats clés (4/6): violences économiques</vt:lpstr>
      <vt:lpstr>6- Quelques résultats clés (5/6): violences sexuelles</vt:lpstr>
      <vt:lpstr>6- Quelques résultats clés (6/6): violences en ligne</vt:lpstr>
      <vt:lpstr>6- Quelques résultats clés (6/6): violences en ligne</vt:lpstr>
      <vt:lpstr>6- Quelques résultats clés (6/6): violences en ligne</vt:lpstr>
      <vt:lpstr>6- Quelques résultats clés (6/6): violences en ligne</vt:lpstr>
      <vt:lpstr>6- Quelques résultats clés (6/6): violences en ligne</vt:lpstr>
      <vt:lpstr>7- Difficultés majeures et suggestions</vt:lpstr>
      <vt:lpstr>Merci de votre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Enquête MICS6 au Bénin: Quelle est la situation ?</dc:title>
  <dc:creator>Utilisateur Windows</dc:creator>
  <cp:lastModifiedBy>Nassirou KASSOUMOU HARAROU  [ Affaire Social ]</cp:lastModifiedBy>
  <cp:revision>383</cp:revision>
  <cp:lastPrinted>2023-10-27T12:27:08Z</cp:lastPrinted>
  <dcterms:created xsi:type="dcterms:W3CDTF">2021-04-02T16:10:04Z</dcterms:created>
  <dcterms:modified xsi:type="dcterms:W3CDTF">2023-11-09T15:23:49Z</dcterms:modified>
</cp:coreProperties>
</file>