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20"/>
  </p:notesMasterIdLst>
  <p:handoutMasterIdLst>
    <p:handoutMasterId r:id="rId21"/>
  </p:handoutMasterIdLst>
  <p:sldIdLst>
    <p:sldId id="516" r:id="rId2"/>
    <p:sldId id="519" r:id="rId3"/>
    <p:sldId id="567" r:id="rId4"/>
    <p:sldId id="568" r:id="rId5"/>
    <p:sldId id="571" r:id="rId6"/>
    <p:sldId id="569" r:id="rId7"/>
    <p:sldId id="572" r:id="rId8"/>
    <p:sldId id="573" r:id="rId9"/>
    <p:sldId id="570" r:id="rId10"/>
    <p:sldId id="574" r:id="rId11"/>
    <p:sldId id="575" r:id="rId12"/>
    <p:sldId id="576" r:id="rId13"/>
    <p:sldId id="577" r:id="rId14"/>
    <p:sldId id="578" r:id="rId15"/>
    <p:sldId id="579" r:id="rId16"/>
    <p:sldId id="580" r:id="rId17"/>
    <p:sldId id="581" r:id="rId18"/>
    <p:sldId id="472" r:id="rId19"/>
  </p:sldIdLst>
  <p:sldSz cx="9144000" cy="6858000" type="screen4x3"/>
  <p:notesSz cx="6797675"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1E7"/>
    <a:srgbClr val="FCB37C"/>
    <a:srgbClr val="FDD6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64" autoAdjust="0"/>
    <p:restoredTop sz="94206" autoAdjust="0"/>
  </p:normalViewPr>
  <p:slideViewPr>
    <p:cSldViewPr>
      <p:cViewPr varScale="1">
        <p:scale>
          <a:sx n="73" d="100"/>
          <a:sy n="73" d="100"/>
        </p:scale>
        <p:origin x="1180" y="48"/>
      </p:cViewPr>
      <p:guideLst>
        <p:guide orient="horz" pos="2160"/>
        <p:guide pos="2880"/>
      </p:guideLst>
    </p:cSldViewPr>
  </p:slideViewPr>
  <p:outlineViewPr>
    <p:cViewPr>
      <p:scale>
        <a:sx n="33" d="100"/>
        <a:sy n="33" d="100"/>
      </p:scale>
      <p:origin x="0" y="32748"/>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HCP\Desktop\vaw%20janvier%202021\tabulation%20rapport_Femme12%20mois%20FIN%20octobre%202020.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HCP\Desktop\vaw%20janvier%202021\tabulation%20rapport_Femme12%20mois%20FIN%20octobre%202020.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HCP\Desktop\vaw%20janvier%202021\tabulation%20rapport_Femme12%20mois%20FIN%20octobre%20202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0"/>
    <c:plotArea>
      <c:layout>
        <c:manualLayout>
          <c:layoutTarget val="inner"/>
          <c:xMode val="edge"/>
          <c:yMode val="edge"/>
          <c:x val="0.39847674005336436"/>
          <c:y val="2.9569892473118354E-2"/>
          <c:w val="0.56942881844681326"/>
          <c:h val="0.95149155696063503"/>
        </c:manualLayout>
      </c:layout>
      <c:barChart>
        <c:barDir val="bar"/>
        <c:grouping val="clustered"/>
        <c:varyColors val="0"/>
        <c:ser>
          <c:idx val="0"/>
          <c:order val="0"/>
          <c:invertIfNegative val="0"/>
          <c:dPt>
            <c:idx val="23"/>
            <c:invertIfNegative val="0"/>
            <c:bubble3D val="0"/>
            <c:spPr>
              <a:solidFill>
                <a:srgbClr val="FF0000"/>
              </a:solidFill>
            </c:spPr>
            <c:extLst>
              <c:ext xmlns:c16="http://schemas.microsoft.com/office/drawing/2014/chart" uri="{C3380CC4-5D6E-409C-BE32-E72D297353CC}">
                <c16:uniqueId val="{00000000-3DE3-4C0E-8201-1E9444F937C7}"/>
              </c:ext>
            </c:extLst>
          </c:dPt>
          <c:dPt>
            <c:idx val="24"/>
            <c:invertIfNegative val="0"/>
            <c:bubble3D val="0"/>
            <c:spPr>
              <a:solidFill>
                <a:schemeClr val="accent1"/>
              </a:solidFill>
            </c:spPr>
            <c:extLst>
              <c:ext xmlns:c16="http://schemas.microsoft.com/office/drawing/2014/chart" uri="{C3380CC4-5D6E-409C-BE32-E72D297353CC}">
                <c16:uniqueId val="{00000001-3DE3-4C0E-8201-1E9444F937C7}"/>
              </c:ext>
            </c:extLst>
          </c:dPt>
          <c:dLbls>
            <c:dLbl>
              <c:idx val="2"/>
              <c:spPr/>
              <c:txPr>
                <a:bodyPr/>
                <a:lstStyle/>
                <a:p>
                  <a:pPr>
                    <a:defRPr sz="1100" b="1">
                      <a:solidFill>
                        <a:srgbClr val="FF0000"/>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2-0CFB-4893-B9E6-F52D80CC9363}"/>
                </c:ext>
              </c:extLst>
            </c:dLbl>
            <c:dLbl>
              <c:idx val="7"/>
              <c:spPr/>
              <c:txPr>
                <a:bodyPr/>
                <a:lstStyle/>
                <a:p>
                  <a:pPr>
                    <a:defRPr sz="1100" b="1">
                      <a:solidFill>
                        <a:srgbClr val="FF0000"/>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3-0CFB-4893-B9E6-F52D80CC9363}"/>
                </c:ext>
              </c:extLst>
            </c:dLbl>
            <c:dLbl>
              <c:idx val="15"/>
              <c:spPr/>
              <c:txPr>
                <a:bodyPr/>
                <a:lstStyle/>
                <a:p>
                  <a:pPr>
                    <a:defRPr sz="1100" b="1">
                      <a:solidFill>
                        <a:srgbClr val="FF0000"/>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4-0CFB-4893-B9E6-F52D80CC9363}"/>
                </c:ext>
              </c:extLst>
            </c:dLbl>
            <c:dLbl>
              <c:idx val="17"/>
              <c:spPr/>
              <c:txPr>
                <a:bodyPr/>
                <a:lstStyle/>
                <a:p>
                  <a:pPr>
                    <a:defRPr sz="1100" b="1">
                      <a:solidFill>
                        <a:srgbClr val="FF0000"/>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5-0CFB-4893-B9E6-F52D80CC9363}"/>
                </c:ext>
              </c:extLst>
            </c:dLbl>
            <c:dLbl>
              <c:idx val="19"/>
              <c:spPr/>
              <c:txPr>
                <a:bodyPr/>
                <a:lstStyle/>
                <a:p>
                  <a:pPr>
                    <a:defRPr sz="1100" b="1">
                      <a:solidFill>
                        <a:srgbClr val="FF0000"/>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6-0CFB-4893-B9E6-F52D80CC9363}"/>
                </c:ext>
              </c:extLst>
            </c:dLbl>
            <c:dLbl>
              <c:idx val="23"/>
              <c:spPr/>
              <c:txPr>
                <a:bodyPr/>
                <a:lstStyle/>
                <a:p>
                  <a:pPr>
                    <a:defRPr sz="1100" b="1">
                      <a:solidFill>
                        <a:srgbClr val="FF0000"/>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0-3DE3-4C0E-8201-1E9444F937C7}"/>
                </c:ext>
              </c:extLst>
            </c:dLbl>
            <c:dLbl>
              <c:idx val="24"/>
              <c:spPr/>
              <c:txPr>
                <a:bodyPr/>
                <a:lstStyle/>
                <a:p>
                  <a:pPr>
                    <a:defRPr sz="1100" b="1">
                      <a:solidFill>
                        <a:schemeClr val="accent1"/>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1-3DE3-4C0E-8201-1E9444F937C7}"/>
                </c:ext>
              </c:extLst>
            </c:dLbl>
            <c:spPr>
              <a:noFill/>
              <a:ln>
                <a:noFill/>
              </a:ln>
              <a:effectLst/>
            </c:spPr>
            <c:txPr>
              <a:bodyPr/>
              <a:lstStyle/>
              <a:p>
                <a:pPr>
                  <a:defRPr sz="11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'Violence éléctronique_ok'!$D$326:$E$350</c:f>
              <c:multiLvlStrCache>
                <c:ptCount val="25"/>
                <c:lvl>
                  <c:pt idx="0">
                    <c:v>Urban</c:v>
                  </c:pt>
                  <c:pt idx="1">
                    <c:v> Rural</c:v>
                  </c:pt>
                  <c:pt idx="2">
                    <c:v>15 to 24 years old</c:v>
                  </c:pt>
                  <c:pt idx="3">
                    <c:v>25 to 34 years old</c:v>
                  </c:pt>
                  <c:pt idx="4">
                    <c:v>35 to 44 years old</c:v>
                  </c:pt>
                  <c:pt idx="5">
                    <c:v>45 to 54 years old</c:v>
                  </c:pt>
                  <c:pt idx="6">
                    <c:v>55 to 74 years old</c:v>
                  </c:pt>
                  <c:pt idx="7">
                    <c:v>Single</c:v>
                  </c:pt>
                  <c:pt idx="8">
                    <c:v>Married</c:v>
                  </c:pt>
                  <c:pt idx="9">
                    <c:v>Divorced</c:v>
                  </c:pt>
                  <c:pt idx="10">
                    <c:v>Widowed</c:v>
                  </c:pt>
                  <c:pt idx="11">
                    <c:v>No level</c:v>
                  </c:pt>
                  <c:pt idx="12">
                    <c:v>Primary</c:v>
                  </c:pt>
                  <c:pt idx="13">
                    <c:v>High school</c:v>
                  </c:pt>
                  <c:pt idx="14">
                    <c:v>Qualifying secondary</c:v>
                  </c:pt>
                  <c:pt idx="15">
                    <c:v>Higher education</c:v>
                  </c:pt>
                  <c:pt idx="16">
                    <c:v>Employed</c:v>
                  </c:pt>
                  <c:pt idx="17">
                    <c:v>Unemployed</c:v>
                  </c:pt>
                  <c:pt idx="18">
                    <c:v>Housewife</c:v>
                  </c:pt>
                  <c:pt idx="19">
                    <c:v>School / university student</c:v>
                  </c:pt>
                  <c:pt idx="20">
                    <c:v>Other inactive</c:v>
                  </c:pt>
                  <c:pt idx="21">
                    <c:v>With disability</c:v>
                  </c:pt>
                  <c:pt idx="22">
                    <c:v>Without disability</c:v>
                  </c:pt>
                  <c:pt idx="23">
                    <c:v>Woman</c:v>
                  </c:pt>
                  <c:pt idx="24">
                    <c:v>Man</c:v>
                  </c:pt>
                </c:lvl>
                <c:lvl>
                  <c:pt idx="0">
                    <c:v>Place of residence</c:v>
                  </c:pt>
                  <c:pt idx="2">
                    <c:v>Age groups</c:v>
                  </c:pt>
                  <c:pt idx="7">
                    <c:v>Marital status</c:v>
                  </c:pt>
                  <c:pt idx="11">
                    <c:v>Education level</c:v>
                  </c:pt>
                  <c:pt idx="16">
                    <c:v>Type of activity</c:v>
                  </c:pt>
                  <c:pt idx="21">
                    <c:v>Disability</c:v>
                  </c:pt>
                  <c:pt idx="23">
                    <c:v>Gender</c:v>
                  </c:pt>
                </c:lvl>
              </c:multiLvlStrCache>
            </c:multiLvlStrRef>
          </c:cat>
          <c:val>
            <c:numRef>
              <c:f>'Violence éléctronique_ok'!$F$326:$F$350</c:f>
              <c:numCache>
                <c:formatCode>###0%</c:formatCode>
                <c:ptCount val="25"/>
                <c:pt idx="0">
                  <c:v>0.15539723053896931</c:v>
                </c:pt>
                <c:pt idx="1">
                  <c:v>9.3738651866986225E-2</c:v>
                </c:pt>
                <c:pt idx="2">
                  <c:v>0.24365839205635542</c:v>
                </c:pt>
                <c:pt idx="3">
                  <c:v>0.14745204809692791</c:v>
                </c:pt>
                <c:pt idx="4">
                  <c:v>0.11833857278692497</c:v>
                </c:pt>
                <c:pt idx="5">
                  <c:v>7.626403632591644E-2</c:v>
                </c:pt>
                <c:pt idx="6">
                  <c:v>4.0785884570901279E-2</c:v>
                </c:pt>
                <c:pt idx="7">
                  <c:v>0.30104870424516539</c:v>
                </c:pt>
                <c:pt idx="8">
                  <c:v>9.4440294886196069E-2</c:v>
                </c:pt>
                <c:pt idx="9">
                  <c:v>0.20152786515502991</c:v>
                </c:pt>
                <c:pt idx="10">
                  <c:v>6.2333375045496235E-2</c:v>
                </c:pt>
                <c:pt idx="11">
                  <c:v>6.1953304837412793E-2</c:v>
                </c:pt>
                <c:pt idx="12">
                  <c:v>0.12055050782849865</c:v>
                </c:pt>
                <c:pt idx="13">
                  <c:v>0.17143709094204282</c:v>
                </c:pt>
                <c:pt idx="14">
                  <c:v>0.20521583129994325</c:v>
                </c:pt>
                <c:pt idx="15">
                  <c:v>0.25416530170369878</c:v>
                </c:pt>
                <c:pt idx="16">
                  <c:v>0.18227596293871168</c:v>
                </c:pt>
                <c:pt idx="17">
                  <c:v>0.26853859785784157</c:v>
                </c:pt>
                <c:pt idx="18">
                  <c:v>9.6782623001673007E-2</c:v>
                </c:pt>
                <c:pt idx="19">
                  <c:v>0.35671138358819077</c:v>
                </c:pt>
                <c:pt idx="20">
                  <c:v>3.7534407083614482E-2</c:v>
                </c:pt>
                <c:pt idx="21">
                  <c:v>9.0000000000000066E-2</c:v>
                </c:pt>
                <c:pt idx="22">
                  <c:v>0.14400000000000004</c:v>
                </c:pt>
                <c:pt idx="23">
                  <c:v>0.13763475948314238</c:v>
                </c:pt>
                <c:pt idx="24">
                  <c:v>0.10248694028048161</c:v>
                </c:pt>
              </c:numCache>
            </c:numRef>
          </c:val>
          <c:extLst>
            <c:ext xmlns:c16="http://schemas.microsoft.com/office/drawing/2014/chart" uri="{C3380CC4-5D6E-409C-BE32-E72D297353CC}">
              <c16:uniqueId val="{00000007-3DE3-4C0E-8201-1E9444F937C7}"/>
            </c:ext>
          </c:extLst>
        </c:ser>
        <c:dLbls>
          <c:showLegendKey val="0"/>
          <c:showVal val="0"/>
          <c:showCatName val="0"/>
          <c:showSerName val="0"/>
          <c:showPercent val="0"/>
          <c:showBubbleSize val="0"/>
        </c:dLbls>
        <c:gapWidth val="150"/>
        <c:axId val="123519360"/>
        <c:axId val="123520896"/>
      </c:barChart>
      <c:catAx>
        <c:axId val="123519360"/>
        <c:scaling>
          <c:orientation val="minMax"/>
        </c:scaling>
        <c:delete val="0"/>
        <c:axPos val="l"/>
        <c:numFmt formatCode="General" sourceLinked="0"/>
        <c:majorTickMark val="out"/>
        <c:minorTickMark val="none"/>
        <c:tickLblPos val="nextTo"/>
        <c:txPr>
          <a:bodyPr/>
          <a:lstStyle/>
          <a:p>
            <a:pPr>
              <a:defRPr sz="900"/>
            </a:pPr>
            <a:endParaRPr lang="en-US"/>
          </a:p>
        </c:txPr>
        <c:crossAx val="123520896"/>
        <c:crosses val="autoZero"/>
        <c:auto val="1"/>
        <c:lblAlgn val="ctr"/>
        <c:lblOffset val="100"/>
        <c:noMultiLvlLbl val="0"/>
      </c:catAx>
      <c:valAx>
        <c:axId val="123520896"/>
        <c:scaling>
          <c:orientation val="minMax"/>
        </c:scaling>
        <c:delete val="1"/>
        <c:axPos val="b"/>
        <c:numFmt formatCode="###0%" sourceLinked="1"/>
        <c:majorTickMark val="out"/>
        <c:minorTickMark val="none"/>
        <c:tickLblPos val="nextTo"/>
        <c:crossAx val="12351936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spPr>
            <a:solidFill>
              <a:srgbClr val="FCB37C"/>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'Violence éléctronique_ok'!$A$281:$A$286</c:f>
              <c:strCache>
                <c:ptCount val="6"/>
                <c:pt idx="0">
                  <c:v>Has anyone sent you messages or emails or called you repeatedly to disturb you?  </c:v>
                </c:pt>
                <c:pt idx="1">
                  <c:v>Has anyone sent you messages or emails or called you repeatedly to make you feel afraid or threatened?  </c:v>
                </c:pt>
                <c:pt idx="2">
                  <c:v>Has anyone sent you any private sexual messages (photos, invitations, comments, etc.)?</c:v>
                </c:pt>
                <c:pt idx="3">
                  <c:v>Has anyone followed and commented on you inappropriately on social media?  </c:v>
                </c:pt>
                <c:pt idx="4">
                  <c:v>Has anyone published or threatened to publish your intimate photos on your phone or on social media?  </c:v>
                </c:pt>
                <c:pt idx="5">
                  <c:v>Has anyone hacked your account / used your name or someone else's (on social media) to obtain personal information or to harm you? </c:v>
                </c:pt>
              </c:strCache>
            </c:strRef>
          </c:cat>
          <c:val>
            <c:numRef>
              <c:f>'Violence éléctronique_ok'!$C$281:$C$286</c:f>
              <c:numCache>
                <c:formatCode>0</c:formatCode>
                <c:ptCount val="6"/>
                <c:pt idx="0">
                  <c:v>86.890570471310696</c:v>
                </c:pt>
                <c:pt idx="1">
                  <c:v>22.039130813078362</c:v>
                </c:pt>
                <c:pt idx="2">
                  <c:v>21.577020389476033</c:v>
                </c:pt>
                <c:pt idx="3">
                  <c:v>21.219325336744252</c:v>
                </c:pt>
                <c:pt idx="4">
                  <c:v>7.324675457551205</c:v>
                </c:pt>
                <c:pt idx="5">
                  <c:v>7.1925001139364655</c:v>
                </c:pt>
              </c:numCache>
            </c:numRef>
          </c:val>
          <c:extLst>
            <c:ext xmlns:c16="http://schemas.microsoft.com/office/drawing/2014/chart" uri="{C3380CC4-5D6E-409C-BE32-E72D297353CC}">
              <c16:uniqueId val="{00000000-6162-4232-87C6-F891467AA14C}"/>
            </c:ext>
          </c:extLst>
        </c:ser>
        <c:dLbls>
          <c:showLegendKey val="0"/>
          <c:showVal val="0"/>
          <c:showCatName val="0"/>
          <c:showSerName val="0"/>
          <c:showPercent val="0"/>
          <c:showBubbleSize val="0"/>
        </c:dLbls>
        <c:gapWidth val="150"/>
        <c:axId val="123418496"/>
        <c:axId val="123420032"/>
      </c:barChart>
      <c:catAx>
        <c:axId val="123418496"/>
        <c:scaling>
          <c:orientation val="minMax"/>
        </c:scaling>
        <c:delete val="0"/>
        <c:axPos val="l"/>
        <c:numFmt formatCode="General" sourceLinked="0"/>
        <c:majorTickMark val="out"/>
        <c:minorTickMark val="none"/>
        <c:tickLblPos val="nextTo"/>
        <c:txPr>
          <a:bodyPr/>
          <a:lstStyle/>
          <a:p>
            <a:pPr>
              <a:defRPr sz="1200"/>
            </a:pPr>
            <a:endParaRPr lang="en-US"/>
          </a:p>
        </c:txPr>
        <c:crossAx val="123420032"/>
        <c:crosses val="autoZero"/>
        <c:auto val="1"/>
        <c:lblAlgn val="ctr"/>
        <c:lblOffset val="100"/>
        <c:noMultiLvlLbl val="0"/>
      </c:catAx>
      <c:valAx>
        <c:axId val="123420032"/>
        <c:scaling>
          <c:orientation val="minMax"/>
        </c:scaling>
        <c:delete val="1"/>
        <c:axPos val="b"/>
        <c:numFmt formatCode="0" sourceLinked="1"/>
        <c:majorTickMark val="out"/>
        <c:minorTickMark val="none"/>
        <c:tickLblPos val="nextTo"/>
        <c:crossAx val="123418496"/>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80328719685926E-2"/>
          <c:y val="0"/>
          <c:w val="0.96239342560628161"/>
          <c:h val="0.6223885764152306"/>
        </c:manualLayout>
      </c:layout>
      <c:barChart>
        <c:barDir val="col"/>
        <c:grouping val="clustered"/>
        <c:varyColors val="0"/>
        <c:ser>
          <c:idx val="0"/>
          <c:order val="0"/>
          <c:tx>
            <c:strRef>
              <c:f>'Violence éléctronique_ok'!$G$237</c:f>
              <c:strCache>
                <c:ptCount val="1"/>
                <c:pt idx="0">
                  <c:v>Perpetrator Man</c:v>
                </c:pt>
              </c:strCache>
            </c:strRef>
          </c:tx>
          <c:spPr>
            <a:solidFill>
              <a:srgbClr val="FCB37C"/>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'Violence éléctronique_ok'!$F$238:$F$245</c:f>
              <c:strCache>
                <c:ptCount val="8"/>
                <c:pt idx="0">
                  <c:v>Partner</c:v>
                </c:pt>
                <c:pt idx="1">
                  <c:v>One person at work</c:v>
                </c:pt>
                <c:pt idx="2">
                  <c:v>One person at school</c:v>
                </c:pt>
                <c:pt idx="3">
                  <c:v>Friend</c:v>
                </c:pt>
                <c:pt idx="4">
                  <c:v>Family</c:v>
                </c:pt>
                <c:pt idx="5">
                  <c:v>Unknown</c:v>
                </c:pt>
                <c:pt idx="6">
                  <c:v>Other</c:v>
                </c:pt>
                <c:pt idx="7">
                  <c:v>All together</c:v>
                </c:pt>
              </c:strCache>
            </c:strRef>
          </c:cat>
          <c:val>
            <c:numRef>
              <c:f>'Violence éléctronique_ok'!$G$238:$G$245</c:f>
              <c:numCache>
                <c:formatCode>###0%</c:formatCode>
                <c:ptCount val="8"/>
                <c:pt idx="0">
                  <c:v>4.2717635304500769E-2</c:v>
                </c:pt>
                <c:pt idx="1">
                  <c:v>3.556332461201147E-2</c:v>
                </c:pt>
                <c:pt idx="2">
                  <c:v>4.2886866257880685E-2</c:v>
                </c:pt>
                <c:pt idx="3">
                  <c:v>3.5726638705516491E-2</c:v>
                </c:pt>
                <c:pt idx="4">
                  <c:v>3.313138646983621E-2</c:v>
                </c:pt>
                <c:pt idx="5">
                  <c:v>0.72569165667331592</c:v>
                </c:pt>
                <c:pt idx="6">
                  <c:v>1.9018493210199317E-2</c:v>
                </c:pt>
                <c:pt idx="7">
                  <c:v>0.86190887888226353</c:v>
                </c:pt>
              </c:numCache>
            </c:numRef>
          </c:val>
          <c:extLst>
            <c:ext xmlns:c16="http://schemas.microsoft.com/office/drawing/2014/chart" uri="{C3380CC4-5D6E-409C-BE32-E72D297353CC}">
              <c16:uniqueId val="{00000000-9204-477B-9AA4-256DEE945B93}"/>
            </c:ext>
          </c:extLst>
        </c:ser>
        <c:ser>
          <c:idx val="1"/>
          <c:order val="1"/>
          <c:tx>
            <c:strRef>
              <c:f>'Violence éléctronique_ok'!$H$237</c:f>
              <c:strCache>
                <c:ptCount val="1"/>
                <c:pt idx="0">
                  <c:v>Perpetrator Women</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'Violence éléctronique_ok'!$F$238:$F$245</c:f>
              <c:strCache>
                <c:ptCount val="8"/>
                <c:pt idx="0">
                  <c:v>Partner</c:v>
                </c:pt>
                <c:pt idx="1">
                  <c:v>One person at work</c:v>
                </c:pt>
                <c:pt idx="2">
                  <c:v>One person at school</c:v>
                </c:pt>
                <c:pt idx="3">
                  <c:v>Friend</c:v>
                </c:pt>
                <c:pt idx="4">
                  <c:v>Family</c:v>
                </c:pt>
                <c:pt idx="5">
                  <c:v>Unknown</c:v>
                </c:pt>
                <c:pt idx="6">
                  <c:v>Other</c:v>
                </c:pt>
                <c:pt idx="7">
                  <c:v>All together</c:v>
                </c:pt>
              </c:strCache>
            </c:strRef>
          </c:cat>
          <c:val>
            <c:numRef>
              <c:f>'Violence éléctronique_ok'!$H$238:$H$245</c:f>
              <c:numCache>
                <c:formatCode>###0%</c:formatCode>
                <c:ptCount val="8"/>
                <c:pt idx="1">
                  <c:v>9.7730119399327704E-3</c:v>
                </c:pt>
                <c:pt idx="2">
                  <c:v>1.1835512140579617E-2</c:v>
                </c:pt>
                <c:pt idx="3">
                  <c:v>1.1959205227771406E-2</c:v>
                </c:pt>
                <c:pt idx="4">
                  <c:v>1.1354524275766253E-2</c:v>
                </c:pt>
                <c:pt idx="5">
                  <c:v>4.9930482011817032E-2</c:v>
                </c:pt>
                <c:pt idx="6">
                  <c:v>3.5131799095155119E-3</c:v>
                </c:pt>
                <c:pt idx="7">
                  <c:v>8.267142083895565E-2</c:v>
                </c:pt>
              </c:numCache>
            </c:numRef>
          </c:val>
          <c:extLst>
            <c:ext xmlns:c16="http://schemas.microsoft.com/office/drawing/2014/chart" uri="{C3380CC4-5D6E-409C-BE32-E72D297353CC}">
              <c16:uniqueId val="{00000001-9204-477B-9AA4-256DEE945B93}"/>
            </c:ext>
          </c:extLst>
        </c:ser>
        <c:dLbls>
          <c:showLegendKey val="0"/>
          <c:showVal val="0"/>
          <c:showCatName val="0"/>
          <c:showSerName val="0"/>
          <c:showPercent val="0"/>
          <c:showBubbleSize val="0"/>
        </c:dLbls>
        <c:gapWidth val="75"/>
        <c:overlap val="-25"/>
        <c:axId val="123798656"/>
        <c:axId val="123800192"/>
      </c:barChart>
      <c:catAx>
        <c:axId val="123798656"/>
        <c:scaling>
          <c:orientation val="minMax"/>
        </c:scaling>
        <c:delete val="0"/>
        <c:axPos val="b"/>
        <c:numFmt formatCode="General" sourceLinked="0"/>
        <c:majorTickMark val="none"/>
        <c:minorTickMark val="none"/>
        <c:tickLblPos val="nextTo"/>
        <c:crossAx val="123800192"/>
        <c:crosses val="autoZero"/>
        <c:auto val="1"/>
        <c:lblAlgn val="ctr"/>
        <c:lblOffset val="100"/>
        <c:noMultiLvlLbl val="0"/>
      </c:catAx>
      <c:valAx>
        <c:axId val="123800192"/>
        <c:scaling>
          <c:orientation val="minMax"/>
        </c:scaling>
        <c:delete val="1"/>
        <c:axPos val="l"/>
        <c:numFmt formatCode="###0%" sourceLinked="1"/>
        <c:majorTickMark val="none"/>
        <c:minorTickMark val="none"/>
        <c:tickLblPos val="nextTo"/>
        <c:crossAx val="123798656"/>
        <c:crosses val="autoZero"/>
        <c:crossBetween val="between"/>
      </c:valAx>
    </c:plotArea>
    <c:legend>
      <c:legendPos val="b"/>
      <c:layout>
        <c:manualLayout>
          <c:xMode val="edge"/>
          <c:yMode val="edge"/>
          <c:x val="0.19230025273492041"/>
          <c:y val="0.91726554341997568"/>
          <c:w val="0.64552677439074468"/>
          <c:h val="6.4813309626619423E-2"/>
        </c:manualLayout>
      </c:layout>
      <c:overlay val="0"/>
    </c:legend>
    <c:plotVisOnly val="1"/>
    <c:dispBlanksAs val="gap"/>
    <c:showDLblsOverMax val="0"/>
  </c:chart>
  <c:txPr>
    <a:bodyPr/>
    <a:lstStyle/>
    <a:p>
      <a:pPr>
        <a:defRPr sz="14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49B0CB-E756-42D9-99FE-51A2AAE3F388}"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fr-FR"/>
        </a:p>
      </dgm:t>
    </dgm:pt>
    <dgm:pt modelId="{89D89CDE-6A8B-4113-8100-3AA7C59F9C99}">
      <dgm:prSet phldrT="[Texte]" custT="1"/>
      <dgm:spPr>
        <a:solidFill>
          <a:srgbClr val="FCB37C"/>
        </a:solidFill>
        <a:ln>
          <a:noFill/>
        </a:ln>
      </dgm:spPr>
      <dgm:t>
        <a:bodyPr/>
        <a:lstStyle/>
        <a:p>
          <a:r>
            <a:rPr lang="en-US" sz="2400" i="1" dirty="0">
              <a:solidFill>
                <a:schemeClr val="tx1"/>
              </a:solidFill>
              <a:latin typeface="+mn-lt"/>
              <a:cs typeface="Times New Roman" panose="02020603050405020304" pitchFamily="18" charset="0"/>
            </a:rPr>
            <a:t>Since the age of 15</a:t>
          </a:r>
          <a:endParaRPr lang="fr-FR" sz="2400" i="1" dirty="0">
            <a:solidFill>
              <a:schemeClr val="tx1"/>
            </a:solidFill>
            <a:latin typeface="+mn-lt"/>
          </a:endParaRPr>
        </a:p>
      </dgm:t>
    </dgm:pt>
    <dgm:pt modelId="{5D5A53F2-D5B8-4973-AC8A-8DC6B70EE1BB}" type="parTrans" cxnId="{F2C0F2BA-7401-44BD-8267-98E45BD1713F}">
      <dgm:prSet/>
      <dgm:spPr/>
      <dgm:t>
        <a:bodyPr/>
        <a:lstStyle/>
        <a:p>
          <a:endParaRPr lang="fr-FR" sz="1600"/>
        </a:p>
      </dgm:t>
    </dgm:pt>
    <dgm:pt modelId="{12AB3769-AFC4-4308-9D8D-2CBC3F99CA0A}" type="sibTrans" cxnId="{F2C0F2BA-7401-44BD-8267-98E45BD1713F}">
      <dgm:prSet/>
      <dgm:spPr/>
      <dgm:t>
        <a:bodyPr/>
        <a:lstStyle/>
        <a:p>
          <a:endParaRPr lang="fr-FR" sz="1600"/>
        </a:p>
      </dgm:t>
    </dgm:pt>
    <dgm:pt modelId="{C28CD347-D2E0-41D7-8E61-0E8E5F666F36}">
      <dgm:prSet phldrT="[Texte]" custT="1"/>
      <dgm:spPr>
        <a:solidFill>
          <a:srgbClr val="FFF1E7"/>
        </a:solidFill>
        <a:ln>
          <a:noFill/>
        </a:ln>
      </dgm:spPr>
      <dgm:t>
        <a:bodyPr anchor="ctr"/>
        <a:lstStyle/>
        <a:p>
          <a:pPr algn="just"/>
          <a:r>
            <a:rPr lang="en-US" sz="2400" dirty="0">
              <a:solidFill>
                <a:schemeClr val="tx1"/>
              </a:solidFill>
              <a:latin typeface="+mn-lt"/>
              <a:cs typeface="Times New Roman" panose="02020603050405020304" pitchFamily="18" charset="0"/>
            </a:rPr>
            <a:t>Lifetime violence</a:t>
          </a:r>
          <a:endParaRPr lang="fr-FR" sz="2400" dirty="0">
            <a:solidFill>
              <a:schemeClr val="tx1"/>
            </a:solidFill>
            <a:latin typeface="+mn-lt"/>
          </a:endParaRPr>
        </a:p>
      </dgm:t>
    </dgm:pt>
    <dgm:pt modelId="{6D3BA3F3-412B-4C5A-9B0C-EA4E0F4F4CD1}" type="parTrans" cxnId="{9815BF00-A6F1-430F-BF24-8865F0C66A81}">
      <dgm:prSet/>
      <dgm:spPr/>
      <dgm:t>
        <a:bodyPr/>
        <a:lstStyle/>
        <a:p>
          <a:endParaRPr lang="fr-FR" sz="1600"/>
        </a:p>
      </dgm:t>
    </dgm:pt>
    <dgm:pt modelId="{F80D83E2-429E-49C7-AA85-BC2A24C9682D}" type="sibTrans" cxnId="{9815BF00-A6F1-430F-BF24-8865F0C66A81}">
      <dgm:prSet/>
      <dgm:spPr/>
      <dgm:t>
        <a:bodyPr/>
        <a:lstStyle/>
        <a:p>
          <a:endParaRPr lang="fr-FR" sz="1600"/>
        </a:p>
      </dgm:t>
    </dgm:pt>
    <dgm:pt modelId="{B3727909-2087-4E62-89FE-885E9A1D01A0}">
      <dgm:prSet phldrT="[Texte]" custT="1"/>
      <dgm:spPr>
        <a:solidFill>
          <a:srgbClr val="FCB37C"/>
        </a:solidFill>
        <a:ln>
          <a:noFill/>
        </a:ln>
      </dgm:spPr>
      <dgm:t>
        <a:bodyPr/>
        <a:lstStyle/>
        <a:p>
          <a:r>
            <a:rPr lang="fr-FR" sz="2400" i="1" dirty="0">
              <a:solidFill>
                <a:schemeClr val="tx1"/>
              </a:solidFill>
              <a:latin typeface="+mn-lt"/>
              <a:cs typeface="Times New Roman" panose="02020603050405020304" pitchFamily="18" charset="0"/>
            </a:rPr>
            <a:t>The last 12 months</a:t>
          </a:r>
          <a:endParaRPr lang="fr-FR" sz="2400" i="1" dirty="0">
            <a:solidFill>
              <a:schemeClr val="tx1"/>
            </a:solidFill>
            <a:latin typeface="+mn-lt"/>
          </a:endParaRPr>
        </a:p>
      </dgm:t>
    </dgm:pt>
    <dgm:pt modelId="{95E9D515-811E-4455-B014-8A4D72EA890A}" type="parTrans" cxnId="{C4E37E5A-AD18-4D91-A9D6-A475084651F9}">
      <dgm:prSet/>
      <dgm:spPr/>
      <dgm:t>
        <a:bodyPr/>
        <a:lstStyle/>
        <a:p>
          <a:endParaRPr lang="fr-FR" sz="1600"/>
        </a:p>
      </dgm:t>
    </dgm:pt>
    <dgm:pt modelId="{DD39E13D-339F-4DAC-919D-05507CEC6833}" type="sibTrans" cxnId="{C4E37E5A-AD18-4D91-A9D6-A475084651F9}">
      <dgm:prSet/>
      <dgm:spPr/>
      <dgm:t>
        <a:bodyPr/>
        <a:lstStyle/>
        <a:p>
          <a:endParaRPr lang="fr-FR" sz="1600"/>
        </a:p>
      </dgm:t>
    </dgm:pt>
    <dgm:pt modelId="{0AC8C2C9-404E-4EA1-AE04-757831BA6E6E}">
      <dgm:prSet phldrT="[Texte]" custT="1"/>
      <dgm:spPr>
        <a:solidFill>
          <a:srgbClr val="FFF1E7"/>
        </a:solidFill>
        <a:ln>
          <a:noFill/>
        </a:ln>
      </dgm:spPr>
      <dgm:t>
        <a:bodyPr anchor="ctr"/>
        <a:lstStyle/>
        <a:p>
          <a:r>
            <a:rPr lang="en-US" sz="2400" dirty="0">
              <a:solidFill>
                <a:schemeClr val="tx1"/>
              </a:solidFill>
              <a:latin typeface="+mn-lt"/>
              <a:cs typeface="Times New Roman" panose="02020603050405020304" pitchFamily="18" charset="0"/>
            </a:rPr>
            <a:t>Current violence                                </a:t>
          </a:r>
          <a:endParaRPr lang="fr-FR" sz="2400" dirty="0">
            <a:solidFill>
              <a:schemeClr val="tx1"/>
            </a:solidFill>
            <a:latin typeface="+mn-lt"/>
          </a:endParaRPr>
        </a:p>
      </dgm:t>
    </dgm:pt>
    <dgm:pt modelId="{7C5A6556-6581-4594-AE5C-40AF4282696E}" type="parTrans" cxnId="{D0134694-C10B-4D86-868F-4ADCD37BB591}">
      <dgm:prSet/>
      <dgm:spPr/>
      <dgm:t>
        <a:bodyPr/>
        <a:lstStyle/>
        <a:p>
          <a:endParaRPr lang="fr-FR" sz="1600"/>
        </a:p>
      </dgm:t>
    </dgm:pt>
    <dgm:pt modelId="{3F461673-862E-40FE-B1B0-E7449E84D221}" type="sibTrans" cxnId="{D0134694-C10B-4D86-868F-4ADCD37BB591}">
      <dgm:prSet/>
      <dgm:spPr/>
      <dgm:t>
        <a:bodyPr/>
        <a:lstStyle/>
        <a:p>
          <a:endParaRPr lang="fr-FR" sz="1600"/>
        </a:p>
      </dgm:t>
    </dgm:pt>
    <dgm:pt modelId="{EB30C69D-BD51-47C3-9E27-B61241E2AB57}" type="pres">
      <dgm:prSet presAssocID="{F549B0CB-E756-42D9-99FE-51A2AAE3F388}" presName="Name0" presStyleCnt="0">
        <dgm:presLayoutVars>
          <dgm:dir/>
          <dgm:animLvl val="lvl"/>
          <dgm:resizeHandles/>
        </dgm:presLayoutVars>
      </dgm:prSet>
      <dgm:spPr/>
    </dgm:pt>
    <dgm:pt modelId="{4D608055-2223-49D7-8E8E-C0D90AB1756C}" type="pres">
      <dgm:prSet presAssocID="{89D89CDE-6A8B-4113-8100-3AA7C59F9C99}" presName="linNode" presStyleCnt="0"/>
      <dgm:spPr/>
    </dgm:pt>
    <dgm:pt modelId="{6C459A63-6955-4969-B27B-A174907A8E29}" type="pres">
      <dgm:prSet presAssocID="{89D89CDE-6A8B-4113-8100-3AA7C59F9C99}" presName="parentShp" presStyleLbl="node1" presStyleIdx="0" presStyleCnt="2" custLinFactNeighborY="-26">
        <dgm:presLayoutVars>
          <dgm:bulletEnabled val="1"/>
        </dgm:presLayoutVars>
      </dgm:prSet>
      <dgm:spPr/>
    </dgm:pt>
    <dgm:pt modelId="{E39AE987-7F0B-422D-B3B6-5C4FCEB9698E}" type="pres">
      <dgm:prSet presAssocID="{89D89CDE-6A8B-4113-8100-3AA7C59F9C99}" presName="childShp" presStyleLbl="bgAccFollowNode1" presStyleIdx="0" presStyleCnt="2" custLinFactNeighborX="2427" custLinFactNeighborY="-26">
        <dgm:presLayoutVars>
          <dgm:bulletEnabled val="1"/>
        </dgm:presLayoutVars>
      </dgm:prSet>
      <dgm:spPr/>
    </dgm:pt>
    <dgm:pt modelId="{7EFC6C6F-CB0E-43C4-B121-1FD2F8C71BFD}" type="pres">
      <dgm:prSet presAssocID="{12AB3769-AFC4-4308-9D8D-2CBC3F99CA0A}" presName="spacing" presStyleCnt="0"/>
      <dgm:spPr/>
    </dgm:pt>
    <dgm:pt modelId="{214B383D-35A5-4E1B-87F5-FC5BFD8A6C4C}" type="pres">
      <dgm:prSet presAssocID="{B3727909-2087-4E62-89FE-885E9A1D01A0}" presName="linNode" presStyleCnt="0"/>
      <dgm:spPr/>
    </dgm:pt>
    <dgm:pt modelId="{ECC6C1B5-DEE1-4217-B622-E001CB48CB8B}" type="pres">
      <dgm:prSet presAssocID="{B3727909-2087-4E62-89FE-885E9A1D01A0}" presName="parentShp" presStyleLbl="node1" presStyleIdx="1" presStyleCnt="2">
        <dgm:presLayoutVars>
          <dgm:bulletEnabled val="1"/>
        </dgm:presLayoutVars>
      </dgm:prSet>
      <dgm:spPr/>
    </dgm:pt>
    <dgm:pt modelId="{EBA8A593-17E3-4CF7-A6DC-DB74321EF63A}" type="pres">
      <dgm:prSet presAssocID="{B3727909-2087-4E62-89FE-885E9A1D01A0}" presName="childShp" presStyleLbl="bgAccFollowNode1" presStyleIdx="1" presStyleCnt="2" custLinFactNeighborX="2427" custLinFactNeighborY="-226">
        <dgm:presLayoutVars>
          <dgm:bulletEnabled val="1"/>
        </dgm:presLayoutVars>
      </dgm:prSet>
      <dgm:spPr/>
    </dgm:pt>
  </dgm:ptLst>
  <dgm:cxnLst>
    <dgm:cxn modelId="{9815BF00-A6F1-430F-BF24-8865F0C66A81}" srcId="{89D89CDE-6A8B-4113-8100-3AA7C59F9C99}" destId="{C28CD347-D2E0-41D7-8E61-0E8E5F666F36}" srcOrd="0" destOrd="0" parTransId="{6D3BA3F3-412B-4C5A-9B0C-EA4E0F4F4CD1}" sibTransId="{F80D83E2-429E-49C7-AA85-BC2A24C9682D}"/>
    <dgm:cxn modelId="{0771B929-2373-4642-89C4-1C3F79110607}" type="presOf" srcId="{C28CD347-D2E0-41D7-8E61-0E8E5F666F36}" destId="{E39AE987-7F0B-422D-B3B6-5C4FCEB9698E}" srcOrd="0" destOrd="0" presId="urn:microsoft.com/office/officeart/2005/8/layout/vList6"/>
    <dgm:cxn modelId="{CA238863-323E-42CC-AF7E-384E9FDA9216}" type="presOf" srcId="{89D89CDE-6A8B-4113-8100-3AA7C59F9C99}" destId="{6C459A63-6955-4969-B27B-A174907A8E29}" srcOrd="0" destOrd="0" presId="urn:microsoft.com/office/officeart/2005/8/layout/vList6"/>
    <dgm:cxn modelId="{C4E37E5A-AD18-4D91-A9D6-A475084651F9}" srcId="{F549B0CB-E756-42D9-99FE-51A2AAE3F388}" destId="{B3727909-2087-4E62-89FE-885E9A1D01A0}" srcOrd="1" destOrd="0" parTransId="{95E9D515-811E-4455-B014-8A4D72EA890A}" sibTransId="{DD39E13D-339F-4DAC-919D-05507CEC6833}"/>
    <dgm:cxn modelId="{D0134694-C10B-4D86-868F-4ADCD37BB591}" srcId="{B3727909-2087-4E62-89FE-885E9A1D01A0}" destId="{0AC8C2C9-404E-4EA1-AE04-757831BA6E6E}" srcOrd="0" destOrd="0" parTransId="{7C5A6556-6581-4594-AE5C-40AF4282696E}" sibTransId="{3F461673-862E-40FE-B1B0-E7449E84D221}"/>
    <dgm:cxn modelId="{4178099F-8C59-4851-8188-8EEB15CE9B75}" type="presOf" srcId="{F549B0CB-E756-42D9-99FE-51A2AAE3F388}" destId="{EB30C69D-BD51-47C3-9E27-B61241E2AB57}" srcOrd="0" destOrd="0" presId="urn:microsoft.com/office/officeart/2005/8/layout/vList6"/>
    <dgm:cxn modelId="{F2C0F2BA-7401-44BD-8267-98E45BD1713F}" srcId="{F549B0CB-E756-42D9-99FE-51A2AAE3F388}" destId="{89D89CDE-6A8B-4113-8100-3AA7C59F9C99}" srcOrd="0" destOrd="0" parTransId="{5D5A53F2-D5B8-4973-AC8A-8DC6B70EE1BB}" sibTransId="{12AB3769-AFC4-4308-9D8D-2CBC3F99CA0A}"/>
    <dgm:cxn modelId="{E08475C1-0497-4E6C-9E69-DA847CD4FF22}" type="presOf" srcId="{0AC8C2C9-404E-4EA1-AE04-757831BA6E6E}" destId="{EBA8A593-17E3-4CF7-A6DC-DB74321EF63A}" srcOrd="0" destOrd="0" presId="urn:microsoft.com/office/officeart/2005/8/layout/vList6"/>
    <dgm:cxn modelId="{A17760F6-9EDF-496E-BA06-BFF012990CF6}" type="presOf" srcId="{B3727909-2087-4E62-89FE-885E9A1D01A0}" destId="{ECC6C1B5-DEE1-4217-B622-E001CB48CB8B}" srcOrd="0" destOrd="0" presId="urn:microsoft.com/office/officeart/2005/8/layout/vList6"/>
    <dgm:cxn modelId="{E9F1FEAB-C59F-4EFA-9AA6-9948BE697B95}" type="presParOf" srcId="{EB30C69D-BD51-47C3-9E27-B61241E2AB57}" destId="{4D608055-2223-49D7-8E8E-C0D90AB1756C}" srcOrd="0" destOrd="0" presId="urn:microsoft.com/office/officeart/2005/8/layout/vList6"/>
    <dgm:cxn modelId="{DE0CB6A6-AD6D-4128-97F2-F89A988A6EE3}" type="presParOf" srcId="{4D608055-2223-49D7-8E8E-C0D90AB1756C}" destId="{6C459A63-6955-4969-B27B-A174907A8E29}" srcOrd="0" destOrd="0" presId="urn:microsoft.com/office/officeart/2005/8/layout/vList6"/>
    <dgm:cxn modelId="{C74475D4-C7C3-45F3-ADCA-C816AB0B2005}" type="presParOf" srcId="{4D608055-2223-49D7-8E8E-C0D90AB1756C}" destId="{E39AE987-7F0B-422D-B3B6-5C4FCEB9698E}" srcOrd="1" destOrd="0" presId="urn:microsoft.com/office/officeart/2005/8/layout/vList6"/>
    <dgm:cxn modelId="{1994EB75-2D41-48A0-B447-698C6273D11F}" type="presParOf" srcId="{EB30C69D-BD51-47C3-9E27-B61241E2AB57}" destId="{7EFC6C6F-CB0E-43C4-B121-1FD2F8C71BFD}" srcOrd="1" destOrd="0" presId="urn:microsoft.com/office/officeart/2005/8/layout/vList6"/>
    <dgm:cxn modelId="{41042D83-8393-4CE1-B877-1971C0050B19}" type="presParOf" srcId="{EB30C69D-BD51-47C3-9E27-B61241E2AB57}" destId="{214B383D-35A5-4E1B-87F5-FC5BFD8A6C4C}" srcOrd="2" destOrd="0" presId="urn:microsoft.com/office/officeart/2005/8/layout/vList6"/>
    <dgm:cxn modelId="{CFE6BE6D-3E36-44DD-9516-E3008FBBF073}" type="presParOf" srcId="{214B383D-35A5-4E1B-87F5-FC5BFD8A6C4C}" destId="{ECC6C1B5-DEE1-4217-B622-E001CB48CB8B}" srcOrd="0" destOrd="0" presId="urn:microsoft.com/office/officeart/2005/8/layout/vList6"/>
    <dgm:cxn modelId="{1739D92A-CC2B-4CC5-8434-81DDC2849A64}" type="presParOf" srcId="{214B383D-35A5-4E1B-87F5-FC5BFD8A6C4C}" destId="{EBA8A593-17E3-4CF7-A6DC-DB74321EF63A}"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73F3863-CB81-4350-8ADA-1917832ADAAD}"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fr-FR"/>
        </a:p>
      </dgm:t>
    </dgm:pt>
    <dgm:pt modelId="{2EC199C4-3B35-42C1-9C31-C37B30388987}">
      <dgm:prSet phldrT="[Texte]" custT="1"/>
      <dgm:spPr>
        <a:ln w="9525">
          <a:noFill/>
        </a:ln>
      </dgm:spPr>
      <dgm:t>
        <a:bodyPr/>
        <a:lstStyle/>
        <a:p>
          <a:pPr algn="ctr"/>
          <a:r>
            <a:rPr lang="en-US" sz="1600" dirty="0"/>
            <a:t>Relationship of victim to perpetrator of TF VAW</a:t>
          </a:r>
          <a:endParaRPr lang="fr-FR" sz="1600" dirty="0"/>
        </a:p>
      </dgm:t>
    </dgm:pt>
    <dgm:pt modelId="{966C3198-8C82-4D8E-A7DA-92E82CFEB13A}" type="parTrans" cxnId="{F01A20B1-10C5-4374-A953-CF308C7D01E6}">
      <dgm:prSet/>
      <dgm:spPr/>
      <dgm:t>
        <a:bodyPr/>
        <a:lstStyle/>
        <a:p>
          <a:endParaRPr lang="fr-FR"/>
        </a:p>
      </dgm:t>
    </dgm:pt>
    <dgm:pt modelId="{734C58DA-5438-4FBE-9284-EC4BCD46355D}" type="sibTrans" cxnId="{F01A20B1-10C5-4374-A953-CF308C7D01E6}">
      <dgm:prSet/>
      <dgm:spPr/>
      <dgm:t>
        <a:bodyPr/>
        <a:lstStyle/>
        <a:p>
          <a:endParaRPr lang="fr-FR"/>
        </a:p>
      </dgm:t>
    </dgm:pt>
    <dgm:pt modelId="{34F22578-B700-415A-B100-B5F9DE8B8485}">
      <dgm:prSet phldrT="[Texte]" custT="1"/>
      <dgm:spPr/>
      <dgm:t>
        <a:bodyPr/>
        <a:lstStyle/>
        <a:p>
          <a:r>
            <a:rPr lang="en-US" sz="1200" b="0" dirty="0"/>
            <a:t>Intimate partner (current or previous)</a:t>
          </a:r>
          <a:endParaRPr lang="fr-FR" sz="1200" b="0" dirty="0"/>
        </a:p>
      </dgm:t>
    </dgm:pt>
    <dgm:pt modelId="{135CA0E6-CDFC-427C-ADED-18337ED80F5C}" type="parTrans" cxnId="{646F1565-E3A6-4ED9-9453-0AB2258685F1}">
      <dgm:prSet/>
      <dgm:spPr/>
      <dgm:t>
        <a:bodyPr/>
        <a:lstStyle/>
        <a:p>
          <a:endParaRPr lang="fr-FR"/>
        </a:p>
      </dgm:t>
    </dgm:pt>
    <dgm:pt modelId="{9ACC7412-1DFE-4D6D-B81A-65AC1E5809C3}" type="sibTrans" cxnId="{646F1565-E3A6-4ED9-9453-0AB2258685F1}">
      <dgm:prSet/>
      <dgm:spPr/>
      <dgm:t>
        <a:bodyPr/>
        <a:lstStyle/>
        <a:p>
          <a:endParaRPr lang="fr-FR"/>
        </a:p>
      </dgm:t>
    </dgm:pt>
    <dgm:pt modelId="{2AAB4B5D-C9CE-43A7-B735-552A9546DE5D}">
      <dgm:prSet phldrT="[Texte]" custT="1"/>
      <dgm:spPr/>
      <dgm:t>
        <a:bodyPr/>
        <a:lstStyle/>
        <a:p>
          <a:r>
            <a:rPr lang="en-US" sz="1200" b="0" dirty="0"/>
            <a:t>Employer or supervisor</a:t>
          </a:r>
          <a:endParaRPr lang="fr-FR" sz="1200" b="0" dirty="0"/>
        </a:p>
      </dgm:t>
    </dgm:pt>
    <dgm:pt modelId="{B13C6602-8972-4A83-8A63-F839FCAB87E6}" type="parTrans" cxnId="{BEED3BEF-34DC-40F4-8825-4AD42001BC68}">
      <dgm:prSet/>
      <dgm:spPr/>
      <dgm:t>
        <a:bodyPr/>
        <a:lstStyle/>
        <a:p>
          <a:endParaRPr lang="fr-FR"/>
        </a:p>
      </dgm:t>
    </dgm:pt>
    <dgm:pt modelId="{B7471166-6AAE-4520-A5DB-47A5B3103535}" type="sibTrans" cxnId="{BEED3BEF-34DC-40F4-8825-4AD42001BC68}">
      <dgm:prSet/>
      <dgm:spPr/>
      <dgm:t>
        <a:bodyPr/>
        <a:lstStyle/>
        <a:p>
          <a:endParaRPr lang="fr-FR"/>
        </a:p>
      </dgm:t>
    </dgm:pt>
    <dgm:pt modelId="{159240D0-1F63-4EBD-B473-514C9519743A}">
      <dgm:prSet phldrT="[Texte]" custT="1"/>
      <dgm:spPr>
        <a:ln>
          <a:noFill/>
        </a:ln>
      </dgm:spPr>
      <dgm:t>
        <a:bodyPr/>
        <a:lstStyle/>
        <a:p>
          <a:r>
            <a:rPr lang="fr-FR" sz="1600" dirty="0" err="1"/>
            <a:t>Sex</a:t>
          </a:r>
          <a:r>
            <a:rPr lang="fr-FR" sz="1600" dirty="0"/>
            <a:t> of the perpetrator</a:t>
          </a:r>
        </a:p>
      </dgm:t>
    </dgm:pt>
    <dgm:pt modelId="{7210714A-A165-4B4E-B7D5-870F04DB9929}" type="parTrans" cxnId="{72267230-9881-4C3C-92D4-2DBB656142A5}">
      <dgm:prSet/>
      <dgm:spPr/>
      <dgm:t>
        <a:bodyPr/>
        <a:lstStyle/>
        <a:p>
          <a:endParaRPr lang="fr-FR"/>
        </a:p>
      </dgm:t>
    </dgm:pt>
    <dgm:pt modelId="{444E5D19-C2C0-4881-9A97-EDF1C0C398DA}" type="sibTrans" cxnId="{72267230-9881-4C3C-92D4-2DBB656142A5}">
      <dgm:prSet/>
      <dgm:spPr/>
      <dgm:t>
        <a:bodyPr/>
        <a:lstStyle/>
        <a:p>
          <a:endParaRPr lang="fr-FR"/>
        </a:p>
      </dgm:t>
    </dgm:pt>
    <dgm:pt modelId="{EEB13D1E-1323-47AB-BEB6-3911503CAC30}">
      <dgm:prSet phldrT="[Texte]" custT="1"/>
      <dgm:spPr/>
      <dgm:t>
        <a:bodyPr/>
        <a:lstStyle/>
        <a:p>
          <a:r>
            <a:rPr lang="fr-FR" sz="1200" dirty="0"/>
            <a:t>Man</a:t>
          </a:r>
        </a:p>
      </dgm:t>
    </dgm:pt>
    <dgm:pt modelId="{DB20B8BF-E51D-42A3-B5F8-39ADB0D67999}" type="parTrans" cxnId="{08E72C95-8A68-4D0C-96E1-7E1F20D17A6C}">
      <dgm:prSet/>
      <dgm:spPr/>
      <dgm:t>
        <a:bodyPr/>
        <a:lstStyle/>
        <a:p>
          <a:endParaRPr lang="fr-FR"/>
        </a:p>
      </dgm:t>
    </dgm:pt>
    <dgm:pt modelId="{983E59BF-9054-4FB7-99F9-6C4524BBCA7F}" type="sibTrans" cxnId="{08E72C95-8A68-4D0C-96E1-7E1F20D17A6C}">
      <dgm:prSet/>
      <dgm:spPr/>
      <dgm:t>
        <a:bodyPr/>
        <a:lstStyle/>
        <a:p>
          <a:endParaRPr lang="fr-FR"/>
        </a:p>
      </dgm:t>
    </dgm:pt>
    <dgm:pt modelId="{04837EC5-88EC-4CF5-BEF0-E1E3AC77E8A7}">
      <dgm:prSet phldrT="[Texte]" custT="1"/>
      <dgm:spPr/>
      <dgm:t>
        <a:bodyPr/>
        <a:lstStyle/>
        <a:p>
          <a:r>
            <a:rPr lang="fr-FR" sz="1200" dirty="0"/>
            <a:t>Woman</a:t>
          </a:r>
        </a:p>
      </dgm:t>
    </dgm:pt>
    <dgm:pt modelId="{491CDB0C-53A3-4BF3-B91C-72FB6A59E304}" type="parTrans" cxnId="{AB1399ED-0BAE-4668-A459-885C15615630}">
      <dgm:prSet/>
      <dgm:spPr/>
      <dgm:t>
        <a:bodyPr/>
        <a:lstStyle/>
        <a:p>
          <a:endParaRPr lang="fr-FR"/>
        </a:p>
      </dgm:t>
    </dgm:pt>
    <dgm:pt modelId="{C946CF61-3F76-4366-A29C-E54B0E70B22E}" type="sibTrans" cxnId="{AB1399ED-0BAE-4668-A459-885C15615630}">
      <dgm:prSet/>
      <dgm:spPr/>
      <dgm:t>
        <a:bodyPr/>
        <a:lstStyle/>
        <a:p>
          <a:endParaRPr lang="fr-FR"/>
        </a:p>
      </dgm:t>
    </dgm:pt>
    <dgm:pt modelId="{E8905F5A-C046-4FB6-9B45-A7A4ECE149D2}">
      <dgm:prSet custT="1"/>
      <dgm:spPr/>
      <dgm:t>
        <a:bodyPr/>
        <a:lstStyle/>
        <a:p>
          <a:r>
            <a:rPr lang="fr-FR" sz="1200" dirty="0"/>
            <a:t>Man and Woman</a:t>
          </a:r>
        </a:p>
      </dgm:t>
    </dgm:pt>
    <dgm:pt modelId="{4ED7A5BA-F554-4090-B45B-527DEF647C73}" type="parTrans" cxnId="{AD23D9C5-48B4-4384-9106-C85EFAA3363A}">
      <dgm:prSet/>
      <dgm:spPr/>
      <dgm:t>
        <a:bodyPr/>
        <a:lstStyle/>
        <a:p>
          <a:endParaRPr lang="fr-FR"/>
        </a:p>
      </dgm:t>
    </dgm:pt>
    <dgm:pt modelId="{A34394D2-316F-4DF8-927B-C2A716AF2A22}" type="sibTrans" cxnId="{AD23D9C5-48B4-4384-9106-C85EFAA3363A}">
      <dgm:prSet/>
      <dgm:spPr/>
      <dgm:t>
        <a:bodyPr/>
        <a:lstStyle/>
        <a:p>
          <a:endParaRPr lang="fr-FR"/>
        </a:p>
      </dgm:t>
    </dgm:pt>
    <dgm:pt modelId="{526FC798-01C7-42EE-A001-852233DBE968}">
      <dgm:prSet custT="1"/>
      <dgm:spPr/>
      <dgm:t>
        <a:bodyPr/>
        <a:lstStyle/>
        <a:p>
          <a:r>
            <a:rPr lang="en-US" sz="1200" b="0" dirty="0"/>
            <a:t>Doctor, nurse, health worker</a:t>
          </a:r>
        </a:p>
      </dgm:t>
    </dgm:pt>
    <dgm:pt modelId="{0007AE78-3C9F-4EEA-B597-50F8AA58F9C5}" type="parTrans" cxnId="{5086EF82-EA38-4736-B6CA-DB6FF6B429C4}">
      <dgm:prSet/>
      <dgm:spPr/>
      <dgm:t>
        <a:bodyPr/>
        <a:lstStyle/>
        <a:p>
          <a:endParaRPr lang="fr-FR"/>
        </a:p>
      </dgm:t>
    </dgm:pt>
    <dgm:pt modelId="{EA463487-D453-49C6-B37B-31ED6DEB991E}" type="sibTrans" cxnId="{5086EF82-EA38-4736-B6CA-DB6FF6B429C4}">
      <dgm:prSet/>
      <dgm:spPr/>
      <dgm:t>
        <a:bodyPr/>
        <a:lstStyle/>
        <a:p>
          <a:endParaRPr lang="fr-FR"/>
        </a:p>
      </dgm:t>
    </dgm:pt>
    <dgm:pt modelId="{EC00EDB4-9157-42EA-BDB9-DDA35FF68DE8}">
      <dgm:prSet custT="1"/>
      <dgm:spPr/>
      <dgm:t>
        <a:bodyPr/>
        <a:lstStyle/>
        <a:p>
          <a:r>
            <a:rPr lang="en-US" sz="1200" b="0" dirty="0"/>
            <a:t>Another person at work (customer, patient, pupil or student)</a:t>
          </a:r>
        </a:p>
      </dgm:t>
    </dgm:pt>
    <dgm:pt modelId="{CEE949CD-BC02-43DC-B382-34F2B956F26C}" type="parTrans" cxnId="{560D6D09-F34B-4B32-9517-80023415B2BD}">
      <dgm:prSet/>
      <dgm:spPr/>
      <dgm:t>
        <a:bodyPr/>
        <a:lstStyle/>
        <a:p>
          <a:endParaRPr lang="fr-FR"/>
        </a:p>
      </dgm:t>
    </dgm:pt>
    <dgm:pt modelId="{31E8281B-CC73-4201-8449-3F2CBEAE0A3D}" type="sibTrans" cxnId="{560D6D09-F34B-4B32-9517-80023415B2BD}">
      <dgm:prSet/>
      <dgm:spPr/>
      <dgm:t>
        <a:bodyPr/>
        <a:lstStyle/>
        <a:p>
          <a:endParaRPr lang="fr-FR"/>
        </a:p>
      </dgm:t>
    </dgm:pt>
    <dgm:pt modelId="{A70ECD5D-390B-4B6A-B3B4-4216CACB4A06}">
      <dgm:prSet custT="1"/>
      <dgm:spPr/>
      <dgm:t>
        <a:bodyPr/>
        <a:lstStyle/>
        <a:p>
          <a:r>
            <a:rPr lang="en-US" sz="1200" b="0" dirty="0"/>
            <a:t>Work colleague  </a:t>
          </a:r>
        </a:p>
      </dgm:t>
    </dgm:pt>
    <dgm:pt modelId="{3868ABD5-F16B-425A-AC2B-AC61AC20227D}" type="parTrans" cxnId="{90D2611B-4329-4D8B-AB71-56830113D736}">
      <dgm:prSet/>
      <dgm:spPr/>
      <dgm:t>
        <a:bodyPr/>
        <a:lstStyle/>
        <a:p>
          <a:endParaRPr lang="fr-FR"/>
        </a:p>
      </dgm:t>
    </dgm:pt>
    <dgm:pt modelId="{84CD30ED-CA10-40FA-A828-510A037A957B}" type="sibTrans" cxnId="{90D2611B-4329-4D8B-AB71-56830113D736}">
      <dgm:prSet/>
      <dgm:spPr/>
      <dgm:t>
        <a:bodyPr/>
        <a:lstStyle/>
        <a:p>
          <a:endParaRPr lang="fr-FR"/>
        </a:p>
      </dgm:t>
    </dgm:pt>
    <dgm:pt modelId="{0918EF68-AD01-41FD-A273-A99F0F626D64}">
      <dgm:prSet custT="1"/>
      <dgm:spPr/>
      <dgm:t>
        <a:bodyPr/>
        <a:lstStyle/>
        <a:p>
          <a:r>
            <a:rPr lang="en-US" sz="1200" b="0" dirty="0"/>
            <a:t>Teacher / professor / coach	</a:t>
          </a:r>
        </a:p>
      </dgm:t>
    </dgm:pt>
    <dgm:pt modelId="{93A808EA-C655-4387-B2D8-C63BBBEA76A4}" type="parTrans" cxnId="{AEAC30D5-A269-4AAE-8BB5-74BD7C891689}">
      <dgm:prSet/>
      <dgm:spPr/>
      <dgm:t>
        <a:bodyPr/>
        <a:lstStyle/>
        <a:p>
          <a:endParaRPr lang="fr-FR"/>
        </a:p>
      </dgm:t>
    </dgm:pt>
    <dgm:pt modelId="{DA041267-5488-48AC-96E6-78704913859F}" type="sibTrans" cxnId="{AEAC30D5-A269-4AAE-8BB5-74BD7C891689}">
      <dgm:prSet/>
      <dgm:spPr/>
      <dgm:t>
        <a:bodyPr/>
        <a:lstStyle/>
        <a:p>
          <a:endParaRPr lang="fr-FR"/>
        </a:p>
      </dgm:t>
    </dgm:pt>
    <dgm:pt modelId="{3A85133F-2BBD-4C96-BF41-797C6271BB27}">
      <dgm:prSet custT="1"/>
      <dgm:spPr/>
      <dgm:t>
        <a:bodyPr/>
        <a:lstStyle/>
        <a:p>
          <a:r>
            <a:rPr lang="en-US" sz="1200" b="0" dirty="0"/>
            <a:t>A friend from school </a:t>
          </a:r>
        </a:p>
      </dgm:t>
    </dgm:pt>
    <dgm:pt modelId="{FC74C17C-9861-4D8F-8268-8DE478FC07C1}" type="parTrans" cxnId="{FA6BFF08-FBBC-4494-AC23-57FC2857D419}">
      <dgm:prSet/>
      <dgm:spPr/>
      <dgm:t>
        <a:bodyPr/>
        <a:lstStyle/>
        <a:p>
          <a:endParaRPr lang="fr-FR"/>
        </a:p>
      </dgm:t>
    </dgm:pt>
    <dgm:pt modelId="{D6D13906-525D-4825-BB82-0B2ADD50B4B7}" type="sibTrans" cxnId="{FA6BFF08-FBBC-4494-AC23-57FC2857D419}">
      <dgm:prSet/>
      <dgm:spPr/>
      <dgm:t>
        <a:bodyPr/>
        <a:lstStyle/>
        <a:p>
          <a:endParaRPr lang="fr-FR"/>
        </a:p>
      </dgm:t>
    </dgm:pt>
    <dgm:pt modelId="{1889E043-2646-435C-9AD8-BFAAA6DA96D7}">
      <dgm:prSet custT="1"/>
      <dgm:spPr/>
      <dgm:t>
        <a:bodyPr/>
        <a:lstStyle/>
        <a:p>
          <a:r>
            <a:rPr lang="en-US" sz="1200" b="0" dirty="0"/>
            <a:t>Doctor, nurse, health worker</a:t>
          </a:r>
          <a:endParaRPr lang="fr-FR" sz="1200" b="0" dirty="0"/>
        </a:p>
      </dgm:t>
    </dgm:pt>
    <dgm:pt modelId="{1B8166C5-BD4D-42F1-A758-E127879C97F2}" type="parTrans" cxnId="{FF4D9BAB-861F-4427-953C-6BB9E8134307}">
      <dgm:prSet/>
      <dgm:spPr/>
      <dgm:t>
        <a:bodyPr/>
        <a:lstStyle/>
        <a:p>
          <a:endParaRPr lang="fr-FR"/>
        </a:p>
      </dgm:t>
    </dgm:pt>
    <dgm:pt modelId="{F5722A99-DCB5-4E49-B77B-5F6BF756D09E}" type="sibTrans" cxnId="{FF4D9BAB-861F-4427-953C-6BB9E8134307}">
      <dgm:prSet/>
      <dgm:spPr/>
      <dgm:t>
        <a:bodyPr/>
        <a:lstStyle/>
        <a:p>
          <a:endParaRPr lang="fr-FR"/>
        </a:p>
      </dgm:t>
    </dgm:pt>
    <dgm:pt modelId="{FEE1DD82-2344-442B-B546-0EA1C49B6C32}">
      <dgm:prSet custT="1"/>
      <dgm:spPr/>
      <dgm:t>
        <a:bodyPr/>
        <a:lstStyle/>
        <a:p>
          <a:r>
            <a:rPr lang="en-US" sz="1200" b="0" dirty="0"/>
            <a:t>A friend</a:t>
          </a:r>
        </a:p>
      </dgm:t>
    </dgm:pt>
    <dgm:pt modelId="{CDACCFE0-A238-4BC9-BD04-EA6D3FA6B82F}" type="parTrans" cxnId="{3B4201A6-2051-4A83-848A-0B3A31C90904}">
      <dgm:prSet/>
      <dgm:spPr/>
      <dgm:t>
        <a:bodyPr/>
        <a:lstStyle/>
        <a:p>
          <a:endParaRPr lang="fr-FR"/>
        </a:p>
      </dgm:t>
    </dgm:pt>
    <dgm:pt modelId="{3B112959-3B49-4810-8D39-CF680A461FF2}" type="sibTrans" cxnId="{3B4201A6-2051-4A83-848A-0B3A31C90904}">
      <dgm:prSet/>
      <dgm:spPr/>
      <dgm:t>
        <a:bodyPr/>
        <a:lstStyle/>
        <a:p>
          <a:endParaRPr lang="fr-FR"/>
        </a:p>
      </dgm:t>
    </dgm:pt>
    <dgm:pt modelId="{4789E247-3D7F-4669-9D6C-ABF1AFEFFF1E}">
      <dgm:prSet custT="1"/>
      <dgm:spPr/>
      <dgm:t>
        <a:bodyPr/>
        <a:lstStyle/>
        <a:p>
          <a:r>
            <a:rPr lang="en-US" sz="1200" b="0" dirty="0"/>
            <a:t>A Family member   	</a:t>
          </a:r>
        </a:p>
      </dgm:t>
    </dgm:pt>
    <dgm:pt modelId="{D677EA44-DE3F-44D7-88A1-782C6F2B2417}" type="parTrans" cxnId="{D3A3BE1A-4256-47F9-89CE-CDF684BB2D38}">
      <dgm:prSet/>
      <dgm:spPr/>
      <dgm:t>
        <a:bodyPr/>
        <a:lstStyle/>
        <a:p>
          <a:endParaRPr lang="fr-FR"/>
        </a:p>
      </dgm:t>
    </dgm:pt>
    <dgm:pt modelId="{1B0F9767-881F-4463-AAA0-0FE0FDCDF4E1}" type="sibTrans" cxnId="{D3A3BE1A-4256-47F9-89CE-CDF684BB2D38}">
      <dgm:prSet/>
      <dgm:spPr/>
      <dgm:t>
        <a:bodyPr/>
        <a:lstStyle/>
        <a:p>
          <a:endParaRPr lang="fr-FR"/>
        </a:p>
      </dgm:t>
    </dgm:pt>
    <dgm:pt modelId="{E68E7053-6F36-4058-A55B-EAEFC02C09BD}">
      <dgm:prSet custT="1"/>
      <dgm:spPr/>
      <dgm:t>
        <a:bodyPr/>
        <a:lstStyle/>
        <a:p>
          <a:r>
            <a:rPr lang="en-US" sz="1200" b="0" dirty="0"/>
            <a:t>Someone you don't know	</a:t>
          </a:r>
        </a:p>
      </dgm:t>
    </dgm:pt>
    <dgm:pt modelId="{6F276F44-D5BD-48AE-920C-CEA92A513DE2}" type="parTrans" cxnId="{F9A259FC-E887-46F8-8766-F1984717354F}">
      <dgm:prSet/>
      <dgm:spPr/>
      <dgm:t>
        <a:bodyPr/>
        <a:lstStyle/>
        <a:p>
          <a:endParaRPr lang="fr-FR"/>
        </a:p>
      </dgm:t>
    </dgm:pt>
    <dgm:pt modelId="{77286E82-F5CE-484B-A231-0828703CAAAC}" type="sibTrans" cxnId="{F9A259FC-E887-46F8-8766-F1984717354F}">
      <dgm:prSet/>
      <dgm:spPr/>
      <dgm:t>
        <a:bodyPr/>
        <a:lstStyle/>
        <a:p>
          <a:endParaRPr lang="fr-FR"/>
        </a:p>
      </dgm:t>
    </dgm:pt>
    <dgm:pt modelId="{108C4B34-59AB-4CDA-99D4-65F597A9268A}">
      <dgm:prSet custT="1"/>
      <dgm:spPr/>
      <dgm:t>
        <a:bodyPr/>
        <a:lstStyle/>
        <a:p>
          <a:r>
            <a:rPr lang="en-US" sz="1200" b="0" dirty="0"/>
            <a:t>Someone else </a:t>
          </a:r>
          <a:endParaRPr lang="fr-FR" sz="1200" b="0" dirty="0"/>
        </a:p>
      </dgm:t>
    </dgm:pt>
    <dgm:pt modelId="{0FD3AC99-3DB9-4429-B9CE-990066FCCC0A}" type="parTrans" cxnId="{4C0FEBB4-0FFE-4DE2-A3C8-28BCF28833B9}">
      <dgm:prSet/>
      <dgm:spPr/>
      <dgm:t>
        <a:bodyPr/>
        <a:lstStyle/>
        <a:p>
          <a:endParaRPr lang="fr-FR"/>
        </a:p>
      </dgm:t>
    </dgm:pt>
    <dgm:pt modelId="{634FB201-9CEA-47E6-96F0-2A93FC17D5E9}" type="sibTrans" cxnId="{4C0FEBB4-0FFE-4DE2-A3C8-28BCF28833B9}">
      <dgm:prSet/>
      <dgm:spPr/>
      <dgm:t>
        <a:bodyPr/>
        <a:lstStyle/>
        <a:p>
          <a:endParaRPr lang="fr-FR"/>
        </a:p>
      </dgm:t>
    </dgm:pt>
    <dgm:pt modelId="{3B9BD8B0-3AA3-41B9-8C04-543B303F65EC}">
      <dgm:prSet phldrT="[Texte]" custT="1"/>
      <dgm:spPr/>
      <dgm:t>
        <a:bodyPr/>
        <a:lstStyle/>
        <a:p>
          <a:endParaRPr lang="fr-FR" sz="1200" dirty="0"/>
        </a:p>
      </dgm:t>
    </dgm:pt>
    <dgm:pt modelId="{406F2DF0-EC07-47FC-BF31-50C135B8E828}" type="parTrans" cxnId="{B6FEE5DF-9FD4-4A6D-A823-D6D758D44B29}">
      <dgm:prSet/>
      <dgm:spPr/>
    </dgm:pt>
    <dgm:pt modelId="{8DC77AEC-CF33-43A7-A83B-BBE4376D5B1F}" type="sibTrans" cxnId="{B6FEE5DF-9FD4-4A6D-A823-D6D758D44B29}">
      <dgm:prSet/>
      <dgm:spPr/>
    </dgm:pt>
    <dgm:pt modelId="{61A84519-01E2-41E9-A27A-49CEC00A19A7}">
      <dgm:prSet phldrT="[Texte]" custT="1"/>
      <dgm:spPr/>
      <dgm:t>
        <a:bodyPr/>
        <a:lstStyle/>
        <a:p>
          <a:endParaRPr lang="fr-FR" sz="1200" dirty="0"/>
        </a:p>
      </dgm:t>
    </dgm:pt>
    <dgm:pt modelId="{63517BB0-9A5D-4CE3-946C-EB7CDA3DB4EC}" type="parTrans" cxnId="{02588760-1F31-4C6F-B4C6-B5C0088D6754}">
      <dgm:prSet/>
      <dgm:spPr/>
    </dgm:pt>
    <dgm:pt modelId="{AE3B7AB4-691E-4255-A380-5C9EB3B24300}" type="sibTrans" cxnId="{02588760-1F31-4C6F-B4C6-B5C0088D6754}">
      <dgm:prSet/>
      <dgm:spPr/>
    </dgm:pt>
    <dgm:pt modelId="{6AC1B0D7-19EA-45BB-88AE-4DFC22C86D60}" type="pres">
      <dgm:prSet presAssocID="{973F3863-CB81-4350-8ADA-1917832ADAAD}" presName="Name0" presStyleCnt="0">
        <dgm:presLayoutVars>
          <dgm:chMax val="7"/>
          <dgm:dir/>
          <dgm:animLvl val="lvl"/>
          <dgm:resizeHandles val="exact"/>
        </dgm:presLayoutVars>
      </dgm:prSet>
      <dgm:spPr/>
    </dgm:pt>
    <dgm:pt modelId="{6D02E64F-B02D-490D-85B0-C1D3D3C532A0}" type="pres">
      <dgm:prSet presAssocID="{2EC199C4-3B35-42C1-9C31-C37B30388987}" presName="circle1" presStyleLbl="node1" presStyleIdx="0" presStyleCnt="2" custScaleX="96778" custScaleY="101971" custLinFactNeighborX="641">
        <dgm:style>
          <a:lnRef idx="1">
            <a:schemeClr val="accent6"/>
          </a:lnRef>
          <a:fillRef idx="2">
            <a:schemeClr val="accent6"/>
          </a:fillRef>
          <a:effectRef idx="1">
            <a:schemeClr val="accent6"/>
          </a:effectRef>
          <a:fontRef idx="minor">
            <a:schemeClr val="dk1"/>
          </a:fontRef>
        </dgm:style>
      </dgm:prSet>
      <dgm:spPr/>
    </dgm:pt>
    <dgm:pt modelId="{12C24D9B-5FA7-4EC2-9BA2-210E4F0D7F99}" type="pres">
      <dgm:prSet presAssocID="{2EC199C4-3B35-42C1-9C31-C37B30388987}" presName="space" presStyleCnt="0"/>
      <dgm:spPr/>
    </dgm:pt>
    <dgm:pt modelId="{F135B495-2097-458E-B11D-E81F2B1E58FE}" type="pres">
      <dgm:prSet presAssocID="{2EC199C4-3B35-42C1-9C31-C37B30388987}" presName="rect1" presStyleLbl="alignAcc1" presStyleIdx="0" presStyleCnt="2" custScaleX="100000" custLinFactNeighborX="327" custLinFactNeighborY="-2914"/>
      <dgm:spPr/>
    </dgm:pt>
    <dgm:pt modelId="{34761023-EEF9-4AB1-90A4-0ED8E53472D4}" type="pres">
      <dgm:prSet presAssocID="{159240D0-1F63-4EBD-B473-514C9519743A}" presName="vertSpace2" presStyleLbl="node1" presStyleIdx="0" presStyleCnt="2"/>
      <dgm:spPr/>
    </dgm:pt>
    <dgm:pt modelId="{695004EF-FB94-493E-B1E7-6CA7914501EE}" type="pres">
      <dgm:prSet presAssocID="{159240D0-1F63-4EBD-B473-514C9519743A}" presName="circle2" presStyleLbl="node1" presStyleIdx="1" presStyleCnt="2" custLinFactNeighborX="-1206" custLinFactNeighborY="8855">
        <dgm:style>
          <a:lnRef idx="1">
            <a:schemeClr val="accent5"/>
          </a:lnRef>
          <a:fillRef idx="2">
            <a:schemeClr val="accent5"/>
          </a:fillRef>
          <a:effectRef idx="1">
            <a:schemeClr val="accent5"/>
          </a:effectRef>
          <a:fontRef idx="minor">
            <a:schemeClr val="dk1"/>
          </a:fontRef>
        </dgm:style>
      </dgm:prSet>
      <dgm:spPr>
        <a:solidFill>
          <a:srgbClr val="FFF1E7"/>
        </a:solidFill>
        <a:ln>
          <a:solidFill>
            <a:srgbClr val="FDD6B9"/>
          </a:solidFill>
        </a:ln>
      </dgm:spPr>
    </dgm:pt>
    <dgm:pt modelId="{5E18850F-F9ED-49F6-B07A-6D6E4C215B43}" type="pres">
      <dgm:prSet presAssocID="{159240D0-1F63-4EBD-B473-514C9519743A}" presName="rect2" presStyleLbl="alignAcc1" presStyleIdx="1" presStyleCnt="2" custScaleY="45936" custLinFactNeighborX="327" custLinFactNeighborY="18196"/>
      <dgm:spPr/>
    </dgm:pt>
    <dgm:pt modelId="{FDF0004E-C262-46CF-8B8C-D59C2EAB583D}" type="pres">
      <dgm:prSet presAssocID="{2EC199C4-3B35-42C1-9C31-C37B30388987}" presName="rect1ParTx" presStyleLbl="alignAcc1" presStyleIdx="1" presStyleCnt="2">
        <dgm:presLayoutVars>
          <dgm:chMax val="1"/>
          <dgm:bulletEnabled val="1"/>
        </dgm:presLayoutVars>
      </dgm:prSet>
      <dgm:spPr/>
    </dgm:pt>
    <dgm:pt modelId="{D78C316D-0AD7-4534-8785-5EDF15E26E24}" type="pres">
      <dgm:prSet presAssocID="{2EC199C4-3B35-42C1-9C31-C37B30388987}" presName="rect1ChTx" presStyleLbl="alignAcc1" presStyleIdx="1" presStyleCnt="2" custScaleX="100000" custLinFactNeighborX="-1309" custLinFactNeighborY="13607">
        <dgm:presLayoutVars>
          <dgm:bulletEnabled val="1"/>
        </dgm:presLayoutVars>
      </dgm:prSet>
      <dgm:spPr/>
    </dgm:pt>
    <dgm:pt modelId="{D03A947F-37B8-4AF8-9586-AE897779DAAE}" type="pres">
      <dgm:prSet presAssocID="{159240D0-1F63-4EBD-B473-514C9519743A}" presName="rect2ParTx" presStyleLbl="alignAcc1" presStyleIdx="1" presStyleCnt="2">
        <dgm:presLayoutVars>
          <dgm:chMax val="1"/>
          <dgm:bulletEnabled val="1"/>
        </dgm:presLayoutVars>
      </dgm:prSet>
      <dgm:spPr/>
    </dgm:pt>
    <dgm:pt modelId="{FBE07B0C-511B-4534-AA71-8C9E5A37AD56}" type="pres">
      <dgm:prSet presAssocID="{159240D0-1F63-4EBD-B473-514C9519743A}" presName="rect2ChTx" presStyleLbl="alignAcc1" presStyleIdx="1" presStyleCnt="2" custScaleX="102618" custLinFactNeighborX="1575" custLinFactNeighborY="12256">
        <dgm:presLayoutVars>
          <dgm:bulletEnabled val="1"/>
        </dgm:presLayoutVars>
      </dgm:prSet>
      <dgm:spPr/>
    </dgm:pt>
  </dgm:ptLst>
  <dgm:cxnLst>
    <dgm:cxn modelId="{FA6BFF08-FBBC-4494-AC23-57FC2857D419}" srcId="{2EC199C4-3B35-42C1-9C31-C37B30388987}" destId="{3A85133F-2BBD-4C96-BF41-797C6271BB27}" srcOrd="5" destOrd="0" parTransId="{FC74C17C-9861-4D8F-8268-8DE478FC07C1}" sibTransId="{D6D13906-525D-4825-BB82-0B2ADD50B4B7}"/>
    <dgm:cxn modelId="{560D6D09-F34B-4B32-9517-80023415B2BD}" srcId="{2EC199C4-3B35-42C1-9C31-C37B30388987}" destId="{EC00EDB4-9157-42EA-BDB9-DDA35FF68DE8}" srcOrd="3" destOrd="0" parTransId="{CEE949CD-BC02-43DC-B382-34F2B956F26C}" sibTransId="{31E8281B-CC73-4201-8449-3F2CBEAE0A3D}"/>
    <dgm:cxn modelId="{CDFF9009-41F1-457E-A81B-86E55E1B2DC6}" type="presOf" srcId="{3A85133F-2BBD-4C96-BF41-797C6271BB27}" destId="{D78C316D-0AD7-4534-8785-5EDF15E26E24}" srcOrd="0" destOrd="5" presId="urn:microsoft.com/office/officeart/2005/8/layout/target3"/>
    <dgm:cxn modelId="{57A68B0A-0688-4CA4-8CE4-37500B91C079}" type="presOf" srcId="{04837EC5-88EC-4CF5-BEF0-E1E3AC77E8A7}" destId="{FBE07B0C-511B-4534-AA71-8C9E5A37AD56}" srcOrd="0" destOrd="3" presId="urn:microsoft.com/office/officeart/2005/8/layout/target3"/>
    <dgm:cxn modelId="{D3A3BE1A-4256-47F9-89CE-CDF684BB2D38}" srcId="{2EC199C4-3B35-42C1-9C31-C37B30388987}" destId="{4789E247-3D7F-4669-9D6C-ABF1AFEFFF1E}" srcOrd="9" destOrd="0" parTransId="{D677EA44-DE3F-44D7-88A1-782C6F2B2417}" sibTransId="{1B0F9767-881F-4463-AAA0-0FE0FDCDF4E1}"/>
    <dgm:cxn modelId="{90D2611B-4329-4D8B-AB71-56830113D736}" srcId="{2EC199C4-3B35-42C1-9C31-C37B30388987}" destId="{A70ECD5D-390B-4B6A-B3B4-4216CACB4A06}" srcOrd="2" destOrd="0" parTransId="{3868ABD5-F16B-425A-AC2B-AC61AC20227D}" sibTransId="{84CD30ED-CA10-40FA-A828-510A037A957B}"/>
    <dgm:cxn modelId="{182A7921-F38E-4229-8853-4D4BBF3D7542}" type="presOf" srcId="{61A84519-01E2-41E9-A27A-49CEC00A19A7}" destId="{FBE07B0C-511B-4534-AA71-8C9E5A37AD56}" srcOrd="0" destOrd="1" presId="urn:microsoft.com/office/officeart/2005/8/layout/target3"/>
    <dgm:cxn modelId="{72267230-9881-4C3C-92D4-2DBB656142A5}" srcId="{973F3863-CB81-4350-8ADA-1917832ADAAD}" destId="{159240D0-1F63-4EBD-B473-514C9519743A}" srcOrd="1" destOrd="0" parTransId="{7210714A-A165-4B4E-B7D5-870F04DB9929}" sibTransId="{444E5D19-C2C0-4881-9A97-EDF1C0C398DA}"/>
    <dgm:cxn modelId="{1784283E-E298-417C-B6C8-EADB3929CF2C}" type="presOf" srcId="{4789E247-3D7F-4669-9D6C-ABF1AFEFFF1E}" destId="{D78C316D-0AD7-4534-8785-5EDF15E26E24}" srcOrd="0" destOrd="9" presId="urn:microsoft.com/office/officeart/2005/8/layout/target3"/>
    <dgm:cxn modelId="{02588760-1F31-4C6F-B4C6-B5C0088D6754}" srcId="{159240D0-1F63-4EBD-B473-514C9519743A}" destId="{61A84519-01E2-41E9-A27A-49CEC00A19A7}" srcOrd="1" destOrd="0" parTransId="{63517BB0-9A5D-4CE3-946C-EB7CDA3DB4EC}" sibTransId="{AE3B7AB4-691E-4255-A380-5C9EB3B24300}"/>
    <dgm:cxn modelId="{5B1ADB42-8970-458C-A434-030C0B04195F}" type="presOf" srcId="{E68E7053-6F36-4058-A55B-EAEFC02C09BD}" destId="{D78C316D-0AD7-4534-8785-5EDF15E26E24}" srcOrd="0" destOrd="10" presId="urn:microsoft.com/office/officeart/2005/8/layout/target3"/>
    <dgm:cxn modelId="{646F1565-E3A6-4ED9-9453-0AB2258685F1}" srcId="{2EC199C4-3B35-42C1-9C31-C37B30388987}" destId="{34F22578-B700-415A-B100-B5F9DE8B8485}" srcOrd="0" destOrd="0" parTransId="{135CA0E6-CDFC-427C-ADED-18337ED80F5C}" sibTransId="{9ACC7412-1DFE-4D6D-B81A-65AC1E5809C3}"/>
    <dgm:cxn modelId="{9B34A849-D83A-4658-853F-A574797E238B}" type="presOf" srcId="{2EC199C4-3B35-42C1-9C31-C37B30388987}" destId="{FDF0004E-C262-46CF-8B8C-D59C2EAB583D}" srcOrd="1" destOrd="0" presId="urn:microsoft.com/office/officeart/2005/8/layout/target3"/>
    <dgm:cxn modelId="{6A07DD4F-67D7-4ACE-BEC3-552385510E02}" type="presOf" srcId="{EEB13D1E-1323-47AB-BEB6-3911503CAC30}" destId="{FBE07B0C-511B-4534-AA71-8C9E5A37AD56}" srcOrd="0" destOrd="2" presId="urn:microsoft.com/office/officeart/2005/8/layout/target3"/>
    <dgm:cxn modelId="{CF365B58-1436-4B77-A758-FFE0408BC3EB}" type="presOf" srcId="{FEE1DD82-2344-442B-B546-0EA1C49B6C32}" destId="{D78C316D-0AD7-4534-8785-5EDF15E26E24}" srcOrd="0" destOrd="8" presId="urn:microsoft.com/office/officeart/2005/8/layout/target3"/>
    <dgm:cxn modelId="{AD8ED97A-F85B-44E0-8FD3-D1FC93CF4DEB}" type="presOf" srcId="{EC00EDB4-9157-42EA-BDB9-DDA35FF68DE8}" destId="{D78C316D-0AD7-4534-8785-5EDF15E26E24}" srcOrd="0" destOrd="3" presId="urn:microsoft.com/office/officeart/2005/8/layout/target3"/>
    <dgm:cxn modelId="{3C476A7C-770D-4ECC-A7FD-FBB8A0A6E180}" type="presOf" srcId="{A70ECD5D-390B-4B6A-B3B4-4216CACB4A06}" destId="{D78C316D-0AD7-4534-8785-5EDF15E26E24}" srcOrd="0" destOrd="2" presId="urn:microsoft.com/office/officeart/2005/8/layout/target3"/>
    <dgm:cxn modelId="{5086EF82-EA38-4736-B6CA-DB6FF6B429C4}" srcId="{2EC199C4-3B35-42C1-9C31-C37B30388987}" destId="{526FC798-01C7-42EE-A001-852233DBE968}" srcOrd="7" destOrd="0" parTransId="{0007AE78-3C9F-4EEA-B597-50F8AA58F9C5}" sibTransId="{EA463487-D453-49C6-B37B-31ED6DEB991E}"/>
    <dgm:cxn modelId="{08E72C95-8A68-4D0C-96E1-7E1F20D17A6C}" srcId="{159240D0-1F63-4EBD-B473-514C9519743A}" destId="{EEB13D1E-1323-47AB-BEB6-3911503CAC30}" srcOrd="2" destOrd="0" parTransId="{DB20B8BF-E51D-42A3-B5F8-39ADB0D67999}" sibTransId="{983E59BF-9054-4FB7-99F9-6C4524BBCA7F}"/>
    <dgm:cxn modelId="{3B4201A6-2051-4A83-848A-0B3A31C90904}" srcId="{2EC199C4-3B35-42C1-9C31-C37B30388987}" destId="{FEE1DD82-2344-442B-B546-0EA1C49B6C32}" srcOrd="8" destOrd="0" parTransId="{CDACCFE0-A238-4BC9-BD04-EA6D3FA6B82F}" sibTransId="{3B112959-3B49-4810-8D39-CF680A461FF2}"/>
    <dgm:cxn modelId="{FF4D9BAB-861F-4427-953C-6BB9E8134307}" srcId="{2EC199C4-3B35-42C1-9C31-C37B30388987}" destId="{1889E043-2646-435C-9AD8-BFAAA6DA96D7}" srcOrd="6" destOrd="0" parTransId="{1B8166C5-BD4D-42F1-A758-E127879C97F2}" sibTransId="{F5722A99-DCB5-4E49-B77B-5F6BF756D09E}"/>
    <dgm:cxn modelId="{62DCD1AB-B236-429D-9B0F-F330933C3365}" type="presOf" srcId="{3B9BD8B0-3AA3-41B9-8C04-543B303F65EC}" destId="{FBE07B0C-511B-4534-AA71-8C9E5A37AD56}" srcOrd="0" destOrd="0" presId="urn:microsoft.com/office/officeart/2005/8/layout/target3"/>
    <dgm:cxn modelId="{F01A20B1-10C5-4374-A953-CF308C7D01E6}" srcId="{973F3863-CB81-4350-8ADA-1917832ADAAD}" destId="{2EC199C4-3B35-42C1-9C31-C37B30388987}" srcOrd="0" destOrd="0" parTransId="{966C3198-8C82-4D8E-A7DA-92E82CFEB13A}" sibTransId="{734C58DA-5438-4FBE-9284-EC4BCD46355D}"/>
    <dgm:cxn modelId="{89C983B3-2C09-4091-97C2-70A55F2C4390}" type="presOf" srcId="{973F3863-CB81-4350-8ADA-1917832ADAAD}" destId="{6AC1B0D7-19EA-45BB-88AE-4DFC22C86D60}" srcOrd="0" destOrd="0" presId="urn:microsoft.com/office/officeart/2005/8/layout/target3"/>
    <dgm:cxn modelId="{4C0FEBB4-0FFE-4DE2-A3C8-28BCF28833B9}" srcId="{2EC199C4-3B35-42C1-9C31-C37B30388987}" destId="{108C4B34-59AB-4CDA-99D4-65F597A9268A}" srcOrd="11" destOrd="0" parTransId="{0FD3AC99-3DB9-4429-B9CE-990066FCCC0A}" sibTransId="{634FB201-9CEA-47E6-96F0-2A93FC17D5E9}"/>
    <dgm:cxn modelId="{17B418BB-D709-4CEF-B284-EA09238AACFA}" type="presOf" srcId="{159240D0-1F63-4EBD-B473-514C9519743A}" destId="{D03A947F-37B8-4AF8-9586-AE897779DAAE}" srcOrd="1" destOrd="0" presId="urn:microsoft.com/office/officeart/2005/8/layout/target3"/>
    <dgm:cxn modelId="{048699C4-5CAB-4768-8E1E-C78006F67691}" type="presOf" srcId="{0918EF68-AD01-41FD-A273-A99F0F626D64}" destId="{D78C316D-0AD7-4534-8785-5EDF15E26E24}" srcOrd="0" destOrd="4" presId="urn:microsoft.com/office/officeart/2005/8/layout/target3"/>
    <dgm:cxn modelId="{AD23D9C5-48B4-4384-9106-C85EFAA3363A}" srcId="{159240D0-1F63-4EBD-B473-514C9519743A}" destId="{E8905F5A-C046-4FB6-9B45-A7A4ECE149D2}" srcOrd="4" destOrd="0" parTransId="{4ED7A5BA-F554-4090-B45B-527DEF647C73}" sibTransId="{A34394D2-316F-4DF8-927B-C2A716AF2A22}"/>
    <dgm:cxn modelId="{A8DB0DC7-E005-4C55-8315-164D8B3F0DF9}" type="presOf" srcId="{159240D0-1F63-4EBD-B473-514C9519743A}" destId="{5E18850F-F9ED-49F6-B07A-6D6E4C215B43}" srcOrd="0" destOrd="0" presId="urn:microsoft.com/office/officeart/2005/8/layout/target3"/>
    <dgm:cxn modelId="{AEAC30D5-A269-4AAE-8BB5-74BD7C891689}" srcId="{2EC199C4-3B35-42C1-9C31-C37B30388987}" destId="{0918EF68-AD01-41FD-A273-A99F0F626D64}" srcOrd="4" destOrd="0" parTransId="{93A808EA-C655-4387-B2D8-C63BBBEA76A4}" sibTransId="{DA041267-5488-48AC-96E6-78704913859F}"/>
    <dgm:cxn modelId="{05B5CDDC-0E8C-4769-8E84-738ADF725255}" type="presOf" srcId="{108C4B34-59AB-4CDA-99D4-65F597A9268A}" destId="{D78C316D-0AD7-4534-8785-5EDF15E26E24}" srcOrd="0" destOrd="11" presId="urn:microsoft.com/office/officeart/2005/8/layout/target3"/>
    <dgm:cxn modelId="{A9C013DD-4E42-4A38-8D88-8F1BB31A205C}" type="presOf" srcId="{526FC798-01C7-42EE-A001-852233DBE968}" destId="{D78C316D-0AD7-4534-8785-5EDF15E26E24}" srcOrd="0" destOrd="7" presId="urn:microsoft.com/office/officeart/2005/8/layout/target3"/>
    <dgm:cxn modelId="{30280CDF-9681-482B-BE72-43C9FE7D2546}" type="presOf" srcId="{2EC199C4-3B35-42C1-9C31-C37B30388987}" destId="{F135B495-2097-458E-B11D-E81F2B1E58FE}" srcOrd="0" destOrd="0" presId="urn:microsoft.com/office/officeart/2005/8/layout/target3"/>
    <dgm:cxn modelId="{B6FEE5DF-9FD4-4A6D-A823-D6D758D44B29}" srcId="{159240D0-1F63-4EBD-B473-514C9519743A}" destId="{3B9BD8B0-3AA3-41B9-8C04-543B303F65EC}" srcOrd="0" destOrd="0" parTransId="{406F2DF0-EC07-47FC-BF31-50C135B8E828}" sibTransId="{8DC77AEC-CF33-43A7-A83B-BBE4376D5B1F}"/>
    <dgm:cxn modelId="{BA6A79E9-4FA2-4F5E-A60E-9D99E0779B46}" type="presOf" srcId="{2AAB4B5D-C9CE-43A7-B735-552A9546DE5D}" destId="{D78C316D-0AD7-4534-8785-5EDF15E26E24}" srcOrd="0" destOrd="1" presId="urn:microsoft.com/office/officeart/2005/8/layout/target3"/>
    <dgm:cxn modelId="{66BCA3EB-E770-4E6A-857B-7E9FF9F51AF2}" type="presOf" srcId="{1889E043-2646-435C-9AD8-BFAAA6DA96D7}" destId="{D78C316D-0AD7-4534-8785-5EDF15E26E24}" srcOrd="0" destOrd="6" presId="urn:microsoft.com/office/officeart/2005/8/layout/target3"/>
    <dgm:cxn modelId="{AB1399ED-0BAE-4668-A459-885C15615630}" srcId="{159240D0-1F63-4EBD-B473-514C9519743A}" destId="{04837EC5-88EC-4CF5-BEF0-E1E3AC77E8A7}" srcOrd="3" destOrd="0" parTransId="{491CDB0C-53A3-4BF3-B91C-72FB6A59E304}" sibTransId="{C946CF61-3F76-4366-A29C-E54B0E70B22E}"/>
    <dgm:cxn modelId="{BEED3BEF-34DC-40F4-8825-4AD42001BC68}" srcId="{2EC199C4-3B35-42C1-9C31-C37B30388987}" destId="{2AAB4B5D-C9CE-43A7-B735-552A9546DE5D}" srcOrd="1" destOrd="0" parTransId="{B13C6602-8972-4A83-8A63-F839FCAB87E6}" sibTransId="{B7471166-6AAE-4520-A5DB-47A5B3103535}"/>
    <dgm:cxn modelId="{68EC99FB-E988-4E98-AB67-C609660D822E}" type="presOf" srcId="{E8905F5A-C046-4FB6-9B45-A7A4ECE149D2}" destId="{FBE07B0C-511B-4534-AA71-8C9E5A37AD56}" srcOrd="0" destOrd="4" presId="urn:microsoft.com/office/officeart/2005/8/layout/target3"/>
    <dgm:cxn modelId="{F9A259FC-E887-46F8-8766-F1984717354F}" srcId="{2EC199C4-3B35-42C1-9C31-C37B30388987}" destId="{E68E7053-6F36-4058-A55B-EAEFC02C09BD}" srcOrd="10" destOrd="0" parTransId="{6F276F44-D5BD-48AE-920C-CEA92A513DE2}" sibTransId="{77286E82-F5CE-484B-A231-0828703CAAAC}"/>
    <dgm:cxn modelId="{495828FD-35BD-40F8-9047-6FC25251BC53}" type="presOf" srcId="{34F22578-B700-415A-B100-B5F9DE8B8485}" destId="{D78C316D-0AD7-4534-8785-5EDF15E26E24}" srcOrd="0" destOrd="0" presId="urn:microsoft.com/office/officeart/2005/8/layout/target3"/>
    <dgm:cxn modelId="{870CB4E1-D31F-4708-986E-970F379D83F6}" type="presParOf" srcId="{6AC1B0D7-19EA-45BB-88AE-4DFC22C86D60}" destId="{6D02E64F-B02D-490D-85B0-C1D3D3C532A0}" srcOrd="0" destOrd="0" presId="urn:microsoft.com/office/officeart/2005/8/layout/target3"/>
    <dgm:cxn modelId="{2C75FADD-9496-45E1-ABB1-5BAD1C8005F6}" type="presParOf" srcId="{6AC1B0D7-19EA-45BB-88AE-4DFC22C86D60}" destId="{12C24D9B-5FA7-4EC2-9BA2-210E4F0D7F99}" srcOrd="1" destOrd="0" presId="urn:microsoft.com/office/officeart/2005/8/layout/target3"/>
    <dgm:cxn modelId="{BB93C134-36DA-4426-B85F-B10D81EAE7A5}" type="presParOf" srcId="{6AC1B0D7-19EA-45BB-88AE-4DFC22C86D60}" destId="{F135B495-2097-458E-B11D-E81F2B1E58FE}" srcOrd="2" destOrd="0" presId="urn:microsoft.com/office/officeart/2005/8/layout/target3"/>
    <dgm:cxn modelId="{6A35FE05-BD42-4673-A80F-1C597A825F1D}" type="presParOf" srcId="{6AC1B0D7-19EA-45BB-88AE-4DFC22C86D60}" destId="{34761023-EEF9-4AB1-90A4-0ED8E53472D4}" srcOrd="3" destOrd="0" presId="urn:microsoft.com/office/officeart/2005/8/layout/target3"/>
    <dgm:cxn modelId="{F7C84C86-5E14-4C67-89B5-B71192306120}" type="presParOf" srcId="{6AC1B0D7-19EA-45BB-88AE-4DFC22C86D60}" destId="{695004EF-FB94-493E-B1E7-6CA7914501EE}" srcOrd="4" destOrd="0" presId="urn:microsoft.com/office/officeart/2005/8/layout/target3"/>
    <dgm:cxn modelId="{E843C838-A03C-4F6A-B453-619DE8ADDF17}" type="presParOf" srcId="{6AC1B0D7-19EA-45BB-88AE-4DFC22C86D60}" destId="{5E18850F-F9ED-49F6-B07A-6D6E4C215B43}" srcOrd="5" destOrd="0" presId="urn:microsoft.com/office/officeart/2005/8/layout/target3"/>
    <dgm:cxn modelId="{63028FA1-F916-4C72-8628-FD384D2B8931}" type="presParOf" srcId="{6AC1B0D7-19EA-45BB-88AE-4DFC22C86D60}" destId="{FDF0004E-C262-46CF-8B8C-D59C2EAB583D}" srcOrd="6" destOrd="0" presId="urn:microsoft.com/office/officeart/2005/8/layout/target3"/>
    <dgm:cxn modelId="{F7316CAF-2A75-47AE-BA56-0366120A7AD4}" type="presParOf" srcId="{6AC1B0D7-19EA-45BB-88AE-4DFC22C86D60}" destId="{D78C316D-0AD7-4534-8785-5EDF15E26E24}" srcOrd="7" destOrd="0" presId="urn:microsoft.com/office/officeart/2005/8/layout/target3"/>
    <dgm:cxn modelId="{E2407719-6374-4BB1-AA26-EB5D380D211A}" type="presParOf" srcId="{6AC1B0D7-19EA-45BB-88AE-4DFC22C86D60}" destId="{D03A947F-37B8-4AF8-9586-AE897779DAAE}" srcOrd="8" destOrd="0" presId="urn:microsoft.com/office/officeart/2005/8/layout/target3"/>
    <dgm:cxn modelId="{9E499757-F89C-4B46-AD66-1072FF37A5E1}" type="presParOf" srcId="{6AC1B0D7-19EA-45BB-88AE-4DFC22C86D60}" destId="{FBE07B0C-511B-4534-AA71-8C9E5A37AD56}" srcOrd="9" destOrd="0" presId="urn:microsoft.com/office/officeart/2005/8/layout/target3"/>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4040BC2-A2B7-42D7-A2E6-4F3360F90D2D}" type="doc">
      <dgm:prSet loTypeId="urn:microsoft.com/office/officeart/2005/8/layout/pyramid2" loCatId="list" qsTypeId="urn:microsoft.com/office/officeart/2005/8/quickstyle/simple3" qsCatId="simple" csTypeId="urn:microsoft.com/office/officeart/2005/8/colors/accent1_2" csCatId="accent1" phldr="1"/>
      <dgm:spPr/>
    </dgm:pt>
    <dgm:pt modelId="{C2F23B7E-78FA-4AAC-926B-298E0029A4A4}">
      <dgm:prSet phldrT="[Texte]" custT="1"/>
      <dgm:spPr>
        <a:ln>
          <a:solidFill>
            <a:srgbClr val="FCB37C"/>
          </a:solidFill>
        </a:ln>
      </dgm:spPr>
      <dgm:t>
        <a:bodyPr/>
        <a:lstStyle/>
        <a:p>
          <a:pPr algn="l"/>
          <a:r>
            <a:rPr lang="en-US" sz="1400" b="0" dirty="0"/>
            <a:t>How many times has this happened to you since the age of 15?	</a:t>
          </a:r>
        </a:p>
        <a:p>
          <a:pPr algn="l"/>
          <a:r>
            <a:rPr lang="en-US" sz="1400" b="0" dirty="0"/>
            <a:t>0.no  </a:t>
          </a:r>
        </a:p>
        <a:p>
          <a:pPr algn="l"/>
          <a:r>
            <a:rPr lang="en-US" sz="1400" b="0" dirty="0"/>
            <a:t>1.only once 	</a:t>
          </a:r>
        </a:p>
        <a:p>
          <a:pPr algn="l"/>
          <a:r>
            <a:rPr lang="en-US" sz="1400" b="0" dirty="0"/>
            <a:t>2.a few times 	</a:t>
          </a:r>
        </a:p>
        <a:p>
          <a:pPr algn="l"/>
          <a:r>
            <a:rPr lang="en-US" sz="1400" b="0" dirty="0"/>
            <a:t>3. Several times</a:t>
          </a:r>
          <a:endParaRPr lang="fr-FR" sz="1400" b="0" dirty="0"/>
        </a:p>
      </dgm:t>
    </dgm:pt>
    <dgm:pt modelId="{D012B3E8-53B7-4201-905A-87E5BF6E122F}" type="parTrans" cxnId="{C0BBCC3B-AB86-4042-8A39-033922673DB7}">
      <dgm:prSet/>
      <dgm:spPr/>
      <dgm:t>
        <a:bodyPr/>
        <a:lstStyle/>
        <a:p>
          <a:endParaRPr lang="fr-FR"/>
        </a:p>
      </dgm:t>
    </dgm:pt>
    <dgm:pt modelId="{9300BACA-E131-418E-9202-E7D99D47BBE2}" type="sibTrans" cxnId="{C0BBCC3B-AB86-4042-8A39-033922673DB7}">
      <dgm:prSet/>
      <dgm:spPr/>
      <dgm:t>
        <a:bodyPr/>
        <a:lstStyle/>
        <a:p>
          <a:endParaRPr lang="fr-FR"/>
        </a:p>
      </dgm:t>
    </dgm:pt>
    <dgm:pt modelId="{8C8A30A0-D6B6-426B-8D01-61CE9C55E626}">
      <dgm:prSet custT="1"/>
      <dgm:spPr>
        <a:ln>
          <a:solidFill>
            <a:srgbClr val="FCB37C"/>
          </a:solidFill>
        </a:ln>
      </dgm:spPr>
      <dgm:t>
        <a:bodyPr/>
        <a:lstStyle/>
        <a:p>
          <a:pPr algn="l"/>
          <a:r>
            <a:rPr lang="en-US" sz="1400" b="0" dirty="0"/>
            <a:t>How many time has this happened to you in the last 12 months?</a:t>
          </a:r>
        </a:p>
        <a:p>
          <a:pPr algn="l"/>
          <a:r>
            <a:rPr lang="en-US" sz="1400" b="0" dirty="0"/>
            <a:t>1.only once </a:t>
          </a:r>
        </a:p>
        <a:p>
          <a:pPr algn="l"/>
          <a:r>
            <a:rPr lang="en-US" sz="1400" b="0" dirty="0"/>
            <a:t>2.a few times </a:t>
          </a:r>
        </a:p>
        <a:p>
          <a:pPr algn="l"/>
          <a:r>
            <a:rPr lang="en-US" sz="1400" b="0" dirty="0"/>
            <a:t>3. Several times</a:t>
          </a:r>
        </a:p>
      </dgm:t>
    </dgm:pt>
    <dgm:pt modelId="{3C0D22E6-600B-40F5-B2EB-0E63621838E1}" type="parTrans" cxnId="{D72BFED4-E7D5-4B09-8815-AD04AEBB7B48}">
      <dgm:prSet/>
      <dgm:spPr/>
      <dgm:t>
        <a:bodyPr/>
        <a:lstStyle/>
        <a:p>
          <a:endParaRPr lang="fr-FR"/>
        </a:p>
      </dgm:t>
    </dgm:pt>
    <dgm:pt modelId="{23F90A04-C8E5-45B6-818D-B1BA4AE36DB2}" type="sibTrans" cxnId="{D72BFED4-E7D5-4B09-8815-AD04AEBB7B48}">
      <dgm:prSet/>
      <dgm:spPr/>
      <dgm:t>
        <a:bodyPr/>
        <a:lstStyle/>
        <a:p>
          <a:endParaRPr lang="fr-FR"/>
        </a:p>
      </dgm:t>
    </dgm:pt>
    <dgm:pt modelId="{81130D1D-6A46-4A9B-9EC3-7F6A35B34F15}" type="pres">
      <dgm:prSet presAssocID="{34040BC2-A2B7-42D7-A2E6-4F3360F90D2D}" presName="compositeShape" presStyleCnt="0">
        <dgm:presLayoutVars>
          <dgm:dir/>
          <dgm:resizeHandles/>
        </dgm:presLayoutVars>
      </dgm:prSet>
      <dgm:spPr/>
    </dgm:pt>
    <dgm:pt modelId="{96076DFA-9FF2-4E3E-BC86-9D7BBE473B0B}" type="pres">
      <dgm:prSet presAssocID="{34040BC2-A2B7-42D7-A2E6-4F3360F90D2D}" presName="pyramid" presStyleLbl="node1" presStyleIdx="0" presStyleCnt="1" custScaleX="151993"/>
      <dgm:spPr>
        <a:solidFill>
          <a:srgbClr val="FDD6B9"/>
        </a:solidFill>
        <a:ln>
          <a:noFill/>
        </a:ln>
      </dgm:spPr>
    </dgm:pt>
    <dgm:pt modelId="{21EA9503-36E7-4365-BFB2-6809916546EC}" type="pres">
      <dgm:prSet presAssocID="{34040BC2-A2B7-42D7-A2E6-4F3360F90D2D}" presName="theList" presStyleCnt="0"/>
      <dgm:spPr/>
    </dgm:pt>
    <dgm:pt modelId="{4DB76843-DD01-4D42-8C00-4117AF1138C0}" type="pres">
      <dgm:prSet presAssocID="{C2F23B7E-78FA-4AAC-926B-298E0029A4A4}" presName="aNode" presStyleLbl="fgAcc1" presStyleIdx="0" presStyleCnt="2" custScaleX="159617" custScaleY="166786">
        <dgm:presLayoutVars>
          <dgm:bulletEnabled val="1"/>
        </dgm:presLayoutVars>
      </dgm:prSet>
      <dgm:spPr/>
    </dgm:pt>
    <dgm:pt modelId="{481C935B-45AE-47C1-9224-CAAB36792A0C}" type="pres">
      <dgm:prSet presAssocID="{C2F23B7E-78FA-4AAC-926B-298E0029A4A4}" presName="aSpace" presStyleCnt="0"/>
      <dgm:spPr/>
    </dgm:pt>
    <dgm:pt modelId="{6E7BD643-2BE6-4719-BB19-E70E1D0C9A2A}" type="pres">
      <dgm:prSet presAssocID="{8C8A30A0-D6B6-426B-8D01-61CE9C55E626}" presName="aNode" presStyleLbl="fgAcc1" presStyleIdx="1" presStyleCnt="2" custScaleX="159090" custScaleY="134139">
        <dgm:presLayoutVars>
          <dgm:bulletEnabled val="1"/>
        </dgm:presLayoutVars>
      </dgm:prSet>
      <dgm:spPr/>
    </dgm:pt>
    <dgm:pt modelId="{47AEA656-C4EE-4763-84F9-94D5EE930F6E}" type="pres">
      <dgm:prSet presAssocID="{8C8A30A0-D6B6-426B-8D01-61CE9C55E626}" presName="aSpace" presStyleCnt="0"/>
      <dgm:spPr/>
    </dgm:pt>
  </dgm:ptLst>
  <dgm:cxnLst>
    <dgm:cxn modelId="{95B6AF05-C689-4692-99F7-702B00C7CE65}" type="presOf" srcId="{34040BC2-A2B7-42D7-A2E6-4F3360F90D2D}" destId="{81130D1D-6A46-4A9B-9EC3-7F6A35B34F15}" srcOrd="0" destOrd="0" presId="urn:microsoft.com/office/officeart/2005/8/layout/pyramid2"/>
    <dgm:cxn modelId="{C0BBCC3B-AB86-4042-8A39-033922673DB7}" srcId="{34040BC2-A2B7-42D7-A2E6-4F3360F90D2D}" destId="{C2F23B7E-78FA-4AAC-926B-298E0029A4A4}" srcOrd="0" destOrd="0" parTransId="{D012B3E8-53B7-4201-905A-87E5BF6E122F}" sibTransId="{9300BACA-E131-418E-9202-E7D99D47BBE2}"/>
    <dgm:cxn modelId="{50D09761-8C37-4187-8CB6-F7154CF60F9D}" type="presOf" srcId="{8C8A30A0-D6B6-426B-8D01-61CE9C55E626}" destId="{6E7BD643-2BE6-4719-BB19-E70E1D0C9A2A}" srcOrd="0" destOrd="0" presId="urn:microsoft.com/office/officeart/2005/8/layout/pyramid2"/>
    <dgm:cxn modelId="{D72BFED4-E7D5-4B09-8815-AD04AEBB7B48}" srcId="{34040BC2-A2B7-42D7-A2E6-4F3360F90D2D}" destId="{8C8A30A0-D6B6-426B-8D01-61CE9C55E626}" srcOrd="1" destOrd="0" parTransId="{3C0D22E6-600B-40F5-B2EB-0E63621838E1}" sibTransId="{23F90A04-C8E5-45B6-818D-B1BA4AE36DB2}"/>
    <dgm:cxn modelId="{4BF739E9-2380-4A74-A535-BEE8F3A1D191}" type="presOf" srcId="{C2F23B7E-78FA-4AAC-926B-298E0029A4A4}" destId="{4DB76843-DD01-4D42-8C00-4117AF1138C0}" srcOrd="0" destOrd="0" presId="urn:microsoft.com/office/officeart/2005/8/layout/pyramid2"/>
    <dgm:cxn modelId="{B89EA95A-6E89-44A6-90C1-B3D427E312B2}" type="presParOf" srcId="{81130D1D-6A46-4A9B-9EC3-7F6A35B34F15}" destId="{96076DFA-9FF2-4E3E-BC86-9D7BBE473B0B}" srcOrd="0" destOrd="0" presId="urn:microsoft.com/office/officeart/2005/8/layout/pyramid2"/>
    <dgm:cxn modelId="{B869275D-503D-47CF-BE2B-396C4DCD9575}" type="presParOf" srcId="{81130D1D-6A46-4A9B-9EC3-7F6A35B34F15}" destId="{21EA9503-36E7-4365-BFB2-6809916546EC}" srcOrd="1" destOrd="0" presId="urn:microsoft.com/office/officeart/2005/8/layout/pyramid2"/>
    <dgm:cxn modelId="{01105DA9-9471-4B2B-B1DF-567BD33DF60F}" type="presParOf" srcId="{21EA9503-36E7-4365-BFB2-6809916546EC}" destId="{4DB76843-DD01-4D42-8C00-4117AF1138C0}" srcOrd="0" destOrd="0" presId="urn:microsoft.com/office/officeart/2005/8/layout/pyramid2"/>
    <dgm:cxn modelId="{CA36AFC4-2367-413D-9CA2-D0279237EE0B}" type="presParOf" srcId="{21EA9503-36E7-4365-BFB2-6809916546EC}" destId="{481C935B-45AE-47C1-9224-CAAB36792A0C}" srcOrd="1" destOrd="0" presId="urn:microsoft.com/office/officeart/2005/8/layout/pyramid2"/>
    <dgm:cxn modelId="{49FB86CD-12BF-4FC9-B524-80A635D6A5BB}" type="presParOf" srcId="{21EA9503-36E7-4365-BFB2-6809916546EC}" destId="{6E7BD643-2BE6-4719-BB19-E70E1D0C9A2A}" srcOrd="2" destOrd="0" presId="urn:microsoft.com/office/officeart/2005/8/layout/pyramid2"/>
    <dgm:cxn modelId="{5025E128-4308-4359-ACD9-543F1F3D07E2}" type="presParOf" srcId="{21EA9503-36E7-4365-BFB2-6809916546EC}" destId="{47AEA656-C4EE-4763-84F9-94D5EE930F6E}" srcOrd="3"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9AE987-7F0B-422D-B3B6-5C4FCEB9698E}">
      <dsp:nvSpPr>
        <dsp:cNvPr id="0" name=""/>
        <dsp:cNvSpPr/>
      </dsp:nvSpPr>
      <dsp:spPr>
        <a:xfrm>
          <a:off x="2943245" y="0"/>
          <a:ext cx="4414868" cy="1496430"/>
        </a:xfrm>
        <a:prstGeom prst="rightArrow">
          <a:avLst>
            <a:gd name="adj1" fmla="val 75000"/>
            <a:gd name="adj2" fmla="val 50000"/>
          </a:avLst>
        </a:prstGeom>
        <a:solidFill>
          <a:srgbClr val="FFF1E7"/>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228600" lvl="1" indent="-228600" algn="just" defTabSz="1066800">
            <a:lnSpc>
              <a:spcPct val="90000"/>
            </a:lnSpc>
            <a:spcBef>
              <a:spcPct val="0"/>
            </a:spcBef>
            <a:spcAft>
              <a:spcPct val="15000"/>
            </a:spcAft>
            <a:buChar char="•"/>
          </a:pPr>
          <a:r>
            <a:rPr lang="en-US" sz="2400" kern="1200" dirty="0">
              <a:solidFill>
                <a:schemeClr val="accent6"/>
              </a:solidFill>
              <a:latin typeface="+mn-lt"/>
              <a:cs typeface="Times New Roman" panose="02020603050405020304" pitchFamily="18" charset="0"/>
            </a:rPr>
            <a:t>Lifetime violence</a:t>
          </a:r>
          <a:endParaRPr lang="fr-FR" sz="2400" kern="1200" dirty="0">
            <a:solidFill>
              <a:schemeClr val="accent6"/>
            </a:solidFill>
            <a:latin typeface="+mn-lt"/>
          </a:endParaRPr>
        </a:p>
      </dsp:txBody>
      <dsp:txXfrm>
        <a:off x="2943245" y="187054"/>
        <a:ext cx="3853707" cy="1122322"/>
      </dsp:txXfrm>
    </dsp:sp>
    <dsp:sp modelId="{6C459A63-6955-4969-B27B-A174907A8E29}">
      <dsp:nvSpPr>
        <dsp:cNvPr id="0" name=""/>
        <dsp:cNvSpPr/>
      </dsp:nvSpPr>
      <dsp:spPr>
        <a:xfrm>
          <a:off x="0" y="0"/>
          <a:ext cx="2943245" cy="1496430"/>
        </a:xfrm>
        <a:prstGeom prst="roundRect">
          <a:avLst/>
        </a:prstGeom>
        <a:solidFill>
          <a:srgbClr val="FCB37C"/>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i="1" kern="1200" dirty="0">
              <a:solidFill>
                <a:schemeClr val="tx1"/>
              </a:solidFill>
              <a:latin typeface="+mn-lt"/>
              <a:cs typeface="Times New Roman" panose="02020603050405020304" pitchFamily="18" charset="0"/>
            </a:rPr>
            <a:t>Since the age of 15</a:t>
          </a:r>
          <a:endParaRPr lang="fr-FR" sz="2400" i="1" kern="1200" dirty="0">
            <a:solidFill>
              <a:schemeClr val="tx1"/>
            </a:solidFill>
            <a:latin typeface="+mn-lt"/>
          </a:endParaRPr>
        </a:p>
      </dsp:txBody>
      <dsp:txXfrm>
        <a:off x="73050" y="73050"/>
        <a:ext cx="2797145" cy="1350330"/>
      </dsp:txXfrm>
    </dsp:sp>
    <dsp:sp modelId="{EBA8A593-17E3-4CF7-A6DC-DB74321EF63A}">
      <dsp:nvSpPr>
        <dsp:cNvPr id="0" name=""/>
        <dsp:cNvSpPr/>
      </dsp:nvSpPr>
      <dsp:spPr>
        <a:xfrm>
          <a:off x="2943245" y="1643075"/>
          <a:ext cx="4414868" cy="1496430"/>
        </a:xfrm>
        <a:prstGeom prst="rightArrow">
          <a:avLst>
            <a:gd name="adj1" fmla="val 75000"/>
            <a:gd name="adj2" fmla="val 50000"/>
          </a:avLst>
        </a:prstGeom>
        <a:solidFill>
          <a:srgbClr val="FFF1E7"/>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solidFill>
                <a:schemeClr val="accent6"/>
              </a:solidFill>
              <a:latin typeface="+mn-lt"/>
              <a:cs typeface="Times New Roman" panose="02020603050405020304" pitchFamily="18" charset="0"/>
            </a:rPr>
            <a:t>Current violence                                </a:t>
          </a:r>
          <a:endParaRPr lang="fr-FR" sz="2400" kern="1200" dirty="0">
            <a:solidFill>
              <a:schemeClr val="accent6"/>
            </a:solidFill>
            <a:latin typeface="+mn-lt"/>
          </a:endParaRPr>
        </a:p>
      </dsp:txBody>
      <dsp:txXfrm>
        <a:off x="2943245" y="1830129"/>
        <a:ext cx="3853707" cy="1122322"/>
      </dsp:txXfrm>
    </dsp:sp>
    <dsp:sp modelId="{ECC6C1B5-DEE1-4217-B622-E001CB48CB8B}">
      <dsp:nvSpPr>
        <dsp:cNvPr id="0" name=""/>
        <dsp:cNvSpPr/>
      </dsp:nvSpPr>
      <dsp:spPr>
        <a:xfrm>
          <a:off x="0" y="1646457"/>
          <a:ext cx="2943245" cy="1496430"/>
        </a:xfrm>
        <a:prstGeom prst="roundRect">
          <a:avLst/>
        </a:prstGeom>
        <a:solidFill>
          <a:srgbClr val="FCB37C"/>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fr-FR" sz="2400" i="1" kern="1200" dirty="0">
              <a:solidFill>
                <a:schemeClr val="tx1"/>
              </a:solidFill>
              <a:latin typeface="+mn-lt"/>
              <a:cs typeface="Times New Roman" panose="02020603050405020304" pitchFamily="18" charset="0"/>
            </a:rPr>
            <a:t>The last 12 months</a:t>
          </a:r>
          <a:endParaRPr lang="fr-FR" sz="2400" i="1" kern="1200" dirty="0">
            <a:solidFill>
              <a:schemeClr val="tx1"/>
            </a:solidFill>
            <a:latin typeface="+mn-lt"/>
          </a:endParaRPr>
        </a:p>
      </dsp:txBody>
      <dsp:txXfrm>
        <a:off x="73050" y="1719507"/>
        <a:ext cx="2797145" cy="13503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02E64F-B02D-490D-85B0-C1D3D3C532A0}">
      <dsp:nvSpPr>
        <dsp:cNvPr id="0" name=""/>
        <dsp:cNvSpPr/>
      </dsp:nvSpPr>
      <dsp:spPr>
        <a:xfrm>
          <a:off x="7754" y="-57398"/>
          <a:ext cx="4278739" cy="4508331"/>
        </a:xfrm>
        <a:prstGeom prst="pie">
          <a:avLst>
            <a:gd name="adj1" fmla="val 5400000"/>
            <a:gd name="adj2" fmla="val 1620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sp>
    <dsp:sp modelId="{F135B495-2097-458E-B11D-E81F2B1E58FE}">
      <dsp:nvSpPr>
        <dsp:cNvPr id="0" name=""/>
        <dsp:cNvSpPr/>
      </dsp:nvSpPr>
      <dsp:spPr>
        <a:xfrm>
          <a:off x="2210579" y="0"/>
          <a:ext cx="6290526" cy="4421189"/>
        </a:xfrm>
        <a:prstGeom prst="rect">
          <a:avLst/>
        </a:prstGeom>
        <a:solidFill>
          <a:schemeClr val="lt1">
            <a:alpha val="90000"/>
            <a:hueOff val="0"/>
            <a:satOff val="0"/>
            <a:lumOff val="0"/>
            <a:alphaOff val="0"/>
          </a:schemeClr>
        </a:solidFill>
        <a:ln w="9525"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Relationship of victim to perpetrator of TF VAW</a:t>
          </a:r>
          <a:endParaRPr lang="fr-FR" sz="1600" kern="1200" dirty="0"/>
        </a:p>
      </dsp:txBody>
      <dsp:txXfrm>
        <a:off x="2210579" y="0"/>
        <a:ext cx="3145263" cy="2100065"/>
      </dsp:txXfrm>
    </dsp:sp>
    <dsp:sp modelId="{695004EF-FB94-493E-B1E7-6CA7914501EE}">
      <dsp:nvSpPr>
        <dsp:cNvPr id="0" name=""/>
        <dsp:cNvSpPr/>
      </dsp:nvSpPr>
      <dsp:spPr>
        <a:xfrm>
          <a:off x="1114649" y="2343424"/>
          <a:ext cx="2100065" cy="2100065"/>
        </a:xfrm>
        <a:prstGeom prst="pie">
          <a:avLst>
            <a:gd name="adj1" fmla="val 5400000"/>
            <a:gd name="adj2" fmla="val 16200000"/>
          </a:avLst>
        </a:prstGeom>
        <a:solidFill>
          <a:srgbClr val="FFF1E7"/>
        </a:solidFill>
        <a:ln w="9525" cap="flat" cmpd="sng" algn="ctr">
          <a:solidFill>
            <a:srgbClr val="FDD6B9"/>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sp>
    <dsp:sp modelId="{5E18850F-F9ED-49F6-B07A-6D6E4C215B43}">
      <dsp:nvSpPr>
        <dsp:cNvPr id="0" name=""/>
        <dsp:cNvSpPr/>
      </dsp:nvSpPr>
      <dsp:spPr>
        <a:xfrm>
          <a:off x="2210579" y="3107280"/>
          <a:ext cx="6290526" cy="964685"/>
        </a:xfrm>
        <a:prstGeom prst="rect">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kern="1200" dirty="0" err="1"/>
            <a:t>Sex</a:t>
          </a:r>
          <a:r>
            <a:rPr lang="fr-FR" sz="1600" kern="1200" dirty="0"/>
            <a:t> of the perpetrator</a:t>
          </a:r>
        </a:p>
      </dsp:txBody>
      <dsp:txXfrm>
        <a:off x="2210579" y="3107280"/>
        <a:ext cx="3145263" cy="964685"/>
      </dsp:txXfrm>
    </dsp:sp>
    <dsp:sp modelId="{D78C316D-0AD7-4534-8785-5EDF15E26E24}">
      <dsp:nvSpPr>
        <dsp:cNvPr id="0" name=""/>
        <dsp:cNvSpPr/>
      </dsp:nvSpPr>
      <dsp:spPr>
        <a:xfrm>
          <a:off x="5294101" y="343153"/>
          <a:ext cx="3145263" cy="210006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14300" lvl="1" indent="-114300" algn="l" defTabSz="533400">
            <a:lnSpc>
              <a:spcPct val="90000"/>
            </a:lnSpc>
            <a:spcBef>
              <a:spcPct val="0"/>
            </a:spcBef>
            <a:spcAft>
              <a:spcPct val="15000"/>
            </a:spcAft>
            <a:buChar char="•"/>
          </a:pPr>
          <a:r>
            <a:rPr lang="en-US" sz="1200" b="0" kern="1200" dirty="0"/>
            <a:t>Intimate partner (current or previous)</a:t>
          </a:r>
          <a:endParaRPr lang="fr-FR" sz="1200" b="0" kern="1200" dirty="0"/>
        </a:p>
        <a:p>
          <a:pPr marL="114300" lvl="1" indent="-114300" algn="l" defTabSz="533400">
            <a:lnSpc>
              <a:spcPct val="90000"/>
            </a:lnSpc>
            <a:spcBef>
              <a:spcPct val="0"/>
            </a:spcBef>
            <a:spcAft>
              <a:spcPct val="15000"/>
            </a:spcAft>
            <a:buChar char="•"/>
          </a:pPr>
          <a:r>
            <a:rPr lang="en-US" sz="1200" b="0" kern="1200" dirty="0"/>
            <a:t>Employer or supervisor</a:t>
          </a:r>
          <a:endParaRPr lang="fr-FR" sz="1200" b="0" kern="1200" dirty="0"/>
        </a:p>
        <a:p>
          <a:pPr marL="114300" lvl="1" indent="-114300" algn="l" defTabSz="533400">
            <a:lnSpc>
              <a:spcPct val="90000"/>
            </a:lnSpc>
            <a:spcBef>
              <a:spcPct val="0"/>
            </a:spcBef>
            <a:spcAft>
              <a:spcPct val="15000"/>
            </a:spcAft>
            <a:buChar char="•"/>
          </a:pPr>
          <a:r>
            <a:rPr lang="en-US" sz="1200" b="0" kern="1200" dirty="0"/>
            <a:t>Work colleague  </a:t>
          </a:r>
        </a:p>
        <a:p>
          <a:pPr marL="114300" lvl="1" indent="-114300" algn="l" defTabSz="533400">
            <a:lnSpc>
              <a:spcPct val="90000"/>
            </a:lnSpc>
            <a:spcBef>
              <a:spcPct val="0"/>
            </a:spcBef>
            <a:spcAft>
              <a:spcPct val="15000"/>
            </a:spcAft>
            <a:buChar char="•"/>
          </a:pPr>
          <a:r>
            <a:rPr lang="en-US" sz="1200" b="0" kern="1200" dirty="0"/>
            <a:t>Another person at work (customer, patient, pupil or student)</a:t>
          </a:r>
        </a:p>
        <a:p>
          <a:pPr marL="114300" lvl="1" indent="-114300" algn="l" defTabSz="533400">
            <a:lnSpc>
              <a:spcPct val="90000"/>
            </a:lnSpc>
            <a:spcBef>
              <a:spcPct val="0"/>
            </a:spcBef>
            <a:spcAft>
              <a:spcPct val="15000"/>
            </a:spcAft>
            <a:buChar char="•"/>
          </a:pPr>
          <a:r>
            <a:rPr lang="en-US" sz="1200" b="0" kern="1200" dirty="0"/>
            <a:t>Teacher / professor / coach	</a:t>
          </a:r>
        </a:p>
        <a:p>
          <a:pPr marL="114300" lvl="1" indent="-114300" algn="l" defTabSz="533400">
            <a:lnSpc>
              <a:spcPct val="90000"/>
            </a:lnSpc>
            <a:spcBef>
              <a:spcPct val="0"/>
            </a:spcBef>
            <a:spcAft>
              <a:spcPct val="15000"/>
            </a:spcAft>
            <a:buChar char="•"/>
          </a:pPr>
          <a:r>
            <a:rPr lang="en-US" sz="1200" b="0" kern="1200" dirty="0"/>
            <a:t>A friend from school </a:t>
          </a:r>
        </a:p>
        <a:p>
          <a:pPr marL="114300" lvl="1" indent="-114300" algn="l" defTabSz="533400">
            <a:lnSpc>
              <a:spcPct val="90000"/>
            </a:lnSpc>
            <a:spcBef>
              <a:spcPct val="0"/>
            </a:spcBef>
            <a:spcAft>
              <a:spcPct val="15000"/>
            </a:spcAft>
            <a:buChar char="•"/>
          </a:pPr>
          <a:r>
            <a:rPr lang="en-US" sz="1200" b="0" kern="1200" dirty="0"/>
            <a:t>Doctor, nurse, health worker</a:t>
          </a:r>
          <a:endParaRPr lang="fr-FR" sz="1200" b="0" kern="1200" dirty="0"/>
        </a:p>
        <a:p>
          <a:pPr marL="114300" lvl="1" indent="-114300" algn="l" defTabSz="533400">
            <a:lnSpc>
              <a:spcPct val="90000"/>
            </a:lnSpc>
            <a:spcBef>
              <a:spcPct val="0"/>
            </a:spcBef>
            <a:spcAft>
              <a:spcPct val="15000"/>
            </a:spcAft>
            <a:buChar char="•"/>
          </a:pPr>
          <a:r>
            <a:rPr lang="en-US" sz="1200" b="0" kern="1200" dirty="0"/>
            <a:t>Doctor, nurse, health worker</a:t>
          </a:r>
        </a:p>
        <a:p>
          <a:pPr marL="114300" lvl="1" indent="-114300" algn="l" defTabSz="533400">
            <a:lnSpc>
              <a:spcPct val="90000"/>
            </a:lnSpc>
            <a:spcBef>
              <a:spcPct val="0"/>
            </a:spcBef>
            <a:spcAft>
              <a:spcPct val="15000"/>
            </a:spcAft>
            <a:buChar char="•"/>
          </a:pPr>
          <a:r>
            <a:rPr lang="en-US" sz="1200" b="0" kern="1200" dirty="0"/>
            <a:t>A friend</a:t>
          </a:r>
        </a:p>
        <a:p>
          <a:pPr marL="114300" lvl="1" indent="-114300" algn="l" defTabSz="533400">
            <a:lnSpc>
              <a:spcPct val="90000"/>
            </a:lnSpc>
            <a:spcBef>
              <a:spcPct val="0"/>
            </a:spcBef>
            <a:spcAft>
              <a:spcPct val="15000"/>
            </a:spcAft>
            <a:buChar char="•"/>
          </a:pPr>
          <a:r>
            <a:rPr lang="en-US" sz="1200" b="0" kern="1200" dirty="0"/>
            <a:t>A Family member   	</a:t>
          </a:r>
        </a:p>
        <a:p>
          <a:pPr marL="114300" lvl="1" indent="-114300" algn="l" defTabSz="533400">
            <a:lnSpc>
              <a:spcPct val="90000"/>
            </a:lnSpc>
            <a:spcBef>
              <a:spcPct val="0"/>
            </a:spcBef>
            <a:spcAft>
              <a:spcPct val="15000"/>
            </a:spcAft>
            <a:buChar char="•"/>
          </a:pPr>
          <a:r>
            <a:rPr lang="en-US" sz="1200" b="0" kern="1200" dirty="0"/>
            <a:t>Someone you don't know	</a:t>
          </a:r>
        </a:p>
        <a:p>
          <a:pPr marL="114300" lvl="1" indent="-114300" algn="l" defTabSz="533400">
            <a:lnSpc>
              <a:spcPct val="90000"/>
            </a:lnSpc>
            <a:spcBef>
              <a:spcPct val="0"/>
            </a:spcBef>
            <a:spcAft>
              <a:spcPct val="15000"/>
            </a:spcAft>
            <a:buChar char="•"/>
          </a:pPr>
          <a:r>
            <a:rPr lang="en-US" sz="1200" b="0" kern="1200" dirty="0"/>
            <a:t>Someone else </a:t>
          </a:r>
          <a:endParaRPr lang="fr-FR" sz="1200" b="0" kern="1200" dirty="0"/>
        </a:p>
      </dsp:txBody>
      <dsp:txXfrm>
        <a:off x="5294101" y="343153"/>
        <a:ext cx="3145263" cy="2100065"/>
      </dsp:txXfrm>
    </dsp:sp>
    <dsp:sp modelId="{FBE07B0C-511B-4534-AA71-8C9E5A37AD56}">
      <dsp:nvSpPr>
        <dsp:cNvPr id="0" name=""/>
        <dsp:cNvSpPr/>
      </dsp:nvSpPr>
      <dsp:spPr>
        <a:xfrm>
          <a:off x="5294101" y="2321124"/>
          <a:ext cx="3227606" cy="210006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r>
            <a:rPr lang="fr-FR" sz="1200" kern="1200" dirty="0"/>
            <a:t>Man</a:t>
          </a:r>
        </a:p>
        <a:p>
          <a:pPr marL="114300" lvl="1" indent="-114300" algn="l" defTabSz="533400">
            <a:lnSpc>
              <a:spcPct val="90000"/>
            </a:lnSpc>
            <a:spcBef>
              <a:spcPct val="0"/>
            </a:spcBef>
            <a:spcAft>
              <a:spcPct val="15000"/>
            </a:spcAft>
            <a:buChar char="•"/>
          </a:pPr>
          <a:r>
            <a:rPr lang="fr-FR" sz="1200" kern="1200" dirty="0"/>
            <a:t>Woman</a:t>
          </a:r>
        </a:p>
        <a:p>
          <a:pPr marL="114300" lvl="1" indent="-114300" algn="l" defTabSz="533400">
            <a:lnSpc>
              <a:spcPct val="90000"/>
            </a:lnSpc>
            <a:spcBef>
              <a:spcPct val="0"/>
            </a:spcBef>
            <a:spcAft>
              <a:spcPct val="15000"/>
            </a:spcAft>
            <a:buChar char="•"/>
          </a:pPr>
          <a:r>
            <a:rPr lang="fr-FR" sz="1200" kern="1200" dirty="0"/>
            <a:t>Man and Woman</a:t>
          </a:r>
        </a:p>
      </dsp:txBody>
      <dsp:txXfrm>
        <a:off x="5294101" y="2321124"/>
        <a:ext cx="3227606" cy="21000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076DFA-9FF2-4E3E-BC86-9D7BBE473B0B}">
      <dsp:nvSpPr>
        <dsp:cNvPr id="0" name=""/>
        <dsp:cNvSpPr/>
      </dsp:nvSpPr>
      <dsp:spPr>
        <a:xfrm>
          <a:off x="98826" y="0"/>
          <a:ext cx="6176995" cy="4064000"/>
        </a:xfrm>
        <a:prstGeom prst="triangle">
          <a:avLst/>
        </a:prstGeom>
        <a:solidFill>
          <a:srgbClr val="FDD6B9"/>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DB76843-DD01-4D42-8C00-4117AF1138C0}">
      <dsp:nvSpPr>
        <dsp:cNvPr id="0" name=""/>
        <dsp:cNvSpPr/>
      </dsp:nvSpPr>
      <dsp:spPr>
        <a:xfrm>
          <a:off x="2399902" y="407345"/>
          <a:ext cx="4216442" cy="1662773"/>
        </a:xfrm>
        <a:prstGeom prst="roundRect">
          <a:avLst/>
        </a:prstGeom>
        <a:solidFill>
          <a:schemeClr val="lt1">
            <a:alpha val="90000"/>
            <a:hueOff val="0"/>
            <a:satOff val="0"/>
            <a:lumOff val="0"/>
            <a:alphaOff val="0"/>
          </a:schemeClr>
        </a:solidFill>
        <a:ln w="9525" cap="flat" cmpd="sng" algn="ctr">
          <a:solidFill>
            <a:srgbClr val="FCB37C"/>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kern="1200" dirty="0"/>
            <a:t>How many times has this happened to you since the age of 15?	</a:t>
          </a:r>
        </a:p>
        <a:p>
          <a:pPr marL="0" lvl="0" indent="0" algn="l" defTabSz="622300">
            <a:lnSpc>
              <a:spcPct val="90000"/>
            </a:lnSpc>
            <a:spcBef>
              <a:spcPct val="0"/>
            </a:spcBef>
            <a:spcAft>
              <a:spcPct val="35000"/>
            </a:spcAft>
            <a:buNone/>
          </a:pPr>
          <a:r>
            <a:rPr lang="en-US" sz="1400" b="0" kern="1200" dirty="0"/>
            <a:t>0.no  </a:t>
          </a:r>
        </a:p>
        <a:p>
          <a:pPr marL="0" lvl="0" indent="0" algn="l" defTabSz="622300">
            <a:lnSpc>
              <a:spcPct val="90000"/>
            </a:lnSpc>
            <a:spcBef>
              <a:spcPct val="0"/>
            </a:spcBef>
            <a:spcAft>
              <a:spcPct val="35000"/>
            </a:spcAft>
            <a:buNone/>
          </a:pPr>
          <a:r>
            <a:rPr lang="en-US" sz="1400" b="0" kern="1200" dirty="0"/>
            <a:t>1.only once 	</a:t>
          </a:r>
        </a:p>
        <a:p>
          <a:pPr marL="0" lvl="0" indent="0" algn="l" defTabSz="622300">
            <a:lnSpc>
              <a:spcPct val="90000"/>
            </a:lnSpc>
            <a:spcBef>
              <a:spcPct val="0"/>
            </a:spcBef>
            <a:spcAft>
              <a:spcPct val="35000"/>
            </a:spcAft>
            <a:buNone/>
          </a:pPr>
          <a:r>
            <a:rPr lang="en-US" sz="1400" b="0" kern="1200" dirty="0"/>
            <a:t>2.a few times 	</a:t>
          </a:r>
        </a:p>
        <a:p>
          <a:pPr marL="0" lvl="0" indent="0" algn="l" defTabSz="622300">
            <a:lnSpc>
              <a:spcPct val="90000"/>
            </a:lnSpc>
            <a:spcBef>
              <a:spcPct val="0"/>
            </a:spcBef>
            <a:spcAft>
              <a:spcPct val="35000"/>
            </a:spcAft>
            <a:buNone/>
          </a:pPr>
          <a:r>
            <a:rPr lang="en-US" sz="1400" b="0" kern="1200" dirty="0"/>
            <a:t>3. Several times</a:t>
          </a:r>
          <a:endParaRPr lang="fr-FR" sz="1400" b="0" kern="1200" dirty="0"/>
        </a:p>
      </dsp:txBody>
      <dsp:txXfrm>
        <a:off x="2481072" y="488515"/>
        <a:ext cx="4054102" cy="1500433"/>
      </dsp:txXfrm>
    </dsp:sp>
    <dsp:sp modelId="{6E7BD643-2BE6-4719-BB19-E70E1D0C9A2A}">
      <dsp:nvSpPr>
        <dsp:cNvPr id="0" name=""/>
        <dsp:cNvSpPr/>
      </dsp:nvSpPr>
      <dsp:spPr>
        <a:xfrm>
          <a:off x="2406863" y="2194737"/>
          <a:ext cx="4202521" cy="1337298"/>
        </a:xfrm>
        <a:prstGeom prst="roundRect">
          <a:avLst/>
        </a:prstGeom>
        <a:solidFill>
          <a:schemeClr val="lt1">
            <a:alpha val="90000"/>
            <a:hueOff val="0"/>
            <a:satOff val="0"/>
            <a:lumOff val="0"/>
            <a:alphaOff val="0"/>
          </a:schemeClr>
        </a:solidFill>
        <a:ln w="9525" cap="flat" cmpd="sng" algn="ctr">
          <a:solidFill>
            <a:srgbClr val="FCB37C"/>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kern="1200" dirty="0"/>
            <a:t>How many time has this happened to you in the last 12 months?</a:t>
          </a:r>
        </a:p>
        <a:p>
          <a:pPr marL="0" lvl="0" indent="0" algn="l" defTabSz="622300">
            <a:lnSpc>
              <a:spcPct val="90000"/>
            </a:lnSpc>
            <a:spcBef>
              <a:spcPct val="0"/>
            </a:spcBef>
            <a:spcAft>
              <a:spcPct val="35000"/>
            </a:spcAft>
            <a:buNone/>
          </a:pPr>
          <a:r>
            <a:rPr lang="en-US" sz="1400" b="0" kern="1200" dirty="0"/>
            <a:t>1.only once </a:t>
          </a:r>
        </a:p>
        <a:p>
          <a:pPr marL="0" lvl="0" indent="0" algn="l" defTabSz="622300">
            <a:lnSpc>
              <a:spcPct val="90000"/>
            </a:lnSpc>
            <a:spcBef>
              <a:spcPct val="0"/>
            </a:spcBef>
            <a:spcAft>
              <a:spcPct val="35000"/>
            </a:spcAft>
            <a:buNone/>
          </a:pPr>
          <a:r>
            <a:rPr lang="en-US" sz="1400" b="0" kern="1200" dirty="0"/>
            <a:t>2.a few times </a:t>
          </a:r>
        </a:p>
        <a:p>
          <a:pPr marL="0" lvl="0" indent="0" algn="l" defTabSz="622300">
            <a:lnSpc>
              <a:spcPct val="90000"/>
            </a:lnSpc>
            <a:spcBef>
              <a:spcPct val="0"/>
            </a:spcBef>
            <a:spcAft>
              <a:spcPct val="35000"/>
            </a:spcAft>
            <a:buNone/>
          </a:pPr>
          <a:r>
            <a:rPr lang="en-US" sz="1400" b="0" kern="1200" dirty="0"/>
            <a:t>3. Several times</a:t>
          </a:r>
        </a:p>
      </dsp:txBody>
      <dsp:txXfrm>
        <a:off x="2472145" y="2260019"/>
        <a:ext cx="4071957" cy="1206734"/>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491"/>
          </a:xfrm>
          <a:prstGeom prst="rect">
            <a:avLst/>
          </a:prstGeom>
        </p:spPr>
        <p:txBody>
          <a:bodyPr vert="horz" lIns="93177" tIns="46589" rIns="93177" bIns="46589" rtlCol="0"/>
          <a:lstStyle>
            <a:lvl1pPr algn="l">
              <a:defRPr sz="1200"/>
            </a:lvl1pPr>
          </a:lstStyle>
          <a:p>
            <a:endParaRPr lang="fr-FR" dirty="0"/>
          </a:p>
        </p:txBody>
      </p:sp>
      <p:sp>
        <p:nvSpPr>
          <p:cNvPr id="3" name="Espace réservé de la date 2"/>
          <p:cNvSpPr>
            <a:spLocks noGrp="1"/>
          </p:cNvSpPr>
          <p:nvPr>
            <p:ph type="dt" sz="quarter" idx="1"/>
          </p:nvPr>
        </p:nvSpPr>
        <p:spPr>
          <a:xfrm>
            <a:off x="3850443" y="0"/>
            <a:ext cx="2945659" cy="496491"/>
          </a:xfrm>
          <a:prstGeom prst="rect">
            <a:avLst/>
          </a:prstGeom>
        </p:spPr>
        <p:txBody>
          <a:bodyPr vert="horz" lIns="93177" tIns="46589" rIns="93177" bIns="46589" rtlCol="0"/>
          <a:lstStyle>
            <a:lvl1pPr algn="r">
              <a:defRPr sz="1200"/>
            </a:lvl1pPr>
          </a:lstStyle>
          <a:p>
            <a:fld id="{C9A25C25-7A16-43A8-BFAB-037580A05A99}" type="datetimeFigureOut">
              <a:rPr lang="fr-FR" smtClean="0"/>
              <a:pPr/>
              <a:t>08/11/2023</a:t>
            </a:fld>
            <a:endParaRPr lang="fr-FR" dirty="0"/>
          </a:p>
        </p:txBody>
      </p:sp>
      <p:sp>
        <p:nvSpPr>
          <p:cNvPr id="4" name="Espace réservé du pied de page 3"/>
          <p:cNvSpPr>
            <a:spLocks noGrp="1"/>
          </p:cNvSpPr>
          <p:nvPr>
            <p:ph type="ftr" sz="quarter" idx="2"/>
          </p:nvPr>
        </p:nvSpPr>
        <p:spPr>
          <a:xfrm>
            <a:off x="0" y="9431599"/>
            <a:ext cx="2945659" cy="496491"/>
          </a:xfrm>
          <a:prstGeom prst="rect">
            <a:avLst/>
          </a:prstGeom>
        </p:spPr>
        <p:txBody>
          <a:bodyPr vert="horz" lIns="93177" tIns="46589" rIns="93177" bIns="46589"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50443" y="9431599"/>
            <a:ext cx="2945659" cy="496491"/>
          </a:xfrm>
          <a:prstGeom prst="rect">
            <a:avLst/>
          </a:prstGeom>
        </p:spPr>
        <p:txBody>
          <a:bodyPr vert="horz" lIns="93177" tIns="46589" rIns="93177" bIns="46589" rtlCol="0" anchor="b"/>
          <a:lstStyle>
            <a:lvl1pPr algn="r">
              <a:defRPr sz="1200"/>
            </a:lvl1pPr>
          </a:lstStyle>
          <a:p>
            <a:fld id="{595EA10F-52FE-425C-9FA4-B6FD7D06C438}" type="slidenum">
              <a:rPr lang="fr-FR" smtClean="0"/>
              <a:pPr/>
              <a:t>‹#›</a:t>
            </a:fld>
            <a:endParaRPr lang="fr-FR"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491"/>
          </a:xfrm>
          <a:prstGeom prst="rect">
            <a:avLst/>
          </a:prstGeom>
        </p:spPr>
        <p:txBody>
          <a:bodyPr vert="horz" lIns="93177" tIns="46589" rIns="93177" bIns="46589" rtlCol="0"/>
          <a:lstStyle>
            <a:lvl1pPr algn="l">
              <a:defRPr sz="1200"/>
            </a:lvl1pPr>
          </a:lstStyle>
          <a:p>
            <a:endParaRPr lang="fr-FR" dirty="0"/>
          </a:p>
        </p:txBody>
      </p:sp>
      <p:sp>
        <p:nvSpPr>
          <p:cNvPr id="3" name="Espace réservé de la date 2"/>
          <p:cNvSpPr>
            <a:spLocks noGrp="1"/>
          </p:cNvSpPr>
          <p:nvPr>
            <p:ph type="dt" idx="1"/>
          </p:nvPr>
        </p:nvSpPr>
        <p:spPr>
          <a:xfrm>
            <a:off x="3850443" y="0"/>
            <a:ext cx="2945659" cy="496491"/>
          </a:xfrm>
          <a:prstGeom prst="rect">
            <a:avLst/>
          </a:prstGeom>
        </p:spPr>
        <p:txBody>
          <a:bodyPr vert="horz" lIns="93177" tIns="46589" rIns="93177" bIns="46589" rtlCol="0"/>
          <a:lstStyle>
            <a:lvl1pPr algn="r">
              <a:defRPr sz="1200"/>
            </a:lvl1pPr>
          </a:lstStyle>
          <a:p>
            <a:fld id="{2E7B4F89-F32B-48B4-9F06-2EBAC1CF76CF}" type="datetimeFigureOut">
              <a:rPr lang="fr-FR" smtClean="0"/>
              <a:pPr/>
              <a:t>08/11/2023</a:t>
            </a:fld>
            <a:endParaRPr lang="fr-FR" dirty="0"/>
          </a:p>
        </p:txBody>
      </p:sp>
      <p:sp>
        <p:nvSpPr>
          <p:cNvPr id="4" name="Espace réservé de l'image des diapositives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3177" tIns="46589" rIns="93177" bIns="46589" rtlCol="0" anchor="ctr"/>
          <a:lstStyle/>
          <a:p>
            <a:endParaRPr lang="fr-FR" dirty="0"/>
          </a:p>
        </p:txBody>
      </p:sp>
      <p:sp>
        <p:nvSpPr>
          <p:cNvPr id="5" name="Espace réservé des commentaires 4"/>
          <p:cNvSpPr>
            <a:spLocks noGrp="1"/>
          </p:cNvSpPr>
          <p:nvPr>
            <p:ph type="body" sz="quarter" idx="3"/>
          </p:nvPr>
        </p:nvSpPr>
        <p:spPr>
          <a:xfrm>
            <a:off x="679768" y="4716661"/>
            <a:ext cx="5438140" cy="4468416"/>
          </a:xfrm>
          <a:prstGeom prst="rect">
            <a:avLst/>
          </a:prstGeom>
        </p:spPr>
        <p:txBody>
          <a:bodyPr vert="horz" lIns="93177" tIns="46589" rIns="93177" bIns="46589"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1599"/>
            <a:ext cx="2945659" cy="496491"/>
          </a:xfrm>
          <a:prstGeom prst="rect">
            <a:avLst/>
          </a:prstGeom>
        </p:spPr>
        <p:txBody>
          <a:bodyPr vert="horz" lIns="93177" tIns="46589" rIns="93177" bIns="46589"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50443" y="9431599"/>
            <a:ext cx="2945659" cy="496491"/>
          </a:xfrm>
          <a:prstGeom prst="rect">
            <a:avLst/>
          </a:prstGeom>
        </p:spPr>
        <p:txBody>
          <a:bodyPr vert="horz" lIns="93177" tIns="46589" rIns="93177" bIns="46589" rtlCol="0" anchor="b"/>
          <a:lstStyle>
            <a:lvl1pPr algn="r">
              <a:defRPr sz="1200"/>
            </a:lvl1pPr>
          </a:lstStyle>
          <a:p>
            <a:fld id="{4707BA3B-7DAB-4C5F-9263-630579D37777}" type="slidenum">
              <a:rPr lang="fr-FR" smtClean="0"/>
              <a:pPr/>
              <a:t>‹#›</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66" name="Google Shape;796;p2:notes"/>
          <p:cNvSpPr>
            <a:spLocks noGrp="1" noRot="1" noChangeAspect="1" noTextEdit="1"/>
          </p:cNvSpPr>
          <p:nvPr>
            <p:ph type="sldImg" idx="2"/>
          </p:nvPr>
        </p:nvSpPr>
        <p:spPr>
          <a:noFill/>
          <a:ln>
            <a:headEnd/>
            <a:tailEnd/>
          </a:ln>
        </p:spPr>
      </p:sp>
      <p:sp>
        <p:nvSpPr>
          <p:cNvPr id="11267" name="Google Shape;797;p2:notes"/>
          <p:cNvSpPr txBox="1">
            <a:spLocks noGrp="1"/>
          </p:cNvSpPr>
          <p:nvPr>
            <p:ph type="body" idx="1"/>
          </p:nvPr>
        </p:nvSpPr>
        <p:spPr>
          <a:noFill/>
        </p:spPr>
        <p:txBody>
          <a:bodyPr/>
          <a:lstStyle/>
          <a:p>
            <a:pPr>
              <a:buSzPts val="1100"/>
            </a:pPr>
            <a:endParaRPr lang="fr-FR" sz="1100" dirty="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8" name="Google Shape;1362;p16:notes"/>
          <p:cNvSpPr>
            <a:spLocks noGrp="1" noRot="1" noChangeAspect="1" noTextEdit="1"/>
          </p:cNvSpPr>
          <p:nvPr>
            <p:ph type="sldImg" idx="2"/>
          </p:nvPr>
        </p:nvSpPr>
        <p:spPr>
          <a:noFill/>
          <a:ln>
            <a:headEnd/>
            <a:tailEnd/>
          </a:ln>
        </p:spPr>
      </p:sp>
      <p:sp>
        <p:nvSpPr>
          <p:cNvPr id="1363" name="Google Shape;1363;p16:notes"/>
          <p:cNvSpPr txBox="1">
            <a:spLocks noGrp="1"/>
          </p:cNvSpPr>
          <p:nvPr>
            <p:ph type="body" idx="1"/>
          </p:nvPr>
        </p:nvSpPr>
        <p:spPr>
          <a:noFill/>
          <a:ln/>
        </p:spPr>
        <p:txBody>
          <a:bodyPr spcFirstLastPara="1">
            <a:noAutofit/>
          </a:bodyPr>
          <a:lstStyle/>
          <a:p>
            <a:pPr>
              <a:buSzPts val="1100"/>
              <a:defRPr/>
            </a:pPr>
            <a:endParaRPr sz="1100">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707BA3B-7DAB-4C5F-9263-630579D37777}" type="slidenum">
              <a:rPr lang="fr-FR" smtClean="0"/>
              <a:pPr/>
              <a:t>5</a:t>
            </a:fld>
            <a:endParaRPr lang="fr-F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707BA3B-7DAB-4C5F-9263-630579D37777}" type="slidenum">
              <a:rPr lang="fr-FR" smtClean="0"/>
              <a:pPr/>
              <a:t>17</a:t>
            </a:fld>
            <a:endParaRPr lang="fr-F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707BA3B-7DAB-4C5F-9263-630579D37777}" type="slidenum">
              <a:rPr lang="fr-FR" smtClean="0"/>
              <a:pPr/>
              <a:t>18</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AB99BD50-433D-42E8-B76A-4323A8FAD5FC}" type="datetimeFigureOut">
              <a:rPr lang="fr-FR" smtClean="0"/>
              <a:pPr/>
              <a:t>08/11/2023</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946120A-EA15-4307-8136-9A908C9902B6}" type="slidenum">
              <a:rPr lang="fr-FR" smtClean="0"/>
              <a:pPr/>
              <a:t>‹#›</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B99BD50-433D-42E8-B76A-4323A8FAD5FC}" type="datetimeFigureOut">
              <a:rPr lang="fr-FR" smtClean="0"/>
              <a:pPr/>
              <a:t>08/11/2023</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946120A-EA15-4307-8136-9A908C9902B6}" type="slidenum">
              <a:rPr lang="fr-FR" smtClean="0"/>
              <a:pPr/>
              <a:t>‹#›</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B99BD50-433D-42E8-B76A-4323A8FAD5FC}" type="datetimeFigureOut">
              <a:rPr lang="fr-FR" smtClean="0"/>
              <a:pPr/>
              <a:t>08/11/2023</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946120A-EA15-4307-8136-9A908C9902B6}" type="slidenum">
              <a:rPr lang="fr-FR" smtClean="0"/>
              <a:pPr/>
              <a:t>‹#›</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B99BD50-433D-42E8-B76A-4323A8FAD5FC}" type="datetimeFigureOut">
              <a:rPr lang="fr-FR" smtClean="0"/>
              <a:pPr/>
              <a:t>08/11/2023</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946120A-EA15-4307-8136-9A908C9902B6}" type="slidenum">
              <a:rPr lang="fr-FR" smtClean="0"/>
              <a:pPr/>
              <a:t>‹#›</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AB99BD50-433D-42E8-B76A-4323A8FAD5FC}" type="datetimeFigureOut">
              <a:rPr lang="fr-FR" smtClean="0"/>
              <a:pPr/>
              <a:t>08/11/2023</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946120A-EA15-4307-8136-9A908C9902B6}" type="slidenum">
              <a:rPr lang="fr-FR" smtClean="0"/>
              <a:pPr/>
              <a:t>‹#›</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AB99BD50-433D-42E8-B76A-4323A8FAD5FC}" type="datetimeFigureOut">
              <a:rPr lang="fr-FR" smtClean="0"/>
              <a:pPr/>
              <a:t>08/11/2023</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8946120A-EA15-4307-8136-9A908C9902B6}" type="slidenum">
              <a:rPr lang="fr-FR" smtClean="0"/>
              <a:pPr/>
              <a:t>‹#›</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AB99BD50-433D-42E8-B76A-4323A8FAD5FC}" type="datetimeFigureOut">
              <a:rPr lang="fr-FR" smtClean="0"/>
              <a:pPr/>
              <a:t>08/11/2023</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8946120A-EA15-4307-8136-9A908C9902B6}" type="slidenum">
              <a:rPr lang="fr-FR" smtClean="0"/>
              <a:pPr/>
              <a:t>‹#›</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AB99BD50-433D-42E8-B76A-4323A8FAD5FC}" type="datetimeFigureOut">
              <a:rPr lang="fr-FR" smtClean="0"/>
              <a:pPr/>
              <a:t>08/11/2023</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8946120A-EA15-4307-8136-9A908C9902B6}" type="slidenum">
              <a:rPr lang="fr-FR" smtClean="0"/>
              <a:pPr/>
              <a:t>‹#›</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B99BD50-433D-42E8-B76A-4323A8FAD5FC}" type="datetimeFigureOut">
              <a:rPr lang="fr-FR" smtClean="0"/>
              <a:pPr/>
              <a:t>08/11/2023</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8946120A-EA15-4307-8136-9A908C9902B6}" type="slidenum">
              <a:rPr lang="fr-FR" smtClean="0"/>
              <a:pPr/>
              <a:t>‹#›</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B99BD50-433D-42E8-B76A-4323A8FAD5FC}" type="datetimeFigureOut">
              <a:rPr lang="fr-FR" smtClean="0"/>
              <a:pPr/>
              <a:t>08/11/2023</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8946120A-EA15-4307-8136-9A908C9902B6}" type="slidenum">
              <a:rPr lang="fr-FR" smtClean="0"/>
              <a:pPr/>
              <a:t>‹#›</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B99BD50-433D-42E8-B76A-4323A8FAD5FC}" type="datetimeFigureOut">
              <a:rPr lang="fr-FR" smtClean="0"/>
              <a:pPr/>
              <a:t>08/11/2023</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8946120A-EA15-4307-8136-9A908C9902B6}" type="slidenum">
              <a:rPr lang="fr-FR" smtClean="0"/>
              <a:pPr/>
              <a:t>‹#›</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99BD50-433D-42E8-B76A-4323A8FAD5FC}" type="datetimeFigureOut">
              <a:rPr lang="fr-FR" smtClean="0"/>
              <a:pPr/>
              <a:t>08/11/2023</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46120A-EA15-4307-8136-9A908C9902B6}" type="slidenum">
              <a:rPr lang="fr-FR" smtClean="0"/>
              <a:pPr/>
              <a:t>‹#›</a:t>
            </a:fld>
            <a:endParaRPr lang="fr-FR" dirty="0"/>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mailto:plaintes@pmp.ma"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45000"/>
            <a:lum/>
          </a:blip>
          <a:srcRect/>
          <a:stretch>
            <a:fillRect l="-11000" r="-11000"/>
          </a:stretch>
        </a:blipFill>
        <a:effectLst/>
      </p:bgPr>
    </p:bg>
    <p:spTree>
      <p:nvGrpSpPr>
        <p:cNvPr id="1" name=""/>
        <p:cNvGrpSpPr/>
        <p:nvPr/>
      </p:nvGrpSpPr>
      <p:grpSpPr>
        <a:xfrm>
          <a:off x="0" y="0"/>
          <a:ext cx="0" cy="0"/>
          <a:chOff x="0" y="0"/>
          <a:chExt cx="0" cy="0"/>
        </a:xfrm>
      </p:grpSpPr>
      <p:sp>
        <p:nvSpPr>
          <p:cNvPr id="4" name="Rectangle 3"/>
          <p:cNvSpPr/>
          <p:nvPr/>
        </p:nvSpPr>
        <p:spPr>
          <a:xfrm>
            <a:off x="464315" y="1936284"/>
            <a:ext cx="8215370" cy="2566857"/>
          </a:xfrm>
          <a:prstGeom prst="rect">
            <a:avLst/>
          </a:prstGeom>
        </p:spPr>
        <p:txBody>
          <a:bodyPr wrap="square">
            <a:spAutoFit/>
          </a:bodyPr>
          <a:lstStyle/>
          <a:p>
            <a:pPr lvl="0" algn="ctr">
              <a:spcBef>
                <a:spcPct val="20000"/>
              </a:spcBef>
              <a:defRPr/>
            </a:pPr>
            <a:r>
              <a:rPr lang="en-US" sz="3600" i="1">
                <a:latin typeface="+mj-lt"/>
              </a:rPr>
              <a:t>Moroccan </a:t>
            </a:r>
            <a:r>
              <a:rPr lang="en-US" sz="3600" i="1" dirty="0">
                <a:latin typeface="+mj-lt"/>
              </a:rPr>
              <a:t>Experience in Collecting Data on Technology-Facilitated</a:t>
            </a:r>
            <a:r>
              <a:rPr lang="fr-FR" sz="3600" i="1" dirty="0">
                <a:latin typeface="+mj-lt"/>
              </a:rPr>
              <a:t> Violence Against </a:t>
            </a:r>
            <a:r>
              <a:rPr lang="en-US" sz="3600" i="1" dirty="0">
                <a:latin typeface="+mj-lt"/>
              </a:rPr>
              <a:t>Women</a:t>
            </a:r>
            <a:r>
              <a:rPr lang="fr-FR" sz="3600" i="1" dirty="0">
                <a:latin typeface="+mj-lt"/>
              </a:rPr>
              <a:t> (TF VAW) </a:t>
            </a:r>
          </a:p>
          <a:p>
            <a:pPr lvl="0" algn="ctr">
              <a:spcBef>
                <a:spcPct val="20000"/>
              </a:spcBef>
              <a:defRPr/>
            </a:pPr>
            <a:r>
              <a:rPr lang="en-US" sz="4400" b="1" dirty="0">
                <a:solidFill>
                  <a:schemeClr val="tx2">
                    <a:lumMod val="75000"/>
                  </a:schemeClr>
                </a:solidFill>
                <a:uFill>
                  <a:solidFill>
                    <a:schemeClr val="bg1"/>
                  </a:solidFill>
                </a:uFill>
                <a:latin typeface="+mj-lt"/>
                <a:cs typeface="Times New Roman" pitchFamily="18" charset="0"/>
              </a:rPr>
              <a:t> </a:t>
            </a:r>
          </a:p>
        </p:txBody>
      </p:sp>
      <p:pic>
        <p:nvPicPr>
          <p:cNvPr id="9" name="Google Shape;801;p2" descr="C:\Users\hp\Desktop\Sans titre.png"/>
          <p:cNvPicPr preferRelativeResize="0">
            <a:picLocks noChangeAspect="1" noChangeArrowheads="1"/>
          </p:cNvPicPr>
          <p:nvPr/>
        </p:nvPicPr>
        <p:blipFill>
          <a:blip r:embed="rId4"/>
          <a:srcRect b="5914"/>
          <a:stretch>
            <a:fillRect/>
          </a:stretch>
        </p:blipFill>
        <p:spPr bwMode="auto">
          <a:xfrm>
            <a:off x="6858016" y="142852"/>
            <a:ext cx="2000264" cy="1285884"/>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oogle Shape;801;p2" descr="C:\Users\hp\Desktop\Sans titre.png"/>
          <p:cNvPicPr preferRelativeResize="0">
            <a:picLocks noChangeAspect="1" noChangeArrowheads="1"/>
          </p:cNvPicPr>
          <p:nvPr/>
        </p:nvPicPr>
        <p:blipFill>
          <a:blip r:embed="rId2"/>
          <a:srcRect b="5914"/>
          <a:stretch>
            <a:fillRect/>
          </a:stretch>
        </p:blipFill>
        <p:spPr bwMode="auto">
          <a:xfrm>
            <a:off x="7715272" y="0"/>
            <a:ext cx="1285884" cy="855800"/>
          </a:xfrm>
          <a:prstGeom prst="rect">
            <a:avLst/>
          </a:prstGeom>
          <a:noFill/>
          <a:ln w="9525">
            <a:noFill/>
            <a:miter lim="800000"/>
            <a:headEnd/>
            <a:tailEnd/>
          </a:ln>
        </p:spPr>
      </p:pic>
      <p:sp>
        <p:nvSpPr>
          <p:cNvPr id="6" name="Rectangle 5"/>
          <p:cNvSpPr/>
          <p:nvPr/>
        </p:nvSpPr>
        <p:spPr>
          <a:xfrm>
            <a:off x="428628" y="1385816"/>
            <a:ext cx="8215338" cy="400110"/>
          </a:xfrm>
          <a:prstGeom prst="rect">
            <a:avLst/>
          </a:prstGeom>
          <a:ln>
            <a:solidFill>
              <a:srgbClr val="FCB37C"/>
            </a:solidFill>
          </a:ln>
        </p:spPr>
        <p:txBody>
          <a:bodyPr wrap="square">
            <a:spAutoFit/>
          </a:bodyPr>
          <a:lstStyle/>
          <a:p>
            <a:pPr algn="ctr"/>
            <a:r>
              <a:rPr lang="en-US" sz="2000" dirty="0"/>
              <a:t>Perpetrators of TF VAW</a:t>
            </a:r>
          </a:p>
        </p:txBody>
      </p:sp>
      <p:graphicFrame>
        <p:nvGraphicFramePr>
          <p:cNvPr id="12" name="Diagramme 11"/>
          <p:cNvGraphicFramePr/>
          <p:nvPr/>
        </p:nvGraphicFramePr>
        <p:xfrm>
          <a:off x="214282" y="2143116"/>
          <a:ext cx="8501122" cy="44211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Rectangle 12"/>
          <p:cNvSpPr/>
          <p:nvPr/>
        </p:nvSpPr>
        <p:spPr>
          <a:xfrm>
            <a:off x="2357422" y="2071678"/>
            <a:ext cx="6286544" cy="4500594"/>
          </a:xfrm>
          <a:prstGeom prst="rect">
            <a:avLst/>
          </a:prstGeom>
          <a:noFill/>
          <a:ln w="9525">
            <a:solidFill>
              <a:srgbClr val="FCB3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Google Shape;1365;p16"/>
          <p:cNvSpPr txBox="1">
            <a:spLocks/>
          </p:cNvSpPr>
          <p:nvPr/>
        </p:nvSpPr>
        <p:spPr>
          <a:xfrm>
            <a:off x="285720" y="857232"/>
            <a:ext cx="8858280" cy="357190"/>
          </a:xfrm>
          <a:prstGeom prst="rect">
            <a:avLst/>
          </a:prstGeom>
        </p:spPr>
        <p:txBody>
          <a:bodyPr vert="horz" lIns="0" tIns="0" rIns="0" bIns="0" rtlCol="0" anchor="ctr">
            <a:noAutofit/>
          </a:bodyPr>
          <a:lstStyle/>
          <a:p>
            <a:pPr marL="0" marR="0" lvl="0" indent="0" algn="l" defTabSz="914400" rtl="0" eaLnBrk="1" fontAlgn="auto" latinLnBrk="0" hangingPunct="1">
              <a:lnSpc>
                <a:spcPct val="115000"/>
              </a:lnSpc>
              <a:spcBef>
                <a:spcPts val="1200"/>
              </a:spcBef>
              <a:spcAft>
                <a:spcPct val="0"/>
              </a:spcAft>
              <a:buClrTx/>
              <a:buSzPts val="5200"/>
              <a:buFontTx/>
              <a:buNone/>
              <a:tabLst/>
              <a:defRPr/>
            </a:pPr>
            <a:br>
              <a:rPr kumimoji="0" lang="fr-FR" sz="2800" b="1" i="0" u="none" strike="noStrike" kern="1200" cap="none" spc="0" normalizeH="0" baseline="0" noProof="0" dirty="0">
                <a:ln>
                  <a:noFill/>
                </a:ln>
                <a:solidFill>
                  <a:schemeClr val="tx1">
                    <a:lumMod val="50000"/>
                    <a:lumOff val="50000"/>
                  </a:schemeClr>
                </a:solidFill>
                <a:effectLst/>
                <a:uLnTx/>
                <a:uFillTx/>
                <a:latin typeface="+mn-lt"/>
                <a:ea typeface="+mj-ea"/>
                <a:cs typeface="Arial" pitchFamily="34" charset="0"/>
              </a:rPr>
            </a:br>
            <a:r>
              <a:rPr kumimoji="0" lang="en-US" sz="2400" b="1" i="0" u="none" strike="noStrike" kern="1200" cap="none" spc="0" normalizeH="0" baseline="0" noProof="0" dirty="0">
                <a:ln>
                  <a:noFill/>
                </a:ln>
                <a:solidFill>
                  <a:schemeClr val="tx1">
                    <a:lumMod val="50000"/>
                    <a:lumOff val="50000"/>
                  </a:schemeClr>
                </a:solidFill>
                <a:effectLst/>
                <a:uLnTx/>
                <a:uFillTx/>
                <a:latin typeface="+mj-lt"/>
                <a:ea typeface="+mj-ea"/>
                <a:cs typeface="+mj-cs"/>
              </a:rPr>
              <a:t> II- Collecting TF VAW data: The 2019 VAW survey approach </a:t>
            </a:r>
            <a:br>
              <a:rPr kumimoji="0" lang="fr-FR" sz="2400" b="1" i="0" u="none" strike="noStrike" kern="1200" cap="none" spc="0" normalizeH="0" baseline="0" noProof="0" dirty="0">
                <a:ln>
                  <a:noFill/>
                </a:ln>
                <a:solidFill>
                  <a:schemeClr val="tx1">
                    <a:lumMod val="50000"/>
                    <a:lumOff val="50000"/>
                  </a:schemeClr>
                </a:solidFill>
                <a:effectLst/>
                <a:uLnTx/>
                <a:uFillTx/>
                <a:latin typeface="+mj-lt"/>
                <a:ea typeface="+mj-ea"/>
                <a:cs typeface="+mj-cs"/>
              </a:rPr>
            </a:br>
            <a:endParaRPr kumimoji="0" lang="en-US" sz="2400" b="1" i="0" u="none" strike="noStrike" kern="1200" cap="none" spc="0" normalizeH="0" baseline="0" noProof="0" dirty="0">
              <a:ln>
                <a:noFill/>
              </a:ln>
              <a:solidFill>
                <a:schemeClr val="tx1">
                  <a:lumMod val="50000"/>
                  <a:lumOff val="50000"/>
                </a:schemeClr>
              </a:solidFill>
              <a:effectLst/>
              <a:uLnTx/>
              <a:uFillTx/>
              <a:latin typeface="+mj-lt"/>
              <a:ea typeface="+mj-ea"/>
              <a:cs typeface="+mj-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oogle Shape;801;p2" descr="C:\Users\hp\Desktop\Sans titre.png"/>
          <p:cNvPicPr preferRelativeResize="0">
            <a:picLocks noChangeAspect="1" noChangeArrowheads="1"/>
          </p:cNvPicPr>
          <p:nvPr/>
        </p:nvPicPr>
        <p:blipFill>
          <a:blip r:embed="rId2"/>
          <a:srcRect b="5914"/>
          <a:stretch>
            <a:fillRect/>
          </a:stretch>
        </p:blipFill>
        <p:spPr bwMode="auto">
          <a:xfrm>
            <a:off x="7858116" y="142852"/>
            <a:ext cx="1285884" cy="855800"/>
          </a:xfrm>
          <a:prstGeom prst="rect">
            <a:avLst/>
          </a:prstGeom>
          <a:noFill/>
          <a:ln w="9525">
            <a:noFill/>
            <a:miter lim="800000"/>
            <a:headEnd/>
            <a:tailEnd/>
          </a:ln>
        </p:spPr>
      </p:pic>
      <p:sp>
        <p:nvSpPr>
          <p:cNvPr id="6" name="Rectangle 5"/>
          <p:cNvSpPr/>
          <p:nvPr/>
        </p:nvSpPr>
        <p:spPr>
          <a:xfrm>
            <a:off x="428628" y="1385816"/>
            <a:ext cx="8215338" cy="400110"/>
          </a:xfrm>
          <a:prstGeom prst="rect">
            <a:avLst/>
          </a:prstGeom>
          <a:ln>
            <a:solidFill>
              <a:srgbClr val="FCB37C"/>
            </a:solidFill>
          </a:ln>
        </p:spPr>
        <p:txBody>
          <a:bodyPr wrap="square">
            <a:spAutoFit/>
          </a:bodyPr>
          <a:lstStyle/>
          <a:p>
            <a:pPr algn="ctr"/>
            <a:r>
              <a:rPr lang="en-US" sz="2000" dirty="0"/>
              <a:t>Frequency of TF VAW (</a:t>
            </a:r>
            <a:r>
              <a:rPr lang="en-US" sz="2000" b="1" dirty="0"/>
              <a:t>since the age of 15 </a:t>
            </a:r>
            <a:r>
              <a:rPr lang="en-US" sz="2000" dirty="0"/>
              <a:t>and </a:t>
            </a:r>
            <a:r>
              <a:rPr lang="en-US" sz="2000" b="1" dirty="0"/>
              <a:t>during the last 12 months) </a:t>
            </a:r>
          </a:p>
        </p:txBody>
      </p:sp>
      <p:graphicFrame>
        <p:nvGraphicFramePr>
          <p:cNvPr id="8" name="Diagramme 7"/>
          <p:cNvGraphicFramePr/>
          <p:nvPr/>
        </p:nvGraphicFramePr>
        <p:xfrm>
          <a:off x="1285852" y="2143116"/>
          <a:ext cx="6715172"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6"/>
          <p:cNvSpPr/>
          <p:nvPr/>
        </p:nvSpPr>
        <p:spPr>
          <a:xfrm>
            <a:off x="428596" y="2071678"/>
            <a:ext cx="8215370" cy="4143404"/>
          </a:xfrm>
          <a:prstGeom prst="rect">
            <a:avLst/>
          </a:prstGeom>
          <a:noFill/>
          <a:ln w="9525">
            <a:solidFill>
              <a:srgbClr val="FCB3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Google Shape;1365;p16"/>
          <p:cNvSpPr txBox="1">
            <a:spLocks/>
          </p:cNvSpPr>
          <p:nvPr/>
        </p:nvSpPr>
        <p:spPr>
          <a:xfrm>
            <a:off x="285720" y="857232"/>
            <a:ext cx="8858280" cy="357190"/>
          </a:xfrm>
          <a:prstGeom prst="rect">
            <a:avLst/>
          </a:prstGeom>
        </p:spPr>
        <p:txBody>
          <a:bodyPr vert="horz" lIns="0" tIns="0" rIns="0" bIns="0" rtlCol="0" anchor="ctr">
            <a:noAutofit/>
          </a:bodyPr>
          <a:lstStyle/>
          <a:p>
            <a:pPr marL="0" marR="0" lvl="0" indent="0" algn="l" defTabSz="914400" rtl="0" eaLnBrk="1" fontAlgn="auto" latinLnBrk="0" hangingPunct="1">
              <a:lnSpc>
                <a:spcPct val="115000"/>
              </a:lnSpc>
              <a:spcBef>
                <a:spcPts val="1200"/>
              </a:spcBef>
              <a:spcAft>
                <a:spcPct val="0"/>
              </a:spcAft>
              <a:buClrTx/>
              <a:buSzPts val="5200"/>
              <a:buFontTx/>
              <a:buNone/>
              <a:tabLst/>
              <a:defRPr/>
            </a:pPr>
            <a:br>
              <a:rPr kumimoji="0" lang="fr-FR" sz="2800" b="1" i="0" u="none" strike="noStrike" kern="1200" cap="none" spc="0" normalizeH="0" baseline="0" noProof="0" dirty="0">
                <a:ln>
                  <a:noFill/>
                </a:ln>
                <a:solidFill>
                  <a:schemeClr val="tx1">
                    <a:lumMod val="50000"/>
                    <a:lumOff val="50000"/>
                  </a:schemeClr>
                </a:solidFill>
                <a:effectLst/>
                <a:uLnTx/>
                <a:uFillTx/>
                <a:latin typeface="+mn-lt"/>
                <a:ea typeface="+mj-ea"/>
                <a:cs typeface="Arial" pitchFamily="34" charset="0"/>
              </a:rPr>
            </a:br>
            <a:r>
              <a:rPr kumimoji="0" lang="en-US" sz="2400" b="1" i="0" u="none" strike="noStrike" kern="1200" cap="none" spc="0" normalizeH="0" baseline="0" noProof="0" dirty="0">
                <a:ln>
                  <a:noFill/>
                </a:ln>
                <a:solidFill>
                  <a:schemeClr val="tx1">
                    <a:lumMod val="50000"/>
                    <a:lumOff val="50000"/>
                  </a:schemeClr>
                </a:solidFill>
                <a:effectLst/>
                <a:uLnTx/>
                <a:uFillTx/>
                <a:latin typeface="+mj-lt"/>
                <a:ea typeface="+mj-ea"/>
                <a:cs typeface="+mj-cs"/>
              </a:rPr>
              <a:t> II- Collecting TF VAW data: The 2019 VAW survey approach </a:t>
            </a:r>
            <a:br>
              <a:rPr kumimoji="0" lang="fr-FR" sz="2400" b="1" i="0" u="none" strike="noStrike" kern="1200" cap="none" spc="0" normalizeH="0" baseline="0" noProof="0" dirty="0">
                <a:ln>
                  <a:noFill/>
                </a:ln>
                <a:solidFill>
                  <a:schemeClr val="tx1">
                    <a:lumMod val="50000"/>
                    <a:lumOff val="50000"/>
                  </a:schemeClr>
                </a:solidFill>
                <a:effectLst/>
                <a:uLnTx/>
                <a:uFillTx/>
                <a:latin typeface="+mj-lt"/>
                <a:ea typeface="+mj-ea"/>
                <a:cs typeface="+mj-cs"/>
              </a:rPr>
            </a:br>
            <a:endParaRPr kumimoji="0" lang="en-US" sz="2400" b="1" i="0" u="none" strike="noStrike" kern="1200" cap="none" spc="0" normalizeH="0" baseline="0" noProof="0" dirty="0">
              <a:ln>
                <a:noFill/>
              </a:ln>
              <a:solidFill>
                <a:schemeClr val="tx1">
                  <a:lumMod val="50000"/>
                  <a:lumOff val="50000"/>
                </a:schemeClr>
              </a:solidFill>
              <a:effectLst/>
              <a:uLnTx/>
              <a:uFillTx/>
              <a:latin typeface="+mj-lt"/>
              <a:ea typeface="+mj-ea"/>
              <a:cs typeface="+mj-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oogle Shape;801;p2" descr="C:\Users\hp\Desktop\Sans titre.png"/>
          <p:cNvPicPr preferRelativeResize="0">
            <a:picLocks noChangeAspect="1" noChangeArrowheads="1"/>
          </p:cNvPicPr>
          <p:nvPr/>
        </p:nvPicPr>
        <p:blipFill>
          <a:blip r:embed="rId2"/>
          <a:srcRect b="5914"/>
          <a:stretch>
            <a:fillRect/>
          </a:stretch>
        </p:blipFill>
        <p:spPr bwMode="auto">
          <a:xfrm>
            <a:off x="7572396" y="215746"/>
            <a:ext cx="1285884" cy="855800"/>
          </a:xfrm>
          <a:prstGeom prst="rect">
            <a:avLst/>
          </a:prstGeom>
          <a:noFill/>
          <a:ln w="9525">
            <a:noFill/>
            <a:miter lim="800000"/>
            <a:headEnd/>
            <a:tailEnd/>
          </a:ln>
        </p:spPr>
      </p:pic>
      <p:sp>
        <p:nvSpPr>
          <p:cNvPr id="5" name="Google Shape;1365;p16"/>
          <p:cNvSpPr txBox="1">
            <a:spLocks noGrp="1"/>
          </p:cNvSpPr>
          <p:nvPr>
            <p:ph type="title"/>
          </p:nvPr>
        </p:nvSpPr>
        <p:spPr>
          <a:xfrm>
            <a:off x="428628" y="714356"/>
            <a:ext cx="6500826" cy="357190"/>
          </a:xfrm>
        </p:spPr>
        <p:txBody>
          <a:bodyPr lIns="0" tIns="0" rIns="0" bIns="0">
            <a:noAutofit/>
          </a:bodyPr>
          <a:lstStyle/>
          <a:p>
            <a:pPr algn="l">
              <a:lnSpc>
                <a:spcPct val="115000"/>
              </a:lnSpc>
              <a:spcBef>
                <a:spcPts val="1200"/>
              </a:spcBef>
              <a:spcAft>
                <a:spcPct val="0"/>
              </a:spcAft>
              <a:buSzPts val="5200"/>
            </a:pPr>
            <a:br>
              <a:rPr lang="fr-FR" sz="2800" b="1" dirty="0">
                <a:solidFill>
                  <a:schemeClr val="tx1">
                    <a:lumMod val="50000"/>
                    <a:lumOff val="50000"/>
                  </a:schemeClr>
                </a:solidFill>
                <a:latin typeface="+mn-lt"/>
                <a:cs typeface="Arial" pitchFamily="34" charset="0"/>
              </a:rPr>
            </a:br>
            <a:r>
              <a:rPr lang="en-US" sz="2800" b="1" dirty="0">
                <a:solidFill>
                  <a:schemeClr val="tx1">
                    <a:lumMod val="50000"/>
                    <a:lumOff val="50000"/>
                  </a:schemeClr>
                </a:solidFill>
              </a:rPr>
              <a:t> III- Main TF VAW results </a:t>
            </a:r>
            <a:br>
              <a:rPr lang="fr-FR" sz="2800" b="1" dirty="0">
                <a:solidFill>
                  <a:schemeClr val="tx1">
                    <a:lumMod val="50000"/>
                    <a:lumOff val="50000"/>
                  </a:schemeClr>
                </a:solidFill>
              </a:rPr>
            </a:br>
            <a:endParaRPr lang="en-US" sz="2800" b="1" dirty="0">
              <a:solidFill>
                <a:schemeClr val="tx1">
                  <a:lumMod val="50000"/>
                  <a:lumOff val="50000"/>
                </a:schemeClr>
              </a:solidFill>
            </a:endParaRPr>
          </a:p>
        </p:txBody>
      </p:sp>
      <p:sp>
        <p:nvSpPr>
          <p:cNvPr id="6" name="Rectangle 5"/>
          <p:cNvSpPr/>
          <p:nvPr/>
        </p:nvSpPr>
        <p:spPr>
          <a:xfrm>
            <a:off x="464331" y="1385816"/>
            <a:ext cx="8215338" cy="400110"/>
          </a:xfrm>
          <a:prstGeom prst="rect">
            <a:avLst/>
          </a:prstGeom>
          <a:ln>
            <a:solidFill>
              <a:srgbClr val="FCB37C"/>
            </a:solidFill>
          </a:ln>
        </p:spPr>
        <p:txBody>
          <a:bodyPr wrap="square">
            <a:spAutoFit/>
          </a:bodyPr>
          <a:lstStyle/>
          <a:p>
            <a:pPr algn="ctr"/>
            <a:r>
              <a:rPr lang="en-US" sz="2000" dirty="0"/>
              <a:t>Prevalence of  TF VAW</a:t>
            </a:r>
          </a:p>
        </p:txBody>
      </p:sp>
      <p:grpSp>
        <p:nvGrpSpPr>
          <p:cNvPr id="9" name="Groupe 8"/>
          <p:cNvGrpSpPr/>
          <p:nvPr/>
        </p:nvGrpSpPr>
        <p:grpSpPr>
          <a:xfrm>
            <a:off x="428596" y="2143116"/>
            <a:ext cx="8215370" cy="857256"/>
            <a:chOff x="571472" y="1928802"/>
            <a:chExt cx="5382528" cy="857256"/>
          </a:xfrm>
        </p:grpSpPr>
        <p:sp>
          <p:nvSpPr>
            <p:cNvPr id="10" name="ZoneTexte 9"/>
            <p:cNvSpPr txBox="1"/>
            <p:nvPr/>
          </p:nvSpPr>
          <p:spPr>
            <a:xfrm>
              <a:off x="642910" y="2000240"/>
              <a:ext cx="5214974" cy="707886"/>
            </a:xfrm>
            <a:prstGeom prst="rect">
              <a:avLst/>
            </a:prstGeom>
            <a:noFill/>
          </p:spPr>
          <p:txBody>
            <a:bodyPr wrap="square" rtlCol="0">
              <a:spAutoFit/>
            </a:bodyPr>
            <a:lstStyle/>
            <a:p>
              <a:pPr algn="just"/>
              <a:r>
                <a:rPr lang="en-US" sz="2000" dirty="0">
                  <a:ea typeface="Verdana" pitchFamily="34" charset="0"/>
                  <a:cs typeface="Times New Roman" pitchFamily="18" charset="0"/>
                </a:rPr>
                <a:t>Almost 14% of women aged 15 to 74 are subject to TF VAW in Morocco representing a total of 1.5 million victims.</a:t>
              </a:r>
              <a:endParaRPr lang="fr-FR" sz="2000" dirty="0">
                <a:ea typeface="Verdana" pitchFamily="34" charset="0"/>
                <a:cs typeface="Times New Roman" pitchFamily="18" charset="0"/>
              </a:endParaRPr>
            </a:p>
          </p:txBody>
        </p:sp>
        <p:sp>
          <p:nvSpPr>
            <p:cNvPr id="11" name="Flèche à angle droit 10"/>
            <p:cNvSpPr/>
            <p:nvPr/>
          </p:nvSpPr>
          <p:spPr>
            <a:xfrm>
              <a:off x="5382496" y="2571744"/>
              <a:ext cx="571504" cy="214314"/>
            </a:xfrm>
            <a:prstGeom prst="bentUpArrow">
              <a:avLst/>
            </a:prstGeom>
            <a:solidFill>
              <a:srgbClr val="FCB3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 name="Flèche à angle droit 11"/>
            <p:cNvSpPr/>
            <p:nvPr/>
          </p:nvSpPr>
          <p:spPr>
            <a:xfrm flipH="1" flipV="1">
              <a:off x="571472" y="1928802"/>
              <a:ext cx="571504" cy="214314"/>
            </a:xfrm>
            <a:prstGeom prst="bentUpArrow">
              <a:avLst/>
            </a:prstGeom>
            <a:solidFill>
              <a:srgbClr val="FCB3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pic>
        <p:nvPicPr>
          <p:cNvPr id="13" name="Picture 1"/>
          <p:cNvPicPr>
            <a:picLocks noChangeAspect="1" noChangeArrowheads="1"/>
          </p:cNvPicPr>
          <p:nvPr/>
        </p:nvPicPr>
        <p:blipFill>
          <a:blip r:embed="rId3"/>
          <a:srcRect/>
          <a:stretch>
            <a:fillRect/>
          </a:stretch>
        </p:blipFill>
        <p:spPr bwMode="auto">
          <a:xfrm>
            <a:off x="1357290" y="3143248"/>
            <a:ext cx="5601194" cy="3514726"/>
          </a:xfrm>
          <a:prstGeom prst="rect">
            <a:avLst/>
          </a:prstGeom>
          <a:noFill/>
          <a:ln w="9525">
            <a:noFill/>
            <a:miter lim="800000"/>
            <a:headEnd/>
            <a:tailEnd/>
          </a:ln>
          <a:effectLst/>
        </p:spPr>
      </p:pic>
      <p:sp>
        <p:nvSpPr>
          <p:cNvPr id="14" name="Rectangle 13"/>
          <p:cNvSpPr/>
          <p:nvPr/>
        </p:nvSpPr>
        <p:spPr>
          <a:xfrm>
            <a:off x="8143900" y="6657945"/>
            <a:ext cx="1714480" cy="200055"/>
          </a:xfrm>
          <a:prstGeom prst="rect">
            <a:avLst/>
          </a:prstGeom>
        </p:spPr>
        <p:txBody>
          <a:bodyPr wrap="square">
            <a:spAutoFit/>
          </a:bodyPr>
          <a:lstStyle/>
          <a:p>
            <a:r>
              <a:rPr lang="fr-FR" sz="700" b="1" dirty="0"/>
              <a:t>Source : VAW 2019</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oogle Shape;801;p2" descr="C:\Users\hp\Desktop\Sans titre.png"/>
          <p:cNvPicPr preferRelativeResize="0">
            <a:picLocks noChangeAspect="1" noChangeArrowheads="1"/>
          </p:cNvPicPr>
          <p:nvPr/>
        </p:nvPicPr>
        <p:blipFill>
          <a:blip r:embed="rId2"/>
          <a:srcRect b="5914"/>
          <a:stretch>
            <a:fillRect/>
          </a:stretch>
        </p:blipFill>
        <p:spPr bwMode="auto">
          <a:xfrm>
            <a:off x="7572396" y="215746"/>
            <a:ext cx="1285884" cy="855800"/>
          </a:xfrm>
          <a:prstGeom prst="rect">
            <a:avLst/>
          </a:prstGeom>
          <a:noFill/>
          <a:ln w="9525">
            <a:noFill/>
            <a:miter lim="800000"/>
            <a:headEnd/>
            <a:tailEnd/>
          </a:ln>
        </p:spPr>
      </p:pic>
      <p:sp>
        <p:nvSpPr>
          <p:cNvPr id="5" name="Google Shape;1365;p16"/>
          <p:cNvSpPr txBox="1">
            <a:spLocks noGrp="1"/>
          </p:cNvSpPr>
          <p:nvPr>
            <p:ph type="title"/>
          </p:nvPr>
        </p:nvSpPr>
        <p:spPr>
          <a:xfrm>
            <a:off x="428628" y="714356"/>
            <a:ext cx="6500826" cy="357190"/>
          </a:xfrm>
        </p:spPr>
        <p:txBody>
          <a:bodyPr lIns="0" tIns="0" rIns="0" bIns="0">
            <a:noAutofit/>
          </a:bodyPr>
          <a:lstStyle/>
          <a:p>
            <a:pPr algn="l">
              <a:lnSpc>
                <a:spcPct val="115000"/>
              </a:lnSpc>
              <a:spcBef>
                <a:spcPts val="1200"/>
              </a:spcBef>
              <a:spcAft>
                <a:spcPct val="0"/>
              </a:spcAft>
              <a:buSzPts val="5200"/>
            </a:pPr>
            <a:br>
              <a:rPr lang="fr-FR" sz="2800" b="1" dirty="0">
                <a:solidFill>
                  <a:schemeClr val="tx1">
                    <a:lumMod val="50000"/>
                    <a:lumOff val="50000"/>
                  </a:schemeClr>
                </a:solidFill>
                <a:latin typeface="+mn-lt"/>
                <a:cs typeface="Arial" pitchFamily="34" charset="0"/>
              </a:rPr>
            </a:br>
            <a:r>
              <a:rPr lang="en-US" sz="2800" b="1" dirty="0">
                <a:solidFill>
                  <a:schemeClr val="tx1">
                    <a:lumMod val="50000"/>
                    <a:lumOff val="50000"/>
                  </a:schemeClr>
                </a:solidFill>
              </a:rPr>
              <a:t>  III- Main TF VAW results </a:t>
            </a:r>
            <a:br>
              <a:rPr lang="fr-FR" sz="2800" b="1" dirty="0">
                <a:solidFill>
                  <a:schemeClr val="tx1">
                    <a:lumMod val="50000"/>
                    <a:lumOff val="50000"/>
                  </a:schemeClr>
                </a:solidFill>
                <a:latin typeface="+mn-lt"/>
                <a:cs typeface="Arial" pitchFamily="34" charset="0"/>
              </a:rPr>
            </a:br>
            <a:endParaRPr lang="en-US" sz="3200" b="1" dirty="0">
              <a:solidFill>
                <a:schemeClr val="tx1">
                  <a:lumMod val="50000"/>
                  <a:lumOff val="50000"/>
                </a:schemeClr>
              </a:solidFill>
              <a:latin typeface="+mn-lt"/>
              <a:cs typeface="Arial" pitchFamily="34" charset="0"/>
            </a:endParaRPr>
          </a:p>
        </p:txBody>
      </p:sp>
      <p:sp>
        <p:nvSpPr>
          <p:cNvPr id="6" name="Rectangle 5"/>
          <p:cNvSpPr/>
          <p:nvPr/>
        </p:nvSpPr>
        <p:spPr>
          <a:xfrm>
            <a:off x="500034" y="1214422"/>
            <a:ext cx="8215338" cy="400110"/>
          </a:xfrm>
          <a:prstGeom prst="rect">
            <a:avLst/>
          </a:prstGeom>
          <a:ln>
            <a:solidFill>
              <a:srgbClr val="FCB37C"/>
            </a:solidFill>
          </a:ln>
        </p:spPr>
        <p:txBody>
          <a:bodyPr wrap="square">
            <a:spAutoFit/>
          </a:bodyPr>
          <a:lstStyle/>
          <a:p>
            <a:pPr algn="ctr"/>
            <a:r>
              <a:rPr lang="en-US" sz="2000" dirty="0"/>
              <a:t>Prevalence of  TF VAW , in the past 12 months, by women's characteristics</a:t>
            </a:r>
          </a:p>
        </p:txBody>
      </p:sp>
      <p:grpSp>
        <p:nvGrpSpPr>
          <p:cNvPr id="14" name="Groupe 13"/>
          <p:cNvGrpSpPr/>
          <p:nvPr/>
        </p:nvGrpSpPr>
        <p:grpSpPr>
          <a:xfrm>
            <a:off x="428596" y="1714488"/>
            <a:ext cx="8230403" cy="1214446"/>
            <a:chOff x="571472" y="1928802"/>
            <a:chExt cx="5392377" cy="1214446"/>
          </a:xfrm>
        </p:grpSpPr>
        <p:sp>
          <p:nvSpPr>
            <p:cNvPr id="15" name="ZoneTexte 14"/>
            <p:cNvSpPr txBox="1"/>
            <p:nvPr/>
          </p:nvSpPr>
          <p:spPr>
            <a:xfrm>
              <a:off x="642910" y="2000240"/>
              <a:ext cx="5214974" cy="1015663"/>
            </a:xfrm>
            <a:prstGeom prst="rect">
              <a:avLst/>
            </a:prstGeom>
            <a:noFill/>
          </p:spPr>
          <p:txBody>
            <a:bodyPr wrap="square" rtlCol="0">
              <a:spAutoFit/>
            </a:bodyPr>
            <a:lstStyle/>
            <a:p>
              <a:pPr algn="just">
                <a:buFont typeface="Wingdings" pitchFamily="2" charset="2"/>
                <a:buChar char="ü"/>
              </a:pPr>
              <a:r>
                <a:rPr lang="en-US" sz="2000" dirty="0">
                  <a:ea typeface="Verdana" pitchFamily="34" charset="0"/>
                  <a:cs typeface="Times New Roman" pitchFamily="18" charset="0"/>
                </a:rPr>
                <a:t>Women are more vulnerable to TF VAW than men (14% versus 10% );</a:t>
              </a:r>
            </a:p>
            <a:p>
              <a:pPr algn="just">
                <a:buFont typeface="Wingdings" pitchFamily="2" charset="2"/>
                <a:buChar char="ü"/>
              </a:pPr>
              <a:r>
                <a:rPr lang="en-US" sz="2000" dirty="0">
                  <a:ea typeface="Verdana" pitchFamily="34" charset="0"/>
                  <a:cs typeface="Times New Roman" pitchFamily="18" charset="0"/>
                </a:rPr>
                <a:t>TF VAW mostly affects younger women (24%), single women (30%), women </a:t>
              </a:r>
              <a:r>
                <a:rPr lang="fr-FR" sz="2000" dirty="0"/>
                <a:t>with higher educational levels </a:t>
              </a:r>
              <a:r>
                <a:rPr lang="en-US" sz="2000" dirty="0">
                  <a:ea typeface="Verdana" pitchFamily="34" charset="0"/>
                  <a:cs typeface="Times New Roman" pitchFamily="18" charset="0"/>
                </a:rPr>
                <a:t>(25%), students (36%).</a:t>
              </a:r>
              <a:endParaRPr lang="fr-FR" sz="2000" dirty="0">
                <a:ea typeface="Verdana" pitchFamily="34" charset="0"/>
                <a:cs typeface="Times New Roman" pitchFamily="18" charset="0"/>
              </a:endParaRPr>
            </a:p>
          </p:txBody>
        </p:sp>
        <p:sp>
          <p:nvSpPr>
            <p:cNvPr id="16" name="Flèche à angle droit 15"/>
            <p:cNvSpPr/>
            <p:nvPr/>
          </p:nvSpPr>
          <p:spPr>
            <a:xfrm>
              <a:off x="5392345" y="2928934"/>
              <a:ext cx="571504" cy="214314"/>
            </a:xfrm>
            <a:prstGeom prst="bentUpArrow">
              <a:avLst/>
            </a:prstGeom>
            <a:solidFill>
              <a:srgbClr val="FCB3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Flèche à angle droit 16"/>
            <p:cNvSpPr/>
            <p:nvPr/>
          </p:nvSpPr>
          <p:spPr>
            <a:xfrm flipH="1" flipV="1">
              <a:off x="571472" y="1928802"/>
              <a:ext cx="571504" cy="214314"/>
            </a:xfrm>
            <a:prstGeom prst="bentUpArrow">
              <a:avLst/>
            </a:prstGeom>
            <a:solidFill>
              <a:srgbClr val="FCB3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graphicFrame>
        <p:nvGraphicFramePr>
          <p:cNvPr id="18" name="Graphique 17"/>
          <p:cNvGraphicFramePr/>
          <p:nvPr/>
        </p:nvGraphicFramePr>
        <p:xfrm>
          <a:off x="0" y="3000372"/>
          <a:ext cx="8429684" cy="3643338"/>
        </p:xfrm>
        <a:graphic>
          <a:graphicData uri="http://schemas.openxmlformats.org/drawingml/2006/chart">
            <c:chart xmlns:c="http://schemas.openxmlformats.org/drawingml/2006/chart" xmlns:r="http://schemas.openxmlformats.org/officeDocument/2006/relationships" r:id="rId3"/>
          </a:graphicData>
        </a:graphic>
      </p:graphicFrame>
      <p:sp>
        <p:nvSpPr>
          <p:cNvPr id="19" name="Rectangle 18"/>
          <p:cNvSpPr/>
          <p:nvPr/>
        </p:nvSpPr>
        <p:spPr>
          <a:xfrm>
            <a:off x="8143900" y="6657945"/>
            <a:ext cx="1714480" cy="200055"/>
          </a:xfrm>
          <a:prstGeom prst="rect">
            <a:avLst/>
          </a:prstGeom>
        </p:spPr>
        <p:txBody>
          <a:bodyPr wrap="square">
            <a:spAutoFit/>
          </a:bodyPr>
          <a:lstStyle/>
          <a:p>
            <a:r>
              <a:rPr lang="fr-FR" sz="700" b="1" dirty="0"/>
              <a:t>Source : VAW 2019</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oogle Shape;801;p2" descr="C:\Users\hp\Desktop\Sans titre.png"/>
          <p:cNvPicPr preferRelativeResize="0">
            <a:picLocks noChangeAspect="1" noChangeArrowheads="1"/>
          </p:cNvPicPr>
          <p:nvPr/>
        </p:nvPicPr>
        <p:blipFill>
          <a:blip r:embed="rId2"/>
          <a:srcRect b="5914"/>
          <a:stretch>
            <a:fillRect/>
          </a:stretch>
        </p:blipFill>
        <p:spPr bwMode="auto">
          <a:xfrm>
            <a:off x="7572396" y="215746"/>
            <a:ext cx="1285884" cy="855800"/>
          </a:xfrm>
          <a:prstGeom prst="rect">
            <a:avLst/>
          </a:prstGeom>
          <a:noFill/>
          <a:ln w="9525">
            <a:noFill/>
            <a:miter lim="800000"/>
            <a:headEnd/>
            <a:tailEnd/>
          </a:ln>
        </p:spPr>
      </p:pic>
      <p:sp>
        <p:nvSpPr>
          <p:cNvPr id="5" name="Google Shape;1365;p16"/>
          <p:cNvSpPr txBox="1">
            <a:spLocks noGrp="1"/>
          </p:cNvSpPr>
          <p:nvPr>
            <p:ph type="title"/>
          </p:nvPr>
        </p:nvSpPr>
        <p:spPr>
          <a:xfrm>
            <a:off x="428628" y="714356"/>
            <a:ext cx="6500826" cy="357190"/>
          </a:xfrm>
        </p:spPr>
        <p:txBody>
          <a:bodyPr lIns="0" tIns="0" rIns="0" bIns="0">
            <a:noAutofit/>
          </a:bodyPr>
          <a:lstStyle/>
          <a:p>
            <a:pPr algn="l">
              <a:lnSpc>
                <a:spcPct val="115000"/>
              </a:lnSpc>
              <a:spcBef>
                <a:spcPts val="1200"/>
              </a:spcBef>
              <a:spcAft>
                <a:spcPct val="0"/>
              </a:spcAft>
              <a:buSzPts val="5200"/>
            </a:pPr>
            <a:br>
              <a:rPr lang="fr-FR" sz="2800" b="1" dirty="0">
                <a:solidFill>
                  <a:schemeClr val="tx1">
                    <a:lumMod val="50000"/>
                    <a:lumOff val="50000"/>
                  </a:schemeClr>
                </a:solidFill>
                <a:latin typeface="+mn-lt"/>
                <a:cs typeface="Arial" pitchFamily="34" charset="0"/>
              </a:rPr>
            </a:br>
            <a:r>
              <a:rPr lang="en-US" sz="2800" b="1" dirty="0">
                <a:solidFill>
                  <a:schemeClr val="tx1">
                    <a:lumMod val="50000"/>
                    <a:lumOff val="50000"/>
                  </a:schemeClr>
                </a:solidFill>
              </a:rPr>
              <a:t>  III- Main TF VAW results </a:t>
            </a:r>
            <a:br>
              <a:rPr lang="fr-FR" sz="2800" b="1" dirty="0">
                <a:solidFill>
                  <a:schemeClr val="tx1">
                    <a:lumMod val="50000"/>
                    <a:lumOff val="50000"/>
                  </a:schemeClr>
                </a:solidFill>
                <a:latin typeface="+mn-lt"/>
                <a:cs typeface="Arial" pitchFamily="34" charset="0"/>
              </a:rPr>
            </a:br>
            <a:endParaRPr lang="en-US" sz="3200" b="1" dirty="0">
              <a:solidFill>
                <a:schemeClr val="tx1">
                  <a:lumMod val="50000"/>
                  <a:lumOff val="50000"/>
                </a:schemeClr>
              </a:solidFill>
              <a:latin typeface="+mn-lt"/>
              <a:cs typeface="Arial" pitchFamily="34" charset="0"/>
            </a:endParaRPr>
          </a:p>
        </p:txBody>
      </p:sp>
      <p:sp>
        <p:nvSpPr>
          <p:cNvPr id="6" name="Rectangle 5"/>
          <p:cNvSpPr/>
          <p:nvPr/>
        </p:nvSpPr>
        <p:spPr>
          <a:xfrm>
            <a:off x="464331" y="1385816"/>
            <a:ext cx="8215338" cy="400110"/>
          </a:xfrm>
          <a:prstGeom prst="rect">
            <a:avLst/>
          </a:prstGeom>
          <a:ln>
            <a:solidFill>
              <a:srgbClr val="FCB37C"/>
            </a:solidFill>
          </a:ln>
        </p:spPr>
        <p:txBody>
          <a:bodyPr wrap="square">
            <a:spAutoFit/>
          </a:bodyPr>
          <a:lstStyle/>
          <a:p>
            <a:pPr algn="ctr"/>
            <a:r>
              <a:rPr lang="en-US" sz="2000" dirty="0"/>
              <a:t>Prevalence of  TF VAW, in the past 12 months, by acts</a:t>
            </a:r>
          </a:p>
        </p:txBody>
      </p:sp>
      <p:grpSp>
        <p:nvGrpSpPr>
          <p:cNvPr id="2" name="Groupe 13"/>
          <p:cNvGrpSpPr/>
          <p:nvPr/>
        </p:nvGrpSpPr>
        <p:grpSpPr>
          <a:xfrm>
            <a:off x="428596" y="2143116"/>
            <a:ext cx="8215370" cy="857256"/>
            <a:chOff x="571472" y="1928802"/>
            <a:chExt cx="5382528" cy="857256"/>
          </a:xfrm>
        </p:grpSpPr>
        <p:sp>
          <p:nvSpPr>
            <p:cNvPr id="15" name="ZoneTexte 14"/>
            <p:cNvSpPr txBox="1"/>
            <p:nvPr/>
          </p:nvSpPr>
          <p:spPr>
            <a:xfrm>
              <a:off x="642910" y="2000240"/>
              <a:ext cx="5214974" cy="707886"/>
            </a:xfrm>
            <a:prstGeom prst="rect">
              <a:avLst/>
            </a:prstGeom>
            <a:noFill/>
          </p:spPr>
          <p:txBody>
            <a:bodyPr wrap="square" rtlCol="0">
              <a:spAutoFit/>
            </a:bodyPr>
            <a:lstStyle/>
            <a:p>
              <a:r>
                <a:rPr lang="en-US" sz="2000" dirty="0"/>
                <a:t>Among women victims of TF VAW, 87% report being subjected to recurrent disturbing calls.</a:t>
              </a:r>
              <a:endParaRPr lang="fr-FR" sz="2000" dirty="0">
                <a:ea typeface="Verdana" pitchFamily="34" charset="0"/>
                <a:cs typeface="Times New Roman" pitchFamily="18" charset="0"/>
              </a:endParaRPr>
            </a:p>
          </p:txBody>
        </p:sp>
        <p:sp>
          <p:nvSpPr>
            <p:cNvPr id="16" name="Flèche à angle droit 15"/>
            <p:cNvSpPr/>
            <p:nvPr/>
          </p:nvSpPr>
          <p:spPr>
            <a:xfrm>
              <a:off x="5382496" y="2571744"/>
              <a:ext cx="571504" cy="214314"/>
            </a:xfrm>
            <a:prstGeom prst="bentUpArrow">
              <a:avLst/>
            </a:prstGeom>
            <a:solidFill>
              <a:srgbClr val="FCB3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Flèche à angle droit 16"/>
            <p:cNvSpPr/>
            <p:nvPr/>
          </p:nvSpPr>
          <p:spPr>
            <a:xfrm flipH="1" flipV="1">
              <a:off x="571472" y="1928802"/>
              <a:ext cx="571504" cy="214314"/>
            </a:xfrm>
            <a:prstGeom prst="bentUpArrow">
              <a:avLst/>
            </a:prstGeom>
            <a:solidFill>
              <a:srgbClr val="FCB3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19" name="Rectangle 18"/>
          <p:cNvSpPr/>
          <p:nvPr/>
        </p:nvSpPr>
        <p:spPr>
          <a:xfrm>
            <a:off x="8143900" y="6657945"/>
            <a:ext cx="1714480" cy="200055"/>
          </a:xfrm>
          <a:prstGeom prst="rect">
            <a:avLst/>
          </a:prstGeom>
        </p:spPr>
        <p:txBody>
          <a:bodyPr wrap="square">
            <a:spAutoFit/>
          </a:bodyPr>
          <a:lstStyle/>
          <a:p>
            <a:r>
              <a:rPr lang="fr-FR" sz="700" b="1" dirty="0"/>
              <a:t>Source : VAW 2019</a:t>
            </a:r>
          </a:p>
        </p:txBody>
      </p:sp>
      <p:graphicFrame>
        <p:nvGraphicFramePr>
          <p:cNvPr id="11" name="Graphique 10"/>
          <p:cNvGraphicFramePr/>
          <p:nvPr/>
        </p:nvGraphicFramePr>
        <p:xfrm>
          <a:off x="785786" y="3000372"/>
          <a:ext cx="7500990" cy="371477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oogle Shape;801;p2" descr="C:\Users\hp\Desktop\Sans titre.png"/>
          <p:cNvPicPr preferRelativeResize="0">
            <a:picLocks noChangeAspect="1" noChangeArrowheads="1"/>
          </p:cNvPicPr>
          <p:nvPr/>
        </p:nvPicPr>
        <p:blipFill>
          <a:blip r:embed="rId2"/>
          <a:srcRect b="5914"/>
          <a:stretch>
            <a:fillRect/>
          </a:stretch>
        </p:blipFill>
        <p:spPr bwMode="auto">
          <a:xfrm>
            <a:off x="7572396" y="215746"/>
            <a:ext cx="1285884" cy="855800"/>
          </a:xfrm>
          <a:prstGeom prst="rect">
            <a:avLst/>
          </a:prstGeom>
          <a:noFill/>
          <a:ln w="9525">
            <a:noFill/>
            <a:miter lim="800000"/>
            <a:headEnd/>
            <a:tailEnd/>
          </a:ln>
        </p:spPr>
      </p:pic>
      <p:sp>
        <p:nvSpPr>
          <p:cNvPr id="5" name="Google Shape;1365;p16"/>
          <p:cNvSpPr txBox="1">
            <a:spLocks noGrp="1"/>
          </p:cNvSpPr>
          <p:nvPr>
            <p:ph type="title"/>
          </p:nvPr>
        </p:nvSpPr>
        <p:spPr>
          <a:xfrm>
            <a:off x="428628" y="714356"/>
            <a:ext cx="6500826" cy="357190"/>
          </a:xfrm>
        </p:spPr>
        <p:txBody>
          <a:bodyPr lIns="0" tIns="0" rIns="0" bIns="0">
            <a:noAutofit/>
          </a:bodyPr>
          <a:lstStyle/>
          <a:p>
            <a:pPr algn="l">
              <a:lnSpc>
                <a:spcPct val="115000"/>
              </a:lnSpc>
              <a:spcBef>
                <a:spcPts val="1200"/>
              </a:spcBef>
              <a:spcAft>
                <a:spcPct val="0"/>
              </a:spcAft>
              <a:buSzPts val="5200"/>
            </a:pPr>
            <a:br>
              <a:rPr lang="fr-FR" sz="2800" b="1" dirty="0">
                <a:solidFill>
                  <a:schemeClr val="tx1">
                    <a:lumMod val="50000"/>
                    <a:lumOff val="50000"/>
                  </a:schemeClr>
                </a:solidFill>
                <a:latin typeface="+mn-lt"/>
                <a:cs typeface="Arial" pitchFamily="34" charset="0"/>
              </a:rPr>
            </a:br>
            <a:r>
              <a:rPr lang="en-US" sz="2800" b="1" dirty="0">
                <a:solidFill>
                  <a:schemeClr val="tx1">
                    <a:lumMod val="50000"/>
                    <a:lumOff val="50000"/>
                  </a:schemeClr>
                </a:solidFill>
              </a:rPr>
              <a:t> III- Main TF VAW results </a:t>
            </a:r>
            <a:br>
              <a:rPr lang="fr-FR" sz="2800" b="1" dirty="0">
                <a:solidFill>
                  <a:schemeClr val="tx1">
                    <a:lumMod val="50000"/>
                    <a:lumOff val="50000"/>
                  </a:schemeClr>
                </a:solidFill>
                <a:latin typeface="+mn-lt"/>
                <a:cs typeface="Arial" pitchFamily="34" charset="0"/>
              </a:rPr>
            </a:br>
            <a:endParaRPr lang="en-US" sz="3200" b="1" dirty="0">
              <a:solidFill>
                <a:schemeClr val="tx1">
                  <a:lumMod val="50000"/>
                  <a:lumOff val="50000"/>
                </a:schemeClr>
              </a:solidFill>
              <a:latin typeface="+mn-lt"/>
              <a:cs typeface="Arial" pitchFamily="34" charset="0"/>
            </a:endParaRPr>
          </a:p>
        </p:txBody>
      </p:sp>
      <p:sp>
        <p:nvSpPr>
          <p:cNvPr id="6" name="Rectangle 5"/>
          <p:cNvSpPr/>
          <p:nvPr/>
        </p:nvSpPr>
        <p:spPr>
          <a:xfrm>
            <a:off x="142844" y="1385816"/>
            <a:ext cx="8536825" cy="400110"/>
          </a:xfrm>
          <a:prstGeom prst="rect">
            <a:avLst/>
          </a:prstGeom>
          <a:ln>
            <a:solidFill>
              <a:srgbClr val="FCB37C"/>
            </a:solidFill>
          </a:ln>
        </p:spPr>
        <p:txBody>
          <a:bodyPr wrap="square">
            <a:spAutoFit/>
          </a:bodyPr>
          <a:lstStyle/>
          <a:p>
            <a:pPr algn="ctr"/>
            <a:r>
              <a:rPr lang="en-US" sz="2000" dirty="0"/>
              <a:t>Prevalence of  TF VAW, in the past 12 months, by perpetrators</a:t>
            </a:r>
          </a:p>
        </p:txBody>
      </p:sp>
      <p:grpSp>
        <p:nvGrpSpPr>
          <p:cNvPr id="2" name="Groupe 13"/>
          <p:cNvGrpSpPr/>
          <p:nvPr/>
        </p:nvGrpSpPr>
        <p:grpSpPr>
          <a:xfrm>
            <a:off x="428596" y="2143116"/>
            <a:ext cx="8215370" cy="1394877"/>
            <a:chOff x="571472" y="1928802"/>
            <a:chExt cx="5382528" cy="1394877"/>
          </a:xfrm>
        </p:grpSpPr>
        <p:sp>
          <p:nvSpPr>
            <p:cNvPr id="15" name="ZoneTexte 14"/>
            <p:cNvSpPr txBox="1"/>
            <p:nvPr/>
          </p:nvSpPr>
          <p:spPr>
            <a:xfrm>
              <a:off x="642910" y="2000240"/>
              <a:ext cx="5214974" cy="1323439"/>
            </a:xfrm>
            <a:prstGeom prst="rect">
              <a:avLst/>
            </a:prstGeom>
            <a:noFill/>
          </p:spPr>
          <p:txBody>
            <a:bodyPr wrap="square" rtlCol="0">
              <a:spAutoFit/>
            </a:bodyPr>
            <a:lstStyle/>
            <a:p>
              <a:pPr lvl="0">
                <a:spcBef>
                  <a:spcPct val="0"/>
                </a:spcBef>
                <a:buFont typeface="Wingdings" pitchFamily="2" charset="2"/>
                <a:buChar char="ü"/>
                <a:defRPr/>
              </a:pPr>
              <a:r>
                <a:rPr lang="en-US" sz="2000" dirty="0"/>
                <a:t>Electronic violence is mainly perpetrated by men (86%), and more particularly by unknown men (73%);</a:t>
              </a:r>
            </a:p>
            <a:p>
              <a:pPr lvl="0">
                <a:spcBef>
                  <a:spcPct val="0"/>
                </a:spcBef>
                <a:buFont typeface="Wingdings" pitchFamily="2" charset="2"/>
                <a:buChar char="ü"/>
                <a:defRPr/>
              </a:pPr>
              <a:r>
                <a:rPr lang="fr-FR" sz="2000" dirty="0"/>
                <a:t>The perpetrators are also women (8.3%), most of them are unknown (5%).</a:t>
              </a:r>
            </a:p>
          </p:txBody>
        </p:sp>
        <p:sp>
          <p:nvSpPr>
            <p:cNvPr id="16" name="Flèche à angle droit 15"/>
            <p:cNvSpPr/>
            <p:nvPr/>
          </p:nvSpPr>
          <p:spPr>
            <a:xfrm>
              <a:off x="5382496" y="3071810"/>
              <a:ext cx="571504" cy="214314"/>
            </a:xfrm>
            <a:prstGeom prst="bentUpArrow">
              <a:avLst/>
            </a:prstGeom>
            <a:solidFill>
              <a:srgbClr val="FCB3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Flèche à angle droit 16"/>
            <p:cNvSpPr/>
            <p:nvPr/>
          </p:nvSpPr>
          <p:spPr>
            <a:xfrm flipH="1" flipV="1">
              <a:off x="571472" y="1928802"/>
              <a:ext cx="571504" cy="214314"/>
            </a:xfrm>
            <a:prstGeom prst="bentUpArrow">
              <a:avLst/>
            </a:prstGeom>
            <a:solidFill>
              <a:srgbClr val="FCB3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19" name="Rectangle 18"/>
          <p:cNvSpPr/>
          <p:nvPr/>
        </p:nvSpPr>
        <p:spPr>
          <a:xfrm>
            <a:off x="8143900" y="6657945"/>
            <a:ext cx="1714480" cy="200055"/>
          </a:xfrm>
          <a:prstGeom prst="rect">
            <a:avLst/>
          </a:prstGeom>
        </p:spPr>
        <p:txBody>
          <a:bodyPr wrap="square">
            <a:spAutoFit/>
          </a:bodyPr>
          <a:lstStyle/>
          <a:p>
            <a:r>
              <a:rPr lang="fr-FR" sz="700" b="1" dirty="0"/>
              <a:t>Source : VAW 2019</a:t>
            </a:r>
          </a:p>
        </p:txBody>
      </p:sp>
      <p:graphicFrame>
        <p:nvGraphicFramePr>
          <p:cNvPr id="12" name="Graphique 11"/>
          <p:cNvGraphicFramePr/>
          <p:nvPr/>
        </p:nvGraphicFramePr>
        <p:xfrm>
          <a:off x="642910" y="3643314"/>
          <a:ext cx="7429552" cy="292895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oogle Shape;801;p2" descr="C:\Users\hp\Desktop\Sans titre.png"/>
          <p:cNvPicPr preferRelativeResize="0">
            <a:picLocks noChangeAspect="1" noChangeArrowheads="1"/>
          </p:cNvPicPr>
          <p:nvPr/>
        </p:nvPicPr>
        <p:blipFill>
          <a:blip r:embed="rId2"/>
          <a:srcRect b="5914"/>
          <a:stretch>
            <a:fillRect/>
          </a:stretch>
        </p:blipFill>
        <p:spPr bwMode="auto">
          <a:xfrm>
            <a:off x="7572396" y="215746"/>
            <a:ext cx="1285884" cy="855800"/>
          </a:xfrm>
          <a:prstGeom prst="rect">
            <a:avLst/>
          </a:prstGeom>
          <a:noFill/>
          <a:ln w="9525">
            <a:noFill/>
            <a:miter lim="800000"/>
            <a:headEnd/>
            <a:tailEnd/>
          </a:ln>
        </p:spPr>
      </p:pic>
      <p:sp>
        <p:nvSpPr>
          <p:cNvPr id="5" name="Google Shape;1365;p16"/>
          <p:cNvSpPr txBox="1">
            <a:spLocks noGrp="1"/>
          </p:cNvSpPr>
          <p:nvPr>
            <p:ph type="title"/>
          </p:nvPr>
        </p:nvSpPr>
        <p:spPr>
          <a:xfrm>
            <a:off x="428628" y="714356"/>
            <a:ext cx="6500826" cy="357190"/>
          </a:xfrm>
        </p:spPr>
        <p:txBody>
          <a:bodyPr lIns="0" tIns="0" rIns="0" bIns="0">
            <a:noAutofit/>
          </a:bodyPr>
          <a:lstStyle/>
          <a:p>
            <a:pPr algn="l">
              <a:lnSpc>
                <a:spcPct val="115000"/>
              </a:lnSpc>
              <a:spcBef>
                <a:spcPts val="1200"/>
              </a:spcBef>
              <a:spcAft>
                <a:spcPct val="0"/>
              </a:spcAft>
              <a:buSzPts val="5200"/>
            </a:pPr>
            <a:br>
              <a:rPr lang="fr-FR" sz="2800" b="1" dirty="0">
                <a:solidFill>
                  <a:schemeClr val="tx1">
                    <a:lumMod val="50000"/>
                    <a:lumOff val="50000"/>
                  </a:schemeClr>
                </a:solidFill>
                <a:latin typeface="+mn-lt"/>
                <a:cs typeface="Arial" pitchFamily="34" charset="0"/>
              </a:rPr>
            </a:br>
            <a:r>
              <a:rPr lang="en-US" sz="2800" b="1" dirty="0">
                <a:solidFill>
                  <a:schemeClr val="tx1">
                    <a:lumMod val="50000"/>
                    <a:lumOff val="50000"/>
                  </a:schemeClr>
                </a:solidFill>
              </a:rPr>
              <a:t> IV- </a:t>
            </a:r>
            <a:r>
              <a:rPr lang="en-US" sz="2800" dirty="0"/>
              <a:t>Evaluation of the Moroccan approach</a:t>
            </a:r>
            <a:br>
              <a:rPr lang="fr-FR" sz="2800" b="1" dirty="0">
                <a:solidFill>
                  <a:schemeClr val="tx1">
                    <a:lumMod val="50000"/>
                    <a:lumOff val="50000"/>
                  </a:schemeClr>
                </a:solidFill>
                <a:latin typeface="+mn-lt"/>
                <a:cs typeface="Arial" pitchFamily="34" charset="0"/>
              </a:rPr>
            </a:br>
            <a:endParaRPr lang="en-US" sz="3200" b="1" dirty="0">
              <a:solidFill>
                <a:schemeClr val="tx1">
                  <a:lumMod val="50000"/>
                  <a:lumOff val="50000"/>
                </a:schemeClr>
              </a:solidFill>
              <a:latin typeface="+mn-lt"/>
              <a:cs typeface="Arial" pitchFamily="34" charset="0"/>
            </a:endParaRPr>
          </a:p>
        </p:txBody>
      </p:sp>
      <p:sp>
        <p:nvSpPr>
          <p:cNvPr id="6" name="Rectangle 5"/>
          <p:cNvSpPr/>
          <p:nvPr/>
        </p:nvSpPr>
        <p:spPr>
          <a:xfrm>
            <a:off x="464331" y="1385816"/>
            <a:ext cx="3821917" cy="400110"/>
          </a:xfrm>
          <a:prstGeom prst="rect">
            <a:avLst/>
          </a:prstGeom>
          <a:ln>
            <a:solidFill>
              <a:srgbClr val="FCB37C"/>
            </a:solidFill>
          </a:ln>
        </p:spPr>
        <p:txBody>
          <a:bodyPr wrap="square">
            <a:spAutoFit/>
          </a:bodyPr>
          <a:lstStyle/>
          <a:p>
            <a:pPr algn="ctr"/>
            <a:r>
              <a:rPr lang="en-US" sz="2000" dirty="0"/>
              <a:t>Strengths</a:t>
            </a:r>
          </a:p>
        </p:txBody>
      </p:sp>
      <p:sp>
        <p:nvSpPr>
          <p:cNvPr id="11" name="Rectangle 10"/>
          <p:cNvSpPr/>
          <p:nvPr/>
        </p:nvSpPr>
        <p:spPr>
          <a:xfrm>
            <a:off x="4822049" y="1385816"/>
            <a:ext cx="3821917" cy="400110"/>
          </a:xfrm>
          <a:prstGeom prst="rect">
            <a:avLst/>
          </a:prstGeom>
          <a:ln>
            <a:solidFill>
              <a:srgbClr val="FCB37C"/>
            </a:solidFill>
          </a:ln>
        </p:spPr>
        <p:txBody>
          <a:bodyPr wrap="square">
            <a:spAutoFit/>
          </a:bodyPr>
          <a:lstStyle/>
          <a:p>
            <a:pPr algn="ctr"/>
            <a:r>
              <a:rPr lang="en-US" sz="2000" dirty="0"/>
              <a:t>Limitations</a:t>
            </a:r>
          </a:p>
        </p:txBody>
      </p:sp>
      <p:sp>
        <p:nvSpPr>
          <p:cNvPr id="13" name="Rectangle 12"/>
          <p:cNvSpPr/>
          <p:nvPr/>
        </p:nvSpPr>
        <p:spPr>
          <a:xfrm>
            <a:off x="571472" y="2143116"/>
            <a:ext cx="3929090" cy="4031873"/>
          </a:xfrm>
          <a:prstGeom prst="rect">
            <a:avLst/>
          </a:prstGeom>
        </p:spPr>
        <p:txBody>
          <a:bodyPr wrap="square">
            <a:spAutoFit/>
          </a:bodyPr>
          <a:lstStyle/>
          <a:p>
            <a:pPr marL="342900" indent="-342900">
              <a:buFont typeface="Wingdings" pitchFamily="2" charset="2"/>
              <a:buChar char="ü"/>
            </a:pPr>
            <a:r>
              <a:rPr lang="en-US" sz="1600" dirty="0"/>
              <a:t>Dedicated</a:t>
            </a:r>
            <a:r>
              <a:rPr lang="fr-FR" sz="1600" dirty="0"/>
              <a:t> module for TF VAW;</a:t>
            </a:r>
          </a:p>
          <a:p>
            <a:pPr marL="342900" indent="-342900">
              <a:buFont typeface="Wingdings" pitchFamily="2" charset="2"/>
              <a:buChar char="ü"/>
            </a:pPr>
            <a:endParaRPr lang="fr-FR" sz="1600" dirty="0"/>
          </a:p>
          <a:p>
            <a:pPr marL="342900" indent="-342900">
              <a:buFont typeface="Wingdings" pitchFamily="2" charset="2"/>
              <a:buChar char="ü"/>
            </a:pPr>
            <a:r>
              <a:rPr lang="en-US" sz="1600" dirty="0"/>
              <a:t> </a:t>
            </a:r>
            <a:r>
              <a:rPr lang="fr-FR" sz="1600" dirty="0"/>
              <a:t>Linking TF VAW to other Forms of Violence;</a:t>
            </a:r>
          </a:p>
          <a:p>
            <a:pPr marL="342900" indent="-342900">
              <a:buFont typeface="Wingdings" pitchFamily="2" charset="2"/>
              <a:buChar char="ü"/>
            </a:pPr>
            <a:endParaRPr lang="en-US" sz="1600" dirty="0"/>
          </a:p>
          <a:p>
            <a:pPr marL="342900" indent="-342900">
              <a:buFont typeface="Wingdings" pitchFamily="2" charset="2"/>
              <a:buChar char="ü"/>
            </a:pPr>
            <a:r>
              <a:rPr lang="en-US" sz="1600" dirty="0"/>
              <a:t> </a:t>
            </a:r>
            <a:r>
              <a:rPr lang="fr-FR" sz="1600" dirty="0"/>
              <a:t>Detailed disaggregated data</a:t>
            </a:r>
            <a:r>
              <a:rPr lang="en-US" sz="1600" dirty="0"/>
              <a:t>: sex</a:t>
            </a:r>
            <a:r>
              <a:rPr lang="fr-FR" sz="1600" dirty="0"/>
              <a:t>, dis-ability, and other individual and environmental  characteristics of women;</a:t>
            </a:r>
          </a:p>
          <a:p>
            <a:pPr marL="342900" indent="-342900">
              <a:buFont typeface="Wingdings" pitchFamily="2" charset="2"/>
              <a:buChar char="ü"/>
            </a:pPr>
            <a:endParaRPr lang="en-US" sz="1600" dirty="0"/>
          </a:p>
          <a:p>
            <a:pPr marL="342900" indent="-342900">
              <a:buFont typeface="Wingdings" pitchFamily="2" charset="2"/>
              <a:buChar char="ü"/>
            </a:pPr>
            <a:r>
              <a:rPr lang="en-US" sz="1600" dirty="0"/>
              <a:t>Availability of supporting information on the perpetrators of violence and the incidence of this form of violence;</a:t>
            </a:r>
          </a:p>
          <a:p>
            <a:pPr marL="342900" indent="-342900">
              <a:buFont typeface="Wingdings" pitchFamily="2" charset="2"/>
              <a:buChar char="ü"/>
            </a:pPr>
            <a:endParaRPr lang="en-US" sz="1600" dirty="0"/>
          </a:p>
          <a:p>
            <a:pPr marL="342900" indent="-342900">
              <a:buFont typeface="Wingdings" pitchFamily="2" charset="2"/>
              <a:buChar char="ü"/>
            </a:pPr>
            <a:r>
              <a:rPr lang="en-US" sz="1600" dirty="0"/>
              <a:t>The high quality of data dissemination (visualization, computer graphics, etc.).</a:t>
            </a:r>
            <a:endParaRPr lang="fr-FR" sz="1600" dirty="0"/>
          </a:p>
        </p:txBody>
      </p:sp>
      <p:sp>
        <p:nvSpPr>
          <p:cNvPr id="14" name="Rectangle 13"/>
          <p:cNvSpPr/>
          <p:nvPr/>
        </p:nvSpPr>
        <p:spPr>
          <a:xfrm>
            <a:off x="4929190" y="2143116"/>
            <a:ext cx="4071966" cy="1569660"/>
          </a:xfrm>
          <a:prstGeom prst="rect">
            <a:avLst/>
          </a:prstGeom>
        </p:spPr>
        <p:txBody>
          <a:bodyPr wrap="square">
            <a:spAutoFit/>
          </a:bodyPr>
          <a:lstStyle/>
          <a:p>
            <a:pPr marL="342900" indent="-342900">
              <a:buFont typeface="Wingdings" pitchFamily="2" charset="2"/>
              <a:buChar char="ü"/>
            </a:pPr>
            <a:r>
              <a:rPr lang="en-US" sz="1600" dirty="0"/>
              <a:t>Lack of informations on the consequences and impact of TF VAW on victims;</a:t>
            </a:r>
          </a:p>
          <a:p>
            <a:pPr marL="342900" indent="-342900">
              <a:buFont typeface="Wingdings" pitchFamily="2" charset="2"/>
              <a:buChar char="ü"/>
            </a:pPr>
            <a:endParaRPr lang="en-US" sz="1600" dirty="0"/>
          </a:p>
          <a:p>
            <a:pPr marL="342900" indent="-342900">
              <a:buFont typeface="Wingdings" pitchFamily="2" charset="2"/>
              <a:buChar char="ü"/>
            </a:pPr>
            <a:r>
              <a:rPr lang="fr-FR" sz="1600" dirty="0"/>
              <a:t>Maximizing data potential: </a:t>
            </a:r>
            <a:r>
              <a:rPr lang="en-US" sz="1600" dirty="0"/>
              <a:t>Under-use of collected data (modeling, impact studies, ….).</a:t>
            </a:r>
            <a:endParaRPr lang="fr-FR" sz="1600" dirty="0"/>
          </a:p>
        </p:txBody>
      </p:sp>
      <p:cxnSp>
        <p:nvCxnSpPr>
          <p:cNvPr id="18" name="Connecteur droit 17"/>
          <p:cNvCxnSpPr/>
          <p:nvPr/>
        </p:nvCxnSpPr>
        <p:spPr>
          <a:xfrm rot="5400000">
            <a:off x="2499504" y="4214024"/>
            <a:ext cx="4143404" cy="1588"/>
          </a:xfrm>
          <a:prstGeom prst="line">
            <a:avLst/>
          </a:prstGeom>
          <a:ln>
            <a:solidFill>
              <a:srgbClr val="FCB37C"/>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oogle Shape;801;p2" descr="C:\Users\hp\Desktop\Sans titre.png"/>
          <p:cNvPicPr preferRelativeResize="0">
            <a:picLocks noChangeAspect="1" noChangeArrowheads="1"/>
          </p:cNvPicPr>
          <p:nvPr/>
        </p:nvPicPr>
        <p:blipFill>
          <a:blip r:embed="rId3"/>
          <a:srcRect b="5914"/>
          <a:stretch>
            <a:fillRect/>
          </a:stretch>
        </p:blipFill>
        <p:spPr bwMode="auto">
          <a:xfrm>
            <a:off x="7572396" y="215746"/>
            <a:ext cx="1285884" cy="855800"/>
          </a:xfrm>
          <a:prstGeom prst="rect">
            <a:avLst/>
          </a:prstGeom>
          <a:noFill/>
          <a:ln w="9525">
            <a:noFill/>
            <a:miter lim="800000"/>
            <a:headEnd/>
            <a:tailEnd/>
          </a:ln>
        </p:spPr>
      </p:pic>
      <p:sp>
        <p:nvSpPr>
          <p:cNvPr id="5" name="Google Shape;1365;p16"/>
          <p:cNvSpPr txBox="1">
            <a:spLocks noGrp="1"/>
          </p:cNvSpPr>
          <p:nvPr>
            <p:ph type="title"/>
          </p:nvPr>
        </p:nvSpPr>
        <p:spPr>
          <a:xfrm>
            <a:off x="428628" y="714356"/>
            <a:ext cx="6500826" cy="357190"/>
          </a:xfrm>
        </p:spPr>
        <p:txBody>
          <a:bodyPr lIns="0" tIns="0" rIns="0" bIns="0">
            <a:noAutofit/>
          </a:bodyPr>
          <a:lstStyle/>
          <a:p>
            <a:pPr algn="l">
              <a:lnSpc>
                <a:spcPct val="115000"/>
              </a:lnSpc>
              <a:spcBef>
                <a:spcPts val="1200"/>
              </a:spcBef>
              <a:spcAft>
                <a:spcPct val="0"/>
              </a:spcAft>
              <a:buSzPts val="5200"/>
            </a:pPr>
            <a:br>
              <a:rPr lang="fr-FR" sz="2800" b="1" dirty="0">
                <a:solidFill>
                  <a:schemeClr val="tx1">
                    <a:lumMod val="50000"/>
                    <a:lumOff val="50000"/>
                  </a:schemeClr>
                </a:solidFill>
                <a:latin typeface="+mn-lt"/>
                <a:cs typeface="Arial" pitchFamily="34" charset="0"/>
              </a:rPr>
            </a:br>
            <a:r>
              <a:rPr lang="en-US" sz="2800" b="1" dirty="0">
                <a:solidFill>
                  <a:schemeClr val="tx1">
                    <a:lumMod val="50000"/>
                    <a:lumOff val="50000"/>
                  </a:schemeClr>
                </a:solidFill>
              </a:rPr>
              <a:t>V- Challenges and recommendations  </a:t>
            </a:r>
            <a:br>
              <a:rPr lang="fr-FR" sz="2800" b="1" dirty="0">
                <a:solidFill>
                  <a:schemeClr val="tx1">
                    <a:lumMod val="50000"/>
                    <a:lumOff val="50000"/>
                  </a:schemeClr>
                </a:solidFill>
                <a:latin typeface="+mn-lt"/>
                <a:cs typeface="Arial" pitchFamily="34" charset="0"/>
              </a:rPr>
            </a:br>
            <a:endParaRPr lang="en-US" sz="3200" b="1" dirty="0">
              <a:solidFill>
                <a:schemeClr val="tx1">
                  <a:lumMod val="50000"/>
                  <a:lumOff val="50000"/>
                </a:schemeClr>
              </a:solidFill>
              <a:latin typeface="+mn-lt"/>
              <a:cs typeface="Arial" pitchFamily="34" charset="0"/>
            </a:endParaRPr>
          </a:p>
        </p:txBody>
      </p:sp>
      <p:sp>
        <p:nvSpPr>
          <p:cNvPr id="6" name="Rectangle 5"/>
          <p:cNvSpPr/>
          <p:nvPr/>
        </p:nvSpPr>
        <p:spPr>
          <a:xfrm>
            <a:off x="464331" y="1385816"/>
            <a:ext cx="3821917" cy="400110"/>
          </a:xfrm>
          <a:prstGeom prst="rect">
            <a:avLst/>
          </a:prstGeom>
          <a:ln>
            <a:solidFill>
              <a:srgbClr val="FCB37C"/>
            </a:solidFill>
          </a:ln>
        </p:spPr>
        <p:txBody>
          <a:bodyPr wrap="square">
            <a:spAutoFit/>
          </a:bodyPr>
          <a:lstStyle/>
          <a:p>
            <a:pPr algn="ctr"/>
            <a:r>
              <a:rPr lang="en-US" sz="2000" dirty="0"/>
              <a:t>Challenges</a:t>
            </a:r>
          </a:p>
        </p:txBody>
      </p:sp>
      <p:sp>
        <p:nvSpPr>
          <p:cNvPr id="11" name="Rectangle 10"/>
          <p:cNvSpPr/>
          <p:nvPr/>
        </p:nvSpPr>
        <p:spPr>
          <a:xfrm>
            <a:off x="4822049" y="1385816"/>
            <a:ext cx="3821917" cy="400110"/>
          </a:xfrm>
          <a:prstGeom prst="rect">
            <a:avLst/>
          </a:prstGeom>
          <a:ln>
            <a:solidFill>
              <a:srgbClr val="FCB37C"/>
            </a:solidFill>
          </a:ln>
        </p:spPr>
        <p:txBody>
          <a:bodyPr wrap="square">
            <a:spAutoFit/>
          </a:bodyPr>
          <a:lstStyle/>
          <a:p>
            <a:pPr algn="ctr"/>
            <a:r>
              <a:rPr lang="en-US" sz="2000" dirty="0"/>
              <a:t>Recommendations </a:t>
            </a:r>
          </a:p>
        </p:txBody>
      </p:sp>
      <p:sp>
        <p:nvSpPr>
          <p:cNvPr id="13" name="Rectangle 12"/>
          <p:cNvSpPr/>
          <p:nvPr/>
        </p:nvSpPr>
        <p:spPr>
          <a:xfrm>
            <a:off x="214282" y="2143116"/>
            <a:ext cx="3929090" cy="4031873"/>
          </a:xfrm>
          <a:prstGeom prst="rect">
            <a:avLst/>
          </a:prstGeom>
        </p:spPr>
        <p:txBody>
          <a:bodyPr wrap="square">
            <a:spAutoFit/>
          </a:bodyPr>
          <a:lstStyle/>
          <a:p>
            <a:pPr marL="342900" indent="-342900">
              <a:buFont typeface="Wingdings" pitchFamily="2" charset="2"/>
              <a:buChar char="ü"/>
            </a:pPr>
            <a:r>
              <a:rPr lang="en-US" sz="1600" b="1" dirty="0"/>
              <a:t>Underreporting and Stigma</a:t>
            </a:r>
          </a:p>
          <a:p>
            <a:pPr marL="342900" indent="-342900">
              <a:buFont typeface="Wingdings" pitchFamily="2" charset="2"/>
              <a:buChar char="ü"/>
            </a:pPr>
            <a:r>
              <a:rPr lang="en-US" sz="1600" b="1" dirty="0"/>
              <a:t>Standardized  concept </a:t>
            </a:r>
            <a:r>
              <a:rPr lang="en-US" sz="1600" dirty="0"/>
              <a:t>of TF VAW to ensure comparability ;</a:t>
            </a:r>
          </a:p>
          <a:p>
            <a:pPr marL="342900" indent="-342900">
              <a:buFont typeface="Wingdings" pitchFamily="2" charset="2"/>
              <a:buChar char="ü"/>
            </a:pPr>
            <a:r>
              <a:rPr lang="en-US" sz="1600" dirty="0"/>
              <a:t>Defining </a:t>
            </a:r>
            <a:r>
              <a:rPr lang="en-US" sz="1600" b="1" dirty="0"/>
              <a:t>target population</a:t>
            </a:r>
            <a:r>
              <a:rPr lang="en-US" sz="1600" dirty="0"/>
              <a:t>: (women using or having used ICTs) for accurate and comparable  data;</a:t>
            </a:r>
          </a:p>
          <a:p>
            <a:pPr marL="342900" indent="-342900">
              <a:buFont typeface="Wingdings" pitchFamily="2" charset="2"/>
              <a:buChar char="ü"/>
            </a:pPr>
            <a:r>
              <a:rPr lang="en-US" sz="1600" dirty="0"/>
              <a:t>Is TF VAW a form or context of violence?</a:t>
            </a:r>
          </a:p>
          <a:p>
            <a:pPr marL="342900" indent="-342900">
              <a:buFont typeface="Wingdings" pitchFamily="2" charset="2"/>
              <a:buChar char="ü"/>
            </a:pPr>
            <a:r>
              <a:rPr lang="en-US" sz="1600" dirty="0"/>
              <a:t>Complexity to divide TF VAW into different forms of violence (psychological, sexual...), as in other contexts or into different digital tools ;</a:t>
            </a:r>
          </a:p>
          <a:p>
            <a:pPr marL="342900" indent="-342900">
              <a:buFont typeface="Wingdings" pitchFamily="2" charset="2"/>
              <a:buChar char="ü"/>
            </a:pPr>
            <a:r>
              <a:rPr lang="en-US" sz="1600" b="1" dirty="0"/>
              <a:t>Balancing detail and survey complexity</a:t>
            </a:r>
            <a:r>
              <a:rPr lang="en-US" sz="1600" dirty="0"/>
              <a:t>: Striking a balance between capturing detailed information and avoiding survey complexity;</a:t>
            </a:r>
          </a:p>
          <a:p>
            <a:pPr marL="342900" indent="-342900">
              <a:buFont typeface="Wingdings" pitchFamily="2" charset="2"/>
              <a:buChar char="ü"/>
            </a:pPr>
            <a:r>
              <a:rPr lang="en-US" sz="1600" dirty="0"/>
              <a:t>Ensuring </a:t>
            </a:r>
            <a:r>
              <a:rPr lang="en-US" sz="1600" b="1" dirty="0"/>
              <a:t>Regularity</a:t>
            </a:r>
            <a:r>
              <a:rPr lang="en-US" sz="1600" dirty="0"/>
              <a:t>.</a:t>
            </a:r>
          </a:p>
        </p:txBody>
      </p:sp>
      <p:sp>
        <p:nvSpPr>
          <p:cNvPr id="14" name="Rectangle 13"/>
          <p:cNvSpPr/>
          <p:nvPr/>
        </p:nvSpPr>
        <p:spPr>
          <a:xfrm>
            <a:off x="4857752" y="2214554"/>
            <a:ext cx="4071966" cy="3785652"/>
          </a:xfrm>
          <a:prstGeom prst="rect">
            <a:avLst/>
          </a:prstGeom>
        </p:spPr>
        <p:txBody>
          <a:bodyPr wrap="square">
            <a:spAutoFit/>
          </a:bodyPr>
          <a:lstStyle/>
          <a:p>
            <a:pPr marL="342900" indent="-342900">
              <a:buFont typeface="Wingdings" pitchFamily="2" charset="2"/>
              <a:buChar char="ü"/>
            </a:pPr>
            <a:r>
              <a:rPr lang="en-US" sz="1600" b="1" dirty="0"/>
              <a:t>Promote diverse data sources</a:t>
            </a:r>
            <a:r>
              <a:rPr lang="en-US" sz="1600" dirty="0"/>
              <a:t>;</a:t>
            </a:r>
          </a:p>
          <a:p>
            <a:pPr marL="342900" indent="-342900">
              <a:buFont typeface="Wingdings" pitchFamily="2" charset="2"/>
              <a:buChar char="ü"/>
            </a:pPr>
            <a:r>
              <a:rPr lang="en-US" sz="1600" b="1" dirty="0"/>
              <a:t>Capacity-Building</a:t>
            </a:r>
            <a:r>
              <a:rPr lang="en-US" sz="1600" dirty="0"/>
              <a:t>  for actors engaged in combating violence against women (NSOs, CSOs,  local operators, etc.);</a:t>
            </a:r>
          </a:p>
          <a:p>
            <a:pPr marL="342900" indent="-342900">
              <a:buFont typeface="Wingdings" pitchFamily="2" charset="2"/>
              <a:buChar char="ü"/>
            </a:pPr>
            <a:r>
              <a:rPr lang="en-US" sz="1600" b="1" dirty="0"/>
              <a:t>Raising awareness </a:t>
            </a:r>
            <a:r>
              <a:rPr lang="en-US" sz="1600" dirty="0"/>
              <a:t>in families and schools  about the risks associated with technology-facilitated violence;</a:t>
            </a:r>
          </a:p>
          <a:p>
            <a:pPr marL="342900" indent="-342900">
              <a:buFont typeface="Wingdings" pitchFamily="2" charset="2"/>
              <a:buChar char="ü"/>
            </a:pPr>
            <a:r>
              <a:rPr lang="en-US" sz="1600" b="1" dirty="0"/>
              <a:t>Adopting multidisciplinary approach </a:t>
            </a:r>
            <a:r>
              <a:rPr lang="en-US" sz="1600" dirty="0"/>
              <a:t>by engaging psychologists, social workers, legal experts, and tech experts for better understanding and handling of digital aspects;</a:t>
            </a:r>
          </a:p>
          <a:p>
            <a:pPr marL="342900" indent="-342900">
              <a:buFont typeface="Wingdings" pitchFamily="2" charset="2"/>
              <a:buChar char="ü"/>
            </a:pPr>
            <a:r>
              <a:rPr lang="en-US" sz="1600" b="1" dirty="0"/>
              <a:t>Enhance partnerships </a:t>
            </a:r>
            <a:r>
              <a:rPr lang="en-US" sz="1600" dirty="0"/>
              <a:t>to monitor, evaluate   this phenomenon. </a:t>
            </a:r>
          </a:p>
          <a:p>
            <a:pPr marL="342900" indent="-342900">
              <a:buFont typeface="Wingdings" pitchFamily="2" charset="2"/>
              <a:buChar char="ü"/>
            </a:pPr>
            <a:endParaRPr lang="en-US" sz="1600" dirty="0"/>
          </a:p>
        </p:txBody>
      </p:sp>
      <p:cxnSp>
        <p:nvCxnSpPr>
          <p:cNvPr id="18" name="Connecteur droit 17"/>
          <p:cNvCxnSpPr/>
          <p:nvPr/>
        </p:nvCxnSpPr>
        <p:spPr>
          <a:xfrm rot="5400000">
            <a:off x="2499504" y="4214024"/>
            <a:ext cx="4143404" cy="1588"/>
          </a:xfrm>
          <a:prstGeom prst="line">
            <a:avLst/>
          </a:prstGeom>
          <a:ln>
            <a:solidFill>
              <a:srgbClr val="FCB37C"/>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1000" r="-11000"/>
          </a:stretch>
        </a:blipFill>
        <a:effectLst/>
      </p:bgPr>
    </p:bg>
    <p:spTree>
      <p:nvGrpSpPr>
        <p:cNvPr id="1" name=""/>
        <p:cNvGrpSpPr/>
        <p:nvPr/>
      </p:nvGrpSpPr>
      <p:grpSpPr>
        <a:xfrm>
          <a:off x="0" y="0"/>
          <a:ext cx="0" cy="0"/>
          <a:chOff x="0" y="0"/>
          <a:chExt cx="0" cy="0"/>
        </a:xfrm>
      </p:grpSpPr>
      <p:sp>
        <p:nvSpPr>
          <p:cNvPr id="5" name="ZoneTexte 4"/>
          <p:cNvSpPr txBox="1"/>
          <p:nvPr/>
        </p:nvSpPr>
        <p:spPr>
          <a:xfrm>
            <a:off x="1473235" y="3013502"/>
            <a:ext cx="6197530" cy="830997"/>
          </a:xfrm>
          <a:prstGeom prst="rect">
            <a:avLst/>
          </a:prstGeom>
          <a:noFill/>
        </p:spPr>
        <p:txBody>
          <a:bodyPr wrap="none" rtlCol="0">
            <a:spAutoFit/>
          </a:bodyPr>
          <a:lstStyle/>
          <a:p>
            <a:r>
              <a:rPr lang="fr-FR" sz="4800" dirty="0">
                <a:latin typeface="Bahnschrift Condensed" pitchFamily="34" charset="0"/>
              </a:rPr>
              <a:t>Thank you for your attention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Google Shape;1365;p16"/>
          <p:cNvSpPr txBox="1">
            <a:spLocks noGrp="1"/>
          </p:cNvSpPr>
          <p:nvPr>
            <p:ph type="title"/>
          </p:nvPr>
        </p:nvSpPr>
        <p:spPr>
          <a:xfrm>
            <a:off x="428628" y="641463"/>
            <a:ext cx="2000232" cy="428627"/>
          </a:xfrm>
        </p:spPr>
        <p:txBody>
          <a:bodyPr lIns="0" tIns="0" rIns="0" bIns="0">
            <a:noAutofit/>
          </a:bodyPr>
          <a:lstStyle/>
          <a:p>
            <a:pPr algn="l">
              <a:lnSpc>
                <a:spcPct val="115000"/>
              </a:lnSpc>
              <a:spcBef>
                <a:spcPts val="1200"/>
              </a:spcBef>
              <a:spcAft>
                <a:spcPct val="0"/>
              </a:spcAft>
              <a:buSzPts val="5200"/>
            </a:pPr>
            <a:br>
              <a:rPr lang="fr-FR" sz="2800" b="1" dirty="0">
                <a:latin typeface="+mn-lt"/>
                <a:cs typeface="Arial" pitchFamily="34" charset="0"/>
              </a:rPr>
            </a:br>
            <a:r>
              <a:rPr lang="fr-FR" sz="2800" b="1" dirty="0">
                <a:latin typeface="+mn-lt"/>
                <a:cs typeface="Arial" pitchFamily="34" charset="0"/>
              </a:rPr>
              <a:t>Plan :</a:t>
            </a:r>
            <a:br>
              <a:rPr lang="fr-FR" sz="2800" b="1" dirty="0">
                <a:latin typeface="+mn-lt"/>
                <a:cs typeface="Arial" pitchFamily="34" charset="0"/>
              </a:rPr>
            </a:br>
            <a:endParaRPr lang="en-US" sz="3200" b="1" dirty="0">
              <a:latin typeface="+mn-lt"/>
              <a:cs typeface="Arial" pitchFamily="34" charset="0"/>
            </a:endParaRPr>
          </a:p>
        </p:txBody>
      </p:sp>
      <p:pic>
        <p:nvPicPr>
          <p:cNvPr id="26" name="Google Shape;801;p2" descr="C:\Users\hp\Desktop\Sans titre.png"/>
          <p:cNvPicPr preferRelativeResize="0">
            <a:picLocks noChangeAspect="1" noChangeArrowheads="1"/>
          </p:cNvPicPr>
          <p:nvPr/>
        </p:nvPicPr>
        <p:blipFill>
          <a:blip r:embed="rId3"/>
          <a:srcRect b="5914"/>
          <a:stretch>
            <a:fillRect/>
          </a:stretch>
        </p:blipFill>
        <p:spPr bwMode="auto">
          <a:xfrm>
            <a:off x="7572396" y="214290"/>
            <a:ext cx="1285884" cy="855800"/>
          </a:xfrm>
          <a:prstGeom prst="rect">
            <a:avLst/>
          </a:prstGeom>
          <a:noFill/>
          <a:ln w="9525">
            <a:noFill/>
            <a:miter lim="800000"/>
            <a:headEnd/>
            <a:tailEnd/>
          </a:ln>
        </p:spPr>
      </p:pic>
      <p:sp>
        <p:nvSpPr>
          <p:cNvPr id="27" name="Ellipse 26"/>
          <p:cNvSpPr/>
          <p:nvPr/>
        </p:nvSpPr>
        <p:spPr>
          <a:xfrm>
            <a:off x="-3214742" y="1357298"/>
            <a:ext cx="4929254" cy="4714908"/>
          </a:xfrm>
          <a:prstGeom prst="ellipse">
            <a:avLst/>
          </a:prstGeom>
          <a:solidFill>
            <a:srgbClr val="FCB3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43" name="Groupe 42"/>
          <p:cNvGrpSpPr/>
          <p:nvPr/>
        </p:nvGrpSpPr>
        <p:grpSpPr>
          <a:xfrm>
            <a:off x="571472" y="1785926"/>
            <a:ext cx="8429652" cy="3798354"/>
            <a:chOff x="571472" y="1928802"/>
            <a:chExt cx="8429652" cy="3798354"/>
          </a:xfrm>
        </p:grpSpPr>
        <p:grpSp>
          <p:nvGrpSpPr>
            <p:cNvPr id="16" name="Groupe 15"/>
            <p:cNvGrpSpPr/>
            <p:nvPr/>
          </p:nvGrpSpPr>
          <p:grpSpPr>
            <a:xfrm>
              <a:off x="571472" y="1928802"/>
              <a:ext cx="7327937" cy="356312"/>
              <a:chOff x="571472" y="2143118"/>
              <a:chExt cx="7327937" cy="356312"/>
            </a:xfrm>
          </p:grpSpPr>
          <p:sp>
            <p:nvSpPr>
              <p:cNvPr id="1382" name="Google Shape;1382;p16"/>
              <p:cNvSpPr txBox="1"/>
              <p:nvPr/>
            </p:nvSpPr>
            <p:spPr>
              <a:xfrm>
                <a:off x="2714612" y="2143118"/>
                <a:ext cx="5184797" cy="356312"/>
              </a:xfrm>
              <a:prstGeom prst="rect">
                <a:avLst/>
              </a:prstGeom>
              <a:noFill/>
              <a:ln>
                <a:noFill/>
              </a:ln>
            </p:spPr>
            <p:txBody>
              <a:bodyPr spcFirstLastPara="1" lIns="0" tIns="0" rIns="0" bIns="0" anchor="ctr"/>
              <a:lstStyle/>
              <a:p>
                <a:pPr>
                  <a:buClr>
                    <a:srgbClr val="000000"/>
                  </a:buClr>
                  <a:buSzPts val="2400"/>
                </a:pPr>
                <a:endParaRPr lang="fr-FR" dirty="0">
                  <a:cs typeface="Times New Roman" pitchFamily="18" charset="0"/>
                </a:endParaRPr>
              </a:p>
              <a:p>
                <a:pPr>
                  <a:buClr>
                    <a:srgbClr val="000000"/>
                  </a:buClr>
                  <a:buSzPts val="2400"/>
                </a:pPr>
                <a:r>
                  <a:rPr lang="fr-FR" dirty="0"/>
                  <a:t>  I. </a:t>
                </a:r>
                <a:r>
                  <a:rPr lang="en-US" dirty="0"/>
                  <a:t>TF VAW data sources </a:t>
                </a:r>
                <a:r>
                  <a:rPr lang="fr-FR" dirty="0"/>
                  <a:t>in Morocco</a:t>
                </a:r>
                <a:r>
                  <a:rPr lang="fr-FR" dirty="0">
                    <a:cs typeface="Times New Roman" pitchFamily="18" charset="0"/>
                  </a:rPr>
                  <a:t> </a:t>
                </a:r>
                <a:endParaRPr kern="0">
                  <a:ea typeface="Arial Rounded"/>
                  <a:cs typeface="Times New Roman" pitchFamily="18" charset="0"/>
                  <a:sym typeface="Arial Rounded"/>
                </a:endParaRPr>
              </a:p>
              <a:p>
                <a:pPr algn="ctr" eaLnBrk="1" fontAlgn="auto" hangingPunct="1">
                  <a:spcBef>
                    <a:spcPts val="0"/>
                  </a:spcBef>
                  <a:spcAft>
                    <a:spcPts val="0"/>
                  </a:spcAft>
                  <a:buClr>
                    <a:srgbClr val="000000"/>
                  </a:buClr>
                  <a:buSzPts val="1600"/>
                  <a:buFont typeface="Arial"/>
                  <a:buNone/>
                  <a:defRPr/>
                </a:pPr>
                <a:endParaRPr kern="0" dirty="0">
                  <a:ea typeface="Roboto"/>
                  <a:cs typeface="Times New Roman" pitchFamily="18" charset="0"/>
                  <a:sym typeface="Roboto"/>
                </a:endParaRPr>
              </a:p>
            </p:txBody>
          </p:sp>
          <p:cxnSp>
            <p:nvCxnSpPr>
              <p:cNvPr id="31" name="Connecteur droit 30"/>
              <p:cNvCxnSpPr>
                <a:endCxn id="1382" idx="1"/>
              </p:cNvCxnSpPr>
              <p:nvPr/>
            </p:nvCxnSpPr>
            <p:spPr>
              <a:xfrm flipV="1">
                <a:off x="571472" y="2321274"/>
                <a:ext cx="2143140" cy="36156"/>
              </a:xfrm>
              <a:prstGeom prst="line">
                <a:avLst/>
              </a:prstGeom>
              <a:ln w="57150">
                <a:solidFill>
                  <a:srgbClr val="FCB37C"/>
                </a:solidFill>
                <a:headEnd type="diamond" w="med" len="med"/>
                <a:tailEnd type="triangle" w="med" len="med"/>
              </a:ln>
            </p:spPr>
            <p:style>
              <a:lnRef idx="1">
                <a:schemeClr val="accent6"/>
              </a:lnRef>
              <a:fillRef idx="0">
                <a:schemeClr val="accent6"/>
              </a:fillRef>
              <a:effectRef idx="0">
                <a:schemeClr val="accent6"/>
              </a:effectRef>
              <a:fontRef idx="minor">
                <a:schemeClr val="tx1"/>
              </a:fontRef>
            </p:style>
          </p:cxnSp>
        </p:grpSp>
        <p:grpSp>
          <p:nvGrpSpPr>
            <p:cNvPr id="17" name="Groupe 16"/>
            <p:cNvGrpSpPr/>
            <p:nvPr/>
          </p:nvGrpSpPr>
          <p:grpSpPr>
            <a:xfrm>
              <a:off x="1214414" y="2775970"/>
              <a:ext cx="7786710" cy="285751"/>
              <a:chOff x="1214414" y="2981077"/>
              <a:chExt cx="7786710" cy="285751"/>
            </a:xfrm>
          </p:grpSpPr>
          <p:sp>
            <p:nvSpPr>
              <p:cNvPr id="18439" name="Google Shape;1384;p16"/>
              <p:cNvSpPr txBox="1">
                <a:spLocks noChangeArrowheads="1"/>
              </p:cNvSpPr>
              <p:nvPr/>
            </p:nvSpPr>
            <p:spPr bwMode="auto">
              <a:xfrm>
                <a:off x="2714612" y="2981077"/>
                <a:ext cx="6286512" cy="285751"/>
              </a:xfrm>
              <a:prstGeom prst="rect">
                <a:avLst/>
              </a:prstGeom>
              <a:noFill/>
              <a:ln w="9525">
                <a:noFill/>
                <a:miter lim="800000"/>
                <a:headEnd/>
                <a:tailEnd/>
              </a:ln>
            </p:spPr>
            <p:txBody>
              <a:bodyPr lIns="0" tIns="0" rIns="0" bIns="0" anchor="ctr"/>
              <a:lstStyle/>
              <a:p>
                <a:pPr lvl="0">
                  <a:defRPr/>
                </a:pPr>
                <a:r>
                  <a:rPr lang="en-US" dirty="0"/>
                  <a:t>  II- Collecting TF VAW Data: The 2019 VAW Survey Approach</a:t>
                </a:r>
                <a:endParaRPr lang="en-US" dirty="0">
                  <a:cs typeface="Times New Roman" pitchFamily="18" charset="0"/>
                  <a:sym typeface="Roboto" charset="0"/>
                </a:endParaRPr>
              </a:p>
            </p:txBody>
          </p:sp>
          <p:cxnSp>
            <p:nvCxnSpPr>
              <p:cNvPr id="32" name="Connecteur droit 31"/>
              <p:cNvCxnSpPr/>
              <p:nvPr/>
            </p:nvCxnSpPr>
            <p:spPr>
              <a:xfrm>
                <a:off x="1214414" y="3123158"/>
                <a:ext cx="1500198" cy="1588"/>
              </a:xfrm>
              <a:prstGeom prst="line">
                <a:avLst/>
              </a:prstGeom>
              <a:ln w="57150">
                <a:solidFill>
                  <a:srgbClr val="FCB37C"/>
                </a:solidFill>
                <a:headEnd type="diamond" w="med" len="med"/>
                <a:tailEnd type="triangle" w="med" len="med"/>
              </a:ln>
            </p:spPr>
            <p:style>
              <a:lnRef idx="1">
                <a:schemeClr val="accent6"/>
              </a:lnRef>
              <a:fillRef idx="0">
                <a:schemeClr val="accent6"/>
              </a:fillRef>
              <a:effectRef idx="0">
                <a:schemeClr val="accent6"/>
              </a:effectRef>
              <a:fontRef idx="minor">
                <a:schemeClr val="tx1"/>
              </a:fontRef>
            </p:style>
          </p:cxnSp>
        </p:grpSp>
        <p:grpSp>
          <p:nvGrpSpPr>
            <p:cNvPr id="18" name="Groupe 17"/>
            <p:cNvGrpSpPr/>
            <p:nvPr/>
          </p:nvGrpSpPr>
          <p:grpSpPr>
            <a:xfrm>
              <a:off x="1214414" y="3552578"/>
              <a:ext cx="4357718" cy="503184"/>
              <a:chOff x="1214414" y="3748474"/>
              <a:chExt cx="4357718" cy="542933"/>
            </a:xfrm>
          </p:grpSpPr>
          <p:sp>
            <p:nvSpPr>
              <p:cNvPr id="18448" name="Google Shape;1393;p16"/>
              <p:cNvSpPr txBox="1">
                <a:spLocks noChangeArrowheads="1"/>
              </p:cNvSpPr>
              <p:nvPr/>
            </p:nvSpPr>
            <p:spPr bwMode="auto">
              <a:xfrm>
                <a:off x="2714612" y="3748474"/>
                <a:ext cx="2857520" cy="542933"/>
              </a:xfrm>
              <a:prstGeom prst="rect">
                <a:avLst/>
              </a:prstGeom>
              <a:noFill/>
              <a:ln w="9525">
                <a:noFill/>
                <a:miter lim="800000"/>
                <a:headEnd/>
                <a:tailEnd/>
              </a:ln>
            </p:spPr>
            <p:txBody>
              <a:bodyPr wrap="square" lIns="91425" tIns="91425" rIns="91425" bIns="91425">
                <a:spAutoFit/>
              </a:bodyPr>
              <a:lstStyle/>
              <a:p>
                <a:pPr algn="just">
                  <a:lnSpc>
                    <a:spcPct val="115000"/>
                  </a:lnSpc>
                  <a:spcBef>
                    <a:spcPts val="1200"/>
                  </a:spcBef>
                  <a:spcAft>
                    <a:spcPts val="1200"/>
                  </a:spcAft>
                  <a:buClr>
                    <a:srgbClr val="000000"/>
                  </a:buClr>
                  <a:buSzPts val="1800"/>
                </a:pPr>
                <a:r>
                  <a:rPr lang="en-US" dirty="0"/>
                  <a:t>III- Main TF VAW results</a:t>
                </a:r>
                <a:endParaRPr lang="en-US" dirty="0">
                  <a:cs typeface="Times New Roman" pitchFamily="18" charset="0"/>
                </a:endParaRPr>
              </a:p>
            </p:txBody>
          </p:sp>
          <p:cxnSp>
            <p:nvCxnSpPr>
              <p:cNvPr id="34" name="Connecteur droit 33"/>
              <p:cNvCxnSpPr/>
              <p:nvPr/>
            </p:nvCxnSpPr>
            <p:spPr>
              <a:xfrm>
                <a:off x="1214414" y="3999272"/>
                <a:ext cx="1500198" cy="1588"/>
              </a:xfrm>
              <a:prstGeom prst="line">
                <a:avLst/>
              </a:prstGeom>
              <a:ln w="57150">
                <a:solidFill>
                  <a:srgbClr val="FCB37C"/>
                </a:solidFill>
                <a:headEnd type="diamond" w="med" len="med"/>
                <a:tailEnd type="triangle" w="med" len="med"/>
              </a:ln>
            </p:spPr>
            <p:style>
              <a:lnRef idx="1">
                <a:schemeClr val="accent6"/>
              </a:lnRef>
              <a:fillRef idx="0">
                <a:schemeClr val="accent6"/>
              </a:fillRef>
              <a:effectRef idx="0">
                <a:schemeClr val="accent6"/>
              </a:effectRef>
              <a:fontRef idx="minor">
                <a:schemeClr val="tx1"/>
              </a:fontRef>
            </p:style>
          </p:cxnSp>
        </p:grpSp>
        <p:grpSp>
          <p:nvGrpSpPr>
            <p:cNvPr id="19" name="Groupe 18"/>
            <p:cNvGrpSpPr/>
            <p:nvPr/>
          </p:nvGrpSpPr>
          <p:grpSpPr>
            <a:xfrm>
              <a:off x="785786" y="4509778"/>
              <a:ext cx="6929486" cy="357189"/>
              <a:chOff x="785786" y="4733305"/>
              <a:chExt cx="6929486" cy="357189"/>
            </a:xfrm>
          </p:grpSpPr>
          <p:sp>
            <p:nvSpPr>
              <p:cNvPr id="18451" name="Google Shape;1396;p16"/>
              <p:cNvSpPr txBox="1">
                <a:spLocks noChangeArrowheads="1"/>
              </p:cNvSpPr>
              <p:nvPr/>
            </p:nvSpPr>
            <p:spPr bwMode="auto">
              <a:xfrm>
                <a:off x="2714612" y="4733305"/>
                <a:ext cx="5000660" cy="357189"/>
              </a:xfrm>
              <a:prstGeom prst="rect">
                <a:avLst/>
              </a:prstGeom>
              <a:noFill/>
              <a:ln w="9525">
                <a:noFill/>
                <a:miter lim="800000"/>
                <a:headEnd/>
                <a:tailEnd/>
              </a:ln>
            </p:spPr>
            <p:txBody>
              <a:bodyPr lIns="0" tIns="0" rIns="0" bIns="0" anchor="ctr"/>
              <a:lstStyle/>
              <a:p>
                <a:pPr>
                  <a:buNone/>
                </a:pPr>
                <a:r>
                  <a:rPr lang="en-US" dirty="0"/>
                  <a:t>  IV- Evaluation of the Moroccan approach</a:t>
                </a:r>
                <a:endParaRPr lang="en-US" dirty="0">
                  <a:cs typeface="Times New Roman" pitchFamily="18" charset="0"/>
                  <a:sym typeface="Roboto" charset="0"/>
                </a:endParaRPr>
              </a:p>
            </p:txBody>
          </p:sp>
          <p:cxnSp>
            <p:nvCxnSpPr>
              <p:cNvPr id="35" name="Connecteur droit 34"/>
              <p:cNvCxnSpPr/>
              <p:nvPr/>
            </p:nvCxnSpPr>
            <p:spPr>
              <a:xfrm>
                <a:off x="785786" y="4911105"/>
                <a:ext cx="1857388" cy="27304"/>
              </a:xfrm>
              <a:prstGeom prst="line">
                <a:avLst/>
              </a:prstGeom>
              <a:ln w="57150">
                <a:solidFill>
                  <a:srgbClr val="FCB37C"/>
                </a:solidFill>
                <a:headEnd type="diamond" w="med" len="med"/>
                <a:tailEnd type="triangle" w="med" len="med"/>
              </a:ln>
            </p:spPr>
            <p:style>
              <a:lnRef idx="1">
                <a:schemeClr val="accent6"/>
              </a:lnRef>
              <a:fillRef idx="0">
                <a:schemeClr val="accent6"/>
              </a:fillRef>
              <a:effectRef idx="0">
                <a:schemeClr val="accent6"/>
              </a:effectRef>
              <a:fontRef idx="minor">
                <a:schemeClr val="tx1"/>
              </a:fontRef>
            </p:style>
          </p:cxnSp>
        </p:grpSp>
        <p:grpSp>
          <p:nvGrpSpPr>
            <p:cNvPr id="20" name="Groupe 19"/>
            <p:cNvGrpSpPr/>
            <p:nvPr/>
          </p:nvGrpSpPr>
          <p:grpSpPr>
            <a:xfrm>
              <a:off x="785786" y="5357824"/>
              <a:ext cx="5650999" cy="369332"/>
              <a:chOff x="785786" y="5572140"/>
              <a:chExt cx="5650999" cy="369332"/>
            </a:xfrm>
          </p:grpSpPr>
          <p:cxnSp>
            <p:nvCxnSpPr>
              <p:cNvPr id="14" name="Connecteur droit 13"/>
              <p:cNvCxnSpPr/>
              <p:nvPr/>
            </p:nvCxnSpPr>
            <p:spPr>
              <a:xfrm>
                <a:off x="785786" y="5786454"/>
                <a:ext cx="1857388" cy="1588"/>
              </a:xfrm>
              <a:prstGeom prst="line">
                <a:avLst/>
              </a:prstGeom>
              <a:ln w="57150">
                <a:solidFill>
                  <a:srgbClr val="FCB37C"/>
                </a:solidFill>
                <a:headEnd type="diamond" w="med" len="med"/>
                <a:tailEnd type="triangle" w="med" len="med"/>
              </a:ln>
            </p:spPr>
            <p:style>
              <a:lnRef idx="1">
                <a:schemeClr val="accent6"/>
              </a:lnRef>
              <a:fillRef idx="0">
                <a:schemeClr val="accent6"/>
              </a:fillRef>
              <a:effectRef idx="0">
                <a:schemeClr val="accent6"/>
              </a:effectRef>
              <a:fontRef idx="minor">
                <a:schemeClr val="tx1"/>
              </a:fontRef>
            </p:style>
          </p:cxnSp>
          <p:sp>
            <p:nvSpPr>
              <p:cNvPr id="15" name="Rectangle 14"/>
              <p:cNvSpPr/>
              <p:nvPr/>
            </p:nvSpPr>
            <p:spPr>
              <a:xfrm>
                <a:off x="2714612" y="5572140"/>
                <a:ext cx="3722173" cy="369332"/>
              </a:xfrm>
              <a:prstGeom prst="rect">
                <a:avLst/>
              </a:prstGeom>
            </p:spPr>
            <p:txBody>
              <a:bodyPr wrap="none">
                <a:spAutoFit/>
              </a:bodyPr>
              <a:lstStyle/>
              <a:p>
                <a:r>
                  <a:rPr lang="en-US" dirty="0"/>
                  <a:t>V- </a:t>
                </a:r>
                <a:r>
                  <a:rPr lang="fr-FR" dirty="0"/>
                  <a:t>Challenges and recommandations </a:t>
                </a:r>
              </a:p>
            </p:txBody>
          </p:sp>
        </p:gr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oogle Shape;801;p2" descr="C:\Users\hp\Desktop\Sans titre.png"/>
          <p:cNvPicPr preferRelativeResize="0">
            <a:picLocks noChangeAspect="1" noChangeArrowheads="1"/>
          </p:cNvPicPr>
          <p:nvPr/>
        </p:nvPicPr>
        <p:blipFill>
          <a:blip r:embed="rId2"/>
          <a:srcRect b="5914"/>
          <a:stretch>
            <a:fillRect/>
          </a:stretch>
        </p:blipFill>
        <p:spPr bwMode="auto">
          <a:xfrm>
            <a:off x="7572396" y="215746"/>
            <a:ext cx="1285884" cy="855800"/>
          </a:xfrm>
          <a:prstGeom prst="rect">
            <a:avLst/>
          </a:prstGeom>
          <a:noFill/>
          <a:ln w="9525">
            <a:noFill/>
            <a:miter lim="800000"/>
            <a:headEnd/>
            <a:tailEnd/>
          </a:ln>
        </p:spPr>
      </p:pic>
      <p:sp>
        <p:nvSpPr>
          <p:cNvPr id="5" name="Google Shape;1365;p16"/>
          <p:cNvSpPr txBox="1">
            <a:spLocks noGrp="1"/>
          </p:cNvSpPr>
          <p:nvPr>
            <p:ph type="title"/>
          </p:nvPr>
        </p:nvSpPr>
        <p:spPr>
          <a:xfrm>
            <a:off x="428596" y="928670"/>
            <a:ext cx="5572132" cy="357190"/>
          </a:xfrm>
        </p:spPr>
        <p:txBody>
          <a:bodyPr lIns="0" tIns="0" rIns="0" bIns="0">
            <a:noAutofit/>
          </a:bodyPr>
          <a:lstStyle/>
          <a:p>
            <a:pPr lvl="0" algn="l">
              <a:lnSpc>
                <a:spcPct val="115000"/>
              </a:lnSpc>
              <a:spcBef>
                <a:spcPts val="1200"/>
              </a:spcBef>
              <a:spcAft>
                <a:spcPct val="0"/>
              </a:spcAft>
              <a:buSzPts val="5200"/>
            </a:pPr>
            <a:br>
              <a:rPr lang="fr-FR" sz="2800" b="1" dirty="0">
                <a:solidFill>
                  <a:schemeClr val="tx1">
                    <a:lumMod val="50000"/>
                    <a:lumOff val="50000"/>
                  </a:schemeClr>
                </a:solidFill>
                <a:latin typeface="+mn-lt"/>
                <a:cs typeface="Arial" pitchFamily="34" charset="0"/>
              </a:rPr>
            </a:br>
            <a:r>
              <a:rPr lang="en-US" sz="2800" b="1" dirty="0">
                <a:solidFill>
                  <a:schemeClr val="tx1">
                    <a:lumMod val="50000"/>
                    <a:lumOff val="50000"/>
                  </a:schemeClr>
                </a:solidFill>
              </a:rPr>
              <a:t> I- TF VAW data sources </a:t>
            </a:r>
            <a:r>
              <a:rPr lang="fr-FR" sz="2800" b="1" dirty="0">
                <a:solidFill>
                  <a:schemeClr val="tx1">
                    <a:lumMod val="50000"/>
                    <a:lumOff val="50000"/>
                  </a:schemeClr>
                </a:solidFill>
              </a:rPr>
              <a:t>in Morocco</a:t>
            </a:r>
            <a:br>
              <a:rPr lang="fr-FR" sz="2800" b="1" dirty="0">
                <a:solidFill>
                  <a:schemeClr val="tx1">
                    <a:lumMod val="50000"/>
                    <a:lumOff val="50000"/>
                  </a:schemeClr>
                </a:solidFill>
                <a:latin typeface="+mn-lt"/>
                <a:cs typeface="Arial" pitchFamily="34" charset="0"/>
              </a:rPr>
            </a:br>
            <a:endParaRPr lang="en-US" sz="3200" b="1" dirty="0">
              <a:solidFill>
                <a:schemeClr val="tx1">
                  <a:lumMod val="50000"/>
                  <a:lumOff val="50000"/>
                </a:schemeClr>
              </a:solidFill>
              <a:latin typeface="+mn-lt"/>
              <a:cs typeface="Arial" pitchFamily="34" charset="0"/>
            </a:endParaRPr>
          </a:p>
        </p:txBody>
      </p:sp>
      <p:sp>
        <p:nvSpPr>
          <p:cNvPr id="6" name="Rectangle 5"/>
          <p:cNvSpPr/>
          <p:nvPr/>
        </p:nvSpPr>
        <p:spPr>
          <a:xfrm>
            <a:off x="781856" y="1782537"/>
            <a:ext cx="7930928" cy="646331"/>
          </a:xfrm>
          <a:prstGeom prst="rect">
            <a:avLst/>
          </a:prstGeom>
        </p:spPr>
        <p:txBody>
          <a:bodyPr wrap="square" anchor="ctr">
            <a:spAutoFit/>
          </a:bodyPr>
          <a:lstStyle/>
          <a:p>
            <a:pPr algn="just">
              <a:buFont typeface="Wingdings" pitchFamily="2" charset="2"/>
              <a:buChar char="ü"/>
            </a:pPr>
            <a:r>
              <a:rPr lang="en-US" dirty="0"/>
              <a:t> </a:t>
            </a:r>
            <a:r>
              <a:rPr lang="en-US" b="1" dirty="0"/>
              <a:t>The 2019 VAW prevalence survey </a:t>
            </a:r>
            <a:r>
              <a:rPr lang="en-US" dirty="0"/>
              <a:t>conducted by The HCP in partnership with UN Women</a:t>
            </a:r>
            <a:r>
              <a:rPr lang="fr-FR" dirty="0"/>
              <a:t>;</a:t>
            </a:r>
          </a:p>
        </p:txBody>
      </p:sp>
      <p:sp>
        <p:nvSpPr>
          <p:cNvPr id="7" name="Rectangle 6"/>
          <p:cNvSpPr/>
          <p:nvPr/>
        </p:nvSpPr>
        <p:spPr>
          <a:xfrm>
            <a:off x="781856" y="2934298"/>
            <a:ext cx="7929618" cy="923330"/>
          </a:xfrm>
          <a:prstGeom prst="rect">
            <a:avLst/>
          </a:prstGeom>
        </p:spPr>
        <p:txBody>
          <a:bodyPr wrap="square" anchor="ctr">
            <a:spAutoFit/>
          </a:bodyPr>
          <a:lstStyle/>
          <a:p>
            <a:pPr lvl="0" algn="just">
              <a:buFont typeface="Wingdings" pitchFamily="2" charset="2"/>
              <a:buChar char="ü"/>
            </a:pPr>
            <a:r>
              <a:rPr lang="en-US" dirty="0"/>
              <a:t> </a:t>
            </a:r>
            <a:r>
              <a:rPr lang="en-US" b="1" dirty="0"/>
              <a:t>Administrative records </a:t>
            </a:r>
            <a:r>
              <a:rPr lang="en-US" dirty="0"/>
              <a:t>from departments dealing with women subjected to violence (Tribunals, Health, Youth, and Women's departments, General Directorate of National Security and the High Command of the Royal Gendarmerie, ONG s…);</a:t>
            </a:r>
          </a:p>
        </p:txBody>
      </p:sp>
      <p:sp>
        <p:nvSpPr>
          <p:cNvPr id="8" name="Rectangle 7"/>
          <p:cNvSpPr/>
          <p:nvPr/>
        </p:nvSpPr>
        <p:spPr>
          <a:xfrm>
            <a:off x="785786" y="4429132"/>
            <a:ext cx="7933548" cy="646331"/>
          </a:xfrm>
          <a:prstGeom prst="rect">
            <a:avLst/>
          </a:prstGeom>
        </p:spPr>
        <p:txBody>
          <a:bodyPr wrap="square" anchor="ctr">
            <a:spAutoFit/>
          </a:bodyPr>
          <a:lstStyle/>
          <a:p>
            <a:pPr lvl="0" algn="just">
              <a:buFont typeface="Wingdings" pitchFamily="2" charset="2"/>
              <a:buChar char="ü"/>
            </a:pPr>
            <a:r>
              <a:rPr lang="fr-FR" b="1" dirty="0"/>
              <a:t>Administrative data on </a:t>
            </a:r>
            <a:r>
              <a:rPr lang="en-US" b="1" dirty="0"/>
              <a:t>online reporting</a:t>
            </a:r>
            <a:r>
              <a:rPr lang="en-US" dirty="0"/>
              <a:t> of </a:t>
            </a:r>
            <a:r>
              <a:rPr lang="fr-FR" dirty="0"/>
              <a:t>violence </a:t>
            </a:r>
            <a:r>
              <a:rPr lang="fr-FR" dirty="0" err="1"/>
              <a:t>against</a:t>
            </a:r>
            <a:r>
              <a:rPr lang="fr-FR" dirty="0"/>
              <a:t> </a:t>
            </a:r>
            <a:r>
              <a:rPr lang="fr-FR" dirty="0" err="1"/>
              <a:t>women</a:t>
            </a:r>
            <a:r>
              <a:rPr lang="fr-FR" dirty="0"/>
              <a:t> (DGSN Helpline 19, "Koulouna-Maak "</a:t>
            </a:r>
            <a:r>
              <a:rPr lang="fr-FR" b="1" dirty="0"/>
              <a:t> </a:t>
            </a:r>
            <a:r>
              <a:rPr lang="fr-FR" dirty="0"/>
              <a:t>Platform, Email address </a:t>
            </a:r>
            <a:r>
              <a:rPr lang="fr-FR" dirty="0">
                <a:hlinkClick r:id="rId3"/>
              </a:rPr>
              <a:t>plaintes@pmp.ma </a:t>
            </a:r>
            <a:r>
              <a:rPr lang="fr-FR"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oogle Shape;801;p2" descr="C:\Users\hp\Desktop\Sans titre.png"/>
          <p:cNvPicPr preferRelativeResize="0">
            <a:picLocks noChangeAspect="1" noChangeArrowheads="1"/>
          </p:cNvPicPr>
          <p:nvPr/>
        </p:nvPicPr>
        <p:blipFill>
          <a:blip r:embed="rId2"/>
          <a:srcRect b="5914"/>
          <a:stretch>
            <a:fillRect/>
          </a:stretch>
        </p:blipFill>
        <p:spPr bwMode="auto">
          <a:xfrm>
            <a:off x="7715272" y="214290"/>
            <a:ext cx="1285884" cy="855800"/>
          </a:xfrm>
          <a:prstGeom prst="rect">
            <a:avLst/>
          </a:prstGeom>
          <a:noFill/>
          <a:ln w="9525">
            <a:noFill/>
            <a:miter lim="800000"/>
            <a:headEnd/>
            <a:tailEnd/>
          </a:ln>
        </p:spPr>
      </p:pic>
      <p:sp>
        <p:nvSpPr>
          <p:cNvPr id="5" name="Google Shape;1365;p16"/>
          <p:cNvSpPr txBox="1">
            <a:spLocks noGrp="1"/>
          </p:cNvSpPr>
          <p:nvPr>
            <p:ph type="title"/>
          </p:nvPr>
        </p:nvSpPr>
        <p:spPr>
          <a:xfrm>
            <a:off x="0" y="714356"/>
            <a:ext cx="8858280" cy="357190"/>
          </a:xfrm>
        </p:spPr>
        <p:txBody>
          <a:bodyPr lIns="0" tIns="0" rIns="0" bIns="0">
            <a:noAutofit/>
          </a:bodyPr>
          <a:lstStyle/>
          <a:p>
            <a:pPr algn="l">
              <a:lnSpc>
                <a:spcPct val="115000"/>
              </a:lnSpc>
              <a:spcBef>
                <a:spcPts val="1200"/>
              </a:spcBef>
              <a:spcAft>
                <a:spcPct val="0"/>
              </a:spcAft>
              <a:buSzPts val="5200"/>
            </a:pPr>
            <a:br>
              <a:rPr lang="fr-FR" sz="2800" b="1" dirty="0">
                <a:solidFill>
                  <a:schemeClr val="tx1">
                    <a:lumMod val="50000"/>
                    <a:lumOff val="50000"/>
                  </a:schemeClr>
                </a:solidFill>
                <a:latin typeface="+mn-lt"/>
                <a:cs typeface="Arial" pitchFamily="34" charset="0"/>
              </a:rPr>
            </a:br>
            <a:r>
              <a:rPr lang="en-US" sz="2400" b="1" dirty="0">
                <a:solidFill>
                  <a:schemeClr val="tx1">
                    <a:lumMod val="50000"/>
                    <a:lumOff val="50000"/>
                  </a:schemeClr>
                </a:solidFill>
              </a:rPr>
              <a:t> II- Collecting TF VAW data: The 2019 VAW survey approach </a:t>
            </a:r>
            <a:br>
              <a:rPr lang="fr-FR" sz="2400" b="1" dirty="0">
                <a:solidFill>
                  <a:schemeClr val="tx1">
                    <a:lumMod val="50000"/>
                    <a:lumOff val="50000"/>
                  </a:schemeClr>
                </a:solidFill>
              </a:rPr>
            </a:br>
            <a:endParaRPr lang="en-US" sz="2400" b="1" dirty="0">
              <a:solidFill>
                <a:schemeClr val="tx1">
                  <a:lumMod val="50000"/>
                  <a:lumOff val="50000"/>
                </a:schemeClr>
              </a:solidFill>
            </a:endParaRPr>
          </a:p>
        </p:txBody>
      </p:sp>
      <p:sp>
        <p:nvSpPr>
          <p:cNvPr id="6" name="Rectangle 5"/>
          <p:cNvSpPr/>
          <p:nvPr/>
        </p:nvSpPr>
        <p:spPr>
          <a:xfrm>
            <a:off x="428628" y="1385816"/>
            <a:ext cx="8215200" cy="707886"/>
          </a:xfrm>
          <a:prstGeom prst="rect">
            <a:avLst/>
          </a:prstGeom>
          <a:ln>
            <a:solidFill>
              <a:srgbClr val="FCB37C"/>
            </a:solidFill>
          </a:ln>
        </p:spPr>
        <p:txBody>
          <a:bodyPr wrap="square">
            <a:spAutoFit/>
          </a:bodyPr>
          <a:lstStyle/>
          <a:p>
            <a:pPr algn="ctr"/>
            <a:r>
              <a:rPr lang="en-US" sz="2000" dirty="0"/>
              <a:t>Objectives of the 2019 VAW survey: </a:t>
            </a:r>
            <a:r>
              <a:rPr lang="en-US" sz="2000" dirty="0">
                <a:solidFill>
                  <a:schemeClr val="accent6">
                    <a:lumMod val="75000"/>
                  </a:schemeClr>
                </a:solidFill>
              </a:rPr>
              <a:t>Measuring TF VAW is one of the main objectives</a:t>
            </a:r>
            <a:endParaRPr lang="fr-FR" sz="2000" dirty="0">
              <a:solidFill>
                <a:schemeClr val="accent6">
                  <a:lumMod val="75000"/>
                </a:schemeClr>
              </a:solidFill>
            </a:endParaRPr>
          </a:p>
        </p:txBody>
      </p:sp>
      <p:sp>
        <p:nvSpPr>
          <p:cNvPr id="7" name="Rectangle 6"/>
          <p:cNvSpPr/>
          <p:nvPr/>
        </p:nvSpPr>
        <p:spPr>
          <a:xfrm>
            <a:off x="500034" y="2500306"/>
            <a:ext cx="7858180" cy="4370427"/>
          </a:xfrm>
          <a:prstGeom prst="rect">
            <a:avLst/>
          </a:prstGeom>
        </p:spPr>
        <p:txBody>
          <a:bodyPr wrap="square">
            <a:spAutoFit/>
          </a:bodyPr>
          <a:lstStyle/>
          <a:p>
            <a:pPr marL="342900" lvl="0" indent="-342900" algn="just">
              <a:buClr>
                <a:schemeClr val="accent6"/>
              </a:buClr>
              <a:buFont typeface="Wingdings" pitchFamily="2" charset="2"/>
              <a:buChar char="ü"/>
            </a:pPr>
            <a:r>
              <a:rPr lang="en-US" sz="1600" dirty="0"/>
              <a:t>Measuring the prevalence of violence against women by context of living and by form of VAW;</a:t>
            </a:r>
          </a:p>
          <a:p>
            <a:pPr marL="342900" lvl="0" indent="-342900" algn="just">
              <a:buClr>
                <a:schemeClr val="accent6"/>
              </a:buClr>
              <a:buFont typeface="Wingdings" pitchFamily="2" charset="2"/>
              <a:buChar char="ü"/>
            </a:pPr>
            <a:endParaRPr lang="en-US" sz="1600" dirty="0"/>
          </a:p>
          <a:p>
            <a:pPr marL="342900" lvl="0" indent="-342900" algn="just">
              <a:buClr>
                <a:schemeClr val="accent6"/>
              </a:buClr>
              <a:buFont typeface="Wingdings" pitchFamily="2" charset="2"/>
              <a:buChar char="ü"/>
            </a:pPr>
            <a:r>
              <a:rPr lang="en-US" sz="1600" dirty="0"/>
              <a:t>Understanding the individual, relational, community and societal </a:t>
            </a:r>
            <a:r>
              <a:rPr lang="en-US" sz="1600" b="1" dirty="0"/>
              <a:t>factors behind VAW</a:t>
            </a:r>
            <a:r>
              <a:rPr lang="en-US" sz="1600" dirty="0"/>
              <a:t>;</a:t>
            </a:r>
          </a:p>
          <a:p>
            <a:pPr marL="342900" lvl="0" indent="-342900" algn="just">
              <a:buClr>
                <a:schemeClr val="accent6"/>
              </a:buClr>
              <a:buFont typeface="Wingdings" pitchFamily="2" charset="2"/>
              <a:buChar char="ü"/>
            </a:pPr>
            <a:endParaRPr lang="en-US" sz="1600" dirty="0"/>
          </a:p>
          <a:p>
            <a:pPr marL="342900" lvl="0" indent="-342900" algn="just">
              <a:buClr>
                <a:schemeClr val="accent6"/>
              </a:buClr>
              <a:buFont typeface="Wingdings" pitchFamily="2" charset="2"/>
              <a:buChar char="ü"/>
            </a:pPr>
            <a:r>
              <a:rPr lang="en-US" sz="1600" dirty="0"/>
              <a:t>Estimating </a:t>
            </a:r>
            <a:r>
              <a:rPr lang="en-US" sz="1600" b="1" dirty="0"/>
              <a:t>the social cost </a:t>
            </a:r>
            <a:r>
              <a:rPr lang="en-US" sz="1600" dirty="0"/>
              <a:t>to victims and their households (effects on physical and mental health, school drop-out or failure, etc.);</a:t>
            </a:r>
          </a:p>
          <a:p>
            <a:pPr marL="342900" lvl="0" indent="-342900" algn="just">
              <a:buClr>
                <a:schemeClr val="accent6"/>
              </a:buClr>
              <a:buFont typeface="Wingdings" pitchFamily="2" charset="2"/>
              <a:buChar char="ü"/>
            </a:pPr>
            <a:endParaRPr lang="en-US" sz="1600" dirty="0"/>
          </a:p>
          <a:p>
            <a:pPr marL="342900" lvl="0" indent="-342900" algn="just">
              <a:buClr>
                <a:schemeClr val="accent6"/>
              </a:buClr>
              <a:buFont typeface="Wingdings" pitchFamily="2" charset="2"/>
              <a:buChar char="ü"/>
            </a:pPr>
            <a:r>
              <a:rPr lang="en-US" sz="1600" dirty="0"/>
              <a:t>Estimating </a:t>
            </a:r>
            <a:r>
              <a:rPr lang="en-US" sz="1600" b="1" dirty="0"/>
              <a:t>the economic cost </a:t>
            </a:r>
            <a:r>
              <a:rPr lang="en-US" sz="1600" dirty="0"/>
              <a:t>to victims, households and society;</a:t>
            </a:r>
          </a:p>
          <a:p>
            <a:pPr marL="342900" lvl="0" indent="-342900" algn="just">
              <a:buClr>
                <a:schemeClr val="accent6"/>
              </a:buClr>
              <a:buFont typeface="Wingdings" pitchFamily="2" charset="2"/>
              <a:buChar char="ü"/>
            </a:pPr>
            <a:endParaRPr lang="en-US" sz="1600" dirty="0"/>
          </a:p>
          <a:p>
            <a:pPr marL="342900" indent="-342900">
              <a:buClr>
                <a:schemeClr val="accent6"/>
              </a:buClr>
              <a:buFont typeface="Wingdings" pitchFamily="2" charset="2"/>
              <a:buChar char="ü"/>
            </a:pPr>
            <a:r>
              <a:rPr lang="en-US" sz="1600" dirty="0"/>
              <a:t>Understanding public perceptions regarding social norms and values associated with violent behaviors,  regarding the causes of VAW, knowledge and evaluation of laws and measures relating to VAW ,etc.).</a:t>
            </a:r>
          </a:p>
          <a:p>
            <a:pPr marL="342900" indent="-342900">
              <a:buClr>
                <a:schemeClr val="accent6"/>
              </a:buClr>
            </a:pPr>
            <a:endParaRPr lang="en-US" sz="1600" dirty="0"/>
          </a:p>
          <a:p>
            <a:pPr marL="342900" indent="-342900">
              <a:buClr>
                <a:schemeClr val="accent6"/>
              </a:buClr>
              <a:buFont typeface="Wingdings" pitchFamily="2" charset="2"/>
              <a:buChar char="ü"/>
            </a:pPr>
            <a:r>
              <a:rPr lang="en-US" b="1" dirty="0"/>
              <a:t>Measuring TF VAW.</a:t>
            </a:r>
          </a:p>
          <a:p>
            <a:pPr marL="342900" lvl="0" indent="-342900">
              <a:buClr>
                <a:schemeClr val="accent6"/>
              </a:buClr>
            </a:pPr>
            <a:br>
              <a:rPr lang="en-US" dirty="0"/>
            </a:br>
            <a:endParaRPr lang="fr-FR" dirty="0"/>
          </a:p>
        </p:txBody>
      </p:sp>
      <p:sp>
        <p:nvSpPr>
          <p:cNvPr id="8" name="Rectangle 7"/>
          <p:cNvSpPr/>
          <p:nvPr/>
        </p:nvSpPr>
        <p:spPr>
          <a:xfrm>
            <a:off x="428596" y="2285992"/>
            <a:ext cx="8215370" cy="4286280"/>
          </a:xfrm>
          <a:prstGeom prst="rect">
            <a:avLst/>
          </a:prstGeom>
          <a:noFill/>
          <a:ln w="9525">
            <a:solidFill>
              <a:srgbClr val="FCB3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oogle Shape;801;p2" descr="C:\Users\hp\Desktop\Sans titre.png"/>
          <p:cNvPicPr preferRelativeResize="0">
            <a:picLocks noChangeAspect="1" noChangeArrowheads="1"/>
          </p:cNvPicPr>
          <p:nvPr/>
        </p:nvPicPr>
        <p:blipFill>
          <a:blip r:embed="rId3"/>
          <a:srcRect b="5914"/>
          <a:stretch>
            <a:fillRect/>
          </a:stretch>
        </p:blipFill>
        <p:spPr bwMode="auto">
          <a:xfrm>
            <a:off x="7715272" y="0"/>
            <a:ext cx="1285884" cy="855800"/>
          </a:xfrm>
          <a:prstGeom prst="rect">
            <a:avLst/>
          </a:prstGeom>
          <a:noFill/>
          <a:ln w="9525">
            <a:noFill/>
            <a:miter lim="800000"/>
            <a:headEnd/>
            <a:tailEnd/>
          </a:ln>
        </p:spPr>
      </p:pic>
      <p:sp>
        <p:nvSpPr>
          <p:cNvPr id="6" name="Rectangle 5"/>
          <p:cNvSpPr/>
          <p:nvPr/>
        </p:nvSpPr>
        <p:spPr>
          <a:xfrm>
            <a:off x="428628" y="1385816"/>
            <a:ext cx="8215338" cy="400110"/>
          </a:xfrm>
          <a:prstGeom prst="rect">
            <a:avLst/>
          </a:prstGeom>
          <a:ln>
            <a:solidFill>
              <a:srgbClr val="FCB37C"/>
            </a:solidFill>
          </a:ln>
        </p:spPr>
        <p:txBody>
          <a:bodyPr wrap="square">
            <a:spAutoFit/>
          </a:bodyPr>
          <a:lstStyle/>
          <a:p>
            <a:pPr algn="ctr"/>
            <a:r>
              <a:rPr lang="en-US" sz="2000" b="1" dirty="0"/>
              <a:t>Questionnaire of the 2019 VAW survey: </a:t>
            </a:r>
            <a:r>
              <a:rPr lang="en-US" sz="2000" b="1" dirty="0">
                <a:solidFill>
                  <a:schemeClr val="accent6">
                    <a:lumMod val="75000"/>
                  </a:schemeClr>
                </a:solidFill>
              </a:rPr>
              <a:t>A dedicated module for TF VAW </a:t>
            </a:r>
          </a:p>
        </p:txBody>
      </p:sp>
      <p:sp>
        <p:nvSpPr>
          <p:cNvPr id="7" name="Rectangle 6"/>
          <p:cNvSpPr/>
          <p:nvPr/>
        </p:nvSpPr>
        <p:spPr>
          <a:xfrm>
            <a:off x="142844" y="2071678"/>
            <a:ext cx="8858312" cy="4643470"/>
          </a:xfrm>
          <a:prstGeom prst="rect">
            <a:avLst/>
          </a:prstGeom>
          <a:noFill/>
          <a:ln w="9525">
            <a:solidFill>
              <a:srgbClr val="FCB3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Rectangle 7"/>
          <p:cNvSpPr/>
          <p:nvPr/>
        </p:nvSpPr>
        <p:spPr>
          <a:xfrm>
            <a:off x="357158" y="2214554"/>
            <a:ext cx="8572560" cy="5047536"/>
          </a:xfrm>
          <a:prstGeom prst="rect">
            <a:avLst/>
          </a:prstGeom>
        </p:spPr>
        <p:txBody>
          <a:bodyPr wrap="square">
            <a:spAutoFit/>
          </a:bodyPr>
          <a:lstStyle/>
          <a:p>
            <a:pPr marL="342900" lvl="0" indent="-342900" algn="just">
              <a:buFont typeface="Wingdings" pitchFamily="2" charset="2"/>
              <a:buChar char="Ø"/>
            </a:pPr>
            <a:r>
              <a:rPr lang="en-US" sz="1600" b="1" u="sng" dirty="0">
                <a:solidFill>
                  <a:srgbClr val="C00000"/>
                </a:solidFill>
              </a:rPr>
              <a:t>Household questionnaire</a:t>
            </a:r>
            <a:r>
              <a:rPr lang="en-US" sz="1600" b="1" dirty="0">
                <a:solidFill>
                  <a:srgbClr val="002060"/>
                </a:solidFill>
              </a:rPr>
              <a:t>: </a:t>
            </a:r>
            <a:r>
              <a:rPr lang="en-US" sz="1600" dirty="0"/>
              <a:t>household composition, housing situation, p</a:t>
            </a:r>
            <a:r>
              <a:rPr lang="fr-FR" sz="1600" dirty="0" err="1"/>
              <a:t>ersonal</a:t>
            </a:r>
            <a:r>
              <a:rPr lang="fr-FR" sz="1600" dirty="0"/>
              <a:t> characteristics of </a:t>
            </a:r>
            <a:r>
              <a:rPr lang="en-US" sz="1600" dirty="0"/>
              <a:t>each </a:t>
            </a:r>
            <a:r>
              <a:rPr lang="fr-FR" sz="1600" dirty="0"/>
              <a:t>member of the </a:t>
            </a:r>
            <a:r>
              <a:rPr lang="fr-FR" sz="1600" dirty="0" err="1"/>
              <a:t>household</a:t>
            </a:r>
            <a:r>
              <a:rPr lang="fr-FR" sz="1600" dirty="0"/>
              <a:t> (</a:t>
            </a:r>
            <a:r>
              <a:rPr lang="fr-FR" sz="1600" dirty="0" err="1"/>
              <a:t>age</a:t>
            </a:r>
            <a:r>
              <a:rPr lang="fr-FR" sz="1600" dirty="0"/>
              <a:t>, </a:t>
            </a:r>
            <a:r>
              <a:rPr lang="fr-FR" sz="1600" dirty="0" err="1"/>
              <a:t>sex</a:t>
            </a:r>
            <a:r>
              <a:rPr lang="fr-FR" sz="1600" dirty="0"/>
              <a:t>, </a:t>
            </a:r>
            <a:r>
              <a:rPr lang="fr-FR" sz="1600" dirty="0" err="1"/>
              <a:t>economic</a:t>
            </a:r>
            <a:r>
              <a:rPr lang="fr-FR" sz="1600" dirty="0"/>
              <a:t> </a:t>
            </a:r>
            <a:r>
              <a:rPr lang="fr-FR" sz="1600" dirty="0" err="1"/>
              <a:t>activity</a:t>
            </a:r>
            <a:r>
              <a:rPr lang="fr-FR" sz="1600" dirty="0"/>
              <a:t> </a:t>
            </a:r>
            <a:r>
              <a:rPr lang="fr-FR" sz="1600" dirty="0" err="1"/>
              <a:t>status</a:t>
            </a:r>
            <a:r>
              <a:rPr lang="fr-FR" sz="1600" dirty="0"/>
              <a:t>, </a:t>
            </a:r>
            <a:r>
              <a:rPr lang="fr-FR" sz="1600" dirty="0" err="1"/>
              <a:t>educational</a:t>
            </a:r>
            <a:r>
              <a:rPr lang="fr-FR" sz="1600" dirty="0"/>
              <a:t> </a:t>
            </a:r>
            <a:r>
              <a:rPr lang="fr-FR" sz="1600" dirty="0" err="1"/>
              <a:t>attainment</a:t>
            </a:r>
            <a:r>
              <a:rPr lang="fr-FR" sz="1600" dirty="0"/>
              <a:t> and </a:t>
            </a:r>
            <a:r>
              <a:rPr lang="fr-FR" sz="1600" dirty="0" err="1"/>
              <a:t>literacy</a:t>
            </a:r>
            <a:r>
              <a:rPr lang="fr-FR" sz="1600" dirty="0"/>
              <a:t>…).</a:t>
            </a:r>
          </a:p>
          <a:p>
            <a:pPr marL="342900" lvl="0" indent="-342900" algn="just"/>
            <a:endParaRPr lang="fr-FR" sz="1600" dirty="0"/>
          </a:p>
          <a:p>
            <a:pPr marL="342900" lvl="0" indent="-342900" algn="just">
              <a:buFont typeface="Wingdings" pitchFamily="2" charset="2"/>
              <a:buChar char="Ø"/>
            </a:pPr>
            <a:r>
              <a:rPr lang="fr-FR" sz="1600" b="1" u="sng" dirty="0">
                <a:solidFill>
                  <a:srgbClr val="C00000"/>
                </a:solidFill>
              </a:rPr>
              <a:t>Individuel</a:t>
            </a:r>
            <a:r>
              <a:rPr lang="en-US" sz="1600" b="1" u="sng" dirty="0">
                <a:solidFill>
                  <a:srgbClr val="C00000"/>
                </a:solidFill>
              </a:rPr>
              <a:t> questionnaire:</a:t>
            </a:r>
            <a:r>
              <a:rPr lang="fr-FR" sz="1600" dirty="0"/>
              <a:t> designed </a:t>
            </a:r>
            <a:r>
              <a:rPr lang="en-US" sz="1600" dirty="0"/>
              <a:t>for reference women </a:t>
            </a:r>
            <a:r>
              <a:rPr lang="fr-FR" sz="1600" dirty="0"/>
              <a:t>in the household and </a:t>
            </a:r>
            <a:r>
              <a:rPr lang="fr-FR" sz="1600" dirty="0">
                <a:solidFill>
                  <a:srgbClr val="002060"/>
                </a:solidFill>
              </a:rPr>
              <a:t>allows to capture:</a:t>
            </a:r>
            <a:endParaRPr lang="en-US" sz="1600" dirty="0">
              <a:solidFill>
                <a:srgbClr val="002060"/>
              </a:solidFill>
            </a:endParaRPr>
          </a:p>
          <a:p>
            <a:pPr algn="just">
              <a:buFont typeface="Wingdings" pitchFamily="2" charset="2"/>
              <a:buChar char="ü"/>
            </a:pPr>
            <a:r>
              <a:rPr lang="fr-FR" sz="1600" dirty="0"/>
              <a:t>Personal characteristics of </a:t>
            </a:r>
            <a:r>
              <a:rPr lang="en-US" sz="1600" dirty="0"/>
              <a:t>the reference women (childhood  background, </a:t>
            </a:r>
            <a:r>
              <a:rPr lang="fr-FR" sz="1600" dirty="0" err="1"/>
              <a:t>age</a:t>
            </a:r>
            <a:r>
              <a:rPr lang="fr-FR" sz="1600" dirty="0"/>
              <a:t> </a:t>
            </a:r>
            <a:r>
              <a:rPr lang="fr-FR" sz="1600" dirty="0" err="1"/>
              <a:t>at</a:t>
            </a:r>
            <a:r>
              <a:rPr lang="fr-FR" sz="1600" dirty="0"/>
              <a:t> first </a:t>
            </a:r>
            <a:r>
              <a:rPr lang="fr-FR" sz="1600" dirty="0" err="1"/>
              <a:t>marriage</a:t>
            </a:r>
            <a:r>
              <a:rPr lang="fr-FR" sz="1600" dirty="0"/>
              <a:t>, </a:t>
            </a:r>
            <a:r>
              <a:rPr lang="en-US" sz="1600" dirty="0"/>
              <a:t> </a:t>
            </a:r>
            <a:r>
              <a:rPr lang="fr-FR" sz="1600" dirty="0"/>
              <a:t>substance abuse</a:t>
            </a:r>
            <a:r>
              <a:rPr lang="en-US" sz="1600" dirty="0"/>
              <a:t>, disability, experiencing childhood violence in the family of origin ...);</a:t>
            </a:r>
          </a:p>
          <a:p>
            <a:pPr algn="just">
              <a:buFont typeface="Wingdings" pitchFamily="2" charset="2"/>
              <a:buChar char="ü"/>
            </a:pPr>
            <a:r>
              <a:rPr lang="en-US" sz="1600" dirty="0"/>
              <a:t> Personal characteristics of intimate partner(childhood  background, </a:t>
            </a:r>
            <a:r>
              <a:rPr lang="fr-FR" sz="1600" dirty="0"/>
              <a:t>substance abuse, </a:t>
            </a:r>
            <a:r>
              <a:rPr lang="en-US" sz="1600" dirty="0"/>
              <a:t>experiencing childhood violence in the family of origin....);</a:t>
            </a:r>
          </a:p>
          <a:p>
            <a:pPr algn="just">
              <a:buFont typeface="Wingdings" pitchFamily="2" charset="2"/>
              <a:buChar char="ü"/>
            </a:pPr>
            <a:r>
              <a:rPr lang="en-US" sz="1600" dirty="0"/>
              <a:t> 5 modules for experiences of violence perpetrated by the intimate partner or by persons other than intimate partners (a family member, at work, in the place of learning or schooling, in public places);</a:t>
            </a:r>
          </a:p>
          <a:p>
            <a:pPr algn="just">
              <a:buFont typeface="Wingdings" pitchFamily="2" charset="2"/>
              <a:buChar char="ü"/>
            </a:pPr>
            <a:r>
              <a:rPr lang="en-US" b="1" i="1" dirty="0">
                <a:solidFill>
                  <a:srgbClr val="FF0000"/>
                </a:solidFill>
              </a:rPr>
              <a:t> </a:t>
            </a:r>
            <a:r>
              <a:rPr lang="en-US" sz="1600" b="1" i="1" dirty="0">
                <a:solidFill>
                  <a:schemeClr val="accent6">
                    <a:lumMod val="75000"/>
                  </a:schemeClr>
                </a:solidFill>
              </a:rPr>
              <a:t>Electronic violence;</a:t>
            </a:r>
            <a:endParaRPr lang="en-US" b="1" i="1" dirty="0">
              <a:solidFill>
                <a:schemeClr val="accent6">
                  <a:lumMod val="75000"/>
                </a:schemeClr>
              </a:solidFill>
            </a:endParaRPr>
          </a:p>
          <a:p>
            <a:pPr algn="just">
              <a:buFont typeface="Wingdings" pitchFamily="2" charset="2"/>
              <a:buChar char="ü"/>
            </a:pPr>
            <a:r>
              <a:rPr lang="en-US" sz="1600" dirty="0"/>
              <a:t> Childhood violence (before the age of 15);</a:t>
            </a:r>
          </a:p>
          <a:p>
            <a:pPr>
              <a:buFont typeface="Wingdings" pitchFamily="2" charset="2"/>
              <a:buChar char="ü"/>
            </a:pPr>
            <a:r>
              <a:rPr lang="en-US" sz="1600" dirty="0"/>
              <a:t> Perceptions of violence.</a:t>
            </a:r>
            <a:br>
              <a:rPr lang="en-US" sz="1600" dirty="0"/>
            </a:br>
            <a:endParaRPr lang="en-US" sz="1600" dirty="0"/>
          </a:p>
          <a:p>
            <a:br>
              <a:rPr lang="en-US" sz="1600" dirty="0"/>
            </a:br>
            <a:endParaRPr lang="en-US" sz="1600" dirty="0"/>
          </a:p>
          <a:p>
            <a:br>
              <a:rPr lang="en-US" sz="1600" dirty="0"/>
            </a:br>
            <a:endParaRPr lang="en-US" sz="1600" dirty="0">
              <a:solidFill>
                <a:srgbClr val="002060"/>
              </a:solidFill>
            </a:endParaRPr>
          </a:p>
        </p:txBody>
      </p:sp>
      <p:sp>
        <p:nvSpPr>
          <p:cNvPr id="10" name="Google Shape;1365;p16"/>
          <p:cNvSpPr txBox="1">
            <a:spLocks/>
          </p:cNvSpPr>
          <p:nvPr/>
        </p:nvSpPr>
        <p:spPr>
          <a:xfrm>
            <a:off x="285720" y="857232"/>
            <a:ext cx="8858280" cy="357190"/>
          </a:xfrm>
          <a:prstGeom prst="rect">
            <a:avLst/>
          </a:prstGeom>
        </p:spPr>
        <p:txBody>
          <a:bodyPr vert="horz" lIns="0" tIns="0" rIns="0" bIns="0" rtlCol="0" anchor="ctr">
            <a:noAutofit/>
          </a:bodyPr>
          <a:lstStyle/>
          <a:p>
            <a:pPr marL="0" marR="0" lvl="0" indent="0" algn="l" defTabSz="914400" rtl="0" eaLnBrk="1" fontAlgn="auto" latinLnBrk="0" hangingPunct="1">
              <a:lnSpc>
                <a:spcPct val="115000"/>
              </a:lnSpc>
              <a:spcBef>
                <a:spcPts val="1200"/>
              </a:spcBef>
              <a:spcAft>
                <a:spcPct val="0"/>
              </a:spcAft>
              <a:buClrTx/>
              <a:buSzPts val="5200"/>
              <a:buFontTx/>
              <a:buNone/>
              <a:tabLst/>
              <a:defRPr/>
            </a:pPr>
            <a:br>
              <a:rPr kumimoji="0" lang="fr-FR" sz="2800" b="1" i="0" u="none" strike="noStrike" kern="1200" cap="none" spc="0" normalizeH="0" baseline="0" noProof="0" dirty="0">
                <a:ln>
                  <a:noFill/>
                </a:ln>
                <a:solidFill>
                  <a:schemeClr val="tx1">
                    <a:lumMod val="50000"/>
                    <a:lumOff val="50000"/>
                  </a:schemeClr>
                </a:solidFill>
                <a:effectLst/>
                <a:uLnTx/>
                <a:uFillTx/>
                <a:latin typeface="+mn-lt"/>
                <a:ea typeface="+mj-ea"/>
                <a:cs typeface="Arial" pitchFamily="34" charset="0"/>
              </a:rPr>
            </a:br>
            <a:r>
              <a:rPr kumimoji="0" lang="en-US" sz="2400" b="1" i="0" u="none" strike="noStrike" kern="1200" cap="none" spc="0" normalizeH="0" baseline="0" noProof="0" dirty="0">
                <a:ln>
                  <a:noFill/>
                </a:ln>
                <a:solidFill>
                  <a:schemeClr val="tx1">
                    <a:lumMod val="50000"/>
                    <a:lumOff val="50000"/>
                  </a:schemeClr>
                </a:solidFill>
                <a:effectLst/>
                <a:uLnTx/>
                <a:uFillTx/>
                <a:latin typeface="+mj-lt"/>
                <a:ea typeface="+mj-ea"/>
                <a:cs typeface="+mj-cs"/>
              </a:rPr>
              <a:t> II- Collecting TF VAW data: The 2019 VAW survey approach </a:t>
            </a:r>
            <a:br>
              <a:rPr kumimoji="0" lang="fr-FR" sz="2400" b="1" i="0" u="none" strike="noStrike" kern="1200" cap="none" spc="0" normalizeH="0" baseline="0" noProof="0" dirty="0">
                <a:ln>
                  <a:noFill/>
                </a:ln>
                <a:solidFill>
                  <a:schemeClr val="tx1">
                    <a:lumMod val="50000"/>
                    <a:lumOff val="50000"/>
                  </a:schemeClr>
                </a:solidFill>
                <a:effectLst/>
                <a:uLnTx/>
                <a:uFillTx/>
                <a:latin typeface="+mj-lt"/>
                <a:ea typeface="+mj-ea"/>
                <a:cs typeface="+mj-cs"/>
              </a:rPr>
            </a:br>
            <a:endParaRPr kumimoji="0" lang="en-US" sz="2400" b="1" i="0" u="none" strike="noStrike" kern="1200" cap="none" spc="0" normalizeH="0" baseline="0" noProof="0" dirty="0">
              <a:ln>
                <a:noFill/>
              </a:ln>
              <a:solidFill>
                <a:schemeClr val="tx1">
                  <a:lumMod val="50000"/>
                  <a:lumOff val="50000"/>
                </a:schemeClr>
              </a:solidFill>
              <a:effectLst/>
              <a:uLnTx/>
              <a:uFillTx/>
              <a:latin typeface="+mj-lt"/>
              <a:ea typeface="+mj-ea"/>
              <a:cs typeface="+mj-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oogle Shape;801;p2" descr="C:\Users\hp\Desktop\Sans titre.png"/>
          <p:cNvPicPr preferRelativeResize="0">
            <a:picLocks noChangeAspect="1" noChangeArrowheads="1"/>
          </p:cNvPicPr>
          <p:nvPr/>
        </p:nvPicPr>
        <p:blipFill>
          <a:blip r:embed="rId2"/>
          <a:srcRect b="5914"/>
          <a:stretch>
            <a:fillRect/>
          </a:stretch>
        </p:blipFill>
        <p:spPr bwMode="auto">
          <a:xfrm>
            <a:off x="7572396" y="215746"/>
            <a:ext cx="1285884" cy="855800"/>
          </a:xfrm>
          <a:prstGeom prst="rect">
            <a:avLst/>
          </a:prstGeom>
          <a:noFill/>
          <a:ln w="9525">
            <a:noFill/>
            <a:miter lim="800000"/>
            <a:headEnd/>
            <a:tailEnd/>
          </a:ln>
        </p:spPr>
      </p:pic>
      <p:sp>
        <p:nvSpPr>
          <p:cNvPr id="6" name="Rectangle 5"/>
          <p:cNvSpPr/>
          <p:nvPr/>
        </p:nvSpPr>
        <p:spPr>
          <a:xfrm>
            <a:off x="428596" y="1571612"/>
            <a:ext cx="8215338" cy="400110"/>
          </a:xfrm>
          <a:prstGeom prst="rect">
            <a:avLst/>
          </a:prstGeom>
          <a:ln>
            <a:solidFill>
              <a:srgbClr val="FCB37C"/>
            </a:solidFill>
          </a:ln>
        </p:spPr>
        <p:txBody>
          <a:bodyPr wrap="square">
            <a:spAutoFit/>
          </a:bodyPr>
          <a:lstStyle/>
          <a:p>
            <a:pPr algn="ctr"/>
            <a:r>
              <a:rPr lang="en-US" sz="2000" dirty="0"/>
              <a:t>Concept of TF VAW</a:t>
            </a:r>
          </a:p>
        </p:txBody>
      </p:sp>
      <p:sp>
        <p:nvSpPr>
          <p:cNvPr id="7" name="Rectangle 6"/>
          <p:cNvSpPr/>
          <p:nvPr/>
        </p:nvSpPr>
        <p:spPr>
          <a:xfrm>
            <a:off x="642910" y="2500306"/>
            <a:ext cx="7429552" cy="1200329"/>
          </a:xfrm>
          <a:prstGeom prst="rect">
            <a:avLst/>
          </a:prstGeom>
          <a:ln>
            <a:noFill/>
          </a:ln>
        </p:spPr>
        <p:txBody>
          <a:bodyPr wrap="square">
            <a:spAutoFit/>
          </a:bodyPr>
          <a:lstStyle/>
          <a:p>
            <a:pPr algn="just">
              <a:buFont typeface="Wingdings" pitchFamily="2" charset="2"/>
              <a:buChar char="ü"/>
            </a:pPr>
            <a:r>
              <a:rPr lang="en-US" dirty="0"/>
              <a:t> Any act of violence that is committed, facilitated or aggravated by the use of ICTs, e.g. like cell phones and smartphones, the Internet, social media platforms or e-mail, text messaging and other related technologies, and which targets a woman because she is a woman or specifically affects women</a:t>
            </a:r>
          </a:p>
        </p:txBody>
      </p:sp>
      <p:sp>
        <p:nvSpPr>
          <p:cNvPr id="9" name="ZoneTexte 8"/>
          <p:cNvSpPr txBox="1"/>
          <p:nvPr/>
        </p:nvSpPr>
        <p:spPr>
          <a:xfrm>
            <a:off x="642910" y="4068553"/>
            <a:ext cx="7929618" cy="646331"/>
          </a:xfrm>
          <a:prstGeom prst="rect">
            <a:avLst/>
          </a:prstGeom>
          <a:noFill/>
        </p:spPr>
        <p:txBody>
          <a:bodyPr wrap="square" rtlCol="0">
            <a:spAutoFit/>
          </a:bodyPr>
          <a:lstStyle/>
          <a:p>
            <a:pPr>
              <a:buFont typeface="Wingdings" pitchFamily="2" charset="2"/>
              <a:buChar char="ü"/>
            </a:pPr>
            <a:r>
              <a:rPr lang="fr-FR" dirty="0"/>
              <a:t> Cyber-violence takes many forms, including sexting,  happy </a:t>
            </a:r>
            <a:r>
              <a:rPr lang="fr-FR" dirty="0" err="1"/>
              <a:t>slapping</a:t>
            </a:r>
            <a:r>
              <a:rPr lang="fr-FR" dirty="0"/>
              <a:t>,  </a:t>
            </a:r>
            <a:r>
              <a:rPr lang="fr-FR" dirty="0" err="1"/>
              <a:t>flaming</a:t>
            </a:r>
            <a:r>
              <a:rPr lang="fr-FR" dirty="0"/>
              <a:t>, outing , ostracism, denigration and identity theft…</a:t>
            </a:r>
          </a:p>
        </p:txBody>
      </p:sp>
      <p:sp>
        <p:nvSpPr>
          <p:cNvPr id="10" name="Rectangle 9"/>
          <p:cNvSpPr/>
          <p:nvPr/>
        </p:nvSpPr>
        <p:spPr>
          <a:xfrm>
            <a:off x="428596" y="2071678"/>
            <a:ext cx="8215370" cy="3500462"/>
          </a:xfrm>
          <a:prstGeom prst="rect">
            <a:avLst/>
          </a:prstGeom>
          <a:noFill/>
          <a:ln w="9525">
            <a:solidFill>
              <a:srgbClr val="FCB3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Google Shape;1365;p16"/>
          <p:cNvSpPr txBox="1">
            <a:spLocks/>
          </p:cNvSpPr>
          <p:nvPr/>
        </p:nvSpPr>
        <p:spPr>
          <a:xfrm>
            <a:off x="142844" y="928670"/>
            <a:ext cx="8858280" cy="357190"/>
          </a:xfrm>
          <a:prstGeom prst="rect">
            <a:avLst/>
          </a:prstGeom>
        </p:spPr>
        <p:txBody>
          <a:bodyPr vert="horz" lIns="0" tIns="0" rIns="0" bIns="0" rtlCol="0" anchor="ctr">
            <a:noAutofit/>
          </a:bodyPr>
          <a:lstStyle/>
          <a:p>
            <a:pPr marL="0" marR="0" lvl="0" indent="0" algn="l" defTabSz="914400" rtl="0" eaLnBrk="1" fontAlgn="auto" latinLnBrk="0" hangingPunct="1">
              <a:lnSpc>
                <a:spcPct val="115000"/>
              </a:lnSpc>
              <a:spcBef>
                <a:spcPts val="1200"/>
              </a:spcBef>
              <a:spcAft>
                <a:spcPct val="0"/>
              </a:spcAft>
              <a:buClrTx/>
              <a:buSzPts val="5200"/>
              <a:buFontTx/>
              <a:buNone/>
              <a:tabLst/>
              <a:defRPr/>
            </a:pPr>
            <a:br>
              <a:rPr kumimoji="0" lang="fr-FR" sz="2800" b="1" i="0" u="none" strike="noStrike" kern="1200" cap="none" spc="0" normalizeH="0" baseline="0" noProof="0" dirty="0">
                <a:ln>
                  <a:noFill/>
                </a:ln>
                <a:solidFill>
                  <a:schemeClr val="tx1">
                    <a:lumMod val="50000"/>
                    <a:lumOff val="50000"/>
                  </a:schemeClr>
                </a:solidFill>
                <a:effectLst/>
                <a:uLnTx/>
                <a:uFillTx/>
                <a:latin typeface="+mn-lt"/>
                <a:ea typeface="+mj-ea"/>
                <a:cs typeface="Arial" pitchFamily="34" charset="0"/>
              </a:rPr>
            </a:br>
            <a:r>
              <a:rPr kumimoji="0" lang="en-US" sz="2400" b="1" i="0" u="none" strike="noStrike" kern="1200" cap="none" spc="0" normalizeH="0" baseline="0" noProof="0" dirty="0">
                <a:ln>
                  <a:noFill/>
                </a:ln>
                <a:solidFill>
                  <a:schemeClr val="tx1">
                    <a:lumMod val="50000"/>
                    <a:lumOff val="50000"/>
                  </a:schemeClr>
                </a:solidFill>
                <a:effectLst/>
                <a:uLnTx/>
                <a:uFillTx/>
                <a:latin typeface="+mj-lt"/>
                <a:ea typeface="+mj-ea"/>
                <a:cs typeface="+mj-cs"/>
              </a:rPr>
              <a:t> II- Collecting TF VAW data: The 2019 VAW survey approach </a:t>
            </a:r>
            <a:br>
              <a:rPr kumimoji="0" lang="fr-FR" sz="2400" b="1" i="0" u="none" strike="noStrike" kern="1200" cap="none" spc="0" normalizeH="0" baseline="0" noProof="0" dirty="0">
                <a:ln>
                  <a:noFill/>
                </a:ln>
                <a:solidFill>
                  <a:schemeClr val="tx1">
                    <a:lumMod val="50000"/>
                    <a:lumOff val="50000"/>
                  </a:schemeClr>
                </a:solidFill>
                <a:effectLst/>
                <a:uLnTx/>
                <a:uFillTx/>
                <a:latin typeface="+mj-lt"/>
                <a:ea typeface="+mj-ea"/>
                <a:cs typeface="+mj-cs"/>
              </a:rPr>
            </a:br>
            <a:endParaRPr kumimoji="0" lang="en-US" sz="2400" b="1" i="0" u="none" strike="noStrike" kern="1200" cap="none" spc="0" normalizeH="0" baseline="0" noProof="0" dirty="0">
              <a:ln>
                <a:noFill/>
              </a:ln>
              <a:solidFill>
                <a:schemeClr val="tx1">
                  <a:lumMod val="50000"/>
                  <a:lumOff val="50000"/>
                </a:schemeClr>
              </a:solidFill>
              <a:effectLst/>
              <a:uLnTx/>
              <a:uFillTx/>
              <a:latin typeface="+mj-lt"/>
              <a:ea typeface="+mj-ea"/>
              <a:cs typeface="+mj-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oogle Shape;801;p2" descr="C:\Users\hp\Desktop\Sans titre.png"/>
          <p:cNvPicPr preferRelativeResize="0">
            <a:picLocks noChangeAspect="1" noChangeArrowheads="1"/>
          </p:cNvPicPr>
          <p:nvPr/>
        </p:nvPicPr>
        <p:blipFill>
          <a:blip r:embed="rId2"/>
          <a:srcRect b="5914"/>
          <a:stretch>
            <a:fillRect/>
          </a:stretch>
        </p:blipFill>
        <p:spPr bwMode="auto">
          <a:xfrm>
            <a:off x="7715272" y="0"/>
            <a:ext cx="1285884" cy="855800"/>
          </a:xfrm>
          <a:prstGeom prst="rect">
            <a:avLst/>
          </a:prstGeom>
          <a:noFill/>
          <a:ln w="9525">
            <a:noFill/>
            <a:miter lim="800000"/>
            <a:headEnd/>
            <a:tailEnd/>
          </a:ln>
        </p:spPr>
      </p:pic>
      <p:sp>
        <p:nvSpPr>
          <p:cNvPr id="6" name="Rectangle 5"/>
          <p:cNvSpPr/>
          <p:nvPr/>
        </p:nvSpPr>
        <p:spPr>
          <a:xfrm>
            <a:off x="428628" y="1385816"/>
            <a:ext cx="8215338" cy="400110"/>
          </a:xfrm>
          <a:prstGeom prst="rect">
            <a:avLst/>
          </a:prstGeom>
          <a:ln>
            <a:solidFill>
              <a:srgbClr val="FCB37C"/>
            </a:solidFill>
          </a:ln>
        </p:spPr>
        <p:txBody>
          <a:bodyPr wrap="square">
            <a:spAutoFit/>
          </a:bodyPr>
          <a:lstStyle/>
          <a:p>
            <a:pPr algn="ctr"/>
            <a:r>
              <a:rPr lang="en-US" sz="2000" dirty="0"/>
              <a:t>Target population</a:t>
            </a:r>
          </a:p>
        </p:txBody>
      </p:sp>
      <p:sp>
        <p:nvSpPr>
          <p:cNvPr id="7" name="Rectangle 6"/>
          <p:cNvSpPr/>
          <p:nvPr/>
        </p:nvSpPr>
        <p:spPr>
          <a:xfrm>
            <a:off x="428596" y="2071678"/>
            <a:ext cx="8215370" cy="2857520"/>
          </a:xfrm>
          <a:prstGeom prst="rect">
            <a:avLst/>
          </a:prstGeom>
          <a:noFill/>
          <a:ln w="9525">
            <a:solidFill>
              <a:srgbClr val="FCB3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ZoneTexte 7"/>
          <p:cNvSpPr txBox="1"/>
          <p:nvPr/>
        </p:nvSpPr>
        <p:spPr>
          <a:xfrm>
            <a:off x="714348" y="2357430"/>
            <a:ext cx="7715304" cy="2308324"/>
          </a:xfrm>
          <a:prstGeom prst="rect">
            <a:avLst/>
          </a:prstGeom>
          <a:noFill/>
        </p:spPr>
        <p:txBody>
          <a:bodyPr wrap="square" rtlCol="0">
            <a:spAutoFit/>
          </a:bodyPr>
          <a:lstStyle/>
          <a:p>
            <a:pPr algn="just">
              <a:buFont typeface="Wingdings" pitchFamily="2" charset="2"/>
              <a:buChar char="ü"/>
            </a:pPr>
            <a:r>
              <a:rPr lang="en-US" b="1" dirty="0"/>
              <a:t>Women aged 15 to 74 who used ICTs (Mobile phone,  computer,  tablet, landline phone)</a:t>
            </a:r>
          </a:p>
          <a:p>
            <a:pPr algn="just"/>
            <a:endParaRPr lang="en-US" dirty="0"/>
          </a:p>
          <a:p>
            <a:pPr algn="just">
              <a:buFont typeface="Wingdings" pitchFamily="2" charset="2"/>
              <a:buChar char="ü"/>
            </a:pPr>
            <a:r>
              <a:rPr lang="en-US" dirty="0"/>
              <a:t>Women are selected from a total of 12 000 ordinary households at the rate of one woman per household</a:t>
            </a:r>
          </a:p>
          <a:p>
            <a:pPr algn="just">
              <a:buFont typeface="Wingdings" pitchFamily="2" charset="2"/>
              <a:buChar char="ü"/>
            </a:pPr>
            <a:endParaRPr lang="en-US" dirty="0"/>
          </a:p>
          <a:p>
            <a:pPr algn="just">
              <a:buFont typeface="Wingdings" pitchFamily="2" charset="2"/>
              <a:buChar char="ü"/>
            </a:pPr>
            <a:r>
              <a:rPr lang="en-US" dirty="0"/>
              <a:t>The sample of 120000 households are representative of all social strata covering  all regions of the country and both urban and rural areas</a:t>
            </a:r>
            <a:endParaRPr lang="fr-FR" dirty="0"/>
          </a:p>
        </p:txBody>
      </p:sp>
      <p:sp>
        <p:nvSpPr>
          <p:cNvPr id="10" name="Google Shape;1365;p16"/>
          <p:cNvSpPr txBox="1">
            <a:spLocks/>
          </p:cNvSpPr>
          <p:nvPr/>
        </p:nvSpPr>
        <p:spPr>
          <a:xfrm>
            <a:off x="285720" y="857232"/>
            <a:ext cx="8858280" cy="357190"/>
          </a:xfrm>
          <a:prstGeom prst="rect">
            <a:avLst/>
          </a:prstGeom>
        </p:spPr>
        <p:txBody>
          <a:bodyPr vert="horz" lIns="0" tIns="0" rIns="0" bIns="0" rtlCol="0" anchor="ctr">
            <a:noAutofit/>
          </a:bodyPr>
          <a:lstStyle/>
          <a:p>
            <a:pPr marL="0" marR="0" lvl="0" indent="0" algn="l" defTabSz="914400" rtl="0" eaLnBrk="1" fontAlgn="auto" latinLnBrk="0" hangingPunct="1">
              <a:lnSpc>
                <a:spcPct val="115000"/>
              </a:lnSpc>
              <a:spcBef>
                <a:spcPts val="1200"/>
              </a:spcBef>
              <a:spcAft>
                <a:spcPct val="0"/>
              </a:spcAft>
              <a:buClrTx/>
              <a:buSzPts val="5200"/>
              <a:buFontTx/>
              <a:buNone/>
              <a:tabLst/>
              <a:defRPr/>
            </a:pPr>
            <a:br>
              <a:rPr kumimoji="0" lang="fr-FR" sz="2800" b="1" i="0" u="none" strike="noStrike" kern="1200" cap="none" spc="0" normalizeH="0" baseline="0" noProof="0" dirty="0">
                <a:ln>
                  <a:noFill/>
                </a:ln>
                <a:solidFill>
                  <a:schemeClr val="tx1">
                    <a:lumMod val="50000"/>
                    <a:lumOff val="50000"/>
                  </a:schemeClr>
                </a:solidFill>
                <a:effectLst/>
                <a:uLnTx/>
                <a:uFillTx/>
                <a:latin typeface="+mn-lt"/>
                <a:ea typeface="+mj-ea"/>
                <a:cs typeface="Arial" pitchFamily="34" charset="0"/>
              </a:rPr>
            </a:br>
            <a:r>
              <a:rPr kumimoji="0" lang="en-US" sz="2400" b="1" i="0" u="none" strike="noStrike" kern="1200" cap="none" spc="0" normalizeH="0" baseline="0" noProof="0" dirty="0">
                <a:ln>
                  <a:noFill/>
                </a:ln>
                <a:solidFill>
                  <a:schemeClr val="tx1">
                    <a:lumMod val="50000"/>
                    <a:lumOff val="50000"/>
                  </a:schemeClr>
                </a:solidFill>
                <a:effectLst/>
                <a:uLnTx/>
                <a:uFillTx/>
                <a:latin typeface="+mj-lt"/>
                <a:ea typeface="+mj-ea"/>
                <a:cs typeface="+mj-cs"/>
              </a:rPr>
              <a:t> II- Collecting TF VAW data: The 2019 VAW survey approach </a:t>
            </a:r>
            <a:br>
              <a:rPr kumimoji="0" lang="fr-FR" sz="2400" b="1" i="0" u="none" strike="noStrike" kern="1200" cap="none" spc="0" normalizeH="0" baseline="0" noProof="0" dirty="0">
                <a:ln>
                  <a:noFill/>
                </a:ln>
                <a:solidFill>
                  <a:schemeClr val="tx1">
                    <a:lumMod val="50000"/>
                    <a:lumOff val="50000"/>
                  </a:schemeClr>
                </a:solidFill>
                <a:effectLst/>
                <a:uLnTx/>
                <a:uFillTx/>
                <a:latin typeface="+mj-lt"/>
                <a:ea typeface="+mj-ea"/>
                <a:cs typeface="+mj-cs"/>
              </a:rPr>
            </a:br>
            <a:endParaRPr kumimoji="0" lang="en-US" sz="2400" b="1" i="0" u="none" strike="noStrike" kern="1200" cap="none" spc="0" normalizeH="0" baseline="0" noProof="0" dirty="0">
              <a:ln>
                <a:noFill/>
              </a:ln>
              <a:solidFill>
                <a:schemeClr val="tx1">
                  <a:lumMod val="50000"/>
                  <a:lumOff val="50000"/>
                </a:schemeClr>
              </a:solidFill>
              <a:effectLst/>
              <a:uLnTx/>
              <a:uFillTx/>
              <a:latin typeface="+mj-lt"/>
              <a:ea typeface="+mj-ea"/>
              <a:cs typeface="+mj-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oogle Shape;801;p2" descr="C:\Users\hp\Desktop\Sans titre.png"/>
          <p:cNvPicPr preferRelativeResize="0">
            <a:picLocks noChangeAspect="1" noChangeArrowheads="1"/>
          </p:cNvPicPr>
          <p:nvPr/>
        </p:nvPicPr>
        <p:blipFill>
          <a:blip r:embed="rId2"/>
          <a:srcRect b="5914"/>
          <a:stretch>
            <a:fillRect/>
          </a:stretch>
        </p:blipFill>
        <p:spPr bwMode="auto">
          <a:xfrm>
            <a:off x="7715272" y="0"/>
            <a:ext cx="1285884" cy="855800"/>
          </a:xfrm>
          <a:prstGeom prst="rect">
            <a:avLst/>
          </a:prstGeom>
          <a:noFill/>
          <a:ln w="9525">
            <a:noFill/>
            <a:miter lim="800000"/>
            <a:headEnd/>
            <a:tailEnd/>
          </a:ln>
        </p:spPr>
      </p:pic>
      <p:sp>
        <p:nvSpPr>
          <p:cNvPr id="6" name="Rectangle 5"/>
          <p:cNvSpPr/>
          <p:nvPr/>
        </p:nvSpPr>
        <p:spPr>
          <a:xfrm>
            <a:off x="428628" y="1385816"/>
            <a:ext cx="8215338" cy="400110"/>
          </a:xfrm>
          <a:prstGeom prst="rect">
            <a:avLst/>
          </a:prstGeom>
          <a:ln>
            <a:solidFill>
              <a:srgbClr val="FCB37C"/>
            </a:solidFill>
          </a:ln>
        </p:spPr>
        <p:txBody>
          <a:bodyPr wrap="square">
            <a:spAutoFit/>
          </a:bodyPr>
          <a:lstStyle/>
          <a:p>
            <a:pPr algn="ctr"/>
            <a:r>
              <a:rPr lang="en-US" sz="2000" dirty="0"/>
              <a:t>Time frame</a:t>
            </a:r>
          </a:p>
        </p:txBody>
      </p:sp>
      <p:sp>
        <p:nvSpPr>
          <p:cNvPr id="7" name="Rectangle 6"/>
          <p:cNvSpPr/>
          <p:nvPr/>
        </p:nvSpPr>
        <p:spPr>
          <a:xfrm>
            <a:off x="428596" y="2071678"/>
            <a:ext cx="8215370" cy="4143404"/>
          </a:xfrm>
          <a:prstGeom prst="rect">
            <a:avLst/>
          </a:prstGeom>
          <a:noFill/>
          <a:ln w="9525">
            <a:solidFill>
              <a:srgbClr val="FCB3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aphicFrame>
        <p:nvGraphicFramePr>
          <p:cNvPr id="9" name="Diagramme 8"/>
          <p:cNvGraphicFramePr/>
          <p:nvPr/>
        </p:nvGraphicFramePr>
        <p:xfrm>
          <a:off x="857224" y="2571744"/>
          <a:ext cx="7358114" cy="31432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Google Shape;1365;p16"/>
          <p:cNvSpPr txBox="1">
            <a:spLocks/>
          </p:cNvSpPr>
          <p:nvPr/>
        </p:nvSpPr>
        <p:spPr>
          <a:xfrm>
            <a:off x="285720" y="857232"/>
            <a:ext cx="8858280" cy="357190"/>
          </a:xfrm>
          <a:prstGeom prst="rect">
            <a:avLst/>
          </a:prstGeom>
        </p:spPr>
        <p:txBody>
          <a:bodyPr vert="horz" lIns="0" tIns="0" rIns="0" bIns="0" rtlCol="0" anchor="ctr">
            <a:noAutofit/>
          </a:bodyPr>
          <a:lstStyle/>
          <a:p>
            <a:pPr marL="0" marR="0" lvl="0" indent="0" algn="l" defTabSz="914400" rtl="0" eaLnBrk="1" fontAlgn="auto" latinLnBrk="0" hangingPunct="1">
              <a:lnSpc>
                <a:spcPct val="115000"/>
              </a:lnSpc>
              <a:spcBef>
                <a:spcPts val="1200"/>
              </a:spcBef>
              <a:spcAft>
                <a:spcPct val="0"/>
              </a:spcAft>
              <a:buClrTx/>
              <a:buSzPts val="5200"/>
              <a:buFontTx/>
              <a:buNone/>
              <a:tabLst/>
              <a:defRPr/>
            </a:pPr>
            <a:br>
              <a:rPr kumimoji="0" lang="fr-FR" sz="2800" b="1" i="0" u="none" strike="noStrike" kern="1200" cap="none" spc="0" normalizeH="0" baseline="0" noProof="0" dirty="0">
                <a:ln>
                  <a:noFill/>
                </a:ln>
                <a:solidFill>
                  <a:schemeClr val="tx1">
                    <a:lumMod val="50000"/>
                    <a:lumOff val="50000"/>
                  </a:schemeClr>
                </a:solidFill>
                <a:effectLst/>
                <a:uLnTx/>
                <a:uFillTx/>
                <a:latin typeface="+mn-lt"/>
                <a:ea typeface="+mj-ea"/>
                <a:cs typeface="Arial" pitchFamily="34" charset="0"/>
              </a:rPr>
            </a:br>
            <a:r>
              <a:rPr kumimoji="0" lang="en-US" sz="2400" b="1" i="0" u="none" strike="noStrike" kern="1200" cap="none" spc="0" normalizeH="0" baseline="0" noProof="0" dirty="0">
                <a:ln>
                  <a:noFill/>
                </a:ln>
                <a:solidFill>
                  <a:schemeClr val="tx1">
                    <a:lumMod val="50000"/>
                    <a:lumOff val="50000"/>
                  </a:schemeClr>
                </a:solidFill>
                <a:effectLst/>
                <a:uLnTx/>
                <a:uFillTx/>
                <a:latin typeface="+mj-lt"/>
                <a:ea typeface="+mj-ea"/>
                <a:cs typeface="+mj-cs"/>
              </a:rPr>
              <a:t> II- Collecting TF VAW data: The 2019 VAW survey approach </a:t>
            </a:r>
            <a:br>
              <a:rPr kumimoji="0" lang="fr-FR" sz="2400" b="1" i="0" u="none" strike="noStrike" kern="1200" cap="none" spc="0" normalizeH="0" baseline="0" noProof="0" dirty="0">
                <a:ln>
                  <a:noFill/>
                </a:ln>
                <a:solidFill>
                  <a:schemeClr val="tx1">
                    <a:lumMod val="50000"/>
                    <a:lumOff val="50000"/>
                  </a:schemeClr>
                </a:solidFill>
                <a:effectLst/>
                <a:uLnTx/>
                <a:uFillTx/>
                <a:latin typeface="+mj-lt"/>
                <a:ea typeface="+mj-ea"/>
                <a:cs typeface="+mj-cs"/>
              </a:rPr>
            </a:br>
            <a:endParaRPr kumimoji="0" lang="en-US" sz="2400" b="1" i="0" u="none" strike="noStrike" kern="1200" cap="none" spc="0" normalizeH="0" baseline="0" noProof="0" dirty="0">
              <a:ln>
                <a:noFill/>
              </a:ln>
              <a:solidFill>
                <a:schemeClr val="tx1">
                  <a:lumMod val="50000"/>
                  <a:lumOff val="50000"/>
                </a:schemeClr>
              </a:solidFill>
              <a:effectLst/>
              <a:uLnTx/>
              <a:uFillTx/>
              <a:latin typeface="+mj-lt"/>
              <a:ea typeface="+mj-ea"/>
              <a:cs typeface="+mj-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oogle Shape;801;p2" descr="C:\Users\hp\Desktop\Sans titre.png"/>
          <p:cNvPicPr preferRelativeResize="0">
            <a:picLocks noChangeAspect="1" noChangeArrowheads="1"/>
          </p:cNvPicPr>
          <p:nvPr/>
        </p:nvPicPr>
        <p:blipFill>
          <a:blip r:embed="rId2"/>
          <a:srcRect b="5914"/>
          <a:stretch>
            <a:fillRect/>
          </a:stretch>
        </p:blipFill>
        <p:spPr bwMode="auto">
          <a:xfrm>
            <a:off x="7572396" y="0"/>
            <a:ext cx="1285884" cy="855800"/>
          </a:xfrm>
          <a:prstGeom prst="rect">
            <a:avLst/>
          </a:prstGeom>
          <a:noFill/>
          <a:ln w="9525">
            <a:noFill/>
            <a:miter lim="800000"/>
            <a:headEnd/>
            <a:tailEnd/>
          </a:ln>
        </p:spPr>
      </p:pic>
      <p:sp>
        <p:nvSpPr>
          <p:cNvPr id="6" name="Rectangle 5"/>
          <p:cNvSpPr/>
          <p:nvPr/>
        </p:nvSpPr>
        <p:spPr>
          <a:xfrm>
            <a:off x="357158" y="1428736"/>
            <a:ext cx="8215338" cy="400110"/>
          </a:xfrm>
          <a:prstGeom prst="rect">
            <a:avLst/>
          </a:prstGeom>
          <a:ln>
            <a:solidFill>
              <a:srgbClr val="FCB37C"/>
            </a:solidFill>
          </a:ln>
        </p:spPr>
        <p:txBody>
          <a:bodyPr wrap="square">
            <a:spAutoFit/>
          </a:bodyPr>
          <a:lstStyle/>
          <a:p>
            <a:pPr algn="ctr"/>
            <a:r>
              <a:rPr lang="en-US" sz="2000" dirty="0"/>
              <a:t>Acts of violence listed in the TF VAW module</a:t>
            </a:r>
          </a:p>
        </p:txBody>
      </p:sp>
      <p:sp>
        <p:nvSpPr>
          <p:cNvPr id="7" name="Rectangle 6"/>
          <p:cNvSpPr/>
          <p:nvPr/>
        </p:nvSpPr>
        <p:spPr>
          <a:xfrm>
            <a:off x="428596" y="1928802"/>
            <a:ext cx="8215370" cy="4572032"/>
          </a:xfrm>
          <a:prstGeom prst="rect">
            <a:avLst/>
          </a:prstGeom>
          <a:noFill/>
          <a:ln w="9525">
            <a:solidFill>
              <a:srgbClr val="FCB3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Rectangle 7"/>
          <p:cNvSpPr/>
          <p:nvPr/>
        </p:nvSpPr>
        <p:spPr>
          <a:xfrm>
            <a:off x="500034" y="2214555"/>
            <a:ext cx="8001056" cy="4247317"/>
          </a:xfrm>
          <a:prstGeom prst="rect">
            <a:avLst/>
          </a:prstGeom>
        </p:spPr>
        <p:txBody>
          <a:bodyPr wrap="square">
            <a:spAutoFit/>
          </a:bodyPr>
          <a:lstStyle/>
          <a:p>
            <a:pPr>
              <a:buNone/>
            </a:pPr>
            <a:r>
              <a:rPr lang="en-US" dirty="0"/>
              <a:t>Any woman who answers "yes" to at least one of the following acts of violence is considered as a victim of TF VAW:</a:t>
            </a:r>
          </a:p>
          <a:p>
            <a:pPr>
              <a:buNone/>
            </a:pPr>
            <a:endParaRPr lang="en-US" dirty="0"/>
          </a:p>
          <a:p>
            <a:pPr>
              <a:buNone/>
            </a:pPr>
            <a:r>
              <a:rPr lang="en-US" dirty="0"/>
              <a:t>Since the age of 15 and during the last 12 months</a:t>
            </a:r>
          </a:p>
          <a:p>
            <a:pPr>
              <a:buNone/>
            </a:pPr>
            <a:endParaRPr lang="en-US" b="1" dirty="0"/>
          </a:p>
          <a:p>
            <a:pPr marL="342900" indent="-342900">
              <a:buFont typeface="+mj-lt"/>
              <a:buAutoNum type="arabicPeriod"/>
            </a:pPr>
            <a:r>
              <a:rPr lang="en-US" dirty="0"/>
              <a:t>Has anyone sent you messages, e-mails, or called you repeatedly to harass you? </a:t>
            </a:r>
          </a:p>
          <a:p>
            <a:pPr marL="342900" indent="-342900">
              <a:buFont typeface="+mj-lt"/>
              <a:buAutoNum type="arabicPeriod"/>
            </a:pPr>
            <a:r>
              <a:rPr lang="en-US" dirty="0"/>
              <a:t>Has anyone sent you messages or emails or called you repeatedly to make you feel afraid or threatened? </a:t>
            </a:r>
          </a:p>
          <a:p>
            <a:pPr marL="342900" indent="-342900">
              <a:buFont typeface="+mj-lt"/>
              <a:buAutoNum type="arabicPeriod"/>
            </a:pPr>
            <a:r>
              <a:rPr lang="en-US" dirty="0"/>
              <a:t>Has anyone followed and commented on you inappropriately on social media? </a:t>
            </a:r>
          </a:p>
          <a:p>
            <a:pPr marL="342900" indent="-342900">
              <a:buFont typeface="+mj-lt"/>
              <a:buAutoNum type="arabicPeriod"/>
            </a:pPr>
            <a:r>
              <a:rPr lang="en-US" dirty="0"/>
              <a:t>Has anyone published or threatened to publish your intimate photos on your phone or on social media? </a:t>
            </a:r>
          </a:p>
          <a:p>
            <a:pPr marL="342900" indent="-342900">
              <a:buFont typeface="+mj-lt"/>
              <a:buAutoNum type="arabicPeriod"/>
            </a:pPr>
            <a:r>
              <a:rPr lang="en-US" dirty="0"/>
              <a:t>Has anyone sent you any private sexual messages (photos, invitations, comments, etc.)?</a:t>
            </a:r>
          </a:p>
          <a:p>
            <a:pPr marL="342900" indent="-342900">
              <a:buFont typeface="+mj-lt"/>
              <a:buAutoNum type="arabicPeriod"/>
            </a:pPr>
            <a:r>
              <a:rPr lang="en-US" dirty="0"/>
              <a:t>Has anyone hacked your account / used your name or someone else's (on social media) to obtain personal information or to harm you?</a:t>
            </a:r>
            <a:endParaRPr lang="fr-FR" dirty="0"/>
          </a:p>
        </p:txBody>
      </p:sp>
      <p:sp>
        <p:nvSpPr>
          <p:cNvPr id="10" name="Google Shape;1365;p16"/>
          <p:cNvSpPr txBox="1">
            <a:spLocks/>
          </p:cNvSpPr>
          <p:nvPr/>
        </p:nvSpPr>
        <p:spPr>
          <a:xfrm>
            <a:off x="285720" y="857232"/>
            <a:ext cx="8858280" cy="357190"/>
          </a:xfrm>
          <a:prstGeom prst="rect">
            <a:avLst/>
          </a:prstGeom>
        </p:spPr>
        <p:txBody>
          <a:bodyPr vert="horz" lIns="0" tIns="0" rIns="0" bIns="0" rtlCol="0" anchor="ctr">
            <a:noAutofit/>
          </a:bodyPr>
          <a:lstStyle/>
          <a:p>
            <a:pPr marL="0" marR="0" lvl="0" indent="0" algn="l" defTabSz="914400" rtl="0" eaLnBrk="1" fontAlgn="auto" latinLnBrk="0" hangingPunct="1">
              <a:lnSpc>
                <a:spcPct val="115000"/>
              </a:lnSpc>
              <a:spcBef>
                <a:spcPts val="1200"/>
              </a:spcBef>
              <a:spcAft>
                <a:spcPct val="0"/>
              </a:spcAft>
              <a:buClrTx/>
              <a:buSzPts val="5200"/>
              <a:buFontTx/>
              <a:buNone/>
              <a:tabLst/>
              <a:defRPr/>
            </a:pPr>
            <a:br>
              <a:rPr kumimoji="0" lang="fr-FR" sz="2800" b="1" i="0" u="none" strike="noStrike" kern="1200" cap="none" spc="0" normalizeH="0" baseline="0" noProof="0" dirty="0">
                <a:ln>
                  <a:noFill/>
                </a:ln>
                <a:solidFill>
                  <a:schemeClr val="tx1">
                    <a:lumMod val="50000"/>
                    <a:lumOff val="50000"/>
                  </a:schemeClr>
                </a:solidFill>
                <a:effectLst/>
                <a:uLnTx/>
                <a:uFillTx/>
                <a:latin typeface="+mn-lt"/>
                <a:ea typeface="+mj-ea"/>
                <a:cs typeface="Arial" pitchFamily="34" charset="0"/>
              </a:rPr>
            </a:br>
            <a:r>
              <a:rPr kumimoji="0" lang="en-US" sz="2400" b="1" i="0" u="none" strike="noStrike" kern="1200" cap="none" spc="0" normalizeH="0" baseline="0" noProof="0" dirty="0">
                <a:ln>
                  <a:noFill/>
                </a:ln>
                <a:solidFill>
                  <a:schemeClr val="tx1">
                    <a:lumMod val="50000"/>
                    <a:lumOff val="50000"/>
                  </a:schemeClr>
                </a:solidFill>
                <a:effectLst/>
                <a:uLnTx/>
                <a:uFillTx/>
                <a:latin typeface="+mj-lt"/>
                <a:ea typeface="+mj-ea"/>
                <a:cs typeface="+mj-cs"/>
              </a:rPr>
              <a:t> II- Collecting TF VAW data: The 2019 VAW survey approach </a:t>
            </a:r>
            <a:br>
              <a:rPr kumimoji="0" lang="fr-FR" sz="2400" b="1" i="0" u="none" strike="noStrike" kern="1200" cap="none" spc="0" normalizeH="0" baseline="0" noProof="0" dirty="0">
                <a:ln>
                  <a:noFill/>
                </a:ln>
                <a:solidFill>
                  <a:schemeClr val="tx1">
                    <a:lumMod val="50000"/>
                    <a:lumOff val="50000"/>
                  </a:schemeClr>
                </a:solidFill>
                <a:effectLst/>
                <a:uLnTx/>
                <a:uFillTx/>
                <a:latin typeface="+mj-lt"/>
                <a:ea typeface="+mj-ea"/>
                <a:cs typeface="+mj-cs"/>
              </a:rPr>
            </a:br>
            <a:endParaRPr kumimoji="0" lang="en-US" sz="2400" b="1" i="0" u="none" strike="noStrike" kern="1200" cap="none" spc="0" normalizeH="0" baseline="0" noProof="0" dirty="0">
              <a:ln>
                <a:noFill/>
              </a:ln>
              <a:solidFill>
                <a:schemeClr val="tx1">
                  <a:lumMod val="50000"/>
                  <a:lumOff val="50000"/>
                </a:schemeClr>
              </a:solidFill>
              <a:effectLst/>
              <a:uLnTx/>
              <a:uFillTx/>
              <a:latin typeface="+mj-lt"/>
              <a:ea typeface="+mj-ea"/>
              <a:cs typeface="+mj-cs"/>
            </a:endParaRPr>
          </a:p>
        </p:txBody>
      </p:sp>
    </p:spTree>
  </p:cSld>
  <p:clrMapOvr>
    <a:masterClrMapping/>
  </p:clrMapOvr>
</p:sld>
</file>

<file path=ppt/theme/theme1.xml><?xml version="1.0" encoding="utf-8"?>
<a:theme xmlns:a="http://schemas.openxmlformats.org/drawingml/2006/main" name="Presentation TUS 2012F">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19399</TotalTime>
  <Words>1516</Words>
  <Application>Microsoft Office PowerPoint</Application>
  <PresentationFormat>On-screen Show (4:3)</PresentationFormat>
  <Paragraphs>151</Paragraphs>
  <Slides>18</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Bahnschrift Condensed</vt:lpstr>
      <vt:lpstr>Calibri</vt:lpstr>
      <vt:lpstr>Wingdings</vt:lpstr>
      <vt:lpstr>Presentation TUS 2012F</vt:lpstr>
      <vt:lpstr>PowerPoint Presentation</vt:lpstr>
      <vt:lpstr> Plan : </vt:lpstr>
      <vt:lpstr>  I- TF VAW data sources in Morocco </vt:lpstr>
      <vt:lpstr>  II- Collecting TF VAW data: The 2019 VAW survey approach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III- Main TF VAW results  </vt:lpstr>
      <vt:lpstr>   III- Main TF VAW results  </vt:lpstr>
      <vt:lpstr>   III- Main TF VAW results  </vt:lpstr>
      <vt:lpstr>  III- Main TF VAW results  </vt:lpstr>
      <vt:lpstr>  IV- Evaluation of the Moroccan approach </vt:lpstr>
      <vt:lpstr> V- Challenges and recommendations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HCP</dc:creator>
  <cp:lastModifiedBy>Raphaelle Rafin</cp:lastModifiedBy>
  <cp:revision>295</cp:revision>
  <dcterms:created xsi:type="dcterms:W3CDTF">2023-04-22T21:43:14Z</dcterms:created>
  <dcterms:modified xsi:type="dcterms:W3CDTF">2023-11-08T14:23:57Z</dcterms:modified>
</cp:coreProperties>
</file>