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9"/>
  </p:notesMasterIdLst>
  <p:handoutMasterIdLst>
    <p:handoutMasterId r:id="rId20"/>
  </p:handoutMasterIdLst>
  <p:sldIdLst>
    <p:sldId id="289" r:id="rId3"/>
    <p:sldId id="300" r:id="rId4"/>
    <p:sldId id="361" r:id="rId5"/>
    <p:sldId id="323" r:id="rId6"/>
    <p:sldId id="381" r:id="rId7"/>
    <p:sldId id="369" r:id="rId8"/>
    <p:sldId id="373" r:id="rId9"/>
    <p:sldId id="370" r:id="rId10"/>
    <p:sldId id="371" r:id="rId11"/>
    <p:sldId id="374" r:id="rId12"/>
    <p:sldId id="382" r:id="rId13"/>
    <p:sldId id="383" r:id="rId14"/>
    <p:sldId id="384" r:id="rId15"/>
    <p:sldId id="385" r:id="rId16"/>
    <p:sldId id="364" r:id="rId17"/>
    <p:sldId id="325" r:id="rId18"/>
  </p:sldIdLst>
  <p:sldSz cx="12192000" cy="6858000"/>
  <p:notesSz cx="6858000" cy="9144000"/>
  <p:custDataLst>
    <p:tags r:id="rId2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52">
          <p15:clr>
            <a:srgbClr val="A4A3A4"/>
          </p15:clr>
        </p15:guide>
        <p15:guide id="2" pos="3840">
          <p15:clr>
            <a:srgbClr val="A4A3A4"/>
          </p15:clr>
        </p15:guide>
        <p15:guide id="3" pos="4997">
          <p15:clr>
            <a:srgbClr val="A4A3A4"/>
          </p15:clr>
        </p15:guide>
        <p15:guide id="4" pos="270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213671"/>
    <a:srgbClr val="253D7F"/>
    <a:srgbClr val="2E4B9E"/>
    <a:srgbClr val="336699"/>
    <a:srgbClr val="A81897"/>
    <a:srgbClr val="00C0BB"/>
    <a:srgbClr val="388BA5"/>
    <a:srgbClr val="5BAAA4"/>
    <a:srgbClr val="1952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226" autoAdjust="0"/>
  </p:normalViewPr>
  <p:slideViewPr>
    <p:cSldViewPr snapToGrid="0" showGuides="1">
      <p:cViewPr varScale="1">
        <p:scale>
          <a:sx n="79" d="100"/>
          <a:sy n="79" d="100"/>
        </p:scale>
        <p:origin x="850" y="77"/>
      </p:cViewPr>
      <p:guideLst>
        <p:guide orient="horz" pos="2352"/>
        <p:guide pos="3840"/>
        <p:guide pos="4997"/>
        <p:guide pos="270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2299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ags" Target="tags/tag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1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i="1" dirty="0"/>
              <a:t>Forms</a:t>
            </a:r>
          </a:p>
        </c:rich>
      </c:tx>
      <c:layout>
        <c:manualLayout>
          <c:xMode val="edge"/>
          <c:yMode val="edge"/>
          <c:x val="0.40104792491299224"/>
          <c:y val="4.22170432225850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1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G"/>
        </a:p>
      </c:txPr>
    </c:title>
    <c:autoTitleDeleted val="0"/>
    <c:plotArea>
      <c:layout>
        <c:manualLayout>
          <c:layoutTarget val="inner"/>
          <c:xMode val="edge"/>
          <c:yMode val="edge"/>
          <c:x val="0.49999986718394096"/>
          <c:y val="0.13201784268429273"/>
          <c:w val="0.50000013281605904"/>
          <c:h val="0.8138730423829021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Received or sent unwanted sexually obvious emails or other messages</c:v>
                </c:pt>
                <c:pt idx="1">
                  <c:v>Received or made offensive advances in social media </c:v>
                </c:pt>
                <c:pt idx="2">
                  <c:v>Received a hate speech </c:v>
                </c:pt>
                <c:pt idx="3">
                  <c:v>Someone sharing clear images of you without your consent</c:v>
                </c:pt>
                <c:pt idx="4">
                  <c:v>Someone sending you clear unwanted images that you did not ask for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23.2</c:v>
                </c:pt>
                <c:pt idx="1">
                  <c:v>19.5</c:v>
                </c:pt>
                <c:pt idx="2">
                  <c:v>18</c:v>
                </c:pt>
                <c:pt idx="3">
                  <c:v>81.3</c:v>
                </c:pt>
                <c:pt idx="4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12-4981-9773-4E2E75A815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06810960"/>
        <c:axId val="888560512"/>
      </c:barChart>
      <c:catAx>
        <c:axId val="70681096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G"/>
          </a:p>
        </c:txPr>
        <c:crossAx val="888560512"/>
        <c:crosses val="autoZero"/>
        <c:auto val="1"/>
        <c:lblAlgn val="ctr"/>
        <c:lblOffset val="100"/>
        <c:noMultiLvlLbl val="0"/>
      </c:catAx>
      <c:valAx>
        <c:axId val="888560512"/>
        <c:scaling>
          <c:orientation val="minMax"/>
        </c:scaling>
        <c:delete val="1"/>
        <c:axPos val="b"/>
        <c:numFmt formatCode="0" sourceLinked="1"/>
        <c:majorTickMark val="none"/>
        <c:minorTickMark val="none"/>
        <c:tickLblPos val="nextTo"/>
        <c:crossAx val="706810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G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2C8C12-CA11-4A30-AD49-A13C25D15147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3F6C18E-5F5C-4FE2-B4E3-80CC7AEBE58D}">
      <dgm:prSet custT="1"/>
      <dgm:sp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</dgm:spPr>
      <dgm:t>
        <a:bodyPr/>
        <a:lstStyle/>
        <a:p>
          <a:pPr rtl="0"/>
          <a:r>
            <a:rPr lang="en-US" sz="2800" dirty="0">
              <a:solidFill>
                <a:schemeClr val="tx1"/>
              </a:solidFill>
              <a:latin typeface="+mn-lt"/>
            </a:rPr>
            <a:t>Overview</a:t>
          </a:r>
        </a:p>
      </dgm:t>
    </dgm:pt>
    <dgm:pt modelId="{EADF37C2-C804-4F0A-A32C-1C9D04EEDBC6}" type="parTrans" cxnId="{62194BB1-48A6-488E-A85A-F21EA779FF4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93E9C92-24BA-4D2E-B7D1-5458C565E3C7}" type="sibTrans" cxnId="{62194BB1-48A6-488E-A85A-F21EA779FF4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57C4779-6F52-4A5D-B659-064409BF6E9D}">
      <dgm:prSet custT="1"/>
      <dgm:sp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</dgm:spPr>
      <dgm:t>
        <a:bodyPr/>
        <a:lstStyle/>
        <a:p>
          <a:pPr rtl="0"/>
          <a:r>
            <a:rPr lang="en-GB" sz="2800" dirty="0">
              <a:solidFill>
                <a:schemeClr val="tx1"/>
              </a:solidFill>
              <a:latin typeface="+mn-lt"/>
            </a:rPr>
            <a:t>Survey</a:t>
          </a:r>
          <a:endParaRPr lang="en-US" sz="2800" dirty="0">
            <a:solidFill>
              <a:schemeClr val="tx1"/>
            </a:solidFill>
            <a:latin typeface="+mn-lt"/>
          </a:endParaRPr>
        </a:p>
      </dgm:t>
    </dgm:pt>
    <dgm:pt modelId="{0BBF4603-599E-480C-BCE5-32EDF5A965E7}" type="parTrans" cxnId="{4079A1A5-7E67-4573-BDC3-20EC8C7A21BD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4C7CBB7C-CA9E-4D94-9D4E-AD66BFE097B9}" type="sibTrans" cxnId="{4079A1A5-7E67-4573-BDC3-20EC8C7A21BD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559A9314-D450-4894-8A38-F38E8EDCDDC8}">
      <dgm:prSet custT="1"/>
      <dgm:sp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</dgm:spPr>
      <dgm:t>
        <a:bodyPr/>
        <a:lstStyle/>
        <a:p>
          <a:pPr rtl="0"/>
          <a:r>
            <a:rPr lang="en-US" sz="2800" dirty="0">
              <a:solidFill>
                <a:schemeClr val="tx1"/>
              </a:solidFill>
              <a:latin typeface="+mn-lt"/>
            </a:rPr>
            <a:t>Key findings</a:t>
          </a:r>
        </a:p>
      </dgm:t>
    </dgm:pt>
    <dgm:pt modelId="{D5C81C08-9639-40C4-B8DD-093690BB2E69}" type="parTrans" cxnId="{4F01EB3A-C249-4756-AB8F-18063018C516}">
      <dgm:prSet/>
      <dgm:spPr/>
      <dgm:t>
        <a:bodyPr/>
        <a:lstStyle/>
        <a:p>
          <a:endParaRPr lang="en-US"/>
        </a:p>
      </dgm:t>
    </dgm:pt>
    <dgm:pt modelId="{43D3856B-1788-4C40-B357-0A7366A90C19}" type="sibTrans" cxnId="{4F01EB3A-C249-4756-AB8F-18063018C516}">
      <dgm:prSet/>
      <dgm:spPr/>
      <dgm:t>
        <a:bodyPr/>
        <a:lstStyle/>
        <a:p>
          <a:endParaRPr lang="en-US"/>
        </a:p>
      </dgm:t>
    </dgm:pt>
    <dgm:pt modelId="{57AFF7B7-FB51-446B-B28A-B21709BD5D71}">
      <dgm:prSet custT="1"/>
      <dgm:sp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</dgm:spPr>
      <dgm:t>
        <a:bodyPr/>
        <a:lstStyle/>
        <a:p>
          <a:pPr rtl="0"/>
          <a:r>
            <a:rPr lang="en-US" sz="2800" dirty="0">
              <a:solidFill>
                <a:schemeClr val="tx1"/>
              </a:solidFill>
              <a:latin typeface="+mn-lt"/>
            </a:rPr>
            <a:t>Conclusion</a:t>
          </a:r>
        </a:p>
      </dgm:t>
    </dgm:pt>
    <dgm:pt modelId="{47A3B70F-3653-413B-9E0E-0D87BF49ECB6}" type="parTrans" cxnId="{C4C7E67D-B25D-4B10-9DAB-2FACD1A9E64D}">
      <dgm:prSet/>
      <dgm:spPr/>
      <dgm:t>
        <a:bodyPr/>
        <a:lstStyle/>
        <a:p>
          <a:endParaRPr lang="en-US"/>
        </a:p>
      </dgm:t>
    </dgm:pt>
    <dgm:pt modelId="{13981B4E-8CE6-41C9-BD5D-09696E17D5F6}" type="sibTrans" cxnId="{C4C7E67D-B25D-4B10-9DAB-2FACD1A9E64D}">
      <dgm:prSet/>
      <dgm:spPr/>
      <dgm:t>
        <a:bodyPr/>
        <a:lstStyle/>
        <a:p>
          <a:endParaRPr lang="en-US"/>
        </a:p>
      </dgm:t>
    </dgm:pt>
    <dgm:pt modelId="{CF719DCD-ED80-4EBB-9427-2637C253E190}">
      <dgm:prSet custT="1"/>
      <dgm:sp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</dgm:spPr>
      <dgm:t>
        <a:bodyPr/>
        <a:lstStyle/>
        <a:p>
          <a:pPr rtl="0"/>
          <a:r>
            <a:rPr lang="en-US" sz="2800" dirty="0">
              <a:solidFill>
                <a:schemeClr val="tx1"/>
              </a:solidFill>
              <a:latin typeface="+mn-lt"/>
            </a:rPr>
            <a:t>Challenges</a:t>
          </a:r>
        </a:p>
      </dgm:t>
    </dgm:pt>
    <dgm:pt modelId="{5E91F235-EF3C-4FD2-B4BA-8A30AFF6F22A}" type="parTrans" cxnId="{BD7EA90E-F592-4F90-B7CA-74076D8B39A8}">
      <dgm:prSet/>
      <dgm:spPr/>
    </dgm:pt>
    <dgm:pt modelId="{38899DCF-44D0-4D8B-B70B-CFA13358E250}" type="sibTrans" cxnId="{BD7EA90E-F592-4F90-B7CA-74076D8B39A8}">
      <dgm:prSet/>
      <dgm:spPr/>
    </dgm:pt>
    <dgm:pt modelId="{8677CE8D-4C4F-43ED-892B-DC88869AEA91}">
      <dgm:prSet custT="1"/>
      <dgm:sp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</dgm:spPr>
      <dgm:t>
        <a:bodyPr/>
        <a:lstStyle/>
        <a:p>
          <a:pPr rtl="0"/>
          <a:r>
            <a:rPr lang="en-US" sz="2800" dirty="0">
              <a:solidFill>
                <a:schemeClr val="tx1"/>
              </a:solidFill>
              <a:latin typeface="+mn-lt"/>
            </a:rPr>
            <a:t>Lessons learnt</a:t>
          </a:r>
        </a:p>
      </dgm:t>
    </dgm:pt>
    <dgm:pt modelId="{EA7CCEB0-B6FF-41F0-851C-404D952FA4DC}" type="parTrans" cxnId="{24776BBF-36A7-4637-91F4-958D48C60821}">
      <dgm:prSet/>
      <dgm:spPr/>
    </dgm:pt>
    <dgm:pt modelId="{F72347D4-AA22-42C0-A6B7-B2569B61B057}" type="sibTrans" cxnId="{24776BBF-36A7-4637-91F4-958D48C60821}">
      <dgm:prSet/>
      <dgm:spPr/>
    </dgm:pt>
    <dgm:pt modelId="{1FC3633E-535A-4BBB-AF99-FECB7ABF3A66}" type="pres">
      <dgm:prSet presAssocID="{AC2C8C12-CA11-4A30-AD49-A13C25D15147}" presName="Name0" presStyleCnt="0">
        <dgm:presLayoutVars>
          <dgm:chMax val="7"/>
          <dgm:chPref val="7"/>
          <dgm:dir/>
        </dgm:presLayoutVars>
      </dgm:prSet>
      <dgm:spPr/>
    </dgm:pt>
    <dgm:pt modelId="{AD3F5BD4-73EC-45D0-BA01-10764FD537C7}" type="pres">
      <dgm:prSet presAssocID="{AC2C8C12-CA11-4A30-AD49-A13C25D15147}" presName="Name1" presStyleCnt="0"/>
      <dgm:spPr/>
    </dgm:pt>
    <dgm:pt modelId="{0FDEE91C-E063-491B-AF10-973EECE58DCA}" type="pres">
      <dgm:prSet presAssocID="{AC2C8C12-CA11-4A30-AD49-A13C25D15147}" presName="cycle" presStyleCnt="0"/>
      <dgm:spPr/>
    </dgm:pt>
    <dgm:pt modelId="{5E548110-BB67-4E05-AD03-857CCE9F3EAA}" type="pres">
      <dgm:prSet presAssocID="{AC2C8C12-CA11-4A30-AD49-A13C25D15147}" presName="srcNode" presStyleLbl="node1" presStyleIdx="0" presStyleCnt="6"/>
      <dgm:spPr/>
    </dgm:pt>
    <dgm:pt modelId="{52CD72A9-C79E-447B-8270-AB2C759074D2}" type="pres">
      <dgm:prSet presAssocID="{AC2C8C12-CA11-4A30-AD49-A13C25D15147}" presName="conn" presStyleLbl="parChTrans1D2" presStyleIdx="0" presStyleCnt="1"/>
      <dgm:spPr/>
    </dgm:pt>
    <dgm:pt modelId="{6D923799-527F-4A26-9679-DD0B4FB90238}" type="pres">
      <dgm:prSet presAssocID="{AC2C8C12-CA11-4A30-AD49-A13C25D15147}" presName="extraNode" presStyleLbl="node1" presStyleIdx="0" presStyleCnt="6"/>
      <dgm:spPr/>
    </dgm:pt>
    <dgm:pt modelId="{197C45C2-0B87-4CED-8851-6823C43EF799}" type="pres">
      <dgm:prSet presAssocID="{AC2C8C12-CA11-4A30-AD49-A13C25D15147}" presName="dstNode" presStyleLbl="node1" presStyleIdx="0" presStyleCnt="6"/>
      <dgm:spPr/>
    </dgm:pt>
    <dgm:pt modelId="{09A864EC-E064-4E05-AC80-A1183320C82A}" type="pres">
      <dgm:prSet presAssocID="{33F6C18E-5F5C-4FE2-B4E3-80CC7AEBE58D}" presName="text_1" presStyleLbl="node1" presStyleIdx="0" presStyleCnt="6">
        <dgm:presLayoutVars>
          <dgm:bulletEnabled val="1"/>
        </dgm:presLayoutVars>
      </dgm:prSet>
      <dgm:spPr/>
    </dgm:pt>
    <dgm:pt modelId="{AB1B4A02-45BD-4019-858A-AA03A9446DFF}" type="pres">
      <dgm:prSet presAssocID="{33F6C18E-5F5C-4FE2-B4E3-80CC7AEBE58D}" presName="accent_1" presStyleCnt="0"/>
      <dgm:spPr/>
    </dgm:pt>
    <dgm:pt modelId="{B666F0A7-A37F-41BC-9BA6-EF30E9AF728E}" type="pres">
      <dgm:prSet presAssocID="{33F6C18E-5F5C-4FE2-B4E3-80CC7AEBE58D}" presName="accentRepeatNode" presStyleLbl="solidFgAcc1" presStyleIdx="0" presStyleCnt="6"/>
      <dgm:spPr/>
    </dgm:pt>
    <dgm:pt modelId="{1A5A6015-CC4E-4A7A-911A-A2EE8170C385}" type="pres">
      <dgm:prSet presAssocID="{557C4779-6F52-4A5D-B659-064409BF6E9D}" presName="text_2" presStyleLbl="node1" presStyleIdx="1" presStyleCnt="6">
        <dgm:presLayoutVars>
          <dgm:bulletEnabled val="1"/>
        </dgm:presLayoutVars>
      </dgm:prSet>
      <dgm:spPr/>
    </dgm:pt>
    <dgm:pt modelId="{2A1F9C23-5A22-494E-B48C-0292EB009D48}" type="pres">
      <dgm:prSet presAssocID="{557C4779-6F52-4A5D-B659-064409BF6E9D}" presName="accent_2" presStyleCnt="0"/>
      <dgm:spPr/>
    </dgm:pt>
    <dgm:pt modelId="{6B0BC7A9-4741-4878-9431-5F4F1F5A81C9}" type="pres">
      <dgm:prSet presAssocID="{557C4779-6F52-4A5D-B659-064409BF6E9D}" presName="accentRepeatNode" presStyleLbl="solidFgAcc1" presStyleIdx="1" presStyleCnt="6"/>
      <dgm:spPr/>
    </dgm:pt>
    <dgm:pt modelId="{61BA12FF-BF5A-45F7-B5C3-72AD08C39A97}" type="pres">
      <dgm:prSet presAssocID="{559A9314-D450-4894-8A38-F38E8EDCDDC8}" presName="text_3" presStyleLbl="node1" presStyleIdx="2" presStyleCnt="6">
        <dgm:presLayoutVars>
          <dgm:bulletEnabled val="1"/>
        </dgm:presLayoutVars>
      </dgm:prSet>
      <dgm:spPr/>
    </dgm:pt>
    <dgm:pt modelId="{A902748C-7716-4E51-A4F6-42C5A96EA44C}" type="pres">
      <dgm:prSet presAssocID="{559A9314-D450-4894-8A38-F38E8EDCDDC8}" presName="accent_3" presStyleCnt="0"/>
      <dgm:spPr/>
    </dgm:pt>
    <dgm:pt modelId="{0E5E9E46-98CA-4E48-9AF1-52FDEE981074}" type="pres">
      <dgm:prSet presAssocID="{559A9314-D450-4894-8A38-F38E8EDCDDC8}" presName="accentRepeatNode" presStyleLbl="solidFgAcc1" presStyleIdx="2" presStyleCnt="6"/>
      <dgm:spPr/>
    </dgm:pt>
    <dgm:pt modelId="{DAE7709D-B1AE-4ACA-9E31-1CB32833363E}" type="pres">
      <dgm:prSet presAssocID="{CF719DCD-ED80-4EBB-9427-2637C253E190}" presName="text_4" presStyleLbl="node1" presStyleIdx="3" presStyleCnt="6">
        <dgm:presLayoutVars>
          <dgm:bulletEnabled val="1"/>
        </dgm:presLayoutVars>
      </dgm:prSet>
      <dgm:spPr/>
    </dgm:pt>
    <dgm:pt modelId="{7D875D62-503B-4147-914B-5FA5E0715924}" type="pres">
      <dgm:prSet presAssocID="{CF719DCD-ED80-4EBB-9427-2637C253E190}" presName="accent_4" presStyleCnt="0"/>
      <dgm:spPr/>
    </dgm:pt>
    <dgm:pt modelId="{49A54817-1BB3-45D8-842A-6CC2DA740DC4}" type="pres">
      <dgm:prSet presAssocID="{CF719DCD-ED80-4EBB-9427-2637C253E190}" presName="accentRepeatNode" presStyleLbl="solidFgAcc1" presStyleIdx="3" presStyleCnt="6"/>
      <dgm:spPr/>
    </dgm:pt>
    <dgm:pt modelId="{B806D5F8-1969-4976-A5CB-3494C557A015}" type="pres">
      <dgm:prSet presAssocID="{8677CE8D-4C4F-43ED-892B-DC88869AEA91}" presName="text_5" presStyleLbl="node1" presStyleIdx="4" presStyleCnt="6">
        <dgm:presLayoutVars>
          <dgm:bulletEnabled val="1"/>
        </dgm:presLayoutVars>
      </dgm:prSet>
      <dgm:spPr/>
    </dgm:pt>
    <dgm:pt modelId="{EC60F206-1A7B-4302-A818-09CEF269935A}" type="pres">
      <dgm:prSet presAssocID="{8677CE8D-4C4F-43ED-892B-DC88869AEA91}" presName="accent_5" presStyleCnt="0"/>
      <dgm:spPr/>
    </dgm:pt>
    <dgm:pt modelId="{5A182043-35E8-4E5C-ACCC-4E164D411DEE}" type="pres">
      <dgm:prSet presAssocID="{8677CE8D-4C4F-43ED-892B-DC88869AEA91}" presName="accentRepeatNode" presStyleLbl="solidFgAcc1" presStyleIdx="4" presStyleCnt="6"/>
      <dgm:spPr/>
    </dgm:pt>
    <dgm:pt modelId="{1CADBE30-26F5-4C51-B0FA-A2A50E85A0FE}" type="pres">
      <dgm:prSet presAssocID="{57AFF7B7-FB51-446B-B28A-B21709BD5D71}" presName="text_6" presStyleLbl="node1" presStyleIdx="5" presStyleCnt="6">
        <dgm:presLayoutVars>
          <dgm:bulletEnabled val="1"/>
        </dgm:presLayoutVars>
      </dgm:prSet>
      <dgm:spPr/>
    </dgm:pt>
    <dgm:pt modelId="{CDA790AC-B4A6-4C1A-93B1-1ACCD25D1004}" type="pres">
      <dgm:prSet presAssocID="{57AFF7B7-FB51-446B-B28A-B21709BD5D71}" presName="accent_6" presStyleCnt="0"/>
      <dgm:spPr/>
    </dgm:pt>
    <dgm:pt modelId="{FECD1BDA-11C1-4165-BF94-2CF5A6BBA39E}" type="pres">
      <dgm:prSet presAssocID="{57AFF7B7-FB51-446B-B28A-B21709BD5D71}" presName="accentRepeatNode" presStyleLbl="solidFgAcc1" presStyleIdx="5" presStyleCnt="6"/>
      <dgm:spPr/>
    </dgm:pt>
  </dgm:ptLst>
  <dgm:cxnLst>
    <dgm:cxn modelId="{224A4F05-9C02-400E-BDE8-D25099CB6261}" type="presOf" srcId="{CF719DCD-ED80-4EBB-9427-2637C253E190}" destId="{DAE7709D-B1AE-4ACA-9E31-1CB32833363E}" srcOrd="0" destOrd="0" presId="urn:microsoft.com/office/officeart/2008/layout/VerticalCurvedList"/>
    <dgm:cxn modelId="{BD7EA90E-F592-4F90-B7CA-74076D8B39A8}" srcId="{AC2C8C12-CA11-4A30-AD49-A13C25D15147}" destId="{CF719DCD-ED80-4EBB-9427-2637C253E190}" srcOrd="3" destOrd="0" parTransId="{5E91F235-EF3C-4FD2-B4BA-8A30AFF6F22A}" sibTransId="{38899DCF-44D0-4D8B-B70B-CFA13358E250}"/>
    <dgm:cxn modelId="{E883BB26-4C06-4A0A-80F9-E3D6CEE442A8}" type="presOf" srcId="{559A9314-D450-4894-8A38-F38E8EDCDDC8}" destId="{61BA12FF-BF5A-45F7-B5C3-72AD08C39A97}" srcOrd="0" destOrd="0" presId="urn:microsoft.com/office/officeart/2008/layout/VerticalCurvedList"/>
    <dgm:cxn modelId="{4F01EB3A-C249-4756-AB8F-18063018C516}" srcId="{AC2C8C12-CA11-4A30-AD49-A13C25D15147}" destId="{559A9314-D450-4894-8A38-F38E8EDCDDC8}" srcOrd="2" destOrd="0" parTransId="{D5C81C08-9639-40C4-B8DD-093690BB2E69}" sibTransId="{43D3856B-1788-4C40-B357-0A7366A90C19}"/>
    <dgm:cxn modelId="{CB21945D-B0FC-4105-9C53-380C73ACA186}" type="presOf" srcId="{33F6C18E-5F5C-4FE2-B4E3-80CC7AEBE58D}" destId="{09A864EC-E064-4E05-AC80-A1183320C82A}" srcOrd="0" destOrd="0" presId="urn:microsoft.com/office/officeart/2008/layout/VerticalCurvedList"/>
    <dgm:cxn modelId="{C8E41C68-D69D-4C6A-9345-D6F5DB671432}" type="presOf" srcId="{A93E9C92-24BA-4D2E-B7D1-5458C565E3C7}" destId="{52CD72A9-C79E-447B-8270-AB2C759074D2}" srcOrd="0" destOrd="0" presId="urn:microsoft.com/office/officeart/2008/layout/VerticalCurvedList"/>
    <dgm:cxn modelId="{C4C7E67D-B25D-4B10-9DAB-2FACD1A9E64D}" srcId="{AC2C8C12-CA11-4A30-AD49-A13C25D15147}" destId="{57AFF7B7-FB51-446B-B28A-B21709BD5D71}" srcOrd="5" destOrd="0" parTransId="{47A3B70F-3653-413B-9E0E-0D87BF49ECB6}" sibTransId="{13981B4E-8CE6-41C9-BD5D-09696E17D5F6}"/>
    <dgm:cxn modelId="{27D2BC85-60F3-4E82-B396-5583CB93CD32}" type="presOf" srcId="{57AFF7B7-FB51-446B-B28A-B21709BD5D71}" destId="{1CADBE30-26F5-4C51-B0FA-A2A50E85A0FE}" srcOrd="0" destOrd="0" presId="urn:microsoft.com/office/officeart/2008/layout/VerticalCurvedList"/>
    <dgm:cxn modelId="{4079A1A5-7E67-4573-BDC3-20EC8C7A21BD}" srcId="{AC2C8C12-CA11-4A30-AD49-A13C25D15147}" destId="{557C4779-6F52-4A5D-B659-064409BF6E9D}" srcOrd="1" destOrd="0" parTransId="{0BBF4603-599E-480C-BCE5-32EDF5A965E7}" sibTransId="{4C7CBB7C-CA9E-4D94-9D4E-AD66BFE097B9}"/>
    <dgm:cxn modelId="{62194BB1-48A6-488E-A85A-F21EA779FF41}" srcId="{AC2C8C12-CA11-4A30-AD49-A13C25D15147}" destId="{33F6C18E-5F5C-4FE2-B4E3-80CC7AEBE58D}" srcOrd="0" destOrd="0" parTransId="{EADF37C2-C804-4F0A-A32C-1C9D04EEDBC6}" sibTransId="{A93E9C92-24BA-4D2E-B7D1-5458C565E3C7}"/>
    <dgm:cxn modelId="{10968EB7-ED60-451C-9E94-A5D13A7EE722}" type="presOf" srcId="{557C4779-6F52-4A5D-B659-064409BF6E9D}" destId="{1A5A6015-CC4E-4A7A-911A-A2EE8170C385}" srcOrd="0" destOrd="0" presId="urn:microsoft.com/office/officeart/2008/layout/VerticalCurvedList"/>
    <dgm:cxn modelId="{24776BBF-36A7-4637-91F4-958D48C60821}" srcId="{AC2C8C12-CA11-4A30-AD49-A13C25D15147}" destId="{8677CE8D-4C4F-43ED-892B-DC88869AEA91}" srcOrd="4" destOrd="0" parTransId="{EA7CCEB0-B6FF-41F0-851C-404D952FA4DC}" sibTransId="{F72347D4-AA22-42C0-A6B7-B2569B61B057}"/>
    <dgm:cxn modelId="{61D89ACA-CC6D-4678-8C9A-B8535CE5F1AA}" type="presOf" srcId="{AC2C8C12-CA11-4A30-AD49-A13C25D15147}" destId="{1FC3633E-535A-4BBB-AF99-FECB7ABF3A66}" srcOrd="0" destOrd="0" presId="urn:microsoft.com/office/officeart/2008/layout/VerticalCurvedList"/>
    <dgm:cxn modelId="{5C0E3BFD-8032-409F-A0A3-141267E159A7}" type="presOf" srcId="{8677CE8D-4C4F-43ED-892B-DC88869AEA91}" destId="{B806D5F8-1969-4976-A5CB-3494C557A015}" srcOrd="0" destOrd="0" presId="urn:microsoft.com/office/officeart/2008/layout/VerticalCurvedList"/>
    <dgm:cxn modelId="{CF247A3B-684D-4CA8-A863-3A1AF40E3F62}" type="presParOf" srcId="{1FC3633E-535A-4BBB-AF99-FECB7ABF3A66}" destId="{AD3F5BD4-73EC-45D0-BA01-10764FD537C7}" srcOrd="0" destOrd="0" presId="urn:microsoft.com/office/officeart/2008/layout/VerticalCurvedList"/>
    <dgm:cxn modelId="{0CE66640-13DC-4BBE-85C3-D4D3B08B5054}" type="presParOf" srcId="{AD3F5BD4-73EC-45D0-BA01-10764FD537C7}" destId="{0FDEE91C-E063-491B-AF10-973EECE58DCA}" srcOrd="0" destOrd="0" presId="urn:microsoft.com/office/officeart/2008/layout/VerticalCurvedList"/>
    <dgm:cxn modelId="{2CC7FFD0-0B2A-4F2A-9EE2-C22B7238A4B8}" type="presParOf" srcId="{0FDEE91C-E063-491B-AF10-973EECE58DCA}" destId="{5E548110-BB67-4E05-AD03-857CCE9F3EAA}" srcOrd="0" destOrd="0" presId="urn:microsoft.com/office/officeart/2008/layout/VerticalCurvedList"/>
    <dgm:cxn modelId="{4CC92A60-A0AC-4414-9ED1-0F86197509B5}" type="presParOf" srcId="{0FDEE91C-E063-491B-AF10-973EECE58DCA}" destId="{52CD72A9-C79E-447B-8270-AB2C759074D2}" srcOrd="1" destOrd="0" presId="urn:microsoft.com/office/officeart/2008/layout/VerticalCurvedList"/>
    <dgm:cxn modelId="{4FBC5F02-8E32-49A5-BF0D-BE74D73B91E7}" type="presParOf" srcId="{0FDEE91C-E063-491B-AF10-973EECE58DCA}" destId="{6D923799-527F-4A26-9679-DD0B4FB90238}" srcOrd="2" destOrd="0" presId="urn:microsoft.com/office/officeart/2008/layout/VerticalCurvedList"/>
    <dgm:cxn modelId="{DFECD093-984D-4BBC-925E-0870D71456A5}" type="presParOf" srcId="{0FDEE91C-E063-491B-AF10-973EECE58DCA}" destId="{197C45C2-0B87-4CED-8851-6823C43EF799}" srcOrd="3" destOrd="0" presId="urn:microsoft.com/office/officeart/2008/layout/VerticalCurvedList"/>
    <dgm:cxn modelId="{0C36C309-D6EB-4597-8405-F97EC6E7738B}" type="presParOf" srcId="{AD3F5BD4-73EC-45D0-BA01-10764FD537C7}" destId="{09A864EC-E064-4E05-AC80-A1183320C82A}" srcOrd="1" destOrd="0" presId="urn:microsoft.com/office/officeart/2008/layout/VerticalCurvedList"/>
    <dgm:cxn modelId="{24F1BAF7-4F7D-461D-A98A-52B934DC3140}" type="presParOf" srcId="{AD3F5BD4-73EC-45D0-BA01-10764FD537C7}" destId="{AB1B4A02-45BD-4019-858A-AA03A9446DFF}" srcOrd="2" destOrd="0" presId="urn:microsoft.com/office/officeart/2008/layout/VerticalCurvedList"/>
    <dgm:cxn modelId="{66884A37-723D-4E3B-A21A-494A4D56544B}" type="presParOf" srcId="{AB1B4A02-45BD-4019-858A-AA03A9446DFF}" destId="{B666F0A7-A37F-41BC-9BA6-EF30E9AF728E}" srcOrd="0" destOrd="0" presId="urn:microsoft.com/office/officeart/2008/layout/VerticalCurvedList"/>
    <dgm:cxn modelId="{DA78002E-18D4-4A9D-AC98-48F8BCA7B846}" type="presParOf" srcId="{AD3F5BD4-73EC-45D0-BA01-10764FD537C7}" destId="{1A5A6015-CC4E-4A7A-911A-A2EE8170C385}" srcOrd="3" destOrd="0" presId="urn:microsoft.com/office/officeart/2008/layout/VerticalCurvedList"/>
    <dgm:cxn modelId="{F666C27E-0B24-4F8C-AF79-BE7C744CA22C}" type="presParOf" srcId="{AD3F5BD4-73EC-45D0-BA01-10764FD537C7}" destId="{2A1F9C23-5A22-494E-B48C-0292EB009D48}" srcOrd="4" destOrd="0" presId="urn:microsoft.com/office/officeart/2008/layout/VerticalCurvedList"/>
    <dgm:cxn modelId="{58169576-F57A-4CFA-8D7B-C2F800532C87}" type="presParOf" srcId="{2A1F9C23-5A22-494E-B48C-0292EB009D48}" destId="{6B0BC7A9-4741-4878-9431-5F4F1F5A81C9}" srcOrd="0" destOrd="0" presId="urn:microsoft.com/office/officeart/2008/layout/VerticalCurvedList"/>
    <dgm:cxn modelId="{9824B05A-E1DC-481D-93D2-E8CAD9E4588A}" type="presParOf" srcId="{AD3F5BD4-73EC-45D0-BA01-10764FD537C7}" destId="{61BA12FF-BF5A-45F7-B5C3-72AD08C39A97}" srcOrd="5" destOrd="0" presId="urn:microsoft.com/office/officeart/2008/layout/VerticalCurvedList"/>
    <dgm:cxn modelId="{B29CC34C-79D6-47CC-A9DB-13141582780B}" type="presParOf" srcId="{AD3F5BD4-73EC-45D0-BA01-10764FD537C7}" destId="{A902748C-7716-4E51-A4F6-42C5A96EA44C}" srcOrd="6" destOrd="0" presId="urn:microsoft.com/office/officeart/2008/layout/VerticalCurvedList"/>
    <dgm:cxn modelId="{269F979F-25CC-4D1F-9272-C5AC4B6D7330}" type="presParOf" srcId="{A902748C-7716-4E51-A4F6-42C5A96EA44C}" destId="{0E5E9E46-98CA-4E48-9AF1-52FDEE981074}" srcOrd="0" destOrd="0" presId="urn:microsoft.com/office/officeart/2008/layout/VerticalCurvedList"/>
    <dgm:cxn modelId="{A9054458-5DA4-4D73-B2C1-B6446823D652}" type="presParOf" srcId="{AD3F5BD4-73EC-45D0-BA01-10764FD537C7}" destId="{DAE7709D-B1AE-4ACA-9E31-1CB32833363E}" srcOrd="7" destOrd="0" presId="urn:microsoft.com/office/officeart/2008/layout/VerticalCurvedList"/>
    <dgm:cxn modelId="{D8BD3344-7ABF-46B0-BE64-F1CC8FF7AB34}" type="presParOf" srcId="{AD3F5BD4-73EC-45D0-BA01-10764FD537C7}" destId="{7D875D62-503B-4147-914B-5FA5E0715924}" srcOrd="8" destOrd="0" presId="urn:microsoft.com/office/officeart/2008/layout/VerticalCurvedList"/>
    <dgm:cxn modelId="{F0D3142D-0464-44D6-8A56-98EA707B75CA}" type="presParOf" srcId="{7D875D62-503B-4147-914B-5FA5E0715924}" destId="{49A54817-1BB3-45D8-842A-6CC2DA740DC4}" srcOrd="0" destOrd="0" presId="urn:microsoft.com/office/officeart/2008/layout/VerticalCurvedList"/>
    <dgm:cxn modelId="{1F2185CD-5019-4379-8EDB-0931745028B5}" type="presParOf" srcId="{AD3F5BD4-73EC-45D0-BA01-10764FD537C7}" destId="{B806D5F8-1969-4976-A5CB-3494C557A015}" srcOrd="9" destOrd="0" presId="urn:microsoft.com/office/officeart/2008/layout/VerticalCurvedList"/>
    <dgm:cxn modelId="{88E6AE21-53B3-49D3-9B80-DA4C340CF0A1}" type="presParOf" srcId="{AD3F5BD4-73EC-45D0-BA01-10764FD537C7}" destId="{EC60F206-1A7B-4302-A818-09CEF269935A}" srcOrd="10" destOrd="0" presId="urn:microsoft.com/office/officeart/2008/layout/VerticalCurvedList"/>
    <dgm:cxn modelId="{109E2366-3BBB-4F09-AD3D-C5307AEC92F8}" type="presParOf" srcId="{EC60F206-1A7B-4302-A818-09CEF269935A}" destId="{5A182043-35E8-4E5C-ACCC-4E164D411DEE}" srcOrd="0" destOrd="0" presId="urn:microsoft.com/office/officeart/2008/layout/VerticalCurvedList"/>
    <dgm:cxn modelId="{0E2D6706-ADDC-4C7E-8A0C-60A53A14379A}" type="presParOf" srcId="{AD3F5BD4-73EC-45D0-BA01-10764FD537C7}" destId="{1CADBE30-26F5-4C51-B0FA-A2A50E85A0FE}" srcOrd="11" destOrd="0" presId="urn:microsoft.com/office/officeart/2008/layout/VerticalCurvedList"/>
    <dgm:cxn modelId="{16D7FE52-0788-4D75-92B0-437045EDEA41}" type="presParOf" srcId="{AD3F5BD4-73EC-45D0-BA01-10764FD537C7}" destId="{CDA790AC-B4A6-4C1A-93B1-1ACCD25D1004}" srcOrd="12" destOrd="0" presId="urn:microsoft.com/office/officeart/2008/layout/VerticalCurvedList"/>
    <dgm:cxn modelId="{556CDBBC-F627-435B-9C5C-7CE942E08190}" type="presParOf" srcId="{CDA790AC-B4A6-4C1A-93B1-1ACCD25D1004}" destId="{FECD1BDA-11C1-4165-BF94-2CF5A6BBA3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CD72A9-C79E-447B-8270-AB2C759074D2}">
      <dsp:nvSpPr>
        <dsp:cNvPr id="0" name=""/>
        <dsp:cNvSpPr/>
      </dsp:nvSpPr>
      <dsp:spPr>
        <a:xfrm>
          <a:off x="-5291855" y="-810449"/>
          <a:ext cx="6301418" cy="6301418"/>
        </a:xfrm>
        <a:prstGeom prst="blockArc">
          <a:avLst>
            <a:gd name="adj1" fmla="val 18900000"/>
            <a:gd name="adj2" fmla="val 2700000"/>
            <a:gd name="adj3" fmla="val 343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A864EC-E064-4E05-AC80-A1183320C82A}">
      <dsp:nvSpPr>
        <dsp:cNvPr id="0" name=""/>
        <dsp:cNvSpPr/>
      </dsp:nvSpPr>
      <dsp:spPr>
        <a:xfrm>
          <a:off x="376449" y="246476"/>
          <a:ext cx="8491680" cy="492765"/>
        </a:xfrm>
        <a:prstGeom prst="rect">
          <a:avLst/>
        </a:prstGeom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1132" tIns="71120" rIns="71120" bIns="7112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  <a:latin typeface="+mn-lt"/>
            </a:rPr>
            <a:t>Overview</a:t>
          </a:r>
        </a:p>
      </dsp:txBody>
      <dsp:txXfrm>
        <a:off x="376449" y="246476"/>
        <a:ext cx="8491680" cy="492765"/>
      </dsp:txXfrm>
    </dsp:sp>
    <dsp:sp modelId="{B666F0A7-A37F-41BC-9BA6-EF30E9AF728E}">
      <dsp:nvSpPr>
        <dsp:cNvPr id="0" name=""/>
        <dsp:cNvSpPr/>
      </dsp:nvSpPr>
      <dsp:spPr>
        <a:xfrm>
          <a:off x="68470" y="184880"/>
          <a:ext cx="615956" cy="6159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5A6015-CC4E-4A7A-911A-A2EE8170C385}">
      <dsp:nvSpPr>
        <dsp:cNvPr id="0" name=""/>
        <dsp:cNvSpPr/>
      </dsp:nvSpPr>
      <dsp:spPr>
        <a:xfrm>
          <a:off x="781782" y="985530"/>
          <a:ext cx="8086347" cy="492765"/>
        </a:xfrm>
        <a:prstGeom prst="rect">
          <a:avLst/>
        </a:prstGeom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1132" tIns="71120" rIns="71120" bIns="7112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solidFill>
                <a:schemeClr val="tx1"/>
              </a:solidFill>
              <a:latin typeface="+mn-lt"/>
            </a:rPr>
            <a:t>Survey</a:t>
          </a:r>
          <a:endParaRPr lang="en-US" sz="2800" kern="1200" dirty="0">
            <a:solidFill>
              <a:schemeClr val="tx1"/>
            </a:solidFill>
            <a:latin typeface="+mn-lt"/>
          </a:endParaRPr>
        </a:p>
      </dsp:txBody>
      <dsp:txXfrm>
        <a:off x="781782" y="985530"/>
        <a:ext cx="8086347" cy="492765"/>
      </dsp:txXfrm>
    </dsp:sp>
    <dsp:sp modelId="{6B0BC7A9-4741-4878-9431-5F4F1F5A81C9}">
      <dsp:nvSpPr>
        <dsp:cNvPr id="0" name=""/>
        <dsp:cNvSpPr/>
      </dsp:nvSpPr>
      <dsp:spPr>
        <a:xfrm>
          <a:off x="473804" y="923934"/>
          <a:ext cx="615956" cy="6159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BA12FF-BF5A-45F7-B5C3-72AD08C39A97}">
      <dsp:nvSpPr>
        <dsp:cNvPr id="0" name=""/>
        <dsp:cNvSpPr/>
      </dsp:nvSpPr>
      <dsp:spPr>
        <a:xfrm>
          <a:off x="967130" y="1724584"/>
          <a:ext cx="7900999" cy="492765"/>
        </a:xfrm>
        <a:prstGeom prst="rect">
          <a:avLst/>
        </a:prstGeom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1132" tIns="71120" rIns="71120" bIns="7112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  <a:latin typeface="+mn-lt"/>
            </a:rPr>
            <a:t>Key findings</a:t>
          </a:r>
        </a:p>
      </dsp:txBody>
      <dsp:txXfrm>
        <a:off x="967130" y="1724584"/>
        <a:ext cx="7900999" cy="492765"/>
      </dsp:txXfrm>
    </dsp:sp>
    <dsp:sp modelId="{0E5E9E46-98CA-4E48-9AF1-52FDEE981074}">
      <dsp:nvSpPr>
        <dsp:cNvPr id="0" name=""/>
        <dsp:cNvSpPr/>
      </dsp:nvSpPr>
      <dsp:spPr>
        <a:xfrm>
          <a:off x="659152" y="1662988"/>
          <a:ext cx="615956" cy="6159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E7709D-B1AE-4ACA-9E31-1CB32833363E}">
      <dsp:nvSpPr>
        <dsp:cNvPr id="0" name=""/>
        <dsp:cNvSpPr/>
      </dsp:nvSpPr>
      <dsp:spPr>
        <a:xfrm>
          <a:off x="967130" y="2463170"/>
          <a:ext cx="7900999" cy="492765"/>
        </a:xfrm>
        <a:prstGeom prst="rect">
          <a:avLst/>
        </a:prstGeom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1132" tIns="71120" rIns="71120" bIns="7112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  <a:latin typeface="+mn-lt"/>
            </a:rPr>
            <a:t>Challenges</a:t>
          </a:r>
        </a:p>
      </dsp:txBody>
      <dsp:txXfrm>
        <a:off x="967130" y="2463170"/>
        <a:ext cx="7900999" cy="492765"/>
      </dsp:txXfrm>
    </dsp:sp>
    <dsp:sp modelId="{49A54817-1BB3-45D8-842A-6CC2DA740DC4}">
      <dsp:nvSpPr>
        <dsp:cNvPr id="0" name=""/>
        <dsp:cNvSpPr/>
      </dsp:nvSpPr>
      <dsp:spPr>
        <a:xfrm>
          <a:off x="659152" y="2401574"/>
          <a:ext cx="615956" cy="6159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06D5F8-1969-4976-A5CB-3494C557A015}">
      <dsp:nvSpPr>
        <dsp:cNvPr id="0" name=""/>
        <dsp:cNvSpPr/>
      </dsp:nvSpPr>
      <dsp:spPr>
        <a:xfrm>
          <a:off x="781782" y="3202224"/>
          <a:ext cx="8086347" cy="492765"/>
        </a:xfrm>
        <a:prstGeom prst="rect">
          <a:avLst/>
        </a:prstGeom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1132" tIns="71120" rIns="71120" bIns="7112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  <a:latin typeface="+mn-lt"/>
            </a:rPr>
            <a:t>Lessons learnt</a:t>
          </a:r>
        </a:p>
      </dsp:txBody>
      <dsp:txXfrm>
        <a:off x="781782" y="3202224"/>
        <a:ext cx="8086347" cy="492765"/>
      </dsp:txXfrm>
    </dsp:sp>
    <dsp:sp modelId="{5A182043-35E8-4E5C-ACCC-4E164D411DEE}">
      <dsp:nvSpPr>
        <dsp:cNvPr id="0" name=""/>
        <dsp:cNvSpPr/>
      </dsp:nvSpPr>
      <dsp:spPr>
        <a:xfrm>
          <a:off x="473804" y="3140628"/>
          <a:ext cx="615956" cy="6159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ADBE30-26F5-4C51-B0FA-A2A50E85A0FE}">
      <dsp:nvSpPr>
        <dsp:cNvPr id="0" name=""/>
        <dsp:cNvSpPr/>
      </dsp:nvSpPr>
      <dsp:spPr>
        <a:xfrm>
          <a:off x="376449" y="3941278"/>
          <a:ext cx="8491680" cy="492765"/>
        </a:xfrm>
        <a:prstGeom prst="rect">
          <a:avLst/>
        </a:prstGeom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1132" tIns="71120" rIns="71120" bIns="7112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  <a:latin typeface="+mn-lt"/>
            </a:rPr>
            <a:t>Conclusion</a:t>
          </a:r>
        </a:p>
      </dsp:txBody>
      <dsp:txXfrm>
        <a:off x="376449" y="3941278"/>
        <a:ext cx="8491680" cy="492765"/>
      </dsp:txXfrm>
    </dsp:sp>
    <dsp:sp modelId="{FECD1BDA-11C1-4165-BF94-2CF5A6BBA39E}">
      <dsp:nvSpPr>
        <dsp:cNvPr id="0" name=""/>
        <dsp:cNvSpPr/>
      </dsp:nvSpPr>
      <dsp:spPr>
        <a:xfrm>
          <a:off x="68470" y="3879683"/>
          <a:ext cx="615956" cy="6159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7DDDE67-1F81-6DD4-0A1F-C26D6C4227A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7D7CEF-D81B-B9C7-E4EE-700C1C259B2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DFFA8-4C51-4117-840C-AB2AEBEFD9EB}" type="datetimeFigureOut">
              <a:rPr lang="en-UG" smtClean="0"/>
              <a:t>09/11/2023</a:t>
            </a:fld>
            <a:endParaRPr lang="en-U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8E9E7-6F9A-D0D6-3DC3-3795B75899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1D2F07-76D7-1505-F288-876CDC36C2F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EAB4B3-E32D-4F49-9551-DA348A314811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2310157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F2CC8D-3B9A-4706-A2EE-CEE172D75FE6}" type="datetimeFigureOut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7B8CC-CD7D-4D4E-A59D-DE6DE4293C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1802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07B8CC-CD7D-4D4E-A59D-DE6DE4293CAA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6064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 preserve="1" userDrawn="1">
  <p:cSld name="1_Subtitl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E767D24-C0A0-24B8-CD79-7742A8DDD4E3}"/>
              </a:ext>
            </a:extLst>
          </p:cNvPr>
          <p:cNvSpPr txBox="1"/>
          <p:nvPr userDrawn="1"/>
        </p:nvSpPr>
        <p:spPr>
          <a:xfrm>
            <a:off x="3069431" y="3246614"/>
            <a:ext cx="6138862" cy="3838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2400"/>
              </a:spcBef>
              <a:spcAft>
                <a:spcPts val="1200"/>
              </a:spcAft>
              <a:tabLst>
                <a:tab pos="588645" algn="l"/>
              </a:tabLst>
            </a:pPr>
            <a:r>
              <a:rPr lang="en-GB" sz="1800" b="1" kern="0" dirty="0">
                <a:solidFill>
                  <a:srgbClr val="365F9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G" sz="1800" b="1" kern="0" dirty="0">
              <a:solidFill>
                <a:srgbClr val="365F91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9EE358-2ACE-5F40-BA52-102055BD6D8E}"/>
              </a:ext>
            </a:extLst>
          </p:cNvPr>
          <p:cNvSpPr txBox="1"/>
          <p:nvPr userDrawn="1"/>
        </p:nvSpPr>
        <p:spPr>
          <a:xfrm>
            <a:off x="9089572" y="2553219"/>
            <a:ext cx="28313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EXTENSION SERVICES</a:t>
            </a:r>
            <a:endParaRPr lang="en-UG" sz="3200" dirty="0">
              <a:solidFill>
                <a:schemeClr val="bg1"/>
              </a:solidFill>
            </a:endParaRPr>
          </a:p>
        </p:txBody>
      </p:sp>
      <p:pic>
        <p:nvPicPr>
          <p:cNvPr id="3" name="Picture 2" descr="A picture containing logo&#10;&#10;Description automatically generated">
            <a:extLst>
              <a:ext uri="{FF2B5EF4-FFF2-40B4-BE49-F238E27FC236}">
                <a16:creationId xmlns:a16="http://schemas.microsoft.com/office/drawing/2014/main" id="{D7B3C736-5DB6-7E9F-1E69-D430F2771E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055914" cy="1050906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8F4467F-6325-B973-E780-A47D9391B4E3}"/>
              </a:ext>
            </a:extLst>
          </p:cNvPr>
          <p:cNvCxnSpPr>
            <a:cxnSpLocks/>
          </p:cNvCxnSpPr>
          <p:nvPr userDrawn="1"/>
        </p:nvCxnSpPr>
        <p:spPr>
          <a:xfrm>
            <a:off x="1307960" y="841169"/>
            <a:ext cx="934524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5961B3A-8831-99D7-C38F-B4447B90683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8485" y="86227"/>
            <a:ext cx="762000" cy="81407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4DB7568-02E8-5F53-0137-95C97EDF1760}"/>
              </a:ext>
            </a:extLst>
          </p:cNvPr>
          <p:cNvSpPr txBox="1"/>
          <p:nvPr userDrawn="1"/>
        </p:nvSpPr>
        <p:spPr>
          <a:xfrm>
            <a:off x="10540014" y="900297"/>
            <a:ext cx="173780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 REPUBLIC OF UGANDA</a:t>
            </a: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636942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logo&#10;&#10;Description automatically generated">
            <a:extLst>
              <a:ext uri="{FF2B5EF4-FFF2-40B4-BE49-F238E27FC236}">
                <a16:creationId xmlns:a16="http://schemas.microsoft.com/office/drawing/2014/main" id="{C64F6801-74A7-2A39-919D-63278012D2F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36" y="86227"/>
            <a:ext cx="1222148" cy="1216352"/>
          </a:xfrm>
          <a:prstGeom prst="rect">
            <a:avLst/>
          </a:prstGeom>
        </p:spPr>
      </p:pic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EFDA8C6-892D-9215-0ECE-CFB565150DD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5118" y="86227"/>
            <a:ext cx="762000" cy="81407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4A5F3F1-F60D-9626-501E-170311F1E5AE}"/>
              </a:ext>
            </a:extLst>
          </p:cNvPr>
          <p:cNvSpPr txBox="1"/>
          <p:nvPr userDrawn="1"/>
        </p:nvSpPr>
        <p:spPr>
          <a:xfrm>
            <a:off x="10566647" y="900297"/>
            <a:ext cx="173780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 REPUBLIC OF UGANDA</a:t>
            </a:r>
            <a:endParaRPr lang="en-UG" dirty="0"/>
          </a:p>
        </p:txBody>
      </p:sp>
      <p:sp>
        <p:nvSpPr>
          <p:cNvPr id="17" name="Text Box 5">
            <a:extLst>
              <a:ext uri="{FF2B5EF4-FFF2-40B4-BE49-F238E27FC236}">
                <a16:creationId xmlns:a16="http://schemas.microsoft.com/office/drawing/2014/main" id="{53BAD813-5F96-040B-BC2E-2E5C4A1E408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902998" y="166872"/>
            <a:ext cx="6356412" cy="484107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 algn="ctr">
              <a:lnSpc>
                <a:spcPct val="115000"/>
              </a:lnSpc>
              <a:tabLst>
                <a:tab pos="588645" algn="l"/>
              </a:tabLst>
            </a:pPr>
            <a:r>
              <a:rPr lang="en-US" sz="2400" b="0" kern="1200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UGANDA BUREAU OF STATISTICS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4F8FA0D-8780-E917-B22A-0FF6F2B27D6E}"/>
              </a:ext>
            </a:extLst>
          </p:cNvPr>
          <p:cNvSpPr/>
          <p:nvPr userDrawn="1"/>
        </p:nvSpPr>
        <p:spPr>
          <a:xfrm>
            <a:off x="0" y="6488668"/>
            <a:ext cx="121920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1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Uganda Bureau of Statistics ¤ Plot 9 Colville Street, Kampala Uganda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1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¤ Website: www.ubos.org Tel: +256(0)-41-4706000 ¤ E-mail: ubos@ubos.or ¤ twitter:@StatisticsUg ¤ WhatsApp: 0750747176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 userDrawn="1">
  <p:cSld name="Subtitl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logo&#10;&#10;Description automatically generated">
            <a:extLst>
              <a:ext uri="{FF2B5EF4-FFF2-40B4-BE49-F238E27FC236}">
                <a16:creationId xmlns:a16="http://schemas.microsoft.com/office/drawing/2014/main" id="{B668EF7D-E33B-812D-1BDD-ECD7077AB15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79121" cy="1173529"/>
          </a:xfrm>
          <a:prstGeom prst="rect">
            <a:avLst/>
          </a:prstGeom>
        </p:spPr>
      </p:pic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4762D30-54FD-377F-4FA6-F1C1A0D4F9D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8485" y="86227"/>
            <a:ext cx="762000" cy="81407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91875B5-5858-4FB8-2E5C-C36BA36302FC}"/>
              </a:ext>
            </a:extLst>
          </p:cNvPr>
          <p:cNvSpPr txBox="1"/>
          <p:nvPr userDrawn="1"/>
        </p:nvSpPr>
        <p:spPr>
          <a:xfrm>
            <a:off x="10540014" y="900297"/>
            <a:ext cx="173780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 REPUBLIC OF UGANDA</a:t>
            </a:r>
            <a:endParaRPr lang="en-UG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197A99-3ABC-826E-657E-799AAC212E3E}"/>
              </a:ext>
            </a:extLst>
          </p:cNvPr>
          <p:cNvSpPr/>
          <p:nvPr userDrawn="1"/>
        </p:nvSpPr>
        <p:spPr>
          <a:xfrm>
            <a:off x="0" y="6488668"/>
            <a:ext cx="121920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1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Uganda Bureau of Statistics ¤ Plot 9 Colville Street, Kampala Uganda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1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¤ Website: www.ubos.org Tel: +256(0)-41-4706000 ¤ E-mail: ubos@ubos.or ¤ twitter:@StatisticsUg ¤ WhatsApp: 0750747176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767D24-C0A0-24B8-CD79-7742A8DDD4E3}"/>
              </a:ext>
            </a:extLst>
          </p:cNvPr>
          <p:cNvSpPr txBox="1"/>
          <p:nvPr userDrawn="1"/>
        </p:nvSpPr>
        <p:spPr>
          <a:xfrm>
            <a:off x="3069431" y="3246614"/>
            <a:ext cx="6138862" cy="3838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2400"/>
              </a:spcBef>
              <a:spcAft>
                <a:spcPts val="1200"/>
              </a:spcAft>
              <a:tabLst>
                <a:tab pos="588645" algn="l"/>
              </a:tabLst>
            </a:pPr>
            <a:r>
              <a:rPr lang="en-GB" sz="1800" b="1" kern="0" dirty="0">
                <a:solidFill>
                  <a:srgbClr val="365F9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G" sz="1800" b="1" kern="0" dirty="0">
              <a:solidFill>
                <a:srgbClr val="365F91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2554D10-D7C3-4756-2044-64A7FB22B9E7}"/>
              </a:ext>
            </a:extLst>
          </p:cNvPr>
          <p:cNvCxnSpPr>
            <a:cxnSpLocks/>
          </p:cNvCxnSpPr>
          <p:nvPr userDrawn="1"/>
        </p:nvCxnSpPr>
        <p:spPr>
          <a:xfrm>
            <a:off x="1171853" y="1007319"/>
            <a:ext cx="9197265" cy="11723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0341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 preserve="1" userDrawn="1">
  <p:cSld name="1_Subtitl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E767D24-C0A0-24B8-CD79-7742A8DDD4E3}"/>
              </a:ext>
            </a:extLst>
          </p:cNvPr>
          <p:cNvSpPr txBox="1"/>
          <p:nvPr userDrawn="1"/>
        </p:nvSpPr>
        <p:spPr>
          <a:xfrm>
            <a:off x="3069431" y="3246614"/>
            <a:ext cx="6138862" cy="3838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2400"/>
              </a:spcBef>
              <a:spcAft>
                <a:spcPts val="1200"/>
              </a:spcAft>
              <a:tabLst>
                <a:tab pos="588645" algn="l"/>
              </a:tabLst>
            </a:pPr>
            <a:r>
              <a:rPr lang="en-GB" sz="1800" b="1" kern="0" dirty="0">
                <a:solidFill>
                  <a:srgbClr val="365F9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G" sz="1800" b="1" kern="0" dirty="0">
              <a:solidFill>
                <a:srgbClr val="365F91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9EE358-2ACE-5F40-BA52-102055BD6D8E}"/>
              </a:ext>
            </a:extLst>
          </p:cNvPr>
          <p:cNvSpPr txBox="1"/>
          <p:nvPr userDrawn="1"/>
        </p:nvSpPr>
        <p:spPr>
          <a:xfrm>
            <a:off x="9089572" y="2553219"/>
            <a:ext cx="28313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EXTENSION SERVICES</a:t>
            </a:r>
            <a:endParaRPr lang="en-UG" sz="3200" dirty="0">
              <a:solidFill>
                <a:schemeClr val="bg1"/>
              </a:solidFill>
            </a:endParaRPr>
          </a:p>
        </p:txBody>
      </p:sp>
      <p:pic>
        <p:nvPicPr>
          <p:cNvPr id="3" name="Picture 2" descr="A picture containing logo&#10;&#10;Description automatically generated">
            <a:extLst>
              <a:ext uri="{FF2B5EF4-FFF2-40B4-BE49-F238E27FC236}">
                <a16:creationId xmlns:a16="http://schemas.microsoft.com/office/drawing/2014/main" id="{D7B3C736-5DB6-7E9F-1E69-D430F2771E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055914" cy="1050906"/>
          </a:xfrm>
          <a:prstGeom prst="rect">
            <a:avLst/>
          </a:prstGeom>
        </p:spPr>
      </p:pic>
      <p:sp>
        <p:nvSpPr>
          <p:cNvPr id="9" name="Text Box 5">
            <a:extLst>
              <a:ext uri="{FF2B5EF4-FFF2-40B4-BE49-F238E27FC236}">
                <a16:creationId xmlns:a16="http://schemas.microsoft.com/office/drawing/2014/main" id="{DB8DFAA3-DBE2-681A-0C03-E682B929EC9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69431" y="153568"/>
            <a:ext cx="5566299" cy="386196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 algn="ctr">
              <a:lnSpc>
                <a:spcPct val="115000"/>
              </a:lnSpc>
              <a:tabLst>
                <a:tab pos="588645" algn="l"/>
              </a:tabLst>
            </a:pPr>
            <a:endParaRPr lang="en-UG" sz="1800" b="0" kern="1200" dirty="0">
              <a:solidFill>
                <a:srgbClr val="0070C0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18D8928-BD37-EB40-EDCA-60F45B627E44}"/>
              </a:ext>
            </a:extLst>
          </p:cNvPr>
          <p:cNvCxnSpPr>
            <a:cxnSpLocks/>
          </p:cNvCxnSpPr>
          <p:nvPr userDrawn="1"/>
        </p:nvCxnSpPr>
        <p:spPr>
          <a:xfrm>
            <a:off x="1199332" y="894435"/>
            <a:ext cx="9197265" cy="11723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F7DA23A3-42EC-E61A-D2E2-3EE7777486FB}"/>
              </a:ext>
            </a:extLst>
          </p:cNvPr>
          <p:cNvSpPr/>
          <p:nvPr userDrawn="1"/>
        </p:nvSpPr>
        <p:spPr>
          <a:xfrm>
            <a:off x="23674" y="6505383"/>
            <a:ext cx="12168325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1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Uganda Bureau of Statistics ¤ Plot 9 Colville Street, Kampala Uganda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1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¤ Website: www.ubos.org Tel: +256(0)-41-4706000 ¤ E-mail: ubos@ubos.or ¤ twitter:@StatisticsUg ¤ WhatsApp: 0750747176 </a:t>
            </a:r>
          </a:p>
        </p:txBody>
      </p:sp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FFA336E5-3D5C-E7B9-C632-2A8ACF427EB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8485" y="86227"/>
            <a:ext cx="762000" cy="81407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AA6879F-D052-4C8F-23F6-0453F040CD66}"/>
              </a:ext>
            </a:extLst>
          </p:cNvPr>
          <p:cNvSpPr txBox="1"/>
          <p:nvPr userDrawn="1"/>
        </p:nvSpPr>
        <p:spPr>
          <a:xfrm>
            <a:off x="10540014" y="900297"/>
            <a:ext cx="173780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 REPUBLIC OF UGANDA</a:t>
            </a: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2427086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 preserve="1" userDrawn="1">
  <p:cSld name="1_Subtitl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E767D24-C0A0-24B8-CD79-7742A8DDD4E3}"/>
              </a:ext>
            </a:extLst>
          </p:cNvPr>
          <p:cNvSpPr txBox="1"/>
          <p:nvPr userDrawn="1"/>
        </p:nvSpPr>
        <p:spPr>
          <a:xfrm>
            <a:off x="3069431" y="3246614"/>
            <a:ext cx="6138862" cy="3838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2400"/>
              </a:spcBef>
              <a:spcAft>
                <a:spcPts val="1200"/>
              </a:spcAft>
              <a:tabLst>
                <a:tab pos="588645" algn="l"/>
              </a:tabLst>
            </a:pPr>
            <a:r>
              <a:rPr lang="en-GB" sz="1800" b="1" kern="0" dirty="0">
                <a:solidFill>
                  <a:srgbClr val="365F9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G" sz="1800" b="1" kern="0" dirty="0">
              <a:solidFill>
                <a:srgbClr val="365F91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A picture containing logo&#10;&#10;Description automatically generated">
            <a:extLst>
              <a:ext uri="{FF2B5EF4-FFF2-40B4-BE49-F238E27FC236}">
                <a16:creationId xmlns:a16="http://schemas.microsoft.com/office/drawing/2014/main" id="{D7B3C736-5DB6-7E9F-1E69-D430F2771E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055914" cy="1050906"/>
          </a:xfrm>
          <a:prstGeom prst="rect">
            <a:avLst/>
          </a:prstGeom>
        </p:spPr>
      </p:pic>
      <p:sp>
        <p:nvSpPr>
          <p:cNvPr id="9" name="Text Box 5">
            <a:extLst>
              <a:ext uri="{FF2B5EF4-FFF2-40B4-BE49-F238E27FC236}">
                <a16:creationId xmlns:a16="http://schemas.microsoft.com/office/drawing/2014/main" id="{DB8DFAA3-DBE2-681A-0C03-E682B929EC9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69431" y="153568"/>
            <a:ext cx="5566299" cy="386196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 algn="ctr">
              <a:lnSpc>
                <a:spcPct val="115000"/>
              </a:lnSpc>
              <a:tabLst>
                <a:tab pos="588645" algn="l"/>
              </a:tabLst>
            </a:pPr>
            <a:endParaRPr lang="en-UG" sz="1800" b="0" kern="1200" dirty="0">
              <a:solidFill>
                <a:srgbClr val="0070C0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18D8928-BD37-EB40-EDCA-60F45B627E44}"/>
              </a:ext>
            </a:extLst>
          </p:cNvPr>
          <p:cNvCxnSpPr>
            <a:cxnSpLocks/>
          </p:cNvCxnSpPr>
          <p:nvPr userDrawn="1"/>
        </p:nvCxnSpPr>
        <p:spPr>
          <a:xfrm>
            <a:off x="1253947" y="732510"/>
            <a:ext cx="9197265" cy="11723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F7DA23A3-42EC-E61A-D2E2-3EE7777486FB}"/>
              </a:ext>
            </a:extLst>
          </p:cNvPr>
          <p:cNvSpPr/>
          <p:nvPr userDrawn="1"/>
        </p:nvSpPr>
        <p:spPr>
          <a:xfrm>
            <a:off x="0" y="6488668"/>
            <a:ext cx="1219200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1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Uganda Bureau of Statistics ¤ Plot 9 Colville Street, Kampala Uganda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1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¤ Website: www.ubos.org Tel: +256(0)-41-4706000 ¤ E-mail: ubos@ubos.or ¤ twitter:@StatisticsUg ¤ WhatsApp: 0750747176 </a:t>
            </a:r>
          </a:p>
        </p:txBody>
      </p:sp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94E8D3C-C771-2FAC-D4CC-FCE957B6060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8485" y="86227"/>
            <a:ext cx="762000" cy="81407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56E8604-9057-E0AB-AE58-FA4DB591947E}"/>
              </a:ext>
            </a:extLst>
          </p:cNvPr>
          <p:cNvSpPr txBox="1"/>
          <p:nvPr userDrawn="1"/>
        </p:nvSpPr>
        <p:spPr>
          <a:xfrm>
            <a:off x="10540014" y="900297"/>
            <a:ext cx="173780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 REPUBLIC OF UGANDA</a:t>
            </a: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2183412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 preserve="1" userDrawn="1">
  <p:cSld name="1_Subtitl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E767D24-C0A0-24B8-CD79-7742A8DDD4E3}"/>
              </a:ext>
            </a:extLst>
          </p:cNvPr>
          <p:cNvSpPr txBox="1"/>
          <p:nvPr userDrawn="1"/>
        </p:nvSpPr>
        <p:spPr>
          <a:xfrm>
            <a:off x="3069431" y="3246614"/>
            <a:ext cx="6138862" cy="3838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2400"/>
              </a:spcBef>
              <a:spcAft>
                <a:spcPts val="1200"/>
              </a:spcAft>
              <a:tabLst>
                <a:tab pos="588645" algn="l"/>
              </a:tabLst>
            </a:pPr>
            <a:r>
              <a:rPr lang="en-GB" sz="1800" b="1" kern="0" dirty="0">
                <a:solidFill>
                  <a:srgbClr val="365F9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G" sz="1800" b="1" kern="0" dirty="0">
              <a:solidFill>
                <a:srgbClr val="365F91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9EE358-2ACE-5F40-BA52-102055BD6D8E}"/>
              </a:ext>
            </a:extLst>
          </p:cNvPr>
          <p:cNvSpPr txBox="1"/>
          <p:nvPr userDrawn="1"/>
        </p:nvSpPr>
        <p:spPr>
          <a:xfrm>
            <a:off x="9089572" y="2553219"/>
            <a:ext cx="28313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EXTENSION SERVICES</a:t>
            </a:r>
            <a:endParaRPr lang="en-UG" sz="3200" dirty="0">
              <a:solidFill>
                <a:schemeClr val="bg1"/>
              </a:solidFill>
            </a:endParaRPr>
          </a:p>
        </p:txBody>
      </p:sp>
      <p:pic>
        <p:nvPicPr>
          <p:cNvPr id="3" name="Picture 2" descr="A picture containing logo&#10;&#10;Description automatically generated">
            <a:extLst>
              <a:ext uri="{FF2B5EF4-FFF2-40B4-BE49-F238E27FC236}">
                <a16:creationId xmlns:a16="http://schemas.microsoft.com/office/drawing/2014/main" id="{D7B3C736-5DB6-7E9F-1E69-D430F2771E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055914" cy="1050906"/>
          </a:xfrm>
          <a:prstGeom prst="rect">
            <a:avLst/>
          </a:prstGeom>
        </p:spPr>
      </p:pic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0D89939-D2AC-642D-9612-33CF42D2B7D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8485" y="86227"/>
            <a:ext cx="762000" cy="81407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F761E28-8C74-A9BB-E2FA-F1E10E0A19BF}"/>
              </a:ext>
            </a:extLst>
          </p:cNvPr>
          <p:cNvSpPr txBox="1"/>
          <p:nvPr userDrawn="1"/>
        </p:nvSpPr>
        <p:spPr>
          <a:xfrm>
            <a:off x="10540014" y="900297"/>
            <a:ext cx="173780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 REPUBLIC OF UGANDA</a:t>
            </a:r>
            <a:endParaRPr lang="en-UG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18D8928-BD37-EB40-EDCA-60F45B627E44}"/>
              </a:ext>
            </a:extLst>
          </p:cNvPr>
          <p:cNvCxnSpPr>
            <a:cxnSpLocks/>
          </p:cNvCxnSpPr>
          <p:nvPr userDrawn="1"/>
        </p:nvCxnSpPr>
        <p:spPr>
          <a:xfrm>
            <a:off x="1171853" y="1007319"/>
            <a:ext cx="9197265" cy="11723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2A99470B-082F-F901-2356-6DDD990D9039}"/>
              </a:ext>
            </a:extLst>
          </p:cNvPr>
          <p:cNvSpPr/>
          <p:nvPr userDrawn="1"/>
        </p:nvSpPr>
        <p:spPr>
          <a:xfrm>
            <a:off x="0" y="6488668"/>
            <a:ext cx="121920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1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Uganda Bureau of Statistics ¤ Plot 9 Colville Street, Kampala Uganda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1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¤ Website: www.ubos.org Tel: +256(0)-41-4706000 ¤ E-mail: ubos@ubos.or ¤ twitter:@StatisticsUg ¤ WhatsApp: 0750747176 </a:t>
            </a:r>
          </a:p>
        </p:txBody>
      </p:sp>
    </p:spTree>
    <p:extLst>
      <p:ext uri="{BB962C8B-B14F-4D97-AF65-F5344CB8AC3E}">
        <p14:creationId xmlns:p14="http://schemas.microsoft.com/office/powerpoint/2010/main" val="1521953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 preserve="1" userDrawn="1">
  <p:cSld name="1_Subtitl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E767D24-C0A0-24B8-CD79-7742A8DDD4E3}"/>
              </a:ext>
            </a:extLst>
          </p:cNvPr>
          <p:cNvSpPr txBox="1"/>
          <p:nvPr userDrawn="1"/>
        </p:nvSpPr>
        <p:spPr>
          <a:xfrm>
            <a:off x="3069431" y="3246614"/>
            <a:ext cx="6138862" cy="3838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2400"/>
              </a:spcBef>
              <a:spcAft>
                <a:spcPts val="1200"/>
              </a:spcAft>
              <a:tabLst>
                <a:tab pos="588645" algn="l"/>
              </a:tabLst>
            </a:pPr>
            <a:r>
              <a:rPr lang="en-GB" sz="1800" b="1" kern="0" dirty="0">
                <a:solidFill>
                  <a:srgbClr val="365F9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G" sz="1800" b="1" kern="0" dirty="0">
              <a:solidFill>
                <a:srgbClr val="365F91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9EE358-2ACE-5F40-BA52-102055BD6D8E}"/>
              </a:ext>
            </a:extLst>
          </p:cNvPr>
          <p:cNvSpPr txBox="1"/>
          <p:nvPr userDrawn="1"/>
        </p:nvSpPr>
        <p:spPr>
          <a:xfrm>
            <a:off x="9089572" y="2553219"/>
            <a:ext cx="28313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EXTENSION SERVICES</a:t>
            </a:r>
            <a:endParaRPr lang="en-UG" sz="3200" dirty="0">
              <a:solidFill>
                <a:schemeClr val="bg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0CFD533-80F1-C69A-CFE1-61AC4B3E886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24683"/>
          <a:stretch/>
        </p:blipFill>
        <p:spPr>
          <a:xfrm>
            <a:off x="0" y="-14443"/>
            <a:ext cx="4879911" cy="687244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CFC677E-4559-581A-5D27-966CF0A7B09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253205" y="593315"/>
            <a:ext cx="6376033" cy="419493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8892FF5-4513-35B1-644F-665A51BCD1CD}"/>
              </a:ext>
            </a:extLst>
          </p:cNvPr>
          <p:cNvSpPr txBox="1"/>
          <p:nvPr userDrawn="1"/>
        </p:nvSpPr>
        <p:spPr>
          <a:xfrm>
            <a:off x="7021286" y="5606143"/>
            <a:ext cx="34725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FOLLOW UBOS</a:t>
            </a:r>
            <a:endParaRPr lang="en-UG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876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FFA72-90F3-4843-A88F-D4609A153988}" type="datetimeFigureOut">
              <a:rPr lang="zh-CN" altLang="en-US" smtClean="0"/>
              <a:t>2023/11/9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F7443-FE70-49D2-8332-A4D465B05AB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55" r:id="rId2"/>
    <p:sldLayoutId id="2147483662" r:id="rId3"/>
    <p:sldLayoutId id="2147483678" r:id="rId4"/>
    <p:sldLayoutId id="2147483682" r:id="rId5"/>
    <p:sldLayoutId id="2147483677" r:id="rId6"/>
    <p:sldLayoutId id="2147483674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1931751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02069" y="1234492"/>
            <a:ext cx="1039874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US" sz="2000" b="1" dirty="0">
              <a:cs typeface="Arial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US" sz="4000" b="1" dirty="0">
                <a:cs typeface="Arial" charset="0"/>
              </a:rPr>
              <a:t>Measurement of technology-facilitated violence against women</a:t>
            </a:r>
            <a:endParaRPr lang="en-GB" sz="4000" b="1" dirty="0">
              <a:cs typeface="Arial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 algn="ctr"/>
            <a:endParaRPr lang="en-US" sz="2000" b="1" i="1" dirty="0">
              <a:solidFill>
                <a:schemeClr val="accent5">
                  <a:lumMod val="50000"/>
                </a:schemeClr>
              </a:solidFill>
              <a:cs typeface="Arial" charset="0"/>
            </a:endParaRPr>
          </a:p>
          <a:p>
            <a:pPr lvl="1" algn="ctr"/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5</a:t>
            </a:r>
            <a:r>
              <a:rPr lang="en-US" sz="2000" b="1" baseline="30000" dirty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th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 Regional Workshop on Gender Statistics</a:t>
            </a:r>
          </a:p>
          <a:p>
            <a:pPr lvl="1" algn="ctr"/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Casablanca, Morocco</a:t>
            </a:r>
          </a:p>
          <a:p>
            <a:pPr lvl="1" algn="ctr"/>
            <a:endParaRPr lang="en-US" sz="2000" b="1" i="1" dirty="0">
              <a:solidFill>
                <a:schemeClr val="accent5">
                  <a:lumMod val="50000"/>
                </a:schemeClr>
              </a:solidFill>
              <a:cs typeface="Arial" charset="0"/>
            </a:endParaRPr>
          </a:p>
          <a:p>
            <a:pPr lvl="1" algn="ctr"/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10</a:t>
            </a:r>
            <a:r>
              <a:rPr lang="en-US" sz="2000" b="1" baseline="30000" dirty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th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 November 2023</a:t>
            </a:r>
          </a:p>
          <a:p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Presented by:	Diana Byanjeru</a:t>
            </a:r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			Senior Statistician, Gender &amp; Disability Statistics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183ACCE-123E-DD04-9B92-8342EECDCACE}"/>
              </a:ext>
            </a:extLst>
          </p:cNvPr>
          <p:cNvSpPr txBox="1"/>
          <p:nvPr/>
        </p:nvSpPr>
        <p:spPr>
          <a:xfrm>
            <a:off x="1559390" y="195000"/>
            <a:ext cx="8537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Survey – Characteristics collected</a:t>
            </a:r>
            <a:endParaRPr lang="en-UG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DDE7E67-DD0A-EA0F-3861-CC13239CD50D}"/>
              </a:ext>
            </a:extLst>
          </p:cNvPr>
          <p:cNvSpPr txBox="1">
            <a:spLocks/>
          </p:cNvSpPr>
          <p:nvPr/>
        </p:nvSpPr>
        <p:spPr>
          <a:xfrm>
            <a:off x="1225684" y="924127"/>
            <a:ext cx="9149503" cy="557394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buClr>
                <a:schemeClr val="accent1"/>
              </a:buClr>
              <a:buSzPct val="100000"/>
              <a:buFont typeface="+mj-lt"/>
              <a:buAutoNum type="arabicPeriod"/>
            </a:pPr>
            <a:r>
              <a:rPr lang="en-US" sz="2600" dirty="0"/>
              <a:t>The respondents’ biodata;</a:t>
            </a:r>
          </a:p>
          <a:p>
            <a:pPr marL="514350" indent="-514350" algn="just">
              <a:buClr>
                <a:schemeClr val="accent1"/>
              </a:buClr>
              <a:buSzPct val="100000"/>
              <a:buFont typeface="+mj-lt"/>
              <a:buAutoNum type="arabicPeriod"/>
            </a:pPr>
            <a:endParaRPr lang="en-US" sz="2600" dirty="0"/>
          </a:p>
          <a:p>
            <a:pPr marL="514350" indent="-514350" algn="just">
              <a:buClr>
                <a:schemeClr val="accent1"/>
              </a:buClr>
              <a:buSzPct val="100000"/>
              <a:buFont typeface="+mj-lt"/>
              <a:buAutoNum type="arabicPeriod"/>
            </a:pPr>
            <a:r>
              <a:rPr lang="en-US" sz="2600" dirty="0"/>
              <a:t>Ownership and use of ICT gadgets;</a:t>
            </a:r>
          </a:p>
          <a:p>
            <a:pPr marL="514350" indent="-514350" algn="just">
              <a:buClr>
                <a:schemeClr val="accent1"/>
              </a:buClr>
              <a:buSzPct val="100000"/>
              <a:buFont typeface="+mj-lt"/>
              <a:buAutoNum type="arabicPeriod"/>
            </a:pPr>
            <a:endParaRPr lang="en-US" sz="2600" dirty="0"/>
          </a:p>
          <a:p>
            <a:pPr marL="514350" indent="-514350" algn="just">
              <a:buClr>
                <a:schemeClr val="accent1"/>
              </a:buClr>
              <a:buSzPct val="100000"/>
              <a:buFont typeface="+mj-lt"/>
              <a:buAutoNum type="arabicPeriod"/>
            </a:pPr>
            <a:r>
              <a:rPr lang="en-US" sz="2600" dirty="0"/>
              <a:t>Different forms of cyber harassment;</a:t>
            </a:r>
          </a:p>
          <a:p>
            <a:pPr marL="514350" indent="-514350" algn="just">
              <a:buClr>
                <a:schemeClr val="accent1"/>
              </a:buClr>
              <a:buSzPct val="100000"/>
              <a:buFont typeface="+mj-lt"/>
              <a:buAutoNum type="arabicPeriod"/>
            </a:pPr>
            <a:endParaRPr lang="en-US" sz="2600" dirty="0"/>
          </a:p>
          <a:p>
            <a:pPr marL="514350" indent="-514350" algn="just">
              <a:buClr>
                <a:schemeClr val="accent1"/>
              </a:buClr>
              <a:buSzPct val="100000"/>
              <a:buFont typeface="+mj-lt"/>
              <a:buAutoNum type="arabicPeriod"/>
            </a:pPr>
            <a:r>
              <a:rPr lang="en-US" sz="2600" dirty="0"/>
              <a:t>Involvement in cyber harassment – victim or perpetrator;</a:t>
            </a:r>
          </a:p>
          <a:p>
            <a:pPr marL="514350" indent="-514350" algn="just">
              <a:buClr>
                <a:schemeClr val="accent1"/>
              </a:buClr>
              <a:buSzPct val="100000"/>
              <a:buFont typeface="+mj-lt"/>
              <a:buAutoNum type="arabicPeriod"/>
            </a:pPr>
            <a:endParaRPr lang="en-US" sz="2600" dirty="0"/>
          </a:p>
          <a:p>
            <a:pPr marL="514350" indent="-514350" algn="just">
              <a:buClr>
                <a:schemeClr val="accent1"/>
              </a:buClr>
              <a:buSzPct val="100000"/>
              <a:buFont typeface="+mj-lt"/>
              <a:buAutoNum type="arabicPeriod"/>
            </a:pPr>
            <a:r>
              <a:rPr lang="en-US" sz="2600" dirty="0"/>
              <a:t>Online environment</a:t>
            </a:r>
          </a:p>
          <a:p>
            <a:pPr marL="514350" indent="-514350" algn="just">
              <a:buClr>
                <a:schemeClr val="accent1"/>
              </a:buClr>
              <a:buSzPct val="100000"/>
              <a:buFont typeface="+mj-lt"/>
              <a:buAutoNum type="arabicPeriod"/>
            </a:pPr>
            <a:endParaRPr lang="en-US" sz="2600" dirty="0"/>
          </a:p>
          <a:p>
            <a:pPr marL="514350" indent="-514350" algn="just">
              <a:buClr>
                <a:schemeClr val="accent1"/>
              </a:buClr>
              <a:buSzPct val="100000"/>
              <a:buFont typeface="+mj-lt"/>
              <a:buAutoNum type="arabicPeriod"/>
            </a:pPr>
            <a:r>
              <a:rPr lang="en-US" sz="2600" dirty="0"/>
              <a:t>Relationship to perpetrator</a:t>
            </a:r>
          </a:p>
        </p:txBody>
      </p:sp>
    </p:spTree>
    <p:extLst>
      <p:ext uri="{BB962C8B-B14F-4D97-AF65-F5344CB8AC3E}">
        <p14:creationId xmlns:p14="http://schemas.microsoft.com/office/powerpoint/2010/main" val="3955699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17B37F0-2CD0-4206-A29E-864F46B6A6F6}"/>
              </a:ext>
            </a:extLst>
          </p:cNvPr>
          <p:cNvSpPr txBox="1"/>
          <p:nvPr/>
        </p:nvSpPr>
        <p:spPr>
          <a:xfrm>
            <a:off x="1642419" y="216640"/>
            <a:ext cx="8537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Key Findings</a:t>
            </a:r>
            <a:endParaRPr lang="en-UG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D599751-F7E8-4629-E16D-302E34CB81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71938298"/>
              </p:ext>
            </p:extLst>
          </p:nvPr>
        </p:nvGraphicFramePr>
        <p:xfrm>
          <a:off x="5911174" y="1887166"/>
          <a:ext cx="4435814" cy="4523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6" descr="Smartphone with chart graphic">
            <a:extLst>
              <a:ext uri="{FF2B5EF4-FFF2-40B4-BE49-F238E27FC236}">
                <a16:creationId xmlns:a16="http://schemas.microsoft.com/office/drawing/2014/main" id="{94152AA0-6509-5ED9-5626-87E84B99BB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5012" y="2509514"/>
            <a:ext cx="3168253" cy="3832698"/>
          </a:xfrm>
          <a:prstGeom prst="rect">
            <a:avLst/>
          </a:prstGeom>
          <a:noFill/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A3EE19A8-BB22-7056-E7A2-EC992F9AA1BB}"/>
              </a:ext>
            </a:extLst>
          </p:cNvPr>
          <p:cNvSpPr/>
          <p:nvPr/>
        </p:nvSpPr>
        <p:spPr>
          <a:xfrm>
            <a:off x="3157594" y="2169267"/>
            <a:ext cx="2670551" cy="1643975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0" dirty="0">
                <a:solidFill>
                  <a:schemeClr val="bg1"/>
                </a:solidFill>
              </a:rPr>
              <a:t>49</a:t>
            </a:r>
            <a:endParaRPr lang="en-UG" sz="60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EB6430-EC0A-1B4B-6431-4D21B0645613}"/>
              </a:ext>
            </a:extLst>
          </p:cNvPr>
          <p:cNvSpPr txBox="1"/>
          <p:nvPr/>
        </p:nvSpPr>
        <p:spPr>
          <a:xfrm>
            <a:off x="2800584" y="1271533"/>
            <a:ext cx="613815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Women who have ever been involved in cyber harassment (%)</a:t>
            </a:r>
            <a:endParaRPr lang="en-UG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524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183ACCE-123E-DD04-9B92-8342EECDCACE}"/>
              </a:ext>
            </a:extLst>
          </p:cNvPr>
          <p:cNvSpPr txBox="1"/>
          <p:nvPr/>
        </p:nvSpPr>
        <p:spPr>
          <a:xfrm>
            <a:off x="1559390" y="195000"/>
            <a:ext cx="8537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Challenges</a:t>
            </a:r>
            <a:endParaRPr lang="en-UG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DDE7E67-DD0A-EA0F-3861-CC13239CD50D}"/>
              </a:ext>
            </a:extLst>
          </p:cNvPr>
          <p:cNvSpPr txBox="1">
            <a:spLocks/>
          </p:cNvSpPr>
          <p:nvPr/>
        </p:nvSpPr>
        <p:spPr>
          <a:xfrm>
            <a:off x="1225684" y="924127"/>
            <a:ext cx="9149503" cy="557394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buClr>
                <a:schemeClr val="accent1"/>
              </a:buClr>
              <a:buSzPct val="100000"/>
              <a:buFont typeface="+mj-lt"/>
              <a:buAutoNum type="arabicPeriod"/>
            </a:pPr>
            <a:r>
              <a:rPr lang="en-US" sz="2600" dirty="0"/>
              <a:t>Limited collection of additional information (such as device/means, platforms and digital spaces, frequency/repetition of the violation, impacts/harms suffered, and reactions to/reporting of TF-VAW), as it was not a stand alone survey.</a:t>
            </a:r>
          </a:p>
          <a:p>
            <a:pPr marL="685800" lvl="2" algn="just">
              <a:spcBef>
                <a:spcPts val="1000"/>
              </a:spcBef>
              <a:buClr>
                <a:schemeClr val="accent1"/>
              </a:buClr>
              <a:buSzPct val="68000"/>
              <a:buFont typeface="Wingdings" panose="05000000000000000000" pitchFamily="2" charset="2"/>
              <a:buChar char="§"/>
            </a:pPr>
            <a:endParaRPr lang="en-US" sz="2600" dirty="0"/>
          </a:p>
          <a:p>
            <a:pPr marL="514350" lvl="0" indent="-514350" algn="just">
              <a:buClr>
                <a:schemeClr val="accent1"/>
              </a:buClr>
              <a:buSzPct val="100000"/>
              <a:buFont typeface="+mj-lt"/>
              <a:buAutoNum type="arabicPeriod" startAt="2"/>
            </a:pPr>
            <a:r>
              <a:rPr lang="en-GB" sz="2600" dirty="0"/>
              <a:t>Limited exploration of the causes and effects of exposure to violence, due to the cross-sectional design of the survey. </a:t>
            </a:r>
          </a:p>
          <a:p>
            <a:pPr marL="514350" lvl="0" indent="-514350" algn="just">
              <a:buClr>
                <a:schemeClr val="accent1"/>
              </a:buClr>
              <a:buSzPct val="100000"/>
              <a:buFont typeface="+mj-lt"/>
              <a:buAutoNum type="arabicPeriod" startAt="2"/>
            </a:pPr>
            <a:endParaRPr lang="en-GB" sz="2600" dirty="0"/>
          </a:p>
          <a:p>
            <a:pPr marL="514350" lvl="0" indent="-514350" algn="just">
              <a:buClr>
                <a:schemeClr val="accent1"/>
              </a:buClr>
              <a:buSzPct val="100000"/>
              <a:buFont typeface="+mj-lt"/>
              <a:buAutoNum type="arabicPeriod" startAt="2"/>
            </a:pPr>
            <a:r>
              <a:rPr lang="en-GB" sz="2600" dirty="0"/>
              <a:t>Whereas a qualitative study was conducted to support interpretation of the quantitative findings, information was not collected on TF-VAW.</a:t>
            </a:r>
            <a:endParaRPr lang="en-UG" sz="2600" dirty="0"/>
          </a:p>
        </p:txBody>
      </p:sp>
    </p:spTree>
    <p:extLst>
      <p:ext uri="{BB962C8B-B14F-4D97-AF65-F5344CB8AC3E}">
        <p14:creationId xmlns:p14="http://schemas.microsoft.com/office/powerpoint/2010/main" val="26669001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183ACCE-123E-DD04-9B92-8342EECDCACE}"/>
              </a:ext>
            </a:extLst>
          </p:cNvPr>
          <p:cNvSpPr txBox="1"/>
          <p:nvPr/>
        </p:nvSpPr>
        <p:spPr>
          <a:xfrm>
            <a:off x="1559390" y="195000"/>
            <a:ext cx="8537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Lessons learnt</a:t>
            </a:r>
            <a:endParaRPr lang="en-UG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DDE7E67-DD0A-EA0F-3861-CC13239CD50D}"/>
              </a:ext>
            </a:extLst>
          </p:cNvPr>
          <p:cNvSpPr txBox="1">
            <a:spLocks/>
          </p:cNvSpPr>
          <p:nvPr/>
        </p:nvSpPr>
        <p:spPr>
          <a:xfrm>
            <a:off x="1225684" y="924127"/>
            <a:ext cx="9149503" cy="557394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lvl="0" indent="-514350" algn="just">
              <a:buClr>
                <a:schemeClr val="accent1"/>
              </a:buClr>
              <a:buSzPct val="100000"/>
              <a:buFont typeface="+mj-lt"/>
              <a:buAutoNum type="arabicPeriod"/>
            </a:pPr>
            <a:r>
              <a:rPr lang="en-GB" sz="2600" dirty="0"/>
              <a:t>Rigorous interviewer training contributed to disclosure. </a:t>
            </a:r>
            <a:endParaRPr lang="en-UG" sz="2600" dirty="0"/>
          </a:p>
          <a:p>
            <a:pPr marL="514350" lvl="0" indent="-514350" algn="just">
              <a:buClr>
                <a:schemeClr val="accent1"/>
              </a:buClr>
              <a:buSzPct val="100000"/>
              <a:buFont typeface="+mj-lt"/>
              <a:buAutoNum type="arabicPeriod"/>
            </a:pPr>
            <a:endParaRPr lang="en-GB" sz="2600" dirty="0"/>
          </a:p>
          <a:p>
            <a:pPr marL="514350" lvl="0" indent="-514350" algn="just">
              <a:buClr>
                <a:schemeClr val="accent1"/>
              </a:buClr>
              <a:buSzPct val="100000"/>
              <a:buFont typeface="+mj-lt"/>
              <a:buAutoNum type="arabicPeriod"/>
            </a:pPr>
            <a:r>
              <a:rPr lang="en-GB" sz="2600" dirty="0"/>
              <a:t>The participatory approach used contributed to the quality of the data, and effective implementation of the Study. It further created a link to the policy process, and ensured a wider ownership and interest in the study results at the country level.</a:t>
            </a:r>
          </a:p>
          <a:p>
            <a:pPr marL="514350" lvl="0" indent="-514350" algn="just">
              <a:buClr>
                <a:schemeClr val="accent1"/>
              </a:buClr>
              <a:buSzPct val="100000"/>
              <a:buFont typeface="+mj-lt"/>
              <a:buAutoNum type="arabicPeriod"/>
            </a:pPr>
            <a:endParaRPr lang="en-UG" sz="2600" dirty="0"/>
          </a:p>
          <a:p>
            <a:pPr marL="514350" lvl="0" indent="-514350" algn="just">
              <a:buClr>
                <a:schemeClr val="accent1"/>
              </a:buClr>
              <a:buSzPct val="100000"/>
              <a:buFont typeface="+mj-lt"/>
              <a:buAutoNum type="arabicPeriod"/>
            </a:pPr>
            <a:r>
              <a:rPr lang="en-GB" sz="2600" dirty="0"/>
              <a:t>Emphasis on ethical and safety concerns also contributed to the quality of the data, and to the effective implementation of the Study. </a:t>
            </a:r>
          </a:p>
        </p:txBody>
      </p:sp>
    </p:spTree>
    <p:extLst>
      <p:ext uri="{BB962C8B-B14F-4D97-AF65-F5344CB8AC3E}">
        <p14:creationId xmlns:p14="http://schemas.microsoft.com/office/powerpoint/2010/main" val="39067835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183ACCE-123E-DD04-9B92-8342EECDCACE}"/>
              </a:ext>
            </a:extLst>
          </p:cNvPr>
          <p:cNvSpPr txBox="1"/>
          <p:nvPr/>
        </p:nvSpPr>
        <p:spPr>
          <a:xfrm>
            <a:off x="1559390" y="195000"/>
            <a:ext cx="8537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Conclusion</a:t>
            </a:r>
            <a:endParaRPr lang="en-UG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DDE7E67-DD0A-EA0F-3861-CC13239CD50D}"/>
              </a:ext>
            </a:extLst>
          </p:cNvPr>
          <p:cNvSpPr txBox="1">
            <a:spLocks/>
          </p:cNvSpPr>
          <p:nvPr/>
        </p:nvSpPr>
        <p:spPr>
          <a:xfrm>
            <a:off x="1225684" y="924127"/>
            <a:ext cx="9149503" cy="557394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buClr>
                <a:schemeClr val="accent1"/>
              </a:buClr>
              <a:buSzPct val="100000"/>
              <a:buFont typeface="+mj-lt"/>
              <a:buAutoNum type="arabicPeriod"/>
            </a:pPr>
            <a:r>
              <a:rPr lang="en-GB" sz="2600" dirty="0"/>
              <a:t>A number of issues would benefit from further exploration with qualitative studies, and further analysis.</a:t>
            </a:r>
          </a:p>
          <a:p>
            <a:pPr marL="514350" indent="-514350" algn="just">
              <a:buClr>
                <a:schemeClr val="accent1"/>
              </a:buClr>
              <a:buSzPct val="100000"/>
              <a:buFont typeface="+mj-lt"/>
              <a:buAutoNum type="arabicPeriod"/>
            </a:pPr>
            <a:endParaRPr lang="en-GB" sz="2600" dirty="0"/>
          </a:p>
          <a:p>
            <a:pPr marL="514350" indent="-514350" algn="just">
              <a:buClr>
                <a:schemeClr val="accent1"/>
              </a:buClr>
              <a:buSzPct val="100000"/>
              <a:buFont typeface="+mj-lt"/>
              <a:buAutoNum type="arabicPeriod"/>
            </a:pPr>
            <a:r>
              <a:rPr lang="en-GB" sz="2600" dirty="0"/>
              <a:t>Whereas efforts towards strengthening of administrative data on GBV were not specific to TF-VAW, a solid foundation was laid for measurement of the same, as an emerging issue. </a:t>
            </a:r>
          </a:p>
          <a:p>
            <a:pPr marL="0" indent="0" algn="just">
              <a:buClr>
                <a:schemeClr val="accent1"/>
              </a:buClr>
              <a:buSzPct val="100000"/>
              <a:buNone/>
            </a:pPr>
            <a:endParaRPr lang="en-GB" sz="2600" dirty="0"/>
          </a:p>
          <a:p>
            <a:pPr marL="514350" indent="-514350" algn="just">
              <a:buClr>
                <a:schemeClr val="accent1"/>
              </a:buClr>
              <a:buSzPct val="100000"/>
              <a:buFont typeface="+mj-lt"/>
              <a:buAutoNum type="arabicPeriod"/>
            </a:pPr>
            <a:endParaRPr lang="en-GB" sz="2600" dirty="0"/>
          </a:p>
          <a:p>
            <a:pPr marL="514350" indent="-514350" algn="just">
              <a:buClr>
                <a:schemeClr val="accent1"/>
              </a:buClr>
              <a:buSzPct val="100000"/>
              <a:buFont typeface="+mj-lt"/>
              <a:buAutoNum type="arabicPeriod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1419307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327400" y="2586182"/>
            <a:ext cx="56388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just"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just">
              <a:spcBef>
                <a:spcPct val="20000"/>
              </a:spcBef>
              <a:buSzPct val="66000"/>
              <a:buFont typeface="Wingdings" panose="05000000000000000000" pitchFamily="2" charset="2"/>
              <a:buChar char="§"/>
              <a:defRPr sz="280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just">
              <a:spcBef>
                <a:spcPct val="20000"/>
              </a:spcBef>
              <a:buSzPct val="75000"/>
              <a:buChar char="o"/>
              <a:defRPr sz="240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just">
              <a:spcBef>
                <a:spcPct val="20000"/>
              </a:spcBef>
              <a:buSzPct val="6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just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5400" dirty="0">
                <a:solidFill>
                  <a:srgbClr val="CC0099"/>
                </a:solidFill>
                <a:latin typeface="Script MT Bold" panose="03040602040607080904" pitchFamily="66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1477690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2601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9EB2C-3A66-034C-D2F4-D4041363668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40932" y="405905"/>
            <a:ext cx="9110133" cy="498787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Content</a:t>
            </a:r>
            <a:endParaRPr lang="en-UG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3055661"/>
              </p:ext>
            </p:extLst>
          </p:nvPr>
        </p:nvGraphicFramePr>
        <p:xfrm>
          <a:off x="1319310" y="1318104"/>
          <a:ext cx="8933054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0184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183ACCE-123E-DD04-9B92-8342EECDCACE}"/>
              </a:ext>
            </a:extLst>
          </p:cNvPr>
          <p:cNvSpPr txBox="1"/>
          <p:nvPr/>
        </p:nvSpPr>
        <p:spPr>
          <a:xfrm>
            <a:off x="1559390" y="195000"/>
            <a:ext cx="8537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Overview </a:t>
            </a:r>
            <a:endParaRPr lang="en-UG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206230" y="925166"/>
            <a:ext cx="9187135" cy="554372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GB" sz="2600" dirty="0"/>
              <a:t>Under Phase I of the Women Count Programme, the Uganda Bureau of Statistics undertook a number of activities to produce both administrative and survey data on GBV.</a:t>
            </a:r>
          </a:p>
          <a:p>
            <a:pPr algn="just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GB" sz="800" dirty="0"/>
          </a:p>
          <a:p>
            <a:pPr algn="just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GB" sz="2600" dirty="0"/>
              <a:t>Among these were:</a:t>
            </a:r>
          </a:p>
          <a:p>
            <a:pPr lvl="1" algn="just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GB" sz="2600" dirty="0"/>
              <a:t>Measurement of technology-facilitated violence in the country using a survey.</a:t>
            </a:r>
          </a:p>
          <a:p>
            <a:pPr lvl="1" algn="just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GB" sz="2600" dirty="0"/>
              <a:t>Strengthening of administrative data on GBV</a:t>
            </a:r>
          </a:p>
          <a:p>
            <a:pPr algn="just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GB" sz="2600" dirty="0"/>
          </a:p>
          <a:p>
            <a:pPr algn="just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3520878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183ACCE-123E-DD04-9B92-8342EECDCACE}"/>
              </a:ext>
            </a:extLst>
          </p:cNvPr>
          <p:cNvSpPr txBox="1"/>
          <p:nvPr/>
        </p:nvSpPr>
        <p:spPr>
          <a:xfrm>
            <a:off x="1559390" y="195000"/>
            <a:ext cx="8537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Survey - Introduction</a:t>
            </a:r>
            <a:endParaRPr lang="en-UG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21031" y="934895"/>
            <a:ext cx="5033424" cy="553056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n-GB" sz="800" dirty="0"/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dirty="0"/>
              <a:t>Dedicated prevalence survey on violence.</a:t>
            </a:r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US" sz="2600" dirty="0"/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GB" sz="2600" dirty="0"/>
              <a:t>Conducted in 2020 to 2021.</a:t>
            </a:r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GB" sz="2600" dirty="0"/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GB" sz="2600" dirty="0"/>
              <a:t>To provide up to date estimates of indicators on VAWG.</a:t>
            </a:r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GB" sz="2600" dirty="0"/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GB" sz="2600" dirty="0"/>
              <a:t>Included the first ever module on TF-VAW. </a:t>
            </a:r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GB" sz="2600" dirty="0"/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GB" sz="2600" dirty="0"/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GB" sz="2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1F5A62F-66FD-AF39-2F58-ADBFEE3FA1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5187" y="934895"/>
            <a:ext cx="3985846" cy="553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896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183ACCE-123E-DD04-9B92-8342EECDCACE}"/>
              </a:ext>
            </a:extLst>
          </p:cNvPr>
          <p:cNvSpPr txBox="1"/>
          <p:nvPr/>
        </p:nvSpPr>
        <p:spPr>
          <a:xfrm>
            <a:off x="1559390" y="195000"/>
            <a:ext cx="8537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Survey – Introduction…</a:t>
            </a:r>
            <a:endParaRPr lang="en-UG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60368" y="934895"/>
            <a:ext cx="5038499" cy="553056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GB" sz="800" dirty="0"/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Adopted a ‘</a:t>
            </a:r>
            <a:r>
              <a:rPr lang="en-US" sz="2600" u="sng" dirty="0"/>
              <a:t>survivor centered approach</a:t>
            </a:r>
            <a:r>
              <a:rPr lang="en-US" sz="2600" dirty="0"/>
              <a:t>’ with the highest standards of safety, security and confidentiality as </a:t>
            </a:r>
            <a:r>
              <a:rPr lang="en-GB" sz="2600" dirty="0"/>
              <a:t>guided by the WHO (2001) recommendations.</a:t>
            </a:r>
          </a:p>
          <a:p>
            <a:pPr lvl="1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GB" i="1" dirty="0"/>
          </a:p>
          <a:p>
            <a:pPr lvl="1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GB" i="1" dirty="0"/>
              <a:t>For example, in the naming of the survey.</a:t>
            </a:r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GB" sz="2600" dirty="0"/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GB" sz="2600" dirty="0"/>
              <a:t>Adopted a highly participatory approach.</a:t>
            </a:r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GB" sz="2600" dirty="0"/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GB" sz="26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1EA59D7-D75A-AC58-5842-D5E462EBC4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6230" y="934895"/>
            <a:ext cx="4027251" cy="5530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06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183ACCE-123E-DD04-9B92-8342EECDCACE}"/>
              </a:ext>
            </a:extLst>
          </p:cNvPr>
          <p:cNvSpPr txBox="1"/>
          <p:nvPr/>
        </p:nvSpPr>
        <p:spPr>
          <a:xfrm>
            <a:off x="1559390" y="195000"/>
            <a:ext cx="8537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Survey – Sub sample</a:t>
            </a:r>
            <a:endParaRPr lang="en-UG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9" name="Graphic 8" descr="Laptop with phone and calculator">
            <a:extLst>
              <a:ext uri="{FF2B5EF4-FFF2-40B4-BE49-F238E27FC236}">
                <a16:creationId xmlns:a16="http://schemas.microsoft.com/office/drawing/2014/main" id="{C1BB3098-89AA-E7E3-94DE-CF848EE1C2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52143" y="1282852"/>
            <a:ext cx="4241261" cy="4834646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DDE7E67-DD0A-EA0F-3861-CC13239CD50D}"/>
              </a:ext>
            </a:extLst>
          </p:cNvPr>
          <p:cNvSpPr txBox="1">
            <a:spLocks/>
          </p:cNvSpPr>
          <p:nvPr/>
        </p:nvSpPr>
        <p:spPr>
          <a:xfrm>
            <a:off x="5828145" y="2041609"/>
            <a:ext cx="4537315" cy="331713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GB" sz="800" dirty="0"/>
          </a:p>
          <a:p>
            <a:pPr algn="just" fontAlgn="auto">
              <a:spcAft>
                <a:spcPts val="0"/>
              </a:spcAft>
              <a:buClr>
                <a:schemeClr val="accent1"/>
              </a:buClr>
              <a:buSzPct val="68000"/>
              <a:buFont typeface="Wingdings" panose="05000000000000000000" pitchFamily="2" charset="2"/>
              <a:buChar char="§"/>
            </a:pPr>
            <a:r>
              <a:rPr lang="en-GB" dirty="0"/>
              <a:t>Own a mobile telephone, or</a:t>
            </a:r>
          </a:p>
          <a:p>
            <a:pPr algn="just" fontAlgn="auto">
              <a:spcAft>
                <a:spcPts val="0"/>
              </a:spcAft>
              <a:buClr>
                <a:schemeClr val="accent1"/>
              </a:buClr>
              <a:buSzPct val="68000"/>
              <a:buFont typeface="Wingdings" panose="05000000000000000000" pitchFamily="2" charset="2"/>
              <a:buChar char="§"/>
            </a:pPr>
            <a:endParaRPr lang="en-GB" dirty="0"/>
          </a:p>
          <a:p>
            <a:pPr algn="just" fontAlgn="auto">
              <a:spcAft>
                <a:spcPts val="0"/>
              </a:spcAft>
              <a:buClr>
                <a:schemeClr val="accent1"/>
              </a:buClr>
              <a:buSzPct val="68000"/>
              <a:buFont typeface="Wingdings" panose="05000000000000000000" pitchFamily="2" charset="2"/>
              <a:buChar char="§"/>
            </a:pPr>
            <a:r>
              <a:rPr lang="en-GB" dirty="0"/>
              <a:t>Have ever used internet</a:t>
            </a:r>
          </a:p>
          <a:p>
            <a:pPr marL="452628" defTabSz="447675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" panose="05000000000000000000" pitchFamily="2" charset="2"/>
              <a:buChar char="§"/>
            </a:pPr>
            <a:endParaRPr lang="en-GB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628" defTabSz="447675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" panose="05000000000000000000" pitchFamily="2" charset="2"/>
              <a:buChar char="§"/>
            </a:pPr>
            <a:endParaRPr lang="en-GB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GB" sz="2600" dirty="0"/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918787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183ACCE-123E-DD04-9B92-8342EECDCACE}"/>
              </a:ext>
            </a:extLst>
          </p:cNvPr>
          <p:cNvSpPr txBox="1"/>
          <p:nvPr/>
        </p:nvSpPr>
        <p:spPr>
          <a:xfrm>
            <a:off x="1559390" y="195000"/>
            <a:ext cx="8537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Survey - Forms of TF-VAW</a:t>
            </a:r>
            <a:endParaRPr lang="en-UG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DDE7E67-DD0A-EA0F-3861-CC13239CD50D}"/>
              </a:ext>
            </a:extLst>
          </p:cNvPr>
          <p:cNvSpPr txBox="1">
            <a:spLocks/>
          </p:cNvSpPr>
          <p:nvPr/>
        </p:nvSpPr>
        <p:spPr>
          <a:xfrm>
            <a:off x="1215957" y="953311"/>
            <a:ext cx="9149503" cy="547667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 fontAlgn="auto">
              <a:spcAft>
                <a:spcPts val="0"/>
              </a:spcAft>
              <a:buClr>
                <a:schemeClr val="accent1"/>
              </a:buClr>
              <a:buSzPct val="100000"/>
              <a:buFont typeface="+mj-lt"/>
              <a:buAutoNum type="arabicPeriod"/>
            </a:pPr>
            <a:r>
              <a:rPr lang="en-GB" sz="2600" dirty="0"/>
              <a:t>Sharing clear images of the women without her consent.</a:t>
            </a:r>
          </a:p>
          <a:p>
            <a:pPr algn="just" fontAlgn="auto">
              <a:spcAft>
                <a:spcPts val="0"/>
              </a:spcAft>
              <a:buClr>
                <a:schemeClr val="accent1"/>
              </a:buClr>
              <a:buSzPct val="100000"/>
              <a:buFont typeface="+mj-lt"/>
              <a:buAutoNum type="arabicPeriod"/>
            </a:pPr>
            <a:endParaRPr lang="en-GB" sz="800" dirty="0"/>
          </a:p>
          <a:p>
            <a:pPr marL="514350" indent="-514350" algn="just" fontAlgn="auto">
              <a:spcAft>
                <a:spcPts val="0"/>
              </a:spcAft>
              <a:buClr>
                <a:schemeClr val="accent1"/>
              </a:buClr>
              <a:buSzPct val="100000"/>
              <a:buFont typeface="+mj-lt"/>
              <a:buAutoNum type="arabicPeriod"/>
            </a:pPr>
            <a:r>
              <a:rPr lang="en-GB" sz="2600" dirty="0"/>
              <a:t>Sending women clear unwanted images that they did not ask for. </a:t>
            </a:r>
          </a:p>
          <a:p>
            <a:pPr algn="just" fontAlgn="auto">
              <a:spcAft>
                <a:spcPts val="0"/>
              </a:spcAft>
              <a:buClr>
                <a:schemeClr val="accent1"/>
              </a:buClr>
              <a:buSzPct val="100000"/>
              <a:buFont typeface="+mj-lt"/>
              <a:buAutoNum type="arabicPeriod"/>
            </a:pPr>
            <a:endParaRPr lang="en-GB" sz="800" dirty="0"/>
          </a:p>
          <a:p>
            <a:pPr marL="514350" indent="-514350" algn="just" fontAlgn="auto">
              <a:spcAft>
                <a:spcPts val="0"/>
              </a:spcAft>
              <a:buClr>
                <a:schemeClr val="accent1"/>
              </a:buClr>
              <a:buSzPct val="100000"/>
              <a:buFont typeface="+mj-lt"/>
              <a:buAutoNum type="arabicPeriod"/>
            </a:pPr>
            <a:r>
              <a:rPr lang="en-GB" sz="2600" dirty="0"/>
              <a:t>Use of unwanted sexually obvious emails or other messages. </a:t>
            </a:r>
          </a:p>
          <a:p>
            <a:pPr algn="just">
              <a:buClr>
                <a:schemeClr val="accent1"/>
              </a:buClr>
              <a:buSzPct val="100000"/>
              <a:buFont typeface="+mj-lt"/>
              <a:buAutoNum type="arabicPeriod"/>
            </a:pPr>
            <a:endParaRPr lang="en-GB" sz="800" dirty="0"/>
          </a:p>
          <a:p>
            <a:pPr marL="514350" indent="-514350" algn="just">
              <a:buClr>
                <a:schemeClr val="accent1"/>
              </a:buClr>
              <a:buSzPct val="100000"/>
              <a:buFont typeface="+mj-lt"/>
              <a:buAutoNum type="arabicPeriod"/>
            </a:pPr>
            <a:r>
              <a:rPr lang="en-GB" sz="2600" dirty="0"/>
              <a:t>Offensive advances in social media and other platforms</a:t>
            </a:r>
          </a:p>
          <a:p>
            <a:pPr algn="just">
              <a:buClr>
                <a:schemeClr val="accent1"/>
              </a:buClr>
              <a:buSzPct val="100000"/>
              <a:buFont typeface="+mj-lt"/>
              <a:buAutoNum type="arabicPeriod"/>
            </a:pPr>
            <a:endParaRPr lang="en-GB" sz="800" dirty="0"/>
          </a:p>
          <a:p>
            <a:pPr marL="514350" indent="-514350" algn="just">
              <a:buClr>
                <a:schemeClr val="accent1"/>
              </a:buClr>
              <a:buSzPct val="100000"/>
              <a:buFont typeface="+mj-lt"/>
              <a:buAutoNum type="arabicPeriod"/>
            </a:pPr>
            <a:r>
              <a:rPr lang="en-GB" sz="2600" dirty="0"/>
              <a:t>Use of hate speech (degrading, insulting, threatening language or language that targets someone based on their sex, disability status, tribe, religion etc</a:t>
            </a:r>
          </a:p>
          <a:p>
            <a:pPr algn="just" fontAlgn="auto">
              <a:spcAft>
                <a:spcPts val="0"/>
              </a:spcAft>
              <a:buClr>
                <a:schemeClr val="accent1"/>
              </a:buClr>
              <a:buSzPct val="68000"/>
              <a:buFont typeface="Wingdings" panose="05000000000000000000" pitchFamily="2" charset="2"/>
              <a:buChar char="§"/>
            </a:pP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2211829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183ACCE-123E-DD04-9B92-8342EECDCACE}"/>
              </a:ext>
            </a:extLst>
          </p:cNvPr>
          <p:cNvSpPr txBox="1"/>
          <p:nvPr/>
        </p:nvSpPr>
        <p:spPr>
          <a:xfrm>
            <a:off x="1559390" y="195000"/>
            <a:ext cx="8537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Survey – Questions on TF-VAW</a:t>
            </a:r>
            <a:endParaRPr lang="en-UG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DDE7E67-DD0A-EA0F-3861-CC13239CD50D}"/>
              </a:ext>
            </a:extLst>
          </p:cNvPr>
          <p:cNvSpPr txBox="1">
            <a:spLocks/>
          </p:cNvSpPr>
          <p:nvPr/>
        </p:nvSpPr>
        <p:spPr>
          <a:xfrm>
            <a:off x="1215957" y="914399"/>
            <a:ext cx="9149503" cy="557394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Aft>
                <a:spcPts val="0"/>
              </a:spcAft>
              <a:buClr>
                <a:schemeClr val="accent1"/>
              </a:buClr>
              <a:buSzPct val="68000"/>
              <a:buNone/>
            </a:pPr>
            <a:r>
              <a:rPr lang="en-GB" sz="2600" dirty="0"/>
              <a:t>Asked in respondent’s background section:</a:t>
            </a:r>
          </a:p>
          <a:p>
            <a:pPr marL="0" indent="0" algn="just" fontAlgn="auto">
              <a:spcAft>
                <a:spcPts val="0"/>
              </a:spcAft>
              <a:buClr>
                <a:schemeClr val="accent1"/>
              </a:buClr>
              <a:buSzPct val="68000"/>
              <a:buNone/>
            </a:pPr>
            <a:endParaRPr lang="en-GB" sz="800" dirty="0"/>
          </a:p>
          <a:p>
            <a:pPr marL="0" indent="0" algn="just" fontAlgn="auto">
              <a:spcAft>
                <a:spcPts val="0"/>
              </a:spcAft>
              <a:buClr>
                <a:schemeClr val="accent1"/>
              </a:buClr>
              <a:buSzPct val="68000"/>
              <a:buNone/>
            </a:pPr>
            <a:r>
              <a:rPr lang="en-GB" sz="2600" dirty="0"/>
              <a:t>Have you ever: </a:t>
            </a:r>
          </a:p>
          <a:p>
            <a:pPr algn="just" fontAlgn="auto">
              <a:spcAft>
                <a:spcPts val="0"/>
              </a:spcAft>
              <a:buClr>
                <a:schemeClr val="accent1"/>
              </a:buClr>
              <a:buSzPct val="68000"/>
              <a:buFont typeface="Wingdings" panose="05000000000000000000" pitchFamily="2" charset="2"/>
              <a:buChar char="§"/>
            </a:pPr>
            <a:r>
              <a:rPr lang="en-GB" sz="2600" dirty="0"/>
              <a:t>received or sent unwanted sexually obvious emails or other messages? </a:t>
            </a:r>
          </a:p>
          <a:p>
            <a:pPr algn="just" fontAlgn="auto">
              <a:spcAft>
                <a:spcPts val="0"/>
              </a:spcAft>
              <a:buClr>
                <a:schemeClr val="accent1"/>
              </a:buClr>
              <a:buSzPct val="68000"/>
              <a:buFont typeface="Wingdings" panose="05000000000000000000" pitchFamily="2" charset="2"/>
              <a:buChar char="§"/>
            </a:pPr>
            <a:endParaRPr lang="en-GB" sz="800" dirty="0"/>
          </a:p>
          <a:p>
            <a:pPr algn="just" fontAlgn="auto">
              <a:spcAft>
                <a:spcPts val="0"/>
              </a:spcAft>
              <a:buClr>
                <a:schemeClr val="accent1"/>
              </a:buClr>
              <a:buSzPct val="68000"/>
              <a:buFont typeface="Wingdings" panose="05000000000000000000" pitchFamily="2" charset="2"/>
              <a:buChar char="§"/>
            </a:pPr>
            <a:r>
              <a:rPr lang="en-GB" sz="2600" dirty="0"/>
              <a:t>received or made offensive advances in social media and other platforms? </a:t>
            </a:r>
          </a:p>
          <a:p>
            <a:pPr algn="just" fontAlgn="auto">
              <a:spcAft>
                <a:spcPts val="0"/>
              </a:spcAft>
              <a:buClr>
                <a:schemeClr val="accent1"/>
              </a:buClr>
              <a:buSzPct val="68000"/>
              <a:buFont typeface="Wingdings" panose="05000000000000000000" pitchFamily="2" charset="2"/>
              <a:buChar char="§"/>
            </a:pPr>
            <a:endParaRPr lang="en-GB" sz="800" dirty="0"/>
          </a:p>
          <a:p>
            <a:pPr algn="just" fontAlgn="auto">
              <a:spcAft>
                <a:spcPts val="0"/>
              </a:spcAft>
              <a:buClr>
                <a:schemeClr val="accent1"/>
              </a:buClr>
              <a:buSzPct val="68000"/>
              <a:buFont typeface="Wingdings" panose="05000000000000000000" pitchFamily="2" charset="2"/>
              <a:buChar char="§"/>
            </a:pPr>
            <a:r>
              <a:rPr lang="en-GB" sz="2600" dirty="0"/>
              <a:t>been threatened or threatened someone of physical or sexual violence through the internet? </a:t>
            </a:r>
          </a:p>
          <a:p>
            <a:pPr algn="just" fontAlgn="auto">
              <a:spcAft>
                <a:spcPts val="0"/>
              </a:spcAft>
              <a:buClr>
                <a:schemeClr val="accent1"/>
              </a:buClr>
              <a:buSzPct val="68000"/>
              <a:buFont typeface="Wingdings" panose="05000000000000000000" pitchFamily="2" charset="2"/>
              <a:buChar char="§"/>
            </a:pPr>
            <a:endParaRPr lang="en-GB" sz="800" dirty="0"/>
          </a:p>
          <a:p>
            <a:pPr algn="just">
              <a:buClr>
                <a:schemeClr val="accent1"/>
              </a:buClr>
              <a:buSzPct val="68000"/>
              <a:buFont typeface="Wingdings" panose="05000000000000000000" pitchFamily="2" charset="2"/>
              <a:buChar char="§"/>
            </a:pPr>
            <a:r>
              <a:rPr lang="en-GB" sz="2600" dirty="0"/>
              <a:t>received a hate speech meaning language that degrades, insults, threatens or targets you based on your gender and/or other traits?</a:t>
            </a:r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GB" sz="2600" dirty="0"/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2179982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183ACCE-123E-DD04-9B92-8342EECDCACE}"/>
              </a:ext>
            </a:extLst>
          </p:cNvPr>
          <p:cNvSpPr txBox="1"/>
          <p:nvPr/>
        </p:nvSpPr>
        <p:spPr>
          <a:xfrm>
            <a:off x="1559390" y="195000"/>
            <a:ext cx="8537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Survey – Questions on TF-VAW…</a:t>
            </a:r>
            <a:endParaRPr lang="en-UG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DDE7E67-DD0A-EA0F-3861-CC13239CD50D}"/>
              </a:ext>
            </a:extLst>
          </p:cNvPr>
          <p:cNvSpPr txBox="1">
            <a:spLocks/>
          </p:cNvSpPr>
          <p:nvPr/>
        </p:nvSpPr>
        <p:spPr>
          <a:xfrm>
            <a:off x="1215957" y="953311"/>
            <a:ext cx="9149503" cy="547667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chemeClr val="accent1"/>
              </a:buClr>
              <a:buSzPct val="68000"/>
              <a:buFont typeface="Wingdings" panose="05000000000000000000" pitchFamily="2" charset="2"/>
              <a:buChar char="§"/>
            </a:pPr>
            <a:r>
              <a:rPr lang="en-GB" sz="2600" dirty="0"/>
              <a:t>Have you ever experienced any of the following? </a:t>
            </a:r>
          </a:p>
          <a:p>
            <a:pPr algn="just">
              <a:buClr>
                <a:schemeClr val="accent1"/>
              </a:buClr>
              <a:buSzPct val="68000"/>
              <a:buFont typeface="Wingdings" panose="05000000000000000000" pitchFamily="2" charset="2"/>
              <a:buChar char="§"/>
            </a:pPr>
            <a:endParaRPr lang="en-GB" sz="800" dirty="0"/>
          </a:p>
          <a:p>
            <a:pPr lvl="1" algn="just">
              <a:buClr>
                <a:schemeClr val="accent1"/>
              </a:buClr>
              <a:buSzPct val="68000"/>
              <a:buFont typeface="Wingdings" panose="05000000000000000000" pitchFamily="2" charset="2"/>
              <a:buChar char="§"/>
            </a:pPr>
            <a:r>
              <a:rPr lang="en-GB" sz="2600" dirty="0"/>
              <a:t>Someone sharing clear images of you without your consent. </a:t>
            </a:r>
          </a:p>
          <a:p>
            <a:pPr lvl="1" algn="just">
              <a:buClr>
                <a:schemeClr val="accent1"/>
              </a:buClr>
              <a:buSzPct val="68000"/>
              <a:buFont typeface="Wingdings" panose="05000000000000000000" pitchFamily="2" charset="2"/>
              <a:buChar char="§"/>
            </a:pPr>
            <a:r>
              <a:rPr lang="en-GB" sz="2600" dirty="0"/>
              <a:t>Someone sending you clear images that you did not ask for.</a:t>
            </a:r>
          </a:p>
          <a:p>
            <a:pPr marL="0" indent="0" algn="ctr">
              <a:buClr>
                <a:schemeClr val="accent1"/>
              </a:buClr>
              <a:buSzPct val="68000"/>
              <a:buNone/>
            </a:pPr>
            <a:r>
              <a:rPr lang="en-GB" sz="2000" i="1" dirty="0">
                <a:solidFill>
                  <a:srgbClr val="FF0000"/>
                </a:solidFill>
              </a:rPr>
              <a:t>if all (5 questions) are no, (code 2) skip to …</a:t>
            </a:r>
          </a:p>
          <a:p>
            <a:pPr marL="452628" defTabSz="447675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" panose="05000000000000000000" pitchFamily="2" charset="2"/>
              <a:buChar char="§"/>
            </a:pPr>
            <a:endParaRPr lang="en-GB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auto">
              <a:spcAft>
                <a:spcPts val="0"/>
              </a:spcAft>
              <a:buClr>
                <a:schemeClr val="accent1"/>
              </a:buClr>
              <a:buSzPct val="68000"/>
              <a:buFont typeface="Wingdings" panose="05000000000000000000" pitchFamily="2" charset="2"/>
              <a:buChar char="§"/>
            </a:pPr>
            <a:r>
              <a:rPr lang="en-GB" sz="2600" dirty="0"/>
              <a:t>In which of the following online environments did your most recent experience occur? </a:t>
            </a:r>
            <a:r>
              <a:rPr lang="en-GB" sz="2000" i="1" dirty="0">
                <a:solidFill>
                  <a:srgbClr val="FF0000"/>
                </a:solidFill>
              </a:rPr>
              <a:t>(list provided)</a:t>
            </a:r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GB" sz="2600" dirty="0"/>
          </a:p>
          <a:p>
            <a:pPr algn="just">
              <a:buClr>
                <a:schemeClr val="accent1"/>
              </a:buClr>
              <a:buSzPct val="68000"/>
              <a:buFont typeface="Wingdings" panose="05000000000000000000" pitchFamily="2" charset="2"/>
              <a:buChar char="§"/>
            </a:pPr>
            <a:r>
              <a:rPr lang="en-GB" sz="2600" dirty="0"/>
              <a:t>Thinking of the person or people involved, how did you know them? </a:t>
            </a:r>
            <a:r>
              <a:rPr lang="en-GB" sz="2000" i="1" dirty="0">
                <a:solidFill>
                  <a:srgbClr val="FF0000"/>
                </a:solidFill>
              </a:rPr>
              <a:t>(list provided, check all that apply)</a:t>
            </a:r>
          </a:p>
        </p:txBody>
      </p:sp>
    </p:spTree>
    <p:extLst>
      <p:ext uri="{BB962C8B-B14F-4D97-AF65-F5344CB8AC3E}">
        <p14:creationId xmlns:p14="http://schemas.microsoft.com/office/powerpoint/2010/main" val="148087174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商务风简约工作汇报述职报告PPT模板"/>
</p:tagLst>
</file>

<file path=ppt/theme/theme1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jikxwzf3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freeppt7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8811</TotalTime>
  <Words>702</Words>
  <Application>Microsoft Office PowerPoint</Application>
  <PresentationFormat>Widescreen</PresentationFormat>
  <Paragraphs>115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等线</vt:lpstr>
      <vt:lpstr>微软雅黑</vt:lpstr>
      <vt:lpstr>Arial</vt:lpstr>
      <vt:lpstr>Calibri</vt:lpstr>
      <vt:lpstr>Cambria</vt:lpstr>
      <vt:lpstr>Script MT Bold</vt:lpstr>
      <vt:lpstr>Wingdings</vt:lpstr>
      <vt:lpstr>www.jpppt.com</vt:lpstr>
      <vt:lpstr>www.freeppt7.com</vt:lpstr>
      <vt:lpstr>PowerPoint Presentation</vt:lpstr>
      <vt:lpstr>Content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www.freeppt7.com</Manager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Betty Nawoova</dc:creator>
  <cp:keywords>www.freeppt7.com</cp:keywords>
  <dc:description>www.freeppt7.com</dc:description>
  <cp:lastModifiedBy>Byanjeru, Diana</cp:lastModifiedBy>
  <cp:revision>773</cp:revision>
  <dcterms:created xsi:type="dcterms:W3CDTF">2019-07-22T01:12:00Z</dcterms:created>
  <dcterms:modified xsi:type="dcterms:W3CDTF">2023-11-09T16:00:15Z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2052-11.1.0.10228</vt:lpwstr>
  </property>
</Properties>
</file>