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78" d="100"/>
          <a:sy n="78"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0D32-0DFA-EA27-C717-25C3A69710B1}"/>
              </a:ext>
            </a:extLst>
          </p:cNvPr>
          <p:cNvSpPr>
            <a:spLocks noGrp="1"/>
          </p:cNvSpPr>
          <p:nvPr>
            <p:ph type="ctrTitle"/>
          </p:nvPr>
        </p:nvSpPr>
        <p:spPr>
          <a:xfrm>
            <a:off x="1524000" y="1862137"/>
            <a:ext cx="9144000" cy="1006475"/>
          </a:xfrm>
        </p:spPr>
        <p:txBody>
          <a:bodyPr anchor="b">
            <a:normAutofit/>
          </a:bodyPr>
          <a:lstStyle>
            <a:lvl1pPr algn="ctr">
              <a:defRPr sz="4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Subtitle 2">
            <a:extLst>
              <a:ext uri="{FF2B5EF4-FFF2-40B4-BE49-F238E27FC236}">
                <a16:creationId xmlns:a16="http://schemas.microsoft.com/office/drawing/2014/main" id="{78A8DCB6-D05C-2173-B13D-4017940DF060}"/>
              </a:ext>
            </a:extLst>
          </p:cNvPr>
          <p:cNvSpPr>
            <a:spLocks noGrp="1"/>
          </p:cNvSpPr>
          <p:nvPr>
            <p:ph type="subTitle" idx="1"/>
          </p:nvPr>
        </p:nvSpPr>
        <p:spPr>
          <a:xfrm>
            <a:off x="1524000" y="2960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KE" dirty="0"/>
          </a:p>
        </p:txBody>
      </p:sp>
      <p:sp>
        <p:nvSpPr>
          <p:cNvPr id="4" name="Date Placeholder 3">
            <a:extLst>
              <a:ext uri="{FF2B5EF4-FFF2-40B4-BE49-F238E27FC236}">
                <a16:creationId xmlns:a16="http://schemas.microsoft.com/office/drawing/2014/main" id="{F83A08A1-AE9F-5030-1592-68F0D27DEC43}"/>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89C3A3A5-304E-38C8-13C5-F7D5F649324E}"/>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D25F5A6B-1B6B-017D-3A0A-D2D0D9D212F0}"/>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473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6499-4B32-D6A0-7D2E-1CBDC5D7E798}"/>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BF3A07AA-49EE-E622-9D26-F57A9AE5270A}"/>
              </a:ext>
            </a:extLst>
          </p:cNvPr>
          <p:cNvSpPr>
            <a:spLocks noGrp="1"/>
          </p:cNvSpPr>
          <p:nvPr>
            <p:ph type="body" orient="vert" idx="1"/>
          </p:nvPr>
        </p:nvSpPr>
        <p:spPr>
          <a:xfrm>
            <a:off x="838200" y="1825625"/>
            <a:ext cx="10515600" cy="367576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EF7B45AE-1F46-9891-02AC-AB7DB83D7C5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B51B2F48-8845-B5D8-D4DB-C3DD7BE1A16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5733399-43A2-3668-0F9F-8B3F6C2C24C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31331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C5924-13D0-46B4-96F5-369B3D606FC1}"/>
              </a:ext>
            </a:extLst>
          </p:cNvPr>
          <p:cNvSpPr>
            <a:spLocks noGrp="1"/>
          </p:cNvSpPr>
          <p:nvPr>
            <p:ph type="title" orient="vert"/>
          </p:nvPr>
        </p:nvSpPr>
        <p:spPr>
          <a:xfrm>
            <a:off x="8724900" y="365125"/>
            <a:ext cx="2628900" cy="5181236"/>
          </a:xfrm>
        </p:spPr>
        <p:txBody>
          <a:bodyPr vert="eaVert">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Vertical Text Placeholder 2">
            <a:extLst>
              <a:ext uri="{FF2B5EF4-FFF2-40B4-BE49-F238E27FC236}">
                <a16:creationId xmlns:a16="http://schemas.microsoft.com/office/drawing/2014/main" id="{F331CEDC-FE86-1083-40D4-BC30241A22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Date Placeholder 3">
            <a:extLst>
              <a:ext uri="{FF2B5EF4-FFF2-40B4-BE49-F238E27FC236}">
                <a16:creationId xmlns:a16="http://schemas.microsoft.com/office/drawing/2014/main" id="{5A81BD92-EF39-8CF4-6C04-18352DD31187}"/>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3A06CA63-AA1C-975D-6DFB-4492B84CC50F}"/>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8E664D16-9164-DC48-2AB5-1CF6CA8C2145}"/>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76862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CBE3-AC49-429B-BBAB-3BA2ED9B1A72}"/>
              </a:ext>
            </a:extLst>
          </p:cNvPr>
          <p:cNvSpPr>
            <a:spLocks noGrp="1"/>
          </p:cNvSpPr>
          <p:nvPr>
            <p:ph type="title"/>
          </p:nvPr>
        </p:nvSpPr>
        <p:spPr>
          <a:xfrm>
            <a:off x="2983043" y="365125"/>
            <a:ext cx="8370756" cy="1325563"/>
          </a:xfrm>
        </p:spPr>
        <p:txBody>
          <a:bodyPr>
            <a:normAutofit/>
          </a:bodyPr>
          <a:lstStyle>
            <a:lvl1pPr>
              <a:defRPr sz="4000" b="1">
                <a:solidFill>
                  <a:srgbClr val="00B0F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74602AF5-00F8-293A-7789-97B169720391}"/>
              </a:ext>
            </a:extLst>
          </p:cNvPr>
          <p:cNvSpPr>
            <a:spLocks noGrp="1"/>
          </p:cNvSpPr>
          <p:nvPr>
            <p:ph idx="1"/>
          </p:nvPr>
        </p:nvSpPr>
        <p:spPr>
          <a:xfrm>
            <a:off x="2983043" y="1825625"/>
            <a:ext cx="8370756" cy="352586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C2F79AAD-6367-D83A-42FD-096443A9EF3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C2BBBB5A-42FA-A07F-BC97-E28814BFFF1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4F4B0A5-BB83-D2FB-9CFC-CCC93BE0DA56}"/>
              </a:ext>
            </a:extLst>
          </p:cNvPr>
          <p:cNvSpPr>
            <a:spLocks noGrp="1"/>
          </p:cNvSpPr>
          <p:nvPr>
            <p:ph type="sldNum" sz="quarter" idx="12"/>
          </p:nvPr>
        </p:nvSpPr>
        <p:spPr/>
        <p:txBody>
          <a:body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3A9D3011-650B-7A8D-71FC-76EC3E3438D9}"/>
              </a:ext>
            </a:extLst>
          </p:cNvPr>
          <p:cNvPicPr>
            <a:picLocks noChangeAspect="1"/>
          </p:cNvPicPr>
          <p:nvPr userDrawn="1"/>
        </p:nvPicPr>
        <p:blipFill>
          <a:blip r:embed="rId2"/>
          <a:stretch>
            <a:fillRect/>
          </a:stretch>
        </p:blipFill>
        <p:spPr>
          <a:xfrm>
            <a:off x="-1" y="-3292"/>
            <a:ext cx="2608290" cy="5714544"/>
          </a:xfrm>
          <a:prstGeom prst="rect">
            <a:avLst/>
          </a:prstGeom>
        </p:spPr>
      </p:pic>
      <p:sp>
        <p:nvSpPr>
          <p:cNvPr id="8" name="TextBox 7">
            <a:extLst>
              <a:ext uri="{FF2B5EF4-FFF2-40B4-BE49-F238E27FC236}">
                <a16:creationId xmlns:a16="http://schemas.microsoft.com/office/drawing/2014/main" id="{A2697D24-C6F3-23E5-58C2-48B0E26D054D}"/>
              </a:ext>
            </a:extLst>
          </p:cNvPr>
          <p:cNvSpPr txBox="1"/>
          <p:nvPr userDrawn="1"/>
        </p:nvSpPr>
        <p:spPr>
          <a:xfrm>
            <a:off x="153648" y="474345"/>
            <a:ext cx="2300991" cy="2523768"/>
          </a:xfrm>
          <a:prstGeom prst="rect">
            <a:avLst/>
          </a:prstGeom>
          <a:noFill/>
        </p:spPr>
        <p:txBody>
          <a:bodyPr wrap="square">
            <a:spAutoFit/>
          </a:bodyPr>
          <a:lstStyle/>
          <a:p>
            <a:r>
              <a:rPr lang="en-KE" sz="2000" b="1" dirty="0">
                <a:solidFill>
                  <a:srgbClr val="FFC000"/>
                </a:solidFill>
                <a:latin typeface="Gotham" pitchFamily="2" charset="0"/>
                <a:cs typeface="Gotham" pitchFamily="2" charset="0"/>
              </a:rPr>
              <a:t>Africa Gender Statistics Forum </a:t>
            </a:r>
          </a:p>
          <a:p>
            <a:r>
              <a:rPr lang="en-KE" sz="20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en-KE" sz="1600" dirty="0">
                <a:solidFill>
                  <a:schemeClr val="bg1"/>
                </a:solidFill>
                <a:latin typeface="Gotham" pitchFamily="2" charset="0"/>
                <a:cs typeface="Gotham" pitchFamily="2" charset="0"/>
              </a:rPr>
              <a:t>Accelerating progress towards Africa’a Agenda 63 and the SDGs using gender statistics</a:t>
            </a:r>
          </a:p>
        </p:txBody>
      </p:sp>
      <p:pic>
        <p:nvPicPr>
          <p:cNvPr id="9" name="Picture 8">
            <a:extLst>
              <a:ext uri="{FF2B5EF4-FFF2-40B4-BE49-F238E27FC236}">
                <a16:creationId xmlns:a16="http://schemas.microsoft.com/office/drawing/2014/main" id="{1BF06C8B-EDD0-2609-70D5-17135E03DD77}"/>
              </a:ext>
            </a:extLst>
          </p:cNvPr>
          <p:cNvPicPr>
            <a:picLocks noChangeAspect="1"/>
          </p:cNvPicPr>
          <p:nvPr userDrawn="1"/>
        </p:nvPicPr>
        <p:blipFill>
          <a:blip r:embed="rId3"/>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87735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B812-149A-7CD3-7523-06923EE0469C}"/>
              </a:ext>
            </a:extLst>
          </p:cNvPr>
          <p:cNvSpPr>
            <a:spLocks noGrp="1"/>
          </p:cNvSpPr>
          <p:nvPr>
            <p:ph type="title"/>
          </p:nvPr>
        </p:nvSpPr>
        <p:spPr>
          <a:xfrm>
            <a:off x="831850" y="900269"/>
            <a:ext cx="10515600" cy="2852737"/>
          </a:xfrm>
        </p:spPr>
        <p:txBody>
          <a:bodyPr anchor="b">
            <a:normAutofit/>
          </a:bodyPr>
          <a:lstStyle>
            <a:lvl1pPr>
              <a:defRPr sz="54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E6D14AC6-E9DD-54B6-77A0-0CB824CBCD7C}"/>
              </a:ext>
            </a:extLst>
          </p:cNvPr>
          <p:cNvSpPr>
            <a:spLocks noGrp="1"/>
          </p:cNvSpPr>
          <p:nvPr>
            <p:ph type="body" idx="1"/>
          </p:nvPr>
        </p:nvSpPr>
        <p:spPr>
          <a:xfrm>
            <a:off x="831850" y="377999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4E4A2E-FEF0-A86B-BE55-F1EB0C7268D1}"/>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EBB12D0F-EC59-2B81-A262-64472F6AA67C}"/>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FFC86AB1-136C-CCCB-57DC-2908CAEEC462}"/>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79896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B79-FBE2-4D03-92F3-96FF124AD5E0}"/>
              </a:ext>
            </a:extLst>
          </p:cNvPr>
          <p:cNvSpPr>
            <a:spLocks noGrp="1"/>
          </p:cNvSpPr>
          <p:nvPr>
            <p:ph type="title"/>
          </p:nvPr>
        </p:nvSpPr>
        <p:spPr/>
        <p:txBody>
          <a:bodyPr/>
          <a:lstStyle>
            <a:lvl1pPr>
              <a:defRPr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0D06A0DE-8B25-0ED9-AEEB-3366C4E9B55C}"/>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Content Placeholder 3">
            <a:extLst>
              <a:ext uri="{FF2B5EF4-FFF2-40B4-BE49-F238E27FC236}">
                <a16:creationId xmlns:a16="http://schemas.microsoft.com/office/drawing/2014/main" id="{AB2A1842-7948-012C-9A6B-10AAC790D8AA}"/>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5" name="Date Placeholder 4">
            <a:extLst>
              <a:ext uri="{FF2B5EF4-FFF2-40B4-BE49-F238E27FC236}">
                <a16:creationId xmlns:a16="http://schemas.microsoft.com/office/drawing/2014/main" id="{58EE8E5D-8A8D-D674-4D6A-087B3147A73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E46B9E4-21AE-C371-0A3B-2FC61609F388}"/>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3E039B74-D6C7-E2EF-AD84-862BCB997F9F}"/>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106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C0A5-5B10-D4E9-DA6B-6D1FA4D063CD}"/>
              </a:ext>
            </a:extLst>
          </p:cNvPr>
          <p:cNvSpPr>
            <a:spLocks noGrp="1"/>
          </p:cNvSpPr>
          <p:nvPr>
            <p:ph type="title"/>
          </p:nvPr>
        </p:nvSpPr>
        <p:spPr>
          <a:xfrm>
            <a:off x="839788" y="365125"/>
            <a:ext cx="10515600" cy="1325563"/>
          </a:xfrm>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1CFC39CC-E147-89DF-217D-ECFE92D3D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C25943E-2CFA-6036-CD9E-C52F5AE7E6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5" name="Text Placeholder 4">
            <a:extLst>
              <a:ext uri="{FF2B5EF4-FFF2-40B4-BE49-F238E27FC236}">
                <a16:creationId xmlns:a16="http://schemas.microsoft.com/office/drawing/2014/main" id="{1AAEB583-001A-6E7E-8DD5-7A59938FF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2611EC-03CD-E305-BE40-75B93BAB57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7" name="Date Placeholder 6">
            <a:extLst>
              <a:ext uri="{FF2B5EF4-FFF2-40B4-BE49-F238E27FC236}">
                <a16:creationId xmlns:a16="http://schemas.microsoft.com/office/drawing/2014/main" id="{014D0A92-5001-B881-0FF1-2B7734C0C9BD}"/>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8" name="Footer Placeholder 7">
            <a:extLst>
              <a:ext uri="{FF2B5EF4-FFF2-40B4-BE49-F238E27FC236}">
                <a16:creationId xmlns:a16="http://schemas.microsoft.com/office/drawing/2014/main" id="{3B1A469D-AA3E-0132-E12C-B9AB2ED7BD13}"/>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2D1BD2FD-2378-9BFE-2287-E38992212E64}"/>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227429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7177-25CA-EC30-38D5-E83C43EDBEBB}"/>
              </a:ext>
            </a:extLst>
          </p:cNvPr>
          <p:cNvSpPr>
            <a:spLocks noGrp="1"/>
          </p:cNvSpPr>
          <p:nvPr>
            <p:ph type="title"/>
          </p:nvPr>
        </p:nvSpPr>
        <p:spPr/>
        <p:txBody>
          <a:bodyPr>
            <a:normAutofit/>
          </a:bodyPr>
          <a:lstStyle>
            <a:lvl1pPr>
              <a:defRPr sz="40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Date Placeholder 2">
            <a:extLst>
              <a:ext uri="{FF2B5EF4-FFF2-40B4-BE49-F238E27FC236}">
                <a16:creationId xmlns:a16="http://schemas.microsoft.com/office/drawing/2014/main" id="{758AF633-1FE9-CE21-859A-FC4C1FDB0B6A}"/>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4" name="Footer Placeholder 3">
            <a:extLst>
              <a:ext uri="{FF2B5EF4-FFF2-40B4-BE49-F238E27FC236}">
                <a16:creationId xmlns:a16="http://schemas.microsoft.com/office/drawing/2014/main" id="{2C4A8640-BCC4-5000-12A1-DCA6AF178F06}"/>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54E2D84-7A09-7D7E-9339-EA039BA6F6AB}"/>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162626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20E9-F6A9-4451-F644-26C42B66D5B5}"/>
              </a:ext>
            </a:extLst>
          </p:cNvPr>
          <p:cNvSpPr>
            <a:spLocks noGrp="1"/>
          </p:cNvSpPr>
          <p:nvPr>
            <p:ph type="title"/>
          </p:nvPr>
        </p:nvSpPr>
        <p:spPr>
          <a:xfrm>
            <a:off x="839788" y="457200"/>
            <a:ext cx="3932237" cy="1600200"/>
          </a:xfrm>
        </p:spPr>
        <p:txBody>
          <a:bodyPr anchor="b"/>
          <a:lstStyle>
            <a:lvl1pPr>
              <a:defRPr sz="3200" b="1">
                <a:solidFill>
                  <a:srgbClr val="0070C0"/>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to edit Master title style</a:t>
            </a:r>
            <a:endParaRPr lang="en-KE" dirty="0"/>
          </a:p>
        </p:txBody>
      </p:sp>
      <p:sp>
        <p:nvSpPr>
          <p:cNvPr id="3" name="Content Placeholder 2">
            <a:extLst>
              <a:ext uri="{FF2B5EF4-FFF2-40B4-BE49-F238E27FC236}">
                <a16:creationId xmlns:a16="http://schemas.microsoft.com/office/drawing/2014/main" id="{EC0DA4F3-7D31-607F-15F4-776947211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4" name="Text Placeholder 3">
            <a:extLst>
              <a:ext uri="{FF2B5EF4-FFF2-40B4-BE49-F238E27FC236}">
                <a16:creationId xmlns:a16="http://schemas.microsoft.com/office/drawing/2014/main" id="{957A3356-E9A7-8F39-4697-E92EA6D8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96E23F-5286-D4C1-6E52-54CAC913942B}"/>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CF757CFB-04EF-F92E-F9E0-8C03E810EEA6}"/>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B079BAA-76C2-511C-6CAA-F44A38C70E39}"/>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394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1E5B-A12A-E12F-ADCA-90BE6FD8BDAA}"/>
              </a:ext>
            </a:extLst>
          </p:cNvPr>
          <p:cNvSpPr>
            <a:spLocks noGrp="1"/>
          </p:cNvSpPr>
          <p:nvPr>
            <p:ph type="title"/>
          </p:nvPr>
        </p:nvSpPr>
        <p:spPr>
          <a:xfrm>
            <a:off x="839788" y="987424"/>
            <a:ext cx="3932237" cy="1069975"/>
          </a:xfrm>
        </p:spPr>
        <p:txBody>
          <a:bodyPr anchor="b"/>
          <a:lstStyle>
            <a:lvl1pPr>
              <a:defRPr sz="3200" b="1">
                <a:solidFill>
                  <a:srgbClr val="0070C0"/>
                </a:solidFill>
                <a:latin typeface="Helvetica" pitchFamily="2" charset="0"/>
                <a:cs typeface="Gotham" pitchFamily="2" charset="0"/>
              </a:defRPr>
            </a:lvl1pPr>
          </a:lstStyle>
          <a:p>
            <a:r>
              <a:rPr lang="en-GB" dirty="0"/>
              <a:t>Click to edit Master title style</a:t>
            </a:r>
            <a:endParaRPr lang="en-KE" dirty="0"/>
          </a:p>
        </p:txBody>
      </p:sp>
      <p:sp>
        <p:nvSpPr>
          <p:cNvPr id="3" name="Picture Placeholder 2">
            <a:extLst>
              <a:ext uri="{FF2B5EF4-FFF2-40B4-BE49-F238E27FC236}">
                <a16:creationId xmlns:a16="http://schemas.microsoft.com/office/drawing/2014/main" id="{B1CE2936-0DA9-DA80-EF6E-105F51B3DA2C}"/>
              </a:ext>
            </a:extLst>
          </p:cNvPr>
          <p:cNvSpPr>
            <a:spLocks noGrp="1"/>
          </p:cNvSpPr>
          <p:nvPr>
            <p:ph type="pic" idx="1"/>
          </p:nvPr>
        </p:nvSpPr>
        <p:spPr>
          <a:xfrm>
            <a:off x="5183188" y="987425"/>
            <a:ext cx="6172200" cy="4513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B3A45E07-69EB-3558-5193-910BF75AF033}"/>
              </a:ext>
            </a:extLst>
          </p:cNvPr>
          <p:cNvSpPr>
            <a:spLocks noGrp="1"/>
          </p:cNvSpPr>
          <p:nvPr>
            <p:ph type="body" sz="half" idx="2"/>
          </p:nvPr>
        </p:nvSpPr>
        <p:spPr>
          <a:xfrm>
            <a:off x="839788" y="2057400"/>
            <a:ext cx="3932237" cy="34439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C54C1D-A5A9-891D-2DDC-AE618461249C}"/>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6" name="Footer Placeholder 5">
            <a:extLst>
              <a:ext uri="{FF2B5EF4-FFF2-40B4-BE49-F238E27FC236}">
                <a16:creationId xmlns:a16="http://schemas.microsoft.com/office/drawing/2014/main" id="{802F31DB-59CD-1ED9-5DC6-0D2A701B34E3}"/>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6E96465E-EDB8-03A1-6E8D-55A6DF4298E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6497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B4460-F3F7-7A3C-065E-3AD1B04F57DE}"/>
              </a:ext>
            </a:extLst>
          </p:cNvPr>
          <p:cNvSpPr>
            <a:spLocks noGrp="1"/>
          </p:cNvSpPr>
          <p:nvPr>
            <p:ph type="dt" sz="half" idx="10"/>
          </p:nvPr>
        </p:nvSpPr>
        <p:spPr/>
        <p:txBody>
          <a:bodyPr/>
          <a:lstStyle/>
          <a:p>
            <a:fld id="{714F148A-FCC6-064B-9A3A-82DB389AA5D9}" type="datetimeFigureOut">
              <a:rPr lang="en-KE" smtClean="0"/>
              <a:t>11/11/2023</a:t>
            </a:fld>
            <a:endParaRPr lang="en-KE"/>
          </a:p>
        </p:txBody>
      </p:sp>
      <p:sp>
        <p:nvSpPr>
          <p:cNvPr id="3" name="Footer Placeholder 2">
            <a:extLst>
              <a:ext uri="{FF2B5EF4-FFF2-40B4-BE49-F238E27FC236}">
                <a16:creationId xmlns:a16="http://schemas.microsoft.com/office/drawing/2014/main" id="{2DD3C93A-4817-B36A-F9B9-AE91CD312821}"/>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5F4ACFFC-DE5D-4C1C-EF41-E20F9A30706C}"/>
              </a:ext>
            </a:extLst>
          </p:cNvPr>
          <p:cNvSpPr>
            <a:spLocks noGrp="1"/>
          </p:cNvSpPr>
          <p:nvPr>
            <p:ph type="sldNum" sz="quarter" idx="12"/>
          </p:nvPr>
        </p:nvSpPr>
        <p:spPr/>
        <p:txBody>
          <a:bodyPr/>
          <a:lstStyle/>
          <a:p>
            <a:fld id="{7A4A06B4-926E-CC4D-96EE-97A726A71FF5}" type="slidenum">
              <a:rPr lang="en-KE" smtClean="0"/>
              <a:t>‹#›</a:t>
            </a:fld>
            <a:endParaRPr lang="en-KE"/>
          </a:p>
        </p:txBody>
      </p:sp>
    </p:spTree>
    <p:extLst>
      <p:ext uri="{BB962C8B-B14F-4D97-AF65-F5344CB8AC3E}">
        <p14:creationId xmlns:p14="http://schemas.microsoft.com/office/powerpoint/2010/main" val="345742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BBF49-29D6-631A-AEF5-8168C2243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KE" dirty="0"/>
          </a:p>
        </p:txBody>
      </p:sp>
      <p:sp>
        <p:nvSpPr>
          <p:cNvPr id="3" name="Text Placeholder 2">
            <a:extLst>
              <a:ext uri="{FF2B5EF4-FFF2-40B4-BE49-F238E27FC236}">
                <a16:creationId xmlns:a16="http://schemas.microsoft.com/office/drawing/2014/main" id="{7564CB73-6E98-E4BA-74F1-B51D0693D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KE" dirty="0"/>
          </a:p>
        </p:txBody>
      </p:sp>
      <p:sp>
        <p:nvSpPr>
          <p:cNvPr id="4" name="Date Placeholder 3">
            <a:extLst>
              <a:ext uri="{FF2B5EF4-FFF2-40B4-BE49-F238E27FC236}">
                <a16:creationId xmlns:a16="http://schemas.microsoft.com/office/drawing/2014/main" id="{69DA1FCB-746E-2CF9-B62E-62B5843DC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F148A-FCC6-064B-9A3A-82DB389AA5D9}" type="datetimeFigureOut">
              <a:rPr lang="en-KE" smtClean="0"/>
              <a:t>11/11/2023</a:t>
            </a:fld>
            <a:endParaRPr lang="en-KE"/>
          </a:p>
        </p:txBody>
      </p:sp>
      <p:sp>
        <p:nvSpPr>
          <p:cNvPr id="5" name="Footer Placeholder 4">
            <a:extLst>
              <a:ext uri="{FF2B5EF4-FFF2-40B4-BE49-F238E27FC236}">
                <a16:creationId xmlns:a16="http://schemas.microsoft.com/office/drawing/2014/main" id="{706BF8FF-27B0-40D4-FEC8-ACF386B23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81DDFB18-1903-2BBF-F3B8-2502FE6A2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A06B4-926E-CC4D-96EE-97A726A71FF5}" type="slidenum">
              <a:rPr lang="en-KE" smtClean="0"/>
              <a:t>‹#›</a:t>
            </a:fld>
            <a:endParaRPr lang="en-KE"/>
          </a:p>
        </p:txBody>
      </p:sp>
      <p:pic>
        <p:nvPicPr>
          <p:cNvPr id="7" name="Picture 6">
            <a:extLst>
              <a:ext uri="{FF2B5EF4-FFF2-40B4-BE49-F238E27FC236}">
                <a16:creationId xmlns:a16="http://schemas.microsoft.com/office/drawing/2014/main" id="{815A9E9C-106F-E458-2BEE-E4436C3FC10E}"/>
              </a:ext>
            </a:extLst>
          </p:cNvPr>
          <p:cNvPicPr>
            <a:picLocks noChangeAspect="1"/>
          </p:cNvPicPr>
          <p:nvPr userDrawn="1"/>
        </p:nvPicPr>
        <p:blipFill>
          <a:blip r:embed="rId13"/>
          <a:stretch>
            <a:fillRect/>
          </a:stretch>
        </p:blipFill>
        <p:spPr>
          <a:xfrm>
            <a:off x="-1" y="5720139"/>
            <a:ext cx="12192001" cy="983226"/>
          </a:xfrm>
          <a:prstGeom prst="rect">
            <a:avLst/>
          </a:prstGeom>
        </p:spPr>
      </p:pic>
    </p:spTree>
    <p:extLst>
      <p:ext uri="{BB962C8B-B14F-4D97-AF65-F5344CB8AC3E}">
        <p14:creationId xmlns:p14="http://schemas.microsoft.com/office/powerpoint/2010/main" val="15637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0070C0"/>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helloasso.com/blog/le-role-des-differents-membres-du-bureau-president-secretaire-tresorier/" TargetMode="Externa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hyperlink" Target="mailto:j.aitmouha@hcp.ma"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6CEB5-4C34-5493-5BCE-A792B0F50BAE}"/>
              </a:ext>
            </a:extLst>
          </p:cNvPr>
          <p:cNvPicPr>
            <a:picLocks noChangeAspect="1"/>
          </p:cNvPicPr>
          <p:nvPr/>
        </p:nvPicPr>
        <p:blipFill>
          <a:blip r:embed="rId2"/>
          <a:stretch>
            <a:fillRect/>
          </a:stretch>
        </p:blipFill>
        <p:spPr>
          <a:xfrm>
            <a:off x="-2" y="-3292"/>
            <a:ext cx="12192001" cy="5723431"/>
          </a:xfrm>
          <a:prstGeom prst="rect">
            <a:avLst/>
          </a:prstGeom>
        </p:spPr>
      </p:pic>
      <p:pic>
        <p:nvPicPr>
          <p:cNvPr id="9" name="Picture 8">
            <a:extLst>
              <a:ext uri="{FF2B5EF4-FFF2-40B4-BE49-F238E27FC236}">
                <a16:creationId xmlns:a16="http://schemas.microsoft.com/office/drawing/2014/main" id="{657117AA-C1D3-94A4-3EE7-C7202593B488}"/>
              </a:ext>
            </a:extLst>
          </p:cNvPr>
          <p:cNvPicPr>
            <a:picLocks noChangeAspect="1"/>
          </p:cNvPicPr>
          <p:nvPr/>
        </p:nvPicPr>
        <p:blipFill>
          <a:blip r:embed="rId3"/>
          <a:stretch>
            <a:fillRect/>
          </a:stretch>
        </p:blipFill>
        <p:spPr>
          <a:xfrm>
            <a:off x="-1" y="5720139"/>
            <a:ext cx="12192001" cy="983226"/>
          </a:xfrm>
          <a:prstGeom prst="rect">
            <a:avLst/>
          </a:prstGeom>
        </p:spPr>
      </p:pic>
      <p:sp>
        <p:nvSpPr>
          <p:cNvPr id="2" name="Rectangle 1">
            <a:extLst>
              <a:ext uri="{FF2B5EF4-FFF2-40B4-BE49-F238E27FC236}">
                <a16:creationId xmlns:a16="http://schemas.microsoft.com/office/drawing/2014/main" id="{0A0188A1-D07A-444E-9C31-B7D6018AA033}"/>
              </a:ext>
            </a:extLst>
          </p:cNvPr>
          <p:cNvSpPr/>
          <p:nvPr/>
        </p:nvSpPr>
        <p:spPr>
          <a:xfrm>
            <a:off x="2405694" y="3182809"/>
            <a:ext cx="8275320" cy="2000548"/>
          </a:xfrm>
          <a:prstGeom prst="rect">
            <a:avLst/>
          </a:prstGeom>
        </p:spPr>
        <p:txBody>
          <a:bodyPr wrap="square">
            <a:spAutoFit/>
          </a:bodyPr>
          <a:lstStyle/>
          <a:p>
            <a:pPr algn="ctr"/>
            <a:r>
              <a:rPr lang="fr-FR" altLang="fr-FR" sz="2800" b="1" dirty="0">
                <a:solidFill>
                  <a:schemeClr val="accent4">
                    <a:lumMod val="60000"/>
                    <a:lumOff val="40000"/>
                  </a:schemeClr>
                </a:solidFill>
              </a:rPr>
              <a:t>Les progrès accomplis dans la mise en œuvre du Programme africain sur les statistiques de genre</a:t>
            </a:r>
          </a:p>
          <a:p>
            <a:pPr algn="ctr"/>
            <a:endParaRPr lang="fr-FR" sz="2800" b="1" dirty="0">
              <a:solidFill>
                <a:schemeClr val="accent4">
                  <a:lumMod val="60000"/>
                  <a:lumOff val="40000"/>
                </a:schemeClr>
              </a:solidFill>
            </a:endParaRPr>
          </a:p>
          <a:p>
            <a:pPr algn="ctr"/>
            <a:r>
              <a:rPr lang="fr-FR" sz="2000" b="1" dirty="0">
                <a:solidFill>
                  <a:schemeClr val="bg1"/>
                </a:solidFill>
              </a:rPr>
              <a:t>Jamal AIT MOUHA</a:t>
            </a:r>
          </a:p>
          <a:p>
            <a:pPr algn="ctr"/>
            <a:r>
              <a:rPr lang="fr-FR" sz="2000" b="1" dirty="0">
                <a:solidFill>
                  <a:schemeClr val="bg1"/>
                </a:solidFill>
              </a:rPr>
              <a:t>HCP, Maroc</a:t>
            </a:r>
          </a:p>
        </p:txBody>
      </p:sp>
      <p:pic>
        <p:nvPicPr>
          <p:cNvPr id="7" name="Picture 8">
            <a:extLst>
              <a:ext uri="{FF2B5EF4-FFF2-40B4-BE49-F238E27FC236}">
                <a16:creationId xmlns:a16="http://schemas.microsoft.com/office/drawing/2014/main" id="{BC96C7B9-B5E5-4EBE-95BC-4A5ED57D5E96}"/>
              </a:ext>
            </a:extLst>
          </p:cNvPr>
          <p:cNvPicPr>
            <a:picLocks noChangeAspect="1"/>
          </p:cNvPicPr>
          <p:nvPr/>
        </p:nvPicPr>
        <p:blipFill>
          <a:blip r:embed="rId4"/>
          <a:stretch>
            <a:fillRect/>
          </a:stretch>
        </p:blipFill>
        <p:spPr>
          <a:xfrm>
            <a:off x="463895" y="364487"/>
            <a:ext cx="1779042" cy="2119380"/>
          </a:xfrm>
          <a:prstGeom prst="rect">
            <a:avLst/>
          </a:prstGeom>
        </p:spPr>
      </p:pic>
      <p:sp>
        <p:nvSpPr>
          <p:cNvPr id="10" name="TextBox 7">
            <a:extLst>
              <a:ext uri="{FF2B5EF4-FFF2-40B4-BE49-F238E27FC236}">
                <a16:creationId xmlns:a16="http://schemas.microsoft.com/office/drawing/2014/main" id="{5F351D7A-4610-410D-8CE0-B13EEDC96770}"/>
              </a:ext>
            </a:extLst>
          </p:cNvPr>
          <p:cNvSpPr txBox="1"/>
          <p:nvPr/>
        </p:nvSpPr>
        <p:spPr>
          <a:xfrm>
            <a:off x="2574858" y="741876"/>
            <a:ext cx="9285220" cy="1661993"/>
          </a:xfrm>
          <a:prstGeom prst="rect">
            <a:avLst/>
          </a:prstGeom>
          <a:noFill/>
        </p:spPr>
        <p:txBody>
          <a:bodyPr wrap="square">
            <a:spAutoFit/>
          </a:bodyPr>
          <a:lstStyle/>
          <a:p>
            <a:r>
              <a:rPr lang="fr-FR" sz="2800" b="1" dirty="0">
                <a:solidFill>
                  <a:srgbClr val="FFC000"/>
                </a:solidFill>
                <a:latin typeface="Gotham" pitchFamily="2" charset="0"/>
                <a:cs typeface="Gotham" pitchFamily="2" charset="0"/>
              </a:rPr>
              <a:t>Atelier Régional sur les Statistiques de Genre en Afrique </a:t>
            </a:r>
            <a:r>
              <a:rPr lang="en-KE" sz="2800" b="1" dirty="0">
                <a:solidFill>
                  <a:srgbClr val="FFC000"/>
                </a:solidFill>
                <a:latin typeface="Gotham" pitchFamily="2" charset="0"/>
                <a:cs typeface="Gotham" pitchFamily="2" charset="0"/>
              </a:rPr>
              <a:t>2023</a:t>
            </a:r>
          </a:p>
          <a:p>
            <a:endParaRPr lang="en-KE" dirty="0">
              <a:solidFill>
                <a:schemeClr val="bg1"/>
              </a:solidFill>
              <a:latin typeface="Gotham" pitchFamily="2" charset="0"/>
              <a:cs typeface="Gotham" pitchFamily="2" charset="0"/>
            </a:endParaRPr>
          </a:p>
          <a:p>
            <a:r>
              <a:rPr lang="fr-FR" sz="2800" dirty="0">
                <a:solidFill>
                  <a:schemeClr val="bg1"/>
                </a:solidFill>
                <a:latin typeface="Gotham" pitchFamily="2" charset="0"/>
                <a:cs typeface="Gotham" pitchFamily="2" charset="0"/>
              </a:rPr>
              <a:t>Accélérer les progrès vers l’Agenda 63 d’Afrique </a:t>
            </a:r>
            <a:br>
              <a:rPr lang="fr-FR" sz="2800" dirty="0">
                <a:solidFill>
                  <a:schemeClr val="bg1"/>
                </a:solidFill>
                <a:latin typeface="Gotham" pitchFamily="2" charset="0"/>
                <a:cs typeface="Gotham" pitchFamily="2" charset="0"/>
              </a:rPr>
            </a:br>
            <a:r>
              <a:rPr lang="fr-FR" sz="2800" dirty="0">
                <a:solidFill>
                  <a:schemeClr val="bg1"/>
                </a:solidFill>
                <a:latin typeface="Gotham" pitchFamily="2" charset="0"/>
                <a:cs typeface="Gotham" pitchFamily="2" charset="0"/>
              </a:rPr>
              <a:t>et les ODD à l’aide des statistiques de genre</a:t>
            </a:r>
            <a:endParaRPr lang="en-KE" sz="1600" dirty="0">
              <a:solidFill>
                <a:schemeClr val="bg1"/>
              </a:solidFill>
              <a:latin typeface="Gotham" pitchFamily="2" charset="0"/>
              <a:cs typeface="Gotham" pitchFamily="2" charset="0"/>
            </a:endParaRPr>
          </a:p>
        </p:txBody>
      </p:sp>
    </p:spTree>
    <p:extLst>
      <p:ext uri="{BB962C8B-B14F-4D97-AF65-F5344CB8AC3E}">
        <p14:creationId xmlns:p14="http://schemas.microsoft.com/office/powerpoint/2010/main" val="25277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105068"/>
            <a:ext cx="8695736" cy="477091"/>
          </a:xfrm>
        </p:spPr>
        <p:txBody>
          <a:bodyPr>
            <a:normAutofit fontScale="90000"/>
          </a:bodyPr>
          <a:lstStyle/>
          <a:p>
            <a:pPr algn="l"/>
            <a:r>
              <a:rPr lang="fr-FR" altLang="fr-FR" sz="1800" dirty="0"/>
              <a:t>Renouvèlement de la composition du groupe africain sur les statistiques de genre</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861873" y="624687"/>
            <a:ext cx="9076544" cy="4738621"/>
          </a:xfrm>
        </p:spPr>
        <p:txBody>
          <a:bodyPr>
            <a:noAutofit/>
          </a:bodyPr>
          <a:lstStyle/>
          <a:p>
            <a:pPr algn="just">
              <a:lnSpc>
                <a:spcPct val="107000"/>
              </a:lnSpc>
              <a:spcAft>
                <a:spcPts val="600"/>
              </a:spcAft>
            </a:pPr>
            <a:r>
              <a:rPr lang="fr-FR" sz="1400" dirty="0">
                <a:latin typeface="Calibri" panose="020F0502020204030204" pitchFamily="34" charset="0"/>
                <a:cs typeface="Arial" panose="020B0604020202020204" pitchFamily="34" charset="0"/>
              </a:rPr>
              <a:t>Conformément aux dispositions statutaires, </a:t>
            </a:r>
            <a:r>
              <a:rPr lang="fr-FR" sz="1400" dirty="0">
                <a:latin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les membres du groupe africain sur les statistiques (AGGES) </a:t>
            </a:r>
            <a:r>
              <a:rPr lang="fr-FR" sz="1400" dirty="0">
                <a:latin typeface="Calibri" panose="020F0502020204030204" pitchFamily="34" charset="0"/>
                <a:cs typeface="Arial" panose="020B0604020202020204" pitchFamily="34" charset="0"/>
              </a:rPr>
              <a:t>doivent être régulièrement modifiés sachant que les membres actuels ayant été élus en septembre 2018. Ainsi, je vous invite à renouveler la composition de l’AGGES et je souhaite plein succès aux travaux des prochains membres du groupe africain sur les statistiques (AGGES).</a:t>
            </a:r>
          </a:p>
          <a:p>
            <a:pPr algn="just">
              <a:lnSpc>
                <a:spcPct val="107000"/>
              </a:lnSpc>
              <a:spcAft>
                <a:spcPts val="600"/>
              </a:spcAft>
            </a:pPr>
            <a:r>
              <a:rPr lang="fr-FR" sz="1600" dirty="0">
                <a:latin typeface="Calibri" panose="020F0502020204030204" pitchFamily="34" charset="0"/>
                <a:ea typeface="Calibri" panose="020F0502020204030204" pitchFamily="34" charset="0"/>
                <a:cs typeface="Arial" panose="020B0604020202020204" pitchFamily="34" charset="0"/>
              </a:rPr>
              <a:t>Pour légaliser le renouvellement de la composition de l’AGGES et la passation de pouvoir, on doit procéder à l’élection des nouveaux dirigeants à travers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Times New Roman" panose="02020603050405020304" pitchFamily="18" charset="0"/>
              <a:buChar char="-"/>
            </a:pPr>
            <a:r>
              <a:rPr lang="en-GB" sz="1600" dirty="0" err="1">
                <a:latin typeface="Calibri" panose="020F0502020204030204" pitchFamily="34" charset="0"/>
                <a:ea typeface="Times New Roman" panose="02020603050405020304" pitchFamily="18" charset="0"/>
                <a:cs typeface="Segoe UI" panose="020B0502040204020203" pitchFamily="34" charset="0"/>
              </a:rPr>
              <a:t>Désigner</a:t>
            </a:r>
            <a:r>
              <a:rPr lang="en-GB" sz="1600" dirty="0">
                <a:latin typeface="Calibri" panose="020F0502020204030204" pitchFamily="34" charset="0"/>
                <a:ea typeface="Times New Roman" panose="02020603050405020304" pitchFamily="18" charset="0"/>
                <a:cs typeface="Segoe UI" panose="020B0502040204020203" pitchFamily="34" charset="0"/>
              </a:rPr>
              <a:t> la Commission </a:t>
            </a:r>
            <a:r>
              <a:rPr lang="en-GB" sz="1600" dirty="0" err="1">
                <a:latin typeface="Calibri" panose="020F0502020204030204" pitchFamily="34" charset="0"/>
                <a:ea typeface="Times New Roman" panose="02020603050405020304" pitchFamily="18" charset="0"/>
                <a:cs typeface="Segoe UI" panose="020B0502040204020203" pitchFamily="34" charset="0"/>
              </a:rPr>
              <a:t>électorale</a:t>
            </a:r>
            <a:r>
              <a:rPr lang="en-GB" sz="1600" dirty="0">
                <a:latin typeface="Calibri" panose="020F0502020204030204" pitchFamily="34" charset="0"/>
                <a:ea typeface="Times New Roman" panose="02020603050405020304" pitchFamily="18" charset="0"/>
                <a:cs typeface="Segoe UI" panose="020B0502040204020203" pitchFamily="34" charset="0"/>
              </a:rPr>
              <a:t>;</a:t>
            </a:r>
          </a:p>
          <a:p>
            <a:pPr marL="342900" lvl="0" indent="-342900" algn="just">
              <a:lnSpc>
                <a:spcPct val="115000"/>
              </a:lnSpc>
              <a:spcAft>
                <a:spcPts val="600"/>
              </a:spcAft>
              <a:buFont typeface="Times New Roman" panose="02020603050405020304" pitchFamily="18" charset="0"/>
              <a:buChar char="-"/>
            </a:pPr>
            <a:r>
              <a:rPr lang="en-GB" sz="1600" kern="700" spc="20" dirty="0" err="1">
                <a:latin typeface="Calibri" panose="020F0502020204030204" pitchFamily="34" charset="0"/>
                <a:ea typeface="Times New Roman" panose="02020603050405020304" pitchFamily="18" charset="0"/>
                <a:cs typeface="Times New Roman" panose="02020603050405020304" pitchFamily="18" charset="0"/>
              </a:rPr>
              <a:t>Elaborer</a:t>
            </a:r>
            <a:r>
              <a:rPr lang="en-GB" sz="1600" kern="700" spc="20" dirty="0">
                <a:latin typeface="Calibri" panose="020F0502020204030204" pitchFamily="34" charset="0"/>
                <a:ea typeface="Times New Roman" panose="02020603050405020304" pitchFamily="18" charset="0"/>
                <a:cs typeface="Times New Roman" panose="02020603050405020304" pitchFamily="18" charset="0"/>
              </a:rPr>
              <a:t> la </a:t>
            </a:r>
            <a:r>
              <a:rPr lang="en-GB" sz="1600" dirty="0" err="1">
                <a:latin typeface="Calibri" panose="020F0502020204030204" pitchFamily="34" charset="0"/>
                <a:ea typeface="Times New Roman" panose="02020603050405020304" pitchFamily="18" charset="0"/>
                <a:cs typeface="Segoe UI" panose="020B0502040204020203" pitchFamily="34" charset="0"/>
              </a:rPr>
              <a:t>liste</a:t>
            </a:r>
            <a:r>
              <a:rPr lang="en-GB" sz="1600" dirty="0">
                <a:latin typeface="Calibri" panose="020F0502020204030204" pitchFamily="34" charset="0"/>
                <a:ea typeface="Times New Roman" panose="02020603050405020304" pitchFamily="18" charset="0"/>
                <a:cs typeface="Segoe UI" panose="020B0502040204020203" pitchFamily="34" charset="0"/>
              </a:rPr>
              <a:t> des </a:t>
            </a:r>
            <a:r>
              <a:rPr lang="en-GB" sz="1600" dirty="0" err="1">
                <a:latin typeface="Calibri" panose="020F0502020204030204" pitchFamily="34" charset="0"/>
                <a:ea typeface="Times New Roman" panose="02020603050405020304" pitchFamily="18" charset="0"/>
                <a:cs typeface="Segoe UI" panose="020B0502040204020203" pitchFamily="34" charset="0"/>
              </a:rPr>
              <a:t>candidats</a:t>
            </a:r>
            <a:r>
              <a:rPr lang="en-GB" sz="1600" dirty="0">
                <a:latin typeface="Calibri" panose="020F0502020204030204" pitchFamily="34" charset="0"/>
                <a:ea typeface="Times New Roman" panose="02020603050405020304" pitchFamily="18" charset="0"/>
                <a:cs typeface="Segoe UI" panose="020B0502040204020203" pitchFamily="34" charset="0"/>
              </a:rPr>
              <a:t>;</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Times New Roman" panose="02020603050405020304" pitchFamily="18" charset="0"/>
              <a:buChar char="-"/>
            </a:pPr>
            <a:r>
              <a:rPr lang="en-GB" sz="1600" dirty="0" err="1">
                <a:latin typeface="Calibri" panose="020F0502020204030204" pitchFamily="34" charset="0"/>
                <a:ea typeface="Times New Roman" panose="02020603050405020304" pitchFamily="18" charset="0"/>
                <a:cs typeface="Segoe UI" panose="020B0502040204020203" pitchFamily="34" charset="0"/>
              </a:rPr>
              <a:t>Effectuer</a:t>
            </a:r>
            <a:r>
              <a:rPr lang="en-GB" sz="1600" dirty="0">
                <a:latin typeface="Calibri" panose="020F0502020204030204" pitchFamily="34" charset="0"/>
                <a:ea typeface="Times New Roman" panose="02020603050405020304" pitchFamily="18" charset="0"/>
                <a:cs typeface="Segoe UI" panose="020B0502040204020203" pitchFamily="34" charset="0"/>
              </a:rPr>
              <a:t> les votes et les </a:t>
            </a:r>
            <a:r>
              <a:rPr lang="en-GB" sz="1600" dirty="0" err="1">
                <a:latin typeface="Calibri" panose="020F0502020204030204" pitchFamily="34" charset="0"/>
                <a:ea typeface="Times New Roman" panose="02020603050405020304" pitchFamily="18" charset="0"/>
                <a:cs typeface="Segoe UI" panose="020B0502040204020203" pitchFamily="34" charset="0"/>
              </a:rPr>
              <a:t>dépouillés</a:t>
            </a:r>
            <a:r>
              <a:rPr lang="en-GB" sz="1600" dirty="0">
                <a:latin typeface="Calibri" panose="020F0502020204030204" pitchFamily="34" charset="0"/>
                <a:ea typeface="Times New Roman" panose="02020603050405020304" pitchFamily="18" charset="0"/>
                <a:cs typeface="Segoe UI" panose="020B0502040204020203" pitchFamily="34" charset="0"/>
              </a:rPr>
              <a:t>;</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Times New Roman" panose="02020603050405020304" pitchFamily="18" charset="0"/>
              <a:buChar char="-"/>
            </a:pPr>
            <a:r>
              <a:rPr lang="en-GB" sz="1600" dirty="0">
                <a:latin typeface="Calibri" panose="020F0502020204030204" pitchFamily="34" charset="0"/>
                <a:ea typeface="Times New Roman" panose="02020603050405020304" pitchFamily="18" charset="0"/>
                <a:cs typeface="Segoe UI" panose="020B0502040204020203" pitchFamily="34" charset="0"/>
              </a:rPr>
              <a:t>Proclamation des </a:t>
            </a:r>
            <a:r>
              <a:rPr lang="en-GB" sz="1600" dirty="0" err="1">
                <a:latin typeface="Calibri" panose="020F0502020204030204" pitchFamily="34" charset="0"/>
                <a:ea typeface="Times New Roman" panose="02020603050405020304" pitchFamily="18" charset="0"/>
                <a:cs typeface="Segoe UI" panose="020B0502040204020203" pitchFamily="34" charset="0"/>
              </a:rPr>
              <a:t>résultats</a:t>
            </a:r>
            <a:r>
              <a:rPr lang="en-GB" sz="1600" dirty="0">
                <a:latin typeface="Calibri" panose="020F0502020204030204" pitchFamily="34" charset="0"/>
                <a:ea typeface="Times New Roman" panose="02020603050405020304" pitchFamily="18" charset="0"/>
                <a:cs typeface="Segoe UI" panose="020B0502040204020203" pitchFamily="34" charset="0"/>
              </a:rPr>
              <a:t>.</a:t>
            </a:r>
            <a:endParaRPr lang="fr-FR" sz="1400"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fr-FR" sz="14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14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3"/>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4"/>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5"/>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151651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
        <p:nvSpPr>
          <p:cNvPr id="13" name="Rectangle 12">
            <a:extLst>
              <a:ext uri="{FF2B5EF4-FFF2-40B4-BE49-F238E27FC236}">
                <a16:creationId xmlns:a16="http://schemas.microsoft.com/office/drawing/2014/main" id="{2ED76250-48F1-4CE3-A4BB-D80FF0324549}"/>
              </a:ext>
            </a:extLst>
          </p:cNvPr>
          <p:cNvSpPr/>
          <p:nvPr/>
        </p:nvSpPr>
        <p:spPr>
          <a:xfrm>
            <a:off x="4735481" y="2459771"/>
            <a:ext cx="4620176" cy="461665"/>
          </a:xfrm>
          <a:prstGeom prst="rect">
            <a:avLst/>
          </a:prstGeom>
        </p:spPr>
        <p:txBody>
          <a:bodyPr wrap="none">
            <a:spAutoFit/>
          </a:bodyPr>
          <a:lstStyle/>
          <a:p>
            <a:pPr lvl="0" algn="ctr" eaLnBrk="0" fontAlgn="base" hangingPunct="0">
              <a:spcBef>
                <a:spcPct val="0"/>
              </a:spcBef>
              <a:spcAft>
                <a:spcPct val="0"/>
              </a:spcAft>
              <a:defRPr/>
            </a:pPr>
            <a:r>
              <a:rPr lang="fr-FR" sz="2400" b="1" i="1" kern="0" dirty="0">
                <a:solidFill>
                  <a:srgbClr val="B7C1EB">
                    <a:lumMod val="50000"/>
                  </a:srgbClr>
                </a:solidFill>
                <a:latin typeface="Algerian" panose="04020705040A02060702" pitchFamily="82" charset="0"/>
              </a:rPr>
              <a:t>Merci</a:t>
            </a:r>
            <a:r>
              <a:rPr lang="fr-FR" sz="2400" i="1" kern="0" dirty="0">
                <a:solidFill>
                  <a:srgbClr val="B7C1EB">
                    <a:lumMod val="50000"/>
                  </a:srgbClr>
                </a:solidFill>
                <a:latin typeface="Algerian" panose="04020705040A02060702" pitchFamily="82" charset="0"/>
              </a:rPr>
              <a:t> </a:t>
            </a:r>
            <a:r>
              <a:rPr lang="fr-FR" sz="2400" b="1" i="1" kern="0" dirty="0">
                <a:solidFill>
                  <a:srgbClr val="B7C1EB">
                    <a:lumMod val="50000"/>
                  </a:srgbClr>
                </a:solidFill>
                <a:latin typeface="Algerian" panose="04020705040A02060702" pitchFamily="82" charset="0"/>
              </a:rPr>
              <a:t>pour votre attention</a:t>
            </a:r>
          </a:p>
        </p:txBody>
      </p:sp>
      <p:sp>
        <p:nvSpPr>
          <p:cNvPr id="14" name="Rectangle 13">
            <a:extLst>
              <a:ext uri="{FF2B5EF4-FFF2-40B4-BE49-F238E27FC236}">
                <a16:creationId xmlns:a16="http://schemas.microsoft.com/office/drawing/2014/main" id="{142065F5-CC30-4325-A680-607D1CBEE56F}"/>
              </a:ext>
            </a:extLst>
          </p:cNvPr>
          <p:cNvSpPr/>
          <p:nvPr/>
        </p:nvSpPr>
        <p:spPr>
          <a:xfrm>
            <a:off x="3997569" y="4087497"/>
            <a:ext cx="6096000" cy="1477328"/>
          </a:xfrm>
          <a:prstGeom prst="rect">
            <a:avLst/>
          </a:prstGeom>
        </p:spPr>
        <p:txBody>
          <a:bodyPr>
            <a:spAutoFit/>
          </a:bodyPr>
          <a:lstStyle/>
          <a:p>
            <a:pPr algn="ctr"/>
            <a:r>
              <a:rPr lang="fr-FR" dirty="0"/>
              <a:t>Jamal AIT MOUHA</a:t>
            </a:r>
          </a:p>
          <a:p>
            <a:pPr algn="ctr"/>
            <a:r>
              <a:rPr lang="fr-FR" dirty="0"/>
              <a:t>HCP, Maroc</a:t>
            </a:r>
          </a:p>
          <a:p>
            <a:pPr algn="ctr"/>
            <a:endParaRPr lang="fr-FR" dirty="0"/>
          </a:p>
          <a:p>
            <a:pPr algn="ctr"/>
            <a:r>
              <a:rPr lang="fr-FR" dirty="0">
                <a:hlinkClick r:id="rId5"/>
              </a:rPr>
              <a:t>j.aitmouha@hcp.ma</a:t>
            </a:r>
            <a:endParaRPr lang="fr-FR" dirty="0"/>
          </a:p>
          <a:p>
            <a:pPr algn="ctr"/>
            <a:endParaRPr lang="fr-FR" dirty="0"/>
          </a:p>
        </p:txBody>
      </p:sp>
    </p:spTree>
    <p:extLst>
      <p:ext uri="{BB962C8B-B14F-4D97-AF65-F5344CB8AC3E}">
        <p14:creationId xmlns:p14="http://schemas.microsoft.com/office/powerpoint/2010/main" val="41735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761938" y="174515"/>
            <a:ext cx="9040319" cy="501570"/>
          </a:xfrm>
        </p:spPr>
        <p:txBody>
          <a:bodyPr>
            <a:noAutofit/>
          </a:bodyPr>
          <a:lstStyle/>
          <a:p>
            <a:pPr algn="l"/>
            <a:r>
              <a:rPr lang="fr-FR" sz="1700" dirty="0">
                <a:latin typeface="+mn-lt"/>
              </a:rPr>
              <a:t>Bilan des activités entreprises pour la mise en œuvre du Programme africain sur les statistiques </a:t>
            </a:r>
            <a:endParaRPr lang="en-KE" sz="1700" b="1" dirty="0">
              <a:solidFill>
                <a:srgbClr val="0070C0"/>
              </a:solidFill>
              <a:latin typeface="+mn-lt"/>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grpSp>
        <p:nvGrpSpPr>
          <p:cNvPr id="10" name="Group 3">
            <a:extLst>
              <a:ext uri="{FF2B5EF4-FFF2-40B4-BE49-F238E27FC236}">
                <a16:creationId xmlns:a16="http://schemas.microsoft.com/office/drawing/2014/main" id="{9A363EEF-8189-49EC-9F5E-E9F4FFB063EE}"/>
              </a:ext>
            </a:extLst>
          </p:cNvPr>
          <p:cNvGrpSpPr>
            <a:grpSpLocks/>
          </p:cNvGrpSpPr>
          <p:nvPr/>
        </p:nvGrpSpPr>
        <p:grpSpPr bwMode="auto">
          <a:xfrm>
            <a:off x="4147039" y="909636"/>
            <a:ext cx="3771900" cy="4665663"/>
            <a:chOff x="357" y="240"/>
            <a:chExt cx="2715" cy="3529"/>
          </a:xfrm>
        </p:grpSpPr>
        <p:sp>
          <p:nvSpPr>
            <p:cNvPr id="11" name="Text Box 4">
              <a:extLst>
                <a:ext uri="{FF2B5EF4-FFF2-40B4-BE49-F238E27FC236}">
                  <a16:creationId xmlns:a16="http://schemas.microsoft.com/office/drawing/2014/main" id="{6E407C5F-CBAF-410C-9910-BC280494C1AF}"/>
                </a:ext>
              </a:extLst>
            </p:cNvPr>
            <p:cNvSpPr txBox="1">
              <a:spLocks noChangeArrowheads="1"/>
            </p:cNvSpPr>
            <p:nvPr/>
          </p:nvSpPr>
          <p:spPr bwMode="auto">
            <a:xfrm>
              <a:off x="384" y="240"/>
              <a:ext cx="2688" cy="44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600" dirty="0">
                  <a:latin typeface="Arial Unicode MS" pitchFamily="34" charset="-128"/>
                  <a:ea typeface="Arial Unicode MS" pitchFamily="34" charset="-128"/>
                  <a:cs typeface="Times New Roman" panose="02020603050405020304" pitchFamily="18" charset="0"/>
                </a:rPr>
                <a:t>Partenariats et coordination à l’échelle régionale</a:t>
              </a:r>
              <a:endParaRPr lang="en-US" altLang="fr-FR" sz="1600" dirty="0">
                <a:latin typeface="Arial Unicode MS" pitchFamily="34" charset="-128"/>
                <a:ea typeface="Arial Unicode MS" pitchFamily="34" charset="-128"/>
                <a:cs typeface="Times New Roman" panose="02020603050405020304" pitchFamily="18" charset="0"/>
              </a:endParaRPr>
            </a:p>
          </p:txBody>
        </p:sp>
        <p:sp>
          <p:nvSpPr>
            <p:cNvPr id="12" name="Text Box 5">
              <a:extLst>
                <a:ext uri="{FF2B5EF4-FFF2-40B4-BE49-F238E27FC236}">
                  <a16:creationId xmlns:a16="http://schemas.microsoft.com/office/drawing/2014/main" id="{BE666F47-2E22-469D-AAAB-AF91885464CB}"/>
                </a:ext>
              </a:extLst>
            </p:cNvPr>
            <p:cNvSpPr txBox="1">
              <a:spLocks noChangeArrowheads="1"/>
            </p:cNvSpPr>
            <p:nvPr/>
          </p:nvSpPr>
          <p:spPr bwMode="auto">
            <a:xfrm>
              <a:off x="384" y="960"/>
              <a:ext cx="2688" cy="44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600">
                  <a:latin typeface="Arial Unicode MS" pitchFamily="34" charset="-128"/>
                  <a:ea typeface="Arial Unicode MS" pitchFamily="34" charset="-128"/>
                  <a:cs typeface="Times New Roman" panose="02020603050405020304" pitchFamily="18" charset="0"/>
                </a:rPr>
                <a:t>Renforcement des capacités et recherche</a:t>
              </a:r>
              <a:endParaRPr lang="en-US" altLang="fr-FR" sz="1600">
                <a:latin typeface="Arial Unicode MS" pitchFamily="34" charset="-128"/>
                <a:ea typeface="Arial Unicode MS" pitchFamily="34" charset="-128"/>
                <a:cs typeface="Times New Roman" panose="02020603050405020304" pitchFamily="18" charset="0"/>
              </a:endParaRPr>
            </a:p>
          </p:txBody>
        </p:sp>
        <p:sp>
          <p:nvSpPr>
            <p:cNvPr id="13" name="Text Box 6">
              <a:extLst>
                <a:ext uri="{FF2B5EF4-FFF2-40B4-BE49-F238E27FC236}">
                  <a16:creationId xmlns:a16="http://schemas.microsoft.com/office/drawing/2014/main" id="{9C24DB93-B3FD-4126-989B-89D9C4D03082}"/>
                </a:ext>
              </a:extLst>
            </p:cNvPr>
            <p:cNvSpPr txBox="1">
              <a:spLocks noChangeArrowheads="1"/>
            </p:cNvSpPr>
            <p:nvPr/>
          </p:nvSpPr>
          <p:spPr bwMode="auto">
            <a:xfrm>
              <a:off x="384" y="1679"/>
              <a:ext cx="2688" cy="25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600">
                  <a:latin typeface="Arial Unicode MS" pitchFamily="34" charset="-128"/>
                  <a:ea typeface="Arial Unicode MS" pitchFamily="34" charset="-128"/>
                  <a:cs typeface="Times New Roman" panose="02020603050405020304" pitchFamily="18" charset="0"/>
                </a:rPr>
                <a:t>Élaboration de rapports et diffusion</a:t>
              </a:r>
              <a:endParaRPr lang="en-US" altLang="fr-FR" sz="1600">
                <a:latin typeface="Arial Unicode MS" pitchFamily="34" charset="-128"/>
                <a:ea typeface="Arial Unicode MS" pitchFamily="34" charset="-128"/>
                <a:cs typeface="Times New Roman" panose="02020603050405020304" pitchFamily="18" charset="0"/>
              </a:endParaRPr>
            </a:p>
          </p:txBody>
        </p:sp>
        <p:sp>
          <p:nvSpPr>
            <p:cNvPr id="14" name="Text Box 7">
              <a:extLst>
                <a:ext uri="{FF2B5EF4-FFF2-40B4-BE49-F238E27FC236}">
                  <a16:creationId xmlns:a16="http://schemas.microsoft.com/office/drawing/2014/main" id="{548764DD-DFA6-4442-BA08-2E6FAA885AF7}"/>
                </a:ext>
              </a:extLst>
            </p:cNvPr>
            <p:cNvSpPr txBox="1">
              <a:spLocks noChangeArrowheads="1"/>
            </p:cNvSpPr>
            <p:nvPr/>
          </p:nvSpPr>
          <p:spPr bwMode="auto">
            <a:xfrm>
              <a:off x="384" y="2400"/>
              <a:ext cx="2688" cy="25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fr-FR" sz="1600">
                  <a:latin typeface="Arial Unicode MS" pitchFamily="34" charset="-128"/>
                  <a:ea typeface="Arial Unicode MS" pitchFamily="34" charset="-128"/>
                  <a:cs typeface="Times New Roman" panose="02020603050405020304" pitchFamily="18" charset="0"/>
                </a:rPr>
                <a:t>Perspectives d’avenir</a:t>
              </a:r>
            </a:p>
          </p:txBody>
        </p:sp>
        <p:sp>
          <p:nvSpPr>
            <p:cNvPr id="15" name="Text Box 9">
              <a:extLst>
                <a:ext uri="{FF2B5EF4-FFF2-40B4-BE49-F238E27FC236}">
                  <a16:creationId xmlns:a16="http://schemas.microsoft.com/office/drawing/2014/main" id="{924B24B2-5151-4D42-889E-FA5EF2213204}"/>
                </a:ext>
              </a:extLst>
            </p:cNvPr>
            <p:cNvSpPr txBox="1">
              <a:spLocks noChangeArrowheads="1"/>
            </p:cNvSpPr>
            <p:nvPr/>
          </p:nvSpPr>
          <p:spPr bwMode="auto">
            <a:xfrm>
              <a:off x="357" y="3140"/>
              <a:ext cx="2688" cy="629"/>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600">
                  <a:ea typeface="Arial Unicode MS" pitchFamily="34" charset="-128"/>
                  <a:cs typeface="Times New Roman" panose="02020603050405020304" pitchFamily="18" charset="0"/>
                </a:rPr>
                <a:t>Renouvèlement de la composition du groupe africain sur les statistiques de genre</a:t>
              </a:r>
              <a:endParaRPr lang="en-US" altLang="fr-FR" sz="1600">
                <a:ea typeface="Arial Unicode MS" pitchFamily="34" charset="-128"/>
                <a:cs typeface="Times New Roman" panose="02020603050405020304" pitchFamily="18" charset="0"/>
              </a:endParaRPr>
            </a:p>
          </p:txBody>
        </p:sp>
        <p:cxnSp>
          <p:nvCxnSpPr>
            <p:cNvPr id="16" name="AutoShape 10">
              <a:extLst>
                <a:ext uri="{FF2B5EF4-FFF2-40B4-BE49-F238E27FC236}">
                  <a16:creationId xmlns:a16="http://schemas.microsoft.com/office/drawing/2014/main" id="{63971D4B-33D3-444D-B6E7-1D0F3D89D06D}"/>
                </a:ext>
              </a:extLst>
            </p:cNvPr>
            <p:cNvCxnSpPr>
              <a:cxnSpLocks noChangeShapeType="1"/>
              <a:stCxn id="15" idx="1"/>
              <a:endCxn id="11" idx="1"/>
            </p:cNvCxnSpPr>
            <p:nvPr/>
          </p:nvCxnSpPr>
          <p:spPr bwMode="auto">
            <a:xfrm rot="10800000" flipH="1">
              <a:off x="357" y="461"/>
              <a:ext cx="27" cy="2994"/>
            </a:xfrm>
            <a:prstGeom prst="bentConnector3">
              <a:avLst>
                <a:gd name="adj1" fmla="val -609519"/>
              </a:avLst>
            </a:prstGeom>
            <a:noFill/>
            <a:ln w="41275">
              <a:solidFill>
                <a:srgbClr val="000000"/>
              </a:solidFill>
              <a:miter lim="800000"/>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Line 11">
              <a:extLst>
                <a:ext uri="{FF2B5EF4-FFF2-40B4-BE49-F238E27FC236}">
                  <a16:creationId xmlns:a16="http://schemas.microsoft.com/office/drawing/2014/main" id="{CCA99A39-D4EE-43E9-9CAB-CBB02C7197BA}"/>
                </a:ext>
              </a:extLst>
            </p:cNvPr>
            <p:cNvSpPr>
              <a:spLocks noChangeShapeType="1"/>
            </p:cNvSpPr>
            <p:nvPr/>
          </p:nvSpPr>
          <p:spPr bwMode="auto">
            <a:xfrm>
              <a:off x="1776" y="768"/>
              <a:ext cx="0" cy="192"/>
            </a:xfrm>
            <a:prstGeom prst="line">
              <a:avLst/>
            </a:prstGeom>
            <a:noFill/>
            <a:ln w="412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 name="Line 13">
              <a:extLst>
                <a:ext uri="{FF2B5EF4-FFF2-40B4-BE49-F238E27FC236}">
                  <a16:creationId xmlns:a16="http://schemas.microsoft.com/office/drawing/2014/main" id="{6DF61767-E1DD-4132-95AC-59250B26F71A}"/>
                </a:ext>
              </a:extLst>
            </p:cNvPr>
            <p:cNvSpPr>
              <a:spLocks noChangeShapeType="1"/>
            </p:cNvSpPr>
            <p:nvPr/>
          </p:nvSpPr>
          <p:spPr bwMode="auto">
            <a:xfrm>
              <a:off x="1776" y="2688"/>
              <a:ext cx="0" cy="192"/>
            </a:xfrm>
            <a:prstGeom prst="line">
              <a:avLst/>
            </a:prstGeom>
            <a:noFill/>
            <a:ln w="412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9" name="Line 14">
              <a:extLst>
                <a:ext uri="{FF2B5EF4-FFF2-40B4-BE49-F238E27FC236}">
                  <a16:creationId xmlns:a16="http://schemas.microsoft.com/office/drawing/2014/main" id="{87D49A82-A142-4632-8BE4-2888A3F7D5A6}"/>
                </a:ext>
              </a:extLst>
            </p:cNvPr>
            <p:cNvSpPr>
              <a:spLocks noChangeShapeType="1"/>
            </p:cNvSpPr>
            <p:nvPr/>
          </p:nvSpPr>
          <p:spPr bwMode="auto">
            <a:xfrm>
              <a:off x="1776" y="2208"/>
              <a:ext cx="0" cy="192"/>
            </a:xfrm>
            <a:prstGeom prst="line">
              <a:avLst/>
            </a:prstGeom>
            <a:noFill/>
            <a:ln w="412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0" name="Line 15">
              <a:extLst>
                <a:ext uri="{FF2B5EF4-FFF2-40B4-BE49-F238E27FC236}">
                  <a16:creationId xmlns:a16="http://schemas.microsoft.com/office/drawing/2014/main" id="{886E64B7-32E9-4E6A-B493-45545FDD32E7}"/>
                </a:ext>
              </a:extLst>
            </p:cNvPr>
            <p:cNvSpPr>
              <a:spLocks noChangeShapeType="1"/>
            </p:cNvSpPr>
            <p:nvPr/>
          </p:nvSpPr>
          <p:spPr bwMode="auto">
            <a:xfrm>
              <a:off x="1776" y="1488"/>
              <a:ext cx="0" cy="192"/>
            </a:xfrm>
            <a:prstGeom prst="line">
              <a:avLst/>
            </a:prstGeom>
            <a:noFill/>
            <a:ln w="412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nvGrpSpPr>
          <p:cNvPr id="21" name="Group 16">
            <a:extLst>
              <a:ext uri="{FF2B5EF4-FFF2-40B4-BE49-F238E27FC236}">
                <a16:creationId xmlns:a16="http://schemas.microsoft.com/office/drawing/2014/main" id="{DE5D8946-33E5-4D1B-AD2F-BA6A4B3FC567}"/>
              </a:ext>
            </a:extLst>
          </p:cNvPr>
          <p:cNvGrpSpPr>
            <a:grpSpLocks/>
          </p:cNvGrpSpPr>
          <p:nvPr/>
        </p:nvGrpSpPr>
        <p:grpSpPr bwMode="auto">
          <a:xfrm>
            <a:off x="7842739" y="1138236"/>
            <a:ext cx="2365375" cy="4114800"/>
            <a:chOff x="3072" y="909"/>
            <a:chExt cx="2724" cy="3123"/>
          </a:xfrm>
        </p:grpSpPr>
        <p:grpSp>
          <p:nvGrpSpPr>
            <p:cNvPr id="22" name="Group 17">
              <a:extLst>
                <a:ext uri="{FF2B5EF4-FFF2-40B4-BE49-F238E27FC236}">
                  <a16:creationId xmlns:a16="http://schemas.microsoft.com/office/drawing/2014/main" id="{99E1C087-0CFC-4192-8BEC-1D3396B2A635}"/>
                </a:ext>
              </a:extLst>
            </p:cNvPr>
            <p:cNvGrpSpPr>
              <a:grpSpLocks/>
            </p:cNvGrpSpPr>
            <p:nvPr/>
          </p:nvGrpSpPr>
          <p:grpSpPr bwMode="auto">
            <a:xfrm>
              <a:off x="3960" y="1296"/>
              <a:ext cx="1836" cy="2496"/>
              <a:chOff x="4176" y="864"/>
              <a:chExt cx="1488" cy="2496"/>
            </a:xfrm>
          </p:grpSpPr>
          <p:sp>
            <p:nvSpPr>
              <p:cNvPr id="29" name="AutoShape 18">
                <a:extLst>
                  <a:ext uri="{FF2B5EF4-FFF2-40B4-BE49-F238E27FC236}">
                    <a16:creationId xmlns:a16="http://schemas.microsoft.com/office/drawing/2014/main" id="{C03D1B23-CBA8-4D37-9D07-5E7521774126}"/>
                  </a:ext>
                </a:extLst>
              </p:cNvPr>
              <p:cNvSpPr>
                <a:spLocks noChangeArrowheads="1"/>
              </p:cNvSpPr>
              <p:nvPr/>
            </p:nvSpPr>
            <p:spPr bwMode="auto">
              <a:xfrm>
                <a:off x="4176" y="864"/>
                <a:ext cx="1488" cy="2496"/>
              </a:xfrm>
              <a:prstGeom prst="wedgeRoundRectCallout">
                <a:avLst>
                  <a:gd name="adj1" fmla="val -40583"/>
                  <a:gd name="adj2" fmla="val 44389"/>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fr-FR" sz="2800">
                  <a:latin typeface="Arial Unicode MS" pitchFamily="34" charset="-128"/>
                  <a:cs typeface="Times New Roman" panose="02020603050405020304" pitchFamily="18" charset="0"/>
                </a:endParaRPr>
              </a:p>
            </p:txBody>
          </p:sp>
          <p:sp>
            <p:nvSpPr>
              <p:cNvPr id="30" name="Text Box 19">
                <a:extLst>
                  <a:ext uri="{FF2B5EF4-FFF2-40B4-BE49-F238E27FC236}">
                    <a16:creationId xmlns:a16="http://schemas.microsoft.com/office/drawing/2014/main" id="{C55159C2-423F-4BEA-9D36-B90062958289}"/>
                  </a:ext>
                </a:extLst>
              </p:cNvPr>
              <p:cNvSpPr txBox="1">
                <a:spLocks noChangeArrowheads="1"/>
              </p:cNvSpPr>
              <p:nvPr/>
            </p:nvSpPr>
            <p:spPr bwMode="auto">
              <a:xfrm>
                <a:off x="4345" y="1398"/>
                <a:ext cx="1273"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10000"/>
                  <a:buFont typeface="Wingdings" panose="05000000000000000000" pitchFamily="2" charset="2"/>
                  <a:buBlip>
                    <a:blip r:embed="rId5"/>
                  </a:buBlip>
                  <a:defRPr sz="3200">
                    <a:solidFill>
                      <a:schemeClr val="tx1"/>
                    </a:solidFill>
                    <a:latin typeface="Tahoma" panose="020B060403050404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FR" altLang="fr-FR" sz="1600" b="1" dirty="0">
                    <a:latin typeface="Arial Unicode MS" pitchFamily="34" charset="-128"/>
                    <a:cs typeface="Times New Roman" panose="02020603050405020304" pitchFamily="18" charset="0"/>
                  </a:rPr>
                  <a:t>Mise en œuvre du Programme africain sur les statistiques de genre </a:t>
                </a:r>
                <a:endParaRPr lang="en-US" altLang="fr-FR" sz="1800" b="1" dirty="0">
                  <a:latin typeface="Arial Unicode MS" pitchFamily="34" charset="-128"/>
                  <a:cs typeface="Times New Roman" panose="02020603050405020304" pitchFamily="18" charset="0"/>
                </a:endParaRPr>
              </a:p>
            </p:txBody>
          </p:sp>
        </p:grpSp>
        <p:grpSp>
          <p:nvGrpSpPr>
            <p:cNvPr id="23" name="Group 20">
              <a:extLst>
                <a:ext uri="{FF2B5EF4-FFF2-40B4-BE49-F238E27FC236}">
                  <a16:creationId xmlns:a16="http://schemas.microsoft.com/office/drawing/2014/main" id="{7F9D359B-3BF1-4B8A-A757-5645E34480F4}"/>
                </a:ext>
              </a:extLst>
            </p:cNvPr>
            <p:cNvGrpSpPr>
              <a:grpSpLocks/>
            </p:cNvGrpSpPr>
            <p:nvPr/>
          </p:nvGrpSpPr>
          <p:grpSpPr bwMode="auto">
            <a:xfrm>
              <a:off x="3072" y="909"/>
              <a:ext cx="1464" cy="3123"/>
              <a:chOff x="3072" y="432"/>
              <a:chExt cx="1464" cy="3123"/>
            </a:xfrm>
          </p:grpSpPr>
          <p:cxnSp>
            <p:nvCxnSpPr>
              <p:cNvPr id="24" name="AutoShape 21">
                <a:extLst>
                  <a:ext uri="{FF2B5EF4-FFF2-40B4-BE49-F238E27FC236}">
                    <a16:creationId xmlns:a16="http://schemas.microsoft.com/office/drawing/2014/main" id="{BF0E4EC4-2C6C-422B-B960-1278611F5388}"/>
                  </a:ext>
                </a:extLst>
              </p:cNvPr>
              <p:cNvCxnSpPr>
                <a:cxnSpLocks noChangeShapeType="1"/>
              </p:cNvCxnSpPr>
              <p:nvPr/>
            </p:nvCxnSpPr>
            <p:spPr bwMode="auto">
              <a:xfrm rot="10800000" flipV="1">
                <a:off x="3072" y="3311"/>
                <a:ext cx="1464" cy="244"/>
              </a:xfrm>
              <a:prstGeom prst="bentConnector3">
                <a:avLst>
                  <a:gd name="adj1" fmla="val -2120"/>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2">
                <a:extLst>
                  <a:ext uri="{FF2B5EF4-FFF2-40B4-BE49-F238E27FC236}">
                    <a16:creationId xmlns:a16="http://schemas.microsoft.com/office/drawing/2014/main" id="{C7FCF657-675D-4F6A-A6A3-2DC6B9C15D70}"/>
                  </a:ext>
                </a:extLst>
              </p:cNvPr>
              <p:cNvCxnSpPr>
                <a:cxnSpLocks noChangeShapeType="1"/>
              </p:cNvCxnSpPr>
              <p:nvPr/>
            </p:nvCxnSpPr>
            <p:spPr bwMode="auto">
              <a:xfrm rot="5400000" flipH="1">
                <a:off x="3621" y="-117"/>
                <a:ext cx="365" cy="1464"/>
              </a:xfrm>
              <a:prstGeom prst="bentConnector2">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Line 23">
                <a:extLst>
                  <a:ext uri="{FF2B5EF4-FFF2-40B4-BE49-F238E27FC236}">
                    <a16:creationId xmlns:a16="http://schemas.microsoft.com/office/drawing/2014/main" id="{BD8CF63A-6017-4902-8C8D-37A6A70B4654}"/>
                  </a:ext>
                </a:extLst>
              </p:cNvPr>
              <p:cNvSpPr>
                <a:spLocks noChangeShapeType="1"/>
              </p:cNvSpPr>
              <p:nvPr/>
            </p:nvSpPr>
            <p:spPr bwMode="auto">
              <a:xfrm flipH="1">
                <a:off x="3072" y="1248"/>
                <a:ext cx="864" cy="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7" name="Line 25">
                <a:extLst>
                  <a:ext uri="{FF2B5EF4-FFF2-40B4-BE49-F238E27FC236}">
                    <a16:creationId xmlns:a16="http://schemas.microsoft.com/office/drawing/2014/main" id="{1CCE341A-EF17-436E-9A94-24D9B483FC12}"/>
                  </a:ext>
                </a:extLst>
              </p:cNvPr>
              <p:cNvSpPr>
                <a:spLocks noChangeShapeType="1"/>
              </p:cNvSpPr>
              <p:nvPr/>
            </p:nvSpPr>
            <p:spPr bwMode="auto">
              <a:xfrm flipH="1">
                <a:off x="3072" y="2544"/>
                <a:ext cx="864" cy="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28" name="Line 26">
                <a:extLst>
                  <a:ext uri="{FF2B5EF4-FFF2-40B4-BE49-F238E27FC236}">
                    <a16:creationId xmlns:a16="http://schemas.microsoft.com/office/drawing/2014/main" id="{9793E830-BD30-4601-BAE1-A3A1A4F48F35}"/>
                  </a:ext>
                </a:extLst>
              </p:cNvPr>
              <p:cNvSpPr>
                <a:spLocks noChangeShapeType="1"/>
              </p:cNvSpPr>
              <p:nvPr/>
            </p:nvSpPr>
            <p:spPr bwMode="auto">
              <a:xfrm flipH="1">
                <a:off x="3072" y="1920"/>
                <a:ext cx="864" cy="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grpSp>
        <p:nvGrpSpPr>
          <p:cNvPr id="31" name="Group 27">
            <a:extLst>
              <a:ext uri="{FF2B5EF4-FFF2-40B4-BE49-F238E27FC236}">
                <a16:creationId xmlns:a16="http://schemas.microsoft.com/office/drawing/2014/main" id="{ADACA6F7-D74B-4823-A929-EB33CC8353E3}"/>
              </a:ext>
            </a:extLst>
          </p:cNvPr>
          <p:cNvGrpSpPr>
            <a:grpSpLocks/>
          </p:cNvGrpSpPr>
          <p:nvPr/>
        </p:nvGrpSpPr>
        <p:grpSpPr bwMode="auto">
          <a:xfrm>
            <a:off x="7995139" y="1214436"/>
            <a:ext cx="1600200" cy="4191000"/>
            <a:chOff x="3072" y="576"/>
            <a:chExt cx="1626" cy="3072"/>
          </a:xfrm>
        </p:grpSpPr>
        <p:cxnSp>
          <p:nvCxnSpPr>
            <p:cNvPr id="32" name="AutoShape 28">
              <a:extLst>
                <a:ext uri="{FF2B5EF4-FFF2-40B4-BE49-F238E27FC236}">
                  <a16:creationId xmlns:a16="http://schemas.microsoft.com/office/drawing/2014/main" id="{8935D658-0ADA-4F5E-9520-9B0C921D23E7}"/>
                </a:ext>
              </a:extLst>
            </p:cNvPr>
            <p:cNvCxnSpPr>
              <a:cxnSpLocks noChangeShapeType="1"/>
            </p:cNvCxnSpPr>
            <p:nvPr/>
          </p:nvCxnSpPr>
          <p:spPr bwMode="auto">
            <a:xfrm>
              <a:off x="3072" y="576"/>
              <a:ext cx="1626" cy="240"/>
            </a:xfrm>
            <a:prstGeom prst="bentConnector2">
              <a:avLst/>
            </a:prstGeom>
            <a:noFill/>
            <a:ln w="38100">
              <a:solidFill>
                <a:srgbClr val="0000FF"/>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29">
              <a:extLst>
                <a:ext uri="{FF2B5EF4-FFF2-40B4-BE49-F238E27FC236}">
                  <a16:creationId xmlns:a16="http://schemas.microsoft.com/office/drawing/2014/main" id="{DE08FBF7-7AB9-466C-B0E2-9FB36307D0A2}"/>
                </a:ext>
              </a:extLst>
            </p:cNvPr>
            <p:cNvCxnSpPr>
              <a:cxnSpLocks noChangeShapeType="1"/>
            </p:cNvCxnSpPr>
            <p:nvPr/>
          </p:nvCxnSpPr>
          <p:spPr bwMode="auto">
            <a:xfrm flipV="1">
              <a:off x="3072" y="3312"/>
              <a:ext cx="1626" cy="336"/>
            </a:xfrm>
            <a:prstGeom prst="bentConnector2">
              <a:avLst/>
            </a:prstGeom>
            <a:noFill/>
            <a:ln w="38100">
              <a:solidFill>
                <a:srgbClr val="0000FF"/>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Line 31">
              <a:extLst>
                <a:ext uri="{FF2B5EF4-FFF2-40B4-BE49-F238E27FC236}">
                  <a16:creationId xmlns:a16="http://schemas.microsoft.com/office/drawing/2014/main" id="{1A5AB563-7FF3-4ECA-9CA0-44A8F874B78A}"/>
                </a:ext>
              </a:extLst>
            </p:cNvPr>
            <p:cNvSpPr>
              <a:spLocks noChangeShapeType="1"/>
            </p:cNvSpPr>
            <p:nvPr/>
          </p:nvSpPr>
          <p:spPr bwMode="auto">
            <a:xfrm>
              <a:off x="3072" y="1776"/>
              <a:ext cx="864" cy="0"/>
            </a:xfrm>
            <a:prstGeom prst="line">
              <a:avLst/>
            </a:prstGeom>
            <a:noFill/>
            <a:ln w="38100">
              <a:solidFill>
                <a:srgbClr val="0000FF"/>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 name="Line 32">
              <a:extLst>
                <a:ext uri="{FF2B5EF4-FFF2-40B4-BE49-F238E27FC236}">
                  <a16:creationId xmlns:a16="http://schemas.microsoft.com/office/drawing/2014/main" id="{13EBBF46-6301-4F9C-ACCE-8EEF88AAAB11}"/>
                </a:ext>
              </a:extLst>
            </p:cNvPr>
            <p:cNvSpPr>
              <a:spLocks noChangeShapeType="1"/>
            </p:cNvSpPr>
            <p:nvPr/>
          </p:nvSpPr>
          <p:spPr bwMode="auto">
            <a:xfrm>
              <a:off x="3072" y="1152"/>
              <a:ext cx="864" cy="0"/>
            </a:xfrm>
            <a:prstGeom prst="line">
              <a:avLst/>
            </a:prstGeom>
            <a:noFill/>
            <a:ln w="38100">
              <a:solidFill>
                <a:srgbClr val="0000FF"/>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 name="Line 33">
              <a:extLst>
                <a:ext uri="{FF2B5EF4-FFF2-40B4-BE49-F238E27FC236}">
                  <a16:creationId xmlns:a16="http://schemas.microsoft.com/office/drawing/2014/main" id="{642D98C9-4E38-4CB6-B569-747E74DEEC59}"/>
                </a:ext>
              </a:extLst>
            </p:cNvPr>
            <p:cNvSpPr>
              <a:spLocks noChangeShapeType="1"/>
            </p:cNvSpPr>
            <p:nvPr/>
          </p:nvSpPr>
          <p:spPr bwMode="auto">
            <a:xfrm>
              <a:off x="3072" y="2448"/>
              <a:ext cx="864" cy="0"/>
            </a:xfrm>
            <a:prstGeom prst="line">
              <a:avLst/>
            </a:prstGeom>
            <a:noFill/>
            <a:ln w="38100">
              <a:solidFill>
                <a:srgbClr val="0000FF"/>
              </a:solidFill>
              <a:miter lim="800000"/>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spTree>
    <p:extLst>
      <p:ext uri="{BB962C8B-B14F-4D97-AF65-F5344CB8AC3E}">
        <p14:creationId xmlns:p14="http://schemas.microsoft.com/office/powerpoint/2010/main" val="16454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340063"/>
            <a:ext cx="7669966" cy="477091"/>
          </a:xfrm>
        </p:spPr>
        <p:txBody>
          <a:bodyPr>
            <a:normAutofit/>
          </a:bodyPr>
          <a:lstStyle/>
          <a:p>
            <a:pPr algn="l"/>
            <a:r>
              <a:rPr lang="fr-FR" altLang="fr-FR" sz="1800" dirty="0"/>
              <a:t>Partenariats et coordination à l’échelle régionale</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971898"/>
            <a:ext cx="8713321" cy="4593497"/>
          </a:xfrm>
        </p:spPr>
        <p:txBody>
          <a:bodyPr>
            <a:normAutofit/>
          </a:bodyPr>
          <a:lstStyle/>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Troisième phase de la stratégie pour le Programme africain sur les statistiques genrées (2022-2026);</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Pour que chaque femme et chaque fille comptent / Les femmes comptent;</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Évaluation des statistiques genrées au niveau national;</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Renforcement de la coordination statistique et l’intégration de la problématique femmes-hommes dans les systèmes statistiques nationaux;</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Intégration de la problématique femmes-hommes dans la planification statistique nationale;</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Communauté de pratique sur les données et les statistiques;</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Appropriation de l’élaboration par les pays membres de leur propre Ensemble minimum d’indicateurs de genre pour l’Afrique;</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Amélioration de la qualité des données par le Réseau sur les données genrées.</a:t>
            </a:r>
          </a:p>
          <a:p>
            <a:pPr algn="l"/>
            <a:endParaRPr lang="en-KE" sz="2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380517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340063"/>
            <a:ext cx="7669966" cy="477091"/>
          </a:xfrm>
        </p:spPr>
        <p:txBody>
          <a:bodyPr>
            <a:normAutofit/>
          </a:bodyPr>
          <a:lstStyle/>
          <a:p>
            <a:pPr algn="l"/>
            <a:r>
              <a:rPr lang="fr-FR" altLang="fr-FR" sz="1800" dirty="0"/>
              <a:t>Renforcement des capacités et recherche</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971898"/>
            <a:ext cx="8713321" cy="4593497"/>
          </a:xfrm>
        </p:spPr>
        <p:txBody>
          <a:bodyPr>
            <a:normAutofit fontScale="85000" lnSpcReduction="20000"/>
          </a:bodyPr>
          <a:lstStyle/>
          <a:p>
            <a:pPr marL="342900" indent="-342900" algn="just">
              <a:buFont typeface="Wingdings" panose="05000000000000000000" pitchFamily="2" charset="2"/>
              <a:buChar char="q"/>
            </a:pPr>
            <a:r>
              <a:rPr lang="fr-FR" altLang="fr-FR" sz="2000" b="1" dirty="0">
                <a:latin typeface="Calibri" panose="020F0502020204030204" pitchFamily="34" charset="0"/>
                <a:cs typeface="Calibri" panose="020F0502020204030204" pitchFamily="34" charset="0"/>
              </a:rPr>
              <a:t>Formation et ateliers régionaux de renforcement des capacités:</a:t>
            </a:r>
          </a:p>
          <a:p>
            <a:pPr algn="just"/>
            <a:r>
              <a:rPr lang="fr-FR" altLang="fr-FR" sz="2000" dirty="0">
                <a:latin typeface="Calibri" panose="020F0502020204030204" pitchFamily="34" charset="0"/>
                <a:cs typeface="Calibri" panose="020F0502020204030204" pitchFamily="34" charset="0"/>
              </a:rPr>
              <a:t>Partager les dernières innovations et les bonnes pratiques en matière de statistiques genrées et pour faire le point sur:</a:t>
            </a:r>
          </a:p>
          <a:p>
            <a:pPr marL="342900" indent="-342900" algn="just">
              <a:lnSpc>
                <a:spcPct val="120000"/>
              </a:lnSpc>
              <a:spcBef>
                <a:spcPts val="600"/>
              </a:spcBef>
              <a:spcAft>
                <a:spcPts val="600"/>
              </a:spcAf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Atelier Régional sur les Statistiques de Genre en Afrique 2023: Accélérer les progrès vers l’Agenda 63 d’Afrique et les ODD à l’aide des statistiques de genre, Casablanca, Maroc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Atelier Régional sur les Statistiques de Genre en Afrique 2022 à Nairobi, au Kenya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La troisième phase du Programme africain sur les statistiques genrées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le Programme de développement durable à l’horizon 2030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l’Agenda 2063 : L’Afrique que nous voulons, de l’Union africaine ;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les statistiques genrées provenant des communautés économiques régionales ;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les dernières normes et définitions des ressources statistiques relatives à la violence sexiste ;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l’évaluation des systèmes de statistiques genrées ;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le calcul des indicateurs pour la prochaine série de rapports sur l’Indice de l’égalité des genres en Afrique, </a:t>
            </a:r>
          </a:p>
          <a:p>
            <a:pPr marL="342900" indent="-342900" algn="just">
              <a:buFont typeface="Arial" panose="020B0604020202020204" pitchFamily="34" charset="0"/>
              <a:buChar char="•"/>
            </a:pPr>
            <a:r>
              <a:rPr lang="fr-FR" altLang="fr-FR" sz="2000" dirty="0">
                <a:latin typeface="Calibri" panose="020F0502020204030204" pitchFamily="34" charset="0"/>
                <a:cs typeface="Calibri" panose="020F0502020204030204" pitchFamily="34" charset="0"/>
              </a:rPr>
              <a:t>le calcul de l’ensemble minimal d’indicateurs de genre pour l’Afrique. </a:t>
            </a:r>
            <a:endParaRPr lang="en-KE" sz="2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140910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235799"/>
            <a:ext cx="7669966" cy="477091"/>
          </a:xfrm>
        </p:spPr>
        <p:txBody>
          <a:bodyPr>
            <a:normAutofit/>
          </a:bodyPr>
          <a:lstStyle/>
          <a:p>
            <a:pPr algn="l"/>
            <a:r>
              <a:rPr lang="fr-FR" altLang="fr-FR" sz="1800" dirty="0"/>
              <a:t>Renforcement des capacités et recherche</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971898"/>
            <a:ext cx="8713321" cy="4593497"/>
          </a:xfrm>
        </p:spPr>
        <p:txBody>
          <a:bodyPr>
            <a:normAutofit fontScale="32500" lnSpcReduction="20000"/>
          </a:bodyPr>
          <a:lstStyle/>
          <a:p>
            <a:pPr marL="342900" indent="-342900" algn="just">
              <a:buFont typeface="Wingdings" panose="05000000000000000000" pitchFamily="2" charset="2"/>
              <a:buChar char="q"/>
            </a:pPr>
            <a:r>
              <a:rPr lang="fr-FR" altLang="fr-FR" sz="4400" b="1" dirty="0">
                <a:latin typeface="Calibri" panose="020F0502020204030204" pitchFamily="34" charset="0"/>
                <a:cs typeface="Calibri" panose="020F0502020204030204" pitchFamily="34" charset="0"/>
              </a:rPr>
              <a:t>Organisation des webinaires thématiques :</a:t>
            </a:r>
          </a:p>
          <a:p>
            <a:pPr marL="800100" lvl="1" indent="-342900" algn="just">
              <a:lnSpc>
                <a:spcPct val="120000"/>
              </a:lnSpc>
              <a:spcBef>
                <a:spcPts val="600"/>
              </a:spcBef>
              <a:spcAft>
                <a:spcPts val="600"/>
              </a:spcAft>
              <a:buFont typeface="Arial" panose="020B0604020202020204" pitchFamily="34" charset="0"/>
              <a:buChar char="•"/>
            </a:pPr>
            <a:r>
              <a:rPr lang="fr-FR" altLang="fr-FR" sz="4000" dirty="0">
                <a:latin typeface="Calibri" panose="020F0502020204030204" pitchFamily="34" charset="0"/>
                <a:cs typeface="Calibri" panose="020F0502020204030204" pitchFamily="34" charset="0"/>
              </a:rPr>
              <a:t>« Mettre en place de meilleures données de genre en Afrique : difficultés et perspectives » ;</a:t>
            </a:r>
          </a:p>
          <a:p>
            <a:pPr marL="800100" lvl="1" indent="-342900" algn="just">
              <a:lnSpc>
                <a:spcPct val="120000"/>
              </a:lnSpc>
              <a:spcBef>
                <a:spcPts val="600"/>
              </a:spcBef>
              <a:spcAft>
                <a:spcPts val="600"/>
              </a:spcAft>
              <a:buFont typeface="Arial" panose="020B0604020202020204" pitchFamily="34" charset="0"/>
              <a:buChar char="•"/>
            </a:pPr>
            <a:r>
              <a:rPr lang="fr-FR" altLang="fr-FR" sz="4000" dirty="0">
                <a:latin typeface="Calibri" panose="020F0502020204030204" pitchFamily="34" charset="0"/>
                <a:cs typeface="Calibri" panose="020F0502020204030204" pitchFamily="34" charset="0"/>
              </a:rPr>
              <a:t>« Le pouvoir du partenariat : faire progresser les données de genre dans le contexte de la COVID-19 » ;</a:t>
            </a:r>
          </a:p>
          <a:p>
            <a:pPr marL="800100" lvl="1" indent="-342900" algn="just">
              <a:lnSpc>
                <a:spcPct val="120000"/>
              </a:lnSpc>
              <a:spcBef>
                <a:spcPts val="600"/>
              </a:spcBef>
              <a:spcAft>
                <a:spcPts val="600"/>
              </a:spcAft>
              <a:buFont typeface="Arial" panose="020B0604020202020204" pitchFamily="34" charset="0"/>
              <a:buChar char="•"/>
            </a:pPr>
            <a:r>
              <a:rPr lang="fr-FR" altLang="fr-FR" sz="4000" dirty="0">
                <a:latin typeface="Calibri" panose="020F0502020204030204" pitchFamily="34" charset="0"/>
                <a:cs typeface="Calibri" panose="020F0502020204030204" pitchFamily="34" charset="0"/>
              </a:rPr>
              <a:t>« Enseignements tirés de la pandémie : établir de meilleures données de genre dans le monde du travail ».</a:t>
            </a:r>
          </a:p>
          <a:p>
            <a:pPr marL="342900" indent="-342900" algn="just">
              <a:buFont typeface="Wingdings" panose="05000000000000000000" pitchFamily="2" charset="2"/>
              <a:buChar char="q"/>
            </a:pPr>
            <a:r>
              <a:rPr lang="fr-FR" sz="4400" b="1" dirty="0">
                <a:latin typeface="Calibri" panose="020F0502020204030204" pitchFamily="34" charset="0"/>
                <a:cs typeface="Calibri" panose="020F0502020204030204" pitchFamily="34" charset="0"/>
              </a:rPr>
              <a:t>Réunion périodiques:</a:t>
            </a:r>
          </a:p>
          <a:p>
            <a:pPr marL="800100" lvl="1" indent="-342900" algn="just">
              <a:lnSpc>
                <a:spcPct val="120000"/>
              </a:lnSpc>
              <a:spcBef>
                <a:spcPts val="600"/>
              </a:spcBef>
              <a:spcAft>
                <a:spcPts val="600"/>
              </a:spcAft>
              <a:buFont typeface="Arial" panose="020B0604020202020204" pitchFamily="34" charset="0"/>
              <a:buChar char="•"/>
            </a:pPr>
            <a:r>
              <a:rPr lang="fr-FR" sz="4000" dirty="0">
                <a:latin typeface="Calibri" panose="020F0502020204030204" pitchFamily="34" charset="0"/>
                <a:cs typeface="Calibri" panose="020F0502020204030204" pitchFamily="34" charset="0"/>
              </a:rPr>
              <a:t>Réunion annuelle en ligne du Réseau sur les données genrées ;</a:t>
            </a:r>
          </a:p>
          <a:p>
            <a:pPr marL="800100" lvl="1" indent="-342900" algn="just">
              <a:lnSpc>
                <a:spcPct val="120000"/>
              </a:lnSpc>
              <a:spcBef>
                <a:spcPts val="600"/>
              </a:spcBef>
              <a:spcAft>
                <a:spcPts val="600"/>
              </a:spcAft>
              <a:buFont typeface="Arial" panose="020B0604020202020204" pitchFamily="34" charset="0"/>
              <a:buChar char="•"/>
            </a:pPr>
            <a:r>
              <a:rPr lang="fr-FR" sz="4000" dirty="0">
                <a:latin typeface="Calibri" panose="020F0502020204030204" pitchFamily="34" charset="0"/>
                <a:cs typeface="Calibri" panose="020F0502020204030204" pitchFamily="34" charset="0"/>
              </a:rPr>
              <a:t>Réunion du groupe d’experts sur l’évaluation de l’incidence de la pandémie de COVID-19 sur les statistiques genrées ;</a:t>
            </a:r>
          </a:p>
          <a:p>
            <a:pPr marL="800100" lvl="1" indent="-342900" algn="just">
              <a:lnSpc>
                <a:spcPct val="120000"/>
              </a:lnSpc>
              <a:spcBef>
                <a:spcPts val="600"/>
              </a:spcBef>
              <a:spcAft>
                <a:spcPts val="600"/>
              </a:spcAft>
              <a:buFont typeface="Arial" panose="020B0604020202020204" pitchFamily="34" charset="0"/>
              <a:buChar char="•"/>
            </a:pPr>
            <a:r>
              <a:rPr lang="fr-FR" sz="4000" dirty="0">
                <a:latin typeface="Calibri" panose="020F0502020204030204" pitchFamily="34" charset="0"/>
                <a:cs typeface="Calibri" panose="020F0502020204030204" pitchFamily="34" charset="0"/>
              </a:rPr>
              <a:t>Evaluer et établir l’état de la mise en œuvre de l’initiative pour un ensemble minimum de statistiques genrées en Afrique.</a:t>
            </a:r>
          </a:p>
          <a:p>
            <a:pPr marL="342900" indent="-342900" algn="just">
              <a:buFont typeface="Wingdings" panose="05000000000000000000" pitchFamily="2" charset="2"/>
              <a:buChar char="q"/>
            </a:pPr>
            <a:r>
              <a:rPr lang="fr-FR" sz="4000" b="1" dirty="0">
                <a:latin typeface="Calibri" panose="020F0502020204030204" pitchFamily="34" charset="0"/>
                <a:cs typeface="Calibri" panose="020F0502020204030204" pitchFamily="34" charset="0"/>
              </a:rPr>
              <a:t>Concevoir la boîte à outils « Comptées et visibles ».</a:t>
            </a:r>
          </a:p>
          <a:p>
            <a:pPr marL="342900" indent="-342900" algn="just">
              <a:lnSpc>
                <a:spcPct val="120000"/>
              </a:lnSpc>
              <a:spcBef>
                <a:spcPts val="600"/>
              </a:spcBef>
              <a:spcAft>
                <a:spcPts val="600"/>
              </a:spcAft>
              <a:buFont typeface="Wingdings" panose="05000000000000000000" pitchFamily="2" charset="2"/>
              <a:buChar char="q"/>
            </a:pPr>
            <a:r>
              <a:rPr lang="fr-FR" sz="4000" b="1" dirty="0">
                <a:latin typeface="Calibri" panose="020F0502020204030204" pitchFamily="34" charset="0"/>
                <a:cs typeface="Calibri" panose="020F0502020204030204" pitchFamily="34" charset="0"/>
              </a:rPr>
              <a:t>Production des supports de formation virtuels: </a:t>
            </a:r>
            <a:r>
              <a:rPr lang="fr-FR" sz="4000" dirty="0">
                <a:latin typeface="Calibri" panose="020F0502020204030204" pitchFamily="34" charset="0"/>
                <a:cs typeface="Calibri" panose="020F0502020204030204" pitchFamily="34" charset="0"/>
              </a:rPr>
              <a:t>Des supports à la sensibilisation et à la formation, tels que des directives destinées à aider les pays africains à améliorer leur mode d’intégration de la problématique femmes-hommes dans leurs activités statistiques.</a:t>
            </a:r>
          </a:p>
          <a:p>
            <a:pPr algn="just"/>
            <a:endParaRPr lang="fr-FR" sz="2000" b="1" dirty="0">
              <a:latin typeface="Calibri" panose="020F0502020204030204" pitchFamily="34" charset="0"/>
              <a:cs typeface="Calibri" panose="020F0502020204030204" pitchFamily="34" charset="0"/>
            </a:endParaRPr>
          </a:p>
          <a:p>
            <a:pPr algn="just"/>
            <a:endParaRPr lang="fr-FR" sz="20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2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404480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235799"/>
            <a:ext cx="7669966" cy="477091"/>
          </a:xfrm>
        </p:spPr>
        <p:txBody>
          <a:bodyPr>
            <a:normAutofit/>
          </a:bodyPr>
          <a:lstStyle/>
          <a:p>
            <a:pPr algn="l"/>
            <a:r>
              <a:rPr lang="fr-FR" altLang="fr-FR" sz="1800" dirty="0"/>
              <a:t>Renforcement des capacités et recherche</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971898"/>
            <a:ext cx="8713321" cy="4593497"/>
          </a:xfrm>
        </p:spPr>
        <p:txBody>
          <a:bodyPr>
            <a:normAutofit fontScale="47500" lnSpcReduction="20000"/>
          </a:bodyPr>
          <a:lstStyle/>
          <a:p>
            <a:pPr marL="342900" indent="-342900" algn="just">
              <a:buFont typeface="Wingdings" panose="05000000000000000000" pitchFamily="2" charset="2"/>
              <a:buChar char="q"/>
            </a:pPr>
            <a:r>
              <a:rPr lang="fr-FR" altLang="fr-FR" sz="4000" b="1" dirty="0">
                <a:latin typeface="Calibri" panose="020F0502020204030204" pitchFamily="34" charset="0"/>
                <a:cs typeface="Calibri" panose="020F0502020204030204" pitchFamily="34" charset="0"/>
              </a:rPr>
              <a:t>Aide technique, consultative et financière:</a:t>
            </a:r>
          </a:p>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Le programme « Les femmes comptent » a apporté une aide technique et financière aux pays de la région concernant divers sujets. </a:t>
            </a:r>
          </a:p>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Le Partenariat surveille l’aide financière apportée à la statistique et en rend compte chaque année dans son Rapport sur le soutien des partenaires à la statistique. </a:t>
            </a:r>
          </a:p>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Le lancement d’une une plateforme qui aide les pays, les bailleurs et les organismes de développement à cerner les possibilités de financement, à mettre en œuvre des projets à grande échelle, à plaider en faveur d’une aide aux travaux liés aux données et à la statistique.</a:t>
            </a:r>
          </a:p>
          <a:p>
            <a:pPr marL="342900" indent="-342900" algn="just">
              <a:buFont typeface="Wingdings" panose="05000000000000000000" pitchFamily="2" charset="2"/>
              <a:buChar char="q"/>
            </a:pPr>
            <a:r>
              <a:rPr lang="fr-FR" sz="4000" b="1" dirty="0">
                <a:latin typeface="Calibri" panose="020F0502020204030204" pitchFamily="34" charset="0"/>
                <a:cs typeface="Calibri" panose="020F0502020204030204" pitchFamily="34" charset="0"/>
              </a:rPr>
              <a:t>Recherche méthodologique:</a:t>
            </a:r>
          </a:p>
          <a:p>
            <a:pPr marL="800100" lvl="1" indent="-342900" algn="just">
              <a:lnSpc>
                <a:spcPct val="120000"/>
              </a:lnSpc>
              <a:spcBef>
                <a:spcPts val="600"/>
              </a:spcBef>
              <a:spcAft>
                <a:spcPts val="600"/>
              </a:spcAft>
              <a:buFont typeface="Arial" panose="020B0604020202020204" pitchFamily="34" charset="0"/>
              <a:buChar char="•"/>
            </a:pPr>
            <a:r>
              <a:rPr lang="fr-FR" sz="3500" dirty="0">
                <a:latin typeface="Calibri" panose="020F0502020204030204" pitchFamily="34" charset="0"/>
                <a:cs typeface="Calibri" panose="020F0502020204030204" pitchFamily="34" charset="0"/>
              </a:rPr>
              <a:t>Appui de l’ONU-Femmes pour la production des rapports ont été produit sur l’incidence de la COVID-19 sur l’égalité des sexes et l’autonomisation des femmes. </a:t>
            </a:r>
          </a:p>
          <a:p>
            <a:pPr algn="just"/>
            <a:endParaRPr lang="fr-FR" sz="2000" b="1" dirty="0">
              <a:latin typeface="Calibri" panose="020F0502020204030204" pitchFamily="34" charset="0"/>
              <a:cs typeface="Calibri" panose="020F0502020204030204" pitchFamily="34" charset="0"/>
            </a:endParaRPr>
          </a:p>
          <a:p>
            <a:pPr algn="just"/>
            <a:endParaRPr lang="fr-FR" sz="20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2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396441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490669"/>
            <a:ext cx="7669966" cy="477091"/>
          </a:xfrm>
        </p:spPr>
        <p:txBody>
          <a:bodyPr>
            <a:normAutofit/>
          </a:bodyPr>
          <a:lstStyle/>
          <a:p>
            <a:pPr algn="l"/>
            <a:r>
              <a:rPr lang="fr-FR" altLang="fr-FR" sz="1800" dirty="0"/>
              <a:t>Élaboration de rapports et diffusion</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1283677"/>
            <a:ext cx="8713321" cy="4281718"/>
          </a:xfrm>
        </p:spPr>
        <p:txBody>
          <a:bodyPr>
            <a:normAutofit/>
          </a:bodyPr>
          <a:lstStyle/>
          <a:p>
            <a:pPr lvl="1" algn="just">
              <a:lnSpc>
                <a:spcPct val="120000"/>
              </a:lnSpc>
              <a:spcBef>
                <a:spcPts val="600"/>
              </a:spcBef>
              <a:spcAft>
                <a:spcPts val="600"/>
              </a:spcAft>
            </a:pPr>
            <a:r>
              <a:rPr lang="fr-FR" altLang="fr-FR" sz="1800" dirty="0">
                <a:latin typeface="Calibri" panose="020F0502020204030204" pitchFamily="34" charset="0"/>
                <a:cs typeface="Calibri" panose="020F0502020204030204" pitchFamily="34" charset="0"/>
              </a:rPr>
              <a:t>La mise en place d’une plateforme qui dispose d’une interface conviviale dédiée aux actualités du Réseau sur les données genrées afin de mieux répondre aux besoins des membres, de regrouper toutes les informations utiles en un même endroit, et d’encourager et améliorer l’échange et le partage des connaissances et des publications sur les questions relatives aux statistiques de genre. </a:t>
            </a:r>
          </a:p>
          <a:p>
            <a:pPr algn="just"/>
            <a:endParaRPr lang="fr-FR" sz="1800" b="1" dirty="0">
              <a:latin typeface="Calibri" panose="020F0502020204030204" pitchFamily="34" charset="0"/>
              <a:cs typeface="Calibri" panose="020F0502020204030204" pitchFamily="34" charset="0"/>
            </a:endParaRPr>
          </a:p>
          <a:p>
            <a:pPr algn="just"/>
            <a:endParaRPr lang="fr-FR" sz="18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1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372511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395466"/>
            <a:ext cx="7669966" cy="477091"/>
          </a:xfrm>
        </p:spPr>
        <p:txBody>
          <a:bodyPr>
            <a:normAutofit/>
          </a:bodyPr>
          <a:lstStyle/>
          <a:p>
            <a:pPr algn="l"/>
            <a:r>
              <a:rPr lang="fr-FR" altLang="fr-FR" sz="1800" dirty="0"/>
              <a:t>Perspectives d’avenir</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998033" y="1252667"/>
            <a:ext cx="8713321" cy="4593497"/>
          </a:xfrm>
        </p:spPr>
        <p:txBody>
          <a:bodyPr>
            <a:normAutofit fontScale="55000" lnSpcReduction="20000"/>
          </a:bodyPr>
          <a:lstStyle/>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Consolidation des rapports de coopération que nous avons inauguré non seulement pour améliorer l’harmonisation des statistiques sensibles au genre afin d’élargir les ambitions de l’AGGES, au titre de la période 2023-2026. </a:t>
            </a:r>
          </a:p>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Réalisation d’une enquête sexo-spécifique africaine, avec comme particularité d’être harmonisée dans plusieurs pays africains afin de fournir des données comparables, et mener des études d’analyse avancée et d’évaluation des politiques afin d’assurer le suivi-évaluation des indicateurs sensibles au genre dans le cadre du reporting de la mise en œuvre de l’agenda 2030 et de l’Agenda 2063. </a:t>
            </a:r>
          </a:p>
          <a:p>
            <a:pPr marL="800100" lvl="1" indent="-342900" algn="just">
              <a:lnSpc>
                <a:spcPct val="120000"/>
              </a:lnSpc>
              <a:spcBef>
                <a:spcPts val="600"/>
              </a:spcBef>
              <a:spcAft>
                <a:spcPts val="600"/>
              </a:spcAft>
              <a:buFont typeface="Arial" panose="020B0604020202020204" pitchFamily="34" charset="0"/>
              <a:buChar char="•"/>
            </a:pPr>
            <a:r>
              <a:rPr lang="fr-FR" altLang="fr-FR" sz="3500" dirty="0">
                <a:latin typeface="Calibri" panose="020F0502020204030204" pitchFamily="34" charset="0"/>
                <a:cs typeface="Calibri" panose="020F0502020204030204" pitchFamily="34" charset="0"/>
              </a:rPr>
              <a:t>Amélioration de la diffusion numérique régulière des statistiques de genre à travers la création d’un portail africain interactif pour l’automatisation des échanges des données sensibles au genre en Afrique sous format SDMX.</a:t>
            </a:r>
          </a:p>
          <a:p>
            <a:pPr algn="just"/>
            <a:endParaRPr lang="fr-FR" sz="2000" b="1" dirty="0">
              <a:latin typeface="Calibri" panose="020F0502020204030204" pitchFamily="34" charset="0"/>
              <a:cs typeface="Calibri" panose="020F0502020204030204" pitchFamily="34" charset="0"/>
            </a:endParaRPr>
          </a:p>
          <a:p>
            <a:pPr algn="just"/>
            <a:endParaRPr lang="fr-FR" sz="20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28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178940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2FF-0C42-75DA-0519-7135D71AB09C}"/>
              </a:ext>
            </a:extLst>
          </p:cNvPr>
          <p:cNvSpPr>
            <a:spLocks noGrp="1"/>
          </p:cNvSpPr>
          <p:nvPr>
            <p:ph type="ctrTitle"/>
          </p:nvPr>
        </p:nvSpPr>
        <p:spPr>
          <a:xfrm>
            <a:off x="2998033" y="105068"/>
            <a:ext cx="7669966" cy="477091"/>
          </a:xfrm>
        </p:spPr>
        <p:txBody>
          <a:bodyPr>
            <a:normAutofit/>
          </a:bodyPr>
          <a:lstStyle/>
          <a:p>
            <a:pPr algn="l"/>
            <a:r>
              <a:rPr lang="fr-FR" altLang="fr-FR" sz="1800" dirty="0"/>
              <a:t>Perspectives d’avenir</a:t>
            </a:r>
            <a:endParaRPr lang="en-KE" sz="1800" b="1" dirty="0">
              <a:solidFill>
                <a:srgbClr val="0070C0"/>
              </a:solidFill>
              <a:latin typeface="Helvetica" pitchFamily="2" charset="0"/>
            </a:endParaRPr>
          </a:p>
        </p:txBody>
      </p:sp>
      <p:sp>
        <p:nvSpPr>
          <p:cNvPr id="3" name="Subtitle 2">
            <a:extLst>
              <a:ext uri="{FF2B5EF4-FFF2-40B4-BE49-F238E27FC236}">
                <a16:creationId xmlns:a16="http://schemas.microsoft.com/office/drawing/2014/main" id="{10E12504-94A6-BF33-27F5-BC651063B4A5}"/>
              </a:ext>
            </a:extLst>
          </p:cNvPr>
          <p:cNvSpPr>
            <a:spLocks noGrp="1"/>
          </p:cNvSpPr>
          <p:nvPr>
            <p:ph type="subTitle" idx="1"/>
          </p:nvPr>
        </p:nvSpPr>
        <p:spPr>
          <a:xfrm>
            <a:off x="2476355" y="624687"/>
            <a:ext cx="9462062" cy="4738621"/>
          </a:xfrm>
        </p:spPr>
        <p:txBody>
          <a:bodyPr>
            <a:noAutofit/>
          </a:bodyPr>
          <a:lstStyle/>
          <a:p>
            <a:pPr marL="800100" lvl="1" indent="-342900" algn="just">
              <a:lnSpc>
                <a:spcPct val="120000"/>
              </a:lnSpc>
              <a:spcBef>
                <a:spcPts val="600"/>
              </a:spcBef>
              <a:spcAft>
                <a:spcPts val="600"/>
              </a:spcAft>
              <a:buFont typeface="Arial" panose="020B0604020202020204" pitchFamily="34" charset="0"/>
              <a:buChar char="•"/>
            </a:pPr>
            <a:r>
              <a:rPr lang="fr-FR" altLang="fr-FR" sz="1600" dirty="0">
                <a:latin typeface="Calibri" panose="020F0502020204030204" pitchFamily="34" charset="0"/>
                <a:cs typeface="Calibri" panose="020F0502020204030204" pitchFamily="34" charset="0"/>
              </a:rPr>
              <a:t>Développement des processus de collaboration et de coopération sud </a:t>
            </a:r>
            <a:r>
              <a:rPr lang="fr-FR" altLang="fr-FR" sz="1600" dirty="0" err="1">
                <a:latin typeface="Calibri" panose="020F0502020204030204" pitchFamily="34" charset="0"/>
                <a:cs typeface="Calibri" panose="020F0502020204030204" pitchFamily="34" charset="0"/>
              </a:rPr>
              <a:t>sud</a:t>
            </a:r>
            <a:r>
              <a:rPr lang="fr-FR" altLang="fr-FR" sz="1600" dirty="0">
                <a:latin typeface="Calibri" panose="020F0502020204030204" pitchFamily="34" charset="0"/>
                <a:cs typeface="Calibri" panose="020F0502020204030204" pitchFamily="34" charset="0"/>
              </a:rPr>
              <a:t>. </a:t>
            </a:r>
          </a:p>
          <a:p>
            <a:pPr marL="800100" lvl="1" indent="-342900" algn="just">
              <a:lnSpc>
                <a:spcPct val="120000"/>
              </a:lnSpc>
              <a:spcBef>
                <a:spcPts val="600"/>
              </a:spcBef>
              <a:spcAft>
                <a:spcPts val="600"/>
              </a:spcAft>
              <a:buFont typeface="Arial" panose="020B0604020202020204" pitchFamily="34" charset="0"/>
              <a:buChar char="•"/>
            </a:pPr>
            <a:r>
              <a:rPr lang="fr-FR" altLang="fr-FR" sz="1600" dirty="0">
                <a:latin typeface="Calibri" panose="020F0502020204030204" pitchFamily="34" charset="0"/>
                <a:cs typeface="Calibri" panose="020F0502020204030204" pitchFamily="34" charset="0"/>
              </a:rPr>
              <a:t>Institutionnalisation des réseaux virtuels de soutien aux données et statistiques sur le genre. </a:t>
            </a:r>
          </a:p>
          <a:p>
            <a:pPr marL="800100" lvl="1" indent="-342900" algn="just">
              <a:lnSpc>
                <a:spcPct val="120000"/>
              </a:lnSpc>
              <a:spcBef>
                <a:spcPts val="600"/>
              </a:spcBef>
              <a:spcAft>
                <a:spcPts val="600"/>
              </a:spcAft>
              <a:buFont typeface="Arial" panose="020B0604020202020204" pitchFamily="34" charset="0"/>
              <a:buChar char="•"/>
            </a:pPr>
            <a:r>
              <a:rPr lang="fr-FR" altLang="fr-FR" sz="1600" dirty="0">
                <a:latin typeface="Calibri" panose="020F0502020204030204" pitchFamily="34" charset="0"/>
                <a:cs typeface="Calibri" panose="020F0502020204030204" pitchFamily="34" charset="0"/>
              </a:rPr>
              <a:t>Soutien de la modernisation continue des opérations des Bureaux nationaux de statistique, en particulier à travers:</a:t>
            </a:r>
          </a:p>
          <a:p>
            <a:pPr marL="896938" lvl="2" indent="-263525" algn="just">
              <a:lnSpc>
                <a:spcPct val="120000"/>
              </a:lnSpc>
              <a:spcBef>
                <a:spcPts val="600"/>
              </a:spcBef>
              <a:spcAft>
                <a:spcPts val="600"/>
              </a:spcAft>
              <a:buFont typeface="Wingdings" panose="05000000000000000000" pitchFamily="2" charset="2"/>
              <a:buChar char="ü"/>
            </a:pPr>
            <a:r>
              <a:rPr lang="fr-FR" altLang="fr-FR" sz="1600" dirty="0">
                <a:latin typeface="Calibri" panose="020F0502020204030204" pitchFamily="34" charset="0"/>
                <a:cs typeface="Calibri" panose="020F0502020204030204" pitchFamily="34" charset="0"/>
              </a:rPr>
              <a:t>la quasi digitalisation de toutes les chaînes de production des données et des métadonnées statistiques;</a:t>
            </a:r>
          </a:p>
          <a:p>
            <a:pPr marL="896938" lvl="2" indent="-263525" algn="just">
              <a:lnSpc>
                <a:spcPct val="120000"/>
              </a:lnSpc>
              <a:spcBef>
                <a:spcPts val="600"/>
              </a:spcBef>
              <a:spcAft>
                <a:spcPts val="600"/>
              </a:spcAft>
              <a:buFont typeface="Wingdings" panose="05000000000000000000" pitchFamily="2" charset="2"/>
              <a:buChar char="ü"/>
            </a:pPr>
            <a:r>
              <a:rPr lang="fr-FR" altLang="fr-FR" sz="1600" dirty="0">
                <a:latin typeface="Calibri" panose="020F0502020204030204" pitchFamily="34" charset="0"/>
                <a:cs typeface="Calibri" panose="020F0502020204030204" pitchFamily="34" charset="0"/>
              </a:rPr>
              <a:t>L’accélération du déploiement des BIG Data et de l’intelligence artificielle</a:t>
            </a:r>
          </a:p>
          <a:p>
            <a:pPr marL="896938" lvl="2" indent="-263525" algn="just">
              <a:lnSpc>
                <a:spcPct val="120000"/>
              </a:lnSpc>
              <a:spcBef>
                <a:spcPts val="600"/>
              </a:spcBef>
              <a:spcAft>
                <a:spcPts val="600"/>
              </a:spcAft>
              <a:buFont typeface="Wingdings" panose="05000000000000000000" pitchFamily="2" charset="2"/>
              <a:buChar char="ü"/>
            </a:pPr>
            <a:r>
              <a:rPr lang="fr-FR" altLang="fr-FR" sz="1600" dirty="0">
                <a:latin typeface="Calibri" panose="020F0502020204030204" pitchFamily="34" charset="0"/>
                <a:cs typeface="Calibri" panose="020F0502020204030204" pitchFamily="34" charset="0"/>
              </a:rPr>
              <a:t>l’usage du web (CAWI) dans la collecte de données par Internet ; </a:t>
            </a:r>
          </a:p>
          <a:p>
            <a:pPr marL="896938" lvl="2" indent="-263525" algn="just">
              <a:lnSpc>
                <a:spcPct val="120000"/>
              </a:lnSpc>
              <a:spcBef>
                <a:spcPts val="600"/>
              </a:spcBef>
              <a:spcAft>
                <a:spcPts val="600"/>
              </a:spcAft>
              <a:buFont typeface="Wingdings" panose="05000000000000000000" pitchFamily="2" charset="2"/>
              <a:buChar char="ü"/>
            </a:pPr>
            <a:r>
              <a:rPr lang="fr-FR" altLang="fr-FR" sz="1600" dirty="0">
                <a:latin typeface="Calibri" panose="020F0502020204030204" pitchFamily="34" charset="0"/>
                <a:cs typeface="Calibri" panose="020F0502020204030204" pitchFamily="34" charset="0"/>
              </a:rPr>
              <a:t>l’accompagnement des instances infrarégionales chargées des questions de genre pour contribuer à l’intégration de la dimension genre au niveau territorial d’abord pour recueillir les bases de données statistiques de genre et les indicateurs ODD au niveau territorial et servir les utilisateurs des statistiques sensibles au genre (SSG). </a:t>
            </a:r>
          </a:p>
          <a:p>
            <a:pPr marL="1257300" lvl="2" indent="-342900" algn="just">
              <a:lnSpc>
                <a:spcPct val="120000"/>
              </a:lnSpc>
              <a:spcBef>
                <a:spcPts val="600"/>
              </a:spcBef>
              <a:spcAft>
                <a:spcPts val="600"/>
              </a:spcAft>
              <a:buFont typeface="Wingdings" panose="05000000000000000000" pitchFamily="2" charset="2"/>
              <a:buChar char="ü"/>
            </a:pPr>
            <a:endParaRPr lang="fr-FR" altLang="fr-FR" sz="1400" dirty="0">
              <a:latin typeface="Calibri" panose="020F0502020204030204" pitchFamily="34" charset="0"/>
              <a:cs typeface="Calibri" panose="020F0502020204030204" pitchFamily="34" charset="0"/>
            </a:endParaRPr>
          </a:p>
          <a:p>
            <a:pPr algn="just"/>
            <a:endParaRPr lang="fr-FR" sz="1400" b="1" dirty="0">
              <a:latin typeface="Calibri" panose="020F0502020204030204" pitchFamily="34" charset="0"/>
              <a:cs typeface="Calibri" panose="020F0502020204030204" pitchFamily="34" charset="0"/>
            </a:endParaRPr>
          </a:p>
          <a:p>
            <a:pPr algn="just"/>
            <a:endParaRPr lang="fr-FR" sz="1400" b="1"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KE" sz="1400" dirty="0">
              <a:latin typeface="Helvetica" pitchFamily="2" charset="0"/>
            </a:endParaRPr>
          </a:p>
        </p:txBody>
      </p:sp>
      <p:pic>
        <p:nvPicPr>
          <p:cNvPr id="4" name="Picture 3">
            <a:extLst>
              <a:ext uri="{FF2B5EF4-FFF2-40B4-BE49-F238E27FC236}">
                <a16:creationId xmlns:a16="http://schemas.microsoft.com/office/drawing/2014/main" id="{60E561F2-23AD-EE39-08A0-C2FD5708A9BE}"/>
              </a:ext>
            </a:extLst>
          </p:cNvPr>
          <p:cNvPicPr>
            <a:picLocks noChangeAspect="1"/>
          </p:cNvPicPr>
          <p:nvPr/>
        </p:nvPicPr>
        <p:blipFill>
          <a:blip r:embed="rId2"/>
          <a:stretch>
            <a:fillRect/>
          </a:stretch>
        </p:blipFill>
        <p:spPr>
          <a:xfrm>
            <a:off x="-1" y="-3292"/>
            <a:ext cx="2608290" cy="5849456"/>
          </a:xfrm>
          <a:prstGeom prst="rect">
            <a:avLst/>
          </a:prstGeom>
        </p:spPr>
      </p:pic>
      <p:pic>
        <p:nvPicPr>
          <p:cNvPr id="6" name="Picture 5">
            <a:extLst>
              <a:ext uri="{FF2B5EF4-FFF2-40B4-BE49-F238E27FC236}">
                <a16:creationId xmlns:a16="http://schemas.microsoft.com/office/drawing/2014/main" id="{C0713A52-1A36-BF02-A6A7-22F8ACAEA5AD}"/>
              </a:ext>
            </a:extLst>
          </p:cNvPr>
          <p:cNvPicPr>
            <a:picLocks noChangeAspect="1"/>
          </p:cNvPicPr>
          <p:nvPr/>
        </p:nvPicPr>
        <p:blipFill>
          <a:blip r:embed="rId3"/>
          <a:stretch>
            <a:fillRect/>
          </a:stretch>
        </p:blipFill>
        <p:spPr>
          <a:xfrm>
            <a:off x="-1" y="5720139"/>
            <a:ext cx="12192001" cy="983226"/>
          </a:xfrm>
          <a:prstGeom prst="rect">
            <a:avLst/>
          </a:prstGeom>
        </p:spPr>
      </p:pic>
      <p:sp>
        <p:nvSpPr>
          <p:cNvPr id="8" name="TextBox 7">
            <a:extLst>
              <a:ext uri="{FF2B5EF4-FFF2-40B4-BE49-F238E27FC236}">
                <a16:creationId xmlns:a16="http://schemas.microsoft.com/office/drawing/2014/main" id="{88CF6EF2-4B09-EEF0-042E-814089B38F48}"/>
              </a:ext>
            </a:extLst>
          </p:cNvPr>
          <p:cNvSpPr txBox="1"/>
          <p:nvPr/>
        </p:nvSpPr>
        <p:spPr>
          <a:xfrm>
            <a:off x="153648" y="474345"/>
            <a:ext cx="2300991" cy="2585323"/>
          </a:xfrm>
          <a:prstGeom prst="rect">
            <a:avLst/>
          </a:prstGeom>
          <a:noFill/>
        </p:spPr>
        <p:txBody>
          <a:bodyPr wrap="square">
            <a:spAutoFit/>
          </a:bodyPr>
          <a:lstStyle/>
          <a:p>
            <a:r>
              <a:rPr lang="fr-FR" sz="2000" b="1" dirty="0">
                <a:solidFill>
                  <a:srgbClr val="FFC000"/>
                </a:solidFill>
                <a:latin typeface="Gotham" pitchFamily="2" charset="0"/>
                <a:cs typeface="Gotham" pitchFamily="2" charset="0"/>
              </a:rPr>
              <a:t>Atelier Régional sur les Statistiques de Genre en Afrique 2023</a:t>
            </a:r>
          </a:p>
          <a:p>
            <a:endParaRPr lang="en-KE" dirty="0">
              <a:solidFill>
                <a:schemeClr val="bg1"/>
              </a:solidFill>
              <a:latin typeface="Gotham" pitchFamily="2" charset="0"/>
              <a:cs typeface="Gotham" pitchFamily="2" charset="0"/>
            </a:endParaRPr>
          </a:p>
          <a:p>
            <a:r>
              <a:rPr lang="fr-FR" sz="1600" dirty="0">
                <a:solidFill>
                  <a:schemeClr val="bg1"/>
                </a:solidFill>
                <a:latin typeface="Gotham" pitchFamily="2" charset="0"/>
                <a:cs typeface="Gotham" pitchFamily="2" charset="0"/>
              </a:rPr>
              <a:t>Accélérer les progrès vers l’Agenda 63 d’Afrique </a:t>
            </a:r>
            <a:br>
              <a:rPr lang="fr-FR" sz="1600" dirty="0">
                <a:solidFill>
                  <a:schemeClr val="bg1"/>
                </a:solidFill>
                <a:latin typeface="Gotham" pitchFamily="2" charset="0"/>
                <a:cs typeface="Gotham" pitchFamily="2" charset="0"/>
              </a:rPr>
            </a:br>
            <a:r>
              <a:rPr lang="fr-FR" sz="1600" dirty="0">
                <a:solidFill>
                  <a:schemeClr val="bg1"/>
                </a:solidFill>
                <a:latin typeface="Gotham" pitchFamily="2" charset="0"/>
                <a:cs typeface="Gotham" pitchFamily="2" charset="0"/>
              </a:rPr>
              <a:t>et les ODD à l’aide des statistiques de genre</a:t>
            </a:r>
          </a:p>
        </p:txBody>
      </p:sp>
      <p:pic>
        <p:nvPicPr>
          <p:cNvPr id="9" name="Picture 8">
            <a:extLst>
              <a:ext uri="{FF2B5EF4-FFF2-40B4-BE49-F238E27FC236}">
                <a16:creationId xmlns:a16="http://schemas.microsoft.com/office/drawing/2014/main" id="{245C6B1E-3BA5-B426-2D53-A89A4C8C37D1}"/>
              </a:ext>
            </a:extLst>
          </p:cNvPr>
          <p:cNvPicPr>
            <a:picLocks noChangeAspect="1"/>
          </p:cNvPicPr>
          <p:nvPr/>
        </p:nvPicPr>
        <p:blipFill>
          <a:blip r:embed="rId4"/>
          <a:stretch>
            <a:fillRect/>
          </a:stretch>
        </p:blipFill>
        <p:spPr>
          <a:xfrm>
            <a:off x="253583" y="3446015"/>
            <a:ext cx="1779042" cy="2119380"/>
          </a:xfrm>
          <a:prstGeom prst="rect">
            <a:avLst/>
          </a:prstGeom>
        </p:spPr>
      </p:pic>
    </p:spTree>
    <p:extLst>
      <p:ext uri="{BB962C8B-B14F-4D97-AF65-F5344CB8AC3E}">
        <p14:creationId xmlns:p14="http://schemas.microsoft.com/office/powerpoint/2010/main" val="3069913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1439</Words>
  <Application>Microsoft Office PowerPoint</Application>
  <PresentationFormat>Widescreen</PresentationFormat>
  <Paragraphs>116</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Algerian</vt:lpstr>
      <vt:lpstr>Arial</vt:lpstr>
      <vt:lpstr>Arial Unicode MS</vt:lpstr>
      <vt:lpstr>Calibri</vt:lpstr>
      <vt:lpstr>Gotham</vt:lpstr>
      <vt:lpstr>Helvetica</vt:lpstr>
      <vt:lpstr>Helvetica Neue</vt:lpstr>
      <vt:lpstr>Tahoma</vt:lpstr>
      <vt:lpstr>Times New Roman</vt:lpstr>
      <vt:lpstr>Wingdings</vt:lpstr>
      <vt:lpstr>Office Theme</vt:lpstr>
      <vt:lpstr>PowerPoint Presentation</vt:lpstr>
      <vt:lpstr>Bilan des activités entreprises pour la mise en œuvre du Programme africain sur les statistiques </vt:lpstr>
      <vt:lpstr>Partenariats et coordination à l’échelle régionale</vt:lpstr>
      <vt:lpstr>Renforcement des capacités et recherche</vt:lpstr>
      <vt:lpstr>Renforcement des capacités et recherche</vt:lpstr>
      <vt:lpstr>Renforcement des capacités et recherche</vt:lpstr>
      <vt:lpstr>Élaboration de rapports et diffusion</vt:lpstr>
      <vt:lpstr>Perspectives d’avenir</vt:lpstr>
      <vt:lpstr>Perspectives d’avenir</vt:lpstr>
      <vt:lpstr>Renouvèlement de la composition du groupe africain sur les statistiques de genre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dc:title>
  <dc:creator>CM</dc:creator>
  <cp:lastModifiedBy>Pamela Nabukhonzo</cp:lastModifiedBy>
  <cp:revision>45</cp:revision>
  <dcterms:created xsi:type="dcterms:W3CDTF">2023-11-10T07:34:13Z</dcterms:created>
  <dcterms:modified xsi:type="dcterms:W3CDTF">2023-11-11T08:33:58Z</dcterms:modified>
</cp:coreProperties>
</file>