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9" r:id="rId2"/>
    <p:sldId id="265" r:id="rId3"/>
    <p:sldId id="271" r:id="rId4"/>
    <p:sldId id="270" r:id="rId5"/>
    <p:sldId id="264" r:id="rId6"/>
  </p:sldIdLst>
  <p:sldSz cx="12192000" cy="6858000"/>
  <p:notesSz cx="6858000" cy="9144000"/>
  <p:defaultTextStyle>
    <a:defPPr>
      <a:defRPr lang="en-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94"/>
  </p:normalViewPr>
  <p:slideViewPr>
    <p:cSldViewPr snapToGrid="0">
      <p:cViewPr varScale="1">
        <p:scale>
          <a:sx n="78" d="100"/>
          <a:sy n="78" d="100"/>
        </p:scale>
        <p:origin x="68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B63D85-5EA4-4175-96DA-95644B8FC4E1}" type="datetimeFigureOut">
              <a:rPr lang="en-GB" smtClean="0"/>
              <a:t>11/11/2023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E14025-6BB6-480B-816C-A3E32B019DAC}" type="slidenum">
              <a:rPr lang="en-GB" smtClean="0"/>
              <a:t>‹#›</a:t>
            </a:fld>
            <a:endParaRPr lang="en-GB"/>
          </a:p>
        </p:txBody>
      </p:sp>
    </p:spTree>
    <p:extLst>
      <p:ext uri="{BB962C8B-B14F-4D97-AF65-F5344CB8AC3E}">
        <p14:creationId xmlns:p14="http://schemas.microsoft.com/office/powerpoint/2010/main" val="1787082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6000"/>
              </a:lnSpc>
              <a:spcBef>
                <a:spcPts val="0"/>
              </a:spcBef>
              <a:spcAft>
                <a:spcPts val="800"/>
              </a:spcAft>
            </a:pPr>
            <a:r>
              <a:rPr lang="fr-FR" sz="1200" b="1" dirty="0">
                <a:effectLst/>
                <a:latin typeface="Calibri" panose="020F0502020204030204" pitchFamily="34" charset="0"/>
                <a:ea typeface="Calibri" panose="020F0502020204030204" pitchFamily="34" charset="0"/>
              </a:rPr>
              <a:t>Mandat du Groupe Africain sur les </a:t>
            </a:r>
            <a:r>
              <a:rPr lang="fr-FR" sz="1200" b="1" dirty="0" err="1">
                <a:effectLst/>
                <a:latin typeface="Calibri" panose="020F0502020204030204" pitchFamily="34" charset="0"/>
                <a:ea typeface="Calibri" panose="020F0502020204030204" pitchFamily="34" charset="0"/>
              </a:rPr>
              <a:t>Statisiques</a:t>
            </a:r>
            <a:r>
              <a:rPr lang="fr-FR" sz="1200" b="1" dirty="0">
                <a:effectLst/>
                <a:latin typeface="Calibri" panose="020F0502020204030204" pitchFamily="34" charset="0"/>
                <a:ea typeface="Calibri" panose="020F0502020204030204" pitchFamily="34" charset="0"/>
              </a:rPr>
              <a:t> de Genre. </a:t>
            </a:r>
            <a:endParaRPr lang="en-GB" sz="1100" dirty="0">
              <a:effectLst/>
              <a:latin typeface="Calibri" panose="020F0502020204030204" pitchFamily="34" charset="0"/>
              <a:ea typeface="Calibri" panose="020F0502020204030204" pitchFamily="34" charset="0"/>
            </a:endParaRPr>
          </a:p>
          <a:p>
            <a:pPr marL="0" marR="0">
              <a:lnSpc>
                <a:spcPct val="106000"/>
              </a:lnSpc>
              <a:spcBef>
                <a:spcPts val="0"/>
              </a:spcBef>
              <a:spcAft>
                <a:spcPts val="800"/>
              </a:spcAft>
            </a:pPr>
            <a:r>
              <a:rPr lang="fr-FR" sz="1200" dirty="0">
                <a:effectLst/>
                <a:latin typeface="Calibri" panose="020F0502020204030204" pitchFamily="34" charset="0"/>
                <a:ea typeface="Calibri" panose="020F0502020204030204" pitchFamily="34" charset="0"/>
              </a:rPr>
              <a:t>Le Groupe Africain sur les Statistiques de genre qui est un groupe de travail sur les statistiques de Genre en Afrique Adopté par la commission statique pour l’Afrique (</a:t>
            </a:r>
            <a:r>
              <a:rPr lang="fr-FR" sz="1200" dirty="0" err="1">
                <a:effectLst/>
                <a:latin typeface="Calibri" panose="020F0502020204030204" pitchFamily="34" charset="0"/>
                <a:ea typeface="Calibri" panose="020F0502020204030204" pitchFamily="34" charset="0"/>
              </a:rPr>
              <a:t>Statcom</a:t>
            </a:r>
            <a:r>
              <a:rPr lang="fr-FR" sz="1200" dirty="0">
                <a:effectLst/>
                <a:latin typeface="Calibri" panose="020F0502020204030204" pitchFamily="34" charset="0"/>
                <a:ea typeface="Calibri" panose="020F0502020204030204" pitchFamily="34" charset="0"/>
              </a:rPr>
              <a:t>) lors de sa première réunion en 2008, dont les  objectifs sont entre autres de:</a:t>
            </a:r>
            <a:endParaRPr lang="en-GB" sz="1100" dirty="0">
              <a:effectLst/>
              <a:latin typeface="Calibri" panose="020F0502020204030204" pitchFamily="34" charset="0"/>
              <a:ea typeface="Calibri" panose="020F0502020204030204" pitchFamily="34" charset="0"/>
            </a:endParaRPr>
          </a:p>
          <a:p>
            <a:pPr marL="342900" marR="0" lvl="0" indent="-342900">
              <a:lnSpc>
                <a:spcPct val="106000"/>
              </a:lnSpc>
              <a:spcBef>
                <a:spcPts val="0"/>
              </a:spcBef>
              <a:spcAft>
                <a:spcPts val="800"/>
              </a:spcAft>
              <a:buSzPts val="1200"/>
              <a:buFont typeface="+mj-lt"/>
              <a:buAutoNum type="romanLcPeriod"/>
            </a:pPr>
            <a:r>
              <a:rPr lang="fr-FR" sz="1200" dirty="0">
                <a:effectLst/>
                <a:latin typeface="Calibri" panose="020F0502020204030204" pitchFamily="34" charset="0"/>
                <a:ea typeface="Calibri" panose="020F0502020204030204" pitchFamily="34" charset="0"/>
              </a:rPr>
              <a:t>Promouvoir l'intégration du genre dans les systèmes statistiques nationaux et les groupes de travail spécialisés de  </a:t>
            </a:r>
            <a:r>
              <a:rPr lang="fr-FR" sz="1200" dirty="0" err="1">
                <a:effectLst/>
                <a:latin typeface="Calibri" panose="020F0502020204030204" pitchFamily="34" charset="0"/>
                <a:ea typeface="Calibri" panose="020F0502020204030204" pitchFamily="34" charset="0"/>
              </a:rPr>
              <a:t>StatCom</a:t>
            </a:r>
            <a:r>
              <a:rPr lang="fr-FR" sz="1200" dirty="0">
                <a:effectLst/>
                <a:latin typeface="Calibri" panose="020F0502020204030204" pitchFamily="34" charset="0"/>
                <a:ea typeface="Calibri" panose="020F0502020204030204" pitchFamily="34" charset="0"/>
              </a:rPr>
              <a:t>-Afrique ;</a:t>
            </a:r>
            <a:endParaRPr lang="en-GB" sz="1100" dirty="0">
              <a:effectLst/>
              <a:latin typeface="Calibri" panose="020F0502020204030204" pitchFamily="34" charset="0"/>
              <a:ea typeface="Calibri" panose="020F0502020204030204" pitchFamily="34" charset="0"/>
            </a:endParaRPr>
          </a:p>
          <a:p>
            <a:pPr marL="342900" marR="0" lvl="0" indent="-342900">
              <a:lnSpc>
                <a:spcPct val="106000"/>
              </a:lnSpc>
              <a:spcBef>
                <a:spcPts val="0"/>
              </a:spcBef>
              <a:spcAft>
                <a:spcPts val="800"/>
              </a:spcAft>
              <a:buSzPts val="1200"/>
              <a:buFont typeface="+mj-lt"/>
              <a:buAutoNum type="romanLcPeriod"/>
            </a:pPr>
            <a:r>
              <a:rPr lang="fr-FR" sz="1200" dirty="0">
                <a:effectLst/>
                <a:latin typeface="Calibri" panose="020F0502020204030204" pitchFamily="34" charset="0"/>
                <a:ea typeface="Calibri" panose="020F0502020204030204" pitchFamily="34" charset="0"/>
              </a:rPr>
              <a:t>Fournir un forum de discussion entre les utilisateurs clés et les producteurs de statistiques ;</a:t>
            </a:r>
            <a:endParaRPr lang="en-GB" sz="1100" dirty="0">
              <a:effectLst/>
              <a:latin typeface="Calibri" panose="020F0502020204030204" pitchFamily="34" charset="0"/>
              <a:ea typeface="Calibri" panose="020F0502020204030204" pitchFamily="34" charset="0"/>
            </a:endParaRPr>
          </a:p>
          <a:p>
            <a:pPr marL="342900" marR="0" lvl="0" indent="-342900">
              <a:lnSpc>
                <a:spcPct val="106000"/>
              </a:lnSpc>
              <a:spcBef>
                <a:spcPts val="0"/>
              </a:spcBef>
              <a:spcAft>
                <a:spcPts val="800"/>
              </a:spcAft>
              <a:buSzPts val="1200"/>
              <a:buFont typeface="+mj-lt"/>
              <a:buAutoNum type="romanLcPeriod"/>
            </a:pPr>
            <a:r>
              <a:rPr lang="fr-FR" sz="1200" dirty="0">
                <a:effectLst/>
                <a:latin typeface="Calibri" panose="020F0502020204030204" pitchFamily="34" charset="0"/>
                <a:ea typeface="Calibri" panose="020F0502020204030204" pitchFamily="34" charset="0"/>
              </a:rPr>
              <a:t>Promouvoir la coordination des initiatives et des activités sur les statistiques de genre ;</a:t>
            </a:r>
            <a:endParaRPr lang="en-GB" sz="1100" dirty="0">
              <a:effectLst/>
              <a:latin typeface="Calibri" panose="020F0502020204030204" pitchFamily="34" charset="0"/>
              <a:ea typeface="Calibri" panose="020F0502020204030204" pitchFamily="34" charset="0"/>
            </a:endParaRPr>
          </a:p>
          <a:p>
            <a:pPr marL="342900" marR="0" lvl="0" indent="-342900">
              <a:lnSpc>
                <a:spcPct val="106000"/>
              </a:lnSpc>
              <a:spcBef>
                <a:spcPts val="0"/>
              </a:spcBef>
              <a:spcAft>
                <a:spcPts val="800"/>
              </a:spcAft>
              <a:buSzPts val="1200"/>
              <a:buFont typeface="+mj-lt"/>
              <a:buAutoNum type="romanLcPeriod"/>
            </a:pPr>
            <a:r>
              <a:rPr lang="fr-FR" sz="1200" dirty="0">
                <a:effectLst/>
                <a:latin typeface="Calibri" panose="020F0502020204030204" pitchFamily="34" charset="0"/>
                <a:ea typeface="Calibri" panose="020F0502020204030204" pitchFamily="34" charset="0"/>
              </a:rPr>
              <a:t>Promouvoir l'échange d'expériences et favoriser les meilleures pratiques en matière de statistiques de genre; et</a:t>
            </a:r>
            <a:endParaRPr lang="en-GB" sz="1100" dirty="0">
              <a:effectLst/>
              <a:latin typeface="Calibri" panose="020F0502020204030204" pitchFamily="34" charset="0"/>
              <a:ea typeface="Calibri" panose="020F0502020204030204" pitchFamily="34" charset="0"/>
            </a:endParaRPr>
          </a:p>
          <a:p>
            <a:pPr marL="342900" marR="0" lvl="0" indent="-342900">
              <a:lnSpc>
                <a:spcPct val="106000"/>
              </a:lnSpc>
              <a:spcBef>
                <a:spcPts val="0"/>
              </a:spcBef>
              <a:spcAft>
                <a:spcPts val="800"/>
              </a:spcAft>
              <a:buSzPts val="1200"/>
              <a:buFont typeface="+mj-lt"/>
              <a:buAutoNum type="romanLcPeriod"/>
            </a:pPr>
            <a:r>
              <a:rPr lang="fr-FR" sz="1200" dirty="0">
                <a:effectLst/>
                <a:latin typeface="Calibri" panose="020F0502020204030204" pitchFamily="34" charset="0"/>
                <a:ea typeface="Calibri" panose="020F0502020204030204" pitchFamily="34" charset="0"/>
              </a:rPr>
              <a:t>Plaider pour le développement d'une stratégie régionale sur l'intégration du genre dans le système statistique national.</a:t>
            </a:r>
            <a:endParaRPr lang="en-GB" sz="1100" dirty="0">
              <a:effectLst/>
              <a:latin typeface="Calibri" panose="020F0502020204030204" pitchFamily="34" charset="0"/>
              <a:ea typeface="Calibri" panose="020F0502020204030204" pitchFamily="34" charset="0"/>
            </a:endParaRPr>
          </a:p>
          <a:p>
            <a:pPr marL="0" marR="0">
              <a:lnSpc>
                <a:spcPct val="106000"/>
              </a:lnSpc>
              <a:spcBef>
                <a:spcPts val="0"/>
              </a:spcBef>
              <a:spcAft>
                <a:spcPts val="800"/>
              </a:spcAft>
            </a:pPr>
            <a:r>
              <a:rPr lang="fr-FR" sz="1200" dirty="0">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DCE14025-6BB6-480B-816C-A3E32B019DAC}" type="slidenum">
              <a:rPr lang="en-GB" smtClean="0"/>
              <a:t>2</a:t>
            </a:fld>
            <a:endParaRPr lang="en-GB"/>
          </a:p>
        </p:txBody>
      </p:sp>
    </p:spTree>
    <p:extLst>
      <p:ext uri="{BB962C8B-B14F-4D97-AF65-F5344CB8AC3E}">
        <p14:creationId xmlns:p14="http://schemas.microsoft.com/office/powerpoint/2010/main" val="260632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6000"/>
              </a:lnSpc>
              <a:spcBef>
                <a:spcPts val="0"/>
              </a:spcBef>
              <a:spcAft>
                <a:spcPts val="800"/>
              </a:spcAft>
            </a:pPr>
            <a:r>
              <a:rPr lang="fr-FR" sz="1200" b="1" dirty="0">
                <a:effectLst/>
                <a:latin typeface="Calibri" panose="020F0502020204030204" pitchFamily="34" charset="0"/>
                <a:ea typeface="Calibri" panose="020F0502020204030204" pitchFamily="34" charset="0"/>
              </a:rPr>
              <a:t>Mandat du Groupe Africain sur les </a:t>
            </a:r>
            <a:r>
              <a:rPr lang="fr-FR" sz="1200" b="1" dirty="0" err="1">
                <a:effectLst/>
                <a:latin typeface="Calibri" panose="020F0502020204030204" pitchFamily="34" charset="0"/>
                <a:ea typeface="Calibri" panose="020F0502020204030204" pitchFamily="34" charset="0"/>
              </a:rPr>
              <a:t>Statisiques</a:t>
            </a:r>
            <a:r>
              <a:rPr lang="fr-FR" sz="1200" b="1" dirty="0">
                <a:effectLst/>
                <a:latin typeface="Calibri" panose="020F0502020204030204" pitchFamily="34" charset="0"/>
                <a:ea typeface="Calibri" panose="020F0502020204030204" pitchFamily="34" charset="0"/>
              </a:rPr>
              <a:t> de Genre. </a:t>
            </a:r>
            <a:endParaRPr lang="en-GB" sz="1100" dirty="0">
              <a:effectLst/>
              <a:latin typeface="Calibri" panose="020F0502020204030204" pitchFamily="34" charset="0"/>
              <a:ea typeface="Calibri" panose="020F0502020204030204" pitchFamily="34" charset="0"/>
            </a:endParaRPr>
          </a:p>
          <a:p>
            <a:pPr marL="0" marR="0">
              <a:lnSpc>
                <a:spcPct val="106000"/>
              </a:lnSpc>
              <a:spcBef>
                <a:spcPts val="0"/>
              </a:spcBef>
              <a:spcAft>
                <a:spcPts val="800"/>
              </a:spcAft>
            </a:pPr>
            <a:r>
              <a:rPr lang="fr-FR" sz="1200" dirty="0">
                <a:effectLst/>
                <a:latin typeface="Calibri" panose="020F0502020204030204" pitchFamily="34" charset="0"/>
                <a:ea typeface="Calibri" panose="020F0502020204030204" pitchFamily="34" charset="0"/>
              </a:rPr>
              <a:t>Le Groupe Africain sur les Statistiques de genre qui est un groupe de travail sur les statistiques de Genre en Afrique Adopté par la commission statique pour l’Afrique (</a:t>
            </a:r>
            <a:r>
              <a:rPr lang="fr-FR" sz="1200" dirty="0" err="1">
                <a:effectLst/>
                <a:latin typeface="Calibri" panose="020F0502020204030204" pitchFamily="34" charset="0"/>
                <a:ea typeface="Calibri" panose="020F0502020204030204" pitchFamily="34" charset="0"/>
              </a:rPr>
              <a:t>Statcom</a:t>
            </a:r>
            <a:r>
              <a:rPr lang="fr-FR" sz="1200" dirty="0">
                <a:effectLst/>
                <a:latin typeface="Calibri" panose="020F0502020204030204" pitchFamily="34" charset="0"/>
                <a:ea typeface="Calibri" panose="020F0502020204030204" pitchFamily="34" charset="0"/>
              </a:rPr>
              <a:t>) lors de sa première réunion en 2008, dont les  objectifs sont entre autres de:</a:t>
            </a:r>
            <a:endParaRPr lang="en-GB" sz="1100" dirty="0">
              <a:effectLst/>
              <a:latin typeface="Calibri" panose="020F0502020204030204" pitchFamily="34" charset="0"/>
              <a:ea typeface="Calibri" panose="020F0502020204030204" pitchFamily="34" charset="0"/>
            </a:endParaRPr>
          </a:p>
          <a:p>
            <a:pPr marL="342900" marR="0" lvl="0" indent="-342900">
              <a:lnSpc>
                <a:spcPct val="106000"/>
              </a:lnSpc>
              <a:spcBef>
                <a:spcPts val="0"/>
              </a:spcBef>
              <a:spcAft>
                <a:spcPts val="800"/>
              </a:spcAft>
              <a:buSzPts val="1200"/>
              <a:buFont typeface="+mj-lt"/>
              <a:buAutoNum type="romanLcPeriod"/>
            </a:pPr>
            <a:r>
              <a:rPr lang="fr-FR" sz="1200" dirty="0">
                <a:effectLst/>
                <a:latin typeface="Calibri" panose="020F0502020204030204" pitchFamily="34" charset="0"/>
                <a:ea typeface="Calibri" panose="020F0502020204030204" pitchFamily="34" charset="0"/>
              </a:rPr>
              <a:t>Promouvoir l'intégration du genre dans les systèmes statistiques nationaux et les groupes de travail spécialisés de  </a:t>
            </a:r>
            <a:r>
              <a:rPr lang="fr-FR" sz="1200" dirty="0" err="1">
                <a:effectLst/>
                <a:latin typeface="Calibri" panose="020F0502020204030204" pitchFamily="34" charset="0"/>
                <a:ea typeface="Calibri" panose="020F0502020204030204" pitchFamily="34" charset="0"/>
              </a:rPr>
              <a:t>StatCom</a:t>
            </a:r>
            <a:r>
              <a:rPr lang="fr-FR" sz="1200" dirty="0">
                <a:effectLst/>
                <a:latin typeface="Calibri" panose="020F0502020204030204" pitchFamily="34" charset="0"/>
                <a:ea typeface="Calibri" panose="020F0502020204030204" pitchFamily="34" charset="0"/>
              </a:rPr>
              <a:t>-Afrique ;</a:t>
            </a:r>
            <a:endParaRPr lang="en-GB" sz="1100" dirty="0">
              <a:effectLst/>
              <a:latin typeface="Calibri" panose="020F0502020204030204" pitchFamily="34" charset="0"/>
              <a:ea typeface="Calibri" panose="020F0502020204030204" pitchFamily="34" charset="0"/>
            </a:endParaRPr>
          </a:p>
          <a:p>
            <a:pPr marL="342900" marR="0" lvl="0" indent="-342900">
              <a:lnSpc>
                <a:spcPct val="106000"/>
              </a:lnSpc>
              <a:spcBef>
                <a:spcPts val="0"/>
              </a:spcBef>
              <a:spcAft>
                <a:spcPts val="800"/>
              </a:spcAft>
              <a:buSzPts val="1200"/>
              <a:buFont typeface="+mj-lt"/>
              <a:buAutoNum type="romanLcPeriod"/>
            </a:pPr>
            <a:r>
              <a:rPr lang="fr-FR" sz="1200" dirty="0">
                <a:effectLst/>
                <a:latin typeface="Calibri" panose="020F0502020204030204" pitchFamily="34" charset="0"/>
                <a:ea typeface="Calibri" panose="020F0502020204030204" pitchFamily="34" charset="0"/>
              </a:rPr>
              <a:t>Fournir un forum de discussion entre les utilisateurs clés et les producteurs de statistiques ;</a:t>
            </a:r>
            <a:endParaRPr lang="en-GB" sz="1100" dirty="0">
              <a:effectLst/>
              <a:latin typeface="Calibri" panose="020F0502020204030204" pitchFamily="34" charset="0"/>
              <a:ea typeface="Calibri" panose="020F0502020204030204" pitchFamily="34" charset="0"/>
            </a:endParaRPr>
          </a:p>
          <a:p>
            <a:pPr marL="342900" marR="0" lvl="0" indent="-342900">
              <a:lnSpc>
                <a:spcPct val="106000"/>
              </a:lnSpc>
              <a:spcBef>
                <a:spcPts val="0"/>
              </a:spcBef>
              <a:spcAft>
                <a:spcPts val="800"/>
              </a:spcAft>
              <a:buSzPts val="1200"/>
              <a:buFont typeface="+mj-lt"/>
              <a:buAutoNum type="romanLcPeriod"/>
            </a:pPr>
            <a:r>
              <a:rPr lang="fr-FR" sz="1200" dirty="0">
                <a:effectLst/>
                <a:latin typeface="Calibri" panose="020F0502020204030204" pitchFamily="34" charset="0"/>
                <a:ea typeface="Calibri" panose="020F0502020204030204" pitchFamily="34" charset="0"/>
              </a:rPr>
              <a:t>Promouvoir la coordination des initiatives et des activités sur les statistiques de genre ;</a:t>
            </a:r>
            <a:endParaRPr lang="en-GB" sz="1100" dirty="0">
              <a:effectLst/>
              <a:latin typeface="Calibri" panose="020F0502020204030204" pitchFamily="34" charset="0"/>
              <a:ea typeface="Calibri" panose="020F0502020204030204" pitchFamily="34" charset="0"/>
            </a:endParaRPr>
          </a:p>
          <a:p>
            <a:pPr marL="342900" marR="0" lvl="0" indent="-342900">
              <a:lnSpc>
                <a:spcPct val="106000"/>
              </a:lnSpc>
              <a:spcBef>
                <a:spcPts val="0"/>
              </a:spcBef>
              <a:spcAft>
                <a:spcPts val="800"/>
              </a:spcAft>
              <a:buSzPts val="1200"/>
              <a:buFont typeface="+mj-lt"/>
              <a:buAutoNum type="romanLcPeriod"/>
            </a:pPr>
            <a:r>
              <a:rPr lang="fr-FR" sz="1200" dirty="0">
                <a:effectLst/>
                <a:latin typeface="Calibri" panose="020F0502020204030204" pitchFamily="34" charset="0"/>
                <a:ea typeface="Calibri" panose="020F0502020204030204" pitchFamily="34" charset="0"/>
              </a:rPr>
              <a:t>Promouvoir l'échange d'expériences et favoriser les meilleures pratiques en matière de statistiques de genre; et</a:t>
            </a:r>
            <a:endParaRPr lang="en-GB" sz="1100" dirty="0">
              <a:effectLst/>
              <a:latin typeface="Calibri" panose="020F0502020204030204" pitchFamily="34" charset="0"/>
              <a:ea typeface="Calibri" panose="020F0502020204030204" pitchFamily="34" charset="0"/>
            </a:endParaRPr>
          </a:p>
          <a:p>
            <a:pPr marL="342900" marR="0" lvl="0" indent="-342900">
              <a:lnSpc>
                <a:spcPct val="106000"/>
              </a:lnSpc>
              <a:spcBef>
                <a:spcPts val="0"/>
              </a:spcBef>
              <a:spcAft>
                <a:spcPts val="800"/>
              </a:spcAft>
              <a:buSzPts val="1200"/>
              <a:buFont typeface="+mj-lt"/>
              <a:buAutoNum type="romanLcPeriod"/>
            </a:pPr>
            <a:r>
              <a:rPr lang="fr-FR" sz="1200" dirty="0">
                <a:effectLst/>
                <a:latin typeface="Calibri" panose="020F0502020204030204" pitchFamily="34" charset="0"/>
                <a:ea typeface="Calibri" panose="020F0502020204030204" pitchFamily="34" charset="0"/>
              </a:rPr>
              <a:t>Plaider pour le développement d'une stratégie régionale sur l'intégration du genre dans le système statistique national.</a:t>
            </a:r>
            <a:endParaRPr lang="en-GB" sz="1100" dirty="0">
              <a:effectLst/>
              <a:latin typeface="Calibri" panose="020F0502020204030204" pitchFamily="34" charset="0"/>
              <a:ea typeface="Calibri" panose="020F0502020204030204" pitchFamily="34" charset="0"/>
            </a:endParaRPr>
          </a:p>
          <a:p>
            <a:pPr marL="0" marR="0">
              <a:lnSpc>
                <a:spcPct val="106000"/>
              </a:lnSpc>
              <a:spcBef>
                <a:spcPts val="0"/>
              </a:spcBef>
              <a:spcAft>
                <a:spcPts val="800"/>
              </a:spcAft>
            </a:pPr>
            <a:r>
              <a:rPr lang="fr-FR" sz="1200" dirty="0">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DCE14025-6BB6-480B-816C-A3E32B019DAC}" type="slidenum">
              <a:rPr lang="en-GB" smtClean="0"/>
              <a:t>3</a:t>
            </a:fld>
            <a:endParaRPr lang="en-GB"/>
          </a:p>
        </p:txBody>
      </p:sp>
    </p:spTree>
    <p:extLst>
      <p:ext uri="{BB962C8B-B14F-4D97-AF65-F5344CB8AC3E}">
        <p14:creationId xmlns:p14="http://schemas.microsoft.com/office/powerpoint/2010/main" val="3299182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secrétariat envoie une lettre officiel au pays pour designer le représentant officiel du pays qui sera le represente dans le bureau. </a:t>
            </a:r>
          </a:p>
          <a:p>
            <a:endParaRPr lang="fr-FR" dirty="0"/>
          </a:p>
          <a:p>
            <a:endParaRPr lang="en-GB" dirty="0"/>
          </a:p>
        </p:txBody>
      </p:sp>
      <p:sp>
        <p:nvSpPr>
          <p:cNvPr id="4" name="Slide Number Placeholder 3"/>
          <p:cNvSpPr>
            <a:spLocks noGrp="1"/>
          </p:cNvSpPr>
          <p:nvPr>
            <p:ph type="sldNum" sz="quarter" idx="5"/>
          </p:nvPr>
        </p:nvSpPr>
        <p:spPr/>
        <p:txBody>
          <a:bodyPr/>
          <a:lstStyle/>
          <a:p>
            <a:fld id="{DCE14025-6BB6-480B-816C-A3E32B019DAC}" type="slidenum">
              <a:rPr lang="en-GB" smtClean="0"/>
              <a:t>4</a:t>
            </a:fld>
            <a:endParaRPr lang="en-GB"/>
          </a:p>
        </p:txBody>
      </p:sp>
    </p:spTree>
    <p:extLst>
      <p:ext uri="{BB962C8B-B14F-4D97-AF65-F5344CB8AC3E}">
        <p14:creationId xmlns:p14="http://schemas.microsoft.com/office/powerpoint/2010/main" val="1428300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80D32-0DFA-EA27-C717-25C3A69710B1}"/>
              </a:ext>
            </a:extLst>
          </p:cNvPr>
          <p:cNvSpPr>
            <a:spLocks noGrp="1"/>
          </p:cNvSpPr>
          <p:nvPr>
            <p:ph type="ctrTitle"/>
          </p:nvPr>
        </p:nvSpPr>
        <p:spPr>
          <a:xfrm>
            <a:off x="1524000" y="1862137"/>
            <a:ext cx="9144000" cy="1006475"/>
          </a:xfrm>
        </p:spPr>
        <p:txBody>
          <a:bodyPr anchor="b">
            <a:normAutofit/>
          </a:bodyPr>
          <a:lstStyle>
            <a:lvl1pPr algn="ctr">
              <a:defRPr sz="4400" b="1">
                <a:solidFill>
                  <a:srgbClr val="0070C0"/>
                </a:solidFill>
                <a:latin typeface="Helvetica" pitchFamily="2" charset="0"/>
                <a:cs typeface="Gotham" pitchFamily="2" charset="0"/>
              </a:defRPr>
            </a:lvl1pPr>
          </a:lstStyle>
          <a:p>
            <a:r>
              <a:rPr lang="en-GB" dirty="0"/>
              <a:t>Click to edit Master title style</a:t>
            </a:r>
            <a:endParaRPr lang="en-KE" dirty="0"/>
          </a:p>
        </p:txBody>
      </p:sp>
      <p:sp>
        <p:nvSpPr>
          <p:cNvPr id="3" name="Subtitle 2">
            <a:extLst>
              <a:ext uri="{FF2B5EF4-FFF2-40B4-BE49-F238E27FC236}">
                <a16:creationId xmlns:a16="http://schemas.microsoft.com/office/drawing/2014/main" id="{78A8DCB6-D05C-2173-B13D-4017940DF060}"/>
              </a:ext>
            </a:extLst>
          </p:cNvPr>
          <p:cNvSpPr>
            <a:spLocks noGrp="1"/>
          </p:cNvSpPr>
          <p:nvPr>
            <p:ph type="subTitle" idx="1"/>
          </p:nvPr>
        </p:nvSpPr>
        <p:spPr>
          <a:xfrm>
            <a:off x="1524000" y="296068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KE" dirty="0"/>
          </a:p>
        </p:txBody>
      </p:sp>
      <p:sp>
        <p:nvSpPr>
          <p:cNvPr id="4" name="Date Placeholder 3">
            <a:extLst>
              <a:ext uri="{FF2B5EF4-FFF2-40B4-BE49-F238E27FC236}">
                <a16:creationId xmlns:a16="http://schemas.microsoft.com/office/drawing/2014/main" id="{F83A08A1-AE9F-5030-1592-68F0D27DEC43}"/>
              </a:ext>
            </a:extLst>
          </p:cNvPr>
          <p:cNvSpPr>
            <a:spLocks noGrp="1"/>
          </p:cNvSpPr>
          <p:nvPr>
            <p:ph type="dt" sz="half" idx="10"/>
          </p:nvPr>
        </p:nvSpPr>
        <p:spPr/>
        <p:txBody>
          <a:bodyPr/>
          <a:lstStyle/>
          <a:p>
            <a:fld id="{714F148A-FCC6-064B-9A3A-82DB389AA5D9}" type="datetimeFigureOut">
              <a:rPr lang="en-KE" smtClean="0"/>
              <a:t>11/11/2023</a:t>
            </a:fld>
            <a:endParaRPr lang="en-KE"/>
          </a:p>
        </p:txBody>
      </p:sp>
      <p:sp>
        <p:nvSpPr>
          <p:cNvPr id="5" name="Footer Placeholder 4">
            <a:extLst>
              <a:ext uri="{FF2B5EF4-FFF2-40B4-BE49-F238E27FC236}">
                <a16:creationId xmlns:a16="http://schemas.microsoft.com/office/drawing/2014/main" id="{89C3A3A5-304E-38C8-13C5-F7D5F649324E}"/>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D25F5A6B-1B6B-017D-3A0A-D2D0D9D212F0}"/>
              </a:ext>
            </a:extLst>
          </p:cNvPr>
          <p:cNvSpPr>
            <a:spLocks noGrp="1"/>
          </p:cNvSpPr>
          <p:nvPr>
            <p:ph type="sldNum" sz="quarter" idx="12"/>
          </p:nvPr>
        </p:nvSpPr>
        <p:spPr/>
        <p:txBody>
          <a:bodyPr/>
          <a:lstStyle/>
          <a:p>
            <a:fld id="{7A4A06B4-926E-CC4D-96EE-97A726A71FF5}" type="slidenum">
              <a:rPr lang="en-KE" smtClean="0"/>
              <a:t>‹#›</a:t>
            </a:fld>
            <a:endParaRPr lang="en-KE"/>
          </a:p>
        </p:txBody>
      </p:sp>
    </p:spTree>
    <p:extLst>
      <p:ext uri="{BB962C8B-B14F-4D97-AF65-F5344CB8AC3E}">
        <p14:creationId xmlns:p14="http://schemas.microsoft.com/office/powerpoint/2010/main" val="1747309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A6499-4B32-D6A0-7D2E-1CBDC5D7E798}"/>
              </a:ext>
            </a:extLst>
          </p:cNvPr>
          <p:cNvSpPr>
            <a:spLocks noGrp="1"/>
          </p:cNvSpPr>
          <p:nvPr>
            <p:ph type="title"/>
          </p:nvPr>
        </p:nvSpPr>
        <p:spPr/>
        <p:txBody>
          <a:bodyPr/>
          <a:lstStyle>
            <a:lvl1pPr>
              <a:defRPr b="1">
                <a:solidFill>
                  <a:srgbClr val="0070C0"/>
                </a:solidFill>
                <a:latin typeface="Helvetica" pitchFamily="2" charset="0"/>
                <a:cs typeface="Gotham" pitchFamily="2" charset="0"/>
              </a:defRPr>
            </a:lvl1pPr>
          </a:lstStyle>
          <a:p>
            <a:r>
              <a:rPr lang="en-GB" dirty="0"/>
              <a:t>Click to edit Master title style</a:t>
            </a:r>
            <a:endParaRPr lang="en-KE" dirty="0"/>
          </a:p>
        </p:txBody>
      </p:sp>
      <p:sp>
        <p:nvSpPr>
          <p:cNvPr id="3" name="Vertical Text Placeholder 2">
            <a:extLst>
              <a:ext uri="{FF2B5EF4-FFF2-40B4-BE49-F238E27FC236}">
                <a16:creationId xmlns:a16="http://schemas.microsoft.com/office/drawing/2014/main" id="{BF3A07AA-49EE-E622-9D26-F57A9AE5270A}"/>
              </a:ext>
            </a:extLst>
          </p:cNvPr>
          <p:cNvSpPr>
            <a:spLocks noGrp="1"/>
          </p:cNvSpPr>
          <p:nvPr>
            <p:ph type="body" orient="vert" idx="1"/>
          </p:nvPr>
        </p:nvSpPr>
        <p:spPr>
          <a:xfrm>
            <a:off x="838200" y="1825625"/>
            <a:ext cx="10515600" cy="3675765"/>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KE" dirty="0"/>
          </a:p>
        </p:txBody>
      </p:sp>
      <p:sp>
        <p:nvSpPr>
          <p:cNvPr id="4" name="Date Placeholder 3">
            <a:extLst>
              <a:ext uri="{FF2B5EF4-FFF2-40B4-BE49-F238E27FC236}">
                <a16:creationId xmlns:a16="http://schemas.microsoft.com/office/drawing/2014/main" id="{EF7B45AE-1F46-9891-02AC-AB7DB83D7C5A}"/>
              </a:ext>
            </a:extLst>
          </p:cNvPr>
          <p:cNvSpPr>
            <a:spLocks noGrp="1"/>
          </p:cNvSpPr>
          <p:nvPr>
            <p:ph type="dt" sz="half" idx="10"/>
          </p:nvPr>
        </p:nvSpPr>
        <p:spPr/>
        <p:txBody>
          <a:bodyPr/>
          <a:lstStyle/>
          <a:p>
            <a:fld id="{714F148A-FCC6-064B-9A3A-82DB389AA5D9}" type="datetimeFigureOut">
              <a:rPr lang="en-KE" smtClean="0"/>
              <a:t>11/11/2023</a:t>
            </a:fld>
            <a:endParaRPr lang="en-KE"/>
          </a:p>
        </p:txBody>
      </p:sp>
      <p:sp>
        <p:nvSpPr>
          <p:cNvPr id="5" name="Footer Placeholder 4">
            <a:extLst>
              <a:ext uri="{FF2B5EF4-FFF2-40B4-BE49-F238E27FC236}">
                <a16:creationId xmlns:a16="http://schemas.microsoft.com/office/drawing/2014/main" id="{B51B2F48-8845-B5D8-D4DB-C3DD7BE1A16F}"/>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C5733399-43A2-3668-0F9F-8B3F6C2C24C4}"/>
              </a:ext>
            </a:extLst>
          </p:cNvPr>
          <p:cNvSpPr>
            <a:spLocks noGrp="1"/>
          </p:cNvSpPr>
          <p:nvPr>
            <p:ph type="sldNum" sz="quarter" idx="12"/>
          </p:nvPr>
        </p:nvSpPr>
        <p:spPr/>
        <p:txBody>
          <a:bodyPr/>
          <a:lstStyle/>
          <a:p>
            <a:fld id="{7A4A06B4-926E-CC4D-96EE-97A726A71FF5}" type="slidenum">
              <a:rPr lang="en-KE" smtClean="0"/>
              <a:t>‹#›</a:t>
            </a:fld>
            <a:endParaRPr lang="en-KE"/>
          </a:p>
        </p:txBody>
      </p:sp>
    </p:spTree>
    <p:extLst>
      <p:ext uri="{BB962C8B-B14F-4D97-AF65-F5344CB8AC3E}">
        <p14:creationId xmlns:p14="http://schemas.microsoft.com/office/powerpoint/2010/main" val="1313318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C5924-13D0-46B4-96F5-369B3D606FC1}"/>
              </a:ext>
            </a:extLst>
          </p:cNvPr>
          <p:cNvSpPr>
            <a:spLocks noGrp="1"/>
          </p:cNvSpPr>
          <p:nvPr>
            <p:ph type="title" orient="vert"/>
          </p:nvPr>
        </p:nvSpPr>
        <p:spPr>
          <a:xfrm>
            <a:off x="8724900" y="365125"/>
            <a:ext cx="2628900" cy="5181236"/>
          </a:xfrm>
        </p:spPr>
        <p:txBody>
          <a:bodyPr vert="eaVert">
            <a:normAutofit/>
          </a:bodyPr>
          <a:lstStyle>
            <a:lvl1pPr>
              <a:defRPr sz="4000" b="1">
                <a:solidFill>
                  <a:srgbClr val="0070C0"/>
                </a:solidFill>
                <a:latin typeface="Helvetica" pitchFamily="2" charset="0"/>
                <a:cs typeface="Gotham" pitchFamily="2" charset="0"/>
              </a:defRPr>
            </a:lvl1pPr>
          </a:lstStyle>
          <a:p>
            <a:r>
              <a:rPr lang="en-GB" dirty="0"/>
              <a:t>Click to edit Master title style</a:t>
            </a:r>
            <a:endParaRPr lang="en-KE" dirty="0"/>
          </a:p>
        </p:txBody>
      </p:sp>
      <p:sp>
        <p:nvSpPr>
          <p:cNvPr id="3" name="Vertical Text Placeholder 2">
            <a:extLst>
              <a:ext uri="{FF2B5EF4-FFF2-40B4-BE49-F238E27FC236}">
                <a16:creationId xmlns:a16="http://schemas.microsoft.com/office/drawing/2014/main" id="{F331CEDC-FE86-1083-40D4-BC30241A22A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4" name="Date Placeholder 3">
            <a:extLst>
              <a:ext uri="{FF2B5EF4-FFF2-40B4-BE49-F238E27FC236}">
                <a16:creationId xmlns:a16="http://schemas.microsoft.com/office/drawing/2014/main" id="{5A81BD92-EF39-8CF4-6C04-18352DD31187}"/>
              </a:ext>
            </a:extLst>
          </p:cNvPr>
          <p:cNvSpPr>
            <a:spLocks noGrp="1"/>
          </p:cNvSpPr>
          <p:nvPr>
            <p:ph type="dt" sz="half" idx="10"/>
          </p:nvPr>
        </p:nvSpPr>
        <p:spPr/>
        <p:txBody>
          <a:bodyPr/>
          <a:lstStyle/>
          <a:p>
            <a:fld id="{714F148A-FCC6-064B-9A3A-82DB389AA5D9}" type="datetimeFigureOut">
              <a:rPr lang="en-KE" smtClean="0"/>
              <a:t>11/11/2023</a:t>
            </a:fld>
            <a:endParaRPr lang="en-KE"/>
          </a:p>
        </p:txBody>
      </p:sp>
      <p:sp>
        <p:nvSpPr>
          <p:cNvPr id="5" name="Footer Placeholder 4">
            <a:extLst>
              <a:ext uri="{FF2B5EF4-FFF2-40B4-BE49-F238E27FC236}">
                <a16:creationId xmlns:a16="http://schemas.microsoft.com/office/drawing/2014/main" id="{3A06CA63-AA1C-975D-6DFB-4492B84CC50F}"/>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8E664D16-9164-DC48-2AB5-1CF6CA8C2145}"/>
              </a:ext>
            </a:extLst>
          </p:cNvPr>
          <p:cNvSpPr>
            <a:spLocks noGrp="1"/>
          </p:cNvSpPr>
          <p:nvPr>
            <p:ph type="sldNum" sz="quarter" idx="12"/>
          </p:nvPr>
        </p:nvSpPr>
        <p:spPr/>
        <p:txBody>
          <a:bodyPr/>
          <a:lstStyle/>
          <a:p>
            <a:fld id="{7A4A06B4-926E-CC4D-96EE-97A726A71FF5}" type="slidenum">
              <a:rPr lang="en-KE" smtClean="0"/>
              <a:t>‹#›</a:t>
            </a:fld>
            <a:endParaRPr lang="en-KE"/>
          </a:p>
        </p:txBody>
      </p:sp>
    </p:spTree>
    <p:extLst>
      <p:ext uri="{BB962C8B-B14F-4D97-AF65-F5344CB8AC3E}">
        <p14:creationId xmlns:p14="http://schemas.microsoft.com/office/powerpoint/2010/main" val="3768627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9CBE3-AC49-429B-BBAB-3BA2ED9B1A72}"/>
              </a:ext>
            </a:extLst>
          </p:cNvPr>
          <p:cNvSpPr>
            <a:spLocks noGrp="1"/>
          </p:cNvSpPr>
          <p:nvPr>
            <p:ph type="title"/>
          </p:nvPr>
        </p:nvSpPr>
        <p:spPr>
          <a:xfrm>
            <a:off x="2983043" y="365125"/>
            <a:ext cx="8370756" cy="1325563"/>
          </a:xfrm>
        </p:spPr>
        <p:txBody>
          <a:bodyPr>
            <a:normAutofit/>
          </a:bodyPr>
          <a:lstStyle>
            <a:lvl1pPr>
              <a:defRPr sz="4000" b="1">
                <a:solidFill>
                  <a:srgbClr val="00B0F0"/>
                </a:solidFill>
                <a:latin typeface="Helvetica" pitchFamily="2" charset="0"/>
                <a:cs typeface="Gotham" pitchFamily="2" charset="0"/>
              </a:defRPr>
            </a:lvl1pPr>
          </a:lstStyle>
          <a:p>
            <a:r>
              <a:rPr lang="en-GB" dirty="0"/>
              <a:t>Click to edit Master title style</a:t>
            </a:r>
            <a:endParaRPr lang="en-KE" dirty="0"/>
          </a:p>
        </p:txBody>
      </p:sp>
      <p:sp>
        <p:nvSpPr>
          <p:cNvPr id="3" name="Content Placeholder 2">
            <a:extLst>
              <a:ext uri="{FF2B5EF4-FFF2-40B4-BE49-F238E27FC236}">
                <a16:creationId xmlns:a16="http://schemas.microsoft.com/office/drawing/2014/main" id="{74602AF5-00F8-293A-7789-97B169720391}"/>
              </a:ext>
            </a:extLst>
          </p:cNvPr>
          <p:cNvSpPr>
            <a:spLocks noGrp="1"/>
          </p:cNvSpPr>
          <p:nvPr>
            <p:ph idx="1"/>
          </p:nvPr>
        </p:nvSpPr>
        <p:spPr>
          <a:xfrm>
            <a:off x="2983043" y="1825625"/>
            <a:ext cx="8370756" cy="3525864"/>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KE" dirty="0"/>
          </a:p>
        </p:txBody>
      </p:sp>
      <p:sp>
        <p:nvSpPr>
          <p:cNvPr id="4" name="Date Placeholder 3">
            <a:extLst>
              <a:ext uri="{FF2B5EF4-FFF2-40B4-BE49-F238E27FC236}">
                <a16:creationId xmlns:a16="http://schemas.microsoft.com/office/drawing/2014/main" id="{C2F79AAD-6367-D83A-42FD-096443A9EF3D}"/>
              </a:ext>
            </a:extLst>
          </p:cNvPr>
          <p:cNvSpPr>
            <a:spLocks noGrp="1"/>
          </p:cNvSpPr>
          <p:nvPr>
            <p:ph type="dt" sz="half" idx="10"/>
          </p:nvPr>
        </p:nvSpPr>
        <p:spPr/>
        <p:txBody>
          <a:bodyPr/>
          <a:lstStyle/>
          <a:p>
            <a:fld id="{714F148A-FCC6-064B-9A3A-82DB389AA5D9}" type="datetimeFigureOut">
              <a:rPr lang="en-KE" smtClean="0"/>
              <a:t>11/11/2023</a:t>
            </a:fld>
            <a:endParaRPr lang="en-KE"/>
          </a:p>
        </p:txBody>
      </p:sp>
      <p:sp>
        <p:nvSpPr>
          <p:cNvPr id="5" name="Footer Placeholder 4">
            <a:extLst>
              <a:ext uri="{FF2B5EF4-FFF2-40B4-BE49-F238E27FC236}">
                <a16:creationId xmlns:a16="http://schemas.microsoft.com/office/drawing/2014/main" id="{C2BBBB5A-42FA-A07F-BC97-E28814BFFF14}"/>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54F4B0A5-BB83-D2FB-9CFC-CCC93BE0DA56}"/>
              </a:ext>
            </a:extLst>
          </p:cNvPr>
          <p:cNvSpPr>
            <a:spLocks noGrp="1"/>
          </p:cNvSpPr>
          <p:nvPr>
            <p:ph type="sldNum" sz="quarter" idx="12"/>
          </p:nvPr>
        </p:nvSpPr>
        <p:spPr/>
        <p:txBody>
          <a:bodyPr/>
          <a:lstStyle/>
          <a:p>
            <a:fld id="{7A4A06B4-926E-CC4D-96EE-97A726A71FF5}" type="slidenum">
              <a:rPr lang="en-KE" smtClean="0"/>
              <a:t>‹#›</a:t>
            </a:fld>
            <a:endParaRPr lang="en-KE"/>
          </a:p>
        </p:txBody>
      </p:sp>
      <p:pic>
        <p:nvPicPr>
          <p:cNvPr id="7" name="Picture 6">
            <a:extLst>
              <a:ext uri="{FF2B5EF4-FFF2-40B4-BE49-F238E27FC236}">
                <a16:creationId xmlns:a16="http://schemas.microsoft.com/office/drawing/2014/main" id="{3A9D3011-650B-7A8D-71FC-76EC3E3438D9}"/>
              </a:ext>
            </a:extLst>
          </p:cNvPr>
          <p:cNvPicPr>
            <a:picLocks noChangeAspect="1"/>
          </p:cNvPicPr>
          <p:nvPr userDrawn="1"/>
        </p:nvPicPr>
        <p:blipFill>
          <a:blip r:embed="rId2"/>
          <a:stretch>
            <a:fillRect/>
          </a:stretch>
        </p:blipFill>
        <p:spPr>
          <a:xfrm>
            <a:off x="-1" y="-3292"/>
            <a:ext cx="2608290" cy="5714544"/>
          </a:xfrm>
          <a:prstGeom prst="rect">
            <a:avLst/>
          </a:prstGeom>
        </p:spPr>
      </p:pic>
      <p:sp>
        <p:nvSpPr>
          <p:cNvPr id="8" name="TextBox 7">
            <a:extLst>
              <a:ext uri="{FF2B5EF4-FFF2-40B4-BE49-F238E27FC236}">
                <a16:creationId xmlns:a16="http://schemas.microsoft.com/office/drawing/2014/main" id="{A2697D24-C6F3-23E5-58C2-48B0E26D054D}"/>
              </a:ext>
            </a:extLst>
          </p:cNvPr>
          <p:cNvSpPr txBox="1"/>
          <p:nvPr userDrawn="1"/>
        </p:nvSpPr>
        <p:spPr>
          <a:xfrm>
            <a:off x="153648" y="474345"/>
            <a:ext cx="2300991" cy="2523768"/>
          </a:xfrm>
          <a:prstGeom prst="rect">
            <a:avLst/>
          </a:prstGeom>
          <a:noFill/>
        </p:spPr>
        <p:txBody>
          <a:bodyPr wrap="square">
            <a:spAutoFit/>
          </a:bodyPr>
          <a:lstStyle/>
          <a:p>
            <a:r>
              <a:rPr lang="en-KE" sz="2000" b="1" dirty="0">
                <a:solidFill>
                  <a:srgbClr val="FFC000"/>
                </a:solidFill>
                <a:latin typeface="Gotham" pitchFamily="2" charset="0"/>
                <a:cs typeface="Gotham" pitchFamily="2" charset="0"/>
              </a:rPr>
              <a:t>Africa Gender Statistics Forum </a:t>
            </a:r>
          </a:p>
          <a:p>
            <a:r>
              <a:rPr lang="en-KE" sz="2000" b="1" dirty="0">
                <a:solidFill>
                  <a:srgbClr val="FFC000"/>
                </a:solidFill>
                <a:latin typeface="Gotham" pitchFamily="2" charset="0"/>
                <a:cs typeface="Gotham" pitchFamily="2" charset="0"/>
              </a:rPr>
              <a:t>2023</a:t>
            </a:r>
          </a:p>
          <a:p>
            <a:endParaRPr lang="en-KE" dirty="0">
              <a:solidFill>
                <a:schemeClr val="bg1"/>
              </a:solidFill>
              <a:latin typeface="Gotham" pitchFamily="2" charset="0"/>
              <a:cs typeface="Gotham" pitchFamily="2" charset="0"/>
            </a:endParaRPr>
          </a:p>
          <a:p>
            <a:r>
              <a:rPr lang="en-KE" sz="1600" dirty="0">
                <a:solidFill>
                  <a:schemeClr val="bg1"/>
                </a:solidFill>
                <a:latin typeface="Gotham" pitchFamily="2" charset="0"/>
                <a:cs typeface="Gotham" pitchFamily="2" charset="0"/>
              </a:rPr>
              <a:t>Accelerating progress towards Africa’a Agenda 63 and the SDGs using gender statistics</a:t>
            </a:r>
          </a:p>
        </p:txBody>
      </p:sp>
      <p:pic>
        <p:nvPicPr>
          <p:cNvPr id="9" name="Picture 8">
            <a:extLst>
              <a:ext uri="{FF2B5EF4-FFF2-40B4-BE49-F238E27FC236}">
                <a16:creationId xmlns:a16="http://schemas.microsoft.com/office/drawing/2014/main" id="{1BF06C8B-EDD0-2609-70D5-17135E03DD77}"/>
              </a:ext>
            </a:extLst>
          </p:cNvPr>
          <p:cNvPicPr>
            <a:picLocks noChangeAspect="1"/>
          </p:cNvPicPr>
          <p:nvPr userDrawn="1"/>
        </p:nvPicPr>
        <p:blipFill>
          <a:blip r:embed="rId3"/>
          <a:stretch>
            <a:fillRect/>
          </a:stretch>
        </p:blipFill>
        <p:spPr>
          <a:xfrm>
            <a:off x="253583" y="3446015"/>
            <a:ext cx="1779042" cy="2119380"/>
          </a:xfrm>
          <a:prstGeom prst="rect">
            <a:avLst/>
          </a:prstGeom>
        </p:spPr>
      </p:pic>
    </p:spTree>
    <p:extLst>
      <p:ext uri="{BB962C8B-B14F-4D97-AF65-F5344CB8AC3E}">
        <p14:creationId xmlns:p14="http://schemas.microsoft.com/office/powerpoint/2010/main" val="877358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FB812-149A-7CD3-7523-06923EE0469C}"/>
              </a:ext>
            </a:extLst>
          </p:cNvPr>
          <p:cNvSpPr>
            <a:spLocks noGrp="1"/>
          </p:cNvSpPr>
          <p:nvPr>
            <p:ph type="title"/>
          </p:nvPr>
        </p:nvSpPr>
        <p:spPr>
          <a:xfrm>
            <a:off x="831850" y="900269"/>
            <a:ext cx="10515600" cy="2852737"/>
          </a:xfrm>
        </p:spPr>
        <p:txBody>
          <a:bodyPr anchor="b">
            <a:normAutofit/>
          </a:bodyPr>
          <a:lstStyle>
            <a:lvl1pPr>
              <a:defRPr sz="5400" b="1">
                <a:solidFill>
                  <a:srgbClr val="0070C0"/>
                </a:solidFill>
                <a:latin typeface="Helvetica" pitchFamily="2" charset="0"/>
                <a:cs typeface="Gotham" pitchFamily="2" charset="0"/>
              </a:defRPr>
            </a:lvl1pPr>
          </a:lstStyle>
          <a:p>
            <a:r>
              <a:rPr lang="en-GB" dirty="0"/>
              <a:t>Click to edit Master title style</a:t>
            </a:r>
            <a:endParaRPr lang="en-KE" dirty="0"/>
          </a:p>
        </p:txBody>
      </p:sp>
      <p:sp>
        <p:nvSpPr>
          <p:cNvPr id="3" name="Text Placeholder 2">
            <a:extLst>
              <a:ext uri="{FF2B5EF4-FFF2-40B4-BE49-F238E27FC236}">
                <a16:creationId xmlns:a16="http://schemas.microsoft.com/office/drawing/2014/main" id="{E6D14AC6-E9DD-54B6-77A0-0CB824CBCD7C}"/>
              </a:ext>
            </a:extLst>
          </p:cNvPr>
          <p:cNvSpPr>
            <a:spLocks noGrp="1"/>
          </p:cNvSpPr>
          <p:nvPr>
            <p:ph type="body" idx="1"/>
          </p:nvPr>
        </p:nvSpPr>
        <p:spPr>
          <a:xfrm>
            <a:off x="831850" y="377999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14E4A2E-FEF0-A86B-BE55-F1EB0C7268D1}"/>
              </a:ext>
            </a:extLst>
          </p:cNvPr>
          <p:cNvSpPr>
            <a:spLocks noGrp="1"/>
          </p:cNvSpPr>
          <p:nvPr>
            <p:ph type="dt" sz="half" idx="10"/>
          </p:nvPr>
        </p:nvSpPr>
        <p:spPr/>
        <p:txBody>
          <a:bodyPr/>
          <a:lstStyle/>
          <a:p>
            <a:fld id="{714F148A-FCC6-064B-9A3A-82DB389AA5D9}" type="datetimeFigureOut">
              <a:rPr lang="en-KE" smtClean="0"/>
              <a:t>11/11/2023</a:t>
            </a:fld>
            <a:endParaRPr lang="en-KE"/>
          </a:p>
        </p:txBody>
      </p:sp>
      <p:sp>
        <p:nvSpPr>
          <p:cNvPr id="5" name="Footer Placeholder 4">
            <a:extLst>
              <a:ext uri="{FF2B5EF4-FFF2-40B4-BE49-F238E27FC236}">
                <a16:creationId xmlns:a16="http://schemas.microsoft.com/office/drawing/2014/main" id="{EBB12D0F-EC59-2B81-A262-64472F6AA67C}"/>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FFC86AB1-136C-CCCB-57DC-2908CAEEC462}"/>
              </a:ext>
            </a:extLst>
          </p:cNvPr>
          <p:cNvSpPr>
            <a:spLocks noGrp="1"/>
          </p:cNvSpPr>
          <p:nvPr>
            <p:ph type="sldNum" sz="quarter" idx="12"/>
          </p:nvPr>
        </p:nvSpPr>
        <p:spPr/>
        <p:txBody>
          <a:bodyPr/>
          <a:lstStyle/>
          <a:p>
            <a:fld id="{7A4A06B4-926E-CC4D-96EE-97A726A71FF5}" type="slidenum">
              <a:rPr lang="en-KE" smtClean="0"/>
              <a:t>‹#›</a:t>
            </a:fld>
            <a:endParaRPr lang="en-KE"/>
          </a:p>
        </p:txBody>
      </p:sp>
    </p:spTree>
    <p:extLst>
      <p:ext uri="{BB962C8B-B14F-4D97-AF65-F5344CB8AC3E}">
        <p14:creationId xmlns:p14="http://schemas.microsoft.com/office/powerpoint/2010/main" val="1798965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5DB79-FBE2-4D03-92F3-96FF124AD5E0}"/>
              </a:ext>
            </a:extLst>
          </p:cNvPr>
          <p:cNvSpPr>
            <a:spLocks noGrp="1"/>
          </p:cNvSpPr>
          <p:nvPr>
            <p:ph type="title"/>
          </p:nvPr>
        </p:nvSpPr>
        <p:spPr/>
        <p:txBody>
          <a:bodyPr/>
          <a:lstStyle>
            <a:lvl1pPr>
              <a:defRPr b="1">
                <a:solidFill>
                  <a:srgbClr val="0070C0"/>
                </a:solidFill>
                <a:latin typeface="Helvetica" pitchFamily="2" charset="0"/>
                <a:cs typeface="Gotham" pitchFamily="2" charset="0"/>
              </a:defRPr>
            </a:lvl1pPr>
          </a:lstStyle>
          <a:p>
            <a:r>
              <a:rPr lang="en-GB" dirty="0"/>
              <a:t>Click to edit Master title style</a:t>
            </a:r>
            <a:endParaRPr lang="en-KE" dirty="0"/>
          </a:p>
        </p:txBody>
      </p:sp>
      <p:sp>
        <p:nvSpPr>
          <p:cNvPr id="3" name="Content Placeholder 2">
            <a:extLst>
              <a:ext uri="{FF2B5EF4-FFF2-40B4-BE49-F238E27FC236}">
                <a16:creationId xmlns:a16="http://schemas.microsoft.com/office/drawing/2014/main" id="{0D06A0DE-8B25-0ED9-AEEB-3366C4E9B55C}"/>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KE" dirty="0"/>
          </a:p>
        </p:txBody>
      </p:sp>
      <p:sp>
        <p:nvSpPr>
          <p:cNvPr id="4" name="Content Placeholder 3">
            <a:extLst>
              <a:ext uri="{FF2B5EF4-FFF2-40B4-BE49-F238E27FC236}">
                <a16:creationId xmlns:a16="http://schemas.microsoft.com/office/drawing/2014/main" id="{AB2A1842-7948-012C-9A6B-10AAC790D8AA}"/>
              </a:ext>
            </a:extLst>
          </p:cNvPr>
          <p:cNvSpPr>
            <a:spLocks noGrp="1"/>
          </p:cNvSpPr>
          <p:nvPr>
            <p:ph sz="half" idx="2"/>
          </p:nvPr>
        </p:nvSpPr>
        <p:spPr>
          <a:xfrm>
            <a:off x="6172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KE" dirty="0"/>
          </a:p>
        </p:txBody>
      </p:sp>
      <p:sp>
        <p:nvSpPr>
          <p:cNvPr id="5" name="Date Placeholder 4">
            <a:extLst>
              <a:ext uri="{FF2B5EF4-FFF2-40B4-BE49-F238E27FC236}">
                <a16:creationId xmlns:a16="http://schemas.microsoft.com/office/drawing/2014/main" id="{58EE8E5D-8A8D-D674-4D6A-087B3147A73E}"/>
              </a:ext>
            </a:extLst>
          </p:cNvPr>
          <p:cNvSpPr>
            <a:spLocks noGrp="1"/>
          </p:cNvSpPr>
          <p:nvPr>
            <p:ph type="dt" sz="half" idx="10"/>
          </p:nvPr>
        </p:nvSpPr>
        <p:spPr/>
        <p:txBody>
          <a:bodyPr/>
          <a:lstStyle/>
          <a:p>
            <a:fld id="{714F148A-FCC6-064B-9A3A-82DB389AA5D9}" type="datetimeFigureOut">
              <a:rPr lang="en-KE" smtClean="0"/>
              <a:t>11/11/2023</a:t>
            </a:fld>
            <a:endParaRPr lang="en-KE"/>
          </a:p>
        </p:txBody>
      </p:sp>
      <p:sp>
        <p:nvSpPr>
          <p:cNvPr id="6" name="Footer Placeholder 5">
            <a:extLst>
              <a:ext uri="{FF2B5EF4-FFF2-40B4-BE49-F238E27FC236}">
                <a16:creationId xmlns:a16="http://schemas.microsoft.com/office/drawing/2014/main" id="{8E46B9E4-21AE-C371-0A3B-2FC61609F388}"/>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3E039B74-D6C7-E2EF-AD84-862BCB997F9F}"/>
              </a:ext>
            </a:extLst>
          </p:cNvPr>
          <p:cNvSpPr>
            <a:spLocks noGrp="1"/>
          </p:cNvSpPr>
          <p:nvPr>
            <p:ph type="sldNum" sz="quarter" idx="12"/>
          </p:nvPr>
        </p:nvSpPr>
        <p:spPr/>
        <p:txBody>
          <a:bodyPr/>
          <a:lstStyle/>
          <a:p>
            <a:fld id="{7A4A06B4-926E-CC4D-96EE-97A726A71FF5}" type="slidenum">
              <a:rPr lang="en-KE" smtClean="0"/>
              <a:t>‹#›</a:t>
            </a:fld>
            <a:endParaRPr lang="en-KE"/>
          </a:p>
        </p:txBody>
      </p:sp>
    </p:spTree>
    <p:extLst>
      <p:ext uri="{BB962C8B-B14F-4D97-AF65-F5344CB8AC3E}">
        <p14:creationId xmlns:p14="http://schemas.microsoft.com/office/powerpoint/2010/main" val="161063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CC0A5-5B10-D4E9-DA6B-6D1FA4D063CD}"/>
              </a:ext>
            </a:extLst>
          </p:cNvPr>
          <p:cNvSpPr>
            <a:spLocks noGrp="1"/>
          </p:cNvSpPr>
          <p:nvPr>
            <p:ph type="title"/>
          </p:nvPr>
        </p:nvSpPr>
        <p:spPr>
          <a:xfrm>
            <a:off x="839788" y="365125"/>
            <a:ext cx="10515600" cy="1325563"/>
          </a:xfrm>
        </p:spPr>
        <p:txBody>
          <a:bodyPr>
            <a:normAutofit/>
          </a:bodyPr>
          <a:lstStyle>
            <a:lvl1pPr>
              <a:defRPr sz="4000" b="1">
                <a:solidFill>
                  <a:srgbClr val="0070C0"/>
                </a:solidFill>
                <a:latin typeface="Helvetica" pitchFamily="2" charset="0"/>
                <a:cs typeface="Gotham" pitchFamily="2" charset="0"/>
              </a:defRPr>
            </a:lvl1pPr>
          </a:lstStyle>
          <a:p>
            <a:r>
              <a:rPr lang="en-GB" dirty="0"/>
              <a:t>Click to edit Master title style</a:t>
            </a:r>
            <a:endParaRPr lang="en-KE" dirty="0"/>
          </a:p>
        </p:txBody>
      </p:sp>
      <p:sp>
        <p:nvSpPr>
          <p:cNvPr id="3" name="Text Placeholder 2">
            <a:extLst>
              <a:ext uri="{FF2B5EF4-FFF2-40B4-BE49-F238E27FC236}">
                <a16:creationId xmlns:a16="http://schemas.microsoft.com/office/drawing/2014/main" id="{1CFC39CC-E147-89DF-217D-ECFE92D3D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6C25943E-2CFA-6036-CD9E-C52F5AE7E60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5" name="Text Placeholder 4">
            <a:extLst>
              <a:ext uri="{FF2B5EF4-FFF2-40B4-BE49-F238E27FC236}">
                <a16:creationId xmlns:a16="http://schemas.microsoft.com/office/drawing/2014/main" id="{1AAEB583-001A-6E7E-8DD5-7A59938FF0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B2611EC-03CD-E305-BE40-75B93BAB570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7" name="Date Placeholder 6">
            <a:extLst>
              <a:ext uri="{FF2B5EF4-FFF2-40B4-BE49-F238E27FC236}">
                <a16:creationId xmlns:a16="http://schemas.microsoft.com/office/drawing/2014/main" id="{014D0A92-5001-B881-0FF1-2B7734C0C9BD}"/>
              </a:ext>
            </a:extLst>
          </p:cNvPr>
          <p:cNvSpPr>
            <a:spLocks noGrp="1"/>
          </p:cNvSpPr>
          <p:nvPr>
            <p:ph type="dt" sz="half" idx="10"/>
          </p:nvPr>
        </p:nvSpPr>
        <p:spPr/>
        <p:txBody>
          <a:bodyPr/>
          <a:lstStyle/>
          <a:p>
            <a:fld id="{714F148A-FCC6-064B-9A3A-82DB389AA5D9}" type="datetimeFigureOut">
              <a:rPr lang="en-KE" smtClean="0"/>
              <a:t>11/11/2023</a:t>
            </a:fld>
            <a:endParaRPr lang="en-KE"/>
          </a:p>
        </p:txBody>
      </p:sp>
      <p:sp>
        <p:nvSpPr>
          <p:cNvPr id="8" name="Footer Placeholder 7">
            <a:extLst>
              <a:ext uri="{FF2B5EF4-FFF2-40B4-BE49-F238E27FC236}">
                <a16:creationId xmlns:a16="http://schemas.microsoft.com/office/drawing/2014/main" id="{3B1A469D-AA3E-0132-E12C-B9AB2ED7BD13}"/>
              </a:ext>
            </a:extLst>
          </p:cNvPr>
          <p:cNvSpPr>
            <a:spLocks noGrp="1"/>
          </p:cNvSpPr>
          <p:nvPr>
            <p:ph type="ftr" sz="quarter" idx="11"/>
          </p:nvPr>
        </p:nvSpPr>
        <p:spPr/>
        <p:txBody>
          <a:bodyPr/>
          <a:lstStyle/>
          <a:p>
            <a:endParaRPr lang="en-KE"/>
          </a:p>
        </p:txBody>
      </p:sp>
      <p:sp>
        <p:nvSpPr>
          <p:cNvPr id="9" name="Slide Number Placeholder 8">
            <a:extLst>
              <a:ext uri="{FF2B5EF4-FFF2-40B4-BE49-F238E27FC236}">
                <a16:creationId xmlns:a16="http://schemas.microsoft.com/office/drawing/2014/main" id="{2D1BD2FD-2378-9BFE-2287-E38992212E64}"/>
              </a:ext>
            </a:extLst>
          </p:cNvPr>
          <p:cNvSpPr>
            <a:spLocks noGrp="1"/>
          </p:cNvSpPr>
          <p:nvPr>
            <p:ph type="sldNum" sz="quarter" idx="12"/>
          </p:nvPr>
        </p:nvSpPr>
        <p:spPr/>
        <p:txBody>
          <a:bodyPr/>
          <a:lstStyle/>
          <a:p>
            <a:fld id="{7A4A06B4-926E-CC4D-96EE-97A726A71FF5}" type="slidenum">
              <a:rPr lang="en-KE" smtClean="0"/>
              <a:t>‹#›</a:t>
            </a:fld>
            <a:endParaRPr lang="en-KE"/>
          </a:p>
        </p:txBody>
      </p:sp>
    </p:spTree>
    <p:extLst>
      <p:ext uri="{BB962C8B-B14F-4D97-AF65-F5344CB8AC3E}">
        <p14:creationId xmlns:p14="http://schemas.microsoft.com/office/powerpoint/2010/main" val="2274295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E7177-25CA-EC30-38D5-E83C43EDBEBB}"/>
              </a:ext>
            </a:extLst>
          </p:cNvPr>
          <p:cNvSpPr>
            <a:spLocks noGrp="1"/>
          </p:cNvSpPr>
          <p:nvPr>
            <p:ph type="title"/>
          </p:nvPr>
        </p:nvSpPr>
        <p:spPr/>
        <p:txBody>
          <a:bodyPr>
            <a:normAutofit/>
          </a:bodyPr>
          <a:lstStyle>
            <a:lvl1pPr>
              <a:defRPr sz="4000" b="1">
                <a:solidFill>
                  <a:srgbClr val="0070C0"/>
                </a:solidFill>
                <a:latin typeface="Helvetica" pitchFamily="2" charset="0"/>
                <a:cs typeface="Gotham" pitchFamily="2" charset="0"/>
              </a:defRPr>
            </a:lvl1pPr>
          </a:lstStyle>
          <a:p>
            <a:r>
              <a:rPr lang="en-GB" dirty="0"/>
              <a:t>Click to edit Master title style</a:t>
            </a:r>
            <a:endParaRPr lang="en-KE" dirty="0"/>
          </a:p>
        </p:txBody>
      </p:sp>
      <p:sp>
        <p:nvSpPr>
          <p:cNvPr id="3" name="Date Placeholder 2">
            <a:extLst>
              <a:ext uri="{FF2B5EF4-FFF2-40B4-BE49-F238E27FC236}">
                <a16:creationId xmlns:a16="http://schemas.microsoft.com/office/drawing/2014/main" id="{758AF633-1FE9-CE21-859A-FC4C1FDB0B6A}"/>
              </a:ext>
            </a:extLst>
          </p:cNvPr>
          <p:cNvSpPr>
            <a:spLocks noGrp="1"/>
          </p:cNvSpPr>
          <p:nvPr>
            <p:ph type="dt" sz="half" idx="10"/>
          </p:nvPr>
        </p:nvSpPr>
        <p:spPr/>
        <p:txBody>
          <a:bodyPr/>
          <a:lstStyle/>
          <a:p>
            <a:fld id="{714F148A-FCC6-064B-9A3A-82DB389AA5D9}" type="datetimeFigureOut">
              <a:rPr lang="en-KE" smtClean="0"/>
              <a:t>11/11/2023</a:t>
            </a:fld>
            <a:endParaRPr lang="en-KE"/>
          </a:p>
        </p:txBody>
      </p:sp>
      <p:sp>
        <p:nvSpPr>
          <p:cNvPr id="4" name="Footer Placeholder 3">
            <a:extLst>
              <a:ext uri="{FF2B5EF4-FFF2-40B4-BE49-F238E27FC236}">
                <a16:creationId xmlns:a16="http://schemas.microsoft.com/office/drawing/2014/main" id="{2C4A8640-BCC4-5000-12A1-DCA6AF178F06}"/>
              </a:ext>
            </a:extLst>
          </p:cNvPr>
          <p:cNvSpPr>
            <a:spLocks noGrp="1"/>
          </p:cNvSpPr>
          <p:nvPr>
            <p:ph type="ftr" sz="quarter" idx="11"/>
          </p:nvPr>
        </p:nvSpPr>
        <p:spPr/>
        <p:txBody>
          <a:bodyPr/>
          <a:lstStyle/>
          <a:p>
            <a:endParaRPr lang="en-KE"/>
          </a:p>
        </p:txBody>
      </p:sp>
      <p:sp>
        <p:nvSpPr>
          <p:cNvPr id="5" name="Slide Number Placeholder 4">
            <a:extLst>
              <a:ext uri="{FF2B5EF4-FFF2-40B4-BE49-F238E27FC236}">
                <a16:creationId xmlns:a16="http://schemas.microsoft.com/office/drawing/2014/main" id="{E54E2D84-7A09-7D7E-9339-EA039BA6F6AB}"/>
              </a:ext>
            </a:extLst>
          </p:cNvPr>
          <p:cNvSpPr>
            <a:spLocks noGrp="1"/>
          </p:cNvSpPr>
          <p:nvPr>
            <p:ph type="sldNum" sz="quarter" idx="12"/>
          </p:nvPr>
        </p:nvSpPr>
        <p:spPr/>
        <p:txBody>
          <a:bodyPr/>
          <a:lstStyle/>
          <a:p>
            <a:fld id="{7A4A06B4-926E-CC4D-96EE-97A726A71FF5}" type="slidenum">
              <a:rPr lang="en-KE" smtClean="0"/>
              <a:t>‹#›</a:t>
            </a:fld>
            <a:endParaRPr lang="en-KE"/>
          </a:p>
        </p:txBody>
      </p:sp>
    </p:spTree>
    <p:extLst>
      <p:ext uri="{BB962C8B-B14F-4D97-AF65-F5344CB8AC3E}">
        <p14:creationId xmlns:p14="http://schemas.microsoft.com/office/powerpoint/2010/main" val="1626260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020E9-F6A9-4451-F644-26C42B66D5B5}"/>
              </a:ext>
            </a:extLst>
          </p:cNvPr>
          <p:cNvSpPr>
            <a:spLocks noGrp="1"/>
          </p:cNvSpPr>
          <p:nvPr>
            <p:ph type="title"/>
          </p:nvPr>
        </p:nvSpPr>
        <p:spPr>
          <a:xfrm>
            <a:off x="839788" y="457200"/>
            <a:ext cx="3932237" cy="1600200"/>
          </a:xfrm>
        </p:spPr>
        <p:txBody>
          <a:bodyPr anchor="b"/>
          <a:lstStyle>
            <a:lvl1pPr>
              <a:defRPr sz="3200" b="1">
                <a:solidFill>
                  <a:srgbClr val="0070C0"/>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GB" dirty="0"/>
              <a:t>Click to edit Master title style</a:t>
            </a:r>
            <a:endParaRPr lang="en-KE" dirty="0"/>
          </a:p>
        </p:txBody>
      </p:sp>
      <p:sp>
        <p:nvSpPr>
          <p:cNvPr id="3" name="Content Placeholder 2">
            <a:extLst>
              <a:ext uri="{FF2B5EF4-FFF2-40B4-BE49-F238E27FC236}">
                <a16:creationId xmlns:a16="http://schemas.microsoft.com/office/drawing/2014/main" id="{EC0DA4F3-7D31-607F-15F4-776947211B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4" name="Text Placeholder 3">
            <a:extLst>
              <a:ext uri="{FF2B5EF4-FFF2-40B4-BE49-F238E27FC236}">
                <a16:creationId xmlns:a16="http://schemas.microsoft.com/office/drawing/2014/main" id="{957A3356-E9A7-8F39-4697-E92EA6D80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B96E23F-5286-D4C1-6E52-54CAC913942B}"/>
              </a:ext>
            </a:extLst>
          </p:cNvPr>
          <p:cNvSpPr>
            <a:spLocks noGrp="1"/>
          </p:cNvSpPr>
          <p:nvPr>
            <p:ph type="dt" sz="half" idx="10"/>
          </p:nvPr>
        </p:nvSpPr>
        <p:spPr/>
        <p:txBody>
          <a:bodyPr/>
          <a:lstStyle/>
          <a:p>
            <a:fld id="{714F148A-FCC6-064B-9A3A-82DB389AA5D9}" type="datetimeFigureOut">
              <a:rPr lang="en-KE" smtClean="0"/>
              <a:t>11/11/2023</a:t>
            </a:fld>
            <a:endParaRPr lang="en-KE"/>
          </a:p>
        </p:txBody>
      </p:sp>
      <p:sp>
        <p:nvSpPr>
          <p:cNvPr id="6" name="Footer Placeholder 5">
            <a:extLst>
              <a:ext uri="{FF2B5EF4-FFF2-40B4-BE49-F238E27FC236}">
                <a16:creationId xmlns:a16="http://schemas.microsoft.com/office/drawing/2014/main" id="{CF757CFB-04EF-F92E-F9E0-8C03E810EEA6}"/>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0B079BAA-76C2-511C-6CAA-F44A38C70E39}"/>
              </a:ext>
            </a:extLst>
          </p:cNvPr>
          <p:cNvSpPr>
            <a:spLocks noGrp="1"/>
          </p:cNvSpPr>
          <p:nvPr>
            <p:ph type="sldNum" sz="quarter" idx="12"/>
          </p:nvPr>
        </p:nvSpPr>
        <p:spPr/>
        <p:txBody>
          <a:bodyPr/>
          <a:lstStyle/>
          <a:p>
            <a:fld id="{7A4A06B4-926E-CC4D-96EE-97A726A71FF5}" type="slidenum">
              <a:rPr lang="en-KE" smtClean="0"/>
              <a:t>‹#›</a:t>
            </a:fld>
            <a:endParaRPr lang="en-KE"/>
          </a:p>
        </p:txBody>
      </p:sp>
    </p:spTree>
    <p:extLst>
      <p:ext uri="{BB962C8B-B14F-4D97-AF65-F5344CB8AC3E}">
        <p14:creationId xmlns:p14="http://schemas.microsoft.com/office/powerpoint/2010/main" val="639400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B1E5B-A12A-E12F-ADCA-90BE6FD8BDAA}"/>
              </a:ext>
            </a:extLst>
          </p:cNvPr>
          <p:cNvSpPr>
            <a:spLocks noGrp="1"/>
          </p:cNvSpPr>
          <p:nvPr>
            <p:ph type="title"/>
          </p:nvPr>
        </p:nvSpPr>
        <p:spPr>
          <a:xfrm>
            <a:off x="839788" y="987424"/>
            <a:ext cx="3932237" cy="1069975"/>
          </a:xfrm>
        </p:spPr>
        <p:txBody>
          <a:bodyPr anchor="b"/>
          <a:lstStyle>
            <a:lvl1pPr>
              <a:defRPr sz="3200" b="1">
                <a:solidFill>
                  <a:srgbClr val="0070C0"/>
                </a:solidFill>
                <a:latin typeface="Helvetica" pitchFamily="2" charset="0"/>
                <a:cs typeface="Gotham" pitchFamily="2" charset="0"/>
              </a:defRPr>
            </a:lvl1pPr>
          </a:lstStyle>
          <a:p>
            <a:r>
              <a:rPr lang="en-GB" dirty="0"/>
              <a:t>Click to edit Master title style</a:t>
            </a:r>
            <a:endParaRPr lang="en-KE" dirty="0"/>
          </a:p>
        </p:txBody>
      </p:sp>
      <p:sp>
        <p:nvSpPr>
          <p:cNvPr id="3" name="Picture Placeholder 2">
            <a:extLst>
              <a:ext uri="{FF2B5EF4-FFF2-40B4-BE49-F238E27FC236}">
                <a16:creationId xmlns:a16="http://schemas.microsoft.com/office/drawing/2014/main" id="{B1CE2936-0DA9-DA80-EF6E-105F51B3DA2C}"/>
              </a:ext>
            </a:extLst>
          </p:cNvPr>
          <p:cNvSpPr>
            <a:spLocks noGrp="1"/>
          </p:cNvSpPr>
          <p:nvPr>
            <p:ph type="pic" idx="1"/>
          </p:nvPr>
        </p:nvSpPr>
        <p:spPr>
          <a:xfrm>
            <a:off x="5183188" y="987425"/>
            <a:ext cx="6172200" cy="45139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KE"/>
          </a:p>
        </p:txBody>
      </p:sp>
      <p:sp>
        <p:nvSpPr>
          <p:cNvPr id="4" name="Text Placeholder 3">
            <a:extLst>
              <a:ext uri="{FF2B5EF4-FFF2-40B4-BE49-F238E27FC236}">
                <a16:creationId xmlns:a16="http://schemas.microsoft.com/office/drawing/2014/main" id="{B3A45E07-69EB-3558-5193-910BF75AF033}"/>
              </a:ext>
            </a:extLst>
          </p:cNvPr>
          <p:cNvSpPr>
            <a:spLocks noGrp="1"/>
          </p:cNvSpPr>
          <p:nvPr>
            <p:ph type="body" sz="half" idx="2"/>
          </p:nvPr>
        </p:nvSpPr>
        <p:spPr>
          <a:xfrm>
            <a:off x="839788" y="2057400"/>
            <a:ext cx="3932237" cy="344399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2C54C1D-A5A9-891D-2DDC-AE618461249C}"/>
              </a:ext>
            </a:extLst>
          </p:cNvPr>
          <p:cNvSpPr>
            <a:spLocks noGrp="1"/>
          </p:cNvSpPr>
          <p:nvPr>
            <p:ph type="dt" sz="half" idx="10"/>
          </p:nvPr>
        </p:nvSpPr>
        <p:spPr/>
        <p:txBody>
          <a:bodyPr/>
          <a:lstStyle/>
          <a:p>
            <a:fld id="{714F148A-FCC6-064B-9A3A-82DB389AA5D9}" type="datetimeFigureOut">
              <a:rPr lang="en-KE" smtClean="0"/>
              <a:t>11/11/2023</a:t>
            </a:fld>
            <a:endParaRPr lang="en-KE"/>
          </a:p>
        </p:txBody>
      </p:sp>
      <p:sp>
        <p:nvSpPr>
          <p:cNvPr id="6" name="Footer Placeholder 5">
            <a:extLst>
              <a:ext uri="{FF2B5EF4-FFF2-40B4-BE49-F238E27FC236}">
                <a16:creationId xmlns:a16="http://schemas.microsoft.com/office/drawing/2014/main" id="{802F31DB-59CD-1ED9-5DC6-0D2A701B34E3}"/>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6E96465E-EDB8-03A1-6E8D-55A6DF4298EC}"/>
              </a:ext>
            </a:extLst>
          </p:cNvPr>
          <p:cNvSpPr>
            <a:spLocks noGrp="1"/>
          </p:cNvSpPr>
          <p:nvPr>
            <p:ph type="sldNum" sz="quarter" idx="12"/>
          </p:nvPr>
        </p:nvSpPr>
        <p:spPr/>
        <p:txBody>
          <a:bodyPr/>
          <a:lstStyle/>
          <a:p>
            <a:fld id="{7A4A06B4-926E-CC4D-96EE-97A726A71FF5}" type="slidenum">
              <a:rPr lang="en-KE" smtClean="0"/>
              <a:t>‹#›</a:t>
            </a:fld>
            <a:endParaRPr lang="en-KE"/>
          </a:p>
        </p:txBody>
      </p:sp>
    </p:spTree>
    <p:extLst>
      <p:ext uri="{BB962C8B-B14F-4D97-AF65-F5344CB8AC3E}">
        <p14:creationId xmlns:p14="http://schemas.microsoft.com/office/powerpoint/2010/main" val="649736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2B4460-F3F7-7A3C-065E-3AD1B04F57DE}"/>
              </a:ext>
            </a:extLst>
          </p:cNvPr>
          <p:cNvSpPr>
            <a:spLocks noGrp="1"/>
          </p:cNvSpPr>
          <p:nvPr>
            <p:ph type="dt" sz="half" idx="10"/>
          </p:nvPr>
        </p:nvSpPr>
        <p:spPr/>
        <p:txBody>
          <a:bodyPr/>
          <a:lstStyle/>
          <a:p>
            <a:fld id="{714F148A-FCC6-064B-9A3A-82DB389AA5D9}" type="datetimeFigureOut">
              <a:rPr lang="en-KE" smtClean="0"/>
              <a:t>11/11/2023</a:t>
            </a:fld>
            <a:endParaRPr lang="en-KE"/>
          </a:p>
        </p:txBody>
      </p:sp>
      <p:sp>
        <p:nvSpPr>
          <p:cNvPr id="3" name="Footer Placeholder 2">
            <a:extLst>
              <a:ext uri="{FF2B5EF4-FFF2-40B4-BE49-F238E27FC236}">
                <a16:creationId xmlns:a16="http://schemas.microsoft.com/office/drawing/2014/main" id="{2DD3C93A-4817-B36A-F9B9-AE91CD312821}"/>
              </a:ext>
            </a:extLst>
          </p:cNvPr>
          <p:cNvSpPr>
            <a:spLocks noGrp="1"/>
          </p:cNvSpPr>
          <p:nvPr>
            <p:ph type="ftr" sz="quarter" idx="11"/>
          </p:nvPr>
        </p:nvSpPr>
        <p:spPr/>
        <p:txBody>
          <a:bodyPr/>
          <a:lstStyle/>
          <a:p>
            <a:endParaRPr lang="en-KE"/>
          </a:p>
        </p:txBody>
      </p:sp>
      <p:sp>
        <p:nvSpPr>
          <p:cNvPr id="4" name="Slide Number Placeholder 3">
            <a:extLst>
              <a:ext uri="{FF2B5EF4-FFF2-40B4-BE49-F238E27FC236}">
                <a16:creationId xmlns:a16="http://schemas.microsoft.com/office/drawing/2014/main" id="{5F4ACFFC-DE5D-4C1C-EF41-E20F9A30706C}"/>
              </a:ext>
            </a:extLst>
          </p:cNvPr>
          <p:cNvSpPr>
            <a:spLocks noGrp="1"/>
          </p:cNvSpPr>
          <p:nvPr>
            <p:ph type="sldNum" sz="quarter" idx="12"/>
          </p:nvPr>
        </p:nvSpPr>
        <p:spPr/>
        <p:txBody>
          <a:bodyPr/>
          <a:lstStyle/>
          <a:p>
            <a:fld id="{7A4A06B4-926E-CC4D-96EE-97A726A71FF5}" type="slidenum">
              <a:rPr lang="en-KE" smtClean="0"/>
              <a:t>‹#›</a:t>
            </a:fld>
            <a:endParaRPr lang="en-KE"/>
          </a:p>
        </p:txBody>
      </p:sp>
    </p:spTree>
    <p:extLst>
      <p:ext uri="{BB962C8B-B14F-4D97-AF65-F5344CB8AC3E}">
        <p14:creationId xmlns:p14="http://schemas.microsoft.com/office/powerpoint/2010/main" val="3457421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9BBF49-29D6-631A-AEF5-8168C22434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KE" dirty="0"/>
          </a:p>
        </p:txBody>
      </p:sp>
      <p:sp>
        <p:nvSpPr>
          <p:cNvPr id="3" name="Text Placeholder 2">
            <a:extLst>
              <a:ext uri="{FF2B5EF4-FFF2-40B4-BE49-F238E27FC236}">
                <a16:creationId xmlns:a16="http://schemas.microsoft.com/office/drawing/2014/main" id="{7564CB73-6E98-E4BA-74F1-B51D0693DF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KE" dirty="0"/>
          </a:p>
        </p:txBody>
      </p:sp>
      <p:sp>
        <p:nvSpPr>
          <p:cNvPr id="4" name="Date Placeholder 3">
            <a:extLst>
              <a:ext uri="{FF2B5EF4-FFF2-40B4-BE49-F238E27FC236}">
                <a16:creationId xmlns:a16="http://schemas.microsoft.com/office/drawing/2014/main" id="{69DA1FCB-746E-2CF9-B62E-62B5843DC3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4F148A-FCC6-064B-9A3A-82DB389AA5D9}" type="datetimeFigureOut">
              <a:rPr lang="en-KE" smtClean="0"/>
              <a:t>11/11/2023</a:t>
            </a:fld>
            <a:endParaRPr lang="en-KE"/>
          </a:p>
        </p:txBody>
      </p:sp>
      <p:sp>
        <p:nvSpPr>
          <p:cNvPr id="5" name="Footer Placeholder 4">
            <a:extLst>
              <a:ext uri="{FF2B5EF4-FFF2-40B4-BE49-F238E27FC236}">
                <a16:creationId xmlns:a16="http://schemas.microsoft.com/office/drawing/2014/main" id="{706BF8FF-27B0-40D4-FEC8-ACF386B238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KE"/>
          </a:p>
        </p:txBody>
      </p:sp>
      <p:sp>
        <p:nvSpPr>
          <p:cNvPr id="6" name="Slide Number Placeholder 5">
            <a:extLst>
              <a:ext uri="{FF2B5EF4-FFF2-40B4-BE49-F238E27FC236}">
                <a16:creationId xmlns:a16="http://schemas.microsoft.com/office/drawing/2014/main" id="{81DDFB18-1903-2BBF-F3B8-2502FE6A21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4A06B4-926E-CC4D-96EE-97A726A71FF5}" type="slidenum">
              <a:rPr lang="en-KE" smtClean="0"/>
              <a:t>‹#›</a:t>
            </a:fld>
            <a:endParaRPr lang="en-KE"/>
          </a:p>
        </p:txBody>
      </p:sp>
      <p:pic>
        <p:nvPicPr>
          <p:cNvPr id="7" name="Picture 6">
            <a:extLst>
              <a:ext uri="{FF2B5EF4-FFF2-40B4-BE49-F238E27FC236}">
                <a16:creationId xmlns:a16="http://schemas.microsoft.com/office/drawing/2014/main" id="{815A9E9C-106F-E458-2BEE-E4436C3FC10E}"/>
              </a:ext>
            </a:extLst>
          </p:cNvPr>
          <p:cNvPicPr>
            <a:picLocks noChangeAspect="1"/>
          </p:cNvPicPr>
          <p:nvPr userDrawn="1"/>
        </p:nvPicPr>
        <p:blipFill>
          <a:blip r:embed="rId13"/>
          <a:stretch>
            <a:fillRect/>
          </a:stretch>
        </p:blipFill>
        <p:spPr>
          <a:xfrm>
            <a:off x="-1" y="5720139"/>
            <a:ext cx="12192001" cy="983226"/>
          </a:xfrm>
          <a:prstGeom prst="rect">
            <a:avLst/>
          </a:prstGeom>
        </p:spPr>
      </p:pic>
    </p:spTree>
    <p:extLst>
      <p:ext uri="{BB962C8B-B14F-4D97-AF65-F5344CB8AC3E}">
        <p14:creationId xmlns:p14="http://schemas.microsoft.com/office/powerpoint/2010/main" val="156375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5" r:id="rId9"/>
    <p:sldLayoutId id="2147483658" r:id="rId10"/>
    <p:sldLayoutId id="2147483659" r:id="rId11"/>
  </p:sldLayoutIdLst>
  <p:txStyles>
    <p:titleStyle>
      <a:lvl1pPr algn="l" defTabSz="914400" rtl="0" eaLnBrk="1" latinLnBrk="0" hangingPunct="1">
        <a:lnSpc>
          <a:spcPct val="90000"/>
        </a:lnSpc>
        <a:spcBef>
          <a:spcPct val="0"/>
        </a:spcBef>
        <a:buNone/>
        <a:defRPr sz="4000" b="1" kern="1200">
          <a:solidFill>
            <a:srgbClr val="0070C0"/>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B6CEB5-4C34-5493-5BCE-A792B0F50BAE}"/>
              </a:ext>
            </a:extLst>
          </p:cNvPr>
          <p:cNvPicPr>
            <a:picLocks noChangeAspect="1"/>
          </p:cNvPicPr>
          <p:nvPr/>
        </p:nvPicPr>
        <p:blipFill>
          <a:blip r:embed="rId2"/>
          <a:stretch>
            <a:fillRect/>
          </a:stretch>
        </p:blipFill>
        <p:spPr>
          <a:xfrm>
            <a:off x="-2" y="-3292"/>
            <a:ext cx="12192001" cy="5723431"/>
          </a:xfrm>
          <a:prstGeom prst="rect">
            <a:avLst/>
          </a:prstGeom>
        </p:spPr>
      </p:pic>
      <p:pic>
        <p:nvPicPr>
          <p:cNvPr id="8" name="Picture 7">
            <a:extLst>
              <a:ext uri="{FF2B5EF4-FFF2-40B4-BE49-F238E27FC236}">
                <a16:creationId xmlns:a16="http://schemas.microsoft.com/office/drawing/2014/main" id="{D33A88AD-6C63-A708-29BF-C119C2722903}"/>
              </a:ext>
            </a:extLst>
          </p:cNvPr>
          <p:cNvPicPr>
            <a:picLocks noChangeAspect="1"/>
          </p:cNvPicPr>
          <p:nvPr/>
        </p:nvPicPr>
        <p:blipFill>
          <a:blip r:embed="rId3"/>
          <a:stretch>
            <a:fillRect/>
          </a:stretch>
        </p:blipFill>
        <p:spPr>
          <a:xfrm>
            <a:off x="1158613" y="1326132"/>
            <a:ext cx="9874770" cy="3064584"/>
          </a:xfrm>
          <a:prstGeom prst="rect">
            <a:avLst/>
          </a:prstGeom>
        </p:spPr>
      </p:pic>
      <p:pic>
        <p:nvPicPr>
          <p:cNvPr id="9" name="Picture 8">
            <a:extLst>
              <a:ext uri="{FF2B5EF4-FFF2-40B4-BE49-F238E27FC236}">
                <a16:creationId xmlns:a16="http://schemas.microsoft.com/office/drawing/2014/main" id="{657117AA-C1D3-94A4-3EE7-C7202593B488}"/>
              </a:ext>
            </a:extLst>
          </p:cNvPr>
          <p:cNvPicPr>
            <a:picLocks noChangeAspect="1"/>
          </p:cNvPicPr>
          <p:nvPr/>
        </p:nvPicPr>
        <p:blipFill>
          <a:blip r:embed="rId4"/>
          <a:stretch>
            <a:fillRect/>
          </a:stretch>
        </p:blipFill>
        <p:spPr>
          <a:xfrm>
            <a:off x="-1" y="5720139"/>
            <a:ext cx="12192001" cy="983226"/>
          </a:xfrm>
          <a:prstGeom prst="rect">
            <a:avLst/>
          </a:prstGeom>
        </p:spPr>
      </p:pic>
    </p:spTree>
    <p:extLst>
      <p:ext uri="{BB962C8B-B14F-4D97-AF65-F5344CB8AC3E}">
        <p14:creationId xmlns:p14="http://schemas.microsoft.com/office/powerpoint/2010/main" val="252777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B3F2-01AA-7BB4-A811-A368567041A7}"/>
              </a:ext>
            </a:extLst>
          </p:cNvPr>
          <p:cNvSpPr>
            <a:spLocks noGrp="1"/>
          </p:cNvSpPr>
          <p:nvPr>
            <p:ph type="title"/>
          </p:nvPr>
        </p:nvSpPr>
        <p:spPr/>
        <p:txBody>
          <a:bodyPr>
            <a:normAutofit fontScale="90000"/>
          </a:bodyPr>
          <a:lstStyle/>
          <a:p>
            <a:r>
              <a:rPr lang="en-US" sz="4000" b="1" dirty="0">
                <a:effectLst/>
                <a:latin typeface="Calibri" panose="020F0502020204030204" pitchFamily="34" charset="0"/>
                <a:ea typeface="Calibri" panose="020F0502020204030204" pitchFamily="34" charset="0"/>
              </a:rPr>
              <a:t>Mandate of the Africa working group on gender statistics. </a:t>
            </a:r>
            <a:br>
              <a:rPr lang="en-GB" sz="4000" dirty="0">
                <a:effectLst/>
                <a:latin typeface="Calibri" panose="020F0502020204030204" pitchFamily="34" charset="0"/>
                <a:ea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E6DBB9A5-76B2-08AE-61DB-CCD6CD4C7B19}"/>
              </a:ext>
            </a:extLst>
          </p:cNvPr>
          <p:cNvSpPr>
            <a:spLocks noGrp="1"/>
          </p:cNvSpPr>
          <p:nvPr>
            <p:ph idx="1"/>
          </p:nvPr>
        </p:nvSpPr>
        <p:spPr>
          <a:xfrm>
            <a:off x="2983043" y="1589320"/>
            <a:ext cx="8370756" cy="3525864"/>
          </a:xfrm>
        </p:spPr>
        <p:txBody>
          <a:bodyPr>
            <a:normAutofit fontScale="77500" lnSpcReduction="20000"/>
          </a:bodyPr>
          <a:lstStyle/>
          <a:p>
            <a:pPr marL="0" marR="0">
              <a:lnSpc>
                <a:spcPct val="106000"/>
              </a:lnSpc>
              <a:spcBef>
                <a:spcPts val="0"/>
              </a:spcBef>
              <a:spcAft>
                <a:spcPts val="800"/>
              </a:spcAft>
            </a:pPr>
            <a:r>
              <a:rPr lang="en-US" sz="1800" dirty="0">
                <a:effectLst/>
                <a:latin typeface="Calibri" panose="020F0502020204030204" pitchFamily="34" charset="0"/>
                <a:ea typeface="Calibri" panose="020F0502020204030204" pitchFamily="34" charset="0"/>
              </a:rPr>
              <a:t>Keeping in view the need of a better coordination and harmonization in addressing  challenges related to the lack of gender statistics, the Statistical Commission for Africa (STACOM-Africa), in its first meeting in 2008, set up a Working Group on Gender Statistics called African Group on Gender statistics (AGGES). The UNECA is the secretariat of the AGGES. The specific objectives as articulated in the terms of reference of the group were as follows:</a:t>
            </a:r>
            <a:endParaRPr lang="en-GB" sz="1800" dirty="0">
              <a:effectLst/>
              <a:latin typeface="Calibri" panose="020F0502020204030204" pitchFamily="34" charset="0"/>
              <a:ea typeface="Calibri" panose="020F0502020204030204" pitchFamily="34" charset="0"/>
            </a:endParaRPr>
          </a:p>
          <a:p>
            <a:pPr marL="0" marR="0">
              <a:lnSpc>
                <a:spcPct val="106000"/>
              </a:lnSpc>
              <a:spcBef>
                <a:spcPts val="0"/>
              </a:spcBef>
              <a:spcAft>
                <a:spcPts val="800"/>
              </a:spcAft>
            </a:pPr>
            <a:r>
              <a:rPr lang="en-US" sz="1800"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L="342900" marR="0" lvl="0" indent="-342900">
              <a:lnSpc>
                <a:spcPct val="106000"/>
              </a:lnSpc>
              <a:spcBef>
                <a:spcPts val="0"/>
              </a:spcBef>
              <a:spcAft>
                <a:spcPts val="800"/>
              </a:spcAft>
              <a:buSzPts val="1200"/>
              <a:buFont typeface="+mj-lt"/>
              <a:buAutoNum type="romanLcParenR"/>
            </a:pPr>
            <a:r>
              <a:rPr lang="en-US" sz="1800" dirty="0">
                <a:effectLst/>
                <a:latin typeface="Times New Roman" panose="02020603050405020304" pitchFamily="18" charset="0"/>
                <a:ea typeface="Times New Roman" panose="02020603050405020304" pitchFamily="18" charset="0"/>
              </a:rPr>
              <a:t>Promote mainstreaming of gender into National Statistical Systems and the </a:t>
            </a:r>
            <a:r>
              <a:rPr lang="en-US" sz="1800" dirty="0" err="1">
                <a:effectLst/>
                <a:latin typeface="Times New Roman" panose="02020603050405020304" pitchFamily="18" charset="0"/>
                <a:ea typeface="Times New Roman" panose="02020603050405020304" pitchFamily="18" charset="0"/>
              </a:rPr>
              <a:t>StatCom</a:t>
            </a:r>
            <a:r>
              <a:rPr lang="en-US" sz="1800" dirty="0">
                <a:effectLst/>
                <a:latin typeface="Times New Roman" panose="02020603050405020304" pitchFamily="18" charset="0"/>
                <a:ea typeface="Times New Roman" panose="02020603050405020304" pitchFamily="18" charset="0"/>
              </a:rPr>
              <a:t>-Africa specialized Working groups;</a:t>
            </a:r>
            <a:endParaRPr lang="en-GB" sz="1800" dirty="0">
              <a:effectLst/>
              <a:latin typeface="Times New Roman" panose="02020603050405020304" pitchFamily="18" charset="0"/>
              <a:ea typeface="Times New Roman" panose="02020603050405020304" pitchFamily="18" charset="0"/>
            </a:endParaRPr>
          </a:p>
          <a:p>
            <a:pPr marL="342900" marR="0" lvl="0" indent="-342900">
              <a:lnSpc>
                <a:spcPct val="106000"/>
              </a:lnSpc>
              <a:spcBef>
                <a:spcPts val="0"/>
              </a:spcBef>
              <a:spcAft>
                <a:spcPts val="800"/>
              </a:spcAft>
              <a:buSzPts val="1200"/>
              <a:buFont typeface="+mj-lt"/>
              <a:buAutoNum type="romanLcParenR"/>
            </a:pPr>
            <a:r>
              <a:rPr lang="en-US" sz="1800" dirty="0">
                <a:effectLst/>
                <a:latin typeface="Times New Roman" panose="02020603050405020304" pitchFamily="18" charset="0"/>
                <a:ea typeface="Times New Roman" panose="02020603050405020304" pitchFamily="18" charset="0"/>
              </a:rPr>
              <a:t>Provide a forum for discussion between key users and producers of statistics;</a:t>
            </a:r>
            <a:endParaRPr lang="en-GB" sz="1800" dirty="0">
              <a:effectLst/>
              <a:latin typeface="Times New Roman" panose="02020603050405020304" pitchFamily="18" charset="0"/>
              <a:ea typeface="Times New Roman" panose="02020603050405020304" pitchFamily="18" charset="0"/>
            </a:endParaRPr>
          </a:p>
          <a:p>
            <a:pPr marL="342900" marR="0" lvl="0" indent="-342900">
              <a:lnSpc>
                <a:spcPct val="106000"/>
              </a:lnSpc>
              <a:spcBef>
                <a:spcPts val="0"/>
              </a:spcBef>
              <a:spcAft>
                <a:spcPts val="800"/>
              </a:spcAft>
              <a:buSzPts val="1200"/>
              <a:buFont typeface="+mj-lt"/>
              <a:buAutoNum type="romanLcParenR"/>
            </a:pPr>
            <a:r>
              <a:rPr lang="en-US" sz="1800" dirty="0">
                <a:effectLst/>
                <a:latin typeface="Times New Roman" panose="02020603050405020304" pitchFamily="18" charset="0"/>
                <a:ea typeface="Times New Roman" panose="02020603050405020304" pitchFamily="18" charset="0"/>
              </a:rPr>
              <a:t>Promote coordination of initiatives and activities on gender statistics;</a:t>
            </a:r>
            <a:endParaRPr lang="en-GB" sz="1800" dirty="0">
              <a:effectLst/>
              <a:latin typeface="Times New Roman" panose="02020603050405020304" pitchFamily="18" charset="0"/>
              <a:ea typeface="Times New Roman" panose="02020603050405020304" pitchFamily="18" charset="0"/>
            </a:endParaRPr>
          </a:p>
          <a:p>
            <a:pPr marL="342900" marR="0" lvl="0" indent="-342900">
              <a:lnSpc>
                <a:spcPct val="106000"/>
              </a:lnSpc>
              <a:spcBef>
                <a:spcPts val="0"/>
              </a:spcBef>
              <a:spcAft>
                <a:spcPts val="800"/>
              </a:spcAft>
              <a:buSzPts val="1200"/>
              <a:buFont typeface="+mj-lt"/>
              <a:buAutoNum type="romanLcParenR"/>
            </a:pPr>
            <a:r>
              <a:rPr lang="en-US" sz="1800" dirty="0">
                <a:effectLst/>
                <a:latin typeface="Times New Roman" panose="02020603050405020304" pitchFamily="18" charset="0"/>
                <a:ea typeface="Times New Roman" panose="02020603050405020304" pitchFamily="18" charset="0"/>
              </a:rPr>
              <a:t>Promote exchange of experiences and foster best practices on gender statistics; and</a:t>
            </a:r>
            <a:endParaRPr lang="en-GB" sz="1800" dirty="0">
              <a:effectLst/>
              <a:latin typeface="Times New Roman" panose="02020603050405020304" pitchFamily="18" charset="0"/>
              <a:ea typeface="Times New Roman" panose="02020603050405020304" pitchFamily="18" charset="0"/>
            </a:endParaRPr>
          </a:p>
          <a:p>
            <a:pPr marL="342900" marR="0" lvl="0" indent="-342900">
              <a:lnSpc>
                <a:spcPct val="106000"/>
              </a:lnSpc>
              <a:spcBef>
                <a:spcPts val="0"/>
              </a:spcBef>
              <a:spcAft>
                <a:spcPts val="800"/>
              </a:spcAft>
              <a:buSzPts val="1200"/>
              <a:buFont typeface="+mj-lt"/>
              <a:buAutoNum type="romanLcParenR"/>
            </a:pPr>
            <a:r>
              <a:rPr lang="en-US" sz="1800" dirty="0">
                <a:effectLst/>
                <a:latin typeface="Times New Roman" panose="02020603050405020304" pitchFamily="18" charset="0"/>
                <a:ea typeface="Times New Roman" panose="02020603050405020304" pitchFamily="18" charset="0"/>
              </a:rPr>
              <a:t>Advocate for the development of a regional strategy on mainstreaming gender into national statistical system.</a:t>
            </a:r>
            <a:br>
              <a:rPr lang="en-US" sz="18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endParaRPr lang="en-GB"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183483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B3F2-01AA-7BB4-A811-A368567041A7}"/>
              </a:ext>
            </a:extLst>
          </p:cNvPr>
          <p:cNvSpPr>
            <a:spLocks noGrp="1"/>
          </p:cNvSpPr>
          <p:nvPr>
            <p:ph type="title"/>
          </p:nvPr>
        </p:nvSpPr>
        <p:spPr/>
        <p:txBody>
          <a:bodyPr>
            <a:normAutofit fontScale="90000"/>
          </a:bodyPr>
          <a:lstStyle/>
          <a:p>
            <a:r>
              <a:rPr lang="en-US" sz="4000" b="1" dirty="0">
                <a:effectLst/>
                <a:latin typeface="Calibri" panose="020F0502020204030204" pitchFamily="34" charset="0"/>
                <a:ea typeface="Calibri" panose="020F0502020204030204" pitchFamily="34" charset="0"/>
              </a:rPr>
              <a:t>Mandate of the Africa working group on gender statistics. </a:t>
            </a:r>
            <a:br>
              <a:rPr lang="en-GB" sz="4000" dirty="0">
                <a:effectLst/>
                <a:latin typeface="Calibri" panose="020F0502020204030204" pitchFamily="34" charset="0"/>
                <a:ea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E6DBB9A5-76B2-08AE-61DB-CCD6CD4C7B19}"/>
              </a:ext>
            </a:extLst>
          </p:cNvPr>
          <p:cNvSpPr>
            <a:spLocks noGrp="1"/>
          </p:cNvSpPr>
          <p:nvPr>
            <p:ph idx="1"/>
          </p:nvPr>
        </p:nvSpPr>
        <p:spPr>
          <a:xfrm>
            <a:off x="2983043" y="1589320"/>
            <a:ext cx="8370756" cy="3525864"/>
          </a:xfrm>
        </p:spPr>
        <p:txBody>
          <a:bodyPr>
            <a:normAutofit fontScale="92500" lnSpcReduction="20000"/>
          </a:bodyPr>
          <a:lstStyle/>
          <a:p>
            <a:pPr marL="0" marR="0">
              <a:lnSpc>
                <a:spcPct val="106000"/>
              </a:lnSpc>
              <a:spcBef>
                <a:spcPts val="0"/>
              </a:spcBef>
              <a:spcAft>
                <a:spcPts val="800"/>
              </a:spcAft>
            </a:pPr>
            <a:r>
              <a:rPr lang="fr-FR" sz="2800" dirty="0">
                <a:effectLst/>
                <a:latin typeface="Calibri" panose="020F0502020204030204" pitchFamily="34" charset="0"/>
                <a:ea typeface="Calibri" panose="020F0502020204030204" pitchFamily="34" charset="0"/>
              </a:rPr>
              <a:t>Postes : 4 postes</a:t>
            </a:r>
          </a:p>
          <a:p>
            <a:pPr marL="0" marR="0">
              <a:lnSpc>
                <a:spcPct val="106000"/>
              </a:lnSpc>
              <a:spcBef>
                <a:spcPts val="0"/>
              </a:spcBef>
              <a:spcAft>
                <a:spcPts val="800"/>
              </a:spcAft>
            </a:pPr>
            <a:r>
              <a:rPr lang="fr-FR" sz="2800" dirty="0">
                <a:effectLst/>
                <a:latin typeface="Calibri" panose="020F0502020204030204" pitchFamily="34" charset="0"/>
                <a:ea typeface="Calibri" panose="020F0502020204030204" pitchFamily="34" charset="0"/>
              </a:rPr>
              <a:t>renouvelable  tous les 2 ans et un pays ne peut pas faire plus de 2 mandat</a:t>
            </a:r>
            <a:endParaRPr lang="en-GB" sz="2400" dirty="0">
              <a:effectLst/>
              <a:latin typeface="Calibri" panose="020F0502020204030204" pitchFamily="34" charset="0"/>
              <a:ea typeface="Calibri" panose="020F0502020204030204" pitchFamily="34" charset="0"/>
            </a:endParaRPr>
          </a:p>
          <a:p>
            <a:pPr marL="0" marR="0">
              <a:lnSpc>
                <a:spcPct val="106000"/>
              </a:lnSpc>
              <a:spcBef>
                <a:spcPts val="0"/>
              </a:spcBef>
              <a:spcAft>
                <a:spcPts val="800"/>
              </a:spcAft>
            </a:pPr>
            <a:endParaRPr lang="en-GB" sz="2400" b="1" dirty="0">
              <a:effectLst/>
              <a:latin typeface="Calibri" panose="020F0502020204030204" pitchFamily="34" charset="0"/>
              <a:ea typeface="Calibri" panose="020F0502020204030204" pitchFamily="34" charset="0"/>
            </a:endParaRPr>
          </a:p>
          <a:p>
            <a:pPr marL="0" marR="0">
              <a:lnSpc>
                <a:spcPct val="106000"/>
              </a:lnSpc>
              <a:spcBef>
                <a:spcPts val="0"/>
              </a:spcBef>
              <a:spcAft>
                <a:spcPts val="800"/>
              </a:spcAft>
            </a:pPr>
            <a:r>
              <a:rPr lang="en-GB" sz="2800" b="1" dirty="0">
                <a:effectLst/>
                <a:latin typeface="Calibri" panose="020F0502020204030204" pitchFamily="34" charset="0"/>
                <a:ea typeface="Calibri" panose="020F0502020204030204" pitchFamily="34" charset="0"/>
              </a:rPr>
              <a:t>Chair</a:t>
            </a:r>
            <a:endParaRPr lang="en-GB" sz="2400" b="1" dirty="0">
              <a:effectLst/>
              <a:latin typeface="Calibri" panose="020F0502020204030204" pitchFamily="34" charset="0"/>
              <a:ea typeface="Calibri" panose="020F0502020204030204" pitchFamily="34" charset="0"/>
            </a:endParaRPr>
          </a:p>
          <a:p>
            <a:pPr marL="0" marR="0">
              <a:lnSpc>
                <a:spcPct val="106000"/>
              </a:lnSpc>
              <a:spcBef>
                <a:spcPts val="0"/>
              </a:spcBef>
              <a:spcAft>
                <a:spcPts val="800"/>
              </a:spcAft>
            </a:pPr>
            <a:r>
              <a:rPr lang="en-GB" sz="2800" b="1" dirty="0">
                <a:effectLst/>
                <a:latin typeface="Calibri" panose="020F0502020204030204" pitchFamily="34" charset="0"/>
                <a:ea typeface="Calibri" panose="020F0502020204030204" pitchFamily="34" charset="0"/>
              </a:rPr>
              <a:t>Vice chair</a:t>
            </a:r>
            <a:endParaRPr lang="en-GB" sz="2400" b="1" dirty="0">
              <a:effectLst/>
              <a:latin typeface="Calibri" panose="020F0502020204030204" pitchFamily="34" charset="0"/>
              <a:ea typeface="Calibri" panose="020F0502020204030204" pitchFamily="34" charset="0"/>
            </a:endParaRPr>
          </a:p>
          <a:p>
            <a:pPr marL="0" marR="0">
              <a:lnSpc>
                <a:spcPct val="106000"/>
              </a:lnSpc>
              <a:spcBef>
                <a:spcPts val="0"/>
              </a:spcBef>
              <a:spcAft>
                <a:spcPts val="800"/>
              </a:spcAft>
            </a:pPr>
            <a:r>
              <a:rPr lang="en-GB" sz="2800" b="1" dirty="0">
                <a:effectLst/>
                <a:latin typeface="Calibri" panose="020F0502020204030204" pitchFamily="34" charset="0"/>
                <a:ea typeface="Calibri" panose="020F0502020204030204" pitchFamily="34" charset="0"/>
              </a:rPr>
              <a:t>Secretary</a:t>
            </a:r>
            <a:br>
              <a:rPr lang="en-GB" sz="2800" b="1" dirty="0">
                <a:effectLst/>
                <a:latin typeface="Calibri" panose="020F0502020204030204" pitchFamily="34" charset="0"/>
                <a:ea typeface="Calibri" panose="020F0502020204030204" pitchFamily="34" charset="0"/>
              </a:rPr>
            </a:br>
            <a:r>
              <a:rPr lang="en-GB" sz="2800" b="1" dirty="0">
                <a:effectLst/>
                <a:latin typeface="Calibri" panose="020F0502020204030204" pitchFamily="34" charset="0"/>
                <a:ea typeface="Calibri" panose="020F0502020204030204" pitchFamily="34" charset="0"/>
              </a:rPr>
              <a:t>Rapporteur</a:t>
            </a:r>
            <a:endParaRPr lang="en-GB" sz="2400" b="1" dirty="0">
              <a:effectLst/>
              <a:latin typeface="Calibri" panose="020F0502020204030204" pitchFamily="34"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2596836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22FF-0C42-75DA-0519-7135D71AB09C}"/>
              </a:ext>
            </a:extLst>
          </p:cNvPr>
          <p:cNvSpPr>
            <a:spLocks noGrp="1"/>
          </p:cNvSpPr>
          <p:nvPr>
            <p:ph type="ctrTitle"/>
          </p:nvPr>
        </p:nvSpPr>
        <p:spPr>
          <a:xfrm>
            <a:off x="2998032" y="276683"/>
            <a:ext cx="7669966" cy="721427"/>
          </a:xfrm>
        </p:spPr>
        <p:txBody>
          <a:bodyPr>
            <a:normAutofit/>
          </a:bodyPr>
          <a:lstStyle/>
          <a:p>
            <a:pPr algn="l"/>
            <a:r>
              <a:rPr lang="en-KE" sz="4000" b="1" dirty="0">
                <a:solidFill>
                  <a:srgbClr val="0070C0"/>
                </a:solidFill>
                <a:latin typeface="Helvetica" pitchFamily="2" charset="0"/>
              </a:rPr>
              <a:t>The Way Foward</a:t>
            </a:r>
          </a:p>
        </p:txBody>
      </p:sp>
      <p:pic>
        <p:nvPicPr>
          <p:cNvPr id="4" name="Picture 3">
            <a:extLst>
              <a:ext uri="{FF2B5EF4-FFF2-40B4-BE49-F238E27FC236}">
                <a16:creationId xmlns:a16="http://schemas.microsoft.com/office/drawing/2014/main" id="{60E561F2-23AD-EE39-08A0-C2FD5708A9BE}"/>
              </a:ext>
            </a:extLst>
          </p:cNvPr>
          <p:cNvPicPr>
            <a:picLocks noChangeAspect="1"/>
          </p:cNvPicPr>
          <p:nvPr/>
        </p:nvPicPr>
        <p:blipFill>
          <a:blip r:embed="rId3"/>
          <a:stretch>
            <a:fillRect/>
          </a:stretch>
        </p:blipFill>
        <p:spPr>
          <a:xfrm>
            <a:off x="-1" y="-3292"/>
            <a:ext cx="2608290" cy="5849456"/>
          </a:xfrm>
          <a:prstGeom prst="rect">
            <a:avLst/>
          </a:prstGeom>
        </p:spPr>
      </p:pic>
      <p:pic>
        <p:nvPicPr>
          <p:cNvPr id="6" name="Picture 5">
            <a:extLst>
              <a:ext uri="{FF2B5EF4-FFF2-40B4-BE49-F238E27FC236}">
                <a16:creationId xmlns:a16="http://schemas.microsoft.com/office/drawing/2014/main" id="{C0713A52-1A36-BF02-A6A7-22F8ACAEA5AD}"/>
              </a:ext>
            </a:extLst>
          </p:cNvPr>
          <p:cNvPicPr>
            <a:picLocks noChangeAspect="1"/>
          </p:cNvPicPr>
          <p:nvPr/>
        </p:nvPicPr>
        <p:blipFill>
          <a:blip r:embed="rId4"/>
          <a:stretch>
            <a:fillRect/>
          </a:stretch>
        </p:blipFill>
        <p:spPr>
          <a:xfrm>
            <a:off x="-1" y="5720139"/>
            <a:ext cx="12192001" cy="983226"/>
          </a:xfrm>
          <a:prstGeom prst="rect">
            <a:avLst/>
          </a:prstGeom>
        </p:spPr>
      </p:pic>
      <p:sp>
        <p:nvSpPr>
          <p:cNvPr id="8" name="TextBox 7">
            <a:extLst>
              <a:ext uri="{FF2B5EF4-FFF2-40B4-BE49-F238E27FC236}">
                <a16:creationId xmlns:a16="http://schemas.microsoft.com/office/drawing/2014/main" id="{88CF6EF2-4B09-EEF0-042E-814089B38F48}"/>
              </a:ext>
            </a:extLst>
          </p:cNvPr>
          <p:cNvSpPr txBox="1"/>
          <p:nvPr/>
        </p:nvSpPr>
        <p:spPr>
          <a:xfrm>
            <a:off x="153648" y="474345"/>
            <a:ext cx="2300991" cy="2523768"/>
          </a:xfrm>
          <a:prstGeom prst="rect">
            <a:avLst/>
          </a:prstGeom>
          <a:noFill/>
        </p:spPr>
        <p:txBody>
          <a:bodyPr wrap="square">
            <a:spAutoFit/>
          </a:bodyPr>
          <a:lstStyle/>
          <a:p>
            <a:r>
              <a:rPr lang="en-KE" sz="2000" b="1" dirty="0">
                <a:solidFill>
                  <a:srgbClr val="FFC000"/>
                </a:solidFill>
                <a:latin typeface="Gotham" pitchFamily="2" charset="0"/>
                <a:cs typeface="Gotham" pitchFamily="2" charset="0"/>
              </a:rPr>
              <a:t>Africa Gender Statistics Forum </a:t>
            </a:r>
          </a:p>
          <a:p>
            <a:r>
              <a:rPr lang="en-KE" sz="2000" b="1" dirty="0">
                <a:solidFill>
                  <a:srgbClr val="FFC000"/>
                </a:solidFill>
                <a:latin typeface="Gotham" pitchFamily="2" charset="0"/>
                <a:cs typeface="Gotham" pitchFamily="2" charset="0"/>
              </a:rPr>
              <a:t>2023</a:t>
            </a:r>
          </a:p>
          <a:p>
            <a:endParaRPr lang="en-KE" dirty="0">
              <a:solidFill>
                <a:schemeClr val="bg1"/>
              </a:solidFill>
              <a:latin typeface="Gotham" pitchFamily="2" charset="0"/>
              <a:cs typeface="Gotham" pitchFamily="2" charset="0"/>
            </a:endParaRPr>
          </a:p>
          <a:p>
            <a:r>
              <a:rPr lang="en-KE" sz="1600" dirty="0">
                <a:solidFill>
                  <a:schemeClr val="bg1"/>
                </a:solidFill>
                <a:latin typeface="Gotham" pitchFamily="2" charset="0"/>
                <a:cs typeface="Gotham" pitchFamily="2" charset="0"/>
              </a:rPr>
              <a:t>Accelerating progress towards Africa’a Agenda 63 and the SDGs using gender statistics</a:t>
            </a:r>
          </a:p>
        </p:txBody>
      </p:sp>
      <p:pic>
        <p:nvPicPr>
          <p:cNvPr id="9" name="Picture 8">
            <a:extLst>
              <a:ext uri="{FF2B5EF4-FFF2-40B4-BE49-F238E27FC236}">
                <a16:creationId xmlns:a16="http://schemas.microsoft.com/office/drawing/2014/main" id="{245C6B1E-3BA5-B426-2D53-A89A4C8C37D1}"/>
              </a:ext>
            </a:extLst>
          </p:cNvPr>
          <p:cNvPicPr>
            <a:picLocks noChangeAspect="1"/>
          </p:cNvPicPr>
          <p:nvPr/>
        </p:nvPicPr>
        <p:blipFill>
          <a:blip r:embed="rId5"/>
          <a:stretch>
            <a:fillRect/>
          </a:stretch>
        </p:blipFill>
        <p:spPr>
          <a:xfrm>
            <a:off x="253583" y="3446015"/>
            <a:ext cx="1779042" cy="2119380"/>
          </a:xfrm>
          <a:prstGeom prst="rect">
            <a:avLst/>
          </a:prstGeom>
        </p:spPr>
      </p:pic>
      <p:sp>
        <p:nvSpPr>
          <p:cNvPr id="7" name="Subtitle 6">
            <a:extLst>
              <a:ext uri="{FF2B5EF4-FFF2-40B4-BE49-F238E27FC236}">
                <a16:creationId xmlns:a16="http://schemas.microsoft.com/office/drawing/2014/main" id="{1BD3D0F2-1CA8-9787-9009-912E97B52257}"/>
              </a:ext>
            </a:extLst>
          </p:cNvPr>
          <p:cNvSpPr>
            <a:spLocks noGrp="1"/>
          </p:cNvSpPr>
          <p:nvPr>
            <p:ph type="subTitle" idx="1"/>
          </p:nvPr>
        </p:nvSpPr>
        <p:spPr>
          <a:xfrm>
            <a:off x="2861873" y="1124537"/>
            <a:ext cx="8754257" cy="4803651"/>
          </a:xfrm>
        </p:spPr>
        <p:txBody>
          <a:bodyPr>
            <a:normAutofit/>
          </a:bodyPr>
          <a:lstStyle/>
          <a:p>
            <a:pPr marL="457200" indent="-457200" algn="l">
              <a:buFont typeface="+mj-lt"/>
              <a:buAutoNum type="arabicParenR"/>
            </a:pPr>
            <a:endParaRPr lang="en-US" dirty="0"/>
          </a:p>
          <a:p>
            <a:pPr marL="457200" indent="-457200" algn="l">
              <a:buFont typeface="+mj-lt"/>
              <a:buAutoNum type="arabicParenR"/>
            </a:pPr>
            <a:r>
              <a:rPr lang="fr-FR" dirty="0"/>
              <a:t>-	</a:t>
            </a:r>
            <a:r>
              <a:rPr lang="fr-FR" dirty="0" err="1"/>
              <a:t>Develop</a:t>
            </a:r>
            <a:r>
              <a:rPr lang="fr-FR" dirty="0"/>
              <a:t> son TOR &amp; </a:t>
            </a:r>
            <a:r>
              <a:rPr lang="fr-FR" dirty="0" err="1"/>
              <a:t>work</a:t>
            </a:r>
            <a:r>
              <a:rPr lang="fr-FR" dirty="0"/>
              <a:t> programme</a:t>
            </a:r>
          </a:p>
          <a:p>
            <a:pPr marL="457200" indent="-457200" algn="l">
              <a:buFont typeface="+mj-lt"/>
              <a:buAutoNum type="arabicParenR"/>
            </a:pPr>
            <a:r>
              <a:rPr lang="fr-FR" dirty="0"/>
              <a:t>-	The secrétariat </a:t>
            </a:r>
            <a:r>
              <a:rPr lang="fr-FR" dirty="0" err="1"/>
              <a:t>send</a:t>
            </a:r>
            <a:r>
              <a:rPr lang="fr-FR" dirty="0"/>
              <a:t> official </a:t>
            </a:r>
            <a:r>
              <a:rPr lang="fr-FR" dirty="0" err="1"/>
              <a:t>letter</a:t>
            </a:r>
            <a:r>
              <a:rPr lang="fr-FR" dirty="0"/>
              <a:t> countries to </a:t>
            </a:r>
            <a:r>
              <a:rPr lang="fr-FR" dirty="0" err="1"/>
              <a:t>designate</a:t>
            </a:r>
            <a:r>
              <a:rPr lang="fr-FR" dirty="0"/>
              <a:t> </a:t>
            </a:r>
            <a:r>
              <a:rPr lang="fr-FR" dirty="0" err="1"/>
              <a:t>their</a:t>
            </a:r>
            <a:r>
              <a:rPr lang="fr-FR" dirty="0"/>
              <a:t> official </a:t>
            </a:r>
            <a:r>
              <a:rPr lang="fr-FR" dirty="0" err="1"/>
              <a:t>represnetative</a:t>
            </a:r>
            <a:r>
              <a:rPr lang="fr-FR" dirty="0"/>
              <a:t> in the b bureau. </a:t>
            </a:r>
          </a:p>
          <a:p>
            <a:pPr marL="457200" indent="-457200" algn="l">
              <a:buFont typeface="+mj-lt"/>
              <a:buAutoNum type="arabicParenR"/>
            </a:pPr>
            <a:endParaRPr lang="fr-FR" dirty="0"/>
          </a:p>
          <a:p>
            <a:pPr marL="457200" indent="-457200" algn="l">
              <a:buFont typeface="+mj-lt"/>
              <a:buAutoNum type="arabicParenR"/>
            </a:pPr>
            <a:endParaRPr lang="en-US" dirty="0"/>
          </a:p>
        </p:txBody>
      </p:sp>
    </p:spTree>
    <p:extLst>
      <p:ext uri="{BB962C8B-B14F-4D97-AF65-F5344CB8AC3E}">
        <p14:creationId xmlns:p14="http://schemas.microsoft.com/office/powerpoint/2010/main" val="1191340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2C562-3B23-9F1A-4F70-42342504A39F}"/>
              </a:ext>
            </a:extLst>
          </p:cNvPr>
          <p:cNvSpPr>
            <a:spLocks noGrp="1"/>
          </p:cNvSpPr>
          <p:nvPr>
            <p:ph type="title"/>
          </p:nvPr>
        </p:nvSpPr>
        <p:spPr>
          <a:xfrm>
            <a:off x="3034413" y="2324429"/>
            <a:ext cx="8370756" cy="1325563"/>
          </a:xfrm>
        </p:spPr>
        <p:txBody>
          <a:bodyPr>
            <a:normAutofit/>
          </a:bodyPr>
          <a:lstStyle/>
          <a:p>
            <a:pPr algn="ctr"/>
            <a:r>
              <a:rPr lang="en-US" dirty="0"/>
              <a:t>THANK YOU FOR YOUR ATTENTION</a:t>
            </a:r>
            <a:endParaRPr lang="en-KE" dirty="0"/>
          </a:p>
        </p:txBody>
      </p:sp>
    </p:spTree>
    <p:extLst>
      <p:ext uri="{BB962C8B-B14F-4D97-AF65-F5344CB8AC3E}">
        <p14:creationId xmlns:p14="http://schemas.microsoft.com/office/powerpoint/2010/main" val="3533791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TotalTime>
  <Words>550</Words>
  <Application>Microsoft Office PowerPoint</Application>
  <PresentationFormat>Widescreen</PresentationFormat>
  <Paragraphs>44</Paragraphs>
  <Slides>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Gotham</vt:lpstr>
      <vt:lpstr>Helvetica</vt:lpstr>
      <vt:lpstr>Helvetica Neue</vt:lpstr>
      <vt:lpstr>Times New Roman</vt:lpstr>
      <vt:lpstr>Office Theme</vt:lpstr>
      <vt:lpstr>PowerPoint Presentation</vt:lpstr>
      <vt:lpstr>Mandate of the Africa working group on gender statistics.  </vt:lpstr>
      <vt:lpstr>Mandate of the Africa working group on gender statistics.  </vt:lpstr>
      <vt:lpstr>The Way Foward</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Conclusion</dc:title>
  <dc:creator>CM</dc:creator>
  <cp:lastModifiedBy>Pamela Nabukhonzo</cp:lastModifiedBy>
  <cp:revision>15</cp:revision>
  <dcterms:created xsi:type="dcterms:W3CDTF">2023-11-10T07:34:13Z</dcterms:created>
  <dcterms:modified xsi:type="dcterms:W3CDTF">2023-11-11T08:39:24Z</dcterms:modified>
</cp:coreProperties>
</file>