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9" r:id="rId2"/>
    <p:sldId id="265" r:id="rId3"/>
    <p:sldId id="271" r:id="rId4"/>
    <p:sldId id="272" r:id="rId5"/>
    <p:sldId id="273" r:id="rId6"/>
    <p:sldId id="270" r:id="rId7"/>
    <p:sldId id="264" r:id="rId8"/>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78" d="100"/>
          <a:sy n="78"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63D85-5EA4-4175-96DA-95644B8FC4E1}" type="datetimeFigureOut">
              <a:rPr lang="en-GB" smtClean="0"/>
              <a:t>11/11/2023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4025-6BB6-480B-816C-A3E32B019DAC}" type="slidenum">
              <a:rPr lang="en-GB" smtClean="0"/>
              <a:t>‹#›</a:t>
            </a:fld>
            <a:endParaRPr lang="en-GB"/>
          </a:p>
        </p:txBody>
      </p:sp>
    </p:spTree>
    <p:extLst>
      <p:ext uri="{BB962C8B-B14F-4D97-AF65-F5344CB8AC3E}">
        <p14:creationId xmlns:p14="http://schemas.microsoft.com/office/powerpoint/2010/main" val="178708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2</a:t>
            </a:fld>
            <a:endParaRPr lang="en-GB"/>
          </a:p>
        </p:txBody>
      </p:sp>
    </p:spTree>
    <p:extLst>
      <p:ext uri="{BB962C8B-B14F-4D97-AF65-F5344CB8AC3E}">
        <p14:creationId xmlns:p14="http://schemas.microsoft.com/office/powerpoint/2010/main" val="26063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3</a:t>
            </a:fld>
            <a:endParaRPr lang="en-GB"/>
          </a:p>
        </p:txBody>
      </p:sp>
    </p:spTree>
    <p:extLst>
      <p:ext uri="{BB962C8B-B14F-4D97-AF65-F5344CB8AC3E}">
        <p14:creationId xmlns:p14="http://schemas.microsoft.com/office/powerpoint/2010/main" val="32991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4</a:t>
            </a:fld>
            <a:endParaRPr lang="en-GB"/>
          </a:p>
        </p:txBody>
      </p:sp>
    </p:spTree>
    <p:extLst>
      <p:ext uri="{BB962C8B-B14F-4D97-AF65-F5344CB8AC3E}">
        <p14:creationId xmlns:p14="http://schemas.microsoft.com/office/powerpoint/2010/main" val="60626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fr-FR" sz="1200" b="1" dirty="0">
                <a:effectLst/>
                <a:latin typeface="Calibri" panose="020F0502020204030204" pitchFamily="34" charset="0"/>
                <a:ea typeface="Calibri" panose="020F0502020204030204" pitchFamily="34" charset="0"/>
              </a:rPr>
              <a:t>Mandat du Groupe Africain sur les </a:t>
            </a:r>
            <a:r>
              <a:rPr lang="fr-FR" sz="1200" b="1" dirty="0" err="1">
                <a:effectLst/>
                <a:latin typeface="Calibri" panose="020F0502020204030204" pitchFamily="34" charset="0"/>
                <a:ea typeface="Calibri" panose="020F0502020204030204" pitchFamily="34" charset="0"/>
              </a:rPr>
              <a:t>Statisiques</a:t>
            </a:r>
            <a:r>
              <a:rPr lang="fr-FR" sz="1200" b="1" dirty="0">
                <a:effectLst/>
                <a:latin typeface="Calibri" panose="020F0502020204030204" pitchFamily="34" charset="0"/>
                <a:ea typeface="Calibri" panose="020F0502020204030204" pitchFamily="34" charset="0"/>
              </a:rPr>
              <a:t> de Genre. </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Le Groupe Africain sur les Statistiques de genre qui est un groupe de travail sur les statistiques de Genre en Afrique Adopté par la commission statique pour l’Afrique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 lors de sa première réunion en 2008, dont les  objectifs sont entre autres de:</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l'intégration du genre dans les systèmes statistiques nationaux et les groupes de travail spécialisés de  </a:t>
            </a:r>
            <a:r>
              <a:rPr lang="fr-FR" sz="1200" dirty="0" err="1">
                <a:effectLst/>
                <a:latin typeface="Calibri" panose="020F0502020204030204" pitchFamily="34" charset="0"/>
                <a:ea typeface="Calibri" panose="020F0502020204030204" pitchFamily="34" charset="0"/>
              </a:rPr>
              <a:t>StatCom</a:t>
            </a:r>
            <a:r>
              <a:rPr lang="fr-FR" sz="1200" dirty="0">
                <a:effectLst/>
                <a:latin typeface="Calibri" panose="020F0502020204030204" pitchFamily="34" charset="0"/>
                <a:ea typeface="Calibri" panose="020F0502020204030204" pitchFamily="34" charset="0"/>
              </a:rPr>
              <a:t>-Afrique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Fournir un forum de discussion entre les utilisateurs clés et les producteurs de statistiques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la coordination des initiatives et des activités sur les statistiques de genre ;</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Promouvoir l'échange d'expériences et favoriser les meilleures pratiques en matière de statistiques de genre; et</a:t>
            </a:r>
            <a:endParaRPr lang="en-GB" sz="11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eriod"/>
            </a:pPr>
            <a:r>
              <a:rPr lang="fr-FR" sz="1200" dirty="0">
                <a:effectLst/>
                <a:latin typeface="Calibri" panose="020F0502020204030204" pitchFamily="34" charset="0"/>
                <a:ea typeface="Calibri" panose="020F0502020204030204" pitchFamily="34" charset="0"/>
              </a:rPr>
              <a:t>Plaider pour le développement d'une stratégie régionale sur l'intégration du genre dans le système statistique national.</a:t>
            </a:r>
            <a:endParaRPr lang="en-GB" sz="11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fr-FR" sz="1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5</a:t>
            </a:fld>
            <a:endParaRPr lang="en-GB"/>
          </a:p>
        </p:txBody>
      </p:sp>
    </p:spTree>
    <p:extLst>
      <p:ext uri="{BB962C8B-B14F-4D97-AF65-F5344CB8AC3E}">
        <p14:creationId xmlns:p14="http://schemas.microsoft.com/office/powerpoint/2010/main" val="204374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secrétariat envoie une lettre officiel au pays pour designer le représentant officiel du pays qui sera le represente dans le bureau. </a:t>
            </a:r>
          </a:p>
          <a:p>
            <a:endParaRPr lang="fr-FR" dirty="0"/>
          </a:p>
          <a:p>
            <a:endParaRPr lang="en-GB" dirty="0"/>
          </a:p>
        </p:txBody>
      </p:sp>
      <p:sp>
        <p:nvSpPr>
          <p:cNvPr id="4" name="Slide Number Placeholder 3"/>
          <p:cNvSpPr>
            <a:spLocks noGrp="1"/>
          </p:cNvSpPr>
          <p:nvPr>
            <p:ph type="sldNum" sz="quarter" idx="5"/>
          </p:nvPr>
        </p:nvSpPr>
        <p:spPr/>
        <p:txBody>
          <a:bodyPr/>
          <a:lstStyle/>
          <a:p>
            <a:fld id="{DCE14025-6BB6-480B-816C-A3E32B019DAC}" type="slidenum">
              <a:rPr lang="en-GB" smtClean="0"/>
              <a:t>6</a:t>
            </a:fld>
            <a:endParaRPr lang="en-GB"/>
          </a:p>
        </p:txBody>
      </p:sp>
    </p:spTree>
    <p:extLst>
      <p:ext uri="{BB962C8B-B14F-4D97-AF65-F5344CB8AC3E}">
        <p14:creationId xmlns:p14="http://schemas.microsoft.com/office/powerpoint/2010/main" val="14283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0D32-0DFA-EA27-C717-25C3A69710B1}"/>
              </a:ext>
            </a:extLst>
          </p:cNvPr>
          <p:cNvSpPr>
            <a:spLocks noGrp="1"/>
          </p:cNvSpPr>
          <p:nvPr>
            <p:ph type="ctrTitle"/>
          </p:nvPr>
        </p:nvSpPr>
        <p:spPr>
          <a:xfrm>
            <a:off x="1524000" y="1862137"/>
            <a:ext cx="9144000" cy="1006475"/>
          </a:xfrm>
        </p:spPr>
        <p:txBody>
          <a:bodyPr anchor="b">
            <a:normAutofit/>
          </a:bodyPr>
          <a:lstStyle>
            <a:lvl1pPr algn="ctr">
              <a:defRPr sz="4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Subtitle 2">
            <a:extLst>
              <a:ext uri="{FF2B5EF4-FFF2-40B4-BE49-F238E27FC236}">
                <a16:creationId xmlns:a16="http://schemas.microsoft.com/office/drawing/2014/main" id="{78A8DCB6-D05C-2173-B13D-4017940DF060}"/>
              </a:ext>
            </a:extLst>
          </p:cNvPr>
          <p:cNvSpPr>
            <a:spLocks noGrp="1"/>
          </p:cNvSpPr>
          <p:nvPr>
            <p:ph type="subTitle" idx="1"/>
          </p:nvPr>
        </p:nvSpPr>
        <p:spPr>
          <a:xfrm>
            <a:off x="1524000" y="2960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KE" dirty="0"/>
          </a:p>
        </p:txBody>
      </p:sp>
      <p:sp>
        <p:nvSpPr>
          <p:cNvPr id="4" name="Date Placeholder 3">
            <a:extLst>
              <a:ext uri="{FF2B5EF4-FFF2-40B4-BE49-F238E27FC236}">
                <a16:creationId xmlns:a16="http://schemas.microsoft.com/office/drawing/2014/main" id="{F83A08A1-AE9F-5030-1592-68F0D27DEC43}"/>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89C3A3A5-304E-38C8-13C5-F7D5F649324E}"/>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25F5A6B-1B6B-017D-3A0A-D2D0D9D212F0}"/>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473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6499-4B32-D6A0-7D2E-1CBDC5D7E798}"/>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BF3A07AA-49EE-E622-9D26-F57A9AE5270A}"/>
              </a:ext>
            </a:extLst>
          </p:cNvPr>
          <p:cNvSpPr>
            <a:spLocks noGrp="1"/>
          </p:cNvSpPr>
          <p:nvPr>
            <p:ph type="body" orient="vert" idx="1"/>
          </p:nvPr>
        </p:nvSpPr>
        <p:spPr>
          <a:xfrm>
            <a:off x="838200" y="1825625"/>
            <a:ext cx="10515600" cy="367576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EF7B45AE-1F46-9891-02AC-AB7DB83D7C5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B51B2F48-8845-B5D8-D4DB-C3DD7BE1A16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5733399-43A2-3668-0F9F-8B3F6C2C24C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31331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C5924-13D0-46B4-96F5-369B3D606FC1}"/>
              </a:ext>
            </a:extLst>
          </p:cNvPr>
          <p:cNvSpPr>
            <a:spLocks noGrp="1"/>
          </p:cNvSpPr>
          <p:nvPr>
            <p:ph type="title" orient="vert"/>
          </p:nvPr>
        </p:nvSpPr>
        <p:spPr>
          <a:xfrm>
            <a:off x="8724900" y="365125"/>
            <a:ext cx="2628900" cy="5181236"/>
          </a:xfrm>
        </p:spPr>
        <p:txBody>
          <a:bodyPr vert="eaVert">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F331CEDC-FE86-1083-40D4-BC30241A22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5A81BD92-EF39-8CF4-6C04-18352DD31187}"/>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3A06CA63-AA1C-975D-6DFB-4492B84CC50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E664D16-9164-DC48-2AB5-1CF6CA8C2145}"/>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76862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BE3-AC49-429B-BBAB-3BA2ED9B1A72}"/>
              </a:ext>
            </a:extLst>
          </p:cNvPr>
          <p:cNvSpPr>
            <a:spLocks noGrp="1"/>
          </p:cNvSpPr>
          <p:nvPr>
            <p:ph type="title"/>
          </p:nvPr>
        </p:nvSpPr>
        <p:spPr>
          <a:xfrm>
            <a:off x="2983043" y="365125"/>
            <a:ext cx="8370756" cy="1325563"/>
          </a:xfrm>
        </p:spPr>
        <p:txBody>
          <a:bodyPr>
            <a:normAutofit/>
          </a:bodyPr>
          <a:lstStyle>
            <a:lvl1pPr>
              <a:defRPr sz="4000" b="1">
                <a:solidFill>
                  <a:srgbClr val="00B0F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74602AF5-00F8-293A-7789-97B169720391}"/>
              </a:ext>
            </a:extLst>
          </p:cNvPr>
          <p:cNvSpPr>
            <a:spLocks noGrp="1"/>
          </p:cNvSpPr>
          <p:nvPr>
            <p:ph idx="1"/>
          </p:nvPr>
        </p:nvSpPr>
        <p:spPr>
          <a:xfrm>
            <a:off x="2983043" y="1825625"/>
            <a:ext cx="8370756" cy="35258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C2F79AAD-6367-D83A-42FD-096443A9EF3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C2BBBB5A-42FA-A07F-BC97-E28814BFFF1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4F4B0A5-BB83-D2FB-9CFC-CCC93BE0DA56}"/>
              </a:ext>
            </a:extLst>
          </p:cNvPr>
          <p:cNvSpPr>
            <a:spLocks noGrp="1"/>
          </p:cNvSpPr>
          <p:nvPr>
            <p:ph type="sldNum" sz="quarter" idx="12"/>
          </p:nvPr>
        </p:nvSpPr>
        <p:spPr/>
        <p:txBody>
          <a:body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3A9D3011-650B-7A8D-71FC-76EC3E3438D9}"/>
              </a:ext>
            </a:extLst>
          </p:cNvPr>
          <p:cNvPicPr>
            <a:picLocks noChangeAspect="1"/>
          </p:cNvPicPr>
          <p:nvPr userDrawn="1"/>
        </p:nvPicPr>
        <p:blipFill>
          <a:blip r:embed="rId2"/>
          <a:stretch>
            <a:fillRect/>
          </a:stretch>
        </p:blipFill>
        <p:spPr>
          <a:xfrm>
            <a:off x="-1" y="-3292"/>
            <a:ext cx="2608290" cy="5714544"/>
          </a:xfrm>
          <a:prstGeom prst="rect">
            <a:avLst/>
          </a:prstGeom>
        </p:spPr>
      </p:pic>
      <p:sp>
        <p:nvSpPr>
          <p:cNvPr id="8" name="TextBox 7">
            <a:extLst>
              <a:ext uri="{FF2B5EF4-FFF2-40B4-BE49-F238E27FC236}">
                <a16:creationId xmlns:a16="http://schemas.microsoft.com/office/drawing/2014/main" id="{A2697D24-C6F3-23E5-58C2-48B0E26D054D}"/>
              </a:ext>
            </a:extLst>
          </p:cNvPr>
          <p:cNvSpPr txBox="1"/>
          <p:nvPr userDrawn="1"/>
        </p:nvSpPr>
        <p:spPr>
          <a:xfrm>
            <a:off x="153648" y="474345"/>
            <a:ext cx="2300991" cy="2523768"/>
          </a:xfrm>
          <a:prstGeom prst="rect">
            <a:avLst/>
          </a:prstGeom>
          <a:noFill/>
        </p:spPr>
        <p:txBody>
          <a:bodyPr wrap="square">
            <a:spAutoFit/>
          </a:bodyPr>
          <a:lstStyle/>
          <a:p>
            <a:r>
              <a:rPr lang="en-KE" sz="2000" b="1" dirty="0">
                <a:solidFill>
                  <a:srgbClr val="FFC000"/>
                </a:solidFill>
                <a:latin typeface="Gotham" pitchFamily="2" charset="0"/>
                <a:cs typeface="Gotham" pitchFamily="2" charset="0"/>
              </a:rPr>
              <a:t>Africa Gender Statistics Forum </a:t>
            </a:r>
          </a:p>
          <a:p>
            <a:r>
              <a:rPr lang="en-KE" sz="20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en-KE" sz="1600" dirty="0">
                <a:solidFill>
                  <a:schemeClr val="bg1"/>
                </a:solidFill>
                <a:latin typeface="Gotham" pitchFamily="2" charset="0"/>
                <a:cs typeface="Gotham" pitchFamily="2" charset="0"/>
              </a:rPr>
              <a:t>Accelerating progress towards Africa’a Agenda 63 and the SDGs using gender statistics</a:t>
            </a:r>
          </a:p>
        </p:txBody>
      </p:sp>
      <p:pic>
        <p:nvPicPr>
          <p:cNvPr id="9" name="Picture 8">
            <a:extLst>
              <a:ext uri="{FF2B5EF4-FFF2-40B4-BE49-F238E27FC236}">
                <a16:creationId xmlns:a16="http://schemas.microsoft.com/office/drawing/2014/main" id="{1BF06C8B-EDD0-2609-70D5-17135E03DD77}"/>
              </a:ext>
            </a:extLst>
          </p:cNvPr>
          <p:cNvPicPr>
            <a:picLocks noChangeAspect="1"/>
          </p:cNvPicPr>
          <p:nvPr userDrawn="1"/>
        </p:nvPicPr>
        <p:blipFill>
          <a:blip r:embed="rId3"/>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87735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B812-149A-7CD3-7523-06923EE0469C}"/>
              </a:ext>
            </a:extLst>
          </p:cNvPr>
          <p:cNvSpPr>
            <a:spLocks noGrp="1"/>
          </p:cNvSpPr>
          <p:nvPr>
            <p:ph type="title"/>
          </p:nvPr>
        </p:nvSpPr>
        <p:spPr>
          <a:xfrm>
            <a:off x="831850" y="900269"/>
            <a:ext cx="10515600" cy="2852737"/>
          </a:xfrm>
        </p:spPr>
        <p:txBody>
          <a:bodyPr anchor="b">
            <a:normAutofit/>
          </a:bodyPr>
          <a:lstStyle>
            <a:lvl1pPr>
              <a:defRPr sz="5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E6D14AC6-E9DD-54B6-77A0-0CB824CBCD7C}"/>
              </a:ext>
            </a:extLst>
          </p:cNvPr>
          <p:cNvSpPr>
            <a:spLocks noGrp="1"/>
          </p:cNvSpPr>
          <p:nvPr>
            <p:ph type="body" idx="1"/>
          </p:nvPr>
        </p:nvSpPr>
        <p:spPr>
          <a:xfrm>
            <a:off x="831850" y="377999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4E4A2E-FEF0-A86B-BE55-F1EB0C7268D1}"/>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EBB12D0F-EC59-2B81-A262-64472F6AA67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FC86AB1-136C-CCCB-57DC-2908CAEEC462}"/>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9896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B79-FBE2-4D03-92F3-96FF124AD5E0}"/>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0D06A0DE-8B25-0ED9-AEEB-3366C4E9B55C}"/>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Content Placeholder 3">
            <a:extLst>
              <a:ext uri="{FF2B5EF4-FFF2-40B4-BE49-F238E27FC236}">
                <a16:creationId xmlns:a16="http://schemas.microsoft.com/office/drawing/2014/main" id="{AB2A1842-7948-012C-9A6B-10AAC790D8AA}"/>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5" name="Date Placeholder 4">
            <a:extLst>
              <a:ext uri="{FF2B5EF4-FFF2-40B4-BE49-F238E27FC236}">
                <a16:creationId xmlns:a16="http://schemas.microsoft.com/office/drawing/2014/main" id="{58EE8E5D-8A8D-D674-4D6A-087B3147A73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E46B9E4-21AE-C371-0A3B-2FC61609F388}"/>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E039B74-D6C7-E2EF-AD84-862BCB997F9F}"/>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106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C0A5-5B10-D4E9-DA6B-6D1FA4D063CD}"/>
              </a:ext>
            </a:extLst>
          </p:cNvPr>
          <p:cNvSpPr>
            <a:spLocks noGrp="1"/>
          </p:cNvSpPr>
          <p:nvPr>
            <p:ph type="title"/>
          </p:nvPr>
        </p:nvSpPr>
        <p:spPr>
          <a:xfrm>
            <a:off x="839788" y="365125"/>
            <a:ext cx="10515600" cy="1325563"/>
          </a:xfrm>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1CFC39CC-E147-89DF-217D-ECFE92D3D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C25943E-2CFA-6036-CD9E-C52F5AE7E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1AAEB583-001A-6E7E-8DD5-7A59938FF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2611EC-03CD-E305-BE40-75B93BAB57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014D0A92-5001-B881-0FF1-2B7734C0C9B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8" name="Footer Placeholder 7">
            <a:extLst>
              <a:ext uri="{FF2B5EF4-FFF2-40B4-BE49-F238E27FC236}">
                <a16:creationId xmlns:a16="http://schemas.microsoft.com/office/drawing/2014/main" id="{3B1A469D-AA3E-0132-E12C-B9AB2ED7BD13}"/>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2D1BD2FD-2378-9BFE-2287-E38992212E6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227429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177-25CA-EC30-38D5-E83C43EDBEBB}"/>
              </a:ext>
            </a:extLst>
          </p:cNvPr>
          <p:cNvSpPr>
            <a:spLocks noGrp="1"/>
          </p:cNvSpPr>
          <p:nvPr>
            <p:ph type="title"/>
          </p:nvPr>
        </p:nvSpPr>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Date Placeholder 2">
            <a:extLst>
              <a:ext uri="{FF2B5EF4-FFF2-40B4-BE49-F238E27FC236}">
                <a16:creationId xmlns:a16="http://schemas.microsoft.com/office/drawing/2014/main" id="{758AF633-1FE9-CE21-859A-FC4C1FDB0B6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4" name="Footer Placeholder 3">
            <a:extLst>
              <a:ext uri="{FF2B5EF4-FFF2-40B4-BE49-F238E27FC236}">
                <a16:creationId xmlns:a16="http://schemas.microsoft.com/office/drawing/2014/main" id="{2C4A8640-BCC4-5000-12A1-DCA6AF178F06}"/>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54E2D84-7A09-7D7E-9339-EA039BA6F6AB}"/>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262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20E9-F6A9-4451-F644-26C42B66D5B5}"/>
              </a:ext>
            </a:extLst>
          </p:cNvPr>
          <p:cNvSpPr>
            <a:spLocks noGrp="1"/>
          </p:cNvSpPr>
          <p:nvPr>
            <p:ph type="title"/>
          </p:nvPr>
        </p:nvSpPr>
        <p:spPr>
          <a:xfrm>
            <a:off x="839788" y="457200"/>
            <a:ext cx="3932237" cy="1600200"/>
          </a:xfrm>
        </p:spPr>
        <p:txBody>
          <a:bodyPr anchor="b"/>
          <a:lstStyle>
            <a:lvl1pPr>
              <a:defRPr sz="3200" b="1">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EC0DA4F3-7D31-607F-15F4-776947211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957A3356-E9A7-8F39-4697-E92EA6D8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96E23F-5286-D4C1-6E52-54CAC913942B}"/>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CF757CFB-04EF-F92E-F9E0-8C03E810EEA6}"/>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B079BAA-76C2-511C-6CAA-F44A38C70E39}"/>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394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1E5B-A12A-E12F-ADCA-90BE6FD8BDAA}"/>
              </a:ext>
            </a:extLst>
          </p:cNvPr>
          <p:cNvSpPr>
            <a:spLocks noGrp="1"/>
          </p:cNvSpPr>
          <p:nvPr>
            <p:ph type="title"/>
          </p:nvPr>
        </p:nvSpPr>
        <p:spPr>
          <a:xfrm>
            <a:off x="839788" y="987424"/>
            <a:ext cx="3932237" cy="1069975"/>
          </a:xfrm>
        </p:spPr>
        <p:txBody>
          <a:bodyPr anchor="b"/>
          <a:lstStyle>
            <a:lvl1pPr>
              <a:defRPr sz="32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Picture Placeholder 2">
            <a:extLst>
              <a:ext uri="{FF2B5EF4-FFF2-40B4-BE49-F238E27FC236}">
                <a16:creationId xmlns:a16="http://schemas.microsoft.com/office/drawing/2014/main" id="{B1CE2936-0DA9-DA80-EF6E-105F51B3DA2C}"/>
              </a:ext>
            </a:extLst>
          </p:cNvPr>
          <p:cNvSpPr>
            <a:spLocks noGrp="1"/>
          </p:cNvSpPr>
          <p:nvPr>
            <p:ph type="pic" idx="1"/>
          </p:nvPr>
        </p:nvSpPr>
        <p:spPr>
          <a:xfrm>
            <a:off x="5183188" y="987425"/>
            <a:ext cx="6172200" cy="4513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B3A45E07-69EB-3558-5193-910BF75AF033}"/>
              </a:ext>
            </a:extLst>
          </p:cNvPr>
          <p:cNvSpPr>
            <a:spLocks noGrp="1"/>
          </p:cNvSpPr>
          <p:nvPr>
            <p:ph type="body" sz="half" idx="2"/>
          </p:nvPr>
        </p:nvSpPr>
        <p:spPr>
          <a:xfrm>
            <a:off x="839788" y="2057400"/>
            <a:ext cx="3932237" cy="34439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C54C1D-A5A9-891D-2DDC-AE618461249C}"/>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02F31DB-59CD-1ED9-5DC6-0D2A701B34E3}"/>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E96465E-EDB8-03A1-6E8D-55A6DF4298E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497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B4460-F3F7-7A3C-065E-3AD1B04F57D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3" name="Footer Placeholder 2">
            <a:extLst>
              <a:ext uri="{FF2B5EF4-FFF2-40B4-BE49-F238E27FC236}">
                <a16:creationId xmlns:a16="http://schemas.microsoft.com/office/drawing/2014/main" id="{2DD3C93A-4817-B36A-F9B9-AE91CD312821}"/>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5F4ACFFC-DE5D-4C1C-EF41-E20F9A30706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45742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BBF49-29D6-631A-AEF5-8168C2243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7564CB73-6E98-E4BA-74F1-B51D0693D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69DA1FCB-746E-2CF9-B62E-62B5843DC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706BF8FF-27B0-40D4-FEC8-ACF386B23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81DDFB18-1903-2BBF-F3B8-2502FE6A2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815A9E9C-106F-E458-2BEE-E4436C3FC10E}"/>
              </a:ext>
            </a:extLst>
          </p:cNvPr>
          <p:cNvPicPr>
            <a:picLocks noChangeAspect="1"/>
          </p:cNvPicPr>
          <p:nvPr userDrawn="1"/>
        </p:nvPicPr>
        <p:blipFill>
          <a:blip r:embed="rId13"/>
          <a:stretch>
            <a:fillRect/>
          </a:stretch>
        </p:blipFill>
        <p:spPr>
          <a:xfrm>
            <a:off x="-1" y="5720139"/>
            <a:ext cx="12192001" cy="983226"/>
          </a:xfrm>
          <a:prstGeom prst="rect">
            <a:avLst/>
          </a:prstGeom>
        </p:spPr>
      </p:pic>
    </p:spTree>
    <p:extLst>
      <p:ext uri="{BB962C8B-B14F-4D97-AF65-F5344CB8AC3E}">
        <p14:creationId xmlns:p14="http://schemas.microsoft.com/office/powerpoint/2010/main" val="15637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0070C0"/>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ismunezero@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licia.mota@ine.gov.cv" TargetMode="External"/><Relationship Id="rId5" Type="http://schemas.openxmlformats.org/officeDocument/2006/relationships/hyperlink" Target="mailto:kahanas78@yahoo.fr" TargetMode="External"/><Relationship Id="rId4" Type="http://schemas.openxmlformats.org/officeDocument/2006/relationships/hyperlink" Target="mailto:cmutwiri@knbs.or.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kahanas78@yahoo.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licia.mota@ine.gov.c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6CEB5-4C34-5493-5BCE-A792B0F50BAE}"/>
              </a:ext>
            </a:extLst>
          </p:cNvPr>
          <p:cNvPicPr>
            <a:picLocks noChangeAspect="1"/>
          </p:cNvPicPr>
          <p:nvPr/>
        </p:nvPicPr>
        <p:blipFill>
          <a:blip r:embed="rId2"/>
          <a:stretch>
            <a:fillRect/>
          </a:stretch>
        </p:blipFill>
        <p:spPr>
          <a:xfrm>
            <a:off x="-2" y="-3292"/>
            <a:ext cx="12192001" cy="5723431"/>
          </a:xfrm>
          <a:prstGeom prst="rect">
            <a:avLst/>
          </a:prstGeom>
        </p:spPr>
      </p:pic>
      <p:pic>
        <p:nvPicPr>
          <p:cNvPr id="8" name="Picture 7">
            <a:extLst>
              <a:ext uri="{FF2B5EF4-FFF2-40B4-BE49-F238E27FC236}">
                <a16:creationId xmlns:a16="http://schemas.microsoft.com/office/drawing/2014/main" id="{D33A88AD-6C63-A708-29BF-C119C2722903}"/>
              </a:ext>
            </a:extLst>
          </p:cNvPr>
          <p:cNvPicPr>
            <a:picLocks noChangeAspect="1"/>
          </p:cNvPicPr>
          <p:nvPr/>
        </p:nvPicPr>
        <p:blipFill>
          <a:blip r:embed="rId3"/>
          <a:stretch>
            <a:fillRect/>
          </a:stretch>
        </p:blipFill>
        <p:spPr>
          <a:xfrm>
            <a:off x="1158613" y="1326132"/>
            <a:ext cx="9874770" cy="3064584"/>
          </a:xfrm>
          <a:prstGeom prst="rect">
            <a:avLst/>
          </a:prstGeom>
        </p:spPr>
      </p:pic>
      <p:pic>
        <p:nvPicPr>
          <p:cNvPr id="9" name="Picture 8">
            <a:extLst>
              <a:ext uri="{FF2B5EF4-FFF2-40B4-BE49-F238E27FC236}">
                <a16:creationId xmlns:a16="http://schemas.microsoft.com/office/drawing/2014/main" id="{657117AA-C1D3-94A4-3EE7-C7202593B488}"/>
              </a:ext>
            </a:extLst>
          </p:cNvPr>
          <p:cNvPicPr>
            <a:picLocks noChangeAspect="1"/>
          </p:cNvPicPr>
          <p:nvPr/>
        </p:nvPicPr>
        <p:blipFill>
          <a:blip r:embed="rId4"/>
          <a:stretch>
            <a:fillRect/>
          </a:stretch>
        </p:blipFill>
        <p:spPr>
          <a:xfrm>
            <a:off x="-1" y="5720139"/>
            <a:ext cx="12192001" cy="983226"/>
          </a:xfrm>
          <a:prstGeom prst="rect">
            <a:avLst/>
          </a:prstGeom>
        </p:spPr>
      </p:pic>
    </p:spTree>
    <p:extLst>
      <p:ext uri="{BB962C8B-B14F-4D97-AF65-F5344CB8AC3E}">
        <p14:creationId xmlns:p14="http://schemas.microsoft.com/office/powerpoint/2010/main" val="25277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fontScale="77500" lnSpcReduction="20000"/>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Keeping in view the need of a better coordination and harmonization in addressing  challenges related to the lack of gender statistics, the Statistical Commission for Africa (STACOM-Africa), in its first meeting in 2008, set up a Working Group on Gender Statistics called African Group on Gender statistics (AGGES). The UNECA is the secretariat of the AGGES. The specific objectives as articulated in the terms of reference of the group were as follows:</a:t>
            </a:r>
            <a:endParaRPr lang="en-GB"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mainstreaming of gender into National Statistical Systems and the </a:t>
            </a:r>
            <a:r>
              <a:rPr lang="en-US" sz="1800" dirty="0" err="1">
                <a:effectLst/>
                <a:latin typeface="Times New Roman" panose="02020603050405020304" pitchFamily="18" charset="0"/>
                <a:ea typeface="Times New Roman" panose="02020603050405020304" pitchFamily="18" charset="0"/>
              </a:rPr>
              <a:t>StatCom</a:t>
            </a:r>
            <a:r>
              <a:rPr lang="en-US" sz="1800" dirty="0">
                <a:effectLst/>
                <a:latin typeface="Times New Roman" panose="02020603050405020304" pitchFamily="18" charset="0"/>
                <a:ea typeface="Times New Roman" panose="02020603050405020304" pitchFamily="18" charset="0"/>
              </a:rPr>
              <a:t>-Africa specialized Working groups;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Provide a forum for discussion between key users and producers of statistics;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coordination of initiatives and activities on gender statistics;</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Promote exchange of experiences and foster best practices on gender statistics; and</a:t>
            </a:r>
            <a:endParaRPr lang="en-GB" sz="1800" dirty="0">
              <a:effectLst/>
              <a:latin typeface="Times New Roman" panose="02020603050405020304" pitchFamily="18" charset="0"/>
              <a:ea typeface="Times New Roman" panose="02020603050405020304" pitchFamily="18" charset="0"/>
            </a:endParaRPr>
          </a:p>
          <a:p>
            <a:pPr marL="342900" marR="0" lvl="0" indent="-342900">
              <a:lnSpc>
                <a:spcPct val="106000"/>
              </a:lnSpc>
              <a:spcBef>
                <a:spcPts val="0"/>
              </a:spcBef>
              <a:spcAft>
                <a:spcPts val="800"/>
              </a:spcAft>
              <a:buSzPts val="1200"/>
              <a:buFont typeface="+mj-lt"/>
              <a:buAutoNum type="romanLcParenR"/>
            </a:pPr>
            <a:r>
              <a:rPr lang="en-US" sz="1800" dirty="0">
                <a:effectLst/>
                <a:latin typeface="Times New Roman" panose="02020603050405020304" pitchFamily="18" charset="0"/>
                <a:ea typeface="Times New Roman" panose="02020603050405020304" pitchFamily="18" charset="0"/>
              </a:rPr>
              <a:t>Advocate for the development of a regional strategy on mainstreaming gender into national statistical system.</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8348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fontScale="92500" lnSpcReduction="20000"/>
          </a:bodyPr>
          <a:lstStyle/>
          <a:p>
            <a:pPr marL="0" marR="0">
              <a:lnSpc>
                <a:spcPct val="106000"/>
              </a:lnSpc>
              <a:spcBef>
                <a:spcPts val="0"/>
              </a:spcBef>
              <a:spcAft>
                <a:spcPts val="800"/>
              </a:spcAft>
            </a:pPr>
            <a:r>
              <a:rPr lang="fr-FR" sz="2800" dirty="0">
                <a:effectLst/>
                <a:latin typeface="Calibri" panose="020F0502020204030204" pitchFamily="34" charset="0"/>
                <a:ea typeface="Calibri" panose="020F0502020204030204" pitchFamily="34" charset="0"/>
              </a:rPr>
              <a:t>Postes : 4 postes</a:t>
            </a:r>
          </a:p>
          <a:p>
            <a:pPr marL="0" marR="0">
              <a:lnSpc>
                <a:spcPct val="106000"/>
              </a:lnSpc>
              <a:spcBef>
                <a:spcPts val="0"/>
              </a:spcBef>
              <a:spcAft>
                <a:spcPts val="800"/>
              </a:spcAft>
            </a:pPr>
            <a:r>
              <a:rPr lang="fr-FR" sz="2800" dirty="0">
                <a:effectLst/>
                <a:latin typeface="Calibri" panose="020F0502020204030204" pitchFamily="34" charset="0"/>
                <a:ea typeface="Calibri" panose="020F0502020204030204" pitchFamily="34" charset="0"/>
              </a:rPr>
              <a:t>renouvelable  tous les 2 ans et un pays ne peut pas faire plus de 2 mandat</a:t>
            </a:r>
            <a:endParaRPr lang="en-GB" sz="24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Chair</a:t>
            </a: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Vice chair</a:t>
            </a:r>
            <a:endParaRPr lang="en-GB" sz="2400" b="1"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GB" sz="2800" b="1" dirty="0">
                <a:effectLst/>
                <a:latin typeface="Calibri" panose="020F0502020204030204" pitchFamily="34" charset="0"/>
                <a:ea typeface="Calibri" panose="020F0502020204030204" pitchFamily="34" charset="0"/>
              </a:rPr>
              <a:t>Secretary</a:t>
            </a:r>
            <a:br>
              <a:rPr lang="en-GB" sz="2800" b="1" dirty="0">
                <a:effectLst/>
                <a:latin typeface="Calibri" panose="020F0502020204030204" pitchFamily="34" charset="0"/>
                <a:ea typeface="Calibri" panose="020F0502020204030204" pitchFamily="34" charset="0"/>
              </a:rPr>
            </a:br>
            <a:r>
              <a:rPr lang="en-GB" sz="2800" b="1" dirty="0">
                <a:effectLst/>
                <a:latin typeface="Calibri" panose="020F0502020204030204" pitchFamily="34" charset="0"/>
                <a:ea typeface="Calibri" panose="020F0502020204030204" pitchFamily="34" charset="0"/>
              </a:rPr>
              <a:t>Rapporteur</a:t>
            </a:r>
            <a:endParaRPr lang="en-GB" sz="2400" b="1"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9683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fontScale="62500" lnSpcReduction="20000"/>
          </a:bodyPr>
          <a:lstStyle/>
          <a:p>
            <a:pPr marL="0" marR="0">
              <a:spcBef>
                <a:spcPts val="0"/>
              </a:spcBef>
              <a:spcAft>
                <a:spcPts val="0"/>
              </a:spcAft>
            </a:pPr>
            <a:r>
              <a:rPr lang="fr-FR"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a:effectLst/>
                <a:latin typeface="Times New Roman" panose="02020603050405020304" pitchFamily="18" charset="0"/>
                <a:ea typeface="Calibri" panose="020F0502020204030204" pitchFamily="34" charset="0"/>
              </a:rPr>
              <a:t>Central Africa</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Cameroun</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err="1">
                <a:effectLst/>
                <a:latin typeface="Times New Roman" panose="02020603050405020304" pitchFamily="18" charset="0"/>
                <a:ea typeface="Times New Roman" panose="02020603050405020304" pitchFamily="18" charset="0"/>
              </a:rPr>
              <a:t>Centrafrique</a:t>
            </a: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1	NIEKOU Rosalie	F	Cameroun	rnjonkam@yahoo.fr</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+237699955870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2	NGOUADEDE Jonas	M	</a:t>
            </a:r>
            <a:r>
              <a:rPr lang="en-GB" sz="1800" dirty="0" err="1">
                <a:effectLst/>
                <a:latin typeface="Times New Roman" panose="02020603050405020304" pitchFamily="18" charset="0"/>
                <a:ea typeface="Times New Roman" panose="02020603050405020304" pitchFamily="18" charset="0"/>
              </a:rPr>
              <a:t>Centrafrique</a:t>
            </a:r>
            <a:r>
              <a:rPr lang="en-GB" sz="1800" dirty="0">
                <a:effectLst/>
                <a:latin typeface="Times New Roman" panose="02020603050405020304" pitchFamily="18" charset="0"/>
                <a:ea typeface="Times New Roman" panose="02020603050405020304" pitchFamily="18" charset="0"/>
              </a:rPr>
              <a:t>	ngouadedejonas@gmail.com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+23672141814</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a:effectLst/>
                <a:latin typeface="Times New Roman" panose="02020603050405020304" pitchFamily="18"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a:effectLst/>
                <a:latin typeface="Times New Roman" panose="02020603050405020304" pitchFamily="18" charset="0"/>
                <a:ea typeface="Calibri" panose="020F0502020204030204" pitchFamily="34" charset="0"/>
              </a:rPr>
              <a:t>East Africa</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Calibri" panose="020F0502020204030204" pitchFamily="34" charset="0"/>
              </a:rPr>
              <a:t>Côté Francophone: Burundi: MUNEZERO Priscille</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Tél</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Whatsapp</a:t>
            </a:r>
            <a:r>
              <a:rPr lang="en-GB" sz="1800" dirty="0">
                <a:effectLst/>
                <a:latin typeface="Times New Roman" panose="02020603050405020304" pitchFamily="18" charset="0"/>
                <a:ea typeface="Calibri" panose="020F0502020204030204" pitchFamily="34" charset="0"/>
              </a:rPr>
              <a:t>: +257 71336576</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Calibri" panose="020F0502020204030204" pitchFamily="34" charset="0"/>
              </a:rPr>
              <a:t>                                  Email: </a:t>
            </a:r>
            <a:r>
              <a:rPr lang="en-GB" sz="1800" u="sng" dirty="0">
                <a:solidFill>
                  <a:srgbClr val="0000FF"/>
                </a:solidFill>
                <a:effectLst/>
                <a:uFill>
                  <a:solidFill>
                    <a:srgbClr val="000000"/>
                  </a:solidFill>
                </a:uFill>
                <a:latin typeface="Times New Roman" panose="02020603050405020304" pitchFamily="18" charset="0"/>
                <a:ea typeface="Calibri" panose="020F0502020204030204" pitchFamily="34" charset="0"/>
                <a:hlinkClick r:id="rId3"/>
              </a:rPr>
              <a:t>prismunezero@gmail.com</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Calibri" panose="020F0502020204030204" pitchFamily="34" charset="0"/>
              </a:rPr>
              <a:t>Côté Anglophone: Kenya: GATWIRI Caroline</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Calibri" panose="020F0502020204030204" pitchFamily="34" charset="0"/>
              </a:rPr>
              <a:t>                                  Tél </a:t>
            </a:r>
            <a:r>
              <a:rPr lang="fr-FR" sz="1800" dirty="0" err="1">
                <a:effectLst/>
                <a:latin typeface="Times New Roman" panose="02020603050405020304" pitchFamily="18" charset="0"/>
                <a:ea typeface="Calibri" panose="020F0502020204030204" pitchFamily="34" charset="0"/>
              </a:rPr>
              <a:t>Whatsapp</a:t>
            </a:r>
            <a:r>
              <a:rPr lang="fr-FR" sz="1800" dirty="0">
                <a:effectLst/>
                <a:latin typeface="Times New Roman" panose="02020603050405020304" pitchFamily="18" charset="0"/>
                <a:ea typeface="Calibri" panose="020F0502020204030204" pitchFamily="34" charset="0"/>
              </a:rPr>
              <a:t>: +254 729314518</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Email: </a:t>
            </a:r>
            <a:r>
              <a:rPr lang="en-GB" sz="1800" u="sng" dirty="0">
                <a:solidFill>
                  <a:srgbClr val="0000FF"/>
                </a:solidFill>
                <a:effectLst/>
                <a:uFill>
                  <a:solidFill>
                    <a:srgbClr val="000000"/>
                  </a:solidFill>
                </a:uFill>
                <a:latin typeface="Times New Roman" panose="02020603050405020304" pitchFamily="18" charset="0"/>
                <a:ea typeface="Calibri" panose="020F0502020204030204" pitchFamily="34" charset="0"/>
                <a:hlinkClick r:id="rId4"/>
              </a:rPr>
              <a:t>cmutwiri@knbs.or.ke</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a:effectLst/>
                <a:latin typeface="Times New Roman" panose="02020603050405020304" pitchFamily="18" charset="0"/>
                <a:ea typeface="Calibri" panose="020F0502020204030204" pitchFamily="34" charset="0"/>
              </a:rPr>
              <a:t>West Africa</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1- Monsieur KASSOUMOU HARAROU Nassirou, Directeur Général de l'Observatoire de la famille, de la Femme et de l'Enfant (OFFE)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du Bénin, émail : </a:t>
            </a:r>
            <a:r>
              <a:rPr lang="fr-FR" sz="1800" u="sng" dirty="0">
                <a:solidFill>
                  <a:srgbClr val="0000FF"/>
                </a:solidFill>
                <a:effectLst/>
                <a:uFill>
                  <a:solidFill>
                    <a:srgbClr val="000000"/>
                  </a:solidFill>
                </a:uFill>
                <a:latin typeface="Times New Roman" panose="02020603050405020304" pitchFamily="18" charset="0"/>
                <a:ea typeface="Times New Roman" panose="02020603050405020304" pitchFamily="18" charset="0"/>
                <a:hlinkClick r:id="rId5"/>
              </a:rPr>
              <a:t>kahanas78@yahoo.fr</a:t>
            </a:r>
            <a:r>
              <a:rPr lang="fr-FR" sz="1800" dirty="0">
                <a:effectLst/>
                <a:latin typeface="Times New Roman" panose="02020603050405020304" pitchFamily="18" charset="0"/>
                <a:ea typeface="Times New Roman" panose="02020603050405020304" pitchFamily="18" charset="0"/>
              </a:rPr>
              <a:t>, Téléphone : +229 99080303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2- Madame MOTA Alicia, en service à l'Institut National de la Statistique du Cap-Vert, émail : </a:t>
            </a:r>
            <a:r>
              <a:rPr lang="fr-FR" sz="1800" u="sng" dirty="0">
                <a:solidFill>
                  <a:srgbClr val="0000FF"/>
                </a:solidFill>
                <a:effectLst/>
                <a:uFill>
                  <a:solidFill>
                    <a:srgbClr val="000000"/>
                  </a:solidFill>
                </a:uFill>
                <a:latin typeface="Times New Roman" panose="02020603050405020304" pitchFamily="18" charset="0"/>
                <a:ea typeface="Times New Roman" panose="02020603050405020304" pitchFamily="18" charset="0"/>
                <a:hlinkClick r:id="rId6"/>
              </a:rPr>
              <a:t>alicia.mota@ine.gov.cv</a:t>
            </a:r>
            <a:r>
              <a:rPr lang="fr-FR"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Téléphone</a:t>
            </a:r>
            <a:r>
              <a:rPr lang="en-GB" sz="1800" dirty="0">
                <a:effectLst/>
                <a:latin typeface="Times New Roman" panose="02020603050405020304" pitchFamily="18" charset="0"/>
                <a:ea typeface="Times New Roman" panose="02020603050405020304" pitchFamily="18" charset="0"/>
              </a:rPr>
              <a:t> +238 9996963</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17321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B3F2-01AA-7BB4-A811-A368567041A7}"/>
              </a:ext>
            </a:extLst>
          </p:cNvPr>
          <p:cNvSpPr>
            <a:spLocks noGrp="1"/>
          </p:cNvSpPr>
          <p:nvPr>
            <p:ph type="title"/>
          </p:nvPr>
        </p:nvSpPr>
        <p:spPr/>
        <p:txBody>
          <a:bodyPr>
            <a:normAutofit fontScale="90000"/>
          </a:bodyPr>
          <a:lstStyle/>
          <a:p>
            <a:r>
              <a:rPr lang="en-US" sz="4000" b="1" dirty="0">
                <a:effectLst/>
                <a:latin typeface="Calibri" panose="020F0502020204030204" pitchFamily="34" charset="0"/>
                <a:ea typeface="Calibri" panose="020F0502020204030204" pitchFamily="34" charset="0"/>
              </a:rPr>
              <a:t>Mandate of the Africa working group on gender statistics. </a:t>
            </a:r>
            <a:br>
              <a:rPr lang="en-GB" sz="40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6DBB9A5-76B2-08AE-61DB-CCD6CD4C7B19}"/>
              </a:ext>
            </a:extLst>
          </p:cNvPr>
          <p:cNvSpPr>
            <a:spLocks noGrp="1"/>
          </p:cNvSpPr>
          <p:nvPr>
            <p:ph idx="1"/>
          </p:nvPr>
        </p:nvSpPr>
        <p:spPr>
          <a:xfrm>
            <a:off x="2983043" y="1589320"/>
            <a:ext cx="8370756" cy="3525864"/>
          </a:xfrm>
        </p:spPr>
        <p:txBody>
          <a:bodyPr>
            <a:normAutofit/>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b="1" dirty="0" err="1">
                <a:effectLst/>
                <a:latin typeface="Times New Roman" panose="02020603050405020304" pitchFamily="18" charset="0"/>
                <a:ea typeface="Times New Roman" panose="02020603050405020304" pitchFamily="18" charset="0"/>
              </a:rPr>
              <a:t>Soutern</a:t>
            </a:r>
            <a:r>
              <a:rPr lang="en-GB" sz="1800" b="1" dirty="0">
                <a:effectLst/>
                <a:latin typeface="Times New Roman" panose="02020603050405020304" pitchFamily="18" charset="0"/>
                <a:ea typeface="Times New Roman" panose="02020603050405020304" pitchFamily="18" charset="0"/>
              </a:rPr>
              <a:t> Africa Region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Zambia and Eswatini.</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b="1" dirty="0">
                <a:effectLst/>
                <a:latin typeface="Times New Roman" panose="02020603050405020304" pitchFamily="18" charset="0"/>
                <a:ea typeface="Times New Roman" panose="02020603050405020304" pitchFamily="18" charset="0"/>
              </a:rPr>
              <a:t>West Africa</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1- Monsieur KASSOUMOU HARAROU Nassirou, Directeur Général de l'Observatoire de la famille, de la Femme et de l'Enfant (OFFE)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du Bénin, émail : </a:t>
            </a:r>
            <a:r>
              <a:rPr lang="fr-FR" sz="1800" u="sng" dirty="0">
                <a:solidFill>
                  <a:srgbClr val="0000FF"/>
                </a:solidFill>
                <a:effectLst/>
                <a:uFill>
                  <a:solidFill>
                    <a:srgbClr val="000000"/>
                  </a:solidFill>
                </a:uFill>
                <a:latin typeface="Times New Roman" panose="02020603050405020304" pitchFamily="18" charset="0"/>
                <a:ea typeface="Times New Roman" panose="02020603050405020304" pitchFamily="18" charset="0"/>
                <a:hlinkClick r:id="rId3"/>
              </a:rPr>
              <a:t>kahanas78@yahoo.fr</a:t>
            </a:r>
            <a:r>
              <a:rPr lang="fr-FR" sz="1800" dirty="0">
                <a:effectLst/>
                <a:latin typeface="Times New Roman" panose="02020603050405020304" pitchFamily="18" charset="0"/>
                <a:ea typeface="Times New Roman" panose="02020603050405020304" pitchFamily="18" charset="0"/>
              </a:rPr>
              <a:t>, Téléphone : +229 99080303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2- Madame MOTA Alicia, en service à l'Institut National de la Statistique du Cap-Vert, émail : </a:t>
            </a:r>
            <a:r>
              <a:rPr lang="fr-FR" sz="1800" u="sng" dirty="0">
                <a:solidFill>
                  <a:srgbClr val="0000FF"/>
                </a:solidFill>
                <a:effectLst/>
                <a:uFill>
                  <a:solidFill>
                    <a:srgbClr val="000000"/>
                  </a:solidFill>
                </a:uFill>
                <a:latin typeface="Times New Roman" panose="02020603050405020304" pitchFamily="18" charset="0"/>
                <a:ea typeface="Times New Roman" panose="02020603050405020304" pitchFamily="18" charset="0"/>
                <a:hlinkClick r:id="rId4"/>
              </a:rPr>
              <a:t>alicia.mota@ine.gov.cv</a:t>
            </a:r>
            <a:r>
              <a:rPr lang="fr-FR" sz="1800" dirty="0">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0" marR="0">
              <a:spcBef>
                <a:spcPts val="0"/>
              </a:spcBef>
              <a:spcAft>
                <a:spcPts val="0"/>
              </a:spcAft>
            </a:pPr>
            <a:r>
              <a:rPr lang="fr-F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Téléphone</a:t>
            </a:r>
            <a:r>
              <a:rPr lang="en-GB" sz="1800" dirty="0">
                <a:effectLst/>
                <a:latin typeface="Times New Roman" panose="02020603050405020304" pitchFamily="18" charset="0"/>
                <a:ea typeface="Times New Roman" panose="02020603050405020304" pitchFamily="18" charset="0"/>
              </a:rPr>
              <a:t> +238 9996963</a:t>
            </a:r>
            <a:endParaRPr lang="en-GB"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20230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2" y="276683"/>
            <a:ext cx="7669966" cy="721427"/>
          </a:xfrm>
        </p:spPr>
        <p:txBody>
          <a:bodyPr>
            <a:normAutofit/>
          </a:bodyPr>
          <a:lstStyle/>
          <a:p>
            <a:pPr algn="l"/>
            <a:r>
              <a:rPr lang="en-KE" sz="4000" b="1" dirty="0">
                <a:solidFill>
                  <a:srgbClr val="0070C0"/>
                </a:solidFill>
                <a:latin typeface="Helvetica" pitchFamily="2" charset="0"/>
              </a:rPr>
              <a:t>The Way Foward</a:t>
            </a: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3"/>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4"/>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23768"/>
          </a:xfrm>
          <a:prstGeom prst="rect">
            <a:avLst/>
          </a:prstGeom>
          <a:noFill/>
        </p:spPr>
        <p:txBody>
          <a:bodyPr wrap="square">
            <a:spAutoFit/>
          </a:bodyPr>
          <a:lstStyle/>
          <a:p>
            <a:r>
              <a:rPr lang="en-KE" sz="2000" b="1" dirty="0">
                <a:solidFill>
                  <a:srgbClr val="FFC000"/>
                </a:solidFill>
                <a:latin typeface="Gotham" pitchFamily="2" charset="0"/>
                <a:cs typeface="Gotham" pitchFamily="2" charset="0"/>
              </a:rPr>
              <a:t>Africa Gender Statistics Forum </a:t>
            </a:r>
          </a:p>
          <a:p>
            <a:r>
              <a:rPr lang="en-KE" sz="20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en-KE" sz="1600" dirty="0">
                <a:solidFill>
                  <a:schemeClr val="bg1"/>
                </a:solidFill>
                <a:latin typeface="Gotham" pitchFamily="2" charset="0"/>
                <a:cs typeface="Gotham" pitchFamily="2" charset="0"/>
              </a:rPr>
              <a:t>Accelerating progress towards Africa’a Agenda 63 and the SDGs using gender statistics</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5"/>
          <a:stretch>
            <a:fillRect/>
          </a:stretch>
        </p:blipFill>
        <p:spPr>
          <a:xfrm>
            <a:off x="253583" y="3446015"/>
            <a:ext cx="1779042" cy="2119380"/>
          </a:xfrm>
          <a:prstGeom prst="rect">
            <a:avLst/>
          </a:prstGeom>
        </p:spPr>
      </p:pic>
      <p:sp>
        <p:nvSpPr>
          <p:cNvPr id="7" name="Subtitle 6">
            <a:extLst>
              <a:ext uri="{FF2B5EF4-FFF2-40B4-BE49-F238E27FC236}">
                <a16:creationId xmlns:a16="http://schemas.microsoft.com/office/drawing/2014/main" id="{1BD3D0F2-1CA8-9787-9009-912E97B52257}"/>
              </a:ext>
            </a:extLst>
          </p:cNvPr>
          <p:cNvSpPr>
            <a:spLocks noGrp="1"/>
          </p:cNvSpPr>
          <p:nvPr>
            <p:ph type="subTitle" idx="1"/>
          </p:nvPr>
        </p:nvSpPr>
        <p:spPr>
          <a:xfrm>
            <a:off x="2861873" y="1124537"/>
            <a:ext cx="8754257" cy="4803651"/>
          </a:xfrm>
        </p:spPr>
        <p:txBody>
          <a:bodyPr>
            <a:normAutofit/>
          </a:bodyPr>
          <a:lstStyle/>
          <a:p>
            <a:pPr marL="457200" indent="-457200" algn="l">
              <a:buFont typeface="+mj-lt"/>
              <a:buAutoNum type="arabicParenR"/>
            </a:pPr>
            <a:endParaRPr lang="en-US" dirty="0"/>
          </a:p>
          <a:p>
            <a:pPr marL="457200" indent="-457200" algn="l">
              <a:buFont typeface="+mj-lt"/>
              <a:buAutoNum type="arabicParenR"/>
            </a:pPr>
            <a:r>
              <a:rPr lang="fr-FR" dirty="0"/>
              <a:t>-	</a:t>
            </a:r>
            <a:r>
              <a:rPr lang="fr-FR" dirty="0" err="1"/>
              <a:t>Develop</a:t>
            </a:r>
            <a:r>
              <a:rPr lang="fr-FR" dirty="0"/>
              <a:t> son TOR &amp; </a:t>
            </a:r>
            <a:r>
              <a:rPr lang="fr-FR" dirty="0" err="1"/>
              <a:t>work</a:t>
            </a:r>
            <a:r>
              <a:rPr lang="fr-FR" dirty="0"/>
              <a:t> programme</a:t>
            </a:r>
          </a:p>
          <a:p>
            <a:pPr marL="457200" indent="-457200" algn="l">
              <a:buFont typeface="+mj-lt"/>
              <a:buAutoNum type="arabicParenR"/>
            </a:pPr>
            <a:r>
              <a:rPr lang="fr-FR" dirty="0"/>
              <a:t>-	The secrétariat </a:t>
            </a:r>
            <a:r>
              <a:rPr lang="fr-FR" dirty="0" err="1"/>
              <a:t>send</a:t>
            </a:r>
            <a:r>
              <a:rPr lang="fr-FR" dirty="0"/>
              <a:t> official </a:t>
            </a:r>
            <a:r>
              <a:rPr lang="fr-FR" dirty="0" err="1"/>
              <a:t>letter</a:t>
            </a:r>
            <a:r>
              <a:rPr lang="fr-FR" dirty="0"/>
              <a:t> countries to </a:t>
            </a:r>
            <a:r>
              <a:rPr lang="fr-FR" dirty="0" err="1"/>
              <a:t>designate</a:t>
            </a:r>
            <a:r>
              <a:rPr lang="fr-FR" dirty="0"/>
              <a:t> </a:t>
            </a:r>
            <a:r>
              <a:rPr lang="fr-FR" dirty="0" err="1"/>
              <a:t>their</a:t>
            </a:r>
            <a:r>
              <a:rPr lang="fr-FR" dirty="0"/>
              <a:t> official </a:t>
            </a:r>
            <a:r>
              <a:rPr lang="fr-FR" dirty="0" err="1"/>
              <a:t>represnetative</a:t>
            </a:r>
            <a:r>
              <a:rPr lang="fr-FR" dirty="0"/>
              <a:t> in the b bureau. </a:t>
            </a:r>
          </a:p>
          <a:p>
            <a:pPr marL="457200" indent="-457200" algn="l">
              <a:buFont typeface="+mj-lt"/>
              <a:buAutoNum type="arabicParenR"/>
            </a:pPr>
            <a:endParaRPr lang="fr-FR" dirty="0"/>
          </a:p>
          <a:p>
            <a:pPr marL="457200" indent="-457200" algn="l">
              <a:buFont typeface="+mj-lt"/>
              <a:buAutoNum type="arabicParenR"/>
            </a:pPr>
            <a:endParaRPr lang="en-US" dirty="0"/>
          </a:p>
        </p:txBody>
      </p:sp>
    </p:spTree>
    <p:extLst>
      <p:ext uri="{BB962C8B-B14F-4D97-AF65-F5344CB8AC3E}">
        <p14:creationId xmlns:p14="http://schemas.microsoft.com/office/powerpoint/2010/main" val="119134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C562-3B23-9F1A-4F70-42342504A39F}"/>
              </a:ext>
            </a:extLst>
          </p:cNvPr>
          <p:cNvSpPr>
            <a:spLocks noGrp="1"/>
          </p:cNvSpPr>
          <p:nvPr>
            <p:ph type="title"/>
          </p:nvPr>
        </p:nvSpPr>
        <p:spPr>
          <a:xfrm>
            <a:off x="3034413" y="2324429"/>
            <a:ext cx="8370756" cy="1325563"/>
          </a:xfrm>
        </p:spPr>
        <p:txBody>
          <a:bodyPr>
            <a:normAutofit/>
          </a:bodyPr>
          <a:lstStyle/>
          <a:p>
            <a:pPr algn="ctr"/>
            <a:r>
              <a:rPr lang="en-US" dirty="0"/>
              <a:t>THANK YOU FOR YOUR ATTENTION</a:t>
            </a:r>
            <a:endParaRPr lang="en-KE" dirty="0"/>
          </a:p>
        </p:txBody>
      </p:sp>
    </p:spTree>
    <p:extLst>
      <p:ext uri="{BB962C8B-B14F-4D97-AF65-F5344CB8AC3E}">
        <p14:creationId xmlns:p14="http://schemas.microsoft.com/office/powerpoint/2010/main" val="3533791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1108</Words>
  <Application>Microsoft Office PowerPoint</Application>
  <PresentationFormat>Widescreen</PresentationFormat>
  <Paragraphs>103</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Gotham</vt:lpstr>
      <vt:lpstr>Helvetica</vt:lpstr>
      <vt:lpstr>Helvetica Neue</vt:lpstr>
      <vt:lpstr>Times New Roman</vt:lpstr>
      <vt:lpstr>Office Theme</vt:lpstr>
      <vt:lpstr>PowerPoint Presentation</vt:lpstr>
      <vt:lpstr>Mandate of the Africa working group on gender statistics.  </vt:lpstr>
      <vt:lpstr>Mandate of the Africa working group on gender statistics.  </vt:lpstr>
      <vt:lpstr>Mandate of the Africa working group on gender statistics.  </vt:lpstr>
      <vt:lpstr>Mandate of the Africa working group on gender statistics.  </vt:lpstr>
      <vt:lpstr>The Way Foward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dc:title>
  <dc:creator>CM</dc:creator>
  <cp:lastModifiedBy>Pamela Nabukhonzo</cp:lastModifiedBy>
  <cp:revision>16</cp:revision>
  <dcterms:created xsi:type="dcterms:W3CDTF">2023-11-10T07:34:13Z</dcterms:created>
  <dcterms:modified xsi:type="dcterms:W3CDTF">2023-11-11T09:03:29Z</dcterms:modified>
</cp:coreProperties>
</file>