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5" r:id="rId3"/>
    <p:sldId id="266" r:id="rId4"/>
    <p:sldId id="256" r:id="rId5"/>
    <p:sldId id="267" r:id="rId6"/>
    <p:sldId id="268" r:id="rId7"/>
    <p:sldId id="269" r:id="rId8"/>
    <p:sldId id="260" r:id="rId9"/>
    <p:sldId id="271" r:id="rId10"/>
    <p:sldId id="270" r:id="rId11"/>
    <p:sldId id="264" r:id="rId12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78" d="100"/>
          <a:sy n="78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0D32-0DFA-EA27-C717-25C3A6971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2137"/>
            <a:ext cx="9144000" cy="1006475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0070C0"/>
                </a:solidFill>
                <a:latin typeface="Helvetica" pitchFamily="2" charset="0"/>
                <a:cs typeface="Gotham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K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DCB6-D05C-2173-B13D-4017940DF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06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K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08A1-AE9F-5030-1592-68F0D27DE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148A-FCC6-064B-9A3A-82DB389AA5D9}" type="datetimeFigureOut">
              <a:rPr lang="en-KE" smtClean="0"/>
              <a:t>11/11/2023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3A3A5-304E-38C8-13C5-F7D5F649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F5A6B-1B6B-017D-3A0A-D2D0D9D2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6B4-926E-CC4D-96EE-97A726A71FF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4730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6499-4B32-D6A0-7D2E-1CBDC5D7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Helvetica" pitchFamily="2" charset="0"/>
                <a:cs typeface="Gotham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K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A07AA-49EE-E622-9D26-F57A9AE52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675765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K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B45AE-1F46-9891-02AC-AB7DB83D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148A-FCC6-064B-9A3A-82DB389AA5D9}" type="datetimeFigureOut">
              <a:rPr lang="en-KE" smtClean="0"/>
              <a:t>11/11/2023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B2F48-8845-B5D8-D4DB-C3DD7BE1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33399-43A2-3668-0F9F-8B3F6C2C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6B4-926E-CC4D-96EE-97A726A71FF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31331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C5924-13D0-46B4-96F5-369B3D606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81236"/>
          </a:xfrm>
        </p:spPr>
        <p:txBody>
          <a:bodyPr vert="eaVert">
            <a:normAutofit/>
          </a:bodyPr>
          <a:lstStyle>
            <a:lvl1pPr>
              <a:defRPr sz="4000" b="1">
                <a:solidFill>
                  <a:srgbClr val="0070C0"/>
                </a:solidFill>
                <a:latin typeface="Helvetica" pitchFamily="2" charset="0"/>
                <a:cs typeface="Gotham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K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1CEDC-FE86-1083-40D4-BC30241A2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1BD92-EF39-8CF4-6C04-18352DD3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148A-FCC6-064B-9A3A-82DB389AA5D9}" type="datetimeFigureOut">
              <a:rPr lang="en-KE" smtClean="0"/>
              <a:t>11/11/2023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6CA63-AA1C-975D-6DFB-4492B84C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64D16-9164-DC48-2AB5-1CF6CA8C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6B4-926E-CC4D-96EE-97A726A71FF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76862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CBE3-AC49-429B-BBAB-3BA2ED9B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043" y="365125"/>
            <a:ext cx="837075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B0F0"/>
                </a:solidFill>
                <a:latin typeface="Helvetica" pitchFamily="2" charset="0"/>
                <a:cs typeface="Gotham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02AF5-00F8-293A-7789-97B169720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043" y="1825625"/>
            <a:ext cx="8370756" cy="35258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K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79AAD-6367-D83A-42FD-096443A9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148A-FCC6-064B-9A3A-82DB389AA5D9}" type="datetimeFigureOut">
              <a:rPr lang="en-KE" smtClean="0"/>
              <a:t>11/11/2023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BBB5A-42FA-A07F-BC97-E28814BF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4B0A5-BB83-D2FB-9CFC-CCC93BE0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6B4-926E-CC4D-96EE-97A726A71FF5}" type="slidenum">
              <a:rPr lang="en-KE" smtClean="0"/>
              <a:t>‹#›</a:t>
            </a:fld>
            <a:endParaRPr lang="en-K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9D3011-650B-7A8D-71FC-76EC3E343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292"/>
            <a:ext cx="2608290" cy="5714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697D24-C6F3-23E5-58C2-48B0E26D054D}"/>
              </a:ext>
            </a:extLst>
          </p:cNvPr>
          <p:cNvSpPr txBox="1"/>
          <p:nvPr userDrawn="1"/>
        </p:nvSpPr>
        <p:spPr>
          <a:xfrm>
            <a:off x="153648" y="474345"/>
            <a:ext cx="230099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E" sz="2000" b="1" dirty="0">
                <a:solidFill>
                  <a:srgbClr val="FFC000"/>
                </a:solidFill>
                <a:latin typeface="Gotham" pitchFamily="2" charset="0"/>
                <a:cs typeface="Gotham" pitchFamily="2" charset="0"/>
              </a:rPr>
              <a:t>Africa Gender Statistics Forum </a:t>
            </a:r>
          </a:p>
          <a:p>
            <a:r>
              <a:rPr lang="en-KE" sz="2000" b="1" dirty="0">
                <a:solidFill>
                  <a:srgbClr val="FFC000"/>
                </a:solidFill>
                <a:latin typeface="Gotham" pitchFamily="2" charset="0"/>
                <a:cs typeface="Gotham" pitchFamily="2" charset="0"/>
              </a:rPr>
              <a:t>2023</a:t>
            </a:r>
          </a:p>
          <a:p>
            <a:endParaRPr lang="en-KE" dirty="0">
              <a:solidFill>
                <a:schemeClr val="bg1"/>
              </a:solidFill>
              <a:latin typeface="Gotham" pitchFamily="2" charset="0"/>
              <a:cs typeface="Gotham" pitchFamily="2" charset="0"/>
            </a:endParaRPr>
          </a:p>
          <a:p>
            <a:r>
              <a:rPr lang="en-KE" sz="1600" dirty="0">
                <a:solidFill>
                  <a:schemeClr val="bg1"/>
                </a:solidFill>
                <a:latin typeface="Gotham" pitchFamily="2" charset="0"/>
                <a:cs typeface="Gotham" pitchFamily="2" charset="0"/>
              </a:rPr>
              <a:t>Accelerating progress towards Africa’a Agenda 63 and the SDGs using gender statistics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F06C8B-EDD0-2609-70D5-17135E03D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583" y="3446015"/>
            <a:ext cx="1779042" cy="21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5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B812-149A-7CD3-7523-06923EE0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00269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0070C0"/>
                </a:solidFill>
                <a:latin typeface="Helvetica" pitchFamily="2" charset="0"/>
                <a:cs typeface="Gotham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K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14AC6-E9DD-54B6-77A0-0CB824CBC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999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E4A2E-FEF0-A86B-BE55-F1EB0C72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148A-FCC6-064B-9A3A-82DB389AA5D9}" type="datetimeFigureOut">
              <a:rPr lang="en-KE" smtClean="0"/>
              <a:t>11/11/2023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12D0F-EC59-2B81-A262-64472F6A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86AB1-136C-CCCB-57DC-2908CAEE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6B4-926E-CC4D-96EE-97A726A71FF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9896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DB79-FBE2-4D03-92F3-96FF124A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Helvetica" pitchFamily="2" charset="0"/>
                <a:cs typeface="Gotham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A0DE-8B25-0ED9-AEEB-3366C4E9B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K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A1842-7948-012C-9A6B-10AAC790D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K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E8E5D-8A8D-D674-4D6A-087B3147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148A-FCC6-064B-9A3A-82DB389AA5D9}" type="datetimeFigureOut">
              <a:rPr lang="en-KE" smtClean="0"/>
              <a:t>11/11/2023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6B9E4-21AE-C371-0A3B-2FC61609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39B74-D6C7-E2EF-AD84-862BCB99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6B4-926E-CC4D-96EE-97A726A71FF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6106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C0A5-5B10-D4E9-DA6B-6D1FA4D06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  <a:latin typeface="Helvetica" pitchFamily="2" charset="0"/>
                <a:cs typeface="Gotham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K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C39CC-E147-89DF-217D-ECFE92D3D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5943E-2CFA-6036-CD9E-C52F5AE7E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EB583-001A-6E7E-8DD5-7A59938FF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611EC-03CD-E305-BE40-75B93BAB5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4D0A92-5001-B881-0FF1-2B7734C0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148A-FCC6-064B-9A3A-82DB389AA5D9}" type="datetimeFigureOut">
              <a:rPr lang="en-KE" smtClean="0"/>
              <a:t>11/11/2023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1A469D-AA3E-0132-E12C-B9AB2ED7B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BD2FD-2378-9BFE-2287-E3899221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6B4-926E-CC4D-96EE-97A726A71FF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27429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E7177-25CA-EC30-38D5-E83C43ED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  <a:latin typeface="Helvetica" pitchFamily="2" charset="0"/>
                <a:cs typeface="Gotham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K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AF633-1FE9-CE21-859A-FC4C1FDB0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148A-FCC6-064B-9A3A-82DB389AA5D9}" type="datetimeFigureOut">
              <a:rPr lang="en-KE" smtClean="0"/>
              <a:t>11/11/2023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A8640-BCC4-5000-12A1-DCA6AF17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E2D84-7A09-7D7E-9339-EA039BA6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6B4-926E-CC4D-96EE-97A726A71FF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62626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020E9-F6A9-4451-F644-26C42B66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DA4F3-7D31-607F-15F4-77694721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A3356-E9A7-8F39-4697-E92EA6D80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6E23F-5286-D4C1-6E52-54CAC913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148A-FCC6-064B-9A3A-82DB389AA5D9}" type="datetimeFigureOut">
              <a:rPr lang="en-KE" smtClean="0"/>
              <a:t>11/11/2023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57CFB-04EF-F92E-F9E0-8C03E810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79BAA-76C2-511C-6CAA-F44A38C7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6B4-926E-CC4D-96EE-97A726A71FF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63940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1E5B-A12A-E12F-ADCA-90BE6FD8B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 b="1">
                <a:solidFill>
                  <a:srgbClr val="0070C0"/>
                </a:solidFill>
                <a:latin typeface="Helvetica" pitchFamily="2" charset="0"/>
                <a:cs typeface="Gotham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K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CE2936-0DA9-DA80-EF6E-105F51B3D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139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45E07-69EB-3558-5193-910BF75AF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439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54C1D-A5A9-891D-2DDC-AE6184612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148A-FCC6-064B-9A3A-82DB389AA5D9}" type="datetimeFigureOut">
              <a:rPr lang="en-KE" smtClean="0"/>
              <a:t>11/11/2023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F31DB-59CD-1ED9-5DC6-0D2A701B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6465E-EDB8-03A1-6E8D-55A6DF42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6B4-926E-CC4D-96EE-97A726A71FF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64973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B4460-F3F7-7A3C-065E-3AD1B04F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148A-FCC6-064B-9A3A-82DB389AA5D9}" type="datetimeFigureOut">
              <a:rPr lang="en-KE" smtClean="0"/>
              <a:t>11/11/2023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3C93A-4817-B36A-F9B9-AE91CD31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ACFFC-DE5D-4C1C-EF41-E20F9A30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6B4-926E-CC4D-96EE-97A726A71FF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45742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9BBF49-29D6-631A-AEF5-8168C224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K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4CB73-6E98-E4BA-74F1-B51D0693D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K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A1FCB-746E-2CF9-B62E-62B5843DC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F148A-FCC6-064B-9A3A-82DB389AA5D9}" type="datetimeFigureOut">
              <a:rPr lang="en-KE" smtClean="0"/>
              <a:t>11/11/2023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F8FF-27B0-40D4-FEC8-ACF386B23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DFB18-1903-2BBF-F3B8-2502FE6A2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06B4-926E-CC4D-96EE-97A726A71FF5}" type="slidenum">
              <a:rPr lang="en-KE" smtClean="0"/>
              <a:t>‹#›</a:t>
            </a:fld>
            <a:endParaRPr lang="en-K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5A9E9C-106F-E458-2BEE-E4436C3FC10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5720139"/>
            <a:ext cx="12192001" cy="98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70C0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B6CEB5-4C34-5493-5BCE-A792B0F50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292"/>
            <a:ext cx="12192001" cy="5723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3A88AD-6C63-A708-29BF-C119C2722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613" y="1326132"/>
            <a:ext cx="9874770" cy="3064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7117AA-C1D3-94A4-3EE7-C7202593B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720139"/>
            <a:ext cx="12192001" cy="98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22FF-0C42-75DA-0519-7135D71AB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32" y="276683"/>
            <a:ext cx="7669966" cy="721427"/>
          </a:xfrm>
        </p:spPr>
        <p:txBody>
          <a:bodyPr>
            <a:normAutofit/>
          </a:bodyPr>
          <a:lstStyle/>
          <a:p>
            <a:pPr algn="l"/>
            <a:r>
              <a:rPr lang="en-KE" sz="4000" b="1" dirty="0">
                <a:solidFill>
                  <a:srgbClr val="0070C0"/>
                </a:solidFill>
                <a:latin typeface="Helvetica" pitchFamily="2" charset="0"/>
              </a:rPr>
              <a:t>The Way Foward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561F2-23AD-EE39-08A0-C2FD5708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292"/>
            <a:ext cx="2608290" cy="5849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713A52-1A36-BF02-A6A7-22F8ACAEA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20139"/>
            <a:ext cx="12192001" cy="983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F6EF2-4B09-EEF0-042E-814089B38F48}"/>
              </a:ext>
            </a:extLst>
          </p:cNvPr>
          <p:cNvSpPr txBox="1"/>
          <p:nvPr/>
        </p:nvSpPr>
        <p:spPr>
          <a:xfrm>
            <a:off x="153648" y="474345"/>
            <a:ext cx="230099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E" sz="2000" b="1" dirty="0">
                <a:solidFill>
                  <a:srgbClr val="FFC000"/>
                </a:solidFill>
                <a:latin typeface="Gotham" pitchFamily="2" charset="0"/>
                <a:cs typeface="Gotham" pitchFamily="2" charset="0"/>
              </a:rPr>
              <a:t>Africa Gender Statistics Forum </a:t>
            </a:r>
          </a:p>
          <a:p>
            <a:r>
              <a:rPr lang="en-KE" sz="2000" b="1" dirty="0">
                <a:solidFill>
                  <a:srgbClr val="FFC000"/>
                </a:solidFill>
                <a:latin typeface="Gotham" pitchFamily="2" charset="0"/>
                <a:cs typeface="Gotham" pitchFamily="2" charset="0"/>
              </a:rPr>
              <a:t>2023</a:t>
            </a:r>
          </a:p>
          <a:p>
            <a:endParaRPr lang="en-KE" dirty="0">
              <a:solidFill>
                <a:schemeClr val="bg1"/>
              </a:solidFill>
              <a:latin typeface="Gotham" pitchFamily="2" charset="0"/>
              <a:cs typeface="Gotham" pitchFamily="2" charset="0"/>
            </a:endParaRPr>
          </a:p>
          <a:p>
            <a:r>
              <a:rPr lang="en-KE" sz="1600" dirty="0">
                <a:solidFill>
                  <a:schemeClr val="bg1"/>
                </a:solidFill>
                <a:latin typeface="Gotham" pitchFamily="2" charset="0"/>
                <a:cs typeface="Gotham" pitchFamily="2" charset="0"/>
              </a:rPr>
              <a:t>Accelerating progress towards Africa’a Agenda 63 and the SDGs using gender statistics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C6B1E-3BA5-B426-2D53-A89A4C8C3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3" y="3446015"/>
            <a:ext cx="1779042" cy="2119380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BD3D0F2-1CA8-9787-9009-912E97B52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1873" y="1124537"/>
            <a:ext cx="8754257" cy="4803651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+mj-lt"/>
              <a:buAutoNum type="arabicParenR"/>
            </a:pPr>
            <a:r>
              <a:rPr lang="en-US" dirty="0"/>
              <a:t>Elect new AGGES countries, elicit nominations of individuals to serve on AGGES from relevant NSOs and support their functioning 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dirty="0"/>
              <a:t>Encourage more UN, other multi-lateral agencies, pan-African institutions, RECS and CSOs to become partners of APGS.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dirty="0"/>
              <a:t>Do an assessment of the status of gender statistics on the continent.</a:t>
            </a:r>
          </a:p>
          <a:p>
            <a:pPr marL="457200" indent="-457200" algn="l">
              <a:buFont typeface="+mj-lt"/>
              <a:buAutoNum type="arabicParenR"/>
            </a:pPr>
            <a:endParaRPr lang="en-US" dirty="0"/>
          </a:p>
          <a:p>
            <a:pPr marL="457200" indent="-457200" algn="l">
              <a:buFont typeface="+mj-lt"/>
              <a:buAutoNum type="arabicParenR"/>
            </a:pPr>
            <a:r>
              <a:rPr lang="en-US" dirty="0"/>
              <a:t>During the next two years have developed or supported the development of tools and methodologies for the measurement of: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Informal cross border trade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Technology facilitated violence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Gender data in humanitarian settings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Climate change and the environment </a:t>
            </a:r>
          </a:p>
          <a:p>
            <a:pPr marL="457200" indent="-457200" algn="l">
              <a:buFont typeface="+mj-lt"/>
              <a:buAutoNum type="arabicParenR"/>
            </a:pPr>
            <a:endParaRPr lang="en-US" dirty="0"/>
          </a:p>
          <a:p>
            <a:pPr marL="457200" indent="-457200" algn="l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4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C562-3B23-9F1A-4F70-42342504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413" y="2324429"/>
            <a:ext cx="83707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 AND LET’S CONTINUE AND INCREASE OUR COLLABORATION 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53379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B3F2-01AA-7BB4-A811-A3685670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B9A5-76B2-08AE-61DB-CCD6CD4C7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043" y="1589320"/>
            <a:ext cx="8370756" cy="352586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ZA" dirty="0">
                <a:effectLst/>
                <a:latin typeface="+mn-lt"/>
                <a:ea typeface="Times New Roman" panose="02020603050405020304" pitchFamily="18" charset="0"/>
              </a:rPr>
              <a:t>Take stock of progress made in gender statistics for implementing development frameworks at the global, regional, and national levels. </a:t>
            </a:r>
          </a:p>
          <a:p>
            <a:pPr marL="0" indent="0">
              <a:buNone/>
            </a:pPr>
            <a:endParaRPr lang="en-ZA" dirty="0">
              <a:latin typeface="+mn-lt"/>
              <a:ea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ZA" dirty="0">
                <a:effectLst/>
                <a:latin typeface="+mn-lt"/>
                <a:ea typeface="Times New Roman" panose="02020603050405020304" pitchFamily="18" charset="0"/>
              </a:rPr>
              <a:t>Disseminate the latest methodological developments and best practices in the production, communication and use of gender statistics. </a:t>
            </a:r>
            <a:endParaRPr lang="en-US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8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5C5C-496C-F8D7-C9B0-A7E1BD64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042" y="0"/>
            <a:ext cx="8370756" cy="1325563"/>
          </a:xfrm>
        </p:spPr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42ECA-52AD-8DA0-D8D0-C14C7D70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042" y="1195198"/>
            <a:ext cx="8708949" cy="4426508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/>
              <a:t>U</a:t>
            </a:r>
            <a:r>
              <a:rPr lang="en-US" sz="3800" dirty="0"/>
              <a:t>pdates and progress on the SDGs, gender statistics work at </a:t>
            </a:r>
            <a:r>
              <a:rPr lang="en-US" sz="3800" dirty="0" err="1"/>
              <a:t>StatAfriq</a:t>
            </a:r>
            <a:r>
              <a:rPr lang="en-US" sz="3800" dirty="0"/>
              <a:t> (AUC), ECA, AfDB and UN Women.</a:t>
            </a:r>
          </a:p>
          <a:p>
            <a:r>
              <a:rPr lang="en-US" sz="3800" dirty="0"/>
              <a:t>Progress with important international and continental agreements Agenda 2023, Agenda 2063, Beijing platform for action and Maputo protocol.  </a:t>
            </a:r>
          </a:p>
          <a:p>
            <a:r>
              <a:rPr lang="en-US" sz="3800" dirty="0"/>
              <a:t>Ongoing methodological work on emerging topics such as cross border trade, technology facilitated violence, gender and the environment and gender data in humanitarian settings.</a:t>
            </a:r>
          </a:p>
          <a:p>
            <a:r>
              <a:rPr lang="en-US" sz="3800" dirty="0"/>
              <a:t>The findings, recommendations and road map prior of activities to be undertaken prior to the launch of the AGI 2023.  </a:t>
            </a:r>
          </a:p>
          <a:p>
            <a:r>
              <a:rPr lang="en-US" sz="3800" dirty="0"/>
              <a:t>Sharing country experiences and recent developments on the care economy and time use surveys, uptake and use of gender data and measurement of technology facilitated violence and civil registration.</a:t>
            </a:r>
          </a:p>
          <a:p>
            <a:r>
              <a:rPr lang="en-US" sz="3800" dirty="0"/>
              <a:t>Ongoing work and the importance of health and civil registration related work.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5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22FF-0C42-75DA-0519-7135D71AB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33" y="154635"/>
            <a:ext cx="7669966" cy="721427"/>
          </a:xfrm>
        </p:spPr>
        <p:txBody>
          <a:bodyPr>
            <a:normAutofit/>
          </a:bodyPr>
          <a:lstStyle/>
          <a:p>
            <a:pPr algn="l"/>
            <a:r>
              <a:rPr lang="en-KE" sz="4000" b="1" dirty="0">
                <a:solidFill>
                  <a:srgbClr val="0070C0"/>
                </a:solidFill>
                <a:latin typeface="Helvetica" pitchFamily="2" charset="0"/>
              </a:rPr>
              <a:t>Conclusions</a:t>
            </a:r>
            <a:r>
              <a:rPr lang="en-US" sz="4000" b="1" dirty="0">
                <a:solidFill>
                  <a:srgbClr val="0070C0"/>
                </a:solidFill>
                <a:latin typeface="Helvetica" pitchFamily="2" charset="0"/>
              </a:rPr>
              <a:t> – Day 1</a:t>
            </a:r>
            <a:endParaRPr lang="en-KE" sz="4000" b="1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12504-94A6-BF33-27F5-BC651063B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9952" y="940194"/>
            <a:ext cx="8940384" cy="501164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200" dirty="0">
                <a:latin typeface="+mn-lt"/>
              </a:rPr>
              <a:t>1) </a:t>
            </a:r>
            <a:r>
              <a:rPr lang="en-US" sz="2200" dirty="0">
                <a:highlight>
                  <a:srgbClr val="FFFF00"/>
                </a:highlight>
                <a:latin typeface="+mn-lt"/>
              </a:rPr>
              <a:t>Promote the production and use of quality data </a:t>
            </a:r>
            <a:r>
              <a:rPr lang="en-US" sz="2200" dirty="0">
                <a:latin typeface="+mn-lt"/>
              </a:rPr>
              <a:t>and ensure that the work and monitoring on gender equality and women’s empowerment is backed up by quality data and evidence. </a:t>
            </a:r>
          </a:p>
          <a:p>
            <a:pPr algn="l"/>
            <a:r>
              <a:rPr lang="en-US" sz="2200" dirty="0">
                <a:latin typeface="+mn-lt"/>
              </a:rPr>
              <a:t>2) With improved </a:t>
            </a:r>
            <a:r>
              <a:rPr lang="en-US" sz="2200" dirty="0">
                <a:highlight>
                  <a:srgbClr val="FFFF00"/>
                </a:highlight>
                <a:latin typeface="+mn-lt"/>
              </a:rPr>
              <a:t>coordination</a:t>
            </a:r>
            <a:r>
              <a:rPr lang="en-US" sz="2200" dirty="0">
                <a:latin typeface="+mn-lt"/>
              </a:rPr>
              <a:t> on the continent and capacity building we can move this agenda significantly forward. </a:t>
            </a:r>
          </a:p>
          <a:p>
            <a:pPr marR="0" algn="l">
              <a:spcAft>
                <a:spcPts val="0"/>
              </a:spcAft>
            </a:pPr>
            <a:r>
              <a:rPr lang="en-US" sz="2200" dirty="0">
                <a:latin typeface="+mn-lt"/>
              </a:rPr>
              <a:t>3) </a:t>
            </a:r>
            <a:r>
              <a:rPr lang="en-US" sz="2200" dirty="0">
                <a:highlight>
                  <a:srgbClr val="FFFF00"/>
                </a:highlight>
                <a:latin typeface="+mn-lt"/>
              </a:rPr>
              <a:t>Importance of investing in gender data </a:t>
            </a:r>
            <a:r>
              <a:rPr lang="en-US" sz="2200" dirty="0">
                <a:latin typeface="+mn-lt"/>
              </a:rPr>
              <a:t>Limited of funding for gender statistics, especially from Governments of member states.</a:t>
            </a:r>
          </a:p>
          <a:p>
            <a:pPr marR="0" algn="l">
              <a:spcAft>
                <a:spcPts val="0"/>
              </a:spcAft>
            </a:pPr>
            <a:r>
              <a:rPr lang="en-US" sz="2200" dirty="0">
                <a:latin typeface="+mn-lt"/>
              </a:rPr>
              <a:t> 4) </a:t>
            </a:r>
            <a:r>
              <a:rPr lang="en-US" sz="2200" dirty="0">
                <a:highlight>
                  <a:srgbClr val="FFFF00"/>
                </a:highlight>
                <a:latin typeface="+mn-lt"/>
              </a:rPr>
              <a:t>Weak integration of gender </a:t>
            </a:r>
            <a:r>
              <a:rPr lang="en-US" sz="2200" dirty="0">
                <a:latin typeface="+mn-lt"/>
              </a:rPr>
              <a:t>in the mechanisms for monitoring and documenting the SDGs other than SDG5. Low disaggregation of data for many countries; effective gender interventions are not possible without significant disaggregation and intersectional analysis. </a:t>
            </a:r>
          </a:p>
          <a:p>
            <a:pPr algn="l"/>
            <a:r>
              <a:rPr lang="en-US" sz="2200" dirty="0">
                <a:latin typeface="+mn-lt"/>
              </a:rPr>
              <a:t>5) Member states are encouraged to </a:t>
            </a:r>
            <a:r>
              <a:rPr lang="en-US" sz="2200" dirty="0">
                <a:highlight>
                  <a:srgbClr val="FFFF00"/>
                </a:highlight>
                <a:latin typeface="+mn-lt"/>
              </a:rPr>
              <a:t>u</a:t>
            </a:r>
            <a:r>
              <a:rPr lang="en-GB" sz="2200" dirty="0" err="1"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</a:rPr>
              <a:t>ndertake</a:t>
            </a:r>
            <a:r>
              <a:rPr lang="en-GB" sz="2200" dirty="0"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</a:rPr>
              <a:t> comprehensive national-level reviews of the progress made </a:t>
            </a: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and challenges encountered in the implementation of the Beijing Declaration and Platform for Action. </a:t>
            </a:r>
            <a:endParaRPr lang="en-US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R="0" algn="l">
              <a:spcAft>
                <a:spcPts val="0"/>
              </a:spcAft>
            </a:pPr>
            <a:r>
              <a:rPr lang="en-US" sz="2200" kern="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6) STATAFRIC to </a:t>
            </a:r>
            <a:r>
              <a:rPr lang="en-US" sz="2200" kern="0" dirty="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create a gender unit and operationalization </a:t>
            </a:r>
            <a:r>
              <a:rPr lang="en-US" sz="2200" kern="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en-US" sz="2200" kern="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Shasa</a:t>
            </a:r>
            <a:r>
              <a:rPr lang="en-US" sz="2200" kern="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gender subgroup. </a:t>
            </a:r>
            <a:endParaRPr lang="en-US" sz="2200" dirty="0">
              <a:latin typeface="+mn-lt"/>
            </a:endParaRPr>
          </a:p>
          <a:p>
            <a:pPr algn="l"/>
            <a:endParaRPr lang="en-US" sz="2200" dirty="0"/>
          </a:p>
          <a:p>
            <a:pPr algn="l"/>
            <a:endParaRPr lang="en-US" dirty="0"/>
          </a:p>
          <a:p>
            <a:pPr algn="l"/>
            <a:endParaRPr lang="en-KE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561F2-23AD-EE39-08A0-C2FD5708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292"/>
            <a:ext cx="2608290" cy="5849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713A52-1A36-BF02-A6A7-22F8ACAEA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20139"/>
            <a:ext cx="12192001" cy="983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F6EF2-4B09-EEF0-042E-814089B38F48}"/>
              </a:ext>
            </a:extLst>
          </p:cNvPr>
          <p:cNvSpPr txBox="1"/>
          <p:nvPr/>
        </p:nvSpPr>
        <p:spPr>
          <a:xfrm>
            <a:off x="153648" y="474345"/>
            <a:ext cx="230099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E" sz="2000" b="1" dirty="0">
                <a:solidFill>
                  <a:srgbClr val="FFC000"/>
                </a:solidFill>
                <a:latin typeface="Gotham" pitchFamily="2" charset="0"/>
                <a:cs typeface="Gotham" pitchFamily="2" charset="0"/>
              </a:rPr>
              <a:t>Africa Gender Statistics Forum </a:t>
            </a:r>
          </a:p>
          <a:p>
            <a:r>
              <a:rPr lang="en-KE" sz="2000" b="1" dirty="0">
                <a:solidFill>
                  <a:srgbClr val="FFC000"/>
                </a:solidFill>
                <a:latin typeface="Gotham" pitchFamily="2" charset="0"/>
                <a:cs typeface="Gotham" pitchFamily="2" charset="0"/>
              </a:rPr>
              <a:t>2023</a:t>
            </a:r>
          </a:p>
          <a:p>
            <a:endParaRPr lang="en-KE" dirty="0">
              <a:solidFill>
                <a:schemeClr val="bg1"/>
              </a:solidFill>
              <a:latin typeface="Gotham" pitchFamily="2" charset="0"/>
              <a:cs typeface="Gotham" pitchFamily="2" charset="0"/>
            </a:endParaRPr>
          </a:p>
          <a:p>
            <a:r>
              <a:rPr lang="en-KE" sz="1600" dirty="0">
                <a:solidFill>
                  <a:schemeClr val="bg1"/>
                </a:solidFill>
                <a:latin typeface="Gotham" pitchFamily="2" charset="0"/>
                <a:cs typeface="Gotham" pitchFamily="2" charset="0"/>
              </a:rPr>
              <a:t>Accelerating progress towards Africa’a Agenda 63 and the SDGs using gender statistics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C6B1E-3BA5-B426-2D53-A89A4C8C3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3" y="3446015"/>
            <a:ext cx="1779042" cy="21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9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22FF-0C42-75DA-0519-7135D71AB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33" y="208385"/>
            <a:ext cx="7669966" cy="721427"/>
          </a:xfrm>
        </p:spPr>
        <p:txBody>
          <a:bodyPr>
            <a:normAutofit/>
          </a:bodyPr>
          <a:lstStyle/>
          <a:p>
            <a:pPr algn="l"/>
            <a:r>
              <a:rPr lang="en-KE" sz="4000" b="1" dirty="0">
                <a:solidFill>
                  <a:srgbClr val="0070C0"/>
                </a:solidFill>
                <a:latin typeface="Helvetica" pitchFamily="2" charset="0"/>
              </a:rPr>
              <a:t>Conclusions</a:t>
            </a:r>
            <a:r>
              <a:rPr lang="en-US" sz="4000" b="1" dirty="0">
                <a:solidFill>
                  <a:srgbClr val="0070C0"/>
                </a:solidFill>
                <a:latin typeface="Helvetica" pitchFamily="2" charset="0"/>
              </a:rPr>
              <a:t> – Day 2</a:t>
            </a:r>
            <a:endParaRPr lang="en-KE" sz="4000" b="1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12504-94A6-BF33-27F5-BC651063B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938" y="929812"/>
            <a:ext cx="8991697" cy="5234682"/>
          </a:xfrm>
        </p:spPr>
        <p:txBody>
          <a:bodyPr>
            <a:normAutofit fontScale="70000" lnSpcReduction="20000"/>
          </a:bodyPr>
          <a:lstStyle/>
          <a:p>
            <a:pPr marL="457200" marR="0" lvl="0" indent="-4572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Unpaid work is economically important, it prevents women from entering or fully participating in the </a:t>
            </a:r>
            <a:r>
              <a:rPr lang="en-US" sz="26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labour</a:t>
            </a: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force, with </a:t>
            </a:r>
            <a:r>
              <a:rPr lang="en-US" sz="2600" dirty="0">
                <a:effectLst/>
                <a:highlight>
                  <a:srgbClr val="00FFFF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 gender gap in unpaid domestic and care work and the contribution of unpaid care work to the GDP</a:t>
            </a: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</a:p>
          <a:p>
            <a:pPr marL="457200" marR="0" lvl="0" indent="-4572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Effective policies focus on the </a:t>
            </a:r>
            <a:r>
              <a:rPr lang="en-US" sz="2600" dirty="0">
                <a:effectLst/>
                <a:highlight>
                  <a:srgbClr val="00FFFF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5R strategy</a:t>
            </a: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 recognize, reduce, redistribute unpaid work as well as reward and represent unpaid and paid care workers. There is a need to consider a sixth R focusing on risk, </a:t>
            </a:r>
            <a:r>
              <a:rPr lang="en-US" sz="2600" strike="sngStrike" dirty="0">
                <a:effectLst/>
                <a:highlight>
                  <a:srgbClr val="00FFFF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research</a:t>
            </a: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and understanding the dynamics of </a:t>
            </a:r>
            <a:r>
              <a:rPr lang="en-US" sz="260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 </a:t>
            </a:r>
            <a:r>
              <a:rPr lang="en-US" sz="26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</a:t>
            </a:r>
            <a:r>
              <a:rPr lang="en-US" sz="260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 </a:t>
            </a: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economy in different settings better. </a:t>
            </a:r>
          </a:p>
          <a:p>
            <a:pPr marL="457200" marR="0" lvl="0" indent="-4572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Expert group work on </a:t>
            </a:r>
            <a:r>
              <a:rPr lang="en-US" sz="2600" dirty="0">
                <a:effectLst/>
                <a:highlight>
                  <a:srgbClr val="00FFFF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TUS to be submitted </a:t>
            </a: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 the </a:t>
            </a:r>
            <a:r>
              <a:rPr lang="en-US" sz="26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UNStats</a:t>
            </a: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commission in 2024. </a:t>
            </a:r>
          </a:p>
          <a:p>
            <a:pPr marL="457200" marR="0" lvl="0" indent="-4572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600" dirty="0">
                <a:effectLst/>
                <a:highlight>
                  <a:srgbClr val="00FFFF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Inclusion of unpaid work in national accounts</a:t>
            </a: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for exploring linkages to other variables such as </a:t>
            </a:r>
            <a:r>
              <a:rPr lang="en-US" sz="26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labour</a:t>
            </a: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force participation rates, GDP, inequality and poverty</a:t>
            </a:r>
          </a:p>
          <a:p>
            <a:pPr marL="457200" marR="0" lvl="0" indent="-4572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State intervention and investment allow for better rewarding care workers who are usually low paid and providing low quality services as a consequence.</a:t>
            </a:r>
          </a:p>
          <a:p>
            <a:pPr marL="457200" marR="0" lvl="0" indent="-4572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Need to </a:t>
            </a:r>
            <a:r>
              <a:rPr lang="en-US" sz="2600" dirty="0">
                <a:effectLst/>
                <a:highlight>
                  <a:srgbClr val="00FFFF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update the classification </a:t>
            </a: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 address the migration status and the informality.</a:t>
            </a:r>
          </a:p>
          <a:p>
            <a:pPr marL="457200" marR="0" lvl="0" indent="-457200" algn="l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Work towards </a:t>
            </a:r>
            <a:r>
              <a:rPr lang="en-US" sz="2600" dirty="0">
                <a:effectLst/>
                <a:highlight>
                  <a:srgbClr val="00FFFF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participatory and inclusive budgeting</a:t>
            </a: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with a key role for institutional mechanisms for gender equality and civil society. This also includes closer involvement of audit institutions to ensure accountability.</a:t>
            </a:r>
          </a:p>
          <a:p>
            <a:pPr marL="457200" marR="0" lvl="0" indent="-457200" algn="l">
              <a:lnSpc>
                <a:spcPct val="106000"/>
              </a:lnSpc>
              <a:spcBef>
                <a:spcPts val="0"/>
              </a:spcBef>
              <a:spcAft>
                <a:spcPts val="1575"/>
              </a:spcAft>
              <a:buFont typeface="+mj-lt"/>
              <a:buAutoNum type="arabicParenR"/>
            </a:pPr>
            <a:r>
              <a:rPr lang="en-US" sz="2600" dirty="0">
                <a:effectLst/>
                <a:highlight>
                  <a:srgbClr val="00FFFF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South- South cooperation and exchange </a:t>
            </a:r>
            <a:r>
              <a:rPr lang="en-US" sz="2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 essential to enable countries to learn and identify GRB practices to be applied in their context.</a:t>
            </a:r>
          </a:p>
          <a:p>
            <a:pPr algn="l"/>
            <a:endParaRPr lang="en-KE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561F2-23AD-EE39-08A0-C2FD5708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292"/>
            <a:ext cx="2608290" cy="5849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713A52-1A36-BF02-A6A7-22F8ACAEA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20139"/>
            <a:ext cx="12192001" cy="983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F6EF2-4B09-EEF0-042E-814089B38F48}"/>
              </a:ext>
            </a:extLst>
          </p:cNvPr>
          <p:cNvSpPr txBox="1"/>
          <p:nvPr/>
        </p:nvSpPr>
        <p:spPr>
          <a:xfrm>
            <a:off x="153648" y="474345"/>
            <a:ext cx="230099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E" sz="2000" b="1" dirty="0">
                <a:solidFill>
                  <a:srgbClr val="FFC000"/>
                </a:solidFill>
                <a:latin typeface="Gotham" pitchFamily="2" charset="0"/>
                <a:cs typeface="Gotham" pitchFamily="2" charset="0"/>
              </a:rPr>
              <a:t>Africa Gender Statistics Forum </a:t>
            </a:r>
          </a:p>
          <a:p>
            <a:r>
              <a:rPr lang="en-KE" sz="2000" b="1" dirty="0">
                <a:solidFill>
                  <a:srgbClr val="FFC000"/>
                </a:solidFill>
                <a:latin typeface="Gotham" pitchFamily="2" charset="0"/>
                <a:cs typeface="Gotham" pitchFamily="2" charset="0"/>
              </a:rPr>
              <a:t>2023</a:t>
            </a:r>
          </a:p>
          <a:p>
            <a:endParaRPr lang="en-KE" dirty="0">
              <a:solidFill>
                <a:schemeClr val="bg1"/>
              </a:solidFill>
              <a:latin typeface="Gotham" pitchFamily="2" charset="0"/>
              <a:cs typeface="Gotham" pitchFamily="2" charset="0"/>
            </a:endParaRPr>
          </a:p>
          <a:p>
            <a:r>
              <a:rPr lang="en-KE" sz="1600" dirty="0">
                <a:solidFill>
                  <a:schemeClr val="bg1"/>
                </a:solidFill>
                <a:latin typeface="Gotham" pitchFamily="2" charset="0"/>
                <a:cs typeface="Gotham" pitchFamily="2" charset="0"/>
              </a:rPr>
              <a:t>Accelerating progress towards Africa’a Agenda 63 and the SDGs using gender statistics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C6B1E-3BA5-B426-2D53-A89A4C8C3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3" y="3446015"/>
            <a:ext cx="1779042" cy="21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8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22FF-0C42-75DA-0519-7135D71AB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33" y="249564"/>
            <a:ext cx="7669966" cy="721427"/>
          </a:xfrm>
        </p:spPr>
        <p:txBody>
          <a:bodyPr>
            <a:normAutofit/>
          </a:bodyPr>
          <a:lstStyle/>
          <a:p>
            <a:pPr algn="l"/>
            <a:r>
              <a:rPr lang="en-KE" sz="4000" b="1" dirty="0">
                <a:solidFill>
                  <a:srgbClr val="0070C0"/>
                </a:solidFill>
                <a:latin typeface="Helvetica" pitchFamily="2" charset="0"/>
              </a:rPr>
              <a:t>Conclusions</a:t>
            </a:r>
            <a:r>
              <a:rPr lang="en-US" sz="4000" b="1" dirty="0">
                <a:solidFill>
                  <a:srgbClr val="0070C0"/>
                </a:solidFill>
                <a:latin typeface="Helvetica" pitchFamily="2" charset="0"/>
              </a:rPr>
              <a:t> – Day 3</a:t>
            </a:r>
            <a:endParaRPr lang="en-KE" sz="4000" b="1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12504-94A6-BF33-27F5-BC651063B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8033" y="1120680"/>
            <a:ext cx="8663136" cy="5269846"/>
          </a:xfrm>
        </p:spPr>
        <p:txBody>
          <a:bodyPr>
            <a:normAutofit fontScale="62500" lnSpcReduction="20000"/>
          </a:bodyPr>
          <a:lstStyle/>
          <a:p>
            <a:pPr marL="5143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9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National Statistics Offices and Civil Registration Institution to work together especially in </a:t>
            </a:r>
            <a:r>
              <a:rPr lang="en-US" sz="2900" dirty="0">
                <a:effectLst/>
                <a:highlight>
                  <a:srgbClr val="FF00FF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designing the registration form </a:t>
            </a:r>
            <a:r>
              <a:rPr lang="en-US" sz="29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by adopting UN Principles and recommendation for Vital Statistics System set of questions which allows registration of both sexes and intersex or undefined. </a:t>
            </a:r>
          </a:p>
          <a:p>
            <a:pPr marL="514350" marR="0" lvl="0" indent="-514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9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Having data from civil society will enable NSOs to </a:t>
            </a:r>
            <a:r>
              <a:rPr lang="en-US" sz="2900" dirty="0">
                <a:effectLst/>
                <a:highlight>
                  <a:srgbClr val="FF00FF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compare the Population and Census results with CRVS</a:t>
            </a:r>
            <a:r>
              <a:rPr lang="en-US" sz="29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such as Life expectancy, Sex ratio at birth, mortality, maternal mortality when there is cause of death question and Fertility rate. </a:t>
            </a:r>
          </a:p>
          <a:p>
            <a:pPr marL="514350" marR="0" lvl="0" indent="-514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900" dirty="0">
                <a:effectLst/>
                <a:highlight>
                  <a:srgbClr val="FF00FF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Train stakeholders</a:t>
            </a:r>
            <a:r>
              <a:rPr lang="en-US" sz="29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on the approach to raising awareness among the population (men/women) to declare civil status events;</a:t>
            </a:r>
          </a:p>
          <a:p>
            <a:pPr marL="514350" marR="0" lvl="0" indent="-514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900" dirty="0">
                <a:effectLst/>
                <a:highlight>
                  <a:srgbClr val="FF00FF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Increase the quota of female civil status officers </a:t>
            </a:r>
            <a:r>
              <a:rPr lang="en-US" sz="29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and raise awareness among women to register births</a:t>
            </a:r>
          </a:p>
          <a:p>
            <a:pPr marL="514350" marR="0" lvl="0" indent="-514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900" dirty="0">
                <a:effectLst/>
                <a:highlight>
                  <a:srgbClr val="FF00FF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Encourage women </a:t>
            </a:r>
            <a:r>
              <a:rPr lang="en-US" sz="29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 declare civil status events, particularly births</a:t>
            </a:r>
          </a:p>
          <a:p>
            <a:pPr marL="514350" marR="0" lvl="0" indent="-514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9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For </a:t>
            </a:r>
            <a:r>
              <a:rPr lang="en-US" sz="2900" dirty="0">
                <a:effectLst/>
                <a:highlight>
                  <a:srgbClr val="FF00FF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births outside hospitals, traditional birth attendants must be trained to facilitate declaration and registration</a:t>
            </a:r>
            <a:r>
              <a:rPr lang="en-US" sz="29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  <a:p>
            <a:pPr marL="514350" marR="0" lvl="0" indent="-51435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n-US" sz="2900" dirty="0">
                <a:highlight>
                  <a:srgbClr val="FF00FF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</a:t>
            </a:r>
            <a:r>
              <a:rPr lang="en-US" sz="2900" dirty="0">
                <a:effectLst/>
                <a:highlight>
                  <a:srgbClr val="FF00FF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trengthen the capacities of actors </a:t>
            </a:r>
            <a:r>
              <a:rPr lang="en-US" sz="29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involved in the civil status registration process; establish a multi-sector partnership with the various producers of civil status data; raises awareness about the eyelash registration process and the benefits</a:t>
            </a:r>
          </a:p>
          <a:p>
            <a:pPr algn="l"/>
            <a:endParaRPr lang="en-KE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561F2-23AD-EE39-08A0-C2FD5708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292"/>
            <a:ext cx="2608290" cy="5849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713A52-1A36-BF02-A6A7-22F8ACAEA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20139"/>
            <a:ext cx="12192001" cy="983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F6EF2-4B09-EEF0-042E-814089B38F48}"/>
              </a:ext>
            </a:extLst>
          </p:cNvPr>
          <p:cNvSpPr txBox="1"/>
          <p:nvPr/>
        </p:nvSpPr>
        <p:spPr>
          <a:xfrm>
            <a:off x="153648" y="474345"/>
            <a:ext cx="230099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E" sz="2000" b="1" dirty="0">
                <a:solidFill>
                  <a:srgbClr val="FFC000"/>
                </a:solidFill>
                <a:latin typeface="Gotham" pitchFamily="2" charset="0"/>
                <a:cs typeface="Gotham" pitchFamily="2" charset="0"/>
              </a:rPr>
              <a:t>Africa Gender Statistics Forum </a:t>
            </a:r>
          </a:p>
          <a:p>
            <a:r>
              <a:rPr lang="en-KE" sz="2000" b="1" dirty="0">
                <a:solidFill>
                  <a:srgbClr val="FFC000"/>
                </a:solidFill>
                <a:latin typeface="Gotham" pitchFamily="2" charset="0"/>
                <a:cs typeface="Gotham" pitchFamily="2" charset="0"/>
              </a:rPr>
              <a:t>2023</a:t>
            </a:r>
          </a:p>
          <a:p>
            <a:endParaRPr lang="en-KE" dirty="0">
              <a:solidFill>
                <a:schemeClr val="bg1"/>
              </a:solidFill>
              <a:latin typeface="Gotham" pitchFamily="2" charset="0"/>
              <a:cs typeface="Gotham" pitchFamily="2" charset="0"/>
            </a:endParaRPr>
          </a:p>
          <a:p>
            <a:r>
              <a:rPr lang="en-KE" sz="1600" dirty="0">
                <a:solidFill>
                  <a:schemeClr val="bg1"/>
                </a:solidFill>
                <a:latin typeface="Gotham" pitchFamily="2" charset="0"/>
                <a:cs typeface="Gotham" pitchFamily="2" charset="0"/>
              </a:rPr>
              <a:t>Accelerating progress towards Africa’a Agenda 63 and the SDGs using gender statistics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C6B1E-3BA5-B426-2D53-A89A4C8C3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3" y="3446015"/>
            <a:ext cx="1779042" cy="21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22FF-0C42-75DA-0519-7135D71AB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33" y="338327"/>
            <a:ext cx="7669966" cy="721427"/>
          </a:xfrm>
        </p:spPr>
        <p:txBody>
          <a:bodyPr>
            <a:normAutofit/>
          </a:bodyPr>
          <a:lstStyle/>
          <a:p>
            <a:pPr algn="l"/>
            <a:r>
              <a:rPr lang="en-KE" sz="4000" b="1" dirty="0">
                <a:solidFill>
                  <a:srgbClr val="0070C0"/>
                </a:solidFill>
                <a:latin typeface="Helvetica" pitchFamily="2" charset="0"/>
              </a:rPr>
              <a:t>Conclusions</a:t>
            </a:r>
            <a:r>
              <a:rPr lang="en-US" sz="4000" b="1" dirty="0">
                <a:solidFill>
                  <a:srgbClr val="0070C0"/>
                </a:solidFill>
                <a:latin typeface="Helvetica" pitchFamily="2" charset="0"/>
              </a:rPr>
              <a:t> – Day 4</a:t>
            </a:r>
            <a:endParaRPr lang="en-KE" sz="4000" b="1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12504-94A6-BF33-27F5-BC651063B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8033" y="1245084"/>
            <a:ext cx="8469442" cy="460108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+mj-lt"/>
              <a:buAutoNum type="arabicParenR"/>
            </a:pPr>
            <a:r>
              <a:rPr lang="en-US" dirty="0"/>
              <a:t>Significant </a:t>
            </a:r>
            <a:r>
              <a:rPr lang="en-US" dirty="0">
                <a:highlight>
                  <a:srgbClr val="C0C0C0"/>
                </a:highlight>
              </a:rPr>
              <a:t>methodological and system gaps </a:t>
            </a:r>
            <a:r>
              <a:rPr lang="en-US" dirty="0"/>
              <a:t>in the measurement of gender data in humanitarian settings.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dirty="0"/>
              <a:t>Need to </a:t>
            </a:r>
            <a:r>
              <a:rPr lang="en-US" dirty="0">
                <a:highlight>
                  <a:srgbClr val="C0C0C0"/>
                </a:highlight>
              </a:rPr>
              <a:t>develop appropriate methodologies and tools for humanitarian settings </a:t>
            </a:r>
            <a:r>
              <a:rPr lang="en-US" dirty="0"/>
              <a:t>and promote south to south learning with countries who are experiencing instability and insecurity.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dirty="0"/>
              <a:t>Some progress is being made in developing tools to measure </a:t>
            </a:r>
            <a:r>
              <a:rPr lang="en-US" dirty="0">
                <a:highlight>
                  <a:srgbClr val="C0C0C0"/>
                </a:highlight>
              </a:rPr>
              <a:t>cross border trade </a:t>
            </a:r>
            <a:r>
              <a:rPr lang="en-US" dirty="0"/>
              <a:t>and once ready as many countries as possible should participate in its use and further refinement. 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dirty="0"/>
              <a:t>Updates on guidelines on </a:t>
            </a:r>
            <a:r>
              <a:rPr lang="en-US" dirty="0">
                <a:highlight>
                  <a:srgbClr val="C0C0C0"/>
                </a:highlight>
              </a:rPr>
              <a:t>measuring technology facilitated violence</a:t>
            </a:r>
            <a:r>
              <a:rPr lang="en-US" dirty="0"/>
              <a:t> and some experiences of its measurement were shared. 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dirty="0"/>
              <a:t>Ensure that the necessary </a:t>
            </a:r>
            <a:r>
              <a:rPr lang="en-US" dirty="0">
                <a:highlight>
                  <a:srgbClr val="C0C0C0"/>
                </a:highlight>
              </a:rPr>
              <a:t>legislation is in place to protect and support victims of TFV. 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dirty="0">
                <a:highlight>
                  <a:srgbClr val="C0C0C0"/>
                </a:highlight>
              </a:rPr>
              <a:t>Methodologies and tools to measure TFV </a:t>
            </a:r>
            <a:r>
              <a:rPr lang="en-US" dirty="0"/>
              <a:t>will be shared at the national statistics commission in 2024.</a:t>
            </a:r>
          </a:p>
          <a:p>
            <a:pPr marL="457200" indent="-457200" algn="l">
              <a:buFont typeface="+mj-lt"/>
              <a:buAutoNum type="arabicParenR"/>
            </a:pPr>
            <a:endParaRPr lang="en-US" dirty="0"/>
          </a:p>
          <a:p>
            <a:pPr marL="457200" indent="-457200" algn="l">
              <a:buFont typeface="+mj-lt"/>
              <a:buAutoNum type="arabicParenR"/>
            </a:pPr>
            <a:endParaRPr lang="en-KE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561F2-23AD-EE39-08A0-C2FD5708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292"/>
            <a:ext cx="2608290" cy="5849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713A52-1A36-BF02-A6A7-22F8ACAEA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20139"/>
            <a:ext cx="12192001" cy="983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F6EF2-4B09-EEF0-042E-814089B38F48}"/>
              </a:ext>
            </a:extLst>
          </p:cNvPr>
          <p:cNvSpPr txBox="1"/>
          <p:nvPr/>
        </p:nvSpPr>
        <p:spPr>
          <a:xfrm>
            <a:off x="153648" y="474345"/>
            <a:ext cx="230099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E" sz="2000" b="1" dirty="0">
                <a:solidFill>
                  <a:srgbClr val="FFC000"/>
                </a:solidFill>
                <a:latin typeface="Gotham" pitchFamily="2" charset="0"/>
                <a:cs typeface="Gotham" pitchFamily="2" charset="0"/>
              </a:rPr>
              <a:t>Africa Gender Statistics Forum </a:t>
            </a:r>
          </a:p>
          <a:p>
            <a:r>
              <a:rPr lang="en-KE" sz="2000" b="1" dirty="0">
                <a:solidFill>
                  <a:srgbClr val="FFC000"/>
                </a:solidFill>
                <a:latin typeface="Gotham" pitchFamily="2" charset="0"/>
                <a:cs typeface="Gotham" pitchFamily="2" charset="0"/>
              </a:rPr>
              <a:t>2023</a:t>
            </a:r>
          </a:p>
          <a:p>
            <a:endParaRPr lang="en-KE" dirty="0">
              <a:solidFill>
                <a:schemeClr val="bg1"/>
              </a:solidFill>
              <a:latin typeface="Gotham" pitchFamily="2" charset="0"/>
              <a:cs typeface="Gotham" pitchFamily="2" charset="0"/>
            </a:endParaRPr>
          </a:p>
          <a:p>
            <a:r>
              <a:rPr lang="en-KE" sz="1600" dirty="0">
                <a:solidFill>
                  <a:schemeClr val="bg1"/>
                </a:solidFill>
                <a:latin typeface="Gotham" pitchFamily="2" charset="0"/>
                <a:cs typeface="Gotham" pitchFamily="2" charset="0"/>
              </a:rPr>
              <a:t>Accelerating progress towards Africa’a Agenda 63 and the SDGs using gender statistics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C6B1E-3BA5-B426-2D53-A89A4C8C3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3" y="3446015"/>
            <a:ext cx="1779042" cy="21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8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22FF-0C42-75DA-0519-7135D71AB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32" y="276683"/>
            <a:ext cx="7669966" cy="72142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  <a:latin typeface="Helvetica" pitchFamily="2" charset="0"/>
              </a:rPr>
              <a:t>Resolutions</a:t>
            </a:r>
            <a:endParaRPr lang="en-KE" sz="4000" b="1" dirty="0">
              <a:solidFill>
                <a:srgbClr val="0070C0"/>
              </a:solidFill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561F2-23AD-EE39-08A0-C2FD5708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292"/>
            <a:ext cx="2608290" cy="5849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713A52-1A36-BF02-A6A7-22F8ACAEA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20139"/>
            <a:ext cx="12192001" cy="983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F6EF2-4B09-EEF0-042E-814089B38F48}"/>
              </a:ext>
            </a:extLst>
          </p:cNvPr>
          <p:cNvSpPr txBox="1"/>
          <p:nvPr/>
        </p:nvSpPr>
        <p:spPr>
          <a:xfrm>
            <a:off x="153648" y="474345"/>
            <a:ext cx="230099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E" sz="2000" b="1" dirty="0">
                <a:solidFill>
                  <a:srgbClr val="FFC000"/>
                </a:solidFill>
                <a:latin typeface="Gotham" pitchFamily="2" charset="0"/>
                <a:cs typeface="Gotham" pitchFamily="2" charset="0"/>
              </a:rPr>
              <a:t>Africa Gender Statistics Forum </a:t>
            </a:r>
          </a:p>
          <a:p>
            <a:r>
              <a:rPr lang="en-KE" sz="2000" b="1" dirty="0">
                <a:solidFill>
                  <a:srgbClr val="FFC000"/>
                </a:solidFill>
                <a:latin typeface="Gotham" pitchFamily="2" charset="0"/>
                <a:cs typeface="Gotham" pitchFamily="2" charset="0"/>
              </a:rPr>
              <a:t>2023</a:t>
            </a:r>
          </a:p>
          <a:p>
            <a:endParaRPr lang="en-KE" dirty="0">
              <a:solidFill>
                <a:schemeClr val="bg1"/>
              </a:solidFill>
              <a:latin typeface="Gotham" pitchFamily="2" charset="0"/>
              <a:cs typeface="Gotham" pitchFamily="2" charset="0"/>
            </a:endParaRPr>
          </a:p>
          <a:p>
            <a:r>
              <a:rPr lang="en-KE" sz="1600" dirty="0">
                <a:solidFill>
                  <a:schemeClr val="bg1"/>
                </a:solidFill>
                <a:latin typeface="Gotham" pitchFamily="2" charset="0"/>
                <a:cs typeface="Gotham" pitchFamily="2" charset="0"/>
              </a:rPr>
              <a:t>Accelerating progress towards Africa’a Agenda 63 and the SDGs using gender statistics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C6B1E-3BA5-B426-2D53-A89A4C8C3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3" y="3446015"/>
            <a:ext cx="1779042" cy="2119380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BD3D0F2-1CA8-9787-9009-912E97B52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1873" y="1124537"/>
            <a:ext cx="8754257" cy="4896119"/>
          </a:xfrm>
        </p:spPr>
        <p:txBody>
          <a:bodyPr>
            <a:normAutofit fontScale="92500" lnSpcReduction="10000"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Acknowledge: </a:t>
            </a:r>
            <a:endParaRPr lang="en-US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rogress made in the production of quality gender statistics, especially those related to the social sector, and the existing data gaps in the economic and environmental sectors.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i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Recognize:</a:t>
            </a:r>
            <a:r>
              <a:rPr lang="en-US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Increased demand for gender statistics from policymakers, researchers and citizens to measure, monitor and report progress towards gender equality. 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Increased interest in gender statistics by regional recs, other UN and international organizations agencies and Civil Society Organizations to improve the production and use of quality gender statistics.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11291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22FF-0C42-75DA-0519-7135D71AB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32" y="276683"/>
            <a:ext cx="7669966" cy="72142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  <a:latin typeface="Helvetica" pitchFamily="2" charset="0"/>
              </a:rPr>
              <a:t>Resolutions</a:t>
            </a:r>
            <a:endParaRPr lang="en-KE" sz="4000" b="1" dirty="0">
              <a:solidFill>
                <a:srgbClr val="0070C0"/>
              </a:solidFill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561F2-23AD-EE39-08A0-C2FD5708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292"/>
            <a:ext cx="2608290" cy="5849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713A52-1A36-BF02-A6A7-22F8ACAEA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20139"/>
            <a:ext cx="12192001" cy="983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F6EF2-4B09-EEF0-042E-814089B38F48}"/>
              </a:ext>
            </a:extLst>
          </p:cNvPr>
          <p:cNvSpPr txBox="1"/>
          <p:nvPr/>
        </p:nvSpPr>
        <p:spPr>
          <a:xfrm>
            <a:off x="153648" y="474345"/>
            <a:ext cx="230099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E" sz="2000" b="1" dirty="0">
                <a:solidFill>
                  <a:srgbClr val="FFC000"/>
                </a:solidFill>
                <a:latin typeface="Gotham" pitchFamily="2" charset="0"/>
                <a:cs typeface="Gotham" pitchFamily="2" charset="0"/>
              </a:rPr>
              <a:t>Africa Gender Statistics Forum </a:t>
            </a:r>
          </a:p>
          <a:p>
            <a:r>
              <a:rPr lang="en-KE" sz="2000" b="1" dirty="0">
                <a:solidFill>
                  <a:srgbClr val="FFC000"/>
                </a:solidFill>
                <a:latin typeface="Gotham" pitchFamily="2" charset="0"/>
                <a:cs typeface="Gotham" pitchFamily="2" charset="0"/>
              </a:rPr>
              <a:t>2023</a:t>
            </a:r>
          </a:p>
          <a:p>
            <a:endParaRPr lang="en-KE" dirty="0">
              <a:solidFill>
                <a:schemeClr val="bg1"/>
              </a:solidFill>
              <a:latin typeface="Gotham" pitchFamily="2" charset="0"/>
              <a:cs typeface="Gotham" pitchFamily="2" charset="0"/>
            </a:endParaRPr>
          </a:p>
          <a:p>
            <a:r>
              <a:rPr lang="en-KE" sz="1600" dirty="0">
                <a:solidFill>
                  <a:schemeClr val="bg1"/>
                </a:solidFill>
                <a:latin typeface="Gotham" pitchFamily="2" charset="0"/>
                <a:cs typeface="Gotham" pitchFamily="2" charset="0"/>
              </a:rPr>
              <a:t>Accelerating progress towards Africa’a Agenda 63 and the SDGs using gender statistics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C6B1E-3BA5-B426-2D53-A89A4C8C3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3" y="3446015"/>
            <a:ext cx="1779042" cy="2119380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BD3D0F2-1CA8-9787-9009-912E97B52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1873" y="1124537"/>
            <a:ext cx="8754257" cy="5456780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Concerned about:</a:t>
            </a:r>
            <a:endParaRPr lang="en-US" sz="18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Persistent gender data gaps on participation in the economy, public and political life, and gender-based violence against women, and the need to increase production of gender data on emerging issues including informal cross-border trade, information and communication technology (ICT)</a:t>
            </a:r>
            <a:r>
              <a:rPr lang="en-Z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the environment and climate change, and technology facilitated violence.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ack of coordination between producers and users of gender statistics within countries, as well as between development partners working on gender statistics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Low uptake of gender responsive budgeting and the limited investment of the Governments of member states in gender data and statistics. </a:t>
            </a: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ountries in or recovering from conflicts, and countries facing economic, environment and political vulnerabilities face unique challenges in generating quality gender statistics.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956830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1327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Gotham</vt:lpstr>
      <vt:lpstr>Helvetica</vt:lpstr>
      <vt:lpstr>Helvetica Neue</vt:lpstr>
      <vt:lpstr>Symbol</vt:lpstr>
      <vt:lpstr>Office Theme</vt:lpstr>
      <vt:lpstr>PowerPoint Presentation</vt:lpstr>
      <vt:lpstr>Objectives</vt:lpstr>
      <vt:lpstr>Topics covered</vt:lpstr>
      <vt:lpstr>Conclusions – Day 1</vt:lpstr>
      <vt:lpstr>Conclusions – Day 2</vt:lpstr>
      <vt:lpstr>Conclusions – Day 3</vt:lpstr>
      <vt:lpstr>Conclusions – Day 4</vt:lpstr>
      <vt:lpstr>Resolutions</vt:lpstr>
      <vt:lpstr>Resolutions</vt:lpstr>
      <vt:lpstr>The Way Foward</vt:lpstr>
      <vt:lpstr>THANK YOU AND LET’S CONTINUE AND INCREASE OUR COLLABORATION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Conclusion</dc:title>
  <dc:creator>CM</dc:creator>
  <cp:lastModifiedBy>Pamela Nabukhonzo</cp:lastModifiedBy>
  <cp:revision>14</cp:revision>
  <dcterms:created xsi:type="dcterms:W3CDTF">2023-11-10T07:34:13Z</dcterms:created>
  <dcterms:modified xsi:type="dcterms:W3CDTF">2023-11-11T10:55:29Z</dcterms:modified>
</cp:coreProperties>
</file>